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328" r:id="rId2"/>
    <p:sldId id="417" r:id="rId3"/>
    <p:sldId id="418" r:id="rId4"/>
    <p:sldId id="419" r:id="rId5"/>
    <p:sldId id="426" r:id="rId6"/>
    <p:sldId id="427" r:id="rId7"/>
    <p:sldId id="428" r:id="rId8"/>
    <p:sldId id="421" r:id="rId9"/>
    <p:sldId id="344" r:id="rId10"/>
    <p:sldId id="345" r:id="rId11"/>
    <p:sldId id="262" r:id="rId12"/>
    <p:sldId id="429" r:id="rId13"/>
    <p:sldId id="422" r:id="rId14"/>
    <p:sldId id="450" r:id="rId15"/>
    <p:sldId id="451" r:id="rId16"/>
    <p:sldId id="453" r:id="rId17"/>
    <p:sldId id="452" r:id="rId18"/>
    <p:sldId id="454" r:id="rId19"/>
    <p:sldId id="455" r:id="rId20"/>
    <p:sldId id="456" r:id="rId21"/>
    <p:sldId id="458" r:id="rId22"/>
    <p:sldId id="459" r:id="rId23"/>
    <p:sldId id="460" r:id="rId24"/>
    <p:sldId id="461" r:id="rId25"/>
    <p:sldId id="462" r:id="rId26"/>
    <p:sldId id="463" r:id="rId27"/>
    <p:sldId id="464" r:id="rId28"/>
    <p:sldId id="465" r:id="rId29"/>
    <p:sldId id="466" r:id="rId30"/>
    <p:sldId id="467" r:id="rId31"/>
    <p:sldId id="468" r:id="rId32"/>
    <p:sldId id="469" r:id="rId33"/>
    <p:sldId id="470" r:id="rId34"/>
    <p:sldId id="471" r:id="rId35"/>
    <p:sldId id="472" r:id="rId36"/>
    <p:sldId id="473" r:id="rId37"/>
    <p:sldId id="474" r:id="rId38"/>
    <p:sldId id="475" r:id="rId39"/>
    <p:sldId id="476" r:id="rId40"/>
    <p:sldId id="477" r:id="rId41"/>
    <p:sldId id="44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6"/>
    <p:restoredTop sz="87513"/>
  </p:normalViewPr>
  <p:slideViewPr>
    <p:cSldViewPr snapToGrid="0" snapToObjects="1">
      <p:cViewPr varScale="1">
        <p:scale>
          <a:sx n="145" d="100"/>
          <a:sy n="145" d="100"/>
        </p:scale>
        <p:origin x="18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81C2C-020A-804E-985E-FBEA05087943}"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A8546-1ABC-1A40-83F8-6C7C00084FBB}" type="slidenum">
              <a:rPr lang="en-US" smtClean="0"/>
              <a:t>‹#›</a:t>
            </a:fld>
            <a:endParaRPr lang="en-US"/>
          </a:p>
        </p:txBody>
      </p:sp>
    </p:spTree>
    <p:extLst>
      <p:ext uri="{BB962C8B-B14F-4D97-AF65-F5344CB8AC3E}">
        <p14:creationId xmlns:p14="http://schemas.microsoft.com/office/powerpoint/2010/main" val="391359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1806" rtl="0" eaLnBrk="1" fontAlgn="auto" latinLnBrk="0" hangingPunct="1">
              <a:lnSpc>
                <a:spcPct val="100000"/>
              </a:lnSpc>
              <a:spcBef>
                <a:spcPts val="0"/>
              </a:spcBef>
              <a:spcAft>
                <a:spcPts val="0"/>
              </a:spcAft>
              <a:buClrTx/>
              <a:buSzTx/>
              <a:buFontTx/>
              <a:buNone/>
              <a:tabLst/>
              <a:defRPr/>
            </a:pPr>
            <a:r>
              <a:rPr lang="en-US" sz="1400" b="1" dirty="0"/>
              <a:t>This event is brought to you by the National American Indian &amp; Alaska Native Mental Health Technology Transfer Center</a:t>
            </a:r>
            <a:r>
              <a:rPr lang="en-US" sz="1400" b="1" i="0" dirty="0"/>
              <a:t>, under the </a:t>
            </a:r>
            <a:r>
              <a:rPr lang="en-US" sz="1400" b="1" i="0" dirty="0">
                <a:solidFill>
                  <a:schemeClr val="bg1"/>
                </a:solidFill>
              </a:rPr>
              <a:t>K-12 School Mental Health</a:t>
            </a:r>
            <a:r>
              <a:rPr lang="en-US" sz="1400" b="1" i="1" dirty="0">
                <a:solidFill>
                  <a:schemeClr val="bg1"/>
                </a:solidFill>
              </a:rPr>
              <a:t> </a:t>
            </a:r>
            <a:r>
              <a:rPr lang="en-US" sz="1400" b="1" i="0" dirty="0">
                <a:solidFill>
                  <a:schemeClr val="bg1"/>
                </a:solidFill>
              </a:rPr>
              <a:t>Supplement Project. We are</a:t>
            </a:r>
            <a:r>
              <a:rPr lang="en-US" sz="1400" b="1" dirty="0"/>
              <a:t> located at the University of Iowa and part of a National MHTTC Network serving AI/AN across the US and Alaska. We provide TA for AI/AN to tribal communities and schools and well as having several ongoing initiatives and projects for AI/AN communities.</a:t>
            </a:r>
            <a:r>
              <a:rPr lang="en-US" sz="1400" dirty="0"/>
              <a:t> </a:t>
            </a:r>
          </a:p>
          <a:p>
            <a:pPr defTabSz="1021806">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53C80-B27E-432F-8BEA-C3873235209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09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Today’s speaker is Victoria Marie (Iron Plume Woman). Victoria has worked with our K-12 projects throughout 2021. She has brought her expertise in youth engagement, movement, meditation, and healing through all kinds of medicine. She is an enrolled tribal member of the Sisseton-Wahpeton Oyate, mother, artist, and founder of Indigenous Lotus. Victoria is joining us today from the Twin Cities in Minnesota and will continue to lead K-12 projects with our center. Welcome, Victoria! Thank you for being here today. </a:t>
            </a:r>
          </a:p>
        </p:txBody>
      </p:sp>
      <p:sp>
        <p:nvSpPr>
          <p:cNvPr id="4" name="Slide Number Placeholder 3"/>
          <p:cNvSpPr>
            <a:spLocks noGrp="1"/>
          </p:cNvSpPr>
          <p:nvPr>
            <p:ph type="sldNum" sz="quarter" idx="5"/>
          </p:nvPr>
        </p:nvSpPr>
        <p:spPr/>
        <p:txBody>
          <a:bodyPr/>
          <a:lstStyle/>
          <a:p>
            <a:fld id="{9E453C80-B27E-432F-8BEA-C38732352097}" type="slidenum">
              <a:rPr lang="en-US" smtClean="0"/>
              <a:t>12</a:t>
            </a:fld>
            <a:endParaRPr lang="en-US"/>
          </a:p>
        </p:txBody>
      </p:sp>
    </p:spTree>
    <p:extLst>
      <p:ext uri="{BB962C8B-B14F-4D97-AF65-F5344CB8AC3E}">
        <p14:creationId xmlns:p14="http://schemas.microsoft.com/office/powerpoint/2010/main" val="130067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Today’s speaker is Victoria Marie (Iron Plume Woman). Victoria has worked with our K-12 projects throughout 2021. She has brought her expertise in youth engagement, movement, meditation, and healing through all kinds of medicine. She is an enrolled tribal member of the Sisseton-Wahpeton Oyate, mother, artist, and founder of Indigenous Lotus. Victoria is joining us today from the Twin Cities in Minnesota and will continue to lead K-12 projects with our center. Welcome, Victoria! Thank you for being here today. </a:t>
            </a:r>
          </a:p>
        </p:txBody>
      </p:sp>
      <p:sp>
        <p:nvSpPr>
          <p:cNvPr id="4" name="Slide Number Placeholder 3"/>
          <p:cNvSpPr>
            <a:spLocks noGrp="1"/>
          </p:cNvSpPr>
          <p:nvPr>
            <p:ph type="sldNum" sz="quarter" idx="5"/>
          </p:nvPr>
        </p:nvSpPr>
        <p:spPr/>
        <p:txBody>
          <a:bodyPr/>
          <a:lstStyle/>
          <a:p>
            <a:fld id="{9E453C80-B27E-432F-8BEA-C38732352097}" type="slidenum">
              <a:rPr lang="en-US" smtClean="0"/>
              <a:t>13</a:t>
            </a:fld>
            <a:endParaRPr lang="en-US"/>
          </a:p>
        </p:txBody>
      </p:sp>
    </p:spTree>
    <p:extLst>
      <p:ext uri="{BB962C8B-B14F-4D97-AF65-F5344CB8AC3E}">
        <p14:creationId xmlns:p14="http://schemas.microsoft.com/office/powerpoint/2010/main" val="308776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project is supported by SAMHSA. The content is developed by the presenter, and the opinions expressed do not necessarily reflect the views or policies of SAMHSA, HHS, or the American Indian &amp; Alaska Native MHTTC. </a:t>
            </a:r>
          </a:p>
          <a:p>
            <a:endParaRPr lang="en-US" b="1" dirty="0"/>
          </a:p>
        </p:txBody>
      </p:sp>
      <p:sp>
        <p:nvSpPr>
          <p:cNvPr id="4" name="Slide Number Placeholder 3"/>
          <p:cNvSpPr>
            <a:spLocks noGrp="1"/>
          </p:cNvSpPr>
          <p:nvPr>
            <p:ph type="sldNum" sz="quarter" idx="5"/>
          </p:nvPr>
        </p:nvSpPr>
        <p:spPr/>
        <p:txBody>
          <a:bodyPr/>
          <a:lstStyle/>
          <a:p>
            <a:fld id="{9E453C80-B27E-432F-8BEA-C38732352097}" type="slidenum">
              <a:rPr lang="en-US" smtClean="0"/>
              <a:t>3</a:t>
            </a:fld>
            <a:endParaRPr lang="en-US"/>
          </a:p>
        </p:txBody>
      </p:sp>
    </p:spTree>
    <p:extLst>
      <p:ext uri="{BB962C8B-B14F-4D97-AF65-F5344CB8AC3E}">
        <p14:creationId xmlns:p14="http://schemas.microsoft.com/office/powerpoint/2010/main" val="323322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Although we are gathered virtually today, we want to take the time to acknowledge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land and pay respect to the Indigenous Nations whose homelands were forcibly taken and inhabited. Please take </a:t>
            </a:r>
            <a:r>
              <a:rPr lang="en-US" sz="12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moment to read this </a:t>
            </a:r>
            <a:r>
              <a:rPr lang="en-US" b="1" dirty="0"/>
              <a:t>land acknowledgment which was created by three members of our team: Elleh and Keely Driscoll and Sean Bear.</a:t>
            </a:r>
          </a:p>
          <a:p>
            <a:endParaRPr lang="en-US" dirty="0"/>
          </a:p>
          <a:p>
            <a:pPr marL="0" marR="0" indent="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4</a:t>
            </a:fld>
            <a:endParaRPr lang="en-US"/>
          </a:p>
        </p:txBody>
      </p:sp>
    </p:spTree>
    <p:extLst>
      <p:ext uri="{BB962C8B-B14F-4D97-AF65-F5344CB8AC3E}">
        <p14:creationId xmlns:p14="http://schemas.microsoft.com/office/powerpoint/2010/main" val="267660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5</a:t>
            </a:fld>
            <a:endParaRPr lang="en-US"/>
          </a:p>
        </p:txBody>
      </p:sp>
    </p:spTree>
    <p:extLst>
      <p:ext uri="{BB962C8B-B14F-4D97-AF65-F5344CB8AC3E}">
        <p14:creationId xmlns:p14="http://schemas.microsoft.com/office/powerpoint/2010/main" val="37315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 is a research associate from the University of Iowa and has been assisting on MHTTC K-12 projects for the past year. She holds a bachelors degree in Psychology from Ball State University and a Masters in Clinical Mental Health Counseling from the University of Iowa. </a:t>
            </a:r>
          </a:p>
        </p:txBody>
      </p:sp>
      <p:sp>
        <p:nvSpPr>
          <p:cNvPr id="4" name="Slide Number Placeholder 3"/>
          <p:cNvSpPr>
            <a:spLocks noGrp="1"/>
          </p:cNvSpPr>
          <p:nvPr>
            <p:ph type="sldNum" sz="quarter" idx="5"/>
          </p:nvPr>
        </p:nvSpPr>
        <p:spPr/>
        <p:txBody>
          <a:bodyPr/>
          <a:lstStyle/>
          <a:p>
            <a:fld id="{E4AB16A8-B2AD-4E2D-85DC-CF5D2137A7B0}" type="slidenum">
              <a:rPr lang="en-US" smtClean="0"/>
              <a:t>6</a:t>
            </a:fld>
            <a:endParaRPr lang="en-US"/>
          </a:p>
        </p:txBody>
      </p:sp>
    </p:spTree>
    <p:extLst>
      <p:ext uri="{BB962C8B-B14F-4D97-AF65-F5344CB8AC3E}">
        <p14:creationId xmlns:p14="http://schemas.microsoft.com/office/powerpoint/2010/main" val="350172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Kate is a graduate research assistant from the University of Iowa and has been with the MHTTC k-12 initiative since February 2021. Kate holds a bachelor’s degree in Child, Adult, and Family services with a minor in psychology from Iowa State University and she is currently working on her Master’s in School Counseling at the University of Iowa. </a:t>
            </a:r>
          </a:p>
        </p:txBody>
      </p:sp>
      <p:sp>
        <p:nvSpPr>
          <p:cNvPr id="4" name="Slide Number Placeholder 3"/>
          <p:cNvSpPr>
            <a:spLocks noGrp="1"/>
          </p:cNvSpPr>
          <p:nvPr>
            <p:ph type="sldNum" sz="quarter" idx="5"/>
          </p:nvPr>
        </p:nvSpPr>
        <p:spPr/>
        <p:txBody>
          <a:bodyPr/>
          <a:lstStyle/>
          <a:p>
            <a:fld id="{E4AB16A8-B2AD-4E2D-85DC-CF5D2137A7B0}" type="slidenum">
              <a:rPr lang="en-US" smtClean="0"/>
              <a:t>7</a:t>
            </a:fld>
            <a:endParaRPr lang="en-US"/>
          </a:p>
        </p:txBody>
      </p:sp>
    </p:spTree>
    <p:extLst>
      <p:ext uri="{BB962C8B-B14F-4D97-AF65-F5344CB8AC3E}">
        <p14:creationId xmlns:p14="http://schemas.microsoft.com/office/powerpoint/2010/main" val="43070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the National American Indian and Alaska Native MHTTC K-12 Supplement Grant. This program and many others are offered through our center located in Iowa City, Iowa but serving across the U.S. Here you will find contact information for myself, the program manager as well as our Program Guide for our other services and Technical Assistance request form. Please reach out to us with any interest in these programs. </a:t>
            </a:r>
          </a:p>
        </p:txBody>
      </p:sp>
      <p:sp>
        <p:nvSpPr>
          <p:cNvPr id="4" name="Slide Number Placeholder 3"/>
          <p:cNvSpPr>
            <a:spLocks noGrp="1"/>
          </p:cNvSpPr>
          <p:nvPr>
            <p:ph type="sldNum" sz="quarter" idx="5"/>
          </p:nvPr>
        </p:nvSpPr>
        <p:spPr/>
        <p:txBody>
          <a:bodyPr/>
          <a:lstStyle/>
          <a:p>
            <a:fld id="{E4AB16A8-B2AD-4E2D-85DC-CF5D2137A7B0}" type="slidenum">
              <a:rPr lang="en-US" smtClean="0"/>
              <a:t>8</a:t>
            </a:fld>
            <a:endParaRPr lang="en-US"/>
          </a:p>
        </p:txBody>
      </p:sp>
    </p:spTree>
    <p:extLst>
      <p:ext uri="{BB962C8B-B14F-4D97-AF65-F5344CB8AC3E}">
        <p14:creationId xmlns:p14="http://schemas.microsoft.com/office/powerpoint/2010/main" val="208513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Following today’s event, we will send out a follow-up email to which will include, links to the presentation slides and recording, if applicable, information about how to request and receive CEUs, and the link to our evaluation survey, or GPRA.</a:t>
            </a:r>
          </a:p>
        </p:txBody>
      </p:sp>
      <p:sp>
        <p:nvSpPr>
          <p:cNvPr id="4" name="Slide Number Placeholder 3"/>
          <p:cNvSpPr>
            <a:spLocks noGrp="1"/>
          </p:cNvSpPr>
          <p:nvPr>
            <p:ph type="sldNum" sz="quarter" idx="5"/>
          </p:nvPr>
        </p:nvSpPr>
        <p:spPr/>
        <p:txBody>
          <a:bodyPr/>
          <a:lstStyle/>
          <a:p>
            <a:fld id="{8AEA8546-1ABC-1A40-83F8-6C7C00084FBB}" type="slidenum">
              <a:rPr lang="en-US" smtClean="0"/>
              <a:t>9</a:t>
            </a:fld>
            <a:endParaRPr lang="en-US"/>
          </a:p>
        </p:txBody>
      </p:sp>
    </p:spTree>
    <p:extLst>
      <p:ext uri="{BB962C8B-B14F-4D97-AF65-F5344CB8AC3E}">
        <p14:creationId xmlns:p14="http://schemas.microsoft.com/office/powerpoint/2010/main" val="32545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Melody Redbird Post </a:t>
            </a:r>
            <a:r>
              <a:rPr lang="en-US" b="0" i="0" dirty="0"/>
              <a:t>is an enrolled member of the Kiowa tribe with a doctorate in instructional leadership and academic curriculum and masters in education and bachelors in administrative leadership. She has worked extensively with the K-12 grant and continues to support our projects. </a:t>
            </a:r>
          </a:p>
        </p:txBody>
      </p:sp>
      <p:sp>
        <p:nvSpPr>
          <p:cNvPr id="4" name="Slide Number Placeholder 3"/>
          <p:cNvSpPr>
            <a:spLocks noGrp="1"/>
          </p:cNvSpPr>
          <p:nvPr>
            <p:ph type="sldNum" sz="quarter" idx="5"/>
          </p:nvPr>
        </p:nvSpPr>
        <p:spPr/>
        <p:txBody>
          <a:bodyPr/>
          <a:lstStyle/>
          <a:p>
            <a:fld id="{9E453C80-B27E-432F-8BEA-C38732352097}" type="slidenum">
              <a:rPr lang="en-US" smtClean="0"/>
              <a:t>11</a:t>
            </a:fld>
            <a:endParaRPr lang="en-US"/>
          </a:p>
        </p:txBody>
      </p:sp>
    </p:spTree>
    <p:extLst>
      <p:ext uri="{BB962C8B-B14F-4D97-AF65-F5344CB8AC3E}">
        <p14:creationId xmlns:p14="http://schemas.microsoft.com/office/powerpoint/2010/main" val="1300670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46C03AD-8C35-4F87-AC13-26462DE29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D4EBDAE-3CB6-4EF6-B73E-E6C336664A7C}"/>
              </a:ext>
            </a:extLst>
          </p:cNvPr>
          <p:cNvSpPr>
            <a:spLocks noGrp="1"/>
          </p:cNvSpPr>
          <p:nvPr>
            <p:ph type="ctrTitle"/>
          </p:nvPr>
        </p:nvSpPr>
        <p:spPr>
          <a:xfrm>
            <a:off x="5552388" y="1122362"/>
            <a:ext cx="6221690" cy="2695493"/>
          </a:xfrm>
        </p:spPr>
        <p:txBody>
          <a:bodyPr anchor="b">
            <a:normAutofit/>
          </a:bodyPr>
          <a:lstStyle>
            <a:lvl1pPr algn="ctr">
              <a:defRPr sz="4800">
                <a:solidFill>
                  <a:schemeClr val="tx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F65812DB-D978-4254-9F91-0B3CC9716C3B}"/>
              </a:ext>
            </a:extLst>
          </p:cNvPr>
          <p:cNvSpPr>
            <a:spLocks noGrp="1"/>
          </p:cNvSpPr>
          <p:nvPr>
            <p:ph type="subTitle" idx="1"/>
          </p:nvPr>
        </p:nvSpPr>
        <p:spPr>
          <a:xfrm>
            <a:off x="5552387" y="4361935"/>
            <a:ext cx="6221689" cy="1928362"/>
          </a:xfrm>
        </p:spPr>
        <p:txBody>
          <a:bodyPr>
            <a:normAutofit/>
          </a:bodyPr>
          <a:lstStyle>
            <a:lvl1pPr marL="0" indent="0" algn="ctr">
              <a:buNone/>
              <a:defRPr sz="3600">
                <a:solidFill>
                  <a:schemeClr val="tx1"/>
                </a:solidFill>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5710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11480746" y="-315098"/>
            <a:ext cx="981022" cy="2496696"/>
          </a:xfrm>
          <a:prstGeom prst="diamond">
            <a:avLst/>
          </a:prstGeom>
          <a:solidFill>
            <a:srgbClr val="80B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20" y="365125"/>
            <a:ext cx="10169738" cy="1325563"/>
          </a:xfrm>
        </p:spPr>
        <p:txBody>
          <a:bodyPr/>
          <a:lstStyle>
            <a:lvl1pPr>
              <a:defRPr>
                <a:latin typeface="Trebuchet MS" panose="020B0603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20" y="1825624"/>
            <a:ext cx="10169738" cy="4763711"/>
          </a:xfrm>
        </p:spPr>
        <p:txBody>
          <a:bodyPr/>
          <a:lstStyle>
            <a:lvl1pPr>
              <a:defRPr sz="3200">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887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8526334" cy="2852737"/>
          </a:xfrm>
        </p:spPr>
        <p:txBody>
          <a:bodyPr anchor="b">
            <a:normAutofit/>
          </a:bodyPr>
          <a:lstStyle>
            <a:lvl1pPr>
              <a:defRPr sz="6600">
                <a:latin typeface="Tw Cen MT Condensed" panose="020B06060201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5258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a:extLst>
              <a:ext uri="{FF2B5EF4-FFF2-40B4-BE49-F238E27FC236}">
                <a16:creationId xmlns:a16="http://schemas.microsoft.com/office/drawing/2014/main" id="{AA32FF1D-1BD7-4F13-BB0F-7636787C5497}"/>
              </a:ext>
            </a:extLst>
          </p:cNvPr>
          <p:cNvSpPr>
            <a:spLocks noChangeAspect="1"/>
          </p:cNvSpPr>
          <p:nvPr userDrawn="1"/>
        </p:nvSpPr>
        <p:spPr>
          <a:xfrm rot="1291339">
            <a:off x="11480746" y="-315098"/>
            <a:ext cx="981022" cy="2496696"/>
          </a:xfrm>
          <a:prstGeom prst="diamond">
            <a:avLst/>
          </a:prstGeom>
          <a:solidFill>
            <a:srgbClr val="80B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3AD32-81F6-4342-B1F1-B955DC51CC06}"/>
              </a:ext>
            </a:extLst>
          </p:cNvPr>
          <p:cNvSpPr>
            <a:spLocks noGrp="1"/>
          </p:cNvSpPr>
          <p:nvPr>
            <p:ph type="title"/>
          </p:nvPr>
        </p:nvSpPr>
        <p:spPr>
          <a:xfrm>
            <a:off x="348792" y="365125"/>
            <a:ext cx="1013797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6941EA7-4DEB-4573-945A-2C6D2306BD83}"/>
              </a:ext>
            </a:extLst>
          </p:cNvPr>
          <p:cNvSpPr>
            <a:spLocks noGrp="1"/>
          </p:cNvSpPr>
          <p:nvPr>
            <p:ph sz="half" idx="1"/>
          </p:nvPr>
        </p:nvSpPr>
        <p:spPr>
          <a:xfrm>
            <a:off x="348793" y="1825624"/>
            <a:ext cx="5009846" cy="4763711"/>
          </a:xfrm>
        </p:spPr>
        <p:txBody>
          <a:bodyPr/>
          <a:lstStyle>
            <a:lvl1pPr>
              <a:defRPr sz="2800">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C023493-C407-45DD-9A24-5B83480893DE}"/>
              </a:ext>
            </a:extLst>
          </p:cNvPr>
          <p:cNvSpPr>
            <a:spLocks noGrp="1"/>
          </p:cNvSpPr>
          <p:nvPr>
            <p:ph sz="half" idx="2"/>
          </p:nvPr>
        </p:nvSpPr>
        <p:spPr>
          <a:xfrm>
            <a:off x="5529648" y="1825624"/>
            <a:ext cx="4957119" cy="4763711"/>
          </a:xfrm>
        </p:spPr>
        <p:txBody>
          <a:bodyPr/>
          <a:lstStyle>
            <a:lvl1pPr>
              <a:defRPr sz="2800">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064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1" y="0"/>
            <a:ext cx="4644350" cy="6858000"/>
          </a:xfrm>
        </p:spPr>
        <p:txBody>
          <a:bodyPr/>
          <a:lstStyle/>
          <a:p>
            <a:r>
              <a:rPr lang="en-US"/>
              <a:t>Click icon to add picture</a:t>
            </a:r>
          </a:p>
        </p:txBody>
      </p:sp>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E54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11480746" y="-315098"/>
            <a:ext cx="981022" cy="2496696"/>
          </a:xfrm>
          <a:prstGeom prst="diamond">
            <a:avLst/>
          </a:prstGeom>
          <a:solidFill>
            <a:srgbClr val="80B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4736757" y="365125"/>
            <a:ext cx="578296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4736757" y="1825624"/>
            <a:ext cx="5782962" cy="4763711"/>
          </a:xfrm>
        </p:spPr>
        <p:txBody>
          <a:bodyPr/>
          <a:lstStyle>
            <a:lvl1pPr>
              <a:defRPr sz="3200">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0654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9542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ducate.bankstreet.edu/occasional-paper-series/vol2020/iss43/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ducate.bankstreet.edu/occasional-paper-series/vol2020/iss43/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ducate.bankstreet.edu/occasional-paper-series/vol2020/iss43/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ducate.bankstreet.edu/occasional-paper-series/vol2020/iss43/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ducate.bankstreet.edu/occasional-paper-series/vol2020/iss43/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ducate.bankstreet.edu/occasional-paper-series/vol2020/iss43/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ducate.bankstreet.edu/occasional-paper-series/vol2020/iss43/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asel.org/"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nicwa.org/caseworkers/"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challengingbehavior.cbcs.usf.edu/index.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entervention.com/social-emotional-learning-activities/"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g.casel.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bit.ly/SELforReopening"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teresa-brewington@uiowa.edu"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uiowa.qualtrics.com/jfe/form/SV_9XOxrEwk4RwamTX" TargetMode="External"/><Relationship Id="rId4" Type="http://schemas.openxmlformats.org/officeDocument/2006/relationships/hyperlink" Target="file:///C:/Users/tbrewington/AppData/Local/Microsoft/Windows/INetCache/Content.Outlook/KDYY8YUA/K-12%20Program%20guide%20(006).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National AI/AN Mental Health TTC</a:t>
            </a:r>
          </a:p>
        </p:txBody>
      </p:sp>
      <p:sp>
        <p:nvSpPr>
          <p:cNvPr id="3" name="Subtitle 2">
            <a:extLst>
              <a:ext uri="{FF2B5EF4-FFF2-40B4-BE49-F238E27FC236}">
                <a16:creationId xmlns:a16="http://schemas.microsoft.com/office/drawing/2014/main" id="{5E9EB91E-36C4-43E5-8E2C-A9E549B7A2CA}"/>
              </a:ext>
            </a:extLst>
          </p:cNvPr>
          <p:cNvSpPr>
            <a:spLocks noGrp="1"/>
          </p:cNvSpPr>
          <p:nvPr>
            <p:ph type="subTitle" idx="1"/>
          </p:nvPr>
        </p:nvSpPr>
        <p:spPr/>
        <p:txBody>
          <a:bodyPr>
            <a:normAutofit fontScale="40000" lnSpcReduction="20000"/>
          </a:bodyPr>
          <a:lstStyle/>
          <a:p>
            <a:r>
              <a:rPr lang="en-US" sz="8400" dirty="0"/>
              <a:t>Social-Emotional Learning</a:t>
            </a:r>
          </a:p>
          <a:p>
            <a:r>
              <a:rPr lang="en-US" dirty="0"/>
              <a:t>Melody Redbird-Post, Anadarko Public Schools</a:t>
            </a:r>
          </a:p>
          <a:p>
            <a:r>
              <a:rPr lang="en-US" dirty="0"/>
              <a:t>David Sullivan, Special Programs Director, Anadarko Public Schools</a:t>
            </a:r>
          </a:p>
          <a:p>
            <a:r>
              <a:rPr lang="en-US" dirty="0"/>
              <a:t>Melissa Isaac, Education Director, Saginaw Chippewa Indian Tribe</a:t>
            </a:r>
          </a:p>
          <a:p>
            <a:br>
              <a:rPr lang="en-US" dirty="0"/>
            </a:br>
            <a:br>
              <a:rPr lang="en-US" dirty="0"/>
            </a:br>
            <a:endParaRPr lang="en-US" dirty="0"/>
          </a:p>
        </p:txBody>
      </p:sp>
    </p:spTree>
    <p:extLst>
      <p:ext uri="{BB962C8B-B14F-4D97-AF65-F5344CB8AC3E}">
        <p14:creationId xmlns:p14="http://schemas.microsoft.com/office/powerpoint/2010/main" val="215024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4116-CEAD-2743-A717-7E323DB4C2B5}"/>
              </a:ext>
            </a:extLst>
          </p:cNvPr>
          <p:cNvSpPr>
            <a:spLocks noGrp="1"/>
          </p:cNvSpPr>
          <p:nvPr>
            <p:ph type="title"/>
          </p:nvPr>
        </p:nvSpPr>
        <p:spPr/>
        <p:txBody>
          <a:bodyPr/>
          <a:lstStyle/>
          <a:p>
            <a:r>
              <a:rPr lang="en-US" dirty="0"/>
              <a:t>Today’s Expert Panel</a:t>
            </a:r>
          </a:p>
        </p:txBody>
      </p:sp>
      <p:sp>
        <p:nvSpPr>
          <p:cNvPr id="3" name="Text Placeholder 2">
            <a:extLst>
              <a:ext uri="{FF2B5EF4-FFF2-40B4-BE49-F238E27FC236}">
                <a16:creationId xmlns:a16="http://schemas.microsoft.com/office/drawing/2014/main" id="{55BD5DD6-D046-7A4B-B440-C5E7D7C1F64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582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A67E53-E05B-4753-B1B3-F8825CC490E9}"/>
              </a:ext>
            </a:extLst>
          </p:cNvPr>
          <p:cNvSpPr txBox="1"/>
          <p:nvPr/>
        </p:nvSpPr>
        <p:spPr>
          <a:xfrm>
            <a:off x="420988" y="2777496"/>
            <a:ext cx="3964112" cy="3140131"/>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endParaRPr lang="en-US" sz="1100" dirty="0"/>
          </a:p>
        </p:txBody>
      </p:sp>
      <p:sp>
        <p:nvSpPr>
          <p:cNvPr id="8" name="Title 7">
            <a:extLst>
              <a:ext uri="{FF2B5EF4-FFF2-40B4-BE49-F238E27FC236}">
                <a16:creationId xmlns:a16="http://schemas.microsoft.com/office/drawing/2014/main" id="{5B25A1B1-D1D8-4CE3-BD70-4ED5BDCBA05C}"/>
              </a:ext>
            </a:extLst>
          </p:cNvPr>
          <p:cNvSpPr>
            <a:spLocks noGrp="1"/>
          </p:cNvSpPr>
          <p:nvPr>
            <p:ph type="title"/>
          </p:nvPr>
        </p:nvSpPr>
        <p:spPr>
          <a:xfrm>
            <a:off x="5153010" y="41997"/>
            <a:ext cx="5501671" cy="1325563"/>
          </a:xfrm>
        </p:spPr>
        <p:txBody>
          <a:bodyPr/>
          <a:lstStyle/>
          <a:p>
            <a:r>
              <a:rPr lang="en-US" dirty="0"/>
              <a:t>Melody Redbird-Post</a:t>
            </a:r>
          </a:p>
        </p:txBody>
      </p:sp>
      <p:sp>
        <p:nvSpPr>
          <p:cNvPr id="17" name="TextBox 16">
            <a:extLst>
              <a:ext uri="{FF2B5EF4-FFF2-40B4-BE49-F238E27FC236}">
                <a16:creationId xmlns:a16="http://schemas.microsoft.com/office/drawing/2014/main" id="{5954B998-71A0-4469-AF50-FED54C9F026C}"/>
              </a:ext>
            </a:extLst>
          </p:cNvPr>
          <p:cNvSpPr txBox="1"/>
          <p:nvPr/>
        </p:nvSpPr>
        <p:spPr>
          <a:xfrm>
            <a:off x="921860" y="2071844"/>
            <a:ext cx="6220326" cy="369332"/>
          </a:xfrm>
          <a:prstGeom prst="rect">
            <a:avLst/>
          </a:prstGeom>
          <a:noFill/>
        </p:spPr>
        <p:txBody>
          <a:bodyPr wrap="square">
            <a:spAutoFit/>
          </a:bodyPr>
          <a:lstStyle/>
          <a:p>
            <a:endParaRPr lang="en-US" dirty="0"/>
          </a:p>
        </p:txBody>
      </p:sp>
      <p:sp>
        <p:nvSpPr>
          <p:cNvPr id="2" name="Rectangle 2">
            <a:extLst>
              <a:ext uri="{FF2B5EF4-FFF2-40B4-BE49-F238E27FC236}">
                <a16:creationId xmlns:a16="http://schemas.microsoft.com/office/drawing/2014/main" id="{AF3F062E-B2B9-5042-94E6-D9D7DB82307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5703D2DA-DAC6-2943-9920-734881EBD067}"/>
              </a:ext>
            </a:extLst>
          </p:cNvPr>
          <p:cNvSpPr>
            <a:spLocks noChangeArrowheads="1"/>
          </p:cNvSpPr>
          <p:nvPr/>
        </p:nvSpPr>
        <p:spPr bwMode="auto">
          <a:xfrm>
            <a:off x="4946885" y="1142614"/>
            <a:ext cx="586532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Melody Redbird-Post, Ph.D., is an enrolled member of the Kiowa Tribe. She has a Doctorate in Instructional Leadership and Academic Curriculum, a Master’s in Education: Early Childhood Education, a Bachelor’s in Administrative Leadership, and a dissertation on Curriculum Development in Indigenous Early Childhood Language Immersion Programs. Dr. Redbird-Post has served in various capacities within the early care and education systems of Tribal communities including Child Care and Development Fund (CCDF) and Head Start programs, and she provides training and technical assistance as part of ICF’s Early Education Services. She brings 12+ years of experience in Tribal program administration, 14+ years of experience in implementing family engagement practices in Tribal programs, Tribal communities, early childhood and K-12 school settings and 15+ years of experience in Tribal education program implementation. She currently serves on the Anadarko Public Schools Indian Education Parent Committee and resides in Anadarko, Oklahoma with her husband, their five children and three dogs.</a:t>
            </a:r>
          </a:p>
        </p:txBody>
      </p:sp>
      <p:pic>
        <p:nvPicPr>
          <p:cNvPr id="10" name="Picture 9" descr="A picture containing outdoor, person&#10;&#10;Description automatically generated">
            <a:extLst>
              <a:ext uri="{FF2B5EF4-FFF2-40B4-BE49-F238E27FC236}">
                <a16:creationId xmlns:a16="http://schemas.microsoft.com/office/drawing/2014/main" id="{206603F1-5943-4612-8C0E-72E97C135E2A}"/>
              </a:ext>
            </a:extLst>
          </p:cNvPr>
          <p:cNvPicPr/>
          <p:nvPr/>
        </p:nvPicPr>
        <p:blipFill>
          <a:blip r:embed="rId3"/>
          <a:stretch>
            <a:fillRect/>
          </a:stretch>
        </p:blipFill>
        <p:spPr>
          <a:xfrm>
            <a:off x="-704001" y="-122837"/>
            <a:ext cx="5718618" cy="7100957"/>
          </a:xfrm>
          <a:prstGeom prst="rect">
            <a:avLst/>
          </a:prstGeom>
          <a:ln>
            <a:noFill/>
          </a:ln>
          <a:effectLst>
            <a:softEdge rad="112500"/>
          </a:effectLst>
        </p:spPr>
      </p:pic>
    </p:spTree>
    <p:extLst>
      <p:ext uri="{BB962C8B-B14F-4D97-AF65-F5344CB8AC3E}">
        <p14:creationId xmlns:p14="http://schemas.microsoft.com/office/powerpoint/2010/main" val="4007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B89FB1-BE6C-B54E-95F8-A74EEFDB42F8}"/>
              </a:ext>
            </a:extLst>
          </p:cNvPr>
          <p:cNvPicPr>
            <a:picLocks noChangeAspect="1"/>
          </p:cNvPicPr>
          <p:nvPr/>
        </p:nvPicPr>
        <p:blipFill rotWithShape="1">
          <a:blip r:embed="rId3"/>
          <a:srcRect l="16139" r="16139"/>
          <a:stretch/>
        </p:blipFill>
        <p:spPr>
          <a:xfrm>
            <a:off x="-235364" y="-175346"/>
            <a:ext cx="4879715" cy="7205538"/>
          </a:xfrm>
          <a:prstGeom prst="rect">
            <a:avLst/>
          </a:prstGeom>
          <a:noFill/>
        </p:spPr>
      </p:pic>
      <p:sp>
        <p:nvSpPr>
          <p:cNvPr id="8" name="Title 7">
            <a:extLst>
              <a:ext uri="{FF2B5EF4-FFF2-40B4-BE49-F238E27FC236}">
                <a16:creationId xmlns:a16="http://schemas.microsoft.com/office/drawing/2014/main" id="{5B25A1B1-D1D8-4CE3-BD70-4ED5BDCBA05C}"/>
              </a:ext>
            </a:extLst>
          </p:cNvPr>
          <p:cNvSpPr>
            <a:spLocks noGrp="1"/>
          </p:cNvSpPr>
          <p:nvPr>
            <p:ph type="title"/>
          </p:nvPr>
        </p:nvSpPr>
        <p:spPr>
          <a:xfrm>
            <a:off x="4736757" y="365125"/>
            <a:ext cx="5782962" cy="1325563"/>
          </a:xfrm>
        </p:spPr>
        <p:txBody>
          <a:bodyPr vert="horz" lIns="91440" tIns="45720" rIns="91440" bIns="45720" rtlCol="0" anchor="ctr">
            <a:normAutofit/>
          </a:bodyPr>
          <a:lstStyle/>
          <a:p>
            <a:r>
              <a:rPr lang="en-US" kern="1200" dirty="0">
                <a:latin typeface="Trebuchet MS" panose="020B0603020202020204" pitchFamily="34" charset="0"/>
                <a:ea typeface="+mj-ea"/>
                <a:cs typeface="+mj-cs"/>
              </a:rPr>
              <a:t>Melissa Isaac</a:t>
            </a:r>
          </a:p>
        </p:txBody>
      </p:sp>
      <p:sp>
        <p:nvSpPr>
          <p:cNvPr id="17" name="TextBox 16">
            <a:extLst>
              <a:ext uri="{FF2B5EF4-FFF2-40B4-BE49-F238E27FC236}">
                <a16:creationId xmlns:a16="http://schemas.microsoft.com/office/drawing/2014/main" id="{5954B998-71A0-4469-AF50-FED54C9F026C}"/>
              </a:ext>
            </a:extLst>
          </p:cNvPr>
          <p:cNvSpPr txBox="1"/>
          <p:nvPr/>
        </p:nvSpPr>
        <p:spPr>
          <a:xfrm>
            <a:off x="4736757" y="1825624"/>
            <a:ext cx="5782962" cy="4763711"/>
          </a:xfrm>
          <a:prstGeom prst="rect">
            <a:avLst/>
          </a:prstGeom>
        </p:spPr>
        <p:txBody>
          <a:bodyPr vert="horz" lIns="91440" tIns="45720" rIns="91440" bIns="45720" rtlCol="0">
            <a:normAutofit/>
          </a:bodyPr>
          <a:lstStyle/>
          <a:p>
            <a:pPr>
              <a:lnSpc>
                <a:spcPct val="90000"/>
              </a:lnSpc>
              <a:spcAft>
                <a:spcPts val="600"/>
              </a:spcAft>
            </a:pPr>
            <a:r>
              <a:rPr lang="en-US" sz="1500" dirty="0"/>
              <a:t>Melissa Isaac is Anishinaabe. She is sturgeon clan and a citizen of the Saginaw Chippewa Indian Tribe of Michigan. Melissa is wife to Nathan Isaac and the mother of their four children.</a:t>
            </a:r>
          </a:p>
          <a:p>
            <a:pPr>
              <a:lnSpc>
                <a:spcPct val="90000"/>
              </a:lnSpc>
              <a:spcAft>
                <a:spcPts val="600"/>
              </a:spcAft>
            </a:pPr>
            <a:endParaRPr lang="en-US" sz="1500" dirty="0"/>
          </a:p>
          <a:p>
            <a:pPr>
              <a:lnSpc>
                <a:spcPct val="90000"/>
              </a:lnSpc>
              <a:spcAft>
                <a:spcPts val="600"/>
              </a:spcAft>
            </a:pPr>
            <a:r>
              <a:rPr lang="en-US" sz="1500" dirty="0"/>
              <a:t>Melissa is the Director of Education for her Tribe’s education system. Melissa also serves as the </a:t>
            </a:r>
            <a:r>
              <a:rPr lang="en-US" sz="1500" dirty="0" err="1"/>
              <a:t>Giigdokwe</a:t>
            </a:r>
            <a:r>
              <a:rPr lang="en-US" sz="1500" dirty="0"/>
              <a:t> for the Confederation of Michigan Tribal Education Departments (CMTED). CMTED brings the educational leaders of the 12 federally recognized tribes in Michigan together to collaborate, share ideas and advocate for the </a:t>
            </a:r>
            <a:r>
              <a:rPr lang="en-US" sz="1500" dirty="0" err="1"/>
              <a:t>Anishinaabek</a:t>
            </a:r>
            <a:r>
              <a:rPr lang="en-US" sz="1500" dirty="0"/>
              <a:t> learners in the State of Michigan. They are actively involved in education reform with the Michigan Department of Education.</a:t>
            </a:r>
          </a:p>
          <a:p>
            <a:pPr>
              <a:lnSpc>
                <a:spcPct val="90000"/>
              </a:lnSpc>
              <a:spcAft>
                <a:spcPts val="600"/>
              </a:spcAft>
            </a:pPr>
            <a:endParaRPr lang="en-US" sz="1500" dirty="0"/>
          </a:p>
          <a:p>
            <a:pPr>
              <a:lnSpc>
                <a:spcPct val="90000"/>
              </a:lnSpc>
              <a:spcAft>
                <a:spcPts val="600"/>
              </a:spcAft>
            </a:pPr>
            <a:r>
              <a:rPr lang="en-US" sz="1500" dirty="0"/>
              <a:t>Melissa was selected by Governor Gretchen Whitmer's administration to serve on both the Return to School Advisory Council which created the MI Safe Schools: Michigan’s 2020-21 Return to School Roadmap and the Student Recovery Advisory Council of Michigan which created the MI Blueprint for Comprehensive Student Recovery.</a:t>
            </a:r>
          </a:p>
        </p:txBody>
      </p:sp>
      <p:sp>
        <p:nvSpPr>
          <p:cNvPr id="7" name="TextBox 6">
            <a:extLst>
              <a:ext uri="{FF2B5EF4-FFF2-40B4-BE49-F238E27FC236}">
                <a16:creationId xmlns:a16="http://schemas.microsoft.com/office/drawing/2014/main" id="{C3A67E53-E05B-4753-B1B3-F8825CC490E9}"/>
              </a:ext>
            </a:extLst>
          </p:cNvPr>
          <p:cNvSpPr txBox="1"/>
          <p:nvPr/>
        </p:nvSpPr>
        <p:spPr>
          <a:xfrm>
            <a:off x="420988" y="2777496"/>
            <a:ext cx="3964112" cy="3140131"/>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endParaRPr lang="en-US" sz="1100" dirty="0"/>
          </a:p>
        </p:txBody>
      </p:sp>
    </p:spTree>
    <p:extLst>
      <p:ext uri="{BB962C8B-B14F-4D97-AF65-F5344CB8AC3E}">
        <p14:creationId xmlns:p14="http://schemas.microsoft.com/office/powerpoint/2010/main" val="226688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BA0425-FDBD-8C45-A1D1-A8446BBD000D}"/>
              </a:ext>
            </a:extLst>
          </p:cNvPr>
          <p:cNvPicPr>
            <a:picLocks noChangeAspect="1"/>
          </p:cNvPicPr>
          <p:nvPr/>
        </p:nvPicPr>
        <p:blipFill rotWithShape="1">
          <a:blip r:embed="rId3"/>
          <a:srcRect l="12264" r="20014"/>
          <a:stretch/>
        </p:blipFill>
        <p:spPr>
          <a:xfrm>
            <a:off x="-155319" y="-140277"/>
            <a:ext cx="4799670" cy="7087341"/>
          </a:xfrm>
          <a:prstGeom prst="rect">
            <a:avLst/>
          </a:prstGeom>
          <a:noFill/>
        </p:spPr>
      </p:pic>
      <p:sp>
        <p:nvSpPr>
          <p:cNvPr id="8" name="Title 7">
            <a:extLst>
              <a:ext uri="{FF2B5EF4-FFF2-40B4-BE49-F238E27FC236}">
                <a16:creationId xmlns:a16="http://schemas.microsoft.com/office/drawing/2014/main" id="{5B25A1B1-D1D8-4CE3-BD70-4ED5BDCBA05C}"/>
              </a:ext>
            </a:extLst>
          </p:cNvPr>
          <p:cNvSpPr>
            <a:spLocks noGrp="1"/>
          </p:cNvSpPr>
          <p:nvPr>
            <p:ph type="title"/>
          </p:nvPr>
        </p:nvSpPr>
        <p:spPr>
          <a:xfrm>
            <a:off x="4736757" y="365125"/>
            <a:ext cx="5782962" cy="1325563"/>
          </a:xfrm>
        </p:spPr>
        <p:txBody>
          <a:bodyPr vert="horz" lIns="91440" tIns="45720" rIns="91440" bIns="45720" rtlCol="0" anchor="ctr">
            <a:normAutofit/>
          </a:bodyPr>
          <a:lstStyle/>
          <a:p>
            <a:r>
              <a:rPr lang="en-US" kern="1200" dirty="0">
                <a:latin typeface="Trebuchet MS" panose="020B0603020202020204" pitchFamily="34" charset="0"/>
                <a:ea typeface="+mj-ea"/>
                <a:cs typeface="+mj-cs"/>
              </a:rPr>
              <a:t>David Sullivan</a:t>
            </a:r>
          </a:p>
        </p:txBody>
      </p:sp>
      <p:sp>
        <p:nvSpPr>
          <p:cNvPr id="17" name="TextBox 16">
            <a:extLst>
              <a:ext uri="{FF2B5EF4-FFF2-40B4-BE49-F238E27FC236}">
                <a16:creationId xmlns:a16="http://schemas.microsoft.com/office/drawing/2014/main" id="{5954B998-71A0-4469-AF50-FED54C9F026C}"/>
              </a:ext>
            </a:extLst>
          </p:cNvPr>
          <p:cNvSpPr txBox="1"/>
          <p:nvPr/>
        </p:nvSpPr>
        <p:spPr>
          <a:xfrm>
            <a:off x="4736757" y="1825624"/>
            <a:ext cx="5782962" cy="4763711"/>
          </a:xfrm>
          <a:prstGeom prst="rect">
            <a:avLst/>
          </a:prstGeom>
        </p:spPr>
        <p:txBody>
          <a:bodyPr vert="horz" lIns="91440" tIns="45720" rIns="91440" bIns="45720" rtlCol="0">
            <a:normAutofit/>
          </a:bodyPr>
          <a:lstStyle/>
          <a:p>
            <a:pPr>
              <a:lnSpc>
                <a:spcPct val="90000"/>
              </a:lnSpc>
              <a:spcAft>
                <a:spcPts val="600"/>
              </a:spcAft>
            </a:pPr>
            <a:r>
              <a:rPr lang="en-US" dirty="0"/>
              <a:t>David Sullivan (Kiowa-Choctaw) has served in education as a community leader, collective action network officer, federal consultant, community trainer, district administrator, world language teacher, student equity advocate, and systemic impact leader working for intercultural, intergenerational communication between parents, students, elders, community organizations and tribal governments for over 27 years. </a:t>
            </a:r>
          </a:p>
          <a:p>
            <a:pPr>
              <a:lnSpc>
                <a:spcPct val="90000"/>
              </a:lnSpc>
              <a:spcAft>
                <a:spcPts val="600"/>
              </a:spcAft>
            </a:pPr>
            <a:endParaRPr lang="en-US" dirty="0"/>
          </a:p>
          <a:p>
            <a:pPr>
              <a:lnSpc>
                <a:spcPct val="90000"/>
              </a:lnSpc>
              <a:spcAft>
                <a:spcPts val="600"/>
              </a:spcAft>
            </a:pPr>
            <a:r>
              <a:rPr lang="en-US" dirty="0"/>
              <a:t>The focus of his work centers on systemic literacy, holistic thinking, systemic impact leadership, family/community strengthening, indigenous language revitalization and partnership formation. Mr. Sullivan has carried out this work in various capacities in Oklahoma and the nation through multiple grassroots community coalitions, the University of Oklahoma American Indian Institute, the Anadarko Public Schools and numerous partnership-based projects.</a:t>
            </a:r>
          </a:p>
        </p:txBody>
      </p:sp>
      <p:sp>
        <p:nvSpPr>
          <p:cNvPr id="7" name="TextBox 6">
            <a:extLst>
              <a:ext uri="{FF2B5EF4-FFF2-40B4-BE49-F238E27FC236}">
                <a16:creationId xmlns:a16="http://schemas.microsoft.com/office/drawing/2014/main" id="{C3A67E53-E05B-4753-B1B3-F8825CC490E9}"/>
              </a:ext>
            </a:extLst>
          </p:cNvPr>
          <p:cNvSpPr txBox="1"/>
          <p:nvPr/>
        </p:nvSpPr>
        <p:spPr>
          <a:xfrm>
            <a:off x="420988" y="2777496"/>
            <a:ext cx="3964112" cy="3140131"/>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endParaRPr lang="en-US" sz="1100" dirty="0"/>
          </a:p>
        </p:txBody>
      </p:sp>
    </p:spTree>
    <p:extLst>
      <p:ext uri="{BB962C8B-B14F-4D97-AF65-F5344CB8AC3E}">
        <p14:creationId xmlns:p14="http://schemas.microsoft.com/office/powerpoint/2010/main" val="30690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2977-409D-2A40-9F93-6A8C2970BAD5}"/>
              </a:ext>
            </a:extLst>
          </p:cNvPr>
          <p:cNvSpPr>
            <a:spLocks noGrp="1"/>
          </p:cNvSpPr>
          <p:nvPr>
            <p:ph type="ctrTitle"/>
          </p:nvPr>
        </p:nvSpPr>
        <p:spPr/>
        <p:txBody>
          <a:bodyPr/>
          <a:lstStyle/>
          <a:p>
            <a:r>
              <a:rPr lang="en-US" dirty="0"/>
              <a:t>Social Emotional Learning</a:t>
            </a:r>
          </a:p>
        </p:txBody>
      </p:sp>
      <p:sp>
        <p:nvSpPr>
          <p:cNvPr id="3" name="Subtitle 2">
            <a:extLst>
              <a:ext uri="{FF2B5EF4-FFF2-40B4-BE49-F238E27FC236}">
                <a16:creationId xmlns:a16="http://schemas.microsoft.com/office/drawing/2014/main" id="{C94C15E0-8D93-564B-AD11-E149F6F990B7}"/>
              </a:ext>
            </a:extLst>
          </p:cNvPr>
          <p:cNvSpPr>
            <a:spLocks noGrp="1"/>
          </p:cNvSpPr>
          <p:nvPr>
            <p:ph type="subTitle" idx="1"/>
          </p:nvPr>
        </p:nvSpPr>
        <p:spPr/>
        <p:txBody>
          <a:bodyPr>
            <a:normAutofit/>
          </a:bodyPr>
          <a:lstStyle/>
          <a:p>
            <a:r>
              <a:rPr lang="en-US" b="1" dirty="0"/>
              <a:t>Navigating the New Normal: American Indian and Alaska Native Communities Reopening</a:t>
            </a:r>
            <a:endParaRPr lang="en-US" dirty="0"/>
          </a:p>
        </p:txBody>
      </p:sp>
    </p:spTree>
    <p:extLst>
      <p:ext uri="{BB962C8B-B14F-4D97-AF65-F5344CB8AC3E}">
        <p14:creationId xmlns:p14="http://schemas.microsoft.com/office/powerpoint/2010/main" val="26594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642C-DC08-224B-8A6D-7393F08D803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91BCD83-A73A-8A48-A54D-2806E97C63FF}"/>
              </a:ext>
            </a:extLst>
          </p:cNvPr>
          <p:cNvSpPr>
            <a:spLocks noGrp="1"/>
          </p:cNvSpPr>
          <p:nvPr>
            <p:ph idx="1"/>
          </p:nvPr>
        </p:nvSpPr>
        <p:spPr/>
        <p:txBody>
          <a:bodyPr/>
          <a:lstStyle/>
          <a:p>
            <a:pPr fontAlgn="base"/>
            <a:r>
              <a:rPr lang="en-US" dirty="0"/>
              <a:t>Define Social Emotional Learning (SEL) components</a:t>
            </a:r>
          </a:p>
          <a:p>
            <a:pPr fontAlgn="base"/>
            <a:r>
              <a:rPr lang="en-US" dirty="0"/>
              <a:t>Identify ways to implement SEL in 2021-2022</a:t>
            </a:r>
          </a:p>
          <a:p>
            <a:pPr fontAlgn="base"/>
            <a:r>
              <a:rPr lang="en-US" dirty="0"/>
              <a:t>Predict SEL in students after 2020-2021 school year</a:t>
            </a:r>
          </a:p>
        </p:txBody>
      </p:sp>
    </p:spTree>
    <p:extLst>
      <p:ext uri="{BB962C8B-B14F-4D97-AF65-F5344CB8AC3E}">
        <p14:creationId xmlns:p14="http://schemas.microsoft.com/office/powerpoint/2010/main" val="418858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9A11-7336-E648-B100-5D11D1642CB8}"/>
              </a:ext>
            </a:extLst>
          </p:cNvPr>
          <p:cNvSpPr>
            <a:spLocks noGrp="1"/>
          </p:cNvSpPr>
          <p:nvPr>
            <p:ph type="ctrTitle"/>
          </p:nvPr>
        </p:nvSpPr>
        <p:spPr/>
        <p:txBody>
          <a:bodyPr/>
          <a:lstStyle/>
          <a:p>
            <a:r>
              <a:rPr lang="en-US" dirty="0"/>
              <a:t>Components of SEL</a:t>
            </a:r>
          </a:p>
        </p:txBody>
      </p:sp>
      <p:sp>
        <p:nvSpPr>
          <p:cNvPr id="3" name="Subtitle 2">
            <a:extLst>
              <a:ext uri="{FF2B5EF4-FFF2-40B4-BE49-F238E27FC236}">
                <a16:creationId xmlns:a16="http://schemas.microsoft.com/office/drawing/2014/main" id="{65D791F5-5C13-2741-A855-921806902D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502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7588-F6EF-B145-BF5E-D08FDB9A95EC}"/>
              </a:ext>
            </a:extLst>
          </p:cNvPr>
          <p:cNvSpPr>
            <a:spLocks noGrp="1"/>
          </p:cNvSpPr>
          <p:nvPr>
            <p:ph type="title"/>
          </p:nvPr>
        </p:nvSpPr>
        <p:spPr/>
        <p:txBody>
          <a:bodyPr/>
          <a:lstStyle/>
          <a:p>
            <a:r>
              <a:rPr lang="en-US" dirty="0"/>
              <a:t>What is Social Emotional Learning?</a:t>
            </a:r>
          </a:p>
        </p:txBody>
      </p:sp>
      <p:sp>
        <p:nvSpPr>
          <p:cNvPr id="3" name="Content Placeholder 2">
            <a:extLst>
              <a:ext uri="{FF2B5EF4-FFF2-40B4-BE49-F238E27FC236}">
                <a16:creationId xmlns:a16="http://schemas.microsoft.com/office/drawing/2014/main" id="{0119EDDA-F206-AC43-B413-FAB22A75731E}"/>
              </a:ext>
            </a:extLst>
          </p:cNvPr>
          <p:cNvSpPr>
            <a:spLocks noGrp="1"/>
          </p:cNvSpPr>
          <p:nvPr>
            <p:ph idx="1"/>
          </p:nvPr>
        </p:nvSpPr>
        <p:spPr/>
        <p:txBody>
          <a:bodyPr>
            <a:normAutofit fontScale="85000" lnSpcReduction="20000"/>
          </a:bodyPr>
          <a:lstStyle/>
          <a:p>
            <a:r>
              <a:rPr lang="en-US" dirty="0"/>
              <a:t>The process through which all young people and adults acquire and apply the knowledge, skills, and attitudes to:</a:t>
            </a:r>
          </a:p>
          <a:p>
            <a:pPr fontAlgn="base"/>
            <a:r>
              <a:rPr lang="en-US" dirty="0"/>
              <a:t>Develop healthy identities</a:t>
            </a:r>
          </a:p>
          <a:p>
            <a:pPr fontAlgn="base"/>
            <a:r>
              <a:rPr lang="en-US" dirty="0"/>
              <a:t>Manage emotions</a:t>
            </a:r>
          </a:p>
          <a:p>
            <a:pPr fontAlgn="base"/>
            <a:r>
              <a:rPr lang="en-US" dirty="0"/>
              <a:t>Achieve personal and collective goals</a:t>
            </a:r>
          </a:p>
          <a:p>
            <a:pPr fontAlgn="base"/>
            <a:r>
              <a:rPr lang="en-US" dirty="0"/>
              <a:t>Feel and show empathy for others</a:t>
            </a:r>
          </a:p>
          <a:p>
            <a:pPr fontAlgn="base"/>
            <a:r>
              <a:rPr lang="en-US" dirty="0"/>
              <a:t>Establish and maintain supportive relationships, and </a:t>
            </a:r>
          </a:p>
          <a:p>
            <a:pPr fontAlgn="base"/>
            <a:r>
              <a:rPr lang="en-US" dirty="0"/>
              <a:t>Make responsible and caring decisions.</a:t>
            </a:r>
          </a:p>
          <a:p>
            <a:pPr marL="0" indent="0">
              <a:buNone/>
            </a:pPr>
            <a:endParaRPr lang="en-US" dirty="0"/>
          </a:p>
          <a:p>
            <a:pPr marL="0" indent="0">
              <a:buNone/>
            </a:pPr>
            <a:br>
              <a:rPr lang="en-US" dirty="0"/>
            </a:br>
            <a:r>
              <a:rPr lang="en-US" dirty="0"/>
              <a:t>As defined by the Collaborative for Academic, Social, and Emotional Learning (CASEL)</a:t>
            </a:r>
          </a:p>
        </p:txBody>
      </p:sp>
    </p:spTree>
    <p:extLst>
      <p:ext uri="{BB962C8B-B14F-4D97-AF65-F5344CB8AC3E}">
        <p14:creationId xmlns:p14="http://schemas.microsoft.com/office/powerpoint/2010/main" val="148932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D9FA-EE54-E647-A71B-80CCC38DF9E5}"/>
              </a:ext>
            </a:extLst>
          </p:cNvPr>
          <p:cNvSpPr>
            <a:spLocks noGrp="1"/>
          </p:cNvSpPr>
          <p:nvPr>
            <p:ph type="title"/>
          </p:nvPr>
        </p:nvSpPr>
        <p:spPr/>
        <p:txBody>
          <a:bodyPr/>
          <a:lstStyle/>
          <a:p>
            <a:r>
              <a:rPr lang="en-US" dirty="0"/>
              <a:t>What is Social Emotional Learning?</a:t>
            </a:r>
          </a:p>
        </p:txBody>
      </p:sp>
      <p:sp>
        <p:nvSpPr>
          <p:cNvPr id="3" name="Content Placeholder 2">
            <a:extLst>
              <a:ext uri="{FF2B5EF4-FFF2-40B4-BE49-F238E27FC236}">
                <a16:creationId xmlns:a16="http://schemas.microsoft.com/office/drawing/2014/main" id="{E03D5055-58A6-EC42-8129-70224889C793}"/>
              </a:ext>
            </a:extLst>
          </p:cNvPr>
          <p:cNvSpPr>
            <a:spLocks noGrp="1"/>
          </p:cNvSpPr>
          <p:nvPr>
            <p:ph idx="1"/>
          </p:nvPr>
        </p:nvSpPr>
        <p:spPr/>
        <p:txBody>
          <a:bodyPr>
            <a:normAutofit fontScale="92500" lnSpcReduction="10000"/>
          </a:bodyPr>
          <a:lstStyle/>
          <a:p>
            <a:pPr fontAlgn="base"/>
            <a:r>
              <a:rPr lang="en-US" dirty="0"/>
              <a:t>SEL advances educational equity and excellence through authentic school-family-community partnerships to establish learning environments and experiences that feature trusting and collaborative relationships, rigorous and meaningful curriculum and instruction, and ongoing evaluation. </a:t>
            </a:r>
          </a:p>
          <a:p>
            <a:pPr fontAlgn="base"/>
            <a:r>
              <a:rPr lang="en-US" dirty="0"/>
              <a:t>SEL can help address various forms of inequity and empower young people and adults to co-create thriving schools and contribute to safe, healthy, and just communities.</a:t>
            </a:r>
          </a:p>
          <a:p>
            <a:pPr marL="0" indent="0">
              <a:buNone/>
            </a:pPr>
            <a:endParaRPr lang="en-US" dirty="0"/>
          </a:p>
          <a:p>
            <a:pPr marL="0" indent="0">
              <a:buNone/>
            </a:pPr>
            <a:r>
              <a:rPr lang="en-US" dirty="0"/>
              <a:t>From the Collaborative for Academic, Social, and Emotional Learning (CASEL)</a:t>
            </a:r>
          </a:p>
        </p:txBody>
      </p:sp>
    </p:spTree>
    <p:extLst>
      <p:ext uri="{BB962C8B-B14F-4D97-AF65-F5344CB8AC3E}">
        <p14:creationId xmlns:p14="http://schemas.microsoft.com/office/powerpoint/2010/main" val="352416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D209929-8D5E-8A4A-BAEA-23E952E07F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099" y="195943"/>
            <a:ext cx="9211358" cy="621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58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56CA-E46A-4E41-91B9-65A379425E72}"/>
              </a:ext>
            </a:extLst>
          </p:cNvPr>
          <p:cNvSpPr>
            <a:spLocks noGrp="1"/>
          </p:cNvSpPr>
          <p:nvPr>
            <p:ph type="title"/>
          </p:nvPr>
        </p:nvSpPr>
        <p:spPr>
          <a:xfrm>
            <a:off x="9371591" y="1258158"/>
            <a:ext cx="2820409" cy="1778478"/>
          </a:xfrm>
        </p:spPr>
        <p:txBody>
          <a:bodyPr>
            <a:noAutofit/>
          </a:bodyPr>
          <a:lstStyle/>
          <a:p>
            <a:pPr algn="r"/>
            <a:r>
              <a:rPr lang="en-US" sz="2400" dirty="0">
                <a:solidFill>
                  <a:schemeClr val="bg1"/>
                </a:solidFill>
              </a:rPr>
              <a:t>American Indian</a:t>
            </a:r>
            <a:br>
              <a:rPr lang="en-US" sz="2400" dirty="0">
                <a:solidFill>
                  <a:schemeClr val="bg1"/>
                </a:solidFill>
              </a:rPr>
            </a:br>
            <a:r>
              <a:rPr lang="en-US" sz="2400" dirty="0">
                <a:solidFill>
                  <a:schemeClr val="bg1"/>
                </a:solidFill>
              </a:rPr>
              <a:t>&amp; Alaska Native</a:t>
            </a:r>
            <a:br>
              <a:rPr lang="en-US" sz="2400" dirty="0">
                <a:solidFill>
                  <a:schemeClr val="bg1"/>
                </a:solidFill>
              </a:rPr>
            </a:br>
            <a:r>
              <a:rPr lang="en-US" sz="2400" dirty="0">
                <a:solidFill>
                  <a:schemeClr val="bg1"/>
                </a:solidFill>
              </a:rPr>
              <a:t>Mental Health</a:t>
            </a:r>
            <a:br>
              <a:rPr lang="en-US" sz="2400" dirty="0">
                <a:solidFill>
                  <a:schemeClr val="bg1"/>
                </a:solidFill>
              </a:rPr>
            </a:br>
            <a:r>
              <a:rPr lang="en-US" sz="2400" dirty="0">
                <a:solidFill>
                  <a:schemeClr val="bg1"/>
                </a:solidFill>
              </a:rPr>
              <a:t>Technology Transfer Center</a:t>
            </a:r>
            <a:br>
              <a:rPr lang="en-US" sz="2400" dirty="0">
                <a:solidFill>
                  <a:schemeClr val="bg1"/>
                </a:solidFill>
              </a:rPr>
            </a:br>
            <a:r>
              <a:rPr lang="en-US" sz="1600" i="1" dirty="0">
                <a:solidFill>
                  <a:schemeClr val="bg1"/>
                </a:solidFill>
              </a:rPr>
              <a:t>K-12 School Mental Health</a:t>
            </a:r>
            <a:br>
              <a:rPr lang="en-US" sz="1600" i="1" dirty="0">
                <a:solidFill>
                  <a:schemeClr val="bg1"/>
                </a:solidFill>
              </a:rPr>
            </a:br>
            <a:r>
              <a:rPr lang="en-US" sz="1600" i="1" dirty="0">
                <a:solidFill>
                  <a:schemeClr val="bg1"/>
                </a:solidFill>
              </a:rPr>
              <a:t>Supplement Project</a:t>
            </a:r>
            <a:endParaRPr lang="en-US" sz="2400" i="1" dirty="0">
              <a:solidFill>
                <a:schemeClr val="bg1"/>
              </a:solidFill>
            </a:endParaRPr>
          </a:p>
        </p:txBody>
      </p:sp>
      <p:pic>
        <p:nvPicPr>
          <p:cNvPr id="5" name="Picture 4">
            <a:extLst>
              <a:ext uri="{FF2B5EF4-FFF2-40B4-BE49-F238E27FC236}">
                <a16:creationId xmlns:a16="http://schemas.microsoft.com/office/drawing/2014/main" id="{4F0980DA-28ED-4F4A-ABB1-1D4CBF7AB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57" y="491295"/>
            <a:ext cx="8572862" cy="5875409"/>
          </a:xfrm>
          <a:prstGeom prst="rect">
            <a:avLst/>
          </a:prstGeom>
        </p:spPr>
      </p:pic>
    </p:spTree>
    <p:extLst>
      <p:ext uri="{BB962C8B-B14F-4D97-AF65-F5344CB8AC3E}">
        <p14:creationId xmlns:p14="http://schemas.microsoft.com/office/powerpoint/2010/main" val="65720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3743-728F-0549-B497-ABBCB1B00FAD}"/>
              </a:ext>
            </a:extLst>
          </p:cNvPr>
          <p:cNvSpPr>
            <a:spLocks noGrp="1"/>
          </p:cNvSpPr>
          <p:nvPr>
            <p:ph type="title"/>
          </p:nvPr>
        </p:nvSpPr>
        <p:spPr>
          <a:xfrm>
            <a:off x="348792" y="365125"/>
            <a:ext cx="10137976" cy="1325563"/>
          </a:xfrm>
        </p:spPr>
        <p:txBody>
          <a:bodyPr anchor="ctr">
            <a:normAutofit/>
          </a:bodyPr>
          <a:lstStyle/>
          <a:p>
            <a:r>
              <a:rPr lang="en-US" dirty="0"/>
              <a:t>CASEL Framework</a:t>
            </a:r>
          </a:p>
        </p:txBody>
      </p:sp>
      <p:pic>
        <p:nvPicPr>
          <p:cNvPr id="2050" name="Picture 2">
            <a:extLst>
              <a:ext uri="{FF2B5EF4-FFF2-40B4-BE49-F238E27FC236}">
                <a16:creationId xmlns:a16="http://schemas.microsoft.com/office/drawing/2014/main" id="{48A23711-0979-8D44-8382-2130F31543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472" y="1825624"/>
            <a:ext cx="4936488" cy="476371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EE67803-2817-4E4E-B1CD-1B1B70028302}"/>
              </a:ext>
            </a:extLst>
          </p:cNvPr>
          <p:cNvSpPr>
            <a:spLocks noGrp="1"/>
          </p:cNvSpPr>
          <p:nvPr>
            <p:ph sz="half" idx="2"/>
          </p:nvPr>
        </p:nvSpPr>
        <p:spPr>
          <a:xfrm>
            <a:off x="5529648" y="1825624"/>
            <a:ext cx="4957119" cy="4763711"/>
          </a:xfrm>
        </p:spPr>
        <p:txBody>
          <a:bodyPr>
            <a:normAutofit/>
          </a:bodyPr>
          <a:lstStyle/>
          <a:p>
            <a:pPr marL="0" indent="0">
              <a:buNone/>
            </a:pPr>
            <a:r>
              <a:rPr lang="en-US" dirty="0"/>
              <a:t>Five broad and interrelated areas of competence:</a:t>
            </a:r>
          </a:p>
          <a:p>
            <a:pPr fontAlgn="base"/>
            <a:r>
              <a:rPr lang="en-US" dirty="0"/>
              <a:t>Self-awareness</a:t>
            </a:r>
          </a:p>
          <a:p>
            <a:pPr fontAlgn="base"/>
            <a:r>
              <a:rPr lang="en-US" dirty="0"/>
              <a:t>Self-management</a:t>
            </a:r>
          </a:p>
          <a:p>
            <a:pPr fontAlgn="base"/>
            <a:r>
              <a:rPr lang="en-US" dirty="0"/>
              <a:t>Social awareness</a:t>
            </a:r>
          </a:p>
          <a:p>
            <a:pPr fontAlgn="base"/>
            <a:r>
              <a:rPr lang="en-US" dirty="0"/>
              <a:t>Relationship skills</a:t>
            </a:r>
          </a:p>
          <a:p>
            <a:pPr fontAlgn="base"/>
            <a:r>
              <a:rPr lang="en-US" dirty="0"/>
              <a:t>Responsible decision-making </a:t>
            </a:r>
          </a:p>
          <a:p>
            <a:pPr marL="0" indent="0">
              <a:buNone/>
            </a:pPr>
            <a:endParaRPr lang="en-US" dirty="0"/>
          </a:p>
        </p:txBody>
      </p:sp>
    </p:spTree>
    <p:extLst>
      <p:ext uri="{BB962C8B-B14F-4D97-AF65-F5344CB8AC3E}">
        <p14:creationId xmlns:p14="http://schemas.microsoft.com/office/powerpoint/2010/main" val="410751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2318-9BB0-7F4F-AABD-1E07462BCBE4}"/>
              </a:ext>
            </a:extLst>
          </p:cNvPr>
          <p:cNvSpPr>
            <a:spLocks noGrp="1"/>
          </p:cNvSpPr>
          <p:nvPr>
            <p:ph type="title"/>
          </p:nvPr>
        </p:nvSpPr>
        <p:spPr/>
        <p:txBody>
          <a:bodyPr>
            <a:normAutofit/>
          </a:bodyPr>
          <a:lstStyle/>
          <a:p>
            <a:r>
              <a:rPr lang="en-US" dirty="0"/>
              <a:t>Cultural Relevance and SEL</a:t>
            </a:r>
          </a:p>
        </p:txBody>
      </p:sp>
      <p:sp>
        <p:nvSpPr>
          <p:cNvPr id="3" name="Content Placeholder 2">
            <a:extLst>
              <a:ext uri="{FF2B5EF4-FFF2-40B4-BE49-F238E27FC236}">
                <a16:creationId xmlns:a16="http://schemas.microsoft.com/office/drawing/2014/main" id="{CB819DC4-C848-9340-8BE1-2C0127CEEE71}"/>
              </a:ext>
            </a:extLst>
          </p:cNvPr>
          <p:cNvSpPr>
            <a:spLocks noGrp="1"/>
          </p:cNvSpPr>
          <p:nvPr>
            <p:ph idx="1"/>
          </p:nvPr>
        </p:nvSpPr>
        <p:spPr/>
        <p:txBody>
          <a:bodyPr>
            <a:normAutofit fontScale="85000" lnSpcReduction="10000"/>
          </a:bodyPr>
          <a:lstStyle/>
          <a:p>
            <a:pPr marL="0" indent="0">
              <a:buNone/>
            </a:pPr>
            <a:r>
              <a:rPr lang="en-US" dirty="0"/>
              <a:t>Many SEL programs have been developed over the last two decades; increasing research evidence shows that such programs can support development of the whole child and lead to improved academic achievement, employment, health, and well-being. </a:t>
            </a:r>
          </a:p>
          <a:p>
            <a:pPr marL="0" indent="0">
              <a:buNone/>
            </a:pPr>
            <a:r>
              <a:rPr lang="en-US" dirty="0"/>
              <a:t>However, because student learning and identity are shaped by cultural practice(s), situated life experiences, and many other variables converging in any context of social interaction (Gutierrez &amp; Rogoff, 2003), the development and expression of social-emotional skills are affected by factors such as social-historic context, including epistemic beliefs (i.e., about the nature of knowledge) and power dynamics (Bang &amp; </a:t>
            </a:r>
            <a:r>
              <a:rPr lang="en-US" dirty="0" err="1"/>
              <a:t>Medin</a:t>
            </a:r>
            <a:r>
              <a:rPr lang="en-US" dirty="0"/>
              <a:t>, 2010).</a:t>
            </a:r>
          </a:p>
          <a:p>
            <a:br>
              <a:rPr lang="en-US" dirty="0"/>
            </a:br>
            <a:endParaRPr lang="en-US" dirty="0"/>
          </a:p>
        </p:txBody>
      </p:sp>
    </p:spTree>
    <p:extLst>
      <p:ext uri="{BB962C8B-B14F-4D97-AF65-F5344CB8AC3E}">
        <p14:creationId xmlns:p14="http://schemas.microsoft.com/office/powerpoint/2010/main" val="107947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42EB-CABA-7C47-9A84-EF16F473AE84}"/>
              </a:ext>
            </a:extLst>
          </p:cNvPr>
          <p:cNvSpPr>
            <a:spLocks noGrp="1"/>
          </p:cNvSpPr>
          <p:nvPr>
            <p:ph type="ctrTitle"/>
          </p:nvPr>
        </p:nvSpPr>
        <p:spPr/>
        <p:txBody>
          <a:bodyPr/>
          <a:lstStyle/>
          <a:p>
            <a:r>
              <a:rPr lang="en-US" b="1" dirty="0"/>
              <a:t>Ways to Implement Social Emotional Learning</a:t>
            </a:r>
            <a:endParaRPr lang="en-US" dirty="0"/>
          </a:p>
        </p:txBody>
      </p:sp>
      <p:sp>
        <p:nvSpPr>
          <p:cNvPr id="3" name="Subtitle 2">
            <a:extLst>
              <a:ext uri="{FF2B5EF4-FFF2-40B4-BE49-F238E27FC236}">
                <a16:creationId xmlns:a16="http://schemas.microsoft.com/office/drawing/2014/main" id="{145B62B8-A265-1144-99EB-A11900CA97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4114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0CC9-E0E6-3040-B3C6-69D730ED704D}"/>
              </a:ext>
            </a:extLst>
          </p:cNvPr>
          <p:cNvSpPr>
            <a:spLocks noGrp="1"/>
          </p:cNvSpPr>
          <p:nvPr>
            <p:ph type="title"/>
          </p:nvPr>
        </p:nvSpPr>
        <p:spPr/>
        <p:txBody>
          <a:bodyPr>
            <a:normAutofit/>
          </a:bodyPr>
          <a:lstStyle/>
          <a:p>
            <a:r>
              <a:rPr lang="en-US" dirty="0"/>
              <a:t>Implementing SEL</a:t>
            </a:r>
          </a:p>
        </p:txBody>
      </p:sp>
      <p:sp>
        <p:nvSpPr>
          <p:cNvPr id="3" name="Content Placeholder 2">
            <a:extLst>
              <a:ext uri="{FF2B5EF4-FFF2-40B4-BE49-F238E27FC236}">
                <a16:creationId xmlns:a16="http://schemas.microsoft.com/office/drawing/2014/main" id="{A9BF2E28-43C7-BD44-B3D5-CEE09A00F9DD}"/>
              </a:ext>
            </a:extLst>
          </p:cNvPr>
          <p:cNvSpPr>
            <a:spLocks noGrp="1"/>
          </p:cNvSpPr>
          <p:nvPr>
            <p:ph idx="1"/>
          </p:nvPr>
        </p:nvSpPr>
        <p:spPr/>
        <p:txBody>
          <a:bodyPr>
            <a:normAutofit lnSpcReduction="10000"/>
          </a:bodyPr>
          <a:lstStyle/>
          <a:p>
            <a:pPr marL="0" indent="0">
              <a:buNone/>
            </a:pPr>
            <a:r>
              <a:rPr lang="en-US" dirty="0"/>
              <a:t>CASEL recommends the following implementation focus areas:</a:t>
            </a:r>
          </a:p>
          <a:p>
            <a:pPr fontAlgn="base"/>
            <a:r>
              <a:rPr lang="en-US" dirty="0"/>
              <a:t>Building foundational support and plan</a:t>
            </a:r>
          </a:p>
          <a:p>
            <a:pPr fontAlgn="base"/>
            <a:r>
              <a:rPr lang="en-US" dirty="0"/>
              <a:t>Strengthen adult SEL competencies and capacity</a:t>
            </a:r>
          </a:p>
          <a:p>
            <a:pPr fontAlgn="base"/>
            <a:r>
              <a:rPr lang="en-US" dirty="0" err="1"/>
              <a:t>Promot</a:t>
            </a:r>
            <a:r>
              <a:rPr lang="en-US" dirty="0"/>
              <a:t> SEL for students</a:t>
            </a:r>
          </a:p>
          <a:p>
            <a:pPr fontAlgn="base"/>
            <a:r>
              <a:rPr lang="en-US" dirty="0"/>
              <a:t>Reflect on data for continuous improvement</a:t>
            </a:r>
            <a:br>
              <a:rPr lang="en-US" dirty="0"/>
            </a:br>
            <a:br>
              <a:rPr lang="en-US" dirty="0"/>
            </a:br>
            <a:br>
              <a:rPr lang="en-US" dirty="0"/>
            </a:br>
            <a:r>
              <a:rPr lang="en-US" dirty="0"/>
              <a:t>From the Collaborative for Academic, Social, and Emotional Learning (CASEL)</a:t>
            </a:r>
          </a:p>
        </p:txBody>
      </p:sp>
    </p:spTree>
    <p:extLst>
      <p:ext uri="{BB962C8B-B14F-4D97-AF65-F5344CB8AC3E}">
        <p14:creationId xmlns:p14="http://schemas.microsoft.com/office/powerpoint/2010/main" val="351299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515D-BB01-E143-ABFC-B9D4E4169059}"/>
              </a:ext>
            </a:extLst>
          </p:cNvPr>
          <p:cNvSpPr>
            <a:spLocks noGrp="1"/>
          </p:cNvSpPr>
          <p:nvPr>
            <p:ph type="title"/>
          </p:nvPr>
        </p:nvSpPr>
        <p:spPr/>
        <p:txBody>
          <a:bodyPr>
            <a:normAutofit/>
          </a:bodyPr>
          <a:lstStyle/>
          <a:p>
            <a:r>
              <a:rPr lang="en-US" dirty="0"/>
              <a:t>Implementing Culturally Responsive SEL</a:t>
            </a:r>
          </a:p>
        </p:txBody>
      </p:sp>
      <p:sp>
        <p:nvSpPr>
          <p:cNvPr id="3" name="Content Placeholder 2">
            <a:extLst>
              <a:ext uri="{FF2B5EF4-FFF2-40B4-BE49-F238E27FC236}">
                <a16:creationId xmlns:a16="http://schemas.microsoft.com/office/drawing/2014/main" id="{929BC780-DE9C-0548-8C68-3A5983A8CE1F}"/>
              </a:ext>
            </a:extLst>
          </p:cNvPr>
          <p:cNvSpPr>
            <a:spLocks noGrp="1"/>
          </p:cNvSpPr>
          <p:nvPr>
            <p:ph idx="1"/>
          </p:nvPr>
        </p:nvSpPr>
        <p:spPr/>
        <p:txBody>
          <a:bodyPr>
            <a:normAutofit/>
          </a:bodyPr>
          <a:lstStyle/>
          <a:p>
            <a:r>
              <a:rPr lang="en-US" dirty="0"/>
              <a:t>To effectively incorporate Native culture and Native language  into SEL frameworks, researchers propose adopting an interdisciplinary lens—specifically, culturally relevant pedagogy (CRP) (Ladson-Billings, 1995; 2014) and culturally sustaining pedagogy (CSP) (Paris &amp; Alim, 2014).</a:t>
            </a:r>
          </a:p>
          <a:p>
            <a:endParaRPr lang="en-US" dirty="0"/>
          </a:p>
          <a:p>
            <a:endParaRPr lang="en-US" dirty="0"/>
          </a:p>
          <a:p>
            <a:pPr marL="0" indent="0">
              <a:buNone/>
            </a:pPr>
            <a:r>
              <a:rPr lang="en-US" sz="1200" dirty="0"/>
              <a:t>From:  Mahfouz, J., &amp; Anthony-Stevens, V. (2020). Why Trouble SEL? The Need for Cultural Relevance in SEL. Occasional Paper Series, 2020 (43). Retrieved from </a:t>
            </a:r>
            <a:r>
              <a:rPr lang="en-US" sz="1200" u="sng" dirty="0">
                <a:hlinkClick r:id="rId2"/>
              </a:rPr>
              <a:t>https://educate.bankstreet.edu/occasional-paper-series/vol2020/iss43/6</a:t>
            </a:r>
            <a:r>
              <a:rPr lang="en-US" sz="1200" dirty="0"/>
              <a:t> </a:t>
            </a:r>
          </a:p>
        </p:txBody>
      </p:sp>
    </p:spTree>
    <p:extLst>
      <p:ext uri="{BB962C8B-B14F-4D97-AF65-F5344CB8AC3E}">
        <p14:creationId xmlns:p14="http://schemas.microsoft.com/office/powerpoint/2010/main" val="153087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05E8-BED5-914C-A7ED-4C4DBE3FC10D}"/>
              </a:ext>
            </a:extLst>
          </p:cNvPr>
          <p:cNvSpPr>
            <a:spLocks noGrp="1"/>
          </p:cNvSpPr>
          <p:nvPr>
            <p:ph type="title"/>
          </p:nvPr>
        </p:nvSpPr>
        <p:spPr/>
        <p:txBody>
          <a:bodyPr>
            <a:normAutofit/>
          </a:bodyPr>
          <a:lstStyle/>
          <a:p>
            <a:r>
              <a:rPr lang="en-US" dirty="0"/>
              <a:t>Implementing Culturally Responsive SEL</a:t>
            </a:r>
          </a:p>
        </p:txBody>
      </p:sp>
      <p:sp>
        <p:nvSpPr>
          <p:cNvPr id="3" name="Content Placeholder 2">
            <a:extLst>
              <a:ext uri="{FF2B5EF4-FFF2-40B4-BE49-F238E27FC236}">
                <a16:creationId xmlns:a16="http://schemas.microsoft.com/office/drawing/2014/main" id="{582429E2-2394-7941-ADD3-C783E6F64775}"/>
              </a:ext>
            </a:extLst>
          </p:cNvPr>
          <p:cNvSpPr>
            <a:spLocks noGrp="1"/>
          </p:cNvSpPr>
          <p:nvPr>
            <p:ph idx="1"/>
          </p:nvPr>
        </p:nvSpPr>
        <p:spPr/>
        <p:txBody>
          <a:bodyPr>
            <a:normAutofit lnSpcReduction="10000"/>
          </a:bodyPr>
          <a:lstStyle/>
          <a:p>
            <a:r>
              <a:rPr lang="en-US" dirty="0"/>
              <a:t>Applying a cultural lens enables educators to recognize that the social-emotional needs of Indigenous youth are intertwined with social-historical context and require community collaboration.</a:t>
            </a:r>
          </a:p>
          <a:p>
            <a:endParaRPr lang="en-US" dirty="0"/>
          </a:p>
          <a:p>
            <a:endParaRPr lang="en-US" dirty="0"/>
          </a:p>
          <a:p>
            <a:endParaRPr lang="en-US" dirty="0"/>
          </a:p>
          <a:p>
            <a:pPr marL="0" indent="0">
              <a:buNone/>
            </a:pPr>
            <a:endParaRPr lang="en-US" dirty="0"/>
          </a:p>
          <a:p>
            <a:pPr marL="0" indent="0">
              <a:buNone/>
            </a:pPr>
            <a:r>
              <a:rPr lang="en-US" sz="1500" dirty="0"/>
              <a:t>From:  Mahfouz, J., &amp; Anthony-Stevens, V. (2020). Why Trouble SEL? The Need for Cultural Relevance in SEL. Occasional Paper Series, 2020 (43). Retrieved from </a:t>
            </a:r>
            <a:r>
              <a:rPr lang="en-US" sz="1500" u="sng" dirty="0">
                <a:hlinkClick r:id="rId2"/>
              </a:rPr>
              <a:t>https://educate.bankstreet.edu/occasional-paper-series/vol2020/iss43/6</a:t>
            </a:r>
            <a:r>
              <a:rPr lang="en-US" sz="1500" dirty="0"/>
              <a:t> </a:t>
            </a:r>
            <a:br>
              <a:rPr lang="en-US" dirty="0"/>
            </a:br>
            <a:endParaRPr lang="en-US" dirty="0"/>
          </a:p>
        </p:txBody>
      </p:sp>
    </p:spTree>
    <p:extLst>
      <p:ext uri="{BB962C8B-B14F-4D97-AF65-F5344CB8AC3E}">
        <p14:creationId xmlns:p14="http://schemas.microsoft.com/office/powerpoint/2010/main" val="175099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8D69-DAAE-0540-85ED-5D3A41F03176}"/>
              </a:ext>
            </a:extLst>
          </p:cNvPr>
          <p:cNvSpPr>
            <a:spLocks noGrp="1"/>
          </p:cNvSpPr>
          <p:nvPr>
            <p:ph type="title"/>
          </p:nvPr>
        </p:nvSpPr>
        <p:spPr/>
        <p:txBody>
          <a:bodyPr>
            <a:normAutofit/>
          </a:bodyPr>
          <a:lstStyle/>
          <a:p>
            <a:r>
              <a:rPr lang="en-US" dirty="0"/>
              <a:t>Culturally Sustaining/Revitalizing Pedagogy (CSRP)</a:t>
            </a:r>
          </a:p>
        </p:txBody>
      </p:sp>
      <p:sp>
        <p:nvSpPr>
          <p:cNvPr id="3" name="Content Placeholder 2">
            <a:extLst>
              <a:ext uri="{FF2B5EF4-FFF2-40B4-BE49-F238E27FC236}">
                <a16:creationId xmlns:a16="http://schemas.microsoft.com/office/drawing/2014/main" id="{7A8BC322-9105-BC44-9B0A-801BB045385C}"/>
              </a:ext>
            </a:extLst>
          </p:cNvPr>
          <p:cNvSpPr>
            <a:spLocks noGrp="1"/>
          </p:cNvSpPr>
          <p:nvPr>
            <p:ph idx="1"/>
          </p:nvPr>
        </p:nvSpPr>
        <p:spPr/>
        <p:txBody>
          <a:bodyPr>
            <a:normAutofit/>
          </a:bodyPr>
          <a:lstStyle/>
          <a:p>
            <a:pPr fontAlgn="base"/>
            <a:r>
              <a:rPr lang="en-US" dirty="0"/>
              <a:t>Culturally sustaining/revitalizing pedagogy (CSRP) is an approach for supporting the unique social and political needs of Indigenous youth (McCarty &amp; Lee, 2014). </a:t>
            </a:r>
          </a:p>
          <a:p>
            <a:pPr fontAlgn="base"/>
            <a:r>
              <a:rPr lang="en-US" dirty="0"/>
              <a:t>CSRP is </a:t>
            </a:r>
          </a:p>
          <a:p>
            <a:pPr lvl="1" fontAlgn="base"/>
            <a:r>
              <a:rPr lang="en-US" dirty="0"/>
              <a:t>“an expression of sovereignty that prioritizes local communities’ expressed interests, resources, and needs and embraces community-driven Indigenous language and culture education practices.”</a:t>
            </a:r>
          </a:p>
          <a:p>
            <a:pPr lvl="1" fontAlgn="base"/>
            <a:r>
              <a:rPr lang="en-US" dirty="0"/>
              <a:t>an applied framework for instructional design, curriculum, and student/family services that recognizes “asymmetrical power relations and legacies of colonization” (McCarty &amp; Lee, 2014, p. 8).</a:t>
            </a:r>
          </a:p>
          <a:p>
            <a:pPr marL="0" indent="0">
              <a:buNone/>
            </a:pPr>
            <a:r>
              <a:rPr lang="en-US" sz="1600" dirty="0"/>
              <a:t>From:  Mahfouz, J., &amp; Anthony-Stevens, V. (2020). Why Trouble SEL? The Need for Cultural Relevance in SEL. Occasional Paper Series, 2020 (43). Retrieved from </a:t>
            </a:r>
            <a:r>
              <a:rPr lang="en-US" sz="1600" u="sng" dirty="0">
                <a:hlinkClick r:id="rId2"/>
              </a:rPr>
              <a:t>https://educate.bankstreet.edu/occasional-paper-series/vol2020/iss43/6</a:t>
            </a:r>
            <a:r>
              <a:rPr lang="en-US" sz="1600" dirty="0"/>
              <a:t> </a:t>
            </a:r>
          </a:p>
        </p:txBody>
      </p:sp>
    </p:spTree>
    <p:extLst>
      <p:ext uri="{BB962C8B-B14F-4D97-AF65-F5344CB8AC3E}">
        <p14:creationId xmlns:p14="http://schemas.microsoft.com/office/powerpoint/2010/main" val="1863788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2652-47D3-064F-B677-03DAF8F9A0FF}"/>
              </a:ext>
            </a:extLst>
          </p:cNvPr>
          <p:cNvSpPr>
            <a:spLocks noGrp="1"/>
          </p:cNvSpPr>
          <p:nvPr>
            <p:ph type="title"/>
          </p:nvPr>
        </p:nvSpPr>
        <p:spPr/>
        <p:txBody>
          <a:bodyPr>
            <a:normAutofit/>
          </a:bodyPr>
          <a:lstStyle/>
          <a:p>
            <a:r>
              <a:rPr lang="en-US" dirty="0"/>
              <a:t>Implementing Culturally Responsive SEL</a:t>
            </a:r>
          </a:p>
        </p:txBody>
      </p:sp>
      <p:sp>
        <p:nvSpPr>
          <p:cNvPr id="3" name="Content Placeholder 2">
            <a:extLst>
              <a:ext uri="{FF2B5EF4-FFF2-40B4-BE49-F238E27FC236}">
                <a16:creationId xmlns:a16="http://schemas.microsoft.com/office/drawing/2014/main" id="{CF88C4D6-78AA-1F40-9545-3F073165F0FC}"/>
              </a:ext>
            </a:extLst>
          </p:cNvPr>
          <p:cNvSpPr>
            <a:spLocks noGrp="1"/>
          </p:cNvSpPr>
          <p:nvPr>
            <p:ph idx="1"/>
          </p:nvPr>
        </p:nvSpPr>
        <p:spPr/>
        <p:txBody>
          <a:bodyPr>
            <a:normAutofit lnSpcReduction="10000"/>
          </a:bodyPr>
          <a:lstStyle/>
          <a:p>
            <a:pPr marL="0" indent="0">
              <a:buNone/>
            </a:pPr>
            <a:r>
              <a:rPr lang="en-US" dirty="0"/>
              <a:t>“Deep attention to cultural practice, at both the micro and macro levels, enables educators to develop a better understanding of the nuances of Indigenous cultural and linguistic practices (which have been tied to the land for centuries) and to center Indigenous knowledge as sources of well-being and healing. This requires recognition of the distinct epistemologies and histories that define our differences and equitable partnership with Indigenous educators and leaders.”</a:t>
            </a:r>
          </a:p>
          <a:p>
            <a:pPr marL="0" indent="0">
              <a:buNone/>
            </a:pPr>
            <a:endParaRPr lang="en-US" dirty="0"/>
          </a:p>
          <a:p>
            <a:pPr marL="0" indent="0">
              <a:buNone/>
            </a:pPr>
            <a:r>
              <a:rPr lang="en-US" sz="1600" dirty="0"/>
              <a:t>From:  Mahfouz, J., &amp; Anthony-Stevens, V. (2020). Why Trouble SEL? The Need for Cultural Relevance in SEL. Occasional Paper Series, 2020 (43). Retrieved from </a:t>
            </a:r>
            <a:r>
              <a:rPr lang="en-US" sz="1600" u="sng" dirty="0">
                <a:hlinkClick r:id="rId2"/>
              </a:rPr>
              <a:t>https://educate.bankstreet.edu/occasional-paper-series/vol2020/iss43/6</a:t>
            </a:r>
            <a:r>
              <a:rPr lang="en-US" sz="1600" dirty="0"/>
              <a:t> </a:t>
            </a:r>
          </a:p>
        </p:txBody>
      </p:sp>
    </p:spTree>
    <p:extLst>
      <p:ext uri="{BB962C8B-B14F-4D97-AF65-F5344CB8AC3E}">
        <p14:creationId xmlns:p14="http://schemas.microsoft.com/office/powerpoint/2010/main" val="3856522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0BAA-BD02-7C4B-AD72-FA9ED0530AA4}"/>
              </a:ext>
            </a:extLst>
          </p:cNvPr>
          <p:cNvSpPr>
            <a:spLocks noGrp="1"/>
          </p:cNvSpPr>
          <p:nvPr>
            <p:ph type="title"/>
          </p:nvPr>
        </p:nvSpPr>
        <p:spPr/>
        <p:txBody>
          <a:bodyPr>
            <a:normAutofit/>
          </a:bodyPr>
          <a:lstStyle/>
          <a:p>
            <a:r>
              <a:rPr lang="en-US" dirty="0"/>
              <a:t>Implementing Culturally Responsive SEL</a:t>
            </a:r>
          </a:p>
        </p:txBody>
      </p:sp>
      <p:sp>
        <p:nvSpPr>
          <p:cNvPr id="3" name="Content Placeholder 2">
            <a:extLst>
              <a:ext uri="{FF2B5EF4-FFF2-40B4-BE49-F238E27FC236}">
                <a16:creationId xmlns:a16="http://schemas.microsoft.com/office/drawing/2014/main" id="{E84C7D2B-B9E9-2A46-82A0-092EBF1465F9}"/>
              </a:ext>
            </a:extLst>
          </p:cNvPr>
          <p:cNvSpPr>
            <a:spLocks noGrp="1"/>
          </p:cNvSpPr>
          <p:nvPr>
            <p:ph idx="1"/>
          </p:nvPr>
        </p:nvSpPr>
        <p:spPr/>
        <p:txBody>
          <a:bodyPr>
            <a:normAutofit/>
          </a:bodyPr>
          <a:lstStyle/>
          <a:p>
            <a:pPr fontAlgn="base"/>
            <a:r>
              <a:rPr lang="en-US" dirty="0"/>
              <a:t>Integrating Native language and culture into culturally responsive SEL achieves the following:</a:t>
            </a:r>
          </a:p>
          <a:p>
            <a:pPr lvl="1" fontAlgn="base"/>
            <a:r>
              <a:rPr lang="en-US" dirty="0"/>
              <a:t>Connects  academic concepts with students’ cultural knowledge, </a:t>
            </a:r>
          </a:p>
          <a:p>
            <a:pPr lvl="1" fontAlgn="base"/>
            <a:r>
              <a:rPr lang="en-US" dirty="0"/>
              <a:t>Creates space for students to reflect on their own lives and society on their terms, </a:t>
            </a:r>
          </a:p>
          <a:p>
            <a:pPr lvl="1" fontAlgn="base"/>
            <a:r>
              <a:rPr lang="en-US" dirty="0"/>
              <a:t>Supports cultural competence by investing time and resources to support students to learn about their own and other cultures, and </a:t>
            </a:r>
          </a:p>
          <a:p>
            <a:pPr lvl="1" fontAlgn="base"/>
            <a:r>
              <a:rPr lang="en-US" dirty="0"/>
              <a:t>Pursues social justice through critiques of discourses of oppression.</a:t>
            </a:r>
          </a:p>
          <a:p>
            <a:pPr marL="457200" lvl="1" indent="0" fontAlgn="base">
              <a:buNone/>
            </a:pPr>
            <a:endParaRPr lang="en-US" dirty="0"/>
          </a:p>
          <a:p>
            <a:pPr marL="0" indent="0">
              <a:buNone/>
            </a:pPr>
            <a:r>
              <a:rPr lang="en-US" sz="1500" dirty="0"/>
              <a:t>From:  Mahfouz, J., &amp; Anthony-Stevens, V. (2020). Why Trouble SEL? The Need for Cultural Relevance in SEL. Occasional Paper Series, 2020 (43). Retrieved from </a:t>
            </a:r>
            <a:r>
              <a:rPr lang="en-US" sz="1500" u="sng" dirty="0">
                <a:hlinkClick r:id="rId2"/>
              </a:rPr>
              <a:t>https://educate.bankstreet.edu/occasional-paper-series/vol2020/iss43/6</a:t>
            </a:r>
            <a:r>
              <a:rPr lang="en-US" sz="1500" dirty="0"/>
              <a:t> </a:t>
            </a:r>
          </a:p>
        </p:txBody>
      </p:sp>
    </p:spTree>
    <p:extLst>
      <p:ext uri="{BB962C8B-B14F-4D97-AF65-F5344CB8AC3E}">
        <p14:creationId xmlns:p14="http://schemas.microsoft.com/office/powerpoint/2010/main" val="2999499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F47C-0B80-3A49-B676-0A75CB468D46}"/>
              </a:ext>
            </a:extLst>
          </p:cNvPr>
          <p:cNvSpPr>
            <a:spLocks noGrp="1"/>
          </p:cNvSpPr>
          <p:nvPr>
            <p:ph type="ctrTitle"/>
          </p:nvPr>
        </p:nvSpPr>
        <p:spPr/>
        <p:txBody>
          <a:bodyPr>
            <a:normAutofit/>
          </a:bodyPr>
          <a:lstStyle/>
          <a:p>
            <a:r>
              <a:rPr lang="en-US" b="1" dirty="0"/>
              <a:t>Predicting Social Emotional Learning in Students</a:t>
            </a:r>
            <a:endParaRPr lang="en-US" dirty="0"/>
          </a:p>
        </p:txBody>
      </p:sp>
      <p:sp>
        <p:nvSpPr>
          <p:cNvPr id="3" name="Subtitle 2">
            <a:extLst>
              <a:ext uri="{FF2B5EF4-FFF2-40B4-BE49-F238E27FC236}">
                <a16:creationId xmlns:a16="http://schemas.microsoft.com/office/drawing/2014/main" id="{B863D98B-FC1E-3F4D-9B14-6D4C211ECC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44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58220" y="2532008"/>
            <a:ext cx="10083240" cy="4763711"/>
          </a:xfrm>
          <a:noFill/>
        </p:spPr>
        <p:txBody>
          <a:bodyPr>
            <a:noAutofit/>
          </a:bodyPr>
          <a:lstStyle/>
          <a:p>
            <a:pPr marL="0" indent="0">
              <a:buNone/>
            </a:pPr>
            <a:r>
              <a:rPr lang="en-US" sz="2800" dirty="0">
                <a:latin typeface="Arial" panose="020B0604020202020204" pitchFamily="34" charset="0"/>
                <a:cs typeface="Arial" panose="020B0604020202020204" pitchFamily="34" charset="0"/>
              </a:rPr>
              <a:t>The National American Indian and Alaska Native Mental Health Technology Transfer Center is supported by a grant from </a:t>
            </a:r>
            <a:r>
              <a:rPr lang="en-US" sz="2800" dirty="0">
                <a:solidFill>
                  <a:schemeClr val="tx1"/>
                </a:solidFill>
              </a:rPr>
              <a:t>the Substance Abuse and Mental Health Services Administration (SAMHSA).</a:t>
            </a: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content of this event is the creation of the presenter(s),  and the opinions expressed do not necessarily reflect the views or policies of SAMHSA, HHS, or the American Indian &amp; Alaska Native MHTTC. </a:t>
            </a:r>
          </a:p>
        </p:txBody>
      </p:sp>
      <p:pic>
        <p:nvPicPr>
          <p:cNvPr id="3" name="Picture 2" descr="Shape&#10;&#10;Description automatically generated with medium confidence">
            <a:extLst>
              <a:ext uri="{FF2B5EF4-FFF2-40B4-BE49-F238E27FC236}">
                <a16:creationId xmlns:a16="http://schemas.microsoft.com/office/drawing/2014/main" id="{A0480BC5-5DD6-4637-A9AA-4E968FA2E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48" y="682551"/>
            <a:ext cx="4459705" cy="1502217"/>
          </a:xfrm>
          <a:prstGeom prst="rect">
            <a:avLst/>
          </a:prstGeom>
        </p:spPr>
      </p:pic>
    </p:spTree>
    <p:extLst>
      <p:ext uri="{BB962C8B-B14F-4D97-AF65-F5344CB8AC3E}">
        <p14:creationId xmlns:p14="http://schemas.microsoft.com/office/powerpoint/2010/main" val="346870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B9E7-CB25-C94E-A0B8-6F22A08FAE76}"/>
              </a:ext>
            </a:extLst>
          </p:cNvPr>
          <p:cNvSpPr>
            <a:spLocks noGrp="1"/>
          </p:cNvSpPr>
          <p:nvPr>
            <p:ph type="title"/>
          </p:nvPr>
        </p:nvSpPr>
        <p:spPr/>
        <p:txBody>
          <a:bodyPr>
            <a:normAutofit/>
          </a:bodyPr>
          <a:lstStyle/>
          <a:p>
            <a:r>
              <a:rPr lang="en-US" dirty="0"/>
              <a:t>Culturally Relevant SEL for Students</a:t>
            </a:r>
          </a:p>
        </p:txBody>
      </p:sp>
      <p:sp>
        <p:nvSpPr>
          <p:cNvPr id="3" name="Content Placeholder 2">
            <a:extLst>
              <a:ext uri="{FF2B5EF4-FFF2-40B4-BE49-F238E27FC236}">
                <a16:creationId xmlns:a16="http://schemas.microsoft.com/office/drawing/2014/main" id="{DDF3409C-1F69-4343-88B8-C55F632897F8}"/>
              </a:ext>
            </a:extLst>
          </p:cNvPr>
          <p:cNvSpPr>
            <a:spLocks noGrp="1"/>
          </p:cNvSpPr>
          <p:nvPr>
            <p:ph idx="1"/>
          </p:nvPr>
        </p:nvSpPr>
        <p:spPr/>
        <p:txBody>
          <a:bodyPr>
            <a:normAutofit/>
          </a:bodyPr>
          <a:lstStyle/>
          <a:p>
            <a:pPr fontAlgn="base"/>
            <a:r>
              <a:rPr lang="en-US" dirty="0"/>
              <a:t>Culturally relevant approaches involve tailoring SEL delivery to:</a:t>
            </a:r>
          </a:p>
          <a:p>
            <a:pPr lvl="1" fontAlgn="base"/>
            <a:r>
              <a:rPr lang="en-US" dirty="0"/>
              <a:t>The cultural norms of local communities and families, </a:t>
            </a:r>
          </a:p>
          <a:p>
            <a:pPr lvl="1" fontAlgn="base"/>
            <a:r>
              <a:rPr lang="en-US" dirty="0"/>
              <a:t>The current generation of youth</a:t>
            </a:r>
          </a:p>
          <a:p>
            <a:pPr lvl="1" fontAlgn="base"/>
            <a:r>
              <a:rPr lang="en-US" dirty="0"/>
              <a:t>Specific races/ethnicities, and </a:t>
            </a:r>
          </a:p>
          <a:p>
            <a:pPr lvl="1" fontAlgn="base"/>
            <a:r>
              <a:rPr lang="en-US" dirty="0"/>
              <a:t>The social/political climate</a:t>
            </a:r>
          </a:p>
          <a:p>
            <a:pPr marL="0" indent="0">
              <a:buNone/>
            </a:pPr>
            <a:endParaRPr lang="en-US" dirty="0"/>
          </a:p>
          <a:p>
            <a:pPr marL="0" indent="0">
              <a:buNone/>
            </a:pPr>
            <a:r>
              <a:rPr lang="en-US" sz="1500" dirty="0"/>
              <a:t>From:  Mahfouz, J., &amp; Anthony-Stevens, V. (2020). Why Trouble SEL? The Need for Cultural Relevance in SEL. Occasional Paper Series, 2020 (43). Retrieved from </a:t>
            </a:r>
            <a:r>
              <a:rPr lang="en-US" sz="1500" u="sng" dirty="0">
                <a:hlinkClick r:id="rId2"/>
              </a:rPr>
              <a:t>https://educate.bankstreet.edu/occasional-paper-series/vol2020/iss43/6</a:t>
            </a:r>
            <a:r>
              <a:rPr lang="en-US" sz="1500" dirty="0"/>
              <a:t>  </a:t>
            </a:r>
          </a:p>
        </p:txBody>
      </p:sp>
    </p:spTree>
    <p:extLst>
      <p:ext uri="{BB962C8B-B14F-4D97-AF65-F5344CB8AC3E}">
        <p14:creationId xmlns:p14="http://schemas.microsoft.com/office/powerpoint/2010/main" val="3050785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6A12-7E21-7147-BE51-50B5E5E345A0}"/>
              </a:ext>
            </a:extLst>
          </p:cNvPr>
          <p:cNvSpPr>
            <a:spLocks noGrp="1"/>
          </p:cNvSpPr>
          <p:nvPr>
            <p:ph type="title"/>
          </p:nvPr>
        </p:nvSpPr>
        <p:spPr/>
        <p:txBody>
          <a:bodyPr>
            <a:normAutofit/>
          </a:bodyPr>
          <a:lstStyle/>
          <a:p>
            <a:r>
              <a:rPr lang="en-US" dirty="0"/>
              <a:t>Culturally Relevant SEL for Students</a:t>
            </a:r>
          </a:p>
        </p:txBody>
      </p:sp>
      <p:sp>
        <p:nvSpPr>
          <p:cNvPr id="3" name="Content Placeholder 2">
            <a:extLst>
              <a:ext uri="{FF2B5EF4-FFF2-40B4-BE49-F238E27FC236}">
                <a16:creationId xmlns:a16="http://schemas.microsoft.com/office/drawing/2014/main" id="{654001CF-4AD2-6940-B786-5EC6C628567B}"/>
              </a:ext>
            </a:extLst>
          </p:cNvPr>
          <p:cNvSpPr>
            <a:spLocks noGrp="1"/>
          </p:cNvSpPr>
          <p:nvPr>
            <p:ph idx="1"/>
          </p:nvPr>
        </p:nvSpPr>
        <p:spPr/>
        <p:txBody>
          <a:bodyPr>
            <a:normAutofit fontScale="92500" lnSpcReduction="20000"/>
          </a:bodyPr>
          <a:lstStyle/>
          <a:p>
            <a:pPr fontAlgn="base"/>
            <a:r>
              <a:rPr lang="en-US" dirty="0"/>
              <a:t>School professionals could intentionally dialogue with students to identify specific strengths and resources that enable them to remain engaged in the educational system despite significant oppression and obstacles.</a:t>
            </a:r>
          </a:p>
          <a:p>
            <a:pPr fontAlgn="base"/>
            <a:r>
              <a:rPr lang="en-US" dirty="0"/>
              <a:t>Teachers and school administrators can determine how the implementation of SEL at their schools is informed by the lived experiences of their students.</a:t>
            </a:r>
          </a:p>
          <a:p>
            <a:pPr fontAlgn="base"/>
            <a:r>
              <a:rPr lang="en-US" dirty="0"/>
              <a:t>Educators must have the courage to engage in honest self-reflection about personal biases, which may elicit uncomfortable emotions about inequity. </a:t>
            </a:r>
          </a:p>
          <a:p>
            <a:pPr marL="0" indent="0">
              <a:buNone/>
            </a:pPr>
            <a:endParaRPr lang="en-US" dirty="0"/>
          </a:p>
          <a:p>
            <a:pPr marL="0" indent="0">
              <a:buNone/>
            </a:pPr>
            <a:r>
              <a:rPr lang="en-US" sz="1800" dirty="0"/>
              <a:t>From:  Mahfouz, J., &amp; Anthony-Stevens, V. (2020). Why Trouble SEL? The Need for Cultural Relevance in SEL. Occasional Paper Series, 2020 (43). Retrieved from </a:t>
            </a:r>
            <a:r>
              <a:rPr lang="en-US" sz="1800" u="sng" dirty="0">
                <a:hlinkClick r:id="rId2"/>
              </a:rPr>
              <a:t>https://educate.bankstreet.edu/occasional-paper-series/vol2020/iss43/6</a:t>
            </a:r>
            <a:r>
              <a:rPr lang="en-US" sz="1800" dirty="0"/>
              <a:t> </a:t>
            </a:r>
          </a:p>
        </p:txBody>
      </p:sp>
    </p:spTree>
    <p:extLst>
      <p:ext uri="{BB962C8B-B14F-4D97-AF65-F5344CB8AC3E}">
        <p14:creationId xmlns:p14="http://schemas.microsoft.com/office/powerpoint/2010/main" val="25453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5DE6-F47F-F046-BE9B-F8B08A7FF873}"/>
              </a:ext>
            </a:extLst>
          </p:cNvPr>
          <p:cNvSpPr>
            <a:spLocks noGrp="1"/>
          </p:cNvSpPr>
          <p:nvPr>
            <p:ph type="title"/>
          </p:nvPr>
        </p:nvSpPr>
        <p:spPr/>
        <p:txBody>
          <a:bodyPr>
            <a:normAutofit/>
          </a:bodyPr>
          <a:lstStyle/>
          <a:p>
            <a:r>
              <a:rPr lang="en-US" dirty="0"/>
              <a:t>SEL Critical Practices for Reopening Schools</a:t>
            </a:r>
          </a:p>
        </p:txBody>
      </p:sp>
      <p:sp>
        <p:nvSpPr>
          <p:cNvPr id="3" name="Content Placeholder 2">
            <a:extLst>
              <a:ext uri="{FF2B5EF4-FFF2-40B4-BE49-F238E27FC236}">
                <a16:creationId xmlns:a16="http://schemas.microsoft.com/office/drawing/2014/main" id="{108E4BAE-90EA-0144-9E3B-F36C1C31D3DE}"/>
              </a:ext>
            </a:extLst>
          </p:cNvPr>
          <p:cNvSpPr>
            <a:spLocks noGrp="1"/>
          </p:cNvSpPr>
          <p:nvPr>
            <p:ph idx="1"/>
          </p:nvPr>
        </p:nvSpPr>
        <p:spPr/>
        <p:txBody>
          <a:bodyPr>
            <a:normAutofit/>
          </a:bodyPr>
          <a:lstStyle/>
          <a:p>
            <a:pPr fontAlgn="base"/>
            <a:r>
              <a:rPr lang="en-US" dirty="0"/>
              <a:t>Practice #1:  Take time to cultivate and deepen relationships, build partnerships, and plan for SEL</a:t>
            </a:r>
          </a:p>
          <a:p>
            <a:pPr fontAlgn="base"/>
            <a:r>
              <a:rPr lang="en-US" dirty="0"/>
              <a:t>How?</a:t>
            </a:r>
          </a:p>
          <a:p>
            <a:pPr lvl="1" fontAlgn="base"/>
            <a:r>
              <a:rPr lang="en-US" dirty="0"/>
              <a:t>Prioritize relationships that haven’t been established, engage in two-way communication, and build coalitions to effectively plan for supportive and equitable learning environments that promote social, emotional, and academic learning for all students.</a:t>
            </a:r>
          </a:p>
          <a:p>
            <a:pPr marL="0" indent="0">
              <a:buNone/>
            </a:pPr>
            <a:endParaRPr lang="en-US" dirty="0"/>
          </a:p>
          <a:p>
            <a:pPr marL="0" indent="0">
              <a:buNone/>
            </a:pPr>
            <a:br>
              <a:rPr lang="en-US" dirty="0"/>
            </a:br>
            <a:r>
              <a:rPr lang="en-US" dirty="0"/>
              <a:t>From:  CASEL</a:t>
            </a:r>
          </a:p>
        </p:txBody>
      </p:sp>
    </p:spTree>
    <p:extLst>
      <p:ext uri="{BB962C8B-B14F-4D97-AF65-F5344CB8AC3E}">
        <p14:creationId xmlns:p14="http://schemas.microsoft.com/office/powerpoint/2010/main" val="2717142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D62D-FEF2-8B43-82DC-46769C1CF274}"/>
              </a:ext>
            </a:extLst>
          </p:cNvPr>
          <p:cNvSpPr>
            <a:spLocks noGrp="1"/>
          </p:cNvSpPr>
          <p:nvPr>
            <p:ph type="title"/>
          </p:nvPr>
        </p:nvSpPr>
        <p:spPr/>
        <p:txBody>
          <a:bodyPr>
            <a:normAutofit/>
          </a:bodyPr>
          <a:lstStyle/>
          <a:p>
            <a:r>
              <a:rPr lang="en-US" dirty="0"/>
              <a:t>SEL Critical Practices for Reopening Schools</a:t>
            </a:r>
          </a:p>
        </p:txBody>
      </p:sp>
      <p:sp>
        <p:nvSpPr>
          <p:cNvPr id="3" name="Content Placeholder 2">
            <a:extLst>
              <a:ext uri="{FF2B5EF4-FFF2-40B4-BE49-F238E27FC236}">
                <a16:creationId xmlns:a16="http://schemas.microsoft.com/office/drawing/2014/main" id="{C19346E6-5810-3D47-9F9A-0CAE10C8B70E}"/>
              </a:ext>
            </a:extLst>
          </p:cNvPr>
          <p:cNvSpPr>
            <a:spLocks noGrp="1"/>
          </p:cNvSpPr>
          <p:nvPr>
            <p:ph idx="1"/>
          </p:nvPr>
        </p:nvSpPr>
        <p:spPr/>
        <p:txBody>
          <a:bodyPr>
            <a:normAutofit/>
          </a:bodyPr>
          <a:lstStyle/>
          <a:p>
            <a:pPr marL="0" indent="0">
              <a:buNone/>
            </a:pPr>
            <a:r>
              <a:rPr lang="en-US" sz="2400" dirty="0"/>
              <a:t>A safe, supportive, and equitable learning environment will call on adults to:</a:t>
            </a:r>
          </a:p>
          <a:p>
            <a:pPr marL="0" indent="0">
              <a:buNone/>
            </a:pPr>
            <a:r>
              <a:rPr lang="en-US" sz="2400" dirty="0"/>
              <a:t>Engage in practices that affirm diverse social and cultural identities;</a:t>
            </a:r>
          </a:p>
          <a:p>
            <a:pPr marL="0" indent="0">
              <a:buNone/>
            </a:pPr>
            <a:r>
              <a:rPr lang="en-US" sz="2400" dirty="0"/>
              <a:t>Cultivate a sense of belonging and community;</a:t>
            </a:r>
          </a:p>
          <a:p>
            <a:pPr marL="0" indent="0">
              <a:buNone/>
            </a:pPr>
            <a:r>
              <a:rPr lang="en-US" sz="2400" dirty="0"/>
              <a:t>Provide structures for physical and emotional safety;</a:t>
            </a:r>
          </a:p>
          <a:p>
            <a:pPr marL="0" indent="0">
              <a:buNone/>
            </a:pPr>
            <a:r>
              <a:rPr lang="en-US" sz="2400" dirty="0"/>
              <a:t>Use engaging, relevant, and culturally responsive instruction built on an understanding of how children and adolescents grow and develop socially, emotionally, and academically;</a:t>
            </a:r>
          </a:p>
          <a:p>
            <a:pPr marL="0" indent="0">
              <a:buNone/>
            </a:pPr>
            <a:r>
              <a:rPr lang="en-US" sz="2400" dirty="0"/>
              <a:t>Create space for student voice and agency;</a:t>
            </a:r>
          </a:p>
          <a:p>
            <a:pPr marL="0" indent="0">
              <a:buNone/>
            </a:pPr>
            <a:r>
              <a:rPr lang="en-US" sz="2400" dirty="0"/>
              <a:t>- Offer frequent opportunities for students to discuss and practice anti-racism and develop collaborative solutions to address inequities</a:t>
            </a:r>
          </a:p>
          <a:p>
            <a:pPr marL="0" indent="0">
              <a:buNone/>
            </a:pPr>
            <a:r>
              <a:rPr lang="en-US" sz="2400" dirty="0"/>
              <a:t>- Provide tiered supports that meet the needs of all students.</a:t>
            </a:r>
          </a:p>
        </p:txBody>
      </p:sp>
    </p:spTree>
    <p:extLst>
      <p:ext uri="{BB962C8B-B14F-4D97-AF65-F5344CB8AC3E}">
        <p14:creationId xmlns:p14="http://schemas.microsoft.com/office/powerpoint/2010/main" val="3322855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07FA-4067-C740-BFB9-AA35D7263BC8}"/>
              </a:ext>
            </a:extLst>
          </p:cNvPr>
          <p:cNvSpPr>
            <a:spLocks noGrp="1"/>
          </p:cNvSpPr>
          <p:nvPr>
            <p:ph type="ctrTitle"/>
          </p:nvPr>
        </p:nvSpPr>
        <p:spPr/>
        <p:txBody>
          <a:bodyPr/>
          <a:lstStyle/>
          <a:p>
            <a:r>
              <a:rPr lang="en-US" dirty="0"/>
              <a:t>Resources</a:t>
            </a:r>
          </a:p>
        </p:txBody>
      </p:sp>
      <p:sp>
        <p:nvSpPr>
          <p:cNvPr id="3" name="Subtitle 2">
            <a:extLst>
              <a:ext uri="{FF2B5EF4-FFF2-40B4-BE49-F238E27FC236}">
                <a16:creationId xmlns:a16="http://schemas.microsoft.com/office/drawing/2014/main" id="{9F6C1D54-C1B8-BB4A-8C51-4AD8283E0D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3768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B151-1539-5C4D-9C74-8A40763B125B}"/>
              </a:ext>
            </a:extLst>
          </p:cNvPr>
          <p:cNvSpPr>
            <a:spLocks noGrp="1"/>
          </p:cNvSpPr>
          <p:nvPr>
            <p:ph type="title"/>
          </p:nvPr>
        </p:nvSpPr>
        <p:spPr>
          <a:xfrm>
            <a:off x="348792" y="365125"/>
            <a:ext cx="10137976" cy="1325563"/>
          </a:xfrm>
        </p:spPr>
        <p:txBody>
          <a:bodyPr anchor="ctr">
            <a:normAutofit/>
          </a:bodyPr>
          <a:lstStyle/>
          <a:p>
            <a:r>
              <a:rPr lang="en-US" dirty="0"/>
              <a:t>Collaborative for Academic, Social, and Emotional Learning</a:t>
            </a:r>
          </a:p>
        </p:txBody>
      </p:sp>
      <p:sp>
        <p:nvSpPr>
          <p:cNvPr id="3" name="Content Placeholder 2">
            <a:extLst>
              <a:ext uri="{FF2B5EF4-FFF2-40B4-BE49-F238E27FC236}">
                <a16:creationId xmlns:a16="http://schemas.microsoft.com/office/drawing/2014/main" id="{9E745768-DD4E-6949-BC35-CA0F49472849}"/>
              </a:ext>
            </a:extLst>
          </p:cNvPr>
          <p:cNvSpPr>
            <a:spLocks noGrp="1"/>
          </p:cNvSpPr>
          <p:nvPr>
            <p:ph sz="half" idx="1"/>
          </p:nvPr>
        </p:nvSpPr>
        <p:spPr>
          <a:xfrm>
            <a:off x="348793" y="1825624"/>
            <a:ext cx="5009846" cy="4763711"/>
          </a:xfrm>
        </p:spPr>
        <p:txBody>
          <a:bodyPr>
            <a:normAutofit/>
          </a:bodyPr>
          <a:lstStyle/>
          <a:p>
            <a:r>
              <a:rPr lang="en-US" sz="2600"/>
              <a:t>A source for knowledge about high-quality, evidence-based social and emotional learning (SEL) with resources that support educators to enhance the experience and outcomes for students ages pre-K through 12th grade. </a:t>
            </a:r>
            <a:br>
              <a:rPr lang="en-US" sz="2600"/>
            </a:br>
            <a:br>
              <a:rPr lang="en-US" sz="2600"/>
            </a:br>
            <a:endParaRPr lang="en-US" sz="2600"/>
          </a:p>
          <a:p>
            <a:pPr marL="0" indent="0">
              <a:buNone/>
            </a:pPr>
            <a:r>
              <a:rPr lang="en-US" sz="2600"/>
              <a:t>Link:  </a:t>
            </a:r>
            <a:r>
              <a:rPr lang="en-US" sz="2600" u="sng">
                <a:hlinkClick r:id="rId2"/>
              </a:rPr>
              <a:t>https://casel.org/</a:t>
            </a:r>
            <a:r>
              <a:rPr lang="en-US" sz="2600"/>
              <a:t> </a:t>
            </a:r>
            <a:br>
              <a:rPr lang="en-US" sz="2600"/>
            </a:br>
            <a:endParaRPr lang="en-US" sz="2600"/>
          </a:p>
        </p:txBody>
      </p:sp>
      <p:pic>
        <p:nvPicPr>
          <p:cNvPr id="3074" name="Picture 2">
            <a:extLst>
              <a:ext uri="{FF2B5EF4-FFF2-40B4-BE49-F238E27FC236}">
                <a16:creationId xmlns:a16="http://schemas.microsoft.com/office/drawing/2014/main" id="{B14C6612-77D4-2341-B976-82F5DF8833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29648" y="2813290"/>
            <a:ext cx="4957119" cy="278837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38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ext&#10;&#10;Description automatically generated">
            <a:extLst>
              <a:ext uri="{FF2B5EF4-FFF2-40B4-BE49-F238E27FC236}">
                <a16:creationId xmlns:a16="http://schemas.microsoft.com/office/drawing/2014/main" id="{8B4559B8-4434-1044-97D3-998E33661E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422948"/>
            <a:ext cx="4644350" cy="601210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69246599-AA75-4E84-8165-1ED674669A5E}"/>
              </a:ext>
            </a:extLst>
          </p:cNvPr>
          <p:cNvSpPr>
            <a:spLocks noGrp="1"/>
          </p:cNvSpPr>
          <p:nvPr>
            <p:ph type="title"/>
          </p:nvPr>
        </p:nvSpPr>
        <p:spPr>
          <a:xfrm>
            <a:off x="4736757" y="365125"/>
            <a:ext cx="5782962" cy="1325563"/>
          </a:xfrm>
        </p:spPr>
        <p:txBody>
          <a:bodyPr anchor="ctr">
            <a:normAutofit/>
          </a:bodyPr>
          <a:lstStyle/>
          <a:p>
            <a:r>
              <a:rPr lang="en-US" sz="2800"/>
              <a:t>Cultural Connectedness and Indigenous Youth Well-Being Fact Sheet</a:t>
            </a:r>
          </a:p>
        </p:txBody>
      </p:sp>
      <p:sp>
        <p:nvSpPr>
          <p:cNvPr id="11" name="Content Placeholder 2">
            <a:extLst>
              <a:ext uri="{FF2B5EF4-FFF2-40B4-BE49-F238E27FC236}">
                <a16:creationId xmlns:a16="http://schemas.microsoft.com/office/drawing/2014/main" id="{08DA90E6-472D-4CBA-91DA-DB65855A1E9C}"/>
              </a:ext>
            </a:extLst>
          </p:cNvPr>
          <p:cNvSpPr>
            <a:spLocks noGrp="1"/>
          </p:cNvSpPr>
          <p:nvPr>
            <p:ph idx="1"/>
          </p:nvPr>
        </p:nvSpPr>
        <p:spPr>
          <a:xfrm>
            <a:off x="4736757" y="1825624"/>
            <a:ext cx="5782962" cy="4763711"/>
          </a:xfrm>
        </p:spPr>
        <p:txBody>
          <a:bodyPr>
            <a:normAutofit/>
          </a:bodyPr>
          <a:lstStyle/>
          <a:p>
            <a:pPr marL="0" indent="0">
              <a:buNone/>
            </a:pPr>
            <a:r>
              <a:rPr lang="en-US" sz="2700"/>
              <a:t>A resource developed by the National Indian Child Welfare Association to support families, educators, and program leaders in understanding ways to incorporate Native culture into programs and curricula.  </a:t>
            </a:r>
            <a:br>
              <a:rPr lang="en-US" sz="2700"/>
            </a:br>
            <a:br>
              <a:rPr lang="en-US" sz="2700"/>
            </a:br>
            <a:endParaRPr lang="en-US" sz="2700"/>
          </a:p>
          <a:p>
            <a:pPr marL="0" indent="0">
              <a:buNone/>
            </a:pPr>
            <a:r>
              <a:rPr lang="en-US" sz="2700"/>
              <a:t>Link:    </a:t>
            </a:r>
            <a:r>
              <a:rPr lang="en-US" sz="2700" u="sng">
                <a:hlinkClick r:id="rId3"/>
              </a:rPr>
              <a:t>https://www.nicwa.org/caseworkers/</a:t>
            </a:r>
            <a:r>
              <a:rPr lang="en-US" sz="2700"/>
              <a:t> </a:t>
            </a:r>
            <a:br>
              <a:rPr lang="en-US" sz="2700"/>
            </a:br>
            <a:endParaRPr lang="en-US" sz="2700"/>
          </a:p>
        </p:txBody>
      </p:sp>
    </p:spTree>
    <p:extLst>
      <p:ext uri="{BB962C8B-B14F-4D97-AF65-F5344CB8AC3E}">
        <p14:creationId xmlns:p14="http://schemas.microsoft.com/office/powerpoint/2010/main" val="124095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0321-1298-4145-ADC8-FD2EDBCB9B4B}"/>
              </a:ext>
            </a:extLst>
          </p:cNvPr>
          <p:cNvSpPr>
            <a:spLocks noGrp="1"/>
          </p:cNvSpPr>
          <p:nvPr>
            <p:ph type="title"/>
          </p:nvPr>
        </p:nvSpPr>
        <p:spPr/>
        <p:txBody>
          <a:bodyPr>
            <a:normAutofit/>
          </a:bodyPr>
          <a:lstStyle/>
          <a:p>
            <a:r>
              <a:rPr lang="en-US" dirty="0"/>
              <a:t>National Center for Pyramid Model Innovations</a:t>
            </a:r>
          </a:p>
        </p:txBody>
      </p:sp>
      <p:sp>
        <p:nvSpPr>
          <p:cNvPr id="3" name="Content Placeholder 2">
            <a:extLst>
              <a:ext uri="{FF2B5EF4-FFF2-40B4-BE49-F238E27FC236}">
                <a16:creationId xmlns:a16="http://schemas.microsoft.com/office/drawing/2014/main" id="{144FF3FE-DADD-654C-B361-C99CEA7ABC49}"/>
              </a:ext>
            </a:extLst>
          </p:cNvPr>
          <p:cNvSpPr>
            <a:spLocks noGrp="1"/>
          </p:cNvSpPr>
          <p:nvPr>
            <p:ph idx="1"/>
          </p:nvPr>
        </p:nvSpPr>
        <p:spPr>
          <a:xfrm>
            <a:off x="358220" y="1825624"/>
            <a:ext cx="9916748" cy="4763711"/>
          </a:xfrm>
        </p:spPr>
        <p:txBody>
          <a:bodyPr>
            <a:normAutofit fontScale="92500" lnSpcReduction="20000"/>
          </a:bodyPr>
          <a:lstStyle/>
          <a:p>
            <a:pPr marL="0" indent="0">
              <a:buNone/>
            </a:pPr>
            <a:r>
              <a:rPr lang="en-US" dirty="0"/>
              <a:t>Assists in implementing the Pyramid Model for Supporting Social Emotional Competence in Infants and Young Children in early intervention and early education programs with a focus on promoting the social, emotional, and behavioral outcomes of young children ages birth to five, reducing the use of inappropriate discipline practices, promoting family engagement, using data for decision-making, integrating early childhood and infant mental health consultation and fostering inclusion. </a:t>
            </a:r>
          </a:p>
          <a:p>
            <a:pPr marL="0" indent="0">
              <a:buNone/>
            </a:pPr>
            <a:endParaRPr lang="en-US" dirty="0"/>
          </a:p>
          <a:p>
            <a:pPr marL="0" indent="0">
              <a:buNone/>
            </a:pPr>
            <a:endParaRPr lang="en-US" dirty="0"/>
          </a:p>
          <a:p>
            <a:pPr marL="0" indent="0">
              <a:buNone/>
            </a:pPr>
            <a:r>
              <a:rPr lang="en-US" dirty="0"/>
              <a:t>Link:   </a:t>
            </a:r>
            <a:r>
              <a:rPr lang="en-US" u="sng" dirty="0">
                <a:hlinkClick r:id="rId2"/>
              </a:rPr>
              <a:t>https://challengingbehavior.cbcs.usf.edu/index.html</a:t>
            </a:r>
            <a:r>
              <a:rPr lang="en-US" dirty="0"/>
              <a:t> </a:t>
            </a:r>
            <a:br>
              <a:rPr lang="en-US" dirty="0"/>
            </a:br>
            <a:endParaRPr lang="en-US" dirty="0"/>
          </a:p>
        </p:txBody>
      </p:sp>
    </p:spTree>
    <p:extLst>
      <p:ext uri="{BB962C8B-B14F-4D97-AF65-F5344CB8AC3E}">
        <p14:creationId xmlns:p14="http://schemas.microsoft.com/office/powerpoint/2010/main" val="3168726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27A4-1113-5745-B736-B1DA80C48AF9}"/>
              </a:ext>
            </a:extLst>
          </p:cNvPr>
          <p:cNvSpPr>
            <a:spLocks noGrp="1"/>
          </p:cNvSpPr>
          <p:nvPr>
            <p:ph type="title"/>
          </p:nvPr>
        </p:nvSpPr>
        <p:spPr>
          <a:xfrm>
            <a:off x="348792" y="365125"/>
            <a:ext cx="10137976" cy="1325563"/>
          </a:xfrm>
        </p:spPr>
        <p:txBody>
          <a:bodyPr anchor="ctr">
            <a:normAutofit/>
          </a:bodyPr>
          <a:lstStyle/>
          <a:p>
            <a:r>
              <a:rPr lang="en-US" dirty="0" err="1"/>
              <a:t>Centervention</a:t>
            </a:r>
            <a:endParaRPr lang="en-US" dirty="0"/>
          </a:p>
        </p:txBody>
      </p:sp>
      <p:sp>
        <p:nvSpPr>
          <p:cNvPr id="3" name="Content Placeholder 2">
            <a:extLst>
              <a:ext uri="{FF2B5EF4-FFF2-40B4-BE49-F238E27FC236}">
                <a16:creationId xmlns:a16="http://schemas.microsoft.com/office/drawing/2014/main" id="{8E3F8E24-7F7C-BC4A-AFFF-9C9A6DA1DFC4}"/>
              </a:ext>
            </a:extLst>
          </p:cNvPr>
          <p:cNvSpPr>
            <a:spLocks noGrp="1"/>
          </p:cNvSpPr>
          <p:nvPr>
            <p:ph sz="half" idx="1"/>
          </p:nvPr>
        </p:nvSpPr>
        <p:spPr>
          <a:xfrm>
            <a:off x="348793" y="1825624"/>
            <a:ext cx="5009846" cy="4763711"/>
          </a:xfrm>
        </p:spPr>
        <p:txBody>
          <a:bodyPr>
            <a:normAutofit/>
          </a:bodyPr>
          <a:lstStyle/>
          <a:p>
            <a:pPr marL="0" indent="0">
              <a:buNone/>
            </a:pPr>
            <a:r>
              <a:rPr lang="en-US" sz="2400"/>
              <a:t>90+ free social emotional learning activities appropriate for elementary and middle school students in the following skill areas:  communication, cooperation, emotion regulation, empathy, impulse control, and social initiation. </a:t>
            </a:r>
          </a:p>
          <a:p>
            <a:pPr marL="0" indent="0">
              <a:buNone/>
            </a:pPr>
            <a:endParaRPr lang="en-US" sz="2400"/>
          </a:p>
          <a:p>
            <a:pPr marL="0" indent="0">
              <a:buNone/>
            </a:pPr>
            <a:endParaRPr lang="en-US" sz="2400"/>
          </a:p>
          <a:p>
            <a:pPr marL="0" indent="0">
              <a:buNone/>
            </a:pPr>
            <a:r>
              <a:rPr lang="en-US" sz="2400"/>
              <a:t>Link:  </a:t>
            </a:r>
            <a:r>
              <a:rPr lang="en-US" sz="2400" u="sng">
                <a:hlinkClick r:id="rId2"/>
              </a:rPr>
              <a:t>https://www.centervention.com/social-emotional-learning-activities/</a:t>
            </a:r>
            <a:endParaRPr lang="en-US" sz="2400"/>
          </a:p>
        </p:txBody>
      </p:sp>
      <p:pic>
        <p:nvPicPr>
          <p:cNvPr id="5122" name="Picture 2" descr="Graphical user interface, text, application, email&#10;&#10;Description automatically generated">
            <a:extLst>
              <a:ext uri="{FF2B5EF4-FFF2-40B4-BE49-F238E27FC236}">
                <a16:creationId xmlns:a16="http://schemas.microsoft.com/office/drawing/2014/main" id="{922521C3-557F-2E48-92C1-14BEA64009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29648" y="2813290"/>
            <a:ext cx="4957119" cy="278837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01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8D16-B4F1-D848-92A0-940DEBDA0A27}"/>
              </a:ext>
            </a:extLst>
          </p:cNvPr>
          <p:cNvSpPr>
            <a:spLocks noGrp="1"/>
          </p:cNvSpPr>
          <p:nvPr>
            <p:ph type="title"/>
          </p:nvPr>
        </p:nvSpPr>
        <p:spPr>
          <a:xfrm>
            <a:off x="348792" y="365125"/>
            <a:ext cx="10137976" cy="1325563"/>
          </a:xfrm>
        </p:spPr>
        <p:txBody>
          <a:bodyPr anchor="ctr">
            <a:normAutofit/>
          </a:bodyPr>
          <a:lstStyle/>
          <a:p>
            <a:r>
              <a:rPr lang="en-US" dirty="0"/>
              <a:t>SEL Program Guide</a:t>
            </a:r>
          </a:p>
        </p:txBody>
      </p:sp>
      <p:sp>
        <p:nvSpPr>
          <p:cNvPr id="3" name="Content Placeholder 2">
            <a:extLst>
              <a:ext uri="{FF2B5EF4-FFF2-40B4-BE49-F238E27FC236}">
                <a16:creationId xmlns:a16="http://schemas.microsoft.com/office/drawing/2014/main" id="{EC1980CA-6444-6141-8D91-AD2C31CFEC31}"/>
              </a:ext>
            </a:extLst>
          </p:cNvPr>
          <p:cNvSpPr>
            <a:spLocks noGrp="1"/>
          </p:cNvSpPr>
          <p:nvPr>
            <p:ph sz="half" idx="1"/>
          </p:nvPr>
        </p:nvSpPr>
        <p:spPr>
          <a:xfrm>
            <a:off x="348793" y="1825624"/>
            <a:ext cx="5009846" cy="4763711"/>
          </a:xfrm>
        </p:spPr>
        <p:txBody>
          <a:bodyPr>
            <a:normAutofit/>
          </a:bodyPr>
          <a:lstStyle/>
          <a:p>
            <a:r>
              <a:rPr lang="en-US" sz="2400"/>
              <a:t>CASEL has developed a Program Guide to support school districts and educators in selecting high quality, evidence based SEL programs. </a:t>
            </a:r>
          </a:p>
          <a:p>
            <a:r>
              <a:rPr lang="en-US" sz="2400"/>
              <a:t>These programs can then be further adapted through culturally responsive practices and culturally sustaining pedagogy to meet the needs of the students’ and the surrounding Tribal communities. </a:t>
            </a:r>
          </a:p>
          <a:p>
            <a:pPr marL="0" indent="0">
              <a:buNone/>
            </a:pPr>
            <a:endParaRPr lang="en-US" sz="2400"/>
          </a:p>
          <a:p>
            <a:pPr marL="0" indent="0">
              <a:buNone/>
            </a:pPr>
            <a:r>
              <a:rPr lang="en-US" sz="2400"/>
              <a:t>Link:  </a:t>
            </a:r>
            <a:r>
              <a:rPr lang="en-US" sz="2400" u="sng">
                <a:hlinkClick r:id="rId2"/>
              </a:rPr>
              <a:t>https://pg.casel.org/</a:t>
            </a:r>
            <a:endParaRPr lang="en-US" sz="2400"/>
          </a:p>
        </p:txBody>
      </p:sp>
      <p:pic>
        <p:nvPicPr>
          <p:cNvPr id="6146" name="Picture 2" descr="Graphical user interface, website&#10;&#10;Description automatically generated">
            <a:extLst>
              <a:ext uri="{FF2B5EF4-FFF2-40B4-BE49-F238E27FC236}">
                <a16:creationId xmlns:a16="http://schemas.microsoft.com/office/drawing/2014/main" id="{1E8C5681-EC61-2242-8F37-8B6AADF44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81" r="8985"/>
          <a:stretch/>
        </p:blipFill>
        <p:spPr bwMode="auto">
          <a:xfrm>
            <a:off x="5529648" y="1825624"/>
            <a:ext cx="4957119" cy="476371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17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4844-690E-472B-A999-B0E210565043}"/>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EDA3949D-037B-4ED2-A7DC-4C1D1C07BC05}"/>
              </a:ext>
            </a:extLst>
          </p:cNvPr>
          <p:cNvSpPr>
            <a:spLocks noGrp="1"/>
          </p:cNvSpPr>
          <p:nvPr>
            <p:ph idx="1"/>
          </p:nvPr>
        </p:nvSpPr>
        <p:spPr>
          <a:xfrm>
            <a:off x="358220" y="1512712"/>
            <a:ext cx="9998760" cy="5076624"/>
          </a:xfrm>
        </p:spPr>
        <p:txBody>
          <a:bodyPr>
            <a:normAutofit fontScale="92500" lnSpcReduction="20000"/>
          </a:bodyPr>
          <a:lstStyle/>
          <a:p>
            <a:pPr marL="0" marR="0" indent="0">
              <a:lnSpc>
                <a:spcPct val="120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would like to take this time to acknowledge the land and pay respect to the Indigenous Nations whose homelands were forcibly taken over and inhabited.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Past and present, we want to honor the land itself and the people who have stewarded it throughout the generations. </a:t>
            </a:r>
          </a:p>
          <a:p>
            <a:pPr marL="0" marR="0" indent="0">
              <a:lnSpc>
                <a:spcPct val="120000"/>
              </a:lnSpc>
              <a:spcBef>
                <a:spcPts val="0"/>
              </a:spcBef>
              <a:spcAft>
                <a:spcPts val="0"/>
              </a:spcAft>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calls us to commit to forever learn how to be better stewards of these lands through action, advocacy, support, and education.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acknowledge the painful history of genocide and forced occupation of </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Native American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territories, and we respect the many diverse indigenous people connected to this land on which we gather from time immemorial. </a:t>
            </a:r>
          </a:p>
          <a:p>
            <a:pPr marL="0" marR="0" indent="0">
              <a:lnSpc>
                <a:spcPct val="120000"/>
              </a:lnSpc>
              <a:spcBef>
                <a:spcPts val="0"/>
              </a:spcBef>
              <a:spcAft>
                <a:spcPts val="0"/>
              </a:spcAft>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While injustices are still being committed against Indigenous people on Turtle Island, today we say thank you to those that stand with Indigenous peoples and acknowledge that land reparations must be made to allow healing for our Indigenous peoples and to mother earth, herself. </a:t>
            </a:r>
            <a:endPar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Dekibaota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Elleh Driscoll, Meskwaki and Winnebago Nations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Ttakimaweakwe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Keely Driscoll, Meskwaki and Winnebago Nations</a:t>
            </a:r>
          </a:p>
          <a:p>
            <a:pPr marL="0" marR="0" indent="0">
              <a:lnSpc>
                <a:spcPct val="120000"/>
              </a:lnSpc>
              <a:spcBef>
                <a:spcPts val="0"/>
              </a:spcBef>
              <a:spcAft>
                <a:spcPts val="0"/>
              </a:spcAft>
              <a:buNone/>
            </a:pPr>
            <a:r>
              <a:rPr lang="en-US" sz="1800" dirty="0">
                <a:latin typeface="Arial" panose="020B0604020202020204" pitchFamily="34" charset="0"/>
                <a:ea typeface="Calibri" panose="020F0502020204030204" pitchFamily="34" charset="0"/>
                <a:cs typeface="Arial" panose="020B0604020202020204" pitchFamily="34" charset="0"/>
              </a:rPr>
              <a:t>Keokuk, Sean A. Bear</a:t>
            </a:r>
            <a:r>
              <a:rPr lang="en-US" sz="1800" dirty="0">
                <a:effectLst/>
                <a:latin typeface="Arial" panose="020B0604020202020204" pitchFamily="34" charset="0"/>
                <a:ea typeface="Calibri" panose="020F0502020204030204" pitchFamily="34" charset="0"/>
                <a:cs typeface="Arial" panose="020B0604020202020204" pitchFamily="34" charset="0"/>
              </a:rPr>
              <a:t>, 1</a:t>
            </a:r>
            <a:r>
              <a:rPr lang="en-US" sz="1800" baseline="30000" dirty="0">
                <a:effectLst/>
                <a:latin typeface="Arial" panose="020B0604020202020204" pitchFamily="34" charset="0"/>
                <a:ea typeface="Calibri" panose="020F0502020204030204" pitchFamily="34" charset="0"/>
                <a:cs typeface="Arial" panose="020B0604020202020204" pitchFamily="34" charset="0"/>
              </a:rPr>
              <a:t>st</a:t>
            </a:r>
            <a:r>
              <a:rPr lang="en-US" sz="1800" baseline="30000" dirty="0">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Meskwaki Nation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251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C53A-00FE-344E-892A-687EBE65A14D}"/>
              </a:ext>
            </a:extLst>
          </p:cNvPr>
          <p:cNvSpPr>
            <a:spLocks noGrp="1"/>
          </p:cNvSpPr>
          <p:nvPr>
            <p:ph type="title"/>
          </p:nvPr>
        </p:nvSpPr>
        <p:spPr>
          <a:xfrm>
            <a:off x="348792" y="365125"/>
            <a:ext cx="10137976" cy="1325563"/>
          </a:xfrm>
        </p:spPr>
        <p:txBody>
          <a:bodyPr anchor="ctr">
            <a:normAutofit/>
          </a:bodyPr>
          <a:lstStyle/>
          <a:p>
            <a:r>
              <a:rPr lang="en-US" dirty="0"/>
              <a:t>SEL Roadmap for Reopening Schools</a:t>
            </a:r>
          </a:p>
        </p:txBody>
      </p:sp>
      <p:pic>
        <p:nvPicPr>
          <p:cNvPr id="7170" name="Picture 2" descr="Graphical user interface&#10;&#10;Description automatically generated">
            <a:extLst>
              <a:ext uri="{FF2B5EF4-FFF2-40B4-BE49-F238E27FC236}">
                <a16:creationId xmlns:a16="http://schemas.microsoft.com/office/drawing/2014/main" id="{C7FDE546-5AA0-4E49-A903-09BB0BEB23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793" y="2272427"/>
            <a:ext cx="5009846" cy="387010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A590A22-A411-8C42-B771-C123541537FC}"/>
              </a:ext>
            </a:extLst>
          </p:cNvPr>
          <p:cNvSpPr>
            <a:spLocks noGrp="1"/>
          </p:cNvSpPr>
          <p:nvPr>
            <p:ph sz="half" idx="2"/>
          </p:nvPr>
        </p:nvSpPr>
        <p:spPr>
          <a:xfrm>
            <a:off x="5529648" y="1825624"/>
            <a:ext cx="4957119" cy="4763711"/>
          </a:xfrm>
        </p:spPr>
        <p:txBody>
          <a:bodyPr>
            <a:normAutofit/>
          </a:bodyPr>
          <a:lstStyle/>
          <a:p>
            <a:r>
              <a:rPr lang="en-US" sz="2400"/>
              <a:t>Social Emotional Learning Roadmap for Reopening Schools from CASEL is a collaborative resource guide intended to support school districts, school staff, and educators in recovering from the pandemic and addressing inequity by centering on relationships and building on existing strengths of the school community. </a:t>
            </a:r>
          </a:p>
          <a:p>
            <a:pPr marL="0" indent="0">
              <a:buNone/>
            </a:pPr>
            <a:br>
              <a:rPr lang="en-US" sz="2400"/>
            </a:br>
            <a:r>
              <a:rPr lang="en-US" sz="2400"/>
              <a:t>Link:  </a:t>
            </a:r>
            <a:r>
              <a:rPr lang="en-US" sz="2400" u="sng">
                <a:hlinkClick r:id="rId3"/>
              </a:rPr>
              <a:t>https://bit.ly/SELforReopening</a:t>
            </a:r>
            <a:endParaRPr lang="en-US" sz="2400"/>
          </a:p>
        </p:txBody>
      </p:sp>
    </p:spTree>
    <p:extLst>
      <p:ext uri="{BB962C8B-B14F-4D97-AF65-F5344CB8AC3E}">
        <p14:creationId xmlns:p14="http://schemas.microsoft.com/office/powerpoint/2010/main" val="1203471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F30C-F032-5243-A213-DD795AF4E56F}"/>
              </a:ext>
            </a:extLst>
          </p:cNvPr>
          <p:cNvSpPr>
            <a:spLocks noGrp="1"/>
          </p:cNvSpPr>
          <p:nvPr>
            <p:ph type="ctrTitle"/>
          </p:nvPr>
        </p:nvSpPr>
        <p:spPr/>
        <p:txBody>
          <a:bodyPr/>
          <a:lstStyle/>
          <a:p>
            <a:r>
              <a:rPr lang="en-US" dirty="0"/>
              <a:t>Questions or comments?</a:t>
            </a:r>
          </a:p>
        </p:txBody>
      </p:sp>
      <p:sp>
        <p:nvSpPr>
          <p:cNvPr id="3" name="Subtitle 2">
            <a:extLst>
              <a:ext uri="{FF2B5EF4-FFF2-40B4-BE49-F238E27FC236}">
                <a16:creationId xmlns:a16="http://schemas.microsoft.com/office/drawing/2014/main" id="{0E83BA2B-7053-5B4F-9CAE-523AFBEEE497}"/>
              </a:ext>
            </a:extLst>
          </p:cNvPr>
          <p:cNvSpPr>
            <a:spLocks noGrp="1"/>
          </p:cNvSpPr>
          <p:nvPr>
            <p:ph type="subTitle" idx="1"/>
          </p:nvPr>
        </p:nvSpPr>
        <p:spPr/>
        <p:txBody>
          <a:bodyPr>
            <a:normAutofit/>
          </a:bodyPr>
          <a:lstStyle/>
          <a:p>
            <a:r>
              <a:rPr lang="en-US" i="1" dirty="0"/>
              <a:t>Special Announcement </a:t>
            </a:r>
            <a:r>
              <a:rPr lang="en-US" dirty="0"/>
              <a:t>: NCBH MHTTC K-12 is partnered with Native American Fatherhood  &amp; Families Association</a:t>
            </a:r>
          </a:p>
        </p:txBody>
      </p:sp>
      <p:sp>
        <p:nvSpPr>
          <p:cNvPr id="4" name="Rectangle 3">
            <a:extLst>
              <a:ext uri="{FF2B5EF4-FFF2-40B4-BE49-F238E27FC236}">
                <a16:creationId xmlns:a16="http://schemas.microsoft.com/office/drawing/2014/main" id="{021E2C3B-1E6D-0A45-9C3D-C67FDF1F71AE}"/>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29067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6FBDAE-DC05-8841-8941-659D60C6A733}"/>
              </a:ext>
            </a:extLst>
          </p:cNvPr>
          <p:cNvSpPr>
            <a:spLocks noGrp="1"/>
          </p:cNvSpPr>
          <p:nvPr>
            <p:ph type="title"/>
          </p:nvPr>
        </p:nvSpPr>
        <p:spPr>
          <a:xfrm>
            <a:off x="4810205" y="634181"/>
            <a:ext cx="6586491" cy="1286160"/>
          </a:xfrm>
        </p:spPr>
        <p:txBody>
          <a:bodyPr anchor="b">
            <a:normAutofit/>
          </a:bodyPr>
          <a:lstStyle/>
          <a:p>
            <a:r>
              <a:rPr lang="en-US" sz="4000" dirty="0"/>
              <a:t>Host: Teresa Brewington</a:t>
            </a:r>
          </a:p>
        </p:txBody>
      </p:sp>
      <p:sp>
        <p:nvSpPr>
          <p:cNvPr id="3078" name="Content Placeholder 3077">
            <a:extLst>
              <a:ext uri="{FF2B5EF4-FFF2-40B4-BE49-F238E27FC236}">
                <a16:creationId xmlns:a16="http://schemas.microsoft.com/office/drawing/2014/main" id="{C40D17DA-B68B-4C90-A59D-17E881609997}"/>
              </a:ext>
            </a:extLst>
          </p:cNvPr>
          <p:cNvSpPr>
            <a:spLocks noGrp="1"/>
          </p:cNvSpPr>
          <p:nvPr>
            <p:ph idx="1"/>
          </p:nvPr>
        </p:nvSpPr>
        <p:spPr>
          <a:xfrm>
            <a:off x="4810207" y="2438400"/>
            <a:ext cx="6586489" cy="3785419"/>
          </a:xfrm>
        </p:spPr>
        <p:txBody>
          <a:bodyPr>
            <a:normAutofit fontScale="85000" lnSpcReduction="10000"/>
          </a:bodyPr>
          <a:lstStyle/>
          <a:p>
            <a:pPr marL="0" marR="316230" indent="0">
              <a:lnSpc>
                <a:spcPct val="107000"/>
              </a:lnSpc>
              <a:spcBef>
                <a:spcPts val="235"/>
              </a:spcBef>
              <a:buNone/>
            </a:pPr>
            <a:r>
              <a:rPr lang="en-US" sz="2000" spc="-5" dirty="0"/>
              <a:t>Teresa</a:t>
            </a:r>
            <a:r>
              <a:rPr lang="en-US" sz="2000" spc="15" dirty="0"/>
              <a:t> </a:t>
            </a:r>
            <a:r>
              <a:rPr lang="en-US" sz="2000" spc="-5" dirty="0"/>
              <a:t>Brewington</a:t>
            </a:r>
            <a:r>
              <a:rPr lang="en-US" sz="2000" spc="30" dirty="0"/>
              <a:t> </a:t>
            </a:r>
            <a:r>
              <a:rPr lang="en-US" sz="2000" spc="-5" dirty="0"/>
              <a:t>is</a:t>
            </a:r>
            <a:r>
              <a:rPr lang="en-US" sz="2000" dirty="0"/>
              <a:t> </a:t>
            </a:r>
            <a:r>
              <a:rPr lang="en-US" sz="2000" spc="-5" dirty="0"/>
              <a:t>the</a:t>
            </a:r>
            <a:r>
              <a:rPr lang="en-US" sz="2000" spc="5" dirty="0"/>
              <a:t> </a:t>
            </a:r>
            <a:r>
              <a:rPr lang="en-US" sz="2000" spc="-10" dirty="0"/>
              <a:t>Program</a:t>
            </a:r>
            <a:r>
              <a:rPr lang="en-US" sz="2000" spc="35" dirty="0"/>
              <a:t> </a:t>
            </a:r>
            <a:r>
              <a:rPr lang="en-US" sz="2000" spc="-10" dirty="0"/>
              <a:t>Manager</a:t>
            </a:r>
            <a:r>
              <a:rPr lang="en-US" sz="2000" spc="25" dirty="0"/>
              <a:t> </a:t>
            </a:r>
            <a:r>
              <a:rPr lang="en-US" sz="2000" spc="-10" dirty="0"/>
              <a:t>for</a:t>
            </a:r>
            <a:r>
              <a:rPr lang="en-US" sz="2000" spc="25" dirty="0"/>
              <a:t> </a:t>
            </a:r>
            <a:r>
              <a:rPr lang="en-US" sz="2000" spc="-5" dirty="0"/>
              <a:t>the</a:t>
            </a:r>
            <a:r>
              <a:rPr lang="en-US" sz="2000" spc="5" dirty="0"/>
              <a:t> </a:t>
            </a:r>
            <a:r>
              <a:rPr lang="en-US" sz="2000" spc="-5" dirty="0"/>
              <a:t>National </a:t>
            </a:r>
            <a:r>
              <a:rPr lang="en-US" sz="2000" dirty="0"/>
              <a:t> </a:t>
            </a:r>
            <a:r>
              <a:rPr lang="en-US" sz="2000" spc="-5" dirty="0"/>
              <a:t>American</a:t>
            </a:r>
            <a:r>
              <a:rPr lang="en-US" sz="2000" spc="5" dirty="0"/>
              <a:t> </a:t>
            </a:r>
            <a:r>
              <a:rPr lang="en-US" sz="2000" spc="-10" dirty="0"/>
              <a:t>Indian</a:t>
            </a:r>
            <a:r>
              <a:rPr lang="en-US" sz="2000" spc="15" dirty="0"/>
              <a:t> </a:t>
            </a:r>
            <a:r>
              <a:rPr lang="en-US" sz="2000" spc="-5" dirty="0"/>
              <a:t>&amp;</a:t>
            </a:r>
            <a:r>
              <a:rPr lang="en-US" sz="2000" dirty="0"/>
              <a:t> </a:t>
            </a:r>
            <a:r>
              <a:rPr lang="en-US" sz="2000" spc="-5" dirty="0"/>
              <a:t>Alaska Native</a:t>
            </a:r>
            <a:r>
              <a:rPr lang="en-US" sz="2000" spc="20" dirty="0"/>
              <a:t> </a:t>
            </a:r>
            <a:r>
              <a:rPr lang="en-US" sz="2000" spc="-10" dirty="0"/>
              <a:t>Mental</a:t>
            </a:r>
            <a:r>
              <a:rPr lang="en-US" sz="2000" spc="40" dirty="0"/>
              <a:t> </a:t>
            </a:r>
            <a:r>
              <a:rPr lang="en-US" sz="2000" spc="-10" dirty="0"/>
              <a:t>Health</a:t>
            </a:r>
            <a:r>
              <a:rPr lang="en-US" sz="2000" spc="20" dirty="0"/>
              <a:t> </a:t>
            </a:r>
            <a:r>
              <a:rPr lang="en-US" sz="2000" spc="-5" dirty="0"/>
              <a:t>TTC</a:t>
            </a:r>
            <a:r>
              <a:rPr lang="en-US" sz="2000" spc="30" dirty="0"/>
              <a:t> </a:t>
            </a:r>
            <a:r>
              <a:rPr lang="en-US" sz="2000" spc="-5" dirty="0"/>
              <a:t>–</a:t>
            </a:r>
            <a:r>
              <a:rPr lang="en-US" sz="2000" spc="10" dirty="0"/>
              <a:t> </a:t>
            </a:r>
            <a:r>
              <a:rPr lang="en-US" sz="2000" spc="-5" dirty="0"/>
              <a:t>K-</a:t>
            </a:r>
            <a:r>
              <a:rPr lang="en-US" sz="2000" spc="15" dirty="0"/>
              <a:t> </a:t>
            </a:r>
            <a:r>
              <a:rPr lang="en-US" sz="2000" spc="-15" dirty="0"/>
              <a:t>12 </a:t>
            </a:r>
            <a:r>
              <a:rPr lang="en-US" sz="2000" spc="-10" dirty="0"/>
              <a:t> School</a:t>
            </a:r>
            <a:r>
              <a:rPr lang="en-US" sz="2000" spc="20" dirty="0"/>
              <a:t> </a:t>
            </a:r>
            <a:r>
              <a:rPr lang="en-US" sz="2000" spc="-10" dirty="0"/>
              <a:t>Supplement.</a:t>
            </a:r>
            <a:r>
              <a:rPr lang="en-US" sz="2000" spc="45" dirty="0"/>
              <a:t> </a:t>
            </a:r>
            <a:r>
              <a:rPr lang="en-US" sz="2000" spc="-10" dirty="0"/>
              <a:t>She</a:t>
            </a:r>
            <a:r>
              <a:rPr lang="en-US" sz="2000" spc="10" dirty="0"/>
              <a:t> </a:t>
            </a:r>
            <a:r>
              <a:rPr lang="en-US" sz="2000" spc="-5" dirty="0"/>
              <a:t>is</a:t>
            </a:r>
            <a:r>
              <a:rPr lang="en-US" sz="2000" spc="20" dirty="0"/>
              <a:t> </a:t>
            </a:r>
            <a:r>
              <a:rPr lang="en-US" sz="2000" spc="-10" dirty="0"/>
              <a:t>an</a:t>
            </a:r>
            <a:r>
              <a:rPr lang="en-US" sz="2000" dirty="0"/>
              <a:t> </a:t>
            </a:r>
            <a:r>
              <a:rPr lang="en-US" sz="2000" spc="-5" dirty="0"/>
              <a:t>enrolled</a:t>
            </a:r>
            <a:r>
              <a:rPr lang="en-US" sz="2000" spc="25" dirty="0"/>
              <a:t> </a:t>
            </a:r>
            <a:r>
              <a:rPr lang="en-US" sz="2000" spc="-10" dirty="0"/>
              <a:t>member</a:t>
            </a:r>
            <a:r>
              <a:rPr lang="en-US" sz="2000" spc="30" dirty="0"/>
              <a:t> </a:t>
            </a:r>
            <a:r>
              <a:rPr lang="en-US" sz="2000" spc="-5" dirty="0"/>
              <a:t>of</a:t>
            </a:r>
            <a:r>
              <a:rPr lang="en-US" sz="2000" spc="15" dirty="0"/>
              <a:t> </a:t>
            </a:r>
            <a:r>
              <a:rPr lang="en-US" sz="2000" spc="-5" dirty="0"/>
              <a:t>the</a:t>
            </a:r>
            <a:r>
              <a:rPr lang="en-US" sz="2000" spc="15" dirty="0"/>
              <a:t> </a:t>
            </a:r>
            <a:r>
              <a:rPr lang="en-US" sz="2000" spc="-5" dirty="0" err="1"/>
              <a:t>Coharie</a:t>
            </a:r>
            <a:r>
              <a:rPr lang="en-US" sz="2000" spc="-5" dirty="0"/>
              <a:t> </a:t>
            </a:r>
            <a:r>
              <a:rPr lang="en-US" sz="2000" spc="-320" dirty="0"/>
              <a:t> </a:t>
            </a:r>
            <a:r>
              <a:rPr lang="en-US" sz="2000" spc="-5" dirty="0"/>
              <a:t>Tribe</a:t>
            </a:r>
            <a:r>
              <a:rPr lang="en-US" sz="2000" spc="20" dirty="0"/>
              <a:t> </a:t>
            </a:r>
            <a:r>
              <a:rPr lang="en-US" sz="2000" spc="-10" dirty="0"/>
              <a:t>and</a:t>
            </a:r>
            <a:r>
              <a:rPr lang="en-US" sz="2000" spc="-5" dirty="0"/>
              <a:t> a</a:t>
            </a:r>
            <a:r>
              <a:rPr lang="en-US" sz="2000" spc="5" dirty="0"/>
              <a:t> </a:t>
            </a:r>
            <a:r>
              <a:rPr lang="en-US" sz="2000" spc="-10" dirty="0"/>
              <a:t>descendent</a:t>
            </a:r>
            <a:r>
              <a:rPr lang="en-US" sz="2000" spc="30" dirty="0"/>
              <a:t> </a:t>
            </a:r>
            <a:r>
              <a:rPr lang="en-US" sz="2000" spc="-5" dirty="0"/>
              <a:t>of</a:t>
            </a:r>
            <a:r>
              <a:rPr lang="en-US" sz="2000" spc="10" dirty="0"/>
              <a:t> </a:t>
            </a:r>
            <a:r>
              <a:rPr lang="en-US" sz="2000" spc="-5" dirty="0"/>
              <a:t>the</a:t>
            </a:r>
            <a:r>
              <a:rPr lang="en-US" sz="2000" spc="5" dirty="0"/>
              <a:t> </a:t>
            </a:r>
            <a:r>
              <a:rPr lang="en-US" sz="2000" spc="-10" dirty="0"/>
              <a:t>Lumbee</a:t>
            </a:r>
            <a:r>
              <a:rPr lang="en-US" sz="2000" spc="5" dirty="0"/>
              <a:t> </a:t>
            </a:r>
            <a:r>
              <a:rPr lang="en-US" sz="2000" spc="-5" dirty="0"/>
              <a:t>Tribe.</a:t>
            </a:r>
            <a:r>
              <a:rPr lang="en-US" sz="2000" spc="30" dirty="0"/>
              <a:t> </a:t>
            </a:r>
            <a:r>
              <a:rPr lang="en-US" sz="2000" spc="-10" dirty="0"/>
              <a:t>She</a:t>
            </a:r>
            <a:r>
              <a:rPr lang="en-US" sz="2000" spc="5" dirty="0"/>
              <a:t> </a:t>
            </a:r>
            <a:r>
              <a:rPr lang="en-US" sz="2000" spc="-10" dirty="0"/>
              <a:t>holds</a:t>
            </a:r>
            <a:r>
              <a:rPr lang="en-US" sz="2000" spc="15" dirty="0"/>
              <a:t> </a:t>
            </a:r>
            <a:r>
              <a:rPr lang="en-US" sz="2000" spc="-5" dirty="0"/>
              <a:t>a </a:t>
            </a:r>
            <a:r>
              <a:rPr lang="en-US" sz="2000" dirty="0"/>
              <a:t> </a:t>
            </a:r>
            <a:r>
              <a:rPr lang="en-US" sz="2000" spc="-5" dirty="0"/>
              <a:t>Master’s</a:t>
            </a:r>
            <a:r>
              <a:rPr lang="en-US" sz="2000" spc="35" dirty="0"/>
              <a:t> </a:t>
            </a:r>
            <a:r>
              <a:rPr lang="en-US" sz="2000" spc="-5" dirty="0"/>
              <a:t>in</a:t>
            </a:r>
            <a:r>
              <a:rPr lang="en-US" sz="2000" dirty="0"/>
              <a:t> </a:t>
            </a:r>
            <a:r>
              <a:rPr lang="en-US" sz="2000" spc="-10" dirty="0"/>
              <a:t>Educational</a:t>
            </a:r>
            <a:r>
              <a:rPr lang="en-US" sz="2000" spc="45" dirty="0"/>
              <a:t> </a:t>
            </a:r>
            <a:r>
              <a:rPr lang="en-US" sz="2000" spc="-10" dirty="0"/>
              <a:t>Leadership,</a:t>
            </a:r>
            <a:r>
              <a:rPr lang="en-US" sz="2000" spc="25" dirty="0"/>
              <a:t> </a:t>
            </a:r>
            <a:r>
              <a:rPr lang="en-US" sz="2000" spc="-5" dirty="0"/>
              <a:t>a</a:t>
            </a:r>
            <a:r>
              <a:rPr lang="en-US" sz="2000" spc="10" dirty="0"/>
              <a:t> </a:t>
            </a:r>
            <a:r>
              <a:rPr lang="en-US" sz="2000" spc="-5" dirty="0"/>
              <a:t>Master’s</a:t>
            </a:r>
            <a:r>
              <a:rPr lang="en-US" sz="2000" spc="30" dirty="0"/>
              <a:t> </a:t>
            </a:r>
            <a:r>
              <a:rPr lang="en-US" sz="2000" spc="-5" dirty="0"/>
              <a:t>in</a:t>
            </a:r>
            <a:r>
              <a:rPr lang="en-US" sz="2000" spc="5" dirty="0"/>
              <a:t> </a:t>
            </a:r>
            <a:r>
              <a:rPr lang="en-US" sz="2000" spc="-5" dirty="0"/>
              <a:t>Business </a:t>
            </a:r>
            <a:r>
              <a:rPr lang="en-US" sz="2000" dirty="0"/>
              <a:t> </a:t>
            </a:r>
            <a:r>
              <a:rPr lang="en-US" sz="2000" spc="-5" dirty="0"/>
              <a:t>Administration,</a:t>
            </a:r>
            <a:r>
              <a:rPr lang="en-US" sz="2000" spc="40" dirty="0"/>
              <a:t> </a:t>
            </a:r>
            <a:r>
              <a:rPr lang="en-US" sz="2000" spc="-10" dirty="0"/>
              <a:t>and</a:t>
            </a:r>
            <a:r>
              <a:rPr lang="en-US" sz="2000" spc="20" dirty="0"/>
              <a:t> </a:t>
            </a:r>
            <a:r>
              <a:rPr lang="en-US" sz="2000" spc="-10" dirty="0"/>
              <a:t>has</a:t>
            </a:r>
            <a:r>
              <a:rPr lang="en-US" sz="2000" dirty="0"/>
              <a:t> </a:t>
            </a:r>
            <a:r>
              <a:rPr lang="en-US" sz="2000" spc="-10" dirty="0"/>
              <a:t>36</a:t>
            </a:r>
            <a:r>
              <a:rPr lang="en-US" sz="2000" spc="10" dirty="0"/>
              <a:t> </a:t>
            </a:r>
            <a:r>
              <a:rPr lang="en-US" sz="2000" spc="-5" dirty="0"/>
              <a:t>credit</a:t>
            </a:r>
            <a:r>
              <a:rPr lang="en-US" sz="2000" spc="25" dirty="0"/>
              <a:t> </a:t>
            </a:r>
            <a:r>
              <a:rPr lang="en-US" sz="2000" spc="-10" dirty="0"/>
              <a:t>hours</a:t>
            </a:r>
            <a:r>
              <a:rPr lang="en-US" sz="2000" spc="15" dirty="0"/>
              <a:t> </a:t>
            </a:r>
            <a:r>
              <a:rPr lang="en-US" sz="2000" spc="-5" dirty="0"/>
              <a:t>towards</a:t>
            </a:r>
            <a:r>
              <a:rPr lang="en-US" sz="2000" spc="35" dirty="0"/>
              <a:t> </a:t>
            </a:r>
            <a:r>
              <a:rPr lang="en-US" sz="2000" spc="-5" dirty="0"/>
              <a:t>a Master’s</a:t>
            </a:r>
            <a:r>
              <a:rPr lang="en-US" sz="2000" spc="35" dirty="0"/>
              <a:t> </a:t>
            </a:r>
            <a:r>
              <a:rPr lang="en-US" sz="2000" spc="-5" dirty="0"/>
              <a:t>in </a:t>
            </a:r>
            <a:r>
              <a:rPr lang="en-US" sz="2000" spc="-320" dirty="0"/>
              <a:t> </a:t>
            </a:r>
            <a:r>
              <a:rPr lang="en-US" sz="2000" spc="-10" dirty="0"/>
              <a:t>Counseling.</a:t>
            </a:r>
            <a:r>
              <a:rPr lang="en-US" sz="2000" spc="30" dirty="0"/>
              <a:t> </a:t>
            </a:r>
            <a:r>
              <a:rPr lang="en-US" sz="2000" spc="-10" dirty="0"/>
              <a:t>She</a:t>
            </a:r>
            <a:r>
              <a:rPr lang="en-US" sz="2000" spc="5" dirty="0"/>
              <a:t> </a:t>
            </a:r>
            <a:r>
              <a:rPr lang="en-US" sz="2000" spc="-10" dirty="0"/>
              <a:t>has</a:t>
            </a:r>
            <a:r>
              <a:rPr lang="en-US" sz="2000" spc="15" dirty="0"/>
              <a:t> </a:t>
            </a:r>
            <a:r>
              <a:rPr lang="en-US" sz="2000" spc="-5" dirty="0"/>
              <a:t>held</a:t>
            </a:r>
            <a:r>
              <a:rPr lang="en-US" sz="2000" spc="5" dirty="0"/>
              <a:t> </a:t>
            </a:r>
            <a:r>
              <a:rPr lang="en-US" sz="2000" spc="-5" dirty="0"/>
              <a:t>positions</a:t>
            </a:r>
            <a:r>
              <a:rPr lang="en-US" sz="2000" spc="30" dirty="0"/>
              <a:t> </a:t>
            </a:r>
            <a:r>
              <a:rPr lang="en-US" sz="2000" spc="-10" dirty="0"/>
              <a:t>as</a:t>
            </a:r>
            <a:r>
              <a:rPr lang="en-US" sz="2000" dirty="0"/>
              <a:t> </a:t>
            </a:r>
            <a:r>
              <a:rPr lang="en-US" sz="2000" spc="-5" dirty="0"/>
              <a:t>a director</a:t>
            </a:r>
            <a:r>
              <a:rPr lang="en-US" sz="2000" spc="35" dirty="0"/>
              <a:t> </a:t>
            </a:r>
            <a:r>
              <a:rPr lang="en-US" sz="2000" spc="-5" dirty="0"/>
              <a:t>at</a:t>
            </a:r>
            <a:r>
              <a:rPr lang="en-US" sz="2000" spc="20" dirty="0"/>
              <a:t> </a:t>
            </a:r>
            <a:r>
              <a:rPr lang="en-US" sz="2000" spc="-5" dirty="0"/>
              <a:t>several </a:t>
            </a:r>
            <a:r>
              <a:rPr lang="en-US" sz="2000" dirty="0"/>
              <a:t> </a:t>
            </a:r>
            <a:r>
              <a:rPr lang="en-US" sz="2000" spc="-5" dirty="0"/>
              <a:t>mental</a:t>
            </a:r>
            <a:r>
              <a:rPr lang="en-US" sz="2000" spc="25" dirty="0"/>
              <a:t> </a:t>
            </a:r>
            <a:r>
              <a:rPr lang="en-US" sz="2000" spc="-5" dirty="0"/>
              <a:t>health</a:t>
            </a:r>
            <a:r>
              <a:rPr lang="en-US" sz="2000" spc="15" dirty="0"/>
              <a:t> </a:t>
            </a:r>
            <a:r>
              <a:rPr lang="en-US" sz="2000" spc="-10" dirty="0"/>
              <a:t>agencies</a:t>
            </a:r>
            <a:r>
              <a:rPr lang="en-US" sz="2000" spc="25" dirty="0"/>
              <a:t> </a:t>
            </a:r>
            <a:r>
              <a:rPr lang="en-US" sz="2000" spc="-10" dirty="0"/>
              <a:t>and</a:t>
            </a:r>
            <a:r>
              <a:rPr lang="en-US" sz="2000" spc="10" dirty="0"/>
              <a:t> </a:t>
            </a:r>
            <a:r>
              <a:rPr lang="en-US" sz="2000" spc="-10" dirty="0"/>
              <a:t>worked</a:t>
            </a:r>
            <a:r>
              <a:rPr lang="en-US" sz="2000" spc="20" dirty="0"/>
              <a:t> </a:t>
            </a:r>
            <a:r>
              <a:rPr lang="en-US" sz="2000" spc="-10" dirty="0"/>
              <a:t>as</a:t>
            </a:r>
            <a:r>
              <a:rPr lang="en-US" sz="2000" spc="20" dirty="0"/>
              <a:t> </a:t>
            </a:r>
            <a:r>
              <a:rPr lang="en-US" sz="2000" spc="-5" dirty="0"/>
              <a:t>a </a:t>
            </a:r>
            <a:r>
              <a:rPr lang="en-US" sz="2000" spc="-10" dirty="0"/>
              <a:t>school</a:t>
            </a:r>
            <a:r>
              <a:rPr lang="en-US" sz="2000" spc="20" dirty="0"/>
              <a:t> </a:t>
            </a:r>
            <a:r>
              <a:rPr lang="en-US" sz="2000" spc="-10" dirty="0"/>
              <a:t>guidance counselor</a:t>
            </a:r>
            <a:r>
              <a:rPr lang="en-US" sz="2000" spc="25" dirty="0"/>
              <a:t> </a:t>
            </a:r>
            <a:r>
              <a:rPr lang="en-US" sz="2000" spc="-5" dirty="0"/>
              <a:t>serving</a:t>
            </a:r>
            <a:r>
              <a:rPr lang="en-US" sz="2000" spc="5" dirty="0"/>
              <a:t> </a:t>
            </a:r>
            <a:r>
              <a:rPr lang="en-US" sz="2000" spc="-5" dirty="0"/>
              <a:t>mostly</a:t>
            </a:r>
            <a:r>
              <a:rPr lang="en-US" sz="2000" spc="30" dirty="0"/>
              <a:t> </a:t>
            </a:r>
            <a:r>
              <a:rPr lang="en-US" sz="2000" spc="-5" dirty="0"/>
              <a:t>Hispanic/Latino</a:t>
            </a:r>
            <a:r>
              <a:rPr lang="en-US" sz="2000" spc="30" dirty="0"/>
              <a:t> </a:t>
            </a:r>
            <a:r>
              <a:rPr lang="en-US" sz="2000" spc="-5" dirty="0"/>
              <a:t>students.</a:t>
            </a:r>
            <a:r>
              <a:rPr lang="en-US" sz="2000" spc="25" dirty="0"/>
              <a:t> </a:t>
            </a:r>
            <a:r>
              <a:rPr lang="en-US" sz="2000" spc="-10" dirty="0"/>
              <a:t>She</a:t>
            </a:r>
            <a:r>
              <a:rPr lang="en-US" sz="2000" spc="10" dirty="0"/>
              <a:t> </a:t>
            </a:r>
            <a:r>
              <a:rPr lang="en-US" sz="2000" spc="-10" dirty="0"/>
              <a:t>has</a:t>
            </a:r>
            <a:r>
              <a:rPr lang="en-US" sz="2000" spc="15" dirty="0"/>
              <a:t> </a:t>
            </a:r>
            <a:r>
              <a:rPr lang="en-US" sz="2000" spc="-5" dirty="0"/>
              <a:t>also </a:t>
            </a:r>
            <a:r>
              <a:rPr lang="en-US" sz="2000" spc="-320" dirty="0"/>
              <a:t> </a:t>
            </a:r>
            <a:r>
              <a:rPr lang="en-US" sz="2000" spc="-5" dirty="0"/>
              <a:t>served</a:t>
            </a:r>
            <a:r>
              <a:rPr lang="en-US" sz="2000" spc="5" dirty="0"/>
              <a:t> </a:t>
            </a:r>
            <a:r>
              <a:rPr lang="en-US" sz="2000" spc="-10" dirty="0"/>
              <a:t>as</a:t>
            </a:r>
            <a:r>
              <a:rPr lang="en-US" sz="2000" spc="15" dirty="0"/>
              <a:t> </a:t>
            </a:r>
            <a:r>
              <a:rPr lang="en-US" sz="2000" spc="-5" dirty="0"/>
              <a:t>a foster</a:t>
            </a:r>
            <a:r>
              <a:rPr lang="en-US" sz="2000" spc="25" dirty="0"/>
              <a:t> </a:t>
            </a:r>
            <a:r>
              <a:rPr lang="en-US" sz="2000" spc="-5" dirty="0"/>
              <a:t>care</a:t>
            </a:r>
            <a:r>
              <a:rPr lang="en-US" sz="2000" spc="10" dirty="0"/>
              <a:t> </a:t>
            </a:r>
            <a:r>
              <a:rPr lang="en-US" sz="2000" spc="-10" dirty="0"/>
              <a:t>agency</a:t>
            </a:r>
            <a:r>
              <a:rPr lang="en-US" sz="2000" spc="15" dirty="0"/>
              <a:t> </a:t>
            </a:r>
            <a:r>
              <a:rPr lang="en-US" sz="2000" spc="-5" dirty="0"/>
              <a:t>supervisor,</a:t>
            </a:r>
            <a:r>
              <a:rPr lang="en-US" sz="2000" spc="40" dirty="0"/>
              <a:t> </a:t>
            </a:r>
            <a:r>
              <a:rPr lang="en-US" sz="2000" spc="-10" dirty="0"/>
              <a:t>where</a:t>
            </a:r>
            <a:r>
              <a:rPr lang="en-US" sz="2000" spc="20" dirty="0"/>
              <a:t> </a:t>
            </a:r>
            <a:r>
              <a:rPr lang="en-US" sz="2000" spc="-5" dirty="0"/>
              <a:t>she</a:t>
            </a:r>
            <a:r>
              <a:rPr lang="en-US" sz="2000" spc="5" dirty="0"/>
              <a:t> </a:t>
            </a:r>
            <a:r>
              <a:rPr lang="en-US" sz="2000" spc="-10" dirty="0"/>
              <a:t>worked </a:t>
            </a:r>
            <a:r>
              <a:rPr lang="en-US" sz="2000" spc="-5" dirty="0"/>
              <a:t> directly</a:t>
            </a:r>
            <a:r>
              <a:rPr lang="en-US" sz="2000" spc="25" dirty="0"/>
              <a:t> </a:t>
            </a:r>
            <a:r>
              <a:rPr lang="en-US" sz="2000" spc="-5" dirty="0"/>
              <a:t>with</a:t>
            </a:r>
            <a:r>
              <a:rPr lang="en-US" sz="2000" spc="20" dirty="0"/>
              <a:t> </a:t>
            </a:r>
            <a:r>
              <a:rPr lang="en-US" sz="2000" spc="-5" dirty="0"/>
              <a:t>the</a:t>
            </a:r>
            <a:r>
              <a:rPr lang="en-US" sz="2000" spc="5" dirty="0"/>
              <a:t> </a:t>
            </a:r>
            <a:r>
              <a:rPr lang="en-US" sz="2000" spc="-5" dirty="0"/>
              <a:t>Salt</a:t>
            </a:r>
            <a:r>
              <a:rPr lang="en-US" sz="2000" spc="25" dirty="0"/>
              <a:t> </a:t>
            </a:r>
            <a:r>
              <a:rPr lang="en-US" sz="2000" spc="-5" dirty="0"/>
              <a:t>River</a:t>
            </a:r>
            <a:r>
              <a:rPr lang="en-US" sz="2000" dirty="0"/>
              <a:t> </a:t>
            </a:r>
            <a:r>
              <a:rPr lang="en-US" sz="2000" spc="-5" dirty="0"/>
              <a:t>Pima</a:t>
            </a:r>
            <a:r>
              <a:rPr lang="en-US" sz="2000" spc="5" dirty="0"/>
              <a:t> </a:t>
            </a:r>
            <a:r>
              <a:rPr lang="en-US" sz="2000" spc="-10" dirty="0"/>
              <a:t>Indian</a:t>
            </a:r>
            <a:r>
              <a:rPr lang="en-US" sz="2000" spc="20" dirty="0"/>
              <a:t> </a:t>
            </a:r>
            <a:r>
              <a:rPr lang="en-US" sz="2000" spc="-5" dirty="0"/>
              <a:t>Community</a:t>
            </a:r>
            <a:r>
              <a:rPr lang="en-US" sz="2000" spc="15" dirty="0"/>
              <a:t> </a:t>
            </a:r>
            <a:r>
              <a:rPr lang="en-US" sz="2000" spc="-10" dirty="0"/>
              <a:t>placing </a:t>
            </a:r>
            <a:r>
              <a:rPr lang="en-US" sz="2000" spc="-5" dirty="0"/>
              <a:t> Native</a:t>
            </a:r>
            <a:r>
              <a:rPr lang="en-US" sz="2000" spc="20" dirty="0"/>
              <a:t> </a:t>
            </a:r>
            <a:r>
              <a:rPr lang="en-US" sz="2000" spc="-5" dirty="0"/>
              <a:t>American</a:t>
            </a:r>
            <a:r>
              <a:rPr lang="en-US" sz="2000" spc="5" dirty="0"/>
              <a:t> </a:t>
            </a:r>
            <a:r>
              <a:rPr lang="en-US" sz="2000" spc="-10" dirty="0"/>
              <a:t>children</a:t>
            </a:r>
            <a:r>
              <a:rPr lang="en-US" sz="2000" spc="20" dirty="0"/>
              <a:t> </a:t>
            </a:r>
            <a:r>
              <a:rPr lang="en-US" sz="2000" spc="-5" dirty="0"/>
              <a:t>in</a:t>
            </a:r>
            <a:r>
              <a:rPr lang="en-US" sz="2000" spc="5" dirty="0"/>
              <a:t> </a:t>
            </a:r>
            <a:r>
              <a:rPr lang="en-US" sz="2000" spc="-5" dirty="0"/>
              <a:t>foster</a:t>
            </a:r>
            <a:r>
              <a:rPr lang="en-US" sz="2000" spc="25" dirty="0"/>
              <a:t> </a:t>
            </a:r>
            <a:r>
              <a:rPr lang="en-US" sz="2000" spc="-10" dirty="0"/>
              <a:t>homes.</a:t>
            </a:r>
            <a:r>
              <a:rPr lang="en-US" sz="2000" spc="20" dirty="0"/>
              <a:t> </a:t>
            </a:r>
            <a:r>
              <a:rPr lang="en-US" sz="2000" spc="-10" dirty="0"/>
              <a:t>Her</a:t>
            </a:r>
            <a:r>
              <a:rPr lang="en-US" sz="2000" spc="25" dirty="0"/>
              <a:t> </a:t>
            </a:r>
            <a:r>
              <a:rPr lang="en-US" sz="2000" spc="-5" dirty="0"/>
              <a:t>last</a:t>
            </a:r>
            <a:r>
              <a:rPr lang="en-US" sz="2000" spc="15" dirty="0"/>
              <a:t> </a:t>
            </a:r>
            <a:r>
              <a:rPr lang="en-US" sz="2000" spc="-5" dirty="0"/>
              <a:t>position</a:t>
            </a:r>
            <a:r>
              <a:rPr lang="en-US" sz="2000" spc="10" dirty="0"/>
              <a:t> </a:t>
            </a:r>
            <a:r>
              <a:rPr lang="en-US" sz="2000" spc="-10" dirty="0"/>
              <a:t>was </a:t>
            </a:r>
            <a:r>
              <a:rPr lang="en-US" sz="2000" spc="-5" dirty="0"/>
              <a:t> </a:t>
            </a:r>
            <a:r>
              <a:rPr lang="en-US" sz="2000" spc="-10" dirty="0"/>
              <a:t>as</a:t>
            </a:r>
            <a:r>
              <a:rPr lang="en-US" sz="2000" spc="-5" dirty="0"/>
              <a:t> the</a:t>
            </a:r>
            <a:r>
              <a:rPr lang="en-US" sz="2000" spc="5" dirty="0"/>
              <a:t> </a:t>
            </a:r>
            <a:r>
              <a:rPr lang="en-US" sz="2000" spc="-5" dirty="0"/>
              <a:t>Elementary</a:t>
            </a:r>
            <a:r>
              <a:rPr lang="en-US" sz="2000" spc="40" dirty="0"/>
              <a:t> </a:t>
            </a:r>
            <a:r>
              <a:rPr lang="en-US" sz="2000" spc="-10" dirty="0"/>
              <a:t>School</a:t>
            </a:r>
            <a:r>
              <a:rPr lang="en-US" sz="2000" spc="25" dirty="0"/>
              <a:t> </a:t>
            </a:r>
            <a:r>
              <a:rPr lang="en-US" sz="2000" spc="-5" dirty="0"/>
              <a:t>Principal</a:t>
            </a:r>
            <a:r>
              <a:rPr lang="en-US" sz="2000" spc="20" dirty="0"/>
              <a:t> </a:t>
            </a:r>
            <a:r>
              <a:rPr lang="en-US" sz="2000" spc="-10" dirty="0"/>
              <a:t>for</a:t>
            </a:r>
            <a:r>
              <a:rPr lang="en-US" sz="2000" spc="15" dirty="0"/>
              <a:t> </a:t>
            </a:r>
            <a:r>
              <a:rPr lang="en-US" sz="2000" spc="-5" dirty="0"/>
              <a:t>Native</a:t>
            </a:r>
            <a:r>
              <a:rPr lang="en-US" sz="2000" spc="20" dirty="0"/>
              <a:t> </a:t>
            </a:r>
            <a:r>
              <a:rPr lang="en-US" sz="2000" spc="-5" dirty="0"/>
              <a:t>children</a:t>
            </a:r>
            <a:r>
              <a:rPr lang="en-US" sz="2000" spc="15" dirty="0"/>
              <a:t> </a:t>
            </a:r>
            <a:r>
              <a:rPr lang="en-US" sz="2000" spc="-5" dirty="0"/>
              <a:t>at</a:t>
            </a:r>
            <a:r>
              <a:rPr lang="en-US" sz="2000" spc="15" dirty="0"/>
              <a:t> </a:t>
            </a:r>
            <a:r>
              <a:rPr lang="en-US" sz="2000" spc="-5" dirty="0"/>
              <a:t>the </a:t>
            </a:r>
            <a:r>
              <a:rPr lang="en-US" sz="2000" dirty="0"/>
              <a:t> </a:t>
            </a:r>
            <a:r>
              <a:rPr lang="en-US" sz="2000" spc="-10" dirty="0"/>
              <a:t>Meskwaki</a:t>
            </a:r>
            <a:r>
              <a:rPr lang="en-US" sz="2000" spc="35" dirty="0"/>
              <a:t> </a:t>
            </a:r>
            <a:r>
              <a:rPr lang="en-US" sz="2000" spc="-5" dirty="0"/>
              <a:t>Settlement,</a:t>
            </a:r>
            <a:r>
              <a:rPr lang="en-US" sz="2000" spc="55" dirty="0"/>
              <a:t> </a:t>
            </a:r>
            <a:r>
              <a:rPr lang="en-US" sz="2000" spc="-5" dirty="0"/>
              <a:t>located</a:t>
            </a:r>
            <a:r>
              <a:rPr lang="en-US" sz="2000" spc="15" dirty="0"/>
              <a:t> </a:t>
            </a:r>
            <a:r>
              <a:rPr lang="en-US" sz="2000" spc="-5" dirty="0"/>
              <a:t>in </a:t>
            </a:r>
            <a:r>
              <a:rPr lang="en-US" sz="2000" spc="-10" dirty="0"/>
              <a:t>Iowa,</a:t>
            </a:r>
            <a:r>
              <a:rPr lang="en-US" sz="2000" spc="25" dirty="0"/>
              <a:t> </a:t>
            </a:r>
            <a:r>
              <a:rPr lang="en-US" sz="2000" spc="-10" dirty="0"/>
              <a:t>where</a:t>
            </a:r>
            <a:r>
              <a:rPr lang="en-US" sz="2000" spc="35" dirty="0"/>
              <a:t> </a:t>
            </a:r>
            <a:r>
              <a:rPr lang="en-US" sz="2000" spc="-5" dirty="0"/>
              <a:t>she currently </a:t>
            </a:r>
            <a:r>
              <a:rPr lang="en-US" sz="2000" dirty="0"/>
              <a:t> </a:t>
            </a:r>
            <a:r>
              <a:rPr lang="en-US" sz="2000" spc="-5" dirty="0"/>
              <a:t>resides.</a:t>
            </a:r>
            <a:endParaRPr lang="en-US" sz="2000" dirty="0"/>
          </a:p>
          <a:p>
            <a:endParaRPr lang="en-US" sz="2000" dirty="0"/>
          </a:p>
        </p:txBody>
      </p:sp>
      <p:pic>
        <p:nvPicPr>
          <p:cNvPr id="3074" name="Picture 2">
            <a:extLst>
              <a:ext uri="{FF2B5EF4-FFF2-40B4-BE49-F238E27FC236}">
                <a16:creationId xmlns:a16="http://schemas.microsoft.com/office/drawing/2014/main" id="{C476809F-6E32-7C4A-89F8-07A03C261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95" r="7775" b="1"/>
          <a:stretch/>
        </p:blipFill>
        <p:spPr bwMode="auto">
          <a:xfrm>
            <a:off x="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53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BD004-5D03-6844-A348-3BA03F422EE0}"/>
              </a:ext>
            </a:extLst>
          </p:cNvPr>
          <p:cNvSpPr>
            <a:spLocks noGrp="1"/>
          </p:cNvSpPr>
          <p:nvPr>
            <p:ph type="title"/>
          </p:nvPr>
        </p:nvSpPr>
        <p:spPr>
          <a:xfrm>
            <a:off x="6260125" y="713232"/>
            <a:ext cx="5154168" cy="1197864"/>
          </a:xfrm>
        </p:spPr>
        <p:txBody>
          <a:bodyPr vert="horz" lIns="91440" tIns="45720" rIns="91440" bIns="45720" rtlCol="0" anchor="ctr">
            <a:normAutofit/>
          </a:bodyPr>
          <a:lstStyle/>
          <a:p>
            <a:r>
              <a:rPr lang="en-US" sz="4400" dirty="0">
                <a:latin typeface="+mj-lt"/>
                <a:cs typeface="+mj-cs"/>
              </a:rPr>
              <a:t>Julia Bollwitt</a:t>
            </a:r>
          </a:p>
        </p:txBody>
      </p:sp>
      <p:pic>
        <p:nvPicPr>
          <p:cNvPr id="6" name="Picture 5" descr="A picture containing person, wall, clothing, indoor&#10;&#10;Description automatically generated">
            <a:extLst>
              <a:ext uri="{FF2B5EF4-FFF2-40B4-BE49-F238E27FC236}">
                <a16:creationId xmlns:a16="http://schemas.microsoft.com/office/drawing/2014/main" id="{D8639F70-8A34-1A48-81AB-819CCD391C9D}"/>
              </a:ext>
            </a:extLst>
          </p:cNvPr>
          <p:cNvPicPr/>
          <p:nvPr/>
        </p:nvPicPr>
        <p:blipFill rotWithShape="1">
          <a:blip r:embed="rId3" cstate="print">
            <a:extLst>
              <a:ext uri="{28A0092B-C50C-407E-A947-70E740481C1C}">
                <a14:useLocalDpi xmlns:a14="http://schemas.microsoft.com/office/drawing/2010/main" val="0"/>
              </a:ext>
            </a:extLst>
          </a:blip>
          <a:srcRect r="-1" b="157"/>
          <a:stretch/>
        </p:blipFill>
        <p:spPr>
          <a:xfrm>
            <a:off x="20" y="10"/>
            <a:ext cx="5495089" cy="6857990"/>
          </a:xfrm>
          <a:prstGeom prst="rect">
            <a:avLst/>
          </a:prstGeom>
        </p:spPr>
      </p:pic>
      <p:sp>
        <p:nvSpPr>
          <p:cNvPr id="4" name="Content Placeholder 3">
            <a:extLst>
              <a:ext uri="{FF2B5EF4-FFF2-40B4-BE49-F238E27FC236}">
                <a16:creationId xmlns:a16="http://schemas.microsoft.com/office/drawing/2014/main" id="{73CC3E6B-C703-FC4F-9FB2-A125E44F702E}"/>
              </a:ext>
            </a:extLst>
          </p:cNvPr>
          <p:cNvSpPr>
            <a:spLocks noGrp="1"/>
          </p:cNvSpPr>
          <p:nvPr>
            <p:ph idx="1"/>
          </p:nvPr>
        </p:nvSpPr>
        <p:spPr>
          <a:xfrm>
            <a:off x="6421700" y="2020824"/>
            <a:ext cx="4831018" cy="4123944"/>
          </a:xfrm>
        </p:spPr>
        <p:txBody>
          <a:bodyPr vert="horz" lIns="91440" tIns="45720" rIns="91440" bIns="45720" rtlCol="0" anchor="t">
            <a:normAutofit lnSpcReduction="10000"/>
          </a:bodyPr>
          <a:lstStyle/>
          <a:p>
            <a:pPr marL="0" lvl="0" indent="0">
              <a:buNone/>
            </a:pPr>
            <a:r>
              <a:rPr lang="en-US" sz="2200" b="1" dirty="0">
                <a:latin typeface="+mn-lt"/>
                <a:cs typeface="+mn-cs"/>
              </a:rPr>
              <a:t>Julia Bollwitt </a:t>
            </a:r>
            <a:r>
              <a:rPr lang="en-US" sz="2200" dirty="0">
                <a:latin typeface="+mn-lt"/>
                <a:cs typeface="+mn-cs"/>
              </a:rPr>
              <a:t>is a graduate of the University of Iowa’s Clinical Mental Health Counseling program as of May 2021. Her practice includes DBT interventions with veteran and LGBTQ populations with special interest in Substance Use Disorder treatment. She completed her undergraduate degree at Ball State University in Psychology with minors in Genders Studies and Counseling Psychology. At the Native Center for Behavioral Health, Julia assists with projects and grants with the MHTTC K-12 initiative.</a:t>
            </a:r>
          </a:p>
          <a:p>
            <a:pPr marL="0"/>
            <a:endParaRPr lang="en-US" sz="2200" dirty="0">
              <a:latin typeface="+mn-lt"/>
              <a:cs typeface="+mn-cs"/>
            </a:endParaRPr>
          </a:p>
        </p:txBody>
      </p:sp>
    </p:spTree>
    <p:extLst>
      <p:ext uri="{BB962C8B-B14F-4D97-AF65-F5344CB8AC3E}">
        <p14:creationId xmlns:p14="http://schemas.microsoft.com/office/powerpoint/2010/main" val="266022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BD004-5D03-6844-A348-3BA03F422EE0}"/>
              </a:ext>
            </a:extLst>
          </p:cNvPr>
          <p:cNvSpPr>
            <a:spLocks noGrp="1"/>
          </p:cNvSpPr>
          <p:nvPr>
            <p:ph type="title"/>
          </p:nvPr>
        </p:nvSpPr>
        <p:spPr>
          <a:xfrm>
            <a:off x="375472" y="3280853"/>
            <a:ext cx="4006746" cy="1325563"/>
          </a:xfrm>
        </p:spPr>
        <p:txBody>
          <a:bodyPr vert="horz" lIns="91440" tIns="45720" rIns="91440" bIns="45720" rtlCol="0" anchor="ctr">
            <a:normAutofit fontScale="90000"/>
          </a:bodyPr>
          <a:lstStyle/>
          <a:p>
            <a:pPr algn="r"/>
            <a:r>
              <a:rPr lang="en-US" sz="6600" kern="1200" dirty="0">
                <a:solidFill>
                  <a:schemeClr val="tx1"/>
                </a:solidFill>
                <a:latin typeface="+mj-lt"/>
                <a:ea typeface="+mj-ea"/>
                <a:cs typeface="+mj-cs"/>
              </a:rPr>
              <a:t>Kate </a:t>
            </a:r>
            <a:r>
              <a:rPr lang="en-US" sz="6600" kern="1200" dirty="0" err="1">
                <a:solidFill>
                  <a:schemeClr val="tx1"/>
                </a:solidFill>
                <a:latin typeface="+mj-lt"/>
                <a:ea typeface="+mj-ea"/>
                <a:cs typeface="+mj-cs"/>
              </a:rPr>
              <a:t>Pruess</a:t>
            </a:r>
            <a:endParaRPr lang="en-US" sz="6600"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73CC3E6B-C703-FC4F-9FB2-A125E44F702E}"/>
              </a:ext>
            </a:extLst>
          </p:cNvPr>
          <p:cNvSpPr>
            <a:spLocks noGrp="1"/>
          </p:cNvSpPr>
          <p:nvPr>
            <p:ph idx="1"/>
          </p:nvPr>
        </p:nvSpPr>
        <p:spPr>
          <a:xfrm>
            <a:off x="5628795" y="1561778"/>
            <a:ext cx="4799785" cy="4763711"/>
          </a:xfrm>
        </p:spPr>
        <p:txBody>
          <a:bodyPr vert="horz" lIns="91440" tIns="45720" rIns="91440" bIns="45720" rtlCol="0" anchor="ctr">
            <a:normAutofit/>
          </a:bodyPr>
          <a:lstStyle/>
          <a:p>
            <a:pPr marL="0" lvl="0" indent="0">
              <a:buNone/>
            </a:pPr>
            <a:r>
              <a:rPr lang="en-US" sz="2400" b="1" dirty="0">
                <a:latin typeface="+mn-lt"/>
                <a:cs typeface="+mn-cs"/>
              </a:rPr>
              <a:t>Kate </a:t>
            </a:r>
            <a:r>
              <a:rPr lang="en-US" sz="2400" b="1" dirty="0" err="1">
                <a:latin typeface="+mn-lt"/>
                <a:cs typeface="+mn-cs"/>
              </a:rPr>
              <a:t>Pruess</a:t>
            </a:r>
            <a:r>
              <a:rPr lang="en-US" sz="2400" b="1" dirty="0">
                <a:latin typeface="+mn-lt"/>
                <a:cs typeface="+mn-cs"/>
              </a:rPr>
              <a:t> </a:t>
            </a:r>
            <a:r>
              <a:rPr lang="en-US" sz="2400" dirty="0">
                <a:latin typeface="+mn-lt"/>
                <a:cs typeface="+mn-cs"/>
              </a:rPr>
              <a:t>is currently a Master’s Student at the University of Iowa in the School Counseling Graduate Program. She completed her undergraduate degree at Iowa State University in Spring 2020 in Child, Adult, and Family Services with a minor in Psychology.  At the Native Center for Behavioral Health, Kate assists with projects and grants pertaining to the K-12 School Mental Health Initiative. </a:t>
            </a:r>
          </a:p>
        </p:txBody>
      </p:sp>
      <p:cxnSp>
        <p:nvCxnSpPr>
          <p:cNvPr id="5" name="Straight Connector 4">
            <a:extLst>
              <a:ext uri="{FF2B5EF4-FFF2-40B4-BE49-F238E27FC236}">
                <a16:creationId xmlns:a16="http://schemas.microsoft.com/office/drawing/2014/main" id="{68533B32-6C30-CA42-B69A-4E270CFFAF95}"/>
              </a:ext>
            </a:extLst>
          </p:cNvPr>
          <p:cNvCxnSpPr/>
          <p:nvPr/>
        </p:nvCxnSpPr>
        <p:spPr>
          <a:xfrm>
            <a:off x="5164428" y="1249251"/>
            <a:ext cx="0" cy="5076238"/>
          </a:xfrm>
          <a:prstGeom prst="line">
            <a:avLst/>
          </a:prstGeom>
          <a:ln w="38100">
            <a:solidFill>
              <a:srgbClr val="CC4927"/>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570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6907-2063-48B4-8125-362EF6D49528}"/>
              </a:ext>
            </a:extLst>
          </p:cNvPr>
          <p:cNvSpPr>
            <a:spLocks noGrp="1"/>
          </p:cNvSpPr>
          <p:nvPr>
            <p:ph type="title"/>
          </p:nvPr>
        </p:nvSpPr>
        <p:spPr>
          <a:xfrm>
            <a:off x="314971" y="285447"/>
            <a:ext cx="10169738" cy="1325563"/>
          </a:xfrm>
        </p:spPr>
        <p:txBody>
          <a:bodyPr/>
          <a:lstStyle/>
          <a:p>
            <a:r>
              <a:rPr lang="en-US" dirty="0"/>
              <a:t>About National AI/AN MHTTC K -12 </a:t>
            </a:r>
          </a:p>
        </p:txBody>
      </p:sp>
      <p:sp>
        <p:nvSpPr>
          <p:cNvPr id="3" name="Content Placeholder 2">
            <a:extLst>
              <a:ext uri="{FF2B5EF4-FFF2-40B4-BE49-F238E27FC236}">
                <a16:creationId xmlns:a16="http://schemas.microsoft.com/office/drawing/2014/main" id="{F4BD6582-8968-4A68-93E1-A6878276F422}"/>
              </a:ext>
            </a:extLst>
          </p:cNvPr>
          <p:cNvSpPr>
            <a:spLocks noGrp="1"/>
          </p:cNvSpPr>
          <p:nvPr>
            <p:ph idx="1"/>
          </p:nvPr>
        </p:nvSpPr>
        <p:spPr>
          <a:xfrm>
            <a:off x="358220" y="1436914"/>
            <a:ext cx="10083240" cy="5152421"/>
          </a:xfrm>
        </p:spPr>
        <p:txBody>
          <a:bodyPr>
            <a:normAutofit lnSpcReduction="10000"/>
          </a:bodyPr>
          <a:lstStyle/>
          <a:p>
            <a:r>
              <a:rPr lang="en-US" dirty="0"/>
              <a:t>Program Manager for National AI/AN School Mental Health Contact Information: </a:t>
            </a:r>
          </a:p>
          <a:p>
            <a:pPr marL="457200" lvl="1" indent="0">
              <a:buNone/>
            </a:pPr>
            <a:r>
              <a:rPr lang="en-US" sz="2800" dirty="0">
                <a:hlinkClick r:id="rId3"/>
              </a:rPr>
              <a:t>teresa-brewington@uiowa.edu</a:t>
            </a:r>
            <a:endParaRPr lang="en-US" sz="2800" dirty="0"/>
          </a:p>
          <a:p>
            <a:pPr marL="457200" lvl="1" indent="0">
              <a:buNone/>
            </a:pPr>
            <a:endParaRPr lang="en-US" dirty="0"/>
          </a:p>
          <a:p>
            <a:pPr marL="457200" lvl="1" indent="0">
              <a:buNone/>
            </a:pPr>
            <a:endParaRPr lang="en-US" dirty="0"/>
          </a:p>
          <a:p>
            <a:r>
              <a:rPr lang="en-US" dirty="0"/>
              <a:t>K thru 12 Program Information</a:t>
            </a:r>
          </a:p>
          <a:p>
            <a:pPr lvl="1">
              <a:lnSpc>
                <a:spcPct val="300000"/>
              </a:lnSpc>
            </a:pPr>
            <a:r>
              <a:rPr lang="en-US" sz="2800" dirty="0">
                <a:hlinkClick r:id="rId4"/>
              </a:rPr>
              <a:t>K-12 Program guide (006).pdf</a:t>
            </a:r>
            <a:endParaRPr lang="en-US" sz="2800" dirty="0"/>
          </a:p>
          <a:p>
            <a:pPr lvl="1">
              <a:lnSpc>
                <a:spcPct val="300000"/>
              </a:lnSpc>
            </a:pPr>
            <a:r>
              <a:rPr lang="en-US" sz="2800" dirty="0">
                <a:hlinkClick r:id="rId5"/>
              </a:rPr>
              <a:t>https://uiowa.qualtrics.com/jfe/form/SV_9XOxrEwk4RwamTX</a:t>
            </a:r>
            <a:endParaRPr lang="en-US" sz="2800" dirty="0"/>
          </a:p>
          <a:p>
            <a:pPr lvl="1"/>
            <a:endParaRPr lang="en-US" dirty="0"/>
          </a:p>
          <a:p>
            <a:pPr marL="457200" lvl="1"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C2F84FC8-27BD-0D42-BCEB-A08AB7555BEC}"/>
              </a:ext>
            </a:extLst>
          </p:cNvPr>
          <p:cNvPicPr>
            <a:picLocks noChangeAspect="1"/>
          </p:cNvPicPr>
          <p:nvPr/>
        </p:nvPicPr>
        <p:blipFill>
          <a:blip r:embed="rId6"/>
          <a:stretch>
            <a:fillRect/>
          </a:stretch>
        </p:blipFill>
        <p:spPr>
          <a:xfrm>
            <a:off x="10372484" y="5022903"/>
            <a:ext cx="1461296" cy="1427312"/>
          </a:xfrm>
          <a:prstGeom prst="rect">
            <a:avLst/>
          </a:prstGeom>
        </p:spPr>
      </p:pic>
      <p:pic>
        <p:nvPicPr>
          <p:cNvPr id="5" name="Picture 4">
            <a:extLst>
              <a:ext uri="{FF2B5EF4-FFF2-40B4-BE49-F238E27FC236}">
                <a16:creationId xmlns:a16="http://schemas.microsoft.com/office/drawing/2014/main" id="{8687D6DD-843A-8041-8960-3AF4DF2B4591}"/>
              </a:ext>
            </a:extLst>
          </p:cNvPr>
          <p:cNvPicPr>
            <a:picLocks noChangeAspect="1"/>
          </p:cNvPicPr>
          <p:nvPr/>
        </p:nvPicPr>
        <p:blipFill>
          <a:blip r:embed="rId7"/>
          <a:stretch>
            <a:fillRect/>
          </a:stretch>
        </p:blipFill>
        <p:spPr>
          <a:xfrm>
            <a:off x="6096000" y="4013124"/>
            <a:ext cx="1596572" cy="1469972"/>
          </a:xfrm>
          <a:prstGeom prst="rect">
            <a:avLst/>
          </a:prstGeom>
        </p:spPr>
      </p:pic>
    </p:spTree>
    <p:extLst>
      <p:ext uri="{BB962C8B-B14F-4D97-AF65-F5344CB8AC3E}">
        <p14:creationId xmlns:p14="http://schemas.microsoft.com/office/powerpoint/2010/main" val="43540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a:t>
            </a:r>
          </a:p>
        </p:txBody>
      </p:sp>
      <p:sp>
        <p:nvSpPr>
          <p:cNvPr id="3" name="Content Placeholder 2"/>
          <p:cNvSpPr>
            <a:spLocks noGrp="1"/>
          </p:cNvSpPr>
          <p:nvPr>
            <p:ph idx="1"/>
          </p:nvPr>
        </p:nvSpPr>
        <p:spPr/>
        <p:txBody>
          <a:bodyPr>
            <a:normAutofit/>
          </a:bodyPr>
          <a:lstStyle/>
          <a:p>
            <a:pPr marL="0" indent="0">
              <a:buNone/>
            </a:pPr>
            <a:endParaRPr lang="en-US" dirty="0"/>
          </a:p>
        </p:txBody>
      </p:sp>
      <p:pic>
        <p:nvPicPr>
          <p:cNvPr id="1026" name="Picture 2">
            <a:extLst>
              <a:ext uri="{FF2B5EF4-FFF2-40B4-BE49-F238E27FC236}">
                <a16:creationId xmlns:a16="http://schemas.microsoft.com/office/drawing/2014/main" id="{69CA3CC1-4259-A94C-8D52-B6F07AC3C8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937"/>
          <a:stretch/>
        </p:blipFill>
        <p:spPr bwMode="auto">
          <a:xfrm>
            <a:off x="0" y="0"/>
            <a:ext cx="10672763" cy="688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299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TTC Template" id="{C553C2C2-193D-CF48-B0A0-96AED4C38CAF}" vid="{580A009F-16F5-D244-87FB-D3F5B0F33B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95</TotalTime>
  <Words>3589</Words>
  <Application>Microsoft Macintosh PowerPoint</Application>
  <PresentationFormat>Widescreen</PresentationFormat>
  <Paragraphs>200</Paragraphs>
  <Slides>41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Trebuchet MS</vt:lpstr>
      <vt:lpstr>Tw Cen MT Condensed</vt:lpstr>
      <vt:lpstr>1_Office Theme</vt:lpstr>
      <vt:lpstr>National AI/AN Mental Health TTC</vt:lpstr>
      <vt:lpstr>American Indian &amp; Alaska Native Mental Health Technology Transfer Center K-12 School Mental Health Supplement Project</vt:lpstr>
      <vt:lpstr>PowerPoint Presentation</vt:lpstr>
      <vt:lpstr>Land Acknowledgement</vt:lpstr>
      <vt:lpstr>Host: Teresa Brewington</vt:lpstr>
      <vt:lpstr>Julia Bollwitt</vt:lpstr>
      <vt:lpstr>Kate Pruess</vt:lpstr>
      <vt:lpstr>About National AI/AN MHTTC K -12 </vt:lpstr>
      <vt:lpstr>Title</vt:lpstr>
      <vt:lpstr>Today’s Expert Panel</vt:lpstr>
      <vt:lpstr>Melody Redbird-Post</vt:lpstr>
      <vt:lpstr>Melissa Isaac</vt:lpstr>
      <vt:lpstr>David Sullivan</vt:lpstr>
      <vt:lpstr>Social Emotional Learning</vt:lpstr>
      <vt:lpstr>Objectives</vt:lpstr>
      <vt:lpstr>Components of SEL</vt:lpstr>
      <vt:lpstr>What is Social Emotional Learning?</vt:lpstr>
      <vt:lpstr>What is Social Emotional Learning?</vt:lpstr>
      <vt:lpstr>PowerPoint Presentation</vt:lpstr>
      <vt:lpstr>CASEL Framework</vt:lpstr>
      <vt:lpstr>Cultural Relevance and SEL</vt:lpstr>
      <vt:lpstr>Ways to Implement Social Emotional Learning</vt:lpstr>
      <vt:lpstr>Implementing SEL</vt:lpstr>
      <vt:lpstr>Implementing Culturally Responsive SEL</vt:lpstr>
      <vt:lpstr>Implementing Culturally Responsive SEL</vt:lpstr>
      <vt:lpstr>Culturally Sustaining/Revitalizing Pedagogy (CSRP)</vt:lpstr>
      <vt:lpstr>Implementing Culturally Responsive SEL</vt:lpstr>
      <vt:lpstr>Implementing Culturally Responsive SEL</vt:lpstr>
      <vt:lpstr>Predicting Social Emotional Learning in Students</vt:lpstr>
      <vt:lpstr>Culturally Relevant SEL for Students</vt:lpstr>
      <vt:lpstr>Culturally Relevant SEL for Students</vt:lpstr>
      <vt:lpstr>SEL Critical Practices for Reopening Schools</vt:lpstr>
      <vt:lpstr>SEL Critical Practices for Reopening Schools</vt:lpstr>
      <vt:lpstr>Resources</vt:lpstr>
      <vt:lpstr>Collaborative for Academic, Social, and Emotional Learning</vt:lpstr>
      <vt:lpstr>Cultural Connectedness and Indigenous Youth Well-Being Fact Sheet</vt:lpstr>
      <vt:lpstr>National Center for Pyramid Model Innovations</vt:lpstr>
      <vt:lpstr>Centervention</vt:lpstr>
      <vt:lpstr>SEL Program Guide</vt:lpstr>
      <vt:lpstr>SEL Roadmap for Reopening Schools</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AI/AN Mental Health TTC</dc:title>
  <dc:creator>Bollwitt, Julia M</dc:creator>
  <cp:lastModifiedBy>Bollwitt, Julia M</cp:lastModifiedBy>
  <cp:revision>7</cp:revision>
  <dcterms:created xsi:type="dcterms:W3CDTF">2021-08-12T17:00:42Z</dcterms:created>
  <dcterms:modified xsi:type="dcterms:W3CDTF">2021-08-19T17:23:39Z</dcterms:modified>
</cp:coreProperties>
</file>