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499" y="2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81388" y="6107242"/>
            <a:ext cx="2610611" cy="75075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2192000" cy="60822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7126" y="2321763"/>
            <a:ext cx="11337747" cy="1301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C4B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6547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81387" y="6107242"/>
            <a:ext cx="2610611" cy="75075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C4B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C4B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581387" y="6107242"/>
            <a:ext cx="2610611" cy="7507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2105" y="446354"/>
            <a:ext cx="9987788" cy="1301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6C4B5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9349" y="1463166"/>
            <a:ext cx="11433301" cy="3848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6547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3.xml"/><Relationship Id="rId7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126" y="2321763"/>
            <a:ext cx="566356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926465" marR="5080" indent="-914400">
              <a:lnSpc>
                <a:spcPts val="4750"/>
              </a:lnSpc>
              <a:spcBef>
                <a:spcPts val="705"/>
              </a:spcBef>
            </a:pPr>
            <a:r>
              <a:rPr sz="4400" spc="-15" dirty="0">
                <a:solidFill>
                  <a:srgbClr val="FFFFFF"/>
                </a:solidFill>
                <a:latin typeface="Calibri"/>
                <a:cs typeface="Calibri"/>
              </a:rPr>
              <a:t>ARC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Module 7: 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Emotions </a:t>
            </a:r>
            <a:r>
              <a:rPr sz="4400" spc="-9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Speech</a:t>
            </a:r>
            <a:r>
              <a:rPr sz="4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Exercises</a:t>
            </a:r>
            <a:endParaRPr sz="4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480559" y="4515611"/>
            <a:ext cx="2905125" cy="757555"/>
            <a:chOff x="4480559" y="4515611"/>
            <a:chExt cx="2905125" cy="757555"/>
          </a:xfrm>
        </p:grpSpPr>
        <p:sp>
          <p:nvSpPr>
            <p:cNvPr id="4" name="object 4"/>
            <p:cNvSpPr/>
            <p:nvPr/>
          </p:nvSpPr>
          <p:spPr>
            <a:xfrm>
              <a:off x="4495037" y="4530089"/>
              <a:ext cx="2875915" cy="728980"/>
            </a:xfrm>
            <a:custGeom>
              <a:avLst/>
              <a:gdLst/>
              <a:ahLst/>
              <a:cxnLst/>
              <a:rect l="l" t="t" r="r" b="b"/>
              <a:pathLst>
                <a:path w="2875915" h="728979">
                  <a:moveTo>
                    <a:pt x="2754376" y="0"/>
                  </a:moveTo>
                  <a:lnTo>
                    <a:pt x="121412" y="0"/>
                  </a:lnTo>
                  <a:lnTo>
                    <a:pt x="74152" y="9540"/>
                  </a:lnTo>
                  <a:lnTo>
                    <a:pt x="35560" y="35560"/>
                  </a:lnTo>
                  <a:lnTo>
                    <a:pt x="9540" y="74152"/>
                  </a:lnTo>
                  <a:lnTo>
                    <a:pt x="0" y="121412"/>
                  </a:lnTo>
                  <a:lnTo>
                    <a:pt x="0" y="607060"/>
                  </a:lnTo>
                  <a:lnTo>
                    <a:pt x="9540" y="654319"/>
                  </a:lnTo>
                  <a:lnTo>
                    <a:pt x="35560" y="692912"/>
                  </a:lnTo>
                  <a:lnTo>
                    <a:pt x="74152" y="718931"/>
                  </a:lnTo>
                  <a:lnTo>
                    <a:pt x="121412" y="728472"/>
                  </a:lnTo>
                  <a:lnTo>
                    <a:pt x="2754376" y="728472"/>
                  </a:lnTo>
                  <a:lnTo>
                    <a:pt x="2801635" y="718931"/>
                  </a:lnTo>
                  <a:lnTo>
                    <a:pt x="2840227" y="692912"/>
                  </a:lnTo>
                  <a:lnTo>
                    <a:pt x="2866247" y="654319"/>
                  </a:lnTo>
                  <a:lnTo>
                    <a:pt x="2875788" y="607060"/>
                  </a:lnTo>
                  <a:lnTo>
                    <a:pt x="2875788" y="121412"/>
                  </a:lnTo>
                  <a:lnTo>
                    <a:pt x="2866247" y="74152"/>
                  </a:lnTo>
                  <a:lnTo>
                    <a:pt x="2840227" y="35560"/>
                  </a:lnTo>
                  <a:lnTo>
                    <a:pt x="2801635" y="9540"/>
                  </a:lnTo>
                  <a:lnTo>
                    <a:pt x="2754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95037" y="4530089"/>
              <a:ext cx="2875915" cy="728980"/>
            </a:xfrm>
            <a:custGeom>
              <a:avLst/>
              <a:gdLst/>
              <a:ahLst/>
              <a:cxnLst/>
              <a:rect l="l" t="t" r="r" b="b"/>
              <a:pathLst>
                <a:path w="2875915" h="728979">
                  <a:moveTo>
                    <a:pt x="0" y="121412"/>
                  </a:moveTo>
                  <a:lnTo>
                    <a:pt x="9540" y="74152"/>
                  </a:lnTo>
                  <a:lnTo>
                    <a:pt x="35560" y="35560"/>
                  </a:lnTo>
                  <a:lnTo>
                    <a:pt x="74152" y="9540"/>
                  </a:lnTo>
                  <a:lnTo>
                    <a:pt x="121412" y="0"/>
                  </a:lnTo>
                  <a:lnTo>
                    <a:pt x="2754376" y="0"/>
                  </a:lnTo>
                  <a:lnTo>
                    <a:pt x="2801635" y="9540"/>
                  </a:lnTo>
                  <a:lnTo>
                    <a:pt x="2840227" y="35560"/>
                  </a:lnTo>
                  <a:lnTo>
                    <a:pt x="2866247" y="74152"/>
                  </a:lnTo>
                  <a:lnTo>
                    <a:pt x="2875788" y="121412"/>
                  </a:lnTo>
                  <a:lnTo>
                    <a:pt x="2875788" y="607060"/>
                  </a:lnTo>
                  <a:lnTo>
                    <a:pt x="2866247" y="654319"/>
                  </a:lnTo>
                  <a:lnTo>
                    <a:pt x="2840227" y="692912"/>
                  </a:lnTo>
                  <a:lnTo>
                    <a:pt x="2801635" y="718931"/>
                  </a:lnTo>
                  <a:lnTo>
                    <a:pt x="2754376" y="728472"/>
                  </a:lnTo>
                  <a:lnTo>
                    <a:pt x="121412" y="728472"/>
                  </a:lnTo>
                  <a:lnTo>
                    <a:pt x="74152" y="718931"/>
                  </a:lnTo>
                  <a:lnTo>
                    <a:pt x="35560" y="692912"/>
                  </a:lnTo>
                  <a:lnTo>
                    <a:pt x="9540" y="654319"/>
                  </a:lnTo>
                  <a:lnTo>
                    <a:pt x="0" y="607060"/>
                  </a:lnTo>
                  <a:lnTo>
                    <a:pt x="0" y="121412"/>
                  </a:lnTo>
                  <a:close/>
                </a:path>
              </a:pathLst>
            </a:custGeom>
            <a:ln w="28956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10378" y="4509592"/>
            <a:ext cx="12433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Calibri"/>
                <a:cs typeface="Calibri"/>
                <a:hlinkClick r:id="rId2" action="ppaction://hlinksldjump"/>
              </a:rPr>
              <a:t>E</a:t>
            </a:r>
            <a:r>
              <a:rPr sz="4400" spc="-40" dirty="0">
                <a:latin typeface="Calibri"/>
                <a:cs typeface="Calibri"/>
                <a:hlinkClick r:id="rId2" action="ppaction://hlinksldjump"/>
              </a:rPr>
              <a:t>n</a:t>
            </a:r>
            <a:r>
              <a:rPr sz="4400" spc="-50" dirty="0">
                <a:latin typeface="Calibri"/>
                <a:cs typeface="Calibri"/>
                <a:hlinkClick r:id="rId2" action="ppaction://hlinksldjump"/>
              </a:rPr>
              <a:t>t</a:t>
            </a:r>
            <a:r>
              <a:rPr sz="4400" dirty="0">
                <a:latin typeface="Calibri"/>
                <a:cs typeface="Calibri"/>
                <a:hlinkClick r:id="rId2" action="ppaction://hlinksldjump"/>
              </a:rPr>
              <a:t>er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4873" y="513079"/>
            <a:ext cx="3684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Navigate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Activity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9577" y="132587"/>
            <a:ext cx="10604500" cy="5887720"/>
            <a:chOff x="769577" y="132587"/>
            <a:chExt cx="10604500" cy="5887720"/>
          </a:xfrm>
        </p:grpSpPr>
        <p:sp>
          <p:nvSpPr>
            <p:cNvPr id="4" name="object 4">
              <a:hlinkClick r:id="rId2" action="ppaction://hlinksldjump"/>
            </p:cNvPr>
            <p:cNvSpPr/>
            <p:nvPr/>
          </p:nvSpPr>
          <p:spPr>
            <a:xfrm>
              <a:off x="769577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hlinkClick r:id="rId3" action="ppaction://hlinksldjump"/>
            </p:cNvPr>
            <p:cNvSpPr/>
            <p:nvPr/>
          </p:nvSpPr>
          <p:spPr>
            <a:xfrm>
              <a:off x="10612081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80903" y="228599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19">
                  <a:moveTo>
                    <a:pt x="992124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992124" y="731520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80903" y="228599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19">
                  <a:moveTo>
                    <a:pt x="0" y="731520"/>
                  </a:moveTo>
                  <a:lnTo>
                    <a:pt x="992124" y="731520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20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70008" y="228599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19">
                  <a:moveTo>
                    <a:pt x="310896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310896" y="731520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70008" y="228599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19">
                  <a:moveTo>
                    <a:pt x="0" y="731520"/>
                  </a:moveTo>
                  <a:lnTo>
                    <a:pt x="310896" y="731520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1520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75360" y="437681"/>
              <a:ext cx="187844" cy="18660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564203" y="205015"/>
              <a:ext cx="410209" cy="708025"/>
            </a:xfrm>
            <a:custGeom>
              <a:avLst/>
              <a:gdLst/>
              <a:ahLst/>
              <a:cxnLst/>
              <a:rect l="l" t="t" r="r" b="b"/>
              <a:pathLst>
                <a:path w="410209" h="708025">
                  <a:moveTo>
                    <a:pt x="223278" y="7302"/>
                  </a:moveTo>
                  <a:lnTo>
                    <a:pt x="215938" y="0"/>
                  </a:lnTo>
                  <a:lnTo>
                    <a:pt x="197815" y="0"/>
                  </a:lnTo>
                  <a:lnTo>
                    <a:pt x="190474" y="7302"/>
                  </a:lnTo>
                  <a:lnTo>
                    <a:pt x="190474" y="82842"/>
                  </a:lnTo>
                  <a:lnTo>
                    <a:pt x="197815" y="90170"/>
                  </a:lnTo>
                  <a:lnTo>
                    <a:pt x="206883" y="90170"/>
                  </a:lnTo>
                  <a:lnTo>
                    <a:pt x="215938" y="90170"/>
                  </a:lnTo>
                  <a:lnTo>
                    <a:pt x="223278" y="82842"/>
                  </a:lnTo>
                  <a:lnTo>
                    <a:pt x="223278" y="7302"/>
                  </a:lnTo>
                  <a:close/>
                </a:path>
                <a:path w="410209" h="708025">
                  <a:moveTo>
                    <a:pt x="256501" y="660488"/>
                  </a:moveTo>
                  <a:lnTo>
                    <a:pt x="154051" y="660488"/>
                  </a:lnTo>
                  <a:lnTo>
                    <a:pt x="159207" y="679145"/>
                  </a:lnTo>
                  <a:lnTo>
                    <a:pt x="170446" y="694143"/>
                  </a:lnTo>
                  <a:lnTo>
                    <a:pt x="186309" y="704138"/>
                  </a:lnTo>
                  <a:lnTo>
                    <a:pt x="205320" y="707796"/>
                  </a:lnTo>
                  <a:lnTo>
                    <a:pt x="224320" y="704138"/>
                  </a:lnTo>
                  <a:lnTo>
                    <a:pt x="240157" y="694131"/>
                  </a:lnTo>
                  <a:lnTo>
                    <a:pt x="251371" y="679132"/>
                  </a:lnTo>
                  <a:lnTo>
                    <a:pt x="256501" y="660488"/>
                  </a:lnTo>
                  <a:close/>
                </a:path>
                <a:path w="410209" h="708025">
                  <a:moveTo>
                    <a:pt x="298132" y="602653"/>
                  </a:moveTo>
                  <a:lnTo>
                    <a:pt x="296049" y="594220"/>
                  </a:lnTo>
                  <a:lnTo>
                    <a:pt x="291236" y="587286"/>
                  </a:lnTo>
                  <a:lnTo>
                    <a:pt x="284302" y="582472"/>
                  </a:lnTo>
                  <a:lnTo>
                    <a:pt x="275869" y="580390"/>
                  </a:lnTo>
                  <a:lnTo>
                    <a:pt x="134696" y="580390"/>
                  </a:lnTo>
                  <a:lnTo>
                    <a:pt x="125590" y="582790"/>
                  </a:lnTo>
                  <a:lnTo>
                    <a:pt x="118364" y="588302"/>
                  </a:lnTo>
                  <a:lnTo>
                    <a:pt x="113741" y="596112"/>
                  </a:lnTo>
                  <a:lnTo>
                    <a:pt x="112420" y="605434"/>
                  </a:lnTo>
                  <a:lnTo>
                    <a:pt x="114515" y="613867"/>
                  </a:lnTo>
                  <a:lnTo>
                    <a:pt x="119329" y="620801"/>
                  </a:lnTo>
                  <a:lnTo>
                    <a:pt x="126250" y="625602"/>
                  </a:lnTo>
                  <a:lnTo>
                    <a:pt x="134696" y="627697"/>
                  </a:lnTo>
                  <a:lnTo>
                    <a:pt x="275869" y="627697"/>
                  </a:lnTo>
                  <a:lnTo>
                    <a:pt x="284962" y="625297"/>
                  </a:lnTo>
                  <a:lnTo>
                    <a:pt x="292188" y="619785"/>
                  </a:lnTo>
                  <a:lnTo>
                    <a:pt x="296811" y="611962"/>
                  </a:lnTo>
                  <a:lnTo>
                    <a:pt x="298132" y="602653"/>
                  </a:lnTo>
                  <a:close/>
                </a:path>
                <a:path w="410209" h="708025">
                  <a:moveTo>
                    <a:pt x="410146" y="324739"/>
                  </a:moveTo>
                  <a:lnTo>
                    <a:pt x="403999" y="278333"/>
                  </a:lnTo>
                  <a:lnTo>
                    <a:pt x="388162" y="235800"/>
                  </a:lnTo>
                  <a:lnTo>
                    <a:pt x="363816" y="198310"/>
                  </a:lnTo>
                  <a:lnTo>
                    <a:pt x="362877" y="197383"/>
                  </a:lnTo>
                  <a:lnTo>
                    <a:pt x="362877" y="330809"/>
                  </a:lnTo>
                  <a:lnTo>
                    <a:pt x="362839" y="331800"/>
                  </a:lnTo>
                  <a:lnTo>
                    <a:pt x="356412" y="372757"/>
                  </a:lnTo>
                  <a:lnTo>
                    <a:pt x="340614" y="408978"/>
                  </a:lnTo>
                  <a:lnTo>
                    <a:pt x="325412" y="429450"/>
                  </a:lnTo>
                  <a:lnTo>
                    <a:pt x="312242" y="446074"/>
                  </a:lnTo>
                  <a:lnTo>
                    <a:pt x="300088" y="463423"/>
                  </a:lnTo>
                  <a:lnTo>
                    <a:pt x="288963" y="481457"/>
                  </a:lnTo>
                  <a:lnTo>
                    <a:pt x="278904" y="500113"/>
                  </a:lnTo>
                  <a:lnTo>
                    <a:pt x="131241" y="500113"/>
                  </a:lnTo>
                  <a:lnTo>
                    <a:pt x="110274" y="463308"/>
                  </a:lnTo>
                  <a:lnTo>
                    <a:pt x="85153" y="429196"/>
                  </a:lnTo>
                  <a:lnTo>
                    <a:pt x="77089" y="419290"/>
                  </a:lnTo>
                  <a:lnTo>
                    <a:pt x="69938" y="408736"/>
                  </a:lnTo>
                  <a:lnTo>
                    <a:pt x="54038" y="372516"/>
                  </a:lnTo>
                  <a:lnTo>
                    <a:pt x="47332" y="331800"/>
                  </a:lnTo>
                  <a:lnTo>
                    <a:pt x="47282" y="324739"/>
                  </a:lnTo>
                  <a:lnTo>
                    <a:pt x="55930" y="275704"/>
                  </a:lnTo>
                  <a:lnTo>
                    <a:pt x="78549" y="233032"/>
                  </a:lnTo>
                  <a:lnTo>
                    <a:pt x="112572" y="199402"/>
                  </a:lnTo>
                  <a:lnTo>
                    <a:pt x="155498" y="177266"/>
                  </a:lnTo>
                  <a:lnTo>
                    <a:pt x="204825" y="169125"/>
                  </a:lnTo>
                  <a:lnTo>
                    <a:pt x="254152" y="177266"/>
                  </a:lnTo>
                  <a:lnTo>
                    <a:pt x="297078" y="199402"/>
                  </a:lnTo>
                  <a:lnTo>
                    <a:pt x="331114" y="233032"/>
                  </a:lnTo>
                  <a:lnTo>
                    <a:pt x="353720" y="275704"/>
                  </a:lnTo>
                  <a:lnTo>
                    <a:pt x="362407" y="324904"/>
                  </a:lnTo>
                  <a:lnTo>
                    <a:pt x="362877" y="330809"/>
                  </a:lnTo>
                  <a:lnTo>
                    <a:pt x="362877" y="197383"/>
                  </a:lnTo>
                  <a:lnTo>
                    <a:pt x="334251" y="169125"/>
                  </a:lnTo>
                  <a:lnTo>
                    <a:pt x="332143" y="167043"/>
                  </a:lnTo>
                  <a:lnTo>
                    <a:pt x="294335" y="143179"/>
                  </a:lnTo>
                  <a:lnTo>
                    <a:pt x="251587" y="127876"/>
                  </a:lnTo>
                  <a:lnTo>
                    <a:pt x="205066" y="122313"/>
                  </a:lnTo>
                  <a:lnTo>
                    <a:pt x="158559" y="127876"/>
                  </a:lnTo>
                  <a:lnTo>
                    <a:pt x="115811" y="143179"/>
                  </a:lnTo>
                  <a:lnTo>
                    <a:pt x="78003" y="167043"/>
                  </a:lnTo>
                  <a:lnTo>
                    <a:pt x="46329" y="198310"/>
                  </a:lnTo>
                  <a:lnTo>
                    <a:pt x="21983" y="235800"/>
                  </a:lnTo>
                  <a:lnTo>
                    <a:pt x="6146" y="278333"/>
                  </a:lnTo>
                  <a:lnTo>
                    <a:pt x="0" y="324739"/>
                  </a:lnTo>
                  <a:lnTo>
                    <a:pt x="0" y="331800"/>
                  </a:lnTo>
                  <a:lnTo>
                    <a:pt x="8483" y="385483"/>
                  </a:lnTo>
                  <a:lnTo>
                    <a:pt x="29476" y="433451"/>
                  </a:lnTo>
                  <a:lnTo>
                    <a:pt x="49872" y="461010"/>
                  </a:lnTo>
                  <a:lnTo>
                    <a:pt x="64096" y="479336"/>
                  </a:lnTo>
                  <a:lnTo>
                    <a:pt x="77673" y="501002"/>
                  </a:lnTo>
                  <a:lnTo>
                    <a:pt x="89344" y="522135"/>
                  </a:lnTo>
                  <a:lnTo>
                    <a:pt x="97866" y="538899"/>
                  </a:lnTo>
                  <a:lnTo>
                    <a:pt x="100520" y="544245"/>
                  </a:lnTo>
                  <a:lnTo>
                    <a:pt x="105994" y="547624"/>
                  </a:lnTo>
                  <a:lnTo>
                    <a:pt x="298335" y="547598"/>
                  </a:lnTo>
                  <a:lnTo>
                    <a:pt x="304152" y="547624"/>
                  </a:lnTo>
                  <a:lnTo>
                    <a:pt x="309626" y="544245"/>
                  </a:lnTo>
                  <a:lnTo>
                    <a:pt x="312280" y="538899"/>
                  </a:lnTo>
                  <a:lnTo>
                    <a:pt x="320814" y="522122"/>
                  </a:lnTo>
                  <a:lnTo>
                    <a:pt x="346100" y="479298"/>
                  </a:lnTo>
                  <a:lnTo>
                    <a:pt x="371094" y="447675"/>
                  </a:lnTo>
                  <a:lnTo>
                    <a:pt x="380669" y="433451"/>
                  </a:lnTo>
                  <a:lnTo>
                    <a:pt x="401662" y="385483"/>
                  </a:lnTo>
                  <a:lnTo>
                    <a:pt x="410146" y="331800"/>
                  </a:lnTo>
                  <a:lnTo>
                    <a:pt x="410146" y="3247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30136" y="299180"/>
              <a:ext cx="74197" cy="7284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37676" y="302324"/>
              <a:ext cx="71777" cy="7308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442482" y="512454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889" y="0"/>
                  </a:moveTo>
                  <a:lnTo>
                    <a:pt x="73825" y="0"/>
                  </a:lnTo>
                  <a:lnTo>
                    <a:pt x="7344" y="0"/>
                  </a:lnTo>
                  <a:lnTo>
                    <a:pt x="0" y="7344"/>
                  </a:lnTo>
                  <a:lnTo>
                    <a:pt x="0" y="25457"/>
                  </a:lnTo>
                  <a:lnTo>
                    <a:pt x="7344" y="32795"/>
                  </a:lnTo>
                  <a:lnTo>
                    <a:pt x="82889" y="32795"/>
                  </a:lnTo>
                  <a:lnTo>
                    <a:pt x="90230" y="25457"/>
                  </a:lnTo>
                  <a:lnTo>
                    <a:pt x="90230" y="7344"/>
                  </a:lnTo>
                  <a:lnTo>
                    <a:pt x="828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530143" y="684624"/>
              <a:ext cx="73317" cy="750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37504" y="681378"/>
              <a:ext cx="75306" cy="7533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006425" y="511880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916" y="0"/>
                  </a:moveTo>
                  <a:lnTo>
                    <a:pt x="73825" y="0"/>
                  </a:lnTo>
                  <a:lnTo>
                    <a:pt x="7341" y="0"/>
                  </a:lnTo>
                  <a:lnTo>
                    <a:pt x="0" y="7344"/>
                  </a:lnTo>
                  <a:lnTo>
                    <a:pt x="0" y="25457"/>
                  </a:lnTo>
                  <a:lnTo>
                    <a:pt x="7341" y="32795"/>
                  </a:lnTo>
                  <a:lnTo>
                    <a:pt x="82916" y="32795"/>
                  </a:lnTo>
                  <a:lnTo>
                    <a:pt x="90230" y="25457"/>
                  </a:lnTo>
                  <a:lnTo>
                    <a:pt x="90230" y="7344"/>
                  </a:lnTo>
                  <a:lnTo>
                    <a:pt x="82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>
              <a:hlinkClick r:id="rId3" action="ppaction://hlinksldjump"/>
            </p:cNvPr>
            <p:cNvSpPr/>
            <p:nvPr/>
          </p:nvSpPr>
          <p:spPr>
            <a:xfrm>
              <a:off x="1271016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3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992123" y="733043"/>
                  </a:lnTo>
                  <a:lnTo>
                    <a:pt x="9921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71016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3"/>
                  </a:moveTo>
                  <a:lnTo>
                    <a:pt x="992123" y="733043"/>
                  </a:lnTo>
                  <a:lnTo>
                    <a:pt x="992123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60120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310896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310896" y="733043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60120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0" y="733043"/>
                  </a:moveTo>
                  <a:lnTo>
                    <a:pt x="310896" y="733043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22336" y="203745"/>
              <a:ext cx="689610" cy="591820"/>
            </a:xfrm>
            <a:custGeom>
              <a:avLst/>
              <a:gdLst/>
              <a:ahLst/>
              <a:cxnLst/>
              <a:rect l="l" t="t" r="r" b="b"/>
              <a:pathLst>
                <a:path w="689610" h="591820">
                  <a:moveTo>
                    <a:pt x="590600" y="347472"/>
                  </a:moveTo>
                  <a:lnTo>
                    <a:pt x="541388" y="300659"/>
                  </a:lnTo>
                  <a:lnTo>
                    <a:pt x="541388" y="386080"/>
                  </a:lnTo>
                  <a:lnTo>
                    <a:pt x="541388" y="484657"/>
                  </a:lnTo>
                  <a:lnTo>
                    <a:pt x="442950" y="484657"/>
                  </a:lnTo>
                  <a:lnTo>
                    <a:pt x="442950" y="386080"/>
                  </a:lnTo>
                  <a:lnTo>
                    <a:pt x="541388" y="386080"/>
                  </a:lnTo>
                  <a:lnTo>
                    <a:pt x="541388" y="300659"/>
                  </a:lnTo>
                  <a:lnTo>
                    <a:pt x="344512" y="113347"/>
                  </a:lnTo>
                  <a:lnTo>
                    <a:pt x="246087" y="206997"/>
                  </a:lnTo>
                  <a:lnTo>
                    <a:pt x="246087" y="386080"/>
                  </a:lnTo>
                  <a:lnTo>
                    <a:pt x="246087" y="484657"/>
                  </a:lnTo>
                  <a:lnTo>
                    <a:pt x="147650" y="484657"/>
                  </a:lnTo>
                  <a:lnTo>
                    <a:pt x="147650" y="386080"/>
                  </a:lnTo>
                  <a:lnTo>
                    <a:pt x="246087" y="386080"/>
                  </a:lnTo>
                  <a:lnTo>
                    <a:pt x="246087" y="206997"/>
                  </a:lnTo>
                  <a:lnTo>
                    <a:pt x="98437" y="347472"/>
                  </a:lnTo>
                  <a:lnTo>
                    <a:pt x="98437" y="591439"/>
                  </a:lnTo>
                  <a:lnTo>
                    <a:pt x="295300" y="591439"/>
                  </a:lnTo>
                  <a:lnTo>
                    <a:pt x="295300" y="484657"/>
                  </a:lnTo>
                  <a:lnTo>
                    <a:pt x="295300" y="386080"/>
                  </a:lnTo>
                  <a:lnTo>
                    <a:pt x="393738" y="386080"/>
                  </a:lnTo>
                  <a:lnTo>
                    <a:pt x="393738" y="591439"/>
                  </a:lnTo>
                  <a:lnTo>
                    <a:pt x="590600" y="591439"/>
                  </a:lnTo>
                  <a:lnTo>
                    <a:pt x="590600" y="484657"/>
                  </a:lnTo>
                  <a:lnTo>
                    <a:pt x="590600" y="386080"/>
                  </a:lnTo>
                  <a:lnTo>
                    <a:pt x="590600" y="347472"/>
                  </a:lnTo>
                  <a:close/>
                </a:path>
                <a:path w="689610" h="591820">
                  <a:moveTo>
                    <a:pt x="689038" y="328574"/>
                  </a:moveTo>
                  <a:lnTo>
                    <a:pt x="541388" y="187286"/>
                  </a:lnTo>
                  <a:lnTo>
                    <a:pt x="541388" y="124853"/>
                  </a:lnTo>
                  <a:lnTo>
                    <a:pt x="541388" y="49276"/>
                  </a:lnTo>
                  <a:lnTo>
                    <a:pt x="475767" y="49276"/>
                  </a:lnTo>
                  <a:lnTo>
                    <a:pt x="475767" y="124853"/>
                  </a:lnTo>
                  <a:lnTo>
                    <a:pt x="415315" y="67348"/>
                  </a:lnTo>
                  <a:lnTo>
                    <a:pt x="344512" y="0"/>
                  </a:lnTo>
                  <a:lnTo>
                    <a:pt x="0" y="328574"/>
                  </a:lnTo>
                  <a:lnTo>
                    <a:pt x="36906" y="359791"/>
                  </a:lnTo>
                  <a:lnTo>
                    <a:pt x="344512" y="67348"/>
                  </a:lnTo>
                  <a:lnTo>
                    <a:pt x="652119" y="359791"/>
                  </a:lnTo>
                  <a:lnTo>
                    <a:pt x="689038" y="328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119416" y="1053845"/>
              <a:ext cx="9935210" cy="4191635"/>
            </a:xfrm>
            <a:custGeom>
              <a:avLst/>
              <a:gdLst/>
              <a:ahLst/>
              <a:cxnLst/>
              <a:rect l="l" t="t" r="r" b="b"/>
              <a:pathLst>
                <a:path w="9935210" h="4191635">
                  <a:moveTo>
                    <a:pt x="114300" y="3986784"/>
                  </a:moveTo>
                  <a:lnTo>
                    <a:pt x="76200" y="3986911"/>
                  </a:lnTo>
                  <a:lnTo>
                    <a:pt x="72351" y="2761488"/>
                  </a:lnTo>
                  <a:lnTo>
                    <a:pt x="34251" y="2761488"/>
                  </a:lnTo>
                  <a:lnTo>
                    <a:pt x="38100" y="3987038"/>
                  </a:lnTo>
                  <a:lnTo>
                    <a:pt x="0" y="3987165"/>
                  </a:lnTo>
                  <a:lnTo>
                    <a:pt x="57505" y="4101211"/>
                  </a:lnTo>
                  <a:lnTo>
                    <a:pt x="104711" y="4006088"/>
                  </a:lnTo>
                  <a:lnTo>
                    <a:pt x="114300" y="3986784"/>
                  </a:lnTo>
                  <a:close/>
                </a:path>
                <a:path w="9935210" h="4191635">
                  <a:moveTo>
                    <a:pt x="545553" y="114427"/>
                  </a:moveTo>
                  <a:lnTo>
                    <a:pt x="536028" y="95250"/>
                  </a:lnTo>
                  <a:lnTo>
                    <a:pt x="488784" y="0"/>
                  </a:lnTo>
                  <a:lnTo>
                    <a:pt x="431253" y="114173"/>
                  </a:lnTo>
                  <a:lnTo>
                    <a:pt x="469417" y="114261"/>
                  </a:lnTo>
                  <a:lnTo>
                    <a:pt x="465543" y="1339723"/>
                  </a:lnTo>
                  <a:lnTo>
                    <a:pt x="503643" y="1339850"/>
                  </a:lnTo>
                  <a:lnTo>
                    <a:pt x="507517" y="114350"/>
                  </a:lnTo>
                  <a:lnTo>
                    <a:pt x="545553" y="114427"/>
                  </a:lnTo>
                  <a:close/>
                </a:path>
                <a:path w="9935210" h="4191635">
                  <a:moveTo>
                    <a:pt x="9715462" y="114427"/>
                  </a:moveTo>
                  <a:lnTo>
                    <a:pt x="9705937" y="95250"/>
                  </a:lnTo>
                  <a:lnTo>
                    <a:pt x="9658693" y="0"/>
                  </a:lnTo>
                  <a:lnTo>
                    <a:pt x="9601162" y="114173"/>
                  </a:lnTo>
                  <a:lnTo>
                    <a:pt x="9639325" y="114261"/>
                  </a:lnTo>
                  <a:lnTo>
                    <a:pt x="9635452" y="1339723"/>
                  </a:lnTo>
                  <a:lnTo>
                    <a:pt x="9673552" y="1339850"/>
                  </a:lnTo>
                  <a:lnTo>
                    <a:pt x="9677425" y="114350"/>
                  </a:lnTo>
                  <a:lnTo>
                    <a:pt x="9715462" y="114427"/>
                  </a:lnTo>
                  <a:close/>
                </a:path>
                <a:path w="9935210" h="4191635">
                  <a:moveTo>
                    <a:pt x="9934918" y="4076700"/>
                  </a:moveTo>
                  <a:lnTo>
                    <a:pt x="9896881" y="4076827"/>
                  </a:lnTo>
                  <a:lnTo>
                    <a:pt x="9893008" y="2851404"/>
                  </a:lnTo>
                  <a:lnTo>
                    <a:pt x="9854908" y="2851404"/>
                  </a:lnTo>
                  <a:lnTo>
                    <a:pt x="9858781" y="4076954"/>
                  </a:lnTo>
                  <a:lnTo>
                    <a:pt x="9820618" y="4077081"/>
                  </a:lnTo>
                  <a:lnTo>
                    <a:pt x="9878149" y="4191127"/>
                  </a:lnTo>
                  <a:lnTo>
                    <a:pt x="9925329" y="4096004"/>
                  </a:lnTo>
                  <a:lnTo>
                    <a:pt x="9934918" y="4076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805177" y="1813305"/>
            <a:ext cx="3165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button to return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introductory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page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exercise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14652" y="3819905"/>
            <a:ext cx="29381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button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go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51217" y="1870964"/>
            <a:ext cx="31629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see this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button,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some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extra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related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activity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51469" y="3922903"/>
            <a:ext cx="2835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button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go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forward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page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(try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clicking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 now)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2520" y="353948"/>
            <a:ext cx="4888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Speech</a:t>
            </a:r>
            <a:r>
              <a:rPr sz="24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Exercises</a:t>
            </a:r>
            <a:r>
              <a:rPr sz="24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4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Thought</a:t>
            </a:r>
            <a:r>
              <a:rPr sz="2400" b="1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Defusion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9577" y="132587"/>
            <a:ext cx="10604500" cy="5887720"/>
            <a:chOff x="769577" y="132587"/>
            <a:chExt cx="10604500" cy="5887720"/>
          </a:xfrm>
        </p:grpSpPr>
        <p:sp>
          <p:nvSpPr>
            <p:cNvPr id="5" name="object 5">
              <a:hlinkClick r:id="rId2" action="ppaction://hlinksldjump"/>
            </p:cNvPr>
            <p:cNvSpPr/>
            <p:nvPr/>
          </p:nvSpPr>
          <p:spPr>
            <a:xfrm>
              <a:off x="769577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hlinkClick r:id="rId3" action="ppaction://hlinksldjump"/>
            </p:cNvPr>
            <p:cNvSpPr/>
            <p:nvPr/>
          </p:nvSpPr>
          <p:spPr>
            <a:xfrm>
              <a:off x="10612081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hlinkClick r:id="rId2" action="ppaction://hlinksldjump"/>
            </p:cNvPr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992124" y="733043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r>
                <a:rPr lang="en-US" dirty="0">
                  <a:hlinkClick r:id="rId4" action="ppaction://hlinksldjump"/>
                </a:rPr>
                <a:t>Speech Exercises for Thought </a:t>
              </a:r>
              <a:r>
                <a:rPr lang="en-US" dirty="0" err="1">
                  <a:hlinkClick r:id="rId4" action="ppaction://hlinksldjump"/>
                </a:rPr>
                <a:t>Defusion</a:t>
              </a:r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3"/>
                  </a:moveTo>
                  <a:lnTo>
                    <a:pt x="992124" y="733043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310896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310896" y="733043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0" y="733043"/>
                  </a:moveTo>
                  <a:lnTo>
                    <a:pt x="310896" y="733043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81188" y="203745"/>
              <a:ext cx="689610" cy="591820"/>
            </a:xfrm>
            <a:custGeom>
              <a:avLst/>
              <a:gdLst/>
              <a:ahLst/>
              <a:cxnLst/>
              <a:rect l="l" t="t" r="r" b="b"/>
              <a:pathLst>
                <a:path w="689610" h="591820">
                  <a:moveTo>
                    <a:pt x="590600" y="347472"/>
                  </a:moveTo>
                  <a:lnTo>
                    <a:pt x="541388" y="300659"/>
                  </a:lnTo>
                  <a:lnTo>
                    <a:pt x="541388" y="386080"/>
                  </a:lnTo>
                  <a:lnTo>
                    <a:pt x="541388" y="484657"/>
                  </a:lnTo>
                  <a:lnTo>
                    <a:pt x="442950" y="484657"/>
                  </a:lnTo>
                  <a:lnTo>
                    <a:pt x="442950" y="386080"/>
                  </a:lnTo>
                  <a:lnTo>
                    <a:pt x="541388" y="386080"/>
                  </a:lnTo>
                  <a:lnTo>
                    <a:pt x="541388" y="300659"/>
                  </a:lnTo>
                  <a:lnTo>
                    <a:pt x="344512" y="113347"/>
                  </a:lnTo>
                  <a:lnTo>
                    <a:pt x="246087" y="206997"/>
                  </a:lnTo>
                  <a:lnTo>
                    <a:pt x="246087" y="386080"/>
                  </a:lnTo>
                  <a:lnTo>
                    <a:pt x="246087" y="484657"/>
                  </a:lnTo>
                  <a:lnTo>
                    <a:pt x="147650" y="484657"/>
                  </a:lnTo>
                  <a:lnTo>
                    <a:pt x="147650" y="386080"/>
                  </a:lnTo>
                  <a:lnTo>
                    <a:pt x="246087" y="386080"/>
                  </a:lnTo>
                  <a:lnTo>
                    <a:pt x="246087" y="206997"/>
                  </a:lnTo>
                  <a:lnTo>
                    <a:pt x="98437" y="347472"/>
                  </a:lnTo>
                  <a:lnTo>
                    <a:pt x="98437" y="591439"/>
                  </a:lnTo>
                  <a:lnTo>
                    <a:pt x="295300" y="591439"/>
                  </a:lnTo>
                  <a:lnTo>
                    <a:pt x="295300" y="484657"/>
                  </a:lnTo>
                  <a:lnTo>
                    <a:pt x="295300" y="386080"/>
                  </a:lnTo>
                  <a:lnTo>
                    <a:pt x="393738" y="386080"/>
                  </a:lnTo>
                  <a:lnTo>
                    <a:pt x="393738" y="591439"/>
                  </a:lnTo>
                  <a:lnTo>
                    <a:pt x="590600" y="591439"/>
                  </a:lnTo>
                  <a:lnTo>
                    <a:pt x="590600" y="484657"/>
                  </a:lnTo>
                  <a:lnTo>
                    <a:pt x="590600" y="386080"/>
                  </a:lnTo>
                  <a:lnTo>
                    <a:pt x="590600" y="347472"/>
                  </a:lnTo>
                  <a:close/>
                </a:path>
                <a:path w="689610" h="591820">
                  <a:moveTo>
                    <a:pt x="689038" y="328574"/>
                  </a:moveTo>
                  <a:lnTo>
                    <a:pt x="541388" y="187286"/>
                  </a:lnTo>
                  <a:lnTo>
                    <a:pt x="541388" y="124853"/>
                  </a:lnTo>
                  <a:lnTo>
                    <a:pt x="541388" y="49276"/>
                  </a:lnTo>
                  <a:lnTo>
                    <a:pt x="475767" y="49276"/>
                  </a:lnTo>
                  <a:lnTo>
                    <a:pt x="475767" y="124853"/>
                  </a:lnTo>
                  <a:lnTo>
                    <a:pt x="415315" y="67348"/>
                  </a:lnTo>
                  <a:lnTo>
                    <a:pt x="344512" y="0"/>
                  </a:lnTo>
                  <a:lnTo>
                    <a:pt x="0" y="328574"/>
                  </a:lnTo>
                  <a:lnTo>
                    <a:pt x="36906" y="359791"/>
                  </a:lnTo>
                  <a:lnTo>
                    <a:pt x="344512" y="67348"/>
                  </a:lnTo>
                  <a:lnTo>
                    <a:pt x="652119" y="359791"/>
                  </a:lnTo>
                  <a:lnTo>
                    <a:pt x="689038" y="328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745104" y="1440942"/>
            <a:ext cx="6656705" cy="368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Language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tricky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thing.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helps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understand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world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communicate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others.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also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helps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guide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thinking.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language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is also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arbitrary.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example,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English,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there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real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reason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 chair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“chair.”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could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just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as easily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“bed”.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71755" marR="65405" indent="3810"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put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in,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get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out,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lot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meaning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language.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things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when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become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stuck,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fused,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those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meanings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even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those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arbitrary.</a:t>
            </a:r>
            <a:r>
              <a:rPr sz="16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“inner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critics”,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that part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criticizes and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demeans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us,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really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likes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language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create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unhelpful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thoughts.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19685" marR="15240" indent="3810" algn="ctr">
              <a:lnSpc>
                <a:spcPct val="100000"/>
              </a:lnSpc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Here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exercises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help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learn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defuse,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get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unstuck,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difficult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thoughts.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These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easily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everyday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life.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feel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little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weird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do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that’s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point.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Try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exercises.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77413" y="6124377"/>
            <a:ext cx="762000" cy="561975"/>
          </a:xfrm>
          <a:custGeom>
            <a:avLst/>
            <a:gdLst/>
            <a:ahLst/>
            <a:cxnLst/>
            <a:rect l="l" t="t" r="r" b="b"/>
            <a:pathLst>
              <a:path w="762000" h="561975">
                <a:moveTo>
                  <a:pt x="489310" y="0"/>
                </a:moveTo>
                <a:lnTo>
                  <a:pt x="761573" y="228362"/>
                </a:lnTo>
                <a:lnTo>
                  <a:pt x="489310" y="456724"/>
                </a:lnTo>
                <a:lnTo>
                  <a:pt x="489310" y="333028"/>
                </a:lnTo>
                <a:lnTo>
                  <a:pt x="271890" y="369914"/>
                </a:lnTo>
                <a:lnTo>
                  <a:pt x="119352" y="448279"/>
                </a:lnTo>
                <a:lnTo>
                  <a:pt x="29466" y="526110"/>
                </a:lnTo>
                <a:lnTo>
                  <a:pt x="0" y="561390"/>
                </a:lnTo>
                <a:lnTo>
                  <a:pt x="17685" y="495022"/>
                </a:lnTo>
                <a:lnTo>
                  <a:pt x="87937" y="348728"/>
                </a:lnTo>
                <a:lnTo>
                  <a:pt x="236548" y="201720"/>
                </a:lnTo>
                <a:lnTo>
                  <a:pt x="489310" y="133211"/>
                </a:lnTo>
                <a:lnTo>
                  <a:pt x="489310" y="0"/>
                </a:lnTo>
                <a:close/>
              </a:path>
            </a:pathLst>
          </a:custGeom>
          <a:solidFill>
            <a:srgbClr val="909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6089015" marR="5080" indent="-1993900">
              <a:lnSpc>
                <a:spcPts val="4750"/>
              </a:lnSpc>
              <a:spcBef>
                <a:spcPts val="705"/>
              </a:spcBef>
            </a:pPr>
            <a:r>
              <a:rPr spc="-25" dirty="0"/>
              <a:t>Exercise</a:t>
            </a:r>
            <a:r>
              <a:rPr spc="-10" dirty="0"/>
              <a:t> </a:t>
            </a:r>
            <a:r>
              <a:rPr dirty="0"/>
              <a:t>1:</a:t>
            </a:r>
            <a:r>
              <a:rPr spc="-5" dirty="0"/>
              <a:t> Describing</a:t>
            </a:r>
            <a:r>
              <a:rPr spc="-15" dirty="0"/>
              <a:t> </a:t>
            </a:r>
            <a:r>
              <a:rPr dirty="0"/>
              <a:t>and </a:t>
            </a:r>
            <a:r>
              <a:rPr spc="-980" dirty="0"/>
              <a:t> </a:t>
            </a:r>
            <a:r>
              <a:rPr spc="-5" dirty="0"/>
              <a:t>Labeling</a:t>
            </a:r>
          </a:p>
        </p:txBody>
      </p:sp>
      <p:sp>
        <p:nvSpPr>
          <p:cNvPr id="4" name="object 4"/>
          <p:cNvSpPr/>
          <p:nvPr/>
        </p:nvSpPr>
        <p:spPr>
          <a:xfrm>
            <a:off x="8033004" y="0"/>
            <a:ext cx="967740" cy="502920"/>
          </a:xfrm>
          <a:custGeom>
            <a:avLst/>
            <a:gdLst/>
            <a:ahLst/>
            <a:cxnLst/>
            <a:rect l="l" t="t" r="r" b="b"/>
            <a:pathLst>
              <a:path w="967740" h="502920">
                <a:moveTo>
                  <a:pt x="967740" y="0"/>
                </a:moveTo>
                <a:lnTo>
                  <a:pt x="0" y="0"/>
                </a:lnTo>
                <a:lnTo>
                  <a:pt x="483870" y="502920"/>
                </a:lnTo>
                <a:lnTo>
                  <a:pt x="967740" y="0"/>
                </a:lnTo>
                <a:close/>
              </a:path>
            </a:pathLst>
          </a:custGeom>
          <a:solidFill>
            <a:srgbClr val="6A49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05705" y="2535174"/>
            <a:ext cx="7212965" cy="28003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6985" algn="just">
              <a:lnSpc>
                <a:spcPts val="2160"/>
              </a:lnSpc>
              <a:spcBef>
                <a:spcPts val="375"/>
              </a:spcBef>
            </a:pP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“I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am </a:t>
            </a:r>
            <a:r>
              <a:rPr sz="2000" b="1" spc="-20" dirty="0">
                <a:solidFill>
                  <a:srgbClr val="36547B"/>
                </a:solidFill>
                <a:latin typeface="Calibri"/>
                <a:cs typeface="Calibri"/>
              </a:rPr>
              <a:t>stressed.”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Notice how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saying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that 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makes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it seem 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like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stress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is a </a:t>
            </a:r>
            <a:r>
              <a:rPr sz="2000" b="1" spc="-44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part of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you.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It is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never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going </a:t>
            </a:r>
            <a:r>
              <a:rPr sz="2000" b="1" spc="-45" dirty="0">
                <a:solidFill>
                  <a:srgbClr val="36547B"/>
                </a:solidFill>
                <a:latin typeface="Calibri"/>
                <a:cs typeface="Calibri"/>
              </a:rPr>
              <a:t>away. </a:t>
            </a:r>
            <a:r>
              <a:rPr sz="2000" b="1" spc="-40" dirty="0">
                <a:solidFill>
                  <a:srgbClr val="36547B"/>
                </a:solidFill>
                <a:latin typeface="Calibri"/>
                <a:cs typeface="Calibri"/>
              </a:rPr>
              <a:t>We 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have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fused, or become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stuck,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to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that</a:t>
            </a:r>
            <a:r>
              <a:rPr sz="20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idea of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who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we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are.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It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is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much</a:t>
            </a:r>
            <a:r>
              <a:rPr sz="20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better to practice 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accurate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description</a:t>
            </a:r>
            <a:r>
              <a:rPr sz="2000" b="1" spc="-2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of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 your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experience.</a:t>
            </a:r>
            <a:endParaRPr sz="2000">
              <a:latin typeface="Calibri"/>
              <a:cs typeface="Calibri"/>
            </a:endParaRPr>
          </a:p>
          <a:p>
            <a:pPr marL="12700" marR="225425">
              <a:lnSpc>
                <a:spcPts val="2160"/>
              </a:lnSpc>
              <a:spcBef>
                <a:spcPts val="155"/>
              </a:spcBef>
            </a:pPr>
            <a:r>
              <a:rPr sz="2000" b="1" spc="-50" dirty="0">
                <a:solidFill>
                  <a:srgbClr val="36547B"/>
                </a:solidFill>
                <a:latin typeface="Calibri"/>
                <a:cs typeface="Calibri"/>
              </a:rPr>
              <a:t>You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are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not</a:t>
            </a:r>
            <a:r>
              <a:rPr sz="20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stressed.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36547B"/>
                </a:solidFill>
                <a:latin typeface="Calibri"/>
                <a:cs typeface="Calibri"/>
              </a:rPr>
              <a:t>You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are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feeling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stress.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So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you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can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40" dirty="0">
                <a:solidFill>
                  <a:srgbClr val="36547B"/>
                </a:solidFill>
                <a:latin typeface="Calibri"/>
                <a:cs typeface="Calibri"/>
              </a:rPr>
              <a:t>say,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“I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am 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having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a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stress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6547B"/>
                </a:solidFill>
                <a:latin typeface="Calibri"/>
                <a:cs typeface="Calibri"/>
              </a:rPr>
              <a:t>feeling”,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or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you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can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get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real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accurate</a:t>
            </a:r>
            <a:r>
              <a:rPr sz="20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and</a:t>
            </a:r>
            <a:r>
              <a:rPr sz="20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40" dirty="0">
                <a:solidFill>
                  <a:srgbClr val="36547B"/>
                </a:solidFill>
                <a:latin typeface="Calibri"/>
                <a:cs typeface="Calibri"/>
              </a:rPr>
              <a:t>say,</a:t>
            </a:r>
            <a:r>
              <a:rPr sz="20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“I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am </a:t>
            </a:r>
            <a:r>
              <a:rPr sz="2000" b="1" spc="-434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experiencing</a:t>
            </a: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a 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stress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 response</a:t>
            </a:r>
            <a:r>
              <a:rPr sz="2000" b="1" spc="-10" dirty="0">
                <a:solidFill>
                  <a:srgbClr val="36547B"/>
                </a:solidFill>
                <a:latin typeface="Calibri"/>
                <a:cs typeface="Calibri"/>
              </a:rPr>
              <a:t> right </a:t>
            </a:r>
            <a:r>
              <a:rPr sz="2000" b="1" spc="-50" dirty="0">
                <a:solidFill>
                  <a:srgbClr val="36547B"/>
                </a:solidFill>
                <a:latin typeface="Calibri"/>
                <a:cs typeface="Calibri"/>
              </a:rPr>
              <a:t>now.”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36547B"/>
                </a:solidFill>
                <a:latin typeface="Calibri"/>
                <a:cs typeface="Calibri"/>
              </a:rPr>
              <a:t>Let’s</a:t>
            </a:r>
            <a:r>
              <a:rPr sz="2000" b="1" spc="-3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try</a:t>
            </a:r>
            <a:r>
              <a:rPr sz="2000" b="1" spc="-2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6547B"/>
                </a:solidFill>
                <a:latin typeface="Calibri"/>
                <a:cs typeface="Calibri"/>
              </a:rPr>
              <a:t>it</a:t>
            </a:r>
            <a:r>
              <a:rPr sz="2000" b="1" spc="-2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6547B"/>
                </a:solidFill>
                <a:latin typeface="Calibri"/>
                <a:cs typeface="Calibri"/>
              </a:rPr>
              <a:t>out.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5012393" cy="6857998"/>
            <a:chOff x="0" y="0"/>
            <a:chExt cx="5012393" cy="6857998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280915" cy="685799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250393" y="6078656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hlinkClick r:id="rId3" action="ppaction://hlinksldjump"/>
            </p:cNvPr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992124" y="733044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4"/>
                  </a:moveTo>
                  <a:lnTo>
                    <a:pt x="992124" y="733044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312420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312420" y="733044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0" y="733044"/>
                  </a:moveTo>
                  <a:lnTo>
                    <a:pt x="312420" y="733044"/>
                  </a:lnTo>
                  <a:lnTo>
                    <a:pt x="312420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1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5081" y="150405"/>
              <a:ext cx="690880" cy="591820"/>
            </a:xfrm>
            <a:custGeom>
              <a:avLst/>
              <a:gdLst/>
              <a:ahLst/>
              <a:cxnLst/>
              <a:rect l="l" t="t" r="r" b="b"/>
              <a:pathLst>
                <a:path w="690880" h="591820">
                  <a:moveTo>
                    <a:pt x="591743" y="347472"/>
                  </a:moveTo>
                  <a:lnTo>
                    <a:pt x="542429" y="300647"/>
                  </a:lnTo>
                  <a:lnTo>
                    <a:pt x="542429" y="386080"/>
                  </a:lnTo>
                  <a:lnTo>
                    <a:pt x="542429" y="484657"/>
                  </a:lnTo>
                  <a:lnTo>
                    <a:pt x="443814" y="484657"/>
                  </a:lnTo>
                  <a:lnTo>
                    <a:pt x="443814" y="386080"/>
                  </a:lnTo>
                  <a:lnTo>
                    <a:pt x="542429" y="386080"/>
                  </a:lnTo>
                  <a:lnTo>
                    <a:pt x="542429" y="300647"/>
                  </a:lnTo>
                  <a:lnTo>
                    <a:pt x="345186" y="113347"/>
                  </a:lnTo>
                  <a:lnTo>
                    <a:pt x="246557" y="207010"/>
                  </a:lnTo>
                  <a:lnTo>
                    <a:pt x="246557" y="386080"/>
                  </a:lnTo>
                  <a:lnTo>
                    <a:pt x="246557" y="484657"/>
                  </a:lnTo>
                  <a:lnTo>
                    <a:pt x="147942" y="484657"/>
                  </a:lnTo>
                  <a:lnTo>
                    <a:pt x="147942" y="386080"/>
                  </a:lnTo>
                  <a:lnTo>
                    <a:pt x="246557" y="386080"/>
                  </a:lnTo>
                  <a:lnTo>
                    <a:pt x="246557" y="207010"/>
                  </a:lnTo>
                  <a:lnTo>
                    <a:pt x="98628" y="347472"/>
                  </a:lnTo>
                  <a:lnTo>
                    <a:pt x="98628" y="591439"/>
                  </a:lnTo>
                  <a:lnTo>
                    <a:pt x="295871" y="591439"/>
                  </a:lnTo>
                  <a:lnTo>
                    <a:pt x="295871" y="484657"/>
                  </a:lnTo>
                  <a:lnTo>
                    <a:pt x="295871" y="386080"/>
                  </a:lnTo>
                  <a:lnTo>
                    <a:pt x="394500" y="386080"/>
                  </a:lnTo>
                  <a:lnTo>
                    <a:pt x="394500" y="591439"/>
                  </a:lnTo>
                  <a:lnTo>
                    <a:pt x="591743" y="591439"/>
                  </a:lnTo>
                  <a:lnTo>
                    <a:pt x="591743" y="484657"/>
                  </a:lnTo>
                  <a:lnTo>
                    <a:pt x="591743" y="386080"/>
                  </a:lnTo>
                  <a:lnTo>
                    <a:pt x="591743" y="347472"/>
                  </a:lnTo>
                  <a:close/>
                </a:path>
                <a:path w="690880" h="591820">
                  <a:moveTo>
                    <a:pt x="690372" y="328574"/>
                  </a:moveTo>
                  <a:lnTo>
                    <a:pt x="542429" y="187286"/>
                  </a:lnTo>
                  <a:lnTo>
                    <a:pt x="542429" y="124853"/>
                  </a:lnTo>
                  <a:lnTo>
                    <a:pt x="542429" y="49276"/>
                  </a:lnTo>
                  <a:lnTo>
                    <a:pt x="476681" y="49276"/>
                  </a:lnTo>
                  <a:lnTo>
                    <a:pt x="476681" y="124853"/>
                  </a:lnTo>
                  <a:lnTo>
                    <a:pt x="416128" y="67348"/>
                  </a:lnTo>
                  <a:lnTo>
                    <a:pt x="345186" y="0"/>
                  </a:lnTo>
                  <a:lnTo>
                    <a:pt x="0" y="328574"/>
                  </a:lnTo>
                  <a:lnTo>
                    <a:pt x="36982" y="359791"/>
                  </a:lnTo>
                  <a:lnTo>
                    <a:pt x="345186" y="67348"/>
                  </a:lnTo>
                  <a:lnTo>
                    <a:pt x="653389" y="359791"/>
                  </a:lnTo>
                  <a:lnTo>
                    <a:pt x="690372" y="328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hlinkClick r:id="rId2" action="ppaction://hlinksldjump"/>
          </p:cNvPr>
          <p:cNvSpPr/>
          <p:nvPr/>
        </p:nvSpPr>
        <p:spPr>
          <a:xfrm>
            <a:off x="9077413" y="6124377"/>
            <a:ext cx="762000" cy="561975"/>
          </a:xfrm>
          <a:custGeom>
            <a:avLst/>
            <a:gdLst/>
            <a:ahLst/>
            <a:cxnLst/>
            <a:rect l="l" t="t" r="r" b="b"/>
            <a:pathLst>
              <a:path w="762000" h="561975">
                <a:moveTo>
                  <a:pt x="489310" y="0"/>
                </a:moveTo>
                <a:lnTo>
                  <a:pt x="761573" y="228362"/>
                </a:lnTo>
                <a:lnTo>
                  <a:pt x="489310" y="456724"/>
                </a:lnTo>
                <a:lnTo>
                  <a:pt x="489310" y="333028"/>
                </a:lnTo>
                <a:lnTo>
                  <a:pt x="271890" y="369914"/>
                </a:lnTo>
                <a:lnTo>
                  <a:pt x="119352" y="448279"/>
                </a:lnTo>
                <a:lnTo>
                  <a:pt x="29466" y="526110"/>
                </a:lnTo>
                <a:lnTo>
                  <a:pt x="0" y="561390"/>
                </a:lnTo>
                <a:lnTo>
                  <a:pt x="17685" y="495022"/>
                </a:lnTo>
                <a:lnTo>
                  <a:pt x="87937" y="348728"/>
                </a:lnTo>
                <a:lnTo>
                  <a:pt x="236548" y="201720"/>
                </a:lnTo>
                <a:lnTo>
                  <a:pt x="489310" y="133211"/>
                </a:lnTo>
                <a:lnTo>
                  <a:pt x="489310" y="0"/>
                </a:lnTo>
                <a:close/>
              </a:path>
            </a:pathLst>
          </a:custGeom>
          <a:solidFill>
            <a:srgbClr val="909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6089015" marR="5080" indent="-1993900">
              <a:lnSpc>
                <a:spcPts val="4750"/>
              </a:lnSpc>
              <a:spcBef>
                <a:spcPts val="705"/>
              </a:spcBef>
            </a:pPr>
            <a:r>
              <a:rPr spc="-25" dirty="0"/>
              <a:t>Exercise</a:t>
            </a:r>
            <a:r>
              <a:rPr spc="-10" dirty="0"/>
              <a:t> </a:t>
            </a:r>
            <a:r>
              <a:rPr dirty="0"/>
              <a:t>1:</a:t>
            </a:r>
            <a:r>
              <a:rPr spc="-5" dirty="0"/>
              <a:t> Describing</a:t>
            </a:r>
            <a:r>
              <a:rPr spc="-15" dirty="0"/>
              <a:t> </a:t>
            </a:r>
            <a:r>
              <a:rPr dirty="0"/>
              <a:t>and </a:t>
            </a:r>
            <a:r>
              <a:rPr spc="-980" dirty="0"/>
              <a:t> </a:t>
            </a:r>
            <a:r>
              <a:rPr spc="-5" dirty="0"/>
              <a:t>Labeling</a:t>
            </a:r>
          </a:p>
        </p:txBody>
      </p:sp>
      <p:sp>
        <p:nvSpPr>
          <p:cNvPr id="4" name="object 4"/>
          <p:cNvSpPr/>
          <p:nvPr/>
        </p:nvSpPr>
        <p:spPr>
          <a:xfrm>
            <a:off x="8033004" y="0"/>
            <a:ext cx="967740" cy="502920"/>
          </a:xfrm>
          <a:custGeom>
            <a:avLst/>
            <a:gdLst/>
            <a:ahLst/>
            <a:cxnLst/>
            <a:rect l="l" t="t" r="r" b="b"/>
            <a:pathLst>
              <a:path w="967740" h="502920">
                <a:moveTo>
                  <a:pt x="967740" y="0"/>
                </a:moveTo>
                <a:lnTo>
                  <a:pt x="0" y="0"/>
                </a:lnTo>
                <a:lnTo>
                  <a:pt x="483870" y="502920"/>
                </a:lnTo>
                <a:lnTo>
                  <a:pt x="967740" y="0"/>
                </a:lnTo>
                <a:close/>
              </a:path>
            </a:pathLst>
          </a:custGeom>
          <a:solidFill>
            <a:srgbClr val="6A49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05705" y="2163826"/>
            <a:ext cx="7284720" cy="3531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620"/>
              </a:lnSpc>
              <a:spcBef>
                <a:spcPts val="105"/>
              </a:spcBef>
            </a:pP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Pick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an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unhelpful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thought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or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feeling</a:t>
            </a:r>
            <a:r>
              <a:rPr sz="23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you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have</a:t>
            </a:r>
            <a:r>
              <a:rPr sz="23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had </a:t>
            </a:r>
            <a:r>
              <a:rPr sz="2300" b="1" spc="-25" dirty="0">
                <a:solidFill>
                  <a:srgbClr val="36547B"/>
                </a:solidFill>
                <a:latin typeface="Calibri"/>
                <a:cs typeface="Calibri"/>
              </a:rPr>
              <a:t>recently.</a:t>
            </a:r>
            <a:endParaRPr sz="2300">
              <a:latin typeface="Calibri"/>
              <a:cs typeface="Calibri"/>
            </a:endParaRPr>
          </a:p>
          <a:p>
            <a:pPr marL="355600" indent="-342900">
              <a:lnSpc>
                <a:spcPts val="2620"/>
              </a:lnSpc>
              <a:buFont typeface="Arial"/>
              <a:buChar char="•"/>
              <a:tabLst>
                <a:tab pos="354965" algn="l"/>
                <a:tab pos="355600" algn="l"/>
                <a:tab pos="6626859" algn="l"/>
              </a:tabLst>
            </a:pP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“I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am</a:t>
            </a:r>
            <a:r>
              <a:rPr sz="2300" b="1" u="heavy" dirty="0">
                <a:solidFill>
                  <a:srgbClr val="36547B"/>
                </a:solidFill>
                <a:uFill>
                  <a:solidFill>
                    <a:srgbClr val="35537A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”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6547B"/>
              </a:buClr>
              <a:buFont typeface="Arial"/>
              <a:buChar char="•"/>
            </a:pPr>
            <a:endParaRPr sz="2050">
              <a:latin typeface="Calibri"/>
              <a:cs typeface="Calibri"/>
            </a:endParaRPr>
          </a:p>
          <a:p>
            <a:pPr marL="12700" marR="208915">
              <a:lnSpc>
                <a:spcPts val="2480"/>
              </a:lnSpc>
            </a:pP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Answer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this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question: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how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empowered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do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you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feel having </a:t>
            </a:r>
            <a:r>
              <a:rPr sz="2300" b="1" spc="-50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that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thought/experience?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ts val="2620"/>
              </a:lnSpc>
            </a:pPr>
            <a:r>
              <a:rPr sz="2300" b="1" spc="-45" dirty="0">
                <a:solidFill>
                  <a:srgbClr val="36547B"/>
                </a:solidFill>
                <a:latin typeface="Calibri"/>
                <a:cs typeface="Calibri"/>
              </a:rPr>
              <a:t>Now,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defuse</a:t>
            </a:r>
            <a:r>
              <a:rPr sz="23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from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it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by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saying:</a:t>
            </a:r>
            <a:endParaRPr sz="2300">
              <a:latin typeface="Calibri"/>
              <a:cs typeface="Calibri"/>
            </a:endParaRPr>
          </a:p>
          <a:p>
            <a:pPr marL="355600" indent="-342900">
              <a:lnSpc>
                <a:spcPts val="2620"/>
              </a:lnSpc>
              <a:buFont typeface="Arial"/>
              <a:buChar char="•"/>
              <a:tabLst>
                <a:tab pos="354965" algn="l"/>
                <a:tab pos="355600" algn="l"/>
                <a:tab pos="7271384" algn="l"/>
              </a:tabLst>
            </a:pP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“I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am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having</a:t>
            </a:r>
            <a:r>
              <a:rPr sz="23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the</a:t>
            </a:r>
            <a:r>
              <a:rPr sz="23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thought/feeling</a:t>
            </a:r>
            <a:r>
              <a:rPr sz="2300" b="1" spc="-3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of </a:t>
            </a:r>
            <a:r>
              <a:rPr sz="2300" u="heavy" dirty="0">
                <a:solidFill>
                  <a:srgbClr val="36547B"/>
                </a:solidFill>
                <a:uFill>
                  <a:solidFill>
                    <a:srgbClr val="35537A"/>
                  </a:solidFill>
                </a:uFill>
                <a:latin typeface="Times New Roman"/>
                <a:cs typeface="Times New Roman"/>
              </a:rPr>
              <a:t> 	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402590">
              <a:lnSpc>
                <a:spcPts val="2480"/>
              </a:lnSpc>
            </a:pP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Answer</a:t>
            </a:r>
            <a:r>
              <a:rPr sz="2300" b="1" spc="-2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the</a:t>
            </a:r>
            <a:r>
              <a:rPr sz="2300" b="1" spc="2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same</a:t>
            </a:r>
            <a:r>
              <a:rPr sz="23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question:</a:t>
            </a:r>
            <a:r>
              <a:rPr sz="2300" b="1" spc="-2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how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empowered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do</a:t>
            </a:r>
            <a:r>
              <a:rPr sz="23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you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feel </a:t>
            </a:r>
            <a:r>
              <a:rPr sz="2300" b="1" spc="-50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describing</a:t>
            </a:r>
            <a:r>
              <a:rPr sz="2300" b="1" spc="-3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your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thought/experience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in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this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way?</a:t>
            </a:r>
            <a:endParaRPr sz="23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5012055" cy="6858000"/>
            <a:chOff x="0" y="0"/>
            <a:chExt cx="5012055" cy="68580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280915" cy="6857998"/>
            </a:xfrm>
            <a:prstGeom prst="rect">
              <a:avLst/>
            </a:prstGeom>
          </p:spPr>
        </p:pic>
        <p:sp>
          <p:nvSpPr>
            <p:cNvPr id="8" name="object 8">
              <a:hlinkClick r:id="rId4" action="ppaction://hlinksldjump"/>
            </p:cNvPr>
            <p:cNvSpPr/>
            <p:nvPr/>
          </p:nvSpPr>
          <p:spPr>
            <a:xfrm>
              <a:off x="4250393" y="6078656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hlinkClick r:id="rId5" action="ppaction://hlinksldjump"/>
            </p:cNvPr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992124" y="733044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4"/>
                  </a:moveTo>
                  <a:lnTo>
                    <a:pt x="992124" y="733044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312420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312420" y="733044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0" y="733044"/>
                  </a:moveTo>
                  <a:lnTo>
                    <a:pt x="312420" y="733044"/>
                  </a:lnTo>
                  <a:lnTo>
                    <a:pt x="312420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1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5081" y="150405"/>
              <a:ext cx="690880" cy="591820"/>
            </a:xfrm>
            <a:custGeom>
              <a:avLst/>
              <a:gdLst/>
              <a:ahLst/>
              <a:cxnLst/>
              <a:rect l="l" t="t" r="r" b="b"/>
              <a:pathLst>
                <a:path w="690880" h="591820">
                  <a:moveTo>
                    <a:pt x="591743" y="347472"/>
                  </a:moveTo>
                  <a:lnTo>
                    <a:pt x="542429" y="300647"/>
                  </a:lnTo>
                  <a:lnTo>
                    <a:pt x="542429" y="386080"/>
                  </a:lnTo>
                  <a:lnTo>
                    <a:pt x="542429" y="484657"/>
                  </a:lnTo>
                  <a:lnTo>
                    <a:pt x="443814" y="484657"/>
                  </a:lnTo>
                  <a:lnTo>
                    <a:pt x="443814" y="386080"/>
                  </a:lnTo>
                  <a:lnTo>
                    <a:pt x="542429" y="386080"/>
                  </a:lnTo>
                  <a:lnTo>
                    <a:pt x="542429" y="300647"/>
                  </a:lnTo>
                  <a:lnTo>
                    <a:pt x="345186" y="113347"/>
                  </a:lnTo>
                  <a:lnTo>
                    <a:pt x="246557" y="207010"/>
                  </a:lnTo>
                  <a:lnTo>
                    <a:pt x="246557" y="386080"/>
                  </a:lnTo>
                  <a:lnTo>
                    <a:pt x="246557" y="484657"/>
                  </a:lnTo>
                  <a:lnTo>
                    <a:pt x="147942" y="484657"/>
                  </a:lnTo>
                  <a:lnTo>
                    <a:pt x="147942" y="386080"/>
                  </a:lnTo>
                  <a:lnTo>
                    <a:pt x="246557" y="386080"/>
                  </a:lnTo>
                  <a:lnTo>
                    <a:pt x="246557" y="207010"/>
                  </a:lnTo>
                  <a:lnTo>
                    <a:pt x="98628" y="347472"/>
                  </a:lnTo>
                  <a:lnTo>
                    <a:pt x="98628" y="591439"/>
                  </a:lnTo>
                  <a:lnTo>
                    <a:pt x="295871" y="591439"/>
                  </a:lnTo>
                  <a:lnTo>
                    <a:pt x="295871" y="484657"/>
                  </a:lnTo>
                  <a:lnTo>
                    <a:pt x="295871" y="386080"/>
                  </a:lnTo>
                  <a:lnTo>
                    <a:pt x="394500" y="386080"/>
                  </a:lnTo>
                  <a:lnTo>
                    <a:pt x="394500" y="591439"/>
                  </a:lnTo>
                  <a:lnTo>
                    <a:pt x="591743" y="591439"/>
                  </a:lnTo>
                  <a:lnTo>
                    <a:pt x="591743" y="484657"/>
                  </a:lnTo>
                  <a:lnTo>
                    <a:pt x="591743" y="386080"/>
                  </a:lnTo>
                  <a:lnTo>
                    <a:pt x="591743" y="347472"/>
                  </a:lnTo>
                  <a:close/>
                </a:path>
                <a:path w="690880" h="591820">
                  <a:moveTo>
                    <a:pt x="690372" y="328574"/>
                  </a:moveTo>
                  <a:lnTo>
                    <a:pt x="542429" y="187286"/>
                  </a:lnTo>
                  <a:lnTo>
                    <a:pt x="542429" y="124853"/>
                  </a:lnTo>
                  <a:lnTo>
                    <a:pt x="542429" y="49276"/>
                  </a:lnTo>
                  <a:lnTo>
                    <a:pt x="476681" y="49276"/>
                  </a:lnTo>
                  <a:lnTo>
                    <a:pt x="476681" y="124853"/>
                  </a:lnTo>
                  <a:lnTo>
                    <a:pt x="416128" y="67348"/>
                  </a:lnTo>
                  <a:lnTo>
                    <a:pt x="345186" y="0"/>
                  </a:lnTo>
                  <a:lnTo>
                    <a:pt x="0" y="328574"/>
                  </a:lnTo>
                  <a:lnTo>
                    <a:pt x="36982" y="359791"/>
                  </a:lnTo>
                  <a:lnTo>
                    <a:pt x="345186" y="67348"/>
                  </a:lnTo>
                  <a:lnTo>
                    <a:pt x="653389" y="359791"/>
                  </a:lnTo>
                  <a:lnTo>
                    <a:pt x="690372" y="328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hlinkClick r:id="rId2" action="ppaction://hlinksldjump"/>
          </p:cNvPr>
          <p:cNvSpPr/>
          <p:nvPr/>
        </p:nvSpPr>
        <p:spPr>
          <a:xfrm>
            <a:off x="9077413" y="6124377"/>
            <a:ext cx="762000" cy="561975"/>
          </a:xfrm>
          <a:custGeom>
            <a:avLst/>
            <a:gdLst/>
            <a:ahLst/>
            <a:cxnLst/>
            <a:rect l="l" t="t" r="r" b="b"/>
            <a:pathLst>
              <a:path w="762000" h="561975">
                <a:moveTo>
                  <a:pt x="489310" y="0"/>
                </a:moveTo>
                <a:lnTo>
                  <a:pt x="761573" y="228362"/>
                </a:lnTo>
                <a:lnTo>
                  <a:pt x="489310" y="456724"/>
                </a:lnTo>
                <a:lnTo>
                  <a:pt x="489310" y="333028"/>
                </a:lnTo>
                <a:lnTo>
                  <a:pt x="271890" y="369914"/>
                </a:lnTo>
                <a:lnTo>
                  <a:pt x="119352" y="448279"/>
                </a:lnTo>
                <a:lnTo>
                  <a:pt x="29466" y="526110"/>
                </a:lnTo>
                <a:lnTo>
                  <a:pt x="0" y="561390"/>
                </a:lnTo>
                <a:lnTo>
                  <a:pt x="17685" y="495022"/>
                </a:lnTo>
                <a:lnTo>
                  <a:pt x="87937" y="348728"/>
                </a:lnTo>
                <a:lnTo>
                  <a:pt x="236548" y="201720"/>
                </a:lnTo>
                <a:lnTo>
                  <a:pt x="489310" y="133211"/>
                </a:lnTo>
                <a:lnTo>
                  <a:pt x="489310" y="0"/>
                </a:lnTo>
                <a:close/>
              </a:path>
            </a:pathLst>
          </a:custGeom>
          <a:solidFill>
            <a:srgbClr val="909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03850" y="533400"/>
            <a:ext cx="5466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Exercise</a:t>
            </a:r>
            <a:r>
              <a:rPr spc="-10" dirty="0"/>
              <a:t> </a:t>
            </a:r>
            <a:r>
              <a:rPr dirty="0"/>
              <a:t>2:</a:t>
            </a:r>
            <a:r>
              <a:rPr spc="-25" dirty="0"/>
              <a:t> </a:t>
            </a:r>
            <a:r>
              <a:rPr spc="-5" dirty="0"/>
              <a:t>Slow</a:t>
            </a:r>
            <a:r>
              <a:rPr spc="-15" dirty="0"/>
              <a:t> </a:t>
            </a:r>
            <a:r>
              <a:rPr dirty="0"/>
              <a:t>it</a:t>
            </a:r>
            <a:r>
              <a:rPr spc="-5" dirty="0"/>
              <a:t> </a:t>
            </a:r>
            <a:r>
              <a:rPr spc="-10" dirty="0"/>
              <a:t>down</a:t>
            </a:r>
          </a:p>
        </p:txBody>
      </p:sp>
      <p:sp>
        <p:nvSpPr>
          <p:cNvPr id="4" name="object 4"/>
          <p:cNvSpPr/>
          <p:nvPr/>
        </p:nvSpPr>
        <p:spPr>
          <a:xfrm>
            <a:off x="8033004" y="0"/>
            <a:ext cx="967740" cy="502920"/>
          </a:xfrm>
          <a:custGeom>
            <a:avLst/>
            <a:gdLst/>
            <a:ahLst/>
            <a:cxnLst/>
            <a:rect l="l" t="t" r="r" b="b"/>
            <a:pathLst>
              <a:path w="967740" h="502920">
                <a:moveTo>
                  <a:pt x="967740" y="0"/>
                </a:moveTo>
                <a:lnTo>
                  <a:pt x="0" y="0"/>
                </a:lnTo>
                <a:lnTo>
                  <a:pt x="483870" y="502920"/>
                </a:lnTo>
                <a:lnTo>
                  <a:pt x="967740" y="0"/>
                </a:lnTo>
                <a:close/>
              </a:path>
            </a:pathLst>
          </a:custGeom>
          <a:solidFill>
            <a:srgbClr val="6A49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75081" y="1182201"/>
            <a:ext cx="11433301" cy="4592282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138929" marR="176530">
              <a:lnSpc>
                <a:spcPts val="2490"/>
              </a:lnSpc>
              <a:spcBef>
                <a:spcPts val="409"/>
              </a:spcBef>
            </a:pPr>
            <a:r>
              <a:rPr sz="2000" spc="-5" dirty="0"/>
              <a:t>Pick</a:t>
            </a:r>
            <a:r>
              <a:rPr sz="2000" dirty="0"/>
              <a:t> a</a:t>
            </a:r>
            <a:r>
              <a:rPr sz="2000" spc="10" dirty="0"/>
              <a:t> </a:t>
            </a:r>
            <a:r>
              <a:rPr sz="2000" spc="-5" dirty="0"/>
              <a:t>thought</a:t>
            </a:r>
            <a:r>
              <a:rPr sz="2000" spc="15" dirty="0"/>
              <a:t> </a:t>
            </a:r>
            <a:r>
              <a:rPr sz="2000" dirty="0"/>
              <a:t>about</a:t>
            </a:r>
            <a:r>
              <a:rPr sz="2000" spc="5" dirty="0"/>
              <a:t> </a:t>
            </a:r>
            <a:r>
              <a:rPr sz="2000" spc="-10" dirty="0"/>
              <a:t>yourself</a:t>
            </a:r>
            <a:r>
              <a:rPr sz="2000" spc="-25" dirty="0"/>
              <a:t> </a:t>
            </a:r>
            <a:r>
              <a:rPr sz="2000" spc="-10" dirty="0"/>
              <a:t>you</a:t>
            </a:r>
            <a:r>
              <a:rPr sz="2000" spc="5" dirty="0"/>
              <a:t> </a:t>
            </a:r>
            <a:r>
              <a:rPr sz="2000" spc="-15" dirty="0"/>
              <a:t>have</a:t>
            </a:r>
            <a:r>
              <a:rPr sz="2000" spc="10" dirty="0"/>
              <a:t> </a:t>
            </a:r>
            <a:r>
              <a:rPr sz="2000" spc="-10" dirty="0"/>
              <a:t>recently </a:t>
            </a:r>
            <a:r>
              <a:rPr sz="2000" dirty="0"/>
              <a:t>had.</a:t>
            </a:r>
            <a:r>
              <a:rPr sz="2000" spc="5" dirty="0"/>
              <a:t> </a:t>
            </a:r>
            <a:r>
              <a:rPr sz="2000" spc="-10" dirty="0"/>
              <a:t>What </a:t>
            </a:r>
            <a:r>
              <a:rPr sz="2000" spc="-505" dirty="0"/>
              <a:t> </a:t>
            </a:r>
            <a:r>
              <a:rPr sz="2000" spc="-10" dirty="0"/>
              <a:t>was</a:t>
            </a:r>
            <a:r>
              <a:rPr sz="2000" spc="-15" dirty="0"/>
              <a:t> </a:t>
            </a:r>
            <a:r>
              <a:rPr sz="2000" dirty="0"/>
              <a:t>it?</a:t>
            </a:r>
          </a:p>
          <a:p>
            <a:pPr marL="4138930">
              <a:lnSpc>
                <a:spcPct val="100000"/>
              </a:lnSpc>
              <a:spcBef>
                <a:spcPts val="1985"/>
              </a:spcBef>
              <a:tabLst>
                <a:tab pos="4481195" algn="l"/>
                <a:tab pos="4481830" algn="l"/>
                <a:tab pos="11419840" algn="l"/>
              </a:tabLst>
            </a:pPr>
            <a:r>
              <a:rPr lang="en-US" sz="2000" b="0" u="sng" dirty="0">
                <a:uFill>
                  <a:solidFill>
                    <a:srgbClr val="35537A"/>
                  </a:solidFill>
                </a:uFill>
                <a:latin typeface="Times New Roman"/>
                <a:cs typeface="Times New Roman"/>
              </a:rPr>
              <a:t>________________________________________________________</a:t>
            </a:r>
            <a:endParaRPr sz="2000" b="0" u="sng" dirty="0">
              <a:uFill>
                <a:solidFill>
                  <a:srgbClr val="35537A"/>
                </a:solidFill>
              </a:uFill>
              <a:latin typeface="Times New Roman"/>
              <a:cs typeface="Times New Roman"/>
            </a:endParaRPr>
          </a:p>
          <a:p>
            <a:pPr marL="4126229">
              <a:lnSpc>
                <a:spcPct val="100000"/>
              </a:lnSpc>
              <a:spcBef>
                <a:spcPts val="20"/>
              </a:spcBef>
            </a:pPr>
            <a:endParaRPr sz="2000" b="0" u="heavy" dirty="0">
              <a:uFill>
                <a:solidFill>
                  <a:srgbClr val="35537A"/>
                </a:solidFill>
              </a:uFill>
              <a:latin typeface="Times New Roman"/>
              <a:cs typeface="Times New Roman"/>
            </a:endParaRPr>
          </a:p>
          <a:p>
            <a:pPr marL="4138929">
              <a:lnSpc>
                <a:spcPts val="2620"/>
              </a:lnSpc>
            </a:pPr>
            <a:r>
              <a:rPr sz="2000" spc="-45" dirty="0"/>
              <a:t>Now,</a:t>
            </a:r>
            <a:r>
              <a:rPr sz="2000" spc="-10" dirty="0"/>
              <a:t> say</a:t>
            </a:r>
            <a:r>
              <a:rPr sz="2000" spc="-15" dirty="0"/>
              <a:t> </a:t>
            </a:r>
            <a:r>
              <a:rPr sz="2000" dirty="0"/>
              <a:t>this</a:t>
            </a:r>
            <a:r>
              <a:rPr sz="2000" spc="-10" dirty="0"/>
              <a:t> </a:t>
            </a:r>
            <a:r>
              <a:rPr sz="2000" spc="-5" dirty="0"/>
              <a:t>thought</a:t>
            </a:r>
            <a:r>
              <a:rPr sz="2000" spc="10" dirty="0"/>
              <a:t> </a:t>
            </a:r>
            <a:r>
              <a:rPr sz="2000" spc="-10" dirty="0"/>
              <a:t>repeatedly</a:t>
            </a:r>
            <a:r>
              <a:rPr sz="2000" spc="-5" dirty="0"/>
              <a:t> but</a:t>
            </a:r>
            <a:r>
              <a:rPr sz="2000" spc="5" dirty="0"/>
              <a:t> </a:t>
            </a:r>
            <a:r>
              <a:rPr sz="2000" dirty="0"/>
              <a:t>slow</a:t>
            </a:r>
            <a:r>
              <a:rPr sz="2000" spc="-5" dirty="0"/>
              <a:t> it</a:t>
            </a:r>
            <a:r>
              <a:rPr sz="2000" dirty="0"/>
              <a:t> down.</a:t>
            </a:r>
            <a:r>
              <a:rPr sz="2000" spc="-10" dirty="0"/>
              <a:t> </a:t>
            </a:r>
            <a:r>
              <a:rPr sz="2000" spc="-20" dirty="0"/>
              <a:t>Make</a:t>
            </a:r>
            <a:r>
              <a:rPr sz="2000" dirty="0"/>
              <a:t> </a:t>
            </a:r>
            <a:r>
              <a:rPr sz="2000" spc="-5" dirty="0"/>
              <a:t>it</a:t>
            </a:r>
          </a:p>
          <a:p>
            <a:pPr marL="4138929">
              <a:lnSpc>
                <a:spcPts val="2620"/>
              </a:lnSpc>
            </a:pPr>
            <a:r>
              <a:rPr sz="2000" spc="-5" dirty="0"/>
              <a:t>last</a:t>
            </a:r>
            <a:r>
              <a:rPr sz="2000" spc="-15" dirty="0"/>
              <a:t> </a:t>
            </a:r>
            <a:r>
              <a:rPr sz="2000" spc="-10" dirty="0"/>
              <a:t>at</a:t>
            </a:r>
            <a:r>
              <a:rPr sz="2000" spc="5" dirty="0"/>
              <a:t> </a:t>
            </a:r>
            <a:r>
              <a:rPr sz="2000" spc="-5" dirty="0"/>
              <a:t>least</a:t>
            </a:r>
            <a:r>
              <a:rPr sz="2000" spc="-15" dirty="0"/>
              <a:t> </a:t>
            </a:r>
            <a:r>
              <a:rPr sz="2000" dirty="0"/>
              <a:t>30</a:t>
            </a:r>
            <a:r>
              <a:rPr sz="2000" spc="-5" dirty="0"/>
              <a:t> seconds</a:t>
            </a:r>
            <a:r>
              <a:rPr sz="2000" spc="-15" dirty="0"/>
              <a:t> </a:t>
            </a:r>
            <a:r>
              <a:rPr sz="2000" spc="-5" dirty="0"/>
              <a:t>each</a:t>
            </a:r>
            <a:r>
              <a:rPr sz="2000" dirty="0"/>
              <a:t> time.</a:t>
            </a:r>
            <a:r>
              <a:rPr sz="2000" spc="-5" dirty="0"/>
              <a:t> </a:t>
            </a:r>
            <a:r>
              <a:rPr sz="2000" spc="-40" dirty="0"/>
              <a:t>Try</a:t>
            </a:r>
            <a:r>
              <a:rPr sz="2000" dirty="0"/>
              <a:t> </a:t>
            </a:r>
            <a:r>
              <a:rPr sz="2000" spc="-5" dirty="0"/>
              <a:t>it</a:t>
            </a:r>
            <a:r>
              <a:rPr sz="2000" spc="5" dirty="0"/>
              <a:t> </a:t>
            </a:r>
            <a:r>
              <a:rPr sz="2000" spc="-15" dirty="0"/>
              <a:t>for</a:t>
            </a:r>
            <a:r>
              <a:rPr sz="2000" spc="-5" dirty="0"/>
              <a:t> </a:t>
            </a:r>
            <a:r>
              <a:rPr sz="2000" dirty="0"/>
              <a:t>3-4</a:t>
            </a:r>
            <a:r>
              <a:rPr sz="2000" spc="-20" dirty="0"/>
              <a:t> </a:t>
            </a:r>
            <a:r>
              <a:rPr sz="2000" spc="-5" dirty="0"/>
              <a:t>repetitions.</a:t>
            </a:r>
          </a:p>
          <a:p>
            <a:pPr marL="4126229">
              <a:lnSpc>
                <a:spcPct val="100000"/>
              </a:lnSpc>
              <a:spcBef>
                <a:spcPts val="25"/>
              </a:spcBef>
            </a:pPr>
            <a:endParaRPr sz="2000" dirty="0"/>
          </a:p>
          <a:p>
            <a:pPr marL="4138929" marR="742950">
              <a:lnSpc>
                <a:spcPts val="2480"/>
              </a:lnSpc>
            </a:pPr>
            <a:r>
              <a:rPr sz="2000" spc="-10" dirty="0"/>
              <a:t>What</a:t>
            </a:r>
            <a:r>
              <a:rPr sz="2000" dirty="0"/>
              <a:t> do notice</a:t>
            </a:r>
            <a:r>
              <a:rPr sz="2000" spc="5" dirty="0"/>
              <a:t> </a:t>
            </a:r>
            <a:r>
              <a:rPr sz="2000" dirty="0"/>
              <a:t>about</a:t>
            </a:r>
            <a:r>
              <a:rPr sz="2000" spc="10" dirty="0"/>
              <a:t> </a:t>
            </a:r>
            <a:r>
              <a:rPr sz="2000" spc="-5" dirty="0"/>
              <a:t>your</a:t>
            </a:r>
            <a:r>
              <a:rPr sz="2000" spc="-10" dirty="0"/>
              <a:t> </a:t>
            </a:r>
            <a:r>
              <a:rPr sz="2000" spc="-5" dirty="0"/>
              <a:t>emotional</a:t>
            </a:r>
            <a:r>
              <a:rPr sz="2000" spc="-15" dirty="0"/>
              <a:t> </a:t>
            </a:r>
            <a:r>
              <a:rPr sz="2000" spc="-10" dirty="0"/>
              <a:t>reaction to</a:t>
            </a:r>
            <a:r>
              <a:rPr sz="2000" dirty="0"/>
              <a:t> </a:t>
            </a:r>
            <a:r>
              <a:rPr sz="2000" spc="-5" dirty="0"/>
              <a:t>that </a:t>
            </a:r>
            <a:r>
              <a:rPr sz="2000" spc="-505" dirty="0"/>
              <a:t> </a:t>
            </a:r>
            <a:r>
              <a:rPr sz="2000" spc="-5" dirty="0"/>
              <a:t>thought? </a:t>
            </a:r>
            <a:r>
              <a:rPr sz="2000" spc="-10" dirty="0"/>
              <a:t>What</a:t>
            </a:r>
            <a:r>
              <a:rPr sz="2000" dirty="0"/>
              <a:t> about</a:t>
            </a:r>
            <a:r>
              <a:rPr sz="2000" spc="5" dirty="0"/>
              <a:t> </a:t>
            </a:r>
            <a:r>
              <a:rPr sz="2000" spc="-5" dirty="0"/>
              <a:t>your</a:t>
            </a:r>
            <a:r>
              <a:rPr sz="2000" spc="-10" dirty="0"/>
              <a:t> interest?</a:t>
            </a:r>
            <a:r>
              <a:rPr lang="en-US" sz="2000" spc="-10" dirty="0"/>
              <a:t> </a:t>
            </a:r>
          </a:p>
          <a:p>
            <a:pPr marL="4138929" marR="742950">
              <a:lnSpc>
                <a:spcPts val="2480"/>
              </a:lnSpc>
            </a:pPr>
            <a:r>
              <a:rPr lang="en-US" sz="2000" spc="-10" dirty="0"/>
              <a:t>____________________________________________________</a:t>
            </a:r>
            <a:endParaRPr sz="2000" spc="-10" dirty="0"/>
          </a:p>
          <a:p>
            <a:pPr marL="4126229">
              <a:lnSpc>
                <a:spcPct val="100000"/>
              </a:lnSpc>
            </a:pPr>
            <a:endParaRPr sz="2000" spc="-10" dirty="0"/>
          </a:p>
          <a:p>
            <a:pPr marL="4138929">
              <a:lnSpc>
                <a:spcPct val="100000"/>
              </a:lnSpc>
              <a:spcBef>
                <a:spcPts val="1855"/>
              </a:spcBef>
            </a:pPr>
            <a:r>
              <a:rPr sz="2000" dirty="0"/>
              <a:t>How</a:t>
            </a:r>
            <a:r>
              <a:rPr sz="2000" spc="-15" dirty="0"/>
              <a:t> </a:t>
            </a:r>
            <a:r>
              <a:rPr sz="2000" spc="-10" dirty="0"/>
              <a:t>might</a:t>
            </a:r>
            <a:r>
              <a:rPr sz="2000" spc="15" dirty="0"/>
              <a:t> </a:t>
            </a:r>
            <a:r>
              <a:rPr sz="2000" dirty="0"/>
              <a:t>this</a:t>
            </a:r>
            <a:r>
              <a:rPr sz="2000" spc="-15" dirty="0"/>
              <a:t> strategy</a:t>
            </a:r>
            <a:r>
              <a:rPr sz="2000" spc="-45" dirty="0"/>
              <a:t> </a:t>
            </a:r>
            <a:r>
              <a:rPr sz="2000" dirty="0"/>
              <a:t>help</a:t>
            </a:r>
            <a:r>
              <a:rPr sz="2000" spc="10" dirty="0"/>
              <a:t> </a:t>
            </a:r>
            <a:r>
              <a:rPr sz="2000" spc="-10" dirty="0"/>
              <a:t>you</a:t>
            </a:r>
            <a:r>
              <a:rPr sz="2000" spc="5" dirty="0"/>
              <a:t> </a:t>
            </a:r>
            <a:r>
              <a:rPr sz="2000" dirty="0"/>
              <a:t>in </a:t>
            </a:r>
            <a:r>
              <a:rPr sz="2000" spc="-10" dirty="0"/>
              <a:t>your</a:t>
            </a:r>
            <a:r>
              <a:rPr sz="2000" spc="-5" dirty="0"/>
              <a:t> work?</a:t>
            </a:r>
            <a:endParaRPr lang="en-US" sz="2000" spc="-5" dirty="0"/>
          </a:p>
          <a:p>
            <a:pPr marL="4138929">
              <a:lnSpc>
                <a:spcPct val="100000"/>
              </a:lnSpc>
              <a:spcBef>
                <a:spcPts val="1855"/>
              </a:spcBef>
            </a:pPr>
            <a:r>
              <a:rPr lang="en-US" sz="2000" spc="-5" dirty="0"/>
              <a:t>_________________________________________________________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5012055" cy="6858000"/>
            <a:chOff x="0" y="0"/>
            <a:chExt cx="5012055" cy="685800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280916" cy="6857998"/>
            </a:xfrm>
            <a:prstGeom prst="rect">
              <a:avLst/>
            </a:prstGeom>
          </p:spPr>
        </p:pic>
        <p:sp>
          <p:nvSpPr>
            <p:cNvPr id="10" name="object 10">
              <a:hlinkClick r:id="rId4" action="ppaction://hlinksldjump"/>
            </p:cNvPr>
            <p:cNvSpPr/>
            <p:nvPr/>
          </p:nvSpPr>
          <p:spPr>
            <a:xfrm>
              <a:off x="4250393" y="6078656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hlinkClick r:id="rId5" action="ppaction://hlinksldjump"/>
            </p:cNvPr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992124" y="733044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4"/>
                  </a:moveTo>
                  <a:lnTo>
                    <a:pt x="992124" y="733044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312420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312420" y="733044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0" y="733044"/>
                  </a:moveTo>
                  <a:lnTo>
                    <a:pt x="312420" y="733044"/>
                  </a:lnTo>
                  <a:lnTo>
                    <a:pt x="312420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1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5081" y="150405"/>
              <a:ext cx="690880" cy="591820"/>
            </a:xfrm>
            <a:custGeom>
              <a:avLst/>
              <a:gdLst/>
              <a:ahLst/>
              <a:cxnLst/>
              <a:rect l="l" t="t" r="r" b="b"/>
              <a:pathLst>
                <a:path w="690880" h="591820">
                  <a:moveTo>
                    <a:pt x="591743" y="347472"/>
                  </a:moveTo>
                  <a:lnTo>
                    <a:pt x="542429" y="300647"/>
                  </a:lnTo>
                  <a:lnTo>
                    <a:pt x="542429" y="386080"/>
                  </a:lnTo>
                  <a:lnTo>
                    <a:pt x="542429" y="484657"/>
                  </a:lnTo>
                  <a:lnTo>
                    <a:pt x="443814" y="484657"/>
                  </a:lnTo>
                  <a:lnTo>
                    <a:pt x="443814" y="386080"/>
                  </a:lnTo>
                  <a:lnTo>
                    <a:pt x="542429" y="386080"/>
                  </a:lnTo>
                  <a:lnTo>
                    <a:pt x="542429" y="300647"/>
                  </a:lnTo>
                  <a:lnTo>
                    <a:pt x="345186" y="113347"/>
                  </a:lnTo>
                  <a:lnTo>
                    <a:pt x="246557" y="207010"/>
                  </a:lnTo>
                  <a:lnTo>
                    <a:pt x="246557" y="386080"/>
                  </a:lnTo>
                  <a:lnTo>
                    <a:pt x="246557" y="484657"/>
                  </a:lnTo>
                  <a:lnTo>
                    <a:pt x="147942" y="484657"/>
                  </a:lnTo>
                  <a:lnTo>
                    <a:pt x="147942" y="386080"/>
                  </a:lnTo>
                  <a:lnTo>
                    <a:pt x="246557" y="386080"/>
                  </a:lnTo>
                  <a:lnTo>
                    <a:pt x="246557" y="207010"/>
                  </a:lnTo>
                  <a:lnTo>
                    <a:pt x="98628" y="347472"/>
                  </a:lnTo>
                  <a:lnTo>
                    <a:pt x="98628" y="591439"/>
                  </a:lnTo>
                  <a:lnTo>
                    <a:pt x="295871" y="591439"/>
                  </a:lnTo>
                  <a:lnTo>
                    <a:pt x="295871" y="484657"/>
                  </a:lnTo>
                  <a:lnTo>
                    <a:pt x="295871" y="386080"/>
                  </a:lnTo>
                  <a:lnTo>
                    <a:pt x="394500" y="386080"/>
                  </a:lnTo>
                  <a:lnTo>
                    <a:pt x="394500" y="591439"/>
                  </a:lnTo>
                  <a:lnTo>
                    <a:pt x="591743" y="591439"/>
                  </a:lnTo>
                  <a:lnTo>
                    <a:pt x="591743" y="484657"/>
                  </a:lnTo>
                  <a:lnTo>
                    <a:pt x="591743" y="386080"/>
                  </a:lnTo>
                  <a:lnTo>
                    <a:pt x="591743" y="347472"/>
                  </a:lnTo>
                  <a:close/>
                </a:path>
                <a:path w="690880" h="591820">
                  <a:moveTo>
                    <a:pt x="690372" y="328574"/>
                  </a:moveTo>
                  <a:lnTo>
                    <a:pt x="542429" y="187286"/>
                  </a:lnTo>
                  <a:lnTo>
                    <a:pt x="542429" y="124853"/>
                  </a:lnTo>
                  <a:lnTo>
                    <a:pt x="542429" y="49276"/>
                  </a:lnTo>
                  <a:lnTo>
                    <a:pt x="476681" y="49276"/>
                  </a:lnTo>
                  <a:lnTo>
                    <a:pt x="476681" y="124853"/>
                  </a:lnTo>
                  <a:lnTo>
                    <a:pt x="416128" y="67348"/>
                  </a:lnTo>
                  <a:lnTo>
                    <a:pt x="345186" y="0"/>
                  </a:lnTo>
                  <a:lnTo>
                    <a:pt x="0" y="328574"/>
                  </a:lnTo>
                  <a:lnTo>
                    <a:pt x="36982" y="359791"/>
                  </a:lnTo>
                  <a:lnTo>
                    <a:pt x="345186" y="67348"/>
                  </a:lnTo>
                  <a:lnTo>
                    <a:pt x="653389" y="359791"/>
                  </a:lnTo>
                  <a:lnTo>
                    <a:pt x="690372" y="328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hlinkClick r:id="rId2" action="ppaction://hlinksldjump"/>
          </p:cNvPr>
          <p:cNvSpPr/>
          <p:nvPr/>
        </p:nvSpPr>
        <p:spPr>
          <a:xfrm>
            <a:off x="9077413" y="6124377"/>
            <a:ext cx="762000" cy="561975"/>
          </a:xfrm>
          <a:custGeom>
            <a:avLst/>
            <a:gdLst/>
            <a:ahLst/>
            <a:cxnLst/>
            <a:rect l="l" t="t" r="r" b="b"/>
            <a:pathLst>
              <a:path w="762000" h="561975">
                <a:moveTo>
                  <a:pt x="489310" y="0"/>
                </a:moveTo>
                <a:lnTo>
                  <a:pt x="761573" y="228362"/>
                </a:lnTo>
                <a:lnTo>
                  <a:pt x="489310" y="456724"/>
                </a:lnTo>
                <a:lnTo>
                  <a:pt x="489310" y="333028"/>
                </a:lnTo>
                <a:lnTo>
                  <a:pt x="271890" y="369914"/>
                </a:lnTo>
                <a:lnTo>
                  <a:pt x="119352" y="448279"/>
                </a:lnTo>
                <a:lnTo>
                  <a:pt x="29466" y="526110"/>
                </a:lnTo>
                <a:lnTo>
                  <a:pt x="0" y="561390"/>
                </a:lnTo>
                <a:lnTo>
                  <a:pt x="17685" y="495022"/>
                </a:lnTo>
                <a:lnTo>
                  <a:pt x="87937" y="348728"/>
                </a:lnTo>
                <a:lnTo>
                  <a:pt x="236548" y="201720"/>
                </a:lnTo>
                <a:lnTo>
                  <a:pt x="489310" y="133211"/>
                </a:lnTo>
                <a:lnTo>
                  <a:pt x="489310" y="0"/>
                </a:lnTo>
                <a:close/>
              </a:path>
            </a:pathLst>
          </a:custGeom>
          <a:solidFill>
            <a:srgbClr val="909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33004" y="0"/>
            <a:ext cx="967740" cy="502920"/>
          </a:xfrm>
          <a:custGeom>
            <a:avLst/>
            <a:gdLst/>
            <a:ahLst/>
            <a:cxnLst/>
            <a:rect l="l" t="t" r="r" b="b"/>
            <a:pathLst>
              <a:path w="967740" h="502920">
                <a:moveTo>
                  <a:pt x="967740" y="0"/>
                </a:moveTo>
                <a:lnTo>
                  <a:pt x="0" y="0"/>
                </a:lnTo>
                <a:lnTo>
                  <a:pt x="483870" y="502920"/>
                </a:lnTo>
                <a:lnTo>
                  <a:pt x="967740" y="0"/>
                </a:lnTo>
                <a:close/>
              </a:path>
            </a:pathLst>
          </a:custGeom>
          <a:solidFill>
            <a:srgbClr val="6A49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8477" y="390220"/>
            <a:ext cx="6991350" cy="936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0195">
              <a:lnSpc>
                <a:spcPts val="4905"/>
              </a:lnSpc>
              <a:spcBef>
                <a:spcPts val="105"/>
              </a:spcBef>
            </a:pPr>
            <a:r>
              <a:rPr spc="-25" dirty="0"/>
              <a:t>Exercise</a:t>
            </a:r>
            <a:r>
              <a:rPr spc="-5" dirty="0"/>
              <a:t> </a:t>
            </a:r>
            <a:r>
              <a:rPr dirty="0"/>
              <a:t>3:</a:t>
            </a:r>
            <a:r>
              <a:rPr spc="-5" dirty="0"/>
              <a:t> </a:t>
            </a:r>
            <a:r>
              <a:rPr spc="-30" dirty="0"/>
              <a:t>Say</a:t>
            </a:r>
            <a:r>
              <a:rPr spc="-15" dirty="0"/>
              <a:t> </a:t>
            </a:r>
            <a:r>
              <a:rPr dirty="0"/>
              <a:t>it in</a:t>
            </a:r>
            <a:r>
              <a:rPr spc="15" dirty="0"/>
              <a:t> </a:t>
            </a:r>
            <a:r>
              <a:rPr dirty="0"/>
              <a:t>a</a:t>
            </a:r>
            <a:r>
              <a:rPr spc="-5" dirty="0"/>
              <a:t> silly </a:t>
            </a:r>
            <a:r>
              <a:rPr spc="-40" dirty="0"/>
              <a:t>way</a:t>
            </a:r>
          </a:p>
          <a:p>
            <a:pPr marL="12700">
              <a:lnSpc>
                <a:spcPts val="2265"/>
              </a:lnSpc>
            </a:pPr>
            <a:r>
              <a:rPr sz="2200" b="1" spc="-35" dirty="0">
                <a:solidFill>
                  <a:srgbClr val="36547B"/>
                </a:solidFill>
                <a:latin typeface="Calibri"/>
                <a:cs typeface="Calibri"/>
              </a:rPr>
              <a:t>Watch</a:t>
            </a:r>
            <a:r>
              <a:rPr sz="2200" b="1" spc="3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36547B"/>
                </a:solidFill>
                <a:latin typeface="Calibri"/>
                <a:cs typeface="Calibri"/>
              </a:rPr>
              <a:t>this</a:t>
            </a:r>
            <a:r>
              <a:rPr sz="22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36547B"/>
                </a:solidFill>
                <a:latin typeface="Calibri"/>
                <a:cs typeface="Calibri"/>
              </a:rPr>
              <a:t>clip</a:t>
            </a:r>
            <a:r>
              <a:rPr sz="22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36547B"/>
                </a:solidFill>
                <a:latin typeface="Calibri"/>
                <a:cs typeface="Calibri"/>
              </a:rPr>
              <a:t>of</a:t>
            </a:r>
            <a:r>
              <a:rPr sz="2200" b="1" spc="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36547B"/>
                </a:solidFill>
                <a:latin typeface="Calibri"/>
                <a:cs typeface="Calibri"/>
              </a:rPr>
              <a:t>SpongeBob</a:t>
            </a:r>
            <a:r>
              <a:rPr sz="22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36547B"/>
                </a:solidFill>
                <a:latin typeface="Calibri"/>
                <a:cs typeface="Calibri"/>
              </a:rPr>
              <a:t>demonstrating</a:t>
            </a:r>
            <a:r>
              <a:rPr sz="2200" b="1" spc="3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36547B"/>
                </a:solidFill>
                <a:latin typeface="Calibri"/>
                <a:cs typeface="Calibri"/>
              </a:rPr>
              <a:t>this</a:t>
            </a:r>
            <a:r>
              <a:rPr sz="22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36547B"/>
                </a:solidFill>
                <a:latin typeface="Calibri"/>
                <a:cs typeface="Calibri"/>
              </a:rPr>
              <a:t>technique: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5012055" cy="6858000"/>
            <a:chOff x="0" y="0"/>
            <a:chExt cx="5012055" cy="68580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4280915" cy="6857998"/>
            </a:xfrm>
            <a:prstGeom prst="rect">
              <a:avLst/>
            </a:prstGeom>
          </p:spPr>
        </p:pic>
        <p:sp>
          <p:nvSpPr>
            <p:cNvPr id="7" name="object 7">
              <a:hlinkClick r:id="rId4" action="ppaction://hlinksldjump"/>
            </p:cNvPr>
            <p:cNvSpPr/>
            <p:nvPr/>
          </p:nvSpPr>
          <p:spPr>
            <a:xfrm>
              <a:off x="4250393" y="6078656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hlinkClick r:id="rId5" action="ppaction://hlinksldjump"/>
            </p:cNvPr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992124" y="733044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r>
                <a:rPr lang="en-US" dirty="0">
                  <a:hlinkClick r:id="rId5" action="ppaction://hlinksldjump"/>
                </a:rPr>
                <a:t>Speech Exercises for Thought </a:t>
              </a:r>
              <a:r>
                <a:rPr lang="en-US" dirty="0" err="1">
                  <a:hlinkClick r:id="rId5" action="ppaction://hlinksldjump"/>
                </a:rPr>
                <a:t>Defusion</a:t>
              </a:r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425195" y="108204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4"/>
                  </a:moveTo>
                  <a:lnTo>
                    <a:pt x="992124" y="733044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312420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312420" y="733044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2776" y="108204"/>
              <a:ext cx="312420" cy="733425"/>
            </a:xfrm>
            <a:custGeom>
              <a:avLst/>
              <a:gdLst/>
              <a:ahLst/>
              <a:cxnLst/>
              <a:rect l="l" t="t" r="r" b="b"/>
              <a:pathLst>
                <a:path w="312420" h="733425">
                  <a:moveTo>
                    <a:pt x="0" y="733044"/>
                  </a:moveTo>
                  <a:lnTo>
                    <a:pt x="312420" y="733044"/>
                  </a:lnTo>
                  <a:lnTo>
                    <a:pt x="312420" y="0"/>
                  </a:lnTo>
                  <a:lnTo>
                    <a:pt x="0" y="0"/>
                  </a:lnTo>
                  <a:lnTo>
                    <a:pt x="0" y="733044"/>
                  </a:lnTo>
                  <a:close/>
                </a:path>
              </a:pathLst>
            </a:custGeom>
            <a:ln w="57911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5081" y="150405"/>
              <a:ext cx="690880" cy="591820"/>
            </a:xfrm>
            <a:custGeom>
              <a:avLst/>
              <a:gdLst/>
              <a:ahLst/>
              <a:cxnLst/>
              <a:rect l="l" t="t" r="r" b="b"/>
              <a:pathLst>
                <a:path w="690880" h="591820">
                  <a:moveTo>
                    <a:pt x="591743" y="347472"/>
                  </a:moveTo>
                  <a:lnTo>
                    <a:pt x="542429" y="300647"/>
                  </a:lnTo>
                  <a:lnTo>
                    <a:pt x="542429" y="386080"/>
                  </a:lnTo>
                  <a:lnTo>
                    <a:pt x="542429" y="484657"/>
                  </a:lnTo>
                  <a:lnTo>
                    <a:pt x="443814" y="484657"/>
                  </a:lnTo>
                  <a:lnTo>
                    <a:pt x="443814" y="386080"/>
                  </a:lnTo>
                  <a:lnTo>
                    <a:pt x="542429" y="386080"/>
                  </a:lnTo>
                  <a:lnTo>
                    <a:pt x="542429" y="300647"/>
                  </a:lnTo>
                  <a:lnTo>
                    <a:pt x="345186" y="113347"/>
                  </a:lnTo>
                  <a:lnTo>
                    <a:pt x="246557" y="207010"/>
                  </a:lnTo>
                  <a:lnTo>
                    <a:pt x="246557" y="386080"/>
                  </a:lnTo>
                  <a:lnTo>
                    <a:pt x="246557" y="484657"/>
                  </a:lnTo>
                  <a:lnTo>
                    <a:pt x="147942" y="484657"/>
                  </a:lnTo>
                  <a:lnTo>
                    <a:pt x="147942" y="386080"/>
                  </a:lnTo>
                  <a:lnTo>
                    <a:pt x="246557" y="386080"/>
                  </a:lnTo>
                  <a:lnTo>
                    <a:pt x="246557" y="207010"/>
                  </a:lnTo>
                  <a:lnTo>
                    <a:pt x="98628" y="347472"/>
                  </a:lnTo>
                  <a:lnTo>
                    <a:pt x="98628" y="591439"/>
                  </a:lnTo>
                  <a:lnTo>
                    <a:pt x="295871" y="591439"/>
                  </a:lnTo>
                  <a:lnTo>
                    <a:pt x="295871" y="484657"/>
                  </a:lnTo>
                  <a:lnTo>
                    <a:pt x="295871" y="386080"/>
                  </a:lnTo>
                  <a:lnTo>
                    <a:pt x="394500" y="386080"/>
                  </a:lnTo>
                  <a:lnTo>
                    <a:pt x="394500" y="591439"/>
                  </a:lnTo>
                  <a:lnTo>
                    <a:pt x="591743" y="591439"/>
                  </a:lnTo>
                  <a:lnTo>
                    <a:pt x="591743" y="484657"/>
                  </a:lnTo>
                  <a:lnTo>
                    <a:pt x="591743" y="386080"/>
                  </a:lnTo>
                  <a:lnTo>
                    <a:pt x="591743" y="347472"/>
                  </a:lnTo>
                  <a:close/>
                </a:path>
                <a:path w="690880" h="591820">
                  <a:moveTo>
                    <a:pt x="690372" y="328574"/>
                  </a:moveTo>
                  <a:lnTo>
                    <a:pt x="542429" y="187286"/>
                  </a:lnTo>
                  <a:lnTo>
                    <a:pt x="542429" y="124853"/>
                  </a:lnTo>
                  <a:lnTo>
                    <a:pt x="542429" y="49276"/>
                  </a:lnTo>
                  <a:lnTo>
                    <a:pt x="476681" y="49276"/>
                  </a:lnTo>
                  <a:lnTo>
                    <a:pt x="476681" y="124853"/>
                  </a:lnTo>
                  <a:lnTo>
                    <a:pt x="416128" y="67348"/>
                  </a:lnTo>
                  <a:lnTo>
                    <a:pt x="345186" y="0"/>
                  </a:lnTo>
                  <a:lnTo>
                    <a:pt x="0" y="328574"/>
                  </a:lnTo>
                  <a:lnTo>
                    <a:pt x="36982" y="359791"/>
                  </a:lnTo>
                  <a:lnTo>
                    <a:pt x="345186" y="67348"/>
                  </a:lnTo>
                  <a:lnTo>
                    <a:pt x="653389" y="359791"/>
                  </a:lnTo>
                  <a:lnTo>
                    <a:pt x="690372" y="328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54496" y="1458467"/>
            <a:ext cx="3910584" cy="2932175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505705" y="4413884"/>
            <a:ext cx="7194550" cy="149860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>
              <a:lnSpc>
                <a:spcPts val="2210"/>
              </a:lnSpc>
              <a:spcBef>
                <a:spcPts val="635"/>
              </a:spcBef>
            </a:pP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This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is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a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classic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defusion</a:t>
            </a:r>
            <a:r>
              <a:rPr sz="2300" b="1" spc="-30" dirty="0">
                <a:solidFill>
                  <a:srgbClr val="36547B"/>
                </a:solidFill>
                <a:latin typeface="Calibri"/>
                <a:cs typeface="Calibri"/>
              </a:rPr>
              <a:t> strategy.</a:t>
            </a:r>
            <a:r>
              <a:rPr sz="2300" b="1" spc="-3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60" dirty="0">
                <a:solidFill>
                  <a:srgbClr val="36547B"/>
                </a:solidFill>
                <a:latin typeface="Calibri"/>
                <a:cs typeface="Calibri"/>
              </a:rPr>
              <a:t>Take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a</a:t>
            </a:r>
            <a:r>
              <a:rPr sz="23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thought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you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have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had about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yourself recently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and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repeat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it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saying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it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in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different </a:t>
            </a:r>
            <a:r>
              <a:rPr sz="2300" b="1" spc="-20" dirty="0">
                <a:solidFill>
                  <a:srgbClr val="36547B"/>
                </a:solidFill>
                <a:latin typeface="Calibri"/>
                <a:cs typeface="Calibri"/>
              </a:rPr>
              <a:t>ways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such as: shouting it,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whispering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it, using a 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“whale”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voice,</a:t>
            </a:r>
            <a:r>
              <a:rPr sz="2300" b="1" spc="-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announcing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it</a:t>
            </a:r>
            <a:r>
              <a:rPr sz="2300" b="1" spc="1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36547B"/>
                </a:solidFill>
                <a:latin typeface="Calibri"/>
                <a:cs typeface="Calibri"/>
              </a:rPr>
              <a:t>like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a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sports</a:t>
            </a:r>
            <a:r>
              <a:rPr sz="2300" b="1" spc="-1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25" dirty="0">
                <a:solidFill>
                  <a:srgbClr val="36547B"/>
                </a:solidFill>
                <a:latin typeface="Calibri"/>
                <a:cs typeface="Calibri"/>
              </a:rPr>
              <a:t>commentator,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do </a:t>
            </a:r>
            <a:r>
              <a:rPr sz="2300" b="1" spc="-50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an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impression</a:t>
            </a:r>
            <a:r>
              <a:rPr sz="2300" b="1" spc="-3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while</a:t>
            </a:r>
            <a:r>
              <a:rPr sz="2300" b="1" spc="5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6547B"/>
                </a:solidFill>
                <a:latin typeface="Calibri"/>
                <a:cs typeface="Calibri"/>
              </a:rPr>
              <a:t>saying</a:t>
            </a:r>
            <a:r>
              <a:rPr sz="2300" b="1" spc="-30" dirty="0">
                <a:solidFill>
                  <a:srgbClr val="36547B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6547B"/>
                </a:solidFill>
                <a:latin typeface="Calibri"/>
                <a:cs typeface="Calibri"/>
              </a:rPr>
              <a:t>it.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50740" y="353948"/>
            <a:ext cx="2892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Reflecting</a:t>
            </a:r>
            <a:r>
              <a:rPr sz="2400" b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on</a:t>
            </a:r>
            <a:r>
              <a:rPr sz="24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language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90016" y="132587"/>
            <a:ext cx="7433945" cy="3659504"/>
            <a:chOff x="890016" y="132587"/>
            <a:chExt cx="7433945" cy="3659504"/>
          </a:xfrm>
        </p:grpSpPr>
        <p:sp>
          <p:nvSpPr>
            <p:cNvPr id="5" name="object 5">
              <a:hlinkClick r:id="rId2" action="ppaction://hlinksldjump"/>
            </p:cNvPr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992124" y="733043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3"/>
                  </a:moveTo>
                  <a:lnTo>
                    <a:pt x="992124" y="733043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310896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310896" y="733043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0" y="733043"/>
                  </a:moveTo>
                  <a:lnTo>
                    <a:pt x="310896" y="733043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81188" y="203745"/>
              <a:ext cx="689610" cy="591820"/>
            </a:xfrm>
            <a:custGeom>
              <a:avLst/>
              <a:gdLst/>
              <a:ahLst/>
              <a:cxnLst/>
              <a:rect l="l" t="t" r="r" b="b"/>
              <a:pathLst>
                <a:path w="689610" h="591820">
                  <a:moveTo>
                    <a:pt x="590600" y="347472"/>
                  </a:moveTo>
                  <a:lnTo>
                    <a:pt x="541388" y="300659"/>
                  </a:lnTo>
                  <a:lnTo>
                    <a:pt x="541388" y="386080"/>
                  </a:lnTo>
                  <a:lnTo>
                    <a:pt x="541388" y="484657"/>
                  </a:lnTo>
                  <a:lnTo>
                    <a:pt x="442950" y="484657"/>
                  </a:lnTo>
                  <a:lnTo>
                    <a:pt x="442950" y="386080"/>
                  </a:lnTo>
                  <a:lnTo>
                    <a:pt x="541388" y="386080"/>
                  </a:lnTo>
                  <a:lnTo>
                    <a:pt x="541388" y="300659"/>
                  </a:lnTo>
                  <a:lnTo>
                    <a:pt x="344512" y="113347"/>
                  </a:lnTo>
                  <a:lnTo>
                    <a:pt x="246087" y="206997"/>
                  </a:lnTo>
                  <a:lnTo>
                    <a:pt x="246087" y="386080"/>
                  </a:lnTo>
                  <a:lnTo>
                    <a:pt x="246087" y="484657"/>
                  </a:lnTo>
                  <a:lnTo>
                    <a:pt x="147650" y="484657"/>
                  </a:lnTo>
                  <a:lnTo>
                    <a:pt x="147650" y="386080"/>
                  </a:lnTo>
                  <a:lnTo>
                    <a:pt x="246087" y="386080"/>
                  </a:lnTo>
                  <a:lnTo>
                    <a:pt x="246087" y="206997"/>
                  </a:lnTo>
                  <a:lnTo>
                    <a:pt x="98437" y="347472"/>
                  </a:lnTo>
                  <a:lnTo>
                    <a:pt x="98437" y="591439"/>
                  </a:lnTo>
                  <a:lnTo>
                    <a:pt x="295300" y="591439"/>
                  </a:lnTo>
                  <a:lnTo>
                    <a:pt x="295300" y="484657"/>
                  </a:lnTo>
                  <a:lnTo>
                    <a:pt x="295300" y="386080"/>
                  </a:lnTo>
                  <a:lnTo>
                    <a:pt x="393738" y="386080"/>
                  </a:lnTo>
                  <a:lnTo>
                    <a:pt x="393738" y="591439"/>
                  </a:lnTo>
                  <a:lnTo>
                    <a:pt x="590600" y="591439"/>
                  </a:lnTo>
                  <a:lnTo>
                    <a:pt x="590600" y="484657"/>
                  </a:lnTo>
                  <a:lnTo>
                    <a:pt x="590600" y="386080"/>
                  </a:lnTo>
                  <a:lnTo>
                    <a:pt x="590600" y="347472"/>
                  </a:lnTo>
                  <a:close/>
                </a:path>
                <a:path w="689610" h="591820">
                  <a:moveTo>
                    <a:pt x="689038" y="328574"/>
                  </a:moveTo>
                  <a:lnTo>
                    <a:pt x="541388" y="187286"/>
                  </a:lnTo>
                  <a:lnTo>
                    <a:pt x="541388" y="124853"/>
                  </a:lnTo>
                  <a:lnTo>
                    <a:pt x="541388" y="49276"/>
                  </a:lnTo>
                  <a:lnTo>
                    <a:pt x="475767" y="49276"/>
                  </a:lnTo>
                  <a:lnTo>
                    <a:pt x="475767" y="124853"/>
                  </a:lnTo>
                  <a:lnTo>
                    <a:pt x="415315" y="67348"/>
                  </a:lnTo>
                  <a:lnTo>
                    <a:pt x="344512" y="0"/>
                  </a:lnTo>
                  <a:lnTo>
                    <a:pt x="0" y="328574"/>
                  </a:lnTo>
                  <a:lnTo>
                    <a:pt x="36906" y="359791"/>
                  </a:lnTo>
                  <a:lnTo>
                    <a:pt x="344512" y="67348"/>
                  </a:lnTo>
                  <a:lnTo>
                    <a:pt x="652119" y="359791"/>
                  </a:lnTo>
                  <a:lnTo>
                    <a:pt x="689038" y="328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4229" y="3784932"/>
              <a:ext cx="4460240" cy="0"/>
            </a:xfrm>
            <a:custGeom>
              <a:avLst/>
              <a:gdLst/>
              <a:ahLst/>
              <a:cxnLst/>
              <a:rect l="l" t="t" r="r" b="b"/>
              <a:pathLst>
                <a:path w="4460240">
                  <a:moveTo>
                    <a:pt x="0" y="0"/>
                  </a:moveTo>
                  <a:lnTo>
                    <a:pt x="804670" y="0"/>
                  </a:lnTo>
                </a:path>
                <a:path w="4460240">
                  <a:moveTo>
                    <a:pt x="806088" y="0"/>
                  </a:moveTo>
                  <a:lnTo>
                    <a:pt x="1109258" y="0"/>
                  </a:lnTo>
                </a:path>
                <a:path w="4460240">
                  <a:moveTo>
                    <a:pt x="1110677" y="0"/>
                  </a:moveTo>
                  <a:lnTo>
                    <a:pt x="1413847" y="0"/>
                  </a:lnTo>
                </a:path>
                <a:path w="4460240">
                  <a:moveTo>
                    <a:pt x="1415266" y="0"/>
                  </a:moveTo>
                  <a:lnTo>
                    <a:pt x="1718436" y="0"/>
                  </a:lnTo>
                </a:path>
                <a:path w="4460240">
                  <a:moveTo>
                    <a:pt x="1719855" y="0"/>
                  </a:moveTo>
                  <a:lnTo>
                    <a:pt x="2023025" y="0"/>
                  </a:lnTo>
                </a:path>
                <a:path w="4460240">
                  <a:moveTo>
                    <a:pt x="2024444" y="0"/>
                  </a:moveTo>
                  <a:lnTo>
                    <a:pt x="2327614" y="0"/>
                  </a:lnTo>
                </a:path>
                <a:path w="4460240">
                  <a:moveTo>
                    <a:pt x="2329033" y="0"/>
                  </a:moveTo>
                  <a:lnTo>
                    <a:pt x="2632203" y="0"/>
                  </a:lnTo>
                </a:path>
                <a:path w="4460240">
                  <a:moveTo>
                    <a:pt x="2633622" y="0"/>
                  </a:moveTo>
                  <a:lnTo>
                    <a:pt x="2936792" y="0"/>
                  </a:lnTo>
                </a:path>
                <a:path w="4460240">
                  <a:moveTo>
                    <a:pt x="2938211" y="0"/>
                  </a:moveTo>
                  <a:lnTo>
                    <a:pt x="3241381" y="0"/>
                  </a:lnTo>
                </a:path>
                <a:path w="4460240">
                  <a:moveTo>
                    <a:pt x="3242800" y="0"/>
                  </a:moveTo>
                  <a:lnTo>
                    <a:pt x="3545970" y="0"/>
                  </a:lnTo>
                </a:path>
                <a:path w="4460240">
                  <a:moveTo>
                    <a:pt x="3547389" y="0"/>
                  </a:moveTo>
                  <a:lnTo>
                    <a:pt x="3850559" y="0"/>
                  </a:lnTo>
                </a:path>
                <a:path w="4460240">
                  <a:moveTo>
                    <a:pt x="3851978" y="0"/>
                  </a:moveTo>
                  <a:lnTo>
                    <a:pt x="4155148" y="0"/>
                  </a:lnTo>
                </a:path>
                <a:path w="4460240">
                  <a:moveTo>
                    <a:pt x="4156567" y="0"/>
                  </a:moveTo>
                  <a:lnTo>
                    <a:pt x="4459737" y="0"/>
                  </a:lnTo>
                </a:path>
              </a:pathLst>
            </a:custGeom>
            <a:ln w="13162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057526" y="1344929"/>
            <a:ext cx="8074659" cy="295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common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people,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once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finish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exercises,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still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confused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why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just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did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them.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That’s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okay.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notice the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benefit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right 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away.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Like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lot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strategies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module,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whole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ARC,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things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practice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really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click.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Select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strategies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you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continue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use.</a:t>
            </a:r>
            <a:endParaRPr sz="1600">
              <a:latin typeface="Calibri"/>
              <a:cs typeface="Calibri"/>
            </a:endParaRPr>
          </a:p>
          <a:p>
            <a:pPr marL="980440" marR="929640" algn="ctr">
              <a:lnSpc>
                <a:spcPts val="3840"/>
              </a:lnSpc>
              <a:spcBef>
                <a:spcPts val="445"/>
              </a:spcBef>
              <a:tabLst>
                <a:tab pos="4076065" algn="l"/>
                <a:tab pos="7136130" algn="l"/>
              </a:tabLst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#1:</a:t>
            </a:r>
            <a:r>
              <a:rPr sz="1600" u="sng" spc="-10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	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#2: </a:t>
            </a:r>
            <a:r>
              <a:rPr sz="1600" u="sng" spc="-5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 </a:t>
            </a:r>
            <a:r>
              <a:rPr sz="1600" u="sng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	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                                    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Select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unhelpful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thought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you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dealing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lately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Select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many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times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week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practice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strategies: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1x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2x</a:t>
            </a:r>
            <a:r>
              <a:rPr sz="16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3x</a:t>
            </a:r>
            <a:r>
              <a:rPr sz="1600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4x</a:t>
            </a:r>
            <a:r>
              <a:rPr sz="16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5x</a:t>
            </a:r>
            <a:r>
              <a:rPr sz="1600" spc="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6x</a:t>
            </a:r>
            <a:r>
              <a:rPr sz="16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7x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1500" y="4898517"/>
            <a:ext cx="59709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500" marR="5080" indent="-14478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Once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you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set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commitment,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b="1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exercise.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713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How to Navigate this Activity</vt:lpstr>
      <vt:lpstr>Speech Exercises for Thought Defusion</vt:lpstr>
      <vt:lpstr>Exercise 1: Describing and  Labeling</vt:lpstr>
      <vt:lpstr>Exercise 1: Describing and  Labeling</vt:lpstr>
      <vt:lpstr>Exercise 2: Slow it down</vt:lpstr>
      <vt:lpstr>Exercise 3: Say it in a silly way Watch this clip of SpongeBob demonstrating this technique:</vt:lpstr>
      <vt:lpstr>Reflecting on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FUTURE TRAINERS IN THE ADULT RESILIENCE CURRICULUM (ARC) FOR EDUCATORS</dc:title>
  <dc:creator>Aria E Fiat</dc:creator>
  <cp:lastModifiedBy>Zivny, Shelby K</cp:lastModifiedBy>
  <cp:revision>2</cp:revision>
  <dcterms:created xsi:type="dcterms:W3CDTF">2022-02-03T03:51:22Z</dcterms:created>
  <dcterms:modified xsi:type="dcterms:W3CDTF">2022-02-03T04:08:16Z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2021-01-09T00:00:00Z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2022-02-03T00:00:00Z</vt:filetime>
  </property>
</Properties>
</file>