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ppt/tags/tag23.xml" ContentType="application/vnd.openxmlformats-officedocument.presentationml.tags+xml"/>
  <Override PartName="/ppt/notesSlides/notesSlide23.xml" ContentType="application/vnd.openxmlformats-officedocument.presentationml.notesSlide+xml"/>
  <Override PartName="/ppt/tags/tag24.xml" ContentType="application/vnd.openxmlformats-officedocument.presentationml.tags+xml"/>
  <Override PartName="/ppt/notesSlides/notesSlide24.xml" ContentType="application/vnd.openxmlformats-officedocument.presentationml.notesSlide+xml"/>
  <Override PartName="/ppt/tags/tag25.xml" ContentType="application/vnd.openxmlformats-officedocument.presentationml.tags+xml"/>
  <Override PartName="/ppt/notesSlides/notesSlide25.xml" ContentType="application/vnd.openxmlformats-officedocument.presentationml.notesSlide+xml"/>
  <Override PartName="/ppt/tags/tag26.xml" ContentType="application/vnd.openxmlformats-officedocument.presentationml.tags+xml"/>
  <Override PartName="/ppt/notesSlides/notesSlide26.xml" ContentType="application/vnd.openxmlformats-officedocument.presentationml.notesSlide+xml"/>
  <Override PartName="/ppt/tags/tag27.xml" ContentType="application/vnd.openxmlformats-officedocument.presentationml.tags+xml"/>
  <Override PartName="/ppt/notesSlides/notesSlide27.xml" ContentType="application/vnd.openxmlformats-officedocument.presentationml.notesSlide+xml"/>
  <Override PartName="/ppt/tags/tag28.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29.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30.xml" ContentType="application/vnd.openxmlformats-officedocument.presentationml.tags+xml"/>
  <Override PartName="/ppt/notesSlides/notesSlide37.xml" ContentType="application/vnd.openxmlformats-officedocument.presentationml.notesSlide+xml"/>
  <Override PartName="/ppt/tags/tag31.xml" ContentType="application/vnd.openxmlformats-officedocument.presentationml.tags+xml"/>
  <Override PartName="/ppt/notesSlides/notesSlide38.xml" ContentType="application/vnd.openxmlformats-officedocument.presentationml.notesSlide+xml"/>
  <Override PartName="/ppt/tags/tag32.xml" ContentType="application/vnd.openxmlformats-officedocument.presentationml.tags+xml"/>
  <Override PartName="/ppt/notesSlides/notesSlide3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sldIdLst>
    <p:sldId id="295" r:id="rId2"/>
    <p:sldId id="258" r:id="rId3"/>
    <p:sldId id="305" r:id="rId4"/>
    <p:sldId id="301" r:id="rId5"/>
    <p:sldId id="271" r:id="rId6"/>
    <p:sldId id="259" r:id="rId7"/>
    <p:sldId id="270" r:id="rId8"/>
    <p:sldId id="261" r:id="rId9"/>
    <p:sldId id="302" r:id="rId10"/>
    <p:sldId id="272" r:id="rId11"/>
    <p:sldId id="303" r:id="rId12"/>
    <p:sldId id="304" r:id="rId13"/>
    <p:sldId id="263" r:id="rId14"/>
    <p:sldId id="280" r:id="rId15"/>
    <p:sldId id="264" r:id="rId16"/>
    <p:sldId id="299" r:id="rId17"/>
    <p:sldId id="300" r:id="rId18"/>
    <p:sldId id="287" r:id="rId19"/>
    <p:sldId id="281" r:id="rId20"/>
    <p:sldId id="288" r:id="rId21"/>
    <p:sldId id="297" r:id="rId22"/>
    <p:sldId id="289" r:id="rId23"/>
    <p:sldId id="306" r:id="rId24"/>
    <p:sldId id="282" r:id="rId25"/>
    <p:sldId id="290" r:id="rId26"/>
    <p:sldId id="296" r:id="rId27"/>
    <p:sldId id="273" r:id="rId28"/>
    <p:sldId id="283" r:id="rId29"/>
    <p:sldId id="284" r:id="rId30"/>
    <p:sldId id="274" r:id="rId31"/>
    <p:sldId id="275" r:id="rId32"/>
    <p:sldId id="285" r:id="rId33"/>
    <p:sldId id="293" r:id="rId34"/>
    <p:sldId id="286" r:id="rId35"/>
    <p:sldId id="278" r:id="rId36"/>
    <p:sldId id="279" r:id="rId37"/>
    <p:sldId id="262" r:id="rId38"/>
    <p:sldId id="260" r:id="rId39"/>
    <p:sldId id="294" r:id="rId40"/>
  </p:sldIdLst>
  <p:sldSz cx="12192000" cy="6858000"/>
  <p:notesSz cx="7102475" cy="9388475"/>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28"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F40"/>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4A1861-1AC1-878A-AC8A-A841933E7010}" v="2" dt="2021-07-07T19:19:34.326"/>
    <p1510:client id="{1026E451-80DA-83A5-E7E5-2571C0F8AEDC}" v="54" dt="2021-07-07T19:58:39.999"/>
    <p1510:client id="{3A124EF6-3CD4-A77F-1BB2-F9D226253C48}" v="32" dt="2021-07-06T20:41:20.515"/>
    <p1510:client id="{510C2851-30DA-E4D7-FF19-9151ACB2542C}" v="41" dt="2021-06-30T01:40:41.986"/>
    <p1510:client id="{D9841E3D-4340-55AF-0399-F90387145033}" v="304" dt="2021-06-29T01:22:33.223"/>
    <p1510:client id="{62053175-8D83-C491-314C-EE485E33DD71}" v="34" dt="2021-05-07T21:40:53.173"/>
    <p1510:client id="{9CB031B9-071A-B6C8-4573-470FC7A2D457}" v="20" dt="2021-11-10T20:17:22.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5970" autoAdjust="0"/>
  </p:normalViewPr>
  <p:slideViewPr>
    <p:cSldViewPr snapToGrid="0">
      <p:cViewPr varScale="1">
        <p:scale>
          <a:sx n="63" d="100"/>
          <a:sy n="63" d="100"/>
        </p:scale>
        <p:origin x="1276" y="52"/>
      </p:cViewPr>
      <p:guideLst>
        <p:guide orient="horz" pos="2928"/>
        <p:guide pos="3840"/>
      </p:guideLst>
    </p:cSldViewPr>
  </p:slideViewPr>
  <p:outlineViewPr>
    <p:cViewPr>
      <p:scale>
        <a:sx n="33" d="100"/>
        <a:sy n="33" d="100"/>
      </p:scale>
      <p:origin x="0" y="-11844"/>
    </p:cViewPr>
  </p:outlineViewPr>
  <p:notesTextViewPr>
    <p:cViewPr>
      <p:scale>
        <a:sx n="1" d="1"/>
        <a:sy n="1" d="1"/>
      </p:scale>
      <p:origin x="0" y="0"/>
    </p:cViewPr>
  </p:notesTextViewPr>
  <p:sorterViewPr>
    <p:cViewPr>
      <p:scale>
        <a:sx n="100" d="100"/>
        <a:sy n="100" d="100"/>
      </p:scale>
      <p:origin x="0" y="-4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6D4F16D-5987-4C4F-83FB-147FD84CE1FA}" type="datetimeFigureOut">
              <a:rPr lang="en-US" smtClean="0"/>
              <a:t>2/23/2022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64AF228-1B3C-43DA-AC9F-DACFE00241B0}" type="slidenum">
              <a:rPr lang="en-US" smtClean="0"/>
              <a:t>‹#›</a:t>
            </a:fld>
            <a:endParaRPr lang="en-US"/>
          </a:p>
        </p:txBody>
      </p:sp>
    </p:spTree>
    <p:extLst>
      <p:ext uri="{BB962C8B-B14F-4D97-AF65-F5344CB8AC3E}">
        <p14:creationId xmlns:p14="http://schemas.microsoft.com/office/powerpoint/2010/main" val="246076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6VmINhpg5CY"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youtube.com/watch?v=6VmINhpg5CY"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1</a:t>
            </a:fld>
            <a:endParaRPr lang="en-US"/>
          </a:p>
        </p:txBody>
      </p:sp>
    </p:spTree>
    <p:extLst>
      <p:ext uri="{BB962C8B-B14F-4D97-AF65-F5344CB8AC3E}">
        <p14:creationId xmlns:p14="http://schemas.microsoft.com/office/powerpoint/2010/main" val="3180509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 agendas for each session with handouts/materials needed and facilitator notes</a:t>
            </a:r>
          </a:p>
          <a:p>
            <a:r>
              <a:rPr lang="en-US" dirty="0"/>
              <a:t>Detailed session content</a:t>
            </a:r>
            <a:endParaRPr lang="en-US" dirty="0">
              <a:cs typeface="Calibri"/>
            </a:endParaRPr>
          </a:p>
          <a:p>
            <a:r>
              <a:rPr lang="en-US" dirty="0"/>
              <a:t>Sample discussion approach indicated by</a:t>
            </a:r>
            <a:endParaRPr lang="en-US" dirty="0">
              <a:cs typeface="Calibri"/>
            </a:endParaRPr>
          </a:p>
          <a:p>
            <a:r>
              <a:rPr lang="en-US" dirty="0"/>
              <a:t>Suggested questions indicated by </a:t>
            </a:r>
            <a:endParaRPr lang="en-US" dirty="0">
              <a:cs typeface="Calibri" panose="020F0502020204030204"/>
            </a:endParaRPr>
          </a:p>
          <a:p>
            <a:endParaRPr lang="en-US" dirty="0"/>
          </a:p>
          <a:p>
            <a:endParaRPr lang="en-US" dirty="0"/>
          </a:p>
          <a:p>
            <a:r>
              <a:rPr lang="en-US" dirty="0"/>
              <a:t>OVERVIEW OF STRIDE MANUAL</a:t>
            </a:r>
          </a:p>
        </p:txBody>
      </p:sp>
      <p:sp>
        <p:nvSpPr>
          <p:cNvPr id="4" name="Slide Number Placeholder 3"/>
          <p:cNvSpPr>
            <a:spLocks noGrp="1"/>
          </p:cNvSpPr>
          <p:nvPr>
            <p:ph type="sldNum" sz="quarter" idx="5"/>
          </p:nvPr>
        </p:nvSpPr>
        <p:spPr/>
        <p:txBody>
          <a:bodyPr/>
          <a:lstStyle/>
          <a:p>
            <a:fld id="{764AF228-1B3C-43DA-AC9F-DACFE00241B0}" type="slidenum">
              <a:rPr lang="en-US" smtClean="0"/>
              <a:t>10</a:t>
            </a:fld>
            <a:endParaRPr lang="en-US"/>
          </a:p>
        </p:txBody>
      </p:sp>
    </p:spTree>
    <p:extLst>
      <p:ext uri="{BB962C8B-B14F-4D97-AF65-F5344CB8AC3E}">
        <p14:creationId xmlns:p14="http://schemas.microsoft.com/office/powerpoint/2010/main" val="832043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11</a:t>
            </a:fld>
            <a:endParaRPr lang="en-US"/>
          </a:p>
        </p:txBody>
      </p:sp>
    </p:spTree>
    <p:extLst>
      <p:ext uri="{BB962C8B-B14F-4D97-AF65-F5344CB8AC3E}">
        <p14:creationId xmlns:p14="http://schemas.microsoft.com/office/powerpoint/2010/main" val="718157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12</a:t>
            </a:fld>
            <a:endParaRPr lang="en-US"/>
          </a:p>
        </p:txBody>
      </p:sp>
    </p:spTree>
    <p:extLst>
      <p:ext uri="{BB962C8B-B14F-4D97-AF65-F5344CB8AC3E}">
        <p14:creationId xmlns:p14="http://schemas.microsoft.com/office/powerpoint/2010/main" val="1783960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GENERAL SESSION OUTLINE</a:t>
            </a:r>
          </a:p>
          <a:p>
            <a:r>
              <a:rPr lang="en-US" sz="1000" dirty="0"/>
              <a:t>Groups meet weekly in the first 6 months, and monthly for another 6 months. Each session is 2 hours with at least 20 minutes of physical activity. </a:t>
            </a:r>
          </a:p>
          <a:p>
            <a:r>
              <a:rPr lang="en-US" sz="1000" dirty="0"/>
              <a:t>Weekly weighing is an important part of monitoring progress; weigh ins are conducted in a private setting.</a:t>
            </a:r>
          </a:p>
          <a:p>
            <a:endParaRPr lang="en-US" sz="1000" dirty="0"/>
          </a:p>
          <a:p>
            <a:pPr defTabSz="942289">
              <a:defRPr/>
            </a:pPr>
            <a:r>
              <a:rPr lang="en-US" sz="1000" dirty="0">
                <a:latin typeface="Arial" panose="020B0604020202020204" pitchFamily="34" charset="0"/>
                <a:ea typeface="Arial" panose="020B0604020202020204" pitchFamily="34" charset="0"/>
              </a:rPr>
              <a:t>STRIDE sets a target of 20-30 minutes daily of moderate physical activity (~180 minutes per week). Each group session incorporates 20-30 minutes of group physical activity—typically, walking. Facilitators encourage participants to develop individualized plans for increased physical activity—including activities of daily living, cardiovascular exercise, weight bearing exercise, and flexibility exercise—as well as decreased sedentary behaviors such as screen time. Leaders also ask participants to record daily physical activity in their weekly diaries and review progress at each group and individual contact.</a:t>
            </a:r>
          </a:p>
          <a:p>
            <a:pPr defTabSz="942289">
              <a:defRPr/>
            </a:pPr>
            <a:endParaRPr lang="en-US" sz="1000" dirty="0">
              <a:latin typeface="Arial" panose="020B0604020202020204" pitchFamily="34" charset="0"/>
              <a:ea typeface="Arial" panose="020B0604020202020204" pitchFamily="34" charset="0"/>
            </a:endParaRPr>
          </a:p>
          <a:p>
            <a:pPr defTabSz="942289">
              <a:defRPr/>
            </a:pPr>
            <a:r>
              <a:rPr lang="en-US" sz="1000" dirty="0">
                <a:latin typeface="Arial" panose="020B0604020202020204" pitchFamily="34" charset="0"/>
                <a:ea typeface="Arial" panose="020B0604020202020204" pitchFamily="34" charset="0"/>
              </a:rPr>
              <a:t>Participants with no interest in physical activity are not forced to set an exercise goal, although those who decline to set a physical activity goal for several consecutive weeks are encouraged to meet with one of the facilitators for a brief counseling session using motivational interviewing techniques. The objective of this counseling session is to foster reflection on long-term goals and hopefully increase motivation to engage in more physical activity. Participants who are injured are encouraged to find alternative forms of exercise that accommodate their injury (for example, seated arm exercises with an exercise band).</a:t>
            </a:r>
          </a:p>
          <a:p>
            <a:pPr defTabSz="942289">
              <a:defRPr/>
            </a:pPr>
            <a:endParaRPr lang="en-US" sz="1000" dirty="0">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13</a:t>
            </a:fld>
            <a:endParaRPr lang="en-US"/>
          </a:p>
        </p:txBody>
      </p:sp>
    </p:spTree>
    <p:extLst>
      <p:ext uri="{BB962C8B-B14F-4D97-AF65-F5344CB8AC3E}">
        <p14:creationId xmlns:p14="http://schemas.microsoft.com/office/powerpoint/2010/main" val="2623972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14</a:t>
            </a:fld>
            <a:endParaRPr lang="en-US"/>
          </a:p>
        </p:txBody>
      </p:sp>
    </p:spTree>
    <p:extLst>
      <p:ext uri="{BB962C8B-B14F-4D97-AF65-F5344CB8AC3E}">
        <p14:creationId xmlns:p14="http://schemas.microsoft.com/office/powerpoint/2010/main" val="3858717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r>
              <a:rPr lang="en-US" sz="1100" dirty="0">
                <a:latin typeface="Arial"/>
                <a:ea typeface="Arial" panose="020B0604020202020204" pitchFamily="34" charset="0"/>
                <a:cs typeface="Arial"/>
              </a:rPr>
              <a:t>We are often asked whether one should focus on a few, simple, relatively small steps to improve their health or attempt to make drastic, wholesale changes across the board in a “lifestyle overhaul.” Our answer is yes! Our experience has taught us that different approaches work best for different people.</a:t>
            </a:r>
          </a:p>
          <a:p>
            <a:pPr marL="91611" marR="134800">
              <a:spcBef>
                <a:spcPts val="412"/>
              </a:spcBef>
            </a:pPr>
            <a:br>
              <a:rPr lang="en-US" sz="1100" dirty="0">
                <a:latin typeface="Arial" panose="020B0604020202020204" pitchFamily="34" charset="0"/>
                <a:ea typeface="Arial" panose="020B0604020202020204" pitchFamily="34" charset="0"/>
              </a:rPr>
            </a:br>
            <a:r>
              <a:rPr lang="en-US" sz="1100" dirty="0">
                <a:latin typeface="Arial" panose="020B0604020202020204" pitchFamily="34" charset="0"/>
                <a:ea typeface="Arial" panose="020B0604020202020204" pitchFamily="34" charset="0"/>
              </a:rPr>
              <a:t>Multiple health behavior change can be produced either sequentially or simultaneously, and the order and magnitude of change in which individual behaviors ought to be addressed is unclear. In the absence of evidence to guide these treatment decisions, we take a personalized approach working with people to examine their goals as well as their resources, strengths, and limitations.</a:t>
            </a:r>
          </a:p>
          <a:p>
            <a:pPr marL="91611" marR="134800">
              <a:spcBef>
                <a:spcPts val="412"/>
              </a:spcBef>
            </a:pPr>
            <a:endParaRPr lang="en-US" sz="1100" dirty="0">
              <a:latin typeface="Arial" panose="020B0604020202020204" pitchFamily="34" charset="0"/>
              <a:ea typeface="Arial" panose="020B0604020202020204" pitchFamily="34" charset="0"/>
            </a:endParaRPr>
          </a:p>
          <a:p>
            <a:pPr marL="94229" defTabSz="942289">
              <a:defRPr/>
            </a:pPr>
            <a:r>
              <a:rPr lang="en-US" sz="1100" i="1" dirty="0">
                <a:solidFill>
                  <a:schemeClr val="accent2">
                    <a:lumMod val="75000"/>
                  </a:schemeClr>
                </a:solidFill>
                <a:latin typeface="Arial" panose="020B0604020202020204" pitchFamily="34" charset="0"/>
                <a:ea typeface="Arial" panose="020B0604020202020204" pitchFamily="34" charset="0"/>
              </a:rPr>
              <a:t>Emphasize the importance and impact of each participant’s presence in each of the sessions. Acknowledge that there may be challenging weeks (</a:t>
            </a:r>
            <a:r>
              <a:rPr lang="en-US" sz="1100" i="1" dirty="0" err="1">
                <a:solidFill>
                  <a:schemeClr val="accent2">
                    <a:lumMod val="75000"/>
                  </a:schemeClr>
                </a:solidFill>
                <a:latin typeface="Arial" panose="020B0604020202020204" pitchFamily="34" charset="0"/>
                <a:ea typeface="Arial" panose="020B0604020202020204" pitchFamily="34" charset="0"/>
              </a:rPr>
              <a:t>eg</a:t>
            </a:r>
            <a:r>
              <a:rPr lang="en-US" sz="1100" i="1" dirty="0">
                <a:solidFill>
                  <a:schemeClr val="accent2">
                    <a:lumMod val="75000"/>
                  </a:schemeClr>
                </a:solidFill>
                <a:latin typeface="Arial" panose="020B0604020202020204" pitchFamily="34" charset="0"/>
                <a:ea typeface="Arial" panose="020B0604020202020204" pitchFamily="34" charset="0"/>
              </a:rPr>
              <a:t>, ppt did not meet their goals, or overall feeling unsuccessful) but those are likely the weeks that attending the session is most important.  </a:t>
            </a: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15</a:t>
            </a:fld>
            <a:endParaRPr lang="en-US"/>
          </a:p>
        </p:txBody>
      </p:sp>
    </p:spTree>
    <p:extLst>
      <p:ext uri="{BB962C8B-B14F-4D97-AF65-F5344CB8AC3E}">
        <p14:creationId xmlns:p14="http://schemas.microsoft.com/office/powerpoint/2010/main" val="33648286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1</a:t>
            </a:r>
          </a:p>
          <a:p>
            <a:r>
              <a:rPr lang="en-US" i="1" dirty="0"/>
              <a:t>The STRIDE Weekly Logs are a fixture of the program and is a self-monitoring tool for participants to track some key behaviors – diet, physical activity, and sleep.  This is A LOT of information for participants to track and at first glance it may look overwhelming, particularly if someone has never used this type of process.  </a:t>
            </a:r>
            <a:endParaRPr lang="en-US" i="1" dirty="0">
              <a:cs typeface="Calibri"/>
            </a:endParaRPr>
          </a:p>
          <a:p>
            <a:r>
              <a:rPr lang="en-US" i="1" dirty="0"/>
              <a:t>Allow participants time to get acclimated to the Weekly Logs. For the first week, have participants simply focus on completing the Food &amp; Beverage column of the Food Diary portion. Encourage participants to “itemize” the foods as appropriate. For example, instead of “turkey sandwich”, list out: white bread, turkey, swiss cheese, lettuce, mayonnaise. The other columns will be discussed over the next few sessions. </a:t>
            </a: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16</a:t>
            </a:fld>
            <a:endParaRPr lang="en-US"/>
          </a:p>
        </p:txBody>
      </p:sp>
    </p:spTree>
    <p:extLst>
      <p:ext uri="{BB962C8B-B14F-4D97-AF65-F5344CB8AC3E}">
        <p14:creationId xmlns:p14="http://schemas.microsoft.com/office/powerpoint/2010/main" val="1202342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Session 1</a:t>
            </a:r>
          </a:p>
          <a:p>
            <a:pPr defTabSz="942289">
              <a:defRPr/>
            </a:pPr>
            <a:r>
              <a:rPr lang="en-US" i="1" dirty="0"/>
              <a:t>Participants will also be asked to track the amount of moderate physical activity and sleep that they get each day. Again, these topics will be covered over the upcoming sessions, however it would be fine to have them start tracking these behaviors now - if it’s not too overwhelming. Defining “moderate activity” will be discussed at Session 3. Tracking sleep is pretty straightforward. </a:t>
            </a: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17</a:t>
            </a:fld>
            <a:endParaRPr lang="en-US"/>
          </a:p>
        </p:txBody>
      </p:sp>
    </p:spTree>
    <p:extLst>
      <p:ext uri="{BB962C8B-B14F-4D97-AF65-F5344CB8AC3E}">
        <p14:creationId xmlns:p14="http://schemas.microsoft.com/office/powerpoint/2010/main" val="3660519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980"/>
            <a:r>
              <a:rPr lang="en-US" dirty="0"/>
              <a:t>Session</a:t>
            </a:r>
            <a:r>
              <a:rPr lang="en-US" i="0" dirty="0"/>
              <a:t> 1</a:t>
            </a:r>
            <a:endParaRPr lang="en-US" dirty="0"/>
          </a:p>
          <a:p>
            <a:pPr marL="94229"/>
            <a:r>
              <a:rPr lang="en-US" i="1" dirty="0"/>
              <a:t>Participants may opt to use an app or website to track their foods. A few samples are listed on the supplemental resources handout. Many of these sites have a free version, as well as a more elaborate version that participants can pay for.  We do not advocate for that, but of course if a participant is already using a paid version that’s fine.  Many of these sites have a function that allows the daily record to be printed, so there may be times when it would be helpful for participants to print their records in order to share with the facilitator.  Participants should still be asked to transfer their totals to the Daily Totals summary page of the STRIDE Weekly Log to turn in each session since these numbers are used to provide feedback to participants during periodic Progress Checks that are built into the program.</a:t>
            </a:r>
          </a:p>
        </p:txBody>
      </p:sp>
      <p:sp>
        <p:nvSpPr>
          <p:cNvPr id="4" name="Slide Number Placeholder 3"/>
          <p:cNvSpPr>
            <a:spLocks noGrp="1"/>
          </p:cNvSpPr>
          <p:nvPr>
            <p:ph type="sldNum" sz="quarter" idx="5"/>
          </p:nvPr>
        </p:nvSpPr>
        <p:spPr/>
        <p:txBody>
          <a:bodyPr/>
          <a:lstStyle/>
          <a:p>
            <a:fld id="{764AF228-1B3C-43DA-AC9F-DACFE00241B0}" type="slidenum">
              <a:rPr lang="en-US" smtClean="0"/>
              <a:t>18</a:t>
            </a:fld>
            <a:endParaRPr lang="en-US"/>
          </a:p>
        </p:txBody>
      </p:sp>
    </p:spTree>
    <p:extLst>
      <p:ext uri="{BB962C8B-B14F-4D97-AF65-F5344CB8AC3E}">
        <p14:creationId xmlns:p14="http://schemas.microsoft.com/office/powerpoint/2010/main" val="2284788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2</a:t>
            </a:r>
          </a:p>
          <a:p>
            <a:r>
              <a:rPr lang="en-US" i="1" dirty="0"/>
              <a:t>At this session we will explain the difference between a “portion” and a “serving”, as well as talk about ways to manage portion sizes</a:t>
            </a:r>
            <a:r>
              <a:rPr lang="en-US" dirty="0"/>
              <a:t>.  </a:t>
            </a:r>
          </a:p>
          <a:p>
            <a:endParaRPr lang="en-US" i="1" dirty="0"/>
          </a:p>
          <a:p>
            <a:r>
              <a:rPr lang="en-US" i="1" dirty="0"/>
              <a:t>As with each session, we will start with a check in to see how things went during the past week. For Session 2 the focus is on exploring how participants did during the first week of keeping food diaries. </a:t>
            </a:r>
          </a:p>
        </p:txBody>
      </p:sp>
      <p:sp>
        <p:nvSpPr>
          <p:cNvPr id="4" name="Slide Number Placeholder 3"/>
          <p:cNvSpPr>
            <a:spLocks noGrp="1"/>
          </p:cNvSpPr>
          <p:nvPr>
            <p:ph type="sldNum" sz="quarter" idx="5"/>
          </p:nvPr>
        </p:nvSpPr>
        <p:spPr/>
        <p:txBody>
          <a:bodyPr/>
          <a:lstStyle/>
          <a:p>
            <a:fld id="{764AF228-1B3C-43DA-AC9F-DACFE00241B0}" type="slidenum">
              <a:rPr lang="en-US" smtClean="0"/>
              <a:t>19</a:t>
            </a:fld>
            <a:endParaRPr lang="en-US"/>
          </a:p>
        </p:txBody>
      </p:sp>
    </p:spTree>
    <p:extLst>
      <p:ext uri="{BB962C8B-B14F-4D97-AF65-F5344CB8AC3E}">
        <p14:creationId xmlns:p14="http://schemas.microsoft.com/office/powerpoint/2010/main" val="8088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effectLst/>
                <a:latin typeface="Segoe UI"/>
                <a:cs typeface="Segoe UI"/>
              </a:rPr>
              <a:t>We’d like to acknowledge the sponsors of this training, the Northwest MHTTC.</a:t>
            </a:r>
            <a:r>
              <a:rPr lang="en-US" dirty="0">
                <a:latin typeface="Segoe UI"/>
                <a:cs typeface="Segoe UI"/>
              </a:rPr>
              <a:t> </a:t>
            </a:r>
            <a:r>
              <a:rPr lang="en-US" sz="1200" b="0" i="0" dirty="0">
                <a:effectLst/>
                <a:latin typeface="Segoe UI"/>
                <a:cs typeface="Segoe UI"/>
              </a:rPr>
              <a:t> The MHTTC Network is a nation-wide network that is supported by the Substance Abuse and Mental Health Services Administration.</a:t>
            </a:r>
            <a:endParaRPr lang="en-US" b="0" i="0" dirty="0">
              <a:effectLst/>
              <a:latin typeface="Segoe UI"/>
              <a:cs typeface="Segoe UI"/>
            </a:endParaRPr>
          </a:p>
          <a:p>
            <a:pPr algn="l"/>
            <a:r>
              <a:rPr lang="en-US" sz="1200" b="0" i="0" dirty="0">
                <a:effectLst/>
                <a:latin typeface="Segoe UI" panose="020B0502040204020203" pitchFamily="34" charset="0"/>
              </a:rPr>
              <a:t>The Northwest MHTTC covers Region 10, which includes Alaska, Idaho, Oregon, and Washington. The center is based in Seattle at the University of Washington in the Department of Psychiatry and Behavioral Sciences. Their target audience includes people working within mental health settings or providing mental health services and supports.</a:t>
            </a:r>
            <a:endParaRPr lang="en-US" b="0" i="0" dirty="0">
              <a:effectLst/>
              <a:latin typeface="Segoe UI" panose="020B0502040204020203" pitchFamily="34" charset="0"/>
            </a:endParaRPr>
          </a:p>
          <a:p>
            <a:pPr algn="l"/>
            <a:r>
              <a:rPr lang="en-US" sz="1200" b="0" i="0" dirty="0">
                <a:effectLst/>
                <a:latin typeface="Segoe UI" panose="020B0502040204020203" pitchFamily="34" charset="0"/>
              </a:rPr>
              <a:t>Their area of focus is evidence-based practices for serious mental health issues such as psychosis. However, they provide training on a variety of topics including integrated care, suicide prevention, diversity/equity issues, school mental health, peer support, trauma-informed approaches and others.</a:t>
            </a:r>
            <a:endParaRPr lang="en-US" b="0" i="0" dirty="0">
              <a:effectLst/>
              <a:latin typeface="Segoe UI" panose="020B0502040204020203" pitchFamily="34" charset="0"/>
            </a:endParaRPr>
          </a:p>
          <a:p>
            <a:pPr algn="l"/>
            <a:r>
              <a:rPr lang="en-US" b="0" i="0" dirty="0">
                <a:effectLst/>
                <a:latin typeface="Segoe UI" panose="020B0502040204020203" pitchFamily="34" charset="0"/>
              </a:rPr>
              <a:t>The Northwest MHTTC fulfills their mission by offering:</a:t>
            </a:r>
          </a:p>
          <a:p>
            <a:pPr algn="l">
              <a:buFont typeface="Arial" panose="020B0604020202020204" pitchFamily="34" charset="0"/>
              <a:buChar char="•"/>
            </a:pPr>
            <a:r>
              <a:rPr lang="en-US" sz="1200" b="0" i="0" dirty="0">
                <a:effectLst/>
                <a:latin typeface="Segoe UI" panose="020B0502040204020203" pitchFamily="34" charset="0"/>
              </a:rPr>
              <a:t>Free training and technical assistance</a:t>
            </a:r>
            <a:endParaRPr lang="en-US" sz="960" b="0" i="0" dirty="0">
              <a:effectLst/>
              <a:latin typeface="Segoe UI" panose="020B0502040204020203" pitchFamily="34" charset="0"/>
            </a:endParaRPr>
          </a:p>
          <a:p>
            <a:pPr algn="l">
              <a:buFont typeface="Arial" panose="020B0604020202020204" pitchFamily="34" charset="0"/>
              <a:buChar char="•"/>
            </a:pPr>
            <a:r>
              <a:rPr lang="en-US" sz="1200" b="0" i="0" dirty="0">
                <a:effectLst/>
                <a:latin typeface="Segoe UI" panose="020B0502040204020203" pitchFamily="34" charset="0"/>
              </a:rPr>
              <a:t>Free, self-paced online courses</a:t>
            </a:r>
            <a:endParaRPr lang="en-US" sz="960" b="0" i="0" dirty="0">
              <a:effectLst/>
              <a:latin typeface="Segoe UI" panose="020B0502040204020203" pitchFamily="34" charset="0"/>
            </a:endParaRPr>
          </a:p>
          <a:p>
            <a:pPr algn="l">
              <a:buFont typeface="Arial" panose="020B0604020202020204" pitchFamily="34" charset="0"/>
              <a:buChar char="•"/>
            </a:pPr>
            <a:r>
              <a:rPr lang="en-US" sz="1200" b="0" i="0" dirty="0">
                <a:effectLst/>
                <a:latin typeface="Segoe UI" panose="020B0502040204020203" pitchFamily="34" charset="0"/>
              </a:rPr>
              <a:t>Live events that they also record &amp; post</a:t>
            </a:r>
            <a:endParaRPr lang="en-US" sz="960" b="0" i="0" dirty="0">
              <a:effectLst/>
              <a:latin typeface="Segoe UI" panose="020B0502040204020203" pitchFamily="34" charset="0"/>
            </a:endParaRPr>
          </a:p>
          <a:p>
            <a:pPr algn="l">
              <a:buFont typeface="Arial" panose="020B0604020202020204" pitchFamily="34" charset="0"/>
              <a:buChar char="•"/>
            </a:pPr>
            <a:r>
              <a:rPr lang="en-US" sz="1200" b="0" i="0" dirty="0">
                <a:effectLst/>
                <a:latin typeface="Segoe UI" panose="020B0502040204020203" pitchFamily="34" charset="0"/>
              </a:rPr>
              <a:t>Virtual learning communities</a:t>
            </a:r>
            <a:endParaRPr lang="en-US" sz="960" b="0" i="0" dirty="0">
              <a:effectLst/>
              <a:latin typeface="Segoe UI" panose="020B0502040204020203" pitchFamily="34" charset="0"/>
            </a:endParaRPr>
          </a:p>
          <a:p>
            <a:pPr algn="l">
              <a:buFont typeface="Arial" panose="020B0604020202020204" pitchFamily="34" charset="0"/>
              <a:buChar char="•"/>
            </a:pPr>
            <a:r>
              <a:rPr lang="en-US" sz="1200" b="0" i="0" dirty="0">
                <a:effectLst/>
                <a:latin typeface="Segoe UI" panose="020B0502040204020203" pitchFamily="34" charset="0"/>
              </a:rPr>
              <a:t>Monthly Newsletters</a:t>
            </a:r>
            <a:endParaRPr lang="en-US" sz="960" b="0" i="0" dirty="0">
              <a:effectLst/>
              <a:latin typeface="Segoe UI" panose="020B0502040204020203" pitchFamily="34" charset="0"/>
            </a:endParaRPr>
          </a:p>
          <a:p>
            <a:pPr algn="l">
              <a:buFont typeface="Arial" panose="020B0604020202020204" pitchFamily="34" charset="0"/>
              <a:buChar char="•"/>
            </a:pPr>
            <a:r>
              <a:rPr lang="en-US" sz="1200" b="0" i="0" dirty="0">
                <a:effectLst/>
                <a:latin typeface="Segoe UI" panose="020B0502040204020203" pitchFamily="34" charset="0"/>
              </a:rPr>
              <a:t>A Resource Library</a:t>
            </a:r>
            <a:endParaRPr lang="en-US" sz="960" b="0" i="0" dirty="0">
              <a:effectLst/>
              <a:latin typeface="Segoe UI" panose="020B0502040204020203" pitchFamily="34" charset="0"/>
            </a:endParaRPr>
          </a:p>
          <a:p>
            <a:pPr algn="l">
              <a:buFont typeface="Arial" panose="020B0604020202020204" pitchFamily="34" charset="0"/>
              <a:buChar char="•"/>
            </a:pPr>
            <a:r>
              <a:rPr lang="en-US" sz="1200" b="0" i="0" dirty="0">
                <a:effectLst/>
                <a:latin typeface="Segoe UI" panose="020B0502040204020203" pitchFamily="34" charset="0"/>
              </a:rPr>
              <a:t>Research and practice briefs</a:t>
            </a:r>
            <a:endParaRPr lang="en-US" sz="960" b="0" i="0" dirty="0">
              <a:effectLst/>
              <a:latin typeface="Segoe UI" panose="020B0502040204020203" pitchFamily="34" charset="0"/>
            </a:endParaRPr>
          </a:p>
          <a:p>
            <a:pPr algn="l">
              <a:buFont typeface="Arial" panose="020B0604020202020204" pitchFamily="34" charset="0"/>
              <a:buChar char="•"/>
            </a:pPr>
            <a:r>
              <a:rPr lang="en-US" sz="1200" b="0" i="0" dirty="0">
                <a:effectLst/>
                <a:latin typeface="Segoe UI" panose="020B0502040204020203" pitchFamily="34" charset="0"/>
              </a:rPr>
              <a:t>And other on-demand content</a:t>
            </a:r>
            <a:endParaRPr lang="en-US" sz="960" b="0" i="0" dirty="0">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2</a:t>
            </a:fld>
            <a:endParaRPr lang="en-US"/>
          </a:p>
        </p:txBody>
      </p:sp>
    </p:spTree>
    <p:extLst>
      <p:ext uri="{BB962C8B-B14F-4D97-AF65-F5344CB8AC3E}">
        <p14:creationId xmlns:p14="http://schemas.microsoft.com/office/powerpoint/2010/main" val="10909041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3980"/>
            <a:r>
              <a:rPr lang="en-US" i="1" dirty="0"/>
              <a:t>If you haven’t already completed a weekly log yourself, we highly suggest doing that prior to beginning your STRIDE group.  This will give you some insight to the process and also help you become familiar with the tool itself. </a:t>
            </a:r>
            <a:endParaRPr lang="en-US" dirty="0">
              <a:cs typeface="Calibri"/>
            </a:endParaRPr>
          </a:p>
          <a:p>
            <a:pPr marL="94229"/>
            <a:r>
              <a:rPr lang="en-US" i="1" dirty="0"/>
              <a:t>For the check in,  allow participants to identify their challenges as well as their successes with food diaries.  There doesn’t necessarily need to be a lot of problem-solving at this point.  One of the most valuable parts of the check in is for participants to hear how others are doing – whether they’re struggling a bit or if things are going smoothly. Often it can be reassuring for participants to hear that others are having experiences similar to their own and may inspire them to share their thoughts. Again, acknowledge that keeping food diaries will take some time to get used to, and encourage participants to be patient with themselves and the process.</a:t>
            </a:r>
          </a:p>
          <a:p>
            <a:pPr marL="94229"/>
            <a:endParaRPr lang="en-US" i="0" dirty="0"/>
          </a:p>
          <a:p>
            <a:pPr marL="94229"/>
            <a:r>
              <a:rPr lang="en-US" i="0" dirty="0"/>
              <a:t>If in-person training:</a:t>
            </a:r>
          </a:p>
          <a:p>
            <a:pPr marL="94229"/>
            <a:r>
              <a:rPr lang="en-US" i="1" dirty="0"/>
              <a:t>Let’s go ahead and go through a brief check-in right now on </a:t>
            </a:r>
            <a:r>
              <a:rPr lang="en-US" i="1" u="sng" dirty="0"/>
              <a:t>your</a:t>
            </a:r>
            <a:r>
              <a:rPr lang="en-US" i="1" dirty="0"/>
              <a:t> experience with keeping food diaries.  Prior to today’s training, we had encouraged you all to complete a week’s worth </a:t>
            </a:r>
            <a:r>
              <a:rPr lang="en-US" sz="1100" i="1" dirty="0"/>
              <a:t>[or xxx day’s worth] </a:t>
            </a:r>
            <a:r>
              <a:rPr lang="en-US" i="1" dirty="0"/>
              <a:t>of food diaries so that you would have some insight with the STRIDE Logs.  I’m interested in hearing about your experiences, there’s no right or wrong.  How did it go with keeping food diaries this week?</a:t>
            </a:r>
          </a:p>
          <a:p>
            <a:pPr marL="94229"/>
            <a:r>
              <a:rPr lang="en-US" i="0" dirty="0"/>
              <a:t>If needed:</a:t>
            </a:r>
            <a:r>
              <a:rPr lang="en-US" i="1" dirty="0"/>
              <a:t>  What were some of the challenges? What seemed to work well? What did you notice about your eating patterns?  </a:t>
            </a:r>
            <a:r>
              <a:rPr lang="en-US" i="0" dirty="0"/>
              <a:t>Summarize </a:t>
            </a:r>
          </a:p>
          <a:p>
            <a:pPr marL="94229"/>
            <a:r>
              <a:rPr lang="en-US" i="1" dirty="0"/>
              <a:t>Thank you for sharing. For many people, keeping food diaries is the key to successful weight management. It definitely takes some getting used to, but if you are consistent, it will start to feel a bit easier as time goes on and you will notice the benefits.</a:t>
            </a:r>
          </a:p>
        </p:txBody>
      </p:sp>
      <p:sp>
        <p:nvSpPr>
          <p:cNvPr id="4" name="Slide Number Placeholder 3"/>
          <p:cNvSpPr>
            <a:spLocks noGrp="1"/>
          </p:cNvSpPr>
          <p:nvPr>
            <p:ph type="sldNum" sz="quarter" idx="5"/>
          </p:nvPr>
        </p:nvSpPr>
        <p:spPr/>
        <p:txBody>
          <a:bodyPr/>
          <a:lstStyle/>
          <a:p>
            <a:fld id="{764AF228-1B3C-43DA-AC9F-DACFE00241B0}" type="slidenum">
              <a:rPr lang="en-US" smtClean="0"/>
              <a:t>20</a:t>
            </a:fld>
            <a:endParaRPr lang="en-US"/>
          </a:p>
        </p:txBody>
      </p:sp>
    </p:spTree>
    <p:extLst>
      <p:ext uri="{BB962C8B-B14F-4D97-AF65-F5344CB8AC3E}">
        <p14:creationId xmlns:p14="http://schemas.microsoft.com/office/powerpoint/2010/main" val="1527875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2</a:t>
            </a:r>
          </a:p>
          <a:p>
            <a:r>
              <a:rPr lang="en-US" i="1" dirty="0"/>
              <a:t>We will introduce participants to the Nutrition Facts Label.  I’m sure we’ve all seen these labels on packaged foods.  There is A LOT on these labels. The primary items to focus on are Serving Size and Calories.  Participants should realize that the amount of Calories on the label, corresponds to the Serving Size. So, if you eat 3 servings, its 3x the calories.  </a:t>
            </a:r>
          </a:p>
          <a:p>
            <a:endParaRPr lang="en-US" dirty="0"/>
          </a:p>
          <a:p>
            <a:r>
              <a:rPr lang="en-US" i="1" dirty="0"/>
              <a:t>Be clear that we are not asking participant to only consume the listed serving size, but rather to pay attention to their portions in order to more accurately determine calorie intake. </a:t>
            </a: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21</a:t>
            </a:fld>
            <a:endParaRPr lang="en-US"/>
          </a:p>
        </p:txBody>
      </p:sp>
    </p:spTree>
    <p:extLst>
      <p:ext uri="{BB962C8B-B14F-4D97-AF65-F5344CB8AC3E}">
        <p14:creationId xmlns:p14="http://schemas.microsoft.com/office/powerpoint/2010/main" val="19416274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Session 2</a:t>
            </a:r>
          </a:p>
          <a:p>
            <a:r>
              <a:rPr lang="en-US" sz="1100" i="1" dirty="0"/>
              <a:t>The terms “serving size” and “portion size” are often used interchangeably, but they really are two different things. A Serving Size is a standardized unit for a particular food, this is what you see on the Nutrition Facts Label.  A Portion is what you actually consume. </a:t>
            </a:r>
          </a:p>
          <a:p>
            <a:r>
              <a:rPr lang="en-US" sz="1100" i="1" dirty="0"/>
              <a:t>The key thing to focus on is that a Serving Size is what should be used to record calories.  A person’s Portion size may be different that a Serving Size. </a:t>
            </a:r>
          </a:p>
          <a:p>
            <a:r>
              <a:rPr lang="en-US" sz="1100" i="1" dirty="0"/>
              <a:t>On this slide, we see a serving size of spaghetti on the right side.  The plate on the left, is likely a more realistic portion size of spaghetti that most of us might eat.  </a:t>
            </a:r>
          </a:p>
          <a:p>
            <a:endParaRPr lang="en-US" sz="1100" i="1" dirty="0"/>
          </a:p>
          <a:p>
            <a:r>
              <a:rPr lang="en-US" sz="1100" i="1" dirty="0"/>
              <a:t>The manual outlines an interactive activity that gives participants a chance to explore portions and servings by pouring bowls of cereal. These hands on activities are of course the most impactful and fun for the group. However, if you are not able to do the activity, there are some brief video clips that you could show.  We’ve included the links on the facilitator resources handout. </a:t>
            </a:r>
          </a:p>
          <a:p>
            <a:endParaRPr lang="en-US" sz="1100" i="1" dirty="0"/>
          </a:p>
          <a:p>
            <a:r>
              <a:rPr lang="en-US" sz="1100" i="0" dirty="0"/>
              <a:t>For virtual trainings, it may be helpful to show the following video clip describing portions vs. servings.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https://www.youtube.com/watch?v=6VmINhpg5CY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100" dirty="0"/>
          </a:p>
          <a:p>
            <a:r>
              <a:rPr lang="en-US" sz="1100" dirty="0"/>
              <a:t>For in-person trainings, do the following demonstration:</a:t>
            </a:r>
          </a:p>
          <a:p>
            <a:r>
              <a:rPr lang="en-US" sz="1100" dirty="0"/>
              <a:t>Do a quick demo of two “pours” of cereal. Ask the group which one they think contains a SERVING of cereal.  Use clear glass bowls, could have two different sizes to show how our eyes can be tricked by the size of the dishes we use.  Or could use a “heavy” cereal and a “lighter” cereal to show that even though both are a SERVING, one fills a bowl more than the other. (e.g., granola vs. Cheerios)</a:t>
            </a:r>
          </a:p>
        </p:txBody>
      </p:sp>
      <p:sp>
        <p:nvSpPr>
          <p:cNvPr id="4" name="Slide Number Placeholder 3"/>
          <p:cNvSpPr>
            <a:spLocks noGrp="1"/>
          </p:cNvSpPr>
          <p:nvPr>
            <p:ph type="sldNum" sz="quarter" idx="5"/>
          </p:nvPr>
        </p:nvSpPr>
        <p:spPr/>
        <p:txBody>
          <a:bodyPr/>
          <a:lstStyle/>
          <a:p>
            <a:fld id="{764AF228-1B3C-43DA-AC9F-DACFE00241B0}" type="slidenum">
              <a:rPr lang="en-US" smtClean="0"/>
              <a:t>22</a:t>
            </a:fld>
            <a:endParaRPr lang="en-US"/>
          </a:p>
        </p:txBody>
      </p:sp>
    </p:spTree>
    <p:extLst>
      <p:ext uri="{BB962C8B-B14F-4D97-AF65-F5344CB8AC3E}">
        <p14:creationId xmlns:p14="http://schemas.microsoft.com/office/powerpoint/2010/main" val="1576539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Session 2</a:t>
            </a:r>
          </a:p>
          <a:p>
            <a:r>
              <a:rPr lang="en-US" sz="1100" i="1" dirty="0"/>
              <a:t>The terms “serving size” and “portion size” are often used interchangeably, but they really are two different things. A Serving Size is a standardized unit for a particular food, this is what you see on the Nutrition Facts Label.  A Portion is what you actually consume. </a:t>
            </a:r>
          </a:p>
          <a:p>
            <a:r>
              <a:rPr lang="en-US" sz="1100" i="1" dirty="0"/>
              <a:t>The key thing to focus on is that a Serving Size is what should be used to record calories.  A person’s Portion size may be different that a Serving Size. </a:t>
            </a:r>
          </a:p>
          <a:p>
            <a:r>
              <a:rPr lang="en-US" sz="1100" i="1" dirty="0"/>
              <a:t>On this slide, we see a serving size of spaghetti on the right side.  The plate on the left, is likely a more realistic portion size of spaghetti that most of us might eat.  </a:t>
            </a:r>
          </a:p>
          <a:p>
            <a:endParaRPr lang="en-US" sz="1100" i="1" dirty="0"/>
          </a:p>
          <a:p>
            <a:r>
              <a:rPr lang="en-US" sz="1100" i="1" dirty="0"/>
              <a:t>The manual outlines an interactive activity that gives participants a chance to explore portions and servings by pouring bowls of cereal. These hands on activities are of course the most impactful and fun for the group. However, if you are not able to do the activity, there are some brief video clips that you could show.  We’ve included the links on the facilitator resources handout. </a:t>
            </a:r>
          </a:p>
          <a:p>
            <a:endParaRPr lang="en-US" sz="1100" i="1" dirty="0"/>
          </a:p>
          <a:p>
            <a:r>
              <a:rPr lang="en-US" sz="1100" i="0" dirty="0"/>
              <a:t>For virtual trainings, it may be helpful to show the following video clip describing portions vs. servings.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https://www.youtube.com/watch?v=6VmINhpg5CY</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100" dirty="0"/>
          </a:p>
          <a:p>
            <a:r>
              <a:rPr lang="en-US" sz="1100" dirty="0"/>
              <a:t>For in-person trainings, do the following demonstration:</a:t>
            </a:r>
          </a:p>
          <a:p>
            <a:r>
              <a:rPr lang="en-US" sz="1100" dirty="0"/>
              <a:t>Do a quick demo of two “pours” of cereal. Ask the group which one they think contains a SERVING of cereal.  Use clear glass bowls, could have two different sizes to show how our eyes can be tricked by the size of the dishes we use.  Or could use a “heavy” cereal and a “lighter” cereal to show that even though both are a SERVING, one fills a bowl more than the other. (e.g., granola vs. Cheerios)</a:t>
            </a:r>
          </a:p>
        </p:txBody>
      </p:sp>
      <p:sp>
        <p:nvSpPr>
          <p:cNvPr id="4" name="Slide Number Placeholder 3"/>
          <p:cNvSpPr>
            <a:spLocks noGrp="1"/>
          </p:cNvSpPr>
          <p:nvPr>
            <p:ph type="sldNum" sz="quarter" idx="5"/>
          </p:nvPr>
        </p:nvSpPr>
        <p:spPr/>
        <p:txBody>
          <a:bodyPr/>
          <a:lstStyle/>
          <a:p>
            <a:fld id="{764AF228-1B3C-43DA-AC9F-DACFE00241B0}" type="slidenum">
              <a:rPr lang="en-US" smtClean="0"/>
              <a:t>23</a:t>
            </a:fld>
            <a:endParaRPr lang="en-US"/>
          </a:p>
        </p:txBody>
      </p:sp>
    </p:spTree>
    <p:extLst>
      <p:ext uri="{BB962C8B-B14F-4D97-AF65-F5344CB8AC3E}">
        <p14:creationId xmlns:p14="http://schemas.microsoft.com/office/powerpoint/2010/main" val="16423774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3</a:t>
            </a:r>
            <a:endParaRPr lang="en-US" i="1" dirty="0">
              <a:cs typeface="Calibri"/>
            </a:endParaRPr>
          </a:p>
          <a:p>
            <a:r>
              <a:rPr lang="en-US" i="1" dirty="0"/>
              <a:t>At this session we describe concept of “energy balance” and introduce the SMART goal-setting process.</a:t>
            </a: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24</a:t>
            </a:fld>
            <a:endParaRPr lang="en-US"/>
          </a:p>
        </p:txBody>
      </p:sp>
    </p:spTree>
    <p:extLst>
      <p:ext uri="{BB962C8B-B14F-4D97-AF65-F5344CB8AC3E}">
        <p14:creationId xmlns:p14="http://schemas.microsoft.com/office/powerpoint/2010/main" val="4056001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Session 3</a:t>
            </a:r>
          </a:p>
          <a:p>
            <a:r>
              <a:rPr lang="en-US" sz="1000" i="1" dirty="0"/>
              <a:t>We introduce the idea of “energy balance” here.  A calorie is simply a unit of measurement for energy. We get calories IN by the foods and drinks we consume, that is represented on one side of the scale.  We get calories OUT through exercise and body functions such as digestion, respiration.  Using this concept, for weight loss we would consume FEWER calories than we are expending. For weight gain, we would consume MORE calories than we are expending. For weight maintenance, both sides would be equal and the scale is balanced. </a:t>
            </a:r>
          </a:p>
          <a:p>
            <a:endParaRPr lang="en-US" sz="1000" dirty="0"/>
          </a:p>
          <a:p>
            <a:r>
              <a:rPr lang="en-US" sz="1000" i="1" dirty="0"/>
              <a:t>It will be important for participants to look up the calories of their foods and drinks so that they know their daily intake. They can use resources such as the Nutrition Facts Label, The Calorie King books or website, or a calorie tracking app or website. As participants get used to this process, they will start to notice how calorically dense certain foods and may choose to use that observation to begin to make small changes.  For example, they may notice how calorically dense fried foods are compared to other choices (French fries vs. baked potato, fried chicken vs. grilled chicken). </a:t>
            </a:r>
          </a:p>
          <a:p>
            <a:endParaRPr lang="en-US" sz="1000" i="1" dirty="0"/>
          </a:p>
          <a:p>
            <a:r>
              <a:rPr lang="en-US" sz="1000" i="1" dirty="0"/>
              <a:t>Another way that foods can be calorically dense is due to water content. Foods that contain more water – soups, fruits, vegetables – tend to contain less calories per serving than other foods. </a:t>
            </a:r>
          </a:p>
          <a:p>
            <a:endParaRPr lang="en-US" sz="1000" dirty="0"/>
          </a:p>
          <a:p>
            <a:r>
              <a:rPr lang="en-US" sz="1000" dirty="0"/>
              <a:t>DEMONSTRATION ACTIVITY: Do “raisins vs grapes” demo here to illustrate energy density (</a:t>
            </a:r>
            <a:r>
              <a:rPr lang="en-US" sz="1000" dirty="0" err="1"/>
              <a:t>ie</a:t>
            </a:r>
            <a:r>
              <a:rPr lang="en-US" sz="1000" dirty="0"/>
              <a:t>, calories)</a:t>
            </a:r>
          </a:p>
          <a:p>
            <a:r>
              <a:rPr lang="en-US" sz="1000" dirty="0"/>
              <a:t>120 calories = 2 cups of grapes or ¼ cup of raisins</a:t>
            </a:r>
          </a:p>
        </p:txBody>
      </p:sp>
      <p:sp>
        <p:nvSpPr>
          <p:cNvPr id="4" name="Slide Number Placeholder 3"/>
          <p:cNvSpPr>
            <a:spLocks noGrp="1"/>
          </p:cNvSpPr>
          <p:nvPr>
            <p:ph type="sldNum" sz="quarter" idx="5"/>
          </p:nvPr>
        </p:nvSpPr>
        <p:spPr/>
        <p:txBody>
          <a:bodyPr/>
          <a:lstStyle/>
          <a:p>
            <a:fld id="{764AF228-1B3C-43DA-AC9F-DACFE00241B0}" type="slidenum">
              <a:rPr lang="en-US" smtClean="0"/>
              <a:t>25</a:t>
            </a:fld>
            <a:endParaRPr lang="en-US"/>
          </a:p>
        </p:txBody>
      </p:sp>
    </p:spTree>
    <p:extLst>
      <p:ext uri="{BB962C8B-B14F-4D97-AF65-F5344CB8AC3E}">
        <p14:creationId xmlns:p14="http://schemas.microsoft.com/office/powerpoint/2010/main" val="1528187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3</a:t>
            </a:r>
          </a:p>
          <a:p>
            <a:r>
              <a:rPr lang="en-US" i="1" dirty="0"/>
              <a:t>So we’ve talked about getting calories IN by consuming food. The other side of the scale is about getting calories out. The most efficient way to do that is through moderate intensity exercise.  We are asking participants to log their minutes of “moderate intensity” level of exercise. This level provides a reasonable amount of calorie expenditure without asking participants to exert too much.  To help them gauge that, we use the Perceived Level of Exertion chart. During physical activity, participants should periodically rate their level of exertion using this 0-10 scale. A level between 4-7 would be considered moderate.  The scale is subjective for each participant.  This is the level of exercise that we would like participants to record on their Weekly Log. We’ll talk about other types of physical activity later, but the focus of this session is to provide a definition of moderate intensity exercise and to help participants determine what that level is for each them.</a:t>
            </a: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26</a:t>
            </a:fld>
            <a:endParaRPr lang="en-US"/>
          </a:p>
        </p:txBody>
      </p:sp>
    </p:spTree>
    <p:extLst>
      <p:ext uri="{BB962C8B-B14F-4D97-AF65-F5344CB8AC3E}">
        <p14:creationId xmlns:p14="http://schemas.microsoft.com/office/powerpoint/2010/main" val="1383463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3</a:t>
            </a:r>
          </a:p>
          <a:p>
            <a:r>
              <a:rPr lang="en-US" dirty="0"/>
              <a:t>Steps to Setting SMART Goals </a:t>
            </a:r>
          </a:p>
          <a:p>
            <a:r>
              <a:rPr lang="en-US" i="1" dirty="0"/>
              <a:t>During each session we ask participants to create goals for the upcoming week(s). In order to help them formulate concrete goals, we use the SMART format.  This is a well-known formula used for goal setting and we imagine that many of you attending this training are familiar with this process so we are not planning to delve into this hear, however, we encourage you to be sure to reserve enough time to introduce SMART goal setting with your participants.</a:t>
            </a:r>
          </a:p>
          <a:p>
            <a:endParaRPr lang="en-US" i="1" dirty="0"/>
          </a:p>
          <a:p>
            <a:r>
              <a:rPr lang="en-US" dirty="0"/>
              <a:t>Trainees are likely familiar with this process so may not need to go into too much detail</a:t>
            </a:r>
            <a:r>
              <a:rPr lang="en-US" i="0" dirty="0"/>
              <a:t>. Review as needed</a:t>
            </a:r>
          </a:p>
          <a:p>
            <a:endParaRPr lang="en-US" dirty="0"/>
          </a:p>
          <a:p>
            <a:r>
              <a:rPr lang="en-US" dirty="0"/>
              <a:t>PLAN FOR A 5 MINUTE BREAK AFTER THIS SLIDE</a:t>
            </a:r>
          </a:p>
        </p:txBody>
      </p:sp>
      <p:sp>
        <p:nvSpPr>
          <p:cNvPr id="4" name="Slide Number Placeholder 3"/>
          <p:cNvSpPr>
            <a:spLocks noGrp="1"/>
          </p:cNvSpPr>
          <p:nvPr>
            <p:ph type="sldNum" sz="quarter" idx="5"/>
          </p:nvPr>
        </p:nvSpPr>
        <p:spPr/>
        <p:txBody>
          <a:bodyPr/>
          <a:lstStyle/>
          <a:p>
            <a:fld id="{764AF228-1B3C-43DA-AC9F-DACFE00241B0}" type="slidenum">
              <a:rPr lang="en-US" smtClean="0"/>
              <a:t>27</a:t>
            </a:fld>
            <a:endParaRPr lang="en-US"/>
          </a:p>
        </p:txBody>
      </p:sp>
    </p:spTree>
    <p:extLst>
      <p:ext uri="{BB962C8B-B14F-4D97-AF65-F5344CB8AC3E}">
        <p14:creationId xmlns:p14="http://schemas.microsoft.com/office/powerpoint/2010/main" val="5820874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4 - Planning to skip this session during training.</a:t>
            </a:r>
            <a:endParaRPr lang="en-US"/>
          </a:p>
          <a:p>
            <a:r>
              <a:rPr lang="en-US" i="1" dirty="0"/>
              <a:t>We won’t go into depth on Session 4 since it is fairly straightforward. The primary theme for this session is to help participants start to think about eating regularly throughout the day, starting with a healthy breakfast, as well as planning to incorporate physical activity into their daily routine</a:t>
            </a:r>
            <a:r>
              <a:rPr lang="en-US" dirty="0"/>
              <a:t>.</a:t>
            </a:r>
          </a:p>
        </p:txBody>
      </p:sp>
      <p:sp>
        <p:nvSpPr>
          <p:cNvPr id="4" name="Slide Number Placeholder 3"/>
          <p:cNvSpPr>
            <a:spLocks noGrp="1"/>
          </p:cNvSpPr>
          <p:nvPr>
            <p:ph type="sldNum" sz="quarter" idx="5"/>
          </p:nvPr>
        </p:nvSpPr>
        <p:spPr/>
        <p:txBody>
          <a:bodyPr/>
          <a:lstStyle/>
          <a:p>
            <a:fld id="{764AF228-1B3C-43DA-AC9F-DACFE00241B0}" type="slidenum">
              <a:rPr lang="en-US" smtClean="0"/>
              <a:t>28</a:t>
            </a:fld>
            <a:endParaRPr lang="en-US"/>
          </a:p>
        </p:txBody>
      </p:sp>
    </p:spTree>
    <p:extLst>
      <p:ext uri="{BB962C8B-B14F-4D97-AF65-F5344CB8AC3E}">
        <p14:creationId xmlns:p14="http://schemas.microsoft.com/office/powerpoint/2010/main" val="2003266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5</a:t>
            </a:r>
            <a:endParaRPr lang="en-US"/>
          </a:p>
          <a:p>
            <a:r>
              <a:rPr lang="en-US" i="1" dirty="0"/>
              <a:t>During this session we continue to talk about the content of our foods and where the most calories are coming from, particularly fats and sugars. Again, the purpose is not to completely eliminate high fat/high sugar foods but to start to be aware of the caloric density of these foods and to think about ways to make changes. </a:t>
            </a:r>
          </a:p>
        </p:txBody>
      </p:sp>
      <p:sp>
        <p:nvSpPr>
          <p:cNvPr id="4" name="Slide Number Placeholder 3"/>
          <p:cNvSpPr>
            <a:spLocks noGrp="1"/>
          </p:cNvSpPr>
          <p:nvPr>
            <p:ph type="sldNum" sz="quarter" idx="5"/>
          </p:nvPr>
        </p:nvSpPr>
        <p:spPr/>
        <p:txBody>
          <a:bodyPr/>
          <a:lstStyle/>
          <a:p>
            <a:fld id="{764AF228-1B3C-43DA-AC9F-DACFE00241B0}" type="slidenum">
              <a:rPr lang="en-US" smtClean="0"/>
              <a:t>29</a:t>
            </a:fld>
            <a:endParaRPr lang="en-US"/>
          </a:p>
        </p:txBody>
      </p:sp>
    </p:spTree>
    <p:extLst>
      <p:ext uri="{BB962C8B-B14F-4D97-AF65-F5344CB8AC3E}">
        <p14:creationId xmlns:p14="http://schemas.microsoft.com/office/powerpoint/2010/main" val="217259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3</a:t>
            </a:fld>
            <a:endParaRPr lang="en-US"/>
          </a:p>
        </p:txBody>
      </p:sp>
    </p:spTree>
    <p:extLst>
      <p:ext uri="{BB962C8B-B14F-4D97-AF65-F5344CB8AC3E}">
        <p14:creationId xmlns:p14="http://schemas.microsoft.com/office/powerpoint/2010/main" val="4114354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Session 5</a:t>
            </a:r>
            <a:endParaRPr lang="en-US"/>
          </a:p>
          <a:p>
            <a:r>
              <a:rPr lang="en-US" sz="1100" dirty="0"/>
              <a:t>HANDOUT - Estimating Calories, Fats, &amp; Sugars</a:t>
            </a:r>
          </a:p>
          <a:p>
            <a:r>
              <a:rPr lang="en-US" sz="1100" i="1" dirty="0"/>
              <a:t>This handout is used during the session to give participants a chance to look at the calories of different foods as well as the fat and sugar content.  We’ll do a brief version of this activity now.  </a:t>
            </a:r>
          </a:p>
          <a:p>
            <a:endParaRPr lang="en-US" sz="1100" dirty="0"/>
          </a:p>
          <a:p>
            <a:r>
              <a:rPr lang="en-US" sz="1100" dirty="0"/>
              <a:t>BREAKOUT ACTIVITY – Break out into small groups</a:t>
            </a:r>
            <a:r>
              <a:rPr lang="en-US" sz="1100" i="1" dirty="0"/>
              <a:t>.  Each group will make their best guess about the number of CALORIES for the food items on the worksheet. You can use whatever resources you may happen to have (phone, laptop) OR just make a guess.  For the sake of time, just have the groups look up: McDonald’s Quarter Pounder with cheese, 20 oz bottle of regular Coke, ½ cup of chocolate ice cream, and 10oz 100% Apple juice. </a:t>
            </a:r>
          </a:p>
          <a:p>
            <a:r>
              <a:rPr lang="en-US" sz="1100" dirty="0"/>
              <a:t>Reconvene and provide actual calories along with the FAT and SUGAR content.  Have actual fat and sugar models prepared to show for a few of the foods on this list. </a:t>
            </a:r>
          </a:p>
        </p:txBody>
      </p:sp>
      <p:sp>
        <p:nvSpPr>
          <p:cNvPr id="4" name="Slide Number Placeholder 3"/>
          <p:cNvSpPr>
            <a:spLocks noGrp="1"/>
          </p:cNvSpPr>
          <p:nvPr>
            <p:ph type="sldNum" sz="quarter" idx="5"/>
          </p:nvPr>
        </p:nvSpPr>
        <p:spPr/>
        <p:txBody>
          <a:bodyPr/>
          <a:lstStyle/>
          <a:p>
            <a:fld id="{764AF228-1B3C-43DA-AC9F-DACFE00241B0}" type="slidenum">
              <a:rPr lang="en-US" smtClean="0"/>
              <a:t>30</a:t>
            </a:fld>
            <a:endParaRPr lang="en-US"/>
          </a:p>
        </p:txBody>
      </p:sp>
    </p:spTree>
    <p:extLst>
      <p:ext uri="{BB962C8B-B14F-4D97-AF65-F5344CB8AC3E}">
        <p14:creationId xmlns:p14="http://schemas.microsoft.com/office/powerpoint/2010/main" val="625510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1100" dirty="0"/>
              <a:t>Session 5</a:t>
            </a:r>
          </a:p>
          <a:p>
            <a:pPr defTabSz="942289">
              <a:defRPr/>
            </a:pPr>
            <a:r>
              <a:rPr lang="en-US" sz="1100" dirty="0"/>
              <a:t> Include answers for a few of the items on this slide: </a:t>
            </a:r>
            <a:endParaRPr lang="en-US" sz="1100" dirty="0">
              <a:cs typeface="Calibri"/>
            </a:endParaRPr>
          </a:p>
          <a:p>
            <a:pPr defTabSz="942289">
              <a:defRPr/>
            </a:pPr>
            <a:r>
              <a:rPr lang="en-US" sz="1100" dirty="0"/>
              <a:t>McDonald’s Quarter Pounder with Cheese</a:t>
            </a:r>
          </a:p>
          <a:p>
            <a:pPr defTabSz="942289">
              <a:defRPr/>
            </a:pPr>
            <a:r>
              <a:rPr lang="en-US" sz="1100" dirty="0"/>
              <a:t>20oz bottle of Coke</a:t>
            </a:r>
          </a:p>
          <a:p>
            <a:pPr defTabSz="942289">
              <a:defRPr/>
            </a:pPr>
            <a:r>
              <a:rPr lang="en-US" sz="1100" dirty="0"/>
              <a:t>½ cup of regular chocolate ice cream</a:t>
            </a:r>
          </a:p>
          <a:p>
            <a:pPr defTabSz="942289">
              <a:defRPr/>
            </a:pPr>
            <a:r>
              <a:rPr lang="en-US" sz="1100" dirty="0"/>
              <a:t>10oz bottle of Apple juice (100%, no added sugar)</a:t>
            </a:r>
          </a:p>
          <a:p>
            <a:pPr defTabSz="942289">
              <a:defRPr/>
            </a:pPr>
            <a:r>
              <a:rPr lang="en-US" sz="1100" dirty="0"/>
              <a:t>Debrief, show answers along with real representations of actual fat &amp; sugar.  </a:t>
            </a:r>
          </a:p>
          <a:p>
            <a:pPr defTabSz="942289">
              <a:defRPr/>
            </a:pPr>
            <a:r>
              <a:rPr lang="en-US" sz="1100" i="1" dirty="0"/>
              <a:t>The Quarter Pounder with Cheese contains a total of 520 calories with 26 grams from fat, which is about 5.2 teaspoons of fat. It also contains 10 grams from sugar which is about 2.5 teaspoons of sugar.  This is what that amount of fat looks like and this is what that amount of sugar looks like. </a:t>
            </a:r>
          </a:p>
          <a:p>
            <a:pPr defTabSz="942289">
              <a:defRPr/>
            </a:pPr>
            <a:endParaRPr lang="en-US" sz="1100" i="1" dirty="0"/>
          </a:p>
          <a:p>
            <a:pPr defTabSz="942289">
              <a:defRPr/>
            </a:pPr>
            <a:r>
              <a:rPr lang="en-US" sz="1100" i="1" dirty="0"/>
              <a:t>We used Crisco/butter/whatever to represent fat, and then just regular sugar. We placed the correct amounts in clear plastic containers, a zip top baggie would work as well. We set up these fat/sugar displays ahead of time. Since we ran so many groups, we just stored these in the freezer until they were needed for this session.  This may work for you as well, or…if it’s feasible, it would be fun to have a tub of fat, a bag of sugar, and measuring spoons and have participants measure out the actual amounts. Feel free to have fun with it. </a:t>
            </a:r>
          </a:p>
          <a:p>
            <a:pPr defTabSz="942289">
              <a:defRPr/>
            </a:pPr>
            <a:endParaRPr lang="en-US" sz="1100" i="1" dirty="0"/>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31</a:t>
            </a:fld>
            <a:endParaRPr lang="en-US"/>
          </a:p>
        </p:txBody>
      </p:sp>
    </p:spTree>
    <p:extLst>
      <p:ext uri="{BB962C8B-B14F-4D97-AF65-F5344CB8AC3E}">
        <p14:creationId xmlns:p14="http://schemas.microsoft.com/office/powerpoint/2010/main" val="3934136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6</a:t>
            </a:r>
          </a:p>
          <a:p>
            <a:r>
              <a:rPr lang="en-US" i="1" dirty="0"/>
              <a:t>For Session 6, we partnered with the Oregon Food Bank and their representatives conducted cooking demonstrations for the group. We allotted them the full 2 hours and they prepared 3-4 meals for participants to sample.  Their materials are part of the bundle of handouts in the STRIDE Participant Workbook.  The materials have good information and could still be discussed as part of this session and, if feasible, group facilitators could do the cooking demos. </a:t>
            </a:r>
          </a:p>
          <a:p>
            <a:endParaRPr lang="en-US" i="1" dirty="0"/>
          </a:p>
          <a:p>
            <a:r>
              <a:rPr lang="en-US" i="1" dirty="0"/>
              <a:t>In lieu of cooking demos, it might work to see if any of the local grocery stores offer some type of education program, maybe someone to come in and talk about how to shop for nutritious foods while on a budget (e.g., shop the perimeter, take advantage of frozen F/V).  Other ideas may be to show a cooking video or taking a “field trip” to a grocery store to explore the best way to shop for healthier foods. </a:t>
            </a:r>
          </a:p>
        </p:txBody>
      </p:sp>
      <p:sp>
        <p:nvSpPr>
          <p:cNvPr id="4" name="Slide Number Placeholder 3"/>
          <p:cNvSpPr>
            <a:spLocks noGrp="1"/>
          </p:cNvSpPr>
          <p:nvPr>
            <p:ph type="sldNum" sz="quarter" idx="5"/>
          </p:nvPr>
        </p:nvSpPr>
        <p:spPr/>
        <p:txBody>
          <a:bodyPr/>
          <a:lstStyle/>
          <a:p>
            <a:fld id="{764AF228-1B3C-43DA-AC9F-DACFE00241B0}" type="slidenum">
              <a:rPr lang="en-US" smtClean="0"/>
              <a:t>32</a:t>
            </a:fld>
            <a:endParaRPr lang="en-US"/>
          </a:p>
        </p:txBody>
      </p:sp>
    </p:spTree>
    <p:extLst>
      <p:ext uri="{BB962C8B-B14F-4D97-AF65-F5344CB8AC3E}">
        <p14:creationId xmlns:p14="http://schemas.microsoft.com/office/powerpoint/2010/main" val="11392785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6</a:t>
            </a:r>
            <a:endParaRPr lang="en-US"/>
          </a:p>
          <a:p>
            <a:endParaRPr lang="en-US" i="1" dirty="0"/>
          </a:p>
          <a:p>
            <a:r>
              <a:rPr lang="en-US" i="1" dirty="0"/>
              <a:t>The supplemental resource handout has links to some resources that you may want to explore (cooking videos, helpful tips, </a:t>
            </a:r>
            <a:r>
              <a:rPr lang="en-US" i="1" dirty="0" err="1"/>
              <a:t>etc</a:t>
            </a:r>
            <a:r>
              <a:rPr lang="en-US" i="1" dirty="0"/>
              <a:t>).</a:t>
            </a: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33</a:t>
            </a:fld>
            <a:endParaRPr lang="en-US"/>
          </a:p>
        </p:txBody>
      </p:sp>
    </p:spTree>
    <p:extLst>
      <p:ext uri="{BB962C8B-B14F-4D97-AF65-F5344CB8AC3E}">
        <p14:creationId xmlns:p14="http://schemas.microsoft.com/office/powerpoint/2010/main" val="3855558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Session 7</a:t>
            </a:r>
            <a:endParaRPr lang="en-US"/>
          </a:p>
          <a:p>
            <a:pPr defTabSz="942289">
              <a:defRPr/>
            </a:pPr>
            <a:r>
              <a:rPr lang="en-US" i="1" dirty="0"/>
              <a:t>This is the first of 3 Progress Checks that are built into the weekly sessions. This is an opportunity for each participant to assess their progress and adjust their goals.  It’s also important to acknowledge successes! </a:t>
            </a:r>
          </a:p>
          <a:p>
            <a:pPr defTabSz="942289">
              <a:defRPr/>
            </a:pPr>
            <a:endParaRPr lang="en-US" i="1" dirty="0"/>
          </a:p>
          <a:p>
            <a:r>
              <a:rPr lang="en-US" sz="1200" i="1" dirty="0">
                <a:latin typeface="Arial" panose="020B0604020202020204" pitchFamily="34" charset="0"/>
                <a:ea typeface="Arial" panose="020B0604020202020204" pitchFamily="34" charset="0"/>
              </a:rPr>
              <a:t>Ask participants to pull out the index cards that they filled out at Session 1. You would have photocopied the index cards, so if the participant doesn’t have it, provide them with the photocopy. Use as a tool to help participants reflect on their original goals and expectation for being in STRIDE, determine if they’re on track, and make any revisions that they’d like. </a:t>
            </a:r>
          </a:p>
          <a:p>
            <a:endParaRPr lang="en-US" sz="1200" i="1" dirty="0">
              <a:latin typeface="Arial" panose="020B0604020202020204" pitchFamily="34" charset="0"/>
              <a:ea typeface="Arial" panose="020B0604020202020204" pitchFamily="34" charset="0"/>
            </a:endParaRPr>
          </a:p>
          <a:p>
            <a:r>
              <a:rPr lang="en-US" sz="1200" i="1" dirty="0">
                <a:latin typeface="Arial" panose="020B0604020202020204" pitchFamily="34" charset="0"/>
                <a:ea typeface="Arial" panose="020B0604020202020204" pitchFamily="34" charset="0"/>
              </a:rPr>
              <a:t>Also, provide participants with graphs of their own progress using the data collected from the Weekly Logs. </a:t>
            </a:r>
            <a:r>
              <a:rPr lang="en-US" sz="1200" dirty="0">
                <a:latin typeface="Arial" panose="020B0604020202020204" pitchFamily="34" charset="0"/>
                <a:ea typeface="Arial" panose="020B0604020202020204" pitchFamily="34" charset="0"/>
              </a:rPr>
              <a:t>[insert sample???]</a:t>
            </a: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34</a:t>
            </a:fld>
            <a:endParaRPr lang="en-US"/>
          </a:p>
        </p:txBody>
      </p:sp>
    </p:spTree>
    <p:extLst>
      <p:ext uri="{BB962C8B-B14F-4D97-AF65-F5344CB8AC3E}">
        <p14:creationId xmlns:p14="http://schemas.microsoft.com/office/powerpoint/2010/main" val="28151975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Session 7</a:t>
            </a:r>
            <a:endParaRPr lang="en-US">
              <a:ea typeface="+mn-ea"/>
            </a:endParaRPr>
          </a:p>
          <a:p>
            <a:r>
              <a:rPr lang="en-US" sz="1100" i="1" dirty="0">
                <a:latin typeface="+mn-lt"/>
                <a:ea typeface="+mn-ea"/>
              </a:rPr>
              <a:t>You’ll also give  </a:t>
            </a:r>
            <a:r>
              <a:rPr lang="en-US" sz="1100" i="1" dirty="0">
                <a:latin typeface="Arial" panose="020B0604020202020204" pitchFamily="34" charset="0"/>
                <a:ea typeface="Arial" panose="020B0604020202020204" pitchFamily="34" charset="0"/>
              </a:rPr>
              <a:t>participants a few minutes to complete this worksheet, then discuss in small groups, then debrief as a large group.</a:t>
            </a:r>
          </a:p>
          <a:p>
            <a:endParaRPr lang="en-US" sz="1100" i="1" dirty="0">
              <a:latin typeface="Arial" panose="020B0604020202020204" pitchFamily="34" charset="0"/>
              <a:ea typeface="Arial" panose="020B0604020202020204" pitchFamily="34" charset="0"/>
            </a:endParaRPr>
          </a:p>
          <a:p>
            <a:pPr defTabSz="942289">
              <a:defRPr/>
            </a:pPr>
            <a:r>
              <a:rPr lang="en-US" sz="1100" i="1" dirty="0">
                <a:latin typeface="Arial" panose="020B0604020202020204" pitchFamily="34" charset="0"/>
                <a:ea typeface="Arial" panose="020B0604020202020204" pitchFamily="34" charset="0"/>
              </a:rPr>
              <a:t>This could also be a good opportunity for facilitators to gain feedback about changes they may want to make going forward (</a:t>
            </a:r>
            <a:r>
              <a:rPr lang="en-US" sz="1100" i="1" dirty="0" err="1">
                <a:latin typeface="Arial" panose="020B0604020202020204" pitchFamily="34" charset="0"/>
                <a:ea typeface="Arial" panose="020B0604020202020204" pitchFamily="34" charset="0"/>
              </a:rPr>
              <a:t>eg</a:t>
            </a:r>
            <a:r>
              <a:rPr lang="en-US" sz="1100" i="1" dirty="0">
                <a:latin typeface="Arial" panose="020B0604020202020204" pitchFamily="34" charset="0"/>
                <a:ea typeface="Arial" panose="020B0604020202020204" pitchFamily="34" charset="0"/>
              </a:rPr>
              <a:t>, how to best support the group, topics that ppts are struggling with)</a:t>
            </a:r>
          </a:p>
          <a:p>
            <a:endParaRPr lang="en-US" sz="1100" dirty="0">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35</a:t>
            </a:fld>
            <a:endParaRPr lang="en-US"/>
          </a:p>
        </p:txBody>
      </p:sp>
    </p:spTree>
    <p:extLst>
      <p:ext uri="{BB962C8B-B14F-4D97-AF65-F5344CB8AC3E}">
        <p14:creationId xmlns:p14="http://schemas.microsoft.com/office/powerpoint/2010/main" val="4252128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Session 7</a:t>
            </a:r>
            <a:endParaRPr lang="en-US"/>
          </a:p>
          <a:p>
            <a:r>
              <a:rPr lang="en-US" dirty="0"/>
              <a:t>Five Steps to Solving a Problem</a:t>
            </a:r>
          </a:p>
          <a:p>
            <a:endParaRPr lang="en-US" dirty="0"/>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36</a:t>
            </a:fld>
            <a:endParaRPr lang="en-US"/>
          </a:p>
        </p:txBody>
      </p:sp>
    </p:spTree>
    <p:extLst>
      <p:ext uri="{BB962C8B-B14F-4D97-AF65-F5344CB8AC3E}">
        <p14:creationId xmlns:p14="http://schemas.microsoft.com/office/powerpoint/2010/main" val="997325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KIT</a:t>
            </a:r>
            <a:endParaRPr lang="en-US"/>
          </a:p>
          <a:p>
            <a:r>
              <a:rPr lang="en-US" i="1" dirty="0"/>
              <a:t>Having general, routine supplies organized and ready to go was helpful. There may be the occasional stressful or unforeseen circumstance that occurs prior to a session, so having the basic supplies already assembled will help. This is a suggested list of items to have on hand, stored in something like a banker’s box, ready to grab &amp; go. </a:t>
            </a:r>
          </a:p>
          <a:p>
            <a:endParaRPr lang="en-US" dirty="0"/>
          </a:p>
          <a:p>
            <a:r>
              <a:rPr lang="en-US" dirty="0"/>
              <a:t> </a:t>
            </a:r>
          </a:p>
          <a:p>
            <a:r>
              <a:rPr lang="en-US" dirty="0"/>
              <a:t> </a:t>
            </a:r>
            <a:endParaRPr lang="en-US" dirty="0">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37</a:t>
            </a:fld>
            <a:endParaRPr lang="en-US"/>
          </a:p>
        </p:txBody>
      </p:sp>
    </p:spTree>
    <p:extLst>
      <p:ext uri="{BB962C8B-B14F-4D97-AF65-F5344CB8AC3E}">
        <p14:creationId xmlns:p14="http://schemas.microsoft.com/office/powerpoint/2010/main" val="29585234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dirty="0"/>
              <a:t>END OF TRAINING SECTION 1</a:t>
            </a:r>
            <a:endParaRPr lang="en-US" dirty="0">
              <a:cs typeface="Calibri"/>
            </a:endParaRPr>
          </a:p>
        </p:txBody>
      </p:sp>
      <p:sp>
        <p:nvSpPr>
          <p:cNvPr id="4" name="Slide Number Placeholder 3"/>
          <p:cNvSpPr>
            <a:spLocks noGrp="1"/>
          </p:cNvSpPr>
          <p:nvPr>
            <p:ph type="sldNum" sz="quarter" idx="5"/>
          </p:nvPr>
        </p:nvSpPr>
        <p:spPr/>
        <p:txBody>
          <a:bodyPr/>
          <a:lstStyle/>
          <a:p>
            <a:fld id="{764AF228-1B3C-43DA-AC9F-DACFE00241B0}" type="slidenum">
              <a:rPr lang="en-US" smtClean="0"/>
              <a:t>38</a:t>
            </a:fld>
            <a:endParaRPr lang="en-US"/>
          </a:p>
        </p:txBody>
      </p:sp>
    </p:spTree>
    <p:extLst>
      <p:ext uri="{BB962C8B-B14F-4D97-AF65-F5344CB8AC3E}">
        <p14:creationId xmlns:p14="http://schemas.microsoft.com/office/powerpoint/2010/main" val="20085829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764AF228-1B3C-43DA-AC9F-DACFE00241B0}" type="slidenum">
              <a:rPr lang="en-US" smtClean="0"/>
              <a:t>39</a:t>
            </a:fld>
            <a:endParaRPr lang="en-US"/>
          </a:p>
        </p:txBody>
      </p:sp>
    </p:spTree>
    <p:extLst>
      <p:ext uri="{BB962C8B-B14F-4D97-AF65-F5344CB8AC3E}">
        <p14:creationId xmlns:p14="http://schemas.microsoft.com/office/powerpoint/2010/main" val="494810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4</a:t>
            </a:fld>
            <a:endParaRPr lang="en-US"/>
          </a:p>
        </p:txBody>
      </p:sp>
    </p:spTree>
    <p:extLst>
      <p:ext uri="{BB962C8B-B14F-4D97-AF65-F5344CB8AC3E}">
        <p14:creationId xmlns:p14="http://schemas.microsoft.com/office/powerpoint/2010/main" val="2820102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latin typeface="Arial"/>
                <a:ea typeface="Arial" panose="020B0604020202020204" pitchFamily="34" charset="0"/>
                <a:cs typeface="Arial"/>
              </a:rPr>
              <a:t>The core of this intervention program is a series of group meetings that encourage participants to lose weight by reducing total energy intake and increasing moderate-intensity physical activity. The STRIDE intervention is designed to achieve a minimum weight loss of 10-15 </a:t>
            </a:r>
            <a:r>
              <a:rPr lang="en-US" dirty="0" err="1">
                <a:latin typeface="Arial"/>
                <a:ea typeface="Arial" panose="020B0604020202020204" pitchFamily="34" charset="0"/>
                <a:cs typeface="Arial"/>
              </a:rPr>
              <a:t>lbs</a:t>
            </a:r>
            <a:r>
              <a:rPr lang="en-US" dirty="0">
                <a:latin typeface="Arial"/>
                <a:ea typeface="Arial" panose="020B0604020202020204" pitchFamily="34" charset="0"/>
                <a:cs typeface="Arial"/>
              </a:rPr>
              <a:t> over 6 months resulting from moderate calorie reduction, dietary change, and increased energy expenditure. This degree of weight loss is associated with significant improvements in cardiovascular disease risk factors, including diabetes risk. </a:t>
            </a:r>
            <a:endParaRPr lang="en-US">
              <a:cs typeface="Calibri"/>
            </a:endParaRPr>
          </a:p>
          <a:p>
            <a:endParaRPr lang="en-US" dirty="0">
              <a:latin typeface="Arial" panose="020B0604020202020204" pitchFamily="34" charset="0"/>
              <a:ea typeface="Arial" panose="020B0604020202020204" pitchFamily="34" charset="0"/>
            </a:endParaRPr>
          </a:p>
          <a:p>
            <a:pPr defTabSz="942289">
              <a:defRPr/>
            </a:pPr>
            <a:r>
              <a:rPr lang="en-US" dirty="0">
                <a:latin typeface="Arial" panose="020B0604020202020204" pitchFamily="34" charset="0"/>
                <a:ea typeface="Arial" panose="020B0604020202020204" pitchFamily="34" charset="0"/>
              </a:rPr>
              <a:t>As I mentioned earlier, the groups are designed to be led by two interventionists with complementary backgrounds: one who is trained as a mental health counselor, and one with a background or interest in nutrition (this person does not need to be a registered dietician). Ideally both interventionists would have experience conducting behavioral interventions and using motivational interviewing techniques. Additionally, they should be comfortable using strategies for presenting materials in a group setting to people with mental illnesses who might have cognitive or executive functioning</a:t>
            </a:r>
            <a:r>
              <a:rPr lang="en-US" spc="-26" dirty="0">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deficits.</a:t>
            </a:r>
          </a:p>
          <a:p>
            <a:pPr defTabSz="942289">
              <a:defRPr/>
            </a:pPr>
            <a:endParaRPr lang="en-US" dirty="0">
              <a:latin typeface="Arial" panose="020B0604020202020204" pitchFamily="34" charset="0"/>
              <a:ea typeface="Arial" panose="020B0604020202020204" pitchFamily="34" charset="0"/>
            </a:endParaRPr>
          </a:p>
          <a:p>
            <a:pPr defTabSz="942289">
              <a:defRPr/>
            </a:pPr>
            <a:r>
              <a:rPr lang="en-US" dirty="0">
                <a:latin typeface="Arial" panose="020B0604020202020204" pitchFamily="34" charset="0"/>
                <a:ea typeface="Arial" panose="020B0604020202020204" pitchFamily="34" charset="0"/>
              </a:rPr>
              <a:t>The group meets weekly for 6 months and then monthly for the following 6 months and the interventionists provide between session phone coaching support</a:t>
            </a:r>
          </a:p>
          <a:p>
            <a:pPr defTabSz="942289">
              <a:defRPr/>
            </a:pPr>
            <a:endParaRPr lang="en-US" dirty="0">
              <a:latin typeface="Arial" panose="020B0604020202020204" pitchFamily="34" charset="0"/>
              <a:ea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5</a:t>
            </a:fld>
            <a:endParaRPr lang="en-US"/>
          </a:p>
        </p:txBody>
      </p:sp>
    </p:spTree>
    <p:extLst>
      <p:ext uri="{BB962C8B-B14F-4D97-AF65-F5344CB8AC3E}">
        <p14:creationId xmlns:p14="http://schemas.microsoft.com/office/powerpoint/2010/main" val="1540790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 DIET</a:t>
            </a:r>
          </a:p>
          <a:p>
            <a:r>
              <a:rPr lang="en-US" sz="1900" dirty="0">
                <a:latin typeface="Arial" panose="020B0604020202020204" pitchFamily="34" charset="0"/>
                <a:ea typeface="Arial" panose="020B0604020202020204" pitchFamily="34" charset="0"/>
              </a:rPr>
              <a:t>The nutrition component of the STRIDE intervention is based on the Dietary Approaches to Stop Hypertension (DASH) diet which includes a focus on…</a:t>
            </a:r>
          </a:p>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6</a:t>
            </a:fld>
            <a:endParaRPr lang="en-US"/>
          </a:p>
        </p:txBody>
      </p:sp>
    </p:spTree>
    <p:extLst>
      <p:ext uri="{BB962C8B-B14F-4D97-AF65-F5344CB8AC3E}">
        <p14:creationId xmlns:p14="http://schemas.microsoft.com/office/powerpoint/2010/main" val="254924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sz="2000" dirty="0">
                <a:latin typeface="Arial"/>
                <a:ea typeface="Arial" panose="020B0604020202020204" pitchFamily="34" charset="0"/>
                <a:cs typeface="Arial"/>
              </a:rPr>
              <a:t>The intervention also involves monitoring of diet, physical activity and sleep. </a:t>
            </a:r>
            <a:endParaRPr lang="en-US" sz="1900" dirty="0">
              <a:latin typeface="Arial" panose="020B0604020202020204" pitchFamily="34" charset="0"/>
              <a:ea typeface="Arial" panose="020B0604020202020204" pitchFamily="34" charset="0"/>
              <a:cs typeface="Arial"/>
            </a:endParaRPr>
          </a:p>
          <a:p>
            <a:pPr marL="0" marR="0" lvl="0" indent="0" algn="l" defTabSz="942289"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ea typeface="Arial" panose="020B0604020202020204" pitchFamily="34" charset="0"/>
              </a:rPr>
              <a:t>Developing personalized dietary and physical activity plans meeting each participant where they are and setting realistic goals to reduce calories moderately through reducing portion sizes and making healthier substitutions. The focus, as I mentioned is on increasing fruits, vegetables, and fiber; helping participants discover what they can eat for energy and health rather than focusing on restriction. We focus on moderately increasing physical activity, some participants begin with no physical activity and so we plan for that. The program target participants’ readiness to change, encourages group interactions that facilitate social support and problem solving, provides support for appropriate goal setting and self-negotiation, and facilitates the acquisition of new information and skills for behavior change. Group facilitators present examples of new behavioral options and decision-making approaches, and are expected to pay careful attention to the cultural appropriateness of the program for minority participants.</a:t>
            </a:r>
          </a:p>
          <a:p>
            <a:pPr defTabSz="942289">
              <a:defRPr/>
            </a:pPr>
            <a:endParaRPr lang="en-US" sz="1900" dirty="0">
              <a:latin typeface="Arial" panose="020B0604020202020204" pitchFamily="34" charset="0"/>
              <a:ea typeface="Arial" panose="020B0604020202020204" pitchFamily="34" charset="0"/>
            </a:endParaRPr>
          </a:p>
          <a:p>
            <a:r>
              <a:rPr lang="en-US" dirty="0">
                <a:latin typeface="Arial" panose="020B0604020202020204" pitchFamily="34" charset="0"/>
                <a:ea typeface="Arial" panose="020B0604020202020204" pitchFamily="34" charset="0"/>
              </a:rPr>
              <a:t>Our experience has shown that willingness to change behavior shifts frequently during long- term weight loss intervention programs. Recognizing this reality, interventionists help participants tailor their weekly goals and action plans to their current stage of change. Although group facilitators provide general guidelines for intervention components (daily self-monitoring of caloric intake, five or more days per week of physical activity, etc.), participants are encouraged to adjust their personal goals and action plans each week to their immediate situation. That is, participants set their own short-term goals each week in consultation with the facilitators.</a:t>
            </a:r>
          </a:p>
          <a:p>
            <a:r>
              <a:rPr lang="en-US" dirty="0">
                <a:latin typeface="Arial" panose="020B0604020202020204" pitchFamily="34" charset="0"/>
              </a:rPr>
              <a:t>We help participants graph their progress so they can observe measurable changes and focus on weight loss but also the many non-scale victories that come with making intentional lifestyle choices.</a:t>
            </a:r>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7</a:t>
            </a:fld>
            <a:endParaRPr lang="en-US"/>
          </a:p>
        </p:txBody>
      </p:sp>
    </p:spTree>
    <p:extLst>
      <p:ext uri="{BB962C8B-B14F-4D97-AF65-F5344CB8AC3E}">
        <p14:creationId xmlns:p14="http://schemas.microsoft.com/office/powerpoint/2010/main" val="346021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8</a:t>
            </a:fld>
            <a:endParaRPr lang="en-US"/>
          </a:p>
        </p:txBody>
      </p:sp>
    </p:spTree>
    <p:extLst>
      <p:ext uri="{BB962C8B-B14F-4D97-AF65-F5344CB8AC3E}">
        <p14:creationId xmlns:p14="http://schemas.microsoft.com/office/powerpoint/2010/main" val="1620172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Often when I talk with administrators and clinicians about bringing STRIDE into their clinics there are questions about whether or not clients will be a good fit for the program. Clinicians anticipate that their clients won’t continue to show up for the group, they won’t want to track their diet, they won’t want to eat healthy foods, or they can’t afford them, they will make excuses for exercising, etc. and there are some assumptions made about who we had in the trial, that we must have had very special participants who are different from the clients you all are used to working with. So let me address that right away. </a:t>
            </a:r>
          </a:p>
          <a:p>
            <a:r>
              <a:rPr lang="en-US" dirty="0"/>
              <a:t>Yes. All of those things will be challenges. You will have clients who are challenging, some who are so discouraged (even nihilistic) that they can’t even believe that a program like this might be helpful to them. And you will have to hold faith in them for them until they can begin to see their progress for themselves. We are going to try to share some anecdotes and success stories with you along the way throughout this training so you can begin to believe this is possible and so you can help your clients to believe it. We created this program because we were studying mental health recovery and when we asked people who described themselves as living “in recovery” from mental illness and/or substance use, what was missing they overwhelmingly focused on two things, both side effects of medication use: 1) lack of intimate and sexual relationships or libido, and 2) excessive weight gain and subsequent health conditions such as cardiovascular disease and diabetes. They said “I’ve finally got my mental health under control but now I’m overweight from these medications and nobody is helping me to manage that, they’re just telling me to take more medications to treat the problems that were caused by the medications.” They were asking for a program. They were motivated </a:t>
            </a:r>
            <a:r>
              <a:rPr lang="en-US"/>
              <a:t>to make changes. </a:t>
            </a:r>
            <a:endParaRPr lang="en-US" dirty="0"/>
          </a:p>
        </p:txBody>
      </p:sp>
      <p:sp>
        <p:nvSpPr>
          <p:cNvPr id="4" name="Slide Number Placeholder 3"/>
          <p:cNvSpPr>
            <a:spLocks noGrp="1"/>
          </p:cNvSpPr>
          <p:nvPr>
            <p:ph type="sldNum" sz="quarter" idx="5"/>
          </p:nvPr>
        </p:nvSpPr>
        <p:spPr/>
        <p:txBody>
          <a:bodyPr/>
          <a:lstStyle/>
          <a:p>
            <a:fld id="{764AF228-1B3C-43DA-AC9F-DACFE00241B0}" type="slidenum">
              <a:rPr lang="en-US" smtClean="0"/>
              <a:t>9</a:t>
            </a:fld>
            <a:endParaRPr lang="en-US"/>
          </a:p>
        </p:txBody>
      </p:sp>
    </p:spTree>
    <p:extLst>
      <p:ext uri="{BB962C8B-B14F-4D97-AF65-F5344CB8AC3E}">
        <p14:creationId xmlns:p14="http://schemas.microsoft.com/office/powerpoint/2010/main" val="646979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8AAF-2479-4B67-BFA3-25952A2FF5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80A3961-1C1B-4138-B694-16FE02C33B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C53050-2D66-4F0A-991D-F621A033DC06}"/>
              </a:ext>
            </a:extLst>
          </p:cNvPr>
          <p:cNvSpPr>
            <a:spLocks noGrp="1"/>
          </p:cNvSpPr>
          <p:nvPr>
            <p:ph type="dt" sz="half" idx="10"/>
          </p:nvPr>
        </p:nvSpPr>
        <p:spPr/>
        <p:txBody>
          <a:bodyPr/>
          <a:lstStyle/>
          <a:p>
            <a:fld id="{1F61CA57-D70F-4257-9C2F-4C47E868B10A}" type="datetime1">
              <a:rPr lang="en-US" smtClean="0"/>
              <a:t>2/23/2022</a:t>
            </a:fld>
            <a:endParaRPr lang="en-US"/>
          </a:p>
        </p:txBody>
      </p:sp>
      <p:sp>
        <p:nvSpPr>
          <p:cNvPr id="5" name="Footer Placeholder 4">
            <a:extLst>
              <a:ext uri="{FF2B5EF4-FFF2-40B4-BE49-F238E27FC236}">
                <a16:creationId xmlns:a16="http://schemas.microsoft.com/office/drawing/2014/main" id="{EBB9E478-9263-462E-9DD4-4F4FC467621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AA4C4A0A-E6FC-4ABD-BA40-D60E13429A33}"/>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64194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571F8-EEC9-4086-AE04-925B3D647E6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64319A-14BC-4255-9854-C2A1FABD636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FF46CA-D260-4E12-88FA-F6C127F08F95}"/>
              </a:ext>
            </a:extLst>
          </p:cNvPr>
          <p:cNvSpPr>
            <a:spLocks noGrp="1"/>
          </p:cNvSpPr>
          <p:nvPr>
            <p:ph type="dt" sz="half" idx="10"/>
          </p:nvPr>
        </p:nvSpPr>
        <p:spPr/>
        <p:txBody>
          <a:bodyPr/>
          <a:lstStyle/>
          <a:p>
            <a:fld id="{72BB7FF4-2376-4E6D-902E-BE96397A2DC7}" type="datetime1">
              <a:rPr lang="en-US" smtClean="0"/>
              <a:t>2/23/2022</a:t>
            </a:fld>
            <a:endParaRPr lang="en-US"/>
          </a:p>
        </p:txBody>
      </p:sp>
      <p:sp>
        <p:nvSpPr>
          <p:cNvPr id="5" name="Footer Placeholder 4">
            <a:extLst>
              <a:ext uri="{FF2B5EF4-FFF2-40B4-BE49-F238E27FC236}">
                <a16:creationId xmlns:a16="http://schemas.microsoft.com/office/drawing/2014/main" id="{92EF276A-DA76-49F7-9742-3A5D0170FA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1885A7D-2990-44F8-B1B8-F97B7D64DE46}"/>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745090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EB12B-71EB-49AC-9544-44770EA6F4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EAC876-C9FB-4314-9A10-9BDFDBF311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BFB186-8839-4585-A1BD-FD85073CFC04}"/>
              </a:ext>
            </a:extLst>
          </p:cNvPr>
          <p:cNvSpPr>
            <a:spLocks noGrp="1"/>
          </p:cNvSpPr>
          <p:nvPr>
            <p:ph type="dt" sz="half" idx="10"/>
          </p:nvPr>
        </p:nvSpPr>
        <p:spPr/>
        <p:txBody>
          <a:bodyPr/>
          <a:lstStyle/>
          <a:p>
            <a:fld id="{E0519652-B513-4D94-B33F-84FAB1321723}" type="datetime1">
              <a:rPr lang="en-US" smtClean="0"/>
              <a:t>2/23/2022</a:t>
            </a:fld>
            <a:endParaRPr lang="en-US"/>
          </a:p>
        </p:txBody>
      </p:sp>
      <p:sp>
        <p:nvSpPr>
          <p:cNvPr id="5" name="Footer Placeholder 4">
            <a:extLst>
              <a:ext uri="{FF2B5EF4-FFF2-40B4-BE49-F238E27FC236}">
                <a16:creationId xmlns:a16="http://schemas.microsoft.com/office/drawing/2014/main" id="{7B002843-069E-4B23-8E4F-70E056C542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FEFD59-B33C-49F0-99CA-ED294B468744}"/>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713600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C6B6D-DA6D-4787-99DC-55061A7D2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18FEB9-5483-4C69-AEDB-0B56202CB2B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98127-B039-4A37-86A8-AD1A1A34BB55}"/>
              </a:ext>
            </a:extLst>
          </p:cNvPr>
          <p:cNvSpPr>
            <a:spLocks noGrp="1"/>
          </p:cNvSpPr>
          <p:nvPr>
            <p:ph type="dt" sz="half" idx="10"/>
          </p:nvPr>
        </p:nvSpPr>
        <p:spPr/>
        <p:txBody>
          <a:bodyPr/>
          <a:lstStyle/>
          <a:p>
            <a:fld id="{B78852EC-BA72-4CEE-9A55-CC9B132D587B}" type="datetime1">
              <a:rPr lang="en-US" smtClean="0"/>
              <a:t>2/23/2022</a:t>
            </a:fld>
            <a:endParaRPr lang="en-US"/>
          </a:p>
        </p:txBody>
      </p:sp>
      <p:sp>
        <p:nvSpPr>
          <p:cNvPr id="5" name="Footer Placeholder 4">
            <a:extLst>
              <a:ext uri="{FF2B5EF4-FFF2-40B4-BE49-F238E27FC236}">
                <a16:creationId xmlns:a16="http://schemas.microsoft.com/office/drawing/2014/main" id="{42792594-DD05-4CA8-B175-DA0B16209E2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C0CD43-ED60-491B-8778-0D92C5F2BFD7}"/>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4204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9A172-697F-40FC-AE4A-DA4392990E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E6F7DA7-A519-460C-9425-3C32AE4B2C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4C4B2D9-3C26-4BE1-A84F-9EACB6131B78}"/>
              </a:ext>
            </a:extLst>
          </p:cNvPr>
          <p:cNvSpPr>
            <a:spLocks noGrp="1"/>
          </p:cNvSpPr>
          <p:nvPr>
            <p:ph type="dt" sz="half" idx="10"/>
          </p:nvPr>
        </p:nvSpPr>
        <p:spPr/>
        <p:txBody>
          <a:bodyPr/>
          <a:lstStyle/>
          <a:p>
            <a:fld id="{9F119275-E7F2-462E-8EDE-B5E3D839A385}" type="datetime1">
              <a:rPr lang="en-US" smtClean="0"/>
              <a:t>2/23/2022</a:t>
            </a:fld>
            <a:endParaRPr lang="en-US"/>
          </a:p>
        </p:txBody>
      </p:sp>
      <p:sp>
        <p:nvSpPr>
          <p:cNvPr id="5" name="Footer Placeholder 4">
            <a:extLst>
              <a:ext uri="{FF2B5EF4-FFF2-40B4-BE49-F238E27FC236}">
                <a16:creationId xmlns:a16="http://schemas.microsoft.com/office/drawing/2014/main" id="{33FB4D34-2895-4507-A6B7-18647E712F6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65F98B-DD91-4519-92F1-777324E43D83}"/>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879036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4E801-283F-4915-8F1B-15A42654E4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64DA58-6A97-4B1E-BD4A-794E6817E5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B496B6-947B-43AD-9F0A-A31241AA6D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21436E-59EC-45D1-AB6B-2EAB04B02ACA}"/>
              </a:ext>
            </a:extLst>
          </p:cNvPr>
          <p:cNvSpPr>
            <a:spLocks noGrp="1"/>
          </p:cNvSpPr>
          <p:nvPr>
            <p:ph type="dt" sz="half" idx="10"/>
          </p:nvPr>
        </p:nvSpPr>
        <p:spPr/>
        <p:txBody>
          <a:bodyPr/>
          <a:lstStyle/>
          <a:p>
            <a:fld id="{69FB1775-878D-4883-982A-45A941C18D51}" type="datetime1">
              <a:rPr lang="en-US" smtClean="0"/>
              <a:t>2/23/2022</a:t>
            </a:fld>
            <a:endParaRPr lang="en-US"/>
          </a:p>
        </p:txBody>
      </p:sp>
      <p:sp>
        <p:nvSpPr>
          <p:cNvPr id="6" name="Footer Placeholder 5">
            <a:extLst>
              <a:ext uri="{FF2B5EF4-FFF2-40B4-BE49-F238E27FC236}">
                <a16:creationId xmlns:a16="http://schemas.microsoft.com/office/drawing/2014/main" id="{1928BD29-FF5D-4DA5-B054-6EB5DC638E8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68EF83E-BB7C-42E2-ABC6-6902B4366253}"/>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7965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E5B73-DA00-4717-B377-E94298BFE5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E42D8C-EB0C-405B-8E42-B55F229211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85743A-A644-4099-80BF-9976982B2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574490A-B52C-4B13-B452-0159998D1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1CF5E2-54D6-4C6F-91F0-EDC2CD0860A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EA5811-EA1C-48D8-B1C0-A596769EA07B}"/>
              </a:ext>
            </a:extLst>
          </p:cNvPr>
          <p:cNvSpPr>
            <a:spLocks noGrp="1"/>
          </p:cNvSpPr>
          <p:nvPr>
            <p:ph type="dt" sz="half" idx="10"/>
          </p:nvPr>
        </p:nvSpPr>
        <p:spPr/>
        <p:txBody>
          <a:bodyPr/>
          <a:lstStyle/>
          <a:p>
            <a:fld id="{A0EF8C8D-5B63-4CF9-8D54-904B488BCD38}" type="datetime1">
              <a:rPr lang="en-US" smtClean="0"/>
              <a:t>2/23/2022</a:t>
            </a:fld>
            <a:endParaRPr lang="en-US"/>
          </a:p>
        </p:txBody>
      </p:sp>
      <p:sp>
        <p:nvSpPr>
          <p:cNvPr id="8" name="Footer Placeholder 7">
            <a:extLst>
              <a:ext uri="{FF2B5EF4-FFF2-40B4-BE49-F238E27FC236}">
                <a16:creationId xmlns:a16="http://schemas.microsoft.com/office/drawing/2014/main" id="{69A9E3B6-94D6-4E2E-A30C-2A91C01BA5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21847D2-9496-4AE1-B6A1-DCA26CB702DE}"/>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3506636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4108-F9E5-45A1-B49D-D3DF276FFF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07A598-0582-405A-937D-27880147FAD4}"/>
              </a:ext>
            </a:extLst>
          </p:cNvPr>
          <p:cNvSpPr>
            <a:spLocks noGrp="1"/>
          </p:cNvSpPr>
          <p:nvPr>
            <p:ph type="dt" sz="half" idx="10"/>
          </p:nvPr>
        </p:nvSpPr>
        <p:spPr/>
        <p:txBody>
          <a:bodyPr/>
          <a:lstStyle/>
          <a:p>
            <a:fld id="{1F177389-18A0-447B-8007-41A4B7DE326B}" type="datetime1">
              <a:rPr lang="en-US" smtClean="0"/>
              <a:t>2/23/2022</a:t>
            </a:fld>
            <a:endParaRPr lang="en-US"/>
          </a:p>
        </p:txBody>
      </p:sp>
      <p:sp>
        <p:nvSpPr>
          <p:cNvPr id="4" name="Footer Placeholder 3">
            <a:extLst>
              <a:ext uri="{FF2B5EF4-FFF2-40B4-BE49-F238E27FC236}">
                <a16:creationId xmlns:a16="http://schemas.microsoft.com/office/drawing/2014/main" id="{14CD77A7-F043-4E6D-8F51-253633A01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56D5D7E-3A24-46F7-9213-C3DA4C71CFB6}"/>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152181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C869A-E216-46E1-8976-69793A98D4B4}"/>
              </a:ext>
            </a:extLst>
          </p:cNvPr>
          <p:cNvSpPr>
            <a:spLocks noGrp="1"/>
          </p:cNvSpPr>
          <p:nvPr>
            <p:ph type="dt" sz="half" idx="10"/>
          </p:nvPr>
        </p:nvSpPr>
        <p:spPr/>
        <p:txBody>
          <a:bodyPr/>
          <a:lstStyle/>
          <a:p>
            <a:fld id="{41F59EC8-17ED-458A-9FEA-501708EF3648}" type="datetime1">
              <a:rPr lang="en-US" smtClean="0"/>
              <a:t>2/23/2022</a:t>
            </a:fld>
            <a:endParaRPr lang="en-US"/>
          </a:p>
        </p:txBody>
      </p:sp>
      <p:sp>
        <p:nvSpPr>
          <p:cNvPr id="3" name="Footer Placeholder 2">
            <a:extLst>
              <a:ext uri="{FF2B5EF4-FFF2-40B4-BE49-F238E27FC236}">
                <a16:creationId xmlns:a16="http://schemas.microsoft.com/office/drawing/2014/main" id="{C6B2E178-C296-407A-8B37-36001D9DA1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77815F85-8C0A-453A-9E94-92A34A4B4548}"/>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40141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0BE81-50EF-4064-B1A6-2232A6E8A6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7722ED-BFC5-4245-8641-45580B47BB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2C7F4A-FECD-4798-93B4-803D9985E2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E12EA0-F478-4029-8EC2-51943ADDFD8D}"/>
              </a:ext>
            </a:extLst>
          </p:cNvPr>
          <p:cNvSpPr>
            <a:spLocks noGrp="1"/>
          </p:cNvSpPr>
          <p:nvPr>
            <p:ph type="dt" sz="half" idx="10"/>
          </p:nvPr>
        </p:nvSpPr>
        <p:spPr/>
        <p:txBody>
          <a:bodyPr/>
          <a:lstStyle/>
          <a:p>
            <a:fld id="{E34800F5-437B-4A0D-82C2-0DB0D9577CD7}" type="datetime1">
              <a:rPr lang="en-US" smtClean="0"/>
              <a:t>2/23/2022</a:t>
            </a:fld>
            <a:endParaRPr lang="en-US"/>
          </a:p>
        </p:txBody>
      </p:sp>
      <p:sp>
        <p:nvSpPr>
          <p:cNvPr id="6" name="Footer Placeholder 5">
            <a:extLst>
              <a:ext uri="{FF2B5EF4-FFF2-40B4-BE49-F238E27FC236}">
                <a16:creationId xmlns:a16="http://schemas.microsoft.com/office/drawing/2014/main" id="{2C45A868-382B-48FD-8493-D3DA8C6A42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CF54594-649F-495E-B17E-B4C5023B5A79}"/>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641867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07FC3-0AC4-4CA8-BB47-C33D7222C2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2ABB3-2045-4A82-B7F9-8568202FD8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6E02F3-C0DD-4CF3-A5DE-4FDA51EA09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588C44-C43A-4297-BDA6-00721D012564}"/>
              </a:ext>
            </a:extLst>
          </p:cNvPr>
          <p:cNvSpPr>
            <a:spLocks noGrp="1"/>
          </p:cNvSpPr>
          <p:nvPr>
            <p:ph type="dt" sz="half" idx="10"/>
          </p:nvPr>
        </p:nvSpPr>
        <p:spPr/>
        <p:txBody>
          <a:bodyPr/>
          <a:lstStyle/>
          <a:p>
            <a:fld id="{18C20162-AA3B-4295-AB76-FAD3E3CD8857}" type="datetime1">
              <a:rPr lang="en-US" smtClean="0"/>
              <a:t>2/23/2022</a:t>
            </a:fld>
            <a:endParaRPr lang="en-US"/>
          </a:p>
        </p:txBody>
      </p:sp>
      <p:sp>
        <p:nvSpPr>
          <p:cNvPr id="6" name="Footer Placeholder 5">
            <a:extLst>
              <a:ext uri="{FF2B5EF4-FFF2-40B4-BE49-F238E27FC236}">
                <a16:creationId xmlns:a16="http://schemas.microsoft.com/office/drawing/2014/main" id="{AA11B852-C99E-4D5D-ABC5-CEE76EF96AE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771308-FD69-4B6E-A693-03CE8F1E93AD}"/>
              </a:ext>
            </a:extLst>
          </p:cNvPr>
          <p:cNvSpPr>
            <a:spLocks noGrp="1"/>
          </p:cNvSpPr>
          <p:nvPr>
            <p:ph type="sldNum" sz="quarter" idx="12"/>
          </p:nvPr>
        </p:nvSpPr>
        <p:spPr/>
        <p:txBody>
          <a:bodyPr/>
          <a:lstStyle/>
          <a:p>
            <a:fld id="{D1B44459-1F7C-459C-BCCC-E49CE95BF984}" type="slidenum">
              <a:rPr lang="en-US" smtClean="0"/>
              <a:t>‹#›</a:t>
            </a:fld>
            <a:endParaRPr lang="en-US"/>
          </a:p>
        </p:txBody>
      </p:sp>
    </p:spTree>
    <p:extLst>
      <p:ext uri="{BB962C8B-B14F-4D97-AF65-F5344CB8AC3E}">
        <p14:creationId xmlns:p14="http://schemas.microsoft.com/office/powerpoint/2010/main" val="198528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Graphic 12">
            <a:extLst>
              <a:ext uri="{FF2B5EF4-FFF2-40B4-BE49-F238E27FC236}">
                <a16:creationId xmlns:a16="http://schemas.microsoft.com/office/drawing/2014/main" id="{0C8CE6E2-B929-42A7-B843-7111D6A0A835}"/>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51370" y="225903"/>
            <a:ext cx="12296123" cy="480944"/>
          </a:xfrm>
          <a:prstGeom prst="rect">
            <a:avLst/>
          </a:prstGeom>
        </p:spPr>
      </p:pic>
      <p:sp>
        <p:nvSpPr>
          <p:cNvPr id="2" name="Title Placeholder 1">
            <a:extLst>
              <a:ext uri="{FF2B5EF4-FFF2-40B4-BE49-F238E27FC236}">
                <a16:creationId xmlns:a16="http://schemas.microsoft.com/office/drawing/2014/main" id="{C896CB65-4DD6-405C-BB85-01385778C0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8D21675-CDC8-41DD-8916-E8D990219A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F19717-DB18-4B29-90A1-9D4B536301E9}"/>
              </a:ext>
            </a:extLst>
          </p:cNvPr>
          <p:cNvSpPr>
            <a:spLocks noGrp="1"/>
          </p:cNvSpPr>
          <p:nvPr>
            <p:ph type="dt" sz="half" idx="2"/>
          </p:nvPr>
        </p:nvSpPr>
        <p:spPr>
          <a:xfrm>
            <a:off x="7058130" y="6356350"/>
            <a:ext cx="9102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3DEBA-A709-49A6-BB7F-4E71F12E9267}" type="datetime1">
              <a:rPr lang="en-US" smtClean="0"/>
              <a:pPr/>
              <a:t>2/23/2022</a:t>
            </a:fld>
            <a:endParaRPr lang="en-US" dirty="0"/>
          </a:p>
        </p:txBody>
      </p:sp>
      <p:sp>
        <p:nvSpPr>
          <p:cNvPr id="6" name="Slide Number Placeholder 5">
            <a:extLst>
              <a:ext uri="{FF2B5EF4-FFF2-40B4-BE49-F238E27FC236}">
                <a16:creationId xmlns:a16="http://schemas.microsoft.com/office/drawing/2014/main" id="{980C95C7-69F4-44C5-9110-88CD41B711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B44459-1F7C-459C-BCCC-E49CE95BF984}" type="slidenum">
              <a:rPr lang="en-US" smtClean="0"/>
              <a:t>‹#›</a:t>
            </a:fld>
            <a:endParaRPr lang="en-US"/>
          </a:p>
        </p:txBody>
      </p:sp>
      <p:sp>
        <p:nvSpPr>
          <p:cNvPr id="7" name="Rectangle 6">
            <a:extLst>
              <a:ext uri="{FF2B5EF4-FFF2-40B4-BE49-F238E27FC236}">
                <a16:creationId xmlns:a16="http://schemas.microsoft.com/office/drawing/2014/main" id="{6414DAFD-D591-4C2B-9511-08EB3A119B1A}"/>
              </a:ext>
            </a:extLst>
          </p:cNvPr>
          <p:cNvSpPr/>
          <p:nvPr userDrawn="1"/>
        </p:nvSpPr>
        <p:spPr>
          <a:xfrm>
            <a:off x="0" y="0"/>
            <a:ext cx="12192000" cy="1365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917DB0F-6B32-4886-B7F2-8647AD95A8F3}"/>
              </a:ext>
            </a:extLst>
          </p:cNvPr>
          <p:cNvCxnSpPr/>
          <p:nvPr userDrawn="1"/>
        </p:nvCxnSpPr>
        <p:spPr>
          <a:xfrm>
            <a:off x="838200" y="6176963"/>
            <a:ext cx="11353800" cy="0"/>
          </a:xfrm>
          <a:prstGeom prst="line">
            <a:avLst/>
          </a:prstGeom>
          <a:ln w="19050"/>
        </p:spPr>
        <p:style>
          <a:lnRef idx="2">
            <a:schemeClr val="accent6"/>
          </a:lnRef>
          <a:fillRef idx="0">
            <a:schemeClr val="accent6"/>
          </a:fillRef>
          <a:effectRef idx="1">
            <a:schemeClr val="accent6"/>
          </a:effectRef>
          <a:fontRef idx="minor">
            <a:schemeClr val="tx1"/>
          </a:fontRef>
        </p:style>
      </p:cxnSp>
      <p:pic>
        <p:nvPicPr>
          <p:cNvPr id="11" name="Picture 10" descr="Shape&#10;&#10;Description automatically generated with medium confidence">
            <a:extLst>
              <a:ext uri="{FF2B5EF4-FFF2-40B4-BE49-F238E27FC236}">
                <a16:creationId xmlns:a16="http://schemas.microsoft.com/office/drawing/2014/main" id="{25A3E6DF-DB43-4A59-9AE7-378EF5D84A8B}"/>
              </a:ext>
            </a:extLst>
          </p:cNvPr>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10442479" y="291079"/>
            <a:ext cx="1552931" cy="315659"/>
          </a:xfrm>
          <a:prstGeom prst="rect">
            <a:avLst/>
          </a:prstGeom>
        </p:spPr>
      </p:pic>
      <p:sp>
        <p:nvSpPr>
          <p:cNvPr id="8" name="TextBox 7">
            <a:extLst>
              <a:ext uri="{FF2B5EF4-FFF2-40B4-BE49-F238E27FC236}">
                <a16:creationId xmlns:a16="http://schemas.microsoft.com/office/drawing/2014/main" id="{94C0F372-2786-4533-9C58-FA3038F0035B}"/>
              </a:ext>
            </a:extLst>
          </p:cNvPr>
          <p:cNvSpPr txBox="1"/>
          <p:nvPr userDrawn="1"/>
        </p:nvSpPr>
        <p:spPr>
          <a:xfrm>
            <a:off x="743577" y="6406590"/>
            <a:ext cx="615963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solidFill>
                  <a:schemeClr val="bg1">
                    <a:lumMod val="65000"/>
                  </a:schemeClr>
                </a:solidFill>
              </a:rPr>
              <a:t>© Kaiser Permanente Center for Health Research, 2021. All Rights Reserved.</a:t>
            </a:r>
            <a:endParaRPr lang="en-US" sz="1100" dirty="0">
              <a:solidFill>
                <a:schemeClr val="bg1">
                  <a:lumMod val="65000"/>
                </a:schemeClr>
              </a:solidFill>
            </a:endParaRPr>
          </a:p>
        </p:txBody>
      </p:sp>
    </p:spTree>
    <p:extLst>
      <p:ext uri="{BB962C8B-B14F-4D97-AF65-F5344CB8AC3E}">
        <p14:creationId xmlns:p14="http://schemas.microsoft.com/office/powerpoint/2010/main" val="1951682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userDrawn="1">
          <p15:clr>
            <a:srgbClr val="F26B43"/>
          </p15:clr>
        </p15:guide>
        <p15:guide id="2" pos="3840" userDrawn="1">
          <p15:clr>
            <a:srgbClr val="F26B43"/>
          </p15:clr>
        </p15:guide>
        <p15:guide id="3" orient="horz" pos="744" userDrawn="1">
          <p15:clr>
            <a:srgbClr val="F26B43"/>
          </p15:clr>
        </p15:guide>
        <p15:guide id="4" pos="52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23.sv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4.xml"/><Relationship Id="rId7" Type="http://schemas.openxmlformats.org/officeDocument/2006/relationships/image" Target="../media/image27.sv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26.png"/><Relationship Id="rId11" Type="http://schemas.openxmlformats.org/officeDocument/2006/relationships/image" Target="../media/image18.sv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9.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24.png"/><Relationship Id="rId11" Type="http://schemas.openxmlformats.org/officeDocument/2006/relationships/image" Target="../media/image41.svg"/><Relationship Id="rId5" Type="http://schemas.openxmlformats.org/officeDocument/2006/relationships/image" Target="../media/image37.sv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ags" Target="../tags/tag20.xml"/><Relationship Id="rId5" Type="http://schemas.openxmlformats.org/officeDocument/2006/relationships/image" Target="../media/image18.sv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6VmINhpg5CY" TargetMode="External"/><Relationship Id="rId1" Type="http://schemas.openxmlformats.org/officeDocument/2006/relationships/tags" Target="../tags/tag23.xml"/><Relationship Id="rId5" Type="http://schemas.openxmlformats.org/officeDocument/2006/relationships/image" Target="../media/image44.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notesSlide" Target="../notesSlides/notesSlide24.xml"/><Relationship Id="rId7" Type="http://schemas.openxmlformats.org/officeDocument/2006/relationships/image" Target="../media/image39.svg"/><Relationship Id="rId12"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8.png"/><Relationship Id="rId11" Type="http://schemas.openxmlformats.org/officeDocument/2006/relationships/image" Target="../media/image48.svg"/><Relationship Id="rId5" Type="http://schemas.openxmlformats.org/officeDocument/2006/relationships/image" Target="../media/image25.svg"/><Relationship Id="rId10" Type="http://schemas.openxmlformats.org/officeDocument/2006/relationships/image" Target="../media/image47.png"/><Relationship Id="rId4" Type="http://schemas.openxmlformats.org/officeDocument/2006/relationships/image" Target="../media/image24.png"/><Relationship Id="rId9" Type="http://schemas.openxmlformats.org/officeDocument/2006/relationships/image" Target="../media/image46.sv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xml"/><Relationship Id="rId1" Type="http://schemas.openxmlformats.org/officeDocument/2006/relationships/tags" Target="../tags/tag25.xml"/><Relationship Id="rId4" Type="http://schemas.openxmlformats.org/officeDocument/2006/relationships/image" Target="../media/image5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28.xml"/><Relationship Id="rId7" Type="http://schemas.openxmlformats.org/officeDocument/2006/relationships/image" Target="../media/image25.sv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4.png"/><Relationship Id="rId11" Type="http://schemas.openxmlformats.org/officeDocument/2006/relationships/image" Target="../media/image46.svg"/><Relationship Id="rId5" Type="http://schemas.openxmlformats.org/officeDocument/2006/relationships/image" Target="../media/image37.svg"/><Relationship Id="rId10" Type="http://schemas.openxmlformats.org/officeDocument/2006/relationships/image" Target="../media/image45.png"/><Relationship Id="rId4" Type="http://schemas.openxmlformats.org/officeDocument/2006/relationships/image" Target="../media/image36.png"/><Relationship Id="rId9" Type="http://schemas.openxmlformats.org/officeDocument/2006/relationships/image" Target="../media/image39.svg"/></Relationships>
</file>

<file path=ppt/slides/_rels/slide29.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55.svg"/><Relationship Id="rId4" Type="http://schemas.openxmlformats.org/officeDocument/2006/relationships/image" Target="../media/image25.sv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5.svg"/></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notesSlide" Target="../notesSlides/notesSlide33.xml"/><Relationship Id="rId7" Type="http://schemas.openxmlformats.org/officeDocument/2006/relationships/image" Target="../media/image58.jpe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s://www.heart.org/en/health-topics/diabetes/prevention--treatment-of-diabetes/how-to-eat-healthy-on-a-budget#:~:text=How%20to%20Eat%20Healthy%20on%20a%20Budget%201,generic%20brands.%208%20Plan%20your%20meals%20each%20week." TargetMode="External"/><Relationship Id="rId5" Type="http://schemas.openxmlformats.org/officeDocument/2006/relationships/hyperlink" Target="https://healthyeating.nhlbi.nih.gov/(X(1)S(2fe2eb0hj32j45nnoymgetfv))/Video.aspx" TargetMode="External"/><Relationship Id="rId4" Type="http://schemas.openxmlformats.org/officeDocument/2006/relationships/hyperlink" Target="https://www.youtube.com/watch?v=R_sbAZCS68Y" TargetMode="External"/><Relationship Id="rId9" Type="http://schemas.openxmlformats.org/officeDocument/2006/relationships/image" Target="../media/image60.jpeg"/></Relationships>
</file>

<file path=ppt/slides/_rels/slide3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25.svg"/></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svg"/><Relationship Id="rId3" Type="http://schemas.openxmlformats.org/officeDocument/2006/relationships/notesSlide" Target="../notesSlides/notesSlide37.xml"/><Relationship Id="rId7" Type="http://schemas.openxmlformats.org/officeDocument/2006/relationships/image" Target="../media/image66.svg"/><Relationship Id="rId12" Type="http://schemas.openxmlformats.org/officeDocument/2006/relationships/image" Target="../media/image71.png"/><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image" Target="../media/image65.png"/><Relationship Id="rId11" Type="http://schemas.openxmlformats.org/officeDocument/2006/relationships/image" Target="../media/image70.svg"/><Relationship Id="rId5" Type="http://schemas.openxmlformats.org/officeDocument/2006/relationships/image" Target="../media/image64.svg"/><Relationship Id="rId15" Type="http://schemas.openxmlformats.org/officeDocument/2006/relationships/image" Target="../media/image7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svg"/><Relationship Id="rId14" Type="http://schemas.openxmlformats.org/officeDocument/2006/relationships/image" Target="../media/image7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close up of a leaf&#10;&#10;Description automatically generated">
            <a:extLst>
              <a:ext uri="{FF2B5EF4-FFF2-40B4-BE49-F238E27FC236}">
                <a16:creationId xmlns:a16="http://schemas.microsoft.com/office/drawing/2014/main" id="{E5FB507C-2196-4B73-AA73-F45716D94B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2878"/>
            <a:ext cx="12192000" cy="6259133"/>
          </a:xfrm>
          <a:prstGeom prst="rect">
            <a:avLst/>
          </a:prstGeom>
        </p:spPr>
      </p:pic>
      <p:sp>
        <p:nvSpPr>
          <p:cNvPr id="2" name="Title 1">
            <a:extLst>
              <a:ext uri="{FF2B5EF4-FFF2-40B4-BE49-F238E27FC236}">
                <a16:creationId xmlns:a16="http://schemas.microsoft.com/office/drawing/2014/main" id="{ED2EE1F1-98C8-456A-9892-A0E4F6657433}"/>
              </a:ext>
            </a:extLst>
          </p:cNvPr>
          <p:cNvSpPr>
            <a:spLocks noGrp="1"/>
          </p:cNvSpPr>
          <p:nvPr>
            <p:ph type="ctrTitle"/>
          </p:nvPr>
        </p:nvSpPr>
        <p:spPr>
          <a:xfrm>
            <a:off x="1805052" y="1302368"/>
            <a:ext cx="9144000" cy="1403438"/>
          </a:xfrm>
        </p:spPr>
        <p:txBody>
          <a:bodyPr/>
          <a:lstStyle/>
          <a:p>
            <a:pPr algn="l"/>
            <a:r>
              <a:rPr lang="en-US" b="1" dirty="0">
                <a:solidFill>
                  <a:schemeClr val="bg1"/>
                </a:solidFill>
              </a:rPr>
              <a:t>Welcome to</a:t>
            </a:r>
          </a:p>
        </p:txBody>
      </p:sp>
      <p:pic>
        <p:nvPicPr>
          <p:cNvPr id="16" name="Picture 15" descr="Text&#10;&#10;Description automatically generated">
            <a:extLst>
              <a:ext uri="{FF2B5EF4-FFF2-40B4-BE49-F238E27FC236}">
                <a16:creationId xmlns:a16="http://schemas.microsoft.com/office/drawing/2014/main" id="{E3BE8394-65AA-4508-9CEC-C1E6D3F929B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97190" y="484860"/>
            <a:ext cx="4168494" cy="637503"/>
          </a:xfrm>
          <a:prstGeom prst="rect">
            <a:avLst/>
          </a:prstGeom>
        </p:spPr>
      </p:pic>
      <p:pic>
        <p:nvPicPr>
          <p:cNvPr id="5" name="Picture 4">
            <a:extLst>
              <a:ext uri="{FF2B5EF4-FFF2-40B4-BE49-F238E27FC236}">
                <a16:creationId xmlns:a16="http://schemas.microsoft.com/office/drawing/2014/main" id="{9F320CD1-4934-4C12-8E40-45DA6B57E042}"/>
              </a:ext>
            </a:extLst>
          </p:cNvPr>
          <p:cNvPicPr>
            <a:picLocks noChangeAspect="1"/>
          </p:cNvPicPr>
          <p:nvPr/>
        </p:nvPicPr>
        <p:blipFill>
          <a:blip r:embed="rId6"/>
          <a:stretch>
            <a:fillRect/>
          </a:stretch>
        </p:blipFill>
        <p:spPr>
          <a:xfrm>
            <a:off x="3216163" y="2996018"/>
            <a:ext cx="6321778" cy="1286933"/>
          </a:xfrm>
          <a:prstGeom prst="rect">
            <a:avLst/>
          </a:prstGeom>
          <a:effectLst>
            <a:outerShdw blurRad="177800" dist="63500" dir="8100000" sx="101000" sy="101000" algn="tr" rotWithShape="0">
              <a:prstClr val="black">
                <a:alpha val="50000"/>
              </a:prstClr>
            </a:outerShdw>
          </a:effectLst>
        </p:spPr>
      </p:pic>
      <p:sp>
        <p:nvSpPr>
          <p:cNvPr id="8" name="Rectangle 7">
            <a:extLst>
              <a:ext uri="{FF2B5EF4-FFF2-40B4-BE49-F238E27FC236}">
                <a16:creationId xmlns:a16="http://schemas.microsoft.com/office/drawing/2014/main" id="{F732910B-9450-4E31-8C39-F955EDC7C061}"/>
              </a:ext>
            </a:extLst>
          </p:cNvPr>
          <p:cNvSpPr/>
          <p:nvPr/>
        </p:nvSpPr>
        <p:spPr>
          <a:xfrm>
            <a:off x="472440" y="6356350"/>
            <a:ext cx="5273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C8265C8-58CB-4A06-9ED1-BC99CF8A5AF1}"/>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355224" y="267848"/>
            <a:ext cx="3029101" cy="1125911"/>
          </a:xfrm>
          <a:prstGeom prst="rect">
            <a:avLst/>
          </a:prstGeom>
        </p:spPr>
      </p:pic>
    </p:spTree>
    <p:custDataLst>
      <p:tags r:id="rId1"/>
    </p:custDataLst>
    <p:extLst>
      <p:ext uri="{BB962C8B-B14F-4D97-AF65-F5344CB8AC3E}">
        <p14:creationId xmlns:p14="http://schemas.microsoft.com/office/powerpoint/2010/main" val="1268863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E4BF8-6E1D-4A6B-BFDF-591A4277E906}"/>
              </a:ext>
            </a:extLst>
          </p:cNvPr>
          <p:cNvSpPr>
            <a:spLocks noGrp="1"/>
          </p:cNvSpPr>
          <p:nvPr>
            <p:ph type="title"/>
          </p:nvPr>
        </p:nvSpPr>
        <p:spPr/>
        <p:txBody>
          <a:bodyPr/>
          <a:lstStyle/>
          <a:p>
            <a:r>
              <a:rPr lang="en-US"/>
              <a:t>Overview of STRIDE manual</a:t>
            </a:r>
            <a:r>
              <a:rPr lang="en-US" dirty="0">
                <a:solidFill>
                  <a:srgbClr val="FF0000"/>
                </a:solidFill>
              </a:rPr>
              <a:t> </a:t>
            </a:r>
            <a:endParaRPr lang="en-US"/>
          </a:p>
        </p:txBody>
      </p:sp>
      <p:sp>
        <p:nvSpPr>
          <p:cNvPr id="3" name="Content Placeholder 2">
            <a:extLst>
              <a:ext uri="{FF2B5EF4-FFF2-40B4-BE49-F238E27FC236}">
                <a16:creationId xmlns:a16="http://schemas.microsoft.com/office/drawing/2014/main" id="{972B5B6B-4E70-44C7-BB49-DBC35ABD1171}"/>
              </a:ext>
            </a:extLst>
          </p:cNvPr>
          <p:cNvSpPr>
            <a:spLocks noGrp="1"/>
          </p:cNvSpPr>
          <p:nvPr>
            <p:ph idx="1"/>
          </p:nvPr>
        </p:nvSpPr>
        <p:spPr/>
        <p:txBody>
          <a:bodyPr vert="horz" lIns="91440" tIns="45720" rIns="91440" bIns="45720" rtlCol="0" anchor="t">
            <a:normAutofit/>
          </a:bodyPr>
          <a:lstStyle/>
          <a:p>
            <a:endParaRPr lang="en-US" dirty="0"/>
          </a:p>
          <a:p>
            <a:pPr lvl="1"/>
            <a:endParaRPr lang="en-US" dirty="0"/>
          </a:p>
          <a:p>
            <a:pPr lvl="1"/>
            <a:endParaRPr lang="en-US" dirty="0"/>
          </a:p>
        </p:txBody>
      </p:sp>
      <p:sp>
        <p:nvSpPr>
          <p:cNvPr id="8" name="Slide Number Placeholder 7">
            <a:extLst>
              <a:ext uri="{FF2B5EF4-FFF2-40B4-BE49-F238E27FC236}">
                <a16:creationId xmlns:a16="http://schemas.microsoft.com/office/drawing/2014/main" id="{6FBB389D-E716-4D54-825C-6EB91D0F2CCB}"/>
              </a:ext>
            </a:extLst>
          </p:cNvPr>
          <p:cNvSpPr>
            <a:spLocks noGrp="1"/>
          </p:cNvSpPr>
          <p:nvPr>
            <p:ph type="sldNum" sz="quarter" idx="12"/>
          </p:nvPr>
        </p:nvSpPr>
        <p:spPr/>
        <p:txBody>
          <a:bodyPr/>
          <a:lstStyle/>
          <a:p>
            <a:fld id="{D1B44459-1F7C-459C-BCCC-E49CE95BF984}" type="slidenum">
              <a:rPr lang="en-US" smtClean="0"/>
              <a:t>10</a:t>
            </a:fld>
            <a:endParaRPr lang="en-US"/>
          </a:p>
        </p:txBody>
      </p:sp>
      <p:sp>
        <p:nvSpPr>
          <p:cNvPr id="11" name="Star: 5 Points 10">
            <a:extLst>
              <a:ext uri="{FF2B5EF4-FFF2-40B4-BE49-F238E27FC236}">
                <a16:creationId xmlns:a16="http://schemas.microsoft.com/office/drawing/2014/main" id="{56AB91F0-05B3-4782-8CC2-39283E31504F}"/>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Image of a book">
            <a:extLst>
              <a:ext uri="{FF2B5EF4-FFF2-40B4-BE49-F238E27FC236}">
                <a16:creationId xmlns:a16="http://schemas.microsoft.com/office/drawing/2014/main" id="{00198873-DAED-42ED-9CC2-315E2F17E750}"/>
              </a:ext>
            </a:extLst>
          </p:cNvPr>
          <p:cNvPicPr>
            <a:picLocks noChangeAspect="1"/>
          </p:cNvPicPr>
          <p:nvPr/>
        </p:nvPicPr>
        <p:blipFill>
          <a:blip r:embed="rId4"/>
          <a:stretch>
            <a:fillRect/>
          </a:stretch>
        </p:blipFill>
        <p:spPr>
          <a:xfrm>
            <a:off x="1322375" y="48211"/>
            <a:ext cx="9904437" cy="7428328"/>
          </a:xfrm>
          <a:prstGeom prst="rect">
            <a:avLst/>
          </a:prstGeom>
        </p:spPr>
      </p:pic>
    </p:spTree>
    <p:custDataLst>
      <p:tags r:id="rId1"/>
    </p:custDataLst>
    <p:extLst>
      <p:ext uri="{BB962C8B-B14F-4D97-AF65-F5344CB8AC3E}">
        <p14:creationId xmlns:p14="http://schemas.microsoft.com/office/powerpoint/2010/main" val="1427497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5385-AF7C-4927-9929-9FC6178E0154}"/>
              </a:ext>
            </a:extLst>
          </p:cNvPr>
          <p:cNvSpPr>
            <a:spLocks noGrp="1"/>
          </p:cNvSpPr>
          <p:nvPr>
            <p:ph type="title"/>
          </p:nvPr>
        </p:nvSpPr>
        <p:spPr>
          <a:xfrm>
            <a:off x="838200" y="-63500"/>
            <a:ext cx="10515600" cy="1325563"/>
          </a:xfrm>
        </p:spPr>
        <p:txBody>
          <a:bodyPr/>
          <a:lstStyle/>
          <a:p>
            <a:r>
              <a:rPr lang="en-US"/>
              <a:t>Facilitator Guide: The Sessions </a:t>
            </a:r>
            <a:endParaRPr lang="en-US">
              <a:solidFill>
                <a:srgbClr val="FF0000"/>
              </a:solidFill>
              <a:cs typeface="Calibri Light"/>
            </a:endParaRPr>
          </a:p>
        </p:txBody>
      </p:sp>
      <p:sp>
        <p:nvSpPr>
          <p:cNvPr id="4" name="Slide Number Placeholder 3">
            <a:extLst>
              <a:ext uri="{FF2B5EF4-FFF2-40B4-BE49-F238E27FC236}">
                <a16:creationId xmlns:a16="http://schemas.microsoft.com/office/drawing/2014/main" id="{A686C1F4-DB86-4AD7-B10B-0A4EA3687DEC}"/>
              </a:ext>
            </a:extLst>
          </p:cNvPr>
          <p:cNvSpPr>
            <a:spLocks noGrp="1"/>
          </p:cNvSpPr>
          <p:nvPr>
            <p:ph type="sldNum" sz="quarter" idx="12"/>
          </p:nvPr>
        </p:nvSpPr>
        <p:spPr/>
        <p:txBody>
          <a:bodyPr/>
          <a:lstStyle/>
          <a:p>
            <a:fld id="{D1B44459-1F7C-459C-BCCC-E49CE95BF984}" type="slidenum">
              <a:rPr lang="en-US" smtClean="0"/>
              <a:t>11</a:t>
            </a:fld>
            <a:endParaRPr lang="en-US"/>
          </a:p>
        </p:txBody>
      </p:sp>
      <p:sp>
        <p:nvSpPr>
          <p:cNvPr id="7" name="Star: 5 Points 6">
            <a:extLst>
              <a:ext uri="{FF2B5EF4-FFF2-40B4-BE49-F238E27FC236}">
                <a16:creationId xmlns:a16="http://schemas.microsoft.com/office/drawing/2014/main" id="{2EEBE965-3239-4222-A6FB-35C7B4075852}"/>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a:extLst>
              <a:ext uri="{FF2B5EF4-FFF2-40B4-BE49-F238E27FC236}">
                <a16:creationId xmlns:a16="http://schemas.microsoft.com/office/drawing/2014/main" id="{FCD1888E-C962-4341-82B7-D70C156D4C43}"/>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027379" y="-37107"/>
            <a:ext cx="9699093" cy="7274319"/>
          </a:xfrm>
        </p:spPr>
      </p:pic>
    </p:spTree>
    <p:custDataLst>
      <p:tags r:id="rId1"/>
    </p:custDataLst>
    <p:extLst>
      <p:ext uri="{BB962C8B-B14F-4D97-AF65-F5344CB8AC3E}">
        <p14:creationId xmlns:p14="http://schemas.microsoft.com/office/powerpoint/2010/main" val="158247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5385-AF7C-4927-9929-9FC6178E0154}"/>
              </a:ext>
            </a:extLst>
          </p:cNvPr>
          <p:cNvSpPr>
            <a:spLocks noGrp="1"/>
          </p:cNvSpPr>
          <p:nvPr>
            <p:ph type="title"/>
          </p:nvPr>
        </p:nvSpPr>
        <p:spPr>
          <a:xfrm>
            <a:off x="838200" y="-63500"/>
            <a:ext cx="10515600" cy="1325563"/>
          </a:xfrm>
        </p:spPr>
        <p:txBody>
          <a:bodyPr/>
          <a:lstStyle/>
          <a:p>
            <a:r>
              <a:rPr lang="en-US"/>
              <a:t>Facilitator Guide: The Sessions </a:t>
            </a:r>
            <a:endParaRPr lang="en-US">
              <a:solidFill>
                <a:srgbClr val="FF0000"/>
              </a:solidFill>
              <a:cs typeface="Calibri Light"/>
            </a:endParaRPr>
          </a:p>
        </p:txBody>
      </p:sp>
      <p:sp>
        <p:nvSpPr>
          <p:cNvPr id="4" name="Slide Number Placeholder 3">
            <a:extLst>
              <a:ext uri="{FF2B5EF4-FFF2-40B4-BE49-F238E27FC236}">
                <a16:creationId xmlns:a16="http://schemas.microsoft.com/office/drawing/2014/main" id="{A686C1F4-DB86-4AD7-B10B-0A4EA3687DEC}"/>
              </a:ext>
            </a:extLst>
          </p:cNvPr>
          <p:cNvSpPr>
            <a:spLocks noGrp="1"/>
          </p:cNvSpPr>
          <p:nvPr>
            <p:ph type="sldNum" sz="quarter" idx="12"/>
          </p:nvPr>
        </p:nvSpPr>
        <p:spPr/>
        <p:txBody>
          <a:bodyPr/>
          <a:lstStyle/>
          <a:p>
            <a:fld id="{D1B44459-1F7C-459C-BCCC-E49CE95BF984}" type="slidenum">
              <a:rPr lang="en-US" smtClean="0"/>
              <a:t>12</a:t>
            </a:fld>
            <a:endParaRPr lang="en-US"/>
          </a:p>
        </p:txBody>
      </p:sp>
      <p:sp>
        <p:nvSpPr>
          <p:cNvPr id="7" name="Star: 5 Points 6">
            <a:extLst>
              <a:ext uri="{FF2B5EF4-FFF2-40B4-BE49-F238E27FC236}">
                <a16:creationId xmlns:a16="http://schemas.microsoft.com/office/drawing/2014/main" id="{2EEBE965-3239-4222-A6FB-35C7B4075852}"/>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a:extLst>
              <a:ext uri="{FF2B5EF4-FFF2-40B4-BE49-F238E27FC236}">
                <a16:creationId xmlns:a16="http://schemas.microsoft.com/office/drawing/2014/main" id="{2EAF5041-BD04-49A6-AD6E-898B4ADAED86}"/>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139142" y="0"/>
            <a:ext cx="9648463" cy="7236348"/>
          </a:xfrm>
        </p:spPr>
      </p:pic>
    </p:spTree>
    <p:custDataLst>
      <p:tags r:id="rId1"/>
    </p:custDataLst>
    <p:extLst>
      <p:ext uri="{BB962C8B-B14F-4D97-AF65-F5344CB8AC3E}">
        <p14:creationId xmlns:p14="http://schemas.microsoft.com/office/powerpoint/2010/main" val="79810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F7DF5-0F26-4A4B-9864-56555554C61D}"/>
              </a:ext>
            </a:extLst>
          </p:cNvPr>
          <p:cNvSpPr>
            <a:spLocks noGrp="1"/>
          </p:cNvSpPr>
          <p:nvPr>
            <p:ph type="title"/>
          </p:nvPr>
        </p:nvSpPr>
        <p:spPr>
          <a:xfrm>
            <a:off x="838200" y="378004"/>
            <a:ext cx="10515600" cy="1325563"/>
          </a:xfrm>
        </p:spPr>
        <p:txBody>
          <a:bodyPr/>
          <a:lstStyle/>
          <a:p>
            <a:r>
              <a:rPr lang="en-US" dirty="0"/>
              <a:t>General Session Outline</a:t>
            </a:r>
          </a:p>
        </p:txBody>
      </p:sp>
      <p:sp>
        <p:nvSpPr>
          <p:cNvPr id="3" name="Content Placeholder 2">
            <a:extLst>
              <a:ext uri="{FF2B5EF4-FFF2-40B4-BE49-F238E27FC236}">
                <a16:creationId xmlns:a16="http://schemas.microsoft.com/office/drawing/2014/main" id="{E28F97D4-FD39-4ABB-AB46-0046B5C0131D}"/>
              </a:ext>
            </a:extLst>
          </p:cNvPr>
          <p:cNvSpPr>
            <a:spLocks noGrp="1"/>
          </p:cNvSpPr>
          <p:nvPr>
            <p:ph idx="1"/>
          </p:nvPr>
        </p:nvSpPr>
        <p:spPr>
          <a:xfrm>
            <a:off x="838200" y="1786988"/>
            <a:ext cx="10515600" cy="4351338"/>
          </a:xfrm>
        </p:spPr>
        <p:txBody>
          <a:bodyPr>
            <a:normAutofit/>
          </a:bodyPr>
          <a:lstStyle/>
          <a:p>
            <a:pPr marL="0" marR="0" indent="0">
              <a:lnSpc>
                <a:spcPct val="147000"/>
              </a:lnSpc>
              <a:spcBef>
                <a:spcPts val="0"/>
              </a:spcBef>
              <a:spcAft>
                <a:spcPts val="200"/>
              </a:spcAft>
              <a:buNone/>
            </a:pPr>
            <a:r>
              <a:rPr lang="en-US" sz="2000" b="1" dirty="0">
                <a:effectLst/>
                <a:ea typeface="Arial" panose="020B0604020202020204" pitchFamily="34" charset="0"/>
              </a:rPr>
              <a:t>Each session follows a general outline:</a:t>
            </a:r>
          </a:p>
          <a:p>
            <a:pPr marL="0" marR="0" indent="0">
              <a:lnSpc>
                <a:spcPct val="147000"/>
              </a:lnSpc>
              <a:spcBef>
                <a:spcPts val="0"/>
              </a:spcBef>
              <a:spcAft>
                <a:spcPts val="200"/>
              </a:spcAft>
              <a:buNone/>
            </a:pPr>
            <a:r>
              <a:rPr lang="en-US" sz="2000" b="1" spc="-5" dirty="0">
                <a:ea typeface="Arial" panose="020B0604020202020204" pitchFamily="34" charset="0"/>
                <a:cs typeface="Calibri" panose="020F0502020204030204" pitchFamily="34" charset="0"/>
              </a:rPr>
              <a:t>1.  G</a:t>
            </a:r>
            <a:r>
              <a:rPr lang="en-US" sz="2000" b="1" spc="-5" dirty="0">
                <a:effectLst/>
                <a:ea typeface="Arial" panose="020B0604020202020204" pitchFamily="34" charset="0"/>
                <a:cs typeface="Calibri" panose="020F0502020204030204" pitchFamily="34" charset="0"/>
              </a:rPr>
              <a:t>reeting and weigh-in </a:t>
            </a:r>
            <a:r>
              <a:rPr lang="en-US" sz="2000" spc="-5" dirty="0">
                <a:effectLst/>
                <a:ea typeface="Arial" panose="020B0604020202020204" pitchFamily="34" charset="0"/>
                <a:cs typeface="Calibri" panose="020F0502020204030204" pitchFamily="34" charset="0"/>
              </a:rPr>
              <a:t>(pre-group)</a:t>
            </a:r>
          </a:p>
          <a:p>
            <a:pPr marL="0" marR="0" lvl="0" indent="0">
              <a:lnSpc>
                <a:spcPct val="107000"/>
              </a:lnSpc>
              <a:spcBef>
                <a:spcPts val="0"/>
              </a:spcBef>
              <a:spcAft>
                <a:spcPts val="200"/>
              </a:spcAft>
              <a:buSzPts val="1100"/>
              <a:buNone/>
              <a:tabLst>
                <a:tab pos="546735" algn="l"/>
              </a:tabLst>
            </a:pPr>
            <a:r>
              <a:rPr lang="en-US" sz="2000" spc="-5" dirty="0">
                <a:effectLst/>
                <a:ea typeface="Arial" panose="020B0604020202020204" pitchFamily="34" charset="0"/>
                <a:cs typeface="Calibri" panose="020F0502020204030204" pitchFamily="34" charset="0"/>
              </a:rPr>
              <a:t> 	1 facilitator weighs in, the other visits with group members as they arrive</a:t>
            </a:r>
          </a:p>
          <a:p>
            <a:pPr marL="0" marR="0" lvl="0" indent="0">
              <a:lnSpc>
                <a:spcPct val="107000"/>
              </a:lnSpc>
              <a:spcBef>
                <a:spcPts val="0"/>
              </a:spcBef>
              <a:spcAft>
                <a:spcPts val="200"/>
              </a:spcAft>
              <a:buSzPts val="1100"/>
              <a:buNone/>
              <a:tabLst>
                <a:tab pos="546735" algn="l"/>
              </a:tabLst>
            </a:pPr>
            <a:r>
              <a:rPr lang="en-US" sz="2000" b="1" spc="-5" dirty="0">
                <a:effectLst/>
                <a:ea typeface="Arial" panose="020B0604020202020204" pitchFamily="34" charset="0"/>
                <a:cs typeface="Calibri" panose="020F0502020204030204" pitchFamily="34" charset="0"/>
              </a:rPr>
              <a:t>2.  Check-In </a:t>
            </a:r>
            <a:r>
              <a:rPr lang="en-US" sz="2000" spc="-5" dirty="0">
                <a:effectLst/>
                <a:ea typeface="Arial" panose="020B0604020202020204" pitchFamily="34" charset="0"/>
                <a:cs typeface="Calibri" panose="020F0502020204030204" pitchFamily="34" charset="0"/>
              </a:rPr>
              <a:t>(15-30</a:t>
            </a:r>
            <a:r>
              <a:rPr lang="en-US" sz="2000" spc="10"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minutes)</a:t>
            </a:r>
          </a:p>
          <a:p>
            <a:pPr marL="0" marR="0" lvl="0" indent="0">
              <a:lnSpc>
                <a:spcPct val="107000"/>
              </a:lnSpc>
              <a:spcBef>
                <a:spcPts val="0"/>
              </a:spcBef>
              <a:spcAft>
                <a:spcPts val="200"/>
              </a:spcAft>
              <a:buSzPts val="1100"/>
              <a:buNone/>
              <a:tabLst>
                <a:tab pos="546735" algn="l"/>
              </a:tabLst>
            </a:pPr>
            <a:r>
              <a:rPr lang="en-US" sz="2000" spc="-5" dirty="0">
                <a:effectLst/>
                <a:ea typeface="Arial" panose="020B0604020202020204" pitchFamily="34" charset="0"/>
                <a:cs typeface="Times New Roman" panose="02020603050405020304" pitchFamily="18" charset="0"/>
              </a:rPr>
              <a:t>	1 facilitator leads check in, the other calls absent members to encourage to come</a:t>
            </a:r>
          </a:p>
          <a:p>
            <a:pPr marL="0" marR="0" lvl="0" indent="0">
              <a:lnSpc>
                <a:spcPct val="107000"/>
              </a:lnSpc>
              <a:spcBef>
                <a:spcPts val="0"/>
              </a:spcBef>
              <a:spcAft>
                <a:spcPts val="200"/>
              </a:spcAft>
              <a:buSzPts val="1100"/>
              <a:buNone/>
              <a:tabLst>
                <a:tab pos="546735" algn="l"/>
              </a:tabLst>
            </a:pPr>
            <a:r>
              <a:rPr lang="en-US" sz="2000" spc="-5" dirty="0">
                <a:ea typeface="Arial" panose="020B0604020202020204" pitchFamily="34" charset="0"/>
                <a:cs typeface="Times New Roman" panose="02020603050405020304" pitchFamily="18" charset="0"/>
              </a:rPr>
              <a:t>	Check-In consistently rated as one of most important aspects of the group</a:t>
            </a:r>
            <a:endParaRPr lang="en-US" sz="2000" spc="-5" dirty="0">
              <a:effectLst/>
              <a:ea typeface="Arial" panose="020B0604020202020204" pitchFamily="34" charset="0"/>
              <a:cs typeface="Times New Roman" panose="02020603050405020304" pitchFamily="18" charset="0"/>
            </a:endParaRPr>
          </a:p>
          <a:p>
            <a:pPr marL="0" marR="0" lvl="0" indent="0">
              <a:lnSpc>
                <a:spcPct val="107000"/>
              </a:lnSpc>
              <a:spcBef>
                <a:spcPts val="0"/>
              </a:spcBef>
              <a:spcAft>
                <a:spcPts val="200"/>
              </a:spcAft>
              <a:buSzPts val="1100"/>
              <a:buNone/>
              <a:tabLst>
                <a:tab pos="547370" algn="l"/>
              </a:tabLst>
            </a:pPr>
            <a:r>
              <a:rPr lang="en-US" sz="2000" b="1" spc="-5" dirty="0">
                <a:effectLst/>
                <a:ea typeface="Arial" panose="020B0604020202020204" pitchFamily="34" charset="0"/>
                <a:cs typeface="Calibri" panose="020F0502020204030204" pitchFamily="34" charset="0"/>
              </a:rPr>
              <a:t>3.  Session Content </a:t>
            </a:r>
            <a:r>
              <a:rPr lang="en-US" sz="2000" spc="-5" dirty="0">
                <a:effectLst/>
                <a:ea typeface="Arial" panose="020B0604020202020204" pitchFamily="34" charset="0"/>
                <a:cs typeface="Calibri" panose="020F0502020204030204" pitchFamily="34" charset="0"/>
              </a:rPr>
              <a:t>(30-60</a:t>
            </a:r>
            <a:r>
              <a:rPr lang="en-US" sz="2000" spc="-10"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minutes)</a:t>
            </a:r>
            <a:endParaRPr lang="en-US" sz="2000" spc="-5" dirty="0">
              <a:effectLst/>
              <a:ea typeface="Arial" panose="020B0604020202020204" pitchFamily="34" charset="0"/>
              <a:cs typeface="Times New Roman" panose="02020603050405020304" pitchFamily="18" charset="0"/>
            </a:endParaRPr>
          </a:p>
          <a:p>
            <a:pPr marL="0" marR="0" lvl="0" indent="0">
              <a:lnSpc>
                <a:spcPct val="107000"/>
              </a:lnSpc>
              <a:spcBef>
                <a:spcPts val="0"/>
              </a:spcBef>
              <a:spcAft>
                <a:spcPts val="200"/>
              </a:spcAft>
              <a:buSzPts val="1100"/>
              <a:buNone/>
              <a:tabLst>
                <a:tab pos="547370" algn="l"/>
              </a:tabLst>
            </a:pPr>
            <a:r>
              <a:rPr lang="en-US" sz="2000" b="1" spc="-5" dirty="0">
                <a:effectLst/>
                <a:ea typeface="Arial" panose="020B0604020202020204" pitchFamily="34" charset="0"/>
                <a:cs typeface="Calibri" panose="020F0502020204030204" pitchFamily="34" charset="0"/>
              </a:rPr>
              <a:t>4.  Physical Activity </a:t>
            </a:r>
            <a:r>
              <a:rPr lang="en-US" sz="2000" spc="-5" dirty="0">
                <a:effectLst/>
                <a:ea typeface="Arial" panose="020B0604020202020204" pitchFamily="34" charset="0"/>
                <a:cs typeface="Calibri" panose="020F0502020204030204" pitchFamily="34" charset="0"/>
              </a:rPr>
              <a:t>(15-30</a:t>
            </a:r>
            <a:r>
              <a:rPr lang="en-US" sz="2000" spc="-55"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minutes)</a:t>
            </a:r>
          </a:p>
          <a:p>
            <a:pPr marL="0" marR="0" lvl="0" indent="0">
              <a:lnSpc>
                <a:spcPct val="107000"/>
              </a:lnSpc>
              <a:spcBef>
                <a:spcPts val="0"/>
              </a:spcBef>
              <a:spcAft>
                <a:spcPts val="200"/>
              </a:spcAft>
              <a:buSzPts val="1100"/>
              <a:buNone/>
              <a:tabLst>
                <a:tab pos="547370" algn="l"/>
              </a:tabLst>
            </a:pPr>
            <a:r>
              <a:rPr lang="en-US" sz="2000" spc="-5" dirty="0">
                <a:ea typeface="Arial" panose="020B0604020202020204" pitchFamily="34" charset="0"/>
                <a:cs typeface="Calibri" panose="020F0502020204030204" pitchFamily="34" charset="0"/>
              </a:rPr>
              <a:t>	1 facilitator leads, the other follows or stays back with members who can’t go out</a:t>
            </a:r>
          </a:p>
          <a:p>
            <a:pPr marL="0" marR="0" lvl="0" indent="0">
              <a:lnSpc>
                <a:spcPct val="107000"/>
              </a:lnSpc>
              <a:spcBef>
                <a:spcPts val="0"/>
              </a:spcBef>
              <a:spcAft>
                <a:spcPts val="200"/>
              </a:spcAft>
              <a:buSzPts val="1100"/>
              <a:buNone/>
              <a:tabLst>
                <a:tab pos="547370" algn="l"/>
              </a:tabLst>
            </a:pPr>
            <a:r>
              <a:rPr lang="en-US" sz="2000" spc="-5" dirty="0">
                <a:ea typeface="Arial" panose="020B0604020202020204" pitchFamily="34" charset="0"/>
                <a:cs typeface="Calibri" panose="020F0502020204030204" pitchFamily="34" charset="0"/>
              </a:rPr>
              <a:t>	Plan ahead for weather/daylight</a:t>
            </a:r>
          </a:p>
          <a:p>
            <a:pPr marL="0" marR="0" lvl="0" indent="0">
              <a:lnSpc>
                <a:spcPct val="107000"/>
              </a:lnSpc>
              <a:spcBef>
                <a:spcPts val="0"/>
              </a:spcBef>
              <a:spcAft>
                <a:spcPts val="200"/>
              </a:spcAft>
              <a:buSzPts val="1100"/>
              <a:buNone/>
              <a:tabLst>
                <a:tab pos="547370" algn="l"/>
              </a:tabLst>
            </a:pPr>
            <a:r>
              <a:rPr lang="en-US" sz="2000" b="1" spc="-5" dirty="0">
                <a:effectLst/>
                <a:ea typeface="Arial" panose="020B0604020202020204" pitchFamily="34" charset="0"/>
                <a:cs typeface="Calibri" panose="020F0502020204030204" pitchFamily="34" charset="0"/>
              </a:rPr>
              <a:t>5.  Goal Setting </a:t>
            </a:r>
            <a:r>
              <a:rPr lang="en-US" sz="2000" spc="-5" dirty="0">
                <a:effectLst/>
                <a:ea typeface="Arial" panose="020B0604020202020204" pitchFamily="34" charset="0"/>
                <a:cs typeface="Calibri" panose="020F0502020204030204" pitchFamily="34" charset="0"/>
              </a:rPr>
              <a:t>(10</a:t>
            </a:r>
            <a:r>
              <a:rPr lang="en-US" sz="2000" spc="20" dirty="0">
                <a:effectLst/>
                <a:ea typeface="Arial" panose="020B0604020202020204" pitchFamily="34" charset="0"/>
                <a:cs typeface="Calibri" panose="020F0502020204030204" pitchFamily="34" charset="0"/>
              </a:rPr>
              <a:t> </a:t>
            </a:r>
            <a:r>
              <a:rPr lang="en-US" sz="2000" spc="-5" dirty="0">
                <a:effectLst/>
                <a:ea typeface="Arial" panose="020B0604020202020204" pitchFamily="34" charset="0"/>
                <a:cs typeface="Calibri" panose="020F0502020204030204" pitchFamily="34" charset="0"/>
              </a:rPr>
              <a:t>minutes)</a:t>
            </a:r>
            <a:endParaRPr lang="en-US" sz="2000" spc="-5" dirty="0">
              <a:effectLst/>
              <a:ea typeface="Arial" panose="020B060402020202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EEDF8F3-60E0-4B54-972A-8702C60E38A2}"/>
              </a:ext>
            </a:extLst>
          </p:cNvPr>
          <p:cNvSpPr>
            <a:spLocks noGrp="1"/>
          </p:cNvSpPr>
          <p:nvPr>
            <p:ph type="sldNum" sz="quarter" idx="12"/>
          </p:nvPr>
        </p:nvSpPr>
        <p:spPr/>
        <p:txBody>
          <a:bodyPr/>
          <a:lstStyle/>
          <a:p>
            <a:fld id="{D1B44459-1F7C-459C-BCCC-E49CE95BF984}" type="slidenum">
              <a:rPr lang="en-US" smtClean="0"/>
              <a:t>13</a:t>
            </a:fld>
            <a:endParaRPr lang="en-US"/>
          </a:p>
        </p:txBody>
      </p:sp>
      <p:pic>
        <p:nvPicPr>
          <p:cNvPr id="6" name="Graphic 5">
            <a:extLst>
              <a:ext uri="{FF2B5EF4-FFF2-40B4-BE49-F238E27FC236}">
                <a16:creationId xmlns:a16="http://schemas.microsoft.com/office/drawing/2014/main" id="{D760420D-E31B-4EF6-875F-C89BC99E10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07855" y="1290637"/>
            <a:ext cx="2076450" cy="1762125"/>
          </a:xfrm>
          <a:prstGeom prst="rect">
            <a:avLst/>
          </a:prstGeom>
        </p:spPr>
      </p:pic>
      <p:sp>
        <p:nvSpPr>
          <p:cNvPr id="8" name="Star: 5 Points 7">
            <a:extLst>
              <a:ext uri="{FF2B5EF4-FFF2-40B4-BE49-F238E27FC236}">
                <a16:creationId xmlns:a16="http://schemas.microsoft.com/office/drawing/2014/main" id="{34F6CF11-BBA2-49A3-9965-EA7898AC13A2}"/>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43884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3A44-9F97-4842-B665-534AE371F086}"/>
              </a:ext>
            </a:extLst>
          </p:cNvPr>
          <p:cNvSpPr>
            <a:spLocks noGrp="1"/>
          </p:cNvSpPr>
          <p:nvPr>
            <p:ph type="title"/>
          </p:nvPr>
        </p:nvSpPr>
        <p:spPr>
          <a:xfrm>
            <a:off x="851079" y="378004"/>
            <a:ext cx="10515600" cy="1325563"/>
          </a:xfrm>
        </p:spPr>
        <p:txBody>
          <a:bodyPr/>
          <a:lstStyle/>
          <a:p>
            <a:r>
              <a:rPr lang="en-US" dirty="0"/>
              <a:t>Session 1: Welcome &amp; Introduction to STRIDE</a:t>
            </a:r>
          </a:p>
        </p:txBody>
      </p:sp>
      <p:sp>
        <p:nvSpPr>
          <p:cNvPr id="4" name="Slide Number Placeholder 3">
            <a:extLst>
              <a:ext uri="{FF2B5EF4-FFF2-40B4-BE49-F238E27FC236}">
                <a16:creationId xmlns:a16="http://schemas.microsoft.com/office/drawing/2014/main" id="{43B310C7-143C-4219-B11A-6FD20BBFD7C1}"/>
              </a:ext>
            </a:extLst>
          </p:cNvPr>
          <p:cNvSpPr>
            <a:spLocks noGrp="1"/>
          </p:cNvSpPr>
          <p:nvPr>
            <p:ph type="sldNum" sz="quarter" idx="12"/>
          </p:nvPr>
        </p:nvSpPr>
        <p:spPr/>
        <p:txBody>
          <a:bodyPr/>
          <a:lstStyle/>
          <a:p>
            <a:fld id="{D1B44459-1F7C-459C-BCCC-E49CE95BF984}" type="slidenum">
              <a:rPr lang="en-US" smtClean="0"/>
              <a:t>14</a:t>
            </a:fld>
            <a:endParaRPr lang="en-US"/>
          </a:p>
        </p:txBody>
      </p:sp>
      <p:pic>
        <p:nvPicPr>
          <p:cNvPr id="7" name="Graphic 6" descr="Bullseye with solid fill">
            <a:extLst>
              <a:ext uri="{FF2B5EF4-FFF2-40B4-BE49-F238E27FC236}">
                <a16:creationId xmlns:a16="http://schemas.microsoft.com/office/drawing/2014/main" id="{27BD2284-2231-44A5-88E8-244AAADB015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075096" y="2557023"/>
            <a:ext cx="1529296" cy="1529296"/>
          </a:xfrm>
          <a:prstGeom prst="rect">
            <a:avLst/>
          </a:prstGeom>
        </p:spPr>
      </p:pic>
      <p:sp>
        <p:nvSpPr>
          <p:cNvPr id="9" name="TextBox 8">
            <a:extLst>
              <a:ext uri="{FF2B5EF4-FFF2-40B4-BE49-F238E27FC236}">
                <a16:creationId xmlns:a16="http://schemas.microsoft.com/office/drawing/2014/main" id="{7E400275-0EE5-4266-AE98-515FFD74A932}"/>
              </a:ext>
            </a:extLst>
          </p:cNvPr>
          <p:cNvSpPr txBox="1"/>
          <p:nvPr/>
        </p:nvSpPr>
        <p:spPr>
          <a:xfrm>
            <a:off x="6522202" y="4259855"/>
            <a:ext cx="2466998" cy="1107996"/>
          </a:xfrm>
          <a:prstGeom prst="rect">
            <a:avLst/>
          </a:prstGeom>
          <a:noFill/>
        </p:spPr>
        <p:txBody>
          <a:bodyPr wrap="square" rtlCol="0">
            <a:spAutoFit/>
          </a:bodyPr>
          <a:lstStyle/>
          <a:p>
            <a:pPr lvl="0" algn="ctr">
              <a:lnSpc>
                <a:spcPct val="100000"/>
              </a:lnSpc>
            </a:pPr>
            <a:r>
              <a:rPr lang="en-US" sz="2400" dirty="0"/>
              <a:t>Food, Activity, &amp; Sleep Log</a:t>
            </a:r>
          </a:p>
          <a:p>
            <a:endParaRPr lang="en-US" dirty="0"/>
          </a:p>
        </p:txBody>
      </p:sp>
      <p:sp>
        <p:nvSpPr>
          <p:cNvPr id="10" name="TextBox 9">
            <a:extLst>
              <a:ext uri="{FF2B5EF4-FFF2-40B4-BE49-F238E27FC236}">
                <a16:creationId xmlns:a16="http://schemas.microsoft.com/office/drawing/2014/main" id="{DCAFE8DE-9067-4E9F-B65B-A96E2C3B4223}"/>
              </a:ext>
            </a:extLst>
          </p:cNvPr>
          <p:cNvSpPr txBox="1"/>
          <p:nvPr/>
        </p:nvSpPr>
        <p:spPr>
          <a:xfrm>
            <a:off x="3600529" y="4318680"/>
            <a:ext cx="2597730" cy="119356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pPr>
            <a:r>
              <a:rPr lang="en-US" sz="2400" dirty="0"/>
              <a:t>Orientation to Basic Intervention Goals</a:t>
            </a:r>
          </a:p>
        </p:txBody>
      </p:sp>
      <p:sp>
        <p:nvSpPr>
          <p:cNvPr id="11" name="TextBox 10">
            <a:extLst>
              <a:ext uri="{FF2B5EF4-FFF2-40B4-BE49-F238E27FC236}">
                <a16:creationId xmlns:a16="http://schemas.microsoft.com/office/drawing/2014/main" id="{9FA23CD2-50E1-4C43-8BA5-48FEE62185C5}"/>
              </a:ext>
            </a:extLst>
          </p:cNvPr>
          <p:cNvSpPr txBox="1"/>
          <p:nvPr/>
        </p:nvSpPr>
        <p:spPr>
          <a:xfrm>
            <a:off x="9075096" y="426574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2" name="TextBox 11">
            <a:extLst>
              <a:ext uri="{FF2B5EF4-FFF2-40B4-BE49-F238E27FC236}">
                <a16:creationId xmlns:a16="http://schemas.microsoft.com/office/drawing/2014/main" id="{97C162AE-27D4-4C54-B6F2-82633933BD24}"/>
              </a:ext>
            </a:extLst>
          </p:cNvPr>
          <p:cNvSpPr txBox="1"/>
          <p:nvPr/>
        </p:nvSpPr>
        <p:spPr>
          <a:xfrm>
            <a:off x="1316904" y="4272846"/>
            <a:ext cx="1948013" cy="1107996"/>
          </a:xfrm>
          <a:prstGeom prst="rect">
            <a:avLst/>
          </a:prstGeom>
          <a:noFill/>
        </p:spPr>
        <p:txBody>
          <a:bodyPr wrap="square" rtlCol="0">
            <a:spAutoFit/>
          </a:bodyPr>
          <a:lstStyle/>
          <a:p>
            <a:pPr lvl="0" algn="ctr">
              <a:lnSpc>
                <a:spcPct val="100000"/>
              </a:lnSpc>
            </a:pPr>
            <a:r>
              <a:rPr lang="en-US" sz="2400" dirty="0"/>
              <a:t>Welcome and Introductions</a:t>
            </a:r>
          </a:p>
          <a:p>
            <a:endParaRPr lang="en-US" dirty="0"/>
          </a:p>
        </p:txBody>
      </p:sp>
      <p:pic>
        <p:nvPicPr>
          <p:cNvPr id="16" name="Graphic 15" descr="Address Book with solid fill">
            <a:extLst>
              <a:ext uri="{FF2B5EF4-FFF2-40B4-BE49-F238E27FC236}">
                <a16:creationId xmlns:a16="http://schemas.microsoft.com/office/drawing/2014/main" id="{AFCD9DEC-DFBC-414E-82C9-FA2E473D428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915516" y="2676955"/>
            <a:ext cx="1383590" cy="1383590"/>
          </a:xfrm>
          <a:prstGeom prst="rect">
            <a:avLst/>
          </a:prstGeom>
        </p:spPr>
      </p:pic>
      <p:pic>
        <p:nvPicPr>
          <p:cNvPr id="18" name="Graphic 17" descr="Map compass with solid fill">
            <a:extLst>
              <a:ext uri="{FF2B5EF4-FFF2-40B4-BE49-F238E27FC236}">
                <a16:creationId xmlns:a16="http://schemas.microsoft.com/office/drawing/2014/main" id="{84B4BF35-0F83-4E54-B01A-36BD74267EEA}"/>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190280" y="2737205"/>
            <a:ext cx="1383590" cy="1383590"/>
          </a:xfrm>
          <a:prstGeom prst="rect">
            <a:avLst/>
          </a:prstGeom>
        </p:spPr>
      </p:pic>
      <p:pic>
        <p:nvPicPr>
          <p:cNvPr id="20" name="Graphic 19" descr="Chat with solid fill">
            <a:extLst>
              <a:ext uri="{FF2B5EF4-FFF2-40B4-BE49-F238E27FC236}">
                <a16:creationId xmlns:a16="http://schemas.microsoft.com/office/drawing/2014/main" id="{D6314354-10D3-422A-BD68-D72EAA61103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507964" y="2585153"/>
            <a:ext cx="1650113" cy="1650113"/>
          </a:xfrm>
          <a:prstGeom prst="rect">
            <a:avLst/>
          </a:prstGeom>
        </p:spPr>
      </p:pic>
      <p:sp>
        <p:nvSpPr>
          <p:cNvPr id="27" name="Star: 5 Points 26">
            <a:extLst>
              <a:ext uri="{FF2B5EF4-FFF2-40B4-BE49-F238E27FC236}">
                <a16:creationId xmlns:a16="http://schemas.microsoft.com/office/drawing/2014/main" id="{7925AEBF-7051-4FD6-B4AE-FE998943323F}"/>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70509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7C7BEB-C047-4BC7-9188-83C88542DEB1}"/>
              </a:ext>
            </a:extLst>
          </p:cNvPr>
          <p:cNvSpPr>
            <a:spLocks noGrp="1"/>
          </p:cNvSpPr>
          <p:nvPr>
            <p:ph idx="1"/>
          </p:nvPr>
        </p:nvSpPr>
        <p:spPr>
          <a:xfrm>
            <a:off x="838200" y="1774109"/>
            <a:ext cx="10688392" cy="4351338"/>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Lifestyle changes for weight management and overall improved health</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Small changes made over time</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STRIDE will provide tools and information to help participants make their own choices</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Group leaders will provide support and help with problem-solving</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Each participant’s attendance is key to a successful group</a:t>
            </a:r>
          </a:p>
          <a:p>
            <a:endParaRPr lang="en-US" dirty="0"/>
          </a:p>
        </p:txBody>
      </p:sp>
      <p:sp>
        <p:nvSpPr>
          <p:cNvPr id="4" name="Slide Number Placeholder 3">
            <a:extLst>
              <a:ext uri="{FF2B5EF4-FFF2-40B4-BE49-F238E27FC236}">
                <a16:creationId xmlns:a16="http://schemas.microsoft.com/office/drawing/2014/main" id="{2F6F5641-458C-4319-A164-96AC6EBDC971}"/>
              </a:ext>
            </a:extLst>
          </p:cNvPr>
          <p:cNvSpPr>
            <a:spLocks noGrp="1"/>
          </p:cNvSpPr>
          <p:nvPr>
            <p:ph type="sldNum" sz="quarter" idx="12"/>
          </p:nvPr>
        </p:nvSpPr>
        <p:spPr/>
        <p:txBody>
          <a:bodyPr/>
          <a:lstStyle/>
          <a:p>
            <a:fld id="{D1B44459-1F7C-459C-BCCC-E49CE95BF984}" type="slidenum">
              <a:rPr lang="en-US" smtClean="0"/>
              <a:t>15</a:t>
            </a:fld>
            <a:endParaRPr lang="en-US"/>
          </a:p>
        </p:txBody>
      </p:sp>
      <p:sp>
        <p:nvSpPr>
          <p:cNvPr id="7" name="Star: 5 Points 6">
            <a:extLst>
              <a:ext uri="{FF2B5EF4-FFF2-40B4-BE49-F238E27FC236}">
                <a16:creationId xmlns:a16="http://schemas.microsoft.com/office/drawing/2014/main" id="{B97A102B-9107-4BEC-AEC9-BB937E0BB3AE}"/>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5AEC2A8-6C6B-486D-B873-CD1FC6E952E8}"/>
              </a:ext>
            </a:extLst>
          </p:cNvPr>
          <p:cNvSpPr>
            <a:spLocks noGrp="1"/>
          </p:cNvSpPr>
          <p:nvPr>
            <p:ph type="title"/>
          </p:nvPr>
        </p:nvSpPr>
        <p:spPr/>
        <p:txBody>
          <a:bodyPr/>
          <a:lstStyle/>
          <a:p>
            <a:r>
              <a:rPr lang="en-US" dirty="0"/>
              <a:t>Setting the stage for STRIDE</a:t>
            </a:r>
          </a:p>
        </p:txBody>
      </p:sp>
    </p:spTree>
    <p:custDataLst>
      <p:tags r:id="rId1"/>
    </p:custDataLst>
    <p:extLst>
      <p:ext uri="{BB962C8B-B14F-4D97-AF65-F5344CB8AC3E}">
        <p14:creationId xmlns:p14="http://schemas.microsoft.com/office/powerpoint/2010/main" val="3918085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9D4A8-D868-4E19-AB8E-9EECA8AD97E7}"/>
              </a:ext>
            </a:extLst>
          </p:cNvPr>
          <p:cNvSpPr>
            <a:spLocks noGrp="1"/>
          </p:cNvSpPr>
          <p:nvPr>
            <p:ph type="title"/>
          </p:nvPr>
        </p:nvSpPr>
        <p:spPr>
          <a:xfrm>
            <a:off x="853440" y="687510"/>
            <a:ext cx="10515600" cy="1325563"/>
          </a:xfrm>
        </p:spPr>
        <p:txBody>
          <a:bodyPr/>
          <a:lstStyle/>
          <a:p>
            <a:r>
              <a:rPr lang="en-US" sz="4400" dirty="0">
                <a:latin typeface="+mn-lt"/>
              </a:rPr>
              <a:t>Orientation to Weekly Log– Food </a:t>
            </a:r>
            <a:endParaRPr lang="en-US" dirty="0"/>
          </a:p>
        </p:txBody>
      </p:sp>
      <p:sp>
        <p:nvSpPr>
          <p:cNvPr id="4" name="Slide Number Placeholder 3">
            <a:extLst>
              <a:ext uri="{FF2B5EF4-FFF2-40B4-BE49-F238E27FC236}">
                <a16:creationId xmlns:a16="http://schemas.microsoft.com/office/drawing/2014/main" id="{34C69DD7-DACE-474B-8397-BC37826F8C17}"/>
              </a:ext>
            </a:extLst>
          </p:cNvPr>
          <p:cNvSpPr>
            <a:spLocks noGrp="1"/>
          </p:cNvSpPr>
          <p:nvPr>
            <p:ph type="sldNum" sz="quarter" idx="12"/>
          </p:nvPr>
        </p:nvSpPr>
        <p:spPr/>
        <p:txBody>
          <a:bodyPr/>
          <a:lstStyle/>
          <a:p>
            <a:fld id="{D1B44459-1F7C-459C-BCCC-E49CE95BF984}" type="slidenum">
              <a:rPr lang="en-US" smtClean="0"/>
              <a:t>16</a:t>
            </a:fld>
            <a:endParaRPr lang="en-US"/>
          </a:p>
        </p:txBody>
      </p:sp>
      <p:pic>
        <p:nvPicPr>
          <p:cNvPr id="5" name="Content Placeholder 3">
            <a:extLst>
              <a:ext uri="{FF2B5EF4-FFF2-40B4-BE49-F238E27FC236}">
                <a16:creationId xmlns:a16="http://schemas.microsoft.com/office/drawing/2014/main" id="{B8EBF027-C236-4BC0-BD8C-146CC5C76C2A}"/>
              </a:ext>
            </a:extLst>
          </p:cNvPr>
          <p:cNvPicPr>
            <a:picLocks/>
          </p:cNvPicPr>
          <p:nvPr/>
        </p:nvPicPr>
        <p:blipFill rotWithShape="1">
          <a:blip r:embed="rId4" cstate="email">
            <a:extLst>
              <a:ext uri="{28A0092B-C50C-407E-A947-70E740481C1C}">
                <a14:useLocalDpi xmlns:a14="http://schemas.microsoft.com/office/drawing/2010/main"/>
              </a:ext>
            </a:extLst>
          </a:blip>
          <a:srcRect/>
          <a:stretch/>
        </p:blipFill>
        <p:spPr>
          <a:xfrm>
            <a:off x="838200" y="2022396"/>
            <a:ext cx="10203134" cy="4002246"/>
          </a:xfrm>
          <a:prstGeom prst="rect">
            <a:avLst/>
          </a:prstGeom>
          <a:ln>
            <a:solidFill>
              <a:schemeClr val="accent6"/>
            </a:solidFill>
          </a:ln>
          <a:effectLst>
            <a:outerShdw blurRad="50800" dist="38100" dir="2700000" algn="tl" rotWithShape="0">
              <a:prstClr val="black">
                <a:alpha val="40000"/>
              </a:prstClr>
            </a:outerShdw>
          </a:effectLst>
        </p:spPr>
      </p:pic>
      <p:sp>
        <p:nvSpPr>
          <p:cNvPr id="7" name="Star: 5 Points 6">
            <a:extLst>
              <a:ext uri="{FF2B5EF4-FFF2-40B4-BE49-F238E27FC236}">
                <a16:creationId xmlns:a16="http://schemas.microsoft.com/office/drawing/2014/main" id="{E1646282-81E8-4338-AF8E-905E14F28BAC}"/>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70032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ADB799-F36A-4CB4-AB29-584CF25249F9}"/>
              </a:ext>
            </a:extLst>
          </p:cNvPr>
          <p:cNvSpPr>
            <a:spLocks noGrp="1"/>
          </p:cNvSpPr>
          <p:nvPr>
            <p:ph type="sldNum" sz="quarter" idx="12"/>
          </p:nvPr>
        </p:nvSpPr>
        <p:spPr/>
        <p:txBody>
          <a:bodyPr/>
          <a:lstStyle/>
          <a:p>
            <a:fld id="{D1B44459-1F7C-459C-BCCC-E49CE95BF984}" type="slidenum">
              <a:rPr lang="en-US" smtClean="0"/>
              <a:t>17</a:t>
            </a:fld>
            <a:endParaRPr lang="en-US"/>
          </a:p>
        </p:txBody>
      </p:sp>
      <p:sp>
        <p:nvSpPr>
          <p:cNvPr id="5" name="Title 1">
            <a:extLst>
              <a:ext uri="{FF2B5EF4-FFF2-40B4-BE49-F238E27FC236}">
                <a16:creationId xmlns:a16="http://schemas.microsoft.com/office/drawing/2014/main" id="{E086E89E-5E59-4659-944B-6BC4B68657C4}"/>
              </a:ext>
            </a:extLst>
          </p:cNvPr>
          <p:cNvSpPr>
            <a:spLocks noGrp="1"/>
          </p:cNvSpPr>
          <p:nvPr>
            <p:ph type="title"/>
          </p:nvPr>
        </p:nvSpPr>
        <p:spPr>
          <a:xfrm>
            <a:off x="855576" y="413025"/>
            <a:ext cx="10981337" cy="1861170"/>
          </a:xfrm>
        </p:spPr>
        <p:txBody>
          <a:bodyPr vert="horz" lIns="91440" tIns="45720" rIns="91440" bIns="45720" rtlCol="0" anchor="ctr">
            <a:noAutofit/>
          </a:bodyPr>
          <a:lstStyle/>
          <a:p>
            <a:r>
              <a:rPr lang="en-US" dirty="0">
                <a:latin typeface="+mn-lt"/>
              </a:rPr>
              <a:t>Orientation to Weekly Log– Fitness, Sleep</a:t>
            </a:r>
          </a:p>
        </p:txBody>
      </p:sp>
      <p:pic>
        <p:nvPicPr>
          <p:cNvPr id="6" name="Content Placeholder 3">
            <a:extLst>
              <a:ext uri="{FF2B5EF4-FFF2-40B4-BE49-F238E27FC236}">
                <a16:creationId xmlns:a16="http://schemas.microsoft.com/office/drawing/2014/main" id="{90D460AF-117F-4ED5-8FD8-2AC88FB20574}"/>
              </a:ext>
            </a:extLst>
          </p:cNvPr>
          <p:cNvPicPr>
            <a:picLocks noGrp="1"/>
          </p:cNvPicPr>
          <p:nvPr>
            <p:ph idx="1"/>
          </p:nvPr>
        </p:nvPicPr>
        <p:blipFill rotWithShape="1">
          <a:blip r:embed="rId4" cstate="email">
            <a:extLst>
              <a:ext uri="{28A0092B-C50C-407E-A947-70E740481C1C}">
                <a14:useLocalDpi xmlns:a14="http://schemas.microsoft.com/office/drawing/2010/main"/>
              </a:ext>
            </a:extLst>
          </a:blip>
          <a:srcRect b="-2"/>
          <a:stretch/>
        </p:blipFill>
        <p:spPr>
          <a:xfrm>
            <a:off x="855576" y="2194560"/>
            <a:ext cx="11153544" cy="3841338"/>
          </a:xfrm>
          <a:prstGeom prst="rect">
            <a:avLst/>
          </a:prstGeom>
          <a:ln>
            <a:solidFill>
              <a:schemeClr val="accent6"/>
            </a:solidFill>
          </a:ln>
          <a:effectLst>
            <a:outerShdw blurRad="50800" dist="38100" dir="2700000" algn="tl" rotWithShape="0">
              <a:prstClr val="black">
                <a:alpha val="40000"/>
              </a:prstClr>
            </a:outerShdw>
          </a:effectLst>
        </p:spPr>
      </p:pic>
      <p:sp>
        <p:nvSpPr>
          <p:cNvPr id="7" name="Star: 5 Points 6">
            <a:extLst>
              <a:ext uri="{FF2B5EF4-FFF2-40B4-BE49-F238E27FC236}">
                <a16:creationId xmlns:a16="http://schemas.microsoft.com/office/drawing/2014/main" id="{10637577-E703-4031-976A-43D12E668D1C}"/>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0475276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EA272B-4F07-47E1-9A48-C817DBE9DB44}"/>
              </a:ext>
            </a:extLst>
          </p:cNvPr>
          <p:cNvSpPr/>
          <p:nvPr/>
        </p:nvSpPr>
        <p:spPr>
          <a:xfrm>
            <a:off x="8168640" y="121920"/>
            <a:ext cx="4023360" cy="746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A21F17-7D84-4EE2-8EC2-210D75ABE2CF}"/>
              </a:ext>
            </a:extLst>
          </p:cNvPr>
          <p:cNvSpPr>
            <a:spLocks noGrp="1"/>
          </p:cNvSpPr>
          <p:nvPr>
            <p:ph type="ctrTitle"/>
          </p:nvPr>
        </p:nvSpPr>
        <p:spPr>
          <a:xfrm>
            <a:off x="851080" y="268648"/>
            <a:ext cx="4442138" cy="2676571"/>
          </a:xfrm>
        </p:spPr>
        <p:txBody>
          <a:bodyPr>
            <a:normAutofit/>
          </a:bodyPr>
          <a:lstStyle/>
          <a:p>
            <a:pPr algn="l"/>
            <a:r>
              <a:rPr lang="en-US" sz="3600" dirty="0">
                <a:latin typeface="+mn-lt"/>
              </a:rPr>
              <a:t>Using apps or websites for tracking</a:t>
            </a:r>
          </a:p>
        </p:txBody>
      </p:sp>
      <p:pic>
        <p:nvPicPr>
          <p:cNvPr id="7" name="Picture 6">
            <a:extLst>
              <a:ext uri="{FF2B5EF4-FFF2-40B4-BE49-F238E27FC236}">
                <a16:creationId xmlns:a16="http://schemas.microsoft.com/office/drawing/2014/main" id="{39E776BD-9002-46DC-B488-8F01C8734C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67425" y="238169"/>
            <a:ext cx="6437105" cy="6479971"/>
          </a:xfrm>
          <a:prstGeom prst="rect">
            <a:avLst/>
          </a:prstGeom>
          <a:ln>
            <a:solidFill>
              <a:schemeClr val="accent1"/>
            </a:solidFill>
          </a:ln>
        </p:spPr>
      </p:pic>
      <p:pic>
        <p:nvPicPr>
          <p:cNvPr id="4" name="Graphic 3">
            <a:extLst>
              <a:ext uri="{FF2B5EF4-FFF2-40B4-BE49-F238E27FC236}">
                <a16:creationId xmlns:a16="http://schemas.microsoft.com/office/drawing/2014/main" id="{A4771835-5B1F-4EAB-9EB3-26C64DE7E5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297430" y="3429000"/>
            <a:ext cx="2431142" cy="3063240"/>
          </a:xfrm>
          <a:prstGeom prst="rect">
            <a:avLst/>
          </a:prstGeom>
        </p:spPr>
      </p:pic>
      <p:sp>
        <p:nvSpPr>
          <p:cNvPr id="5" name="Star: 5 Points 4">
            <a:extLst>
              <a:ext uri="{FF2B5EF4-FFF2-40B4-BE49-F238E27FC236}">
                <a16:creationId xmlns:a16="http://schemas.microsoft.com/office/drawing/2014/main" id="{9E691998-82D3-4D2D-95C0-B0176BCB711F}"/>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164573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3A44-9F97-4842-B665-534AE371F086}"/>
              </a:ext>
            </a:extLst>
          </p:cNvPr>
          <p:cNvSpPr>
            <a:spLocks noGrp="1"/>
          </p:cNvSpPr>
          <p:nvPr>
            <p:ph type="title"/>
          </p:nvPr>
        </p:nvSpPr>
        <p:spPr>
          <a:xfrm>
            <a:off x="851079" y="378004"/>
            <a:ext cx="10515600" cy="1325563"/>
          </a:xfrm>
        </p:spPr>
        <p:txBody>
          <a:bodyPr/>
          <a:lstStyle/>
          <a:p>
            <a:r>
              <a:rPr lang="en-US" dirty="0"/>
              <a:t>Session 2: Portion Control</a:t>
            </a:r>
          </a:p>
        </p:txBody>
      </p:sp>
      <p:sp>
        <p:nvSpPr>
          <p:cNvPr id="4" name="Slide Number Placeholder 3">
            <a:extLst>
              <a:ext uri="{FF2B5EF4-FFF2-40B4-BE49-F238E27FC236}">
                <a16:creationId xmlns:a16="http://schemas.microsoft.com/office/drawing/2014/main" id="{EB01668D-1B4E-4C6F-BFF8-C83FA8C480C2}"/>
              </a:ext>
            </a:extLst>
          </p:cNvPr>
          <p:cNvSpPr>
            <a:spLocks noGrp="1"/>
          </p:cNvSpPr>
          <p:nvPr>
            <p:ph type="sldNum" sz="quarter" idx="12"/>
          </p:nvPr>
        </p:nvSpPr>
        <p:spPr/>
        <p:txBody>
          <a:bodyPr/>
          <a:lstStyle/>
          <a:p>
            <a:fld id="{D1B44459-1F7C-459C-BCCC-E49CE95BF984}" type="slidenum">
              <a:rPr lang="en-US" smtClean="0"/>
              <a:t>19</a:t>
            </a:fld>
            <a:endParaRPr lang="en-US"/>
          </a:p>
        </p:txBody>
      </p:sp>
      <p:pic>
        <p:nvPicPr>
          <p:cNvPr id="5" name="Graphic 4" descr="Table setting with solid fill">
            <a:extLst>
              <a:ext uri="{FF2B5EF4-FFF2-40B4-BE49-F238E27FC236}">
                <a16:creationId xmlns:a16="http://schemas.microsoft.com/office/drawing/2014/main" id="{5813D1A7-B4E0-457A-BDB6-B5205254DC2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730166" y="2428887"/>
            <a:ext cx="2000226" cy="2000226"/>
          </a:xfrm>
          <a:prstGeom prst="rect">
            <a:avLst/>
          </a:prstGeom>
        </p:spPr>
      </p:pic>
      <p:pic>
        <p:nvPicPr>
          <p:cNvPr id="6" name="Graphic 5" descr="Bullseye with solid fill">
            <a:extLst>
              <a:ext uri="{FF2B5EF4-FFF2-40B4-BE49-F238E27FC236}">
                <a16:creationId xmlns:a16="http://schemas.microsoft.com/office/drawing/2014/main" id="{35F75658-5981-4D83-AB1E-B3502B16AF3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075096" y="2557023"/>
            <a:ext cx="1529296" cy="1529296"/>
          </a:xfrm>
          <a:prstGeom prst="rect">
            <a:avLst/>
          </a:prstGeom>
        </p:spPr>
      </p:pic>
      <p:pic>
        <p:nvPicPr>
          <p:cNvPr id="8" name="Graphic 7" descr="Clipboard Checked with solid fill">
            <a:extLst>
              <a:ext uri="{FF2B5EF4-FFF2-40B4-BE49-F238E27FC236}">
                <a16:creationId xmlns:a16="http://schemas.microsoft.com/office/drawing/2014/main" id="{7A26FEA0-BE51-4851-9288-C9BBC66C0994}"/>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0628" y="2601791"/>
            <a:ext cx="1529296" cy="1529296"/>
          </a:xfrm>
          <a:prstGeom prst="rect">
            <a:avLst/>
          </a:prstGeom>
        </p:spPr>
      </p:pic>
      <p:sp>
        <p:nvSpPr>
          <p:cNvPr id="10" name="TextBox 9">
            <a:extLst>
              <a:ext uri="{FF2B5EF4-FFF2-40B4-BE49-F238E27FC236}">
                <a16:creationId xmlns:a16="http://schemas.microsoft.com/office/drawing/2014/main" id="{2D0D86FE-242A-42D7-91AA-1A2F10E8EB51}"/>
              </a:ext>
            </a:extLst>
          </p:cNvPr>
          <p:cNvSpPr txBox="1"/>
          <p:nvPr/>
        </p:nvSpPr>
        <p:spPr>
          <a:xfrm>
            <a:off x="6223259" y="4259855"/>
            <a:ext cx="2466998" cy="738664"/>
          </a:xfrm>
          <a:prstGeom prst="rect">
            <a:avLst/>
          </a:prstGeom>
          <a:noFill/>
        </p:spPr>
        <p:txBody>
          <a:bodyPr wrap="square" rtlCol="0">
            <a:spAutoFit/>
          </a:bodyPr>
          <a:lstStyle/>
          <a:p>
            <a:pPr lvl="0" algn="ctr">
              <a:lnSpc>
                <a:spcPct val="100000"/>
              </a:lnSpc>
            </a:pPr>
            <a:r>
              <a:rPr lang="en-US" sz="2400" dirty="0"/>
              <a:t>Portion Control</a:t>
            </a:r>
          </a:p>
          <a:p>
            <a:pPr algn="ctr"/>
            <a:endParaRPr lang="en-US" dirty="0"/>
          </a:p>
        </p:txBody>
      </p:sp>
      <p:sp>
        <p:nvSpPr>
          <p:cNvPr id="11" name="TextBox 10">
            <a:extLst>
              <a:ext uri="{FF2B5EF4-FFF2-40B4-BE49-F238E27FC236}">
                <a16:creationId xmlns:a16="http://schemas.microsoft.com/office/drawing/2014/main" id="{40A9835D-6314-46AA-B38B-394DD704DA14}"/>
              </a:ext>
            </a:extLst>
          </p:cNvPr>
          <p:cNvSpPr txBox="1"/>
          <p:nvPr/>
        </p:nvSpPr>
        <p:spPr>
          <a:xfrm>
            <a:off x="3838576" y="4288200"/>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pPr>
            <a:r>
              <a:rPr lang="en-US" sz="2400" dirty="0"/>
              <a:t>Servings and Portions</a:t>
            </a:r>
          </a:p>
        </p:txBody>
      </p:sp>
      <p:sp>
        <p:nvSpPr>
          <p:cNvPr id="12" name="TextBox 11">
            <a:extLst>
              <a:ext uri="{FF2B5EF4-FFF2-40B4-BE49-F238E27FC236}">
                <a16:creationId xmlns:a16="http://schemas.microsoft.com/office/drawing/2014/main" id="{A7811293-0092-4638-8EFE-CB7F155AAEFC}"/>
              </a:ext>
            </a:extLst>
          </p:cNvPr>
          <p:cNvSpPr txBox="1"/>
          <p:nvPr/>
        </p:nvSpPr>
        <p:spPr>
          <a:xfrm>
            <a:off x="9075096"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3" name="TextBox 12">
            <a:extLst>
              <a:ext uri="{FF2B5EF4-FFF2-40B4-BE49-F238E27FC236}">
                <a16:creationId xmlns:a16="http://schemas.microsoft.com/office/drawing/2014/main" id="{20D44909-3490-4437-A02D-02549CADB9AF}"/>
              </a:ext>
            </a:extLst>
          </p:cNvPr>
          <p:cNvSpPr txBox="1"/>
          <p:nvPr/>
        </p:nvSpPr>
        <p:spPr>
          <a:xfrm>
            <a:off x="1429460"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4" name="Graphic 13" descr="Pasta with solid fill">
            <a:extLst>
              <a:ext uri="{FF2B5EF4-FFF2-40B4-BE49-F238E27FC236}">
                <a16:creationId xmlns:a16="http://schemas.microsoft.com/office/drawing/2014/main" id="{A712B953-DBC0-4F17-AC0A-415AF8351C9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557372" y="2340481"/>
            <a:ext cx="1790606" cy="1790606"/>
          </a:xfrm>
          <a:prstGeom prst="rect">
            <a:avLst/>
          </a:prstGeom>
        </p:spPr>
      </p:pic>
      <p:sp>
        <p:nvSpPr>
          <p:cNvPr id="19" name="Star: 5 Points 18">
            <a:extLst>
              <a:ext uri="{FF2B5EF4-FFF2-40B4-BE49-F238E27FC236}">
                <a16:creationId xmlns:a16="http://schemas.microsoft.com/office/drawing/2014/main" id="{C8270821-54F3-40C7-A31D-E38CBEE865B1}"/>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187168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8913BB47-85A1-4BFD-9F01-F706360E9ED0}"/>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0" y="0"/>
            <a:ext cx="12192001" cy="6858000"/>
          </a:xfrm>
        </p:spPr>
      </p:pic>
      <p:sp>
        <p:nvSpPr>
          <p:cNvPr id="5" name="Slide Number Placeholder 4">
            <a:extLst>
              <a:ext uri="{FF2B5EF4-FFF2-40B4-BE49-F238E27FC236}">
                <a16:creationId xmlns:a16="http://schemas.microsoft.com/office/drawing/2014/main" id="{5617DE41-4BC1-4F39-ADB1-9EF1E72F13C1}"/>
              </a:ext>
            </a:extLst>
          </p:cNvPr>
          <p:cNvSpPr>
            <a:spLocks noGrp="1"/>
          </p:cNvSpPr>
          <p:nvPr>
            <p:ph type="sldNum" sz="quarter" idx="12"/>
          </p:nvPr>
        </p:nvSpPr>
        <p:spPr/>
        <p:txBody>
          <a:bodyPr/>
          <a:lstStyle/>
          <a:p>
            <a:fld id="{D1B44459-1F7C-459C-BCCC-E49CE95BF984}" type="slidenum">
              <a:rPr lang="en-US" smtClean="0"/>
              <a:t>2</a:t>
            </a:fld>
            <a:endParaRPr lang="en-US"/>
          </a:p>
        </p:txBody>
      </p:sp>
      <p:sp>
        <p:nvSpPr>
          <p:cNvPr id="8" name="Star: 5 Points 7">
            <a:extLst>
              <a:ext uri="{FF2B5EF4-FFF2-40B4-BE49-F238E27FC236}">
                <a16:creationId xmlns:a16="http://schemas.microsoft.com/office/drawing/2014/main" id="{81B64B3C-7372-4963-A7FC-A4915E05423C}"/>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968664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8B179CF-B203-490E-B758-8C88A8BF468E}"/>
              </a:ext>
            </a:extLst>
          </p:cNvPr>
          <p:cNvSpPr>
            <a:spLocks noGrp="1"/>
          </p:cNvSpPr>
          <p:nvPr>
            <p:ph type="ctrTitle"/>
          </p:nvPr>
        </p:nvSpPr>
        <p:spPr>
          <a:xfrm>
            <a:off x="838199" y="291090"/>
            <a:ext cx="10515599" cy="932688"/>
          </a:xfrm>
        </p:spPr>
        <p:txBody>
          <a:bodyPr>
            <a:normAutofit/>
          </a:bodyPr>
          <a:lstStyle/>
          <a:p>
            <a:pPr algn="l"/>
            <a:r>
              <a:rPr lang="en-US" sz="5400">
                <a:cs typeface="Calibri Light"/>
              </a:rPr>
              <a:t>Check-in</a:t>
            </a:r>
            <a:endParaRPr lang="en-US"/>
          </a:p>
        </p:txBody>
      </p:sp>
      <p:sp>
        <p:nvSpPr>
          <p:cNvPr id="3" name="Subtitle 2">
            <a:extLst>
              <a:ext uri="{FF2B5EF4-FFF2-40B4-BE49-F238E27FC236}">
                <a16:creationId xmlns:a16="http://schemas.microsoft.com/office/drawing/2014/main" id="{1BE59459-6908-466E-9A57-1BD86641291D}"/>
              </a:ext>
            </a:extLst>
          </p:cNvPr>
          <p:cNvSpPr>
            <a:spLocks noGrp="1"/>
          </p:cNvSpPr>
          <p:nvPr>
            <p:ph type="subTitle" idx="1"/>
          </p:nvPr>
        </p:nvSpPr>
        <p:spPr>
          <a:xfrm>
            <a:off x="838199" y="1335726"/>
            <a:ext cx="10515599" cy="420624"/>
          </a:xfrm>
        </p:spPr>
        <p:txBody>
          <a:bodyPr vert="horz" lIns="91440" tIns="45720" rIns="91440" bIns="45720" rtlCol="0" anchor="t">
            <a:normAutofit/>
          </a:bodyPr>
          <a:lstStyle/>
          <a:p>
            <a:pPr algn="l"/>
            <a:endParaRPr lang="en-US" sz="600" dirty="0">
              <a:cs typeface="Calibri"/>
            </a:endParaRPr>
          </a:p>
          <a:p>
            <a:pPr algn="l"/>
            <a:endParaRPr lang="en-US" sz="600" i="1" dirty="0">
              <a:cs typeface="Calibri"/>
            </a:endParaRPr>
          </a:p>
        </p:txBody>
      </p:sp>
      <p:pic>
        <p:nvPicPr>
          <p:cNvPr id="2" name="Graphic 53" descr="Chat with solid fill">
            <a:extLst>
              <a:ext uri="{FF2B5EF4-FFF2-40B4-BE49-F238E27FC236}">
                <a16:creationId xmlns:a16="http://schemas.microsoft.com/office/drawing/2014/main" id="{5007A983-B3C2-468D-B16A-03ECF11259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96429" y="0"/>
            <a:ext cx="7558960" cy="7558960"/>
          </a:xfrm>
          <a:prstGeom prst="rect">
            <a:avLst/>
          </a:prstGeom>
        </p:spPr>
      </p:pic>
      <p:sp>
        <p:nvSpPr>
          <p:cNvPr id="4" name="Star: 5 Points 3">
            <a:extLst>
              <a:ext uri="{FF2B5EF4-FFF2-40B4-BE49-F238E27FC236}">
                <a16:creationId xmlns:a16="http://schemas.microsoft.com/office/drawing/2014/main" id="{A502FF17-A39E-4B53-8BE5-D730959D8476}"/>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D0ADBFA-2D11-4EB2-899F-A78F91F23F49}"/>
              </a:ext>
            </a:extLst>
          </p:cNvPr>
          <p:cNvSpPr txBox="1"/>
          <p:nvPr/>
        </p:nvSpPr>
        <p:spPr>
          <a:xfrm>
            <a:off x="5380239" y="2871539"/>
            <a:ext cx="3482277"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b="1" dirty="0">
                <a:solidFill>
                  <a:schemeClr val="bg1"/>
                </a:solidFill>
                <a:latin typeface="Calibri" panose="020F0502020204030204" pitchFamily="34" charset="0"/>
              </a:rPr>
              <a:t>How was your experience recording all of your foods and drinks?</a:t>
            </a:r>
            <a:endParaRPr lang="en-US" sz="2800" dirty="0">
              <a:solidFill>
                <a:schemeClr val="bg1"/>
              </a:solidFill>
              <a:latin typeface="Arial Rounded MT Bold"/>
            </a:endParaRPr>
          </a:p>
        </p:txBody>
      </p:sp>
    </p:spTree>
    <p:custDataLst>
      <p:tags r:id="rId1"/>
    </p:custDataLst>
    <p:extLst>
      <p:ext uri="{BB962C8B-B14F-4D97-AF65-F5344CB8AC3E}">
        <p14:creationId xmlns:p14="http://schemas.microsoft.com/office/powerpoint/2010/main" val="842315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5CF6188-FE54-4BAE-AC1E-E17311140AC0}"/>
              </a:ext>
            </a:extLst>
          </p:cNvPr>
          <p:cNvSpPr/>
          <p:nvPr/>
        </p:nvSpPr>
        <p:spPr>
          <a:xfrm>
            <a:off x="5756494" y="136525"/>
            <a:ext cx="6435506" cy="6407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CE40AA9-0CDC-444A-A860-3512B91EAD3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56494" y="239032"/>
            <a:ext cx="5635943" cy="6508726"/>
          </a:xfrm>
          <a:prstGeom prst="rect">
            <a:avLst/>
          </a:prstGeom>
          <a:ln>
            <a:solidFill>
              <a:schemeClr val="accent6"/>
            </a:solidFill>
          </a:ln>
          <a:effectLst>
            <a:outerShdw blurRad="50800" dist="38100" dir="2700000" algn="tl" rotWithShape="0">
              <a:prstClr val="black">
                <a:alpha val="40000"/>
              </a:prstClr>
            </a:outerShdw>
          </a:effectLst>
        </p:spPr>
      </p:pic>
      <p:sp>
        <p:nvSpPr>
          <p:cNvPr id="4" name="Slide Number Placeholder 3">
            <a:extLst>
              <a:ext uri="{FF2B5EF4-FFF2-40B4-BE49-F238E27FC236}">
                <a16:creationId xmlns:a16="http://schemas.microsoft.com/office/drawing/2014/main" id="{4600ECFB-9BD0-4543-9124-B040200E6F94}"/>
              </a:ext>
            </a:extLst>
          </p:cNvPr>
          <p:cNvSpPr>
            <a:spLocks noGrp="1"/>
          </p:cNvSpPr>
          <p:nvPr>
            <p:ph type="sldNum" sz="quarter" idx="12"/>
          </p:nvPr>
        </p:nvSpPr>
        <p:spPr/>
        <p:txBody>
          <a:bodyPr/>
          <a:lstStyle/>
          <a:p>
            <a:fld id="{D1B44459-1F7C-459C-BCCC-E49CE95BF984}" type="slidenum">
              <a:rPr lang="en-US" smtClean="0"/>
              <a:t>21</a:t>
            </a:fld>
            <a:endParaRPr lang="en-US"/>
          </a:p>
        </p:txBody>
      </p:sp>
      <p:sp>
        <p:nvSpPr>
          <p:cNvPr id="5" name="Title 1">
            <a:extLst>
              <a:ext uri="{FF2B5EF4-FFF2-40B4-BE49-F238E27FC236}">
                <a16:creationId xmlns:a16="http://schemas.microsoft.com/office/drawing/2014/main" id="{CCE1064F-7766-4471-834A-9BED9C9297BA}"/>
              </a:ext>
            </a:extLst>
          </p:cNvPr>
          <p:cNvSpPr>
            <a:spLocks noGrp="1"/>
          </p:cNvSpPr>
          <p:nvPr>
            <p:ph type="title"/>
          </p:nvPr>
        </p:nvSpPr>
        <p:spPr>
          <a:xfrm>
            <a:off x="851079" y="539567"/>
            <a:ext cx="3785513" cy="3973967"/>
          </a:xfrm>
          <a:noFill/>
        </p:spPr>
        <p:txBody>
          <a:bodyPr vert="horz" lIns="91440" tIns="45720" rIns="91440" bIns="45720" rtlCol="0" anchor="b">
            <a:normAutofit/>
          </a:bodyPr>
          <a:lstStyle/>
          <a:p>
            <a:br>
              <a:rPr lang="en-US" dirty="0"/>
            </a:br>
            <a:br>
              <a:rPr lang="en-US" sz="5200" dirty="0"/>
            </a:br>
            <a:r>
              <a:rPr lang="en-US" dirty="0">
                <a:latin typeface="+mn-lt"/>
              </a:rPr>
              <a:t>Using the Nutrition Facts Label</a:t>
            </a:r>
          </a:p>
        </p:txBody>
      </p:sp>
      <p:sp>
        <p:nvSpPr>
          <p:cNvPr id="8" name="Star: 5 Points 7">
            <a:extLst>
              <a:ext uri="{FF2B5EF4-FFF2-40B4-BE49-F238E27FC236}">
                <a16:creationId xmlns:a16="http://schemas.microsoft.com/office/drawing/2014/main" id="{7704A15D-A3AA-4DE7-B7A2-E5AB798B8E10}"/>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737966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A picture containing food, red, cloth, dish&#10;&#10;Description automatically generated">
            <a:extLst>
              <a:ext uri="{FF2B5EF4-FFF2-40B4-BE49-F238E27FC236}">
                <a16:creationId xmlns:a16="http://schemas.microsoft.com/office/drawing/2014/main" id="{908B2BCC-4AF9-4DB6-8FEB-4912047600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83994" y="1502568"/>
            <a:ext cx="6648449" cy="4448174"/>
          </a:xfrm>
          <a:prstGeom prst="rect">
            <a:avLst/>
          </a:prstGeom>
        </p:spPr>
      </p:pic>
      <p:sp>
        <p:nvSpPr>
          <p:cNvPr id="3" name="Content Placeholder 2">
            <a:extLst>
              <a:ext uri="{FF2B5EF4-FFF2-40B4-BE49-F238E27FC236}">
                <a16:creationId xmlns:a16="http://schemas.microsoft.com/office/drawing/2014/main" id="{B0BC105C-57B3-4015-8A57-5163E8735CDC}"/>
              </a:ext>
            </a:extLst>
          </p:cNvPr>
          <p:cNvSpPr>
            <a:spLocks noGrp="1"/>
          </p:cNvSpPr>
          <p:nvPr>
            <p:ph idx="1"/>
          </p:nvPr>
        </p:nvSpPr>
        <p:spPr>
          <a:xfrm>
            <a:off x="351016" y="1614463"/>
            <a:ext cx="4919664" cy="3351214"/>
          </a:xfrm>
        </p:spPr>
        <p:txBody>
          <a:bodyPr vert="horz" lIns="91440" tIns="45720" rIns="91440" bIns="45720" rtlCol="0" anchor="t">
            <a:normAutofit fontScale="85000" lnSpcReduction="10000"/>
          </a:bodyPr>
          <a:lstStyle/>
          <a:p>
            <a:pPr marL="0" indent="0" algn="ctr">
              <a:buNone/>
            </a:pPr>
            <a:endParaRPr lang="en-US" sz="4000" u="sng" dirty="0">
              <a:cs typeface="Calibri"/>
            </a:endParaRPr>
          </a:p>
          <a:p>
            <a:pPr marL="0" indent="0" algn="ctr">
              <a:buNone/>
            </a:pPr>
            <a:endParaRPr lang="en-US" sz="3600" u="sng" dirty="0"/>
          </a:p>
          <a:p>
            <a:r>
              <a:rPr lang="en-US" sz="3600" dirty="0"/>
              <a:t> A </a:t>
            </a:r>
            <a:r>
              <a:rPr lang="en-US" sz="3600" b="1" dirty="0"/>
              <a:t>Serving</a:t>
            </a:r>
            <a:r>
              <a:rPr lang="en-US" sz="3600" dirty="0"/>
              <a:t> is a standardized unit for a </a:t>
            </a:r>
            <a:r>
              <a:rPr lang="en-US" sz="3600"/>
              <a:t>particular food</a:t>
            </a:r>
            <a:br>
              <a:rPr lang="en-US" sz="3600" dirty="0"/>
            </a:br>
            <a:endParaRPr lang="en-US" sz="3600" dirty="0"/>
          </a:p>
          <a:p>
            <a:r>
              <a:rPr lang="en-US" sz="3600" dirty="0"/>
              <a:t>A </a:t>
            </a:r>
            <a:r>
              <a:rPr lang="en-US" sz="3600" b="1" dirty="0"/>
              <a:t>Portion</a:t>
            </a:r>
            <a:r>
              <a:rPr lang="en-US" sz="3600" dirty="0"/>
              <a:t> is the amount of food you consume</a:t>
            </a:r>
          </a:p>
        </p:txBody>
      </p:sp>
      <p:sp>
        <p:nvSpPr>
          <p:cNvPr id="4" name="Slide Number Placeholder 3">
            <a:extLst>
              <a:ext uri="{FF2B5EF4-FFF2-40B4-BE49-F238E27FC236}">
                <a16:creationId xmlns:a16="http://schemas.microsoft.com/office/drawing/2014/main" id="{414FE8E0-CFE9-4059-8FD6-7F426ED2A5DF}"/>
              </a:ext>
            </a:extLst>
          </p:cNvPr>
          <p:cNvSpPr>
            <a:spLocks noGrp="1"/>
          </p:cNvSpPr>
          <p:nvPr>
            <p:ph type="sldNum" sz="quarter" idx="12"/>
          </p:nvPr>
        </p:nvSpPr>
        <p:spPr/>
        <p:txBody>
          <a:bodyPr/>
          <a:lstStyle/>
          <a:p>
            <a:fld id="{D1B44459-1F7C-459C-BCCC-E49CE95BF984}" type="slidenum">
              <a:rPr lang="en-US" smtClean="0"/>
              <a:t>22</a:t>
            </a:fld>
            <a:endParaRPr lang="en-US"/>
          </a:p>
        </p:txBody>
      </p:sp>
      <p:sp>
        <p:nvSpPr>
          <p:cNvPr id="7" name="Star: 5 Points 6">
            <a:extLst>
              <a:ext uri="{FF2B5EF4-FFF2-40B4-BE49-F238E27FC236}">
                <a16:creationId xmlns:a16="http://schemas.microsoft.com/office/drawing/2014/main" id="{90063DCD-6E4B-4A60-8A5A-01B9E99CC82C}"/>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0208EA1-1E4E-4972-A66F-7F11DD7B4BB0}"/>
              </a:ext>
            </a:extLst>
          </p:cNvPr>
          <p:cNvSpPr>
            <a:spLocks noGrp="1"/>
          </p:cNvSpPr>
          <p:nvPr>
            <p:ph type="title"/>
          </p:nvPr>
        </p:nvSpPr>
        <p:spPr>
          <a:xfrm>
            <a:off x="516731" y="293688"/>
            <a:ext cx="10515600" cy="1325563"/>
          </a:xfrm>
        </p:spPr>
        <p:txBody>
          <a:bodyPr/>
          <a:lstStyle/>
          <a:p>
            <a:r>
              <a:rPr lang="en-US">
                <a:ea typeface="+mj-lt"/>
                <a:cs typeface="+mj-lt"/>
              </a:rPr>
              <a:t>Serving Size  vs  Portion Size</a:t>
            </a:r>
          </a:p>
        </p:txBody>
      </p:sp>
    </p:spTree>
    <p:custDataLst>
      <p:tags r:id="rId1"/>
    </p:custDataLst>
    <p:extLst>
      <p:ext uri="{BB962C8B-B14F-4D97-AF65-F5344CB8AC3E}">
        <p14:creationId xmlns:p14="http://schemas.microsoft.com/office/powerpoint/2010/main" val="21415865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4FE8E0-CFE9-4059-8FD6-7F426ED2A5DF}"/>
              </a:ext>
            </a:extLst>
          </p:cNvPr>
          <p:cNvSpPr>
            <a:spLocks noGrp="1"/>
          </p:cNvSpPr>
          <p:nvPr>
            <p:ph type="sldNum" sz="quarter" idx="12"/>
          </p:nvPr>
        </p:nvSpPr>
        <p:spPr/>
        <p:txBody>
          <a:bodyPr/>
          <a:lstStyle/>
          <a:p>
            <a:fld id="{D1B44459-1F7C-459C-BCCC-E49CE95BF984}" type="slidenum">
              <a:rPr lang="en-US" smtClean="0"/>
              <a:t>23</a:t>
            </a:fld>
            <a:endParaRPr lang="en-US"/>
          </a:p>
        </p:txBody>
      </p:sp>
      <p:sp>
        <p:nvSpPr>
          <p:cNvPr id="7" name="Star: 5 Points 6">
            <a:extLst>
              <a:ext uri="{FF2B5EF4-FFF2-40B4-BE49-F238E27FC236}">
                <a16:creationId xmlns:a16="http://schemas.microsoft.com/office/drawing/2014/main" id="{90063DCD-6E4B-4A60-8A5A-01B9E99CC82C}"/>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0208EA1-1E4E-4972-A66F-7F11DD7B4BB0}"/>
              </a:ext>
            </a:extLst>
          </p:cNvPr>
          <p:cNvSpPr>
            <a:spLocks noGrp="1"/>
          </p:cNvSpPr>
          <p:nvPr>
            <p:ph type="title"/>
          </p:nvPr>
        </p:nvSpPr>
        <p:spPr>
          <a:xfrm>
            <a:off x="516731" y="293688"/>
            <a:ext cx="10515600" cy="1325563"/>
          </a:xfrm>
        </p:spPr>
        <p:txBody>
          <a:bodyPr/>
          <a:lstStyle/>
          <a:p>
            <a:r>
              <a:rPr lang="en-US">
                <a:ea typeface="+mj-lt"/>
                <a:cs typeface="+mj-lt"/>
              </a:rPr>
              <a:t>Serving Size  vs  Portion Size</a:t>
            </a:r>
          </a:p>
        </p:txBody>
      </p:sp>
      <p:pic>
        <p:nvPicPr>
          <p:cNvPr id="9" name="Online Media 8">
            <a:hlinkClick r:id="" action="ppaction://media"/>
            <a:extLst>
              <a:ext uri="{FF2B5EF4-FFF2-40B4-BE49-F238E27FC236}">
                <a16:creationId xmlns:a16="http://schemas.microsoft.com/office/drawing/2014/main" id="{07F740EC-CE69-453F-AB57-8CA69D1EE1AD}"/>
              </a:ext>
            </a:extLst>
          </p:cNvPr>
          <p:cNvPicPr>
            <a:picLocks noGrp="1" noRot="1" noChangeAspect="1"/>
          </p:cNvPicPr>
          <p:nvPr>
            <p:ph idx="1"/>
            <a:videoFile r:link="rId2"/>
          </p:nvPr>
        </p:nvPicPr>
        <p:blipFill>
          <a:blip r:embed="rId5"/>
          <a:stretch>
            <a:fillRect/>
          </a:stretch>
        </p:blipFill>
        <p:spPr>
          <a:xfrm>
            <a:off x="1727200" y="1216819"/>
            <a:ext cx="8674100" cy="4879181"/>
          </a:xfrm>
          <a:prstGeom prst="rect">
            <a:avLst/>
          </a:prstGeom>
        </p:spPr>
      </p:pic>
    </p:spTree>
    <p:custDataLst>
      <p:tags r:id="rId1"/>
    </p:custDataLst>
    <p:extLst>
      <p:ext uri="{BB962C8B-B14F-4D97-AF65-F5344CB8AC3E}">
        <p14:creationId xmlns:p14="http://schemas.microsoft.com/office/powerpoint/2010/main" val="3373688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3A44-9F97-4842-B665-534AE371F086}"/>
              </a:ext>
            </a:extLst>
          </p:cNvPr>
          <p:cNvSpPr>
            <a:spLocks noGrp="1"/>
          </p:cNvSpPr>
          <p:nvPr>
            <p:ph type="title"/>
          </p:nvPr>
        </p:nvSpPr>
        <p:spPr>
          <a:xfrm>
            <a:off x="851080" y="675227"/>
            <a:ext cx="10105571" cy="1325563"/>
          </a:xfrm>
        </p:spPr>
        <p:txBody>
          <a:bodyPr/>
          <a:lstStyle/>
          <a:p>
            <a:r>
              <a:rPr lang="en-US" dirty="0"/>
              <a:t>Session 3: Introduction to Energy Balance and Goal Setting</a:t>
            </a:r>
          </a:p>
        </p:txBody>
      </p:sp>
      <p:sp>
        <p:nvSpPr>
          <p:cNvPr id="4" name="Slide Number Placeholder 3">
            <a:extLst>
              <a:ext uri="{FF2B5EF4-FFF2-40B4-BE49-F238E27FC236}">
                <a16:creationId xmlns:a16="http://schemas.microsoft.com/office/drawing/2014/main" id="{5753C0DB-51B5-4FB2-92DB-E7A160FF3DFB}"/>
              </a:ext>
            </a:extLst>
          </p:cNvPr>
          <p:cNvSpPr>
            <a:spLocks noGrp="1"/>
          </p:cNvSpPr>
          <p:nvPr>
            <p:ph type="sldNum" sz="quarter" idx="12"/>
          </p:nvPr>
        </p:nvSpPr>
        <p:spPr/>
        <p:txBody>
          <a:bodyPr/>
          <a:lstStyle/>
          <a:p>
            <a:fld id="{D1B44459-1F7C-459C-BCCC-E49CE95BF984}" type="slidenum">
              <a:rPr lang="en-US" smtClean="0"/>
              <a:t>24</a:t>
            </a:fld>
            <a:endParaRPr lang="en-US"/>
          </a:p>
        </p:txBody>
      </p:sp>
      <p:pic>
        <p:nvPicPr>
          <p:cNvPr id="7" name="Graphic 6" descr="Bullseye with solid fill">
            <a:extLst>
              <a:ext uri="{FF2B5EF4-FFF2-40B4-BE49-F238E27FC236}">
                <a16:creationId xmlns:a16="http://schemas.microsoft.com/office/drawing/2014/main" id="{993BCAE1-4D48-4D7B-9891-B4EDD8F22B0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050456" y="2587503"/>
            <a:ext cx="1529296" cy="1529296"/>
          </a:xfrm>
          <a:prstGeom prst="rect">
            <a:avLst/>
          </a:prstGeom>
        </p:spPr>
      </p:pic>
      <p:pic>
        <p:nvPicPr>
          <p:cNvPr id="8" name="Graphic 7" descr="Clipboard Checked with solid fill">
            <a:extLst>
              <a:ext uri="{FF2B5EF4-FFF2-40B4-BE49-F238E27FC236}">
                <a16:creationId xmlns:a16="http://schemas.microsoft.com/office/drawing/2014/main" id="{B479F6B4-2CE2-4CD1-9D04-DB8A26328205}"/>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63428" y="2601791"/>
            <a:ext cx="1529296" cy="1529296"/>
          </a:xfrm>
          <a:prstGeom prst="rect">
            <a:avLst/>
          </a:prstGeom>
        </p:spPr>
      </p:pic>
      <p:pic>
        <p:nvPicPr>
          <p:cNvPr id="9" name="Graphic 8" descr="Walk with solid fill">
            <a:extLst>
              <a:ext uri="{FF2B5EF4-FFF2-40B4-BE49-F238E27FC236}">
                <a16:creationId xmlns:a16="http://schemas.microsoft.com/office/drawing/2014/main" id="{E298333F-29EF-4A1D-91D2-380A8D95FDA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52101" y="2664255"/>
            <a:ext cx="1470240" cy="1470240"/>
          </a:xfrm>
          <a:prstGeom prst="rect">
            <a:avLst/>
          </a:prstGeom>
        </p:spPr>
      </p:pic>
      <p:sp>
        <p:nvSpPr>
          <p:cNvPr id="10" name="TextBox 9">
            <a:extLst>
              <a:ext uri="{FF2B5EF4-FFF2-40B4-BE49-F238E27FC236}">
                <a16:creationId xmlns:a16="http://schemas.microsoft.com/office/drawing/2014/main" id="{96385441-4BE3-4E69-9F60-1DD4E54313B0}"/>
              </a:ext>
            </a:extLst>
          </p:cNvPr>
          <p:cNvSpPr txBox="1"/>
          <p:nvPr/>
        </p:nvSpPr>
        <p:spPr>
          <a:xfrm>
            <a:off x="7284202" y="4259855"/>
            <a:ext cx="2466998" cy="1107996"/>
          </a:xfrm>
          <a:prstGeom prst="rect">
            <a:avLst/>
          </a:prstGeom>
          <a:noFill/>
        </p:spPr>
        <p:txBody>
          <a:bodyPr wrap="square" rtlCol="0">
            <a:spAutoFit/>
          </a:bodyPr>
          <a:lstStyle/>
          <a:p>
            <a:pPr lvl="0" algn="ctr">
              <a:lnSpc>
                <a:spcPct val="100000"/>
              </a:lnSpc>
            </a:pPr>
            <a:r>
              <a:rPr lang="en-US" sz="2400" dirty="0"/>
              <a:t>Energy out (Physical activity)</a:t>
            </a:r>
          </a:p>
          <a:p>
            <a:endParaRPr lang="en-US" dirty="0"/>
          </a:p>
        </p:txBody>
      </p:sp>
      <p:sp>
        <p:nvSpPr>
          <p:cNvPr id="11" name="TextBox 10">
            <a:extLst>
              <a:ext uri="{FF2B5EF4-FFF2-40B4-BE49-F238E27FC236}">
                <a16:creationId xmlns:a16="http://schemas.microsoft.com/office/drawing/2014/main" id="{833B4B9D-65EA-4D53-AE13-557C0033A3AE}"/>
              </a:ext>
            </a:extLst>
          </p:cNvPr>
          <p:cNvSpPr txBox="1"/>
          <p:nvPr/>
        </p:nvSpPr>
        <p:spPr>
          <a:xfrm>
            <a:off x="2882270" y="4288200"/>
            <a:ext cx="2009546"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nSpc>
                <a:spcPct val="100000"/>
              </a:lnSpc>
            </a:pPr>
            <a:r>
              <a:rPr lang="en-US" sz="2400" dirty="0"/>
              <a:t>Introduction to Energy Balance</a:t>
            </a:r>
          </a:p>
        </p:txBody>
      </p:sp>
      <p:sp>
        <p:nvSpPr>
          <p:cNvPr id="12" name="TextBox 11">
            <a:extLst>
              <a:ext uri="{FF2B5EF4-FFF2-40B4-BE49-F238E27FC236}">
                <a16:creationId xmlns:a16="http://schemas.microsoft.com/office/drawing/2014/main" id="{1C71CC7F-6344-4995-ABE3-186C774745EC}"/>
              </a:ext>
            </a:extLst>
          </p:cNvPr>
          <p:cNvSpPr txBox="1"/>
          <p:nvPr/>
        </p:nvSpPr>
        <p:spPr>
          <a:xfrm>
            <a:off x="9928536" y="4235267"/>
            <a:ext cx="1800000" cy="1477328"/>
          </a:xfrm>
          <a:prstGeom prst="rect">
            <a:avLst/>
          </a:prstGeom>
          <a:noFill/>
        </p:spPr>
        <p:txBody>
          <a:bodyPr wrap="square" rtlCol="0">
            <a:spAutoFit/>
          </a:bodyPr>
          <a:lstStyle/>
          <a:p>
            <a:pPr lvl="0" algn="ctr">
              <a:lnSpc>
                <a:spcPct val="100000"/>
              </a:lnSpc>
            </a:pPr>
            <a:r>
              <a:rPr lang="en-US" sz="2400" dirty="0"/>
              <a:t>Introduction to SMART Goals</a:t>
            </a:r>
          </a:p>
          <a:p>
            <a:endParaRPr lang="en-US" dirty="0"/>
          </a:p>
        </p:txBody>
      </p:sp>
      <p:sp>
        <p:nvSpPr>
          <p:cNvPr id="13" name="TextBox 12">
            <a:extLst>
              <a:ext uri="{FF2B5EF4-FFF2-40B4-BE49-F238E27FC236}">
                <a16:creationId xmlns:a16="http://schemas.microsoft.com/office/drawing/2014/main" id="{0883CDBD-F970-4206-80EF-02CBE583C5B8}"/>
              </a:ext>
            </a:extLst>
          </p:cNvPr>
          <p:cNvSpPr txBox="1"/>
          <p:nvPr/>
        </p:nvSpPr>
        <p:spPr>
          <a:xfrm>
            <a:off x="972260"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4" name="Graphic 13" descr="Scales of justice with solid fill">
            <a:extLst>
              <a:ext uri="{FF2B5EF4-FFF2-40B4-BE49-F238E27FC236}">
                <a16:creationId xmlns:a16="http://schemas.microsoft.com/office/drawing/2014/main" id="{8641B478-DDC5-475D-AF19-6CA7F1648B4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117545" y="2585600"/>
            <a:ext cx="1470239" cy="1470239"/>
          </a:xfrm>
          <a:prstGeom prst="rect">
            <a:avLst/>
          </a:prstGeom>
        </p:spPr>
      </p:pic>
      <p:sp>
        <p:nvSpPr>
          <p:cNvPr id="15" name="TextBox 14">
            <a:extLst>
              <a:ext uri="{FF2B5EF4-FFF2-40B4-BE49-F238E27FC236}">
                <a16:creationId xmlns:a16="http://schemas.microsoft.com/office/drawing/2014/main" id="{99387CD9-5A65-4236-A184-3C04FAF5FE23}"/>
              </a:ext>
            </a:extLst>
          </p:cNvPr>
          <p:cNvSpPr txBox="1"/>
          <p:nvPr/>
        </p:nvSpPr>
        <p:spPr>
          <a:xfrm>
            <a:off x="5260754" y="4301486"/>
            <a:ext cx="2009546"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pPr>
            <a:r>
              <a:rPr lang="en-US" sz="2400" dirty="0"/>
              <a:t>Energy in (Calories)</a:t>
            </a:r>
          </a:p>
        </p:txBody>
      </p:sp>
      <p:pic>
        <p:nvPicPr>
          <p:cNvPr id="17" name="Graphic 16" descr="Lunch Box with solid fill">
            <a:extLst>
              <a:ext uri="{FF2B5EF4-FFF2-40B4-BE49-F238E27FC236}">
                <a16:creationId xmlns:a16="http://schemas.microsoft.com/office/drawing/2014/main" id="{DA9334C8-340E-4D38-8FC3-A1EBB747023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5526561" y="2703657"/>
            <a:ext cx="1325563" cy="1325563"/>
          </a:xfrm>
          <a:prstGeom prst="rect">
            <a:avLst/>
          </a:prstGeom>
        </p:spPr>
      </p:pic>
      <p:sp>
        <p:nvSpPr>
          <p:cNvPr id="22" name="Star: 5 Points 21">
            <a:extLst>
              <a:ext uri="{FF2B5EF4-FFF2-40B4-BE49-F238E27FC236}">
                <a16:creationId xmlns:a16="http://schemas.microsoft.com/office/drawing/2014/main" id="{E020A5DC-1640-4053-953D-6DF1250B058C}"/>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2304730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AF62F7-CBA3-4C78-BF86-2C2DC6F016C1}"/>
              </a:ext>
            </a:extLst>
          </p:cNvPr>
          <p:cNvSpPr txBox="1"/>
          <p:nvPr/>
        </p:nvSpPr>
        <p:spPr>
          <a:xfrm>
            <a:off x="3701143" y="1459173"/>
            <a:ext cx="4789714" cy="707886"/>
          </a:xfrm>
          <a:prstGeom prst="rect">
            <a:avLst/>
          </a:prstGeom>
          <a:noFill/>
        </p:spPr>
        <p:txBody>
          <a:bodyPr wrap="square" rtlCol="0">
            <a:spAutoFit/>
          </a:bodyPr>
          <a:lstStyle/>
          <a:p>
            <a:pPr algn="ctr"/>
            <a:r>
              <a:rPr lang="en-US" sz="4000" b="1" dirty="0"/>
              <a:t>Energy Balance:</a:t>
            </a:r>
          </a:p>
        </p:txBody>
      </p:sp>
      <p:sp>
        <p:nvSpPr>
          <p:cNvPr id="7" name="Star: 5 Points 6">
            <a:extLst>
              <a:ext uri="{FF2B5EF4-FFF2-40B4-BE49-F238E27FC236}">
                <a16:creationId xmlns:a16="http://schemas.microsoft.com/office/drawing/2014/main" id="{70816FC0-B014-4E17-BB01-D6DF55292E84}"/>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agram&#10;&#10;Description automatically generated with medium confidence">
            <a:extLst>
              <a:ext uri="{FF2B5EF4-FFF2-40B4-BE49-F238E27FC236}">
                <a16:creationId xmlns:a16="http://schemas.microsoft.com/office/drawing/2014/main" id="{526AF64A-8BEB-4B07-8DCA-14671DD6C38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4839" y="2766589"/>
            <a:ext cx="10940731" cy="2647422"/>
          </a:xfrm>
          <a:prstGeom prst="rect">
            <a:avLst/>
          </a:prstGeom>
        </p:spPr>
      </p:pic>
    </p:spTree>
    <p:custDataLst>
      <p:tags r:id="rId1"/>
    </p:custDataLst>
    <p:extLst>
      <p:ext uri="{BB962C8B-B14F-4D97-AF65-F5344CB8AC3E}">
        <p14:creationId xmlns:p14="http://schemas.microsoft.com/office/powerpoint/2010/main" val="312704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770DA9-F013-449B-AD6B-74CA44FDC8D1}"/>
              </a:ext>
            </a:extLst>
          </p:cNvPr>
          <p:cNvSpPr>
            <a:spLocks noGrp="1"/>
          </p:cNvSpPr>
          <p:nvPr>
            <p:ph type="sldNum" sz="quarter" idx="12"/>
          </p:nvPr>
        </p:nvSpPr>
        <p:spPr/>
        <p:txBody>
          <a:bodyPr/>
          <a:lstStyle/>
          <a:p>
            <a:fld id="{D1B44459-1F7C-459C-BCCC-E49CE95BF984}" type="slidenum">
              <a:rPr lang="en-US" smtClean="0"/>
              <a:t>26</a:t>
            </a:fld>
            <a:endParaRPr lang="en-US"/>
          </a:p>
        </p:txBody>
      </p:sp>
      <p:sp>
        <p:nvSpPr>
          <p:cNvPr id="5" name="Title 1">
            <a:extLst>
              <a:ext uri="{FF2B5EF4-FFF2-40B4-BE49-F238E27FC236}">
                <a16:creationId xmlns:a16="http://schemas.microsoft.com/office/drawing/2014/main" id="{DFFE2609-08EF-41C0-B48B-AEE53F2DBCE1}"/>
              </a:ext>
            </a:extLst>
          </p:cNvPr>
          <p:cNvSpPr txBox="1">
            <a:spLocks/>
          </p:cNvSpPr>
          <p:nvPr/>
        </p:nvSpPr>
        <p:spPr>
          <a:xfrm>
            <a:off x="851079" y="605307"/>
            <a:ext cx="3966463" cy="45591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sz="4900" dirty="0"/>
            </a:br>
            <a:r>
              <a:rPr lang="en-US" sz="5200" dirty="0">
                <a:latin typeface="+mn-lt"/>
              </a:rPr>
              <a:t>Perceived Level of Exertion</a:t>
            </a:r>
          </a:p>
        </p:txBody>
      </p:sp>
      <p:sp>
        <p:nvSpPr>
          <p:cNvPr id="7" name="Star: 5 Points 6">
            <a:extLst>
              <a:ext uri="{FF2B5EF4-FFF2-40B4-BE49-F238E27FC236}">
                <a16:creationId xmlns:a16="http://schemas.microsoft.com/office/drawing/2014/main" id="{8FFF673E-3282-482E-ABD8-55C1196B5C35}"/>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able&#10;&#10;Description automatically generated">
            <a:extLst>
              <a:ext uri="{FF2B5EF4-FFF2-40B4-BE49-F238E27FC236}">
                <a16:creationId xmlns:a16="http://schemas.microsoft.com/office/drawing/2014/main" id="{7D6706F3-0F69-43F3-9EB2-31C61CA30F12}"/>
              </a:ext>
            </a:extLst>
          </p:cNvPr>
          <p:cNvPicPr>
            <a:picLocks noGrp="1" noChangeAspect="1"/>
          </p:cNvPicPr>
          <p:nvPr>
            <p:ph idx="1"/>
          </p:nvPr>
        </p:nvPicPr>
        <p:blipFill rotWithShape="1">
          <a:blip r:embed="rId4" cstate="screen">
            <a:extLst>
              <a:ext uri="{28A0092B-C50C-407E-A947-70E740481C1C}">
                <a14:useLocalDpi xmlns:a14="http://schemas.microsoft.com/office/drawing/2010/main"/>
              </a:ext>
            </a:extLst>
          </a:blip>
          <a:srcRect/>
          <a:stretch/>
        </p:blipFill>
        <p:spPr>
          <a:xfrm>
            <a:off x="4817542" y="938688"/>
            <a:ext cx="7197504" cy="4980623"/>
          </a:xfrm>
          <a:ln>
            <a:solidFill>
              <a:schemeClr val="accent6"/>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042962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6B18D4B-DC77-4D96-9D15-C77D5F5E475D}"/>
              </a:ext>
            </a:extLst>
          </p:cNvPr>
          <p:cNvSpPr/>
          <p:nvPr/>
        </p:nvSpPr>
        <p:spPr>
          <a:xfrm>
            <a:off x="472440" y="6356350"/>
            <a:ext cx="5273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A75A00-472E-4FBE-8A86-6FE393DEBC07}"/>
              </a:ext>
            </a:extLst>
          </p:cNvPr>
          <p:cNvSpPr>
            <a:spLocks noGrp="1"/>
          </p:cNvSpPr>
          <p:nvPr>
            <p:ph type="title"/>
          </p:nvPr>
        </p:nvSpPr>
        <p:spPr>
          <a:xfrm>
            <a:off x="851079" y="719462"/>
            <a:ext cx="4096550" cy="5024515"/>
          </a:xfrm>
        </p:spPr>
        <p:txBody>
          <a:bodyPr>
            <a:normAutofit/>
          </a:bodyPr>
          <a:lstStyle/>
          <a:p>
            <a:br>
              <a:rPr lang="en-US" dirty="0"/>
            </a:br>
            <a:r>
              <a:rPr lang="en-US" sz="4800" dirty="0">
                <a:latin typeface="+mn-lt"/>
              </a:rPr>
              <a:t>Steps to </a:t>
            </a:r>
            <a:br>
              <a:rPr lang="en-US" sz="4800" dirty="0">
                <a:latin typeface="+mn-lt"/>
              </a:rPr>
            </a:br>
            <a:r>
              <a:rPr lang="en-US" sz="4800" dirty="0">
                <a:latin typeface="+mn-lt"/>
              </a:rPr>
              <a:t>Setting</a:t>
            </a:r>
            <a:br>
              <a:rPr lang="en-US" sz="4800" dirty="0">
                <a:latin typeface="+mn-lt"/>
              </a:rPr>
            </a:br>
            <a:r>
              <a:rPr lang="en-US" sz="4800" dirty="0">
                <a:latin typeface="+mn-lt"/>
              </a:rPr>
              <a:t>SMART Goals</a:t>
            </a:r>
          </a:p>
        </p:txBody>
      </p:sp>
      <p:sp>
        <p:nvSpPr>
          <p:cNvPr id="3" name="Slide Number Placeholder 2">
            <a:extLst>
              <a:ext uri="{FF2B5EF4-FFF2-40B4-BE49-F238E27FC236}">
                <a16:creationId xmlns:a16="http://schemas.microsoft.com/office/drawing/2014/main" id="{26388679-2820-47B5-8491-744CA6156CE8}"/>
              </a:ext>
            </a:extLst>
          </p:cNvPr>
          <p:cNvSpPr>
            <a:spLocks noGrp="1"/>
          </p:cNvSpPr>
          <p:nvPr>
            <p:ph type="sldNum" sz="quarter" idx="12"/>
          </p:nvPr>
        </p:nvSpPr>
        <p:spPr/>
        <p:txBody>
          <a:bodyPr/>
          <a:lstStyle/>
          <a:p>
            <a:fld id="{D1B44459-1F7C-459C-BCCC-E49CE95BF984}" type="slidenum">
              <a:rPr lang="en-US" smtClean="0"/>
              <a:t>27</a:t>
            </a:fld>
            <a:endParaRPr lang="en-US"/>
          </a:p>
        </p:txBody>
      </p:sp>
      <p:sp>
        <p:nvSpPr>
          <p:cNvPr id="7" name="Star: 5 Points 6">
            <a:extLst>
              <a:ext uri="{FF2B5EF4-FFF2-40B4-BE49-F238E27FC236}">
                <a16:creationId xmlns:a16="http://schemas.microsoft.com/office/drawing/2014/main" id="{38BF2859-8BE0-4AAA-A64A-8C68B074E9FD}"/>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Graphical user interface, table&#10;&#10;Description automatically generated with medium confidence">
            <a:extLst>
              <a:ext uri="{FF2B5EF4-FFF2-40B4-BE49-F238E27FC236}">
                <a16:creationId xmlns:a16="http://schemas.microsoft.com/office/drawing/2014/main" id="{7E56B1BA-F34E-4067-B3D9-416141CA9CD6}"/>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4800600" y="322505"/>
            <a:ext cx="5394959" cy="6427040"/>
          </a:xfrm>
          <a:ln>
            <a:solidFill>
              <a:schemeClr val="accent6"/>
            </a:solidFill>
          </a:ln>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251025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3A44-9F97-4842-B665-534AE371F086}"/>
              </a:ext>
            </a:extLst>
          </p:cNvPr>
          <p:cNvSpPr>
            <a:spLocks noGrp="1"/>
          </p:cNvSpPr>
          <p:nvPr>
            <p:ph type="title"/>
          </p:nvPr>
        </p:nvSpPr>
        <p:spPr>
          <a:xfrm>
            <a:off x="851079" y="378004"/>
            <a:ext cx="10515600" cy="1325563"/>
          </a:xfrm>
        </p:spPr>
        <p:txBody>
          <a:bodyPr/>
          <a:lstStyle/>
          <a:p>
            <a:r>
              <a:rPr lang="en-US" dirty="0"/>
              <a:t>Session 4: Breakfast and Regular Meals</a:t>
            </a:r>
          </a:p>
        </p:txBody>
      </p:sp>
      <p:sp>
        <p:nvSpPr>
          <p:cNvPr id="4" name="Slide Number Placeholder 3">
            <a:extLst>
              <a:ext uri="{FF2B5EF4-FFF2-40B4-BE49-F238E27FC236}">
                <a16:creationId xmlns:a16="http://schemas.microsoft.com/office/drawing/2014/main" id="{A43B0517-C918-47F0-87F7-41A9A1CE9206}"/>
              </a:ext>
            </a:extLst>
          </p:cNvPr>
          <p:cNvSpPr>
            <a:spLocks noGrp="1"/>
          </p:cNvSpPr>
          <p:nvPr>
            <p:ph type="sldNum" sz="quarter" idx="12"/>
          </p:nvPr>
        </p:nvSpPr>
        <p:spPr/>
        <p:txBody>
          <a:bodyPr/>
          <a:lstStyle/>
          <a:p>
            <a:fld id="{D1B44459-1F7C-459C-BCCC-E49CE95BF984}" type="slidenum">
              <a:rPr lang="en-US" smtClean="0"/>
              <a:t>28</a:t>
            </a:fld>
            <a:endParaRPr lang="en-US"/>
          </a:p>
        </p:txBody>
      </p:sp>
      <p:pic>
        <p:nvPicPr>
          <p:cNvPr id="7" name="Graphic 6" descr="Table setting with solid fill">
            <a:extLst>
              <a:ext uri="{FF2B5EF4-FFF2-40B4-BE49-F238E27FC236}">
                <a16:creationId xmlns:a16="http://schemas.microsoft.com/office/drawing/2014/main" id="{CB0D3877-E791-4C76-952B-703654E53480}"/>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882566" y="2428887"/>
            <a:ext cx="2000226" cy="2000226"/>
          </a:xfrm>
          <a:prstGeom prst="rect">
            <a:avLst/>
          </a:prstGeom>
        </p:spPr>
      </p:pic>
      <p:pic>
        <p:nvPicPr>
          <p:cNvPr id="9" name="Graphic 8" descr="Bullseye with solid fill">
            <a:extLst>
              <a:ext uri="{FF2B5EF4-FFF2-40B4-BE49-F238E27FC236}">
                <a16:creationId xmlns:a16="http://schemas.microsoft.com/office/drawing/2014/main" id="{6BA81A68-4950-48C0-8848-FA2C26CAAEA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075096" y="2557023"/>
            <a:ext cx="1529296" cy="1529296"/>
          </a:xfrm>
          <a:prstGeom prst="rect">
            <a:avLst/>
          </a:prstGeom>
        </p:spPr>
      </p:pic>
      <p:pic>
        <p:nvPicPr>
          <p:cNvPr id="11" name="Graphic 10" descr="Clipboard Checked with solid fill">
            <a:extLst>
              <a:ext uri="{FF2B5EF4-FFF2-40B4-BE49-F238E27FC236}">
                <a16:creationId xmlns:a16="http://schemas.microsoft.com/office/drawing/2014/main" id="{E30940DE-22F3-49E0-B4FD-701F42249D9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320628" y="2601791"/>
            <a:ext cx="1529296" cy="1529296"/>
          </a:xfrm>
          <a:prstGeom prst="rect">
            <a:avLst/>
          </a:prstGeom>
        </p:spPr>
      </p:pic>
      <p:pic>
        <p:nvPicPr>
          <p:cNvPr id="13" name="Graphic 12" descr="Walk with solid fill">
            <a:extLst>
              <a:ext uri="{FF2B5EF4-FFF2-40B4-BE49-F238E27FC236}">
                <a16:creationId xmlns:a16="http://schemas.microsoft.com/office/drawing/2014/main" id="{5770FAA8-2C9B-4195-A0A9-7FDB24A55B4F}"/>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898996" y="2631319"/>
            <a:ext cx="1470240" cy="1470240"/>
          </a:xfrm>
          <a:prstGeom prst="rect">
            <a:avLst/>
          </a:prstGeom>
        </p:spPr>
      </p:pic>
      <p:sp>
        <p:nvSpPr>
          <p:cNvPr id="20" name="TextBox 19">
            <a:extLst>
              <a:ext uri="{FF2B5EF4-FFF2-40B4-BE49-F238E27FC236}">
                <a16:creationId xmlns:a16="http://schemas.microsoft.com/office/drawing/2014/main" id="{FEA78542-B8D6-49B9-9BA2-529DB5F06C8A}"/>
              </a:ext>
            </a:extLst>
          </p:cNvPr>
          <p:cNvSpPr txBox="1"/>
          <p:nvPr/>
        </p:nvSpPr>
        <p:spPr>
          <a:xfrm>
            <a:off x="6522202" y="4259855"/>
            <a:ext cx="2466998" cy="1107996"/>
          </a:xfrm>
          <a:prstGeom prst="rect">
            <a:avLst/>
          </a:prstGeom>
          <a:noFill/>
        </p:spPr>
        <p:txBody>
          <a:bodyPr wrap="square" rtlCol="0">
            <a:spAutoFit/>
          </a:bodyPr>
          <a:lstStyle/>
          <a:p>
            <a:pPr algn="ctr"/>
            <a:r>
              <a:rPr lang="en-US" sz="2400" dirty="0"/>
              <a:t>Finding Time for Physical Activity</a:t>
            </a:r>
          </a:p>
          <a:p>
            <a:endParaRPr lang="en-US" dirty="0"/>
          </a:p>
        </p:txBody>
      </p:sp>
      <p:sp>
        <p:nvSpPr>
          <p:cNvPr id="26" name="TextBox 25">
            <a:extLst>
              <a:ext uri="{FF2B5EF4-FFF2-40B4-BE49-F238E27FC236}">
                <a16:creationId xmlns:a16="http://schemas.microsoft.com/office/drawing/2014/main" id="{698424EC-F349-48C1-B3F6-1FC1B8BC2452}"/>
              </a:ext>
            </a:extLst>
          </p:cNvPr>
          <p:cNvSpPr txBox="1"/>
          <p:nvPr/>
        </p:nvSpPr>
        <p:spPr>
          <a:xfrm>
            <a:off x="4006216" y="4288200"/>
            <a:ext cx="180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400" kern="1200" dirty="0"/>
              <a:t>Breakfast and Regular Meals</a:t>
            </a:r>
          </a:p>
        </p:txBody>
      </p:sp>
      <p:sp>
        <p:nvSpPr>
          <p:cNvPr id="27" name="TextBox 26">
            <a:extLst>
              <a:ext uri="{FF2B5EF4-FFF2-40B4-BE49-F238E27FC236}">
                <a16:creationId xmlns:a16="http://schemas.microsoft.com/office/drawing/2014/main" id="{763CE909-2482-41A5-83A4-9349415C4D85}"/>
              </a:ext>
            </a:extLst>
          </p:cNvPr>
          <p:cNvSpPr txBox="1"/>
          <p:nvPr/>
        </p:nvSpPr>
        <p:spPr>
          <a:xfrm>
            <a:off x="9075096"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28" name="TextBox 27">
            <a:extLst>
              <a:ext uri="{FF2B5EF4-FFF2-40B4-BE49-F238E27FC236}">
                <a16:creationId xmlns:a16="http://schemas.microsoft.com/office/drawing/2014/main" id="{9BDA67BE-D49C-415E-90BE-8CBE4A31AEF1}"/>
              </a:ext>
            </a:extLst>
          </p:cNvPr>
          <p:cNvSpPr txBox="1"/>
          <p:nvPr/>
        </p:nvSpPr>
        <p:spPr>
          <a:xfrm>
            <a:off x="1429460" y="4373766"/>
            <a:ext cx="1344220" cy="738664"/>
          </a:xfrm>
          <a:prstGeom prst="rect">
            <a:avLst/>
          </a:prstGeom>
          <a:noFill/>
        </p:spPr>
        <p:txBody>
          <a:bodyPr wrap="square" rtlCol="0">
            <a:spAutoFit/>
          </a:bodyPr>
          <a:lstStyle/>
          <a:p>
            <a:pPr algn="ctr"/>
            <a:r>
              <a:rPr lang="en-US" sz="2400" dirty="0"/>
              <a:t>Check-in</a:t>
            </a:r>
          </a:p>
          <a:p>
            <a:endParaRPr lang="en-US" dirty="0"/>
          </a:p>
        </p:txBody>
      </p:sp>
      <p:sp>
        <p:nvSpPr>
          <p:cNvPr id="31" name="Star: 5 Points 30">
            <a:extLst>
              <a:ext uri="{FF2B5EF4-FFF2-40B4-BE49-F238E27FC236}">
                <a16:creationId xmlns:a16="http://schemas.microsoft.com/office/drawing/2014/main" id="{19ECAB42-6A14-4EC2-ACE5-D3D0EBCCB714}"/>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1204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3A44-9F97-4842-B665-534AE371F086}"/>
              </a:ext>
            </a:extLst>
          </p:cNvPr>
          <p:cNvSpPr>
            <a:spLocks noGrp="1"/>
          </p:cNvSpPr>
          <p:nvPr>
            <p:ph type="title"/>
          </p:nvPr>
        </p:nvSpPr>
        <p:spPr>
          <a:xfrm>
            <a:off x="851079" y="378004"/>
            <a:ext cx="10515600" cy="1325563"/>
          </a:xfrm>
        </p:spPr>
        <p:txBody>
          <a:bodyPr/>
          <a:lstStyle/>
          <a:p>
            <a:r>
              <a:rPr lang="en-US" dirty="0"/>
              <a:t>Session 5: Working Toward a Healthier Diet</a:t>
            </a:r>
          </a:p>
        </p:txBody>
      </p:sp>
      <p:sp>
        <p:nvSpPr>
          <p:cNvPr id="4" name="Slide Number Placeholder 3">
            <a:extLst>
              <a:ext uri="{FF2B5EF4-FFF2-40B4-BE49-F238E27FC236}">
                <a16:creationId xmlns:a16="http://schemas.microsoft.com/office/drawing/2014/main" id="{0C95FA8C-FE0D-48BF-BFD4-73249538581D}"/>
              </a:ext>
            </a:extLst>
          </p:cNvPr>
          <p:cNvSpPr>
            <a:spLocks noGrp="1"/>
          </p:cNvSpPr>
          <p:nvPr>
            <p:ph type="sldNum" sz="quarter" idx="12"/>
          </p:nvPr>
        </p:nvSpPr>
        <p:spPr/>
        <p:txBody>
          <a:bodyPr/>
          <a:lstStyle/>
          <a:p>
            <a:fld id="{D1B44459-1F7C-459C-BCCC-E49CE95BF984}" type="slidenum">
              <a:rPr lang="en-US" smtClean="0"/>
              <a:t>29</a:t>
            </a:fld>
            <a:endParaRPr lang="en-US"/>
          </a:p>
        </p:txBody>
      </p:sp>
      <p:pic>
        <p:nvPicPr>
          <p:cNvPr id="8" name="Graphic 7" descr="Bullseye with solid fill">
            <a:extLst>
              <a:ext uri="{FF2B5EF4-FFF2-40B4-BE49-F238E27FC236}">
                <a16:creationId xmlns:a16="http://schemas.microsoft.com/office/drawing/2014/main" id="{62D9C43C-76DE-433D-933B-3D624EBF0BF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76737" y="2557023"/>
            <a:ext cx="1529296" cy="1529296"/>
          </a:xfrm>
          <a:prstGeom prst="rect">
            <a:avLst/>
          </a:prstGeom>
        </p:spPr>
      </p:pic>
      <p:pic>
        <p:nvPicPr>
          <p:cNvPr id="9" name="Graphic 8" descr="Clipboard Checked with solid fill">
            <a:extLst>
              <a:ext uri="{FF2B5EF4-FFF2-40B4-BE49-F238E27FC236}">
                <a16:creationId xmlns:a16="http://schemas.microsoft.com/office/drawing/2014/main" id="{ECA505F3-0928-4A26-8DFE-32E7682B281A}"/>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33949" y="2601791"/>
            <a:ext cx="1529296" cy="1529296"/>
          </a:xfrm>
          <a:prstGeom prst="rect">
            <a:avLst/>
          </a:prstGeom>
        </p:spPr>
      </p:pic>
      <p:sp>
        <p:nvSpPr>
          <p:cNvPr id="10" name="TextBox 9">
            <a:extLst>
              <a:ext uri="{FF2B5EF4-FFF2-40B4-BE49-F238E27FC236}">
                <a16:creationId xmlns:a16="http://schemas.microsoft.com/office/drawing/2014/main" id="{C11BB4F8-EF54-46E5-A1EF-C9EA76728E45}"/>
              </a:ext>
            </a:extLst>
          </p:cNvPr>
          <p:cNvSpPr txBox="1"/>
          <p:nvPr/>
        </p:nvSpPr>
        <p:spPr>
          <a:xfrm>
            <a:off x="4655657" y="4288200"/>
            <a:ext cx="2909218" cy="16249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400" kern="1200" dirty="0"/>
              <a:t>Evaluating Monitoring Records and Our Diets</a:t>
            </a:r>
          </a:p>
        </p:txBody>
      </p:sp>
      <p:sp>
        <p:nvSpPr>
          <p:cNvPr id="11" name="TextBox 10">
            <a:extLst>
              <a:ext uri="{FF2B5EF4-FFF2-40B4-BE49-F238E27FC236}">
                <a16:creationId xmlns:a16="http://schemas.microsoft.com/office/drawing/2014/main" id="{35D40144-3337-441A-A2DE-1DFF04B85DB2}"/>
              </a:ext>
            </a:extLst>
          </p:cNvPr>
          <p:cNvSpPr txBox="1"/>
          <p:nvPr/>
        </p:nvSpPr>
        <p:spPr>
          <a:xfrm>
            <a:off x="8139577"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2" name="TextBox 11">
            <a:extLst>
              <a:ext uri="{FF2B5EF4-FFF2-40B4-BE49-F238E27FC236}">
                <a16:creationId xmlns:a16="http://schemas.microsoft.com/office/drawing/2014/main" id="{BD1228FD-9509-496E-A974-5B9738129B95}"/>
              </a:ext>
            </a:extLst>
          </p:cNvPr>
          <p:cNvSpPr txBox="1"/>
          <p:nvPr/>
        </p:nvSpPr>
        <p:spPr>
          <a:xfrm>
            <a:off x="2642781"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5" name="Graphic 14" descr="Address Book with solid fill">
            <a:extLst>
              <a:ext uri="{FF2B5EF4-FFF2-40B4-BE49-F238E27FC236}">
                <a16:creationId xmlns:a16="http://schemas.microsoft.com/office/drawing/2014/main" id="{8FDE7F0C-65B7-414C-9F10-D6AB145DF59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030241" y="2601791"/>
            <a:ext cx="1383590" cy="1383590"/>
          </a:xfrm>
          <a:prstGeom prst="rect">
            <a:avLst/>
          </a:prstGeom>
        </p:spPr>
      </p:pic>
      <p:pic>
        <p:nvPicPr>
          <p:cNvPr id="17" name="Graphic 16" descr="Apple with solid fill">
            <a:extLst>
              <a:ext uri="{FF2B5EF4-FFF2-40B4-BE49-F238E27FC236}">
                <a16:creationId xmlns:a16="http://schemas.microsoft.com/office/drawing/2014/main" id="{2B607118-D00C-4930-8EAE-9438DBEA150E}"/>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6168286" y="3216687"/>
            <a:ext cx="914400" cy="914400"/>
          </a:xfrm>
          <a:prstGeom prst="rect">
            <a:avLst/>
          </a:prstGeom>
        </p:spPr>
      </p:pic>
      <p:sp>
        <p:nvSpPr>
          <p:cNvPr id="20" name="Star: 5 Points 19">
            <a:extLst>
              <a:ext uri="{FF2B5EF4-FFF2-40B4-BE49-F238E27FC236}">
                <a16:creationId xmlns:a16="http://schemas.microsoft.com/office/drawing/2014/main" id="{D22E467B-8972-4912-8313-EC0259E67516}"/>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5131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B956A-84C8-4D11-82C3-7EA529142AC8}"/>
              </a:ext>
            </a:extLst>
          </p:cNvPr>
          <p:cNvSpPr>
            <a:spLocks noGrp="1"/>
          </p:cNvSpPr>
          <p:nvPr>
            <p:ph type="title"/>
          </p:nvPr>
        </p:nvSpPr>
        <p:spPr/>
        <p:txBody>
          <a:bodyPr/>
          <a:lstStyle/>
          <a:p>
            <a:r>
              <a:rPr lang="en-US" dirty="0"/>
              <a:t>Welcome</a:t>
            </a:r>
          </a:p>
        </p:txBody>
      </p:sp>
      <p:sp>
        <p:nvSpPr>
          <p:cNvPr id="5" name="Slide Number Placeholder 4">
            <a:extLst>
              <a:ext uri="{FF2B5EF4-FFF2-40B4-BE49-F238E27FC236}">
                <a16:creationId xmlns:a16="http://schemas.microsoft.com/office/drawing/2014/main" id="{5617DE41-4BC1-4F39-ADB1-9EF1E72F13C1}"/>
              </a:ext>
            </a:extLst>
          </p:cNvPr>
          <p:cNvSpPr>
            <a:spLocks noGrp="1"/>
          </p:cNvSpPr>
          <p:nvPr>
            <p:ph type="sldNum" sz="quarter" idx="12"/>
          </p:nvPr>
        </p:nvSpPr>
        <p:spPr/>
        <p:txBody>
          <a:bodyPr/>
          <a:lstStyle/>
          <a:p>
            <a:fld id="{D1B44459-1F7C-459C-BCCC-E49CE95BF984}" type="slidenum">
              <a:rPr lang="en-US" smtClean="0"/>
              <a:t>3</a:t>
            </a:fld>
            <a:endParaRPr lang="en-US"/>
          </a:p>
        </p:txBody>
      </p:sp>
      <p:sp>
        <p:nvSpPr>
          <p:cNvPr id="8" name="Star: 5 Points 7">
            <a:extLst>
              <a:ext uri="{FF2B5EF4-FFF2-40B4-BE49-F238E27FC236}">
                <a16:creationId xmlns:a16="http://schemas.microsoft.com/office/drawing/2014/main" id="{81B64B3C-7372-4963-A7FC-A4915E05423C}"/>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1" descr="Image and titles of Project staff">
            <a:extLst>
              <a:ext uri="{FF2B5EF4-FFF2-40B4-BE49-F238E27FC236}">
                <a16:creationId xmlns:a16="http://schemas.microsoft.com/office/drawing/2014/main" id="{2E64A2BB-9CE4-4437-8A76-5075CB4E79D5}"/>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2397920" y="-96836"/>
            <a:ext cx="9455942" cy="7065167"/>
          </a:xfrm>
        </p:spPr>
      </p:pic>
    </p:spTree>
    <p:custDataLst>
      <p:tags r:id="rId1"/>
    </p:custDataLst>
    <p:extLst>
      <p:ext uri="{BB962C8B-B14F-4D97-AF65-F5344CB8AC3E}">
        <p14:creationId xmlns:p14="http://schemas.microsoft.com/office/powerpoint/2010/main" val="1409930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53E0BB9-2BCD-46C3-A206-78F0DA84BD6B}"/>
              </a:ext>
            </a:extLst>
          </p:cNvPr>
          <p:cNvSpPr/>
          <p:nvPr/>
        </p:nvSpPr>
        <p:spPr>
          <a:xfrm>
            <a:off x="472440" y="6356350"/>
            <a:ext cx="5273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a:extLst>
              <a:ext uri="{FF2B5EF4-FFF2-40B4-BE49-F238E27FC236}">
                <a16:creationId xmlns:a16="http://schemas.microsoft.com/office/drawing/2014/main" id="{36A97539-1441-4790-BB96-ADD54DBF903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00600" y="776272"/>
            <a:ext cx="7207813" cy="5945204"/>
          </a:xfrm>
          <a:prstGeom prst="rect">
            <a:avLst/>
          </a:prstGeom>
          <a:ln>
            <a:solidFill>
              <a:schemeClr val="accent6"/>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2C58156F-9B89-40B3-9AA7-446B132BCFED}"/>
              </a:ext>
            </a:extLst>
          </p:cNvPr>
          <p:cNvSpPr>
            <a:spLocks noGrp="1"/>
          </p:cNvSpPr>
          <p:nvPr>
            <p:ph type="title"/>
          </p:nvPr>
        </p:nvSpPr>
        <p:spPr>
          <a:xfrm>
            <a:off x="851079" y="380366"/>
            <a:ext cx="3820886" cy="4928092"/>
          </a:xfrm>
        </p:spPr>
        <p:txBody>
          <a:bodyPr>
            <a:normAutofit/>
          </a:bodyPr>
          <a:lstStyle/>
          <a:p>
            <a:br>
              <a:rPr lang="en-US" dirty="0"/>
            </a:br>
            <a:r>
              <a:rPr lang="en-US" dirty="0">
                <a:latin typeface="+mn-lt"/>
              </a:rPr>
              <a:t>Estimating Calories, Fats, &amp; Sugars</a:t>
            </a:r>
            <a:endParaRPr lang="en-US" sz="4800" dirty="0">
              <a:latin typeface="+mn-lt"/>
            </a:endParaRPr>
          </a:p>
        </p:txBody>
      </p:sp>
      <p:sp>
        <p:nvSpPr>
          <p:cNvPr id="3" name="Slide Number Placeholder 2">
            <a:extLst>
              <a:ext uri="{FF2B5EF4-FFF2-40B4-BE49-F238E27FC236}">
                <a16:creationId xmlns:a16="http://schemas.microsoft.com/office/drawing/2014/main" id="{DB272013-16AE-4603-B33A-1FF3778AE360}"/>
              </a:ext>
            </a:extLst>
          </p:cNvPr>
          <p:cNvSpPr>
            <a:spLocks noGrp="1"/>
          </p:cNvSpPr>
          <p:nvPr>
            <p:ph type="sldNum" sz="quarter" idx="12"/>
          </p:nvPr>
        </p:nvSpPr>
        <p:spPr/>
        <p:txBody>
          <a:bodyPr/>
          <a:lstStyle/>
          <a:p>
            <a:fld id="{D1B44459-1F7C-459C-BCCC-E49CE95BF984}" type="slidenum">
              <a:rPr lang="en-US" smtClean="0"/>
              <a:t>30</a:t>
            </a:fld>
            <a:endParaRPr lang="en-US"/>
          </a:p>
        </p:txBody>
      </p:sp>
      <p:sp>
        <p:nvSpPr>
          <p:cNvPr id="8" name="Star: 5 Points 7">
            <a:extLst>
              <a:ext uri="{FF2B5EF4-FFF2-40B4-BE49-F238E27FC236}">
                <a16:creationId xmlns:a16="http://schemas.microsoft.com/office/drawing/2014/main" id="{2523E4CE-6784-4814-959F-2B5DD528DD34}"/>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6716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041967-CE2F-440B-8B1F-F7FD7DD5F59E}"/>
              </a:ext>
            </a:extLst>
          </p:cNvPr>
          <p:cNvSpPr/>
          <p:nvPr/>
        </p:nvSpPr>
        <p:spPr>
          <a:xfrm>
            <a:off x="472440" y="6356350"/>
            <a:ext cx="527304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B76040-B9EA-493F-B83D-D3CA215211C6}"/>
              </a:ext>
            </a:extLst>
          </p:cNvPr>
          <p:cNvSpPr>
            <a:spLocks noGrp="1"/>
          </p:cNvSpPr>
          <p:nvPr>
            <p:ph type="title"/>
          </p:nvPr>
        </p:nvSpPr>
        <p:spPr>
          <a:xfrm>
            <a:off x="851079" y="238697"/>
            <a:ext cx="4335813" cy="5212209"/>
          </a:xfrm>
        </p:spPr>
        <p:txBody>
          <a:bodyPr>
            <a:normAutofit/>
          </a:bodyPr>
          <a:lstStyle/>
          <a:p>
            <a:br>
              <a:rPr lang="en-US" dirty="0"/>
            </a:br>
            <a:r>
              <a:rPr lang="en-US" dirty="0">
                <a:latin typeface="+mn-lt"/>
              </a:rPr>
              <a:t>Estimating Calories, Fats,</a:t>
            </a:r>
            <a:br>
              <a:rPr lang="en-US" dirty="0">
                <a:latin typeface="+mn-lt"/>
              </a:rPr>
            </a:br>
            <a:r>
              <a:rPr lang="en-US" dirty="0">
                <a:latin typeface="+mn-lt"/>
              </a:rPr>
              <a:t>&amp; Sugars</a:t>
            </a:r>
            <a:endParaRPr lang="en-US" sz="4900" dirty="0">
              <a:latin typeface="+mn-lt"/>
            </a:endParaRPr>
          </a:p>
        </p:txBody>
      </p:sp>
      <p:sp>
        <p:nvSpPr>
          <p:cNvPr id="3" name="Slide Number Placeholder 2">
            <a:extLst>
              <a:ext uri="{FF2B5EF4-FFF2-40B4-BE49-F238E27FC236}">
                <a16:creationId xmlns:a16="http://schemas.microsoft.com/office/drawing/2014/main" id="{667CDC6F-1FD8-4415-8D29-F6E962475C1A}"/>
              </a:ext>
            </a:extLst>
          </p:cNvPr>
          <p:cNvSpPr>
            <a:spLocks noGrp="1"/>
          </p:cNvSpPr>
          <p:nvPr>
            <p:ph type="sldNum" sz="quarter" idx="12"/>
          </p:nvPr>
        </p:nvSpPr>
        <p:spPr/>
        <p:txBody>
          <a:bodyPr/>
          <a:lstStyle/>
          <a:p>
            <a:fld id="{D1B44459-1F7C-459C-BCCC-E49CE95BF984}" type="slidenum">
              <a:rPr lang="en-US" smtClean="0"/>
              <a:t>31</a:t>
            </a:fld>
            <a:endParaRPr lang="en-US"/>
          </a:p>
        </p:txBody>
      </p:sp>
      <p:sp>
        <p:nvSpPr>
          <p:cNvPr id="7" name="Star: 5 Points 6">
            <a:extLst>
              <a:ext uri="{FF2B5EF4-FFF2-40B4-BE49-F238E27FC236}">
                <a16:creationId xmlns:a16="http://schemas.microsoft.com/office/drawing/2014/main" id="{9881CE41-EDA5-477C-946C-214EF1AE326C}"/>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able&#10;&#10;Description automatically generated">
            <a:extLst>
              <a:ext uri="{FF2B5EF4-FFF2-40B4-BE49-F238E27FC236}">
                <a16:creationId xmlns:a16="http://schemas.microsoft.com/office/drawing/2014/main" id="{D31A0555-9E53-4722-B820-2AB1E841562D}"/>
              </a:ext>
            </a:extLst>
          </p:cNvPr>
          <p:cNvPicPr>
            <a:picLocks noChangeAspect="1"/>
          </p:cNvPicPr>
          <p:nvPr/>
        </p:nvPicPr>
        <p:blipFill>
          <a:blip r:embed="rId3"/>
          <a:stretch>
            <a:fillRect/>
          </a:stretch>
        </p:blipFill>
        <p:spPr>
          <a:xfrm>
            <a:off x="4897674" y="273266"/>
            <a:ext cx="5411247" cy="6448209"/>
          </a:xfrm>
          <a:prstGeom prst="rect">
            <a:avLst/>
          </a:prstGeom>
        </p:spPr>
      </p:pic>
    </p:spTree>
    <p:extLst>
      <p:ext uri="{BB962C8B-B14F-4D97-AF65-F5344CB8AC3E}">
        <p14:creationId xmlns:p14="http://schemas.microsoft.com/office/powerpoint/2010/main" val="17039864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3A44-9F97-4842-B665-534AE371F086}"/>
              </a:ext>
            </a:extLst>
          </p:cNvPr>
          <p:cNvSpPr>
            <a:spLocks noGrp="1"/>
          </p:cNvSpPr>
          <p:nvPr>
            <p:ph type="title"/>
          </p:nvPr>
        </p:nvSpPr>
        <p:spPr>
          <a:xfrm>
            <a:off x="851079" y="378004"/>
            <a:ext cx="10515600" cy="1325563"/>
          </a:xfrm>
        </p:spPr>
        <p:txBody>
          <a:bodyPr/>
          <a:lstStyle/>
          <a:p>
            <a:r>
              <a:rPr lang="en-US" dirty="0"/>
              <a:t>Session 6: Eating Healthfully on a Budget</a:t>
            </a:r>
          </a:p>
        </p:txBody>
      </p:sp>
      <p:sp>
        <p:nvSpPr>
          <p:cNvPr id="4" name="Slide Number Placeholder 3">
            <a:extLst>
              <a:ext uri="{FF2B5EF4-FFF2-40B4-BE49-F238E27FC236}">
                <a16:creationId xmlns:a16="http://schemas.microsoft.com/office/drawing/2014/main" id="{430D7BA6-C96C-4C01-A590-84F47EA64444}"/>
              </a:ext>
            </a:extLst>
          </p:cNvPr>
          <p:cNvSpPr>
            <a:spLocks noGrp="1"/>
          </p:cNvSpPr>
          <p:nvPr>
            <p:ph type="sldNum" sz="quarter" idx="12"/>
          </p:nvPr>
        </p:nvSpPr>
        <p:spPr/>
        <p:txBody>
          <a:bodyPr/>
          <a:lstStyle/>
          <a:p>
            <a:fld id="{D1B44459-1F7C-459C-BCCC-E49CE95BF984}" type="slidenum">
              <a:rPr lang="en-US" smtClean="0"/>
              <a:t>32</a:t>
            </a:fld>
            <a:endParaRPr lang="en-US"/>
          </a:p>
        </p:txBody>
      </p:sp>
      <p:pic>
        <p:nvPicPr>
          <p:cNvPr id="5" name="Graphic 4" descr="Bullseye with solid fill">
            <a:extLst>
              <a:ext uri="{FF2B5EF4-FFF2-40B4-BE49-F238E27FC236}">
                <a16:creationId xmlns:a16="http://schemas.microsoft.com/office/drawing/2014/main" id="{D69669F6-83E8-44EB-8ADB-0E189668D7BF}"/>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76737" y="2557023"/>
            <a:ext cx="1529296" cy="1529296"/>
          </a:xfrm>
          <a:prstGeom prst="rect">
            <a:avLst/>
          </a:prstGeom>
        </p:spPr>
      </p:pic>
      <p:pic>
        <p:nvPicPr>
          <p:cNvPr id="6" name="Graphic 5" descr="Clipboard Checked with solid fill">
            <a:extLst>
              <a:ext uri="{FF2B5EF4-FFF2-40B4-BE49-F238E27FC236}">
                <a16:creationId xmlns:a16="http://schemas.microsoft.com/office/drawing/2014/main" id="{AEEE58BF-8916-4579-BB4D-03E1FACE10BC}"/>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33949" y="2601791"/>
            <a:ext cx="1529296" cy="1529296"/>
          </a:xfrm>
          <a:prstGeom prst="rect">
            <a:avLst/>
          </a:prstGeom>
        </p:spPr>
      </p:pic>
      <p:sp>
        <p:nvSpPr>
          <p:cNvPr id="7" name="TextBox 6">
            <a:extLst>
              <a:ext uri="{FF2B5EF4-FFF2-40B4-BE49-F238E27FC236}">
                <a16:creationId xmlns:a16="http://schemas.microsoft.com/office/drawing/2014/main" id="{1AA553D2-A037-45EA-9753-A57EAE6CEDA2}"/>
              </a:ext>
            </a:extLst>
          </p:cNvPr>
          <p:cNvSpPr txBox="1"/>
          <p:nvPr/>
        </p:nvSpPr>
        <p:spPr>
          <a:xfrm>
            <a:off x="4655657" y="4288200"/>
            <a:ext cx="2909218" cy="16249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US" sz="2400" kern="1200" dirty="0"/>
              <a:t>Review and Discuss Food Bank Materials</a:t>
            </a:r>
          </a:p>
        </p:txBody>
      </p:sp>
      <p:sp>
        <p:nvSpPr>
          <p:cNvPr id="8" name="TextBox 7">
            <a:extLst>
              <a:ext uri="{FF2B5EF4-FFF2-40B4-BE49-F238E27FC236}">
                <a16:creationId xmlns:a16="http://schemas.microsoft.com/office/drawing/2014/main" id="{F525D771-A0FD-40AD-8934-739066D56CDD}"/>
              </a:ext>
            </a:extLst>
          </p:cNvPr>
          <p:cNvSpPr txBox="1"/>
          <p:nvPr/>
        </p:nvSpPr>
        <p:spPr>
          <a:xfrm>
            <a:off x="8139577"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9" name="TextBox 8">
            <a:extLst>
              <a:ext uri="{FF2B5EF4-FFF2-40B4-BE49-F238E27FC236}">
                <a16:creationId xmlns:a16="http://schemas.microsoft.com/office/drawing/2014/main" id="{293DFA37-6F06-4A65-86BD-29D86A16DDD2}"/>
              </a:ext>
            </a:extLst>
          </p:cNvPr>
          <p:cNvSpPr txBox="1"/>
          <p:nvPr/>
        </p:nvSpPr>
        <p:spPr>
          <a:xfrm>
            <a:off x="2642781"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0" name="Graphic 9" descr="Address Book with solid fill">
            <a:extLst>
              <a:ext uri="{FF2B5EF4-FFF2-40B4-BE49-F238E27FC236}">
                <a16:creationId xmlns:a16="http://schemas.microsoft.com/office/drawing/2014/main" id="{AD6DE1B6-33ED-46F6-9E72-B387826A7106}"/>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04205" y="2674644"/>
            <a:ext cx="1383590" cy="1383590"/>
          </a:xfrm>
          <a:prstGeom prst="rect">
            <a:avLst/>
          </a:prstGeom>
        </p:spPr>
      </p:pic>
      <p:sp>
        <p:nvSpPr>
          <p:cNvPr id="15" name="Star: 5 Points 14">
            <a:extLst>
              <a:ext uri="{FF2B5EF4-FFF2-40B4-BE49-F238E27FC236}">
                <a16:creationId xmlns:a16="http://schemas.microsoft.com/office/drawing/2014/main" id="{6848C084-5D3E-4ADC-B0E9-CE0DFC77338F}"/>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7568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02F02-E80C-4C7F-8A17-6D7447DC1C93}"/>
              </a:ext>
            </a:extLst>
          </p:cNvPr>
          <p:cNvSpPr>
            <a:spLocks noGrp="1"/>
          </p:cNvSpPr>
          <p:nvPr>
            <p:ph type="title"/>
          </p:nvPr>
        </p:nvSpPr>
        <p:spPr>
          <a:xfrm>
            <a:off x="851079" y="378004"/>
            <a:ext cx="10515600" cy="1325563"/>
          </a:xfrm>
        </p:spPr>
        <p:txBody>
          <a:bodyPr/>
          <a:lstStyle/>
          <a:p>
            <a:r>
              <a:rPr lang="en-US" dirty="0"/>
              <a:t>Sample Resources</a:t>
            </a:r>
          </a:p>
        </p:txBody>
      </p:sp>
      <p:sp>
        <p:nvSpPr>
          <p:cNvPr id="3" name="Content Placeholder 2">
            <a:extLst>
              <a:ext uri="{FF2B5EF4-FFF2-40B4-BE49-F238E27FC236}">
                <a16:creationId xmlns:a16="http://schemas.microsoft.com/office/drawing/2014/main" id="{43461DDB-9230-4816-A321-5712DC33B784}"/>
              </a:ext>
            </a:extLst>
          </p:cNvPr>
          <p:cNvSpPr>
            <a:spLocks noGrp="1"/>
          </p:cNvSpPr>
          <p:nvPr>
            <p:ph idx="1"/>
          </p:nvPr>
        </p:nvSpPr>
        <p:spPr>
          <a:xfrm>
            <a:off x="851079" y="1452135"/>
            <a:ext cx="10515600" cy="3196065"/>
          </a:xfrm>
        </p:spPr>
        <p:txBody>
          <a:bodyPr/>
          <a:lstStyle/>
          <a:p>
            <a:pPr marL="0" marR="0" indent="0">
              <a:lnSpc>
                <a:spcPct val="100000"/>
              </a:lnSpc>
              <a:spcBef>
                <a:spcPts val="0"/>
              </a:spcBef>
              <a:spcAft>
                <a:spcPts val="0"/>
              </a:spcAft>
              <a:buNone/>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1-minute clip from NIDDK: </a:t>
            </a:r>
            <a:r>
              <a:rPr lang="en-US" sz="2400" dirty="0">
                <a:hlinkClick r:id="rId4"/>
              </a:rPr>
              <a:t>Eating Healthy on a Budget – YouTube</a:t>
            </a:r>
            <a:r>
              <a:rPr lang="en-US" sz="2400" dirty="0"/>
              <a:t> </a:t>
            </a:r>
            <a:endPar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Short videos of recipes: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NHLBI Healthy Eating Video Series (nih.gov)</a:t>
            </a:r>
            <a:endPar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endParaRPr lang="en-US" sz="2400" u="sng"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0" marR="0">
              <a:lnSpc>
                <a:spcPct val="100000"/>
              </a:lnSpc>
              <a:spcBef>
                <a:spcPts val="0"/>
              </a:spcBef>
              <a:spcAft>
                <a:spcPts val="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Website with tips: </a:t>
            </a: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6"/>
              </a:rPr>
              <a:t>How to Eat Healthy on a Budget | American Heart Association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38BD2E4-61FD-449A-A5F2-4E330AF6E40F}"/>
              </a:ext>
            </a:extLst>
          </p:cNvPr>
          <p:cNvSpPr>
            <a:spLocks noGrp="1"/>
          </p:cNvSpPr>
          <p:nvPr>
            <p:ph type="sldNum" sz="quarter" idx="12"/>
          </p:nvPr>
        </p:nvSpPr>
        <p:spPr/>
        <p:txBody>
          <a:bodyPr/>
          <a:lstStyle/>
          <a:p>
            <a:fld id="{D1B44459-1F7C-459C-BCCC-E49CE95BF984}" type="slidenum">
              <a:rPr lang="en-US" smtClean="0"/>
              <a:t>33</a:t>
            </a:fld>
            <a:endParaRPr lang="en-US"/>
          </a:p>
        </p:txBody>
      </p:sp>
      <p:sp>
        <p:nvSpPr>
          <p:cNvPr id="7" name="Star: 5 Points 6">
            <a:extLst>
              <a:ext uri="{FF2B5EF4-FFF2-40B4-BE49-F238E27FC236}">
                <a16:creationId xmlns:a16="http://schemas.microsoft.com/office/drawing/2014/main" id="{DC5537DE-50C7-4875-A5E8-142261B85C08}"/>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Graphical user interface, text&#10;&#10;Description automatically generated">
            <a:extLst>
              <a:ext uri="{FF2B5EF4-FFF2-40B4-BE49-F238E27FC236}">
                <a16:creationId xmlns:a16="http://schemas.microsoft.com/office/drawing/2014/main" id="{660C538F-78C1-4A87-893B-56DA315D62E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31193" y="4020711"/>
            <a:ext cx="3619150" cy="2104943"/>
          </a:xfrm>
          <a:prstGeom prst="rect">
            <a:avLst/>
          </a:prstGeom>
          <a:ln>
            <a:solidFill>
              <a:schemeClr val="tx1"/>
            </a:solidFill>
          </a:ln>
        </p:spPr>
      </p:pic>
      <p:pic>
        <p:nvPicPr>
          <p:cNvPr id="11" name="Picture 10" descr="Graphical user interface, text, website&#10;&#10;Description automatically generated">
            <a:extLst>
              <a:ext uri="{FF2B5EF4-FFF2-40B4-BE49-F238E27FC236}">
                <a16:creationId xmlns:a16="http://schemas.microsoft.com/office/drawing/2014/main" id="{3E826E8D-8732-44A1-81B6-5022DE15FEA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905515" y="4025043"/>
            <a:ext cx="3255470" cy="2104942"/>
          </a:xfrm>
          <a:prstGeom prst="rect">
            <a:avLst/>
          </a:prstGeom>
          <a:ln>
            <a:solidFill>
              <a:schemeClr val="tx1"/>
            </a:solidFill>
          </a:ln>
        </p:spPr>
      </p:pic>
      <p:pic>
        <p:nvPicPr>
          <p:cNvPr id="13" name="Picture 12" descr="Graphical user interface, text, application&#10;&#10;Description automatically generated">
            <a:extLst>
              <a:ext uri="{FF2B5EF4-FFF2-40B4-BE49-F238E27FC236}">
                <a16:creationId xmlns:a16="http://schemas.microsoft.com/office/drawing/2014/main" id="{C7D96E9A-65C1-434F-BEE6-FFCCD8A63B8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575506" y="4025042"/>
            <a:ext cx="3082599" cy="2104943"/>
          </a:xfrm>
          <a:prstGeom prst="rect">
            <a:avLst/>
          </a:prstGeom>
          <a:ln>
            <a:solidFill>
              <a:schemeClr val="tx1"/>
            </a:solidFill>
          </a:ln>
        </p:spPr>
      </p:pic>
    </p:spTree>
    <p:custDataLst>
      <p:tags r:id="rId1"/>
    </p:custDataLst>
    <p:extLst>
      <p:ext uri="{BB962C8B-B14F-4D97-AF65-F5344CB8AC3E}">
        <p14:creationId xmlns:p14="http://schemas.microsoft.com/office/powerpoint/2010/main" val="511882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5D3A44-9F97-4842-B665-534AE371F086}"/>
              </a:ext>
            </a:extLst>
          </p:cNvPr>
          <p:cNvSpPr>
            <a:spLocks noGrp="1"/>
          </p:cNvSpPr>
          <p:nvPr>
            <p:ph type="title"/>
          </p:nvPr>
        </p:nvSpPr>
        <p:spPr>
          <a:xfrm>
            <a:off x="851079" y="669925"/>
            <a:ext cx="10515600" cy="1325563"/>
          </a:xfrm>
        </p:spPr>
        <p:txBody>
          <a:bodyPr/>
          <a:lstStyle/>
          <a:p>
            <a:r>
              <a:rPr lang="en-US" dirty="0"/>
              <a:t>Session 7: Are You on Target? </a:t>
            </a:r>
            <a:br>
              <a:rPr lang="en-US" dirty="0"/>
            </a:br>
            <a:r>
              <a:rPr lang="en-US" dirty="0"/>
              <a:t>Progress Check</a:t>
            </a:r>
          </a:p>
        </p:txBody>
      </p:sp>
      <p:sp>
        <p:nvSpPr>
          <p:cNvPr id="4" name="Slide Number Placeholder 3">
            <a:extLst>
              <a:ext uri="{FF2B5EF4-FFF2-40B4-BE49-F238E27FC236}">
                <a16:creationId xmlns:a16="http://schemas.microsoft.com/office/drawing/2014/main" id="{5118CCBA-55C5-4F7A-AB48-21ADB45D2176}"/>
              </a:ext>
            </a:extLst>
          </p:cNvPr>
          <p:cNvSpPr>
            <a:spLocks noGrp="1"/>
          </p:cNvSpPr>
          <p:nvPr>
            <p:ph type="sldNum" sz="quarter" idx="12"/>
          </p:nvPr>
        </p:nvSpPr>
        <p:spPr/>
        <p:txBody>
          <a:bodyPr/>
          <a:lstStyle/>
          <a:p>
            <a:fld id="{D1B44459-1F7C-459C-BCCC-E49CE95BF984}" type="slidenum">
              <a:rPr lang="en-US" smtClean="0"/>
              <a:t>34</a:t>
            </a:fld>
            <a:endParaRPr lang="en-US" dirty="0"/>
          </a:p>
        </p:txBody>
      </p:sp>
      <p:pic>
        <p:nvPicPr>
          <p:cNvPr id="5" name="Graphic 4" descr="Bullseye with solid fill">
            <a:extLst>
              <a:ext uri="{FF2B5EF4-FFF2-40B4-BE49-F238E27FC236}">
                <a16:creationId xmlns:a16="http://schemas.microsoft.com/office/drawing/2014/main" id="{FC084B1C-5DEA-467D-B5EB-4B1F184BC23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276737" y="2557023"/>
            <a:ext cx="1529296" cy="1529296"/>
          </a:xfrm>
          <a:prstGeom prst="rect">
            <a:avLst/>
          </a:prstGeom>
        </p:spPr>
      </p:pic>
      <p:pic>
        <p:nvPicPr>
          <p:cNvPr id="7" name="Graphic 6" descr="Clipboard Checked with solid fill">
            <a:extLst>
              <a:ext uri="{FF2B5EF4-FFF2-40B4-BE49-F238E27FC236}">
                <a16:creationId xmlns:a16="http://schemas.microsoft.com/office/drawing/2014/main" id="{64FF87D6-FCC6-4E34-87CE-87E3B37A6A4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33949" y="2601791"/>
            <a:ext cx="1529296" cy="1529296"/>
          </a:xfrm>
          <a:prstGeom prst="rect">
            <a:avLst/>
          </a:prstGeom>
        </p:spPr>
      </p:pic>
      <p:sp>
        <p:nvSpPr>
          <p:cNvPr id="8" name="TextBox 7">
            <a:extLst>
              <a:ext uri="{FF2B5EF4-FFF2-40B4-BE49-F238E27FC236}">
                <a16:creationId xmlns:a16="http://schemas.microsoft.com/office/drawing/2014/main" id="{7153D450-DD5B-42DB-8090-740C990DDDB6}"/>
              </a:ext>
            </a:extLst>
          </p:cNvPr>
          <p:cNvSpPr txBox="1"/>
          <p:nvPr/>
        </p:nvSpPr>
        <p:spPr>
          <a:xfrm>
            <a:off x="4511040" y="4288200"/>
            <a:ext cx="3175755" cy="16249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a:lnSpc>
                <a:spcPct val="100000"/>
              </a:lnSpc>
            </a:pPr>
            <a:r>
              <a:rPr lang="en-US" sz="2400" dirty="0"/>
              <a:t>Evaluating Monitoring Records and Our Diets, </a:t>
            </a:r>
            <a:r>
              <a:rPr lang="en-US" sz="2400" i="1" dirty="0"/>
              <a:t>continued from Session 5</a:t>
            </a:r>
            <a:endParaRPr lang="en-US" sz="2400" dirty="0"/>
          </a:p>
        </p:txBody>
      </p:sp>
      <p:sp>
        <p:nvSpPr>
          <p:cNvPr id="9" name="TextBox 8">
            <a:extLst>
              <a:ext uri="{FF2B5EF4-FFF2-40B4-BE49-F238E27FC236}">
                <a16:creationId xmlns:a16="http://schemas.microsoft.com/office/drawing/2014/main" id="{79AF338A-6AA7-49D6-9116-B5AC53CADE89}"/>
              </a:ext>
            </a:extLst>
          </p:cNvPr>
          <p:cNvSpPr txBox="1"/>
          <p:nvPr/>
        </p:nvSpPr>
        <p:spPr>
          <a:xfrm>
            <a:off x="8139577" y="4235267"/>
            <a:ext cx="1800000" cy="1107996"/>
          </a:xfrm>
          <a:prstGeom prst="rect">
            <a:avLst/>
          </a:prstGeom>
          <a:noFill/>
        </p:spPr>
        <p:txBody>
          <a:bodyPr wrap="square" rtlCol="0">
            <a:spAutoFit/>
          </a:bodyPr>
          <a:lstStyle/>
          <a:p>
            <a:pPr algn="ctr"/>
            <a:r>
              <a:rPr lang="en-US" sz="2400" dirty="0"/>
              <a:t>Goals for next week</a:t>
            </a:r>
          </a:p>
          <a:p>
            <a:endParaRPr lang="en-US" dirty="0"/>
          </a:p>
        </p:txBody>
      </p:sp>
      <p:sp>
        <p:nvSpPr>
          <p:cNvPr id="10" name="TextBox 9">
            <a:extLst>
              <a:ext uri="{FF2B5EF4-FFF2-40B4-BE49-F238E27FC236}">
                <a16:creationId xmlns:a16="http://schemas.microsoft.com/office/drawing/2014/main" id="{31287C72-368F-489C-A7E8-D2205B196C10}"/>
              </a:ext>
            </a:extLst>
          </p:cNvPr>
          <p:cNvSpPr txBox="1"/>
          <p:nvPr/>
        </p:nvSpPr>
        <p:spPr>
          <a:xfrm>
            <a:off x="2642781" y="4373766"/>
            <a:ext cx="1344220" cy="738664"/>
          </a:xfrm>
          <a:prstGeom prst="rect">
            <a:avLst/>
          </a:prstGeom>
          <a:noFill/>
        </p:spPr>
        <p:txBody>
          <a:bodyPr wrap="square" rtlCol="0">
            <a:spAutoFit/>
          </a:bodyPr>
          <a:lstStyle/>
          <a:p>
            <a:pPr algn="ctr"/>
            <a:r>
              <a:rPr lang="en-US" sz="2400" dirty="0"/>
              <a:t>Check-in</a:t>
            </a:r>
          </a:p>
          <a:p>
            <a:endParaRPr lang="en-US" dirty="0"/>
          </a:p>
        </p:txBody>
      </p:sp>
      <p:pic>
        <p:nvPicPr>
          <p:cNvPr id="11" name="Graphic 10" descr="Address Book with solid fill">
            <a:extLst>
              <a:ext uri="{FF2B5EF4-FFF2-40B4-BE49-F238E27FC236}">
                <a16:creationId xmlns:a16="http://schemas.microsoft.com/office/drawing/2014/main" id="{7B4BB97C-790D-4B9C-8255-B727669FA19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404205" y="2674644"/>
            <a:ext cx="1383590" cy="1383590"/>
          </a:xfrm>
          <a:prstGeom prst="rect">
            <a:avLst/>
          </a:prstGeom>
        </p:spPr>
      </p:pic>
      <p:sp>
        <p:nvSpPr>
          <p:cNvPr id="15" name="Star: 5 Points 14">
            <a:extLst>
              <a:ext uri="{FF2B5EF4-FFF2-40B4-BE49-F238E27FC236}">
                <a16:creationId xmlns:a16="http://schemas.microsoft.com/office/drawing/2014/main" id="{94EF5733-6F0E-4924-9412-38CCC1838364}"/>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08095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5C118C9D-1DA5-4882-9158-DDA12E1329A5}"/>
              </a:ext>
            </a:extLst>
          </p:cNvPr>
          <p:cNvSpPr>
            <a:spLocks noGrp="1"/>
          </p:cNvSpPr>
          <p:nvPr>
            <p:ph type="sldNum" sz="quarter" idx="12"/>
          </p:nvPr>
        </p:nvSpPr>
        <p:spPr>
          <a:xfrm>
            <a:off x="8610600" y="6356350"/>
            <a:ext cx="2743200" cy="365125"/>
          </a:xfrm>
        </p:spPr>
        <p:txBody>
          <a:bodyPr/>
          <a:lstStyle/>
          <a:p>
            <a:fld id="{D1B44459-1F7C-459C-BCCC-E49CE95BF984}" type="slidenum">
              <a:rPr lang="en-US" smtClean="0"/>
              <a:t>35</a:t>
            </a:fld>
            <a:endParaRPr lang="en-US" dirty="0"/>
          </a:p>
        </p:txBody>
      </p:sp>
      <p:pic>
        <p:nvPicPr>
          <p:cNvPr id="6" name="Picture 5" descr="Table&#10;&#10;Description automatically generated">
            <a:extLst>
              <a:ext uri="{FF2B5EF4-FFF2-40B4-BE49-F238E27FC236}">
                <a16:creationId xmlns:a16="http://schemas.microsoft.com/office/drawing/2014/main" id="{C772C76F-DFE0-412E-870C-068A216687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7687" y="361154"/>
            <a:ext cx="5119990" cy="5908972"/>
          </a:xfrm>
          <a:prstGeom prst="rect">
            <a:avLst/>
          </a:prstGeom>
          <a:ln>
            <a:solidFill>
              <a:schemeClr val="accent6"/>
            </a:solidFill>
          </a:ln>
          <a:effectLst>
            <a:outerShdw blurRad="50800" dist="38100" dir="2700000" algn="tl" rotWithShape="0">
              <a:prstClr val="black">
                <a:alpha val="40000"/>
              </a:prstClr>
            </a:outerShdw>
          </a:effectLst>
        </p:spPr>
      </p:pic>
      <p:sp>
        <p:nvSpPr>
          <p:cNvPr id="4" name="Star: 5 Points 3">
            <a:extLst>
              <a:ext uri="{FF2B5EF4-FFF2-40B4-BE49-F238E27FC236}">
                <a16:creationId xmlns:a16="http://schemas.microsoft.com/office/drawing/2014/main" id="{8F2A3969-B53B-4018-8D0A-54A4D37CBC66}"/>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43787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7BB34-2680-45F4-9AFB-DDD6B2B02664}"/>
              </a:ext>
            </a:extLst>
          </p:cNvPr>
          <p:cNvSpPr>
            <a:spLocks noGrp="1"/>
          </p:cNvSpPr>
          <p:nvPr>
            <p:ph type="title"/>
          </p:nvPr>
        </p:nvSpPr>
        <p:spPr>
          <a:xfrm>
            <a:off x="801666" y="444760"/>
            <a:ext cx="5173979" cy="4580362"/>
          </a:xfrm>
        </p:spPr>
        <p:txBody>
          <a:bodyPr>
            <a:normAutofit/>
          </a:bodyPr>
          <a:lstStyle/>
          <a:p>
            <a:br>
              <a:rPr lang="en-US" dirty="0"/>
            </a:br>
            <a:br>
              <a:rPr lang="en-US" dirty="0"/>
            </a:br>
            <a:r>
              <a:rPr lang="en-US" dirty="0">
                <a:latin typeface="+mn-lt"/>
              </a:rPr>
              <a:t>Five Steps to Solving</a:t>
            </a:r>
            <a:br>
              <a:rPr lang="en-US" dirty="0">
                <a:latin typeface="+mn-lt"/>
              </a:rPr>
            </a:br>
            <a:r>
              <a:rPr lang="en-US" dirty="0">
                <a:latin typeface="+mn-lt"/>
              </a:rPr>
              <a:t>a Problem</a:t>
            </a:r>
            <a:br>
              <a:rPr lang="en-US" dirty="0"/>
            </a:br>
            <a:r>
              <a:rPr lang="en-US" dirty="0"/>
              <a:t> </a:t>
            </a:r>
            <a:endParaRPr lang="en-US" dirty="0">
              <a:latin typeface="+mn-lt"/>
            </a:endParaRPr>
          </a:p>
        </p:txBody>
      </p:sp>
      <p:sp>
        <p:nvSpPr>
          <p:cNvPr id="3" name="Slide Number Placeholder 2">
            <a:extLst>
              <a:ext uri="{FF2B5EF4-FFF2-40B4-BE49-F238E27FC236}">
                <a16:creationId xmlns:a16="http://schemas.microsoft.com/office/drawing/2014/main" id="{83109DD3-84EF-42E1-8C49-0C9FD1179E8C}"/>
              </a:ext>
            </a:extLst>
          </p:cNvPr>
          <p:cNvSpPr>
            <a:spLocks noGrp="1"/>
          </p:cNvSpPr>
          <p:nvPr>
            <p:ph type="sldNum" sz="quarter" idx="12"/>
          </p:nvPr>
        </p:nvSpPr>
        <p:spPr/>
        <p:txBody>
          <a:bodyPr/>
          <a:lstStyle/>
          <a:p>
            <a:fld id="{D1B44459-1F7C-459C-BCCC-E49CE95BF984}" type="slidenum">
              <a:rPr lang="en-US" smtClean="0"/>
              <a:t>36</a:t>
            </a:fld>
            <a:endParaRPr lang="en-US"/>
          </a:p>
        </p:txBody>
      </p:sp>
      <p:sp>
        <p:nvSpPr>
          <p:cNvPr id="7" name="Star: 5 Points 6">
            <a:extLst>
              <a:ext uri="{FF2B5EF4-FFF2-40B4-BE49-F238E27FC236}">
                <a16:creationId xmlns:a16="http://schemas.microsoft.com/office/drawing/2014/main" id="{AF3B1E93-6264-4F90-9A73-4961B884958E}"/>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8" descr="Text&#10;&#10;Description automatically generated">
            <a:extLst>
              <a:ext uri="{FF2B5EF4-FFF2-40B4-BE49-F238E27FC236}">
                <a16:creationId xmlns:a16="http://schemas.microsoft.com/office/drawing/2014/main" id="{3071223A-DF23-4FDF-ACEF-E72BF4C5A99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758215" y="249320"/>
            <a:ext cx="4801274" cy="6359360"/>
          </a:xfrm>
          <a:ln>
            <a:solidFill>
              <a:schemeClr val="accent6"/>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297767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D14F3-9A76-478F-AC7A-F86B1C7B3661}"/>
              </a:ext>
            </a:extLst>
          </p:cNvPr>
          <p:cNvSpPr>
            <a:spLocks noGrp="1"/>
          </p:cNvSpPr>
          <p:nvPr>
            <p:ph type="title"/>
          </p:nvPr>
        </p:nvSpPr>
        <p:spPr>
          <a:xfrm>
            <a:off x="851079" y="378004"/>
            <a:ext cx="10515600" cy="1325563"/>
          </a:xfrm>
        </p:spPr>
        <p:txBody>
          <a:bodyPr/>
          <a:lstStyle/>
          <a:p>
            <a:r>
              <a:rPr lang="en-US" dirty="0"/>
              <a:t>Facilitator Kit</a:t>
            </a:r>
          </a:p>
        </p:txBody>
      </p:sp>
      <p:sp>
        <p:nvSpPr>
          <p:cNvPr id="3" name="Content Placeholder 2">
            <a:extLst>
              <a:ext uri="{FF2B5EF4-FFF2-40B4-BE49-F238E27FC236}">
                <a16:creationId xmlns:a16="http://schemas.microsoft.com/office/drawing/2014/main" id="{AC849DA5-6574-4A0B-98ED-25DDF7033B53}"/>
              </a:ext>
            </a:extLst>
          </p:cNvPr>
          <p:cNvSpPr>
            <a:spLocks noGrp="1"/>
          </p:cNvSpPr>
          <p:nvPr>
            <p:ph idx="1"/>
          </p:nvPr>
        </p:nvSpPr>
        <p:spPr>
          <a:xfrm>
            <a:off x="838200" y="1877141"/>
            <a:ext cx="10515600" cy="4351338"/>
          </a:xfrm>
        </p:spPr>
        <p:txBody>
          <a:bodyPr/>
          <a:lstStyle/>
          <a:p>
            <a:pPr marL="0" marR="0" indent="0">
              <a:lnSpc>
                <a:spcPct val="107000"/>
              </a:lnSpc>
              <a:spcBef>
                <a:spcPts val="0"/>
              </a:spcBef>
              <a:spcAft>
                <a:spcPts val="800"/>
              </a:spcAft>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It’s helpful to have general supplies gathered and in a portable container:</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Blank name tags/ name tents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Blank food logs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Pens/pencils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Markers for flip chart or dry erase board</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Highlighters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Calculators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Sticky notes</a:t>
            </a:r>
          </a:p>
          <a:p>
            <a:pPr marL="342900" marR="0" lvl="0" indent="-342900">
              <a:lnSpc>
                <a:spcPct val="107000"/>
              </a:lnSpc>
              <a:spcBef>
                <a:spcPts val="0"/>
              </a:spcBef>
              <a:spcAft>
                <a:spcPts val="0"/>
              </a:spcAft>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Blank paper or notepads</a:t>
            </a:r>
          </a:p>
          <a:p>
            <a:pPr marL="342900" marR="0" lvl="0" indent="-342900">
              <a:lnSpc>
                <a:spcPct val="107000"/>
              </a:lnSpc>
              <a:spcBef>
                <a:spcPts val="0"/>
              </a:spcBef>
              <a:buFont typeface="Symbol" panose="05050102010706020507" pitchFamily="18"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Reading glasses</a:t>
            </a:r>
          </a:p>
          <a:p>
            <a:pPr marL="342900" marR="0" lvl="0" indent="-342900">
              <a:lnSpc>
                <a:spcPct val="107000"/>
              </a:lnSpc>
              <a:spcBef>
                <a:spcPts val="0"/>
              </a:spcBef>
              <a:spcAft>
                <a:spcPts val="800"/>
              </a:spcAft>
              <a:buFont typeface="Symbol" panose="05050102010706020507" pitchFamily="18" charset="2"/>
              <a:buChar char=""/>
            </a:pPr>
            <a:r>
              <a:rPr lang="en-US" sz="2000" dirty="0">
                <a:latin typeface="Calibri" panose="020F0502020204030204" pitchFamily="34" charset="0"/>
                <a:ea typeface="Calibri" panose="020F0502020204030204" pitchFamily="34" charset="0"/>
                <a:cs typeface="Times New Roman" panose="02020603050405020304" pitchFamily="18" charset="0"/>
              </a:rPr>
              <a:t>Measuring spoons, measuring cups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98CCB958-515D-4F2E-BEDA-2D367B7E1026}"/>
              </a:ext>
            </a:extLst>
          </p:cNvPr>
          <p:cNvSpPr>
            <a:spLocks noGrp="1"/>
          </p:cNvSpPr>
          <p:nvPr>
            <p:ph type="sldNum" sz="quarter" idx="12"/>
          </p:nvPr>
        </p:nvSpPr>
        <p:spPr/>
        <p:txBody>
          <a:bodyPr/>
          <a:lstStyle/>
          <a:p>
            <a:fld id="{D1B44459-1F7C-459C-BCCC-E49CE95BF984}" type="slidenum">
              <a:rPr lang="en-US" smtClean="0"/>
              <a:t>37</a:t>
            </a:fld>
            <a:endParaRPr lang="en-US"/>
          </a:p>
        </p:txBody>
      </p:sp>
      <p:pic>
        <p:nvPicPr>
          <p:cNvPr id="6" name="Graphic 5" descr="Pen with solid fill">
            <a:extLst>
              <a:ext uri="{FF2B5EF4-FFF2-40B4-BE49-F238E27FC236}">
                <a16:creationId xmlns:a16="http://schemas.microsoft.com/office/drawing/2014/main" id="{462733E1-289F-413C-B143-77D5AEC94E0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28199">
            <a:off x="10706100" y="2765813"/>
            <a:ext cx="1295400" cy="1295400"/>
          </a:xfrm>
          <a:prstGeom prst="rect">
            <a:avLst/>
          </a:prstGeom>
        </p:spPr>
      </p:pic>
      <p:pic>
        <p:nvPicPr>
          <p:cNvPr id="8" name="Graphic 7" descr="Postit Notes 3 with solid fill">
            <a:extLst>
              <a:ext uri="{FF2B5EF4-FFF2-40B4-BE49-F238E27FC236}">
                <a16:creationId xmlns:a16="http://schemas.microsoft.com/office/drawing/2014/main" id="{1E18F92B-BE9B-4FFD-9895-2FAF43FE31D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477405">
            <a:off x="9873044" y="3098055"/>
            <a:ext cx="1101359" cy="1101359"/>
          </a:xfrm>
          <a:prstGeom prst="rect">
            <a:avLst/>
          </a:prstGeom>
        </p:spPr>
      </p:pic>
      <p:pic>
        <p:nvPicPr>
          <p:cNvPr id="12" name="Graphic 11" descr="Calculator with solid fill">
            <a:extLst>
              <a:ext uri="{FF2B5EF4-FFF2-40B4-BE49-F238E27FC236}">
                <a16:creationId xmlns:a16="http://schemas.microsoft.com/office/drawing/2014/main" id="{D2F3B52E-8054-4B4C-8536-8A8F4E2BFB1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433431" y="4606005"/>
            <a:ext cx="1101359" cy="1101359"/>
          </a:xfrm>
          <a:prstGeom prst="rect">
            <a:avLst/>
          </a:prstGeom>
        </p:spPr>
      </p:pic>
      <p:pic>
        <p:nvPicPr>
          <p:cNvPr id="16" name="Graphic 15" descr="Teacher with solid fill">
            <a:extLst>
              <a:ext uri="{FF2B5EF4-FFF2-40B4-BE49-F238E27FC236}">
                <a16:creationId xmlns:a16="http://schemas.microsoft.com/office/drawing/2014/main" id="{28A714C7-5B3B-4915-85F6-1CD354D4D6F0}"/>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9144389" y="1434359"/>
            <a:ext cx="1905000" cy="1905000"/>
          </a:xfrm>
          <a:prstGeom prst="rect">
            <a:avLst/>
          </a:prstGeom>
        </p:spPr>
      </p:pic>
      <p:pic>
        <p:nvPicPr>
          <p:cNvPr id="18" name="Graphic 17" descr="Measuring Cup with solid fill">
            <a:extLst>
              <a:ext uri="{FF2B5EF4-FFF2-40B4-BE49-F238E27FC236}">
                <a16:creationId xmlns:a16="http://schemas.microsoft.com/office/drawing/2014/main" id="{D862B4F8-5911-404F-ACCB-7BF2D49FAF11}"/>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604710" y="3342500"/>
            <a:ext cx="1101359" cy="1101359"/>
          </a:xfrm>
          <a:prstGeom prst="rect">
            <a:avLst/>
          </a:prstGeom>
        </p:spPr>
      </p:pic>
      <p:pic>
        <p:nvPicPr>
          <p:cNvPr id="26" name="Graphic 25" descr="Glasses with solid fill">
            <a:extLst>
              <a:ext uri="{FF2B5EF4-FFF2-40B4-BE49-F238E27FC236}">
                <a16:creationId xmlns:a16="http://schemas.microsoft.com/office/drawing/2014/main" id="{F788C1E8-4F75-414F-9D29-A3AD2C471743}"/>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0550030" y="4270341"/>
            <a:ext cx="990600" cy="990600"/>
          </a:xfrm>
          <a:prstGeom prst="rect">
            <a:avLst/>
          </a:prstGeom>
        </p:spPr>
      </p:pic>
      <p:sp>
        <p:nvSpPr>
          <p:cNvPr id="14" name="Star: 5 Points 13">
            <a:extLst>
              <a:ext uri="{FF2B5EF4-FFF2-40B4-BE49-F238E27FC236}">
                <a16:creationId xmlns:a16="http://schemas.microsoft.com/office/drawing/2014/main" id="{03E00078-824A-40CE-997A-4EDC16C02CA7}"/>
              </a:ext>
            </a:extLst>
          </p:cNvPr>
          <p:cNvSpPr/>
          <p:nvPr/>
        </p:nvSpPr>
        <p:spPr>
          <a:xfrm>
            <a:off x="11551920" y="6394132"/>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321847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25A32-7E3B-49A4-94DE-DD77598252F1}"/>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0D78948-6E95-4BCD-8F33-2BC1F5D1EAAB}"/>
              </a:ext>
            </a:extLst>
          </p:cNvPr>
          <p:cNvSpPr>
            <a:spLocks noGrp="1"/>
          </p:cNvSpPr>
          <p:nvPr>
            <p:ph idx="1"/>
          </p:nvPr>
        </p:nvSpPr>
        <p:spPr>
          <a:xfrm>
            <a:off x="838200" y="1779699"/>
            <a:ext cx="10515600" cy="4351338"/>
          </a:xfrm>
        </p:spPr>
        <p:txBody>
          <a:bodyPr>
            <a:normAutofit/>
          </a:bodyPr>
          <a:lstStyle/>
          <a:p>
            <a:r>
              <a:rPr lang="en-US" sz="3200" dirty="0"/>
              <a:t>Questions or Comments </a:t>
            </a:r>
          </a:p>
          <a:p>
            <a:endParaRPr lang="en-US" sz="3200" dirty="0"/>
          </a:p>
          <a:p>
            <a:r>
              <a:rPr lang="en-US" sz="3200" dirty="0"/>
              <a:t>For the next training session, please bring a bite-sized piece of food for one of the activities we will be doing. (Grape, almond, Dorito, etc.)</a:t>
            </a:r>
          </a:p>
        </p:txBody>
      </p:sp>
      <p:sp>
        <p:nvSpPr>
          <p:cNvPr id="4" name="Slide Number Placeholder 3">
            <a:extLst>
              <a:ext uri="{FF2B5EF4-FFF2-40B4-BE49-F238E27FC236}">
                <a16:creationId xmlns:a16="http://schemas.microsoft.com/office/drawing/2014/main" id="{F0BD0A11-5AB4-4304-856D-65F962A9FA83}"/>
              </a:ext>
            </a:extLst>
          </p:cNvPr>
          <p:cNvSpPr>
            <a:spLocks noGrp="1"/>
          </p:cNvSpPr>
          <p:nvPr>
            <p:ph type="sldNum" sz="quarter" idx="12"/>
          </p:nvPr>
        </p:nvSpPr>
        <p:spPr/>
        <p:txBody>
          <a:bodyPr/>
          <a:lstStyle/>
          <a:p>
            <a:fld id="{D1B44459-1F7C-459C-BCCC-E49CE95BF984}" type="slidenum">
              <a:rPr lang="en-US" smtClean="0"/>
              <a:t>38</a:t>
            </a:fld>
            <a:endParaRPr lang="en-US"/>
          </a:p>
        </p:txBody>
      </p:sp>
      <p:sp>
        <p:nvSpPr>
          <p:cNvPr id="7" name="Star: 5 Points 6">
            <a:extLst>
              <a:ext uri="{FF2B5EF4-FFF2-40B4-BE49-F238E27FC236}">
                <a16:creationId xmlns:a16="http://schemas.microsoft.com/office/drawing/2014/main" id="{E3B123CB-73C5-4BC7-857A-AAF5484AAC7B}"/>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14499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4AB81E-BA73-41D4-851D-E3F0DCFC60FF}"/>
              </a:ext>
            </a:extLst>
          </p:cNvPr>
          <p:cNvSpPr>
            <a:spLocks noGrp="1"/>
          </p:cNvSpPr>
          <p:nvPr>
            <p:ph type="ctrTitle"/>
          </p:nvPr>
        </p:nvSpPr>
        <p:spPr>
          <a:xfrm>
            <a:off x="1524000" y="826148"/>
            <a:ext cx="9144000" cy="3518911"/>
          </a:xfrm>
        </p:spPr>
        <p:txBody>
          <a:bodyPr>
            <a:normAutofit fontScale="90000"/>
          </a:bodyPr>
          <a:lstStyle/>
          <a:p>
            <a:r>
              <a:rPr lang="en-US" sz="3600" dirty="0"/>
              <a:t>“New goals don’t deliver new results. </a:t>
            </a:r>
            <a:br>
              <a:rPr lang="en-US" sz="3600" dirty="0"/>
            </a:br>
            <a:r>
              <a:rPr lang="en-US" sz="3600" dirty="0"/>
              <a:t>New lifestyles do.</a:t>
            </a:r>
            <a:br>
              <a:rPr lang="en-US" sz="3600" dirty="0"/>
            </a:br>
            <a:br>
              <a:rPr lang="en-US" sz="3600" dirty="0"/>
            </a:br>
            <a:r>
              <a:rPr lang="en-US" sz="3600" dirty="0"/>
              <a:t>And a lifestyle is a process, not an outcome.</a:t>
            </a:r>
            <a:br>
              <a:rPr lang="en-US" sz="3600" dirty="0"/>
            </a:br>
            <a:br>
              <a:rPr lang="en-US" sz="3600" dirty="0"/>
            </a:br>
            <a:r>
              <a:rPr lang="en-US" sz="3600" dirty="0"/>
              <a:t>For this reason, your energy should go into building better habits, not chasing better results.”</a:t>
            </a:r>
          </a:p>
        </p:txBody>
      </p:sp>
      <p:sp>
        <p:nvSpPr>
          <p:cNvPr id="5" name="Subtitle 4">
            <a:extLst>
              <a:ext uri="{FF2B5EF4-FFF2-40B4-BE49-F238E27FC236}">
                <a16:creationId xmlns:a16="http://schemas.microsoft.com/office/drawing/2014/main" id="{01C0D107-6BF6-47D6-8DEF-E35F994B498F}"/>
              </a:ext>
            </a:extLst>
          </p:cNvPr>
          <p:cNvSpPr>
            <a:spLocks noGrp="1"/>
          </p:cNvSpPr>
          <p:nvPr>
            <p:ph type="subTitle" idx="1"/>
          </p:nvPr>
        </p:nvSpPr>
        <p:spPr>
          <a:xfrm>
            <a:off x="1524000" y="4772747"/>
            <a:ext cx="9144000" cy="962891"/>
          </a:xfrm>
        </p:spPr>
        <p:txBody>
          <a:bodyPr/>
          <a:lstStyle/>
          <a:p>
            <a:r>
              <a:rPr lang="en-US" i="1" dirty="0"/>
              <a:t>James Clear</a:t>
            </a:r>
          </a:p>
          <a:p>
            <a:r>
              <a:rPr lang="en-US" i="1" dirty="0"/>
              <a:t>Author of Atomic Habits</a:t>
            </a:r>
          </a:p>
        </p:txBody>
      </p:sp>
      <p:sp>
        <p:nvSpPr>
          <p:cNvPr id="6" name="Star: 5 Points 5">
            <a:extLst>
              <a:ext uri="{FF2B5EF4-FFF2-40B4-BE49-F238E27FC236}">
                <a16:creationId xmlns:a16="http://schemas.microsoft.com/office/drawing/2014/main" id="{80C6E97A-C899-4E69-8637-249DDA8E004D}"/>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09142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8FC3564-99FA-4042-9FF6-448E92D19D45}"/>
              </a:ext>
            </a:extLst>
          </p:cNvPr>
          <p:cNvSpPr>
            <a:spLocks noGrp="1"/>
          </p:cNvSpPr>
          <p:nvPr>
            <p:ph type="title"/>
          </p:nvPr>
        </p:nvSpPr>
        <p:spPr/>
        <p:txBody>
          <a:bodyPr/>
          <a:lstStyle/>
          <a:p>
            <a:r>
              <a:rPr lang="en-US" dirty="0"/>
              <a:t>Introductions</a:t>
            </a:r>
          </a:p>
        </p:txBody>
      </p:sp>
      <p:sp>
        <p:nvSpPr>
          <p:cNvPr id="7" name="Content Placeholder 6">
            <a:extLst>
              <a:ext uri="{FF2B5EF4-FFF2-40B4-BE49-F238E27FC236}">
                <a16:creationId xmlns:a16="http://schemas.microsoft.com/office/drawing/2014/main" id="{7B3E267A-48E3-44E5-BECF-1EEAB1883EE5}"/>
              </a:ext>
            </a:extLst>
          </p:cNvPr>
          <p:cNvSpPr>
            <a:spLocks noGrp="1"/>
          </p:cNvSpPr>
          <p:nvPr>
            <p:ph idx="1"/>
          </p:nvPr>
        </p:nvSpPr>
        <p:spPr/>
        <p:txBody>
          <a:bodyPr vert="horz" lIns="91440" tIns="45720" rIns="91440" bIns="45720" rtlCol="0" anchor="t">
            <a:normAutofit/>
          </a:bodyPr>
          <a:lstStyle/>
          <a:p>
            <a:endParaRPr lang="en-US" sz="2800" dirty="0">
              <a:solidFill>
                <a:srgbClr val="FF0000"/>
              </a:solidFill>
              <a:effectLst/>
              <a:latin typeface="Calibri" panose="020F0502020204030204" pitchFamily="34" charset="0"/>
              <a:ea typeface="Calibri" panose="020F0502020204030204" pitchFamily="34" charset="0"/>
              <a:cs typeface="Calibri"/>
            </a:endParaRPr>
          </a:p>
          <a:p>
            <a:endParaRPr lang="en-US" dirty="0"/>
          </a:p>
        </p:txBody>
      </p:sp>
      <p:sp>
        <p:nvSpPr>
          <p:cNvPr id="5" name="Slide Number Placeholder 4">
            <a:extLst>
              <a:ext uri="{FF2B5EF4-FFF2-40B4-BE49-F238E27FC236}">
                <a16:creationId xmlns:a16="http://schemas.microsoft.com/office/drawing/2014/main" id="{14974F86-2946-4380-A0B2-119725DF01A9}"/>
              </a:ext>
            </a:extLst>
          </p:cNvPr>
          <p:cNvSpPr>
            <a:spLocks noGrp="1"/>
          </p:cNvSpPr>
          <p:nvPr>
            <p:ph type="sldNum" sz="quarter" idx="12"/>
          </p:nvPr>
        </p:nvSpPr>
        <p:spPr/>
        <p:txBody>
          <a:bodyPr/>
          <a:lstStyle/>
          <a:p>
            <a:fld id="{D1B44459-1F7C-459C-BCCC-E49CE95BF984}" type="slidenum">
              <a:rPr lang="en-US" smtClean="0"/>
              <a:t>4</a:t>
            </a:fld>
            <a:endParaRPr lang="en-US"/>
          </a:p>
        </p:txBody>
      </p:sp>
      <p:pic>
        <p:nvPicPr>
          <p:cNvPr id="4" name="Picture 3">
            <a:extLst>
              <a:ext uri="{FF2B5EF4-FFF2-40B4-BE49-F238E27FC236}">
                <a16:creationId xmlns:a16="http://schemas.microsoft.com/office/drawing/2014/main" id="{D3B0D9B7-E732-4E1D-8EE5-2CF3C7447F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8363" y="971250"/>
            <a:ext cx="9983637" cy="5615796"/>
          </a:xfrm>
          <a:prstGeom prst="rect">
            <a:avLst/>
          </a:prstGeom>
        </p:spPr>
      </p:pic>
    </p:spTree>
    <p:custDataLst>
      <p:tags r:id="rId1"/>
    </p:custDataLst>
    <p:extLst>
      <p:ext uri="{BB962C8B-B14F-4D97-AF65-F5344CB8AC3E}">
        <p14:creationId xmlns:p14="http://schemas.microsoft.com/office/powerpoint/2010/main" val="375706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0A73-C526-467E-A2DC-C3DDFC352951}"/>
              </a:ext>
            </a:extLst>
          </p:cNvPr>
          <p:cNvSpPr>
            <a:spLocks noGrp="1"/>
          </p:cNvSpPr>
          <p:nvPr>
            <p:ph type="title"/>
          </p:nvPr>
        </p:nvSpPr>
        <p:spPr/>
        <p:txBody>
          <a:bodyPr/>
          <a:lstStyle/>
          <a:p>
            <a:r>
              <a:rPr lang="en-US" dirty="0"/>
              <a:t>What is the STRIDE program?</a:t>
            </a:r>
          </a:p>
        </p:txBody>
      </p:sp>
      <p:sp>
        <p:nvSpPr>
          <p:cNvPr id="3" name="Content Placeholder 2">
            <a:extLst>
              <a:ext uri="{FF2B5EF4-FFF2-40B4-BE49-F238E27FC236}">
                <a16:creationId xmlns:a16="http://schemas.microsoft.com/office/drawing/2014/main" id="{F711F725-CC4E-4E63-9122-A1195FE809BC}"/>
              </a:ext>
            </a:extLst>
          </p:cNvPr>
          <p:cNvSpPr>
            <a:spLocks noGrp="1"/>
          </p:cNvSpPr>
          <p:nvPr>
            <p:ph sz="half" idx="1"/>
          </p:nvPr>
        </p:nvSpPr>
        <p:spPr>
          <a:xfrm>
            <a:off x="838199" y="1851383"/>
            <a:ext cx="5594499" cy="4351338"/>
          </a:xfrm>
        </p:spPr>
        <p:txBody>
          <a:bodyPr>
            <a:normAutofit/>
          </a:bodyPr>
          <a:lstStyle/>
          <a:p>
            <a:r>
              <a:rPr lang="en-US" dirty="0"/>
              <a:t>Lifestyle intervention </a:t>
            </a:r>
          </a:p>
          <a:p>
            <a:r>
              <a:rPr lang="en-US" dirty="0"/>
              <a:t>For people with serious mental illnesses </a:t>
            </a:r>
          </a:p>
          <a:p>
            <a:r>
              <a:rPr lang="en-US" dirty="0"/>
              <a:t>Weekly group meetings (6 months) </a:t>
            </a:r>
          </a:p>
          <a:p>
            <a:r>
              <a:rPr lang="en-US" dirty="0"/>
              <a:t>Monthly maintenance (6 months)</a:t>
            </a:r>
          </a:p>
          <a:p>
            <a:pPr marL="0" indent="0">
              <a:buNone/>
            </a:pPr>
            <a:endParaRPr lang="en-US" dirty="0"/>
          </a:p>
        </p:txBody>
      </p:sp>
      <p:sp>
        <p:nvSpPr>
          <p:cNvPr id="4" name="Slide Number Placeholder 3">
            <a:extLst>
              <a:ext uri="{FF2B5EF4-FFF2-40B4-BE49-F238E27FC236}">
                <a16:creationId xmlns:a16="http://schemas.microsoft.com/office/drawing/2014/main" id="{10F4A2A7-3E45-47D6-A5CB-134BF79539E6}"/>
              </a:ext>
            </a:extLst>
          </p:cNvPr>
          <p:cNvSpPr>
            <a:spLocks noGrp="1"/>
          </p:cNvSpPr>
          <p:nvPr>
            <p:ph type="sldNum" sz="quarter" idx="12"/>
          </p:nvPr>
        </p:nvSpPr>
        <p:spPr/>
        <p:txBody>
          <a:bodyPr/>
          <a:lstStyle/>
          <a:p>
            <a:fld id="{D1B44459-1F7C-459C-BCCC-E49CE95BF984}" type="slidenum">
              <a:rPr lang="en-US" smtClean="0"/>
              <a:t>5</a:t>
            </a:fld>
            <a:endParaRPr lang="en-US"/>
          </a:p>
        </p:txBody>
      </p:sp>
      <p:pic>
        <p:nvPicPr>
          <p:cNvPr id="8" name="Graphic 7">
            <a:extLst>
              <a:ext uri="{FF2B5EF4-FFF2-40B4-BE49-F238E27FC236}">
                <a16:creationId xmlns:a16="http://schemas.microsoft.com/office/drawing/2014/main" id="{7DD51175-513B-4E06-B990-C1DF6D075924}"/>
              </a:ext>
            </a:extLst>
          </p:cNvPr>
          <p:cNvPicPr>
            <a:picLocks noChangeAspect="1"/>
          </p:cNvPicPr>
          <p:nvPr/>
        </p:nvPicPr>
        <p:blipFill rotWithShape="1">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rcRect r="42473"/>
          <a:stretch/>
        </p:blipFill>
        <p:spPr>
          <a:xfrm>
            <a:off x="6873240" y="227965"/>
            <a:ext cx="4959433" cy="5795379"/>
          </a:xfrm>
          <a:prstGeom prst="rect">
            <a:avLst/>
          </a:prstGeom>
        </p:spPr>
      </p:pic>
      <p:sp>
        <p:nvSpPr>
          <p:cNvPr id="9" name="Star: 5 Points 8">
            <a:extLst>
              <a:ext uri="{FF2B5EF4-FFF2-40B4-BE49-F238E27FC236}">
                <a16:creationId xmlns:a16="http://schemas.microsoft.com/office/drawing/2014/main" id="{0C1C87A9-A0C8-4D1E-A4AB-F6A9BC8FF658}"/>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3954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2F41-408B-4FB1-BEB8-8C9E70E6026F}"/>
              </a:ext>
            </a:extLst>
          </p:cNvPr>
          <p:cNvSpPr>
            <a:spLocks noGrp="1"/>
          </p:cNvSpPr>
          <p:nvPr>
            <p:ph type="title"/>
          </p:nvPr>
        </p:nvSpPr>
        <p:spPr/>
        <p:txBody>
          <a:bodyPr/>
          <a:lstStyle/>
          <a:p>
            <a:r>
              <a:rPr lang="en-US" dirty="0"/>
              <a:t>DASH Diet</a:t>
            </a:r>
          </a:p>
        </p:txBody>
      </p:sp>
      <p:sp>
        <p:nvSpPr>
          <p:cNvPr id="3" name="Content Placeholder 2">
            <a:extLst>
              <a:ext uri="{FF2B5EF4-FFF2-40B4-BE49-F238E27FC236}">
                <a16:creationId xmlns:a16="http://schemas.microsoft.com/office/drawing/2014/main" id="{76A2A768-1E72-4AD8-ABB1-07941D2A4519}"/>
              </a:ext>
            </a:extLst>
          </p:cNvPr>
          <p:cNvSpPr>
            <a:spLocks noGrp="1"/>
          </p:cNvSpPr>
          <p:nvPr>
            <p:ph idx="1"/>
          </p:nvPr>
        </p:nvSpPr>
        <p:spPr>
          <a:xfrm>
            <a:off x="838200" y="1825625"/>
            <a:ext cx="6953518" cy="4351338"/>
          </a:xfrm>
        </p:spPr>
        <p:txBody>
          <a:bodyPr/>
          <a:lstStyle/>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Focus on vegetables, fruits, whole grains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Include fat-free or low-fat dairy products</a:t>
            </a:r>
          </a:p>
          <a:p>
            <a:pPr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Limit saturated and trans fats such as fatty meats, full-fat dairy products, highly processed foods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Limit sugar-sweetened beverages and sweets</a:t>
            </a:r>
          </a:p>
          <a:p>
            <a:pPr marL="0" marR="0">
              <a:lnSpc>
                <a:spcPct val="107000"/>
              </a:lnSpc>
              <a:spcBef>
                <a:spcPts val="0"/>
              </a:spcBef>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Aim for &lt;2,300 mg of sodium per day</a:t>
            </a:r>
          </a:p>
          <a:p>
            <a:endParaRPr lang="en-US" dirty="0"/>
          </a:p>
        </p:txBody>
      </p:sp>
      <p:sp>
        <p:nvSpPr>
          <p:cNvPr id="4" name="Slide Number Placeholder 3">
            <a:extLst>
              <a:ext uri="{FF2B5EF4-FFF2-40B4-BE49-F238E27FC236}">
                <a16:creationId xmlns:a16="http://schemas.microsoft.com/office/drawing/2014/main" id="{77E5FB1A-EB5D-4B76-AE68-312698AAFCDB}"/>
              </a:ext>
            </a:extLst>
          </p:cNvPr>
          <p:cNvSpPr>
            <a:spLocks noGrp="1"/>
          </p:cNvSpPr>
          <p:nvPr>
            <p:ph type="sldNum" sz="quarter" idx="12"/>
          </p:nvPr>
        </p:nvSpPr>
        <p:spPr/>
        <p:txBody>
          <a:bodyPr/>
          <a:lstStyle/>
          <a:p>
            <a:fld id="{D1B44459-1F7C-459C-BCCC-E49CE95BF984}" type="slidenum">
              <a:rPr lang="en-US" smtClean="0"/>
              <a:t>6</a:t>
            </a:fld>
            <a:endParaRPr lang="en-US"/>
          </a:p>
        </p:txBody>
      </p:sp>
      <p:pic>
        <p:nvPicPr>
          <p:cNvPr id="8" name="Graphic 7">
            <a:extLst>
              <a:ext uri="{FF2B5EF4-FFF2-40B4-BE49-F238E27FC236}">
                <a16:creationId xmlns:a16="http://schemas.microsoft.com/office/drawing/2014/main" id="{EBF3C45D-9A2F-4BC7-8910-687C86A374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5850" y="3429000"/>
            <a:ext cx="2647950" cy="2009775"/>
          </a:xfrm>
          <a:prstGeom prst="rect">
            <a:avLst/>
          </a:prstGeom>
        </p:spPr>
      </p:pic>
      <p:sp>
        <p:nvSpPr>
          <p:cNvPr id="9" name="Star: 5 Points 8">
            <a:extLst>
              <a:ext uri="{FF2B5EF4-FFF2-40B4-BE49-F238E27FC236}">
                <a16:creationId xmlns:a16="http://schemas.microsoft.com/office/drawing/2014/main" id="{AF59E53D-8687-46C8-8A0C-74144DBEFD94}"/>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811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C9005-FF42-45BA-9F4F-B400A0404A54}"/>
              </a:ext>
            </a:extLst>
          </p:cNvPr>
          <p:cNvSpPr>
            <a:spLocks noGrp="1"/>
          </p:cNvSpPr>
          <p:nvPr>
            <p:ph type="title"/>
          </p:nvPr>
        </p:nvSpPr>
        <p:spPr/>
        <p:txBody>
          <a:bodyPr/>
          <a:lstStyle/>
          <a:p>
            <a:r>
              <a:rPr lang="en-US"/>
              <a:t>STRIDE Program Strategies</a:t>
            </a:r>
            <a:r>
              <a:rPr lang="en-US" dirty="0">
                <a:solidFill>
                  <a:srgbClr val="FF0000"/>
                </a:solidFill>
              </a:rPr>
              <a:t> </a:t>
            </a:r>
            <a:endParaRPr lang="en-US"/>
          </a:p>
        </p:txBody>
      </p:sp>
      <p:sp>
        <p:nvSpPr>
          <p:cNvPr id="4" name="Slide Number Placeholder 3">
            <a:extLst>
              <a:ext uri="{FF2B5EF4-FFF2-40B4-BE49-F238E27FC236}">
                <a16:creationId xmlns:a16="http://schemas.microsoft.com/office/drawing/2014/main" id="{4EE9D9E7-D625-4EAE-ACF3-D011F7D7CF15}"/>
              </a:ext>
            </a:extLst>
          </p:cNvPr>
          <p:cNvSpPr>
            <a:spLocks noGrp="1"/>
          </p:cNvSpPr>
          <p:nvPr>
            <p:ph type="sldNum" sz="quarter" idx="12"/>
          </p:nvPr>
        </p:nvSpPr>
        <p:spPr/>
        <p:txBody>
          <a:bodyPr/>
          <a:lstStyle/>
          <a:p>
            <a:fld id="{D1B44459-1F7C-459C-BCCC-E49CE95BF984}" type="slidenum">
              <a:rPr lang="en-US" smtClean="0"/>
              <a:t>7</a:t>
            </a:fld>
            <a:endParaRPr lang="en-US"/>
          </a:p>
        </p:txBody>
      </p:sp>
      <p:sp>
        <p:nvSpPr>
          <p:cNvPr id="8" name="Star: 5 Points 7">
            <a:extLst>
              <a:ext uri="{FF2B5EF4-FFF2-40B4-BE49-F238E27FC236}">
                <a16:creationId xmlns:a16="http://schemas.microsoft.com/office/drawing/2014/main" id="{A0D8E3FE-DFC2-4B31-95C4-AC0DE0437DD4}"/>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Graphic of program strategies">
            <a:extLst>
              <a:ext uri="{FF2B5EF4-FFF2-40B4-BE49-F238E27FC236}">
                <a16:creationId xmlns:a16="http://schemas.microsoft.com/office/drawing/2014/main" id="{158C7720-7EB1-4526-A4A1-2E1E2ABD54D4}"/>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1795728" y="203995"/>
            <a:ext cx="9392706" cy="7063580"/>
          </a:xfrm>
        </p:spPr>
      </p:pic>
    </p:spTree>
    <p:custDataLst>
      <p:tags r:id="rId1"/>
    </p:custDataLst>
    <p:extLst>
      <p:ext uri="{BB962C8B-B14F-4D97-AF65-F5344CB8AC3E}">
        <p14:creationId xmlns:p14="http://schemas.microsoft.com/office/powerpoint/2010/main" val="1217335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1388-7E9C-4C99-B286-48B9F01FA9BF}"/>
              </a:ext>
            </a:extLst>
          </p:cNvPr>
          <p:cNvSpPr>
            <a:spLocks noGrp="1"/>
          </p:cNvSpPr>
          <p:nvPr>
            <p:ph type="title"/>
          </p:nvPr>
        </p:nvSpPr>
        <p:spPr/>
        <p:txBody>
          <a:bodyPr/>
          <a:lstStyle/>
          <a:p>
            <a:r>
              <a:rPr lang="en-US" dirty="0"/>
              <a:t>How will you identify group participants?</a:t>
            </a:r>
          </a:p>
        </p:txBody>
      </p:sp>
      <p:sp>
        <p:nvSpPr>
          <p:cNvPr id="3" name="Content Placeholder 2">
            <a:extLst>
              <a:ext uri="{FF2B5EF4-FFF2-40B4-BE49-F238E27FC236}">
                <a16:creationId xmlns:a16="http://schemas.microsoft.com/office/drawing/2014/main" id="{F10E86BF-840A-48CB-8EAE-FD9ADCF8001F}"/>
              </a:ext>
            </a:extLst>
          </p:cNvPr>
          <p:cNvSpPr>
            <a:spLocks noGrp="1"/>
          </p:cNvSpPr>
          <p:nvPr>
            <p:ph idx="1"/>
          </p:nvPr>
        </p:nvSpPr>
        <p:spPr/>
        <p:txBody>
          <a:bodyPr vert="horz" lIns="91440" tIns="45720" rIns="91440" bIns="45720" rtlCol="0" anchor="t">
            <a:normAutofit/>
          </a:bodyPr>
          <a:lstStyle/>
          <a:p>
            <a:pPr marL="0" indent="0">
              <a:buNone/>
            </a:pPr>
            <a:endParaRPr lang="en-US" sz="2400" i="1" dirty="0"/>
          </a:p>
          <a:p>
            <a:pPr marL="0" indent="0">
              <a:buNone/>
            </a:pPr>
            <a:endParaRPr lang="en-US" sz="2400" i="1" dirty="0"/>
          </a:p>
        </p:txBody>
      </p:sp>
      <p:sp>
        <p:nvSpPr>
          <p:cNvPr id="4" name="Slide Number Placeholder 3">
            <a:extLst>
              <a:ext uri="{FF2B5EF4-FFF2-40B4-BE49-F238E27FC236}">
                <a16:creationId xmlns:a16="http://schemas.microsoft.com/office/drawing/2014/main" id="{427F2D1B-A95E-43A5-8CDE-C64F001A8DBF}"/>
              </a:ext>
            </a:extLst>
          </p:cNvPr>
          <p:cNvSpPr>
            <a:spLocks noGrp="1"/>
          </p:cNvSpPr>
          <p:nvPr>
            <p:ph type="sldNum" sz="quarter" idx="12"/>
          </p:nvPr>
        </p:nvSpPr>
        <p:spPr/>
        <p:txBody>
          <a:bodyPr/>
          <a:lstStyle/>
          <a:p>
            <a:fld id="{D1B44459-1F7C-459C-BCCC-E49CE95BF984}" type="slidenum">
              <a:rPr lang="en-US" smtClean="0"/>
              <a:t>8</a:t>
            </a:fld>
            <a:endParaRPr lang="en-US"/>
          </a:p>
        </p:txBody>
      </p:sp>
      <p:sp>
        <p:nvSpPr>
          <p:cNvPr id="7" name="Star: 5 Points 6">
            <a:extLst>
              <a:ext uri="{FF2B5EF4-FFF2-40B4-BE49-F238E27FC236}">
                <a16:creationId xmlns:a16="http://schemas.microsoft.com/office/drawing/2014/main" id="{AECD4469-D911-405F-9071-5C8F2BF9A17E}"/>
              </a:ext>
            </a:extLst>
          </p:cNvPr>
          <p:cNvSpPr/>
          <p:nvPr/>
        </p:nvSpPr>
        <p:spPr>
          <a:xfrm>
            <a:off x="502920" y="6402070"/>
            <a:ext cx="228600" cy="228600"/>
          </a:xfrm>
          <a:prstGeom prst="star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2" descr="A picture containing person&#10;&#10;Description automatically generated">
            <a:extLst>
              <a:ext uri="{FF2B5EF4-FFF2-40B4-BE49-F238E27FC236}">
                <a16:creationId xmlns:a16="http://schemas.microsoft.com/office/drawing/2014/main" id="{F1B23ED4-5534-4E8E-8287-797F2D1B65C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61607" y="1820955"/>
            <a:ext cx="3540918" cy="4347185"/>
          </a:xfrm>
          <a:prstGeom prst="rect">
            <a:avLst/>
          </a:prstGeom>
        </p:spPr>
      </p:pic>
      <p:sp>
        <p:nvSpPr>
          <p:cNvPr id="50" name="Speech Bubble: Oval 49">
            <a:extLst>
              <a:ext uri="{FF2B5EF4-FFF2-40B4-BE49-F238E27FC236}">
                <a16:creationId xmlns:a16="http://schemas.microsoft.com/office/drawing/2014/main" id="{42C6A39F-B70B-4E09-A6D4-02F4B02AAC03}"/>
              </a:ext>
            </a:extLst>
          </p:cNvPr>
          <p:cNvSpPr/>
          <p:nvPr/>
        </p:nvSpPr>
        <p:spPr>
          <a:xfrm flipH="1">
            <a:off x="1569241" y="1443101"/>
            <a:ext cx="3462338" cy="1643061"/>
          </a:xfrm>
          <a:custGeom>
            <a:avLst/>
            <a:gdLst>
              <a:gd name="connsiteX0" fmla="*/ 1009860 w 3462338"/>
              <a:gd name="connsiteY0" fmla="*/ 1848444 h 1643061"/>
              <a:gd name="connsiteX1" fmla="*/ 880419 w 3462338"/>
              <a:gd name="connsiteY1" fmla="*/ 1537015 h 1643061"/>
              <a:gd name="connsiteX2" fmla="*/ 908310 w 3462338"/>
              <a:gd name="connsiteY2" fmla="*/ 98737 h 1643061"/>
              <a:gd name="connsiteX3" fmla="*/ 2234903 w 3462338"/>
              <a:gd name="connsiteY3" fmla="*/ 35547 h 1643061"/>
              <a:gd name="connsiteX4" fmla="*/ 2993249 w 3462338"/>
              <a:gd name="connsiteY4" fmla="*/ 1383851 h 1643061"/>
              <a:gd name="connsiteX5" fmla="*/ 1507164 w 3462338"/>
              <a:gd name="connsiteY5" fmla="*/ 1636155 h 1643061"/>
              <a:gd name="connsiteX6" fmla="*/ 1009860 w 3462338"/>
              <a:gd name="connsiteY6" fmla="*/ 1848444 h 1643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338" h="1643061" fill="none" extrusionOk="0">
                <a:moveTo>
                  <a:pt x="1009860" y="1848444"/>
                </a:moveTo>
                <a:cubicBezTo>
                  <a:pt x="960894" y="1770639"/>
                  <a:pt x="937785" y="1647512"/>
                  <a:pt x="880419" y="1537015"/>
                </a:cubicBezTo>
                <a:cubicBezTo>
                  <a:pt x="-235541" y="1155362"/>
                  <a:pt x="-309401" y="412871"/>
                  <a:pt x="908310" y="98737"/>
                </a:cubicBezTo>
                <a:cubicBezTo>
                  <a:pt x="1390375" y="6801"/>
                  <a:pt x="1840348" y="-24473"/>
                  <a:pt x="2234903" y="35547"/>
                </a:cubicBezTo>
                <a:cubicBezTo>
                  <a:pt x="3576668" y="324879"/>
                  <a:pt x="3789648" y="1042016"/>
                  <a:pt x="2993249" y="1383851"/>
                </a:cubicBezTo>
                <a:cubicBezTo>
                  <a:pt x="2663663" y="1576617"/>
                  <a:pt x="1976471" y="1569666"/>
                  <a:pt x="1507164" y="1636155"/>
                </a:cubicBezTo>
                <a:cubicBezTo>
                  <a:pt x="1349991" y="1689185"/>
                  <a:pt x="1159034" y="1793108"/>
                  <a:pt x="1009860" y="1848444"/>
                </a:cubicBezTo>
                <a:close/>
              </a:path>
              <a:path w="3462338" h="1643061" stroke="0" extrusionOk="0">
                <a:moveTo>
                  <a:pt x="1009860" y="1848444"/>
                </a:moveTo>
                <a:cubicBezTo>
                  <a:pt x="967261" y="1763658"/>
                  <a:pt x="928714" y="1625758"/>
                  <a:pt x="880419" y="1537015"/>
                </a:cubicBezTo>
                <a:cubicBezTo>
                  <a:pt x="-201118" y="1128159"/>
                  <a:pt x="-258053" y="474955"/>
                  <a:pt x="908310" y="98737"/>
                </a:cubicBezTo>
                <a:cubicBezTo>
                  <a:pt x="1354620" y="10625"/>
                  <a:pt x="1733047" y="-50558"/>
                  <a:pt x="2234903" y="35547"/>
                </a:cubicBezTo>
                <a:cubicBezTo>
                  <a:pt x="3462239" y="313041"/>
                  <a:pt x="3741698" y="1039583"/>
                  <a:pt x="2993249" y="1383851"/>
                </a:cubicBezTo>
                <a:cubicBezTo>
                  <a:pt x="2522578" y="1573780"/>
                  <a:pt x="2015036" y="1704485"/>
                  <a:pt x="1507164" y="1636155"/>
                </a:cubicBezTo>
                <a:cubicBezTo>
                  <a:pt x="1347583" y="1688599"/>
                  <a:pt x="1154438" y="1807945"/>
                  <a:pt x="1009860" y="1848444"/>
                </a:cubicBezTo>
                <a:close/>
              </a:path>
            </a:pathLst>
          </a:custGeom>
          <a:solidFill>
            <a:srgbClr val="92BF40"/>
          </a:solidFill>
          <a:ln>
            <a:extLst>
              <a:ext uri="{C807C97D-BFC1-408E-A445-0C87EB9F89A2}">
                <ask:lineSketchStyleProps xmlns:ask="http://schemas.microsoft.com/office/drawing/2018/sketchyshapes" xmlns="" sd="3123649143">
                  <a:prstGeom prst="wedgeEllipseCallout">
                    <a:avLst/>
                  </a:prstGeom>
                  <ask:type>
                    <ask:lineSketchFreehand/>
                  </ask:type>
                </ask:lineSketchStyleProps>
              </a:ext>
            </a:extLst>
          </a:ln>
        </p:spPr>
        <p:style>
          <a:lnRef idx="3">
            <a:schemeClr val="lt1"/>
          </a:lnRef>
          <a:fillRef idx="1">
            <a:schemeClr val="accent6"/>
          </a:fillRef>
          <a:effectRef idx="1">
            <a:schemeClr val="accent6"/>
          </a:effectRef>
          <a:fontRef idx="minor">
            <a:schemeClr val="lt1"/>
          </a:fontRef>
        </p:style>
        <p:txBody>
          <a:bodyPr rtlCol="0" anchor="ctr"/>
          <a:lstStyle/>
          <a:p>
            <a:pPr algn="ctr"/>
            <a:r>
              <a:rPr lang="en-US" sz="2400">
                <a:latin typeface="Arial Rounded MT Bold"/>
                <a:cs typeface="Calibri"/>
              </a:rPr>
              <a:t>What makes a good candidate?</a:t>
            </a:r>
            <a:endParaRPr lang="en-US" sz="2400" dirty="0">
              <a:latin typeface="Arial Rounded MT Bold"/>
              <a:cs typeface="Calibri"/>
            </a:endParaRPr>
          </a:p>
        </p:txBody>
      </p:sp>
      <p:sp>
        <p:nvSpPr>
          <p:cNvPr id="51" name="Speech Bubble: Oval 50">
            <a:extLst>
              <a:ext uri="{FF2B5EF4-FFF2-40B4-BE49-F238E27FC236}">
                <a16:creationId xmlns:a16="http://schemas.microsoft.com/office/drawing/2014/main" id="{531F3F2A-4619-4569-B62F-9B380E28D444}"/>
              </a:ext>
            </a:extLst>
          </p:cNvPr>
          <p:cNvSpPr/>
          <p:nvPr/>
        </p:nvSpPr>
        <p:spPr>
          <a:xfrm rot="-900000" flipH="1">
            <a:off x="60467" y="3599191"/>
            <a:ext cx="4271170" cy="1917698"/>
          </a:xfrm>
          <a:custGeom>
            <a:avLst/>
            <a:gdLst>
              <a:gd name="connsiteX0" fmla="*/ 1245772 w 4271170"/>
              <a:gd name="connsiteY0" fmla="*/ 2157410 h 1917698"/>
              <a:gd name="connsiteX1" fmla="*/ 1086093 w 4271170"/>
              <a:gd name="connsiteY1" fmla="*/ 1793926 h 1917698"/>
              <a:gd name="connsiteX2" fmla="*/ 1200419 w 4271170"/>
              <a:gd name="connsiteY2" fmla="*/ 96819 h 1917698"/>
              <a:gd name="connsiteX3" fmla="*/ 2751342 w 4271170"/>
              <a:gd name="connsiteY3" fmla="*/ 40721 h 1917698"/>
              <a:gd name="connsiteX4" fmla="*/ 3615880 w 4271170"/>
              <a:gd name="connsiteY4" fmla="*/ 1649975 h 1917698"/>
              <a:gd name="connsiteX5" fmla="*/ 1859250 w 4271170"/>
              <a:gd name="connsiteY5" fmla="*/ 1909637 h 1917698"/>
              <a:gd name="connsiteX6" fmla="*/ 1570915 w 4271170"/>
              <a:gd name="connsiteY6" fmla="*/ 2026090 h 1917698"/>
              <a:gd name="connsiteX7" fmla="*/ 1245772 w 4271170"/>
              <a:gd name="connsiteY7" fmla="*/ 2157410 h 191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1170" h="1917698" fill="none" extrusionOk="0">
                <a:moveTo>
                  <a:pt x="1245772" y="2157410"/>
                </a:moveTo>
                <a:cubicBezTo>
                  <a:pt x="1183648" y="2080829"/>
                  <a:pt x="1162044" y="1943170"/>
                  <a:pt x="1086093" y="1793926"/>
                </a:cubicBezTo>
                <a:cubicBezTo>
                  <a:pt x="-454320" y="1431429"/>
                  <a:pt x="-359583" y="142681"/>
                  <a:pt x="1200419" y="96819"/>
                </a:cubicBezTo>
                <a:cubicBezTo>
                  <a:pt x="1768115" y="95446"/>
                  <a:pt x="2116278" y="-298"/>
                  <a:pt x="2751342" y="40721"/>
                </a:cubicBezTo>
                <a:cubicBezTo>
                  <a:pt x="4510454" y="121644"/>
                  <a:pt x="4992418" y="1329720"/>
                  <a:pt x="3615880" y="1649975"/>
                </a:cubicBezTo>
                <a:cubicBezTo>
                  <a:pt x="3099582" y="1921667"/>
                  <a:pt x="2519325" y="1831734"/>
                  <a:pt x="1859250" y="1909637"/>
                </a:cubicBezTo>
                <a:cubicBezTo>
                  <a:pt x="1791726" y="1968948"/>
                  <a:pt x="1691911" y="1943970"/>
                  <a:pt x="1570915" y="2026090"/>
                </a:cubicBezTo>
                <a:cubicBezTo>
                  <a:pt x="1449919" y="2108211"/>
                  <a:pt x="1348043" y="2074239"/>
                  <a:pt x="1245772" y="2157410"/>
                </a:cubicBezTo>
                <a:close/>
              </a:path>
              <a:path w="4271170" h="1917698" stroke="0" extrusionOk="0">
                <a:moveTo>
                  <a:pt x="1245772" y="2157410"/>
                </a:moveTo>
                <a:cubicBezTo>
                  <a:pt x="1187751" y="2067643"/>
                  <a:pt x="1189720" y="1930909"/>
                  <a:pt x="1086093" y="1793926"/>
                </a:cubicBezTo>
                <a:cubicBezTo>
                  <a:pt x="-654771" y="1550995"/>
                  <a:pt x="-334569" y="472129"/>
                  <a:pt x="1200419" y="96819"/>
                </a:cubicBezTo>
                <a:cubicBezTo>
                  <a:pt x="1793475" y="-117983"/>
                  <a:pt x="2229762" y="12330"/>
                  <a:pt x="2751342" y="40721"/>
                </a:cubicBezTo>
                <a:cubicBezTo>
                  <a:pt x="4343828" y="407953"/>
                  <a:pt x="4896183" y="1149402"/>
                  <a:pt x="3615880" y="1649975"/>
                </a:cubicBezTo>
                <a:cubicBezTo>
                  <a:pt x="2989138" y="1822846"/>
                  <a:pt x="2489662" y="2009005"/>
                  <a:pt x="1859250" y="1909637"/>
                </a:cubicBezTo>
                <a:cubicBezTo>
                  <a:pt x="1738218" y="1974458"/>
                  <a:pt x="1680461" y="1960948"/>
                  <a:pt x="1540241" y="2038479"/>
                </a:cubicBezTo>
                <a:cubicBezTo>
                  <a:pt x="1400021" y="2116010"/>
                  <a:pt x="1363707" y="2101356"/>
                  <a:pt x="1245772" y="2157410"/>
                </a:cubicBezTo>
                <a:close/>
              </a:path>
            </a:pathLst>
          </a:custGeom>
          <a:solidFill>
            <a:srgbClr val="92D050"/>
          </a:solidFill>
          <a:ln>
            <a:solidFill>
              <a:srgbClr val="92BF40"/>
            </a:solidFill>
            <a:extLst>
              <a:ext uri="{C807C97D-BFC1-408E-A445-0C87EB9F89A2}">
                <ask:lineSketchStyleProps xmlns:ask="http://schemas.microsoft.com/office/drawing/2018/sketchyshapes" xmlns="" sd="1698977945">
                  <a:prstGeom prst="wedgeEllipseCallout">
                    <a:avLst/>
                  </a:prstGeom>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lIns="91440" tIns="45720" rIns="91440" bIns="45720" rtlCol="0" anchor="ctr"/>
          <a:lstStyle/>
          <a:p>
            <a:pPr algn="ctr"/>
            <a:r>
              <a:rPr lang="en-US" sz="2400" dirty="0">
                <a:latin typeface="Arial Rounded MT Bold"/>
                <a:cs typeface="Calibri"/>
              </a:rPr>
              <a:t>Who in your clinic is a good </a:t>
            </a:r>
            <a:r>
              <a:rPr lang="en-US" sz="2400">
                <a:latin typeface="Arial Rounded MT Bold"/>
                <a:cs typeface="Calibri"/>
              </a:rPr>
              <a:t>fit for the program?</a:t>
            </a:r>
            <a:endParaRPr lang="en-US" sz="2400" dirty="0">
              <a:latin typeface="Arial Rounded MT Bold"/>
              <a:cs typeface="Calibri"/>
            </a:endParaRPr>
          </a:p>
        </p:txBody>
      </p:sp>
      <p:sp>
        <p:nvSpPr>
          <p:cNvPr id="52" name="Speech Bubble: Oval 51">
            <a:extLst>
              <a:ext uri="{FF2B5EF4-FFF2-40B4-BE49-F238E27FC236}">
                <a16:creationId xmlns:a16="http://schemas.microsoft.com/office/drawing/2014/main" id="{C308B57B-8A18-4089-B651-E215AB207B44}"/>
              </a:ext>
            </a:extLst>
          </p:cNvPr>
          <p:cNvSpPr/>
          <p:nvPr/>
        </p:nvSpPr>
        <p:spPr>
          <a:xfrm rot="1020000">
            <a:off x="7330352" y="2735104"/>
            <a:ext cx="3522661" cy="2215354"/>
          </a:xfrm>
          <a:custGeom>
            <a:avLst/>
            <a:gdLst>
              <a:gd name="connsiteX0" fmla="*/ 1027455 w 3522661"/>
              <a:gd name="connsiteY0" fmla="*/ 2492273 h 2215354"/>
              <a:gd name="connsiteX1" fmla="*/ 895758 w 3522661"/>
              <a:gd name="connsiteY1" fmla="*/ 2072371 h 2215354"/>
              <a:gd name="connsiteX2" fmla="*/ 568815 w 3522661"/>
              <a:gd name="connsiteY2" fmla="*/ 292500 h 2215354"/>
              <a:gd name="connsiteX3" fmla="*/ 2294833 w 3522661"/>
              <a:gd name="connsiteY3" fmla="*/ 52035 h 2215354"/>
              <a:gd name="connsiteX4" fmla="*/ 3300840 w 3522661"/>
              <a:gd name="connsiteY4" fmla="*/ 1645805 h 2215354"/>
              <a:gd name="connsiteX5" fmla="*/ 1533421 w 3522661"/>
              <a:gd name="connsiteY5" fmla="*/ 2206041 h 2215354"/>
              <a:gd name="connsiteX6" fmla="*/ 1027455 w 3522661"/>
              <a:gd name="connsiteY6" fmla="*/ 2492273 h 221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22661" h="2215354" fill="none" extrusionOk="0">
                <a:moveTo>
                  <a:pt x="1027455" y="2492273"/>
                </a:moveTo>
                <a:cubicBezTo>
                  <a:pt x="965969" y="2363243"/>
                  <a:pt x="986856" y="2207721"/>
                  <a:pt x="895758" y="2072371"/>
                </a:cubicBezTo>
                <a:cubicBezTo>
                  <a:pt x="-48034" y="1847955"/>
                  <a:pt x="-516312" y="776134"/>
                  <a:pt x="568815" y="292500"/>
                </a:cubicBezTo>
                <a:cubicBezTo>
                  <a:pt x="1154803" y="-107945"/>
                  <a:pt x="1726750" y="-172105"/>
                  <a:pt x="2294833" y="52035"/>
                </a:cubicBezTo>
                <a:cubicBezTo>
                  <a:pt x="3314404" y="346194"/>
                  <a:pt x="3643998" y="1065773"/>
                  <a:pt x="3300840" y="1645805"/>
                </a:cubicBezTo>
                <a:cubicBezTo>
                  <a:pt x="2938354" y="2151305"/>
                  <a:pt x="2034290" y="2257510"/>
                  <a:pt x="1533421" y="2206041"/>
                </a:cubicBezTo>
                <a:cubicBezTo>
                  <a:pt x="1295265" y="2368354"/>
                  <a:pt x="1180080" y="2367747"/>
                  <a:pt x="1027455" y="2492273"/>
                </a:cubicBezTo>
                <a:close/>
              </a:path>
              <a:path w="3522661" h="2215354" stroke="0" extrusionOk="0">
                <a:moveTo>
                  <a:pt x="1027455" y="2492273"/>
                </a:moveTo>
                <a:cubicBezTo>
                  <a:pt x="940081" y="2369967"/>
                  <a:pt x="936555" y="2197731"/>
                  <a:pt x="895758" y="2072371"/>
                </a:cubicBezTo>
                <a:cubicBezTo>
                  <a:pt x="-33490" y="1705814"/>
                  <a:pt x="-346297" y="880819"/>
                  <a:pt x="568815" y="292500"/>
                </a:cubicBezTo>
                <a:cubicBezTo>
                  <a:pt x="1010340" y="10586"/>
                  <a:pt x="1706221" y="-217595"/>
                  <a:pt x="2294833" y="52035"/>
                </a:cubicBezTo>
                <a:cubicBezTo>
                  <a:pt x="3317538" y="143262"/>
                  <a:pt x="3920596" y="1050627"/>
                  <a:pt x="3300840" y="1645805"/>
                </a:cubicBezTo>
                <a:cubicBezTo>
                  <a:pt x="2991208" y="1897981"/>
                  <a:pt x="2241420" y="2343476"/>
                  <a:pt x="1533421" y="2206041"/>
                </a:cubicBezTo>
                <a:cubicBezTo>
                  <a:pt x="1434146" y="2278607"/>
                  <a:pt x="1164243" y="2350693"/>
                  <a:pt x="1027455" y="2492273"/>
                </a:cubicBezTo>
                <a:close/>
              </a:path>
            </a:pathLst>
          </a:custGeom>
          <a:ln>
            <a:extLst>
              <a:ext uri="{C807C97D-BFC1-408E-A445-0C87EB9F89A2}">
                <ask:lineSketchStyleProps xmlns:ask="http://schemas.microsoft.com/office/drawing/2018/sketchyshapes" xmlns="" sd="39182203">
                  <a:prstGeom prst="wedgeEllipseCallout">
                    <a:avLst/>
                  </a:prstGeom>
                  <ask:type>
                    <ask:lineSketchScribble/>
                  </ask:type>
                </ask:lineSketchStyleProps>
              </a:ext>
            </a:extLst>
          </a:ln>
        </p:spPr>
        <p:style>
          <a:lnRef idx="3">
            <a:schemeClr val="lt1"/>
          </a:lnRef>
          <a:fillRef idx="1">
            <a:schemeClr val="accent6"/>
          </a:fillRef>
          <a:effectRef idx="1">
            <a:schemeClr val="accent6"/>
          </a:effectRef>
          <a:fontRef idx="minor">
            <a:schemeClr val="lt1"/>
          </a:fontRef>
        </p:style>
        <p:txBody>
          <a:bodyPr lIns="91440" tIns="45720" rIns="91440" bIns="45720" rtlCol="0" anchor="ctr"/>
          <a:lstStyle/>
          <a:p>
            <a:pPr algn="ctr"/>
            <a:r>
              <a:rPr lang="en-US" sz="2400" dirty="0">
                <a:latin typeface="Arial Rounded MT Bold"/>
                <a:cs typeface="Calibri"/>
              </a:rPr>
              <a:t>How will you identify </a:t>
            </a:r>
            <a:r>
              <a:rPr lang="en-US" sz="2400">
                <a:latin typeface="Arial Rounded MT Bold"/>
                <a:cs typeface="Calibri"/>
              </a:rPr>
              <a:t>group </a:t>
            </a:r>
            <a:r>
              <a:rPr lang="en-US" sz="2400" dirty="0">
                <a:latin typeface="Arial Rounded MT Bold"/>
                <a:cs typeface="Calibri"/>
              </a:rPr>
              <a:t>participants and outreach to them?</a:t>
            </a:r>
            <a:endParaRPr lang="en-US" dirty="0"/>
          </a:p>
        </p:txBody>
      </p:sp>
      <p:pic>
        <p:nvPicPr>
          <p:cNvPr id="53" name="Graphic 53" descr="Chat with solid fill">
            <a:extLst>
              <a:ext uri="{FF2B5EF4-FFF2-40B4-BE49-F238E27FC236}">
                <a16:creationId xmlns:a16="http://schemas.microsoft.com/office/drawing/2014/main" id="{1E734A0E-15C2-4799-9583-7947DA5AA04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004550" y="1246717"/>
            <a:ext cx="914400" cy="914400"/>
          </a:xfrm>
          <a:prstGeom prst="rect">
            <a:avLst/>
          </a:prstGeom>
        </p:spPr>
      </p:pic>
    </p:spTree>
    <p:custDataLst>
      <p:tags r:id="rId1"/>
    </p:custDataLst>
    <p:extLst>
      <p:ext uri="{BB962C8B-B14F-4D97-AF65-F5344CB8AC3E}">
        <p14:creationId xmlns:p14="http://schemas.microsoft.com/office/powerpoint/2010/main" val="1586729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D10-260B-4D38-9BBB-6ECB08DAA072}"/>
              </a:ext>
            </a:extLst>
          </p:cNvPr>
          <p:cNvSpPr>
            <a:spLocks noGrp="1"/>
          </p:cNvSpPr>
          <p:nvPr>
            <p:ph type="title"/>
          </p:nvPr>
        </p:nvSpPr>
        <p:spPr/>
        <p:txBody>
          <a:bodyPr/>
          <a:lstStyle/>
          <a:p>
            <a:r>
              <a:rPr lang="en-US" dirty="0"/>
              <a:t>STRIDE Participants</a:t>
            </a:r>
          </a:p>
        </p:txBody>
      </p:sp>
      <p:sp>
        <p:nvSpPr>
          <p:cNvPr id="5" name="Content Placeholder 4">
            <a:extLst>
              <a:ext uri="{FF2B5EF4-FFF2-40B4-BE49-F238E27FC236}">
                <a16:creationId xmlns:a16="http://schemas.microsoft.com/office/drawing/2014/main" id="{B479363F-03B1-4657-981A-D0438A79B76F}"/>
              </a:ext>
            </a:extLst>
          </p:cNvPr>
          <p:cNvSpPr>
            <a:spLocks noGrp="1"/>
          </p:cNvSpPr>
          <p:nvPr>
            <p:ph sz="half" idx="1"/>
          </p:nvPr>
        </p:nvSpPr>
        <p:spPr/>
        <p:txBody>
          <a:bodyPr>
            <a:normAutofit fontScale="85000" lnSpcReduction="20000"/>
          </a:bodyPr>
          <a:lstStyle/>
          <a:p>
            <a:r>
              <a:rPr lang="en-US" sz="2800" dirty="0"/>
              <a:t>Clients in community mental health centers</a:t>
            </a:r>
          </a:p>
          <a:p>
            <a:r>
              <a:rPr lang="en-US" sz="2800" dirty="0"/>
              <a:t>Overweight or obese (BMI </a:t>
            </a:r>
            <a:r>
              <a:rPr lang="en-US" sz="2800" u="sng" dirty="0"/>
              <a:t>&gt;</a:t>
            </a:r>
            <a:r>
              <a:rPr lang="en-US" sz="2800" dirty="0"/>
              <a:t> 27)</a:t>
            </a:r>
          </a:p>
          <a:p>
            <a:r>
              <a:rPr lang="en-US" sz="2800" dirty="0"/>
              <a:t>Diagnosed with serious mental illnesses and taking antipsychotic medications</a:t>
            </a:r>
          </a:p>
          <a:p>
            <a:r>
              <a:rPr lang="en-US" sz="2800" dirty="0"/>
              <a:t>Age </a:t>
            </a:r>
            <a:r>
              <a:rPr lang="en-US" sz="2800" u="sng" dirty="0"/>
              <a:t>&gt;</a:t>
            </a:r>
            <a:r>
              <a:rPr lang="en-US" sz="2800" dirty="0"/>
              <a:t> 18; Mean age 47.2 years</a:t>
            </a:r>
          </a:p>
          <a:p>
            <a:r>
              <a:rPr lang="en-US" sz="2800" dirty="0"/>
              <a:t>72% identified as female</a:t>
            </a:r>
          </a:p>
          <a:p>
            <a:r>
              <a:rPr lang="en-US" sz="2800" dirty="0"/>
              <a:t>88% identified as white</a:t>
            </a:r>
          </a:p>
          <a:p>
            <a:r>
              <a:rPr lang="en-US" sz="2800" dirty="0"/>
              <a:t>31% high school/GED or less</a:t>
            </a:r>
          </a:p>
          <a:p>
            <a:r>
              <a:rPr lang="en-US" sz="2800" dirty="0"/>
              <a:t>45% receiving disability income</a:t>
            </a:r>
          </a:p>
          <a:p>
            <a:r>
              <a:rPr lang="en-US" sz="2800" dirty="0"/>
              <a:t>Many with limited mobility</a:t>
            </a:r>
          </a:p>
        </p:txBody>
      </p:sp>
      <p:sp>
        <p:nvSpPr>
          <p:cNvPr id="6" name="Content Placeholder 5">
            <a:extLst>
              <a:ext uri="{FF2B5EF4-FFF2-40B4-BE49-F238E27FC236}">
                <a16:creationId xmlns:a16="http://schemas.microsoft.com/office/drawing/2014/main" id="{1EB10429-2FC9-4829-9837-2D7DDA177DFA}"/>
              </a:ext>
            </a:extLst>
          </p:cNvPr>
          <p:cNvSpPr>
            <a:spLocks noGrp="1"/>
          </p:cNvSpPr>
          <p:nvPr>
            <p:ph sz="half" idx="2"/>
          </p:nvPr>
        </p:nvSpPr>
        <p:spPr/>
        <p:txBody>
          <a:bodyPr>
            <a:normAutofit fontScale="85000" lnSpcReduction="20000"/>
          </a:bodyPr>
          <a:lstStyle/>
          <a:p>
            <a:r>
              <a:rPr lang="en-US" dirty="0"/>
              <a:t>Exclusions:</a:t>
            </a:r>
          </a:p>
          <a:p>
            <a:pPr lvl="1"/>
            <a:r>
              <a:rPr lang="en-US" sz="2800" dirty="0"/>
              <a:t>Significant cognitive impairment that prevented consent or participation</a:t>
            </a:r>
          </a:p>
          <a:p>
            <a:pPr lvl="1"/>
            <a:r>
              <a:rPr lang="en-US" sz="2800" dirty="0"/>
              <a:t>Pregnant/breastfeeding</a:t>
            </a:r>
          </a:p>
          <a:p>
            <a:pPr lvl="1"/>
            <a:r>
              <a:rPr lang="en-US" sz="2800" dirty="0"/>
              <a:t>Recent psychiatric hospitalization, bariatric surgery, cancer, heart attack, or stroke</a:t>
            </a:r>
          </a:p>
          <a:p>
            <a:endParaRPr lang="en-US" dirty="0"/>
          </a:p>
        </p:txBody>
      </p:sp>
      <p:sp>
        <p:nvSpPr>
          <p:cNvPr id="4" name="Slide Number Placeholder 3">
            <a:extLst>
              <a:ext uri="{FF2B5EF4-FFF2-40B4-BE49-F238E27FC236}">
                <a16:creationId xmlns:a16="http://schemas.microsoft.com/office/drawing/2014/main" id="{F233C9C2-9E99-48A5-929C-EE32D1B85A50}"/>
              </a:ext>
            </a:extLst>
          </p:cNvPr>
          <p:cNvSpPr>
            <a:spLocks noGrp="1"/>
          </p:cNvSpPr>
          <p:nvPr>
            <p:ph type="sldNum" sz="quarter" idx="12"/>
          </p:nvPr>
        </p:nvSpPr>
        <p:spPr/>
        <p:txBody>
          <a:bodyPr/>
          <a:lstStyle/>
          <a:p>
            <a:fld id="{D1B44459-1F7C-459C-BCCC-E49CE95BF984}" type="slidenum">
              <a:rPr lang="en-US" smtClean="0"/>
              <a:t>9</a:t>
            </a:fld>
            <a:endParaRPr lang="en-US"/>
          </a:p>
        </p:txBody>
      </p:sp>
    </p:spTree>
    <p:custDataLst>
      <p:tags r:id="rId1"/>
    </p:custDataLst>
    <p:extLst>
      <p:ext uri="{BB962C8B-B14F-4D97-AF65-F5344CB8AC3E}">
        <p14:creationId xmlns:p14="http://schemas.microsoft.com/office/powerpoint/2010/main" val="233027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1" end="1"/>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4152</TotalTime>
  <Words>5647</Words>
  <Application>Microsoft Office PowerPoint</Application>
  <PresentationFormat>Widescreen</PresentationFormat>
  <Paragraphs>361</Paragraphs>
  <Slides>39</Slides>
  <Notes>39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Rounded MT Bold</vt:lpstr>
      <vt:lpstr>Calibri</vt:lpstr>
      <vt:lpstr>Calibri Light</vt:lpstr>
      <vt:lpstr>Segoe UI</vt:lpstr>
      <vt:lpstr>Symbol</vt:lpstr>
      <vt:lpstr>Times New Roman</vt:lpstr>
      <vt:lpstr>Office Theme</vt:lpstr>
      <vt:lpstr>Welcome to</vt:lpstr>
      <vt:lpstr>PowerPoint Presentation</vt:lpstr>
      <vt:lpstr>Welcome</vt:lpstr>
      <vt:lpstr>Introductions</vt:lpstr>
      <vt:lpstr>What is the STRIDE program?</vt:lpstr>
      <vt:lpstr>DASH Diet</vt:lpstr>
      <vt:lpstr>STRIDE Program Strategies </vt:lpstr>
      <vt:lpstr>How will you identify group participants?</vt:lpstr>
      <vt:lpstr>STRIDE Participants</vt:lpstr>
      <vt:lpstr>Overview of STRIDE manual </vt:lpstr>
      <vt:lpstr>Facilitator Guide: The Sessions </vt:lpstr>
      <vt:lpstr>Facilitator Guide: The Sessions </vt:lpstr>
      <vt:lpstr>General Session Outline</vt:lpstr>
      <vt:lpstr>Session 1: Welcome &amp; Introduction to STRIDE</vt:lpstr>
      <vt:lpstr>Setting the stage for STRIDE</vt:lpstr>
      <vt:lpstr>Orientation to Weekly Log– Food </vt:lpstr>
      <vt:lpstr>Orientation to Weekly Log– Fitness, Sleep</vt:lpstr>
      <vt:lpstr>Using apps or websites for tracking</vt:lpstr>
      <vt:lpstr>Session 2: Portion Control</vt:lpstr>
      <vt:lpstr>Check-in</vt:lpstr>
      <vt:lpstr>  Using the Nutrition Facts Label</vt:lpstr>
      <vt:lpstr>Serving Size  vs  Portion Size</vt:lpstr>
      <vt:lpstr>Serving Size  vs  Portion Size</vt:lpstr>
      <vt:lpstr>Session 3: Introduction to Energy Balance and Goal Setting</vt:lpstr>
      <vt:lpstr>PowerPoint Presentation</vt:lpstr>
      <vt:lpstr>PowerPoint Presentation</vt:lpstr>
      <vt:lpstr> Steps to  Setting SMART Goals</vt:lpstr>
      <vt:lpstr>Session 4: Breakfast and Regular Meals</vt:lpstr>
      <vt:lpstr>Session 5: Working Toward a Healthier Diet</vt:lpstr>
      <vt:lpstr> Estimating Calories, Fats, &amp; Sugars</vt:lpstr>
      <vt:lpstr> Estimating Calories, Fats, &amp; Sugars</vt:lpstr>
      <vt:lpstr>Session 6: Eating Healthfully on a Budget</vt:lpstr>
      <vt:lpstr>Sample Resources</vt:lpstr>
      <vt:lpstr>Session 7: Are You on Target?  Progress Check</vt:lpstr>
      <vt:lpstr>PowerPoint Presentation</vt:lpstr>
      <vt:lpstr>  Five Steps to Solving a Problem  </vt:lpstr>
      <vt:lpstr>Facilitator Kit</vt:lpstr>
      <vt:lpstr> </vt:lpstr>
      <vt:lpstr>“New goals don’t deliver new results.  New lifestyles do.  And a lifestyle is a process, not an outcome.  For this reason, your energy should go into building better habits, not chasing better 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and Introductions</dc:title>
  <dc:creator>Catlin, Chris L</dc:creator>
  <cp:lastModifiedBy>Rebecca Ritchie</cp:lastModifiedBy>
  <cp:revision>492</cp:revision>
  <cp:lastPrinted>2021-04-13T17:38:29Z</cp:lastPrinted>
  <dcterms:created xsi:type="dcterms:W3CDTF">2020-12-10T06:33:26Z</dcterms:created>
  <dcterms:modified xsi:type="dcterms:W3CDTF">2022-02-23T22:49:27Z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C6051A80-4436-48DD-AF0C-DCE154F652D6</vt:lpwstr>
  </property>
  <property fmtid="{D5CDD505-2E9C-101B-9397-08002B2CF9AE}" pid="3" name="ArticulatePath">
    <vt:lpwstr>Slides for virtual training_Section1_practice_v2 (2)</vt:lpwstr>
  </property>
</Properties>
</file>