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95" r:id="rId2"/>
    <p:sldId id="341" r:id="rId3"/>
    <p:sldId id="317" r:id="rId4"/>
    <p:sldId id="338" r:id="rId5"/>
    <p:sldId id="257" r:id="rId6"/>
    <p:sldId id="318" r:id="rId7"/>
    <p:sldId id="319" r:id="rId8"/>
    <p:sldId id="340" r:id="rId9"/>
    <p:sldId id="320" r:id="rId10"/>
    <p:sldId id="339" r:id="rId11"/>
    <p:sldId id="265" r:id="rId12"/>
    <p:sldId id="322" r:id="rId13"/>
    <p:sldId id="314" r:id="rId14"/>
    <p:sldId id="323" r:id="rId15"/>
    <p:sldId id="324" r:id="rId16"/>
    <p:sldId id="325" r:id="rId17"/>
    <p:sldId id="326" r:id="rId18"/>
    <p:sldId id="327" r:id="rId19"/>
    <p:sldId id="328" r:id="rId20"/>
    <p:sldId id="329" r:id="rId21"/>
    <p:sldId id="330" r:id="rId22"/>
    <p:sldId id="331" r:id="rId23"/>
    <p:sldId id="332" r:id="rId24"/>
    <p:sldId id="333" r:id="rId25"/>
    <p:sldId id="298" r:id="rId26"/>
    <p:sldId id="334" r:id="rId27"/>
    <p:sldId id="335" r:id="rId28"/>
    <p:sldId id="336" r:id="rId29"/>
    <p:sldId id="337" r:id="rId30"/>
    <p:sldId id="302" r:id="rId31"/>
    <p:sldId id="303" r:id="rId32"/>
    <p:sldId id="304" r:id="rId33"/>
    <p:sldId id="305" r:id="rId34"/>
    <p:sldId id="306" r:id="rId35"/>
    <p:sldId id="307" r:id="rId36"/>
    <p:sldId id="315" r:id="rId37"/>
    <p:sldId id="308" r:id="rId38"/>
    <p:sldId id="309" r:id="rId39"/>
    <p:sldId id="310" r:id="rId40"/>
    <p:sldId id="311" r:id="rId41"/>
    <p:sldId id="312"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6498" autoAdjust="0"/>
  </p:normalViewPr>
  <p:slideViewPr>
    <p:cSldViewPr snapToGrid="0">
      <p:cViewPr varScale="1">
        <p:scale>
          <a:sx n="71" d="100"/>
          <a:sy n="71" d="100"/>
        </p:scale>
        <p:origin x="956" y="40"/>
      </p:cViewPr>
      <p:guideLst>
        <p:guide orient="horz" pos="2280"/>
        <p:guide pos="3840"/>
      </p:guideLst>
    </p:cSldViewPr>
  </p:slideViewPr>
  <p:outlineViewPr>
    <p:cViewPr>
      <p:scale>
        <a:sx n="33" d="100"/>
        <a:sy n="33" d="100"/>
      </p:scale>
      <p:origin x="0" y="-118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D4F16D-5987-4C4F-83FB-147FD84CE1FA}" type="datetimeFigureOut">
              <a:rPr lang="en-US" smtClean="0"/>
              <a:t>2/23/2022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AF228-1B3C-43DA-AC9F-DACFE00241B0}" type="slidenum">
              <a:rPr lang="en-US" smtClean="0"/>
              <a:t>‹#›</a:t>
            </a:fld>
            <a:endParaRPr lang="en-US"/>
          </a:p>
        </p:txBody>
      </p:sp>
    </p:spTree>
    <p:extLst>
      <p:ext uri="{BB962C8B-B14F-4D97-AF65-F5344CB8AC3E}">
        <p14:creationId xmlns:p14="http://schemas.microsoft.com/office/powerpoint/2010/main" val="246076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1</a:t>
            </a:fld>
            <a:endParaRPr lang="en-US"/>
          </a:p>
        </p:txBody>
      </p:sp>
    </p:spTree>
    <p:extLst>
      <p:ext uri="{BB962C8B-B14F-4D97-AF65-F5344CB8AC3E}">
        <p14:creationId xmlns:p14="http://schemas.microsoft.com/office/powerpoint/2010/main" val="3180509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8b</a:t>
            </a:r>
            <a:endParaRPr lang="en-US"/>
          </a:p>
          <a:p>
            <a:endParaRPr lang="en-US" dirty="0"/>
          </a:p>
          <a:p>
            <a:r>
              <a:rPr lang="en-US" i="1" dirty="0"/>
              <a:t>This session explores ways that participants can use meal planning and meal prep to help them work toward healthier eating patterns. Participants can share their ideas and tips to create a list of strategies they can try. We’re going to take a few minutes to do the activity included in this session.</a:t>
            </a:r>
          </a:p>
          <a:p>
            <a:endParaRPr lang="en-US" i="1" dirty="0"/>
          </a:p>
          <a:p>
            <a:r>
              <a:rPr lang="en-US" i="1" dirty="0"/>
              <a:t>We’ll break off into three groups. Each group will tackle one of the three topics for meal planning: Planning ahead, Purchasing your foods, and Preparing meals</a:t>
            </a:r>
            <a:r>
              <a:rPr lang="en-US" dirty="0"/>
              <a:t>.</a:t>
            </a:r>
          </a:p>
          <a:p>
            <a:endParaRPr lang="en-US" dirty="0"/>
          </a:p>
          <a:p>
            <a:r>
              <a:rPr lang="en-US" dirty="0"/>
              <a:t>[ORGANIZE THREE GROUPS/BREAKOUT ROOMS]  </a:t>
            </a:r>
          </a:p>
          <a:p>
            <a:r>
              <a:rPr lang="en-US" i="1" dirty="0"/>
              <a:t>Group 1 will take “Planning ahead”. Group 2 will take “Purchasing your food”, Group 3 will take “Preparing your food”.  Let’s meet in our groups and take about 5 minutes to come up for a few tips or suggestions for our topic.  We’ll then come back to hear what each group comes up with. </a:t>
            </a:r>
          </a:p>
          <a:p>
            <a:endParaRPr lang="en-US" i="1" dirty="0"/>
          </a:p>
          <a:p>
            <a:r>
              <a:rPr lang="en-US" dirty="0"/>
              <a:t>[RECONVENE, DEBRIEF]</a:t>
            </a:r>
          </a:p>
        </p:txBody>
      </p:sp>
      <p:sp>
        <p:nvSpPr>
          <p:cNvPr id="4" name="Slide Number Placeholder 3"/>
          <p:cNvSpPr>
            <a:spLocks noGrp="1"/>
          </p:cNvSpPr>
          <p:nvPr>
            <p:ph type="sldNum" sz="quarter" idx="5"/>
          </p:nvPr>
        </p:nvSpPr>
        <p:spPr/>
        <p:txBody>
          <a:bodyPr/>
          <a:lstStyle/>
          <a:p>
            <a:fld id="{764AF228-1B3C-43DA-AC9F-DACFE00241B0}" type="slidenum">
              <a:rPr lang="en-US" smtClean="0"/>
              <a:t>10</a:t>
            </a:fld>
            <a:endParaRPr lang="en-US"/>
          </a:p>
        </p:txBody>
      </p:sp>
    </p:spTree>
    <p:extLst>
      <p:ext uri="{BB962C8B-B14F-4D97-AF65-F5344CB8AC3E}">
        <p14:creationId xmlns:p14="http://schemas.microsoft.com/office/powerpoint/2010/main" val="669205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9a</a:t>
            </a:r>
            <a:endParaRPr lang="en-US"/>
          </a:p>
          <a:p>
            <a:endParaRPr lang="en-US" i="0" dirty="0"/>
          </a:p>
          <a:p>
            <a:r>
              <a:rPr lang="en-US" i="0" dirty="0"/>
              <a:t>There are two primary goals of this session– 1) to give participants a chance to think about how their lifestyle changes are helped or hindered by their support systems (if they have support), and 2) to give them a chance to think about how their th</a:t>
            </a:r>
            <a:r>
              <a:rPr lang="en-US" dirty="0"/>
              <a:t>oughts, behaviors and emotions are inter-related and how they can change or shift in response to the environment around them, including in response to their support system but also other triggers</a:t>
            </a:r>
            <a:endParaRPr lang="en-US" i="0" dirty="0"/>
          </a:p>
          <a:p>
            <a:endParaRPr lang="en-US" i="0" dirty="0"/>
          </a:p>
          <a:p>
            <a:r>
              <a:rPr lang="en-US" i="0" dirty="0"/>
              <a:t>[MAY SKIP THIS SESSION IF RUNNING SHORT ON TIME]</a:t>
            </a:r>
          </a:p>
        </p:txBody>
      </p:sp>
      <p:sp>
        <p:nvSpPr>
          <p:cNvPr id="4" name="Slide Number Placeholder 3"/>
          <p:cNvSpPr>
            <a:spLocks noGrp="1"/>
          </p:cNvSpPr>
          <p:nvPr>
            <p:ph type="sldNum" sz="quarter" idx="5"/>
          </p:nvPr>
        </p:nvSpPr>
        <p:spPr/>
        <p:txBody>
          <a:bodyPr/>
          <a:lstStyle/>
          <a:p>
            <a:fld id="{764AF228-1B3C-43DA-AC9F-DACFE00241B0}" type="slidenum">
              <a:rPr lang="en-US" smtClean="0"/>
              <a:t>11</a:t>
            </a:fld>
            <a:endParaRPr lang="en-US"/>
          </a:p>
        </p:txBody>
      </p:sp>
    </p:spTree>
    <p:extLst>
      <p:ext uri="{BB962C8B-B14F-4D97-AF65-F5344CB8AC3E}">
        <p14:creationId xmlns:p14="http://schemas.microsoft.com/office/powerpoint/2010/main" val="2218363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9b</a:t>
            </a:r>
            <a:endParaRPr lang="en-US"/>
          </a:p>
          <a:p>
            <a:r>
              <a:rPr lang="en-US" i="0" dirty="0"/>
              <a:t>First, we use a worksheet as a warm-up to this issue, which can be sensitive– you can either assign it the week before as homework, hand it out as people are arriving or waiting for the group to begin (if you’re in person), or just give a few minutes to complete it before opening the discussion. The discussion can occur in break-out small groups or a whole-group check-in, depending on the characteristics of the group. Use your judgment. You’re giving people a chance to process discouragement from unsupportive family, friends, or co-workers and to hear how others have handled that– either by speaking up for themselves, asking for support, or by learning to persist in spite of a lack of support, sometimes through encouraging self-talk.</a:t>
            </a:r>
          </a:p>
          <a:p>
            <a:r>
              <a:rPr lang="en-US" i="0" dirty="0"/>
              <a:t>Part of addressing other people’s lack of support is understanding it’s impact on you– your thoughts, your reactions. So, in the second part of the session we take this a step further and talk about the interaction of thoughts, emotions, and behavior.</a:t>
            </a:r>
          </a:p>
        </p:txBody>
      </p:sp>
      <p:sp>
        <p:nvSpPr>
          <p:cNvPr id="4" name="Slide Number Placeholder 3"/>
          <p:cNvSpPr>
            <a:spLocks noGrp="1"/>
          </p:cNvSpPr>
          <p:nvPr>
            <p:ph type="sldNum" sz="quarter" idx="5"/>
          </p:nvPr>
        </p:nvSpPr>
        <p:spPr/>
        <p:txBody>
          <a:bodyPr/>
          <a:lstStyle/>
          <a:p>
            <a:fld id="{764AF228-1B3C-43DA-AC9F-DACFE00241B0}" type="slidenum">
              <a:rPr lang="en-US" smtClean="0"/>
              <a:t>12</a:t>
            </a:fld>
            <a:endParaRPr lang="en-US"/>
          </a:p>
        </p:txBody>
      </p:sp>
    </p:spTree>
    <p:extLst>
      <p:ext uri="{BB962C8B-B14F-4D97-AF65-F5344CB8AC3E}">
        <p14:creationId xmlns:p14="http://schemas.microsoft.com/office/powerpoint/2010/main" val="3149467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we’re using a worksheet here, so participants interact with the content. We’re introducing this concept of the  interrelatedness of behaviors, thoughts, and emotions, we’ll revisit this in Session 11 and in deeper detail in Session 12 when we talk about reframing negative self-talk. For now, we’re just planting the seeds for those later conversations to bloom. You’ll see that throughout the manual, it’s a strategy we use to introduce something and later revisit it and take it further– we know that repetition is important for learning. We’re giving participants space and time in the group to think through these connections that they might not otherwise think about. You work through a fictional example of “Cindy” who is invited to a party and ends up overeating and then finds herself in a shame spiral and feeling down. And you’re going to ask participants what she could do differently to potentially have a different outcome. You can have them fill out the worksheet at this session if there is time or you’ll see that in Session 11 there is dedicated time for filling it out in small group discussions so you have flexibility. You should at least review it in Session 9 and then you can revisit later if you’re short on time.</a:t>
            </a:r>
            <a:endParaRPr lang="en-US"/>
          </a:p>
        </p:txBody>
      </p:sp>
      <p:sp>
        <p:nvSpPr>
          <p:cNvPr id="4" name="Slide Number Placeholder 3"/>
          <p:cNvSpPr>
            <a:spLocks noGrp="1"/>
          </p:cNvSpPr>
          <p:nvPr>
            <p:ph type="sldNum" sz="quarter" idx="5"/>
          </p:nvPr>
        </p:nvSpPr>
        <p:spPr/>
        <p:txBody>
          <a:bodyPr/>
          <a:lstStyle/>
          <a:p>
            <a:fld id="{764AF228-1B3C-43DA-AC9F-DACFE00241B0}" type="slidenum">
              <a:rPr lang="en-US" smtClean="0"/>
              <a:t>13</a:t>
            </a:fld>
            <a:endParaRPr lang="en-US"/>
          </a:p>
        </p:txBody>
      </p:sp>
    </p:spTree>
    <p:extLst>
      <p:ext uri="{BB962C8B-B14F-4D97-AF65-F5344CB8AC3E}">
        <p14:creationId xmlns:p14="http://schemas.microsoft.com/office/powerpoint/2010/main" val="4017226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Many people discontinue their mental health medications because of undesirable side effects, particularly increased appetite/thirst and associated weight gain or somnolence that makes it difficult to be active; we think it’s really important to empower our participants with the confidence and skills to have conversations with their prescribers about the benefits and disadvantages of their medications and to discourage them from abruptly discontinuing medication use because their discouraged about weight gain or difficulty with weight management. This session allows them to practice assertiveness in small groups, work out the language to use to express their concerns and partner in the decision making about their care. The goal is to equip them to have agency to participate in their care.</a:t>
            </a:r>
            <a:endParaRPr lang="en-US"/>
          </a:p>
          <a:p>
            <a:r>
              <a:rPr lang="en-US" i="0" dirty="0"/>
              <a:t>[MAY SKIP THIS SESSION IF ATTENDEES ARE COMFORTABLE WITH THIS TOPIC]</a:t>
            </a:r>
          </a:p>
        </p:txBody>
      </p:sp>
      <p:sp>
        <p:nvSpPr>
          <p:cNvPr id="4" name="Slide Number Placeholder 3"/>
          <p:cNvSpPr>
            <a:spLocks noGrp="1"/>
          </p:cNvSpPr>
          <p:nvPr>
            <p:ph type="sldNum" sz="quarter" idx="5"/>
          </p:nvPr>
        </p:nvSpPr>
        <p:spPr/>
        <p:txBody>
          <a:bodyPr/>
          <a:lstStyle/>
          <a:p>
            <a:fld id="{764AF228-1B3C-43DA-AC9F-DACFE00241B0}" type="slidenum">
              <a:rPr lang="en-US" smtClean="0"/>
              <a:t>14</a:t>
            </a:fld>
            <a:endParaRPr lang="en-US"/>
          </a:p>
        </p:txBody>
      </p:sp>
    </p:spTree>
    <p:extLst>
      <p:ext uri="{BB962C8B-B14F-4D97-AF65-F5344CB8AC3E}">
        <p14:creationId xmlns:p14="http://schemas.microsoft.com/office/powerpoint/2010/main" val="1532482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is the worksheet we use to guide the small group discussions and to give tips for preparing to talk with medical personnel. These materials were developed in partnership with a patient advocate that we worked with in a larger body of mental health recovery and wellness research.</a:t>
            </a:r>
            <a:endParaRPr lang="en-US"/>
          </a:p>
          <a:p>
            <a:endParaRPr lang="en-US" i="0" dirty="0"/>
          </a:p>
        </p:txBody>
      </p:sp>
      <p:sp>
        <p:nvSpPr>
          <p:cNvPr id="4" name="Slide Number Placeholder 3"/>
          <p:cNvSpPr>
            <a:spLocks noGrp="1"/>
          </p:cNvSpPr>
          <p:nvPr>
            <p:ph type="sldNum" sz="quarter" idx="5"/>
          </p:nvPr>
        </p:nvSpPr>
        <p:spPr/>
        <p:txBody>
          <a:bodyPr/>
          <a:lstStyle/>
          <a:p>
            <a:fld id="{764AF228-1B3C-43DA-AC9F-DACFE00241B0}" type="slidenum">
              <a:rPr lang="en-US" smtClean="0"/>
              <a:t>15</a:t>
            </a:fld>
            <a:endParaRPr lang="en-US"/>
          </a:p>
        </p:txBody>
      </p:sp>
    </p:spTree>
    <p:extLst>
      <p:ext uri="{BB962C8B-B14F-4D97-AF65-F5344CB8AC3E}">
        <p14:creationId xmlns:p14="http://schemas.microsoft.com/office/powerpoint/2010/main" val="1660410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11a</a:t>
            </a:r>
            <a:endParaRPr lang="en-US"/>
          </a:p>
          <a:p>
            <a:r>
              <a:rPr lang="en-US" i="0" dirty="0"/>
              <a:t>[MAY SKIP THIS SESSION IF ATTENDEES ARE COMFORTABLE WITH THIS TOPIC]</a:t>
            </a:r>
          </a:p>
          <a:p>
            <a:endParaRPr lang="en-US" i="0" dirty="0"/>
          </a:p>
          <a:p>
            <a:endParaRPr lang="en-US" i="0" dirty="0"/>
          </a:p>
        </p:txBody>
      </p:sp>
      <p:sp>
        <p:nvSpPr>
          <p:cNvPr id="4" name="Slide Number Placeholder 3"/>
          <p:cNvSpPr>
            <a:spLocks noGrp="1"/>
          </p:cNvSpPr>
          <p:nvPr>
            <p:ph type="sldNum" sz="quarter" idx="5"/>
          </p:nvPr>
        </p:nvSpPr>
        <p:spPr/>
        <p:txBody>
          <a:bodyPr/>
          <a:lstStyle/>
          <a:p>
            <a:fld id="{764AF228-1B3C-43DA-AC9F-DACFE00241B0}" type="slidenum">
              <a:rPr lang="en-US" smtClean="0"/>
              <a:t>16</a:t>
            </a:fld>
            <a:endParaRPr lang="en-US"/>
          </a:p>
        </p:txBody>
      </p:sp>
    </p:spTree>
    <p:extLst>
      <p:ext uri="{BB962C8B-B14F-4D97-AF65-F5344CB8AC3E}">
        <p14:creationId xmlns:p14="http://schemas.microsoft.com/office/powerpoint/2010/main" val="3801197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is the content for this session– this is where you can take more time to complete the worksheet from Session 9 tying together the behavior-thoughts-feelings triangle with stressful stimuli. If you’ve already completed that worksheet as part of session 9 there is an optional progressive muscle relaxation activity in this session so you can guide participants through that or use an app to do so.</a:t>
            </a:r>
            <a:endParaRPr lang="en-US"/>
          </a:p>
          <a:p>
            <a:r>
              <a:rPr lang="en-US" i="0" dirty="0"/>
              <a:t>In addition to stress we really want people to make the connection between the quality and quantity of their sleep and how that affects their energy and appetite. We encourage them to use their food diaries—where hopefully they are recording minutes of exercise and sleep– to really examine their own patterns and see when they feel better and worse. People can feel very hopeless over their sleep if insomnia is a factor so again, we’re trying to educate them about the importance of sleep and its relationship to their health, give them some tools for sleep hygiene, and try to help them take some control over the insomnia (or hypersomnia); they may need to talk with their doctor about the timing of their medication but they can use the skills from Session 10 to do that.</a:t>
            </a:r>
          </a:p>
          <a:p>
            <a:endParaRPr lang="en-US" i="0" dirty="0"/>
          </a:p>
        </p:txBody>
      </p:sp>
      <p:sp>
        <p:nvSpPr>
          <p:cNvPr id="4" name="Slide Number Placeholder 3"/>
          <p:cNvSpPr>
            <a:spLocks noGrp="1"/>
          </p:cNvSpPr>
          <p:nvPr>
            <p:ph type="sldNum" sz="quarter" idx="5"/>
          </p:nvPr>
        </p:nvSpPr>
        <p:spPr/>
        <p:txBody>
          <a:bodyPr/>
          <a:lstStyle/>
          <a:p>
            <a:fld id="{764AF228-1B3C-43DA-AC9F-DACFE00241B0}" type="slidenum">
              <a:rPr lang="en-US" smtClean="0"/>
              <a:t>17</a:t>
            </a:fld>
            <a:endParaRPr lang="en-US"/>
          </a:p>
        </p:txBody>
      </p:sp>
    </p:spTree>
    <p:extLst>
      <p:ext uri="{BB962C8B-B14F-4D97-AF65-F5344CB8AC3E}">
        <p14:creationId xmlns:p14="http://schemas.microsoft.com/office/powerpoint/2010/main" val="2305630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is the 2</a:t>
            </a:r>
            <a:r>
              <a:rPr lang="en-US" i="0" baseline="30000" dirty="0"/>
              <a:t>nd</a:t>
            </a:r>
            <a:r>
              <a:rPr lang="en-US" i="0" dirty="0"/>
              <a:t> of 3 progress checks, Session 12 is halfway through the program (not counting the maintenance sessions). You want to really focus on taking stock of progress and give plenty of time for people to talk about achievements as well as those things that are still difficult, and you may be hearing about plateaus which don’t come up in the session content until Session 18 but if you’re hearing a lot about them in the groups you have the flexibility to skip ahead to that content and come back where you left off– you can always feel free to customize the ordering of the sessions to be responsive to the group’s needs. This is why being familiar with the order is important, and that will come over time, but that way you know if you’re going to be covering something soon and can put that out there as an incentive (“Keep coming, we’re going to talk about that in two weeks”) or if you need to re-order to maintain engagement.</a:t>
            </a:r>
            <a:endParaRPr lang="en-US"/>
          </a:p>
          <a:p>
            <a:r>
              <a:rPr lang="en-US" i="0" dirty="0"/>
              <a:t>So in this session there is a progress worksheet– you can pair people up to interview one another if you’re looking for another way to keep things interactive.</a:t>
            </a:r>
          </a:p>
          <a:p>
            <a:r>
              <a:rPr lang="en-US" i="0" dirty="0"/>
              <a:t>A big part of the session is spent becoming familiar with negative thinking, reframing, and thinking spirals, which were previewed in sessions 9 and 11. Now you get to go deeper with that content, and if participants are already familiar with the concepts because they’ve had a lot of CBT, here they get the chance to apply that to this intimate part of their lives– shame around overweight and obesity. This can be really powerful.</a:t>
            </a:r>
            <a:r>
              <a:rPr lang="en-US" dirty="0"/>
              <a:t> </a:t>
            </a:r>
            <a:endParaRPr lang="en-US" i="0" dirty="0">
              <a:cs typeface="Calibri"/>
            </a:endParaRPr>
          </a:p>
          <a:p>
            <a:r>
              <a:rPr lang="en-US" i="1" dirty="0"/>
              <a:t>This session includes the 2</a:t>
            </a:r>
            <a:r>
              <a:rPr lang="en-US" i="1" baseline="30000" dirty="0"/>
              <a:t>nd</a:t>
            </a:r>
            <a:r>
              <a:rPr lang="en-US" i="1" dirty="0"/>
              <a:t> Progress Check which we covered in Session 7.</a:t>
            </a:r>
          </a:p>
          <a:p>
            <a:endParaRPr lang="en-US" i="0" dirty="0"/>
          </a:p>
        </p:txBody>
      </p:sp>
      <p:sp>
        <p:nvSpPr>
          <p:cNvPr id="4" name="Slide Number Placeholder 3"/>
          <p:cNvSpPr>
            <a:spLocks noGrp="1"/>
          </p:cNvSpPr>
          <p:nvPr>
            <p:ph type="sldNum" sz="quarter" idx="5"/>
          </p:nvPr>
        </p:nvSpPr>
        <p:spPr/>
        <p:txBody>
          <a:bodyPr/>
          <a:lstStyle/>
          <a:p>
            <a:fld id="{764AF228-1B3C-43DA-AC9F-DACFE00241B0}" type="slidenum">
              <a:rPr lang="en-US" smtClean="0"/>
              <a:t>18</a:t>
            </a:fld>
            <a:endParaRPr lang="en-US"/>
          </a:p>
        </p:txBody>
      </p:sp>
    </p:spTree>
    <p:extLst>
      <p:ext uri="{BB962C8B-B14F-4D97-AF65-F5344CB8AC3E}">
        <p14:creationId xmlns:p14="http://schemas.microsoft.com/office/powerpoint/2010/main" val="2086080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image is part of a worksheet focused on how to challenge negative thinking. You’ll see a positive mood spiral is juxtaposed with the downward spiral on the left. There is also time in this session spent on identifying types of thinking errors– the goal is not that people would know that one error is called “all-or-nothing” thinking and another is called “thinking the worst”, I’ve seen people get caught up on that and the labels are not important its exposure to different types of thoughts that can put someone in this negative thinking/mood spiral. You’re helping participants recognize these destructive thoughts so they can replace them. There is time spent generating alternative positive affirmations and I would encourage you do that as a group because some people are really unskilled at doing this and they need other people in the group to speak truth to them and help them learn how to speak it to themselves, they need it modeled for them repeatedly. This practice of replacing negative thoughts with more beneficial thoughts that are more likely to lead you toward the outcome you want than away from it, this is something you really want to reinforce in the groups. Model it, reinforce it when group participants model it, give more affirmation than you think you need to. And then give some more. It’s part of the secret sauce that makes the group successful.</a:t>
            </a:r>
            <a:endParaRPr lang="en-US"/>
          </a:p>
        </p:txBody>
      </p:sp>
      <p:sp>
        <p:nvSpPr>
          <p:cNvPr id="4" name="Slide Number Placeholder 3"/>
          <p:cNvSpPr>
            <a:spLocks noGrp="1"/>
          </p:cNvSpPr>
          <p:nvPr>
            <p:ph type="sldNum" sz="quarter" idx="5"/>
          </p:nvPr>
        </p:nvSpPr>
        <p:spPr/>
        <p:txBody>
          <a:bodyPr/>
          <a:lstStyle/>
          <a:p>
            <a:fld id="{764AF228-1B3C-43DA-AC9F-DACFE00241B0}" type="slidenum">
              <a:rPr lang="en-US" smtClean="0"/>
              <a:t>19</a:t>
            </a:fld>
            <a:endParaRPr lang="en-US"/>
          </a:p>
        </p:txBody>
      </p:sp>
    </p:spTree>
    <p:extLst>
      <p:ext uri="{BB962C8B-B14F-4D97-AF65-F5344CB8AC3E}">
        <p14:creationId xmlns:p14="http://schemas.microsoft.com/office/powerpoint/2010/main" val="307969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cs typeface="Segoe UI"/>
              </a:rPr>
              <a:t>Once again, acknowledging the support of the Northwest MHTTC to make this training possible.</a:t>
            </a:r>
            <a:endParaRPr lang="en-US" sz="950" b="0" i="0" u="none" strike="noStrike" kern="1200" cap="none" spc="0" normalizeH="0" baseline="0" noProof="0" dirty="0">
              <a:ln>
                <a:noFill/>
              </a:ln>
              <a:solidFill>
                <a:prstClr val="black"/>
              </a:solidFill>
              <a:effectLst/>
              <a:uLnTx/>
              <a:uFillTx/>
              <a:latin typeface="Segoe UI"/>
              <a:cs typeface="Segoe UI"/>
            </a:endParaRP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2</a:t>
            </a:fld>
            <a:endParaRPr lang="en-US"/>
          </a:p>
        </p:txBody>
      </p:sp>
    </p:spTree>
    <p:extLst>
      <p:ext uri="{BB962C8B-B14F-4D97-AF65-F5344CB8AC3E}">
        <p14:creationId xmlns:p14="http://schemas.microsoft.com/office/powerpoint/2010/main" val="1649994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13a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This session will explore ways for participants to be aware of their eating patterns, particularly around snacking. Including snacks throughout the day can help avoid hunger levels from getting too high in between meals. Snacks are also a good opportunity to fit in fruits and vegetables. It is important for participants to identify their snacking patterns to determine if they are using snacks to their advantage versus “mindless eating” or eating out of habit instead of </a:t>
            </a:r>
            <a:r>
              <a:rPr lang="en-US" i="1" dirty="0">
                <a:latin typeface="+mn-lt"/>
              </a:rPr>
              <a:t>hunger. </a:t>
            </a:r>
            <a:r>
              <a:rPr lang="en-US" sz="1800" i="1" dirty="0">
                <a:effectLst/>
                <a:latin typeface="+mn-lt"/>
                <a:ea typeface="Calibri" panose="020F0502020204030204" pitchFamily="34" charset="0"/>
              </a:rPr>
              <a:t>I encourage ppts to differentiate between snacks and treats.  A snack might be that apple that you have late in the afternoon, while a treat is the Frappuccino you grab after lunch.  Treats are fine for a once in a while indulgence (“Treat treats as treats”).</a:t>
            </a:r>
            <a:endParaRPr lang="en-US" sz="1800" i="1" dirty="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One way to create awareness around eating is to practice “conscious eating”. This just means being aware of what, where, and how you’re eating.  Are you putting your meal on a plate and eating at the dining table? Or eating takeout from a box while watching TV? Have you ever reached the bottom of a bag of chips and not realize that you had consumed the whole bag? Or eaten something that you really weren’t enjoying?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i="1" dirty="0"/>
              <a:t>We’re going to do a conscious eating activity that is included in this session.  We had asked you to bring a food item, so now is the time to reach for that. This activity is just to allow us to practice using all their senses to experience foods. I’m going to walk you through eating the food item that you brought.  Go ahead and pick up the item, but do not put it in your mouth yet.  Take a moment to observe it…how does it look, how does it feel, does it have an aroma?  Go ahead and place the item in your mouth, but don’t chew it yet. See what you notice about the flavor, and the texture.  Now go ahead and slowly chew the food.  Chew the food at least 10 times before swallowing</a:t>
            </a:r>
            <a:r>
              <a:rPr lang="en-US" i="0" dirty="0"/>
              <a:t>. </a:t>
            </a:r>
          </a:p>
          <a:p>
            <a:endParaRPr lang="en-US" i="0" dirty="0"/>
          </a:p>
          <a:p>
            <a:r>
              <a:rPr lang="en-US" i="0" dirty="0"/>
              <a:t>ALLOW A FEW MINUTES TO DEBRIEF  </a:t>
            </a:r>
            <a:r>
              <a:rPr lang="en-US" i="1" dirty="0"/>
              <a:t>There is no “right” or “wrong” with this activity. People may notice that they enjoyed a food more, or less, than they might have anticipated. They may notice things about the food that they hadn’t noticed in the past.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ea typeface="Calibri" panose="020F0502020204030204" pitchFamily="34" charset="0"/>
              </a:rPr>
              <a:t>If STRIDE is being delivered virtually, it might work to have ppts provide their own two tasting items. It could be anything, just a small bite of something. [If doing this, give ppt’s a head’s up at the end of the previous session (12) so that they can be prepared.]</a:t>
            </a:r>
          </a:p>
          <a:p>
            <a:endParaRPr lang="en-US" i="1" dirty="0">
              <a:solidFill>
                <a:schemeClr val="tx1"/>
              </a:solidFill>
              <a:latin typeface="+mn-lt"/>
            </a:endParaRPr>
          </a:p>
          <a:p>
            <a:endParaRPr lang="en-US" i="0" dirty="0"/>
          </a:p>
        </p:txBody>
      </p:sp>
      <p:sp>
        <p:nvSpPr>
          <p:cNvPr id="4" name="Slide Number Placeholder 3"/>
          <p:cNvSpPr>
            <a:spLocks noGrp="1"/>
          </p:cNvSpPr>
          <p:nvPr>
            <p:ph type="sldNum" sz="quarter" idx="5"/>
          </p:nvPr>
        </p:nvSpPr>
        <p:spPr/>
        <p:txBody>
          <a:bodyPr/>
          <a:lstStyle/>
          <a:p>
            <a:fld id="{764AF228-1B3C-43DA-AC9F-DACFE00241B0}" type="slidenum">
              <a:rPr lang="en-US" smtClean="0"/>
              <a:t>20</a:t>
            </a:fld>
            <a:endParaRPr lang="en-US"/>
          </a:p>
        </p:txBody>
      </p:sp>
    </p:spTree>
    <p:extLst>
      <p:ext uri="{BB962C8B-B14F-4D97-AF65-F5344CB8AC3E}">
        <p14:creationId xmlns:p14="http://schemas.microsoft.com/office/powerpoint/2010/main" val="3768201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13b</a:t>
            </a:r>
            <a:endParaRPr lang="en-US"/>
          </a:p>
          <a:p>
            <a:endParaRPr lang="en-US" i="1" dirty="0"/>
          </a:p>
          <a:p>
            <a:r>
              <a:rPr lang="en-US" i="1" dirty="0"/>
              <a:t>The handouts for this session will provide tools for participants to use to notice how they are eating their foods. Are they multi-tasking while eating? Are they eating when they’re not actually hungry? Are they enjoying their foods?</a:t>
            </a:r>
          </a:p>
        </p:txBody>
      </p:sp>
      <p:sp>
        <p:nvSpPr>
          <p:cNvPr id="4" name="Slide Number Placeholder 3"/>
          <p:cNvSpPr>
            <a:spLocks noGrp="1"/>
          </p:cNvSpPr>
          <p:nvPr>
            <p:ph type="sldNum" sz="quarter" idx="5"/>
          </p:nvPr>
        </p:nvSpPr>
        <p:spPr/>
        <p:txBody>
          <a:bodyPr/>
          <a:lstStyle/>
          <a:p>
            <a:fld id="{764AF228-1B3C-43DA-AC9F-DACFE00241B0}" type="slidenum">
              <a:rPr lang="en-US" smtClean="0"/>
              <a:t>21</a:t>
            </a:fld>
            <a:endParaRPr lang="en-US"/>
          </a:p>
        </p:txBody>
      </p:sp>
    </p:spTree>
    <p:extLst>
      <p:ext uri="{BB962C8B-B14F-4D97-AF65-F5344CB8AC3E}">
        <p14:creationId xmlns:p14="http://schemas.microsoft.com/office/powerpoint/2010/main" val="902793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14a</a:t>
            </a:r>
            <a:endParaRPr lang="en-US"/>
          </a:p>
          <a:p>
            <a:endParaRPr lang="en-US" i="0" dirty="0"/>
          </a:p>
        </p:txBody>
      </p:sp>
      <p:sp>
        <p:nvSpPr>
          <p:cNvPr id="4" name="Slide Number Placeholder 3"/>
          <p:cNvSpPr>
            <a:spLocks noGrp="1"/>
          </p:cNvSpPr>
          <p:nvPr>
            <p:ph type="sldNum" sz="quarter" idx="5"/>
          </p:nvPr>
        </p:nvSpPr>
        <p:spPr/>
        <p:txBody>
          <a:bodyPr/>
          <a:lstStyle/>
          <a:p>
            <a:fld id="{764AF228-1B3C-43DA-AC9F-DACFE00241B0}" type="slidenum">
              <a:rPr lang="en-US" smtClean="0"/>
              <a:t>22</a:t>
            </a:fld>
            <a:endParaRPr lang="en-US"/>
          </a:p>
        </p:txBody>
      </p:sp>
    </p:spTree>
    <p:extLst>
      <p:ext uri="{BB962C8B-B14F-4D97-AF65-F5344CB8AC3E}">
        <p14:creationId xmlns:p14="http://schemas.microsoft.com/office/powerpoint/2010/main" val="3980722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14b</a:t>
            </a:r>
            <a:endParaRPr lang="en-US"/>
          </a:p>
          <a:p>
            <a:endParaRPr lang="en-US" i="0" dirty="0"/>
          </a:p>
          <a:p>
            <a:r>
              <a:rPr lang="en-US" i="1" dirty="0"/>
              <a:t>The “Hunger-Fullness Scale” is a simple tool that can be used anytime to evaluate how hungry we really are. Take a moment to rate your hunger from 1-5, a 1 would be extreme hunger, while a 5 would be extreme fullness. It’s best to stay right in the middle, around a 3.  This scale can be used before, during, and after a meal or snack. This can help you to plan how much to eat as well as recognize when you are starting to feel full.  For example, if it’s time for lunch and your hunger is about 1.5, you’ll probably want a heartier meal. If you’re at a comfortable 3, you could have a lighter lunch.  If you’re contemplating a 2</a:t>
            </a:r>
            <a:r>
              <a:rPr lang="en-US" i="1" baseline="30000" dirty="0"/>
              <a:t>nd</a:t>
            </a:r>
            <a:r>
              <a:rPr lang="en-US" i="1" dirty="0"/>
              <a:t> slice of pizza, you could use the scale to assess your hunger/fullness. Do you want another slice because it’s there? Or are you still a little hungry? If you’re already at a 3, would another slice push you to a 4 where you might start feeling a little uncomfortable?  </a:t>
            </a:r>
          </a:p>
        </p:txBody>
      </p:sp>
      <p:sp>
        <p:nvSpPr>
          <p:cNvPr id="4" name="Slide Number Placeholder 3"/>
          <p:cNvSpPr>
            <a:spLocks noGrp="1"/>
          </p:cNvSpPr>
          <p:nvPr>
            <p:ph type="sldNum" sz="quarter" idx="5"/>
          </p:nvPr>
        </p:nvSpPr>
        <p:spPr/>
        <p:txBody>
          <a:bodyPr/>
          <a:lstStyle/>
          <a:p>
            <a:fld id="{764AF228-1B3C-43DA-AC9F-DACFE00241B0}" type="slidenum">
              <a:rPr lang="en-US" smtClean="0"/>
              <a:t>23</a:t>
            </a:fld>
            <a:endParaRPr lang="en-US"/>
          </a:p>
        </p:txBody>
      </p:sp>
    </p:spTree>
    <p:extLst>
      <p:ext uri="{BB962C8B-B14F-4D97-AF65-F5344CB8AC3E}">
        <p14:creationId xmlns:p14="http://schemas.microsoft.com/office/powerpoint/2010/main" val="4141427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15a</a:t>
            </a:r>
            <a:endParaRPr lang="en-US"/>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session explores strategies for making healthier choice when eating away from home (</a:t>
            </a:r>
            <a:r>
              <a:rPr lang="en-US" i="0" dirty="0" err="1"/>
              <a:t>ie</a:t>
            </a:r>
            <a:r>
              <a:rPr lang="en-US" i="0" dirty="0"/>
              <a:t>, restaurants, family gatherings, potlucks).  Several menus from local restaurants will be needed for one of the activities. </a:t>
            </a:r>
            <a:r>
              <a:rPr lang="en-US" sz="1800" dirty="0">
                <a:effectLst/>
                <a:latin typeface="Calibri" panose="020F0502020204030204" pitchFamily="34" charset="0"/>
                <a:ea typeface="Calibri" panose="020F0502020204030204" pitchFamily="34" charset="0"/>
              </a:rPr>
              <a:t>The intent of this session is to have participants think of ways to mitigate high calorie, processed foods. Avoid a “bad foods” vs. “good foods” approach, but rather help participants think of ways that they can still enjoy eating out in a sensible way. Remind participants about “energy balance”.</a:t>
            </a:r>
          </a:p>
          <a:p>
            <a:endParaRPr lang="en-US" i="0" dirty="0"/>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[MAY SKIP THIS SESSION IF RUNNING SHORT ON TIME]</a:t>
            </a:r>
          </a:p>
          <a:p>
            <a:endParaRPr lang="en-US" i="0" dirty="0"/>
          </a:p>
        </p:txBody>
      </p:sp>
      <p:sp>
        <p:nvSpPr>
          <p:cNvPr id="4" name="Slide Number Placeholder 3"/>
          <p:cNvSpPr>
            <a:spLocks noGrp="1"/>
          </p:cNvSpPr>
          <p:nvPr>
            <p:ph type="sldNum" sz="quarter" idx="5"/>
          </p:nvPr>
        </p:nvSpPr>
        <p:spPr/>
        <p:txBody>
          <a:bodyPr/>
          <a:lstStyle/>
          <a:p>
            <a:fld id="{764AF228-1B3C-43DA-AC9F-DACFE00241B0}" type="slidenum">
              <a:rPr lang="en-US" smtClean="0"/>
              <a:t>24</a:t>
            </a:fld>
            <a:endParaRPr lang="en-US"/>
          </a:p>
        </p:txBody>
      </p:sp>
    </p:spTree>
    <p:extLst>
      <p:ext uri="{BB962C8B-B14F-4D97-AF65-F5344CB8AC3E}">
        <p14:creationId xmlns:p14="http://schemas.microsoft.com/office/powerpoint/2010/main" val="2792077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16a</a:t>
            </a:r>
            <a:endParaRPr lang="en-US"/>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session revisits the benefits of exercise and the benefits of different types of physical activity. We discuss strength training and provide resistance bands to participants and demonstrate some simple exercises.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This session is fairly light, especially if not doing the resistance exercises.  Use extra time to revisit topics that participants may be struggling with or to really devote to setting SMART goals. Next “Are you on target?” session is Session 18, so this could be a good time to encourage participants to reflect on areas they would like to focus on during the next two weeks. </a:t>
            </a:r>
          </a:p>
          <a:p>
            <a:endParaRPr lang="en-US" i="0" dirty="0"/>
          </a:p>
          <a:p>
            <a:endParaRPr lang="en-US" i="0" dirty="0"/>
          </a:p>
          <a:p>
            <a:r>
              <a:rPr lang="en-US" i="0" dirty="0"/>
              <a:t>NOTE: The next several sessions are reviews of previous topics. There may be time during the session to review any areas/topics that participants may be struggling with, or to do a more in depth check-in, or longer walk, etc.</a:t>
            </a:r>
          </a:p>
          <a:p>
            <a:r>
              <a:rPr lang="en-US" i="0" dirty="0"/>
              <a:t> </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[MAY SKIP THIS SESSION IF RUNNING SHORT ON TIME]</a:t>
            </a:r>
          </a:p>
          <a:p>
            <a:endParaRPr lang="en-US" i="0" dirty="0"/>
          </a:p>
        </p:txBody>
      </p:sp>
      <p:sp>
        <p:nvSpPr>
          <p:cNvPr id="4" name="Slide Number Placeholder 3"/>
          <p:cNvSpPr>
            <a:spLocks noGrp="1"/>
          </p:cNvSpPr>
          <p:nvPr>
            <p:ph type="sldNum" sz="quarter" idx="5"/>
          </p:nvPr>
        </p:nvSpPr>
        <p:spPr/>
        <p:txBody>
          <a:bodyPr/>
          <a:lstStyle/>
          <a:p>
            <a:fld id="{764AF228-1B3C-43DA-AC9F-DACFE00241B0}" type="slidenum">
              <a:rPr lang="en-US" smtClean="0"/>
              <a:t>25</a:t>
            </a:fld>
            <a:endParaRPr lang="en-US"/>
          </a:p>
        </p:txBody>
      </p:sp>
    </p:spTree>
    <p:extLst>
      <p:ext uri="{BB962C8B-B14F-4D97-AF65-F5344CB8AC3E}">
        <p14:creationId xmlns:p14="http://schemas.microsoft.com/office/powerpoint/2010/main" val="1467842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17</a:t>
            </a:r>
            <a:endParaRPr lang="en-US"/>
          </a:p>
          <a:p>
            <a:endParaRPr lang="en-US" i="0" dirty="0"/>
          </a:p>
          <a:p>
            <a:r>
              <a:rPr lang="en-US" i="1" dirty="0"/>
              <a:t>This session is a review of past topics. Participants are often excited to share tips that they’ve discovered, tricks that work for them, a new favorite healthy food or restaurant. It could be fun to provide time for sharing and exchanging of ideas during this session. </a:t>
            </a:r>
          </a:p>
          <a:p>
            <a:endParaRPr lang="en-US" i="1" dirty="0"/>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[MAY SKIP THIS SESSION IF RUNNING SHORT ON TIME]</a:t>
            </a:r>
          </a:p>
          <a:p>
            <a:endParaRPr lang="en-US" i="0" dirty="0"/>
          </a:p>
        </p:txBody>
      </p:sp>
      <p:sp>
        <p:nvSpPr>
          <p:cNvPr id="4" name="Slide Number Placeholder 3"/>
          <p:cNvSpPr>
            <a:spLocks noGrp="1"/>
          </p:cNvSpPr>
          <p:nvPr>
            <p:ph type="sldNum" sz="quarter" idx="5"/>
          </p:nvPr>
        </p:nvSpPr>
        <p:spPr/>
        <p:txBody>
          <a:bodyPr/>
          <a:lstStyle/>
          <a:p>
            <a:fld id="{764AF228-1B3C-43DA-AC9F-DACFE00241B0}" type="slidenum">
              <a:rPr lang="en-US" smtClean="0"/>
              <a:t>26</a:t>
            </a:fld>
            <a:endParaRPr lang="en-US"/>
          </a:p>
        </p:txBody>
      </p:sp>
    </p:spTree>
    <p:extLst>
      <p:ext uri="{BB962C8B-B14F-4D97-AF65-F5344CB8AC3E}">
        <p14:creationId xmlns:p14="http://schemas.microsoft.com/office/powerpoint/2010/main" val="2253327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18</a:t>
            </a:r>
          </a:p>
          <a:p>
            <a:pPr marL="0" marR="0">
              <a:spcBef>
                <a:spcPts val="0"/>
              </a:spcBef>
              <a:spcAft>
                <a:spcPts val="0"/>
              </a:spcAft>
            </a:pPr>
            <a:r>
              <a:rPr lang="en-US" sz="1800" i="1" dirty="0">
                <a:effectLst/>
                <a:latin typeface="Arial" panose="020B0604020202020204" pitchFamily="34" charset="0"/>
                <a:ea typeface="Arial" panose="020B0604020202020204" pitchFamily="34" charset="0"/>
              </a:rPr>
              <a:t>Assessing motivation is an important discussion to have at this point in the program.  As needed, remind participants that while this is hard work, they have accomplished a lot.  Even “just” attending the weekly groups is something to be proud of, they are making the choice to attend. Help participants reflect on where they were at Session 1 compared to today and acknowledge all the victories, big and small. Ask participants to think about what they want to focus on during next 6 weeks (</a:t>
            </a:r>
            <a:r>
              <a:rPr lang="en-US" sz="1800" i="1" dirty="0" err="1">
                <a:effectLst/>
                <a:latin typeface="Arial" panose="020B0604020202020204" pitchFamily="34" charset="0"/>
                <a:ea typeface="Arial" panose="020B0604020202020204" pitchFamily="34" charset="0"/>
              </a:rPr>
              <a:t>ie</a:t>
            </a:r>
            <a:r>
              <a:rPr lang="en-US" sz="1800" i="1" dirty="0">
                <a:effectLst/>
                <a:latin typeface="Arial" panose="020B0604020202020204" pitchFamily="34" charset="0"/>
                <a:ea typeface="Arial" panose="020B0604020202020204" pitchFamily="34" charset="0"/>
              </a:rPr>
              <a:t>, before transitioning to monthly sessions).</a:t>
            </a:r>
          </a:p>
          <a:p>
            <a:r>
              <a:rPr lang="en-US" i="0" dirty="0"/>
              <a:t> </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[MAY SKIP THIS SESSION IF RUNNING SHORT ON TIME]  -- don’t skip???, just keep it brief</a:t>
            </a:r>
          </a:p>
          <a:p>
            <a:endParaRPr lang="en-US" i="0" dirty="0"/>
          </a:p>
        </p:txBody>
      </p:sp>
      <p:sp>
        <p:nvSpPr>
          <p:cNvPr id="4" name="Slide Number Placeholder 3"/>
          <p:cNvSpPr>
            <a:spLocks noGrp="1"/>
          </p:cNvSpPr>
          <p:nvPr>
            <p:ph type="sldNum" sz="quarter" idx="5"/>
          </p:nvPr>
        </p:nvSpPr>
        <p:spPr/>
        <p:txBody>
          <a:bodyPr/>
          <a:lstStyle/>
          <a:p>
            <a:fld id="{764AF228-1B3C-43DA-AC9F-DACFE00241B0}" type="slidenum">
              <a:rPr lang="en-US" smtClean="0"/>
              <a:t>27</a:t>
            </a:fld>
            <a:endParaRPr lang="en-US"/>
          </a:p>
        </p:txBody>
      </p:sp>
    </p:spTree>
    <p:extLst>
      <p:ext uri="{BB962C8B-B14F-4D97-AF65-F5344CB8AC3E}">
        <p14:creationId xmlns:p14="http://schemas.microsoft.com/office/powerpoint/2010/main" val="2772589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19a</a:t>
            </a:r>
            <a:endParaRPr lang="en-US"/>
          </a:p>
          <a:p>
            <a:pPr marL="0" marR="0">
              <a:spcBef>
                <a:spcPts val="0"/>
              </a:spcBef>
              <a:spcAft>
                <a:spcPts val="0"/>
              </a:spcAft>
            </a:pPr>
            <a:r>
              <a:rPr lang="en-US" sz="1800" dirty="0">
                <a:effectLst/>
                <a:latin typeface="Arial" panose="020B0604020202020204" pitchFamily="34" charset="0"/>
                <a:ea typeface="Arial" panose="020B0604020202020204" pitchFamily="34" charset="0"/>
              </a:rPr>
              <a:t> </a:t>
            </a:r>
            <a:endParaRPr lang="en-US" i="0" dirty="0"/>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[MAY SKIP THIS SESSION IF RUNNING SHORT ON TIME]     </a:t>
            </a:r>
          </a:p>
          <a:p>
            <a:endParaRPr lang="en-US" i="0" dirty="0"/>
          </a:p>
        </p:txBody>
      </p:sp>
      <p:sp>
        <p:nvSpPr>
          <p:cNvPr id="4" name="Slide Number Placeholder 3"/>
          <p:cNvSpPr>
            <a:spLocks noGrp="1"/>
          </p:cNvSpPr>
          <p:nvPr>
            <p:ph type="sldNum" sz="quarter" idx="5"/>
          </p:nvPr>
        </p:nvSpPr>
        <p:spPr/>
        <p:txBody>
          <a:bodyPr/>
          <a:lstStyle/>
          <a:p>
            <a:fld id="{764AF228-1B3C-43DA-AC9F-DACFE00241B0}" type="slidenum">
              <a:rPr lang="en-US" smtClean="0"/>
              <a:t>28</a:t>
            </a:fld>
            <a:endParaRPr lang="en-US"/>
          </a:p>
        </p:txBody>
      </p:sp>
    </p:spTree>
    <p:extLst>
      <p:ext uri="{BB962C8B-B14F-4D97-AF65-F5344CB8AC3E}">
        <p14:creationId xmlns:p14="http://schemas.microsoft.com/office/powerpoint/2010/main" val="2352478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20</a:t>
            </a:r>
            <a:endParaRPr lang="en-US"/>
          </a:p>
          <a:p>
            <a:pPr marL="0" marR="0">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spcBef>
                <a:spcPts val="0"/>
              </a:spcBef>
              <a:spcAft>
                <a:spcPts val="0"/>
              </a:spcAft>
            </a:pPr>
            <a:r>
              <a:rPr lang="en-US" sz="1800" i="1" dirty="0">
                <a:effectLst/>
                <a:latin typeface="Arial" panose="020B0604020202020204" pitchFamily="34" charset="0"/>
                <a:ea typeface="Arial" panose="020B0604020202020204" pitchFamily="34" charset="0"/>
              </a:rPr>
              <a:t>This session is a good opportunity to promote empowerment and self-efficacy.  The activities will help participants to tailor what they have learned in STRIDE to help them troubleshoot challenges that come up in day-to-day life.  The session addresses the importance of  recognizing triggers and how they may lead us astray.  It is also important to notice when we’re starting to slip into old habits. We acknowledge that these “lapses” are bound to happen and it’s OK, but having a plan in place will help to prevent “lapses” from becoming “collapses”. We also spend a bit of time thinking about ways to be sure we get exercise when life gets busy.</a:t>
            </a:r>
          </a:p>
          <a:p>
            <a:pPr marL="0" marR="0">
              <a:spcBef>
                <a:spcPts val="0"/>
              </a:spcBef>
              <a:spcAft>
                <a:spcPts val="0"/>
              </a:spcAft>
            </a:pPr>
            <a:endParaRPr lang="en-US" sz="1800" i="1" dirty="0">
              <a:effectLst/>
              <a:latin typeface="Arial" panose="020B0604020202020204" pitchFamily="34" charset="0"/>
              <a:ea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i="1" dirty="0">
              <a:effectLst/>
              <a:latin typeface="Arial" panose="020B0604020202020204" pitchFamily="34" charset="0"/>
            </a:endParaRPr>
          </a:p>
          <a:p>
            <a:pPr marL="0" marR="0">
              <a:spcBef>
                <a:spcPts val="0"/>
              </a:spcBef>
              <a:spcAft>
                <a:spcPts val="0"/>
              </a:spcAft>
            </a:pPr>
            <a:endParaRPr lang="en-US" i="1" dirty="0"/>
          </a:p>
          <a:p>
            <a:endParaRPr lang="en-US" i="0" dirty="0"/>
          </a:p>
        </p:txBody>
      </p:sp>
      <p:sp>
        <p:nvSpPr>
          <p:cNvPr id="4" name="Slide Number Placeholder 3"/>
          <p:cNvSpPr>
            <a:spLocks noGrp="1"/>
          </p:cNvSpPr>
          <p:nvPr>
            <p:ph type="sldNum" sz="quarter" idx="5"/>
          </p:nvPr>
        </p:nvSpPr>
        <p:spPr/>
        <p:txBody>
          <a:bodyPr/>
          <a:lstStyle/>
          <a:p>
            <a:fld id="{764AF228-1B3C-43DA-AC9F-DACFE00241B0}" type="slidenum">
              <a:rPr lang="en-US" smtClean="0"/>
              <a:t>29</a:t>
            </a:fld>
            <a:endParaRPr lang="en-US"/>
          </a:p>
        </p:txBody>
      </p:sp>
    </p:spTree>
    <p:extLst>
      <p:ext uri="{BB962C8B-B14F-4D97-AF65-F5344CB8AC3E}">
        <p14:creationId xmlns:p14="http://schemas.microsoft.com/office/powerpoint/2010/main" val="4273327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3</a:t>
            </a:fld>
            <a:endParaRPr lang="en-US"/>
          </a:p>
        </p:txBody>
      </p:sp>
    </p:spTree>
    <p:extLst>
      <p:ext uri="{BB962C8B-B14F-4D97-AF65-F5344CB8AC3E}">
        <p14:creationId xmlns:p14="http://schemas.microsoft.com/office/powerpoint/2010/main" val="1090904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20</a:t>
            </a:r>
          </a:p>
          <a:p>
            <a:pPr>
              <a:defRPr/>
            </a:pPr>
            <a:r>
              <a:rPr lang="en-US" sz="1200" i="1" dirty="0">
                <a:effectLst/>
                <a:latin typeface="Calibri"/>
                <a:ea typeface="Calibri" panose="020F0502020204030204" pitchFamily="34" charset="0"/>
                <a:cs typeface="Calibri"/>
              </a:rPr>
              <a:t>The handout for this session helps participants to set their own personal rules or “contracts” for self-accountability. It allows some wiggle room when making choices about the healthy habits they’re establishing and maintaining. Be sure to allow ample time for this particular handout. </a:t>
            </a:r>
            <a:r>
              <a:rPr lang="en-US" sz="1200" i="1" dirty="0">
                <a:effectLst/>
                <a:latin typeface="Arial"/>
                <a:cs typeface="Arial"/>
              </a:rPr>
              <a:t>This activity really helps participants to think about those triggers or situations when they may be tempted to stray from their goals and plans. </a:t>
            </a:r>
            <a:r>
              <a:rPr lang="en-US" sz="1200" i="1" dirty="0">
                <a:effectLst/>
                <a:latin typeface="Calibri"/>
                <a:ea typeface="Calibri" panose="020F0502020204030204" pitchFamily="34" charset="0"/>
                <a:cs typeface="Calibri"/>
              </a:rPr>
              <a:t>Have participants identify a few of their High-risk Behaviors.</a:t>
            </a:r>
            <a:r>
              <a:rPr lang="en-US" i="1" dirty="0">
                <a:latin typeface="Calibri"/>
                <a:ea typeface="Calibri" panose="020F0502020204030204" pitchFamily="34" charset="0"/>
                <a:cs typeface="Calibri"/>
              </a:rPr>
              <a:t> </a:t>
            </a:r>
            <a:r>
              <a:rPr lang="en-US" sz="1200" i="1" dirty="0">
                <a:effectLst/>
                <a:latin typeface="Calibri"/>
                <a:ea typeface="Calibri" panose="020F0502020204030204" pitchFamily="34" charset="0"/>
                <a:cs typeface="Calibri"/>
              </a:rPr>
              <a:t> They’ll then jot down ways they have dealt with the trigger in the past, and then they’ll come up with a strategy for a new way to respond.</a:t>
            </a:r>
            <a:r>
              <a:rPr lang="en-US" i="1" dirty="0">
                <a:latin typeface="Calibri"/>
                <a:ea typeface="Calibri" panose="020F0502020204030204" pitchFamily="34" charset="0"/>
                <a:cs typeface="Calibri"/>
              </a:rPr>
              <a:t> </a:t>
            </a:r>
            <a:r>
              <a:rPr lang="en-US" sz="1200" i="1" dirty="0">
                <a:effectLst/>
                <a:latin typeface="Calibri"/>
                <a:ea typeface="Calibri" panose="020F0502020204030204" pitchFamily="34" charset="0"/>
                <a:cs typeface="Calibri"/>
              </a:rPr>
              <a:t> So if someone is aiming to go for a walk outside everyday, a trigger for them maybe the weather. In the past if it has been too cold or rainy, they may have responded by not going out for a walk, and just skipping exercise that day.</a:t>
            </a:r>
            <a:r>
              <a:rPr lang="en-US" i="1" dirty="0">
                <a:latin typeface="Calibri"/>
                <a:ea typeface="Calibri" panose="020F0502020204030204" pitchFamily="34" charset="0"/>
                <a:cs typeface="Calibri"/>
              </a:rPr>
              <a:t> </a:t>
            </a:r>
            <a:r>
              <a:rPr lang="en-US" sz="1200" i="1" dirty="0">
                <a:effectLst/>
                <a:latin typeface="Calibri"/>
                <a:ea typeface="Calibri" panose="020F0502020204030204" pitchFamily="34" charset="0"/>
                <a:cs typeface="Calibri"/>
              </a:rPr>
              <a:t> A new way to respond could be to have a back up plan, maybe staying indoors and doing an exercise video instead or go to the mall to walk inside.</a:t>
            </a:r>
            <a:endParaRPr lang="en-US" i="1" dirty="0">
              <a:latin typeface="Calibri"/>
              <a:cs typeface="Calibri"/>
            </a:endParaRPr>
          </a:p>
          <a:p>
            <a:r>
              <a:rPr lang="en-US" sz="1800" i="1" dirty="0">
                <a:effectLst/>
                <a:latin typeface="Arial" panose="020B0604020202020204" pitchFamily="34" charset="0"/>
              </a:rPr>
              <a:t> </a:t>
            </a:r>
          </a:p>
          <a:p>
            <a:r>
              <a:rPr lang="en-US" i="1" dirty="0"/>
              <a:t>We’re going to take a few minutes now to do the activity included in this session.</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[ORGANIZE THREE GROUPS/BREAKOUT ROOMS]  </a:t>
            </a:r>
            <a:endParaRPr lang="en-US" i="1" dirty="0"/>
          </a:p>
          <a:p>
            <a:r>
              <a:rPr lang="en-US" i="1" dirty="0"/>
              <a:t>We’ll break off into three groups. Once we’re in our groups, take 2-3 minutes to fill out the worksheet, particularly the first two columns.  Then, as a group share your responses.  If needed, help each other come up with some ideas for your third column. We’ll come back as a larger group in about 8-10 minutes. </a:t>
            </a:r>
            <a:endParaRPr lang="en-US" dirty="0"/>
          </a:p>
          <a:p>
            <a:r>
              <a:rPr lang="en-US" dirty="0"/>
              <a:t>[RECONVENE, DEBRIEF]</a:t>
            </a:r>
          </a:p>
          <a:p>
            <a:r>
              <a:rPr lang="en-US" dirty="0"/>
              <a:t>Help participants to explore all the tools that they have learned  through STRIDE and encourage them to find the ones that work best for their situation. Having a plan, and maybe even a backup plan, in place will make it easier to get back on track after a lapse. </a:t>
            </a:r>
          </a:p>
          <a:p>
            <a:endParaRPr lang="en-US" i="0" dirty="0"/>
          </a:p>
        </p:txBody>
      </p:sp>
      <p:sp>
        <p:nvSpPr>
          <p:cNvPr id="4" name="Slide Number Placeholder 3"/>
          <p:cNvSpPr>
            <a:spLocks noGrp="1"/>
          </p:cNvSpPr>
          <p:nvPr>
            <p:ph type="sldNum" sz="quarter" idx="5"/>
          </p:nvPr>
        </p:nvSpPr>
        <p:spPr/>
        <p:txBody>
          <a:bodyPr/>
          <a:lstStyle/>
          <a:p>
            <a:fld id="{764AF228-1B3C-43DA-AC9F-DACFE00241B0}" type="slidenum">
              <a:rPr lang="en-US" smtClean="0"/>
              <a:t>30</a:t>
            </a:fld>
            <a:endParaRPr lang="en-US"/>
          </a:p>
        </p:txBody>
      </p:sp>
    </p:spTree>
    <p:extLst>
      <p:ext uri="{BB962C8B-B14F-4D97-AF65-F5344CB8AC3E}">
        <p14:creationId xmlns:p14="http://schemas.microsoft.com/office/powerpoint/2010/main" val="777964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21</a:t>
            </a:r>
            <a:r>
              <a:rPr lang="en-US" sz="1800" dirty="0">
                <a:effectLst/>
                <a:latin typeface="Arial" panose="020B0604020202020204" pitchFamily="34" charset="0"/>
                <a:ea typeface="Arial" panose="020B0604020202020204" pitchFamily="34" charset="0"/>
              </a:rPr>
              <a:t> </a:t>
            </a:r>
            <a:endParaRPr lang="en-US" i="1" dirty="0"/>
          </a:p>
          <a:p>
            <a:r>
              <a:rPr lang="en-US" i="1" dirty="0"/>
              <a:t>Plateaus are a very real, very frustrating part of weight loss which can be discouraging for participants.  A </a:t>
            </a:r>
            <a:r>
              <a:rPr lang="en-US" i="1" u="sng" dirty="0"/>
              <a:t>true</a:t>
            </a:r>
            <a:r>
              <a:rPr lang="en-US" i="1" dirty="0"/>
              <a:t> plateau is when the scale doesn’t move – up or down – for several weeks, despite adhering to the same routines.  Participants will often feel that they are plateauing if their weight stays the same after a couple of weeks, so encourage them to be patient and continue with their positive changes. </a:t>
            </a:r>
          </a:p>
          <a:p>
            <a:endParaRPr lang="en-US" i="1" dirty="0"/>
          </a:p>
          <a:p>
            <a:r>
              <a:rPr lang="en-US" i="1" dirty="0"/>
              <a:t>To address plateaus, participants should assess where they are at. Have they reached their weight loss goal? Is losing more weight realistic for them?  Are they holding themselves accountable with their current behaviors? Has complacency set in?  (</a:t>
            </a:r>
            <a:r>
              <a:rPr lang="en-US" i="1" dirty="0" err="1"/>
              <a:t>eg</a:t>
            </a:r>
            <a:r>
              <a:rPr lang="en-US" i="1" dirty="0"/>
              <a:t>, has there been any “portion” creep? Are they getting true </a:t>
            </a:r>
            <a:r>
              <a:rPr lang="en-US" i="1" u="sng" dirty="0"/>
              <a:t>moderate intensity </a:t>
            </a:r>
            <a:r>
              <a:rPr lang="en-US" i="1" dirty="0"/>
              <a:t>exercise most days?)</a:t>
            </a:r>
          </a:p>
          <a:p>
            <a:endParaRPr lang="en-US" i="1" dirty="0"/>
          </a:p>
          <a:p>
            <a:endParaRPr lang="en-US" i="1" dirty="0"/>
          </a:p>
        </p:txBody>
      </p:sp>
      <p:sp>
        <p:nvSpPr>
          <p:cNvPr id="4" name="Slide Number Placeholder 3"/>
          <p:cNvSpPr>
            <a:spLocks noGrp="1"/>
          </p:cNvSpPr>
          <p:nvPr>
            <p:ph type="sldNum" sz="quarter" idx="5"/>
          </p:nvPr>
        </p:nvSpPr>
        <p:spPr/>
        <p:txBody>
          <a:bodyPr/>
          <a:lstStyle/>
          <a:p>
            <a:fld id="{764AF228-1B3C-43DA-AC9F-DACFE00241B0}" type="slidenum">
              <a:rPr lang="en-US" smtClean="0"/>
              <a:t>31</a:t>
            </a:fld>
            <a:endParaRPr lang="en-US"/>
          </a:p>
        </p:txBody>
      </p:sp>
    </p:spTree>
    <p:extLst>
      <p:ext uri="{BB962C8B-B14F-4D97-AF65-F5344CB8AC3E}">
        <p14:creationId xmlns:p14="http://schemas.microsoft.com/office/powerpoint/2010/main" val="317835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21</a:t>
            </a:r>
            <a:r>
              <a:rPr lang="en-US" sz="1800" dirty="0">
                <a:effectLst/>
                <a:latin typeface="Arial" panose="020B0604020202020204" pitchFamily="34" charset="0"/>
                <a:ea typeface="Arial" panose="020B0604020202020204" pitchFamily="34" charset="0"/>
              </a:rPr>
              <a:t> </a:t>
            </a:r>
            <a:endParaRPr lang="en-US"/>
          </a:p>
          <a:p>
            <a:r>
              <a:rPr lang="en-US" i="1" dirty="0">
                <a:latin typeface="+mn-lt"/>
              </a:rPr>
              <a:t>There are some helpful bullets in the Facilitator Manual that you can discuss with participants. A fairly easy strategy is to simply mix things up a bit with exercise and food choices. </a:t>
            </a:r>
          </a:p>
          <a:p>
            <a:pPr marL="228600" indent="-228600">
              <a:buAutoNum type="arabicPeriod"/>
            </a:pPr>
            <a:r>
              <a:rPr lang="en-US" sz="1200" i="1" dirty="0">
                <a:effectLst/>
                <a:latin typeface="+mn-lt"/>
                <a:ea typeface="Calibri" panose="020F0502020204030204" pitchFamily="34" charset="0"/>
              </a:rPr>
              <a:t>Exercise - It is easy to get into a routine/rut with exercise, so switching up their pattern a bit can help, both for physical benefits and for the stimulation of doing something a bit different.  </a:t>
            </a:r>
          </a:p>
          <a:p>
            <a:pPr marL="228600" indent="-228600">
              <a:buAutoNum type="arabicPeriod"/>
            </a:pPr>
            <a:r>
              <a:rPr lang="en-US" sz="1200" i="1" dirty="0">
                <a:effectLst/>
                <a:latin typeface="+mn-lt"/>
                <a:ea typeface="Calibri" panose="020F0502020204030204" pitchFamily="34" charset="0"/>
              </a:rPr>
              <a:t>Calories - With food choices, it’s often easier to approach this as focusing on portion sizes and food choices rather than calories: </a:t>
            </a:r>
          </a:p>
          <a:p>
            <a:pPr marL="800100" marR="0" lvl="1" indent="-342900">
              <a:spcBef>
                <a:spcPts val="0"/>
              </a:spcBef>
              <a:spcAft>
                <a:spcPts val="0"/>
              </a:spcAft>
              <a:buFont typeface="Symbol" panose="05050102010706020507" pitchFamily="18" charset="2"/>
              <a:buChar char=""/>
            </a:pPr>
            <a:r>
              <a:rPr lang="en-US" sz="1200" i="1" dirty="0">
                <a:effectLst/>
                <a:latin typeface="+mn-lt"/>
                <a:ea typeface="Times New Roman" panose="02020603050405020304" pitchFamily="18" charset="0"/>
              </a:rPr>
              <a:t>Order 8oz latte vs. 16 oz</a:t>
            </a:r>
            <a:endParaRPr lang="en-US" sz="1200" i="1" dirty="0">
              <a:effectLst/>
              <a:latin typeface="+mn-lt"/>
              <a:ea typeface="Calibri" panose="020F0502020204030204" pitchFamily="34" charset="0"/>
            </a:endParaRPr>
          </a:p>
          <a:p>
            <a:pPr marL="800100" marR="0" lvl="1" indent="-342900">
              <a:spcBef>
                <a:spcPts val="0"/>
              </a:spcBef>
              <a:spcAft>
                <a:spcPts val="0"/>
              </a:spcAft>
              <a:buFont typeface="Symbol" panose="05050102010706020507" pitchFamily="18" charset="2"/>
              <a:buChar char=""/>
            </a:pPr>
            <a:r>
              <a:rPr lang="en-US" sz="1200" i="1" dirty="0">
                <a:effectLst/>
                <a:latin typeface="+mn-lt"/>
                <a:ea typeface="Times New Roman" panose="02020603050405020304" pitchFamily="18" charset="0"/>
              </a:rPr>
              <a:t>Swap out cereal &amp; milk, for yogurt &amp; fruit for breakfast</a:t>
            </a:r>
            <a:endParaRPr lang="en-US" sz="1200" i="1" dirty="0">
              <a:effectLst/>
              <a:latin typeface="+mn-lt"/>
              <a:ea typeface="Calibri" panose="020F0502020204030204" pitchFamily="34" charset="0"/>
            </a:endParaRPr>
          </a:p>
          <a:p>
            <a:pPr marL="800100" marR="0" lvl="1" indent="-342900">
              <a:spcBef>
                <a:spcPts val="0"/>
              </a:spcBef>
              <a:spcAft>
                <a:spcPts val="0"/>
              </a:spcAft>
              <a:buFont typeface="Symbol" panose="05050102010706020507" pitchFamily="18" charset="2"/>
              <a:buChar char=""/>
            </a:pPr>
            <a:r>
              <a:rPr lang="en-US" sz="1200" i="1" dirty="0">
                <a:effectLst/>
                <a:latin typeface="+mn-lt"/>
                <a:ea typeface="Times New Roman" panose="02020603050405020304" pitchFamily="18" charset="0"/>
              </a:rPr>
              <a:t>Review food logs for any foods or portions that may be creeping back up</a:t>
            </a:r>
          </a:p>
          <a:p>
            <a:pPr marL="228600" marR="0" lvl="0" indent="-228600">
              <a:spcBef>
                <a:spcPts val="0"/>
              </a:spcBef>
              <a:spcAft>
                <a:spcPts val="0"/>
              </a:spcAft>
              <a:buFont typeface="+mj-lt"/>
              <a:buAutoNum type="arabicPeriod"/>
            </a:pPr>
            <a:r>
              <a:rPr lang="en-US" sz="1200" i="1" dirty="0">
                <a:effectLst/>
                <a:latin typeface="+mn-lt"/>
                <a:ea typeface="Calibri" panose="020F0502020204030204" pitchFamily="34" charset="0"/>
              </a:rPr>
              <a:t>Body Composition – Notice on how clothes are fitting and reflect on how you’re feeling – do you have more energy, are you sleeping better, etc.</a:t>
            </a:r>
          </a:p>
          <a:p>
            <a:pPr marL="228600" marR="0" lvl="0" indent="-228600">
              <a:spcBef>
                <a:spcPts val="0"/>
              </a:spcBef>
              <a:spcAft>
                <a:spcPts val="0"/>
              </a:spcAft>
              <a:buFont typeface="+mj-lt"/>
              <a:buAutoNum type="arabicPeriod"/>
            </a:pPr>
            <a:r>
              <a:rPr lang="en-US" sz="1200" i="1" dirty="0">
                <a:effectLst/>
                <a:latin typeface="+mn-lt"/>
                <a:ea typeface="Calibri" panose="020F0502020204030204" pitchFamily="34" charset="0"/>
              </a:rPr>
              <a:t>Motivation – Revisit why you chose to work toward a healthier lifestyle</a:t>
            </a:r>
          </a:p>
          <a:p>
            <a:pPr marL="228600" marR="0" lvl="0" indent="-228600">
              <a:spcBef>
                <a:spcPts val="0"/>
              </a:spcBef>
              <a:spcAft>
                <a:spcPts val="0"/>
              </a:spcAft>
              <a:buFont typeface="+mj-lt"/>
              <a:buAutoNum type="arabicPeriod"/>
            </a:pPr>
            <a:r>
              <a:rPr lang="en-US" sz="1200" i="1" dirty="0">
                <a:effectLst/>
                <a:latin typeface="+mn-lt"/>
                <a:ea typeface="Calibri" panose="020F0502020204030204" pitchFamily="34" charset="0"/>
              </a:rPr>
              <a:t>Medical Problems or Medications – Encourage participants to check in with their provider if they are concerned about any medical issues</a:t>
            </a:r>
          </a:p>
          <a:p>
            <a:pPr marL="0" marR="0">
              <a:spcBef>
                <a:spcPts val="0"/>
              </a:spcBef>
              <a:spcAft>
                <a:spcPts val="0"/>
              </a:spcAft>
            </a:pPr>
            <a:r>
              <a:rPr lang="en-US" sz="1200" dirty="0">
                <a:effectLst/>
                <a:latin typeface="Arial" panose="020B0604020202020204" pitchFamily="34" charset="0"/>
                <a:ea typeface="Calibri" panose="020F0502020204030204" pitchFamily="34" charset="0"/>
              </a:rPr>
              <a:t> </a:t>
            </a:r>
          </a:p>
          <a:p>
            <a:pPr marL="0" marR="0">
              <a:spcBef>
                <a:spcPts val="0"/>
              </a:spcBef>
              <a:spcAft>
                <a:spcPts val="0"/>
              </a:spcAft>
            </a:pPr>
            <a:r>
              <a:rPr lang="en-US" sz="1200" i="1" dirty="0">
                <a:effectLst/>
                <a:latin typeface="Arial" panose="020B0604020202020204" pitchFamily="34" charset="0"/>
                <a:ea typeface="Calibri" panose="020F0502020204030204" pitchFamily="34" charset="0"/>
              </a:rPr>
              <a:t>The topic of plateaus may come up earlier in the program, so feel free to content from this session when needed.</a:t>
            </a:r>
          </a:p>
          <a:p>
            <a:endParaRPr lang="en-US" i="1" dirty="0"/>
          </a:p>
          <a:p>
            <a:r>
              <a:rPr lang="en-US" i="0" dirty="0"/>
              <a:t>[THIS SLIDE JUST HITS THE HIGHLIGHTS FROM THE FACILITATOR MANUAL]</a:t>
            </a:r>
          </a:p>
        </p:txBody>
      </p:sp>
      <p:sp>
        <p:nvSpPr>
          <p:cNvPr id="4" name="Slide Number Placeholder 3"/>
          <p:cNvSpPr>
            <a:spLocks noGrp="1"/>
          </p:cNvSpPr>
          <p:nvPr>
            <p:ph type="sldNum" sz="quarter" idx="5"/>
          </p:nvPr>
        </p:nvSpPr>
        <p:spPr/>
        <p:txBody>
          <a:bodyPr/>
          <a:lstStyle/>
          <a:p>
            <a:fld id="{764AF228-1B3C-43DA-AC9F-DACFE00241B0}" type="slidenum">
              <a:rPr lang="en-US" smtClean="0"/>
              <a:t>32</a:t>
            </a:fld>
            <a:endParaRPr lang="en-US"/>
          </a:p>
        </p:txBody>
      </p:sp>
    </p:spTree>
    <p:extLst>
      <p:ext uri="{BB962C8B-B14F-4D97-AF65-F5344CB8AC3E}">
        <p14:creationId xmlns:p14="http://schemas.microsoft.com/office/powerpoint/2010/main" val="1670168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22</a:t>
            </a:r>
            <a:r>
              <a:rPr lang="en-US" sz="1800" dirty="0">
                <a:effectLst/>
                <a:latin typeface="Arial" panose="020B0604020202020204" pitchFamily="34" charset="0"/>
                <a:ea typeface="Arial" panose="020B0604020202020204" pitchFamily="34" charset="0"/>
              </a:rPr>
              <a:t> </a:t>
            </a:r>
            <a:r>
              <a:rPr lang="en-US" i="1" dirty="0"/>
              <a:t>  </a:t>
            </a:r>
            <a:endParaRPr lang="en-US"/>
          </a:p>
          <a:p>
            <a:pPr marL="0" marR="0">
              <a:spcBef>
                <a:spcPts val="0"/>
              </a:spcBef>
              <a:spcAft>
                <a:spcPts val="0"/>
              </a:spcAft>
            </a:pPr>
            <a:r>
              <a:rPr lang="en-US" i="1" dirty="0"/>
              <a:t>This session takes a look at findings from the National Weight Control Registry.  This is a registry of 10,000 members who have lost weight, and kept it off.  The research findings offer some insight to characteristics of these members and the keys to their success</a:t>
            </a:r>
            <a:r>
              <a:rPr lang="en-US" i="0" dirty="0"/>
              <a:t>. </a:t>
            </a:r>
          </a:p>
          <a:p>
            <a:pPr marL="0" marR="0">
              <a:spcBef>
                <a:spcPts val="0"/>
              </a:spcBef>
              <a:spcAft>
                <a:spcPts val="0"/>
              </a:spcAft>
            </a:pPr>
            <a:endParaRPr lang="en-US" i="0" dirty="0"/>
          </a:p>
          <a:p>
            <a:pPr marL="0" marR="0">
              <a:spcBef>
                <a:spcPts val="0"/>
              </a:spcBef>
              <a:spcAft>
                <a:spcPts val="0"/>
              </a:spcAft>
            </a:pPr>
            <a:r>
              <a:rPr lang="en-US" i="1" dirty="0"/>
              <a:t>Remind participants that there are two more weekly sessions before moving to monthly sessions. Have a group discussion about how they would like to celebrate their accomplishments.  There’s a list of ideas on the Supplemental Resources handout that you could use if needed. </a:t>
            </a:r>
          </a:p>
        </p:txBody>
      </p:sp>
      <p:sp>
        <p:nvSpPr>
          <p:cNvPr id="4" name="Slide Number Placeholder 3"/>
          <p:cNvSpPr>
            <a:spLocks noGrp="1"/>
          </p:cNvSpPr>
          <p:nvPr>
            <p:ph type="sldNum" sz="quarter" idx="5"/>
          </p:nvPr>
        </p:nvSpPr>
        <p:spPr/>
        <p:txBody>
          <a:bodyPr/>
          <a:lstStyle/>
          <a:p>
            <a:fld id="{764AF228-1B3C-43DA-AC9F-DACFE00241B0}" type="slidenum">
              <a:rPr lang="en-US" smtClean="0"/>
              <a:t>33</a:t>
            </a:fld>
            <a:endParaRPr lang="en-US"/>
          </a:p>
        </p:txBody>
      </p:sp>
    </p:spTree>
    <p:extLst>
      <p:ext uri="{BB962C8B-B14F-4D97-AF65-F5344CB8AC3E}">
        <p14:creationId xmlns:p14="http://schemas.microsoft.com/office/powerpoint/2010/main" val="1668553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marR="93345">
              <a:spcBef>
                <a:spcPts val="615"/>
              </a:spcBef>
              <a:spcAft>
                <a:spcPts val="0"/>
              </a:spcAft>
            </a:pPr>
            <a:r>
              <a:rPr lang="en-US" sz="1800" dirty="0">
                <a:effectLst/>
                <a:latin typeface="Arial" panose="020B0604020202020204" pitchFamily="34" charset="0"/>
                <a:ea typeface="Arial" panose="020B0604020202020204" pitchFamily="34" charset="0"/>
              </a:rPr>
              <a:t>By design, the content of this session is less than previous sessions. Rather than being primarily psycho-educational in nature, this session is designed to be a process session. This session is meant to help participants anticipate barriers to maintaining healthy changes in diet and exercise during episodes of mental illness or recovery and create solutions for such situations.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It begins by acknowledging that episodic mental health issues are a threat to maintenance of healthy habits. Participants are encouraged to think about </a:t>
            </a:r>
            <a:r>
              <a:rPr lang="en-US" sz="1800" dirty="0">
                <a:effectLst/>
                <a:latin typeface="Arial" panose="020B0604020202020204" pitchFamily="34" charset="0"/>
                <a:ea typeface="Arial" panose="020B0604020202020204" pitchFamily="34" charset="0"/>
              </a:rPr>
              <a:t>identifying some of the benefits of having a plan and staying on track with healthy diet and physical activity throughout episodes of mental illness. There is some group work (brainstorming benefits to having a plan and anticipated barriers). </a:t>
            </a:r>
            <a:r>
              <a:rPr lang="en-US" sz="1800" i="1" dirty="0">
                <a:effectLst/>
                <a:latin typeface="Arial" panose="020B0604020202020204" pitchFamily="34" charset="0"/>
                <a:ea typeface="Arial" panose="020B0604020202020204" pitchFamily="34" charset="0"/>
              </a:rPr>
              <a:t>The goal of this exercise is to acknowledge and honor these very realistic barriers. Many people will have had failed experiences of trying to take better care of themselves during mental  illness. Group leaders should allow sufficient time for participants to process the frustration that accompanies these failures without feeling the need to address these barriers. It is essential to end this exercise by summarizing the benefits rather than ending on the reasons participants might fail at maintenance</a:t>
            </a:r>
            <a:endParaRPr lang="en-US" sz="1800" dirty="0">
              <a:effectLst/>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 A worksheet guides them through creating a personalized plan…</a:t>
            </a:r>
            <a:endParaRPr lang="en-US" i="0" dirty="0"/>
          </a:p>
        </p:txBody>
      </p:sp>
      <p:sp>
        <p:nvSpPr>
          <p:cNvPr id="4" name="Slide Number Placeholder 3"/>
          <p:cNvSpPr>
            <a:spLocks noGrp="1"/>
          </p:cNvSpPr>
          <p:nvPr>
            <p:ph type="sldNum" sz="quarter" idx="5"/>
          </p:nvPr>
        </p:nvSpPr>
        <p:spPr/>
        <p:txBody>
          <a:bodyPr/>
          <a:lstStyle/>
          <a:p>
            <a:fld id="{764AF228-1B3C-43DA-AC9F-DACFE00241B0}" type="slidenum">
              <a:rPr lang="en-US" smtClean="0"/>
              <a:t>34</a:t>
            </a:fld>
            <a:endParaRPr lang="en-US"/>
          </a:p>
        </p:txBody>
      </p:sp>
    </p:spTree>
    <p:extLst>
      <p:ext uri="{BB962C8B-B14F-4D97-AF65-F5344CB8AC3E}">
        <p14:creationId xmlns:p14="http://schemas.microsoft.com/office/powerpoint/2010/main" val="3784302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23b</a:t>
            </a:r>
            <a:endParaRPr lang="en-US"/>
          </a:p>
          <a:p>
            <a:pPr marL="0" marR="0">
              <a:spcBef>
                <a:spcPts val="0"/>
              </a:spcBef>
              <a:spcAft>
                <a:spcPts val="0"/>
              </a:spcAft>
            </a:pPr>
            <a:r>
              <a:rPr lang="en-US" sz="1800" dirty="0">
                <a:effectLst/>
                <a:latin typeface="Arial" panose="020B0604020202020204" pitchFamily="34" charset="0"/>
                <a:ea typeface="Arial" panose="020B0604020202020204" pitchFamily="34" charset="0"/>
              </a:rPr>
              <a:t> </a:t>
            </a:r>
            <a:endParaRPr lang="en-US" i="1" dirty="0"/>
          </a:p>
          <a:p>
            <a:r>
              <a:rPr lang="en-US" i="1" dirty="0"/>
              <a:t> </a:t>
            </a:r>
          </a:p>
        </p:txBody>
      </p:sp>
      <p:sp>
        <p:nvSpPr>
          <p:cNvPr id="4" name="Slide Number Placeholder 3"/>
          <p:cNvSpPr>
            <a:spLocks noGrp="1"/>
          </p:cNvSpPr>
          <p:nvPr>
            <p:ph type="sldNum" sz="quarter" idx="5"/>
          </p:nvPr>
        </p:nvSpPr>
        <p:spPr/>
        <p:txBody>
          <a:bodyPr/>
          <a:lstStyle/>
          <a:p>
            <a:fld id="{764AF228-1B3C-43DA-AC9F-DACFE00241B0}" type="slidenum">
              <a:rPr lang="en-US" smtClean="0"/>
              <a:t>35</a:t>
            </a:fld>
            <a:endParaRPr lang="en-US"/>
          </a:p>
        </p:txBody>
      </p:sp>
    </p:spTree>
    <p:extLst>
      <p:ext uri="{BB962C8B-B14F-4D97-AF65-F5344CB8AC3E}">
        <p14:creationId xmlns:p14="http://schemas.microsoft.com/office/powerpoint/2010/main" val="422916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questions invoke the SMART goal setting they’ve been working on throughout the program to reinforce realistic expectation setting.</a:t>
            </a:r>
            <a:endParaRPr lang="en-US"/>
          </a:p>
        </p:txBody>
      </p:sp>
      <p:sp>
        <p:nvSpPr>
          <p:cNvPr id="4" name="Slide Number Placeholder 3"/>
          <p:cNvSpPr>
            <a:spLocks noGrp="1"/>
          </p:cNvSpPr>
          <p:nvPr>
            <p:ph type="sldNum" sz="quarter" idx="5"/>
          </p:nvPr>
        </p:nvSpPr>
        <p:spPr/>
        <p:txBody>
          <a:bodyPr/>
          <a:lstStyle/>
          <a:p>
            <a:fld id="{764AF228-1B3C-43DA-AC9F-DACFE00241B0}" type="slidenum">
              <a:rPr lang="en-US" smtClean="0"/>
              <a:t>36</a:t>
            </a:fld>
            <a:endParaRPr lang="en-US"/>
          </a:p>
        </p:txBody>
      </p:sp>
    </p:spTree>
    <p:extLst>
      <p:ext uri="{BB962C8B-B14F-4D97-AF65-F5344CB8AC3E}">
        <p14:creationId xmlns:p14="http://schemas.microsoft.com/office/powerpoint/2010/main" val="2692328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Session 24</a:t>
            </a:r>
            <a:r>
              <a:rPr lang="en-US" sz="1800" dirty="0">
                <a:effectLst/>
                <a:latin typeface="Arial" panose="020B0604020202020204" pitchFamily="34" charset="0"/>
                <a:ea typeface="Arial" panose="020B0604020202020204" pitchFamily="34" charset="0"/>
              </a:rPr>
              <a:t> </a:t>
            </a:r>
            <a:endParaRPr lang="en-US" i="1" dirty="0"/>
          </a:p>
          <a:p>
            <a:r>
              <a:rPr lang="en-US" sz="1800" i="1" dirty="0">
                <a:effectLst/>
                <a:latin typeface="Arial" panose="020B0604020202020204" pitchFamily="34" charset="0"/>
                <a:ea typeface="Arial" panose="020B0604020202020204" pitchFamily="34" charset="0"/>
              </a:rPr>
              <a:t>Acknowledge any trepidation participants may feel about this last weekly session, but try to keep the discussion upbeat.  It’s helpful to gauge participants feeling about moving to monthly sessions, during the previous sessions.</a:t>
            </a:r>
          </a:p>
          <a:p>
            <a:endParaRPr lang="en-US" sz="1800" i="1" dirty="0">
              <a:effectLst/>
              <a:latin typeface="Arial" panose="020B0604020202020204" pitchFamily="34" charset="0"/>
            </a:endParaRPr>
          </a:p>
          <a:p>
            <a:r>
              <a:rPr lang="en-US" sz="1800" i="1" dirty="0">
                <a:effectLst/>
                <a:latin typeface="Arial" panose="020B0604020202020204" pitchFamily="34" charset="0"/>
                <a:ea typeface="Arial" panose="020B0604020202020204" pitchFamily="34" charset="0"/>
              </a:rPr>
              <a:t>If appropriate, suggest that participants exchange phone numbers, or arrange “meet ups” to go for walks. This could help with support and accountability during the monthly intervals.  </a:t>
            </a:r>
            <a:endParaRPr lang="en-US" i="1" dirty="0"/>
          </a:p>
        </p:txBody>
      </p:sp>
      <p:sp>
        <p:nvSpPr>
          <p:cNvPr id="4" name="Slide Number Placeholder 3"/>
          <p:cNvSpPr>
            <a:spLocks noGrp="1"/>
          </p:cNvSpPr>
          <p:nvPr>
            <p:ph type="sldNum" sz="quarter" idx="5"/>
          </p:nvPr>
        </p:nvSpPr>
        <p:spPr/>
        <p:txBody>
          <a:bodyPr/>
          <a:lstStyle/>
          <a:p>
            <a:fld id="{764AF228-1B3C-43DA-AC9F-DACFE00241B0}" type="slidenum">
              <a:rPr lang="en-US" smtClean="0"/>
              <a:t>37</a:t>
            </a:fld>
            <a:endParaRPr lang="en-US"/>
          </a:p>
        </p:txBody>
      </p:sp>
    </p:spTree>
    <p:extLst>
      <p:ext uri="{BB962C8B-B14F-4D97-AF65-F5344CB8AC3E}">
        <p14:creationId xmlns:p14="http://schemas.microsoft.com/office/powerpoint/2010/main" val="1891264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Monthly Sessions  </a:t>
            </a:r>
            <a:r>
              <a:rPr lang="en-US" sz="1800" dirty="0">
                <a:effectLst/>
                <a:latin typeface="Arial" panose="020B0604020202020204" pitchFamily="34" charset="0"/>
                <a:ea typeface="Arial" panose="020B0604020202020204" pitchFamily="34" charset="0"/>
              </a:rPr>
              <a:t> </a:t>
            </a:r>
            <a:endParaRPr lang="en-US" i="1" dirty="0"/>
          </a:p>
          <a:p>
            <a:r>
              <a:rPr lang="en-US" sz="1800" i="1" dirty="0">
                <a:effectLst/>
                <a:latin typeface="Arial" panose="020B0604020202020204" pitchFamily="34" charset="0"/>
                <a:ea typeface="Arial" panose="020B0604020202020204" pitchFamily="34" charset="0"/>
              </a:rPr>
              <a:t>The check-in will likely be the most robust portion of these sessions.  The Facilitator Manual includes a list of suggested topics to review for each of the monthly sessions, however prioritize the needs/requests of the participants.</a:t>
            </a:r>
          </a:p>
          <a:p>
            <a:endParaRPr lang="en-US" i="1" dirty="0"/>
          </a:p>
          <a:p>
            <a:r>
              <a:rPr lang="en-US" i="1" dirty="0"/>
              <a:t>Be sure to include a walk, or other physical activity, and allow plenty of time for goal setting and sharing. </a:t>
            </a:r>
          </a:p>
        </p:txBody>
      </p:sp>
      <p:sp>
        <p:nvSpPr>
          <p:cNvPr id="4" name="Slide Number Placeholder 3"/>
          <p:cNvSpPr>
            <a:spLocks noGrp="1"/>
          </p:cNvSpPr>
          <p:nvPr>
            <p:ph type="sldNum" sz="quarter" idx="5"/>
          </p:nvPr>
        </p:nvSpPr>
        <p:spPr/>
        <p:txBody>
          <a:bodyPr/>
          <a:lstStyle/>
          <a:p>
            <a:fld id="{764AF228-1B3C-43DA-AC9F-DACFE00241B0}" type="slidenum">
              <a:rPr lang="en-US" smtClean="0"/>
              <a:t>38</a:t>
            </a:fld>
            <a:endParaRPr lang="en-US"/>
          </a:p>
        </p:txBody>
      </p:sp>
    </p:spTree>
    <p:extLst>
      <p:ext uri="{BB962C8B-B14F-4D97-AF65-F5344CB8AC3E}">
        <p14:creationId xmlns:p14="http://schemas.microsoft.com/office/powerpoint/2010/main" val="11848049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Monthly Phone Calls</a:t>
            </a:r>
            <a:endParaRPr lang="en-US"/>
          </a:p>
          <a:p>
            <a:r>
              <a:rPr lang="en-US" i="1" dirty="0"/>
              <a:t>These calls will help to keep participants engaged during the monthly intervals. It may help to schedule the calls in advance (</a:t>
            </a:r>
            <a:r>
              <a:rPr lang="en-US" i="1" dirty="0" err="1"/>
              <a:t>ie</a:t>
            </a:r>
            <a:r>
              <a:rPr lang="en-US" i="1" dirty="0"/>
              <a:t>, during the monthly session) so facilitator and participant can have it on their calendars.  These one-on-one calls are a good opportunity for facilitators to have a more tailored interaction with each participant. Again, realize that this mode of contact may resonate more, or less, for some of your participants.  Some may really like the individual conversations with you, and for others it may be more of a brief check in to review goals.  Some participants may struggle during the monthly phase, others will continue to keep themselves on track and maintain their changes. </a:t>
            </a:r>
          </a:p>
          <a:p>
            <a:r>
              <a:rPr lang="en-US" sz="1800" i="1" dirty="0">
                <a:effectLst/>
                <a:latin typeface="Arial" panose="020B0604020202020204" pitchFamily="34" charset="0"/>
                <a:ea typeface="Arial" panose="020B0604020202020204" pitchFamily="34" charset="0"/>
              </a:rPr>
              <a:t> </a:t>
            </a:r>
            <a:endParaRPr lang="en-US" i="1" dirty="0"/>
          </a:p>
        </p:txBody>
      </p:sp>
      <p:sp>
        <p:nvSpPr>
          <p:cNvPr id="4" name="Slide Number Placeholder 3"/>
          <p:cNvSpPr>
            <a:spLocks noGrp="1"/>
          </p:cNvSpPr>
          <p:nvPr>
            <p:ph type="sldNum" sz="quarter" idx="5"/>
          </p:nvPr>
        </p:nvSpPr>
        <p:spPr/>
        <p:txBody>
          <a:bodyPr/>
          <a:lstStyle/>
          <a:p>
            <a:fld id="{764AF228-1B3C-43DA-AC9F-DACFE00241B0}" type="slidenum">
              <a:rPr lang="en-US" smtClean="0"/>
              <a:t>39</a:t>
            </a:fld>
            <a:endParaRPr lang="en-US"/>
          </a:p>
        </p:txBody>
      </p:sp>
    </p:spTree>
    <p:extLst>
      <p:ext uri="{BB962C8B-B14F-4D97-AF65-F5344CB8AC3E}">
        <p14:creationId xmlns:p14="http://schemas.microsoft.com/office/powerpoint/2010/main" val="50608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4</a:t>
            </a:fld>
            <a:endParaRPr lang="en-US"/>
          </a:p>
        </p:txBody>
      </p:sp>
    </p:spTree>
    <p:extLst>
      <p:ext uri="{BB962C8B-B14F-4D97-AF65-F5344CB8AC3E}">
        <p14:creationId xmlns:p14="http://schemas.microsoft.com/office/powerpoint/2010/main" val="3401278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764AF228-1B3C-43DA-AC9F-DACFE00241B0}" type="slidenum">
              <a:rPr lang="en-US" smtClean="0"/>
              <a:t>40</a:t>
            </a:fld>
            <a:endParaRPr lang="en-US"/>
          </a:p>
        </p:txBody>
      </p:sp>
    </p:spTree>
    <p:extLst>
      <p:ext uri="{BB962C8B-B14F-4D97-AF65-F5344CB8AC3E}">
        <p14:creationId xmlns:p14="http://schemas.microsoft.com/office/powerpoint/2010/main" val="31325238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64AF228-1B3C-43DA-AC9F-DACFE00241B0}" type="slidenum">
              <a:rPr lang="en-US" smtClean="0"/>
              <a:t>41</a:t>
            </a:fld>
            <a:endParaRPr lang="en-US"/>
          </a:p>
        </p:txBody>
      </p:sp>
    </p:spTree>
    <p:extLst>
      <p:ext uri="{BB962C8B-B14F-4D97-AF65-F5344CB8AC3E}">
        <p14:creationId xmlns:p14="http://schemas.microsoft.com/office/powerpoint/2010/main" val="810006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GUIDELINES</a:t>
            </a:r>
            <a:endParaRPr lang="en-US"/>
          </a:p>
          <a:p>
            <a:r>
              <a:rPr lang="en-US" sz="1800" dirty="0">
                <a:effectLst/>
                <a:latin typeface="Arial" panose="020B0604020202020204" pitchFamily="34" charset="0"/>
                <a:ea typeface="Arial" panose="020B0604020202020204" pitchFamily="34" charset="0"/>
              </a:rPr>
              <a:t>Pop Quiz! There were 5 guidelines we talked about at our last training, these are the foundation of the program. Who can help us fill in the blanks?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Record all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foods/beverages </a:t>
            </a:r>
            <a:r>
              <a:rPr lang="en-US" sz="1200" dirty="0">
                <a:effectLst/>
                <a:latin typeface="Calibri" panose="020F0502020204030204" pitchFamily="34" charset="0"/>
                <a:ea typeface="Calibri" panose="020F0502020204030204" pitchFamily="34" charset="0"/>
                <a:cs typeface="Times New Roman" panose="02020603050405020304" pitchFamily="18" charset="0"/>
              </a:rPr>
              <a:t>and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exercise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Reduce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caloric </a:t>
            </a:r>
            <a:r>
              <a:rPr lang="en-US" sz="1200" u="none" dirty="0">
                <a:effectLst/>
                <a:latin typeface="Calibri" panose="020F0502020204030204" pitchFamily="34" charset="0"/>
                <a:ea typeface="Calibri" panose="020F0502020204030204" pitchFamily="34" charset="0"/>
                <a:cs typeface="Times New Roman" panose="02020603050405020304" pitchFamily="18" charset="0"/>
              </a:rPr>
              <a:t>intake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Increase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fruit</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vegetable</a:t>
            </a:r>
            <a:r>
              <a:rPr lang="en-US" sz="1200" dirty="0">
                <a:effectLst/>
                <a:latin typeface="Calibri" panose="020F0502020204030204" pitchFamily="34" charset="0"/>
                <a:ea typeface="Calibri" panose="020F0502020204030204" pitchFamily="34" charset="0"/>
                <a:cs typeface="Times New Roman" panose="02020603050405020304" pitchFamily="18" charset="0"/>
              </a:rPr>
              <a:t> intake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Work toward averaging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180 minutes </a:t>
            </a:r>
            <a:r>
              <a:rPr lang="en-US" sz="1200" dirty="0">
                <a:effectLst/>
                <a:latin typeface="Calibri" panose="020F0502020204030204" pitchFamily="34" charset="0"/>
                <a:ea typeface="Calibri" panose="020F0502020204030204" pitchFamily="34" charset="0"/>
                <a:cs typeface="Times New Roman" panose="02020603050405020304" pitchFamily="18" charset="0"/>
              </a:rPr>
              <a:t>of moderate intensity activity per week</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Find ways to get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more active </a:t>
            </a:r>
            <a:r>
              <a:rPr lang="en-US" sz="1200" dirty="0">
                <a:effectLst/>
                <a:latin typeface="Calibri" panose="020F0502020204030204" pitchFamily="34" charset="0"/>
                <a:ea typeface="Calibri" panose="020F0502020204030204" pitchFamily="34" charset="0"/>
                <a:cs typeface="Times New Roman" panose="02020603050405020304" pitchFamily="18" charset="0"/>
              </a:rPr>
              <a:t>in everyday life</a:t>
            </a: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5</a:t>
            </a:fld>
            <a:endParaRPr lang="en-US"/>
          </a:p>
        </p:txBody>
      </p:sp>
    </p:spTree>
    <p:extLst>
      <p:ext uri="{BB962C8B-B14F-4D97-AF65-F5344CB8AC3E}">
        <p14:creationId xmlns:p14="http://schemas.microsoft.com/office/powerpoint/2010/main" val="80309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Arial" panose="020B0604020202020204" pitchFamily="34" charset="0"/>
              </a:rPr>
              <a:t>And a quick reminder, these are the strategies the program is built around</a:t>
            </a:r>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6</a:t>
            </a:fld>
            <a:endParaRPr lang="en-US"/>
          </a:p>
        </p:txBody>
      </p:sp>
    </p:spTree>
    <p:extLst>
      <p:ext uri="{BB962C8B-B14F-4D97-AF65-F5344CB8AC3E}">
        <p14:creationId xmlns:p14="http://schemas.microsoft.com/office/powerpoint/2010/main" val="3460211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BOBBI</a:t>
            </a:r>
          </a:p>
          <a:p>
            <a:endParaRPr lang="en-US" dirty="0"/>
          </a:p>
          <a:p>
            <a:r>
              <a:rPr lang="en-US" dirty="0"/>
              <a:t>GENERAL SESSION OUTLINE</a:t>
            </a:r>
          </a:p>
          <a:p>
            <a:r>
              <a:rPr lang="en-US" dirty="0"/>
              <a:t>We’re going to dive right into the remaining sessions, covering most but not all of them. We’ve intentionally skipped those that we think you’re already pretty familiar with the content of, such as problem solving or other skills that aren’t unique to this program and are often part of mental health care so that we can focus on those that might be less familiar. </a:t>
            </a:r>
          </a:p>
          <a:p>
            <a:r>
              <a:rPr lang="en-US" dirty="0"/>
              <a:t>Remember that this is the general outline for each session: greeting and weighing in, a check in that can range from 15-30 minutes depending on the size of the group and how rich the conversation is, new content maybe broken up by some physical activity or saving the activity until the end depending on the content, and wrapping up with goal setting for the next week. </a:t>
            </a:r>
          </a:p>
          <a:p>
            <a:endParaRPr lang="en-US" dirty="0"/>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7</a:t>
            </a:fld>
            <a:endParaRPr lang="en-US"/>
          </a:p>
        </p:txBody>
      </p:sp>
    </p:spTree>
    <p:extLst>
      <p:ext uri="{BB962C8B-B14F-4D97-AF65-F5344CB8AC3E}">
        <p14:creationId xmlns:p14="http://schemas.microsoft.com/office/powerpoint/2010/main" val="262397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SESSION OUTLINE</a:t>
            </a:r>
            <a:endParaRPr lang="en-US"/>
          </a:p>
          <a:p>
            <a:r>
              <a:rPr lang="en-US" dirty="0"/>
              <a:t>We’re going to dive right into the remaining sessions, covering most but not all of them. We’ve intentionally skipped those that we think you’re already pretty familiar with the content of, such as problem solving or other skills that aren’t unique to this program and are often part of mental health care so that we can focus on those that might be less familiar. </a:t>
            </a:r>
          </a:p>
          <a:p>
            <a:r>
              <a:rPr lang="en-US" dirty="0"/>
              <a:t>Remember that this is the general outline for each session: greeting and weighing in, a check in that can range from 15-30 minutes depending on the size of the group and how rich the conversation is, new content maybe broken up by some physical activity or saving the activity until the end depending on the content, and wrapping up with goal setting for the next week. </a:t>
            </a:r>
          </a:p>
          <a:p>
            <a:endParaRPr lang="en-US" dirty="0"/>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8</a:t>
            </a:fld>
            <a:endParaRPr lang="en-US"/>
          </a:p>
        </p:txBody>
      </p:sp>
    </p:spTree>
    <p:extLst>
      <p:ext uri="{BB962C8B-B14F-4D97-AF65-F5344CB8AC3E}">
        <p14:creationId xmlns:p14="http://schemas.microsoft.com/office/powerpoint/2010/main" val="4187654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9</a:t>
            </a:fld>
            <a:endParaRPr lang="en-US"/>
          </a:p>
        </p:txBody>
      </p:sp>
    </p:spTree>
    <p:extLst>
      <p:ext uri="{BB962C8B-B14F-4D97-AF65-F5344CB8AC3E}">
        <p14:creationId xmlns:p14="http://schemas.microsoft.com/office/powerpoint/2010/main" val="3858717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D8AAF-2479-4B67-BFA3-25952A2FF5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0A3961-1C1B-4138-B694-16FE02C33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C53050-2D66-4F0A-991D-F621A033DC06}"/>
              </a:ext>
            </a:extLst>
          </p:cNvPr>
          <p:cNvSpPr>
            <a:spLocks noGrp="1"/>
          </p:cNvSpPr>
          <p:nvPr>
            <p:ph type="dt" sz="half" idx="10"/>
          </p:nvPr>
        </p:nvSpPr>
        <p:spPr/>
        <p:txBody>
          <a:bodyPr/>
          <a:lstStyle/>
          <a:p>
            <a:fld id="{759A8CAB-76A8-446A-8AE1-8DDAE3A448A1}" type="datetime1">
              <a:rPr lang="en-US" smtClean="0"/>
              <a:t>2/23/2022</a:t>
            </a:fld>
            <a:endParaRPr lang="en-US"/>
          </a:p>
        </p:txBody>
      </p:sp>
      <p:sp>
        <p:nvSpPr>
          <p:cNvPr id="5" name="Footer Placeholder 4">
            <a:extLst>
              <a:ext uri="{FF2B5EF4-FFF2-40B4-BE49-F238E27FC236}">
                <a16:creationId xmlns:a16="http://schemas.microsoft.com/office/drawing/2014/main" id="{EBB9E478-9263-462E-9DD4-4F4FC467621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A4C4A0A-E6FC-4ABD-BA40-D60E13429A33}"/>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164194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71F8-EEC9-4086-AE04-925B3D647E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64319A-14BC-4255-9854-C2A1FABD63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FF46CA-D260-4E12-88FA-F6C127F08F95}"/>
              </a:ext>
            </a:extLst>
          </p:cNvPr>
          <p:cNvSpPr>
            <a:spLocks noGrp="1"/>
          </p:cNvSpPr>
          <p:nvPr>
            <p:ph type="dt" sz="half" idx="10"/>
          </p:nvPr>
        </p:nvSpPr>
        <p:spPr/>
        <p:txBody>
          <a:bodyPr/>
          <a:lstStyle/>
          <a:p>
            <a:fld id="{1342AB5B-2547-4359-9B3F-A5383242E064}" type="datetime1">
              <a:rPr lang="en-US" smtClean="0"/>
              <a:t>2/23/2022</a:t>
            </a:fld>
            <a:endParaRPr lang="en-US"/>
          </a:p>
        </p:txBody>
      </p:sp>
      <p:sp>
        <p:nvSpPr>
          <p:cNvPr id="5" name="Footer Placeholder 4">
            <a:extLst>
              <a:ext uri="{FF2B5EF4-FFF2-40B4-BE49-F238E27FC236}">
                <a16:creationId xmlns:a16="http://schemas.microsoft.com/office/drawing/2014/main" id="{92EF276A-DA76-49F7-9742-3A5D0170FA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885A7D-2990-44F8-B1B8-F97B7D64DE46}"/>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17450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4EB12B-71EB-49AC-9544-44770EA6F4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EAC876-C9FB-4314-9A10-9BDFDBF311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FB186-8839-4585-A1BD-FD85073CFC04}"/>
              </a:ext>
            </a:extLst>
          </p:cNvPr>
          <p:cNvSpPr>
            <a:spLocks noGrp="1"/>
          </p:cNvSpPr>
          <p:nvPr>
            <p:ph type="dt" sz="half" idx="10"/>
          </p:nvPr>
        </p:nvSpPr>
        <p:spPr/>
        <p:txBody>
          <a:bodyPr/>
          <a:lstStyle/>
          <a:p>
            <a:fld id="{4CA49BCB-8FDE-4241-B49B-BF5564628B67}" type="datetime1">
              <a:rPr lang="en-US" smtClean="0"/>
              <a:t>2/23/2022</a:t>
            </a:fld>
            <a:endParaRPr lang="en-US"/>
          </a:p>
        </p:txBody>
      </p:sp>
      <p:sp>
        <p:nvSpPr>
          <p:cNvPr id="5" name="Footer Placeholder 4">
            <a:extLst>
              <a:ext uri="{FF2B5EF4-FFF2-40B4-BE49-F238E27FC236}">
                <a16:creationId xmlns:a16="http://schemas.microsoft.com/office/drawing/2014/main" id="{7B002843-069E-4B23-8E4F-70E056C542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FEFD59-B33C-49F0-99CA-ED294B468744}"/>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171360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C6B6D-DA6D-4787-99DC-55061A7D2D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18FEB9-5483-4C69-AEDB-0B56202CB2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98127-B039-4A37-86A8-AD1A1A34BB55}"/>
              </a:ext>
            </a:extLst>
          </p:cNvPr>
          <p:cNvSpPr>
            <a:spLocks noGrp="1"/>
          </p:cNvSpPr>
          <p:nvPr>
            <p:ph type="dt" sz="half" idx="10"/>
          </p:nvPr>
        </p:nvSpPr>
        <p:spPr/>
        <p:txBody>
          <a:bodyPr/>
          <a:lstStyle/>
          <a:p>
            <a:fld id="{F4D1C1DD-4838-4A4A-8D2E-07A90A7D7C71}" type="datetime1">
              <a:rPr lang="en-US" smtClean="0"/>
              <a:t>2/23/2022</a:t>
            </a:fld>
            <a:endParaRPr lang="en-US"/>
          </a:p>
        </p:txBody>
      </p:sp>
      <p:sp>
        <p:nvSpPr>
          <p:cNvPr id="5" name="Footer Placeholder 4">
            <a:extLst>
              <a:ext uri="{FF2B5EF4-FFF2-40B4-BE49-F238E27FC236}">
                <a16:creationId xmlns:a16="http://schemas.microsoft.com/office/drawing/2014/main" id="{42792594-DD05-4CA8-B175-DA0B16209E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C0CD43-ED60-491B-8778-0D92C5F2BFD7}"/>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14204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A172-697F-40FC-AE4A-DA4392990E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6F7DA7-A519-460C-9425-3C32AE4B2C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C4B2D9-3C26-4BE1-A84F-9EACB6131B78}"/>
              </a:ext>
            </a:extLst>
          </p:cNvPr>
          <p:cNvSpPr>
            <a:spLocks noGrp="1"/>
          </p:cNvSpPr>
          <p:nvPr>
            <p:ph type="dt" sz="half" idx="10"/>
          </p:nvPr>
        </p:nvSpPr>
        <p:spPr/>
        <p:txBody>
          <a:bodyPr/>
          <a:lstStyle/>
          <a:p>
            <a:fld id="{5566B44F-9B0F-4827-AC30-0CA3DAECB5A2}" type="datetime1">
              <a:rPr lang="en-US" smtClean="0"/>
              <a:t>2/23/2022</a:t>
            </a:fld>
            <a:endParaRPr lang="en-US"/>
          </a:p>
        </p:txBody>
      </p:sp>
      <p:sp>
        <p:nvSpPr>
          <p:cNvPr id="5" name="Footer Placeholder 4">
            <a:extLst>
              <a:ext uri="{FF2B5EF4-FFF2-40B4-BE49-F238E27FC236}">
                <a16:creationId xmlns:a16="http://schemas.microsoft.com/office/drawing/2014/main" id="{33FB4D34-2895-4507-A6B7-18647E712F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65F98B-DD91-4519-92F1-777324E43D83}"/>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87903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4E801-283F-4915-8F1B-15A42654E4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64DA58-6A97-4B1E-BD4A-794E6817E5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496B6-947B-43AD-9F0A-A31241AA6D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21436E-59EC-45D1-AB6B-2EAB04B02ACA}"/>
              </a:ext>
            </a:extLst>
          </p:cNvPr>
          <p:cNvSpPr>
            <a:spLocks noGrp="1"/>
          </p:cNvSpPr>
          <p:nvPr>
            <p:ph type="dt" sz="half" idx="10"/>
          </p:nvPr>
        </p:nvSpPr>
        <p:spPr/>
        <p:txBody>
          <a:bodyPr/>
          <a:lstStyle/>
          <a:p>
            <a:fld id="{859B36DA-CE55-4E05-8DB4-B8CA01845D78}" type="datetime1">
              <a:rPr lang="en-US" smtClean="0"/>
              <a:t>2/23/2022</a:t>
            </a:fld>
            <a:endParaRPr lang="en-US"/>
          </a:p>
        </p:txBody>
      </p:sp>
      <p:sp>
        <p:nvSpPr>
          <p:cNvPr id="6" name="Footer Placeholder 5">
            <a:extLst>
              <a:ext uri="{FF2B5EF4-FFF2-40B4-BE49-F238E27FC236}">
                <a16:creationId xmlns:a16="http://schemas.microsoft.com/office/drawing/2014/main" id="{1928BD29-FF5D-4DA5-B054-6EB5DC638E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68EF83E-BB7C-42E2-ABC6-6902B4366253}"/>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17965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5B73-DA00-4717-B377-E94298BFE5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E42D8C-EB0C-405B-8E42-B55F229211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85743A-A644-4099-80BF-9976982B2D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74490A-B52C-4B13-B452-0159998D17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1CF5E2-54D6-4C6F-91F0-EDC2CD0860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EA5811-EA1C-48D8-B1C0-A596769EA07B}"/>
              </a:ext>
            </a:extLst>
          </p:cNvPr>
          <p:cNvSpPr>
            <a:spLocks noGrp="1"/>
          </p:cNvSpPr>
          <p:nvPr>
            <p:ph type="dt" sz="half" idx="10"/>
          </p:nvPr>
        </p:nvSpPr>
        <p:spPr/>
        <p:txBody>
          <a:bodyPr/>
          <a:lstStyle/>
          <a:p>
            <a:fld id="{CF6168EF-E708-47C7-936D-D9F25FA75B6B}" type="datetime1">
              <a:rPr lang="en-US" smtClean="0"/>
              <a:t>2/23/2022</a:t>
            </a:fld>
            <a:endParaRPr lang="en-US"/>
          </a:p>
        </p:txBody>
      </p:sp>
      <p:sp>
        <p:nvSpPr>
          <p:cNvPr id="8" name="Footer Placeholder 7">
            <a:extLst>
              <a:ext uri="{FF2B5EF4-FFF2-40B4-BE49-F238E27FC236}">
                <a16:creationId xmlns:a16="http://schemas.microsoft.com/office/drawing/2014/main" id="{69A9E3B6-94D6-4E2E-A30C-2A91C01BA5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21847D2-9496-4AE1-B6A1-DCA26CB702DE}"/>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3506636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4108-F9E5-45A1-B49D-D3DF276FFF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07A598-0582-405A-937D-27880147FAD4}"/>
              </a:ext>
            </a:extLst>
          </p:cNvPr>
          <p:cNvSpPr>
            <a:spLocks noGrp="1"/>
          </p:cNvSpPr>
          <p:nvPr>
            <p:ph type="dt" sz="half" idx="10"/>
          </p:nvPr>
        </p:nvSpPr>
        <p:spPr/>
        <p:txBody>
          <a:bodyPr/>
          <a:lstStyle/>
          <a:p>
            <a:fld id="{A3B5CF71-848E-4384-8311-5B983F853B1D}" type="datetime1">
              <a:rPr lang="en-US" smtClean="0"/>
              <a:t>2/23/2022</a:t>
            </a:fld>
            <a:endParaRPr lang="en-US"/>
          </a:p>
        </p:txBody>
      </p:sp>
      <p:sp>
        <p:nvSpPr>
          <p:cNvPr id="4" name="Footer Placeholder 3">
            <a:extLst>
              <a:ext uri="{FF2B5EF4-FFF2-40B4-BE49-F238E27FC236}">
                <a16:creationId xmlns:a16="http://schemas.microsoft.com/office/drawing/2014/main" id="{14CD77A7-F043-4E6D-8F51-253633A01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56D5D7E-3A24-46F7-9213-C3DA4C71CFB6}"/>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115218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1C869A-E216-46E1-8976-69793A98D4B4}"/>
              </a:ext>
            </a:extLst>
          </p:cNvPr>
          <p:cNvSpPr>
            <a:spLocks noGrp="1"/>
          </p:cNvSpPr>
          <p:nvPr>
            <p:ph type="dt" sz="half" idx="10"/>
          </p:nvPr>
        </p:nvSpPr>
        <p:spPr/>
        <p:txBody>
          <a:bodyPr/>
          <a:lstStyle/>
          <a:p>
            <a:fld id="{AE98890D-48D0-47DB-91A2-F80E5AB03468}" type="datetime1">
              <a:rPr lang="en-US" smtClean="0"/>
              <a:t>2/23/2022</a:t>
            </a:fld>
            <a:endParaRPr lang="en-US"/>
          </a:p>
        </p:txBody>
      </p:sp>
      <p:sp>
        <p:nvSpPr>
          <p:cNvPr id="3" name="Footer Placeholder 2">
            <a:extLst>
              <a:ext uri="{FF2B5EF4-FFF2-40B4-BE49-F238E27FC236}">
                <a16:creationId xmlns:a16="http://schemas.microsoft.com/office/drawing/2014/main" id="{C6B2E178-C296-407A-8B37-36001D9DA1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7815F85-8C0A-453A-9E94-92A34A4B4548}"/>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4014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BE81-50EF-4064-B1A6-2232A6E8A6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7722ED-BFC5-4245-8641-45580B47B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2C7F4A-FECD-4798-93B4-803D9985E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E12EA0-F478-4029-8EC2-51943ADDFD8D}"/>
              </a:ext>
            </a:extLst>
          </p:cNvPr>
          <p:cNvSpPr>
            <a:spLocks noGrp="1"/>
          </p:cNvSpPr>
          <p:nvPr>
            <p:ph type="dt" sz="half" idx="10"/>
          </p:nvPr>
        </p:nvSpPr>
        <p:spPr/>
        <p:txBody>
          <a:bodyPr/>
          <a:lstStyle/>
          <a:p>
            <a:fld id="{33EA168E-2C37-4F1A-AF56-16EFE4F2EAA4}" type="datetime1">
              <a:rPr lang="en-US" smtClean="0"/>
              <a:t>2/23/2022</a:t>
            </a:fld>
            <a:endParaRPr lang="en-US"/>
          </a:p>
        </p:txBody>
      </p:sp>
      <p:sp>
        <p:nvSpPr>
          <p:cNvPr id="6" name="Footer Placeholder 5">
            <a:extLst>
              <a:ext uri="{FF2B5EF4-FFF2-40B4-BE49-F238E27FC236}">
                <a16:creationId xmlns:a16="http://schemas.microsoft.com/office/drawing/2014/main" id="{2C45A868-382B-48FD-8493-D3DA8C6A42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F54594-649F-495E-B17E-B4C5023B5A79}"/>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164186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7FC3-0AC4-4CA8-BB47-C33D7222C2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82ABB3-2045-4A82-B7F9-8568202FD8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6E02F3-C0DD-4CF3-A5DE-4FDA51EA0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588C44-C43A-4297-BDA6-00721D012564}"/>
              </a:ext>
            </a:extLst>
          </p:cNvPr>
          <p:cNvSpPr>
            <a:spLocks noGrp="1"/>
          </p:cNvSpPr>
          <p:nvPr>
            <p:ph type="dt" sz="half" idx="10"/>
          </p:nvPr>
        </p:nvSpPr>
        <p:spPr/>
        <p:txBody>
          <a:bodyPr/>
          <a:lstStyle/>
          <a:p>
            <a:fld id="{3D41DDEE-243E-4353-9BA0-B0AD79A1E372}" type="datetime1">
              <a:rPr lang="en-US" smtClean="0"/>
              <a:t>2/23/2022</a:t>
            </a:fld>
            <a:endParaRPr lang="en-US"/>
          </a:p>
        </p:txBody>
      </p:sp>
      <p:sp>
        <p:nvSpPr>
          <p:cNvPr id="6" name="Footer Placeholder 5">
            <a:extLst>
              <a:ext uri="{FF2B5EF4-FFF2-40B4-BE49-F238E27FC236}">
                <a16:creationId xmlns:a16="http://schemas.microsoft.com/office/drawing/2014/main" id="{AA11B852-C99E-4D5D-ABC5-CEE76EF96A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5771308-FD69-4B6E-A693-03CE8F1E93AD}"/>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198528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0C8CE6E2-B929-42A7-B843-7111D6A0A83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1370" y="225903"/>
            <a:ext cx="12296123" cy="480944"/>
          </a:xfrm>
          <a:prstGeom prst="rect">
            <a:avLst/>
          </a:prstGeom>
        </p:spPr>
      </p:pic>
      <p:sp>
        <p:nvSpPr>
          <p:cNvPr id="2" name="Title Placeholder 1">
            <a:extLst>
              <a:ext uri="{FF2B5EF4-FFF2-40B4-BE49-F238E27FC236}">
                <a16:creationId xmlns:a16="http://schemas.microsoft.com/office/drawing/2014/main" id="{C896CB65-4DD6-405C-BB85-01385778C0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D21675-CDC8-41DD-8916-E8D990219A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F19717-DB18-4B29-90A1-9D4B536301E9}"/>
              </a:ext>
            </a:extLst>
          </p:cNvPr>
          <p:cNvSpPr>
            <a:spLocks noGrp="1"/>
          </p:cNvSpPr>
          <p:nvPr>
            <p:ph type="dt" sz="half" idx="2"/>
          </p:nvPr>
        </p:nvSpPr>
        <p:spPr>
          <a:xfrm>
            <a:off x="7058130" y="6356350"/>
            <a:ext cx="910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C62D7-D50D-4308-81FA-32C8C5217C03}" type="datetime1">
              <a:rPr lang="en-US" smtClean="0"/>
              <a:t>2/23/2022</a:t>
            </a:fld>
            <a:endParaRPr lang="en-US" dirty="0"/>
          </a:p>
        </p:txBody>
      </p:sp>
      <p:sp>
        <p:nvSpPr>
          <p:cNvPr id="6" name="Slide Number Placeholder 5">
            <a:extLst>
              <a:ext uri="{FF2B5EF4-FFF2-40B4-BE49-F238E27FC236}">
                <a16:creationId xmlns:a16="http://schemas.microsoft.com/office/drawing/2014/main" id="{980C95C7-69F4-44C5-9110-88CD41B711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44459-1F7C-459C-BCCC-E49CE95BF984}" type="slidenum">
              <a:rPr lang="en-US" smtClean="0"/>
              <a:t>‹#›</a:t>
            </a:fld>
            <a:endParaRPr lang="en-US"/>
          </a:p>
        </p:txBody>
      </p:sp>
      <p:sp>
        <p:nvSpPr>
          <p:cNvPr id="7" name="Rectangle 6">
            <a:extLst>
              <a:ext uri="{FF2B5EF4-FFF2-40B4-BE49-F238E27FC236}">
                <a16:creationId xmlns:a16="http://schemas.microsoft.com/office/drawing/2014/main" id="{6414DAFD-D591-4C2B-9511-08EB3A119B1A}"/>
              </a:ext>
            </a:extLst>
          </p:cNvPr>
          <p:cNvSpPr/>
          <p:nvPr userDrawn="1"/>
        </p:nvSpPr>
        <p:spPr>
          <a:xfrm>
            <a:off x="0" y="0"/>
            <a:ext cx="12192000"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917DB0F-6B32-4886-B7F2-8647AD95A8F3}"/>
              </a:ext>
            </a:extLst>
          </p:cNvPr>
          <p:cNvCxnSpPr/>
          <p:nvPr userDrawn="1"/>
        </p:nvCxnSpPr>
        <p:spPr>
          <a:xfrm>
            <a:off x="838200" y="6176963"/>
            <a:ext cx="11353800" cy="0"/>
          </a:xfrm>
          <a:prstGeom prst="line">
            <a:avLst/>
          </a:prstGeom>
          <a:ln w="19050"/>
        </p:spPr>
        <p:style>
          <a:lnRef idx="2">
            <a:schemeClr val="accent6"/>
          </a:lnRef>
          <a:fillRef idx="0">
            <a:schemeClr val="accent6"/>
          </a:fillRef>
          <a:effectRef idx="1">
            <a:schemeClr val="accent6"/>
          </a:effectRef>
          <a:fontRef idx="minor">
            <a:schemeClr val="tx1"/>
          </a:fontRef>
        </p:style>
      </p:cxnSp>
      <p:pic>
        <p:nvPicPr>
          <p:cNvPr id="11" name="Picture 10" descr="Shape&#10;&#10;Description automatically generated with medium confidence">
            <a:extLst>
              <a:ext uri="{FF2B5EF4-FFF2-40B4-BE49-F238E27FC236}">
                <a16:creationId xmlns:a16="http://schemas.microsoft.com/office/drawing/2014/main" id="{25A3E6DF-DB43-4A59-9AE7-378EF5D84A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442479" y="291079"/>
            <a:ext cx="1552931" cy="315659"/>
          </a:xfrm>
          <a:prstGeom prst="rect">
            <a:avLst/>
          </a:prstGeom>
        </p:spPr>
      </p:pic>
      <p:sp>
        <p:nvSpPr>
          <p:cNvPr id="8" name="TextBox 7">
            <a:extLst>
              <a:ext uri="{FF2B5EF4-FFF2-40B4-BE49-F238E27FC236}">
                <a16:creationId xmlns:a16="http://schemas.microsoft.com/office/drawing/2014/main" id="{94C0F372-2786-4533-9C58-FA3038F0035B}"/>
              </a:ext>
            </a:extLst>
          </p:cNvPr>
          <p:cNvSpPr txBox="1"/>
          <p:nvPr userDrawn="1"/>
        </p:nvSpPr>
        <p:spPr>
          <a:xfrm>
            <a:off x="743577" y="6406590"/>
            <a:ext cx="615963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solidFill>
                  <a:schemeClr val="bg1">
                    <a:lumMod val="65000"/>
                  </a:schemeClr>
                </a:solidFill>
              </a:rPr>
              <a:t>© Kaiser Permanente Center for Health Research, 2021. All Rights Reserved.</a:t>
            </a:r>
            <a:endParaRPr lang="en-US" sz="1100" dirty="0">
              <a:solidFill>
                <a:schemeClr val="bg1">
                  <a:lumMod val="65000"/>
                </a:schemeClr>
              </a:solidFill>
            </a:endParaRPr>
          </a:p>
        </p:txBody>
      </p:sp>
    </p:spTree>
    <p:extLst>
      <p:ext uri="{BB962C8B-B14F-4D97-AF65-F5344CB8AC3E}">
        <p14:creationId xmlns:p14="http://schemas.microsoft.com/office/powerpoint/2010/main" val="1951682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userDrawn="1">
          <p15:clr>
            <a:srgbClr val="F26B43"/>
          </p15:clr>
        </p15:guide>
        <p15:guide id="2" pos="3840" userDrawn="1">
          <p15:clr>
            <a:srgbClr val="F26B43"/>
          </p15:clr>
        </p15:guide>
        <p15:guide id="3" orient="horz" pos="744" userDrawn="1">
          <p15:clr>
            <a:srgbClr val="F26B43"/>
          </p15:clr>
        </p15:guide>
        <p15:guide id="4"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1.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7.png"/><Relationship Id="rId11" Type="http://schemas.openxmlformats.org/officeDocument/2006/relationships/image" Target="../media/image25.svg"/><Relationship Id="rId5" Type="http://schemas.openxmlformats.org/officeDocument/2006/relationships/image" Target="../media/image16.svg"/><Relationship Id="rId10"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4.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7.png"/><Relationship Id="rId11" Type="http://schemas.openxmlformats.org/officeDocument/2006/relationships/image" Target="../media/image29.svg"/><Relationship Id="rId5" Type="http://schemas.openxmlformats.org/officeDocument/2006/relationships/image" Target="../media/image16.svg"/><Relationship Id="rId10"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6.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32.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4.sv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8.xml"/><Relationship Id="rId7" Type="http://schemas.openxmlformats.org/officeDocument/2006/relationships/image" Target="../media/image16.sv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5.png"/><Relationship Id="rId11" Type="http://schemas.openxmlformats.org/officeDocument/2006/relationships/image" Target="../media/image38.svg"/><Relationship Id="rId5" Type="http://schemas.openxmlformats.org/officeDocument/2006/relationships/image" Target="../media/image18.svg"/><Relationship Id="rId10" Type="http://schemas.openxmlformats.org/officeDocument/2006/relationships/image" Target="../media/image37.png"/><Relationship Id="rId4" Type="http://schemas.openxmlformats.org/officeDocument/2006/relationships/image" Target="../media/image17.png"/><Relationship Id="rId9"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20.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41.sv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2.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44.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24.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47.svg"/></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5.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49.sv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6.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7.png"/><Relationship Id="rId11" Type="http://schemas.openxmlformats.org/officeDocument/2006/relationships/image" Target="../media/image53.svg"/><Relationship Id="rId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5.png"/><Relationship Id="rId9" Type="http://schemas.openxmlformats.org/officeDocument/2006/relationships/image" Target="../media/image51.sv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27.xml"/><Relationship Id="rId7" Type="http://schemas.openxmlformats.org/officeDocument/2006/relationships/image" Target="../media/image55.sv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54.png"/><Relationship Id="rId11" Type="http://schemas.openxmlformats.org/officeDocument/2006/relationships/image" Target="../media/image16.svg"/><Relationship Id="rId5" Type="http://schemas.openxmlformats.org/officeDocument/2006/relationships/image" Target="../media/image18.svg"/><Relationship Id="rId10"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57.sv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28.xml"/><Relationship Id="rId7" Type="http://schemas.openxmlformats.org/officeDocument/2006/relationships/image" Target="../media/image59.sv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58.png"/><Relationship Id="rId11" Type="http://schemas.openxmlformats.org/officeDocument/2006/relationships/image" Target="../media/image16.svg"/><Relationship Id="rId5" Type="http://schemas.openxmlformats.org/officeDocument/2006/relationships/image" Target="../media/image18.svg"/><Relationship Id="rId10"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61.svg"/></Relationships>
</file>

<file path=ppt/slides/_rels/slide2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29.xml"/><Relationship Id="rId7" Type="http://schemas.openxmlformats.org/officeDocument/2006/relationships/image" Target="../media/image63.sv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62.png"/><Relationship Id="rId11" Type="http://schemas.openxmlformats.org/officeDocument/2006/relationships/image" Target="../media/image16.svg"/><Relationship Id="rId5" Type="http://schemas.openxmlformats.org/officeDocument/2006/relationships/image" Target="../media/image18.svg"/><Relationship Id="rId10"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65.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1.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4.sv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33.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59.svg"/></Relationships>
</file>

<file path=ppt/slides/_rels/slide3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34.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8.sv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notesSlide" Target="../notesSlides/notesSlide36.xml"/><Relationship Id="rId7" Type="http://schemas.openxmlformats.org/officeDocument/2006/relationships/image" Target="../media/image72.sv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 Id="rId9" Type="http://schemas.openxmlformats.org/officeDocument/2006/relationships/image" Target="../media/image74.svg"/></Relationships>
</file>

<file path=ppt/slides/_rels/slide3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37.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76.svg"/></Relationships>
</file>

<file path=ppt/slides/_rels/slide38.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svg"/><Relationship Id="rId3" Type="http://schemas.openxmlformats.org/officeDocument/2006/relationships/notesSlide" Target="../notesSlides/notesSlide38.xml"/><Relationship Id="rId7" Type="http://schemas.openxmlformats.org/officeDocument/2006/relationships/image" Target="../media/image16.svg"/><Relationship Id="rId12"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15.png"/><Relationship Id="rId11" Type="http://schemas.openxmlformats.org/officeDocument/2006/relationships/image" Target="../media/image80.svg"/><Relationship Id="rId5" Type="http://schemas.openxmlformats.org/officeDocument/2006/relationships/image" Target="../media/image18.svg"/><Relationship Id="rId15" Type="http://schemas.openxmlformats.org/officeDocument/2006/relationships/image" Target="../media/image84.svg"/><Relationship Id="rId10" Type="http://schemas.openxmlformats.org/officeDocument/2006/relationships/image" Target="../media/image79.png"/><Relationship Id="rId4" Type="http://schemas.openxmlformats.org/officeDocument/2006/relationships/image" Target="../media/image17.png"/><Relationship Id="rId9" Type="http://schemas.openxmlformats.org/officeDocument/2006/relationships/image" Target="../media/image78.svg"/><Relationship Id="rId14" Type="http://schemas.openxmlformats.org/officeDocument/2006/relationships/image" Target="../media/image8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88.sv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87.png"/><Relationship Id="rId5" Type="http://schemas.openxmlformats.org/officeDocument/2006/relationships/image" Target="../media/image86.svg"/><Relationship Id="rId4" Type="http://schemas.openxmlformats.org/officeDocument/2006/relationships/image" Target="../media/image8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89.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9.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eaf&#10;&#10;Description automatically generated">
            <a:extLst>
              <a:ext uri="{FF2B5EF4-FFF2-40B4-BE49-F238E27FC236}">
                <a16:creationId xmlns:a16="http://schemas.microsoft.com/office/drawing/2014/main" id="{E5FB507C-2196-4B73-AA73-F45716D94B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878"/>
            <a:ext cx="12192000" cy="6259133"/>
          </a:xfrm>
          <a:prstGeom prst="rect">
            <a:avLst/>
          </a:prstGeom>
        </p:spPr>
      </p:pic>
      <p:sp>
        <p:nvSpPr>
          <p:cNvPr id="2" name="Title 1">
            <a:extLst>
              <a:ext uri="{FF2B5EF4-FFF2-40B4-BE49-F238E27FC236}">
                <a16:creationId xmlns:a16="http://schemas.microsoft.com/office/drawing/2014/main" id="{ED2EE1F1-98C8-456A-9892-A0E4F6657433}"/>
              </a:ext>
            </a:extLst>
          </p:cNvPr>
          <p:cNvSpPr>
            <a:spLocks noGrp="1"/>
          </p:cNvSpPr>
          <p:nvPr>
            <p:ph type="ctrTitle"/>
          </p:nvPr>
        </p:nvSpPr>
        <p:spPr>
          <a:xfrm>
            <a:off x="1524000" y="1362975"/>
            <a:ext cx="9144000" cy="1403438"/>
          </a:xfrm>
        </p:spPr>
        <p:txBody>
          <a:bodyPr/>
          <a:lstStyle/>
          <a:p>
            <a:pPr algn="l"/>
            <a:r>
              <a:rPr lang="en-US" b="1" dirty="0">
                <a:solidFill>
                  <a:schemeClr val="bg1"/>
                </a:solidFill>
              </a:rPr>
              <a:t>Welcome to</a:t>
            </a:r>
          </a:p>
        </p:txBody>
      </p:sp>
      <p:pic>
        <p:nvPicPr>
          <p:cNvPr id="16" name="Picture 15" descr="Text&#10;&#10;Description automatically generated">
            <a:extLst>
              <a:ext uri="{FF2B5EF4-FFF2-40B4-BE49-F238E27FC236}">
                <a16:creationId xmlns:a16="http://schemas.microsoft.com/office/drawing/2014/main" id="{E3BE8394-65AA-4508-9CEC-C1E6D3F929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190" y="484860"/>
            <a:ext cx="4168494" cy="637503"/>
          </a:xfrm>
          <a:prstGeom prst="rect">
            <a:avLst/>
          </a:prstGeom>
        </p:spPr>
      </p:pic>
      <p:pic>
        <p:nvPicPr>
          <p:cNvPr id="5" name="Picture 4">
            <a:extLst>
              <a:ext uri="{FF2B5EF4-FFF2-40B4-BE49-F238E27FC236}">
                <a16:creationId xmlns:a16="http://schemas.microsoft.com/office/drawing/2014/main" id="{9F320CD1-4934-4C12-8E40-45DA6B57E042}"/>
              </a:ext>
            </a:extLst>
          </p:cNvPr>
          <p:cNvPicPr>
            <a:picLocks noChangeAspect="1"/>
          </p:cNvPicPr>
          <p:nvPr/>
        </p:nvPicPr>
        <p:blipFill>
          <a:blip r:embed="rId6"/>
          <a:stretch>
            <a:fillRect/>
          </a:stretch>
        </p:blipFill>
        <p:spPr>
          <a:xfrm>
            <a:off x="2935111" y="3056625"/>
            <a:ext cx="6321778" cy="1286933"/>
          </a:xfrm>
          <a:prstGeom prst="rect">
            <a:avLst/>
          </a:prstGeom>
          <a:effectLst>
            <a:outerShdw blurRad="177800" dist="63500" dir="8100000" sx="101000" sy="101000" algn="tr" rotWithShape="0">
              <a:prstClr val="black">
                <a:alpha val="50000"/>
              </a:prstClr>
            </a:outerShdw>
          </a:effectLst>
        </p:spPr>
      </p:pic>
      <p:sp>
        <p:nvSpPr>
          <p:cNvPr id="8" name="Rectangle 7">
            <a:extLst>
              <a:ext uri="{FF2B5EF4-FFF2-40B4-BE49-F238E27FC236}">
                <a16:creationId xmlns:a16="http://schemas.microsoft.com/office/drawing/2014/main" id="{F732910B-9450-4E31-8C39-F955EDC7C061}"/>
              </a:ext>
            </a:extLst>
          </p:cNvPr>
          <p:cNvSpPr/>
          <p:nvPr/>
        </p:nvSpPr>
        <p:spPr>
          <a:xfrm>
            <a:off x="472440" y="6356350"/>
            <a:ext cx="5273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19599A4-ADDB-4A8B-9F37-6D96091234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101" y="321737"/>
            <a:ext cx="2898089" cy="1077214"/>
          </a:xfrm>
          <a:prstGeom prst="rect">
            <a:avLst/>
          </a:prstGeom>
        </p:spPr>
      </p:pic>
    </p:spTree>
    <p:custDataLst>
      <p:tags r:id="rId1"/>
    </p:custDataLst>
    <p:extLst>
      <p:ext uri="{BB962C8B-B14F-4D97-AF65-F5344CB8AC3E}">
        <p14:creationId xmlns:p14="http://schemas.microsoft.com/office/powerpoint/2010/main" val="126886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C097-44FB-4130-B3CF-DA073EEC4021}"/>
              </a:ext>
            </a:extLst>
          </p:cNvPr>
          <p:cNvSpPr>
            <a:spLocks noGrp="1"/>
          </p:cNvSpPr>
          <p:nvPr>
            <p:ph type="title"/>
          </p:nvPr>
        </p:nvSpPr>
        <p:spPr/>
        <p:txBody>
          <a:bodyPr/>
          <a:lstStyle/>
          <a:p>
            <a:r>
              <a:rPr lang="en-US" dirty="0"/>
              <a:t>Session 8: Planning Ahead for Meals</a:t>
            </a:r>
          </a:p>
        </p:txBody>
      </p:sp>
      <p:sp>
        <p:nvSpPr>
          <p:cNvPr id="5" name="Star: 5 Points 4">
            <a:extLst>
              <a:ext uri="{FF2B5EF4-FFF2-40B4-BE49-F238E27FC236}">
                <a16:creationId xmlns:a16="http://schemas.microsoft.com/office/drawing/2014/main" id="{FF601F43-72D1-4E63-B329-4DA46879DE73}"/>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C729CEE-0590-46EB-920C-E3386F4845CD}"/>
              </a:ext>
            </a:extLst>
          </p:cNvPr>
          <p:cNvSpPr>
            <a:spLocks noGrp="1"/>
          </p:cNvSpPr>
          <p:nvPr>
            <p:ph type="sldNum" sz="quarter" idx="12"/>
          </p:nvPr>
        </p:nvSpPr>
        <p:spPr/>
        <p:txBody>
          <a:bodyPr/>
          <a:lstStyle/>
          <a:p>
            <a:fld id="{D1B44459-1F7C-459C-BCCC-E49CE95BF984}" type="slidenum">
              <a:rPr lang="en-US" smtClean="0"/>
              <a:t>10</a:t>
            </a:fld>
            <a:endParaRPr lang="en-US"/>
          </a:p>
        </p:txBody>
      </p:sp>
      <p:pic>
        <p:nvPicPr>
          <p:cNvPr id="11" name="Picture 10">
            <a:extLst>
              <a:ext uri="{FF2B5EF4-FFF2-40B4-BE49-F238E27FC236}">
                <a16:creationId xmlns:a16="http://schemas.microsoft.com/office/drawing/2014/main" id="{DAD50DEB-CCD3-4345-83DE-B36E884BA51C}"/>
              </a:ext>
            </a:extLst>
          </p:cNvPr>
          <p:cNvPicPr>
            <a:picLocks noChangeAspect="1"/>
          </p:cNvPicPr>
          <p:nvPr/>
        </p:nvPicPr>
        <p:blipFill rotWithShape="1">
          <a:blip r:embed="rId4">
            <a:extLst>
              <a:ext uri="{28A0092B-C50C-407E-A947-70E740481C1C}">
                <a14:useLocalDpi xmlns:a14="http://schemas.microsoft.com/office/drawing/2010/main" val="0"/>
              </a:ext>
            </a:extLst>
          </a:blip>
          <a:srcRect t="6751" b="15274"/>
          <a:stretch/>
        </p:blipFill>
        <p:spPr>
          <a:xfrm>
            <a:off x="1813366" y="1395743"/>
            <a:ext cx="8233459" cy="4815011"/>
          </a:xfrm>
          <a:prstGeom prst="rect">
            <a:avLst/>
          </a:prstGeom>
        </p:spPr>
      </p:pic>
    </p:spTree>
    <p:custDataLst>
      <p:tags r:id="rId1"/>
    </p:custDataLst>
    <p:extLst>
      <p:ext uri="{BB962C8B-B14F-4D97-AF65-F5344CB8AC3E}">
        <p14:creationId xmlns:p14="http://schemas.microsoft.com/office/powerpoint/2010/main" val="1163913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457384"/>
            <a:ext cx="10515600" cy="1128417"/>
          </a:xfrm>
        </p:spPr>
        <p:txBody>
          <a:bodyPr vert="horz" lIns="91440" tIns="45720" rIns="91440" bIns="45720" rtlCol="0" anchor="ctr">
            <a:normAutofit/>
          </a:bodyPr>
          <a:lstStyle/>
          <a:p>
            <a:r>
              <a:rPr lang="en-US" dirty="0"/>
              <a:t>Session 9: Social Systems and Social Support</a:t>
            </a:r>
          </a:p>
        </p:txBody>
      </p:sp>
      <p:sp>
        <p:nvSpPr>
          <p:cNvPr id="6" name="Star: 5 Points 5">
            <a:extLst>
              <a:ext uri="{FF2B5EF4-FFF2-40B4-BE49-F238E27FC236}">
                <a16:creationId xmlns:a16="http://schemas.microsoft.com/office/drawing/2014/main" id="{6D35D485-97F7-42B2-B870-96DA55735105}"/>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F9F5C04-16A3-4120-AADA-16722166D3F4}"/>
              </a:ext>
            </a:extLst>
          </p:cNvPr>
          <p:cNvSpPr>
            <a:spLocks noGrp="1"/>
          </p:cNvSpPr>
          <p:nvPr>
            <p:ph type="sldNum" sz="quarter" idx="12"/>
          </p:nvPr>
        </p:nvSpPr>
        <p:spPr/>
        <p:txBody>
          <a:bodyPr/>
          <a:lstStyle/>
          <a:p>
            <a:fld id="{D1B44459-1F7C-459C-BCCC-E49CE95BF984}" type="slidenum">
              <a:rPr lang="en-US" smtClean="0"/>
              <a:t>11</a:t>
            </a:fld>
            <a:endParaRPr lang="en-US"/>
          </a:p>
        </p:txBody>
      </p:sp>
      <p:pic>
        <p:nvPicPr>
          <p:cNvPr id="8" name="Graphic 7" descr="Bullseye with solid fill">
            <a:extLst>
              <a:ext uri="{FF2B5EF4-FFF2-40B4-BE49-F238E27FC236}">
                <a16:creationId xmlns:a16="http://schemas.microsoft.com/office/drawing/2014/main" id="{C237F758-9A01-4250-A350-F13357717A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75096" y="2557023"/>
            <a:ext cx="1529296" cy="1529296"/>
          </a:xfrm>
          <a:prstGeom prst="rect">
            <a:avLst/>
          </a:prstGeom>
        </p:spPr>
      </p:pic>
      <p:pic>
        <p:nvPicPr>
          <p:cNvPr id="9" name="Graphic 8" descr="Clipboard Checked with solid fill">
            <a:extLst>
              <a:ext uri="{FF2B5EF4-FFF2-40B4-BE49-F238E27FC236}">
                <a16:creationId xmlns:a16="http://schemas.microsoft.com/office/drawing/2014/main" id="{E3938AC4-F4BF-454B-9906-ABCBD6DB3D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0628" y="2601791"/>
            <a:ext cx="1529296" cy="1529296"/>
          </a:xfrm>
          <a:prstGeom prst="rect">
            <a:avLst/>
          </a:prstGeom>
        </p:spPr>
      </p:pic>
      <p:sp>
        <p:nvSpPr>
          <p:cNvPr id="10" name="TextBox 9">
            <a:extLst>
              <a:ext uri="{FF2B5EF4-FFF2-40B4-BE49-F238E27FC236}">
                <a16:creationId xmlns:a16="http://schemas.microsoft.com/office/drawing/2014/main" id="{EB30536A-B2CF-472C-BB97-A8AD58870581}"/>
              </a:ext>
            </a:extLst>
          </p:cNvPr>
          <p:cNvSpPr txBox="1"/>
          <p:nvPr/>
        </p:nvSpPr>
        <p:spPr>
          <a:xfrm>
            <a:off x="6104690" y="4259855"/>
            <a:ext cx="2779000" cy="830997"/>
          </a:xfrm>
          <a:prstGeom prst="rect">
            <a:avLst/>
          </a:prstGeom>
          <a:noFill/>
        </p:spPr>
        <p:txBody>
          <a:bodyPr wrap="square" rtlCol="0">
            <a:spAutoFit/>
          </a:bodyPr>
          <a:lstStyle/>
          <a:p>
            <a:pPr algn="ctr"/>
            <a:r>
              <a:rPr lang="en-US" sz="2400" dirty="0"/>
              <a:t>Thoughts, Behaviors, and Emotions</a:t>
            </a:r>
          </a:p>
        </p:txBody>
      </p:sp>
      <p:sp>
        <p:nvSpPr>
          <p:cNvPr id="11" name="TextBox 10">
            <a:extLst>
              <a:ext uri="{FF2B5EF4-FFF2-40B4-BE49-F238E27FC236}">
                <a16:creationId xmlns:a16="http://schemas.microsoft.com/office/drawing/2014/main" id="{E42F554E-4223-418A-8576-EB6083745547}"/>
              </a:ext>
            </a:extLst>
          </p:cNvPr>
          <p:cNvSpPr txBox="1"/>
          <p:nvPr/>
        </p:nvSpPr>
        <p:spPr>
          <a:xfrm>
            <a:off x="3782461" y="4315353"/>
            <a:ext cx="18000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a:lnSpc>
                <a:spcPct val="100000"/>
              </a:lnSpc>
            </a:pPr>
            <a:r>
              <a:rPr lang="en-US" sz="2400" dirty="0"/>
              <a:t>Support Systems</a:t>
            </a:r>
          </a:p>
        </p:txBody>
      </p:sp>
      <p:sp>
        <p:nvSpPr>
          <p:cNvPr id="12" name="TextBox 11">
            <a:extLst>
              <a:ext uri="{FF2B5EF4-FFF2-40B4-BE49-F238E27FC236}">
                <a16:creationId xmlns:a16="http://schemas.microsoft.com/office/drawing/2014/main" id="{608C5B1A-C7B9-49AC-AC23-F7C431317D5C}"/>
              </a:ext>
            </a:extLst>
          </p:cNvPr>
          <p:cNvSpPr txBox="1"/>
          <p:nvPr/>
        </p:nvSpPr>
        <p:spPr>
          <a:xfrm>
            <a:off x="9075096" y="4235267"/>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13" name="TextBox 12">
            <a:extLst>
              <a:ext uri="{FF2B5EF4-FFF2-40B4-BE49-F238E27FC236}">
                <a16:creationId xmlns:a16="http://schemas.microsoft.com/office/drawing/2014/main" id="{2998AE96-51BF-4646-9140-FE7269AF2754}"/>
              </a:ext>
            </a:extLst>
          </p:cNvPr>
          <p:cNvSpPr txBox="1"/>
          <p:nvPr/>
        </p:nvSpPr>
        <p:spPr>
          <a:xfrm>
            <a:off x="1429460" y="4373766"/>
            <a:ext cx="1344220" cy="738664"/>
          </a:xfrm>
          <a:prstGeom prst="rect">
            <a:avLst/>
          </a:prstGeom>
          <a:noFill/>
        </p:spPr>
        <p:txBody>
          <a:bodyPr wrap="square" rtlCol="0">
            <a:spAutoFit/>
          </a:bodyPr>
          <a:lstStyle/>
          <a:p>
            <a:pPr algn="ctr"/>
            <a:r>
              <a:rPr lang="en-US" sz="2400" dirty="0"/>
              <a:t>Check-in</a:t>
            </a:r>
          </a:p>
          <a:p>
            <a:endParaRPr lang="en-US" dirty="0"/>
          </a:p>
        </p:txBody>
      </p:sp>
      <p:pic>
        <p:nvPicPr>
          <p:cNvPr id="17" name="Graphic 16" descr="Thought with solid fill">
            <a:extLst>
              <a:ext uri="{FF2B5EF4-FFF2-40B4-BE49-F238E27FC236}">
                <a16:creationId xmlns:a16="http://schemas.microsoft.com/office/drawing/2014/main" id="{D2498C17-270D-42C3-91F7-81D61DD5AC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48093" y="2557023"/>
            <a:ext cx="1529296" cy="1529296"/>
          </a:xfrm>
          <a:prstGeom prst="rect">
            <a:avLst/>
          </a:prstGeom>
        </p:spPr>
      </p:pic>
      <p:pic>
        <p:nvPicPr>
          <p:cNvPr id="19" name="Graphic 18" descr="Users">
            <a:extLst>
              <a:ext uri="{FF2B5EF4-FFF2-40B4-BE49-F238E27FC236}">
                <a16:creationId xmlns:a16="http://schemas.microsoft.com/office/drawing/2014/main" id="{BF756AB1-E58D-4CA8-B393-1AD7861A7A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33023" y="2757093"/>
            <a:ext cx="1420091" cy="1420091"/>
          </a:xfrm>
          <a:prstGeom prst="rect">
            <a:avLst/>
          </a:prstGeom>
        </p:spPr>
      </p:pic>
    </p:spTree>
    <p:custDataLst>
      <p:tags r:id="rId1"/>
    </p:custDataLst>
    <p:extLst>
      <p:ext uri="{BB962C8B-B14F-4D97-AF65-F5344CB8AC3E}">
        <p14:creationId xmlns:p14="http://schemas.microsoft.com/office/powerpoint/2010/main" val="4198206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p:txBody>
          <a:bodyPr vert="horz" lIns="91440" tIns="45720" rIns="91440" bIns="45720" rtlCol="0" anchor="ctr">
            <a:normAutofit/>
          </a:bodyPr>
          <a:lstStyle/>
          <a:p>
            <a:r>
              <a:rPr lang="en-US" dirty="0"/>
              <a:t>Session 9: Social Systems and Social Support</a:t>
            </a:r>
          </a:p>
        </p:txBody>
      </p:sp>
      <p:sp>
        <p:nvSpPr>
          <p:cNvPr id="5" name="Content Placeholder 4">
            <a:extLst>
              <a:ext uri="{FF2B5EF4-FFF2-40B4-BE49-F238E27FC236}">
                <a16:creationId xmlns:a16="http://schemas.microsoft.com/office/drawing/2014/main" id="{81D38DC8-7CFB-4BCE-90A5-DD6F806E2DFA}"/>
              </a:ext>
            </a:extLst>
          </p:cNvPr>
          <p:cNvSpPr>
            <a:spLocks noGrp="1"/>
          </p:cNvSpPr>
          <p:nvPr>
            <p:ph sz="half" idx="2"/>
          </p:nvPr>
        </p:nvSpPr>
        <p:spPr>
          <a:xfrm>
            <a:off x="6589057" y="1690688"/>
            <a:ext cx="5157787" cy="4637520"/>
          </a:xfrm>
        </p:spPr>
        <p:txBody>
          <a:bodyPr>
            <a:normAutofit fontScale="70000" lnSpcReduction="20000"/>
          </a:bodyPr>
          <a:lstStyle/>
          <a:p>
            <a:r>
              <a:rPr lang="en-US" dirty="0"/>
              <a:t>How has your support system reacted to any changes in your appearance? </a:t>
            </a:r>
          </a:p>
          <a:p>
            <a:r>
              <a:rPr lang="en-US" dirty="0"/>
              <a:t>How does your family or others at home manage during the times you are here or exercising? </a:t>
            </a:r>
          </a:p>
          <a:p>
            <a:r>
              <a:rPr lang="en-US" dirty="0"/>
              <a:t>Who has been most supportive? </a:t>
            </a:r>
          </a:p>
          <a:p>
            <a:r>
              <a:rPr lang="en-US" dirty="0"/>
              <a:t>How do your family and friends support you? </a:t>
            </a:r>
          </a:p>
          <a:p>
            <a:r>
              <a:rPr lang="en-US" dirty="0"/>
              <a:t>Who has been unhappy by the changes you’ve made? </a:t>
            </a:r>
          </a:p>
          <a:p>
            <a:r>
              <a:rPr lang="en-US" dirty="0"/>
              <a:t>How have you reacted when you felt someone was unhappy with changes you have made? </a:t>
            </a:r>
          </a:p>
          <a:p>
            <a:r>
              <a:rPr lang="en-US" dirty="0"/>
              <a:t>What changes have been most difficult for your family and/or friends to make? </a:t>
            </a:r>
          </a:p>
          <a:p>
            <a:r>
              <a:rPr lang="en-US" dirty="0"/>
              <a:t>What changes have you noticed in yourself?</a:t>
            </a:r>
          </a:p>
        </p:txBody>
      </p:sp>
      <p:sp>
        <p:nvSpPr>
          <p:cNvPr id="6" name="Star: 5 Points 5">
            <a:extLst>
              <a:ext uri="{FF2B5EF4-FFF2-40B4-BE49-F238E27FC236}">
                <a16:creationId xmlns:a16="http://schemas.microsoft.com/office/drawing/2014/main" id="{A0B50995-842E-4AB1-88EF-5875AFC89B40}"/>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843A60E9-3B74-456C-AF16-6626DE8D4B32}"/>
              </a:ext>
            </a:extLst>
          </p:cNvPr>
          <p:cNvSpPr>
            <a:spLocks noGrp="1"/>
          </p:cNvSpPr>
          <p:nvPr>
            <p:ph type="sldNum" sz="quarter" idx="12"/>
          </p:nvPr>
        </p:nvSpPr>
        <p:spPr/>
        <p:txBody>
          <a:bodyPr/>
          <a:lstStyle/>
          <a:p>
            <a:fld id="{D1B44459-1F7C-459C-BCCC-E49CE95BF984}" type="slidenum">
              <a:rPr lang="en-US" smtClean="0"/>
              <a:t>12</a:t>
            </a:fld>
            <a:endParaRPr lang="en-US"/>
          </a:p>
        </p:txBody>
      </p:sp>
      <p:pic>
        <p:nvPicPr>
          <p:cNvPr id="10" name="Content Placeholder 9" descr="Table&#10;&#10;Description automatically generated">
            <a:extLst>
              <a:ext uri="{FF2B5EF4-FFF2-40B4-BE49-F238E27FC236}">
                <a16:creationId xmlns:a16="http://schemas.microsoft.com/office/drawing/2014/main" id="{A7782323-E568-4AB0-BC35-C065CBFEA2CD}"/>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836612" y="1778613"/>
            <a:ext cx="5662719" cy="3889229"/>
          </a:xfrm>
          <a:ln>
            <a:solidFill>
              <a:schemeClr val="accent6"/>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503312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B88710F-6EC5-41C6-8A74-5D224C444D98}"/>
              </a:ext>
            </a:extLst>
          </p:cNvPr>
          <p:cNvSpPr>
            <a:spLocks noGrp="1"/>
          </p:cNvSpPr>
          <p:nvPr>
            <p:ph type="title"/>
          </p:nvPr>
        </p:nvSpPr>
        <p:spPr/>
        <p:txBody>
          <a:bodyPr vert="horz" lIns="91440" tIns="45720" rIns="91440" bIns="45720" rtlCol="0" anchor="ctr">
            <a:normAutofit/>
          </a:bodyPr>
          <a:lstStyle/>
          <a:p>
            <a:r>
              <a:rPr lang="en-US" dirty="0"/>
              <a:t>Session 9: Social Systems and Social Support</a:t>
            </a:r>
          </a:p>
        </p:txBody>
      </p:sp>
      <p:sp>
        <p:nvSpPr>
          <p:cNvPr id="12" name="Content Placeholder 11">
            <a:extLst>
              <a:ext uri="{FF2B5EF4-FFF2-40B4-BE49-F238E27FC236}">
                <a16:creationId xmlns:a16="http://schemas.microsoft.com/office/drawing/2014/main" id="{DF8249F3-DEF5-4B63-A431-AB5B4BDC9FF6}"/>
              </a:ext>
            </a:extLst>
          </p:cNvPr>
          <p:cNvSpPr>
            <a:spLocks noGrp="1"/>
          </p:cNvSpPr>
          <p:nvPr>
            <p:ph sz="half" idx="2"/>
          </p:nvPr>
        </p:nvSpPr>
        <p:spPr>
          <a:xfrm>
            <a:off x="5838092" y="1690688"/>
            <a:ext cx="5515708" cy="4089224"/>
          </a:xfrm>
        </p:spPr>
        <p:txBody>
          <a:bodyPr>
            <a:normAutofit fontScale="55000" lnSpcReduction="20000"/>
          </a:bodyPr>
          <a:lstStyle/>
          <a:p>
            <a:r>
              <a:rPr lang="en-US" dirty="0"/>
              <a:t>If Cindy had been able to resist eating more than she intended at the party, how might her thoughts be different? “I did really well at the party.” “I was really tempted to overeat but I didn’t.” “I am definitely going to be able to lose weight.” </a:t>
            </a:r>
            <a:r>
              <a:rPr lang="en-US" i="1" dirty="0"/>
              <a:t>Relationship between behavior and thoughts</a:t>
            </a:r>
          </a:p>
          <a:p>
            <a:r>
              <a:rPr lang="en-US" dirty="0"/>
              <a:t>How might she feel differently?</a:t>
            </a:r>
            <a:r>
              <a:rPr lang="en-US" i="1" dirty="0"/>
              <a:t> Relationship between thoughts and mood? </a:t>
            </a:r>
            <a:endParaRPr lang="en-US" dirty="0"/>
          </a:p>
          <a:p>
            <a:r>
              <a:rPr lang="en-US" dirty="0"/>
              <a:t>How could she have changed her thoughts so she didn’t end up feeling so bad? What could she have said to herself instead? </a:t>
            </a:r>
          </a:p>
          <a:p>
            <a:r>
              <a:rPr lang="en-US" dirty="0"/>
              <a:t>Even if Cindy feels down when she gets home, what are some behavioral changes she can do to feel better? Go for a walk, talk to a friend about the situation </a:t>
            </a:r>
          </a:p>
          <a:p>
            <a:r>
              <a:rPr lang="en-US" dirty="0"/>
              <a:t>What are some ways that Cindy could have responded differently to eating too much high calorie food at the party? “I have been doing pretty well and this was first time I have gone to a party since I have been trying to lose weight. Next time I will be more prepared for that kind of situation.” </a:t>
            </a:r>
          </a:p>
          <a:p>
            <a:r>
              <a:rPr lang="en-US" dirty="0"/>
              <a:t>How could Cindy have prepared for the party so she would have had a better chance of feeling successful after leaving the party?</a:t>
            </a:r>
          </a:p>
        </p:txBody>
      </p:sp>
      <p:sp>
        <p:nvSpPr>
          <p:cNvPr id="5" name="Star: 5 Points 4">
            <a:extLst>
              <a:ext uri="{FF2B5EF4-FFF2-40B4-BE49-F238E27FC236}">
                <a16:creationId xmlns:a16="http://schemas.microsoft.com/office/drawing/2014/main" id="{883F1D75-54B4-4AE6-B22B-BED46DD43A0B}"/>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554CE5D-873C-4ACD-B888-10DF65641063}"/>
              </a:ext>
            </a:extLst>
          </p:cNvPr>
          <p:cNvSpPr>
            <a:spLocks noGrp="1"/>
          </p:cNvSpPr>
          <p:nvPr>
            <p:ph type="sldNum" sz="quarter" idx="12"/>
          </p:nvPr>
        </p:nvSpPr>
        <p:spPr/>
        <p:txBody>
          <a:bodyPr/>
          <a:lstStyle/>
          <a:p>
            <a:fld id="{D1B44459-1F7C-459C-BCCC-E49CE95BF984}" type="slidenum">
              <a:rPr lang="en-US" smtClean="0"/>
              <a:t>13</a:t>
            </a:fld>
            <a:endParaRPr lang="en-US"/>
          </a:p>
        </p:txBody>
      </p:sp>
      <p:pic>
        <p:nvPicPr>
          <p:cNvPr id="7" name="Content Placeholder 6" descr="A picture containing text&#10;&#10;Description automatically generated">
            <a:extLst>
              <a:ext uri="{FF2B5EF4-FFF2-40B4-BE49-F238E27FC236}">
                <a16:creationId xmlns:a16="http://schemas.microsoft.com/office/drawing/2014/main" id="{27E2DC8D-BEA7-4B4E-A10E-8081DCDB0BA8}"/>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96461" y="1379101"/>
            <a:ext cx="4311960" cy="4712398"/>
          </a:xfrm>
          <a:ln>
            <a:solidFill>
              <a:schemeClr val="accent6"/>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0267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553306"/>
            <a:ext cx="8238565" cy="1128417"/>
          </a:xfrm>
        </p:spPr>
        <p:txBody>
          <a:bodyPr vert="horz" lIns="91440" tIns="45720" rIns="91440" bIns="45720" rtlCol="0" anchor="ctr">
            <a:noAutofit/>
          </a:bodyPr>
          <a:lstStyle/>
          <a:p>
            <a:r>
              <a:rPr lang="en-US" dirty="0"/>
              <a:t>Session 10: Medication Side Effects &amp; Weight Gain</a:t>
            </a:r>
          </a:p>
        </p:txBody>
      </p:sp>
      <p:sp>
        <p:nvSpPr>
          <p:cNvPr id="6" name="Star: 5 Points 5">
            <a:extLst>
              <a:ext uri="{FF2B5EF4-FFF2-40B4-BE49-F238E27FC236}">
                <a16:creationId xmlns:a16="http://schemas.microsoft.com/office/drawing/2014/main" id="{F4FBB2DF-5321-42D8-843D-F13C31A7B20F}"/>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DDB7367-85CE-44D7-A140-4C966869D11E}"/>
              </a:ext>
            </a:extLst>
          </p:cNvPr>
          <p:cNvSpPr>
            <a:spLocks noGrp="1"/>
          </p:cNvSpPr>
          <p:nvPr>
            <p:ph type="sldNum" sz="quarter" idx="12"/>
          </p:nvPr>
        </p:nvSpPr>
        <p:spPr/>
        <p:txBody>
          <a:bodyPr/>
          <a:lstStyle/>
          <a:p>
            <a:fld id="{D1B44459-1F7C-459C-BCCC-E49CE95BF984}" type="slidenum">
              <a:rPr lang="en-US" smtClean="0"/>
              <a:t>14</a:t>
            </a:fld>
            <a:endParaRPr lang="en-US"/>
          </a:p>
        </p:txBody>
      </p:sp>
      <p:sp>
        <p:nvSpPr>
          <p:cNvPr id="4" name="TextBox 3">
            <a:extLst>
              <a:ext uri="{FF2B5EF4-FFF2-40B4-BE49-F238E27FC236}">
                <a16:creationId xmlns:a16="http://schemas.microsoft.com/office/drawing/2014/main" id="{79386FD5-06FA-4BC0-8C4C-94508AA6D4A5}"/>
              </a:ext>
            </a:extLst>
          </p:cNvPr>
          <p:cNvSpPr txBox="1"/>
          <p:nvPr/>
        </p:nvSpPr>
        <p:spPr>
          <a:xfrm>
            <a:off x="4103077" y="4220306"/>
            <a:ext cx="4062045" cy="830997"/>
          </a:xfrm>
          <a:prstGeom prst="rect">
            <a:avLst/>
          </a:prstGeom>
          <a:noFill/>
        </p:spPr>
        <p:txBody>
          <a:bodyPr wrap="square" rtlCol="0">
            <a:spAutoFit/>
          </a:bodyPr>
          <a:lstStyle/>
          <a:p>
            <a:pPr algn="ctr"/>
            <a:r>
              <a:rPr lang="en-US" sz="2400" dirty="0"/>
              <a:t>Discuss Mental Health, Medications, and Weight Gain</a:t>
            </a:r>
          </a:p>
        </p:txBody>
      </p:sp>
      <p:pic>
        <p:nvPicPr>
          <p:cNvPr id="7" name="Graphic 6" descr="Bullseye with solid fill">
            <a:extLst>
              <a:ext uri="{FF2B5EF4-FFF2-40B4-BE49-F238E27FC236}">
                <a16:creationId xmlns:a16="http://schemas.microsoft.com/office/drawing/2014/main" id="{AAF126F3-8B14-4AEF-BC90-DEF3A3319C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4129" y="2557023"/>
            <a:ext cx="1529296" cy="1529296"/>
          </a:xfrm>
          <a:prstGeom prst="rect">
            <a:avLst/>
          </a:prstGeom>
        </p:spPr>
      </p:pic>
      <p:pic>
        <p:nvPicPr>
          <p:cNvPr id="8" name="Graphic 7" descr="Clipboard Checked with solid fill">
            <a:extLst>
              <a:ext uri="{FF2B5EF4-FFF2-40B4-BE49-F238E27FC236}">
                <a16:creationId xmlns:a16="http://schemas.microsoft.com/office/drawing/2014/main" id="{DA0B2370-5732-4B95-922B-CDAC8A4B11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5759" y="2601791"/>
            <a:ext cx="1529296" cy="1529296"/>
          </a:xfrm>
          <a:prstGeom prst="rect">
            <a:avLst/>
          </a:prstGeom>
        </p:spPr>
      </p:pic>
      <p:sp>
        <p:nvSpPr>
          <p:cNvPr id="9" name="TextBox 8">
            <a:extLst>
              <a:ext uri="{FF2B5EF4-FFF2-40B4-BE49-F238E27FC236}">
                <a16:creationId xmlns:a16="http://schemas.microsoft.com/office/drawing/2014/main" id="{F20442C3-83E7-44E7-9AA4-6CB61E628B4A}"/>
              </a:ext>
            </a:extLst>
          </p:cNvPr>
          <p:cNvSpPr txBox="1"/>
          <p:nvPr/>
        </p:nvSpPr>
        <p:spPr>
          <a:xfrm>
            <a:off x="8248619" y="4235267"/>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10" name="TextBox 9">
            <a:extLst>
              <a:ext uri="{FF2B5EF4-FFF2-40B4-BE49-F238E27FC236}">
                <a16:creationId xmlns:a16="http://schemas.microsoft.com/office/drawing/2014/main" id="{5349CD09-731A-486C-A745-BC2AFD08CCE0}"/>
              </a:ext>
            </a:extLst>
          </p:cNvPr>
          <p:cNvSpPr txBox="1"/>
          <p:nvPr/>
        </p:nvSpPr>
        <p:spPr>
          <a:xfrm>
            <a:off x="1974591" y="4373766"/>
            <a:ext cx="1344220" cy="738664"/>
          </a:xfrm>
          <a:prstGeom prst="rect">
            <a:avLst/>
          </a:prstGeom>
          <a:noFill/>
        </p:spPr>
        <p:txBody>
          <a:bodyPr wrap="square" rtlCol="0">
            <a:spAutoFit/>
          </a:bodyPr>
          <a:lstStyle/>
          <a:p>
            <a:pPr algn="ctr"/>
            <a:r>
              <a:rPr lang="en-US" sz="2400" dirty="0"/>
              <a:t>Check-in</a:t>
            </a:r>
          </a:p>
          <a:p>
            <a:endParaRPr lang="en-US" dirty="0"/>
          </a:p>
        </p:txBody>
      </p:sp>
      <p:pic>
        <p:nvPicPr>
          <p:cNvPr id="14" name="Graphic 13" descr="Scale with solid fill">
            <a:extLst>
              <a:ext uri="{FF2B5EF4-FFF2-40B4-BE49-F238E27FC236}">
                <a16:creationId xmlns:a16="http://schemas.microsoft.com/office/drawing/2014/main" id="{4DEB3D8A-6767-4228-A254-FF7611E8A1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27040" y="2805386"/>
            <a:ext cx="1338662" cy="1338662"/>
          </a:xfrm>
          <a:prstGeom prst="rect">
            <a:avLst/>
          </a:prstGeom>
        </p:spPr>
      </p:pic>
      <p:pic>
        <p:nvPicPr>
          <p:cNvPr id="18" name="Graphic 17" descr="Medicine with solid fill">
            <a:extLst>
              <a:ext uri="{FF2B5EF4-FFF2-40B4-BE49-F238E27FC236}">
                <a16:creationId xmlns:a16="http://schemas.microsoft.com/office/drawing/2014/main" id="{4941EFFD-6BA4-4C69-A7CE-BBE72907C8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38274" y="2669537"/>
            <a:ext cx="1128417" cy="1128417"/>
          </a:xfrm>
          <a:prstGeom prst="rect">
            <a:avLst/>
          </a:prstGeom>
        </p:spPr>
      </p:pic>
    </p:spTree>
    <p:custDataLst>
      <p:tags r:id="rId1"/>
    </p:custDataLst>
    <p:extLst>
      <p:ext uri="{BB962C8B-B14F-4D97-AF65-F5344CB8AC3E}">
        <p14:creationId xmlns:p14="http://schemas.microsoft.com/office/powerpoint/2010/main" val="1504007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661779"/>
            <a:ext cx="8104094" cy="900769"/>
          </a:xfrm>
        </p:spPr>
        <p:txBody>
          <a:bodyPr vert="horz" lIns="91440" tIns="45720" rIns="91440" bIns="45720" rtlCol="0" anchor="ctr">
            <a:noAutofit/>
          </a:bodyPr>
          <a:lstStyle/>
          <a:p>
            <a:r>
              <a:rPr lang="en-US" dirty="0"/>
              <a:t>Session 10: Medication Side Effects &amp; Weight Gain</a:t>
            </a:r>
          </a:p>
        </p:txBody>
      </p:sp>
      <p:sp>
        <p:nvSpPr>
          <p:cNvPr id="5" name="Star: 5 Points 4">
            <a:extLst>
              <a:ext uri="{FF2B5EF4-FFF2-40B4-BE49-F238E27FC236}">
                <a16:creationId xmlns:a16="http://schemas.microsoft.com/office/drawing/2014/main" id="{1314609F-A593-48F7-B375-A6C6CCC11BBD}"/>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284232D-E148-4ACB-B622-36DDB0D3008E}"/>
              </a:ext>
            </a:extLst>
          </p:cNvPr>
          <p:cNvSpPr>
            <a:spLocks noGrp="1"/>
          </p:cNvSpPr>
          <p:nvPr>
            <p:ph type="sldNum" sz="quarter" idx="12"/>
          </p:nvPr>
        </p:nvSpPr>
        <p:spPr/>
        <p:txBody>
          <a:bodyPr/>
          <a:lstStyle/>
          <a:p>
            <a:fld id="{D1B44459-1F7C-459C-BCCC-E49CE95BF984}" type="slidenum">
              <a:rPr lang="en-US" smtClean="0"/>
              <a:t>15</a:t>
            </a:fld>
            <a:endParaRPr lang="en-US"/>
          </a:p>
        </p:txBody>
      </p:sp>
      <p:pic>
        <p:nvPicPr>
          <p:cNvPr id="9" name="Content Placeholder 8" descr="Graphical user interface, text&#10;&#10;Description automatically generated">
            <a:extLst>
              <a:ext uri="{FF2B5EF4-FFF2-40B4-BE49-F238E27FC236}">
                <a16:creationId xmlns:a16="http://schemas.microsoft.com/office/drawing/2014/main" id="{082799F5-401D-4D5D-90A9-3C924AFF650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08091" y="1720115"/>
            <a:ext cx="6975818" cy="4351338"/>
          </a:xfrm>
          <a:ln>
            <a:solidFill>
              <a:schemeClr val="accent6"/>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25403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470831"/>
            <a:ext cx="9799320" cy="1128417"/>
          </a:xfrm>
        </p:spPr>
        <p:txBody>
          <a:bodyPr vert="horz" lIns="91440" tIns="45720" rIns="91440" bIns="45720" rtlCol="0" anchor="ctr">
            <a:normAutofit/>
          </a:bodyPr>
          <a:lstStyle/>
          <a:p>
            <a:r>
              <a:rPr lang="en-US" dirty="0"/>
              <a:t>Session 11: Stress Management and Sleep</a:t>
            </a:r>
          </a:p>
        </p:txBody>
      </p:sp>
      <p:sp>
        <p:nvSpPr>
          <p:cNvPr id="4" name="Star: 5 Points 3">
            <a:extLst>
              <a:ext uri="{FF2B5EF4-FFF2-40B4-BE49-F238E27FC236}">
                <a16:creationId xmlns:a16="http://schemas.microsoft.com/office/drawing/2014/main" id="{A0448C4B-8693-46C6-B913-2CB3921F070F}"/>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B3DE803-689B-45AF-A0CB-842AB75CBF3B}"/>
              </a:ext>
            </a:extLst>
          </p:cNvPr>
          <p:cNvSpPr>
            <a:spLocks noGrp="1"/>
          </p:cNvSpPr>
          <p:nvPr>
            <p:ph type="sldNum" sz="quarter" idx="12"/>
          </p:nvPr>
        </p:nvSpPr>
        <p:spPr/>
        <p:txBody>
          <a:bodyPr/>
          <a:lstStyle/>
          <a:p>
            <a:fld id="{D1B44459-1F7C-459C-BCCC-E49CE95BF984}" type="slidenum">
              <a:rPr lang="en-US" smtClean="0"/>
              <a:t>16</a:t>
            </a:fld>
            <a:endParaRPr lang="en-US"/>
          </a:p>
        </p:txBody>
      </p:sp>
      <p:sp>
        <p:nvSpPr>
          <p:cNvPr id="6" name="TextBox 5">
            <a:extLst>
              <a:ext uri="{FF2B5EF4-FFF2-40B4-BE49-F238E27FC236}">
                <a16:creationId xmlns:a16="http://schemas.microsoft.com/office/drawing/2014/main" id="{021FEC8E-A147-474F-8870-4C3729E13B14}"/>
              </a:ext>
            </a:extLst>
          </p:cNvPr>
          <p:cNvSpPr txBox="1"/>
          <p:nvPr/>
        </p:nvSpPr>
        <p:spPr>
          <a:xfrm>
            <a:off x="4103077" y="4220306"/>
            <a:ext cx="4062045" cy="830997"/>
          </a:xfrm>
          <a:prstGeom prst="rect">
            <a:avLst/>
          </a:prstGeom>
          <a:noFill/>
        </p:spPr>
        <p:txBody>
          <a:bodyPr wrap="square" rtlCol="0">
            <a:spAutoFit/>
          </a:bodyPr>
          <a:lstStyle/>
          <a:p>
            <a:pPr algn="ctr"/>
            <a:r>
              <a:rPr lang="en-US" sz="2400" dirty="0"/>
              <a:t>Stress </a:t>
            </a:r>
          </a:p>
          <a:p>
            <a:pPr algn="ctr"/>
            <a:r>
              <a:rPr lang="en-US" sz="2400" dirty="0"/>
              <a:t>Management</a:t>
            </a:r>
          </a:p>
        </p:txBody>
      </p:sp>
      <p:pic>
        <p:nvPicPr>
          <p:cNvPr id="7" name="Graphic 6" descr="Bullseye with solid fill">
            <a:extLst>
              <a:ext uri="{FF2B5EF4-FFF2-40B4-BE49-F238E27FC236}">
                <a16:creationId xmlns:a16="http://schemas.microsoft.com/office/drawing/2014/main" id="{CD419149-8D27-4656-BA8C-2AE9F4A59C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4129" y="2557023"/>
            <a:ext cx="1529296" cy="1529296"/>
          </a:xfrm>
          <a:prstGeom prst="rect">
            <a:avLst/>
          </a:prstGeom>
        </p:spPr>
      </p:pic>
      <p:pic>
        <p:nvPicPr>
          <p:cNvPr id="8" name="Graphic 7" descr="Clipboard Checked with solid fill">
            <a:extLst>
              <a:ext uri="{FF2B5EF4-FFF2-40B4-BE49-F238E27FC236}">
                <a16:creationId xmlns:a16="http://schemas.microsoft.com/office/drawing/2014/main" id="{5B062D2B-867A-4AE0-9E45-2903F80615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5759" y="2601791"/>
            <a:ext cx="1529296" cy="1529296"/>
          </a:xfrm>
          <a:prstGeom prst="rect">
            <a:avLst/>
          </a:prstGeom>
        </p:spPr>
      </p:pic>
      <p:sp>
        <p:nvSpPr>
          <p:cNvPr id="9" name="TextBox 8">
            <a:extLst>
              <a:ext uri="{FF2B5EF4-FFF2-40B4-BE49-F238E27FC236}">
                <a16:creationId xmlns:a16="http://schemas.microsoft.com/office/drawing/2014/main" id="{E6C8A410-E07D-46AE-A5CA-4CEC98C71E89}"/>
              </a:ext>
            </a:extLst>
          </p:cNvPr>
          <p:cNvSpPr txBox="1"/>
          <p:nvPr/>
        </p:nvSpPr>
        <p:spPr>
          <a:xfrm>
            <a:off x="8248619" y="4235267"/>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10" name="TextBox 9">
            <a:extLst>
              <a:ext uri="{FF2B5EF4-FFF2-40B4-BE49-F238E27FC236}">
                <a16:creationId xmlns:a16="http://schemas.microsoft.com/office/drawing/2014/main" id="{12A4979E-5EF2-4491-9A0C-EBEA5FE8AEC3}"/>
              </a:ext>
            </a:extLst>
          </p:cNvPr>
          <p:cNvSpPr txBox="1"/>
          <p:nvPr/>
        </p:nvSpPr>
        <p:spPr>
          <a:xfrm>
            <a:off x="1974591" y="4373766"/>
            <a:ext cx="1344220" cy="738664"/>
          </a:xfrm>
          <a:prstGeom prst="rect">
            <a:avLst/>
          </a:prstGeom>
          <a:noFill/>
        </p:spPr>
        <p:txBody>
          <a:bodyPr wrap="square" rtlCol="0">
            <a:spAutoFit/>
          </a:bodyPr>
          <a:lstStyle/>
          <a:p>
            <a:pPr algn="ctr"/>
            <a:r>
              <a:rPr lang="en-US" sz="2400" dirty="0"/>
              <a:t>Check-in</a:t>
            </a:r>
          </a:p>
          <a:p>
            <a:endParaRPr lang="en-US" dirty="0"/>
          </a:p>
        </p:txBody>
      </p:sp>
      <p:pic>
        <p:nvPicPr>
          <p:cNvPr id="19" name="Graphic 18" descr="Broken Fire Hydrant with solid fill">
            <a:extLst>
              <a:ext uri="{FF2B5EF4-FFF2-40B4-BE49-F238E27FC236}">
                <a16:creationId xmlns:a16="http://schemas.microsoft.com/office/drawing/2014/main" id="{E0E063A8-5A8E-4393-8E53-9B2B5B3DC7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46205" y="2637694"/>
            <a:ext cx="1375787" cy="1375787"/>
          </a:xfrm>
          <a:prstGeom prst="rect">
            <a:avLst/>
          </a:prstGeom>
        </p:spPr>
      </p:pic>
    </p:spTree>
    <p:custDataLst>
      <p:tags r:id="rId1"/>
    </p:custDataLst>
    <p:extLst>
      <p:ext uri="{BB962C8B-B14F-4D97-AF65-F5344CB8AC3E}">
        <p14:creationId xmlns:p14="http://schemas.microsoft.com/office/powerpoint/2010/main" val="3465414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470831"/>
            <a:ext cx="10515600" cy="1128417"/>
          </a:xfrm>
        </p:spPr>
        <p:txBody>
          <a:bodyPr vert="horz" lIns="91440" tIns="45720" rIns="91440" bIns="45720" rtlCol="0" anchor="ctr">
            <a:normAutofit/>
          </a:bodyPr>
          <a:lstStyle/>
          <a:p>
            <a:r>
              <a:rPr lang="en-US" dirty="0"/>
              <a:t>Session 11: Stress Management and Sleep</a:t>
            </a:r>
          </a:p>
        </p:txBody>
      </p:sp>
      <p:sp>
        <p:nvSpPr>
          <p:cNvPr id="5" name="Content Placeholder 4">
            <a:extLst>
              <a:ext uri="{FF2B5EF4-FFF2-40B4-BE49-F238E27FC236}">
                <a16:creationId xmlns:a16="http://schemas.microsoft.com/office/drawing/2014/main" id="{81D38DC8-7CFB-4BCE-90A5-DD6F806E2DFA}"/>
              </a:ext>
            </a:extLst>
          </p:cNvPr>
          <p:cNvSpPr>
            <a:spLocks noGrp="1"/>
          </p:cNvSpPr>
          <p:nvPr>
            <p:ph idx="1"/>
          </p:nvPr>
        </p:nvSpPr>
        <p:spPr>
          <a:xfrm>
            <a:off x="838200" y="1892860"/>
            <a:ext cx="10515600" cy="4351338"/>
          </a:xfrm>
        </p:spPr>
        <p:txBody>
          <a:bodyPr>
            <a:normAutofit/>
          </a:bodyPr>
          <a:lstStyle/>
          <a:p>
            <a:r>
              <a:rPr lang="en-US" sz="2400" dirty="0"/>
              <a:t>Discuss definitions of stress and have participants discuss what they experience when they are stressed</a:t>
            </a:r>
          </a:p>
          <a:p>
            <a:r>
              <a:rPr lang="en-US" sz="2400" dirty="0"/>
              <a:t>Explore ways that stress affects diet, exercise and sleep. </a:t>
            </a:r>
          </a:p>
          <a:p>
            <a:r>
              <a:rPr lang="en-US" sz="2400" dirty="0"/>
              <a:t>Hand out “Thoughts, Behaviors and Feelings” activity and discuss stress management techniques</a:t>
            </a:r>
          </a:p>
          <a:p>
            <a:r>
              <a:rPr lang="en-US" sz="2400" dirty="0"/>
              <a:t>The Importance of Sleep</a:t>
            </a:r>
          </a:p>
          <a:p>
            <a:r>
              <a:rPr lang="en-US" sz="2400" dirty="0"/>
              <a:t>Discuss the impact that poor sleep has on overall health. </a:t>
            </a:r>
          </a:p>
          <a:p>
            <a:r>
              <a:rPr lang="en-US" sz="2400" dirty="0"/>
              <a:t>Discuss the benefits of good regular sleep </a:t>
            </a:r>
          </a:p>
          <a:p>
            <a:r>
              <a:rPr lang="en-US" sz="2400" dirty="0"/>
              <a:t>Hand out “Helpful Tips for Restful Sleep” and discuss</a:t>
            </a:r>
          </a:p>
        </p:txBody>
      </p:sp>
      <p:sp>
        <p:nvSpPr>
          <p:cNvPr id="4" name="Star: 5 Points 3">
            <a:extLst>
              <a:ext uri="{FF2B5EF4-FFF2-40B4-BE49-F238E27FC236}">
                <a16:creationId xmlns:a16="http://schemas.microsoft.com/office/drawing/2014/main" id="{2ACF2305-5364-4929-961B-FEDC629DBA3A}"/>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DFB40F5-F5F7-48AE-951F-BDB1FAA1C9E1}"/>
              </a:ext>
            </a:extLst>
          </p:cNvPr>
          <p:cNvSpPr>
            <a:spLocks noGrp="1"/>
          </p:cNvSpPr>
          <p:nvPr>
            <p:ph type="sldNum" sz="quarter" idx="12"/>
          </p:nvPr>
        </p:nvSpPr>
        <p:spPr/>
        <p:txBody>
          <a:bodyPr/>
          <a:lstStyle/>
          <a:p>
            <a:fld id="{D1B44459-1F7C-459C-BCCC-E49CE95BF984}" type="slidenum">
              <a:rPr lang="en-US" smtClean="0"/>
              <a:t>17</a:t>
            </a:fld>
            <a:endParaRPr lang="en-US"/>
          </a:p>
        </p:txBody>
      </p:sp>
      <p:pic>
        <p:nvPicPr>
          <p:cNvPr id="7" name="Graphic 6" descr="Sleep with solid fill">
            <a:extLst>
              <a:ext uri="{FF2B5EF4-FFF2-40B4-BE49-F238E27FC236}">
                <a16:creationId xmlns:a16="http://schemas.microsoft.com/office/drawing/2014/main" id="{B79213DA-EAE5-46DE-A2C1-7DC19A0737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45679" y="4121284"/>
            <a:ext cx="1940859" cy="1940859"/>
          </a:xfrm>
          <a:prstGeom prst="rect">
            <a:avLst/>
          </a:prstGeom>
        </p:spPr>
      </p:pic>
    </p:spTree>
    <p:custDataLst>
      <p:tags r:id="rId1"/>
    </p:custDataLst>
    <p:extLst>
      <p:ext uri="{BB962C8B-B14F-4D97-AF65-F5344CB8AC3E}">
        <p14:creationId xmlns:p14="http://schemas.microsoft.com/office/powerpoint/2010/main" val="1951971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562271"/>
            <a:ext cx="10515600" cy="1128417"/>
          </a:xfrm>
        </p:spPr>
        <p:txBody>
          <a:bodyPr vert="horz" lIns="91440" tIns="45720" rIns="91440" bIns="45720" rtlCol="0" anchor="ctr">
            <a:noAutofit/>
          </a:bodyPr>
          <a:lstStyle/>
          <a:p>
            <a:r>
              <a:rPr lang="en-US" dirty="0"/>
              <a:t>Session 12: Are You on Target? Progress Check, Reframing Negative Self-Talk</a:t>
            </a:r>
          </a:p>
        </p:txBody>
      </p:sp>
      <p:sp>
        <p:nvSpPr>
          <p:cNvPr id="4" name="Star: 5 Points 3">
            <a:extLst>
              <a:ext uri="{FF2B5EF4-FFF2-40B4-BE49-F238E27FC236}">
                <a16:creationId xmlns:a16="http://schemas.microsoft.com/office/drawing/2014/main" id="{F660B5A5-1567-44A5-83CF-E8906564078B}"/>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470E5D3-2F3F-460B-A5BF-CEB00CFAC7EE}"/>
              </a:ext>
            </a:extLst>
          </p:cNvPr>
          <p:cNvSpPr>
            <a:spLocks noGrp="1"/>
          </p:cNvSpPr>
          <p:nvPr>
            <p:ph type="sldNum" sz="quarter" idx="12"/>
          </p:nvPr>
        </p:nvSpPr>
        <p:spPr/>
        <p:txBody>
          <a:bodyPr/>
          <a:lstStyle/>
          <a:p>
            <a:fld id="{D1B44459-1F7C-459C-BCCC-E49CE95BF984}" type="slidenum">
              <a:rPr lang="en-US" smtClean="0"/>
              <a:t>18</a:t>
            </a:fld>
            <a:endParaRPr lang="en-US"/>
          </a:p>
        </p:txBody>
      </p:sp>
      <p:pic>
        <p:nvPicPr>
          <p:cNvPr id="7" name="Graphic 6" descr="Clipboard Checked with solid fill">
            <a:extLst>
              <a:ext uri="{FF2B5EF4-FFF2-40B4-BE49-F238E27FC236}">
                <a16:creationId xmlns:a16="http://schemas.microsoft.com/office/drawing/2014/main" id="{20D44CB7-113A-411F-B6D4-6E3F12876D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65759" y="2601791"/>
            <a:ext cx="1529296" cy="1529296"/>
          </a:xfrm>
          <a:prstGeom prst="rect">
            <a:avLst/>
          </a:prstGeom>
        </p:spPr>
      </p:pic>
      <p:sp>
        <p:nvSpPr>
          <p:cNvPr id="9" name="TextBox 8">
            <a:extLst>
              <a:ext uri="{FF2B5EF4-FFF2-40B4-BE49-F238E27FC236}">
                <a16:creationId xmlns:a16="http://schemas.microsoft.com/office/drawing/2014/main" id="{EB7FE895-B838-4E0D-8E6B-5BE7B69E78DA}"/>
              </a:ext>
            </a:extLst>
          </p:cNvPr>
          <p:cNvSpPr txBox="1"/>
          <p:nvPr/>
        </p:nvSpPr>
        <p:spPr>
          <a:xfrm>
            <a:off x="1974591" y="4373766"/>
            <a:ext cx="1344220" cy="738664"/>
          </a:xfrm>
          <a:prstGeom prst="rect">
            <a:avLst/>
          </a:prstGeom>
          <a:noFill/>
        </p:spPr>
        <p:txBody>
          <a:bodyPr wrap="square" rtlCol="0">
            <a:spAutoFit/>
          </a:bodyPr>
          <a:lstStyle/>
          <a:p>
            <a:pPr algn="ctr"/>
            <a:r>
              <a:rPr lang="en-US" sz="2400" dirty="0"/>
              <a:t>Check-in</a:t>
            </a:r>
          </a:p>
          <a:p>
            <a:endParaRPr lang="en-US" dirty="0"/>
          </a:p>
        </p:txBody>
      </p:sp>
      <p:sp>
        <p:nvSpPr>
          <p:cNvPr id="11" name="TextBox 10">
            <a:extLst>
              <a:ext uri="{FF2B5EF4-FFF2-40B4-BE49-F238E27FC236}">
                <a16:creationId xmlns:a16="http://schemas.microsoft.com/office/drawing/2014/main" id="{E526075A-360B-42EC-AE8B-8F1150449707}"/>
              </a:ext>
            </a:extLst>
          </p:cNvPr>
          <p:cNvSpPr txBox="1"/>
          <p:nvPr/>
        </p:nvSpPr>
        <p:spPr>
          <a:xfrm>
            <a:off x="3639268" y="4250783"/>
            <a:ext cx="2461846" cy="830997"/>
          </a:xfrm>
          <a:prstGeom prst="rect">
            <a:avLst/>
          </a:prstGeom>
          <a:noFill/>
        </p:spPr>
        <p:txBody>
          <a:bodyPr wrap="square" rtlCol="0">
            <a:spAutoFit/>
          </a:bodyPr>
          <a:lstStyle/>
          <a:p>
            <a:pPr algn="ctr"/>
            <a:r>
              <a:rPr lang="en-US" sz="2400" dirty="0"/>
              <a:t>Reframing Negative Self-Talk</a:t>
            </a:r>
          </a:p>
        </p:txBody>
      </p:sp>
      <p:sp>
        <p:nvSpPr>
          <p:cNvPr id="12" name="TextBox 11">
            <a:extLst>
              <a:ext uri="{FF2B5EF4-FFF2-40B4-BE49-F238E27FC236}">
                <a16:creationId xmlns:a16="http://schemas.microsoft.com/office/drawing/2014/main" id="{E341B01C-251C-4292-8781-15D6DF44EA89}"/>
              </a:ext>
            </a:extLst>
          </p:cNvPr>
          <p:cNvSpPr txBox="1"/>
          <p:nvPr/>
        </p:nvSpPr>
        <p:spPr>
          <a:xfrm>
            <a:off x="6096000" y="4231901"/>
            <a:ext cx="2461846" cy="830997"/>
          </a:xfrm>
          <a:prstGeom prst="rect">
            <a:avLst/>
          </a:prstGeom>
          <a:noFill/>
        </p:spPr>
        <p:txBody>
          <a:bodyPr wrap="square" rtlCol="0">
            <a:spAutoFit/>
          </a:bodyPr>
          <a:lstStyle/>
          <a:p>
            <a:pPr algn="ctr"/>
            <a:r>
              <a:rPr lang="en-US" sz="2400" dirty="0"/>
              <a:t>Using Positive Affirmations</a:t>
            </a:r>
          </a:p>
        </p:txBody>
      </p:sp>
      <p:pic>
        <p:nvPicPr>
          <p:cNvPr id="15" name="Graphic 14" descr="Bullseye with solid fill">
            <a:extLst>
              <a:ext uri="{FF2B5EF4-FFF2-40B4-BE49-F238E27FC236}">
                <a16:creationId xmlns:a16="http://schemas.microsoft.com/office/drawing/2014/main" id="{170C2242-DB09-41A4-9FB3-633CC1C494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53069" y="2557023"/>
            <a:ext cx="1529296" cy="1529296"/>
          </a:xfrm>
          <a:prstGeom prst="rect">
            <a:avLst/>
          </a:prstGeom>
        </p:spPr>
      </p:pic>
      <p:sp>
        <p:nvSpPr>
          <p:cNvPr id="16" name="TextBox 15">
            <a:extLst>
              <a:ext uri="{FF2B5EF4-FFF2-40B4-BE49-F238E27FC236}">
                <a16:creationId xmlns:a16="http://schemas.microsoft.com/office/drawing/2014/main" id="{AF4ECBB0-2A33-4EE2-A1A1-D4723C04FDFD}"/>
              </a:ext>
            </a:extLst>
          </p:cNvPr>
          <p:cNvSpPr txBox="1"/>
          <p:nvPr/>
        </p:nvSpPr>
        <p:spPr>
          <a:xfrm>
            <a:off x="8547559" y="4235267"/>
            <a:ext cx="1800000" cy="1107996"/>
          </a:xfrm>
          <a:prstGeom prst="rect">
            <a:avLst/>
          </a:prstGeom>
          <a:noFill/>
        </p:spPr>
        <p:txBody>
          <a:bodyPr wrap="square" rtlCol="0">
            <a:spAutoFit/>
          </a:bodyPr>
          <a:lstStyle/>
          <a:p>
            <a:pPr algn="ctr"/>
            <a:r>
              <a:rPr lang="en-US" sz="2400" dirty="0"/>
              <a:t>Goals for next week</a:t>
            </a:r>
          </a:p>
          <a:p>
            <a:endParaRPr lang="en-US" dirty="0"/>
          </a:p>
        </p:txBody>
      </p:sp>
      <p:pic>
        <p:nvPicPr>
          <p:cNvPr id="6" name="Graphic 5" descr="Comment Dislike with solid fill">
            <a:extLst>
              <a:ext uri="{FF2B5EF4-FFF2-40B4-BE49-F238E27FC236}">
                <a16:creationId xmlns:a16="http://schemas.microsoft.com/office/drawing/2014/main" id="{3C22B460-2AE3-4CE9-9458-63B245C4FA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02986" y="2693571"/>
            <a:ext cx="1529296" cy="1529296"/>
          </a:xfrm>
          <a:prstGeom prst="rect">
            <a:avLst/>
          </a:prstGeom>
        </p:spPr>
      </p:pic>
      <p:pic>
        <p:nvPicPr>
          <p:cNvPr id="10" name="Graphic 9" descr="Comment Like with solid fill">
            <a:extLst>
              <a:ext uri="{FF2B5EF4-FFF2-40B4-BE49-F238E27FC236}">
                <a16:creationId xmlns:a16="http://schemas.microsoft.com/office/drawing/2014/main" id="{69AFBB28-1270-4BF9-AC35-9A6B3FE1E7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98705" y="2665464"/>
            <a:ext cx="1529296" cy="1529296"/>
          </a:xfrm>
          <a:prstGeom prst="rect">
            <a:avLst/>
          </a:prstGeom>
        </p:spPr>
      </p:pic>
    </p:spTree>
    <p:custDataLst>
      <p:tags r:id="rId1"/>
    </p:custDataLst>
    <p:extLst>
      <p:ext uri="{BB962C8B-B14F-4D97-AF65-F5344CB8AC3E}">
        <p14:creationId xmlns:p14="http://schemas.microsoft.com/office/powerpoint/2010/main" val="2820267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562271"/>
            <a:ext cx="10515600" cy="1128417"/>
          </a:xfrm>
        </p:spPr>
        <p:txBody>
          <a:bodyPr vert="horz" lIns="91440" tIns="45720" rIns="91440" bIns="45720" rtlCol="0" anchor="ctr">
            <a:noAutofit/>
          </a:bodyPr>
          <a:lstStyle/>
          <a:p>
            <a:r>
              <a:rPr lang="en-US" dirty="0"/>
              <a:t>Session 12: Are You on Target? Progress Check, Reframing Negative Self-Talk</a:t>
            </a:r>
          </a:p>
        </p:txBody>
      </p:sp>
      <p:sp>
        <p:nvSpPr>
          <p:cNvPr id="5" name="Star: 5 Points 4">
            <a:extLst>
              <a:ext uri="{FF2B5EF4-FFF2-40B4-BE49-F238E27FC236}">
                <a16:creationId xmlns:a16="http://schemas.microsoft.com/office/drawing/2014/main" id="{03321CE2-E6C4-4936-B9E4-795441B8B824}"/>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FA8996F-0C7C-453F-B2ED-37707F56943E}"/>
              </a:ext>
            </a:extLst>
          </p:cNvPr>
          <p:cNvSpPr>
            <a:spLocks noGrp="1"/>
          </p:cNvSpPr>
          <p:nvPr>
            <p:ph type="sldNum" sz="quarter" idx="12"/>
          </p:nvPr>
        </p:nvSpPr>
        <p:spPr/>
        <p:txBody>
          <a:bodyPr/>
          <a:lstStyle/>
          <a:p>
            <a:fld id="{D1B44459-1F7C-459C-BCCC-E49CE95BF984}" type="slidenum">
              <a:rPr lang="en-US" smtClean="0"/>
              <a:t>19</a:t>
            </a:fld>
            <a:endParaRPr lang="en-US"/>
          </a:p>
        </p:txBody>
      </p:sp>
      <p:pic>
        <p:nvPicPr>
          <p:cNvPr id="9" name="Content Placeholder 8" descr="Shape&#10;&#10;Description automatically generated">
            <a:extLst>
              <a:ext uri="{FF2B5EF4-FFF2-40B4-BE49-F238E27FC236}">
                <a16:creationId xmlns:a16="http://schemas.microsoft.com/office/drawing/2014/main" id="{54E9669F-0982-481A-B882-DC3268AC9BBD}"/>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4217"/>
          <a:stretch/>
        </p:blipFill>
        <p:spPr>
          <a:xfrm>
            <a:off x="2674836" y="1904572"/>
            <a:ext cx="6797171" cy="4202724"/>
          </a:xfrm>
        </p:spPr>
      </p:pic>
      <p:sp>
        <p:nvSpPr>
          <p:cNvPr id="10" name="TextBox 9">
            <a:extLst>
              <a:ext uri="{FF2B5EF4-FFF2-40B4-BE49-F238E27FC236}">
                <a16:creationId xmlns:a16="http://schemas.microsoft.com/office/drawing/2014/main" id="{3A6DAEEF-AD6C-49A8-B15C-59504D0D0705}"/>
              </a:ext>
            </a:extLst>
          </p:cNvPr>
          <p:cNvSpPr txBox="1"/>
          <p:nvPr/>
        </p:nvSpPr>
        <p:spPr>
          <a:xfrm>
            <a:off x="969128" y="4906967"/>
            <a:ext cx="1512277" cy="1200329"/>
          </a:xfrm>
          <a:prstGeom prst="rect">
            <a:avLst/>
          </a:prstGeom>
          <a:noFill/>
        </p:spPr>
        <p:txBody>
          <a:bodyPr wrap="square" rtlCol="0">
            <a:spAutoFit/>
          </a:bodyPr>
          <a:lstStyle/>
          <a:p>
            <a:pPr algn="ctr"/>
            <a:r>
              <a:rPr lang="en-US" sz="2400" b="1" dirty="0"/>
              <a:t>Negative Mood Spiral</a:t>
            </a:r>
          </a:p>
        </p:txBody>
      </p:sp>
      <p:sp>
        <p:nvSpPr>
          <p:cNvPr id="11" name="TextBox 10">
            <a:extLst>
              <a:ext uri="{FF2B5EF4-FFF2-40B4-BE49-F238E27FC236}">
                <a16:creationId xmlns:a16="http://schemas.microsoft.com/office/drawing/2014/main" id="{D21FA58E-D36B-4194-B43B-F69041DB6A29}"/>
              </a:ext>
            </a:extLst>
          </p:cNvPr>
          <p:cNvSpPr txBox="1"/>
          <p:nvPr/>
        </p:nvSpPr>
        <p:spPr>
          <a:xfrm>
            <a:off x="9665438" y="4906967"/>
            <a:ext cx="1465624" cy="1200329"/>
          </a:xfrm>
          <a:prstGeom prst="rect">
            <a:avLst/>
          </a:prstGeom>
          <a:noFill/>
        </p:spPr>
        <p:txBody>
          <a:bodyPr wrap="square" rtlCol="0">
            <a:spAutoFit/>
          </a:bodyPr>
          <a:lstStyle/>
          <a:p>
            <a:pPr algn="ctr"/>
            <a:r>
              <a:rPr lang="en-US" sz="2400" b="1" dirty="0"/>
              <a:t>Positive Mood Spiral</a:t>
            </a:r>
          </a:p>
        </p:txBody>
      </p:sp>
    </p:spTree>
    <p:custDataLst>
      <p:tags r:id="rId1"/>
    </p:custDataLst>
    <p:extLst>
      <p:ext uri="{BB962C8B-B14F-4D97-AF65-F5344CB8AC3E}">
        <p14:creationId xmlns:p14="http://schemas.microsoft.com/office/powerpoint/2010/main" val="2641524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83E935B-6419-4313-A434-CC0D3FD00998}"/>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5" name="Slide Number Placeholder 4">
            <a:extLst>
              <a:ext uri="{FF2B5EF4-FFF2-40B4-BE49-F238E27FC236}">
                <a16:creationId xmlns:a16="http://schemas.microsoft.com/office/drawing/2014/main" id="{EA20F2A7-FD72-4E69-8011-031EAF716424}"/>
              </a:ext>
            </a:extLst>
          </p:cNvPr>
          <p:cNvSpPr>
            <a:spLocks noGrp="1"/>
          </p:cNvSpPr>
          <p:nvPr>
            <p:ph type="sldNum" sz="quarter" idx="12"/>
          </p:nvPr>
        </p:nvSpPr>
        <p:spPr/>
        <p:txBody>
          <a:bodyPr/>
          <a:lstStyle/>
          <a:p>
            <a:fld id="{D1B44459-1F7C-459C-BCCC-E49CE95BF984}" type="slidenum">
              <a:rPr lang="en-US" smtClean="0"/>
              <a:t>2</a:t>
            </a:fld>
            <a:endParaRPr lang="en-US"/>
          </a:p>
        </p:txBody>
      </p:sp>
    </p:spTree>
    <p:custDataLst>
      <p:tags r:id="rId1"/>
    </p:custDataLst>
    <p:extLst>
      <p:ext uri="{BB962C8B-B14F-4D97-AF65-F5344CB8AC3E}">
        <p14:creationId xmlns:p14="http://schemas.microsoft.com/office/powerpoint/2010/main" val="458603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556668"/>
            <a:ext cx="10515600" cy="946489"/>
          </a:xfrm>
        </p:spPr>
        <p:txBody>
          <a:bodyPr vert="horz" lIns="91440" tIns="45720" rIns="91440" bIns="45720" rtlCol="0" anchor="ctr">
            <a:normAutofit/>
          </a:bodyPr>
          <a:lstStyle/>
          <a:p>
            <a:r>
              <a:rPr lang="en-US" dirty="0"/>
              <a:t>Session 13: Conscious Eating</a:t>
            </a:r>
          </a:p>
        </p:txBody>
      </p:sp>
      <p:sp>
        <p:nvSpPr>
          <p:cNvPr id="4" name="Star: 5 Points 3">
            <a:extLst>
              <a:ext uri="{FF2B5EF4-FFF2-40B4-BE49-F238E27FC236}">
                <a16:creationId xmlns:a16="http://schemas.microsoft.com/office/drawing/2014/main" id="{F080A84F-AA9C-4078-B6EF-F5D022B73A5D}"/>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1D9608A-A35F-4A37-B5C7-857FB0A7F9AD}"/>
              </a:ext>
            </a:extLst>
          </p:cNvPr>
          <p:cNvSpPr>
            <a:spLocks noGrp="1"/>
          </p:cNvSpPr>
          <p:nvPr>
            <p:ph type="sldNum" sz="quarter" idx="12"/>
          </p:nvPr>
        </p:nvSpPr>
        <p:spPr/>
        <p:txBody>
          <a:bodyPr/>
          <a:lstStyle/>
          <a:p>
            <a:fld id="{D1B44459-1F7C-459C-BCCC-E49CE95BF984}" type="slidenum">
              <a:rPr lang="en-US" smtClean="0"/>
              <a:t>20</a:t>
            </a:fld>
            <a:endParaRPr lang="en-US"/>
          </a:p>
        </p:txBody>
      </p:sp>
      <p:sp>
        <p:nvSpPr>
          <p:cNvPr id="6" name="TextBox 5">
            <a:extLst>
              <a:ext uri="{FF2B5EF4-FFF2-40B4-BE49-F238E27FC236}">
                <a16:creationId xmlns:a16="http://schemas.microsoft.com/office/drawing/2014/main" id="{53E00A1A-E3DE-4353-811D-08965F056715}"/>
              </a:ext>
            </a:extLst>
          </p:cNvPr>
          <p:cNvSpPr txBox="1"/>
          <p:nvPr/>
        </p:nvSpPr>
        <p:spPr>
          <a:xfrm>
            <a:off x="4378568" y="4202718"/>
            <a:ext cx="3464169" cy="1107996"/>
          </a:xfrm>
          <a:prstGeom prst="rect">
            <a:avLst/>
          </a:prstGeom>
          <a:noFill/>
        </p:spPr>
        <p:txBody>
          <a:bodyPr wrap="square" rtlCol="0">
            <a:spAutoFit/>
          </a:bodyPr>
          <a:lstStyle/>
          <a:p>
            <a:pPr algn="ctr"/>
            <a:r>
              <a:rPr lang="en-US" sz="2400" dirty="0"/>
              <a:t>Eating Awareness /</a:t>
            </a:r>
          </a:p>
          <a:p>
            <a:pPr algn="ctr"/>
            <a:r>
              <a:rPr lang="en-US" sz="2400" dirty="0"/>
              <a:t>Conscious Eating</a:t>
            </a:r>
          </a:p>
          <a:p>
            <a:endParaRPr lang="en-US" dirty="0"/>
          </a:p>
        </p:txBody>
      </p:sp>
      <p:pic>
        <p:nvPicPr>
          <p:cNvPr id="7" name="Graphic 6" descr="Bullseye with solid fill">
            <a:extLst>
              <a:ext uri="{FF2B5EF4-FFF2-40B4-BE49-F238E27FC236}">
                <a16:creationId xmlns:a16="http://schemas.microsoft.com/office/drawing/2014/main" id="{801C44D7-F8CE-4ED6-AE94-6497C492C5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4129" y="2557023"/>
            <a:ext cx="1529296" cy="1529296"/>
          </a:xfrm>
          <a:prstGeom prst="rect">
            <a:avLst/>
          </a:prstGeom>
        </p:spPr>
      </p:pic>
      <p:pic>
        <p:nvPicPr>
          <p:cNvPr id="8" name="Graphic 7" descr="Clipboard Checked with solid fill">
            <a:extLst>
              <a:ext uri="{FF2B5EF4-FFF2-40B4-BE49-F238E27FC236}">
                <a16:creationId xmlns:a16="http://schemas.microsoft.com/office/drawing/2014/main" id="{16159DC1-6271-4695-8D30-79B1F8C004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5759" y="2601791"/>
            <a:ext cx="1529296" cy="1529296"/>
          </a:xfrm>
          <a:prstGeom prst="rect">
            <a:avLst/>
          </a:prstGeom>
        </p:spPr>
      </p:pic>
      <p:sp>
        <p:nvSpPr>
          <p:cNvPr id="9" name="TextBox 8">
            <a:extLst>
              <a:ext uri="{FF2B5EF4-FFF2-40B4-BE49-F238E27FC236}">
                <a16:creationId xmlns:a16="http://schemas.microsoft.com/office/drawing/2014/main" id="{3D3AFC43-B684-4D0D-9B08-8FAD07E8A5A8}"/>
              </a:ext>
            </a:extLst>
          </p:cNvPr>
          <p:cNvSpPr txBox="1"/>
          <p:nvPr/>
        </p:nvSpPr>
        <p:spPr>
          <a:xfrm>
            <a:off x="8248619" y="4235267"/>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10" name="TextBox 9">
            <a:extLst>
              <a:ext uri="{FF2B5EF4-FFF2-40B4-BE49-F238E27FC236}">
                <a16:creationId xmlns:a16="http://schemas.microsoft.com/office/drawing/2014/main" id="{0BBE421E-4400-4BAA-ACC9-E59825CCD182}"/>
              </a:ext>
            </a:extLst>
          </p:cNvPr>
          <p:cNvSpPr txBox="1"/>
          <p:nvPr/>
        </p:nvSpPr>
        <p:spPr>
          <a:xfrm>
            <a:off x="1974591" y="4373766"/>
            <a:ext cx="1344220" cy="738664"/>
          </a:xfrm>
          <a:prstGeom prst="rect">
            <a:avLst/>
          </a:prstGeom>
          <a:noFill/>
        </p:spPr>
        <p:txBody>
          <a:bodyPr wrap="square" rtlCol="0">
            <a:spAutoFit/>
          </a:bodyPr>
          <a:lstStyle/>
          <a:p>
            <a:pPr algn="ctr"/>
            <a:r>
              <a:rPr lang="en-US" sz="2400" dirty="0"/>
              <a:t>Check-in</a:t>
            </a:r>
          </a:p>
          <a:p>
            <a:endParaRPr lang="en-US" dirty="0"/>
          </a:p>
        </p:txBody>
      </p:sp>
      <p:pic>
        <p:nvPicPr>
          <p:cNvPr id="14" name="Graphic 13" descr="Fork and knife with solid fill">
            <a:extLst>
              <a:ext uri="{FF2B5EF4-FFF2-40B4-BE49-F238E27FC236}">
                <a16:creationId xmlns:a16="http://schemas.microsoft.com/office/drawing/2014/main" id="{C824CD62-CF93-4229-86E7-8805D1B1A6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1231" y="2784231"/>
            <a:ext cx="1248507" cy="1248507"/>
          </a:xfrm>
          <a:prstGeom prst="rect">
            <a:avLst/>
          </a:prstGeom>
        </p:spPr>
      </p:pic>
    </p:spTree>
    <p:custDataLst>
      <p:tags r:id="rId1"/>
    </p:custDataLst>
    <p:extLst>
      <p:ext uri="{BB962C8B-B14F-4D97-AF65-F5344CB8AC3E}">
        <p14:creationId xmlns:p14="http://schemas.microsoft.com/office/powerpoint/2010/main" val="2911280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752A7A-04B5-4021-9C83-EF152CACE04A}"/>
              </a:ext>
            </a:extLst>
          </p:cNvPr>
          <p:cNvSpPr/>
          <p:nvPr/>
        </p:nvSpPr>
        <p:spPr>
          <a:xfrm>
            <a:off x="650631" y="6402070"/>
            <a:ext cx="6787661" cy="3651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41247" y="532129"/>
            <a:ext cx="7957877" cy="987341"/>
          </a:xfrm>
        </p:spPr>
        <p:txBody>
          <a:bodyPr vert="horz" lIns="91440" tIns="45720" rIns="91440" bIns="45720" rtlCol="0">
            <a:normAutofit/>
          </a:bodyPr>
          <a:lstStyle/>
          <a:p>
            <a:r>
              <a:rPr lang="en-US" dirty="0"/>
              <a:t>Session 13: Conscious Eating</a:t>
            </a:r>
          </a:p>
        </p:txBody>
      </p:sp>
      <p:sp>
        <p:nvSpPr>
          <p:cNvPr id="9" name="Star: 5 Points 8">
            <a:extLst>
              <a:ext uri="{FF2B5EF4-FFF2-40B4-BE49-F238E27FC236}">
                <a16:creationId xmlns:a16="http://schemas.microsoft.com/office/drawing/2014/main" id="{3A884EF5-9DE4-4E63-A8F1-531CA18041C9}"/>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475AAC62-D662-455C-AFDF-E7B6BA3713FE}"/>
              </a:ext>
            </a:extLst>
          </p:cNvPr>
          <p:cNvSpPr>
            <a:spLocks noGrp="1"/>
          </p:cNvSpPr>
          <p:nvPr>
            <p:ph type="sldNum" sz="quarter" idx="12"/>
          </p:nvPr>
        </p:nvSpPr>
        <p:spPr/>
        <p:txBody>
          <a:bodyPr/>
          <a:lstStyle/>
          <a:p>
            <a:fld id="{D1B44459-1F7C-459C-BCCC-E49CE95BF984}" type="slidenum">
              <a:rPr lang="en-US" smtClean="0"/>
              <a:t>21</a:t>
            </a:fld>
            <a:endParaRPr lang="en-US"/>
          </a:p>
        </p:txBody>
      </p:sp>
      <p:pic>
        <p:nvPicPr>
          <p:cNvPr id="6" name="Picture 5" descr="Table&#10;&#10;Description automatically generated">
            <a:extLst>
              <a:ext uri="{FF2B5EF4-FFF2-40B4-BE49-F238E27FC236}">
                <a16:creationId xmlns:a16="http://schemas.microsoft.com/office/drawing/2014/main" id="{5B65C6EC-2B29-439B-82C6-310464EA11D1}"/>
              </a:ext>
            </a:extLst>
          </p:cNvPr>
          <p:cNvPicPr>
            <a:picLocks noChangeAspect="1"/>
          </p:cNvPicPr>
          <p:nvPr/>
        </p:nvPicPr>
        <p:blipFill rotWithShape="1">
          <a:blip r:embed="rId4">
            <a:extLst>
              <a:ext uri="{28A0092B-C50C-407E-A947-70E740481C1C}">
                <a14:useLocalDpi xmlns:a14="http://schemas.microsoft.com/office/drawing/2010/main" val="0"/>
              </a:ext>
            </a:extLst>
          </a:blip>
          <a:srcRect t="13846"/>
          <a:stretch/>
        </p:blipFill>
        <p:spPr>
          <a:xfrm>
            <a:off x="2250894" y="1428752"/>
            <a:ext cx="7766411" cy="5110160"/>
          </a:xfrm>
          <a:prstGeom prst="rect">
            <a:avLst/>
          </a:prstGeom>
          <a:ln>
            <a:solidFill>
              <a:srgbClr val="92BF40"/>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510526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556668"/>
            <a:ext cx="10515600" cy="946489"/>
          </a:xfrm>
        </p:spPr>
        <p:txBody>
          <a:bodyPr vert="horz" lIns="91440" tIns="45720" rIns="91440" bIns="45720" rtlCol="0" anchor="ctr">
            <a:normAutofit/>
          </a:bodyPr>
          <a:lstStyle/>
          <a:p>
            <a:r>
              <a:rPr lang="en-US" dirty="0"/>
              <a:t>Session 14: Overeating and Emotional Eating</a:t>
            </a:r>
          </a:p>
        </p:txBody>
      </p:sp>
      <p:sp>
        <p:nvSpPr>
          <p:cNvPr id="4" name="Star: 5 Points 3">
            <a:extLst>
              <a:ext uri="{FF2B5EF4-FFF2-40B4-BE49-F238E27FC236}">
                <a16:creationId xmlns:a16="http://schemas.microsoft.com/office/drawing/2014/main" id="{859DA0BD-FC42-4528-A183-C7C9755D8BC7}"/>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28B6F4C-74B4-44C1-963E-19697DB246E2}"/>
              </a:ext>
            </a:extLst>
          </p:cNvPr>
          <p:cNvSpPr>
            <a:spLocks noGrp="1"/>
          </p:cNvSpPr>
          <p:nvPr>
            <p:ph type="sldNum" sz="quarter" idx="12"/>
          </p:nvPr>
        </p:nvSpPr>
        <p:spPr/>
        <p:txBody>
          <a:bodyPr/>
          <a:lstStyle/>
          <a:p>
            <a:fld id="{D1B44459-1F7C-459C-BCCC-E49CE95BF984}" type="slidenum">
              <a:rPr lang="en-US" smtClean="0"/>
              <a:t>22</a:t>
            </a:fld>
            <a:endParaRPr lang="en-US"/>
          </a:p>
        </p:txBody>
      </p:sp>
      <p:sp>
        <p:nvSpPr>
          <p:cNvPr id="6" name="TextBox 5">
            <a:extLst>
              <a:ext uri="{FF2B5EF4-FFF2-40B4-BE49-F238E27FC236}">
                <a16:creationId xmlns:a16="http://schemas.microsoft.com/office/drawing/2014/main" id="{636D05AE-31E0-4A91-AE0B-259B53E3C2EF}"/>
              </a:ext>
            </a:extLst>
          </p:cNvPr>
          <p:cNvSpPr txBox="1"/>
          <p:nvPr/>
        </p:nvSpPr>
        <p:spPr>
          <a:xfrm>
            <a:off x="4378568" y="4220303"/>
            <a:ext cx="3464169" cy="1107996"/>
          </a:xfrm>
          <a:prstGeom prst="rect">
            <a:avLst/>
          </a:prstGeom>
          <a:noFill/>
        </p:spPr>
        <p:txBody>
          <a:bodyPr wrap="square" rtlCol="0">
            <a:spAutoFit/>
          </a:bodyPr>
          <a:lstStyle/>
          <a:p>
            <a:pPr algn="ctr"/>
            <a:r>
              <a:rPr lang="en-US" sz="2400" dirty="0"/>
              <a:t>Overeating and</a:t>
            </a:r>
          </a:p>
          <a:p>
            <a:pPr algn="ctr"/>
            <a:r>
              <a:rPr lang="en-US" sz="2400" dirty="0"/>
              <a:t>Emotional Eating</a:t>
            </a:r>
          </a:p>
          <a:p>
            <a:endParaRPr lang="en-US" dirty="0"/>
          </a:p>
        </p:txBody>
      </p:sp>
      <p:pic>
        <p:nvPicPr>
          <p:cNvPr id="7" name="Graphic 6" descr="Bullseye with solid fill">
            <a:extLst>
              <a:ext uri="{FF2B5EF4-FFF2-40B4-BE49-F238E27FC236}">
                <a16:creationId xmlns:a16="http://schemas.microsoft.com/office/drawing/2014/main" id="{1BC3654D-C953-41AF-AA2E-5455F28F5A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4129" y="2557023"/>
            <a:ext cx="1529296" cy="1529296"/>
          </a:xfrm>
          <a:prstGeom prst="rect">
            <a:avLst/>
          </a:prstGeom>
        </p:spPr>
      </p:pic>
      <p:pic>
        <p:nvPicPr>
          <p:cNvPr id="8" name="Graphic 7" descr="Clipboard Checked with solid fill">
            <a:extLst>
              <a:ext uri="{FF2B5EF4-FFF2-40B4-BE49-F238E27FC236}">
                <a16:creationId xmlns:a16="http://schemas.microsoft.com/office/drawing/2014/main" id="{BACC785E-09F0-484F-82FD-8D3AE243E8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5759" y="2601791"/>
            <a:ext cx="1529296" cy="1529296"/>
          </a:xfrm>
          <a:prstGeom prst="rect">
            <a:avLst/>
          </a:prstGeom>
        </p:spPr>
      </p:pic>
      <p:sp>
        <p:nvSpPr>
          <p:cNvPr id="9" name="TextBox 8">
            <a:extLst>
              <a:ext uri="{FF2B5EF4-FFF2-40B4-BE49-F238E27FC236}">
                <a16:creationId xmlns:a16="http://schemas.microsoft.com/office/drawing/2014/main" id="{838C54D4-A51A-4E31-877D-0DAC35F69394}"/>
              </a:ext>
            </a:extLst>
          </p:cNvPr>
          <p:cNvSpPr txBox="1"/>
          <p:nvPr/>
        </p:nvSpPr>
        <p:spPr>
          <a:xfrm>
            <a:off x="8248619" y="4235267"/>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10" name="TextBox 9">
            <a:extLst>
              <a:ext uri="{FF2B5EF4-FFF2-40B4-BE49-F238E27FC236}">
                <a16:creationId xmlns:a16="http://schemas.microsoft.com/office/drawing/2014/main" id="{5BA309D0-EFD5-437C-87D5-9430285F3460}"/>
              </a:ext>
            </a:extLst>
          </p:cNvPr>
          <p:cNvSpPr txBox="1"/>
          <p:nvPr/>
        </p:nvSpPr>
        <p:spPr>
          <a:xfrm>
            <a:off x="1974591" y="4373766"/>
            <a:ext cx="1344220" cy="738664"/>
          </a:xfrm>
          <a:prstGeom prst="rect">
            <a:avLst/>
          </a:prstGeom>
          <a:noFill/>
        </p:spPr>
        <p:txBody>
          <a:bodyPr wrap="square" rtlCol="0">
            <a:spAutoFit/>
          </a:bodyPr>
          <a:lstStyle/>
          <a:p>
            <a:pPr algn="ctr"/>
            <a:r>
              <a:rPr lang="en-US" sz="2400" dirty="0"/>
              <a:t>Check-in</a:t>
            </a:r>
          </a:p>
          <a:p>
            <a:endParaRPr lang="en-US" dirty="0"/>
          </a:p>
        </p:txBody>
      </p:sp>
      <p:pic>
        <p:nvPicPr>
          <p:cNvPr id="11" name="Graphic 10" descr="Chocolate with solid fill">
            <a:extLst>
              <a:ext uri="{FF2B5EF4-FFF2-40B4-BE49-F238E27FC236}">
                <a16:creationId xmlns:a16="http://schemas.microsoft.com/office/drawing/2014/main" id="{B9DF09BA-6F4B-4734-80D9-FEEFE3DDEF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99842" y="2703601"/>
            <a:ext cx="1427486" cy="1427486"/>
          </a:xfrm>
          <a:prstGeom prst="rect">
            <a:avLst/>
          </a:prstGeom>
        </p:spPr>
      </p:pic>
    </p:spTree>
    <p:custDataLst>
      <p:tags r:id="rId1"/>
    </p:custDataLst>
    <p:extLst>
      <p:ext uri="{BB962C8B-B14F-4D97-AF65-F5344CB8AC3E}">
        <p14:creationId xmlns:p14="http://schemas.microsoft.com/office/powerpoint/2010/main" val="1884116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0F2A41-A15A-47E3-850A-F087A702A589}"/>
              </a:ext>
            </a:extLst>
          </p:cNvPr>
          <p:cNvPicPr>
            <a:picLocks noChangeAspect="1"/>
          </p:cNvPicPr>
          <p:nvPr/>
        </p:nvPicPr>
        <p:blipFill rotWithShape="1">
          <a:blip r:embed="rId4">
            <a:extLst>
              <a:ext uri="{28A0092B-C50C-407E-A947-70E740481C1C}">
                <a14:useLocalDpi xmlns:a14="http://schemas.microsoft.com/office/drawing/2010/main" val="0"/>
              </a:ext>
            </a:extLst>
          </a:blip>
          <a:srcRect t="45439"/>
          <a:stretch/>
        </p:blipFill>
        <p:spPr>
          <a:xfrm>
            <a:off x="1625817" y="3330786"/>
            <a:ext cx="9144000" cy="2985786"/>
          </a:xfrm>
          <a:prstGeom prst="rect">
            <a:avLst/>
          </a:prstGeom>
        </p:spPr>
      </p:pic>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541428"/>
            <a:ext cx="10515600" cy="976969"/>
          </a:xfrm>
        </p:spPr>
        <p:txBody>
          <a:bodyPr vert="horz" lIns="91440" tIns="45720" rIns="91440" bIns="45720" rtlCol="0" anchor="ctr">
            <a:normAutofit/>
          </a:bodyPr>
          <a:lstStyle/>
          <a:p>
            <a:r>
              <a:rPr lang="en-US" dirty="0"/>
              <a:t>Session 14: Overeating and Emotional Eating</a:t>
            </a:r>
          </a:p>
        </p:txBody>
      </p:sp>
      <p:sp>
        <p:nvSpPr>
          <p:cNvPr id="5" name="Content Placeholder 4">
            <a:extLst>
              <a:ext uri="{FF2B5EF4-FFF2-40B4-BE49-F238E27FC236}">
                <a16:creationId xmlns:a16="http://schemas.microsoft.com/office/drawing/2014/main" id="{81D38DC8-7CFB-4BCE-90A5-DD6F806E2DFA}"/>
              </a:ext>
            </a:extLst>
          </p:cNvPr>
          <p:cNvSpPr>
            <a:spLocks noGrp="1"/>
          </p:cNvSpPr>
          <p:nvPr>
            <p:ph idx="1"/>
          </p:nvPr>
        </p:nvSpPr>
        <p:spPr>
          <a:xfrm>
            <a:off x="556845" y="2688068"/>
            <a:ext cx="11281945" cy="3628504"/>
          </a:xfrm>
        </p:spPr>
        <p:txBody>
          <a:bodyPr>
            <a:normAutofit/>
          </a:bodyPr>
          <a:lstStyle/>
          <a:p>
            <a:pPr marL="0" indent="0" algn="ctr">
              <a:buNone/>
            </a:pPr>
            <a:r>
              <a:rPr lang="en-US" sz="3600" dirty="0"/>
              <a:t>Hunger – Fullness Scale</a:t>
            </a:r>
          </a:p>
          <a:p>
            <a:pPr marL="0" indent="0" algn="ctr">
              <a:buNone/>
            </a:pPr>
            <a:endParaRPr lang="en-US" sz="3600" dirty="0"/>
          </a:p>
          <a:p>
            <a:pPr marL="0" indent="0" algn="ctr">
              <a:buNone/>
            </a:pPr>
            <a:endParaRPr lang="en-US" sz="3600" dirty="0"/>
          </a:p>
          <a:p>
            <a:pPr marL="742950" indent="-742950" algn="ctr">
              <a:buAutoNum type="arabicPlain"/>
            </a:pPr>
            <a:r>
              <a:rPr lang="en-US" sz="3600" dirty="0"/>
              <a:t>            2                3                  4                  5</a:t>
            </a:r>
          </a:p>
          <a:p>
            <a:pPr marL="0" indent="0" algn="ctr">
              <a:buNone/>
            </a:pPr>
            <a:r>
              <a:rPr lang="en-US" dirty="0"/>
              <a:t>Hunger                                                                Fullness</a:t>
            </a:r>
          </a:p>
        </p:txBody>
      </p:sp>
      <p:sp>
        <p:nvSpPr>
          <p:cNvPr id="4" name="Star: 5 Points 3">
            <a:extLst>
              <a:ext uri="{FF2B5EF4-FFF2-40B4-BE49-F238E27FC236}">
                <a16:creationId xmlns:a16="http://schemas.microsoft.com/office/drawing/2014/main" id="{200BABDE-A13F-49FE-B9C0-75B080F3742C}"/>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B43EBF5-E33C-4418-ABD1-F162E0F254F2}"/>
              </a:ext>
            </a:extLst>
          </p:cNvPr>
          <p:cNvSpPr>
            <a:spLocks noGrp="1"/>
          </p:cNvSpPr>
          <p:nvPr>
            <p:ph type="sldNum" sz="quarter" idx="12"/>
          </p:nvPr>
        </p:nvSpPr>
        <p:spPr/>
        <p:txBody>
          <a:bodyPr/>
          <a:lstStyle/>
          <a:p>
            <a:fld id="{D1B44459-1F7C-459C-BCCC-E49CE95BF984}" type="slidenum">
              <a:rPr lang="en-US" smtClean="0"/>
              <a:t>23</a:t>
            </a:fld>
            <a:endParaRPr lang="en-US" dirty="0"/>
          </a:p>
        </p:txBody>
      </p:sp>
    </p:spTree>
    <p:custDataLst>
      <p:tags r:id="rId1"/>
    </p:custDataLst>
    <p:extLst>
      <p:ext uri="{BB962C8B-B14F-4D97-AF65-F5344CB8AC3E}">
        <p14:creationId xmlns:p14="http://schemas.microsoft.com/office/powerpoint/2010/main" val="3662251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556668"/>
            <a:ext cx="10515600" cy="946489"/>
          </a:xfrm>
        </p:spPr>
        <p:txBody>
          <a:bodyPr vert="horz" lIns="91440" tIns="45720" rIns="91440" bIns="45720" rtlCol="0" anchor="ctr">
            <a:normAutofit/>
          </a:bodyPr>
          <a:lstStyle/>
          <a:p>
            <a:r>
              <a:rPr lang="en-US" dirty="0"/>
              <a:t>Session 15: Dining Out</a:t>
            </a:r>
          </a:p>
        </p:txBody>
      </p:sp>
      <p:sp>
        <p:nvSpPr>
          <p:cNvPr id="4" name="Star: 5 Points 3">
            <a:extLst>
              <a:ext uri="{FF2B5EF4-FFF2-40B4-BE49-F238E27FC236}">
                <a16:creationId xmlns:a16="http://schemas.microsoft.com/office/drawing/2014/main" id="{6DECF2D6-C6A5-46A8-8101-4509020F3C40}"/>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112699B-915F-495A-8350-800720582A89}"/>
              </a:ext>
            </a:extLst>
          </p:cNvPr>
          <p:cNvSpPr>
            <a:spLocks noGrp="1"/>
          </p:cNvSpPr>
          <p:nvPr>
            <p:ph type="sldNum" sz="quarter" idx="12"/>
          </p:nvPr>
        </p:nvSpPr>
        <p:spPr/>
        <p:txBody>
          <a:bodyPr/>
          <a:lstStyle/>
          <a:p>
            <a:fld id="{D1B44459-1F7C-459C-BCCC-E49CE95BF984}" type="slidenum">
              <a:rPr lang="en-US" smtClean="0"/>
              <a:t>24</a:t>
            </a:fld>
            <a:endParaRPr lang="en-US"/>
          </a:p>
        </p:txBody>
      </p:sp>
      <p:sp>
        <p:nvSpPr>
          <p:cNvPr id="6" name="TextBox 5">
            <a:extLst>
              <a:ext uri="{FF2B5EF4-FFF2-40B4-BE49-F238E27FC236}">
                <a16:creationId xmlns:a16="http://schemas.microsoft.com/office/drawing/2014/main" id="{339442C4-435B-45FF-A8DB-41BF3163F8A2}"/>
              </a:ext>
            </a:extLst>
          </p:cNvPr>
          <p:cNvSpPr txBox="1"/>
          <p:nvPr/>
        </p:nvSpPr>
        <p:spPr>
          <a:xfrm>
            <a:off x="4378568" y="4220303"/>
            <a:ext cx="3464169" cy="1107996"/>
          </a:xfrm>
          <a:prstGeom prst="rect">
            <a:avLst/>
          </a:prstGeom>
          <a:noFill/>
        </p:spPr>
        <p:txBody>
          <a:bodyPr wrap="square" rtlCol="0">
            <a:spAutoFit/>
          </a:bodyPr>
          <a:lstStyle/>
          <a:p>
            <a:pPr algn="ctr"/>
            <a:r>
              <a:rPr lang="en-US" sz="2400" dirty="0"/>
              <a:t>Dining Out and</a:t>
            </a:r>
          </a:p>
          <a:p>
            <a:pPr algn="ctr"/>
            <a:r>
              <a:rPr lang="en-US" sz="2400" dirty="0"/>
              <a:t>Weight Loss</a:t>
            </a:r>
          </a:p>
          <a:p>
            <a:endParaRPr lang="en-US" dirty="0"/>
          </a:p>
        </p:txBody>
      </p:sp>
      <p:pic>
        <p:nvPicPr>
          <p:cNvPr id="7" name="Graphic 6" descr="Bullseye with solid fill">
            <a:extLst>
              <a:ext uri="{FF2B5EF4-FFF2-40B4-BE49-F238E27FC236}">
                <a16:creationId xmlns:a16="http://schemas.microsoft.com/office/drawing/2014/main" id="{585FFB91-3354-4CAC-8F6D-94452CC225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4129" y="2557023"/>
            <a:ext cx="1529296" cy="1529296"/>
          </a:xfrm>
          <a:prstGeom prst="rect">
            <a:avLst/>
          </a:prstGeom>
        </p:spPr>
      </p:pic>
      <p:pic>
        <p:nvPicPr>
          <p:cNvPr id="8" name="Graphic 7" descr="Clipboard Checked with solid fill">
            <a:extLst>
              <a:ext uri="{FF2B5EF4-FFF2-40B4-BE49-F238E27FC236}">
                <a16:creationId xmlns:a16="http://schemas.microsoft.com/office/drawing/2014/main" id="{59830F69-D30A-4F3F-ADAE-63113B78C1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5759" y="2601791"/>
            <a:ext cx="1529296" cy="1529296"/>
          </a:xfrm>
          <a:prstGeom prst="rect">
            <a:avLst/>
          </a:prstGeom>
        </p:spPr>
      </p:pic>
      <p:sp>
        <p:nvSpPr>
          <p:cNvPr id="9" name="TextBox 8">
            <a:extLst>
              <a:ext uri="{FF2B5EF4-FFF2-40B4-BE49-F238E27FC236}">
                <a16:creationId xmlns:a16="http://schemas.microsoft.com/office/drawing/2014/main" id="{1474C2E2-A36B-497B-9BB8-2CF9ABECF0BD}"/>
              </a:ext>
            </a:extLst>
          </p:cNvPr>
          <p:cNvSpPr txBox="1"/>
          <p:nvPr/>
        </p:nvSpPr>
        <p:spPr>
          <a:xfrm>
            <a:off x="8248619" y="4235267"/>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10" name="TextBox 9">
            <a:extLst>
              <a:ext uri="{FF2B5EF4-FFF2-40B4-BE49-F238E27FC236}">
                <a16:creationId xmlns:a16="http://schemas.microsoft.com/office/drawing/2014/main" id="{83C63E6C-77AF-464C-B385-67348EAE7373}"/>
              </a:ext>
            </a:extLst>
          </p:cNvPr>
          <p:cNvSpPr txBox="1"/>
          <p:nvPr/>
        </p:nvSpPr>
        <p:spPr>
          <a:xfrm>
            <a:off x="1974591" y="4373766"/>
            <a:ext cx="1344220" cy="738664"/>
          </a:xfrm>
          <a:prstGeom prst="rect">
            <a:avLst/>
          </a:prstGeom>
          <a:noFill/>
        </p:spPr>
        <p:txBody>
          <a:bodyPr wrap="square" rtlCol="0">
            <a:spAutoFit/>
          </a:bodyPr>
          <a:lstStyle/>
          <a:p>
            <a:pPr algn="ctr"/>
            <a:r>
              <a:rPr lang="en-US" sz="2400" dirty="0"/>
              <a:t>Check-in</a:t>
            </a:r>
          </a:p>
          <a:p>
            <a:endParaRPr lang="en-US" dirty="0"/>
          </a:p>
        </p:txBody>
      </p:sp>
      <p:pic>
        <p:nvPicPr>
          <p:cNvPr id="14" name="Graphic 13" descr="Person eating with solid fill">
            <a:extLst>
              <a:ext uri="{FF2B5EF4-FFF2-40B4-BE49-F238E27FC236}">
                <a16:creationId xmlns:a16="http://schemas.microsoft.com/office/drawing/2014/main" id="{E337237C-52CE-4450-BFFD-6DB5DDA1B7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75341" y="2514603"/>
            <a:ext cx="1688166" cy="1688166"/>
          </a:xfrm>
          <a:prstGeom prst="rect">
            <a:avLst/>
          </a:prstGeom>
        </p:spPr>
      </p:pic>
    </p:spTree>
    <p:custDataLst>
      <p:tags r:id="rId1"/>
    </p:custDataLst>
    <p:extLst>
      <p:ext uri="{BB962C8B-B14F-4D97-AF65-F5344CB8AC3E}">
        <p14:creationId xmlns:p14="http://schemas.microsoft.com/office/powerpoint/2010/main" val="1252662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562271"/>
            <a:ext cx="10515600" cy="931249"/>
          </a:xfrm>
        </p:spPr>
        <p:txBody>
          <a:bodyPr vert="horz" lIns="91440" tIns="45720" rIns="91440" bIns="45720" rtlCol="0" anchor="ctr">
            <a:normAutofit/>
          </a:bodyPr>
          <a:lstStyle/>
          <a:p>
            <a:r>
              <a:rPr lang="en-US" dirty="0"/>
              <a:t>Session 16: Importance of Physical Activity</a:t>
            </a:r>
          </a:p>
        </p:txBody>
      </p:sp>
      <p:sp>
        <p:nvSpPr>
          <p:cNvPr id="4" name="Star: 5 Points 3">
            <a:extLst>
              <a:ext uri="{FF2B5EF4-FFF2-40B4-BE49-F238E27FC236}">
                <a16:creationId xmlns:a16="http://schemas.microsoft.com/office/drawing/2014/main" id="{D1133A0E-E30F-4FB3-8E63-91FD73536AF0}"/>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D1DAEB2-91F1-41A1-85D8-401F21B1E1E8}"/>
              </a:ext>
            </a:extLst>
          </p:cNvPr>
          <p:cNvSpPr>
            <a:spLocks noGrp="1"/>
          </p:cNvSpPr>
          <p:nvPr>
            <p:ph type="sldNum" sz="quarter" idx="12"/>
          </p:nvPr>
        </p:nvSpPr>
        <p:spPr/>
        <p:txBody>
          <a:bodyPr/>
          <a:lstStyle/>
          <a:p>
            <a:fld id="{D1B44459-1F7C-459C-BCCC-E49CE95BF984}" type="slidenum">
              <a:rPr lang="en-US" smtClean="0"/>
              <a:t>25</a:t>
            </a:fld>
            <a:endParaRPr lang="en-US"/>
          </a:p>
        </p:txBody>
      </p:sp>
      <p:sp>
        <p:nvSpPr>
          <p:cNvPr id="6" name="TextBox 5">
            <a:extLst>
              <a:ext uri="{FF2B5EF4-FFF2-40B4-BE49-F238E27FC236}">
                <a16:creationId xmlns:a16="http://schemas.microsoft.com/office/drawing/2014/main" id="{47A12EB7-40DC-4287-BDA7-AA2E7D61E082}"/>
              </a:ext>
            </a:extLst>
          </p:cNvPr>
          <p:cNvSpPr txBox="1"/>
          <p:nvPr/>
        </p:nvSpPr>
        <p:spPr>
          <a:xfrm>
            <a:off x="4378568" y="4220303"/>
            <a:ext cx="3464169" cy="1107996"/>
          </a:xfrm>
          <a:prstGeom prst="rect">
            <a:avLst/>
          </a:prstGeom>
          <a:noFill/>
        </p:spPr>
        <p:txBody>
          <a:bodyPr wrap="square" rtlCol="0">
            <a:spAutoFit/>
          </a:bodyPr>
          <a:lstStyle/>
          <a:p>
            <a:pPr algn="ctr"/>
            <a:r>
              <a:rPr lang="en-US" sz="2400" dirty="0"/>
              <a:t>Importance of</a:t>
            </a:r>
          </a:p>
          <a:p>
            <a:pPr algn="ctr"/>
            <a:r>
              <a:rPr lang="en-US" sz="2400" dirty="0"/>
              <a:t>Physical Activity</a:t>
            </a:r>
          </a:p>
          <a:p>
            <a:endParaRPr lang="en-US" dirty="0"/>
          </a:p>
        </p:txBody>
      </p:sp>
      <p:pic>
        <p:nvPicPr>
          <p:cNvPr id="7" name="Graphic 6" descr="Bullseye with solid fill">
            <a:extLst>
              <a:ext uri="{FF2B5EF4-FFF2-40B4-BE49-F238E27FC236}">
                <a16:creationId xmlns:a16="http://schemas.microsoft.com/office/drawing/2014/main" id="{17BAF065-EEA9-4798-8870-4E3CED5C40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4129" y="2557023"/>
            <a:ext cx="1529296" cy="1529296"/>
          </a:xfrm>
          <a:prstGeom prst="rect">
            <a:avLst/>
          </a:prstGeom>
        </p:spPr>
      </p:pic>
      <p:pic>
        <p:nvPicPr>
          <p:cNvPr id="8" name="Graphic 7" descr="Clipboard Checked with solid fill">
            <a:extLst>
              <a:ext uri="{FF2B5EF4-FFF2-40B4-BE49-F238E27FC236}">
                <a16:creationId xmlns:a16="http://schemas.microsoft.com/office/drawing/2014/main" id="{006DFC1E-7D27-4A72-8146-610F78293E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5759" y="2601791"/>
            <a:ext cx="1529296" cy="1529296"/>
          </a:xfrm>
          <a:prstGeom prst="rect">
            <a:avLst/>
          </a:prstGeom>
        </p:spPr>
      </p:pic>
      <p:sp>
        <p:nvSpPr>
          <p:cNvPr id="9" name="TextBox 8">
            <a:extLst>
              <a:ext uri="{FF2B5EF4-FFF2-40B4-BE49-F238E27FC236}">
                <a16:creationId xmlns:a16="http://schemas.microsoft.com/office/drawing/2014/main" id="{F6B93B65-156B-4417-B7A7-44F6B186FAC9}"/>
              </a:ext>
            </a:extLst>
          </p:cNvPr>
          <p:cNvSpPr txBox="1"/>
          <p:nvPr/>
        </p:nvSpPr>
        <p:spPr>
          <a:xfrm>
            <a:off x="8248619" y="4235267"/>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10" name="TextBox 9">
            <a:extLst>
              <a:ext uri="{FF2B5EF4-FFF2-40B4-BE49-F238E27FC236}">
                <a16:creationId xmlns:a16="http://schemas.microsoft.com/office/drawing/2014/main" id="{8041147C-331A-4B64-B3BF-F9C5B499CEC3}"/>
              </a:ext>
            </a:extLst>
          </p:cNvPr>
          <p:cNvSpPr txBox="1"/>
          <p:nvPr/>
        </p:nvSpPr>
        <p:spPr>
          <a:xfrm>
            <a:off x="1974591" y="4373766"/>
            <a:ext cx="1344220" cy="738664"/>
          </a:xfrm>
          <a:prstGeom prst="rect">
            <a:avLst/>
          </a:prstGeom>
          <a:noFill/>
        </p:spPr>
        <p:txBody>
          <a:bodyPr wrap="square" rtlCol="0">
            <a:spAutoFit/>
          </a:bodyPr>
          <a:lstStyle/>
          <a:p>
            <a:pPr algn="ctr"/>
            <a:r>
              <a:rPr lang="en-US" sz="2400" dirty="0"/>
              <a:t>Check-in</a:t>
            </a:r>
          </a:p>
          <a:p>
            <a:endParaRPr lang="en-US" dirty="0"/>
          </a:p>
        </p:txBody>
      </p:sp>
      <p:pic>
        <p:nvPicPr>
          <p:cNvPr id="13" name="Graphic 12" descr="Cycling with solid fill">
            <a:extLst>
              <a:ext uri="{FF2B5EF4-FFF2-40B4-BE49-F238E27FC236}">
                <a16:creationId xmlns:a16="http://schemas.microsoft.com/office/drawing/2014/main" id="{FBA539C3-252D-4A95-AF7C-764C90CCFC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04338" y="2642434"/>
            <a:ext cx="1383323" cy="1383323"/>
          </a:xfrm>
          <a:prstGeom prst="rect">
            <a:avLst/>
          </a:prstGeom>
        </p:spPr>
      </p:pic>
    </p:spTree>
    <p:custDataLst>
      <p:tags r:id="rId1"/>
    </p:custDataLst>
    <p:extLst>
      <p:ext uri="{BB962C8B-B14F-4D97-AF65-F5344CB8AC3E}">
        <p14:creationId xmlns:p14="http://schemas.microsoft.com/office/powerpoint/2010/main" val="887696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562271"/>
            <a:ext cx="10515600" cy="1128417"/>
          </a:xfrm>
        </p:spPr>
        <p:txBody>
          <a:bodyPr vert="horz" lIns="91440" tIns="45720" rIns="91440" bIns="45720" rtlCol="0" anchor="ctr">
            <a:normAutofit fontScale="90000"/>
          </a:bodyPr>
          <a:lstStyle/>
          <a:p>
            <a:r>
              <a:rPr lang="en-US" dirty="0"/>
              <a:t>Session 17:</a:t>
            </a:r>
            <a:br>
              <a:rPr lang="en-US" dirty="0"/>
            </a:br>
            <a:r>
              <a:rPr lang="en-US" dirty="0"/>
              <a:t>Revisiting Meal Planning and Portion Control</a:t>
            </a:r>
          </a:p>
        </p:txBody>
      </p:sp>
      <p:sp>
        <p:nvSpPr>
          <p:cNvPr id="4" name="Star: 5 Points 3">
            <a:extLst>
              <a:ext uri="{FF2B5EF4-FFF2-40B4-BE49-F238E27FC236}">
                <a16:creationId xmlns:a16="http://schemas.microsoft.com/office/drawing/2014/main" id="{FF47D694-A9C5-4D76-A26A-F1256D187ABC}"/>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343CF32-15EB-46B8-9EBF-74217993B278}"/>
              </a:ext>
            </a:extLst>
          </p:cNvPr>
          <p:cNvSpPr>
            <a:spLocks noGrp="1"/>
          </p:cNvSpPr>
          <p:nvPr>
            <p:ph type="sldNum" sz="quarter" idx="12"/>
          </p:nvPr>
        </p:nvSpPr>
        <p:spPr/>
        <p:txBody>
          <a:bodyPr/>
          <a:lstStyle/>
          <a:p>
            <a:fld id="{D1B44459-1F7C-459C-BCCC-E49CE95BF984}" type="slidenum">
              <a:rPr lang="en-US" smtClean="0"/>
              <a:t>26</a:t>
            </a:fld>
            <a:endParaRPr lang="en-US"/>
          </a:p>
        </p:txBody>
      </p:sp>
      <p:pic>
        <p:nvPicPr>
          <p:cNvPr id="6" name="Graphic 5" descr="Bullseye with solid fill">
            <a:extLst>
              <a:ext uri="{FF2B5EF4-FFF2-40B4-BE49-F238E27FC236}">
                <a16:creationId xmlns:a16="http://schemas.microsoft.com/office/drawing/2014/main" id="{8127A6B1-9A26-40CB-BCBE-1951AF581B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17899" y="2557023"/>
            <a:ext cx="1529296" cy="1529296"/>
          </a:xfrm>
          <a:prstGeom prst="rect">
            <a:avLst/>
          </a:prstGeom>
        </p:spPr>
      </p:pic>
      <p:pic>
        <p:nvPicPr>
          <p:cNvPr id="7" name="Graphic 6" descr="Clipboard Checked with solid fill">
            <a:extLst>
              <a:ext uri="{FF2B5EF4-FFF2-40B4-BE49-F238E27FC236}">
                <a16:creationId xmlns:a16="http://schemas.microsoft.com/office/drawing/2014/main" id="{7FFEEE07-3274-4D5D-89F7-5A3F0D986B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5759" y="2601791"/>
            <a:ext cx="1529296" cy="1529296"/>
          </a:xfrm>
          <a:prstGeom prst="rect">
            <a:avLst/>
          </a:prstGeom>
        </p:spPr>
      </p:pic>
      <p:sp>
        <p:nvSpPr>
          <p:cNvPr id="8" name="TextBox 7">
            <a:extLst>
              <a:ext uri="{FF2B5EF4-FFF2-40B4-BE49-F238E27FC236}">
                <a16:creationId xmlns:a16="http://schemas.microsoft.com/office/drawing/2014/main" id="{33D93EFF-E775-47D2-A18B-770EEC6E83CA}"/>
              </a:ext>
            </a:extLst>
          </p:cNvPr>
          <p:cNvSpPr txBox="1"/>
          <p:nvPr/>
        </p:nvSpPr>
        <p:spPr>
          <a:xfrm>
            <a:off x="8547559" y="4235267"/>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9" name="TextBox 8">
            <a:extLst>
              <a:ext uri="{FF2B5EF4-FFF2-40B4-BE49-F238E27FC236}">
                <a16:creationId xmlns:a16="http://schemas.microsoft.com/office/drawing/2014/main" id="{D335FC0B-E40F-4D2F-9DA2-4B8DEA6D5136}"/>
              </a:ext>
            </a:extLst>
          </p:cNvPr>
          <p:cNvSpPr txBox="1"/>
          <p:nvPr/>
        </p:nvSpPr>
        <p:spPr>
          <a:xfrm>
            <a:off x="1974591" y="4373766"/>
            <a:ext cx="1344220" cy="738664"/>
          </a:xfrm>
          <a:prstGeom prst="rect">
            <a:avLst/>
          </a:prstGeom>
          <a:noFill/>
        </p:spPr>
        <p:txBody>
          <a:bodyPr wrap="square" rtlCol="0">
            <a:spAutoFit/>
          </a:bodyPr>
          <a:lstStyle/>
          <a:p>
            <a:pPr algn="ctr"/>
            <a:r>
              <a:rPr lang="en-US" sz="2400" dirty="0"/>
              <a:t>Check-in</a:t>
            </a:r>
          </a:p>
          <a:p>
            <a:endParaRPr lang="en-US" dirty="0"/>
          </a:p>
        </p:txBody>
      </p:sp>
      <p:sp>
        <p:nvSpPr>
          <p:cNvPr id="10" name="TextBox 9">
            <a:extLst>
              <a:ext uri="{FF2B5EF4-FFF2-40B4-BE49-F238E27FC236}">
                <a16:creationId xmlns:a16="http://schemas.microsoft.com/office/drawing/2014/main" id="{92EC868A-D19C-47AF-950F-AF67837CB04A}"/>
              </a:ext>
            </a:extLst>
          </p:cNvPr>
          <p:cNvSpPr txBox="1"/>
          <p:nvPr/>
        </p:nvSpPr>
        <p:spPr>
          <a:xfrm>
            <a:off x="3742276" y="4248159"/>
            <a:ext cx="2461846" cy="830997"/>
          </a:xfrm>
          <a:prstGeom prst="rect">
            <a:avLst/>
          </a:prstGeom>
          <a:noFill/>
        </p:spPr>
        <p:txBody>
          <a:bodyPr wrap="square" rtlCol="0">
            <a:spAutoFit/>
          </a:bodyPr>
          <a:lstStyle/>
          <a:p>
            <a:pPr marL="0" indent="0" algn="ctr">
              <a:buNone/>
            </a:pPr>
            <a:r>
              <a:rPr lang="en-US" sz="2400" dirty="0"/>
              <a:t>Revisiting Meal Planning</a:t>
            </a:r>
          </a:p>
        </p:txBody>
      </p:sp>
      <p:sp>
        <p:nvSpPr>
          <p:cNvPr id="11" name="TextBox 10">
            <a:extLst>
              <a:ext uri="{FF2B5EF4-FFF2-40B4-BE49-F238E27FC236}">
                <a16:creationId xmlns:a16="http://schemas.microsoft.com/office/drawing/2014/main" id="{1ECE7307-1D8B-462C-B510-F870C5CEC6DE}"/>
              </a:ext>
            </a:extLst>
          </p:cNvPr>
          <p:cNvSpPr txBox="1"/>
          <p:nvPr/>
        </p:nvSpPr>
        <p:spPr>
          <a:xfrm>
            <a:off x="6096000" y="4248159"/>
            <a:ext cx="2461846" cy="830997"/>
          </a:xfrm>
          <a:prstGeom prst="rect">
            <a:avLst/>
          </a:prstGeom>
          <a:noFill/>
        </p:spPr>
        <p:txBody>
          <a:bodyPr wrap="square" rtlCol="0">
            <a:spAutoFit/>
          </a:bodyPr>
          <a:lstStyle/>
          <a:p>
            <a:pPr marL="0" indent="0" algn="ctr">
              <a:buNone/>
            </a:pPr>
            <a:r>
              <a:rPr lang="en-US" sz="2400" dirty="0"/>
              <a:t>Revisiting</a:t>
            </a:r>
          </a:p>
          <a:p>
            <a:pPr marL="0" indent="0" algn="ctr">
              <a:buNone/>
            </a:pPr>
            <a:r>
              <a:rPr lang="en-US" sz="2400" dirty="0"/>
              <a:t>Portion Control</a:t>
            </a:r>
          </a:p>
        </p:txBody>
      </p:sp>
      <p:pic>
        <p:nvPicPr>
          <p:cNvPr id="18" name="Graphic 17" descr="Pasta with solid fill">
            <a:extLst>
              <a:ext uri="{FF2B5EF4-FFF2-40B4-BE49-F238E27FC236}">
                <a16:creationId xmlns:a16="http://schemas.microsoft.com/office/drawing/2014/main" id="{906373F2-C5EA-4071-8F1E-5BE2D10E23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51862" y="2340481"/>
            <a:ext cx="1790606" cy="1790606"/>
          </a:xfrm>
          <a:prstGeom prst="rect">
            <a:avLst/>
          </a:prstGeom>
        </p:spPr>
      </p:pic>
      <p:pic>
        <p:nvPicPr>
          <p:cNvPr id="12" name="Graphic 11" descr="Monthly calendar with solid fill">
            <a:extLst>
              <a:ext uri="{FF2B5EF4-FFF2-40B4-BE49-F238E27FC236}">
                <a16:creationId xmlns:a16="http://schemas.microsoft.com/office/drawing/2014/main" id="{ADE285E4-D8E5-41C1-A9FA-24FF9AB0F1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60486" y="2557023"/>
            <a:ext cx="1625426" cy="1625426"/>
          </a:xfrm>
          <a:prstGeom prst="rect">
            <a:avLst/>
          </a:prstGeom>
        </p:spPr>
      </p:pic>
    </p:spTree>
    <p:custDataLst>
      <p:tags r:id="rId1"/>
    </p:custDataLst>
    <p:extLst>
      <p:ext uri="{BB962C8B-B14F-4D97-AF65-F5344CB8AC3E}">
        <p14:creationId xmlns:p14="http://schemas.microsoft.com/office/powerpoint/2010/main" val="427514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562271"/>
            <a:ext cx="10515600" cy="1128417"/>
          </a:xfrm>
        </p:spPr>
        <p:txBody>
          <a:bodyPr vert="horz" lIns="91440" tIns="45720" rIns="91440" bIns="45720" rtlCol="0" anchor="ctr">
            <a:normAutofit fontScale="90000"/>
          </a:bodyPr>
          <a:lstStyle/>
          <a:p>
            <a:r>
              <a:rPr lang="en-US" dirty="0"/>
              <a:t>Session 18: Are You on Target? </a:t>
            </a:r>
            <a:br>
              <a:rPr lang="en-US" dirty="0"/>
            </a:br>
            <a:r>
              <a:rPr lang="en-US" dirty="0"/>
              <a:t>Progress Check, Motivation, and Problem Solving </a:t>
            </a:r>
          </a:p>
        </p:txBody>
      </p:sp>
      <p:sp>
        <p:nvSpPr>
          <p:cNvPr id="4" name="Star: 5 Points 3">
            <a:extLst>
              <a:ext uri="{FF2B5EF4-FFF2-40B4-BE49-F238E27FC236}">
                <a16:creationId xmlns:a16="http://schemas.microsoft.com/office/drawing/2014/main" id="{6976902D-8944-4320-952B-502DD11325C6}"/>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53E6E6F-5310-471F-ACFF-4B43E23403C9}"/>
              </a:ext>
            </a:extLst>
          </p:cNvPr>
          <p:cNvSpPr>
            <a:spLocks noGrp="1"/>
          </p:cNvSpPr>
          <p:nvPr>
            <p:ph type="sldNum" sz="quarter" idx="12"/>
          </p:nvPr>
        </p:nvSpPr>
        <p:spPr/>
        <p:txBody>
          <a:bodyPr/>
          <a:lstStyle/>
          <a:p>
            <a:fld id="{D1B44459-1F7C-459C-BCCC-E49CE95BF984}" type="slidenum">
              <a:rPr lang="en-US" smtClean="0"/>
              <a:t>27</a:t>
            </a:fld>
            <a:endParaRPr lang="en-US"/>
          </a:p>
        </p:txBody>
      </p:sp>
      <p:pic>
        <p:nvPicPr>
          <p:cNvPr id="7" name="Graphic 6" descr="Clipboard Checked with solid fill">
            <a:extLst>
              <a:ext uri="{FF2B5EF4-FFF2-40B4-BE49-F238E27FC236}">
                <a16:creationId xmlns:a16="http://schemas.microsoft.com/office/drawing/2014/main" id="{A37A5ED2-FABC-4107-902E-98E0FE2F3A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65759" y="2601791"/>
            <a:ext cx="1529296" cy="1529296"/>
          </a:xfrm>
          <a:prstGeom prst="rect">
            <a:avLst/>
          </a:prstGeom>
        </p:spPr>
      </p:pic>
      <p:sp>
        <p:nvSpPr>
          <p:cNvPr id="9" name="TextBox 8">
            <a:extLst>
              <a:ext uri="{FF2B5EF4-FFF2-40B4-BE49-F238E27FC236}">
                <a16:creationId xmlns:a16="http://schemas.microsoft.com/office/drawing/2014/main" id="{BA1E9BCD-57CF-4156-AB16-DC2141DE8227}"/>
              </a:ext>
            </a:extLst>
          </p:cNvPr>
          <p:cNvSpPr txBox="1"/>
          <p:nvPr/>
        </p:nvSpPr>
        <p:spPr>
          <a:xfrm>
            <a:off x="1974591" y="4373766"/>
            <a:ext cx="1344220" cy="738664"/>
          </a:xfrm>
          <a:prstGeom prst="rect">
            <a:avLst/>
          </a:prstGeom>
          <a:noFill/>
        </p:spPr>
        <p:txBody>
          <a:bodyPr wrap="square" rtlCol="0">
            <a:spAutoFit/>
          </a:bodyPr>
          <a:lstStyle/>
          <a:p>
            <a:pPr algn="ctr"/>
            <a:r>
              <a:rPr lang="en-US" sz="2400" dirty="0"/>
              <a:t>Check-in</a:t>
            </a:r>
          </a:p>
          <a:p>
            <a:endParaRPr lang="en-US" dirty="0"/>
          </a:p>
        </p:txBody>
      </p:sp>
      <p:sp>
        <p:nvSpPr>
          <p:cNvPr id="10" name="TextBox 9">
            <a:extLst>
              <a:ext uri="{FF2B5EF4-FFF2-40B4-BE49-F238E27FC236}">
                <a16:creationId xmlns:a16="http://schemas.microsoft.com/office/drawing/2014/main" id="{5DF04F31-14C5-48A7-BCB0-04F05B4E5308}"/>
              </a:ext>
            </a:extLst>
          </p:cNvPr>
          <p:cNvSpPr txBox="1"/>
          <p:nvPr/>
        </p:nvSpPr>
        <p:spPr>
          <a:xfrm>
            <a:off x="3742276" y="4248159"/>
            <a:ext cx="2461846" cy="830997"/>
          </a:xfrm>
          <a:prstGeom prst="rect">
            <a:avLst/>
          </a:prstGeom>
          <a:noFill/>
        </p:spPr>
        <p:txBody>
          <a:bodyPr wrap="square" rtlCol="0">
            <a:spAutoFit/>
          </a:bodyPr>
          <a:lstStyle/>
          <a:p>
            <a:pPr marL="0" indent="0" algn="ctr">
              <a:buNone/>
            </a:pPr>
            <a:r>
              <a:rPr lang="en-US" sz="2400" dirty="0"/>
              <a:t>Assessing Motivation</a:t>
            </a:r>
          </a:p>
        </p:txBody>
      </p:sp>
      <p:sp>
        <p:nvSpPr>
          <p:cNvPr id="11" name="TextBox 10">
            <a:extLst>
              <a:ext uri="{FF2B5EF4-FFF2-40B4-BE49-F238E27FC236}">
                <a16:creationId xmlns:a16="http://schemas.microsoft.com/office/drawing/2014/main" id="{88C0A0C4-6D73-4F0F-8DAC-C84AE7231141}"/>
              </a:ext>
            </a:extLst>
          </p:cNvPr>
          <p:cNvSpPr txBox="1"/>
          <p:nvPr/>
        </p:nvSpPr>
        <p:spPr>
          <a:xfrm>
            <a:off x="6096000" y="4248159"/>
            <a:ext cx="2010508" cy="830997"/>
          </a:xfrm>
          <a:prstGeom prst="rect">
            <a:avLst/>
          </a:prstGeom>
          <a:noFill/>
        </p:spPr>
        <p:txBody>
          <a:bodyPr wrap="square" rtlCol="0">
            <a:spAutoFit/>
          </a:bodyPr>
          <a:lstStyle/>
          <a:p>
            <a:pPr marL="0" indent="0" algn="ctr">
              <a:buNone/>
            </a:pPr>
            <a:r>
              <a:rPr lang="en-US" sz="2400" dirty="0"/>
              <a:t>Problem Solving</a:t>
            </a:r>
          </a:p>
        </p:txBody>
      </p:sp>
      <p:sp>
        <p:nvSpPr>
          <p:cNvPr id="13" name="TextBox 12">
            <a:extLst>
              <a:ext uri="{FF2B5EF4-FFF2-40B4-BE49-F238E27FC236}">
                <a16:creationId xmlns:a16="http://schemas.microsoft.com/office/drawing/2014/main" id="{B3877D61-794B-4208-A399-5AB46FE41E58}"/>
              </a:ext>
            </a:extLst>
          </p:cNvPr>
          <p:cNvSpPr txBox="1"/>
          <p:nvPr/>
        </p:nvSpPr>
        <p:spPr>
          <a:xfrm>
            <a:off x="8547559" y="4235267"/>
            <a:ext cx="1800000" cy="1107996"/>
          </a:xfrm>
          <a:prstGeom prst="rect">
            <a:avLst/>
          </a:prstGeom>
          <a:noFill/>
        </p:spPr>
        <p:txBody>
          <a:bodyPr wrap="square" rtlCol="0">
            <a:spAutoFit/>
          </a:bodyPr>
          <a:lstStyle/>
          <a:p>
            <a:pPr algn="ctr"/>
            <a:r>
              <a:rPr lang="en-US" sz="2400" dirty="0"/>
              <a:t>Goals for next week</a:t>
            </a:r>
          </a:p>
          <a:p>
            <a:endParaRPr lang="en-US" dirty="0"/>
          </a:p>
        </p:txBody>
      </p:sp>
      <p:pic>
        <p:nvPicPr>
          <p:cNvPr id="6" name="Graphic 5" descr="Crawl with solid fill">
            <a:extLst>
              <a:ext uri="{FF2B5EF4-FFF2-40B4-BE49-F238E27FC236}">
                <a16:creationId xmlns:a16="http://schemas.microsoft.com/office/drawing/2014/main" id="{AD3B3A5B-E8B3-4329-8A60-C3AE22EE2D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93614" y="2591803"/>
            <a:ext cx="1674393" cy="1674393"/>
          </a:xfrm>
          <a:prstGeom prst="rect">
            <a:avLst/>
          </a:prstGeom>
        </p:spPr>
      </p:pic>
      <p:pic>
        <p:nvPicPr>
          <p:cNvPr id="14" name="Graphic 13" descr="Good Idea with solid fill">
            <a:extLst>
              <a:ext uri="{FF2B5EF4-FFF2-40B4-BE49-F238E27FC236}">
                <a16:creationId xmlns:a16="http://schemas.microsoft.com/office/drawing/2014/main" id="{E726C089-CEA0-42D2-863D-5BBD78C7EB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53202" y="2789415"/>
            <a:ext cx="1271951" cy="1271951"/>
          </a:xfrm>
          <a:prstGeom prst="rect">
            <a:avLst/>
          </a:prstGeom>
        </p:spPr>
      </p:pic>
      <p:pic>
        <p:nvPicPr>
          <p:cNvPr id="15" name="Graphic 14" descr="Bullseye with solid fill">
            <a:extLst>
              <a:ext uri="{FF2B5EF4-FFF2-40B4-BE49-F238E27FC236}">
                <a16:creationId xmlns:a16="http://schemas.microsoft.com/office/drawing/2014/main" id="{D15C0E99-C50D-483F-8635-B3EE8D051A0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17899" y="2557023"/>
            <a:ext cx="1529296" cy="1529296"/>
          </a:xfrm>
          <a:prstGeom prst="rect">
            <a:avLst/>
          </a:prstGeom>
        </p:spPr>
      </p:pic>
    </p:spTree>
    <p:custDataLst>
      <p:tags r:id="rId1"/>
    </p:custDataLst>
    <p:extLst>
      <p:ext uri="{BB962C8B-B14F-4D97-AF65-F5344CB8AC3E}">
        <p14:creationId xmlns:p14="http://schemas.microsoft.com/office/powerpoint/2010/main" val="681732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470831"/>
            <a:ext cx="10515600" cy="1128417"/>
          </a:xfrm>
        </p:spPr>
        <p:txBody>
          <a:bodyPr vert="horz" lIns="91440" tIns="45720" rIns="91440" bIns="45720" rtlCol="0" anchor="ctr">
            <a:normAutofit/>
          </a:bodyPr>
          <a:lstStyle/>
          <a:p>
            <a:r>
              <a:rPr lang="en-US" dirty="0"/>
              <a:t>Session 19: Planning for Future Social Support</a:t>
            </a:r>
          </a:p>
        </p:txBody>
      </p:sp>
      <p:sp>
        <p:nvSpPr>
          <p:cNvPr id="4" name="Star: 5 Points 3">
            <a:extLst>
              <a:ext uri="{FF2B5EF4-FFF2-40B4-BE49-F238E27FC236}">
                <a16:creationId xmlns:a16="http://schemas.microsoft.com/office/drawing/2014/main" id="{F7B1E3C4-5743-4988-9A22-F37F55C3FFB5}"/>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388FA72-B316-4BD8-890D-D9B2713261E5}"/>
              </a:ext>
            </a:extLst>
          </p:cNvPr>
          <p:cNvSpPr>
            <a:spLocks noGrp="1"/>
          </p:cNvSpPr>
          <p:nvPr>
            <p:ph type="sldNum" sz="quarter" idx="12"/>
          </p:nvPr>
        </p:nvSpPr>
        <p:spPr/>
        <p:txBody>
          <a:bodyPr/>
          <a:lstStyle/>
          <a:p>
            <a:fld id="{D1B44459-1F7C-459C-BCCC-E49CE95BF984}" type="slidenum">
              <a:rPr lang="en-US" smtClean="0"/>
              <a:t>28</a:t>
            </a:fld>
            <a:endParaRPr lang="en-US"/>
          </a:p>
        </p:txBody>
      </p:sp>
      <p:pic>
        <p:nvPicPr>
          <p:cNvPr id="7" name="Graphic 6" descr="Clipboard Checked with solid fill">
            <a:extLst>
              <a:ext uri="{FF2B5EF4-FFF2-40B4-BE49-F238E27FC236}">
                <a16:creationId xmlns:a16="http://schemas.microsoft.com/office/drawing/2014/main" id="{550556A1-09B0-42A6-949E-646E39BBAD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65759" y="2601791"/>
            <a:ext cx="1529296" cy="1529296"/>
          </a:xfrm>
          <a:prstGeom prst="rect">
            <a:avLst/>
          </a:prstGeom>
        </p:spPr>
      </p:pic>
      <p:sp>
        <p:nvSpPr>
          <p:cNvPr id="9" name="TextBox 8">
            <a:extLst>
              <a:ext uri="{FF2B5EF4-FFF2-40B4-BE49-F238E27FC236}">
                <a16:creationId xmlns:a16="http://schemas.microsoft.com/office/drawing/2014/main" id="{545F1A03-4802-4533-9BD9-D8DF3D7CE725}"/>
              </a:ext>
            </a:extLst>
          </p:cNvPr>
          <p:cNvSpPr txBox="1"/>
          <p:nvPr/>
        </p:nvSpPr>
        <p:spPr>
          <a:xfrm>
            <a:off x="1974591" y="4373766"/>
            <a:ext cx="1344220" cy="738664"/>
          </a:xfrm>
          <a:prstGeom prst="rect">
            <a:avLst/>
          </a:prstGeom>
          <a:noFill/>
        </p:spPr>
        <p:txBody>
          <a:bodyPr wrap="square" rtlCol="0">
            <a:spAutoFit/>
          </a:bodyPr>
          <a:lstStyle/>
          <a:p>
            <a:pPr algn="ctr"/>
            <a:r>
              <a:rPr lang="en-US" sz="2400" dirty="0"/>
              <a:t>Check-in</a:t>
            </a:r>
          </a:p>
          <a:p>
            <a:endParaRPr lang="en-US" dirty="0"/>
          </a:p>
        </p:txBody>
      </p:sp>
      <p:sp>
        <p:nvSpPr>
          <p:cNvPr id="12" name="TextBox 11">
            <a:extLst>
              <a:ext uri="{FF2B5EF4-FFF2-40B4-BE49-F238E27FC236}">
                <a16:creationId xmlns:a16="http://schemas.microsoft.com/office/drawing/2014/main" id="{FBC0D830-C177-40F8-9F1A-E2108769A56D}"/>
              </a:ext>
            </a:extLst>
          </p:cNvPr>
          <p:cNvSpPr txBox="1"/>
          <p:nvPr/>
        </p:nvSpPr>
        <p:spPr>
          <a:xfrm>
            <a:off x="3742276" y="4248159"/>
            <a:ext cx="2098431" cy="830997"/>
          </a:xfrm>
          <a:prstGeom prst="rect">
            <a:avLst/>
          </a:prstGeom>
          <a:noFill/>
        </p:spPr>
        <p:txBody>
          <a:bodyPr wrap="square" rtlCol="0">
            <a:spAutoFit/>
          </a:bodyPr>
          <a:lstStyle/>
          <a:p>
            <a:pPr marL="0" indent="0" algn="ctr">
              <a:buNone/>
            </a:pPr>
            <a:r>
              <a:rPr lang="en-US" sz="2400" dirty="0"/>
              <a:t>Planning for Social Support</a:t>
            </a:r>
          </a:p>
        </p:txBody>
      </p:sp>
      <p:sp>
        <p:nvSpPr>
          <p:cNvPr id="13" name="TextBox 12">
            <a:extLst>
              <a:ext uri="{FF2B5EF4-FFF2-40B4-BE49-F238E27FC236}">
                <a16:creationId xmlns:a16="http://schemas.microsoft.com/office/drawing/2014/main" id="{5E2A98E3-BF63-4782-B408-D88265DEA651}"/>
              </a:ext>
            </a:extLst>
          </p:cNvPr>
          <p:cNvSpPr txBox="1"/>
          <p:nvPr/>
        </p:nvSpPr>
        <p:spPr>
          <a:xfrm>
            <a:off x="6095999" y="4248159"/>
            <a:ext cx="2098431" cy="830997"/>
          </a:xfrm>
          <a:prstGeom prst="rect">
            <a:avLst/>
          </a:prstGeom>
          <a:noFill/>
        </p:spPr>
        <p:txBody>
          <a:bodyPr wrap="square" rtlCol="0">
            <a:spAutoFit/>
          </a:bodyPr>
          <a:lstStyle/>
          <a:p>
            <a:pPr marL="0" indent="0" algn="ctr">
              <a:buNone/>
            </a:pPr>
            <a:r>
              <a:rPr lang="en-US" sz="2400" dirty="0"/>
              <a:t>Seeking an Exercise Buddy</a:t>
            </a:r>
          </a:p>
        </p:txBody>
      </p:sp>
      <p:sp>
        <p:nvSpPr>
          <p:cNvPr id="15" name="TextBox 14">
            <a:extLst>
              <a:ext uri="{FF2B5EF4-FFF2-40B4-BE49-F238E27FC236}">
                <a16:creationId xmlns:a16="http://schemas.microsoft.com/office/drawing/2014/main" id="{8D7B8749-4CB8-4840-BBDB-40D363CC9FAD}"/>
              </a:ext>
            </a:extLst>
          </p:cNvPr>
          <p:cNvSpPr txBox="1"/>
          <p:nvPr/>
        </p:nvSpPr>
        <p:spPr>
          <a:xfrm>
            <a:off x="8547559" y="4235267"/>
            <a:ext cx="1800000" cy="1107996"/>
          </a:xfrm>
          <a:prstGeom prst="rect">
            <a:avLst/>
          </a:prstGeom>
          <a:noFill/>
        </p:spPr>
        <p:txBody>
          <a:bodyPr wrap="square" rtlCol="0">
            <a:spAutoFit/>
          </a:bodyPr>
          <a:lstStyle/>
          <a:p>
            <a:pPr algn="ctr"/>
            <a:r>
              <a:rPr lang="en-US" sz="2400" dirty="0"/>
              <a:t>Goals for next week</a:t>
            </a:r>
          </a:p>
          <a:p>
            <a:endParaRPr lang="en-US" dirty="0"/>
          </a:p>
        </p:txBody>
      </p:sp>
      <p:pic>
        <p:nvPicPr>
          <p:cNvPr id="21" name="Graphic 20" descr="Run with solid fill">
            <a:extLst>
              <a:ext uri="{FF2B5EF4-FFF2-40B4-BE49-F238E27FC236}">
                <a16:creationId xmlns:a16="http://schemas.microsoft.com/office/drawing/2014/main" id="{938F719F-F049-4034-91D4-185652EBD4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56850" y="2883875"/>
            <a:ext cx="914400" cy="914400"/>
          </a:xfrm>
          <a:prstGeom prst="rect">
            <a:avLst/>
          </a:prstGeom>
        </p:spPr>
      </p:pic>
      <p:pic>
        <p:nvPicPr>
          <p:cNvPr id="22" name="Graphic 21" descr="Run with solid fill">
            <a:extLst>
              <a:ext uri="{FF2B5EF4-FFF2-40B4-BE49-F238E27FC236}">
                <a16:creationId xmlns:a16="http://schemas.microsoft.com/office/drawing/2014/main" id="{07404979-BABF-4644-B485-4B631555EB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85806" y="2974604"/>
            <a:ext cx="1171868" cy="1171868"/>
          </a:xfrm>
          <a:prstGeom prst="rect">
            <a:avLst/>
          </a:prstGeom>
        </p:spPr>
      </p:pic>
      <p:pic>
        <p:nvPicPr>
          <p:cNvPr id="6" name="Graphic 5" descr="Cheers with solid fill">
            <a:extLst>
              <a:ext uri="{FF2B5EF4-FFF2-40B4-BE49-F238E27FC236}">
                <a16:creationId xmlns:a16="http://schemas.microsoft.com/office/drawing/2014/main" id="{2E369FD9-C361-42DE-A598-8C4521C93A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66595" y="2742603"/>
            <a:ext cx="1247671" cy="1247671"/>
          </a:xfrm>
          <a:prstGeom prst="rect">
            <a:avLst/>
          </a:prstGeom>
        </p:spPr>
      </p:pic>
      <p:pic>
        <p:nvPicPr>
          <p:cNvPr id="16" name="Graphic 15" descr="Bullseye with solid fill">
            <a:extLst>
              <a:ext uri="{FF2B5EF4-FFF2-40B4-BE49-F238E27FC236}">
                <a16:creationId xmlns:a16="http://schemas.microsoft.com/office/drawing/2014/main" id="{AF6697BC-0E0B-4F34-8096-65C1CE64FB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17899" y="2557023"/>
            <a:ext cx="1529296" cy="1529296"/>
          </a:xfrm>
          <a:prstGeom prst="rect">
            <a:avLst/>
          </a:prstGeom>
        </p:spPr>
      </p:pic>
    </p:spTree>
    <p:custDataLst>
      <p:tags r:id="rId1"/>
    </p:custDataLst>
    <p:extLst>
      <p:ext uri="{BB962C8B-B14F-4D97-AF65-F5344CB8AC3E}">
        <p14:creationId xmlns:p14="http://schemas.microsoft.com/office/powerpoint/2010/main" val="2215591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470831"/>
            <a:ext cx="10515600" cy="1128417"/>
          </a:xfrm>
        </p:spPr>
        <p:txBody>
          <a:bodyPr vert="horz" lIns="91440" tIns="45720" rIns="91440" bIns="45720" rtlCol="0" anchor="ctr">
            <a:normAutofit/>
          </a:bodyPr>
          <a:lstStyle/>
          <a:p>
            <a:r>
              <a:rPr lang="en-US" dirty="0"/>
              <a:t>Session 20: Beyond Triggers</a:t>
            </a:r>
          </a:p>
        </p:txBody>
      </p:sp>
      <p:sp>
        <p:nvSpPr>
          <p:cNvPr id="4" name="Star: 5 Points 3">
            <a:extLst>
              <a:ext uri="{FF2B5EF4-FFF2-40B4-BE49-F238E27FC236}">
                <a16:creationId xmlns:a16="http://schemas.microsoft.com/office/drawing/2014/main" id="{9BBBB0C7-A746-47C0-B117-66E847653904}"/>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9B6A1FC-9766-4D33-8B45-CA4F55A2274E}"/>
              </a:ext>
            </a:extLst>
          </p:cNvPr>
          <p:cNvSpPr>
            <a:spLocks noGrp="1"/>
          </p:cNvSpPr>
          <p:nvPr>
            <p:ph type="sldNum" sz="quarter" idx="12"/>
          </p:nvPr>
        </p:nvSpPr>
        <p:spPr/>
        <p:txBody>
          <a:bodyPr/>
          <a:lstStyle/>
          <a:p>
            <a:fld id="{D1B44459-1F7C-459C-BCCC-E49CE95BF984}" type="slidenum">
              <a:rPr lang="en-US" smtClean="0"/>
              <a:t>29</a:t>
            </a:fld>
            <a:endParaRPr lang="en-US" dirty="0"/>
          </a:p>
        </p:txBody>
      </p:sp>
      <p:pic>
        <p:nvPicPr>
          <p:cNvPr id="7" name="Graphic 6" descr="Clipboard Checked with solid fill">
            <a:extLst>
              <a:ext uri="{FF2B5EF4-FFF2-40B4-BE49-F238E27FC236}">
                <a16:creationId xmlns:a16="http://schemas.microsoft.com/office/drawing/2014/main" id="{9CF3CDA5-9235-4582-A3A6-20B0C89CFE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65759" y="2601791"/>
            <a:ext cx="1529296" cy="1529296"/>
          </a:xfrm>
          <a:prstGeom prst="rect">
            <a:avLst/>
          </a:prstGeom>
        </p:spPr>
      </p:pic>
      <p:sp>
        <p:nvSpPr>
          <p:cNvPr id="9" name="TextBox 8">
            <a:extLst>
              <a:ext uri="{FF2B5EF4-FFF2-40B4-BE49-F238E27FC236}">
                <a16:creationId xmlns:a16="http://schemas.microsoft.com/office/drawing/2014/main" id="{3DFCD938-D930-4943-A602-AD2C0696F41B}"/>
              </a:ext>
            </a:extLst>
          </p:cNvPr>
          <p:cNvSpPr txBox="1"/>
          <p:nvPr/>
        </p:nvSpPr>
        <p:spPr>
          <a:xfrm>
            <a:off x="1974591" y="4373766"/>
            <a:ext cx="1344220" cy="738664"/>
          </a:xfrm>
          <a:prstGeom prst="rect">
            <a:avLst/>
          </a:prstGeom>
          <a:noFill/>
        </p:spPr>
        <p:txBody>
          <a:bodyPr wrap="square" rtlCol="0">
            <a:spAutoFit/>
          </a:bodyPr>
          <a:lstStyle/>
          <a:p>
            <a:pPr algn="ctr"/>
            <a:r>
              <a:rPr lang="en-US" sz="2400" dirty="0"/>
              <a:t>Check-in</a:t>
            </a:r>
          </a:p>
          <a:p>
            <a:endParaRPr lang="en-US" dirty="0"/>
          </a:p>
        </p:txBody>
      </p:sp>
      <p:sp>
        <p:nvSpPr>
          <p:cNvPr id="10" name="TextBox 9">
            <a:extLst>
              <a:ext uri="{FF2B5EF4-FFF2-40B4-BE49-F238E27FC236}">
                <a16:creationId xmlns:a16="http://schemas.microsoft.com/office/drawing/2014/main" id="{FF7751CE-F335-4D16-BF71-D5E69E75B792}"/>
              </a:ext>
            </a:extLst>
          </p:cNvPr>
          <p:cNvSpPr txBox="1"/>
          <p:nvPr/>
        </p:nvSpPr>
        <p:spPr>
          <a:xfrm>
            <a:off x="3671936" y="4248159"/>
            <a:ext cx="2461846" cy="1200329"/>
          </a:xfrm>
          <a:prstGeom prst="rect">
            <a:avLst/>
          </a:prstGeom>
          <a:noFill/>
        </p:spPr>
        <p:txBody>
          <a:bodyPr wrap="square" rtlCol="0">
            <a:spAutoFit/>
          </a:bodyPr>
          <a:lstStyle/>
          <a:p>
            <a:pPr marL="0" indent="0" algn="ctr">
              <a:buNone/>
            </a:pPr>
            <a:r>
              <a:rPr lang="en-US" sz="2400" dirty="0"/>
              <a:t>Beyond Triggers and Managing Slips</a:t>
            </a:r>
          </a:p>
        </p:txBody>
      </p:sp>
      <p:sp>
        <p:nvSpPr>
          <p:cNvPr id="11" name="TextBox 10">
            <a:extLst>
              <a:ext uri="{FF2B5EF4-FFF2-40B4-BE49-F238E27FC236}">
                <a16:creationId xmlns:a16="http://schemas.microsoft.com/office/drawing/2014/main" id="{E2761E0F-94C8-4875-903C-8009627D1967}"/>
              </a:ext>
            </a:extLst>
          </p:cNvPr>
          <p:cNvSpPr txBox="1"/>
          <p:nvPr/>
        </p:nvSpPr>
        <p:spPr>
          <a:xfrm>
            <a:off x="6095999" y="4248159"/>
            <a:ext cx="2098431" cy="1200329"/>
          </a:xfrm>
          <a:prstGeom prst="rect">
            <a:avLst/>
          </a:prstGeom>
          <a:noFill/>
        </p:spPr>
        <p:txBody>
          <a:bodyPr wrap="square" rtlCol="0">
            <a:spAutoFit/>
          </a:bodyPr>
          <a:lstStyle/>
          <a:p>
            <a:pPr marL="0" indent="0" algn="ctr">
              <a:buNone/>
            </a:pPr>
            <a:r>
              <a:rPr lang="en-US" sz="2400" dirty="0"/>
              <a:t>Exercising During Busy Times</a:t>
            </a:r>
          </a:p>
        </p:txBody>
      </p:sp>
      <p:sp>
        <p:nvSpPr>
          <p:cNvPr id="13" name="TextBox 12">
            <a:extLst>
              <a:ext uri="{FF2B5EF4-FFF2-40B4-BE49-F238E27FC236}">
                <a16:creationId xmlns:a16="http://schemas.microsoft.com/office/drawing/2014/main" id="{BF579F53-C71E-494B-97C3-C572C9DF3370}"/>
              </a:ext>
            </a:extLst>
          </p:cNvPr>
          <p:cNvSpPr txBox="1"/>
          <p:nvPr/>
        </p:nvSpPr>
        <p:spPr>
          <a:xfrm>
            <a:off x="8547559" y="4235267"/>
            <a:ext cx="1800000" cy="1107996"/>
          </a:xfrm>
          <a:prstGeom prst="rect">
            <a:avLst/>
          </a:prstGeom>
          <a:noFill/>
        </p:spPr>
        <p:txBody>
          <a:bodyPr wrap="square" rtlCol="0">
            <a:spAutoFit/>
          </a:bodyPr>
          <a:lstStyle/>
          <a:p>
            <a:pPr algn="ctr"/>
            <a:r>
              <a:rPr lang="en-US" sz="2400" dirty="0"/>
              <a:t>Goals for next week</a:t>
            </a:r>
          </a:p>
          <a:p>
            <a:endParaRPr lang="en-US" dirty="0"/>
          </a:p>
        </p:txBody>
      </p:sp>
      <p:pic>
        <p:nvPicPr>
          <p:cNvPr id="6" name="Graphic 5" descr="Woman Shrugging with solid fill">
            <a:extLst>
              <a:ext uri="{FF2B5EF4-FFF2-40B4-BE49-F238E27FC236}">
                <a16:creationId xmlns:a16="http://schemas.microsoft.com/office/drawing/2014/main" id="{B8713938-704F-4654-8F77-ECD3E3213C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75650" y="2658122"/>
            <a:ext cx="1437796" cy="1437796"/>
          </a:xfrm>
          <a:prstGeom prst="rect">
            <a:avLst/>
          </a:prstGeom>
        </p:spPr>
      </p:pic>
      <p:pic>
        <p:nvPicPr>
          <p:cNvPr id="14" name="Graphic 13" descr="Dancing with solid fill">
            <a:extLst>
              <a:ext uri="{FF2B5EF4-FFF2-40B4-BE49-F238E27FC236}">
                <a16:creationId xmlns:a16="http://schemas.microsoft.com/office/drawing/2014/main" id="{5E3392CA-BB5C-41CD-9136-FE773DE8E6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78556" y="2766169"/>
            <a:ext cx="1294580" cy="1294580"/>
          </a:xfrm>
          <a:prstGeom prst="rect">
            <a:avLst/>
          </a:prstGeom>
        </p:spPr>
      </p:pic>
      <p:pic>
        <p:nvPicPr>
          <p:cNvPr id="19" name="Graphic 18" descr="Bullseye with solid fill">
            <a:extLst>
              <a:ext uri="{FF2B5EF4-FFF2-40B4-BE49-F238E27FC236}">
                <a16:creationId xmlns:a16="http://schemas.microsoft.com/office/drawing/2014/main" id="{EF89E8C8-D4E5-4A4E-80CD-6FB2AA392A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17899" y="2557023"/>
            <a:ext cx="1529296" cy="1529296"/>
          </a:xfrm>
          <a:prstGeom prst="rect">
            <a:avLst/>
          </a:prstGeom>
        </p:spPr>
      </p:pic>
    </p:spTree>
    <p:custDataLst>
      <p:tags r:id="rId1"/>
    </p:custDataLst>
    <p:extLst>
      <p:ext uri="{BB962C8B-B14F-4D97-AF65-F5344CB8AC3E}">
        <p14:creationId xmlns:p14="http://schemas.microsoft.com/office/powerpoint/2010/main" val="3227417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956A-84C8-4D11-82C3-7EA529142AC8}"/>
              </a:ext>
            </a:extLst>
          </p:cNvPr>
          <p:cNvSpPr>
            <a:spLocks noGrp="1"/>
          </p:cNvSpPr>
          <p:nvPr>
            <p:ph type="title"/>
          </p:nvPr>
        </p:nvSpPr>
        <p:spPr/>
        <p:txBody>
          <a:bodyPr/>
          <a:lstStyle/>
          <a:p>
            <a:r>
              <a:rPr lang="en-US" dirty="0"/>
              <a:t>Welcome Back!</a:t>
            </a:r>
          </a:p>
        </p:txBody>
      </p:sp>
      <p:sp>
        <p:nvSpPr>
          <p:cNvPr id="5" name="Star: 5 Points 4">
            <a:extLst>
              <a:ext uri="{FF2B5EF4-FFF2-40B4-BE49-F238E27FC236}">
                <a16:creationId xmlns:a16="http://schemas.microsoft.com/office/drawing/2014/main" id="{50B03C80-5790-4A90-A9F5-95882371270C}"/>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4376A6C-2A7C-4EFE-B151-FFE9B18272BB}"/>
              </a:ext>
            </a:extLst>
          </p:cNvPr>
          <p:cNvSpPr>
            <a:spLocks noGrp="1"/>
          </p:cNvSpPr>
          <p:nvPr>
            <p:ph type="sldNum" sz="quarter" idx="12"/>
          </p:nvPr>
        </p:nvSpPr>
        <p:spPr/>
        <p:txBody>
          <a:bodyPr/>
          <a:lstStyle/>
          <a:p>
            <a:fld id="{D1B44459-1F7C-459C-BCCC-E49CE95BF984}" type="slidenum">
              <a:rPr lang="en-US" smtClean="0"/>
              <a:t>3</a:t>
            </a:fld>
            <a:endParaRPr lang="en-US"/>
          </a:p>
        </p:txBody>
      </p:sp>
      <p:pic>
        <p:nvPicPr>
          <p:cNvPr id="10" name="Content Placeholder 9">
            <a:extLst>
              <a:ext uri="{FF2B5EF4-FFF2-40B4-BE49-F238E27FC236}">
                <a16:creationId xmlns:a16="http://schemas.microsoft.com/office/drawing/2014/main" id="{4B66C054-7964-4D43-9FD3-29120FEF120B}"/>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394739" y="0"/>
            <a:ext cx="9391547" cy="7043660"/>
          </a:xfrm>
        </p:spPr>
      </p:pic>
    </p:spTree>
    <p:custDataLst>
      <p:tags r:id="rId1"/>
    </p:custDataLst>
    <p:extLst>
      <p:ext uri="{BB962C8B-B14F-4D97-AF65-F5344CB8AC3E}">
        <p14:creationId xmlns:p14="http://schemas.microsoft.com/office/powerpoint/2010/main" val="2846141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680601-AE08-4356-9F91-C928B9F7F960}"/>
              </a:ext>
            </a:extLst>
          </p:cNvPr>
          <p:cNvPicPr>
            <a:picLocks noGrp="1" noChangeAspect="1"/>
          </p:cNvPicPr>
          <p:nvPr>
            <p:ph idx="1"/>
          </p:nvPr>
        </p:nvPicPr>
        <p:blipFill>
          <a:blip r:embed="rId4"/>
          <a:stretch>
            <a:fillRect/>
          </a:stretch>
        </p:blipFill>
        <p:spPr>
          <a:xfrm>
            <a:off x="2547592" y="1443935"/>
            <a:ext cx="7135665" cy="4806907"/>
          </a:xfrm>
          <a:ln>
            <a:solidFill>
              <a:schemeClr val="accent6"/>
            </a:solidFill>
          </a:ln>
          <a:effectLst>
            <a:outerShdw blurRad="50800" dist="38100" dir="2700000" algn="tl" rotWithShape="0">
              <a:prstClr val="black">
                <a:alpha val="40000"/>
              </a:prstClr>
            </a:outerShdw>
          </a:effectLst>
        </p:spPr>
      </p:pic>
      <p:sp>
        <p:nvSpPr>
          <p:cNvPr id="5" name="Title 1">
            <a:extLst>
              <a:ext uri="{FF2B5EF4-FFF2-40B4-BE49-F238E27FC236}">
                <a16:creationId xmlns:a16="http://schemas.microsoft.com/office/drawing/2014/main" id="{D202C7CB-0564-4664-8EF7-AA825086C935}"/>
              </a:ext>
            </a:extLst>
          </p:cNvPr>
          <p:cNvSpPr txBox="1">
            <a:spLocks/>
          </p:cNvSpPr>
          <p:nvPr/>
        </p:nvSpPr>
        <p:spPr>
          <a:xfrm>
            <a:off x="838200" y="470831"/>
            <a:ext cx="10515600" cy="11284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Session 20: Beyond Triggers</a:t>
            </a:r>
            <a:endParaRPr lang="en-US" dirty="0"/>
          </a:p>
        </p:txBody>
      </p:sp>
      <p:sp>
        <p:nvSpPr>
          <p:cNvPr id="7" name="Star: 5 Points 6">
            <a:extLst>
              <a:ext uri="{FF2B5EF4-FFF2-40B4-BE49-F238E27FC236}">
                <a16:creationId xmlns:a16="http://schemas.microsoft.com/office/drawing/2014/main" id="{E358A9B7-9C6E-4420-A76D-FEB781FD382C}"/>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89E3BD7E-3E64-4453-A3EE-DA0F4EBA9D8D}"/>
              </a:ext>
            </a:extLst>
          </p:cNvPr>
          <p:cNvSpPr>
            <a:spLocks noGrp="1"/>
          </p:cNvSpPr>
          <p:nvPr>
            <p:ph type="sldNum" sz="quarter" idx="12"/>
          </p:nvPr>
        </p:nvSpPr>
        <p:spPr/>
        <p:txBody>
          <a:bodyPr/>
          <a:lstStyle/>
          <a:p>
            <a:fld id="{D1B44459-1F7C-459C-BCCC-E49CE95BF984}" type="slidenum">
              <a:rPr lang="en-US" smtClean="0"/>
              <a:t>30</a:t>
            </a:fld>
            <a:endParaRPr lang="en-US"/>
          </a:p>
        </p:txBody>
      </p:sp>
    </p:spTree>
    <p:custDataLst>
      <p:tags r:id="rId1"/>
    </p:custDataLst>
    <p:extLst>
      <p:ext uri="{BB962C8B-B14F-4D97-AF65-F5344CB8AC3E}">
        <p14:creationId xmlns:p14="http://schemas.microsoft.com/office/powerpoint/2010/main" val="3036952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470831"/>
            <a:ext cx="10515600" cy="1128417"/>
          </a:xfrm>
        </p:spPr>
        <p:txBody>
          <a:bodyPr vert="horz" lIns="91440" tIns="45720" rIns="91440" bIns="45720" rtlCol="0" anchor="ctr">
            <a:normAutofit/>
          </a:bodyPr>
          <a:lstStyle/>
          <a:p>
            <a:r>
              <a:rPr lang="en-US" dirty="0"/>
              <a:t>Session 21: Managing Plateaus</a:t>
            </a:r>
          </a:p>
        </p:txBody>
      </p:sp>
      <p:sp>
        <p:nvSpPr>
          <p:cNvPr id="4" name="Star: 5 Points 3">
            <a:extLst>
              <a:ext uri="{FF2B5EF4-FFF2-40B4-BE49-F238E27FC236}">
                <a16:creationId xmlns:a16="http://schemas.microsoft.com/office/drawing/2014/main" id="{E3354B2C-8BE6-4A69-8314-6692F8E68993}"/>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ECF8BBF-6F0A-40DC-B5D9-F5CCFDD495EB}"/>
              </a:ext>
            </a:extLst>
          </p:cNvPr>
          <p:cNvSpPr>
            <a:spLocks noGrp="1"/>
          </p:cNvSpPr>
          <p:nvPr>
            <p:ph type="sldNum" sz="quarter" idx="12"/>
          </p:nvPr>
        </p:nvSpPr>
        <p:spPr/>
        <p:txBody>
          <a:bodyPr/>
          <a:lstStyle/>
          <a:p>
            <a:fld id="{D1B44459-1F7C-459C-BCCC-E49CE95BF984}" type="slidenum">
              <a:rPr lang="en-US" smtClean="0"/>
              <a:t>31</a:t>
            </a:fld>
            <a:endParaRPr lang="en-US"/>
          </a:p>
        </p:txBody>
      </p:sp>
      <p:pic>
        <p:nvPicPr>
          <p:cNvPr id="6" name="Graphic 5" descr="Bullseye with solid fill">
            <a:extLst>
              <a:ext uri="{FF2B5EF4-FFF2-40B4-BE49-F238E27FC236}">
                <a16:creationId xmlns:a16="http://schemas.microsoft.com/office/drawing/2014/main" id="{1747DB9E-6E2D-4EFB-B726-A4B3C1A28A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4129" y="2557023"/>
            <a:ext cx="1529296" cy="1529296"/>
          </a:xfrm>
          <a:prstGeom prst="rect">
            <a:avLst/>
          </a:prstGeom>
        </p:spPr>
      </p:pic>
      <p:pic>
        <p:nvPicPr>
          <p:cNvPr id="7" name="Graphic 6" descr="Clipboard Checked with solid fill">
            <a:extLst>
              <a:ext uri="{FF2B5EF4-FFF2-40B4-BE49-F238E27FC236}">
                <a16:creationId xmlns:a16="http://schemas.microsoft.com/office/drawing/2014/main" id="{65B0505F-4FE8-4468-B4C7-61E0F5B926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5759" y="2601791"/>
            <a:ext cx="1529296" cy="1529296"/>
          </a:xfrm>
          <a:prstGeom prst="rect">
            <a:avLst/>
          </a:prstGeom>
        </p:spPr>
      </p:pic>
      <p:sp>
        <p:nvSpPr>
          <p:cNvPr id="8" name="TextBox 7">
            <a:extLst>
              <a:ext uri="{FF2B5EF4-FFF2-40B4-BE49-F238E27FC236}">
                <a16:creationId xmlns:a16="http://schemas.microsoft.com/office/drawing/2014/main" id="{E0AF3AE2-AF64-42BF-A20B-AC06FA4E0E51}"/>
              </a:ext>
            </a:extLst>
          </p:cNvPr>
          <p:cNvSpPr txBox="1"/>
          <p:nvPr/>
        </p:nvSpPr>
        <p:spPr>
          <a:xfrm>
            <a:off x="8248619" y="4235267"/>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9" name="TextBox 8">
            <a:extLst>
              <a:ext uri="{FF2B5EF4-FFF2-40B4-BE49-F238E27FC236}">
                <a16:creationId xmlns:a16="http://schemas.microsoft.com/office/drawing/2014/main" id="{03E8AE6F-73FE-4F92-B796-74A378E767D1}"/>
              </a:ext>
            </a:extLst>
          </p:cNvPr>
          <p:cNvSpPr txBox="1"/>
          <p:nvPr/>
        </p:nvSpPr>
        <p:spPr>
          <a:xfrm>
            <a:off x="1974591" y="4373766"/>
            <a:ext cx="1344220" cy="738664"/>
          </a:xfrm>
          <a:prstGeom prst="rect">
            <a:avLst/>
          </a:prstGeom>
          <a:noFill/>
        </p:spPr>
        <p:txBody>
          <a:bodyPr wrap="square" rtlCol="0">
            <a:spAutoFit/>
          </a:bodyPr>
          <a:lstStyle/>
          <a:p>
            <a:pPr algn="ctr"/>
            <a:r>
              <a:rPr lang="en-US" sz="2400" dirty="0"/>
              <a:t>Check-in</a:t>
            </a:r>
          </a:p>
          <a:p>
            <a:endParaRPr lang="en-US" dirty="0"/>
          </a:p>
        </p:txBody>
      </p:sp>
      <p:sp>
        <p:nvSpPr>
          <p:cNvPr id="10" name="TextBox 9">
            <a:extLst>
              <a:ext uri="{FF2B5EF4-FFF2-40B4-BE49-F238E27FC236}">
                <a16:creationId xmlns:a16="http://schemas.microsoft.com/office/drawing/2014/main" id="{59282FD1-E485-4ADD-AA5B-003FD5C6F204}"/>
              </a:ext>
            </a:extLst>
          </p:cNvPr>
          <p:cNvSpPr txBox="1"/>
          <p:nvPr/>
        </p:nvSpPr>
        <p:spPr>
          <a:xfrm>
            <a:off x="4067911" y="4220306"/>
            <a:ext cx="4062045" cy="461665"/>
          </a:xfrm>
          <a:prstGeom prst="rect">
            <a:avLst/>
          </a:prstGeom>
          <a:noFill/>
        </p:spPr>
        <p:txBody>
          <a:bodyPr wrap="square" rtlCol="0">
            <a:spAutoFit/>
          </a:bodyPr>
          <a:lstStyle/>
          <a:p>
            <a:pPr algn="ctr"/>
            <a:r>
              <a:rPr lang="en-US" sz="2400" dirty="0"/>
              <a:t>Managing Plateaus</a:t>
            </a:r>
          </a:p>
        </p:txBody>
      </p:sp>
      <p:pic>
        <p:nvPicPr>
          <p:cNvPr id="11" name="Graphic 10" descr="Scale with solid fill">
            <a:extLst>
              <a:ext uri="{FF2B5EF4-FFF2-40B4-BE49-F238E27FC236}">
                <a16:creationId xmlns:a16="http://schemas.microsoft.com/office/drawing/2014/main" id="{D9DC9B9C-17CE-4EF6-A492-94ADFBADDB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30015" y="2619376"/>
            <a:ext cx="1542257" cy="1542257"/>
          </a:xfrm>
          <a:prstGeom prst="rect">
            <a:avLst/>
          </a:prstGeom>
        </p:spPr>
      </p:pic>
    </p:spTree>
    <p:custDataLst>
      <p:tags r:id="rId1"/>
    </p:custDataLst>
    <p:extLst>
      <p:ext uri="{BB962C8B-B14F-4D97-AF65-F5344CB8AC3E}">
        <p14:creationId xmlns:p14="http://schemas.microsoft.com/office/powerpoint/2010/main" val="663305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470831"/>
            <a:ext cx="10515600" cy="1128417"/>
          </a:xfrm>
        </p:spPr>
        <p:txBody>
          <a:bodyPr vert="horz" lIns="91440" tIns="45720" rIns="91440" bIns="45720" rtlCol="0" anchor="ctr">
            <a:normAutofit/>
          </a:bodyPr>
          <a:lstStyle/>
          <a:p>
            <a:r>
              <a:rPr lang="en-US" dirty="0"/>
              <a:t>Session 21: Managing Plateaus</a:t>
            </a:r>
          </a:p>
        </p:txBody>
      </p:sp>
      <p:sp>
        <p:nvSpPr>
          <p:cNvPr id="5" name="Content Placeholder 4">
            <a:extLst>
              <a:ext uri="{FF2B5EF4-FFF2-40B4-BE49-F238E27FC236}">
                <a16:creationId xmlns:a16="http://schemas.microsoft.com/office/drawing/2014/main" id="{81D38DC8-7CFB-4BCE-90A5-DD6F806E2DFA}"/>
              </a:ext>
            </a:extLst>
          </p:cNvPr>
          <p:cNvSpPr>
            <a:spLocks noGrp="1"/>
          </p:cNvSpPr>
          <p:nvPr>
            <p:ph idx="1"/>
          </p:nvPr>
        </p:nvSpPr>
        <p:spPr/>
        <p:txBody>
          <a:bodyPr/>
          <a:lstStyle/>
          <a:p>
            <a:pPr marL="0" indent="0">
              <a:buNone/>
            </a:pPr>
            <a:r>
              <a:rPr lang="en-US" b="1" dirty="0"/>
              <a:t>Strategies for addressing a weight loss plateau: </a:t>
            </a:r>
          </a:p>
          <a:p>
            <a:pPr marL="514350" indent="-514350">
              <a:buFont typeface="+mj-lt"/>
              <a:buAutoNum type="arabicPeriod"/>
            </a:pPr>
            <a:r>
              <a:rPr lang="en-US" b="1" dirty="0"/>
              <a:t>Exercise </a:t>
            </a:r>
            <a:r>
              <a:rPr lang="en-US" dirty="0"/>
              <a:t>– Switch up the type of physical activity, add resistance exercises, increase duration/frequency/intensity.</a:t>
            </a:r>
            <a:endParaRPr lang="en-US" b="1" dirty="0"/>
          </a:p>
          <a:p>
            <a:pPr marL="514350" indent="-514350">
              <a:buFont typeface="+mj-lt"/>
              <a:buAutoNum type="arabicPeriod"/>
            </a:pPr>
            <a:r>
              <a:rPr lang="en-US" b="1" dirty="0"/>
              <a:t>Calories </a:t>
            </a:r>
            <a:r>
              <a:rPr lang="en-US" dirty="0"/>
              <a:t>– Review daily caloric needs, reassess portion sizes.</a:t>
            </a:r>
          </a:p>
          <a:p>
            <a:pPr marL="514350" indent="-514350">
              <a:buFont typeface="+mj-lt"/>
              <a:buAutoNum type="arabicPeriod"/>
            </a:pPr>
            <a:r>
              <a:rPr lang="en-US" b="1" dirty="0"/>
              <a:t>Body Composition </a:t>
            </a:r>
            <a:r>
              <a:rPr lang="en-US" dirty="0"/>
              <a:t>– Notice how clothes are fitting.</a:t>
            </a:r>
            <a:endParaRPr lang="en-US" b="1" dirty="0"/>
          </a:p>
          <a:p>
            <a:pPr marL="514350" indent="-514350">
              <a:buFont typeface="+mj-lt"/>
              <a:buAutoNum type="arabicPeriod"/>
            </a:pPr>
            <a:r>
              <a:rPr lang="en-US" b="1" dirty="0"/>
              <a:t>Motivation</a:t>
            </a:r>
            <a:r>
              <a:rPr lang="en-US" dirty="0"/>
              <a:t> – Reflect on accomplishments, remember your “why”.</a:t>
            </a:r>
            <a:endParaRPr lang="en-US" b="1" dirty="0"/>
          </a:p>
          <a:p>
            <a:pPr marL="514350" indent="-514350">
              <a:buFont typeface="+mj-lt"/>
              <a:buAutoNum type="arabicPeriod"/>
            </a:pPr>
            <a:r>
              <a:rPr lang="en-US" b="1" dirty="0"/>
              <a:t>Medical Problems or Medications</a:t>
            </a:r>
            <a:r>
              <a:rPr lang="en-US" dirty="0"/>
              <a:t> – Work with your healthcare provider if there is concern about a potential issue or medication. </a:t>
            </a:r>
            <a:endParaRPr lang="en-US" b="1" dirty="0"/>
          </a:p>
        </p:txBody>
      </p:sp>
      <p:sp>
        <p:nvSpPr>
          <p:cNvPr id="4" name="Star: 5 Points 3">
            <a:extLst>
              <a:ext uri="{FF2B5EF4-FFF2-40B4-BE49-F238E27FC236}">
                <a16:creationId xmlns:a16="http://schemas.microsoft.com/office/drawing/2014/main" id="{C35661A6-AEB9-4609-B55F-767A5D4D5512}"/>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1044911-0FE1-4FC2-BEC3-36C1192CA2B4}"/>
              </a:ext>
            </a:extLst>
          </p:cNvPr>
          <p:cNvSpPr>
            <a:spLocks noGrp="1"/>
          </p:cNvSpPr>
          <p:nvPr>
            <p:ph type="sldNum" sz="quarter" idx="12"/>
          </p:nvPr>
        </p:nvSpPr>
        <p:spPr/>
        <p:txBody>
          <a:bodyPr/>
          <a:lstStyle/>
          <a:p>
            <a:fld id="{D1B44459-1F7C-459C-BCCC-E49CE95BF984}" type="slidenum">
              <a:rPr lang="en-US" smtClean="0"/>
              <a:t>32</a:t>
            </a:fld>
            <a:endParaRPr lang="en-US"/>
          </a:p>
        </p:txBody>
      </p:sp>
    </p:spTree>
    <p:custDataLst>
      <p:tags r:id="rId1"/>
    </p:custDataLst>
    <p:extLst>
      <p:ext uri="{BB962C8B-B14F-4D97-AF65-F5344CB8AC3E}">
        <p14:creationId xmlns:p14="http://schemas.microsoft.com/office/powerpoint/2010/main" val="1310721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561150"/>
            <a:ext cx="10515600" cy="1128417"/>
          </a:xfrm>
        </p:spPr>
        <p:txBody>
          <a:bodyPr vert="horz" lIns="91440" tIns="45720" rIns="91440" bIns="45720" rtlCol="0" anchor="ctr">
            <a:noAutofit/>
          </a:bodyPr>
          <a:lstStyle/>
          <a:p>
            <a:r>
              <a:rPr lang="en-US" dirty="0"/>
              <a:t>Session 22:</a:t>
            </a:r>
            <a:br>
              <a:rPr lang="en-US" dirty="0"/>
            </a:br>
            <a:r>
              <a:rPr lang="en-US" dirty="0"/>
              <a:t>Exercising to Maintain Weight Loss</a:t>
            </a:r>
          </a:p>
        </p:txBody>
      </p:sp>
      <p:sp>
        <p:nvSpPr>
          <p:cNvPr id="5" name="Content Placeholder 4">
            <a:extLst>
              <a:ext uri="{FF2B5EF4-FFF2-40B4-BE49-F238E27FC236}">
                <a16:creationId xmlns:a16="http://schemas.microsoft.com/office/drawing/2014/main" id="{81D38DC8-7CFB-4BCE-90A5-DD6F806E2DFA}"/>
              </a:ext>
            </a:extLst>
          </p:cNvPr>
          <p:cNvSpPr>
            <a:spLocks noGrp="1"/>
          </p:cNvSpPr>
          <p:nvPr>
            <p:ph idx="1"/>
          </p:nvPr>
        </p:nvSpPr>
        <p:spPr>
          <a:xfrm>
            <a:off x="838200" y="1825625"/>
            <a:ext cx="7767918" cy="435133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Also…</a:t>
            </a:r>
          </a:p>
          <a:p>
            <a:r>
              <a:rPr lang="en-US" dirty="0"/>
              <a:t>Start to prime participants for the transition from weekly to monthly sessions. </a:t>
            </a:r>
          </a:p>
          <a:p>
            <a:r>
              <a:rPr lang="en-US" dirty="0"/>
              <a:t>Ask the group how they would like to acknowledge their accomplishments at Session 24.</a:t>
            </a:r>
          </a:p>
        </p:txBody>
      </p:sp>
      <p:sp>
        <p:nvSpPr>
          <p:cNvPr id="4" name="Star: 5 Points 3">
            <a:extLst>
              <a:ext uri="{FF2B5EF4-FFF2-40B4-BE49-F238E27FC236}">
                <a16:creationId xmlns:a16="http://schemas.microsoft.com/office/drawing/2014/main" id="{5404578B-CC81-46D9-B1AA-F0013929980E}"/>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245287D-91BC-4CBB-AAB7-3FAE1856AE17}"/>
              </a:ext>
            </a:extLst>
          </p:cNvPr>
          <p:cNvSpPr>
            <a:spLocks noGrp="1"/>
          </p:cNvSpPr>
          <p:nvPr>
            <p:ph type="sldNum" sz="quarter" idx="12"/>
          </p:nvPr>
        </p:nvSpPr>
        <p:spPr/>
        <p:txBody>
          <a:bodyPr/>
          <a:lstStyle/>
          <a:p>
            <a:fld id="{D1B44459-1F7C-459C-BCCC-E49CE95BF984}" type="slidenum">
              <a:rPr lang="en-US" smtClean="0"/>
              <a:t>33</a:t>
            </a:fld>
            <a:endParaRPr lang="en-US" dirty="0"/>
          </a:p>
        </p:txBody>
      </p:sp>
      <p:sp>
        <p:nvSpPr>
          <p:cNvPr id="6" name="TextBox 5">
            <a:extLst>
              <a:ext uri="{FF2B5EF4-FFF2-40B4-BE49-F238E27FC236}">
                <a16:creationId xmlns:a16="http://schemas.microsoft.com/office/drawing/2014/main" id="{730747AD-0CE6-4A77-AC16-910743D48C77}"/>
              </a:ext>
            </a:extLst>
          </p:cNvPr>
          <p:cNvSpPr txBox="1"/>
          <p:nvPr/>
        </p:nvSpPr>
        <p:spPr>
          <a:xfrm>
            <a:off x="4306932" y="3331855"/>
            <a:ext cx="3229708" cy="830997"/>
          </a:xfrm>
          <a:prstGeom prst="rect">
            <a:avLst/>
          </a:prstGeom>
          <a:noFill/>
        </p:spPr>
        <p:txBody>
          <a:bodyPr wrap="square" rtlCol="0">
            <a:spAutoFit/>
          </a:bodyPr>
          <a:lstStyle/>
          <a:p>
            <a:pPr marL="0" indent="0" algn="ctr">
              <a:buNone/>
            </a:pPr>
            <a:r>
              <a:rPr lang="en-US" sz="2400" dirty="0"/>
              <a:t>Exercising to Maintain Weight Loss</a:t>
            </a:r>
          </a:p>
        </p:txBody>
      </p:sp>
      <p:pic>
        <p:nvPicPr>
          <p:cNvPr id="7" name="Graphic 6" descr="Bullseye with solid fill">
            <a:extLst>
              <a:ext uri="{FF2B5EF4-FFF2-40B4-BE49-F238E27FC236}">
                <a16:creationId xmlns:a16="http://schemas.microsoft.com/office/drawing/2014/main" id="{512D12A1-FB1E-4ED6-969C-B938315818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4129" y="1800880"/>
            <a:ext cx="1529296" cy="1529296"/>
          </a:xfrm>
          <a:prstGeom prst="rect">
            <a:avLst/>
          </a:prstGeom>
        </p:spPr>
      </p:pic>
      <p:pic>
        <p:nvPicPr>
          <p:cNvPr id="8" name="Graphic 7" descr="Clipboard Checked with solid fill">
            <a:extLst>
              <a:ext uri="{FF2B5EF4-FFF2-40B4-BE49-F238E27FC236}">
                <a16:creationId xmlns:a16="http://schemas.microsoft.com/office/drawing/2014/main" id="{480125ED-2577-402F-891D-E5BE5AAC29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5759" y="1845648"/>
            <a:ext cx="1529296" cy="1529296"/>
          </a:xfrm>
          <a:prstGeom prst="rect">
            <a:avLst/>
          </a:prstGeom>
        </p:spPr>
      </p:pic>
      <p:sp>
        <p:nvSpPr>
          <p:cNvPr id="9" name="TextBox 8">
            <a:extLst>
              <a:ext uri="{FF2B5EF4-FFF2-40B4-BE49-F238E27FC236}">
                <a16:creationId xmlns:a16="http://schemas.microsoft.com/office/drawing/2014/main" id="{6A5DFD4F-9B86-4AEF-BE16-B11327DF2FA4}"/>
              </a:ext>
            </a:extLst>
          </p:cNvPr>
          <p:cNvSpPr txBox="1"/>
          <p:nvPr/>
        </p:nvSpPr>
        <p:spPr>
          <a:xfrm>
            <a:off x="8248619" y="3338444"/>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10" name="TextBox 9">
            <a:extLst>
              <a:ext uri="{FF2B5EF4-FFF2-40B4-BE49-F238E27FC236}">
                <a16:creationId xmlns:a16="http://schemas.microsoft.com/office/drawing/2014/main" id="{8E77BF51-E110-4F9B-9B51-D9FCFFF57151}"/>
              </a:ext>
            </a:extLst>
          </p:cNvPr>
          <p:cNvSpPr txBox="1"/>
          <p:nvPr/>
        </p:nvSpPr>
        <p:spPr>
          <a:xfrm>
            <a:off x="1974591" y="3406603"/>
            <a:ext cx="1344220" cy="738664"/>
          </a:xfrm>
          <a:prstGeom prst="rect">
            <a:avLst/>
          </a:prstGeom>
          <a:noFill/>
        </p:spPr>
        <p:txBody>
          <a:bodyPr wrap="square" rtlCol="0">
            <a:spAutoFit/>
          </a:bodyPr>
          <a:lstStyle/>
          <a:p>
            <a:pPr algn="ctr"/>
            <a:r>
              <a:rPr lang="en-US" sz="2400" dirty="0"/>
              <a:t>Check-in</a:t>
            </a:r>
          </a:p>
          <a:p>
            <a:endParaRPr lang="en-US" dirty="0"/>
          </a:p>
        </p:txBody>
      </p:sp>
      <p:pic>
        <p:nvPicPr>
          <p:cNvPr id="12" name="Graphic 11" descr="Run with solid fill">
            <a:extLst>
              <a:ext uri="{FF2B5EF4-FFF2-40B4-BE49-F238E27FC236}">
                <a16:creationId xmlns:a16="http://schemas.microsoft.com/office/drawing/2014/main" id="{9ED76E79-AA4F-40FD-9AE1-962DEE3EC7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46291" y="1934307"/>
            <a:ext cx="1402170" cy="1402170"/>
          </a:xfrm>
          <a:prstGeom prst="rect">
            <a:avLst/>
          </a:prstGeom>
        </p:spPr>
      </p:pic>
    </p:spTree>
    <p:custDataLst>
      <p:tags r:id="rId1"/>
    </p:custDataLst>
    <p:extLst>
      <p:ext uri="{BB962C8B-B14F-4D97-AF65-F5344CB8AC3E}">
        <p14:creationId xmlns:p14="http://schemas.microsoft.com/office/powerpoint/2010/main" val="1079056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199" y="562271"/>
            <a:ext cx="10376647" cy="1128417"/>
          </a:xfrm>
        </p:spPr>
        <p:txBody>
          <a:bodyPr vert="horz" lIns="91440" tIns="45720" rIns="91440" bIns="45720" rtlCol="0" anchor="ctr">
            <a:noAutofit/>
          </a:bodyPr>
          <a:lstStyle/>
          <a:p>
            <a:r>
              <a:rPr lang="en-US" dirty="0"/>
              <a:t>Session 23: </a:t>
            </a:r>
            <a:br>
              <a:rPr lang="en-US" dirty="0"/>
            </a:br>
            <a:r>
              <a:rPr lang="en-US" dirty="0"/>
              <a:t>Planning for Changes in Mental Health Status</a:t>
            </a:r>
          </a:p>
        </p:txBody>
      </p:sp>
      <p:sp>
        <p:nvSpPr>
          <p:cNvPr id="4" name="Star: 5 Points 3">
            <a:extLst>
              <a:ext uri="{FF2B5EF4-FFF2-40B4-BE49-F238E27FC236}">
                <a16:creationId xmlns:a16="http://schemas.microsoft.com/office/drawing/2014/main" id="{0452CE4A-F75C-4C53-835D-291FBE0E9931}"/>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4F46D5E-4277-459B-9F1C-F618A64E08DE}"/>
              </a:ext>
            </a:extLst>
          </p:cNvPr>
          <p:cNvSpPr>
            <a:spLocks noGrp="1"/>
          </p:cNvSpPr>
          <p:nvPr>
            <p:ph type="sldNum" sz="quarter" idx="12"/>
          </p:nvPr>
        </p:nvSpPr>
        <p:spPr/>
        <p:txBody>
          <a:bodyPr/>
          <a:lstStyle/>
          <a:p>
            <a:fld id="{D1B44459-1F7C-459C-BCCC-E49CE95BF984}" type="slidenum">
              <a:rPr lang="en-US" smtClean="0"/>
              <a:t>34</a:t>
            </a:fld>
            <a:endParaRPr lang="en-US"/>
          </a:p>
        </p:txBody>
      </p:sp>
      <p:pic>
        <p:nvPicPr>
          <p:cNvPr id="6" name="Graphic 5" descr="Bullseye with solid fill">
            <a:extLst>
              <a:ext uri="{FF2B5EF4-FFF2-40B4-BE49-F238E27FC236}">
                <a16:creationId xmlns:a16="http://schemas.microsoft.com/office/drawing/2014/main" id="{E5193905-39FB-4EB7-A30C-F88334C913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4129" y="2557023"/>
            <a:ext cx="1529296" cy="1529296"/>
          </a:xfrm>
          <a:prstGeom prst="rect">
            <a:avLst/>
          </a:prstGeom>
        </p:spPr>
      </p:pic>
      <p:pic>
        <p:nvPicPr>
          <p:cNvPr id="7" name="Graphic 6" descr="Clipboard Checked with solid fill">
            <a:extLst>
              <a:ext uri="{FF2B5EF4-FFF2-40B4-BE49-F238E27FC236}">
                <a16:creationId xmlns:a16="http://schemas.microsoft.com/office/drawing/2014/main" id="{CF48C351-F3E2-476D-8FA4-3D3DB23560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5759" y="2601791"/>
            <a:ext cx="1529296" cy="1529296"/>
          </a:xfrm>
          <a:prstGeom prst="rect">
            <a:avLst/>
          </a:prstGeom>
        </p:spPr>
      </p:pic>
      <p:sp>
        <p:nvSpPr>
          <p:cNvPr id="8" name="TextBox 7">
            <a:extLst>
              <a:ext uri="{FF2B5EF4-FFF2-40B4-BE49-F238E27FC236}">
                <a16:creationId xmlns:a16="http://schemas.microsoft.com/office/drawing/2014/main" id="{02E032C8-B083-41E4-9D5C-0CE01E65E9D7}"/>
              </a:ext>
            </a:extLst>
          </p:cNvPr>
          <p:cNvSpPr txBox="1"/>
          <p:nvPr/>
        </p:nvSpPr>
        <p:spPr>
          <a:xfrm>
            <a:off x="8248619" y="4235267"/>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9" name="TextBox 8">
            <a:extLst>
              <a:ext uri="{FF2B5EF4-FFF2-40B4-BE49-F238E27FC236}">
                <a16:creationId xmlns:a16="http://schemas.microsoft.com/office/drawing/2014/main" id="{4DF1707E-18FA-43E5-8561-B300A5D75C68}"/>
              </a:ext>
            </a:extLst>
          </p:cNvPr>
          <p:cNvSpPr txBox="1"/>
          <p:nvPr/>
        </p:nvSpPr>
        <p:spPr>
          <a:xfrm>
            <a:off x="1974591" y="4373766"/>
            <a:ext cx="1344220" cy="738664"/>
          </a:xfrm>
          <a:prstGeom prst="rect">
            <a:avLst/>
          </a:prstGeom>
          <a:noFill/>
        </p:spPr>
        <p:txBody>
          <a:bodyPr wrap="square" rtlCol="0">
            <a:spAutoFit/>
          </a:bodyPr>
          <a:lstStyle/>
          <a:p>
            <a:pPr algn="ctr"/>
            <a:r>
              <a:rPr lang="en-US" sz="2400" dirty="0"/>
              <a:t>Check-in</a:t>
            </a:r>
          </a:p>
          <a:p>
            <a:endParaRPr lang="en-US" dirty="0"/>
          </a:p>
        </p:txBody>
      </p:sp>
      <p:sp>
        <p:nvSpPr>
          <p:cNvPr id="10" name="TextBox 9">
            <a:extLst>
              <a:ext uri="{FF2B5EF4-FFF2-40B4-BE49-F238E27FC236}">
                <a16:creationId xmlns:a16="http://schemas.microsoft.com/office/drawing/2014/main" id="{D46A4F37-7637-4C51-BE28-5DC02B179E99}"/>
              </a:ext>
            </a:extLst>
          </p:cNvPr>
          <p:cNvSpPr txBox="1"/>
          <p:nvPr/>
        </p:nvSpPr>
        <p:spPr>
          <a:xfrm>
            <a:off x="4481146" y="4257259"/>
            <a:ext cx="3229708" cy="830997"/>
          </a:xfrm>
          <a:prstGeom prst="rect">
            <a:avLst/>
          </a:prstGeom>
          <a:noFill/>
        </p:spPr>
        <p:txBody>
          <a:bodyPr wrap="square" rtlCol="0">
            <a:spAutoFit/>
          </a:bodyPr>
          <a:lstStyle/>
          <a:p>
            <a:pPr algn="ctr"/>
            <a:r>
              <a:rPr lang="en-US" sz="2400" dirty="0"/>
              <a:t>Planning for Changes in Mental Health Status</a:t>
            </a:r>
          </a:p>
        </p:txBody>
      </p:sp>
      <p:pic>
        <p:nvPicPr>
          <p:cNvPr id="14" name="Graphic 13" descr="Brain in head with solid fill">
            <a:extLst>
              <a:ext uri="{FF2B5EF4-FFF2-40B4-BE49-F238E27FC236}">
                <a16:creationId xmlns:a16="http://schemas.microsoft.com/office/drawing/2014/main" id="{3C2E6ADC-7F06-4AC0-9922-D7E9CEE584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33645" y="2687442"/>
            <a:ext cx="1371035" cy="1371035"/>
          </a:xfrm>
          <a:prstGeom prst="rect">
            <a:avLst/>
          </a:prstGeom>
        </p:spPr>
      </p:pic>
    </p:spTree>
    <p:custDataLst>
      <p:tags r:id="rId1"/>
    </p:custDataLst>
    <p:extLst>
      <p:ext uri="{BB962C8B-B14F-4D97-AF65-F5344CB8AC3E}">
        <p14:creationId xmlns:p14="http://schemas.microsoft.com/office/powerpoint/2010/main" val="41568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562271"/>
            <a:ext cx="10515600" cy="1128417"/>
          </a:xfrm>
        </p:spPr>
        <p:txBody>
          <a:bodyPr vert="horz" lIns="91440" tIns="45720" rIns="91440" bIns="45720" rtlCol="0" anchor="ctr">
            <a:noAutofit/>
          </a:bodyPr>
          <a:lstStyle/>
          <a:p>
            <a:r>
              <a:rPr lang="en-US" dirty="0"/>
              <a:t>Session 23:</a:t>
            </a:r>
            <a:br>
              <a:rPr lang="en-US" dirty="0"/>
            </a:br>
            <a:r>
              <a:rPr lang="en-US" dirty="0"/>
              <a:t>Planning for Changes in Mental Health Status</a:t>
            </a:r>
          </a:p>
        </p:txBody>
      </p:sp>
      <p:sp>
        <p:nvSpPr>
          <p:cNvPr id="5" name="Content Placeholder 4">
            <a:extLst>
              <a:ext uri="{FF2B5EF4-FFF2-40B4-BE49-F238E27FC236}">
                <a16:creationId xmlns:a16="http://schemas.microsoft.com/office/drawing/2014/main" id="{81D38DC8-7CFB-4BCE-90A5-DD6F806E2DFA}"/>
              </a:ext>
            </a:extLst>
          </p:cNvPr>
          <p:cNvSpPr>
            <a:spLocks noGrp="1"/>
          </p:cNvSpPr>
          <p:nvPr>
            <p:ph idx="1"/>
          </p:nvPr>
        </p:nvSpPr>
        <p:spPr>
          <a:xfrm>
            <a:off x="838200" y="1825625"/>
            <a:ext cx="11109960" cy="4117975"/>
          </a:xfrm>
        </p:spPr>
        <p:txBody>
          <a:bodyPr numCol="2" spcCol="548640">
            <a:noAutofit/>
          </a:bodyPr>
          <a:lstStyle/>
          <a:p>
            <a:pPr>
              <a:lnSpc>
                <a:spcPct val="110000"/>
              </a:lnSpc>
              <a:buFont typeface="Wingdings" panose="05000000000000000000" pitchFamily="2" charset="2"/>
              <a:buChar char="§"/>
            </a:pPr>
            <a:r>
              <a:rPr lang="en-US" sz="2400" dirty="0"/>
              <a:t>WHAT are my triggers that I might be entering an episode of mental illness? </a:t>
            </a:r>
          </a:p>
          <a:p>
            <a:pPr>
              <a:lnSpc>
                <a:spcPct val="110000"/>
              </a:lnSpc>
              <a:buFont typeface="Wingdings" panose="05000000000000000000" pitchFamily="2" charset="2"/>
              <a:buChar char="§"/>
            </a:pPr>
            <a:r>
              <a:rPr lang="en-US" sz="2400" dirty="0"/>
              <a:t>WHAT if I don’t notice these triggers? Who can I rely on and trust to inform me that I might be entering an episode of mental illness?</a:t>
            </a:r>
          </a:p>
          <a:p>
            <a:pPr>
              <a:lnSpc>
                <a:spcPct val="110000"/>
              </a:lnSpc>
              <a:buFont typeface="Wingdings" panose="05000000000000000000" pitchFamily="2" charset="2"/>
              <a:buChar char="§"/>
            </a:pPr>
            <a:r>
              <a:rPr lang="en-US" sz="2400" dirty="0"/>
              <a:t>WHAT should I do when I notice these triggers or they are brought to my attention?</a:t>
            </a:r>
          </a:p>
          <a:p>
            <a:pPr>
              <a:lnSpc>
                <a:spcPct val="110000"/>
              </a:lnSpc>
              <a:buFont typeface="Wingdings" panose="05000000000000000000" pitchFamily="2" charset="2"/>
              <a:buChar char="§"/>
            </a:pPr>
            <a:r>
              <a:rPr lang="en-US" sz="2400" dirty="0"/>
              <a:t>WHAT can I commit to doing to help maintain healthy eating habits when I have a change in my mental health status?</a:t>
            </a:r>
          </a:p>
          <a:p>
            <a:pPr>
              <a:lnSpc>
                <a:spcPct val="110000"/>
              </a:lnSpc>
              <a:buFont typeface="Wingdings" panose="05000000000000000000" pitchFamily="2" charset="2"/>
              <a:buChar char="§"/>
            </a:pPr>
            <a:r>
              <a:rPr lang="en-US" sz="2400" dirty="0"/>
              <a:t>WHAT can I commit to doing to help maintain my current level of physical activity when I have a change in my mental health status?</a:t>
            </a:r>
          </a:p>
        </p:txBody>
      </p:sp>
      <p:sp>
        <p:nvSpPr>
          <p:cNvPr id="4" name="Star: 5 Points 3">
            <a:extLst>
              <a:ext uri="{FF2B5EF4-FFF2-40B4-BE49-F238E27FC236}">
                <a16:creationId xmlns:a16="http://schemas.microsoft.com/office/drawing/2014/main" id="{7DF47858-0B61-4CAA-877E-399ABC145885}"/>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92E7E27-DF20-4137-826D-1647AC3D65E6}"/>
              </a:ext>
            </a:extLst>
          </p:cNvPr>
          <p:cNvSpPr>
            <a:spLocks noGrp="1"/>
          </p:cNvSpPr>
          <p:nvPr>
            <p:ph type="sldNum" sz="quarter" idx="12"/>
          </p:nvPr>
        </p:nvSpPr>
        <p:spPr/>
        <p:txBody>
          <a:bodyPr/>
          <a:lstStyle/>
          <a:p>
            <a:fld id="{D1B44459-1F7C-459C-BCCC-E49CE95BF984}" type="slidenum">
              <a:rPr lang="en-US" smtClean="0"/>
              <a:t>35</a:t>
            </a:fld>
            <a:endParaRPr lang="en-US"/>
          </a:p>
        </p:txBody>
      </p:sp>
    </p:spTree>
    <p:custDataLst>
      <p:tags r:id="rId1"/>
    </p:custDataLst>
    <p:extLst>
      <p:ext uri="{BB962C8B-B14F-4D97-AF65-F5344CB8AC3E}">
        <p14:creationId xmlns:p14="http://schemas.microsoft.com/office/powerpoint/2010/main" val="3466076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0EF12-3CAE-4DDA-9615-5A01285921FD}"/>
              </a:ext>
            </a:extLst>
          </p:cNvPr>
          <p:cNvSpPr>
            <a:spLocks noGrp="1"/>
          </p:cNvSpPr>
          <p:nvPr>
            <p:ph type="title"/>
          </p:nvPr>
        </p:nvSpPr>
        <p:spPr>
          <a:xfrm>
            <a:off x="838200" y="460375"/>
            <a:ext cx="10515600" cy="1325563"/>
          </a:xfrm>
        </p:spPr>
        <p:txBody>
          <a:bodyPr>
            <a:normAutofit/>
          </a:bodyPr>
          <a:lstStyle/>
          <a:p>
            <a:r>
              <a:rPr lang="en-US" dirty="0"/>
              <a:t>Session 23:</a:t>
            </a:r>
            <a:br>
              <a:rPr lang="en-US" dirty="0"/>
            </a:br>
            <a:r>
              <a:rPr lang="en-US" dirty="0"/>
              <a:t>Planning for Changes in Mental Health Status</a:t>
            </a:r>
          </a:p>
        </p:txBody>
      </p:sp>
      <p:sp>
        <p:nvSpPr>
          <p:cNvPr id="3" name="Content Placeholder 2">
            <a:extLst>
              <a:ext uri="{FF2B5EF4-FFF2-40B4-BE49-F238E27FC236}">
                <a16:creationId xmlns:a16="http://schemas.microsoft.com/office/drawing/2014/main" id="{D0302C75-5575-4E67-BBD7-0B9430B7CEF4}"/>
              </a:ext>
            </a:extLst>
          </p:cNvPr>
          <p:cNvSpPr>
            <a:spLocks noGrp="1"/>
          </p:cNvSpPr>
          <p:nvPr>
            <p:ph idx="1"/>
          </p:nvPr>
        </p:nvSpPr>
        <p:spPr>
          <a:xfrm>
            <a:off x="838200" y="2171700"/>
            <a:ext cx="10515600" cy="4351338"/>
          </a:xfrm>
        </p:spPr>
        <p:txBody>
          <a:bodyPr/>
          <a:lstStyle/>
          <a:p>
            <a:pPr>
              <a:lnSpc>
                <a:spcPct val="100000"/>
              </a:lnSpc>
              <a:buFont typeface="Wingdings" panose="05000000000000000000" pitchFamily="2" charset="2"/>
              <a:buChar char="§"/>
            </a:pPr>
            <a:r>
              <a:rPr lang="en-US" dirty="0"/>
              <a:t>ARE my plans realistic? Are they reasonable?</a:t>
            </a:r>
          </a:p>
          <a:p>
            <a:pPr>
              <a:lnSpc>
                <a:spcPct val="100000"/>
              </a:lnSpc>
              <a:buFont typeface="Wingdings" panose="05000000000000000000" pitchFamily="2" charset="2"/>
              <a:buChar char="§"/>
            </a:pPr>
            <a:r>
              <a:rPr lang="en-US" dirty="0"/>
              <a:t>WHAT barriers might get in the way of these plans?</a:t>
            </a:r>
          </a:p>
          <a:p>
            <a:pPr>
              <a:lnSpc>
                <a:spcPct val="100000"/>
              </a:lnSpc>
              <a:buFont typeface="Wingdings" panose="05000000000000000000" pitchFamily="2" charset="2"/>
              <a:buChar char="§"/>
            </a:pPr>
            <a:r>
              <a:rPr lang="en-US" dirty="0"/>
              <a:t>WHAT can I do to overcome these barriers?</a:t>
            </a:r>
          </a:p>
          <a:p>
            <a:pPr>
              <a:lnSpc>
                <a:spcPct val="100000"/>
              </a:lnSpc>
              <a:buFont typeface="Wingdings" panose="05000000000000000000" pitchFamily="2" charset="2"/>
              <a:buChar char="§"/>
            </a:pPr>
            <a:r>
              <a:rPr lang="en-US" dirty="0"/>
              <a:t>WHO can I rely on for support?</a:t>
            </a:r>
          </a:p>
          <a:p>
            <a:pPr>
              <a:lnSpc>
                <a:spcPct val="100000"/>
              </a:lnSpc>
              <a:buFont typeface="Wingdings" panose="05000000000000000000" pitchFamily="2" charset="2"/>
              <a:buChar char="§"/>
            </a:pPr>
            <a:r>
              <a:rPr lang="en-US" dirty="0"/>
              <a:t>WHERE should I keep this plan so I have it when I need it?</a:t>
            </a:r>
          </a:p>
        </p:txBody>
      </p:sp>
      <p:sp>
        <p:nvSpPr>
          <p:cNvPr id="4" name="Star: 5 Points 3">
            <a:extLst>
              <a:ext uri="{FF2B5EF4-FFF2-40B4-BE49-F238E27FC236}">
                <a16:creationId xmlns:a16="http://schemas.microsoft.com/office/drawing/2014/main" id="{61709135-9BCE-41FB-A74E-D61FE5505689}"/>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B86658A-B5BA-4EAB-8EB7-FE609FD85BDD}"/>
              </a:ext>
            </a:extLst>
          </p:cNvPr>
          <p:cNvSpPr>
            <a:spLocks noGrp="1"/>
          </p:cNvSpPr>
          <p:nvPr>
            <p:ph type="sldNum" sz="quarter" idx="12"/>
          </p:nvPr>
        </p:nvSpPr>
        <p:spPr/>
        <p:txBody>
          <a:bodyPr/>
          <a:lstStyle/>
          <a:p>
            <a:fld id="{D1B44459-1F7C-459C-BCCC-E49CE95BF984}" type="slidenum">
              <a:rPr lang="en-US" smtClean="0"/>
              <a:t>36</a:t>
            </a:fld>
            <a:endParaRPr lang="en-US"/>
          </a:p>
        </p:txBody>
      </p:sp>
      <p:pic>
        <p:nvPicPr>
          <p:cNvPr id="7" name="Graphic 6" descr="Construction Barricade with solid fill">
            <a:extLst>
              <a:ext uri="{FF2B5EF4-FFF2-40B4-BE49-F238E27FC236}">
                <a16:creationId xmlns:a16="http://schemas.microsoft.com/office/drawing/2014/main" id="{5D4E1555-52D5-438E-B197-DC21D9EBA2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82200" y="4490915"/>
            <a:ext cx="1541585" cy="1541585"/>
          </a:xfrm>
          <a:prstGeom prst="rect">
            <a:avLst/>
          </a:prstGeom>
        </p:spPr>
      </p:pic>
      <p:pic>
        <p:nvPicPr>
          <p:cNvPr id="9" name="Graphic 8" descr="Map with pin with solid fill">
            <a:extLst>
              <a:ext uri="{FF2B5EF4-FFF2-40B4-BE49-F238E27FC236}">
                <a16:creationId xmlns:a16="http://schemas.microsoft.com/office/drawing/2014/main" id="{5BF6BD47-59F6-4197-9F7E-9D79CFB2B1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68152" y="1742340"/>
            <a:ext cx="1242647" cy="1242647"/>
          </a:xfrm>
          <a:prstGeom prst="rect">
            <a:avLst/>
          </a:prstGeom>
        </p:spPr>
      </p:pic>
      <p:pic>
        <p:nvPicPr>
          <p:cNvPr id="11" name="Graphic 10" descr="Traffic cone with solid fill">
            <a:extLst>
              <a:ext uri="{FF2B5EF4-FFF2-40B4-BE49-F238E27FC236}">
                <a16:creationId xmlns:a16="http://schemas.microsoft.com/office/drawing/2014/main" id="{DDEAD69A-CFE5-4FB6-9D0C-A89DF5846D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62493" y="2910254"/>
            <a:ext cx="1037492" cy="1037492"/>
          </a:xfrm>
          <a:prstGeom prst="rect">
            <a:avLst/>
          </a:prstGeom>
        </p:spPr>
      </p:pic>
    </p:spTree>
    <p:custDataLst>
      <p:tags r:id="rId1"/>
    </p:custDataLst>
    <p:extLst>
      <p:ext uri="{BB962C8B-B14F-4D97-AF65-F5344CB8AC3E}">
        <p14:creationId xmlns:p14="http://schemas.microsoft.com/office/powerpoint/2010/main" val="1647405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470831"/>
            <a:ext cx="10515600" cy="1128417"/>
          </a:xfrm>
        </p:spPr>
        <p:txBody>
          <a:bodyPr vert="horz" lIns="91440" tIns="45720" rIns="91440" bIns="45720" rtlCol="0" anchor="ctr">
            <a:normAutofit/>
          </a:bodyPr>
          <a:lstStyle/>
          <a:p>
            <a:r>
              <a:rPr lang="en-US" dirty="0"/>
              <a:t>Session 24: Celebrating Accomplishments</a:t>
            </a:r>
          </a:p>
        </p:txBody>
      </p:sp>
      <p:sp>
        <p:nvSpPr>
          <p:cNvPr id="4" name="Star: 5 Points 3">
            <a:extLst>
              <a:ext uri="{FF2B5EF4-FFF2-40B4-BE49-F238E27FC236}">
                <a16:creationId xmlns:a16="http://schemas.microsoft.com/office/drawing/2014/main" id="{66549CE2-C38A-48E7-B968-004EACA8C659}"/>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5D3A3F3-8E86-42B7-9077-ADCEBB65445F}"/>
              </a:ext>
            </a:extLst>
          </p:cNvPr>
          <p:cNvSpPr>
            <a:spLocks noGrp="1"/>
          </p:cNvSpPr>
          <p:nvPr>
            <p:ph type="sldNum" sz="quarter" idx="12"/>
          </p:nvPr>
        </p:nvSpPr>
        <p:spPr/>
        <p:txBody>
          <a:bodyPr/>
          <a:lstStyle/>
          <a:p>
            <a:fld id="{D1B44459-1F7C-459C-BCCC-E49CE95BF984}" type="slidenum">
              <a:rPr lang="en-US" smtClean="0"/>
              <a:t>37</a:t>
            </a:fld>
            <a:endParaRPr lang="en-US"/>
          </a:p>
        </p:txBody>
      </p:sp>
      <p:pic>
        <p:nvPicPr>
          <p:cNvPr id="6" name="Graphic 5" descr="Bullseye with solid fill">
            <a:extLst>
              <a:ext uri="{FF2B5EF4-FFF2-40B4-BE49-F238E27FC236}">
                <a16:creationId xmlns:a16="http://schemas.microsoft.com/office/drawing/2014/main" id="{29391DC1-20A4-46B5-B7AB-AA51BB64A4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54129" y="2557023"/>
            <a:ext cx="1529296" cy="1529296"/>
          </a:xfrm>
          <a:prstGeom prst="rect">
            <a:avLst/>
          </a:prstGeom>
        </p:spPr>
      </p:pic>
      <p:pic>
        <p:nvPicPr>
          <p:cNvPr id="7" name="Graphic 6" descr="Clipboard Checked with solid fill">
            <a:extLst>
              <a:ext uri="{FF2B5EF4-FFF2-40B4-BE49-F238E27FC236}">
                <a16:creationId xmlns:a16="http://schemas.microsoft.com/office/drawing/2014/main" id="{322FF57B-1F7C-4716-BC41-CF54D35B1C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5759" y="2601791"/>
            <a:ext cx="1529296" cy="1529296"/>
          </a:xfrm>
          <a:prstGeom prst="rect">
            <a:avLst/>
          </a:prstGeom>
        </p:spPr>
      </p:pic>
      <p:sp>
        <p:nvSpPr>
          <p:cNvPr id="8" name="TextBox 7">
            <a:extLst>
              <a:ext uri="{FF2B5EF4-FFF2-40B4-BE49-F238E27FC236}">
                <a16:creationId xmlns:a16="http://schemas.microsoft.com/office/drawing/2014/main" id="{E4262C22-3736-4578-A3A9-AE33436B591A}"/>
              </a:ext>
            </a:extLst>
          </p:cNvPr>
          <p:cNvSpPr txBox="1"/>
          <p:nvPr/>
        </p:nvSpPr>
        <p:spPr>
          <a:xfrm>
            <a:off x="8248619" y="4235267"/>
            <a:ext cx="1800000" cy="738664"/>
          </a:xfrm>
          <a:prstGeom prst="rect">
            <a:avLst/>
          </a:prstGeom>
          <a:noFill/>
        </p:spPr>
        <p:txBody>
          <a:bodyPr wrap="square" rtlCol="0">
            <a:spAutoFit/>
          </a:bodyPr>
          <a:lstStyle/>
          <a:p>
            <a:pPr algn="ctr"/>
            <a:r>
              <a:rPr lang="en-US" sz="2400" dirty="0"/>
              <a:t>Next Steps</a:t>
            </a:r>
          </a:p>
          <a:p>
            <a:endParaRPr lang="en-US" dirty="0"/>
          </a:p>
        </p:txBody>
      </p:sp>
      <p:sp>
        <p:nvSpPr>
          <p:cNvPr id="9" name="TextBox 8">
            <a:extLst>
              <a:ext uri="{FF2B5EF4-FFF2-40B4-BE49-F238E27FC236}">
                <a16:creationId xmlns:a16="http://schemas.microsoft.com/office/drawing/2014/main" id="{0CE7C0FC-3A30-4FD9-AB02-EF35BA832D77}"/>
              </a:ext>
            </a:extLst>
          </p:cNvPr>
          <p:cNvSpPr txBox="1"/>
          <p:nvPr/>
        </p:nvSpPr>
        <p:spPr>
          <a:xfrm>
            <a:off x="1974591" y="4373766"/>
            <a:ext cx="1344220" cy="738664"/>
          </a:xfrm>
          <a:prstGeom prst="rect">
            <a:avLst/>
          </a:prstGeom>
          <a:noFill/>
        </p:spPr>
        <p:txBody>
          <a:bodyPr wrap="square" rtlCol="0">
            <a:spAutoFit/>
          </a:bodyPr>
          <a:lstStyle/>
          <a:p>
            <a:pPr algn="ctr"/>
            <a:r>
              <a:rPr lang="en-US" sz="2400" dirty="0"/>
              <a:t>Open</a:t>
            </a:r>
          </a:p>
          <a:p>
            <a:endParaRPr lang="en-US" dirty="0"/>
          </a:p>
        </p:txBody>
      </p:sp>
      <p:sp>
        <p:nvSpPr>
          <p:cNvPr id="10" name="TextBox 9">
            <a:extLst>
              <a:ext uri="{FF2B5EF4-FFF2-40B4-BE49-F238E27FC236}">
                <a16:creationId xmlns:a16="http://schemas.microsoft.com/office/drawing/2014/main" id="{D07A53CF-9612-463F-B486-DA4C34DE25CF}"/>
              </a:ext>
            </a:extLst>
          </p:cNvPr>
          <p:cNvSpPr txBox="1"/>
          <p:nvPr/>
        </p:nvSpPr>
        <p:spPr>
          <a:xfrm>
            <a:off x="4481146" y="4257259"/>
            <a:ext cx="3229708" cy="830997"/>
          </a:xfrm>
          <a:prstGeom prst="rect">
            <a:avLst/>
          </a:prstGeom>
          <a:noFill/>
        </p:spPr>
        <p:txBody>
          <a:bodyPr wrap="square" rtlCol="0">
            <a:spAutoFit/>
          </a:bodyPr>
          <a:lstStyle/>
          <a:p>
            <a:pPr algn="ctr"/>
            <a:r>
              <a:rPr lang="en-US" sz="2400" dirty="0"/>
              <a:t>Celebrating Accomplishments</a:t>
            </a:r>
          </a:p>
        </p:txBody>
      </p:sp>
      <p:pic>
        <p:nvPicPr>
          <p:cNvPr id="16" name="Graphic 15" descr="Fireworks with solid fill">
            <a:extLst>
              <a:ext uri="{FF2B5EF4-FFF2-40B4-BE49-F238E27FC236}">
                <a16:creationId xmlns:a16="http://schemas.microsoft.com/office/drawing/2014/main" id="{EE326C7F-C31A-4F4F-B1B0-E303EC9B94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48300" y="2757236"/>
            <a:ext cx="1295400" cy="1295400"/>
          </a:xfrm>
          <a:prstGeom prst="rect">
            <a:avLst/>
          </a:prstGeom>
        </p:spPr>
      </p:pic>
    </p:spTree>
    <p:custDataLst>
      <p:tags r:id="rId1"/>
    </p:custDataLst>
    <p:extLst>
      <p:ext uri="{BB962C8B-B14F-4D97-AF65-F5344CB8AC3E}">
        <p14:creationId xmlns:p14="http://schemas.microsoft.com/office/powerpoint/2010/main" val="3379533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5D3AF9-D682-4AB4-94F9-D5D6AF0586C9}"/>
              </a:ext>
            </a:extLst>
          </p:cNvPr>
          <p:cNvSpPr>
            <a:spLocks noGrp="1"/>
          </p:cNvSpPr>
          <p:nvPr>
            <p:ph type="title"/>
          </p:nvPr>
        </p:nvSpPr>
        <p:spPr>
          <a:xfrm>
            <a:off x="838200" y="441325"/>
            <a:ext cx="10515600" cy="1325563"/>
          </a:xfrm>
        </p:spPr>
        <p:txBody>
          <a:bodyPr/>
          <a:lstStyle/>
          <a:p>
            <a:r>
              <a:rPr lang="en-US" dirty="0"/>
              <a:t>Sessions 25-30:</a:t>
            </a:r>
            <a:br>
              <a:rPr lang="en-US" dirty="0"/>
            </a:br>
            <a:r>
              <a:rPr lang="en-US" dirty="0"/>
              <a:t>Monthly Maintenance Sessions</a:t>
            </a:r>
          </a:p>
        </p:txBody>
      </p:sp>
      <p:sp>
        <p:nvSpPr>
          <p:cNvPr id="6" name="Star: 5 Points 5">
            <a:extLst>
              <a:ext uri="{FF2B5EF4-FFF2-40B4-BE49-F238E27FC236}">
                <a16:creationId xmlns:a16="http://schemas.microsoft.com/office/drawing/2014/main" id="{33EF6877-1E70-40C1-B203-F6E618B17A98}"/>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36213FA9-2E1A-4A82-A3E5-89EE5ABA07C5}"/>
              </a:ext>
            </a:extLst>
          </p:cNvPr>
          <p:cNvSpPr>
            <a:spLocks noGrp="1"/>
          </p:cNvSpPr>
          <p:nvPr>
            <p:ph type="sldNum" sz="quarter" idx="12"/>
          </p:nvPr>
        </p:nvSpPr>
        <p:spPr/>
        <p:txBody>
          <a:bodyPr/>
          <a:lstStyle/>
          <a:p>
            <a:fld id="{D1B44459-1F7C-459C-BCCC-E49CE95BF984}" type="slidenum">
              <a:rPr lang="en-US" smtClean="0"/>
              <a:t>38</a:t>
            </a:fld>
            <a:endParaRPr lang="en-US"/>
          </a:p>
        </p:txBody>
      </p:sp>
      <p:pic>
        <p:nvPicPr>
          <p:cNvPr id="9" name="Graphic 8" descr="Clipboard Checked with solid fill">
            <a:extLst>
              <a:ext uri="{FF2B5EF4-FFF2-40B4-BE49-F238E27FC236}">
                <a16:creationId xmlns:a16="http://schemas.microsoft.com/office/drawing/2014/main" id="{72403C85-B571-4571-8E05-7A8B6197D7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65759" y="2601791"/>
            <a:ext cx="1529296" cy="1529296"/>
          </a:xfrm>
          <a:prstGeom prst="rect">
            <a:avLst/>
          </a:prstGeom>
        </p:spPr>
      </p:pic>
      <p:sp>
        <p:nvSpPr>
          <p:cNvPr id="11" name="TextBox 10">
            <a:extLst>
              <a:ext uri="{FF2B5EF4-FFF2-40B4-BE49-F238E27FC236}">
                <a16:creationId xmlns:a16="http://schemas.microsoft.com/office/drawing/2014/main" id="{937E366D-C5F6-4C67-A43E-150AB0DE7D1D}"/>
              </a:ext>
            </a:extLst>
          </p:cNvPr>
          <p:cNvSpPr txBox="1"/>
          <p:nvPr/>
        </p:nvSpPr>
        <p:spPr>
          <a:xfrm>
            <a:off x="1974591" y="4373766"/>
            <a:ext cx="1344220" cy="738664"/>
          </a:xfrm>
          <a:prstGeom prst="rect">
            <a:avLst/>
          </a:prstGeom>
          <a:noFill/>
        </p:spPr>
        <p:txBody>
          <a:bodyPr wrap="square" rtlCol="0">
            <a:spAutoFit/>
          </a:bodyPr>
          <a:lstStyle/>
          <a:p>
            <a:pPr algn="ctr"/>
            <a:r>
              <a:rPr lang="en-US" sz="2400" dirty="0"/>
              <a:t>Check-in</a:t>
            </a:r>
          </a:p>
          <a:p>
            <a:endParaRPr lang="en-US" dirty="0"/>
          </a:p>
        </p:txBody>
      </p:sp>
      <p:sp>
        <p:nvSpPr>
          <p:cNvPr id="12" name="TextBox 11">
            <a:extLst>
              <a:ext uri="{FF2B5EF4-FFF2-40B4-BE49-F238E27FC236}">
                <a16:creationId xmlns:a16="http://schemas.microsoft.com/office/drawing/2014/main" id="{DA45FA9F-FF81-4117-85E8-C10CC3914364}"/>
              </a:ext>
            </a:extLst>
          </p:cNvPr>
          <p:cNvSpPr txBox="1"/>
          <p:nvPr/>
        </p:nvSpPr>
        <p:spPr>
          <a:xfrm>
            <a:off x="3742276" y="4248159"/>
            <a:ext cx="2728862" cy="1200329"/>
          </a:xfrm>
          <a:prstGeom prst="rect">
            <a:avLst/>
          </a:prstGeom>
          <a:noFill/>
        </p:spPr>
        <p:txBody>
          <a:bodyPr wrap="square" rtlCol="0">
            <a:spAutoFit/>
          </a:bodyPr>
          <a:lstStyle/>
          <a:p>
            <a:pPr algn="ctr"/>
            <a:r>
              <a:rPr lang="en-US" sz="2400" dirty="0"/>
              <a:t>Establish an agenda for remainder of meeting</a:t>
            </a:r>
          </a:p>
        </p:txBody>
      </p:sp>
      <p:sp>
        <p:nvSpPr>
          <p:cNvPr id="13" name="TextBox 12">
            <a:extLst>
              <a:ext uri="{FF2B5EF4-FFF2-40B4-BE49-F238E27FC236}">
                <a16:creationId xmlns:a16="http://schemas.microsoft.com/office/drawing/2014/main" id="{D3C406E3-8F44-4DAF-A5E4-BAED9DE72A97}"/>
              </a:ext>
            </a:extLst>
          </p:cNvPr>
          <p:cNvSpPr txBox="1"/>
          <p:nvPr/>
        </p:nvSpPr>
        <p:spPr>
          <a:xfrm>
            <a:off x="6752492" y="4248159"/>
            <a:ext cx="1441938" cy="830997"/>
          </a:xfrm>
          <a:prstGeom prst="rect">
            <a:avLst/>
          </a:prstGeom>
          <a:noFill/>
        </p:spPr>
        <p:txBody>
          <a:bodyPr wrap="square" rtlCol="0">
            <a:spAutoFit/>
          </a:bodyPr>
          <a:lstStyle/>
          <a:p>
            <a:pPr marL="0" indent="0" algn="ctr">
              <a:buNone/>
            </a:pPr>
            <a:r>
              <a:rPr lang="en-US" sz="2400" dirty="0"/>
              <a:t>Session Topic(s)</a:t>
            </a:r>
          </a:p>
        </p:txBody>
      </p:sp>
      <p:pic>
        <p:nvPicPr>
          <p:cNvPr id="14" name="Graphic 13" descr="Bullseye with solid fill">
            <a:extLst>
              <a:ext uri="{FF2B5EF4-FFF2-40B4-BE49-F238E27FC236}">
                <a16:creationId xmlns:a16="http://schemas.microsoft.com/office/drawing/2014/main" id="{A3B74FB8-350E-447B-B7CC-27AE814048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53069" y="2557023"/>
            <a:ext cx="1529296" cy="1529296"/>
          </a:xfrm>
          <a:prstGeom prst="rect">
            <a:avLst/>
          </a:prstGeom>
        </p:spPr>
      </p:pic>
      <p:sp>
        <p:nvSpPr>
          <p:cNvPr id="15" name="TextBox 14">
            <a:extLst>
              <a:ext uri="{FF2B5EF4-FFF2-40B4-BE49-F238E27FC236}">
                <a16:creationId xmlns:a16="http://schemas.microsoft.com/office/drawing/2014/main" id="{574A5E38-BA9B-49C0-9A62-1676D44DE646}"/>
              </a:ext>
            </a:extLst>
          </p:cNvPr>
          <p:cNvSpPr txBox="1"/>
          <p:nvPr/>
        </p:nvSpPr>
        <p:spPr>
          <a:xfrm>
            <a:off x="8547559" y="4235267"/>
            <a:ext cx="1800000" cy="1107996"/>
          </a:xfrm>
          <a:prstGeom prst="rect">
            <a:avLst/>
          </a:prstGeom>
          <a:noFill/>
        </p:spPr>
        <p:txBody>
          <a:bodyPr wrap="square" rtlCol="0">
            <a:spAutoFit/>
          </a:bodyPr>
          <a:lstStyle/>
          <a:p>
            <a:pPr algn="ctr"/>
            <a:r>
              <a:rPr lang="en-US" sz="2400" dirty="0"/>
              <a:t>Goals for Next Month</a:t>
            </a:r>
          </a:p>
          <a:p>
            <a:endParaRPr lang="en-US" dirty="0"/>
          </a:p>
        </p:txBody>
      </p:sp>
      <p:pic>
        <p:nvPicPr>
          <p:cNvPr id="19" name="Graphic 18" descr="Customer review with solid fill">
            <a:extLst>
              <a:ext uri="{FF2B5EF4-FFF2-40B4-BE49-F238E27FC236}">
                <a16:creationId xmlns:a16="http://schemas.microsoft.com/office/drawing/2014/main" id="{1E1C227D-2EBF-4E80-B39A-BAA632EC82D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39008" y="2718025"/>
            <a:ext cx="1368294" cy="1368294"/>
          </a:xfrm>
          <a:prstGeom prst="rect">
            <a:avLst/>
          </a:prstGeom>
        </p:spPr>
      </p:pic>
      <p:grpSp>
        <p:nvGrpSpPr>
          <p:cNvPr id="30" name="Group 29">
            <a:extLst>
              <a:ext uri="{FF2B5EF4-FFF2-40B4-BE49-F238E27FC236}">
                <a16:creationId xmlns:a16="http://schemas.microsoft.com/office/drawing/2014/main" id="{C69D6C28-83EF-48F2-93A5-F99DC13DD607}"/>
              </a:ext>
            </a:extLst>
          </p:cNvPr>
          <p:cNvGrpSpPr/>
          <p:nvPr/>
        </p:nvGrpSpPr>
        <p:grpSpPr>
          <a:xfrm>
            <a:off x="4683366" y="2609841"/>
            <a:ext cx="562374" cy="1529297"/>
            <a:chOff x="4595442" y="1797049"/>
            <a:chExt cx="689909" cy="1876112"/>
          </a:xfrm>
        </p:grpSpPr>
        <p:pic>
          <p:nvPicPr>
            <p:cNvPr id="21" name="Graphic 20" descr="Badge 1 with solid fill">
              <a:extLst>
                <a:ext uri="{FF2B5EF4-FFF2-40B4-BE49-F238E27FC236}">
                  <a16:creationId xmlns:a16="http://schemas.microsoft.com/office/drawing/2014/main" id="{9439E4CF-EBBF-4BCB-A633-83FE8F5699F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05403" y="1797049"/>
              <a:ext cx="679948" cy="679948"/>
            </a:xfrm>
            <a:prstGeom prst="rect">
              <a:avLst/>
            </a:prstGeom>
          </p:spPr>
        </p:pic>
        <p:pic>
          <p:nvPicPr>
            <p:cNvPr id="27" name="Graphic 26" descr="Badge with solid fill">
              <a:extLst>
                <a:ext uri="{FF2B5EF4-FFF2-40B4-BE49-F238E27FC236}">
                  <a16:creationId xmlns:a16="http://schemas.microsoft.com/office/drawing/2014/main" id="{D8290357-0D18-4F26-AF0E-20F277561F7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00960" y="2400035"/>
              <a:ext cx="679948" cy="679948"/>
            </a:xfrm>
            <a:prstGeom prst="rect">
              <a:avLst/>
            </a:prstGeom>
          </p:spPr>
        </p:pic>
        <p:pic>
          <p:nvPicPr>
            <p:cNvPr id="29" name="Graphic 28" descr="Badge 3 with solid fill">
              <a:extLst>
                <a:ext uri="{FF2B5EF4-FFF2-40B4-BE49-F238E27FC236}">
                  <a16:creationId xmlns:a16="http://schemas.microsoft.com/office/drawing/2014/main" id="{C8DFFC2C-71CC-447A-BF41-35014C52B5F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595442" y="2993213"/>
              <a:ext cx="679948" cy="679948"/>
            </a:xfrm>
            <a:prstGeom prst="rect">
              <a:avLst/>
            </a:prstGeom>
          </p:spPr>
        </p:pic>
      </p:grpSp>
    </p:spTree>
    <p:custDataLst>
      <p:tags r:id="rId1"/>
    </p:custDataLst>
    <p:extLst>
      <p:ext uri="{BB962C8B-B14F-4D97-AF65-F5344CB8AC3E}">
        <p14:creationId xmlns:p14="http://schemas.microsoft.com/office/powerpoint/2010/main" val="2783528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C062-76F9-4A7B-A034-49DC820A600E}"/>
              </a:ext>
            </a:extLst>
          </p:cNvPr>
          <p:cNvSpPr>
            <a:spLocks noGrp="1"/>
          </p:cNvSpPr>
          <p:nvPr>
            <p:ph type="title"/>
          </p:nvPr>
        </p:nvSpPr>
        <p:spPr>
          <a:xfrm>
            <a:off x="838200" y="525636"/>
            <a:ext cx="10515600" cy="1128417"/>
          </a:xfrm>
        </p:spPr>
        <p:txBody>
          <a:bodyPr vert="horz" lIns="91440" tIns="45720" rIns="91440" bIns="45720" rtlCol="0" anchor="ctr">
            <a:noAutofit/>
          </a:bodyPr>
          <a:lstStyle/>
          <a:p>
            <a:r>
              <a:rPr lang="en-US" dirty="0"/>
              <a:t>Sessions 25-30:</a:t>
            </a:r>
            <a:br>
              <a:rPr lang="en-US" dirty="0"/>
            </a:br>
            <a:r>
              <a:rPr lang="en-US" dirty="0"/>
              <a:t>Monthly Phone Maintenance Sessions</a:t>
            </a:r>
          </a:p>
        </p:txBody>
      </p:sp>
      <p:sp>
        <p:nvSpPr>
          <p:cNvPr id="5" name="Content Placeholder 4">
            <a:extLst>
              <a:ext uri="{FF2B5EF4-FFF2-40B4-BE49-F238E27FC236}">
                <a16:creationId xmlns:a16="http://schemas.microsoft.com/office/drawing/2014/main" id="{81D38DC8-7CFB-4BCE-90A5-DD6F806E2DFA}"/>
              </a:ext>
            </a:extLst>
          </p:cNvPr>
          <p:cNvSpPr>
            <a:spLocks noGrp="1"/>
          </p:cNvSpPr>
          <p:nvPr>
            <p:ph idx="1"/>
          </p:nvPr>
        </p:nvSpPr>
        <p:spPr/>
        <p:txBody>
          <a:bodyPr>
            <a:normAutofit/>
          </a:bodyPr>
          <a:lstStyle/>
          <a:p>
            <a:pPr marL="514350" indent="-514350">
              <a:buFont typeface="+mj-lt"/>
              <a:buAutoNum type="arabicPeriod"/>
            </a:pPr>
            <a:r>
              <a:rPr lang="en-US" dirty="0"/>
              <a:t>Check-In</a:t>
            </a:r>
          </a:p>
          <a:p>
            <a:pPr lvl="1"/>
            <a:r>
              <a:rPr lang="en-US" sz="2800" dirty="0"/>
              <a:t>Assess how participant feels about their current status</a:t>
            </a:r>
          </a:p>
          <a:p>
            <a:pPr lvl="1"/>
            <a:r>
              <a:rPr lang="en-US" sz="2800" dirty="0"/>
              <a:t>Review progress toward goal(s) set at previous session</a:t>
            </a:r>
          </a:p>
          <a:p>
            <a:pPr lvl="1"/>
            <a:r>
              <a:rPr lang="en-US" sz="2800" dirty="0"/>
              <a:t>Troubleshoot any challenges, acknowledge successes</a:t>
            </a:r>
          </a:p>
          <a:p>
            <a:pPr lvl="1"/>
            <a:r>
              <a:rPr lang="en-US" sz="2800" dirty="0"/>
              <a:t>Offer support</a:t>
            </a:r>
          </a:p>
          <a:p>
            <a:pPr lvl="1"/>
            <a:r>
              <a:rPr lang="en-US" sz="2800" dirty="0"/>
              <a:t>Remind about next group session</a:t>
            </a:r>
          </a:p>
        </p:txBody>
      </p:sp>
      <p:sp>
        <p:nvSpPr>
          <p:cNvPr id="4" name="Star: 5 Points 3">
            <a:extLst>
              <a:ext uri="{FF2B5EF4-FFF2-40B4-BE49-F238E27FC236}">
                <a16:creationId xmlns:a16="http://schemas.microsoft.com/office/drawing/2014/main" id="{C5E8C22D-328F-4670-A4A8-6E9E7046B7DB}"/>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78D1F07-2556-4394-9111-122BB5580101}"/>
              </a:ext>
            </a:extLst>
          </p:cNvPr>
          <p:cNvSpPr>
            <a:spLocks noGrp="1"/>
          </p:cNvSpPr>
          <p:nvPr>
            <p:ph type="sldNum" sz="quarter" idx="12"/>
          </p:nvPr>
        </p:nvSpPr>
        <p:spPr/>
        <p:txBody>
          <a:bodyPr/>
          <a:lstStyle/>
          <a:p>
            <a:fld id="{D1B44459-1F7C-459C-BCCC-E49CE95BF984}" type="slidenum">
              <a:rPr lang="en-US" smtClean="0"/>
              <a:t>39</a:t>
            </a:fld>
            <a:endParaRPr lang="en-US"/>
          </a:p>
        </p:txBody>
      </p:sp>
      <p:pic>
        <p:nvPicPr>
          <p:cNvPr id="7" name="Graphic 6" descr="Phone Vibration with solid fill">
            <a:extLst>
              <a:ext uri="{FF2B5EF4-FFF2-40B4-BE49-F238E27FC236}">
                <a16:creationId xmlns:a16="http://schemas.microsoft.com/office/drawing/2014/main" id="{DA0225FB-375F-4ADD-A5E4-2449BDED64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8187" y="2255296"/>
            <a:ext cx="1399390" cy="1399390"/>
          </a:xfrm>
          <a:prstGeom prst="rect">
            <a:avLst/>
          </a:prstGeom>
        </p:spPr>
      </p:pic>
      <p:pic>
        <p:nvPicPr>
          <p:cNvPr id="9" name="Graphic 8" descr="Call center with solid fill">
            <a:extLst>
              <a:ext uri="{FF2B5EF4-FFF2-40B4-BE49-F238E27FC236}">
                <a16:creationId xmlns:a16="http://schemas.microsoft.com/office/drawing/2014/main" id="{21B8579E-B30F-4B23-8F40-16CE8D30BD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60193" y="4084357"/>
            <a:ext cx="1555377" cy="1555377"/>
          </a:xfrm>
          <a:prstGeom prst="rect">
            <a:avLst/>
          </a:prstGeom>
        </p:spPr>
      </p:pic>
    </p:spTree>
    <p:custDataLst>
      <p:tags r:id="rId1"/>
    </p:custDataLst>
    <p:extLst>
      <p:ext uri="{BB962C8B-B14F-4D97-AF65-F5344CB8AC3E}">
        <p14:creationId xmlns:p14="http://schemas.microsoft.com/office/powerpoint/2010/main" val="204048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956A-84C8-4D11-82C3-7EA529142AC8}"/>
              </a:ext>
            </a:extLst>
          </p:cNvPr>
          <p:cNvSpPr>
            <a:spLocks noGrp="1"/>
          </p:cNvSpPr>
          <p:nvPr>
            <p:ph type="title"/>
          </p:nvPr>
        </p:nvSpPr>
        <p:spPr/>
        <p:txBody>
          <a:bodyPr/>
          <a:lstStyle/>
          <a:p>
            <a:r>
              <a:rPr lang="en-US" dirty="0"/>
              <a:t>Welcome Back!</a:t>
            </a:r>
          </a:p>
        </p:txBody>
      </p:sp>
      <p:sp>
        <p:nvSpPr>
          <p:cNvPr id="5" name="Star: 5 Points 4">
            <a:extLst>
              <a:ext uri="{FF2B5EF4-FFF2-40B4-BE49-F238E27FC236}">
                <a16:creationId xmlns:a16="http://schemas.microsoft.com/office/drawing/2014/main" id="{50B03C80-5790-4A90-A9F5-95882371270C}"/>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4376A6C-2A7C-4EFE-B151-FFE9B18272BB}"/>
              </a:ext>
            </a:extLst>
          </p:cNvPr>
          <p:cNvSpPr>
            <a:spLocks noGrp="1"/>
          </p:cNvSpPr>
          <p:nvPr>
            <p:ph type="sldNum" sz="quarter" idx="12"/>
          </p:nvPr>
        </p:nvSpPr>
        <p:spPr/>
        <p:txBody>
          <a:bodyPr/>
          <a:lstStyle/>
          <a:p>
            <a:fld id="{D1B44459-1F7C-459C-BCCC-E49CE95BF984}" type="slidenum">
              <a:rPr lang="en-US" smtClean="0"/>
              <a:t>4</a:t>
            </a:fld>
            <a:endParaRPr lang="en-US"/>
          </a:p>
        </p:txBody>
      </p:sp>
      <p:pic>
        <p:nvPicPr>
          <p:cNvPr id="10" name="Content Placeholder 9">
            <a:extLst>
              <a:ext uri="{FF2B5EF4-FFF2-40B4-BE49-F238E27FC236}">
                <a16:creationId xmlns:a16="http://schemas.microsoft.com/office/drawing/2014/main" id="{BAE13D61-DAE4-4429-878B-D5FC922FF44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40359" y="365125"/>
            <a:ext cx="8911281" cy="6683461"/>
          </a:xfrm>
        </p:spPr>
      </p:pic>
    </p:spTree>
    <p:custDataLst>
      <p:tags r:id="rId1"/>
    </p:custDataLst>
    <p:extLst>
      <p:ext uri="{BB962C8B-B14F-4D97-AF65-F5344CB8AC3E}">
        <p14:creationId xmlns:p14="http://schemas.microsoft.com/office/powerpoint/2010/main" val="570089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97994-A3DF-4755-9FAA-8978CC2428E8}"/>
              </a:ext>
            </a:extLst>
          </p:cNvPr>
          <p:cNvSpPr>
            <a:spLocks noGrp="1"/>
          </p:cNvSpPr>
          <p:nvPr>
            <p:ph type="title"/>
          </p:nvPr>
        </p:nvSpPr>
        <p:spPr>
          <a:xfrm>
            <a:off x="838200" y="384175"/>
            <a:ext cx="10515600" cy="1325563"/>
          </a:xfrm>
        </p:spPr>
        <p:txBody>
          <a:bodyPr>
            <a:normAutofit/>
          </a:bodyPr>
          <a:lstStyle/>
          <a:p>
            <a:r>
              <a:rPr lang="en-US" sz="4000" dirty="0"/>
              <a:t>Maintaining engagement, problem-solving participant challenges</a:t>
            </a:r>
          </a:p>
        </p:txBody>
      </p:sp>
      <p:sp>
        <p:nvSpPr>
          <p:cNvPr id="3" name="Content Placeholder 2">
            <a:extLst>
              <a:ext uri="{FF2B5EF4-FFF2-40B4-BE49-F238E27FC236}">
                <a16:creationId xmlns:a16="http://schemas.microsoft.com/office/drawing/2014/main" id="{AA8D8C6E-B576-4259-8495-997AD7811DF4}"/>
              </a:ext>
            </a:extLst>
          </p:cNvPr>
          <p:cNvSpPr>
            <a:spLocks noGrp="1"/>
          </p:cNvSpPr>
          <p:nvPr>
            <p:ph idx="1"/>
          </p:nvPr>
        </p:nvSpPr>
        <p:spPr>
          <a:xfrm>
            <a:off x="838200" y="1871345"/>
            <a:ext cx="10515600" cy="4102735"/>
          </a:xfrm>
        </p:spPr>
        <p:txBody>
          <a:bodyPr numCol="2" spcCol="548640">
            <a:normAutofit lnSpcReduction="10000"/>
          </a:bodyPr>
          <a:lstStyle/>
          <a:p>
            <a:r>
              <a:rPr lang="en-US" dirty="0"/>
              <a:t>Utilize active listening and open-ended questions to seek to understand participant’s perspective.</a:t>
            </a:r>
          </a:p>
          <a:p>
            <a:r>
              <a:rPr lang="en-US" dirty="0"/>
              <a:t>Not all participants are driven the same way. Each participant with have their own needs, interests, and resources. </a:t>
            </a:r>
          </a:p>
          <a:p>
            <a:r>
              <a:rPr lang="en-US" dirty="0"/>
              <a:t>Session topics may not resonate with everyone, every time. Some participants enjoy large group discussions, while others prefer small group activities.</a:t>
            </a:r>
          </a:p>
          <a:p>
            <a:r>
              <a:rPr lang="en-US" dirty="0"/>
              <a:t>Encourage the group to be patient with each other and the process.</a:t>
            </a:r>
          </a:p>
          <a:p>
            <a:r>
              <a:rPr lang="en-US" dirty="0"/>
              <a:t>Underscore the importance of each participant’s presence in the group.</a:t>
            </a:r>
          </a:p>
        </p:txBody>
      </p:sp>
      <p:sp>
        <p:nvSpPr>
          <p:cNvPr id="4" name="Star: 5 Points 3">
            <a:extLst>
              <a:ext uri="{FF2B5EF4-FFF2-40B4-BE49-F238E27FC236}">
                <a16:creationId xmlns:a16="http://schemas.microsoft.com/office/drawing/2014/main" id="{47905AB5-7977-481E-84DD-02DD99E5A05F}"/>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EA43574-3F50-4DF1-A9E8-0C956A19E27C}"/>
              </a:ext>
            </a:extLst>
          </p:cNvPr>
          <p:cNvSpPr>
            <a:spLocks noGrp="1"/>
          </p:cNvSpPr>
          <p:nvPr>
            <p:ph type="sldNum" sz="quarter" idx="12"/>
          </p:nvPr>
        </p:nvSpPr>
        <p:spPr/>
        <p:txBody>
          <a:bodyPr/>
          <a:lstStyle/>
          <a:p>
            <a:fld id="{D1B44459-1F7C-459C-BCCC-E49CE95BF984}" type="slidenum">
              <a:rPr lang="en-US" smtClean="0"/>
              <a:t>40</a:t>
            </a:fld>
            <a:endParaRPr lang="en-US"/>
          </a:p>
        </p:txBody>
      </p:sp>
    </p:spTree>
    <p:custDataLst>
      <p:tags r:id="rId1"/>
    </p:custDataLst>
    <p:extLst>
      <p:ext uri="{BB962C8B-B14F-4D97-AF65-F5344CB8AC3E}">
        <p14:creationId xmlns:p14="http://schemas.microsoft.com/office/powerpoint/2010/main" val="3679191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A351D-95C1-4559-97AC-E7E5D8A27424}"/>
              </a:ext>
            </a:extLst>
          </p:cNvPr>
          <p:cNvSpPr>
            <a:spLocks noGrp="1"/>
          </p:cNvSpPr>
          <p:nvPr>
            <p:ph type="title"/>
          </p:nvPr>
        </p:nvSpPr>
        <p:spPr/>
        <p:txBody>
          <a:bodyPr/>
          <a:lstStyle/>
          <a:p>
            <a:r>
              <a:rPr lang="en-US" dirty="0"/>
              <a:t>Delivering STRIDE virtually</a:t>
            </a:r>
          </a:p>
        </p:txBody>
      </p:sp>
      <p:sp>
        <p:nvSpPr>
          <p:cNvPr id="3" name="Content Placeholder 2">
            <a:extLst>
              <a:ext uri="{FF2B5EF4-FFF2-40B4-BE49-F238E27FC236}">
                <a16:creationId xmlns:a16="http://schemas.microsoft.com/office/drawing/2014/main" id="{4BC1C1A7-C62F-45A5-9CE3-613A2E9B7EB1}"/>
              </a:ext>
            </a:extLst>
          </p:cNvPr>
          <p:cNvSpPr>
            <a:spLocks noGrp="1"/>
          </p:cNvSpPr>
          <p:nvPr>
            <p:ph idx="1"/>
          </p:nvPr>
        </p:nvSpPr>
        <p:spPr/>
        <p:txBody>
          <a:bodyPr/>
          <a:lstStyle/>
          <a:p>
            <a:pPr marL="0" indent="0">
              <a:buNone/>
            </a:pPr>
            <a:r>
              <a:rPr lang="en-US"/>
              <a:t>Considerations </a:t>
            </a:r>
            <a:r>
              <a:rPr lang="en-US" dirty="0"/>
              <a:t>for translating group sessions to virtual format.</a:t>
            </a:r>
          </a:p>
          <a:p>
            <a:endParaRPr lang="en-US" dirty="0"/>
          </a:p>
        </p:txBody>
      </p:sp>
      <p:sp>
        <p:nvSpPr>
          <p:cNvPr id="4" name="Star: 5 Points 3">
            <a:extLst>
              <a:ext uri="{FF2B5EF4-FFF2-40B4-BE49-F238E27FC236}">
                <a16:creationId xmlns:a16="http://schemas.microsoft.com/office/drawing/2014/main" id="{627BBC06-AD79-483A-97D6-F5ABB9F91F96}"/>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77A43AC-144E-4FF3-A363-70DEE4733B50}"/>
              </a:ext>
            </a:extLst>
          </p:cNvPr>
          <p:cNvSpPr>
            <a:spLocks noGrp="1"/>
          </p:cNvSpPr>
          <p:nvPr>
            <p:ph type="sldNum" sz="quarter" idx="12"/>
          </p:nvPr>
        </p:nvSpPr>
        <p:spPr/>
        <p:txBody>
          <a:bodyPr/>
          <a:lstStyle/>
          <a:p>
            <a:fld id="{D1B44459-1F7C-459C-BCCC-E49CE95BF984}" type="slidenum">
              <a:rPr lang="en-US" smtClean="0"/>
              <a:t>41</a:t>
            </a:fld>
            <a:endParaRPr lang="en-US"/>
          </a:p>
        </p:txBody>
      </p:sp>
      <p:pic>
        <p:nvPicPr>
          <p:cNvPr id="9" name="Picture 8">
            <a:extLst>
              <a:ext uri="{FF2B5EF4-FFF2-40B4-BE49-F238E27FC236}">
                <a16:creationId xmlns:a16="http://schemas.microsoft.com/office/drawing/2014/main" id="{B14F99CD-48F9-4022-B304-30A175441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549" y="2437616"/>
            <a:ext cx="5229225" cy="3533775"/>
          </a:xfrm>
          <a:prstGeom prst="rect">
            <a:avLst/>
          </a:prstGeom>
        </p:spPr>
      </p:pic>
    </p:spTree>
    <p:custDataLst>
      <p:tags r:id="rId1"/>
    </p:custDataLst>
    <p:extLst>
      <p:ext uri="{BB962C8B-B14F-4D97-AF65-F5344CB8AC3E}">
        <p14:creationId xmlns:p14="http://schemas.microsoft.com/office/powerpoint/2010/main" val="219610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E344-401F-471E-82E4-29D75BDE3FD0}"/>
              </a:ext>
            </a:extLst>
          </p:cNvPr>
          <p:cNvSpPr>
            <a:spLocks noGrp="1"/>
          </p:cNvSpPr>
          <p:nvPr>
            <p:ph type="title"/>
          </p:nvPr>
        </p:nvSpPr>
        <p:spPr>
          <a:xfrm>
            <a:off x="838200" y="459254"/>
            <a:ext cx="8884920" cy="1325563"/>
          </a:xfrm>
        </p:spPr>
        <p:txBody>
          <a:bodyPr/>
          <a:lstStyle/>
          <a:p>
            <a:r>
              <a:rPr lang="en-US" dirty="0"/>
              <a:t>Reminder: STRIDE Program Guidelines for Participants</a:t>
            </a:r>
          </a:p>
        </p:txBody>
      </p:sp>
      <p:sp>
        <p:nvSpPr>
          <p:cNvPr id="3" name="Content Placeholder 2">
            <a:extLst>
              <a:ext uri="{FF2B5EF4-FFF2-40B4-BE49-F238E27FC236}">
                <a16:creationId xmlns:a16="http://schemas.microsoft.com/office/drawing/2014/main" id="{9223F508-1CE8-447A-BF17-E0C293538326}"/>
              </a:ext>
            </a:extLst>
          </p:cNvPr>
          <p:cNvSpPr>
            <a:spLocks noGrp="1"/>
          </p:cNvSpPr>
          <p:nvPr>
            <p:ph idx="1"/>
          </p:nvPr>
        </p:nvSpPr>
        <p:spPr>
          <a:xfrm>
            <a:off x="851647" y="2188694"/>
            <a:ext cx="10515600" cy="3338047"/>
          </a:xfrm>
        </p:spPr>
        <p:txBody>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Record all _________ and ________</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Reduce ________ intake</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Increase _____ and ________ intake</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Work toward averaging ___________ of moderate intensity activity per week</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Find ways to get ____ ______ in everyday life</a:t>
            </a:r>
          </a:p>
          <a:p>
            <a:endParaRPr lang="en-US" dirty="0"/>
          </a:p>
        </p:txBody>
      </p:sp>
      <p:sp>
        <p:nvSpPr>
          <p:cNvPr id="4" name="Star: 5 Points 3">
            <a:extLst>
              <a:ext uri="{FF2B5EF4-FFF2-40B4-BE49-F238E27FC236}">
                <a16:creationId xmlns:a16="http://schemas.microsoft.com/office/drawing/2014/main" id="{563A8C68-34D8-4494-A0C7-0934F5B6509D}"/>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BBB29B5-17A9-411B-B835-4A2CA4BB5287}"/>
              </a:ext>
            </a:extLst>
          </p:cNvPr>
          <p:cNvSpPr>
            <a:spLocks noGrp="1"/>
          </p:cNvSpPr>
          <p:nvPr>
            <p:ph type="sldNum" sz="quarter" idx="12"/>
          </p:nvPr>
        </p:nvSpPr>
        <p:spPr/>
        <p:txBody>
          <a:bodyPr/>
          <a:lstStyle/>
          <a:p>
            <a:fld id="{D1B44459-1F7C-459C-BCCC-E49CE95BF984}" type="slidenum">
              <a:rPr lang="en-US" smtClean="0"/>
              <a:t>5</a:t>
            </a:fld>
            <a:endParaRPr lang="en-US"/>
          </a:p>
        </p:txBody>
      </p:sp>
    </p:spTree>
    <p:custDataLst>
      <p:tags r:id="rId1"/>
    </p:custDataLst>
    <p:extLst>
      <p:ext uri="{BB962C8B-B14F-4D97-AF65-F5344CB8AC3E}">
        <p14:creationId xmlns:p14="http://schemas.microsoft.com/office/powerpoint/2010/main" val="178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C9005-FF42-45BA-9F4F-B400A0404A54}"/>
              </a:ext>
            </a:extLst>
          </p:cNvPr>
          <p:cNvSpPr>
            <a:spLocks noGrp="1"/>
          </p:cNvSpPr>
          <p:nvPr>
            <p:ph type="title"/>
          </p:nvPr>
        </p:nvSpPr>
        <p:spPr/>
        <p:txBody>
          <a:bodyPr/>
          <a:lstStyle/>
          <a:p>
            <a:r>
              <a:rPr lang="en-US" dirty="0"/>
              <a:t>STRIDE Program Strategies</a:t>
            </a:r>
          </a:p>
        </p:txBody>
      </p:sp>
      <p:sp>
        <p:nvSpPr>
          <p:cNvPr id="4" name="Star: 5 Points 3">
            <a:extLst>
              <a:ext uri="{FF2B5EF4-FFF2-40B4-BE49-F238E27FC236}">
                <a16:creationId xmlns:a16="http://schemas.microsoft.com/office/drawing/2014/main" id="{BF9EDDD1-0884-4727-B6B9-557B9EB685CA}"/>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C8D38A26-E81D-40DE-804E-C026FC747519}"/>
              </a:ext>
            </a:extLst>
          </p:cNvPr>
          <p:cNvSpPr>
            <a:spLocks noGrp="1"/>
          </p:cNvSpPr>
          <p:nvPr>
            <p:ph type="sldNum" sz="quarter" idx="12"/>
          </p:nvPr>
        </p:nvSpPr>
        <p:spPr/>
        <p:txBody>
          <a:bodyPr/>
          <a:lstStyle/>
          <a:p>
            <a:fld id="{D1B44459-1F7C-459C-BCCC-E49CE95BF984}" type="slidenum">
              <a:rPr lang="en-US" smtClean="0"/>
              <a:t>6</a:t>
            </a:fld>
            <a:endParaRPr lang="en-US"/>
          </a:p>
        </p:txBody>
      </p:sp>
      <p:pic>
        <p:nvPicPr>
          <p:cNvPr id="8" name="Content Placeholder 7">
            <a:extLst>
              <a:ext uri="{FF2B5EF4-FFF2-40B4-BE49-F238E27FC236}">
                <a16:creationId xmlns:a16="http://schemas.microsoft.com/office/drawing/2014/main" id="{25CD4227-AEE2-45C9-9E47-A0D0AD804BC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78459" y="365125"/>
            <a:ext cx="8835081" cy="6626312"/>
          </a:xfrm>
        </p:spPr>
      </p:pic>
    </p:spTree>
    <p:custDataLst>
      <p:tags r:id="rId1"/>
    </p:custDataLst>
    <p:extLst>
      <p:ext uri="{BB962C8B-B14F-4D97-AF65-F5344CB8AC3E}">
        <p14:creationId xmlns:p14="http://schemas.microsoft.com/office/powerpoint/2010/main" val="3061339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7DF5-0F26-4A4B-9864-56555554C61D}"/>
              </a:ext>
            </a:extLst>
          </p:cNvPr>
          <p:cNvSpPr>
            <a:spLocks noGrp="1"/>
          </p:cNvSpPr>
          <p:nvPr>
            <p:ph type="title"/>
          </p:nvPr>
        </p:nvSpPr>
        <p:spPr/>
        <p:txBody>
          <a:bodyPr/>
          <a:lstStyle/>
          <a:p>
            <a:r>
              <a:rPr lang="en-US" dirty="0"/>
              <a:t>General Session Outline</a:t>
            </a:r>
          </a:p>
        </p:txBody>
      </p:sp>
      <p:pic>
        <p:nvPicPr>
          <p:cNvPr id="8" name="Content Placeholder 7">
            <a:extLst>
              <a:ext uri="{FF2B5EF4-FFF2-40B4-BE49-F238E27FC236}">
                <a16:creationId xmlns:a16="http://schemas.microsoft.com/office/drawing/2014/main" id="{6A7E434D-469C-4D42-A7DB-A1E856CFE54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78238" y="1320157"/>
            <a:ext cx="6435524" cy="4826644"/>
          </a:xfrm>
        </p:spPr>
      </p:pic>
      <p:sp>
        <p:nvSpPr>
          <p:cNvPr id="4" name="Star: 5 Points 3">
            <a:extLst>
              <a:ext uri="{FF2B5EF4-FFF2-40B4-BE49-F238E27FC236}">
                <a16:creationId xmlns:a16="http://schemas.microsoft.com/office/drawing/2014/main" id="{9AEC9BE7-91C3-46D5-B1BD-7D8FB409A63D}"/>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8F79726-95F2-4AAE-8D42-EE0173B011E2}"/>
              </a:ext>
            </a:extLst>
          </p:cNvPr>
          <p:cNvSpPr>
            <a:spLocks noGrp="1"/>
          </p:cNvSpPr>
          <p:nvPr>
            <p:ph type="sldNum" sz="quarter" idx="12"/>
          </p:nvPr>
        </p:nvSpPr>
        <p:spPr/>
        <p:txBody>
          <a:bodyPr/>
          <a:lstStyle/>
          <a:p>
            <a:fld id="{D1B44459-1F7C-459C-BCCC-E49CE95BF984}" type="slidenum">
              <a:rPr lang="en-US" smtClean="0"/>
              <a:t>7</a:t>
            </a:fld>
            <a:endParaRPr lang="en-US"/>
          </a:p>
        </p:txBody>
      </p:sp>
    </p:spTree>
    <p:custDataLst>
      <p:tags r:id="rId1"/>
    </p:custDataLst>
    <p:extLst>
      <p:ext uri="{BB962C8B-B14F-4D97-AF65-F5344CB8AC3E}">
        <p14:creationId xmlns:p14="http://schemas.microsoft.com/office/powerpoint/2010/main" val="191008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7DF5-0F26-4A4B-9864-56555554C61D}"/>
              </a:ext>
            </a:extLst>
          </p:cNvPr>
          <p:cNvSpPr>
            <a:spLocks noGrp="1"/>
          </p:cNvSpPr>
          <p:nvPr>
            <p:ph type="title"/>
          </p:nvPr>
        </p:nvSpPr>
        <p:spPr/>
        <p:txBody>
          <a:bodyPr/>
          <a:lstStyle/>
          <a:p>
            <a:r>
              <a:rPr lang="en-US" dirty="0"/>
              <a:t>General Session Outline</a:t>
            </a:r>
          </a:p>
        </p:txBody>
      </p:sp>
      <p:sp>
        <p:nvSpPr>
          <p:cNvPr id="3" name="Content Placeholder 2">
            <a:extLst>
              <a:ext uri="{FF2B5EF4-FFF2-40B4-BE49-F238E27FC236}">
                <a16:creationId xmlns:a16="http://schemas.microsoft.com/office/drawing/2014/main" id="{E28F97D4-FD39-4ABB-AB46-0046B5C0131D}"/>
              </a:ext>
            </a:extLst>
          </p:cNvPr>
          <p:cNvSpPr>
            <a:spLocks noGrp="1"/>
          </p:cNvSpPr>
          <p:nvPr>
            <p:ph idx="1"/>
          </p:nvPr>
        </p:nvSpPr>
        <p:spPr>
          <a:xfrm>
            <a:off x="838200" y="1795145"/>
            <a:ext cx="10515600" cy="4351338"/>
          </a:xfrm>
        </p:spPr>
        <p:txBody>
          <a:bodyPr>
            <a:normAutofit/>
          </a:bodyPr>
          <a:lstStyle/>
          <a:p>
            <a:pPr marL="0" marR="0" indent="0">
              <a:lnSpc>
                <a:spcPct val="147000"/>
              </a:lnSpc>
              <a:spcBef>
                <a:spcPts val="0"/>
              </a:spcBef>
              <a:spcAft>
                <a:spcPts val="200"/>
              </a:spcAft>
              <a:buNone/>
            </a:pPr>
            <a:r>
              <a:rPr lang="en-US" sz="2000" dirty="0">
                <a:effectLst/>
                <a:ea typeface="Arial" panose="020B0604020202020204" pitchFamily="34" charset="0"/>
              </a:rPr>
              <a:t>Each session follows a general outline:</a:t>
            </a:r>
          </a:p>
          <a:p>
            <a:pPr marL="0" marR="0" indent="0">
              <a:lnSpc>
                <a:spcPct val="147000"/>
              </a:lnSpc>
              <a:spcBef>
                <a:spcPts val="0"/>
              </a:spcBef>
              <a:spcAft>
                <a:spcPts val="200"/>
              </a:spcAft>
              <a:buNone/>
            </a:pPr>
            <a:r>
              <a:rPr lang="en-US" sz="2000" spc="-5" dirty="0">
                <a:ea typeface="Arial" panose="020B0604020202020204" pitchFamily="34" charset="0"/>
                <a:cs typeface="Calibri" panose="020F0502020204030204" pitchFamily="34" charset="0"/>
              </a:rPr>
              <a:t>1.  G</a:t>
            </a:r>
            <a:r>
              <a:rPr lang="en-US" sz="2000" spc="-5" dirty="0">
                <a:effectLst/>
                <a:ea typeface="Arial" panose="020B0604020202020204" pitchFamily="34" charset="0"/>
                <a:cs typeface="Calibri" panose="020F0502020204030204" pitchFamily="34" charset="0"/>
              </a:rPr>
              <a:t>reeting and weigh-in (pre-group)</a:t>
            </a:r>
          </a:p>
          <a:p>
            <a:pPr marL="0" marR="0" lvl="0" indent="0">
              <a:lnSpc>
                <a:spcPct val="107000"/>
              </a:lnSpc>
              <a:spcBef>
                <a:spcPts val="0"/>
              </a:spcBef>
              <a:spcAft>
                <a:spcPts val="200"/>
              </a:spcAft>
              <a:buSzPts val="1100"/>
              <a:buNone/>
              <a:tabLst>
                <a:tab pos="546735" algn="l"/>
              </a:tabLst>
            </a:pPr>
            <a:r>
              <a:rPr lang="en-US" sz="2000" spc="-5" dirty="0">
                <a:effectLst/>
                <a:ea typeface="Arial" panose="020B0604020202020204" pitchFamily="34" charset="0"/>
                <a:cs typeface="Calibri" panose="020F0502020204030204" pitchFamily="34" charset="0"/>
              </a:rPr>
              <a:t> 	1 facilitator weighs in, the other visits with group members as they arrive</a:t>
            </a:r>
          </a:p>
          <a:p>
            <a:pPr marL="0" marR="0" lvl="0" indent="0">
              <a:lnSpc>
                <a:spcPct val="107000"/>
              </a:lnSpc>
              <a:spcBef>
                <a:spcPts val="0"/>
              </a:spcBef>
              <a:spcAft>
                <a:spcPts val="200"/>
              </a:spcAft>
              <a:buSzPts val="1100"/>
              <a:buNone/>
              <a:tabLst>
                <a:tab pos="546735" algn="l"/>
              </a:tabLst>
            </a:pPr>
            <a:r>
              <a:rPr lang="en-US" sz="2000" spc="-5" dirty="0">
                <a:effectLst/>
                <a:ea typeface="Arial" panose="020B0604020202020204" pitchFamily="34" charset="0"/>
                <a:cs typeface="Calibri" panose="020F0502020204030204" pitchFamily="34" charset="0"/>
              </a:rPr>
              <a:t>2.  Check-In (15-30</a:t>
            </a:r>
            <a:r>
              <a:rPr lang="en-US" sz="2000" spc="10"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minutes)</a:t>
            </a:r>
          </a:p>
          <a:p>
            <a:pPr marL="0" marR="0" lvl="0" indent="0">
              <a:lnSpc>
                <a:spcPct val="107000"/>
              </a:lnSpc>
              <a:spcBef>
                <a:spcPts val="0"/>
              </a:spcBef>
              <a:spcAft>
                <a:spcPts val="200"/>
              </a:spcAft>
              <a:buSzPts val="1100"/>
              <a:buNone/>
              <a:tabLst>
                <a:tab pos="546735" algn="l"/>
              </a:tabLst>
            </a:pPr>
            <a:r>
              <a:rPr lang="en-US" sz="2000" spc="-5" dirty="0">
                <a:effectLst/>
                <a:ea typeface="Arial" panose="020B0604020202020204" pitchFamily="34" charset="0"/>
                <a:cs typeface="Times New Roman" panose="02020603050405020304" pitchFamily="18" charset="0"/>
              </a:rPr>
              <a:t>	1 facilitator leads check in, the other calls absent members to encourage to come</a:t>
            </a:r>
          </a:p>
          <a:p>
            <a:pPr marL="0" marR="0" lvl="0" indent="0">
              <a:lnSpc>
                <a:spcPct val="107000"/>
              </a:lnSpc>
              <a:spcBef>
                <a:spcPts val="0"/>
              </a:spcBef>
              <a:spcAft>
                <a:spcPts val="200"/>
              </a:spcAft>
              <a:buSzPts val="1100"/>
              <a:buNone/>
              <a:tabLst>
                <a:tab pos="546735" algn="l"/>
              </a:tabLst>
            </a:pPr>
            <a:r>
              <a:rPr lang="en-US" sz="2000" spc="-5" dirty="0">
                <a:ea typeface="Arial" panose="020B0604020202020204" pitchFamily="34" charset="0"/>
                <a:cs typeface="Times New Roman" panose="02020603050405020304" pitchFamily="18" charset="0"/>
              </a:rPr>
              <a:t>	Check-In consistently rated as one of most important aspects of the group</a:t>
            </a:r>
            <a:endParaRPr lang="en-US" sz="2000" spc="-5" dirty="0">
              <a:effectLst/>
              <a:ea typeface="Arial" panose="020B0604020202020204" pitchFamily="34" charset="0"/>
              <a:cs typeface="Times New Roman" panose="02020603050405020304" pitchFamily="18" charset="0"/>
            </a:endParaRPr>
          </a:p>
          <a:p>
            <a:pPr marL="0" marR="0" lvl="0" indent="0">
              <a:lnSpc>
                <a:spcPct val="107000"/>
              </a:lnSpc>
              <a:spcBef>
                <a:spcPts val="0"/>
              </a:spcBef>
              <a:spcAft>
                <a:spcPts val="200"/>
              </a:spcAft>
              <a:buSzPts val="1100"/>
              <a:buNone/>
              <a:tabLst>
                <a:tab pos="547370" algn="l"/>
              </a:tabLst>
            </a:pPr>
            <a:r>
              <a:rPr lang="en-US" sz="2000" spc="-5" dirty="0">
                <a:effectLst/>
                <a:ea typeface="Arial" panose="020B0604020202020204" pitchFamily="34" charset="0"/>
                <a:cs typeface="Calibri" panose="020F0502020204030204" pitchFamily="34" charset="0"/>
              </a:rPr>
              <a:t>3.  Session Content (30-60</a:t>
            </a:r>
            <a:r>
              <a:rPr lang="en-US" sz="2000" spc="-10"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minutes)</a:t>
            </a:r>
            <a:endParaRPr lang="en-US" sz="2000" spc="-5" dirty="0">
              <a:effectLst/>
              <a:ea typeface="Arial" panose="020B0604020202020204" pitchFamily="34" charset="0"/>
              <a:cs typeface="Times New Roman" panose="02020603050405020304" pitchFamily="18" charset="0"/>
            </a:endParaRPr>
          </a:p>
          <a:p>
            <a:pPr marL="0" marR="0" lvl="0" indent="0">
              <a:lnSpc>
                <a:spcPct val="107000"/>
              </a:lnSpc>
              <a:spcBef>
                <a:spcPts val="0"/>
              </a:spcBef>
              <a:spcAft>
                <a:spcPts val="200"/>
              </a:spcAft>
              <a:buSzPts val="1100"/>
              <a:buNone/>
              <a:tabLst>
                <a:tab pos="547370" algn="l"/>
              </a:tabLst>
            </a:pPr>
            <a:r>
              <a:rPr lang="en-US" sz="2000" spc="-5" dirty="0">
                <a:effectLst/>
                <a:ea typeface="Arial" panose="020B0604020202020204" pitchFamily="34" charset="0"/>
                <a:cs typeface="Calibri" panose="020F0502020204030204" pitchFamily="34" charset="0"/>
              </a:rPr>
              <a:t>4.  Physical Activity (15-30</a:t>
            </a:r>
            <a:r>
              <a:rPr lang="en-US" sz="2000" spc="-55"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minutes)</a:t>
            </a:r>
          </a:p>
          <a:p>
            <a:pPr marL="0" marR="0" lvl="0" indent="0">
              <a:lnSpc>
                <a:spcPct val="107000"/>
              </a:lnSpc>
              <a:spcBef>
                <a:spcPts val="0"/>
              </a:spcBef>
              <a:spcAft>
                <a:spcPts val="200"/>
              </a:spcAft>
              <a:buSzPts val="1100"/>
              <a:buNone/>
              <a:tabLst>
                <a:tab pos="547370" algn="l"/>
              </a:tabLst>
            </a:pPr>
            <a:r>
              <a:rPr lang="en-US" sz="2000" spc="-5" dirty="0">
                <a:ea typeface="Arial" panose="020B0604020202020204" pitchFamily="34" charset="0"/>
                <a:cs typeface="Calibri" panose="020F0502020204030204" pitchFamily="34" charset="0"/>
              </a:rPr>
              <a:t>	1 facilitator leads, the other follows or stays back with members who can’t go out</a:t>
            </a:r>
          </a:p>
          <a:p>
            <a:pPr marL="0" marR="0" lvl="0" indent="0">
              <a:lnSpc>
                <a:spcPct val="107000"/>
              </a:lnSpc>
              <a:spcBef>
                <a:spcPts val="0"/>
              </a:spcBef>
              <a:spcAft>
                <a:spcPts val="200"/>
              </a:spcAft>
              <a:buSzPts val="1100"/>
              <a:buNone/>
              <a:tabLst>
                <a:tab pos="547370" algn="l"/>
              </a:tabLst>
            </a:pPr>
            <a:r>
              <a:rPr lang="en-US" sz="2000" spc="-5" dirty="0">
                <a:ea typeface="Arial" panose="020B0604020202020204" pitchFamily="34" charset="0"/>
                <a:cs typeface="Calibri" panose="020F0502020204030204" pitchFamily="34" charset="0"/>
              </a:rPr>
              <a:t>	Plan ahead for weather/daylight</a:t>
            </a:r>
          </a:p>
          <a:p>
            <a:pPr marL="0" marR="0" lvl="0" indent="0">
              <a:lnSpc>
                <a:spcPct val="107000"/>
              </a:lnSpc>
              <a:spcBef>
                <a:spcPts val="0"/>
              </a:spcBef>
              <a:spcAft>
                <a:spcPts val="200"/>
              </a:spcAft>
              <a:buSzPts val="1100"/>
              <a:buNone/>
              <a:tabLst>
                <a:tab pos="547370" algn="l"/>
              </a:tabLst>
            </a:pPr>
            <a:r>
              <a:rPr lang="en-US" sz="2000" spc="-5" dirty="0">
                <a:effectLst/>
                <a:ea typeface="Arial" panose="020B0604020202020204" pitchFamily="34" charset="0"/>
                <a:cs typeface="Calibri" panose="020F0502020204030204" pitchFamily="34" charset="0"/>
              </a:rPr>
              <a:t>5.  Goal Setting (10</a:t>
            </a:r>
            <a:r>
              <a:rPr lang="en-US" sz="2000" spc="20"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minutes)</a:t>
            </a:r>
            <a:endParaRPr lang="en-US" sz="2000" spc="-5" dirty="0">
              <a:effectLst/>
              <a:ea typeface="Arial" panose="020B0604020202020204" pitchFamily="34" charset="0"/>
              <a:cs typeface="Times New Roman" panose="02020603050405020304" pitchFamily="18" charset="0"/>
            </a:endParaRPr>
          </a:p>
          <a:p>
            <a:endParaRPr lang="en-US" dirty="0"/>
          </a:p>
        </p:txBody>
      </p:sp>
      <p:sp>
        <p:nvSpPr>
          <p:cNvPr id="4" name="Star: 5 Points 3">
            <a:extLst>
              <a:ext uri="{FF2B5EF4-FFF2-40B4-BE49-F238E27FC236}">
                <a16:creationId xmlns:a16="http://schemas.microsoft.com/office/drawing/2014/main" id="{9AEC9BE7-91C3-46D5-B1BD-7D8FB409A63D}"/>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8F79726-95F2-4AAE-8D42-EE0173B011E2}"/>
              </a:ext>
            </a:extLst>
          </p:cNvPr>
          <p:cNvSpPr>
            <a:spLocks noGrp="1"/>
          </p:cNvSpPr>
          <p:nvPr>
            <p:ph type="sldNum" sz="quarter" idx="12"/>
          </p:nvPr>
        </p:nvSpPr>
        <p:spPr/>
        <p:txBody>
          <a:bodyPr/>
          <a:lstStyle/>
          <a:p>
            <a:fld id="{D1B44459-1F7C-459C-BCCC-E49CE95BF984}" type="slidenum">
              <a:rPr lang="en-US" smtClean="0"/>
              <a:t>8</a:t>
            </a:fld>
            <a:endParaRPr lang="en-US"/>
          </a:p>
        </p:txBody>
      </p:sp>
      <p:pic>
        <p:nvPicPr>
          <p:cNvPr id="6" name="Graphic 5" descr="Scale with solid fill">
            <a:extLst>
              <a:ext uri="{FF2B5EF4-FFF2-40B4-BE49-F238E27FC236}">
                <a16:creationId xmlns:a16="http://schemas.microsoft.com/office/drawing/2014/main" id="{B61187AB-53DA-4DB3-87C8-8F9CB168AC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45939" y="1391260"/>
            <a:ext cx="1509346" cy="1509346"/>
          </a:xfrm>
          <a:prstGeom prst="rect">
            <a:avLst/>
          </a:prstGeom>
        </p:spPr>
      </p:pic>
    </p:spTree>
    <p:custDataLst>
      <p:tags r:id="rId1"/>
    </p:custDataLst>
    <p:extLst>
      <p:ext uri="{BB962C8B-B14F-4D97-AF65-F5344CB8AC3E}">
        <p14:creationId xmlns:p14="http://schemas.microsoft.com/office/powerpoint/2010/main" val="154086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3A44-9F97-4842-B665-534AE371F086}"/>
              </a:ext>
            </a:extLst>
          </p:cNvPr>
          <p:cNvSpPr>
            <a:spLocks noGrp="1"/>
          </p:cNvSpPr>
          <p:nvPr>
            <p:ph type="title"/>
          </p:nvPr>
        </p:nvSpPr>
        <p:spPr/>
        <p:txBody>
          <a:bodyPr/>
          <a:lstStyle/>
          <a:p>
            <a:r>
              <a:rPr lang="en-US" dirty="0"/>
              <a:t>Session 8: Planning Ahead for Meals</a:t>
            </a:r>
          </a:p>
        </p:txBody>
      </p:sp>
      <p:sp>
        <p:nvSpPr>
          <p:cNvPr id="4" name="Star: 5 Points 3">
            <a:extLst>
              <a:ext uri="{FF2B5EF4-FFF2-40B4-BE49-F238E27FC236}">
                <a16:creationId xmlns:a16="http://schemas.microsoft.com/office/drawing/2014/main" id="{78FC9F23-F8E4-42E6-B740-72D214D11BB0}"/>
              </a:ext>
            </a:extLst>
          </p:cNvPr>
          <p:cNvSpPr/>
          <p:nvPr/>
        </p:nvSpPr>
        <p:spPr>
          <a:xfrm>
            <a:off x="1183879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FE76769-8B94-4AF5-A16A-94A44BB9A04D}"/>
              </a:ext>
            </a:extLst>
          </p:cNvPr>
          <p:cNvSpPr>
            <a:spLocks noGrp="1"/>
          </p:cNvSpPr>
          <p:nvPr>
            <p:ph type="sldNum" sz="quarter" idx="12"/>
          </p:nvPr>
        </p:nvSpPr>
        <p:spPr/>
        <p:txBody>
          <a:bodyPr/>
          <a:lstStyle/>
          <a:p>
            <a:fld id="{D1B44459-1F7C-459C-BCCC-E49CE95BF984}" type="slidenum">
              <a:rPr lang="en-US" smtClean="0"/>
              <a:t>9</a:t>
            </a:fld>
            <a:endParaRPr lang="en-US"/>
          </a:p>
        </p:txBody>
      </p:sp>
      <p:pic>
        <p:nvPicPr>
          <p:cNvPr id="7" name="Graphic 6" descr="Bullseye with solid fill">
            <a:extLst>
              <a:ext uri="{FF2B5EF4-FFF2-40B4-BE49-F238E27FC236}">
                <a16:creationId xmlns:a16="http://schemas.microsoft.com/office/drawing/2014/main" id="{FE9C7B83-B350-4770-B9AA-142682B290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02435" y="2557023"/>
            <a:ext cx="1529296" cy="1529296"/>
          </a:xfrm>
          <a:prstGeom prst="rect">
            <a:avLst/>
          </a:prstGeom>
        </p:spPr>
      </p:pic>
      <p:pic>
        <p:nvPicPr>
          <p:cNvPr id="8" name="Graphic 7" descr="Clipboard Checked with solid fill">
            <a:extLst>
              <a:ext uri="{FF2B5EF4-FFF2-40B4-BE49-F238E27FC236}">
                <a16:creationId xmlns:a16="http://schemas.microsoft.com/office/drawing/2014/main" id="{3A787BBF-3941-4DC7-B7BE-9D77BC3950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92228" y="2601791"/>
            <a:ext cx="1529296" cy="1529296"/>
          </a:xfrm>
          <a:prstGeom prst="rect">
            <a:avLst/>
          </a:prstGeom>
        </p:spPr>
      </p:pic>
      <p:sp>
        <p:nvSpPr>
          <p:cNvPr id="9" name="TextBox 8">
            <a:extLst>
              <a:ext uri="{FF2B5EF4-FFF2-40B4-BE49-F238E27FC236}">
                <a16:creationId xmlns:a16="http://schemas.microsoft.com/office/drawing/2014/main" id="{7489D434-D748-41B8-9AEB-F55FD32DC19F}"/>
              </a:ext>
            </a:extLst>
          </p:cNvPr>
          <p:cNvSpPr txBox="1"/>
          <p:nvPr/>
        </p:nvSpPr>
        <p:spPr>
          <a:xfrm>
            <a:off x="5210176" y="4288200"/>
            <a:ext cx="18000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R="0" lvl="0" algn="ctr">
              <a:lnSpc>
                <a:spcPct val="100000"/>
              </a:lnSpc>
              <a:spcBef>
                <a:spcPts val="1010"/>
              </a:spcBef>
              <a:spcAft>
                <a:spcPts val="600"/>
              </a:spcAft>
              <a:buSzPct val="100000"/>
              <a:tabLst>
                <a:tab pos="318135" algn="l"/>
              </a:tabLst>
            </a:pPr>
            <a:r>
              <a:rPr lang="en-US" sz="2400" spc="-5" dirty="0">
                <a:latin typeface="Arial" panose="020B0604020202020204" pitchFamily="34" charset="0"/>
                <a:ea typeface="Arial" panose="020B0604020202020204" pitchFamily="34" charset="0"/>
              </a:rPr>
              <a:t>Managing Mealtimes</a:t>
            </a:r>
            <a:endParaRPr lang="en-US" sz="2400" dirty="0">
              <a:latin typeface="Arial" panose="020B0604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55BDA8D3-C66C-47E1-9069-850CF7C5CCC5}"/>
              </a:ext>
            </a:extLst>
          </p:cNvPr>
          <p:cNvSpPr txBox="1"/>
          <p:nvPr/>
        </p:nvSpPr>
        <p:spPr>
          <a:xfrm>
            <a:off x="7967265" y="4235267"/>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11" name="TextBox 10">
            <a:extLst>
              <a:ext uri="{FF2B5EF4-FFF2-40B4-BE49-F238E27FC236}">
                <a16:creationId xmlns:a16="http://schemas.microsoft.com/office/drawing/2014/main" id="{8D8E7EE8-9295-4249-A33B-DE62D7CB55E0}"/>
              </a:ext>
            </a:extLst>
          </p:cNvPr>
          <p:cNvSpPr txBox="1"/>
          <p:nvPr/>
        </p:nvSpPr>
        <p:spPr>
          <a:xfrm>
            <a:off x="2801060" y="4373766"/>
            <a:ext cx="1344220" cy="738664"/>
          </a:xfrm>
          <a:prstGeom prst="rect">
            <a:avLst/>
          </a:prstGeom>
          <a:noFill/>
        </p:spPr>
        <p:txBody>
          <a:bodyPr wrap="square" rtlCol="0">
            <a:spAutoFit/>
          </a:bodyPr>
          <a:lstStyle/>
          <a:p>
            <a:pPr algn="ctr"/>
            <a:r>
              <a:rPr lang="en-US" sz="2400" dirty="0"/>
              <a:t>Check-in</a:t>
            </a:r>
          </a:p>
          <a:p>
            <a:endParaRPr lang="en-US" dirty="0"/>
          </a:p>
        </p:txBody>
      </p:sp>
      <p:pic>
        <p:nvPicPr>
          <p:cNvPr id="6" name="Graphic 5" descr="Alarm clock with solid fill">
            <a:extLst>
              <a:ext uri="{FF2B5EF4-FFF2-40B4-BE49-F238E27FC236}">
                <a16:creationId xmlns:a16="http://schemas.microsoft.com/office/drawing/2014/main" id="{57D1E47E-D809-47B0-A5EC-C1A3D1672D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45723" y="2592194"/>
            <a:ext cx="1529296" cy="1529296"/>
          </a:xfrm>
          <a:prstGeom prst="rect">
            <a:avLst/>
          </a:prstGeom>
        </p:spPr>
      </p:pic>
    </p:spTree>
    <p:custDataLst>
      <p:tags r:id="rId1"/>
    </p:custDataLst>
    <p:extLst>
      <p:ext uri="{BB962C8B-B14F-4D97-AF65-F5344CB8AC3E}">
        <p14:creationId xmlns:p14="http://schemas.microsoft.com/office/powerpoint/2010/main" val="11954827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4143</TotalTime>
  <Words>6249</Words>
  <Application>Microsoft Office PowerPoint</Application>
  <PresentationFormat>Widescreen</PresentationFormat>
  <Paragraphs>420</Paragraphs>
  <Slides>41</Slides>
  <Notes>41</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Segoe UI</vt:lpstr>
      <vt:lpstr>Symbol</vt:lpstr>
      <vt:lpstr>Times New Roman</vt:lpstr>
      <vt:lpstr>Wingdings</vt:lpstr>
      <vt:lpstr>Office Theme</vt:lpstr>
      <vt:lpstr>Welcome to</vt:lpstr>
      <vt:lpstr>PowerPoint Presentation</vt:lpstr>
      <vt:lpstr>Welcome Back!</vt:lpstr>
      <vt:lpstr>Welcome Back!</vt:lpstr>
      <vt:lpstr>Reminder: STRIDE Program Guidelines for Participants</vt:lpstr>
      <vt:lpstr>STRIDE Program Strategies</vt:lpstr>
      <vt:lpstr>General Session Outline</vt:lpstr>
      <vt:lpstr>General Session Outline</vt:lpstr>
      <vt:lpstr>Session 8: Planning Ahead for Meals</vt:lpstr>
      <vt:lpstr>Session 8: Planning Ahead for Meals</vt:lpstr>
      <vt:lpstr>Session 9: Social Systems and Social Support</vt:lpstr>
      <vt:lpstr>Session 9: Social Systems and Social Support</vt:lpstr>
      <vt:lpstr>Session 9: Social Systems and Social Support</vt:lpstr>
      <vt:lpstr>Session 10: Medication Side Effects &amp; Weight Gain</vt:lpstr>
      <vt:lpstr>Session 10: Medication Side Effects &amp; Weight Gain</vt:lpstr>
      <vt:lpstr>Session 11: Stress Management and Sleep</vt:lpstr>
      <vt:lpstr>Session 11: Stress Management and Sleep</vt:lpstr>
      <vt:lpstr>Session 12: Are You on Target? Progress Check, Reframing Negative Self-Talk</vt:lpstr>
      <vt:lpstr>Session 12: Are You on Target? Progress Check, Reframing Negative Self-Talk</vt:lpstr>
      <vt:lpstr>Session 13: Conscious Eating</vt:lpstr>
      <vt:lpstr>Session 13: Conscious Eating</vt:lpstr>
      <vt:lpstr>Session 14: Overeating and Emotional Eating</vt:lpstr>
      <vt:lpstr>Session 14: Overeating and Emotional Eating</vt:lpstr>
      <vt:lpstr>Session 15: Dining Out</vt:lpstr>
      <vt:lpstr>Session 16: Importance of Physical Activity</vt:lpstr>
      <vt:lpstr>Session 17: Revisiting Meal Planning and Portion Control</vt:lpstr>
      <vt:lpstr>Session 18: Are You on Target?  Progress Check, Motivation, and Problem Solving </vt:lpstr>
      <vt:lpstr>Session 19: Planning for Future Social Support</vt:lpstr>
      <vt:lpstr>Session 20: Beyond Triggers</vt:lpstr>
      <vt:lpstr>PowerPoint Presentation</vt:lpstr>
      <vt:lpstr>Session 21: Managing Plateaus</vt:lpstr>
      <vt:lpstr>Session 21: Managing Plateaus</vt:lpstr>
      <vt:lpstr>Session 22: Exercising to Maintain Weight Loss</vt:lpstr>
      <vt:lpstr>Session 23:  Planning for Changes in Mental Health Status</vt:lpstr>
      <vt:lpstr>Session 23: Planning for Changes in Mental Health Status</vt:lpstr>
      <vt:lpstr>Session 23: Planning for Changes in Mental Health Status</vt:lpstr>
      <vt:lpstr>Session 24: Celebrating Accomplishments</vt:lpstr>
      <vt:lpstr>Sessions 25-30: Monthly Maintenance Sessions</vt:lpstr>
      <vt:lpstr>Sessions 25-30: Monthly Phone Maintenance Sessions</vt:lpstr>
      <vt:lpstr>Maintaining engagement, problem-solving participant challenges</vt:lpstr>
      <vt:lpstr>Delivering STRIDE virtually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and Introductions</dc:title>
  <dc:creator>Catlin, Chris L</dc:creator>
  <cp:lastModifiedBy>Rebecca Ritchie</cp:lastModifiedBy>
  <cp:revision>222</cp:revision>
  <dcterms:created xsi:type="dcterms:W3CDTF">2020-12-10T06:33:26Z</dcterms:created>
  <dcterms:modified xsi:type="dcterms:W3CDTF">2022-02-23T22:56:00Z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6C0D468B-F7F0-4D4D-A4A8-A8134F5BDB9B</vt:lpwstr>
  </property>
  <property fmtid="{D5CDD505-2E9C-101B-9397-08002B2CF9AE}" pid="3" name="ArticulatePath">
    <vt:lpwstr>Slides for virtual training_Section2_practice</vt:lpwstr>
  </property>
</Properties>
</file>