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436" r:id="rId2"/>
    <p:sldId id="257" r:id="rId3"/>
    <p:sldId id="260" r:id="rId4"/>
    <p:sldId id="412" r:id="rId5"/>
    <p:sldId id="324" r:id="rId6"/>
    <p:sldId id="413" r:id="rId7"/>
    <p:sldId id="261" r:id="rId8"/>
    <p:sldId id="429" r:id="rId9"/>
    <p:sldId id="433" r:id="rId10"/>
    <p:sldId id="416" r:id="rId11"/>
    <p:sldId id="417" r:id="rId12"/>
    <p:sldId id="418" r:id="rId13"/>
    <p:sldId id="419" r:id="rId14"/>
    <p:sldId id="420" r:id="rId15"/>
    <p:sldId id="421" r:id="rId16"/>
    <p:sldId id="423" r:id="rId17"/>
    <p:sldId id="424" r:id="rId18"/>
    <p:sldId id="425" r:id="rId19"/>
    <p:sldId id="426" r:id="rId20"/>
    <p:sldId id="427" r:id="rId21"/>
    <p:sldId id="428" r:id="rId22"/>
    <p:sldId id="430" r:id="rId23"/>
    <p:sldId id="431" r:id="rId24"/>
    <p:sldId id="434" r:id="rId25"/>
    <p:sldId id="435" r:id="rId26"/>
    <p:sldId id="313"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A62"/>
    <a:srgbClr val="00467F"/>
    <a:srgbClr val="CD4928"/>
    <a:srgbClr val="929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9" autoAdjust="0"/>
    <p:restoredTop sz="60165" autoAdjust="0"/>
  </p:normalViewPr>
  <p:slideViewPr>
    <p:cSldViewPr snapToGrid="0">
      <p:cViewPr varScale="1">
        <p:scale>
          <a:sx n="34" d="100"/>
          <a:sy n="34" d="100"/>
        </p:scale>
        <p:origin x="153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uralhealthinfo.org/toolkits/substance-abuse/1/public-health-based-approach"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uralhealthinfo.org/toolkits/substance-abuse/1/public-health-based-approach"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uralhealthinfo.org/toolkits/substance-abuse/1/public-health-based-approac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Speaker’s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Co-branding information.</a:t>
            </a:r>
          </a:p>
          <a:p>
            <a:endParaRPr lang="en-US" dirty="0"/>
          </a:p>
        </p:txBody>
      </p:sp>
    </p:spTree>
    <p:extLst>
      <p:ext uri="{BB962C8B-B14F-4D97-AF65-F5344CB8AC3E}">
        <p14:creationId xmlns:p14="http://schemas.microsoft.com/office/powerpoint/2010/main" val="1716040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Speaker’s Notes:</a:t>
            </a:r>
            <a:br>
              <a:rPr lang="en-US" sz="1100" dirty="0"/>
            </a:br>
            <a:endParaRPr lang="en-US" sz="1100" dirty="0"/>
          </a:p>
          <a:p>
            <a:r>
              <a:rPr lang="en-US" sz="1100" dirty="0"/>
              <a:t>Resources:</a:t>
            </a:r>
          </a:p>
          <a:p>
            <a:r>
              <a:rPr lang="en-US" sz="1100" dirty="0"/>
              <a:t>SAMHSA. https://www.samhsa.gov/data/release/2019-national-survey-drug-use-and-health-nsduh-releases</a:t>
            </a:r>
          </a:p>
          <a:p>
            <a:endParaRPr lang="en-US" sz="1100" dirty="0"/>
          </a:p>
        </p:txBody>
      </p:sp>
      <p:sp>
        <p:nvSpPr>
          <p:cNvPr id="4" name="Slide Number Placeholder 3"/>
          <p:cNvSpPr>
            <a:spLocks noGrp="1"/>
          </p:cNvSpPr>
          <p:nvPr>
            <p:ph type="sldNum" sz="quarter" idx="5"/>
          </p:nvPr>
        </p:nvSpPr>
        <p:spPr/>
        <p:txBody>
          <a:bodyPr/>
          <a:lstStyle/>
          <a:p>
            <a:fld id="{44F2C938-0EA5-9643-8E20-0CFE47F6B2D6}" type="slidenum">
              <a:rPr lang="en-US" smtClean="0"/>
              <a:t>11</a:t>
            </a:fld>
            <a:endParaRPr lang="en-US" dirty="0"/>
          </a:p>
        </p:txBody>
      </p:sp>
    </p:spTree>
    <p:extLst>
      <p:ext uri="{BB962C8B-B14F-4D97-AF65-F5344CB8AC3E}">
        <p14:creationId xmlns:p14="http://schemas.microsoft.com/office/powerpoint/2010/main" val="359327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National Institute on Alcohol Abuse and Alcoholism. https://www.niaaa.nih.gov/alcohol-health/overview-alcohol-consumption/alcohol-use-disorders</a:t>
            </a:r>
          </a:p>
        </p:txBody>
      </p:sp>
    </p:spTree>
    <p:extLst>
      <p:ext uri="{BB962C8B-B14F-4D97-AF65-F5344CB8AC3E}">
        <p14:creationId xmlns:p14="http://schemas.microsoft.com/office/powerpoint/2010/main" val="345178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National Institute on Alcohol Abuse and Alcoholism. https://www.niaaa.nih.gov/alcohol-health/overview-alcohol-consumption/alcohol-use-disorders</a:t>
            </a:r>
          </a:p>
        </p:txBody>
      </p:sp>
    </p:spTree>
    <p:extLst>
      <p:ext uri="{BB962C8B-B14F-4D97-AF65-F5344CB8AC3E}">
        <p14:creationId xmlns:p14="http://schemas.microsoft.com/office/powerpoint/2010/main" val="208589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lang="en-US" dirty="0"/>
              <a:t>Speaker’s Notes:</a:t>
            </a:r>
          </a:p>
          <a:p>
            <a:endParaRPr lang="en-US" dirty="0"/>
          </a:p>
          <a:p>
            <a:r>
              <a:rPr lang="en-US" dirty="0"/>
              <a:t>Resources:</a:t>
            </a:r>
          </a:p>
          <a:p>
            <a:r>
              <a:rPr lang="en-US" dirty="0"/>
              <a:t>University of Missouri Kansas City:  SBIRT.  Alcohol Patient Education.    https://sbirt.care/education.aspx</a:t>
            </a:r>
          </a:p>
          <a:p>
            <a:r>
              <a:rPr lang="en-US" dirty="0"/>
              <a:t>*This infographic can be printed and distributed for education</a:t>
            </a:r>
          </a:p>
        </p:txBody>
      </p:sp>
    </p:spTree>
    <p:extLst>
      <p:ext uri="{BB962C8B-B14F-4D97-AF65-F5344CB8AC3E}">
        <p14:creationId xmlns:p14="http://schemas.microsoft.com/office/powerpoint/2010/main" val="188886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lang="en-US" dirty="0"/>
              <a:t>Speaker’s Notes:</a:t>
            </a:r>
            <a:br>
              <a:rPr lang="en-US" dirty="0"/>
            </a:br>
            <a:endParaRPr lang="en-US" dirty="0"/>
          </a:p>
          <a:p>
            <a:r>
              <a:rPr lang="en-US" dirty="0"/>
              <a:t>One standard drink is:</a:t>
            </a:r>
          </a:p>
          <a:p>
            <a:r>
              <a:rPr lang="en-US" dirty="0"/>
              <a:t>5 ounces of wine=12% alcohol</a:t>
            </a:r>
          </a:p>
          <a:p>
            <a:r>
              <a:rPr lang="en-US" dirty="0"/>
              <a:t>12 ounces of beer= 5% alcohol</a:t>
            </a:r>
          </a:p>
          <a:p>
            <a:r>
              <a:rPr lang="en-US" dirty="0"/>
              <a:t>1.5 ounces of distilled spirits= 40% alcohol</a:t>
            </a:r>
          </a:p>
          <a:p>
            <a:r>
              <a:rPr lang="en-US" dirty="0"/>
              <a:t>8-9 ounces of malt liquor- 7% alcohol</a:t>
            </a:r>
          </a:p>
          <a:p>
            <a:endParaRPr lang="en-US" dirty="0"/>
          </a:p>
          <a:p>
            <a:r>
              <a:rPr lang="en-US" dirty="0"/>
              <a:t>https://www.ruralhealthinfo.org/rural-monitor/wp-content/uploads/2020/08/niaaa-standard-drink-large.jpg</a:t>
            </a:r>
          </a:p>
          <a:p>
            <a:r>
              <a:rPr lang="en-US" dirty="0"/>
              <a:t>https://www.niaaa.nih.gov/alcohols-effects-health/overview-alcohol-consumption/what-standard-drink</a:t>
            </a:r>
          </a:p>
        </p:txBody>
      </p:sp>
    </p:spTree>
    <p:extLst>
      <p:ext uri="{BB962C8B-B14F-4D97-AF65-F5344CB8AC3E}">
        <p14:creationId xmlns:p14="http://schemas.microsoft.com/office/powerpoint/2010/main" val="395210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t>
            </a:r>
            <a:br>
              <a:rPr lang="en-US" dirty="0"/>
            </a:br>
            <a:br>
              <a:rPr lang="en-US" dirty="0"/>
            </a:br>
            <a:r>
              <a:rPr lang="en-US" dirty="0"/>
              <a:t>People often do not realize how much they are drinking in one sitting.    This is a good place to discuss low-risk drinking parameters and helps bring awareness to standard drink sizes and use.</a:t>
            </a:r>
          </a:p>
          <a:p>
            <a:br>
              <a:rPr lang="en-US" dirty="0"/>
            </a:br>
            <a:r>
              <a:rPr lang="en-US" dirty="0"/>
              <a:t>Resources:</a:t>
            </a:r>
          </a:p>
          <a:p>
            <a:r>
              <a:rPr lang="en-US" dirty="0"/>
              <a:t>University of Missouri Kansas City:  SBIRT.  Alcohol Patient Education.    https://sbirt.care/education.aspx</a:t>
            </a:r>
          </a:p>
          <a:p>
            <a:r>
              <a:rPr lang="en-US" dirty="0"/>
              <a:t>*This infographic can be printed and distributed for education</a:t>
            </a:r>
          </a:p>
          <a:p>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16</a:t>
            </a:fld>
            <a:endParaRPr lang="en-US" dirty="0"/>
          </a:p>
        </p:txBody>
      </p:sp>
    </p:spTree>
    <p:extLst>
      <p:ext uri="{BB962C8B-B14F-4D97-AF65-F5344CB8AC3E}">
        <p14:creationId xmlns:p14="http://schemas.microsoft.com/office/powerpoint/2010/main" val="1933503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latin typeface="Arial" panose="020B0604020202020204" pitchFamily="34" charset="0"/>
                <a:cs typeface="Arial" panose="020B0604020202020204" pitchFamily="34" charset="0"/>
              </a:rPr>
              <a:t>Speaker’s Notes:  </a:t>
            </a:r>
            <a:r>
              <a:rPr lang="en-US" sz="1800" dirty="0"/>
              <a:t>People often do not realize how much they are drinking in one sitting.    </a:t>
            </a:r>
            <a:br>
              <a:rPr lang="en-US" sz="1800" dirty="0"/>
            </a:br>
            <a:br>
              <a:rPr lang="en-US" sz="1800" dirty="0"/>
            </a:br>
            <a:r>
              <a:rPr lang="en-US" sz="1800" dirty="0"/>
              <a:t>This is a good place to discuss low-risk drinking parameters and helps bring awareness to standard drink sizes and use.</a:t>
            </a:r>
          </a:p>
          <a:p>
            <a:pPr marL="0" indent="0">
              <a:buNone/>
            </a:pPr>
            <a:r>
              <a:rPr lang="en-US" altLang="en-US" sz="1800" b="0" dirty="0">
                <a:latin typeface="Arial" panose="020B0604020202020204" pitchFamily="34" charset="0"/>
                <a:cs typeface="Arial" panose="020B0604020202020204" pitchFamily="34" charset="0"/>
              </a:rPr>
              <a:t>At-Risk Drinking (Heavy Drinking) in Adults: </a:t>
            </a:r>
          </a:p>
          <a:p>
            <a:pPr marL="0" indent="0">
              <a:buNone/>
            </a:pPr>
            <a:r>
              <a:rPr lang="en-US" altLang="en-US" b="0" dirty="0">
                <a:latin typeface="Arial" panose="020B0604020202020204" pitchFamily="34" charset="0"/>
                <a:cs typeface="Arial" panose="020B0604020202020204" pitchFamily="34" charset="0"/>
              </a:rPr>
              <a:t>Drinking more than the recommended daily, weekly, or episodic amount of alcohol</a:t>
            </a:r>
          </a:p>
          <a:p>
            <a:pPr marL="0" indent="0">
              <a:buNone/>
            </a:pPr>
            <a:r>
              <a:rPr lang="en-US" altLang="en-US" b="0" dirty="0">
                <a:solidFill>
                  <a:srgbClr val="FF0000"/>
                </a:solidFill>
                <a:latin typeface="Arial" panose="020B0604020202020204" pitchFamily="34" charset="0"/>
                <a:cs typeface="Arial" panose="020B0604020202020204" pitchFamily="34" charset="0"/>
              </a:rPr>
              <a:t>	Females: &gt;3 standard drinks in one sitting or more than 7 drinks per week</a:t>
            </a:r>
          </a:p>
          <a:p>
            <a:pPr marL="0" indent="0">
              <a:buNone/>
            </a:pPr>
            <a:r>
              <a:rPr lang="en-US" altLang="en-US" b="0" dirty="0">
                <a:solidFill>
                  <a:srgbClr val="FF0000"/>
                </a:solidFill>
                <a:latin typeface="Arial" panose="020B0604020202020204" pitchFamily="34" charset="0"/>
                <a:cs typeface="Arial" panose="020B0604020202020204" pitchFamily="34" charset="0"/>
              </a:rPr>
              <a:t>         	Males: &gt;4 standard drinks in one sitting or more than 14 drinks per week</a:t>
            </a:r>
          </a:p>
          <a:p>
            <a:r>
              <a:rPr lang="en-US" dirty="0"/>
              <a:t>Resources:</a:t>
            </a:r>
          </a:p>
          <a:p>
            <a:r>
              <a:rPr lang="en-US" dirty="0"/>
              <a:t>University of Missouri Kansas City:  SBIRT.  Alcohol Patient Education.    https://sbirt.care/education.aspx</a:t>
            </a:r>
          </a:p>
          <a:p>
            <a:r>
              <a:rPr lang="en-US" dirty="0"/>
              <a:t>*This infographic can be printed and distributed for education</a:t>
            </a:r>
          </a:p>
        </p:txBody>
      </p:sp>
    </p:spTree>
    <p:extLst>
      <p:ext uri="{BB962C8B-B14F-4D97-AF65-F5344CB8AC3E}">
        <p14:creationId xmlns:p14="http://schemas.microsoft.com/office/powerpoint/2010/main" val="62299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b="0" dirty="0">
                <a:latin typeface="Arial" panose="020B0604020202020204" pitchFamily="34" charset="0"/>
                <a:cs typeface="Arial" panose="020B0604020202020204" pitchFamily="34" charset="0"/>
              </a:rPr>
              <a:t>Speaker’s Notes:  </a:t>
            </a:r>
            <a:br>
              <a:rPr lang="en-US" altLang="en-US" sz="1600" b="0" dirty="0">
                <a:latin typeface="Arial" panose="020B0604020202020204" pitchFamily="34" charset="0"/>
                <a:cs typeface="Arial" panose="020B0604020202020204" pitchFamily="34" charset="0"/>
              </a:rPr>
            </a:br>
            <a:br>
              <a:rPr lang="en-US" altLang="en-US" sz="1600" b="0" dirty="0">
                <a:latin typeface="Arial" panose="020B0604020202020204" pitchFamily="34" charset="0"/>
                <a:cs typeface="Arial" panose="020B0604020202020204" pitchFamily="34" charset="0"/>
              </a:rPr>
            </a:br>
            <a:r>
              <a:rPr lang="en-US" sz="1600" dirty="0"/>
              <a:t>People often do not realize how much they are drinking in one sitting.    This is a good place to discuss low-risk drinking parameters and helps bring awareness to standard drink sizes and use.</a:t>
            </a:r>
          </a:p>
          <a:p>
            <a:pPr marL="0" indent="0">
              <a:buNone/>
            </a:pPr>
            <a:br>
              <a:rPr lang="en-US" altLang="en-US" sz="1600" b="0" dirty="0">
                <a:latin typeface="Arial" panose="020B0604020202020204" pitchFamily="34" charset="0"/>
                <a:cs typeface="Arial" panose="020B0604020202020204" pitchFamily="34" charset="0"/>
              </a:rPr>
            </a:br>
            <a:r>
              <a:rPr lang="en-US" altLang="en-US" sz="1600" b="0" dirty="0">
                <a:latin typeface="Arial" panose="020B0604020202020204" pitchFamily="34" charset="0"/>
                <a:cs typeface="Arial" panose="020B0604020202020204" pitchFamily="34" charset="0"/>
              </a:rPr>
              <a:t>At-Risk Drinking (Heavy Drinking) in Adults: </a:t>
            </a:r>
          </a:p>
          <a:p>
            <a:pPr marL="0" indent="0">
              <a:buNone/>
            </a:pPr>
            <a:br>
              <a:rPr lang="en-US" altLang="en-US" b="0" dirty="0">
                <a:latin typeface="Arial" panose="020B0604020202020204" pitchFamily="34" charset="0"/>
                <a:cs typeface="Arial" panose="020B0604020202020204" pitchFamily="34" charset="0"/>
              </a:rPr>
            </a:br>
            <a:r>
              <a:rPr lang="en-US" altLang="en-US" b="0" dirty="0">
                <a:latin typeface="Arial" panose="020B0604020202020204" pitchFamily="34" charset="0"/>
                <a:cs typeface="Arial" panose="020B0604020202020204" pitchFamily="34" charset="0"/>
              </a:rPr>
              <a:t>Drinking more than the recommended daily, weekly, or episodic amount of alcohol</a:t>
            </a:r>
          </a:p>
          <a:p>
            <a:pPr marL="0" indent="0">
              <a:buNone/>
            </a:pPr>
            <a:r>
              <a:rPr lang="en-US" altLang="en-US" b="0" dirty="0">
                <a:solidFill>
                  <a:srgbClr val="FF0000"/>
                </a:solidFill>
                <a:latin typeface="Arial" panose="020B0604020202020204" pitchFamily="34" charset="0"/>
                <a:cs typeface="Arial" panose="020B0604020202020204" pitchFamily="34" charset="0"/>
              </a:rPr>
              <a:t>	Females: &gt;3 standard drinks in one sitting or more than 7 drinks per week</a:t>
            </a:r>
          </a:p>
          <a:p>
            <a:pPr marL="0" indent="0">
              <a:buNone/>
            </a:pPr>
            <a:r>
              <a:rPr lang="en-US" altLang="en-US" b="0" dirty="0">
                <a:solidFill>
                  <a:srgbClr val="FF0000"/>
                </a:solidFill>
                <a:latin typeface="Arial" panose="020B0604020202020204" pitchFamily="34" charset="0"/>
                <a:cs typeface="Arial" panose="020B0604020202020204" pitchFamily="34" charset="0"/>
              </a:rPr>
              <a:t>         	Males: &gt;4 standard drinks in one sitting or more than 14 drinks per week</a:t>
            </a:r>
          </a:p>
          <a:p>
            <a:r>
              <a:rPr lang="en-US" dirty="0"/>
              <a:t>Resources:</a:t>
            </a:r>
          </a:p>
          <a:p>
            <a:r>
              <a:rPr lang="en-US" dirty="0"/>
              <a:t>University of Missouri Kansas City:  SBIRT.  Alcohol Patient Education.    https://sbirt.care/education.aspx</a:t>
            </a:r>
          </a:p>
          <a:p>
            <a:r>
              <a:rPr lang="en-US" dirty="0"/>
              <a:t>*This infographic can be printed and distributed for education</a:t>
            </a:r>
          </a:p>
          <a:p>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18</a:t>
            </a:fld>
            <a:endParaRPr lang="en-US" dirty="0"/>
          </a:p>
        </p:txBody>
      </p:sp>
    </p:spTree>
    <p:extLst>
      <p:ext uri="{BB962C8B-B14F-4D97-AF65-F5344CB8AC3E}">
        <p14:creationId xmlns:p14="http://schemas.microsoft.com/office/powerpoint/2010/main" val="1772251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This is a good place to ask your audience about how they view alcohol use in their community.  Are they aware of increased alcohol use concerns?  Do they feel alcohol use is stigmatized in their community?</a:t>
            </a:r>
            <a:br>
              <a:rPr lang="en-US" dirty="0"/>
            </a:br>
            <a:endParaRPr lang="en-US" dirty="0"/>
          </a:p>
          <a:p>
            <a:r>
              <a:rPr lang="en-US" dirty="0"/>
              <a:t>Resources:</a:t>
            </a:r>
          </a:p>
          <a:p>
            <a:r>
              <a:rPr lang="en-US" dirty="0"/>
              <a:t>https://www.ruralhealthinfo.org/rural-monitor/alcohol-use-disorder/</a:t>
            </a:r>
          </a:p>
          <a:p>
            <a:r>
              <a:rPr lang="en-US" dirty="0"/>
              <a:t>https://www.cdc.gov/nchs/data/databriefs/db383-H.pdf</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2259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These questions can start a community conversation about alcohol concerns.  The resources below direct you to a toolkit to start this process</a:t>
            </a:r>
          </a:p>
          <a:p>
            <a:endParaRPr lang="en-US" dirty="0"/>
          </a:p>
          <a:p>
            <a:r>
              <a:rPr lang="en-US" dirty="0"/>
              <a:t>Resources:</a:t>
            </a:r>
          </a:p>
          <a:p>
            <a:r>
              <a:rPr lang="en-US" dirty="0"/>
              <a:t>A Public Health-Based Approach to Addressing Substance Use Disorders  </a:t>
            </a:r>
          </a:p>
          <a:p>
            <a:r>
              <a:rPr lang="en-US" dirty="0">
                <a:hlinkClick r:id="rId3"/>
              </a:rPr>
              <a:t>https://www.ruralhealthinfo.org/toolkits/substance-abuse/1/public-health-based-approach</a:t>
            </a:r>
            <a:endParaRPr lang="en-US" dirty="0"/>
          </a:p>
          <a:p>
            <a:r>
              <a:rPr lang="en-US" dirty="0"/>
              <a:t>https://www.ruralhealthinfo.org/rural-monitor/alcohol-elixir-poison/</a:t>
            </a:r>
          </a:p>
        </p:txBody>
      </p:sp>
      <p:sp>
        <p:nvSpPr>
          <p:cNvPr id="4" name="Slide Number Placeholder 3"/>
          <p:cNvSpPr>
            <a:spLocks noGrp="1"/>
          </p:cNvSpPr>
          <p:nvPr>
            <p:ph type="sldNum" sz="quarter" idx="5"/>
          </p:nvPr>
        </p:nvSpPr>
        <p:spPr/>
        <p:txBody>
          <a:bodyPr/>
          <a:lstStyle/>
          <a:p>
            <a:fld id="{1E4ABD2E-B9D2-4965-8B1C-844AF2D75314}" type="slidenum">
              <a:rPr lang="en-US" smtClean="0"/>
              <a:t>20</a:t>
            </a:fld>
            <a:endParaRPr lang="en-US" dirty="0"/>
          </a:p>
        </p:txBody>
      </p:sp>
    </p:spTree>
    <p:extLst>
      <p:ext uri="{BB962C8B-B14F-4D97-AF65-F5344CB8AC3E}">
        <p14:creationId xmlns:p14="http://schemas.microsoft.com/office/powerpoint/2010/main" val="5640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These questions can start a community conversation about alcohol concerns.  The resources below direct you to a toolkit to start this process</a:t>
            </a:r>
          </a:p>
          <a:p>
            <a:endParaRPr lang="en-US" dirty="0"/>
          </a:p>
          <a:p>
            <a:r>
              <a:rPr lang="en-US" dirty="0"/>
              <a:t>Resources:</a:t>
            </a:r>
          </a:p>
          <a:p>
            <a:r>
              <a:rPr lang="en-US" dirty="0"/>
              <a:t>A Public Health-Based Approach to Addressing Substance Use Disorders  </a:t>
            </a:r>
          </a:p>
          <a:p>
            <a:r>
              <a:rPr lang="en-US" dirty="0">
                <a:hlinkClick r:id="rId3"/>
              </a:rPr>
              <a:t>https://www.ruralhealthinfo.org/toolkits/substance-abuse/1/public-health-based-approach</a:t>
            </a:r>
            <a:endParaRPr lang="en-US" dirty="0"/>
          </a:p>
          <a:p>
            <a:r>
              <a:rPr lang="en-US" dirty="0"/>
              <a:t>https://www.ruralhealthinfo.org/rural-monitor/alcohol-elixir-poison/</a:t>
            </a:r>
          </a:p>
        </p:txBody>
      </p:sp>
      <p:sp>
        <p:nvSpPr>
          <p:cNvPr id="4" name="Slide Number Placeholder 3"/>
          <p:cNvSpPr>
            <a:spLocks noGrp="1"/>
          </p:cNvSpPr>
          <p:nvPr>
            <p:ph type="sldNum" sz="quarter" idx="5"/>
          </p:nvPr>
        </p:nvSpPr>
        <p:spPr/>
        <p:txBody>
          <a:bodyPr/>
          <a:lstStyle/>
          <a:p>
            <a:fld id="{1E4ABD2E-B9D2-4965-8B1C-844AF2D75314}" type="slidenum">
              <a:rPr lang="en-US" smtClean="0"/>
              <a:t>21</a:t>
            </a:fld>
            <a:endParaRPr lang="en-US" dirty="0"/>
          </a:p>
        </p:txBody>
      </p:sp>
    </p:spTree>
    <p:extLst>
      <p:ext uri="{BB962C8B-B14F-4D97-AF65-F5344CB8AC3E}">
        <p14:creationId xmlns:p14="http://schemas.microsoft.com/office/powerpoint/2010/main" val="1861318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OPTIONAL SLIDE</a:t>
            </a:r>
          </a:p>
          <a:p>
            <a:endParaRPr lang="en-US" baseline="0" dirty="0"/>
          </a:p>
          <a:p>
            <a:r>
              <a:rPr lang="en-US" baseline="0" dirty="0"/>
              <a:t>Speaker’s Notes:  </a:t>
            </a:r>
            <a:br>
              <a:rPr lang="en-US" baseline="0" dirty="0"/>
            </a:br>
            <a:br>
              <a:rPr lang="en-US" baseline="0" dirty="0"/>
            </a:br>
            <a:r>
              <a:rPr lang="en-US" baseline="0" dirty="0"/>
              <a:t>It is important to highlight that NO amount of alcohol use in adolescence is acceptable.  This slide can be used to discuss any concerns about adolescent alcohol use in their community.  The TTC trainers are available to offer specific training on adolescent alcohol use.</a:t>
            </a:r>
          </a:p>
          <a:p>
            <a:br>
              <a:rPr lang="en-US" baseline="0" dirty="0"/>
            </a:br>
            <a:r>
              <a:rPr lang="en-US" baseline="0" dirty="0"/>
              <a:t>Resource:</a:t>
            </a:r>
          </a:p>
          <a:p>
            <a:r>
              <a:rPr lang="en-US" baseline="0" dirty="0"/>
              <a:t>National Institute on Alcohol Abuse and Alcoholism (NIAAA).  Alcohol Screening and Brief Intervention for youth: A Practitioner’s Guide. https://www.niaaa.nih.gov/sites/default/files/publications/YouthGuide.pdf   </a:t>
            </a:r>
          </a:p>
          <a:p>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22</a:t>
            </a:fld>
            <a:endParaRPr lang="en-US" dirty="0"/>
          </a:p>
        </p:txBody>
      </p:sp>
    </p:spTree>
    <p:extLst>
      <p:ext uri="{BB962C8B-B14F-4D97-AF65-F5344CB8AC3E}">
        <p14:creationId xmlns:p14="http://schemas.microsoft.com/office/powerpoint/2010/main" val="396474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This slide is optional and provides the presenter with the opportunity to list local behavioral healthcare providers and other resources.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966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This slide provides the presenter with national resources related to Co-Occurring disorders.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25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br>
              <a:rPr lang="en-US" dirty="0"/>
            </a:br>
            <a:br>
              <a:rPr lang="en-US" dirty="0"/>
            </a:br>
            <a:r>
              <a:rPr lang="en-US" dirty="0"/>
              <a:t>The Technology Transfer Centers (TTC) offer free technical assistance and training on a variety of mental health and addiction topics.  These are just a few of the resources that are free and available to the public. </a:t>
            </a:r>
            <a:br>
              <a:rPr lang="en-US" dirty="0"/>
            </a:br>
            <a:endParaRPr lang="en-US" dirty="0"/>
          </a:p>
        </p:txBody>
      </p:sp>
    </p:spTree>
    <p:extLst>
      <p:ext uri="{BB962C8B-B14F-4D97-AF65-F5344CB8AC3E}">
        <p14:creationId xmlns:p14="http://schemas.microsoft.com/office/powerpoint/2010/main" val="3311127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r>
              <a:rPr lang="en-US" dirty="0"/>
              <a:t>The Technology Transfer Centers offer free technical assistance and training on the topic presented here.  Please visit:______________(</a:t>
            </a:r>
            <a:r>
              <a:rPr lang="en-US" b="1" dirty="0"/>
              <a:t>insert </a:t>
            </a:r>
            <a:r>
              <a:rPr lang="en-US" b="1" dirty="0" err="1"/>
              <a:t>url</a:t>
            </a:r>
            <a:r>
              <a:rPr lang="en-US" b="1" dirty="0"/>
              <a:t> for farm stress grab-n-go–page</a:t>
            </a:r>
            <a:r>
              <a:rPr lang="en-US" dirty="0"/>
              <a:t>)</a:t>
            </a:r>
          </a:p>
          <a:p>
            <a:r>
              <a:rPr lang="en-US" dirty="0"/>
              <a:t> </a:t>
            </a:r>
          </a:p>
          <a:p>
            <a:r>
              <a:rPr lang="en-US" dirty="0"/>
              <a:t> </a:t>
            </a:r>
          </a:p>
        </p:txBody>
      </p:sp>
    </p:spTree>
    <p:extLst>
      <p:ext uri="{BB962C8B-B14F-4D97-AF65-F5344CB8AC3E}">
        <p14:creationId xmlns:p14="http://schemas.microsoft.com/office/powerpoint/2010/main" val="251612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solidFill>
                <a:srgbClr val="000000"/>
              </a:solidFill>
            </a:endParaRPr>
          </a:p>
        </p:txBody>
      </p:sp>
    </p:spTree>
    <p:extLst>
      <p:ext uri="{BB962C8B-B14F-4D97-AF65-F5344CB8AC3E}">
        <p14:creationId xmlns:p14="http://schemas.microsoft.com/office/powerpoint/2010/main" val="9399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a:t>
            </a:r>
            <a:br>
              <a:rPr lang="en-US" dirty="0"/>
            </a:br>
            <a:br>
              <a:rPr lang="en-US" dirty="0"/>
            </a:br>
            <a:r>
              <a:rPr lang="en-US" dirty="0"/>
              <a:t>The words we use matter.  This is especially true when talking about Mental Health and Mental Illness issues.  Studies show that many people do not seek treatment due to the stigma attached to mental illness.  Experts agree that </a:t>
            </a:r>
            <a:r>
              <a:rPr lang="en-US" sz="1100" dirty="0">
                <a:solidFill>
                  <a:srgbClr val="00467F"/>
                </a:solidFill>
                <a:latin typeface="Arial"/>
                <a:ea typeface="Arial"/>
                <a:cs typeface="Arial"/>
                <a:sym typeface="Arial"/>
              </a:rPr>
              <a:t>the “single most important barrier to overcome in the community is the stigma and associated discrimination towards persons suffering from mental and behavioral disorders.”</a:t>
            </a:r>
            <a:endParaRPr lang="en-US" dirty="0"/>
          </a:p>
          <a:p>
            <a:endParaRPr lang="en-US" dirty="0"/>
          </a:p>
        </p:txBody>
      </p:sp>
    </p:spTree>
    <p:extLst>
      <p:ext uri="{BB962C8B-B14F-4D97-AF65-F5344CB8AC3E}">
        <p14:creationId xmlns:p14="http://schemas.microsoft.com/office/powerpoint/2010/main" val="286505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Speaker’s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presentations were designed to assist rural communities increase their awareness and understanding of the relationship between mental health and farm stress. </a:t>
            </a:r>
            <a:br>
              <a:rPr lang="en-US" dirty="0"/>
            </a:br>
            <a:r>
              <a:rPr lang="en-US" dirty="0"/>
              <a:t>Thru the creation of a common language about mental health, communities can identify their unique resources and implement next steps in determining community-wide solutions.</a:t>
            </a:r>
          </a:p>
          <a:p>
            <a:endParaRPr lang="en-US" dirty="0"/>
          </a:p>
        </p:txBody>
      </p:sp>
    </p:spTree>
    <p:extLst>
      <p:ext uri="{BB962C8B-B14F-4D97-AF65-F5344CB8AC3E}">
        <p14:creationId xmlns:p14="http://schemas.microsoft.com/office/powerpoint/2010/main" val="7440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lang="en-US" sz="1400" b="0" kern="1200" dirty="0">
                <a:solidFill>
                  <a:schemeClr val="tx1"/>
                </a:solidFill>
                <a:effectLst/>
                <a:latin typeface="Arial"/>
                <a:ea typeface="Arial"/>
                <a:cs typeface="Arial"/>
                <a:sym typeface="Arial"/>
              </a:rPr>
              <a:t>Speaker’s Notes:</a:t>
            </a:r>
            <a:br>
              <a:rPr lang="en-US" sz="1400" b="0" kern="1200" dirty="0">
                <a:solidFill>
                  <a:schemeClr val="tx1"/>
                </a:solidFill>
                <a:effectLst/>
                <a:latin typeface="Arial"/>
                <a:ea typeface="Arial"/>
                <a:cs typeface="Arial"/>
                <a:sym typeface="Arial"/>
              </a:rPr>
            </a:br>
            <a:endParaRPr lang="en-US" sz="1400" b="0" kern="1200" dirty="0">
              <a:solidFill>
                <a:schemeClr val="tx1"/>
              </a:solidFill>
              <a:effectLst/>
              <a:latin typeface="Arial"/>
              <a:ea typeface="Arial"/>
              <a:cs typeface="Arial"/>
              <a:sym typeface="Arial"/>
            </a:endParaRPr>
          </a:p>
          <a:p>
            <a:r>
              <a:rPr lang="en-US" sz="1400" b="0" kern="1200" dirty="0">
                <a:solidFill>
                  <a:schemeClr val="tx1"/>
                </a:solidFill>
                <a:effectLst/>
                <a:latin typeface="Arial"/>
                <a:ea typeface="Arial"/>
                <a:cs typeface="Arial"/>
                <a:sym typeface="Arial"/>
              </a:rPr>
              <a:t>Resources:</a:t>
            </a:r>
          </a:p>
          <a:p>
            <a:endParaRPr lang="en-US" sz="1400" b="0" kern="1200" dirty="0">
              <a:solidFill>
                <a:schemeClr val="tx1"/>
              </a:solidFill>
              <a:effectLst/>
              <a:latin typeface="Arial"/>
              <a:ea typeface="Arial"/>
              <a:cs typeface="Arial"/>
              <a:sym typeface="Arial"/>
            </a:endParaRPr>
          </a:p>
          <a:p>
            <a:r>
              <a:rPr lang="en-US" sz="1400" b="0" kern="1200" dirty="0">
                <a:solidFill>
                  <a:schemeClr val="tx1"/>
                </a:solidFill>
                <a:effectLst/>
                <a:latin typeface="Arial"/>
                <a:ea typeface="Arial"/>
                <a:cs typeface="Arial"/>
                <a:sym typeface="Arial"/>
              </a:rPr>
              <a:t>Shogren, M., Landwehr, R., Terry, D., Roach-Moore, A., &amp; McLean, A. (2020, April).  Depression, alcohol and farm stress: Addressing co-occurring disorders in rural America. SAMHSA, Mountain Plains ATTC, Mountain Plains MHTTC.</a:t>
            </a:r>
          </a:p>
          <a:p>
            <a:endParaRPr lang="en-US" sz="1400" b="0" kern="1200" dirty="0">
              <a:solidFill>
                <a:schemeClr val="tx1"/>
              </a:solidFill>
              <a:effectLst/>
              <a:latin typeface="Arial"/>
              <a:ea typeface="Arial"/>
              <a:cs typeface="Arial"/>
              <a:sym typeface="Arial"/>
            </a:endParaRPr>
          </a:p>
          <a:p>
            <a:r>
              <a:rPr lang="en-US" sz="1400" b="0" kern="1200" dirty="0">
                <a:solidFill>
                  <a:schemeClr val="tx1"/>
                </a:solidFill>
                <a:effectLst/>
                <a:latin typeface="Arial"/>
                <a:ea typeface="Arial"/>
                <a:cs typeface="Arial"/>
                <a:sym typeface="Arial"/>
              </a:rPr>
              <a:t>*This toolkit can </a:t>
            </a:r>
            <a:r>
              <a:rPr lang="en-US" sz="1400" kern="1200" dirty="0">
                <a:solidFill>
                  <a:schemeClr val="tx1"/>
                </a:solidFill>
                <a:effectLst/>
                <a:latin typeface="Arial"/>
                <a:ea typeface="Arial"/>
                <a:cs typeface="Arial"/>
                <a:sym typeface="Arial"/>
              </a:rPr>
              <a:t>be distributed during the Community discussion and offers additional information about AUD, Depression, C0-Occurring Disorders and farm stress.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t>
            </a:r>
            <a:br>
              <a:rPr lang="en-US" dirty="0"/>
            </a:br>
            <a:br>
              <a:rPr lang="en-US" dirty="0"/>
            </a:br>
            <a:r>
              <a:rPr lang="en-US" dirty="0"/>
              <a:t>Understanding the difference between risk factors and protective factors can help to educate a community about AUD and devise a more effective plan to address the problem. </a:t>
            </a:r>
            <a:br>
              <a:rPr lang="en-US" dirty="0"/>
            </a:br>
            <a:br>
              <a:rPr lang="en-US" dirty="0"/>
            </a:br>
            <a:r>
              <a:rPr lang="en-US" dirty="0"/>
              <a:t>Many factors influence a person’s chance of developing a mental and/or substance use disorder. Effective prevention focuses on reducing those risk factors, and strengthening protective factors, that are most closely related to the problem being addressed. </a:t>
            </a:r>
          </a:p>
          <a:p>
            <a:endParaRPr lang="en-US" dirty="0"/>
          </a:p>
          <a:p>
            <a:endParaRPr lang="en-US" sz="1200" b="0" kern="1200" dirty="0">
              <a:solidFill>
                <a:schemeClr val="tx1"/>
              </a:solidFill>
              <a:effectLst/>
              <a:latin typeface="Arial"/>
              <a:ea typeface="Arial"/>
              <a:cs typeface="Arial"/>
              <a:sym typeface="Arial"/>
            </a:endParaRPr>
          </a:p>
          <a:p>
            <a:r>
              <a:rPr lang="en-US" sz="1200" b="0" kern="1200" dirty="0">
                <a:solidFill>
                  <a:schemeClr val="tx1"/>
                </a:solidFill>
                <a:effectLst/>
                <a:latin typeface="Arial"/>
                <a:ea typeface="Arial"/>
                <a:cs typeface="Arial"/>
                <a:sym typeface="Arial"/>
              </a:rPr>
              <a:t>Resources:</a:t>
            </a:r>
          </a:p>
          <a:p>
            <a:endParaRPr lang="en-US" sz="1200" b="0" kern="1200" dirty="0">
              <a:solidFill>
                <a:schemeClr val="tx1"/>
              </a:solidFill>
              <a:effectLst/>
              <a:latin typeface="Arial"/>
              <a:ea typeface="Arial"/>
              <a:cs typeface="Arial"/>
              <a:sym typeface="Arial"/>
            </a:endParaRPr>
          </a:p>
          <a:p>
            <a:r>
              <a:rPr lang="en-US" sz="1200" b="0" kern="1200" dirty="0">
                <a:solidFill>
                  <a:schemeClr val="tx1"/>
                </a:solidFill>
                <a:effectLst/>
                <a:latin typeface="Arial"/>
                <a:ea typeface="Arial"/>
                <a:cs typeface="Arial"/>
                <a:sym typeface="Arial"/>
              </a:rPr>
              <a:t>Shogren, M., Landwehr, R., Terry, D., Roach-Moore, A., &amp; McLean, A. (2020, April).  Depression, alcohol and farm stress: Addressing co-occurring disorders in rural America. SAMHSA, Mountain Plains ATTC, Mountain Plains MHTTC.</a:t>
            </a:r>
          </a:p>
          <a:p>
            <a:r>
              <a:rPr lang="en-US" sz="1200" b="0" kern="1200" dirty="0">
                <a:solidFill>
                  <a:schemeClr val="tx1"/>
                </a:solidFill>
                <a:effectLst/>
                <a:latin typeface="Arial"/>
                <a:ea typeface="Arial"/>
                <a:cs typeface="Arial"/>
                <a:sym typeface="Arial"/>
              </a:rPr>
              <a:t>*This toolkit can </a:t>
            </a:r>
            <a:r>
              <a:rPr lang="en-US" sz="1200" kern="1200" dirty="0">
                <a:solidFill>
                  <a:schemeClr val="tx1"/>
                </a:solidFill>
                <a:effectLst/>
                <a:latin typeface="Arial"/>
                <a:ea typeface="Arial"/>
                <a:cs typeface="Arial"/>
                <a:sym typeface="Arial"/>
              </a:rPr>
              <a:t>be distributed during the Community discussion and offers additional information about AUD, Depression, C0-Occurring Disorders and farm stress.</a:t>
            </a:r>
          </a:p>
          <a:p>
            <a:endParaRPr lang="en-US" dirty="0"/>
          </a:p>
          <a:p>
            <a:r>
              <a:rPr lang="en-US" sz="1200" dirty="0"/>
              <a:t>National Institute on Alcohol Abuse and Alcoholism. https://www.niaaa.nih.gov/alcohol-health/overview-alcohol-consumption/alcohol-use-disorders</a:t>
            </a:r>
            <a:endParaRPr lang="en-US" dirty="0"/>
          </a:p>
          <a:p>
            <a:endParaRPr lang="en-US" dirty="0"/>
          </a:p>
          <a:p>
            <a:br>
              <a:rPr lang="en-US" dirty="0"/>
            </a:br>
            <a:r>
              <a:rPr lang="en-US" dirty="0"/>
              <a:t>https://www.samhsa.gov/sites/default/files/20190718-samhsa-risk-protective-factors.pdf</a:t>
            </a:r>
            <a:br>
              <a:rPr lang="en-US" dirty="0"/>
            </a:br>
            <a:r>
              <a:rPr lang="en-US" dirty="0"/>
              <a:t>https://vertavahealthohio.com/alcohol/7-risk-factors/</a:t>
            </a:r>
          </a:p>
          <a:p>
            <a:endParaRPr lang="en-US" dirty="0"/>
          </a:p>
          <a:p>
            <a:r>
              <a:rPr lang="en-US" dirty="0"/>
              <a:t>A Public Health-Based Approach to Addressing Substance Use Disorders  </a:t>
            </a:r>
          </a:p>
          <a:p>
            <a:r>
              <a:rPr lang="en-US" dirty="0">
                <a:hlinkClick r:id="rId3"/>
              </a:rPr>
              <a:t>https://www.ruralhealthinfo.org/toolkits/substance-abuse/1/public-health-based-approach</a:t>
            </a:r>
            <a:endParaRPr lang="en-US" dirty="0"/>
          </a:p>
          <a:p>
            <a:r>
              <a:rPr lang="en-US" dirty="0"/>
              <a:t>https://www.ruralhealthinfo.org/rural-monitor/alcohol-elixir-poison/</a:t>
            </a:r>
          </a:p>
        </p:txBody>
      </p:sp>
      <p:sp>
        <p:nvSpPr>
          <p:cNvPr id="4" name="Slide Number Placeholder 3"/>
          <p:cNvSpPr>
            <a:spLocks noGrp="1"/>
          </p:cNvSpPr>
          <p:nvPr>
            <p:ph type="sldNum" sz="quarter" idx="5"/>
          </p:nvPr>
        </p:nvSpPr>
        <p:spPr/>
        <p:txBody>
          <a:bodyPr/>
          <a:lstStyle/>
          <a:p>
            <a:fld id="{1E4ABD2E-B9D2-4965-8B1C-844AF2D75314}" type="slidenum">
              <a:rPr lang="en-US" smtClean="0"/>
              <a:t>8</a:t>
            </a:fld>
            <a:endParaRPr lang="en-US" dirty="0"/>
          </a:p>
        </p:txBody>
      </p:sp>
    </p:spTree>
    <p:extLst>
      <p:ext uri="{BB962C8B-B14F-4D97-AF65-F5344CB8AC3E}">
        <p14:creationId xmlns:p14="http://schemas.microsoft.com/office/powerpoint/2010/main" val="373722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p>
          <a:p>
            <a:endParaRPr lang="en-US" dirty="0"/>
          </a:p>
          <a:p>
            <a:r>
              <a:rPr lang="en-US" dirty="0"/>
              <a:t>This is the toolkit referenced in resources for slides 6 and 7.</a:t>
            </a:r>
          </a:p>
        </p:txBody>
      </p:sp>
    </p:spTree>
    <p:extLst>
      <p:ext uri="{BB962C8B-B14F-4D97-AF65-F5344CB8AC3E}">
        <p14:creationId xmlns:p14="http://schemas.microsoft.com/office/powerpoint/2010/main" val="132736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a:t>
            </a:r>
            <a:br>
              <a:rPr lang="en-US" dirty="0"/>
            </a:br>
            <a:endParaRPr lang="en-US" dirty="0"/>
          </a:p>
          <a:p>
            <a:r>
              <a:rPr lang="en-US" dirty="0"/>
              <a:t>SAMHSA’s National Survey on Drug Use and Health publishes information every year.  The annual report focuses on substance use and mental health in the United States and examines trends over time to study changes in society and emerging issues.  Information is collected through a comprehensive household interview survey. Approximately 67,500 persons in the United States are interviewed annually.</a:t>
            </a:r>
          </a:p>
          <a:p>
            <a:r>
              <a:rPr lang="en-US" dirty="0"/>
              <a:t>Resource:</a:t>
            </a:r>
          </a:p>
          <a:p>
            <a:r>
              <a:rPr lang="en-US" dirty="0"/>
              <a:t>SAMHSA.  https://www.samhsa.gov/data/release/2019-national-survey-drug-use-and-health-nsduh-releases</a:t>
            </a:r>
          </a:p>
          <a:p>
            <a:endParaRPr lang="en-US" dirty="0"/>
          </a:p>
          <a:p>
            <a:r>
              <a:rPr lang="en-US" dirty="0"/>
              <a:t>Slide ID: Nat19-5</a:t>
            </a:r>
          </a:p>
          <a:p>
            <a:r>
              <a:rPr lang="en-US" dirty="0"/>
              <a:t>SOURCE: 2019 DT 7.6, 7.12, and 7.15</a:t>
            </a:r>
          </a:p>
          <a:p>
            <a:endParaRPr lang="en-US" dirty="0"/>
          </a:p>
        </p:txBody>
      </p:sp>
      <p:sp>
        <p:nvSpPr>
          <p:cNvPr id="4" name="Slide Number Placeholder 3"/>
          <p:cNvSpPr>
            <a:spLocks noGrp="1"/>
          </p:cNvSpPr>
          <p:nvPr>
            <p:ph type="sldNum" sz="quarter" idx="5"/>
          </p:nvPr>
        </p:nvSpPr>
        <p:spPr/>
        <p:txBody>
          <a:bodyPr/>
          <a:lstStyle/>
          <a:p>
            <a:fld id="{1E4ABD2E-B9D2-4965-8B1C-844AF2D75314}" type="slidenum">
              <a:rPr lang="en-US" smtClean="0"/>
              <a:t>10</a:t>
            </a:fld>
            <a:endParaRPr lang="en-US" dirty="0"/>
          </a:p>
        </p:txBody>
      </p:sp>
    </p:spTree>
    <p:extLst>
      <p:ext uri="{BB962C8B-B14F-4D97-AF65-F5344CB8AC3E}">
        <p14:creationId xmlns:p14="http://schemas.microsoft.com/office/powerpoint/2010/main" val="392038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1850" y="1709740"/>
            <a:ext cx="10515601" cy="2852737"/>
          </a:xfrm>
          <a:prstGeom prst="rect">
            <a:avLst/>
          </a:prstGeom>
        </p:spPr>
        <p:txBody>
          <a:bodyPr anchor="b"/>
          <a:lstStyle>
            <a:lvl1pPr>
              <a:defRPr sz="6000"/>
            </a:lvl1pPr>
          </a:lstStyle>
          <a:p>
            <a:r>
              <a:t>Title Text</a:t>
            </a:r>
          </a:p>
        </p:txBody>
      </p:sp>
      <p:sp>
        <p:nvSpPr>
          <p:cNvPr id="43" name="Body Level One…"/>
          <p:cNvSpPr txBox="1">
            <a:spLocks noGrp="1"/>
          </p:cNvSpPr>
          <p:nvPr>
            <p:ph type="body" sz="quarter" idx="1"/>
          </p:nvPr>
        </p:nvSpPr>
        <p:spPr>
          <a:xfrm>
            <a:off x="831850" y="4589465"/>
            <a:ext cx="105156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839789" y="365125"/>
            <a:ext cx="10515601" cy="1325564"/>
          </a:xfrm>
          <a:prstGeom prst="rect">
            <a:avLst/>
          </a:prstGeom>
        </p:spPr>
        <p:txBody>
          <a:bodyPr/>
          <a:lstStyle/>
          <a:p>
            <a:r>
              <a:t>Title Text</a:t>
            </a:r>
          </a:p>
        </p:txBody>
      </p:sp>
      <p:sp>
        <p:nvSpPr>
          <p:cNvPr id="70" name="Body Level One…"/>
          <p:cNvSpPr txBox="1">
            <a:spLocks noGrp="1"/>
          </p:cNvSpPr>
          <p:nvPr>
            <p:ph type="body" sz="quarter" idx="1"/>
          </p:nvPr>
        </p:nvSpPr>
        <p:spPr>
          <a:xfrm>
            <a:off x="839789" y="1681163"/>
            <a:ext cx="5157791"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6172197" y="1681163"/>
            <a:ext cx="5183195" cy="823914"/>
          </a:xfrm>
          <a:prstGeom prst="rect">
            <a:avLst/>
          </a:prstGeom>
        </p:spPr>
        <p:txBody>
          <a:bodyPr anchor="b"/>
          <a:lstStyle/>
          <a:p>
            <a:endParaRPr/>
          </a:p>
        </p:txBody>
      </p:sp>
      <p:sp>
        <p:nvSpPr>
          <p:cNvPr id="72"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D4CB1-1984-4CDD-B1CC-A4F8B1BDA7DB}"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61D40-2528-4DFF-9958-219E48B0B77B}" type="slidenum">
              <a:rPr lang="en-US" smtClean="0"/>
              <a:t>‹#›</a:t>
            </a:fld>
            <a:endParaRPr lang="en-US"/>
          </a:p>
        </p:txBody>
      </p:sp>
    </p:spTree>
    <p:extLst>
      <p:ext uri="{BB962C8B-B14F-4D97-AF65-F5344CB8AC3E}">
        <p14:creationId xmlns:p14="http://schemas.microsoft.com/office/powerpoint/2010/main" val="205341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D4CB1-1984-4CDD-B1CC-A4F8B1BDA7DB}"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61D40-2528-4DFF-9958-219E48B0B77B}" type="slidenum">
              <a:rPr lang="en-US" smtClean="0"/>
              <a:t>‹#›</a:t>
            </a:fld>
            <a:endParaRPr lang="en-US"/>
          </a:p>
        </p:txBody>
      </p:sp>
    </p:spTree>
    <p:extLst>
      <p:ext uri="{BB962C8B-B14F-4D97-AF65-F5344CB8AC3E}">
        <p14:creationId xmlns:p14="http://schemas.microsoft.com/office/powerpoint/2010/main" val="40969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9"/>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8" r:id="rId5"/>
    <p:sldLayoutId id="2147483659" r:id="rId6"/>
    <p:sldLayoutId id="2147483660"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untainplains@mhttcnetwork.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20%20https:/www.samhsa.gov/data/release/2019-national-survey-drug-use-and-health-nsduh-releas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amhsa.gov/data/release/2019-national-survey-drug-use-and-health-nsduh-releas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birt.care/education.asp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ruralhealthinfo.org/rural-monitor/wp-content/uploads/2020/08/niaaa-standard-drink-large.jpg"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sbirt.care/education.aspx"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s://www.cdc.gov/nchs/data/databriefs/db383-H.pdf" TargetMode="External"/><Relationship Id="rId3" Type="http://schemas.openxmlformats.org/officeDocument/2006/relationships/hyperlink" Target="https://www.niaaa.nih.gov/alcohol-health/overview-alcohol-consumption/alcohol-use-disorders" TargetMode="External"/><Relationship Id="rId7" Type="http://schemas.openxmlformats.org/officeDocument/2006/relationships/hyperlink" Target="https://www.ruralhealthinfo.org/rural-monitor/alcohol-use-disorder/"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www.ruralhealthinfo.org/rural-monitor/alcohol-elixir-poison/" TargetMode="External"/><Relationship Id="rId5" Type="http://schemas.openxmlformats.org/officeDocument/2006/relationships/hyperlink" Target="https://www.ruralhealthinfo.org/toolkits/substance-abuse/1/public-health-based-approach" TargetMode="External"/><Relationship Id="rId4" Type="http://schemas.openxmlformats.org/officeDocument/2006/relationships/hyperlink" Target="https://www.niaaa.nih.gov/sites/default/files/publications/YouthGuide.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amhsa.gov/find-help/national-helpline" TargetMode="External"/><Relationship Id="rId7" Type="http://schemas.openxmlformats.org/officeDocument/2006/relationships/hyperlink" Target="https://sbirt.care/education.asp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mhttcnetwork.org/centers/mountain-plains-mhttc/rural-mental-health-farm-stress" TargetMode="External"/><Relationship Id="rId5" Type="http://schemas.openxmlformats.org/officeDocument/2006/relationships/hyperlink" Target="https://www.samhsa.gov/medication-assisted-treatment/medications-counseling-related-conditions/co-occurring-disorders" TargetMode="External"/><Relationship Id="rId4" Type="http://schemas.openxmlformats.org/officeDocument/2006/relationships/hyperlink" Target="https://www.samhsa.gov/data/release/2019-national-survey-drug-use-and-health-nsduh-release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0.png"/><Relationship Id="rId7"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mailto:midamerica@attcnetwork.org" TargetMode="External"/><Relationship Id="rId5" Type="http://schemas.openxmlformats.org/officeDocument/2006/relationships/hyperlink" Target="mailto:midamerica@mhttcnetwork.org" TargetMode="External"/><Relationship Id="rId4" Type="http://schemas.openxmlformats.org/officeDocument/2006/relationships/hyperlink" Target="mailto:mountainplains@mhttcnetwork.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mailto:midamerica@mhttcnetwork.org" TargetMode="External"/><Relationship Id="rId3" Type="http://schemas.openxmlformats.org/officeDocument/2006/relationships/hyperlink" Target="https://www.thinglink.com/card/1382814558917230595" TargetMode="External"/><Relationship Id="rId7" Type="http://schemas.openxmlformats.org/officeDocument/2006/relationships/hyperlink" Target="mailto:mountainplains@mhttcnetwork.or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attcnetwork.org/centers/mid-america-attc/home" TargetMode="External"/><Relationship Id="rId5" Type="http://schemas.openxmlformats.org/officeDocument/2006/relationships/hyperlink" Target="https://mhttcnetwork.org/centers/mid-america-mhttc/home" TargetMode="External"/><Relationship Id="rId4" Type="http://schemas.openxmlformats.org/officeDocument/2006/relationships/hyperlink" Target="https://mhttcnetwork.org/centers/mountain-plains-mhttc/home" TargetMode="External"/><Relationship Id="rId9" Type="http://schemas.openxmlformats.org/officeDocument/2006/relationships/hyperlink" Target="mailto:midamerica@attcnetwork.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httcnetwork.org/centers/global-mhttc/racial-equity-cultural-diversity"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httcnetwork.org/sites/default/files/2020-04/depression-alchohol-and-farm-stress_0.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mhttcnetwork.org/centers/mountain-plains-mhttc/product/depression-alcohol-and-farm-stress-addressing-co-occurring" TargetMode="External"/><Relationship Id="rId5" Type="http://schemas.openxmlformats.org/officeDocument/2006/relationships/image" Target="../media/image9.tmp"/><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
          </p:nvPr>
        </p:nvSpPr>
        <p:spPr>
          <a:xfrm>
            <a:off x="713209" y="2802851"/>
            <a:ext cx="11064240" cy="3906364"/>
          </a:xfrm>
        </p:spPr>
        <p:txBody>
          <a:bodyPr lIns="45718" tIns="45718" rIns="45718" bIns="45718" anchor="t">
            <a:normAutofit/>
          </a:bodyPr>
          <a:lstStyle/>
          <a:p>
            <a:pPr algn="l"/>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These materials were developed by the Mountain Plains MHTTC, Mid-America MHTTC, and the Mid-America ATTC for use by extension offices and other rural organizations to support community mental health efforts. Inserting local contact information and resources is encouraged; however, any co-branding efforts, such as adding organization logos, must adhere to TTC Network branding and style guidelines. For more information, please contact </a:t>
            </a:r>
            <a:r>
              <a:rPr lang="en-US"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mountainplains@mhttcnetwork.org</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l"/>
            <a:endParaRPr lang="en-US" dirty="0"/>
          </a:p>
        </p:txBody>
      </p:sp>
      <p:sp>
        <p:nvSpPr>
          <p:cNvPr id="6" name="Title 5"/>
          <p:cNvSpPr>
            <a:spLocks noGrp="1"/>
          </p:cNvSpPr>
          <p:nvPr>
            <p:ph type="title"/>
          </p:nvPr>
        </p:nvSpPr>
        <p:spPr>
          <a:xfrm>
            <a:off x="1063729" y="576992"/>
            <a:ext cx="10363201" cy="1145128"/>
          </a:xfrm>
        </p:spPr>
        <p:txBody>
          <a:bodyPr/>
          <a:lstStyle/>
          <a:p>
            <a:r>
              <a:rPr lang="en-US" dirty="0"/>
              <a:t>Note to Presenter</a:t>
            </a:r>
          </a:p>
        </p:txBody>
      </p:sp>
      <p:sp>
        <p:nvSpPr>
          <p:cNvPr id="8" name="TextBox 7"/>
          <p:cNvSpPr txBox="1"/>
          <p:nvPr/>
        </p:nvSpPr>
        <p:spPr>
          <a:xfrm>
            <a:off x="8351520" y="598247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#TogetherWeFarm</a:t>
            </a:r>
          </a:p>
        </p:txBody>
      </p:sp>
    </p:spTree>
    <p:extLst>
      <p:ext uri="{BB962C8B-B14F-4D97-AF65-F5344CB8AC3E}">
        <p14:creationId xmlns:p14="http://schemas.microsoft.com/office/powerpoint/2010/main" val="193615108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A5CF-9B2E-486E-8185-D127E57470F1}"/>
              </a:ext>
            </a:extLst>
          </p:cNvPr>
          <p:cNvSpPr>
            <a:spLocks noGrp="1"/>
          </p:cNvSpPr>
          <p:nvPr>
            <p:ph type="title"/>
          </p:nvPr>
        </p:nvSpPr>
        <p:spPr>
          <a:xfrm>
            <a:off x="443932" y="274099"/>
            <a:ext cx="11220044" cy="525170"/>
          </a:xfrm>
        </p:spPr>
        <p:txBody>
          <a:bodyPr>
            <a:normAutofit fontScale="90000"/>
          </a:bodyPr>
          <a:lstStyle/>
          <a:p>
            <a:r>
              <a:rPr lang="en-US" sz="3500" dirty="0">
                <a:solidFill>
                  <a:srgbClr val="6A4A62"/>
                </a:solidFill>
                <a:latin typeface="Arial" panose="020B0604020202020204" pitchFamily="34" charset="0"/>
                <a:cs typeface="Arial" panose="020B0604020202020204" pitchFamily="34" charset="0"/>
              </a:rPr>
              <a:t>Alcohol Use in the United States</a:t>
            </a:r>
          </a:p>
        </p:txBody>
      </p:sp>
      <p:sp>
        <p:nvSpPr>
          <p:cNvPr id="3" name="Content Placeholder 2">
            <a:extLst>
              <a:ext uri="{FF2B5EF4-FFF2-40B4-BE49-F238E27FC236}">
                <a16:creationId xmlns:a16="http://schemas.microsoft.com/office/drawing/2014/main" id="{B6AB2D62-43D8-4BAD-9E78-8C6A6248081D}"/>
              </a:ext>
            </a:extLst>
          </p:cNvPr>
          <p:cNvSpPr>
            <a:spLocks noGrp="1"/>
          </p:cNvSpPr>
          <p:nvPr>
            <p:ph type="body" sz="quarter" idx="1"/>
          </p:nvPr>
        </p:nvSpPr>
        <p:spPr/>
        <p:txBody>
          <a:bodyPr>
            <a:normAutofit/>
          </a:bodyPr>
          <a:lstStyle/>
          <a:p>
            <a:pPr marL="457200" lvl="1" indent="0">
              <a:buNone/>
            </a:pPr>
            <a:endParaRPr lang="en-US" dirty="0"/>
          </a:p>
          <a:p>
            <a:endParaRPr lang="en-US" dirty="0"/>
          </a:p>
        </p:txBody>
      </p:sp>
      <p:pic>
        <p:nvPicPr>
          <p:cNvPr id="7" name="Picture 6" descr="Chart, bar chart&#10;&#10;Description automatically generated">
            <a:extLst>
              <a:ext uri="{FF2B5EF4-FFF2-40B4-BE49-F238E27FC236}">
                <a16:creationId xmlns:a16="http://schemas.microsoft.com/office/drawing/2014/main" id="{50614C4E-E517-450C-887F-9BD3F2F88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46" y="799269"/>
            <a:ext cx="11043121" cy="6251888"/>
          </a:xfrm>
          <a:prstGeom prst="rect">
            <a:avLst/>
          </a:prstGeom>
        </p:spPr>
      </p:pic>
      <p:sp>
        <p:nvSpPr>
          <p:cNvPr id="8" name="TextBox 7">
            <a:extLst>
              <a:ext uri="{FF2B5EF4-FFF2-40B4-BE49-F238E27FC236}">
                <a16:creationId xmlns:a16="http://schemas.microsoft.com/office/drawing/2014/main" id="{5345B297-B54C-4D6B-ADA7-97985D2A7EA1}"/>
              </a:ext>
            </a:extLst>
          </p:cNvPr>
          <p:cNvSpPr txBox="1"/>
          <p:nvPr/>
        </p:nvSpPr>
        <p:spPr>
          <a:xfrm>
            <a:off x="443932" y="6214721"/>
            <a:ext cx="363412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lang="en-US" sz="1000" dirty="0">
                <a:hlinkClick r:id="rId4"/>
              </a:rPr>
              <a:t>https://www.samhsa.gov/data/release/2019-national-survey-drug-use-and-health-nsduh-releases</a:t>
            </a:r>
            <a:endParaRPr kumimoji="0" lang="en-US" sz="10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0541796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C38F-C4B7-45AB-A86C-DE69D2136EEE}"/>
              </a:ext>
            </a:extLst>
          </p:cNvPr>
          <p:cNvSpPr>
            <a:spLocks noGrp="1"/>
          </p:cNvSpPr>
          <p:nvPr>
            <p:ph type="title"/>
          </p:nvPr>
        </p:nvSpPr>
        <p:spPr>
          <a:xfrm>
            <a:off x="435610" y="399722"/>
            <a:ext cx="10515601" cy="767717"/>
          </a:xfrm>
        </p:spPr>
        <p:txBody>
          <a:bodyPr>
            <a:normAutofit/>
          </a:bodyPr>
          <a:lstStyle/>
          <a:p>
            <a:r>
              <a:rPr lang="en-US" sz="4000" dirty="0">
                <a:solidFill>
                  <a:srgbClr val="6A4A62"/>
                </a:solidFill>
                <a:latin typeface="Arial" panose="020B0604020202020204" pitchFamily="34" charset="0"/>
                <a:cs typeface="Arial" panose="020B0604020202020204" pitchFamily="34" charset="0"/>
              </a:rPr>
              <a:t>Alcohol Use Disorder in the United States</a:t>
            </a:r>
          </a:p>
        </p:txBody>
      </p:sp>
      <p:sp>
        <p:nvSpPr>
          <p:cNvPr id="3" name="Content Placeholder 2">
            <a:extLst>
              <a:ext uri="{FF2B5EF4-FFF2-40B4-BE49-F238E27FC236}">
                <a16:creationId xmlns:a16="http://schemas.microsoft.com/office/drawing/2014/main" id="{A91352F5-D88D-4731-AF3C-0F6C7C220F1D}"/>
              </a:ext>
            </a:extLst>
          </p:cNvPr>
          <p:cNvSpPr>
            <a:spLocks noGrp="1"/>
          </p:cNvSpPr>
          <p:nvPr>
            <p:ph type="body" sz="quarter" idx="1"/>
          </p:nvPr>
        </p:nvSpPr>
        <p:spPr/>
        <p:txBody>
          <a:bodyPr/>
          <a:lstStyle/>
          <a:p>
            <a:pPr marL="0" indent="0">
              <a:buNone/>
            </a:pPr>
            <a:endParaRPr lang="en-US" dirty="0"/>
          </a:p>
          <a:p>
            <a:pPr marL="0" indent="0">
              <a:buNone/>
            </a:pPr>
            <a:endParaRPr lang="en-US" dirty="0"/>
          </a:p>
          <a:p>
            <a:pPr marL="457200" lvl="1" indent="0">
              <a:buNone/>
            </a:pPr>
            <a:endParaRPr lang="en-US" dirty="0"/>
          </a:p>
        </p:txBody>
      </p:sp>
      <p:sp>
        <p:nvSpPr>
          <p:cNvPr id="6" name="TextBox 5">
            <a:extLst>
              <a:ext uri="{FF2B5EF4-FFF2-40B4-BE49-F238E27FC236}">
                <a16:creationId xmlns:a16="http://schemas.microsoft.com/office/drawing/2014/main" id="{B27E2863-574C-4927-A0AD-DD417CE91094}"/>
              </a:ext>
            </a:extLst>
          </p:cNvPr>
          <p:cNvSpPr txBox="1"/>
          <p:nvPr/>
        </p:nvSpPr>
        <p:spPr>
          <a:xfrm>
            <a:off x="7404694" y="6116339"/>
            <a:ext cx="1853011" cy="307777"/>
          </a:xfrm>
          <a:prstGeom prst="rect">
            <a:avLst/>
          </a:prstGeom>
          <a:noFill/>
        </p:spPr>
        <p:txBody>
          <a:bodyPr wrap="square" rtlCol="0">
            <a:spAutoFit/>
          </a:bodyPr>
          <a:lstStyle/>
          <a:p>
            <a:r>
              <a:rPr lang="en-US" sz="1400" dirty="0"/>
              <a:t>(SAMHSA, 2020)</a:t>
            </a:r>
          </a:p>
        </p:txBody>
      </p:sp>
      <p:pic>
        <p:nvPicPr>
          <p:cNvPr id="8" name="Picture 7" descr="Chart, bar chart&#10;&#10;Description automatically generated">
            <a:extLst>
              <a:ext uri="{FF2B5EF4-FFF2-40B4-BE49-F238E27FC236}">
                <a16:creationId xmlns:a16="http://schemas.microsoft.com/office/drawing/2014/main" id="{22D39263-0B95-4F4C-9AF2-0737C66B7A4A}"/>
              </a:ext>
            </a:extLst>
          </p:cNvPr>
          <p:cNvPicPr>
            <a:picLocks noChangeAspect="1"/>
          </p:cNvPicPr>
          <p:nvPr/>
        </p:nvPicPr>
        <p:blipFill rotWithShape="1">
          <a:blip r:embed="rId3">
            <a:extLst>
              <a:ext uri="{28A0092B-C50C-407E-A947-70E740481C1C}">
                <a14:useLocalDpi xmlns:a14="http://schemas.microsoft.com/office/drawing/2010/main" val="0"/>
              </a:ext>
            </a:extLst>
          </a:blip>
          <a:srcRect t="10338"/>
          <a:stretch/>
        </p:blipFill>
        <p:spPr>
          <a:xfrm>
            <a:off x="547130" y="1263045"/>
            <a:ext cx="11097740" cy="5195233"/>
          </a:xfrm>
          <a:prstGeom prst="rect">
            <a:avLst/>
          </a:prstGeom>
        </p:spPr>
      </p:pic>
      <p:sp>
        <p:nvSpPr>
          <p:cNvPr id="9" name="TextBox 8">
            <a:extLst>
              <a:ext uri="{FF2B5EF4-FFF2-40B4-BE49-F238E27FC236}">
                <a16:creationId xmlns:a16="http://schemas.microsoft.com/office/drawing/2014/main" id="{78AAAC99-07F7-4B09-837A-3EA65B58F011}"/>
              </a:ext>
            </a:extLst>
          </p:cNvPr>
          <p:cNvSpPr txBox="1"/>
          <p:nvPr/>
        </p:nvSpPr>
        <p:spPr>
          <a:xfrm>
            <a:off x="696448" y="6369599"/>
            <a:ext cx="10515600" cy="86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600" dirty="0">
                <a:hlinkClick r:id="rId4"/>
              </a:rPr>
              <a:t>https://www.samhsa.gov/data/release/2019-national-survey-drug-use-and-health-nsduh-releases</a:t>
            </a:r>
            <a:endParaRPr lang="en-US" sz="1600" dirty="0"/>
          </a:p>
          <a:p>
            <a:pPr algn="ctr"/>
            <a:endParaRPr lang="en-US" sz="1600" dirty="0"/>
          </a:p>
          <a:p>
            <a:endParaRPr lang="en-US" sz="1800" dirty="0"/>
          </a:p>
        </p:txBody>
      </p:sp>
    </p:spTree>
    <p:extLst>
      <p:ext uri="{BB962C8B-B14F-4D97-AF65-F5344CB8AC3E}">
        <p14:creationId xmlns:p14="http://schemas.microsoft.com/office/powerpoint/2010/main" val="38407507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887104" y="377502"/>
            <a:ext cx="10039976" cy="78478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pPr algn="l"/>
            <a:r>
              <a:rPr lang="en-US" sz="5000" dirty="0">
                <a:solidFill>
                  <a:srgbClr val="6A4A62"/>
                </a:solidFill>
                <a:latin typeface="Arial" panose="020B0604020202020204" pitchFamily="34" charset="0"/>
                <a:cs typeface="Arial" panose="020B0604020202020204" pitchFamily="34" charset="0"/>
              </a:rPr>
              <a:t>Symptoms of AUD</a:t>
            </a:r>
            <a:endParaRPr sz="5000" dirty="0">
              <a:latin typeface="Arial" panose="020B0604020202020204" pitchFamily="34" charset="0"/>
              <a:cs typeface="Arial" panose="020B0604020202020204" pitchFamily="34" charset="0"/>
            </a:endParaRPr>
          </a:p>
        </p:txBody>
      </p:sp>
      <p:sp>
        <p:nvSpPr>
          <p:cNvPr id="2" name="Rectangle 1"/>
          <p:cNvSpPr/>
          <p:nvPr/>
        </p:nvSpPr>
        <p:spPr>
          <a:xfrm>
            <a:off x="710252" y="1440585"/>
            <a:ext cx="10887388" cy="4355038"/>
          </a:xfrm>
          <a:prstGeom prst="rect">
            <a:avLst/>
          </a:prstGeom>
        </p:spPr>
        <p:txBody>
          <a:bodyPr wrap="square">
            <a:spAutoFit/>
          </a:bodyPr>
          <a:lstStyle/>
          <a:p>
            <a:pPr marL="285750"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Drinking more or longer than you intended.</a:t>
            </a:r>
          </a:p>
          <a:p>
            <a:pPr marL="285750"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A desire to cut down or stop drinking but can not.</a:t>
            </a:r>
          </a:p>
          <a:p>
            <a:pPr marL="285750"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Spending a lot of time drinking.</a:t>
            </a:r>
          </a:p>
          <a:p>
            <a:pPr marL="285750"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Drinking often interferes with taking care of your home or family or causes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problems with your job.</a:t>
            </a:r>
          </a:p>
          <a:p>
            <a:pPr marL="285750"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Giving up on activities that were once important or interesting to you.</a:t>
            </a:r>
          </a:p>
          <a:p>
            <a:pPr marL="285750"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Gotten into situations while, or after, drinking that increased your chances of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getting hurt.</a:t>
            </a:r>
          </a:p>
          <a:p>
            <a:pPr marL="285750"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Needing to drink much more than you once did to get the effect you want.</a:t>
            </a:r>
          </a:p>
          <a:p>
            <a:pPr marL="285750"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Withdrawal symptoms like shakiness, restlessness, nausea, sweating, racing heart that occur when the effects of alcohol are wearing off.</a:t>
            </a:r>
          </a:p>
        </p:txBody>
      </p:sp>
      <p:sp>
        <p:nvSpPr>
          <p:cNvPr id="7" name="TextBox 6"/>
          <p:cNvSpPr txBox="1"/>
          <p:nvPr/>
        </p:nvSpPr>
        <p:spPr>
          <a:xfrm>
            <a:off x="8203842" y="6073918"/>
            <a:ext cx="3775442"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a:t>
            </a:r>
            <a:r>
              <a:rPr lang="en-US" sz="2500" dirty="0">
                <a:solidFill>
                  <a:srgbClr val="6A4A62"/>
                </a:solidFill>
                <a:latin typeface="Arial" panose="020B0604020202020204" pitchFamily="34" charset="0"/>
                <a:cs typeface="Arial" panose="020B0604020202020204" pitchFamily="34" charset="0"/>
              </a:rPr>
              <a:t>TogetherWeFarm</a:t>
            </a:r>
          </a:p>
        </p:txBody>
      </p:sp>
    </p:spTree>
    <p:extLst>
      <p:ext uri="{BB962C8B-B14F-4D97-AF65-F5344CB8AC3E}">
        <p14:creationId xmlns:p14="http://schemas.microsoft.com/office/powerpoint/2010/main" val="32840665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887104" y="377502"/>
            <a:ext cx="10039976" cy="78478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pPr algn="l"/>
            <a:r>
              <a:rPr lang="en-US" sz="5000" dirty="0">
                <a:solidFill>
                  <a:srgbClr val="6A4A62"/>
                </a:solidFill>
                <a:latin typeface="Arial" panose="020B0604020202020204" pitchFamily="34" charset="0"/>
                <a:cs typeface="Arial" panose="020B0604020202020204" pitchFamily="34" charset="0"/>
              </a:rPr>
              <a:t>Risks of Harmful Alcohol Use</a:t>
            </a:r>
            <a:endParaRPr sz="5000" dirty="0">
              <a:latin typeface="Arial" panose="020B0604020202020204" pitchFamily="34" charset="0"/>
              <a:cs typeface="Arial" panose="020B0604020202020204" pitchFamily="34" charset="0"/>
            </a:endParaRPr>
          </a:p>
        </p:txBody>
      </p:sp>
      <p:sp>
        <p:nvSpPr>
          <p:cNvPr id="2" name="Rectangle 1"/>
          <p:cNvSpPr/>
          <p:nvPr/>
        </p:nvSpPr>
        <p:spPr>
          <a:xfrm>
            <a:off x="669701" y="1440585"/>
            <a:ext cx="5334859" cy="4770537"/>
          </a:xfrm>
          <a:prstGeom prst="rect">
            <a:avLst/>
          </a:prstGeom>
        </p:spPr>
        <p:txBody>
          <a:bodyPr wrap="square">
            <a:spAutoFit/>
          </a:bodyPr>
          <a:lstStyle/>
          <a:p>
            <a:pPr>
              <a:spcBef>
                <a:spcPts val="600"/>
              </a:spcBef>
            </a:pPr>
            <a:r>
              <a:rPr lang="en-US" sz="2200" dirty="0">
                <a:latin typeface="Arial" panose="020B0604020202020204" pitchFamily="34" charset="0"/>
                <a:cs typeface="Arial" panose="020B0604020202020204" pitchFamily="34" charset="0"/>
              </a:rPr>
              <a:t>Complicates chronic diseases like diabetes and high blood pressure</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a:spcBef>
                <a:spcPts val="600"/>
              </a:spcBef>
            </a:pPr>
            <a:r>
              <a:rPr lang="en-US" sz="2200" b="1" dirty="0">
                <a:latin typeface="Arial" panose="020B0604020202020204" pitchFamily="34" charset="0"/>
                <a:cs typeface="Arial" panose="020B0604020202020204" pitchFamily="34" charset="0"/>
              </a:rPr>
              <a:t>Can Lead to Other Health Concerns</a:t>
            </a:r>
          </a:p>
          <a:p>
            <a:pPr marL="579438"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Heart and liver disease</a:t>
            </a:r>
          </a:p>
          <a:p>
            <a:pPr marL="579438"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Stomach ulcers</a:t>
            </a:r>
          </a:p>
          <a:p>
            <a:pPr marL="579438"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Seizures</a:t>
            </a:r>
          </a:p>
          <a:p>
            <a:pPr marL="579438"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Stroke</a:t>
            </a:r>
          </a:p>
          <a:p>
            <a:pPr marL="579438"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Psychiatric disorders</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8247845" y="6211122"/>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#TogetherWeFarm</a:t>
            </a:r>
          </a:p>
        </p:txBody>
      </p:sp>
      <p:sp>
        <p:nvSpPr>
          <p:cNvPr id="3" name="Rectangle 2"/>
          <p:cNvSpPr/>
          <p:nvPr/>
        </p:nvSpPr>
        <p:spPr>
          <a:xfrm>
            <a:off x="6133350" y="2571663"/>
            <a:ext cx="5599304" cy="2508379"/>
          </a:xfrm>
          <a:prstGeom prst="rect">
            <a:avLst/>
          </a:prstGeom>
        </p:spPr>
        <p:txBody>
          <a:bodyPr wrap="square" lIns="91440" tIns="45720" rIns="91440" bIns="45720" anchor="t">
            <a:spAutoFit/>
          </a:bodyPr>
          <a:lstStyle/>
          <a:p>
            <a:pPr>
              <a:spcBef>
                <a:spcPts val="600"/>
              </a:spcBef>
            </a:pPr>
            <a:r>
              <a:rPr lang="en-US" sz="2200" b="1" dirty="0">
                <a:latin typeface="Arial" panose="020B0604020202020204" pitchFamily="34" charset="0"/>
                <a:cs typeface="Arial" panose="020B0604020202020204" pitchFamily="34" charset="0"/>
              </a:rPr>
              <a:t>Prenatal Consequences</a:t>
            </a:r>
          </a:p>
          <a:p>
            <a:pPr marL="746125" indent="-285750">
              <a:spcBef>
                <a:spcPts val="600"/>
              </a:spcBef>
              <a:buFont typeface="Arial" panose="020B0604020202020204" pitchFamily="34" charset="0"/>
              <a:buChar char="•"/>
            </a:pPr>
            <a:r>
              <a:rPr lang="en-US" sz="2200">
                <a:latin typeface="Arial"/>
                <a:cs typeface="Arial"/>
              </a:rPr>
              <a:t>Fetal alcohol syndrome</a:t>
            </a:r>
          </a:p>
          <a:p>
            <a:pPr marL="746125" indent="-285750">
              <a:spcBef>
                <a:spcPts val="600"/>
              </a:spcBef>
              <a:buFont typeface="Arial" panose="020B0604020202020204" pitchFamily="34" charset="0"/>
              <a:buChar char="•"/>
            </a:pPr>
            <a:r>
              <a:rPr lang="en-US" sz="2200">
                <a:latin typeface="Arial"/>
                <a:cs typeface="Arial"/>
              </a:rPr>
              <a:t>Fetal alcohol spectrum disorders</a:t>
            </a:r>
          </a:p>
          <a:p>
            <a:pPr marL="746125"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Stillbirth</a:t>
            </a:r>
          </a:p>
          <a:p>
            <a:pPr marL="746125"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Preterm labor</a:t>
            </a:r>
          </a:p>
          <a:p>
            <a:pPr marL="746125" indent="-285750">
              <a:spcBef>
                <a:spcPts val="600"/>
              </a:spcBef>
              <a:buFont typeface="Arial" panose="020B0604020202020204" pitchFamily="34" charset="0"/>
              <a:buChar char="•"/>
            </a:pPr>
            <a:r>
              <a:rPr lang="en-US" sz="2200" dirty="0">
                <a:latin typeface="Arial" panose="020B0604020202020204" pitchFamily="34" charset="0"/>
                <a:cs typeface="Arial" panose="020B0604020202020204" pitchFamily="34" charset="0"/>
              </a:rPr>
              <a:t>Maternal health complications</a:t>
            </a:r>
          </a:p>
        </p:txBody>
      </p:sp>
    </p:spTree>
    <p:extLst>
      <p:ext uri="{BB962C8B-B14F-4D97-AF65-F5344CB8AC3E}">
        <p14:creationId xmlns:p14="http://schemas.microsoft.com/office/powerpoint/2010/main" val="25833016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656912" y="478290"/>
            <a:ext cx="3937948" cy="1200286"/>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pPr algn="l"/>
            <a:r>
              <a:rPr lang="en-US" sz="4000" dirty="0">
                <a:solidFill>
                  <a:srgbClr val="6A4A62"/>
                </a:solidFill>
                <a:latin typeface="Arial" panose="020B0604020202020204" pitchFamily="34" charset="0"/>
                <a:cs typeface="Arial" panose="020B0604020202020204" pitchFamily="34" charset="0"/>
              </a:rPr>
              <a:t>Alcohol Education Tools </a:t>
            </a:r>
            <a:endParaRPr sz="4000" dirty="0">
              <a:latin typeface="Arial" panose="020B0604020202020204" pitchFamily="34" charset="0"/>
              <a:cs typeface="Arial" panose="020B0604020202020204" pitchFamily="34" charset="0"/>
            </a:endParaRPr>
          </a:p>
        </p:txBody>
      </p:sp>
      <p:sp>
        <p:nvSpPr>
          <p:cNvPr id="2" name="Rectangle 1"/>
          <p:cNvSpPr/>
          <p:nvPr/>
        </p:nvSpPr>
        <p:spPr>
          <a:xfrm>
            <a:off x="477046" y="2309265"/>
            <a:ext cx="5294308" cy="877163"/>
          </a:xfrm>
          <a:prstGeom prst="rect">
            <a:avLst/>
          </a:prstGeom>
        </p:spPr>
        <p:txBody>
          <a:bodyPr wrap="square">
            <a:spAutoFit/>
          </a:bodyPr>
          <a:lstStyle/>
          <a:p>
            <a:pPr>
              <a:spcBef>
                <a:spcPts val="600"/>
              </a:spcBef>
            </a:pPr>
            <a:r>
              <a:rPr lang="en-US" sz="2400" dirty="0" err="1">
                <a:hlinkClick r:id="rId3"/>
              </a:rPr>
              <a:t>sbirt.care</a:t>
            </a:r>
            <a:r>
              <a:rPr lang="en-US" sz="2400" dirty="0">
                <a:hlinkClick r:id="rId3"/>
              </a:rPr>
              <a:t>/education.aspx</a:t>
            </a:r>
            <a:endParaRPr lang="en-US" sz="22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pic>
        <p:nvPicPr>
          <p:cNvPr id="5" name="Picture 4" descr="Diagram, schematic&#10;&#10;Description automatically generated">
            <a:extLst>
              <a:ext uri="{FF2B5EF4-FFF2-40B4-BE49-F238E27FC236}">
                <a16:creationId xmlns:a16="http://schemas.microsoft.com/office/drawing/2014/main" id="{C2BBBB6B-2003-4512-AF20-B36473E08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2000" y="4524"/>
            <a:ext cx="7200000" cy="6853476"/>
          </a:xfrm>
          <a:prstGeom prst="rect">
            <a:avLst/>
          </a:prstGeom>
        </p:spPr>
      </p:pic>
    </p:spTree>
    <p:extLst>
      <p:ext uri="{BB962C8B-B14F-4D97-AF65-F5344CB8AC3E}">
        <p14:creationId xmlns:p14="http://schemas.microsoft.com/office/powerpoint/2010/main" val="12534378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595639" y="348732"/>
            <a:ext cx="10104120" cy="78478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pPr algn="l"/>
            <a:r>
              <a:rPr lang="en-US" sz="5000" dirty="0">
                <a:solidFill>
                  <a:srgbClr val="6A4A62"/>
                </a:solidFill>
                <a:latin typeface="Arial" panose="020B0604020202020204" pitchFamily="34" charset="0"/>
                <a:cs typeface="Arial" panose="020B0604020202020204" pitchFamily="34" charset="0"/>
              </a:rPr>
              <a:t>A Standard Drink</a:t>
            </a:r>
            <a:endParaRPr sz="5000" dirty="0">
              <a:latin typeface="Arial" panose="020B0604020202020204" pitchFamily="34" charset="0"/>
              <a:cs typeface="Arial" panose="020B0604020202020204" pitchFamily="34" charset="0"/>
            </a:endParaRPr>
          </a:p>
        </p:txBody>
      </p:sp>
      <p:grpSp>
        <p:nvGrpSpPr>
          <p:cNvPr id="6" name="Group 11" descr="5 ounces of wine &#10;12 ounces of beer &#10;1.5 ounces of hard alcohol ">
            <a:extLst>
              <a:ext uri="{FF2B5EF4-FFF2-40B4-BE49-F238E27FC236}">
                <a16:creationId xmlns:a16="http://schemas.microsoft.com/office/drawing/2014/main" id="{F3C65D60-2832-41FE-9D30-198F79752EFE}"/>
              </a:ext>
            </a:extLst>
          </p:cNvPr>
          <p:cNvGrpSpPr>
            <a:grpSpLocks/>
          </p:cNvGrpSpPr>
          <p:nvPr/>
        </p:nvGrpSpPr>
        <p:grpSpPr bwMode="auto">
          <a:xfrm>
            <a:off x="7116465" y="135833"/>
            <a:ext cx="4819561" cy="6427247"/>
            <a:chOff x="2743201" y="-5838055"/>
            <a:chExt cx="6172198" cy="11673980"/>
          </a:xfrm>
        </p:grpSpPr>
        <p:grpSp>
          <p:nvGrpSpPr>
            <p:cNvPr id="8" name="Group 10">
              <a:extLst>
                <a:ext uri="{FF2B5EF4-FFF2-40B4-BE49-F238E27FC236}">
                  <a16:creationId xmlns:a16="http://schemas.microsoft.com/office/drawing/2014/main" id="{FB230A13-AEF3-4266-9143-8E63997358D6}"/>
                </a:ext>
              </a:extLst>
            </p:cNvPr>
            <p:cNvGrpSpPr>
              <a:grpSpLocks/>
            </p:cNvGrpSpPr>
            <p:nvPr/>
          </p:nvGrpSpPr>
          <p:grpSpPr bwMode="auto">
            <a:xfrm>
              <a:off x="2743201" y="-5838055"/>
              <a:ext cx="6172198" cy="11673980"/>
              <a:chOff x="2743201" y="-5838055"/>
              <a:chExt cx="6172198" cy="11673980"/>
            </a:xfrm>
          </p:grpSpPr>
          <p:pic>
            <p:nvPicPr>
              <p:cNvPr id="10" name="Picture 9" descr="shutterstock_18608671">
                <a:extLst>
                  <a:ext uri="{FF2B5EF4-FFF2-40B4-BE49-F238E27FC236}">
                    <a16:creationId xmlns:a16="http://schemas.microsoft.com/office/drawing/2014/main" id="{735C8EDF-1934-4264-8A65-081C15077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133" t="288" r="19536"/>
              <a:stretch>
                <a:fillRect/>
              </a:stretch>
            </p:blipFill>
            <p:spPr bwMode="auto">
              <a:xfrm>
                <a:off x="2743201" y="1408"/>
                <a:ext cx="3313740" cy="580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hutterstock_9549910">
                <a:extLst>
                  <a:ext uri="{FF2B5EF4-FFF2-40B4-BE49-F238E27FC236}">
                    <a16:creationId xmlns:a16="http://schemas.microsoft.com/office/drawing/2014/main" id="{AD2CCF2E-DFCF-42DD-B657-180ADFEB5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196" t="3333" r="14095"/>
              <a:stretch>
                <a:fillRect/>
              </a:stretch>
            </p:blipFill>
            <p:spPr bwMode="auto">
              <a:xfrm>
                <a:off x="4662674" y="-5838055"/>
                <a:ext cx="2660521" cy="58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hutterstock_34495681">
                <a:extLst>
                  <a:ext uri="{FF2B5EF4-FFF2-40B4-BE49-F238E27FC236}">
                    <a16:creationId xmlns:a16="http://schemas.microsoft.com/office/drawing/2014/main" id="{641CA789-538A-43F5-925C-13484D14C2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754" t="14076" r="15247" b="7770"/>
              <a:stretch>
                <a:fillRect/>
              </a:stretch>
            </p:blipFill>
            <p:spPr bwMode="auto">
              <a:xfrm>
                <a:off x="5748936" y="1408"/>
                <a:ext cx="3166463" cy="583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a:extLst>
                  <a:ext uri="{FF2B5EF4-FFF2-40B4-BE49-F238E27FC236}">
                    <a16:creationId xmlns:a16="http://schemas.microsoft.com/office/drawing/2014/main" id="{240D2CC3-81D4-4104-AF1E-F040CFB3DA97}"/>
                  </a:ext>
                </a:extLst>
              </p:cNvPr>
              <p:cNvSpPr txBox="1">
                <a:spLocks noChangeArrowheads="1"/>
              </p:cNvSpPr>
              <p:nvPr/>
            </p:nvSpPr>
            <p:spPr bwMode="auto">
              <a:xfrm>
                <a:off x="3357674" y="2095500"/>
                <a:ext cx="2202042" cy="16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700" b="1" dirty="0">
                    <a:solidFill>
                      <a:srgbClr val="000000"/>
                    </a:solidFill>
                    <a:latin typeface="Arial Narrow" panose="020B0606020202030204" pitchFamily="34" charset="0"/>
                    <a:ea typeface="MS PGothic" panose="020B0600070205080204" pitchFamily="34" charset="-128"/>
                    <a:cs typeface="Arial" panose="020B0604020202020204" pitchFamily="34" charset="0"/>
                  </a:rPr>
                  <a:t>12 ounces of beer</a:t>
                </a:r>
              </a:p>
            </p:txBody>
          </p:sp>
          <p:sp>
            <p:nvSpPr>
              <p:cNvPr id="14" name="Text Box 10">
                <a:extLst>
                  <a:ext uri="{FF2B5EF4-FFF2-40B4-BE49-F238E27FC236}">
                    <a16:creationId xmlns:a16="http://schemas.microsoft.com/office/drawing/2014/main" id="{8F5035E6-1CC8-4E47-880C-B85C527D6B12}"/>
                  </a:ext>
                </a:extLst>
              </p:cNvPr>
              <p:cNvSpPr txBox="1">
                <a:spLocks noChangeArrowheads="1"/>
              </p:cNvSpPr>
              <p:nvPr/>
            </p:nvSpPr>
            <p:spPr bwMode="auto">
              <a:xfrm>
                <a:off x="4886753" y="-4837815"/>
                <a:ext cx="2212362" cy="16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700" b="1" dirty="0">
                    <a:solidFill>
                      <a:schemeClr val="bg1"/>
                    </a:solidFill>
                    <a:latin typeface="Arial Narrow" panose="020B0606020202030204" pitchFamily="34" charset="0"/>
                    <a:ea typeface="MS PGothic" panose="020B0600070205080204" pitchFamily="34" charset="-128"/>
                    <a:cs typeface="Arial" panose="020B0604020202020204" pitchFamily="34" charset="0"/>
                  </a:rPr>
                  <a:t>5 ounces of wine</a:t>
                </a:r>
              </a:p>
            </p:txBody>
          </p:sp>
        </p:grpSp>
        <p:sp>
          <p:nvSpPr>
            <p:cNvPr id="9" name="Text Box 9">
              <a:extLst>
                <a:ext uri="{FF2B5EF4-FFF2-40B4-BE49-F238E27FC236}">
                  <a16:creationId xmlns:a16="http://schemas.microsoft.com/office/drawing/2014/main" id="{5946DD4F-4220-4279-9BB5-36B8F273EB81}"/>
                </a:ext>
              </a:extLst>
            </p:cNvPr>
            <p:cNvSpPr txBox="1">
              <a:spLocks noChangeArrowheads="1"/>
            </p:cNvSpPr>
            <p:nvPr/>
          </p:nvSpPr>
          <p:spPr bwMode="auto">
            <a:xfrm>
              <a:off x="5892371" y="3010053"/>
              <a:ext cx="2879592" cy="16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700" b="1" dirty="0">
                  <a:solidFill>
                    <a:srgbClr val="000000"/>
                  </a:solidFill>
                  <a:latin typeface="Arial Narrow" panose="020B0606020202030204" pitchFamily="34" charset="0"/>
                  <a:ea typeface="MS PGothic" panose="020B0600070205080204" pitchFamily="34" charset="-128"/>
                  <a:cs typeface="Arial" panose="020B0604020202020204" pitchFamily="34" charset="0"/>
                </a:rPr>
                <a:t>1.5 ounces of hard alcohol</a:t>
              </a:r>
            </a:p>
          </p:txBody>
        </p:sp>
      </p:grpSp>
      <p:sp>
        <p:nvSpPr>
          <p:cNvPr id="4" name="Rectangle 3"/>
          <p:cNvSpPr/>
          <p:nvPr/>
        </p:nvSpPr>
        <p:spPr>
          <a:xfrm>
            <a:off x="296260" y="1553264"/>
            <a:ext cx="7300016" cy="3108543"/>
          </a:xfrm>
          <a:prstGeom prst="rect">
            <a:avLst/>
          </a:prstGeom>
        </p:spPr>
        <p:txBody>
          <a:bodyPr wrap="square" lIns="91440" tIns="45720" rIns="91440" bIns="45720" anchor="t">
            <a:spAutoFit/>
          </a:bodyPr>
          <a:lstStyle/>
          <a:p>
            <a:pPr marL="293370"/>
            <a:r>
              <a:rPr lang="en-US" sz="2800" dirty="0">
                <a:latin typeface="Arial"/>
              </a:rPr>
              <a:t>5 ounces of wine (12% alcohol)</a:t>
            </a:r>
          </a:p>
          <a:p>
            <a:pPr marL="293370"/>
            <a:endParaRPr lang="en-US" sz="2800" dirty="0">
              <a:latin typeface="Arial"/>
            </a:endParaRPr>
          </a:p>
          <a:p>
            <a:pPr marL="293370"/>
            <a:r>
              <a:rPr lang="en-US" sz="2800" dirty="0">
                <a:latin typeface="Arial"/>
              </a:rPr>
              <a:t>12 ounces of beer (5% alcohol)</a:t>
            </a:r>
          </a:p>
          <a:p>
            <a:pPr marL="293370"/>
            <a:endParaRPr lang="en-US" sz="2800" dirty="0">
              <a:latin typeface="Arial"/>
            </a:endParaRPr>
          </a:p>
          <a:p>
            <a:pPr marL="293370"/>
            <a:r>
              <a:rPr lang="en-US" sz="2800" dirty="0">
                <a:latin typeface="Arial"/>
              </a:rPr>
              <a:t>1.5 ounces of distilled spirits (40% alcohol)</a:t>
            </a:r>
          </a:p>
          <a:p>
            <a:pPr marL="293370"/>
            <a:endParaRPr lang="en-US" sz="2800" dirty="0">
              <a:latin typeface="Arial"/>
            </a:endParaRPr>
          </a:p>
          <a:p>
            <a:pPr marL="293370"/>
            <a:r>
              <a:rPr lang="en-US" sz="2800" dirty="0">
                <a:latin typeface="Arial"/>
              </a:rPr>
              <a:t>8-9 ounces of malt liquor (7% alcohol)</a:t>
            </a:r>
          </a:p>
        </p:txBody>
      </p:sp>
      <p:sp>
        <p:nvSpPr>
          <p:cNvPr id="2" name="TextBox 1">
            <a:extLst>
              <a:ext uri="{FF2B5EF4-FFF2-40B4-BE49-F238E27FC236}">
                <a16:creationId xmlns:a16="http://schemas.microsoft.com/office/drawing/2014/main" id="{36262B8B-9112-4011-A871-BE33B7D0D24F}"/>
              </a:ext>
            </a:extLst>
          </p:cNvPr>
          <p:cNvSpPr txBox="1"/>
          <p:nvPr/>
        </p:nvSpPr>
        <p:spPr>
          <a:xfrm>
            <a:off x="564412" y="5987753"/>
            <a:ext cx="3613355"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000" dirty="0">
                <a:latin typeface="Arial"/>
                <a:hlinkClick r:id="rId6"/>
              </a:rPr>
              <a:t>https://www.ruralhealthinfo.org/rural-monitor/wp-content/uploads/2020/08/niaaa-standard-drink-large.jpg</a:t>
            </a:r>
            <a:r>
              <a:rPr lang="en-US" sz="1000" dirty="0">
                <a:latin typeface="Arial"/>
              </a:rPr>
              <a:t> </a:t>
            </a:r>
          </a:p>
          <a:p>
            <a:pPr marL="0" marR="0" indent="0" defTabSz="457200"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9875568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ow many shots are in a bottle? &#10;*based on the average 1 1/2 ounc shot ">
            <a:extLst>
              <a:ext uri="{FF2B5EF4-FFF2-40B4-BE49-F238E27FC236}">
                <a16:creationId xmlns:a16="http://schemas.microsoft.com/office/drawing/2014/main" id="{13AC959A-13EC-45B5-9BDD-9B2D7B621E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4558" y="268937"/>
            <a:ext cx="9962884" cy="6320126"/>
          </a:xfrm>
          <a:prstGeom prst="rect">
            <a:avLst/>
          </a:prstGeom>
          <a:noFill/>
          <a:ln w="57150">
            <a:solidFill>
              <a:srgbClr val="6A4A6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64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766864" y="187649"/>
            <a:ext cx="10104120" cy="78478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pPr algn="l"/>
            <a:r>
              <a:rPr lang="en-US" sz="5000">
                <a:solidFill>
                  <a:srgbClr val="6A4A62"/>
                </a:solidFill>
              </a:rPr>
              <a:t>Low-Risk Drinking</a:t>
            </a:r>
            <a:endParaRPr sz="5000"/>
          </a:p>
        </p:txBody>
      </p:sp>
      <p:sp>
        <p:nvSpPr>
          <p:cNvPr id="7" name="TextBox 6"/>
          <p:cNvSpPr txBox="1"/>
          <p:nvPr/>
        </p:nvSpPr>
        <p:spPr>
          <a:xfrm>
            <a:off x="8637739" y="6241973"/>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#TogetherWeFarm</a:t>
            </a:r>
          </a:p>
        </p:txBody>
      </p:sp>
      <p:sp>
        <p:nvSpPr>
          <p:cNvPr id="4" name="Rectangle 3"/>
          <p:cNvSpPr/>
          <p:nvPr/>
        </p:nvSpPr>
        <p:spPr>
          <a:xfrm>
            <a:off x="812532" y="1050477"/>
            <a:ext cx="10048024" cy="1938992"/>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dirty="0">
                <a:latin typeface="Arial"/>
              </a:rPr>
              <a:t>For people over 65: low-risk limits are 3 drinks a day or </a:t>
            </a:r>
            <a:br>
              <a:rPr lang="en-US" sz="2400" dirty="0">
                <a:latin typeface="Arial"/>
              </a:rPr>
            </a:br>
            <a:r>
              <a:rPr lang="en-US" sz="2400" dirty="0">
                <a:latin typeface="Arial"/>
              </a:rPr>
              <a:t>7 drinks a week.</a:t>
            </a:r>
          </a:p>
          <a:p>
            <a:pPr marL="342900" indent="-342900">
              <a:buFont typeface="Arial" panose="020B0604020202020204" pitchFamily="34" charset="0"/>
              <a:buChar char="•"/>
            </a:pPr>
            <a:r>
              <a:rPr lang="en-US" sz="2400" dirty="0">
                <a:latin typeface="Arial"/>
              </a:rPr>
              <a:t>Women who are pregnant or may become pregnant should not drink.</a:t>
            </a:r>
            <a:br>
              <a:rPr lang="en-US" sz="2400" dirty="0">
                <a:latin typeface="Arial"/>
              </a:rPr>
            </a:br>
            <a:r>
              <a:rPr lang="en-US" sz="2400" dirty="0">
                <a:latin typeface="Arial"/>
              </a:rPr>
              <a:t>  </a:t>
            </a:r>
          </a:p>
          <a:p>
            <a:r>
              <a:rPr lang="en-US" sz="2400" dirty="0">
                <a:latin typeface="Arial"/>
              </a:rPr>
              <a:t>For healthy adults ages 65 and under:</a:t>
            </a:r>
          </a:p>
        </p:txBody>
      </p:sp>
      <p:sp>
        <p:nvSpPr>
          <p:cNvPr id="3" name="Rectangle 2"/>
          <p:cNvSpPr/>
          <p:nvPr/>
        </p:nvSpPr>
        <p:spPr>
          <a:xfrm>
            <a:off x="4354010" y="6058487"/>
            <a:ext cx="2802370" cy="369332"/>
          </a:xfrm>
          <a:prstGeom prst="rect">
            <a:avLst/>
          </a:prstGeom>
        </p:spPr>
        <p:txBody>
          <a:bodyPr wrap="none" lIns="91440" tIns="45720" rIns="91440" bIns="45720" anchor="t">
            <a:spAutoFit/>
          </a:bodyPr>
          <a:lstStyle/>
          <a:p>
            <a:r>
              <a:rPr lang="en-US" dirty="0" err="1">
                <a:latin typeface="Arial"/>
                <a:hlinkClick r:id="rId3"/>
              </a:rPr>
              <a:t>sbirt.care</a:t>
            </a:r>
            <a:r>
              <a:rPr lang="en-US" dirty="0">
                <a:latin typeface="Arial"/>
                <a:hlinkClick r:id="rId3"/>
              </a:rPr>
              <a:t>/education.aspx</a:t>
            </a:r>
            <a:r>
              <a:rPr lang="en-US" dirty="0">
                <a:latin typeface="Arial"/>
              </a:rPr>
              <a:t> </a:t>
            </a:r>
          </a:p>
        </p:txBody>
      </p:sp>
      <p:grpSp>
        <p:nvGrpSpPr>
          <p:cNvPr id="9" name="Group 8">
            <a:extLst>
              <a:ext uri="{FF2B5EF4-FFF2-40B4-BE49-F238E27FC236}">
                <a16:creationId xmlns:a16="http://schemas.microsoft.com/office/drawing/2014/main" id="{C0E6D856-C20A-4C82-AEF8-4B407DCE7D48}"/>
              </a:ext>
            </a:extLst>
          </p:cNvPr>
          <p:cNvGrpSpPr/>
          <p:nvPr/>
        </p:nvGrpSpPr>
        <p:grpSpPr>
          <a:xfrm>
            <a:off x="1126761" y="3064732"/>
            <a:ext cx="8964117" cy="3058975"/>
            <a:chOff x="1901253" y="3186167"/>
            <a:chExt cx="8964117" cy="3058975"/>
          </a:xfrm>
        </p:grpSpPr>
        <p:pic>
          <p:nvPicPr>
            <p:cNvPr id="8" name="Picture 8">
              <a:extLst>
                <a:ext uri="{FF2B5EF4-FFF2-40B4-BE49-F238E27FC236}">
                  <a16:creationId xmlns:a16="http://schemas.microsoft.com/office/drawing/2014/main" id="{52B8D85C-87F3-4140-BB3D-9ECC5F41E655}"/>
                </a:ext>
              </a:extLst>
            </p:cNvPr>
            <p:cNvPicPr>
              <a:picLocks noChangeAspect="1"/>
            </p:cNvPicPr>
            <p:nvPr/>
          </p:nvPicPr>
          <p:blipFill>
            <a:blip r:embed="rId4"/>
            <a:stretch>
              <a:fillRect/>
            </a:stretch>
          </p:blipFill>
          <p:spPr>
            <a:xfrm>
              <a:off x="4686925" y="3188658"/>
              <a:ext cx="6178445" cy="2841635"/>
            </a:xfrm>
            <a:prstGeom prst="rect">
              <a:avLst/>
            </a:prstGeom>
          </p:spPr>
        </p:pic>
        <p:pic>
          <p:nvPicPr>
            <p:cNvPr id="5" name="Picture 7" descr="A picture containing calendar&#10;&#10;Description automatically generated">
              <a:extLst>
                <a:ext uri="{FF2B5EF4-FFF2-40B4-BE49-F238E27FC236}">
                  <a16:creationId xmlns:a16="http://schemas.microsoft.com/office/drawing/2014/main" id="{D19DBF0D-A923-467E-9E9E-856C4F3D6875}"/>
                </a:ext>
              </a:extLst>
            </p:cNvPr>
            <p:cNvPicPr>
              <a:picLocks noChangeAspect="1"/>
            </p:cNvPicPr>
            <p:nvPr/>
          </p:nvPicPr>
          <p:blipFill>
            <a:blip r:embed="rId5"/>
            <a:stretch>
              <a:fillRect/>
            </a:stretch>
          </p:blipFill>
          <p:spPr>
            <a:xfrm>
              <a:off x="1901253" y="3186167"/>
              <a:ext cx="8964116" cy="3058975"/>
            </a:xfrm>
            <a:prstGeom prst="rect">
              <a:avLst/>
            </a:prstGeom>
          </p:spPr>
        </p:pic>
      </p:grpSp>
      <p:grpSp>
        <p:nvGrpSpPr>
          <p:cNvPr id="13" name="Group 12">
            <a:extLst>
              <a:ext uri="{FF2B5EF4-FFF2-40B4-BE49-F238E27FC236}">
                <a16:creationId xmlns:a16="http://schemas.microsoft.com/office/drawing/2014/main" id="{0E9160E5-CAC1-4211-AF60-9E18091B5BB8}"/>
              </a:ext>
            </a:extLst>
          </p:cNvPr>
          <p:cNvGrpSpPr/>
          <p:nvPr/>
        </p:nvGrpSpPr>
        <p:grpSpPr>
          <a:xfrm>
            <a:off x="6098498" y="3028997"/>
            <a:ext cx="3398239" cy="701760"/>
            <a:chOff x="6098498" y="2963055"/>
            <a:chExt cx="3398239" cy="701760"/>
          </a:xfrm>
        </p:grpSpPr>
        <p:sp>
          <p:nvSpPr>
            <p:cNvPr id="10" name="TextBox 9">
              <a:extLst>
                <a:ext uri="{FF2B5EF4-FFF2-40B4-BE49-F238E27FC236}">
                  <a16:creationId xmlns:a16="http://schemas.microsoft.com/office/drawing/2014/main" id="{BB677F16-77E7-4156-8A4B-D72C7B79C46F}"/>
                </a:ext>
              </a:extLst>
            </p:cNvPr>
            <p:cNvSpPr txBox="1"/>
            <p:nvPr/>
          </p:nvSpPr>
          <p:spPr>
            <a:xfrm>
              <a:off x="6098498" y="2963055"/>
              <a:ext cx="12941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n-US" sz="2000" b="1" kern="1200">
                  <a:solidFill>
                    <a:srgbClr val="FFFFFF"/>
                  </a:solidFill>
                  <a:latin typeface="Arial"/>
                  <a:cs typeface="Arial"/>
                </a:rPr>
                <a:t>MEN	</a:t>
              </a:r>
            </a:p>
          </p:txBody>
        </p:sp>
        <p:sp>
          <p:nvSpPr>
            <p:cNvPr id="12" name="TextBox 11">
              <a:extLst>
                <a:ext uri="{FF2B5EF4-FFF2-40B4-BE49-F238E27FC236}">
                  <a16:creationId xmlns:a16="http://schemas.microsoft.com/office/drawing/2014/main" id="{4A5044BB-15EB-410B-9942-451EA391CAA2}"/>
                </a:ext>
              </a:extLst>
            </p:cNvPr>
            <p:cNvSpPr txBox="1"/>
            <p:nvPr/>
          </p:nvSpPr>
          <p:spPr>
            <a:xfrm>
              <a:off x="7952750" y="2993505"/>
              <a:ext cx="1543987" cy="671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lgn="ctr"/>
              <a:r>
                <a:rPr lang="en-US" sz="2000" b="1">
                  <a:solidFill>
                    <a:srgbClr val="FFFFFF"/>
                  </a:solidFill>
                  <a:latin typeface="Arial"/>
                  <a:cs typeface="Arial"/>
                </a:rPr>
                <a:t>WOMEN</a:t>
              </a:r>
              <a:endParaRPr lang="en-US" sz="2000">
                <a:ea typeface="+mn-lt"/>
                <a:cs typeface="+mn-lt"/>
              </a:endParaRPr>
            </a:p>
            <a:p>
              <a:pPr marL="0" marR="0" indent="0" algn="ctr" defTabSz="457200">
                <a:lnSpc>
                  <a:spcPct val="100000"/>
                </a:lnSpc>
                <a:spcBef>
                  <a:spcPts val="0"/>
                </a:spcBef>
                <a:spcAft>
                  <a:spcPts val="0"/>
                </a:spcAft>
                <a:buClrTx/>
                <a:buSzTx/>
                <a:buFontTx/>
                <a:buNone/>
                <a:tabLst/>
              </a:pPr>
              <a:endParaRPr lang="en-US" sz="1800" b="0" i="0" u="none" strike="noStrike" cap="none" spc="0" normalizeH="0" baseline="0" dirty="0">
                <a:ln>
                  <a:noFill/>
                </a:ln>
                <a:solidFill>
                  <a:srgbClr val="000000"/>
                </a:solidFill>
                <a:effectLst/>
                <a:uFillTx/>
                <a:latin typeface="+mn-lt"/>
                <a:ea typeface="+mn-ea"/>
                <a:cs typeface="+mn-cs"/>
              </a:endParaRPr>
            </a:p>
          </p:txBody>
        </p:sp>
      </p:grpSp>
    </p:spTree>
    <p:extLst>
      <p:ext uri="{BB962C8B-B14F-4D97-AF65-F5344CB8AC3E}">
        <p14:creationId xmlns:p14="http://schemas.microsoft.com/office/powerpoint/2010/main" val="3572785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8739-0B86-4FCB-8EEC-301A9A9AB1CE}"/>
              </a:ext>
            </a:extLst>
          </p:cNvPr>
          <p:cNvSpPr>
            <a:spLocks noGrp="1"/>
          </p:cNvSpPr>
          <p:nvPr>
            <p:ph type="title"/>
          </p:nvPr>
        </p:nvSpPr>
        <p:spPr>
          <a:xfrm>
            <a:off x="437294" y="-23355"/>
            <a:ext cx="10482864" cy="1325563"/>
          </a:xfrm>
        </p:spPr>
        <p:txBody>
          <a:bodyPr>
            <a:normAutofit/>
          </a:bodyPr>
          <a:lstStyle/>
          <a:p>
            <a:r>
              <a:rPr lang="en-US" sz="4500" dirty="0">
                <a:solidFill>
                  <a:srgbClr val="6A4A62"/>
                </a:solidFill>
                <a:latin typeface="Arial" panose="020B0604020202020204" pitchFamily="34" charset="0"/>
                <a:cs typeface="Arial" panose="020B0604020202020204" pitchFamily="34" charset="0"/>
              </a:rPr>
              <a:t>At-Risk Drinking vs. Binge Drinking</a:t>
            </a:r>
          </a:p>
        </p:txBody>
      </p:sp>
      <p:sp>
        <p:nvSpPr>
          <p:cNvPr id="5" name="Content Placeholder 4">
            <a:extLst>
              <a:ext uri="{FF2B5EF4-FFF2-40B4-BE49-F238E27FC236}">
                <a16:creationId xmlns:a16="http://schemas.microsoft.com/office/drawing/2014/main" id="{E7F867C8-D9E2-43AA-8092-93EFB27EC3EB}"/>
              </a:ext>
            </a:extLst>
          </p:cNvPr>
          <p:cNvSpPr>
            <a:spLocks noGrp="1"/>
          </p:cNvSpPr>
          <p:nvPr>
            <p:ph sz="half" idx="1"/>
          </p:nvPr>
        </p:nvSpPr>
        <p:spPr/>
        <p:txBody>
          <a:bodyPr>
            <a:normAutofit/>
          </a:bodyPr>
          <a:lstStyle/>
          <a:p>
            <a:pPr marL="0" indent="0">
              <a:buNone/>
            </a:pPr>
            <a:endParaRPr lang="en-US" altLang="en-US" sz="3600" b="1" dirty="0">
              <a:latin typeface="Arial" panose="020B0604020202020204" pitchFamily="34" charset="0"/>
              <a:cs typeface="Arial" panose="020B0604020202020204" pitchFamily="34" charset="0"/>
            </a:endParaRPr>
          </a:p>
          <a:p>
            <a:pPr marL="0" indent="0">
              <a:buNone/>
            </a:pPr>
            <a:endParaRPr lang="en-US" altLang="en-US" sz="3600" b="1" dirty="0">
              <a:latin typeface="Arial" panose="020B0604020202020204" pitchFamily="34" charset="0"/>
              <a:cs typeface="Arial" panose="020B0604020202020204" pitchFamily="34" charset="0"/>
            </a:endParaRPr>
          </a:p>
          <a:p>
            <a:pPr marL="0" indent="0">
              <a:buNone/>
            </a:pPr>
            <a:endParaRPr lang="en-US" altLang="en-US" sz="3600" b="1" dirty="0">
              <a:latin typeface="Arial" panose="020B0604020202020204" pitchFamily="34" charset="0"/>
              <a:cs typeface="Arial" panose="020B0604020202020204" pitchFamily="34" charset="0"/>
            </a:endParaRPr>
          </a:p>
          <a:p>
            <a:pPr marL="0" indent="0">
              <a:buNone/>
            </a:pPr>
            <a:endParaRPr lang="en-US" altLang="en-US" sz="3600" b="1" dirty="0">
              <a:latin typeface="Arial" panose="020B0604020202020204" pitchFamily="34" charset="0"/>
              <a:cs typeface="Arial" panose="020B0604020202020204" pitchFamily="34" charset="0"/>
            </a:endParaRPr>
          </a:p>
          <a:p>
            <a:endParaRPr lang="en-US" dirty="0"/>
          </a:p>
        </p:txBody>
      </p:sp>
      <p:sp>
        <p:nvSpPr>
          <p:cNvPr id="3" name="Content Placeholder 2">
            <a:extLst>
              <a:ext uri="{FF2B5EF4-FFF2-40B4-BE49-F238E27FC236}">
                <a16:creationId xmlns:a16="http://schemas.microsoft.com/office/drawing/2014/main" id="{A5F5D1FC-49C6-4017-9AB4-EC4045276604}"/>
              </a:ext>
            </a:extLst>
          </p:cNvPr>
          <p:cNvSpPr>
            <a:spLocks noGrp="1"/>
          </p:cNvSpPr>
          <p:nvPr>
            <p:ph sz="half" idx="2"/>
          </p:nvPr>
        </p:nvSpPr>
        <p:spPr>
          <a:xfrm>
            <a:off x="1029801" y="1329177"/>
            <a:ext cx="10093828" cy="2719655"/>
          </a:xfrm>
        </p:spPr>
        <p:txBody>
          <a:bodyPr>
            <a:normAutofit/>
          </a:bodyPr>
          <a:lstStyle/>
          <a:p>
            <a:pPr marL="0" indent="0">
              <a:lnSpc>
                <a:spcPts val="3400"/>
              </a:lnSpc>
              <a:buNone/>
            </a:pPr>
            <a:r>
              <a:rPr lang="en-US" altLang="en-US" sz="3600" dirty="0">
                <a:latin typeface="Arial" panose="020B0604020202020204" pitchFamily="34" charset="0"/>
                <a:cs typeface="Arial" panose="020B0604020202020204" pitchFamily="34" charset="0"/>
              </a:rPr>
              <a:t>Binge Drinking in Adults:</a:t>
            </a:r>
            <a:br>
              <a:rPr lang="en-US" altLang="en-US" sz="1500" dirty="0">
                <a:latin typeface="Arial" panose="020B0604020202020204" pitchFamily="34" charset="0"/>
                <a:cs typeface="Arial" panose="020B0604020202020204" pitchFamily="34" charset="0"/>
              </a:rPr>
            </a:br>
            <a:r>
              <a:rPr lang="en-US" altLang="en-US" sz="2600" dirty="0">
                <a:latin typeface="Arial" panose="020B0604020202020204" pitchFamily="34" charset="0"/>
                <a:cs typeface="Arial" panose="020B0604020202020204" pitchFamily="34" charset="0"/>
              </a:rPr>
              <a:t>Pattern of drinking that brings blood alcohol concentration (BAC) </a:t>
            </a:r>
            <a:br>
              <a:rPr lang="en-US" altLang="en-US" sz="2600" dirty="0">
                <a:latin typeface="Arial" panose="020B0604020202020204" pitchFamily="34" charset="0"/>
                <a:cs typeface="Arial" panose="020B0604020202020204" pitchFamily="34" charset="0"/>
              </a:rPr>
            </a:br>
            <a:r>
              <a:rPr lang="en-US" altLang="en-US" sz="2600" dirty="0">
                <a:latin typeface="Arial" panose="020B0604020202020204" pitchFamily="34" charset="0"/>
                <a:cs typeface="Arial" panose="020B0604020202020204" pitchFamily="34" charset="0"/>
              </a:rPr>
              <a:t>levels to 0.08 g/dL. </a:t>
            </a:r>
          </a:p>
          <a:p>
            <a:pPr marL="0" indent="0">
              <a:lnSpc>
                <a:spcPct val="110000"/>
              </a:lnSpc>
              <a:buNone/>
            </a:pPr>
            <a:r>
              <a:rPr lang="en-US" altLang="en-US" sz="2400" b="1" dirty="0">
                <a:solidFill>
                  <a:srgbClr val="CD4928"/>
                </a:solidFill>
                <a:latin typeface="Arial" panose="020B0604020202020204" pitchFamily="34" charset="0"/>
                <a:cs typeface="Arial" panose="020B0604020202020204" pitchFamily="34" charset="0"/>
              </a:rPr>
              <a:t>Female:   More than 4 drinks in one sitting</a:t>
            </a:r>
          </a:p>
          <a:p>
            <a:pPr marL="0" indent="0">
              <a:lnSpc>
                <a:spcPct val="110000"/>
              </a:lnSpc>
              <a:buNone/>
            </a:pPr>
            <a:r>
              <a:rPr lang="en-US" altLang="en-US" sz="2400" b="1" dirty="0">
                <a:solidFill>
                  <a:srgbClr val="CD4928"/>
                </a:solidFill>
                <a:latin typeface="Arial" panose="020B0604020202020204" pitchFamily="34" charset="0"/>
                <a:cs typeface="Arial" panose="020B0604020202020204" pitchFamily="34" charset="0"/>
              </a:rPr>
              <a:t>Male: 	      More than 5 drinks in one sitting </a:t>
            </a:r>
            <a:r>
              <a:rPr lang="en-US" altLang="en-US" sz="1200" dirty="0">
                <a:latin typeface="Arial" panose="020B0604020202020204" pitchFamily="34" charset="0"/>
                <a:cs typeface="Arial" panose="020B0604020202020204" pitchFamily="34" charset="0"/>
              </a:rPr>
              <a:t>(CDC, 2019)</a:t>
            </a:r>
            <a:endParaRPr lang="en-US" dirty="0"/>
          </a:p>
        </p:txBody>
      </p:sp>
      <p:sp>
        <p:nvSpPr>
          <p:cNvPr id="4" name="Rectangle 3">
            <a:extLst>
              <a:ext uri="{FF2B5EF4-FFF2-40B4-BE49-F238E27FC236}">
                <a16:creationId xmlns:a16="http://schemas.microsoft.com/office/drawing/2014/main" id="{373E8EF9-1098-46B3-BC4C-3054036280AA}"/>
              </a:ext>
            </a:extLst>
          </p:cNvPr>
          <p:cNvSpPr/>
          <p:nvPr/>
        </p:nvSpPr>
        <p:spPr>
          <a:xfrm>
            <a:off x="870936" y="1227467"/>
            <a:ext cx="10482864" cy="2614411"/>
          </a:xfrm>
          <a:prstGeom prst="rect">
            <a:avLst/>
          </a:prstGeom>
          <a:noFill/>
          <a:ln w="38100" cap="flat">
            <a:solidFill>
              <a:srgbClr val="00467F"/>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TextBox 6">
            <a:extLst>
              <a:ext uri="{FF2B5EF4-FFF2-40B4-BE49-F238E27FC236}">
                <a16:creationId xmlns:a16="http://schemas.microsoft.com/office/drawing/2014/main" id="{D6EC1098-3CA8-4C01-88DF-759F1E87C669}"/>
              </a:ext>
            </a:extLst>
          </p:cNvPr>
          <p:cNvSpPr txBox="1"/>
          <p:nvPr/>
        </p:nvSpPr>
        <p:spPr>
          <a:xfrm>
            <a:off x="1229396" y="4176424"/>
            <a:ext cx="958080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800" dirty="0">
                <a:solidFill>
                  <a:srgbClr val="6A4A62"/>
                </a:solidFill>
                <a:latin typeface="Arial" panose="020B0604020202020204" pitchFamily="34" charset="0"/>
                <a:cs typeface="Arial" panose="020B0604020202020204" pitchFamily="34" charset="0"/>
              </a:rPr>
              <a:t>What’s risky or harmful drinking?</a:t>
            </a:r>
          </a:p>
        </p:txBody>
      </p:sp>
      <p:sp>
        <p:nvSpPr>
          <p:cNvPr id="9" name="TextBox 8">
            <a:extLst>
              <a:ext uri="{FF2B5EF4-FFF2-40B4-BE49-F238E27FC236}">
                <a16:creationId xmlns:a16="http://schemas.microsoft.com/office/drawing/2014/main" id="{9BC5311B-A4D9-48B2-A88C-D67BBF931FB5}"/>
              </a:ext>
            </a:extLst>
          </p:cNvPr>
          <p:cNvSpPr txBox="1"/>
          <p:nvPr/>
        </p:nvSpPr>
        <p:spPr>
          <a:xfrm>
            <a:off x="1029800" y="4742388"/>
            <a:ext cx="9980000"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Risky alcohol use </a:t>
            </a:r>
            <a:r>
              <a:rPr kumimoji="0" lang="en-US" sz="1800" b="0"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is drinking more than single-day or weekly amounts shown above.</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solidFill>
                <a:srgbClr val="6A4A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0" lang="en-US" sz="1800" b="1"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Harmful alcohol use </a:t>
            </a:r>
            <a:r>
              <a:rPr kumimoji="0" lang="en-US" sz="1800" b="0"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is drinking more than single-day or weekly amounts shown above, and having negative effects from drinking such as accidents, not being able to stop drinking, or not doing what you normally do (work, school, family) because of drinking.</a:t>
            </a:r>
          </a:p>
        </p:txBody>
      </p:sp>
    </p:spTree>
    <p:extLst>
      <p:ext uri="{BB962C8B-B14F-4D97-AF65-F5344CB8AC3E}">
        <p14:creationId xmlns:p14="http://schemas.microsoft.com/office/powerpoint/2010/main" val="187104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4EEE67-D644-4627-A2F6-CE1F172110E8}"/>
              </a:ext>
            </a:extLst>
          </p:cNvPr>
          <p:cNvSpPr txBox="1">
            <a:spLocks/>
          </p:cNvSpPr>
          <p:nvPr/>
        </p:nvSpPr>
        <p:spPr>
          <a:xfrm>
            <a:off x="643467" y="246970"/>
            <a:ext cx="10905066" cy="8021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en-US" sz="4500" dirty="0">
                <a:solidFill>
                  <a:srgbClr val="6A4A62"/>
                </a:solidFill>
                <a:latin typeface="Arial" panose="020B0604020202020204" pitchFamily="34" charset="0"/>
                <a:cs typeface="Arial" panose="020B0604020202020204" pitchFamily="34" charset="0"/>
              </a:rPr>
              <a:t>Alcohol Use in Rural Communities </a:t>
            </a:r>
          </a:p>
        </p:txBody>
      </p:sp>
      <p:sp>
        <p:nvSpPr>
          <p:cNvPr id="4" name="Content Placeholder 2">
            <a:extLst>
              <a:ext uri="{FF2B5EF4-FFF2-40B4-BE49-F238E27FC236}">
                <a16:creationId xmlns:a16="http://schemas.microsoft.com/office/drawing/2014/main" id="{E000D18F-1A12-4948-948F-0E9829950CE7}"/>
              </a:ext>
            </a:extLst>
          </p:cNvPr>
          <p:cNvSpPr txBox="1">
            <a:spLocks/>
          </p:cNvSpPr>
          <p:nvPr/>
        </p:nvSpPr>
        <p:spPr>
          <a:xfrm>
            <a:off x="611118" y="1246748"/>
            <a:ext cx="10405533" cy="2146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buClrTx/>
            </a:pPr>
            <a:r>
              <a:rPr lang="en-US" sz="2000" dirty="0">
                <a:latin typeface="Arial" panose="020B0604020202020204" pitchFamily="34" charset="0"/>
                <a:cs typeface="Arial" panose="020B0604020202020204" pitchFamily="34" charset="0"/>
              </a:rPr>
              <a:t>In rural America, nearly 50% of treatment admissions for SUD treatment were for alcohol use disorder.</a:t>
            </a:r>
            <a:endParaRPr lang="en-US" sz="2200" dirty="0">
              <a:latin typeface="Arial" panose="020B0604020202020204" pitchFamily="34" charset="0"/>
              <a:cs typeface="Arial" panose="020B0604020202020204" pitchFamily="34" charset="0"/>
            </a:endParaRPr>
          </a:p>
          <a:p>
            <a:pPr>
              <a:lnSpc>
                <a:spcPts val="2800"/>
              </a:lnSpc>
              <a:buClrTx/>
            </a:pPr>
            <a:r>
              <a:rPr lang="en-US" sz="2000" dirty="0">
                <a:latin typeface="Arial" panose="020B0604020202020204" pitchFamily="34" charset="0"/>
                <a:cs typeface="Arial" panose="020B0604020202020204" pitchFamily="34" charset="0"/>
              </a:rPr>
              <a:t>In more recent years, rates of alcohol-induced deaths were higher in rural areas than in urban areas; by 2018, rates were 18% higher for males and 23% higher for females in rural compared with urban areas. </a:t>
            </a:r>
            <a:endParaRPr lang="en-US" sz="2200" dirty="0">
              <a:latin typeface="Arial" panose="020B0604020202020204" pitchFamily="34" charset="0"/>
              <a:cs typeface="Arial" panose="020B0604020202020204" pitchFamily="34" charset="0"/>
            </a:endParaRPr>
          </a:p>
        </p:txBody>
      </p:sp>
      <p:pic>
        <p:nvPicPr>
          <p:cNvPr id="5" name="Picture 4" descr="A close up of a bottle&#10;&#10;Description automatically generated">
            <a:extLst>
              <a:ext uri="{FF2B5EF4-FFF2-40B4-BE49-F238E27FC236}">
                <a16:creationId xmlns:a16="http://schemas.microsoft.com/office/drawing/2014/main" id="{54313013-8F80-41A2-B9B2-5221C9AF37F0}"/>
              </a:ext>
            </a:extLst>
          </p:cNvPr>
          <p:cNvPicPr>
            <a:picLocks noChangeAspect="1"/>
          </p:cNvPicPr>
          <p:nvPr/>
        </p:nvPicPr>
        <p:blipFill rotWithShape="1">
          <a:blip r:embed="rId3">
            <a:extLst>
              <a:ext uri="{28A0092B-C50C-407E-A947-70E740481C1C}">
                <a14:useLocalDpi xmlns:a14="http://schemas.microsoft.com/office/drawing/2010/main" val="0"/>
              </a:ext>
            </a:extLst>
          </a:blip>
          <a:srcRect l="23240" r="40135"/>
          <a:stretch/>
        </p:blipFill>
        <p:spPr>
          <a:xfrm>
            <a:off x="8449233" y="2985316"/>
            <a:ext cx="3778709" cy="3958947"/>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2" name="Rectangle 1"/>
          <p:cNvSpPr/>
          <p:nvPr/>
        </p:nvSpPr>
        <p:spPr>
          <a:xfrm>
            <a:off x="729731" y="3698083"/>
            <a:ext cx="6096000" cy="2123658"/>
          </a:xfrm>
          <a:prstGeom prst="rect">
            <a:avLst/>
          </a:prstGeom>
        </p:spPr>
        <p:txBody>
          <a:bodyPr>
            <a:spAutoFit/>
          </a:bodyPr>
          <a:lstStyle/>
          <a:p>
            <a:r>
              <a:rPr lang="en-US" sz="2200" b="1" dirty="0">
                <a:latin typeface="Arial" panose="020B0604020202020204" pitchFamily="34" charset="0"/>
                <a:cs typeface="Arial" panose="020B0604020202020204" pitchFamily="34" charset="0"/>
              </a:rPr>
              <a:t>Stigma and Alcohol Consumption</a:t>
            </a:r>
          </a:p>
          <a:p>
            <a:endParaRPr lang="en-US" sz="2200" b="1" i="1" dirty="0">
              <a:latin typeface="Arial" panose="020B0604020202020204" pitchFamily="34" charset="0"/>
              <a:cs typeface="Arial" panose="020B0604020202020204" pitchFamily="34" charset="0"/>
            </a:endParaRPr>
          </a:p>
          <a:p>
            <a:r>
              <a:rPr lang="en-US" sz="2200" i="1" dirty="0">
                <a:latin typeface="Arial" panose="020B0604020202020204" pitchFamily="34" charset="0"/>
                <a:cs typeface="Arial" panose="020B0604020202020204" pitchFamily="34" charset="0"/>
              </a:rPr>
              <a:t>“Stigma if you do, stigma if you don’t. Along with stigma due to periodic or chronic misuse, stigma is encountered again when the misuser seeks treatment in order to regain well-being.”</a:t>
            </a:r>
          </a:p>
        </p:txBody>
      </p:sp>
    </p:spTree>
    <p:extLst>
      <p:ext uri="{BB962C8B-B14F-4D97-AF65-F5344CB8AC3E}">
        <p14:creationId xmlns:p14="http://schemas.microsoft.com/office/powerpoint/2010/main" val="262557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ctrTitle"/>
          </p:nvPr>
        </p:nvSpPr>
        <p:spPr>
          <a:xfrm>
            <a:off x="573207" y="191068"/>
            <a:ext cx="11409528" cy="1635638"/>
          </a:xfrm>
          <a:prstGeom prst="rect">
            <a:avLst/>
          </a:prstGeom>
        </p:spPr>
        <p:txBody>
          <a:bodyPr>
            <a:normAutofit fontScale="90000"/>
          </a:bodyPr>
          <a:lstStyle>
            <a:lvl1pPr defTabSz="822958">
              <a:defRPr sz="3200" b="1"/>
            </a:lvl1pPr>
          </a:lstStyle>
          <a:p>
            <a:pPr>
              <a:lnSpc>
                <a:spcPct val="150000"/>
              </a:lnSpc>
            </a:pPr>
            <a:r>
              <a:rPr lang="en-US" sz="4000" b="0" dirty="0">
                <a:latin typeface="Arial" panose="020B0604020202020204" pitchFamily="34" charset="0"/>
                <a:cs typeface="Arial" panose="020B0604020202020204" pitchFamily="34" charset="0"/>
              </a:rPr>
              <a:t>Alcohol Use Disorders: A Community Conversation </a:t>
            </a:r>
            <a:br>
              <a:rPr lang="en-US" sz="3000" b="0" dirty="0">
                <a:latin typeface="Calibri Light" panose="020F0302020204030204" pitchFamily="34" charset="0"/>
                <a:cs typeface="Calibri Light" panose="020F0302020204030204" pitchFamily="34" charset="0"/>
              </a:rPr>
            </a:br>
            <a:r>
              <a:rPr lang="en-US" sz="2500" b="0" dirty="0">
                <a:latin typeface="Arial" panose="020B0604020202020204" pitchFamily="34" charset="0"/>
                <a:cs typeface="Arial" panose="020B0604020202020204" pitchFamily="34" charset="0"/>
              </a:rPr>
              <a:t>Farm Stress and Mental Health </a:t>
            </a:r>
            <a:endParaRPr sz="2500" b="0" dirty="0">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92935766-40F7-482D-9A2E-67ED636E9691}"/>
              </a:ext>
            </a:extLst>
          </p:cNvPr>
          <p:cNvSpPr/>
          <p:nvPr/>
        </p:nvSpPr>
        <p:spPr>
          <a:xfrm>
            <a:off x="3144025" y="5843814"/>
            <a:ext cx="1956633" cy="829854"/>
          </a:xfrm>
          <a:prstGeom prst="rect">
            <a:avLst/>
          </a:prstGeom>
          <a:blipFill>
            <a:blip r:embed="rId2" cstate="print"/>
            <a:stretch>
              <a:fillRect/>
            </a:stretch>
          </a:blipFill>
        </p:spPr>
        <p:txBody>
          <a:bodyPr wrap="square" lIns="0" tIns="0" rIns="0" bIns="0" rtlCol="0"/>
          <a:lstStyle/>
          <a:p>
            <a:endParaRPr sz="2560"/>
          </a:p>
        </p:txBody>
      </p:sp>
      <p:sp>
        <p:nvSpPr>
          <p:cNvPr id="7" name="TextBox 6"/>
          <p:cNvSpPr txBox="1"/>
          <p:nvPr/>
        </p:nvSpPr>
        <p:spPr>
          <a:xfrm>
            <a:off x="737439" y="2956547"/>
            <a:ext cx="4669353"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800" dirty="0">
                <a:solidFill>
                  <a:srgbClr val="CD4928"/>
                </a:solidFill>
                <a:latin typeface="Arial"/>
                <a:cs typeface="Calibri Light"/>
              </a:rPr>
              <a:t>Mental Health Supports for Farmers and their Communities </a:t>
            </a:r>
            <a:endParaRPr lang="en-US" sz="2800" dirty="0">
              <a:solidFill>
                <a:srgbClr val="CD4928"/>
              </a:solidFill>
              <a:latin typeface="Arial"/>
              <a:cs typeface="Calibri Light" panose="020F0302020204030204" pitchFamily="34" charset="0"/>
            </a:endParaRPr>
          </a:p>
          <a:p>
            <a:endParaRPr lang="en-US" sz="600" dirty="0">
              <a:solidFill>
                <a:srgbClr val="CD4928"/>
              </a:solidFill>
              <a:latin typeface="Arial"/>
              <a:cs typeface="Calibri Light" panose="020F0302020204030204" pitchFamily="34" charset="0"/>
            </a:endParaRPr>
          </a:p>
        </p:txBody>
      </p:sp>
      <p:pic>
        <p:nvPicPr>
          <p:cNvPr id="8" name="Google Shape;210;p1" descr="A house in a field&#10;&#10;Description automatically generated with low confidence"/>
          <p:cNvPicPr preferRelativeResize="0"/>
          <p:nvPr/>
        </p:nvPicPr>
        <p:blipFill rotWithShape="1">
          <a:blip r:embed="rId3">
            <a:alphaModFix amt="44000"/>
          </a:blip>
          <a:srcRect/>
          <a:stretch/>
        </p:blipFill>
        <p:spPr>
          <a:xfrm>
            <a:off x="5775960" y="2270760"/>
            <a:ext cx="6416040" cy="4587240"/>
          </a:xfrm>
          <a:prstGeom prst="rect">
            <a:avLst/>
          </a:prstGeom>
          <a:noFill/>
          <a:ln>
            <a:noFill/>
          </a:ln>
        </p:spPr>
      </p:pic>
      <p:pic>
        <p:nvPicPr>
          <p:cNvPr id="9" name="Google Shape;323;p11">
            <a:extLst>
              <a:ext uri="{FF2B5EF4-FFF2-40B4-BE49-F238E27FC236}">
                <a16:creationId xmlns:a16="http://schemas.microsoft.com/office/drawing/2014/main" id="{509912A5-14BF-4714-9C34-94EE749E83C4}"/>
              </a:ext>
            </a:extLst>
          </p:cNvPr>
          <p:cNvPicPr preferRelativeResize="0"/>
          <p:nvPr/>
        </p:nvPicPr>
        <p:blipFill rotWithShape="1">
          <a:blip r:embed="rId4">
            <a:alphaModFix/>
          </a:blip>
          <a:srcRect/>
          <a:stretch/>
        </p:blipFill>
        <p:spPr>
          <a:xfrm>
            <a:off x="818224" y="4800600"/>
            <a:ext cx="1956633" cy="830186"/>
          </a:xfrm>
          <a:prstGeom prst="rect">
            <a:avLst/>
          </a:prstGeom>
          <a:noFill/>
          <a:ln>
            <a:noFill/>
          </a:ln>
        </p:spPr>
      </p:pic>
      <p:pic>
        <p:nvPicPr>
          <p:cNvPr id="10" name="Google Shape;322;p11">
            <a:extLst>
              <a:ext uri="{FF2B5EF4-FFF2-40B4-BE49-F238E27FC236}">
                <a16:creationId xmlns:a16="http://schemas.microsoft.com/office/drawing/2014/main" id="{438AC48C-E9E6-4C44-A7DB-044C48FFCC2A}"/>
              </a:ext>
            </a:extLst>
          </p:cNvPr>
          <p:cNvPicPr preferRelativeResize="0">
            <a:picLocks/>
          </p:cNvPicPr>
          <p:nvPr/>
        </p:nvPicPr>
        <p:blipFill rotWithShape="1">
          <a:blip r:embed="rId5">
            <a:alphaModFix/>
          </a:blip>
          <a:srcRect/>
          <a:stretch/>
        </p:blipFill>
        <p:spPr>
          <a:xfrm>
            <a:off x="794803" y="5843814"/>
            <a:ext cx="1980054" cy="829854"/>
          </a:xfrm>
          <a:prstGeom prst="rect">
            <a:avLst/>
          </a:prstGeom>
          <a:noFill/>
          <a:ln>
            <a:noFill/>
          </a:ln>
        </p:spPr>
      </p:pic>
      <p:pic>
        <p:nvPicPr>
          <p:cNvPr id="11" name="Google Shape;324;p11">
            <a:extLst>
              <a:ext uri="{FF2B5EF4-FFF2-40B4-BE49-F238E27FC236}">
                <a16:creationId xmlns:a16="http://schemas.microsoft.com/office/drawing/2014/main" id="{7BEC6189-8F6B-4D69-ADD8-8D7078A35045}"/>
              </a:ext>
            </a:extLst>
          </p:cNvPr>
          <p:cNvPicPr preferRelativeResize="0"/>
          <p:nvPr/>
        </p:nvPicPr>
        <p:blipFill rotWithShape="1">
          <a:blip r:embed="rId6">
            <a:alphaModFix/>
          </a:blip>
          <a:srcRect/>
          <a:stretch/>
        </p:blipFill>
        <p:spPr>
          <a:xfrm>
            <a:off x="3215262" y="4843289"/>
            <a:ext cx="1822362" cy="744808"/>
          </a:xfrm>
          <a:prstGeom prst="rect">
            <a:avLst/>
          </a:prstGeom>
          <a:noFill/>
          <a:ln>
            <a:noFill/>
          </a:ln>
        </p:spPr>
      </p:pic>
      <p:sp>
        <p:nvSpPr>
          <p:cNvPr id="12" name="TextBox 11"/>
          <p:cNvSpPr txBox="1"/>
          <p:nvPr/>
        </p:nvSpPr>
        <p:spPr>
          <a:xfrm>
            <a:off x="8580120" y="2522999"/>
            <a:ext cx="3718560"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000"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#TogetherWeFarm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9E2C-0C60-48F7-BC9A-749DA8B0A409}"/>
              </a:ext>
            </a:extLst>
          </p:cNvPr>
          <p:cNvSpPr>
            <a:spLocks noGrp="1"/>
          </p:cNvSpPr>
          <p:nvPr>
            <p:ph type="title"/>
          </p:nvPr>
        </p:nvSpPr>
        <p:spPr>
          <a:xfrm>
            <a:off x="838200" y="0"/>
            <a:ext cx="10515600" cy="1325564"/>
          </a:xfrm>
        </p:spPr>
        <p:txBody>
          <a:bodyPr/>
          <a:lstStyle/>
          <a:p>
            <a:r>
              <a:rPr lang="en-US" dirty="0">
                <a:solidFill>
                  <a:srgbClr val="6A4A62"/>
                </a:solidFill>
                <a:latin typeface="Arial" panose="020B0604020202020204" pitchFamily="34" charset="0"/>
                <a:cs typeface="Arial" panose="020B0604020202020204" pitchFamily="34" charset="0"/>
              </a:rPr>
              <a:t>Starting the Community Conversation</a:t>
            </a:r>
          </a:p>
        </p:txBody>
      </p:sp>
      <p:sp>
        <p:nvSpPr>
          <p:cNvPr id="3" name="Content Placeholder 2">
            <a:extLst>
              <a:ext uri="{FF2B5EF4-FFF2-40B4-BE49-F238E27FC236}">
                <a16:creationId xmlns:a16="http://schemas.microsoft.com/office/drawing/2014/main" id="{394FD7E4-9979-447E-B05F-4477534158AB}"/>
              </a:ext>
            </a:extLst>
          </p:cNvPr>
          <p:cNvSpPr>
            <a:spLocks noGrp="1"/>
          </p:cNvSpPr>
          <p:nvPr>
            <p:ph type="body" idx="1"/>
          </p:nvPr>
        </p:nvSpPr>
        <p:spPr>
          <a:xfrm>
            <a:off x="838199" y="1360978"/>
            <a:ext cx="10857271" cy="4681049"/>
          </a:xfrm>
        </p:spPr>
        <p:txBody>
          <a:bodyPr>
            <a:normAutofit/>
          </a:bodyPr>
          <a:lstStyle/>
          <a:p>
            <a:pPr marL="0" indent="0">
              <a:buNone/>
            </a:pPr>
            <a:r>
              <a:rPr lang="en-US" dirty="0">
                <a:latin typeface="Arial" panose="020B0604020202020204" pitchFamily="34" charset="0"/>
                <a:cs typeface="Arial" panose="020B0604020202020204" pitchFamily="34" charset="0"/>
              </a:rPr>
              <a:t>Almost universally, alcohol is a legal substance for adults and serves as the cultural beverage used for celebration, and often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commiseration as well.</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Questions to start the Conversation</a:t>
            </a:r>
          </a:p>
          <a:p>
            <a:pPr lvl="1"/>
            <a:r>
              <a:rPr lang="en-US" dirty="0">
                <a:latin typeface="Arial" panose="020B0604020202020204" pitchFamily="34" charset="0"/>
                <a:cs typeface="Arial" panose="020B0604020202020204" pitchFamily="34" charset="0"/>
              </a:rPr>
              <a:t>Is alcohol use culturally accepted in our community?</a:t>
            </a:r>
          </a:p>
          <a:p>
            <a:pPr lvl="1"/>
            <a:r>
              <a:rPr lang="en-US" dirty="0">
                <a:latin typeface="Arial" panose="020B0604020202020204" pitchFamily="34" charset="0"/>
                <a:cs typeface="Arial" panose="020B0604020202020204" pitchFamily="34" charset="0"/>
              </a:rPr>
              <a:t>What are our community’s cultural norms?</a:t>
            </a:r>
          </a:p>
          <a:p>
            <a:pPr lvl="1"/>
            <a:r>
              <a:rPr lang="en-US" dirty="0">
                <a:latin typeface="Arial" panose="020B0604020202020204" pitchFamily="34" charset="0"/>
                <a:cs typeface="Arial" panose="020B0604020202020204" pitchFamily="34" charset="0"/>
              </a:rPr>
              <a:t>Are we seeing an uptick in alcohol use because of farm stress?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05B1EDD4-00AA-364C-89A5-AB94EBEE9CD6}"/>
              </a:ext>
            </a:extLst>
          </p:cNvPr>
          <p:cNvSpPr txBox="1"/>
          <p:nvPr/>
        </p:nvSpPr>
        <p:spPr>
          <a:xfrm>
            <a:off x="8436078" y="6188521"/>
            <a:ext cx="3462433"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6A4A62"/>
                </a:solidFill>
                <a:latin typeface="Arial"/>
                <a:cs typeface="Arial"/>
              </a:rPr>
              <a:t>#TogetherWeFarm</a:t>
            </a:r>
            <a:endParaRPr lang="en-US" sz="2500" dirty="0">
              <a:solidFill>
                <a:srgbClr val="6A4A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7423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9E2C-0C60-48F7-BC9A-749DA8B0A409}"/>
              </a:ext>
            </a:extLst>
          </p:cNvPr>
          <p:cNvSpPr>
            <a:spLocks noGrp="1"/>
          </p:cNvSpPr>
          <p:nvPr>
            <p:ph type="title"/>
          </p:nvPr>
        </p:nvSpPr>
        <p:spPr>
          <a:xfrm>
            <a:off x="838200" y="24121"/>
            <a:ext cx="10515600" cy="1325564"/>
          </a:xfrm>
        </p:spPr>
        <p:txBody>
          <a:bodyPr/>
          <a:lstStyle/>
          <a:p>
            <a:r>
              <a:rPr lang="en-US" dirty="0">
                <a:solidFill>
                  <a:srgbClr val="6A4A62"/>
                </a:solidFill>
                <a:latin typeface="Arial" panose="020B0604020202020204" pitchFamily="34" charset="0"/>
                <a:cs typeface="Arial" panose="020B0604020202020204" pitchFamily="34" charset="0"/>
              </a:rPr>
              <a:t>Community Conversations</a:t>
            </a:r>
          </a:p>
        </p:txBody>
      </p:sp>
      <p:sp>
        <p:nvSpPr>
          <p:cNvPr id="3" name="Content Placeholder 2">
            <a:extLst>
              <a:ext uri="{FF2B5EF4-FFF2-40B4-BE49-F238E27FC236}">
                <a16:creationId xmlns:a16="http://schemas.microsoft.com/office/drawing/2014/main" id="{394FD7E4-9979-447E-B05F-4477534158AB}"/>
              </a:ext>
            </a:extLst>
          </p:cNvPr>
          <p:cNvSpPr>
            <a:spLocks noGrp="1"/>
          </p:cNvSpPr>
          <p:nvPr>
            <p:ph type="body" idx="1"/>
          </p:nvPr>
        </p:nvSpPr>
        <p:spPr>
          <a:xfrm>
            <a:off x="838200" y="1251074"/>
            <a:ext cx="10515600" cy="4783627"/>
          </a:xfrm>
        </p:spPr>
        <p:txBody>
          <a:bodyPr lIns="45718" tIns="45718" rIns="45718" bIns="45718" anchor="t">
            <a:normAutofit/>
          </a:bodyPr>
          <a:lstStyle/>
          <a:p>
            <a:pPr marL="0" indent="0">
              <a:buNone/>
            </a:pPr>
            <a:r>
              <a:rPr lang="en-US" sz="3200" dirty="0"/>
              <a:t>Responding to the Issues</a:t>
            </a:r>
            <a:br>
              <a:rPr lang="en-US" sz="3200" dirty="0"/>
            </a:br>
            <a:endParaRPr lang="en-US" sz="3200" dirty="0">
              <a:latin typeface="Arial" panose="020B0604020202020204" pitchFamily="34" charset="0"/>
              <a:cs typeface="Arial" panose="020B0604020202020204" pitchFamily="34" charset="0"/>
            </a:endParaRPr>
          </a:p>
          <a:p>
            <a:pPr lvl="1"/>
            <a:r>
              <a:rPr lang="en-US" sz="2500" dirty="0">
                <a:latin typeface="Arial" panose="020B0604020202020204" pitchFamily="34" charset="0"/>
                <a:cs typeface="Arial" panose="020B0604020202020204" pitchFamily="34" charset="0"/>
              </a:rPr>
              <a:t>Define the problem in our community.</a:t>
            </a:r>
          </a:p>
          <a:p>
            <a:pPr lvl="1"/>
            <a:r>
              <a:rPr lang="en-US" sz="2500" dirty="0">
                <a:latin typeface="Arial" panose="020B0604020202020204" pitchFamily="34" charset="0"/>
                <a:cs typeface="Arial" panose="020B0604020202020204" pitchFamily="34" charset="0"/>
              </a:rPr>
              <a:t>Identify risk and protective factors (see next slide).</a:t>
            </a:r>
          </a:p>
          <a:p>
            <a:pPr lvl="1"/>
            <a:r>
              <a:rPr lang="en-US" sz="2500" dirty="0">
                <a:latin typeface="Arial" panose="020B0604020202020204" pitchFamily="34" charset="0"/>
                <a:cs typeface="Arial" panose="020B0604020202020204" pitchFamily="34" charset="0"/>
              </a:rPr>
              <a:t>How can we work across the public and private sectors to develop effective prevention and treatment interventions?</a:t>
            </a:r>
          </a:p>
          <a:p>
            <a:pPr lvl="1"/>
            <a:r>
              <a:rPr lang="en-US" sz="2500" dirty="0">
                <a:latin typeface="Arial" panose="020B0604020202020204" pitchFamily="34" charset="0"/>
                <a:cs typeface="Arial" panose="020B0604020202020204" pitchFamily="34" charset="0"/>
              </a:rPr>
              <a:t>What do WE need?</a:t>
            </a:r>
          </a:p>
          <a:p>
            <a:pPr lvl="1"/>
            <a:r>
              <a:rPr lang="en-US" sz="2500" dirty="0">
                <a:latin typeface="Arial" panose="020B0604020202020204" pitchFamily="34" charset="0"/>
                <a:cs typeface="Arial" panose="020B0604020202020204" pitchFamily="34" charset="0"/>
              </a:rPr>
              <a:t>How will we know if we are making a difference?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05B1EDD4-00AA-364C-89A5-AB94EBEE9CD6}"/>
              </a:ext>
            </a:extLst>
          </p:cNvPr>
          <p:cNvSpPr txBox="1"/>
          <p:nvPr/>
        </p:nvSpPr>
        <p:spPr>
          <a:xfrm>
            <a:off x="8441064" y="6015821"/>
            <a:ext cx="3368958"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6A4A62"/>
                </a:solidFill>
                <a:latin typeface="Arial"/>
                <a:cs typeface="Arial"/>
              </a:rPr>
              <a:t>#TogetherWeFarm</a:t>
            </a:r>
            <a:endParaRPr lang="en-US" sz="2500" dirty="0">
              <a:solidFill>
                <a:srgbClr val="6A4A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3657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357FC7-FEC8-48DC-B18F-BD1B6B603793}"/>
              </a:ext>
            </a:extLst>
          </p:cNvPr>
          <p:cNvSpPr>
            <a:spLocks noGrp="1"/>
          </p:cNvSpPr>
          <p:nvPr>
            <p:ph type="title" idx="4294967295"/>
          </p:nvPr>
        </p:nvSpPr>
        <p:spPr>
          <a:xfrm>
            <a:off x="407264" y="244476"/>
            <a:ext cx="11461750" cy="1325562"/>
          </a:xfrm>
        </p:spPr>
        <p:txBody>
          <a:bodyPr/>
          <a:lstStyle/>
          <a:p>
            <a:r>
              <a:rPr lang="en-US" dirty="0">
                <a:solidFill>
                  <a:srgbClr val="6A4A62"/>
                </a:solidFill>
                <a:latin typeface="Arial" panose="020B0604020202020204" pitchFamily="34" charset="0"/>
                <a:cs typeface="Arial" panose="020B0604020202020204" pitchFamily="34" charset="0"/>
              </a:rPr>
              <a:t>Adolescent Alcohol Use</a:t>
            </a:r>
          </a:p>
        </p:txBody>
      </p:sp>
      <p:sp>
        <p:nvSpPr>
          <p:cNvPr id="6" name="Content Placeholder 5">
            <a:extLst>
              <a:ext uri="{FF2B5EF4-FFF2-40B4-BE49-F238E27FC236}">
                <a16:creationId xmlns:a16="http://schemas.microsoft.com/office/drawing/2014/main" id="{48E832F1-55A5-4E18-89C2-35A779CA95CD}"/>
              </a:ext>
            </a:extLst>
          </p:cNvPr>
          <p:cNvSpPr>
            <a:spLocks noGrp="1"/>
          </p:cNvSpPr>
          <p:nvPr>
            <p:ph idx="4294967295"/>
          </p:nvPr>
        </p:nvSpPr>
        <p:spPr>
          <a:xfrm>
            <a:off x="590779" y="1777887"/>
            <a:ext cx="4849901" cy="4415522"/>
          </a:xfrm>
        </p:spPr>
        <p:txBody>
          <a:bodyPr>
            <a:normAutofit/>
          </a:bodyPr>
          <a:lstStyle/>
          <a:p>
            <a:pPr>
              <a:defRPr/>
            </a:pPr>
            <a:r>
              <a:rPr lang="en-US" sz="2400" dirty="0">
                <a:latin typeface="Arial" panose="020B0604020202020204" pitchFamily="34" charset="0"/>
                <a:cs typeface="Arial" panose="020B0604020202020204" pitchFamily="34" charset="0"/>
              </a:rPr>
              <a:t>Because</a:t>
            </a:r>
            <a:r>
              <a:rPr lang="en-US" sz="2400" dirty="0">
                <a:solidFill>
                  <a:srgbClr val="CD4928"/>
                </a:solidFill>
                <a:latin typeface="Arial" panose="020B0604020202020204" pitchFamily="34" charset="0"/>
                <a:cs typeface="Arial" panose="020B0604020202020204" pitchFamily="34" charset="0"/>
              </a:rPr>
              <a:t> </a:t>
            </a:r>
            <a:r>
              <a:rPr lang="en-US" sz="2400" b="1" dirty="0">
                <a:solidFill>
                  <a:srgbClr val="CD4928"/>
                </a:solidFill>
                <a:latin typeface="Arial" panose="020B0604020202020204" pitchFamily="34" charset="0"/>
                <a:cs typeface="Arial" panose="020B0604020202020204" pitchFamily="34" charset="0"/>
              </a:rPr>
              <a:t>NO</a:t>
            </a:r>
            <a:r>
              <a:rPr lang="en-US" sz="2400" dirty="0">
                <a:solidFill>
                  <a:srgbClr val="CD4928"/>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amount of alcohol use in adolescence is acceptable, any drinking is considered unhealthy drinking.</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National Institute on Alcohol Abuse and Alcoholism defines moderate- and high-risk use based on days of alcohol use in the past year, by age group.</a:t>
            </a:r>
          </a:p>
          <a:p>
            <a:pPr marL="114300" indent="0">
              <a:buNone/>
              <a:defRPr/>
            </a:pPr>
            <a:endParaRPr lang="en-US" sz="2400" b="1" dirty="0">
              <a:solidFill>
                <a:srgbClr val="FF0000"/>
              </a:solidFill>
            </a:endParaRPr>
          </a:p>
        </p:txBody>
      </p:sp>
      <p:sp>
        <p:nvSpPr>
          <p:cNvPr id="2" name="Rectangle 1"/>
          <p:cNvSpPr/>
          <p:nvPr/>
        </p:nvSpPr>
        <p:spPr>
          <a:xfrm>
            <a:off x="5746115" y="1777887"/>
            <a:ext cx="6367374" cy="2185214"/>
          </a:xfrm>
          <a:prstGeom prst="rect">
            <a:avLst/>
          </a:prstGeom>
        </p:spPr>
        <p:txBody>
          <a:bodyPr wrap="square">
            <a:spAutoFit/>
          </a:bodyPr>
          <a:lstStyle/>
          <a:p>
            <a:pPr marL="114300">
              <a:defRPr/>
            </a:pPr>
            <a:r>
              <a:rPr lang="en-US" sz="2400" b="1" dirty="0">
                <a:solidFill>
                  <a:srgbClr val="CD4928"/>
                </a:solidFill>
                <a:latin typeface="Arial" panose="020B0604020202020204" pitchFamily="34" charset="0"/>
                <a:cs typeface="Arial" panose="020B0604020202020204" pitchFamily="34" charset="0"/>
              </a:rPr>
              <a:t>Moderate Risk	</a:t>
            </a:r>
            <a:r>
              <a:rPr lang="en-US" sz="2400" b="1" dirty="0">
                <a:latin typeface="Arial" panose="020B0604020202020204" pitchFamily="34" charset="0"/>
                <a:cs typeface="Arial" panose="020B0604020202020204" pitchFamily="34" charset="0"/>
              </a:rPr>
              <a:t>				</a:t>
            </a:r>
          </a:p>
          <a:p>
            <a:pPr marL="685800" indent="-342900">
              <a:buFont typeface="Arial" panose="020B0604020202020204" pitchFamily="34" charset="0"/>
              <a:buChar char="•"/>
              <a:defRPr/>
            </a:pPr>
            <a:r>
              <a:rPr lang="es-ES" sz="2400" dirty="0">
                <a:latin typeface="Arial" panose="020B0604020202020204" pitchFamily="34" charset="0"/>
                <a:cs typeface="Arial" panose="020B0604020202020204" pitchFamily="34" charset="0"/>
              </a:rPr>
              <a:t>Ages 12-15: 1 day				</a:t>
            </a:r>
          </a:p>
          <a:p>
            <a:pPr marL="685800" indent="-342900">
              <a:buFont typeface="Arial" panose="020B0604020202020204" pitchFamily="34" charset="0"/>
              <a:buChar char="•"/>
              <a:defRPr/>
            </a:pPr>
            <a:r>
              <a:rPr lang="es-ES" sz="2400" dirty="0">
                <a:latin typeface="Arial" panose="020B0604020202020204" pitchFamily="34" charset="0"/>
                <a:cs typeface="Arial" panose="020B0604020202020204" pitchFamily="34" charset="0"/>
              </a:rPr>
              <a:t>Ages 16-17: 6 days (every other month)</a:t>
            </a:r>
          </a:p>
          <a:p>
            <a:pPr marL="685800" indent="-342900">
              <a:buFont typeface="Arial" panose="020B0604020202020204" pitchFamily="34" charset="0"/>
              <a:buChar char="•"/>
              <a:defRPr/>
            </a:pPr>
            <a:r>
              <a:rPr lang="es-ES" sz="2400" dirty="0">
                <a:latin typeface="Arial" panose="020B0604020202020204" pitchFamily="34" charset="0"/>
                <a:cs typeface="Arial" panose="020B0604020202020204" pitchFamily="34" charset="0"/>
              </a:rPr>
              <a:t>Age 18:        12 days (monthly)</a:t>
            </a:r>
            <a:r>
              <a:rPr lang="es-ES" sz="2400" b="1"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t>
            </a:r>
          </a:p>
        </p:txBody>
      </p:sp>
      <p:sp>
        <p:nvSpPr>
          <p:cNvPr id="8" name="Rectangle 7"/>
          <p:cNvSpPr/>
          <p:nvPr/>
        </p:nvSpPr>
        <p:spPr>
          <a:xfrm>
            <a:off x="5746115" y="3863173"/>
            <a:ext cx="6367374" cy="2616101"/>
          </a:xfrm>
          <a:prstGeom prst="rect">
            <a:avLst/>
          </a:prstGeom>
        </p:spPr>
        <p:txBody>
          <a:bodyPr wrap="square">
            <a:spAutoFit/>
          </a:bodyPr>
          <a:lstStyle/>
          <a:p>
            <a:pPr marL="114300">
              <a:defRPr/>
            </a:pPr>
            <a:r>
              <a:rPr lang="en-US" sz="2400" b="1" dirty="0">
                <a:solidFill>
                  <a:srgbClr val="CD4928"/>
                </a:solidFill>
                <a:latin typeface="Arial" panose="020B0604020202020204" pitchFamily="34" charset="0"/>
                <a:cs typeface="Arial" panose="020B0604020202020204" pitchFamily="34" charset="0"/>
              </a:rPr>
              <a:t>High Risk	</a:t>
            </a:r>
            <a:r>
              <a:rPr lang="en-US" sz="2400" b="1" dirty="0">
                <a:latin typeface="Arial" panose="020B0604020202020204" pitchFamily="34" charset="0"/>
                <a:cs typeface="Arial" panose="020B0604020202020204" pitchFamily="34" charset="0"/>
              </a:rPr>
              <a:t>				</a:t>
            </a:r>
          </a:p>
          <a:p>
            <a:pPr marL="6858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Age 11:         1 day</a:t>
            </a:r>
          </a:p>
          <a:p>
            <a:pPr marL="6858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Ages 12-15:  6 day (every other month)</a:t>
            </a:r>
          </a:p>
          <a:p>
            <a:pPr marL="6858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Age 16:         12 day (monthly)</a:t>
            </a:r>
          </a:p>
          <a:p>
            <a:pPr marL="6858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Age 17:         24 day (twice monthly)</a:t>
            </a:r>
          </a:p>
          <a:p>
            <a:pPr marL="6858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Age 18:         52 day (weekly)</a:t>
            </a:r>
          </a:p>
          <a:p>
            <a:pPr marL="342900">
              <a:defRPr/>
            </a:pPr>
            <a:r>
              <a:rPr lang="en-US"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753329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1C22-7837-4F65-A1DC-FB7FABAF5755}"/>
              </a:ext>
            </a:extLst>
          </p:cNvPr>
          <p:cNvSpPr txBox="1">
            <a:spLocks/>
          </p:cNvSpPr>
          <p:nvPr/>
        </p:nvSpPr>
        <p:spPr>
          <a:xfrm>
            <a:off x="445789" y="365379"/>
            <a:ext cx="10515600" cy="7623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en-US" dirty="0">
                <a:solidFill>
                  <a:srgbClr val="6A4A62"/>
                </a:solidFill>
                <a:latin typeface="Arial" panose="020B0604020202020204" pitchFamily="34" charset="0"/>
                <a:cs typeface="Arial" panose="020B0604020202020204" pitchFamily="34" charset="0"/>
              </a:rPr>
              <a:t>Local Resources</a:t>
            </a:r>
          </a:p>
        </p:txBody>
      </p:sp>
      <p:sp>
        <p:nvSpPr>
          <p:cNvPr id="3" name="Content Placeholder 2">
            <a:extLst>
              <a:ext uri="{FF2B5EF4-FFF2-40B4-BE49-F238E27FC236}">
                <a16:creationId xmlns:a16="http://schemas.microsoft.com/office/drawing/2014/main" id="{4FDBC7BA-1651-46E9-A0DA-C3147540ECE7}"/>
              </a:ext>
            </a:extLst>
          </p:cNvPr>
          <p:cNvSpPr txBox="1">
            <a:spLocks/>
          </p:cNvSpPr>
          <p:nvPr/>
        </p:nvSpPr>
        <p:spPr>
          <a:xfrm>
            <a:off x="607714" y="1370615"/>
            <a:ext cx="10976572"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dirty="0">
                <a:latin typeface="Arial" panose="020B0604020202020204" pitchFamily="34" charset="0"/>
                <a:cs typeface="Arial" panose="020B0604020202020204" pitchFamily="34" charset="0"/>
              </a:rPr>
              <a:t>Use this slide for local resources</a:t>
            </a:r>
            <a:endParaRPr lang="en-US" dirty="0">
              <a:highlight>
                <a:srgbClr val="FFFF00"/>
              </a:highlight>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86F9DAC3-4D87-AF4A-B7F5-F7099613C7F3}"/>
              </a:ext>
            </a:extLst>
          </p:cNvPr>
          <p:cNvSpPr txBox="1"/>
          <p:nvPr/>
        </p:nvSpPr>
        <p:spPr>
          <a:xfrm>
            <a:off x="8524569" y="6254094"/>
            <a:ext cx="3329698"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6A4A62"/>
                </a:solidFill>
                <a:latin typeface="Arial"/>
                <a:cs typeface="Arial"/>
              </a:rPr>
              <a:t>#TogetherWeFarm</a:t>
            </a:r>
            <a:endParaRPr lang="en-US" sz="2500" dirty="0">
              <a:solidFill>
                <a:srgbClr val="6A4A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578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1C22-7837-4F65-A1DC-FB7FABAF5755}"/>
              </a:ext>
            </a:extLst>
          </p:cNvPr>
          <p:cNvSpPr txBox="1">
            <a:spLocks/>
          </p:cNvSpPr>
          <p:nvPr/>
        </p:nvSpPr>
        <p:spPr>
          <a:xfrm>
            <a:off x="445789" y="289179"/>
            <a:ext cx="10515600" cy="8843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en-US" dirty="0">
                <a:solidFill>
                  <a:srgbClr val="6A4A62"/>
                </a:solidFill>
                <a:latin typeface="Arial" panose="020B0604020202020204" pitchFamily="34" charset="0"/>
                <a:cs typeface="Arial" panose="020B0604020202020204" pitchFamily="34" charset="0"/>
              </a:rPr>
              <a:t>National Resources</a:t>
            </a:r>
          </a:p>
        </p:txBody>
      </p:sp>
      <p:sp>
        <p:nvSpPr>
          <p:cNvPr id="3" name="Content Placeholder 2">
            <a:extLst>
              <a:ext uri="{FF2B5EF4-FFF2-40B4-BE49-F238E27FC236}">
                <a16:creationId xmlns:a16="http://schemas.microsoft.com/office/drawing/2014/main" id="{4FDBC7BA-1651-46E9-A0DA-C3147540ECE7}"/>
              </a:ext>
            </a:extLst>
          </p:cNvPr>
          <p:cNvSpPr txBox="1">
            <a:spLocks/>
          </p:cNvSpPr>
          <p:nvPr/>
        </p:nvSpPr>
        <p:spPr>
          <a:xfrm>
            <a:off x="445789" y="1173479"/>
            <a:ext cx="10976572" cy="5050339"/>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4500" dirty="0">
                <a:latin typeface="Arial" panose="020B0604020202020204" pitchFamily="34" charset="0"/>
                <a:cs typeface="Arial" panose="020B0604020202020204" pitchFamily="34" charset="0"/>
              </a:rPr>
              <a:t>Understanding Alcohol Use Disorder, a brief overview of AUD. National Institute on Alcohol Abuse and Alcoholism. </a:t>
            </a:r>
            <a:r>
              <a:rPr lang="en-US" sz="4500" dirty="0">
                <a:latin typeface="Arial" panose="020B0604020202020204" pitchFamily="34" charset="0"/>
                <a:cs typeface="Arial" panose="020B0604020202020204" pitchFamily="34" charset="0"/>
                <a:hlinkClick r:id="rId3"/>
              </a:rPr>
              <a:t>https://www.niaaa.nih.gov/alcohol-health/overview-alcohol-consumption/alcohol-use-disorders</a:t>
            </a:r>
            <a:br>
              <a:rPr lang="en-US" sz="4500"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a:p>
            <a:pPr>
              <a:lnSpc>
                <a:spcPct val="120000"/>
              </a:lnSpc>
            </a:pPr>
            <a:r>
              <a:rPr lang="en-US" sz="4500" dirty="0">
                <a:latin typeface="Arial" panose="020B0604020202020204" pitchFamily="34" charset="0"/>
                <a:cs typeface="Arial" panose="020B0604020202020204" pitchFamily="34" charset="0"/>
              </a:rPr>
              <a:t>A Practitioner’s Guide: </a:t>
            </a:r>
            <a:r>
              <a:rPr lang="en-US" sz="4500" baseline="0" dirty="0">
                <a:latin typeface="Arial" panose="020B0604020202020204" pitchFamily="34" charset="0"/>
                <a:cs typeface="Arial" panose="020B0604020202020204" pitchFamily="34" charset="0"/>
              </a:rPr>
              <a:t>Alcohol Screening and Brief Intervention for youth: </a:t>
            </a:r>
            <a:r>
              <a:rPr lang="en-US" sz="4500" dirty="0">
                <a:latin typeface="Arial" panose="020B0604020202020204" pitchFamily="34" charset="0"/>
                <a:cs typeface="Arial" panose="020B0604020202020204" pitchFamily="34" charset="0"/>
              </a:rPr>
              <a:t>National Institute on Alcohol Abuse and Alcoholism (NIAA).</a:t>
            </a:r>
            <a:r>
              <a:rPr lang="en-US" sz="4500" baseline="0" dirty="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hlinkClick r:id="rId4"/>
              </a:rPr>
              <a:t>https://www.niaaa.nih.gov/sites/default/files/publications/YouthGuide.pdf </a:t>
            </a:r>
            <a:br>
              <a:rPr lang="en-US" sz="4500"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a:p>
            <a:pPr>
              <a:lnSpc>
                <a:spcPct val="120000"/>
              </a:lnSpc>
            </a:pPr>
            <a:r>
              <a:rPr lang="en-US" sz="4500" dirty="0">
                <a:latin typeface="Arial" panose="020B0604020202020204" pitchFamily="34" charset="0"/>
                <a:cs typeface="Arial" panose="020B0604020202020204" pitchFamily="34" charset="0"/>
              </a:rPr>
              <a:t>A Public Health-Based Approach / Toolkit for Addressing Substance Use Disorders in Rural Communities.  Rural Health Info. </a:t>
            </a:r>
            <a:r>
              <a:rPr lang="en-US" sz="4500" dirty="0">
                <a:latin typeface="Arial" panose="020B0604020202020204" pitchFamily="34" charset="0"/>
                <a:cs typeface="Arial" panose="020B0604020202020204" pitchFamily="34" charset="0"/>
                <a:hlinkClick r:id="rId5"/>
              </a:rPr>
              <a:t>https://www.ruralhealthinfo.org/toolkits/substance-abuse/1/public-health-based-approach</a:t>
            </a:r>
            <a:br>
              <a:rPr lang="en-US" sz="4500"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a:p>
            <a:pPr>
              <a:lnSpc>
                <a:spcPct val="120000"/>
              </a:lnSpc>
            </a:pPr>
            <a:r>
              <a:rPr lang="en-US" sz="4500" dirty="0">
                <a:latin typeface="Arial" panose="020B0604020202020204" pitchFamily="34" charset="0"/>
                <a:cs typeface="Arial" panose="020B0604020202020204" pitchFamily="34" charset="0"/>
              </a:rPr>
              <a:t>The Alcoholic Beverage:  An Elixir, and Yet a Poison? Rural Monitors news article. </a:t>
            </a:r>
            <a:r>
              <a:rPr lang="en-US" sz="4500" dirty="0">
                <a:latin typeface="Arial" panose="020B0604020202020204" pitchFamily="34" charset="0"/>
                <a:cs typeface="Arial" panose="020B0604020202020204" pitchFamily="34" charset="0"/>
                <a:hlinkClick r:id="rId6"/>
              </a:rPr>
              <a:t>https://www.ruralhealthinfo.org/rural-monitor/alcohol-elixir-poison/</a:t>
            </a:r>
            <a:br>
              <a:rPr lang="en-US" sz="4500"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a:p>
            <a:pPr>
              <a:lnSpc>
                <a:spcPct val="120000"/>
              </a:lnSpc>
            </a:pPr>
            <a:r>
              <a:rPr lang="en-US" sz="4500" dirty="0">
                <a:latin typeface="Arial" panose="020B0604020202020204" pitchFamily="34" charset="0"/>
                <a:cs typeface="Arial" panose="020B0604020202020204" pitchFamily="34" charset="0"/>
              </a:rPr>
              <a:t>Alcohol Use Disorder:  Addressing Stigma and Treatment Access in Rural America.  Rural Monitor news article. </a:t>
            </a:r>
            <a:r>
              <a:rPr lang="en-US" sz="4500" dirty="0">
                <a:latin typeface="Arial" panose="020B0604020202020204" pitchFamily="34" charset="0"/>
                <a:cs typeface="Arial" panose="020B0604020202020204" pitchFamily="34" charset="0"/>
                <a:hlinkClick r:id="rId7"/>
              </a:rPr>
              <a:t>https://www.ruralhealthinfo.org/rural-monitor/alcohol-use-disorder/</a:t>
            </a:r>
            <a:br>
              <a:rPr lang="en-US" sz="4500"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a:p>
            <a:pPr>
              <a:lnSpc>
                <a:spcPct val="120000"/>
              </a:lnSpc>
            </a:pPr>
            <a:r>
              <a:rPr lang="en-US" sz="4500" dirty="0">
                <a:latin typeface="Arial" panose="020B0604020202020204" pitchFamily="34" charset="0"/>
                <a:cs typeface="Arial" panose="020B0604020202020204" pitchFamily="34" charset="0"/>
              </a:rPr>
              <a:t>NCHS Data Brief. Rates of Alcohol-induced Deaths Among Adults Aged 25 and Over in Urban and Rural Areas:  United States, 2000-2018. Centers for Disease Control and Prevention. </a:t>
            </a:r>
            <a:r>
              <a:rPr lang="en-US" sz="4500" dirty="0">
                <a:latin typeface="Arial" panose="020B0604020202020204" pitchFamily="34" charset="0"/>
                <a:cs typeface="Arial" panose="020B0604020202020204" pitchFamily="34" charset="0"/>
                <a:hlinkClick r:id="rId8"/>
              </a:rPr>
              <a:t>https://www.cdc.gov/nchs/data/databriefs/db383-H.pdf</a:t>
            </a:r>
            <a:endParaRPr lang="en-US" sz="4500" dirty="0">
              <a:latin typeface="Arial" panose="020B0604020202020204" pitchFamily="34" charset="0"/>
              <a:cs typeface="Arial" panose="020B0604020202020204" pitchFamily="34" charset="0"/>
            </a:endParaRPr>
          </a:p>
          <a:p>
            <a:endParaRPr lang="en-US" sz="31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E25FDEF5-67F2-B74D-B3FD-6E8D00998E2B}"/>
              </a:ext>
            </a:extLst>
          </p:cNvPr>
          <p:cNvSpPr txBox="1"/>
          <p:nvPr/>
        </p:nvSpPr>
        <p:spPr>
          <a:xfrm>
            <a:off x="8347587" y="6223818"/>
            <a:ext cx="3502477"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6A4A62"/>
                </a:solidFill>
                <a:latin typeface="Arial"/>
                <a:cs typeface="Arial"/>
              </a:rPr>
              <a:t>#TogetherWeFarm</a:t>
            </a:r>
            <a:endParaRPr lang="en-US" sz="2500" dirty="0">
              <a:solidFill>
                <a:srgbClr val="6A4A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70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40B1-D3AF-427D-8FFB-A883C3DEC2B1}"/>
              </a:ext>
            </a:extLst>
          </p:cNvPr>
          <p:cNvSpPr>
            <a:spLocks noGrp="1"/>
          </p:cNvSpPr>
          <p:nvPr>
            <p:ph type="title"/>
          </p:nvPr>
        </p:nvSpPr>
        <p:spPr>
          <a:xfrm>
            <a:off x="838200" y="212725"/>
            <a:ext cx="10515600" cy="1325564"/>
          </a:xfrm>
        </p:spPr>
        <p:txBody>
          <a:bodyPr/>
          <a:lstStyle/>
          <a:p>
            <a:r>
              <a:rPr lang="en-US" dirty="0">
                <a:solidFill>
                  <a:srgbClr val="6A4A62"/>
                </a:solidFill>
                <a:latin typeface="Arial" panose="020B0604020202020204" pitchFamily="34" charset="0"/>
                <a:cs typeface="Arial" panose="020B0604020202020204" pitchFamily="34" charset="0"/>
              </a:rPr>
              <a:t>TTC Resources</a:t>
            </a:r>
          </a:p>
        </p:txBody>
      </p:sp>
      <p:sp>
        <p:nvSpPr>
          <p:cNvPr id="3" name="Content Placeholder 2">
            <a:extLst>
              <a:ext uri="{FF2B5EF4-FFF2-40B4-BE49-F238E27FC236}">
                <a16:creationId xmlns:a16="http://schemas.microsoft.com/office/drawing/2014/main" id="{C2A7E985-8D7F-4703-852C-58BD7E27F564}"/>
              </a:ext>
            </a:extLst>
          </p:cNvPr>
          <p:cNvSpPr>
            <a:spLocks noGrp="1"/>
          </p:cNvSpPr>
          <p:nvPr>
            <p:ph type="body" idx="1"/>
          </p:nvPr>
        </p:nvSpPr>
        <p:spPr>
          <a:xfrm>
            <a:off x="708659" y="1371600"/>
            <a:ext cx="11370269" cy="4621266"/>
          </a:xfrm>
        </p:spPr>
        <p:txBody>
          <a:bodyPr>
            <a:normAutofit fontScale="70000" lnSpcReduction="20000"/>
          </a:bodyPr>
          <a:lstStyle/>
          <a:p>
            <a:pPr>
              <a:lnSpc>
                <a:spcPct val="100000"/>
              </a:lnSpc>
            </a:pPr>
            <a:r>
              <a:rPr lang="en-US" sz="2300" dirty="0">
                <a:latin typeface="Arial" panose="020B0604020202020204" pitchFamily="34" charset="0"/>
                <a:cs typeface="Arial" panose="020B0604020202020204" pitchFamily="34" charset="0"/>
              </a:rPr>
              <a:t>SAMHSA National HELPLINE is a free, confidential, 24/7, 365-day-a-year treatment referral and information service </a:t>
            </a:r>
            <a:br>
              <a:rPr lang="en-US" sz="2300" dirty="0">
                <a:latin typeface="Arial" panose="020B0604020202020204" pitchFamily="34" charset="0"/>
                <a:cs typeface="Arial" panose="020B0604020202020204" pitchFamily="34" charset="0"/>
              </a:rPr>
            </a:br>
            <a:r>
              <a:rPr lang="en-US" sz="2300" dirty="0">
                <a:latin typeface="Arial" panose="020B0604020202020204" pitchFamily="34" charset="0"/>
                <a:cs typeface="Arial" panose="020B0604020202020204" pitchFamily="34" charset="0"/>
              </a:rPr>
              <a:t>for individuals and families facing mental and/or substance use disorders. </a:t>
            </a:r>
            <a:br>
              <a:rPr lang="en-US" sz="23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hlinkClick r:id="rId3"/>
              </a:rPr>
              <a:t>https://www.samhsa.gov/find-help/national-helpline</a:t>
            </a:r>
            <a:endParaRPr lang="en-US" sz="2400" dirty="0">
              <a:latin typeface="Arial" panose="020B0604020202020204" pitchFamily="34" charset="0"/>
              <a:cs typeface="Arial" panose="020B0604020202020204" pitchFamily="34" charset="0"/>
            </a:endParaRPr>
          </a:p>
          <a:p>
            <a:pPr marL="457200" lvl="1" indent="0">
              <a:lnSpc>
                <a:spcPct val="100000"/>
              </a:lnSpc>
              <a:buNone/>
            </a:pPr>
            <a:r>
              <a:rPr lang="en-US" sz="2400" dirty="0">
                <a:latin typeface="Arial" panose="020B0604020202020204" pitchFamily="34" charset="0"/>
                <a:cs typeface="Arial" panose="020B0604020202020204" pitchFamily="34" charset="0"/>
              </a:rPr>
              <a:t>	1-800-662-HELP (4357)</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lvl="1" indent="-342900">
              <a:lnSpc>
                <a:spcPct val="100000"/>
              </a:lnSpc>
            </a:pPr>
            <a:r>
              <a:rPr lang="en-US" sz="2400" dirty="0">
                <a:latin typeface="Arial" panose="020B0604020202020204" pitchFamily="34" charset="0"/>
                <a:cs typeface="Arial" panose="020B0604020202020204" pitchFamily="34" charset="0"/>
              </a:rPr>
              <a:t>SAMHSA. 2019 National Survey of Drug Use and Health (NSDUH) Releases. </a:t>
            </a:r>
            <a:r>
              <a:rPr lang="en-US" sz="2400" dirty="0">
                <a:latin typeface="Arial" panose="020B0604020202020204" pitchFamily="34" charset="0"/>
                <a:cs typeface="Arial" panose="020B0604020202020204" pitchFamily="34" charset="0"/>
                <a:hlinkClick r:id="rId4"/>
              </a:rPr>
              <a:t>https://www.samhsa.gov/data/release/2019-national-survey-drug-use-and-health-nsduh-releases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285750" lvl="1" indent="-285750">
              <a:lnSpc>
                <a:spcPct val="100000"/>
              </a:lnSpc>
            </a:pPr>
            <a:r>
              <a:rPr lang="en-US" sz="2400" dirty="0">
                <a:latin typeface="Arial" panose="020B0604020202020204" pitchFamily="34" charset="0"/>
                <a:cs typeface="Arial" panose="020B0604020202020204" pitchFamily="34" charset="0"/>
              </a:rPr>
              <a:t>SAMHSA. Co-Occurring Disorders and Other Health Conditions.    </a:t>
            </a:r>
            <a:r>
              <a:rPr lang="en-US" sz="2400" dirty="0">
                <a:latin typeface="Arial" panose="020B0604020202020204" pitchFamily="34" charset="0"/>
                <a:cs typeface="Arial" panose="020B0604020202020204" pitchFamily="34" charset="0"/>
                <a:hlinkClick r:id="rId5"/>
              </a:rPr>
              <a:t>https://www.samhsa.gov/medication-assisted-treatment/medications-counseling-related-conditions/co-occurring-disorders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285750" lvl="1" indent="-285750">
              <a:lnSpc>
                <a:spcPct val="100000"/>
              </a:lnSpc>
            </a:pPr>
            <a:r>
              <a:rPr lang="en-US" sz="2400" b="0" kern="1200" dirty="0">
                <a:solidFill>
                  <a:schemeClr val="tx1"/>
                </a:solidFill>
                <a:effectLst/>
                <a:latin typeface="Arial" panose="020B0604020202020204" pitchFamily="34" charset="0"/>
                <a:cs typeface="Arial" panose="020B0604020202020204" pitchFamily="34" charset="0"/>
              </a:rPr>
              <a:t>Depression, alcohol and farm stress: Addressing co-occurring disorders in rural America:  </a:t>
            </a:r>
            <a:r>
              <a:rPr lang="en-US" sz="2400" b="0" kern="1200" dirty="0">
                <a:solidFill>
                  <a:schemeClr val="tx1"/>
                </a:solidFill>
                <a:effectLst/>
                <a:latin typeface="Arial" panose="020B0604020202020204" pitchFamily="34" charset="0"/>
                <a:cs typeface="Arial" panose="020B0604020202020204" pitchFamily="34" charset="0"/>
                <a:hlinkClick r:id="rId6"/>
              </a:rPr>
              <a:t>https://mhttcnetwork.org/centers/mountain-plains-mhttc/rural-mental-health-farm-stress</a:t>
            </a:r>
            <a:br>
              <a:rPr lang="en-US" sz="2400" b="0" kern="1200" dirty="0">
                <a:solidFill>
                  <a:schemeClr val="tx1"/>
                </a:solidFill>
                <a:effectLst/>
                <a:latin typeface="Arial" panose="020B0604020202020204" pitchFamily="34" charset="0"/>
                <a:cs typeface="Arial" panose="020B0604020202020204" pitchFamily="34" charset="0"/>
              </a:rPr>
            </a:br>
            <a:endParaRPr lang="en-US" sz="2400" b="0" kern="1200" dirty="0">
              <a:solidFill>
                <a:schemeClr val="tx1"/>
              </a:solidFill>
              <a:effectLst/>
              <a:latin typeface="Arial" panose="020B0604020202020204" pitchFamily="34" charset="0"/>
              <a:cs typeface="Arial" panose="020B0604020202020204" pitchFamily="34" charset="0"/>
            </a:endParaRPr>
          </a:p>
          <a:p>
            <a:pPr>
              <a:lnSpc>
                <a:spcPct val="100000"/>
              </a:lnSpc>
            </a:pPr>
            <a:r>
              <a:rPr lang="en-US" sz="2400" dirty="0">
                <a:latin typeface="Arial" panose="020B0604020202020204" pitchFamily="34" charset="0"/>
                <a:cs typeface="Arial" panose="020B0604020202020204" pitchFamily="34" charset="0"/>
              </a:rPr>
              <a:t>University of Missouri Kansas City:  SBIRT. Alcohol Patient Education. </a:t>
            </a:r>
            <a:r>
              <a:rPr lang="en-US" sz="2400" dirty="0">
                <a:latin typeface="Arial" panose="020B0604020202020204" pitchFamily="34" charset="0"/>
                <a:cs typeface="Arial" panose="020B0604020202020204" pitchFamily="34" charset="0"/>
                <a:hlinkClick r:id="rId7"/>
              </a:rPr>
              <a:t>https://sbirt.care/education.aspx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*This infographic can be printed and distributed for education</a:t>
            </a:r>
          </a:p>
          <a:p>
            <a:pPr marL="285750" lvl="1" indent="-285750"/>
            <a:endParaRPr lang="en-US"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5973921E-163B-0D4E-8EED-D0512533CD54}"/>
              </a:ext>
            </a:extLst>
          </p:cNvPr>
          <p:cNvSpPr txBox="1"/>
          <p:nvPr/>
        </p:nvSpPr>
        <p:spPr>
          <a:xfrm>
            <a:off x="8509820" y="6168221"/>
            <a:ext cx="3462433"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6A4A62"/>
                </a:solidFill>
                <a:latin typeface="Arial"/>
                <a:cs typeface="Arial"/>
              </a:rPr>
              <a:t>#TogetherWeFarm</a:t>
            </a:r>
            <a:endParaRPr lang="en-US" sz="2500" dirty="0">
              <a:solidFill>
                <a:srgbClr val="6A4A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19259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89" y="180752"/>
            <a:ext cx="10363201" cy="1402388"/>
          </a:xfrm>
        </p:spPr>
        <p:txBody>
          <a:bodyPr>
            <a:normAutofit/>
          </a:bodyPr>
          <a:lstStyle/>
          <a:p>
            <a:r>
              <a:rPr lang="en-US" sz="7500" dirty="0">
                <a:latin typeface="Arial" panose="020B0604020202020204" pitchFamily="34" charset="0"/>
                <a:cs typeface="Arial" panose="020B0604020202020204" pitchFamily="34" charset="0"/>
              </a:rPr>
              <a:t>Get in Touch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36" y="5334000"/>
            <a:ext cx="3178471" cy="1259394"/>
          </a:xfrm>
          <a:prstGeom prst="rect">
            <a:avLst/>
          </a:prstGeom>
        </p:spPr>
      </p:pic>
      <p:sp>
        <p:nvSpPr>
          <p:cNvPr id="7" name="Google Shape;321;p11"/>
          <p:cNvSpPr txBox="1">
            <a:spLocks/>
          </p:cNvSpPr>
          <p:nvPr/>
        </p:nvSpPr>
        <p:spPr>
          <a:xfrm>
            <a:off x="349615" y="2930457"/>
            <a:ext cx="11733628" cy="1822402"/>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45700" rIns="91425" bIns="45700" anchor="ctr" anchorCtr="0">
            <a:normAutofit fontScale="90000" lnSpcReduction="10000"/>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hangingPunct="1">
              <a:lnSpc>
                <a:spcPct val="150000"/>
              </a:lnSpc>
              <a:buClr>
                <a:srgbClr val="CC4927"/>
              </a:buClr>
              <a:buSzPts val="2200"/>
              <a:buFont typeface="Arial"/>
              <a:buNone/>
            </a:pPr>
            <a:r>
              <a:rPr lang="en-US" sz="2200" b="1" dirty="0">
                <a:solidFill>
                  <a:srgbClr val="CC4927"/>
                </a:solidFill>
              </a:rPr>
              <a:t>mhttcnetwork.org/</a:t>
            </a:r>
            <a:r>
              <a:rPr lang="en-US" sz="2200" b="1" dirty="0" err="1">
                <a:solidFill>
                  <a:srgbClr val="CC4927"/>
                </a:solidFill>
              </a:rPr>
              <a:t>mountainplains</a:t>
            </a:r>
            <a:r>
              <a:rPr lang="en-US" sz="2200" dirty="0"/>
              <a:t> | </a:t>
            </a:r>
            <a:r>
              <a:rPr lang="en-US" sz="2200" b="1" dirty="0">
                <a:solidFill>
                  <a:srgbClr val="00467F"/>
                </a:solidFill>
                <a:hlinkClick r:id="rId4"/>
              </a:rPr>
              <a:t>mountainplains@mhttcnetwork.org</a:t>
            </a:r>
            <a:br>
              <a:rPr lang="en-US" sz="2200" b="1" dirty="0">
                <a:solidFill>
                  <a:srgbClr val="00467F"/>
                </a:solidFill>
              </a:rPr>
            </a:br>
            <a:r>
              <a:rPr lang="en-US" sz="2200" b="1" dirty="0">
                <a:solidFill>
                  <a:srgbClr val="CC4927"/>
                </a:solidFill>
              </a:rPr>
              <a:t>mhttcnetwork.org/</a:t>
            </a:r>
            <a:r>
              <a:rPr lang="en-US" sz="2200" b="1" dirty="0" err="1">
                <a:solidFill>
                  <a:srgbClr val="CC4927"/>
                </a:solidFill>
              </a:rPr>
              <a:t>midamerica</a:t>
            </a:r>
            <a:r>
              <a:rPr lang="en-US" sz="2200" dirty="0">
                <a:solidFill>
                  <a:srgbClr val="CC4927"/>
                </a:solidFill>
              </a:rPr>
              <a:t> </a:t>
            </a:r>
            <a:r>
              <a:rPr lang="en-US" sz="2200" dirty="0"/>
              <a:t>| </a:t>
            </a:r>
            <a:r>
              <a:rPr lang="en-US" sz="2200" b="1" dirty="0">
                <a:solidFill>
                  <a:srgbClr val="00467F"/>
                </a:solidFill>
                <a:hlinkClick r:id="rId5"/>
              </a:rPr>
              <a:t>midamerica@mhttcnetwork.org</a:t>
            </a:r>
            <a:br>
              <a:rPr lang="en-US" sz="2200" b="1" dirty="0"/>
            </a:br>
            <a:r>
              <a:rPr lang="en-US" sz="2200" b="1" dirty="0">
                <a:solidFill>
                  <a:srgbClr val="CC4927"/>
                </a:solidFill>
              </a:rPr>
              <a:t>attcnetwork.org/</a:t>
            </a:r>
            <a:r>
              <a:rPr lang="en-US" sz="2200" b="1" dirty="0" err="1">
                <a:solidFill>
                  <a:srgbClr val="CC4927"/>
                </a:solidFill>
              </a:rPr>
              <a:t>midamerica</a:t>
            </a:r>
            <a:r>
              <a:rPr lang="en-US" sz="2200" dirty="0"/>
              <a:t> | </a:t>
            </a:r>
            <a:r>
              <a:rPr lang="en-US" sz="2200" b="1" dirty="0">
                <a:solidFill>
                  <a:srgbClr val="00467F"/>
                </a:solidFill>
                <a:hlinkClick r:id="rId6"/>
              </a:rPr>
              <a:t>midamerica@attcnetwork.org</a:t>
            </a:r>
            <a:br>
              <a:rPr lang="en-US" sz="2200" b="1" dirty="0">
                <a:solidFill>
                  <a:srgbClr val="00467F"/>
                </a:solidFill>
              </a:rPr>
            </a:br>
            <a:endParaRPr lang="en-US" sz="2200" b="1" dirty="0">
              <a:solidFill>
                <a:srgbClr val="00467F"/>
              </a:solidFill>
            </a:endParaRPr>
          </a:p>
        </p:txBody>
      </p:sp>
      <p:pic>
        <p:nvPicPr>
          <p:cNvPr id="8" name="Google Shape;322;p11"/>
          <p:cNvPicPr preferRelativeResize="0">
            <a:picLocks noGrp="1"/>
          </p:cNvPicPr>
          <p:nvPr>
            <p:ph type="body" idx="1"/>
          </p:nvPr>
        </p:nvPicPr>
        <p:blipFill rotWithShape="1">
          <a:blip r:embed="rId7">
            <a:alphaModFix/>
          </a:blip>
          <a:srcRect/>
          <a:stretch/>
        </p:blipFill>
        <p:spPr>
          <a:xfrm>
            <a:off x="4625566" y="5334000"/>
            <a:ext cx="3181727" cy="1259394"/>
          </a:xfrm>
          <a:prstGeom prst="rect">
            <a:avLst/>
          </a:prstGeom>
          <a:noFill/>
          <a:ln>
            <a:noFill/>
          </a:ln>
        </p:spPr>
      </p:pic>
      <p:pic>
        <p:nvPicPr>
          <p:cNvPr id="9" name="Google Shape;324;p11"/>
          <p:cNvPicPr preferRelativeResize="0"/>
          <p:nvPr/>
        </p:nvPicPr>
        <p:blipFill rotWithShape="1">
          <a:blip r:embed="rId8">
            <a:alphaModFix/>
          </a:blip>
          <a:srcRect/>
          <a:stretch/>
        </p:blipFill>
        <p:spPr>
          <a:xfrm>
            <a:off x="8706652" y="5418996"/>
            <a:ext cx="2753828" cy="1089401"/>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91306" y="429437"/>
            <a:ext cx="11220450" cy="71553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r>
              <a:rPr dirty="0">
                <a:latin typeface="Arial" panose="020B0604020202020204" pitchFamily="34" charset="0"/>
                <a:cs typeface="Arial" panose="020B0604020202020204" pitchFamily="34" charset="0"/>
              </a:rPr>
              <a:t>Disclaimer</a:t>
            </a:r>
            <a:r>
              <a:rPr lang="en-US" dirty="0">
                <a:latin typeface="Arial" panose="020B0604020202020204" pitchFamily="34" charset="0"/>
                <a:cs typeface="Arial" panose="020B0604020202020204" pitchFamily="34" charset="0"/>
              </a:rPr>
              <a:t> and Funding Statement</a:t>
            </a:r>
            <a:endParaRPr dirty="0">
              <a:latin typeface="Arial" panose="020B0604020202020204" pitchFamily="34" charset="0"/>
              <a:cs typeface="Arial" panose="020B0604020202020204" pitchFamily="34" charset="0"/>
            </a:endParaRPr>
          </a:p>
        </p:txBody>
      </p:sp>
      <p:sp>
        <p:nvSpPr>
          <p:cNvPr id="2" name="TextBox 1"/>
          <p:cNvSpPr txBox="1"/>
          <p:nvPr/>
        </p:nvSpPr>
        <p:spPr>
          <a:xfrm>
            <a:off x="1234440" y="1343837"/>
            <a:ext cx="9906000" cy="5355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latin typeface="Arial"/>
              </a:rPr>
              <a:t>These materials were prepared by the Mountain Plains Mental Health Technology Transfer Center, the Mid-America Mental Health Technology Center, and the Mid-America Addiction Technology Treatment Center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Mountain Plains MHTTC or the authors. Citation of the sources is appreciated. Do not reproduce or distribute this presentation for a fee. For more information on obtaining copies of this presentation please email gberry@wiche.edu. </a:t>
            </a:r>
          </a:p>
          <a:p>
            <a:endParaRPr lang="en-US" dirty="0">
              <a:latin typeface="Arial"/>
            </a:endParaRPr>
          </a:p>
          <a:p>
            <a:r>
              <a:rPr lang="en-US" dirty="0">
                <a:latin typeface="Arial"/>
              </a:rPr>
              <a:t>At the time of this presentation, Miriam E. Delphin-</a:t>
            </a:r>
            <a:r>
              <a:rPr lang="en-US" dirty="0" err="1">
                <a:latin typeface="Arial"/>
              </a:rPr>
              <a:t>Rittmon</a:t>
            </a:r>
            <a:r>
              <a:rPr lang="en-US" dirty="0">
                <a:latin typeface="Arial"/>
              </a:rPr>
              <a:t>, Ph.D., serves as SAMHSA Assistant Secretary.  The opinions expressed herein are the views of Mountain Plains MHTTC,</a:t>
            </a:r>
            <a:br>
              <a:rPr lang="en-US" dirty="0">
                <a:latin typeface="Arial"/>
              </a:rPr>
            </a:br>
            <a:r>
              <a:rPr lang="en-US" dirty="0">
                <a:latin typeface="Arial"/>
              </a:rPr>
              <a:t>Mid-America MHTTC, and Mid-America ATTC and do not reflect the official position of the Department of Health and Human Services (DHHS), or SAMHSA. No official support or endorsement of DHHS, or SAMHSA, for the opinions described in this presentation is intended </a:t>
            </a:r>
            <a:br>
              <a:rPr lang="en-US" dirty="0">
                <a:latin typeface="Arial"/>
              </a:rPr>
            </a:br>
            <a:r>
              <a:rPr lang="en-US" dirty="0">
                <a:latin typeface="Arial"/>
              </a:rPr>
              <a:t>or should be inferred. ​</a:t>
            </a:r>
          </a:p>
          <a:p>
            <a:r>
              <a:rPr lang="en-US" dirty="0">
                <a:latin typeface="Arial"/>
              </a:rPr>
              <a:t>​</a:t>
            </a:r>
          </a:p>
          <a:p>
            <a:r>
              <a:rPr lang="en-US" dirty="0">
                <a:latin typeface="Arial"/>
              </a:rPr>
              <a:t>The work of the Mountain Plains MHTTC, Mid-America MHTTC, and Mid-America ATTC is supported by grant H79SM081792 from the Department of Health and Human Services, Substance Abuse and Mental Health Services Administration.​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883920" y="429437"/>
            <a:ext cx="10727836" cy="71553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pPr algn="l"/>
            <a:r>
              <a:rPr lang="en-US" dirty="0">
                <a:latin typeface="Arial" panose="020B0604020202020204" pitchFamily="34" charset="0"/>
                <a:cs typeface="Arial" panose="020B0604020202020204" pitchFamily="34" charset="0"/>
              </a:rPr>
              <a:t>About the TTC Network</a:t>
            </a:r>
            <a:endParaRPr dirty="0">
              <a:latin typeface="Arial" panose="020B0604020202020204" pitchFamily="34" charset="0"/>
              <a:cs typeface="Arial" panose="020B0604020202020204" pitchFamily="34" charset="0"/>
            </a:endParaRPr>
          </a:p>
        </p:txBody>
      </p:sp>
      <p:sp>
        <p:nvSpPr>
          <p:cNvPr id="2" name="TextBox 1"/>
          <p:cNvSpPr txBox="1"/>
          <p:nvPr/>
        </p:nvSpPr>
        <p:spPr>
          <a:xfrm>
            <a:off x="883920" y="1257572"/>
            <a:ext cx="10256520" cy="3139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latin typeface="Arial"/>
                <a:cs typeface="Arial"/>
              </a:rPr>
              <a:t>The Technology Transfer Center (TTC) Network is a national network of training and technical assistance centers serving the needs of mental health, substance use, and prevention providers. The work of the TTC Network is under a cooperative agreement by the Substance Abuse and Mental Health Services Administration (SAMHSA). For more information about the Technology Transfer Centers, please visit the </a:t>
            </a:r>
            <a:r>
              <a:rPr lang="en-US" dirty="0">
                <a:latin typeface="Arial"/>
                <a:cs typeface="Arial"/>
                <a:hlinkClick r:id="rId3"/>
              </a:rPr>
              <a:t>TTC Information Center.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a:cs typeface="Arial"/>
              </a:rPr>
              <a:t>In response to mental health and substance use issues in farming communities in HHS Region </a:t>
            </a:r>
            <a:br>
              <a:rPr lang="en-US" dirty="0">
                <a:latin typeface="Arial"/>
                <a:cs typeface="Arial"/>
              </a:rPr>
            </a:br>
            <a:r>
              <a:rPr lang="en-US">
                <a:latin typeface="Arial"/>
                <a:cs typeface="Arial"/>
              </a:rPr>
              <a:t>7 </a:t>
            </a:r>
            <a:r>
              <a:rPr lang="en-US" dirty="0">
                <a:latin typeface="Arial"/>
                <a:cs typeface="Arial"/>
              </a:rPr>
              <a:t>and 8 states, the </a:t>
            </a:r>
            <a:r>
              <a:rPr lang="en-US" dirty="0">
                <a:latin typeface="Arial"/>
                <a:cs typeface="Arial"/>
                <a:hlinkClick r:id="rId4"/>
              </a:rPr>
              <a:t>Mountain Plains Mental Health Technology Transfer Center (MHTTC)</a:t>
            </a:r>
            <a:r>
              <a:rPr lang="en-US" dirty="0">
                <a:latin typeface="Arial"/>
                <a:cs typeface="Arial"/>
              </a:rPr>
              <a:t>, the </a:t>
            </a:r>
            <a:br>
              <a:rPr lang="en-US" dirty="0">
                <a:latin typeface="Arial"/>
                <a:cs typeface="Arial"/>
              </a:rPr>
            </a:br>
            <a:r>
              <a:rPr lang="en-US" dirty="0">
                <a:latin typeface="Arial"/>
                <a:cs typeface="Arial"/>
                <a:hlinkClick r:id="rId5"/>
              </a:rPr>
              <a:t>Mid-America MHTTC</a:t>
            </a:r>
            <a:r>
              <a:rPr lang="en-US" dirty="0">
                <a:latin typeface="Arial"/>
                <a:cs typeface="Arial"/>
              </a:rPr>
              <a:t>, and the </a:t>
            </a:r>
            <a:r>
              <a:rPr lang="en-US" dirty="0">
                <a:latin typeface="Arial"/>
                <a:cs typeface="Arial"/>
                <a:hlinkClick r:id="rId6"/>
              </a:rPr>
              <a:t>Mid-America Addiction Technology Transfer Center (ATTC)</a:t>
            </a:r>
            <a:r>
              <a:rPr lang="en-US" dirty="0">
                <a:latin typeface="Arial"/>
                <a:cs typeface="Arial"/>
              </a:rPr>
              <a:t> collaborated to produce these materials. For technical assistance and training, please contact </a:t>
            </a:r>
            <a:br>
              <a:rPr lang="en-US" dirty="0">
                <a:latin typeface="Arial"/>
                <a:cs typeface="Arial"/>
              </a:rPr>
            </a:br>
            <a:r>
              <a:rPr lang="en-US">
                <a:latin typeface="Arial"/>
                <a:cs typeface="Arial"/>
              </a:rPr>
              <a:t>your </a:t>
            </a:r>
            <a:r>
              <a:rPr lang="en-US" dirty="0">
                <a:latin typeface="Arial"/>
                <a:cs typeface="Arial"/>
              </a:rPr>
              <a:t>regional </a:t>
            </a:r>
            <a:r>
              <a:rPr lang="en-US">
                <a:latin typeface="Arial"/>
                <a:cs typeface="Arial"/>
              </a:rPr>
              <a:t>TTC </a:t>
            </a:r>
            <a:r>
              <a:rPr lang="en-US" dirty="0">
                <a:latin typeface="Arial"/>
                <a:cs typeface="Arial"/>
              </a:rPr>
              <a:t>office at the email addresses below. </a:t>
            </a:r>
            <a:endParaRPr lang="en-US" dirty="0">
              <a:latin typeface="Arial" panose="020B0604020202020204" pitchFamily="34" charset="0"/>
              <a:cs typeface="Arial" panose="020B0604020202020204" pitchFamily="34" charset="0"/>
            </a:endParaRPr>
          </a:p>
        </p:txBody>
      </p:sp>
      <p:sp>
        <p:nvSpPr>
          <p:cNvPr id="4" name="Google Shape;321;p11">
            <a:extLst>
              <a:ext uri="{FF2B5EF4-FFF2-40B4-BE49-F238E27FC236}">
                <a16:creationId xmlns:a16="http://schemas.microsoft.com/office/drawing/2014/main" id="{5311848F-A62C-4C0F-B009-65FA43DDF0B2}"/>
              </a:ext>
            </a:extLst>
          </p:cNvPr>
          <p:cNvSpPr txBox="1">
            <a:spLocks/>
          </p:cNvSpPr>
          <p:nvPr/>
        </p:nvSpPr>
        <p:spPr>
          <a:xfrm>
            <a:off x="56840" y="4815121"/>
            <a:ext cx="12162906" cy="161450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Clr>
                <a:srgbClr val="CC4927"/>
              </a:buClr>
              <a:buSzPts val="2200"/>
            </a:pPr>
            <a:r>
              <a:rPr lang="nl-NL" sz="2200" b="1" dirty="0">
                <a:solidFill>
                  <a:srgbClr val="CC4927"/>
                </a:solidFill>
              </a:rPr>
              <a:t>mhttcnetwork.org/mountainplains</a:t>
            </a:r>
            <a:r>
              <a:rPr lang="nl-NL" sz="2200" dirty="0"/>
              <a:t> | </a:t>
            </a:r>
            <a:r>
              <a:rPr lang="nl-NL" sz="2200" b="1" dirty="0">
                <a:solidFill>
                  <a:srgbClr val="00467F"/>
                </a:solidFill>
                <a:hlinkClick r:id="rId7"/>
              </a:rPr>
              <a:t>mountainplains@mhttcnetwork.org</a:t>
            </a:r>
            <a:endParaRPr lang="nl-NL" sz="2200" b="1" dirty="0">
              <a:solidFill>
                <a:srgbClr val="00467F"/>
              </a:solidFill>
            </a:endParaRPr>
          </a:p>
          <a:p>
            <a:pPr algn="ctr">
              <a:lnSpc>
                <a:spcPct val="150000"/>
              </a:lnSpc>
              <a:buClr>
                <a:srgbClr val="CC4927"/>
              </a:buClr>
              <a:buSzPts val="2200"/>
            </a:pPr>
            <a:r>
              <a:rPr lang="nl-NL" sz="2200" b="1" dirty="0">
                <a:solidFill>
                  <a:srgbClr val="CC4927"/>
                </a:solidFill>
              </a:rPr>
              <a:t>mhttcnetwork.org/midamerica</a:t>
            </a:r>
            <a:r>
              <a:rPr lang="nl-NL" sz="2200" dirty="0">
                <a:solidFill>
                  <a:srgbClr val="CC4927"/>
                </a:solidFill>
              </a:rPr>
              <a:t> </a:t>
            </a:r>
            <a:r>
              <a:rPr lang="nl-NL" sz="2200" dirty="0"/>
              <a:t>| </a:t>
            </a:r>
            <a:r>
              <a:rPr lang="nl-NL" sz="2200" b="1" dirty="0">
                <a:solidFill>
                  <a:srgbClr val="00467F"/>
                </a:solidFill>
                <a:hlinkClick r:id="rId8"/>
              </a:rPr>
              <a:t>midamerica@mhttcnetwork.org</a:t>
            </a:r>
            <a:endParaRPr lang="nl-NL" sz="2200" b="1" dirty="0">
              <a:solidFill>
                <a:srgbClr val="00467F"/>
              </a:solidFill>
            </a:endParaRPr>
          </a:p>
          <a:p>
            <a:pPr algn="ctr">
              <a:lnSpc>
                <a:spcPct val="150000"/>
              </a:lnSpc>
              <a:buClr>
                <a:srgbClr val="CC4927"/>
              </a:buClr>
              <a:buSzPts val="2200"/>
            </a:pPr>
            <a:r>
              <a:rPr lang="nl-NL" sz="2200" b="1" dirty="0">
                <a:solidFill>
                  <a:srgbClr val="CC4927"/>
                </a:solidFill>
              </a:rPr>
              <a:t>attcnetwork.org/midamerica</a:t>
            </a:r>
            <a:r>
              <a:rPr lang="nl-NL" sz="2200" dirty="0"/>
              <a:t> | </a:t>
            </a:r>
            <a:r>
              <a:rPr lang="nl-NL" sz="2200" b="1" dirty="0">
                <a:solidFill>
                  <a:srgbClr val="00467F"/>
                </a:solidFill>
                <a:hlinkClick r:id="rId9"/>
              </a:rPr>
              <a:t>midamerica@attcnetwork.org</a:t>
            </a:r>
            <a:endParaRPr lang="nl-NL" sz="2200" b="1" dirty="0">
              <a:solidFill>
                <a:srgbClr val="00467F"/>
              </a:solidFill>
            </a:endParaRPr>
          </a:p>
          <a:p>
            <a:pPr algn="ctr">
              <a:lnSpc>
                <a:spcPct val="150000"/>
              </a:lnSpc>
              <a:buClr>
                <a:srgbClr val="CC4927"/>
              </a:buClr>
              <a:buSzPts val="2200"/>
            </a:pPr>
            <a:endParaRPr lang="nl-NL" sz="2200" b="1" dirty="0">
              <a:solidFill>
                <a:srgbClr val="00467F"/>
              </a:solidFill>
            </a:endParaRPr>
          </a:p>
        </p:txBody>
      </p:sp>
    </p:spTree>
    <p:extLst>
      <p:ext uri="{BB962C8B-B14F-4D97-AF65-F5344CB8AC3E}">
        <p14:creationId xmlns:p14="http://schemas.microsoft.com/office/powerpoint/2010/main" val="9537226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FA81D03D-0FFF-4FA7-9D88-918990F4ACAD}"/>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2912494" y="-68576"/>
            <a:ext cx="6926579" cy="6926579"/>
          </a:xfrm>
          <a:prstGeom prst="rect">
            <a:avLst/>
          </a:prstGeom>
        </p:spPr>
      </p:pic>
      <p:sp>
        <p:nvSpPr>
          <p:cNvPr id="4" name="Title 2"/>
          <p:cNvSpPr>
            <a:spLocks noGrp="1"/>
          </p:cNvSpPr>
          <p:nvPr>
            <p:ph type="title"/>
          </p:nvPr>
        </p:nvSpPr>
        <p:spPr>
          <a:xfrm rot="16200000">
            <a:off x="-2766061" y="2766062"/>
            <a:ext cx="6858003" cy="1325878"/>
          </a:xfrm>
          <a:solidFill>
            <a:srgbClr val="00467F"/>
          </a:solidFill>
        </p:spPr>
        <p:txBody>
          <a:bodyPr>
            <a:noAutofit/>
          </a:bodyPr>
          <a:lstStyle/>
          <a:p>
            <a:r>
              <a:rPr lang="en-US" sz="5000" dirty="0">
                <a:solidFill>
                  <a:schemeClr val="bg1"/>
                </a:solidFill>
                <a:latin typeface="Arial" panose="020B0604020202020204" pitchFamily="34" charset="0"/>
                <a:cs typeface="Arial" panose="020B0604020202020204" pitchFamily="34" charset="0"/>
              </a:rPr>
              <a:t>Language Matters</a:t>
            </a:r>
            <a:br>
              <a:rPr lang="en-US" sz="5000" dirty="0">
                <a:solidFill>
                  <a:schemeClr val="bg1"/>
                </a:solidFill>
                <a:latin typeface="Calibri Light" panose="020F0302020204030204" pitchFamily="34" charset="0"/>
                <a:cs typeface="Calibri Light" panose="020F0302020204030204" pitchFamily="34" charset="0"/>
              </a:rPr>
            </a:br>
            <a:endParaRPr lang="en-US" sz="2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785064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
          </p:nvPr>
        </p:nvSpPr>
        <p:spPr>
          <a:xfrm>
            <a:off x="853440" y="2783997"/>
            <a:ext cx="11064240" cy="3906364"/>
          </a:xfrm>
        </p:spPr>
        <p:txBody>
          <a:bodyPr lIns="45718" tIns="45718" rIns="45718" bIns="45718" anchor="t">
            <a:normAutofit/>
          </a:bodyPr>
          <a:lstStyle/>
          <a:p>
            <a:pPr marL="342900" indent="-228600" algn="l">
              <a:spcAft>
                <a:spcPts val="600"/>
              </a:spcAft>
              <a:buFont typeface="Arial" panose="020B0604020202020204" pitchFamily="34" charset="0"/>
              <a:buChar char="•"/>
            </a:pPr>
            <a:r>
              <a:rPr lang="en-US" sz="3600" kern="1200" dirty="0">
                <a:solidFill>
                  <a:schemeClr val="tx1"/>
                </a:solidFill>
              </a:rPr>
              <a:t>Increase awareness and understanding of </a:t>
            </a:r>
            <a:br>
              <a:rPr lang="en-US" sz="3600" kern="1200" dirty="0">
                <a:solidFill>
                  <a:schemeClr val="tx1"/>
                </a:solidFill>
              </a:rPr>
            </a:br>
            <a:r>
              <a:rPr lang="en-US" sz="3600" kern="1200">
                <a:solidFill>
                  <a:schemeClr val="tx1"/>
                </a:solidFill>
              </a:rPr>
              <a:t>Alcohol </a:t>
            </a:r>
            <a:r>
              <a:rPr lang="en-US" sz="3600" kern="1200" dirty="0">
                <a:solidFill>
                  <a:schemeClr val="tx1"/>
                </a:solidFill>
              </a:rPr>
              <a:t>Use Disorder (AUD)</a:t>
            </a:r>
          </a:p>
          <a:p>
            <a:pPr marL="342900" indent="-228600" algn="l">
              <a:spcAft>
                <a:spcPts val="600"/>
              </a:spcAft>
              <a:buFont typeface="Arial" panose="020B0604020202020204" pitchFamily="34" charset="0"/>
              <a:buChar char="•"/>
            </a:pPr>
            <a:r>
              <a:rPr lang="en-US" sz="3600" kern="1200" dirty="0">
                <a:solidFill>
                  <a:schemeClr val="tx1"/>
                </a:solidFill>
              </a:rPr>
              <a:t>Create a common language about mental health</a:t>
            </a:r>
          </a:p>
          <a:p>
            <a:pPr marL="342900" indent="-228600" algn="l">
              <a:spcAft>
                <a:spcPts val="600"/>
              </a:spcAft>
              <a:buFont typeface="Arial" panose="020B0604020202020204" pitchFamily="34" charset="0"/>
              <a:buChar char="•"/>
            </a:pPr>
            <a:r>
              <a:rPr lang="en-US" sz="3600" kern="1200" dirty="0">
                <a:solidFill>
                  <a:schemeClr val="tx1"/>
                </a:solidFill>
              </a:rPr>
              <a:t>Identify unique community assets and resources </a:t>
            </a:r>
          </a:p>
          <a:p>
            <a:pPr algn="l"/>
            <a:endParaRPr lang="en-US" dirty="0"/>
          </a:p>
        </p:txBody>
      </p:sp>
      <p:sp>
        <p:nvSpPr>
          <p:cNvPr id="6" name="Title 5"/>
          <p:cNvSpPr>
            <a:spLocks noGrp="1"/>
          </p:cNvSpPr>
          <p:nvPr>
            <p:ph type="title"/>
          </p:nvPr>
        </p:nvSpPr>
        <p:spPr>
          <a:xfrm>
            <a:off x="1063729" y="576992"/>
            <a:ext cx="10363201" cy="1145128"/>
          </a:xfrm>
        </p:spPr>
        <p:txBody>
          <a:bodyPr/>
          <a:lstStyle/>
          <a:p>
            <a:r>
              <a:rPr lang="en-US" dirty="0"/>
              <a:t>Presentation Objectives</a:t>
            </a:r>
          </a:p>
        </p:txBody>
      </p:sp>
      <p:sp>
        <p:nvSpPr>
          <p:cNvPr id="8" name="TextBox 7"/>
          <p:cNvSpPr txBox="1"/>
          <p:nvPr/>
        </p:nvSpPr>
        <p:spPr>
          <a:xfrm>
            <a:off x="8351520" y="598247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#TogetherWeFarm</a:t>
            </a:r>
          </a:p>
        </p:txBody>
      </p:sp>
    </p:spTree>
    <p:extLst>
      <p:ext uri="{BB962C8B-B14F-4D97-AF65-F5344CB8AC3E}">
        <p14:creationId xmlns:p14="http://schemas.microsoft.com/office/powerpoint/2010/main" val="8970872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887104" y="667062"/>
            <a:ext cx="10039976" cy="78478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pPr algn="l"/>
            <a:r>
              <a:rPr lang="en-US" sz="5000" dirty="0">
                <a:solidFill>
                  <a:srgbClr val="6A4A62"/>
                </a:solidFill>
                <a:latin typeface="Arial" panose="020B0604020202020204" pitchFamily="34" charset="0"/>
                <a:cs typeface="Arial" panose="020B0604020202020204" pitchFamily="34" charset="0"/>
              </a:rPr>
              <a:t>Alcohol Use Disorder Definition</a:t>
            </a:r>
            <a:endParaRPr sz="5000" dirty="0">
              <a:latin typeface="Arial" panose="020B0604020202020204" pitchFamily="34" charset="0"/>
              <a:cs typeface="Arial" panose="020B0604020202020204" pitchFamily="34" charset="0"/>
            </a:endParaRPr>
          </a:p>
        </p:txBody>
      </p:sp>
      <p:sp>
        <p:nvSpPr>
          <p:cNvPr id="2" name="Rectangle 1"/>
          <p:cNvSpPr/>
          <p:nvPr/>
        </p:nvSpPr>
        <p:spPr>
          <a:xfrm>
            <a:off x="663695" y="1648543"/>
            <a:ext cx="10923332" cy="4062651"/>
          </a:xfrm>
          <a:prstGeom prst="rect">
            <a:avLst/>
          </a:prstGeom>
        </p:spPr>
        <p:txBody>
          <a:bodyPr wrap="square" lIns="91440" tIns="45720" rIns="91440" bIns="45720" anchor="t">
            <a:spAutoFit/>
          </a:bodyPr>
          <a:lstStyle/>
          <a:p>
            <a:pPr marL="685800" lvl="1" indent="-457200">
              <a:buFont typeface="Arial" panose="020B0604020202020204" pitchFamily="34" charset="0"/>
              <a:buChar char="•"/>
            </a:pPr>
            <a:r>
              <a:rPr lang="en-US" sz="3000" dirty="0">
                <a:latin typeface="Arial"/>
                <a:cs typeface="Arial"/>
              </a:rPr>
              <a:t>Alcohol Use Disorder (AUD) is a medical condition. It is </a:t>
            </a:r>
            <a:br>
              <a:rPr lang="en-US" sz="3000" dirty="0">
                <a:latin typeface="Arial"/>
                <a:cs typeface="Arial"/>
              </a:rPr>
            </a:br>
            <a:r>
              <a:rPr lang="en-US" sz="3000" dirty="0">
                <a:latin typeface="Arial"/>
                <a:cs typeface="Arial"/>
              </a:rPr>
              <a:t>a chronic relapsing brain disorder characterized by an impaired ability to stop or control alcohol use despite adverse social, occupational, or health consequences.</a:t>
            </a:r>
            <a:br>
              <a:rPr lang="en-US" sz="3000" dirty="0">
                <a:latin typeface="Arial"/>
                <a:cs typeface="Arial"/>
              </a:rPr>
            </a:br>
            <a:endParaRPr lang="en-US" sz="1600">
              <a:latin typeface="Arial" panose="020B0604020202020204" pitchFamily="34" charset="0"/>
              <a:cs typeface="Arial" panose="020B0604020202020204" pitchFamily="34" charset="0"/>
            </a:endParaRPr>
          </a:p>
          <a:p>
            <a:pPr marL="685800" lvl="1" indent="-457200">
              <a:buFont typeface="Arial" panose="020B0604020202020204" pitchFamily="34" charset="0"/>
              <a:buChar char="•"/>
            </a:pPr>
            <a:r>
              <a:rPr lang="en-US" sz="3000" dirty="0">
                <a:latin typeface="Arial"/>
                <a:cs typeface="Arial"/>
              </a:rPr>
              <a:t>AUD can be mild, moderate or severe. </a:t>
            </a:r>
            <a:r>
              <a:rPr lang="en-US" sz="1600" dirty="0">
                <a:latin typeface="Arial"/>
                <a:cs typeface="Arial"/>
              </a:rPr>
              <a:t> </a:t>
            </a:r>
            <a:br>
              <a:rPr lang="en-US" sz="1600" dirty="0">
                <a:latin typeface="Arial"/>
                <a:cs typeface="Arial"/>
              </a:rPr>
            </a:br>
            <a:endParaRPr lang="en-US" sz="1600" dirty="0">
              <a:latin typeface="Arial"/>
              <a:cs typeface="Arial"/>
            </a:endParaRPr>
          </a:p>
          <a:p>
            <a:pPr marL="685800" lvl="1" indent="-457200">
              <a:buFont typeface="Arial" panose="020B0604020202020204" pitchFamily="34" charset="0"/>
              <a:buChar char="•"/>
            </a:pPr>
            <a:r>
              <a:rPr lang="en-US" sz="3000">
                <a:latin typeface="Arial"/>
                <a:cs typeface="Arial"/>
              </a:rPr>
              <a:t>AUD causes a negative emotional state when not using. </a:t>
            </a:r>
            <a:r>
              <a:rPr lang="en-US" sz="1600" dirty="0">
                <a:latin typeface="Arial"/>
                <a:cs typeface="Arial"/>
              </a:rPr>
              <a:t> </a:t>
            </a:r>
            <a:br>
              <a:rPr lang="en-US" sz="1600" dirty="0">
                <a:latin typeface="Arial"/>
                <a:cs typeface="Arial"/>
              </a:rPr>
            </a:br>
            <a:endParaRPr lang="en-US" sz="1600" dirty="0">
              <a:latin typeface="Arial"/>
              <a:cs typeface="Arial"/>
            </a:endParaRPr>
          </a:p>
          <a:p>
            <a:pPr marL="685800" lvl="1"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Adolescents and adults can be diagnosed with AUD.</a:t>
            </a:r>
          </a:p>
        </p:txBody>
      </p:sp>
      <p:sp>
        <p:nvSpPr>
          <p:cNvPr id="7" name="TextBox 6"/>
          <p:cNvSpPr txBox="1"/>
          <p:nvPr/>
        </p:nvSpPr>
        <p:spPr>
          <a:xfrm>
            <a:off x="8153400" y="6073919"/>
            <a:ext cx="3718560" cy="477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500" i="0" u="none" strike="noStrike" cap="none" spc="0" normalizeH="0" baseline="0" dirty="0">
                <a:ln>
                  <a:noFill/>
                </a:ln>
                <a:solidFill>
                  <a:srgbClr val="6A4A62"/>
                </a:solidFill>
                <a:effectLst/>
                <a:uFillTx/>
                <a:latin typeface="Arial" panose="020B0604020202020204" pitchFamily="34" charset="0"/>
                <a:cs typeface="Arial" panose="020B0604020202020204" pitchFamily="34" charset="0"/>
                <a:sym typeface="Calibri"/>
              </a:rPr>
              <a:t>#TogetherWeFarm</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9E2C-0C60-48F7-BC9A-749DA8B0A409}"/>
              </a:ext>
            </a:extLst>
          </p:cNvPr>
          <p:cNvSpPr>
            <a:spLocks noGrp="1"/>
          </p:cNvSpPr>
          <p:nvPr>
            <p:ph type="title"/>
          </p:nvPr>
        </p:nvSpPr>
        <p:spPr/>
        <p:txBody>
          <a:bodyPr>
            <a:normAutofit/>
          </a:bodyPr>
          <a:lstStyle/>
          <a:p>
            <a:r>
              <a:rPr lang="en-US" sz="4500" dirty="0">
                <a:solidFill>
                  <a:srgbClr val="6A4A62"/>
                </a:solidFill>
                <a:latin typeface="Arial" panose="020B0604020202020204" pitchFamily="34" charset="0"/>
                <a:cs typeface="Arial" panose="020B0604020202020204" pitchFamily="34" charset="0"/>
              </a:rPr>
              <a:t>Protective and Risk Factors for AUD </a:t>
            </a:r>
          </a:p>
        </p:txBody>
      </p:sp>
      <p:sp>
        <p:nvSpPr>
          <p:cNvPr id="3" name="Content Placeholder 2">
            <a:extLst>
              <a:ext uri="{FF2B5EF4-FFF2-40B4-BE49-F238E27FC236}">
                <a16:creationId xmlns:a16="http://schemas.microsoft.com/office/drawing/2014/main" id="{394FD7E4-9979-447E-B05F-4477534158AB}"/>
              </a:ext>
            </a:extLst>
          </p:cNvPr>
          <p:cNvSpPr>
            <a:spLocks noGrp="1"/>
          </p:cNvSpPr>
          <p:nvPr>
            <p:ph type="body" idx="1"/>
          </p:nvPr>
        </p:nvSpPr>
        <p:spPr>
          <a:xfrm>
            <a:off x="838200" y="1891701"/>
            <a:ext cx="4754880" cy="4351338"/>
          </a:xfrm>
        </p:spPr>
        <p:txBody>
          <a:bodyPr lIns="45718" tIns="45718" rIns="45718" bIns="45718" anchor="t">
            <a:normAutofit/>
          </a:bodyPr>
          <a:lstStyle/>
          <a:p>
            <a:pPr marL="0" indent="0">
              <a:buNone/>
            </a:pPr>
            <a:r>
              <a:rPr lang="en-US" sz="3500" b="1" dirty="0"/>
              <a:t>Risk Factors</a:t>
            </a:r>
          </a:p>
          <a:p>
            <a:pPr marL="579120"/>
            <a:r>
              <a:rPr lang="en-US"/>
              <a:t>Family hstory of AUD</a:t>
            </a:r>
          </a:p>
          <a:p>
            <a:pPr marL="579120"/>
            <a:r>
              <a:rPr lang="en-US"/>
              <a:t>High-stress levels</a:t>
            </a:r>
          </a:p>
          <a:p>
            <a:pPr marL="579120"/>
            <a:r>
              <a:rPr lang="en-US"/>
              <a:t>Mental health problems or trauma</a:t>
            </a:r>
          </a:p>
          <a:p>
            <a:pPr marL="579120"/>
            <a:r>
              <a:rPr lang="en-US" dirty="0">
                <a:latin typeface="Arial" panose="020B0604020202020204" pitchFamily="34" charset="0"/>
                <a:cs typeface="Arial" panose="020B0604020202020204" pitchFamily="34" charset="0"/>
              </a:rPr>
              <a:t>Social and cultural factors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1">
            <a:extLst>
              <a:ext uri="{FF2B5EF4-FFF2-40B4-BE49-F238E27FC236}">
                <a16:creationId xmlns:a16="http://schemas.microsoft.com/office/drawing/2014/main" id="{05B1EDD4-00AA-364C-89A5-AB94EBEE9CD6}"/>
              </a:ext>
            </a:extLst>
          </p:cNvPr>
          <p:cNvSpPr txBox="1"/>
          <p:nvPr/>
        </p:nvSpPr>
        <p:spPr>
          <a:xfrm>
            <a:off x="8362861" y="6015821"/>
            <a:ext cx="3463481" cy="4770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a:solidFill>
                  <a:srgbClr val="6A4A62"/>
                </a:solidFill>
                <a:latin typeface="Arial"/>
                <a:cs typeface="Arial"/>
              </a:rPr>
              <a:t>#TogetherWeFarm</a:t>
            </a:r>
            <a:endParaRPr lang="en-US" sz="2500" dirty="0">
              <a:solidFill>
                <a:srgbClr val="6A4A62"/>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394FD7E4-9979-447E-B05F-4477534158AB}"/>
              </a:ext>
            </a:extLst>
          </p:cNvPr>
          <p:cNvSpPr txBox="1">
            <a:spLocks/>
          </p:cNvSpPr>
          <p:nvPr/>
        </p:nvSpPr>
        <p:spPr>
          <a:xfrm>
            <a:off x="5985421" y="1891701"/>
            <a:ext cx="475488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t">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marL="0" indent="0" hangingPunct="1">
              <a:buFont typeface="Arial"/>
              <a:buNone/>
            </a:pPr>
            <a:r>
              <a:rPr lang="en-US" sz="3500" b="1" dirty="0">
                <a:latin typeface="Arial" panose="020B0604020202020204" pitchFamily="34" charset="0"/>
                <a:cs typeface="Arial" panose="020B0604020202020204" pitchFamily="34" charset="0"/>
              </a:rPr>
              <a:t>Protective Factors</a:t>
            </a:r>
          </a:p>
          <a:p>
            <a:pPr marL="579120" hangingPunct="1"/>
            <a:r>
              <a:rPr lang="en-US" dirty="0">
                <a:latin typeface="Arial" panose="020B0604020202020204" pitchFamily="34" charset="0"/>
                <a:cs typeface="Arial" panose="020B0604020202020204" pitchFamily="34" charset="0"/>
              </a:rPr>
              <a:t>Positive self-image</a:t>
            </a:r>
          </a:p>
          <a:p>
            <a:pPr marL="579120"/>
            <a:r>
              <a:rPr lang="en-US" dirty="0"/>
              <a:t>Early screening</a:t>
            </a:r>
          </a:p>
          <a:p>
            <a:pPr marL="579120" hangingPunct="1"/>
            <a:r>
              <a:rPr lang="en-US" dirty="0">
                <a:latin typeface="Arial" panose="020B0604020202020204" pitchFamily="34" charset="0"/>
                <a:cs typeface="Arial" panose="020B0604020202020204" pitchFamily="34" charset="0"/>
              </a:rPr>
              <a:t>Social competence</a:t>
            </a:r>
          </a:p>
          <a:p>
            <a:pPr marL="579120" hangingPunct="1"/>
            <a:r>
              <a:rPr lang="en-US" dirty="0">
                <a:latin typeface="Arial" panose="020B0604020202020204" pitchFamily="34" charset="0"/>
                <a:cs typeface="Arial" panose="020B0604020202020204" pitchFamily="34" charset="0"/>
              </a:rPr>
              <a:t>Strong social support</a:t>
            </a:r>
          </a:p>
          <a:p>
            <a:pPr hangingPunct="1"/>
            <a:endParaRPr lang="en-US" dirty="0">
              <a:latin typeface="Arial" panose="020B0604020202020204" pitchFamily="34" charset="0"/>
              <a:cs typeface="Arial" panose="020B0604020202020204" pitchFamily="34" charset="0"/>
            </a:endParaRPr>
          </a:p>
          <a:p>
            <a:pPr hangingPunct="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0802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473" y="160193"/>
            <a:ext cx="4802262" cy="6198256"/>
          </a:xfrm>
          <a:prstGeom prst="rect">
            <a:avLst/>
          </a:prstGeom>
        </p:spPr>
      </p:pic>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b="2185"/>
          <a:stretch/>
        </p:blipFill>
        <p:spPr>
          <a:xfrm>
            <a:off x="6399080" y="159822"/>
            <a:ext cx="4801677" cy="6173630"/>
          </a:xfrm>
          <a:prstGeom prst="rect">
            <a:avLst/>
          </a:prstGeom>
        </p:spPr>
      </p:pic>
      <p:sp>
        <p:nvSpPr>
          <p:cNvPr id="6" name="TextBox 5"/>
          <p:cNvSpPr txBox="1"/>
          <p:nvPr/>
        </p:nvSpPr>
        <p:spPr>
          <a:xfrm>
            <a:off x="479945" y="6387154"/>
            <a:ext cx="11395881"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600" dirty="0">
                <a:hlinkClick r:id="rId6"/>
              </a:rPr>
              <a:t>https://mhttcnetwork.org/centers/mountain-plains-mhttc/product/depression-alcohol-and-farm-stress-addressing-co-occurring</a:t>
            </a:r>
            <a:r>
              <a:rPr lang="en-US" sz="1600" dirty="0"/>
              <a:t> </a:t>
            </a:r>
            <a:endParaRPr kumimoji="0" lang="en-US" sz="16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7289594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2342</TotalTime>
  <Words>3516</Words>
  <Application>Microsoft Office PowerPoint</Application>
  <PresentationFormat>Widescreen</PresentationFormat>
  <Paragraphs>292</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Narrow</vt:lpstr>
      <vt:lpstr>Calibri</vt:lpstr>
      <vt:lpstr>Calibri Light</vt:lpstr>
      <vt:lpstr>Office Theme</vt:lpstr>
      <vt:lpstr>Note to Presenter</vt:lpstr>
      <vt:lpstr>Alcohol Use Disorders: A Community Conversation  Farm Stress and Mental Health </vt:lpstr>
      <vt:lpstr>PowerPoint Presentation</vt:lpstr>
      <vt:lpstr>PowerPoint Presentation</vt:lpstr>
      <vt:lpstr>Language Matters </vt:lpstr>
      <vt:lpstr>Presentation Objectives</vt:lpstr>
      <vt:lpstr>PowerPoint Presentation</vt:lpstr>
      <vt:lpstr>Protective and Risk Factors for AUD </vt:lpstr>
      <vt:lpstr>PowerPoint Presentation</vt:lpstr>
      <vt:lpstr>Alcohol Use in the United States</vt:lpstr>
      <vt:lpstr>Alcohol Use Disorder in the United States</vt:lpstr>
      <vt:lpstr>PowerPoint Presentation</vt:lpstr>
      <vt:lpstr>PowerPoint Presentation</vt:lpstr>
      <vt:lpstr>PowerPoint Presentation</vt:lpstr>
      <vt:lpstr>PowerPoint Presentation</vt:lpstr>
      <vt:lpstr>PowerPoint Presentation</vt:lpstr>
      <vt:lpstr>PowerPoint Presentation</vt:lpstr>
      <vt:lpstr>At-Risk Drinking vs. Binge Drinking</vt:lpstr>
      <vt:lpstr>PowerPoint Presentation</vt:lpstr>
      <vt:lpstr>Starting the Community Conversation</vt:lpstr>
      <vt:lpstr>Community Conversations</vt:lpstr>
      <vt:lpstr>Adolescent Alcohol Use</vt:lpstr>
      <vt:lpstr>PowerPoint Presentation</vt:lpstr>
      <vt:lpstr>PowerPoint Presentation</vt:lpstr>
      <vt:lpstr>TTC Resources</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Terry</dc:creator>
  <cp:lastModifiedBy>Genevieve Berry</cp:lastModifiedBy>
  <cp:revision>253</cp:revision>
  <dcterms:modified xsi:type="dcterms:W3CDTF">2021-08-30T23:57:04Z</dcterms:modified>
</cp:coreProperties>
</file>