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Economica"/>
      <p:regular r:id="rId23"/>
      <p:bold r:id="rId24"/>
      <p:italic r:id="rId25"/>
      <p:boldItalic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Economica-bold.fntdata"/><Relationship Id="rId23" Type="http://schemas.openxmlformats.org/officeDocument/2006/relationships/font" Target="fonts/Economica-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Economica-boldItalic.fntdata"/><Relationship Id="rId25" Type="http://schemas.openxmlformats.org/officeDocument/2006/relationships/font" Target="fonts/Economica-italic.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d1e4b970b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d1e4b970b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2c9753ad71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2c9753ad71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2ab6d336a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2ab6d336a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2ab6d336a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2ab6d336a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2c9753ad71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2c9753ad71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2ab6d336a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2ab6d336a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2ab6d336a6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2ab6d336a6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2ab6d336a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2ab6d336a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d1e5b5c74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d1e5b5c74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2ab6d336a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2ab6d336a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2c9753ad7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2c9753ad7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d1e4b970bc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d1e4b970bc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d1e4b970bc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d1e4b970bc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d1e4b970bc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d1e4b970bc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2c9753ad71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2c9753ad71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2c9753ad71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2c9753ad71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d1e4b970bc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d1e4b970bc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wellbrietymovement.com/" TargetMode="External"/><Relationship Id="rId4" Type="http://schemas.openxmlformats.org/officeDocument/2006/relationships/hyperlink" Target="https://youtu.be/Bk_qU7l-fcU" TargetMode="External"/><Relationship Id="rId5" Type="http://schemas.openxmlformats.org/officeDocument/2006/relationships/hyperlink" Target="https://open.spotify.com/playlist/5RtajtUSsuHgRQ0Nda2kxg?si=fPtzqsNxSvKZcxy75B-aFw&amp;utm_source=copy-link" TargetMode="External"/><Relationship Id="rId6" Type="http://schemas.openxmlformats.org/officeDocument/2006/relationships/hyperlink" Target="https://native-land.ca/"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5.jpg"/><Relationship Id="rId5"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native-land.ca/"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2980950" y="1526625"/>
            <a:ext cx="3182100" cy="1554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1900">
                <a:solidFill>
                  <a:srgbClr val="69BFD2"/>
                </a:solidFill>
              </a:rPr>
              <a:t>Culture as Prevention: </a:t>
            </a:r>
            <a:r>
              <a:rPr lang="en" sz="1900">
                <a:solidFill>
                  <a:srgbClr val="69BFD2"/>
                </a:solidFill>
              </a:rPr>
              <a:t>Cultivating Health and Wellness in K-12 Lives Daily</a:t>
            </a:r>
            <a:endParaRPr sz="1900">
              <a:solidFill>
                <a:srgbClr val="69BFD2"/>
              </a:solidFill>
            </a:endParaRPr>
          </a:p>
          <a:p>
            <a:pPr indent="0" lvl="0" marL="0" rtl="0" algn="ctr">
              <a:spcBef>
                <a:spcPts val="0"/>
              </a:spcBef>
              <a:spcAft>
                <a:spcPts val="0"/>
              </a:spcAft>
              <a:buSzPts val="990"/>
              <a:buNone/>
            </a:pPr>
            <a:r>
              <a:t/>
            </a:r>
            <a:endParaRPr sz="1900">
              <a:solidFill>
                <a:srgbClr val="69BFD2"/>
              </a:solidFill>
            </a:endParaRPr>
          </a:p>
          <a:p>
            <a:pPr indent="0" lvl="0" marL="0" rtl="0" algn="ctr">
              <a:spcBef>
                <a:spcPts val="0"/>
              </a:spcBef>
              <a:spcAft>
                <a:spcPts val="0"/>
              </a:spcAft>
              <a:buSzPts val="990"/>
              <a:buNone/>
            </a:pPr>
            <a:r>
              <a:rPr lang="en" sz="3800">
                <a:solidFill>
                  <a:srgbClr val="69BFD2"/>
                </a:solidFill>
              </a:rPr>
              <a:t>Mindful Movement</a:t>
            </a:r>
            <a:endParaRPr sz="3800">
              <a:solidFill>
                <a:srgbClr val="69BFD2"/>
              </a:solidFill>
            </a:endParaRPr>
          </a:p>
        </p:txBody>
      </p:sp>
      <p:sp>
        <p:nvSpPr>
          <p:cNvPr id="63" name="Google Shape;63;p13"/>
          <p:cNvSpPr txBox="1"/>
          <p:nvPr>
            <p:ph idx="1" type="subTitle"/>
          </p:nvPr>
        </p:nvSpPr>
        <p:spPr>
          <a:xfrm>
            <a:off x="3044700" y="3641430"/>
            <a:ext cx="3054600" cy="701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Victoria Marie, Indigenous Lotus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Self Check-in: Observing</a:t>
            </a:r>
            <a:endParaRPr/>
          </a:p>
        </p:txBody>
      </p:sp>
      <p:sp>
        <p:nvSpPr>
          <p:cNvPr id="125" name="Google Shape;125;p22"/>
          <p:cNvSpPr txBox="1"/>
          <p:nvPr>
            <p:ph idx="1" type="body"/>
          </p:nvPr>
        </p:nvSpPr>
        <p:spPr>
          <a:xfrm>
            <a:off x="311700" y="1225225"/>
            <a:ext cx="3999900" cy="3354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1200"/>
              <a:t>Check in with Self </a:t>
            </a:r>
            <a:endParaRPr b="1" sz="1200"/>
          </a:p>
          <a:p>
            <a:pPr indent="0" lvl="0" marL="0" rtl="0" algn="l">
              <a:spcBef>
                <a:spcPts val="1200"/>
              </a:spcBef>
              <a:spcAft>
                <a:spcPts val="0"/>
              </a:spcAft>
              <a:buNone/>
            </a:pPr>
            <a:r>
              <a:rPr lang="en" sz="1200"/>
              <a:t>As an instructor/ </a:t>
            </a:r>
            <a:r>
              <a:rPr lang="en" sz="1200"/>
              <a:t>facilitator</a:t>
            </a:r>
            <a:r>
              <a:rPr lang="en" sz="1200"/>
              <a:t>/ leader, working </a:t>
            </a:r>
            <a:r>
              <a:rPr lang="en" sz="1200"/>
              <a:t>with</a:t>
            </a:r>
            <a:r>
              <a:rPr lang="en" sz="1200"/>
              <a:t> other can be demanding of our </a:t>
            </a:r>
            <a:r>
              <a:rPr lang="en" sz="1200"/>
              <a:t>overall</a:t>
            </a:r>
            <a:r>
              <a:rPr lang="en" sz="1200"/>
              <a:t> </a:t>
            </a:r>
            <a:r>
              <a:rPr lang="en" sz="1200"/>
              <a:t>well being</a:t>
            </a:r>
            <a:r>
              <a:rPr lang="en" sz="1200"/>
              <a:t>. </a:t>
            </a:r>
            <a:endParaRPr sz="1200"/>
          </a:p>
          <a:p>
            <a:pPr indent="0" lvl="0" marL="0" rtl="0" algn="l">
              <a:spcBef>
                <a:spcPts val="1200"/>
              </a:spcBef>
              <a:spcAft>
                <a:spcPts val="0"/>
              </a:spcAft>
              <a:buNone/>
            </a:pPr>
            <a:r>
              <a:rPr b="1" lang="en" sz="1200"/>
              <a:t>Observation q</a:t>
            </a:r>
            <a:r>
              <a:rPr b="1" lang="en" sz="1200"/>
              <a:t>uestions to ask yourself in reflection when working with students</a:t>
            </a:r>
            <a:endParaRPr b="1" sz="1200"/>
          </a:p>
          <a:p>
            <a:pPr indent="0" lvl="0" marL="0" rtl="0" algn="l">
              <a:spcBef>
                <a:spcPts val="1200"/>
              </a:spcBef>
              <a:spcAft>
                <a:spcPts val="0"/>
              </a:spcAft>
              <a:buNone/>
            </a:pPr>
            <a:r>
              <a:rPr lang="en" sz="1200"/>
              <a:t>How do we know each child’s strengths, and where more energy would be best spent? </a:t>
            </a:r>
            <a:endParaRPr sz="1200"/>
          </a:p>
          <a:p>
            <a:pPr indent="0" lvl="0" marL="0" rtl="0" algn="l">
              <a:spcBef>
                <a:spcPts val="1200"/>
              </a:spcBef>
              <a:spcAft>
                <a:spcPts val="0"/>
              </a:spcAft>
              <a:buNone/>
            </a:pPr>
            <a:r>
              <a:rPr lang="en" sz="1200"/>
              <a:t>How do we know if casual misuse of a material is due to boredom or too high of expectations? </a:t>
            </a:r>
            <a:endParaRPr sz="1200"/>
          </a:p>
          <a:p>
            <a:pPr indent="0" lvl="0" marL="0" rtl="0" algn="l">
              <a:spcBef>
                <a:spcPts val="1200"/>
              </a:spcBef>
              <a:spcAft>
                <a:spcPts val="1200"/>
              </a:spcAft>
              <a:buNone/>
            </a:pPr>
            <a:r>
              <a:rPr lang="en" sz="1200"/>
              <a:t>Did you spill the water because you were being careless, or because I picked the wrong material to use?</a:t>
            </a:r>
            <a:endParaRPr sz="1200"/>
          </a:p>
        </p:txBody>
      </p:sp>
      <p:sp>
        <p:nvSpPr>
          <p:cNvPr id="126" name="Google Shape;126;p22"/>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t>Instruct Self and/or students to check in without judgment/ evaluation, becoming an observer.</a:t>
            </a:r>
            <a:endParaRPr b="1" sz="1200"/>
          </a:p>
          <a:p>
            <a:pPr indent="-304800" lvl="0" marL="457200" rtl="0" algn="l">
              <a:spcBef>
                <a:spcPts val="1200"/>
              </a:spcBef>
              <a:spcAft>
                <a:spcPts val="0"/>
              </a:spcAft>
              <a:buSzPts val="1200"/>
              <a:buChar char="●"/>
            </a:pPr>
            <a:r>
              <a:rPr lang="en" sz="1200"/>
              <a:t>Inner critic is usually that of others and not the actual Self</a:t>
            </a:r>
            <a:endParaRPr sz="1200"/>
          </a:p>
          <a:p>
            <a:pPr indent="-304800" lvl="0" marL="457200" rtl="0" algn="l">
              <a:spcBef>
                <a:spcPts val="0"/>
              </a:spcBef>
              <a:spcAft>
                <a:spcPts val="0"/>
              </a:spcAft>
              <a:buSzPts val="1200"/>
              <a:buChar char="●"/>
            </a:pPr>
            <a:r>
              <a:rPr lang="en" sz="1200"/>
              <a:t>Allow for the student to be themselves in their own way</a:t>
            </a:r>
            <a:endParaRPr sz="1200"/>
          </a:p>
          <a:p>
            <a:pPr indent="-304800" lvl="0" marL="457200" rtl="0" algn="l">
              <a:spcBef>
                <a:spcPts val="0"/>
              </a:spcBef>
              <a:spcAft>
                <a:spcPts val="0"/>
              </a:spcAft>
              <a:buSzPts val="1200"/>
              <a:buChar char="●"/>
            </a:pPr>
            <a:r>
              <a:rPr lang="en" sz="1200"/>
              <a:t>Honor emotions/ just don't live there</a:t>
            </a:r>
            <a:endParaRPr sz="1200"/>
          </a:p>
          <a:p>
            <a:pPr indent="0" lvl="0" marL="0" rtl="0" algn="l">
              <a:spcBef>
                <a:spcPts val="1200"/>
              </a:spcBef>
              <a:spcAft>
                <a:spcPts val="0"/>
              </a:spcAft>
              <a:buNone/>
            </a:pPr>
            <a:r>
              <a:rPr b="1" lang="en" sz="1200"/>
              <a:t>Check-in steps practice:</a:t>
            </a:r>
            <a:endParaRPr b="1" sz="1200"/>
          </a:p>
          <a:p>
            <a:pPr indent="-304800" lvl="0" marL="457200" rtl="0" algn="l">
              <a:spcBef>
                <a:spcPts val="1200"/>
              </a:spcBef>
              <a:spcAft>
                <a:spcPts val="0"/>
              </a:spcAft>
              <a:buSzPts val="1200"/>
              <a:buAutoNum type="arabicPeriod"/>
            </a:pPr>
            <a:r>
              <a:rPr lang="en" sz="1200"/>
              <a:t>Close eyes or lower</a:t>
            </a:r>
            <a:endParaRPr sz="1200"/>
          </a:p>
          <a:p>
            <a:pPr indent="-304800" lvl="0" marL="457200" rtl="0" algn="l">
              <a:spcBef>
                <a:spcPts val="0"/>
              </a:spcBef>
              <a:spcAft>
                <a:spcPts val="0"/>
              </a:spcAft>
              <a:buSzPts val="1200"/>
              <a:buAutoNum type="arabicPeriod"/>
            </a:pPr>
            <a:r>
              <a:rPr lang="en" sz="1200"/>
              <a:t>Breathe through nose</a:t>
            </a:r>
            <a:endParaRPr sz="1200"/>
          </a:p>
          <a:p>
            <a:pPr indent="-304800" lvl="0" marL="457200" rtl="0" algn="l">
              <a:spcBef>
                <a:spcPts val="0"/>
              </a:spcBef>
              <a:spcAft>
                <a:spcPts val="0"/>
              </a:spcAft>
              <a:buSzPts val="1200"/>
              <a:buAutoNum type="arabicPeriod"/>
            </a:pPr>
            <a:r>
              <a:rPr lang="en" sz="1200"/>
              <a:t>Instruct to check in to the quality of breath</a:t>
            </a:r>
            <a:endParaRPr sz="1200"/>
          </a:p>
          <a:p>
            <a:pPr indent="-304800" lvl="0" marL="457200" rtl="0" algn="l">
              <a:spcBef>
                <a:spcPts val="0"/>
              </a:spcBef>
              <a:spcAft>
                <a:spcPts val="0"/>
              </a:spcAft>
              <a:buSzPts val="1200"/>
              <a:buAutoNum type="arabicPeriod"/>
            </a:pPr>
            <a:r>
              <a:rPr lang="en" sz="1200"/>
              <a:t>Then, quality of thoughts</a:t>
            </a:r>
            <a:endParaRPr sz="1200"/>
          </a:p>
          <a:p>
            <a:pPr indent="-304800" lvl="0" marL="457200" rtl="0" algn="l">
              <a:spcBef>
                <a:spcPts val="0"/>
              </a:spcBef>
              <a:spcAft>
                <a:spcPts val="0"/>
              </a:spcAft>
              <a:buSzPts val="1200"/>
              <a:buAutoNum type="arabicPeriod"/>
            </a:pPr>
            <a:r>
              <a:rPr lang="en" sz="1200"/>
              <a:t>Next, is to conduct a body scan from head to toe</a:t>
            </a:r>
            <a:endParaRPr sz="120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Movement</a:t>
            </a:r>
            <a:endParaRPr/>
          </a:p>
        </p:txBody>
      </p:sp>
      <p:sp>
        <p:nvSpPr>
          <p:cNvPr id="132" name="Google Shape;132;p23"/>
          <p:cNvSpPr txBox="1"/>
          <p:nvPr>
            <p:ph idx="1" type="body"/>
          </p:nvPr>
        </p:nvSpPr>
        <p:spPr>
          <a:xfrm>
            <a:off x="311700" y="1178975"/>
            <a:ext cx="3999900" cy="3354000"/>
          </a:xfrm>
          <a:prstGeom prst="rect">
            <a:avLst/>
          </a:prstGeom>
        </p:spPr>
        <p:txBody>
          <a:bodyPr anchorCtr="0" anchor="t" bIns="91425" lIns="91425" spcFirstLastPara="1" rIns="91425" wrap="square" tIns="91425">
            <a:noAutofit/>
          </a:bodyPr>
          <a:lstStyle/>
          <a:p>
            <a:pPr indent="-304800" lvl="0" marL="457200" rtl="0" algn="l">
              <a:spcBef>
                <a:spcPts val="1200"/>
              </a:spcBef>
              <a:spcAft>
                <a:spcPts val="0"/>
              </a:spcAft>
              <a:buSzPts val="1200"/>
              <a:buChar char="●"/>
            </a:pPr>
            <a:r>
              <a:rPr lang="en" sz="1200"/>
              <a:t>Mind-Body connection and understanding </a:t>
            </a:r>
            <a:r>
              <a:rPr lang="en" sz="1200"/>
              <a:t>dissociation</a:t>
            </a:r>
            <a:r>
              <a:rPr lang="en" sz="1200"/>
              <a:t> as survivors</a:t>
            </a:r>
            <a:endParaRPr sz="1200"/>
          </a:p>
          <a:p>
            <a:pPr indent="-304800" lvl="0" marL="457200" rtl="0" algn="l">
              <a:spcBef>
                <a:spcPts val="0"/>
              </a:spcBef>
              <a:spcAft>
                <a:spcPts val="0"/>
              </a:spcAft>
              <a:buSzPts val="1200"/>
              <a:buChar char="●"/>
            </a:pPr>
            <a:r>
              <a:rPr lang="en" sz="1200"/>
              <a:t>We carry trauma AND </a:t>
            </a:r>
            <a:r>
              <a:rPr lang="en" sz="1200"/>
              <a:t>resiliency </a:t>
            </a:r>
            <a:endParaRPr sz="1200"/>
          </a:p>
          <a:p>
            <a:pPr indent="-304800" lvl="0" marL="457200" rtl="0" algn="l">
              <a:spcBef>
                <a:spcPts val="0"/>
              </a:spcBef>
              <a:spcAft>
                <a:spcPts val="0"/>
              </a:spcAft>
              <a:buSzPts val="1200"/>
              <a:buChar char="●"/>
            </a:pPr>
            <a:r>
              <a:rPr lang="en" sz="1200"/>
              <a:t>Using</a:t>
            </a:r>
            <a:r>
              <a:rPr lang="en" sz="1200"/>
              <a:t> words like “give yourself permission”</a:t>
            </a:r>
            <a:endParaRPr sz="1200"/>
          </a:p>
          <a:p>
            <a:pPr indent="-304800" lvl="0" marL="457200" rtl="0" algn="l">
              <a:spcBef>
                <a:spcPts val="0"/>
              </a:spcBef>
              <a:spcAft>
                <a:spcPts val="0"/>
              </a:spcAft>
              <a:buSzPts val="1200"/>
              <a:buChar char="●"/>
            </a:pPr>
            <a:r>
              <a:rPr lang="en" sz="1200"/>
              <a:t>Many workouts and movement practices stem from yoga. </a:t>
            </a:r>
            <a:endParaRPr sz="1200"/>
          </a:p>
          <a:p>
            <a:pPr indent="-304800" lvl="0" marL="457200" rtl="0" algn="l">
              <a:spcBef>
                <a:spcPts val="0"/>
              </a:spcBef>
              <a:spcAft>
                <a:spcPts val="0"/>
              </a:spcAft>
              <a:buSzPts val="1200"/>
              <a:buChar char="●"/>
            </a:pPr>
            <a:r>
              <a:rPr lang="en" sz="1200"/>
              <a:t>Movement allows for stagnant energy to flow, improves blood circulation and joint mobility.</a:t>
            </a:r>
            <a:endParaRPr sz="1200"/>
          </a:p>
          <a:p>
            <a:pPr indent="-304800" lvl="0" marL="457200" rtl="0" algn="l">
              <a:spcBef>
                <a:spcPts val="0"/>
              </a:spcBef>
              <a:spcAft>
                <a:spcPts val="0"/>
              </a:spcAft>
              <a:buSzPts val="1200"/>
              <a:buChar char="●"/>
            </a:pPr>
            <a:r>
              <a:rPr lang="en" sz="1200"/>
              <a:t>Prevents f</a:t>
            </a:r>
            <a:r>
              <a:rPr lang="en" sz="1200"/>
              <a:t>ascia</a:t>
            </a:r>
            <a:r>
              <a:rPr lang="en" sz="1200"/>
              <a:t> from hardening-a thin casing of connective tissue that surrounds and holds every organ, blood vessel, bone, nerve fiber and muscle in place.</a:t>
            </a:r>
            <a:endParaRPr sz="1200"/>
          </a:p>
          <a:p>
            <a:pPr indent="0" lvl="0" marL="0" rtl="0" algn="l">
              <a:spcBef>
                <a:spcPts val="1200"/>
              </a:spcBef>
              <a:spcAft>
                <a:spcPts val="0"/>
              </a:spcAft>
              <a:buNone/>
            </a:pPr>
            <a:r>
              <a:rPr i="1" lang="en" sz="1200">
                <a:solidFill>
                  <a:srgbClr val="FF0000"/>
                </a:solidFill>
              </a:rPr>
              <a:t>“Issues live in our </a:t>
            </a:r>
            <a:r>
              <a:rPr i="1" lang="en" sz="1200">
                <a:solidFill>
                  <a:srgbClr val="FF0000"/>
                </a:solidFill>
              </a:rPr>
              <a:t>tissues</a:t>
            </a:r>
            <a:r>
              <a:rPr i="1" lang="en" sz="1200">
                <a:solidFill>
                  <a:srgbClr val="FF0000"/>
                </a:solidFill>
              </a:rPr>
              <a:t>”</a:t>
            </a:r>
            <a:endParaRPr i="1" sz="1200">
              <a:solidFill>
                <a:srgbClr val="FF0000"/>
              </a:solidFill>
            </a:endParaRPr>
          </a:p>
          <a:p>
            <a:pPr indent="0" lvl="0" marL="0" rtl="0" algn="l">
              <a:spcBef>
                <a:spcPts val="1200"/>
              </a:spcBef>
              <a:spcAft>
                <a:spcPts val="1200"/>
              </a:spcAft>
              <a:buNone/>
            </a:pPr>
            <a:r>
              <a:rPr i="1" lang="en" sz="1200">
                <a:solidFill>
                  <a:srgbClr val="FF0000"/>
                </a:solidFill>
              </a:rPr>
              <a:t>Possum &amp; The Wolf</a:t>
            </a:r>
            <a:endParaRPr i="1" sz="1200">
              <a:solidFill>
                <a:srgbClr val="FF0000"/>
              </a:solidFill>
            </a:endParaRPr>
          </a:p>
        </p:txBody>
      </p:sp>
      <p:sp>
        <p:nvSpPr>
          <p:cNvPr id="133" name="Google Shape;133;p23"/>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t>Ways to physically move:</a:t>
            </a:r>
            <a:endParaRPr b="1" sz="1200"/>
          </a:p>
          <a:p>
            <a:pPr indent="-304800" lvl="0" marL="457200" rtl="0" algn="l">
              <a:spcBef>
                <a:spcPts val="1200"/>
              </a:spcBef>
              <a:spcAft>
                <a:spcPts val="0"/>
              </a:spcAft>
              <a:buSzPts val="1200"/>
              <a:buAutoNum type="arabicPeriod"/>
            </a:pPr>
            <a:r>
              <a:rPr b="1" lang="en" sz="1200"/>
              <a:t>Seated  </a:t>
            </a:r>
            <a:endParaRPr b="1" sz="1200"/>
          </a:p>
          <a:p>
            <a:pPr indent="-304800" lvl="1" marL="914400" rtl="0" algn="l">
              <a:spcBef>
                <a:spcPts val="0"/>
              </a:spcBef>
              <a:spcAft>
                <a:spcPts val="0"/>
              </a:spcAft>
              <a:buSzPts val="1200"/>
              <a:buAutoNum type="alphaLcPeriod"/>
            </a:pPr>
            <a:r>
              <a:rPr lang="en"/>
              <a:t>Chair or floor</a:t>
            </a:r>
            <a:endParaRPr/>
          </a:p>
          <a:p>
            <a:pPr indent="-304800" lvl="1" marL="914400" rtl="0" algn="l">
              <a:spcBef>
                <a:spcPts val="0"/>
              </a:spcBef>
              <a:spcAft>
                <a:spcPts val="0"/>
              </a:spcAft>
              <a:buSzPts val="1200"/>
              <a:buAutoNum type="alphaLcPeriod"/>
            </a:pPr>
            <a:r>
              <a:rPr lang="en"/>
              <a:t>Movement is more isolated to specific areas at one time</a:t>
            </a:r>
            <a:endParaRPr/>
          </a:p>
          <a:p>
            <a:pPr indent="-304800" lvl="1" marL="914400" rtl="0" algn="l">
              <a:spcBef>
                <a:spcPts val="0"/>
              </a:spcBef>
              <a:spcAft>
                <a:spcPts val="0"/>
              </a:spcAft>
              <a:buSzPts val="1200"/>
              <a:buAutoNum type="alphaLcPeriod"/>
            </a:pPr>
            <a:r>
              <a:rPr lang="en"/>
              <a:t>Upper body, center (mid-line), lower body</a:t>
            </a:r>
            <a:endParaRPr/>
          </a:p>
          <a:p>
            <a:pPr indent="-304800" lvl="0" marL="457200" rtl="0" algn="l">
              <a:spcBef>
                <a:spcPts val="0"/>
              </a:spcBef>
              <a:spcAft>
                <a:spcPts val="0"/>
              </a:spcAft>
              <a:buSzPts val="1200"/>
              <a:buAutoNum type="arabicPeriod"/>
            </a:pPr>
            <a:r>
              <a:rPr b="1" lang="en" sz="1200"/>
              <a:t>Standing </a:t>
            </a:r>
            <a:endParaRPr b="1" sz="1200"/>
          </a:p>
          <a:p>
            <a:pPr indent="-304800" lvl="1" marL="914400" rtl="0" algn="l">
              <a:spcBef>
                <a:spcPts val="0"/>
              </a:spcBef>
              <a:spcAft>
                <a:spcPts val="0"/>
              </a:spcAft>
              <a:buSzPts val="1200"/>
              <a:buAutoNum type="alphaLcPeriod"/>
            </a:pPr>
            <a:r>
              <a:rPr lang="en"/>
              <a:t>stretching, lengthening</a:t>
            </a:r>
            <a:endParaRPr/>
          </a:p>
          <a:p>
            <a:pPr indent="-304800" lvl="1" marL="914400" rtl="0" algn="l">
              <a:spcBef>
                <a:spcPts val="0"/>
              </a:spcBef>
              <a:spcAft>
                <a:spcPts val="0"/>
              </a:spcAft>
              <a:buSzPts val="1200"/>
              <a:buAutoNum type="alphaLcPeriod"/>
            </a:pPr>
            <a:r>
              <a:rPr lang="en"/>
              <a:t>qigong shaking</a:t>
            </a:r>
            <a:endParaRPr/>
          </a:p>
          <a:p>
            <a:pPr indent="-304800" lvl="0" marL="457200" rtl="0" algn="l">
              <a:spcBef>
                <a:spcPts val="0"/>
              </a:spcBef>
              <a:spcAft>
                <a:spcPts val="0"/>
              </a:spcAft>
              <a:buSzPts val="1200"/>
              <a:buAutoNum type="arabicPeriod"/>
            </a:pPr>
            <a:r>
              <a:rPr b="1" lang="en" sz="1200"/>
              <a:t>Flow </a:t>
            </a:r>
            <a:endParaRPr b="1" sz="1200"/>
          </a:p>
          <a:p>
            <a:pPr indent="-304800" lvl="1" marL="914400" rtl="0" algn="l">
              <a:spcBef>
                <a:spcPts val="0"/>
              </a:spcBef>
              <a:spcAft>
                <a:spcPts val="0"/>
              </a:spcAft>
              <a:buSzPts val="1200"/>
              <a:buAutoNum type="alphaLcPeriod"/>
            </a:pPr>
            <a:r>
              <a:rPr lang="en"/>
              <a:t>Linking </a:t>
            </a:r>
            <a:r>
              <a:rPr lang="en"/>
              <a:t>poses</a:t>
            </a:r>
            <a:r>
              <a:rPr lang="en"/>
              <a:t> </a:t>
            </a:r>
            <a:r>
              <a:rPr lang="en"/>
              <a:t>together</a:t>
            </a:r>
            <a:endParaRPr/>
          </a:p>
          <a:p>
            <a:pPr indent="-304800" lvl="1" marL="914400" rtl="0" algn="l">
              <a:spcBef>
                <a:spcPts val="0"/>
              </a:spcBef>
              <a:spcAft>
                <a:spcPts val="0"/>
              </a:spcAft>
              <a:buSzPts val="1200"/>
              <a:buAutoNum type="alphaLcPeriod"/>
            </a:pPr>
            <a:r>
              <a:rPr lang="en"/>
              <a:t>Vinyasa/ hatha</a:t>
            </a:r>
            <a:endParaRPr/>
          </a:p>
          <a:p>
            <a:pPr indent="0" lvl="0" marL="0" rtl="0" algn="l">
              <a:spcBef>
                <a:spcPts val="1200"/>
              </a:spcBef>
              <a:spcAft>
                <a:spcPts val="1200"/>
              </a:spcAft>
              <a:buNone/>
            </a:pPr>
            <a:r>
              <a:rPr b="1" lang="en" sz="1200"/>
              <a:t>Activity: Card Decks</a:t>
            </a:r>
            <a:endParaRPr b="1" sz="1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Breathwork</a:t>
            </a:r>
            <a:endParaRPr/>
          </a:p>
        </p:txBody>
      </p:sp>
      <p:sp>
        <p:nvSpPr>
          <p:cNvPr id="139" name="Google Shape;139;p24"/>
          <p:cNvSpPr txBox="1"/>
          <p:nvPr>
            <p:ph idx="1" type="body"/>
          </p:nvPr>
        </p:nvSpPr>
        <p:spPr>
          <a:xfrm>
            <a:off x="311700" y="1225225"/>
            <a:ext cx="2325000" cy="33078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en" sz="1200"/>
              <a:t>Breathwork plays a </a:t>
            </a:r>
            <a:r>
              <a:rPr lang="en" sz="1200"/>
              <a:t>key role</a:t>
            </a:r>
            <a:r>
              <a:rPr lang="en" sz="1200"/>
              <a:t> in the autonomic system, the </a:t>
            </a:r>
            <a:r>
              <a:rPr lang="en" sz="1200"/>
              <a:t>vagus</a:t>
            </a:r>
            <a:r>
              <a:rPr lang="en" sz="1200"/>
              <a:t> nerve. </a:t>
            </a:r>
            <a:endParaRPr sz="1200"/>
          </a:p>
          <a:p>
            <a:pPr indent="0" lvl="0" marL="0" rtl="0" algn="l">
              <a:spcBef>
                <a:spcPts val="1200"/>
              </a:spcBef>
              <a:spcAft>
                <a:spcPts val="0"/>
              </a:spcAft>
              <a:buNone/>
            </a:pPr>
            <a:r>
              <a:rPr lang="en" sz="1200"/>
              <a:t>Breathing exercises have the ability to stimulate the parasympathetic nervous system and suppress the sympathetic nervous system. </a:t>
            </a:r>
            <a:endParaRPr sz="1200"/>
          </a:p>
          <a:p>
            <a:pPr indent="0" lvl="0" marL="0" rtl="0" algn="l">
              <a:spcBef>
                <a:spcPts val="1200"/>
              </a:spcBef>
              <a:spcAft>
                <a:spcPts val="1200"/>
              </a:spcAft>
              <a:buNone/>
            </a:pPr>
            <a:r>
              <a:rPr lang="en" sz="1200"/>
              <a:t>Retraining to breathe into the belly and not the chest.</a:t>
            </a:r>
            <a:endParaRPr sz="1200"/>
          </a:p>
        </p:txBody>
      </p:sp>
      <p:sp>
        <p:nvSpPr>
          <p:cNvPr id="140" name="Google Shape;140;p24"/>
          <p:cNvSpPr txBox="1"/>
          <p:nvPr>
            <p:ph idx="2" type="body"/>
          </p:nvPr>
        </p:nvSpPr>
        <p:spPr>
          <a:xfrm>
            <a:off x="5528550" y="1225225"/>
            <a:ext cx="33039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t>Safe breathing practices:</a:t>
            </a:r>
            <a:endParaRPr b="1" sz="1200"/>
          </a:p>
          <a:p>
            <a:pPr indent="-304800" lvl="0" marL="457200" rtl="0" algn="l">
              <a:spcBef>
                <a:spcPts val="1200"/>
              </a:spcBef>
              <a:spcAft>
                <a:spcPts val="0"/>
              </a:spcAft>
              <a:buSzPts val="1200"/>
              <a:buAutoNum type="arabicPeriod"/>
            </a:pPr>
            <a:r>
              <a:rPr lang="en" sz="1200"/>
              <a:t>4:6 Breathing </a:t>
            </a:r>
            <a:endParaRPr sz="1200"/>
          </a:p>
          <a:p>
            <a:pPr indent="-304800" lvl="1" marL="914400" rtl="0" algn="l">
              <a:spcBef>
                <a:spcPts val="0"/>
              </a:spcBef>
              <a:spcAft>
                <a:spcPts val="0"/>
              </a:spcAft>
              <a:buSzPts val="1200"/>
              <a:buAutoNum type="alphaLcPeriod"/>
            </a:pPr>
            <a:r>
              <a:rPr lang="en"/>
              <a:t>Calming/ reducing anxiety</a:t>
            </a:r>
            <a:endParaRPr/>
          </a:p>
          <a:p>
            <a:pPr indent="-304800" lvl="1" marL="914400" rtl="0" algn="l">
              <a:spcBef>
                <a:spcPts val="0"/>
              </a:spcBef>
              <a:spcAft>
                <a:spcPts val="0"/>
              </a:spcAft>
              <a:buSzPts val="1200"/>
              <a:buAutoNum type="alphaLcPeriod"/>
            </a:pPr>
            <a:r>
              <a:rPr lang="en"/>
              <a:t>Exhale is </a:t>
            </a:r>
            <a:r>
              <a:rPr lang="en"/>
              <a:t>longer</a:t>
            </a:r>
            <a:r>
              <a:rPr lang="en"/>
              <a:t> than the inhale</a:t>
            </a:r>
            <a:endParaRPr/>
          </a:p>
          <a:p>
            <a:pPr indent="-304800" lvl="1" marL="914400" rtl="0" algn="l">
              <a:spcBef>
                <a:spcPts val="0"/>
              </a:spcBef>
              <a:spcAft>
                <a:spcPts val="0"/>
              </a:spcAft>
              <a:buSzPts val="1200"/>
              <a:buAutoNum type="alphaLcPeriod"/>
            </a:pPr>
            <a:r>
              <a:rPr lang="en"/>
              <a:t>Feeling anxious- too much air.</a:t>
            </a:r>
            <a:endParaRPr/>
          </a:p>
          <a:p>
            <a:pPr indent="-304800" lvl="0" marL="457200" rtl="0" algn="l">
              <a:spcBef>
                <a:spcPts val="0"/>
              </a:spcBef>
              <a:spcAft>
                <a:spcPts val="0"/>
              </a:spcAft>
              <a:buSzPts val="1200"/>
              <a:buAutoNum type="arabicPeriod"/>
            </a:pPr>
            <a:r>
              <a:rPr lang="en" sz="1200"/>
              <a:t>Bumble Bee Breath (Bhramari)</a:t>
            </a:r>
            <a:endParaRPr sz="1200"/>
          </a:p>
          <a:p>
            <a:pPr indent="-304800" lvl="1" marL="914400" rtl="0" algn="l">
              <a:spcBef>
                <a:spcPts val="0"/>
              </a:spcBef>
              <a:spcAft>
                <a:spcPts val="0"/>
              </a:spcAft>
              <a:buSzPts val="1200"/>
              <a:buAutoNum type="alphaLcPeriod"/>
            </a:pPr>
            <a:r>
              <a:rPr lang="en"/>
              <a:t>Calming</a:t>
            </a:r>
            <a:endParaRPr/>
          </a:p>
          <a:p>
            <a:pPr indent="-304800" lvl="1" marL="914400" rtl="0" algn="l">
              <a:spcBef>
                <a:spcPts val="0"/>
              </a:spcBef>
              <a:spcAft>
                <a:spcPts val="0"/>
              </a:spcAft>
              <a:buSzPts val="1200"/>
              <a:buAutoNum type="alphaLcPeriod"/>
            </a:pPr>
            <a:r>
              <a:rPr lang="en"/>
              <a:t>Lowers blood pressure</a:t>
            </a:r>
            <a:endParaRPr/>
          </a:p>
          <a:p>
            <a:pPr indent="-304800" lvl="1" marL="914400" rtl="0" algn="l">
              <a:spcBef>
                <a:spcPts val="0"/>
              </a:spcBef>
              <a:spcAft>
                <a:spcPts val="0"/>
              </a:spcAft>
              <a:buSzPts val="1200"/>
              <a:buAutoNum type="alphaLcPeriod"/>
            </a:pPr>
            <a:r>
              <a:rPr lang="en"/>
              <a:t>Throat and vocal chords</a:t>
            </a:r>
            <a:endParaRPr/>
          </a:p>
          <a:p>
            <a:pPr indent="-304800" lvl="1" marL="914400" rtl="0" algn="l">
              <a:spcBef>
                <a:spcPts val="0"/>
              </a:spcBef>
              <a:spcAft>
                <a:spcPts val="0"/>
              </a:spcAft>
              <a:buSzPts val="1200"/>
              <a:buAutoNum type="alphaLcPeriod"/>
            </a:pPr>
            <a:r>
              <a:rPr lang="en"/>
              <a:t>Best practiced on an empty stomach</a:t>
            </a:r>
            <a:endParaRPr/>
          </a:p>
          <a:p>
            <a:pPr indent="-304800" lvl="0" marL="457200" rtl="0" algn="l">
              <a:spcBef>
                <a:spcPts val="0"/>
              </a:spcBef>
              <a:spcAft>
                <a:spcPts val="0"/>
              </a:spcAft>
              <a:buSzPts val="1200"/>
              <a:buAutoNum type="arabicPeriod"/>
            </a:pPr>
            <a:r>
              <a:rPr lang="en" sz="1200"/>
              <a:t>Dragon Fire Breaths</a:t>
            </a:r>
            <a:endParaRPr sz="1200"/>
          </a:p>
          <a:p>
            <a:pPr indent="-304800" lvl="1" marL="914400" rtl="0" algn="l">
              <a:spcBef>
                <a:spcPts val="0"/>
              </a:spcBef>
              <a:spcAft>
                <a:spcPts val="0"/>
              </a:spcAft>
              <a:buSzPts val="1200"/>
              <a:buAutoNum type="alphaLcPeriod"/>
            </a:pPr>
            <a:r>
              <a:rPr lang="en"/>
              <a:t>Increase energy and heat</a:t>
            </a:r>
            <a:endParaRPr/>
          </a:p>
        </p:txBody>
      </p:sp>
      <p:pic>
        <p:nvPicPr>
          <p:cNvPr id="141" name="Google Shape;141;p24"/>
          <p:cNvPicPr preferRelativeResize="0"/>
          <p:nvPr/>
        </p:nvPicPr>
        <p:blipFill>
          <a:blip r:embed="rId3">
            <a:alphaModFix/>
          </a:blip>
          <a:stretch>
            <a:fillRect/>
          </a:stretch>
        </p:blipFill>
        <p:spPr>
          <a:xfrm>
            <a:off x="2675500" y="1071625"/>
            <a:ext cx="2853049" cy="356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Meditation</a:t>
            </a:r>
            <a:endParaRPr/>
          </a:p>
        </p:txBody>
      </p:sp>
      <p:sp>
        <p:nvSpPr>
          <p:cNvPr id="147" name="Google Shape;147;p25"/>
          <p:cNvSpPr txBox="1"/>
          <p:nvPr>
            <p:ph idx="1" type="body"/>
          </p:nvPr>
        </p:nvSpPr>
        <p:spPr>
          <a:xfrm>
            <a:off x="311700" y="1178975"/>
            <a:ext cx="3999900" cy="3354000"/>
          </a:xfrm>
          <a:prstGeom prst="rect">
            <a:avLst/>
          </a:prstGeom>
        </p:spPr>
        <p:txBody>
          <a:bodyPr anchorCtr="0" anchor="t" bIns="91425" lIns="91425" spcFirstLastPara="1" rIns="91425" wrap="square" tIns="91425">
            <a:normAutofit lnSpcReduction="10000"/>
          </a:bodyPr>
          <a:lstStyle/>
          <a:p>
            <a:pPr indent="0" lvl="0" marL="0" rtl="0" algn="l">
              <a:spcBef>
                <a:spcPts val="1200"/>
              </a:spcBef>
              <a:spcAft>
                <a:spcPts val="0"/>
              </a:spcAft>
              <a:buNone/>
            </a:pPr>
            <a:r>
              <a:rPr lang="en" sz="1300"/>
              <a:t>Meditation is a practice where an individual uses a technique such as mindfulness or focusing the mind on a particular object, thought, or activity to improve attention and awareness, and achieve a mentally clear and emotionally calm and stable state.</a:t>
            </a:r>
            <a:endParaRPr sz="1300"/>
          </a:p>
          <a:p>
            <a:pPr indent="-311150" lvl="0" marL="457200" rtl="0" algn="l">
              <a:spcBef>
                <a:spcPts val="1200"/>
              </a:spcBef>
              <a:spcAft>
                <a:spcPts val="0"/>
              </a:spcAft>
              <a:buSzPts val="1300"/>
              <a:buChar char="●"/>
            </a:pPr>
            <a:r>
              <a:rPr lang="en" sz="1300"/>
              <a:t>Self regulation</a:t>
            </a:r>
            <a:endParaRPr sz="1300"/>
          </a:p>
          <a:p>
            <a:pPr indent="-311150" lvl="0" marL="457200" rtl="0" algn="l">
              <a:spcBef>
                <a:spcPts val="0"/>
              </a:spcBef>
              <a:spcAft>
                <a:spcPts val="0"/>
              </a:spcAft>
              <a:buSzPts val="1300"/>
              <a:buChar char="●"/>
            </a:pPr>
            <a:r>
              <a:rPr lang="en" sz="1300"/>
              <a:t>Finding comfort in silence and stillness</a:t>
            </a:r>
            <a:endParaRPr sz="1300"/>
          </a:p>
          <a:p>
            <a:pPr indent="-311150" lvl="0" marL="457200" rtl="0" algn="l">
              <a:spcBef>
                <a:spcPts val="0"/>
              </a:spcBef>
              <a:spcAft>
                <a:spcPts val="0"/>
              </a:spcAft>
              <a:buSzPts val="1300"/>
              <a:buChar char="●"/>
            </a:pPr>
            <a:r>
              <a:rPr lang="en" sz="1300"/>
              <a:t>Positive self-talk gives us power</a:t>
            </a:r>
            <a:endParaRPr sz="1300"/>
          </a:p>
          <a:p>
            <a:pPr indent="-311150" lvl="0" marL="457200" rtl="0" algn="l">
              <a:spcBef>
                <a:spcPts val="0"/>
              </a:spcBef>
              <a:spcAft>
                <a:spcPts val="0"/>
              </a:spcAft>
              <a:buSzPts val="1300"/>
              <a:buChar char="●"/>
            </a:pPr>
            <a:r>
              <a:rPr lang="en" sz="1300"/>
              <a:t>Beneficial</a:t>
            </a:r>
            <a:r>
              <a:rPr lang="en" sz="1300"/>
              <a:t> before sleep</a:t>
            </a:r>
            <a:endParaRPr sz="1300"/>
          </a:p>
          <a:p>
            <a:pPr indent="-311150" lvl="0" marL="457200" rtl="0" algn="l">
              <a:spcBef>
                <a:spcPts val="0"/>
              </a:spcBef>
              <a:spcAft>
                <a:spcPts val="0"/>
              </a:spcAft>
              <a:buSzPts val="1300"/>
              <a:buChar char="●"/>
            </a:pPr>
            <a:r>
              <a:rPr lang="en" sz="1300"/>
              <a:t>Improves our storytelling abilities</a:t>
            </a:r>
            <a:endParaRPr sz="1300"/>
          </a:p>
          <a:p>
            <a:pPr indent="0" lvl="0" marL="0" rtl="0" algn="l">
              <a:spcBef>
                <a:spcPts val="1200"/>
              </a:spcBef>
              <a:spcAft>
                <a:spcPts val="1200"/>
              </a:spcAft>
              <a:buNone/>
            </a:pPr>
            <a:r>
              <a:rPr lang="en" sz="1300">
                <a:solidFill>
                  <a:srgbClr val="FF0000"/>
                </a:solidFill>
              </a:rPr>
              <a:t>During </a:t>
            </a:r>
            <a:r>
              <a:rPr lang="en" sz="1300">
                <a:solidFill>
                  <a:srgbClr val="FF0000"/>
                </a:solidFill>
              </a:rPr>
              <a:t>meditation, bring ancestors and loved ones into the space.</a:t>
            </a:r>
            <a:endParaRPr sz="1300">
              <a:solidFill>
                <a:srgbClr val="FF0000"/>
              </a:solidFill>
            </a:endParaRPr>
          </a:p>
        </p:txBody>
      </p:sp>
      <p:sp>
        <p:nvSpPr>
          <p:cNvPr id="148" name="Google Shape;148;p25"/>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t>Ways to bring </a:t>
            </a:r>
            <a:r>
              <a:rPr b="1" lang="en" sz="1300"/>
              <a:t>meditation</a:t>
            </a:r>
            <a:r>
              <a:rPr b="1" lang="en" sz="1300"/>
              <a:t> into the space:</a:t>
            </a:r>
            <a:endParaRPr b="1" sz="1300"/>
          </a:p>
          <a:p>
            <a:pPr indent="-311150" lvl="0" marL="457200" rtl="0" algn="l">
              <a:spcBef>
                <a:spcPts val="1200"/>
              </a:spcBef>
              <a:spcAft>
                <a:spcPts val="0"/>
              </a:spcAft>
              <a:buSzPts val="1300"/>
              <a:buAutoNum type="arabicPeriod"/>
            </a:pPr>
            <a:r>
              <a:rPr lang="en" sz="1300"/>
              <a:t>Guided/ </a:t>
            </a:r>
            <a:r>
              <a:rPr lang="en" sz="1300"/>
              <a:t>script</a:t>
            </a:r>
            <a:endParaRPr sz="1300"/>
          </a:p>
          <a:p>
            <a:pPr indent="-311150" lvl="0" marL="457200" rtl="0" algn="l">
              <a:spcBef>
                <a:spcPts val="0"/>
              </a:spcBef>
              <a:spcAft>
                <a:spcPts val="0"/>
              </a:spcAft>
              <a:buSzPts val="1300"/>
              <a:buAutoNum type="arabicPeriod"/>
            </a:pPr>
            <a:r>
              <a:rPr lang="en" sz="1300"/>
              <a:t>Storytelling</a:t>
            </a:r>
            <a:endParaRPr sz="1300"/>
          </a:p>
          <a:p>
            <a:pPr indent="-311150" lvl="0" marL="457200" rtl="0" algn="l">
              <a:spcBef>
                <a:spcPts val="0"/>
              </a:spcBef>
              <a:spcAft>
                <a:spcPts val="0"/>
              </a:spcAft>
              <a:buSzPts val="1300"/>
              <a:buAutoNum type="arabicPeriod"/>
            </a:pPr>
            <a:r>
              <a:rPr lang="en" sz="1300"/>
              <a:t>Instrumental music</a:t>
            </a:r>
            <a:endParaRPr sz="1300"/>
          </a:p>
          <a:p>
            <a:pPr indent="-311150" lvl="0" marL="457200" rtl="0" algn="l">
              <a:spcBef>
                <a:spcPts val="0"/>
              </a:spcBef>
              <a:spcAft>
                <a:spcPts val="0"/>
              </a:spcAft>
              <a:buSzPts val="1300"/>
              <a:buAutoNum type="arabicPeriod"/>
            </a:pPr>
            <a:r>
              <a:rPr lang="en" sz="1300"/>
              <a:t>Silence</a:t>
            </a:r>
            <a:endParaRPr sz="1300"/>
          </a:p>
          <a:p>
            <a:pPr indent="0" lvl="0" marL="0" rtl="0" algn="l">
              <a:spcBef>
                <a:spcPts val="1200"/>
              </a:spcBef>
              <a:spcAft>
                <a:spcPts val="0"/>
              </a:spcAft>
              <a:buNone/>
            </a:pPr>
            <a:r>
              <a:rPr b="1" lang="en" sz="1300"/>
              <a:t>Activities students can do:</a:t>
            </a:r>
            <a:endParaRPr b="1" sz="1300"/>
          </a:p>
          <a:p>
            <a:pPr indent="-311150" lvl="0" marL="457200" rtl="0" algn="l">
              <a:spcBef>
                <a:spcPts val="1200"/>
              </a:spcBef>
              <a:spcAft>
                <a:spcPts val="0"/>
              </a:spcAft>
              <a:buSzPts val="1300"/>
              <a:buAutoNum type="arabicPeriod"/>
            </a:pPr>
            <a:r>
              <a:rPr lang="en" sz="1300"/>
              <a:t>Write their own short story</a:t>
            </a:r>
            <a:endParaRPr sz="1300"/>
          </a:p>
          <a:p>
            <a:pPr indent="-311150" lvl="0" marL="457200" rtl="0" algn="l">
              <a:spcBef>
                <a:spcPts val="0"/>
              </a:spcBef>
              <a:spcAft>
                <a:spcPts val="0"/>
              </a:spcAft>
              <a:buSzPts val="1300"/>
              <a:buAutoNum type="arabicPeriod"/>
            </a:pPr>
            <a:r>
              <a:rPr lang="en" sz="1300"/>
              <a:t>Write out 1-5 things they are grateful for</a:t>
            </a:r>
            <a:endParaRPr sz="1300"/>
          </a:p>
          <a:p>
            <a:pPr indent="-311150" lvl="0" marL="457200" rtl="0" algn="l">
              <a:spcBef>
                <a:spcPts val="0"/>
              </a:spcBef>
              <a:spcAft>
                <a:spcPts val="0"/>
              </a:spcAft>
              <a:buSzPts val="1300"/>
              <a:buAutoNum type="arabicPeriod"/>
            </a:pPr>
            <a:r>
              <a:rPr lang="en" sz="1300"/>
              <a:t>Draw. Even encourage drawing or coloring during lectures</a:t>
            </a:r>
            <a:endParaRPr sz="1300"/>
          </a:p>
          <a:p>
            <a:pPr indent="0" lvl="0" marL="0" rtl="0" algn="l">
              <a:spcBef>
                <a:spcPts val="1200"/>
              </a:spcBef>
              <a:spcAft>
                <a:spcPts val="0"/>
              </a:spcAft>
              <a:buNone/>
            </a:pPr>
            <a:r>
              <a:t/>
            </a:r>
            <a:endParaRPr sz="1300"/>
          </a:p>
          <a:p>
            <a:pPr indent="0" lvl="0" marL="0" rtl="0" algn="l">
              <a:spcBef>
                <a:spcPts val="1200"/>
              </a:spcBef>
              <a:spcAft>
                <a:spcPts val="1200"/>
              </a:spcAft>
              <a:buNone/>
            </a:pPr>
            <a:r>
              <a:t/>
            </a:r>
            <a:endParaRPr sz="13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Closing Circle/ </a:t>
            </a:r>
            <a:r>
              <a:rPr lang="en"/>
              <a:t>Gathering</a:t>
            </a:r>
            <a:endParaRPr/>
          </a:p>
        </p:txBody>
      </p:sp>
      <p:sp>
        <p:nvSpPr>
          <p:cNvPr id="154" name="Google Shape;154;p26"/>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As we come to an end to practice, we close space with gratitude. </a:t>
            </a:r>
            <a:endParaRPr sz="1600"/>
          </a:p>
          <a:p>
            <a:pPr indent="0" lvl="0" marL="0" rtl="0" algn="l">
              <a:spcBef>
                <a:spcPts val="1200"/>
              </a:spcBef>
              <a:spcAft>
                <a:spcPts val="0"/>
              </a:spcAft>
              <a:buNone/>
            </a:pPr>
            <a:r>
              <a:rPr lang="en" sz="1600"/>
              <a:t>During closing, we would bring back the main points of what was brought up in practice. </a:t>
            </a:r>
            <a:endParaRPr sz="1600"/>
          </a:p>
          <a:p>
            <a:pPr indent="0" lvl="0" marL="0" rtl="0" algn="l">
              <a:spcBef>
                <a:spcPts val="1200"/>
              </a:spcBef>
              <a:spcAft>
                <a:spcPts val="0"/>
              </a:spcAft>
              <a:buNone/>
            </a:pPr>
            <a:r>
              <a:t/>
            </a:r>
            <a:endParaRPr sz="1600"/>
          </a:p>
          <a:p>
            <a:pPr indent="0" lvl="0" marL="0" rtl="0" algn="l">
              <a:spcBef>
                <a:spcPts val="1200"/>
              </a:spcBef>
              <a:spcAft>
                <a:spcPts val="0"/>
              </a:spcAft>
              <a:buClr>
                <a:schemeClr val="dk1"/>
              </a:buClr>
              <a:buSzPts val="1100"/>
              <a:buFont typeface="Arial"/>
              <a:buNone/>
            </a:pPr>
            <a:r>
              <a:rPr b="1" lang="en" sz="1600"/>
              <a:t>Direction:</a:t>
            </a:r>
            <a:r>
              <a:rPr lang="en" sz="1600"/>
              <a:t> </a:t>
            </a:r>
            <a:r>
              <a:rPr lang="en" sz="1600"/>
              <a:t>Place hand on heart</a:t>
            </a:r>
            <a:endParaRPr sz="1600"/>
          </a:p>
          <a:p>
            <a:pPr indent="0" lvl="0" marL="0" rtl="0" algn="l">
              <a:spcBef>
                <a:spcPts val="1200"/>
              </a:spcBef>
              <a:spcAft>
                <a:spcPts val="1200"/>
              </a:spcAft>
              <a:buNone/>
            </a:pPr>
            <a:r>
              <a:rPr lang="en" sz="1600">
                <a:solidFill>
                  <a:srgbClr val="FF0000"/>
                </a:solidFill>
              </a:rPr>
              <a:t>Ex.</a:t>
            </a:r>
            <a:r>
              <a:rPr lang="en" sz="1600"/>
              <a:t> “We close our circle/practice with honoring and acknowledging the land and the sacred practice of yoga. Expressing gratitude for showing up for one another and ourselves. And we’ll continue the day expressing gratitude for all living things and ourselves”</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type="title"/>
          </p:nvPr>
        </p:nvSpPr>
        <p:spPr>
          <a:xfrm>
            <a:off x="311700" y="322850"/>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Practice: Sample Mindful Movement</a:t>
            </a:r>
            <a:endParaRPr/>
          </a:p>
        </p:txBody>
      </p:sp>
      <p:sp>
        <p:nvSpPr>
          <p:cNvPr id="160" name="Google Shape;160;p27"/>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None/>
            </a:pPr>
            <a:r>
              <a:rPr b="1" lang="en" sz="1700"/>
              <a:t>Foundation:</a:t>
            </a:r>
            <a:endParaRPr b="1" sz="1700"/>
          </a:p>
          <a:p>
            <a:pPr indent="-336550" lvl="0" marL="457200" rtl="0" algn="l">
              <a:lnSpc>
                <a:spcPct val="95000"/>
              </a:lnSpc>
              <a:spcBef>
                <a:spcPts val="1200"/>
              </a:spcBef>
              <a:spcAft>
                <a:spcPts val="0"/>
              </a:spcAft>
              <a:buSzPts val="1700"/>
              <a:buChar char="●"/>
            </a:pPr>
            <a:r>
              <a:rPr lang="en" sz="1700"/>
              <a:t>Environment/ space</a:t>
            </a:r>
            <a:endParaRPr sz="1700"/>
          </a:p>
          <a:p>
            <a:pPr indent="-336550" lvl="0" marL="457200" rtl="0" algn="l">
              <a:lnSpc>
                <a:spcPct val="95000"/>
              </a:lnSpc>
              <a:spcBef>
                <a:spcPts val="0"/>
              </a:spcBef>
              <a:spcAft>
                <a:spcPts val="0"/>
              </a:spcAft>
              <a:buSzPts val="1700"/>
              <a:buChar char="●"/>
            </a:pPr>
            <a:r>
              <a:rPr lang="en" sz="1700"/>
              <a:t>Music </a:t>
            </a:r>
            <a:endParaRPr sz="1700"/>
          </a:p>
          <a:p>
            <a:pPr indent="0" lvl="0" marL="0" rtl="0" algn="l">
              <a:lnSpc>
                <a:spcPct val="95000"/>
              </a:lnSpc>
              <a:spcBef>
                <a:spcPts val="1200"/>
              </a:spcBef>
              <a:spcAft>
                <a:spcPts val="0"/>
              </a:spcAft>
              <a:buNone/>
            </a:pPr>
            <a:r>
              <a:rPr b="1" lang="en" sz="1700"/>
              <a:t>Practice:</a:t>
            </a:r>
            <a:endParaRPr b="1" sz="1700"/>
          </a:p>
          <a:p>
            <a:pPr indent="-336550" lvl="0" marL="457200" rtl="0" algn="l">
              <a:lnSpc>
                <a:spcPct val="95000"/>
              </a:lnSpc>
              <a:spcBef>
                <a:spcPts val="1200"/>
              </a:spcBef>
              <a:spcAft>
                <a:spcPts val="0"/>
              </a:spcAft>
              <a:buSzPts val="1700"/>
              <a:buChar char="●"/>
            </a:pPr>
            <a:r>
              <a:rPr lang="en" sz="1700"/>
              <a:t>Acknowledgment</a:t>
            </a:r>
            <a:endParaRPr sz="1700"/>
          </a:p>
          <a:p>
            <a:pPr indent="-336550" lvl="0" marL="457200" rtl="0" algn="l">
              <a:lnSpc>
                <a:spcPct val="95000"/>
              </a:lnSpc>
              <a:spcBef>
                <a:spcPts val="0"/>
              </a:spcBef>
              <a:spcAft>
                <a:spcPts val="0"/>
              </a:spcAft>
              <a:buSzPts val="1700"/>
              <a:buChar char="●"/>
            </a:pPr>
            <a:r>
              <a:rPr lang="en" sz="1700"/>
              <a:t>Self Check-in</a:t>
            </a:r>
            <a:endParaRPr sz="1700"/>
          </a:p>
          <a:p>
            <a:pPr indent="-336550" lvl="0" marL="457200" rtl="0" algn="l">
              <a:lnSpc>
                <a:spcPct val="95000"/>
              </a:lnSpc>
              <a:spcBef>
                <a:spcPts val="0"/>
              </a:spcBef>
              <a:spcAft>
                <a:spcPts val="0"/>
              </a:spcAft>
              <a:buSzPts val="1700"/>
              <a:buChar char="●"/>
            </a:pPr>
            <a:r>
              <a:rPr lang="en" sz="1700"/>
              <a:t>Movement</a:t>
            </a:r>
            <a:endParaRPr sz="1700"/>
          </a:p>
          <a:p>
            <a:pPr indent="-336550" lvl="0" marL="457200" rtl="0" algn="l">
              <a:lnSpc>
                <a:spcPct val="95000"/>
              </a:lnSpc>
              <a:spcBef>
                <a:spcPts val="0"/>
              </a:spcBef>
              <a:spcAft>
                <a:spcPts val="0"/>
              </a:spcAft>
              <a:buSzPts val="1700"/>
              <a:buChar char="●"/>
            </a:pPr>
            <a:r>
              <a:rPr lang="en" sz="1700"/>
              <a:t>Breathwork</a:t>
            </a:r>
            <a:endParaRPr sz="1700"/>
          </a:p>
          <a:p>
            <a:pPr indent="-336550" lvl="0" marL="457200" rtl="0" algn="l">
              <a:lnSpc>
                <a:spcPct val="95000"/>
              </a:lnSpc>
              <a:spcBef>
                <a:spcPts val="0"/>
              </a:spcBef>
              <a:spcAft>
                <a:spcPts val="0"/>
              </a:spcAft>
              <a:buSzPts val="1700"/>
              <a:buChar char="●"/>
            </a:pPr>
            <a:r>
              <a:rPr lang="en" sz="1700"/>
              <a:t>Meditation</a:t>
            </a:r>
            <a:endParaRPr sz="1700"/>
          </a:p>
          <a:p>
            <a:pPr indent="-336550" lvl="0" marL="457200" rtl="0" algn="l">
              <a:lnSpc>
                <a:spcPct val="95000"/>
              </a:lnSpc>
              <a:spcBef>
                <a:spcPts val="0"/>
              </a:spcBef>
              <a:spcAft>
                <a:spcPts val="0"/>
              </a:spcAft>
              <a:buSzPts val="1700"/>
              <a:buChar char="●"/>
            </a:pPr>
            <a:r>
              <a:rPr lang="en" sz="1700"/>
              <a:t>Closing Circle</a:t>
            </a:r>
            <a:endParaRPr sz="1700"/>
          </a:p>
        </p:txBody>
      </p:sp>
      <p:pic>
        <p:nvPicPr>
          <p:cNvPr id="161" name="Google Shape;161;p27"/>
          <p:cNvPicPr preferRelativeResize="0"/>
          <p:nvPr/>
        </p:nvPicPr>
        <p:blipFill rotWithShape="1">
          <a:blip r:embed="rId3">
            <a:alphaModFix/>
          </a:blip>
          <a:srcRect b="10420" l="20834" r="17433" t="27847"/>
          <a:stretch/>
        </p:blipFill>
        <p:spPr>
          <a:xfrm>
            <a:off x="5183075" y="1223575"/>
            <a:ext cx="3357300" cy="3357300"/>
          </a:xfrm>
          <a:prstGeom prst="ellipse">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Resources</a:t>
            </a:r>
            <a:r>
              <a:rPr lang="en"/>
              <a:t> </a:t>
            </a:r>
            <a:endParaRPr/>
          </a:p>
        </p:txBody>
      </p:sp>
      <p:sp>
        <p:nvSpPr>
          <p:cNvPr id="167" name="Google Shape;167;p28"/>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200"/>
              <a:t>Books:</a:t>
            </a:r>
            <a:endParaRPr b="1" sz="1200"/>
          </a:p>
          <a:p>
            <a:pPr indent="-304800" lvl="0" marL="457200" rtl="0" algn="l">
              <a:spcBef>
                <a:spcPts val="1200"/>
              </a:spcBef>
              <a:spcAft>
                <a:spcPts val="0"/>
              </a:spcAft>
              <a:buSzPts val="1200"/>
              <a:buAutoNum type="arabicPeriod"/>
            </a:pPr>
            <a:r>
              <a:rPr lang="en" sz="1200"/>
              <a:t>Decolonizing Trauma Work: Indigenous Stories and Strategies - Renee Linklater</a:t>
            </a:r>
            <a:endParaRPr sz="1200"/>
          </a:p>
          <a:p>
            <a:pPr indent="-304800" lvl="0" marL="457200" rtl="0" algn="l">
              <a:spcBef>
                <a:spcPts val="0"/>
              </a:spcBef>
              <a:spcAft>
                <a:spcPts val="0"/>
              </a:spcAft>
              <a:buSzPts val="1200"/>
              <a:buAutoNum type="arabicPeriod"/>
            </a:pPr>
            <a:r>
              <a:rPr lang="en" sz="1200"/>
              <a:t>How to breathe - Ashley Nees</a:t>
            </a:r>
            <a:endParaRPr sz="1200"/>
          </a:p>
          <a:p>
            <a:pPr indent="-304800" lvl="0" marL="457200" rtl="0" algn="l">
              <a:spcBef>
                <a:spcPts val="0"/>
              </a:spcBef>
              <a:spcAft>
                <a:spcPts val="0"/>
              </a:spcAft>
              <a:buSzPts val="1200"/>
              <a:buAutoNum type="arabicPeriod"/>
            </a:pPr>
            <a:r>
              <a:rPr lang="en" sz="1200"/>
              <a:t>Your Body Speaks Your Mind - Deb Shapiro</a:t>
            </a:r>
            <a:endParaRPr sz="1200"/>
          </a:p>
          <a:p>
            <a:pPr indent="-304800" lvl="0" marL="457200" rtl="0" algn="l">
              <a:spcBef>
                <a:spcPts val="0"/>
              </a:spcBef>
              <a:spcAft>
                <a:spcPts val="0"/>
              </a:spcAft>
              <a:buSzPts val="1200"/>
              <a:buAutoNum type="arabicPeriod"/>
            </a:pPr>
            <a:r>
              <a:rPr lang="en" sz="1200"/>
              <a:t>Sovereign</a:t>
            </a:r>
            <a:r>
              <a:rPr lang="en" sz="1200"/>
              <a:t> Self -Acharya Shunya</a:t>
            </a:r>
            <a:endParaRPr sz="1200"/>
          </a:p>
          <a:p>
            <a:pPr indent="-304800" lvl="0" marL="457200" rtl="0" algn="l">
              <a:spcBef>
                <a:spcPts val="0"/>
              </a:spcBef>
              <a:spcAft>
                <a:spcPts val="0"/>
              </a:spcAft>
              <a:buSzPts val="1200"/>
              <a:buAutoNum type="arabicPeriod"/>
            </a:pPr>
            <a:r>
              <a:rPr lang="en" sz="1200"/>
              <a:t>For Indigenous Minds Only: A Decolonization Handbook - Waziyatawin/Michael Yellow Bird</a:t>
            </a:r>
            <a:endParaRPr sz="1200"/>
          </a:p>
          <a:p>
            <a:pPr indent="0" lvl="0" marL="0" rtl="0" algn="l">
              <a:spcBef>
                <a:spcPts val="1200"/>
              </a:spcBef>
              <a:spcAft>
                <a:spcPts val="0"/>
              </a:spcAft>
              <a:buNone/>
            </a:pPr>
            <a:r>
              <a:rPr b="1" lang="en" sz="1200"/>
              <a:t>Tools: </a:t>
            </a:r>
            <a:endParaRPr b="1" sz="1200"/>
          </a:p>
          <a:p>
            <a:pPr indent="-304800" lvl="0" marL="457200" rtl="0" algn="l">
              <a:spcBef>
                <a:spcPts val="1200"/>
              </a:spcBef>
              <a:spcAft>
                <a:spcPts val="0"/>
              </a:spcAft>
              <a:buSzPts val="1200"/>
              <a:buAutoNum type="arabicPeriod"/>
            </a:pPr>
            <a:r>
              <a:rPr lang="en" sz="1200"/>
              <a:t>Card Decks</a:t>
            </a:r>
            <a:endParaRPr sz="1200"/>
          </a:p>
          <a:p>
            <a:pPr indent="-304800" lvl="1" marL="914400" rtl="0" algn="l">
              <a:spcBef>
                <a:spcPts val="0"/>
              </a:spcBef>
              <a:spcAft>
                <a:spcPts val="0"/>
              </a:spcAft>
              <a:buSzPts val="1200"/>
              <a:buAutoNum type="alphaLcPeriod"/>
            </a:pPr>
            <a:r>
              <a:rPr lang="en"/>
              <a:t>Mindfulness</a:t>
            </a:r>
            <a:endParaRPr/>
          </a:p>
          <a:p>
            <a:pPr indent="-304800" lvl="1" marL="914400" rtl="0" algn="l">
              <a:spcBef>
                <a:spcPts val="0"/>
              </a:spcBef>
              <a:spcAft>
                <a:spcPts val="0"/>
              </a:spcAft>
              <a:buSzPts val="1200"/>
              <a:buAutoNum type="alphaLcPeriod"/>
            </a:pPr>
            <a:r>
              <a:rPr lang="en"/>
              <a:t>Yoga Poses</a:t>
            </a:r>
            <a:endParaRPr/>
          </a:p>
          <a:p>
            <a:pPr indent="-304800" lvl="1" marL="914400" rtl="0" algn="l">
              <a:spcBef>
                <a:spcPts val="0"/>
              </a:spcBef>
              <a:spcAft>
                <a:spcPts val="0"/>
              </a:spcAft>
              <a:buSzPts val="1200"/>
              <a:buAutoNum type="alphaLcPeriod"/>
            </a:pPr>
            <a:r>
              <a:rPr lang="en"/>
              <a:t>Affirmations</a:t>
            </a:r>
            <a:endParaRPr/>
          </a:p>
        </p:txBody>
      </p:sp>
      <p:sp>
        <p:nvSpPr>
          <p:cNvPr id="168" name="Google Shape;168;p28"/>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200"/>
              <a:t>Sites: </a:t>
            </a:r>
            <a:endParaRPr b="1" sz="1200"/>
          </a:p>
          <a:p>
            <a:pPr indent="-304800" lvl="0" marL="457200" rtl="0" algn="l">
              <a:spcBef>
                <a:spcPts val="1200"/>
              </a:spcBef>
              <a:spcAft>
                <a:spcPts val="0"/>
              </a:spcAft>
              <a:buSzPts val="1200"/>
              <a:buAutoNum type="arabicPeriod"/>
            </a:pPr>
            <a:r>
              <a:rPr lang="en" sz="1200"/>
              <a:t>Recovery Support: </a:t>
            </a:r>
            <a:r>
              <a:rPr lang="en" sz="1200" u="sng">
                <a:solidFill>
                  <a:schemeClr val="hlink"/>
                </a:solidFill>
                <a:hlinkClick r:id="rId3"/>
              </a:rPr>
              <a:t>https://wellbrietymovement.com/</a:t>
            </a:r>
            <a:endParaRPr sz="1200"/>
          </a:p>
          <a:p>
            <a:pPr indent="-304800" lvl="0" marL="457200" rtl="0" algn="l">
              <a:spcBef>
                <a:spcPts val="0"/>
              </a:spcBef>
              <a:spcAft>
                <a:spcPts val="0"/>
              </a:spcAft>
              <a:buSzPts val="1200"/>
              <a:buAutoNum type="arabicPeriod"/>
            </a:pPr>
            <a:r>
              <a:rPr lang="en" sz="1200"/>
              <a:t>Kids Mindful Meditation - Breathing Practice: </a:t>
            </a:r>
            <a:r>
              <a:rPr lang="en" sz="1200" u="sng">
                <a:solidFill>
                  <a:schemeClr val="hlink"/>
                </a:solidFill>
                <a:hlinkClick r:id="rId4"/>
              </a:rPr>
              <a:t>https://youtu.be/Bk_qU7l-fcU</a:t>
            </a:r>
            <a:endParaRPr sz="1200"/>
          </a:p>
          <a:p>
            <a:pPr indent="-304800" lvl="0" marL="457200" rtl="0" algn="l">
              <a:spcBef>
                <a:spcPts val="0"/>
              </a:spcBef>
              <a:spcAft>
                <a:spcPts val="0"/>
              </a:spcAft>
              <a:buSzPts val="1200"/>
              <a:buAutoNum type="arabicPeriod"/>
            </a:pPr>
            <a:r>
              <a:rPr lang="en" sz="1200"/>
              <a:t>Spotify Playlist: </a:t>
            </a:r>
            <a:r>
              <a:rPr lang="en" sz="1200" u="sng">
                <a:solidFill>
                  <a:schemeClr val="accent4"/>
                </a:solidFill>
                <a:highlight>
                  <a:srgbClr val="FFFFFF"/>
                </a:highlight>
                <a:hlinkClick r:id="rId5">
                  <a:extLst>
                    <a:ext uri="{A12FA001-AC4F-418D-AE19-62706E023703}">
                      <ahyp:hlinkClr val="tx"/>
                    </a:ext>
                  </a:extLst>
                </a:hlinkClick>
              </a:rPr>
              <a:t>https://open.spotify.com/playlist/5RtajtUSsuHgRQ0Nda2kxg?si=fPtzqsNxSvKZcxy75B-aFw&amp;utm_source=copy-link</a:t>
            </a:r>
            <a:endParaRPr sz="1200">
              <a:solidFill>
                <a:schemeClr val="accent4"/>
              </a:solidFill>
            </a:endParaRPr>
          </a:p>
          <a:p>
            <a:pPr indent="-304800" lvl="0" marL="457200" rtl="0" algn="l">
              <a:spcBef>
                <a:spcPts val="0"/>
              </a:spcBef>
              <a:spcAft>
                <a:spcPts val="0"/>
              </a:spcAft>
              <a:buSzPts val="1200"/>
              <a:buAutoNum type="arabicPeriod"/>
            </a:pPr>
            <a:r>
              <a:rPr lang="en" sz="1200">
                <a:highlight>
                  <a:srgbClr val="FFFFFF"/>
                </a:highlight>
              </a:rPr>
              <a:t>Native land map:</a:t>
            </a:r>
            <a:r>
              <a:rPr lang="en" sz="1200">
                <a:solidFill>
                  <a:schemeClr val="accent5"/>
                </a:solidFill>
                <a:highlight>
                  <a:srgbClr val="FFFFFF"/>
                </a:highlight>
              </a:rPr>
              <a:t> </a:t>
            </a:r>
            <a:r>
              <a:rPr lang="en" sz="1200" u="sng">
                <a:solidFill>
                  <a:schemeClr val="accent5"/>
                </a:solidFill>
                <a:highlight>
                  <a:srgbClr val="FFFFFF"/>
                </a:highlight>
                <a:hlinkClick r:id="rId6">
                  <a:extLst>
                    <a:ext uri="{A12FA001-AC4F-418D-AE19-62706E023703}">
                      <ahyp:hlinkClr val="tx"/>
                    </a:ext>
                  </a:extLst>
                </a:hlinkClick>
              </a:rPr>
              <a:t>https://native-land.ca/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txBox="1"/>
          <p:nvPr>
            <p:ph idx="1" type="body"/>
          </p:nvPr>
        </p:nvSpPr>
        <p:spPr>
          <a:xfrm>
            <a:off x="2911050" y="816525"/>
            <a:ext cx="3321900" cy="1676700"/>
          </a:xfrm>
          <a:prstGeom prst="rect">
            <a:avLst/>
          </a:prstGeom>
        </p:spPr>
        <p:txBody>
          <a:bodyPr anchorCtr="0" anchor="ctr" bIns="91425" lIns="91425" spcFirstLastPara="1" rIns="91425" wrap="square" tIns="91425">
            <a:normAutofit/>
          </a:bodyPr>
          <a:lstStyle/>
          <a:p>
            <a:pPr indent="0" lvl="0" marL="0" rtl="0" algn="ctr">
              <a:lnSpc>
                <a:spcPct val="200000"/>
              </a:lnSpc>
              <a:spcBef>
                <a:spcPts val="0"/>
              </a:spcBef>
              <a:spcAft>
                <a:spcPts val="0"/>
              </a:spcAft>
              <a:buNone/>
            </a:pPr>
            <a:r>
              <a:rPr lang="en"/>
              <a:t>Pidamaya ye | Miigwetch | Mvto</a:t>
            </a:r>
            <a:endParaRPr/>
          </a:p>
          <a:p>
            <a:pPr indent="0" lvl="0" marL="0" rtl="0" algn="ctr">
              <a:lnSpc>
                <a:spcPct val="200000"/>
              </a:lnSpc>
              <a:spcBef>
                <a:spcPts val="0"/>
              </a:spcBef>
              <a:spcAft>
                <a:spcPts val="0"/>
              </a:spcAft>
              <a:buNone/>
            </a:pPr>
            <a:r>
              <a:rPr lang="en"/>
              <a:t>Indigenouslotus.com</a:t>
            </a:r>
            <a:endParaRPr/>
          </a:p>
        </p:txBody>
      </p:sp>
      <p:pic>
        <p:nvPicPr>
          <p:cNvPr id="174" name="Google Shape;174;p29"/>
          <p:cNvPicPr preferRelativeResize="0"/>
          <p:nvPr/>
        </p:nvPicPr>
        <p:blipFill>
          <a:blip r:embed="rId3">
            <a:alphaModFix/>
          </a:blip>
          <a:stretch>
            <a:fillRect/>
          </a:stretch>
        </p:blipFill>
        <p:spPr>
          <a:xfrm>
            <a:off x="1007188" y="2796500"/>
            <a:ext cx="1773725" cy="1801620"/>
          </a:xfrm>
          <a:prstGeom prst="rect">
            <a:avLst/>
          </a:prstGeom>
          <a:noFill/>
          <a:ln>
            <a:noFill/>
          </a:ln>
        </p:spPr>
      </p:pic>
      <p:pic>
        <p:nvPicPr>
          <p:cNvPr id="175" name="Google Shape;175;p29"/>
          <p:cNvPicPr preferRelativeResize="0"/>
          <p:nvPr/>
        </p:nvPicPr>
        <p:blipFill rotWithShape="1">
          <a:blip r:embed="rId4">
            <a:alphaModFix/>
          </a:blip>
          <a:srcRect b="32062" l="0" r="0" t="22805"/>
          <a:stretch/>
        </p:blipFill>
        <p:spPr>
          <a:xfrm>
            <a:off x="3319088" y="2921375"/>
            <a:ext cx="2416250" cy="1676749"/>
          </a:xfrm>
          <a:prstGeom prst="rect">
            <a:avLst/>
          </a:prstGeom>
          <a:noFill/>
          <a:ln>
            <a:noFill/>
          </a:ln>
        </p:spPr>
      </p:pic>
      <p:pic>
        <p:nvPicPr>
          <p:cNvPr id="176" name="Google Shape;176;p29"/>
          <p:cNvPicPr preferRelativeResize="0"/>
          <p:nvPr/>
        </p:nvPicPr>
        <p:blipFill>
          <a:blip r:embed="rId5">
            <a:alphaModFix/>
          </a:blip>
          <a:stretch>
            <a:fillRect/>
          </a:stretch>
        </p:blipFill>
        <p:spPr>
          <a:xfrm>
            <a:off x="6273512" y="2725912"/>
            <a:ext cx="1863299" cy="18632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69" name="Google Shape;69;p14"/>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idx="1" type="subTitle"/>
          </p:nvPr>
        </p:nvSpPr>
        <p:spPr>
          <a:xfrm>
            <a:off x="265500" y="2822000"/>
            <a:ext cx="4045200" cy="1521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550">
                <a:solidFill>
                  <a:srgbClr val="5E5E5E"/>
                </a:solidFill>
                <a:highlight>
                  <a:srgbClr val="FFFFFF"/>
                </a:highlight>
              </a:rPr>
              <a:t>Our mission is to support and motivate indigenous people to live healthier lives by learning to self-heal through mind-body connection. </a:t>
            </a:r>
            <a:endParaRPr sz="2600"/>
          </a:p>
        </p:txBody>
      </p:sp>
      <p:sp>
        <p:nvSpPr>
          <p:cNvPr id="75" name="Google Shape;75;p15"/>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a:t>Health vs Wellness</a:t>
            </a:r>
            <a:endParaRPr/>
          </a:p>
          <a:p>
            <a:pPr indent="-342900" lvl="0" marL="457200" rtl="0" algn="l">
              <a:spcBef>
                <a:spcPts val="0"/>
              </a:spcBef>
              <a:spcAft>
                <a:spcPts val="0"/>
              </a:spcAft>
              <a:buSzPts val="1800"/>
              <a:buChar char="❖"/>
            </a:pPr>
            <a:r>
              <a:rPr lang="en"/>
              <a:t>Balan</a:t>
            </a:r>
            <a:r>
              <a:rPr lang="en"/>
              <a:t>c</a:t>
            </a:r>
            <a:r>
              <a:rPr lang="en"/>
              <a:t>e &amp; Medicine Wheel</a:t>
            </a:r>
            <a:endParaRPr/>
          </a:p>
          <a:p>
            <a:pPr indent="-342900" lvl="0" marL="457200" rtl="0" algn="l">
              <a:spcBef>
                <a:spcPts val="0"/>
              </a:spcBef>
              <a:spcAft>
                <a:spcPts val="0"/>
              </a:spcAft>
              <a:buSzPts val="1800"/>
              <a:buChar char="❖"/>
            </a:pPr>
            <a:r>
              <a:rPr lang="en"/>
              <a:t>Practicing in the classroom</a:t>
            </a:r>
            <a:endParaRPr/>
          </a:p>
          <a:p>
            <a:pPr indent="-317500" lvl="1" marL="914400" rtl="0" algn="l">
              <a:spcBef>
                <a:spcPts val="0"/>
              </a:spcBef>
              <a:spcAft>
                <a:spcPts val="0"/>
              </a:spcAft>
              <a:buClr>
                <a:srgbClr val="FFD966"/>
              </a:buClr>
              <a:buSzPts val="1400"/>
              <a:buChar char="➢"/>
            </a:pPr>
            <a:r>
              <a:rPr lang="en">
                <a:solidFill>
                  <a:srgbClr val="FFD966"/>
                </a:solidFill>
              </a:rPr>
              <a:t>Environment/ Space</a:t>
            </a:r>
            <a:endParaRPr>
              <a:solidFill>
                <a:srgbClr val="FFD966"/>
              </a:solidFill>
            </a:endParaRPr>
          </a:p>
          <a:p>
            <a:pPr indent="-317500" lvl="1" marL="914400" rtl="0" algn="l">
              <a:spcBef>
                <a:spcPts val="0"/>
              </a:spcBef>
              <a:spcAft>
                <a:spcPts val="0"/>
              </a:spcAft>
              <a:buClr>
                <a:srgbClr val="FFD966"/>
              </a:buClr>
              <a:buSzPts val="1400"/>
              <a:buChar char="➢"/>
            </a:pPr>
            <a:r>
              <a:rPr lang="en">
                <a:solidFill>
                  <a:srgbClr val="FFD966"/>
                </a:solidFill>
              </a:rPr>
              <a:t>Music</a:t>
            </a:r>
            <a:endParaRPr>
              <a:solidFill>
                <a:srgbClr val="FFD966"/>
              </a:solidFill>
            </a:endParaRPr>
          </a:p>
          <a:p>
            <a:pPr indent="-317500" lvl="1" marL="914400" rtl="0" algn="l">
              <a:spcBef>
                <a:spcPts val="0"/>
              </a:spcBef>
              <a:spcAft>
                <a:spcPts val="0"/>
              </a:spcAft>
              <a:buClr>
                <a:srgbClr val="FFD966"/>
              </a:buClr>
              <a:buSzPts val="1400"/>
              <a:buChar char="➢"/>
            </a:pPr>
            <a:r>
              <a:rPr lang="en">
                <a:solidFill>
                  <a:srgbClr val="FFD966"/>
                </a:solidFill>
              </a:rPr>
              <a:t>Land </a:t>
            </a:r>
            <a:r>
              <a:rPr lang="en">
                <a:solidFill>
                  <a:srgbClr val="FFD966"/>
                </a:solidFill>
              </a:rPr>
              <a:t>Acknowledgement</a:t>
            </a:r>
            <a:r>
              <a:rPr lang="en">
                <a:solidFill>
                  <a:srgbClr val="FFD966"/>
                </a:solidFill>
              </a:rPr>
              <a:t> </a:t>
            </a:r>
            <a:endParaRPr>
              <a:solidFill>
                <a:srgbClr val="FFD966"/>
              </a:solidFill>
            </a:endParaRPr>
          </a:p>
          <a:p>
            <a:pPr indent="-317500" lvl="1" marL="914400" rtl="0" algn="l">
              <a:spcBef>
                <a:spcPts val="0"/>
              </a:spcBef>
              <a:spcAft>
                <a:spcPts val="0"/>
              </a:spcAft>
              <a:buSzPts val="1400"/>
              <a:buChar char="➢"/>
            </a:pPr>
            <a:r>
              <a:rPr lang="en"/>
              <a:t>Self check-in</a:t>
            </a:r>
            <a:endParaRPr/>
          </a:p>
          <a:p>
            <a:pPr indent="-317500" lvl="1" marL="914400" rtl="0" algn="l">
              <a:spcBef>
                <a:spcPts val="0"/>
              </a:spcBef>
              <a:spcAft>
                <a:spcPts val="0"/>
              </a:spcAft>
              <a:buSzPts val="1400"/>
              <a:buChar char="➢"/>
            </a:pPr>
            <a:r>
              <a:rPr lang="en"/>
              <a:t>Movement</a:t>
            </a:r>
            <a:endParaRPr/>
          </a:p>
          <a:p>
            <a:pPr indent="-317500" lvl="1" marL="914400" rtl="0" algn="l">
              <a:spcBef>
                <a:spcPts val="0"/>
              </a:spcBef>
              <a:spcAft>
                <a:spcPts val="0"/>
              </a:spcAft>
              <a:buSzPts val="1400"/>
              <a:buChar char="➢"/>
            </a:pPr>
            <a:r>
              <a:rPr lang="en"/>
              <a:t>Breathwork</a:t>
            </a:r>
            <a:endParaRPr/>
          </a:p>
          <a:p>
            <a:pPr indent="-317500" lvl="1" marL="914400" rtl="0" algn="l">
              <a:spcBef>
                <a:spcPts val="0"/>
              </a:spcBef>
              <a:spcAft>
                <a:spcPts val="0"/>
              </a:spcAft>
              <a:buSzPts val="1400"/>
              <a:buChar char="➢"/>
            </a:pPr>
            <a:r>
              <a:rPr lang="en"/>
              <a:t>Meditation</a:t>
            </a:r>
            <a:endParaRPr/>
          </a:p>
          <a:p>
            <a:pPr indent="-317500" lvl="1" marL="914400" rtl="0" algn="l">
              <a:spcBef>
                <a:spcPts val="0"/>
              </a:spcBef>
              <a:spcAft>
                <a:spcPts val="0"/>
              </a:spcAft>
              <a:buClr>
                <a:srgbClr val="FFD966"/>
              </a:buClr>
              <a:buSzPts val="1400"/>
              <a:buChar char="➢"/>
            </a:pPr>
            <a:r>
              <a:rPr lang="en">
                <a:solidFill>
                  <a:srgbClr val="FFD966"/>
                </a:solidFill>
              </a:rPr>
              <a:t>Closing</a:t>
            </a:r>
            <a:endParaRPr>
              <a:solidFill>
                <a:srgbClr val="FFD966"/>
              </a:solidFill>
            </a:endParaRPr>
          </a:p>
          <a:p>
            <a:pPr indent="-342900" lvl="0" marL="457200" rtl="0" algn="l">
              <a:spcBef>
                <a:spcPts val="0"/>
              </a:spcBef>
              <a:spcAft>
                <a:spcPts val="0"/>
              </a:spcAft>
              <a:buSzPts val="1800"/>
              <a:buChar char="❖"/>
            </a:pPr>
            <a:r>
              <a:rPr lang="en"/>
              <a:t>Practice</a:t>
            </a:r>
            <a:endParaRPr/>
          </a:p>
          <a:p>
            <a:pPr indent="-342900" lvl="0" marL="457200" rtl="0" algn="l">
              <a:spcBef>
                <a:spcPts val="0"/>
              </a:spcBef>
              <a:spcAft>
                <a:spcPts val="0"/>
              </a:spcAft>
              <a:buSzPts val="1800"/>
              <a:buChar char="❖"/>
            </a:pPr>
            <a:r>
              <a:rPr lang="en"/>
              <a:t>Resources</a:t>
            </a:r>
            <a:endParaRPr/>
          </a:p>
        </p:txBody>
      </p:sp>
      <p:pic>
        <p:nvPicPr>
          <p:cNvPr id="76" name="Google Shape;76;p15"/>
          <p:cNvPicPr preferRelativeResize="0"/>
          <p:nvPr/>
        </p:nvPicPr>
        <p:blipFill rotWithShape="1">
          <a:blip r:embed="rId3">
            <a:alphaModFix/>
          </a:blip>
          <a:srcRect b="32062" l="0" r="0" t="22805"/>
          <a:stretch/>
        </p:blipFill>
        <p:spPr>
          <a:xfrm>
            <a:off x="528625" y="4159499"/>
            <a:ext cx="899099" cy="627226"/>
          </a:xfrm>
          <a:prstGeom prst="rect">
            <a:avLst/>
          </a:prstGeom>
          <a:noFill/>
          <a:ln>
            <a:noFill/>
          </a:ln>
        </p:spPr>
      </p:pic>
      <p:pic>
        <p:nvPicPr>
          <p:cNvPr id="77" name="Google Shape;77;p15"/>
          <p:cNvPicPr preferRelativeResize="0"/>
          <p:nvPr/>
        </p:nvPicPr>
        <p:blipFill>
          <a:blip r:embed="rId4">
            <a:alphaModFix/>
          </a:blip>
          <a:stretch>
            <a:fillRect/>
          </a:stretch>
        </p:blipFill>
        <p:spPr>
          <a:xfrm>
            <a:off x="1090912" y="298800"/>
            <a:ext cx="2394376" cy="2432024"/>
          </a:xfrm>
          <a:prstGeom prst="rect">
            <a:avLst/>
          </a:prstGeom>
          <a:noFill/>
          <a:ln>
            <a:noFill/>
          </a:ln>
        </p:spPr>
      </p:pic>
      <p:pic>
        <p:nvPicPr>
          <p:cNvPr id="78" name="Google Shape;78;p15"/>
          <p:cNvPicPr preferRelativeResize="0"/>
          <p:nvPr/>
        </p:nvPicPr>
        <p:blipFill>
          <a:blip r:embed="rId5">
            <a:alphaModFix/>
          </a:blip>
          <a:stretch>
            <a:fillRect/>
          </a:stretch>
        </p:blipFill>
        <p:spPr>
          <a:xfrm>
            <a:off x="1388175" y="4159505"/>
            <a:ext cx="627240" cy="6272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Health vs Wellness</a:t>
            </a:r>
            <a:endParaRPr/>
          </a:p>
        </p:txBody>
      </p:sp>
      <p:sp>
        <p:nvSpPr>
          <p:cNvPr id="84" name="Google Shape;84;p16"/>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Health</a:t>
            </a:r>
            <a:r>
              <a:rPr lang="en"/>
              <a:t> is the goal and refers to a state where the physical body is free from disease</a:t>
            </a:r>
            <a:endParaRPr/>
          </a:p>
        </p:txBody>
      </p:sp>
      <p:sp>
        <p:nvSpPr>
          <p:cNvPr id="85" name="Google Shape;85;p16"/>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W</a:t>
            </a:r>
            <a:r>
              <a:rPr b="1" lang="en"/>
              <a:t>ellness</a:t>
            </a:r>
            <a:r>
              <a:rPr lang="en"/>
              <a:t> is the </a:t>
            </a:r>
            <a:r>
              <a:rPr lang="en"/>
              <a:t>process</a:t>
            </a:r>
            <a:r>
              <a:rPr lang="en"/>
              <a:t> of </a:t>
            </a:r>
            <a:r>
              <a:rPr lang="en"/>
              <a:t>achieving</a:t>
            </a:r>
            <a:r>
              <a:rPr lang="en"/>
              <a:t> health and refers to an overall </a:t>
            </a:r>
            <a:r>
              <a:rPr b="1" lang="en"/>
              <a:t>balance</a:t>
            </a:r>
            <a:r>
              <a:rPr lang="en"/>
              <a:t> of a person’s physical, social, spiritual, emotional, intellectual, environmental and occupational well-being.</a:t>
            </a:r>
            <a:endParaRPr/>
          </a:p>
        </p:txBody>
      </p:sp>
      <p:pic>
        <p:nvPicPr>
          <p:cNvPr id="86" name="Google Shape;86;p16"/>
          <p:cNvPicPr preferRelativeResize="0"/>
          <p:nvPr/>
        </p:nvPicPr>
        <p:blipFill>
          <a:blip r:embed="rId3">
            <a:alphaModFix/>
          </a:blip>
          <a:stretch>
            <a:fillRect/>
          </a:stretch>
        </p:blipFill>
        <p:spPr>
          <a:xfrm>
            <a:off x="0" y="4032976"/>
            <a:ext cx="9144000" cy="546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265500" y="242325"/>
            <a:ext cx="4045200" cy="730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Wellness=Balance</a:t>
            </a:r>
            <a:endParaRPr/>
          </a:p>
        </p:txBody>
      </p:sp>
      <p:sp>
        <p:nvSpPr>
          <p:cNvPr id="92" name="Google Shape;92;p17"/>
          <p:cNvSpPr txBox="1"/>
          <p:nvPr>
            <p:ph idx="1" type="subTitle"/>
          </p:nvPr>
        </p:nvSpPr>
        <p:spPr>
          <a:xfrm>
            <a:off x="265500" y="1030750"/>
            <a:ext cx="4045200" cy="3624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800"/>
              <a:t>B</a:t>
            </a:r>
            <a:r>
              <a:rPr lang="en" sz="1800"/>
              <a:t>alance between all parts of Self.</a:t>
            </a:r>
            <a:endParaRPr sz="1800"/>
          </a:p>
          <a:p>
            <a:pPr indent="0" lvl="0" marL="0" rtl="0" algn="ctr">
              <a:spcBef>
                <a:spcPts val="0"/>
              </a:spcBef>
              <a:spcAft>
                <a:spcPts val="0"/>
              </a:spcAft>
              <a:buNone/>
            </a:pPr>
            <a:r>
              <a:rPr lang="en" sz="1800"/>
              <a:t>Sense of connection to spirit, all living things and creator.</a:t>
            </a:r>
            <a:endParaRPr sz="1800"/>
          </a:p>
          <a:p>
            <a:pPr indent="0" lvl="0" marL="0" rtl="0" algn="ctr">
              <a:spcBef>
                <a:spcPts val="0"/>
              </a:spcBef>
              <a:spcAft>
                <a:spcPts val="0"/>
              </a:spcAft>
              <a:buNone/>
            </a:pPr>
            <a:r>
              <a:t/>
            </a:r>
            <a:endParaRPr sz="1800"/>
          </a:p>
          <a:p>
            <a:pPr indent="0" lvl="0" marL="0" rtl="0" algn="ctr">
              <a:spcBef>
                <a:spcPts val="0"/>
              </a:spcBef>
              <a:spcAft>
                <a:spcPts val="0"/>
              </a:spcAft>
              <a:buClr>
                <a:schemeClr val="dk1"/>
              </a:buClr>
              <a:buSzPts val="1100"/>
              <a:buFont typeface="Arial"/>
              <a:buNone/>
            </a:pPr>
            <a:r>
              <a:rPr b="1" lang="en" sz="1800"/>
              <a:t>North:</a:t>
            </a:r>
            <a:r>
              <a:rPr lang="en" sz="1800"/>
              <a:t>  White, Elder, Winter, Night</a:t>
            </a:r>
            <a:endParaRPr sz="1800"/>
          </a:p>
          <a:p>
            <a:pPr indent="0" lvl="0" marL="0" rtl="0" algn="ctr">
              <a:spcBef>
                <a:spcPts val="0"/>
              </a:spcBef>
              <a:spcAft>
                <a:spcPts val="0"/>
              </a:spcAft>
              <a:buClr>
                <a:schemeClr val="dk1"/>
              </a:buClr>
              <a:buSzPts val="1100"/>
              <a:buFont typeface="Arial"/>
              <a:buNone/>
            </a:pPr>
            <a:r>
              <a:rPr b="1" lang="en" sz="1800"/>
              <a:t>East</a:t>
            </a:r>
            <a:r>
              <a:rPr lang="en" sz="1800"/>
              <a:t>: Yellow, Adolescence, Summer, Morning</a:t>
            </a:r>
            <a:endParaRPr sz="1800"/>
          </a:p>
          <a:p>
            <a:pPr indent="0" lvl="0" marL="0" rtl="0" algn="ctr">
              <a:spcBef>
                <a:spcPts val="0"/>
              </a:spcBef>
              <a:spcAft>
                <a:spcPts val="0"/>
              </a:spcAft>
              <a:buClr>
                <a:schemeClr val="dk1"/>
              </a:buClr>
              <a:buSzPts val="1100"/>
              <a:buFont typeface="Arial"/>
              <a:buNone/>
            </a:pPr>
            <a:r>
              <a:rPr b="1" lang="en" sz="1800"/>
              <a:t>South: </a:t>
            </a:r>
            <a:r>
              <a:rPr lang="en" sz="1800"/>
              <a:t>Red, Childhood, Spring, Noon</a:t>
            </a:r>
            <a:endParaRPr sz="1800"/>
          </a:p>
          <a:p>
            <a:pPr indent="0" lvl="0" marL="0" rtl="0" algn="ctr">
              <a:spcBef>
                <a:spcPts val="0"/>
              </a:spcBef>
              <a:spcAft>
                <a:spcPts val="0"/>
              </a:spcAft>
              <a:buNone/>
            </a:pPr>
            <a:r>
              <a:rPr b="1" lang="en" sz="1800"/>
              <a:t>West:</a:t>
            </a:r>
            <a:r>
              <a:rPr lang="en" sz="1800"/>
              <a:t> Black, Adulthood, Fall, Evening</a:t>
            </a:r>
            <a:endParaRPr sz="1800"/>
          </a:p>
          <a:p>
            <a:pPr indent="0" lvl="0" marL="0" rtl="0" algn="ctr">
              <a:spcBef>
                <a:spcPts val="0"/>
              </a:spcBef>
              <a:spcAft>
                <a:spcPts val="0"/>
              </a:spcAft>
              <a:buNone/>
            </a:pPr>
            <a:r>
              <a:t/>
            </a:r>
            <a:endParaRPr i="1" sz="1800">
              <a:solidFill>
                <a:srgbClr val="FF0000"/>
              </a:solidFill>
            </a:endParaRPr>
          </a:p>
          <a:p>
            <a:pPr indent="0" lvl="0" marL="0" rtl="0" algn="ctr">
              <a:spcBef>
                <a:spcPts val="0"/>
              </a:spcBef>
              <a:spcAft>
                <a:spcPts val="0"/>
              </a:spcAft>
              <a:buNone/>
            </a:pPr>
            <a:r>
              <a:rPr i="1" lang="en" sz="1800">
                <a:solidFill>
                  <a:srgbClr val="FF0000"/>
                </a:solidFill>
              </a:rPr>
              <a:t>Improve internal compass:</a:t>
            </a:r>
            <a:endParaRPr i="1" sz="1800">
              <a:solidFill>
                <a:srgbClr val="FF0000"/>
              </a:solidFill>
            </a:endParaRPr>
          </a:p>
          <a:p>
            <a:pPr indent="0" lvl="0" marL="0" rtl="0" algn="ctr">
              <a:spcBef>
                <a:spcPts val="0"/>
              </a:spcBef>
              <a:spcAft>
                <a:spcPts val="0"/>
              </a:spcAft>
              <a:buClr>
                <a:schemeClr val="dk1"/>
              </a:buClr>
              <a:buSzPts val="1100"/>
              <a:buFont typeface="Arial"/>
              <a:buNone/>
            </a:pPr>
            <a:r>
              <a:rPr i="1" lang="en" sz="1800">
                <a:solidFill>
                  <a:srgbClr val="FF0000"/>
                </a:solidFill>
              </a:rPr>
              <a:t>Label directions in the room/space</a:t>
            </a:r>
            <a:endParaRPr sz="1800"/>
          </a:p>
        </p:txBody>
      </p:sp>
      <p:pic>
        <p:nvPicPr>
          <p:cNvPr id="93" name="Google Shape;93;p17"/>
          <p:cNvPicPr preferRelativeResize="0"/>
          <p:nvPr/>
        </p:nvPicPr>
        <p:blipFill rotWithShape="1">
          <a:blip r:embed="rId3">
            <a:alphaModFix/>
          </a:blip>
          <a:srcRect b="10420" l="20834" r="17433" t="27847"/>
          <a:stretch/>
        </p:blipFill>
        <p:spPr>
          <a:xfrm>
            <a:off x="5206200" y="893100"/>
            <a:ext cx="3357300" cy="3357300"/>
          </a:xfrm>
          <a:prstGeom prst="ellipse">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Practicing in the Classroom</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Environment/ Space</a:t>
            </a:r>
            <a:endParaRPr/>
          </a:p>
        </p:txBody>
      </p:sp>
      <p:sp>
        <p:nvSpPr>
          <p:cNvPr id="104" name="Google Shape;104;p19"/>
          <p:cNvSpPr txBox="1"/>
          <p:nvPr>
            <p:ph idx="1" type="body"/>
          </p:nvPr>
        </p:nvSpPr>
        <p:spPr>
          <a:xfrm>
            <a:off x="311700" y="1225225"/>
            <a:ext cx="4063800" cy="33540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en" sz="1200"/>
              <a:t>Leading/Facilitator Responsibility</a:t>
            </a:r>
            <a:endParaRPr b="1" sz="1200"/>
          </a:p>
          <a:p>
            <a:pPr indent="0" lvl="0" marL="0" rtl="0" algn="l">
              <a:spcBef>
                <a:spcPts val="1200"/>
              </a:spcBef>
              <a:spcAft>
                <a:spcPts val="0"/>
              </a:spcAft>
              <a:buNone/>
            </a:pPr>
            <a:r>
              <a:rPr lang="en" sz="1200"/>
              <a:t>Creating a safe relationship with ourselves and others is important. Choosing how we speak can affect our environment and relationships.</a:t>
            </a:r>
            <a:endParaRPr sz="1200"/>
          </a:p>
          <a:p>
            <a:pPr indent="0" lvl="0" marL="0" rtl="0" algn="l">
              <a:spcBef>
                <a:spcPts val="1200"/>
              </a:spcBef>
              <a:spcAft>
                <a:spcPts val="0"/>
              </a:spcAft>
              <a:buClr>
                <a:schemeClr val="dk1"/>
              </a:buClr>
              <a:buSzPts val="1100"/>
              <a:buFont typeface="Arial"/>
              <a:buNone/>
            </a:pPr>
            <a:r>
              <a:rPr b="1" lang="en" sz="1200"/>
              <a:t>Being mindful of our choice of words/phrases</a:t>
            </a:r>
            <a:endParaRPr b="1" sz="1200"/>
          </a:p>
          <a:p>
            <a:pPr indent="0" lvl="0" marL="0" rtl="0" algn="l">
              <a:spcBef>
                <a:spcPts val="1200"/>
              </a:spcBef>
              <a:spcAft>
                <a:spcPts val="0"/>
              </a:spcAft>
              <a:buNone/>
            </a:pPr>
            <a:r>
              <a:rPr lang="en" sz="1200"/>
              <a:t>Avoid using “don’t do that”, “you have to”.</a:t>
            </a:r>
            <a:endParaRPr sz="1200"/>
          </a:p>
          <a:p>
            <a:pPr indent="0" lvl="0" marL="0" rtl="0" algn="l">
              <a:spcBef>
                <a:spcPts val="1200"/>
              </a:spcBef>
              <a:spcAft>
                <a:spcPts val="0"/>
              </a:spcAft>
              <a:buNone/>
            </a:pPr>
            <a:r>
              <a:rPr lang="en" sz="1200"/>
              <a:t>Changing these to “how can I/we support you”, “give yourself permission”, “could I suggest these options”, “I appreciate you”.</a:t>
            </a:r>
            <a:endParaRPr sz="1200">
              <a:solidFill>
                <a:srgbClr val="FF0000"/>
              </a:solidFill>
            </a:endParaRPr>
          </a:p>
          <a:p>
            <a:pPr indent="0" lvl="0" marL="0" rtl="0" algn="l">
              <a:spcBef>
                <a:spcPts val="1200"/>
              </a:spcBef>
              <a:spcAft>
                <a:spcPts val="0"/>
              </a:spcAft>
              <a:buNone/>
            </a:pPr>
            <a:r>
              <a:rPr lang="en" sz="1200">
                <a:solidFill>
                  <a:srgbClr val="FF0000"/>
                </a:solidFill>
              </a:rPr>
              <a:t>Using</a:t>
            </a:r>
            <a:r>
              <a:rPr lang="en" sz="1200">
                <a:solidFill>
                  <a:srgbClr val="FF0000"/>
                </a:solidFill>
              </a:rPr>
              <a:t> “lets” &amp; “we” vs. “I”</a:t>
            </a:r>
            <a:endParaRPr sz="1200">
              <a:solidFill>
                <a:srgbClr val="FF0000"/>
              </a:solidFill>
            </a:endParaRPr>
          </a:p>
          <a:p>
            <a:pPr indent="0" lvl="0" marL="0" rtl="0" algn="l">
              <a:spcBef>
                <a:spcPts val="1200"/>
              </a:spcBef>
              <a:spcAft>
                <a:spcPts val="1200"/>
              </a:spcAft>
              <a:buNone/>
            </a:pPr>
            <a:r>
              <a:rPr lang="en" sz="1200">
                <a:solidFill>
                  <a:srgbClr val="FF0000"/>
                </a:solidFill>
              </a:rPr>
              <a:t>Student placement in room</a:t>
            </a:r>
            <a:endParaRPr sz="1200">
              <a:solidFill>
                <a:srgbClr val="FF0000"/>
              </a:solidFill>
            </a:endParaRPr>
          </a:p>
        </p:txBody>
      </p:sp>
      <p:sp>
        <p:nvSpPr>
          <p:cNvPr id="105" name="Google Shape;105;p19"/>
          <p:cNvSpPr txBox="1"/>
          <p:nvPr>
            <p:ph idx="4294967295" type="body"/>
          </p:nvPr>
        </p:nvSpPr>
        <p:spPr>
          <a:xfrm>
            <a:off x="4832400" y="953650"/>
            <a:ext cx="3999900" cy="362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t>Space/ room (gather in a circle if possible)</a:t>
            </a:r>
            <a:endParaRPr b="1" sz="1200"/>
          </a:p>
          <a:p>
            <a:pPr indent="-304800" lvl="0" marL="457200" rtl="0" algn="l">
              <a:spcBef>
                <a:spcPts val="1200"/>
              </a:spcBef>
              <a:spcAft>
                <a:spcPts val="0"/>
              </a:spcAft>
              <a:buSzPts val="1200"/>
              <a:buChar char="●"/>
            </a:pPr>
            <a:r>
              <a:rPr lang="en" sz="1200"/>
              <a:t>How does the energy feel in the room? Does energy need to be cleared? </a:t>
            </a:r>
            <a:endParaRPr sz="1200"/>
          </a:p>
          <a:p>
            <a:pPr indent="-304800" lvl="0" marL="457200" rtl="0" algn="l">
              <a:spcBef>
                <a:spcPts val="0"/>
              </a:spcBef>
              <a:spcAft>
                <a:spcPts val="0"/>
              </a:spcAft>
              <a:buSzPts val="1200"/>
              <a:buChar char="●"/>
            </a:pPr>
            <a:r>
              <a:rPr lang="en" sz="1200"/>
              <a:t>Clearing space: smudging/ saying a prayer with students, p</a:t>
            </a:r>
            <a:r>
              <a:rPr lang="en" sz="1200"/>
              <a:t>reparing</a:t>
            </a:r>
            <a:r>
              <a:rPr lang="en" sz="1200"/>
              <a:t> </a:t>
            </a:r>
            <a:r>
              <a:rPr lang="en" sz="1200"/>
              <a:t>ahead</a:t>
            </a:r>
            <a:r>
              <a:rPr lang="en" sz="1200"/>
              <a:t> of time.</a:t>
            </a:r>
            <a:endParaRPr sz="1200"/>
          </a:p>
          <a:p>
            <a:pPr indent="-304800" lvl="0" marL="457200" rtl="0" algn="l">
              <a:spcBef>
                <a:spcPts val="0"/>
              </a:spcBef>
              <a:spcAft>
                <a:spcPts val="0"/>
              </a:spcAft>
              <a:buSzPts val="1200"/>
              <a:buChar char="●"/>
            </a:pPr>
            <a:r>
              <a:rPr lang="en" sz="1200"/>
              <a:t>Decor/ visual </a:t>
            </a:r>
            <a:endParaRPr sz="1200"/>
          </a:p>
          <a:p>
            <a:pPr indent="0" lvl="0" marL="0" rtl="0" algn="l">
              <a:spcBef>
                <a:spcPts val="1200"/>
              </a:spcBef>
              <a:spcAft>
                <a:spcPts val="0"/>
              </a:spcAft>
              <a:buNone/>
            </a:pPr>
            <a:r>
              <a:rPr b="1" lang="en" sz="1200"/>
              <a:t>Lighting</a:t>
            </a:r>
            <a:endParaRPr b="1" sz="1200"/>
          </a:p>
          <a:p>
            <a:pPr indent="-304800" lvl="0" marL="457200" rtl="0" algn="l">
              <a:spcBef>
                <a:spcPts val="1200"/>
              </a:spcBef>
              <a:spcAft>
                <a:spcPts val="0"/>
              </a:spcAft>
              <a:buSzPts val="1200"/>
              <a:buChar char="●"/>
            </a:pPr>
            <a:r>
              <a:rPr lang="en" sz="1200"/>
              <a:t>Dimmer light/ Less to no white lighting </a:t>
            </a:r>
            <a:endParaRPr sz="1200"/>
          </a:p>
          <a:p>
            <a:pPr indent="-304800" lvl="0" marL="457200" rtl="0" algn="l">
              <a:spcBef>
                <a:spcPts val="0"/>
              </a:spcBef>
              <a:spcAft>
                <a:spcPts val="0"/>
              </a:spcAft>
              <a:buSzPts val="1200"/>
              <a:buChar char="●"/>
            </a:pPr>
            <a:r>
              <a:rPr lang="en" sz="1200"/>
              <a:t>Bright light should be natural</a:t>
            </a:r>
            <a:endParaRPr sz="1200"/>
          </a:p>
          <a:p>
            <a:pPr indent="0" lvl="0" marL="0" rtl="0" algn="l">
              <a:spcBef>
                <a:spcPts val="1200"/>
              </a:spcBef>
              <a:spcAft>
                <a:spcPts val="0"/>
              </a:spcAft>
              <a:buNone/>
            </a:pPr>
            <a:r>
              <a:rPr b="1" lang="en" sz="1200"/>
              <a:t>Smell</a:t>
            </a:r>
            <a:endParaRPr b="1" sz="1200"/>
          </a:p>
          <a:p>
            <a:pPr indent="-304800" lvl="0" marL="457200" rtl="0" algn="l">
              <a:spcBef>
                <a:spcPts val="1200"/>
              </a:spcBef>
              <a:spcAft>
                <a:spcPts val="0"/>
              </a:spcAft>
              <a:buSzPts val="1200"/>
              <a:buChar char="●"/>
            </a:pPr>
            <a:r>
              <a:rPr lang="en" sz="1200"/>
              <a:t>Smudging</a:t>
            </a:r>
            <a:endParaRPr sz="1200"/>
          </a:p>
          <a:p>
            <a:pPr indent="-304800" lvl="0" marL="457200" rtl="0" algn="l">
              <a:spcBef>
                <a:spcPts val="0"/>
              </a:spcBef>
              <a:spcAft>
                <a:spcPts val="0"/>
              </a:spcAft>
              <a:buSzPts val="1200"/>
              <a:buChar char="●"/>
            </a:pPr>
            <a:r>
              <a:rPr lang="en" sz="1200"/>
              <a:t>Essential</a:t>
            </a:r>
            <a:r>
              <a:rPr lang="en" sz="1200"/>
              <a:t> oils</a:t>
            </a:r>
            <a:endParaRPr sz="1200"/>
          </a:p>
          <a:p>
            <a:pPr indent="-304800" lvl="0" marL="457200" rtl="0" algn="l">
              <a:spcBef>
                <a:spcPts val="0"/>
              </a:spcBef>
              <a:spcAft>
                <a:spcPts val="0"/>
              </a:spcAft>
              <a:buSzPts val="1200"/>
              <a:buChar char="●"/>
            </a:pPr>
            <a:r>
              <a:rPr lang="en" sz="1200"/>
              <a:t>Plants: rosemary, basil</a:t>
            </a: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Music</a:t>
            </a:r>
            <a:endParaRPr/>
          </a:p>
        </p:txBody>
      </p:sp>
      <p:sp>
        <p:nvSpPr>
          <p:cNvPr id="111" name="Google Shape;111;p20"/>
          <p:cNvSpPr txBox="1"/>
          <p:nvPr>
            <p:ph idx="1" type="body"/>
          </p:nvPr>
        </p:nvSpPr>
        <p:spPr>
          <a:xfrm>
            <a:off x="311700" y="1225225"/>
            <a:ext cx="4119300" cy="3354000"/>
          </a:xfrm>
          <a:prstGeom prst="rect">
            <a:avLst/>
          </a:prstGeom>
        </p:spPr>
        <p:txBody>
          <a:bodyPr anchorCtr="0" anchor="t" bIns="91425" lIns="91425" spcFirstLastPara="1" rIns="91425" wrap="square" tIns="91425">
            <a:normAutofit lnSpcReduction="10000"/>
          </a:bodyPr>
          <a:lstStyle/>
          <a:p>
            <a:pPr indent="0" lvl="0" marL="0" rtl="0" algn="l">
              <a:spcBef>
                <a:spcPts val="1200"/>
              </a:spcBef>
              <a:spcAft>
                <a:spcPts val="0"/>
              </a:spcAft>
              <a:buNone/>
            </a:pPr>
            <a:r>
              <a:rPr lang="en" sz="1200"/>
              <a:t>Using music to influence/ </a:t>
            </a:r>
            <a:r>
              <a:rPr lang="en" sz="1200"/>
              <a:t>enhance</a:t>
            </a:r>
            <a:r>
              <a:rPr lang="en" sz="1200"/>
              <a:t> mood and energy. Music is processed by the part of the brain called the amygdala which boosts the brain's production of dopamine, relieving stress, anxiety and depression. </a:t>
            </a:r>
            <a:endParaRPr sz="1200"/>
          </a:p>
          <a:p>
            <a:pPr indent="0" lvl="0" marL="0" rtl="0" algn="l">
              <a:spcBef>
                <a:spcPts val="1200"/>
              </a:spcBef>
              <a:spcAft>
                <a:spcPts val="0"/>
              </a:spcAft>
              <a:buNone/>
            </a:pPr>
            <a:r>
              <a:rPr lang="en" sz="1200"/>
              <a:t>Music to play in our practice space:</a:t>
            </a:r>
            <a:endParaRPr sz="1200"/>
          </a:p>
          <a:p>
            <a:pPr indent="-304800" lvl="0" marL="457200" rtl="0" algn="l">
              <a:spcBef>
                <a:spcPts val="1200"/>
              </a:spcBef>
              <a:spcAft>
                <a:spcPts val="0"/>
              </a:spcAft>
              <a:buSzPts val="1200"/>
              <a:buChar char="●"/>
            </a:pPr>
            <a:r>
              <a:rPr lang="en" sz="1200"/>
              <a:t>Natural Sounds - water, birds</a:t>
            </a:r>
            <a:endParaRPr sz="1200"/>
          </a:p>
          <a:p>
            <a:pPr indent="-304800" lvl="0" marL="457200" rtl="0" algn="l">
              <a:spcBef>
                <a:spcPts val="0"/>
              </a:spcBef>
              <a:spcAft>
                <a:spcPts val="0"/>
              </a:spcAft>
              <a:buSzPts val="1200"/>
              <a:buChar char="●"/>
            </a:pPr>
            <a:r>
              <a:rPr lang="en" sz="1200"/>
              <a:t>Instrumentals - drums, flute</a:t>
            </a:r>
            <a:endParaRPr sz="1200"/>
          </a:p>
          <a:p>
            <a:pPr indent="-304800" lvl="0" marL="457200" rtl="0" algn="l">
              <a:spcBef>
                <a:spcPts val="0"/>
              </a:spcBef>
              <a:spcAft>
                <a:spcPts val="0"/>
              </a:spcAft>
              <a:buSzPts val="1200"/>
              <a:buChar char="●"/>
            </a:pPr>
            <a:r>
              <a:rPr lang="en" sz="1200"/>
              <a:t>Positive affirmations in lyrics</a:t>
            </a:r>
            <a:endParaRPr sz="1200"/>
          </a:p>
          <a:p>
            <a:pPr indent="-304800" lvl="0" marL="457200" rtl="0" algn="l">
              <a:spcBef>
                <a:spcPts val="0"/>
              </a:spcBef>
              <a:spcAft>
                <a:spcPts val="0"/>
              </a:spcAft>
              <a:buSzPts val="1200"/>
              <a:buChar char="●"/>
            </a:pPr>
            <a:r>
              <a:rPr lang="en" sz="1200"/>
              <a:t>Tribal (Upbeat)</a:t>
            </a:r>
            <a:endParaRPr sz="1200"/>
          </a:p>
          <a:p>
            <a:pPr indent="0" lvl="0" marL="0" rtl="0" algn="l">
              <a:spcBef>
                <a:spcPts val="1200"/>
              </a:spcBef>
              <a:spcAft>
                <a:spcPts val="0"/>
              </a:spcAft>
              <a:buNone/>
            </a:pPr>
            <a:r>
              <a:t/>
            </a:r>
            <a:endParaRPr i="1" sz="1200">
              <a:solidFill>
                <a:srgbClr val="FF0000"/>
              </a:solidFill>
            </a:endParaRPr>
          </a:p>
          <a:p>
            <a:pPr indent="0" lvl="0" marL="0" rtl="0" algn="l">
              <a:spcBef>
                <a:spcPts val="1200"/>
              </a:spcBef>
              <a:spcAft>
                <a:spcPts val="0"/>
              </a:spcAft>
              <a:buNone/>
            </a:pPr>
            <a:r>
              <a:rPr lang="en" sz="1200">
                <a:solidFill>
                  <a:srgbClr val="FF0000"/>
                </a:solidFill>
              </a:rPr>
              <a:t>Follow Indigenous Lotus on Spotify</a:t>
            </a:r>
            <a:endParaRPr sz="1200">
              <a:solidFill>
                <a:srgbClr val="FF0000"/>
              </a:solidFill>
            </a:endParaRPr>
          </a:p>
          <a:p>
            <a:pPr indent="0" lvl="0" marL="0" rtl="0" algn="l">
              <a:spcBef>
                <a:spcPts val="1200"/>
              </a:spcBef>
              <a:spcAft>
                <a:spcPts val="1200"/>
              </a:spcAft>
              <a:buNone/>
            </a:pPr>
            <a:r>
              <a:rPr lang="en" sz="1200">
                <a:solidFill>
                  <a:srgbClr val="FF0000"/>
                </a:solidFill>
              </a:rPr>
              <a:t>Playlist: </a:t>
            </a:r>
            <a:r>
              <a:rPr i="1" lang="en" sz="1200">
                <a:solidFill>
                  <a:srgbClr val="FF0000"/>
                </a:solidFill>
              </a:rPr>
              <a:t>Culture is Prevention</a:t>
            </a:r>
            <a:r>
              <a:rPr i="1" lang="en" sz="1200"/>
              <a:t> </a:t>
            </a:r>
            <a:endParaRPr i="1" sz="1200"/>
          </a:p>
        </p:txBody>
      </p:sp>
      <p:sp>
        <p:nvSpPr>
          <p:cNvPr id="112" name="Google Shape;112;p20"/>
          <p:cNvSpPr txBox="1"/>
          <p:nvPr>
            <p:ph idx="4294967295" type="body"/>
          </p:nvPr>
        </p:nvSpPr>
        <p:spPr>
          <a:xfrm>
            <a:off x="4832400" y="1225225"/>
            <a:ext cx="39999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t>Indigenous Music Artists:</a:t>
            </a:r>
            <a:endParaRPr b="1" sz="1200"/>
          </a:p>
          <a:p>
            <a:pPr indent="-304800" lvl="0" marL="457200" rtl="0" algn="l">
              <a:spcBef>
                <a:spcPts val="1200"/>
              </a:spcBef>
              <a:spcAft>
                <a:spcPts val="0"/>
              </a:spcAft>
              <a:buSzPts val="1200"/>
              <a:buAutoNum type="arabicPeriod"/>
            </a:pPr>
            <a:r>
              <a:rPr lang="en" sz="1200"/>
              <a:t>Neon Nativez</a:t>
            </a:r>
            <a:endParaRPr sz="1200"/>
          </a:p>
          <a:p>
            <a:pPr indent="-304800" lvl="0" marL="457200" rtl="0" algn="l">
              <a:spcBef>
                <a:spcPts val="0"/>
              </a:spcBef>
              <a:spcAft>
                <a:spcPts val="0"/>
              </a:spcAft>
              <a:buSzPts val="1200"/>
              <a:buAutoNum type="arabicPeriod"/>
            </a:pPr>
            <a:r>
              <a:rPr lang="en" sz="1200"/>
              <a:t>Spur Pourier</a:t>
            </a:r>
            <a:endParaRPr sz="1200"/>
          </a:p>
          <a:p>
            <a:pPr indent="-304800" lvl="0" marL="457200" rtl="0" algn="l">
              <a:spcBef>
                <a:spcPts val="0"/>
              </a:spcBef>
              <a:spcAft>
                <a:spcPts val="0"/>
              </a:spcAft>
              <a:buSzPts val="1200"/>
              <a:buAutoNum type="arabicPeriod"/>
            </a:pPr>
            <a:r>
              <a:rPr lang="en" sz="1200"/>
              <a:t>Fawn Wood</a:t>
            </a:r>
            <a:endParaRPr sz="1200"/>
          </a:p>
          <a:p>
            <a:pPr indent="-304800" lvl="0" marL="457200" rtl="0" algn="l">
              <a:spcBef>
                <a:spcPts val="0"/>
              </a:spcBef>
              <a:spcAft>
                <a:spcPts val="0"/>
              </a:spcAft>
              <a:buSzPts val="1200"/>
              <a:buAutoNum type="arabicPeriod"/>
            </a:pPr>
            <a:r>
              <a:rPr lang="en" sz="1200"/>
              <a:t>DJ Shub</a:t>
            </a:r>
            <a:endParaRPr sz="1200"/>
          </a:p>
          <a:p>
            <a:pPr indent="-304800" lvl="0" marL="457200" rtl="0" algn="l">
              <a:spcBef>
                <a:spcPts val="0"/>
              </a:spcBef>
              <a:spcAft>
                <a:spcPts val="0"/>
              </a:spcAft>
              <a:buSzPts val="1200"/>
              <a:buAutoNum type="arabicPeriod"/>
            </a:pPr>
            <a:r>
              <a:rPr lang="en" sz="1200"/>
              <a:t>Halluci Nation (A Tribe Called Red)</a:t>
            </a:r>
            <a:endParaRPr sz="1200"/>
          </a:p>
          <a:p>
            <a:pPr indent="-304800" lvl="0" marL="457200" rtl="0" algn="l">
              <a:spcBef>
                <a:spcPts val="0"/>
              </a:spcBef>
              <a:spcAft>
                <a:spcPts val="0"/>
              </a:spcAft>
              <a:buSzPts val="1200"/>
              <a:buAutoNum type="arabicPeriod"/>
            </a:pPr>
            <a:r>
              <a:rPr lang="en" sz="1200"/>
              <a:t>Supaman </a:t>
            </a:r>
            <a:endParaRPr sz="1200"/>
          </a:p>
          <a:p>
            <a:pPr indent="-304800" lvl="0" marL="457200" rtl="0" algn="l">
              <a:spcBef>
                <a:spcPts val="0"/>
              </a:spcBef>
              <a:spcAft>
                <a:spcPts val="0"/>
              </a:spcAft>
              <a:buSzPts val="1200"/>
              <a:buAutoNum type="arabicPeriod"/>
            </a:pPr>
            <a:r>
              <a:rPr lang="en" sz="1200"/>
              <a:t>Anachind</a:t>
            </a:r>
            <a:endParaRPr sz="1200"/>
          </a:p>
          <a:p>
            <a:pPr indent="-304800" lvl="0" marL="457200" rtl="0" algn="l">
              <a:spcBef>
                <a:spcPts val="0"/>
              </a:spcBef>
              <a:spcAft>
                <a:spcPts val="0"/>
              </a:spcAft>
              <a:buSzPts val="1200"/>
              <a:buAutoNum type="arabicPeriod"/>
            </a:pPr>
            <a:r>
              <a:rPr lang="en" sz="1200"/>
              <a:t>TIa Wood</a:t>
            </a:r>
            <a:endParaRPr sz="1200"/>
          </a:p>
          <a:p>
            <a:pPr indent="-304800" lvl="0" marL="457200" rtl="0" algn="l">
              <a:spcBef>
                <a:spcPts val="0"/>
              </a:spcBef>
              <a:spcAft>
                <a:spcPts val="0"/>
              </a:spcAft>
              <a:buSzPts val="1200"/>
              <a:buAutoNum type="arabicPeriod"/>
            </a:pPr>
            <a:r>
              <a:rPr lang="en" sz="1200"/>
              <a:t>DKD Dancers</a:t>
            </a:r>
            <a:endParaRPr sz="1200"/>
          </a:p>
          <a:p>
            <a:pPr indent="-304800" lvl="0" marL="457200" rtl="0" algn="l">
              <a:spcBef>
                <a:spcPts val="0"/>
              </a:spcBef>
              <a:spcAft>
                <a:spcPts val="0"/>
              </a:spcAft>
              <a:buSzPts val="1200"/>
              <a:buAutoNum type="arabicPeriod"/>
            </a:pPr>
            <a:r>
              <a:rPr lang="en" sz="1200"/>
              <a:t>Kyreese Mountainhorse</a:t>
            </a:r>
            <a:endParaRPr sz="1200"/>
          </a:p>
          <a:p>
            <a:pPr indent="-304800" lvl="0" marL="457200" rtl="0" algn="l">
              <a:spcBef>
                <a:spcPts val="0"/>
              </a:spcBef>
              <a:spcAft>
                <a:spcPts val="0"/>
              </a:spcAft>
              <a:buSzPts val="1200"/>
              <a:buAutoNum type="arabicPeriod"/>
            </a:pPr>
            <a:r>
              <a:rPr lang="en" sz="1200"/>
              <a:t>Flying Down Under</a:t>
            </a:r>
            <a:endParaRPr sz="1200"/>
          </a:p>
          <a:p>
            <a:pPr indent="-304800" lvl="0" marL="457200" rtl="0" algn="l">
              <a:spcBef>
                <a:spcPts val="0"/>
              </a:spcBef>
              <a:spcAft>
                <a:spcPts val="0"/>
              </a:spcAft>
              <a:buSzPts val="1200"/>
              <a:buAutoNum type="arabicPeriod"/>
            </a:pPr>
            <a:r>
              <a:rPr lang="en" sz="1200"/>
              <a:t>Wanita Bird</a:t>
            </a:r>
            <a:endParaRPr sz="1200"/>
          </a:p>
          <a:p>
            <a:pPr indent="-304800" lvl="0" marL="457200" rtl="0" algn="l">
              <a:spcBef>
                <a:spcPts val="0"/>
              </a:spcBef>
              <a:spcAft>
                <a:spcPts val="0"/>
              </a:spcAft>
              <a:buSzPts val="1200"/>
              <a:buAutoNum type="arabicPeriod"/>
            </a:pPr>
            <a:r>
              <a:rPr lang="en" sz="1200"/>
              <a:t>Robbie Robertson</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Land &amp; </a:t>
            </a:r>
            <a:r>
              <a:rPr lang="en"/>
              <a:t>Spiritual</a:t>
            </a:r>
            <a:r>
              <a:rPr lang="en"/>
              <a:t> Lineage </a:t>
            </a:r>
            <a:r>
              <a:rPr lang="en"/>
              <a:t>Acknowledgement</a:t>
            </a:r>
            <a:r>
              <a:rPr lang="en"/>
              <a:t> </a:t>
            </a:r>
            <a:endParaRPr/>
          </a:p>
        </p:txBody>
      </p:sp>
      <p:sp>
        <p:nvSpPr>
          <p:cNvPr id="118" name="Google Shape;118;p21"/>
          <p:cNvSpPr txBox="1"/>
          <p:nvPr>
            <p:ph idx="1" type="body"/>
          </p:nvPr>
        </p:nvSpPr>
        <p:spPr>
          <a:xfrm>
            <a:off x="311700" y="1225225"/>
            <a:ext cx="4260300" cy="3354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200"/>
              <a:t>A</a:t>
            </a:r>
            <a:r>
              <a:rPr lang="en" sz="1200"/>
              <a:t>cknowledgement supports connection.</a:t>
            </a:r>
            <a:endParaRPr sz="1200"/>
          </a:p>
          <a:p>
            <a:pPr indent="0" lvl="0" marL="0" rtl="0" algn="l">
              <a:spcBef>
                <a:spcPts val="1200"/>
              </a:spcBef>
              <a:spcAft>
                <a:spcPts val="0"/>
              </a:spcAft>
              <a:buNone/>
            </a:pPr>
            <a:r>
              <a:rPr lang="en" sz="1200"/>
              <a:t>The purpose of a Land Acknowledgement is to acknowledge and reflect on the attempted erasure of Indigenous people and the historic trauma caused by colonialism. </a:t>
            </a:r>
            <a:endParaRPr sz="1200"/>
          </a:p>
          <a:p>
            <a:pPr indent="0" lvl="0" marL="0" rtl="0" algn="l">
              <a:spcBef>
                <a:spcPts val="1200"/>
              </a:spcBef>
              <a:spcAft>
                <a:spcPts val="0"/>
              </a:spcAft>
              <a:buNone/>
            </a:pPr>
            <a:r>
              <a:rPr lang="en" sz="1200"/>
              <a:t>This practice opens opportunities for deep understanding and steps toward reconciliation.</a:t>
            </a:r>
            <a:endParaRPr sz="1200"/>
          </a:p>
          <a:p>
            <a:pPr indent="0" lvl="0" marL="0" rtl="0" algn="l">
              <a:spcBef>
                <a:spcPts val="1200"/>
              </a:spcBef>
              <a:spcAft>
                <a:spcPts val="0"/>
              </a:spcAft>
              <a:buNone/>
            </a:pPr>
            <a:r>
              <a:rPr lang="en" sz="1200">
                <a:solidFill>
                  <a:srgbClr val="FF0000"/>
                </a:solidFill>
              </a:rPr>
              <a:t>Ex.</a:t>
            </a:r>
            <a:r>
              <a:rPr lang="en" sz="1200"/>
              <a:t> </a:t>
            </a:r>
            <a:r>
              <a:rPr i="1" lang="en" sz="1200"/>
              <a:t>“We honor and </a:t>
            </a:r>
            <a:r>
              <a:rPr i="1" lang="en" sz="1200"/>
              <a:t>acknowledge</a:t>
            </a:r>
            <a:r>
              <a:rPr i="1" lang="en" sz="1200"/>
              <a:t> the sacred land of the __________ people”.</a:t>
            </a:r>
            <a:endParaRPr i="1" sz="1200"/>
          </a:p>
          <a:p>
            <a:pPr indent="0" lvl="0" marL="0" rtl="0" algn="l">
              <a:spcBef>
                <a:spcPts val="1200"/>
              </a:spcBef>
              <a:spcAft>
                <a:spcPts val="0"/>
              </a:spcAft>
              <a:buNone/>
            </a:pPr>
            <a:r>
              <a:t/>
            </a:r>
            <a:endParaRPr sz="1200"/>
          </a:p>
          <a:p>
            <a:pPr indent="0" lvl="0" marL="0" rtl="0" algn="l">
              <a:spcBef>
                <a:spcPts val="1200"/>
              </a:spcBef>
              <a:spcAft>
                <a:spcPts val="1200"/>
              </a:spcAft>
              <a:buNone/>
            </a:pPr>
            <a:r>
              <a:rPr lang="en" sz="1200">
                <a:solidFill>
                  <a:srgbClr val="FF0000"/>
                </a:solidFill>
                <a:highlight>
                  <a:srgbClr val="FFFFFF"/>
                </a:highlight>
              </a:rPr>
              <a:t>Look to see what Native land you're on: </a:t>
            </a:r>
            <a:r>
              <a:rPr lang="en" sz="1200" u="sng">
                <a:solidFill>
                  <a:srgbClr val="FF0000"/>
                </a:solidFill>
                <a:highlight>
                  <a:srgbClr val="FFFFFF"/>
                </a:highlight>
                <a:hlinkClick r:id="rId3">
                  <a:extLst>
                    <a:ext uri="{A12FA001-AC4F-418D-AE19-62706E023703}">
                      <ahyp:hlinkClr val="tx"/>
                    </a:ext>
                  </a:extLst>
                </a:hlinkClick>
              </a:rPr>
              <a:t>https://native-land.ca/</a:t>
            </a:r>
            <a:endParaRPr sz="1200">
              <a:solidFill>
                <a:srgbClr val="FF0000"/>
              </a:solidFill>
            </a:endParaRPr>
          </a:p>
        </p:txBody>
      </p:sp>
      <p:sp>
        <p:nvSpPr>
          <p:cNvPr id="119" name="Google Shape;119;p21"/>
          <p:cNvSpPr txBox="1"/>
          <p:nvPr>
            <p:ph idx="1" type="body"/>
          </p:nvPr>
        </p:nvSpPr>
        <p:spPr>
          <a:xfrm>
            <a:off x="4572000" y="1225225"/>
            <a:ext cx="42603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solidFill>
                  <a:srgbClr val="1B1B1B"/>
                </a:solidFill>
                <a:highlight>
                  <a:srgbClr val="FFFFFF"/>
                </a:highlight>
              </a:rPr>
              <a:t>Yoga's origins can be traced to northern India over 5,000 years ago and first mentioned in ancient sacred texts called the Rig Veda. </a:t>
            </a:r>
            <a:endParaRPr sz="1200">
              <a:solidFill>
                <a:srgbClr val="1B1B1B"/>
              </a:solidFill>
              <a:highlight>
                <a:srgbClr val="FFFFFF"/>
              </a:highlight>
            </a:endParaRPr>
          </a:p>
          <a:p>
            <a:pPr indent="0" lvl="0" marL="0" rtl="0" algn="l">
              <a:spcBef>
                <a:spcPts val="1200"/>
              </a:spcBef>
              <a:spcAft>
                <a:spcPts val="0"/>
              </a:spcAft>
              <a:buNone/>
            </a:pPr>
            <a:r>
              <a:rPr lang="en" sz="1200">
                <a:solidFill>
                  <a:srgbClr val="1B1B1B"/>
                </a:solidFill>
                <a:highlight>
                  <a:srgbClr val="FFFFFF"/>
                </a:highlight>
              </a:rPr>
              <a:t>According to the Yoga Sutras, written between 400 BC and 200 BC by Patanjali,</a:t>
            </a:r>
            <a:r>
              <a:rPr lang="en" sz="1200">
                <a:solidFill>
                  <a:srgbClr val="1B1B1B"/>
                </a:solidFill>
                <a:highlight>
                  <a:srgbClr val="FFFFFF"/>
                </a:highlight>
              </a:rPr>
              <a:t> yoga is described as an eight-fold path to reach enlightenment: </a:t>
            </a:r>
            <a:endParaRPr sz="1200">
              <a:solidFill>
                <a:srgbClr val="1B1B1B"/>
              </a:solidFill>
              <a:highlight>
                <a:srgbClr val="FFFFFF"/>
              </a:highlight>
            </a:endParaRPr>
          </a:p>
          <a:p>
            <a:pPr indent="0" lvl="0" marL="0" rtl="0" algn="l">
              <a:spcBef>
                <a:spcPts val="1200"/>
              </a:spcBef>
              <a:spcAft>
                <a:spcPts val="0"/>
              </a:spcAft>
              <a:buNone/>
            </a:pPr>
            <a:r>
              <a:rPr lang="en" sz="1200">
                <a:solidFill>
                  <a:srgbClr val="FF0000"/>
                </a:solidFill>
                <a:highlight>
                  <a:srgbClr val="FFFFFF"/>
                </a:highlight>
              </a:rPr>
              <a:t>Yama (Restraints), Niyama (Observances), Asana (Posture), Pranayama (Breath Control), Pratyahara (Withdrawal of the Senses), Dharana (Concentration), Dhyana (Meditation), Samadhi (Pure Contemplation)</a:t>
            </a:r>
            <a:endParaRPr sz="1200">
              <a:solidFill>
                <a:srgbClr val="FF0000"/>
              </a:solidFill>
              <a:highlight>
                <a:srgbClr val="FFFFFF"/>
              </a:highlight>
            </a:endParaRPr>
          </a:p>
          <a:p>
            <a:pPr indent="0" lvl="0" marL="0" rtl="0" algn="l">
              <a:spcBef>
                <a:spcPts val="1200"/>
              </a:spcBef>
              <a:spcAft>
                <a:spcPts val="1200"/>
              </a:spcAft>
              <a:buClr>
                <a:schemeClr val="dk1"/>
              </a:buClr>
              <a:buSzPts val="1100"/>
              <a:buFont typeface="Arial"/>
              <a:buNone/>
            </a:pPr>
            <a:r>
              <a:rPr lang="en" sz="1200">
                <a:solidFill>
                  <a:srgbClr val="FF0000"/>
                </a:solidFill>
                <a:highlight>
                  <a:srgbClr val="FFFFFF"/>
                </a:highlight>
              </a:rPr>
              <a:t>Ex.</a:t>
            </a:r>
            <a:r>
              <a:rPr lang="en" sz="1200">
                <a:solidFill>
                  <a:srgbClr val="1B1B1B"/>
                </a:solidFill>
                <a:highlight>
                  <a:srgbClr val="FFFFFF"/>
                </a:highlight>
              </a:rPr>
              <a:t> </a:t>
            </a:r>
            <a:r>
              <a:rPr i="1" lang="en" sz="1200">
                <a:solidFill>
                  <a:srgbClr val="1B1B1B"/>
                </a:solidFill>
                <a:highlight>
                  <a:srgbClr val="FFFFFF"/>
                </a:highlight>
              </a:rPr>
              <a:t>“</a:t>
            </a:r>
            <a:r>
              <a:rPr i="1" lang="en" sz="1200">
                <a:solidFill>
                  <a:srgbClr val="1B1B1B"/>
                </a:solidFill>
                <a:highlight>
                  <a:srgbClr val="FFFFFF"/>
                </a:highlight>
              </a:rPr>
              <a:t>We honor and acknowledge the origins and sacred practice of yoga”.</a:t>
            </a:r>
            <a:endParaRPr i="1" sz="1200">
              <a:solidFill>
                <a:srgbClr val="1B1B1B"/>
              </a:solidFill>
              <a:highlight>
                <a:srgbClr val="FFFFFF"/>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