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48" r:id="rId3"/>
  </p:sldMasterIdLst>
  <p:notesMasterIdLst>
    <p:notesMasterId r:id="rId26"/>
  </p:notesMasterIdLst>
  <p:sldIdLst>
    <p:sldId id="543" r:id="rId4"/>
    <p:sldId id="539" r:id="rId5"/>
    <p:sldId id="540" r:id="rId6"/>
    <p:sldId id="541" r:id="rId7"/>
    <p:sldId id="542" r:id="rId8"/>
    <p:sldId id="554" r:id="rId9"/>
    <p:sldId id="271" r:id="rId10"/>
    <p:sldId id="505" r:id="rId11"/>
    <p:sldId id="507" r:id="rId12"/>
    <p:sldId id="536" r:id="rId13"/>
    <p:sldId id="537" r:id="rId14"/>
    <p:sldId id="532" r:id="rId15"/>
    <p:sldId id="525" r:id="rId16"/>
    <p:sldId id="528" r:id="rId17"/>
    <p:sldId id="522" r:id="rId18"/>
    <p:sldId id="534" r:id="rId19"/>
    <p:sldId id="513" r:id="rId20"/>
    <p:sldId id="544" r:id="rId21"/>
    <p:sldId id="496" r:id="rId22"/>
    <p:sldId id="552" r:id="rId23"/>
    <p:sldId id="553" r:id="rId24"/>
    <p:sldId id="547"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A545"/>
    <a:srgbClr val="00467F"/>
    <a:srgbClr val="CC4927"/>
    <a:srgbClr val="919191"/>
    <a:srgbClr val="6A4A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B48E53-724E-31EE-D29A-74AC0B9EBEE7}" v="33" dt="2021-07-12T03:09:14.624"/>
    <p1510:client id="{4ACE6F29-BBF9-4BB6-4E7C-0E07608A2472}" v="5" dt="2021-06-25T17:11:14.415"/>
    <p1510:client id="{57EEF543-8187-BA8A-214E-37172C4AFE19}" v="68" dt="2021-07-07T14:39:55.3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66980" autoAdjust="0"/>
  </p:normalViewPr>
  <p:slideViewPr>
    <p:cSldViewPr snapToGrid="0">
      <p:cViewPr varScale="1">
        <p:scale>
          <a:sx n="39" d="100"/>
          <a:sy n="39" d="100"/>
        </p:scale>
        <p:origin x="1540" y="1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D0308B3-CFAA-4208-9ADB-B85286723CF1}" type="datetimeFigureOut">
              <a:rPr lang="en-US" smtClean="0"/>
              <a:t>8/30/2021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E4ABD2E-B9D2-4965-8B1C-844AF2D75314}" type="slidenum">
              <a:rPr lang="en-US" smtClean="0"/>
              <a:t>‹#›</a:t>
            </a:fld>
            <a:endParaRPr lang="en-US" dirty="0"/>
          </a:p>
        </p:txBody>
      </p:sp>
    </p:spTree>
    <p:extLst>
      <p:ext uri="{BB962C8B-B14F-4D97-AF65-F5344CB8AC3E}">
        <p14:creationId xmlns:p14="http://schemas.microsoft.com/office/powerpoint/2010/main" val="3191921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nsplash.com/@ny_menghor2020?utm_source=unsplash&amp;utm_medium=referral&amp;utm_content=creditCopyText"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unsplash.com/s/photos/hispanic-agricultural-worker?utm_source=unsplash&amp;utm_medium=referral&amp;utm_content=creditCopyTex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ruralhealthinfo.org/toolkits/substance-abuse"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unsplash.com/s/photos/no-farmers-no-food?utm_source=unsplash&amp;utm_medium=referral&amp;utm_content=creditCopyText" TargetMode="External"/><Relationship Id="rId4" Type="http://schemas.openxmlformats.org/officeDocument/2006/relationships/hyperlink" Target="https://unsplash.com/@gmalhotra?utm_source=unsplash&amp;utm_medium=referral&amp;utm_content=creditCopyText"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ruraledu.org/articles.php?id=3127"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Co-branding information.</a:t>
            </a:r>
          </a:p>
        </p:txBody>
      </p:sp>
    </p:spTree>
    <p:extLst>
      <p:ext uri="{BB962C8B-B14F-4D97-AF65-F5344CB8AC3E}">
        <p14:creationId xmlns:p14="http://schemas.microsoft.com/office/powerpoint/2010/main" val="74409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452666D-6C4C-4B5D-9F52-9B9C5AEC2ADF}"/>
              </a:ext>
            </a:extLst>
          </p:cNvPr>
          <p:cNvSpPr>
            <a:spLocks noGrp="1"/>
          </p:cNvSpPr>
          <p:nvPr>
            <p:ph type="body" idx="1"/>
          </p:nvPr>
        </p:nvSpPr>
        <p:spPr/>
        <p:txBody>
          <a:bodyPr/>
          <a:lstStyle/>
          <a:p>
            <a:r>
              <a:rPr lang="en-US" b="1" dirty="0"/>
              <a:t>*Please use either Slide 9 or 10, depending on which region you live in.</a:t>
            </a:r>
            <a:br>
              <a:rPr lang="en-US" dirty="0"/>
            </a:br>
            <a:br>
              <a:rPr lang="en-US" dirty="0"/>
            </a:br>
            <a:r>
              <a:rPr lang="en-US" dirty="0"/>
              <a:t>Suicide is the 1</a:t>
            </a:r>
            <a:r>
              <a:rPr lang="en-US" baseline="30000" dirty="0"/>
              <a:t>st</a:t>
            </a:r>
            <a:r>
              <a:rPr lang="en-US" dirty="0"/>
              <a:t> leading cause of death for ages 10-24. </a:t>
            </a:r>
          </a:p>
          <a:p>
            <a:endParaRPr lang="en-US" dirty="0"/>
          </a:p>
          <a:p>
            <a:r>
              <a:rPr lang="en-US" dirty="0"/>
              <a:t>Resource:  https://afsp.org/what-we-ve-learned-through-researchs</a:t>
            </a: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b="1" dirty="0"/>
              <a:t>OPTIONAL SLIDE:  We have provided some additional facts about suicide on this slide and below. Please use what is most appropriate for your audience.</a:t>
            </a:r>
            <a:br>
              <a:rPr lang="en-US" b="1" dirty="0"/>
            </a:br>
            <a:br>
              <a:rPr lang="en-US" b="1" dirty="0"/>
            </a:br>
            <a:r>
              <a:rPr lang="en-US" dirty="0"/>
              <a:t>Speaker’s Notes: </a:t>
            </a:r>
            <a:br>
              <a:rPr lang="en-US" dirty="0"/>
            </a:br>
            <a:endParaRPr lang="en-US" b="1" dirty="0"/>
          </a:p>
          <a:p>
            <a:endParaRPr lang="en-US" b="1" dirty="0"/>
          </a:p>
          <a:p>
            <a:pPr marL="232943" indent="-232943">
              <a:buAutoNum type="arabicPeriod"/>
            </a:pPr>
            <a:r>
              <a:rPr lang="en-US" dirty="0"/>
              <a:t> No one takes their life for a single reason.  Life stresses combined with known risk factors, such as childhood trauma, </a:t>
            </a:r>
            <a:br>
              <a:rPr lang="en-US" dirty="0"/>
            </a:br>
            <a:r>
              <a:rPr lang="en-US" dirty="0"/>
              <a:t> substance abuse, economic pressures – or even chronic physical pain – can contribute to someone taking their life. </a:t>
            </a:r>
            <a:br>
              <a:rPr lang="en-US" dirty="0"/>
            </a:br>
            <a:endParaRPr lang="en-US" dirty="0"/>
          </a:p>
          <a:p>
            <a:pPr marL="232943" indent="-232943">
              <a:buAutoNum type="arabicPeriod"/>
            </a:pPr>
            <a:r>
              <a:rPr lang="en-US" dirty="0"/>
              <a:t> Asking someone directly if they’re thinking about suicide won’t “put the idea in their head” – </a:t>
            </a:r>
            <a:br>
              <a:rPr lang="en-US" dirty="0"/>
            </a:br>
            <a:r>
              <a:rPr lang="en-US" dirty="0"/>
              <a:t> most will be relieved someone starts a conversation.  </a:t>
            </a:r>
            <a:br>
              <a:rPr lang="en-US" dirty="0"/>
            </a:br>
            <a:endParaRPr lang="en-US" dirty="0"/>
          </a:p>
          <a:p>
            <a:pPr marL="232943" indent="-232943">
              <a:buAutoNum type="arabicPeriod"/>
            </a:pPr>
            <a:r>
              <a:rPr lang="en-US" dirty="0"/>
              <a:t> If someone can get through the intense, and short moment of active suicidal crisis, chances are they will not die by suicide.</a:t>
            </a:r>
            <a:br>
              <a:rPr lang="en-US" dirty="0"/>
            </a:br>
            <a:r>
              <a:rPr lang="en-US" dirty="0"/>
              <a:t> </a:t>
            </a:r>
          </a:p>
          <a:p>
            <a:pPr marL="232943" indent="-232943">
              <a:buAutoNum type="arabicPeriod"/>
            </a:pPr>
            <a:r>
              <a:rPr lang="en-US" dirty="0"/>
              <a:t> Most people who survive a suicide attempt (85 to 95%) go on to engage in life.</a:t>
            </a:r>
          </a:p>
          <a:p>
            <a:endParaRPr lang="en-US" dirty="0"/>
          </a:p>
          <a:p>
            <a:r>
              <a:rPr lang="en-US" dirty="0"/>
              <a:t>Resource:  https://afsp.org/what-we-ve-learned-through-researchs</a:t>
            </a:r>
          </a:p>
          <a:p>
            <a:endParaRPr lang="en-US" dirty="0"/>
          </a:p>
          <a:p>
            <a:pPr lvl="1" fontAlgn="base">
              <a:lnSpc>
                <a:spcPts val="6624"/>
              </a:lnSpc>
              <a:buFont typeface="Arial" panose="020B0604020202020204" pitchFamily="34" charset="0"/>
              <a:buChar char="•"/>
            </a:pPr>
            <a:r>
              <a:rPr lang="en-US" dirty="0">
                <a:latin typeface="Arial" panose="020B0604020202020204" pitchFamily="34" charset="0"/>
                <a:cs typeface="Arial" panose="020B0604020202020204" pitchFamily="34" charset="0"/>
              </a:rPr>
              <a:t>The rate of suicide is highest in middle-aged white men.</a:t>
            </a:r>
          </a:p>
          <a:p>
            <a:pPr lvl="1" fontAlgn="base">
              <a:lnSpc>
                <a:spcPts val="6624"/>
              </a:lnSpc>
              <a:buFont typeface="Arial" panose="020B0604020202020204" pitchFamily="34" charset="0"/>
              <a:buChar char="•"/>
            </a:pPr>
            <a:r>
              <a:rPr lang="en-US" dirty="0">
                <a:solidFill>
                  <a:schemeClr val="accent6">
                    <a:lumMod val="75000"/>
                  </a:schemeClr>
                </a:solidFill>
                <a:latin typeface="Palatino Linotype" panose="02040502050505030304" pitchFamily="18" charset="0"/>
              </a:rPr>
              <a:t> </a:t>
            </a:r>
            <a:r>
              <a:rPr lang="en-US" dirty="0">
                <a:solidFill>
                  <a:srgbClr val="94A545"/>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2019, men died by suicide 3.63x more often than women. </a:t>
            </a:r>
          </a:p>
          <a:p>
            <a:pPr lvl="1" fontAlgn="base">
              <a:lnSpc>
                <a:spcPts val="6624"/>
              </a:lnSpc>
              <a:buFont typeface="Arial" panose="020B0604020202020204" pitchFamily="34" charset="0"/>
              <a:buChar char="•"/>
              <a:tabLst>
                <a:tab pos="4425925" algn="l"/>
              </a:tabLst>
            </a:pPr>
            <a:r>
              <a:rPr lang="en-US" dirty="0">
                <a:solidFill>
                  <a:schemeClr val="accent6">
                    <a:lumMod val="75000"/>
                  </a:schemeClr>
                </a:solidFill>
                <a:latin typeface="Palatino Linotype" panose="02040502050505030304" pitchFamily="18" charset="0"/>
              </a:rPr>
              <a:t>  </a:t>
            </a:r>
            <a:r>
              <a:rPr lang="en-US" dirty="0">
                <a:latin typeface="Arial" panose="020B0604020202020204" pitchFamily="34" charset="0"/>
                <a:cs typeface="Arial" panose="020B0604020202020204" pitchFamily="34" charset="0"/>
              </a:rPr>
              <a:t>White males accounted for 69.67% of suicide deaths in 2018.</a:t>
            </a:r>
          </a:p>
          <a:p>
            <a:pPr lvl="1" fontAlgn="base">
              <a:lnSpc>
                <a:spcPts val="6624"/>
              </a:lnSpc>
              <a:buFont typeface="Arial" panose="020B0604020202020204" pitchFamily="34" charset="0"/>
              <a:buChar char="•"/>
            </a:pPr>
            <a:r>
              <a:rPr lang="en-US" dirty="0">
                <a:solidFill>
                  <a:schemeClr val="accent6">
                    <a:lumMod val="75000"/>
                  </a:schemeClr>
                </a:solidFill>
                <a:latin typeface="Palatino Linotype" panose="02040502050505030304" pitchFamily="18" charset="0"/>
              </a:rPr>
              <a:t>  </a:t>
            </a:r>
            <a:r>
              <a:rPr lang="en-US" dirty="0">
                <a:latin typeface="Arial" panose="020B0604020202020204" pitchFamily="34" charset="0"/>
                <a:cs typeface="Arial" panose="020B0604020202020204" pitchFamily="34" charset="0"/>
              </a:rPr>
              <a:t>On average, there are 130 suicides per day in the United States. ​</a:t>
            </a:r>
          </a:p>
          <a:p>
            <a:pPr lvl="1" fontAlgn="base">
              <a:lnSpc>
                <a:spcPts val="6624"/>
              </a:lnSpc>
              <a:buFont typeface="Arial" panose="020B0604020202020204" pitchFamily="34" charset="0"/>
              <a:buChar char="•"/>
            </a:pPr>
            <a:r>
              <a:rPr lang="en-US" dirty="0">
                <a:solidFill>
                  <a:schemeClr val="accent6">
                    <a:lumMod val="75000"/>
                  </a:schemeClr>
                </a:solidFill>
                <a:latin typeface="Palatino Linotype" panose="02040502050505030304" pitchFamily="18" charset="0"/>
              </a:rPr>
              <a:t>  </a:t>
            </a:r>
            <a:r>
              <a:rPr lang="en-US" dirty="0">
                <a:latin typeface="Arial" panose="020B0604020202020204" pitchFamily="34" charset="0"/>
                <a:cs typeface="Arial" panose="020B0604020202020204" pitchFamily="34" charset="0"/>
              </a:rPr>
              <a:t>In 2019, firearms accounted for 50.39% of all suicide deaths.</a:t>
            </a:r>
          </a:p>
          <a:p>
            <a:pPr lvl="1" fontAlgn="base">
              <a:lnSpc>
                <a:spcPts val="6624"/>
              </a:lnSpc>
              <a:buFont typeface="Arial" panose="020B0604020202020204" pitchFamily="34" charset="0"/>
              <a:buChar char="•"/>
            </a:pPr>
            <a:r>
              <a:rPr lang="en-US" dirty="0">
                <a:solidFill>
                  <a:schemeClr val="accent6">
                    <a:lumMod val="75000"/>
                  </a:schemeClr>
                </a:solidFill>
                <a:latin typeface="Palatino Linotype" panose="02040502050505030304" pitchFamily="18" charset="0"/>
              </a:rPr>
              <a:t>  </a:t>
            </a:r>
            <a:r>
              <a:rPr lang="en-US" dirty="0">
                <a:latin typeface="Arial" panose="020B0604020202020204" pitchFamily="34" charset="0"/>
                <a:cs typeface="Arial" panose="020B0604020202020204" pitchFamily="34" charset="0"/>
              </a:rPr>
              <a:t>93% of adults surveyed in the U.S. think suicide can be prevented.</a:t>
            </a:r>
          </a:p>
          <a:p>
            <a:endParaRPr lang="en-US" dirty="0"/>
          </a:p>
        </p:txBody>
      </p:sp>
      <p:sp>
        <p:nvSpPr>
          <p:cNvPr id="4" name="Slide Number Placeholder 3"/>
          <p:cNvSpPr>
            <a:spLocks noGrp="1"/>
          </p:cNvSpPr>
          <p:nvPr>
            <p:ph type="sldNum" sz="quarter" idx="5"/>
          </p:nvPr>
        </p:nvSpPr>
        <p:spPr/>
        <p:txBody>
          <a:bodyPr/>
          <a:lstStyle/>
          <a:p>
            <a:fld id="{1E4ABD2E-B9D2-4965-8B1C-844AF2D75314}" type="slidenum">
              <a:rPr lang="en-US" smtClean="0"/>
              <a:t>12</a:t>
            </a:fld>
            <a:endParaRPr lang="en-US" dirty="0"/>
          </a:p>
        </p:txBody>
      </p:sp>
    </p:spTree>
    <p:extLst>
      <p:ext uri="{BB962C8B-B14F-4D97-AF65-F5344CB8AC3E}">
        <p14:creationId xmlns:p14="http://schemas.microsoft.com/office/powerpoint/2010/main" val="582994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Speaker’s Notes:</a:t>
            </a:r>
            <a:br>
              <a:rPr lang="en-US" dirty="0"/>
            </a:br>
            <a:br>
              <a:rPr lang="en-US" dirty="0"/>
            </a:br>
            <a:r>
              <a:rPr lang="en-US" dirty="0"/>
              <a:t>These are some warning signs that indicate a person may be at risk to harm self or others. </a:t>
            </a:r>
            <a:r>
              <a:rPr lang="en-US" b="1" dirty="0"/>
              <a:t>BUT: </a:t>
            </a:r>
            <a:r>
              <a:rPr lang="en-US" b="1" dirty="0">
                <a:ea typeface="+mn-lt"/>
                <a:cs typeface="+mn-lt"/>
              </a:rPr>
              <a:t>Not all people who experience thoughts of suicide or die by suicide exhibit these signs. </a:t>
            </a:r>
            <a:br>
              <a:rPr lang="en-US" b="1" dirty="0">
                <a:ea typeface="+mn-lt"/>
                <a:cs typeface="+mn-lt"/>
              </a:rPr>
            </a:br>
            <a:endParaRPr lang="en-US" dirty="0"/>
          </a:p>
          <a:p>
            <a:r>
              <a:rPr lang="en-US" dirty="0"/>
              <a:t>Additional warning signs may include</a:t>
            </a:r>
          </a:p>
          <a:p>
            <a:endParaRPr lang="en-US" dirty="0"/>
          </a:p>
          <a:p>
            <a:pPr marL="174708" indent="-174708">
              <a:buFont typeface="Arial" panose="020B0604020202020204" pitchFamily="34" charset="0"/>
              <a:buChar char="•"/>
            </a:pPr>
            <a:r>
              <a:rPr lang="en-US" dirty="0"/>
              <a:t>Talking about being a burden to others.</a:t>
            </a:r>
          </a:p>
          <a:p>
            <a:pPr marL="174708" indent="-174708">
              <a:buFont typeface="Arial" panose="020B0604020202020204" pitchFamily="34" charset="0"/>
              <a:buChar char="•"/>
            </a:pPr>
            <a:r>
              <a:rPr lang="en-US" dirty="0"/>
              <a:t>Feeling trapped – like there’s no way out.</a:t>
            </a:r>
          </a:p>
          <a:p>
            <a:pPr marL="174708" indent="-174708">
              <a:buFont typeface="Arial" panose="020B0604020202020204" pitchFamily="34" charset="0"/>
              <a:buChar char="•"/>
            </a:pPr>
            <a:r>
              <a:rPr lang="en-US" dirty="0"/>
              <a:t>Talking about being in unbearable pain.</a:t>
            </a:r>
            <a:br>
              <a:rPr lang="en-US" dirty="0"/>
            </a:br>
            <a:endParaRPr lang="en-US" dirty="0"/>
          </a:p>
          <a:p>
            <a:pPr marL="174708" indent="-174708">
              <a:buFont typeface="Arial"/>
              <a:buChar char="•"/>
            </a:pPr>
            <a:r>
              <a:rPr lang="en-US" dirty="0"/>
              <a:t>These are common warning signs of suicidal ideation and/or behavior.</a:t>
            </a:r>
            <a:endParaRPr lang="en-US" dirty="0">
              <a:cs typeface="Calibri" panose="020F0502020204030204"/>
            </a:endParaRPr>
          </a:p>
          <a:p>
            <a:pPr marL="174708" indent="-174708">
              <a:buFont typeface="Arial"/>
              <a:buChar char="•"/>
            </a:pPr>
            <a:r>
              <a:rPr lang="en-US" dirty="0"/>
              <a:t>Emphasize that symptoms or diagnoses of anxiety, depression, bipolar disorder, etc. do not lead directly to someone engaging in suicidal behavior.</a:t>
            </a:r>
            <a:endParaRPr lang="en-US" dirty="0">
              <a:cs typeface="Calibri" panose="020F0502020204030204"/>
            </a:endParaRPr>
          </a:p>
          <a:p>
            <a:endParaRPr lang="en-US" dirty="0"/>
          </a:p>
          <a:p>
            <a:pPr>
              <a:buFont typeface="Arial"/>
            </a:pPr>
            <a:r>
              <a:rPr lang="en-US" dirty="0"/>
              <a:t>This discussion of signs and symptoms in terms of risk factors should lead into the discussion of farm stress being an increased risk factor on the following two slides.</a:t>
            </a:r>
          </a:p>
          <a:p>
            <a:pPr>
              <a:buFont typeface="Arial"/>
            </a:pPr>
            <a:endParaRPr lang="en-US" dirty="0">
              <a:cs typeface="Calibri" panose="020F0502020204030204"/>
            </a:endParaRPr>
          </a:p>
          <a:p>
            <a:pPr>
              <a:buFont typeface="Arial"/>
            </a:pPr>
            <a:r>
              <a:rPr lang="en-US" dirty="0"/>
              <a:t>Photo by </a:t>
            </a:r>
            <a:r>
              <a:rPr lang="en-US" dirty="0">
                <a:hlinkClick r:id="rId3"/>
              </a:rPr>
              <a:t>Ny </a:t>
            </a:r>
            <a:r>
              <a:rPr lang="en-US" dirty="0" err="1">
                <a:hlinkClick r:id="rId3"/>
              </a:rPr>
              <a:t>Menghor</a:t>
            </a:r>
            <a:r>
              <a:rPr lang="en-US" dirty="0"/>
              <a:t> on </a:t>
            </a:r>
            <a:r>
              <a:rPr lang="en-US" dirty="0" err="1">
                <a:hlinkClick r:id="rId4"/>
              </a:rPr>
              <a:t>Unsplash</a:t>
            </a:r>
            <a:r>
              <a:rPr lang="en-US" dirty="0"/>
              <a:t>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1E4ABD2E-B9D2-4965-8B1C-844AF2D75314}" type="slidenum">
              <a:rPr lang="en-US" smtClean="0"/>
              <a:t>13</a:t>
            </a:fld>
            <a:endParaRPr lang="en-US" dirty="0"/>
          </a:p>
        </p:txBody>
      </p:sp>
    </p:spTree>
    <p:extLst>
      <p:ext uri="{BB962C8B-B14F-4D97-AF65-F5344CB8AC3E}">
        <p14:creationId xmlns:p14="http://schemas.microsoft.com/office/powerpoint/2010/main" val="917033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br>
              <a:rPr lang="en-US" dirty="0"/>
            </a:br>
            <a:r>
              <a:rPr lang="en-US" dirty="0"/>
              <a:t>Stress is common in agricultural jobs.</a:t>
            </a:r>
          </a:p>
          <a:p>
            <a:r>
              <a:rPr lang="en-US" dirty="0"/>
              <a:t>Farming is one of the most hazardous occupations (Freeman et al., 2008). </a:t>
            </a:r>
          </a:p>
          <a:p>
            <a:r>
              <a:rPr lang="en-US" dirty="0"/>
              <a:t>Physical health may be impacted due to the use of pesticides and other chemicals (Blair et al., 2015).</a:t>
            </a:r>
          </a:p>
          <a:p>
            <a:r>
              <a:rPr lang="en-US" dirty="0"/>
              <a:t>Other stressors include long days, isolation, heavy workload, technological innovation, business management, and farm administration.</a:t>
            </a:r>
          </a:p>
          <a:p>
            <a:r>
              <a:rPr lang="en-US" dirty="0"/>
              <a:t>External factors such as disease outbreaks, natural disasters, government regulations, climate changes, and market fluctuations are unpredictable.</a:t>
            </a:r>
          </a:p>
          <a:p>
            <a:r>
              <a:rPr lang="en-US" dirty="0"/>
              <a:t>Interpersonal stressors related to family roles (Hovey &amp; Seligman, 2006)</a:t>
            </a:r>
          </a:p>
          <a:p>
            <a:endParaRPr lang="en-US" dirty="0"/>
          </a:p>
        </p:txBody>
      </p:sp>
      <p:sp>
        <p:nvSpPr>
          <p:cNvPr id="4" name="Slide Number Placeholder 3"/>
          <p:cNvSpPr>
            <a:spLocks noGrp="1"/>
          </p:cNvSpPr>
          <p:nvPr>
            <p:ph type="sldNum" sz="quarter" idx="5"/>
          </p:nvPr>
        </p:nvSpPr>
        <p:spPr/>
        <p:txBody>
          <a:bodyPr/>
          <a:lstStyle/>
          <a:p>
            <a:fld id="{1E4ABD2E-B9D2-4965-8B1C-844AF2D75314}" type="slidenum">
              <a:rPr lang="en-US" smtClean="0"/>
              <a:t>14</a:t>
            </a:fld>
            <a:endParaRPr lang="en-US" dirty="0"/>
          </a:p>
        </p:txBody>
      </p:sp>
    </p:spTree>
    <p:extLst>
      <p:ext uri="{BB962C8B-B14F-4D97-AF65-F5344CB8AC3E}">
        <p14:creationId xmlns:p14="http://schemas.microsoft.com/office/powerpoint/2010/main" val="983040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Speaker’s Notes:  </a:t>
            </a:r>
          </a:p>
          <a:p>
            <a:pPr defTabSz="931774">
              <a:defRPr/>
            </a:pPr>
            <a:endParaRPr lang="en-US"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sz="1200" b="1" dirty="0"/>
              <a:t>Farm Stress</a:t>
            </a:r>
            <a:r>
              <a:rPr lang="en-US" sz="1200" dirty="0"/>
              <a:t>: the stress experienced by farmers, agricultural workers and their families as a result of the unique agricultural work environment.</a:t>
            </a:r>
            <a:endParaRPr lang="en-US" sz="1200" baseline="30000" dirty="0">
              <a:cs typeface="Arial"/>
            </a:endParaRPr>
          </a:p>
          <a:p>
            <a:pPr defTabSz="931774">
              <a:defRPr/>
            </a:pPr>
            <a:endParaRPr lang="en-US" dirty="0"/>
          </a:p>
          <a:p>
            <a:pPr marL="291179" indent="-291179" defTabSz="931774">
              <a:buFont typeface="Arial"/>
              <a:buChar char="•"/>
              <a:defRPr/>
            </a:pPr>
            <a:r>
              <a:rPr lang="en-US" dirty="0"/>
              <a:t>A stressor is “a chemical or biological agent, environmental condition, stimulus, or event that triggers stress.” Many resources interchange farm stress with financial concerns; however, while financial concern is very real, it is not the only contributing factor.</a:t>
            </a:r>
            <a:endParaRPr lang="en-US" dirty="0">
              <a:cs typeface="Calibri" panose="020F0502020204030204"/>
            </a:endParaRPr>
          </a:p>
          <a:p>
            <a:pPr marL="291179" indent="-291179">
              <a:buFont typeface="Arial"/>
              <a:buChar char="•"/>
              <a:defRPr/>
            </a:pPr>
            <a:r>
              <a:rPr lang="en-US" dirty="0"/>
              <a:t>Farm stress impacts the entire family. Farm women typically play a supportive role in helping husbands deal with their stress and frustration; however, they often do not get the same support in return. Farm children often work on the farm and identify closely with rural values.</a:t>
            </a:r>
            <a:endParaRPr lang="en-US" dirty="0">
              <a:cs typeface="Calibri" panose="020F0502020204030204"/>
            </a:endParaRPr>
          </a:p>
          <a:p>
            <a:pPr marL="291179" indent="-291179">
              <a:buFont typeface="Arial"/>
              <a:buChar char="•"/>
              <a:defRPr/>
            </a:pPr>
            <a:endParaRPr lang="en-US" dirty="0"/>
          </a:p>
          <a:p>
            <a:pPr defTabSz="931774">
              <a:defRPr/>
            </a:pPr>
            <a:r>
              <a:rPr lang="en-US" dirty="0"/>
              <a:t>Resource:</a:t>
            </a:r>
          </a:p>
          <a:p>
            <a:br>
              <a:rPr lang="en-US" dirty="0"/>
            </a:br>
            <a:r>
              <a:rPr lang="en-US" dirty="0"/>
              <a:t>Shogren, M., Landwehr, R., Terry, D., Roach-Moore, A., &amp; McLean, A. (2020, April).  Depression, alcohol and farm stress: Addressing co-occurring disorders in rural America. SAMHSA, Mountain Plains ATTC, Mountain Plains MHTTC.</a:t>
            </a:r>
          </a:p>
        </p:txBody>
      </p:sp>
      <p:sp>
        <p:nvSpPr>
          <p:cNvPr id="4" name="Slide Number Placeholder 3"/>
          <p:cNvSpPr>
            <a:spLocks noGrp="1"/>
          </p:cNvSpPr>
          <p:nvPr>
            <p:ph type="sldNum" sz="quarter" idx="5"/>
          </p:nvPr>
        </p:nvSpPr>
        <p:spPr/>
        <p:txBody>
          <a:bodyPr/>
          <a:lstStyle/>
          <a:p>
            <a:fld id="{1E4ABD2E-B9D2-4965-8B1C-844AF2D75314}" type="slidenum">
              <a:rPr lang="en-US" smtClean="0"/>
              <a:t>15</a:t>
            </a:fld>
            <a:endParaRPr lang="en-US" dirty="0"/>
          </a:p>
        </p:txBody>
      </p:sp>
    </p:spTree>
    <p:extLst>
      <p:ext uri="{BB962C8B-B14F-4D97-AF65-F5344CB8AC3E}">
        <p14:creationId xmlns:p14="http://schemas.microsoft.com/office/powerpoint/2010/main" val="133506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r>
              <a:rPr lang="en-US" dirty="0"/>
              <a:t>Speaker’s Notes:</a:t>
            </a:r>
            <a:br>
              <a:rPr lang="en-US" dirty="0"/>
            </a:br>
            <a:br>
              <a:rPr lang="en-US" dirty="0"/>
            </a:br>
            <a:r>
              <a:rPr lang="en-US" dirty="0"/>
              <a:t>We recommend that you start this portion of the presentation by listing your community strengths, resources, and assets.</a:t>
            </a:r>
          </a:p>
          <a:p>
            <a:endParaRPr dirty="0"/>
          </a:p>
          <a:p>
            <a:r>
              <a:rPr lang="en-US" dirty="0"/>
              <a:t>To develop a community response to mental illness and death by suicide we can begin by looking at our own community statistics and contributing environmental factors.</a:t>
            </a:r>
            <a:endParaRPr dirty="0"/>
          </a:p>
          <a:p>
            <a:r>
              <a:rPr lang="en-US" dirty="0"/>
              <a:t>This slide allows you to customize with local statistics and concerns</a:t>
            </a:r>
            <a:endParaRPr dirty="0"/>
          </a:p>
          <a:p>
            <a:endParaRPr dirty="0"/>
          </a:p>
          <a:p>
            <a:r>
              <a:rPr lang="en-US" dirty="0"/>
              <a:t>Your Community’s “Cultural Norm”  allows you to help community members consider the cultural norm or what is considered acceptable behavior especially regarding death by suicide and mental illness in your local community.</a:t>
            </a:r>
            <a:endParaRPr dirty="0"/>
          </a:p>
          <a:p>
            <a:pPr defTabSz="931774">
              <a:defRPr/>
            </a:pPr>
            <a:br>
              <a:rPr lang="en-US" dirty="0"/>
            </a:br>
            <a:endParaRPr lang="en-US" dirty="0"/>
          </a:p>
          <a:p>
            <a:endParaRPr lang="en-US" dirty="0"/>
          </a:p>
          <a:p>
            <a:r>
              <a:rPr lang="en-US" dirty="0"/>
              <a:t>Resources:</a:t>
            </a:r>
          </a:p>
          <a:p>
            <a:r>
              <a:rPr lang="en-US" dirty="0"/>
              <a:t>Rural Prevention and Treatment of Substance Use Disorders Toolkit. </a:t>
            </a:r>
            <a:r>
              <a:rPr lang="en-US" dirty="0">
                <a:hlinkClick r:id="rId3"/>
              </a:rPr>
              <a:t>https://www.ruralhealthinfo.org/toolkits/substance-abuse</a:t>
            </a:r>
            <a:r>
              <a:rPr lang="en-US" dirty="0"/>
              <a:t> </a:t>
            </a:r>
          </a:p>
          <a:p>
            <a:endParaRPr lang="en-US" dirty="0"/>
          </a:p>
          <a:p>
            <a:r>
              <a:rPr lang="en-US" dirty="0"/>
              <a:t>Photo by </a:t>
            </a:r>
            <a:r>
              <a:rPr lang="en-US" dirty="0">
                <a:hlinkClick r:id="rId4"/>
              </a:rPr>
              <a:t>Gayatri Malhotra</a:t>
            </a:r>
            <a:r>
              <a:rPr lang="en-US" dirty="0"/>
              <a:t> on </a:t>
            </a:r>
            <a:r>
              <a:rPr lang="en-US" dirty="0" err="1">
                <a:hlinkClick r:id="rId5"/>
              </a:rPr>
              <a:t>Unsplash</a:t>
            </a:r>
            <a:r>
              <a:rPr lang="en-US" dirty="0"/>
              <a:t> </a:t>
            </a:r>
            <a:br>
              <a:rPr lang="en-US" dirty="0"/>
            </a:br>
            <a:br>
              <a:rPr lang="en-US" dirty="0"/>
            </a:br>
            <a:br>
              <a:rPr lang="en-US" dirty="0"/>
            </a:br>
            <a:endParaRPr dirty="0"/>
          </a:p>
        </p:txBody>
      </p:sp>
      <p:sp>
        <p:nvSpPr>
          <p:cNvPr id="292" name="Google Shape;292;p8: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fld id="{00000000-1234-1234-1234-123412341234}" type="slidenum">
              <a:rPr lang="en-US"/>
              <a:pPr/>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br>
              <a:rPr lang="en-US" dirty="0"/>
            </a:br>
            <a:endParaRPr lang="en-US" dirty="0"/>
          </a:p>
          <a:p>
            <a:r>
              <a:rPr lang="en-US" dirty="0"/>
              <a:t>To develop a community response to suicide, we can begin by looking at our own community statistics and contributing environmental factors.</a:t>
            </a:r>
          </a:p>
          <a:p>
            <a:r>
              <a:rPr lang="en-US" dirty="0"/>
              <a:t>This slide allows you to customize with local statistics and concerns</a:t>
            </a:r>
          </a:p>
          <a:p>
            <a:endParaRPr lang="en-US" dirty="0"/>
          </a:p>
          <a:p>
            <a:r>
              <a:rPr lang="en-US" dirty="0"/>
              <a:t>Your Community’s “Cultural Norm”  allows you to help community members consider suicide in the context of the supporting environment.</a:t>
            </a:r>
          </a:p>
          <a:p>
            <a:endParaRPr lang="en-US" dirty="0"/>
          </a:p>
          <a:p>
            <a:r>
              <a:rPr lang="en-US" dirty="0"/>
              <a:t>Additional questions – next steps </a:t>
            </a:r>
          </a:p>
          <a:p>
            <a:endParaRPr lang="en-US" dirty="0"/>
          </a:p>
          <a:p>
            <a:pPr defTabSz="931774">
              <a:defRPr/>
            </a:pPr>
            <a:r>
              <a:rPr lang="en-US" dirty="0"/>
              <a:t>Resources:</a:t>
            </a:r>
            <a:br>
              <a:rPr lang="en-US" dirty="0"/>
            </a:br>
            <a:r>
              <a:rPr lang="en-US" dirty="0"/>
              <a:t>Applying one definition to “rural” is complicated by changing community demographics, urban sprawl, and diverse geographies.  Regardless of the definition, rural areas are commonly characterized by a combination of low population density (sparseness), isolation (distance from an urban center), and small size (total population). </a:t>
            </a:r>
          </a:p>
          <a:p>
            <a:pPr defTabSz="931774">
              <a:defRPr/>
            </a:pPr>
            <a:r>
              <a:rPr lang="en-US" dirty="0"/>
              <a:t>“It’s Complicated…Why What’s Rural Matters.” </a:t>
            </a:r>
            <a:r>
              <a:rPr lang="en-US" i="1" dirty="0"/>
              <a:t>The Rural School and Community Trust, </a:t>
            </a:r>
            <a:r>
              <a:rPr lang="en-US" dirty="0"/>
              <a:t>21 Nov. 2013, </a:t>
            </a:r>
            <a:r>
              <a:rPr lang="en-US" dirty="0">
                <a:hlinkClick r:id="rId3"/>
              </a:rPr>
              <a:t>www.ruraledu.org/articles.php?id=3127</a:t>
            </a:r>
            <a:r>
              <a:rPr lang="en-US" dirty="0"/>
              <a:t>  </a:t>
            </a:r>
          </a:p>
          <a:p>
            <a:endParaRPr lang="en-US" dirty="0"/>
          </a:p>
        </p:txBody>
      </p:sp>
      <p:sp>
        <p:nvSpPr>
          <p:cNvPr id="4" name="Slide Number Placeholder 3"/>
          <p:cNvSpPr>
            <a:spLocks noGrp="1"/>
          </p:cNvSpPr>
          <p:nvPr>
            <p:ph type="sldNum" sz="quarter" idx="5"/>
          </p:nvPr>
        </p:nvSpPr>
        <p:spPr/>
        <p:txBody>
          <a:bodyPr/>
          <a:lstStyle/>
          <a:p>
            <a:fld id="{1E4ABD2E-B9D2-4965-8B1C-844AF2D75314}" type="slidenum">
              <a:rPr lang="en-US" smtClean="0"/>
              <a:t>17</a:t>
            </a:fld>
            <a:endParaRPr lang="en-US" dirty="0"/>
          </a:p>
        </p:txBody>
      </p:sp>
    </p:spTree>
    <p:extLst>
      <p:ext uri="{BB962C8B-B14F-4D97-AF65-F5344CB8AC3E}">
        <p14:creationId xmlns:p14="http://schemas.microsoft.com/office/powerpoint/2010/main" val="2070272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This slide is optional and provides the presenter with the opportunity to list local behavioral healthcare providers and other resources.</a:t>
            </a:r>
          </a:p>
        </p:txBody>
      </p:sp>
      <p:sp>
        <p:nvSpPr>
          <p:cNvPr id="4" name="Slide Number Placeholder 3"/>
          <p:cNvSpPr>
            <a:spLocks noGrp="1"/>
          </p:cNvSpPr>
          <p:nvPr>
            <p:ph type="sldNum" idx="12"/>
          </p:nvPr>
        </p:nvSpPr>
        <p:spPr/>
        <p:txBody>
          <a:bodyPr/>
          <a:lstStyle/>
          <a:p>
            <a:fld id="{00000000-1234-1234-1234-123412341234}" type="slidenum">
              <a:rPr lang="en-US">
                <a:solidFill>
                  <a:schemeClr val="dk1"/>
                </a:solidFill>
                <a:latin typeface="Calibri"/>
                <a:ea typeface="Calibri"/>
                <a:cs typeface="Calibri"/>
                <a:sym typeface="Calibri"/>
              </a:rPr>
              <a:pPr/>
              <a:t>18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9966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A listing of national resources and crisis lines for individuals and communities dealing with mental health issues, especially suicidal ideation and death by suicide.</a:t>
            </a:r>
          </a:p>
          <a:p>
            <a:endParaRPr lang="en-US" dirty="0"/>
          </a:p>
        </p:txBody>
      </p:sp>
      <p:sp>
        <p:nvSpPr>
          <p:cNvPr id="4" name="Slide Number Placeholder 3"/>
          <p:cNvSpPr>
            <a:spLocks noGrp="1"/>
          </p:cNvSpPr>
          <p:nvPr>
            <p:ph type="sldNum" sz="quarter" idx="5"/>
          </p:nvPr>
        </p:nvSpPr>
        <p:spPr/>
        <p:txBody>
          <a:bodyPr/>
          <a:lstStyle/>
          <a:p>
            <a:fld id="{1E4ABD2E-B9D2-4965-8B1C-844AF2D75314}" type="slidenum">
              <a:rPr lang="en-US" smtClean="0"/>
              <a:t>19</a:t>
            </a:fld>
            <a:endParaRPr lang="en-US" dirty="0"/>
          </a:p>
        </p:txBody>
      </p:sp>
    </p:spTree>
    <p:extLst>
      <p:ext uri="{BB962C8B-B14F-4D97-AF65-F5344CB8AC3E}">
        <p14:creationId xmlns:p14="http://schemas.microsoft.com/office/powerpoint/2010/main" val="67302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This slide provides the presenter with national resources related to Co-Occurring disorders, which are often present when someone experiences suicidal ideation or death by suicide..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1253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406400" y="696913"/>
            <a:ext cx="6197600" cy="348615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lvl1pPr indent="228600">
              <a:defRPr sz="1400">
                <a:latin typeface="Arial"/>
                <a:ea typeface="Arial"/>
                <a:cs typeface="Arial"/>
                <a:sym typeface="Arial"/>
              </a:defRPr>
            </a:lvl1pPr>
          </a:lstStyle>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The Technology Transfer Centers (TTC) offer free technical assistance and training on a variety of mental health and addiction topics.  These are just a few of the resources that are free and available to the public. </a:t>
            </a:r>
          </a:p>
        </p:txBody>
      </p:sp>
      <p:sp>
        <p:nvSpPr>
          <p:cNvPr id="4" name="Slide Number Placeholder 3"/>
          <p:cNvSpPr>
            <a:spLocks noGrp="1"/>
          </p:cNvSpPr>
          <p:nvPr>
            <p:ph type="sldNum" sz="quarter" idx="5"/>
          </p:nvPr>
        </p:nvSpPr>
        <p:spPr/>
        <p:txBody>
          <a:bodyPr/>
          <a:lstStyle/>
          <a:p>
            <a:fld id="{1E4ABD2E-B9D2-4965-8B1C-844AF2D75314}" type="slidenum">
              <a:rPr lang="en-US" smtClean="0"/>
              <a:t>21</a:t>
            </a:fld>
            <a:endParaRPr lang="en-US" dirty="0"/>
          </a:p>
        </p:txBody>
      </p:sp>
    </p:spTree>
    <p:extLst>
      <p:ext uri="{BB962C8B-B14F-4D97-AF65-F5344CB8AC3E}">
        <p14:creationId xmlns:p14="http://schemas.microsoft.com/office/powerpoint/2010/main" val="2280645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The Technology Transfer Centers offer free technical assistance and training on the topic presented here.  Please visit:______________(</a:t>
            </a:r>
            <a:r>
              <a:rPr lang="en-US" b="1" dirty="0"/>
              <a:t>insert </a:t>
            </a:r>
            <a:r>
              <a:rPr lang="en-US" b="1" dirty="0" err="1"/>
              <a:t>url</a:t>
            </a:r>
            <a:r>
              <a:rPr lang="en-US" b="1" dirty="0"/>
              <a:t> for farm stress grab-n-go–page</a:t>
            </a:r>
            <a:r>
              <a:rPr lang="en-US" dirty="0"/>
              <a:t>)</a:t>
            </a:r>
          </a:p>
          <a:p>
            <a:r>
              <a:rPr lang="en-US" dirty="0"/>
              <a:t> </a:t>
            </a:r>
          </a:p>
        </p:txBody>
      </p:sp>
    </p:spTree>
    <p:extLst>
      <p:ext uri="{BB962C8B-B14F-4D97-AF65-F5344CB8AC3E}">
        <p14:creationId xmlns:p14="http://schemas.microsoft.com/office/powerpoint/2010/main" val="2516123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406400" y="696913"/>
            <a:ext cx="6197600" cy="348615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lvl1pPr indent="228600">
              <a:defRPr sz="1400">
                <a:latin typeface="Arial"/>
                <a:ea typeface="Arial"/>
                <a:cs typeface="Arial"/>
                <a:sym typeface="Arial"/>
              </a:defRPr>
            </a:lvl1pPr>
          </a:lstStyle>
          <a:p>
            <a:endParaRPr dirty="0"/>
          </a:p>
        </p:txBody>
      </p:sp>
    </p:spTree>
    <p:extLst>
      <p:ext uri="{BB962C8B-B14F-4D97-AF65-F5344CB8AC3E}">
        <p14:creationId xmlns:p14="http://schemas.microsoft.com/office/powerpoint/2010/main" val="93997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Speakers Notes:</a:t>
            </a:r>
            <a:br>
              <a:rPr lang="en-US" dirty="0"/>
            </a:br>
            <a:br>
              <a:rPr lang="en-US" dirty="0"/>
            </a:br>
            <a:r>
              <a:rPr lang="en-US" dirty="0"/>
              <a:t>The words we use matter.  This is especially true when talking about Mental Health and Mental Illness issues.  Studies show that many people do not seek treatment due to the stigma attached to mental illness.  Experts agree that </a:t>
            </a:r>
            <a:r>
              <a:rPr lang="en-US" sz="1100" dirty="0">
                <a:solidFill>
                  <a:srgbClr val="00467F"/>
                </a:solidFill>
                <a:latin typeface="Arial"/>
                <a:ea typeface="Arial"/>
                <a:cs typeface="Arial"/>
                <a:sym typeface="Arial"/>
              </a:rPr>
              <a:t>the “single most important barrier to overcome in the community is the stigma and associated discrimination towards persons suffering from mental and behavioral disorders.”</a:t>
            </a:r>
            <a:endParaRPr lang="en-US" dirty="0"/>
          </a:p>
          <a:p>
            <a:endParaRPr lang="en-US" dirty="0"/>
          </a:p>
        </p:txBody>
      </p:sp>
    </p:spTree>
    <p:extLst>
      <p:ext uri="{BB962C8B-B14F-4D97-AF65-F5344CB8AC3E}">
        <p14:creationId xmlns:p14="http://schemas.microsoft.com/office/powerpoint/2010/main" val="2865056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dirty="0"/>
              <a:t>These presentations were designed to assist rural communities increase their awareness and understanding of the relationship between mental health and farm stress. </a:t>
            </a:r>
            <a:br>
              <a:rPr lang="en-US" dirty="0"/>
            </a:br>
            <a:r>
              <a:rPr lang="en-US" dirty="0"/>
              <a:t>Thru the creation of a common language about mental health, communities can identify their unique resources and implement next steps in determining community-wide solutions.</a:t>
            </a:r>
          </a:p>
          <a:p>
            <a:endParaRPr lang="en-US" dirty="0"/>
          </a:p>
        </p:txBody>
      </p:sp>
    </p:spTree>
    <p:extLst>
      <p:ext uri="{BB962C8B-B14F-4D97-AF65-F5344CB8AC3E}">
        <p14:creationId xmlns:p14="http://schemas.microsoft.com/office/powerpoint/2010/main" val="1025672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pPr marL="174708" indent="-174708">
              <a:buFont typeface="Arial" panose="020B0604020202020204" pitchFamily="34" charset="0"/>
              <a:buChar char="•"/>
            </a:pPr>
            <a:r>
              <a:rPr lang="en-US" dirty="0"/>
              <a:t>People know what suicide is, they understand the loss and the impact.  Many people do not know that 90% of people who die by suicide have an underlying – and potentially treatable – mental health condition.</a:t>
            </a:r>
            <a:br>
              <a:rPr lang="en-US" dirty="0"/>
            </a:br>
            <a:endParaRPr lang="en-US" dirty="0"/>
          </a:p>
          <a:p>
            <a:pPr marL="174708" indent="-174708">
              <a:buFont typeface="Arial" panose="020B0604020202020204" pitchFamily="34" charset="0"/>
              <a:buChar char="•"/>
            </a:pPr>
            <a:r>
              <a:rPr lang="en-US" dirty="0"/>
              <a:t>According to the National Institute of Mental Health suicide is categorized according to the following definitions:</a:t>
            </a:r>
            <a:br>
              <a:rPr lang="en-US" dirty="0"/>
            </a:br>
            <a:endParaRPr lang="en-US" dirty="0"/>
          </a:p>
          <a:p>
            <a:pPr marL="640594" lvl="1" indent="-174708" defTabSz="931774">
              <a:buFont typeface="Arial" panose="020B0604020202020204" pitchFamily="34" charset="0"/>
              <a:buChar char="•"/>
              <a:defRPr/>
            </a:pPr>
            <a:r>
              <a:rPr lang="en-US" b="1" dirty="0"/>
              <a:t>Suicide</a:t>
            </a:r>
            <a:r>
              <a:rPr lang="en-US" dirty="0"/>
              <a:t> is defined as death caused by self-directed injurious behavior with intent to die as a result of the behavior. </a:t>
            </a:r>
            <a:br>
              <a:rPr lang="en-US" dirty="0"/>
            </a:br>
            <a:endParaRPr lang="en-US" dirty="0"/>
          </a:p>
          <a:p>
            <a:pPr marL="640594" lvl="1" indent="-174708" defTabSz="931774">
              <a:buFont typeface="Arial" panose="020B0604020202020204" pitchFamily="34" charset="0"/>
              <a:buChar char="•"/>
              <a:defRPr/>
            </a:pPr>
            <a:r>
              <a:rPr lang="en-US" dirty="0"/>
              <a:t>A </a:t>
            </a:r>
            <a:r>
              <a:rPr lang="en-US" b="1" dirty="0"/>
              <a:t>suicide attempt </a:t>
            </a:r>
            <a:r>
              <a:rPr lang="en-US" dirty="0"/>
              <a:t>is a</a:t>
            </a:r>
            <a:r>
              <a:rPr lang="en-US" b="1" dirty="0"/>
              <a:t> </a:t>
            </a:r>
            <a:r>
              <a:rPr lang="en-US" dirty="0"/>
              <a:t>non-fatal, self-directed, potentially injurious behavior with intent to die as a result of the behavior. A suicide attempt might not result in injury.  </a:t>
            </a:r>
            <a:br>
              <a:rPr lang="en-US" dirty="0"/>
            </a:br>
            <a:endParaRPr lang="en-US" dirty="0"/>
          </a:p>
          <a:p>
            <a:pPr marL="640594" lvl="1" indent="-174708" defTabSz="931774">
              <a:buFont typeface="Arial" panose="020B0604020202020204" pitchFamily="34" charset="0"/>
              <a:buChar char="•"/>
              <a:defRPr/>
            </a:pPr>
            <a:r>
              <a:rPr lang="en-US" b="1" dirty="0"/>
              <a:t>Suicidal ideation </a:t>
            </a:r>
            <a:r>
              <a:rPr lang="en-US" dirty="0"/>
              <a:t>refers to thinking about, considering, or planning suicide. Thoughts of suicide.  </a:t>
            </a:r>
            <a:br>
              <a:rPr lang="en-US" dirty="0"/>
            </a:br>
            <a:br>
              <a:rPr lang="en-US" dirty="0"/>
            </a:br>
            <a:br>
              <a:rPr lang="en-US" dirty="0"/>
            </a:br>
            <a:r>
              <a:rPr lang="en-US" dirty="0"/>
              <a:t>Suicide is referred to as death by suicide by mental health professionals. Suicide is a major public health concern. Suicide is among the leading causes of death in the United States. Based on recent nationwide surveys, suicide in some populations is on the rise. </a:t>
            </a:r>
          </a:p>
          <a:p>
            <a:endParaRPr lang="en-US" dirty="0"/>
          </a:p>
          <a:p>
            <a:r>
              <a:rPr lang="en-US" dirty="0"/>
              <a:t>https://www.nimh.nih.gov/health/statistics/suicide.shtml</a:t>
            </a:r>
          </a:p>
        </p:txBody>
      </p:sp>
      <p:sp>
        <p:nvSpPr>
          <p:cNvPr id="4" name="Slide Number Placeholder 3"/>
          <p:cNvSpPr>
            <a:spLocks noGrp="1"/>
          </p:cNvSpPr>
          <p:nvPr>
            <p:ph type="sldNum" sz="quarter" idx="5"/>
          </p:nvPr>
        </p:nvSpPr>
        <p:spPr/>
        <p:txBody>
          <a:bodyPr/>
          <a:lstStyle/>
          <a:p>
            <a:fld id="{1E4ABD2E-B9D2-4965-8B1C-844AF2D75314}" type="slidenum">
              <a:rPr lang="en-US" smtClean="0"/>
              <a:t>7</a:t>
            </a:fld>
            <a:endParaRPr lang="en-US" dirty="0"/>
          </a:p>
        </p:txBody>
      </p:sp>
    </p:spTree>
    <p:extLst>
      <p:ext uri="{BB962C8B-B14F-4D97-AF65-F5344CB8AC3E}">
        <p14:creationId xmlns:p14="http://schemas.microsoft.com/office/powerpoint/2010/main" val="1480397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Speaker’s Notes:</a:t>
            </a:r>
          </a:p>
          <a:p>
            <a:endParaRPr lang="en-US" dirty="0"/>
          </a:p>
          <a:p>
            <a:pPr marL="232943" indent="-232943">
              <a:buAutoNum type="arabicPeriod"/>
            </a:pPr>
            <a:r>
              <a:rPr lang="en-US" dirty="0"/>
              <a:t>A brief glance at these statistics, confirms what we already know, death by suicide is a prevalent problem throughout the country.</a:t>
            </a:r>
            <a:br>
              <a:rPr lang="en-US" dirty="0"/>
            </a:br>
            <a:endParaRPr lang="en-US" dirty="0"/>
          </a:p>
          <a:p>
            <a:pPr marL="232943" indent="-232943">
              <a:buAutoNum type="arabicPeriod"/>
            </a:pPr>
            <a:r>
              <a:rPr lang="en-US" b="0" i="0" dirty="0">
                <a:solidFill>
                  <a:srgbClr val="303030"/>
                </a:solidFill>
                <a:effectLst/>
                <a:latin typeface="Georgia Pro" panose="02040502050405020303" pitchFamily="18" charset="0"/>
              </a:rPr>
              <a:t>Farmers are among the most likely to die by suicide, compared with other occupations, according to a January study by the Centers for Disease Control and Prevention. The study also found that suicide rates overall had increased by 40% in less than two decades. </a:t>
            </a:r>
            <a:r>
              <a:rPr lang="en-US" b="0" i="1" dirty="0">
                <a:solidFill>
                  <a:srgbClr val="303030"/>
                </a:solidFill>
                <a:effectLst/>
                <a:latin typeface="Georgia Pro" panose="02040502050405020303" pitchFamily="18" charset="0"/>
              </a:rPr>
              <a:t>Source:</a:t>
            </a:r>
            <a:r>
              <a:rPr lang="en-US" b="0" i="0" dirty="0">
                <a:solidFill>
                  <a:srgbClr val="303030"/>
                </a:solidFill>
                <a:effectLst/>
                <a:latin typeface="Georgia Pro" panose="02040502050405020303" pitchFamily="18" charset="0"/>
              </a:rPr>
              <a:t>  https://www.southbendtribune.com/story/news/2020/03/07/farmer-suicide-deaths-alarm-rural-communities-in-the-midwes/43905301/</a:t>
            </a:r>
            <a:br>
              <a:rPr lang="en-US" dirty="0"/>
            </a:br>
            <a:endParaRPr lang="en-US" dirty="0"/>
          </a:p>
          <a:p>
            <a:r>
              <a:rPr lang="en-US" dirty="0"/>
              <a:t>These statistics are provided by American Foundation for Suicide Prevention and were retrieved on February 9, 2021 for the Centers for Disease Control and Prevention (CDC) Data &amp; Statistics Fatal Injury Report for 2019.</a:t>
            </a:r>
          </a:p>
          <a:p>
            <a:br>
              <a:rPr lang="en-US" dirty="0"/>
            </a:br>
            <a:endParaRPr lang="en-US" dirty="0"/>
          </a:p>
          <a:p>
            <a:pPr defTabSz="931774">
              <a:defRPr/>
            </a:pPr>
            <a:r>
              <a:rPr lang="en-US" dirty="0"/>
              <a:t>3. CDC statistics – specific to farmers:</a:t>
            </a:r>
          </a:p>
          <a:p>
            <a:pPr marL="640594" lvl="1" indent="-174708" defTabSz="931774">
              <a:buFont typeface="Courier New" panose="02070309020205020404" pitchFamily="49" charset="0"/>
              <a:buChar char="o"/>
              <a:defRPr/>
            </a:pPr>
            <a:r>
              <a:rPr lang="en-US" dirty="0"/>
              <a:t>	In 2016 The Centers for Disease Control and Prevention showed that “farming, fishing and forestry” occupational group suffered a higher rate of suicide than any other occupation.</a:t>
            </a:r>
          </a:p>
          <a:p>
            <a:pPr marL="640594" lvl="1" indent="-174708" defTabSz="931774">
              <a:buFont typeface="Courier New" panose="02070309020205020404" pitchFamily="49" charset="0"/>
              <a:buChar char="o"/>
              <a:defRPr/>
            </a:pPr>
            <a:r>
              <a:rPr lang="en-US" dirty="0"/>
              <a:t>       Information was retracted, due to errors found in the initial data and mis-classification of occupations.</a:t>
            </a:r>
          </a:p>
          <a:p>
            <a:pPr marL="640594" lvl="1" indent="-174708" defTabSz="931774">
              <a:buFont typeface="Courier New" panose="02070309020205020404" pitchFamily="49" charset="0"/>
              <a:buChar char="o"/>
              <a:defRPr/>
            </a:pPr>
            <a:r>
              <a:rPr lang="en-US" dirty="0"/>
              <a:t>Notes about the Revised CDC data:</a:t>
            </a:r>
          </a:p>
          <a:p>
            <a:pPr marL="1572368" lvl="3" indent="-174708" defTabSz="931774">
              <a:buFont typeface="Courier New" panose="02070309020205020404" pitchFamily="49" charset="0"/>
              <a:buChar char="o"/>
              <a:defRPr/>
            </a:pPr>
            <a:r>
              <a:rPr lang="en-US" dirty="0"/>
              <a:t>Only provides a snapshot for the years 2012 and 2015.</a:t>
            </a:r>
          </a:p>
          <a:p>
            <a:pPr marL="1572368" lvl="3" indent="-174708" defTabSz="931774">
              <a:buFont typeface="Courier New" panose="02070309020205020404" pitchFamily="49" charset="0"/>
              <a:buChar char="o"/>
              <a:defRPr/>
            </a:pPr>
            <a:r>
              <a:rPr lang="en-US" dirty="0"/>
              <a:t>Limited to 17 states that participated in the National Violent Death Reporting System.</a:t>
            </a:r>
          </a:p>
          <a:p>
            <a:pPr marL="1572368" lvl="3" indent="-174708" defTabSz="931774">
              <a:buFont typeface="Courier New" panose="02070309020205020404" pitchFamily="49" charset="0"/>
              <a:buChar char="o"/>
              <a:defRPr/>
            </a:pPr>
            <a:r>
              <a:rPr lang="en-US" dirty="0"/>
              <a:t>Those 17 states represent about ¼ of nation’s farms.</a:t>
            </a:r>
          </a:p>
          <a:p>
            <a:pPr marL="1572368" lvl="3" indent="-174708" defTabSz="931774">
              <a:buFont typeface="Courier New" panose="02070309020205020404" pitchFamily="49" charset="0"/>
              <a:buChar char="o"/>
              <a:defRPr/>
            </a:pPr>
            <a:r>
              <a:rPr lang="en-US" dirty="0"/>
              <a:t>The “Triple-F” major occupational group (farming, fishing, and forestry) includes agricultural workers but doesn’t include self-employed farmers and ranchers or agricultural managers.</a:t>
            </a:r>
          </a:p>
          <a:p>
            <a:pPr marL="1572368" lvl="3" indent="-174708" defTabSz="931774">
              <a:buFont typeface="Courier New" panose="02070309020205020404" pitchFamily="49" charset="0"/>
              <a:buChar char="o"/>
              <a:defRPr/>
            </a:pPr>
            <a:r>
              <a:rPr lang="en-US" dirty="0"/>
              <a:t>Farmers and ranchers are included in the “Management” major group, along with CEOs, elementary principals, and other management.</a:t>
            </a:r>
          </a:p>
          <a:p>
            <a:pPr marL="640594" lvl="1" indent="-174708" defTabSz="931774">
              <a:buFont typeface="Courier New" panose="02070309020205020404" pitchFamily="49" charset="0"/>
              <a:buChar char="o"/>
              <a:defRPr/>
            </a:pPr>
            <a:r>
              <a:rPr lang="en-US" dirty="0"/>
              <a:t>       Updated CDC report showed:</a:t>
            </a:r>
          </a:p>
          <a:p>
            <a:pPr marL="1106481" lvl="2" indent="-174708" defTabSz="931774">
              <a:buFont typeface="Courier New" panose="02070309020205020404" pitchFamily="49" charset="0"/>
              <a:buChar char="o"/>
              <a:defRPr/>
            </a:pPr>
            <a:r>
              <a:rPr lang="en-US" dirty="0"/>
              <a:t>Suicide rates for farmers were still high</a:t>
            </a:r>
          </a:p>
          <a:p>
            <a:pPr marL="1106481" lvl="2" indent="-174708" defTabSz="931774">
              <a:buFont typeface="Courier New" panose="02070309020205020404" pitchFamily="49" charset="0"/>
              <a:buChar char="o"/>
              <a:defRPr/>
            </a:pPr>
            <a:r>
              <a:rPr lang="en-US" dirty="0"/>
              <a:t>From 2000 to 2015, the U.S. suicide rate among working aged (16-64) adults increased 34% from 12.9 per 100,000 population to 17.3.</a:t>
            </a:r>
          </a:p>
          <a:p>
            <a:pPr marL="1106481" lvl="2" indent="-174708" defTabSz="931774">
              <a:buFont typeface="Courier New" panose="02070309020205020404" pitchFamily="49" charset="0"/>
              <a:buChar char="o"/>
              <a:defRPr/>
            </a:pPr>
            <a:r>
              <a:rPr lang="en-US" dirty="0"/>
              <a:t>For males in the Farmers, Ranchers, and Other Occupational Managers category the 2012 suicide rate was 44.9 per 100,000 civilian working persons compared to 32.2 in 2015.</a:t>
            </a:r>
          </a:p>
          <a:p>
            <a:pPr marL="1106481" lvl="2" indent="-174708" defTabSz="931774">
              <a:buFont typeface="Courier New" panose="02070309020205020404" pitchFamily="49" charset="0"/>
              <a:buChar char="o"/>
              <a:defRPr/>
            </a:pPr>
            <a:r>
              <a:rPr lang="en-US" dirty="0"/>
              <a:t>For males in the Ag. Worker category, the 2012 suicide rate was 20.4 per 100,000 working persons compared to 17.3 in 2015.</a:t>
            </a:r>
          </a:p>
          <a:p>
            <a:pPr marL="931774" lvl="2" defTabSz="931774">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Information on the 2017 CDC study quote can be found at:  </a:t>
            </a:r>
            <a:br>
              <a:rPr lang="en-US" dirty="0"/>
            </a:br>
            <a:r>
              <a:rPr lang="en-US" dirty="0"/>
              <a:t>Resources:  https://brownfieldagnews.com/two-cents/suicides-in-farm-country/</a:t>
            </a:r>
          </a:p>
          <a:p>
            <a:endParaRPr lang="en-US" dirty="0"/>
          </a:p>
        </p:txBody>
      </p:sp>
      <p:sp>
        <p:nvSpPr>
          <p:cNvPr id="4" name="Slide Number Placeholder 3"/>
          <p:cNvSpPr>
            <a:spLocks noGrp="1"/>
          </p:cNvSpPr>
          <p:nvPr>
            <p:ph type="sldNum" sz="quarter" idx="5"/>
          </p:nvPr>
        </p:nvSpPr>
        <p:spPr/>
        <p:txBody>
          <a:bodyPr/>
          <a:lstStyle/>
          <a:p>
            <a:fld id="{1E4ABD2E-B9D2-4965-8B1C-844AF2D75314}" type="slidenum">
              <a:rPr lang="en-US" smtClean="0"/>
              <a:t>8</a:t>
            </a:fld>
            <a:endParaRPr lang="en-US" dirty="0"/>
          </a:p>
        </p:txBody>
      </p:sp>
    </p:spTree>
    <p:extLst>
      <p:ext uri="{BB962C8B-B14F-4D97-AF65-F5344CB8AC3E}">
        <p14:creationId xmlns:p14="http://schemas.microsoft.com/office/powerpoint/2010/main" val="4135100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br>
              <a:rPr lang="en-US" dirty="0"/>
            </a:br>
            <a:r>
              <a:rPr lang="en-US" sz="1200" b="1" kern="1200" dirty="0">
                <a:solidFill>
                  <a:schemeClr val="tx1"/>
                </a:solidFill>
                <a:latin typeface="+mn-lt"/>
                <a:ea typeface="+mn-ea"/>
                <a:cs typeface="+mn-cs"/>
              </a:rPr>
              <a:t>*Speakers are encouraged to use a combination of slides 8, 9, 10, and 11 to highlight their community’s regional death by suicide statistics.</a:t>
            </a:r>
            <a:br>
              <a:rPr lang="en-US" sz="1200" b="1" kern="1200" dirty="0">
                <a:solidFill>
                  <a:schemeClr val="tx1"/>
                </a:solidFill>
                <a:latin typeface="+mn-lt"/>
                <a:ea typeface="+mn-ea"/>
                <a:cs typeface="+mn-cs"/>
              </a:rPr>
            </a:br>
            <a:endParaRPr lang="en-US" sz="1200" b="1" kern="1200" dirty="0">
              <a:solidFill>
                <a:schemeClr val="tx1"/>
              </a:solidFill>
              <a:latin typeface="+mn-lt"/>
              <a:ea typeface="+mn-ea"/>
              <a:cs typeface="+mn-cs"/>
            </a:endParaRPr>
          </a:p>
          <a:p>
            <a:r>
              <a:rPr lang="en-US" dirty="0"/>
              <a:t>Looking at the rate of death by suicide highlighted on this map, it’s easy to see that most states in our region lay in the top third of suicidal rates in the US.</a:t>
            </a:r>
          </a:p>
          <a:p>
            <a:r>
              <a:rPr lang="en-US" dirty="0"/>
              <a:t>Speakers are</a:t>
            </a:r>
          </a:p>
          <a:p>
            <a:endParaRPr lang="en-US" dirty="0"/>
          </a:p>
          <a:p>
            <a:r>
              <a:rPr lang="en-US" dirty="0"/>
              <a:t>Regional statistics about suicide.</a:t>
            </a:r>
          </a:p>
          <a:p>
            <a:br>
              <a:rPr lang="en-US" dirty="0"/>
            </a:br>
            <a:r>
              <a:rPr lang="en-US" dirty="0"/>
              <a:t>In Colorado, on average, one person dies by suicide every 7 hours.</a:t>
            </a:r>
          </a:p>
          <a:p>
            <a:r>
              <a:rPr lang="en-US" dirty="0"/>
              <a:t>In Iowa on average, one person dies by suicide every 18 hours. </a:t>
            </a:r>
          </a:p>
          <a:p>
            <a:r>
              <a:rPr lang="en-US" dirty="0"/>
              <a:t>In Kansas, on average, one person dies by suicide every 16 hours.</a:t>
            </a:r>
            <a:br>
              <a:rPr lang="en-US" dirty="0"/>
            </a:br>
            <a:r>
              <a:rPr lang="en-US" dirty="0"/>
              <a:t>In Missouri, on average, one person dies by suicide every 8 hours.</a:t>
            </a:r>
          </a:p>
          <a:p>
            <a:r>
              <a:rPr lang="en-US" dirty="0"/>
              <a:t>In Montana, on average, one person dies by suicide every 33 hours.</a:t>
            </a:r>
          </a:p>
          <a:p>
            <a:r>
              <a:rPr lang="en-US" dirty="0"/>
              <a:t>In Nebraska, on average, one person dies by suicide every 32 hours.</a:t>
            </a:r>
            <a:br>
              <a:rPr lang="en-US" dirty="0"/>
            </a:br>
            <a:r>
              <a:rPr lang="en-US" dirty="0"/>
              <a:t>In North Dakota, on average, one person dies by suicide every 60 hours.  Suicide is the 1</a:t>
            </a:r>
            <a:r>
              <a:rPr lang="en-US" baseline="30000" dirty="0"/>
              <a:t>st</a:t>
            </a:r>
            <a:r>
              <a:rPr lang="en-US" dirty="0"/>
              <a:t> leading cause of death for ages 10-24. </a:t>
            </a:r>
          </a:p>
          <a:p>
            <a:r>
              <a:rPr lang="en-US" dirty="0"/>
              <a:t>In South Dakota, on average, one person dies by suicide every 52 hours. </a:t>
            </a:r>
            <a:br>
              <a:rPr lang="en-US" dirty="0"/>
            </a:br>
            <a:r>
              <a:rPr lang="en-US" dirty="0"/>
              <a:t>In Utah, on average, one person dies by suicide every 13 hours.  Suicide is the 1st leading cause of death for ages 10-24. </a:t>
            </a:r>
          </a:p>
          <a:p>
            <a:r>
              <a:rPr lang="en-US" dirty="0"/>
              <a:t>In Wyoming, on average, one person dies by suicide every 60 hours.</a:t>
            </a:r>
            <a:br>
              <a:rPr lang="en-US" dirty="0"/>
            </a:br>
            <a:br>
              <a:rPr lang="en-US" dirty="0"/>
            </a:br>
            <a:r>
              <a:rPr lang="en-US" dirty="0"/>
              <a:t>Resources:</a:t>
            </a:r>
          </a:p>
          <a:p>
            <a:r>
              <a:rPr lang="en-US" dirty="0"/>
              <a:t>State-specific-fact sheets:  https://afsp.org/state-fact-sheets</a:t>
            </a:r>
          </a:p>
          <a:p>
            <a:endParaRPr lang="en-US" dirty="0"/>
          </a:p>
          <a:p>
            <a:r>
              <a:rPr lang="en-US" dirty="0"/>
              <a:t>US Statistic Sheet</a:t>
            </a:r>
          </a:p>
          <a:p>
            <a:endParaRPr lang="en-US" dirty="0"/>
          </a:p>
          <a:p>
            <a:r>
              <a:rPr lang="en-US" dirty="0"/>
              <a:t>Signs and Symptoms</a:t>
            </a:r>
          </a:p>
          <a:p>
            <a:endParaRPr lang="en-US" dirty="0"/>
          </a:p>
          <a:p>
            <a:endParaRPr lang="en-US" dirty="0"/>
          </a:p>
        </p:txBody>
      </p:sp>
      <p:sp>
        <p:nvSpPr>
          <p:cNvPr id="4" name="Slide Number Placeholder 3"/>
          <p:cNvSpPr>
            <a:spLocks noGrp="1"/>
          </p:cNvSpPr>
          <p:nvPr>
            <p:ph type="sldNum" sz="quarter" idx="5"/>
          </p:nvPr>
        </p:nvSpPr>
        <p:spPr/>
        <p:txBody>
          <a:bodyPr/>
          <a:lstStyle/>
          <a:p>
            <a:fld id="{1E4ABD2E-B9D2-4965-8B1C-844AF2D75314}" type="slidenum">
              <a:rPr lang="en-US" smtClean="0"/>
              <a:t>9</a:t>
            </a:fld>
            <a:endParaRPr lang="en-US" dirty="0"/>
          </a:p>
        </p:txBody>
      </p:sp>
    </p:spTree>
    <p:extLst>
      <p:ext uri="{BB962C8B-B14F-4D97-AF65-F5344CB8AC3E}">
        <p14:creationId xmlns:p14="http://schemas.microsoft.com/office/powerpoint/2010/main" val="4003336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Notes:</a:t>
            </a:r>
          </a:p>
          <a:p>
            <a:endParaRPr lang="en-US" dirty="0"/>
          </a:p>
          <a:p>
            <a:r>
              <a:rPr lang="en-US" b="1" dirty="0"/>
              <a:t>*Please use either Slide 9 or 10, depending on which region you live in.</a:t>
            </a:r>
            <a:br>
              <a:rPr lang="en-US" dirty="0"/>
            </a:br>
            <a:br>
              <a:rPr lang="en-US" dirty="0"/>
            </a:br>
            <a:r>
              <a:rPr lang="en-US" dirty="0"/>
              <a:t>Suicide is the 1</a:t>
            </a:r>
            <a:r>
              <a:rPr lang="en-US" baseline="30000" dirty="0"/>
              <a:t>st</a:t>
            </a:r>
            <a:r>
              <a:rPr lang="en-US" dirty="0"/>
              <a:t> leading cause of death for ages 10-24. </a:t>
            </a:r>
          </a:p>
          <a:p>
            <a:endParaRPr lang="en-US" dirty="0"/>
          </a:p>
          <a:p>
            <a:r>
              <a:rPr lang="en-US" dirty="0"/>
              <a:t>Resource:  https://afsp.org/what-we-ve-learned-through-researchs</a:t>
            </a:r>
          </a:p>
        </p:txBody>
      </p:sp>
      <p:sp>
        <p:nvSpPr>
          <p:cNvPr id="4" name="Slide Number Placeholder 3"/>
          <p:cNvSpPr>
            <a:spLocks noGrp="1"/>
          </p:cNvSpPr>
          <p:nvPr>
            <p:ph type="sldNum" sz="quarter" idx="5"/>
          </p:nvPr>
        </p:nvSpPr>
        <p:spPr/>
        <p:txBody>
          <a:bodyPr/>
          <a:lstStyle/>
          <a:p>
            <a:fld id="{1E4ABD2E-B9D2-4965-8B1C-844AF2D75314}" type="slidenum">
              <a:rPr lang="en-US" smtClean="0"/>
              <a:t>10</a:t>
            </a:fld>
            <a:endParaRPr lang="en-US" dirty="0"/>
          </a:p>
        </p:txBody>
      </p:sp>
    </p:spTree>
    <p:extLst>
      <p:ext uri="{BB962C8B-B14F-4D97-AF65-F5344CB8AC3E}">
        <p14:creationId xmlns:p14="http://schemas.microsoft.com/office/powerpoint/2010/main" val="2784313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C2457-7D24-4063-A251-7620EF3F14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F4DEF5-8336-483B-8335-F4110317F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15AF0E-8BD5-4A3B-A13A-DA10CD02CE3B}"/>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5" name="Footer Placeholder 4">
            <a:extLst>
              <a:ext uri="{FF2B5EF4-FFF2-40B4-BE49-F238E27FC236}">
                <a16:creationId xmlns:a16="http://schemas.microsoft.com/office/drawing/2014/main" id="{ACDF8465-52ED-47A4-9B0D-1DF48232B1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41EB70-9349-4A3F-B31C-08C15C652D78}"/>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1563372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E6BB-88F4-48B8-98F9-FC35B3D9A7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F2CF74-318D-4671-9449-027B45EDCB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66105-E147-4CAA-80A4-CA2A7F398736}"/>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5" name="Footer Placeholder 4">
            <a:extLst>
              <a:ext uri="{FF2B5EF4-FFF2-40B4-BE49-F238E27FC236}">
                <a16:creationId xmlns:a16="http://schemas.microsoft.com/office/drawing/2014/main" id="{BEC8A115-AD85-4B20-881E-97E2BB0623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CE798F-95D2-4ABB-8DD4-F9ADF4BCC9CA}"/>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3785928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E25090-A6F2-44CE-9651-3526DD67B4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FD6067-B30B-4A05-ADC9-939F30A0E7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700F02-6D67-4A30-81F3-5A76752CF367}"/>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5" name="Footer Placeholder 4">
            <a:extLst>
              <a:ext uri="{FF2B5EF4-FFF2-40B4-BE49-F238E27FC236}">
                <a16:creationId xmlns:a16="http://schemas.microsoft.com/office/drawing/2014/main" id="{8C023E65-32A0-408A-8CEE-F5B0ADE726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1A0346-E8ED-4440-BC5A-6E709FBCB954}"/>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865295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D4CB1-1984-4CDD-B1CC-A4F8B1BDA7DB}" type="datetimeFigureOut">
              <a:rPr lang="en-US" smtClean="0"/>
              <a:t>8/30/2021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C61D40-2528-4DFF-9958-219E48B0B77B}" type="slidenum">
              <a:rPr lang="en-US" smtClean="0"/>
              <a:t>‹#›</a:t>
            </a:fld>
            <a:endParaRPr lang="en-US"/>
          </a:p>
        </p:txBody>
      </p:sp>
    </p:spTree>
    <p:extLst>
      <p:ext uri="{BB962C8B-B14F-4D97-AF65-F5344CB8AC3E}">
        <p14:creationId xmlns:p14="http://schemas.microsoft.com/office/powerpoint/2010/main" val="2053414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94" name="Google Shape;6;p24" descr="Google Shape;6;p24"/>
          <p:cNvPicPr>
            <a:picLocks noChangeAspect="1"/>
          </p:cNvPicPr>
          <p:nvPr/>
        </p:nvPicPr>
        <p:blipFill>
          <a:blip r:embed="rId2"/>
          <a:stretch>
            <a:fillRect/>
          </a:stretch>
        </p:blipFill>
        <p:spPr>
          <a:xfrm rot="16200000" flipH="1">
            <a:off x="-3306807" y="3306808"/>
            <a:ext cx="6858001" cy="244391"/>
          </a:xfrm>
          <a:prstGeom prst="rect">
            <a:avLst/>
          </a:prstGeom>
          <a:ln w="12700">
            <a:miter lim="400000"/>
          </a:ln>
        </p:spPr>
      </p:pic>
      <p:sp>
        <p:nvSpPr>
          <p:cNvPr id="95" name="Title Text"/>
          <p:cNvSpPr txBox="1">
            <a:spLocks noGrp="1"/>
          </p:cNvSpPr>
          <p:nvPr>
            <p:ph type="title"/>
          </p:nvPr>
        </p:nvSpPr>
        <p:spPr>
          <a:xfrm>
            <a:off x="914400" y="1195101"/>
            <a:ext cx="10363200" cy="2387601"/>
          </a:xfrm>
          <a:prstGeom prst="rect">
            <a:avLst/>
          </a:prstGeom>
        </p:spPr>
        <p:txBody>
          <a:bodyPr lIns="45699" tIns="45699" rIns="45699" bIns="45699" anchor="b"/>
          <a:lstStyle>
            <a:lvl1pPr algn="ctr">
              <a:defRPr sz="4500"/>
            </a:lvl1pPr>
          </a:lstStyle>
          <a:p>
            <a:r>
              <a:t>Title Text</a:t>
            </a:r>
          </a:p>
        </p:txBody>
      </p:sp>
      <p:sp>
        <p:nvSpPr>
          <p:cNvPr id="96" name="Body Level One…"/>
          <p:cNvSpPr txBox="1">
            <a:spLocks noGrp="1"/>
          </p:cNvSpPr>
          <p:nvPr>
            <p:ph type="body" sz="quarter" idx="1"/>
          </p:nvPr>
        </p:nvSpPr>
        <p:spPr>
          <a:xfrm>
            <a:off x="1524000" y="3716913"/>
            <a:ext cx="9144000" cy="969964"/>
          </a:xfrm>
          <a:prstGeom prst="rect">
            <a:avLst/>
          </a:prstGeom>
        </p:spPr>
        <p:txBody>
          <a:bodyPr lIns="45699" tIns="45699" rIns="45699" bIns="45699"/>
          <a:lstStyle>
            <a:lvl1pPr marL="203200" indent="-152400" algn="ctr">
              <a:spcBef>
                <a:spcPts val="700"/>
              </a:spcBef>
              <a:buSzTx/>
              <a:buFontTx/>
              <a:buNone/>
              <a:defRPr sz="1800"/>
            </a:lvl1pPr>
            <a:lvl2pPr marL="203200" indent="50800" algn="ctr">
              <a:spcBef>
                <a:spcPts val="700"/>
              </a:spcBef>
              <a:buSzTx/>
              <a:buFontTx/>
              <a:buNone/>
              <a:defRPr sz="1800"/>
            </a:lvl2pPr>
            <a:lvl3pPr marL="203200" indent="50800" algn="ctr">
              <a:spcBef>
                <a:spcPts val="700"/>
              </a:spcBef>
              <a:buSzTx/>
              <a:buFontTx/>
              <a:buNone/>
              <a:defRPr sz="1800"/>
            </a:lvl3pPr>
            <a:lvl4pPr marL="203200" indent="50800" algn="ctr">
              <a:spcBef>
                <a:spcPts val="700"/>
              </a:spcBef>
              <a:buSzTx/>
              <a:buFontTx/>
              <a:buNone/>
              <a:defRPr sz="1800"/>
            </a:lvl4pPr>
            <a:lvl5pPr marL="203200" indent="50800" algn="ctr">
              <a:spcBef>
                <a:spcPts val="700"/>
              </a:spcBef>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97" name="Google Shape;18;p2"/>
          <p:cNvSpPr>
            <a:spLocks noGrp="1"/>
          </p:cNvSpPr>
          <p:nvPr>
            <p:ph type="pic" sz="quarter" idx="13"/>
          </p:nvPr>
        </p:nvSpPr>
        <p:spPr>
          <a:xfrm>
            <a:off x="2148416" y="3"/>
            <a:ext cx="8824387" cy="1090613"/>
          </a:xfrm>
          <a:prstGeom prst="rect">
            <a:avLst/>
          </a:prstGeom>
        </p:spPr>
        <p:txBody>
          <a:bodyPr lIns="91439" tIns="45719" rIns="91439" bIns="45719">
            <a:noAutofit/>
          </a:bodyPr>
          <a:lstStyle/>
          <a:p>
            <a:endParaRPr/>
          </a:p>
        </p:txBody>
      </p:sp>
      <p:sp>
        <p:nvSpPr>
          <p:cNvPr id="98" name="Google Shape;19;p2"/>
          <p:cNvSpPr>
            <a:spLocks noGrp="1"/>
          </p:cNvSpPr>
          <p:nvPr>
            <p:ph type="pic" sz="quarter" idx="14"/>
          </p:nvPr>
        </p:nvSpPr>
        <p:spPr>
          <a:xfrm>
            <a:off x="6290733" y="4718050"/>
            <a:ext cx="5901267" cy="2139950"/>
          </a:xfrm>
          <a:prstGeom prst="rect">
            <a:avLst/>
          </a:prstGeom>
        </p:spPr>
        <p:txBody>
          <a:bodyPr lIns="91439" tIns="45719" rIns="91439" bIns="45719">
            <a:noAutofit/>
          </a:bodyPr>
          <a:lstStyle/>
          <a:p>
            <a:endParaRPr/>
          </a:p>
        </p:txBody>
      </p:sp>
      <p:sp>
        <p:nvSpPr>
          <p:cNvPr id="99" name="Slide Number"/>
          <p:cNvSpPr txBox="1">
            <a:spLocks noGrp="1"/>
          </p:cNvSpPr>
          <p:nvPr>
            <p:ph type="sldNum" sz="quarter" idx="2"/>
          </p:nvPr>
        </p:nvSpPr>
        <p:spPr>
          <a:xfrm>
            <a:off x="8462616" y="6217898"/>
            <a:ext cx="274984" cy="276908"/>
          </a:xfrm>
          <a:prstGeom prst="rect">
            <a:avLst/>
          </a:prstGeom>
        </p:spPr>
        <p:txBody>
          <a:bodyPr lIns="45675" tIns="45675" rIns="45675" bIns="45675"/>
          <a:lstStyle>
            <a:lvl1pPr defTabSz="914400"/>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Body Level One…"/>
          <p:cNvSpPr txBox="1">
            <a:spLocks noGrp="1"/>
          </p:cNvSpPr>
          <p:nvPr>
            <p:ph type="body" sz="quarter" idx="1"/>
          </p:nvPr>
        </p:nvSpPr>
        <p:spPr>
          <a:xfrm>
            <a:off x="1524000" y="2601117"/>
            <a:ext cx="9144000" cy="1655766"/>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Rectangle 7"/>
          <p:cNvSpPr/>
          <p:nvPr/>
        </p:nvSpPr>
        <p:spPr>
          <a:xfrm>
            <a:off x="311888" y="1"/>
            <a:ext cx="11880113" cy="2275367"/>
          </a:xfrm>
          <a:prstGeom prst="rect">
            <a:avLst/>
          </a:prstGeom>
          <a:solidFill>
            <a:srgbClr val="00467F"/>
          </a:solidFill>
          <a:ln w="12700">
            <a:miter lim="400000"/>
          </a:ln>
        </p:spPr>
        <p:txBody>
          <a:bodyPr lIns="45718" tIns="45718" rIns="45718" bIns="45718" anchor="ctr"/>
          <a:lstStyle/>
          <a:p>
            <a:pPr algn="ctr">
              <a:defRPr>
                <a:solidFill>
                  <a:srgbClr val="FFFFFF"/>
                </a:solidFill>
              </a:defRPr>
            </a:pPr>
            <a:endParaRPr sz="1800"/>
          </a:p>
        </p:txBody>
      </p:sp>
      <p:sp>
        <p:nvSpPr>
          <p:cNvPr id="14" name="Title Text"/>
          <p:cNvSpPr txBox="1">
            <a:spLocks noGrp="1"/>
          </p:cNvSpPr>
          <p:nvPr>
            <p:ph type="title"/>
          </p:nvPr>
        </p:nvSpPr>
        <p:spPr>
          <a:xfrm>
            <a:off x="819889" y="180752"/>
            <a:ext cx="10363201" cy="1913864"/>
          </a:xfrm>
          <a:prstGeom prst="rect">
            <a:avLst/>
          </a:prstGeom>
        </p:spPr>
        <p:txBody>
          <a:bodyPr anchor="b"/>
          <a:lstStyle>
            <a:lvl1pPr algn="ctr">
              <a:defRPr sz="6000">
                <a:solidFill>
                  <a:srgbClr val="FFFFFF"/>
                </a:solidFill>
              </a:defRPr>
            </a:lvl1pPr>
          </a:lstStyle>
          <a:p>
            <a:r>
              <a:t>Title Text</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4FB2F-CAD4-46F1-86F0-DF064353C3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809DA5-B89A-48B0-A4DB-A6A149762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B1C7F-EEDB-4D4F-B1A4-802196A66EC1}"/>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5" name="Footer Placeholder 4">
            <a:extLst>
              <a:ext uri="{FF2B5EF4-FFF2-40B4-BE49-F238E27FC236}">
                <a16:creationId xmlns:a16="http://schemas.microsoft.com/office/drawing/2014/main" id="{23BDC4DC-7EEA-415B-8FCB-6FE579DC39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43BCD1-6E5D-4996-AB4F-E3182209A57D}"/>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922206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53F1-4B6F-4DC1-B600-6E0C717E7B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8D6FFF-EBEB-4B6A-8760-CDF2498337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259CEC-BA76-4B47-8D2A-65E0AB094C4B}"/>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5" name="Footer Placeholder 4">
            <a:extLst>
              <a:ext uri="{FF2B5EF4-FFF2-40B4-BE49-F238E27FC236}">
                <a16:creationId xmlns:a16="http://schemas.microsoft.com/office/drawing/2014/main" id="{F50087B0-C482-4584-B220-F9043763B6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1ED1FC-BFE5-4101-AA28-7A17D724A569}"/>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524110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0E615-87BE-4AFA-B2CA-42336962BD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01C7A1-EC33-4072-B697-A35F6A9BFF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763712-004E-465E-A08F-028CD71B23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70368B-97FD-4A87-8DD3-89551C35AC62}"/>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6" name="Footer Placeholder 5">
            <a:extLst>
              <a:ext uri="{FF2B5EF4-FFF2-40B4-BE49-F238E27FC236}">
                <a16:creationId xmlns:a16="http://schemas.microsoft.com/office/drawing/2014/main" id="{98BAD08F-7C59-4EE7-9848-A24626B503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4F549A-A59C-4A45-A94C-B32AEF4681DE}"/>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2377429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23F5A-419D-48BA-801E-B648BE77D1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7F4273-4BBA-47D0-8974-26BDCFB711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CB1648-B69A-4594-927A-4E13FF9586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98E778-F201-40ED-8A0A-D5BFCA2275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59F2D7-C368-4991-BC88-8341E0A4C3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C7C24C-DEFD-4747-B371-06900D07BCF4}"/>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8" name="Footer Placeholder 7">
            <a:extLst>
              <a:ext uri="{FF2B5EF4-FFF2-40B4-BE49-F238E27FC236}">
                <a16:creationId xmlns:a16="http://schemas.microsoft.com/office/drawing/2014/main" id="{1A1C0C60-3171-4551-B454-3C3D5F1E0E8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1186910-5BF3-433F-86F2-C6C74B470555}"/>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2104405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BDEC6-7C7F-43F7-B36A-12335652FF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417614-4168-4AA4-A9D5-ACBF1DFC4ED6}"/>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4" name="Footer Placeholder 3">
            <a:extLst>
              <a:ext uri="{FF2B5EF4-FFF2-40B4-BE49-F238E27FC236}">
                <a16:creationId xmlns:a16="http://schemas.microsoft.com/office/drawing/2014/main" id="{49A2AEEE-5AA3-4E82-841A-ED8FE8F4681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BEC2AE9-8F85-4075-A7B7-2EB4EFA7DE81}"/>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3469089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E518C3-5CAA-4D86-848F-D6C554E730B9}"/>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3" name="Footer Placeholder 2">
            <a:extLst>
              <a:ext uri="{FF2B5EF4-FFF2-40B4-BE49-F238E27FC236}">
                <a16:creationId xmlns:a16="http://schemas.microsoft.com/office/drawing/2014/main" id="{E2E2B7D4-4794-45FB-A7E8-255004DA97E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788CA08-0EC3-4035-890A-3BCB1BD48E40}"/>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4215083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2AA3-B897-43CB-876F-EB5DAEAA03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37F17B-83CA-43A3-9FFF-966207E93B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7CC291-8153-4177-AFA7-6983168651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C3BAE6-EC6D-486E-A90C-45A8FD396DA3}"/>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6" name="Footer Placeholder 5">
            <a:extLst>
              <a:ext uri="{FF2B5EF4-FFF2-40B4-BE49-F238E27FC236}">
                <a16:creationId xmlns:a16="http://schemas.microsoft.com/office/drawing/2014/main" id="{80B7B5FC-11C2-407B-A82D-893D167B93B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2E8BFCD-4235-40CA-B3E5-F47D205C88C7}"/>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169890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74FB-A2DD-4709-955B-9B76DBBE44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D0E2D4-3D5A-4B10-B0B0-46D368BDFA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CB98102-7A3C-431E-BB7B-A93E092C1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96EB91-7C9A-4FA0-8866-51933E2C2CF7}"/>
              </a:ext>
            </a:extLst>
          </p:cNvPr>
          <p:cNvSpPr>
            <a:spLocks noGrp="1"/>
          </p:cNvSpPr>
          <p:nvPr>
            <p:ph type="dt" sz="half" idx="10"/>
          </p:nvPr>
        </p:nvSpPr>
        <p:spPr/>
        <p:txBody>
          <a:bodyPr/>
          <a:lstStyle/>
          <a:p>
            <a:fld id="{0C17F942-DD40-4178-B4DD-75ACED31616F}" type="datetimeFigureOut">
              <a:rPr lang="en-US" smtClean="0"/>
              <a:t>8/30/2021</a:t>
            </a:fld>
            <a:endParaRPr lang="en-US" dirty="0"/>
          </a:p>
        </p:txBody>
      </p:sp>
      <p:sp>
        <p:nvSpPr>
          <p:cNvPr id="6" name="Footer Placeholder 5">
            <a:extLst>
              <a:ext uri="{FF2B5EF4-FFF2-40B4-BE49-F238E27FC236}">
                <a16:creationId xmlns:a16="http://schemas.microsoft.com/office/drawing/2014/main" id="{3EC1D68E-5107-42D2-952D-C2CDB91B5B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1300A8C-D648-47FA-99FD-1149160B0C91}"/>
              </a:ext>
            </a:extLst>
          </p:cNvPr>
          <p:cNvSpPr>
            <a:spLocks noGrp="1"/>
          </p:cNvSpPr>
          <p:nvPr>
            <p:ph type="sldNum" sz="quarter" idx="12"/>
          </p:nvPr>
        </p:nvSpPr>
        <p:spPr/>
        <p:txBody>
          <a:bodyPr/>
          <a:lstStyle/>
          <a:p>
            <a:fld id="{5BDC76D0-A75C-41F4-9298-B9FF2AD8B31B}" type="slidenum">
              <a:rPr lang="en-US" smtClean="0"/>
              <a:t>‹#›</a:t>
            </a:fld>
            <a:endParaRPr lang="en-US" dirty="0"/>
          </a:p>
        </p:txBody>
      </p:sp>
    </p:spTree>
    <p:extLst>
      <p:ext uri="{BB962C8B-B14F-4D97-AF65-F5344CB8AC3E}">
        <p14:creationId xmlns:p14="http://schemas.microsoft.com/office/powerpoint/2010/main" val="3000411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B6E6D-EA48-454C-BEA3-1C8B0A89A3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363BA2-1942-4078-B151-07629D8872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EA58A-7F6A-4941-B922-FD91B5C43C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7F942-DD40-4178-B4DD-75ACED31616F}" type="datetimeFigureOut">
              <a:rPr lang="en-US" smtClean="0"/>
              <a:t>8/30/2021</a:t>
            </a:fld>
            <a:endParaRPr lang="en-US" dirty="0"/>
          </a:p>
        </p:txBody>
      </p:sp>
      <p:sp>
        <p:nvSpPr>
          <p:cNvPr id="5" name="Footer Placeholder 4">
            <a:extLst>
              <a:ext uri="{FF2B5EF4-FFF2-40B4-BE49-F238E27FC236}">
                <a16:creationId xmlns:a16="http://schemas.microsoft.com/office/drawing/2014/main" id="{528D19EB-6D80-4639-98AF-C47F655521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3B5E34-A4CB-4477-B7EC-39A21E1F38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C76D0-A75C-41F4-9298-B9FF2AD8B31B}" type="slidenum">
              <a:rPr lang="en-US" smtClean="0"/>
              <a:t>‹#›</a:t>
            </a:fld>
            <a:endParaRPr lang="en-US" dirty="0"/>
          </a:p>
        </p:txBody>
      </p:sp>
    </p:spTree>
    <p:extLst>
      <p:ext uri="{BB962C8B-B14F-4D97-AF65-F5344CB8AC3E}">
        <p14:creationId xmlns:p14="http://schemas.microsoft.com/office/powerpoint/2010/main" val="1261011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6"/>
          <a:stretch>
            <a:fillRect/>
          </a:stretch>
        </p:blipFill>
        <p:spPr>
          <a:xfrm rot="5400000" flipV="1">
            <a:off x="-3306807" y="3306809"/>
            <a:ext cx="6858001" cy="244388"/>
          </a:xfrm>
          <a:prstGeom prst="rect">
            <a:avLst/>
          </a:prstGeom>
          <a:ln w="12700">
            <a:miter lim="400000"/>
          </a:ln>
        </p:spPr>
      </p:pic>
      <p:sp>
        <p:nvSpPr>
          <p:cNvPr id="3" name="Title Text"/>
          <p:cNvSpPr txBox="1">
            <a:spLocks noGrp="1"/>
          </p:cNvSpPr>
          <p:nvPr>
            <p:ph type="title"/>
          </p:nvPr>
        </p:nvSpPr>
        <p:spPr>
          <a:xfrm>
            <a:off x="838200" y="365125"/>
            <a:ext cx="10515600" cy="132556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4"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462531" y="6217854"/>
            <a:ext cx="275071" cy="276995"/>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4" r:id="rId1"/>
    <p:sldLayoutId id="2147483659" r:id="rId2"/>
    <p:sldLayoutId id="2147483658" r:id="rId3"/>
    <p:sldLayoutId id="2147483649" r:id="rId4"/>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ountainplains@mhttcnetwork.org"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mailto:info@nami.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hyperlink" Target="https://www.cdc.gov/nchs/data/databriefs/db383-H.pdf" TargetMode="External"/><Relationship Id="rId3" Type="http://schemas.openxmlformats.org/officeDocument/2006/relationships/hyperlink" Target="https://www.niaaa.nih.gov/alcohol-health/overview-alcohol-consumption/alcohol-use-disorders" TargetMode="External"/><Relationship Id="rId7" Type="http://schemas.openxmlformats.org/officeDocument/2006/relationships/hyperlink" Target="https://www.ruralhealthinfo.org/rural-monitor/alcohol-use-disorder/"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https://www.ruralhealthinfo.org/rural-monitor/alcohol-elixir-poison/" TargetMode="External"/><Relationship Id="rId5" Type="http://schemas.openxmlformats.org/officeDocument/2006/relationships/hyperlink" Target="https://www.ruralhealthinfo.org/toolkits/substance-abuse/1/public-health-based-approach" TargetMode="External"/><Relationship Id="rId4" Type="http://schemas.openxmlformats.org/officeDocument/2006/relationships/hyperlink" Target="https://www.niaaa.nih.gov/sites/default/files/publications/YouthGuide.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samhsa.gov/find-help/national-helpline" TargetMode="External"/><Relationship Id="rId7" Type="http://schemas.openxmlformats.org/officeDocument/2006/relationships/hyperlink" Target="https://sbirt.care/education.aspx"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hyperlink" Target="https://mhttcnetwork.org/centers/mountain-plains-mhttc/rural-mental-health-farm-stress" TargetMode="External"/><Relationship Id="rId5" Type="http://schemas.openxmlformats.org/officeDocument/2006/relationships/hyperlink" Target="https://www.samhsa.gov/medication-assisted-treatment/medications-counseling-related-conditions/co-occurring-disorders" TargetMode="External"/><Relationship Id="rId4" Type="http://schemas.openxmlformats.org/officeDocument/2006/relationships/hyperlink" Target="https://www.samhsa.gov/data/release/2019-national-survey-drug-use-and-health-nsduh-releases"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8.png"/><Relationship Id="rId7"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hyperlink" Target="mailto:midamerica@attcnetwork.org" TargetMode="External"/><Relationship Id="rId5" Type="http://schemas.openxmlformats.org/officeDocument/2006/relationships/hyperlink" Target="mailto:midamerica@mhttcnetwork.org" TargetMode="External"/><Relationship Id="rId4" Type="http://schemas.openxmlformats.org/officeDocument/2006/relationships/hyperlink" Target="mailto:mountainplains@mhttcnetwork.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hyperlink" Target="mailto:midamerica@mhttcnetwork.org" TargetMode="External"/><Relationship Id="rId3" Type="http://schemas.openxmlformats.org/officeDocument/2006/relationships/hyperlink" Target="https://www.thinglink.com/card/1382814558917230595" TargetMode="External"/><Relationship Id="rId7" Type="http://schemas.openxmlformats.org/officeDocument/2006/relationships/hyperlink" Target="mailto:mountainplains@mhttcnetwork.org"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hyperlink" Target="https://attcnetwork.org/centers/mid-america-attc/home" TargetMode="External"/><Relationship Id="rId5" Type="http://schemas.openxmlformats.org/officeDocument/2006/relationships/hyperlink" Target="https://mhttcnetwork.org/centers/mid-america-mhttc/home" TargetMode="External"/><Relationship Id="rId4" Type="http://schemas.openxmlformats.org/officeDocument/2006/relationships/hyperlink" Target="https://mhttcnetwork.org/centers/mountain-plains-mhttc/home" TargetMode="External"/><Relationship Id="rId9" Type="http://schemas.openxmlformats.org/officeDocument/2006/relationships/hyperlink" Target="mailto:midamerica@attcnetwork.or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mhttcnetwork.org/centers/global-mhttc/racial-equity-cultural-diversity"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63729" y="576992"/>
            <a:ext cx="10363201" cy="1145128"/>
          </a:xfrm>
        </p:spPr>
        <p:txBody>
          <a:bodyPr/>
          <a:lstStyle/>
          <a:p>
            <a:r>
              <a:rPr lang="en-US" dirty="0"/>
              <a:t>Note for Presenter</a:t>
            </a:r>
          </a:p>
        </p:txBody>
      </p:sp>
      <p:sp>
        <p:nvSpPr>
          <p:cNvPr id="8" name="TextBox 7"/>
          <p:cNvSpPr txBox="1"/>
          <p:nvPr/>
        </p:nvSpPr>
        <p:spPr>
          <a:xfrm>
            <a:off x="8351520" y="5982479"/>
            <a:ext cx="3718560"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i="0" u="none" strike="noStrike" cap="none" spc="0" normalizeH="0" baseline="0" dirty="0">
                <a:ln>
                  <a:noFill/>
                </a:ln>
                <a:solidFill>
                  <a:srgbClr val="94A545"/>
                </a:solidFill>
                <a:effectLst/>
                <a:uFillTx/>
                <a:latin typeface="Arial" panose="020B0604020202020204" pitchFamily="34" charset="0"/>
                <a:cs typeface="Arial" panose="020B0604020202020204" pitchFamily="34" charset="0"/>
                <a:sym typeface="Calibri"/>
              </a:rPr>
              <a:t>#TogetherWeFarm</a:t>
            </a:r>
          </a:p>
        </p:txBody>
      </p:sp>
      <p:sp>
        <p:nvSpPr>
          <p:cNvPr id="9" name="Text Placeholder 6">
            <a:extLst>
              <a:ext uri="{FF2B5EF4-FFF2-40B4-BE49-F238E27FC236}">
                <a16:creationId xmlns:a16="http://schemas.microsoft.com/office/drawing/2014/main" id="{7C124CD0-44DD-46E8-9B27-D3CBE0B2F0E6}"/>
              </a:ext>
            </a:extLst>
          </p:cNvPr>
          <p:cNvSpPr>
            <a:spLocks noGrp="1"/>
          </p:cNvSpPr>
          <p:nvPr>
            <p:ph type="body" sz="quarter" idx="1"/>
          </p:nvPr>
        </p:nvSpPr>
        <p:spPr>
          <a:xfrm>
            <a:off x="646706" y="2783997"/>
            <a:ext cx="11064240" cy="2745434"/>
          </a:xfrm>
        </p:spPr>
        <p:txBody>
          <a:bodyPr lIns="45718" tIns="45718" rIns="45718" bIns="45718" anchor="t">
            <a:normAutofit/>
          </a:bodyPr>
          <a:lstStyle/>
          <a:p>
            <a:pPr algn="l"/>
            <a:r>
              <a:rPr lang="en-US" dirty="0"/>
              <a:t>These materials were developed by the Mountain Plains MHTTC, Mid-America MHTTC, and the Mid-America ATTC for use by extension offices and other rural organizations to support community mental health efforts.  Inserting local contact information and resources is encouraged; however, any co-branding efforts, such as adding organization logos, must adhere to TTC Network branding and style guidelines.  For more information, please contact </a:t>
            </a:r>
            <a:r>
              <a:rPr lang="en-US" dirty="0">
                <a:hlinkClick r:id="rId3"/>
              </a:rPr>
              <a:t>mountainplains@mhttcnetwork.org</a:t>
            </a:r>
            <a:r>
              <a:rPr lang="en-US" dirty="0"/>
              <a:t>.</a:t>
            </a:r>
          </a:p>
          <a:p>
            <a:pPr algn="l"/>
            <a:endParaRPr lang="en-US" dirty="0"/>
          </a:p>
        </p:txBody>
      </p:sp>
    </p:spTree>
    <p:extLst>
      <p:ext uri="{BB962C8B-B14F-4D97-AF65-F5344CB8AC3E}">
        <p14:creationId xmlns:p14="http://schemas.microsoft.com/office/powerpoint/2010/main" val="89708723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 of states MT, ND, SD, WY, UT, and CO.&#10;&#10;Description automatically generated">
            <a:extLst>
              <a:ext uri="{FF2B5EF4-FFF2-40B4-BE49-F238E27FC236}">
                <a16:creationId xmlns:a16="http://schemas.microsoft.com/office/drawing/2014/main" id="{D9EADCA5-E758-427B-8FBD-6CE1D226F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3607" y="1068993"/>
            <a:ext cx="2833962" cy="2582015"/>
          </a:xfrm>
          <a:prstGeom prst="rect">
            <a:avLst/>
          </a:prstGeom>
        </p:spPr>
      </p:pic>
      <p:pic>
        <p:nvPicPr>
          <p:cNvPr id="7" name="Google Shape;6;p24" descr="Google Shape;6;p24">
            <a:extLst>
              <a:ext uri="{FF2B5EF4-FFF2-40B4-BE49-F238E27FC236}">
                <a16:creationId xmlns:a16="http://schemas.microsoft.com/office/drawing/2014/main" id="{0B2BC52E-50A6-4330-8B0A-D6294120BE3A}"/>
              </a:ext>
            </a:extLst>
          </p:cNvPr>
          <p:cNvPicPr>
            <a:picLocks noChangeAspect="1"/>
          </p:cNvPicPr>
          <p:nvPr/>
        </p:nvPicPr>
        <p:blipFill>
          <a:blip r:embed="rId4"/>
          <a:stretch>
            <a:fillRect/>
          </a:stretch>
        </p:blipFill>
        <p:spPr>
          <a:xfrm rot="16200000" flipH="1">
            <a:off x="-3306807" y="3306808"/>
            <a:ext cx="6858001" cy="244391"/>
          </a:xfrm>
          <a:prstGeom prst="rect">
            <a:avLst/>
          </a:prstGeom>
          <a:ln w="12700">
            <a:miter lim="400000"/>
          </a:ln>
        </p:spPr>
      </p:pic>
      <p:sp>
        <p:nvSpPr>
          <p:cNvPr id="4" name="TextBox 3">
            <a:extLst>
              <a:ext uri="{FF2B5EF4-FFF2-40B4-BE49-F238E27FC236}">
                <a16:creationId xmlns:a16="http://schemas.microsoft.com/office/drawing/2014/main" id="{E4EBA145-F084-4844-8BD9-AF90024B697D}"/>
              </a:ext>
            </a:extLst>
          </p:cNvPr>
          <p:cNvSpPr txBox="1"/>
          <p:nvPr/>
        </p:nvSpPr>
        <p:spPr>
          <a:xfrm>
            <a:off x="517015" y="1827335"/>
            <a:ext cx="10436147" cy="4154984"/>
          </a:xfrm>
          <a:prstGeom prst="rect">
            <a:avLst/>
          </a:prstGeom>
          <a:noFill/>
        </p:spPr>
        <p:txBody>
          <a:bodyPr wrap="square" lIns="91440" tIns="45720" rIns="91440" bIns="45720" rtlCol="0" anchor="t">
            <a:spAutoFit/>
          </a:bodyPr>
          <a:lstStyle/>
          <a:p>
            <a:r>
              <a:rPr lang="en-US" sz="2000" dirty="0"/>
              <a:t>I</a:t>
            </a:r>
            <a:r>
              <a:rPr lang="en-US" sz="2200" dirty="0"/>
              <a:t>n </a:t>
            </a:r>
            <a:r>
              <a:rPr lang="en-US" sz="2200" b="1" dirty="0">
                <a:solidFill>
                  <a:srgbClr val="94A545"/>
                </a:solidFill>
              </a:rPr>
              <a:t>Colorado</a:t>
            </a:r>
            <a:r>
              <a:rPr lang="en-US" sz="2200" dirty="0"/>
              <a:t>, on average, </a:t>
            </a:r>
            <a:r>
              <a:rPr lang="en-US" sz="2200" b="1" dirty="0">
                <a:solidFill>
                  <a:srgbClr val="94A545"/>
                </a:solidFill>
              </a:rPr>
              <a:t>one person </a:t>
            </a:r>
            <a:r>
              <a:rPr lang="en-US" sz="2200" dirty="0"/>
              <a:t>dies by suicide every </a:t>
            </a:r>
            <a:r>
              <a:rPr lang="en-US" sz="2200" b="1" dirty="0">
                <a:solidFill>
                  <a:srgbClr val="94A545"/>
                </a:solidFill>
              </a:rPr>
              <a:t>7</a:t>
            </a:r>
            <a:r>
              <a:rPr lang="en-US" sz="2200" dirty="0"/>
              <a:t> </a:t>
            </a:r>
            <a:r>
              <a:rPr lang="en-US" sz="2200" b="1" dirty="0">
                <a:solidFill>
                  <a:srgbClr val="94A545"/>
                </a:solidFill>
              </a:rPr>
              <a:t>hours</a:t>
            </a:r>
            <a:r>
              <a:rPr lang="en-US" sz="2200" dirty="0"/>
              <a:t>.</a:t>
            </a:r>
            <a:endParaRPr lang="en-US" sz="2200" dirty="0">
              <a:cs typeface="Arial"/>
            </a:endParaRPr>
          </a:p>
          <a:p>
            <a:br>
              <a:rPr lang="en-US" sz="2200" dirty="0"/>
            </a:br>
            <a:r>
              <a:rPr lang="en-US" sz="2200" dirty="0"/>
              <a:t>In </a:t>
            </a:r>
            <a:r>
              <a:rPr lang="en-US" sz="2200" b="1" dirty="0">
                <a:solidFill>
                  <a:srgbClr val="94A545"/>
                </a:solidFill>
              </a:rPr>
              <a:t>Montana</a:t>
            </a:r>
            <a:r>
              <a:rPr lang="en-US" sz="2200" dirty="0"/>
              <a:t>, on average, </a:t>
            </a:r>
            <a:r>
              <a:rPr lang="en-US" sz="2200" b="1" dirty="0">
                <a:solidFill>
                  <a:srgbClr val="94A545"/>
                </a:solidFill>
              </a:rPr>
              <a:t>one person </a:t>
            </a:r>
            <a:r>
              <a:rPr lang="en-US" sz="2200" dirty="0"/>
              <a:t>dies by suicide every </a:t>
            </a:r>
            <a:r>
              <a:rPr lang="en-US" sz="2200" b="1" dirty="0">
                <a:solidFill>
                  <a:srgbClr val="94A545"/>
                </a:solidFill>
              </a:rPr>
              <a:t>33 hours</a:t>
            </a:r>
            <a:r>
              <a:rPr lang="en-US" sz="2200" dirty="0"/>
              <a:t>.</a:t>
            </a:r>
            <a:endParaRPr lang="en-US" sz="2200" dirty="0">
              <a:cs typeface="Arial"/>
            </a:endParaRPr>
          </a:p>
          <a:p>
            <a:br>
              <a:rPr lang="en-US" sz="2200" dirty="0"/>
            </a:br>
            <a:r>
              <a:rPr lang="en-US" sz="2200" dirty="0"/>
              <a:t>In </a:t>
            </a:r>
            <a:r>
              <a:rPr lang="en-US" sz="2200" b="1" dirty="0">
                <a:solidFill>
                  <a:srgbClr val="94A545"/>
                </a:solidFill>
              </a:rPr>
              <a:t>North Dakota</a:t>
            </a:r>
            <a:r>
              <a:rPr lang="en-US" sz="2200" dirty="0"/>
              <a:t>, on average, </a:t>
            </a:r>
            <a:r>
              <a:rPr lang="en-US" sz="2200" b="1" dirty="0">
                <a:solidFill>
                  <a:srgbClr val="94A545"/>
                </a:solidFill>
              </a:rPr>
              <a:t>one person </a:t>
            </a:r>
            <a:r>
              <a:rPr lang="en-US" sz="2200" dirty="0"/>
              <a:t>dies by suicide every </a:t>
            </a:r>
            <a:r>
              <a:rPr lang="en-US" sz="2200" b="1" dirty="0">
                <a:solidFill>
                  <a:srgbClr val="94A545"/>
                </a:solidFill>
              </a:rPr>
              <a:t>60 hours</a:t>
            </a:r>
            <a:r>
              <a:rPr lang="en-US" sz="2200" dirty="0"/>
              <a:t>.  </a:t>
            </a:r>
            <a:endParaRPr lang="en-US" sz="2200" dirty="0">
              <a:cs typeface="Arial"/>
            </a:endParaRPr>
          </a:p>
          <a:p>
            <a:br>
              <a:rPr lang="en-US" sz="2200" dirty="0"/>
            </a:br>
            <a:r>
              <a:rPr lang="en-US" sz="2200" dirty="0"/>
              <a:t>In </a:t>
            </a:r>
            <a:r>
              <a:rPr lang="en-US" sz="2200" b="1" dirty="0">
                <a:solidFill>
                  <a:srgbClr val="94A545"/>
                </a:solidFill>
              </a:rPr>
              <a:t>South Dakota</a:t>
            </a:r>
            <a:r>
              <a:rPr lang="en-US" sz="2200" dirty="0"/>
              <a:t>, on average, </a:t>
            </a:r>
            <a:r>
              <a:rPr lang="en-US" sz="2200" b="1" dirty="0">
                <a:solidFill>
                  <a:srgbClr val="94A545"/>
                </a:solidFill>
              </a:rPr>
              <a:t>one person </a:t>
            </a:r>
            <a:r>
              <a:rPr lang="en-US" sz="2200" dirty="0"/>
              <a:t>dies by suicide every </a:t>
            </a:r>
            <a:r>
              <a:rPr lang="en-US" sz="2200" b="1" dirty="0">
                <a:solidFill>
                  <a:srgbClr val="94A545"/>
                </a:solidFill>
              </a:rPr>
              <a:t>52 hours</a:t>
            </a:r>
            <a:r>
              <a:rPr lang="en-US" sz="2200" dirty="0"/>
              <a:t>. </a:t>
            </a:r>
            <a:br>
              <a:rPr lang="en-US" sz="2200" dirty="0"/>
            </a:br>
            <a:br>
              <a:rPr lang="en-US" sz="2200" dirty="0"/>
            </a:br>
            <a:r>
              <a:rPr lang="en-US" sz="2200" dirty="0"/>
              <a:t>In </a:t>
            </a:r>
            <a:r>
              <a:rPr lang="en-US" sz="2200" b="1" dirty="0">
                <a:solidFill>
                  <a:srgbClr val="94A545"/>
                </a:solidFill>
              </a:rPr>
              <a:t>Utah</a:t>
            </a:r>
            <a:r>
              <a:rPr lang="en-US" sz="2200" dirty="0"/>
              <a:t>, on average, </a:t>
            </a:r>
            <a:r>
              <a:rPr lang="en-US" sz="2200" b="1" dirty="0">
                <a:solidFill>
                  <a:srgbClr val="94A545"/>
                </a:solidFill>
              </a:rPr>
              <a:t>one person </a:t>
            </a:r>
            <a:r>
              <a:rPr lang="en-US" sz="2200" dirty="0"/>
              <a:t>dies by suicide every </a:t>
            </a:r>
            <a:r>
              <a:rPr lang="en-US" sz="2200" b="1" dirty="0">
                <a:solidFill>
                  <a:srgbClr val="94A545"/>
                </a:solidFill>
              </a:rPr>
              <a:t>13 hours</a:t>
            </a:r>
            <a:r>
              <a:rPr lang="en-US" sz="2200" dirty="0"/>
              <a:t>.  </a:t>
            </a:r>
            <a:endParaRPr lang="en-US" sz="2200" dirty="0">
              <a:cs typeface="Arial"/>
            </a:endParaRPr>
          </a:p>
          <a:p>
            <a:br>
              <a:rPr lang="en-US" sz="2200" dirty="0"/>
            </a:br>
            <a:r>
              <a:rPr lang="en-US" sz="2200" dirty="0"/>
              <a:t>In </a:t>
            </a:r>
            <a:r>
              <a:rPr lang="en-US" sz="2200" b="1" dirty="0">
                <a:solidFill>
                  <a:srgbClr val="94A545"/>
                </a:solidFill>
              </a:rPr>
              <a:t>Wyoming</a:t>
            </a:r>
            <a:r>
              <a:rPr lang="en-US" sz="2200" dirty="0"/>
              <a:t>, on average, </a:t>
            </a:r>
            <a:r>
              <a:rPr lang="en-US" sz="2200" b="1" dirty="0">
                <a:solidFill>
                  <a:srgbClr val="94A545"/>
                </a:solidFill>
              </a:rPr>
              <a:t>one person </a:t>
            </a:r>
            <a:r>
              <a:rPr lang="en-US" sz="2200" dirty="0"/>
              <a:t>dies by suicide every </a:t>
            </a:r>
            <a:r>
              <a:rPr lang="en-US" sz="2200" b="1" dirty="0">
                <a:solidFill>
                  <a:srgbClr val="94A545"/>
                </a:solidFill>
              </a:rPr>
              <a:t>60 hours</a:t>
            </a:r>
            <a:r>
              <a:rPr lang="en-US" sz="2200" dirty="0"/>
              <a:t>.</a:t>
            </a:r>
            <a:br>
              <a:rPr lang="en-US" sz="2200" dirty="0"/>
            </a:br>
            <a:endParaRPr lang="en-US" sz="2200" dirty="0">
              <a:cs typeface="Arial"/>
            </a:endParaRPr>
          </a:p>
        </p:txBody>
      </p:sp>
      <p:sp>
        <p:nvSpPr>
          <p:cNvPr id="2" name="Title 1">
            <a:extLst>
              <a:ext uri="{FF2B5EF4-FFF2-40B4-BE49-F238E27FC236}">
                <a16:creationId xmlns:a16="http://schemas.microsoft.com/office/drawing/2014/main" id="{C1B8DCB3-339A-4F03-8C82-6A30EB6B21FE}"/>
              </a:ext>
            </a:extLst>
          </p:cNvPr>
          <p:cNvSpPr>
            <a:spLocks noGrp="1"/>
          </p:cNvSpPr>
          <p:nvPr>
            <p:ph type="title"/>
          </p:nvPr>
        </p:nvSpPr>
        <p:spPr>
          <a:xfrm>
            <a:off x="517016" y="233686"/>
            <a:ext cx="10436147" cy="1325563"/>
          </a:xfrm>
        </p:spPr>
        <p:txBody>
          <a:bodyPr>
            <a:normAutofit fontScale="90000"/>
          </a:bodyPr>
          <a:lstStyle/>
          <a:p>
            <a:pPr>
              <a:lnSpc>
                <a:spcPts val="5600"/>
              </a:lnSpc>
            </a:pPr>
            <a:r>
              <a:rPr lang="en-US" dirty="0">
                <a:solidFill>
                  <a:srgbClr val="94A545"/>
                </a:solidFill>
                <a:cs typeface="Arial"/>
              </a:rPr>
              <a:t>HHS Region 8 Death by Suicide Statistics</a:t>
            </a:r>
          </a:p>
        </p:txBody>
      </p:sp>
    </p:spTree>
    <p:extLst>
      <p:ext uri="{BB962C8B-B14F-4D97-AF65-F5344CB8AC3E}">
        <p14:creationId xmlns:p14="http://schemas.microsoft.com/office/powerpoint/2010/main" val="3942820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DCB3-339A-4F03-8C82-6A30EB6B21FE}"/>
              </a:ext>
            </a:extLst>
          </p:cNvPr>
          <p:cNvSpPr>
            <a:spLocks noGrp="1"/>
          </p:cNvSpPr>
          <p:nvPr>
            <p:ph type="title"/>
          </p:nvPr>
        </p:nvSpPr>
        <p:spPr>
          <a:xfrm>
            <a:off x="692862" y="35859"/>
            <a:ext cx="10436147" cy="1325563"/>
          </a:xfrm>
        </p:spPr>
        <p:txBody>
          <a:bodyPr>
            <a:normAutofit/>
          </a:bodyPr>
          <a:lstStyle/>
          <a:p>
            <a:pPr>
              <a:lnSpc>
                <a:spcPts val="5600"/>
              </a:lnSpc>
            </a:pPr>
            <a:r>
              <a:rPr lang="en-US" sz="4000" dirty="0">
                <a:solidFill>
                  <a:srgbClr val="94A545"/>
                </a:solidFill>
                <a:cs typeface="Arial"/>
              </a:rPr>
              <a:t>HHS Region 7 Death by Suicide Statistics</a:t>
            </a:r>
          </a:p>
        </p:txBody>
      </p:sp>
      <p:sp>
        <p:nvSpPr>
          <p:cNvPr id="4" name="TextBox 3">
            <a:extLst>
              <a:ext uri="{FF2B5EF4-FFF2-40B4-BE49-F238E27FC236}">
                <a16:creationId xmlns:a16="http://schemas.microsoft.com/office/drawing/2014/main" id="{E4EBA145-F084-4844-8BD9-AF90024B697D}"/>
              </a:ext>
            </a:extLst>
          </p:cNvPr>
          <p:cNvSpPr txBox="1"/>
          <p:nvPr/>
        </p:nvSpPr>
        <p:spPr>
          <a:xfrm>
            <a:off x="877926" y="1492019"/>
            <a:ext cx="10436147" cy="3416320"/>
          </a:xfrm>
          <a:prstGeom prst="rect">
            <a:avLst/>
          </a:prstGeom>
          <a:noFill/>
        </p:spPr>
        <p:txBody>
          <a:bodyPr wrap="square" rtlCol="0">
            <a:spAutoFit/>
          </a:bodyPr>
          <a:lstStyle/>
          <a:p>
            <a:r>
              <a:rPr lang="en-US" sz="2400" dirty="0"/>
              <a:t>In </a:t>
            </a:r>
            <a:r>
              <a:rPr lang="en-US" sz="2400" b="1" dirty="0">
                <a:solidFill>
                  <a:srgbClr val="94A545"/>
                </a:solidFill>
              </a:rPr>
              <a:t>Iowa</a:t>
            </a:r>
            <a:r>
              <a:rPr lang="en-US" sz="2400" dirty="0"/>
              <a:t> on average, </a:t>
            </a:r>
            <a:r>
              <a:rPr lang="en-US" sz="2400" b="1" dirty="0">
                <a:solidFill>
                  <a:srgbClr val="94A545"/>
                </a:solidFill>
              </a:rPr>
              <a:t>one person </a:t>
            </a:r>
            <a:r>
              <a:rPr lang="en-US" sz="2400" dirty="0"/>
              <a:t>dies by suicide every </a:t>
            </a:r>
            <a:r>
              <a:rPr lang="en-US" sz="2400" b="1" dirty="0">
                <a:solidFill>
                  <a:srgbClr val="94A545"/>
                </a:solidFill>
              </a:rPr>
              <a:t>18 hours</a:t>
            </a:r>
            <a:r>
              <a:rPr lang="en-US" sz="2400" dirty="0"/>
              <a:t>. </a:t>
            </a:r>
          </a:p>
          <a:p>
            <a:br>
              <a:rPr lang="en-US" sz="2400" dirty="0"/>
            </a:br>
            <a:r>
              <a:rPr lang="en-US" sz="2400" dirty="0"/>
              <a:t>In </a:t>
            </a:r>
            <a:r>
              <a:rPr lang="en-US" sz="2400" b="1" dirty="0">
                <a:solidFill>
                  <a:srgbClr val="94A545"/>
                </a:solidFill>
              </a:rPr>
              <a:t>Kansas</a:t>
            </a:r>
            <a:r>
              <a:rPr lang="en-US" sz="2400" dirty="0"/>
              <a:t>, on average, </a:t>
            </a:r>
            <a:r>
              <a:rPr lang="en-US" sz="2400" b="1" dirty="0">
                <a:solidFill>
                  <a:srgbClr val="94A545"/>
                </a:solidFill>
              </a:rPr>
              <a:t>one person </a:t>
            </a:r>
            <a:r>
              <a:rPr lang="en-US" sz="2400" dirty="0"/>
              <a:t>dies by suicide every </a:t>
            </a:r>
            <a:r>
              <a:rPr lang="en-US" sz="2400" b="1" dirty="0">
                <a:solidFill>
                  <a:srgbClr val="94A545"/>
                </a:solidFill>
              </a:rPr>
              <a:t>16 hours</a:t>
            </a:r>
            <a:r>
              <a:rPr lang="en-US" sz="2400" dirty="0"/>
              <a:t>.</a:t>
            </a:r>
          </a:p>
          <a:p>
            <a:endParaRPr lang="en-US" sz="2400" dirty="0"/>
          </a:p>
          <a:p>
            <a:r>
              <a:rPr lang="en-US" sz="2400" dirty="0"/>
              <a:t>In </a:t>
            </a:r>
            <a:r>
              <a:rPr lang="en-US" sz="2400" b="1" dirty="0">
                <a:solidFill>
                  <a:srgbClr val="94A545"/>
                </a:solidFill>
              </a:rPr>
              <a:t>Missouri</a:t>
            </a:r>
            <a:r>
              <a:rPr lang="en-US" sz="2400" dirty="0"/>
              <a:t>, on average, </a:t>
            </a:r>
            <a:r>
              <a:rPr lang="en-US" sz="2400" b="1" dirty="0">
                <a:solidFill>
                  <a:srgbClr val="94A545"/>
                </a:solidFill>
              </a:rPr>
              <a:t>one person </a:t>
            </a:r>
            <a:r>
              <a:rPr lang="en-US" sz="2400" dirty="0"/>
              <a:t>dies by suicide every </a:t>
            </a:r>
            <a:r>
              <a:rPr lang="en-US" sz="2400" b="1" dirty="0">
                <a:solidFill>
                  <a:srgbClr val="94A545"/>
                </a:solidFill>
              </a:rPr>
              <a:t>8 hours</a:t>
            </a:r>
            <a:r>
              <a:rPr lang="en-US" sz="2400" dirty="0"/>
              <a:t>.</a:t>
            </a:r>
          </a:p>
          <a:p>
            <a:br>
              <a:rPr lang="en-US" sz="2400" dirty="0"/>
            </a:br>
            <a:r>
              <a:rPr lang="en-US" sz="2400" dirty="0"/>
              <a:t>In </a:t>
            </a:r>
            <a:r>
              <a:rPr lang="en-US" sz="2400" b="1" dirty="0">
                <a:solidFill>
                  <a:srgbClr val="94A545"/>
                </a:solidFill>
              </a:rPr>
              <a:t>Nebraska</a:t>
            </a:r>
            <a:r>
              <a:rPr lang="en-US" sz="2400" dirty="0"/>
              <a:t>, on average, </a:t>
            </a:r>
            <a:r>
              <a:rPr lang="en-US" sz="2400" b="1" dirty="0">
                <a:solidFill>
                  <a:srgbClr val="94A545"/>
                </a:solidFill>
              </a:rPr>
              <a:t>one person </a:t>
            </a:r>
            <a:r>
              <a:rPr lang="en-US" sz="2400" dirty="0"/>
              <a:t>dies by suicide every </a:t>
            </a:r>
            <a:r>
              <a:rPr lang="en-US" sz="2400" b="1" dirty="0">
                <a:solidFill>
                  <a:srgbClr val="94A545"/>
                </a:solidFill>
              </a:rPr>
              <a:t>32 hours</a:t>
            </a:r>
            <a:r>
              <a:rPr lang="en-US" sz="2400" dirty="0"/>
              <a:t>.</a:t>
            </a:r>
            <a:br>
              <a:rPr lang="en-US" sz="2400" dirty="0"/>
            </a:br>
            <a:br>
              <a:rPr lang="en-US" sz="2400" dirty="0"/>
            </a:br>
            <a:endParaRPr lang="en-US" sz="2400" dirty="0"/>
          </a:p>
        </p:txBody>
      </p:sp>
      <p:pic>
        <p:nvPicPr>
          <p:cNvPr id="7" name="Picture 6" descr="Map of states NE, KS, IA, and MO.">
            <a:extLst>
              <a:ext uri="{FF2B5EF4-FFF2-40B4-BE49-F238E27FC236}">
                <a16:creationId xmlns:a16="http://schemas.microsoft.com/office/drawing/2014/main" id="{86B31C96-8A2D-4C25-8C2E-24625E83C74E}"/>
              </a:ext>
            </a:extLst>
          </p:cNvPr>
          <p:cNvPicPr>
            <a:picLocks noChangeAspect="1"/>
          </p:cNvPicPr>
          <p:nvPr/>
        </p:nvPicPr>
        <p:blipFill>
          <a:blip r:embed="rId3"/>
          <a:stretch>
            <a:fillRect/>
          </a:stretch>
        </p:blipFill>
        <p:spPr>
          <a:xfrm>
            <a:off x="7925994" y="4250759"/>
            <a:ext cx="3724294" cy="2571382"/>
          </a:xfrm>
          <a:prstGeom prst="rect">
            <a:avLst/>
          </a:prstGeom>
        </p:spPr>
      </p:pic>
      <p:pic>
        <p:nvPicPr>
          <p:cNvPr id="6" name="Google Shape;6;p24" descr="Google Shape;6;p24">
            <a:extLst>
              <a:ext uri="{FF2B5EF4-FFF2-40B4-BE49-F238E27FC236}">
                <a16:creationId xmlns:a16="http://schemas.microsoft.com/office/drawing/2014/main" id="{8680B980-460A-41AF-92DD-EA6BB4F40BBF}"/>
              </a:ext>
            </a:extLst>
          </p:cNvPr>
          <p:cNvPicPr>
            <a:picLocks noChangeAspect="1"/>
          </p:cNvPicPr>
          <p:nvPr/>
        </p:nvPicPr>
        <p:blipFill>
          <a:blip r:embed="rId4"/>
          <a:stretch>
            <a:fillRect/>
          </a:stretch>
        </p:blipFill>
        <p:spPr>
          <a:xfrm rot="16200000" flipH="1">
            <a:off x="-3306807" y="3306808"/>
            <a:ext cx="6858001" cy="244391"/>
          </a:xfrm>
          <a:prstGeom prst="rect">
            <a:avLst/>
          </a:prstGeom>
          <a:ln w="12700">
            <a:miter lim="400000"/>
          </a:ln>
        </p:spPr>
      </p:pic>
    </p:spTree>
    <p:extLst>
      <p:ext uri="{BB962C8B-B14F-4D97-AF65-F5344CB8AC3E}">
        <p14:creationId xmlns:p14="http://schemas.microsoft.com/office/powerpoint/2010/main" val="4001934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DCB3-339A-4F03-8C82-6A30EB6B21FE}"/>
              </a:ext>
            </a:extLst>
          </p:cNvPr>
          <p:cNvSpPr>
            <a:spLocks noGrp="1"/>
          </p:cNvSpPr>
          <p:nvPr>
            <p:ph type="title"/>
          </p:nvPr>
        </p:nvSpPr>
        <p:spPr>
          <a:xfrm>
            <a:off x="692862" y="35859"/>
            <a:ext cx="10436147" cy="1325563"/>
          </a:xfrm>
        </p:spPr>
        <p:txBody>
          <a:bodyPr>
            <a:normAutofit/>
          </a:bodyPr>
          <a:lstStyle/>
          <a:p>
            <a:pPr>
              <a:lnSpc>
                <a:spcPts val="5600"/>
              </a:lnSpc>
            </a:pPr>
            <a:r>
              <a:rPr lang="en-US" dirty="0">
                <a:solidFill>
                  <a:srgbClr val="94A545"/>
                </a:solidFill>
                <a:cs typeface="Arial"/>
              </a:rPr>
              <a:t>Fast Facts about Death by Suicide</a:t>
            </a:r>
          </a:p>
        </p:txBody>
      </p:sp>
      <p:sp>
        <p:nvSpPr>
          <p:cNvPr id="10" name="TextBox 9">
            <a:extLst>
              <a:ext uri="{FF2B5EF4-FFF2-40B4-BE49-F238E27FC236}">
                <a16:creationId xmlns:a16="http://schemas.microsoft.com/office/drawing/2014/main" id="{5439DAB9-31D0-4454-8B99-77A831ACA805}"/>
              </a:ext>
            </a:extLst>
          </p:cNvPr>
          <p:cNvSpPr txBox="1"/>
          <p:nvPr/>
        </p:nvSpPr>
        <p:spPr>
          <a:xfrm>
            <a:off x="692862" y="1361422"/>
            <a:ext cx="10094408" cy="4701287"/>
          </a:xfrm>
          <a:prstGeom prst="rect">
            <a:avLst/>
          </a:prstGeom>
          <a:noFill/>
        </p:spPr>
        <p:txBody>
          <a:bodyPr wrap="square" lIns="91440" tIns="45720" rIns="91440" bIns="45720" rtlCol="0" anchor="t">
            <a:spAutoFit/>
          </a:bodyPr>
          <a:lstStyle/>
          <a:p>
            <a:endParaRPr lang="en-US" dirty="0"/>
          </a:p>
          <a:p>
            <a:pPr marL="228600" indent="-228600">
              <a:buAutoNum type="arabicPeriod"/>
            </a:pPr>
            <a:r>
              <a:rPr lang="en-US" dirty="0"/>
              <a:t> 90% of people who die by suicide have an underlying – and potentially treatable – mental health condition.</a:t>
            </a:r>
          </a:p>
          <a:p>
            <a:pPr marL="228600" indent="-228600">
              <a:buAutoNum type="arabicPeriod"/>
            </a:pPr>
            <a:endParaRPr lang="en-US" dirty="0"/>
          </a:p>
          <a:p>
            <a:pPr marL="228600" indent="-228600">
              <a:buFontTx/>
              <a:buAutoNum type="arabicPeriod"/>
            </a:pPr>
            <a:r>
              <a:rPr lang="en-US" dirty="0"/>
              <a:t>Depression, bipolar disorder, and substance use are strongly linked to suicidal thinking </a:t>
            </a:r>
            <a:br>
              <a:rPr lang="en-US" dirty="0"/>
            </a:br>
            <a:r>
              <a:rPr lang="en-US" dirty="0"/>
              <a:t>and behavior. </a:t>
            </a:r>
            <a:br>
              <a:rPr lang="en-US" dirty="0"/>
            </a:br>
            <a:r>
              <a:rPr lang="en-US" dirty="0"/>
              <a:t> </a:t>
            </a:r>
          </a:p>
          <a:p>
            <a:pPr marL="228600" indent="-228600">
              <a:buAutoNum type="arabicPeriod"/>
            </a:pPr>
            <a:r>
              <a:rPr lang="en-US" dirty="0"/>
              <a:t>Specific treatments used by mental health professionals – have been proven to help people </a:t>
            </a:r>
            <a:br>
              <a:rPr lang="en-US" dirty="0"/>
            </a:br>
            <a:r>
              <a:rPr lang="en-US" dirty="0"/>
              <a:t>manage their suicidal ideation and behavior. </a:t>
            </a:r>
            <a:br>
              <a:rPr lang="en-US" dirty="0"/>
            </a:br>
            <a:endParaRPr lang="en-US" dirty="0"/>
          </a:p>
          <a:p>
            <a:pPr marL="228600" indent="-228600">
              <a:buFontTx/>
              <a:buAutoNum type="arabicPeriod"/>
            </a:pPr>
            <a:r>
              <a:rPr lang="en-US" dirty="0"/>
              <a:t>Suicide is related to brain functions that affect decision-making and behavioral control, </a:t>
            </a:r>
            <a:br>
              <a:rPr lang="en-US" dirty="0"/>
            </a:br>
            <a:r>
              <a:rPr lang="en-US" dirty="0"/>
              <a:t>making it difficult for people to find positive solutions.</a:t>
            </a:r>
            <a:br>
              <a:rPr lang="en-US" dirty="0"/>
            </a:br>
            <a:endParaRPr lang="en-US" dirty="0"/>
          </a:p>
          <a:p>
            <a:pPr marL="228600" indent="-228600">
              <a:buFontTx/>
              <a:buAutoNum type="arabicPeriod"/>
            </a:pPr>
            <a:r>
              <a:rPr lang="en-US" dirty="0"/>
              <a:t>Limiting a person’s access to methods of killing themselves dramatically decreases suicide rates in communities. </a:t>
            </a:r>
            <a:br>
              <a:rPr lang="en-US" sz="1350" dirty="0"/>
            </a:br>
            <a:endParaRPr lang="en-US" sz="1350" dirty="0"/>
          </a:p>
          <a:p>
            <a:endParaRPr lang="en-US" sz="1600" dirty="0"/>
          </a:p>
        </p:txBody>
      </p:sp>
      <p:pic>
        <p:nvPicPr>
          <p:cNvPr id="5" name="Google Shape;6;p24" descr="Google Shape;6;p24">
            <a:extLst>
              <a:ext uri="{FF2B5EF4-FFF2-40B4-BE49-F238E27FC236}">
                <a16:creationId xmlns:a16="http://schemas.microsoft.com/office/drawing/2014/main" id="{A3E5F385-BC0D-487A-AD7F-C7A8DE5A6530}"/>
              </a:ext>
            </a:extLst>
          </p:cNvPr>
          <p:cNvPicPr>
            <a:picLocks noChangeAspect="1"/>
          </p:cNvPicPr>
          <p:nvPr/>
        </p:nvPicPr>
        <p:blipFill>
          <a:blip r:embed="rId3"/>
          <a:stretch>
            <a:fillRect/>
          </a:stretch>
        </p:blipFill>
        <p:spPr>
          <a:xfrm rot="16200000" flipH="1">
            <a:off x="-3306807" y="3306808"/>
            <a:ext cx="6858001" cy="244391"/>
          </a:xfrm>
          <a:prstGeom prst="rect">
            <a:avLst/>
          </a:prstGeom>
          <a:ln w="12700">
            <a:miter lim="400000"/>
          </a:ln>
        </p:spPr>
      </p:pic>
      <p:sp>
        <p:nvSpPr>
          <p:cNvPr id="6" name="TextBox 5">
            <a:extLst>
              <a:ext uri="{FF2B5EF4-FFF2-40B4-BE49-F238E27FC236}">
                <a16:creationId xmlns:a16="http://schemas.microsoft.com/office/drawing/2014/main" id="{E13E84D4-326A-4996-9501-EA50B75C029B}"/>
              </a:ext>
            </a:extLst>
          </p:cNvPr>
          <p:cNvSpPr txBox="1"/>
          <p:nvPr/>
        </p:nvSpPr>
        <p:spPr>
          <a:xfrm>
            <a:off x="6533322" y="6220326"/>
            <a:ext cx="5506278" cy="477054"/>
          </a:xfrm>
          <a:prstGeom prst="rect">
            <a:avLst/>
          </a:prstGeom>
          <a:noFill/>
        </p:spPr>
        <p:txBody>
          <a:bodyPr wrap="square" rtlCol="0">
            <a:spAutoFit/>
          </a:bodyPr>
          <a:lstStyle/>
          <a:p>
            <a:pPr algn="ctr"/>
            <a:r>
              <a:rPr lang="en-US" sz="2500" dirty="0">
                <a:solidFill>
                  <a:srgbClr val="94A545"/>
                </a:solidFill>
              </a:rPr>
              <a:t>#TogetherWeFarm</a:t>
            </a:r>
          </a:p>
        </p:txBody>
      </p:sp>
    </p:spTree>
    <p:extLst>
      <p:ext uri="{BB962C8B-B14F-4D97-AF65-F5344CB8AC3E}">
        <p14:creationId xmlns:p14="http://schemas.microsoft.com/office/powerpoint/2010/main" val="2180405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ree, outdoor, person, plant&#10;&#10;Description automatically generated">
            <a:extLst>
              <a:ext uri="{FF2B5EF4-FFF2-40B4-BE49-F238E27FC236}">
                <a16:creationId xmlns:a16="http://schemas.microsoft.com/office/drawing/2014/main" id="{86B5CD1D-66EE-4118-8D6C-7FBF864D6226}"/>
              </a:ext>
            </a:extLst>
          </p:cNvPr>
          <p:cNvPicPr>
            <a:picLocks noChangeAspect="1"/>
          </p:cNvPicPr>
          <p:nvPr/>
        </p:nvPicPr>
        <p:blipFill>
          <a:blip r:embed="rId3">
            <a:alphaModFix amt="53000"/>
            <a:extLst>
              <a:ext uri="{28A0092B-C50C-407E-A947-70E740481C1C}">
                <a14:useLocalDpi xmlns:a14="http://schemas.microsoft.com/office/drawing/2010/main" val="0"/>
              </a:ext>
            </a:extLst>
          </a:blip>
          <a:stretch>
            <a:fillRect/>
          </a:stretch>
        </p:blipFill>
        <p:spPr>
          <a:xfrm>
            <a:off x="1904998" y="0"/>
            <a:ext cx="10287000" cy="6858000"/>
          </a:xfrm>
          <a:prstGeom prst="rect">
            <a:avLst/>
          </a:prstGeom>
          <a:effectLst>
            <a:outerShdw blurRad="50800" dist="50800" dir="5400000" algn="ctr" rotWithShape="0">
              <a:srgbClr val="000000">
                <a:alpha val="37000"/>
              </a:srgbClr>
            </a:outerShdw>
          </a:effectLst>
        </p:spPr>
      </p:pic>
      <p:sp>
        <p:nvSpPr>
          <p:cNvPr id="17" name="Rectangle 1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4739C36-BA0C-4AB2-897F-A29F93DAA6C5}"/>
              </a:ext>
            </a:extLst>
          </p:cNvPr>
          <p:cNvSpPr/>
          <p:nvPr/>
        </p:nvSpPr>
        <p:spPr>
          <a:xfrm>
            <a:off x="249044" y="308317"/>
            <a:ext cx="4200291" cy="2174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B8DCB3-339A-4F03-8C82-6A30EB6B21FE}"/>
              </a:ext>
            </a:extLst>
          </p:cNvPr>
          <p:cNvSpPr>
            <a:spLocks noGrp="1"/>
          </p:cNvSpPr>
          <p:nvPr>
            <p:ph type="title"/>
          </p:nvPr>
        </p:nvSpPr>
        <p:spPr>
          <a:xfrm>
            <a:off x="575211" y="-251887"/>
            <a:ext cx="4765415" cy="1347736"/>
          </a:xfrm>
        </p:spPr>
        <p:txBody>
          <a:bodyPr vert="horz" lIns="91440" tIns="45720" rIns="91440" bIns="45720" rtlCol="0" anchor="b">
            <a:normAutofit/>
          </a:bodyPr>
          <a:lstStyle/>
          <a:p>
            <a:r>
              <a:rPr lang="en-US" dirty="0">
                <a:solidFill>
                  <a:srgbClr val="94A545"/>
                </a:solidFill>
              </a:rPr>
              <a:t>Warning Signs:</a:t>
            </a:r>
            <a:endParaRPr lang="en-US" dirty="0">
              <a:solidFill>
                <a:srgbClr val="94A545"/>
              </a:solidFill>
              <a:cs typeface="Arial"/>
            </a:endParaRPr>
          </a:p>
        </p:txBody>
      </p:sp>
      <p:sp>
        <p:nvSpPr>
          <p:cNvPr id="10" name="TextBox 9">
            <a:extLst>
              <a:ext uri="{FF2B5EF4-FFF2-40B4-BE49-F238E27FC236}">
                <a16:creationId xmlns:a16="http://schemas.microsoft.com/office/drawing/2014/main" id="{5439DAB9-31D0-4454-8B99-77A831ACA805}"/>
              </a:ext>
            </a:extLst>
          </p:cNvPr>
          <p:cNvSpPr txBox="1"/>
          <p:nvPr/>
        </p:nvSpPr>
        <p:spPr>
          <a:xfrm>
            <a:off x="249044" y="1347736"/>
            <a:ext cx="10331690" cy="3933568"/>
          </a:xfrm>
          <a:prstGeom prst="rect">
            <a:avLst/>
          </a:prstGeom>
        </p:spPr>
        <p:txBody>
          <a:bodyPr vert="horz" lIns="91440" tIns="45720" rIns="91440" bIns="45720" rtlCol="0" anchor="t">
            <a:noAutofit/>
          </a:bodyPr>
          <a:lstStyle/>
          <a:p>
            <a:pPr lvl="1" indent="-228600" fontAlgn="base">
              <a:lnSpc>
                <a:spcPts val="2400"/>
              </a:lnSpc>
              <a:spcAft>
                <a:spcPts val="600"/>
              </a:spcAft>
              <a:buFont typeface="Arial" panose="020B0604020202020204" pitchFamily="34" charset="0"/>
              <a:buChar char="•"/>
            </a:pPr>
            <a:r>
              <a:rPr lang="en-US" sz="2400" i="0" u="none" strike="noStrike" dirty="0">
                <a:effectLst/>
              </a:rPr>
              <a:t>Talking about suicide and history of suicide in family.</a:t>
            </a:r>
            <a:br>
              <a:rPr lang="en-US" sz="2400" i="0" u="none" strike="noStrike" dirty="0">
                <a:effectLst/>
              </a:rPr>
            </a:br>
            <a:endParaRPr lang="en-US" sz="2400" i="0" dirty="0">
              <a:effectLst/>
              <a:cs typeface="Arial"/>
            </a:endParaRPr>
          </a:p>
          <a:p>
            <a:pPr lvl="1" indent="-228600" fontAlgn="base">
              <a:lnSpc>
                <a:spcPts val="2400"/>
              </a:lnSpc>
              <a:spcAft>
                <a:spcPts val="600"/>
              </a:spcAft>
              <a:buFont typeface="Arial" panose="020B0604020202020204" pitchFamily="34" charset="0"/>
              <a:buChar char="•"/>
            </a:pPr>
            <a:r>
              <a:rPr lang="en-US" sz="2400" i="0" u="none" strike="noStrike" dirty="0">
                <a:effectLst/>
              </a:rPr>
              <a:t>Changes in sleep and/or eating patterns.</a:t>
            </a:r>
            <a:br>
              <a:rPr lang="en-US" sz="2400" i="0" u="none" strike="noStrike" dirty="0">
                <a:effectLst/>
              </a:rPr>
            </a:br>
            <a:endParaRPr lang="en-US" sz="2400" i="0" dirty="0">
              <a:effectLst/>
              <a:cs typeface="Arial"/>
            </a:endParaRPr>
          </a:p>
          <a:p>
            <a:pPr lvl="1" indent="-228600" fontAlgn="base">
              <a:lnSpc>
                <a:spcPts val="2400"/>
              </a:lnSpc>
              <a:spcAft>
                <a:spcPts val="600"/>
              </a:spcAft>
              <a:buFont typeface="Arial" panose="020B0604020202020204" pitchFamily="34" charset="0"/>
              <a:buChar char="•"/>
            </a:pPr>
            <a:r>
              <a:rPr lang="en-US" sz="2400" i="0" u="none" strike="noStrike" dirty="0">
                <a:effectLst/>
              </a:rPr>
              <a:t>Increased use of drugs or alcohol.</a:t>
            </a:r>
            <a:br>
              <a:rPr lang="en-US" sz="2400" i="0" u="none" strike="noStrike" dirty="0">
                <a:effectLst/>
              </a:rPr>
            </a:br>
            <a:endParaRPr lang="en-US" sz="2400" i="0" dirty="0">
              <a:effectLst/>
              <a:cs typeface="Arial"/>
            </a:endParaRPr>
          </a:p>
          <a:p>
            <a:pPr lvl="1" indent="-228600" fontAlgn="base">
              <a:lnSpc>
                <a:spcPts val="2400"/>
              </a:lnSpc>
              <a:spcAft>
                <a:spcPts val="600"/>
              </a:spcAft>
              <a:buFont typeface="Arial" panose="020B0604020202020204" pitchFamily="34" charset="0"/>
              <a:buChar char="•"/>
            </a:pPr>
            <a:r>
              <a:rPr lang="en-US" sz="2400" i="0" u="none" strike="noStrike" dirty="0">
                <a:effectLst/>
              </a:rPr>
              <a:t>Preoccupation with death.</a:t>
            </a:r>
            <a:r>
              <a:rPr lang="en-US" sz="2400" i="0" dirty="0">
                <a:effectLst/>
              </a:rPr>
              <a:t>​</a:t>
            </a:r>
            <a:br>
              <a:rPr lang="en-US" sz="2400" i="0" dirty="0">
                <a:effectLst/>
              </a:rPr>
            </a:br>
            <a:endParaRPr lang="en-US" sz="2400" i="0" dirty="0">
              <a:effectLst/>
              <a:cs typeface="Arial"/>
            </a:endParaRPr>
          </a:p>
          <a:p>
            <a:pPr lvl="1" indent="-228600" fontAlgn="base">
              <a:lnSpc>
                <a:spcPts val="2400"/>
              </a:lnSpc>
              <a:spcAft>
                <a:spcPts val="600"/>
              </a:spcAft>
              <a:buFont typeface="Arial" panose="020B0604020202020204" pitchFamily="34" charset="0"/>
              <a:buChar char="•"/>
            </a:pPr>
            <a:r>
              <a:rPr lang="en-US" sz="2400" i="0" u="none" strike="noStrike" dirty="0">
                <a:effectLst/>
              </a:rPr>
              <a:t>Giving away possession</a:t>
            </a:r>
            <a:r>
              <a:rPr lang="en-US" sz="2400" dirty="0"/>
              <a:t>s.</a:t>
            </a:r>
            <a:br>
              <a:rPr lang="en-US" sz="2400" dirty="0"/>
            </a:br>
            <a:endParaRPr lang="en-US" sz="2400" i="0" dirty="0">
              <a:effectLst/>
              <a:cs typeface="Arial"/>
            </a:endParaRPr>
          </a:p>
          <a:p>
            <a:pPr lvl="1" indent="-228600" fontAlgn="base">
              <a:lnSpc>
                <a:spcPts val="2400"/>
              </a:lnSpc>
              <a:spcAft>
                <a:spcPts val="600"/>
              </a:spcAft>
              <a:buFont typeface="Arial" panose="020B0604020202020204" pitchFamily="34" charset="0"/>
              <a:buChar char="•"/>
            </a:pPr>
            <a:r>
              <a:rPr lang="en-US" sz="2400" i="0" u="none" strike="noStrike" dirty="0">
                <a:effectLst/>
              </a:rPr>
              <a:t>Obtaining firearms.</a:t>
            </a:r>
            <a:br>
              <a:rPr lang="en-US" sz="2400" i="0" u="none" strike="noStrike" dirty="0">
                <a:effectLst/>
              </a:rPr>
            </a:br>
            <a:endParaRPr lang="en-US" sz="2400" i="0" u="none" strike="noStrike" dirty="0">
              <a:effectLst/>
            </a:endParaRPr>
          </a:p>
          <a:p>
            <a:pPr lvl="1" indent="-228600" fontAlgn="base">
              <a:lnSpc>
                <a:spcPts val="2400"/>
              </a:lnSpc>
              <a:spcAft>
                <a:spcPts val="600"/>
              </a:spcAft>
              <a:buFont typeface="Arial" panose="020B0604020202020204" pitchFamily="34" charset="0"/>
              <a:buChar char="•"/>
            </a:pPr>
            <a:r>
              <a:rPr lang="en-US" sz="2400" dirty="0">
                <a:cs typeface="Arial"/>
              </a:rPr>
              <a:t>Withdrawing from family, friends, and routines that were pleasurable.</a:t>
            </a:r>
            <a:endParaRPr lang="en-US" sz="2400" i="0" dirty="0">
              <a:effectLst/>
              <a:cs typeface="Arial"/>
            </a:endParaRPr>
          </a:p>
        </p:txBody>
      </p:sp>
      <p:sp>
        <p:nvSpPr>
          <p:cNvPr id="11" name="TextBox 10">
            <a:extLst>
              <a:ext uri="{FF2B5EF4-FFF2-40B4-BE49-F238E27FC236}">
                <a16:creationId xmlns:a16="http://schemas.microsoft.com/office/drawing/2014/main" id="{402EF24E-D193-487F-8C35-BBCA79302F17}"/>
              </a:ext>
            </a:extLst>
          </p:cNvPr>
          <p:cNvSpPr txBox="1"/>
          <p:nvPr/>
        </p:nvSpPr>
        <p:spPr>
          <a:xfrm>
            <a:off x="5020969" y="3988256"/>
            <a:ext cx="5673546" cy="994019"/>
          </a:xfrm>
          <a:prstGeom prst="rect">
            <a:avLst/>
          </a:prstGeom>
        </p:spPr>
        <p:txBody>
          <a:bodyPr vert="horz" lIns="91440" tIns="45720" rIns="91440" bIns="45720" rtlCol="0" anchor="t">
            <a:noAutofit/>
          </a:bodyPr>
          <a:lstStyle/>
          <a:p>
            <a:pPr marL="228600" lvl="1">
              <a:lnSpc>
                <a:spcPct val="90000"/>
              </a:lnSpc>
              <a:spcAft>
                <a:spcPts val="600"/>
              </a:spcAft>
            </a:pPr>
            <a:r>
              <a:rPr lang="en-US" sz="2100" b="1" dirty="0"/>
              <a:t>BUT: </a:t>
            </a:r>
            <a:r>
              <a:rPr lang="en-US" sz="2100" b="1" dirty="0">
                <a:ea typeface="+mn-lt"/>
                <a:cs typeface="+mn-lt"/>
              </a:rPr>
              <a:t>Not all people who experience thoughts of suicide or die by suicide exhibit these signs.</a:t>
            </a:r>
          </a:p>
        </p:txBody>
      </p:sp>
    </p:spTree>
    <p:extLst>
      <p:ext uri="{BB962C8B-B14F-4D97-AF65-F5344CB8AC3E}">
        <p14:creationId xmlns:p14="http://schemas.microsoft.com/office/powerpoint/2010/main" val="2763790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04EB93-DD0D-441E-9BA5-A1CF8A19A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5358" y="0"/>
            <a:ext cx="8836642" cy="6220322"/>
          </a:xfrm>
          <a:prstGeom prst="rect">
            <a:avLst/>
          </a:prstGeom>
        </p:spPr>
      </p:pic>
      <p:pic>
        <p:nvPicPr>
          <p:cNvPr id="15" name="Picture 1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4F3E9FE3-FE2B-42A5-897C-1BC1CC7C32B3}"/>
              </a:ext>
            </a:extLst>
          </p:cNvPr>
          <p:cNvSpPr>
            <a:spLocks noGrp="1"/>
          </p:cNvSpPr>
          <p:nvPr>
            <p:ph type="title"/>
          </p:nvPr>
        </p:nvSpPr>
        <p:spPr>
          <a:xfrm>
            <a:off x="662122" y="472964"/>
            <a:ext cx="5291002" cy="1311664"/>
          </a:xfrm>
        </p:spPr>
        <p:txBody>
          <a:bodyPr>
            <a:normAutofit/>
          </a:bodyPr>
          <a:lstStyle/>
          <a:p>
            <a:r>
              <a:rPr lang="en-US" dirty="0">
                <a:solidFill>
                  <a:srgbClr val="94A545"/>
                </a:solidFill>
              </a:rPr>
              <a:t>Stress on the Farm</a:t>
            </a:r>
            <a:endParaRPr lang="en-US" dirty="0">
              <a:solidFill>
                <a:srgbClr val="94A545"/>
              </a:solidFill>
              <a:cs typeface="Arial"/>
            </a:endParaRPr>
          </a:p>
        </p:txBody>
      </p:sp>
      <p:sp>
        <p:nvSpPr>
          <p:cNvPr id="3" name="Content Placeholder 2">
            <a:extLst>
              <a:ext uri="{FF2B5EF4-FFF2-40B4-BE49-F238E27FC236}">
                <a16:creationId xmlns:a16="http://schemas.microsoft.com/office/drawing/2014/main" id="{BABF323C-0F9A-4136-A606-A2E2C9009342}"/>
              </a:ext>
            </a:extLst>
          </p:cNvPr>
          <p:cNvSpPr>
            <a:spLocks noGrp="1"/>
          </p:cNvSpPr>
          <p:nvPr>
            <p:ph idx="1"/>
          </p:nvPr>
        </p:nvSpPr>
        <p:spPr>
          <a:xfrm>
            <a:off x="662122" y="1784628"/>
            <a:ext cx="5291002" cy="4508609"/>
          </a:xfrm>
        </p:spPr>
        <p:txBody>
          <a:bodyPr anchor="ctr">
            <a:normAutofit/>
          </a:bodyPr>
          <a:lstStyle/>
          <a:p>
            <a:pPr marL="0" indent="0">
              <a:buNone/>
            </a:pPr>
            <a:r>
              <a:rPr lang="en-US" i="1" dirty="0"/>
              <a:t>“At its core, farming is both a profession and a cultural identity steeped in strength of character, self-reliance and independence that can make it difficult to first recognize and then seek help when needed.”</a:t>
            </a:r>
            <a:br>
              <a:rPr lang="en-US" i="1" dirty="0"/>
            </a:br>
            <a:endParaRPr lang="en-US" i="1" dirty="0"/>
          </a:p>
          <a:p>
            <a:pPr marL="0" indent="0">
              <a:buNone/>
            </a:pPr>
            <a:br>
              <a:rPr lang="en-US" sz="1200" dirty="0">
                <a:solidFill>
                  <a:srgbClr val="000000"/>
                </a:solidFill>
              </a:rPr>
            </a:br>
            <a:br>
              <a:rPr lang="en-US" sz="1200" dirty="0">
                <a:solidFill>
                  <a:srgbClr val="000000"/>
                </a:solidFill>
              </a:rPr>
            </a:br>
            <a:r>
              <a:rPr lang="en-US" sz="1200" i="1" dirty="0">
                <a:solidFill>
                  <a:srgbClr val="000000"/>
                </a:solidFill>
              </a:rPr>
              <a:t>- Growing Stress on the Farm: The Expanding Economic and Mental Health Disparities in Rural Missouri</a:t>
            </a:r>
          </a:p>
          <a:p>
            <a:endParaRPr lang="en-US" sz="2000" dirty="0">
              <a:solidFill>
                <a:srgbClr val="000000"/>
              </a:solidFill>
            </a:endParaRPr>
          </a:p>
        </p:txBody>
      </p:sp>
      <p:pic>
        <p:nvPicPr>
          <p:cNvPr id="6" name="Google Shape;6;p24" descr="Google Shape;6;p24">
            <a:extLst>
              <a:ext uri="{FF2B5EF4-FFF2-40B4-BE49-F238E27FC236}">
                <a16:creationId xmlns:a16="http://schemas.microsoft.com/office/drawing/2014/main" id="{6A4B033B-015C-46D9-A40D-3D6B2ACBEEBA}"/>
              </a:ext>
            </a:extLst>
          </p:cNvPr>
          <p:cNvPicPr>
            <a:picLocks noChangeAspect="1"/>
          </p:cNvPicPr>
          <p:nvPr/>
        </p:nvPicPr>
        <p:blipFill>
          <a:blip r:embed="rId5"/>
          <a:stretch>
            <a:fillRect/>
          </a:stretch>
        </p:blipFill>
        <p:spPr>
          <a:xfrm rot="16200000" flipH="1">
            <a:off x="-3306807" y="3306808"/>
            <a:ext cx="6858001" cy="244391"/>
          </a:xfrm>
          <a:prstGeom prst="rect">
            <a:avLst/>
          </a:prstGeom>
          <a:ln w="12700">
            <a:miter lim="400000"/>
          </a:ln>
        </p:spPr>
      </p:pic>
      <p:sp>
        <p:nvSpPr>
          <p:cNvPr id="7" name="TextBox 6">
            <a:extLst>
              <a:ext uri="{FF2B5EF4-FFF2-40B4-BE49-F238E27FC236}">
                <a16:creationId xmlns:a16="http://schemas.microsoft.com/office/drawing/2014/main" id="{12306DE3-D305-4324-A220-BA0F0B57B12F}"/>
              </a:ext>
            </a:extLst>
          </p:cNvPr>
          <p:cNvSpPr txBox="1"/>
          <p:nvPr/>
        </p:nvSpPr>
        <p:spPr>
          <a:xfrm>
            <a:off x="6864626" y="6220326"/>
            <a:ext cx="5174974" cy="477054"/>
          </a:xfrm>
          <a:prstGeom prst="rect">
            <a:avLst/>
          </a:prstGeom>
          <a:noFill/>
        </p:spPr>
        <p:txBody>
          <a:bodyPr wrap="square" rtlCol="0">
            <a:spAutoFit/>
          </a:bodyPr>
          <a:lstStyle/>
          <a:p>
            <a:pPr algn="ctr"/>
            <a:r>
              <a:rPr lang="en-US" sz="2500" dirty="0">
                <a:solidFill>
                  <a:srgbClr val="94A545"/>
                </a:solidFill>
              </a:rPr>
              <a:t>#TogetherWeFarm</a:t>
            </a:r>
          </a:p>
        </p:txBody>
      </p:sp>
    </p:spTree>
    <p:extLst>
      <p:ext uri="{BB962C8B-B14F-4D97-AF65-F5344CB8AC3E}">
        <p14:creationId xmlns:p14="http://schemas.microsoft.com/office/powerpoint/2010/main" val="25362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E5571-2817-4B52-86A0-36ADC36BE2F7}"/>
              </a:ext>
            </a:extLst>
          </p:cNvPr>
          <p:cNvSpPr>
            <a:spLocks noGrp="1"/>
          </p:cNvSpPr>
          <p:nvPr>
            <p:ph type="title"/>
          </p:nvPr>
        </p:nvSpPr>
        <p:spPr>
          <a:xfrm>
            <a:off x="946994" y="379995"/>
            <a:ext cx="10876005" cy="956779"/>
          </a:xfrm>
        </p:spPr>
        <p:txBody>
          <a:bodyPr>
            <a:noAutofit/>
          </a:bodyPr>
          <a:lstStyle/>
          <a:p>
            <a:r>
              <a:rPr lang="en-US" dirty="0">
                <a:solidFill>
                  <a:srgbClr val="94A545"/>
                </a:solidFill>
                <a:cs typeface="Arial"/>
              </a:rPr>
              <a:t>Farm Stressors can Contribute to </a:t>
            </a:r>
            <a:br>
              <a:rPr lang="en-US" dirty="0">
                <a:solidFill>
                  <a:srgbClr val="94A545"/>
                </a:solidFill>
                <a:cs typeface="Arial"/>
              </a:rPr>
            </a:br>
            <a:r>
              <a:rPr lang="en-US" dirty="0">
                <a:solidFill>
                  <a:srgbClr val="94A545"/>
                </a:solidFill>
                <a:cs typeface="Arial"/>
              </a:rPr>
              <a:t>Death by Suicide</a:t>
            </a:r>
          </a:p>
        </p:txBody>
      </p:sp>
      <p:sp>
        <p:nvSpPr>
          <p:cNvPr id="3" name="Content Placeholder 2">
            <a:extLst>
              <a:ext uri="{FF2B5EF4-FFF2-40B4-BE49-F238E27FC236}">
                <a16:creationId xmlns:a16="http://schemas.microsoft.com/office/drawing/2014/main" id="{AF048C14-30AD-4085-B4E9-C5934BEC59F1}"/>
              </a:ext>
            </a:extLst>
          </p:cNvPr>
          <p:cNvSpPr>
            <a:spLocks noGrp="1"/>
          </p:cNvSpPr>
          <p:nvPr>
            <p:ph idx="1"/>
          </p:nvPr>
        </p:nvSpPr>
        <p:spPr>
          <a:xfrm>
            <a:off x="518560" y="1544326"/>
            <a:ext cx="11066371" cy="2566927"/>
          </a:xfrm>
        </p:spPr>
        <p:txBody>
          <a:bodyPr vert="horz" lIns="91440" tIns="45720" rIns="91440" bIns="45720" rtlCol="0" anchor="t">
            <a:normAutofit/>
          </a:bodyPr>
          <a:lstStyle/>
          <a:p>
            <a:pPr marL="457200" lvl="1" indent="0">
              <a:buNone/>
            </a:pPr>
            <a:endParaRPr lang="en-US" baseline="30000" dirty="0">
              <a:cs typeface="Arial"/>
            </a:endParaRPr>
          </a:p>
          <a:p>
            <a:pPr marL="457200" lvl="1" indent="0">
              <a:buNone/>
            </a:pPr>
            <a:endParaRPr lang="en-US" baseline="30000" dirty="0">
              <a:cs typeface="Arial"/>
            </a:endParaRPr>
          </a:p>
          <a:p>
            <a:pPr marL="457200" lvl="1" indent="0">
              <a:buNone/>
            </a:pPr>
            <a:endParaRPr lang="en-US" baseline="30000" dirty="0">
              <a:cs typeface="Arial"/>
            </a:endParaRPr>
          </a:p>
          <a:p>
            <a:pPr lvl="1"/>
            <a:endParaRPr lang="en-US" baseline="30000" dirty="0">
              <a:cs typeface="Arial"/>
            </a:endParaRPr>
          </a:p>
        </p:txBody>
      </p:sp>
      <p:sp>
        <p:nvSpPr>
          <p:cNvPr id="4" name="TextBox 3">
            <a:extLst>
              <a:ext uri="{FF2B5EF4-FFF2-40B4-BE49-F238E27FC236}">
                <a16:creationId xmlns:a16="http://schemas.microsoft.com/office/drawing/2014/main" id="{E1800B6F-78AC-4132-9EC6-D352E1D0F65D}"/>
              </a:ext>
            </a:extLst>
          </p:cNvPr>
          <p:cNvSpPr txBox="1"/>
          <p:nvPr/>
        </p:nvSpPr>
        <p:spPr>
          <a:xfrm>
            <a:off x="607069" y="2006715"/>
            <a:ext cx="3087756" cy="2656666"/>
          </a:xfrm>
          <a:prstGeom prst="rect">
            <a:avLst/>
          </a:prstGeom>
          <a:solidFill>
            <a:srgbClr val="94A545"/>
          </a:solidFill>
          <a:ln>
            <a:solidFill>
              <a:srgbClr val="94A5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b="1" dirty="0"/>
              <a:t>Typical Stressors</a:t>
            </a:r>
          </a:p>
          <a:p>
            <a:pPr lvl="1"/>
            <a:endParaRPr lang="en-US" dirty="0"/>
          </a:p>
          <a:p>
            <a:pPr lvl="1"/>
            <a:r>
              <a:rPr lang="en-US" dirty="0"/>
              <a:t>Constant responsibilities</a:t>
            </a:r>
            <a:endParaRPr lang="en-US" dirty="0">
              <a:cs typeface="Arial"/>
            </a:endParaRPr>
          </a:p>
          <a:p>
            <a:pPr lvl="1"/>
            <a:r>
              <a:rPr lang="en-US" dirty="0"/>
              <a:t>Location</a:t>
            </a:r>
          </a:p>
          <a:p>
            <a:pPr lvl="1"/>
            <a:r>
              <a:rPr lang="en-US" dirty="0"/>
              <a:t>Multi-generations</a:t>
            </a:r>
          </a:p>
          <a:p>
            <a:pPr lvl="1"/>
            <a:r>
              <a:rPr lang="en-US" dirty="0"/>
              <a:t>Stigma</a:t>
            </a:r>
          </a:p>
          <a:p>
            <a:pPr lvl="1"/>
            <a:r>
              <a:rPr lang="en-US" dirty="0"/>
              <a:t>Access to relevant care</a:t>
            </a:r>
          </a:p>
          <a:p>
            <a:endParaRPr lang="en-US" dirty="0"/>
          </a:p>
        </p:txBody>
      </p:sp>
      <p:sp>
        <p:nvSpPr>
          <p:cNvPr id="5" name="TextBox 4">
            <a:extLst>
              <a:ext uri="{FF2B5EF4-FFF2-40B4-BE49-F238E27FC236}">
                <a16:creationId xmlns:a16="http://schemas.microsoft.com/office/drawing/2014/main" id="{154D2065-2FA4-4FED-9F8E-7171985E8173}"/>
              </a:ext>
            </a:extLst>
          </p:cNvPr>
          <p:cNvSpPr txBox="1"/>
          <p:nvPr/>
        </p:nvSpPr>
        <p:spPr>
          <a:xfrm>
            <a:off x="4120127" y="2006715"/>
            <a:ext cx="3293165" cy="2656666"/>
          </a:xfrm>
          <a:prstGeom prst="rect">
            <a:avLst/>
          </a:prstGeom>
          <a:solidFill>
            <a:srgbClr val="94A545"/>
          </a:solidFill>
          <a:ln>
            <a:solidFill>
              <a:srgbClr val="94A5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chemeClr val="lt1"/>
                </a:solidFill>
              </a:defRPr>
            </a:lvl1pPr>
            <a:lvl2pPr lvl="1">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b="1" dirty="0"/>
              <a:t>Extraordinary Stressors</a:t>
            </a:r>
            <a:br>
              <a:rPr lang="en-US" b="1" dirty="0"/>
            </a:br>
            <a:endParaRPr lang="en-US" b="1" dirty="0"/>
          </a:p>
          <a:p>
            <a:pPr lvl="1"/>
            <a:r>
              <a:rPr lang="en-US" dirty="0"/>
              <a:t>Weather</a:t>
            </a:r>
          </a:p>
          <a:p>
            <a:pPr lvl="1"/>
            <a:r>
              <a:rPr lang="en-US" dirty="0"/>
              <a:t>Market prices and tariffs</a:t>
            </a:r>
          </a:p>
          <a:p>
            <a:pPr lvl="1"/>
            <a:r>
              <a:rPr lang="en-US" dirty="0"/>
              <a:t>Debt and cash flow</a:t>
            </a:r>
          </a:p>
          <a:p>
            <a:pPr lvl="1"/>
            <a:r>
              <a:rPr lang="en-US" dirty="0"/>
              <a:t>Health-care costs</a:t>
            </a:r>
          </a:p>
          <a:p>
            <a:pPr lvl="1"/>
            <a:endParaRPr lang="en-US" dirty="0"/>
          </a:p>
          <a:p>
            <a:pPr lvl="1"/>
            <a:endParaRPr lang="en-US" dirty="0"/>
          </a:p>
          <a:p>
            <a:pPr lvl="1"/>
            <a:endParaRPr lang="en-US" dirty="0"/>
          </a:p>
        </p:txBody>
      </p:sp>
      <p:sp>
        <p:nvSpPr>
          <p:cNvPr id="6" name="TextBox 5">
            <a:extLst>
              <a:ext uri="{FF2B5EF4-FFF2-40B4-BE49-F238E27FC236}">
                <a16:creationId xmlns:a16="http://schemas.microsoft.com/office/drawing/2014/main" id="{84A10211-56E6-48F4-A979-DE296C93A58F}"/>
              </a:ext>
            </a:extLst>
          </p:cNvPr>
          <p:cNvSpPr txBox="1"/>
          <p:nvPr/>
        </p:nvSpPr>
        <p:spPr>
          <a:xfrm>
            <a:off x="7838594" y="2044394"/>
            <a:ext cx="3834846" cy="2656666"/>
          </a:xfrm>
          <a:prstGeom prst="rect">
            <a:avLst/>
          </a:prstGeom>
          <a:solidFill>
            <a:srgbClr val="94A545"/>
          </a:solidFill>
          <a:ln>
            <a:solidFill>
              <a:srgbClr val="94A5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chemeClr val="lt1"/>
                </a:solidFill>
              </a:defRPr>
            </a:lvl1pPr>
            <a:lvl2pPr lvl="1">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b="1" dirty="0"/>
              <a:t>Farm Stress and The Family</a:t>
            </a:r>
          </a:p>
          <a:p>
            <a:pPr algn="l"/>
            <a:br>
              <a:rPr lang="en-US" dirty="0"/>
            </a:br>
            <a:r>
              <a:rPr lang="en-US" dirty="0"/>
              <a:t>Women are more likely than men to experience stress</a:t>
            </a:r>
          </a:p>
          <a:p>
            <a:pPr algn="l"/>
            <a:endParaRPr lang="en-US" sz="1000" dirty="0"/>
          </a:p>
          <a:p>
            <a:pPr algn="l"/>
            <a:r>
              <a:rPr lang="en-US" dirty="0"/>
              <a:t>Children are not immune to farm stressors and the impact may be noted physically, emotionally, socially</a:t>
            </a:r>
          </a:p>
        </p:txBody>
      </p:sp>
      <p:sp>
        <p:nvSpPr>
          <p:cNvPr id="7" name="TextBox 6">
            <a:extLst>
              <a:ext uri="{FF2B5EF4-FFF2-40B4-BE49-F238E27FC236}">
                <a16:creationId xmlns:a16="http://schemas.microsoft.com/office/drawing/2014/main" id="{CF013364-6D14-45DD-93DE-9ADCC84B89D0}"/>
              </a:ext>
            </a:extLst>
          </p:cNvPr>
          <p:cNvSpPr txBox="1"/>
          <p:nvPr/>
        </p:nvSpPr>
        <p:spPr>
          <a:xfrm>
            <a:off x="39542" y="5446611"/>
            <a:ext cx="12180169" cy="3774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Arial"/>
              </a:rPr>
              <a:t>Increased rates of suicidality have been seen over the past 15 years and are a major public health concern.</a:t>
            </a:r>
          </a:p>
        </p:txBody>
      </p:sp>
      <p:pic>
        <p:nvPicPr>
          <p:cNvPr id="9" name="Google Shape;6;p24" descr="Google Shape;6;p24">
            <a:extLst>
              <a:ext uri="{FF2B5EF4-FFF2-40B4-BE49-F238E27FC236}">
                <a16:creationId xmlns:a16="http://schemas.microsoft.com/office/drawing/2014/main" id="{E49807BB-32FD-470D-BB26-B5867E7758C4}"/>
              </a:ext>
            </a:extLst>
          </p:cNvPr>
          <p:cNvPicPr>
            <a:picLocks noChangeAspect="1"/>
          </p:cNvPicPr>
          <p:nvPr/>
        </p:nvPicPr>
        <p:blipFill>
          <a:blip r:embed="rId3"/>
          <a:stretch>
            <a:fillRect/>
          </a:stretch>
        </p:blipFill>
        <p:spPr>
          <a:xfrm rot="16200000" flipH="1">
            <a:off x="-3306807" y="3306808"/>
            <a:ext cx="6858001" cy="244391"/>
          </a:xfrm>
          <a:prstGeom prst="rect">
            <a:avLst/>
          </a:prstGeom>
          <a:ln w="12700">
            <a:miter lim="400000"/>
          </a:ln>
        </p:spPr>
      </p:pic>
    </p:spTree>
    <p:extLst>
      <p:ext uri="{BB962C8B-B14F-4D97-AF65-F5344CB8AC3E}">
        <p14:creationId xmlns:p14="http://schemas.microsoft.com/office/powerpoint/2010/main" val="4182800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3"/>
        <p:cNvGrpSpPr/>
        <p:nvPr/>
      </p:nvGrpSpPr>
      <p:grpSpPr>
        <a:xfrm>
          <a:off x="0" y="0"/>
          <a:ext cx="0" cy="0"/>
          <a:chOff x="0" y="0"/>
          <a:chExt cx="0" cy="0"/>
        </a:xfrm>
      </p:grpSpPr>
      <p:sp>
        <p:nvSpPr>
          <p:cNvPr id="294" name="Google Shape;294;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1" name="Google Shape;301;p8"/>
          <p:cNvSpPr txBox="1">
            <a:spLocks noGrp="1"/>
          </p:cNvSpPr>
          <p:nvPr>
            <p:ph type="body" idx="1"/>
          </p:nvPr>
        </p:nvSpPr>
        <p:spPr>
          <a:xfrm>
            <a:off x="405595" y="1872260"/>
            <a:ext cx="6936109" cy="234446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dirty="0"/>
              <a:t>What are our community strengths?</a:t>
            </a:r>
            <a:br>
              <a:rPr lang="en-US" sz="2400" dirty="0"/>
            </a:br>
            <a:endParaRPr lang="en-US" sz="2400" dirty="0"/>
          </a:p>
          <a:p>
            <a:pPr marL="228600" lvl="0" indent="-228600" algn="l" rtl="0">
              <a:lnSpc>
                <a:spcPct val="90000"/>
              </a:lnSpc>
              <a:spcBef>
                <a:spcPts val="0"/>
              </a:spcBef>
              <a:spcAft>
                <a:spcPts val="0"/>
              </a:spcAft>
              <a:buClr>
                <a:schemeClr val="dk1"/>
              </a:buClr>
              <a:buSzPts val="2400"/>
              <a:buChar char="•"/>
            </a:pPr>
            <a:r>
              <a:rPr lang="en-US" sz="2400" dirty="0"/>
              <a:t>What resources and assets do we have to help support one another?</a:t>
            </a:r>
          </a:p>
        </p:txBody>
      </p:sp>
      <p:pic>
        <p:nvPicPr>
          <p:cNvPr id="3" name="Picture 2" descr="A person holding a sign&#10;&#10;Description automatically generated with medium confidence">
            <a:extLst>
              <a:ext uri="{FF2B5EF4-FFF2-40B4-BE49-F238E27FC236}">
                <a16:creationId xmlns:a16="http://schemas.microsoft.com/office/drawing/2014/main" id="{9AB78A82-F116-4C1E-ABAF-9AA28BE260A6}"/>
              </a:ext>
            </a:extLst>
          </p:cNvPr>
          <p:cNvPicPr>
            <a:picLocks noChangeAspect="1"/>
          </p:cNvPicPr>
          <p:nvPr/>
        </p:nvPicPr>
        <p:blipFill>
          <a:blip r:embed="rId3">
            <a:alphaModFix amt="60000"/>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8252691" y="1605176"/>
            <a:ext cx="3236944" cy="4855832"/>
          </a:xfrm>
          <a:prstGeom prst="rect">
            <a:avLst/>
          </a:prstGeom>
          <a:ln w="76200">
            <a:solidFill>
              <a:srgbClr val="94A545"/>
            </a:solidFill>
          </a:ln>
        </p:spPr>
      </p:pic>
      <p:sp>
        <p:nvSpPr>
          <p:cNvPr id="10" name="Title 1">
            <a:extLst>
              <a:ext uri="{FF2B5EF4-FFF2-40B4-BE49-F238E27FC236}">
                <a16:creationId xmlns:a16="http://schemas.microsoft.com/office/drawing/2014/main" id="{C0C871CC-F443-4E09-AF07-26BBB2A58F64}"/>
              </a:ext>
            </a:extLst>
          </p:cNvPr>
          <p:cNvSpPr txBox="1">
            <a:spLocks/>
          </p:cNvSpPr>
          <p:nvPr/>
        </p:nvSpPr>
        <p:spPr>
          <a:xfrm>
            <a:off x="881682" y="139807"/>
            <a:ext cx="10782301"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500" kern="0" dirty="0">
                <a:solidFill>
                  <a:srgbClr val="94A545"/>
                </a:solidFill>
                <a:latin typeface="+mj-lt"/>
              </a:rPr>
              <a:t>Starting the Community Conversation</a:t>
            </a:r>
          </a:p>
        </p:txBody>
      </p:sp>
      <p:pic>
        <p:nvPicPr>
          <p:cNvPr id="8" name="Google Shape;6;p24" descr="Google Shape;6;p24">
            <a:extLst>
              <a:ext uri="{FF2B5EF4-FFF2-40B4-BE49-F238E27FC236}">
                <a16:creationId xmlns:a16="http://schemas.microsoft.com/office/drawing/2014/main" id="{AE9B15DD-C12F-452C-8FC2-94B1649B6C29}"/>
              </a:ext>
            </a:extLst>
          </p:cNvPr>
          <p:cNvPicPr>
            <a:picLocks noChangeAspect="1"/>
          </p:cNvPicPr>
          <p:nvPr/>
        </p:nvPicPr>
        <p:blipFill>
          <a:blip r:embed="rId5"/>
          <a:stretch>
            <a:fillRect/>
          </a:stretch>
        </p:blipFill>
        <p:spPr>
          <a:xfrm rot="16200000" flipH="1">
            <a:off x="-3306807" y="3306808"/>
            <a:ext cx="6858001" cy="244391"/>
          </a:xfrm>
          <a:prstGeom prst="rect">
            <a:avLst/>
          </a:prstGeom>
          <a:ln w="12700">
            <a:miter lim="400000"/>
          </a:ln>
        </p:spPr>
      </p:pic>
    </p:spTree>
    <p:extLst>
      <p:ext uri="{BB962C8B-B14F-4D97-AF65-F5344CB8AC3E}">
        <p14:creationId xmlns:p14="http://schemas.microsoft.com/office/powerpoint/2010/main" val="562552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DCB3-339A-4F03-8C82-6A30EB6B21FE}"/>
              </a:ext>
            </a:extLst>
          </p:cNvPr>
          <p:cNvSpPr>
            <a:spLocks noGrp="1"/>
          </p:cNvSpPr>
          <p:nvPr>
            <p:ph type="title"/>
          </p:nvPr>
        </p:nvSpPr>
        <p:spPr>
          <a:xfrm>
            <a:off x="828673" y="97589"/>
            <a:ext cx="10782301" cy="1325563"/>
          </a:xfrm>
        </p:spPr>
        <p:txBody>
          <a:bodyPr>
            <a:normAutofit/>
          </a:bodyPr>
          <a:lstStyle/>
          <a:p>
            <a:r>
              <a:rPr lang="en-US" sz="4800" dirty="0">
                <a:solidFill>
                  <a:srgbClr val="94A545"/>
                </a:solidFill>
                <a:cs typeface="Arial"/>
              </a:rPr>
              <a:t>The Community Conversation</a:t>
            </a:r>
          </a:p>
        </p:txBody>
      </p:sp>
      <p:pic>
        <p:nvPicPr>
          <p:cNvPr id="13" name="Picture 12" descr="Grain elevator by abandoned railroad&#10;&#10;&#10;Description automatically generated">
            <a:extLst>
              <a:ext uri="{FF2B5EF4-FFF2-40B4-BE49-F238E27FC236}">
                <a16:creationId xmlns:a16="http://schemas.microsoft.com/office/drawing/2014/main" id="{0D977976-4C19-4BA7-A0BB-03B5ACDB46F0}"/>
              </a:ext>
            </a:extLst>
          </p:cNvPr>
          <p:cNvPicPr>
            <a:picLocks noChangeAspect="1"/>
          </p:cNvPicPr>
          <p:nvPr/>
        </p:nvPicPr>
        <p:blipFill rotWithShape="1">
          <a:blip r:embed="rId3">
            <a:extLst>
              <a:ext uri="{28A0092B-C50C-407E-A947-70E740481C1C}">
                <a14:useLocalDpi xmlns:a14="http://schemas.microsoft.com/office/drawing/2010/main" val="0"/>
              </a:ext>
            </a:extLst>
          </a:blip>
          <a:srcRect l="41178" r="17348"/>
          <a:stretch/>
        </p:blipFill>
        <p:spPr>
          <a:xfrm>
            <a:off x="7777029" y="1645920"/>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15" name="Content Placeholder 2">
            <a:extLst>
              <a:ext uri="{FF2B5EF4-FFF2-40B4-BE49-F238E27FC236}">
                <a16:creationId xmlns:a16="http://schemas.microsoft.com/office/drawing/2014/main" id="{5D3D398E-0502-42C7-B213-8375689F2E7F}"/>
              </a:ext>
            </a:extLst>
          </p:cNvPr>
          <p:cNvSpPr>
            <a:spLocks noGrp="1"/>
          </p:cNvSpPr>
          <p:nvPr>
            <p:ph idx="1"/>
          </p:nvPr>
        </p:nvSpPr>
        <p:spPr>
          <a:xfrm>
            <a:off x="331469" y="1645920"/>
            <a:ext cx="7305668" cy="4205099"/>
          </a:xfrm>
          <a:ln w="57150">
            <a:solidFill>
              <a:srgbClr val="94A545"/>
            </a:solidFill>
          </a:ln>
        </p:spPr>
        <p:txBody>
          <a:bodyPr vert="horz" lIns="91440" tIns="45720" rIns="91440" bIns="45720" rtlCol="0" anchor="t">
            <a:normAutofit/>
          </a:bodyPr>
          <a:lstStyle/>
          <a:p>
            <a:pPr marL="457200" lvl="1" indent="0">
              <a:buNone/>
            </a:pPr>
            <a:endParaRPr lang="en-US" dirty="0">
              <a:cs typeface="Arial"/>
            </a:endParaRPr>
          </a:p>
          <a:p>
            <a:r>
              <a:rPr lang="en-US" dirty="0"/>
              <a:t>What is your community’s “Cultural Norm”? </a:t>
            </a:r>
            <a:endParaRPr lang="en-US" dirty="0">
              <a:cs typeface="Arial"/>
            </a:endParaRPr>
          </a:p>
          <a:p>
            <a:pPr lvl="1"/>
            <a:r>
              <a:rPr lang="en-US" dirty="0"/>
              <a:t>How does your community talk about </a:t>
            </a:r>
            <a:br>
              <a:rPr lang="en-US" dirty="0"/>
            </a:br>
            <a:r>
              <a:rPr lang="en-US" dirty="0"/>
              <a:t>mental illness?</a:t>
            </a:r>
            <a:endParaRPr lang="en-US" dirty="0">
              <a:cs typeface="Arial"/>
            </a:endParaRPr>
          </a:p>
          <a:p>
            <a:pPr lvl="1"/>
            <a:r>
              <a:rPr lang="en-US" dirty="0"/>
              <a:t>Is there easy access to/familiarity with lethal means (e.g., guns, illicit drugs, medications)?</a:t>
            </a:r>
            <a:endParaRPr lang="en-US" dirty="0">
              <a:cs typeface="Arial"/>
            </a:endParaRPr>
          </a:p>
          <a:p>
            <a:pPr lvl="1"/>
            <a:endParaRPr lang="en-US" dirty="0">
              <a:cs typeface="Arial"/>
            </a:endParaRPr>
          </a:p>
          <a:p>
            <a:r>
              <a:rPr lang="en-US" dirty="0"/>
              <a:t>Local Statistics and Concerns</a:t>
            </a:r>
            <a:endParaRPr lang="en-US" dirty="0">
              <a:cs typeface="Arial"/>
            </a:endParaRPr>
          </a:p>
          <a:p>
            <a:pPr lvl="1"/>
            <a:r>
              <a:rPr lang="en-US" dirty="0"/>
              <a:t>Prevalence of Suicide in our community</a:t>
            </a:r>
            <a:endParaRPr lang="en-US" dirty="0">
              <a:cs typeface="Arial"/>
            </a:endParaRPr>
          </a:p>
          <a:p>
            <a:pPr lvl="1"/>
            <a:r>
              <a:rPr lang="en-US" dirty="0"/>
              <a:t>What are we most concerned about?</a:t>
            </a:r>
            <a:endParaRPr lang="en-US" dirty="0">
              <a:cs typeface="Arial"/>
            </a:endParaRPr>
          </a:p>
          <a:p>
            <a:pPr marL="457200" lvl="1" indent="0">
              <a:buNone/>
            </a:pPr>
            <a:endParaRPr lang="en-US" dirty="0">
              <a:cs typeface="Arial"/>
            </a:endParaRPr>
          </a:p>
        </p:txBody>
      </p:sp>
      <p:pic>
        <p:nvPicPr>
          <p:cNvPr id="3" name="Picture 3">
            <a:extLst>
              <a:ext uri="{FF2B5EF4-FFF2-40B4-BE49-F238E27FC236}">
                <a16:creationId xmlns:a16="http://schemas.microsoft.com/office/drawing/2014/main" id="{BA607C60-0E2B-4CD5-A42E-620D86A76013}"/>
              </a:ext>
            </a:extLst>
          </p:cNvPr>
          <p:cNvPicPr>
            <a:picLocks noChangeAspect="1"/>
          </p:cNvPicPr>
          <p:nvPr/>
        </p:nvPicPr>
        <p:blipFill>
          <a:blip r:embed="rId4"/>
          <a:stretch>
            <a:fillRect/>
          </a:stretch>
        </p:blipFill>
        <p:spPr>
          <a:xfrm>
            <a:off x="994994" y="1187023"/>
            <a:ext cx="7076433" cy="45719"/>
          </a:xfrm>
          <a:prstGeom prst="rect">
            <a:avLst/>
          </a:prstGeom>
        </p:spPr>
      </p:pic>
      <p:sp>
        <p:nvSpPr>
          <p:cNvPr id="6" name="TextBox 5">
            <a:extLst>
              <a:ext uri="{FF2B5EF4-FFF2-40B4-BE49-F238E27FC236}">
                <a16:creationId xmlns:a16="http://schemas.microsoft.com/office/drawing/2014/main" id="{57BAAB2C-1D64-4D12-A7D8-8188D89F11F6}"/>
              </a:ext>
            </a:extLst>
          </p:cNvPr>
          <p:cNvSpPr txBox="1"/>
          <p:nvPr/>
        </p:nvSpPr>
        <p:spPr>
          <a:xfrm>
            <a:off x="8354949" y="6052748"/>
            <a:ext cx="3256025" cy="477054"/>
          </a:xfrm>
          <a:prstGeom prst="rect">
            <a:avLst/>
          </a:prstGeom>
          <a:noFill/>
        </p:spPr>
        <p:txBody>
          <a:bodyPr wrap="square" rtlCol="0">
            <a:spAutoFit/>
          </a:bodyPr>
          <a:lstStyle/>
          <a:p>
            <a:pPr algn="ctr"/>
            <a:r>
              <a:rPr lang="en-US" sz="2500" dirty="0">
                <a:solidFill>
                  <a:srgbClr val="94A545"/>
                </a:solidFill>
              </a:rPr>
              <a:t>#TogetherWeFarm</a:t>
            </a:r>
          </a:p>
        </p:txBody>
      </p:sp>
    </p:spTree>
    <p:extLst>
      <p:ext uri="{BB962C8B-B14F-4D97-AF65-F5344CB8AC3E}">
        <p14:creationId xmlns:p14="http://schemas.microsoft.com/office/powerpoint/2010/main" val="1121507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11C22-7837-4F65-A1DC-FB7FABAF5755}"/>
              </a:ext>
            </a:extLst>
          </p:cNvPr>
          <p:cNvSpPr txBox="1">
            <a:spLocks/>
          </p:cNvSpPr>
          <p:nvPr/>
        </p:nvSpPr>
        <p:spPr>
          <a:xfrm>
            <a:off x="445789" y="365379"/>
            <a:ext cx="10515600" cy="7623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dirty="0">
                <a:solidFill>
                  <a:srgbClr val="94A545"/>
                </a:solidFill>
                <a:latin typeface="Arial" panose="020B0604020202020204" pitchFamily="34" charset="0"/>
                <a:cs typeface="Arial" panose="020B0604020202020204" pitchFamily="34" charset="0"/>
              </a:rPr>
              <a:t>Local Resources</a:t>
            </a:r>
          </a:p>
        </p:txBody>
      </p:sp>
      <p:sp>
        <p:nvSpPr>
          <p:cNvPr id="3" name="Content Placeholder 2">
            <a:extLst>
              <a:ext uri="{FF2B5EF4-FFF2-40B4-BE49-F238E27FC236}">
                <a16:creationId xmlns:a16="http://schemas.microsoft.com/office/drawing/2014/main" id="{4FDBC7BA-1651-46E9-A0DA-C3147540ECE7}"/>
              </a:ext>
            </a:extLst>
          </p:cNvPr>
          <p:cNvSpPr txBox="1">
            <a:spLocks/>
          </p:cNvSpPr>
          <p:nvPr/>
        </p:nvSpPr>
        <p:spPr>
          <a:xfrm>
            <a:off x="607714" y="1370615"/>
            <a:ext cx="10976572"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dirty="0">
                <a:latin typeface="Arial" panose="020B0604020202020204" pitchFamily="34" charset="0"/>
                <a:cs typeface="Arial" panose="020B0604020202020204" pitchFamily="34" charset="0"/>
              </a:rPr>
              <a:t>Use this slide for local resources</a:t>
            </a:r>
            <a:endParaRPr lang="en-US" dirty="0">
              <a:highlight>
                <a:srgbClr val="FFFF00"/>
              </a:highligh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6F685B1-9621-4EB4-98EE-AFCC0CC4100C}"/>
              </a:ext>
            </a:extLst>
          </p:cNvPr>
          <p:cNvSpPr txBox="1"/>
          <p:nvPr/>
        </p:nvSpPr>
        <p:spPr>
          <a:xfrm>
            <a:off x="8328261" y="6158766"/>
            <a:ext cx="3256025" cy="477054"/>
          </a:xfrm>
          <a:prstGeom prst="rect">
            <a:avLst/>
          </a:prstGeom>
          <a:noFill/>
        </p:spPr>
        <p:txBody>
          <a:bodyPr wrap="square" rtlCol="0">
            <a:spAutoFit/>
          </a:bodyPr>
          <a:lstStyle/>
          <a:p>
            <a:pPr algn="ctr"/>
            <a:r>
              <a:rPr lang="en-US" sz="2500" dirty="0">
                <a:solidFill>
                  <a:srgbClr val="94A545"/>
                </a:solidFill>
                <a:latin typeface="Arial" panose="020B0604020202020204" pitchFamily="34" charset="0"/>
                <a:cs typeface="Arial" panose="020B0604020202020204" pitchFamily="34" charset="0"/>
              </a:rPr>
              <a:t>#TogetherWeFarm</a:t>
            </a:r>
          </a:p>
        </p:txBody>
      </p:sp>
    </p:spTree>
    <p:extLst>
      <p:ext uri="{BB962C8B-B14F-4D97-AF65-F5344CB8AC3E}">
        <p14:creationId xmlns:p14="http://schemas.microsoft.com/office/powerpoint/2010/main" val="1329578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D2EB-7DC5-4546-B8B8-2BAB57CC1DC2}"/>
              </a:ext>
            </a:extLst>
          </p:cNvPr>
          <p:cNvSpPr>
            <a:spLocks noGrp="1"/>
          </p:cNvSpPr>
          <p:nvPr>
            <p:ph type="title"/>
          </p:nvPr>
        </p:nvSpPr>
        <p:spPr>
          <a:xfrm>
            <a:off x="714375" y="5296"/>
            <a:ext cx="10515600" cy="1325563"/>
          </a:xfrm>
        </p:spPr>
        <p:txBody>
          <a:bodyPr/>
          <a:lstStyle/>
          <a:p>
            <a:r>
              <a:rPr lang="en-US" dirty="0">
                <a:solidFill>
                  <a:srgbClr val="94A545"/>
                </a:solidFill>
              </a:rPr>
              <a:t>National Resources – Crisis Lines</a:t>
            </a:r>
            <a:endParaRPr lang="en-US" dirty="0">
              <a:solidFill>
                <a:srgbClr val="94A545"/>
              </a:solidFill>
              <a:cs typeface="Arial"/>
            </a:endParaRPr>
          </a:p>
        </p:txBody>
      </p:sp>
      <p:sp>
        <p:nvSpPr>
          <p:cNvPr id="3" name="Content Placeholder 2">
            <a:extLst>
              <a:ext uri="{FF2B5EF4-FFF2-40B4-BE49-F238E27FC236}">
                <a16:creationId xmlns:a16="http://schemas.microsoft.com/office/drawing/2014/main" id="{0A9197A0-B4AE-44D5-8093-A641E9035764}"/>
              </a:ext>
            </a:extLst>
          </p:cNvPr>
          <p:cNvSpPr>
            <a:spLocks noGrp="1"/>
          </p:cNvSpPr>
          <p:nvPr>
            <p:ph idx="1"/>
          </p:nvPr>
        </p:nvSpPr>
        <p:spPr>
          <a:xfrm>
            <a:off x="838200" y="1205129"/>
            <a:ext cx="11030814" cy="5323438"/>
          </a:xfrm>
        </p:spPr>
        <p:txBody>
          <a:bodyPr vert="horz" lIns="91440" tIns="45720" rIns="91440" bIns="45720" rtlCol="0" anchor="t">
            <a:normAutofit/>
          </a:bodyPr>
          <a:lstStyle/>
          <a:p>
            <a:r>
              <a:rPr lang="en-US" b="1" dirty="0">
                <a:ea typeface="+mn-lt"/>
                <a:cs typeface="+mn-lt"/>
              </a:rPr>
              <a:t>Farm Aid Hotline</a:t>
            </a:r>
            <a:br>
              <a:rPr lang="en-US" dirty="0"/>
            </a:br>
            <a:r>
              <a:rPr lang="en-US" dirty="0"/>
              <a:t>800-FARM-AID (327- 6243)</a:t>
            </a:r>
            <a:br>
              <a:rPr lang="en-US" dirty="0"/>
            </a:br>
            <a:endParaRPr lang="en-US" dirty="0"/>
          </a:p>
          <a:p>
            <a:r>
              <a:rPr lang="en-US" b="1" dirty="0"/>
              <a:t>National Suicide Prevention Lifeline</a:t>
            </a:r>
            <a:br>
              <a:rPr lang="en-US" dirty="0"/>
            </a:br>
            <a:r>
              <a:rPr lang="en-US" dirty="0"/>
              <a:t>1-800-273-TALK (8255) or 1-888-628-9454 (Spanish) 24/7</a:t>
            </a:r>
            <a:br>
              <a:rPr lang="en-US" dirty="0"/>
            </a:br>
            <a:endParaRPr lang="en-US" dirty="0"/>
          </a:p>
          <a:p>
            <a:r>
              <a:rPr lang="en-US" b="1" dirty="0"/>
              <a:t>Crisis Text Line - free 24/7 crisis counseling. </a:t>
            </a:r>
            <a:br>
              <a:rPr lang="en-US" b="1" dirty="0"/>
            </a:br>
            <a:r>
              <a:rPr lang="en-US" dirty="0"/>
              <a:t>Text HOME to 741741 (for youth)</a:t>
            </a:r>
            <a:br>
              <a:rPr lang="en-US" dirty="0"/>
            </a:br>
            <a:endParaRPr lang="en-US" dirty="0"/>
          </a:p>
          <a:p>
            <a:r>
              <a:rPr lang="en-US" b="1" dirty="0"/>
              <a:t>National Alliance on Mental Illness (NAMI)</a:t>
            </a:r>
            <a:br>
              <a:rPr lang="en-US" dirty="0"/>
            </a:br>
            <a:r>
              <a:rPr lang="en-US" dirty="0"/>
              <a:t>1-800-950-6264 or email </a:t>
            </a:r>
            <a:r>
              <a:rPr lang="en-US" dirty="0">
                <a:hlinkClick r:id="rId3"/>
              </a:rPr>
              <a:t>info@nami.org</a:t>
            </a:r>
            <a:endParaRPr lang="en-US" dirty="0"/>
          </a:p>
        </p:txBody>
      </p:sp>
      <p:sp>
        <p:nvSpPr>
          <p:cNvPr id="5" name="TextBox 4">
            <a:extLst>
              <a:ext uri="{FF2B5EF4-FFF2-40B4-BE49-F238E27FC236}">
                <a16:creationId xmlns:a16="http://schemas.microsoft.com/office/drawing/2014/main" id="{563B55BF-4F0E-4581-AB2C-0C78CDE3D49C}"/>
              </a:ext>
            </a:extLst>
          </p:cNvPr>
          <p:cNvSpPr txBox="1"/>
          <p:nvPr/>
        </p:nvSpPr>
        <p:spPr>
          <a:xfrm>
            <a:off x="8030817" y="6290040"/>
            <a:ext cx="3838197" cy="477054"/>
          </a:xfrm>
          <a:prstGeom prst="rect">
            <a:avLst/>
          </a:prstGeom>
          <a:noFill/>
        </p:spPr>
        <p:txBody>
          <a:bodyPr wrap="square" lIns="91440" tIns="45720" rIns="91440" bIns="45720" rtlCol="0" anchor="t">
            <a:spAutoFit/>
          </a:bodyPr>
          <a:lstStyle/>
          <a:p>
            <a:pPr algn="ctr"/>
            <a:r>
              <a:rPr lang="en-US" sz="2500" dirty="0">
                <a:solidFill>
                  <a:srgbClr val="94A545"/>
                </a:solidFill>
                <a:latin typeface="Arial"/>
                <a:cs typeface="Arial"/>
              </a:rPr>
              <a:t>#TogetherWeFarm</a:t>
            </a:r>
            <a:endParaRPr lang="en-US" sz="2500" dirty="0">
              <a:solidFill>
                <a:srgbClr val="94A545"/>
              </a:solidFill>
              <a:latin typeface="Arial" panose="020B0604020202020204" pitchFamily="34" charset="0"/>
              <a:cs typeface="Arial" panose="020B0604020202020204" pitchFamily="34" charset="0"/>
            </a:endParaRPr>
          </a:p>
        </p:txBody>
      </p:sp>
      <p:pic>
        <p:nvPicPr>
          <p:cNvPr id="7" name="Picture 7" descr="Picture 7">
            <a:extLst>
              <a:ext uri="{FF2B5EF4-FFF2-40B4-BE49-F238E27FC236}">
                <a16:creationId xmlns:a16="http://schemas.microsoft.com/office/drawing/2014/main" id="{66359303-C1D0-4A05-ACBB-32D7219E2850}"/>
              </a:ext>
            </a:extLst>
          </p:cNvPr>
          <p:cNvPicPr>
            <a:picLocks noChangeAspect="1"/>
          </p:cNvPicPr>
          <p:nvPr/>
        </p:nvPicPr>
        <p:blipFill>
          <a:blip r:embed="rId4"/>
          <a:stretch>
            <a:fillRect/>
          </a:stretch>
        </p:blipFill>
        <p:spPr>
          <a:xfrm rot="5400000" flipV="1">
            <a:off x="-3306807" y="3306809"/>
            <a:ext cx="6858001" cy="244388"/>
          </a:xfrm>
          <a:prstGeom prst="rect">
            <a:avLst/>
          </a:prstGeom>
          <a:ln w="12700">
            <a:miter lim="400000"/>
          </a:ln>
        </p:spPr>
      </p:pic>
    </p:spTree>
    <p:extLst>
      <p:ext uri="{BB962C8B-B14F-4D97-AF65-F5344CB8AC3E}">
        <p14:creationId xmlns:p14="http://schemas.microsoft.com/office/powerpoint/2010/main" val="1897865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itle 1"/>
          <p:cNvSpPr txBox="1">
            <a:spLocks noGrp="1"/>
          </p:cNvSpPr>
          <p:nvPr>
            <p:ph type="ctrTitle"/>
          </p:nvPr>
        </p:nvSpPr>
        <p:spPr>
          <a:xfrm>
            <a:off x="573207" y="191068"/>
            <a:ext cx="11409528" cy="1635638"/>
          </a:xfrm>
          <a:prstGeom prst="rect">
            <a:avLst/>
          </a:prstGeom>
        </p:spPr>
        <p:txBody>
          <a:bodyPr>
            <a:normAutofit/>
          </a:bodyPr>
          <a:lstStyle>
            <a:lvl1pPr defTabSz="822958">
              <a:defRPr sz="3200" b="1"/>
            </a:lvl1pPr>
          </a:lstStyle>
          <a:p>
            <a:pPr>
              <a:lnSpc>
                <a:spcPct val="150000"/>
              </a:lnSpc>
            </a:pPr>
            <a:r>
              <a:rPr lang="en-US" sz="4000" b="0" dirty="0">
                <a:latin typeface="Arial" panose="020B0604020202020204" pitchFamily="34" charset="0"/>
                <a:cs typeface="Arial" panose="020B0604020202020204" pitchFamily="34" charset="0"/>
              </a:rPr>
              <a:t>Death By Suicide: A Community Conversation </a:t>
            </a:r>
            <a:br>
              <a:rPr lang="en-US" sz="3000" b="0" dirty="0">
                <a:latin typeface="Calibri Light" panose="020F0302020204030204" pitchFamily="34" charset="0"/>
                <a:cs typeface="Calibri Light" panose="020F0302020204030204" pitchFamily="34" charset="0"/>
              </a:rPr>
            </a:br>
            <a:r>
              <a:rPr lang="en-US" sz="2500" b="0" dirty="0">
                <a:latin typeface="Arial" panose="020B0604020202020204" pitchFamily="34" charset="0"/>
                <a:cs typeface="Arial" panose="020B0604020202020204" pitchFamily="34" charset="0"/>
              </a:rPr>
              <a:t>Farm Stress and Mental Health </a:t>
            </a:r>
            <a:endParaRPr sz="2500" b="0" dirty="0">
              <a:latin typeface="Arial" panose="020B0604020202020204" pitchFamily="34" charset="0"/>
              <a:cs typeface="Arial" panose="020B0604020202020204" pitchFamily="34" charset="0"/>
            </a:endParaRPr>
          </a:p>
        </p:txBody>
      </p:sp>
      <p:sp>
        <p:nvSpPr>
          <p:cNvPr id="6" name="object 6">
            <a:extLst>
              <a:ext uri="{FF2B5EF4-FFF2-40B4-BE49-F238E27FC236}">
                <a16:creationId xmlns:a16="http://schemas.microsoft.com/office/drawing/2014/main" id="{92935766-40F7-482D-9A2E-67ED636E9691}"/>
              </a:ext>
            </a:extLst>
          </p:cNvPr>
          <p:cNvSpPr/>
          <p:nvPr/>
        </p:nvSpPr>
        <p:spPr>
          <a:xfrm>
            <a:off x="3144025" y="5843814"/>
            <a:ext cx="1956633" cy="829854"/>
          </a:xfrm>
          <a:prstGeom prst="rect">
            <a:avLst/>
          </a:prstGeom>
          <a:blipFill>
            <a:blip r:embed="rId2" cstate="print"/>
            <a:stretch>
              <a:fillRect/>
            </a:stretch>
          </a:blipFill>
        </p:spPr>
        <p:txBody>
          <a:bodyPr wrap="square" lIns="0" tIns="0" rIns="0" bIns="0" rtlCol="0"/>
          <a:lstStyle/>
          <a:p>
            <a:endParaRPr sz="2560"/>
          </a:p>
        </p:txBody>
      </p:sp>
      <p:sp>
        <p:nvSpPr>
          <p:cNvPr id="7" name="TextBox 6"/>
          <p:cNvSpPr txBox="1"/>
          <p:nvPr/>
        </p:nvSpPr>
        <p:spPr>
          <a:xfrm>
            <a:off x="529621" y="2837794"/>
            <a:ext cx="4669353"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2800" dirty="0">
                <a:solidFill>
                  <a:srgbClr val="CD4928"/>
                </a:solidFill>
                <a:latin typeface="Arial"/>
                <a:cs typeface="Calibri Light"/>
              </a:rPr>
              <a:t>Mental Health Supports for Farmers and their Communities </a:t>
            </a:r>
            <a:endParaRPr lang="en-US" sz="2800" dirty="0">
              <a:solidFill>
                <a:srgbClr val="CD4928"/>
              </a:solidFill>
              <a:latin typeface="Arial"/>
              <a:cs typeface="Calibri Light" panose="020F0302020204030204" pitchFamily="34" charset="0"/>
            </a:endParaRPr>
          </a:p>
          <a:p>
            <a:endParaRPr lang="en-US" sz="600" dirty="0">
              <a:solidFill>
                <a:srgbClr val="CD4928"/>
              </a:solidFill>
              <a:latin typeface="Calibri Light" panose="020F0302020204030204" pitchFamily="34" charset="0"/>
              <a:cs typeface="Calibri Light" panose="020F0302020204030204" pitchFamily="34" charset="0"/>
            </a:endParaRPr>
          </a:p>
        </p:txBody>
      </p:sp>
      <p:pic>
        <p:nvPicPr>
          <p:cNvPr id="8" name="Google Shape;210;p1" descr="A house in a field&#10;&#10;Description automatically generated with low confidence"/>
          <p:cNvPicPr preferRelativeResize="0"/>
          <p:nvPr/>
        </p:nvPicPr>
        <p:blipFill rotWithShape="1">
          <a:blip r:embed="rId3">
            <a:alphaModFix amt="44000"/>
          </a:blip>
          <a:srcRect/>
          <a:stretch/>
        </p:blipFill>
        <p:spPr>
          <a:xfrm>
            <a:off x="5775960" y="2270760"/>
            <a:ext cx="6416040" cy="4587240"/>
          </a:xfrm>
          <a:prstGeom prst="rect">
            <a:avLst/>
          </a:prstGeom>
          <a:noFill/>
          <a:ln>
            <a:noFill/>
          </a:ln>
        </p:spPr>
      </p:pic>
      <p:pic>
        <p:nvPicPr>
          <p:cNvPr id="9" name="Google Shape;323;p11">
            <a:extLst>
              <a:ext uri="{FF2B5EF4-FFF2-40B4-BE49-F238E27FC236}">
                <a16:creationId xmlns:a16="http://schemas.microsoft.com/office/drawing/2014/main" id="{509912A5-14BF-4714-9C34-94EE749E83C4}"/>
              </a:ext>
            </a:extLst>
          </p:cNvPr>
          <p:cNvPicPr preferRelativeResize="0"/>
          <p:nvPr/>
        </p:nvPicPr>
        <p:blipFill rotWithShape="1">
          <a:blip r:embed="rId4">
            <a:alphaModFix/>
          </a:blip>
          <a:srcRect/>
          <a:stretch/>
        </p:blipFill>
        <p:spPr>
          <a:xfrm>
            <a:off x="818224" y="4800600"/>
            <a:ext cx="1956633" cy="830186"/>
          </a:xfrm>
          <a:prstGeom prst="rect">
            <a:avLst/>
          </a:prstGeom>
          <a:noFill/>
          <a:ln>
            <a:noFill/>
          </a:ln>
        </p:spPr>
      </p:pic>
      <p:pic>
        <p:nvPicPr>
          <p:cNvPr id="10" name="Google Shape;322;p11">
            <a:extLst>
              <a:ext uri="{FF2B5EF4-FFF2-40B4-BE49-F238E27FC236}">
                <a16:creationId xmlns:a16="http://schemas.microsoft.com/office/drawing/2014/main" id="{438AC48C-E9E6-4C44-A7DB-044C48FFCC2A}"/>
              </a:ext>
            </a:extLst>
          </p:cNvPr>
          <p:cNvPicPr preferRelativeResize="0">
            <a:picLocks/>
          </p:cNvPicPr>
          <p:nvPr/>
        </p:nvPicPr>
        <p:blipFill rotWithShape="1">
          <a:blip r:embed="rId5">
            <a:alphaModFix/>
          </a:blip>
          <a:srcRect/>
          <a:stretch/>
        </p:blipFill>
        <p:spPr>
          <a:xfrm>
            <a:off x="794803" y="5843814"/>
            <a:ext cx="1980054" cy="829854"/>
          </a:xfrm>
          <a:prstGeom prst="rect">
            <a:avLst/>
          </a:prstGeom>
          <a:noFill/>
          <a:ln>
            <a:noFill/>
          </a:ln>
        </p:spPr>
      </p:pic>
      <p:pic>
        <p:nvPicPr>
          <p:cNvPr id="11" name="Google Shape;324;p11">
            <a:extLst>
              <a:ext uri="{FF2B5EF4-FFF2-40B4-BE49-F238E27FC236}">
                <a16:creationId xmlns:a16="http://schemas.microsoft.com/office/drawing/2014/main" id="{7BEC6189-8F6B-4D69-ADD8-8D7078A35045}"/>
              </a:ext>
            </a:extLst>
          </p:cNvPr>
          <p:cNvPicPr preferRelativeResize="0"/>
          <p:nvPr/>
        </p:nvPicPr>
        <p:blipFill rotWithShape="1">
          <a:blip r:embed="rId6">
            <a:alphaModFix/>
          </a:blip>
          <a:srcRect/>
          <a:stretch/>
        </p:blipFill>
        <p:spPr>
          <a:xfrm>
            <a:off x="3215262" y="4843289"/>
            <a:ext cx="1822362" cy="744808"/>
          </a:xfrm>
          <a:prstGeom prst="rect">
            <a:avLst/>
          </a:prstGeom>
          <a:noFill/>
          <a:ln>
            <a:noFill/>
          </a:ln>
        </p:spPr>
      </p:pic>
      <p:sp>
        <p:nvSpPr>
          <p:cNvPr id="12" name="TextBox 11"/>
          <p:cNvSpPr txBox="1"/>
          <p:nvPr/>
        </p:nvSpPr>
        <p:spPr>
          <a:xfrm>
            <a:off x="8580120" y="2522999"/>
            <a:ext cx="3718560"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i="0" u="none" strike="noStrike" cap="none" spc="0" normalizeH="0" baseline="0" dirty="0">
                <a:ln>
                  <a:noFill/>
                </a:ln>
                <a:solidFill>
                  <a:srgbClr val="94A545"/>
                </a:solidFill>
                <a:effectLst/>
                <a:uFillTx/>
                <a:latin typeface="Arial" panose="020B0604020202020204" pitchFamily="34" charset="0"/>
                <a:cs typeface="Arial" panose="020B0604020202020204" pitchFamily="34" charset="0"/>
                <a:sym typeface="Calibri"/>
              </a:rPr>
              <a:t>#TogetherWeFarm</a:t>
            </a:r>
          </a:p>
        </p:txBody>
      </p:sp>
    </p:spTree>
    <p:extLst>
      <p:ext uri="{BB962C8B-B14F-4D97-AF65-F5344CB8AC3E}">
        <p14:creationId xmlns:p14="http://schemas.microsoft.com/office/powerpoint/2010/main" val="370233811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11C22-7837-4F65-A1DC-FB7FABAF5755}"/>
              </a:ext>
            </a:extLst>
          </p:cNvPr>
          <p:cNvSpPr txBox="1">
            <a:spLocks/>
          </p:cNvSpPr>
          <p:nvPr/>
        </p:nvSpPr>
        <p:spPr>
          <a:xfrm>
            <a:off x="445789" y="289179"/>
            <a:ext cx="10515600" cy="8843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dirty="0">
                <a:solidFill>
                  <a:srgbClr val="94A545"/>
                </a:solidFill>
                <a:latin typeface="Arial" panose="020B0604020202020204" pitchFamily="34" charset="0"/>
                <a:cs typeface="Arial" panose="020B0604020202020204" pitchFamily="34" charset="0"/>
              </a:rPr>
              <a:t>National Resources</a:t>
            </a:r>
          </a:p>
        </p:txBody>
      </p:sp>
      <p:sp>
        <p:nvSpPr>
          <p:cNvPr id="3" name="Content Placeholder 2">
            <a:extLst>
              <a:ext uri="{FF2B5EF4-FFF2-40B4-BE49-F238E27FC236}">
                <a16:creationId xmlns:a16="http://schemas.microsoft.com/office/drawing/2014/main" id="{4FDBC7BA-1651-46E9-A0DA-C3147540ECE7}"/>
              </a:ext>
            </a:extLst>
          </p:cNvPr>
          <p:cNvSpPr txBox="1">
            <a:spLocks/>
          </p:cNvSpPr>
          <p:nvPr/>
        </p:nvSpPr>
        <p:spPr>
          <a:xfrm>
            <a:off x="445789" y="1173479"/>
            <a:ext cx="10976572" cy="5050339"/>
          </a:xfrm>
          <a:prstGeom prst="rect">
            <a:avLst/>
          </a:prstGeom>
        </p:spPr>
        <p:txBody>
          <a:bodyPr>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4500" dirty="0">
                <a:latin typeface="Arial" panose="020B0604020202020204" pitchFamily="34" charset="0"/>
                <a:cs typeface="Arial" panose="020B0604020202020204" pitchFamily="34" charset="0"/>
              </a:rPr>
              <a:t>Understanding Alcohol Use Disorder, a brief overview of AUD. National Institute on Alcohol Abuse and Alcoholism. </a:t>
            </a:r>
            <a:r>
              <a:rPr lang="en-US" sz="4500" dirty="0">
                <a:latin typeface="Arial" panose="020B0604020202020204" pitchFamily="34" charset="0"/>
                <a:cs typeface="Arial" panose="020B0604020202020204" pitchFamily="34" charset="0"/>
                <a:hlinkClick r:id="rId3"/>
              </a:rPr>
              <a:t>https://www.niaaa.nih.gov/alcohol-health/overview-alcohol-consumption/alcohol-use-disorders</a:t>
            </a:r>
            <a:br>
              <a:rPr lang="en-US" sz="4500" dirty="0">
                <a:latin typeface="Arial" panose="020B0604020202020204" pitchFamily="34" charset="0"/>
                <a:cs typeface="Arial" panose="020B0604020202020204" pitchFamily="34" charset="0"/>
              </a:rPr>
            </a:br>
            <a:endParaRPr lang="en-US" sz="4500" dirty="0">
              <a:latin typeface="Arial" panose="020B0604020202020204" pitchFamily="34" charset="0"/>
              <a:cs typeface="Arial" panose="020B0604020202020204" pitchFamily="34" charset="0"/>
            </a:endParaRPr>
          </a:p>
          <a:p>
            <a:pPr>
              <a:lnSpc>
                <a:spcPct val="120000"/>
              </a:lnSpc>
            </a:pPr>
            <a:r>
              <a:rPr lang="en-US" sz="4500" dirty="0">
                <a:latin typeface="Arial" panose="020B0604020202020204" pitchFamily="34" charset="0"/>
                <a:cs typeface="Arial" panose="020B0604020202020204" pitchFamily="34" charset="0"/>
              </a:rPr>
              <a:t>A Practitioner’s Guide: </a:t>
            </a:r>
            <a:r>
              <a:rPr lang="en-US" sz="4500" baseline="0" dirty="0">
                <a:latin typeface="Arial" panose="020B0604020202020204" pitchFamily="34" charset="0"/>
                <a:cs typeface="Arial" panose="020B0604020202020204" pitchFamily="34" charset="0"/>
              </a:rPr>
              <a:t>Alcohol Screening and Brief Intervention for youth: </a:t>
            </a:r>
            <a:r>
              <a:rPr lang="en-US" sz="4500" dirty="0">
                <a:latin typeface="Arial" panose="020B0604020202020204" pitchFamily="34" charset="0"/>
                <a:cs typeface="Arial" panose="020B0604020202020204" pitchFamily="34" charset="0"/>
              </a:rPr>
              <a:t>National Institute on Alcohol Abuse and Alcoholism (NIAA).</a:t>
            </a:r>
            <a:r>
              <a:rPr lang="en-US" sz="4500" baseline="0" dirty="0">
                <a:latin typeface="Arial" panose="020B0604020202020204" pitchFamily="34" charset="0"/>
                <a:cs typeface="Arial" panose="020B0604020202020204" pitchFamily="34" charset="0"/>
              </a:rPr>
              <a:t> </a:t>
            </a:r>
            <a:r>
              <a:rPr lang="en-US" sz="4500" dirty="0">
                <a:latin typeface="Arial" panose="020B0604020202020204" pitchFamily="34" charset="0"/>
                <a:cs typeface="Arial" panose="020B0604020202020204" pitchFamily="34" charset="0"/>
                <a:hlinkClick r:id="rId4"/>
              </a:rPr>
              <a:t>https://www.niaaa.nih.gov/sites/default/files/publications/YouthGuide.pdf </a:t>
            </a:r>
            <a:br>
              <a:rPr lang="en-US" sz="4500" dirty="0">
                <a:latin typeface="Arial" panose="020B0604020202020204" pitchFamily="34" charset="0"/>
                <a:cs typeface="Arial" panose="020B0604020202020204" pitchFamily="34" charset="0"/>
              </a:rPr>
            </a:br>
            <a:endParaRPr lang="en-US" sz="4500" dirty="0">
              <a:latin typeface="Arial" panose="020B0604020202020204" pitchFamily="34" charset="0"/>
              <a:cs typeface="Arial" panose="020B0604020202020204" pitchFamily="34" charset="0"/>
            </a:endParaRPr>
          </a:p>
          <a:p>
            <a:pPr>
              <a:lnSpc>
                <a:spcPct val="120000"/>
              </a:lnSpc>
            </a:pPr>
            <a:r>
              <a:rPr lang="en-US" sz="4500" dirty="0">
                <a:latin typeface="Arial" panose="020B0604020202020204" pitchFamily="34" charset="0"/>
                <a:cs typeface="Arial" panose="020B0604020202020204" pitchFamily="34" charset="0"/>
              </a:rPr>
              <a:t>A Public Health-Based Approach / Toolkit for Addressing Substance Use Disorders in Rural Communities.  Rural Health Info. </a:t>
            </a:r>
            <a:r>
              <a:rPr lang="en-US" sz="4500" dirty="0">
                <a:latin typeface="Arial" panose="020B0604020202020204" pitchFamily="34" charset="0"/>
                <a:cs typeface="Arial" panose="020B0604020202020204" pitchFamily="34" charset="0"/>
                <a:hlinkClick r:id="rId5"/>
              </a:rPr>
              <a:t>https://www.ruralhealthinfo.org/toolkits/substance-abuse/1/public-health-based-approach</a:t>
            </a:r>
            <a:br>
              <a:rPr lang="en-US" sz="4500" dirty="0">
                <a:latin typeface="Arial" panose="020B0604020202020204" pitchFamily="34" charset="0"/>
                <a:cs typeface="Arial" panose="020B0604020202020204" pitchFamily="34" charset="0"/>
              </a:rPr>
            </a:br>
            <a:endParaRPr lang="en-US" sz="4500" dirty="0">
              <a:latin typeface="Arial" panose="020B0604020202020204" pitchFamily="34" charset="0"/>
              <a:cs typeface="Arial" panose="020B0604020202020204" pitchFamily="34" charset="0"/>
            </a:endParaRPr>
          </a:p>
          <a:p>
            <a:pPr>
              <a:lnSpc>
                <a:spcPct val="120000"/>
              </a:lnSpc>
            </a:pPr>
            <a:r>
              <a:rPr lang="en-US" sz="4500" dirty="0">
                <a:latin typeface="Arial" panose="020B0604020202020204" pitchFamily="34" charset="0"/>
                <a:cs typeface="Arial" panose="020B0604020202020204" pitchFamily="34" charset="0"/>
              </a:rPr>
              <a:t>The Alcoholic Beverage:  An Elixir, and Yet a Poison? Rural Monitors news article. </a:t>
            </a:r>
            <a:r>
              <a:rPr lang="en-US" sz="4500" dirty="0">
                <a:latin typeface="Arial" panose="020B0604020202020204" pitchFamily="34" charset="0"/>
                <a:cs typeface="Arial" panose="020B0604020202020204" pitchFamily="34" charset="0"/>
                <a:hlinkClick r:id="rId6"/>
              </a:rPr>
              <a:t>https://www.ruralhealthinfo.org/rural-monitor/alcohol-elixir-poison/</a:t>
            </a:r>
            <a:br>
              <a:rPr lang="en-US" sz="4500" dirty="0">
                <a:latin typeface="Arial" panose="020B0604020202020204" pitchFamily="34" charset="0"/>
                <a:cs typeface="Arial" panose="020B0604020202020204" pitchFamily="34" charset="0"/>
              </a:rPr>
            </a:br>
            <a:endParaRPr lang="en-US" sz="4500" dirty="0">
              <a:latin typeface="Arial" panose="020B0604020202020204" pitchFamily="34" charset="0"/>
              <a:cs typeface="Arial" panose="020B0604020202020204" pitchFamily="34" charset="0"/>
            </a:endParaRPr>
          </a:p>
          <a:p>
            <a:pPr>
              <a:lnSpc>
                <a:spcPct val="120000"/>
              </a:lnSpc>
            </a:pPr>
            <a:r>
              <a:rPr lang="en-US" sz="4500" dirty="0">
                <a:latin typeface="Arial" panose="020B0604020202020204" pitchFamily="34" charset="0"/>
                <a:cs typeface="Arial" panose="020B0604020202020204" pitchFamily="34" charset="0"/>
              </a:rPr>
              <a:t>Alcohol Use Disorder:  Addressing Stigma and Treatment Access in Rural America.  Rural Monitor news article. </a:t>
            </a:r>
            <a:r>
              <a:rPr lang="en-US" sz="4500" dirty="0">
                <a:latin typeface="Arial" panose="020B0604020202020204" pitchFamily="34" charset="0"/>
                <a:cs typeface="Arial" panose="020B0604020202020204" pitchFamily="34" charset="0"/>
                <a:hlinkClick r:id="rId7"/>
              </a:rPr>
              <a:t>https://www.ruralhealthinfo.org/rural-monitor/alcohol-use-disorder/</a:t>
            </a:r>
            <a:br>
              <a:rPr lang="en-US" sz="4500" dirty="0">
                <a:latin typeface="Arial" panose="020B0604020202020204" pitchFamily="34" charset="0"/>
                <a:cs typeface="Arial" panose="020B0604020202020204" pitchFamily="34" charset="0"/>
              </a:rPr>
            </a:br>
            <a:endParaRPr lang="en-US" sz="4500" dirty="0">
              <a:latin typeface="Arial" panose="020B0604020202020204" pitchFamily="34" charset="0"/>
              <a:cs typeface="Arial" panose="020B0604020202020204" pitchFamily="34" charset="0"/>
            </a:endParaRPr>
          </a:p>
          <a:p>
            <a:pPr>
              <a:lnSpc>
                <a:spcPct val="120000"/>
              </a:lnSpc>
            </a:pPr>
            <a:r>
              <a:rPr lang="en-US" sz="4500" dirty="0">
                <a:latin typeface="Arial" panose="020B0604020202020204" pitchFamily="34" charset="0"/>
                <a:cs typeface="Arial" panose="020B0604020202020204" pitchFamily="34" charset="0"/>
              </a:rPr>
              <a:t>NCHS Data Brief. Rates of Alcohol-induced Deaths Among Adults Aged 25 and Over in Urban and Rural Areas:  United States, 2000-2018. Centers for Disease Control and Prevention. </a:t>
            </a:r>
            <a:r>
              <a:rPr lang="en-US" sz="4500" dirty="0">
                <a:latin typeface="Arial" panose="020B0604020202020204" pitchFamily="34" charset="0"/>
                <a:cs typeface="Arial" panose="020B0604020202020204" pitchFamily="34" charset="0"/>
                <a:hlinkClick r:id="rId8"/>
              </a:rPr>
              <a:t>https://www.cdc.gov/nchs/data/databriefs/db383-H.pdf</a:t>
            </a:r>
            <a:endParaRPr lang="en-US" sz="4500" dirty="0">
              <a:latin typeface="Arial" panose="020B0604020202020204" pitchFamily="34" charset="0"/>
              <a:cs typeface="Arial" panose="020B0604020202020204" pitchFamily="34" charset="0"/>
            </a:endParaRPr>
          </a:p>
          <a:p>
            <a:endParaRPr lang="en-US" sz="31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5" name="TextBox 1">
            <a:extLst>
              <a:ext uri="{FF2B5EF4-FFF2-40B4-BE49-F238E27FC236}">
                <a16:creationId xmlns:a16="http://schemas.microsoft.com/office/drawing/2014/main" id="{E25FDEF5-67F2-B74D-B3FD-6E8D00998E2B}"/>
              </a:ext>
            </a:extLst>
          </p:cNvPr>
          <p:cNvSpPr txBox="1"/>
          <p:nvPr/>
        </p:nvSpPr>
        <p:spPr>
          <a:xfrm>
            <a:off x="8362335" y="5962774"/>
            <a:ext cx="3502477"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rgbClr val="94A545"/>
                </a:solidFill>
                <a:latin typeface="Arial"/>
                <a:cs typeface="Arial"/>
              </a:rPr>
              <a:t>#TogetherWeFarm</a:t>
            </a:r>
            <a:endParaRPr lang="en-US" sz="2500" dirty="0">
              <a:solidFill>
                <a:srgbClr val="94A5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9701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C40B1-D3AF-427D-8FFB-A883C3DEC2B1}"/>
              </a:ext>
            </a:extLst>
          </p:cNvPr>
          <p:cNvSpPr>
            <a:spLocks noGrp="1"/>
          </p:cNvSpPr>
          <p:nvPr>
            <p:ph type="title"/>
          </p:nvPr>
        </p:nvSpPr>
        <p:spPr>
          <a:xfrm>
            <a:off x="838200" y="212725"/>
            <a:ext cx="10515600" cy="1325564"/>
          </a:xfrm>
        </p:spPr>
        <p:txBody>
          <a:bodyPr/>
          <a:lstStyle/>
          <a:p>
            <a:r>
              <a:rPr lang="en-US" dirty="0">
                <a:solidFill>
                  <a:srgbClr val="94A545"/>
                </a:solidFill>
                <a:latin typeface="Arial" panose="020B0604020202020204" pitchFamily="34" charset="0"/>
                <a:cs typeface="Arial" panose="020B0604020202020204" pitchFamily="34" charset="0"/>
              </a:rPr>
              <a:t>TTC Resources</a:t>
            </a:r>
          </a:p>
        </p:txBody>
      </p:sp>
      <p:sp>
        <p:nvSpPr>
          <p:cNvPr id="3" name="Content Placeholder 2">
            <a:extLst>
              <a:ext uri="{FF2B5EF4-FFF2-40B4-BE49-F238E27FC236}">
                <a16:creationId xmlns:a16="http://schemas.microsoft.com/office/drawing/2014/main" id="{C2A7E985-8D7F-4703-852C-58BD7E27F564}"/>
              </a:ext>
            </a:extLst>
          </p:cNvPr>
          <p:cNvSpPr>
            <a:spLocks noGrp="1"/>
          </p:cNvSpPr>
          <p:nvPr>
            <p:ph type="body" idx="1"/>
          </p:nvPr>
        </p:nvSpPr>
        <p:spPr>
          <a:xfrm>
            <a:off x="708659" y="1371600"/>
            <a:ext cx="11370269" cy="4621266"/>
          </a:xfrm>
        </p:spPr>
        <p:txBody>
          <a:bodyPr>
            <a:normAutofit fontScale="70000" lnSpcReduction="20000"/>
          </a:bodyPr>
          <a:lstStyle/>
          <a:p>
            <a:pPr>
              <a:lnSpc>
                <a:spcPct val="100000"/>
              </a:lnSpc>
            </a:pPr>
            <a:r>
              <a:rPr lang="en-US" sz="2300" dirty="0">
                <a:latin typeface="Arial" panose="020B0604020202020204" pitchFamily="34" charset="0"/>
                <a:cs typeface="Arial" panose="020B0604020202020204" pitchFamily="34" charset="0"/>
              </a:rPr>
              <a:t>SAMHSA National HELPLINE is a free, confidential, 24/7, 365-day-a-year treatment referral and information service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for individuals and families facing mental and/or substance use disorders. </a:t>
            </a:r>
            <a:br>
              <a:rPr lang="en-US" sz="23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hlinkClick r:id="rId3"/>
              </a:rPr>
              <a:t>https://www.samhsa.gov/find-help/national-helpline</a:t>
            </a:r>
            <a:endParaRPr lang="en-US" sz="2400" dirty="0">
              <a:latin typeface="Arial" panose="020B0604020202020204" pitchFamily="34" charset="0"/>
              <a:cs typeface="Arial" panose="020B0604020202020204" pitchFamily="34" charset="0"/>
            </a:endParaRPr>
          </a:p>
          <a:p>
            <a:pPr marL="457200" lvl="1" indent="0">
              <a:lnSpc>
                <a:spcPct val="100000"/>
              </a:lnSpc>
              <a:buNone/>
            </a:pPr>
            <a:r>
              <a:rPr lang="en-US" sz="2400" dirty="0">
                <a:latin typeface="Arial" panose="020B0604020202020204" pitchFamily="34" charset="0"/>
                <a:cs typeface="Arial" panose="020B0604020202020204" pitchFamily="34" charset="0"/>
              </a:rPr>
              <a:t>	1-800-662-HELP (4357)</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342900" lvl="1" indent="-342900">
              <a:lnSpc>
                <a:spcPct val="100000"/>
              </a:lnSpc>
            </a:pPr>
            <a:r>
              <a:rPr lang="en-US" sz="2400" dirty="0">
                <a:latin typeface="Arial" panose="020B0604020202020204" pitchFamily="34" charset="0"/>
                <a:cs typeface="Arial" panose="020B0604020202020204" pitchFamily="34" charset="0"/>
              </a:rPr>
              <a:t>SAMHSA. 2019 National Survey of Drug Use and Health (NSDUH) Releases. </a:t>
            </a:r>
            <a:r>
              <a:rPr lang="en-US" sz="2400" dirty="0">
                <a:latin typeface="Arial" panose="020B0604020202020204" pitchFamily="34" charset="0"/>
                <a:cs typeface="Arial" panose="020B0604020202020204" pitchFamily="34" charset="0"/>
                <a:hlinkClick r:id="rId4"/>
              </a:rPr>
              <a:t>https://www.samhsa.gov/data/release/2019-national-survey-drug-use-and-health-nsduh-releases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285750" lvl="1" indent="-285750">
              <a:lnSpc>
                <a:spcPct val="100000"/>
              </a:lnSpc>
            </a:pPr>
            <a:r>
              <a:rPr lang="en-US" sz="2400" dirty="0">
                <a:latin typeface="Arial" panose="020B0604020202020204" pitchFamily="34" charset="0"/>
                <a:cs typeface="Arial" panose="020B0604020202020204" pitchFamily="34" charset="0"/>
              </a:rPr>
              <a:t>SAMHSA. Co-Occurring Disorders and Other Health Conditions.    </a:t>
            </a:r>
            <a:r>
              <a:rPr lang="en-US" sz="2400" dirty="0">
                <a:latin typeface="Arial" panose="020B0604020202020204" pitchFamily="34" charset="0"/>
                <a:cs typeface="Arial" panose="020B0604020202020204" pitchFamily="34" charset="0"/>
                <a:hlinkClick r:id="rId5"/>
              </a:rPr>
              <a:t>https://www.samhsa.gov/medication-assisted-treatment/medications-counseling-related-conditions/co-occurring-disorders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285750" lvl="1" indent="-285750">
              <a:lnSpc>
                <a:spcPct val="100000"/>
              </a:lnSpc>
            </a:pPr>
            <a:r>
              <a:rPr lang="en-US" sz="2400" b="0" kern="1200" dirty="0">
                <a:solidFill>
                  <a:schemeClr val="tx1"/>
                </a:solidFill>
                <a:effectLst/>
                <a:latin typeface="Arial" panose="020B0604020202020204" pitchFamily="34" charset="0"/>
                <a:cs typeface="Arial" panose="020B0604020202020204" pitchFamily="34" charset="0"/>
              </a:rPr>
              <a:t>Depression, alcohol and farm stress: Addressing co-occurring disorders in rural America:  </a:t>
            </a:r>
            <a:r>
              <a:rPr lang="en-US" sz="2400" b="0" kern="1200" dirty="0">
                <a:solidFill>
                  <a:schemeClr val="tx1"/>
                </a:solidFill>
                <a:effectLst/>
                <a:latin typeface="Arial" panose="020B0604020202020204" pitchFamily="34" charset="0"/>
                <a:cs typeface="Arial" panose="020B0604020202020204" pitchFamily="34" charset="0"/>
                <a:hlinkClick r:id="rId6"/>
              </a:rPr>
              <a:t>https://mhttcnetwork.org/centers/mountain-plains-mhttc/rural-mental-health-farm-stress</a:t>
            </a:r>
            <a:br>
              <a:rPr lang="en-US" sz="2400" b="0" kern="1200" dirty="0">
                <a:solidFill>
                  <a:schemeClr val="tx1"/>
                </a:solidFill>
                <a:effectLst/>
                <a:latin typeface="Arial" panose="020B0604020202020204" pitchFamily="34" charset="0"/>
                <a:cs typeface="Arial" panose="020B0604020202020204" pitchFamily="34" charset="0"/>
              </a:rPr>
            </a:br>
            <a:endParaRPr lang="en-US" sz="2400" b="0" kern="1200" dirty="0">
              <a:solidFill>
                <a:schemeClr val="tx1"/>
              </a:solidFill>
              <a:effectLst/>
              <a:latin typeface="Arial" panose="020B0604020202020204" pitchFamily="34" charset="0"/>
              <a:cs typeface="Arial" panose="020B0604020202020204" pitchFamily="34" charset="0"/>
            </a:endParaRPr>
          </a:p>
          <a:p>
            <a:pPr>
              <a:lnSpc>
                <a:spcPct val="100000"/>
              </a:lnSpc>
            </a:pPr>
            <a:r>
              <a:rPr lang="en-US" sz="2400" dirty="0">
                <a:latin typeface="Arial" panose="020B0604020202020204" pitchFamily="34" charset="0"/>
                <a:cs typeface="Arial" panose="020B0604020202020204" pitchFamily="34" charset="0"/>
              </a:rPr>
              <a:t>University of Missouri Kansas City:  SBIRT. Alcohol Patient Education. </a:t>
            </a:r>
            <a:r>
              <a:rPr lang="en-US" sz="2400" dirty="0">
                <a:latin typeface="Arial" panose="020B0604020202020204" pitchFamily="34" charset="0"/>
                <a:cs typeface="Arial" panose="020B0604020202020204" pitchFamily="34" charset="0"/>
                <a:hlinkClick r:id="rId7"/>
              </a:rPr>
              <a:t>https://sbirt.care/education.aspx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*This infographic can be printed and distributed for education</a:t>
            </a:r>
          </a:p>
          <a:p>
            <a:pPr marL="285750" lvl="1" indent="-285750"/>
            <a:endParaRPr lang="en-US" dirty="0">
              <a:latin typeface="Arial" panose="020B0604020202020204" pitchFamily="34" charset="0"/>
              <a:cs typeface="Arial" panose="020B0604020202020204" pitchFamily="34" charset="0"/>
            </a:endParaRPr>
          </a:p>
        </p:txBody>
      </p:sp>
      <p:sp>
        <p:nvSpPr>
          <p:cNvPr id="5" name="TextBox 1">
            <a:extLst>
              <a:ext uri="{FF2B5EF4-FFF2-40B4-BE49-F238E27FC236}">
                <a16:creationId xmlns:a16="http://schemas.microsoft.com/office/drawing/2014/main" id="{5973921E-163B-0D4E-8EED-D0512533CD54}"/>
              </a:ext>
            </a:extLst>
          </p:cNvPr>
          <p:cNvSpPr txBox="1"/>
          <p:nvPr/>
        </p:nvSpPr>
        <p:spPr>
          <a:xfrm>
            <a:off x="8509820" y="6168221"/>
            <a:ext cx="3462433" cy="4770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rgbClr val="94A545"/>
                </a:solidFill>
                <a:latin typeface="Arial"/>
                <a:cs typeface="Arial"/>
              </a:rPr>
              <a:t>#TogetherWeFarm</a:t>
            </a:r>
            <a:endParaRPr lang="en-US" sz="2500" dirty="0">
              <a:solidFill>
                <a:srgbClr val="94A54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846490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889" y="180752"/>
            <a:ext cx="10363201" cy="1402388"/>
          </a:xfrm>
        </p:spPr>
        <p:txBody>
          <a:bodyPr>
            <a:normAutofit/>
          </a:bodyPr>
          <a:lstStyle/>
          <a:p>
            <a:r>
              <a:rPr lang="en-US" sz="7500" dirty="0">
                <a:latin typeface="Arial" panose="020B0604020202020204" pitchFamily="34" charset="0"/>
                <a:cs typeface="Arial" panose="020B0604020202020204" pitchFamily="34" charset="0"/>
              </a:rPr>
              <a:t>Get in Touch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36" y="5334000"/>
            <a:ext cx="3178471" cy="1259394"/>
          </a:xfrm>
          <a:prstGeom prst="rect">
            <a:avLst/>
          </a:prstGeom>
        </p:spPr>
      </p:pic>
      <p:sp>
        <p:nvSpPr>
          <p:cNvPr id="7" name="Google Shape;321;p11"/>
          <p:cNvSpPr txBox="1">
            <a:spLocks/>
          </p:cNvSpPr>
          <p:nvPr/>
        </p:nvSpPr>
        <p:spPr>
          <a:xfrm>
            <a:off x="349615" y="2930457"/>
            <a:ext cx="11733628" cy="1822402"/>
          </a:xfrm>
          <a:prstGeom prst="rect">
            <a:avLst/>
          </a:prstGeom>
          <a:noFill/>
          <a:ln w="12700">
            <a:noFill/>
            <a:miter lim="400000"/>
          </a:ln>
          <a:extLst>
            <a:ext uri="{C572A759-6A51-4108-AA02-DFA0A04FC94B}">
              <ma14:wrappingTextBoxFlag xmlns:ma14="http://schemas.microsoft.com/office/mac/drawingml/2011/main" xmlns="" val="1"/>
            </a:ext>
          </a:extLst>
        </p:spPr>
        <p:txBody>
          <a:bodyPr spcFirstLastPara="1" wrap="square" lIns="91425" tIns="45700" rIns="91425" bIns="45700" anchor="ctr" anchorCtr="0">
            <a:normAutofit fontScale="90000" lnSpcReduction="10000"/>
          </a:bodyPr>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FFFFFF"/>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a:lstStyle>
          <a:p>
            <a:pPr hangingPunct="1">
              <a:lnSpc>
                <a:spcPct val="150000"/>
              </a:lnSpc>
              <a:buClr>
                <a:srgbClr val="CC4927"/>
              </a:buClr>
              <a:buSzPts val="2200"/>
              <a:buFont typeface="Arial"/>
              <a:buNone/>
            </a:pPr>
            <a:r>
              <a:rPr lang="en-US" sz="2200" b="1" dirty="0">
                <a:solidFill>
                  <a:srgbClr val="CC4927"/>
                </a:solidFill>
              </a:rPr>
              <a:t>mhttcnetwork.org/</a:t>
            </a:r>
            <a:r>
              <a:rPr lang="en-US" sz="2200" b="1" dirty="0" err="1">
                <a:solidFill>
                  <a:srgbClr val="CC4927"/>
                </a:solidFill>
              </a:rPr>
              <a:t>mountainplains</a:t>
            </a:r>
            <a:r>
              <a:rPr lang="en-US" sz="2200" dirty="0"/>
              <a:t> | </a:t>
            </a:r>
            <a:r>
              <a:rPr lang="en-US" sz="2200" b="1" dirty="0">
                <a:solidFill>
                  <a:srgbClr val="00467F"/>
                </a:solidFill>
                <a:hlinkClick r:id="rId4"/>
              </a:rPr>
              <a:t>mountainplains@mhttcnetwork.org</a:t>
            </a:r>
            <a:br>
              <a:rPr lang="en-US" sz="2200" b="1" dirty="0">
                <a:solidFill>
                  <a:srgbClr val="00467F"/>
                </a:solidFill>
              </a:rPr>
            </a:br>
            <a:r>
              <a:rPr lang="en-US" sz="2200" b="1" dirty="0">
                <a:solidFill>
                  <a:srgbClr val="CC4927"/>
                </a:solidFill>
              </a:rPr>
              <a:t>mhttcnetwork.org/</a:t>
            </a:r>
            <a:r>
              <a:rPr lang="en-US" sz="2200" b="1" dirty="0" err="1">
                <a:solidFill>
                  <a:srgbClr val="CC4927"/>
                </a:solidFill>
              </a:rPr>
              <a:t>midamerica</a:t>
            </a:r>
            <a:r>
              <a:rPr lang="en-US" sz="2200" dirty="0">
                <a:solidFill>
                  <a:srgbClr val="CC4927"/>
                </a:solidFill>
              </a:rPr>
              <a:t> </a:t>
            </a:r>
            <a:r>
              <a:rPr lang="en-US" sz="2200" dirty="0"/>
              <a:t>| </a:t>
            </a:r>
            <a:r>
              <a:rPr lang="en-US" sz="2200" b="1" dirty="0">
                <a:solidFill>
                  <a:srgbClr val="00467F"/>
                </a:solidFill>
                <a:hlinkClick r:id="rId5"/>
              </a:rPr>
              <a:t>midamerica@mhttcnetwork.org</a:t>
            </a:r>
            <a:br>
              <a:rPr lang="en-US" sz="2200" b="1" dirty="0"/>
            </a:br>
            <a:r>
              <a:rPr lang="en-US" sz="2200" b="1" dirty="0">
                <a:solidFill>
                  <a:srgbClr val="CC4927"/>
                </a:solidFill>
              </a:rPr>
              <a:t>attcnetwork.org/</a:t>
            </a:r>
            <a:r>
              <a:rPr lang="en-US" sz="2200" b="1" dirty="0" err="1">
                <a:solidFill>
                  <a:srgbClr val="CC4927"/>
                </a:solidFill>
              </a:rPr>
              <a:t>midamerica</a:t>
            </a:r>
            <a:r>
              <a:rPr lang="en-US" sz="2200" dirty="0"/>
              <a:t> | </a:t>
            </a:r>
            <a:r>
              <a:rPr lang="en-US" sz="2200" b="1" dirty="0">
                <a:solidFill>
                  <a:srgbClr val="00467F"/>
                </a:solidFill>
                <a:hlinkClick r:id="rId6"/>
              </a:rPr>
              <a:t>midamerica@attcnetwork.org</a:t>
            </a:r>
            <a:br>
              <a:rPr lang="en-US" sz="2200" b="1" dirty="0">
                <a:solidFill>
                  <a:srgbClr val="00467F"/>
                </a:solidFill>
              </a:rPr>
            </a:br>
            <a:endParaRPr lang="en-US" sz="2200" b="1" dirty="0">
              <a:solidFill>
                <a:srgbClr val="00467F"/>
              </a:solidFill>
            </a:endParaRPr>
          </a:p>
        </p:txBody>
      </p:sp>
      <p:pic>
        <p:nvPicPr>
          <p:cNvPr id="8" name="Google Shape;322;p11"/>
          <p:cNvPicPr preferRelativeResize="0">
            <a:picLocks noGrp="1"/>
          </p:cNvPicPr>
          <p:nvPr>
            <p:ph type="body" idx="1"/>
          </p:nvPr>
        </p:nvPicPr>
        <p:blipFill rotWithShape="1">
          <a:blip r:embed="rId7">
            <a:alphaModFix/>
          </a:blip>
          <a:srcRect/>
          <a:stretch/>
        </p:blipFill>
        <p:spPr>
          <a:xfrm>
            <a:off x="4625566" y="5334000"/>
            <a:ext cx="3181727" cy="1259394"/>
          </a:xfrm>
          <a:prstGeom prst="rect">
            <a:avLst/>
          </a:prstGeom>
          <a:noFill/>
          <a:ln>
            <a:noFill/>
          </a:ln>
        </p:spPr>
      </p:pic>
      <p:pic>
        <p:nvPicPr>
          <p:cNvPr id="9" name="Google Shape;324;p11"/>
          <p:cNvPicPr preferRelativeResize="0"/>
          <p:nvPr/>
        </p:nvPicPr>
        <p:blipFill rotWithShape="1">
          <a:blip r:embed="rId8">
            <a:alphaModFix/>
          </a:blip>
          <a:srcRect/>
          <a:stretch/>
        </p:blipFill>
        <p:spPr>
          <a:xfrm>
            <a:off x="8706652" y="5418996"/>
            <a:ext cx="2753828" cy="1089401"/>
          </a:xfrm>
          <a:prstGeom prst="rect">
            <a:avLst/>
          </a:prstGeom>
          <a:noFill/>
          <a:ln>
            <a:noFill/>
          </a:ln>
        </p:spPr>
      </p:pic>
    </p:spTree>
    <p:extLst>
      <p:ext uri="{BB962C8B-B14F-4D97-AF65-F5344CB8AC3E}">
        <p14:creationId xmlns:p14="http://schemas.microsoft.com/office/powerpoint/2010/main" val="226136732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oogle Shape;164;p22"/>
          <p:cNvSpPr txBox="1"/>
          <p:nvPr/>
        </p:nvSpPr>
        <p:spPr>
          <a:xfrm>
            <a:off x="391306" y="429437"/>
            <a:ext cx="11220450" cy="715538"/>
          </a:xfrm>
          <a:prstGeom prst="rect">
            <a:avLst/>
          </a:prstGeom>
          <a:ln w="12700">
            <a:miter lim="400000"/>
          </a:ln>
          <a:extLst>
            <a:ext uri="{C572A759-6A51-4108-AA02-DFA0A04FC94B}">
              <ma14:wrappingTextBoxFlag xmlns:ma14="http://schemas.microsoft.com/office/mac/drawingml/2011/main" xmlns="" val="1"/>
            </a:ext>
          </a:extLst>
        </p:spPr>
        <p:txBody>
          <a:bodyPr wrap="square" lIns="45699" tIns="45699" rIns="45699" bIns="45699" anchor="b">
            <a:spAutoFit/>
          </a:bodyPr>
          <a:lstStyle>
            <a:lvl1pPr algn="ctr" defTabSz="914400">
              <a:lnSpc>
                <a:spcPct val="90000"/>
              </a:lnSpc>
              <a:defRPr sz="4500">
                <a:latin typeface="Arial"/>
                <a:ea typeface="Arial"/>
                <a:cs typeface="Arial"/>
                <a:sym typeface="Arial"/>
              </a:defRPr>
            </a:lvl1pPr>
          </a:lstStyle>
          <a:p>
            <a:pPr>
              <a:spcBef>
                <a:spcPct val="0"/>
              </a:spcBef>
            </a:pPr>
            <a:r>
              <a:rPr sz="4400" dirty="0">
                <a:latin typeface="Arial" panose="020B0604020202020204" pitchFamily="34" charset="0"/>
                <a:ea typeface="+mj-ea"/>
                <a:cs typeface="Arial" panose="020B0604020202020204" pitchFamily="34" charset="0"/>
              </a:rPr>
              <a:t>Disclaimer</a:t>
            </a:r>
            <a:r>
              <a:rPr lang="en-US" sz="4400" dirty="0">
                <a:latin typeface="Arial" panose="020B0604020202020204" pitchFamily="34" charset="0"/>
                <a:ea typeface="+mj-ea"/>
                <a:cs typeface="Arial" panose="020B0604020202020204" pitchFamily="34" charset="0"/>
              </a:rPr>
              <a:t> and Funding Statement</a:t>
            </a:r>
            <a:endParaRPr sz="4400" dirty="0">
              <a:latin typeface="Arial" panose="020B0604020202020204" pitchFamily="34" charset="0"/>
              <a:ea typeface="+mj-ea"/>
              <a:cs typeface="Arial" panose="020B0604020202020204" pitchFamily="34" charset="0"/>
            </a:endParaRPr>
          </a:p>
        </p:txBody>
      </p:sp>
      <p:sp>
        <p:nvSpPr>
          <p:cNvPr id="2" name="TextBox 1"/>
          <p:cNvSpPr txBox="1"/>
          <p:nvPr/>
        </p:nvSpPr>
        <p:spPr>
          <a:xfrm>
            <a:off x="1234440" y="1343837"/>
            <a:ext cx="9906000" cy="53553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dirty="0">
                <a:latin typeface="Arial"/>
              </a:rPr>
              <a:t>These materials were prepared by the Mountain Plains Mental Health Technology Transfer Center, the Mid-America Mental Health Technology Center, and the Mid-America Addiction Technology Treatment Center under a cooperative agreement from the Substance Abuse and Mental Health Services Administration (SAMHSA). All material appearing in this presentation, except that taken directly from copyrighted sources, is in the public domain and may be reproduced or copied without permission from Mountain Plains MHTTC or the authors. Citation of the sources is appreciated. Do not reproduce or distribute this presentation for a fee. For more information on obtaining copies of this presentation please email gberry@wiche.edu. </a:t>
            </a:r>
          </a:p>
          <a:p>
            <a:endParaRPr lang="en-US" dirty="0">
              <a:latin typeface="Arial"/>
            </a:endParaRPr>
          </a:p>
          <a:p>
            <a:r>
              <a:rPr lang="en-US" dirty="0">
                <a:latin typeface="Arial"/>
              </a:rPr>
              <a:t>At the time of this presentation, </a:t>
            </a:r>
            <a:r>
              <a:rPr lang="en-US" b="0" i="0" u="none" strike="noStrike" dirty="0">
                <a:solidFill>
                  <a:srgbClr val="000000"/>
                </a:solidFill>
                <a:effectLst/>
                <a:latin typeface="Arial" panose="020B0604020202020204" pitchFamily="34" charset="0"/>
              </a:rPr>
              <a:t>Miriam E. Delphin-</a:t>
            </a:r>
            <a:r>
              <a:rPr lang="en-US" b="0" i="0" u="none" strike="noStrike" dirty="0" err="1">
                <a:solidFill>
                  <a:srgbClr val="000000"/>
                </a:solidFill>
                <a:effectLst/>
                <a:latin typeface="Arial" panose="020B0604020202020204" pitchFamily="34" charset="0"/>
              </a:rPr>
              <a:t>Rittmon</a:t>
            </a:r>
            <a:r>
              <a:rPr lang="en-US" b="0" i="0" u="none" strike="noStrike" dirty="0">
                <a:solidFill>
                  <a:srgbClr val="000000"/>
                </a:solidFill>
                <a:effectLst/>
                <a:latin typeface="Arial" panose="020B0604020202020204" pitchFamily="34" charset="0"/>
              </a:rPr>
              <a:t>, Ph.D., serves as SAMHSA Assistant Secretary</a:t>
            </a:r>
            <a:r>
              <a:rPr lang="en-US" dirty="0">
                <a:latin typeface="Arial"/>
              </a:rPr>
              <a:t>. The opinions expressed herein are the views of Mountain Plains MHTTC, Mid-America MHTTC, and Mid-America ATTC and do not reflect the official position of the Department of Health and Human Services (DHHS), or SAMHSA. No official support or endorsement of DHHS</a:t>
            </a:r>
            <a:r>
              <a:rPr lang="en-US">
                <a:latin typeface="Arial"/>
              </a:rPr>
              <a:t>, or SAMHSA</a:t>
            </a:r>
            <a:r>
              <a:rPr lang="en-US" dirty="0">
                <a:latin typeface="Arial"/>
              </a:rPr>
              <a:t>, for the opinions described in this presentation is intended or should be inferred. ​</a:t>
            </a:r>
          </a:p>
          <a:p>
            <a:r>
              <a:rPr lang="en-US" dirty="0">
                <a:latin typeface="Arial"/>
              </a:rPr>
              <a:t>​</a:t>
            </a:r>
          </a:p>
          <a:p>
            <a:r>
              <a:rPr lang="en-US" dirty="0">
                <a:latin typeface="Arial"/>
              </a:rPr>
              <a:t>The work of the Mountain Plains MHTTC, Mid-America MHTTC, and Mid-America ATTC is supported by grant H79SM081792 from the Department of Health and Human Services, Substance Abuse and Mental Health Services Administration.​</a:t>
            </a:r>
          </a:p>
        </p:txBody>
      </p:sp>
    </p:spTree>
    <p:extLst>
      <p:ext uri="{BB962C8B-B14F-4D97-AF65-F5344CB8AC3E}">
        <p14:creationId xmlns:p14="http://schemas.microsoft.com/office/powerpoint/2010/main" val="12832980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oogle Shape;164;p22"/>
          <p:cNvSpPr txBox="1"/>
          <p:nvPr/>
        </p:nvSpPr>
        <p:spPr>
          <a:xfrm>
            <a:off x="883920" y="429437"/>
            <a:ext cx="10727836" cy="715538"/>
          </a:xfrm>
          <a:prstGeom prst="rect">
            <a:avLst/>
          </a:prstGeom>
          <a:ln w="12700">
            <a:miter lim="400000"/>
          </a:ln>
          <a:extLst>
            <a:ext uri="{C572A759-6A51-4108-AA02-DFA0A04FC94B}">
              <ma14:wrappingTextBoxFlag xmlns:ma14="http://schemas.microsoft.com/office/mac/drawingml/2011/main" xmlns="" val="1"/>
            </a:ext>
          </a:extLst>
        </p:spPr>
        <p:txBody>
          <a:bodyPr wrap="square" lIns="45699" tIns="45699" rIns="45699" bIns="45699" anchor="b">
            <a:spAutoFit/>
          </a:bodyPr>
          <a:lstStyle>
            <a:lvl1pPr algn="ctr" defTabSz="914400">
              <a:lnSpc>
                <a:spcPct val="90000"/>
              </a:lnSpc>
              <a:defRPr sz="4500">
                <a:latin typeface="Arial"/>
                <a:ea typeface="Arial"/>
                <a:cs typeface="Arial"/>
                <a:sym typeface="Arial"/>
              </a:defRPr>
            </a:lvl1pPr>
          </a:lstStyle>
          <a:p>
            <a:pPr algn="l"/>
            <a:r>
              <a:rPr lang="en-US" sz="4400" dirty="0">
                <a:latin typeface="Arial" panose="020B0604020202020204" pitchFamily="34" charset="0"/>
                <a:ea typeface="+mj-ea"/>
                <a:cs typeface="Arial" panose="020B0604020202020204" pitchFamily="34" charset="0"/>
              </a:rPr>
              <a:t>About the TTC Network</a:t>
            </a:r>
            <a:endParaRPr sz="4400" dirty="0">
              <a:latin typeface="Arial" panose="020B0604020202020204" pitchFamily="34" charset="0"/>
              <a:ea typeface="+mj-ea"/>
              <a:cs typeface="Arial" panose="020B0604020202020204" pitchFamily="34" charset="0"/>
            </a:endParaRPr>
          </a:p>
        </p:txBody>
      </p:sp>
      <p:sp>
        <p:nvSpPr>
          <p:cNvPr id="2" name="TextBox 1"/>
          <p:cNvSpPr txBox="1"/>
          <p:nvPr/>
        </p:nvSpPr>
        <p:spPr>
          <a:xfrm>
            <a:off x="883920" y="1343837"/>
            <a:ext cx="10256520" cy="3139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dirty="0">
                <a:latin typeface="Arial"/>
                <a:cs typeface="Arial"/>
              </a:rPr>
              <a:t>The Technology Transfer Center (TTC) Network is a national network of training and technical assistance centers serving the needs of mental health, substance use, and prevention providers. The work of the TTC Network is under a cooperative agreement by the Substance Abuse and Mental Health Services Administration (SAMHSA). For more information about the Technology Transfer Centers, please visit the </a:t>
            </a:r>
            <a:r>
              <a:rPr lang="en-US" dirty="0">
                <a:latin typeface="Arial"/>
                <a:cs typeface="Arial"/>
                <a:hlinkClick r:id="rId3"/>
              </a:rPr>
              <a:t>TTC Information Center.</a:t>
            </a:r>
            <a:br>
              <a:rPr lang="en-US" dirty="0">
                <a:latin typeface="Arial"/>
                <a:cs typeface="Arial"/>
              </a:rPr>
            </a:br>
            <a:endParaRPr lang="en-US">
              <a:latin typeface="Arial" panose="020B0604020202020204" pitchFamily="34" charset="0"/>
              <a:cs typeface="Arial" panose="020B0604020202020204" pitchFamily="34" charset="0"/>
            </a:endParaRPr>
          </a:p>
          <a:p>
            <a:r>
              <a:rPr lang="en-US" dirty="0">
                <a:latin typeface="Arial"/>
                <a:cs typeface="Arial"/>
              </a:rPr>
              <a:t>In response to mental health and substance use issues in farming communities in HHS Region 7 and 8 states, the </a:t>
            </a:r>
            <a:r>
              <a:rPr lang="en-US" dirty="0">
                <a:latin typeface="Arial"/>
                <a:cs typeface="Arial"/>
                <a:hlinkClick r:id="rId4"/>
              </a:rPr>
              <a:t>Mountain Plains Mental Health Technology Transfer Center (MHTTC)</a:t>
            </a:r>
            <a:r>
              <a:rPr lang="en-US" dirty="0">
                <a:latin typeface="Arial"/>
                <a:cs typeface="Arial"/>
              </a:rPr>
              <a:t>, the </a:t>
            </a:r>
            <a:br>
              <a:rPr lang="en-US" dirty="0">
                <a:latin typeface="Arial"/>
                <a:cs typeface="Arial"/>
              </a:rPr>
            </a:br>
            <a:r>
              <a:rPr lang="en-US" dirty="0">
                <a:latin typeface="Arial"/>
                <a:cs typeface="Arial"/>
                <a:hlinkClick r:id="rId5"/>
              </a:rPr>
              <a:t>Mid-America MHTTC</a:t>
            </a:r>
            <a:r>
              <a:rPr lang="en-US" dirty="0">
                <a:latin typeface="Arial"/>
                <a:cs typeface="Arial"/>
              </a:rPr>
              <a:t>, and the </a:t>
            </a:r>
            <a:r>
              <a:rPr lang="en-US" dirty="0">
                <a:latin typeface="Arial"/>
                <a:cs typeface="Arial"/>
                <a:hlinkClick r:id="rId6"/>
              </a:rPr>
              <a:t>Mid-America Addiction Technology Transfer Center (ATTC)</a:t>
            </a:r>
            <a:r>
              <a:rPr lang="en-US" dirty="0">
                <a:latin typeface="Arial"/>
                <a:cs typeface="Arial"/>
              </a:rPr>
              <a:t> collaborated to produce these materials. For technical assistance and training, please contact </a:t>
            </a:r>
            <a:br>
              <a:rPr lang="en-US" dirty="0">
                <a:latin typeface="Arial"/>
                <a:cs typeface="Arial"/>
              </a:rPr>
            </a:br>
            <a:r>
              <a:rPr lang="en-US" dirty="0">
                <a:latin typeface="Arial"/>
                <a:cs typeface="Arial"/>
              </a:rPr>
              <a:t>your regional TTC office at the email addresses below. </a:t>
            </a:r>
            <a:endParaRPr lang="en-US" dirty="0">
              <a:latin typeface="Arial" panose="020B0604020202020204" pitchFamily="34" charset="0"/>
              <a:cs typeface="Arial" panose="020B0604020202020204" pitchFamily="34" charset="0"/>
            </a:endParaRPr>
          </a:p>
        </p:txBody>
      </p:sp>
      <p:sp>
        <p:nvSpPr>
          <p:cNvPr id="4" name="Google Shape;321;p11">
            <a:extLst>
              <a:ext uri="{FF2B5EF4-FFF2-40B4-BE49-F238E27FC236}">
                <a16:creationId xmlns:a16="http://schemas.microsoft.com/office/drawing/2014/main" id="{5311848F-A62C-4C0F-B009-65FA43DDF0B2}"/>
              </a:ext>
            </a:extLst>
          </p:cNvPr>
          <p:cNvSpPr txBox="1">
            <a:spLocks/>
          </p:cNvSpPr>
          <p:nvPr/>
        </p:nvSpPr>
        <p:spPr>
          <a:xfrm>
            <a:off x="-16" y="5001887"/>
            <a:ext cx="12190728" cy="161450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Clr>
                <a:srgbClr val="CC4927"/>
              </a:buClr>
              <a:buSzPts val="2200"/>
            </a:pPr>
            <a:r>
              <a:rPr lang="nl-NL" sz="2200" b="1" dirty="0">
                <a:solidFill>
                  <a:srgbClr val="CC4927"/>
                </a:solidFill>
              </a:rPr>
              <a:t>mhttcnetwork.org/mountainplains</a:t>
            </a:r>
            <a:r>
              <a:rPr lang="nl-NL" sz="2200" dirty="0"/>
              <a:t> | </a:t>
            </a:r>
            <a:r>
              <a:rPr lang="nl-NL" sz="2200" b="1" dirty="0">
                <a:solidFill>
                  <a:srgbClr val="00467F"/>
                </a:solidFill>
                <a:hlinkClick r:id="rId7"/>
              </a:rPr>
              <a:t>mountainplains@mhttcnetwork.org</a:t>
            </a:r>
            <a:endParaRPr lang="nl-NL" sz="2200" b="1" dirty="0">
              <a:solidFill>
                <a:srgbClr val="00467F"/>
              </a:solidFill>
            </a:endParaRPr>
          </a:p>
          <a:p>
            <a:pPr algn="ctr">
              <a:lnSpc>
                <a:spcPct val="150000"/>
              </a:lnSpc>
              <a:buClr>
                <a:srgbClr val="CC4927"/>
              </a:buClr>
              <a:buSzPts val="2200"/>
            </a:pPr>
            <a:r>
              <a:rPr lang="nl-NL" sz="2200" b="1" dirty="0">
                <a:solidFill>
                  <a:srgbClr val="CC4927"/>
                </a:solidFill>
              </a:rPr>
              <a:t>mhttcnetwork.org/midamerica</a:t>
            </a:r>
            <a:r>
              <a:rPr lang="nl-NL" sz="2200" dirty="0">
                <a:solidFill>
                  <a:srgbClr val="CC4927"/>
                </a:solidFill>
              </a:rPr>
              <a:t> </a:t>
            </a:r>
            <a:r>
              <a:rPr lang="nl-NL" sz="2200" dirty="0"/>
              <a:t>| </a:t>
            </a:r>
            <a:r>
              <a:rPr lang="nl-NL" sz="2200" b="1" dirty="0">
                <a:solidFill>
                  <a:srgbClr val="00467F"/>
                </a:solidFill>
                <a:hlinkClick r:id="rId8"/>
              </a:rPr>
              <a:t>midamerica@mhttcnetwork.org</a:t>
            </a:r>
            <a:endParaRPr lang="nl-NL" sz="2200" b="1" dirty="0">
              <a:solidFill>
                <a:srgbClr val="00467F"/>
              </a:solidFill>
            </a:endParaRPr>
          </a:p>
          <a:p>
            <a:pPr algn="ctr">
              <a:lnSpc>
                <a:spcPct val="150000"/>
              </a:lnSpc>
              <a:buClr>
                <a:srgbClr val="CC4927"/>
              </a:buClr>
              <a:buSzPts val="2200"/>
            </a:pPr>
            <a:r>
              <a:rPr lang="nl-NL" sz="2200" b="1" dirty="0">
                <a:solidFill>
                  <a:srgbClr val="CC4927"/>
                </a:solidFill>
              </a:rPr>
              <a:t>attcnetwork.org/midamerica</a:t>
            </a:r>
            <a:r>
              <a:rPr lang="nl-NL" sz="2200" dirty="0"/>
              <a:t> | </a:t>
            </a:r>
            <a:r>
              <a:rPr lang="nl-NL" sz="2200" b="1" dirty="0">
                <a:solidFill>
                  <a:srgbClr val="00467F"/>
                </a:solidFill>
                <a:hlinkClick r:id="rId9"/>
              </a:rPr>
              <a:t>midamerica@attcnetwork.org</a:t>
            </a:r>
            <a:endParaRPr lang="nl-NL" sz="2200" b="1" dirty="0">
              <a:solidFill>
                <a:srgbClr val="00467F"/>
              </a:solidFill>
            </a:endParaRPr>
          </a:p>
          <a:p>
            <a:pPr algn="ctr">
              <a:lnSpc>
                <a:spcPct val="150000"/>
              </a:lnSpc>
              <a:buClr>
                <a:srgbClr val="CC4927"/>
              </a:buClr>
              <a:buSzPts val="2200"/>
            </a:pPr>
            <a:endParaRPr lang="nl-NL" sz="2200" b="1" dirty="0">
              <a:solidFill>
                <a:srgbClr val="00467F"/>
              </a:solidFill>
            </a:endParaRPr>
          </a:p>
        </p:txBody>
      </p:sp>
    </p:spTree>
    <p:extLst>
      <p:ext uri="{BB962C8B-B14F-4D97-AF65-F5344CB8AC3E}">
        <p14:creationId xmlns:p14="http://schemas.microsoft.com/office/powerpoint/2010/main" val="95372266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FA81D03D-0FFF-4FA7-9D88-918990F4ACAD}"/>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2912494" y="-68576"/>
            <a:ext cx="6926579" cy="6926579"/>
          </a:xfrm>
          <a:prstGeom prst="rect">
            <a:avLst/>
          </a:prstGeom>
        </p:spPr>
      </p:pic>
      <p:sp>
        <p:nvSpPr>
          <p:cNvPr id="4" name="Title 2"/>
          <p:cNvSpPr>
            <a:spLocks noGrp="1"/>
          </p:cNvSpPr>
          <p:nvPr>
            <p:ph type="title"/>
          </p:nvPr>
        </p:nvSpPr>
        <p:spPr>
          <a:xfrm rot="16200000">
            <a:off x="-2766061" y="2766062"/>
            <a:ext cx="6858003" cy="1325878"/>
          </a:xfrm>
          <a:solidFill>
            <a:srgbClr val="00467F"/>
          </a:solidFill>
        </p:spPr>
        <p:txBody>
          <a:bodyPr>
            <a:noAutofit/>
          </a:bodyPr>
          <a:lstStyle/>
          <a:p>
            <a:r>
              <a:rPr lang="en-US" sz="5000" dirty="0">
                <a:solidFill>
                  <a:schemeClr val="bg1"/>
                </a:solidFill>
                <a:latin typeface="Arial" panose="020B0604020202020204" pitchFamily="34" charset="0"/>
                <a:cs typeface="Arial" panose="020B0604020202020204" pitchFamily="34" charset="0"/>
              </a:rPr>
              <a:t>Language Matters</a:t>
            </a:r>
            <a:br>
              <a:rPr lang="en-US" sz="5000" dirty="0">
                <a:solidFill>
                  <a:schemeClr val="bg1"/>
                </a:solidFill>
                <a:latin typeface="Calibri Light" panose="020F0302020204030204" pitchFamily="34" charset="0"/>
                <a:cs typeface="Calibri Light" panose="020F0302020204030204" pitchFamily="34" charset="0"/>
              </a:rPr>
            </a:br>
            <a:endParaRPr lang="en-US" sz="20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7850647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
          </p:nvPr>
        </p:nvSpPr>
        <p:spPr>
          <a:xfrm>
            <a:off x="853440" y="2783997"/>
            <a:ext cx="11064240" cy="3906364"/>
          </a:xfrm>
        </p:spPr>
        <p:txBody>
          <a:bodyPr lIns="45718" tIns="45718" rIns="45718" bIns="45718" anchor="t">
            <a:normAutofit/>
          </a:bodyPr>
          <a:lstStyle/>
          <a:p>
            <a:pPr marL="342900" indent="-228600" algn="l">
              <a:spcAft>
                <a:spcPts val="600"/>
              </a:spcAft>
              <a:buFont typeface="Arial" panose="020B0604020202020204" pitchFamily="34" charset="0"/>
              <a:buChar char="•"/>
            </a:pPr>
            <a:r>
              <a:rPr lang="en-US" sz="3600" kern="1200" dirty="0">
                <a:solidFill>
                  <a:schemeClr val="tx1"/>
                </a:solidFill>
              </a:rPr>
              <a:t>Increase awareness and understanding of death </a:t>
            </a:r>
            <a:br>
              <a:rPr lang="en-US" sz="3600" kern="1200" dirty="0">
                <a:solidFill>
                  <a:schemeClr val="tx1"/>
                </a:solidFill>
              </a:rPr>
            </a:br>
            <a:r>
              <a:rPr lang="en-US" sz="3600" kern="1200" dirty="0">
                <a:solidFill>
                  <a:schemeClr val="tx1"/>
                </a:solidFill>
              </a:rPr>
              <a:t>by suicide</a:t>
            </a:r>
          </a:p>
          <a:p>
            <a:pPr marL="342900" indent="-228600" algn="l">
              <a:spcAft>
                <a:spcPts val="600"/>
              </a:spcAft>
              <a:buFont typeface="Arial" panose="020B0604020202020204" pitchFamily="34" charset="0"/>
              <a:buChar char="•"/>
            </a:pPr>
            <a:r>
              <a:rPr lang="en-US" sz="3600" kern="1200" dirty="0">
                <a:solidFill>
                  <a:schemeClr val="tx1"/>
                </a:solidFill>
              </a:rPr>
              <a:t>Create a common language about mental health</a:t>
            </a:r>
          </a:p>
          <a:p>
            <a:pPr marL="342900" indent="-228600" algn="l">
              <a:spcAft>
                <a:spcPts val="600"/>
              </a:spcAft>
              <a:buFont typeface="Arial" panose="020B0604020202020204" pitchFamily="34" charset="0"/>
              <a:buChar char="•"/>
            </a:pPr>
            <a:r>
              <a:rPr lang="en-US" sz="3600" kern="1200" dirty="0">
                <a:solidFill>
                  <a:schemeClr val="tx1"/>
                </a:solidFill>
              </a:rPr>
              <a:t>Identify unique community assets </a:t>
            </a:r>
            <a:br>
              <a:rPr lang="en-US" sz="3600" kern="1200" dirty="0">
                <a:solidFill>
                  <a:schemeClr val="tx1"/>
                </a:solidFill>
              </a:rPr>
            </a:br>
            <a:r>
              <a:rPr lang="en-US" sz="3600" kern="1200" dirty="0">
                <a:solidFill>
                  <a:schemeClr val="tx1"/>
                </a:solidFill>
              </a:rPr>
              <a:t>and resources </a:t>
            </a:r>
          </a:p>
          <a:p>
            <a:pPr algn="l"/>
            <a:endParaRPr lang="en-US" dirty="0"/>
          </a:p>
        </p:txBody>
      </p:sp>
      <p:sp>
        <p:nvSpPr>
          <p:cNvPr id="6" name="Title 5"/>
          <p:cNvSpPr>
            <a:spLocks noGrp="1"/>
          </p:cNvSpPr>
          <p:nvPr>
            <p:ph type="title"/>
          </p:nvPr>
        </p:nvSpPr>
        <p:spPr>
          <a:xfrm>
            <a:off x="1063729" y="576992"/>
            <a:ext cx="10363201" cy="1145128"/>
          </a:xfrm>
        </p:spPr>
        <p:txBody>
          <a:bodyPr/>
          <a:lstStyle/>
          <a:p>
            <a:r>
              <a:rPr lang="en-US" dirty="0"/>
              <a:t>Presentation Objectives</a:t>
            </a:r>
          </a:p>
        </p:txBody>
      </p:sp>
      <p:sp>
        <p:nvSpPr>
          <p:cNvPr id="8" name="TextBox 7"/>
          <p:cNvSpPr txBox="1"/>
          <p:nvPr/>
        </p:nvSpPr>
        <p:spPr>
          <a:xfrm>
            <a:off x="8351520" y="5982479"/>
            <a:ext cx="3718560"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i="0" u="none" strike="noStrike" cap="none" spc="0" normalizeH="0" baseline="0" dirty="0">
                <a:ln>
                  <a:noFill/>
                </a:ln>
                <a:solidFill>
                  <a:srgbClr val="94A545"/>
                </a:solidFill>
                <a:effectLst/>
                <a:uFillTx/>
                <a:latin typeface="Arial" panose="020B0604020202020204" pitchFamily="34" charset="0"/>
                <a:cs typeface="Arial" panose="020B0604020202020204" pitchFamily="34" charset="0"/>
                <a:sym typeface="Calibri"/>
              </a:rPr>
              <a:t>#TogetherWeFarm</a:t>
            </a:r>
          </a:p>
        </p:txBody>
      </p:sp>
    </p:spTree>
    <p:extLst>
      <p:ext uri="{BB962C8B-B14F-4D97-AF65-F5344CB8AC3E}">
        <p14:creationId xmlns:p14="http://schemas.microsoft.com/office/powerpoint/2010/main" val="206279382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E50C9D9-8179-4949-86F0-673E867C18C6}"/>
              </a:ext>
            </a:extLst>
          </p:cNvPr>
          <p:cNvSpPr txBox="1">
            <a:spLocks/>
          </p:cNvSpPr>
          <p:nvPr/>
        </p:nvSpPr>
        <p:spPr>
          <a:xfrm>
            <a:off x="7434471" y="5619750"/>
            <a:ext cx="4567030" cy="53181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i="1" dirty="0"/>
              <a:t>American Foundation for Suicide Prevention</a:t>
            </a:r>
            <a:br>
              <a:rPr lang="en-US" i="1" dirty="0"/>
            </a:br>
            <a:endParaRPr lang="en-US" i="1" dirty="0"/>
          </a:p>
        </p:txBody>
      </p:sp>
      <p:pic>
        <p:nvPicPr>
          <p:cNvPr id="14" name="Picture 13" descr="Shape, rectangle&#10;&#10;Description automatically generated">
            <a:extLst>
              <a:ext uri="{FF2B5EF4-FFF2-40B4-BE49-F238E27FC236}">
                <a16:creationId xmlns:a16="http://schemas.microsoft.com/office/drawing/2014/main" id="{A38BBB50-6E3B-42C8-84FA-58B603CDB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276190"/>
          </a:xfrm>
          <a:prstGeom prst="rect">
            <a:avLst/>
          </a:prstGeom>
        </p:spPr>
      </p:pic>
      <p:sp>
        <p:nvSpPr>
          <p:cNvPr id="2" name="Title 1">
            <a:extLst>
              <a:ext uri="{FF2B5EF4-FFF2-40B4-BE49-F238E27FC236}">
                <a16:creationId xmlns:a16="http://schemas.microsoft.com/office/drawing/2014/main" id="{C1B8DCB3-339A-4F03-8C82-6A30EB6B21FE}"/>
              </a:ext>
            </a:extLst>
          </p:cNvPr>
          <p:cNvSpPr>
            <a:spLocks noGrp="1"/>
          </p:cNvSpPr>
          <p:nvPr>
            <p:ph type="title"/>
          </p:nvPr>
        </p:nvSpPr>
        <p:spPr>
          <a:xfrm>
            <a:off x="962687" y="265629"/>
            <a:ext cx="7465696" cy="1325563"/>
          </a:xfrm>
        </p:spPr>
        <p:txBody>
          <a:bodyPr>
            <a:normAutofit/>
          </a:bodyPr>
          <a:lstStyle/>
          <a:p>
            <a:r>
              <a:rPr lang="en-US" sz="6000" dirty="0">
                <a:solidFill>
                  <a:schemeClr val="bg1"/>
                </a:solidFill>
                <a:cs typeface="Arial"/>
              </a:rPr>
              <a:t>Death by Suicide</a:t>
            </a:r>
          </a:p>
        </p:txBody>
      </p:sp>
      <p:sp>
        <p:nvSpPr>
          <p:cNvPr id="4" name="TextBox 3">
            <a:extLst>
              <a:ext uri="{FF2B5EF4-FFF2-40B4-BE49-F238E27FC236}">
                <a16:creationId xmlns:a16="http://schemas.microsoft.com/office/drawing/2014/main" id="{94DFECE1-BE31-46D8-9333-B20923E2D051}"/>
              </a:ext>
            </a:extLst>
          </p:cNvPr>
          <p:cNvSpPr txBox="1"/>
          <p:nvPr/>
        </p:nvSpPr>
        <p:spPr>
          <a:xfrm>
            <a:off x="8044071" y="6115317"/>
            <a:ext cx="3785188" cy="477054"/>
          </a:xfrm>
          <a:prstGeom prst="rect">
            <a:avLst/>
          </a:prstGeom>
          <a:noFill/>
        </p:spPr>
        <p:txBody>
          <a:bodyPr wrap="square" lIns="91440" tIns="45720" rIns="91440" bIns="45720" rtlCol="0" anchor="t">
            <a:spAutoFit/>
          </a:bodyPr>
          <a:lstStyle/>
          <a:p>
            <a:pPr algn="ctr"/>
            <a:r>
              <a:rPr lang="en-US" sz="2500" dirty="0">
                <a:solidFill>
                  <a:srgbClr val="94A545"/>
                </a:solidFill>
                <a:latin typeface="Arial"/>
                <a:cs typeface="Arial"/>
              </a:rPr>
              <a:t>#TogetherWeFarm</a:t>
            </a:r>
            <a:endParaRPr lang="en-US" sz="2500" dirty="0">
              <a:solidFill>
                <a:srgbClr val="94A545"/>
              </a:solidFill>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4EEC7CAF-56CB-4341-A5AB-46ACB7D00B46}"/>
              </a:ext>
            </a:extLst>
          </p:cNvPr>
          <p:cNvSpPr>
            <a:spLocks noGrp="1"/>
          </p:cNvSpPr>
          <p:nvPr>
            <p:ph idx="1"/>
          </p:nvPr>
        </p:nvSpPr>
        <p:spPr>
          <a:xfrm>
            <a:off x="962687" y="2715030"/>
            <a:ext cx="10515600" cy="2276190"/>
          </a:xfrm>
        </p:spPr>
        <p:txBody>
          <a:bodyPr>
            <a:noAutofit/>
          </a:bodyPr>
          <a:lstStyle/>
          <a:p>
            <a:pPr marL="0" indent="0">
              <a:buNone/>
            </a:pPr>
            <a:r>
              <a:rPr lang="en-US" sz="5400" b="1" dirty="0">
                <a:solidFill>
                  <a:srgbClr val="94A545"/>
                </a:solidFill>
              </a:rPr>
              <a:t>90% </a:t>
            </a:r>
            <a:r>
              <a:rPr lang="en-US" sz="4800" dirty="0"/>
              <a:t>of people who die by suicide have an underlying – and potentially treatable mental health condition.</a:t>
            </a:r>
          </a:p>
        </p:txBody>
      </p:sp>
    </p:spTree>
    <p:extLst>
      <p:ext uri="{BB962C8B-B14F-4D97-AF65-F5344CB8AC3E}">
        <p14:creationId xmlns:p14="http://schemas.microsoft.com/office/powerpoint/2010/main" val="1707414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DCB3-339A-4F03-8C82-6A30EB6B21FE}"/>
              </a:ext>
            </a:extLst>
          </p:cNvPr>
          <p:cNvSpPr>
            <a:spLocks noGrp="1"/>
          </p:cNvSpPr>
          <p:nvPr>
            <p:ph type="title"/>
          </p:nvPr>
        </p:nvSpPr>
        <p:spPr>
          <a:xfrm>
            <a:off x="59632" y="87896"/>
            <a:ext cx="12192000" cy="1325563"/>
          </a:xfrm>
        </p:spPr>
        <p:txBody>
          <a:bodyPr/>
          <a:lstStyle/>
          <a:p>
            <a:pPr algn="ctr"/>
            <a:r>
              <a:rPr lang="en-US" dirty="0">
                <a:solidFill>
                  <a:srgbClr val="94A545"/>
                </a:solidFill>
                <a:cs typeface="Arial"/>
              </a:rPr>
              <a:t>United States Suicide Facts and Figures</a:t>
            </a:r>
          </a:p>
        </p:txBody>
      </p:sp>
      <p:sp>
        <p:nvSpPr>
          <p:cNvPr id="11" name="Rectangle 10">
            <a:extLst>
              <a:ext uri="{FF2B5EF4-FFF2-40B4-BE49-F238E27FC236}">
                <a16:creationId xmlns:a16="http://schemas.microsoft.com/office/drawing/2014/main" id="{BECC9941-9AE2-4559-AB65-CBAE13AE8361}"/>
              </a:ext>
            </a:extLst>
          </p:cNvPr>
          <p:cNvSpPr/>
          <p:nvPr/>
        </p:nvSpPr>
        <p:spPr>
          <a:xfrm>
            <a:off x="550145" y="1443493"/>
            <a:ext cx="3152775" cy="1628771"/>
          </a:xfrm>
          <a:prstGeom prst="rect">
            <a:avLst/>
          </a:prstGeom>
          <a:solidFill>
            <a:srgbClr val="94A545"/>
          </a:solidFill>
          <a:ln>
            <a:solidFill>
              <a:srgbClr val="94A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8B68F1D-B5FF-4D92-BA7C-6EA7B64EFE35}"/>
              </a:ext>
            </a:extLst>
          </p:cNvPr>
          <p:cNvSpPr txBox="1"/>
          <p:nvPr/>
        </p:nvSpPr>
        <p:spPr>
          <a:xfrm>
            <a:off x="1247778" y="1794724"/>
            <a:ext cx="1466851"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10th</a:t>
            </a:r>
          </a:p>
        </p:txBody>
      </p:sp>
      <p:sp>
        <p:nvSpPr>
          <p:cNvPr id="17" name="TextBox 16">
            <a:extLst>
              <a:ext uri="{FF2B5EF4-FFF2-40B4-BE49-F238E27FC236}">
                <a16:creationId xmlns:a16="http://schemas.microsoft.com/office/drawing/2014/main" id="{DCDCC1F4-8FCF-44D0-B6B6-8BA8AD27DCE1}"/>
              </a:ext>
            </a:extLst>
          </p:cNvPr>
          <p:cNvSpPr txBox="1"/>
          <p:nvPr/>
        </p:nvSpPr>
        <p:spPr>
          <a:xfrm>
            <a:off x="652464" y="1526776"/>
            <a:ext cx="2691092" cy="338554"/>
          </a:xfrm>
          <a:prstGeom prst="rect">
            <a:avLst/>
          </a:prstGeom>
          <a:noFill/>
        </p:spPr>
        <p:txBody>
          <a:bodyPr wrap="square" lIns="91440" tIns="45720" rIns="91440" bIns="45720" rtlCol="0" anchor="t">
            <a:spAutoFit/>
          </a:bodyPr>
          <a:lstStyle/>
          <a:p>
            <a:r>
              <a:rPr lang="en-US" sz="1600" b="1" dirty="0">
                <a:solidFill>
                  <a:schemeClr val="bg1"/>
                </a:solidFill>
                <a:latin typeface="Arial"/>
                <a:cs typeface="Arial"/>
              </a:rPr>
              <a:t>Death by suicide is the </a:t>
            </a:r>
            <a:endParaRPr lang="en-US" sz="1600" b="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2FC0A32-E39A-40D9-9892-3737B1E121D5}"/>
              </a:ext>
            </a:extLst>
          </p:cNvPr>
          <p:cNvSpPr txBox="1"/>
          <p:nvPr/>
        </p:nvSpPr>
        <p:spPr>
          <a:xfrm>
            <a:off x="519114" y="2625721"/>
            <a:ext cx="3295650"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Leading cause of death in the US</a:t>
            </a:r>
          </a:p>
        </p:txBody>
      </p:sp>
      <p:sp>
        <p:nvSpPr>
          <p:cNvPr id="19" name="Rectangle 18">
            <a:extLst>
              <a:ext uri="{FF2B5EF4-FFF2-40B4-BE49-F238E27FC236}">
                <a16:creationId xmlns:a16="http://schemas.microsoft.com/office/drawing/2014/main" id="{EAAEE853-95C1-41FE-825A-0EE4F1810C5A}"/>
              </a:ext>
            </a:extLst>
          </p:cNvPr>
          <p:cNvSpPr/>
          <p:nvPr/>
        </p:nvSpPr>
        <p:spPr>
          <a:xfrm>
            <a:off x="4410078" y="1456459"/>
            <a:ext cx="3152775" cy="1628771"/>
          </a:xfrm>
          <a:prstGeom prst="rect">
            <a:avLst/>
          </a:prstGeom>
          <a:solidFill>
            <a:srgbClr val="94A545"/>
          </a:solidFill>
          <a:ln>
            <a:solidFill>
              <a:srgbClr val="94A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E8D36BB5-5F0D-4C39-9ADE-26A973997070}"/>
              </a:ext>
            </a:extLst>
          </p:cNvPr>
          <p:cNvSpPr txBox="1"/>
          <p:nvPr/>
        </p:nvSpPr>
        <p:spPr>
          <a:xfrm>
            <a:off x="4641059" y="1807690"/>
            <a:ext cx="2466975"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47,511</a:t>
            </a:r>
          </a:p>
        </p:txBody>
      </p:sp>
      <p:sp>
        <p:nvSpPr>
          <p:cNvPr id="20" name="Rectangle 19">
            <a:extLst>
              <a:ext uri="{FF2B5EF4-FFF2-40B4-BE49-F238E27FC236}">
                <a16:creationId xmlns:a16="http://schemas.microsoft.com/office/drawing/2014/main" id="{E0F5719F-B4BB-440B-9863-CA3E5DA62EF7}"/>
              </a:ext>
            </a:extLst>
          </p:cNvPr>
          <p:cNvSpPr/>
          <p:nvPr/>
        </p:nvSpPr>
        <p:spPr>
          <a:xfrm>
            <a:off x="8188424" y="1511389"/>
            <a:ext cx="3152775" cy="1628771"/>
          </a:xfrm>
          <a:prstGeom prst="rect">
            <a:avLst/>
          </a:prstGeom>
          <a:solidFill>
            <a:srgbClr val="94A545"/>
          </a:solidFill>
          <a:ln>
            <a:solidFill>
              <a:srgbClr val="94A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8755BFAB-7360-4210-BD98-20527B98710B}"/>
              </a:ext>
            </a:extLst>
          </p:cNvPr>
          <p:cNvSpPr txBox="1"/>
          <p:nvPr/>
        </p:nvSpPr>
        <p:spPr>
          <a:xfrm>
            <a:off x="8589428" y="1862620"/>
            <a:ext cx="2189796"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1.38M</a:t>
            </a:r>
          </a:p>
        </p:txBody>
      </p:sp>
      <p:sp>
        <p:nvSpPr>
          <p:cNvPr id="21" name="TextBox 20">
            <a:extLst>
              <a:ext uri="{FF2B5EF4-FFF2-40B4-BE49-F238E27FC236}">
                <a16:creationId xmlns:a16="http://schemas.microsoft.com/office/drawing/2014/main" id="{00AF23AB-E1AF-43BA-B65C-F419612E4E58}"/>
              </a:ext>
            </a:extLst>
          </p:cNvPr>
          <p:cNvSpPr txBox="1"/>
          <p:nvPr/>
        </p:nvSpPr>
        <p:spPr>
          <a:xfrm>
            <a:off x="4583909" y="1539742"/>
            <a:ext cx="1685925" cy="338554"/>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In 2019,</a:t>
            </a:r>
          </a:p>
        </p:txBody>
      </p:sp>
      <p:sp>
        <p:nvSpPr>
          <p:cNvPr id="22" name="TextBox 21">
            <a:extLst>
              <a:ext uri="{FF2B5EF4-FFF2-40B4-BE49-F238E27FC236}">
                <a16:creationId xmlns:a16="http://schemas.microsoft.com/office/drawing/2014/main" id="{ECEC3944-EB04-4D67-84FB-FF4F56DE28E0}"/>
              </a:ext>
            </a:extLst>
          </p:cNvPr>
          <p:cNvSpPr txBox="1"/>
          <p:nvPr/>
        </p:nvSpPr>
        <p:spPr>
          <a:xfrm>
            <a:off x="4552952" y="2648212"/>
            <a:ext cx="2974183" cy="338554"/>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Americans died by suicide</a:t>
            </a:r>
          </a:p>
        </p:txBody>
      </p:sp>
      <p:sp>
        <p:nvSpPr>
          <p:cNvPr id="23" name="TextBox 22">
            <a:extLst>
              <a:ext uri="{FF2B5EF4-FFF2-40B4-BE49-F238E27FC236}">
                <a16:creationId xmlns:a16="http://schemas.microsoft.com/office/drawing/2014/main" id="{619C65C4-A21A-4D9B-BF42-20A711E8AF5D}"/>
              </a:ext>
            </a:extLst>
          </p:cNvPr>
          <p:cNvSpPr txBox="1"/>
          <p:nvPr/>
        </p:nvSpPr>
        <p:spPr>
          <a:xfrm>
            <a:off x="8307487" y="1594672"/>
            <a:ext cx="3024187"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In 2018, there were an estimated </a:t>
            </a:r>
          </a:p>
        </p:txBody>
      </p:sp>
      <p:sp>
        <p:nvSpPr>
          <p:cNvPr id="24" name="TextBox 23">
            <a:extLst>
              <a:ext uri="{FF2B5EF4-FFF2-40B4-BE49-F238E27FC236}">
                <a16:creationId xmlns:a16="http://schemas.microsoft.com/office/drawing/2014/main" id="{CA2262A4-5ED6-4071-993D-67585F601265}"/>
              </a:ext>
            </a:extLst>
          </p:cNvPr>
          <p:cNvSpPr txBox="1"/>
          <p:nvPr/>
        </p:nvSpPr>
        <p:spPr>
          <a:xfrm>
            <a:off x="8307487" y="2703142"/>
            <a:ext cx="3024187" cy="338554"/>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suicide attempts</a:t>
            </a:r>
          </a:p>
        </p:txBody>
      </p:sp>
      <p:sp>
        <p:nvSpPr>
          <p:cNvPr id="26" name="TextBox 25">
            <a:extLst>
              <a:ext uri="{FF2B5EF4-FFF2-40B4-BE49-F238E27FC236}">
                <a16:creationId xmlns:a16="http://schemas.microsoft.com/office/drawing/2014/main" id="{804ED31B-8A60-4667-A19E-DEB8D2ABA197}"/>
              </a:ext>
            </a:extLst>
          </p:cNvPr>
          <p:cNvSpPr txBox="1"/>
          <p:nvPr/>
        </p:nvSpPr>
        <p:spPr>
          <a:xfrm>
            <a:off x="8998226" y="6220326"/>
            <a:ext cx="3041374" cy="477054"/>
          </a:xfrm>
          <a:prstGeom prst="rect">
            <a:avLst/>
          </a:prstGeom>
          <a:noFill/>
        </p:spPr>
        <p:txBody>
          <a:bodyPr wrap="square" rtlCol="0">
            <a:spAutoFit/>
          </a:bodyPr>
          <a:lstStyle/>
          <a:p>
            <a:pPr algn="ctr"/>
            <a:r>
              <a:rPr lang="en-US" sz="2500" dirty="0">
                <a:solidFill>
                  <a:srgbClr val="94A545"/>
                </a:solidFill>
              </a:rPr>
              <a:t>#TogetherWeFarm</a:t>
            </a:r>
          </a:p>
        </p:txBody>
      </p:sp>
      <p:sp>
        <p:nvSpPr>
          <p:cNvPr id="4" name="TextBox 3">
            <a:extLst>
              <a:ext uri="{FF2B5EF4-FFF2-40B4-BE49-F238E27FC236}">
                <a16:creationId xmlns:a16="http://schemas.microsoft.com/office/drawing/2014/main" id="{58106790-E426-44C3-8F41-96F1614AFCC5}"/>
              </a:ext>
            </a:extLst>
          </p:cNvPr>
          <p:cNvSpPr txBox="1"/>
          <p:nvPr/>
        </p:nvSpPr>
        <p:spPr>
          <a:xfrm>
            <a:off x="6935755" y="3327817"/>
            <a:ext cx="4610502" cy="338554"/>
          </a:xfrm>
          <a:prstGeom prst="rect">
            <a:avLst/>
          </a:prstGeom>
          <a:noFill/>
        </p:spPr>
        <p:txBody>
          <a:bodyPr wrap="square" rtlCol="0">
            <a:spAutoFit/>
          </a:bodyPr>
          <a:lstStyle/>
          <a:p>
            <a:pPr algn="r"/>
            <a:r>
              <a:rPr lang="en-US" sz="800" i="1" dirty="0"/>
              <a:t>Source: </a:t>
            </a:r>
            <a:r>
              <a:rPr lang="en-US" sz="800" b="0" i="1" dirty="0">
                <a:effectLst/>
                <a:latin typeface="AvenirNextLTPro-Regular"/>
              </a:rPr>
              <a:t>Centers for Disease Control and Prevention (CDC) Data &amp; Statistics Fatal Injury Report </a:t>
            </a:r>
            <a:br>
              <a:rPr lang="en-US" sz="800" b="0" i="1" dirty="0">
                <a:effectLst/>
                <a:latin typeface="AvenirNextLTPro-Regular"/>
              </a:rPr>
            </a:br>
            <a:r>
              <a:rPr lang="en-US" sz="800" b="0" i="1" dirty="0">
                <a:effectLst/>
                <a:latin typeface="AvenirNextLTPro-Regular"/>
              </a:rPr>
              <a:t>for 2019, retrieved February 9, 2021.</a:t>
            </a:r>
            <a:r>
              <a:rPr lang="en-US" sz="800" i="1" dirty="0"/>
              <a:t> </a:t>
            </a:r>
          </a:p>
        </p:txBody>
      </p:sp>
      <p:pic>
        <p:nvPicPr>
          <p:cNvPr id="25" name="Google Shape;6;p24" descr="Google Shape;6;p24">
            <a:extLst>
              <a:ext uri="{FF2B5EF4-FFF2-40B4-BE49-F238E27FC236}">
                <a16:creationId xmlns:a16="http://schemas.microsoft.com/office/drawing/2014/main" id="{9C12AB73-8AEA-4908-B5AC-3BB12759D8A2}"/>
              </a:ext>
            </a:extLst>
          </p:cNvPr>
          <p:cNvPicPr>
            <a:picLocks noChangeAspect="1"/>
          </p:cNvPicPr>
          <p:nvPr/>
        </p:nvPicPr>
        <p:blipFill>
          <a:blip r:embed="rId3"/>
          <a:stretch>
            <a:fillRect/>
          </a:stretch>
        </p:blipFill>
        <p:spPr>
          <a:xfrm rot="16200000" flipH="1">
            <a:off x="-3306807" y="3306808"/>
            <a:ext cx="6858001" cy="244391"/>
          </a:xfrm>
          <a:prstGeom prst="rect">
            <a:avLst/>
          </a:prstGeom>
          <a:ln w="12700">
            <a:miter lim="400000"/>
          </a:ln>
        </p:spPr>
      </p:pic>
      <p:sp>
        <p:nvSpPr>
          <p:cNvPr id="5" name="Rectangle 4">
            <a:extLst>
              <a:ext uri="{FF2B5EF4-FFF2-40B4-BE49-F238E27FC236}">
                <a16:creationId xmlns:a16="http://schemas.microsoft.com/office/drawing/2014/main" id="{F849ACEC-252A-4C4A-A625-0B1C042325EE}"/>
              </a:ext>
            </a:extLst>
          </p:cNvPr>
          <p:cNvSpPr/>
          <p:nvPr/>
        </p:nvSpPr>
        <p:spPr>
          <a:xfrm>
            <a:off x="1703941" y="3790012"/>
            <a:ext cx="8784118" cy="1963984"/>
          </a:xfrm>
          <a:prstGeom prst="rect">
            <a:avLst/>
          </a:prstGeom>
          <a:solidFill>
            <a:srgbClr val="00467F"/>
          </a:solidFill>
          <a:ln>
            <a:solidFill>
              <a:srgbClr val="0046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panose="020B0604020202020204" pitchFamily="34" charset="0"/>
                <a:cs typeface="Arial" panose="020B0604020202020204" pitchFamily="34" charset="0"/>
              </a:rPr>
              <a:t>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A 2017 Centers for Disease Control and Prevention (CDC) study found that farm owners and workers were three to five times as likely to kill themselves on the job compared with other occupations.</a:t>
            </a:r>
            <a:br>
              <a:rPr lang="en-US" sz="2000" b="1" dirty="0">
                <a:solidFill>
                  <a:schemeClr val="bg1"/>
                </a:solidFill>
                <a:latin typeface="Arial" panose="020B0604020202020204" pitchFamily="34" charset="0"/>
                <a:cs typeface="Arial" panose="020B0604020202020204" pitchFamily="34" charset="0"/>
              </a:rPr>
            </a:br>
            <a:endParaRPr lang="en-US" sz="1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6729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BA7D27-7BFA-4F6D-B522-CE276E494466}"/>
              </a:ext>
            </a:extLst>
          </p:cNvPr>
          <p:cNvPicPr>
            <a:picLocks noChangeAspect="1"/>
          </p:cNvPicPr>
          <p:nvPr/>
        </p:nvPicPr>
        <p:blipFill>
          <a:blip r:embed="rId3"/>
          <a:stretch>
            <a:fillRect/>
          </a:stretch>
        </p:blipFill>
        <p:spPr>
          <a:xfrm>
            <a:off x="1759226" y="278391"/>
            <a:ext cx="7239000" cy="5612104"/>
          </a:xfrm>
          <a:prstGeom prst="rect">
            <a:avLst/>
          </a:prstGeom>
        </p:spPr>
      </p:pic>
      <p:pic>
        <p:nvPicPr>
          <p:cNvPr id="3" name="Google Shape;6;p24" descr="Google Shape;6;p24">
            <a:extLst>
              <a:ext uri="{FF2B5EF4-FFF2-40B4-BE49-F238E27FC236}">
                <a16:creationId xmlns:a16="http://schemas.microsoft.com/office/drawing/2014/main" id="{CEA1D7FB-ACFC-4000-831F-3503BED5055C}"/>
              </a:ext>
            </a:extLst>
          </p:cNvPr>
          <p:cNvPicPr>
            <a:picLocks noChangeAspect="1"/>
          </p:cNvPicPr>
          <p:nvPr/>
        </p:nvPicPr>
        <p:blipFill>
          <a:blip r:embed="rId4"/>
          <a:stretch>
            <a:fillRect/>
          </a:stretch>
        </p:blipFill>
        <p:spPr>
          <a:xfrm rot="16200000" flipH="1">
            <a:off x="-3306807" y="3306808"/>
            <a:ext cx="6858001" cy="244391"/>
          </a:xfrm>
          <a:prstGeom prst="rect">
            <a:avLst/>
          </a:prstGeom>
          <a:ln w="12700">
            <a:miter lim="400000"/>
          </a:ln>
        </p:spPr>
      </p:pic>
      <p:sp>
        <p:nvSpPr>
          <p:cNvPr id="5" name="TextBox 4">
            <a:extLst>
              <a:ext uri="{FF2B5EF4-FFF2-40B4-BE49-F238E27FC236}">
                <a16:creationId xmlns:a16="http://schemas.microsoft.com/office/drawing/2014/main" id="{D2888134-43DA-4978-B69C-182FC0A61019}"/>
              </a:ext>
            </a:extLst>
          </p:cNvPr>
          <p:cNvSpPr txBox="1"/>
          <p:nvPr/>
        </p:nvSpPr>
        <p:spPr>
          <a:xfrm>
            <a:off x="8998226" y="6220326"/>
            <a:ext cx="3041374" cy="477054"/>
          </a:xfrm>
          <a:prstGeom prst="rect">
            <a:avLst/>
          </a:prstGeom>
          <a:noFill/>
        </p:spPr>
        <p:txBody>
          <a:bodyPr wrap="square" rtlCol="0">
            <a:spAutoFit/>
          </a:bodyPr>
          <a:lstStyle/>
          <a:p>
            <a:pPr algn="ctr"/>
            <a:r>
              <a:rPr lang="en-US" sz="2500" dirty="0">
                <a:solidFill>
                  <a:srgbClr val="94A545"/>
                </a:solidFill>
              </a:rPr>
              <a:t>#TogetherWeFarm</a:t>
            </a:r>
          </a:p>
        </p:txBody>
      </p:sp>
    </p:spTree>
    <p:extLst>
      <p:ext uri="{BB962C8B-B14F-4D97-AF65-F5344CB8AC3E}">
        <p14:creationId xmlns:p14="http://schemas.microsoft.com/office/powerpoint/2010/main" val="30290901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
      <a:dk1>
        <a:srgbClr val="000000"/>
      </a:dk1>
      <a:lt1>
        <a:srgbClr val="FFFFFF"/>
      </a:lt1>
      <a:dk2>
        <a:srgbClr val="44546A"/>
      </a:dk2>
      <a:lt2>
        <a:srgbClr val="E7E6E6"/>
      </a:lt2>
      <a:accent1>
        <a:srgbClr val="00457F"/>
      </a:accent1>
      <a:accent2>
        <a:srgbClr val="6F4863"/>
      </a:accent2>
      <a:accent3>
        <a:srgbClr val="A5A5A5"/>
      </a:accent3>
      <a:accent4>
        <a:srgbClr val="DD3B1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40859</TotalTime>
  <Words>4063</Words>
  <Application>Microsoft Office PowerPoint</Application>
  <PresentationFormat>Widescreen</PresentationFormat>
  <Paragraphs>296</Paragraphs>
  <Slides>22</Slides>
  <Notes>21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Arial</vt:lpstr>
      <vt:lpstr>AvenirNextLTPro-Regular</vt:lpstr>
      <vt:lpstr>Calibri</vt:lpstr>
      <vt:lpstr>Calibri Light</vt:lpstr>
      <vt:lpstr>Courier New</vt:lpstr>
      <vt:lpstr>Georgia Pro</vt:lpstr>
      <vt:lpstr>Palatino Linotype</vt:lpstr>
      <vt:lpstr>Office Theme</vt:lpstr>
      <vt:lpstr>1_Office Theme</vt:lpstr>
      <vt:lpstr>Office Theme</vt:lpstr>
      <vt:lpstr>Note for Presenter</vt:lpstr>
      <vt:lpstr>Death By Suicide: A Community Conversation  Farm Stress and Mental Health </vt:lpstr>
      <vt:lpstr>PowerPoint Presentation</vt:lpstr>
      <vt:lpstr>PowerPoint Presentation</vt:lpstr>
      <vt:lpstr>Language Matters </vt:lpstr>
      <vt:lpstr>Presentation Objectives</vt:lpstr>
      <vt:lpstr>Death by Suicide</vt:lpstr>
      <vt:lpstr>United States Suicide Facts and Figures</vt:lpstr>
      <vt:lpstr>PowerPoint Presentation</vt:lpstr>
      <vt:lpstr>HHS Region 8 Death by Suicide Statistics</vt:lpstr>
      <vt:lpstr>HHS Region 7 Death by Suicide Statistics</vt:lpstr>
      <vt:lpstr>Fast Facts about Death by Suicide</vt:lpstr>
      <vt:lpstr>Warning Signs:</vt:lpstr>
      <vt:lpstr>Stress on the Farm</vt:lpstr>
      <vt:lpstr>Farm Stressors can Contribute to  Death by Suicide</vt:lpstr>
      <vt:lpstr>PowerPoint Presentation</vt:lpstr>
      <vt:lpstr>The Community Conversation</vt:lpstr>
      <vt:lpstr>PowerPoint Presentation</vt:lpstr>
      <vt:lpstr>National Resources – Crisis Lines</vt:lpstr>
      <vt:lpstr>PowerPoint Presentation</vt:lpstr>
      <vt:lpstr>TTC Resources</vt:lpstr>
      <vt:lpstr>Get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Suicide:  A Community Conversation</dc:title>
  <dc:creator>Genevieve Berry</dc:creator>
  <cp:lastModifiedBy>Genevieve Berry</cp:lastModifiedBy>
  <cp:revision>332</cp:revision>
  <cp:lastPrinted>2021-05-30T17:24:00Z</cp:lastPrinted>
  <dcterms:created xsi:type="dcterms:W3CDTF">2021-01-18T21:58:43Z</dcterms:created>
  <dcterms:modified xsi:type="dcterms:W3CDTF">2021-08-31T01:10:05Z</dcterms:modified>
</cp:coreProperties>
</file>