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1" r:id="rId2"/>
  </p:sldMasterIdLst>
  <p:notesMasterIdLst>
    <p:notesMasterId r:id="rId19"/>
  </p:notesMasterIdLst>
  <p:sldIdLst>
    <p:sldId id="279" r:id="rId3"/>
    <p:sldId id="280" r:id="rId4"/>
    <p:sldId id="281" r:id="rId5"/>
    <p:sldId id="282" r:id="rId6"/>
    <p:sldId id="283" r:id="rId7"/>
    <p:sldId id="284" r:id="rId8"/>
    <p:sldId id="263" r:id="rId9"/>
    <p:sldId id="264" r:id="rId10"/>
    <p:sldId id="275" r:id="rId11"/>
    <p:sldId id="272" r:id="rId12"/>
    <p:sldId id="277" r:id="rId13"/>
    <p:sldId id="271" r:id="rId14"/>
    <p:sldId id="273" r:id="rId15"/>
    <p:sldId id="276" r:id="rId16"/>
    <p:sldId id="265"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E328E8-AE5F-4098-8164-CF375E74976A}">
          <p14:sldIdLst>
            <p14:sldId id="279"/>
            <p14:sldId id="280"/>
            <p14:sldId id="281"/>
            <p14:sldId id="282"/>
            <p14:sldId id="283"/>
            <p14:sldId id="284"/>
            <p14:sldId id="263"/>
            <p14:sldId id="264"/>
            <p14:sldId id="275"/>
            <p14:sldId id="272"/>
            <p14:sldId id="277"/>
            <p14:sldId id="271"/>
            <p14:sldId id="273"/>
            <p14:sldId id="276"/>
            <p14:sldId id="265"/>
            <p14:sldId id="278"/>
          </p14:sldIdLst>
        </p14:section>
      </p14:sectionLst>
    </p:ext>
    <p:ext uri="{EFAFB233-063F-42B5-8137-9DF3F51BA10A}">
      <p15:sldGuideLst xmlns:p15="http://schemas.microsoft.com/office/powerpoint/2012/main">
        <p15:guide id="1" orient="horz" pos="23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7E"/>
    <a:srgbClr val="4E8DDC"/>
    <a:srgbClr val="F8BF00"/>
    <a:srgbClr val="DFDCD3"/>
    <a:srgbClr val="E5E2DB"/>
    <a:srgbClr val="A7A089"/>
    <a:srgbClr val="0562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799856-9B2A-4549-A303-A187713B1DB9}" v="2" dt="2022-06-22T17:04:51.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8" autoAdjust="0"/>
    <p:restoredTop sz="74782" autoAdjust="0"/>
  </p:normalViewPr>
  <p:slideViewPr>
    <p:cSldViewPr snapToGrid="0" showGuides="1">
      <p:cViewPr varScale="1">
        <p:scale>
          <a:sx n="61" d="100"/>
          <a:sy n="61" d="100"/>
        </p:scale>
        <p:origin x="331" y="58"/>
      </p:cViewPr>
      <p:guideLst>
        <p:guide orient="horz" pos="2376"/>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A82B3-D6B3-493F-B616-B2F7ED05BA06}" type="datetimeFigureOut">
              <a:rPr lang="en-US" smtClean="0"/>
              <a:t>6/23/2022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BE9C5-BE5B-4FF8-97C8-A818E82B5105}" type="slidenum">
              <a:rPr lang="en-US" smtClean="0"/>
              <a:t>‹#›</a:t>
            </a:fld>
            <a:endParaRPr lang="en-US"/>
          </a:p>
        </p:txBody>
      </p:sp>
    </p:spTree>
    <p:extLst>
      <p:ext uri="{BB962C8B-B14F-4D97-AF65-F5344CB8AC3E}">
        <p14:creationId xmlns:p14="http://schemas.microsoft.com/office/powerpoint/2010/main" val="2393500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5720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Good morning, and welcome to today’s session [title of presentation]. My name is [Name] and I am a [title] for the Mountain Plains MHTTC.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278074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Cambria" panose="02040503050406030204" pitchFamily="18" charset="0"/>
              </a:rPr>
              <a:t>VT = changes to cognitive schema, self-efficacy, core beliefs as a result of exposure to and engagement with the traumatic material presented by clients – sudden </a:t>
            </a:r>
            <a:r>
              <a:rPr lang="en-US" b="0" i="0" dirty="0" err="1">
                <a:solidFill>
                  <a:srgbClr val="212121"/>
                </a:solidFill>
                <a:effectLst/>
                <a:latin typeface="Cambria" panose="02040503050406030204" pitchFamily="18" charset="0"/>
              </a:rPr>
              <a:t>distruptions</a:t>
            </a:r>
            <a:r>
              <a:rPr lang="en-US" b="0" i="0" dirty="0">
                <a:solidFill>
                  <a:srgbClr val="212121"/>
                </a:solidFill>
                <a:effectLst/>
                <a:latin typeface="Cambria" panose="02040503050406030204" pitchFamily="18" charset="0"/>
              </a:rPr>
              <a:t> in clinicians relationship with trust, safety, dependence, power, esteem and intimacy</a:t>
            </a:r>
            <a:endParaRPr lang="en-US" dirty="0"/>
          </a:p>
          <a:p>
            <a:endParaRPr lang="en-US" dirty="0"/>
          </a:p>
          <a:p>
            <a:r>
              <a:rPr lang="en-US" dirty="0"/>
              <a:t>CF = derived from STS concept, distinctly </a:t>
            </a:r>
            <a:r>
              <a:rPr lang="en-US" b="0" i="0" dirty="0">
                <a:solidFill>
                  <a:srgbClr val="212121"/>
                </a:solidFill>
                <a:effectLst/>
                <a:latin typeface="Cambria" panose="02040503050406030204" pitchFamily="18" charset="0"/>
              </a:rPr>
              <a:t>characterized by the ‘reduced capacity of, or interest in, being empathic’ or ‘bearing the suffering of clients’; symptoms parallel those of PTSD direct trauma exposure</a:t>
            </a:r>
          </a:p>
          <a:p>
            <a:endParaRPr lang="en-US" b="0" i="0" dirty="0">
              <a:solidFill>
                <a:srgbClr val="212121"/>
              </a:solidFill>
              <a:effectLst/>
              <a:latin typeface="Cambria" panose="02040503050406030204" pitchFamily="18" charset="0"/>
            </a:endParaRPr>
          </a:p>
          <a:p>
            <a:r>
              <a:rPr lang="en-US" dirty="0"/>
              <a:t>Professional burnout = exhaustion, cynicism</a:t>
            </a:r>
          </a:p>
          <a:p>
            <a:pPr marL="171450" indent="-171450">
              <a:buFontTx/>
              <a:buChar char="-"/>
            </a:pPr>
            <a:endParaRPr lang="en-US" dirty="0"/>
          </a:p>
          <a:p>
            <a:pPr marL="0" indent="0">
              <a:buFontTx/>
              <a:buNone/>
            </a:pPr>
            <a:r>
              <a:rPr lang="en-US" b="1" i="0" dirty="0">
                <a:solidFill>
                  <a:srgbClr val="212121"/>
                </a:solidFill>
                <a:effectLst/>
                <a:latin typeface="Cambria" panose="02040503050406030204" pitchFamily="18" charset="0"/>
              </a:rPr>
              <a:t>share</a:t>
            </a:r>
            <a:r>
              <a:rPr lang="en-US" b="0" i="0" dirty="0">
                <a:solidFill>
                  <a:srgbClr val="212121"/>
                </a:solidFill>
                <a:effectLst/>
                <a:latin typeface="Cambria" panose="02040503050406030204" pitchFamily="18" charset="0"/>
              </a:rPr>
              <a:t> similar definitions – and are often interchangeably used in the literature – there are important differences between them.</a:t>
            </a:r>
          </a:p>
          <a:p>
            <a:pPr marL="0" indent="0">
              <a:buFontTx/>
              <a:buNone/>
            </a:pPr>
            <a:endParaRPr lang="en-US" dirty="0"/>
          </a:p>
        </p:txBody>
      </p:sp>
      <p:sp>
        <p:nvSpPr>
          <p:cNvPr id="4" name="Slide Number Placeholder 3"/>
          <p:cNvSpPr>
            <a:spLocks noGrp="1"/>
          </p:cNvSpPr>
          <p:nvPr>
            <p:ph type="sldNum" sz="quarter" idx="5"/>
          </p:nvPr>
        </p:nvSpPr>
        <p:spPr/>
        <p:txBody>
          <a:bodyPr/>
          <a:lstStyle/>
          <a:p>
            <a:fld id="{427BE9C5-BE5B-4FF8-97C8-A818E82B5105}" type="slidenum">
              <a:rPr lang="en-US" smtClean="0"/>
              <a:t>10</a:t>
            </a:fld>
            <a:endParaRPr lang="en-US"/>
          </a:p>
        </p:txBody>
      </p:sp>
    </p:spTree>
    <p:extLst>
      <p:ext uri="{BB962C8B-B14F-4D97-AF65-F5344CB8AC3E}">
        <p14:creationId xmlns:p14="http://schemas.microsoft.com/office/powerpoint/2010/main" val="37717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BE9C5-BE5B-4FF8-97C8-A818E82B5105}" type="slidenum">
              <a:rPr lang="en-US" smtClean="0"/>
              <a:t>11</a:t>
            </a:fld>
            <a:endParaRPr lang="en-US"/>
          </a:p>
        </p:txBody>
      </p:sp>
    </p:spTree>
    <p:extLst>
      <p:ext uri="{BB962C8B-B14F-4D97-AF65-F5344CB8AC3E}">
        <p14:creationId xmlns:p14="http://schemas.microsoft.com/office/powerpoint/2010/main" val="2154666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BE9C5-BE5B-4FF8-97C8-A818E82B5105}" type="slidenum">
              <a:rPr lang="en-US" smtClean="0"/>
              <a:t>12</a:t>
            </a:fld>
            <a:endParaRPr lang="en-US"/>
          </a:p>
        </p:txBody>
      </p:sp>
    </p:spTree>
    <p:extLst>
      <p:ext uri="{BB962C8B-B14F-4D97-AF65-F5344CB8AC3E}">
        <p14:creationId xmlns:p14="http://schemas.microsoft.com/office/powerpoint/2010/main" val="1973242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very multifaceted: some as essential workers, some in adjusting to tele-health, some in deal with COVID in their lives and simultaneously supporting clients with COVID</a:t>
            </a:r>
          </a:p>
          <a:p>
            <a:endParaRPr lang="en-US" dirty="0"/>
          </a:p>
        </p:txBody>
      </p:sp>
      <p:sp>
        <p:nvSpPr>
          <p:cNvPr id="4" name="Slide Number Placeholder 3"/>
          <p:cNvSpPr>
            <a:spLocks noGrp="1"/>
          </p:cNvSpPr>
          <p:nvPr>
            <p:ph type="sldNum" sz="quarter" idx="5"/>
          </p:nvPr>
        </p:nvSpPr>
        <p:spPr/>
        <p:txBody>
          <a:bodyPr/>
          <a:lstStyle/>
          <a:p>
            <a:fld id="{427BE9C5-BE5B-4FF8-97C8-A818E82B5105}" type="slidenum">
              <a:rPr lang="en-US" smtClean="0"/>
              <a:t>13</a:t>
            </a:fld>
            <a:endParaRPr lang="en-US"/>
          </a:p>
        </p:txBody>
      </p:sp>
    </p:spTree>
    <p:extLst>
      <p:ext uri="{BB962C8B-B14F-4D97-AF65-F5344CB8AC3E}">
        <p14:creationId xmlns:p14="http://schemas.microsoft.com/office/powerpoint/2010/main" val="3921874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BE9C5-BE5B-4FF8-97C8-A818E82B5105}" type="slidenum">
              <a:rPr lang="en-US" smtClean="0"/>
              <a:t>15</a:t>
            </a:fld>
            <a:endParaRPr lang="en-US"/>
          </a:p>
        </p:txBody>
      </p:sp>
    </p:spTree>
    <p:extLst>
      <p:ext uri="{BB962C8B-B14F-4D97-AF65-F5344CB8AC3E}">
        <p14:creationId xmlns:p14="http://schemas.microsoft.com/office/powerpoint/2010/main" val="2473565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BE9C5-BE5B-4FF8-97C8-A818E82B5105}" type="slidenum">
              <a:rPr lang="en-US" smtClean="0"/>
              <a:t>16</a:t>
            </a:fld>
            <a:endParaRPr lang="en-US"/>
          </a:p>
        </p:txBody>
      </p:sp>
    </p:spTree>
    <p:extLst>
      <p:ext uri="{BB962C8B-B14F-4D97-AF65-F5344CB8AC3E}">
        <p14:creationId xmlns:p14="http://schemas.microsoft.com/office/powerpoint/2010/main" val="372654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Today’s presentation is provided free of charge by the Mountain Plains Mental Health Technology Transfer Center. Today’s presentation is available in the public domain and should </a:t>
            </a:r>
            <a:r>
              <a:rPr lang="en-US" sz="1600" b="1">
                <a:effectLst/>
                <a:latin typeface="Calibri" panose="020F0502020204030204" pitchFamily="34" charset="0"/>
                <a:ea typeface="Calibri" panose="020F0502020204030204" pitchFamily="34" charset="0"/>
                <a:cs typeface="Calibri" panose="020F0502020204030204" pitchFamily="34" charset="0"/>
              </a:rPr>
              <a:t>Not</a:t>
            </a:r>
            <a:r>
              <a:rPr lang="en-US" sz="1600">
                <a:effectLst/>
                <a:latin typeface="Calibri" panose="020F0502020204030204" pitchFamily="34" charset="0"/>
                <a:ea typeface="Calibri" panose="020F0502020204030204" pitchFamily="34" charset="0"/>
                <a:cs typeface="Calibri" panose="020F0502020204030204" pitchFamily="34" charset="0"/>
              </a:rPr>
              <a:t> be distributed for a fee without the express written permission of the Mountain Plains MHTTC.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The views and opinions expressed during today’s presentation are those of our presenters and do not reflect the official position of the Department of Health and Human Services or SAMHSA. No official support or endorsement of DHHS or SAMHSA is intended or should be inferred. Please contact us with any questions you may have.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421888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6220" rtl="0" eaLnBrk="1" fontAlgn="auto" latinLnBrk="0" hangingPunct="1">
              <a:lnSpc>
                <a:spcPct val="100000"/>
              </a:lnSpc>
              <a:spcBef>
                <a:spcPts val="0"/>
              </a:spcBef>
              <a:spcAft>
                <a:spcPts val="0"/>
              </a:spcAft>
              <a:buClrTx/>
              <a:buSzTx/>
              <a:buFontTx/>
              <a:buNone/>
              <a:tabLst/>
              <a:defRPr/>
            </a:pPr>
            <a:r>
              <a:rPr lang="en-US" sz="1600">
                <a:effectLst/>
                <a:latin typeface="Calibri" panose="020F0502020204030204" pitchFamily="34" charset="0"/>
                <a:ea typeface="Calibri" panose="020F0502020204030204" pitchFamily="34" charset="0"/>
                <a:cs typeface="Times New Roman" panose="02020603050405020304" pitchFamily="18" charset="0"/>
              </a:rPr>
              <a:t>The Mountain Plains Mental Health Technology Transfer Center is one of 12 centers that make up the larger MHTTC network. The MHTTC network is funded by the Substance Abuse and Mental Health Services Administration (SAMHSA) to provide training, resources, and technical assistance to individuals serving persons with mental health disorders. The Mountain Plains MHTTC serves the states of Colorado, Montana, North Dakota, South Dakota, Utah and Wyoming and has a particular focus on supporting providers working to meet the mental health needs of individuals living in rural communities. The Mountain Plains MHTTC is administered under a partnership between the University of North Dakota, and the Western Interstate Commission for Higher Education (WICHE). In our current grant year, the Mountain Plains MHTTC has received additional funding to support implementation of additional training and programs related to school mental health as well as provider well-being.</a:t>
            </a:r>
          </a:p>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36693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622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Mountain Plains MHTTC recognizes that today, the University of North Dakota rests on ancestral lands. We acknowledge the people who resided here for generations, and as a university community, we will continue to build upon our relations with the First Nations of the State of North Dakota.</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8056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622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MHTTC Network is committed to aligning our training and actions to support affirming, respectful, and recovery-oriented language in all of our activities. We recognize the important role that person-first, culturally responsive, inclusive language plays in supporting the mental health and healing of all individuals. We encourage you to visit our National Coordinating Office’s program website to learn more.</a:t>
            </a:r>
            <a:endParaRPr lang="en-US" dirty="0"/>
          </a:p>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5</a:t>
            </a:fld>
            <a:endParaRPr lang="en-US"/>
          </a:p>
        </p:txBody>
      </p:sp>
    </p:spTree>
    <p:extLst>
      <p:ext uri="{BB962C8B-B14F-4D97-AF65-F5344CB8AC3E}">
        <p14:creationId xmlns:p14="http://schemas.microsoft.com/office/powerpoint/2010/main" val="160123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We encourage you to engage with us on social media. This is the easiest way to learn about what we are doing and hear more about training and unique products like our [recent or related product]</a:t>
            </a:r>
          </a:p>
        </p:txBody>
      </p:sp>
      <p:sp>
        <p:nvSpPr>
          <p:cNvPr id="4" name="Slide Number Placeholder 3"/>
          <p:cNvSpPr>
            <a:spLocks noGrp="1"/>
          </p:cNvSpPr>
          <p:nvPr>
            <p:ph type="sldNum" sz="quarter" idx="5"/>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68761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rPr>
              <a:t>PsyD, Psychologist Candidate in Colorado, Technical Assistance Associate within the Behavioral Health Program at WICHE.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rPr>
              <a:t>She works with various stakeholders across states and organizations in the West to further behavioral health initiatives. Her </a:t>
            </a:r>
            <a:r>
              <a:rPr lang="en-US" sz="1800" b="1" dirty="0">
                <a:solidFill>
                  <a:srgbClr val="000000"/>
                </a:solidFill>
                <a:effectLst/>
                <a:latin typeface="Calibri" panose="020F0502020204030204" pitchFamily="34" charset="0"/>
                <a:ea typeface="Calibri" panose="020F0502020204030204" pitchFamily="34" charset="0"/>
              </a:rPr>
              <a:t>professional mission is to increase service efficacy, accessibility, and workforce capacity in rural and frontier regions.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dirty="0">
                <a:solidFill>
                  <a:srgbClr val="000000"/>
                </a:solidFill>
                <a:effectLst/>
                <a:latin typeface="Calibri" panose="020F0502020204030204" pitchFamily="34" charset="0"/>
                <a:ea typeface="Calibri" panose="020F0502020204030204" pitchFamily="34" charset="0"/>
              </a:rPr>
              <a:t>Teen &amp; adult survivors of trauma and abuse, SA crisis/</a:t>
            </a:r>
            <a:r>
              <a:rPr lang="en-US" sz="1800" b="0" dirty="0" err="1">
                <a:solidFill>
                  <a:srgbClr val="000000"/>
                </a:solidFill>
                <a:effectLst/>
                <a:latin typeface="Calibri" panose="020F0502020204030204" pitchFamily="34" charset="0"/>
                <a:ea typeface="Calibri" panose="020F0502020204030204" pitchFamily="34" charset="0"/>
              </a:rPr>
              <a:t>hosp</a:t>
            </a:r>
            <a:r>
              <a:rPr lang="en-US" sz="1800" b="0" dirty="0">
                <a:solidFill>
                  <a:srgbClr val="000000"/>
                </a:solidFill>
                <a:effectLst/>
                <a:latin typeface="Calibri" panose="020F0502020204030204" pitchFamily="34" charset="0"/>
                <a:ea typeface="Calibri" panose="020F0502020204030204" pitchFamily="34" charset="0"/>
              </a:rPr>
              <a:t> accompany, SPMI in LA, PACT in rural WA, competency evals, adult &amp; youth incarcerated, crisis intervention, college-age therapy, psychosis in geriatric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dirty="0">
                <a:solidFill>
                  <a:srgbClr val="000000"/>
                </a:solidFill>
                <a:effectLst/>
                <a:latin typeface="Calibri" panose="020F0502020204030204" pitchFamily="34" charset="0"/>
                <a:ea typeface="Calibri" panose="020F0502020204030204" pitchFamily="34" charset="0"/>
              </a:rPr>
              <a:t>research, - youth suicide, gender &amp; lethal means in suicide, LGBTQAI – transgender youth, gang intervention, male trauma focused on LGBTQ survivors &amp; their partners, delivery on BH in rural, mobile crisis in rural</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800" b="1" dirty="0">
              <a:solidFill>
                <a:srgbClr val="000000"/>
              </a:solidFill>
              <a:effectLst/>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427BE9C5-BE5B-4FF8-97C8-A818E82B5105}" type="slidenum">
              <a:rPr lang="en-US" smtClean="0"/>
              <a:t>7</a:t>
            </a:fld>
            <a:endParaRPr lang="en-US"/>
          </a:p>
        </p:txBody>
      </p:sp>
    </p:spTree>
    <p:extLst>
      <p:ext uri="{BB962C8B-B14F-4D97-AF65-F5344CB8AC3E}">
        <p14:creationId xmlns:p14="http://schemas.microsoft.com/office/powerpoint/2010/main" val="261602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27BE9C5-BE5B-4FF8-97C8-A818E82B5105}" type="slidenum">
              <a:rPr lang="en-US" smtClean="0"/>
              <a:t>8</a:t>
            </a:fld>
            <a:endParaRPr lang="en-US"/>
          </a:p>
        </p:txBody>
      </p:sp>
    </p:spTree>
    <p:extLst>
      <p:ext uri="{BB962C8B-B14F-4D97-AF65-F5344CB8AC3E}">
        <p14:creationId xmlns:p14="http://schemas.microsoft.com/office/powerpoint/2010/main" val="1312423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7BE9C5-BE5B-4FF8-97C8-A818E82B5105}" type="slidenum">
              <a:rPr lang="en-US" smtClean="0"/>
              <a:t>9</a:t>
            </a:fld>
            <a:endParaRPr lang="en-US"/>
          </a:p>
        </p:txBody>
      </p:sp>
    </p:spTree>
    <p:extLst>
      <p:ext uri="{BB962C8B-B14F-4D97-AF65-F5344CB8AC3E}">
        <p14:creationId xmlns:p14="http://schemas.microsoft.com/office/powerpoint/2010/main" val="1436541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224EF7-AFE4-4738-B870-CC243AE87AA8}"/>
              </a:ext>
            </a:extLst>
          </p:cNvPr>
          <p:cNvSpPr>
            <a:spLocks noGrp="1"/>
          </p:cNvSpPr>
          <p:nvPr>
            <p:ph type="ctrTitle"/>
          </p:nvPr>
        </p:nvSpPr>
        <p:spPr>
          <a:xfrm>
            <a:off x="1538990" y="3847857"/>
            <a:ext cx="9144000" cy="1317748"/>
          </a:xfrm>
          <a:prstGeom prst="rect">
            <a:avLst/>
          </a:prstGeom>
        </p:spPr>
        <p:txBody>
          <a:bodyPr anchor="ctr">
            <a:normAutofit/>
          </a:bodyPr>
          <a:lstStyle>
            <a:lvl1pPr algn="ctr">
              <a:defRPr sz="5000">
                <a:solidFill>
                  <a:srgbClr val="00487E"/>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07325D6D-0389-4202-95F2-A777A3580D16}"/>
              </a:ext>
            </a:extLst>
          </p:cNvPr>
          <p:cNvSpPr>
            <a:spLocks noGrp="1"/>
          </p:cNvSpPr>
          <p:nvPr>
            <p:ph type="subTitle" idx="1"/>
          </p:nvPr>
        </p:nvSpPr>
        <p:spPr>
          <a:xfrm>
            <a:off x="1538990" y="5407580"/>
            <a:ext cx="9144000" cy="864454"/>
          </a:xfrm>
          <a:prstGeom prst="rect">
            <a:avLst/>
          </a:prstGeom>
        </p:spPr>
        <p:txBody>
          <a:bodyPr anchor="ctr"/>
          <a:lstStyle>
            <a:lvl1pPr marL="0" indent="0" algn="ctr">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9" name="Group 8">
            <a:extLst>
              <a:ext uri="{FF2B5EF4-FFF2-40B4-BE49-F238E27FC236}">
                <a16:creationId xmlns:a16="http://schemas.microsoft.com/office/drawing/2014/main" id="{1401F060-3E0D-49EB-AC75-897AF325E78C}"/>
              </a:ext>
            </a:extLst>
          </p:cNvPr>
          <p:cNvGrpSpPr/>
          <p:nvPr userDrawn="1"/>
        </p:nvGrpSpPr>
        <p:grpSpPr>
          <a:xfrm>
            <a:off x="7905135" y="-117987"/>
            <a:ext cx="4321278" cy="3723869"/>
            <a:chOff x="7905135" y="-117987"/>
            <a:chExt cx="4321278" cy="3723869"/>
          </a:xfrm>
        </p:grpSpPr>
        <p:sp>
          <p:nvSpPr>
            <p:cNvPr id="10" name="Freeform: Shape 9">
              <a:extLst>
                <a:ext uri="{FF2B5EF4-FFF2-40B4-BE49-F238E27FC236}">
                  <a16:creationId xmlns:a16="http://schemas.microsoft.com/office/drawing/2014/main" id="{1883FDDA-2C23-4A37-9A43-9454963AC1A1}"/>
                </a:ext>
              </a:extLst>
            </p:cNvPr>
            <p:cNvSpPr/>
            <p:nvPr userDrawn="1"/>
          </p:nvSpPr>
          <p:spPr>
            <a:xfrm>
              <a:off x="7949381" y="-29497"/>
              <a:ext cx="4277032" cy="3465871"/>
            </a:xfrm>
            <a:custGeom>
              <a:avLst/>
              <a:gdLst>
                <a:gd name="connsiteX0" fmla="*/ 0 w 4277032"/>
                <a:gd name="connsiteY0" fmla="*/ 14749 h 3465871"/>
                <a:gd name="connsiteX1" fmla="*/ 1755058 w 4277032"/>
                <a:gd name="connsiteY1" fmla="*/ 3465871 h 3465871"/>
                <a:gd name="connsiteX2" fmla="*/ 4277032 w 4277032"/>
                <a:gd name="connsiteY2" fmla="*/ 3465871 h 3465871"/>
                <a:gd name="connsiteX3" fmla="*/ 4277032 w 4277032"/>
                <a:gd name="connsiteY3" fmla="*/ 0 h 3465871"/>
                <a:gd name="connsiteX4" fmla="*/ 14748 w 4277032"/>
                <a:gd name="connsiteY4" fmla="*/ 0 h 3465871"/>
                <a:gd name="connsiteX5" fmla="*/ 0 w 4277032"/>
                <a:gd name="connsiteY5" fmla="*/ 14749 h 34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032" h="3465871">
                  <a:moveTo>
                    <a:pt x="0" y="14749"/>
                  </a:moveTo>
                  <a:lnTo>
                    <a:pt x="1755058" y="3465871"/>
                  </a:lnTo>
                  <a:lnTo>
                    <a:pt x="4277032" y="3465871"/>
                  </a:lnTo>
                  <a:lnTo>
                    <a:pt x="4277032" y="0"/>
                  </a:lnTo>
                  <a:lnTo>
                    <a:pt x="14748" y="0"/>
                  </a:lnTo>
                  <a:lnTo>
                    <a:pt x="0" y="14749"/>
                  </a:lnTo>
                  <a:close/>
                </a:path>
              </a:pathLst>
            </a:custGeom>
            <a:solidFill>
              <a:srgbClr val="4E8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AF971C0-08AA-42A5-B4F5-331DBA65624C}"/>
                </a:ext>
              </a:extLst>
            </p:cNvPr>
            <p:cNvCxnSpPr>
              <a:cxnSpLocks/>
            </p:cNvCxnSpPr>
            <p:nvPr userDrawn="1"/>
          </p:nvCxnSpPr>
          <p:spPr>
            <a:xfrm>
              <a:off x="7905135" y="-117987"/>
              <a:ext cx="1861863" cy="3644958"/>
            </a:xfrm>
            <a:prstGeom prst="line">
              <a:avLst/>
            </a:prstGeom>
            <a:ln w="76200">
              <a:solidFill>
                <a:srgbClr val="F8BF00"/>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37331F37-66A1-45AE-92BE-D8719ABC34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50" y="1167532"/>
              <a:ext cx="2974259" cy="1019422"/>
            </a:xfrm>
            <a:prstGeom prst="rect">
              <a:avLst/>
            </a:prstGeom>
          </p:spPr>
        </p:pic>
        <p:sp>
          <p:nvSpPr>
            <p:cNvPr id="13" name="Rectangle 12">
              <a:extLst>
                <a:ext uri="{FF2B5EF4-FFF2-40B4-BE49-F238E27FC236}">
                  <a16:creationId xmlns:a16="http://schemas.microsoft.com/office/drawing/2014/main" id="{DC1EFB67-5880-46F2-85B1-DE6E348F549B}"/>
                </a:ext>
              </a:extLst>
            </p:cNvPr>
            <p:cNvSpPr/>
            <p:nvPr userDrawn="1"/>
          </p:nvSpPr>
          <p:spPr>
            <a:xfrm>
              <a:off x="9553353" y="3436374"/>
              <a:ext cx="324294" cy="16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Connector 13">
            <a:extLst>
              <a:ext uri="{FF2B5EF4-FFF2-40B4-BE49-F238E27FC236}">
                <a16:creationId xmlns:a16="http://schemas.microsoft.com/office/drawing/2014/main" id="{514059E6-2685-4C2B-BDC9-27A988FC0DB8}"/>
              </a:ext>
            </a:extLst>
          </p:cNvPr>
          <p:cNvCxnSpPr>
            <a:cxnSpLocks/>
          </p:cNvCxnSpPr>
          <p:nvPr userDrawn="1"/>
        </p:nvCxnSpPr>
        <p:spPr>
          <a:xfrm>
            <a:off x="-134519" y="3415154"/>
            <a:ext cx="9886583" cy="2170"/>
          </a:xfrm>
          <a:prstGeom prst="line">
            <a:avLst/>
          </a:prstGeom>
          <a:ln w="28575">
            <a:solidFill>
              <a:srgbClr val="F8B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9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06808" y="3335179"/>
            <a:ext cx="6858000" cy="187643"/>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06808" y="3335179"/>
            <a:ext cx="6858000" cy="187643"/>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01119"/>
            <a:ext cx="9144000" cy="1655762"/>
          </a:xfrm>
        </p:spPr>
        <p:txBody>
          <a:bodyPr/>
          <a:lstStyle>
            <a:lvl1pPr marL="0" indent="0" algn="ctr">
              <a:buNone/>
              <a:defRPr sz="2833">
                <a:latin typeface="Arial" panose="020B0604020202020204" pitchFamily="34" charset="0"/>
                <a:cs typeface="Arial" panose="020B0604020202020204" pitchFamily="34" charset="0"/>
              </a:defRPr>
            </a:lvl1pPr>
            <a:lvl2pPr marL="544237" indent="0" algn="ctr">
              <a:buNone/>
              <a:defRPr sz="2417"/>
            </a:lvl2pPr>
            <a:lvl3pPr marL="1088473" indent="0" algn="ctr">
              <a:buNone/>
              <a:defRPr sz="2167"/>
            </a:lvl3pPr>
            <a:lvl4pPr marL="1632711" indent="0" algn="ctr">
              <a:buNone/>
              <a:defRPr sz="1917"/>
            </a:lvl4pPr>
            <a:lvl5pPr marL="2176947" indent="0" algn="ctr">
              <a:buNone/>
              <a:defRPr sz="1917"/>
            </a:lvl5pPr>
            <a:lvl6pPr marL="2721184" indent="0" algn="ctr">
              <a:buNone/>
              <a:defRPr sz="1917"/>
            </a:lvl6pPr>
            <a:lvl7pPr marL="3265420" indent="0" algn="ctr">
              <a:buNone/>
              <a:defRPr sz="1917"/>
            </a:lvl7pPr>
            <a:lvl8pPr marL="3809657" indent="0" algn="ctr">
              <a:buNone/>
              <a:defRPr sz="1917"/>
            </a:lvl8pPr>
            <a:lvl9pPr marL="4353894" indent="0" algn="ctr">
              <a:buNone/>
              <a:defRPr sz="1917"/>
            </a:lvl9pPr>
          </a:lstStyle>
          <a:p>
            <a:r>
              <a:rPr lang="en-US"/>
              <a:t>Click to edit Master subtitle style</a:t>
            </a:r>
          </a:p>
        </p:txBody>
      </p:sp>
      <p:sp>
        <p:nvSpPr>
          <p:cNvPr id="8" name="Rectangle 7">
            <a:extLst>
              <a:ext uri="{FF2B5EF4-FFF2-40B4-BE49-F238E27FC236}">
                <a16:creationId xmlns:a16="http://schemas.microsoft.com/office/drawing/2014/main" id="{0FF5406E-B8C1-4040-993A-BC0B09586385}"/>
              </a:ext>
            </a:extLst>
          </p:cNvPr>
          <p:cNvSpPr/>
          <p:nvPr userDrawn="1"/>
        </p:nvSpPr>
        <p:spPr>
          <a:xfrm>
            <a:off x="311889" y="1"/>
            <a:ext cx="11880111"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2" tIns="54426" rIns="108852" bIns="54426" rtlCol="0" anchor="ctr"/>
          <a:lstStyle/>
          <a:p>
            <a:pPr algn="ctr"/>
            <a:endParaRPr lang="en-US" sz="2167"/>
          </a:p>
        </p:txBody>
      </p:sp>
      <p:sp>
        <p:nvSpPr>
          <p:cNvPr id="2" name="Title 1"/>
          <p:cNvSpPr>
            <a:spLocks noGrp="1"/>
          </p:cNvSpPr>
          <p:nvPr>
            <p:ph type="ctrTitle"/>
          </p:nvPr>
        </p:nvSpPr>
        <p:spPr>
          <a:xfrm>
            <a:off x="819888" y="180753"/>
            <a:ext cx="10363200" cy="1913861"/>
          </a:xfrm>
        </p:spPr>
        <p:txBody>
          <a:bodyPr anchor="b"/>
          <a:lstStyle>
            <a:lvl1pPr algn="ctr">
              <a:defRPr sz="7166">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335176" y="3335176"/>
            <a:ext cx="6858000" cy="187648"/>
          </a:xfrm>
          <a:prstGeom prst="rect">
            <a:avLst/>
          </a:prstGeom>
        </p:spPr>
      </p:pic>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0CC54D6-573E-4BC7-BD79-64CD6CAC86AB}"/>
              </a:ext>
            </a:extLst>
          </p:cNvPr>
          <p:cNvSpPr/>
          <p:nvPr userDrawn="1"/>
        </p:nvSpPr>
        <p:spPr>
          <a:xfrm>
            <a:off x="10696352" y="-42530"/>
            <a:ext cx="1561215" cy="1718930"/>
          </a:xfrm>
          <a:custGeom>
            <a:avLst/>
            <a:gdLst>
              <a:gd name="connsiteX0" fmla="*/ 0 w 1669312"/>
              <a:gd name="connsiteY0" fmla="*/ 116958 h 1850065"/>
              <a:gd name="connsiteX1" fmla="*/ 733647 w 1669312"/>
              <a:gd name="connsiteY1" fmla="*/ 1850065 h 1850065"/>
              <a:gd name="connsiteX2" fmla="*/ 1669312 w 1669312"/>
              <a:gd name="connsiteY2" fmla="*/ 1850065 h 1850065"/>
              <a:gd name="connsiteX3" fmla="*/ 1669312 w 1669312"/>
              <a:gd name="connsiteY3" fmla="*/ 10632 h 1850065"/>
              <a:gd name="connsiteX4" fmla="*/ 1573619 w 1669312"/>
              <a:gd name="connsiteY4" fmla="*/ 0 h 1850065"/>
              <a:gd name="connsiteX5" fmla="*/ 0 w 1669312"/>
              <a:gd name="connsiteY5" fmla="*/ 116958 h 1850065"/>
              <a:gd name="connsiteX0" fmla="*/ 0 w 1669312"/>
              <a:gd name="connsiteY0" fmla="*/ 106326 h 1839433"/>
              <a:gd name="connsiteX1" fmla="*/ 733647 w 1669312"/>
              <a:gd name="connsiteY1" fmla="*/ 1839433 h 1839433"/>
              <a:gd name="connsiteX2" fmla="*/ 1669312 w 1669312"/>
              <a:gd name="connsiteY2" fmla="*/ 1839433 h 1839433"/>
              <a:gd name="connsiteX3" fmla="*/ 1669312 w 1669312"/>
              <a:gd name="connsiteY3" fmla="*/ 0 h 1839433"/>
              <a:gd name="connsiteX4" fmla="*/ 1488559 w 1669312"/>
              <a:gd name="connsiteY4" fmla="*/ 85061 h 1839433"/>
              <a:gd name="connsiteX5" fmla="*/ 0 w 1669312"/>
              <a:gd name="connsiteY5" fmla="*/ 106326 h 1839433"/>
              <a:gd name="connsiteX0" fmla="*/ 0 w 1669312"/>
              <a:gd name="connsiteY0" fmla="*/ 106326 h 1839433"/>
              <a:gd name="connsiteX1" fmla="*/ 733647 w 1669312"/>
              <a:gd name="connsiteY1" fmla="*/ 1839433 h 1839433"/>
              <a:gd name="connsiteX2" fmla="*/ 1499191 w 1669312"/>
              <a:gd name="connsiteY2" fmla="*/ 1839433 h 1839433"/>
              <a:gd name="connsiteX3" fmla="*/ 1669312 w 1669312"/>
              <a:gd name="connsiteY3" fmla="*/ 0 h 1839433"/>
              <a:gd name="connsiteX4" fmla="*/ 1488559 w 1669312"/>
              <a:gd name="connsiteY4" fmla="*/ 85061 h 1839433"/>
              <a:gd name="connsiteX5" fmla="*/ 0 w 1669312"/>
              <a:gd name="connsiteY5" fmla="*/ 106326 h 1839433"/>
              <a:gd name="connsiteX0" fmla="*/ 0 w 1499191"/>
              <a:gd name="connsiteY0" fmla="*/ 21266 h 1754373"/>
              <a:gd name="connsiteX1" fmla="*/ 733647 w 1499191"/>
              <a:gd name="connsiteY1" fmla="*/ 1754373 h 1754373"/>
              <a:gd name="connsiteX2" fmla="*/ 1499191 w 1499191"/>
              <a:gd name="connsiteY2" fmla="*/ 1754373 h 1754373"/>
              <a:gd name="connsiteX3" fmla="*/ 1488559 w 1499191"/>
              <a:gd name="connsiteY3" fmla="*/ 0 h 1754373"/>
              <a:gd name="connsiteX4" fmla="*/ 1488559 w 1499191"/>
              <a:gd name="connsiteY4" fmla="*/ 1 h 1754373"/>
              <a:gd name="connsiteX5" fmla="*/ 0 w 1499191"/>
              <a:gd name="connsiteY5" fmla="*/ 21266 h 175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9191" h="1754373">
                <a:moveTo>
                  <a:pt x="0" y="21266"/>
                </a:moveTo>
                <a:lnTo>
                  <a:pt x="733647" y="1754373"/>
                </a:lnTo>
                <a:lnTo>
                  <a:pt x="1499191" y="1754373"/>
                </a:lnTo>
                <a:lnTo>
                  <a:pt x="1488559" y="0"/>
                </a:lnTo>
                <a:lnTo>
                  <a:pt x="1488559" y="1"/>
                </a:lnTo>
                <a:lnTo>
                  <a:pt x="0" y="21266"/>
                </a:lnTo>
                <a:close/>
              </a:path>
            </a:pathLst>
          </a:custGeom>
          <a:solidFill>
            <a:srgbClr val="4E8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7E199A9-0EBC-4BF2-B72A-E03F24973215}"/>
              </a:ext>
            </a:extLst>
          </p:cNvPr>
          <p:cNvCxnSpPr>
            <a:cxnSpLocks/>
          </p:cNvCxnSpPr>
          <p:nvPr userDrawn="1"/>
        </p:nvCxnSpPr>
        <p:spPr>
          <a:xfrm>
            <a:off x="10653041" y="-136117"/>
            <a:ext cx="818530" cy="1818127"/>
          </a:xfrm>
          <a:prstGeom prst="line">
            <a:avLst/>
          </a:prstGeom>
          <a:ln w="57150">
            <a:solidFill>
              <a:srgbClr val="F8B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AA45F5B-044F-4EE5-ACC9-76233C0951B3}"/>
              </a:ext>
            </a:extLst>
          </p:cNvPr>
          <p:cNvCxnSpPr>
            <a:cxnSpLocks/>
          </p:cNvCxnSpPr>
          <p:nvPr userDrawn="1"/>
        </p:nvCxnSpPr>
        <p:spPr>
          <a:xfrm>
            <a:off x="-39269" y="1662963"/>
            <a:ext cx="11499620" cy="8888"/>
          </a:xfrm>
          <a:prstGeom prst="line">
            <a:avLst/>
          </a:prstGeom>
          <a:ln w="28575">
            <a:solidFill>
              <a:srgbClr val="F8BF00"/>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4CE26751-55E8-40AD-8760-C722851F99D1}"/>
              </a:ext>
            </a:extLst>
          </p:cNvPr>
          <p:cNvSpPr>
            <a:spLocks noGrp="1"/>
          </p:cNvSpPr>
          <p:nvPr>
            <p:ph type="body" sz="quarter" idx="10"/>
          </p:nvPr>
        </p:nvSpPr>
        <p:spPr>
          <a:xfrm>
            <a:off x="590550" y="2124075"/>
            <a:ext cx="10401300" cy="4298950"/>
          </a:xfrm>
        </p:spPr>
        <p:txBody>
          <a:bodyPr/>
          <a:lstStyle>
            <a:lvl1pPr marL="228600" indent="-228600">
              <a:buClr>
                <a:srgbClr val="4E8DDC"/>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4E8DDC"/>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4E8DDC"/>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4E8DDC"/>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4E8DDC"/>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41A7FB16-FC97-46D5-9517-4D0648C1C666}"/>
              </a:ext>
            </a:extLst>
          </p:cNvPr>
          <p:cNvSpPr>
            <a:spLocks noGrp="1"/>
          </p:cNvSpPr>
          <p:nvPr>
            <p:ph type="title"/>
          </p:nvPr>
        </p:nvSpPr>
        <p:spPr>
          <a:xfrm>
            <a:off x="619125" y="107950"/>
            <a:ext cx="10515600" cy="1325563"/>
          </a:xfrm>
        </p:spPr>
        <p:txBody>
          <a:bodyPr/>
          <a:lstStyle/>
          <a:p>
            <a:r>
              <a:rPr lang="en-US"/>
              <a:t>Click to edit Master title style</a:t>
            </a:r>
          </a:p>
        </p:txBody>
      </p:sp>
    </p:spTree>
    <p:extLst>
      <p:ext uri="{BB962C8B-B14F-4D97-AF65-F5344CB8AC3E}">
        <p14:creationId xmlns:p14="http://schemas.microsoft.com/office/powerpoint/2010/main" val="308168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3FB9-C127-4D73-A303-B50BBC4F741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838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503E3C-7FD5-42DF-A924-E690EF52EF8D}"/>
              </a:ext>
            </a:extLst>
          </p:cNvPr>
          <p:cNvSpPr>
            <a:spLocks noGrp="1"/>
          </p:cNvSpPr>
          <p:nvPr>
            <p:ph sz="half" idx="1"/>
          </p:nvPr>
        </p:nvSpPr>
        <p:spPr>
          <a:xfrm>
            <a:off x="514350" y="1825625"/>
            <a:ext cx="5505450" cy="4351338"/>
          </a:xfrm>
        </p:spPr>
        <p:txBody>
          <a:bodyPr/>
          <a:lstStyle>
            <a:lvl1pPr marL="228600" indent="-228600">
              <a:buClr>
                <a:srgbClr val="4E8DDC"/>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4E8DDC"/>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4E8DDC"/>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4E8DDC"/>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4E8DDC"/>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2273A0A-BD95-4ADD-BFD0-4CCE549ED84D}"/>
              </a:ext>
            </a:extLst>
          </p:cNvPr>
          <p:cNvSpPr>
            <a:spLocks noGrp="1"/>
          </p:cNvSpPr>
          <p:nvPr>
            <p:ph sz="half" idx="2"/>
          </p:nvPr>
        </p:nvSpPr>
        <p:spPr>
          <a:xfrm>
            <a:off x="6172199" y="1825625"/>
            <a:ext cx="5505449" cy="4351338"/>
          </a:xfrm>
        </p:spPr>
        <p:txBody>
          <a:bodyPr/>
          <a:lstStyle>
            <a:lvl1pPr marL="228600" indent="-228600">
              <a:buClr>
                <a:srgbClr val="4E8DDC"/>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4E8DDC"/>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4E8DDC"/>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4E8DDC"/>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4E8DDC"/>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reeform: Shape 8">
            <a:extLst>
              <a:ext uri="{FF2B5EF4-FFF2-40B4-BE49-F238E27FC236}">
                <a16:creationId xmlns:a16="http://schemas.microsoft.com/office/drawing/2014/main" id="{DBBD0347-3DC7-41CB-A78D-D41572CA33A7}"/>
              </a:ext>
            </a:extLst>
          </p:cNvPr>
          <p:cNvSpPr/>
          <p:nvPr userDrawn="1"/>
        </p:nvSpPr>
        <p:spPr>
          <a:xfrm>
            <a:off x="10696352" y="-42530"/>
            <a:ext cx="1561215" cy="1718930"/>
          </a:xfrm>
          <a:custGeom>
            <a:avLst/>
            <a:gdLst>
              <a:gd name="connsiteX0" fmla="*/ 0 w 1669312"/>
              <a:gd name="connsiteY0" fmla="*/ 116958 h 1850065"/>
              <a:gd name="connsiteX1" fmla="*/ 733647 w 1669312"/>
              <a:gd name="connsiteY1" fmla="*/ 1850065 h 1850065"/>
              <a:gd name="connsiteX2" fmla="*/ 1669312 w 1669312"/>
              <a:gd name="connsiteY2" fmla="*/ 1850065 h 1850065"/>
              <a:gd name="connsiteX3" fmla="*/ 1669312 w 1669312"/>
              <a:gd name="connsiteY3" fmla="*/ 10632 h 1850065"/>
              <a:gd name="connsiteX4" fmla="*/ 1573619 w 1669312"/>
              <a:gd name="connsiteY4" fmla="*/ 0 h 1850065"/>
              <a:gd name="connsiteX5" fmla="*/ 0 w 1669312"/>
              <a:gd name="connsiteY5" fmla="*/ 116958 h 1850065"/>
              <a:gd name="connsiteX0" fmla="*/ 0 w 1669312"/>
              <a:gd name="connsiteY0" fmla="*/ 106326 h 1839433"/>
              <a:gd name="connsiteX1" fmla="*/ 733647 w 1669312"/>
              <a:gd name="connsiteY1" fmla="*/ 1839433 h 1839433"/>
              <a:gd name="connsiteX2" fmla="*/ 1669312 w 1669312"/>
              <a:gd name="connsiteY2" fmla="*/ 1839433 h 1839433"/>
              <a:gd name="connsiteX3" fmla="*/ 1669312 w 1669312"/>
              <a:gd name="connsiteY3" fmla="*/ 0 h 1839433"/>
              <a:gd name="connsiteX4" fmla="*/ 1488559 w 1669312"/>
              <a:gd name="connsiteY4" fmla="*/ 85061 h 1839433"/>
              <a:gd name="connsiteX5" fmla="*/ 0 w 1669312"/>
              <a:gd name="connsiteY5" fmla="*/ 106326 h 1839433"/>
              <a:gd name="connsiteX0" fmla="*/ 0 w 1669312"/>
              <a:gd name="connsiteY0" fmla="*/ 106326 h 1839433"/>
              <a:gd name="connsiteX1" fmla="*/ 733647 w 1669312"/>
              <a:gd name="connsiteY1" fmla="*/ 1839433 h 1839433"/>
              <a:gd name="connsiteX2" fmla="*/ 1499191 w 1669312"/>
              <a:gd name="connsiteY2" fmla="*/ 1839433 h 1839433"/>
              <a:gd name="connsiteX3" fmla="*/ 1669312 w 1669312"/>
              <a:gd name="connsiteY3" fmla="*/ 0 h 1839433"/>
              <a:gd name="connsiteX4" fmla="*/ 1488559 w 1669312"/>
              <a:gd name="connsiteY4" fmla="*/ 85061 h 1839433"/>
              <a:gd name="connsiteX5" fmla="*/ 0 w 1669312"/>
              <a:gd name="connsiteY5" fmla="*/ 106326 h 1839433"/>
              <a:gd name="connsiteX0" fmla="*/ 0 w 1499191"/>
              <a:gd name="connsiteY0" fmla="*/ 21266 h 1754373"/>
              <a:gd name="connsiteX1" fmla="*/ 733647 w 1499191"/>
              <a:gd name="connsiteY1" fmla="*/ 1754373 h 1754373"/>
              <a:gd name="connsiteX2" fmla="*/ 1499191 w 1499191"/>
              <a:gd name="connsiteY2" fmla="*/ 1754373 h 1754373"/>
              <a:gd name="connsiteX3" fmla="*/ 1488559 w 1499191"/>
              <a:gd name="connsiteY3" fmla="*/ 0 h 1754373"/>
              <a:gd name="connsiteX4" fmla="*/ 1488559 w 1499191"/>
              <a:gd name="connsiteY4" fmla="*/ 1 h 1754373"/>
              <a:gd name="connsiteX5" fmla="*/ 0 w 1499191"/>
              <a:gd name="connsiteY5" fmla="*/ 21266 h 175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9191" h="1754373">
                <a:moveTo>
                  <a:pt x="0" y="21266"/>
                </a:moveTo>
                <a:lnTo>
                  <a:pt x="733647" y="1754373"/>
                </a:lnTo>
                <a:lnTo>
                  <a:pt x="1499191" y="1754373"/>
                </a:lnTo>
                <a:lnTo>
                  <a:pt x="1488559" y="0"/>
                </a:lnTo>
                <a:lnTo>
                  <a:pt x="1488559" y="1"/>
                </a:lnTo>
                <a:lnTo>
                  <a:pt x="0" y="21266"/>
                </a:lnTo>
                <a:close/>
              </a:path>
            </a:pathLst>
          </a:custGeom>
          <a:solidFill>
            <a:srgbClr val="4E8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A805D8F-41B5-48CA-A8C2-674520665B7D}"/>
              </a:ext>
            </a:extLst>
          </p:cNvPr>
          <p:cNvCxnSpPr>
            <a:cxnSpLocks/>
          </p:cNvCxnSpPr>
          <p:nvPr userDrawn="1"/>
        </p:nvCxnSpPr>
        <p:spPr>
          <a:xfrm>
            <a:off x="10653041" y="-136117"/>
            <a:ext cx="818530" cy="1818127"/>
          </a:xfrm>
          <a:prstGeom prst="line">
            <a:avLst/>
          </a:prstGeom>
          <a:ln w="57150">
            <a:solidFill>
              <a:srgbClr val="F8B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0ACF962-D193-4D3F-8793-CCDF471B6876}"/>
              </a:ext>
            </a:extLst>
          </p:cNvPr>
          <p:cNvCxnSpPr>
            <a:cxnSpLocks/>
          </p:cNvCxnSpPr>
          <p:nvPr userDrawn="1"/>
        </p:nvCxnSpPr>
        <p:spPr>
          <a:xfrm>
            <a:off x="-39269" y="1662963"/>
            <a:ext cx="11499620" cy="8888"/>
          </a:xfrm>
          <a:prstGeom prst="line">
            <a:avLst/>
          </a:prstGeom>
          <a:ln w="28575">
            <a:solidFill>
              <a:srgbClr val="F8BF00"/>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06C7C6B-7848-4AA2-8968-E4273997EE99}"/>
              </a:ext>
            </a:extLst>
          </p:cNvPr>
          <p:cNvSpPr>
            <a:spLocks noGrp="1"/>
          </p:cNvSpPr>
          <p:nvPr>
            <p:ph type="title"/>
          </p:nvPr>
        </p:nvSpPr>
        <p:spPr>
          <a:xfrm>
            <a:off x="514350" y="155575"/>
            <a:ext cx="9926939" cy="1325563"/>
          </a:xfrm>
        </p:spPr>
        <p:txBody>
          <a:bodyPr/>
          <a:lstStyle/>
          <a:p>
            <a:r>
              <a:rPr lang="en-US"/>
              <a:t>Click to edit Master title style</a:t>
            </a:r>
          </a:p>
        </p:txBody>
      </p:sp>
    </p:spTree>
    <p:extLst>
      <p:ext uri="{BB962C8B-B14F-4D97-AF65-F5344CB8AC3E}">
        <p14:creationId xmlns:p14="http://schemas.microsoft.com/office/powerpoint/2010/main" val="25906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1544B41-9EBE-48F4-A194-24796003A407}"/>
              </a:ext>
            </a:extLst>
          </p:cNvPr>
          <p:cNvSpPr txBox="1">
            <a:spLocks/>
          </p:cNvSpPr>
          <p:nvPr userDrawn="1"/>
        </p:nvSpPr>
        <p:spPr>
          <a:xfrm>
            <a:off x="446567" y="1"/>
            <a:ext cx="10069033" cy="1690688"/>
          </a:xfrm>
          <a:prstGeom prst="rect">
            <a:avLst/>
          </a:prstGeom>
        </p:spPr>
        <p:txBody>
          <a:bodyPr anchor="ctr"/>
          <a:lstStyle>
            <a:lvl1pPr algn="l" defTabSz="914400" rtl="0" eaLnBrk="1" latinLnBrk="0" hangingPunct="1">
              <a:lnSpc>
                <a:spcPct val="90000"/>
              </a:lnSpc>
              <a:spcBef>
                <a:spcPct val="0"/>
              </a:spcBef>
              <a:buNone/>
              <a:defRPr sz="4000" kern="1200">
                <a:solidFill>
                  <a:srgbClr val="00487E"/>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7" name="Freeform: Shape 6">
            <a:extLst>
              <a:ext uri="{FF2B5EF4-FFF2-40B4-BE49-F238E27FC236}">
                <a16:creationId xmlns:a16="http://schemas.microsoft.com/office/drawing/2014/main" id="{511DE7D0-0B69-4FF2-BB30-82ECD1EA5E23}"/>
              </a:ext>
            </a:extLst>
          </p:cNvPr>
          <p:cNvSpPr/>
          <p:nvPr userDrawn="1"/>
        </p:nvSpPr>
        <p:spPr>
          <a:xfrm>
            <a:off x="10696352" y="-42530"/>
            <a:ext cx="1561215" cy="1718930"/>
          </a:xfrm>
          <a:custGeom>
            <a:avLst/>
            <a:gdLst>
              <a:gd name="connsiteX0" fmla="*/ 0 w 1669312"/>
              <a:gd name="connsiteY0" fmla="*/ 116958 h 1850065"/>
              <a:gd name="connsiteX1" fmla="*/ 733647 w 1669312"/>
              <a:gd name="connsiteY1" fmla="*/ 1850065 h 1850065"/>
              <a:gd name="connsiteX2" fmla="*/ 1669312 w 1669312"/>
              <a:gd name="connsiteY2" fmla="*/ 1850065 h 1850065"/>
              <a:gd name="connsiteX3" fmla="*/ 1669312 w 1669312"/>
              <a:gd name="connsiteY3" fmla="*/ 10632 h 1850065"/>
              <a:gd name="connsiteX4" fmla="*/ 1573619 w 1669312"/>
              <a:gd name="connsiteY4" fmla="*/ 0 h 1850065"/>
              <a:gd name="connsiteX5" fmla="*/ 0 w 1669312"/>
              <a:gd name="connsiteY5" fmla="*/ 116958 h 1850065"/>
              <a:gd name="connsiteX0" fmla="*/ 0 w 1669312"/>
              <a:gd name="connsiteY0" fmla="*/ 106326 h 1839433"/>
              <a:gd name="connsiteX1" fmla="*/ 733647 w 1669312"/>
              <a:gd name="connsiteY1" fmla="*/ 1839433 h 1839433"/>
              <a:gd name="connsiteX2" fmla="*/ 1669312 w 1669312"/>
              <a:gd name="connsiteY2" fmla="*/ 1839433 h 1839433"/>
              <a:gd name="connsiteX3" fmla="*/ 1669312 w 1669312"/>
              <a:gd name="connsiteY3" fmla="*/ 0 h 1839433"/>
              <a:gd name="connsiteX4" fmla="*/ 1488559 w 1669312"/>
              <a:gd name="connsiteY4" fmla="*/ 85061 h 1839433"/>
              <a:gd name="connsiteX5" fmla="*/ 0 w 1669312"/>
              <a:gd name="connsiteY5" fmla="*/ 106326 h 1839433"/>
              <a:gd name="connsiteX0" fmla="*/ 0 w 1669312"/>
              <a:gd name="connsiteY0" fmla="*/ 106326 h 1839433"/>
              <a:gd name="connsiteX1" fmla="*/ 733647 w 1669312"/>
              <a:gd name="connsiteY1" fmla="*/ 1839433 h 1839433"/>
              <a:gd name="connsiteX2" fmla="*/ 1499191 w 1669312"/>
              <a:gd name="connsiteY2" fmla="*/ 1839433 h 1839433"/>
              <a:gd name="connsiteX3" fmla="*/ 1669312 w 1669312"/>
              <a:gd name="connsiteY3" fmla="*/ 0 h 1839433"/>
              <a:gd name="connsiteX4" fmla="*/ 1488559 w 1669312"/>
              <a:gd name="connsiteY4" fmla="*/ 85061 h 1839433"/>
              <a:gd name="connsiteX5" fmla="*/ 0 w 1669312"/>
              <a:gd name="connsiteY5" fmla="*/ 106326 h 1839433"/>
              <a:gd name="connsiteX0" fmla="*/ 0 w 1499191"/>
              <a:gd name="connsiteY0" fmla="*/ 21266 h 1754373"/>
              <a:gd name="connsiteX1" fmla="*/ 733647 w 1499191"/>
              <a:gd name="connsiteY1" fmla="*/ 1754373 h 1754373"/>
              <a:gd name="connsiteX2" fmla="*/ 1499191 w 1499191"/>
              <a:gd name="connsiteY2" fmla="*/ 1754373 h 1754373"/>
              <a:gd name="connsiteX3" fmla="*/ 1488559 w 1499191"/>
              <a:gd name="connsiteY3" fmla="*/ 0 h 1754373"/>
              <a:gd name="connsiteX4" fmla="*/ 1488559 w 1499191"/>
              <a:gd name="connsiteY4" fmla="*/ 1 h 1754373"/>
              <a:gd name="connsiteX5" fmla="*/ 0 w 1499191"/>
              <a:gd name="connsiteY5" fmla="*/ 21266 h 175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9191" h="1754373">
                <a:moveTo>
                  <a:pt x="0" y="21266"/>
                </a:moveTo>
                <a:lnTo>
                  <a:pt x="733647" y="1754373"/>
                </a:lnTo>
                <a:lnTo>
                  <a:pt x="1499191" y="1754373"/>
                </a:lnTo>
                <a:lnTo>
                  <a:pt x="1488559" y="0"/>
                </a:lnTo>
                <a:lnTo>
                  <a:pt x="1488559" y="1"/>
                </a:lnTo>
                <a:lnTo>
                  <a:pt x="0" y="21266"/>
                </a:lnTo>
                <a:close/>
              </a:path>
            </a:pathLst>
          </a:custGeom>
          <a:solidFill>
            <a:srgbClr val="4E8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6B99EA7-44E8-4152-A6A4-809207891AEC}"/>
              </a:ext>
            </a:extLst>
          </p:cNvPr>
          <p:cNvCxnSpPr>
            <a:cxnSpLocks/>
          </p:cNvCxnSpPr>
          <p:nvPr userDrawn="1"/>
        </p:nvCxnSpPr>
        <p:spPr>
          <a:xfrm>
            <a:off x="10653041" y="-136117"/>
            <a:ext cx="818530" cy="1818127"/>
          </a:xfrm>
          <a:prstGeom prst="line">
            <a:avLst/>
          </a:prstGeom>
          <a:ln w="57150">
            <a:solidFill>
              <a:srgbClr val="F8B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EC375C-C035-4B4C-9E92-765BEF1155E8}"/>
              </a:ext>
            </a:extLst>
          </p:cNvPr>
          <p:cNvCxnSpPr>
            <a:cxnSpLocks/>
          </p:cNvCxnSpPr>
          <p:nvPr userDrawn="1"/>
        </p:nvCxnSpPr>
        <p:spPr>
          <a:xfrm>
            <a:off x="-39269" y="1662963"/>
            <a:ext cx="11499620" cy="8888"/>
          </a:xfrm>
          <a:prstGeom prst="line">
            <a:avLst/>
          </a:prstGeom>
          <a:ln w="28575">
            <a:solidFill>
              <a:srgbClr val="F8B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76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22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A65E-6AD0-47CD-BCE2-93A20FE4798A}"/>
              </a:ext>
            </a:extLst>
          </p:cNvPr>
          <p:cNvSpPr>
            <a:spLocks noGrp="1"/>
          </p:cNvSpPr>
          <p:nvPr>
            <p:ph type="ctrTitle"/>
          </p:nvPr>
        </p:nvSpPr>
        <p:spPr>
          <a:xfrm>
            <a:off x="1538990" y="3847857"/>
            <a:ext cx="9144000" cy="1317748"/>
          </a:xfrm>
          <a:prstGeom prst="rect">
            <a:avLst/>
          </a:prstGeom>
        </p:spPr>
        <p:txBody>
          <a:bodyPr anchor="ctr">
            <a:normAutofit/>
          </a:bodyPr>
          <a:lstStyle>
            <a:lvl1pPr algn="ctr">
              <a:defRPr sz="5000">
                <a:solidFill>
                  <a:srgbClr val="00487E"/>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01DA57A-BA1D-478D-B80E-992DBC34A3CD}"/>
              </a:ext>
            </a:extLst>
          </p:cNvPr>
          <p:cNvSpPr>
            <a:spLocks noGrp="1"/>
          </p:cNvSpPr>
          <p:nvPr>
            <p:ph type="subTitle" idx="1"/>
          </p:nvPr>
        </p:nvSpPr>
        <p:spPr>
          <a:xfrm>
            <a:off x="1538990" y="5407580"/>
            <a:ext cx="9144000" cy="864454"/>
          </a:xfrm>
          <a:prstGeom prst="rect">
            <a:avLst/>
          </a:prstGeom>
        </p:spPr>
        <p:txBody>
          <a:bodyPr anchor="ctr"/>
          <a:lstStyle>
            <a:lvl1pPr marL="0" indent="0" algn="ctr">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33" name="Group 32">
            <a:extLst>
              <a:ext uri="{FF2B5EF4-FFF2-40B4-BE49-F238E27FC236}">
                <a16:creationId xmlns:a16="http://schemas.microsoft.com/office/drawing/2014/main" id="{F212162B-542B-478D-8471-9A210C7B1038}"/>
              </a:ext>
            </a:extLst>
          </p:cNvPr>
          <p:cNvGrpSpPr/>
          <p:nvPr userDrawn="1"/>
        </p:nvGrpSpPr>
        <p:grpSpPr>
          <a:xfrm>
            <a:off x="7905135" y="-117987"/>
            <a:ext cx="4321278" cy="3723869"/>
            <a:chOff x="7905135" y="-117987"/>
            <a:chExt cx="4321278" cy="3723869"/>
          </a:xfrm>
        </p:grpSpPr>
        <p:sp>
          <p:nvSpPr>
            <p:cNvPr id="18" name="Freeform: Shape 17">
              <a:extLst>
                <a:ext uri="{FF2B5EF4-FFF2-40B4-BE49-F238E27FC236}">
                  <a16:creationId xmlns:a16="http://schemas.microsoft.com/office/drawing/2014/main" id="{CF2AFA56-B290-4CB1-89D3-1FB4E4FB88E0}"/>
                </a:ext>
              </a:extLst>
            </p:cNvPr>
            <p:cNvSpPr/>
            <p:nvPr userDrawn="1"/>
          </p:nvSpPr>
          <p:spPr>
            <a:xfrm>
              <a:off x="7949381" y="-29497"/>
              <a:ext cx="4277032" cy="3465871"/>
            </a:xfrm>
            <a:custGeom>
              <a:avLst/>
              <a:gdLst>
                <a:gd name="connsiteX0" fmla="*/ 0 w 4277032"/>
                <a:gd name="connsiteY0" fmla="*/ 14749 h 3465871"/>
                <a:gd name="connsiteX1" fmla="*/ 1755058 w 4277032"/>
                <a:gd name="connsiteY1" fmla="*/ 3465871 h 3465871"/>
                <a:gd name="connsiteX2" fmla="*/ 4277032 w 4277032"/>
                <a:gd name="connsiteY2" fmla="*/ 3465871 h 3465871"/>
                <a:gd name="connsiteX3" fmla="*/ 4277032 w 4277032"/>
                <a:gd name="connsiteY3" fmla="*/ 0 h 3465871"/>
                <a:gd name="connsiteX4" fmla="*/ 14748 w 4277032"/>
                <a:gd name="connsiteY4" fmla="*/ 0 h 3465871"/>
                <a:gd name="connsiteX5" fmla="*/ 0 w 4277032"/>
                <a:gd name="connsiteY5" fmla="*/ 14749 h 34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032" h="3465871">
                  <a:moveTo>
                    <a:pt x="0" y="14749"/>
                  </a:moveTo>
                  <a:lnTo>
                    <a:pt x="1755058" y="3465871"/>
                  </a:lnTo>
                  <a:lnTo>
                    <a:pt x="4277032" y="3465871"/>
                  </a:lnTo>
                  <a:lnTo>
                    <a:pt x="4277032" y="0"/>
                  </a:lnTo>
                  <a:lnTo>
                    <a:pt x="14748" y="0"/>
                  </a:lnTo>
                  <a:lnTo>
                    <a:pt x="0" y="14749"/>
                  </a:lnTo>
                  <a:close/>
                </a:path>
              </a:pathLst>
            </a:custGeom>
            <a:solidFill>
              <a:srgbClr val="4E8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E019DBC-FD18-4834-AE01-781A79B9CD6A}"/>
                </a:ext>
              </a:extLst>
            </p:cNvPr>
            <p:cNvCxnSpPr>
              <a:cxnSpLocks/>
            </p:cNvCxnSpPr>
            <p:nvPr userDrawn="1"/>
          </p:nvCxnSpPr>
          <p:spPr>
            <a:xfrm>
              <a:off x="7905135" y="-117987"/>
              <a:ext cx="1861863" cy="3644958"/>
            </a:xfrm>
            <a:prstGeom prst="line">
              <a:avLst/>
            </a:prstGeom>
            <a:ln w="76200">
              <a:solidFill>
                <a:srgbClr val="F8BF00"/>
              </a:solidFill>
            </a:ln>
          </p:spPr>
          <p:style>
            <a:lnRef idx="1">
              <a:schemeClr val="accent1"/>
            </a:lnRef>
            <a:fillRef idx="0">
              <a:schemeClr val="accent1"/>
            </a:fillRef>
            <a:effectRef idx="0">
              <a:schemeClr val="accent1"/>
            </a:effectRef>
            <a:fontRef idx="minor">
              <a:schemeClr val="tx1"/>
            </a:fontRef>
          </p:style>
        </p:cxnSp>
        <p:pic>
          <p:nvPicPr>
            <p:cNvPr id="26" name="Picture 25" descr="A picture containing drawing&#10;&#10;Description automatically generated">
              <a:extLst>
                <a:ext uri="{FF2B5EF4-FFF2-40B4-BE49-F238E27FC236}">
                  <a16:creationId xmlns:a16="http://schemas.microsoft.com/office/drawing/2014/main" id="{DF0D0E5E-F35A-478B-B422-6A466400E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50" y="1167532"/>
              <a:ext cx="2974259" cy="1019422"/>
            </a:xfrm>
            <a:prstGeom prst="rect">
              <a:avLst/>
            </a:prstGeom>
          </p:spPr>
        </p:pic>
        <p:sp>
          <p:nvSpPr>
            <p:cNvPr id="28" name="Rectangle 27">
              <a:extLst>
                <a:ext uri="{FF2B5EF4-FFF2-40B4-BE49-F238E27FC236}">
                  <a16:creationId xmlns:a16="http://schemas.microsoft.com/office/drawing/2014/main" id="{353F3DBC-6F71-40D4-97AA-2439EA81CA5C}"/>
                </a:ext>
              </a:extLst>
            </p:cNvPr>
            <p:cNvSpPr/>
            <p:nvPr userDrawn="1"/>
          </p:nvSpPr>
          <p:spPr>
            <a:xfrm>
              <a:off x="9553353" y="3436374"/>
              <a:ext cx="324294" cy="16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a:extLst>
              <a:ext uri="{FF2B5EF4-FFF2-40B4-BE49-F238E27FC236}">
                <a16:creationId xmlns:a16="http://schemas.microsoft.com/office/drawing/2014/main" id="{0D034F33-D4A6-40B3-B25B-2E1AA7227BE8}"/>
              </a:ext>
            </a:extLst>
          </p:cNvPr>
          <p:cNvCxnSpPr>
            <a:cxnSpLocks/>
          </p:cNvCxnSpPr>
          <p:nvPr userDrawn="1"/>
        </p:nvCxnSpPr>
        <p:spPr>
          <a:xfrm>
            <a:off x="-134519" y="3415154"/>
            <a:ext cx="9886583" cy="2170"/>
          </a:xfrm>
          <a:prstGeom prst="line">
            <a:avLst/>
          </a:prstGeom>
          <a:ln w="28575">
            <a:solidFill>
              <a:srgbClr val="F8B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6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E5EC719-6C3D-42A7-999A-7564F37F68C0}"/>
              </a:ext>
            </a:extLst>
          </p:cNvPr>
          <p:cNvGrpSpPr/>
          <p:nvPr userDrawn="1"/>
        </p:nvGrpSpPr>
        <p:grpSpPr>
          <a:xfrm>
            <a:off x="7905135" y="-117987"/>
            <a:ext cx="4321278" cy="3723869"/>
            <a:chOff x="7905135" y="-117987"/>
            <a:chExt cx="4321278" cy="3723869"/>
          </a:xfrm>
        </p:grpSpPr>
        <p:sp>
          <p:nvSpPr>
            <p:cNvPr id="18" name="Freeform: Shape 17">
              <a:extLst>
                <a:ext uri="{FF2B5EF4-FFF2-40B4-BE49-F238E27FC236}">
                  <a16:creationId xmlns:a16="http://schemas.microsoft.com/office/drawing/2014/main" id="{CF2AFA56-B290-4CB1-89D3-1FB4E4FB88E0}"/>
                </a:ext>
              </a:extLst>
            </p:cNvPr>
            <p:cNvSpPr/>
            <p:nvPr userDrawn="1"/>
          </p:nvSpPr>
          <p:spPr>
            <a:xfrm>
              <a:off x="7949381" y="-29497"/>
              <a:ext cx="4277032" cy="3465871"/>
            </a:xfrm>
            <a:custGeom>
              <a:avLst/>
              <a:gdLst>
                <a:gd name="connsiteX0" fmla="*/ 0 w 4277032"/>
                <a:gd name="connsiteY0" fmla="*/ 14749 h 3465871"/>
                <a:gd name="connsiteX1" fmla="*/ 1755058 w 4277032"/>
                <a:gd name="connsiteY1" fmla="*/ 3465871 h 3465871"/>
                <a:gd name="connsiteX2" fmla="*/ 4277032 w 4277032"/>
                <a:gd name="connsiteY2" fmla="*/ 3465871 h 3465871"/>
                <a:gd name="connsiteX3" fmla="*/ 4277032 w 4277032"/>
                <a:gd name="connsiteY3" fmla="*/ 0 h 3465871"/>
                <a:gd name="connsiteX4" fmla="*/ 14748 w 4277032"/>
                <a:gd name="connsiteY4" fmla="*/ 0 h 3465871"/>
                <a:gd name="connsiteX5" fmla="*/ 0 w 4277032"/>
                <a:gd name="connsiteY5" fmla="*/ 14749 h 34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032" h="3465871">
                  <a:moveTo>
                    <a:pt x="0" y="14749"/>
                  </a:moveTo>
                  <a:lnTo>
                    <a:pt x="1755058" y="3465871"/>
                  </a:lnTo>
                  <a:lnTo>
                    <a:pt x="4277032" y="3465871"/>
                  </a:lnTo>
                  <a:lnTo>
                    <a:pt x="4277032" y="0"/>
                  </a:lnTo>
                  <a:lnTo>
                    <a:pt x="14748" y="0"/>
                  </a:lnTo>
                  <a:lnTo>
                    <a:pt x="0" y="14749"/>
                  </a:lnTo>
                  <a:close/>
                </a:path>
              </a:pathLst>
            </a:custGeom>
            <a:solidFill>
              <a:srgbClr val="4E8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E019DBC-FD18-4834-AE01-781A79B9CD6A}"/>
                </a:ext>
              </a:extLst>
            </p:cNvPr>
            <p:cNvCxnSpPr>
              <a:cxnSpLocks/>
            </p:cNvCxnSpPr>
            <p:nvPr userDrawn="1"/>
          </p:nvCxnSpPr>
          <p:spPr>
            <a:xfrm>
              <a:off x="7905135" y="-117987"/>
              <a:ext cx="1861863" cy="3644958"/>
            </a:xfrm>
            <a:prstGeom prst="line">
              <a:avLst/>
            </a:prstGeom>
            <a:ln w="76200">
              <a:solidFill>
                <a:srgbClr val="F8BF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53F3DBC-6F71-40D4-97AA-2439EA81CA5C}"/>
                </a:ext>
              </a:extLst>
            </p:cNvPr>
            <p:cNvSpPr/>
            <p:nvPr userDrawn="1"/>
          </p:nvSpPr>
          <p:spPr>
            <a:xfrm>
              <a:off x="9553353" y="3436374"/>
              <a:ext cx="324294" cy="16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ADA13DE2-0656-4E9C-85AA-B7B3C3027C0C}"/>
              </a:ext>
            </a:extLst>
          </p:cNvPr>
          <p:cNvSpPr/>
          <p:nvPr userDrawn="1"/>
        </p:nvSpPr>
        <p:spPr>
          <a:xfrm>
            <a:off x="0" y="3436374"/>
            <a:ext cx="12226413" cy="3429000"/>
          </a:xfrm>
          <a:prstGeom prst="rect">
            <a:avLst/>
          </a:prstGeom>
          <a:solidFill>
            <a:srgbClr val="E5E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7DA65E-6AD0-47CD-BCE2-93A20FE4798A}"/>
              </a:ext>
            </a:extLst>
          </p:cNvPr>
          <p:cNvSpPr>
            <a:spLocks noGrp="1"/>
          </p:cNvSpPr>
          <p:nvPr>
            <p:ph type="ctrTitle"/>
          </p:nvPr>
        </p:nvSpPr>
        <p:spPr>
          <a:xfrm>
            <a:off x="1538990" y="3847857"/>
            <a:ext cx="9144000" cy="1317748"/>
          </a:xfrm>
          <a:prstGeom prst="rect">
            <a:avLst/>
          </a:prstGeom>
        </p:spPr>
        <p:txBody>
          <a:bodyPr anchor="ctr">
            <a:normAutofit/>
          </a:bodyPr>
          <a:lstStyle>
            <a:lvl1pPr algn="ctr">
              <a:defRPr sz="5000">
                <a:solidFill>
                  <a:srgbClr val="00487E"/>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01DA57A-BA1D-478D-B80E-992DBC34A3CD}"/>
              </a:ext>
            </a:extLst>
          </p:cNvPr>
          <p:cNvSpPr>
            <a:spLocks noGrp="1"/>
          </p:cNvSpPr>
          <p:nvPr>
            <p:ph type="subTitle" idx="1"/>
          </p:nvPr>
        </p:nvSpPr>
        <p:spPr>
          <a:xfrm>
            <a:off x="1538990" y="5407580"/>
            <a:ext cx="9144000" cy="864454"/>
          </a:xfrm>
          <a:prstGeom prst="rect">
            <a:avLst/>
          </a:prstGeom>
        </p:spPr>
        <p:txBody>
          <a:bodyPr anchor="ctr"/>
          <a:lstStyle>
            <a:lvl1pPr marL="0" indent="0" algn="ctr">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1" name="Straight Connector 10">
            <a:extLst>
              <a:ext uri="{FF2B5EF4-FFF2-40B4-BE49-F238E27FC236}">
                <a16:creationId xmlns:a16="http://schemas.microsoft.com/office/drawing/2014/main" id="{F060355B-69B3-41F3-A081-C4ED8DA873E7}"/>
              </a:ext>
            </a:extLst>
          </p:cNvPr>
          <p:cNvCxnSpPr>
            <a:cxnSpLocks/>
          </p:cNvCxnSpPr>
          <p:nvPr userDrawn="1"/>
        </p:nvCxnSpPr>
        <p:spPr>
          <a:xfrm>
            <a:off x="-134519" y="3415154"/>
            <a:ext cx="9886583" cy="2170"/>
          </a:xfrm>
          <a:prstGeom prst="line">
            <a:avLst/>
          </a:prstGeom>
          <a:ln w="28575">
            <a:solidFill>
              <a:srgbClr val="F8BF00"/>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D338F53E-0A15-40C4-BE29-9C48F1562C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8750" y="691282"/>
            <a:ext cx="2974259" cy="1019422"/>
          </a:xfrm>
          <a:prstGeom prst="rect">
            <a:avLst/>
          </a:prstGeom>
        </p:spPr>
      </p:pic>
    </p:spTree>
    <p:extLst>
      <p:ext uri="{BB962C8B-B14F-4D97-AF65-F5344CB8AC3E}">
        <p14:creationId xmlns:p14="http://schemas.microsoft.com/office/powerpoint/2010/main" val="243403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06808" y="3335179"/>
            <a:ext cx="6858000" cy="187643"/>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26B4C9-2A7E-4BE2-81D8-51040F3A2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96DA04F-8FA0-407F-A7C3-586E3BEDF5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28233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0" r:id="rId3"/>
    <p:sldLayoutId id="2147483665" r:id="rId4"/>
    <p:sldLayoutId id="2147483667" r:id="rId5"/>
    <p:sldLayoutId id="2147483669" r:id="rId6"/>
    <p:sldLayoutId id="2147483649" r:id="rId7"/>
    <p:sldLayoutId id="2147483660" r:id="rId8"/>
  </p:sldLayoutIdLst>
  <p:txStyles>
    <p:titleStyle>
      <a:lvl1pPr algn="l" defTabSz="914400" rtl="0" eaLnBrk="1" latinLnBrk="0" hangingPunct="1">
        <a:lnSpc>
          <a:spcPct val="90000"/>
        </a:lnSpc>
        <a:spcBef>
          <a:spcPct val="0"/>
        </a:spcBef>
        <a:buNone/>
        <a:defRPr sz="4400" kern="1200">
          <a:solidFill>
            <a:srgbClr val="00487E"/>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28600" indent="-228600" algn="l" defTabSz="914400" rtl="0" eaLnBrk="1" latinLnBrk="0" hangingPunct="1">
        <a:lnSpc>
          <a:spcPct val="90000"/>
        </a:lnSpc>
        <a:spcBef>
          <a:spcPts val="1000"/>
        </a:spcBef>
        <a:buClr>
          <a:srgbClr val="4E8DDC"/>
        </a:buClr>
        <a:buFont typeface="Wingdings" panose="05000000000000000000" pitchFamily="2" charset="2"/>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4E8DDC"/>
        </a:buClr>
        <a:buFont typeface="Wingdings" panose="05000000000000000000" pitchFamily="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4E8DDC"/>
        </a:buClr>
        <a:buFont typeface="Wingdings" panose="05000000000000000000" pitchFamily="2"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E8DDC"/>
        </a:buClr>
        <a:buFont typeface="Wingdings" panose="05000000000000000000" pitchFamily="2" charset="2"/>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E8DDC"/>
        </a:buClr>
        <a:buFont typeface="Wingdings" panose="05000000000000000000" pitchFamily="2" charset="2"/>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130622" tIns="65311" rIns="130622" bIns="65311"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130622" tIns="65311" rIns="130622" bIns="6531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130622" tIns="65311" rIns="130622" bIns="65311" rtlCol="0" anchor="ctr"/>
          <a:lstStyle>
            <a:lvl1pPr algn="l">
              <a:defRPr sz="1417">
                <a:solidFill>
                  <a:schemeClr val="tx1">
                    <a:tint val="75000"/>
                  </a:schemeClr>
                </a:solidFill>
              </a:defRPr>
            </a:lvl1pPr>
          </a:lstStyle>
          <a:p>
            <a:fld id="{C764DE79-268F-4C1A-8933-263129D2AF90}" type="datetimeFigureOut">
              <a:rPr lang="en-US" smtClean="0"/>
              <a:t>6/23/2022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130622" tIns="65311" rIns="130622" bIns="65311" rtlCol="0" anchor="ctr"/>
          <a:lstStyle>
            <a:lvl1pPr algn="ctr">
              <a:defRPr sz="141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130622" tIns="65311" rIns="130622" bIns="65311" rtlCol="0" anchor="ctr"/>
          <a:lstStyle>
            <a:lvl1pPr algn="r">
              <a:defRPr sz="1417">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7" r:id="rId1"/>
    <p:sldLayoutId id="2147483685" r:id="rId2"/>
    <p:sldLayoutId id="2147483688" r:id="rId3"/>
    <p:sldLayoutId id="2147483682" r:id="rId4"/>
  </p:sldLayoutIdLst>
  <p:txStyles>
    <p:titleStyle>
      <a:lvl1pPr algn="l" defTabSz="1306220" rtl="0" eaLnBrk="1" latinLnBrk="0" hangingPunct="1">
        <a:lnSpc>
          <a:spcPct val="90000"/>
        </a:lnSpc>
        <a:spcBef>
          <a:spcPct val="0"/>
        </a:spcBef>
        <a:buNone/>
        <a:defRPr sz="6300" kern="1200">
          <a:solidFill>
            <a:schemeClr val="tx1"/>
          </a:solidFill>
          <a:latin typeface="Arial" panose="020B0604020202020204" pitchFamily="34" charset="0"/>
          <a:ea typeface="+mj-ea"/>
          <a:cs typeface="Arial" panose="020B0604020202020204" pitchFamily="34" charset="0"/>
        </a:defRPr>
      </a:lvl1pPr>
    </p:titleStyle>
    <p:bodyStyle>
      <a:lvl1pPr marL="326555" indent="-326555" algn="l" defTabSz="1306220" rtl="0" eaLnBrk="1" latinLnBrk="0" hangingPunct="1">
        <a:lnSpc>
          <a:spcPct val="90000"/>
        </a:lnSpc>
        <a:spcBef>
          <a:spcPts val="1429"/>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979665" indent="-326555" algn="l" defTabSz="1306220" rtl="0" eaLnBrk="1" latinLnBrk="0" hangingPunct="1">
        <a:lnSpc>
          <a:spcPct val="90000"/>
        </a:lnSpc>
        <a:spcBef>
          <a:spcPts val="714"/>
        </a:spcBef>
        <a:buFont typeface="Arial" panose="020B0604020202020204" pitchFamily="34" charset="0"/>
        <a:buChar char="•"/>
        <a:defRPr sz="3400" kern="1200">
          <a:solidFill>
            <a:schemeClr val="tx1"/>
          </a:solidFill>
          <a:latin typeface="Arial" panose="020B0604020202020204" pitchFamily="34" charset="0"/>
          <a:ea typeface="+mn-ea"/>
          <a:cs typeface="Arial" panose="020B0604020202020204" pitchFamily="34" charset="0"/>
        </a:defRPr>
      </a:lvl2pPr>
      <a:lvl3pPr marL="1632776" indent="-326555" algn="l" defTabSz="1306220" rtl="0" eaLnBrk="1" latinLnBrk="0" hangingPunct="1">
        <a:lnSpc>
          <a:spcPct val="90000"/>
        </a:lnSpc>
        <a:spcBef>
          <a:spcPts val="714"/>
        </a:spcBef>
        <a:buFont typeface="Arial" panose="020B0604020202020204" pitchFamily="34" charset="0"/>
        <a:buChar char="•"/>
        <a:defRPr sz="2900" kern="1200">
          <a:solidFill>
            <a:schemeClr val="tx1"/>
          </a:solidFill>
          <a:latin typeface="Arial" panose="020B0604020202020204" pitchFamily="34" charset="0"/>
          <a:ea typeface="+mn-ea"/>
          <a:cs typeface="Arial" panose="020B0604020202020204" pitchFamily="34" charset="0"/>
        </a:defRPr>
      </a:lvl3pPr>
      <a:lvl4pPr marL="2285886" indent="-326555" algn="l" defTabSz="1306220" rtl="0" eaLnBrk="1" latinLnBrk="0" hangingPunct="1">
        <a:lnSpc>
          <a:spcPct val="90000"/>
        </a:lnSpc>
        <a:spcBef>
          <a:spcPts val="714"/>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938996" indent="-326555" algn="l" defTabSz="1306220" rtl="0" eaLnBrk="1" latinLnBrk="0" hangingPunct="1">
        <a:lnSpc>
          <a:spcPct val="90000"/>
        </a:lnSpc>
        <a:spcBef>
          <a:spcPts val="714"/>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3592106" indent="-326555" algn="l" defTabSz="1306220" rtl="0" eaLnBrk="1" latinLnBrk="0" hangingPunct="1">
        <a:lnSpc>
          <a:spcPct val="90000"/>
        </a:lnSpc>
        <a:spcBef>
          <a:spcPts val="714"/>
        </a:spcBef>
        <a:buFont typeface="Arial" panose="020B0604020202020204" pitchFamily="34" charset="0"/>
        <a:buChar char="•"/>
        <a:defRPr sz="2600" kern="1200">
          <a:solidFill>
            <a:schemeClr val="tx1"/>
          </a:solidFill>
          <a:latin typeface="+mn-lt"/>
          <a:ea typeface="+mn-ea"/>
          <a:cs typeface="+mn-cs"/>
        </a:defRPr>
      </a:lvl6pPr>
      <a:lvl7pPr marL="4245216" indent="-326555" algn="l" defTabSz="1306220" rtl="0" eaLnBrk="1" latinLnBrk="0" hangingPunct="1">
        <a:lnSpc>
          <a:spcPct val="90000"/>
        </a:lnSpc>
        <a:spcBef>
          <a:spcPts val="714"/>
        </a:spcBef>
        <a:buFont typeface="Arial" panose="020B0604020202020204" pitchFamily="34" charset="0"/>
        <a:buChar char="•"/>
        <a:defRPr sz="2600" kern="1200">
          <a:solidFill>
            <a:schemeClr val="tx1"/>
          </a:solidFill>
          <a:latin typeface="+mn-lt"/>
          <a:ea typeface="+mn-ea"/>
          <a:cs typeface="+mn-cs"/>
        </a:defRPr>
      </a:lvl7pPr>
      <a:lvl8pPr marL="4898327" indent="-326555" algn="l" defTabSz="1306220" rtl="0" eaLnBrk="1" latinLnBrk="0" hangingPunct="1">
        <a:lnSpc>
          <a:spcPct val="90000"/>
        </a:lnSpc>
        <a:spcBef>
          <a:spcPts val="714"/>
        </a:spcBef>
        <a:buFont typeface="Arial" panose="020B0604020202020204" pitchFamily="34" charset="0"/>
        <a:buChar char="•"/>
        <a:defRPr sz="2600" kern="1200">
          <a:solidFill>
            <a:schemeClr val="tx1"/>
          </a:solidFill>
          <a:latin typeface="+mn-lt"/>
          <a:ea typeface="+mn-ea"/>
          <a:cs typeface="+mn-cs"/>
        </a:defRPr>
      </a:lvl8pPr>
      <a:lvl9pPr marL="5551437" indent="-326555" algn="l" defTabSz="1306220" rtl="0" eaLnBrk="1" latinLnBrk="0" hangingPunct="1">
        <a:lnSpc>
          <a:spcPct val="90000"/>
        </a:lnSpc>
        <a:spcBef>
          <a:spcPts val="714"/>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mhttcnetwork.org/centers/mountain-plains-mhttc/subscribe-our-mailing-list" TargetMode="External"/><Relationship Id="rId3" Type="http://schemas.openxmlformats.org/officeDocument/2006/relationships/image" Target="../media/image8.png"/><Relationship Id="rId7" Type="http://schemas.openxmlformats.org/officeDocument/2006/relationships/hyperlink" Target="https://www.facebook.com/MountainPlainsMHTTC" TargetMode="External"/><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0.png"/><Relationship Id="rId11" Type="http://schemas.openxmlformats.org/officeDocument/2006/relationships/hyperlink" Target="https://twitter.com/MPMHTTC" TargetMode="External"/><Relationship Id="rId5" Type="http://schemas.openxmlformats.org/officeDocument/2006/relationships/hyperlink" Target="https://www.instagram.com/mpmhttc/" TargetMode="Externa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hyperlink" Target="https://www.linkedin.com/in/mountain-plains-mhttc-619190228/" TargetMode="External"/><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F37103-85A5-DF42-AD3D-EF98372B2340}"/>
              </a:ext>
            </a:extLst>
          </p:cNvPr>
          <p:cNvSpPr>
            <a:spLocks noGrp="1"/>
          </p:cNvSpPr>
          <p:nvPr>
            <p:ph type="subTitle" idx="1"/>
          </p:nvPr>
        </p:nvSpPr>
        <p:spPr>
          <a:xfrm>
            <a:off x="1524000" y="2601119"/>
            <a:ext cx="9144000" cy="1850960"/>
          </a:xfrm>
        </p:spPr>
        <p:txBody>
          <a:bodyPr>
            <a:normAutofit/>
          </a:bodyPr>
          <a:lstStyle>
            <a:defPPr>
              <a:defRPr lang="en-US"/>
            </a:defPPr>
            <a:lvl1pPr marL="0" algn="l" defTabSz="544237" rtl="0" eaLnBrk="1" latinLnBrk="0" hangingPunct="1">
              <a:defRPr sz="2167" kern="1200">
                <a:solidFill>
                  <a:schemeClr val="tx1"/>
                </a:solidFill>
                <a:latin typeface="+mn-lt"/>
                <a:ea typeface="+mn-ea"/>
                <a:cs typeface="+mn-cs"/>
              </a:defRPr>
            </a:lvl1pPr>
            <a:lvl2pPr marL="544237" algn="l" defTabSz="544237" rtl="0" eaLnBrk="1" latinLnBrk="0" hangingPunct="1">
              <a:defRPr sz="2167" kern="1200">
                <a:solidFill>
                  <a:schemeClr val="tx1"/>
                </a:solidFill>
                <a:latin typeface="+mn-lt"/>
                <a:ea typeface="+mn-ea"/>
                <a:cs typeface="+mn-cs"/>
              </a:defRPr>
            </a:lvl2pPr>
            <a:lvl3pPr marL="1088473" algn="l" defTabSz="544237" rtl="0" eaLnBrk="1" latinLnBrk="0" hangingPunct="1">
              <a:defRPr sz="2167" kern="1200">
                <a:solidFill>
                  <a:schemeClr val="tx1"/>
                </a:solidFill>
                <a:latin typeface="+mn-lt"/>
                <a:ea typeface="+mn-ea"/>
                <a:cs typeface="+mn-cs"/>
              </a:defRPr>
            </a:lvl3pPr>
            <a:lvl4pPr marL="1632711" algn="l" defTabSz="544237" rtl="0" eaLnBrk="1" latinLnBrk="0" hangingPunct="1">
              <a:defRPr sz="2167" kern="1200">
                <a:solidFill>
                  <a:schemeClr val="tx1"/>
                </a:solidFill>
                <a:latin typeface="+mn-lt"/>
                <a:ea typeface="+mn-ea"/>
                <a:cs typeface="+mn-cs"/>
              </a:defRPr>
            </a:lvl4pPr>
            <a:lvl5pPr marL="2176947" algn="l" defTabSz="544237" rtl="0" eaLnBrk="1" latinLnBrk="0" hangingPunct="1">
              <a:defRPr sz="2167" kern="1200">
                <a:solidFill>
                  <a:schemeClr val="tx1"/>
                </a:solidFill>
                <a:latin typeface="+mn-lt"/>
                <a:ea typeface="+mn-ea"/>
                <a:cs typeface="+mn-cs"/>
              </a:defRPr>
            </a:lvl5pPr>
            <a:lvl6pPr marL="2721184" algn="l" defTabSz="544237" rtl="0" eaLnBrk="1" latinLnBrk="0" hangingPunct="1">
              <a:defRPr sz="2167" kern="1200">
                <a:solidFill>
                  <a:schemeClr val="tx1"/>
                </a:solidFill>
                <a:latin typeface="+mn-lt"/>
                <a:ea typeface="+mn-ea"/>
                <a:cs typeface="+mn-cs"/>
              </a:defRPr>
            </a:lvl6pPr>
            <a:lvl7pPr marL="3265420" algn="l" defTabSz="544237" rtl="0" eaLnBrk="1" latinLnBrk="0" hangingPunct="1">
              <a:defRPr sz="2167" kern="1200">
                <a:solidFill>
                  <a:schemeClr val="tx1"/>
                </a:solidFill>
                <a:latin typeface="+mn-lt"/>
                <a:ea typeface="+mn-ea"/>
                <a:cs typeface="+mn-cs"/>
              </a:defRPr>
            </a:lvl7pPr>
            <a:lvl8pPr marL="3809657" algn="l" defTabSz="544237" rtl="0" eaLnBrk="1" latinLnBrk="0" hangingPunct="1">
              <a:defRPr sz="2167" kern="1200">
                <a:solidFill>
                  <a:schemeClr val="tx1"/>
                </a:solidFill>
                <a:latin typeface="+mn-lt"/>
                <a:ea typeface="+mn-ea"/>
                <a:cs typeface="+mn-cs"/>
              </a:defRPr>
            </a:lvl8pPr>
            <a:lvl9pPr marL="4353894" algn="l" defTabSz="544237" rtl="0" eaLnBrk="1" latinLnBrk="0" hangingPunct="1">
              <a:defRPr sz="2167" kern="1200">
                <a:solidFill>
                  <a:schemeClr val="tx1"/>
                </a:solidFill>
                <a:latin typeface="+mn-lt"/>
                <a:ea typeface="+mn-ea"/>
                <a:cs typeface="+mn-cs"/>
              </a:defRPr>
            </a:lvl9pPr>
          </a:lstStyle>
          <a:p>
            <a:pPr algn="ctr"/>
            <a:r>
              <a:rPr lang="en-US" sz="2400" dirty="0"/>
              <a:t>Ashley Fortier</a:t>
            </a:r>
          </a:p>
          <a:p>
            <a:pPr algn="ctr"/>
            <a:r>
              <a:rPr lang="en-US" sz="2400" dirty="0"/>
              <a:t>June 22, 2022</a:t>
            </a:r>
          </a:p>
          <a:p>
            <a:endParaRPr lang="en-US" dirty="0"/>
          </a:p>
          <a:p>
            <a:endParaRPr lang="en-US" dirty="0"/>
          </a:p>
        </p:txBody>
      </p:sp>
      <p:sp>
        <p:nvSpPr>
          <p:cNvPr id="2" name="Title 1">
            <a:extLst>
              <a:ext uri="{FF2B5EF4-FFF2-40B4-BE49-F238E27FC236}">
                <a16:creationId xmlns:a16="http://schemas.microsoft.com/office/drawing/2014/main" id="{05DE423F-233B-E544-B900-D3E94820747C}"/>
              </a:ext>
            </a:extLst>
          </p:cNvPr>
          <p:cNvSpPr>
            <a:spLocks noGrp="1"/>
          </p:cNvSpPr>
          <p:nvPr>
            <p:ph type="ctrTitle"/>
          </p:nvPr>
        </p:nvSpPr>
        <p:spPr>
          <a:xfrm>
            <a:off x="1056955" y="206811"/>
            <a:ext cx="10363200" cy="1663862"/>
          </a:xfrm>
        </p:spPr>
        <p:txBody>
          <a:bodyPr>
            <a:normAutofit fontScale="90000"/>
          </a:bodyPr>
          <a:lstStyle>
            <a:defPPr>
              <a:defRPr lang="en-US"/>
            </a:defPPr>
            <a:lvl1pPr marL="0" algn="l" defTabSz="544237" rtl="0" eaLnBrk="1" latinLnBrk="0" hangingPunct="1">
              <a:defRPr sz="2167" kern="1200">
                <a:solidFill>
                  <a:schemeClr val="tx1"/>
                </a:solidFill>
                <a:latin typeface="+mn-lt"/>
                <a:ea typeface="+mn-ea"/>
                <a:cs typeface="+mn-cs"/>
              </a:defRPr>
            </a:lvl1pPr>
            <a:lvl2pPr marL="544237" algn="l" defTabSz="544237" rtl="0" eaLnBrk="1" latinLnBrk="0" hangingPunct="1">
              <a:defRPr sz="2167" kern="1200">
                <a:solidFill>
                  <a:schemeClr val="tx1"/>
                </a:solidFill>
                <a:latin typeface="+mn-lt"/>
                <a:ea typeface="+mn-ea"/>
                <a:cs typeface="+mn-cs"/>
              </a:defRPr>
            </a:lvl2pPr>
            <a:lvl3pPr marL="1088473" algn="l" defTabSz="544237" rtl="0" eaLnBrk="1" latinLnBrk="0" hangingPunct="1">
              <a:defRPr sz="2167" kern="1200">
                <a:solidFill>
                  <a:schemeClr val="tx1"/>
                </a:solidFill>
                <a:latin typeface="+mn-lt"/>
                <a:ea typeface="+mn-ea"/>
                <a:cs typeface="+mn-cs"/>
              </a:defRPr>
            </a:lvl3pPr>
            <a:lvl4pPr marL="1632711" algn="l" defTabSz="544237" rtl="0" eaLnBrk="1" latinLnBrk="0" hangingPunct="1">
              <a:defRPr sz="2167" kern="1200">
                <a:solidFill>
                  <a:schemeClr val="tx1"/>
                </a:solidFill>
                <a:latin typeface="+mn-lt"/>
                <a:ea typeface="+mn-ea"/>
                <a:cs typeface="+mn-cs"/>
              </a:defRPr>
            </a:lvl4pPr>
            <a:lvl5pPr marL="2176947" algn="l" defTabSz="544237" rtl="0" eaLnBrk="1" latinLnBrk="0" hangingPunct="1">
              <a:defRPr sz="2167" kern="1200">
                <a:solidFill>
                  <a:schemeClr val="tx1"/>
                </a:solidFill>
                <a:latin typeface="+mn-lt"/>
                <a:ea typeface="+mn-ea"/>
                <a:cs typeface="+mn-cs"/>
              </a:defRPr>
            </a:lvl5pPr>
            <a:lvl6pPr marL="2721184" algn="l" defTabSz="544237" rtl="0" eaLnBrk="1" latinLnBrk="0" hangingPunct="1">
              <a:defRPr sz="2167" kern="1200">
                <a:solidFill>
                  <a:schemeClr val="tx1"/>
                </a:solidFill>
                <a:latin typeface="+mn-lt"/>
                <a:ea typeface="+mn-ea"/>
                <a:cs typeface="+mn-cs"/>
              </a:defRPr>
            </a:lvl6pPr>
            <a:lvl7pPr marL="3265420" algn="l" defTabSz="544237" rtl="0" eaLnBrk="1" latinLnBrk="0" hangingPunct="1">
              <a:defRPr sz="2167" kern="1200">
                <a:solidFill>
                  <a:schemeClr val="tx1"/>
                </a:solidFill>
                <a:latin typeface="+mn-lt"/>
                <a:ea typeface="+mn-ea"/>
                <a:cs typeface="+mn-cs"/>
              </a:defRPr>
            </a:lvl7pPr>
            <a:lvl8pPr marL="3809657" algn="l" defTabSz="544237" rtl="0" eaLnBrk="1" latinLnBrk="0" hangingPunct="1">
              <a:defRPr sz="2167" kern="1200">
                <a:solidFill>
                  <a:schemeClr val="tx1"/>
                </a:solidFill>
                <a:latin typeface="+mn-lt"/>
                <a:ea typeface="+mn-ea"/>
                <a:cs typeface="+mn-cs"/>
              </a:defRPr>
            </a:lvl8pPr>
            <a:lvl9pPr marL="4353894" algn="l" defTabSz="544237" rtl="0" eaLnBrk="1" latinLnBrk="0" hangingPunct="1">
              <a:defRPr sz="2167" kern="1200">
                <a:solidFill>
                  <a:schemeClr val="tx1"/>
                </a:solidFill>
                <a:latin typeface="+mn-lt"/>
                <a:ea typeface="+mn-ea"/>
                <a:cs typeface="+mn-cs"/>
              </a:defRPr>
            </a:lvl9pPr>
          </a:lstStyle>
          <a:p>
            <a:r>
              <a:rPr lang="en-US" sz="5750" dirty="0"/>
              <a:t>Providers Secondary Traumatic Stress</a:t>
            </a:r>
          </a:p>
        </p:txBody>
      </p:sp>
      <p:pic>
        <p:nvPicPr>
          <p:cNvPr id="5" name="Picture Placeholder 6" descr="MHTTC logo">
            <a:extLst>
              <a:ext uri="{FF2B5EF4-FFF2-40B4-BE49-F238E27FC236}">
                <a16:creationId xmlns:a16="http://schemas.microsoft.com/office/drawing/2014/main" id="{52BAC26C-F985-44FC-AF2F-EA3650FA01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1" t="-4214" r="-971" b="-4214"/>
          <a:stretch/>
        </p:blipFill>
        <p:spPr>
          <a:xfrm>
            <a:off x="5724436" y="5742346"/>
            <a:ext cx="5515239" cy="908844"/>
          </a:xfrm>
          <a:prstGeom prst="rect">
            <a:avLst/>
          </a:prstGeom>
        </p:spPr>
      </p:pic>
      <p:sp>
        <p:nvSpPr>
          <p:cNvPr id="6" name="object 6">
            <a:extLst>
              <a:ext uri="{FF2B5EF4-FFF2-40B4-BE49-F238E27FC236}">
                <a16:creationId xmlns:a16="http://schemas.microsoft.com/office/drawing/2014/main" id="{BC2D8ADF-03AC-4DC3-81A5-9E8C24F9A1BD}"/>
              </a:ext>
            </a:extLst>
          </p:cNvPr>
          <p:cNvSpPr/>
          <p:nvPr/>
        </p:nvSpPr>
        <p:spPr>
          <a:xfrm>
            <a:off x="1524000" y="5874267"/>
            <a:ext cx="2190293" cy="736323"/>
          </a:xfrm>
          <a:prstGeom prst="rect">
            <a:avLst/>
          </a:prstGeom>
          <a:blipFill>
            <a:blip r:embed="rId4" cstate="print"/>
            <a:stretch>
              <a:fillRect/>
            </a:stretch>
          </a:blipFill>
        </p:spPr>
        <p:txBody>
          <a:bodyPr wrap="square" lIns="0" tIns="0" rIns="0" bIns="0" rtlCol="0"/>
          <a:lstStyle>
            <a:defPPr>
              <a:defRPr lang="en-US"/>
            </a:defPPr>
            <a:lvl1pPr marL="0" algn="l" defTabSz="544237" rtl="0" eaLnBrk="1" latinLnBrk="0" hangingPunct="1">
              <a:defRPr sz="2167" kern="1200">
                <a:solidFill>
                  <a:schemeClr val="tx1"/>
                </a:solidFill>
                <a:latin typeface="+mn-lt"/>
                <a:ea typeface="+mn-ea"/>
                <a:cs typeface="+mn-cs"/>
              </a:defRPr>
            </a:lvl1pPr>
            <a:lvl2pPr marL="544237" algn="l" defTabSz="544237" rtl="0" eaLnBrk="1" latinLnBrk="0" hangingPunct="1">
              <a:defRPr sz="2167" kern="1200">
                <a:solidFill>
                  <a:schemeClr val="tx1"/>
                </a:solidFill>
                <a:latin typeface="+mn-lt"/>
                <a:ea typeface="+mn-ea"/>
                <a:cs typeface="+mn-cs"/>
              </a:defRPr>
            </a:lvl2pPr>
            <a:lvl3pPr marL="1088473" algn="l" defTabSz="544237" rtl="0" eaLnBrk="1" latinLnBrk="0" hangingPunct="1">
              <a:defRPr sz="2167" kern="1200">
                <a:solidFill>
                  <a:schemeClr val="tx1"/>
                </a:solidFill>
                <a:latin typeface="+mn-lt"/>
                <a:ea typeface="+mn-ea"/>
                <a:cs typeface="+mn-cs"/>
              </a:defRPr>
            </a:lvl3pPr>
            <a:lvl4pPr marL="1632711" algn="l" defTabSz="544237" rtl="0" eaLnBrk="1" latinLnBrk="0" hangingPunct="1">
              <a:defRPr sz="2167" kern="1200">
                <a:solidFill>
                  <a:schemeClr val="tx1"/>
                </a:solidFill>
                <a:latin typeface="+mn-lt"/>
                <a:ea typeface="+mn-ea"/>
                <a:cs typeface="+mn-cs"/>
              </a:defRPr>
            </a:lvl4pPr>
            <a:lvl5pPr marL="2176947" algn="l" defTabSz="544237" rtl="0" eaLnBrk="1" latinLnBrk="0" hangingPunct="1">
              <a:defRPr sz="2167" kern="1200">
                <a:solidFill>
                  <a:schemeClr val="tx1"/>
                </a:solidFill>
                <a:latin typeface="+mn-lt"/>
                <a:ea typeface="+mn-ea"/>
                <a:cs typeface="+mn-cs"/>
              </a:defRPr>
            </a:lvl5pPr>
            <a:lvl6pPr marL="2721184" algn="l" defTabSz="544237" rtl="0" eaLnBrk="1" latinLnBrk="0" hangingPunct="1">
              <a:defRPr sz="2167" kern="1200">
                <a:solidFill>
                  <a:schemeClr val="tx1"/>
                </a:solidFill>
                <a:latin typeface="+mn-lt"/>
                <a:ea typeface="+mn-ea"/>
                <a:cs typeface="+mn-cs"/>
              </a:defRPr>
            </a:lvl6pPr>
            <a:lvl7pPr marL="3265420" algn="l" defTabSz="544237" rtl="0" eaLnBrk="1" latinLnBrk="0" hangingPunct="1">
              <a:defRPr sz="2167" kern="1200">
                <a:solidFill>
                  <a:schemeClr val="tx1"/>
                </a:solidFill>
                <a:latin typeface="+mn-lt"/>
                <a:ea typeface="+mn-ea"/>
                <a:cs typeface="+mn-cs"/>
              </a:defRPr>
            </a:lvl7pPr>
            <a:lvl8pPr marL="3809657" algn="l" defTabSz="544237" rtl="0" eaLnBrk="1" latinLnBrk="0" hangingPunct="1">
              <a:defRPr sz="2167" kern="1200">
                <a:solidFill>
                  <a:schemeClr val="tx1"/>
                </a:solidFill>
                <a:latin typeface="+mn-lt"/>
                <a:ea typeface="+mn-ea"/>
                <a:cs typeface="+mn-cs"/>
              </a:defRPr>
            </a:lvl8pPr>
            <a:lvl9pPr marL="4353894" algn="l" defTabSz="544237" rtl="0" eaLnBrk="1" latinLnBrk="0" hangingPunct="1">
              <a:defRPr sz="2167" kern="1200">
                <a:solidFill>
                  <a:schemeClr val="tx1"/>
                </a:solidFill>
                <a:latin typeface="+mn-lt"/>
                <a:ea typeface="+mn-ea"/>
                <a:cs typeface="+mn-cs"/>
              </a:defRPr>
            </a:lvl9p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sz="2133" b="0" i="0" u="none" strike="noStrike" kern="1200" cap="none" spc="0" normalizeH="0" baseline="0" noProof="0">
              <a:ln>
                <a:noFill/>
              </a:ln>
              <a:solidFill>
                <a:srgbClr val="000000"/>
              </a:solidFill>
              <a:effectLst/>
              <a:uLnTx/>
              <a:uFillTx/>
              <a:latin typeface="Calibri"/>
              <a:cs typeface="Calibri"/>
            </a:endParaRPr>
          </a:p>
        </p:txBody>
      </p:sp>
    </p:spTree>
    <p:extLst>
      <p:ext uri="{BB962C8B-B14F-4D97-AF65-F5344CB8AC3E}">
        <p14:creationId xmlns:p14="http://schemas.microsoft.com/office/powerpoint/2010/main" val="415111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F117D-2768-C7F4-FCC9-AA626333940F}"/>
              </a:ext>
            </a:extLst>
          </p:cNvPr>
          <p:cNvSpPr>
            <a:spLocks noGrp="1"/>
          </p:cNvSpPr>
          <p:nvPr>
            <p:ph type="body" sz="quarter" idx="10"/>
          </p:nvPr>
        </p:nvSpPr>
        <p:spPr/>
        <p:txBody>
          <a:bodyPr/>
          <a:lstStyle/>
          <a:p>
            <a:pPr marL="0" indent="0">
              <a:buNone/>
            </a:pPr>
            <a:r>
              <a:rPr lang="en-US" dirty="0"/>
              <a:t>“</a:t>
            </a:r>
            <a:r>
              <a:rPr lang="en-US" dirty="0">
                <a:solidFill>
                  <a:srgbClr val="212121"/>
                </a:solidFill>
                <a:latin typeface="Cambria" panose="02040503050406030204" pitchFamily="18" charset="0"/>
              </a:rPr>
              <a:t>T</a:t>
            </a:r>
            <a:r>
              <a:rPr lang="en-US" b="0" i="0" dirty="0">
                <a:solidFill>
                  <a:srgbClr val="212121"/>
                </a:solidFill>
                <a:effectLst/>
                <a:latin typeface="Cambria" panose="02040503050406030204" pitchFamily="18" charset="0"/>
              </a:rPr>
              <a:t>he natural, consequent behaviors and emotions resulting from knowledge about a traumatizing event” </a:t>
            </a:r>
          </a:p>
          <a:p>
            <a:pPr marL="0" indent="0">
              <a:buNone/>
            </a:pPr>
            <a:endParaRPr lang="en-US" dirty="0">
              <a:solidFill>
                <a:srgbClr val="212121"/>
              </a:solidFill>
              <a:latin typeface="Cambria" panose="02040503050406030204" pitchFamily="18" charset="0"/>
            </a:endParaRPr>
          </a:p>
          <a:p>
            <a:pPr marL="0" indent="0">
              <a:buNone/>
            </a:pPr>
            <a:r>
              <a:rPr lang="en-US" dirty="0">
                <a:solidFill>
                  <a:srgbClr val="212121"/>
                </a:solidFill>
                <a:latin typeface="Cambria" panose="02040503050406030204" pitchFamily="18" charset="0"/>
              </a:rPr>
              <a:t>“T</a:t>
            </a:r>
            <a:r>
              <a:rPr lang="en-US" b="0" i="0" dirty="0">
                <a:solidFill>
                  <a:srgbClr val="212121"/>
                </a:solidFill>
                <a:effectLst/>
                <a:latin typeface="Cambria" panose="02040503050406030204" pitchFamily="18" charset="0"/>
              </a:rPr>
              <a:t>he indirect exposure to clients’ trauma material that leads to the providers’ PTSD-like symptoms of re-experiencing, avoiding, and hyperarousal, corresponding with criteria B, C, and D, respectively, of the </a:t>
            </a:r>
            <a:r>
              <a:rPr lang="en-US" b="0" i="1" dirty="0">
                <a:solidFill>
                  <a:srgbClr val="212121"/>
                </a:solidFill>
                <a:effectLst/>
                <a:latin typeface="Cambria" panose="02040503050406030204" pitchFamily="18" charset="0"/>
              </a:rPr>
              <a:t>DSM-IV-TR”</a:t>
            </a:r>
            <a:endParaRPr lang="en-US" dirty="0">
              <a:solidFill>
                <a:srgbClr val="212121"/>
              </a:solidFill>
              <a:latin typeface="Cambria" panose="02040503050406030204" pitchFamily="18" charset="0"/>
            </a:endParaRPr>
          </a:p>
          <a:p>
            <a:pPr marL="0" indent="0">
              <a:buNone/>
            </a:pPr>
            <a:endParaRPr lang="en-US" b="0" i="0" dirty="0">
              <a:solidFill>
                <a:srgbClr val="212121"/>
              </a:solidFill>
              <a:effectLst/>
              <a:latin typeface="Cambria" panose="02040503050406030204" pitchFamily="18" charset="0"/>
            </a:endParaRPr>
          </a:p>
          <a:p>
            <a:pPr marL="0" indent="0">
              <a:buNone/>
            </a:pPr>
            <a:endParaRPr lang="en-US" dirty="0">
              <a:solidFill>
                <a:srgbClr val="212121"/>
              </a:solidFill>
              <a:latin typeface="Cambria" panose="02040503050406030204" pitchFamily="18" charset="0"/>
            </a:endParaRPr>
          </a:p>
          <a:p>
            <a:pPr marL="0" indent="0">
              <a:buNone/>
            </a:pPr>
            <a:endParaRPr lang="en-US" dirty="0">
              <a:solidFill>
                <a:srgbClr val="212121"/>
              </a:solidFill>
              <a:latin typeface="Cambria" panose="02040503050406030204" pitchFamily="18" charset="0"/>
            </a:endParaRPr>
          </a:p>
        </p:txBody>
      </p:sp>
      <p:sp>
        <p:nvSpPr>
          <p:cNvPr id="3" name="Title 2">
            <a:extLst>
              <a:ext uri="{FF2B5EF4-FFF2-40B4-BE49-F238E27FC236}">
                <a16:creationId xmlns:a16="http://schemas.microsoft.com/office/drawing/2014/main" id="{377BDCEF-7868-8887-CAE6-2400E9BCF676}"/>
              </a:ext>
            </a:extLst>
          </p:cNvPr>
          <p:cNvSpPr>
            <a:spLocks noGrp="1"/>
          </p:cNvSpPr>
          <p:nvPr>
            <p:ph type="title"/>
          </p:nvPr>
        </p:nvSpPr>
        <p:spPr/>
        <p:txBody>
          <a:bodyPr/>
          <a:lstStyle/>
          <a:p>
            <a:r>
              <a:rPr lang="en-US" dirty="0"/>
              <a:t>Secondary Traumatic Stress</a:t>
            </a:r>
          </a:p>
        </p:txBody>
      </p:sp>
    </p:spTree>
    <p:extLst>
      <p:ext uri="{BB962C8B-B14F-4D97-AF65-F5344CB8AC3E}">
        <p14:creationId xmlns:p14="http://schemas.microsoft.com/office/powerpoint/2010/main" val="129350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8BB631-FBD0-4F8C-BA63-118491723DAE}"/>
              </a:ext>
            </a:extLst>
          </p:cNvPr>
          <p:cNvSpPr>
            <a:spLocks noGrp="1"/>
          </p:cNvSpPr>
          <p:nvPr>
            <p:ph sz="half" idx="1"/>
          </p:nvPr>
        </p:nvSpPr>
        <p:spPr>
          <a:xfrm>
            <a:off x="77585" y="1723507"/>
            <a:ext cx="6395258" cy="5619404"/>
          </a:xfrm>
        </p:spPr>
        <p:txBody>
          <a:bodyPr>
            <a:normAutofit fontScale="70000" lnSpcReduction="20000"/>
          </a:bodyPr>
          <a:lstStyle/>
          <a:p>
            <a:r>
              <a:rPr lang="en-US" dirty="0"/>
              <a:t>Repeated exposure to client stories crisis or trauma experiences leads to a change in beliefs &amp; worldview – </a:t>
            </a:r>
            <a:r>
              <a:rPr lang="en-US" i="1" dirty="0"/>
              <a:t>esp. related to safety, trust, control</a:t>
            </a:r>
          </a:p>
          <a:p>
            <a:r>
              <a:rPr lang="en-US" dirty="0"/>
              <a:t>No PTSD symptoms</a:t>
            </a:r>
          </a:p>
          <a:p>
            <a:pPr marL="0" indent="0">
              <a:buNone/>
            </a:pPr>
            <a:endParaRPr lang="en-US" dirty="0"/>
          </a:p>
          <a:p>
            <a:r>
              <a:rPr lang="en-US" dirty="0"/>
              <a:t>Increased cynicism</a:t>
            </a:r>
          </a:p>
          <a:p>
            <a:r>
              <a:rPr lang="en-US" dirty="0"/>
              <a:t>Increase disconnection</a:t>
            </a:r>
          </a:p>
          <a:p>
            <a:r>
              <a:rPr lang="en-US" dirty="0"/>
              <a:t>Increased use of unhelpful self-soothing behaviors</a:t>
            </a:r>
          </a:p>
          <a:p>
            <a:r>
              <a:rPr lang="en-US" dirty="0"/>
              <a:t>Diminished satisfaction &amp; sense of personal accomplishment</a:t>
            </a:r>
          </a:p>
          <a:p>
            <a:r>
              <a:rPr lang="en-US" dirty="0"/>
              <a:t>Higher rates of physical illness</a:t>
            </a:r>
          </a:p>
          <a:p>
            <a:r>
              <a:rPr lang="en-US" dirty="0"/>
              <a:t>Greater use of sick leaves</a:t>
            </a:r>
          </a:p>
          <a:p>
            <a:r>
              <a:rPr lang="en-US" dirty="0"/>
              <a:t>Lower morale</a:t>
            </a:r>
          </a:p>
          <a:p>
            <a:r>
              <a:rPr lang="en-US" dirty="0"/>
              <a:t>Lower productivity at work</a:t>
            </a:r>
          </a:p>
          <a:p>
            <a:r>
              <a:rPr lang="en-US" dirty="0"/>
              <a:t>Difficulty coping with workload</a:t>
            </a:r>
          </a:p>
          <a:p>
            <a:r>
              <a:rPr lang="en-US" dirty="0"/>
              <a:t>Higher turnover rates within the organization</a:t>
            </a:r>
          </a:p>
        </p:txBody>
      </p:sp>
      <p:sp>
        <p:nvSpPr>
          <p:cNvPr id="3" name="Content Placeholder 2">
            <a:extLst>
              <a:ext uri="{FF2B5EF4-FFF2-40B4-BE49-F238E27FC236}">
                <a16:creationId xmlns:a16="http://schemas.microsoft.com/office/drawing/2014/main" id="{E2EC42A3-DC82-4C01-AAF0-B71D777AB85B}"/>
              </a:ext>
            </a:extLst>
          </p:cNvPr>
          <p:cNvSpPr>
            <a:spLocks noGrp="1"/>
          </p:cNvSpPr>
          <p:nvPr>
            <p:ph sz="half" idx="2"/>
          </p:nvPr>
        </p:nvSpPr>
        <p:spPr>
          <a:xfrm>
            <a:off x="6172199" y="1825624"/>
            <a:ext cx="6019801" cy="5032375"/>
          </a:xfrm>
        </p:spPr>
        <p:txBody>
          <a:bodyPr>
            <a:normAutofit fontScale="77500" lnSpcReduction="20000"/>
          </a:bodyPr>
          <a:lstStyle/>
          <a:p>
            <a:r>
              <a:rPr lang="en-US" dirty="0"/>
              <a:t>Repeated exposure to the person suffering from the effects of trauma</a:t>
            </a:r>
          </a:p>
          <a:p>
            <a:r>
              <a:rPr lang="en-US" dirty="0"/>
              <a:t>PTSD-like symptoms</a:t>
            </a:r>
          </a:p>
          <a:p>
            <a:pPr marL="0" indent="0">
              <a:buNone/>
            </a:pPr>
            <a:endParaRPr lang="en-US" dirty="0"/>
          </a:p>
          <a:p>
            <a:r>
              <a:rPr lang="en-US" dirty="0"/>
              <a:t>Intrusive thoughts, images, nightmares of clients’ trauma event</a:t>
            </a:r>
          </a:p>
          <a:p>
            <a:r>
              <a:rPr lang="en-US" dirty="0"/>
              <a:t>Emotional numbing </a:t>
            </a:r>
          </a:p>
          <a:p>
            <a:r>
              <a:rPr lang="en-US" dirty="0"/>
              <a:t>Lower frustration tolerance</a:t>
            </a:r>
          </a:p>
          <a:p>
            <a:r>
              <a:rPr lang="en-US" dirty="0"/>
              <a:t>Increased outbursts of anger or rage</a:t>
            </a:r>
          </a:p>
          <a:p>
            <a:r>
              <a:rPr lang="en-US" dirty="0"/>
              <a:t>Feeling dread working with certain clients</a:t>
            </a:r>
          </a:p>
          <a:p>
            <a:r>
              <a:rPr lang="en-US" dirty="0"/>
              <a:t>Difficulty separating work &amp; personal life</a:t>
            </a:r>
          </a:p>
          <a:p>
            <a:r>
              <a:rPr lang="en-US" dirty="0"/>
              <a:t>Increased blame</a:t>
            </a:r>
          </a:p>
          <a:p>
            <a:r>
              <a:rPr lang="en-US" dirty="0"/>
              <a:t>Depression</a:t>
            </a:r>
          </a:p>
          <a:p>
            <a:r>
              <a:rPr lang="en-US" dirty="0"/>
              <a:t>Diminished joy and interest</a:t>
            </a:r>
          </a:p>
        </p:txBody>
      </p:sp>
      <p:sp>
        <p:nvSpPr>
          <p:cNvPr id="4" name="Title 1">
            <a:extLst>
              <a:ext uri="{FF2B5EF4-FFF2-40B4-BE49-F238E27FC236}">
                <a16:creationId xmlns:a16="http://schemas.microsoft.com/office/drawing/2014/main" id="{5C995D49-A1C5-4248-B2B8-F14E7F57DD51}"/>
              </a:ext>
            </a:extLst>
          </p:cNvPr>
          <p:cNvSpPr>
            <a:spLocks noGrp="1"/>
          </p:cNvSpPr>
          <p:nvPr>
            <p:ph type="title"/>
          </p:nvPr>
        </p:nvSpPr>
        <p:spPr>
          <a:xfrm>
            <a:off x="608041" y="113492"/>
            <a:ext cx="10515600" cy="1325563"/>
          </a:xfrm>
        </p:spPr>
        <p:txBody>
          <a:bodyPr/>
          <a:lstStyle/>
          <a:p>
            <a:r>
              <a:rPr lang="en-US" dirty="0"/>
              <a:t>Vicarious Trauma vs. STS</a:t>
            </a:r>
          </a:p>
        </p:txBody>
      </p:sp>
    </p:spTree>
    <p:extLst>
      <p:ext uri="{BB962C8B-B14F-4D97-AF65-F5344CB8AC3E}">
        <p14:creationId xmlns:p14="http://schemas.microsoft.com/office/powerpoint/2010/main" val="285233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8BB631-FBD0-4F8C-BA63-118491723DAE}"/>
              </a:ext>
            </a:extLst>
          </p:cNvPr>
          <p:cNvSpPr>
            <a:spLocks noGrp="1"/>
          </p:cNvSpPr>
          <p:nvPr>
            <p:ph sz="half" idx="1"/>
          </p:nvPr>
        </p:nvSpPr>
        <p:spPr/>
        <p:txBody>
          <a:bodyPr>
            <a:normAutofit fontScale="92500" lnSpcReduction="10000"/>
          </a:bodyPr>
          <a:lstStyle/>
          <a:p>
            <a:r>
              <a:rPr lang="en-US" dirty="0"/>
              <a:t>Intrusive images or thoughts</a:t>
            </a:r>
          </a:p>
          <a:p>
            <a:r>
              <a:rPr lang="en-US" dirty="0"/>
              <a:t>Avoidant behaviors</a:t>
            </a:r>
          </a:p>
          <a:p>
            <a:r>
              <a:rPr lang="en-US" dirty="0"/>
              <a:t>Increased startle response</a:t>
            </a:r>
          </a:p>
          <a:p>
            <a:r>
              <a:rPr lang="en-US" dirty="0"/>
              <a:t>Insomnia</a:t>
            </a:r>
          </a:p>
          <a:p>
            <a:r>
              <a:rPr lang="en-US" dirty="0"/>
              <a:t>Nightmares of client trauma</a:t>
            </a:r>
          </a:p>
          <a:p>
            <a:r>
              <a:rPr lang="en-US" dirty="0"/>
              <a:t>Chronic irritability</a:t>
            </a:r>
          </a:p>
          <a:p>
            <a:r>
              <a:rPr lang="en-US" dirty="0"/>
              <a:t>Emotional withdrawal in personal life</a:t>
            </a:r>
          </a:p>
          <a:p>
            <a:r>
              <a:rPr lang="en-US" dirty="0"/>
              <a:t>Physically &amp; emotionally unavailable to family, friends</a:t>
            </a:r>
          </a:p>
        </p:txBody>
      </p:sp>
      <p:sp>
        <p:nvSpPr>
          <p:cNvPr id="3" name="Content Placeholder 2">
            <a:extLst>
              <a:ext uri="{FF2B5EF4-FFF2-40B4-BE49-F238E27FC236}">
                <a16:creationId xmlns:a16="http://schemas.microsoft.com/office/drawing/2014/main" id="{E2EC42A3-DC82-4C01-AAF0-B71D777AB85B}"/>
              </a:ext>
            </a:extLst>
          </p:cNvPr>
          <p:cNvSpPr>
            <a:spLocks noGrp="1"/>
          </p:cNvSpPr>
          <p:nvPr>
            <p:ph sz="half" idx="2"/>
          </p:nvPr>
        </p:nvSpPr>
        <p:spPr/>
        <p:txBody>
          <a:bodyPr/>
          <a:lstStyle/>
          <a:p>
            <a:r>
              <a:rPr lang="en-US" dirty="0"/>
              <a:t>Reduced immune system, more sickness &amp; time</a:t>
            </a:r>
          </a:p>
          <a:p>
            <a:r>
              <a:rPr lang="en-US"/>
              <a:t>Poorer</a:t>
            </a:r>
            <a:r>
              <a:rPr lang="en-US" dirty="0"/>
              <a:t> clinical judgment</a:t>
            </a:r>
          </a:p>
          <a:p>
            <a:r>
              <a:rPr lang="en-US" dirty="0"/>
              <a:t>Poorer client outcomes</a:t>
            </a:r>
          </a:p>
          <a:p>
            <a:r>
              <a:rPr lang="en-US" dirty="0"/>
              <a:t>Reduced productivity</a:t>
            </a:r>
          </a:p>
          <a:p>
            <a:r>
              <a:rPr lang="en-US" dirty="0"/>
              <a:t>Higher job dissatisfaction</a:t>
            </a:r>
          </a:p>
          <a:p>
            <a:endParaRPr lang="en-US" dirty="0"/>
          </a:p>
          <a:p>
            <a:endParaRPr lang="en-US" dirty="0"/>
          </a:p>
        </p:txBody>
      </p:sp>
      <p:sp>
        <p:nvSpPr>
          <p:cNvPr id="4" name="Title 1">
            <a:extLst>
              <a:ext uri="{FF2B5EF4-FFF2-40B4-BE49-F238E27FC236}">
                <a16:creationId xmlns:a16="http://schemas.microsoft.com/office/drawing/2014/main" id="{5C995D49-A1C5-4248-B2B8-F14E7F57DD51}"/>
              </a:ext>
            </a:extLst>
          </p:cNvPr>
          <p:cNvSpPr>
            <a:spLocks noGrp="1"/>
          </p:cNvSpPr>
          <p:nvPr>
            <p:ph type="title"/>
          </p:nvPr>
        </p:nvSpPr>
        <p:spPr>
          <a:xfrm>
            <a:off x="619125" y="107950"/>
            <a:ext cx="10515600" cy="1325563"/>
          </a:xfrm>
        </p:spPr>
        <p:txBody>
          <a:bodyPr/>
          <a:lstStyle/>
          <a:p>
            <a:r>
              <a:rPr lang="en-US" dirty="0"/>
              <a:t>Symptoms</a:t>
            </a:r>
            <a:r>
              <a:rPr lang="en-US"/>
              <a:t> &amp; Outcomes</a:t>
            </a:r>
            <a:endParaRPr lang="en-US" dirty="0"/>
          </a:p>
        </p:txBody>
      </p:sp>
    </p:spTree>
    <p:extLst>
      <p:ext uri="{BB962C8B-B14F-4D97-AF65-F5344CB8AC3E}">
        <p14:creationId xmlns:p14="http://schemas.microsoft.com/office/powerpoint/2010/main" val="833965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F117D-2768-C7F4-FCC9-AA626333940F}"/>
              </a:ext>
            </a:extLst>
          </p:cNvPr>
          <p:cNvSpPr>
            <a:spLocks noGrp="1"/>
          </p:cNvSpPr>
          <p:nvPr>
            <p:ph type="body" sz="quarter" idx="10"/>
          </p:nvPr>
        </p:nvSpPr>
        <p:spPr>
          <a:xfrm>
            <a:off x="590549" y="1901163"/>
            <a:ext cx="11046671" cy="4521862"/>
          </a:xfrm>
        </p:spPr>
        <p:txBody>
          <a:bodyPr>
            <a:normAutofit fontScale="92500" lnSpcReduction="20000"/>
          </a:bodyPr>
          <a:lstStyle/>
          <a:p>
            <a:pPr>
              <a:lnSpc>
                <a:spcPct val="150000"/>
              </a:lnSpc>
            </a:pPr>
            <a:r>
              <a:rPr lang="en-US" sz="2400" dirty="0"/>
              <a:t>Daily exposure to client affects, problems, challenges</a:t>
            </a:r>
          </a:p>
          <a:p>
            <a:pPr>
              <a:lnSpc>
                <a:spcPct val="150000"/>
              </a:lnSpc>
            </a:pPr>
            <a:r>
              <a:rPr lang="en-US" sz="2400" dirty="0"/>
              <a:t>Direct, intensive work with traumas and severe cases</a:t>
            </a:r>
          </a:p>
          <a:p>
            <a:pPr>
              <a:lnSpc>
                <a:spcPct val="150000"/>
              </a:lnSpc>
            </a:pPr>
            <a:r>
              <a:rPr lang="en-US" sz="2400" dirty="0"/>
              <a:t>Repeated exposure to suicidality, crisis</a:t>
            </a:r>
          </a:p>
          <a:p>
            <a:pPr>
              <a:lnSpc>
                <a:spcPct val="150000"/>
              </a:lnSpc>
            </a:pPr>
            <a:r>
              <a:rPr lang="en-US" sz="2400" dirty="0"/>
              <a:t>Potential for own trauma to be triggered through work</a:t>
            </a:r>
          </a:p>
          <a:p>
            <a:pPr>
              <a:lnSpc>
                <a:spcPct val="150000"/>
              </a:lnSpc>
            </a:pPr>
            <a:r>
              <a:rPr lang="en-US" sz="2400" dirty="0"/>
              <a:t>Exacerbation of physical or mental health symptoms</a:t>
            </a:r>
          </a:p>
          <a:p>
            <a:pPr>
              <a:lnSpc>
                <a:spcPct val="150000"/>
              </a:lnSpc>
            </a:pPr>
            <a:r>
              <a:rPr lang="en-US" sz="2400" dirty="0"/>
              <a:t>Increased demand for services, increased caseloads</a:t>
            </a:r>
          </a:p>
          <a:p>
            <a:pPr>
              <a:lnSpc>
                <a:spcPct val="150000"/>
              </a:lnSpc>
            </a:pPr>
            <a:r>
              <a:rPr lang="en-US" sz="2400" dirty="0"/>
              <a:t>National shortage of providers, para-, support staff</a:t>
            </a:r>
          </a:p>
          <a:p>
            <a:pPr>
              <a:lnSpc>
                <a:spcPct val="150000"/>
              </a:lnSpc>
            </a:pPr>
            <a:r>
              <a:rPr lang="en-US" sz="2400" dirty="0"/>
              <a:t>Toll of COVID-19 on health, family, isolation, delivery of services</a:t>
            </a:r>
          </a:p>
          <a:p>
            <a:endParaRPr lang="en-US" dirty="0"/>
          </a:p>
          <a:p>
            <a:endParaRPr lang="en-US" dirty="0"/>
          </a:p>
          <a:p>
            <a:endParaRPr lang="en-US" dirty="0"/>
          </a:p>
        </p:txBody>
      </p:sp>
      <p:sp>
        <p:nvSpPr>
          <p:cNvPr id="3" name="Title 2">
            <a:extLst>
              <a:ext uri="{FF2B5EF4-FFF2-40B4-BE49-F238E27FC236}">
                <a16:creationId xmlns:a16="http://schemas.microsoft.com/office/drawing/2014/main" id="{377BDCEF-7868-8887-CAE6-2400E9BCF676}"/>
              </a:ext>
            </a:extLst>
          </p:cNvPr>
          <p:cNvSpPr>
            <a:spLocks noGrp="1"/>
          </p:cNvSpPr>
          <p:nvPr>
            <p:ph type="title"/>
          </p:nvPr>
        </p:nvSpPr>
        <p:spPr/>
        <p:txBody>
          <a:bodyPr/>
          <a:lstStyle/>
          <a:p>
            <a:r>
              <a:rPr lang="en-US" dirty="0"/>
              <a:t>STS in Behavioral Health Workers</a:t>
            </a:r>
          </a:p>
        </p:txBody>
      </p:sp>
    </p:spTree>
    <p:extLst>
      <p:ext uri="{BB962C8B-B14F-4D97-AF65-F5344CB8AC3E}">
        <p14:creationId xmlns:p14="http://schemas.microsoft.com/office/powerpoint/2010/main" val="2800829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892E62-4B08-310E-BC45-D1B92FF27089}"/>
              </a:ext>
            </a:extLst>
          </p:cNvPr>
          <p:cNvSpPr>
            <a:spLocks noGrp="1"/>
          </p:cNvSpPr>
          <p:nvPr>
            <p:ph sz="half" idx="1"/>
          </p:nvPr>
        </p:nvSpPr>
        <p:spPr>
          <a:xfrm>
            <a:off x="514350" y="1825625"/>
            <a:ext cx="9926938" cy="4351338"/>
          </a:xfrm>
        </p:spPr>
        <p:txBody>
          <a:bodyPr/>
          <a:lstStyle/>
          <a:p>
            <a:r>
              <a:rPr lang="en-US" dirty="0"/>
              <a:t>Self inventory (unguided)</a:t>
            </a:r>
          </a:p>
          <a:p>
            <a:endParaRPr lang="en-US" dirty="0"/>
          </a:p>
          <a:p>
            <a:r>
              <a:rPr lang="en-US" dirty="0"/>
              <a:t>Pro QOL (Professional Quality of Life Scale)</a:t>
            </a:r>
          </a:p>
          <a:p>
            <a:r>
              <a:rPr lang="en-US" dirty="0"/>
              <a:t>MBI (Maslach Burnout Inventory)</a:t>
            </a:r>
          </a:p>
          <a:p>
            <a:r>
              <a:rPr lang="en-US" dirty="0"/>
              <a:t>CBI (Copenhagen Burnout Inventory)</a:t>
            </a:r>
          </a:p>
        </p:txBody>
      </p:sp>
      <p:sp>
        <p:nvSpPr>
          <p:cNvPr id="4" name="Title 3">
            <a:extLst>
              <a:ext uri="{FF2B5EF4-FFF2-40B4-BE49-F238E27FC236}">
                <a16:creationId xmlns:a16="http://schemas.microsoft.com/office/drawing/2014/main" id="{12B4757D-200A-4A73-62DB-FBD35F5BA270}"/>
              </a:ext>
            </a:extLst>
          </p:cNvPr>
          <p:cNvSpPr>
            <a:spLocks noGrp="1"/>
          </p:cNvSpPr>
          <p:nvPr>
            <p:ph type="title"/>
          </p:nvPr>
        </p:nvSpPr>
        <p:spPr/>
        <p:txBody>
          <a:bodyPr/>
          <a:lstStyle/>
          <a:p>
            <a:r>
              <a:rPr lang="en-US"/>
              <a:t>Monitoring &amp; Assessment</a:t>
            </a:r>
          </a:p>
        </p:txBody>
      </p:sp>
    </p:spTree>
    <p:extLst>
      <p:ext uri="{BB962C8B-B14F-4D97-AF65-F5344CB8AC3E}">
        <p14:creationId xmlns:p14="http://schemas.microsoft.com/office/powerpoint/2010/main" val="3291685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1">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9E58B5-EC34-8409-F650-3FC921C6C56C}"/>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endParaRPr lang="en-US" sz="3600" kern="1200" dirty="0">
              <a:solidFill>
                <a:schemeClr val="tx1">
                  <a:lumMod val="85000"/>
                  <a:lumOff val="15000"/>
                </a:schemeClr>
              </a:solidFill>
              <a:latin typeface="+mj-lt"/>
              <a:ea typeface="+mj-ea"/>
              <a:cs typeface="+mj-cs"/>
            </a:endParaRPr>
          </a:p>
        </p:txBody>
      </p:sp>
      <p:pic>
        <p:nvPicPr>
          <p:cNvPr id="5" name="Picture 4">
            <a:extLst>
              <a:ext uri="{FF2B5EF4-FFF2-40B4-BE49-F238E27FC236}">
                <a16:creationId xmlns:a16="http://schemas.microsoft.com/office/drawing/2014/main" id="{71BEB371-989D-CC7B-A2E0-2F0168BCBB25}"/>
              </a:ext>
            </a:extLst>
          </p:cNvPr>
          <p:cNvPicPr>
            <a:picLocks noChangeAspect="1"/>
          </p:cNvPicPr>
          <p:nvPr/>
        </p:nvPicPr>
        <p:blipFill rotWithShape="1">
          <a:blip r:embed="rId3"/>
          <a:srcRect t="1585" r="-1" b="-1"/>
          <a:stretch/>
        </p:blipFill>
        <p:spPr>
          <a:xfrm>
            <a:off x="3558542" y="400423"/>
            <a:ext cx="4891992" cy="5502235"/>
          </a:xfrm>
          <a:prstGeom prst="rect">
            <a:avLst/>
          </a:prstGeom>
        </p:spPr>
      </p:pic>
    </p:spTree>
    <p:extLst>
      <p:ext uri="{BB962C8B-B14F-4D97-AF65-F5344CB8AC3E}">
        <p14:creationId xmlns:p14="http://schemas.microsoft.com/office/powerpoint/2010/main" val="1585727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7E7AEE-4B04-5C20-304F-04CCF6EAA6C2}"/>
              </a:ext>
            </a:extLst>
          </p:cNvPr>
          <p:cNvSpPr>
            <a:spLocks noGrp="1"/>
          </p:cNvSpPr>
          <p:nvPr>
            <p:ph type="body" sz="quarter" idx="10"/>
          </p:nvPr>
        </p:nvSpPr>
        <p:spPr>
          <a:xfrm>
            <a:off x="619125" y="2018781"/>
            <a:ext cx="10401300" cy="4298950"/>
          </a:xfrm>
        </p:spPr>
        <p:txBody>
          <a:bodyPr vert="horz" lIns="91440" tIns="45720" rIns="91440" bIns="45720" rtlCol="0">
            <a:normAutofit/>
          </a:bodyPr>
          <a:lstStyle/>
          <a:p>
            <a:r>
              <a:rPr lang="en-US" sz="1800" dirty="0">
                <a:latin typeface="+mn-lt"/>
                <a:ea typeface="+mn-ea"/>
                <a:cs typeface="+mn-cs"/>
              </a:rPr>
              <a:t>Self-care practices</a:t>
            </a:r>
          </a:p>
          <a:p>
            <a:pPr marL="0" indent="0">
              <a:buNone/>
            </a:pPr>
            <a:endParaRPr lang="en-US" sz="1800" dirty="0">
              <a:latin typeface="+mn-lt"/>
              <a:ea typeface="+mn-ea"/>
              <a:cs typeface="+mn-cs"/>
            </a:endParaRPr>
          </a:p>
          <a:p>
            <a:r>
              <a:rPr lang="en-US" sz="1800" dirty="0">
                <a:latin typeface="+mn-lt"/>
                <a:ea typeface="+mn-ea"/>
                <a:cs typeface="+mn-cs"/>
              </a:rPr>
              <a:t>Complete the Stress Cycle</a:t>
            </a:r>
          </a:p>
          <a:p>
            <a:pPr marL="0" indent="0">
              <a:buNone/>
            </a:pPr>
            <a:endParaRPr lang="en-US" sz="1800" dirty="0">
              <a:latin typeface="+mn-lt"/>
              <a:ea typeface="+mn-ea"/>
              <a:cs typeface="+mn-cs"/>
            </a:endParaRPr>
          </a:p>
          <a:p>
            <a:r>
              <a:rPr lang="en-US" sz="1800" dirty="0">
                <a:latin typeface="+mn-lt"/>
                <a:ea typeface="+mn-ea"/>
                <a:cs typeface="+mn-cs"/>
              </a:rPr>
              <a:t>Physical &amp; mental health treatment providers</a:t>
            </a:r>
          </a:p>
          <a:p>
            <a:pPr marL="0" indent="0">
              <a:buNone/>
            </a:pPr>
            <a:endParaRPr lang="en-US" sz="1800" dirty="0">
              <a:latin typeface="+mn-lt"/>
              <a:ea typeface="+mn-ea"/>
              <a:cs typeface="+mn-cs"/>
            </a:endParaRPr>
          </a:p>
          <a:p>
            <a:r>
              <a:rPr lang="en-US" sz="1800" dirty="0">
                <a:latin typeface="+mn-lt"/>
                <a:ea typeface="+mn-ea"/>
                <a:cs typeface="+mn-cs"/>
              </a:rPr>
              <a:t>Scheduled socialization with friends, family, colleagues </a:t>
            </a:r>
          </a:p>
          <a:p>
            <a:pPr marL="0" indent="0">
              <a:buNone/>
            </a:pPr>
            <a:endParaRPr lang="en-US" sz="1800" dirty="0">
              <a:latin typeface="+mn-lt"/>
              <a:ea typeface="+mn-ea"/>
              <a:cs typeface="+mn-cs"/>
            </a:endParaRPr>
          </a:p>
          <a:p>
            <a:r>
              <a:rPr lang="en-US" sz="1800" dirty="0">
                <a:latin typeface="+mn-lt"/>
                <a:ea typeface="+mn-ea"/>
                <a:cs typeface="+mn-cs"/>
              </a:rPr>
              <a:t>Organizational-level support</a:t>
            </a:r>
          </a:p>
        </p:txBody>
      </p:sp>
      <p:sp>
        <p:nvSpPr>
          <p:cNvPr id="2" name="Title 1">
            <a:extLst>
              <a:ext uri="{FF2B5EF4-FFF2-40B4-BE49-F238E27FC236}">
                <a16:creationId xmlns:a16="http://schemas.microsoft.com/office/drawing/2014/main" id="{EB9E58B5-EC34-8409-F650-3FC921C6C56C}"/>
              </a:ext>
            </a:extLst>
          </p:cNvPr>
          <p:cNvSpPr>
            <a:spLocks noGrp="1"/>
          </p:cNvSpPr>
          <p:nvPr>
            <p:ph type="title"/>
          </p:nvPr>
        </p:nvSpPr>
        <p:spPr/>
        <p:txBody>
          <a:bodyPr vert="horz" lIns="91440" tIns="45720" rIns="91440" bIns="45720" rtlCol="0" anchor="b">
            <a:normAutofit/>
          </a:bodyPr>
          <a:lstStyle/>
          <a:p>
            <a:r>
              <a:rPr lang="en-US" sz="4000" dirty="0">
                <a:solidFill>
                  <a:schemeClr val="tx1"/>
                </a:solidFill>
                <a:latin typeface="+mj-lt"/>
                <a:ea typeface="+mj-ea"/>
                <a:cs typeface="+mj-cs"/>
              </a:rPr>
              <a:t>Management &amp; Treatment</a:t>
            </a:r>
          </a:p>
        </p:txBody>
      </p:sp>
      <p:pic>
        <p:nvPicPr>
          <p:cNvPr id="6" name="Picture 5">
            <a:extLst>
              <a:ext uri="{FF2B5EF4-FFF2-40B4-BE49-F238E27FC236}">
                <a16:creationId xmlns:a16="http://schemas.microsoft.com/office/drawing/2014/main" id="{5352969B-A8C0-E9D3-B993-702E1FFA0E35}"/>
              </a:ext>
            </a:extLst>
          </p:cNvPr>
          <p:cNvPicPr>
            <a:picLocks noChangeAspect="1"/>
          </p:cNvPicPr>
          <p:nvPr/>
        </p:nvPicPr>
        <p:blipFill>
          <a:blip r:embed="rId3"/>
          <a:stretch>
            <a:fillRect/>
          </a:stretch>
        </p:blipFill>
        <p:spPr>
          <a:xfrm>
            <a:off x="6888154" y="1695191"/>
            <a:ext cx="5303846" cy="5162809"/>
          </a:xfrm>
          <a:prstGeom prst="rect">
            <a:avLst/>
          </a:prstGeom>
        </p:spPr>
      </p:pic>
    </p:spTree>
    <p:extLst>
      <p:ext uri="{BB962C8B-B14F-4D97-AF65-F5344CB8AC3E}">
        <p14:creationId xmlns:p14="http://schemas.microsoft.com/office/powerpoint/2010/main" val="250038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4;p22">
            <a:extLst>
              <a:ext uri="{FF2B5EF4-FFF2-40B4-BE49-F238E27FC236}">
                <a16:creationId xmlns:a16="http://schemas.microsoft.com/office/drawing/2014/main" id="{727A203B-D075-44C7-87A4-742311765A66}"/>
              </a:ext>
            </a:extLst>
          </p:cNvPr>
          <p:cNvSpPr txBox="1"/>
          <p:nvPr/>
        </p:nvSpPr>
        <p:spPr>
          <a:xfrm>
            <a:off x="949178" y="335912"/>
            <a:ext cx="9350375" cy="596282"/>
          </a:xfrm>
          <a:prstGeom prst="rect">
            <a:avLst/>
          </a:prstGeom>
          <a:ln w="12700">
            <a:miter lim="400000"/>
          </a:ln>
          <a:extLst>
            <a:ext uri="{C572A759-6A51-4108-AA02-DFA0A04FC94B}">
              <ma14:wrappingTextBoxFlag xmlns:ma14="http://schemas.microsoft.com/office/mac/drawingml/2011/main" xmlns="" val="1"/>
            </a:ext>
          </a:extLst>
        </p:spPr>
        <p:txBody>
          <a:bodyPr wrap="square" lIns="38083" tIns="38083" rIns="38083" bIns="38083" anchor="b">
            <a:spAutoFit/>
          </a:bodyPr>
          <a:lstStyle>
            <a:defPPr>
              <a:defRPr lang="en-US"/>
            </a:defPPr>
            <a:lvl1pPr marL="0" algn="l" defTabSz="544237" rtl="0" eaLnBrk="1" latinLnBrk="0" hangingPunct="1">
              <a:defRPr sz="2167" kern="1200">
                <a:solidFill>
                  <a:schemeClr val="tx1"/>
                </a:solidFill>
                <a:latin typeface="+mn-lt"/>
                <a:ea typeface="+mn-ea"/>
                <a:cs typeface="+mn-cs"/>
              </a:defRPr>
            </a:lvl1pPr>
            <a:lvl2pPr marL="544237" algn="l" defTabSz="544237" rtl="0" eaLnBrk="1" latinLnBrk="0" hangingPunct="1">
              <a:defRPr sz="2167" kern="1200">
                <a:solidFill>
                  <a:schemeClr val="tx1"/>
                </a:solidFill>
                <a:latin typeface="+mn-lt"/>
                <a:ea typeface="+mn-ea"/>
                <a:cs typeface="+mn-cs"/>
              </a:defRPr>
            </a:lvl2pPr>
            <a:lvl3pPr marL="1088473" algn="l" defTabSz="544237" rtl="0" eaLnBrk="1" latinLnBrk="0" hangingPunct="1">
              <a:defRPr sz="2167" kern="1200">
                <a:solidFill>
                  <a:schemeClr val="tx1"/>
                </a:solidFill>
                <a:latin typeface="+mn-lt"/>
                <a:ea typeface="+mn-ea"/>
                <a:cs typeface="+mn-cs"/>
              </a:defRPr>
            </a:lvl3pPr>
            <a:lvl4pPr marL="1632711" algn="l" defTabSz="544237" rtl="0" eaLnBrk="1" latinLnBrk="0" hangingPunct="1">
              <a:defRPr sz="2167" kern="1200">
                <a:solidFill>
                  <a:schemeClr val="tx1"/>
                </a:solidFill>
                <a:latin typeface="+mn-lt"/>
                <a:ea typeface="+mn-ea"/>
                <a:cs typeface="+mn-cs"/>
              </a:defRPr>
            </a:lvl4pPr>
            <a:lvl5pPr marL="2176947" algn="l" defTabSz="544237" rtl="0" eaLnBrk="1" latinLnBrk="0" hangingPunct="1">
              <a:defRPr sz="2167" kern="1200">
                <a:solidFill>
                  <a:schemeClr val="tx1"/>
                </a:solidFill>
                <a:latin typeface="+mn-lt"/>
                <a:ea typeface="+mn-ea"/>
                <a:cs typeface="+mn-cs"/>
              </a:defRPr>
            </a:lvl5pPr>
            <a:lvl6pPr marL="2721184" algn="l" defTabSz="544237" rtl="0" eaLnBrk="1" latinLnBrk="0" hangingPunct="1">
              <a:defRPr sz="2167" kern="1200">
                <a:solidFill>
                  <a:schemeClr val="tx1"/>
                </a:solidFill>
                <a:latin typeface="+mn-lt"/>
                <a:ea typeface="+mn-ea"/>
                <a:cs typeface="+mn-cs"/>
              </a:defRPr>
            </a:lvl6pPr>
            <a:lvl7pPr marL="3265420" algn="l" defTabSz="544237" rtl="0" eaLnBrk="1" latinLnBrk="0" hangingPunct="1">
              <a:defRPr sz="2167" kern="1200">
                <a:solidFill>
                  <a:schemeClr val="tx1"/>
                </a:solidFill>
                <a:latin typeface="+mn-lt"/>
                <a:ea typeface="+mn-ea"/>
                <a:cs typeface="+mn-cs"/>
              </a:defRPr>
            </a:lvl7pPr>
            <a:lvl8pPr marL="3809657" algn="l" defTabSz="544237" rtl="0" eaLnBrk="1" latinLnBrk="0" hangingPunct="1">
              <a:defRPr sz="2167" kern="1200">
                <a:solidFill>
                  <a:schemeClr val="tx1"/>
                </a:solidFill>
                <a:latin typeface="+mn-lt"/>
                <a:ea typeface="+mn-ea"/>
                <a:cs typeface="+mn-cs"/>
              </a:defRPr>
            </a:lvl8pPr>
            <a:lvl9pPr marL="4353894" algn="l" defTabSz="544237" rtl="0" eaLnBrk="1" latinLnBrk="0" hangingPunct="1">
              <a:defRPr sz="2167" kern="1200">
                <a:solidFill>
                  <a:schemeClr val="tx1"/>
                </a:solidFill>
                <a:latin typeface="+mn-lt"/>
                <a:ea typeface="+mn-ea"/>
                <a:cs typeface="+mn-cs"/>
              </a:defRPr>
            </a:lvl9pPr>
          </a:lstStyle>
          <a:p>
            <a:pPr marL="0" marR="0" lvl="0" indent="0" algn="l" defTabSz="761970" rtl="0" eaLnBrk="1" fontAlgn="auto" latinLnBrk="0" hangingPunct="0">
              <a:lnSpc>
                <a:spcPct val="90000"/>
              </a:lnSpc>
              <a:spcBef>
                <a:spcPts val="0"/>
              </a:spcBef>
              <a:spcAft>
                <a:spcPts val="0"/>
              </a:spcAft>
              <a:buClrTx/>
              <a:buSzTx/>
              <a:buFontTx/>
              <a:buNone/>
              <a:tabLst/>
              <a:defRPr/>
            </a:pPr>
            <a:r>
              <a:rPr kumimoji="0" sz="3750" b="0" i="0" u="none" strike="noStrike" kern="0" cap="none" spc="0" normalizeH="0" baseline="0" noProof="0">
                <a:ln>
                  <a:noFill/>
                </a:ln>
                <a:solidFill>
                  <a:srgbClr val="000000"/>
                </a:solidFill>
                <a:effectLst/>
                <a:uLnTx/>
                <a:uFillTx/>
                <a:latin typeface="Arial"/>
                <a:cs typeface="Arial"/>
                <a:sym typeface="Arial"/>
              </a:rPr>
              <a:t>Disclaimer</a:t>
            </a:r>
            <a:r>
              <a:rPr kumimoji="0" lang="en-US" sz="3750" b="0" i="0" u="none" strike="noStrike" kern="0" cap="none" spc="0" normalizeH="0" baseline="0" noProof="0">
                <a:ln>
                  <a:noFill/>
                </a:ln>
                <a:solidFill>
                  <a:srgbClr val="000000"/>
                </a:solidFill>
                <a:effectLst/>
                <a:uLnTx/>
                <a:uFillTx/>
                <a:latin typeface="Arial"/>
                <a:cs typeface="Arial"/>
                <a:sym typeface="Arial"/>
              </a:rPr>
              <a:t> and Funding Statement</a:t>
            </a:r>
            <a:endParaRPr kumimoji="0" sz="375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65;p22">
            <a:extLst>
              <a:ext uri="{FF2B5EF4-FFF2-40B4-BE49-F238E27FC236}">
                <a16:creationId xmlns:a16="http://schemas.microsoft.com/office/drawing/2014/main" id="{42146BE6-B42E-477A-BF3B-7B2094CD5E58}"/>
              </a:ext>
            </a:extLst>
          </p:cNvPr>
          <p:cNvSpPr txBox="1"/>
          <p:nvPr/>
        </p:nvSpPr>
        <p:spPr>
          <a:xfrm>
            <a:off x="949178" y="931233"/>
            <a:ext cx="10804095" cy="5001334"/>
          </a:xfrm>
          <a:prstGeom prst="rect">
            <a:avLst/>
          </a:prstGeom>
          <a:ln w="12700">
            <a:miter lim="400000"/>
          </a:ln>
          <a:extLst>
            <a:ext uri="{C572A759-6A51-4108-AA02-DFA0A04FC94B}">
              <ma14:wrappingTextBoxFlag xmlns:ma14="http://schemas.microsoft.com/office/mac/drawingml/2011/main" xmlns="" val="1"/>
            </a:ext>
          </a:extLst>
        </p:spPr>
        <p:txBody>
          <a:bodyPr wrap="square" lIns="38083" tIns="38083" rIns="38083" bIns="38083" anchor="t">
            <a:spAutoFit/>
          </a:bodyPr>
          <a:lstStyle>
            <a:defPPr>
              <a:defRPr lang="en-US"/>
            </a:defPPr>
            <a:lvl1pPr marL="0" algn="l" defTabSz="544237" rtl="0" eaLnBrk="1" latinLnBrk="0" hangingPunct="1">
              <a:defRPr sz="2167" kern="1200">
                <a:solidFill>
                  <a:schemeClr val="tx1"/>
                </a:solidFill>
                <a:latin typeface="+mn-lt"/>
                <a:ea typeface="+mn-ea"/>
                <a:cs typeface="+mn-cs"/>
              </a:defRPr>
            </a:lvl1pPr>
            <a:lvl2pPr marL="544237" algn="l" defTabSz="544237" rtl="0" eaLnBrk="1" latinLnBrk="0" hangingPunct="1">
              <a:defRPr sz="2167" kern="1200">
                <a:solidFill>
                  <a:schemeClr val="tx1"/>
                </a:solidFill>
                <a:latin typeface="+mn-lt"/>
                <a:ea typeface="+mn-ea"/>
                <a:cs typeface="+mn-cs"/>
              </a:defRPr>
            </a:lvl2pPr>
            <a:lvl3pPr marL="1088473" algn="l" defTabSz="544237" rtl="0" eaLnBrk="1" latinLnBrk="0" hangingPunct="1">
              <a:defRPr sz="2167" kern="1200">
                <a:solidFill>
                  <a:schemeClr val="tx1"/>
                </a:solidFill>
                <a:latin typeface="+mn-lt"/>
                <a:ea typeface="+mn-ea"/>
                <a:cs typeface="+mn-cs"/>
              </a:defRPr>
            </a:lvl3pPr>
            <a:lvl4pPr marL="1632711" algn="l" defTabSz="544237" rtl="0" eaLnBrk="1" latinLnBrk="0" hangingPunct="1">
              <a:defRPr sz="2167" kern="1200">
                <a:solidFill>
                  <a:schemeClr val="tx1"/>
                </a:solidFill>
                <a:latin typeface="+mn-lt"/>
                <a:ea typeface="+mn-ea"/>
                <a:cs typeface="+mn-cs"/>
              </a:defRPr>
            </a:lvl4pPr>
            <a:lvl5pPr marL="2176947" algn="l" defTabSz="544237" rtl="0" eaLnBrk="1" latinLnBrk="0" hangingPunct="1">
              <a:defRPr sz="2167" kern="1200">
                <a:solidFill>
                  <a:schemeClr val="tx1"/>
                </a:solidFill>
                <a:latin typeface="+mn-lt"/>
                <a:ea typeface="+mn-ea"/>
                <a:cs typeface="+mn-cs"/>
              </a:defRPr>
            </a:lvl5pPr>
            <a:lvl6pPr marL="2721184" algn="l" defTabSz="544237" rtl="0" eaLnBrk="1" latinLnBrk="0" hangingPunct="1">
              <a:defRPr sz="2167" kern="1200">
                <a:solidFill>
                  <a:schemeClr val="tx1"/>
                </a:solidFill>
                <a:latin typeface="+mn-lt"/>
                <a:ea typeface="+mn-ea"/>
                <a:cs typeface="+mn-cs"/>
              </a:defRPr>
            </a:lvl6pPr>
            <a:lvl7pPr marL="3265420" algn="l" defTabSz="544237" rtl="0" eaLnBrk="1" latinLnBrk="0" hangingPunct="1">
              <a:defRPr sz="2167" kern="1200">
                <a:solidFill>
                  <a:schemeClr val="tx1"/>
                </a:solidFill>
                <a:latin typeface="+mn-lt"/>
                <a:ea typeface="+mn-ea"/>
                <a:cs typeface="+mn-cs"/>
              </a:defRPr>
            </a:lvl7pPr>
            <a:lvl8pPr marL="3809657" algn="l" defTabSz="544237" rtl="0" eaLnBrk="1" latinLnBrk="0" hangingPunct="1">
              <a:defRPr sz="2167" kern="1200">
                <a:solidFill>
                  <a:schemeClr val="tx1"/>
                </a:solidFill>
                <a:latin typeface="+mn-lt"/>
                <a:ea typeface="+mn-ea"/>
                <a:cs typeface="+mn-cs"/>
              </a:defRPr>
            </a:lvl8pPr>
            <a:lvl9pPr marL="4353894" algn="l" defTabSz="544237" rtl="0" eaLnBrk="1" latinLnBrk="0" hangingPunct="1">
              <a:defRPr sz="2167" kern="1200">
                <a:solidFill>
                  <a:schemeClr val="tx1"/>
                </a:solidFill>
                <a:latin typeface="+mn-lt"/>
                <a:ea typeface="+mn-ea"/>
                <a:cs typeface="+mn-cs"/>
              </a:defRPr>
            </a:lvl9pPr>
          </a:lstStyle>
          <a:p>
            <a:pPr marL="0" marR="0" lvl="0" indent="0" algn="l" defTabSz="380985" rtl="0" eaLnBrk="1" fontAlgn="auto" latinLnBrk="0" hangingPunct="0">
              <a:lnSpc>
                <a:spcPct val="100000"/>
              </a:lnSpc>
              <a:spcBef>
                <a:spcPts val="0"/>
              </a:spcBef>
              <a:spcAft>
                <a:spcPts val="0"/>
              </a:spcAft>
              <a:buClrTx/>
              <a:buSzTx/>
              <a:buFontTx/>
              <a:buNone/>
              <a:tabLst/>
              <a:defRPr sz="1700"/>
            </a:pPr>
            <a:r>
              <a:rPr kumimoji="0" lang="en-US" sz="2000" b="0" i="0" u="none" strike="noStrike" kern="0" cap="none" spc="0" normalizeH="0" baseline="0" noProof="0" dirty="0">
                <a:ln>
                  <a:noFill/>
                </a:ln>
                <a:solidFill>
                  <a:srgbClr val="000000"/>
                </a:solidFill>
                <a:effectLst/>
                <a:uLnTx/>
                <a:uFillTx/>
                <a:latin typeface="Calibri"/>
                <a:cs typeface="Calibri"/>
                <a:sym typeface="Calibri"/>
              </a:rPr>
              <a:t>This presentation was prepared for the Mountain Plains Mental Health Technology Transfer Center (Mountain Plains MHTTC)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MHTTC. For more information on obtaining copies of this presentation please email </a:t>
            </a:r>
            <a:r>
              <a:rPr kumimoji="0" lang="en-US" sz="2000" b="0" i="0" u="sng" strike="noStrike" kern="0" cap="none" spc="0" normalizeH="0" baseline="0" noProof="0" dirty="0">
                <a:ln>
                  <a:noFill/>
                </a:ln>
                <a:solidFill>
                  <a:srgbClr val="0563C1"/>
                </a:solidFill>
                <a:effectLst/>
                <a:uLnTx/>
                <a:uFill>
                  <a:solidFill>
                    <a:srgbClr val="0563C1"/>
                  </a:solidFill>
                </a:uFill>
                <a:latin typeface="Calibri"/>
                <a:cs typeface="Calibri"/>
                <a:sym typeface="Calibri"/>
              </a:rPr>
              <a:t>casey.morton@und.edu</a:t>
            </a:r>
            <a:r>
              <a:rPr kumimoji="0" lang="en-US" sz="2000" b="0" i="0" u="none" strike="noStrike" kern="0" cap="none" spc="0" normalizeH="0" baseline="0" noProof="0" dirty="0">
                <a:ln>
                  <a:noFill/>
                </a:ln>
                <a:solidFill>
                  <a:srgbClr val="000000"/>
                </a:solidFill>
                <a:effectLst/>
                <a:uLnTx/>
                <a:uFillTx/>
                <a:latin typeface="Calibri"/>
                <a:cs typeface="Calibri"/>
                <a:sym typeface="Calibri"/>
              </a:rPr>
              <a:t>. </a:t>
            </a:r>
          </a:p>
          <a:p>
            <a:pPr marL="0" marR="0" lvl="0" indent="0" algn="l" defTabSz="380985" rtl="0" eaLnBrk="1" fontAlgn="auto" latinLnBrk="0" hangingPunct="0">
              <a:lnSpc>
                <a:spcPct val="100000"/>
              </a:lnSpc>
              <a:spcBef>
                <a:spcPts val="0"/>
              </a:spcBef>
              <a:spcAft>
                <a:spcPts val="0"/>
              </a:spcAft>
              <a:buClrTx/>
              <a:buSzTx/>
              <a:buFontTx/>
              <a:buNone/>
              <a:tabLst/>
              <a:defRPr sz="1700"/>
            </a:pPr>
            <a:endParaRPr kumimoji="0" lang="en-US"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380985" rtl="0" eaLnBrk="1" fontAlgn="auto" latinLnBrk="0" hangingPunct="0">
              <a:lnSpc>
                <a:spcPct val="100000"/>
              </a:lnSpc>
              <a:spcBef>
                <a:spcPts val="0"/>
              </a:spcBef>
              <a:spcAft>
                <a:spcPts val="0"/>
              </a:spcAft>
              <a:buClrTx/>
              <a:buSzTx/>
              <a:buFontTx/>
              <a:buNone/>
              <a:tabLst/>
              <a:defRPr sz="1700"/>
            </a:pPr>
            <a:r>
              <a:rPr kumimoji="0" lang="en-US" sz="2000" b="0" i="0" u="none" strike="noStrike" kern="1200" cap="none" spc="0" normalizeH="0" baseline="0" noProof="0" dirty="0">
                <a:ln>
                  <a:noFill/>
                </a:ln>
                <a:solidFill>
                  <a:srgbClr val="000000"/>
                </a:solidFill>
                <a:effectLst/>
                <a:uLnTx/>
                <a:uFillTx/>
                <a:latin typeface="Calibri"/>
                <a:cs typeface="Calibri"/>
              </a:rPr>
              <a:t>At the time of this presentation, Tom Coderre served as acting SAMHSA Assistant Secretary. </a:t>
            </a:r>
            <a:r>
              <a:rPr kumimoji="0" lang="en-US" sz="2000" b="0" i="0" u="none" strike="noStrike" kern="0" cap="none" spc="0" normalizeH="0" baseline="0" noProof="0" dirty="0">
                <a:ln>
                  <a:noFill/>
                </a:ln>
                <a:solidFill>
                  <a:srgbClr val="000000"/>
                </a:solidFill>
                <a:effectLst/>
                <a:uLnTx/>
                <a:uFillTx/>
                <a:latin typeface="Calibri"/>
                <a:cs typeface="Calibri"/>
                <a:sym typeface="Calibri"/>
              </a:rPr>
              <a:t>The opinions expressed herein are the views of Ashley Fortier and do not reflect the official position of the Department of Health and Human Services (DHHS), or SAMHSA. No official support or endorsement of DHHS, SAMHSA, for the opinions described in this presentation is intended or should be inferred. </a:t>
            </a:r>
          </a:p>
          <a:p>
            <a:pPr marL="0" marR="0" lvl="0" indent="0" algn="l" defTabSz="380985" rtl="0" eaLnBrk="1" fontAlgn="auto" latinLnBrk="0" hangingPunct="0">
              <a:lnSpc>
                <a:spcPct val="100000"/>
              </a:lnSpc>
              <a:spcBef>
                <a:spcPts val="0"/>
              </a:spcBef>
              <a:spcAft>
                <a:spcPts val="0"/>
              </a:spcAft>
              <a:buClrTx/>
              <a:buSzTx/>
              <a:buFontTx/>
              <a:buNone/>
              <a:tabLst/>
              <a:defRPr sz="1700"/>
            </a:pPr>
            <a:endParaRPr kumimoji="0" lang="en-US"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380985" rtl="0" eaLnBrk="1" fontAlgn="auto" latinLnBrk="0" hangingPunct="0">
              <a:lnSpc>
                <a:spcPct val="100000"/>
              </a:lnSpc>
              <a:spcBef>
                <a:spcPts val="0"/>
              </a:spcBef>
              <a:spcAft>
                <a:spcPts val="0"/>
              </a:spcAft>
              <a:buClrTx/>
              <a:buSzTx/>
              <a:buFontTx/>
              <a:buNone/>
              <a:tabLst/>
              <a:defRPr sz="1700"/>
            </a:pPr>
            <a:r>
              <a:rPr kumimoji="0" lang="en-US" sz="2000" b="0" i="0" u="none" strike="noStrike" kern="0" cap="none" spc="0" normalizeH="0" baseline="0" noProof="0" dirty="0">
                <a:ln>
                  <a:noFill/>
                </a:ln>
                <a:solidFill>
                  <a:srgbClr val="000000"/>
                </a:solidFill>
                <a:effectLst/>
                <a:uLnTx/>
                <a:uFillTx/>
                <a:latin typeface="Calibri"/>
                <a:cs typeface="Calibri"/>
                <a:sym typeface="Calibri"/>
              </a:rPr>
              <a:t>The work of the Mountain Plains MHTTC is supported by grant </a:t>
            </a:r>
            <a:r>
              <a:rPr kumimoji="0" lang="en-US" sz="2000" b="0" i="0" u="none" strike="noStrike" kern="0" cap="none" spc="0" normalizeH="0" baseline="0" noProof="0" dirty="0">
                <a:ln>
                  <a:noFill/>
                </a:ln>
                <a:solidFill>
                  <a:srgbClr val="000000"/>
                </a:solidFill>
                <a:effectLst/>
                <a:uLnTx/>
                <a:uFillTx/>
                <a:latin typeface="Calibri"/>
                <a:ea typeface="+mn-lt"/>
                <a:cs typeface="Calibri"/>
                <a:sym typeface="Calibri"/>
              </a:rPr>
              <a:t>H79SM081792</a:t>
            </a:r>
            <a:r>
              <a:rPr kumimoji="0" lang="en-US" sz="2000" b="0" i="0" u="none" strike="noStrike" kern="0" cap="none" spc="0" normalizeH="0" baseline="0" noProof="0" dirty="0">
                <a:ln>
                  <a:noFill/>
                </a:ln>
                <a:solidFill>
                  <a:srgbClr val="000000"/>
                </a:solidFill>
                <a:effectLst/>
                <a:uLnTx/>
                <a:uFillTx/>
                <a:latin typeface="Calibri"/>
                <a:cs typeface="Calibri"/>
                <a:sym typeface="Calibri"/>
              </a:rPr>
              <a:t> from the Department of Health and Human Services, Substance Abuse and Mental Health Services Administration.</a:t>
            </a:r>
          </a:p>
        </p:txBody>
      </p:sp>
    </p:spTree>
    <p:extLst>
      <p:ext uri="{BB962C8B-B14F-4D97-AF65-F5344CB8AC3E}">
        <p14:creationId xmlns:p14="http://schemas.microsoft.com/office/powerpoint/2010/main" val="301480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2879-DAA1-407E-B54E-9DE3CAD58F27}"/>
              </a:ext>
            </a:extLst>
          </p:cNvPr>
          <p:cNvSpPr txBox="1"/>
          <p:nvPr/>
        </p:nvSpPr>
        <p:spPr>
          <a:xfrm>
            <a:off x="638432" y="372228"/>
            <a:ext cx="11079892" cy="1000238"/>
          </a:xfrm>
          <a:prstGeom prst="rect">
            <a:avLst/>
          </a:prstGeom>
          <a:ln w="12700">
            <a:miter lim="400000"/>
          </a:ln>
          <a:extLst>
            <a:ext uri="{C572A759-6A51-4108-AA02-DFA0A04FC94B}">
              <ma14:wrappingTextBoxFlag xmlns:ma14="http://schemas.microsoft.com/office/mac/drawingml/2011/main" xmlns="" val="1"/>
            </a:ext>
          </a:extLst>
        </p:spPr>
        <p:txBody>
          <a:bodyPr wrap="square" lIns="38083" tIns="38083" rIns="38083" bIns="38083" anchor="b">
            <a:spAutoFit/>
          </a:bodyPr>
          <a:lstStyle>
            <a:defPPr>
              <a:defRPr lang="en-US"/>
            </a:defPPr>
            <a:lvl1pPr marL="0" algn="l" defTabSz="544237" rtl="0" eaLnBrk="1" latinLnBrk="0" hangingPunct="1">
              <a:defRPr sz="2167" kern="1200">
                <a:solidFill>
                  <a:schemeClr val="tx1"/>
                </a:solidFill>
                <a:latin typeface="+mn-lt"/>
                <a:ea typeface="+mn-ea"/>
                <a:cs typeface="+mn-cs"/>
              </a:defRPr>
            </a:lvl1pPr>
            <a:lvl2pPr marL="544237" algn="l" defTabSz="544237" rtl="0" eaLnBrk="1" latinLnBrk="0" hangingPunct="1">
              <a:defRPr sz="2167" kern="1200">
                <a:solidFill>
                  <a:schemeClr val="tx1"/>
                </a:solidFill>
                <a:latin typeface="+mn-lt"/>
                <a:ea typeface="+mn-ea"/>
                <a:cs typeface="+mn-cs"/>
              </a:defRPr>
            </a:lvl2pPr>
            <a:lvl3pPr marL="1088473" algn="l" defTabSz="544237" rtl="0" eaLnBrk="1" latinLnBrk="0" hangingPunct="1">
              <a:defRPr sz="2167" kern="1200">
                <a:solidFill>
                  <a:schemeClr val="tx1"/>
                </a:solidFill>
                <a:latin typeface="+mn-lt"/>
                <a:ea typeface="+mn-ea"/>
                <a:cs typeface="+mn-cs"/>
              </a:defRPr>
            </a:lvl3pPr>
            <a:lvl4pPr marL="1632711" algn="l" defTabSz="544237" rtl="0" eaLnBrk="1" latinLnBrk="0" hangingPunct="1">
              <a:defRPr sz="2167" kern="1200">
                <a:solidFill>
                  <a:schemeClr val="tx1"/>
                </a:solidFill>
                <a:latin typeface="+mn-lt"/>
                <a:ea typeface="+mn-ea"/>
                <a:cs typeface="+mn-cs"/>
              </a:defRPr>
            </a:lvl4pPr>
            <a:lvl5pPr marL="2176947" algn="l" defTabSz="544237" rtl="0" eaLnBrk="1" latinLnBrk="0" hangingPunct="1">
              <a:defRPr sz="2167" kern="1200">
                <a:solidFill>
                  <a:schemeClr val="tx1"/>
                </a:solidFill>
                <a:latin typeface="+mn-lt"/>
                <a:ea typeface="+mn-ea"/>
                <a:cs typeface="+mn-cs"/>
              </a:defRPr>
            </a:lvl5pPr>
            <a:lvl6pPr marL="2721184" algn="l" defTabSz="544237" rtl="0" eaLnBrk="1" latinLnBrk="0" hangingPunct="1">
              <a:defRPr sz="2167" kern="1200">
                <a:solidFill>
                  <a:schemeClr val="tx1"/>
                </a:solidFill>
                <a:latin typeface="+mn-lt"/>
                <a:ea typeface="+mn-ea"/>
                <a:cs typeface="+mn-cs"/>
              </a:defRPr>
            </a:lvl6pPr>
            <a:lvl7pPr marL="3265420" algn="l" defTabSz="544237" rtl="0" eaLnBrk="1" latinLnBrk="0" hangingPunct="1">
              <a:defRPr sz="2167" kern="1200">
                <a:solidFill>
                  <a:schemeClr val="tx1"/>
                </a:solidFill>
                <a:latin typeface="+mn-lt"/>
                <a:ea typeface="+mn-ea"/>
                <a:cs typeface="+mn-cs"/>
              </a:defRPr>
            </a:lvl7pPr>
            <a:lvl8pPr marL="3809657" algn="l" defTabSz="544237" rtl="0" eaLnBrk="1" latinLnBrk="0" hangingPunct="1">
              <a:defRPr sz="2167" kern="1200">
                <a:solidFill>
                  <a:schemeClr val="tx1"/>
                </a:solidFill>
                <a:latin typeface="+mn-lt"/>
                <a:ea typeface="+mn-ea"/>
                <a:cs typeface="+mn-cs"/>
              </a:defRPr>
            </a:lvl8pPr>
            <a:lvl9pPr marL="4353894" algn="l" defTabSz="544237" rtl="0" eaLnBrk="1" latinLnBrk="0" hangingPunct="1">
              <a:defRPr sz="2167" kern="1200">
                <a:solidFill>
                  <a:schemeClr val="tx1"/>
                </a:solidFill>
                <a:latin typeface="+mn-lt"/>
                <a:ea typeface="+mn-ea"/>
                <a:cs typeface="+mn-cs"/>
              </a:defRPr>
            </a:lvl9pPr>
          </a:lstStyle>
          <a:p>
            <a:pPr marL="0" marR="0" lvl="0" indent="0" algn="l" defTabSz="761970" rtl="0" eaLnBrk="1" fontAlgn="auto" latinLnBrk="0" hangingPunct="0">
              <a:lnSpc>
                <a:spcPct val="90000"/>
              </a:lnSpc>
              <a:spcBef>
                <a:spcPts val="0"/>
              </a:spcBef>
              <a:spcAft>
                <a:spcPts val="0"/>
              </a:spcAft>
              <a:buClrTx/>
              <a:buSzTx/>
              <a:buFontTx/>
              <a:buNone/>
              <a:tabLst/>
              <a:defRPr/>
            </a:pPr>
            <a:r>
              <a:rPr kumimoji="0" lang="en-US" sz="3333" b="0" i="0" u="none" strike="noStrike" kern="0" cap="none" spc="0" normalizeH="0" baseline="0" noProof="0">
                <a:ln>
                  <a:noFill/>
                </a:ln>
                <a:solidFill>
                  <a:srgbClr val="000000"/>
                </a:solidFill>
                <a:effectLst/>
                <a:uLnTx/>
                <a:uFillTx/>
                <a:latin typeface="Arial"/>
                <a:cs typeface="Arial"/>
                <a:sym typeface="Arial"/>
              </a:rPr>
              <a:t>The Mountain Plains Mental Health Technology Transfer Center</a:t>
            </a:r>
            <a:endParaRPr kumimoji="0" sz="3333"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a:extLst>
              <a:ext uri="{FF2B5EF4-FFF2-40B4-BE49-F238E27FC236}">
                <a16:creationId xmlns:a16="http://schemas.microsoft.com/office/drawing/2014/main" id="{0F30004A-654B-4C5B-932C-52BEE40D7C98}"/>
              </a:ext>
            </a:extLst>
          </p:cNvPr>
          <p:cNvSpPr/>
          <p:nvPr/>
        </p:nvSpPr>
        <p:spPr>
          <a:xfrm>
            <a:off x="638433" y="1599838"/>
            <a:ext cx="6436134" cy="4385816"/>
          </a:xfrm>
          <a:prstGeom prst="rect">
            <a:avLst/>
          </a:prstGeom>
        </p:spPr>
        <p:txBody>
          <a:bodyPr wrap="square">
            <a:spAutoFit/>
          </a:bodyPr>
          <a:lstStyle>
            <a:defPPr>
              <a:defRPr lang="en-US"/>
            </a:defPPr>
            <a:lvl1pPr marL="0" algn="l" defTabSz="544237" rtl="0" eaLnBrk="1" latinLnBrk="0" hangingPunct="1">
              <a:defRPr sz="2167" kern="1200">
                <a:solidFill>
                  <a:schemeClr val="tx1"/>
                </a:solidFill>
                <a:latin typeface="+mn-lt"/>
                <a:ea typeface="+mn-ea"/>
                <a:cs typeface="+mn-cs"/>
              </a:defRPr>
            </a:lvl1pPr>
            <a:lvl2pPr marL="544237" algn="l" defTabSz="544237" rtl="0" eaLnBrk="1" latinLnBrk="0" hangingPunct="1">
              <a:defRPr sz="2167" kern="1200">
                <a:solidFill>
                  <a:schemeClr val="tx1"/>
                </a:solidFill>
                <a:latin typeface="+mn-lt"/>
                <a:ea typeface="+mn-ea"/>
                <a:cs typeface="+mn-cs"/>
              </a:defRPr>
            </a:lvl2pPr>
            <a:lvl3pPr marL="1088473" algn="l" defTabSz="544237" rtl="0" eaLnBrk="1" latinLnBrk="0" hangingPunct="1">
              <a:defRPr sz="2167" kern="1200">
                <a:solidFill>
                  <a:schemeClr val="tx1"/>
                </a:solidFill>
                <a:latin typeface="+mn-lt"/>
                <a:ea typeface="+mn-ea"/>
                <a:cs typeface="+mn-cs"/>
              </a:defRPr>
            </a:lvl3pPr>
            <a:lvl4pPr marL="1632711" algn="l" defTabSz="544237" rtl="0" eaLnBrk="1" latinLnBrk="0" hangingPunct="1">
              <a:defRPr sz="2167" kern="1200">
                <a:solidFill>
                  <a:schemeClr val="tx1"/>
                </a:solidFill>
                <a:latin typeface="+mn-lt"/>
                <a:ea typeface="+mn-ea"/>
                <a:cs typeface="+mn-cs"/>
              </a:defRPr>
            </a:lvl4pPr>
            <a:lvl5pPr marL="2176947" algn="l" defTabSz="544237" rtl="0" eaLnBrk="1" latinLnBrk="0" hangingPunct="1">
              <a:defRPr sz="2167" kern="1200">
                <a:solidFill>
                  <a:schemeClr val="tx1"/>
                </a:solidFill>
                <a:latin typeface="+mn-lt"/>
                <a:ea typeface="+mn-ea"/>
                <a:cs typeface="+mn-cs"/>
              </a:defRPr>
            </a:lvl5pPr>
            <a:lvl6pPr marL="2721184" algn="l" defTabSz="544237" rtl="0" eaLnBrk="1" latinLnBrk="0" hangingPunct="1">
              <a:defRPr sz="2167" kern="1200">
                <a:solidFill>
                  <a:schemeClr val="tx1"/>
                </a:solidFill>
                <a:latin typeface="+mn-lt"/>
                <a:ea typeface="+mn-ea"/>
                <a:cs typeface="+mn-cs"/>
              </a:defRPr>
            </a:lvl6pPr>
            <a:lvl7pPr marL="3265420" algn="l" defTabSz="544237" rtl="0" eaLnBrk="1" latinLnBrk="0" hangingPunct="1">
              <a:defRPr sz="2167" kern="1200">
                <a:solidFill>
                  <a:schemeClr val="tx1"/>
                </a:solidFill>
                <a:latin typeface="+mn-lt"/>
                <a:ea typeface="+mn-ea"/>
                <a:cs typeface="+mn-cs"/>
              </a:defRPr>
            </a:lvl7pPr>
            <a:lvl8pPr marL="3809657" algn="l" defTabSz="544237" rtl="0" eaLnBrk="1" latinLnBrk="0" hangingPunct="1">
              <a:defRPr sz="2167" kern="1200">
                <a:solidFill>
                  <a:schemeClr val="tx1"/>
                </a:solidFill>
                <a:latin typeface="+mn-lt"/>
                <a:ea typeface="+mn-ea"/>
                <a:cs typeface="+mn-cs"/>
              </a:defRPr>
            </a:lvl8pPr>
            <a:lvl9pPr marL="4353894" algn="l" defTabSz="544237" rtl="0" eaLnBrk="1" latinLnBrk="0" hangingPunct="1">
              <a:defRPr sz="2167" kern="1200">
                <a:solidFill>
                  <a:schemeClr val="tx1"/>
                </a:solidFill>
                <a:latin typeface="+mn-lt"/>
                <a:ea typeface="+mn-ea"/>
                <a:cs typeface="+mn-cs"/>
              </a:defRPr>
            </a:lvl9pPr>
          </a:lstStyle>
          <a:p>
            <a:pPr marL="0" marR="0" lvl="0" indent="0" algn="l" defTabSz="812792" rtl="0" eaLnBrk="1" fontAlgn="auto" latinLnBrk="0" hangingPunct="0">
              <a:lnSpc>
                <a:spcPct val="100000"/>
              </a:lnSpc>
              <a:spcBef>
                <a:spcPts val="0"/>
              </a:spcBef>
              <a:spcAft>
                <a:spcPts val="0"/>
              </a:spcAft>
              <a:buClrTx/>
              <a:buSzTx/>
              <a:buFontTx/>
              <a:buNone/>
              <a:tabLst/>
              <a:defRPr sz="1700">
                <a:latin typeface="Arial"/>
                <a:ea typeface="Arial"/>
                <a:cs typeface="Arial"/>
                <a:sym typeface="Arial"/>
              </a:defRPr>
            </a:pPr>
            <a:r>
              <a:rPr kumimoji="0" lang="en-US" sz="2000" b="0" i="0" u="none" strike="noStrike" kern="0" cap="none" spc="0" normalizeH="0" baseline="0" noProof="0">
                <a:ln>
                  <a:noFill/>
                </a:ln>
                <a:solidFill>
                  <a:srgbClr val="000000"/>
                </a:solidFill>
                <a:effectLst/>
                <a:uLnTx/>
                <a:uFillTx/>
                <a:latin typeface="Arial"/>
                <a:cs typeface="Arial"/>
                <a:sym typeface="Arial"/>
              </a:rPr>
              <a:t>The Mountain Plains Mental Health Technology Transfer Center (Mountain Plains MHTTC) provides training and technical assistance to individuals who serve persons with mental health concerns throughout Region 8 (Colorado, Montana, North Dakota, South Dakota, Utah and Wyoming).</a:t>
            </a:r>
            <a:br>
              <a:rPr kumimoji="0" lang="en-US" sz="2000" b="0" i="0" u="none" strike="noStrike" kern="0" cap="none" spc="0" normalizeH="0" baseline="0" noProof="0">
                <a:ln>
                  <a:noFill/>
                </a:ln>
                <a:solidFill>
                  <a:srgbClr val="000000"/>
                </a:solidFill>
                <a:effectLst/>
                <a:uLnTx/>
                <a:uFillTx/>
                <a:latin typeface="Arial"/>
                <a:cs typeface="Arial"/>
                <a:sym typeface="Arial"/>
              </a:rPr>
            </a:br>
            <a:br>
              <a:rPr kumimoji="0" lang="en-US" sz="2000" b="0" i="0" u="none" strike="noStrike" kern="0" cap="none" spc="0" normalizeH="0" baseline="0" noProof="0">
                <a:ln>
                  <a:noFill/>
                </a:ln>
                <a:solidFill>
                  <a:srgbClr val="000000"/>
                </a:solidFill>
                <a:effectLst/>
                <a:uLnTx/>
                <a:uFillTx/>
                <a:latin typeface="Arial"/>
                <a:cs typeface="Arial"/>
                <a:sym typeface="Arial"/>
              </a:rPr>
            </a:br>
            <a:r>
              <a:rPr kumimoji="0" lang="en-US" sz="2000" b="0" i="0" u="none" strike="noStrike" kern="0" cap="none" spc="0" normalizeH="0" baseline="0" noProof="0">
                <a:ln>
                  <a:noFill/>
                </a:ln>
                <a:solidFill>
                  <a:srgbClr val="000000"/>
                </a:solidFill>
                <a:effectLst/>
                <a:uLnTx/>
                <a:uFillTx/>
                <a:latin typeface="Arial"/>
                <a:cs typeface="Arial"/>
                <a:sym typeface="Arial"/>
              </a:rPr>
              <a:t>We belong to the Technology Transfer Center (TTC) Network, a national network of training and technical assistance centers serving the needs of mental health, substance use and prevention providers. The work of the TTC Network is under a cooperative agreement by the Substance Abuse and Mental Health Service Administration (SAMHSA). </a:t>
            </a:r>
          </a:p>
        </p:txBody>
      </p:sp>
      <p:pic>
        <p:nvPicPr>
          <p:cNvPr id="5" name="Picture 4" descr="A picture containing text, businesscard&#10;&#10;Description automatically generated">
            <a:extLst>
              <a:ext uri="{FF2B5EF4-FFF2-40B4-BE49-F238E27FC236}">
                <a16:creationId xmlns:a16="http://schemas.microsoft.com/office/drawing/2014/main" id="{BD9CD1FA-E3E7-43BF-9C69-7507A951B6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8621" y="1198561"/>
            <a:ext cx="5117433" cy="4600387"/>
          </a:xfrm>
          <a:prstGeom prst="rect">
            <a:avLst/>
          </a:prstGeom>
        </p:spPr>
      </p:pic>
    </p:spTree>
    <p:extLst>
      <p:ext uri="{BB962C8B-B14F-4D97-AF65-F5344CB8AC3E}">
        <p14:creationId xmlns:p14="http://schemas.microsoft.com/office/powerpoint/2010/main" val="1459522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322068D0-9C02-476D-9D26-B5EF23C445C9}"/>
              </a:ext>
            </a:extLst>
          </p:cNvPr>
          <p:cNvPicPr>
            <a:picLocks noChangeAspect="1"/>
          </p:cNvPicPr>
          <p:nvPr/>
        </p:nvPicPr>
        <p:blipFill>
          <a:blip r:embed="rId3"/>
          <a:stretch>
            <a:fillRect/>
          </a:stretch>
        </p:blipFill>
        <p:spPr>
          <a:xfrm>
            <a:off x="7165932" y="265"/>
            <a:ext cx="5020849" cy="6857468"/>
          </a:xfrm>
          <a:prstGeom prst="rect">
            <a:avLst/>
          </a:prstGeom>
        </p:spPr>
      </p:pic>
      <p:sp>
        <p:nvSpPr>
          <p:cNvPr id="8" name="TextBox 7">
            <a:extLst>
              <a:ext uri="{FF2B5EF4-FFF2-40B4-BE49-F238E27FC236}">
                <a16:creationId xmlns:a16="http://schemas.microsoft.com/office/drawing/2014/main" id="{A666E29F-2B9D-472B-BCB9-195E490E0DDD}"/>
              </a:ext>
            </a:extLst>
          </p:cNvPr>
          <p:cNvSpPr txBox="1"/>
          <p:nvPr/>
        </p:nvSpPr>
        <p:spPr>
          <a:xfrm>
            <a:off x="986425" y="180061"/>
            <a:ext cx="5427943" cy="1205458"/>
          </a:xfrm>
          <a:prstGeom prst="rect">
            <a:avLst/>
          </a:prstGeom>
          <a:noFill/>
        </p:spPr>
        <p:txBody>
          <a:bodyPr rot="0" spcFirstLastPara="0" vertOverflow="overflow" horzOverflow="overflow" vert="horz" wrap="square" lIns="76200" tIns="38100" rIns="76200" bIns="38100" numCol="1" spcCol="0" rtlCol="0" fromWordArt="0" anchor="t" anchorCtr="0" forceAA="0" compatLnSpc="1">
            <a:prstTxWarp prst="textNoShape">
              <a:avLst/>
            </a:prstTxWarp>
            <a:spAutoFit/>
          </a:bodyPr>
          <a:lstStyle>
            <a:defPPr>
              <a:defRPr lang="en-US"/>
            </a:defPPr>
            <a:lvl1pPr marL="0" algn="l" defTabSz="544237" rtl="0" eaLnBrk="1" latinLnBrk="0" hangingPunct="1">
              <a:defRPr sz="2167" kern="1200">
                <a:solidFill>
                  <a:schemeClr val="tx1"/>
                </a:solidFill>
                <a:latin typeface="+mn-lt"/>
                <a:ea typeface="+mn-ea"/>
                <a:cs typeface="+mn-cs"/>
              </a:defRPr>
            </a:lvl1pPr>
            <a:lvl2pPr marL="544237" algn="l" defTabSz="544237" rtl="0" eaLnBrk="1" latinLnBrk="0" hangingPunct="1">
              <a:defRPr sz="2167" kern="1200">
                <a:solidFill>
                  <a:schemeClr val="tx1"/>
                </a:solidFill>
                <a:latin typeface="+mn-lt"/>
                <a:ea typeface="+mn-ea"/>
                <a:cs typeface="+mn-cs"/>
              </a:defRPr>
            </a:lvl2pPr>
            <a:lvl3pPr marL="1088473" algn="l" defTabSz="544237" rtl="0" eaLnBrk="1" latinLnBrk="0" hangingPunct="1">
              <a:defRPr sz="2167" kern="1200">
                <a:solidFill>
                  <a:schemeClr val="tx1"/>
                </a:solidFill>
                <a:latin typeface="+mn-lt"/>
                <a:ea typeface="+mn-ea"/>
                <a:cs typeface="+mn-cs"/>
              </a:defRPr>
            </a:lvl3pPr>
            <a:lvl4pPr marL="1632711" algn="l" defTabSz="544237" rtl="0" eaLnBrk="1" latinLnBrk="0" hangingPunct="1">
              <a:defRPr sz="2167" kern="1200">
                <a:solidFill>
                  <a:schemeClr val="tx1"/>
                </a:solidFill>
                <a:latin typeface="+mn-lt"/>
                <a:ea typeface="+mn-ea"/>
                <a:cs typeface="+mn-cs"/>
              </a:defRPr>
            </a:lvl4pPr>
            <a:lvl5pPr marL="2176947" algn="l" defTabSz="544237" rtl="0" eaLnBrk="1" latinLnBrk="0" hangingPunct="1">
              <a:defRPr sz="2167" kern="1200">
                <a:solidFill>
                  <a:schemeClr val="tx1"/>
                </a:solidFill>
                <a:latin typeface="+mn-lt"/>
                <a:ea typeface="+mn-ea"/>
                <a:cs typeface="+mn-cs"/>
              </a:defRPr>
            </a:lvl5pPr>
            <a:lvl6pPr marL="2721184" algn="l" defTabSz="544237" rtl="0" eaLnBrk="1" latinLnBrk="0" hangingPunct="1">
              <a:defRPr sz="2167" kern="1200">
                <a:solidFill>
                  <a:schemeClr val="tx1"/>
                </a:solidFill>
                <a:latin typeface="+mn-lt"/>
                <a:ea typeface="+mn-ea"/>
                <a:cs typeface="+mn-cs"/>
              </a:defRPr>
            </a:lvl6pPr>
            <a:lvl7pPr marL="3265420" algn="l" defTabSz="544237" rtl="0" eaLnBrk="1" latinLnBrk="0" hangingPunct="1">
              <a:defRPr sz="2167" kern="1200">
                <a:solidFill>
                  <a:schemeClr val="tx1"/>
                </a:solidFill>
                <a:latin typeface="+mn-lt"/>
                <a:ea typeface="+mn-ea"/>
                <a:cs typeface="+mn-cs"/>
              </a:defRPr>
            </a:lvl7pPr>
            <a:lvl8pPr marL="3809657" algn="l" defTabSz="544237" rtl="0" eaLnBrk="1" latinLnBrk="0" hangingPunct="1">
              <a:defRPr sz="2167" kern="1200">
                <a:solidFill>
                  <a:schemeClr val="tx1"/>
                </a:solidFill>
                <a:latin typeface="+mn-lt"/>
                <a:ea typeface="+mn-ea"/>
                <a:cs typeface="+mn-cs"/>
              </a:defRPr>
            </a:lvl8pPr>
            <a:lvl9pPr marL="4353894" algn="l" defTabSz="544237" rtl="0" eaLnBrk="1" latinLnBrk="0" hangingPunct="1">
              <a:defRPr sz="2167" kern="1200">
                <a:solidFill>
                  <a:schemeClr val="tx1"/>
                </a:solidFill>
                <a:latin typeface="+mn-lt"/>
                <a:ea typeface="+mn-ea"/>
                <a:cs typeface="+mn-cs"/>
              </a:defRPr>
            </a:lvl9pPr>
          </a:lstStyle>
          <a:p>
            <a:pPr algn="ctr"/>
            <a:r>
              <a:rPr lang="en-US" sz="3667" b="1">
                <a:solidFill>
                  <a:srgbClr val="6A4A62"/>
                </a:solidFill>
                <a:latin typeface="Calibri"/>
                <a:ea typeface="+mn-lt"/>
                <a:cs typeface="+mn-lt"/>
              </a:rPr>
              <a:t>Land Acknowledgement Statement </a:t>
            </a:r>
            <a:endParaRPr lang="en-US" sz="3667" b="1">
              <a:solidFill>
                <a:srgbClr val="6A4A62"/>
              </a:solidFill>
              <a:latin typeface="Calibri"/>
              <a:cs typeface="Calibri"/>
            </a:endParaRPr>
          </a:p>
        </p:txBody>
      </p:sp>
      <p:sp>
        <p:nvSpPr>
          <p:cNvPr id="9" name="TextBox 8">
            <a:extLst>
              <a:ext uri="{FF2B5EF4-FFF2-40B4-BE49-F238E27FC236}">
                <a16:creationId xmlns:a16="http://schemas.microsoft.com/office/drawing/2014/main" id="{6D255174-1088-4226-B5CB-C89B3C378AB6}"/>
              </a:ext>
            </a:extLst>
          </p:cNvPr>
          <p:cNvSpPr txBox="1"/>
          <p:nvPr/>
        </p:nvSpPr>
        <p:spPr>
          <a:xfrm>
            <a:off x="458309" y="1457781"/>
            <a:ext cx="6294328" cy="3411703"/>
          </a:xfrm>
          <a:prstGeom prst="rect">
            <a:avLst/>
          </a:prstGeom>
          <a:noFill/>
        </p:spPr>
        <p:txBody>
          <a:bodyPr rot="0" spcFirstLastPara="0" vertOverflow="overflow" horzOverflow="overflow" vert="horz" wrap="square" lIns="76200" tIns="38100" rIns="76200" bIns="38100" numCol="1" spcCol="0" rtlCol="0" fromWordArt="0" anchor="t" anchorCtr="0" forceAA="0" compatLnSpc="1">
            <a:prstTxWarp prst="textNoShape">
              <a:avLst/>
            </a:prstTxWarp>
            <a:spAutoFit/>
          </a:bodyPr>
          <a:lstStyle>
            <a:defPPr>
              <a:defRPr lang="en-US"/>
            </a:defPPr>
            <a:lvl1pPr marL="0" algn="l" defTabSz="544237" rtl="0" eaLnBrk="1" latinLnBrk="0" hangingPunct="1">
              <a:defRPr sz="2167" kern="1200">
                <a:solidFill>
                  <a:schemeClr val="tx1"/>
                </a:solidFill>
                <a:latin typeface="+mn-lt"/>
                <a:ea typeface="+mn-ea"/>
                <a:cs typeface="+mn-cs"/>
              </a:defRPr>
            </a:lvl1pPr>
            <a:lvl2pPr marL="544237" algn="l" defTabSz="544237" rtl="0" eaLnBrk="1" latinLnBrk="0" hangingPunct="1">
              <a:defRPr sz="2167" kern="1200">
                <a:solidFill>
                  <a:schemeClr val="tx1"/>
                </a:solidFill>
                <a:latin typeface="+mn-lt"/>
                <a:ea typeface="+mn-ea"/>
                <a:cs typeface="+mn-cs"/>
              </a:defRPr>
            </a:lvl2pPr>
            <a:lvl3pPr marL="1088473" algn="l" defTabSz="544237" rtl="0" eaLnBrk="1" latinLnBrk="0" hangingPunct="1">
              <a:defRPr sz="2167" kern="1200">
                <a:solidFill>
                  <a:schemeClr val="tx1"/>
                </a:solidFill>
                <a:latin typeface="+mn-lt"/>
                <a:ea typeface="+mn-ea"/>
                <a:cs typeface="+mn-cs"/>
              </a:defRPr>
            </a:lvl3pPr>
            <a:lvl4pPr marL="1632711" algn="l" defTabSz="544237" rtl="0" eaLnBrk="1" latinLnBrk="0" hangingPunct="1">
              <a:defRPr sz="2167" kern="1200">
                <a:solidFill>
                  <a:schemeClr val="tx1"/>
                </a:solidFill>
                <a:latin typeface="+mn-lt"/>
                <a:ea typeface="+mn-ea"/>
                <a:cs typeface="+mn-cs"/>
              </a:defRPr>
            </a:lvl4pPr>
            <a:lvl5pPr marL="2176947" algn="l" defTabSz="544237" rtl="0" eaLnBrk="1" latinLnBrk="0" hangingPunct="1">
              <a:defRPr sz="2167" kern="1200">
                <a:solidFill>
                  <a:schemeClr val="tx1"/>
                </a:solidFill>
                <a:latin typeface="+mn-lt"/>
                <a:ea typeface="+mn-ea"/>
                <a:cs typeface="+mn-cs"/>
              </a:defRPr>
            </a:lvl5pPr>
            <a:lvl6pPr marL="2721184" algn="l" defTabSz="544237" rtl="0" eaLnBrk="1" latinLnBrk="0" hangingPunct="1">
              <a:defRPr sz="2167" kern="1200">
                <a:solidFill>
                  <a:schemeClr val="tx1"/>
                </a:solidFill>
                <a:latin typeface="+mn-lt"/>
                <a:ea typeface="+mn-ea"/>
                <a:cs typeface="+mn-cs"/>
              </a:defRPr>
            </a:lvl6pPr>
            <a:lvl7pPr marL="3265420" algn="l" defTabSz="544237" rtl="0" eaLnBrk="1" latinLnBrk="0" hangingPunct="1">
              <a:defRPr sz="2167" kern="1200">
                <a:solidFill>
                  <a:schemeClr val="tx1"/>
                </a:solidFill>
                <a:latin typeface="+mn-lt"/>
                <a:ea typeface="+mn-ea"/>
                <a:cs typeface="+mn-cs"/>
              </a:defRPr>
            </a:lvl7pPr>
            <a:lvl8pPr marL="3809657" algn="l" defTabSz="544237" rtl="0" eaLnBrk="1" latinLnBrk="0" hangingPunct="1">
              <a:defRPr sz="2167" kern="1200">
                <a:solidFill>
                  <a:schemeClr val="tx1"/>
                </a:solidFill>
                <a:latin typeface="+mn-lt"/>
                <a:ea typeface="+mn-ea"/>
                <a:cs typeface="+mn-cs"/>
              </a:defRPr>
            </a:lvl8pPr>
            <a:lvl9pPr marL="4353894" algn="l" defTabSz="544237" rtl="0" eaLnBrk="1" latinLnBrk="0" hangingPunct="1">
              <a:defRPr sz="2167" kern="1200">
                <a:solidFill>
                  <a:schemeClr val="tx1"/>
                </a:solidFill>
                <a:latin typeface="+mn-lt"/>
                <a:ea typeface="+mn-ea"/>
                <a:cs typeface="+mn-cs"/>
              </a:defRPr>
            </a:lvl9pPr>
          </a:lstStyle>
          <a:p>
            <a:pPr algn="ctr"/>
            <a:r>
              <a:rPr lang="en-US" sz="1806"/>
              <a:t>Today</a:t>
            </a:r>
            <a:r>
              <a:rPr lang="en-US" sz="1806">
                <a:ea typeface="+mn-lt"/>
                <a:cs typeface="+mn-lt"/>
              </a:rPr>
              <a:t>, the University of North Dakota rests on the ancestral lands of the Pembina and Red Lake Bands of Ojibwe and the Dakota Oyate - presently existing as composite parts of the Red Lake, Turtle Mountain, White Earth Bands, and the Dakota Tribes of Minnesota and North Dakota. We acknowledge the people who resided here for generations and recognize that the spirit of the Ojibwe and Oyate people permeates this land. As a university community, we will continue to build upon our relations with the First Nations of the State of North Dakota - the Mandan, Hidatsa, and Arikara Nation, Sisseton-Wahpeton Oyate Nation, Spirit Lake Nation, Standing Rock Sioux Tribe, and Turtle Mountain Band of Chippewa Indians.</a:t>
            </a:r>
            <a:endParaRPr lang="en-US" sz="1806">
              <a:cs typeface="Calibri"/>
            </a:endParaRPr>
          </a:p>
        </p:txBody>
      </p:sp>
    </p:spTree>
    <p:extLst>
      <p:ext uri="{BB962C8B-B14F-4D97-AF65-F5344CB8AC3E}">
        <p14:creationId xmlns:p14="http://schemas.microsoft.com/office/powerpoint/2010/main" val="54880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FA81D03D-0FFF-4FA7-9D88-918990F4A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246" y="432566"/>
            <a:ext cx="8245508" cy="5992869"/>
          </a:xfrm>
          <a:prstGeom prst="rect">
            <a:avLst/>
          </a:prstGeom>
        </p:spPr>
      </p:pic>
    </p:spTree>
    <p:extLst>
      <p:ext uri="{BB962C8B-B14F-4D97-AF65-F5344CB8AC3E}">
        <p14:creationId xmlns:p14="http://schemas.microsoft.com/office/powerpoint/2010/main" val="142446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Qr code&#10;&#10;Description automatically generated">
            <a:extLst>
              <a:ext uri="{FF2B5EF4-FFF2-40B4-BE49-F238E27FC236}">
                <a16:creationId xmlns:a16="http://schemas.microsoft.com/office/drawing/2014/main" id="{365B29D6-D7F8-46F3-B20B-5E357E61BFDD}"/>
              </a:ext>
            </a:extLst>
          </p:cNvPr>
          <p:cNvPicPr>
            <a:picLocks noChangeAspect="1"/>
          </p:cNvPicPr>
          <p:nvPr/>
        </p:nvPicPr>
        <p:blipFill>
          <a:blip r:embed="rId3"/>
          <a:stretch>
            <a:fillRect/>
          </a:stretch>
        </p:blipFill>
        <p:spPr>
          <a:xfrm>
            <a:off x="5554426" y="2134737"/>
            <a:ext cx="2464103" cy="3544316"/>
          </a:xfrm>
          <a:prstGeom prst="rect">
            <a:avLst/>
          </a:prstGeom>
        </p:spPr>
      </p:pic>
      <p:pic>
        <p:nvPicPr>
          <p:cNvPr id="12" name="Picture 14">
            <a:extLst>
              <a:ext uri="{FF2B5EF4-FFF2-40B4-BE49-F238E27FC236}">
                <a16:creationId xmlns:a16="http://schemas.microsoft.com/office/drawing/2014/main" id="{7037D1BB-05D4-4A4C-8458-25F247C2B102}"/>
              </a:ext>
            </a:extLst>
          </p:cNvPr>
          <p:cNvPicPr>
            <a:picLocks noChangeAspect="1"/>
          </p:cNvPicPr>
          <p:nvPr/>
        </p:nvPicPr>
        <p:blipFill>
          <a:blip r:embed="rId4"/>
          <a:stretch>
            <a:fillRect/>
          </a:stretch>
        </p:blipFill>
        <p:spPr>
          <a:xfrm>
            <a:off x="2829780" y="175752"/>
            <a:ext cx="6969512" cy="1191497"/>
          </a:xfrm>
          <a:prstGeom prst="rect">
            <a:avLst/>
          </a:prstGeom>
        </p:spPr>
      </p:pic>
      <p:pic>
        <p:nvPicPr>
          <p:cNvPr id="16" name="Picture 16" descr="Icon&#10;&#10;Description automatically generated">
            <a:hlinkClick r:id="rId5"/>
            <a:extLst>
              <a:ext uri="{FF2B5EF4-FFF2-40B4-BE49-F238E27FC236}">
                <a16:creationId xmlns:a16="http://schemas.microsoft.com/office/drawing/2014/main" id="{5571E9EF-0FF6-464C-8D48-DDAE3C140D94}"/>
              </a:ext>
            </a:extLst>
          </p:cNvPr>
          <p:cNvPicPr>
            <a:picLocks noChangeAspect="1"/>
          </p:cNvPicPr>
          <p:nvPr/>
        </p:nvPicPr>
        <p:blipFill>
          <a:blip r:embed="rId6"/>
          <a:stretch>
            <a:fillRect/>
          </a:stretch>
        </p:blipFill>
        <p:spPr>
          <a:xfrm>
            <a:off x="9459848" y="2118335"/>
            <a:ext cx="641718" cy="634266"/>
          </a:xfrm>
          <a:prstGeom prst="rect">
            <a:avLst/>
          </a:prstGeom>
        </p:spPr>
      </p:pic>
      <p:pic>
        <p:nvPicPr>
          <p:cNvPr id="17" name="Picture 17" descr="Icon&#10;&#10;Description automatically generated">
            <a:hlinkClick r:id="rId7"/>
            <a:extLst>
              <a:ext uri="{FF2B5EF4-FFF2-40B4-BE49-F238E27FC236}">
                <a16:creationId xmlns:a16="http://schemas.microsoft.com/office/drawing/2014/main" id="{7268D635-1766-4CD9-8025-4798C503BFCA}"/>
              </a:ext>
            </a:extLst>
          </p:cNvPr>
          <p:cNvPicPr>
            <a:picLocks noChangeAspect="1"/>
          </p:cNvPicPr>
          <p:nvPr/>
        </p:nvPicPr>
        <p:blipFill>
          <a:blip r:embed="rId8"/>
          <a:stretch>
            <a:fillRect/>
          </a:stretch>
        </p:blipFill>
        <p:spPr>
          <a:xfrm>
            <a:off x="9866116" y="4260617"/>
            <a:ext cx="641718" cy="634359"/>
          </a:xfrm>
          <a:prstGeom prst="rect">
            <a:avLst/>
          </a:prstGeom>
        </p:spPr>
      </p:pic>
      <p:pic>
        <p:nvPicPr>
          <p:cNvPr id="18" name="Picture 18" descr="Logo&#10;&#10;Description automatically generated">
            <a:hlinkClick r:id="rId9"/>
            <a:extLst>
              <a:ext uri="{FF2B5EF4-FFF2-40B4-BE49-F238E27FC236}">
                <a16:creationId xmlns:a16="http://schemas.microsoft.com/office/drawing/2014/main" id="{2B05ADD1-D4CE-4FD0-9106-444C318C922C}"/>
              </a:ext>
            </a:extLst>
          </p:cNvPr>
          <p:cNvPicPr>
            <a:picLocks noChangeAspect="1"/>
          </p:cNvPicPr>
          <p:nvPr/>
        </p:nvPicPr>
        <p:blipFill>
          <a:blip r:embed="rId10"/>
          <a:stretch>
            <a:fillRect/>
          </a:stretch>
        </p:blipFill>
        <p:spPr>
          <a:xfrm>
            <a:off x="9868726" y="2868413"/>
            <a:ext cx="600161" cy="610184"/>
          </a:xfrm>
          <a:prstGeom prst="rect">
            <a:avLst/>
          </a:prstGeom>
        </p:spPr>
      </p:pic>
      <p:pic>
        <p:nvPicPr>
          <p:cNvPr id="19" name="Picture 19" descr="Logo, company name&#10;&#10;Description automatically generated">
            <a:hlinkClick r:id="rId11"/>
            <a:extLst>
              <a:ext uri="{FF2B5EF4-FFF2-40B4-BE49-F238E27FC236}">
                <a16:creationId xmlns:a16="http://schemas.microsoft.com/office/drawing/2014/main" id="{139BF337-48C5-4A3F-8A9E-6680F3B1B507}"/>
              </a:ext>
            </a:extLst>
          </p:cNvPr>
          <p:cNvPicPr>
            <a:picLocks noChangeAspect="1"/>
          </p:cNvPicPr>
          <p:nvPr/>
        </p:nvPicPr>
        <p:blipFill>
          <a:blip r:embed="rId12"/>
          <a:stretch>
            <a:fillRect/>
          </a:stretch>
        </p:blipFill>
        <p:spPr>
          <a:xfrm>
            <a:off x="10102506" y="3550658"/>
            <a:ext cx="724099" cy="607017"/>
          </a:xfrm>
          <a:prstGeom prst="rect">
            <a:avLst/>
          </a:prstGeom>
        </p:spPr>
      </p:pic>
      <p:pic>
        <p:nvPicPr>
          <p:cNvPr id="21" name="Picture 21" descr="Icon&#10;&#10;Description automatically generated">
            <a:hlinkClick r:id="rId13"/>
            <a:extLst>
              <a:ext uri="{FF2B5EF4-FFF2-40B4-BE49-F238E27FC236}">
                <a16:creationId xmlns:a16="http://schemas.microsoft.com/office/drawing/2014/main" id="{266C4D8A-94A5-400B-BA34-C35540B34EDF}"/>
              </a:ext>
            </a:extLst>
          </p:cNvPr>
          <p:cNvPicPr>
            <a:picLocks noChangeAspect="1"/>
          </p:cNvPicPr>
          <p:nvPr/>
        </p:nvPicPr>
        <p:blipFill>
          <a:blip r:embed="rId14"/>
          <a:stretch>
            <a:fillRect/>
          </a:stretch>
        </p:blipFill>
        <p:spPr>
          <a:xfrm>
            <a:off x="9431031" y="4967932"/>
            <a:ext cx="744459" cy="735167"/>
          </a:xfrm>
          <a:prstGeom prst="rect">
            <a:avLst/>
          </a:prstGeom>
        </p:spPr>
      </p:pic>
      <p:sp>
        <p:nvSpPr>
          <p:cNvPr id="10" name="TextBox 9">
            <a:extLst>
              <a:ext uri="{FF2B5EF4-FFF2-40B4-BE49-F238E27FC236}">
                <a16:creationId xmlns:a16="http://schemas.microsoft.com/office/drawing/2014/main" id="{2E3AFA46-2FD5-4DBE-B803-E5A29E1AF604}"/>
              </a:ext>
            </a:extLst>
          </p:cNvPr>
          <p:cNvSpPr txBox="1"/>
          <p:nvPr/>
        </p:nvSpPr>
        <p:spPr>
          <a:xfrm>
            <a:off x="1819381" y="2288141"/>
            <a:ext cx="3219236" cy="2949525"/>
          </a:xfrm>
          <a:prstGeom prst="rect">
            <a:avLst/>
          </a:prstGeom>
          <a:noFill/>
        </p:spPr>
        <p:txBody>
          <a:bodyPr rot="0" spcFirstLastPara="0" vertOverflow="overflow" horzOverflow="overflow" vert="horz" wrap="square" lIns="76200" tIns="38100" rIns="76200" bIns="38100" numCol="1" spcCol="0" rtlCol="0" fromWordArt="0" anchor="t" anchorCtr="0" forceAA="0" compatLnSpc="1">
            <a:prstTxWarp prst="textNoShape">
              <a:avLst/>
            </a:prstTxWarp>
            <a:spAutoFit/>
          </a:bodyPr>
          <a:lstStyle>
            <a:defPPr>
              <a:defRPr lang="en-US"/>
            </a:defPPr>
            <a:lvl1pPr marL="0" algn="l" defTabSz="544237" rtl="0" eaLnBrk="1" latinLnBrk="0" hangingPunct="1">
              <a:defRPr sz="2167" kern="1200">
                <a:solidFill>
                  <a:schemeClr val="tx1"/>
                </a:solidFill>
                <a:latin typeface="+mn-lt"/>
                <a:ea typeface="+mn-ea"/>
                <a:cs typeface="+mn-cs"/>
              </a:defRPr>
            </a:lvl1pPr>
            <a:lvl2pPr marL="544237" algn="l" defTabSz="544237" rtl="0" eaLnBrk="1" latinLnBrk="0" hangingPunct="1">
              <a:defRPr sz="2167" kern="1200">
                <a:solidFill>
                  <a:schemeClr val="tx1"/>
                </a:solidFill>
                <a:latin typeface="+mn-lt"/>
                <a:ea typeface="+mn-ea"/>
                <a:cs typeface="+mn-cs"/>
              </a:defRPr>
            </a:lvl2pPr>
            <a:lvl3pPr marL="1088473" algn="l" defTabSz="544237" rtl="0" eaLnBrk="1" latinLnBrk="0" hangingPunct="1">
              <a:defRPr sz="2167" kern="1200">
                <a:solidFill>
                  <a:schemeClr val="tx1"/>
                </a:solidFill>
                <a:latin typeface="+mn-lt"/>
                <a:ea typeface="+mn-ea"/>
                <a:cs typeface="+mn-cs"/>
              </a:defRPr>
            </a:lvl3pPr>
            <a:lvl4pPr marL="1632711" algn="l" defTabSz="544237" rtl="0" eaLnBrk="1" latinLnBrk="0" hangingPunct="1">
              <a:defRPr sz="2167" kern="1200">
                <a:solidFill>
                  <a:schemeClr val="tx1"/>
                </a:solidFill>
                <a:latin typeface="+mn-lt"/>
                <a:ea typeface="+mn-ea"/>
                <a:cs typeface="+mn-cs"/>
              </a:defRPr>
            </a:lvl4pPr>
            <a:lvl5pPr marL="2176947" algn="l" defTabSz="544237" rtl="0" eaLnBrk="1" latinLnBrk="0" hangingPunct="1">
              <a:defRPr sz="2167" kern="1200">
                <a:solidFill>
                  <a:schemeClr val="tx1"/>
                </a:solidFill>
                <a:latin typeface="+mn-lt"/>
                <a:ea typeface="+mn-ea"/>
                <a:cs typeface="+mn-cs"/>
              </a:defRPr>
            </a:lvl5pPr>
            <a:lvl6pPr marL="2721184" algn="l" defTabSz="544237" rtl="0" eaLnBrk="1" latinLnBrk="0" hangingPunct="1">
              <a:defRPr sz="2167" kern="1200">
                <a:solidFill>
                  <a:schemeClr val="tx1"/>
                </a:solidFill>
                <a:latin typeface="+mn-lt"/>
                <a:ea typeface="+mn-ea"/>
                <a:cs typeface="+mn-cs"/>
              </a:defRPr>
            </a:lvl6pPr>
            <a:lvl7pPr marL="3265420" algn="l" defTabSz="544237" rtl="0" eaLnBrk="1" latinLnBrk="0" hangingPunct="1">
              <a:defRPr sz="2167" kern="1200">
                <a:solidFill>
                  <a:schemeClr val="tx1"/>
                </a:solidFill>
                <a:latin typeface="+mn-lt"/>
                <a:ea typeface="+mn-ea"/>
                <a:cs typeface="+mn-cs"/>
              </a:defRPr>
            </a:lvl7pPr>
            <a:lvl8pPr marL="3809657" algn="l" defTabSz="544237" rtl="0" eaLnBrk="1" latinLnBrk="0" hangingPunct="1">
              <a:defRPr sz="2167" kern="1200">
                <a:solidFill>
                  <a:schemeClr val="tx1"/>
                </a:solidFill>
                <a:latin typeface="+mn-lt"/>
                <a:ea typeface="+mn-ea"/>
                <a:cs typeface="+mn-cs"/>
              </a:defRPr>
            </a:lvl8pPr>
            <a:lvl9pPr marL="4353894" algn="l" defTabSz="544237" rtl="0" eaLnBrk="1" latinLnBrk="0" hangingPunct="1">
              <a:defRPr sz="2167" kern="1200">
                <a:solidFill>
                  <a:schemeClr val="tx1"/>
                </a:solidFill>
                <a:latin typeface="+mn-lt"/>
                <a:ea typeface="+mn-ea"/>
                <a:cs typeface="+mn-cs"/>
              </a:defRPr>
            </a:lvl9pPr>
          </a:lstStyle>
          <a:p>
            <a:r>
              <a:rPr lang="en-US" sz="2667" dirty="0"/>
              <a:t>Scan this QR code to follow us on Instagram, LinkedIn, Twitter, and Facebook. You can also join our e-mail newsletter!</a:t>
            </a:r>
            <a:endParaRPr lang="en-US" sz="2667" dirty="0">
              <a:cs typeface="Calibri"/>
            </a:endParaRPr>
          </a:p>
        </p:txBody>
      </p:sp>
      <p:cxnSp>
        <p:nvCxnSpPr>
          <p:cNvPr id="4" name="Straight Arrow Connector 3">
            <a:extLst>
              <a:ext uri="{FF2B5EF4-FFF2-40B4-BE49-F238E27FC236}">
                <a16:creationId xmlns:a16="http://schemas.microsoft.com/office/drawing/2014/main" id="{CFC6837A-97EA-489C-BCF2-CBF53194B76C}"/>
              </a:ext>
            </a:extLst>
          </p:cNvPr>
          <p:cNvCxnSpPr/>
          <p:nvPr/>
        </p:nvCxnSpPr>
        <p:spPr>
          <a:xfrm flipV="1">
            <a:off x="8001000" y="3202114"/>
            <a:ext cx="1797978" cy="18835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87F92D55-B4A2-4BF8-B88C-BA673D8F6252}"/>
              </a:ext>
            </a:extLst>
          </p:cNvPr>
          <p:cNvCxnSpPr/>
          <p:nvPr/>
        </p:nvCxnSpPr>
        <p:spPr>
          <a:xfrm flipV="1">
            <a:off x="7957389" y="2490681"/>
            <a:ext cx="1481188" cy="933234"/>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ABA372-3764-47FD-9B2A-79D85F185BA8}"/>
              </a:ext>
            </a:extLst>
          </p:cNvPr>
          <p:cNvCxnSpPr>
            <a:cxnSpLocks/>
          </p:cNvCxnSpPr>
          <p:nvPr/>
        </p:nvCxnSpPr>
        <p:spPr>
          <a:xfrm>
            <a:off x="8001000" y="3381912"/>
            <a:ext cx="2089078" cy="5308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A18C87E-6870-497B-9362-8552CAFF9048}"/>
              </a:ext>
            </a:extLst>
          </p:cNvPr>
          <p:cNvCxnSpPr>
            <a:cxnSpLocks/>
          </p:cNvCxnSpPr>
          <p:nvPr/>
        </p:nvCxnSpPr>
        <p:spPr>
          <a:xfrm>
            <a:off x="8018123" y="3373350"/>
            <a:ext cx="1815103" cy="1224335"/>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681FAA6-2948-4269-AED1-C0162B2726AC}"/>
              </a:ext>
            </a:extLst>
          </p:cNvPr>
          <p:cNvCxnSpPr>
            <a:cxnSpLocks/>
          </p:cNvCxnSpPr>
          <p:nvPr/>
        </p:nvCxnSpPr>
        <p:spPr>
          <a:xfrm>
            <a:off x="7966752" y="3321979"/>
            <a:ext cx="1566809" cy="1789415"/>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46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53B3-D05F-4852-8340-9B49C18B817E}"/>
              </a:ext>
            </a:extLst>
          </p:cNvPr>
          <p:cNvSpPr>
            <a:spLocks noGrp="1"/>
          </p:cNvSpPr>
          <p:nvPr>
            <p:ph type="ctrTitle"/>
          </p:nvPr>
        </p:nvSpPr>
        <p:spPr>
          <a:xfrm>
            <a:off x="1247526" y="3390932"/>
            <a:ext cx="9696947" cy="1317748"/>
          </a:xfrm>
        </p:spPr>
        <p:txBody>
          <a:bodyPr>
            <a:normAutofit fontScale="90000"/>
          </a:bodyPr>
          <a:lstStyle/>
          <a:p>
            <a:r>
              <a:rPr lang="en-US" dirty="0"/>
              <a:t>Provider Secondary Traumatic Stress</a:t>
            </a:r>
          </a:p>
        </p:txBody>
      </p:sp>
      <p:sp>
        <p:nvSpPr>
          <p:cNvPr id="3" name="Subtitle 2">
            <a:extLst>
              <a:ext uri="{FF2B5EF4-FFF2-40B4-BE49-F238E27FC236}">
                <a16:creationId xmlns:a16="http://schemas.microsoft.com/office/drawing/2014/main" id="{C9F49D03-1917-45D1-9A51-C25249E4B589}"/>
              </a:ext>
            </a:extLst>
          </p:cNvPr>
          <p:cNvSpPr>
            <a:spLocks noGrp="1"/>
          </p:cNvSpPr>
          <p:nvPr>
            <p:ph type="subTitle" idx="1"/>
          </p:nvPr>
        </p:nvSpPr>
        <p:spPr>
          <a:xfrm>
            <a:off x="1523999" y="5258241"/>
            <a:ext cx="9144000" cy="864454"/>
          </a:xfrm>
        </p:spPr>
        <p:txBody>
          <a:bodyPr>
            <a:normAutofit lnSpcReduction="10000"/>
          </a:bodyPr>
          <a:lstStyle/>
          <a:p>
            <a:r>
              <a:rPr lang="en-US" dirty="0"/>
              <a:t>MHTTC-MP Workshop Wednesday</a:t>
            </a:r>
          </a:p>
          <a:p>
            <a:r>
              <a:rPr lang="en-US"/>
              <a:t>June 22, </a:t>
            </a:r>
            <a:r>
              <a:rPr lang="en-US" dirty="0"/>
              <a:t>2022</a:t>
            </a:r>
          </a:p>
        </p:txBody>
      </p:sp>
      <p:cxnSp>
        <p:nvCxnSpPr>
          <p:cNvPr id="14" name="Straight Connector 13">
            <a:extLst>
              <a:ext uri="{FF2B5EF4-FFF2-40B4-BE49-F238E27FC236}">
                <a16:creationId xmlns:a16="http://schemas.microsoft.com/office/drawing/2014/main" id="{384D4CE8-C8C7-4FAA-9071-DE4D894CBADD}"/>
              </a:ext>
            </a:extLst>
          </p:cNvPr>
          <p:cNvCxnSpPr/>
          <p:nvPr/>
        </p:nvCxnSpPr>
        <p:spPr>
          <a:xfrm>
            <a:off x="-85060" y="3567849"/>
            <a:ext cx="1244009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DB1571C-897B-4EA1-83BF-7185843B213B}"/>
              </a:ext>
            </a:extLst>
          </p:cNvPr>
          <p:cNvGrpSpPr/>
          <p:nvPr/>
        </p:nvGrpSpPr>
        <p:grpSpPr>
          <a:xfrm>
            <a:off x="7905135" y="-117987"/>
            <a:ext cx="4321278" cy="3723869"/>
            <a:chOff x="7905135" y="-117987"/>
            <a:chExt cx="4321278" cy="3723869"/>
          </a:xfrm>
        </p:grpSpPr>
        <p:sp>
          <p:nvSpPr>
            <p:cNvPr id="16" name="Freeform: Shape 15">
              <a:extLst>
                <a:ext uri="{FF2B5EF4-FFF2-40B4-BE49-F238E27FC236}">
                  <a16:creationId xmlns:a16="http://schemas.microsoft.com/office/drawing/2014/main" id="{D1951F9D-2158-4955-A255-2B1A7FAFC20D}"/>
                </a:ext>
              </a:extLst>
            </p:cNvPr>
            <p:cNvSpPr/>
            <p:nvPr userDrawn="1"/>
          </p:nvSpPr>
          <p:spPr>
            <a:xfrm>
              <a:off x="7949381" y="-29497"/>
              <a:ext cx="4277032" cy="3465871"/>
            </a:xfrm>
            <a:custGeom>
              <a:avLst/>
              <a:gdLst>
                <a:gd name="connsiteX0" fmla="*/ 0 w 4277032"/>
                <a:gd name="connsiteY0" fmla="*/ 14749 h 3465871"/>
                <a:gd name="connsiteX1" fmla="*/ 1755058 w 4277032"/>
                <a:gd name="connsiteY1" fmla="*/ 3465871 h 3465871"/>
                <a:gd name="connsiteX2" fmla="*/ 4277032 w 4277032"/>
                <a:gd name="connsiteY2" fmla="*/ 3465871 h 3465871"/>
                <a:gd name="connsiteX3" fmla="*/ 4277032 w 4277032"/>
                <a:gd name="connsiteY3" fmla="*/ 0 h 3465871"/>
                <a:gd name="connsiteX4" fmla="*/ 14748 w 4277032"/>
                <a:gd name="connsiteY4" fmla="*/ 0 h 3465871"/>
                <a:gd name="connsiteX5" fmla="*/ 0 w 4277032"/>
                <a:gd name="connsiteY5" fmla="*/ 14749 h 34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032" h="3465871">
                  <a:moveTo>
                    <a:pt x="0" y="14749"/>
                  </a:moveTo>
                  <a:lnTo>
                    <a:pt x="1755058" y="3465871"/>
                  </a:lnTo>
                  <a:lnTo>
                    <a:pt x="4277032" y="3465871"/>
                  </a:lnTo>
                  <a:lnTo>
                    <a:pt x="4277032" y="0"/>
                  </a:lnTo>
                  <a:lnTo>
                    <a:pt x="14748" y="0"/>
                  </a:lnTo>
                  <a:lnTo>
                    <a:pt x="0" y="14749"/>
                  </a:lnTo>
                  <a:close/>
                </a:path>
              </a:pathLst>
            </a:custGeom>
            <a:solidFill>
              <a:srgbClr val="4E8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9F091161-8736-4951-B39C-5B5C0DE63F7D}"/>
                </a:ext>
              </a:extLst>
            </p:cNvPr>
            <p:cNvCxnSpPr>
              <a:cxnSpLocks/>
            </p:cNvCxnSpPr>
            <p:nvPr userDrawn="1"/>
          </p:nvCxnSpPr>
          <p:spPr>
            <a:xfrm>
              <a:off x="7905135" y="-117987"/>
              <a:ext cx="1861863" cy="3644958"/>
            </a:xfrm>
            <a:prstGeom prst="line">
              <a:avLst/>
            </a:prstGeom>
            <a:ln w="76200">
              <a:solidFill>
                <a:srgbClr val="F8BF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2D6122A-92AC-4D77-BF05-3574E84C75A0}"/>
                </a:ext>
              </a:extLst>
            </p:cNvPr>
            <p:cNvSpPr/>
            <p:nvPr userDrawn="1"/>
          </p:nvSpPr>
          <p:spPr>
            <a:xfrm>
              <a:off x="9553353" y="3436374"/>
              <a:ext cx="324294" cy="16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field with a mountain in the background&#10;&#10;Description automatically generated">
            <a:extLst>
              <a:ext uri="{FF2B5EF4-FFF2-40B4-BE49-F238E27FC236}">
                <a16:creationId xmlns:a16="http://schemas.microsoft.com/office/drawing/2014/main" id="{0C2F7E3B-4F64-426A-B812-20BC66C1C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0" y="-101217"/>
            <a:ext cx="9760542" cy="3511600"/>
          </a:xfrm>
          <a:prstGeom prst="rect">
            <a:avLst/>
          </a:prstGeom>
        </p:spPr>
      </p:pic>
      <p:sp>
        <p:nvSpPr>
          <p:cNvPr id="11" name="Title 1">
            <a:extLst>
              <a:ext uri="{FF2B5EF4-FFF2-40B4-BE49-F238E27FC236}">
                <a16:creationId xmlns:a16="http://schemas.microsoft.com/office/drawing/2014/main" id="{E6672EEA-C4A1-337D-3897-1D5B349F8A58}"/>
              </a:ext>
            </a:extLst>
          </p:cNvPr>
          <p:cNvSpPr txBox="1">
            <a:spLocks/>
          </p:cNvSpPr>
          <p:nvPr/>
        </p:nvSpPr>
        <p:spPr>
          <a:xfrm>
            <a:off x="1247525" y="4075824"/>
            <a:ext cx="9696947" cy="131774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5000" kern="1200">
                <a:solidFill>
                  <a:srgbClr val="00487E"/>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800" dirty="0"/>
              <a:t>Dr. Ashley Fortier</a:t>
            </a:r>
          </a:p>
        </p:txBody>
      </p:sp>
    </p:spTree>
    <p:extLst>
      <p:ext uri="{BB962C8B-B14F-4D97-AF65-F5344CB8AC3E}">
        <p14:creationId xmlns:p14="http://schemas.microsoft.com/office/powerpoint/2010/main" val="1495037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44E9-D7C2-4098-B48F-99719FBD623A}"/>
              </a:ext>
            </a:extLst>
          </p:cNvPr>
          <p:cNvSpPr>
            <a:spLocks noGrp="1"/>
          </p:cNvSpPr>
          <p:nvPr>
            <p:ph type="title"/>
          </p:nvPr>
        </p:nvSpPr>
        <p:spPr/>
        <p:txBody>
          <a:bodyPr/>
          <a:lstStyle/>
          <a:p>
            <a:r>
              <a:rPr lang="en-US" dirty="0"/>
              <a:t>Today’s Overview</a:t>
            </a:r>
          </a:p>
        </p:txBody>
      </p:sp>
      <p:sp>
        <p:nvSpPr>
          <p:cNvPr id="3" name="Text Placeholder 1">
            <a:extLst>
              <a:ext uri="{FF2B5EF4-FFF2-40B4-BE49-F238E27FC236}">
                <a16:creationId xmlns:a16="http://schemas.microsoft.com/office/drawing/2014/main" id="{9ADD6851-8BF3-44BE-87A9-6CAF7BEE7657}"/>
              </a:ext>
            </a:extLst>
          </p:cNvPr>
          <p:cNvSpPr>
            <a:spLocks noGrp="1"/>
          </p:cNvSpPr>
          <p:nvPr>
            <p:ph type="body" sz="quarter" idx="10"/>
          </p:nvPr>
        </p:nvSpPr>
        <p:spPr>
          <a:xfrm>
            <a:off x="476250" y="2124074"/>
            <a:ext cx="10515600" cy="4625975"/>
          </a:xfrm>
        </p:spPr>
        <p:txBody>
          <a:bodyPr>
            <a:normAutofit/>
          </a:bodyPr>
          <a:lstStyle/>
          <a:p>
            <a:r>
              <a:rPr lang="en-US" sz="2400" dirty="0"/>
              <a:t>What is Secondary Traumatic Stress (STS)?</a:t>
            </a:r>
          </a:p>
          <a:p>
            <a:endParaRPr lang="en-US" sz="2400" dirty="0"/>
          </a:p>
          <a:p>
            <a:r>
              <a:rPr lang="en-US" sz="2400" dirty="0"/>
              <a:t>Why does it matter?</a:t>
            </a:r>
          </a:p>
          <a:p>
            <a:endParaRPr lang="en-US" sz="2400" dirty="0"/>
          </a:p>
          <a:p>
            <a:r>
              <a:rPr lang="en-US" sz="2400" dirty="0"/>
              <a:t>What does it look &amp; feel like?</a:t>
            </a:r>
          </a:p>
          <a:p>
            <a:endParaRPr lang="en-US" sz="2400" dirty="0"/>
          </a:p>
          <a:p>
            <a:r>
              <a:rPr lang="en-US" sz="2400" dirty="0"/>
              <a:t>How to reduce &amp; manage STS symptoms?</a:t>
            </a:r>
          </a:p>
          <a:p>
            <a:pPr marL="0" indent="0">
              <a:buNone/>
            </a:pPr>
            <a:endParaRPr lang="en-US" sz="2400" dirty="0"/>
          </a:p>
          <a:p>
            <a:r>
              <a:rPr lang="en-US" sz="2400" dirty="0"/>
              <a:t>How do we build resilience?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474664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465A1D-51B1-791C-3C68-4EEFD8561C09}"/>
              </a:ext>
            </a:extLst>
          </p:cNvPr>
          <p:cNvPicPr>
            <a:picLocks noChangeAspect="1"/>
          </p:cNvPicPr>
          <p:nvPr/>
        </p:nvPicPr>
        <p:blipFill rotWithShape="1">
          <a:blip r:embed="rId3"/>
          <a:srcRect l="13" r="2" b="2"/>
          <a:stretch/>
        </p:blipFill>
        <p:spPr>
          <a:xfrm>
            <a:off x="838200" y="754148"/>
            <a:ext cx="10515600" cy="4995575"/>
          </a:xfrm>
          <a:prstGeom prst="rect">
            <a:avLst/>
          </a:prstGeom>
        </p:spPr>
      </p:pic>
      <p:cxnSp>
        <p:nvCxnSpPr>
          <p:cNvPr id="17" name="Straight Connector 16">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14185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1361</TotalTime>
  <Words>1666</Words>
  <Application>Microsoft Office PowerPoint</Application>
  <PresentationFormat>Widescreen</PresentationFormat>
  <Paragraphs>139</Paragraphs>
  <Slides>16</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Cambria</vt:lpstr>
      <vt:lpstr>Open Sans</vt:lpstr>
      <vt:lpstr>Open Sans Light</vt:lpstr>
      <vt:lpstr>Wingdings</vt:lpstr>
      <vt:lpstr>Custom Design</vt:lpstr>
      <vt:lpstr>Office Theme</vt:lpstr>
      <vt:lpstr>Providers Secondary Traumatic Stress</vt:lpstr>
      <vt:lpstr>PowerPoint Presentation</vt:lpstr>
      <vt:lpstr>PowerPoint Presentation</vt:lpstr>
      <vt:lpstr>PowerPoint Presentation</vt:lpstr>
      <vt:lpstr>PowerPoint Presentation</vt:lpstr>
      <vt:lpstr>PowerPoint Presentation</vt:lpstr>
      <vt:lpstr>Provider Secondary Traumatic Stress</vt:lpstr>
      <vt:lpstr>Today’s Overview</vt:lpstr>
      <vt:lpstr>PowerPoint Presentation</vt:lpstr>
      <vt:lpstr>Secondary Traumatic Stress</vt:lpstr>
      <vt:lpstr>Vicarious Trauma vs. STS</vt:lpstr>
      <vt:lpstr>Symptoms &amp; Outcomes</vt:lpstr>
      <vt:lpstr>STS in Behavioral Health Workers</vt:lpstr>
      <vt:lpstr>Monitoring &amp; Assessment</vt:lpstr>
      <vt:lpstr>PowerPoint Presentation</vt:lpstr>
      <vt:lpstr>Management &amp; Treatment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Candy Allen</dc:creator>
  <cp:lastModifiedBy>Morton, Casey</cp:lastModifiedBy>
  <cp:revision>36</cp:revision>
  <dcterms:created xsi:type="dcterms:W3CDTF">2020-08-27T17:37:32Z</dcterms:created>
  <dcterms:modified xsi:type="dcterms:W3CDTF">2022-06-23T17:32:11Z</dcterms:modified>
</cp:coreProperties>
</file>