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9"/>
  </p:notesMasterIdLst>
  <p:sldIdLst>
    <p:sldId id="529" r:id="rId3"/>
    <p:sldId id="525" r:id="rId4"/>
    <p:sldId id="526" r:id="rId5"/>
    <p:sldId id="527" r:id="rId6"/>
    <p:sldId id="528" r:id="rId7"/>
    <p:sldId id="535" r:id="rId8"/>
    <p:sldId id="259" r:id="rId9"/>
    <p:sldId id="257" r:id="rId10"/>
    <p:sldId id="523" r:id="rId11"/>
    <p:sldId id="267" r:id="rId12"/>
    <p:sldId id="258" r:id="rId13"/>
    <p:sldId id="269" r:id="rId14"/>
    <p:sldId id="530" r:id="rId15"/>
    <p:sldId id="522" r:id="rId16"/>
    <p:sldId id="534" r:id="rId17"/>
    <p:sldId id="53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4F3A25"/>
    <a:srgbClr val="CC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81571" autoAdjust="0"/>
  </p:normalViewPr>
  <p:slideViewPr>
    <p:cSldViewPr snapToGrid="0">
      <p:cViewPr varScale="1">
        <p:scale>
          <a:sx n="89" d="100"/>
          <a:sy n="89"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308B3-CFAA-4208-9ADB-B85286723CF1}" type="datetimeFigureOut">
              <a:rPr lang="en-US" smtClean="0"/>
              <a:t>8/30/2021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ABD2E-B9D2-4965-8B1C-844AF2D75314}" type="slidenum">
              <a:rPr lang="en-US" smtClean="0"/>
              <a:t>‹#›</a:t>
            </a:fld>
            <a:endParaRPr lang="en-US" dirty="0"/>
          </a:p>
        </p:txBody>
      </p:sp>
    </p:spTree>
    <p:extLst>
      <p:ext uri="{BB962C8B-B14F-4D97-AF65-F5344CB8AC3E}">
        <p14:creationId xmlns:p14="http://schemas.microsoft.com/office/powerpoint/2010/main" val="319192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uralhealthinfo.org/toolkits/substance-abuse/1/public-health-based-approac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uralhealthinfo.org/toolkits/substance-abus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pa.org/practice/programs/rural/rural-culture.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ado.org/the-good-ol-days-are-back-the-revival-of-the-potosi-brewery/" TargetMode="External"/><Relationship Id="rId4" Type="http://schemas.openxmlformats.org/officeDocument/2006/relationships/hyperlink" Target="https://www.ruraledu.org/articles.php?id=312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Speaker’s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Co-branding information.</a:t>
            </a:r>
          </a:p>
          <a:p>
            <a:endParaRPr lang="en-US" dirty="0"/>
          </a:p>
        </p:txBody>
      </p:sp>
    </p:spTree>
    <p:extLst>
      <p:ext uri="{BB962C8B-B14F-4D97-AF65-F5344CB8AC3E}">
        <p14:creationId xmlns:p14="http://schemas.microsoft.com/office/powerpoint/2010/main" val="74409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Stress is common in agricultural jobs.</a:t>
            </a:r>
          </a:p>
          <a:p>
            <a:r>
              <a:rPr lang="en-US" dirty="0"/>
              <a:t>Farming is one of the most hazardous occupations (Freeman et al., 2008). </a:t>
            </a:r>
          </a:p>
          <a:p>
            <a:r>
              <a:rPr lang="en-US" dirty="0"/>
              <a:t>Physical health may be impacted due to the use of pesticides and other chemicals (Blair et al., 2015).</a:t>
            </a:r>
          </a:p>
          <a:p>
            <a:r>
              <a:rPr lang="en-US" dirty="0"/>
              <a:t>Other stressors include long days, isolation, heavy workload, technological innovation, business management, and farm administration.</a:t>
            </a:r>
          </a:p>
          <a:p>
            <a:r>
              <a:rPr lang="en-US" dirty="0"/>
              <a:t>External factors such as disease outbreaks, natural disasters, government regulations, climate changes, and market fluctuations are unpredictable.</a:t>
            </a:r>
          </a:p>
          <a:p>
            <a:r>
              <a:rPr lang="en-US" dirty="0"/>
              <a:t>Interpersonal stressors related to family roles (Hovey &amp; Seligman, 2006)</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11</a:t>
            </a:fld>
            <a:endParaRPr lang="en-US" dirty="0"/>
          </a:p>
        </p:txBody>
      </p:sp>
    </p:spTree>
    <p:extLst>
      <p:ext uri="{BB962C8B-B14F-4D97-AF65-F5344CB8AC3E}">
        <p14:creationId xmlns:p14="http://schemas.microsoft.com/office/powerpoint/2010/main" val="98304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We recommend that you start this portion of the presentation by listing your community strengths, resources, and assets.</a:t>
            </a:r>
          </a:p>
          <a:p>
            <a:endParaRPr lang="en-US" dirty="0"/>
          </a:p>
          <a:p>
            <a:r>
              <a:rPr lang="en-US" dirty="0"/>
              <a:t>To develop a community response to stigma and mental illness begin by looking at our own community statistics and contributing environmental factors.</a:t>
            </a:r>
          </a:p>
          <a:p>
            <a:r>
              <a:rPr lang="en-US" dirty="0"/>
              <a:t>This slide allows you to customize with local statistics and concerns</a:t>
            </a:r>
          </a:p>
          <a:p>
            <a:endParaRPr lang="en-US" dirty="0"/>
          </a:p>
          <a:p>
            <a:r>
              <a:rPr lang="en-US" dirty="0"/>
              <a:t>Your Community’s “Cultural Norm”  allows you to help community members consider the cultural norm or what is considered acceptable behavior especially regarding mental illness in your local community.</a:t>
            </a:r>
          </a:p>
          <a:p>
            <a:pPr defTabSz="931774">
              <a:defRPr/>
            </a:pPr>
            <a:br>
              <a:rPr lang="en-US" dirty="0"/>
            </a:br>
            <a:endParaRPr lang="en-US" dirty="0"/>
          </a:p>
          <a:p>
            <a:endParaRPr lang="en-US" dirty="0"/>
          </a:p>
          <a:p>
            <a:endParaRPr lang="en-US" dirty="0"/>
          </a:p>
          <a:p>
            <a:r>
              <a:rPr lang="en-US" dirty="0"/>
              <a:t>A Public Health-Based Approach to Addressing Substance Use Disorders  </a:t>
            </a:r>
          </a:p>
          <a:p>
            <a:r>
              <a:rPr lang="en-US" dirty="0">
                <a:hlinkClick r:id="rId3"/>
              </a:rPr>
              <a:t>https://www.ruralhealthinfo.org/toolkits/substance-abuse/1/public-health-based-approach</a:t>
            </a:r>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12</a:t>
            </a:fld>
            <a:endParaRPr lang="en-US" dirty="0"/>
          </a:p>
        </p:txBody>
      </p:sp>
    </p:spTree>
    <p:extLst>
      <p:ext uri="{BB962C8B-B14F-4D97-AF65-F5344CB8AC3E}">
        <p14:creationId xmlns:p14="http://schemas.microsoft.com/office/powerpoint/2010/main" val="381611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slide is optional and provides the presenter with the opportunity to list local behavioral healthcare providers and other resources.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96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slide provides the presenter with national resources for individuals or communities experiencing crisis and other mental health resources. </a:t>
            </a:r>
          </a:p>
        </p:txBody>
      </p:sp>
      <p:sp>
        <p:nvSpPr>
          <p:cNvPr id="4" name="Slide Number Placeholder 3"/>
          <p:cNvSpPr>
            <a:spLocks noGrp="1"/>
          </p:cNvSpPr>
          <p:nvPr>
            <p:ph type="sldNum" sz="quarter" idx="5"/>
          </p:nvPr>
        </p:nvSpPr>
        <p:spPr/>
        <p:txBody>
          <a:bodyPr/>
          <a:lstStyle/>
          <a:p>
            <a:fld id="{1E4ABD2E-B9D2-4965-8B1C-844AF2D75314}" type="slidenum">
              <a:rPr lang="en-US" smtClean="0"/>
              <a:t>14</a:t>
            </a:fld>
            <a:endParaRPr lang="en-US" dirty="0"/>
          </a:p>
        </p:txBody>
      </p:sp>
    </p:spTree>
    <p:extLst>
      <p:ext uri="{BB962C8B-B14F-4D97-AF65-F5344CB8AC3E}">
        <p14:creationId xmlns:p14="http://schemas.microsoft.com/office/powerpoint/2010/main" val="1163689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Technology Transfer Centers (TTC) offer free technical assistance and training on a variety of mental health and addiction topics.  These are just a few of the resources that are free and available to the public. </a:t>
            </a: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15</a:t>
            </a:fld>
            <a:endParaRPr lang="en-US" dirty="0"/>
          </a:p>
        </p:txBody>
      </p:sp>
    </p:spTree>
    <p:extLst>
      <p:ext uri="{BB962C8B-B14F-4D97-AF65-F5344CB8AC3E}">
        <p14:creationId xmlns:p14="http://schemas.microsoft.com/office/powerpoint/2010/main" val="238783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Technology Transfer Centers offer free technical assistance and training on the topic presented here.  Please visit:______________(</a:t>
            </a:r>
            <a:r>
              <a:rPr lang="en-US" b="1" dirty="0"/>
              <a:t>insert </a:t>
            </a:r>
            <a:r>
              <a:rPr lang="en-US" b="1" dirty="0" err="1"/>
              <a:t>url</a:t>
            </a:r>
            <a:r>
              <a:rPr lang="en-US" b="1" dirty="0"/>
              <a:t> for farm stress grab-n-go–page</a:t>
            </a:r>
            <a:r>
              <a:rPr lang="en-US" dirty="0"/>
              <a:t>)</a:t>
            </a:r>
          </a:p>
          <a:p>
            <a:endParaRPr lang="en-US" dirty="0"/>
          </a:p>
        </p:txBody>
      </p:sp>
    </p:spTree>
    <p:extLst>
      <p:ext uri="{BB962C8B-B14F-4D97-AF65-F5344CB8AC3E}">
        <p14:creationId xmlns:p14="http://schemas.microsoft.com/office/powerpoint/2010/main" val="251612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dirty="0"/>
          </a:p>
        </p:txBody>
      </p:sp>
    </p:spTree>
    <p:extLst>
      <p:ext uri="{BB962C8B-B14F-4D97-AF65-F5344CB8AC3E}">
        <p14:creationId xmlns:p14="http://schemas.microsoft.com/office/powerpoint/2010/main" val="9399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Speaker’s Notes:</a:t>
            </a:r>
            <a:br>
              <a:rPr lang="en-US" dirty="0"/>
            </a:br>
            <a:br>
              <a:rPr lang="en-US" dirty="0"/>
            </a:br>
            <a:r>
              <a:rPr lang="en-US" dirty="0"/>
              <a:t>The words we use matter.  This is especially true when talking about Mental Health and Mental Illness issues.  Studies show that many people do not seek treatment due to the stigma attached to mental illness.  Experts agree that </a:t>
            </a:r>
            <a:r>
              <a:rPr lang="en-US" sz="1100" dirty="0">
                <a:solidFill>
                  <a:srgbClr val="00467F"/>
                </a:solidFill>
                <a:latin typeface="Arial"/>
                <a:ea typeface="Arial"/>
                <a:cs typeface="Arial"/>
                <a:sym typeface="Arial"/>
              </a:rPr>
              <a:t>the “single most important barrier to overcome in the community is the stigma and associated discrimination towards persons suffering from mental and behavioral disorders.”</a:t>
            </a:r>
            <a:endParaRPr lang="en-US" dirty="0"/>
          </a:p>
          <a:p>
            <a:endParaRPr lang="en-US" dirty="0"/>
          </a:p>
        </p:txBody>
      </p:sp>
    </p:spTree>
    <p:extLst>
      <p:ext uri="{BB962C8B-B14F-4D97-AF65-F5344CB8AC3E}">
        <p14:creationId xmlns:p14="http://schemas.microsoft.com/office/powerpoint/2010/main" val="286505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Speaker’s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presentations were designed to assist rural communities increase their awareness and understanding of the relationship between mental health and farm stress. </a:t>
            </a:r>
            <a:br>
              <a:rPr lang="en-US" dirty="0"/>
            </a:br>
            <a:r>
              <a:rPr lang="en-US" dirty="0"/>
              <a:t>Thru the creation of a common language about mental health, communities can identify their unique resources and implement next steps in determining community-wide solutions.</a:t>
            </a:r>
          </a:p>
          <a:p>
            <a:endParaRPr lang="en-US" dirty="0"/>
          </a:p>
        </p:txBody>
      </p:sp>
    </p:spTree>
    <p:extLst>
      <p:ext uri="{BB962C8B-B14F-4D97-AF65-F5344CB8AC3E}">
        <p14:creationId xmlns:p14="http://schemas.microsoft.com/office/powerpoint/2010/main" val="216723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Resources:</a:t>
            </a:r>
            <a:br>
              <a:rPr lang="en-US" dirty="0"/>
            </a:br>
            <a:br>
              <a:rPr lang="en-US" dirty="0"/>
            </a:br>
            <a:r>
              <a:rPr lang="en-US" dirty="0"/>
              <a:t>Rural Prevention and Treatment of Substance Use Disorders Toolkit: </a:t>
            </a:r>
            <a:r>
              <a:rPr lang="en-US" dirty="0">
                <a:hlinkClick r:id="rId3"/>
              </a:rPr>
              <a:t>https://www.ruralhealthinfo.org/toolkits/substance-abuse</a:t>
            </a:r>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7</a:t>
            </a:fld>
            <a:endParaRPr lang="en-US" dirty="0"/>
          </a:p>
        </p:txBody>
      </p:sp>
    </p:spTree>
    <p:extLst>
      <p:ext uri="{BB962C8B-B14F-4D97-AF65-F5344CB8AC3E}">
        <p14:creationId xmlns:p14="http://schemas.microsoft.com/office/powerpoint/2010/main" val="3327696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Speaker’s Notes:</a:t>
            </a:r>
          </a:p>
          <a:p>
            <a:pPr defTabSz="942289">
              <a:defRPr/>
            </a:pPr>
            <a:endParaRPr lang="en-US" dirty="0"/>
          </a:p>
          <a:p>
            <a:pPr defTabSz="942289">
              <a:defRPr/>
            </a:pPr>
            <a:r>
              <a:rPr lang="en-US" dirty="0" err="1"/>
              <a:t>Slama</a:t>
            </a:r>
            <a:r>
              <a:rPr lang="en-US" dirty="0"/>
              <a:t>, K. (2004). Rural culture is a diversity issue. Minnesota Psychologist, 9-11, 13.  Retrieved from </a:t>
            </a:r>
            <a:r>
              <a:rPr lang="en-US" u="sng" dirty="0">
                <a:hlinkClick r:id="rId3"/>
              </a:rPr>
              <a:t>https://www.apa.org/practice/programs/rural/rural-culture.pdf</a:t>
            </a:r>
            <a:endParaRPr lang="en-US" dirty="0"/>
          </a:p>
          <a:p>
            <a:endParaRPr lang="en-US" dirty="0"/>
          </a:p>
          <a:p>
            <a:r>
              <a:rPr lang="en-US" dirty="0"/>
              <a:t>  </a:t>
            </a:r>
          </a:p>
          <a:p>
            <a:pPr>
              <a:defRPr/>
            </a:pPr>
            <a:r>
              <a:rPr lang="en-US" dirty="0"/>
              <a:t>Applying one definition to “rural” is complicated by changing community demographics, urban sprawl, and diverse geographies.  Regardless of the definition, rural areas are commonly characterized by a combination of low population density (sparseness), isolation (distance from an urban center), and small size (total population).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Complicated…Why What’s Rural Matters.” </a:t>
            </a:r>
            <a:r>
              <a:rPr lang="en-US" sz="1200" i="1" kern="1200" dirty="0">
                <a:solidFill>
                  <a:schemeClr val="tx1"/>
                </a:solidFill>
                <a:effectLst/>
                <a:latin typeface="+mn-lt"/>
                <a:ea typeface="+mn-ea"/>
                <a:cs typeface="+mn-cs"/>
              </a:rPr>
              <a:t>The Rural School and Community Trust, </a:t>
            </a:r>
            <a:r>
              <a:rPr lang="en-US" sz="1200" kern="1200" dirty="0">
                <a:solidFill>
                  <a:schemeClr val="tx1"/>
                </a:solidFill>
                <a:effectLst/>
                <a:latin typeface="+mn-lt"/>
                <a:ea typeface="+mn-ea"/>
                <a:cs typeface="+mn-cs"/>
              </a:rPr>
              <a:t>21 Nov. 2013, </a:t>
            </a:r>
            <a:r>
              <a:rPr lang="en-US" sz="1200" u="none" strike="noStrike" kern="1200" dirty="0">
                <a:solidFill>
                  <a:schemeClr val="tx1"/>
                </a:solidFill>
                <a:effectLst/>
                <a:latin typeface="+mn-lt"/>
                <a:ea typeface="+mn-ea"/>
                <a:cs typeface="+mn-cs"/>
                <a:hlinkClick r:id="rId4"/>
              </a:rPr>
              <a:t>www.ruraledu.org/articles.php?id=3127</a:t>
            </a:r>
            <a:r>
              <a:rPr lang="en-US" sz="1200" kern="1200" dirty="0">
                <a:solidFill>
                  <a:schemeClr val="tx1"/>
                </a:solidFill>
                <a:effectLst/>
                <a:latin typeface="+mn-lt"/>
                <a:ea typeface="+mn-ea"/>
                <a:cs typeface="+mn-cs"/>
              </a:rPr>
              <a:t>  </a:t>
            </a:r>
            <a:endParaRPr lang="en-US" dirty="0"/>
          </a:p>
          <a:p>
            <a:endParaRPr lang="en-US" dirty="0"/>
          </a:p>
          <a:p>
            <a:r>
              <a:rPr lang="en-US" dirty="0"/>
              <a:t> </a:t>
            </a:r>
          </a:p>
          <a:p>
            <a:r>
              <a:rPr lang="en-US" dirty="0"/>
              <a:t>Rural communities are diverse, and their culture is shaped by many factors including weather, primary options for employment, heritage, access to health and behavior healthcare, and proximity to urban areas to access goods and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seen one rural town you’ve seen one rural town.”  This adage reminds us that not all rural communities are the same and not all rural people are the same.</a:t>
            </a:r>
            <a:r>
              <a:rPr lang="en-US" baseline="30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Schwartz, Brett. “The Good Ol’ Days Are Back: The Revival of the Potosi Brewery.” </a:t>
            </a:r>
            <a:r>
              <a:rPr lang="en-US" sz="1200" i="1" kern="1200" dirty="0">
                <a:solidFill>
                  <a:schemeClr val="tx1"/>
                </a:solidFill>
                <a:effectLst/>
                <a:latin typeface="+mn-lt"/>
                <a:ea typeface="+mn-ea"/>
                <a:cs typeface="+mn-cs"/>
              </a:rPr>
              <a:t>National Association of Development Organizations, </a:t>
            </a:r>
            <a:r>
              <a:rPr lang="en-US" sz="1200" kern="1200" dirty="0">
                <a:solidFill>
                  <a:schemeClr val="tx1"/>
                </a:solidFill>
                <a:effectLst/>
                <a:latin typeface="+mn-lt"/>
                <a:ea typeface="+mn-ea"/>
                <a:cs typeface="+mn-cs"/>
              </a:rPr>
              <a:t>30 Nov. 2012, </a:t>
            </a:r>
            <a:r>
              <a:rPr lang="en-US" sz="1200" u="none" strike="noStrike" kern="1200" dirty="0">
                <a:solidFill>
                  <a:schemeClr val="tx1"/>
                </a:solidFill>
                <a:effectLst/>
                <a:latin typeface="+mn-lt"/>
                <a:ea typeface="+mn-ea"/>
                <a:cs typeface="+mn-cs"/>
                <a:hlinkClick r:id="rId5"/>
              </a:rPr>
              <a:t>www.nado.org/the-good-ol-days-are-back-the-revival-of-the-potosi-brewery/</a:t>
            </a:r>
            <a:r>
              <a:rPr lang="en-US" sz="1200" kern="1200" dirty="0">
                <a:solidFill>
                  <a:schemeClr val="tx1"/>
                </a:solidFill>
                <a:effectLst/>
                <a:latin typeface="+mn-lt"/>
                <a:ea typeface="+mn-ea"/>
                <a:cs typeface="+mn-cs"/>
              </a:rPr>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8</a:t>
            </a:fld>
            <a:endParaRPr lang="en-US" dirty="0"/>
          </a:p>
        </p:txBody>
      </p:sp>
    </p:spTree>
    <p:extLst>
      <p:ext uri="{BB962C8B-B14F-4D97-AF65-F5344CB8AC3E}">
        <p14:creationId xmlns:p14="http://schemas.microsoft.com/office/powerpoint/2010/main" val="66294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To learn more: https://www.supportfarmers.com/human-health/ </a:t>
            </a:r>
          </a:p>
        </p:txBody>
      </p:sp>
      <p:sp>
        <p:nvSpPr>
          <p:cNvPr id="4" name="Slide Number Placeholder 3"/>
          <p:cNvSpPr>
            <a:spLocks noGrp="1"/>
          </p:cNvSpPr>
          <p:nvPr>
            <p:ph type="sldNum" sz="quarter" idx="5"/>
          </p:nvPr>
        </p:nvSpPr>
        <p:spPr/>
        <p:txBody>
          <a:bodyPr/>
          <a:lstStyle/>
          <a:p>
            <a:fld id="{1E4ABD2E-B9D2-4965-8B1C-844AF2D75314}" type="slidenum">
              <a:rPr lang="en-US" smtClean="0"/>
              <a:t>9</a:t>
            </a:fld>
            <a:endParaRPr lang="en-US" dirty="0"/>
          </a:p>
        </p:txBody>
      </p:sp>
    </p:spTree>
    <p:extLst>
      <p:ext uri="{BB962C8B-B14F-4D97-AF65-F5344CB8AC3E}">
        <p14:creationId xmlns:p14="http://schemas.microsoft.com/office/powerpoint/2010/main" val="295538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10</a:t>
            </a:fld>
            <a:endParaRPr lang="en-US" dirty="0"/>
          </a:p>
        </p:txBody>
      </p:sp>
    </p:spTree>
    <p:extLst>
      <p:ext uri="{BB962C8B-B14F-4D97-AF65-F5344CB8AC3E}">
        <p14:creationId xmlns:p14="http://schemas.microsoft.com/office/powerpoint/2010/main" val="179895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2457-7D24-4063-A251-7620EF3F14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F4DEF5-8336-483B-8335-F4110317F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15AF0E-8BD5-4A3B-A13A-DA10CD02CE3B}"/>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ACDF8465-52ED-47A4-9B0D-1DF48232B1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1EB70-9349-4A3F-B31C-08C15C652D78}"/>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156337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E6BB-88F4-48B8-98F9-FC35B3D9A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2CF74-318D-4671-9449-027B45EDC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66105-E147-4CAA-80A4-CA2A7F398736}"/>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BEC8A115-AD85-4B20-881E-97E2BB0623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CE798F-95D2-4ABB-8DD4-F9ADF4BCC9CA}"/>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78592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E25090-A6F2-44CE-9651-3526DD67B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FD6067-B30B-4A05-ADC9-939F30A0E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00F02-6D67-4A30-81F3-5A76752CF367}"/>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8C023E65-32A0-408A-8CEE-F5B0ADE726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1A0346-E8ED-4440-BC5A-6E709FBCB954}"/>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86529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D4CB1-1984-4CDD-B1CC-A4F8B1BDA7DB}"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61D40-2528-4DFF-9958-219E48B0B77B}" type="slidenum">
              <a:rPr lang="en-US" smtClean="0"/>
              <a:t>‹#›</a:t>
            </a:fld>
            <a:endParaRPr lang="en-US"/>
          </a:p>
        </p:txBody>
      </p:sp>
    </p:spTree>
    <p:extLst>
      <p:ext uri="{BB962C8B-B14F-4D97-AF65-F5344CB8AC3E}">
        <p14:creationId xmlns:p14="http://schemas.microsoft.com/office/powerpoint/2010/main" val="2053414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296866" y="3306804"/>
            <a:ext cx="6858001" cy="244391"/>
          </a:xfrm>
          <a:prstGeom prst="rect">
            <a:avLst/>
          </a:prstGeom>
          <a:ln w="12700">
            <a:miter lim="400000"/>
          </a:ln>
        </p:spPr>
      </p:pic>
      <p:sp>
        <p:nvSpPr>
          <p:cNvPr id="95" name="Title Text"/>
          <p:cNvSpPr txBox="1">
            <a:spLocks noGrp="1"/>
          </p:cNvSpPr>
          <p:nvPr>
            <p:ph type="title"/>
          </p:nvPr>
        </p:nvSpPr>
        <p:spPr>
          <a:xfrm>
            <a:off x="914400" y="1195101"/>
            <a:ext cx="10363200" cy="2387601"/>
          </a:xfrm>
          <a:prstGeom prst="rect">
            <a:avLst/>
          </a:prstGeom>
        </p:spPr>
        <p:txBody>
          <a:bodyPr lIns="45699" tIns="45699" rIns="45699" bIns="45699" anchor="b"/>
          <a:lstStyle>
            <a:lvl1pPr algn="ctr">
              <a:defRPr sz="4500"/>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203200" indent="-152400" algn="ctr">
              <a:spcBef>
                <a:spcPts val="700"/>
              </a:spcBef>
              <a:buSzTx/>
              <a:buFontTx/>
              <a:buNone/>
              <a:defRPr sz="1800"/>
            </a:lvl1pPr>
            <a:lvl2pPr marL="203200" indent="50800" algn="ctr">
              <a:spcBef>
                <a:spcPts val="700"/>
              </a:spcBef>
              <a:buSzTx/>
              <a:buFontTx/>
              <a:buNone/>
              <a:defRPr sz="1800"/>
            </a:lvl2pPr>
            <a:lvl3pPr marL="203200" indent="50800" algn="ctr">
              <a:spcBef>
                <a:spcPts val="700"/>
              </a:spcBef>
              <a:buSzTx/>
              <a:buFontTx/>
              <a:buNone/>
              <a:defRPr sz="1800"/>
            </a:lvl3pPr>
            <a:lvl4pPr marL="203200" indent="50800" algn="ctr">
              <a:spcBef>
                <a:spcPts val="700"/>
              </a:spcBef>
              <a:buSzTx/>
              <a:buFontTx/>
              <a:buNone/>
              <a:defRPr sz="1800"/>
            </a:lvl4pPr>
            <a:lvl5pPr marL="203200" indent="50800" algn="ctr">
              <a:spcBef>
                <a:spcPts val="7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6" y="3"/>
            <a:ext cx="8824387" cy="1090613"/>
          </a:xfrm>
          <a:prstGeom prst="rect">
            <a:avLst/>
          </a:prstGeom>
        </p:spPr>
        <p:txBody>
          <a:bodyPr lIns="91439" tIns="45719" rIns="91439" bIns="45719">
            <a:noAutofit/>
          </a:bodyPr>
          <a:lstStyle/>
          <a:p>
            <a:endParaRPr/>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8462616" y="6217898"/>
            <a:ext cx="274984" cy="276908"/>
          </a:xfrm>
          <a:prstGeom prst="rect">
            <a:avLst/>
          </a:prstGeom>
        </p:spPr>
        <p:txBody>
          <a:bodyPr lIns="45675" tIns="45675" rIns="45675" bIns="45675"/>
          <a:lstStyle>
            <a:lvl1pPr defTabSz="914400"/>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p:nvPr>
        </p:nvSpPr>
        <p:spPr>
          <a:xfrm>
            <a:off x="1524000" y="260111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Rectangle 7"/>
          <p:cNvSpPr/>
          <p:nvPr/>
        </p:nvSpPr>
        <p:spPr>
          <a:xfrm>
            <a:off x="311888" y="1"/>
            <a:ext cx="11880113" cy="2275367"/>
          </a:xfrm>
          <a:prstGeom prst="rect">
            <a:avLst/>
          </a:prstGeom>
          <a:solidFill>
            <a:srgbClr val="00467F"/>
          </a:solidFill>
          <a:ln w="12700">
            <a:miter lim="400000"/>
          </a:ln>
        </p:spPr>
        <p:txBody>
          <a:bodyPr lIns="45718" tIns="45718" rIns="45718" bIns="45718" anchor="ctr"/>
          <a:lstStyle/>
          <a:p>
            <a:pPr algn="ctr">
              <a:defRPr>
                <a:solidFill>
                  <a:srgbClr val="FFFFFF"/>
                </a:solidFill>
              </a:defRPr>
            </a:pPr>
            <a:endParaRPr sz="1800"/>
          </a:p>
        </p:txBody>
      </p:sp>
      <p:sp>
        <p:nvSpPr>
          <p:cNvPr id="14" name="Title Text"/>
          <p:cNvSpPr txBox="1">
            <a:spLocks noGrp="1"/>
          </p:cNvSpPr>
          <p:nvPr>
            <p:ph type="title"/>
          </p:nvPr>
        </p:nvSpPr>
        <p:spPr>
          <a:xfrm>
            <a:off x="819889" y="180752"/>
            <a:ext cx="10363201" cy="1913864"/>
          </a:xfrm>
          <a:prstGeom prst="rect">
            <a:avLst/>
          </a:prstGeom>
        </p:spPr>
        <p:txBody>
          <a:bodyPr anchor="b"/>
          <a:lstStyle>
            <a:lvl1pPr algn="ctr">
              <a:defRPr sz="6000">
                <a:solidFill>
                  <a:srgbClr val="FFFFFF"/>
                </a:solidFill>
              </a:defRPr>
            </a:lvl1pPr>
          </a:lstStyle>
          <a:p>
            <a:r>
              <a:t>Title Text</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FB2F-CAD4-46F1-86F0-DF064353C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09DA5-B89A-48B0-A4DB-A6A149762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B1C7F-EEDB-4D4F-B1A4-802196A66EC1}"/>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23BDC4DC-7EEA-415B-8FCB-6FE579DC39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43BCD1-6E5D-4996-AB4F-E3182209A57D}"/>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92220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53F1-4B6F-4DC1-B600-6E0C717E7B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8D6FFF-EBEB-4B6A-8760-CDF249833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59CEC-BA76-4B47-8D2A-65E0AB094C4B}"/>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F50087B0-C482-4584-B220-F9043763B6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1ED1FC-BFE5-4101-AA28-7A17D724A569}"/>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52411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615-87BE-4AFA-B2CA-42336962B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1C7A1-EC33-4072-B697-A35F6A9BF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63712-004E-465E-A08F-028CD71B2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70368B-97FD-4A87-8DD3-89551C35AC62}"/>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98BAD08F-7C59-4EE7-9848-A24626B503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4F549A-A59C-4A45-A94C-B32AEF4681DE}"/>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237742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3F5A-419D-48BA-801E-B648BE77D1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F4273-4BBA-47D0-8974-26BDCFB71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B1648-B69A-4594-927A-4E13FF9586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8E778-F201-40ED-8A0A-D5BFCA227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59F2D7-C368-4991-BC88-8341E0A4C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7C24C-DEFD-4747-B371-06900D07BCF4}"/>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8" name="Footer Placeholder 7">
            <a:extLst>
              <a:ext uri="{FF2B5EF4-FFF2-40B4-BE49-F238E27FC236}">
                <a16:creationId xmlns:a16="http://schemas.microsoft.com/office/drawing/2014/main" id="{1A1C0C60-3171-4551-B454-3C3D5F1E0E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186910-5BF3-433F-86F2-C6C74B470555}"/>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210440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DEC6-7C7F-43F7-B36A-12335652F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417614-4168-4AA4-A9D5-ACBF1DFC4ED6}"/>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4" name="Footer Placeholder 3">
            <a:extLst>
              <a:ext uri="{FF2B5EF4-FFF2-40B4-BE49-F238E27FC236}">
                <a16:creationId xmlns:a16="http://schemas.microsoft.com/office/drawing/2014/main" id="{49A2AEEE-5AA3-4E82-841A-ED8FE8F468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EC2AE9-8F85-4075-A7B7-2EB4EFA7DE81}"/>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46908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518C3-5CAA-4D86-848F-D6C554E730B9}"/>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3" name="Footer Placeholder 2">
            <a:extLst>
              <a:ext uri="{FF2B5EF4-FFF2-40B4-BE49-F238E27FC236}">
                <a16:creationId xmlns:a16="http://schemas.microsoft.com/office/drawing/2014/main" id="{E2E2B7D4-4794-45FB-A7E8-255004DA97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788CA08-0EC3-4035-890A-3BCB1BD48E40}"/>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421508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2AA3-B897-43CB-876F-EB5DAEAA0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37F17B-83CA-43A3-9FFF-966207E93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7CC291-8153-4177-AFA7-698316865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3BAE6-EC6D-486E-A90C-45A8FD396DA3}"/>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80B7B5FC-11C2-407B-A82D-893D167B93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E8BFCD-4235-40CA-B3E5-F47D205C88C7}"/>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169890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74FB-A2DD-4709-955B-9B76DBBE4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D0E2D4-3D5A-4B10-B0B0-46D368BDFA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B98102-7A3C-431E-BB7B-A93E092C1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6EB91-7C9A-4FA0-8866-51933E2C2CF7}"/>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3EC1D68E-5107-42D2-952D-C2CDB91B5B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300A8C-D648-47FA-99FD-1149160B0C91}"/>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00041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B6E6D-EA48-454C-BEA3-1C8B0A89A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63BA2-1942-4078-B151-07629D887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EA58A-7F6A-4941-B922-FD91B5C43C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528D19EB-6D80-4639-98AF-C47F65552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3B5E34-A4CB-4477-B7EC-39A21E1F3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C76D0-A75C-41F4-9298-B9FF2AD8B31B}" type="slidenum">
              <a:rPr lang="en-US" smtClean="0"/>
              <a:t>‹#›</a:t>
            </a:fld>
            <a:endParaRPr lang="en-US" dirty="0"/>
          </a:p>
        </p:txBody>
      </p:sp>
    </p:spTree>
    <p:extLst>
      <p:ext uri="{BB962C8B-B14F-4D97-AF65-F5344CB8AC3E}">
        <p14:creationId xmlns:p14="http://schemas.microsoft.com/office/powerpoint/2010/main" val="126101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6"/>
          <a:stretch>
            <a:fillRect/>
          </a:stretch>
        </p:blipFill>
        <p:spPr>
          <a:xfrm rot="5400000" flipV="1">
            <a:off x="-3306807" y="3306809"/>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2531" y="6217854"/>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4" r:id="rId1"/>
    <p:sldLayoutId id="2147483659" r:id="rId2"/>
    <p:sldLayoutId id="2147483658" r:id="rId3"/>
    <p:sldLayoutId id="2147483649" r:id="rId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ountainplains@mhttcnetwork.org"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mailto:info@nami.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s://www.samhsa.gov/find-help/national-helpline" TargetMode="External"/><Relationship Id="rId7" Type="http://schemas.openxmlformats.org/officeDocument/2006/relationships/hyperlink" Target="https://sbirt.care/education.aspx"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mhttcnetwork.org/centers/mountain-plains-mhttc/rural-mental-health-farm-stress" TargetMode="External"/><Relationship Id="rId5" Type="http://schemas.openxmlformats.org/officeDocument/2006/relationships/hyperlink" Target="https://www.samhsa.gov/medication-assisted-treatment/medications-counseling-related-conditions/co-occurring-disorders" TargetMode="External"/><Relationship Id="rId4" Type="http://schemas.openxmlformats.org/officeDocument/2006/relationships/hyperlink" Target="https://www.samhsa.gov/data/release/2019-national-survey-drug-use-and-health-nsduh-releas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3.png"/><Relationship Id="rId7"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mailto:midamerica@attcnetwork.org" TargetMode="External"/><Relationship Id="rId5" Type="http://schemas.openxmlformats.org/officeDocument/2006/relationships/hyperlink" Target="mailto:midamerica@mhttcnetwork.org" TargetMode="External"/><Relationship Id="rId4" Type="http://schemas.openxmlformats.org/officeDocument/2006/relationships/hyperlink" Target="mailto:mountainplains@mhttcnetwork.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mailto:midamerica@mhttcnetwork.org" TargetMode="External"/><Relationship Id="rId3" Type="http://schemas.openxmlformats.org/officeDocument/2006/relationships/hyperlink" Target="https://www.thinglink.com/card/1382814558917230595" TargetMode="External"/><Relationship Id="rId7" Type="http://schemas.openxmlformats.org/officeDocument/2006/relationships/hyperlink" Target="mailto:mountainplains@mhttcnetwork.org"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attcnetwork.org/centers/mid-america-attc/home" TargetMode="External"/><Relationship Id="rId5" Type="http://schemas.openxmlformats.org/officeDocument/2006/relationships/hyperlink" Target="https://mhttcnetwork.org/centers/mid-america-mhttc/home" TargetMode="External"/><Relationship Id="rId4" Type="http://schemas.openxmlformats.org/officeDocument/2006/relationships/hyperlink" Target="https://mhttcnetwork.org/centers/mountain-plains-mhttc/home" TargetMode="External"/><Relationship Id="rId9" Type="http://schemas.openxmlformats.org/officeDocument/2006/relationships/hyperlink" Target="mailto:midamerica@attcnetwork.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mhttcnetwork.org/centers/global-mhttc/racial-equity-cultural-diversity"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
          </p:nvPr>
        </p:nvSpPr>
        <p:spPr>
          <a:xfrm>
            <a:off x="853440" y="2783997"/>
            <a:ext cx="11064240" cy="3906364"/>
          </a:xfrm>
        </p:spPr>
        <p:txBody>
          <a:bodyPr lIns="45718" tIns="45718" rIns="45718" bIns="45718" anchor="t">
            <a:normAutofit/>
          </a:bodyPr>
          <a:lstStyle/>
          <a:p>
            <a:pPr algn="l"/>
            <a:r>
              <a:rPr lang="en-US" dirty="0"/>
              <a:t>These materials were developed by the Mountain Plains MHTTC, Mid-America MHTTC, and the Mid-America ATTC for use by extension offices and other rural organizations to support community mental health efforts.  Inserting local contact information and resources is encouraged; however, any co-branding efforts, such as adding organization logos, must adhere to TTC Network branding and style guidelines.  For more information, please contact </a:t>
            </a:r>
            <a:r>
              <a:rPr lang="en-US" dirty="0">
                <a:hlinkClick r:id="rId3"/>
              </a:rPr>
              <a:t>mountainplains@mhttcnetwork.org</a:t>
            </a:r>
            <a:r>
              <a:rPr lang="en-US" dirty="0"/>
              <a:t>.</a:t>
            </a:r>
          </a:p>
          <a:p>
            <a:pPr algn="l"/>
            <a:endParaRPr lang="en-US" dirty="0"/>
          </a:p>
        </p:txBody>
      </p:sp>
      <p:sp>
        <p:nvSpPr>
          <p:cNvPr id="6" name="Title 5"/>
          <p:cNvSpPr>
            <a:spLocks noGrp="1"/>
          </p:cNvSpPr>
          <p:nvPr>
            <p:ph type="title"/>
          </p:nvPr>
        </p:nvSpPr>
        <p:spPr>
          <a:xfrm>
            <a:off x="1063729" y="576992"/>
            <a:ext cx="10363201" cy="1145128"/>
          </a:xfrm>
        </p:spPr>
        <p:txBody>
          <a:bodyPr/>
          <a:lstStyle/>
          <a:p>
            <a:r>
              <a:rPr lang="en-US" dirty="0"/>
              <a:t>Note for Presenter</a:t>
            </a:r>
          </a:p>
        </p:txBody>
      </p:sp>
      <p:sp>
        <p:nvSpPr>
          <p:cNvPr id="8" name="TextBox 7"/>
          <p:cNvSpPr txBox="1"/>
          <p:nvPr/>
        </p:nvSpPr>
        <p:spPr>
          <a:xfrm>
            <a:off x="8351520" y="5982479"/>
            <a:ext cx="37185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4F3A25"/>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8970872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ky, sunset, outdoor, sun&#10;&#10;Description automatically generated">
            <a:extLst>
              <a:ext uri="{FF2B5EF4-FFF2-40B4-BE49-F238E27FC236}">
                <a16:creationId xmlns:a16="http://schemas.microsoft.com/office/drawing/2014/main" id="{7FC18E75-F094-418A-A4D4-DA936C714505}"/>
              </a:ext>
            </a:extLst>
          </p:cNvPr>
          <p:cNvPicPr>
            <a:picLocks noChangeAspect="1"/>
          </p:cNvPicPr>
          <p:nvPr/>
        </p:nvPicPr>
        <p:blipFill rotWithShape="1">
          <a:blip r:embed="rId3"/>
          <a:srcRect t="9091" r="9091"/>
          <a:stretch/>
        </p:blipFill>
        <p:spPr>
          <a:xfrm>
            <a:off x="20" y="10"/>
            <a:ext cx="12191980" cy="6857990"/>
          </a:xfrm>
          <a:prstGeom prst="rect">
            <a:avLst/>
          </a:prstGeom>
        </p:spPr>
      </p:pic>
      <p:sp>
        <p:nvSpPr>
          <p:cNvPr id="22" name="Rectangle 2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3A5CF-9B2E-486E-8185-D127E57470F1}"/>
              </a:ext>
            </a:extLst>
          </p:cNvPr>
          <p:cNvSpPr>
            <a:spLocks noGrp="1"/>
          </p:cNvSpPr>
          <p:nvPr>
            <p:ph type="title"/>
          </p:nvPr>
        </p:nvSpPr>
        <p:spPr>
          <a:xfrm>
            <a:off x="594804" y="640263"/>
            <a:ext cx="6619811" cy="1344975"/>
          </a:xfrm>
        </p:spPr>
        <p:txBody>
          <a:bodyPr>
            <a:normAutofit/>
          </a:bodyPr>
          <a:lstStyle/>
          <a:p>
            <a:r>
              <a:rPr lang="en-US" sz="4000"/>
              <a:t>Know the Warning Signs of Mental Health Distress</a:t>
            </a:r>
            <a:endParaRPr lang="en-US" sz="4000">
              <a:cs typeface="Arial"/>
            </a:endParaRPr>
          </a:p>
        </p:txBody>
      </p:sp>
      <p:sp>
        <p:nvSpPr>
          <p:cNvPr id="7" name="Content Placeholder 6">
            <a:extLst>
              <a:ext uri="{FF2B5EF4-FFF2-40B4-BE49-F238E27FC236}">
                <a16:creationId xmlns:a16="http://schemas.microsoft.com/office/drawing/2014/main" id="{FF95AB91-5B15-4668-B75D-1D11CCDDA364}"/>
              </a:ext>
            </a:extLst>
          </p:cNvPr>
          <p:cNvSpPr>
            <a:spLocks noGrp="1"/>
          </p:cNvSpPr>
          <p:nvPr>
            <p:ph idx="1"/>
          </p:nvPr>
        </p:nvSpPr>
        <p:spPr>
          <a:xfrm>
            <a:off x="594109" y="2121763"/>
            <a:ext cx="6620505" cy="3773010"/>
          </a:xfrm>
        </p:spPr>
        <p:txBody>
          <a:bodyPr vert="horz" lIns="91440" tIns="45720" rIns="91440" bIns="45720" rtlCol="0">
            <a:normAutofit/>
          </a:bodyPr>
          <a:lstStyle/>
          <a:p>
            <a:pPr lvl="0"/>
            <a:r>
              <a:rPr lang="en-US" sz="2400" dirty="0">
                <a:latin typeface="+mj-lt"/>
              </a:rPr>
              <a:t>Changes in routines or social activities </a:t>
            </a:r>
            <a:endParaRPr lang="en-US" sz="2400" dirty="0">
              <a:latin typeface="+mj-lt"/>
              <a:cs typeface="Arial"/>
            </a:endParaRPr>
          </a:p>
          <a:p>
            <a:pPr lvl="0"/>
            <a:r>
              <a:rPr lang="en-US" sz="2400" dirty="0">
                <a:latin typeface="+mj-lt"/>
              </a:rPr>
              <a:t>Decline in the care of domestic animals</a:t>
            </a:r>
            <a:endParaRPr lang="en-US" sz="2400" dirty="0">
              <a:latin typeface="+mj-lt"/>
              <a:cs typeface="Arial"/>
            </a:endParaRPr>
          </a:p>
          <a:p>
            <a:pPr lvl="0"/>
            <a:r>
              <a:rPr lang="en-US" sz="2400" dirty="0">
                <a:latin typeface="+mj-lt"/>
              </a:rPr>
              <a:t>Increase in illness or other chronic conditions</a:t>
            </a:r>
            <a:endParaRPr lang="en-US" sz="2400" dirty="0">
              <a:latin typeface="+mj-lt"/>
              <a:cs typeface="Arial"/>
            </a:endParaRPr>
          </a:p>
          <a:p>
            <a:pPr lvl="0"/>
            <a:r>
              <a:rPr lang="en-US" sz="2400" dirty="0">
                <a:latin typeface="+mj-lt"/>
              </a:rPr>
              <a:t>Increase in farm accidents</a:t>
            </a:r>
            <a:endParaRPr lang="en-US" sz="2400" dirty="0">
              <a:latin typeface="+mj-lt"/>
              <a:cs typeface="Arial"/>
            </a:endParaRPr>
          </a:p>
          <a:p>
            <a:pPr lvl="0"/>
            <a:r>
              <a:rPr lang="en-US" sz="2400" dirty="0">
                <a:latin typeface="+mj-lt"/>
              </a:rPr>
              <a:t>Decline in appearance of the farmstead</a:t>
            </a:r>
            <a:endParaRPr lang="en-US" sz="2400" dirty="0">
              <a:latin typeface="+mj-lt"/>
              <a:cs typeface="Arial"/>
            </a:endParaRPr>
          </a:p>
          <a:p>
            <a:pPr lvl="0"/>
            <a:r>
              <a:rPr lang="en-US" sz="2400" dirty="0">
                <a:latin typeface="+mj-lt"/>
              </a:rPr>
              <a:t>Signs of stress in children including struggles with school</a:t>
            </a:r>
            <a:endParaRPr lang="en-US" sz="2400" dirty="0">
              <a:latin typeface="+mj-lt"/>
              <a:cs typeface="Arial"/>
            </a:endParaRPr>
          </a:p>
          <a:p>
            <a:pPr lvl="0"/>
            <a:r>
              <a:rPr lang="en-US" sz="2400" dirty="0">
                <a:latin typeface="+mj-lt"/>
              </a:rPr>
              <a:t>Decreased interest in activities or events</a:t>
            </a:r>
            <a:endParaRPr lang="en-US" sz="2400" dirty="0">
              <a:latin typeface="+mj-lt"/>
              <a:cs typeface="Arial"/>
            </a:endParaRPr>
          </a:p>
          <a:p>
            <a:endParaRPr lang="en-US" sz="2400"/>
          </a:p>
        </p:txBody>
      </p:sp>
    </p:spTree>
    <p:extLst>
      <p:ext uri="{BB962C8B-B14F-4D97-AF65-F5344CB8AC3E}">
        <p14:creationId xmlns:p14="http://schemas.microsoft.com/office/powerpoint/2010/main" val="3665233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04EB93-DD0D-441E-9BA5-A1CF8A19A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940" y="-4"/>
            <a:ext cx="8875060" cy="6185651"/>
          </a:xfrm>
          <a:prstGeom prst="rect">
            <a:avLst/>
          </a:prstGeom>
        </p:spPr>
      </p:pic>
      <p:pic>
        <p:nvPicPr>
          <p:cNvPr id="15"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4F3E9FE3-FE2B-42A5-897C-1BC1CC7C32B3}"/>
              </a:ext>
            </a:extLst>
          </p:cNvPr>
          <p:cNvSpPr>
            <a:spLocks noGrp="1"/>
          </p:cNvSpPr>
          <p:nvPr>
            <p:ph type="title"/>
          </p:nvPr>
        </p:nvSpPr>
        <p:spPr>
          <a:xfrm>
            <a:off x="613359" y="301111"/>
            <a:ext cx="5291002" cy="1311664"/>
          </a:xfrm>
        </p:spPr>
        <p:txBody>
          <a:bodyPr>
            <a:normAutofit/>
          </a:bodyPr>
          <a:lstStyle/>
          <a:p>
            <a:r>
              <a:rPr lang="en-US" sz="4500" dirty="0">
                <a:solidFill>
                  <a:srgbClr val="4F3A25"/>
                </a:solidFill>
              </a:rPr>
              <a:t>Stress on the Farm</a:t>
            </a:r>
            <a:endParaRPr lang="en-US" sz="4500" dirty="0">
              <a:solidFill>
                <a:srgbClr val="4F3A25"/>
              </a:solidFill>
              <a:cs typeface="Arial"/>
            </a:endParaRPr>
          </a:p>
        </p:txBody>
      </p:sp>
      <p:sp>
        <p:nvSpPr>
          <p:cNvPr id="9" name="Content Placeholder 2">
            <a:extLst>
              <a:ext uri="{FF2B5EF4-FFF2-40B4-BE49-F238E27FC236}">
                <a16:creationId xmlns:a16="http://schemas.microsoft.com/office/drawing/2014/main" id="{0F15D94B-A9F1-4DA6-8704-497766BC09BB}"/>
              </a:ext>
            </a:extLst>
          </p:cNvPr>
          <p:cNvSpPr txBox="1">
            <a:spLocks/>
          </p:cNvSpPr>
          <p:nvPr/>
        </p:nvSpPr>
        <p:spPr>
          <a:xfrm>
            <a:off x="586992" y="1981083"/>
            <a:ext cx="5291002" cy="450860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“At its core, farming is both a profession and a cultural identity steeped in strength of character, self-reliance and independence that can make it difficult to first recognize and then seek help when needed.”</a:t>
            </a:r>
            <a:br>
              <a:rPr lang="en-US" i="1" dirty="0"/>
            </a:br>
            <a:endParaRPr lang="en-US" i="1" dirty="0"/>
          </a:p>
          <a:p>
            <a:pPr marL="0" indent="0">
              <a:buFont typeface="Arial" panose="020B0604020202020204" pitchFamily="34" charset="0"/>
              <a:buNone/>
            </a:pPr>
            <a:br>
              <a:rPr lang="en-US" sz="1200" dirty="0">
                <a:solidFill>
                  <a:srgbClr val="000000"/>
                </a:solidFill>
              </a:rPr>
            </a:br>
            <a:br>
              <a:rPr lang="en-US" sz="1200" dirty="0">
                <a:solidFill>
                  <a:srgbClr val="000000"/>
                </a:solidFill>
              </a:rPr>
            </a:br>
            <a:r>
              <a:rPr lang="en-US" sz="1200" i="1" dirty="0">
                <a:solidFill>
                  <a:srgbClr val="000000"/>
                </a:solidFill>
              </a:rPr>
              <a:t>- Growing Stress on the Farm: The Expanding Economic and Mental Health Disparities in Rural Missouri</a:t>
            </a:r>
          </a:p>
          <a:p>
            <a:endParaRPr lang="en-US" sz="2000" dirty="0">
              <a:solidFill>
                <a:srgbClr val="000000"/>
              </a:solidFill>
            </a:endParaRPr>
          </a:p>
        </p:txBody>
      </p:sp>
      <p:pic>
        <p:nvPicPr>
          <p:cNvPr id="10" name="Google Shape;6;p24" descr="Google Shape;6;p24">
            <a:extLst>
              <a:ext uri="{FF2B5EF4-FFF2-40B4-BE49-F238E27FC236}">
                <a16:creationId xmlns:a16="http://schemas.microsoft.com/office/drawing/2014/main" id="{93F7125E-2C19-4C0D-BE0C-1D48F97DEC9E}"/>
              </a:ext>
            </a:extLst>
          </p:cNvPr>
          <p:cNvPicPr>
            <a:picLocks noChangeAspect="1"/>
          </p:cNvPicPr>
          <p:nvPr/>
        </p:nvPicPr>
        <p:blipFill>
          <a:blip r:embed="rId5"/>
          <a:stretch>
            <a:fillRect/>
          </a:stretch>
        </p:blipFill>
        <p:spPr>
          <a:xfrm rot="16200000" flipH="1">
            <a:off x="-3306807" y="3306808"/>
            <a:ext cx="6858001" cy="244391"/>
          </a:xfrm>
          <a:prstGeom prst="rect">
            <a:avLst/>
          </a:prstGeom>
          <a:ln w="12700">
            <a:miter lim="400000"/>
          </a:ln>
        </p:spPr>
      </p:pic>
      <p:sp>
        <p:nvSpPr>
          <p:cNvPr id="7" name="TextBox 6">
            <a:extLst>
              <a:ext uri="{FF2B5EF4-FFF2-40B4-BE49-F238E27FC236}">
                <a16:creationId xmlns:a16="http://schemas.microsoft.com/office/drawing/2014/main" id="{E8A9462C-4017-4767-8E18-47635F99EF50}"/>
              </a:ext>
            </a:extLst>
          </p:cNvPr>
          <p:cNvSpPr txBox="1"/>
          <p:nvPr/>
        </p:nvSpPr>
        <p:spPr>
          <a:xfrm>
            <a:off x="8222428" y="6308476"/>
            <a:ext cx="37185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4F3A25"/>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189089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DD0E-3A8B-404D-8C8C-E1849883CE5A}"/>
              </a:ext>
            </a:extLst>
          </p:cNvPr>
          <p:cNvSpPr>
            <a:spLocks noGrp="1"/>
          </p:cNvSpPr>
          <p:nvPr>
            <p:ph type="title"/>
          </p:nvPr>
        </p:nvSpPr>
        <p:spPr>
          <a:xfrm>
            <a:off x="327585" y="3566943"/>
            <a:ext cx="3652744" cy="2452687"/>
          </a:xfrm>
        </p:spPr>
        <p:txBody>
          <a:bodyPr anchor="ctr">
            <a:noAutofit/>
          </a:bodyPr>
          <a:lstStyle/>
          <a:p>
            <a:r>
              <a:rPr lang="en-US" sz="4500" dirty="0">
                <a:solidFill>
                  <a:srgbClr val="4F3A25"/>
                </a:solidFill>
              </a:rPr>
              <a:t>Starting the Community Conversation</a:t>
            </a:r>
            <a:endParaRPr lang="en-US" sz="4500" dirty="0">
              <a:solidFill>
                <a:srgbClr val="4F3A25"/>
              </a:solidFill>
              <a:cs typeface="Arial"/>
            </a:endParaRPr>
          </a:p>
        </p:txBody>
      </p:sp>
      <p:pic>
        <p:nvPicPr>
          <p:cNvPr id="4" name="Picture 4">
            <a:extLst>
              <a:ext uri="{FF2B5EF4-FFF2-40B4-BE49-F238E27FC236}">
                <a16:creationId xmlns:a16="http://schemas.microsoft.com/office/drawing/2014/main" id="{5D3184A3-3A65-415D-BB7E-788066077D6F}"/>
              </a:ext>
            </a:extLst>
          </p:cNvPr>
          <p:cNvPicPr>
            <a:picLocks noChangeAspect="1"/>
          </p:cNvPicPr>
          <p:nvPr/>
        </p:nvPicPr>
        <p:blipFill rotWithShape="1">
          <a:blip r:embed="rId3"/>
          <a:srcRect l="-261" t="26657" r="195" b="7475"/>
          <a:stretch/>
        </p:blipFill>
        <p:spPr>
          <a:xfrm>
            <a:off x="-63480" y="-365115"/>
            <a:ext cx="12295179" cy="374587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622195C-6A17-46F6-A993-0DDFF11859BD}"/>
              </a:ext>
            </a:extLst>
          </p:cNvPr>
          <p:cNvSpPr>
            <a:spLocks noGrp="1"/>
          </p:cNvSpPr>
          <p:nvPr>
            <p:ph idx="1"/>
          </p:nvPr>
        </p:nvSpPr>
        <p:spPr>
          <a:xfrm>
            <a:off x="4303357" y="3840162"/>
            <a:ext cx="7485413" cy="2452687"/>
          </a:xfrm>
        </p:spPr>
        <p:txBody>
          <a:bodyPr vert="horz" lIns="91440" tIns="45720" rIns="91440" bIns="45720" rtlCol="0" anchor="ctr">
            <a:noAutofit/>
          </a:bodyPr>
          <a:lstStyle/>
          <a:p>
            <a:r>
              <a:rPr lang="en-US" sz="2400" dirty="0">
                <a:ea typeface="+mn-lt"/>
                <a:cs typeface="+mn-lt"/>
              </a:rPr>
              <a:t>Define the problem in our community</a:t>
            </a:r>
          </a:p>
          <a:p>
            <a:r>
              <a:rPr lang="en-US" sz="2400" dirty="0">
                <a:ea typeface="+mn-lt"/>
                <a:cs typeface="+mn-lt"/>
              </a:rPr>
              <a:t>Identify risk and protective factors</a:t>
            </a:r>
          </a:p>
          <a:p>
            <a:r>
              <a:rPr lang="en-US" sz="2400" dirty="0">
                <a:ea typeface="+mn-lt"/>
                <a:cs typeface="+mn-lt"/>
              </a:rPr>
              <a:t>How can we work across the public and private sectors to develop effective prevention and treatment interventions</a:t>
            </a:r>
          </a:p>
          <a:p>
            <a:pPr lvl="1"/>
            <a:r>
              <a:rPr lang="en-US" dirty="0">
                <a:ea typeface="+mn-lt"/>
                <a:cs typeface="+mn-lt"/>
              </a:rPr>
              <a:t>What do WE need?</a:t>
            </a:r>
          </a:p>
          <a:p>
            <a:r>
              <a:rPr lang="en-US" sz="2400" dirty="0">
                <a:ea typeface="+mn-lt"/>
                <a:cs typeface="+mn-lt"/>
              </a:rPr>
              <a:t>How will we know if we are making a difference? </a:t>
            </a:r>
            <a:endParaRPr lang="en-US" sz="2400">
              <a:cs typeface="Arial"/>
            </a:endParaRPr>
          </a:p>
        </p:txBody>
      </p:sp>
    </p:spTree>
    <p:extLst>
      <p:ext uri="{BB962C8B-B14F-4D97-AF65-F5344CB8AC3E}">
        <p14:creationId xmlns:p14="http://schemas.microsoft.com/office/powerpoint/2010/main" val="129077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1C22-7837-4F65-A1DC-FB7FABAF5755}"/>
              </a:ext>
            </a:extLst>
          </p:cNvPr>
          <p:cNvSpPr txBox="1">
            <a:spLocks/>
          </p:cNvSpPr>
          <p:nvPr/>
        </p:nvSpPr>
        <p:spPr>
          <a:xfrm>
            <a:off x="445789" y="365379"/>
            <a:ext cx="10515600" cy="762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dirty="0">
                <a:solidFill>
                  <a:srgbClr val="4F3A25"/>
                </a:solidFill>
                <a:latin typeface="Arial" panose="020B0604020202020204" pitchFamily="34" charset="0"/>
                <a:cs typeface="Arial" panose="020B0604020202020204" pitchFamily="34" charset="0"/>
              </a:rPr>
              <a:t>Local Resources</a:t>
            </a:r>
          </a:p>
        </p:txBody>
      </p:sp>
      <p:sp>
        <p:nvSpPr>
          <p:cNvPr id="3" name="Content Placeholder 2">
            <a:extLst>
              <a:ext uri="{FF2B5EF4-FFF2-40B4-BE49-F238E27FC236}">
                <a16:creationId xmlns:a16="http://schemas.microsoft.com/office/drawing/2014/main" id="{4FDBC7BA-1651-46E9-A0DA-C3147540ECE7}"/>
              </a:ext>
            </a:extLst>
          </p:cNvPr>
          <p:cNvSpPr txBox="1">
            <a:spLocks/>
          </p:cNvSpPr>
          <p:nvPr/>
        </p:nvSpPr>
        <p:spPr>
          <a:xfrm>
            <a:off x="607714" y="1370615"/>
            <a:ext cx="10976572"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latin typeface="Arial" panose="020B0604020202020204" pitchFamily="34" charset="0"/>
                <a:cs typeface="Arial" panose="020B0604020202020204" pitchFamily="34" charset="0"/>
              </a:rPr>
              <a:t>Use this slide for local resources</a:t>
            </a:r>
            <a:endParaRPr lang="en-US" dirty="0">
              <a:highlight>
                <a:srgbClr val="FFFF00"/>
              </a:highlight>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86F9DAC3-4D87-AF4A-B7F5-F7099613C7F3}"/>
              </a:ext>
            </a:extLst>
          </p:cNvPr>
          <p:cNvSpPr txBox="1"/>
          <p:nvPr/>
        </p:nvSpPr>
        <p:spPr>
          <a:xfrm>
            <a:off x="8530815" y="6254094"/>
            <a:ext cx="3338200"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4F3A25"/>
                </a:solidFill>
                <a:latin typeface="Arial"/>
                <a:cs typeface="Arial"/>
              </a:rPr>
              <a:t>#TogetherWeFarm</a:t>
            </a:r>
            <a:endParaRPr lang="en-US" sz="2500" dirty="0">
              <a:solidFill>
                <a:srgbClr val="4F3A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57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DD0E-3A8B-404D-8C8C-E1849883CE5A}"/>
              </a:ext>
            </a:extLst>
          </p:cNvPr>
          <p:cNvSpPr>
            <a:spLocks noGrp="1"/>
          </p:cNvSpPr>
          <p:nvPr>
            <p:ph type="title"/>
          </p:nvPr>
        </p:nvSpPr>
        <p:spPr>
          <a:xfrm>
            <a:off x="491266" y="126852"/>
            <a:ext cx="11209468" cy="1325563"/>
          </a:xfrm>
        </p:spPr>
        <p:txBody>
          <a:bodyPr>
            <a:normAutofit/>
          </a:bodyPr>
          <a:lstStyle/>
          <a:p>
            <a:r>
              <a:rPr lang="en-US" sz="3600" dirty="0">
                <a:solidFill>
                  <a:srgbClr val="4F3A25"/>
                </a:solidFill>
              </a:rPr>
              <a:t>National Mental Health Crisis and Information Lines</a:t>
            </a:r>
            <a:endParaRPr lang="en-US" sz="3600" dirty="0">
              <a:solidFill>
                <a:srgbClr val="4F3A25"/>
              </a:solidFill>
              <a:cs typeface="Arial"/>
            </a:endParaRPr>
          </a:p>
        </p:txBody>
      </p:sp>
      <p:sp>
        <p:nvSpPr>
          <p:cNvPr id="3" name="Content Placeholder 2">
            <a:extLst>
              <a:ext uri="{FF2B5EF4-FFF2-40B4-BE49-F238E27FC236}">
                <a16:creationId xmlns:a16="http://schemas.microsoft.com/office/drawing/2014/main" id="{2622195C-6A17-46F6-A993-0DDFF11859BD}"/>
              </a:ext>
            </a:extLst>
          </p:cNvPr>
          <p:cNvSpPr>
            <a:spLocks noGrp="1"/>
          </p:cNvSpPr>
          <p:nvPr>
            <p:ph idx="1"/>
          </p:nvPr>
        </p:nvSpPr>
        <p:spPr>
          <a:xfrm>
            <a:off x="838200" y="1363046"/>
            <a:ext cx="10515600" cy="4351338"/>
          </a:xfrm>
        </p:spPr>
        <p:txBody>
          <a:bodyPr vert="horz" lIns="91440" tIns="45720" rIns="91440" bIns="45720" rtlCol="0" anchor="t">
            <a:normAutofit fontScale="92500" lnSpcReduction="10000"/>
          </a:bodyPr>
          <a:lstStyle/>
          <a:p>
            <a:r>
              <a:rPr lang="en-US" b="1" dirty="0">
                <a:ea typeface="+mn-lt"/>
                <a:cs typeface="+mn-lt"/>
              </a:rPr>
              <a:t>Farm Aid Hotline </a:t>
            </a:r>
          </a:p>
          <a:p>
            <a:pPr lvl="1"/>
            <a:r>
              <a:rPr lang="en-US" dirty="0">
                <a:ea typeface="+mn-lt"/>
                <a:cs typeface="+mn-lt"/>
              </a:rPr>
              <a:t>800-FARM-AID (327-6243)</a:t>
            </a:r>
            <a:endParaRPr lang="en-US" dirty="0">
              <a:cs typeface="Arial"/>
            </a:endParaRPr>
          </a:p>
          <a:p>
            <a:pPr lvl="1"/>
            <a:r>
              <a:rPr lang="en-US" dirty="0">
                <a:ea typeface="+mn-lt"/>
                <a:cs typeface="+mn-lt"/>
              </a:rPr>
              <a:t>Monday-Friday 8-4 p.m. CT/7-3 p.m. MT</a:t>
            </a:r>
            <a:br>
              <a:rPr lang="en-US" dirty="0">
                <a:ea typeface="+mn-lt"/>
                <a:cs typeface="+mn-lt"/>
              </a:rPr>
            </a:br>
            <a:endParaRPr lang="en-US" dirty="0">
              <a:cs typeface="Arial"/>
            </a:endParaRPr>
          </a:p>
          <a:p>
            <a:r>
              <a:rPr lang="en-US" b="1" dirty="0">
                <a:ea typeface="+mn-lt"/>
                <a:cs typeface="+mn-lt"/>
              </a:rPr>
              <a:t>National Suicide Prevention Lifeline</a:t>
            </a:r>
          </a:p>
          <a:p>
            <a:pPr lvl="1"/>
            <a:r>
              <a:rPr lang="en-US" dirty="0"/>
              <a:t>1-800-273-TALK (8255) or 1-888-628-9454 (Spanish) 24/7</a:t>
            </a:r>
            <a:br>
              <a:rPr lang="en-US" dirty="0"/>
            </a:br>
            <a:endParaRPr lang="en-US" dirty="0">
              <a:cs typeface="Arial"/>
            </a:endParaRPr>
          </a:p>
          <a:p>
            <a:r>
              <a:rPr lang="en-US" b="1" dirty="0">
                <a:ea typeface="+mn-lt"/>
                <a:cs typeface="+mn-lt"/>
              </a:rPr>
              <a:t>2-1-1,</a:t>
            </a:r>
            <a:r>
              <a:rPr lang="en-US" dirty="0">
                <a:ea typeface="+mn-lt"/>
                <a:cs typeface="+mn-lt"/>
              </a:rPr>
              <a:t> a comprehensive hotline that connects callers with </a:t>
            </a:r>
            <a:br>
              <a:rPr lang="en-US" dirty="0">
                <a:ea typeface="+mn-lt"/>
                <a:cs typeface="+mn-lt"/>
              </a:rPr>
            </a:br>
            <a:r>
              <a:rPr lang="en-US" dirty="0">
                <a:ea typeface="+mn-lt"/>
                <a:cs typeface="+mn-lt"/>
              </a:rPr>
              <a:t>local resources</a:t>
            </a:r>
            <a:br>
              <a:rPr lang="en-US" dirty="0">
                <a:ea typeface="+mn-lt"/>
                <a:cs typeface="+mn-lt"/>
              </a:rPr>
            </a:br>
            <a:endParaRPr lang="en-US" dirty="0">
              <a:ea typeface="+mn-lt"/>
              <a:cs typeface="+mn-lt"/>
            </a:endParaRPr>
          </a:p>
          <a:p>
            <a:r>
              <a:rPr lang="en-US" b="1" dirty="0"/>
              <a:t>National Alliance on Mental Illness (NAMI)</a:t>
            </a:r>
            <a:br>
              <a:rPr lang="en-US" dirty="0"/>
            </a:br>
            <a:r>
              <a:rPr lang="en-US" dirty="0"/>
              <a:t>1-800-950-6264 or email </a:t>
            </a:r>
            <a:r>
              <a:rPr lang="en-US" dirty="0">
                <a:hlinkClick r:id="rId3"/>
              </a:rPr>
              <a:t>info@nami.org</a:t>
            </a:r>
            <a:endParaRPr lang="en-US" dirty="0"/>
          </a:p>
          <a:p>
            <a:endParaRPr lang="en-US" dirty="0">
              <a:ea typeface="+mn-lt"/>
              <a:cs typeface="+mn-lt"/>
            </a:endParaRPr>
          </a:p>
        </p:txBody>
      </p:sp>
      <p:sp>
        <p:nvSpPr>
          <p:cNvPr id="4" name="TextBox 1">
            <a:extLst>
              <a:ext uri="{FF2B5EF4-FFF2-40B4-BE49-F238E27FC236}">
                <a16:creationId xmlns:a16="http://schemas.microsoft.com/office/drawing/2014/main" id="{24758D26-0352-47FE-A1DE-1A01322E0746}"/>
              </a:ext>
            </a:extLst>
          </p:cNvPr>
          <p:cNvSpPr txBox="1"/>
          <p:nvPr/>
        </p:nvSpPr>
        <p:spPr>
          <a:xfrm>
            <a:off x="8530815" y="6254094"/>
            <a:ext cx="3338200"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4F3A25"/>
                </a:solidFill>
                <a:latin typeface="Arial"/>
                <a:cs typeface="Arial"/>
              </a:rPr>
              <a:t>#TogetherWeFarm</a:t>
            </a:r>
            <a:endParaRPr lang="en-US" sz="2500" dirty="0">
              <a:solidFill>
                <a:srgbClr val="4F3A25"/>
              </a:solidFill>
              <a:latin typeface="Arial" panose="020B0604020202020204" pitchFamily="34" charset="0"/>
              <a:cs typeface="Arial" panose="020B0604020202020204" pitchFamily="34" charset="0"/>
            </a:endParaRPr>
          </a:p>
        </p:txBody>
      </p:sp>
      <p:pic>
        <p:nvPicPr>
          <p:cNvPr id="5" name="Google Shape;6;p24" descr="Google Shape;6;p24">
            <a:extLst>
              <a:ext uri="{FF2B5EF4-FFF2-40B4-BE49-F238E27FC236}">
                <a16:creationId xmlns:a16="http://schemas.microsoft.com/office/drawing/2014/main" id="{EC492CFC-E8D3-4C47-8E87-F33B9BC2CEC8}"/>
              </a:ext>
            </a:extLst>
          </p:cNvPr>
          <p:cNvPicPr>
            <a:picLocks noChangeAspect="1"/>
          </p:cNvPicPr>
          <p:nvPr/>
        </p:nvPicPr>
        <p:blipFill>
          <a:blip r:embed="rId4"/>
          <a:stretch>
            <a:fillRect/>
          </a:stretch>
        </p:blipFill>
        <p:spPr>
          <a:xfrm rot="16200000" flipH="1">
            <a:off x="-3296866" y="3306804"/>
            <a:ext cx="6858001" cy="244391"/>
          </a:xfrm>
          <a:prstGeom prst="rect">
            <a:avLst/>
          </a:prstGeom>
          <a:ln w="12700">
            <a:miter lim="400000"/>
          </a:ln>
        </p:spPr>
      </p:pic>
    </p:spTree>
    <p:extLst>
      <p:ext uri="{BB962C8B-B14F-4D97-AF65-F5344CB8AC3E}">
        <p14:creationId xmlns:p14="http://schemas.microsoft.com/office/powerpoint/2010/main" val="274519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40B1-D3AF-427D-8FFB-A883C3DEC2B1}"/>
              </a:ext>
            </a:extLst>
          </p:cNvPr>
          <p:cNvSpPr>
            <a:spLocks noGrp="1"/>
          </p:cNvSpPr>
          <p:nvPr>
            <p:ph type="title"/>
          </p:nvPr>
        </p:nvSpPr>
        <p:spPr>
          <a:xfrm>
            <a:off x="838200" y="212725"/>
            <a:ext cx="10515600" cy="1325564"/>
          </a:xfrm>
        </p:spPr>
        <p:txBody>
          <a:bodyPr/>
          <a:lstStyle/>
          <a:p>
            <a:r>
              <a:rPr lang="en-US" dirty="0">
                <a:solidFill>
                  <a:srgbClr val="6A4A62"/>
                </a:solidFill>
                <a:latin typeface="Arial" panose="020B0604020202020204" pitchFamily="34" charset="0"/>
                <a:cs typeface="Arial" panose="020B0604020202020204" pitchFamily="34" charset="0"/>
              </a:rPr>
              <a:t>TTC Resources</a:t>
            </a:r>
          </a:p>
        </p:txBody>
      </p:sp>
      <p:sp>
        <p:nvSpPr>
          <p:cNvPr id="3" name="Content Placeholder 2">
            <a:extLst>
              <a:ext uri="{FF2B5EF4-FFF2-40B4-BE49-F238E27FC236}">
                <a16:creationId xmlns:a16="http://schemas.microsoft.com/office/drawing/2014/main" id="{C2A7E985-8D7F-4703-852C-58BD7E27F564}"/>
              </a:ext>
            </a:extLst>
          </p:cNvPr>
          <p:cNvSpPr>
            <a:spLocks noGrp="1"/>
          </p:cNvSpPr>
          <p:nvPr>
            <p:ph type="body" idx="1"/>
          </p:nvPr>
        </p:nvSpPr>
        <p:spPr>
          <a:xfrm>
            <a:off x="708659" y="1371600"/>
            <a:ext cx="11370269" cy="4621266"/>
          </a:xfrm>
        </p:spPr>
        <p:txBody>
          <a:bodyPr>
            <a:normAutofit fontScale="70000" lnSpcReduction="20000"/>
          </a:bodyPr>
          <a:lstStyle/>
          <a:p>
            <a:pPr>
              <a:lnSpc>
                <a:spcPct val="100000"/>
              </a:lnSpc>
            </a:pPr>
            <a:r>
              <a:rPr lang="en-US" sz="2300" dirty="0">
                <a:latin typeface="Arial" panose="020B0604020202020204" pitchFamily="34" charset="0"/>
                <a:cs typeface="Arial" panose="020B0604020202020204" pitchFamily="34" charset="0"/>
              </a:rPr>
              <a:t>SAMHSA National HELPLINE is a free, confidential, 24/7, 365-day-a-year treatment referral and information service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for individuals and families facing mental and/or substance use disorders. </a:t>
            </a:r>
            <a:br>
              <a:rPr lang="en-US" sz="23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hlinkClick r:id="rId3"/>
              </a:rPr>
              <a:t>https://www.samhsa.gov/find-help/national-helpline</a:t>
            </a:r>
            <a:endParaRPr lang="en-US" sz="2400" dirty="0">
              <a:latin typeface="Arial" panose="020B0604020202020204" pitchFamily="34" charset="0"/>
              <a:cs typeface="Arial" panose="020B0604020202020204" pitchFamily="34" charset="0"/>
            </a:endParaRPr>
          </a:p>
          <a:p>
            <a:pPr marL="457200" lvl="1" indent="0">
              <a:lnSpc>
                <a:spcPct val="100000"/>
              </a:lnSpc>
              <a:buNone/>
            </a:pPr>
            <a:r>
              <a:rPr lang="en-US" sz="2400" dirty="0">
                <a:latin typeface="Arial" panose="020B0604020202020204" pitchFamily="34" charset="0"/>
                <a:cs typeface="Arial" panose="020B0604020202020204" pitchFamily="34" charset="0"/>
              </a:rPr>
              <a:t>	1-800-662-HELP (4357)</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lvl="1" indent="-342900">
              <a:lnSpc>
                <a:spcPct val="100000"/>
              </a:lnSpc>
            </a:pPr>
            <a:r>
              <a:rPr lang="en-US" sz="2400" dirty="0">
                <a:latin typeface="Arial" panose="020B0604020202020204" pitchFamily="34" charset="0"/>
                <a:cs typeface="Arial" panose="020B0604020202020204" pitchFamily="34" charset="0"/>
              </a:rPr>
              <a:t>SAMHSA. 2019 National Survey of Drug Use and Health (NSDUH) Releases. </a:t>
            </a:r>
            <a:r>
              <a:rPr lang="en-US" sz="2400" dirty="0">
                <a:latin typeface="Arial" panose="020B0604020202020204" pitchFamily="34" charset="0"/>
                <a:cs typeface="Arial" panose="020B0604020202020204" pitchFamily="34" charset="0"/>
                <a:hlinkClick r:id="rId4"/>
              </a:rPr>
              <a:t>https://www.samhsa.gov/data/release/2019-national-survey-drug-use-and-health-nsduh-releases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285750" lvl="1" indent="-285750">
              <a:lnSpc>
                <a:spcPct val="100000"/>
              </a:lnSpc>
            </a:pPr>
            <a:r>
              <a:rPr lang="en-US" sz="2400" dirty="0">
                <a:latin typeface="Arial" panose="020B0604020202020204" pitchFamily="34" charset="0"/>
                <a:cs typeface="Arial" panose="020B0604020202020204" pitchFamily="34" charset="0"/>
              </a:rPr>
              <a:t>SAMHSA. Co-Occurring Disorders and Other Health Conditions.    </a:t>
            </a:r>
            <a:r>
              <a:rPr lang="en-US" sz="2400" dirty="0">
                <a:latin typeface="Arial" panose="020B0604020202020204" pitchFamily="34" charset="0"/>
                <a:cs typeface="Arial" panose="020B0604020202020204" pitchFamily="34" charset="0"/>
                <a:hlinkClick r:id="rId5"/>
              </a:rPr>
              <a:t>https://www.samhsa.gov/medication-assisted-treatment/medications-counseling-related-conditions/co-occurring-disorders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285750" lvl="1" indent="-285750">
              <a:lnSpc>
                <a:spcPct val="100000"/>
              </a:lnSpc>
            </a:pPr>
            <a:r>
              <a:rPr lang="en-US" sz="2400" b="0" kern="1200" dirty="0">
                <a:solidFill>
                  <a:schemeClr val="tx1"/>
                </a:solidFill>
                <a:effectLst/>
                <a:latin typeface="Arial" panose="020B0604020202020204" pitchFamily="34" charset="0"/>
                <a:cs typeface="Arial" panose="020B0604020202020204" pitchFamily="34" charset="0"/>
              </a:rPr>
              <a:t>Depression, alcohol and farm stress: Addressing co-occurring disorders in rural America:  </a:t>
            </a:r>
            <a:r>
              <a:rPr lang="en-US" sz="2400" b="0" kern="1200" dirty="0">
                <a:solidFill>
                  <a:schemeClr val="tx1"/>
                </a:solidFill>
                <a:effectLst/>
                <a:latin typeface="Arial" panose="020B0604020202020204" pitchFamily="34" charset="0"/>
                <a:cs typeface="Arial" panose="020B0604020202020204" pitchFamily="34" charset="0"/>
                <a:hlinkClick r:id="rId6"/>
              </a:rPr>
              <a:t>https://mhttcnetwork.org/centers/mountain-plains-mhttc/rural-mental-health-farm-stress</a:t>
            </a:r>
            <a:br>
              <a:rPr lang="en-US" sz="2400" b="0" kern="1200" dirty="0">
                <a:solidFill>
                  <a:schemeClr val="tx1"/>
                </a:solidFill>
                <a:effectLst/>
                <a:latin typeface="Arial" panose="020B0604020202020204" pitchFamily="34" charset="0"/>
                <a:cs typeface="Arial" panose="020B0604020202020204" pitchFamily="34" charset="0"/>
              </a:rPr>
            </a:br>
            <a:endParaRPr lang="en-US" sz="2400" b="0" kern="1200" dirty="0">
              <a:solidFill>
                <a:schemeClr val="tx1"/>
              </a:solidFill>
              <a:effectLst/>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University of Missouri Kansas City:  SBIRT. Alcohol Patient Education. </a:t>
            </a:r>
            <a:r>
              <a:rPr lang="en-US" sz="2400" dirty="0">
                <a:latin typeface="Arial" panose="020B0604020202020204" pitchFamily="34" charset="0"/>
                <a:cs typeface="Arial" panose="020B0604020202020204" pitchFamily="34" charset="0"/>
                <a:hlinkClick r:id="rId7"/>
              </a:rPr>
              <a:t>https://sbirt.care/education.aspx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*This infographic can be printed and distributed for education</a:t>
            </a:r>
          </a:p>
          <a:p>
            <a:pPr marL="285750" lvl="1" indent="-285750"/>
            <a:endParaRPr lang="en-US" dirty="0">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5973921E-163B-0D4E-8EED-D0512533CD54}"/>
              </a:ext>
            </a:extLst>
          </p:cNvPr>
          <p:cNvSpPr txBox="1"/>
          <p:nvPr/>
        </p:nvSpPr>
        <p:spPr>
          <a:xfrm>
            <a:off x="8509820" y="6168221"/>
            <a:ext cx="3462433"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6A4A62"/>
                </a:solidFill>
                <a:latin typeface="Arial"/>
                <a:cs typeface="Arial"/>
              </a:rPr>
              <a:t>#TogetherWeFarm</a:t>
            </a:r>
            <a:endParaRPr lang="en-US" sz="2500" dirty="0">
              <a:solidFill>
                <a:srgbClr val="6A4A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4335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889" y="180752"/>
            <a:ext cx="10363201" cy="1402388"/>
          </a:xfrm>
        </p:spPr>
        <p:txBody>
          <a:bodyPr>
            <a:normAutofit/>
          </a:bodyPr>
          <a:lstStyle/>
          <a:p>
            <a:r>
              <a:rPr lang="en-US" sz="7500" dirty="0">
                <a:cs typeface="Calibri Light"/>
              </a:rPr>
              <a:t>Get in Touch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36" y="5334000"/>
            <a:ext cx="3178471" cy="1259394"/>
          </a:xfrm>
          <a:prstGeom prst="rect">
            <a:avLst/>
          </a:prstGeom>
        </p:spPr>
      </p:pic>
      <p:sp>
        <p:nvSpPr>
          <p:cNvPr id="7" name="Google Shape;321;p11"/>
          <p:cNvSpPr txBox="1">
            <a:spLocks/>
          </p:cNvSpPr>
          <p:nvPr/>
        </p:nvSpPr>
        <p:spPr>
          <a:xfrm>
            <a:off x="349615" y="2930457"/>
            <a:ext cx="11733628" cy="1822402"/>
          </a:xfrm>
          <a:prstGeom prst="rect">
            <a:avLst/>
          </a:prstGeom>
          <a:noFill/>
          <a:ln w="12700">
            <a:noFill/>
            <a:miter lim="400000"/>
          </a:ln>
          <a:extLst>
            <a:ext uri="{C572A759-6A51-4108-AA02-DFA0A04FC94B}">
              <ma14:wrappingTextBoxFlag xmlns:ma14="http://schemas.microsoft.com/office/mac/drawingml/2011/main" xmlns="" val="1"/>
            </a:ext>
          </a:extLst>
        </p:spPr>
        <p:txBody>
          <a:bodyPr spcFirstLastPara="1" wrap="square" lIns="91425" tIns="45700" rIns="91425" bIns="45700" anchor="ctr" anchorCtr="0">
            <a:normAutofit fontScale="90000" lnSpcReduction="10000"/>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lnSpc>
                <a:spcPct val="150000"/>
              </a:lnSpc>
              <a:buClr>
                <a:srgbClr val="CC4927"/>
              </a:buClr>
              <a:buSzPts val="2200"/>
              <a:buFont typeface="Arial"/>
              <a:buNone/>
            </a:pPr>
            <a:r>
              <a:rPr lang="en-US" sz="2200" b="1" dirty="0">
                <a:solidFill>
                  <a:srgbClr val="CC4927"/>
                </a:solidFill>
              </a:rPr>
              <a:t>mhttcnetwork.org/</a:t>
            </a:r>
            <a:r>
              <a:rPr lang="en-US" sz="2200" b="1" dirty="0" err="1">
                <a:solidFill>
                  <a:srgbClr val="CC4927"/>
                </a:solidFill>
              </a:rPr>
              <a:t>mountainplains</a:t>
            </a:r>
            <a:r>
              <a:rPr lang="en-US" sz="2200" dirty="0"/>
              <a:t> | </a:t>
            </a:r>
            <a:r>
              <a:rPr lang="en-US" sz="2200" b="1" dirty="0">
                <a:solidFill>
                  <a:srgbClr val="00467F"/>
                </a:solidFill>
                <a:hlinkClick r:id="rId4"/>
              </a:rPr>
              <a:t>mountainplains@mhttcnetwork.org</a:t>
            </a:r>
            <a:br>
              <a:rPr lang="en-US" sz="2200" b="1" dirty="0">
                <a:solidFill>
                  <a:srgbClr val="00467F"/>
                </a:solidFill>
              </a:rPr>
            </a:br>
            <a:r>
              <a:rPr lang="en-US" sz="2200" b="1" dirty="0">
                <a:solidFill>
                  <a:srgbClr val="CC4927"/>
                </a:solidFill>
              </a:rPr>
              <a:t>mhttcnetwork.org/</a:t>
            </a:r>
            <a:r>
              <a:rPr lang="en-US" sz="2200" b="1" dirty="0" err="1">
                <a:solidFill>
                  <a:srgbClr val="CC4927"/>
                </a:solidFill>
              </a:rPr>
              <a:t>midamerica</a:t>
            </a:r>
            <a:r>
              <a:rPr lang="en-US" sz="2200" dirty="0">
                <a:solidFill>
                  <a:srgbClr val="CC4927"/>
                </a:solidFill>
              </a:rPr>
              <a:t> </a:t>
            </a:r>
            <a:r>
              <a:rPr lang="en-US" sz="2200" dirty="0"/>
              <a:t>| </a:t>
            </a:r>
            <a:r>
              <a:rPr lang="en-US" sz="2200" b="1" dirty="0">
                <a:solidFill>
                  <a:srgbClr val="00467F"/>
                </a:solidFill>
                <a:hlinkClick r:id="rId5"/>
              </a:rPr>
              <a:t>midamerica@mhttcnetwork.org</a:t>
            </a:r>
            <a:br>
              <a:rPr lang="en-US" sz="2200" b="1" dirty="0"/>
            </a:br>
            <a:r>
              <a:rPr lang="en-US" sz="2200" b="1" dirty="0">
                <a:solidFill>
                  <a:srgbClr val="CC4927"/>
                </a:solidFill>
              </a:rPr>
              <a:t>attcnetwork.org/</a:t>
            </a:r>
            <a:r>
              <a:rPr lang="en-US" sz="2200" b="1" dirty="0" err="1">
                <a:solidFill>
                  <a:srgbClr val="CC4927"/>
                </a:solidFill>
              </a:rPr>
              <a:t>midamerica</a:t>
            </a:r>
            <a:r>
              <a:rPr lang="en-US" sz="2200" dirty="0"/>
              <a:t> | </a:t>
            </a:r>
            <a:r>
              <a:rPr lang="en-US" sz="2200" b="1" dirty="0">
                <a:solidFill>
                  <a:srgbClr val="00467F"/>
                </a:solidFill>
                <a:hlinkClick r:id="rId6"/>
              </a:rPr>
              <a:t>midamerica@attcnetwork.org</a:t>
            </a:r>
            <a:br>
              <a:rPr lang="en-US" sz="2200" b="1" dirty="0">
                <a:solidFill>
                  <a:srgbClr val="00467F"/>
                </a:solidFill>
              </a:rPr>
            </a:br>
            <a:endParaRPr lang="en-US" sz="2200" b="1" dirty="0">
              <a:solidFill>
                <a:srgbClr val="00467F"/>
              </a:solidFill>
            </a:endParaRPr>
          </a:p>
        </p:txBody>
      </p:sp>
      <p:pic>
        <p:nvPicPr>
          <p:cNvPr id="8" name="Google Shape;322;p11"/>
          <p:cNvPicPr preferRelativeResize="0">
            <a:picLocks noGrp="1"/>
          </p:cNvPicPr>
          <p:nvPr>
            <p:ph type="body" idx="1"/>
          </p:nvPr>
        </p:nvPicPr>
        <p:blipFill rotWithShape="1">
          <a:blip r:embed="rId7">
            <a:alphaModFix/>
          </a:blip>
          <a:srcRect/>
          <a:stretch/>
        </p:blipFill>
        <p:spPr>
          <a:xfrm>
            <a:off x="4625566" y="5334000"/>
            <a:ext cx="3181727" cy="1259394"/>
          </a:xfrm>
          <a:prstGeom prst="rect">
            <a:avLst/>
          </a:prstGeom>
          <a:noFill/>
          <a:ln>
            <a:noFill/>
          </a:ln>
        </p:spPr>
      </p:pic>
      <p:pic>
        <p:nvPicPr>
          <p:cNvPr id="9" name="Google Shape;324;p11"/>
          <p:cNvPicPr preferRelativeResize="0"/>
          <p:nvPr/>
        </p:nvPicPr>
        <p:blipFill rotWithShape="1">
          <a:blip r:embed="rId8">
            <a:alphaModFix/>
          </a:blip>
          <a:srcRect/>
          <a:stretch/>
        </p:blipFill>
        <p:spPr>
          <a:xfrm>
            <a:off x="8706652" y="5418996"/>
            <a:ext cx="2753828" cy="1089401"/>
          </a:xfrm>
          <a:prstGeom prst="rect">
            <a:avLst/>
          </a:prstGeom>
          <a:noFill/>
          <a:ln>
            <a:noFill/>
          </a:ln>
        </p:spPr>
      </p:pic>
    </p:spTree>
    <p:extLst>
      <p:ext uri="{BB962C8B-B14F-4D97-AF65-F5344CB8AC3E}">
        <p14:creationId xmlns:p14="http://schemas.microsoft.com/office/powerpoint/2010/main" val="19157716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573207" y="191068"/>
            <a:ext cx="11409528" cy="1635638"/>
          </a:xfrm>
          <a:prstGeom prst="rect">
            <a:avLst/>
          </a:prstGeom>
        </p:spPr>
        <p:txBody>
          <a:bodyPr>
            <a:normAutofit fontScale="90000"/>
          </a:bodyPr>
          <a:lstStyle>
            <a:lvl1pPr defTabSz="822958">
              <a:defRPr sz="3200" b="1"/>
            </a:lvl1pPr>
          </a:lstStyle>
          <a:p>
            <a:pPr>
              <a:lnSpc>
                <a:spcPct val="150000"/>
              </a:lnSpc>
            </a:pPr>
            <a:r>
              <a:rPr lang="en-US" sz="4000" b="0" dirty="0">
                <a:cs typeface="Calibri Light"/>
              </a:rPr>
              <a:t>Mental Health Awareness: A Community Conversation </a:t>
            </a:r>
            <a:br>
              <a:rPr lang="en-US" sz="3000" b="0" dirty="0">
                <a:cs typeface="Calibri Light" panose="020F0302020204030204" pitchFamily="34" charset="0"/>
              </a:rPr>
            </a:br>
            <a:r>
              <a:rPr lang="en-US" sz="2500" b="0" dirty="0">
                <a:cs typeface="Calibri Light"/>
              </a:rPr>
              <a:t>Farm Stress and Mental Health </a:t>
            </a:r>
            <a:endParaRPr lang="en-US" sz="2500" b="0" dirty="0">
              <a:cs typeface="Calibri Light" panose="020F0302020204030204" pitchFamily="34" charset="0"/>
            </a:endParaRPr>
          </a:p>
        </p:txBody>
      </p:sp>
      <p:sp>
        <p:nvSpPr>
          <p:cNvPr id="6" name="object 6">
            <a:extLst>
              <a:ext uri="{FF2B5EF4-FFF2-40B4-BE49-F238E27FC236}">
                <a16:creationId xmlns:a16="http://schemas.microsoft.com/office/drawing/2014/main" id="{92935766-40F7-482D-9A2E-67ED636E9691}"/>
              </a:ext>
            </a:extLst>
          </p:cNvPr>
          <p:cNvSpPr/>
          <p:nvPr/>
        </p:nvSpPr>
        <p:spPr>
          <a:xfrm>
            <a:off x="3144025" y="5843814"/>
            <a:ext cx="1956633" cy="829854"/>
          </a:xfrm>
          <a:prstGeom prst="rect">
            <a:avLst/>
          </a:prstGeom>
          <a:blipFill>
            <a:blip r:embed="rId2" cstate="print"/>
            <a:stretch>
              <a:fillRect/>
            </a:stretch>
          </a:blipFill>
        </p:spPr>
        <p:txBody>
          <a:bodyPr wrap="square" lIns="0" tIns="0" rIns="0" bIns="0" rtlCol="0"/>
          <a:lstStyle/>
          <a:p>
            <a:endParaRPr sz="2560"/>
          </a:p>
        </p:txBody>
      </p:sp>
      <p:sp>
        <p:nvSpPr>
          <p:cNvPr id="7" name="TextBox 6"/>
          <p:cNvSpPr txBox="1"/>
          <p:nvPr/>
        </p:nvSpPr>
        <p:spPr>
          <a:xfrm>
            <a:off x="380553" y="2802218"/>
            <a:ext cx="5527808"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600" dirty="0">
                <a:solidFill>
                  <a:srgbClr val="CD4928"/>
                </a:solidFill>
                <a:latin typeface="Arial"/>
                <a:cs typeface="Calibri Light"/>
              </a:rPr>
              <a:t>Mental Health Supports for </a:t>
            </a:r>
            <a:br>
              <a:rPr lang="en-US" sz="2600" dirty="0">
                <a:solidFill>
                  <a:srgbClr val="CD4928"/>
                </a:solidFill>
                <a:latin typeface="Arial"/>
                <a:cs typeface="Calibri Light"/>
              </a:rPr>
            </a:br>
            <a:r>
              <a:rPr lang="en-US" sz="2600" dirty="0">
                <a:solidFill>
                  <a:srgbClr val="CD4928"/>
                </a:solidFill>
                <a:latin typeface="Arial"/>
                <a:cs typeface="Calibri Light"/>
              </a:rPr>
              <a:t>Farmers and their Communities</a:t>
            </a:r>
            <a:r>
              <a:rPr lang="en-US" sz="2800" dirty="0">
                <a:solidFill>
                  <a:srgbClr val="CD4928"/>
                </a:solidFill>
                <a:latin typeface="Arial"/>
                <a:cs typeface="Calibri Light"/>
              </a:rPr>
              <a:t> </a:t>
            </a:r>
            <a:endParaRPr lang="en-US" sz="2800" dirty="0">
              <a:solidFill>
                <a:srgbClr val="CD4928"/>
              </a:solidFill>
              <a:latin typeface="Calibri Light" panose="020F0302020204030204" pitchFamily="34" charset="0"/>
              <a:cs typeface="Calibri Light" panose="020F0302020204030204" pitchFamily="34" charset="0"/>
            </a:endParaRPr>
          </a:p>
          <a:p>
            <a:endParaRPr lang="en-US" sz="600" dirty="0">
              <a:solidFill>
                <a:srgbClr val="CD4928"/>
              </a:solidFill>
              <a:latin typeface="Calibri Light" panose="020F0302020204030204" pitchFamily="34" charset="0"/>
              <a:cs typeface="Calibri Light" panose="020F0302020204030204" pitchFamily="34" charset="0"/>
            </a:endParaRPr>
          </a:p>
        </p:txBody>
      </p:sp>
      <p:pic>
        <p:nvPicPr>
          <p:cNvPr id="8" name="Google Shape;210;p1" descr="A house in a field&#10;&#10;Description automatically generated with low confidence"/>
          <p:cNvPicPr preferRelativeResize="0"/>
          <p:nvPr/>
        </p:nvPicPr>
        <p:blipFill rotWithShape="1">
          <a:blip r:embed="rId3">
            <a:alphaModFix amt="44000"/>
          </a:blip>
          <a:srcRect/>
          <a:stretch/>
        </p:blipFill>
        <p:spPr>
          <a:xfrm>
            <a:off x="5775960" y="2270760"/>
            <a:ext cx="6416040" cy="4587240"/>
          </a:xfrm>
          <a:prstGeom prst="rect">
            <a:avLst/>
          </a:prstGeom>
          <a:noFill/>
          <a:ln>
            <a:noFill/>
          </a:ln>
        </p:spPr>
      </p:pic>
      <p:pic>
        <p:nvPicPr>
          <p:cNvPr id="9" name="Google Shape;323;p11">
            <a:extLst>
              <a:ext uri="{FF2B5EF4-FFF2-40B4-BE49-F238E27FC236}">
                <a16:creationId xmlns:a16="http://schemas.microsoft.com/office/drawing/2014/main" id="{509912A5-14BF-4714-9C34-94EE749E83C4}"/>
              </a:ext>
            </a:extLst>
          </p:cNvPr>
          <p:cNvPicPr preferRelativeResize="0"/>
          <p:nvPr/>
        </p:nvPicPr>
        <p:blipFill rotWithShape="1">
          <a:blip r:embed="rId4">
            <a:alphaModFix/>
          </a:blip>
          <a:srcRect/>
          <a:stretch/>
        </p:blipFill>
        <p:spPr>
          <a:xfrm>
            <a:off x="818224" y="4800600"/>
            <a:ext cx="1956633" cy="830186"/>
          </a:xfrm>
          <a:prstGeom prst="rect">
            <a:avLst/>
          </a:prstGeom>
          <a:noFill/>
          <a:ln>
            <a:noFill/>
          </a:ln>
        </p:spPr>
      </p:pic>
      <p:pic>
        <p:nvPicPr>
          <p:cNvPr id="10" name="Google Shape;322;p11">
            <a:extLst>
              <a:ext uri="{FF2B5EF4-FFF2-40B4-BE49-F238E27FC236}">
                <a16:creationId xmlns:a16="http://schemas.microsoft.com/office/drawing/2014/main" id="{438AC48C-E9E6-4C44-A7DB-044C48FFCC2A}"/>
              </a:ext>
            </a:extLst>
          </p:cNvPr>
          <p:cNvPicPr preferRelativeResize="0">
            <a:picLocks/>
          </p:cNvPicPr>
          <p:nvPr/>
        </p:nvPicPr>
        <p:blipFill rotWithShape="1">
          <a:blip r:embed="rId5">
            <a:alphaModFix/>
          </a:blip>
          <a:srcRect/>
          <a:stretch/>
        </p:blipFill>
        <p:spPr>
          <a:xfrm>
            <a:off x="794803" y="5843814"/>
            <a:ext cx="1980054" cy="829854"/>
          </a:xfrm>
          <a:prstGeom prst="rect">
            <a:avLst/>
          </a:prstGeom>
          <a:noFill/>
          <a:ln>
            <a:noFill/>
          </a:ln>
        </p:spPr>
      </p:pic>
      <p:pic>
        <p:nvPicPr>
          <p:cNvPr id="11" name="Google Shape;324;p11">
            <a:extLst>
              <a:ext uri="{FF2B5EF4-FFF2-40B4-BE49-F238E27FC236}">
                <a16:creationId xmlns:a16="http://schemas.microsoft.com/office/drawing/2014/main" id="{7BEC6189-8F6B-4D69-ADD8-8D7078A35045}"/>
              </a:ext>
            </a:extLst>
          </p:cNvPr>
          <p:cNvPicPr preferRelativeResize="0"/>
          <p:nvPr/>
        </p:nvPicPr>
        <p:blipFill rotWithShape="1">
          <a:blip r:embed="rId6">
            <a:alphaModFix/>
          </a:blip>
          <a:srcRect/>
          <a:stretch/>
        </p:blipFill>
        <p:spPr>
          <a:xfrm>
            <a:off x="3215262" y="4843289"/>
            <a:ext cx="1822362" cy="744808"/>
          </a:xfrm>
          <a:prstGeom prst="rect">
            <a:avLst/>
          </a:prstGeom>
          <a:noFill/>
          <a:ln>
            <a:noFill/>
          </a:ln>
        </p:spPr>
      </p:pic>
      <p:sp>
        <p:nvSpPr>
          <p:cNvPr id="12" name="TextBox 11"/>
          <p:cNvSpPr txBox="1"/>
          <p:nvPr/>
        </p:nvSpPr>
        <p:spPr>
          <a:xfrm>
            <a:off x="8580120" y="2522999"/>
            <a:ext cx="371856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i="0" u="none" strike="noStrike" cap="none" spc="0" normalizeH="0" baseline="0" dirty="0">
                <a:ln>
                  <a:noFill/>
                </a:ln>
                <a:solidFill>
                  <a:srgbClr val="4F3A25"/>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42515411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391306" y="429437"/>
            <a:ext cx="11220450" cy="715538"/>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r>
              <a:rPr dirty="0">
                <a:latin typeface="Arial" panose="020B0604020202020204" pitchFamily="34" charset="0"/>
                <a:cs typeface="Arial" panose="020B0604020202020204" pitchFamily="34" charset="0"/>
              </a:rPr>
              <a:t>Disclaimer</a:t>
            </a:r>
            <a:r>
              <a:rPr lang="en-US" dirty="0">
                <a:latin typeface="Arial" panose="020B0604020202020204" pitchFamily="34" charset="0"/>
                <a:cs typeface="Arial" panose="020B0604020202020204" pitchFamily="34" charset="0"/>
              </a:rPr>
              <a:t> and Funding Statement</a:t>
            </a:r>
            <a:endParaRPr dirty="0">
              <a:latin typeface="Arial" panose="020B0604020202020204" pitchFamily="34" charset="0"/>
              <a:cs typeface="Arial" panose="020B0604020202020204" pitchFamily="34" charset="0"/>
            </a:endParaRPr>
          </a:p>
        </p:txBody>
      </p:sp>
      <p:sp>
        <p:nvSpPr>
          <p:cNvPr id="2" name="TextBox 1"/>
          <p:cNvSpPr txBox="1"/>
          <p:nvPr/>
        </p:nvSpPr>
        <p:spPr>
          <a:xfrm>
            <a:off x="1234440" y="1310707"/>
            <a:ext cx="9906000"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latin typeface="Arial"/>
              </a:rPr>
              <a:t>These materials were prepared by the Mountain Plains Mental Health Technology Transfer Center, the Mid-America Mental Health Technology Center, and the Mid-America Addiction Technology Treatment Center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Mountain Plains MHTTC or the authors. Citation of the sources is appreciated. Do not reproduce or distribute this presentation for a fee. </a:t>
            </a:r>
            <a:br>
              <a:rPr lang="en-US" dirty="0">
                <a:latin typeface="Arial"/>
              </a:rPr>
            </a:br>
            <a:r>
              <a:rPr lang="en-US" dirty="0">
                <a:latin typeface="Arial"/>
              </a:rPr>
              <a:t>For more information on obtaining copies of this presentation please email gberry@wiche.edu. </a:t>
            </a:r>
          </a:p>
          <a:p>
            <a:endParaRPr lang="en-US" dirty="0">
              <a:latin typeface="Arial"/>
            </a:endParaRPr>
          </a:p>
          <a:p>
            <a:r>
              <a:rPr lang="en-US" dirty="0">
                <a:latin typeface="Arial"/>
              </a:rPr>
              <a:t>At the time of this presentation, </a:t>
            </a:r>
            <a:r>
              <a:rPr lang="en-US" b="0" i="0" u="none" strike="noStrike" dirty="0">
                <a:solidFill>
                  <a:srgbClr val="000000"/>
                </a:solidFill>
                <a:effectLst/>
                <a:latin typeface="Arial" panose="020B0604020202020204" pitchFamily="34" charset="0"/>
              </a:rPr>
              <a:t>Miriam E. Delphin-</a:t>
            </a:r>
            <a:r>
              <a:rPr lang="en-US" b="0" i="0" u="none" strike="noStrike" dirty="0" err="1">
                <a:solidFill>
                  <a:srgbClr val="000000"/>
                </a:solidFill>
                <a:effectLst/>
                <a:latin typeface="Arial" panose="020B0604020202020204" pitchFamily="34" charset="0"/>
              </a:rPr>
              <a:t>Rittmon</a:t>
            </a:r>
            <a:r>
              <a:rPr lang="en-US" b="0" i="0" u="none" strike="noStrike" dirty="0">
                <a:solidFill>
                  <a:srgbClr val="000000"/>
                </a:solidFill>
                <a:effectLst/>
                <a:latin typeface="Arial" panose="020B0604020202020204" pitchFamily="34" charset="0"/>
              </a:rPr>
              <a:t>, Ph.D., serves as SAMHSA Assistant Secretary. </a:t>
            </a:r>
            <a:r>
              <a:rPr lang="en-US" dirty="0">
                <a:latin typeface="Arial"/>
              </a:rPr>
              <a:t>The opinions expressed herein are the views of Mountain Plains MHTTC, </a:t>
            </a:r>
            <a:br>
              <a:rPr lang="en-US" dirty="0">
                <a:latin typeface="Arial"/>
              </a:rPr>
            </a:br>
            <a:r>
              <a:rPr lang="en-US" dirty="0">
                <a:latin typeface="Arial"/>
              </a:rPr>
              <a:t>Mid-America MHTTC, and Mid-America ATTC and do not reflect the official position of the Department of Health and Human Services (DHHS), or SAMHSA. No official support or endorsement of DHHS, or SAMHSA, for the opinions described in this presentation is intended </a:t>
            </a:r>
            <a:br>
              <a:rPr lang="en-US" dirty="0">
                <a:latin typeface="Arial"/>
              </a:rPr>
            </a:br>
            <a:r>
              <a:rPr lang="en-US" dirty="0">
                <a:latin typeface="Arial"/>
              </a:rPr>
              <a:t>or should be inferred. ​</a:t>
            </a:r>
          </a:p>
          <a:p>
            <a:r>
              <a:rPr lang="en-US" dirty="0">
                <a:latin typeface="Arial"/>
              </a:rPr>
              <a:t>​</a:t>
            </a:r>
          </a:p>
          <a:p>
            <a:r>
              <a:rPr lang="en-US" dirty="0">
                <a:latin typeface="Arial"/>
              </a:rPr>
              <a:t>The work of the Mountain Plains MHTTC, Mid-America MHTTC, and Mid-America ATTC is supported by grant H79SM081792 from the Department of Health and Human Services, Substance Abuse and Mental Health Services Administration.​</a:t>
            </a:r>
          </a:p>
        </p:txBody>
      </p:sp>
    </p:spTree>
    <p:extLst>
      <p:ext uri="{BB962C8B-B14F-4D97-AF65-F5344CB8AC3E}">
        <p14:creationId xmlns:p14="http://schemas.microsoft.com/office/powerpoint/2010/main" val="863403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883920" y="429437"/>
            <a:ext cx="10727836" cy="715538"/>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pPr algn="l"/>
            <a:r>
              <a:rPr lang="en-US" dirty="0">
                <a:latin typeface="Arial" panose="020B0604020202020204" pitchFamily="34" charset="0"/>
                <a:cs typeface="Arial" panose="020B0604020202020204" pitchFamily="34" charset="0"/>
              </a:rPr>
              <a:t>About the TTC Network</a:t>
            </a:r>
            <a:endParaRPr dirty="0">
              <a:latin typeface="Arial" panose="020B0604020202020204" pitchFamily="34" charset="0"/>
              <a:cs typeface="Arial" panose="020B0604020202020204" pitchFamily="34" charset="0"/>
            </a:endParaRPr>
          </a:p>
        </p:txBody>
      </p:sp>
      <p:sp>
        <p:nvSpPr>
          <p:cNvPr id="2" name="TextBox 1"/>
          <p:cNvSpPr txBox="1"/>
          <p:nvPr/>
        </p:nvSpPr>
        <p:spPr>
          <a:xfrm>
            <a:off x="883920" y="1343837"/>
            <a:ext cx="10256520"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latin typeface="Arial"/>
                <a:cs typeface="Arial"/>
              </a:rPr>
              <a:t>The Technology Transfer Center (TTC) Network is a national network of training and technical assistance centers serving the needs of mental health, substance use, and prevention providers. The work of the TTC Network is under a cooperative agreement by the Substance Abuse and Mental Health Services Administration (SAMHSA). For more information about the Technology Transfer Centers, please visit the </a:t>
            </a:r>
            <a:r>
              <a:rPr lang="en-US">
                <a:latin typeface="Arial"/>
                <a:cs typeface="Arial"/>
                <a:hlinkClick r:id="rId3"/>
              </a:rPr>
              <a:t>TTC Information Center.</a:t>
            </a:r>
            <a:br>
              <a:rPr lang="en-US" dirty="0">
                <a:latin typeface="Arial"/>
                <a:cs typeface="Arial"/>
              </a:rPr>
            </a:b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response to mental health and substance use issues in farming communities in HHS Region 7 and 8 states, the </a:t>
            </a:r>
            <a:r>
              <a:rPr lang="en-US" dirty="0">
                <a:latin typeface="Arial" panose="020B0604020202020204" pitchFamily="34" charset="0"/>
                <a:cs typeface="Arial" panose="020B0604020202020204" pitchFamily="34" charset="0"/>
                <a:hlinkClick r:id="rId4"/>
              </a:rPr>
              <a:t>Mountain Plains Mental Health Technology Transfer Center (MHTTC)</a:t>
            </a:r>
            <a:r>
              <a:rPr lang="en-US" dirty="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hlinkClick r:id="rId5"/>
              </a:rPr>
              <a:t>Mid-America MHTTC</a:t>
            </a:r>
            <a:r>
              <a:rPr lang="en-US" dirty="0">
                <a:latin typeface="Arial" panose="020B0604020202020204" pitchFamily="34" charset="0"/>
                <a:cs typeface="Arial" panose="020B0604020202020204" pitchFamily="34" charset="0"/>
              </a:rPr>
              <a:t>, and the </a:t>
            </a:r>
            <a:r>
              <a:rPr lang="en-US" dirty="0">
                <a:latin typeface="Arial" panose="020B0604020202020204" pitchFamily="34" charset="0"/>
                <a:cs typeface="Arial" panose="020B0604020202020204" pitchFamily="34" charset="0"/>
                <a:hlinkClick r:id="rId6"/>
              </a:rPr>
              <a:t>Mid-America Addiction Technology Transfer Center (ATTC)</a:t>
            </a:r>
            <a:r>
              <a:rPr lang="en-US" dirty="0">
                <a:latin typeface="Arial" panose="020B0604020202020204" pitchFamily="34" charset="0"/>
                <a:cs typeface="Arial" panose="020B0604020202020204" pitchFamily="34" charset="0"/>
              </a:rPr>
              <a:t> collaborated to produce these materials. For technical assistance and training, please contact your regional TTC office at the email addresses below. </a:t>
            </a:r>
          </a:p>
        </p:txBody>
      </p:sp>
      <p:sp>
        <p:nvSpPr>
          <p:cNvPr id="4" name="Google Shape;321;p11">
            <a:extLst>
              <a:ext uri="{FF2B5EF4-FFF2-40B4-BE49-F238E27FC236}">
                <a16:creationId xmlns:a16="http://schemas.microsoft.com/office/drawing/2014/main" id="{5311848F-A62C-4C0F-B009-65FA43DDF0B2}"/>
              </a:ext>
            </a:extLst>
          </p:cNvPr>
          <p:cNvSpPr txBox="1">
            <a:spLocks/>
          </p:cNvSpPr>
          <p:nvPr/>
        </p:nvSpPr>
        <p:spPr>
          <a:xfrm>
            <a:off x="207802" y="5120640"/>
            <a:ext cx="11839417" cy="161450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
                <a:srgbClr val="CC4927"/>
              </a:buClr>
              <a:buSzPts val="2200"/>
            </a:pPr>
            <a:r>
              <a:rPr lang="nl-NL" sz="2200" b="1" dirty="0">
                <a:solidFill>
                  <a:srgbClr val="CC4927"/>
                </a:solidFill>
              </a:rPr>
              <a:t>mhttcnetwork.org/mountainplains</a:t>
            </a:r>
            <a:r>
              <a:rPr lang="nl-NL" sz="2200" dirty="0"/>
              <a:t> | </a:t>
            </a:r>
            <a:r>
              <a:rPr lang="nl-NL" sz="2200" b="1" dirty="0">
                <a:solidFill>
                  <a:srgbClr val="00467F"/>
                </a:solidFill>
                <a:hlinkClick r:id="rId7"/>
              </a:rPr>
              <a:t>mountainplains@mhttcnetwork.org</a:t>
            </a:r>
            <a:endParaRPr lang="nl-NL" sz="2200" b="1" dirty="0">
              <a:solidFill>
                <a:srgbClr val="00467F"/>
              </a:solidFill>
            </a:endParaRPr>
          </a:p>
          <a:p>
            <a:pPr algn="ctr">
              <a:lnSpc>
                <a:spcPct val="150000"/>
              </a:lnSpc>
              <a:buClr>
                <a:srgbClr val="CC4927"/>
              </a:buClr>
              <a:buSzPts val="2200"/>
            </a:pPr>
            <a:r>
              <a:rPr lang="nl-NL" sz="2200" b="1" dirty="0">
                <a:solidFill>
                  <a:srgbClr val="CC4927"/>
                </a:solidFill>
              </a:rPr>
              <a:t>mhttcnetwork.org/midamerica</a:t>
            </a:r>
            <a:r>
              <a:rPr lang="nl-NL" sz="2200" dirty="0">
                <a:solidFill>
                  <a:srgbClr val="CC4927"/>
                </a:solidFill>
              </a:rPr>
              <a:t> </a:t>
            </a:r>
            <a:r>
              <a:rPr lang="nl-NL" sz="2200" dirty="0"/>
              <a:t>| </a:t>
            </a:r>
            <a:r>
              <a:rPr lang="nl-NL" sz="2200" b="1" dirty="0">
                <a:solidFill>
                  <a:srgbClr val="00467F"/>
                </a:solidFill>
                <a:hlinkClick r:id="rId8"/>
              </a:rPr>
              <a:t>midamerica@mhttcnetwork.org</a:t>
            </a:r>
            <a:endParaRPr lang="nl-NL" sz="2200" b="1" dirty="0">
              <a:solidFill>
                <a:srgbClr val="00467F"/>
              </a:solidFill>
            </a:endParaRPr>
          </a:p>
          <a:p>
            <a:pPr algn="ctr">
              <a:lnSpc>
                <a:spcPct val="150000"/>
              </a:lnSpc>
              <a:buClr>
                <a:srgbClr val="CC4927"/>
              </a:buClr>
              <a:buSzPts val="2200"/>
            </a:pPr>
            <a:r>
              <a:rPr lang="nl-NL" sz="2200" b="1" dirty="0">
                <a:solidFill>
                  <a:srgbClr val="CC4927"/>
                </a:solidFill>
              </a:rPr>
              <a:t>attcnetwork.org/midamerica</a:t>
            </a:r>
            <a:r>
              <a:rPr lang="nl-NL" sz="2200" dirty="0"/>
              <a:t> | </a:t>
            </a:r>
            <a:r>
              <a:rPr lang="nl-NL" sz="2200" b="1" dirty="0">
                <a:solidFill>
                  <a:srgbClr val="00467F"/>
                </a:solidFill>
                <a:hlinkClick r:id="rId9"/>
              </a:rPr>
              <a:t>midamerica@attcnetwork.org</a:t>
            </a:r>
            <a:endParaRPr lang="nl-NL" sz="2200" b="1" dirty="0">
              <a:solidFill>
                <a:srgbClr val="00467F"/>
              </a:solidFill>
            </a:endParaRPr>
          </a:p>
          <a:p>
            <a:pPr algn="ctr">
              <a:lnSpc>
                <a:spcPct val="150000"/>
              </a:lnSpc>
              <a:buClr>
                <a:srgbClr val="CC4927"/>
              </a:buClr>
              <a:buSzPts val="2200"/>
            </a:pPr>
            <a:endParaRPr lang="nl-NL" sz="2200" b="1" dirty="0">
              <a:solidFill>
                <a:srgbClr val="00467F"/>
              </a:solidFill>
            </a:endParaRPr>
          </a:p>
        </p:txBody>
      </p:sp>
    </p:spTree>
    <p:extLst>
      <p:ext uri="{BB962C8B-B14F-4D97-AF65-F5344CB8AC3E}">
        <p14:creationId xmlns:p14="http://schemas.microsoft.com/office/powerpoint/2010/main" val="9537226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A81D03D-0FFF-4FA7-9D88-918990F4ACAD}"/>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2912494" y="-68576"/>
            <a:ext cx="6926579" cy="6926579"/>
          </a:xfrm>
          <a:prstGeom prst="rect">
            <a:avLst/>
          </a:prstGeom>
        </p:spPr>
      </p:pic>
      <p:sp>
        <p:nvSpPr>
          <p:cNvPr id="4" name="Title 2"/>
          <p:cNvSpPr>
            <a:spLocks noGrp="1"/>
          </p:cNvSpPr>
          <p:nvPr>
            <p:ph type="title"/>
          </p:nvPr>
        </p:nvSpPr>
        <p:spPr>
          <a:xfrm rot="16200000">
            <a:off x="-2766061" y="2766062"/>
            <a:ext cx="6858003" cy="1325878"/>
          </a:xfrm>
          <a:solidFill>
            <a:srgbClr val="00467F"/>
          </a:solidFill>
        </p:spPr>
        <p:txBody>
          <a:bodyPr>
            <a:noAutofit/>
          </a:bodyPr>
          <a:lstStyle/>
          <a:p>
            <a:r>
              <a:rPr lang="en-US" sz="5000" dirty="0">
                <a:solidFill>
                  <a:schemeClr val="bg1"/>
                </a:solidFill>
                <a:latin typeface="Arial" panose="020B0604020202020204" pitchFamily="34" charset="0"/>
                <a:cs typeface="Arial" panose="020B0604020202020204" pitchFamily="34" charset="0"/>
              </a:rPr>
              <a:t>Language Matters</a:t>
            </a:r>
            <a:br>
              <a:rPr lang="en-US" sz="5000" dirty="0">
                <a:solidFill>
                  <a:schemeClr val="bg1"/>
                </a:solidFill>
                <a:latin typeface="Calibri Light" panose="020F0302020204030204" pitchFamily="34" charset="0"/>
                <a:cs typeface="Calibri Light" panose="020F0302020204030204" pitchFamily="34" charset="0"/>
              </a:rPr>
            </a:br>
            <a:endParaRPr lang="en-US" sz="20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785064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
          </p:nvPr>
        </p:nvSpPr>
        <p:spPr>
          <a:xfrm>
            <a:off x="853440" y="2783997"/>
            <a:ext cx="11064240" cy="3906364"/>
          </a:xfrm>
        </p:spPr>
        <p:txBody>
          <a:bodyPr lIns="45718" tIns="45718" rIns="45718" bIns="45718" anchor="t">
            <a:normAutofit/>
          </a:bodyPr>
          <a:lstStyle/>
          <a:p>
            <a:pPr marL="342900" indent="-228600" algn="l">
              <a:spcAft>
                <a:spcPts val="600"/>
              </a:spcAft>
              <a:buFont typeface="Arial" panose="020B0604020202020204" pitchFamily="34" charset="0"/>
              <a:buChar char="•"/>
            </a:pPr>
            <a:r>
              <a:rPr lang="en-US" sz="3600" kern="1200" dirty="0">
                <a:solidFill>
                  <a:schemeClr val="tx1"/>
                </a:solidFill>
              </a:rPr>
              <a:t>Increase awareness and understanding about mental health awareness</a:t>
            </a:r>
          </a:p>
          <a:p>
            <a:pPr marL="342900" indent="-228600" algn="l">
              <a:spcAft>
                <a:spcPts val="600"/>
              </a:spcAft>
              <a:buFont typeface="Arial" panose="020B0604020202020204" pitchFamily="34" charset="0"/>
              <a:buChar char="•"/>
            </a:pPr>
            <a:r>
              <a:rPr lang="en-US" sz="3600" kern="1200" dirty="0">
                <a:solidFill>
                  <a:schemeClr val="tx1"/>
                </a:solidFill>
              </a:rPr>
              <a:t>Create a common language about mental health</a:t>
            </a:r>
          </a:p>
          <a:p>
            <a:pPr marL="342900" indent="-228600" algn="l">
              <a:spcAft>
                <a:spcPts val="600"/>
              </a:spcAft>
              <a:buFont typeface="Arial" panose="020B0604020202020204" pitchFamily="34" charset="0"/>
              <a:buChar char="•"/>
            </a:pPr>
            <a:r>
              <a:rPr lang="en-US" sz="3600" kern="1200" dirty="0">
                <a:solidFill>
                  <a:schemeClr val="tx1"/>
                </a:solidFill>
              </a:rPr>
              <a:t>Identify unique community assets and resources </a:t>
            </a:r>
          </a:p>
          <a:p>
            <a:pPr algn="l"/>
            <a:endParaRPr lang="en-US" dirty="0"/>
          </a:p>
        </p:txBody>
      </p:sp>
      <p:sp>
        <p:nvSpPr>
          <p:cNvPr id="6" name="Title 5"/>
          <p:cNvSpPr>
            <a:spLocks noGrp="1"/>
          </p:cNvSpPr>
          <p:nvPr>
            <p:ph type="title"/>
          </p:nvPr>
        </p:nvSpPr>
        <p:spPr>
          <a:xfrm>
            <a:off x="1063729" y="576992"/>
            <a:ext cx="10363201" cy="1145128"/>
          </a:xfrm>
        </p:spPr>
        <p:txBody>
          <a:bodyPr/>
          <a:lstStyle/>
          <a:p>
            <a:r>
              <a:rPr lang="en-US" dirty="0"/>
              <a:t>Presentation Objectives</a:t>
            </a:r>
          </a:p>
        </p:txBody>
      </p:sp>
      <p:sp>
        <p:nvSpPr>
          <p:cNvPr id="8" name="TextBox 7"/>
          <p:cNvSpPr txBox="1"/>
          <p:nvPr/>
        </p:nvSpPr>
        <p:spPr>
          <a:xfrm>
            <a:off x="8351520" y="5982479"/>
            <a:ext cx="3718560"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4F3A25"/>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13044268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97AAC-94BB-4EA3-A740-7939430E1C79}"/>
              </a:ext>
            </a:extLst>
          </p:cNvPr>
          <p:cNvPicPr>
            <a:picLocks noChangeAspect="1"/>
          </p:cNvPicPr>
          <p:nvPr/>
        </p:nvPicPr>
        <p:blipFill rotWithShape="1">
          <a:blip r:embed="rId3">
            <a:extLst>
              <a:ext uri="{28A0092B-C50C-407E-A947-70E740481C1C}">
                <a14:useLocalDpi xmlns:a14="http://schemas.microsoft.com/office/drawing/2010/main" val="0"/>
              </a:ext>
            </a:extLst>
          </a:blip>
          <a:srcRect l="-149" t="16316" r="149" b="37484"/>
          <a:stretch/>
        </p:blipFill>
        <p:spPr>
          <a:xfrm>
            <a:off x="1324481" y="3587268"/>
            <a:ext cx="9062977" cy="2796410"/>
          </a:xfrm>
          <a:prstGeom prst="rect">
            <a:avLst/>
          </a:prstGeom>
        </p:spPr>
      </p:pic>
      <p:sp>
        <p:nvSpPr>
          <p:cNvPr id="2" name="Title 1">
            <a:extLst>
              <a:ext uri="{FF2B5EF4-FFF2-40B4-BE49-F238E27FC236}">
                <a16:creationId xmlns:a16="http://schemas.microsoft.com/office/drawing/2014/main" id="{267D965E-FAF9-4151-8E37-2C4658E408B2}"/>
              </a:ext>
            </a:extLst>
          </p:cNvPr>
          <p:cNvSpPr>
            <a:spLocks noGrp="1"/>
          </p:cNvSpPr>
          <p:nvPr>
            <p:ph type="title"/>
          </p:nvPr>
        </p:nvSpPr>
        <p:spPr/>
        <p:txBody>
          <a:bodyPr>
            <a:normAutofit/>
          </a:bodyPr>
          <a:lstStyle/>
          <a:p>
            <a:r>
              <a:rPr lang="en-US" sz="4500" dirty="0">
                <a:solidFill>
                  <a:srgbClr val="6A4A62"/>
                </a:solidFill>
              </a:rPr>
              <a:t>Mental Health Awareness Definition</a:t>
            </a:r>
            <a:endParaRPr lang="en-US" sz="4500" dirty="0">
              <a:solidFill>
                <a:srgbClr val="6A4A62"/>
              </a:solidFill>
              <a:cs typeface="Arial"/>
            </a:endParaRPr>
          </a:p>
        </p:txBody>
      </p:sp>
      <p:sp>
        <p:nvSpPr>
          <p:cNvPr id="11" name="Content Placeholder 10">
            <a:extLst>
              <a:ext uri="{FF2B5EF4-FFF2-40B4-BE49-F238E27FC236}">
                <a16:creationId xmlns:a16="http://schemas.microsoft.com/office/drawing/2014/main" id="{EEFB25CF-EA78-B14F-8C82-943E72D92A5D}"/>
              </a:ext>
            </a:extLst>
          </p:cNvPr>
          <p:cNvSpPr>
            <a:spLocks noGrp="1"/>
          </p:cNvSpPr>
          <p:nvPr>
            <p:ph idx="1"/>
          </p:nvPr>
        </p:nvSpPr>
        <p:spPr>
          <a:xfrm>
            <a:off x="838200" y="1737137"/>
            <a:ext cx="10515600" cy="4351338"/>
          </a:xfrm>
        </p:spPr>
        <p:txBody>
          <a:bodyPr vert="horz" lIns="91440" tIns="45720" rIns="91440" bIns="45720" rtlCol="0" anchor="t">
            <a:normAutofit/>
          </a:bodyPr>
          <a:lstStyle/>
          <a:p>
            <a:pPr marL="0" indent="0">
              <a:buNone/>
            </a:pPr>
            <a:r>
              <a:rPr lang="en-US" b="1" dirty="0"/>
              <a:t>Mental health awareness </a:t>
            </a:r>
            <a:r>
              <a:rPr lang="en-US" dirty="0"/>
              <a:t>is understanding how to obtain and maintain positive mental health. People with limited mental health literacy may be unable to recognize signs of distress in themselves or others, which can stop them from seeking support.</a:t>
            </a:r>
            <a:endParaRPr lang="en-US" dirty="0">
              <a:highlight>
                <a:srgbClr val="FFFF00"/>
              </a:highlight>
            </a:endParaRPr>
          </a:p>
        </p:txBody>
      </p:sp>
      <p:pic>
        <p:nvPicPr>
          <p:cNvPr id="5" name="Google Shape;6;p24" descr="Google Shape;6;p24">
            <a:extLst>
              <a:ext uri="{FF2B5EF4-FFF2-40B4-BE49-F238E27FC236}">
                <a16:creationId xmlns:a16="http://schemas.microsoft.com/office/drawing/2014/main" id="{E4D17745-F90A-40D7-9DD5-7E4982CEEAC5}"/>
              </a:ext>
            </a:extLst>
          </p:cNvPr>
          <p:cNvPicPr>
            <a:picLocks noChangeAspect="1"/>
          </p:cNvPicPr>
          <p:nvPr/>
        </p:nvPicPr>
        <p:blipFill>
          <a:blip r:embed="rId4"/>
          <a:stretch>
            <a:fillRect/>
          </a:stretch>
        </p:blipFill>
        <p:spPr>
          <a:xfrm rot="16200000" flipH="1">
            <a:off x="-3306807" y="3306808"/>
            <a:ext cx="6858001" cy="244391"/>
          </a:xfrm>
          <a:prstGeom prst="rect">
            <a:avLst/>
          </a:prstGeom>
          <a:ln w="12700">
            <a:miter lim="400000"/>
          </a:ln>
        </p:spPr>
      </p:pic>
    </p:spTree>
    <p:extLst>
      <p:ext uri="{BB962C8B-B14F-4D97-AF65-F5344CB8AC3E}">
        <p14:creationId xmlns:p14="http://schemas.microsoft.com/office/powerpoint/2010/main" val="140662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5FB6-46DB-459F-9EEB-0EE41509969A}"/>
              </a:ext>
            </a:extLst>
          </p:cNvPr>
          <p:cNvSpPr>
            <a:spLocks noGrp="1"/>
          </p:cNvSpPr>
          <p:nvPr>
            <p:ph type="title"/>
          </p:nvPr>
        </p:nvSpPr>
        <p:spPr>
          <a:xfrm>
            <a:off x="745408" y="89693"/>
            <a:ext cx="10515600" cy="1325563"/>
          </a:xfrm>
        </p:spPr>
        <p:txBody>
          <a:bodyPr>
            <a:normAutofit/>
          </a:bodyPr>
          <a:lstStyle/>
          <a:p>
            <a:r>
              <a:rPr lang="en-US" sz="4500" dirty="0">
                <a:solidFill>
                  <a:srgbClr val="6A4A62"/>
                </a:solidFill>
              </a:rPr>
              <a:t>Rural Communities</a:t>
            </a:r>
            <a:endParaRPr lang="en-US" sz="4500">
              <a:solidFill>
                <a:srgbClr val="6A4A62"/>
              </a:solidFill>
              <a:cs typeface="Arial"/>
            </a:endParaRPr>
          </a:p>
        </p:txBody>
      </p:sp>
      <p:sp>
        <p:nvSpPr>
          <p:cNvPr id="3" name="Content Placeholder 2">
            <a:extLst>
              <a:ext uri="{FF2B5EF4-FFF2-40B4-BE49-F238E27FC236}">
                <a16:creationId xmlns:a16="http://schemas.microsoft.com/office/drawing/2014/main" id="{4FEC35DA-939B-4DAB-B9EB-1FAD8704BE20}"/>
              </a:ext>
            </a:extLst>
          </p:cNvPr>
          <p:cNvSpPr>
            <a:spLocks noGrp="1"/>
          </p:cNvSpPr>
          <p:nvPr>
            <p:ph idx="1"/>
          </p:nvPr>
        </p:nvSpPr>
        <p:spPr>
          <a:xfrm>
            <a:off x="745408" y="1314506"/>
            <a:ext cx="11094426" cy="5409466"/>
          </a:xfrm>
        </p:spPr>
        <p:txBody>
          <a:bodyPr anchor="ctr">
            <a:noAutofit/>
          </a:bodyPr>
          <a:lstStyle/>
          <a:p>
            <a:r>
              <a:rPr lang="en-US" sz="2400" dirty="0"/>
              <a:t>Rural areas are not homogenous</a:t>
            </a:r>
            <a:endParaRPr lang="en-US" sz="2400" dirty="0">
              <a:cs typeface="Arial"/>
            </a:endParaRPr>
          </a:p>
          <a:p>
            <a:pPr lvl="1"/>
            <a:r>
              <a:rPr lang="en-US" dirty="0"/>
              <a:t>Each has its own traditions, customs, geography</a:t>
            </a:r>
            <a:endParaRPr lang="en-US" dirty="0">
              <a:cs typeface="Arial"/>
            </a:endParaRPr>
          </a:p>
          <a:p>
            <a:pPr lvl="1"/>
            <a:r>
              <a:rPr lang="en-US" dirty="0"/>
              <a:t>*Add info here about your community</a:t>
            </a:r>
            <a:br>
              <a:rPr lang="en-US" dirty="0"/>
            </a:br>
            <a:endParaRPr lang="en-US">
              <a:cs typeface="Arial"/>
            </a:endParaRPr>
          </a:p>
          <a:p>
            <a:r>
              <a:rPr lang="en-US" sz="2400" dirty="0"/>
              <a:t>Independence and self-reliance instilled early</a:t>
            </a:r>
            <a:br>
              <a:rPr lang="en-US" sz="2400" dirty="0"/>
            </a:br>
            <a:endParaRPr lang="en-US" sz="2400" dirty="0">
              <a:cs typeface="Arial"/>
            </a:endParaRPr>
          </a:p>
          <a:p>
            <a:r>
              <a:rPr lang="en-US" sz="2400" dirty="0"/>
              <a:t>Lower population density, isolation, lack of privacy</a:t>
            </a:r>
            <a:endParaRPr lang="en-US" sz="2400" dirty="0">
              <a:cs typeface="Arial"/>
            </a:endParaRPr>
          </a:p>
          <a:p>
            <a:pPr lvl="1"/>
            <a:r>
              <a:rPr lang="en-US" dirty="0"/>
              <a:t>“Goldfish Effect”</a:t>
            </a:r>
            <a:endParaRPr lang="en-US" dirty="0">
              <a:cs typeface="Arial"/>
            </a:endParaRPr>
          </a:p>
          <a:p>
            <a:pPr lvl="2"/>
            <a:r>
              <a:rPr lang="en-US" sz="2400" dirty="0"/>
              <a:t>Aware of each other’s lives, illnesses, health events; </a:t>
            </a:r>
            <a:br>
              <a:rPr lang="en-US" sz="2400" dirty="0"/>
            </a:br>
            <a:r>
              <a:rPr lang="en-US" sz="2400" dirty="0"/>
              <a:t>community-wide gossip</a:t>
            </a:r>
            <a:endParaRPr lang="en-US" sz="2400" dirty="0">
              <a:cs typeface="Arial"/>
            </a:endParaRPr>
          </a:p>
          <a:p>
            <a:pPr lvl="2"/>
            <a:r>
              <a:rPr lang="en-US" sz="2400" dirty="0"/>
              <a:t>People know your vehicle, friends with clinic staff, you serve on committees/boards with providers</a:t>
            </a:r>
            <a:br>
              <a:rPr lang="en-US" sz="2400" dirty="0"/>
            </a:br>
            <a:endParaRPr lang="en-US" sz="2400" dirty="0">
              <a:cs typeface="Arial"/>
            </a:endParaRPr>
          </a:p>
          <a:p>
            <a:r>
              <a:rPr lang="en-US" sz="2400" dirty="0"/>
              <a:t>Dual relationships: Providers AND community members</a:t>
            </a:r>
            <a:endParaRPr lang="en-US" sz="2400" dirty="0">
              <a:cs typeface="Arial"/>
            </a:endParaRPr>
          </a:p>
        </p:txBody>
      </p:sp>
      <p:sp>
        <p:nvSpPr>
          <p:cNvPr id="6" name="TextBox 5">
            <a:extLst>
              <a:ext uri="{FF2B5EF4-FFF2-40B4-BE49-F238E27FC236}">
                <a16:creationId xmlns:a16="http://schemas.microsoft.com/office/drawing/2014/main" id="{938F79AC-DB75-4AB1-A6E4-4A742E28C187}"/>
              </a:ext>
            </a:extLst>
          </p:cNvPr>
          <p:cNvSpPr txBox="1"/>
          <p:nvPr/>
        </p:nvSpPr>
        <p:spPr>
          <a:xfrm>
            <a:off x="9356008" y="5394814"/>
            <a:ext cx="1905000" cy="369332"/>
          </a:xfrm>
          <a:prstGeom prst="rect">
            <a:avLst/>
          </a:prstGeom>
          <a:noFill/>
        </p:spPr>
        <p:txBody>
          <a:bodyPr wrap="square" rtlCol="0">
            <a:spAutoFit/>
          </a:bodyPr>
          <a:lstStyle/>
          <a:p>
            <a:pPr>
              <a:spcAft>
                <a:spcPts val="600"/>
              </a:spcAft>
            </a:pPr>
            <a:r>
              <a:rPr lang="en-US" dirty="0">
                <a:solidFill>
                  <a:schemeClr val="bg1"/>
                </a:solidFill>
              </a:rPr>
              <a:t>#TogetherWeFarm</a:t>
            </a:r>
            <a:endParaRPr lang="en-US">
              <a:solidFill>
                <a:schemeClr val="bg1"/>
              </a:solidFill>
            </a:endParaRPr>
          </a:p>
        </p:txBody>
      </p:sp>
      <p:pic>
        <p:nvPicPr>
          <p:cNvPr id="5" name="Google Shape;6;p24" descr="Google Shape;6;p24">
            <a:extLst>
              <a:ext uri="{FF2B5EF4-FFF2-40B4-BE49-F238E27FC236}">
                <a16:creationId xmlns:a16="http://schemas.microsoft.com/office/drawing/2014/main" id="{E287BD59-C66A-46C4-AED6-BE3B998376B8}"/>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
        <p:nvSpPr>
          <p:cNvPr id="7" name="TextBox 1">
            <a:extLst>
              <a:ext uri="{FF2B5EF4-FFF2-40B4-BE49-F238E27FC236}">
                <a16:creationId xmlns:a16="http://schemas.microsoft.com/office/drawing/2014/main" id="{BAEE4DC8-D704-4EEC-960F-37E26373E41E}"/>
              </a:ext>
            </a:extLst>
          </p:cNvPr>
          <p:cNvSpPr txBox="1"/>
          <p:nvPr/>
        </p:nvSpPr>
        <p:spPr>
          <a:xfrm>
            <a:off x="8530815" y="6254094"/>
            <a:ext cx="3338200"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4F3A25"/>
                </a:solidFill>
                <a:latin typeface="Arial"/>
                <a:cs typeface="Arial"/>
              </a:rPr>
              <a:t>#TogetherWeFarm</a:t>
            </a:r>
            <a:endParaRPr lang="en-US" sz="2500" dirty="0">
              <a:solidFill>
                <a:srgbClr val="4F3A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17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B79B-D42C-4086-B4D2-6CBCC68CAA80}"/>
              </a:ext>
            </a:extLst>
          </p:cNvPr>
          <p:cNvSpPr>
            <a:spLocks noGrp="1"/>
          </p:cNvSpPr>
          <p:nvPr>
            <p:ph type="title"/>
          </p:nvPr>
        </p:nvSpPr>
        <p:spPr>
          <a:xfrm>
            <a:off x="457542" y="214518"/>
            <a:ext cx="11726733" cy="1325563"/>
          </a:xfrm>
        </p:spPr>
        <p:txBody>
          <a:bodyPr>
            <a:normAutofit/>
          </a:bodyPr>
          <a:lstStyle/>
          <a:p>
            <a:pPr algn="ctr"/>
            <a:r>
              <a:rPr lang="en-US" sz="4500" dirty="0">
                <a:solidFill>
                  <a:srgbClr val="6A4A62"/>
                </a:solidFill>
              </a:rPr>
              <a:t>What is the health of you and your neighbor?</a:t>
            </a:r>
            <a:endParaRPr lang="en-US" sz="4500">
              <a:solidFill>
                <a:srgbClr val="6A4A62"/>
              </a:solidFill>
              <a:cs typeface="Arial"/>
            </a:endParaRPr>
          </a:p>
        </p:txBody>
      </p:sp>
      <p:sp>
        <p:nvSpPr>
          <p:cNvPr id="3" name="Content Placeholder 2">
            <a:extLst>
              <a:ext uri="{FF2B5EF4-FFF2-40B4-BE49-F238E27FC236}">
                <a16:creationId xmlns:a16="http://schemas.microsoft.com/office/drawing/2014/main" id="{8FE12B10-6302-464D-BD04-B57852085734}"/>
              </a:ext>
            </a:extLst>
          </p:cNvPr>
          <p:cNvSpPr>
            <a:spLocks noGrp="1"/>
          </p:cNvSpPr>
          <p:nvPr>
            <p:ph idx="1"/>
          </p:nvPr>
        </p:nvSpPr>
        <p:spPr>
          <a:xfrm>
            <a:off x="838200" y="1413688"/>
            <a:ext cx="10515600" cy="5069624"/>
          </a:xfrm>
        </p:spPr>
        <p:txBody>
          <a:bodyPr vert="horz" lIns="91440" tIns="45720" rIns="91440" bIns="45720" rtlCol="0" anchor="t">
            <a:normAutofit lnSpcReduction="10000"/>
          </a:bodyPr>
          <a:lstStyle/>
          <a:p>
            <a:r>
              <a:rPr lang="en-US" sz="2600" dirty="0"/>
              <a:t>Family farms make up nearly 98% of U.S. farms. These family farmers are not only caretakers of their livestock and land — they are also proud community members and parents. </a:t>
            </a:r>
            <a:br>
              <a:rPr lang="en-US" dirty="0"/>
            </a:br>
            <a:endParaRPr lang="en-US">
              <a:cs typeface="Arial" panose="020B0604020202020204"/>
            </a:endParaRPr>
          </a:p>
          <a:p>
            <a:r>
              <a:rPr lang="en-US" sz="2600" dirty="0"/>
              <a:t>Nearly half of the nation’s farmers and ranchers volunteer with a youth organization, compared with a national average of about 7%.</a:t>
            </a:r>
            <a:br>
              <a:rPr lang="en-US" sz="2600" dirty="0"/>
            </a:br>
            <a:endParaRPr lang="en-US" sz="2600" dirty="0">
              <a:cs typeface="Arial"/>
            </a:endParaRPr>
          </a:p>
          <a:p>
            <a:r>
              <a:rPr lang="en-US" sz="2600" dirty="0"/>
              <a:t>It’s in farmers' best interest to protect their physical and mental health as well as their kids’ and that of others in the area.</a:t>
            </a:r>
            <a:br>
              <a:rPr lang="en-US" sz="2600" dirty="0"/>
            </a:br>
            <a:endParaRPr lang="en-US" sz="2600" dirty="0">
              <a:cs typeface="Arial"/>
            </a:endParaRPr>
          </a:p>
          <a:p>
            <a:r>
              <a:rPr lang="en-US" sz="2600" dirty="0"/>
              <a:t>Human health is an issue important to every farm family. Research shows that animal agriculture and food production can co-exist with healthy neighbors and communities.</a:t>
            </a:r>
          </a:p>
          <a:p>
            <a:endParaRPr lang="en-US" dirty="0"/>
          </a:p>
        </p:txBody>
      </p:sp>
      <p:pic>
        <p:nvPicPr>
          <p:cNvPr id="4" name="Google Shape;6;p24" descr="Google Shape;6;p24">
            <a:extLst>
              <a:ext uri="{FF2B5EF4-FFF2-40B4-BE49-F238E27FC236}">
                <a16:creationId xmlns:a16="http://schemas.microsoft.com/office/drawing/2014/main" id="{FC5C7483-7002-4112-816D-8D5DE600842F}"/>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
        <p:nvSpPr>
          <p:cNvPr id="5" name="TextBox 1">
            <a:extLst>
              <a:ext uri="{FF2B5EF4-FFF2-40B4-BE49-F238E27FC236}">
                <a16:creationId xmlns:a16="http://schemas.microsoft.com/office/drawing/2014/main" id="{A5FCDACD-752C-4D19-8EF4-BB575F8D7976}"/>
              </a:ext>
            </a:extLst>
          </p:cNvPr>
          <p:cNvSpPr txBox="1"/>
          <p:nvPr/>
        </p:nvSpPr>
        <p:spPr>
          <a:xfrm>
            <a:off x="8530815" y="6254094"/>
            <a:ext cx="3338200"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4F3A25"/>
                </a:solidFill>
                <a:latin typeface="Arial"/>
                <a:cs typeface="Arial"/>
              </a:rPr>
              <a:t>#TogetherWeFarm</a:t>
            </a:r>
            <a:endParaRPr lang="en-US" sz="2500" dirty="0">
              <a:solidFill>
                <a:srgbClr val="4F3A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371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3135</TotalTime>
  <Words>2045</Words>
  <Application>Microsoft Office PowerPoint</Application>
  <PresentationFormat>Widescreen</PresentationFormat>
  <Paragraphs>153</Paragraphs>
  <Slides>16</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Office Theme</vt:lpstr>
      <vt:lpstr>Office Theme</vt:lpstr>
      <vt:lpstr>Note for Presenter</vt:lpstr>
      <vt:lpstr>Mental Health Awareness: A Community Conversation  Farm Stress and Mental Health </vt:lpstr>
      <vt:lpstr>PowerPoint Presentation</vt:lpstr>
      <vt:lpstr>PowerPoint Presentation</vt:lpstr>
      <vt:lpstr>Language Matters </vt:lpstr>
      <vt:lpstr>Presentation Objectives</vt:lpstr>
      <vt:lpstr>Mental Health Awareness Definition</vt:lpstr>
      <vt:lpstr>Rural Communities</vt:lpstr>
      <vt:lpstr>What is the health of you and your neighbor?</vt:lpstr>
      <vt:lpstr>Know the Warning Signs of Mental Health Distress</vt:lpstr>
      <vt:lpstr>Stress on the Farm</vt:lpstr>
      <vt:lpstr>Starting the Community Conversation</vt:lpstr>
      <vt:lpstr>PowerPoint Presentation</vt:lpstr>
      <vt:lpstr>National Mental Health Crisis and Information Lines</vt:lpstr>
      <vt:lpstr>TTC Resources</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Co-Occurring Disorders</dc:title>
  <dc:creator>Genevieve Berry</dc:creator>
  <cp:lastModifiedBy>Genevieve Berry</cp:lastModifiedBy>
  <cp:revision>190</cp:revision>
  <dcterms:created xsi:type="dcterms:W3CDTF">2020-09-08T04:37:29Z</dcterms:created>
  <dcterms:modified xsi:type="dcterms:W3CDTF">2021-08-31T01:04:25Z</dcterms:modified>
</cp:coreProperties>
</file>