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4"/>
  </p:notesMasterIdLst>
  <p:sldIdLst>
    <p:sldId id="526" r:id="rId3"/>
    <p:sldId id="522" r:id="rId4"/>
    <p:sldId id="523" r:id="rId5"/>
    <p:sldId id="524" r:id="rId6"/>
    <p:sldId id="525" r:id="rId7"/>
    <p:sldId id="535" r:id="rId8"/>
    <p:sldId id="259" r:id="rId9"/>
    <p:sldId id="295" r:id="rId10"/>
    <p:sldId id="282" r:id="rId11"/>
    <p:sldId id="533" r:id="rId12"/>
    <p:sldId id="283" r:id="rId13"/>
    <p:sldId id="534" r:id="rId14"/>
    <p:sldId id="284" r:id="rId15"/>
    <p:sldId id="527" r:id="rId16"/>
    <p:sldId id="280" r:id="rId17"/>
    <p:sldId id="297" r:id="rId18"/>
    <p:sldId id="528" r:id="rId19"/>
    <p:sldId id="287" r:id="rId20"/>
    <p:sldId id="529" r:id="rId21"/>
    <p:sldId id="531" r:id="rId22"/>
    <p:sldId id="53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6A4A62"/>
    <a:srgbClr val="CC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69040" autoAdjust="0"/>
  </p:normalViewPr>
  <p:slideViewPr>
    <p:cSldViewPr snapToGrid="0">
      <p:cViewPr varScale="1">
        <p:scale>
          <a:sx n="40" d="100"/>
          <a:sy n="40" d="100"/>
        </p:scale>
        <p:origin x="1540"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0308B3-CFAA-4208-9ADB-B85286723CF1}" type="datetimeFigureOut">
              <a:rPr lang="en-US" smtClean="0"/>
              <a:t>8/30/2021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4ABD2E-B9D2-4965-8B1C-844AF2D75314}" type="slidenum">
              <a:rPr lang="en-US" smtClean="0"/>
              <a:t>‹#›</a:t>
            </a:fld>
            <a:endParaRPr lang="en-US" dirty="0"/>
          </a:p>
        </p:txBody>
      </p:sp>
    </p:spTree>
    <p:extLst>
      <p:ext uri="{BB962C8B-B14F-4D97-AF65-F5344CB8AC3E}">
        <p14:creationId xmlns:p14="http://schemas.microsoft.com/office/powerpoint/2010/main" val="319192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colife.org/wp-content/uploads/2013/05/mentalillness.gi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samhsa.gov/data/sites/default/files/reports/rpt29393/2019NSDUHFFRPDFWHTML/2019NSDUHFFR1PDFW090120.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Co-branding information.</a:t>
            </a:r>
          </a:p>
          <a:p>
            <a:endParaRPr lang="en-US" dirty="0"/>
          </a:p>
        </p:txBody>
      </p:sp>
    </p:spTree>
    <p:extLst>
      <p:ext uri="{BB962C8B-B14F-4D97-AF65-F5344CB8AC3E}">
        <p14:creationId xmlns:p14="http://schemas.microsoft.com/office/powerpoint/2010/main" val="74409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br>
              <a:rPr lang="en-US" dirty="0">
                <a:cs typeface="+mn-lt"/>
              </a:rPr>
            </a:br>
            <a:br>
              <a:rPr lang="en-US" dirty="0">
                <a:cs typeface="+mn-lt"/>
              </a:rPr>
            </a:br>
            <a:r>
              <a:rPr lang="en-US"/>
              <a:t>To “Normalize” mental illness, let’s take a look at a few facts and figures about the prevalence of mental illness in the United States.  This graph reflects the information presented on slide 8.</a:t>
            </a:r>
            <a:endParaRPr lang="en-US" dirty="0"/>
          </a:p>
        </p:txBody>
      </p:sp>
      <p:sp>
        <p:nvSpPr>
          <p:cNvPr id="4" name="Slide Number Placeholder 3"/>
          <p:cNvSpPr>
            <a:spLocks noGrp="1"/>
          </p:cNvSpPr>
          <p:nvPr>
            <p:ph type="sldNum" sz="quarter" idx="10"/>
          </p:nvPr>
        </p:nvSpPr>
        <p:spPr/>
        <p:txBody>
          <a:bodyPr/>
          <a:lstStyle/>
          <a:p>
            <a:fld id="{1E4ABD2E-B9D2-4965-8B1C-844AF2D75314}" type="slidenum">
              <a:rPr lang="en-US" smtClean="0"/>
              <a:t>10</a:t>
            </a:fld>
            <a:endParaRPr lang="en-US" dirty="0"/>
          </a:p>
        </p:txBody>
      </p:sp>
    </p:spTree>
    <p:extLst>
      <p:ext uri="{BB962C8B-B14F-4D97-AF65-F5344CB8AC3E}">
        <p14:creationId xmlns:p14="http://schemas.microsoft.com/office/powerpoint/2010/main" val="118990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ABD2E-B9D2-4965-8B1C-844AF2D75314}" type="slidenum">
              <a:rPr lang="en-US" smtClean="0"/>
              <a:t>11</a:t>
            </a:fld>
            <a:endParaRPr lang="en-US" dirty="0"/>
          </a:p>
        </p:txBody>
      </p:sp>
    </p:spTree>
    <p:extLst>
      <p:ext uri="{BB962C8B-B14F-4D97-AF65-F5344CB8AC3E}">
        <p14:creationId xmlns:p14="http://schemas.microsoft.com/office/powerpoint/2010/main" val="404163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br>
              <a:rPr lang="en-US" dirty="0">
                <a:cs typeface="+mn-lt"/>
              </a:rPr>
            </a:br>
            <a:br>
              <a:rPr lang="en-US" dirty="0">
                <a:cs typeface="+mn-lt"/>
              </a:rPr>
            </a:br>
            <a:r>
              <a:rPr lang="en-US">
                <a:cs typeface="Calibri"/>
              </a:rPr>
              <a:t>This graph reflects the information presented in slide 10</a:t>
            </a:r>
            <a:endParaRPr lang="en-US" dirty="0"/>
          </a:p>
        </p:txBody>
      </p:sp>
      <p:sp>
        <p:nvSpPr>
          <p:cNvPr id="4" name="Slide Number Placeholder 3"/>
          <p:cNvSpPr>
            <a:spLocks noGrp="1"/>
          </p:cNvSpPr>
          <p:nvPr>
            <p:ph type="sldNum" sz="quarter" idx="10"/>
          </p:nvPr>
        </p:nvSpPr>
        <p:spPr/>
        <p:txBody>
          <a:bodyPr/>
          <a:lstStyle/>
          <a:p>
            <a:fld id="{1E4ABD2E-B9D2-4965-8B1C-844AF2D75314}" type="slidenum">
              <a:rPr lang="en-US" smtClean="0"/>
              <a:t>12</a:t>
            </a:fld>
            <a:endParaRPr lang="en-US" dirty="0"/>
          </a:p>
        </p:txBody>
      </p:sp>
    </p:spTree>
    <p:extLst>
      <p:ext uri="{BB962C8B-B14F-4D97-AF65-F5344CB8AC3E}">
        <p14:creationId xmlns:p14="http://schemas.microsoft.com/office/powerpoint/2010/main" val="245228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br>
              <a:rPr lang="en-US" dirty="0"/>
            </a:br>
            <a:br>
              <a:rPr lang="en-US" dirty="0"/>
            </a:br>
            <a:r>
              <a:rPr lang="en-US" dirty="0"/>
              <a:t>Persons with mental illness are all around us</a:t>
            </a:r>
          </a:p>
          <a:p>
            <a:r>
              <a:rPr lang="en-US" dirty="0"/>
              <a:t>It is a “hidden” disability that most often we can’t see.</a:t>
            </a:r>
          </a:p>
          <a:p>
            <a:r>
              <a:rPr lang="en-US" dirty="0"/>
              <a:t>Most of us have a friend or family member who have a mental illness that we do not know about.</a:t>
            </a:r>
          </a:p>
          <a:p>
            <a:r>
              <a:rPr lang="en-US" dirty="0"/>
              <a:t>Because of stigma it is difficult to talk to others about a mental illness</a:t>
            </a:r>
          </a:p>
          <a:p>
            <a:endParaRPr lang="en-US" dirty="0"/>
          </a:p>
        </p:txBody>
      </p:sp>
      <p:sp>
        <p:nvSpPr>
          <p:cNvPr id="4" name="Slide Number Placeholder 3"/>
          <p:cNvSpPr>
            <a:spLocks noGrp="1"/>
          </p:cNvSpPr>
          <p:nvPr>
            <p:ph type="sldNum" sz="quarter" idx="10"/>
          </p:nvPr>
        </p:nvSpPr>
        <p:spPr/>
        <p:txBody>
          <a:bodyPr/>
          <a:lstStyle/>
          <a:p>
            <a:fld id="{1E4ABD2E-B9D2-4965-8B1C-844AF2D75314}" type="slidenum">
              <a:rPr lang="en-US" smtClean="0"/>
              <a:t>13</a:t>
            </a:fld>
            <a:endParaRPr lang="en-US" dirty="0"/>
          </a:p>
        </p:txBody>
      </p:sp>
    </p:spTree>
    <p:extLst>
      <p:ext uri="{BB962C8B-B14F-4D97-AF65-F5344CB8AC3E}">
        <p14:creationId xmlns:p14="http://schemas.microsoft.com/office/powerpoint/2010/main" val="132755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Stress is common in agricultural jobs.</a:t>
            </a:r>
          </a:p>
          <a:p>
            <a:r>
              <a:rPr lang="en-US" dirty="0"/>
              <a:t>Farming is one of the most hazardous occupations (Freeman et al., 2008). </a:t>
            </a:r>
          </a:p>
          <a:p>
            <a:r>
              <a:rPr lang="en-US" dirty="0"/>
              <a:t>Physical health may be impacted due to the use of pesticides and other chemicals (Blair et al., 2015).</a:t>
            </a:r>
          </a:p>
          <a:p>
            <a:r>
              <a:rPr lang="en-US" dirty="0"/>
              <a:t>Other stressors include long days, isolation, heavy workload, technological innovation, business management, and farm administration.</a:t>
            </a:r>
          </a:p>
          <a:p>
            <a:r>
              <a:rPr lang="en-US" dirty="0"/>
              <a:t>External factors such as disease outbreaks, natural disasters, government regulations, climate changes, and market fluctuations are unpredictable.</a:t>
            </a:r>
          </a:p>
          <a:p>
            <a:r>
              <a:rPr lang="en-US" dirty="0"/>
              <a:t>Interpersonal stressors related to family roles (Hovey &amp; Seligman, 2006)</a:t>
            </a:r>
          </a:p>
          <a:p>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14</a:t>
            </a:fld>
            <a:endParaRPr lang="en-US" dirty="0"/>
          </a:p>
        </p:txBody>
      </p:sp>
    </p:spTree>
    <p:extLst>
      <p:ext uri="{BB962C8B-B14F-4D97-AF65-F5344CB8AC3E}">
        <p14:creationId xmlns:p14="http://schemas.microsoft.com/office/powerpoint/2010/main" val="98304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Agricultural workers have a higher risk of developing mental health illnesses as there is a risk for physical injury, exposure to chemicals, family pressures, long hours, and unpredictable external factors (Fraser et al., 2005).</a:t>
            </a:r>
          </a:p>
          <a:p>
            <a:r>
              <a:rPr lang="en-US" dirty="0"/>
              <a:t>Rate of depression in agricultural workers has varied from 7.4% - 24% (</a:t>
            </a:r>
            <a:r>
              <a:rPr lang="en-US" dirty="0" err="1"/>
              <a:t>Onwuameze</a:t>
            </a:r>
            <a:r>
              <a:rPr lang="en-US" dirty="0"/>
              <a:t> et al., 2013). </a:t>
            </a:r>
          </a:p>
          <a:p>
            <a:endParaRPr lang="en-US" dirty="0"/>
          </a:p>
        </p:txBody>
      </p:sp>
      <p:sp>
        <p:nvSpPr>
          <p:cNvPr id="4" name="Slide Number Placeholder 3"/>
          <p:cNvSpPr>
            <a:spLocks noGrp="1"/>
          </p:cNvSpPr>
          <p:nvPr>
            <p:ph type="sldNum" sz="quarter" idx="10"/>
          </p:nvPr>
        </p:nvSpPr>
        <p:spPr/>
        <p:txBody>
          <a:bodyPr/>
          <a:lstStyle/>
          <a:p>
            <a:fld id="{1E4ABD2E-B9D2-4965-8B1C-844AF2D75314}" type="slidenum">
              <a:rPr lang="en-US" smtClean="0"/>
              <a:t>15</a:t>
            </a:fld>
            <a:endParaRPr lang="en-US" dirty="0"/>
          </a:p>
        </p:txBody>
      </p:sp>
    </p:spTree>
    <p:extLst>
      <p:ext uri="{BB962C8B-B14F-4D97-AF65-F5344CB8AC3E}">
        <p14:creationId xmlns:p14="http://schemas.microsoft.com/office/powerpoint/2010/main" val="262847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pPr>
              <a:lnSpc>
                <a:spcPct val="120000"/>
              </a:lnSpc>
            </a:pPr>
            <a:r>
              <a:rPr lang="en-US" dirty="0"/>
              <a:t>Stigma makes it difficult to talk about mental health experiences. However, finding the right people to talk to is crucial to getting better and preventing a negative course of the illness. </a:t>
            </a:r>
          </a:p>
          <a:p>
            <a:pPr>
              <a:lnSpc>
                <a:spcPct val="120000"/>
              </a:lnSpc>
            </a:pPr>
            <a:endParaRPr lang="en-US" dirty="0"/>
          </a:p>
          <a:p>
            <a:r>
              <a:rPr lang="en-US" dirty="0"/>
              <a:t>We recommend that you start this portion of the presentation by listing your community strengths, resources, and assets.</a:t>
            </a:r>
          </a:p>
          <a:p>
            <a:endParaRPr lang="en-US" dirty="0"/>
          </a:p>
          <a:p>
            <a:r>
              <a:rPr lang="en-US" dirty="0"/>
              <a:t>To develop a community response to stigma and mental illness begin by looking at our own community statistics and contributing environmental factors.</a:t>
            </a:r>
          </a:p>
          <a:p>
            <a:r>
              <a:rPr lang="en-US" dirty="0"/>
              <a:t>This slide allows you to customize with local statistics and concerns</a:t>
            </a:r>
          </a:p>
          <a:p>
            <a:endParaRPr lang="en-US" dirty="0"/>
          </a:p>
          <a:p>
            <a:r>
              <a:rPr lang="en-US" dirty="0"/>
              <a:t>Your Community’s “Cultural Norm”  allows you to help community members consider the cultural norm or what is considered acceptable behavior especially regarding mental illness in your local community.</a:t>
            </a:r>
          </a:p>
          <a:p>
            <a:pPr defTabSz="931774">
              <a:defRPr/>
            </a:pPr>
            <a:br>
              <a:rPr lang="en-US" dirty="0"/>
            </a:br>
            <a:endParaRPr lang="en-US" dirty="0"/>
          </a:p>
          <a:p>
            <a:pPr>
              <a:lnSpc>
                <a:spcPct val="120000"/>
              </a:lnSpc>
            </a:pPr>
            <a:endParaRPr lang="en-US" dirty="0"/>
          </a:p>
          <a:p>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16</a:t>
            </a:fld>
            <a:endParaRPr lang="en-US" dirty="0"/>
          </a:p>
        </p:txBody>
      </p:sp>
    </p:spTree>
    <p:extLst>
      <p:ext uri="{BB962C8B-B14F-4D97-AF65-F5344CB8AC3E}">
        <p14:creationId xmlns:p14="http://schemas.microsoft.com/office/powerpoint/2010/main" val="2070272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This slide is optional and provides the presenter with the opportunity to list local behavioral healthcare providers and other resources.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966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This slide provides the presenter with national mental health resources.</a:t>
            </a:r>
          </a:p>
          <a:p>
            <a:br>
              <a:rPr lang="en-US" dirty="0"/>
            </a:br>
            <a:br>
              <a:rPr lang="en-US" dirty="0"/>
            </a:br>
            <a:r>
              <a:rPr lang="en-US" dirty="0"/>
              <a:t>Academic References:</a:t>
            </a:r>
          </a:p>
          <a:p>
            <a:endParaRPr lang="en-US" dirty="0"/>
          </a:p>
          <a:p>
            <a:pPr marL="465887" indent="-559064">
              <a:lnSpc>
                <a:spcPct val="120000"/>
              </a:lnSpc>
            </a:pPr>
            <a:r>
              <a:rPr lang="en-US" dirty="0"/>
              <a:t>Hovey, J.D., &amp; Seligman, L. D. (2006). The mental health of agricultural workers. In J.E. </a:t>
            </a:r>
            <a:r>
              <a:rPr lang="en-US" dirty="0" err="1"/>
              <a:t>Lessenger</a:t>
            </a:r>
            <a:r>
              <a:rPr lang="en-US" dirty="0"/>
              <a:t> (Ed.), </a:t>
            </a:r>
            <a:r>
              <a:rPr lang="en-US" i="1" dirty="0"/>
              <a:t>Agricultural medicine </a:t>
            </a:r>
            <a:r>
              <a:rPr lang="en-US" dirty="0"/>
              <a:t>(pp. 282-299). New York, NY: Springer. </a:t>
            </a:r>
          </a:p>
          <a:p>
            <a:pPr marL="465887" indent="-559064">
              <a:lnSpc>
                <a:spcPct val="120000"/>
              </a:lnSpc>
            </a:pPr>
            <a:r>
              <a:rPr lang="en-US" dirty="0" err="1"/>
              <a:t>Komossa</a:t>
            </a:r>
            <a:r>
              <a:rPr lang="en-US" dirty="0"/>
              <a:t>, K., </a:t>
            </a:r>
            <a:r>
              <a:rPr lang="en-US" dirty="0" err="1"/>
              <a:t>Rummel</a:t>
            </a:r>
            <a:r>
              <a:rPr lang="en-US" dirty="0"/>
              <a:t>-Kluge, C., Hunger, H., Schmid, F., Schwarz, S., Duggan, L., </a:t>
            </a:r>
            <a:r>
              <a:rPr lang="en-US" dirty="0" err="1"/>
              <a:t>Leucht</a:t>
            </a:r>
            <a:r>
              <a:rPr lang="en-US" dirty="0"/>
              <a:t>, S. (2010). Olanzapine versus other atypical antipsychotics for schizophrenia. Cochrane Database of Systematic Reviews. doi:10.1002/14651858.cd006654.pub2</a:t>
            </a:r>
          </a:p>
          <a:p>
            <a:pPr marL="465887" indent="-559064">
              <a:lnSpc>
                <a:spcPct val="120000"/>
              </a:lnSpc>
            </a:pPr>
            <a:r>
              <a:rPr lang="en-US" dirty="0"/>
              <a:t>Lazarus, R. S., &amp; Folkman, S. (1984). Stress, Appraisal and Coping. New York: Springer.</a:t>
            </a:r>
          </a:p>
          <a:p>
            <a:pPr marL="465887" indent="-559064">
              <a:lnSpc>
                <a:spcPct val="120000"/>
              </a:lnSpc>
            </a:pPr>
            <a:r>
              <a:rPr lang="en-US" dirty="0" err="1"/>
              <a:t>Mueser</a:t>
            </a:r>
            <a:r>
              <a:rPr lang="en-US" dirty="0"/>
              <a:t>, K.T., Corrigan, P.W., Hilton, D.W., </a:t>
            </a:r>
            <a:r>
              <a:rPr lang="en-US" dirty="0" err="1"/>
              <a:t>Tanzman</a:t>
            </a:r>
            <a:r>
              <a:rPr lang="en-US" dirty="0"/>
              <a:t>, B., Schaub, A., Gingerich, S., </a:t>
            </a:r>
            <a:r>
              <a:rPr lang="en-US" dirty="0" err="1"/>
              <a:t>Herz</a:t>
            </a:r>
            <a:r>
              <a:rPr lang="en-US" dirty="0"/>
              <a:t>, M.I. (2002). Illness management and recovery: A review of the research. Psychiatric Services, 53(10), 1272–1284. doi:10.1176/appi.ps.53.10.1272</a:t>
            </a:r>
          </a:p>
          <a:p>
            <a:pPr marL="465887" indent="-559064">
              <a:lnSpc>
                <a:spcPct val="120000"/>
              </a:lnSpc>
            </a:pPr>
            <a:r>
              <a:rPr lang="en-US" dirty="0"/>
              <a:t>National Alliance on Mental Health. (2012). People with mental health enrich our lives. Retrieved from </a:t>
            </a:r>
            <a:r>
              <a:rPr lang="en-US" dirty="0">
                <a:hlinkClick r:id="rId3"/>
              </a:rPr>
              <a:t>http://www.ccolife.org/wp-content/uploads/2013/05/mentalillness.gif</a:t>
            </a:r>
            <a:endParaRPr lang="en-US" dirty="0"/>
          </a:p>
          <a:p>
            <a:pPr marL="465887" indent="-559064">
              <a:lnSpc>
                <a:spcPct val="120000"/>
              </a:lnSpc>
            </a:pPr>
            <a:r>
              <a:rPr lang="en-US" dirty="0" err="1"/>
              <a:t>Onwuameze</a:t>
            </a:r>
            <a:r>
              <a:rPr lang="en-US" dirty="0"/>
              <a:t>, O. E., Paradiso, S., Peek-Asa, C., Donham, K. J., &amp; </a:t>
            </a:r>
            <a:r>
              <a:rPr lang="en-US" dirty="0" err="1"/>
              <a:t>Rautiainen</a:t>
            </a:r>
            <a:r>
              <a:rPr lang="en-US" dirty="0"/>
              <a:t>, R. H. (2013). Modifiable risk factors for depressed mood among farmers. </a:t>
            </a:r>
            <a:r>
              <a:rPr lang="en-US" i="1" dirty="0"/>
              <a:t>Annals of Clinical Psychiatry, 25, </a:t>
            </a:r>
            <a:r>
              <a:rPr lang="en-US" dirty="0"/>
              <a:t>83-90.</a:t>
            </a:r>
          </a:p>
          <a:p>
            <a:pPr marL="465887" indent="-559064">
              <a:lnSpc>
                <a:spcPct val="120000"/>
              </a:lnSpc>
            </a:pPr>
            <a:r>
              <a:rPr lang="en-US" dirty="0"/>
              <a:t>Substance Abuse and Mental Health Services Administration. (2020). Key substance use and mental health indicators in the United States: Results from the 2019 National Survey on Drug Use and Health (HHS Publication No. PEP20-07-01-001). Rockville, MD: Center for Behavioral Health Statistics and Quality, Substance Abuse and Mental Health Services Administration. Retrieved from </a:t>
            </a:r>
            <a:r>
              <a:rPr lang="en-US" dirty="0">
                <a:hlinkClick r:id="rId4"/>
              </a:rPr>
              <a:t>https://www.samhsa.gov/data/sites/default/files/reports/rpt29393/2019NSDUHFFRPDFWHTML/2019NSDUHFFR1PDFW090120.pdf </a:t>
            </a:r>
            <a:endParaRPr lang="en-US" dirty="0"/>
          </a:p>
          <a:p>
            <a:pPr marL="465887" indent="-559064">
              <a:lnSpc>
                <a:spcPct val="120000"/>
              </a:lnSpc>
            </a:pPr>
            <a:endParaRPr lang="en-US" dirty="0"/>
          </a:p>
          <a:p>
            <a:pPr marL="465887" indent="-559064">
              <a:lnSpc>
                <a:spcPct val="120000"/>
              </a:lnSpc>
            </a:pPr>
            <a:r>
              <a:rPr lang="en-US" dirty="0" err="1"/>
              <a:t>Bandelow</a:t>
            </a:r>
            <a:r>
              <a:rPr lang="en-US" dirty="0"/>
              <a:t>, B., Sher, L., </a:t>
            </a:r>
            <a:r>
              <a:rPr lang="en-US" dirty="0" err="1"/>
              <a:t>Bunevicius</a:t>
            </a:r>
            <a:r>
              <a:rPr lang="en-US" dirty="0"/>
              <a:t>, R., Hollander, E., Kasper, S., Zohar, J. (2012). Guidelines for the pharmacological treatment of anxiety disorders, obsessive–compulsive disorder and posttraumatic stress disorder in primary care. International Journal of Psychiatry in Clinical Practice, 16(2), 77–84. doi:10.3109/13651501.2012.667114</a:t>
            </a:r>
          </a:p>
          <a:p>
            <a:pPr marL="465887" indent="-559064">
              <a:lnSpc>
                <a:spcPct val="120000"/>
              </a:lnSpc>
            </a:pPr>
            <a:r>
              <a:rPr lang="en-US" dirty="0"/>
              <a:t>Blair, A., Ritz, B., </a:t>
            </a:r>
            <a:r>
              <a:rPr lang="en-US" dirty="0" err="1"/>
              <a:t>Wesseling</a:t>
            </a:r>
            <a:r>
              <a:rPr lang="en-US" dirty="0"/>
              <a:t>, C., &amp; Beane Freeman, L. (2015). Pesticides and human health. </a:t>
            </a:r>
            <a:r>
              <a:rPr lang="en-US" i="1" dirty="0"/>
              <a:t>Occupational and Environmental Medicine, 72</a:t>
            </a:r>
            <a:r>
              <a:rPr lang="en-US" dirty="0"/>
              <a:t>, 81-82.</a:t>
            </a:r>
          </a:p>
          <a:p>
            <a:pPr marL="465887" indent="-559064">
              <a:lnSpc>
                <a:spcPct val="120000"/>
              </a:lnSpc>
            </a:pPr>
            <a:r>
              <a:rPr lang="en-US" dirty="0"/>
              <a:t>Blanch, A. K., Carling, P. J., &amp; Ridgway, P. (1988). Normal housing with specialized supports: A psychiatric rehabilitation approach to living in the community. Rehabilitation Psychology, 33(1), 47–55. doi:10.1037/h0091686</a:t>
            </a:r>
          </a:p>
          <a:p>
            <a:pPr marL="465887" indent="-559064">
              <a:lnSpc>
                <a:spcPct val="120000"/>
              </a:lnSpc>
            </a:pPr>
            <a:r>
              <a:rPr lang="en-US" dirty="0"/>
              <a:t>Bond, G. R., Drake, R. E., &amp; Becker, D. R. (2008). An update on randomized controlled trials of evidence-based supported employment. Psychiatric Rehabilitation Journal, 31(4), 280–290. doi:10.2975/31.4.2008.280.290</a:t>
            </a:r>
          </a:p>
          <a:p>
            <a:pPr marL="465887" indent="-559064">
              <a:lnSpc>
                <a:spcPct val="120000"/>
              </a:lnSpc>
            </a:pPr>
            <a:r>
              <a:rPr lang="en-US" dirty="0"/>
              <a:t>Centers for Disease Control and Prevention (2018). Mental health. Retrieved from https://www.cdc.gov/mentalhealth/learn/index.htm</a:t>
            </a:r>
          </a:p>
          <a:p>
            <a:pPr marL="465887" indent="-559064">
              <a:lnSpc>
                <a:spcPct val="120000"/>
              </a:lnSpc>
            </a:pPr>
            <a:r>
              <a:rPr lang="en-US" dirty="0"/>
              <a:t>Corrigan, P. W., &amp; Watson, A. C. (2002). Understanding the impact of stigma on people with mental illness. World psychiatry : official journal of the World Psychiatric Association (WPA), 1(1), 16–20. </a:t>
            </a:r>
          </a:p>
          <a:p>
            <a:pPr marL="465887" indent="-559064">
              <a:lnSpc>
                <a:spcPct val="120000"/>
              </a:lnSpc>
            </a:pPr>
            <a:r>
              <a:rPr lang="en-US" dirty="0"/>
              <a:t>Corrigan, P., &amp; Wassel, A. (2008). Understanding and influencing the stigma of mental health. </a:t>
            </a:r>
            <a:r>
              <a:rPr lang="en-US" i="1" dirty="0"/>
              <a:t>Journal of Psychosocial Nursing and Mental Health Nursing, 46, </a:t>
            </a:r>
            <a:r>
              <a:rPr lang="en-US" dirty="0"/>
              <a:t>42-48.</a:t>
            </a:r>
          </a:p>
          <a:p>
            <a:pPr marL="465887" indent="-559064">
              <a:lnSpc>
                <a:spcPct val="120000"/>
              </a:lnSpc>
            </a:pPr>
            <a:r>
              <a:rPr lang="en-US" dirty="0"/>
              <a:t>Corrigan, P. (2004). How stigma interferes with mental health care. </a:t>
            </a:r>
            <a:r>
              <a:rPr lang="en-US" i="1" dirty="0"/>
              <a:t>American Psychologist, 59, </a:t>
            </a:r>
            <a:r>
              <a:rPr lang="en-US" dirty="0"/>
              <a:t>614-625.</a:t>
            </a:r>
          </a:p>
          <a:p>
            <a:pPr marL="465887" indent="-559064">
              <a:lnSpc>
                <a:spcPct val="120000"/>
              </a:lnSpc>
            </a:pPr>
            <a:r>
              <a:rPr lang="en-US" dirty="0"/>
              <a:t>Fraser, C. E., Smith, K. B., Judd, F., Humphreys, J. S., </a:t>
            </a:r>
            <a:r>
              <a:rPr lang="en-US" dirty="0" err="1"/>
              <a:t>Fragar</a:t>
            </a:r>
            <a:r>
              <a:rPr lang="en-US" dirty="0"/>
              <a:t>, L. J., &amp; Henderson, A. (2005). Farming and mental health problems and mental illness. </a:t>
            </a:r>
            <a:r>
              <a:rPr lang="en-US" i="1" dirty="0"/>
              <a:t>International Journal of Social Psychiatry, 51, </a:t>
            </a:r>
            <a:r>
              <a:rPr lang="en-US" dirty="0"/>
              <a:t>340-349.</a:t>
            </a:r>
          </a:p>
          <a:p>
            <a:pPr marL="465887" indent="-559064">
              <a:lnSpc>
                <a:spcPct val="120000"/>
              </a:lnSpc>
            </a:pPr>
            <a:r>
              <a:rPr lang="en-US" dirty="0"/>
              <a:t>Freeman, S. A., Schwab, C. V., &amp; Jiang, Q. (2008). Quantifying stressors among Iowa farmers. </a:t>
            </a:r>
            <a:r>
              <a:rPr lang="en-US" i="1" dirty="0"/>
              <a:t>Journal of Agricultural Safety and Health, 14,</a:t>
            </a:r>
            <a:r>
              <a:rPr lang="en-US" dirty="0"/>
              <a:t> 431-439.</a:t>
            </a:r>
          </a:p>
          <a:p>
            <a:pPr marL="465887" indent="-559064">
              <a:lnSpc>
                <a:spcPct val="120000"/>
              </a:lnSpc>
            </a:pPr>
            <a:endParaRPr lang="en-US" dirty="0"/>
          </a:p>
          <a:p>
            <a:pPr marL="465887" indent="-559064">
              <a:lnSpc>
                <a:spcPct val="120000"/>
              </a:lnSpc>
            </a:pPr>
            <a:endParaRPr lang="en-US" dirty="0"/>
          </a:p>
          <a:p>
            <a:pPr marL="465887" indent="-559064">
              <a:lnSpc>
                <a:spcPct val="120000"/>
              </a:lnSpc>
            </a:pPr>
            <a:endParaRPr lang="en-US" dirty="0"/>
          </a:p>
          <a:p>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18</a:t>
            </a:fld>
            <a:endParaRPr lang="en-US" dirty="0"/>
          </a:p>
        </p:txBody>
      </p:sp>
    </p:spTree>
    <p:extLst>
      <p:ext uri="{BB962C8B-B14F-4D97-AF65-F5344CB8AC3E}">
        <p14:creationId xmlns:p14="http://schemas.microsoft.com/office/powerpoint/2010/main" val="376624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This slide provides the presenter with national resources for individuals or communities experiencing crisis and other mental health resources. </a:t>
            </a:r>
          </a:p>
        </p:txBody>
      </p:sp>
      <p:sp>
        <p:nvSpPr>
          <p:cNvPr id="4" name="Slide Number Placeholder 3"/>
          <p:cNvSpPr>
            <a:spLocks noGrp="1"/>
          </p:cNvSpPr>
          <p:nvPr>
            <p:ph type="sldNum" sz="quarter" idx="5"/>
          </p:nvPr>
        </p:nvSpPr>
        <p:spPr/>
        <p:txBody>
          <a:bodyPr/>
          <a:lstStyle/>
          <a:p>
            <a:fld id="{1E4ABD2E-B9D2-4965-8B1C-844AF2D75314}" type="slidenum">
              <a:rPr lang="en-US" smtClean="0"/>
              <a:t>19</a:t>
            </a:fld>
            <a:endParaRPr lang="en-US" dirty="0"/>
          </a:p>
        </p:txBody>
      </p:sp>
    </p:spTree>
    <p:extLst>
      <p:ext uri="{BB962C8B-B14F-4D97-AF65-F5344CB8AC3E}">
        <p14:creationId xmlns:p14="http://schemas.microsoft.com/office/powerpoint/2010/main" val="226382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2</a:t>
            </a:fld>
            <a:endParaRPr lang="en-US" dirty="0"/>
          </a:p>
        </p:txBody>
      </p:sp>
    </p:spTree>
    <p:extLst>
      <p:ext uri="{BB962C8B-B14F-4D97-AF65-F5344CB8AC3E}">
        <p14:creationId xmlns:p14="http://schemas.microsoft.com/office/powerpoint/2010/main" val="280963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The Technology Transfer Centers (TTC) offer free technical assistance and training on a variety of mental health and addiction topics.  These are just a few of the resources that are free and available to the public.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20</a:t>
            </a:fld>
            <a:endParaRPr lang="en-US" dirty="0"/>
          </a:p>
        </p:txBody>
      </p:sp>
    </p:spTree>
    <p:extLst>
      <p:ext uri="{BB962C8B-B14F-4D97-AF65-F5344CB8AC3E}">
        <p14:creationId xmlns:p14="http://schemas.microsoft.com/office/powerpoint/2010/main" val="2641166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The Technology Transfer Centers offer free technical assistance and training on the topic presented here.  Please visit:______________(</a:t>
            </a:r>
            <a:r>
              <a:rPr lang="en-US" b="1" dirty="0"/>
              <a:t>insert </a:t>
            </a:r>
            <a:r>
              <a:rPr lang="en-US" b="1" dirty="0" err="1"/>
              <a:t>url</a:t>
            </a:r>
            <a:r>
              <a:rPr lang="en-US" b="1" dirty="0"/>
              <a:t> for farm stress grab-n-go–page</a:t>
            </a:r>
            <a:r>
              <a:rPr lang="en-US" dirty="0"/>
              <a:t>)</a:t>
            </a:r>
          </a:p>
          <a:p>
            <a:endParaRPr lang="en-US" dirty="0"/>
          </a:p>
        </p:txBody>
      </p:sp>
    </p:spTree>
    <p:extLst>
      <p:ext uri="{BB962C8B-B14F-4D97-AF65-F5344CB8AC3E}">
        <p14:creationId xmlns:p14="http://schemas.microsoft.com/office/powerpoint/2010/main" val="251612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406400" y="696913"/>
            <a:ext cx="6197600" cy="348615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406400" y="696913"/>
            <a:ext cx="6197600" cy="348615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p>
        </p:txBody>
      </p:sp>
    </p:spTree>
    <p:extLst>
      <p:ext uri="{BB962C8B-B14F-4D97-AF65-F5344CB8AC3E}">
        <p14:creationId xmlns:p14="http://schemas.microsoft.com/office/powerpoint/2010/main" val="9399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Speakers Notes:</a:t>
            </a:r>
            <a:br>
              <a:rPr lang="en-US" dirty="0"/>
            </a:br>
            <a:br>
              <a:rPr lang="en-US" dirty="0"/>
            </a:br>
            <a:r>
              <a:rPr lang="en-US" dirty="0"/>
              <a:t>The words we use matter.  This is especially true when talking about Mental Health and Mental Illness issues.  Studies show that many people do not seek treatment due to the stigma attached to mental illness.  Experts agree that </a:t>
            </a:r>
            <a:r>
              <a:rPr lang="en-US" sz="1100" dirty="0">
                <a:solidFill>
                  <a:srgbClr val="00467F"/>
                </a:solidFill>
                <a:latin typeface="Arial"/>
                <a:ea typeface="Arial"/>
                <a:cs typeface="Arial"/>
                <a:sym typeface="Arial"/>
              </a:rPr>
              <a:t>the “single most important barrier to overcome in the community is the stigma and associated discrimination towards persons suffering from mental and behavioral disorders.”</a:t>
            </a:r>
            <a:endParaRPr lang="en-US" dirty="0"/>
          </a:p>
          <a:p>
            <a:endParaRPr lang="en-US" dirty="0"/>
          </a:p>
        </p:txBody>
      </p:sp>
    </p:spTree>
    <p:extLst>
      <p:ext uri="{BB962C8B-B14F-4D97-AF65-F5344CB8AC3E}">
        <p14:creationId xmlns:p14="http://schemas.microsoft.com/office/powerpoint/2010/main" val="286505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These presentations were designed to assist rural communities increase their awareness and understanding of the relationship between mental health and farm stress. </a:t>
            </a:r>
            <a:br>
              <a:rPr lang="en-US" dirty="0"/>
            </a:br>
            <a:r>
              <a:rPr lang="en-US" dirty="0"/>
              <a:t>Thru the creation of a common language about mental health, communities can identify their unique resources and implement next steps in determining community-wide solutions.</a:t>
            </a:r>
          </a:p>
          <a:p>
            <a:endParaRPr lang="en-US" dirty="0"/>
          </a:p>
        </p:txBody>
      </p:sp>
    </p:spTree>
    <p:extLst>
      <p:ext uri="{BB962C8B-B14F-4D97-AF65-F5344CB8AC3E}">
        <p14:creationId xmlns:p14="http://schemas.microsoft.com/office/powerpoint/2010/main" val="69369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At the end of this presentation, you will:</a:t>
            </a:r>
          </a:p>
          <a:p>
            <a:endParaRPr lang="en-US" dirty="0"/>
          </a:p>
          <a:p>
            <a:pPr marL="174708" indent="-174708">
              <a:buFont typeface="Arial" panose="020B0604020202020204" pitchFamily="34" charset="0"/>
              <a:buChar char="•"/>
            </a:pPr>
            <a:r>
              <a:rPr lang="en-US" dirty="0"/>
              <a:t>Understand what stigma is and how it interferes with mental health</a:t>
            </a:r>
          </a:p>
          <a:p>
            <a:pPr marL="174708" indent="-174708">
              <a:buFont typeface="Arial" panose="020B0604020202020204" pitchFamily="34" charset="0"/>
              <a:buChar char="•"/>
            </a:pPr>
            <a:r>
              <a:rPr lang="en-US" dirty="0"/>
              <a:t>Be prepared to dispute common myths about mental illness</a:t>
            </a:r>
          </a:p>
          <a:p>
            <a:pPr marL="174708" indent="-174708">
              <a:buFont typeface="Arial" panose="020B0604020202020204" pitchFamily="34" charset="0"/>
              <a:buChar char="•"/>
            </a:pPr>
            <a:r>
              <a:rPr lang="en-US" dirty="0"/>
              <a:t>Understand the importance of social support and the importance of talking to others about mental health</a:t>
            </a:r>
          </a:p>
          <a:p>
            <a:pPr marL="174708" indent="-174708">
              <a:buFont typeface="Arial" panose="020B0604020202020204" pitchFamily="34" charset="0"/>
              <a:buChar char="•"/>
            </a:pPr>
            <a:r>
              <a:rPr lang="en-US" dirty="0"/>
              <a:t>Have resources to help with mental health</a:t>
            </a:r>
          </a:p>
          <a:p>
            <a:endParaRPr lang="en-US" dirty="0"/>
          </a:p>
          <a:p>
            <a:r>
              <a:rPr lang="en-US" dirty="0"/>
              <a:t>To understand stigma, we need to consider both the public expression of stigma and the personal. </a:t>
            </a:r>
          </a:p>
          <a:p>
            <a:br>
              <a:rPr lang="en-US" dirty="0"/>
            </a:br>
            <a:r>
              <a:rPr lang="en-US" dirty="0"/>
              <a:t>Stigma occurs when people treat others differently because of their mental illness. This can take many forms, including:</a:t>
            </a:r>
          </a:p>
          <a:p>
            <a:pPr marL="174708" indent="-174708">
              <a:buFont typeface="Arial" panose="020B0604020202020204" pitchFamily="34" charset="0"/>
              <a:buChar char="•"/>
            </a:pPr>
            <a:r>
              <a:rPr lang="en-US" dirty="0"/>
              <a:t>withholding help, </a:t>
            </a:r>
          </a:p>
          <a:p>
            <a:pPr marL="174708" indent="-174708">
              <a:buFont typeface="Arial" panose="020B0604020202020204" pitchFamily="34" charset="0"/>
              <a:buChar char="•"/>
            </a:pPr>
            <a:r>
              <a:rPr lang="en-US" dirty="0"/>
              <a:t>avoiding contact, </a:t>
            </a:r>
          </a:p>
          <a:p>
            <a:pPr marL="174708" indent="-174708">
              <a:buFont typeface="Arial" panose="020B0604020202020204" pitchFamily="34" charset="0"/>
              <a:buChar char="•"/>
            </a:pPr>
            <a:r>
              <a:rPr lang="en-US" dirty="0"/>
              <a:t>coercive treatment and segregated institutions. </a:t>
            </a:r>
          </a:p>
          <a:p>
            <a:pPr marL="174708" indent="-174708">
              <a:buFont typeface="Arial" panose="020B0604020202020204" pitchFamily="34" charset="0"/>
              <a:buChar char="•"/>
            </a:pPr>
            <a:endParaRPr lang="en-US" dirty="0"/>
          </a:p>
          <a:p>
            <a:r>
              <a:rPr lang="en-US" dirty="0"/>
              <a:t>For example, friends and family might avoid contact with someone they know who has a mental illness, or someone with mental illness might be unable to find a good job and/or housing because of prejudice toward them.</a:t>
            </a:r>
          </a:p>
          <a:p>
            <a:endParaRPr lang="en-US" dirty="0"/>
          </a:p>
          <a:p>
            <a:r>
              <a:rPr lang="en-US" dirty="0"/>
              <a:t>Sometimes, personal or self-stigma can occur. This is when a person with mental illness internalizes commonly held negative beliefs about mental illness. </a:t>
            </a:r>
          </a:p>
          <a:p>
            <a:br>
              <a:rPr lang="en-US" dirty="0"/>
            </a:br>
            <a:r>
              <a:rPr lang="en-US" dirty="0"/>
              <a:t>Personal stigma can:</a:t>
            </a:r>
          </a:p>
          <a:p>
            <a:pPr marL="174708" indent="-174708">
              <a:buFont typeface="Arial" panose="020B0604020202020204" pitchFamily="34" charset="0"/>
              <a:buChar char="•"/>
            </a:pPr>
            <a:r>
              <a:rPr lang="en-US" dirty="0"/>
              <a:t>Make some people feel less valued</a:t>
            </a:r>
          </a:p>
          <a:p>
            <a:pPr marL="174708" indent="-174708">
              <a:buFont typeface="Arial" panose="020B0604020202020204" pitchFamily="34" charset="0"/>
              <a:buChar char="•"/>
            </a:pPr>
            <a:r>
              <a:rPr lang="en-US" dirty="0"/>
              <a:t>Result in lower self-esteem and self-efficacy</a:t>
            </a:r>
          </a:p>
        </p:txBody>
      </p:sp>
      <p:sp>
        <p:nvSpPr>
          <p:cNvPr id="4" name="Slide Number Placeholder 3"/>
          <p:cNvSpPr>
            <a:spLocks noGrp="1"/>
          </p:cNvSpPr>
          <p:nvPr>
            <p:ph type="sldNum" sz="quarter" idx="5"/>
          </p:nvPr>
        </p:nvSpPr>
        <p:spPr/>
        <p:txBody>
          <a:bodyPr/>
          <a:lstStyle/>
          <a:p>
            <a:fld id="{1E4ABD2E-B9D2-4965-8B1C-844AF2D75314}" type="slidenum">
              <a:rPr lang="en-US" smtClean="0"/>
              <a:t>7</a:t>
            </a:fld>
            <a:endParaRPr lang="en-US" dirty="0"/>
          </a:p>
        </p:txBody>
      </p:sp>
    </p:spTree>
    <p:extLst>
      <p:ext uri="{BB962C8B-B14F-4D97-AF65-F5344CB8AC3E}">
        <p14:creationId xmlns:p14="http://schemas.microsoft.com/office/powerpoint/2010/main" val="332769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br>
              <a:rPr lang="en-US" dirty="0"/>
            </a:br>
            <a:br>
              <a:rPr lang="en-US" dirty="0"/>
            </a:br>
            <a:br>
              <a:rPr lang="en-US" dirty="0"/>
            </a:br>
            <a:r>
              <a:rPr lang="en-US" dirty="0"/>
              <a:t>Mental Illness:    A Very Common Experience in our Community</a:t>
            </a:r>
            <a:br>
              <a:rPr lang="en-US" dirty="0"/>
            </a:br>
            <a:br>
              <a:rPr lang="en-US" dirty="0"/>
            </a:br>
            <a:br>
              <a:rPr lang="en-US" dirty="0"/>
            </a:br>
            <a:r>
              <a:rPr lang="en-US" dirty="0"/>
              <a:t>Mental illness</a:t>
            </a:r>
          </a:p>
          <a:p>
            <a:pPr lvl="1"/>
            <a:r>
              <a:rPr lang="en-US" dirty="0"/>
              <a:t>Conditions that affect a person’s thinking, feeling, mood or behavior.</a:t>
            </a:r>
          </a:p>
          <a:p>
            <a:pPr lvl="1"/>
            <a:r>
              <a:rPr lang="en-US" dirty="0"/>
              <a:t>May be occasional or long-lasting.</a:t>
            </a:r>
          </a:p>
          <a:p>
            <a:pPr lvl="1"/>
            <a:r>
              <a:rPr lang="en-US" dirty="0"/>
              <a:t>Affects someone’s social, occupational, or other important areas of functioning.</a:t>
            </a:r>
          </a:p>
          <a:p>
            <a:r>
              <a:rPr lang="en-US" dirty="0"/>
              <a:t>Mental health</a:t>
            </a:r>
          </a:p>
          <a:p>
            <a:pPr lvl="1"/>
            <a:r>
              <a:rPr lang="en-US" dirty="0"/>
              <a:t>Our emotional, psychological, and social well-being. </a:t>
            </a:r>
          </a:p>
          <a:p>
            <a:pPr lvl="1"/>
            <a:r>
              <a:rPr lang="en-US" dirty="0"/>
              <a:t>Affects how we think, feel, and act.</a:t>
            </a:r>
          </a:p>
          <a:p>
            <a:pPr lvl="1"/>
            <a:r>
              <a:rPr lang="en-US" dirty="0"/>
              <a:t>Helps determine how we can handle stress, relate to others, and make healthy choices.</a:t>
            </a:r>
          </a:p>
          <a:p>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8</a:t>
            </a:fld>
            <a:endParaRPr lang="en-US" dirty="0"/>
          </a:p>
        </p:txBody>
      </p:sp>
    </p:spTree>
    <p:extLst>
      <p:ext uri="{BB962C8B-B14F-4D97-AF65-F5344CB8AC3E}">
        <p14:creationId xmlns:p14="http://schemas.microsoft.com/office/powerpoint/2010/main" val="148039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br>
              <a:rPr lang="en-US" dirty="0"/>
            </a:br>
            <a:br>
              <a:rPr lang="en-US" dirty="0"/>
            </a:br>
            <a:r>
              <a:rPr lang="en-US" dirty="0"/>
              <a:t>To “Normalize” mental illness, let’s take a look at a few facts and figures about the prevalence of mental illness in the United States.</a:t>
            </a:r>
          </a:p>
        </p:txBody>
      </p:sp>
      <p:sp>
        <p:nvSpPr>
          <p:cNvPr id="4" name="Slide Number Placeholder 3"/>
          <p:cNvSpPr>
            <a:spLocks noGrp="1"/>
          </p:cNvSpPr>
          <p:nvPr>
            <p:ph type="sldNum" sz="quarter" idx="10"/>
          </p:nvPr>
        </p:nvSpPr>
        <p:spPr/>
        <p:txBody>
          <a:bodyPr/>
          <a:lstStyle/>
          <a:p>
            <a:fld id="{1E4ABD2E-B9D2-4965-8B1C-844AF2D75314}" type="slidenum">
              <a:rPr lang="en-US" smtClean="0"/>
              <a:t>9</a:t>
            </a:fld>
            <a:endParaRPr lang="en-US" dirty="0"/>
          </a:p>
        </p:txBody>
      </p:sp>
    </p:spTree>
    <p:extLst>
      <p:ext uri="{BB962C8B-B14F-4D97-AF65-F5344CB8AC3E}">
        <p14:creationId xmlns:p14="http://schemas.microsoft.com/office/powerpoint/2010/main" val="14167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2457-7D24-4063-A251-7620EF3F14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F4DEF5-8336-483B-8335-F4110317F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15AF0E-8BD5-4A3B-A13A-DA10CD02CE3B}"/>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5" name="Footer Placeholder 4">
            <a:extLst>
              <a:ext uri="{FF2B5EF4-FFF2-40B4-BE49-F238E27FC236}">
                <a16:creationId xmlns:a16="http://schemas.microsoft.com/office/drawing/2014/main" id="{ACDF8465-52ED-47A4-9B0D-1DF48232B1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41EB70-9349-4A3F-B31C-08C15C652D78}"/>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156337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E6BB-88F4-48B8-98F9-FC35B3D9A7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F2CF74-318D-4671-9449-027B45EDC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66105-E147-4CAA-80A4-CA2A7F398736}"/>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5" name="Footer Placeholder 4">
            <a:extLst>
              <a:ext uri="{FF2B5EF4-FFF2-40B4-BE49-F238E27FC236}">
                <a16:creationId xmlns:a16="http://schemas.microsoft.com/office/drawing/2014/main" id="{BEC8A115-AD85-4B20-881E-97E2BB0623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E798F-95D2-4ABB-8DD4-F9ADF4BCC9CA}"/>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378592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E25090-A6F2-44CE-9651-3526DD67B4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FD6067-B30B-4A05-ADC9-939F30A0E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00F02-6D67-4A30-81F3-5A76752CF367}"/>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5" name="Footer Placeholder 4">
            <a:extLst>
              <a:ext uri="{FF2B5EF4-FFF2-40B4-BE49-F238E27FC236}">
                <a16:creationId xmlns:a16="http://schemas.microsoft.com/office/drawing/2014/main" id="{8C023E65-32A0-408A-8CEE-F5B0ADE726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1A0346-E8ED-4440-BC5A-6E709FBCB954}"/>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86529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D4CB1-1984-4CDD-B1CC-A4F8B1BDA7DB}"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61D40-2528-4DFF-9958-219E48B0B77B}" type="slidenum">
              <a:rPr lang="en-US" smtClean="0"/>
              <a:t>‹#›</a:t>
            </a:fld>
            <a:endParaRPr lang="en-US"/>
          </a:p>
        </p:txBody>
      </p:sp>
    </p:spTree>
    <p:extLst>
      <p:ext uri="{BB962C8B-B14F-4D97-AF65-F5344CB8AC3E}">
        <p14:creationId xmlns:p14="http://schemas.microsoft.com/office/powerpoint/2010/main" val="205341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FB2F-CAD4-46F1-86F0-DF064353C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809DA5-B89A-48B0-A4DB-A6A149762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B1C7F-EEDB-4D4F-B1A4-802196A66EC1}"/>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5" name="Footer Placeholder 4">
            <a:extLst>
              <a:ext uri="{FF2B5EF4-FFF2-40B4-BE49-F238E27FC236}">
                <a16:creationId xmlns:a16="http://schemas.microsoft.com/office/drawing/2014/main" id="{23BDC4DC-7EEA-415B-8FCB-6FE579DC39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43BCD1-6E5D-4996-AB4F-E3182209A57D}"/>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92220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53F1-4B6F-4DC1-B600-6E0C717E7B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8D6FFF-EBEB-4B6A-8760-CDF249833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259CEC-BA76-4B47-8D2A-65E0AB094C4B}"/>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5" name="Footer Placeholder 4">
            <a:extLst>
              <a:ext uri="{FF2B5EF4-FFF2-40B4-BE49-F238E27FC236}">
                <a16:creationId xmlns:a16="http://schemas.microsoft.com/office/drawing/2014/main" id="{F50087B0-C482-4584-B220-F9043763B6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1ED1FC-BFE5-4101-AA28-7A17D724A569}"/>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52411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E615-87BE-4AFA-B2CA-42336962B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01C7A1-EC33-4072-B697-A35F6A9BFF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63712-004E-465E-A08F-028CD71B23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0368B-97FD-4A87-8DD3-89551C35AC62}"/>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6" name="Footer Placeholder 5">
            <a:extLst>
              <a:ext uri="{FF2B5EF4-FFF2-40B4-BE49-F238E27FC236}">
                <a16:creationId xmlns:a16="http://schemas.microsoft.com/office/drawing/2014/main" id="{98BAD08F-7C59-4EE7-9848-A24626B503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4F549A-A59C-4A45-A94C-B32AEF4681DE}"/>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237742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3F5A-419D-48BA-801E-B648BE77D1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F4273-4BBA-47D0-8974-26BDCFB71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B1648-B69A-4594-927A-4E13FF958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98E778-F201-40ED-8A0A-D5BFCA227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59F2D7-C368-4991-BC88-8341E0A4C3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C7C24C-DEFD-4747-B371-06900D07BCF4}"/>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8" name="Footer Placeholder 7">
            <a:extLst>
              <a:ext uri="{FF2B5EF4-FFF2-40B4-BE49-F238E27FC236}">
                <a16:creationId xmlns:a16="http://schemas.microsoft.com/office/drawing/2014/main" id="{1A1C0C60-3171-4551-B454-3C3D5F1E0E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1186910-5BF3-433F-86F2-C6C74B470555}"/>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210440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DEC6-7C7F-43F7-B36A-12335652FF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417614-4168-4AA4-A9D5-ACBF1DFC4ED6}"/>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4" name="Footer Placeholder 3">
            <a:extLst>
              <a:ext uri="{FF2B5EF4-FFF2-40B4-BE49-F238E27FC236}">
                <a16:creationId xmlns:a16="http://schemas.microsoft.com/office/drawing/2014/main" id="{49A2AEEE-5AA3-4E82-841A-ED8FE8F468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EC2AE9-8F85-4075-A7B7-2EB4EFA7DE81}"/>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346908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E518C3-5CAA-4D86-848F-D6C554E730B9}"/>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3" name="Footer Placeholder 2">
            <a:extLst>
              <a:ext uri="{FF2B5EF4-FFF2-40B4-BE49-F238E27FC236}">
                <a16:creationId xmlns:a16="http://schemas.microsoft.com/office/drawing/2014/main" id="{E2E2B7D4-4794-45FB-A7E8-255004DA97E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88CA08-0EC3-4035-890A-3BCB1BD48E40}"/>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421508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2AA3-B897-43CB-876F-EB5DAEAA0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37F17B-83CA-43A3-9FFF-966207E93B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CC291-8153-4177-AFA7-698316865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3BAE6-EC6D-486E-A90C-45A8FD396DA3}"/>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6" name="Footer Placeholder 5">
            <a:extLst>
              <a:ext uri="{FF2B5EF4-FFF2-40B4-BE49-F238E27FC236}">
                <a16:creationId xmlns:a16="http://schemas.microsoft.com/office/drawing/2014/main" id="{80B7B5FC-11C2-407B-A82D-893D167B93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E8BFCD-4235-40CA-B3E5-F47D205C88C7}"/>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169890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74FB-A2DD-4709-955B-9B76DBBE4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D0E2D4-3D5A-4B10-B0B0-46D368BDF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CB98102-7A3C-431E-BB7B-A93E092C1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6EB91-7C9A-4FA0-8866-51933E2C2CF7}"/>
              </a:ext>
            </a:extLst>
          </p:cNvPr>
          <p:cNvSpPr>
            <a:spLocks noGrp="1"/>
          </p:cNvSpPr>
          <p:nvPr>
            <p:ph type="dt" sz="half" idx="10"/>
          </p:nvPr>
        </p:nvSpPr>
        <p:spPr/>
        <p:txBody>
          <a:bodyPr/>
          <a:lstStyle/>
          <a:p>
            <a:fld id="{0C17F942-DD40-4178-B4DD-75ACED31616F}" type="datetimeFigureOut">
              <a:rPr lang="en-US" smtClean="0"/>
              <a:t>8/30/2021</a:t>
            </a:fld>
            <a:endParaRPr lang="en-US" dirty="0"/>
          </a:p>
        </p:txBody>
      </p:sp>
      <p:sp>
        <p:nvSpPr>
          <p:cNvPr id="6" name="Footer Placeholder 5">
            <a:extLst>
              <a:ext uri="{FF2B5EF4-FFF2-40B4-BE49-F238E27FC236}">
                <a16:creationId xmlns:a16="http://schemas.microsoft.com/office/drawing/2014/main" id="{3EC1D68E-5107-42D2-952D-C2CDB91B5B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300A8C-D648-47FA-99FD-1149160B0C91}"/>
              </a:ext>
            </a:extLst>
          </p:cNvPr>
          <p:cNvSpPr>
            <a:spLocks noGrp="1"/>
          </p:cNvSpPr>
          <p:nvPr>
            <p:ph type="sldNum" sz="quarter" idx="12"/>
          </p:nvPr>
        </p:nvSpPr>
        <p:spPr/>
        <p:txBody>
          <a:bodyPr/>
          <a:lstStyle/>
          <a:p>
            <a:fld id="{5BDC76D0-A75C-41F4-9298-B9FF2AD8B31B}" type="slidenum">
              <a:rPr lang="en-US" smtClean="0"/>
              <a:t>‹#›</a:t>
            </a:fld>
            <a:endParaRPr lang="en-US" dirty="0"/>
          </a:p>
        </p:txBody>
      </p:sp>
    </p:spTree>
    <p:extLst>
      <p:ext uri="{BB962C8B-B14F-4D97-AF65-F5344CB8AC3E}">
        <p14:creationId xmlns:p14="http://schemas.microsoft.com/office/powerpoint/2010/main" val="300041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B6E6D-EA48-454C-BEA3-1C8B0A89A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63BA2-1942-4078-B151-07629D887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EA58A-7F6A-4941-B922-FD91B5C43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7F942-DD40-4178-B4DD-75ACED31616F}" type="datetimeFigureOut">
              <a:rPr lang="en-US" smtClean="0"/>
              <a:t>8/30/2021</a:t>
            </a:fld>
            <a:endParaRPr lang="en-US" dirty="0"/>
          </a:p>
        </p:txBody>
      </p:sp>
      <p:sp>
        <p:nvSpPr>
          <p:cNvPr id="5" name="Footer Placeholder 4">
            <a:extLst>
              <a:ext uri="{FF2B5EF4-FFF2-40B4-BE49-F238E27FC236}">
                <a16:creationId xmlns:a16="http://schemas.microsoft.com/office/drawing/2014/main" id="{528D19EB-6D80-4639-98AF-C47F655521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3B5E34-A4CB-4477-B7EC-39A21E1F3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C76D0-A75C-41F4-9298-B9FF2AD8B31B}" type="slidenum">
              <a:rPr lang="en-US" smtClean="0"/>
              <a:t>‹#›</a:t>
            </a:fld>
            <a:endParaRPr lang="en-US" dirty="0"/>
          </a:p>
        </p:txBody>
      </p:sp>
    </p:spTree>
    <p:extLst>
      <p:ext uri="{BB962C8B-B14F-4D97-AF65-F5344CB8AC3E}">
        <p14:creationId xmlns:p14="http://schemas.microsoft.com/office/powerpoint/2010/main" val="1261011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6"/>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59" r:id="rId2"/>
    <p:sldLayoutId id="2147483658" r:id="rId3"/>
    <p:sldLayoutId id="2147483649"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untainplains@mhttcnetwork.org"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nami.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mailto:info@nami.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samhsa.gov/find-help/national-helpline" TargetMode="External"/><Relationship Id="rId7" Type="http://schemas.openxmlformats.org/officeDocument/2006/relationships/hyperlink" Target="https://sbirt.care/education.aspx"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mhttcnetwork.org/centers/mountain-plains-mhttc/rural-mental-health-farm-stress" TargetMode="External"/><Relationship Id="rId5" Type="http://schemas.openxmlformats.org/officeDocument/2006/relationships/hyperlink" Target="https://www.samhsa.gov/medication-assisted-treatment/medications-counseling-related-conditions/co-occurring-disorders" TargetMode="External"/><Relationship Id="rId4" Type="http://schemas.openxmlformats.org/officeDocument/2006/relationships/hyperlink" Target="https://www.samhsa.gov/data/release/2019-national-survey-drug-use-and-health-nsduh-release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5.png"/><Relationship Id="rId7"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mailto:midamerica@attcnetwork.org" TargetMode="External"/><Relationship Id="rId5" Type="http://schemas.openxmlformats.org/officeDocument/2006/relationships/hyperlink" Target="mailto:midamerica@mhttcnetwork.org" TargetMode="External"/><Relationship Id="rId4" Type="http://schemas.openxmlformats.org/officeDocument/2006/relationships/hyperlink" Target="mailto:mountainplains@mhttcnetwork.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mailto:midamerica@mhttcnetwork.org" TargetMode="External"/><Relationship Id="rId3" Type="http://schemas.openxmlformats.org/officeDocument/2006/relationships/hyperlink" Target="https://www.thinglink.com/card/1382814558917230595" TargetMode="External"/><Relationship Id="rId7" Type="http://schemas.openxmlformats.org/officeDocument/2006/relationships/hyperlink" Target="mailto:mountainplains@mhttcnetwork.or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attcnetwork.org/centers/mid-america-attc/home" TargetMode="External"/><Relationship Id="rId5" Type="http://schemas.openxmlformats.org/officeDocument/2006/relationships/hyperlink" Target="https://mhttcnetwork.org/centers/mid-america-mhttc/home" TargetMode="External"/><Relationship Id="rId4" Type="http://schemas.openxmlformats.org/officeDocument/2006/relationships/hyperlink" Target="https://mhttcnetwork.org/centers/mountain-plains-mhttc/home" TargetMode="External"/><Relationship Id="rId9" Type="http://schemas.openxmlformats.org/officeDocument/2006/relationships/hyperlink" Target="mailto:midamerica@attcnetwork.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httcnetwork.org/centers/global-mhttc/racial-equity-cultural-diversity"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3729" y="576992"/>
            <a:ext cx="10363201" cy="1145128"/>
          </a:xfrm>
        </p:spPr>
        <p:txBody>
          <a:bodyPr/>
          <a:lstStyle/>
          <a:p>
            <a:r>
              <a:rPr lang="en-US" dirty="0"/>
              <a:t>Note for Presenter</a:t>
            </a:r>
          </a:p>
        </p:txBody>
      </p:sp>
      <p:sp>
        <p:nvSpPr>
          <p:cNvPr id="8" name="TextBox 7"/>
          <p:cNvSpPr txBox="1"/>
          <p:nvPr/>
        </p:nvSpPr>
        <p:spPr>
          <a:xfrm>
            <a:off x="8351520" y="598247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00467F"/>
                </a:solidFill>
                <a:effectLst/>
                <a:uFillTx/>
                <a:latin typeface="Arial" panose="020B0604020202020204" pitchFamily="34" charset="0"/>
                <a:cs typeface="Arial" panose="020B0604020202020204" pitchFamily="34" charset="0"/>
                <a:sym typeface="Calibri"/>
              </a:rPr>
              <a:t>#TogetherWeFarm</a:t>
            </a:r>
          </a:p>
        </p:txBody>
      </p:sp>
      <p:sp>
        <p:nvSpPr>
          <p:cNvPr id="9" name="Text Placeholder 6">
            <a:extLst>
              <a:ext uri="{FF2B5EF4-FFF2-40B4-BE49-F238E27FC236}">
                <a16:creationId xmlns:a16="http://schemas.microsoft.com/office/drawing/2014/main" id="{8C36A88D-B0A0-4D76-8C73-B38856EB7AF4}"/>
              </a:ext>
            </a:extLst>
          </p:cNvPr>
          <p:cNvSpPr>
            <a:spLocks noGrp="1"/>
          </p:cNvSpPr>
          <p:nvPr>
            <p:ph type="body" sz="quarter" idx="1"/>
          </p:nvPr>
        </p:nvSpPr>
        <p:spPr>
          <a:xfrm>
            <a:off x="646706" y="2783997"/>
            <a:ext cx="11064240" cy="2745434"/>
          </a:xfrm>
        </p:spPr>
        <p:txBody>
          <a:bodyPr lIns="45718" tIns="45718" rIns="45718" bIns="45718" anchor="t">
            <a:normAutofit/>
          </a:bodyPr>
          <a:lstStyle/>
          <a:p>
            <a:pPr algn="l"/>
            <a:r>
              <a:rPr lang="en-US" dirty="0"/>
              <a:t>These materials were developed by the Mountain Plains MHTTC, Mid-America MHTTC, and the Mid-America ATTC for use by extension offices and other rural organizations to support community mental health efforts.  Inserting local contact information and resources is encouraged; however, any co-branding efforts, such as adding organization logos, must adhere to TTC Network branding and style guidelines.  For more information, please contact </a:t>
            </a:r>
            <a:r>
              <a:rPr lang="en-US" dirty="0">
                <a:hlinkClick r:id="rId3"/>
              </a:rPr>
              <a:t>mountainplains@mhttcnetwork.org</a:t>
            </a:r>
            <a:r>
              <a:rPr lang="en-US" dirty="0"/>
              <a:t>.</a:t>
            </a:r>
          </a:p>
          <a:p>
            <a:pPr algn="l"/>
            <a:endParaRPr lang="en-US" dirty="0"/>
          </a:p>
        </p:txBody>
      </p:sp>
    </p:spTree>
    <p:extLst>
      <p:ext uri="{BB962C8B-B14F-4D97-AF65-F5344CB8AC3E}">
        <p14:creationId xmlns:p14="http://schemas.microsoft.com/office/powerpoint/2010/main" val="89708723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A5CF-9B2E-486E-8185-D127E57470F1}"/>
              </a:ext>
            </a:extLst>
          </p:cNvPr>
          <p:cNvSpPr>
            <a:spLocks noGrp="1"/>
          </p:cNvSpPr>
          <p:nvPr>
            <p:ph type="title"/>
          </p:nvPr>
        </p:nvSpPr>
        <p:spPr>
          <a:xfrm>
            <a:off x="838200" y="89702"/>
            <a:ext cx="10515600" cy="1325563"/>
          </a:xfrm>
        </p:spPr>
        <p:txBody>
          <a:bodyPr/>
          <a:lstStyle/>
          <a:p>
            <a:r>
              <a:rPr lang="en-US" dirty="0">
                <a:solidFill>
                  <a:srgbClr val="00467F"/>
                </a:solidFill>
                <a:latin typeface="Arial" panose="020B0604020202020204" pitchFamily="34" charset="0"/>
                <a:cs typeface="Arial" panose="020B0604020202020204" pitchFamily="34" charset="0"/>
              </a:rPr>
              <a:t>Mental Illness Facts &amp; Figures</a:t>
            </a:r>
          </a:p>
        </p:txBody>
      </p:sp>
      <p:sp>
        <p:nvSpPr>
          <p:cNvPr id="3" name="Content Placeholder 2">
            <a:extLst>
              <a:ext uri="{FF2B5EF4-FFF2-40B4-BE49-F238E27FC236}">
                <a16:creationId xmlns:a16="http://schemas.microsoft.com/office/drawing/2014/main" id="{B6AB2D62-43D8-4BAD-9E78-8C6A6248081D}"/>
              </a:ext>
            </a:extLst>
          </p:cNvPr>
          <p:cNvSpPr>
            <a:spLocks noGrp="1"/>
          </p:cNvSpPr>
          <p:nvPr>
            <p:ph idx="1"/>
          </p:nvPr>
        </p:nvSpPr>
        <p:spPr/>
        <p:txBody>
          <a:bodyPr>
            <a:normAutofit/>
          </a:bodyPr>
          <a:lstStyle/>
          <a:p>
            <a:pPr marL="457200" lvl="1" indent="0">
              <a:buNone/>
            </a:pPr>
            <a:endParaRPr lang="en-US" dirty="0"/>
          </a:p>
          <a:p>
            <a:endParaRPr lang="en-US" dirty="0"/>
          </a:p>
        </p:txBody>
      </p:sp>
      <p:sp>
        <p:nvSpPr>
          <p:cNvPr id="6"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pic>
        <p:nvPicPr>
          <p:cNvPr id="9" name="Picture 8" descr="Chart, bar chart&#10;&#10;Description automatically generated">
            <a:extLst>
              <a:ext uri="{FF2B5EF4-FFF2-40B4-BE49-F238E27FC236}">
                <a16:creationId xmlns:a16="http://schemas.microsoft.com/office/drawing/2014/main" id="{A0FE111B-1407-442D-8A95-4A643611C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48" y="1234736"/>
            <a:ext cx="10504084" cy="5148299"/>
          </a:xfrm>
          <a:prstGeom prst="rect">
            <a:avLst/>
          </a:prstGeom>
        </p:spPr>
      </p:pic>
      <p:pic>
        <p:nvPicPr>
          <p:cNvPr id="10" name="Google Shape;6;p24" descr="Google Shape;6;p24">
            <a:extLst>
              <a:ext uri="{FF2B5EF4-FFF2-40B4-BE49-F238E27FC236}">
                <a16:creationId xmlns:a16="http://schemas.microsoft.com/office/drawing/2014/main" id="{D9FA0C83-25BF-4903-9D1A-62506D4D3A40}"/>
              </a:ext>
            </a:extLst>
          </p:cNvPr>
          <p:cNvPicPr>
            <a:picLocks noChangeAspect="1"/>
          </p:cNvPicPr>
          <p:nvPr/>
        </p:nvPicPr>
        <p:blipFill>
          <a:blip r:embed="rId4"/>
          <a:stretch>
            <a:fillRect/>
          </a:stretch>
        </p:blipFill>
        <p:spPr>
          <a:xfrm rot="16200000" flipH="1">
            <a:off x="-3306807" y="3306808"/>
            <a:ext cx="6858001" cy="244391"/>
          </a:xfrm>
          <a:prstGeom prst="rect">
            <a:avLst/>
          </a:prstGeom>
          <a:ln w="12700">
            <a:miter lim="400000"/>
          </a:ln>
        </p:spPr>
      </p:pic>
    </p:spTree>
    <p:extLst>
      <p:ext uri="{BB962C8B-B14F-4D97-AF65-F5344CB8AC3E}">
        <p14:creationId xmlns:p14="http://schemas.microsoft.com/office/powerpoint/2010/main" val="240045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8" name="Content Placeholder 2"/>
          <p:cNvSpPr txBox="1">
            <a:spLocks/>
          </p:cNvSpPr>
          <p:nvPr/>
        </p:nvSpPr>
        <p:spPr>
          <a:xfrm>
            <a:off x="582162" y="1242083"/>
            <a:ext cx="10915548" cy="45687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Mental illness often goes untreated</a:t>
            </a:r>
            <a:br>
              <a:rPr lang="en-US" sz="3200" dirty="0"/>
            </a:br>
            <a:endParaRPr lang="en-US" sz="3200" dirty="0">
              <a:cs typeface="Arial"/>
            </a:endParaRPr>
          </a:p>
          <a:p>
            <a:r>
              <a:rPr lang="en-US" sz="3200" dirty="0"/>
              <a:t>Only </a:t>
            </a:r>
            <a:r>
              <a:rPr lang="en-US" sz="3200" b="1" dirty="0">
                <a:solidFill>
                  <a:srgbClr val="00467F"/>
                </a:solidFill>
              </a:rPr>
              <a:t>40.1%</a:t>
            </a:r>
            <a:r>
              <a:rPr lang="en-US" sz="3200" dirty="0"/>
              <a:t> of persons with a mental illness received treatment </a:t>
            </a:r>
            <a:r>
              <a:rPr lang="en-US" sz="3200"/>
              <a:t>in 2019</a:t>
            </a:r>
            <a:br>
              <a:rPr lang="en-US" sz="3200" dirty="0"/>
            </a:br>
            <a:endParaRPr lang="en-US" sz="3200">
              <a:cs typeface="Arial"/>
            </a:endParaRPr>
          </a:p>
          <a:p>
            <a:r>
              <a:rPr lang="en-US" sz="3200"/>
              <a:t>All age and race/ethnicity groups are affected</a:t>
            </a:r>
            <a:br>
              <a:rPr lang="en-US" sz="3200" dirty="0"/>
            </a:br>
            <a:endParaRPr lang="en-US" sz="3200" dirty="0">
              <a:cs typeface="Arial"/>
            </a:endParaRPr>
          </a:p>
          <a:p>
            <a:r>
              <a:rPr lang="en-US" sz="3200" dirty="0"/>
              <a:t>Men and older age groups are less likely </a:t>
            </a:r>
            <a:r>
              <a:rPr lang="en-US" sz="3200"/>
              <a:t>to receive treatment for their mental illness</a:t>
            </a:r>
            <a:endParaRPr lang="en-US" sz="3200">
              <a:cs typeface="Arial"/>
            </a:endParaRPr>
          </a:p>
        </p:txBody>
      </p:sp>
      <p:sp>
        <p:nvSpPr>
          <p:cNvPr id="10" name="Title 1">
            <a:extLst>
              <a:ext uri="{FF2B5EF4-FFF2-40B4-BE49-F238E27FC236}">
                <a16:creationId xmlns:a16="http://schemas.microsoft.com/office/drawing/2014/main" id="{1B9B6E3C-8D79-421B-8873-47AA3324C6E0}"/>
              </a:ext>
            </a:extLst>
          </p:cNvPr>
          <p:cNvSpPr>
            <a:spLocks noGrp="1"/>
          </p:cNvSpPr>
          <p:nvPr>
            <p:ph type="title"/>
          </p:nvPr>
        </p:nvSpPr>
        <p:spPr>
          <a:xfrm>
            <a:off x="584200" y="170520"/>
            <a:ext cx="10515600" cy="1325563"/>
          </a:xfrm>
        </p:spPr>
        <p:txBody>
          <a:bodyPr/>
          <a:lstStyle/>
          <a:p>
            <a:r>
              <a:rPr lang="en-US" dirty="0">
                <a:solidFill>
                  <a:srgbClr val="00467F"/>
                </a:solidFill>
                <a:latin typeface="Arial" panose="020B0604020202020204" pitchFamily="34" charset="0"/>
                <a:cs typeface="Arial" panose="020B0604020202020204" pitchFamily="34" charset="0"/>
              </a:rPr>
              <a:t>Mental Illness Facts &amp; Figures</a:t>
            </a:r>
          </a:p>
        </p:txBody>
      </p:sp>
      <p:pic>
        <p:nvPicPr>
          <p:cNvPr id="9" name="Google Shape;6;p24" descr="Google Shape;6;p24">
            <a:extLst>
              <a:ext uri="{FF2B5EF4-FFF2-40B4-BE49-F238E27FC236}">
                <a16:creationId xmlns:a16="http://schemas.microsoft.com/office/drawing/2014/main" id="{7911B335-02B6-4CD0-B308-AE241F2E74FA}"/>
              </a:ext>
            </a:extLst>
          </p:cNvPr>
          <p:cNvPicPr>
            <a:picLocks noChangeAspect="1"/>
          </p:cNvPicPr>
          <p:nvPr/>
        </p:nvPicPr>
        <p:blipFill>
          <a:blip r:embed="rId3"/>
          <a:stretch>
            <a:fillRect/>
          </a:stretch>
        </p:blipFill>
        <p:spPr>
          <a:xfrm rot="16200000" flipH="1">
            <a:off x="-3306807" y="3306808"/>
            <a:ext cx="6858001" cy="244391"/>
          </a:xfrm>
          <a:prstGeom prst="rect">
            <a:avLst/>
          </a:prstGeom>
          <a:ln w="12700">
            <a:miter lim="400000"/>
          </a:ln>
        </p:spPr>
      </p:pic>
      <p:sp>
        <p:nvSpPr>
          <p:cNvPr id="7" name="TextBox 6">
            <a:extLst>
              <a:ext uri="{FF2B5EF4-FFF2-40B4-BE49-F238E27FC236}">
                <a16:creationId xmlns:a16="http://schemas.microsoft.com/office/drawing/2014/main" id="{7F0F37D4-BE47-4343-99D3-FB6B6606DE61}"/>
              </a:ext>
            </a:extLst>
          </p:cNvPr>
          <p:cNvSpPr txBox="1"/>
          <p:nvPr/>
        </p:nvSpPr>
        <p:spPr>
          <a:xfrm>
            <a:off x="8351520" y="598247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00467F"/>
                </a:solidFill>
                <a:effectLst/>
                <a:uFillTx/>
                <a:latin typeface="Arial" panose="020B0604020202020204" pitchFamily="34" charset="0"/>
                <a:cs typeface="Arial" panose="020B0604020202020204" pitchFamily="34" charset="0"/>
                <a:sym typeface="Calibri"/>
              </a:rPr>
              <a:t>#TogetherWeFarm</a:t>
            </a:r>
          </a:p>
        </p:txBody>
      </p:sp>
    </p:spTree>
    <p:extLst>
      <p:ext uri="{BB962C8B-B14F-4D97-AF65-F5344CB8AC3E}">
        <p14:creationId xmlns:p14="http://schemas.microsoft.com/office/powerpoint/2010/main" val="299357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B2D62-43D8-4BAD-9E78-8C6A6248081D}"/>
              </a:ext>
            </a:extLst>
          </p:cNvPr>
          <p:cNvSpPr>
            <a:spLocks noGrp="1"/>
          </p:cNvSpPr>
          <p:nvPr>
            <p:ph idx="1"/>
          </p:nvPr>
        </p:nvSpPr>
        <p:spPr/>
        <p:txBody>
          <a:bodyPr>
            <a:normAutofit/>
          </a:bodyPr>
          <a:lstStyle/>
          <a:p>
            <a:pPr marL="457200" lvl="1" indent="0">
              <a:buNone/>
            </a:pPr>
            <a:endParaRPr lang="en-US" dirty="0"/>
          </a:p>
          <a:p>
            <a:endParaRPr lang="en-US" dirty="0"/>
          </a:p>
        </p:txBody>
      </p:sp>
      <p:sp>
        <p:nvSpPr>
          <p:cNvPr id="10" name="Title 1">
            <a:extLst>
              <a:ext uri="{FF2B5EF4-FFF2-40B4-BE49-F238E27FC236}">
                <a16:creationId xmlns:a16="http://schemas.microsoft.com/office/drawing/2014/main" id="{1B9B6E3C-8D79-421B-8873-47AA3324C6E0}"/>
              </a:ext>
            </a:extLst>
          </p:cNvPr>
          <p:cNvSpPr>
            <a:spLocks noGrp="1"/>
          </p:cNvSpPr>
          <p:nvPr>
            <p:ph type="title"/>
          </p:nvPr>
        </p:nvSpPr>
        <p:spPr>
          <a:xfrm>
            <a:off x="838200" y="89702"/>
            <a:ext cx="10515600" cy="1325563"/>
          </a:xfrm>
        </p:spPr>
        <p:txBody>
          <a:bodyPr/>
          <a:lstStyle/>
          <a:p>
            <a:r>
              <a:rPr lang="en-US" dirty="0">
                <a:solidFill>
                  <a:srgbClr val="00467F"/>
                </a:solidFill>
                <a:latin typeface="Arial" panose="020B0604020202020204" pitchFamily="34" charset="0"/>
                <a:cs typeface="Arial" panose="020B0604020202020204" pitchFamily="34" charset="0"/>
              </a:rPr>
              <a:t>Mental Illness Facts &amp; Figures</a:t>
            </a:r>
          </a:p>
        </p:txBody>
      </p:sp>
      <p:pic>
        <p:nvPicPr>
          <p:cNvPr id="4" name="Picture 3" descr="Chart, bar chart&#10;&#10;Description automatically generated">
            <a:extLst>
              <a:ext uri="{FF2B5EF4-FFF2-40B4-BE49-F238E27FC236}">
                <a16:creationId xmlns:a16="http://schemas.microsoft.com/office/drawing/2014/main" id="{F5657B3C-FA2D-4B74-A001-9CC302822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05" y="1418729"/>
            <a:ext cx="10168149" cy="5085262"/>
          </a:xfrm>
          <a:prstGeom prst="rect">
            <a:avLst/>
          </a:prstGeom>
        </p:spPr>
      </p:pic>
      <p:pic>
        <p:nvPicPr>
          <p:cNvPr id="9" name="Google Shape;6;p24" descr="Google Shape;6;p24">
            <a:extLst>
              <a:ext uri="{FF2B5EF4-FFF2-40B4-BE49-F238E27FC236}">
                <a16:creationId xmlns:a16="http://schemas.microsoft.com/office/drawing/2014/main" id="{7911B335-02B6-4CD0-B308-AE241F2E74FA}"/>
              </a:ext>
            </a:extLst>
          </p:cNvPr>
          <p:cNvPicPr>
            <a:picLocks noChangeAspect="1"/>
          </p:cNvPicPr>
          <p:nvPr/>
        </p:nvPicPr>
        <p:blipFill>
          <a:blip r:embed="rId4"/>
          <a:stretch>
            <a:fillRect/>
          </a:stretch>
        </p:blipFill>
        <p:spPr>
          <a:xfrm rot="16200000" flipH="1">
            <a:off x="-3306807" y="3306808"/>
            <a:ext cx="6858001" cy="244391"/>
          </a:xfrm>
          <a:prstGeom prst="rect">
            <a:avLst/>
          </a:prstGeom>
          <a:ln w="12700">
            <a:miter lim="400000"/>
          </a:ln>
        </p:spPr>
      </p:pic>
    </p:spTree>
    <p:extLst>
      <p:ext uri="{BB962C8B-B14F-4D97-AF65-F5344CB8AC3E}">
        <p14:creationId xmlns:p14="http://schemas.microsoft.com/office/powerpoint/2010/main" val="356737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A5CF-9B2E-486E-8185-D127E57470F1}"/>
              </a:ext>
            </a:extLst>
          </p:cNvPr>
          <p:cNvSpPr>
            <a:spLocks noGrp="1"/>
          </p:cNvSpPr>
          <p:nvPr>
            <p:ph type="title"/>
          </p:nvPr>
        </p:nvSpPr>
        <p:spPr/>
        <p:txBody>
          <a:bodyPr>
            <a:normAutofit/>
          </a:bodyPr>
          <a:lstStyle/>
          <a:p>
            <a:r>
              <a:rPr lang="en-US" dirty="0">
                <a:solidFill>
                  <a:srgbClr val="00467F"/>
                </a:solidFill>
                <a:latin typeface="Arial" panose="020B0604020202020204" pitchFamily="34" charset="0"/>
                <a:cs typeface="Arial" panose="020B0604020202020204" pitchFamily="34" charset="0"/>
              </a:rPr>
              <a:t>Normalizing Mental Illness</a:t>
            </a:r>
          </a:p>
        </p:txBody>
      </p:sp>
      <p:sp>
        <p:nvSpPr>
          <p:cNvPr id="3" name="Content Placeholder 2">
            <a:extLst>
              <a:ext uri="{FF2B5EF4-FFF2-40B4-BE49-F238E27FC236}">
                <a16:creationId xmlns:a16="http://schemas.microsoft.com/office/drawing/2014/main" id="{B6AB2D62-43D8-4BAD-9E78-8C6A6248081D}"/>
              </a:ext>
            </a:extLst>
          </p:cNvPr>
          <p:cNvSpPr>
            <a:spLocks noGrp="1"/>
          </p:cNvSpPr>
          <p:nvPr>
            <p:ph idx="1"/>
          </p:nvPr>
        </p:nvSpPr>
        <p:spPr/>
        <p:txBody>
          <a:bodyPr>
            <a:normAutofit/>
          </a:bodyPr>
          <a:lstStyle/>
          <a:p>
            <a:pPr marL="457200" lvl="1" indent="0">
              <a:buNone/>
            </a:pPr>
            <a:endParaRPr lang="en-US" dirty="0"/>
          </a:p>
          <a:p>
            <a:endParaRPr lang="en-US" dirty="0"/>
          </a:p>
        </p:txBody>
      </p:sp>
      <p:sp>
        <p:nvSpPr>
          <p:cNvPr id="6"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pic>
        <p:nvPicPr>
          <p:cNvPr id="5" name="Picture 4" descr="Graphical user interface, text, application&#10;&#10;Description automatically generated">
            <a:extLst>
              <a:ext uri="{FF2B5EF4-FFF2-40B4-BE49-F238E27FC236}">
                <a16:creationId xmlns:a16="http://schemas.microsoft.com/office/drawing/2014/main" id="{CEAF37E1-4D35-470F-AA44-BA27C4C2A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2" y="1395104"/>
            <a:ext cx="9639299" cy="5217719"/>
          </a:xfrm>
          <a:prstGeom prst="rect">
            <a:avLst/>
          </a:prstGeom>
        </p:spPr>
      </p:pic>
      <p:sp>
        <p:nvSpPr>
          <p:cNvPr id="7" name="TextBox 6">
            <a:extLst>
              <a:ext uri="{FF2B5EF4-FFF2-40B4-BE49-F238E27FC236}">
                <a16:creationId xmlns:a16="http://schemas.microsoft.com/office/drawing/2014/main" id="{57D8DAD2-2806-4499-B892-065FBD97F479}"/>
              </a:ext>
            </a:extLst>
          </p:cNvPr>
          <p:cNvSpPr txBox="1"/>
          <p:nvPr/>
        </p:nvSpPr>
        <p:spPr>
          <a:xfrm>
            <a:off x="8351520" y="598247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00467F"/>
                </a:solidFill>
                <a:effectLst/>
                <a:uFillTx/>
                <a:latin typeface="Arial" panose="020B0604020202020204" pitchFamily="34" charset="0"/>
                <a:cs typeface="Arial" panose="020B0604020202020204" pitchFamily="34" charset="0"/>
                <a:sym typeface="Calibri"/>
              </a:rPr>
              <a:t>#TogetherWeFarm</a:t>
            </a:r>
          </a:p>
        </p:txBody>
      </p:sp>
      <p:pic>
        <p:nvPicPr>
          <p:cNvPr id="9" name="Google Shape;6;p24" descr="Google Shape;6;p24">
            <a:extLst>
              <a:ext uri="{FF2B5EF4-FFF2-40B4-BE49-F238E27FC236}">
                <a16:creationId xmlns:a16="http://schemas.microsoft.com/office/drawing/2014/main" id="{4772F8B9-2FF2-440D-A70B-B5021B77BCE0}"/>
              </a:ext>
            </a:extLst>
          </p:cNvPr>
          <p:cNvPicPr>
            <a:picLocks noChangeAspect="1"/>
          </p:cNvPicPr>
          <p:nvPr/>
        </p:nvPicPr>
        <p:blipFill>
          <a:blip r:embed="rId4"/>
          <a:stretch>
            <a:fillRect/>
          </a:stretch>
        </p:blipFill>
        <p:spPr>
          <a:xfrm rot="16200000" flipH="1">
            <a:off x="-3306807" y="3306808"/>
            <a:ext cx="6858001" cy="244391"/>
          </a:xfrm>
          <a:prstGeom prst="rect">
            <a:avLst/>
          </a:prstGeom>
          <a:ln w="12700">
            <a:miter lim="400000"/>
          </a:ln>
        </p:spPr>
      </p:pic>
    </p:spTree>
    <p:extLst>
      <p:ext uri="{BB962C8B-B14F-4D97-AF65-F5344CB8AC3E}">
        <p14:creationId xmlns:p14="http://schemas.microsoft.com/office/powerpoint/2010/main" val="58284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04EB93-DD0D-441E-9BA5-A1CF8A19A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493" y="-4"/>
            <a:ext cx="8480507" cy="6045200"/>
          </a:xfrm>
          <a:prstGeom prst="rect">
            <a:avLst/>
          </a:prstGeom>
        </p:spPr>
      </p:pic>
      <p:pic>
        <p:nvPicPr>
          <p:cNvPr id="15"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F3E9FE3-FE2B-42A5-897C-1BC1CC7C32B3}"/>
              </a:ext>
            </a:extLst>
          </p:cNvPr>
          <p:cNvSpPr>
            <a:spLocks noGrp="1"/>
          </p:cNvSpPr>
          <p:nvPr>
            <p:ph type="title"/>
          </p:nvPr>
        </p:nvSpPr>
        <p:spPr>
          <a:xfrm>
            <a:off x="662122" y="472964"/>
            <a:ext cx="5291002" cy="1311664"/>
          </a:xfrm>
        </p:spPr>
        <p:txBody>
          <a:bodyPr>
            <a:normAutofit/>
          </a:bodyPr>
          <a:lstStyle/>
          <a:p>
            <a:r>
              <a:rPr lang="en-US" dirty="0">
                <a:solidFill>
                  <a:srgbClr val="00467F"/>
                </a:solidFill>
              </a:rPr>
              <a:t>Stress on the Farm</a:t>
            </a:r>
            <a:endParaRPr lang="en-US" dirty="0">
              <a:solidFill>
                <a:srgbClr val="00467F"/>
              </a:solidFill>
              <a:cs typeface="Arial"/>
            </a:endParaRPr>
          </a:p>
        </p:txBody>
      </p:sp>
      <p:sp>
        <p:nvSpPr>
          <p:cNvPr id="3" name="Content Placeholder 2">
            <a:extLst>
              <a:ext uri="{FF2B5EF4-FFF2-40B4-BE49-F238E27FC236}">
                <a16:creationId xmlns:a16="http://schemas.microsoft.com/office/drawing/2014/main" id="{BABF323C-0F9A-4136-A606-A2E2C9009342}"/>
              </a:ext>
            </a:extLst>
          </p:cNvPr>
          <p:cNvSpPr>
            <a:spLocks noGrp="1"/>
          </p:cNvSpPr>
          <p:nvPr>
            <p:ph idx="1"/>
          </p:nvPr>
        </p:nvSpPr>
        <p:spPr>
          <a:xfrm>
            <a:off x="662122" y="1784628"/>
            <a:ext cx="5291002" cy="4508609"/>
          </a:xfrm>
        </p:spPr>
        <p:txBody>
          <a:bodyPr anchor="ctr">
            <a:normAutofit/>
          </a:bodyPr>
          <a:lstStyle/>
          <a:p>
            <a:pPr marL="0" indent="0">
              <a:buNone/>
            </a:pPr>
            <a:r>
              <a:rPr lang="en-US" i="1" dirty="0"/>
              <a:t>“At its core, farming is both a profession and a cultural identity steeped in strength of character, self-reliance and independence that can make it difficult to first recognize and then seek help when needed.”</a:t>
            </a:r>
            <a:br>
              <a:rPr lang="en-US" i="1" dirty="0"/>
            </a:br>
            <a:endParaRPr lang="en-US" i="1" dirty="0"/>
          </a:p>
          <a:p>
            <a:pPr marL="0" indent="0">
              <a:buNone/>
            </a:pPr>
            <a:br>
              <a:rPr lang="en-US" sz="1200" dirty="0">
                <a:solidFill>
                  <a:srgbClr val="000000"/>
                </a:solidFill>
              </a:rPr>
            </a:br>
            <a:br>
              <a:rPr lang="en-US" sz="1200" dirty="0">
                <a:solidFill>
                  <a:srgbClr val="000000"/>
                </a:solidFill>
              </a:rPr>
            </a:br>
            <a:r>
              <a:rPr lang="en-US" sz="1200" i="1" dirty="0">
                <a:solidFill>
                  <a:srgbClr val="000000"/>
                </a:solidFill>
              </a:rPr>
              <a:t>- Growing Stress on the Farm: The Expanding Economic and Mental Health Disparities in Rural Missouri</a:t>
            </a:r>
          </a:p>
          <a:p>
            <a:endParaRPr lang="en-US" sz="2000" dirty="0">
              <a:solidFill>
                <a:srgbClr val="000000"/>
              </a:solidFill>
            </a:endParaRPr>
          </a:p>
        </p:txBody>
      </p:sp>
      <p:sp>
        <p:nvSpPr>
          <p:cNvPr id="6" name="TextBox 5">
            <a:extLst>
              <a:ext uri="{FF2B5EF4-FFF2-40B4-BE49-F238E27FC236}">
                <a16:creationId xmlns:a16="http://schemas.microsoft.com/office/drawing/2014/main" id="{5D1FFC66-2CA2-4718-A4FA-5AFBDD2DA66C}"/>
              </a:ext>
            </a:extLst>
          </p:cNvPr>
          <p:cNvSpPr txBox="1"/>
          <p:nvPr/>
        </p:nvSpPr>
        <p:spPr>
          <a:xfrm>
            <a:off x="8473440" y="6136283"/>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00467F"/>
                </a:solidFill>
                <a:effectLst/>
                <a:uFillTx/>
                <a:latin typeface="Arial" panose="020B0604020202020204" pitchFamily="34" charset="0"/>
                <a:cs typeface="Arial" panose="020B0604020202020204" pitchFamily="34" charset="0"/>
                <a:sym typeface="Calibri"/>
              </a:rPr>
              <a:t>#TogetherWeFarm</a:t>
            </a:r>
          </a:p>
        </p:txBody>
      </p:sp>
      <p:pic>
        <p:nvPicPr>
          <p:cNvPr id="9" name="Google Shape;6;p24" descr="Google Shape;6;p24">
            <a:extLst>
              <a:ext uri="{FF2B5EF4-FFF2-40B4-BE49-F238E27FC236}">
                <a16:creationId xmlns:a16="http://schemas.microsoft.com/office/drawing/2014/main" id="{CA038448-E3E1-4DE2-BF87-09649E7698FC}"/>
              </a:ext>
            </a:extLst>
          </p:cNvPr>
          <p:cNvPicPr>
            <a:picLocks noChangeAspect="1"/>
          </p:cNvPicPr>
          <p:nvPr/>
        </p:nvPicPr>
        <p:blipFill>
          <a:blip r:embed="rId5"/>
          <a:stretch>
            <a:fillRect/>
          </a:stretch>
        </p:blipFill>
        <p:spPr>
          <a:xfrm rot="16200000" flipH="1">
            <a:off x="-3306807" y="3306808"/>
            <a:ext cx="6858001" cy="244391"/>
          </a:xfrm>
          <a:prstGeom prst="rect">
            <a:avLst/>
          </a:prstGeom>
          <a:ln w="12700">
            <a:miter lim="400000"/>
          </a:ln>
        </p:spPr>
      </p:pic>
    </p:spTree>
    <p:extLst>
      <p:ext uri="{BB962C8B-B14F-4D97-AF65-F5344CB8AC3E}">
        <p14:creationId xmlns:p14="http://schemas.microsoft.com/office/powerpoint/2010/main" val="2536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A5CF-9B2E-486E-8185-D127E57470F1}"/>
              </a:ext>
            </a:extLst>
          </p:cNvPr>
          <p:cNvSpPr>
            <a:spLocks noGrp="1"/>
          </p:cNvSpPr>
          <p:nvPr>
            <p:ph type="title"/>
          </p:nvPr>
        </p:nvSpPr>
        <p:spPr/>
        <p:txBody>
          <a:bodyPr>
            <a:normAutofit/>
          </a:bodyPr>
          <a:lstStyle/>
          <a:p>
            <a:r>
              <a:rPr lang="en-US" dirty="0">
                <a:solidFill>
                  <a:srgbClr val="00467F"/>
                </a:solidFill>
                <a:cs typeface="Arial"/>
              </a:rPr>
              <a:t>How Farm Stress Impacts Mental Health</a:t>
            </a:r>
          </a:p>
        </p:txBody>
      </p:sp>
      <p:sp>
        <p:nvSpPr>
          <p:cNvPr id="3" name="Content Placeholder 2">
            <a:extLst>
              <a:ext uri="{FF2B5EF4-FFF2-40B4-BE49-F238E27FC236}">
                <a16:creationId xmlns:a16="http://schemas.microsoft.com/office/drawing/2014/main" id="{B6AB2D62-43D8-4BAD-9E78-8C6A6248081D}"/>
              </a:ext>
            </a:extLst>
          </p:cNvPr>
          <p:cNvSpPr>
            <a:spLocks noGrp="1"/>
          </p:cNvSpPr>
          <p:nvPr>
            <p:ph idx="1"/>
          </p:nvPr>
        </p:nvSpPr>
        <p:spPr>
          <a:xfrm>
            <a:off x="751114" y="1978025"/>
            <a:ext cx="10515600" cy="4351338"/>
          </a:xfrm>
        </p:spPr>
        <p:txBody>
          <a:bodyPr vert="horz" lIns="91440" tIns="45720" rIns="91440" bIns="45720" rtlCol="0" anchor="t">
            <a:normAutofit/>
          </a:bodyPr>
          <a:lstStyle/>
          <a:p>
            <a:r>
              <a:rPr lang="en-US" sz="3600" dirty="0"/>
              <a:t>Agricultural workers have a higher risk of developing mental health illnesses</a:t>
            </a:r>
            <a:r>
              <a:rPr lang="en-US" sz="3200" dirty="0"/>
              <a:t> </a:t>
            </a:r>
            <a:r>
              <a:rPr lang="en-US" sz="2000" dirty="0"/>
              <a:t>(Fraser et al., 2005).</a:t>
            </a:r>
            <a:br>
              <a:rPr lang="en-US" sz="2000" dirty="0"/>
            </a:br>
            <a:endParaRPr lang="en-US" sz="2000" dirty="0"/>
          </a:p>
          <a:p>
            <a:r>
              <a:rPr lang="en-US" sz="3600" dirty="0"/>
              <a:t>Rate of depression in agricultural workers has varied from 7.4% - 24%</a:t>
            </a:r>
            <a:r>
              <a:rPr lang="en-US" sz="3200" dirty="0"/>
              <a:t> </a:t>
            </a:r>
            <a:r>
              <a:rPr lang="en-US" sz="2000" dirty="0"/>
              <a:t>(</a:t>
            </a:r>
            <a:r>
              <a:rPr lang="en-US" sz="2000" dirty="0" err="1"/>
              <a:t>Onwuameze</a:t>
            </a:r>
            <a:r>
              <a:rPr lang="en-US" sz="2000" dirty="0"/>
              <a:t> et al., 2013). </a:t>
            </a:r>
          </a:p>
          <a:p>
            <a:pPr marL="457200" lvl="1" indent="0">
              <a:buNone/>
            </a:pPr>
            <a:endParaRPr lang="en-US" sz="3200" dirty="0"/>
          </a:p>
          <a:p>
            <a:endParaRPr lang="en-US" dirty="0"/>
          </a:p>
        </p:txBody>
      </p:sp>
      <p:sp>
        <p:nvSpPr>
          <p:cNvPr id="6"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pic>
        <p:nvPicPr>
          <p:cNvPr id="7" name="Picture 7" descr="Picture 7">
            <a:extLst>
              <a:ext uri="{FF2B5EF4-FFF2-40B4-BE49-F238E27FC236}">
                <a16:creationId xmlns:a16="http://schemas.microsoft.com/office/drawing/2014/main" id="{3D2A72B2-A705-4B95-8ED1-8BEF3840C6E6}"/>
              </a:ext>
            </a:extLst>
          </p:cNvPr>
          <p:cNvPicPr>
            <a:picLocks noChangeAspect="1"/>
          </p:cNvPicPr>
          <p:nvPr/>
        </p:nvPicPr>
        <p:blipFill>
          <a:blip r:embed="rId3"/>
          <a:stretch>
            <a:fillRect/>
          </a:stretch>
        </p:blipFill>
        <p:spPr>
          <a:xfrm rot="5400000" flipV="1">
            <a:off x="-3306807" y="3306809"/>
            <a:ext cx="6858001" cy="244388"/>
          </a:xfrm>
          <a:prstGeom prst="rect">
            <a:avLst/>
          </a:prstGeom>
          <a:ln w="12700">
            <a:miter lim="400000"/>
          </a:ln>
        </p:spPr>
      </p:pic>
      <p:sp>
        <p:nvSpPr>
          <p:cNvPr id="8" name="TextBox 7">
            <a:extLst>
              <a:ext uri="{FF2B5EF4-FFF2-40B4-BE49-F238E27FC236}">
                <a16:creationId xmlns:a16="http://schemas.microsoft.com/office/drawing/2014/main" id="{8F14DF66-1939-4656-9228-129B7D1BBC99}"/>
              </a:ext>
            </a:extLst>
          </p:cNvPr>
          <p:cNvSpPr txBox="1"/>
          <p:nvPr/>
        </p:nvSpPr>
        <p:spPr>
          <a:xfrm>
            <a:off x="8351520" y="598247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00467F"/>
                </a:solidFill>
                <a:effectLst/>
                <a:uFillTx/>
                <a:latin typeface="Arial" panose="020B0604020202020204" pitchFamily="34" charset="0"/>
                <a:cs typeface="Arial" panose="020B0604020202020204" pitchFamily="34" charset="0"/>
                <a:sym typeface="Calibri"/>
              </a:rPr>
              <a:t>#TogetherWeFarm</a:t>
            </a:r>
          </a:p>
        </p:txBody>
      </p:sp>
    </p:spTree>
    <p:extLst>
      <p:ext uri="{BB962C8B-B14F-4D97-AF65-F5344CB8AC3E}">
        <p14:creationId xmlns:p14="http://schemas.microsoft.com/office/powerpoint/2010/main" val="422878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DCB3-339A-4F03-8C82-6A30EB6B21FE}"/>
              </a:ext>
            </a:extLst>
          </p:cNvPr>
          <p:cNvSpPr>
            <a:spLocks noGrp="1"/>
          </p:cNvSpPr>
          <p:nvPr>
            <p:ph type="title"/>
          </p:nvPr>
        </p:nvSpPr>
        <p:spPr>
          <a:xfrm>
            <a:off x="828673" y="97589"/>
            <a:ext cx="10782301" cy="1325563"/>
          </a:xfrm>
        </p:spPr>
        <p:txBody>
          <a:bodyPr/>
          <a:lstStyle/>
          <a:p>
            <a:r>
              <a:rPr lang="en-US" dirty="0">
                <a:solidFill>
                  <a:srgbClr val="00467F"/>
                </a:solidFill>
                <a:cs typeface="Arial"/>
              </a:rPr>
              <a:t>Starting the Community Conversation</a:t>
            </a:r>
          </a:p>
        </p:txBody>
      </p:sp>
      <p:sp>
        <p:nvSpPr>
          <p:cNvPr id="15" name="Content Placeholder 2">
            <a:extLst>
              <a:ext uri="{FF2B5EF4-FFF2-40B4-BE49-F238E27FC236}">
                <a16:creationId xmlns:a16="http://schemas.microsoft.com/office/drawing/2014/main" id="{5D3D398E-0502-42C7-B213-8375689F2E7F}"/>
              </a:ext>
            </a:extLst>
          </p:cNvPr>
          <p:cNvSpPr>
            <a:spLocks noGrp="1"/>
          </p:cNvSpPr>
          <p:nvPr>
            <p:ph idx="1"/>
          </p:nvPr>
        </p:nvSpPr>
        <p:spPr>
          <a:xfrm>
            <a:off x="331470" y="1874520"/>
            <a:ext cx="7075170" cy="4219752"/>
          </a:xfrm>
          <a:ln w="57150">
            <a:solidFill>
              <a:srgbClr val="00467F"/>
            </a:solidFill>
          </a:ln>
        </p:spPr>
        <p:txBody>
          <a:bodyPr vert="horz" lIns="91440" tIns="45720" rIns="91440" bIns="45720" rtlCol="0" anchor="t">
            <a:normAutofit fontScale="92500"/>
          </a:bodyPr>
          <a:lstStyle/>
          <a:p>
            <a:r>
              <a:rPr lang="en-US" dirty="0"/>
              <a:t>Local Statistics and Concerns</a:t>
            </a:r>
            <a:endParaRPr lang="en-US" dirty="0">
              <a:cs typeface="Arial"/>
            </a:endParaRPr>
          </a:p>
          <a:p>
            <a:pPr lvl="1"/>
            <a:r>
              <a:rPr lang="en-US" dirty="0"/>
              <a:t>Prevalence of Mental Illness in our community.</a:t>
            </a:r>
            <a:endParaRPr lang="en-US" dirty="0">
              <a:cs typeface="Arial"/>
            </a:endParaRPr>
          </a:p>
          <a:p>
            <a:pPr lvl="1"/>
            <a:r>
              <a:rPr lang="en-US" dirty="0"/>
              <a:t>What are we most concerned about?</a:t>
            </a:r>
            <a:endParaRPr lang="en-US">
              <a:cs typeface="Arial"/>
            </a:endParaRPr>
          </a:p>
          <a:p>
            <a:pPr marL="457200" lvl="1" indent="0">
              <a:buNone/>
            </a:pPr>
            <a:endParaRPr lang="en-US" dirty="0">
              <a:cs typeface="Arial"/>
            </a:endParaRPr>
          </a:p>
          <a:p>
            <a:r>
              <a:rPr lang="en-US" dirty="0"/>
              <a:t>What is your community’s “Cultural Norm”? </a:t>
            </a:r>
          </a:p>
          <a:p>
            <a:r>
              <a:rPr lang="en-US" dirty="0"/>
              <a:t>How does your community talk about mental</a:t>
            </a:r>
            <a:br>
              <a:rPr lang="en-US" dirty="0"/>
            </a:br>
            <a:r>
              <a:rPr lang="en-US" dirty="0"/>
              <a:t>illness?</a:t>
            </a:r>
            <a:endParaRPr lang="en-US" dirty="0">
              <a:cs typeface="Arial"/>
            </a:endParaRPr>
          </a:p>
          <a:p>
            <a:pPr lvl="1"/>
            <a:r>
              <a:rPr lang="en-US" dirty="0"/>
              <a:t>Is there easy access to care, providers, support networks? </a:t>
            </a:r>
            <a:endParaRPr lang="en-US" dirty="0">
              <a:cs typeface="Arial"/>
            </a:endParaRPr>
          </a:p>
        </p:txBody>
      </p:sp>
      <p:pic>
        <p:nvPicPr>
          <p:cNvPr id="6" name="Picture 5" descr="A black rectangle with a black background&#10;&#10;Description automatically generated with low confidence">
            <a:extLst>
              <a:ext uri="{FF2B5EF4-FFF2-40B4-BE49-F238E27FC236}">
                <a16:creationId xmlns:a16="http://schemas.microsoft.com/office/drawing/2014/main" id="{225E348C-9E95-4435-9CA7-F64F3AD0A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632" y="1251964"/>
            <a:ext cx="4506898" cy="5007664"/>
          </a:xfrm>
          <a:prstGeom prst="rect">
            <a:avLst/>
          </a:prstGeom>
        </p:spPr>
      </p:pic>
    </p:spTree>
    <p:extLst>
      <p:ext uri="{BB962C8B-B14F-4D97-AF65-F5344CB8AC3E}">
        <p14:creationId xmlns:p14="http://schemas.microsoft.com/office/powerpoint/2010/main" val="112150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1C22-7837-4F65-A1DC-FB7FABAF5755}"/>
              </a:ext>
            </a:extLst>
          </p:cNvPr>
          <p:cNvSpPr txBox="1">
            <a:spLocks/>
          </p:cNvSpPr>
          <p:nvPr/>
        </p:nvSpPr>
        <p:spPr>
          <a:xfrm>
            <a:off x="445789" y="365379"/>
            <a:ext cx="10515600" cy="7623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en-US" dirty="0">
                <a:solidFill>
                  <a:srgbClr val="00467F"/>
                </a:solidFill>
                <a:latin typeface="Arial" panose="020B0604020202020204" pitchFamily="34" charset="0"/>
                <a:cs typeface="Arial" panose="020B0604020202020204" pitchFamily="34" charset="0"/>
              </a:rPr>
              <a:t>Local Resources</a:t>
            </a:r>
          </a:p>
        </p:txBody>
      </p:sp>
      <p:sp>
        <p:nvSpPr>
          <p:cNvPr id="3" name="Content Placeholder 2">
            <a:extLst>
              <a:ext uri="{FF2B5EF4-FFF2-40B4-BE49-F238E27FC236}">
                <a16:creationId xmlns:a16="http://schemas.microsoft.com/office/drawing/2014/main" id="{4FDBC7BA-1651-46E9-A0DA-C3147540ECE7}"/>
              </a:ext>
            </a:extLst>
          </p:cNvPr>
          <p:cNvSpPr txBox="1">
            <a:spLocks/>
          </p:cNvSpPr>
          <p:nvPr/>
        </p:nvSpPr>
        <p:spPr>
          <a:xfrm>
            <a:off x="607714" y="1370615"/>
            <a:ext cx="10976572"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dirty="0">
                <a:latin typeface="Arial" panose="020B0604020202020204" pitchFamily="34" charset="0"/>
                <a:cs typeface="Arial" panose="020B0604020202020204" pitchFamily="34" charset="0"/>
              </a:rPr>
              <a:t>Use this slide for local resources</a:t>
            </a:r>
            <a:endParaRPr lang="en-US" dirty="0">
              <a:highlight>
                <a:srgbClr val="FFFF00"/>
              </a:highlight>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86F9DAC3-4D87-AF4A-B7F5-F7099613C7F3}"/>
              </a:ext>
            </a:extLst>
          </p:cNvPr>
          <p:cNvSpPr txBox="1"/>
          <p:nvPr/>
        </p:nvSpPr>
        <p:spPr>
          <a:xfrm>
            <a:off x="8750301" y="6144516"/>
            <a:ext cx="3220314"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00467F"/>
                </a:solidFill>
                <a:latin typeface="Arial"/>
                <a:cs typeface="Arial"/>
              </a:rPr>
              <a:t>#TogetherWeFarm</a:t>
            </a:r>
            <a:endParaRPr lang="en-US" sz="2500" dirty="0">
              <a:solidFill>
                <a:srgbClr val="0046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578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DD0E-3A8B-404D-8C8C-E1849883CE5A}"/>
              </a:ext>
            </a:extLst>
          </p:cNvPr>
          <p:cNvSpPr>
            <a:spLocks noGrp="1"/>
          </p:cNvSpPr>
          <p:nvPr>
            <p:ph type="title"/>
          </p:nvPr>
        </p:nvSpPr>
        <p:spPr>
          <a:xfrm>
            <a:off x="838200" y="123825"/>
            <a:ext cx="10515600" cy="1325563"/>
          </a:xfrm>
        </p:spPr>
        <p:txBody>
          <a:bodyPr/>
          <a:lstStyle/>
          <a:p>
            <a:r>
              <a:rPr lang="en-US" dirty="0">
                <a:solidFill>
                  <a:srgbClr val="00467F"/>
                </a:solidFill>
              </a:rPr>
              <a:t>National Mental Health Resources</a:t>
            </a:r>
            <a:endParaRPr lang="en-US" dirty="0">
              <a:solidFill>
                <a:srgbClr val="00467F"/>
              </a:solidFill>
              <a:cs typeface="Arial"/>
            </a:endParaRPr>
          </a:p>
        </p:txBody>
      </p:sp>
      <p:sp>
        <p:nvSpPr>
          <p:cNvPr id="3" name="Content Placeholder 2"/>
          <p:cNvSpPr txBox="1">
            <a:spLocks/>
          </p:cNvSpPr>
          <p:nvPr/>
        </p:nvSpPr>
        <p:spPr>
          <a:xfrm>
            <a:off x="838200" y="1574800"/>
            <a:ext cx="10515600" cy="46021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National Alliance on Mental Health</a:t>
            </a:r>
          </a:p>
          <a:p>
            <a:pPr lvl="1"/>
            <a:r>
              <a:rPr lang="en-US"/>
              <a:t>Call 1-800-950-6264 or email </a:t>
            </a:r>
            <a:r>
              <a:rPr lang="en-US" dirty="0">
                <a:hlinkClick r:id="rId3"/>
              </a:rPr>
              <a:t>info@nami.org</a:t>
            </a:r>
            <a:br>
              <a:rPr lang="en-US" dirty="0">
                <a:cs typeface="Arial"/>
              </a:rPr>
            </a:br>
            <a:endParaRPr lang="en-US" dirty="0"/>
          </a:p>
          <a:p>
            <a:r>
              <a:rPr lang="en-US"/>
              <a:t>National Alliance on Mental Health: Nebraska Chapter</a:t>
            </a:r>
            <a:br>
              <a:rPr lang="en-US" dirty="0"/>
            </a:br>
            <a:endParaRPr lang="en-US">
              <a:cs typeface="Arial"/>
            </a:endParaRPr>
          </a:p>
          <a:p>
            <a:r>
              <a:rPr lang="en-US"/>
              <a:t>Nebraska Division of Behavioral Health Rural Response Hotline</a:t>
            </a:r>
            <a:br>
              <a:rPr lang="en-US" dirty="0"/>
            </a:br>
            <a:endParaRPr lang="en-US">
              <a:cs typeface="Arial"/>
            </a:endParaRPr>
          </a:p>
          <a:p>
            <a:r>
              <a:rPr lang="en-US" dirty="0"/>
              <a:t>National Suicide Prevention Lifeline</a:t>
            </a:r>
          </a:p>
          <a:p>
            <a:pPr lvl="1"/>
            <a:r>
              <a:rPr lang="en-US" dirty="0"/>
              <a:t>Call 1-800-273-8255</a:t>
            </a:r>
          </a:p>
        </p:txBody>
      </p:sp>
      <p:pic>
        <p:nvPicPr>
          <p:cNvPr id="4" name="Google Shape;6;p24" descr="Google Shape;6;p24">
            <a:extLst>
              <a:ext uri="{FF2B5EF4-FFF2-40B4-BE49-F238E27FC236}">
                <a16:creationId xmlns:a16="http://schemas.microsoft.com/office/drawing/2014/main" id="{69EB83E9-3504-4BCC-A2EF-052CF43AEE52}"/>
              </a:ext>
            </a:extLst>
          </p:cNvPr>
          <p:cNvPicPr>
            <a:picLocks noChangeAspect="1"/>
          </p:cNvPicPr>
          <p:nvPr/>
        </p:nvPicPr>
        <p:blipFill>
          <a:blip r:embed="rId4"/>
          <a:stretch>
            <a:fillRect/>
          </a:stretch>
        </p:blipFill>
        <p:spPr>
          <a:xfrm rot="16200000" flipH="1">
            <a:off x="-3306807" y="3306808"/>
            <a:ext cx="6858001" cy="244391"/>
          </a:xfrm>
          <a:prstGeom prst="rect">
            <a:avLst/>
          </a:prstGeom>
          <a:ln w="12700">
            <a:miter lim="400000"/>
          </a:ln>
        </p:spPr>
      </p:pic>
      <p:sp>
        <p:nvSpPr>
          <p:cNvPr id="5" name="TextBox 1">
            <a:extLst>
              <a:ext uri="{FF2B5EF4-FFF2-40B4-BE49-F238E27FC236}">
                <a16:creationId xmlns:a16="http://schemas.microsoft.com/office/drawing/2014/main" id="{D29C6EF4-6025-413A-86AD-35E778633CBD}"/>
              </a:ext>
            </a:extLst>
          </p:cNvPr>
          <p:cNvSpPr txBox="1"/>
          <p:nvPr/>
        </p:nvSpPr>
        <p:spPr>
          <a:xfrm>
            <a:off x="8750301" y="6144516"/>
            <a:ext cx="3220314"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00467F"/>
                </a:solidFill>
                <a:latin typeface="Arial"/>
                <a:cs typeface="Arial"/>
              </a:rPr>
              <a:t>#TogetherWeFarm</a:t>
            </a:r>
            <a:endParaRPr lang="en-US" sz="2500" dirty="0">
              <a:solidFill>
                <a:srgbClr val="0046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31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D2EB-7DC5-4546-B8B8-2BAB57CC1DC2}"/>
              </a:ext>
            </a:extLst>
          </p:cNvPr>
          <p:cNvSpPr>
            <a:spLocks noGrp="1"/>
          </p:cNvSpPr>
          <p:nvPr>
            <p:ph type="title"/>
          </p:nvPr>
        </p:nvSpPr>
        <p:spPr>
          <a:xfrm>
            <a:off x="714375" y="5296"/>
            <a:ext cx="10515600" cy="1325563"/>
          </a:xfrm>
        </p:spPr>
        <p:txBody>
          <a:bodyPr/>
          <a:lstStyle/>
          <a:p>
            <a:r>
              <a:rPr lang="en-US" dirty="0">
                <a:solidFill>
                  <a:srgbClr val="00467F"/>
                </a:solidFill>
              </a:rPr>
              <a:t>National Resources – Crisis Lines</a:t>
            </a:r>
            <a:endParaRPr lang="en-US" dirty="0">
              <a:solidFill>
                <a:srgbClr val="00467F"/>
              </a:solidFill>
              <a:cs typeface="Arial"/>
            </a:endParaRPr>
          </a:p>
        </p:txBody>
      </p:sp>
      <p:sp>
        <p:nvSpPr>
          <p:cNvPr id="3" name="Content Placeholder 2">
            <a:extLst>
              <a:ext uri="{FF2B5EF4-FFF2-40B4-BE49-F238E27FC236}">
                <a16:creationId xmlns:a16="http://schemas.microsoft.com/office/drawing/2014/main" id="{0A9197A0-B4AE-44D5-8093-A641E9035764}"/>
              </a:ext>
            </a:extLst>
          </p:cNvPr>
          <p:cNvSpPr>
            <a:spLocks noGrp="1"/>
          </p:cNvSpPr>
          <p:nvPr>
            <p:ph idx="1"/>
          </p:nvPr>
        </p:nvSpPr>
        <p:spPr>
          <a:xfrm>
            <a:off x="838200" y="1205129"/>
            <a:ext cx="11030814" cy="5323438"/>
          </a:xfrm>
        </p:spPr>
        <p:txBody>
          <a:bodyPr vert="horz" lIns="91440" tIns="45720" rIns="91440" bIns="45720" rtlCol="0" anchor="t">
            <a:normAutofit/>
          </a:bodyPr>
          <a:lstStyle/>
          <a:p>
            <a:r>
              <a:rPr lang="en-US" b="1" dirty="0">
                <a:ea typeface="+mn-lt"/>
                <a:cs typeface="+mn-lt"/>
              </a:rPr>
              <a:t>Farm Aid Hotline</a:t>
            </a:r>
            <a:br>
              <a:rPr lang="en-US" dirty="0"/>
            </a:br>
            <a:r>
              <a:rPr lang="en-US" dirty="0"/>
              <a:t>800-FARM-AID (327- 6243)</a:t>
            </a:r>
            <a:br>
              <a:rPr lang="en-US" dirty="0"/>
            </a:br>
            <a:endParaRPr lang="en-US" dirty="0"/>
          </a:p>
          <a:p>
            <a:r>
              <a:rPr lang="en-US" b="1" dirty="0"/>
              <a:t>National Suicide Prevention Lifeline</a:t>
            </a:r>
            <a:br>
              <a:rPr lang="en-US" dirty="0"/>
            </a:br>
            <a:r>
              <a:rPr lang="en-US" dirty="0"/>
              <a:t>1-800-273-TALK (8255) or 1-888-628-9454 (Spanish) 24/7</a:t>
            </a:r>
            <a:br>
              <a:rPr lang="en-US" dirty="0"/>
            </a:br>
            <a:endParaRPr lang="en-US" dirty="0"/>
          </a:p>
          <a:p>
            <a:r>
              <a:rPr lang="en-US" b="1" dirty="0"/>
              <a:t>Crisis Text Line </a:t>
            </a:r>
            <a:br>
              <a:rPr lang="en-US" b="1" dirty="0"/>
            </a:br>
            <a:r>
              <a:rPr lang="en-US" dirty="0"/>
              <a:t>Text HOME to 741-741 (for youth)</a:t>
            </a:r>
            <a:br>
              <a:rPr lang="en-US" dirty="0"/>
            </a:br>
            <a:endParaRPr lang="en-US" dirty="0"/>
          </a:p>
          <a:p>
            <a:r>
              <a:rPr lang="en-US" b="1" dirty="0"/>
              <a:t>National Alliance on Mental Illness (NAMI)</a:t>
            </a:r>
            <a:br>
              <a:rPr lang="en-US" dirty="0"/>
            </a:br>
            <a:r>
              <a:rPr lang="en-US" dirty="0"/>
              <a:t>1-800-950-6264 or email </a:t>
            </a:r>
            <a:r>
              <a:rPr lang="en-US" dirty="0">
                <a:hlinkClick r:id="rId3"/>
              </a:rPr>
              <a:t>info@nami.org</a:t>
            </a:r>
            <a:endParaRPr lang="en-US" dirty="0"/>
          </a:p>
        </p:txBody>
      </p:sp>
      <p:pic>
        <p:nvPicPr>
          <p:cNvPr id="7" name="Picture 7" descr="Picture 7">
            <a:extLst>
              <a:ext uri="{FF2B5EF4-FFF2-40B4-BE49-F238E27FC236}">
                <a16:creationId xmlns:a16="http://schemas.microsoft.com/office/drawing/2014/main" id="{66359303-C1D0-4A05-ACBB-32D7219E2850}"/>
              </a:ext>
            </a:extLst>
          </p:cNvPr>
          <p:cNvPicPr>
            <a:picLocks noChangeAspect="1"/>
          </p:cNvPicPr>
          <p:nvPr/>
        </p:nvPicPr>
        <p:blipFill>
          <a:blip r:embed="rId4"/>
          <a:stretch>
            <a:fillRect/>
          </a:stretch>
        </p:blipFill>
        <p:spPr>
          <a:xfrm rot="5400000" flipV="1">
            <a:off x="-3306807" y="3306809"/>
            <a:ext cx="6858001" cy="244388"/>
          </a:xfrm>
          <a:prstGeom prst="rect">
            <a:avLst/>
          </a:prstGeom>
          <a:ln w="12700">
            <a:miter lim="400000"/>
          </a:ln>
        </p:spPr>
      </p:pic>
      <p:sp>
        <p:nvSpPr>
          <p:cNvPr id="6" name="TextBox 1">
            <a:extLst>
              <a:ext uri="{FF2B5EF4-FFF2-40B4-BE49-F238E27FC236}">
                <a16:creationId xmlns:a16="http://schemas.microsoft.com/office/drawing/2014/main" id="{6DA38136-D0C3-4BEF-A645-C96E03213122}"/>
              </a:ext>
            </a:extLst>
          </p:cNvPr>
          <p:cNvSpPr txBox="1"/>
          <p:nvPr/>
        </p:nvSpPr>
        <p:spPr>
          <a:xfrm>
            <a:off x="8750301" y="6144516"/>
            <a:ext cx="3220314"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00467F"/>
                </a:solidFill>
                <a:latin typeface="Arial"/>
                <a:cs typeface="Arial"/>
              </a:rPr>
              <a:t>#TogetherWeFarm</a:t>
            </a:r>
            <a:endParaRPr lang="en-US" sz="2500" dirty="0">
              <a:solidFill>
                <a:srgbClr val="0046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86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ctrTitle"/>
          </p:nvPr>
        </p:nvSpPr>
        <p:spPr>
          <a:xfrm>
            <a:off x="573207" y="191068"/>
            <a:ext cx="11409528" cy="1635638"/>
          </a:xfrm>
          <a:prstGeom prst="rect">
            <a:avLst/>
          </a:prstGeom>
        </p:spPr>
        <p:txBody>
          <a:bodyPr>
            <a:normAutofit fontScale="90000"/>
          </a:bodyPr>
          <a:lstStyle>
            <a:lvl1pPr defTabSz="822958">
              <a:defRPr sz="3200" b="1"/>
            </a:lvl1pPr>
          </a:lstStyle>
          <a:p>
            <a:pPr>
              <a:lnSpc>
                <a:spcPct val="150000"/>
              </a:lnSpc>
            </a:pPr>
            <a:r>
              <a:rPr lang="en-US" sz="4000" b="0" dirty="0">
                <a:latin typeface="Arial" panose="020B0604020202020204" pitchFamily="34" charset="0"/>
                <a:cs typeface="Arial" panose="020B0604020202020204" pitchFamily="34" charset="0"/>
              </a:rPr>
              <a:t>Mental Health Stigma: A Community Conversation </a:t>
            </a:r>
            <a:br>
              <a:rPr lang="en-US" sz="3000" b="0" dirty="0">
                <a:latin typeface="Calibri Light" panose="020F0302020204030204" pitchFamily="34" charset="0"/>
                <a:cs typeface="Calibri Light" panose="020F0302020204030204" pitchFamily="34" charset="0"/>
              </a:rPr>
            </a:br>
            <a:r>
              <a:rPr lang="en-US" sz="2500" b="0" dirty="0">
                <a:latin typeface="Arial" panose="020B0604020202020204" pitchFamily="34" charset="0"/>
                <a:cs typeface="Arial" panose="020B0604020202020204" pitchFamily="34" charset="0"/>
              </a:rPr>
              <a:t>Farm Stress and Mental Health </a:t>
            </a:r>
            <a:endParaRPr sz="2500" b="0" dirty="0">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92935766-40F7-482D-9A2E-67ED636E9691}"/>
              </a:ext>
            </a:extLst>
          </p:cNvPr>
          <p:cNvSpPr/>
          <p:nvPr/>
        </p:nvSpPr>
        <p:spPr>
          <a:xfrm>
            <a:off x="3144025" y="5843814"/>
            <a:ext cx="1956633" cy="829854"/>
          </a:xfrm>
          <a:prstGeom prst="rect">
            <a:avLst/>
          </a:prstGeom>
          <a:blipFill>
            <a:blip r:embed="rId3" cstate="print"/>
            <a:stretch>
              <a:fillRect/>
            </a:stretch>
          </a:blipFill>
        </p:spPr>
        <p:txBody>
          <a:bodyPr wrap="square" lIns="0" tIns="0" rIns="0" bIns="0" rtlCol="0"/>
          <a:lstStyle/>
          <a:p>
            <a:endParaRPr sz="2560"/>
          </a:p>
        </p:txBody>
      </p:sp>
      <p:sp>
        <p:nvSpPr>
          <p:cNvPr id="7" name="TextBox 6"/>
          <p:cNvSpPr txBox="1"/>
          <p:nvPr/>
        </p:nvSpPr>
        <p:spPr>
          <a:xfrm>
            <a:off x="881213" y="2870283"/>
            <a:ext cx="4669353"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dirty="0">
                <a:solidFill>
                  <a:srgbClr val="CD4928"/>
                </a:solidFill>
                <a:latin typeface="Arial"/>
                <a:cs typeface="Calibri Light"/>
              </a:rPr>
              <a:t>Mental Health Supports </a:t>
            </a:r>
            <a:br>
              <a:rPr lang="en-US" sz="2800" dirty="0">
                <a:solidFill>
                  <a:srgbClr val="CD4928"/>
                </a:solidFill>
                <a:latin typeface="Arial"/>
                <a:cs typeface="Calibri Light"/>
              </a:rPr>
            </a:br>
            <a:r>
              <a:rPr lang="en-US" sz="2800" dirty="0">
                <a:solidFill>
                  <a:srgbClr val="CD4928"/>
                </a:solidFill>
                <a:latin typeface="Arial"/>
                <a:cs typeface="Calibri Light"/>
              </a:rPr>
              <a:t>for Farmers and their Communities </a:t>
            </a:r>
            <a:endParaRPr lang="en-US" sz="2800" dirty="0">
              <a:solidFill>
                <a:srgbClr val="CD4928"/>
              </a:solidFill>
              <a:latin typeface="Arial"/>
              <a:cs typeface="Calibri Light" panose="020F0302020204030204" pitchFamily="34" charset="0"/>
            </a:endParaRPr>
          </a:p>
          <a:p>
            <a:endParaRPr lang="en-US" sz="600" dirty="0">
              <a:solidFill>
                <a:srgbClr val="CD4928"/>
              </a:solidFill>
              <a:latin typeface="Calibri Light" panose="020F0302020204030204" pitchFamily="34" charset="0"/>
              <a:cs typeface="Calibri Light" panose="020F0302020204030204" pitchFamily="34" charset="0"/>
            </a:endParaRPr>
          </a:p>
        </p:txBody>
      </p:sp>
      <p:pic>
        <p:nvPicPr>
          <p:cNvPr id="8" name="Google Shape;210;p1" descr="A house in a field&#10;&#10;Description automatically generated with low confidence"/>
          <p:cNvPicPr preferRelativeResize="0"/>
          <p:nvPr/>
        </p:nvPicPr>
        <p:blipFill rotWithShape="1">
          <a:blip r:embed="rId4">
            <a:alphaModFix amt="44000"/>
          </a:blip>
          <a:srcRect/>
          <a:stretch/>
        </p:blipFill>
        <p:spPr>
          <a:xfrm>
            <a:off x="5775960" y="2270760"/>
            <a:ext cx="6416040" cy="4587240"/>
          </a:xfrm>
          <a:prstGeom prst="rect">
            <a:avLst/>
          </a:prstGeom>
          <a:noFill/>
          <a:ln>
            <a:noFill/>
          </a:ln>
        </p:spPr>
      </p:pic>
      <p:pic>
        <p:nvPicPr>
          <p:cNvPr id="9" name="Google Shape;323;p11">
            <a:extLst>
              <a:ext uri="{FF2B5EF4-FFF2-40B4-BE49-F238E27FC236}">
                <a16:creationId xmlns:a16="http://schemas.microsoft.com/office/drawing/2014/main" id="{509912A5-14BF-4714-9C34-94EE749E83C4}"/>
              </a:ext>
            </a:extLst>
          </p:cNvPr>
          <p:cNvPicPr preferRelativeResize="0"/>
          <p:nvPr/>
        </p:nvPicPr>
        <p:blipFill rotWithShape="1">
          <a:blip r:embed="rId5">
            <a:alphaModFix/>
          </a:blip>
          <a:srcRect/>
          <a:stretch/>
        </p:blipFill>
        <p:spPr>
          <a:xfrm>
            <a:off x="818224" y="4800600"/>
            <a:ext cx="1956633" cy="830186"/>
          </a:xfrm>
          <a:prstGeom prst="rect">
            <a:avLst/>
          </a:prstGeom>
          <a:noFill/>
          <a:ln>
            <a:noFill/>
          </a:ln>
        </p:spPr>
      </p:pic>
      <p:pic>
        <p:nvPicPr>
          <p:cNvPr id="10" name="Google Shape;322;p11">
            <a:extLst>
              <a:ext uri="{FF2B5EF4-FFF2-40B4-BE49-F238E27FC236}">
                <a16:creationId xmlns:a16="http://schemas.microsoft.com/office/drawing/2014/main" id="{438AC48C-E9E6-4C44-A7DB-044C48FFCC2A}"/>
              </a:ext>
            </a:extLst>
          </p:cNvPr>
          <p:cNvPicPr preferRelativeResize="0">
            <a:picLocks/>
          </p:cNvPicPr>
          <p:nvPr/>
        </p:nvPicPr>
        <p:blipFill rotWithShape="1">
          <a:blip r:embed="rId6">
            <a:alphaModFix/>
          </a:blip>
          <a:srcRect/>
          <a:stretch/>
        </p:blipFill>
        <p:spPr>
          <a:xfrm>
            <a:off x="794803" y="5843814"/>
            <a:ext cx="1980054" cy="829854"/>
          </a:xfrm>
          <a:prstGeom prst="rect">
            <a:avLst/>
          </a:prstGeom>
          <a:noFill/>
          <a:ln>
            <a:noFill/>
          </a:ln>
        </p:spPr>
      </p:pic>
      <p:pic>
        <p:nvPicPr>
          <p:cNvPr id="11" name="Google Shape;324;p11">
            <a:extLst>
              <a:ext uri="{FF2B5EF4-FFF2-40B4-BE49-F238E27FC236}">
                <a16:creationId xmlns:a16="http://schemas.microsoft.com/office/drawing/2014/main" id="{7BEC6189-8F6B-4D69-ADD8-8D7078A35045}"/>
              </a:ext>
            </a:extLst>
          </p:cNvPr>
          <p:cNvPicPr preferRelativeResize="0"/>
          <p:nvPr/>
        </p:nvPicPr>
        <p:blipFill rotWithShape="1">
          <a:blip r:embed="rId7">
            <a:alphaModFix/>
          </a:blip>
          <a:srcRect/>
          <a:stretch/>
        </p:blipFill>
        <p:spPr>
          <a:xfrm>
            <a:off x="3215262" y="4843289"/>
            <a:ext cx="1822362" cy="744808"/>
          </a:xfrm>
          <a:prstGeom prst="rect">
            <a:avLst/>
          </a:prstGeom>
          <a:noFill/>
          <a:ln>
            <a:noFill/>
          </a:ln>
        </p:spPr>
      </p:pic>
      <p:sp>
        <p:nvSpPr>
          <p:cNvPr id="12" name="TextBox 11"/>
          <p:cNvSpPr txBox="1"/>
          <p:nvPr/>
        </p:nvSpPr>
        <p:spPr>
          <a:xfrm>
            <a:off x="8580120" y="2522999"/>
            <a:ext cx="3718560"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i="0" u="none" strike="noStrike" cap="none" spc="0" normalizeH="0" baseline="0" dirty="0">
                <a:ln>
                  <a:noFill/>
                </a:ln>
                <a:solidFill>
                  <a:srgbClr val="00467F"/>
                </a:solidFill>
                <a:effectLst/>
                <a:uFillTx/>
                <a:latin typeface="Arial" panose="020B0604020202020204" pitchFamily="34" charset="0"/>
                <a:cs typeface="Arial" panose="020B0604020202020204" pitchFamily="34" charset="0"/>
                <a:sym typeface="Calibri"/>
              </a:rPr>
              <a:t>#TogetherWeFarm</a:t>
            </a:r>
          </a:p>
        </p:txBody>
      </p:sp>
    </p:spTree>
    <p:extLst>
      <p:ext uri="{BB962C8B-B14F-4D97-AF65-F5344CB8AC3E}">
        <p14:creationId xmlns:p14="http://schemas.microsoft.com/office/powerpoint/2010/main" val="6033257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40B1-D3AF-427D-8FFB-A883C3DEC2B1}"/>
              </a:ext>
            </a:extLst>
          </p:cNvPr>
          <p:cNvSpPr>
            <a:spLocks noGrp="1"/>
          </p:cNvSpPr>
          <p:nvPr>
            <p:ph type="title"/>
          </p:nvPr>
        </p:nvSpPr>
        <p:spPr>
          <a:xfrm>
            <a:off x="838200" y="212725"/>
            <a:ext cx="10515600" cy="1325564"/>
          </a:xfrm>
        </p:spPr>
        <p:txBody>
          <a:bodyPr/>
          <a:lstStyle/>
          <a:p>
            <a:r>
              <a:rPr lang="en-US" dirty="0">
                <a:solidFill>
                  <a:srgbClr val="00467F"/>
                </a:solidFill>
                <a:latin typeface="Arial" panose="020B0604020202020204" pitchFamily="34" charset="0"/>
                <a:cs typeface="Arial" panose="020B0604020202020204" pitchFamily="34" charset="0"/>
              </a:rPr>
              <a:t>TTC Resources</a:t>
            </a:r>
          </a:p>
        </p:txBody>
      </p:sp>
      <p:sp>
        <p:nvSpPr>
          <p:cNvPr id="3" name="Content Placeholder 2">
            <a:extLst>
              <a:ext uri="{FF2B5EF4-FFF2-40B4-BE49-F238E27FC236}">
                <a16:creationId xmlns:a16="http://schemas.microsoft.com/office/drawing/2014/main" id="{C2A7E985-8D7F-4703-852C-58BD7E27F564}"/>
              </a:ext>
            </a:extLst>
          </p:cNvPr>
          <p:cNvSpPr>
            <a:spLocks noGrp="1"/>
          </p:cNvSpPr>
          <p:nvPr>
            <p:ph type="body" idx="1"/>
          </p:nvPr>
        </p:nvSpPr>
        <p:spPr>
          <a:xfrm>
            <a:off x="838200" y="1368424"/>
            <a:ext cx="10774680" cy="4664075"/>
          </a:xfrm>
        </p:spPr>
        <p:txBody>
          <a:bodyPr>
            <a:normAutofit fontScale="92500" lnSpcReduction="10000"/>
          </a:bodyPr>
          <a:lstStyle/>
          <a:p>
            <a:pPr>
              <a:lnSpc>
                <a:spcPct val="100000"/>
              </a:lnSpc>
            </a:pPr>
            <a:r>
              <a:rPr lang="en-US" sz="2400" dirty="0">
                <a:latin typeface="Arial" panose="020B0604020202020204" pitchFamily="34" charset="0"/>
                <a:cs typeface="Arial" panose="020B0604020202020204" pitchFamily="34" charset="0"/>
              </a:rPr>
              <a:t>SAMHSA National HELPLINE.  </a:t>
            </a:r>
            <a:r>
              <a:rPr lang="en-US" sz="2400" dirty="0">
                <a:latin typeface="Arial" panose="020B0604020202020204" pitchFamily="34" charset="0"/>
                <a:cs typeface="Arial" panose="020B0604020202020204" pitchFamily="34" charset="0"/>
                <a:hlinkClick r:id="rId3"/>
              </a:rPr>
              <a:t>https://www.samhsa.gov/find-help/national-helpline</a:t>
            </a:r>
            <a:endParaRPr lang="en-US" sz="2400" dirty="0">
              <a:latin typeface="Arial" panose="020B0604020202020204" pitchFamily="34" charset="0"/>
              <a:cs typeface="Arial" panose="020B0604020202020204" pitchFamily="34" charset="0"/>
            </a:endParaRPr>
          </a:p>
          <a:p>
            <a:pPr marL="457200" lvl="1" indent="0">
              <a:lnSpc>
                <a:spcPct val="100000"/>
              </a:lnSpc>
              <a:buNone/>
            </a:pPr>
            <a:r>
              <a:rPr lang="en-US" sz="2400" dirty="0">
                <a:latin typeface="Arial" panose="020B0604020202020204" pitchFamily="34" charset="0"/>
                <a:cs typeface="Arial" panose="020B0604020202020204" pitchFamily="34" charset="0"/>
              </a:rPr>
              <a:t>1-800-662-HELP (4357)</a:t>
            </a:r>
          </a:p>
          <a:p>
            <a:pPr marL="342900" lvl="1" indent="-342900">
              <a:lnSpc>
                <a:spcPct val="100000"/>
              </a:lnSpc>
            </a:pPr>
            <a:r>
              <a:rPr lang="en-US" sz="2400" dirty="0">
                <a:latin typeface="Arial" panose="020B0604020202020204" pitchFamily="34" charset="0"/>
                <a:cs typeface="Arial" panose="020B0604020202020204" pitchFamily="34" charset="0"/>
              </a:rPr>
              <a:t>SAMHSA. </a:t>
            </a:r>
            <a:r>
              <a:rPr lang="en-US" sz="2400" dirty="0">
                <a:latin typeface="Arial" panose="020B0604020202020204" pitchFamily="34" charset="0"/>
                <a:cs typeface="Arial" panose="020B0604020202020204" pitchFamily="34" charset="0"/>
                <a:hlinkClick r:id="rId4"/>
              </a:rPr>
              <a:t>https://www.samhsa.gov/data/release/2019-national-survey-drug-use-and-health-nsduh-releases</a:t>
            </a:r>
            <a:endParaRPr lang="en-US" sz="2400" dirty="0">
              <a:latin typeface="Arial" panose="020B0604020202020204" pitchFamily="34" charset="0"/>
              <a:cs typeface="Arial" panose="020B0604020202020204" pitchFamily="34" charset="0"/>
            </a:endParaRPr>
          </a:p>
          <a:p>
            <a:pPr marL="285750" lvl="1" indent="-285750">
              <a:lnSpc>
                <a:spcPct val="100000"/>
              </a:lnSpc>
            </a:pPr>
            <a:r>
              <a:rPr lang="en-US" sz="2400" dirty="0">
                <a:latin typeface="Arial" panose="020B0604020202020204" pitchFamily="34" charset="0"/>
                <a:cs typeface="Arial" panose="020B0604020202020204" pitchFamily="34" charset="0"/>
              </a:rPr>
              <a:t>SAMHSA.   </a:t>
            </a:r>
            <a:r>
              <a:rPr lang="en-US" sz="2400" dirty="0">
                <a:latin typeface="Arial" panose="020B0604020202020204" pitchFamily="34" charset="0"/>
                <a:cs typeface="Arial" panose="020B0604020202020204" pitchFamily="34" charset="0"/>
                <a:hlinkClick r:id="rId5"/>
              </a:rPr>
              <a:t>https://www.samhsa.gov/medication-assisted-treatment/medications-counseling-related-conditions/co-occurring-disorders</a:t>
            </a:r>
            <a:endParaRPr lang="en-US" sz="2400" dirty="0">
              <a:latin typeface="Arial" panose="020B0604020202020204" pitchFamily="34" charset="0"/>
              <a:cs typeface="Arial" panose="020B0604020202020204" pitchFamily="34" charset="0"/>
            </a:endParaRPr>
          </a:p>
          <a:p>
            <a:pPr marL="285750" lvl="1" indent="-285750">
              <a:lnSpc>
                <a:spcPct val="100000"/>
              </a:lnSpc>
            </a:pPr>
            <a:r>
              <a:rPr lang="en-US" sz="2400" b="0" kern="1200" dirty="0">
                <a:solidFill>
                  <a:schemeClr val="tx1"/>
                </a:solidFill>
                <a:effectLst/>
                <a:latin typeface="Arial" panose="020B0604020202020204" pitchFamily="34" charset="0"/>
                <a:cs typeface="Arial" panose="020B0604020202020204" pitchFamily="34" charset="0"/>
              </a:rPr>
              <a:t>Depression, alcohol and farm stress: Addressing co-occurring disorders in rural America:  </a:t>
            </a:r>
            <a:r>
              <a:rPr lang="en-US" sz="2400" b="0" kern="1200" dirty="0">
                <a:solidFill>
                  <a:schemeClr val="tx1"/>
                </a:solidFill>
                <a:effectLst/>
                <a:latin typeface="Arial" panose="020B0604020202020204" pitchFamily="34" charset="0"/>
                <a:cs typeface="Arial" panose="020B0604020202020204" pitchFamily="34" charset="0"/>
                <a:hlinkClick r:id="rId6"/>
              </a:rPr>
              <a:t>https://mhttcnetwork.org/centers/mountain-plains-mhttc/rural-mental-health-farm-stress</a:t>
            </a:r>
            <a:endParaRPr lang="en-US" sz="2400" b="0" kern="1200" dirty="0">
              <a:solidFill>
                <a:schemeClr val="tx1"/>
              </a:solidFill>
              <a:effectLst/>
              <a:latin typeface="Arial" panose="020B0604020202020204" pitchFamily="34" charset="0"/>
              <a:cs typeface="Arial" panose="020B0604020202020204" pitchFamily="34" charset="0"/>
            </a:endParaRPr>
          </a:p>
          <a:p>
            <a:pPr>
              <a:lnSpc>
                <a:spcPct val="100000"/>
              </a:lnSpc>
            </a:pPr>
            <a:r>
              <a:rPr lang="en-US" sz="2400" dirty="0">
                <a:latin typeface="Arial" panose="020B0604020202020204" pitchFamily="34" charset="0"/>
                <a:cs typeface="Arial" panose="020B0604020202020204" pitchFamily="34" charset="0"/>
              </a:rPr>
              <a:t>University of Missouri Kansas City:  SBIRT.  Alcohol Patient Education.    </a:t>
            </a:r>
            <a:r>
              <a:rPr lang="en-US" sz="2400" dirty="0">
                <a:latin typeface="Arial" panose="020B0604020202020204" pitchFamily="34" charset="0"/>
                <a:cs typeface="Arial" panose="020B0604020202020204" pitchFamily="34" charset="0"/>
                <a:hlinkClick r:id="rId7"/>
              </a:rPr>
              <a:t>https://sbirt.care/education.aspx </a:t>
            </a:r>
            <a:r>
              <a:rPr lang="en-US" sz="2400" dirty="0">
                <a:latin typeface="Arial" panose="020B0604020202020204" pitchFamily="34" charset="0"/>
                <a:cs typeface="Arial" panose="020B0604020202020204" pitchFamily="34" charset="0"/>
              </a:rPr>
              <a:t>*This infographic can be printed and distributed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for education</a:t>
            </a:r>
          </a:p>
          <a:p>
            <a:pPr marL="285750" lvl="1" indent="-285750"/>
            <a:endParaRPr lang="en-US"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5973921E-163B-0D4E-8EED-D0512533CD54}"/>
              </a:ext>
            </a:extLst>
          </p:cNvPr>
          <p:cNvSpPr txBox="1"/>
          <p:nvPr/>
        </p:nvSpPr>
        <p:spPr>
          <a:xfrm>
            <a:off x="8140701" y="6168221"/>
            <a:ext cx="3702914"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00467F"/>
                </a:solidFill>
                <a:latin typeface="Arial"/>
                <a:cs typeface="Arial"/>
              </a:rPr>
              <a:t>#TogetherWeFarm</a:t>
            </a:r>
            <a:endParaRPr lang="en-US" sz="2500" dirty="0">
              <a:solidFill>
                <a:srgbClr val="0046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1925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89" y="180752"/>
            <a:ext cx="10363201" cy="1402388"/>
          </a:xfrm>
        </p:spPr>
        <p:txBody>
          <a:bodyPr>
            <a:normAutofit/>
          </a:bodyPr>
          <a:lstStyle/>
          <a:p>
            <a:r>
              <a:rPr lang="en-US" sz="7500" dirty="0">
                <a:latin typeface="Arial" panose="020B0604020202020204" pitchFamily="34" charset="0"/>
                <a:cs typeface="Arial" panose="020B0604020202020204" pitchFamily="34" charset="0"/>
              </a:rPr>
              <a:t>Get in Touch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36" y="5334000"/>
            <a:ext cx="3178471" cy="1259394"/>
          </a:xfrm>
          <a:prstGeom prst="rect">
            <a:avLst/>
          </a:prstGeom>
        </p:spPr>
      </p:pic>
      <p:sp>
        <p:nvSpPr>
          <p:cNvPr id="7" name="Google Shape;321;p11"/>
          <p:cNvSpPr txBox="1">
            <a:spLocks/>
          </p:cNvSpPr>
          <p:nvPr/>
        </p:nvSpPr>
        <p:spPr>
          <a:xfrm>
            <a:off x="349615" y="2930457"/>
            <a:ext cx="11733628" cy="1822402"/>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ctr" anchorCtr="0">
            <a:normAutofit fontScale="90000" lnSpcReduction="10000"/>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hangingPunct="1">
              <a:lnSpc>
                <a:spcPct val="150000"/>
              </a:lnSpc>
              <a:buClr>
                <a:srgbClr val="CC4927"/>
              </a:buClr>
              <a:buSzPts val="2200"/>
              <a:buFont typeface="Arial"/>
              <a:buNone/>
            </a:pPr>
            <a:r>
              <a:rPr lang="en-US" sz="2200" b="1" dirty="0">
                <a:solidFill>
                  <a:srgbClr val="CC4927"/>
                </a:solidFill>
              </a:rPr>
              <a:t>mhttcnetwork.org/</a:t>
            </a:r>
            <a:r>
              <a:rPr lang="en-US" sz="2200" b="1" dirty="0" err="1">
                <a:solidFill>
                  <a:srgbClr val="CC4927"/>
                </a:solidFill>
              </a:rPr>
              <a:t>mountainplains</a:t>
            </a:r>
            <a:r>
              <a:rPr lang="en-US" sz="2200" dirty="0"/>
              <a:t> | </a:t>
            </a:r>
            <a:r>
              <a:rPr lang="en-US" sz="2200" b="1" dirty="0">
                <a:solidFill>
                  <a:srgbClr val="00467F"/>
                </a:solidFill>
                <a:hlinkClick r:id="rId4"/>
              </a:rPr>
              <a:t>mountainplains@mhttcnetwork.org</a:t>
            </a:r>
            <a:br>
              <a:rPr lang="en-US" sz="2200" b="1" dirty="0">
                <a:solidFill>
                  <a:srgbClr val="00467F"/>
                </a:solidFill>
              </a:rPr>
            </a:br>
            <a:r>
              <a:rPr lang="en-US" sz="2200" b="1" dirty="0">
                <a:solidFill>
                  <a:srgbClr val="CC4927"/>
                </a:solidFill>
              </a:rPr>
              <a:t>mhttcnetwork.org/</a:t>
            </a:r>
            <a:r>
              <a:rPr lang="en-US" sz="2200" b="1" dirty="0" err="1">
                <a:solidFill>
                  <a:srgbClr val="CC4927"/>
                </a:solidFill>
              </a:rPr>
              <a:t>midamerica</a:t>
            </a:r>
            <a:r>
              <a:rPr lang="en-US" sz="2200" dirty="0">
                <a:solidFill>
                  <a:srgbClr val="CC4927"/>
                </a:solidFill>
              </a:rPr>
              <a:t> </a:t>
            </a:r>
            <a:r>
              <a:rPr lang="en-US" sz="2200" dirty="0"/>
              <a:t>| </a:t>
            </a:r>
            <a:r>
              <a:rPr lang="en-US" sz="2200" b="1" dirty="0">
                <a:solidFill>
                  <a:srgbClr val="00467F"/>
                </a:solidFill>
                <a:hlinkClick r:id="rId5"/>
              </a:rPr>
              <a:t>midamerica@mhttcnetwork.org</a:t>
            </a:r>
            <a:br>
              <a:rPr lang="en-US" sz="2200" b="1" dirty="0"/>
            </a:br>
            <a:r>
              <a:rPr lang="en-US" sz="2200" b="1" dirty="0">
                <a:solidFill>
                  <a:srgbClr val="CC4927"/>
                </a:solidFill>
              </a:rPr>
              <a:t>attcnetwork.org/</a:t>
            </a:r>
            <a:r>
              <a:rPr lang="en-US" sz="2200" b="1" dirty="0" err="1">
                <a:solidFill>
                  <a:srgbClr val="CC4927"/>
                </a:solidFill>
              </a:rPr>
              <a:t>midamerica</a:t>
            </a:r>
            <a:r>
              <a:rPr lang="en-US" sz="2200" dirty="0"/>
              <a:t> | </a:t>
            </a:r>
            <a:r>
              <a:rPr lang="en-US" sz="2200" b="1" dirty="0">
                <a:solidFill>
                  <a:srgbClr val="00467F"/>
                </a:solidFill>
                <a:hlinkClick r:id="rId6"/>
              </a:rPr>
              <a:t>midamerica@attcnetwork.org</a:t>
            </a:r>
            <a:br>
              <a:rPr lang="en-US" sz="2200" b="1" dirty="0">
                <a:solidFill>
                  <a:srgbClr val="00467F"/>
                </a:solidFill>
              </a:rPr>
            </a:br>
            <a:endParaRPr lang="en-US" sz="2200" b="1" dirty="0">
              <a:solidFill>
                <a:srgbClr val="00467F"/>
              </a:solidFill>
            </a:endParaRPr>
          </a:p>
        </p:txBody>
      </p:sp>
      <p:pic>
        <p:nvPicPr>
          <p:cNvPr id="8" name="Google Shape;322;p11"/>
          <p:cNvPicPr preferRelativeResize="0">
            <a:picLocks noGrp="1"/>
          </p:cNvPicPr>
          <p:nvPr>
            <p:ph type="body" idx="1"/>
          </p:nvPr>
        </p:nvPicPr>
        <p:blipFill rotWithShape="1">
          <a:blip r:embed="rId7">
            <a:alphaModFix/>
          </a:blip>
          <a:srcRect/>
          <a:stretch/>
        </p:blipFill>
        <p:spPr>
          <a:xfrm>
            <a:off x="4625566" y="5334000"/>
            <a:ext cx="3181727" cy="1259394"/>
          </a:xfrm>
          <a:prstGeom prst="rect">
            <a:avLst/>
          </a:prstGeom>
          <a:noFill/>
          <a:ln>
            <a:noFill/>
          </a:ln>
        </p:spPr>
      </p:pic>
      <p:pic>
        <p:nvPicPr>
          <p:cNvPr id="9" name="Google Shape;324;p11"/>
          <p:cNvPicPr preferRelativeResize="0"/>
          <p:nvPr/>
        </p:nvPicPr>
        <p:blipFill rotWithShape="1">
          <a:blip r:embed="rId8">
            <a:alphaModFix/>
          </a:blip>
          <a:srcRect/>
          <a:stretch/>
        </p:blipFill>
        <p:spPr>
          <a:xfrm>
            <a:off x="8706652" y="5418996"/>
            <a:ext cx="2753828" cy="1089401"/>
          </a:xfrm>
          <a:prstGeom prst="rect">
            <a:avLst/>
          </a:prstGeom>
          <a:noFill/>
          <a:ln>
            <a:noFill/>
          </a:ln>
        </p:spPr>
      </p:pic>
    </p:spTree>
    <p:extLst>
      <p:ext uri="{BB962C8B-B14F-4D97-AF65-F5344CB8AC3E}">
        <p14:creationId xmlns:p14="http://schemas.microsoft.com/office/powerpoint/2010/main" val="22613673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91306" y="429437"/>
            <a:ext cx="11220450" cy="715538"/>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r>
              <a:rPr dirty="0">
                <a:latin typeface="Arial" panose="020B0604020202020204" pitchFamily="34" charset="0"/>
                <a:cs typeface="Arial" panose="020B0604020202020204" pitchFamily="34" charset="0"/>
              </a:rPr>
              <a:t>Disclaimer</a:t>
            </a:r>
            <a:r>
              <a:rPr lang="en-US" dirty="0">
                <a:latin typeface="Arial" panose="020B0604020202020204" pitchFamily="34" charset="0"/>
                <a:cs typeface="Arial" panose="020B0604020202020204" pitchFamily="34" charset="0"/>
              </a:rPr>
              <a:t> and Funding Statement</a:t>
            </a:r>
            <a:endParaRPr dirty="0">
              <a:latin typeface="Arial" panose="020B0604020202020204" pitchFamily="34" charset="0"/>
              <a:cs typeface="Arial" panose="020B0604020202020204" pitchFamily="34" charset="0"/>
            </a:endParaRPr>
          </a:p>
        </p:txBody>
      </p:sp>
      <p:sp>
        <p:nvSpPr>
          <p:cNvPr id="2" name="TextBox 1"/>
          <p:cNvSpPr txBox="1"/>
          <p:nvPr/>
        </p:nvSpPr>
        <p:spPr>
          <a:xfrm>
            <a:off x="1234440" y="1343837"/>
            <a:ext cx="9906000" cy="5355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latin typeface="Arial"/>
              </a:rPr>
              <a:t>These materials were prepared by the Mountain Plains Mental Health Technology Transfer Center, the Mid-America Mental Health Technology Center, and the Mid-America Addiction Technology Treatment Center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Mountain Plains MHTTC or the authors. Citation of the sources is appreciated. Do not reproduce or distribute this presentation for a fee. For more information on obtaining copies of this presentation please email gberry@wiche.edu. </a:t>
            </a:r>
          </a:p>
          <a:p>
            <a:endParaRPr lang="en-US" dirty="0">
              <a:latin typeface="Arial"/>
            </a:endParaRPr>
          </a:p>
          <a:p>
            <a:r>
              <a:rPr lang="en-US" dirty="0">
                <a:latin typeface="Arial"/>
              </a:rPr>
              <a:t>At the time of this presentation, </a:t>
            </a:r>
            <a:r>
              <a:rPr lang="en-US" b="0" i="0" u="none" strike="noStrike" dirty="0">
                <a:solidFill>
                  <a:srgbClr val="000000"/>
                </a:solidFill>
                <a:effectLst/>
                <a:latin typeface="Arial" panose="020B0604020202020204" pitchFamily="34" charset="0"/>
              </a:rPr>
              <a:t>Miriam E. Delphin-</a:t>
            </a:r>
            <a:r>
              <a:rPr lang="en-US" b="0" i="0" u="none" strike="noStrike" dirty="0" err="1">
                <a:solidFill>
                  <a:srgbClr val="000000"/>
                </a:solidFill>
                <a:effectLst/>
                <a:latin typeface="Arial" panose="020B0604020202020204" pitchFamily="34" charset="0"/>
              </a:rPr>
              <a:t>Rittmon</a:t>
            </a:r>
            <a:r>
              <a:rPr lang="en-US" b="0" i="0" u="none" strike="noStrike" dirty="0">
                <a:solidFill>
                  <a:srgbClr val="000000"/>
                </a:solidFill>
                <a:effectLst/>
                <a:latin typeface="Arial" panose="020B0604020202020204" pitchFamily="34" charset="0"/>
              </a:rPr>
              <a:t>, Ph.D., serves as SAMHSA Assistant Secretary</a:t>
            </a:r>
            <a:r>
              <a:rPr lang="en-US" dirty="0">
                <a:latin typeface="Arial"/>
              </a:rPr>
              <a:t>. The opinions expressed herein are the views of Mountain Plains MHTTC, Mid-America MHTTC, and Mid-America ATTC and do not reflect the official position of the Department of Health and Human Services (DHHS), or SAMHSA. No official support or endorsement of DHHS</a:t>
            </a:r>
            <a:r>
              <a:rPr lang="en-US">
                <a:latin typeface="Arial"/>
              </a:rPr>
              <a:t>, or SAMHSA</a:t>
            </a:r>
            <a:r>
              <a:rPr lang="en-US" dirty="0">
                <a:latin typeface="Arial"/>
              </a:rPr>
              <a:t>, for the opinions described in this presentation is intended or should be inferred. ​</a:t>
            </a:r>
          </a:p>
          <a:p>
            <a:r>
              <a:rPr lang="en-US" dirty="0">
                <a:latin typeface="Arial"/>
              </a:rPr>
              <a:t>​</a:t>
            </a:r>
          </a:p>
          <a:p>
            <a:r>
              <a:rPr lang="en-US" dirty="0">
                <a:latin typeface="Arial"/>
              </a:rPr>
              <a:t>The work of the Mountain Plains MHTTC, Mid-America MHTTC, and Mid-America ATTC is supported by grant H79SM081792 from the Department of Health and Human Services, Substance Abuse and Mental Health Services Administration.​</a:t>
            </a:r>
          </a:p>
        </p:txBody>
      </p:sp>
    </p:spTree>
    <p:extLst>
      <p:ext uri="{BB962C8B-B14F-4D97-AF65-F5344CB8AC3E}">
        <p14:creationId xmlns:p14="http://schemas.microsoft.com/office/powerpoint/2010/main" val="39999564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883920" y="429437"/>
            <a:ext cx="10727836" cy="715538"/>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pPr algn="l"/>
            <a:r>
              <a:rPr lang="en-US" dirty="0">
                <a:latin typeface="Arial" panose="020B0604020202020204" pitchFamily="34" charset="0"/>
                <a:cs typeface="Arial" panose="020B0604020202020204" pitchFamily="34" charset="0"/>
              </a:rPr>
              <a:t>About the TTC Network</a:t>
            </a:r>
            <a:endParaRPr dirty="0">
              <a:latin typeface="Arial" panose="020B0604020202020204" pitchFamily="34" charset="0"/>
              <a:cs typeface="Arial" panose="020B0604020202020204" pitchFamily="34" charset="0"/>
            </a:endParaRPr>
          </a:p>
        </p:txBody>
      </p:sp>
      <p:sp>
        <p:nvSpPr>
          <p:cNvPr id="2" name="TextBox 1"/>
          <p:cNvSpPr txBox="1"/>
          <p:nvPr/>
        </p:nvSpPr>
        <p:spPr>
          <a:xfrm>
            <a:off x="883920" y="1343837"/>
            <a:ext cx="10256520" cy="3139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latin typeface="Arial"/>
                <a:cs typeface="Arial"/>
              </a:rPr>
              <a:t>The Technology Transfer Center (TTC) Network is a national network of training and technical assistance centers serving the needs of mental health, substance use, and prevention providers. The work of the TTC Network is under a cooperative agreement by the Substance Abuse and Mental Health Services Administration (SAMHSA). For more information about the Technology Transfer Centers, please visit the </a:t>
            </a:r>
            <a:r>
              <a:rPr lang="en-US" dirty="0">
                <a:latin typeface="Arial"/>
                <a:cs typeface="Arial"/>
                <a:hlinkClick r:id="rId3"/>
              </a:rPr>
              <a:t>TTC Information Center.</a:t>
            </a:r>
            <a:br>
              <a:rPr lang="en-US" dirty="0">
                <a:latin typeface="Arial"/>
                <a:cs typeface="Arial"/>
              </a:rPr>
            </a:br>
            <a:endParaRPr lang="en-US" dirty="0">
              <a:latin typeface="Arial" panose="020B0604020202020204" pitchFamily="34" charset="0"/>
              <a:cs typeface="Arial" panose="020B0604020202020204" pitchFamily="34" charset="0"/>
            </a:endParaRPr>
          </a:p>
          <a:p>
            <a:r>
              <a:rPr lang="en-US" dirty="0">
                <a:latin typeface="Arial"/>
                <a:cs typeface="Arial"/>
              </a:rPr>
              <a:t>In response to mental health and substance use issues in farming communities in HHS Region 7 and 8 states, the </a:t>
            </a:r>
            <a:r>
              <a:rPr lang="en-US" dirty="0">
                <a:latin typeface="Arial"/>
                <a:cs typeface="Arial"/>
                <a:hlinkClick r:id="rId4"/>
              </a:rPr>
              <a:t>Mountain Plains Mental Health Technology Transfer Center (MHTTC)</a:t>
            </a:r>
            <a:r>
              <a:rPr lang="en-US" dirty="0">
                <a:latin typeface="Arial"/>
                <a:cs typeface="Arial"/>
              </a:rPr>
              <a:t>, the </a:t>
            </a:r>
            <a:r>
              <a:rPr lang="en-US" dirty="0">
                <a:latin typeface="Arial"/>
                <a:cs typeface="Arial"/>
                <a:hlinkClick r:id="rId5"/>
              </a:rPr>
              <a:t>Mid-America MHTTC</a:t>
            </a:r>
            <a:r>
              <a:rPr lang="en-US" dirty="0">
                <a:latin typeface="Arial"/>
                <a:cs typeface="Arial"/>
              </a:rPr>
              <a:t>, and the </a:t>
            </a:r>
            <a:r>
              <a:rPr lang="en-US" dirty="0">
                <a:latin typeface="Arial"/>
                <a:cs typeface="Arial"/>
                <a:hlinkClick r:id="rId6"/>
              </a:rPr>
              <a:t>Mid-America Addiction Technology Transfer Center (ATTC)</a:t>
            </a:r>
            <a:r>
              <a:rPr lang="en-US" dirty="0">
                <a:latin typeface="Arial"/>
                <a:cs typeface="Arial"/>
              </a:rPr>
              <a:t> collaborated </a:t>
            </a:r>
            <a:br>
              <a:rPr lang="en-US" dirty="0">
                <a:latin typeface="Arial"/>
                <a:cs typeface="Arial"/>
              </a:rPr>
            </a:br>
            <a:r>
              <a:rPr lang="en-US" dirty="0">
                <a:latin typeface="Arial"/>
                <a:cs typeface="Arial"/>
              </a:rPr>
              <a:t>to produce these materials. For technical assistance and training, please contact your regional </a:t>
            </a:r>
            <a:br>
              <a:rPr lang="en-US" dirty="0">
                <a:latin typeface="Arial"/>
                <a:cs typeface="Arial"/>
              </a:rPr>
            </a:br>
            <a:r>
              <a:rPr lang="en-US" dirty="0">
                <a:latin typeface="Arial"/>
                <a:cs typeface="Arial"/>
              </a:rPr>
              <a:t>TTC office at the email addresses below. </a:t>
            </a:r>
            <a:endParaRPr lang="en-US" dirty="0">
              <a:latin typeface="Arial" panose="020B0604020202020204" pitchFamily="34" charset="0"/>
              <a:cs typeface="Arial" panose="020B0604020202020204" pitchFamily="34" charset="0"/>
            </a:endParaRPr>
          </a:p>
        </p:txBody>
      </p:sp>
      <p:sp>
        <p:nvSpPr>
          <p:cNvPr id="4" name="Google Shape;321;p11">
            <a:extLst>
              <a:ext uri="{FF2B5EF4-FFF2-40B4-BE49-F238E27FC236}">
                <a16:creationId xmlns:a16="http://schemas.microsoft.com/office/drawing/2014/main" id="{5311848F-A62C-4C0F-B009-65FA43DDF0B2}"/>
              </a:ext>
            </a:extLst>
          </p:cNvPr>
          <p:cNvSpPr txBox="1">
            <a:spLocks/>
          </p:cNvSpPr>
          <p:nvPr/>
        </p:nvSpPr>
        <p:spPr>
          <a:xfrm>
            <a:off x="207802" y="5120640"/>
            <a:ext cx="11839417" cy="161450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Clr>
                <a:srgbClr val="CC4927"/>
              </a:buClr>
              <a:buSzPts val="2200"/>
            </a:pPr>
            <a:r>
              <a:rPr lang="nl-NL" sz="2200" b="1" dirty="0">
                <a:solidFill>
                  <a:srgbClr val="CC4927"/>
                </a:solidFill>
              </a:rPr>
              <a:t>mhttcnetwork.org/mountainplains</a:t>
            </a:r>
            <a:r>
              <a:rPr lang="nl-NL" sz="2200" dirty="0"/>
              <a:t> | </a:t>
            </a:r>
            <a:r>
              <a:rPr lang="nl-NL" sz="2200" b="1" dirty="0">
                <a:solidFill>
                  <a:srgbClr val="00467F"/>
                </a:solidFill>
                <a:hlinkClick r:id="rId7"/>
              </a:rPr>
              <a:t>mountainplains@mhttcnetwork.org</a:t>
            </a:r>
            <a:endParaRPr lang="nl-NL" sz="2200" b="1" dirty="0">
              <a:solidFill>
                <a:srgbClr val="00467F"/>
              </a:solidFill>
            </a:endParaRPr>
          </a:p>
          <a:p>
            <a:pPr algn="ctr">
              <a:lnSpc>
                <a:spcPct val="150000"/>
              </a:lnSpc>
              <a:buClr>
                <a:srgbClr val="CC4927"/>
              </a:buClr>
              <a:buSzPts val="2200"/>
            </a:pPr>
            <a:r>
              <a:rPr lang="nl-NL" sz="2200" b="1" dirty="0">
                <a:solidFill>
                  <a:srgbClr val="CC4927"/>
                </a:solidFill>
              </a:rPr>
              <a:t>mhttcnetwork.org/midamerica</a:t>
            </a:r>
            <a:r>
              <a:rPr lang="nl-NL" sz="2200" dirty="0">
                <a:solidFill>
                  <a:srgbClr val="CC4927"/>
                </a:solidFill>
              </a:rPr>
              <a:t> </a:t>
            </a:r>
            <a:r>
              <a:rPr lang="nl-NL" sz="2200" dirty="0"/>
              <a:t>| </a:t>
            </a:r>
            <a:r>
              <a:rPr lang="nl-NL" sz="2200" b="1" dirty="0">
                <a:solidFill>
                  <a:srgbClr val="00467F"/>
                </a:solidFill>
                <a:hlinkClick r:id="rId8"/>
              </a:rPr>
              <a:t>midamerica@mhttcnetwork.org</a:t>
            </a:r>
            <a:endParaRPr lang="nl-NL" sz="2200" b="1" dirty="0">
              <a:solidFill>
                <a:srgbClr val="00467F"/>
              </a:solidFill>
            </a:endParaRPr>
          </a:p>
          <a:p>
            <a:pPr algn="ctr">
              <a:lnSpc>
                <a:spcPct val="150000"/>
              </a:lnSpc>
              <a:buClr>
                <a:srgbClr val="CC4927"/>
              </a:buClr>
              <a:buSzPts val="2200"/>
            </a:pPr>
            <a:r>
              <a:rPr lang="nl-NL" sz="2200" b="1" dirty="0">
                <a:solidFill>
                  <a:srgbClr val="CC4927"/>
                </a:solidFill>
              </a:rPr>
              <a:t>attcnetwork.org/midamerica</a:t>
            </a:r>
            <a:r>
              <a:rPr lang="nl-NL" sz="2200" dirty="0"/>
              <a:t> | </a:t>
            </a:r>
            <a:r>
              <a:rPr lang="nl-NL" sz="2200" b="1" dirty="0">
                <a:solidFill>
                  <a:srgbClr val="00467F"/>
                </a:solidFill>
                <a:hlinkClick r:id="rId9"/>
              </a:rPr>
              <a:t>midamerica@attcnetwork.org</a:t>
            </a:r>
            <a:endParaRPr lang="nl-NL" sz="2200" b="1" dirty="0">
              <a:solidFill>
                <a:srgbClr val="00467F"/>
              </a:solidFill>
            </a:endParaRPr>
          </a:p>
          <a:p>
            <a:pPr algn="ctr">
              <a:lnSpc>
                <a:spcPct val="150000"/>
              </a:lnSpc>
              <a:buClr>
                <a:srgbClr val="CC4927"/>
              </a:buClr>
              <a:buSzPts val="2200"/>
            </a:pPr>
            <a:endParaRPr lang="nl-NL" sz="2200" b="1" dirty="0">
              <a:solidFill>
                <a:srgbClr val="00467F"/>
              </a:solidFill>
            </a:endParaRPr>
          </a:p>
        </p:txBody>
      </p:sp>
    </p:spTree>
    <p:extLst>
      <p:ext uri="{BB962C8B-B14F-4D97-AF65-F5344CB8AC3E}">
        <p14:creationId xmlns:p14="http://schemas.microsoft.com/office/powerpoint/2010/main" val="9537226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FA81D03D-0FFF-4FA7-9D88-918990F4ACAD}"/>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2912494" y="-68576"/>
            <a:ext cx="6926579" cy="6926579"/>
          </a:xfrm>
          <a:prstGeom prst="rect">
            <a:avLst/>
          </a:prstGeom>
        </p:spPr>
      </p:pic>
      <p:sp>
        <p:nvSpPr>
          <p:cNvPr id="4" name="Title 2"/>
          <p:cNvSpPr>
            <a:spLocks noGrp="1"/>
          </p:cNvSpPr>
          <p:nvPr>
            <p:ph type="title"/>
          </p:nvPr>
        </p:nvSpPr>
        <p:spPr>
          <a:xfrm rot="16200000">
            <a:off x="-2766061" y="2766062"/>
            <a:ext cx="6858003" cy="1325878"/>
          </a:xfrm>
          <a:solidFill>
            <a:srgbClr val="00467F"/>
          </a:solidFill>
        </p:spPr>
        <p:txBody>
          <a:bodyPr>
            <a:noAutofit/>
          </a:bodyPr>
          <a:lstStyle/>
          <a:p>
            <a:r>
              <a:rPr lang="en-US" sz="5000" dirty="0">
                <a:solidFill>
                  <a:schemeClr val="bg1"/>
                </a:solidFill>
                <a:latin typeface="Arial" panose="020B0604020202020204" pitchFamily="34" charset="0"/>
                <a:cs typeface="Arial" panose="020B0604020202020204" pitchFamily="34" charset="0"/>
              </a:rPr>
              <a:t>Language Matters</a:t>
            </a:r>
            <a:br>
              <a:rPr lang="en-US" sz="5000" dirty="0">
                <a:solidFill>
                  <a:schemeClr val="bg1"/>
                </a:solidFill>
                <a:latin typeface="Calibri Light" panose="020F0302020204030204" pitchFamily="34" charset="0"/>
                <a:cs typeface="Calibri Light" panose="020F0302020204030204" pitchFamily="34" charset="0"/>
              </a:rPr>
            </a:br>
            <a:endParaRPr lang="en-US" sz="2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785064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
          </p:nvPr>
        </p:nvSpPr>
        <p:spPr>
          <a:xfrm>
            <a:off x="853440" y="2553165"/>
            <a:ext cx="11064240" cy="3906364"/>
          </a:xfrm>
        </p:spPr>
        <p:txBody>
          <a:bodyPr>
            <a:normAutofit/>
          </a:bodyPr>
          <a:lstStyle/>
          <a:p>
            <a:pPr marL="342900" indent="-228600" algn="l">
              <a:spcAft>
                <a:spcPts val="600"/>
              </a:spcAft>
              <a:buFont typeface="Arial" panose="020B0604020202020204" pitchFamily="34" charset="0"/>
              <a:buChar char="•"/>
            </a:pPr>
            <a:r>
              <a:rPr lang="en-US" sz="3600" kern="1200" dirty="0">
                <a:solidFill>
                  <a:schemeClr val="tx1"/>
                </a:solidFill>
              </a:rPr>
              <a:t>Increase awareness and understanding of </a:t>
            </a:r>
            <a:br>
              <a:rPr lang="en-US" sz="3600" kern="1200" dirty="0">
                <a:solidFill>
                  <a:schemeClr val="tx1"/>
                </a:solidFill>
              </a:rPr>
            </a:br>
            <a:r>
              <a:rPr lang="en-US" sz="3600" kern="1200" dirty="0">
                <a:solidFill>
                  <a:schemeClr val="tx1"/>
                </a:solidFill>
              </a:rPr>
              <a:t>mental health stigma </a:t>
            </a:r>
          </a:p>
          <a:p>
            <a:pPr marL="342900" indent="-228600" algn="l">
              <a:spcAft>
                <a:spcPts val="600"/>
              </a:spcAft>
              <a:buFont typeface="Arial" panose="020B0604020202020204" pitchFamily="34" charset="0"/>
              <a:buChar char="•"/>
            </a:pPr>
            <a:r>
              <a:rPr lang="en-US" sz="3600" kern="1200" dirty="0">
                <a:solidFill>
                  <a:schemeClr val="tx1"/>
                </a:solidFill>
              </a:rPr>
              <a:t>Create a common language about mental health</a:t>
            </a:r>
          </a:p>
          <a:p>
            <a:pPr marL="342900" indent="-228600" algn="l">
              <a:spcAft>
                <a:spcPts val="600"/>
              </a:spcAft>
              <a:buFont typeface="Arial" panose="020B0604020202020204" pitchFamily="34" charset="0"/>
              <a:buChar char="•"/>
            </a:pPr>
            <a:r>
              <a:rPr lang="en-US" sz="3600" kern="1200" dirty="0">
                <a:solidFill>
                  <a:schemeClr val="tx1"/>
                </a:solidFill>
              </a:rPr>
              <a:t>Identify unique community assets </a:t>
            </a:r>
            <a:br>
              <a:rPr lang="en-US" sz="3600" kern="1200" dirty="0">
                <a:solidFill>
                  <a:schemeClr val="tx1"/>
                </a:solidFill>
              </a:rPr>
            </a:br>
            <a:r>
              <a:rPr lang="en-US" sz="3600" kern="1200" dirty="0">
                <a:solidFill>
                  <a:schemeClr val="tx1"/>
                </a:solidFill>
              </a:rPr>
              <a:t>and resources </a:t>
            </a:r>
          </a:p>
          <a:p>
            <a:pPr algn="l"/>
            <a:endParaRPr lang="en-US" dirty="0"/>
          </a:p>
        </p:txBody>
      </p:sp>
      <p:sp>
        <p:nvSpPr>
          <p:cNvPr id="6" name="Title 5"/>
          <p:cNvSpPr>
            <a:spLocks noGrp="1"/>
          </p:cNvSpPr>
          <p:nvPr>
            <p:ph type="title"/>
          </p:nvPr>
        </p:nvSpPr>
        <p:spPr>
          <a:xfrm>
            <a:off x="1063729" y="576992"/>
            <a:ext cx="10363201" cy="1145128"/>
          </a:xfrm>
        </p:spPr>
        <p:txBody>
          <a:bodyPr/>
          <a:lstStyle/>
          <a:p>
            <a:r>
              <a:rPr lang="en-US" dirty="0"/>
              <a:t>Presentation Objectives</a:t>
            </a:r>
          </a:p>
        </p:txBody>
      </p:sp>
      <p:sp>
        <p:nvSpPr>
          <p:cNvPr id="8" name="TextBox 7"/>
          <p:cNvSpPr txBox="1"/>
          <p:nvPr/>
        </p:nvSpPr>
        <p:spPr>
          <a:xfrm>
            <a:off x="8351520" y="598247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00467F"/>
                </a:solidFill>
                <a:effectLst/>
                <a:uFillTx/>
                <a:latin typeface="Arial" panose="020B0604020202020204" pitchFamily="34" charset="0"/>
                <a:cs typeface="Arial" panose="020B0604020202020204" pitchFamily="34" charset="0"/>
                <a:sym typeface="Calibri"/>
              </a:rPr>
              <a:t>#TogetherWeFarm</a:t>
            </a:r>
          </a:p>
        </p:txBody>
      </p:sp>
    </p:spTree>
    <p:extLst>
      <p:ext uri="{BB962C8B-B14F-4D97-AF65-F5344CB8AC3E}">
        <p14:creationId xmlns:p14="http://schemas.microsoft.com/office/powerpoint/2010/main" val="33409434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965E-FAF9-4151-8E37-2C4658E408B2}"/>
              </a:ext>
            </a:extLst>
          </p:cNvPr>
          <p:cNvSpPr>
            <a:spLocks noGrp="1"/>
          </p:cNvSpPr>
          <p:nvPr>
            <p:ph type="title"/>
          </p:nvPr>
        </p:nvSpPr>
        <p:spPr>
          <a:xfrm>
            <a:off x="546100" y="265112"/>
            <a:ext cx="10515600" cy="1325563"/>
          </a:xfrm>
        </p:spPr>
        <p:txBody>
          <a:bodyPr>
            <a:normAutofit/>
          </a:bodyPr>
          <a:lstStyle/>
          <a:p>
            <a:r>
              <a:rPr lang="en-US" sz="5400" dirty="0">
                <a:solidFill>
                  <a:srgbClr val="00467F"/>
                </a:solidFill>
              </a:rPr>
              <a:t>Stigma Definition</a:t>
            </a:r>
          </a:p>
        </p:txBody>
      </p:sp>
      <p:sp>
        <p:nvSpPr>
          <p:cNvPr id="3" name="Content Placeholder 2">
            <a:extLst>
              <a:ext uri="{FF2B5EF4-FFF2-40B4-BE49-F238E27FC236}">
                <a16:creationId xmlns:a16="http://schemas.microsoft.com/office/drawing/2014/main" id="{065CDFDC-ED7C-404F-922B-3D940598AAAD}"/>
              </a:ext>
            </a:extLst>
          </p:cNvPr>
          <p:cNvSpPr>
            <a:spLocks noGrp="1"/>
          </p:cNvSpPr>
          <p:nvPr>
            <p:ph idx="1"/>
          </p:nvPr>
        </p:nvSpPr>
        <p:spPr>
          <a:xfrm>
            <a:off x="546100" y="1574800"/>
            <a:ext cx="11074400" cy="3692525"/>
          </a:xfrm>
          <a:ln w="57150">
            <a:solidFill>
              <a:srgbClr val="00467F"/>
            </a:solidFill>
          </a:ln>
        </p:spPr>
        <p:txBody>
          <a:bodyPr>
            <a:normAutofit fontScale="92500"/>
          </a:bodyPr>
          <a:lstStyle/>
          <a:p>
            <a:pPr marL="0" indent="0">
              <a:buNone/>
            </a:pPr>
            <a:br>
              <a:rPr lang="en-US" dirty="0"/>
            </a:br>
            <a:r>
              <a:rPr lang="en-US" dirty="0"/>
              <a:t>Stigma is the process by which a negative attitude about mental illness leads to loss of opportunities. Beliefs about mental illness include:</a:t>
            </a:r>
          </a:p>
          <a:p>
            <a:r>
              <a:rPr lang="en-US" dirty="0"/>
              <a:t>persons are violent and should be kept out of the community, </a:t>
            </a:r>
          </a:p>
          <a:p>
            <a:r>
              <a:rPr lang="en-US" dirty="0"/>
              <a:t>persons are irresponsible because of their life choices, and </a:t>
            </a:r>
          </a:p>
          <a:p>
            <a:r>
              <a:rPr lang="en-US" dirty="0"/>
              <a:t>persons are like children and should be cared for.  </a:t>
            </a:r>
          </a:p>
          <a:p>
            <a:pPr marL="0" indent="0">
              <a:buNone/>
            </a:pPr>
            <a:endParaRPr lang="en-US" dirty="0"/>
          </a:p>
          <a:p>
            <a:pPr marL="0" indent="0">
              <a:buNone/>
            </a:pPr>
            <a:r>
              <a:rPr lang="en-US" dirty="0"/>
              <a:t>These commonly held beliefs are not true.</a:t>
            </a:r>
          </a:p>
        </p:txBody>
      </p:sp>
      <p:sp>
        <p:nvSpPr>
          <p:cNvPr id="4" name="TextBox 3">
            <a:extLst>
              <a:ext uri="{FF2B5EF4-FFF2-40B4-BE49-F238E27FC236}">
                <a16:creationId xmlns:a16="http://schemas.microsoft.com/office/drawing/2014/main" id="{7215BC05-9B1A-4702-B498-1C01CA900114}"/>
              </a:ext>
            </a:extLst>
          </p:cNvPr>
          <p:cNvSpPr txBox="1"/>
          <p:nvPr/>
        </p:nvSpPr>
        <p:spPr>
          <a:xfrm>
            <a:off x="8351520" y="598247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00467F"/>
                </a:solidFill>
                <a:effectLst/>
                <a:uFillTx/>
                <a:latin typeface="Arial" panose="020B0604020202020204" pitchFamily="34" charset="0"/>
                <a:cs typeface="Arial" panose="020B0604020202020204" pitchFamily="34" charset="0"/>
                <a:sym typeface="Calibri"/>
              </a:rPr>
              <a:t>#TogetherWeFarm</a:t>
            </a:r>
          </a:p>
        </p:txBody>
      </p:sp>
      <p:pic>
        <p:nvPicPr>
          <p:cNvPr id="5" name="Google Shape;6;p24" descr="Google Shape;6;p24">
            <a:extLst>
              <a:ext uri="{FF2B5EF4-FFF2-40B4-BE49-F238E27FC236}">
                <a16:creationId xmlns:a16="http://schemas.microsoft.com/office/drawing/2014/main" id="{E190C690-6F38-42CC-828E-F5BAB8EAC593}"/>
              </a:ext>
            </a:extLst>
          </p:cNvPr>
          <p:cNvPicPr>
            <a:picLocks noChangeAspect="1"/>
          </p:cNvPicPr>
          <p:nvPr/>
        </p:nvPicPr>
        <p:blipFill>
          <a:blip r:embed="rId3"/>
          <a:stretch>
            <a:fillRect/>
          </a:stretch>
        </p:blipFill>
        <p:spPr>
          <a:xfrm rot="16200000" flipH="1">
            <a:off x="-3306807" y="3306808"/>
            <a:ext cx="6858001" cy="244391"/>
          </a:xfrm>
          <a:prstGeom prst="rect">
            <a:avLst/>
          </a:prstGeom>
          <a:ln w="12700">
            <a:miter lim="400000"/>
          </a:ln>
        </p:spPr>
      </p:pic>
    </p:spTree>
    <p:extLst>
      <p:ext uri="{BB962C8B-B14F-4D97-AF65-F5344CB8AC3E}">
        <p14:creationId xmlns:p14="http://schemas.microsoft.com/office/powerpoint/2010/main" val="140662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FD32A8A6-6F6E-4FFF-A7BA-7F5AD0C2C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35663"/>
            <a:ext cx="12190476" cy="2276190"/>
          </a:xfrm>
          <a:prstGeom prst="rect">
            <a:avLst/>
          </a:prstGeom>
        </p:spPr>
      </p:pic>
      <p:sp>
        <p:nvSpPr>
          <p:cNvPr id="2" name="Title 1">
            <a:extLst>
              <a:ext uri="{FF2B5EF4-FFF2-40B4-BE49-F238E27FC236}">
                <a16:creationId xmlns:a16="http://schemas.microsoft.com/office/drawing/2014/main" id="{C1B8DCB3-339A-4F03-8C82-6A30EB6B21FE}"/>
              </a:ext>
            </a:extLst>
          </p:cNvPr>
          <p:cNvSpPr>
            <a:spLocks noGrp="1"/>
          </p:cNvSpPr>
          <p:nvPr>
            <p:ph type="title"/>
          </p:nvPr>
        </p:nvSpPr>
        <p:spPr>
          <a:xfrm>
            <a:off x="837438" y="306456"/>
            <a:ext cx="10515600" cy="1325563"/>
          </a:xfrm>
        </p:spPr>
        <p:txBody>
          <a:bodyPr>
            <a:normAutofit/>
          </a:bodyPr>
          <a:lstStyle/>
          <a:p>
            <a:r>
              <a:rPr lang="en-US" sz="5400" dirty="0">
                <a:solidFill>
                  <a:schemeClr val="bg1"/>
                </a:solidFill>
                <a:cs typeface="Arial" panose="020B0604020202020204" pitchFamily="34" charset="0"/>
              </a:rPr>
              <a:t>Mental Illness Definition</a:t>
            </a:r>
          </a:p>
        </p:txBody>
      </p:sp>
      <p:sp>
        <p:nvSpPr>
          <p:cNvPr id="12" name="TextBox 11">
            <a:extLst>
              <a:ext uri="{FF2B5EF4-FFF2-40B4-BE49-F238E27FC236}">
                <a16:creationId xmlns:a16="http://schemas.microsoft.com/office/drawing/2014/main" id="{FF6DDDCE-5041-46D2-B2BA-A230B9F9BC8F}"/>
              </a:ext>
            </a:extLst>
          </p:cNvPr>
          <p:cNvSpPr txBox="1"/>
          <p:nvPr/>
        </p:nvSpPr>
        <p:spPr>
          <a:xfrm>
            <a:off x="406751" y="2240527"/>
            <a:ext cx="11376974" cy="4401205"/>
          </a:xfrm>
          <a:prstGeom prst="rect">
            <a:avLst/>
          </a:prstGeom>
          <a:noFill/>
        </p:spPr>
        <p:txBody>
          <a:bodyPr wrap="square">
            <a:spAutoFit/>
          </a:bodyPr>
          <a:lstStyle/>
          <a:p>
            <a:pPr>
              <a:lnSpc>
                <a:spcPct val="150000"/>
              </a:lnSpc>
            </a:pPr>
            <a:r>
              <a:rPr lang="en-US" sz="3200" dirty="0">
                <a:solidFill>
                  <a:srgbClr val="00467F"/>
                </a:solidFill>
                <a:latin typeface="Arial" panose="020B0604020202020204" pitchFamily="34" charset="0"/>
                <a:cs typeface="Arial" panose="020B0604020202020204" pitchFamily="34" charset="0"/>
              </a:rPr>
              <a:t>Mental illness</a:t>
            </a:r>
          </a:p>
          <a:p>
            <a:pPr lvl="1">
              <a:lnSpc>
                <a:spcPct val="150000"/>
              </a:lnSpc>
            </a:pPr>
            <a:r>
              <a:rPr lang="en-US" sz="2800" dirty="0">
                <a:latin typeface="Arial" panose="020B0604020202020204" pitchFamily="34" charset="0"/>
                <a:cs typeface="Arial" panose="020B0604020202020204" pitchFamily="34" charset="0"/>
              </a:rPr>
              <a:t>Conditions that affect a person’s thinking, feeling, mood or behavior.</a:t>
            </a:r>
          </a:p>
          <a:p>
            <a:pPr lvl="1">
              <a:lnSpc>
                <a:spcPct val="150000"/>
              </a:lnSpc>
            </a:pPr>
            <a:r>
              <a:rPr lang="en-US" sz="2800" dirty="0">
                <a:latin typeface="Arial" panose="020B0604020202020204" pitchFamily="34" charset="0"/>
                <a:cs typeface="Arial" panose="020B0604020202020204" pitchFamily="34" charset="0"/>
              </a:rPr>
              <a:t>Impacts functioning.</a:t>
            </a:r>
          </a:p>
          <a:p>
            <a:pPr marL="0" lvl="1">
              <a:lnSpc>
                <a:spcPct val="150000"/>
              </a:lnSpc>
            </a:pPr>
            <a:r>
              <a:rPr lang="en-US" sz="3200" dirty="0">
                <a:solidFill>
                  <a:srgbClr val="00467F"/>
                </a:solidFill>
                <a:latin typeface="Arial" panose="020B0604020202020204" pitchFamily="34" charset="0"/>
                <a:cs typeface="Arial" panose="020B0604020202020204" pitchFamily="34" charset="0"/>
              </a:rPr>
              <a:t>Mental health</a:t>
            </a:r>
          </a:p>
          <a:p>
            <a:pPr lvl="1">
              <a:lnSpc>
                <a:spcPct val="150000"/>
              </a:lnSpc>
            </a:pPr>
            <a:r>
              <a:rPr lang="en-US" sz="2800" dirty="0">
                <a:latin typeface="Arial" panose="020B0604020202020204" pitchFamily="34" charset="0"/>
                <a:cs typeface="Arial" panose="020B0604020202020204" pitchFamily="34" charset="0"/>
              </a:rPr>
              <a:t>Our emotional, psychological, and social well-being. </a:t>
            </a:r>
          </a:p>
          <a:p>
            <a:pPr lvl="1">
              <a:lnSpc>
                <a:spcPct val="150000"/>
              </a:lnSpc>
            </a:pPr>
            <a:r>
              <a:rPr lang="en-US" sz="2800" dirty="0">
                <a:latin typeface="Arial" panose="020B0604020202020204" pitchFamily="34" charset="0"/>
                <a:cs typeface="Arial" panose="020B0604020202020204" pitchFamily="34" charset="0"/>
              </a:rPr>
              <a:t>Affects how we think, feel, and act.  </a:t>
            </a:r>
          </a:p>
          <a:p>
            <a:pPr marL="457200" lvl="1" indent="0">
              <a:buFont typeface="Arial" panose="020B0604020202020204" pitchFamily="34" charset="0"/>
              <a:buNone/>
            </a:pPr>
            <a:r>
              <a:rPr lang="en-US" sz="1600" i="1" dirty="0"/>
              <a:t>                                                                                                         (Centers for Disease Control and Prevention, 2018)</a:t>
            </a:r>
          </a:p>
        </p:txBody>
      </p:sp>
    </p:spTree>
    <p:extLst>
      <p:ext uri="{BB962C8B-B14F-4D97-AF65-F5344CB8AC3E}">
        <p14:creationId xmlns:p14="http://schemas.microsoft.com/office/powerpoint/2010/main" val="1707414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A5CF-9B2E-486E-8185-D127E57470F1}"/>
              </a:ext>
            </a:extLst>
          </p:cNvPr>
          <p:cNvSpPr>
            <a:spLocks noGrp="1"/>
          </p:cNvSpPr>
          <p:nvPr>
            <p:ph type="title"/>
          </p:nvPr>
        </p:nvSpPr>
        <p:spPr>
          <a:xfrm>
            <a:off x="838200" y="89702"/>
            <a:ext cx="10515600" cy="1325563"/>
          </a:xfrm>
        </p:spPr>
        <p:txBody>
          <a:bodyPr/>
          <a:lstStyle/>
          <a:p>
            <a:r>
              <a:rPr lang="en-US" dirty="0">
                <a:solidFill>
                  <a:srgbClr val="00467F"/>
                </a:solidFill>
                <a:latin typeface="Arial" panose="020B0604020202020204" pitchFamily="34" charset="0"/>
                <a:cs typeface="Arial" panose="020B0604020202020204" pitchFamily="34" charset="0"/>
              </a:rPr>
              <a:t>Mental Illness Facts &amp; Figures</a:t>
            </a:r>
          </a:p>
        </p:txBody>
      </p:sp>
      <p:sp>
        <p:nvSpPr>
          <p:cNvPr id="3" name="Content Placeholder 2">
            <a:extLst>
              <a:ext uri="{FF2B5EF4-FFF2-40B4-BE49-F238E27FC236}">
                <a16:creationId xmlns:a16="http://schemas.microsoft.com/office/drawing/2014/main" id="{B6AB2D62-43D8-4BAD-9E78-8C6A6248081D}"/>
              </a:ext>
            </a:extLst>
          </p:cNvPr>
          <p:cNvSpPr>
            <a:spLocks noGrp="1"/>
          </p:cNvSpPr>
          <p:nvPr>
            <p:ph idx="1"/>
          </p:nvPr>
        </p:nvSpPr>
        <p:spPr/>
        <p:txBody>
          <a:bodyPr>
            <a:normAutofit/>
          </a:bodyPr>
          <a:lstStyle/>
          <a:p>
            <a:pPr marL="457200" lvl="1" indent="0">
              <a:buNone/>
            </a:pPr>
            <a:endParaRPr lang="en-US" dirty="0"/>
          </a:p>
          <a:p>
            <a:endParaRPr lang="en-US" dirty="0"/>
          </a:p>
        </p:txBody>
      </p:sp>
      <p:sp>
        <p:nvSpPr>
          <p:cNvPr id="6"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5" name="Content Placeholder 2"/>
          <p:cNvSpPr txBox="1">
            <a:spLocks/>
          </p:cNvSpPr>
          <p:nvPr/>
        </p:nvSpPr>
        <p:spPr>
          <a:xfrm>
            <a:off x="532940" y="1494861"/>
            <a:ext cx="11204780" cy="44858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Mental illness is a common experience </a:t>
            </a:r>
            <a:br>
              <a:rPr lang="en-US" sz="3200" dirty="0"/>
            </a:br>
            <a:endParaRPr lang="en-US" sz="3200">
              <a:cs typeface="Arial"/>
            </a:endParaRPr>
          </a:p>
          <a:p>
            <a:r>
              <a:rPr lang="en-US" sz="3200" b="1">
                <a:solidFill>
                  <a:srgbClr val="00467F"/>
                </a:solidFill>
              </a:rPr>
              <a:t>20.6</a:t>
            </a:r>
            <a:r>
              <a:rPr lang="en-US" sz="3200"/>
              <a:t> of the US population experienced a mental illness </a:t>
            </a:r>
            <a:br>
              <a:rPr lang="en-US" sz="3200" dirty="0"/>
            </a:br>
            <a:r>
              <a:rPr lang="en-US" sz="3200"/>
              <a:t>in 2019</a:t>
            </a:r>
            <a:br>
              <a:rPr lang="en-US" sz="3200" dirty="0"/>
            </a:br>
            <a:endParaRPr lang="en-US" sz="3200" dirty="0">
              <a:cs typeface="Arial"/>
            </a:endParaRPr>
          </a:p>
          <a:p>
            <a:r>
              <a:rPr lang="en-US" sz="3200"/>
              <a:t>All age and race/ethnicity groups are affected</a:t>
            </a:r>
            <a:br>
              <a:rPr lang="en-US" sz="3200" dirty="0"/>
            </a:br>
            <a:endParaRPr lang="en-US" sz="3200" dirty="0">
              <a:cs typeface="Arial"/>
            </a:endParaRPr>
          </a:p>
          <a:p>
            <a:r>
              <a:rPr lang="en-US" sz="3200" dirty="0"/>
              <a:t>Women and young people are slightly more affected than </a:t>
            </a:r>
            <a:br>
              <a:rPr lang="en-US" sz="3200" dirty="0"/>
            </a:br>
            <a:r>
              <a:rPr lang="en-US" sz="3200"/>
              <a:t>other </a:t>
            </a:r>
            <a:r>
              <a:rPr lang="en-US" sz="3200" dirty="0"/>
              <a:t>groups</a:t>
            </a:r>
            <a:endParaRPr lang="en-US" sz="3200" dirty="0">
              <a:cs typeface="Arial"/>
            </a:endParaRPr>
          </a:p>
          <a:p>
            <a:pPr lvl="1"/>
            <a:endParaRPr lang="en-US" dirty="0"/>
          </a:p>
          <a:p>
            <a:pPr lvl="1"/>
            <a:endParaRPr lang="en-US" dirty="0"/>
          </a:p>
          <a:p>
            <a:pPr marL="457200" lvl="1" indent="0">
              <a:buFont typeface="Arial" panose="020B0604020202020204" pitchFamily="34" charset="0"/>
              <a:buNone/>
            </a:pPr>
            <a:endParaRPr lang="en-US" dirty="0"/>
          </a:p>
        </p:txBody>
      </p:sp>
      <p:pic>
        <p:nvPicPr>
          <p:cNvPr id="10" name="Google Shape;6;p24" descr="Google Shape;6;p24">
            <a:extLst>
              <a:ext uri="{FF2B5EF4-FFF2-40B4-BE49-F238E27FC236}">
                <a16:creationId xmlns:a16="http://schemas.microsoft.com/office/drawing/2014/main" id="{D9FA0C83-25BF-4903-9D1A-62506D4D3A40}"/>
              </a:ext>
            </a:extLst>
          </p:cNvPr>
          <p:cNvPicPr>
            <a:picLocks noChangeAspect="1"/>
          </p:cNvPicPr>
          <p:nvPr/>
        </p:nvPicPr>
        <p:blipFill>
          <a:blip r:embed="rId3"/>
          <a:stretch>
            <a:fillRect/>
          </a:stretch>
        </p:blipFill>
        <p:spPr>
          <a:xfrm rot="16200000" flipH="1">
            <a:off x="-3306807" y="3306808"/>
            <a:ext cx="6858001" cy="244391"/>
          </a:xfrm>
          <a:prstGeom prst="rect">
            <a:avLst/>
          </a:prstGeom>
          <a:ln w="12700">
            <a:miter lim="400000"/>
          </a:ln>
        </p:spPr>
      </p:pic>
      <p:sp>
        <p:nvSpPr>
          <p:cNvPr id="4" name="TextBox 3">
            <a:extLst>
              <a:ext uri="{FF2B5EF4-FFF2-40B4-BE49-F238E27FC236}">
                <a16:creationId xmlns:a16="http://schemas.microsoft.com/office/drawing/2014/main" id="{E764BB58-FE91-427B-9368-7C33305E4474}"/>
              </a:ext>
            </a:extLst>
          </p:cNvPr>
          <p:cNvSpPr txBox="1"/>
          <p:nvPr/>
        </p:nvSpPr>
        <p:spPr>
          <a:xfrm>
            <a:off x="8351520" y="598247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00467F"/>
                </a:solidFill>
                <a:effectLst/>
                <a:uFillTx/>
                <a:latin typeface="Arial" panose="020B0604020202020204" pitchFamily="34" charset="0"/>
                <a:cs typeface="Arial" panose="020B0604020202020204" pitchFamily="34" charset="0"/>
                <a:sym typeface="Calibri"/>
              </a:rPr>
              <a:t>#TogetherWeFarm</a:t>
            </a:r>
          </a:p>
        </p:txBody>
      </p:sp>
    </p:spTree>
    <p:extLst>
      <p:ext uri="{BB962C8B-B14F-4D97-AF65-F5344CB8AC3E}">
        <p14:creationId xmlns:p14="http://schemas.microsoft.com/office/powerpoint/2010/main" val="3325740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5235</TotalTime>
  <Words>3013</Words>
  <Application>Microsoft Office PowerPoint</Application>
  <PresentationFormat>Widescreen</PresentationFormat>
  <Paragraphs>218</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Calibri Light</vt:lpstr>
      <vt:lpstr>Office Theme</vt:lpstr>
      <vt:lpstr>Office Theme</vt:lpstr>
      <vt:lpstr>Note for Presenter</vt:lpstr>
      <vt:lpstr>Mental Health Stigma: A Community Conversation  Farm Stress and Mental Health </vt:lpstr>
      <vt:lpstr>PowerPoint Presentation</vt:lpstr>
      <vt:lpstr>PowerPoint Presentation</vt:lpstr>
      <vt:lpstr>Language Matters </vt:lpstr>
      <vt:lpstr>Presentation Objectives</vt:lpstr>
      <vt:lpstr>Stigma Definition</vt:lpstr>
      <vt:lpstr>Mental Illness Definition</vt:lpstr>
      <vt:lpstr>Mental Illness Facts &amp; Figures</vt:lpstr>
      <vt:lpstr>Mental Illness Facts &amp; Figures</vt:lpstr>
      <vt:lpstr>Mental Illness Facts &amp; Figures</vt:lpstr>
      <vt:lpstr>Mental Illness Facts &amp; Figures</vt:lpstr>
      <vt:lpstr>Normalizing Mental Illness</vt:lpstr>
      <vt:lpstr>Stress on the Farm</vt:lpstr>
      <vt:lpstr>How Farm Stress Impacts Mental Health</vt:lpstr>
      <vt:lpstr>Starting the Community Conversation</vt:lpstr>
      <vt:lpstr>PowerPoint Presentation</vt:lpstr>
      <vt:lpstr>National Mental Health Resources</vt:lpstr>
      <vt:lpstr>National Resources – Crisis Lines</vt:lpstr>
      <vt:lpstr>TTC Resources</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Co-Occurring Disorders</dc:title>
  <dc:creator>Genevieve Berry</dc:creator>
  <cp:lastModifiedBy>Genevieve Berry</cp:lastModifiedBy>
  <cp:revision>148</cp:revision>
  <cp:lastPrinted>2021-05-30T17:18:31Z</cp:lastPrinted>
  <dcterms:created xsi:type="dcterms:W3CDTF">2020-09-08T04:37:29Z</dcterms:created>
  <dcterms:modified xsi:type="dcterms:W3CDTF">2021-08-31T01:07:31Z</dcterms:modified>
</cp:coreProperties>
</file>