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F9_4A4BB5AF.xml" ContentType="application/vnd.ms-powerpoint.comments+xml"/>
  <Override PartName="/ppt/comments/modernComment_11FA_C4FAAACD.xml" ContentType="application/vnd.ms-powerpoint.comments+xml"/>
  <Override PartName="/ppt/comments/modernComment_120B_F3A817D3.xml" ContentType="application/vnd.ms-powerpoint.comments+xml"/>
  <Override PartName="/ppt/comments/modernComment_11F3_33EAA2D8.xml" ContentType="application/vnd.ms-powerpoint.comments+xml"/>
  <Override PartName="/ppt/comments/modernComment_11F2_701336CA.xml" ContentType="application/vnd.ms-powerpoint.comments+xml"/>
  <Override PartName="/ppt/comments/modernComment_11F1_8B6033DA.xml" ContentType="application/vnd.ms-powerpoint.comments+xml"/>
  <Override PartName="/ppt/comments/modernComment_11F4_6DC0821A.xml" ContentType="application/vnd.ms-powerpoint.comments+xml"/>
  <Override PartName="/ppt/comments/modernComment_11FB_142F9635.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25" r:id="rId6"/>
  </p:sldMasterIdLst>
  <p:notesMasterIdLst>
    <p:notesMasterId r:id="rId55"/>
  </p:notesMasterIdLst>
  <p:sldIdLst>
    <p:sldId id="262" r:id="rId7"/>
    <p:sldId id="263" r:id="rId8"/>
    <p:sldId id="257" r:id="rId9"/>
    <p:sldId id="586" r:id="rId10"/>
    <p:sldId id="264" r:id="rId11"/>
    <p:sldId id="4536" r:id="rId12"/>
    <p:sldId id="608" r:id="rId13"/>
    <p:sldId id="4592" r:id="rId14"/>
    <p:sldId id="4578" r:id="rId15"/>
    <p:sldId id="4611" r:id="rId16"/>
    <p:sldId id="4601" r:id="rId17"/>
    <p:sldId id="4602" r:id="rId18"/>
    <p:sldId id="4619" r:id="rId19"/>
    <p:sldId id="4595" r:id="rId20"/>
    <p:sldId id="4608" r:id="rId21"/>
    <p:sldId id="4594" r:id="rId22"/>
    <p:sldId id="4591" r:id="rId23"/>
    <p:sldId id="4593" r:id="rId24"/>
    <p:sldId id="4613" r:id="rId25"/>
    <p:sldId id="4596" r:id="rId26"/>
    <p:sldId id="4597" r:id="rId27"/>
    <p:sldId id="4598" r:id="rId28"/>
    <p:sldId id="4604" r:id="rId29"/>
    <p:sldId id="4599" r:id="rId30"/>
    <p:sldId id="4605" r:id="rId31"/>
    <p:sldId id="4600" r:id="rId32"/>
    <p:sldId id="4606" r:id="rId33"/>
    <p:sldId id="4614" r:id="rId34"/>
    <p:sldId id="291" r:id="rId35"/>
    <p:sldId id="4618" r:id="rId36"/>
    <p:sldId id="4620" r:id="rId37"/>
    <p:sldId id="4622" r:id="rId38"/>
    <p:sldId id="290" r:id="rId39"/>
    <p:sldId id="341" r:id="rId40"/>
    <p:sldId id="4603" r:id="rId41"/>
    <p:sldId id="4615" r:id="rId42"/>
    <p:sldId id="4542" r:id="rId43"/>
    <p:sldId id="4541" r:id="rId44"/>
    <p:sldId id="4616" r:id="rId45"/>
    <p:sldId id="4617" r:id="rId46"/>
    <p:sldId id="4607" r:id="rId47"/>
    <p:sldId id="4625" r:id="rId48"/>
    <p:sldId id="4623" r:id="rId49"/>
    <p:sldId id="4624" r:id="rId50"/>
    <p:sldId id="4584" r:id="rId51"/>
    <p:sldId id="4586" r:id="rId52"/>
    <p:sldId id="270" r:id="rId53"/>
    <p:sldId id="458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EA4220-CE80-F3D5-C03B-08570B97282C}" name="Grandgenett, Hanna M" initials="GHM" userId="S::hgrandgenett@unmc.edu::2d754966-210f-4274-834a-2e4adbe83324" providerId="AD"/>
  <p188:author id="{5CB8406E-3EB8-3CB3-30DD-3BDBD0C3E31C}" name="Wrenn, Bailey R" initials="WBR" userId="S::bailey.wrenn@unmc.edu::60d3ff4e-76cb-403c-823e-9bf4677cf3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ah West" initials="HW" lastIdx="24" clrIdx="0">
    <p:extLst>
      <p:ext uri="{19B8F6BF-5375-455C-9EA6-DF929625EA0E}">
        <p15:presenceInfo xmlns:p15="http://schemas.microsoft.com/office/powerpoint/2012/main" userId="d84254bf803b22d2" providerId="Windows Live"/>
      </p:ext>
    </p:extLst>
  </p:cmAuthor>
  <p:cmAuthor id="2" name="Morton, Allison R" initials="MAR" lastIdx="30" clrIdx="1">
    <p:extLst>
      <p:ext uri="{19B8F6BF-5375-455C-9EA6-DF929625EA0E}">
        <p15:presenceInfo xmlns:p15="http://schemas.microsoft.com/office/powerpoint/2012/main" userId="S::almorton@unmc.edu::2f7e78d2-0387-4d2b-9d96-b0e15c462ac7" providerId="AD"/>
      </p:ext>
    </p:extLst>
  </p:cmAuthor>
  <p:cmAuthor id="3" name="Hanna Grandgenett" initials="HG" lastIdx="11" clrIdx="2">
    <p:extLst>
      <p:ext uri="{19B8F6BF-5375-455C-9EA6-DF929625EA0E}">
        <p15:presenceInfo xmlns:p15="http://schemas.microsoft.com/office/powerpoint/2012/main" userId="S::hgrandgenett2@unl.edu::266bf206-8baf-4134-950f-8b60e0782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F237C-6B34-9C35-4DB7-1D944C296D08}" v="1" dt="2022-10-12T17:11:09.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77616" autoAdjust="0"/>
  </p:normalViewPr>
  <p:slideViewPr>
    <p:cSldViewPr snapToGrid="0">
      <p:cViewPr varScale="1">
        <p:scale>
          <a:sx n="57" d="100"/>
          <a:sy n="57"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omments/modernComment_11F1_8B6033DA.xml><?xml version="1.0" encoding="utf-8"?>
<p188:cmLst xmlns:a="http://schemas.openxmlformats.org/drawingml/2006/main" xmlns:r="http://schemas.openxmlformats.org/officeDocument/2006/relationships" xmlns:p188="http://schemas.microsoft.com/office/powerpoint/2018/8/main">
  <p188:cm id="{D54C5F66-9993-44C7-BB3A-CC0F90CA8345}" authorId="{F3EA4220-CE80-F3D5-C03B-08570B97282C}" created="2022-10-03T22:10:55.272">
    <pc:sldMkLst xmlns:pc="http://schemas.microsoft.com/office/powerpoint/2013/main/command">
      <pc:docMk/>
      <pc:sldMk cId="2338337754" sldId="4593"/>
    </pc:sldMkLst>
    <p188:txBody>
      <a:bodyPr/>
      <a:lstStyle/>
      <a:p>
        <a:r>
          <a:rPr lang="en-US"/>
          <a:t>I like this slide a lot. If you're primarily talking/referring to some of these categories more than others in the rest of your presentation (e.g., Neurodevelopmental versus Mental Health) I would make that clear when presenting this slide</a:t>
        </a:r>
      </a:p>
    </p188:txBody>
  </p188:cm>
</p188:cmLst>
</file>

<file path=ppt/comments/modernComment_11F2_701336CA.xml><?xml version="1.0" encoding="utf-8"?>
<p188:cmLst xmlns:a="http://schemas.openxmlformats.org/drawingml/2006/main" xmlns:r="http://schemas.openxmlformats.org/officeDocument/2006/relationships" xmlns:p188="http://schemas.microsoft.com/office/powerpoint/2018/8/main">
  <p188:cm id="{1F5C471F-8E75-464B-9AED-BEC8945E96FC}" authorId="{F3EA4220-CE80-F3D5-C03B-08570B97282C}" status="resolved" created="2022-10-03T22:07:09.301" complete="100000">
    <ac:txMkLst xmlns:ac="http://schemas.microsoft.com/office/drawing/2013/main/command">
      <pc:docMk xmlns:pc="http://schemas.microsoft.com/office/powerpoint/2013/main/command"/>
      <pc:sldMk xmlns:pc="http://schemas.microsoft.com/office/powerpoint/2013/main/command" cId="1880307402" sldId="4594"/>
      <ac:graphicFrameMk id="5" creationId="{483042A4-5E06-4388-9C26-F92FBC272538}"/>
      <dc:dgmMk xmlns:dc="http://schemas.microsoft.com/office/drawing/2013/diagram/command"/>
      <dc:nodeMk xmlns:dc="http://schemas.microsoft.com/office/drawing/2013/diagram/command" id="{E3FB00F0-5696-4625-8FE1-7A6CC7801390}"/>
      <ac:txMk cp="8" len="75">
        <ac:context len="84" hash="3681159734"/>
      </ac:txMk>
    </ac:txMkLst>
    <p188:pos x="10181665" y="1932828"/>
    <p188:replyLst>
      <p188:reply id="{CDA3D353-1A92-4F17-AFE6-7D7923610D5D}" authorId="{F3EA4220-CE80-F3D5-C03B-08570B97282C}" created="2022-10-03T22:19:12.353">
        <p188:txBody>
          <a:bodyPr/>
          <a:lstStyle/>
          <a:p>
            <a:r>
              <a:rPr lang="en-US"/>
              <a:t>I also picked a different design for this slide that just helped break up the material a little bit</a:t>
            </a:r>
          </a:p>
        </p188:txBody>
      </p188:reply>
    </p188:replyLst>
    <p188:txBody>
      <a:bodyPr/>
      <a:lstStyle/>
      <a:p>
        <a:r>
          <a:rPr lang="en-US"/>
          <a:t>you might want to briefly mention when you talk about this point that IQ is one indicator of ID but that tests also look at adaptive functioning, to help paint the picture that both are important</a:t>
        </a:r>
      </a:p>
    </p188:txBody>
  </p188:cm>
</p188:cmLst>
</file>

<file path=ppt/comments/modernComment_11F3_33EAA2D8.xml><?xml version="1.0" encoding="utf-8"?>
<p188:cmLst xmlns:a="http://schemas.openxmlformats.org/drawingml/2006/main" xmlns:r="http://schemas.openxmlformats.org/officeDocument/2006/relationships" xmlns:p188="http://schemas.microsoft.com/office/powerpoint/2018/8/main">
  <p188:cm id="{CBF04CE7-FE83-49E8-B091-431982039808}" authorId="{F3EA4220-CE80-F3D5-C03B-08570B97282C}" status="resolved" created="2022-10-03T22:01:14.934" complete="100000">
    <ac:txMkLst xmlns:ac="http://schemas.microsoft.com/office/drawing/2013/main/command">
      <pc:docMk xmlns:pc="http://schemas.microsoft.com/office/powerpoint/2013/main/command"/>
      <pc:sldMk xmlns:pc="http://schemas.microsoft.com/office/powerpoint/2013/main/command" cId="871015128" sldId="4595"/>
      <ac:graphicFrameMk id="4" creationId="{9C0F2AA9-0D12-43AB-8B11-84210F0318BD}"/>
      <dc:dgmMk xmlns:dc="http://schemas.microsoft.com/office/drawing/2013/diagram/command"/>
      <dc:nodeMk xmlns:dc="http://schemas.microsoft.com/office/drawing/2013/diagram/command" id="{C0A1ACD5-DCF7-4670-B541-917632ED9D31}"/>
      <ac:txMk cp="28" len="8">
        <ac:context len="37" hash="1190215429"/>
      </ac:txMk>
    </ac:txMkLst>
    <p188:pos x="8702488" y="1052045"/>
    <p188:txBody>
      <a:bodyPr/>
      <a:lstStyle/>
      <a:p>
        <a:r>
          <a:rPr lang="en-US"/>
          <a:t>If you want to make it more uniform you could probably take out the "Including..." in cognitive and psychosocial and just mention them when you talk 
</a:t>
        </a:r>
      </a:p>
    </p188:txBody>
  </p188:cm>
</p188:cmLst>
</file>

<file path=ppt/comments/modernComment_11F4_6DC0821A.xml><?xml version="1.0" encoding="utf-8"?>
<p188:cmLst xmlns:a="http://schemas.openxmlformats.org/drawingml/2006/main" xmlns:r="http://schemas.openxmlformats.org/officeDocument/2006/relationships" xmlns:p188="http://schemas.microsoft.com/office/powerpoint/2018/8/main">
  <p188:cm id="{C6052879-4302-4B78-B215-2719CFC17020}" authorId="{F3EA4220-CE80-F3D5-C03B-08570B97282C}" created="2022-10-03T22:11:55.088">
    <pc:sldMkLst xmlns:pc="http://schemas.microsoft.com/office/powerpoint/2013/main/command">
      <pc:docMk/>
      <pc:sldMk cId="1841332762" sldId="4596"/>
    </pc:sldMkLst>
    <p188:txBody>
      <a:bodyPr/>
      <a:lstStyle/>
      <a:p>
        <a:r>
          <a:rPr lang="en-US"/>
          <a:t>you could probably add a picture to this slide if you have time</a:t>
        </a:r>
      </a:p>
    </p188:txBody>
  </p188:cm>
</p188:cmLst>
</file>

<file path=ppt/comments/modernComment_11F9_4A4BB5AF.xml><?xml version="1.0" encoding="utf-8"?>
<p188:cmLst xmlns:a="http://schemas.openxmlformats.org/drawingml/2006/main" xmlns:r="http://schemas.openxmlformats.org/officeDocument/2006/relationships" xmlns:p188="http://schemas.microsoft.com/office/powerpoint/2018/8/main">
  <p188:cm id="{50DA56F9-279B-4402-94F6-CB3410DB52C5}" authorId="{F3EA4220-CE80-F3D5-C03B-08570B97282C}" status="resolved" created="2022-10-03T21:55:37.789" complete="100000">
    <ac:txMkLst xmlns:ac="http://schemas.microsoft.com/office/drawing/2013/main/command">
      <pc:docMk xmlns:pc="http://schemas.microsoft.com/office/powerpoint/2013/main/command"/>
      <pc:sldMk xmlns:pc="http://schemas.microsoft.com/office/powerpoint/2013/main/command" cId="1246475695" sldId="4601"/>
      <ac:spMk id="2" creationId="{A188AE4C-E51F-4824-9CF3-E08106CFED56}"/>
      <ac:txMk cp="19">
        <ac:context len="20" hash="4020373748"/>
      </ac:txMk>
    </ac:txMkLst>
    <p188:pos x="3263153" y="515657"/>
    <p188:replyLst>
      <p188:reply id="{7371D0EF-3451-4717-B57A-B374F55CDBB9}" authorId="{F3EA4220-CE80-F3D5-C03B-08570B97282C}" created="2022-10-03T21:56:45.756">
        <p188:txBody>
          <a:bodyPr/>
          <a:lstStyle/>
          <a:p>
            <a:r>
              <a:rPr lang="en-US"/>
              <a:t>or Developmental Disabilities and Trauma or something.</a:t>
            </a:r>
          </a:p>
        </p188:txBody>
      </p188:reply>
    </p188:replyLst>
    <p188:txBody>
      <a:bodyPr/>
      <a:lstStyle/>
      <a:p>
        <a:r>
          <a:rPr lang="en-US"/>
          <a:t>Consider Developmental Disabilities and Trauma Risk as title to make this more descriptive </a:t>
        </a:r>
      </a:p>
    </p188:txBody>
  </p188:cm>
</p188:cmLst>
</file>

<file path=ppt/comments/modernComment_11FA_C4FAAACD.xml><?xml version="1.0" encoding="utf-8"?>
<p188:cmLst xmlns:a="http://schemas.openxmlformats.org/drawingml/2006/main" xmlns:r="http://schemas.openxmlformats.org/officeDocument/2006/relationships" xmlns:p188="http://schemas.microsoft.com/office/powerpoint/2018/8/main">
  <p188:cm id="{4F59ACD0-77B8-4429-ACA3-FDC086B8037D}" authorId="{F3EA4220-CE80-F3D5-C03B-08570B97282C}" status="resolved" created="2022-10-03T21:57:55.608" complete="100000">
    <pc:sldMkLst xmlns:pc="http://schemas.microsoft.com/office/powerpoint/2013/main/command">
      <pc:docMk/>
      <pc:sldMk cId="3304762061" sldId="4602"/>
    </pc:sldMkLst>
    <p188:txBody>
      <a:bodyPr/>
      <a:lstStyle/>
      <a:p>
        <a:r>
          <a:rPr lang="en-US"/>
          <a:t>Same comment as previously. I think you need developmental disabilities somewhere on these slides  - just to help if these slides are shared without your presentation</a:t>
        </a:r>
      </a:p>
    </p188:txBody>
  </p188:cm>
</p188:cmLst>
</file>

<file path=ppt/comments/modernComment_11FB_142F9635.xml><?xml version="1.0" encoding="utf-8"?>
<p188:cmLst xmlns:a="http://schemas.openxmlformats.org/drawingml/2006/main" xmlns:r="http://schemas.openxmlformats.org/officeDocument/2006/relationships" xmlns:p188="http://schemas.microsoft.com/office/powerpoint/2018/8/main">
  <p188:cm id="{0813776B-1813-4782-8A1D-802694F04D0C}" authorId="{F3EA4220-CE80-F3D5-C03B-08570B97282C}" created="2022-10-03T22:16:00.550">
    <pc:sldMkLst xmlns:pc="http://schemas.microsoft.com/office/powerpoint/2013/main/command">
      <pc:docMk/>
      <pc:sldMk cId="338662965" sldId="4603"/>
    </pc:sldMkLst>
    <p188:txBody>
      <a:bodyPr/>
      <a:lstStyle/>
      <a:p>
        <a:r>
          <a:rPr lang="en-US"/>
          <a:t>I see your note below and I think this would be great to add if you have time. Especially given all of the different systems individuals with IDD and their families find themselves in</a:t>
        </a:r>
      </a:p>
    </p188:txBody>
  </p188:cm>
</p188:cmLst>
</file>

<file path=ppt/comments/modernComment_120B_F3A817D3.xml><?xml version="1.0" encoding="utf-8"?>
<p188:cmLst xmlns:a="http://schemas.openxmlformats.org/drawingml/2006/main" xmlns:r="http://schemas.openxmlformats.org/officeDocument/2006/relationships" xmlns:p188="http://schemas.microsoft.com/office/powerpoint/2018/8/main">
  <p188:cm id="{5210C12A-67B6-46E8-BA90-F66B795A92EC}" authorId="{F3EA4220-CE80-F3D5-C03B-08570B97282C}" status="resolved" created="2022-10-03T21:58:58.425" complete="100000">
    <pc:sldMkLst xmlns:pc="http://schemas.microsoft.com/office/powerpoint/2013/main/command">
      <pc:docMk/>
      <pc:sldMk cId="4087879635" sldId="4619"/>
    </pc:sldMkLst>
    <p188:txBody>
      <a:bodyPr/>
      <a:lstStyle/>
      <a:p>
        <a:r>
          <a:rPr lang="en-US"/>
          <a:t>Same comment as before. I really like these slides though. They capture the issues really well</a:t>
        </a:r>
      </a:p>
    </p188:txBody>
  </p188:cm>
</p188:cmLst>
</file>

<file path=ppt/diagrams/_rels/data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6.svg"/><Relationship Id="rId1" Type="http://schemas.openxmlformats.org/officeDocument/2006/relationships/image" Target="../media/image29.png"/><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36.svg"/><Relationship Id="rId1" Type="http://schemas.openxmlformats.org/officeDocument/2006/relationships/image" Target="../media/image29.png"/><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5103A-8587-4C41-A6EA-3FD670B6284E}"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C2C83C64-98AD-4B94-B8F5-F9A3ECFCB77B}">
      <dgm:prSet phldrT="[Text]" custT="1"/>
      <dgm:spPr/>
      <dgm:t>
        <a:bodyPr/>
        <a:lstStyle/>
        <a:p>
          <a:r>
            <a:rPr lang="en-US" sz="4000"/>
            <a:t>Part 1</a:t>
          </a:r>
        </a:p>
      </dgm:t>
    </dgm:pt>
    <dgm:pt modelId="{8F4296ED-23B7-4A93-8922-C12A07FC1F4C}" type="parTrans" cxnId="{E6BA0610-C614-4E3C-8418-BD1608206101}">
      <dgm:prSet/>
      <dgm:spPr/>
      <dgm:t>
        <a:bodyPr/>
        <a:lstStyle/>
        <a:p>
          <a:endParaRPr lang="en-US"/>
        </a:p>
      </dgm:t>
    </dgm:pt>
    <dgm:pt modelId="{021C7D66-8F8C-49A8-966B-10ABD3E3EFB5}" type="sibTrans" cxnId="{E6BA0610-C614-4E3C-8418-BD1608206101}">
      <dgm:prSet/>
      <dgm:spPr/>
      <dgm:t>
        <a:bodyPr/>
        <a:lstStyle/>
        <a:p>
          <a:endParaRPr lang="en-US"/>
        </a:p>
      </dgm:t>
    </dgm:pt>
    <dgm:pt modelId="{73F20D85-95A6-4258-81A0-AE617ED44761}">
      <dgm:prSet phldrT="[Text]"/>
      <dgm:spPr/>
      <dgm:t>
        <a:bodyPr/>
        <a:lstStyle/>
        <a:p>
          <a:r>
            <a:rPr lang="en-US"/>
            <a:t>Principles of Trauma-Informed Care for Health Care Organizations</a:t>
          </a:r>
        </a:p>
      </dgm:t>
    </dgm:pt>
    <dgm:pt modelId="{8DCCA6E2-70E4-4803-B603-A31EF875C355}" type="parTrans" cxnId="{CD5AD6FD-BC00-46B7-9BEE-3E29C18BCC79}">
      <dgm:prSet/>
      <dgm:spPr/>
      <dgm:t>
        <a:bodyPr/>
        <a:lstStyle/>
        <a:p>
          <a:endParaRPr lang="en-US"/>
        </a:p>
      </dgm:t>
    </dgm:pt>
    <dgm:pt modelId="{5FF22A3F-E09B-404C-AFBB-8226CC604B79}" type="sibTrans" cxnId="{CD5AD6FD-BC00-46B7-9BEE-3E29C18BCC79}">
      <dgm:prSet/>
      <dgm:spPr/>
      <dgm:t>
        <a:bodyPr/>
        <a:lstStyle/>
        <a:p>
          <a:endParaRPr lang="en-US"/>
        </a:p>
      </dgm:t>
    </dgm:pt>
    <dgm:pt modelId="{2E33E4A3-0EE2-4D8F-9D67-E8089FE45F56}">
      <dgm:prSet phldrT="[Text]" custT="1"/>
      <dgm:spPr/>
      <dgm:t>
        <a:bodyPr/>
        <a:lstStyle/>
        <a:p>
          <a:r>
            <a:rPr lang="en-US" sz="4000"/>
            <a:t>Part 2</a:t>
          </a:r>
        </a:p>
      </dgm:t>
    </dgm:pt>
    <dgm:pt modelId="{84658DD8-4275-46AD-8DE6-35C3B9CD9CCC}" type="parTrans" cxnId="{40C70734-919F-44E3-98E2-742D0478EE15}">
      <dgm:prSet/>
      <dgm:spPr/>
      <dgm:t>
        <a:bodyPr/>
        <a:lstStyle/>
        <a:p>
          <a:endParaRPr lang="en-US"/>
        </a:p>
      </dgm:t>
    </dgm:pt>
    <dgm:pt modelId="{CEF335FE-24E4-4AF6-A97C-5B9045DC3CB2}" type="sibTrans" cxnId="{40C70734-919F-44E3-98E2-742D0478EE15}">
      <dgm:prSet/>
      <dgm:spPr/>
      <dgm:t>
        <a:bodyPr/>
        <a:lstStyle/>
        <a:p>
          <a:endParaRPr lang="en-US"/>
        </a:p>
      </dgm:t>
    </dgm:pt>
    <dgm:pt modelId="{72E563D8-93F9-4EFA-90A7-3F4085803949}">
      <dgm:prSet phldrT="[Text]"/>
      <dgm:spPr/>
      <dgm:t>
        <a:bodyPr/>
        <a:lstStyle/>
        <a:p>
          <a:r>
            <a:rPr lang="en-US"/>
            <a:t>Screening and Assessing for Trauma in Primary Care</a:t>
          </a:r>
        </a:p>
      </dgm:t>
    </dgm:pt>
    <dgm:pt modelId="{9147D849-CAB4-480A-90BA-9F0F30D367D0}" type="parTrans" cxnId="{847AB32B-6D63-4E41-848A-83A54BACF871}">
      <dgm:prSet/>
      <dgm:spPr/>
      <dgm:t>
        <a:bodyPr/>
        <a:lstStyle/>
        <a:p>
          <a:endParaRPr lang="en-US"/>
        </a:p>
      </dgm:t>
    </dgm:pt>
    <dgm:pt modelId="{BBAA99B6-0B0D-4DED-BB3F-BCDD24C0626C}" type="sibTrans" cxnId="{847AB32B-6D63-4E41-848A-83A54BACF871}">
      <dgm:prSet/>
      <dgm:spPr/>
      <dgm:t>
        <a:bodyPr/>
        <a:lstStyle/>
        <a:p>
          <a:endParaRPr lang="en-US"/>
        </a:p>
      </dgm:t>
    </dgm:pt>
    <dgm:pt modelId="{3227346A-25BB-4ADA-B74C-FCB251064A80}">
      <dgm:prSet phldrT="[Text]" custT="1"/>
      <dgm:spPr/>
      <dgm:t>
        <a:bodyPr/>
        <a:lstStyle/>
        <a:p>
          <a:r>
            <a:rPr lang="en-US" sz="4000"/>
            <a:t>Part 3</a:t>
          </a:r>
        </a:p>
      </dgm:t>
    </dgm:pt>
    <dgm:pt modelId="{42CA041A-D53F-44D2-9348-21566C7BB348}" type="parTrans" cxnId="{22C630F6-BC80-47FA-A478-33978F9632C7}">
      <dgm:prSet/>
      <dgm:spPr/>
      <dgm:t>
        <a:bodyPr/>
        <a:lstStyle/>
        <a:p>
          <a:endParaRPr lang="en-US"/>
        </a:p>
      </dgm:t>
    </dgm:pt>
    <dgm:pt modelId="{06860F61-45A6-4203-B5C2-C39E4BA95219}" type="sibTrans" cxnId="{22C630F6-BC80-47FA-A478-33978F9632C7}">
      <dgm:prSet/>
      <dgm:spPr/>
      <dgm:t>
        <a:bodyPr/>
        <a:lstStyle/>
        <a:p>
          <a:endParaRPr lang="en-US"/>
        </a:p>
      </dgm:t>
    </dgm:pt>
    <dgm:pt modelId="{B58EAD6D-0B93-475A-B9AD-BDE089765670}">
      <dgm:prSet phldrT="[Text]"/>
      <dgm:spPr/>
      <dgm:t>
        <a:bodyPr/>
        <a:lstStyle/>
        <a:p>
          <a:r>
            <a:rPr lang="en-US"/>
            <a:t>Screening and Assessing for Trauma with Children that have IDD</a:t>
          </a:r>
        </a:p>
      </dgm:t>
    </dgm:pt>
    <dgm:pt modelId="{B8247A28-9E5C-45EE-9A78-E8F2D511B1E8}" type="parTrans" cxnId="{CEB462B4-F868-463A-A699-8F6B0824E296}">
      <dgm:prSet/>
      <dgm:spPr/>
      <dgm:t>
        <a:bodyPr/>
        <a:lstStyle/>
        <a:p>
          <a:endParaRPr lang="en-US"/>
        </a:p>
      </dgm:t>
    </dgm:pt>
    <dgm:pt modelId="{B11E676F-9336-4C84-98B7-5B09A45500F7}" type="sibTrans" cxnId="{CEB462B4-F868-463A-A699-8F6B0824E296}">
      <dgm:prSet/>
      <dgm:spPr/>
      <dgm:t>
        <a:bodyPr/>
        <a:lstStyle/>
        <a:p>
          <a:endParaRPr lang="en-US"/>
        </a:p>
      </dgm:t>
    </dgm:pt>
    <dgm:pt modelId="{22EE8400-9BFA-43DC-96D5-F225DD1C6400}">
      <dgm:prSet phldrT="[Text]" custT="1"/>
      <dgm:spPr/>
      <dgm:t>
        <a:bodyPr/>
        <a:lstStyle/>
        <a:p>
          <a:r>
            <a:rPr lang="en-US" sz="4000"/>
            <a:t>Part 4</a:t>
          </a:r>
        </a:p>
      </dgm:t>
    </dgm:pt>
    <dgm:pt modelId="{B05EDD57-5F8B-47A4-AA71-764DFD8A46DA}" type="parTrans" cxnId="{91A28A76-93A3-4B9F-9282-86A1EF784747}">
      <dgm:prSet/>
      <dgm:spPr/>
      <dgm:t>
        <a:bodyPr/>
        <a:lstStyle/>
        <a:p>
          <a:endParaRPr lang="en-US"/>
        </a:p>
      </dgm:t>
    </dgm:pt>
    <dgm:pt modelId="{2C46BD1E-8D76-4C5B-B3AA-CF4BA18778BB}" type="sibTrans" cxnId="{91A28A76-93A3-4B9F-9282-86A1EF784747}">
      <dgm:prSet/>
      <dgm:spPr/>
      <dgm:t>
        <a:bodyPr/>
        <a:lstStyle/>
        <a:p>
          <a:endParaRPr lang="en-US"/>
        </a:p>
      </dgm:t>
    </dgm:pt>
    <dgm:pt modelId="{14D076EF-7B24-46A7-81B6-0A00D594B88E}">
      <dgm:prSet phldrT="[Text]"/>
      <dgm:spPr/>
      <dgm:t>
        <a:bodyPr/>
        <a:lstStyle/>
        <a:p>
          <a:r>
            <a:rPr lang="en-US"/>
            <a:t>Reporting and Documentation of Trauma Disclosure</a:t>
          </a:r>
        </a:p>
      </dgm:t>
    </dgm:pt>
    <dgm:pt modelId="{211EBBDB-6EA0-40C9-A149-508D04124EFB}" type="parTrans" cxnId="{EAB33267-D3D3-46A0-BBFF-57B5832D6D86}">
      <dgm:prSet/>
      <dgm:spPr/>
      <dgm:t>
        <a:bodyPr/>
        <a:lstStyle/>
        <a:p>
          <a:endParaRPr lang="en-US"/>
        </a:p>
      </dgm:t>
    </dgm:pt>
    <dgm:pt modelId="{8E5B31AA-3664-4F0B-8619-58E98B87ABFE}" type="sibTrans" cxnId="{EAB33267-D3D3-46A0-BBFF-57B5832D6D86}">
      <dgm:prSet/>
      <dgm:spPr/>
      <dgm:t>
        <a:bodyPr/>
        <a:lstStyle/>
        <a:p>
          <a:endParaRPr lang="en-US"/>
        </a:p>
      </dgm:t>
    </dgm:pt>
    <dgm:pt modelId="{7DB876DD-7107-4D7A-8625-43E0BB35C03E}" type="pres">
      <dgm:prSet presAssocID="{4E15103A-8587-4C41-A6EA-3FD670B6284E}" presName="theList" presStyleCnt="0">
        <dgm:presLayoutVars>
          <dgm:dir/>
          <dgm:animLvl val="lvl"/>
          <dgm:resizeHandles val="exact"/>
        </dgm:presLayoutVars>
      </dgm:prSet>
      <dgm:spPr/>
      <dgm:t>
        <a:bodyPr/>
        <a:lstStyle/>
        <a:p>
          <a:endParaRPr lang="en-US"/>
        </a:p>
      </dgm:t>
    </dgm:pt>
    <dgm:pt modelId="{E6C8F8EA-C860-4693-848C-2A75BB514D35}" type="pres">
      <dgm:prSet presAssocID="{C2C83C64-98AD-4B94-B8F5-F9A3ECFCB77B}" presName="compNode" presStyleCnt="0"/>
      <dgm:spPr/>
    </dgm:pt>
    <dgm:pt modelId="{05EBEE7D-AE12-48A1-8564-12106AA1FD47}" type="pres">
      <dgm:prSet presAssocID="{C2C83C64-98AD-4B94-B8F5-F9A3ECFCB77B}" presName="aNode" presStyleLbl="bgShp" presStyleIdx="0" presStyleCnt="4"/>
      <dgm:spPr/>
      <dgm:t>
        <a:bodyPr/>
        <a:lstStyle/>
        <a:p>
          <a:endParaRPr lang="en-US"/>
        </a:p>
      </dgm:t>
    </dgm:pt>
    <dgm:pt modelId="{8D81593F-21C4-4C68-97F6-E02B80CA06F8}" type="pres">
      <dgm:prSet presAssocID="{C2C83C64-98AD-4B94-B8F5-F9A3ECFCB77B}" presName="textNode" presStyleLbl="bgShp" presStyleIdx="0" presStyleCnt="4"/>
      <dgm:spPr/>
      <dgm:t>
        <a:bodyPr/>
        <a:lstStyle/>
        <a:p>
          <a:endParaRPr lang="en-US"/>
        </a:p>
      </dgm:t>
    </dgm:pt>
    <dgm:pt modelId="{B8E94013-56F2-4E01-85D6-5E2D3AB9DC10}" type="pres">
      <dgm:prSet presAssocID="{C2C83C64-98AD-4B94-B8F5-F9A3ECFCB77B}" presName="compChildNode" presStyleCnt="0"/>
      <dgm:spPr/>
    </dgm:pt>
    <dgm:pt modelId="{63526226-6703-45BF-9CBC-083462BA8ACD}" type="pres">
      <dgm:prSet presAssocID="{C2C83C64-98AD-4B94-B8F5-F9A3ECFCB77B}" presName="theInnerList" presStyleCnt="0"/>
      <dgm:spPr/>
    </dgm:pt>
    <dgm:pt modelId="{0C487BD0-F2AB-4A67-A6C3-884FB62E11A1}" type="pres">
      <dgm:prSet presAssocID="{73F20D85-95A6-4258-81A0-AE617ED44761}" presName="childNode" presStyleLbl="node1" presStyleIdx="0" presStyleCnt="4">
        <dgm:presLayoutVars>
          <dgm:bulletEnabled val="1"/>
        </dgm:presLayoutVars>
      </dgm:prSet>
      <dgm:spPr/>
      <dgm:t>
        <a:bodyPr/>
        <a:lstStyle/>
        <a:p>
          <a:endParaRPr lang="en-US"/>
        </a:p>
      </dgm:t>
    </dgm:pt>
    <dgm:pt modelId="{D2FFC181-905A-4D0B-A93D-9FEFB582EDB6}" type="pres">
      <dgm:prSet presAssocID="{C2C83C64-98AD-4B94-B8F5-F9A3ECFCB77B}" presName="aSpace" presStyleCnt="0"/>
      <dgm:spPr/>
    </dgm:pt>
    <dgm:pt modelId="{AA34E4EA-6A04-491C-A721-F677DE6E9A59}" type="pres">
      <dgm:prSet presAssocID="{2E33E4A3-0EE2-4D8F-9D67-E8089FE45F56}" presName="compNode" presStyleCnt="0"/>
      <dgm:spPr/>
    </dgm:pt>
    <dgm:pt modelId="{0D67DC86-966B-41D2-A507-71952678DE29}" type="pres">
      <dgm:prSet presAssocID="{2E33E4A3-0EE2-4D8F-9D67-E8089FE45F56}" presName="aNode" presStyleLbl="bgShp" presStyleIdx="1" presStyleCnt="4"/>
      <dgm:spPr/>
      <dgm:t>
        <a:bodyPr/>
        <a:lstStyle/>
        <a:p>
          <a:endParaRPr lang="en-US"/>
        </a:p>
      </dgm:t>
    </dgm:pt>
    <dgm:pt modelId="{FC359E82-E809-4D5A-B154-095E3E8FE50F}" type="pres">
      <dgm:prSet presAssocID="{2E33E4A3-0EE2-4D8F-9D67-E8089FE45F56}" presName="textNode" presStyleLbl="bgShp" presStyleIdx="1" presStyleCnt="4"/>
      <dgm:spPr/>
      <dgm:t>
        <a:bodyPr/>
        <a:lstStyle/>
        <a:p>
          <a:endParaRPr lang="en-US"/>
        </a:p>
      </dgm:t>
    </dgm:pt>
    <dgm:pt modelId="{A36A930B-0ACA-4E35-A032-647EDF32B1C0}" type="pres">
      <dgm:prSet presAssocID="{2E33E4A3-0EE2-4D8F-9D67-E8089FE45F56}" presName="compChildNode" presStyleCnt="0"/>
      <dgm:spPr/>
    </dgm:pt>
    <dgm:pt modelId="{CD1237E4-6E23-46F6-8F4D-CF3B8BFDB949}" type="pres">
      <dgm:prSet presAssocID="{2E33E4A3-0EE2-4D8F-9D67-E8089FE45F56}" presName="theInnerList" presStyleCnt="0"/>
      <dgm:spPr/>
    </dgm:pt>
    <dgm:pt modelId="{050ECC74-9146-476B-A5D8-42F9B0C4532A}" type="pres">
      <dgm:prSet presAssocID="{72E563D8-93F9-4EFA-90A7-3F4085803949}" presName="childNode" presStyleLbl="node1" presStyleIdx="1" presStyleCnt="4">
        <dgm:presLayoutVars>
          <dgm:bulletEnabled val="1"/>
        </dgm:presLayoutVars>
      </dgm:prSet>
      <dgm:spPr/>
      <dgm:t>
        <a:bodyPr/>
        <a:lstStyle/>
        <a:p>
          <a:endParaRPr lang="en-US"/>
        </a:p>
      </dgm:t>
    </dgm:pt>
    <dgm:pt modelId="{F5219210-6344-48A0-9068-97A093DBEB1C}" type="pres">
      <dgm:prSet presAssocID="{2E33E4A3-0EE2-4D8F-9D67-E8089FE45F56}" presName="aSpace" presStyleCnt="0"/>
      <dgm:spPr/>
    </dgm:pt>
    <dgm:pt modelId="{910021BC-AD95-431A-81FC-C4C37C9C5DFC}" type="pres">
      <dgm:prSet presAssocID="{3227346A-25BB-4ADA-B74C-FCB251064A80}" presName="compNode" presStyleCnt="0"/>
      <dgm:spPr/>
    </dgm:pt>
    <dgm:pt modelId="{637E6688-35FD-4069-B1BC-99FD1DFF594B}" type="pres">
      <dgm:prSet presAssocID="{3227346A-25BB-4ADA-B74C-FCB251064A80}" presName="aNode" presStyleLbl="bgShp" presStyleIdx="2" presStyleCnt="4"/>
      <dgm:spPr/>
      <dgm:t>
        <a:bodyPr/>
        <a:lstStyle/>
        <a:p>
          <a:endParaRPr lang="en-US"/>
        </a:p>
      </dgm:t>
    </dgm:pt>
    <dgm:pt modelId="{583530A6-2D72-4702-861F-79B1C82F8BEB}" type="pres">
      <dgm:prSet presAssocID="{3227346A-25BB-4ADA-B74C-FCB251064A80}" presName="textNode" presStyleLbl="bgShp" presStyleIdx="2" presStyleCnt="4"/>
      <dgm:spPr/>
      <dgm:t>
        <a:bodyPr/>
        <a:lstStyle/>
        <a:p>
          <a:endParaRPr lang="en-US"/>
        </a:p>
      </dgm:t>
    </dgm:pt>
    <dgm:pt modelId="{26054641-FBD1-48FC-86ED-11104D6D6958}" type="pres">
      <dgm:prSet presAssocID="{3227346A-25BB-4ADA-B74C-FCB251064A80}" presName="compChildNode" presStyleCnt="0"/>
      <dgm:spPr/>
    </dgm:pt>
    <dgm:pt modelId="{FC86C6A5-02F2-4EDF-8BBC-1087E86D159B}" type="pres">
      <dgm:prSet presAssocID="{3227346A-25BB-4ADA-B74C-FCB251064A80}" presName="theInnerList" presStyleCnt="0"/>
      <dgm:spPr/>
    </dgm:pt>
    <dgm:pt modelId="{083557C3-D386-4655-B26A-636148602E18}" type="pres">
      <dgm:prSet presAssocID="{B58EAD6D-0B93-475A-B9AD-BDE089765670}" presName="childNode" presStyleLbl="node1" presStyleIdx="2" presStyleCnt="4">
        <dgm:presLayoutVars>
          <dgm:bulletEnabled val="1"/>
        </dgm:presLayoutVars>
      </dgm:prSet>
      <dgm:spPr/>
      <dgm:t>
        <a:bodyPr/>
        <a:lstStyle/>
        <a:p>
          <a:endParaRPr lang="en-US"/>
        </a:p>
      </dgm:t>
    </dgm:pt>
    <dgm:pt modelId="{1AACB222-3541-4FD4-A76E-C09ED5D1ACA3}" type="pres">
      <dgm:prSet presAssocID="{3227346A-25BB-4ADA-B74C-FCB251064A80}" presName="aSpace" presStyleCnt="0"/>
      <dgm:spPr/>
    </dgm:pt>
    <dgm:pt modelId="{D64772C6-4438-4B8B-81F0-871BB09FD1B5}" type="pres">
      <dgm:prSet presAssocID="{22EE8400-9BFA-43DC-96D5-F225DD1C6400}" presName="compNode" presStyleCnt="0"/>
      <dgm:spPr/>
    </dgm:pt>
    <dgm:pt modelId="{4472DB24-F404-473A-8B9D-002028271D37}" type="pres">
      <dgm:prSet presAssocID="{22EE8400-9BFA-43DC-96D5-F225DD1C6400}" presName="aNode" presStyleLbl="bgShp" presStyleIdx="3" presStyleCnt="4"/>
      <dgm:spPr/>
      <dgm:t>
        <a:bodyPr/>
        <a:lstStyle/>
        <a:p>
          <a:endParaRPr lang="en-US"/>
        </a:p>
      </dgm:t>
    </dgm:pt>
    <dgm:pt modelId="{4784B0BF-F458-4606-A431-EBC907EECD8B}" type="pres">
      <dgm:prSet presAssocID="{22EE8400-9BFA-43DC-96D5-F225DD1C6400}" presName="textNode" presStyleLbl="bgShp" presStyleIdx="3" presStyleCnt="4"/>
      <dgm:spPr/>
      <dgm:t>
        <a:bodyPr/>
        <a:lstStyle/>
        <a:p>
          <a:endParaRPr lang="en-US"/>
        </a:p>
      </dgm:t>
    </dgm:pt>
    <dgm:pt modelId="{64AAFF2B-4502-4B14-9424-9CE4C32113CD}" type="pres">
      <dgm:prSet presAssocID="{22EE8400-9BFA-43DC-96D5-F225DD1C6400}" presName="compChildNode" presStyleCnt="0"/>
      <dgm:spPr/>
    </dgm:pt>
    <dgm:pt modelId="{5FF0D106-7A19-486A-8205-7233328982B9}" type="pres">
      <dgm:prSet presAssocID="{22EE8400-9BFA-43DC-96D5-F225DD1C6400}" presName="theInnerList" presStyleCnt="0"/>
      <dgm:spPr/>
    </dgm:pt>
    <dgm:pt modelId="{A30A8B99-008C-4C12-A7A7-B6EB430C2CC8}" type="pres">
      <dgm:prSet presAssocID="{14D076EF-7B24-46A7-81B6-0A00D594B88E}" presName="childNode" presStyleLbl="node1" presStyleIdx="3" presStyleCnt="4">
        <dgm:presLayoutVars>
          <dgm:bulletEnabled val="1"/>
        </dgm:presLayoutVars>
      </dgm:prSet>
      <dgm:spPr/>
      <dgm:t>
        <a:bodyPr/>
        <a:lstStyle/>
        <a:p>
          <a:endParaRPr lang="en-US"/>
        </a:p>
      </dgm:t>
    </dgm:pt>
  </dgm:ptLst>
  <dgm:cxnLst>
    <dgm:cxn modelId="{847AB32B-6D63-4E41-848A-83A54BACF871}" srcId="{2E33E4A3-0EE2-4D8F-9D67-E8089FE45F56}" destId="{72E563D8-93F9-4EFA-90A7-3F4085803949}" srcOrd="0" destOrd="0" parTransId="{9147D849-CAB4-480A-90BA-9F0F30D367D0}" sibTransId="{BBAA99B6-0B0D-4DED-BB3F-BCDD24C0626C}"/>
    <dgm:cxn modelId="{6CF654FB-C24E-42FD-A674-FB1C1DCFC36F}" type="presOf" srcId="{22EE8400-9BFA-43DC-96D5-F225DD1C6400}" destId="{4472DB24-F404-473A-8B9D-002028271D37}" srcOrd="0" destOrd="0" presId="urn:microsoft.com/office/officeart/2005/8/layout/lProcess2"/>
    <dgm:cxn modelId="{D5467C01-AFC9-4B85-9D39-2D9BE7CFD989}" type="presOf" srcId="{72E563D8-93F9-4EFA-90A7-3F4085803949}" destId="{050ECC74-9146-476B-A5D8-42F9B0C4532A}" srcOrd="0" destOrd="0" presId="urn:microsoft.com/office/officeart/2005/8/layout/lProcess2"/>
    <dgm:cxn modelId="{8336FC16-0A8C-4936-8965-75314DC593DE}" type="presOf" srcId="{14D076EF-7B24-46A7-81B6-0A00D594B88E}" destId="{A30A8B99-008C-4C12-A7A7-B6EB430C2CC8}" srcOrd="0" destOrd="0" presId="urn:microsoft.com/office/officeart/2005/8/layout/lProcess2"/>
    <dgm:cxn modelId="{07451894-6275-46FC-B9A0-C0C099B141F1}" type="presOf" srcId="{C2C83C64-98AD-4B94-B8F5-F9A3ECFCB77B}" destId="{8D81593F-21C4-4C68-97F6-E02B80CA06F8}" srcOrd="1" destOrd="0" presId="urn:microsoft.com/office/officeart/2005/8/layout/lProcess2"/>
    <dgm:cxn modelId="{41DE13EB-4B74-4C8C-8770-B2F57EE8FFE6}" type="presOf" srcId="{C2C83C64-98AD-4B94-B8F5-F9A3ECFCB77B}" destId="{05EBEE7D-AE12-48A1-8564-12106AA1FD47}" srcOrd="0" destOrd="0" presId="urn:microsoft.com/office/officeart/2005/8/layout/lProcess2"/>
    <dgm:cxn modelId="{D4795412-5389-47C0-B5A0-C26D02FDBF52}" type="presOf" srcId="{73F20D85-95A6-4258-81A0-AE617ED44761}" destId="{0C487BD0-F2AB-4A67-A6C3-884FB62E11A1}" srcOrd="0" destOrd="0" presId="urn:microsoft.com/office/officeart/2005/8/layout/lProcess2"/>
    <dgm:cxn modelId="{CD5AD6FD-BC00-46B7-9BEE-3E29C18BCC79}" srcId="{C2C83C64-98AD-4B94-B8F5-F9A3ECFCB77B}" destId="{73F20D85-95A6-4258-81A0-AE617ED44761}" srcOrd="0" destOrd="0" parTransId="{8DCCA6E2-70E4-4803-B603-A31EF875C355}" sibTransId="{5FF22A3F-E09B-404C-AFBB-8226CC604B79}"/>
    <dgm:cxn modelId="{EAB33267-D3D3-46A0-BBFF-57B5832D6D86}" srcId="{22EE8400-9BFA-43DC-96D5-F225DD1C6400}" destId="{14D076EF-7B24-46A7-81B6-0A00D594B88E}" srcOrd="0" destOrd="0" parTransId="{211EBBDB-6EA0-40C9-A149-508D04124EFB}" sibTransId="{8E5B31AA-3664-4F0B-8619-58E98B87ABFE}"/>
    <dgm:cxn modelId="{55A48EDD-5428-4C48-8B59-6E781E430448}" type="presOf" srcId="{4E15103A-8587-4C41-A6EA-3FD670B6284E}" destId="{7DB876DD-7107-4D7A-8625-43E0BB35C03E}" srcOrd="0" destOrd="0" presId="urn:microsoft.com/office/officeart/2005/8/layout/lProcess2"/>
    <dgm:cxn modelId="{184829D9-5DDB-4D75-8955-55D8BEFA03C0}" type="presOf" srcId="{3227346A-25BB-4ADA-B74C-FCB251064A80}" destId="{637E6688-35FD-4069-B1BC-99FD1DFF594B}" srcOrd="0" destOrd="0" presId="urn:microsoft.com/office/officeart/2005/8/layout/lProcess2"/>
    <dgm:cxn modelId="{91A28A76-93A3-4B9F-9282-86A1EF784747}" srcId="{4E15103A-8587-4C41-A6EA-3FD670B6284E}" destId="{22EE8400-9BFA-43DC-96D5-F225DD1C6400}" srcOrd="3" destOrd="0" parTransId="{B05EDD57-5F8B-47A4-AA71-764DFD8A46DA}" sibTransId="{2C46BD1E-8D76-4C5B-B3AA-CF4BA18778BB}"/>
    <dgm:cxn modelId="{E6BA0610-C614-4E3C-8418-BD1608206101}" srcId="{4E15103A-8587-4C41-A6EA-3FD670B6284E}" destId="{C2C83C64-98AD-4B94-B8F5-F9A3ECFCB77B}" srcOrd="0" destOrd="0" parTransId="{8F4296ED-23B7-4A93-8922-C12A07FC1F4C}" sibTransId="{021C7D66-8F8C-49A8-966B-10ABD3E3EFB5}"/>
    <dgm:cxn modelId="{40C70734-919F-44E3-98E2-742D0478EE15}" srcId="{4E15103A-8587-4C41-A6EA-3FD670B6284E}" destId="{2E33E4A3-0EE2-4D8F-9D67-E8089FE45F56}" srcOrd="1" destOrd="0" parTransId="{84658DD8-4275-46AD-8DE6-35C3B9CD9CCC}" sibTransId="{CEF335FE-24E4-4AF6-A97C-5B9045DC3CB2}"/>
    <dgm:cxn modelId="{22C630F6-BC80-47FA-A478-33978F9632C7}" srcId="{4E15103A-8587-4C41-A6EA-3FD670B6284E}" destId="{3227346A-25BB-4ADA-B74C-FCB251064A80}" srcOrd="2" destOrd="0" parTransId="{42CA041A-D53F-44D2-9348-21566C7BB348}" sibTransId="{06860F61-45A6-4203-B5C2-C39E4BA95219}"/>
    <dgm:cxn modelId="{94718F1D-CA7F-4542-9096-6215C101B7E8}" type="presOf" srcId="{3227346A-25BB-4ADA-B74C-FCB251064A80}" destId="{583530A6-2D72-4702-861F-79B1C82F8BEB}" srcOrd="1" destOrd="0" presId="urn:microsoft.com/office/officeart/2005/8/layout/lProcess2"/>
    <dgm:cxn modelId="{4EA5C9E8-8009-47E3-9F2A-976F4DDB2246}" type="presOf" srcId="{B58EAD6D-0B93-475A-B9AD-BDE089765670}" destId="{083557C3-D386-4655-B26A-636148602E18}" srcOrd="0" destOrd="0" presId="urn:microsoft.com/office/officeart/2005/8/layout/lProcess2"/>
    <dgm:cxn modelId="{B080006E-83C9-473E-9F04-717C71702D77}" type="presOf" srcId="{22EE8400-9BFA-43DC-96D5-F225DD1C6400}" destId="{4784B0BF-F458-4606-A431-EBC907EECD8B}" srcOrd="1" destOrd="0" presId="urn:microsoft.com/office/officeart/2005/8/layout/lProcess2"/>
    <dgm:cxn modelId="{CEB462B4-F868-463A-A699-8F6B0824E296}" srcId="{3227346A-25BB-4ADA-B74C-FCB251064A80}" destId="{B58EAD6D-0B93-475A-B9AD-BDE089765670}" srcOrd="0" destOrd="0" parTransId="{B8247A28-9E5C-45EE-9A78-E8F2D511B1E8}" sibTransId="{B11E676F-9336-4C84-98B7-5B09A45500F7}"/>
    <dgm:cxn modelId="{4836F01B-85B8-43DE-A566-AD9173EF1743}" type="presOf" srcId="{2E33E4A3-0EE2-4D8F-9D67-E8089FE45F56}" destId="{FC359E82-E809-4D5A-B154-095E3E8FE50F}" srcOrd="1" destOrd="0" presId="urn:microsoft.com/office/officeart/2005/8/layout/lProcess2"/>
    <dgm:cxn modelId="{16A317E2-1376-4FBB-8802-E6309D2DC427}" type="presOf" srcId="{2E33E4A3-0EE2-4D8F-9D67-E8089FE45F56}" destId="{0D67DC86-966B-41D2-A507-71952678DE29}" srcOrd="0" destOrd="0" presId="urn:microsoft.com/office/officeart/2005/8/layout/lProcess2"/>
    <dgm:cxn modelId="{EC05A3A4-AAB5-4938-8103-252376C012B8}" type="presParOf" srcId="{7DB876DD-7107-4D7A-8625-43E0BB35C03E}" destId="{E6C8F8EA-C860-4693-848C-2A75BB514D35}" srcOrd="0" destOrd="0" presId="urn:microsoft.com/office/officeart/2005/8/layout/lProcess2"/>
    <dgm:cxn modelId="{A783DE1E-3B64-46FF-AD82-2DDEDF8D2CD0}" type="presParOf" srcId="{E6C8F8EA-C860-4693-848C-2A75BB514D35}" destId="{05EBEE7D-AE12-48A1-8564-12106AA1FD47}" srcOrd="0" destOrd="0" presId="urn:microsoft.com/office/officeart/2005/8/layout/lProcess2"/>
    <dgm:cxn modelId="{AE884D45-1624-467C-A0B7-B8CD7FC3435D}" type="presParOf" srcId="{E6C8F8EA-C860-4693-848C-2A75BB514D35}" destId="{8D81593F-21C4-4C68-97F6-E02B80CA06F8}" srcOrd="1" destOrd="0" presId="urn:microsoft.com/office/officeart/2005/8/layout/lProcess2"/>
    <dgm:cxn modelId="{E3D73A45-A7CC-4FE7-8948-6E0878BF3C77}" type="presParOf" srcId="{E6C8F8EA-C860-4693-848C-2A75BB514D35}" destId="{B8E94013-56F2-4E01-85D6-5E2D3AB9DC10}" srcOrd="2" destOrd="0" presId="urn:microsoft.com/office/officeart/2005/8/layout/lProcess2"/>
    <dgm:cxn modelId="{6683AD6B-6E1E-4060-A253-49B9682511FC}" type="presParOf" srcId="{B8E94013-56F2-4E01-85D6-5E2D3AB9DC10}" destId="{63526226-6703-45BF-9CBC-083462BA8ACD}" srcOrd="0" destOrd="0" presId="urn:microsoft.com/office/officeart/2005/8/layout/lProcess2"/>
    <dgm:cxn modelId="{6EF67F73-C37E-4B00-9697-7A39AE08257A}" type="presParOf" srcId="{63526226-6703-45BF-9CBC-083462BA8ACD}" destId="{0C487BD0-F2AB-4A67-A6C3-884FB62E11A1}" srcOrd="0" destOrd="0" presId="urn:microsoft.com/office/officeart/2005/8/layout/lProcess2"/>
    <dgm:cxn modelId="{2E3E29AC-DB26-4EB3-AD4A-68898A362C05}" type="presParOf" srcId="{7DB876DD-7107-4D7A-8625-43E0BB35C03E}" destId="{D2FFC181-905A-4D0B-A93D-9FEFB582EDB6}" srcOrd="1" destOrd="0" presId="urn:microsoft.com/office/officeart/2005/8/layout/lProcess2"/>
    <dgm:cxn modelId="{8FBC1AC6-6D27-4882-B358-5F4A5D36220F}" type="presParOf" srcId="{7DB876DD-7107-4D7A-8625-43E0BB35C03E}" destId="{AA34E4EA-6A04-491C-A721-F677DE6E9A59}" srcOrd="2" destOrd="0" presId="urn:microsoft.com/office/officeart/2005/8/layout/lProcess2"/>
    <dgm:cxn modelId="{F4D3B8E9-0868-4C51-AC06-9A7E2765DE1E}" type="presParOf" srcId="{AA34E4EA-6A04-491C-A721-F677DE6E9A59}" destId="{0D67DC86-966B-41D2-A507-71952678DE29}" srcOrd="0" destOrd="0" presId="urn:microsoft.com/office/officeart/2005/8/layout/lProcess2"/>
    <dgm:cxn modelId="{3B59FC6E-D3A1-4891-A95C-857400591935}" type="presParOf" srcId="{AA34E4EA-6A04-491C-A721-F677DE6E9A59}" destId="{FC359E82-E809-4D5A-B154-095E3E8FE50F}" srcOrd="1" destOrd="0" presId="urn:microsoft.com/office/officeart/2005/8/layout/lProcess2"/>
    <dgm:cxn modelId="{F79DDB52-A6F3-4A44-8E4D-FE40109568EA}" type="presParOf" srcId="{AA34E4EA-6A04-491C-A721-F677DE6E9A59}" destId="{A36A930B-0ACA-4E35-A032-647EDF32B1C0}" srcOrd="2" destOrd="0" presId="urn:microsoft.com/office/officeart/2005/8/layout/lProcess2"/>
    <dgm:cxn modelId="{3BB5E845-0EBD-4393-B254-730CDDF7DB1C}" type="presParOf" srcId="{A36A930B-0ACA-4E35-A032-647EDF32B1C0}" destId="{CD1237E4-6E23-46F6-8F4D-CF3B8BFDB949}" srcOrd="0" destOrd="0" presId="urn:microsoft.com/office/officeart/2005/8/layout/lProcess2"/>
    <dgm:cxn modelId="{6D5D72B1-DEB3-434C-BD38-CA16F9F3A08A}" type="presParOf" srcId="{CD1237E4-6E23-46F6-8F4D-CF3B8BFDB949}" destId="{050ECC74-9146-476B-A5D8-42F9B0C4532A}" srcOrd="0" destOrd="0" presId="urn:microsoft.com/office/officeart/2005/8/layout/lProcess2"/>
    <dgm:cxn modelId="{D51A535E-80A1-4246-BF4C-4DBBDA21E2AA}" type="presParOf" srcId="{7DB876DD-7107-4D7A-8625-43E0BB35C03E}" destId="{F5219210-6344-48A0-9068-97A093DBEB1C}" srcOrd="3" destOrd="0" presId="urn:microsoft.com/office/officeart/2005/8/layout/lProcess2"/>
    <dgm:cxn modelId="{D0389907-7647-4DE0-8F3D-F9E0F4BD78CF}" type="presParOf" srcId="{7DB876DD-7107-4D7A-8625-43E0BB35C03E}" destId="{910021BC-AD95-431A-81FC-C4C37C9C5DFC}" srcOrd="4" destOrd="0" presId="urn:microsoft.com/office/officeart/2005/8/layout/lProcess2"/>
    <dgm:cxn modelId="{E88E7FB5-C4F2-43DB-8909-AA0A1CFEA48F}" type="presParOf" srcId="{910021BC-AD95-431A-81FC-C4C37C9C5DFC}" destId="{637E6688-35FD-4069-B1BC-99FD1DFF594B}" srcOrd="0" destOrd="0" presId="urn:microsoft.com/office/officeart/2005/8/layout/lProcess2"/>
    <dgm:cxn modelId="{7B754FB2-13D3-402E-BB79-A2685C805354}" type="presParOf" srcId="{910021BC-AD95-431A-81FC-C4C37C9C5DFC}" destId="{583530A6-2D72-4702-861F-79B1C82F8BEB}" srcOrd="1" destOrd="0" presId="urn:microsoft.com/office/officeart/2005/8/layout/lProcess2"/>
    <dgm:cxn modelId="{0FD5C477-ED6C-431D-BD3B-F26BC098512B}" type="presParOf" srcId="{910021BC-AD95-431A-81FC-C4C37C9C5DFC}" destId="{26054641-FBD1-48FC-86ED-11104D6D6958}" srcOrd="2" destOrd="0" presId="urn:microsoft.com/office/officeart/2005/8/layout/lProcess2"/>
    <dgm:cxn modelId="{5B19B897-A70D-429C-9E8E-78FAF7362FFF}" type="presParOf" srcId="{26054641-FBD1-48FC-86ED-11104D6D6958}" destId="{FC86C6A5-02F2-4EDF-8BBC-1087E86D159B}" srcOrd="0" destOrd="0" presId="urn:microsoft.com/office/officeart/2005/8/layout/lProcess2"/>
    <dgm:cxn modelId="{F89FD644-F0D4-4487-BFEC-233E6C9E26CE}" type="presParOf" srcId="{FC86C6A5-02F2-4EDF-8BBC-1087E86D159B}" destId="{083557C3-D386-4655-B26A-636148602E18}" srcOrd="0" destOrd="0" presId="urn:microsoft.com/office/officeart/2005/8/layout/lProcess2"/>
    <dgm:cxn modelId="{4566627E-6A82-4773-8A08-6EA26259DB8C}" type="presParOf" srcId="{7DB876DD-7107-4D7A-8625-43E0BB35C03E}" destId="{1AACB222-3541-4FD4-A76E-C09ED5D1ACA3}" srcOrd="5" destOrd="0" presId="urn:microsoft.com/office/officeart/2005/8/layout/lProcess2"/>
    <dgm:cxn modelId="{A40A9628-4D8F-462E-AF6C-A9C2FDD3C19D}" type="presParOf" srcId="{7DB876DD-7107-4D7A-8625-43E0BB35C03E}" destId="{D64772C6-4438-4B8B-81F0-871BB09FD1B5}" srcOrd="6" destOrd="0" presId="urn:microsoft.com/office/officeart/2005/8/layout/lProcess2"/>
    <dgm:cxn modelId="{59401208-FF3B-4D3A-A3D5-92708CBD6C1F}" type="presParOf" srcId="{D64772C6-4438-4B8B-81F0-871BB09FD1B5}" destId="{4472DB24-F404-473A-8B9D-002028271D37}" srcOrd="0" destOrd="0" presId="urn:microsoft.com/office/officeart/2005/8/layout/lProcess2"/>
    <dgm:cxn modelId="{FC9E084D-3647-4D70-BDA1-42DBC4BD9E31}" type="presParOf" srcId="{D64772C6-4438-4B8B-81F0-871BB09FD1B5}" destId="{4784B0BF-F458-4606-A431-EBC907EECD8B}" srcOrd="1" destOrd="0" presId="urn:microsoft.com/office/officeart/2005/8/layout/lProcess2"/>
    <dgm:cxn modelId="{E71B884F-94C3-4BC4-ADB3-730CBE5BEE08}" type="presParOf" srcId="{D64772C6-4438-4B8B-81F0-871BB09FD1B5}" destId="{64AAFF2B-4502-4B14-9424-9CE4C32113CD}" srcOrd="2" destOrd="0" presId="urn:microsoft.com/office/officeart/2005/8/layout/lProcess2"/>
    <dgm:cxn modelId="{F2A40BAA-65AE-436A-B2EC-BD5DD6860987}" type="presParOf" srcId="{64AAFF2B-4502-4B14-9424-9CE4C32113CD}" destId="{5FF0D106-7A19-486A-8205-7233328982B9}" srcOrd="0" destOrd="0" presId="urn:microsoft.com/office/officeart/2005/8/layout/lProcess2"/>
    <dgm:cxn modelId="{F8CC2D25-A4C8-4453-93D1-6C37316EBDEF}" type="presParOf" srcId="{5FF0D106-7A19-486A-8205-7233328982B9}" destId="{A30A8B99-008C-4C12-A7A7-B6EB430C2CC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E916EF6-97F1-4968-B058-05A086B1AEC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A83E05B-411B-4B5C-BCFC-3DE310C261D2}">
      <dgm:prSet phldrT="[Text]"/>
      <dgm:spPr/>
      <dgm:t>
        <a:bodyPr/>
        <a:lstStyle/>
        <a:p>
          <a:r>
            <a:rPr lang="en-US" dirty="0"/>
            <a:t>Developmental Tasks</a:t>
          </a:r>
        </a:p>
      </dgm:t>
    </dgm:pt>
    <dgm:pt modelId="{02470667-2395-49DE-BE13-7CC3B48B5CD7}" type="parTrans" cxnId="{B16FA970-C031-4EC8-9A1B-EED8FBAED004}">
      <dgm:prSet/>
      <dgm:spPr/>
      <dgm:t>
        <a:bodyPr/>
        <a:lstStyle/>
        <a:p>
          <a:endParaRPr lang="en-US"/>
        </a:p>
      </dgm:t>
    </dgm:pt>
    <dgm:pt modelId="{61D53D81-0CE3-45FF-8295-46FBFCBFE0EE}" type="sibTrans" cxnId="{B16FA970-C031-4EC8-9A1B-EED8FBAED004}">
      <dgm:prSet/>
      <dgm:spPr/>
      <dgm:t>
        <a:bodyPr/>
        <a:lstStyle/>
        <a:p>
          <a:endParaRPr lang="en-US"/>
        </a:p>
      </dgm:t>
    </dgm:pt>
    <dgm:pt modelId="{3064257F-5620-4683-9719-7D3A36927AFD}">
      <dgm:prSet phldrT="[Text]" custT="1"/>
      <dgm:spPr/>
      <dgm:t>
        <a:bodyPr/>
        <a:lstStyle/>
        <a:p>
          <a:r>
            <a:rPr lang="en-US" sz="2400"/>
            <a:t>Attachment to primary caregiver/s</a:t>
          </a:r>
          <a:endParaRPr lang="en-US" sz="2400" dirty="0"/>
        </a:p>
      </dgm:t>
    </dgm:pt>
    <dgm:pt modelId="{6BD6CCCB-E005-42BC-96B9-08AB6B2636AD}" type="parTrans" cxnId="{0F6B4238-7D30-4776-BEE1-BF9AF35F28C3}">
      <dgm:prSet/>
      <dgm:spPr/>
      <dgm:t>
        <a:bodyPr/>
        <a:lstStyle/>
        <a:p>
          <a:endParaRPr lang="en-US"/>
        </a:p>
      </dgm:t>
    </dgm:pt>
    <dgm:pt modelId="{D9DD13AE-C820-4D54-87D4-C6C887EEDA0B}" type="sibTrans" cxnId="{0F6B4238-7D30-4776-BEE1-BF9AF35F28C3}">
      <dgm:prSet/>
      <dgm:spPr/>
      <dgm:t>
        <a:bodyPr/>
        <a:lstStyle/>
        <a:p>
          <a:endParaRPr lang="en-US"/>
        </a:p>
      </dgm:t>
    </dgm:pt>
    <dgm:pt modelId="{2EAF4024-C1BD-4D19-82A7-630452F5482F}">
      <dgm:prSet phldrT="[Text]" custT="1"/>
      <dgm:spPr/>
      <dgm:t>
        <a:bodyPr/>
        <a:lstStyle/>
        <a:p>
          <a:r>
            <a:rPr lang="en-US" sz="2400"/>
            <a:t>Development of vision and hearing</a:t>
          </a:r>
          <a:endParaRPr lang="en-US" sz="2400" dirty="0"/>
        </a:p>
      </dgm:t>
    </dgm:pt>
    <dgm:pt modelId="{9A0BCCD1-086E-4576-AF1F-DB1F048BC1A4}" type="parTrans" cxnId="{6CA84C04-4196-4652-8044-82CA177D79DF}">
      <dgm:prSet/>
      <dgm:spPr/>
      <dgm:t>
        <a:bodyPr/>
        <a:lstStyle/>
        <a:p>
          <a:endParaRPr lang="en-US"/>
        </a:p>
      </dgm:t>
    </dgm:pt>
    <dgm:pt modelId="{28B92F58-DD97-4505-9639-78880A331F4F}" type="sibTrans" cxnId="{6CA84C04-4196-4652-8044-82CA177D79DF}">
      <dgm:prSet/>
      <dgm:spPr/>
      <dgm:t>
        <a:bodyPr/>
        <a:lstStyle/>
        <a:p>
          <a:endParaRPr lang="en-US"/>
        </a:p>
      </dgm:t>
    </dgm:pt>
    <dgm:pt modelId="{548182F3-E000-4867-895A-E77873F141B2}">
      <dgm:prSet phldrT="[Text]"/>
      <dgm:spPr>
        <a:solidFill>
          <a:schemeClr val="accent5">
            <a:lumMod val="50000"/>
          </a:schemeClr>
        </a:solidFill>
      </dgm:spPr>
      <dgm:t>
        <a:bodyPr/>
        <a:lstStyle/>
        <a:p>
          <a:r>
            <a:rPr lang="en-US" dirty="0"/>
            <a:t>Impact from Trauma</a:t>
          </a:r>
        </a:p>
      </dgm:t>
    </dgm:pt>
    <dgm:pt modelId="{55A0AD6D-A14D-4974-894D-C2BA17472122}" type="parTrans" cxnId="{1DAD6CB8-2F49-4007-B851-B59C2E50A57D}">
      <dgm:prSet/>
      <dgm:spPr/>
      <dgm:t>
        <a:bodyPr/>
        <a:lstStyle/>
        <a:p>
          <a:endParaRPr lang="en-US"/>
        </a:p>
      </dgm:t>
    </dgm:pt>
    <dgm:pt modelId="{D0C678C0-8E0B-41F5-BB38-0B8660B2C3C1}" type="sibTrans" cxnId="{1DAD6CB8-2F49-4007-B851-B59C2E50A57D}">
      <dgm:prSet/>
      <dgm:spPr/>
      <dgm:t>
        <a:bodyPr/>
        <a:lstStyle/>
        <a:p>
          <a:endParaRPr lang="en-US"/>
        </a:p>
      </dgm:t>
    </dgm:pt>
    <dgm:pt modelId="{4406E207-7A6B-4DDF-AB0B-90690D11CCC0}">
      <dgm:prSet phldrT="[Text]"/>
      <dgm:spPr>
        <a:solidFill>
          <a:schemeClr val="accent5">
            <a:alpha val="90000"/>
          </a:schemeClr>
        </a:solidFill>
      </dgm:spPr>
      <dgm:t>
        <a:bodyPr/>
        <a:lstStyle/>
        <a:p>
          <a:r>
            <a:rPr lang="en-US" dirty="0"/>
            <a:t>Changes in eating and sleeping</a:t>
          </a:r>
        </a:p>
      </dgm:t>
    </dgm:pt>
    <dgm:pt modelId="{3026EA6C-E013-4FCA-B3C8-5F18FE1B0EB2}" type="parTrans" cxnId="{2301F358-6591-4632-8BA7-C955BEF2F45C}">
      <dgm:prSet/>
      <dgm:spPr/>
      <dgm:t>
        <a:bodyPr/>
        <a:lstStyle/>
        <a:p>
          <a:endParaRPr lang="en-US"/>
        </a:p>
      </dgm:t>
    </dgm:pt>
    <dgm:pt modelId="{866133E9-BCB2-49D2-98FC-ECB9C9FBE83F}" type="sibTrans" cxnId="{2301F358-6591-4632-8BA7-C955BEF2F45C}">
      <dgm:prSet/>
      <dgm:spPr/>
      <dgm:t>
        <a:bodyPr/>
        <a:lstStyle/>
        <a:p>
          <a:endParaRPr lang="en-US"/>
        </a:p>
      </dgm:t>
    </dgm:pt>
    <dgm:pt modelId="{4E534AD5-3C5B-4A4B-959C-5A868EBA11B7}">
      <dgm:prSet phldrT="[Text]"/>
      <dgm:spPr>
        <a:solidFill>
          <a:schemeClr val="accent5">
            <a:alpha val="90000"/>
          </a:schemeClr>
        </a:solidFill>
      </dgm:spPr>
      <dgm:t>
        <a:bodyPr/>
        <a:lstStyle/>
        <a:p>
          <a:r>
            <a:rPr lang="en-US" dirty="0"/>
            <a:t>Becoming passive, quiet</a:t>
          </a:r>
        </a:p>
      </dgm:t>
    </dgm:pt>
    <dgm:pt modelId="{21C0914F-1C35-4359-8AD4-2862F3BCF280}" type="parTrans" cxnId="{224313EB-876C-44FF-92E3-172CDB662412}">
      <dgm:prSet/>
      <dgm:spPr/>
      <dgm:t>
        <a:bodyPr/>
        <a:lstStyle/>
        <a:p>
          <a:endParaRPr lang="en-US"/>
        </a:p>
      </dgm:t>
    </dgm:pt>
    <dgm:pt modelId="{BEEFB251-F688-46CB-98AF-BF25C983EC47}" type="sibTrans" cxnId="{224313EB-876C-44FF-92E3-172CDB662412}">
      <dgm:prSet/>
      <dgm:spPr/>
      <dgm:t>
        <a:bodyPr/>
        <a:lstStyle/>
        <a:p>
          <a:endParaRPr lang="en-US"/>
        </a:p>
      </dgm:t>
    </dgm:pt>
    <dgm:pt modelId="{B27D38B2-B955-46C9-99B7-DDA772154F57}">
      <dgm:prSet phldrT="[Text]" custT="1"/>
      <dgm:spPr/>
      <dgm:t>
        <a:bodyPr/>
        <a:lstStyle/>
        <a:p>
          <a:r>
            <a:rPr lang="en-US" sz="2400"/>
            <a:t>Recognition of and response to emotional cues</a:t>
          </a:r>
          <a:endParaRPr lang="en-US" sz="2400" dirty="0"/>
        </a:p>
      </dgm:t>
    </dgm:pt>
    <dgm:pt modelId="{A35CD74B-F8CE-4CC3-AA00-D920E79E79F1}" type="parTrans" cxnId="{184E486A-ACC5-41B2-8CA4-A9E18C781237}">
      <dgm:prSet/>
      <dgm:spPr/>
      <dgm:t>
        <a:bodyPr/>
        <a:lstStyle/>
        <a:p>
          <a:endParaRPr lang="en-US"/>
        </a:p>
      </dgm:t>
    </dgm:pt>
    <dgm:pt modelId="{4B37384D-9CDF-48F2-8318-4281A7BB5B42}" type="sibTrans" cxnId="{184E486A-ACC5-41B2-8CA4-A9E18C781237}">
      <dgm:prSet/>
      <dgm:spPr/>
      <dgm:t>
        <a:bodyPr/>
        <a:lstStyle/>
        <a:p>
          <a:endParaRPr lang="en-US"/>
        </a:p>
      </dgm:t>
    </dgm:pt>
    <dgm:pt modelId="{5E8E964D-0211-4EE2-94F3-7B584A06FDD8}">
      <dgm:prSet phldrT="[Text]" custT="1"/>
      <dgm:spPr/>
      <dgm:t>
        <a:bodyPr/>
        <a:lstStyle/>
        <a:p>
          <a:r>
            <a:rPr lang="en-US" sz="2400"/>
            <a:t>Develop more independence and ability to assess danger</a:t>
          </a:r>
          <a:endParaRPr lang="en-US" sz="2400" dirty="0"/>
        </a:p>
      </dgm:t>
    </dgm:pt>
    <dgm:pt modelId="{1E5C6E38-3998-4A8D-8AF9-AEAA08289935}" type="parTrans" cxnId="{3D205BD5-8D9D-450D-95E2-4D8522FF17D0}">
      <dgm:prSet/>
      <dgm:spPr/>
      <dgm:t>
        <a:bodyPr/>
        <a:lstStyle/>
        <a:p>
          <a:endParaRPr lang="en-US"/>
        </a:p>
      </dgm:t>
    </dgm:pt>
    <dgm:pt modelId="{368AA10B-D2B1-4121-866B-51B8631FB82B}" type="sibTrans" cxnId="{3D205BD5-8D9D-450D-95E2-4D8522FF17D0}">
      <dgm:prSet/>
      <dgm:spPr/>
      <dgm:t>
        <a:bodyPr/>
        <a:lstStyle/>
        <a:p>
          <a:endParaRPr lang="en-US"/>
        </a:p>
      </dgm:t>
    </dgm:pt>
    <dgm:pt modelId="{9E617AEF-5529-4A6F-88F6-22E30CA8834D}">
      <dgm:prSet phldrT="[Text]"/>
      <dgm:spPr>
        <a:solidFill>
          <a:schemeClr val="accent5">
            <a:alpha val="90000"/>
          </a:schemeClr>
        </a:solidFill>
      </dgm:spPr>
      <dgm:t>
        <a:bodyPr/>
        <a:lstStyle/>
        <a:p>
          <a:r>
            <a:rPr lang="en-US" dirty="0"/>
            <a:t>Increased startle response</a:t>
          </a:r>
        </a:p>
      </dgm:t>
    </dgm:pt>
    <dgm:pt modelId="{13E9AF6C-E748-4CA1-AD2E-23B1630B5EEF}" type="parTrans" cxnId="{736AA39A-4000-4CAB-A459-505F67DF2EDA}">
      <dgm:prSet/>
      <dgm:spPr/>
      <dgm:t>
        <a:bodyPr/>
        <a:lstStyle/>
        <a:p>
          <a:endParaRPr lang="en-US"/>
        </a:p>
      </dgm:t>
    </dgm:pt>
    <dgm:pt modelId="{B56CA4C2-DFA6-4EB1-BA40-AD43CF20B9D8}" type="sibTrans" cxnId="{736AA39A-4000-4CAB-A459-505F67DF2EDA}">
      <dgm:prSet/>
      <dgm:spPr/>
      <dgm:t>
        <a:bodyPr/>
        <a:lstStyle/>
        <a:p>
          <a:endParaRPr lang="en-US"/>
        </a:p>
      </dgm:t>
    </dgm:pt>
    <dgm:pt modelId="{B1298C35-B68E-430E-B860-A5EC47E50D4F}">
      <dgm:prSet phldrT="[Text]"/>
      <dgm:spPr>
        <a:solidFill>
          <a:schemeClr val="accent5">
            <a:alpha val="90000"/>
          </a:schemeClr>
        </a:solidFill>
      </dgm:spPr>
      <dgm:t>
        <a:bodyPr/>
        <a:lstStyle/>
        <a:p>
          <a:r>
            <a:rPr lang="en-US" dirty="0"/>
            <a:t>Regressive behaviors</a:t>
          </a:r>
        </a:p>
      </dgm:t>
    </dgm:pt>
    <dgm:pt modelId="{7BFB4620-8C02-4A31-B4EE-0CF60A14E0E5}" type="parTrans" cxnId="{B711DE7D-5665-4EC2-ABA0-CF9B8955C81E}">
      <dgm:prSet/>
      <dgm:spPr/>
      <dgm:t>
        <a:bodyPr/>
        <a:lstStyle/>
        <a:p>
          <a:endParaRPr lang="en-US"/>
        </a:p>
      </dgm:t>
    </dgm:pt>
    <dgm:pt modelId="{A213C55D-3755-4997-828B-75BFDEA19EF5}" type="sibTrans" cxnId="{B711DE7D-5665-4EC2-ABA0-CF9B8955C81E}">
      <dgm:prSet/>
      <dgm:spPr/>
      <dgm:t>
        <a:bodyPr/>
        <a:lstStyle/>
        <a:p>
          <a:endParaRPr lang="en-US"/>
        </a:p>
      </dgm:t>
    </dgm:pt>
    <dgm:pt modelId="{DA38E312-E22F-4638-9C86-EAAA6E49694B}">
      <dgm:prSet phldrT="[Text]"/>
      <dgm:spPr>
        <a:solidFill>
          <a:schemeClr val="accent5">
            <a:alpha val="90000"/>
          </a:schemeClr>
        </a:solidFill>
      </dgm:spPr>
      <dgm:t>
        <a:bodyPr/>
        <a:lstStyle/>
        <a:p>
          <a:r>
            <a:rPr lang="en-US" dirty="0"/>
            <a:t>Fear of being separated from familiar people/places</a:t>
          </a:r>
        </a:p>
      </dgm:t>
    </dgm:pt>
    <dgm:pt modelId="{2CF9C005-F662-4BED-B7CE-65D18FC331D2}" type="parTrans" cxnId="{7DC81095-9EE5-4AE5-BE08-E0A8E8E857C9}">
      <dgm:prSet/>
      <dgm:spPr/>
      <dgm:t>
        <a:bodyPr/>
        <a:lstStyle/>
        <a:p>
          <a:endParaRPr lang="en-US"/>
        </a:p>
      </dgm:t>
    </dgm:pt>
    <dgm:pt modelId="{D3DC3FB0-A3FF-4D30-A658-038FBF256DC7}" type="sibTrans" cxnId="{7DC81095-9EE5-4AE5-BE08-E0A8E8E857C9}">
      <dgm:prSet/>
      <dgm:spPr/>
      <dgm:t>
        <a:bodyPr/>
        <a:lstStyle/>
        <a:p>
          <a:endParaRPr lang="en-US"/>
        </a:p>
      </dgm:t>
    </dgm:pt>
    <dgm:pt modelId="{A9AAC206-9B34-49B2-AD60-8069C41D7D99}">
      <dgm:prSet phldrT="[Text]"/>
      <dgm:spPr>
        <a:solidFill>
          <a:schemeClr val="accent5">
            <a:alpha val="90000"/>
          </a:schemeClr>
        </a:solidFill>
      </dgm:spPr>
      <dgm:t>
        <a:bodyPr/>
        <a:lstStyle/>
        <a:p>
          <a:r>
            <a:rPr lang="en-US" dirty="0"/>
            <a:t>Confusion about what is dangerous and who to go to for safety</a:t>
          </a:r>
        </a:p>
      </dgm:t>
    </dgm:pt>
    <dgm:pt modelId="{36CC5C3E-4DDB-47D2-A2E5-308703226BDB}" type="parTrans" cxnId="{C5BD03EA-0DF6-4F92-8AE4-61B5E0F64363}">
      <dgm:prSet/>
      <dgm:spPr/>
      <dgm:t>
        <a:bodyPr/>
        <a:lstStyle/>
        <a:p>
          <a:endParaRPr lang="en-US"/>
        </a:p>
      </dgm:t>
    </dgm:pt>
    <dgm:pt modelId="{F2BFD672-F932-4453-806E-D3619305F7D9}" type="sibTrans" cxnId="{C5BD03EA-0DF6-4F92-8AE4-61B5E0F64363}">
      <dgm:prSet/>
      <dgm:spPr/>
      <dgm:t>
        <a:bodyPr/>
        <a:lstStyle/>
        <a:p>
          <a:endParaRPr lang="en-US"/>
        </a:p>
      </dgm:t>
    </dgm:pt>
    <dgm:pt modelId="{C3F205FD-7868-43BF-BAFF-AED9B5BA7C7C}" type="pres">
      <dgm:prSet presAssocID="{0E916EF6-97F1-4968-B058-05A086B1AECB}" presName="Name0" presStyleCnt="0">
        <dgm:presLayoutVars>
          <dgm:dir/>
          <dgm:animLvl val="lvl"/>
          <dgm:resizeHandles val="exact"/>
        </dgm:presLayoutVars>
      </dgm:prSet>
      <dgm:spPr/>
      <dgm:t>
        <a:bodyPr/>
        <a:lstStyle/>
        <a:p>
          <a:endParaRPr lang="en-US"/>
        </a:p>
      </dgm:t>
    </dgm:pt>
    <dgm:pt modelId="{68BA114F-8992-4EDF-AC93-AAAEC90DAEC0}" type="pres">
      <dgm:prSet presAssocID="{CA83E05B-411B-4B5C-BCFC-3DE310C261D2}" presName="composite" presStyleCnt="0"/>
      <dgm:spPr/>
    </dgm:pt>
    <dgm:pt modelId="{13025ACB-E057-4A92-AE90-F09CDA3CD0BA}" type="pres">
      <dgm:prSet presAssocID="{CA83E05B-411B-4B5C-BCFC-3DE310C261D2}" presName="parTx" presStyleLbl="alignNode1" presStyleIdx="0" presStyleCnt="2">
        <dgm:presLayoutVars>
          <dgm:chMax val="0"/>
          <dgm:chPref val="0"/>
          <dgm:bulletEnabled val="1"/>
        </dgm:presLayoutVars>
      </dgm:prSet>
      <dgm:spPr/>
      <dgm:t>
        <a:bodyPr/>
        <a:lstStyle/>
        <a:p>
          <a:endParaRPr lang="en-US"/>
        </a:p>
      </dgm:t>
    </dgm:pt>
    <dgm:pt modelId="{3C62C724-DCCF-4839-9365-3B5A0E3755BE}" type="pres">
      <dgm:prSet presAssocID="{CA83E05B-411B-4B5C-BCFC-3DE310C261D2}" presName="desTx" presStyleLbl="alignAccFollowNode1" presStyleIdx="0" presStyleCnt="2">
        <dgm:presLayoutVars>
          <dgm:bulletEnabled val="1"/>
        </dgm:presLayoutVars>
      </dgm:prSet>
      <dgm:spPr/>
      <dgm:t>
        <a:bodyPr/>
        <a:lstStyle/>
        <a:p>
          <a:endParaRPr lang="en-US"/>
        </a:p>
      </dgm:t>
    </dgm:pt>
    <dgm:pt modelId="{D6BEB60D-F672-4A31-A379-0677AD7CB412}" type="pres">
      <dgm:prSet presAssocID="{61D53D81-0CE3-45FF-8295-46FBFCBFE0EE}" presName="space" presStyleCnt="0"/>
      <dgm:spPr/>
    </dgm:pt>
    <dgm:pt modelId="{1FAED384-94D1-4C4E-9C05-666000D34596}" type="pres">
      <dgm:prSet presAssocID="{548182F3-E000-4867-895A-E77873F141B2}" presName="composite" presStyleCnt="0"/>
      <dgm:spPr/>
    </dgm:pt>
    <dgm:pt modelId="{4B192E99-EB1A-4394-90A5-2F7CCF7036A4}" type="pres">
      <dgm:prSet presAssocID="{548182F3-E000-4867-895A-E77873F141B2}" presName="parTx" presStyleLbl="alignNode1" presStyleIdx="1" presStyleCnt="2">
        <dgm:presLayoutVars>
          <dgm:chMax val="0"/>
          <dgm:chPref val="0"/>
          <dgm:bulletEnabled val="1"/>
        </dgm:presLayoutVars>
      </dgm:prSet>
      <dgm:spPr/>
      <dgm:t>
        <a:bodyPr/>
        <a:lstStyle/>
        <a:p>
          <a:endParaRPr lang="en-US"/>
        </a:p>
      </dgm:t>
    </dgm:pt>
    <dgm:pt modelId="{D5FCBEC8-5714-486C-BF4F-202A7558DF3C}" type="pres">
      <dgm:prSet presAssocID="{548182F3-E000-4867-895A-E77873F141B2}" presName="desTx" presStyleLbl="alignAccFollowNode1" presStyleIdx="1" presStyleCnt="2">
        <dgm:presLayoutVars>
          <dgm:bulletEnabled val="1"/>
        </dgm:presLayoutVars>
      </dgm:prSet>
      <dgm:spPr/>
      <dgm:t>
        <a:bodyPr/>
        <a:lstStyle/>
        <a:p>
          <a:endParaRPr lang="en-US"/>
        </a:p>
      </dgm:t>
    </dgm:pt>
  </dgm:ptLst>
  <dgm:cxnLst>
    <dgm:cxn modelId="{7DC81095-9EE5-4AE5-BE08-E0A8E8E857C9}" srcId="{548182F3-E000-4867-895A-E77873F141B2}" destId="{DA38E312-E22F-4638-9C86-EAAA6E49694B}" srcOrd="0" destOrd="0" parTransId="{2CF9C005-F662-4BED-B7CE-65D18FC331D2}" sibTransId="{D3DC3FB0-A3FF-4D30-A658-038FBF256DC7}"/>
    <dgm:cxn modelId="{05B545BC-FFF1-4CCD-8333-91709F870C24}" type="presOf" srcId="{548182F3-E000-4867-895A-E77873F141B2}" destId="{4B192E99-EB1A-4394-90A5-2F7CCF7036A4}" srcOrd="0" destOrd="0" presId="urn:microsoft.com/office/officeart/2005/8/layout/hList1"/>
    <dgm:cxn modelId="{6CA84C04-4196-4652-8044-82CA177D79DF}" srcId="{CA83E05B-411B-4B5C-BCFC-3DE310C261D2}" destId="{2EAF4024-C1BD-4D19-82A7-630452F5482F}" srcOrd="1" destOrd="0" parTransId="{9A0BCCD1-086E-4576-AF1F-DB1F048BC1A4}" sibTransId="{28B92F58-DD97-4505-9639-78880A331F4F}"/>
    <dgm:cxn modelId="{B711DE7D-5665-4EC2-ABA0-CF9B8955C81E}" srcId="{548182F3-E000-4867-895A-E77873F141B2}" destId="{B1298C35-B68E-430E-B860-A5EC47E50D4F}" srcOrd="4" destOrd="0" parTransId="{7BFB4620-8C02-4A31-B4EE-0CF60A14E0E5}" sibTransId="{A213C55D-3755-4997-828B-75BFDEA19EF5}"/>
    <dgm:cxn modelId="{BEF0BEAC-3BA9-45F9-9BB8-8B42F4F1C45A}" type="presOf" srcId="{3064257F-5620-4683-9719-7D3A36927AFD}" destId="{3C62C724-DCCF-4839-9365-3B5A0E3755BE}" srcOrd="0" destOrd="0" presId="urn:microsoft.com/office/officeart/2005/8/layout/hList1"/>
    <dgm:cxn modelId="{B16FA970-C031-4EC8-9A1B-EED8FBAED004}" srcId="{0E916EF6-97F1-4968-B058-05A086B1AECB}" destId="{CA83E05B-411B-4B5C-BCFC-3DE310C261D2}" srcOrd="0" destOrd="0" parTransId="{02470667-2395-49DE-BE13-7CC3B48B5CD7}" sibTransId="{61D53D81-0CE3-45FF-8295-46FBFCBFE0EE}"/>
    <dgm:cxn modelId="{E8DB763E-DCF4-4D82-A5DB-372E82173E11}" type="presOf" srcId="{B1298C35-B68E-430E-B860-A5EC47E50D4F}" destId="{D5FCBEC8-5714-486C-BF4F-202A7558DF3C}" srcOrd="0" destOrd="4" presId="urn:microsoft.com/office/officeart/2005/8/layout/hList1"/>
    <dgm:cxn modelId="{212C19BC-93D7-46AC-978E-CF77B0F4FF49}" type="presOf" srcId="{0E916EF6-97F1-4968-B058-05A086B1AECB}" destId="{C3F205FD-7868-43BF-BAFF-AED9B5BA7C7C}" srcOrd="0" destOrd="0" presId="urn:microsoft.com/office/officeart/2005/8/layout/hList1"/>
    <dgm:cxn modelId="{C5BD03EA-0DF6-4F92-8AE4-61B5E0F64363}" srcId="{548182F3-E000-4867-895A-E77873F141B2}" destId="{A9AAC206-9B34-49B2-AD60-8069C41D7D99}" srcOrd="5" destOrd="0" parTransId="{36CC5C3E-4DDB-47D2-A2E5-308703226BDB}" sibTransId="{F2BFD672-F932-4453-806E-D3619305F7D9}"/>
    <dgm:cxn modelId="{34E858BF-AE5D-46E5-BD69-4325EA46CA45}" type="presOf" srcId="{4406E207-7A6B-4DDF-AB0B-90690D11CCC0}" destId="{D5FCBEC8-5714-486C-BF4F-202A7558DF3C}" srcOrd="0" destOrd="1" presId="urn:microsoft.com/office/officeart/2005/8/layout/hList1"/>
    <dgm:cxn modelId="{930E34CB-DE4F-4D43-A2A5-0A882002C32B}" type="presOf" srcId="{5E8E964D-0211-4EE2-94F3-7B584A06FDD8}" destId="{3C62C724-DCCF-4839-9365-3B5A0E3755BE}" srcOrd="0" destOrd="3" presId="urn:microsoft.com/office/officeart/2005/8/layout/hList1"/>
    <dgm:cxn modelId="{2301F358-6591-4632-8BA7-C955BEF2F45C}" srcId="{548182F3-E000-4867-895A-E77873F141B2}" destId="{4406E207-7A6B-4DDF-AB0B-90690D11CCC0}" srcOrd="1" destOrd="0" parTransId="{3026EA6C-E013-4FCA-B3C8-5F18FE1B0EB2}" sibTransId="{866133E9-BCB2-49D2-98FC-ECB9C9FBE83F}"/>
    <dgm:cxn modelId="{3D205BD5-8D9D-450D-95E2-4D8522FF17D0}" srcId="{CA83E05B-411B-4B5C-BCFC-3DE310C261D2}" destId="{5E8E964D-0211-4EE2-94F3-7B584A06FDD8}" srcOrd="3" destOrd="0" parTransId="{1E5C6E38-3998-4A8D-8AF9-AEAA08289935}" sibTransId="{368AA10B-D2B1-4121-866B-51B8631FB82B}"/>
    <dgm:cxn modelId="{3A23C482-F204-4DDF-8474-BB768FA903B5}" type="presOf" srcId="{CA83E05B-411B-4B5C-BCFC-3DE310C261D2}" destId="{13025ACB-E057-4A92-AE90-F09CDA3CD0BA}" srcOrd="0" destOrd="0" presId="urn:microsoft.com/office/officeart/2005/8/layout/hList1"/>
    <dgm:cxn modelId="{0F6B4238-7D30-4776-BEE1-BF9AF35F28C3}" srcId="{CA83E05B-411B-4B5C-BCFC-3DE310C261D2}" destId="{3064257F-5620-4683-9719-7D3A36927AFD}" srcOrd="0" destOrd="0" parTransId="{6BD6CCCB-E005-42BC-96B9-08AB6B2636AD}" sibTransId="{D9DD13AE-C820-4D54-87D4-C6C887EEDA0B}"/>
    <dgm:cxn modelId="{2410C29C-FC27-40EA-9552-135365D14E47}" type="presOf" srcId="{A9AAC206-9B34-49B2-AD60-8069C41D7D99}" destId="{D5FCBEC8-5714-486C-BF4F-202A7558DF3C}" srcOrd="0" destOrd="5" presId="urn:microsoft.com/office/officeart/2005/8/layout/hList1"/>
    <dgm:cxn modelId="{736AA39A-4000-4CAB-A459-505F67DF2EDA}" srcId="{548182F3-E000-4867-895A-E77873F141B2}" destId="{9E617AEF-5529-4A6F-88F6-22E30CA8834D}" srcOrd="3" destOrd="0" parTransId="{13E9AF6C-E748-4CA1-AD2E-23B1630B5EEF}" sibTransId="{B56CA4C2-DFA6-4EB1-BA40-AD43CF20B9D8}"/>
    <dgm:cxn modelId="{224313EB-876C-44FF-92E3-172CDB662412}" srcId="{548182F3-E000-4867-895A-E77873F141B2}" destId="{4E534AD5-3C5B-4A4B-959C-5A868EBA11B7}" srcOrd="2" destOrd="0" parTransId="{21C0914F-1C35-4359-8AD4-2862F3BCF280}" sibTransId="{BEEFB251-F688-46CB-98AF-BF25C983EC47}"/>
    <dgm:cxn modelId="{8B4DC53D-0661-4FBE-B01E-7708C1184006}" type="presOf" srcId="{DA38E312-E22F-4638-9C86-EAAA6E49694B}" destId="{D5FCBEC8-5714-486C-BF4F-202A7558DF3C}" srcOrd="0" destOrd="0" presId="urn:microsoft.com/office/officeart/2005/8/layout/hList1"/>
    <dgm:cxn modelId="{57FAC0C6-5727-4860-9DBC-D610DF4F3464}" type="presOf" srcId="{2EAF4024-C1BD-4D19-82A7-630452F5482F}" destId="{3C62C724-DCCF-4839-9365-3B5A0E3755BE}" srcOrd="0" destOrd="1" presId="urn:microsoft.com/office/officeart/2005/8/layout/hList1"/>
    <dgm:cxn modelId="{31D7A010-3636-49CE-A750-28758DE241F3}" type="presOf" srcId="{B27D38B2-B955-46C9-99B7-DDA772154F57}" destId="{3C62C724-DCCF-4839-9365-3B5A0E3755BE}" srcOrd="0" destOrd="2" presId="urn:microsoft.com/office/officeart/2005/8/layout/hList1"/>
    <dgm:cxn modelId="{FA01A656-B2E1-42F7-8121-5C41BC7D0F83}" type="presOf" srcId="{9E617AEF-5529-4A6F-88F6-22E30CA8834D}" destId="{D5FCBEC8-5714-486C-BF4F-202A7558DF3C}" srcOrd="0" destOrd="3" presId="urn:microsoft.com/office/officeart/2005/8/layout/hList1"/>
    <dgm:cxn modelId="{184E486A-ACC5-41B2-8CA4-A9E18C781237}" srcId="{CA83E05B-411B-4B5C-BCFC-3DE310C261D2}" destId="{B27D38B2-B955-46C9-99B7-DDA772154F57}" srcOrd="2" destOrd="0" parTransId="{A35CD74B-F8CE-4CC3-AA00-D920E79E79F1}" sibTransId="{4B37384D-9CDF-48F2-8318-4281A7BB5B42}"/>
    <dgm:cxn modelId="{8AFFB60F-6F2C-4B9A-A344-B67169D1692E}" type="presOf" srcId="{4E534AD5-3C5B-4A4B-959C-5A868EBA11B7}" destId="{D5FCBEC8-5714-486C-BF4F-202A7558DF3C}" srcOrd="0" destOrd="2" presId="urn:microsoft.com/office/officeart/2005/8/layout/hList1"/>
    <dgm:cxn modelId="{1DAD6CB8-2F49-4007-B851-B59C2E50A57D}" srcId="{0E916EF6-97F1-4968-B058-05A086B1AECB}" destId="{548182F3-E000-4867-895A-E77873F141B2}" srcOrd="1" destOrd="0" parTransId="{55A0AD6D-A14D-4974-894D-C2BA17472122}" sibTransId="{D0C678C0-8E0B-41F5-BB38-0B8660B2C3C1}"/>
    <dgm:cxn modelId="{449E7A9C-986A-4DD8-91C1-C3FBD9CD4CFC}" type="presParOf" srcId="{C3F205FD-7868-43BF-BAFF-AED9B5BA7C7C}" destId="{68BA114F-8992-4EDF-AC93-AAAEC90DAEC0}" srcOrd="0" destOrd="0" presId="urn:microsoft.com/office/officeart/2005/8/layout/hList1"/>
    <dgm:cxn modelId="{C728F56B-6641-4EC3-91DF-80D955995F74}" type="presParOf" srcId="{68BA114F-8992-4EDF-AC93-AAAEC90DAEC0}" destId="{13025ACB-E057-4A92-AE90-F09CDA3CD0BA}" srcOrd="0" destOrd="0" presId="urn:microsoft.com/office/officeart/2005/8/layout/hList1"/>
    <dgm:cxn modelId="{A6C2852C-97F5-4FA2-B2E8-1EF3C7916DF2}" type="presParOf" srcId="{68BA114F-8992-4EDF-AC93-AAAEC90DAEC0}" destId="{3C62C724-DCCF-4839-9365-3B5A0E3755BE}" srcOrd="1" destOrd="0" presId="urn:microsoft.com/office/officeart/2005/8/layout/hList1"/>
    <dgm:cxn modelId="{3504A7B2-F941-44D8-8440-F506DA8E66AE}" type="presParOf" srcId="{C3F205FD-7868-43BF-BAFF-AED9B5BA7C7C}" destId="{D6BEB60D-F672-4A31-A379-0677AD7CB412}" srcOrd="1" destOrd="0" presId="urn:microsoft.com/office/officeart/2005/8/layout/hList1"/>
    <dgm:cxn modelId="{B4E1BCA9-3C16-4175-AFA0-C1A2D01155BD}" type="presParOf" srcId="{C3F205FD-7868-43BF-BAFF-AED9B5BA7C7C}" destId="{1FAED384-94D1-4C4E-9C05-666000D34596}" srcOrd="2" destOrd="0" presId="urn:microsoft.com/office/officeart/2005/8/layout/hList1"/>
    <dgm:cxn modelId="{327631D9-301C-4E6B-A4BD-171BCB75CBDD}" type="presParOf" srcId="{1FAED384-94D1-4C4E-9C05-666000D34596}" destId="{4B192E99-EB1A-4394-90A5-2F7CCF7036A4}" srcOrd="0" destOrd="0" presId="urn:microsoft.com/office/officeart/2005/8/layout/hList1"/>
    <dgm:cxn modelId="{14C8E1FA-5882-47EA-B04D-5646AEECDF18}" type="presParOf" srcId="{1FAED384-94D1-4C4E-9C05-666000D34596}" destId="{D5FCBEC8-5714-486C-BF4F-202A7558DF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E916EF6-97F1-4968-B058-05A086B1AEC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A83E05B-411B-4B5C-BCFC-3DE310C261D2}">
      <dgm:prSet phldrT="[Text]"/>
      <dgm:spPr/>
      <dgm:t>
        <a:bodyPr/>
        <a:lstStyle/>
        <a:p>
          <a:r>
            <a:rPr lang="en-US" dirty="0"/>
            <a:t>Developmental Tasks</a:t>
          </a:r>
        </a:p>
      </dgm:t>
    </dgm:pt>
    <dgm:pt modelId="{02470667-2395-49DE-BE13-7CC3B48B5CD7}" type="parTrans" cxnId="{B16FA970-C031-4EC8-9A1B-EED8FBAED004}">
      <dgm:prSet/>
      <dgm:spPr/>
      <dgm:t>
        <a:bodyPr/>
        <a:lstStyle/>
        <a:p>
          <a:endParaRPr lang="en-US"/>
        </a:p>
      </dgm:t>
    </dgm:pt>
    <dgm:pt modelId="{61D53D81-0CE3-45FF-8295-46FBFCBFE0EE}" type="sibTrans" cxnId="{B16FA970-C031-4EC8-9A1B-EED8FBAED004}">
      <dgm:prSet/>
      <dgm:spPr/>
      <dgm:t>
        <a:bodyPr/>
        <a:lstStyle/>
        <a:p>
          <a:endParaRPr lang="en-US"/>
        </a:p>
      </dgm:t>
    </dgm:pt>
    <dgm:pt modelId="{3064257F-5620-4683-9719-7D3A36927AFD}">
      <dgm:prSet phldrT="[Text]" custT="1"/>
      <dgm:spPr/>
      <dgm:t>
        <a:bodyPr/>
        <a:lstStyle/>
        <a:p>
          <a:pPr>
            <a:spcAft>
              <a:spcPts val="1200"/>
            </a:spcAft>
          </a:pPr>
          <a:r>
            <a:rPr lang="en-US" sz="2400" dirty="0"/>
            <a:t>Manage emotions (e.g., fear, worries, and aggression)</a:t>
          </a:r>
        </a:p>
      </dgm:t>
    </dgm:pt>
    <dgm:pt modelId="{6BD6CCCB-E005-42BC-96B9-08AB6B2636AD}" type="parTrans" cxnId="{0F6B4238-7D30-4776-BEE1-BF9AF35F28C3}">
      <dgm:prSet/>
      <dgm:spPr/>
      <dgm:t>
        <a:bodyPr/>
        <a:lstStyle/>
        <a:p>
          <a:endParaRPr lang="en-US"/>
        </a:p>
      </dgm:t>
    </dgm:pt>
    <dgm:pt modelId="{D9DD13AE-C820-4D54-87D4-C6C887EEDA0B}" type="sibTrans" cxnId="{0F6B4238-7D30-4776-BEE1-BF9AF35F28C3}">
      <dgm:prSet/>
      <dgm:spPr/>
      <dgm:t>
        <a:bodyPr/>
        <a:lstStyle/>
        <a:p>
          <a:endParaRPr lang="en-US"/>
        </a:p>
      </dgm:t>
    </dgm:pt>
    <dgm:pt modelId="{2EAF4024-C1BD-4D19-82A7-630452F5482F}">
      <dgm:prSet phldrT="[Text]" custT="1"/>
      <dgm:spPr/>
      <dgm:t>
        <a:bodyPr/>
        <a:lstStyle/>
        <a:p>
          <a:pPr>
            <a:spcAft>
              <a:spcPts val="1200"/>
            </a:spcAft>
          </a:pPr>
          <a:r>
            <a:rPr lang="en-US" sz="2400" dirty="0"/>
            <a:t>Sustain attention</a:t>
          </a:r>
        </a:p>
      </dgm:t>
    </dgm:pt>
    <dgm:pt modelId="{9A0BCCD1-086E-4576-AF1F-DB1F048BC1A4}" type="parTrans" cxnId="{6CA84C04-4196-4652-8044-82CA177D79DF}">
      <dgm:prSet/>
      <dgm:spPr/>
      <dgm:t>
        <a:bodyPr/>
        <a:lstStyle/>
        <a:p>
          <a:endParaRPr lang="en-US"/>
        </a:p>
      </dgm:t>
    </dgm:pt>
    <dgm:pt modelId="{28B92F58-DD97-4505-9639-78880A331F4F}" type="sibTrans" cxnId="{6CA84C04-4196-4652-8044-82CA177D79DF}">
      <dgm:prSet/>
      <dgm:spPr/>
      <dgm:t>
        <a:bodyPr/>
        <a:lstStyle/>
        <a:p>
          <a:endParaRPr lang="en-US"/>
        </a:p>
      </dgm:t>
    </dgm:pt>
    <dgm:pt modelId="{548182F3-E000-4867-895A-E77873F141B2}">
      <dgm:prSet phldrT="[Text]"/>
      <dgm:spPr>
        <a:solidFill>
          <a:schemeClr val="accent5">
            <a:lumMod val="50000"/>
          </a:schemeClr>
        </a:solidFill>
      </dgm:spPr>
      <dgm:t>
        <a:bodyPr/>
        <a:lstStyle/>
        <a:p>
          <a:r>
            <a:rPr lang="en-US" dirty="0"/>
            <a:t>Impact from Trauma</a:t>
          </a:r>
        </a:p>
      </dgm:t>
    </dgm:pt>
    <dgm:pt modelId="{55A0AD6D-A14D-4974-894D-C2BA17472122}" type="parTrans" cxnId="{1DAD6CB8-2F49-4007-B851-B59C2E50A57D}">
      <dgm:prSet/>
      <dgm:spPr/>
      <dgm:t>
        <a:bodyPr/>
        <a:lstStyle/>
        <a:p>
          <a:endParaRPr lang="en-US"/>
        </a:p>
      </dgm:t>
    </dgm:pt>
    <dgm:pt modelId="{D0C678C0-8E0B-41F5-BB38-0B8660B2C3C1}" type="sibTrans" cxnId="{1DAD6CB8-2F49-4007-B851-B59C2E50A57D}">
      <dgm:prSet/>
      <dgm:spPr/>
      <dgm:t>
        <a:bodyPr/>
        <a:lstStyle/>
        <a:p>
          <a:endParaRPr lang="en-US"/>
        </a:p>
      </dgm:t>
    </dgm:pt>
    <dgm:pt modelId="{4406E207-7A6B-4DDF-AB0B-90690D11CCC0}">
      <dgm:prSet phldrT="[Text]"/>
      <dgm:spPr>
        <a:solidFill>
          <a:schemeClr val="accent5">
            <a:alpha val="90000"/>
          </a:schemeClr>
        </a:solidFill>
      </dgm:spPr>
      <dgm:t>
        <a:bodyPr/>
        <a:lstStyle/>
        <a:p>
          <a:r>
            <a:rPr lang="en-US" dirty="0"/>
            <a:t>Replaying or acting out the traumatic event</a:t>
          </a:r>
        </a:p>
      </dgm:t>
    </dgm:pt>
    <dgm:pt modelId="{3026EA6C-E013-4FCA-B3C8-5F18FE1B0EB2}" type="parTrans" cxnId="{2301F358-6591-4632-8BA7-C955BEF2F45C}">
      <dgm:prSet/>
      <dgm:spPr/>
      <dgm:t>
        <a:bodyPr/>
        <a:lstStyle/>
        <a:p>
          <a:endParaRPr lang="en-US"/>
        </a:p>
      </dgm:t>
    </dgm:pt>
    <dgm:pt modelId="{866133E9-BCB2-49D2-98FC-ECB9C9FBE83F}" type="sibTrans" cxnId="{2301F358-6591-4632-8BA7-C955BEF2F45C}">
      <dgm:prSet/>
      <dgm:spPr/>
      <dgm:t>
        <a:bodyPr/>
        <a:lstStyle/>
        <a:p>
          <a:endParaRPr lang="en-US"/>
        </a:p>
      </dgm:t>
    </dgm:pt>
    <dgm:pt modelId="{B27D38B2-B955-46C9-99B7-DDA772154F57}">
      <dgm:prSet phldrT="[Text]" custT="1"/>
      <dgm:spPr/>
      <dgm:t>
        <a:bodyPr/>
        <a:lstStyle/>
        <a:p>
          <a:pPr>
            <a:spcAft>
              <a:spcPts val="1200"/>
            </a:spcAft>
          </a:pPr>
          <a:r>
            <a:rPr lang="en-US" sz="2400" dirty="0"/>
            <a:t>Control impulses </a:t>
          </a:r>
        </a:p>
      </dgm:t>
    </dgm:pt>
    <dgm:pt modelId="{A35CD74B-F8CE-4CC3-AA00-D920E79E79F1}" type="parTrans" cxnId="{184E486A-ACC5-41B2-8CA4-A9E18C781237}">
      <dgm:prSet/>
      <dgm:spPr/>
      <dgm:t>
        <a:bodyPr/>
        <a:lstStyle/>
        <a:p>
          <a:endParaRPr lang="en-US"/>
        </a:p>
      </dgm:t>
    </dgm:pt>
    <dgm:pt modelId="{4B37384D-9CDF-48F2-8318-4281A7BB5B42}" type="sibTrans" cxnId="{184E486A-ACC5-41B2-8CA4-A9E18C781237}">
      <dgm:prSet/>
      <dgm:spPr/>
      <dgm:t>
        <a:bodyPr/>
        <a:lstStyle/>
        <a:p>
          <a:endParaRPr lang="en-US"/>
        </a:p>
      </dgm:t>
    </dgm:pt>
    <dgm:pt modelId="{5E8E964D-0211-4EE2-94F3-7B584A06FDD8}">
      <dgm:prSet phldrT="[Text]" custT="1"/>
      <dgm:spPr/>
      <dgm:t>
        <a:bodyPr/>
        <a:lstStyle/>
        <a:p>
          <a:pPr>
            <a:spcAft>
              <a:spcPts val="1200"/>
            </a:spcAft>
          </a:pPr>
          <a:r>
            <a:rPr lang="en-US" sz="2400" dirty="0"/>
            <a:t>Manage physical responses to danger</a:t>
          </a:r>
        </a:p>
      </dgm:t>
    </dgm:pt>
    <dgm:pt modelId="{1E5C6E38-3998-4A8D-8AF9-AEAA08289935}" type="parTrans" cxnId="{3D205BD5-8D9D-450D-95E2-4D8522FF17D0}">
      <dgm:prSet/>
      <dgm:spPr/>
      <dgm:t>
        <a:bodyPr/>
        <a:lstStyle/>
        <a:p>
          <a:endParaRPr lang="en-US"/>
        </a:p>
      </dgm:t>
    </dgm:pt>
    <dgm:pt modelId="{368AA10B-D2B1-4121-866B-51B8631FB82B}" type="sibTrans" cxnId="{3D205BD5-8D9D-450D-95E2-4D8522FF17D0}">
      <dgm:prSet/>
      <dgm:spPr/>
      <dgm:t>
        <a:bodyPr/>
        <a:lstStyle/>
        <a:p>
          <a:endParaRPr lang="en-US"/>
        </a:p>
      </dgm:t>
    </dgm:pt>
    <dgm:pt modelId="{9E617AEF-5529-4A6F-88F6-22E30CA8834D}">
      <dgm:prSet phldrT="[Text]"/>
      <dgm:spPr>
        <a:solidFill>
          <a:schemeClr val="accent5">
            <a:alpha val="90000"/>
          </a:schemeClr>
        </a:solidFill>
      </dgm:spPr>
      <dgm:t>
        <a:bodyPr/>
        <a:lstStyle/>
        <a:p>
          <a:r>
            <a:rPr lang="en-US" dirty="0"/>
            <a:t>Intense and specific new fears due to danger experienced</a:t>
          </a:r>
        </a:p>
      </dgm:t>
    </dgm:pt>
    <dgm:pt modelId="{13E9AF6C-E748-4CA1-AD2E-23B1630B5EEF}" type="parTrans" cxnId="{736AA39A-4000-4CAB-A459-505F67DF2EDA}">
      <dgm:prSet/>
      <dgm:spPr/>
      <dgm:t>
        <a:bodyPr/>
        <a:lstStyle/>
        <a:p>
          <a:endParaRPr lang="en-US"/>
        </a:p>
      </dgm:t>
    </dgm:pt>
    <dgm:pt modelId="{B56CA4C2-DFA6-4EB1-BA40-AD43CF20B9D8}" type="sibTrans" cxnId="{736AA39A-4000-4CAB-A459-505F67DF2EDA}">
      <dgm:prSet/>
      <dgm:spPr/>
      <dgm:t>
        <a:bodyPr/>
        <a:lstStyle/>
        <a:p>
          <a:endParaRPr lang="en-US"/>
        </a:p>
      </dgm:t>
    </dgm:pt>
    <dgm:pt modelId="{B1298C35-B68E-430E-B860-A5EC47E50D4F}">
      <dgm:prSet phldrT="[Text]"/>
      <dgm:spPr>
        <a:solidFill>
          <a:schemeClr val="accent5">
            <a:alpha val="90000"/>
          </a:schemeClr>
        </a:solidFill>
      </dgm:spPr>
      <dgm:t>
        <a:bodyPr/>
        <a:lstStyle/>
        <a:p>
          <a:r>
            <a:rPr lang="en-US" dirty="0"/>
            <a:t>Alternates between avoidant and reckless</a:t>
          </a:r>
        </a:p>
      </dgm:t>
    </dgm:pt>
    <dgm:pt modelId="{7BFB4620-8C02-4A31-B4EE-0CF60A14E0E5}" type="parTrans" cxnId="{B711DE7D-5665-4EC2-ABA0-CF9B8955C81E}">
      <dgm:prSet/>
      <dgm:spPr/>
      <dgm:t>
        <a:bodyPr/>
        <a:lstStyle/>
        <a:p>
          <a:endParaRPr lang="en-US"/>
        </a:p>
      </dgm:t>
    </dgm:pt>
    <dgm:pt modelId="{A213C55D-3755-4997-828B-75BFDEA19EF5}" type="sibTrans" cxnId="{B711DE7D-5665-4EC2-ABA0-CF9B8955C81E}">
      <dgm:prSet/>
      <dgm:spPr/>
      <dgm:t>
        <a:bodyPr/>
        <a:lstStyle/>
        <a:p>
          <a:endParaRPr lang="en-US"/>
        </a:p>
      </dgm:t>
    </dgm:pt>
    <dgm:pt modelId="{DA38E312-E22F-4638-9C86-EAAA6E49694B}">
      <dgm:prSet phldrT="[Text]"/>
      <dgm:spPr>
        <a:solidFill>
          <a:schemeClr val="accent5">
            <a:alpha val="90000"/>
          </a:schemeClr>
        </a:solidFill>
      </dgm:spPr>
      <dgm:t>
        <a:bodyPr/>
        <a:lstStyle/>
        <a:p>
          <a:r>
            <a:rPr lang="en-US" dirty="0"/>
            <a:t>Unwanted or intrusive thoughts or images</a:t>
          </a:r>
        </a:p>
      </dgm:t>
    </dgm:pt>
    <dgm:pt modelId="{2CF9C005-F662-4BED-B7CE-65D18FC331D2}" type="parTrans" cxnId="{7DC81095-9EE5-4AE5-BE08-E0A8E8E857C9}">
      <dgm:prSet/>
      <dgm:spPr/>
      <dgm:t>
        <a:bodyPr/>
        <a:lstStyle/>
        <a:p>
          <a:endParaRPr lang="en-US"/>
        </a:p>
      </dgm:t>
    </dgm:pt>
    <dgm:pt modelId="{D3DC3FB0-A3FF-4D30-A658-038FBF256DC7}" type="sibTrans" cxnId="{7DC81095-9EE5-4AE5-BE08-E0A8E8E857C9}">
      <dgm:prSet/>
      <dgm:spPr/>
      <dgm:t>
        <a:bodyPr/>
        <a:lstStyle/>
        <a:p>
          <a:endParaRPr lang="en-US"/>
        </a:p>
      </dgm:t>
    </dgm:pt>
    <dgm:pt modelId="{A9AAC206-9B34-49B2-AD60-8069C41D7D99}">
      <dgm:prSet phldrT="[Text]"/>
      <dgm:spPr>
        <a:solidFill>
          <a:schemeClr val="accent5">
            <a:alpha val="90000"/>
          </a:schemeClr>
        </a:solidFill>
      </dgm:spPr>
      <dgm:t>
        <a:bodyPr/>
        <a:lstStyle/>
        <a:p>
          <a:r>
            <a:rPr lang="en-US" dirty="0"/>
            <a:t>Sleep or concentration problems</a:t>
          </a:r>
        </a:p>
      </dgm:t>
    </dgm:pt>
    <dgm:pt modelId="{36CC5C3E-4DDB-47D2-A2E5-308703226BDB}" type="parTrans" cxnId="{C5BD03EA-0DF6-4F92-8AE4-61B5E0F64363}">
      <dgm:prSet/>
      <dgm:spPr/>
      <dgm:t>
        <a:bodyPr/>
        <a:lstStyle/>
        <a:p>
          <a:endParaRPr lang="en-US"/>
        </a:p>
      </dgm:t>
    </dgm:pt>
    <dgm:pt modelId="{F2BFD672-F932-4453-806E-D3619305F7D9}" type="sibTrans" cxnId="{C5BD03EA-0DF6-4F92-8AE4-61B5E0F64363}">
      <dgm:prSet/>
      <dgm:spPr/>
      <dgm:t>
        <a:bodyPr/>
        <a:lstStyle/>
        <a:p>
          <a:endParaRPr lang="en-US"/>
        </a:p>
      </dgm:t>
    </dgm:pt>
    <dgm:pt modelId="{ED071526-DE9B-48CB-87A5-C4B7420A670C}">
      <dgm:prSet phldrT="[Text]" custT="1"/>
      <dgm:spPr/>
      <dgm:t>
        <a:bodyPr/>
        <a:lstStyle/>
        <a:p>
          <a:pPr>
            <a:spcAft>
              <a:spcPts val="1200"/>
            </a:spcAft>
          </a:pPr>
          <a:r>
            <a:rPr lang="en-US" sz="2400" dirty="0"/>
            <a:t>Problem solving</a:t>
          </a:r>
        </a:p>
      </dgm:t>
    </dgm:pt>
    <dgm:pt modelId="{B0E10AFF-B9EE-4E69-813A-262EFBDF030C}" type="parTrans" cxnId="{9704CD8F-2BF6-42E4-8AD7-188C6C44449B}">
      <dgm:prSet/>
      <dgm:spPr/>
      <dgm:t>
        <a:bodyPr/>
        <a:lstStyle/>
        <a:p>
          <a:endParaRPr lang="en-US"/>
        </a:p>
      </dgm:t>
    </dgm:pt>
    <dgm:pt modelId="{3785D85A-6895-4D3A-B7D7-E6BE2E51FE0A}" type="sibTrans" cxnId="{9704CD8F-2BF6-42E4-8AD7-188C6C44449B}">
      <dgm:prSet/>
      <dgm:spPr/>
      <dgm:t>
        <a:bodyPr/>
        <a:lstStyle/>
        <a:p>
          <a:endParaRPr lang="en-US"/>
        </a:p>
      </dgm:t>
    </dgm:pt>
    <dgm:pt modelId="{C3F205FD-7868-43BF-BAFF-AED9B5BA7C7C}" type="pres">
      <dgm:prSet presAssocID="{0E916EF6-97F1-4968-B058-05A086B1AECB}" presName="Name0" presStyleCnt="0">
        <dgm:presLayoutVars>
          <dgm:dir/>
          <dgm:animLvl val="lvl"/>
          <dgm:resizeHandles val="exact"/>
        </dgm:presLayoutVars>
      </dgm:prSet>
      <dgm:spPr/>
      <dgm:t>
        <a:bodyPr/>
        <a:lstStyle/>
        <a:p>
          <a:endParaRPr lang="en-US"/>
        </a:p>
      </dgm:t>
    </dgm:pt>
    <dgm:pt modelId="{68BA114F-8992-4EDF-AC93-AAAEC90DAEC0}" type="pres">
      <dgm:prSet presAssocID="{CA83E05B-411B-4B5C-BCFC-3DE310C261D2}" presName="composite" presStyleCnt="0"/>
      <dgm:spPr/>
    </dgm:pt>
    <dgm:pt modelId="{13025ACB-E057-4A92-AE90-F09CDA3CD0BA}" type="pres">
      <dgm:prSet presAssocID="{CA83E05B-411B-4B5C-BCFC-3DE310C261D2}" presName="parTx" presStyleLbl="alignNode1" presStyleIdx="0" presStyleCnt="2">
        <dgm:presLayoutVars>
          <dgm:chMax val="0"/>
          <dgm:chPref val="0"/>
          <dgm:bulletEnabled val="1"/>
        </dgm:presLayoutVars>
      </dgm:prSet>
      <dgm:spPr/>
      <dgm:t>
        <a:bodyPr/>
        <a:lstStyle/>
        <a:p>
          <a:endParaRPr lang="en-US"/>
        </a:p>
      </dgm:t>
    </dgm:pt>
    <dgm:pt modelId="{3C62C724-DCCF-4839-9365-3B5A0E3755BE}" type="pres">
      <dgm:prSet presAssocID="{CA83E05B-411B-4B5C-BCFC-3DE310C261D2}" presName="desTx" presStyleLbl="alignAccFollowNode1" presStyleIdx="0" presStyleCnt="2">
        <dgm:presLayoutVars>
          <dgm:bulletEnabled val="1"/>
        </dgm:presLayoutVars>
      </dgm:prSet>
      <dgm:spPr/>
      <dgm:t>
        <a:bodyPr/>
        <a:lstStyle/>
        <a:p>
          <a:endParaRPr lang="en-US"/>
        </a:p>
      </dgm:t>
    </dgm:pt>
    <dgm:pt modelId="{D6BEB60D-F672-4A31-A379-0677AD7CB412}" type="pres">
      <dgm:prSet presAssocID="{61D53D81-0CE3-45FF-8295-46FBFCBFE0EE}" presName="space" presStyleCnt="0"/>
      <dgm:spPr/>
    </dgm:pt>
    <dgm:pt modelId="{1FAED384-94D1-4C4E-9C05-666000D34596}" type="pres">
      <dgm:prSet presAssocID="{548182F3-E000-4867-895A-E77873F141B2}" presName="composite" presStyleCnt="0"/>
      <dgm:spPr/>
    </dgm:pt>
    <dgm:pt modelId="{4B192E99-EB1A-4394-90A5-2F7CCF7036A4}" type="pres">
      <dgm:prSet presAssocID="{548182F3-E000-4867-895A-E77873F141B2}" presName="parTx" presStyleLbl="alignNode1" presStyleIdx="1" presStyleCnt="2">
        <dgm:presLayoutVars>
          <dgm:chMax val="0"/>
          <dgm:chPref val="0"/>
          <dgm:bulletEnabled val="1"/>
        </dgm:presLayoutVars>
      </dgm:prSet>
      <dgm:spPr/>
      <dgm:t>
        <a:bodyPr/>
        <a:lstStyle/>
        <a:p>
          <a:endParaRPr lang="en-US"/>
        </a:p>
      </dgm:t>
    </dgm:pt>
    <dgm:pt modelId="{D5FCBEC8-5714-486C-BF4F-202A7558DF3C}" type="pres">
      <dgm:prSet presAssocID="{548182F3-E000-4867-895A-E77873F141B2}" presName="desTx" presStyleLbl="alignAccFollowNode1" presStyleIdx="1" presStyleCnt="2">
        <dgm:presLayoutVars>
          <dgm:bulletEnabled val="1"/>
        </dgm:presLayoutVars>
      </dgm:prSet>
      <dgm:spPr/>
      <dgm:t>
        <a:bodyPr/>
        <a:lstStyle/>
        <a:p>
          <a:endParaRPr lang="en-US"/>
        </a:p>
      </dgm:t>
    </dgm:pt>
  </dgm:ptLst>
  <dgm:cxnLst>
    <dgm:cxn modelId="{7DC81095-9EE5-4AE5-BE08-E0A8E8E857C9}" srcId="{548182F3-E000-4867-895A-E77873F141B2}" destId="{DA38E312-E22F-4638-9C86-EAAA6E49694B}" srcOrd="0" destOrd="0" parTransId="{2CF9C005-F662-4BED-B7CE-65D18FC331D2}" sibTransId="{D3DC3FB0-A3FF-4D30-A658-038FBF256DC7}"/>
    <dgm:cxn modelId="{9704CD8F-2BF6-42E4-8AD7-188C6C44449B}" srcId="{CA83E05B-411B-4B5C-BCFC-3DE310C261D2}" destId="{ED071526-DE9B-48CB-87A5-C4B7420A670C}" srcOrd="2" destOrd="0" parTransId="{B0E10AFF-B9EE-4E69-813A-262EFBDF030C}" sibTransId="{3785D85A-6895-4D3A-B7D7-E6BE2E51FE0A}"/>
    <dgm:cxn modelId="{05B545BC-FFF1-4CCD-8333-91709F870C24}" type="presOf" srcId="{548182F3-E000-4867-895A-E77873F141B2}" destId="{4B192E99-EB1A-4394-90A5-2F7CCF7036A4}" srcOrd="0" destOrd="0" presId="urn:microsoft.com/office/officeart/2005/8/layout/hList1"/>
    <dgm:cxn modelId="{6CA84C04-4196-4652-8044-82CA177D79DF}" srcId="{CA83E05B-411B-4B5C-BCFC-3DE310C261D2}" destId="{2EAF4024-C1BD-4D19-82A7-630452F5482F}" srcOrd="1" destOrd="0" parTransId="{9A0BCCD1-086E-4576-AF1F-DB1F048BC1A4}" sibTransId="{28B92F58-DD97-4505-9639-78880A331F4F}"/>
    <dgm:cxn modelId="{B711DE7D-5665-4EC2-ABA0-CF9B8955C81E}" srcId="{548182F3-E000-4867-895A-E77873F141B2}" destId="{B1298C35-B68E-430E-B860-A5EC47E50D4F}" srcOrd="3" destOrd="0" parTransId="{7BFB4620-8C02-4A31-B4EE-0CF60A14E0E5}" sibTransId="{A213C55D-3755-4997-828B-75BFDEA19EF5}"/>
    <dgm:cxn modelId="{BEF0BEAC-3BA9-45F9-9BB8-8B42F4F1C45A}" type="presOf" srcId="{3064257F-5620-4683-9719-7D3A36927AFD}" destId="{3C62C724-DCCF-4839-9365-3B5A0E3755BE}" srcOrd="0" destOrd="0" presId="urn:microsoft.com/office/officeart/2005/8/layout/hList1"/>
    <dgm:cxn modelId="{B16FA970-C031-4EC8-9A1B-EED8FBAED004}" srcId="{0E916EF6-97F1-4968-B058-05A086B1AECB}" destId="{CA83E05B-411B-4B5C-BCFC-3DE310C261D2}" srcOrd="0" destOrd="0" parTransId="{02470667-2395-49DE-BE13-7CC3B48B5CD7}" sibTransId="{61D53D81-0CE3-45FF-8295-46FBFCBFE0EE}"/>
    <dgm:cxn modelId="{15A01837-4413-4D6B-9FF2-3B97E8806C4F}" type="presOf" srcId="{ED071526-DE9B-48CB-87A5-C4B7420A670C}" destId="{3C62C724-DCCF-4839-9365-3B5A0E3755BE}" srcOrd="0" destOrd="2" presId="urn:microsoft.com/office/officeart/2005/8/layout/hList1"/>
    <dgm:cxn modelId="{E8DB763E-DCF4-4D82-A5DB-372E82173E11}" type="presOf" srcId="{B1298C35-B68E-430E-B860-A5EC47E50D4F}" destId="{D5FCBEC8-5714-486C-BF4F-202A7558DF3C}" srcOrd="0" destOrd="3" presId="urn:microsoft.com/office/officeart/2005/8/layout/hList1"/>
    <dgm:cxn modelId="{212C19BC-93D7-46AC-978E-CF77B0F4FF49}" type="presOf" srcId="{0E916EF6-97F1-4968-B058-05A086B1AECB}" destId="{C3F205FD-7868-43BF-BAFF-AED9B5BA7C7C}" srcOrd="0" destOrd="0" presId="urn:microsoft.com/office/officeart/2005/8/layout/hList1"/>
    <dgm:cxn modelId="{C5BD03EA-0DF6-4F92-8AE4-61B5E0F64363}" srcId="{548182F3-E000-4867-895A-E77873F141B2}" destId="{A9AAC206-9B34-49B2-AD60-8069C41D7D99}" srcOrd="4" destOrd="0" parTransId="{36CC5C3E-4DDB-47D2-A2E5-308703226BDB}" sibTransId="{F2BFD672-F932-4453-806E-D3619305F7D9}"/>
    <dgm:cxn modelId="{34E858BF-AE5D-46E5-BD69-4325EA46CA45}" type="presOf" srcId="{4406E207-7A6B-4DDF-AB0B-90690D11CCC0}" destId="{D5FCBEC8-5714-486C-BF4F-202A7558DF3C}" srcOrd="0" destOrd="1" presId="urn:microsoft.com/office/officeart/2005/8/layout/hList1"/>
    <dgm:cxn modelId="{930E34CB-DE4F-4D43-A2A5-0A882002C32B}" type="presOf" srcId="{5E8E964D-0211-4EE2-94F3-7B584A06FDD8}" destId="{3C62C724-DCCF-4839-9365-3B5A0E3755BE}" srcOrd="0" destOrd="4" presId="urn:microsoft.com/office/officeart/2005/8/layout/hList1"/>
    <dgm:cxn modelId="{2301F358-6591-4632-8BA7-C955BEF2F45C}" srcId="{548182F3-E000-4867-895A-E77873F141B2}" destId="{4406E207-7A6B-4DDF-AB0B-90690D11CCC0}" srcOrd="1" destOrd="0" parTransId="{3026EA6C-E013-4FCA-B3C8-5F18FE1B0EB2}" sibTransId="{866133E9-BCB2-49D2-98FC-ECB9C9FBE83F}"/>
    <dgm:cxn modelId="{3D205BD5-8D9D-450D-95E2-4D8522FF17D0}" srcId="{CA83E05B-411B-4B5C-BCFC-3DE310C261D2}" destId="{5E8E964D-0211-4EE2-94F3-7B584A06FDD8}" srcOrd="4" destOrd="0" parTransId="{1E5C6E38-3998-4A8D-8AF9-AEAA08289935}" sibTransId="{368AA10B-D2B1-4121-866B-51B8631FB82B}"/>
    <dgm:cxn modelId="{3A23C482-F204-4DDF-8474-BB768FA903B5}" type="presOf" srcId="{CA83E05B-411B-4B5C-BCFC-3DE310C261D2}" destId="{13025ACB-E057-4A92-AE90-F09CDA3CD0BA}" srcOrd="0" destOrd="0" presId="urn:microsoft.com/office/officeart/2005/8/layout/hList1"/>
    <dgm:cxn modelId="{0F6B4238-7D30-4776-BEE1-BF9AF35F28C3}" srcId="{CA83E05B-411B-4B5C-BCFC-3DE310C261D2}" destId="{3064257F-5620-4683-9719-7D3A36927AFD}" srcOrd="0" destOrd="0" parTransId="{6BD6CCCB-E005-42BC-96B9-08AB6B2636AD}" sibTransId="{D9DD13AE-C820-4D54-87D4-C6C887EEDA0B}"/>
    <dgm:cxn modelId="{2410C29C-FC27-40EA-9552-135365D14E47}" type="presOf" srcId="{A9AAC206-9B34-49B2-AD60-8069C41D7D99}" destId="{D5FCBEC8-5714-486C-BF4F-202A7558DF3C}" srcOrd="0" destOrd="4" presId="urn:microsoft.com/office/officeart/2005/8/layout/hList1"/>
    <dgm:cxn modelId="{736AA39A-4000-4CAB-A459-505F67DF2EDA}" srcId="{548182F3-E000-4867-895A-E77873F141B2}" destId="{9E617AEF-5529-4A6F-88F6-22E30CA8834D}" srcOrd="2" destOrd="0" parTransId="{13E9AF6C-E748-4CA1-AD2E-23B1630B5EEF}" sibTransId="{B56CA4C2-DFA6-4EB1-BA40-AD43CF20B9D8}"/>
    <dgm:cxn modelId="{8B4DC53D-0661-4FBE-B01E-7708C1184006}" type="presOf" srcId="{DA38E312-E22F-4638-9C86-EAAA6E49694B}" destId="{D5FCBEC8-5714-486C-BF4F-202A7558DF3C}" srcOrd="0" destOrd="0" presId="urn:microsoft.com/office/officeart/2005/8/layout/hList1"/>
    <dgm:cxn modelId="{57FAC0C6-5727-4860-9DBC-D610DF4F3464}" type="presOf" srcId="{2EAF4024-C1BD-4D19-82A7-630452F5482F}" destId="{3C62C724-DCCF-4839-9365-3B5A0E3755BE}" srcOrd="0" destOrd="1" presId="urn:microsoft.com/office/officeart/2005/8/layout/hList1"/>
    <dgm:cxn modelId="{31D7A010-3636-49CE-A750-28758DE241F3}" type="presOf" srcId="{B27D38B2-B955-46C9-99B7-DDA772154F57}" destId="{3C62C724-DCCF-4839-9365-3B5A0E3755BE}" srcOrd="0" destOrd="3" presId="urn:microsoft.com/office/officeart/2005/8/layout/hList1"/>
    <dgm:cxn modelId="{FA01A656-B2E1-42F7-8121-5C41BC7D0F83}" type="presOf" srcId="{9E617AEF-5529-4A6F-88F6-22E30CA8834D}" destId="{D5FCBEC8-5714-486C-BF4F-202A7558DF3C}" srcOrd="0" destOrd="2" presId="urn:microsoft.com/office/officeart/2005/8/layout/hList1"/>
    <dgm:cxn modelId="{184E486A-ACC5-41B2-8CA4-A9E18C781237}" srcId="{CA83E05B-411B-4B5C-BCFC-3DE310C261D2}" destId="{B27D38B2-B955-46C9-99B7-DDA772154F57}" srcOrd="3" destOrd="0" parTransId="{A35CD74B-F8CE-4CC3-AA00-D920E79E79F1}" sibTransId="{4B37384D-9CDF-48F2-8318-4281A7BB5B42}"/>
    <dgm:cxn modelId="{1DAD6CB8-2F49-4007-B851-B59C2E50A57D}" srcId="{0E916EF6-97F1-4968-B058-05A086B1AECB}" destId="{548182F3-E000-4867-895A-E77873F141B2}" srcOrd="1" destOrd="0" parTransId="{55A0AD6D-A14D-4974-894D-C2BA17472122}" sibTransId="{D0C678C0-8E0B-41F5-BB38-0B8660B2C3C1}"/>
    <dgm:cxn modelId="{449E7A9C-986A-4DD8-91C1-C3FBD9CD4CFC}" type="presParOf" srcId="{C3F205FD-7868-43BF-BAFF-AED9B5BA7C7C}" destId="{68BA114F-8992-4EDF-AC93-AAAEC90DAEC0}" srcOrd="0" destOrd="0" presId="urn:microsoft.com/office/officeart/2005/8/layout/hList1"/>
    <dgm:cxn modelId="{C728F56B-6641-4EC3-91DF-80D955995F74}" type="presParOf" srcId="{68BA114F-8992-4EDF-AC93-AAAEC90DAEC0}" destId="{13025ACB-E057-4A92-AE90-F09CDA3CD0BA}" srcOrd="0" destOrd="0" presId="urn:microsoft.com/office/officeart/2005/8/layout/hList1"/>
    <dgm:cxn modelId="{A6C2852C-97F5-4FA2-B2E8-1EF3C7916DF2}" type="presParOf" srcId="{68BA114F-8992-4EDF-AC93-AAAEC90DAEC0}" destId="{3C62C724-DCCF-4839-9365-3B5A0E3755BE}" srcOrd="1" destOrd="0" presId="urn:microsoft.com/office/officeart/2005/8/layout/hList1"/>
    <dgm:cxn modelId="{3504A7B2-F941-44D8-8440-F506DA8E66AE}" type="presParOf" srcId="{C3F205FD-7868-43BF-BAFF-AED9B5BA7C7C}" destId="{D6BEB60D-F672-4A31-A379-0677AD7CB412}" srcOrd="1" destOrd="0" presId="urn:microsoft.com/office/officeart/2005/8/layout/hList1"/>
    <dgm:cxn modelId="{B4E1BCA9-3C16-4175-AFA0-C1A2D01155BD}" type="presParOf" srcId="{C3F205FD-7868-43BF-BAFF-AED9B5BA7C7C}" destId="{1FAED384-94D1-4C4E-9C05-666000D34596}" srcOrd="2" destOrd="0" presId="urn:microsoft.com/office/officeart/2005/8/layout/hList1"/>
    <dgm:cxn modelId="{327631D9-301C-4E6B-A4BD-171BCB75CBDD}" type="presParOf" srcId="{1FAED384-94D1-4C4E-9C05-666000D34596}" destId="{4B192E99-EB1A-4394-90A5-2F7CCF7036A4}" srcOrd="0" destOrd="0" presId="urn:microsoft.com/office/officeart/2005/8/layout/hList1"/>
    <dgm:cxn modelId="{14C8E1FA-5882-47EA-B04D-5646AEECDF18}" type="presParOf" srcId="{1FAED384-94D1-4C4E-9C05-666000D34596}" destId="{D5FCBEC8-5714-486C-BF4F-202A7558DF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E916EF6-97F1-4968-B058-05A086B1AEC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A83E05B-411B-4B5C-BCFC-3DE310C261D2}">
      <dgm:prSet phldrT="[Text]"/>
      <dgm:spPr/>
      <dgm:t>
        <a:bodyPr/>
        <a:lstStyle/>
        <a:p>
          <a:r>
            <a:rPr lang="en-US" dirty="0"/>
            <a:t>Developmental Tasks</a:t>
          </a:r>
        </a:p>
      </dgm:t>
    </dgm:pt>
    <dgm:pt modelId="{02470667-2395-49DE-BE13-7CC3B48B5CD7}" type="parTrans" cxnId="{B16FA970-C031-4EC8-9A1B-EED8FBAED004}">
      <dgm:prSet/>
      <dgm:spPr/>
      <dgm:t>
        <a:bodyPr/>
        <a:lstStyle/>
        <a:p>
          <a:endParaRPr lang="en-US"/>
        </a:p>
      </dgm:t>
    </dgm:pt>
    <dgm:pt modelId="{61D53D81-0CE3-45FF-8295-46FBFCBFE0EE}" type="sibTrans" cxnId="{B16FA970-C031-4EC8-9A1B-EED8FBAED004}">
      <dgm:prSet/>
      <dgm:spPr/>
      <dgm:t>
        <a:bodyPr/>
        <a:lstStyle/>
        <a:p>
          <a:endParaRPr lang="en-US"/>
        </a:p>
      </dgm:t>
    </dgm:pt>
    <dgm:pt modelId="{3064257F-5620-4683-9719-7D3A36927AFD}">
      <dgm:prSet phldrT="[Text]" custT="1"/>
      <dgm:spPr/>
      <dgm:t>
        <a:bodyPr/>
        <a:lstStyle/>
        <a:p>
          <a:pPr>
            <a:spcAft>
              <a:spcPts val="1200"/>
            </a:spcAft>
          </a:pPr>
          <a:r>
            <a:rPr lang="en-US" sz="2400" dirty="0"/>
            <a:t>Abstract thinking</a:t>
          </a:r>
        </a:p>
      </dgm:t>
    </dgm:pt>
    <dgm:pt modelId="{6BD6CCCB-E005-42BC-96B9-08AB6B2636AD}" type="parTrans" cxnId="{0F6B4238-7D30-4776-BEE1-BF9AF35F28C3}">
      <dgm:prSet/>
      <dgm:spPr/>
      <dgm:t>
        <a:bodyPr/>
        <a:lstStyle/>
        <a:p>
          <a:endParaRPr lang="en-US"/>
        </a:p>
      </dgm:t>
    </dgm:pt>
    <dgm:pt modelId="{D9DD13AE-C820-4D54-87D4-C6C887EEDA0B}" type="sibTrans" cxnId="{0F6B4238-7D30-4776-BEE1-BF9AF35F28C3}">
      <dgm:prSet/>
      <dgm:spPr/>
      <dgm:t>
        <a:bodyPr/>
        <a:lstStyle/>
        <a:p>
          <a:endParaRPr lang="en-US"/>
        </a:p>
      </dgm:t>
    </dgm:pt>
    <dgm:pt modelId="{2EAF4024-C1BD-4D19-82A7-630452F5482F}">
      <dgm:prSet phldrT="[Text]" custT="1"/>
      <dgm:spPr/>
      <dgm:t>
        <a:bodyPr/>
        <a:lstStyle/>
        <a:p>
          <a:pPr>
            <a:spcAft>
              <a:spcPts val="1200"/>
            </a:spcAft>
          </a:pPr>
          <a:r>
            <a:rPr lang="en-US" sz="2400" dirty="0"/>
            <a:t>Anticipate and consider consequences of behavior</a:t>
          </a:r>
        </a:p>
      </dgm:t>
    </dgm:pt>
    <dgm:pt modelId="{9A0BCCD1-086E-4576-AF1F-DB1F048BC1A4}" type="parTrans" cxnId="{6CA84C04-4196-4652-8044-82CA177D79DF}">
      <dgm:prSet/>
      <dgm:spPr/>
      <dgm:t>
        <a:bodyPr/>
        <a:lstStyle/>
        <a:p>
          <a:endParaRPr lang="en-US"/>
        </a:p>
      </dgm:t>
    </dgm:pt>
    <dgm:pt modelId="{28B92F58-DD97-4505-9639-78880A331F4F}" type="sibTrans" cxnId="{6CA84C04-4196-4652-8044-82CA177D79DF}">
      <dgm:prSet/>
      <dgm:spPr/>
      <dgm:t>
        <a:bodyPr/>
        <a:lstStyle/>
        <a:p>
          <a:endParaRPr lang="en-US"/>
        </a:p>
      </dgm:t>
    </dgm:pt>
    <dgm:pt modelId="{548182F3-E000-4867-895A-E77873F141B2}">
      <dgm:prSet phldrT="[Text]"/>
      <dgm:spPr>
        <a:solidFill>
          <a:schemeClr val="accent5">
            <a:lumMod val="50000"/>
          </a:schemeClr>
        </a:solidFill>
      </dgm:spPr>
      <dgm:t>
        <a:bodyPr/>
        <a:lstStyle/>
        <a:p>
          <a:r>
            <a:rPr lang="en-US" dirty="0"/>
            <a:t>Impact from Trauma</a:t>
          </a:r>
        </a:p>
      </dgm:t>
    </dgm:pt>
    <dgm:pt modelId="{55A0AD6D-A14D-4974-894D-C2BA17472122}" type="parTrans" cxnId="{1DAD6CB8-2F49-4007-B851-B59C2E50A57D}">
      <dgm:prSet/>
      <dgm:spPr/>
      <dgm:t>
        <a:bodyPr/>
        <a:lstStyle/>
        <a:p>
          <a:endParaRPr lang="en-US"/>
        </a:p>
      </dgm:t>
    </dgm:pt>
    <dgm:pt modelId="{D0C678C0-8E0B-41F5-BB38-0B8660B2C3C1}" type="sibTrans" cxnId="{1DAD6CB8-2F49-4007-B851-B59C2E50A57D}">
      <dgm:prSet/>
      <dgm:spPr/>
      <dgm:t>
        <a:bodyPr/>
        <a:lstStyle/>
        <a:p>
          <a:endParaRPr lang="en-US"/>
        </a:p>
      </dgm:t>
    </dgm:pt>
    <dgm:pt modelId="{4406E207-7A6B-4DDF-AB0B-90690D11CCC0}">
      <dgm:prSet phldrT="[Text]"/>
      <dgm:spPr>
        <a:solidFill>
          <a:schemeClr val="accent5">
            <a:alpha val="90000"/>
          </a:schemeClr>
        </a:solidFill>
      </dgm:spPr>
      <dgm:t>
        <a:bodyPr/>
        <a:lstStyle/>
        <a:p>
          <a:r>
            <a:rPr lang="en-US" dirty="0"/>
            <a:t>Difficulty imagining and planning for the future</a:t>
          </a:r>
        </a:p>
      </dgm:t>
    </dgm:pt>
    <dgm:pt modelId="{3026EA6C-E013-4FCA-B3C8-5F18FE1B0EB2}" type="parTrans" cxnId="{2301F358-6591-4632-8BA7-C955BEF2F45C}">
      <dgm:prSet/>
      <dgm:spPr/>
      <dgm:t>
        <a:bodyPr/>
        <a:lstStyle/>
        <a:p>
          <a:endParaRPr lang="en-US"/>
        </a:p>
      </dgm:t>
    </dgm:pt>
    <dgm:pt modelId="{866133E9-BCB2-49D2-98FC-ECB9C9FBE83F}" type="sibTrans" cxnId="{2301F358-6591-4632-8BA7-C955BEF2F45C}">
      <dgm:prSet/>
      <dgm:spPr/>
      <dgm:t>
        <a:bodyPr/>
        <a:lstStyle/>
        <a:p>
          <a:endParaRPr lang="en-US"/>
        </a:p>
      </dgm:t>
    </dgm:pt>
    <dgm:pt modelId="{B27D38B2-B955-46C9-99B7-DDA772154F57}">
      <dgm:prSet phldrT="[Text]" custT="1"/>
      <dgm:spPr/>
      <dgm:t>
        <a:bodyPr/>
        <a:lstStyle/>
        <a:p>
          <a:pPr>
            <a:spcAft>
              <a:spcPts val="1200"/>
            </a:spcAft>
          </a:pPr>
          <a:r>
            <a:rPr lang="en-US" sz="2400" dirty="0"/>
            <a:t>Increase impulse control and ability to delay gratification</a:t>
          </a:r>
        </a:p>
      </dgm:t>
    </dgm:pt>
    <dgm:pt modelId="{A35CD74B-F8CE-4CC3-AA00-D920E79E79F1}" type="parTrans" cxnId="{184E486A-ACC5-41B2-8CA4-A9E18C781237}">
      <dgm:prSet/>
      <dgm:spPr/>
      <dgm:t>
        <a:bodyPr/>
        <a:lstStyle/>
        <a:p>
          <a:endParaRPr lang="en-US"/>
        </a:p>
      </dgm:t>
    </dgm:pt>
    <dgm:pt modelId="{4B37384D-9CDF-48F2-8318-4281A7BB5B42}" type="sibTrans" cxnId="{184E486A-ACC5-41B2-8CA4-A9E18C781237}">
      <dgm:prSet/>
      <dgm:spPr/>
      <dgm:t>
        <a:bodyPr/>
        <a:lstStyle/>
        <a:p>
          <a:endParaRPr lang="en-US"/>
        </a:p>
      </dgm:t>
    </dgm:pt>
    <dgm:pt modelId="{9E617AEF-5529-4A6F-88F6-22E30CA8834D}">
      <dgm:prSet phldrT="[Text]"/>
      <dgm:spPr>
        <a:solidFill>
          <a:schemeClr val="accent5">
            <a:alpha val="90000"/>
          </a:schemeClr>
        </a:solidFill>
      </dgm:spPr>
      <dgm:t>
        <a:bodyPr/>
        <a:lstStyle/>
        <a:p>
          <a:r>
            <a:rPr lang="en-US" dirty="0"/>
            <a:t>Decreased motivation for learning</a:t>
          </a:r>
        </a:p>
      </dgm:t>
    </dgm:pt>
    <dgm:pt modelId="{13E9AF6C-E748-4CA1-AD2E-23B1630B5EEF}" type="parTrans" cxnId="{736AA39A-4000-4CAB-A459-505F67DF2EDA}">
      <dgm:prSet/>
      <dgm:spPr/>
      <dgm:t>
        <a:bodyPr/>
        <a:lstStyle/>
        <a:p>
          <a:endParaRPr lang="en-US"/>
        </a:p>
      </dgm:t>
    </dgm:pt>
    <dgm:pt modelId="{B56CA4C2-DFA6-4EB1-BA40-AD43CF20B9D8}" type="sibTrans" cxnId="{736AA39A-4000-4CAB-A459-505F67DF2EDA}">
      <dgm:prSet/>
      <dgm:spPr/>
      <dgm:t>
        <a:bodyPr/>
        <a:lstStyle/>
        <a:p>
          <a:endParaRPr lang="en-US"/>
        </a:p>
      </dgm:t>
    </dgm:pt>
    <dgm:pt modelId="{B1298C35-B68E-430E-B860-A5EC47E50D4F}">
      <dgm:prSet phldrT="[Text]"/>
      <dgm:spPr>
        <a:solidFill>
          <a:schemeClr val="accent5">
            <a:alpha val="90000"/>
          </a:schemeClr>
        </a:solidFill>
      </dgm:spPr>
      <dgm:t>
        <a:bodyPr/>
        <a:lstStyle/>
        <a:p>
          <a:r>
            <a:rPr lang="en-US" dirty="0"/>
            <a:t>Low self-esteem</a:t>
          </a:r>
        </a:p>
      </dgm:t>
    </dgm:pt>
    <dgm:pt modelId="{7BFB4620-8C02-4A31-B4EE-0CF60A14E0E5}" type="parTrans" cxnId="{B711DE7D-5665-4EC2-ABA0-CF9B8955C81E}">
      <dgm:prSet/>
      <dgm:spPr/>
      <dgm:t>
        <a:bodyPr/>
        <a:lstStyle/>
        <a:p>
          <a:endParaRPr lang="en-US"/>
        </a:p>
      </dgm:t>
    </dgm:pt>
    <dgm:pt modelId="{A213C55D-3755-4997-828B-75BFDEA19EF5}" type="sibTrans" cxnId="{B711DE7D-5665-4EC2-ABA0-CF9B8955C81E}">
      <dgm:prSet/>
      <dgm:spPr/>
      <dgm:t>
        <a:bodyPr/>
        <a:lstStyle/>
        <a:p>
          <a:endParaRPr lang="en-US"/>
        </a:p>
      </dgm:t>
    </dgm:pt>
    <dgm:pt modelId="{DA38E312-E22F-4638-9C86-EAAA6E49694B}">
      <dgm:prSet phldrT="[Text]"/>
      <dgm:spPr>
        <a:solidFill>
          <a:schemeClr val="accent5">
            <a:alpha val="90000"/>
          </a:schemeClr>
        </a:solidFill>
      </dgm:spPr>
      <dgm:t>
        <a:bodyPr/>
        <a:lstStyle/>
        <a:p>
          <a:r>
            <a:rPr lang="en-US" dirty="0"/>
            <a:t>May feel embarrassed or angry about their fears or exaggerated physical responses </a:t>
          </a:r>
        </a:p>
      </dgm:t>
    </dgm:pt>
    <dgm:pt modelId="{2CF9C005-F662-4BED-B7CE-65D18FC331D2}" type="parTrans" cxnId="{7DC81095-9EE5-4AE5-BE08-E0A8E8E857C9}">
      <dgm:prSet/>
      <dgm:spPr/>
      <dgm:t>
        <a:bodyPr/>
        <a:lstStyle/>
        <a:p>
          <a:endParaRPr lang="en-US"/>
        </a:p>
      </dgm:t>
    </dgm:pt>
    <dgm:pt modelId="{D3DC3FB0-A3FF-4D30-A658-038FBF256DC7}" type="sibTrans" cxnId="{7DC81095-9EE5-4AE5-BE08-E0A8E8E857C9}">
      <dgm:prSet/>
      <dgm:spPr/>
      <dgm:t>
        <a:bodyPr/>
        <a:lstStyle/>
        <a:p>
          <a:endParaRPr lang="en-US"/>
        </a:p>
      </dgm:t>
    </dgm:pt>
    <dgm:pt modelId="{A9AAC206-9B34-49B2-AD60-8069C41D7D99}">
      <dgm:prSet phldrT="[Text]"/>
      <dgm:spPr>
        <a:solidFill>
          <a:schemeClr val="accent5">
            <a:alpha val="90000"/>
          </a:schemeClr>
        </a:solidFill>
      </dgm:spPr>
      <dgm:t>
        <a:bodyPr/>
        <a:lstStyle/>
        <a:p>
          <a:r>
            <a:rPr lang="en-US" dirty="0"/>
            <a:t>Difficulty trusting others</a:t>
          </a:r>
        </a:p>
      </dgm:t>
    </dgm:pt>
    <dgm:pt modelId="{36CC5C3E-4DDB-47D2-A2E5-308703226BDB}" type="parTrans" cxnId="{C5BD03EA-0DF6-4F92-8AE4-61B5E0F64363}">
      <dgm:prSet/>
      <dgm:spPr/>
      <dgm:t>
        <a:bodyPr/>
        <a:lstStyle/>
        <a:p>
          <a:endParaRPr lang="en-US"/>
        </a:p>
      </dgm:t>
    </dgm:pt>
    <dgm:pt modelId="{F2BFD672-F932-4453-806E-D3619305F7D9}" type="sibTrans" cxnId="{C5BD03EA-0DF6-4F92-8AE4-61B5E0F64363}">
      <dgm:prSet/>
      <dgm:spPr/>
      <dgm:t>
        <a:bodyPr/>
        <a:lstStyle/>
        <a:p>
          <a:endParaRPr lang="en-US"/>
        </a:p>
      </dgm:t>
    </dgm:pt>
    <dgm:pt modelId="{ED071526-DE9B-48CB-87A5-C4B7420A670C}">
      <dgm:prSet phldrT="[Text]" custT="1"/>
      <dgm:spPr/>
      <dgm:t>
        <a:bodyPr/>
        <a:lstStyle/>
        <a:p>
          <a:pPr>
            <a:spcAft>
              <a:spcPts val="1200"/>
            </a:spcAft>
          </a:pPr>
          <a:r>
            <a:rPr lang="en-US" sz="2400" dirty="0"/>
            <a:t>Accurately judge safety and danger</a:t>
          </a:r>
        </a:p>
      </dgm:t>
    </dgm:pt>
    <dgm:pt modelId="{B0E10AFF-B9EE-4E69-813A-262EFBDF030C}" type="parTrans" cxnId="{9704CD8F-2BF6-42E4-8AD7-188C6C44449B}">
      <dgm:prSet/>
      <dgm:spPr/>
      <dgm:t>
        <a:bodyPr/>
        <a:lstStyle/>
        <a:p>
          <a:endParaRPr lang="en-US"/>
        </a:p>
      </dgm:t>
    </dgm:pt>
    <dgm:pt modelId="{3785D85A-6895-4D3A-B7D7-E6BE2E51FE0A}" type="sibTrans" cxnId="{9704CD8F-2BF6-42E4-8AD7-188C6C44449B}">
      <dgm:prSet/>
      <dgm:spPr/>
      <dgm:t>
        <a:bodyPr/>
        <a:lstStyle/>
        <a:p>
          <a:endParaRPr lang="en-US"/>
        </a:p>
      </dgm:t>
    </dgm:pt>
    <dgm:pt modelId="{8B5BD60D-86CC-4264-9B6B-9BE140C9DEE5}">
      <dgm:prSet phldrT="[Text]"/>
      <dgm:spPr>
        <a:solidFill>
          <a:schemeClr val="accent5">
            <a:alpha val="90000"/>
          </a:schemeClr>
        </a:solidFill>
      </dgm:spPr>
      <dgm:t>
        <a:bodyPr/>
        <a:lstStyle/>
        <a:p>
          <a:r>
            <a:rPr lang="en-US" dirty="0"/>
            <a:t>Feelings of helplessness</a:t>
          </a:r>
        </a:p>
      </dgm:t>
    </dgm:pt>
    <dgm:pt modelId="{D4578277-29BA-4353-9474-6AD9B2A56F77}" type="parTrans" cxnId="{73C2D995-4DBD-4CF7-BCB7-BB7DAC8A109C}">
      <dgm:prSet/>
      <dgm:spPr/>
      <dgm:t>
        <a:bodyPr/>
        <a:lstStyle/>
        <a:p>
          <a:endParaRPr lang="en-US"/>
        </a:p>
      </dgm:t>
    </dgm:pt>
    <dgm:pt modelId="{D95453F0-603D-4869-A658-B97587835D06}" type="sibTrans" cxnId="{73C2D995-4DBD-4CF7-BCB7-BB7DAC8A109C}">
      <dgm:prSet/>
      <dgm:spPr/>
      <dgm:t>
        <a:bodyPr/>
        <a:lstStyle/>
        <a:p>
          <a:endParaRPr lang="en-US"/>
        </a:p>
      </dgm:t>
    </dgm:pt>
    <dgm:pt modelId="{35B1A1EF-5899-41C7-9F4B-1AD48C2B3228}">
      <dgm:prSet phldrT="[Text]"/>
      <dgm:spPr>
        <a:solidFill>
          <a:schemeClr val="accent5">
            <a:alpha val="90000"/>
          </a:schemeClr>
        </a:solidFill>
      </dgm:spPr>
      <dgm:t>
        <a:bodyPr/>
        <a:lstStyle/>
        <a:p>
          <a:r>
            <a:rPr lang="en-US" dirty="0"/>
            <a:t>Risky behaviors (e.g. self-harm, substance use)</a:t>
          </a:r>
        </a:p>
      </dgm:t>
    </dgm:pt>
    <dgm:pt modelId="{F6DDC985-F5AE-4DEF-AC16-E6CC15203FF7}" type="parTrans" cxnId="{0C0C0C6B-B9E7-4B7B-82E9-10AAE156CF01}">
      <dgm:prSet/>
      <dgm:spPr/>
      <dgm:t>
        <a:bodyPr/>
        <a:lstStyle/>
        <a:p>
          <a:endParaRPr lang="en-US"/>
        </a:p>
      </dgm:t>
    </dgm:pt>
    <dgm:pt modelId="{265C73EF-572A-403F-A985-75555B765360}" type="sibTrans" cxnId="{0C0C0C6B-B9E7-4B7B-82E9-10AAE156CF01}">
      <dgm:prSet/>
      <dgm:spPr/>
      <dgm:t>
        <a:bodyPr/>
        <a:lstStyle/>
        <a:p>
          <a:endParaRPr lang="en-US"/>
        </a:p>
      </dgm:t>
    </dgm:pt>
    <dgm:pt modelId="{C3F205FD-7868-43BF-BAFF-AED9B5BA7C7C}" type="pres">
      <dgm:prSet presAssocID="{0E916EF6-97F1-4968-B058-05A086B1AECB}" presName="Name0" presStyleCnt="0">
        <dgm:presLayoutVars>
          <dgm:dir/>
          <dgm:animLvl val="lvl"/>
          <dgm:resizeHandles val="exact"/>
        </dgm:presLayoutVars>
      </dgm:prSet>
      <dgm:spPr/>
      <dgm:t>
        <a:bodyPr/>
        <a:lstStyle/>
        <a:p>
          <a:endParaRPr lang="en-US"/>
        </a:p>
      </dgm:t>
    </dgm:pt>
    <dgm:pt modelId="{68BA114F-8992-4EDF-AC93-AAAEC90DAEC0}" type="pres">
      <dgm:prSet presAssocID="{CA83E05B-411B-4B5C-BCFC-3DE310C261D2}" presName="composite" presStyleCnt="0"/>
      <dgm:spPr/>
    </dgm:pt>
    <dgm:pt modelId="{13025ACB-E057-4A92-AE90-F09CDA3CD0BA}" type="pres">
      <dgm:prSet presAssocID="{CA83E05B-411B-4B5C-BCFC-3DE310C261D2}" presName="parTx" presStyleLbl="alignNode1" presStyleIdx="0" presStyleCnt="2">
        <dgm:presLayoutVars>
          <dgm:chMax val="0"/>
          <dgm:chPref val="0"/>
          <dgm:bulletEnabled val="1"/>
        </dgm:presLayoutVars>
      </dgm:prSet>
      <dgm:spPr/>
      <dgm:t>
        <a:bodyPr/>
        <a:lstStyle/>
        <a:p>
          <a:endParaRPr lang="en-US"/>
        </a:p>
      </dgm:t>
    </dgm:pt>
    <dgm:pt modelId="{3C62C724-DCCF-4839-9365-3B5A0E3755BE}" type="pres">
      <dgm:prSet presAssocID="{CA83E05B-411B-4B5C-BCFC-3DE310C261D2}" presName="desTx" presStyleLbl="alignAccFollowNode1" presStyleIdx="0" presStyleCnt="2">
        <dgm:presLayoutVars>
          <dgm:bulletEnabled val="1"/>
        </dgm:presLayoutVars>
      </dgm:prSet>
      <dgm:spPr/>
      <dgm:t>
        <a:bodyPr/>
        <a:lstStyle/>
        <a:p>
          <a:endParaRPr lang="en-US"/>
        </a:p>
      </dgm:t>
    </dgm:pt>
    <dgm:pt modelId="{D6BEB60D-F672-4A31-A379-0677AD7CB412}" type="pres">
      <dgm:prSet presAssocID="{61D53D81-0CE3-45FF-8295-46FBFCBFE0EE}" presName="space" presStyleCnt="0"/>
      <dgm:spPr/>
    </dgm:pt>
    <dgm:pt modelId="{1FAED384-94D1-4C4E-9C05-666000D34596}" type="pres">
      <dgm:prSet presAssocID="{548182F3-E000-4867-895A-E77873F141B2}" presName="composite" presStyleCnt="0"/>
      <dgm:spPr/>
    </dgm:pt>
    <dgm:pt modelId="{4B192E99-EB1A-4394-90A5-2F7CCF7036A4}" type="pres">
      <dgm:prSet presAssocID="{548182F3-E000-4867-895A-E77873F141B2}" presName="parTx" presStyleLbl="alignNode1" presStyleIdx="1" presStyleCnt="2">
        <dgm:presLayoutVars>
          <dgm:chMax val="0"/>
          <dgm:chPref val="0"/>
          <dgm:bulletEnabled val="1"/>
        </dgm:presLayoutVars>
      </dgm:prSet>
      <dgm:spPr/>
      <dgm:t>
        <a:bodyPr/>
        <a:lstStyle/>
        <a:p>
          <a:endParaRPr lang="en-US"/>
        </a:p>
      </dgm:t>
    </dgm:pt>
    <dgm:pt modelId="{D5FCBEC8-5714-486C-BF4F-202A7558DF3C}" type="pres">
      <dgm:prSet presAssocID="{548182F3-E000-4867-895A-E77873F141B2}" presName="desTx" presStyleLbl="alignAccFollowNode1" presStyleIdx="1" presStyleCnt="2">
        <dgm:presLayoutVars>
          <dgm:bulletEnabled val="1"/>
        </dgm:presLayoutVars>
      </dgm:prSet>
      <dgm:spPr/>
      <dgm:t>
        <a:bodyPr/>
        <a:lstStyle/>
        <a:p>
          <a:endParaRPr lang="en-US"/>
        </a:p>
      </dgm:t>
    </dgm:pt>
  </dgm:ptLst>
  <dgm:cxnLst>
    <dgm:cxn modelId="{73C2D995-4DBD-4CF7-BCB7-BB7DAC8A109C}" srcId="{548182F3-E000-4867-895A-E77873F141B2}" destId="{8B5BD60D-86CC-4264-9B6B-9BE140C9DEE5}" srcOrd="4" destOrd="0" parTransId="{D4578277-29BA-4353-9474-6AD9B2A56F77}" sibTransId="{D95453F0-603D-4869-A658-B97587835D06}"/>
    <dgm:cxn modelId="{7DC81095-9EE5-4AE5-BE08-E0A8E8E857C9}" srcId="{548182F3-E000-4867-895A-E77873F141B2}" destId="{DA38E312-E22F-4638-9C86-EAAA6E49694B}" srcOrd="0" destOrd="0" parTransId="{2CF9C005-F662-4BED-B7CE-65D18FC331D2}" sibTransId="{D3DC3FB0-A3FF-4D30-A658-038FBF256DC7}"/>
    <dgm:cxn modelId="{9704CD8F-2BF6-42E4-8AD7-188C6C44449B}" srcId="{CA83E05B-411B-4B5C-BCFC-3DE310C261D2}" destId="{ED071526-DE9B-48CB-87A5-C4B7420A670C}" srcOrd="2" destOrd="0" parTransId="{B0E10AFF-B9EE-4E69-813A-262EFBDF030C}" sibTransId="{3785D85A-6895-4D3A-B7D7-E6BE2E51FE0A}"/>
    <dgm:cxn modelId="{05B545BC-FFF1-4CCD-8333-91709F870C24}" type="presOf" srcId="{548182F3-E000-4867-895A-E77873F141B2}" destId="{4B192E99-EB1A-4394-90A5-2F7CCF7036A4}" srcOrd="0" destOrd="0" presId="urn:microsoft.com/office/officeart/2005/8/layout/hList1"/>
    <dgm:cxn modelId="{6CA84C04-4196-4652-8044-82CA177D79DF}" srcId="{CA83E05B-411B-4B5C-BCFC-3DE310C261D2}" destId="{2EAF4024-C1BD-4D19-82A7-630452F5482F}" srcOrd="1" destOrd="0" parTransId="{9A0BCCD1-086E-4576-AF1F-DB1F048BC1A4}" sibTransId="{28B92F58-DD97-4505-9639-78880A331F4F}"/>
    <dgm:cxn modelId="{B711DE7D-5665-4EC2-ABA0-CF9B8955C81E}" srcId="{548182F3-E000-4867-895A-E77873F141B2}" destId="{B1298C35-B68E-430E-B860-A5EC47E50D4F}" srcOrd="3" destOrd="0" parTransId="{7BFB4620-8C02-4A31-B4EE-0CF60A14E0E5}" sibTransId="{A213C55D-3755-4997-828B-75BFDEA19EF5}"/>
    <dgm:cxn modelId="{BEF0BEAC-3BA9-45F9-9BB8-8B42F4F1C45A}" type="presOf" srcId="{3064257F-5620-4683-9719-7D3A36927AFD}" destId="{3C62C724-DCCF-4839-9365-3B5A0E3755BE}" srcOrd="0" destOrd="0" presId="urn:microsoft.com/office/officeart/2005/8/layout/hList1"/>
    <dgm:cxn modelId="{B16FA970-C031-4EC8-9A1B-EED8FBAED004}" srcId="{0E916EF6-97F1-4968-B058-05A086B1AECB}" destId="{CA83E05B-411B-4B5C-BCFC-3DE310C261D2}" srcOrd="0" destOrd="0" parTransId="{02470667-2395-49DE-BE13-7CC3B48B5CD7}" sibTransId="{61D53D81-0CE3-45FF-8295-46FBFCBFE0EE}"/>
    <dgm:cxn modelId="{15A01837-4413-4D6B-9FF2-3B97E8806C4F}" type="presOf" srcId="{ED071526-DE9B-48CB-87A5-C4B7420A670C}" destId="{3C62C724-DCCF-4839-9365-3B5A0E3755BE}" srcOrd="0" destOrd="2" presId="urn:microsoft.com/office/officeart/2005/8/layout/hList1"/>
    <dgm:cxn modelId="{E8DB763E-DCF4-4D82-A5DB-372E82173E11}" type="presOf" srcId="{B1298C35-B68E-430E-B860-A5EC47E50D4F}" destId="{D5FCBEC8-5714-486C-BF4F-202A7558DF3C}" srcOrd="0" destOrd="3" presId="urn:microsoft.com/office/officeart/2005/8/layout/hList1"/>
    <dgm:cxn modelId="{212C19BC-93D7-46AC-978E-CF77B0F4FF49}" type="presOf" srcId="{0E916EF6-97F1-4968-B058-05A086B1AECB}" destId="{C3F205FD-7868-43BF-BAFF-AED9B5BA7C7C}" srcOrd="0" destOrd="0" presId="urn:microsoft.com/office/officeart/2005/8/layout/hList1"/>
    <dgm:cxn modelId="{C5BD03EA-0DF6-4F92-8AE4-61B5E0F64363}" srcId="{548182F3-E000-4867-895A-E77873F141B2}" destId="{A9AAC206-9B34-49B2-AD60-8069C41D7D99}" srcOrd="5" destOrd="0" parTransId="{36CC5C3E-4DDB-47D2-A2E5-308703226BDB}" sibTransId="{F2BFD672-F932-4453-806E-D3619305F7D9}"/>
    <dgm:cxn modelId="{34E858BF-AE5D-46E5-BD69-4325EA46CA45}" type="presOf" srcId="{4406E207-7A6B-4DDF-AB0B-90690D11CCC0}" destId="{D5FCBEC8-5714-486C-BF4F-202A7558DF3C}" srcOrd="0" destOrd="1" presId="urn:microsoft.com/office/officeart/2005/8/layout/hList1"/>
    <dgm:cxn modelId="{2301F358-6591-4632-8BA7-C955BEF2F45C}" srcId="{548182F3-E000-4867-895A-E77873F141B2}" destId="{4406E207-7A6B-4DDF-AB0B-90690D11CCC0}" srcOrd="1" destOrd="0" parTransId="{3026EA6C-E013-4FCA-B3C8-5F18FE1B0EB2}" sibTransId="{866133E9-BCB2-49D2-98FC-ECB9C9FBE83F}"/>
    <dgm:cxn modelId="{3A23C482-F204-4DDF-8474-BB768FA903B5}" type="presOf" srcId="{CA83E05B-411B-4B5C-BCFC-3DE310C261D2}" destId="{13025ACB-E057-4A92-AE90-F09CDA3CD0BA}" srcOrd="0" destOrd="0" presId="urn:microsoft.com/office/officeart/2005/8/layout/hList1"/>
    <dgm:cxn modelId="{0F6B4238-7D30-4776-BEE1-BF9AF35F28C3}" srcId="{CA83E05B-411B-4B5C-BCFC-3DE310C261D2}" destId="{3064257F-5620-4683-9719-7D3A36927AFD}" srcOrd="0" destOrd="0" parTransId="{6BD6CCCB-E005-42BC-96B9-08AB6B2636AD}" sibTransId="{D9DD13AE-C820-4D54-87D4-C6C887EEDA0B}"/>
    <dgm:cxn modelId="{2410C29C-FC27-40EA-9552-135365D14E47}" type="presOf" srcId="{A9AAC206-9B34-49B2-AD60-8069C41D7D99}" destId="{D5FCBEC8-5714-486C-BF4F-202A7558DF3C}" srcOrd="0" destOrd="5" presId="urn:microsoft.com/office/officeart/2005/8/layout/hList1"/>
    <dgm:cxn modelId="{736AA39A-4000-4CAB-A459-505F67DF2EDA}" srcId="{548182F3-E000-4867-895A-E77873F141B2}" destId="{9E617AEF-5529-4A6F-88F6-22E30CA8834D}" srcOrd="2" destOrd="0" parTransId="{13E9AF6C-E748-4CA1-AD2E-23B1630B5EEF}" sibTransId="{B56CA4C2-DFA6-4EB1-BA40-AD43CF20B9D8}"/>
    <dgm:cxn modelId="{8B4DC53D-0661-4FBE-B01E-7708C1184006}" type="presOf" srcId="{DA38E312-E22F-4638-9C86-EAAA6E49694B}" destId="{D5FCBEC8-5714-486C-BF4F-202A7558DF3C}" srcOrd="0" destOrd="0" presId="urn:microsoft.com/office/officeart/2005/8/layout/hList1"/>
    <dgm:cxn modelId="{57FAC0C6-5727-4860-9DBC-D610DF4F3464}" type="presOf" srcId="{2EAF4024-C1BD-4D19-82A7-630452F5482F}" destId="{3C62C724-DCCF-4839-9365-3B5A0E3755BE}" srcOrd="0" destOrd="1" presId="urn:microsoft.com/office/officeart/2005/8/layout/hList1"/>
    <dgm:cxn modelId="{436E6C02-DA5B-4155-8EB7-F3D1DC28C709}" type="presOf" srcId="{8B5BD60D-86CC-4264-9B6B-9BE140C9DEE5}" destId="{D5FCBEC8-5714-486C-BF4F-202A7558DF3C}" srcOrd="0" destOrd="4" presId="urn:microsoft.com/office/officeart/2005/8/layout/hList1"/>
    <dgm:cxn modelId="{31D7A010-3636-49CE-A750-28758DE241F3}" type="presOf" srcId="{B27D38B2-B955-46C9-99B7-DDA772154F57}" destId="{3C62C724-DCCF-4839-9365-3B5A0E3755BE}" srcOrd="0" destOrd="3" presId="urn:microsoft.com/office/officeart/2005/8/layout/hList1"/>
    <dgm:cxn modelId="{0C0C0C6B-B9E7-4B7B-82E9-10AAE156CF01}" srcId="{548182F3-E000-4867-895A-E77873F141B2}" destId="{35B1A1EF-5899-41C7-9F4B-1AD48C2B3228}" srcOrd="6" destOrd="0" parTransId="{F6DDC985-F5AE-4DEF-AC16-E6CC15203FF7}" sibTransId="{265C73EF-572A-403F-A985-75555B765360}"/>
    <dgm:cxn modelId="{FA01A656-B2E1-42F7-8121-5C41BC7D0F83}" type="presOf" srcId="{9E617AEF-5529-4A6F-88F6-22E30CA8834D}" destId="{D5FCBEC8-5714-486C-BF4F-202A7558DF3C}" srcOrd="0" destOrd="2" presId="urn:microsoft.com/office/officeart/2005/8/layout/hList1"/>
    <dgm:cxn modelId="{184E486A-ACC5-41B2-8CA4-A9E18C781237}" srcId="{CA83E05B-411B-4B5C-BCFC-3DE310C261D2}" destId="{B27D38B2-B955-46C9-99B7-DDA772154F57}" srcOrd="3" destOrd="0" parTransId="{A35CD74B-F8CE-4CC3-AA00-D920E79E79F1}" sibTransId="{4B37384D-9CDF-48F2-8318-4281A7BB5B42}"/>
    <dgm:cxn modelId="{301E8000-2836-431E-A95C-206C05DA4761}" type="presOf" srcId="{35B1A1EF-5899-41C7-9F4B-1AD48C2B3228}" destId="{D5FCBEC8-5714-486C-BF4F-202A7558DF3C}" srcOrd="0" destOrd="6" presId="urn:microsoft.com/office/officeart/2005/8/layout/hList1"/>
    <dgm:cxn modelId="{1DAD6CB8-2F49-4007-B851-B59C2E50A57D}" srcId="{0E916EF6-97F1-4968-B058-05A086B1AECB}" destId="{548182F3-E000-4867-895A-E77873F141B2}" srcOrd="1" destOrd="0" parTransId="{55A0AD6D-A14D-4974-894D-C2BA17472122}" sibTransId="{D0C678C0-8E0B-41F5-BB38-0B8660B2C3C1}"/>
    <dgm:cxn modelId="{449E7A9C-986A-4DD8-91C1-C3FBD9CD4CFC}" type="presParOf" srcId="{C3F205FD-7868-43BF-BAFF-AED9B5BA7C7C}" destId="{68BA114F-8992-4EDF-AC93-AAAEC90DAEC0}" srcOrd="0" destOrd="0" presId="urn:microsoft.com/office/officeart/2005/8/layout/hList1"/>
    <dgm:cxn modelId="{C728F56B-6641-4EC3-91DF-80D955995F74}" type="presParOf" srcId="{68BA114F-8992-4EDF-AC93-AAAEC90DAEC0}" destId="{13025ACB-E057-4A92-AE90-F09CDA3CD0BA}" srcOrd="0" destOrd="0" presId="urn:microsoft.com/office/officeart/2005/8/layout/hList1"/>
    <dgm:cxn modelId="{A6C2852C-97F5-4FA2-B2E8-1EF3C7916DF2}" type="presParOf" srcId="{68BA114F-8992-4EDF-AC93-AAAEC90DAEC0}" destId="{3C62C724-DCCF-4839-9365-3B5A0E3755BE}" srcOrd="1" destOrd="0" presId="urn:microsoft.com/office/officeart/2005/8/layout/hList1"/>
    <dgm:cxn modelId="{3504A7B2-F941-44D8-8440-F506DA8E66AE}" type="presParOf" srcId="{C3F205FD-7868-43BF-BAFF-AED9B5BA7C7C}" destId="{D6BEB60D-F672-4A31-A379-0677AD7CB412}" srcOrd="1" destOrd="0" presId="urn:microsoft.com/office/officeart/2005/8/layout/hList1"/>
    <dgm:cxn modelId="{B4E1BCA9-3C16-4175-AFA0-C1A2D01155BD}" type="presParOf" srcId="{C3F205FD-7868-43BF-BAFF-AED9B5BA7C7C}" destId="{1FAED384-94D1-4C4E-9C05-666000D34596}" srcOrd="2" destOrd="0" presId="urn:microsoft.com/office/officeart/2005/8/layout/hList1"/>
    <dgm:cxn modelId="{327631D9-301C-4E6B-A4BD-171BCB75CBDD}" type="presParOf" srcId="{1FAED384-94D1-4C4E-9C05-666000D34596}" destId="{4B192E99-EB1A-4394-90A5-2F7CCF7036A4}" srcOrd="0" destOrd="0" presId="urn:microsoft.com/office/officeart/2005/8/layout/hList1"/>
    <dgm:cxn modelId="{14C8E1FA-5882-47EA-B04D-5646AEECDF18}" type="presParOf" srcId="{1FAED384-94D1-4C4E-9C05-666000D34596}" destId="{D5FCBEC8-5714-486C-BF4F-202A7558DF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EA35F63-090C-4008-B877-EB60C0F20FFF}" type="doc">
      <dgm:prSet loTypeId="urn:microsoft.com/office/officeart/2005/8/layout/vList4" loCatId="list" qsTypeId="urn:microsoft.com/office/officeart/2005/8/quickstyle/simple1" qsCatId="simple" csTypeId="urn:microsoft.com/office/officeart/2005/8/colors/colorful1" csCatId="colorful" phldr="1"/>
      <dgm:spPr/>
    </dgm:pt>
    <dgm:pt modelId="{44AA807D-37D0-4545-B225-FDC0B2926AD6}">
      <dgm:prSet phldrT="[Text]"/>
      <dgm:spPr/>
      <dgm:t>
        <a:bodyPr/>
        <a:lstStyle/>
        <a:p>
          <a:r>
            <a:rPr lang="en-US" dirty="0"/>
            <a:t>Physical and emotional safety </a:t>
          </a:r>
        </a:p>
      </dgm:t>
    </dgm:pt>
    <dgm:pt modelId="{C0DB5717-C211-4D99-BBBF-3BF8AA786728}" type="parTrans" cxnId="{D7C2ACA0-6CD8-4908-859C-E4B934CAAC34}">
      <dgm:prSet/>
      <dgm:spPr/>
      <dgm:t>
        <a:bodyPr/>
        <a:lstStyle/>
        <a:p>
          <a:endParaRPr lang="en-US"/>
        </a:p>
      </dgm:t>
    </dgm:pt>
    <dgm:pt modelId="{3365B32A-FC1C-4D62-A4C5-56C832E63E29}" type="sibTrans" cxnId="{D7C2ACA0-6CD8-4908-859C-E4B934CAAC34}">
      <dgm:prSet/>
      <dgm:spPr/>
      <dgm:t>
        <a:bodyPr/>
        <a:lstStyle/>
        <a:p>
          <a:endParaRPr lang="en-US"/>
        </a:p>
      </dgm:t>
    </dgm:pt>
    <dgm:pt modelId="{DAE2E812-9E53-4387-BE5D-F2B8B0849688}">
      <dgm:prSet phldrT="[Text]"/>
      <dgm:spPr/>
      <dgm:t>
        <a:bodyPr/>
        <a:lstStyle/>
        <a:p>
          <a:r>
            <a:rPr lang="en-US" dirty="0"/>
            <a:t>Healthy boundaries</a:t>
          </a:r>
        </a:p>
      </dgm:t>
    </dgm:pt>
    <dgm:pt modelId="{C74CC511-15F7-4E8F-A89A-63CD4E31DD06}" type="parTrans" cxnId="{87549609-8171-4085-A428-D12470B58CE9}">
      <dgm:prSet/>
      <dgm:spPr/>
      <dgm:t>
        <a:bodyPr/>
        <a:lstStyle/>
        <a:p>
          <a:endParaRPr lang="en-US"/>
        </a:p>
      </dgm:t>
    </dgm:pt>
    <dgm:pt modelId="{FE89DC8F-9417-4791-9FF2-0735A631689B}" type="sibTrans" cxnId="{87549609-8171-4085-A428-D12470B58CE9}">
      <dgm:prSet/>
      <dgm:spPr/>
      <dgm:t>
        <a:bodyPr/>
        <a:lstStyle/>
        <a:p>
          <a:endParaRPr lang="en-US"/>
        </a:p>
      </dgm:t>
    </dgm:pt>
    <dgm:pt modelId="{DB321468-026A-4731-BD0F-C760E4817E95}">
      <dgm:prSet phldrT="[Text]"/>
      <dgm:spPr/>
      <dgm:t>
        <a:bodyPr/>
        <a:lstStyle/>
        <a:p>
          <a:r>
            <a:rPr lang="en-US" dirty="0"/>
            <a:t>Protect privacy and confidentiality</a:t>
          </a:r>
        </a:p>
      </dgm:t>
    </dgm:pt>
    <dgm:pt modelId="{D0514033-6021-4556-9D0A-09537720CE81}" type="parTrans" cxnId="{7D3D056E-A013-47C4-A0B9-81C3D87D9CF9}">
      <dgm:prSet/>
      <dgm:spPr/>
      <dgm:t>
        <a:bodyPr/>
        <a:lstStyle/>
        <a:p>
          <a:endParaRPr lang="en-US"/>
        </a:p>
      </dgm:t>
    </dgm:pt>
    <dgm:pt modelId="{195AAE6C-B8A6-4473-BB10-025E1485AFD2}" type="sibTrans" cxnId="{7D3D056E-A013-47C4-A0B9-81C3D87D9CF9}">
      <dgm:prSet/>
      <dgm:spPr/>
      <dgm:t>
        <a:bodyPr/>
        <a:lstStyle/>
        <a:p>
          <a:endParaRPr lang="en-US"/>
        </a:p>
      </dgm:t>
    </dgm:pt>
    <dgm:pt modelId="{C7EEED0C-F429-45A9-B95E-CC2107785761}">
      <dgm:prSet phldrT="[Text]"/>
      <dgm:spPr/>
      <dgm:t>
        <a:bodyPr/>
        <a:lstStyle/>
        <a:p>
          <a:r>
            <a:rPr lang="en-US" dirty="0"/>
            <a:t>Foster respect</a:t>
          </a:r>
        </a:p>
      </dgm:t>
    </dgm:pt>
    <dgm:pt modelId="{46FA1066-B159-4ADF-A87E-A007F1B02A98}" type="parTrans" cxnId="{FC96961B-8682-49E9-AA44-6BE2C2049387}">
      <dgm:prSet/>
      <dgm:spPr/>
      <dgm:t>
        <a:bodyPr/>
        <a:lstStyle/>
        <a:p>
          <a:endParaRPr lang="en-US"/>
        </a:p>
      </dgm:t>
    </dgm:pt>
    <dgm:pt modelId="{E425172B-5380-4AB4-9BCA-A200EC8FE751}" type="sibTrans" cxnId="{FC96961B-8682-49E9-AA44-6BE2C2049387}">
      <dgm:prSet/>
      <dgm:spPr/>
      <dgm:t>
        <a:bodyPr/>
        <a:lstStyle/>
        <a:p>
          <a:endParaRPr lang="en-US"/>
        </a:p>
      </dgm:t>
    </dgm:pt>
    <dgm:pt modelId="{228DC87B-5F76-4EF2-A9A2-3BA74127CF49}" type="pres">
      <dgm:prSet presAssocID="{BEA35F63-090C-4008-B877-EB60C0F20FFF}" presName="linear" presStyleCnt="0">
        <dgm:presLayoutVars>
          <dgm:dir/>
          <dgm:resizeHandles val="exact"/>
        </dgm:presLayoutVars>
      </dgm:prSet>
      <dgm:spPr/>
    </dgm:pt>
    <dgm:pt modelId="{BA54C5D3-9B9D-452C-811C-28434A4D74C9}" type="pres">
      <dgm:prSet presAssocID="{44AA807D-37D0-4545-B225-FDC0B2926AD6}" presName="comp" presStyleCnt="0"/>
      <dgm:spPr/>
    </dgm:pt>
    <dgm:pt modelId="{BB0FB2AF-C832-4DC2-B53B-87E83433E0B6}" type="pres">
      <dgm:prSet presAssocID="{44AA807D-37D0-4545-B225-FDC0B2926AD6}" presName="box" presStyleLbl="node1" presStyleIdx="0" presStyleCnt="4"/>
      <dgm:spPr/>
      <dgm:t>
        <a:bodyPr/>
        <a:lstStyle/>
        <a:p>
          <a:endParaRPr lang="en-US"/>
        </a:p>
      </dgm:t>
    </dgm:pt>
    <dgm:pt modelId="{B210CDEE-CB35-4CB2-BB0E-9F5A6B9F74FD}" type="pres">
      <dgm:prSet presAssocID="{44AA807D-37D0-4545-B225-FDC0B2926AD6}" presName="img" presStyleLbl="fgImgPlace1" presStyleIdx="0" presStyleCnt="4" custScaleX="65217" custScaleY="113018"/>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Adhesive Bandage with solid fill"/>
        </a:ext>
      </dgm:extLst>
    </dgm:pt>
    <dgm:pt modelId="{1B4D000A-E450-4D4A-920F-BB06CDE348BF}" type="pres">
      <dgm:prSet presAssocID="{44AA807D-37D0-4545-B225-FDC0B2926AD6}" presName="text" presStyleLbl="node1" presStyleIdx="0" presStyleCnt="4">
        <dgm:presLayoutVars>
          <dgm:bulletEnabled val="1"/>
        </dgm:presLayoutVars>
      </dgm:prSet>
      <dgm:spPr/>
      <dgm:t>
        <a:bodyPr/>
        <a:lstStyle/>
        <a:p>
          <a:endParaRPr lang="en-US"/>
        </a:p>
      </dgm:t>
    </dgm:pt>
    <dgm:pt modelId="{CECCFC30-8FCE-4976-AE28-A14D06B5E348}" type="pres">
      <dgm:prSet presAssocID="{3365B32A-FC1C-4D62-A4C5-56C832E63E29}" presName="spacer" presStyleCnt="0"/>
      <dgm:spPr/>
    </dgm:pt>
    <dgm:pt modelId="{C019534C-FCC6-43FA-932D-49A788BA5C2E}" type="pres">
      <dgm:prSet presAssocID="{DAE2E812-9E53-4387-BE5D-F2B8B0849688}" presName="comp" presStyleCnt="0"/>
      <dgm:spPr/>
    </dgm:pt>
    <dgm:pt modelId="{E7E23DD2-2AAC-4D4C-A1E5-56097ABC7CBA}" type="pres">
      <dgm:prSet presAssocID="{DAE2E812-9E53-4387-BE5D-F2B8B0849688}" presName="box" presStyleLbl="node1" presStyleIdx="1" presStyleCnt="4"/>
      <dgm:spPr/>
      <dgm:t>
        <a:bodyPr/>
        <a:lstStyle/>
        <a:p>
          <a:endParaRPr lang="en-US"/>
        </a:p>
      </dgm:t>
    </dgm:pt>
    <dgm:pt modelId="{46B43B4B-9D34-473D-BD42-98F3D499AEC7}" type="pres">
      <dgm:prSet presAssocID="{DAE2E812-9E53-4387-BE5D-F2B8B0849688}" presName="img" presStyleLbl="fgImgPlace1" presStyleIdx="1" presStyleCnt="4" custScaleX="65217" custScaleY="1130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with solid fill"/>
        </a:ext>
      </dgm:extLst>
    </dgm:pt>
    <dgm:pt modelId="{4219BCBC-FB4D-4331-9FBE-4C09676A2538}" type="pres">
      <dgm:prSet presAssocID="{DAE2E812-9E53-4387-BE5D-F2B8B0849688}" presName="text" presStyleLbl="node1" presStyleIdx="1" presStyleCnt="4">
        <dgm:presLayoutVars>
          <dgm:bulletEnabled val="1"/>
        </dgm:presLayoutVars>
      </dgm:prSet>
      <dgm:spPr/>
      <dgm:t>
        <a:bodyPr/>
        <a:lstStyle/>
        <a:p>
          <a:endParaRPr lang="en-US"/>
        </a:p>
      </dgm:t>
    </dgm:pt>
    <dgm:pt modelId="{C3763714-E116-4286-9F6B-2A0BD8B3FE17}" type="pres">
      <dgm:prSet presAssocID="{FE89DC8F-9417-4791-9FF2-0735A631689B}" presName="spacer" presStyleCnt="0"/>
      <dgm:spPr/>
    </dgm:pt>
    <dgm:pt modelId="{B77F803A-0DFD-4401-A289-42C7FFAE645A}" type="pres">
      <dgm:prSet presAssocID="{DB321468-026A-4731-BD0F-C760E4817E95}" presName="comp" presStyleCnt="0"/>
      <dgm:spPr/>
    </dgm:pt>
    <dgm:pt modelId="{5F124B9A-E2A8-4C8E-9617-2AFEA201163A}" type="pres">
      <dgm:prSet presAssocID="{DB321468-026A-4731-BD0F-C760E4817E95}" presName="box" presStyleLbl="node1" presStyleIdx="2" presStyleCnt="4"/>
      <dgm:spPr/>
      <dgm:t>
        <a:bodyPr/>
        <a:lstStyle/>
        <a:p>
          <a:endParaRPr lang="en-US"/>
        </a:p>
      </dgm:t>
    </dgm:pt>
    <dgm:pt modelId="{65A8DDEF-B59D-4A43-AACF-40CD4EB1B066}" type="pres">
      <dgm:prSet presAssocID="{DB321468-026A-4731-BD0F-C760E4817E95}" presName="img" presStyleLbl="fgImgPlace1" presStyleIdx="2" presStyleCnt="4" custScaleX="65217" custScaleY="1130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Lock with solid fill"/>
        </a:ext>
      </dgm:extLst>
    </dgm:pt>
    <dgm:pt modelId="{D0F85F05-92FF-48AC-B234-2777C9AD3A03}" type="pres">
      <dgm:prSet presAssocID="{DB321468-026A-4731-BD0F-C760E4817E95}" presName="text" presStyleLbl="node1" presStyleIdx="2" presStyleCnt="4">
        <dgm:presLayoutVars>
          <dgm:bulletEnabled val="1"/>
        </dgm:presLayoutVars>
      </dgm:prSet>
      <dgm:spPr/>
      <dgm:t>
        <a:bodyPr/>
        <a:lstStyle/>
        <a:p>
          <a:endParaRPr lang="en-US"/>
        </a:p>
      </dgm:t>
    </dgm:pt>
    <dgm:pt modelId="{1E9BD6FB-FE24-49FD-A197-6837258FCFF6}" type="pres">
      <dgm:prSet presAssocID="{195AAE6C-B8A6-4473-BB10-025E1485AFD2}" presName="spacer" presStyleCnt="0"/>
      <dgm:spPr/>
    </dgm:pt>
    <dgm:pt modelId="{311C7CE6-4786-48F0-B86B-E421501313B0}" type="pres">
      <dgm:prSet presAssocID="{C7EEED0C-F429-45A9-B95E-CC2107785761}" presName="comp" presStyleCnt="0"/>
      <dgm:spPr/>
    </dgm:pt>
    <dgm:pt modelId="{1B5C61FC-2E40-4E41-AB62-6CBCB2EC48F1}" type="pres">
      <dgm:prSet presAssocID="{C7EEED0C-F429-45A9-B95E-CC2107785761}" presName="box" presStyleLbl="node1" presStyleIdx="3" presStyleCnt="4"/>
      <dgm:spPr/>
      <dgm:t>
        <a:bodyPr/>
        <a:lstStyle/>
        <a:p>
          <a:endParaRPr lang="en-US"/>
        </a:p>
      </dgm:t>
    </dgm:pt>
    <dgm:pt modelId="{0B6D824B-488D-4F95-A28B-C139FB5F1EA2}" type="pres">
      <dgm:prSet presAssocID="{C7EEED0C-F429-45A9-B95E-CC2107785761}" presName="img" presStyleLbl="fgImgPlace1" presStyleIdx="3" presStyleCnt="4" custScaleX="65217" custScaleY="1130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with solid fill"/>
        </a:ext>
      </dgm:extLst>
    </dgm:pt>
    <dgm:pt modelId="{0BB0234A-735B-4903-AE44-FCEEF214A8D4}" type="pres">
      <dgm:prSet presAssocID="{C7EEED0C-F429-45A9-B95E-CC2107785761}" presName="text" presStyleLbl="node1" presStyleIdx="3" presStyleCnt="4">
        <dgm:presLayoutVars>
          <dgm:bulletEnabled val="1"/>
        </dgm:presLayoutVars>
      </dgm:prSet>
      <dgm:spPr/>
      <dgm:t>
        <a:bodyPr/>
        <a:lstStyle/>
        <a:p>
          <a:endParaRPr lang="en-US"/>
        </a:p>
      </dgm:t>
    </dgm:pt>
  </dgm:ptLst>
  <dgm:cxnLst>
    <dgm:cxn modelId="{0ACECB90-6FA0-4731-8285-C582F2BCC81A}" type="presOf" srcId="{DAE2E812-9E53-4387-BE5D-F2B8B0849688}" destId="{E7E23DD2-2AAC-4D4C-A1E5-56097ABC7CBA}" srcOrd="0" destOrd="0" presId="urn:microsoft.com/office/officeart/2005/8/layout/vList4"/>
    <dgm:cxn modelId="{48592706-C0D3-4495-8D2D-90FCDA06ED02}" type="presOf" srcId="{44AA807D-37D0-4545-B225-FDC0B2926AD6}" destId="{1B4D000A-E450-4D4A-920F-BB06CDE348BF}" srcOrd="1" destOrd="0" presId="urn:microsoft.com/office/officeart/2005/8/layout/vList4"/>
    <dgm:cxn modelId="{14F15E55-7D7C-446C-A38C-7E97A460F8CC}" type="presOf" srcId="{BEA35F63-090C-4008-B877-EB60C0F20FFF}" destId="{228DC87B-5F76-4EF2-A9A2-3BA74127CF49}" srcOrd="0" destOrd="0" presId="urn:microsoft.com/office/officeart/2005/8/layout/vList4"/>
    <dgm:cxn modelId="{D321D1E2-8635-4758-8785-37EB583AA121}" type="presOf" srcId="{C7EEED0C-F429-45A9-B95E-CC2107785761}" destId="{0BB0234A-735B-4903-AE44-FCEEF214A8D4}" srcOrd="1" destOrd="0" presId="urn:microsoft.com/office/officeart/2005/8/layout/vList4"/>
    <dgm:cxn modelId="{FC96961B-8682-49E9-AA44-6BE2C2049387}" srcId="{BEA35F63-090C-4008-B877-EB60C0F20FFF}" destId="{C7EEED0C-F429-45A9-B95E-CC2107785761}" srcOrd="3" destOrd="0" parTransId="{46FA1066-B159-4ADF-A87E-A007F1B02A98}" sibTransId="{E425172B-5380-4AB4-9BCA-A200EC8FE751}"/>
    <dgm:cxn modelId="{E4FBFC42-3642-43CE-B0B5-80524B844FE7}" type="presOf" srcId="{44AA807D-37D0-4545-B225-FDC0B2926AD6}" destId="{BB0FB2AF-C832-4DC2-B53B-87E83433E0B6}" srcOrd="0" destOrd="0" presId="urn:microsoft.com/office/officeart/2005/8/layout/vList4"/>
    <dgm:cxn modelId="{5FB8081D-1981-484A-A26A-39A8DD931A75}" type="presOf" srcId="{DAE2E812-9E53-4387-BE5D-F2B8B0849688}" destId="{4219BCBC-FB4D-4331-9FBE-4C09676A2538}" srcOrd="1" destOrd="0" presId="urn:microsoft.com/office/officeart/2005/8/layout/vList4"/>
    <dgm:cxn modelId="{7D3D056E-A013-47C4-A0B9-81C3D87D9CF9}" srcId="{BEA35F63-090C-4008-B877-EB60C0F20FFF}" destId="{DB321468-026A-4731-BD0F-C760E4817E95}" srcOrd="2" destOrd="0" parTransId="{D0514033-6021-4556-9D0A-09537720CE81}" sibTransId="{195AAE6C-B8A6-4473-BB10-025E1485AFD2}"/>
    <dgm:cxn modelId="{E819ED70-9208-46A9-96C9-B29B3CE32C42}" type="presOf" srcId="{DB321468-026A-4731-BD0F-C760E4817E95}" destId="{D0F85F05-92FF-48AC-B234-2777C9AD3A03}" srcOrd="1" destOrd="0" presId="urn:microsoft.com/office/officeart/2005/8/layout/vList4"/>
    <dgm:cxn modelId="{D7C2ACA0-6CD8-4908-859C-E4B934CAAC34}" srcId="{BEA35F63-090C-4008-B877-EB60C0F20FFF}" destId="{44AA807D-37D0-4545-B225-FDC0B2926AD6}" srcOrd="0" destOrd="0" parTransId="{C0DB5717-C211-4D99-BBBF-3BF8AA786728}" sibTransId="{3365B32A-FC1C-4D62-A4C5-56C832E63E29}"/>
    <dgm:cxn modelId="{C0D1B69D-2FD3-41C8-AA25-AC6F587B95F1}" type="presOf" srcId="{C7EEED0C-F429-45A9-B95E-CC2107785761}" destId="{1B5C61FC-2E40-4E41-AB62-6CBCB2EC48F1}" srcOrd="0" destOrd="0" presId="urn:microsoft.com/office/officeart/2005/8/layout/vList4"/>
    <dgm:cxn modelId="{87549609-8171-4085-A428-D12470B58CE9}" srcId="{BEA35F63-090C-4008-B877-EB60C0F20FFF}" destId="{DAE2E812-9E53-4387-BE5D-F2B8B0849688}" srcOrd="1" destOrd="0" parTransId="{C74CC511-15F7-4E8F-A89A-63CD4E31DD06}" sibTransId="{FE89DC8F-9417-4791-9FF2-0735A631689B}"/>
    <dgm:cxn modelId="{A87DBE93-6629-4F0E-AFAB-828AC7A5E992}" type="presOf" srcId="{DB321468-026A-4731-BD0F-C760E4817E95}" destId="{5F124B9A-E2A8-4C8E-9617-2AFEA201163A}" srcOrd="0" destOrd="0" presId="urn:microsoft.com/office/officeart/2005/8/layout/vList4"/>
    <dgm:cxn modelId="{F5D55839-B5BA-475C-B419-71C2987D77A0}" type="presParOf" srcId="{228DC87B-5F76-4EF2-A9A2-3BA74127CF49}" destId="{BA54C5D3-9B9D-452C-811C-28434A4D74C9}" srcOrd="0" destOrd="0" presId="urn:microsoft.com/office/officeart/2005/8/layout/vList4"/>
    <dgm:cxn modelId="{D17419AB-7B63-4170-B936-1DB37641F9DC}" type="presParOf" srcId="{BA54C5D3-9B9D-452C-811C-28434A4D74C9}" destId="{BB0FB2AF-C832-4DC2-B53B-87E83433E0B6}" srcOrd="0" destOrd="0" presId="urn:microsoft.com/office/officeart/2005/8/layout/vList4"/>
    <dgm:cxn modelId="{CB089BBF-7A14-4B11-A4FF-CF36F7719388}" type="presParOf" srcId="{BA54C5D3-9B9D-452C-811C-28434A4D74C9}" destId="{B210CDEE-CB35-4CB2-BB0E-9F5A6B9F74FD}" srcOrd="1" destOrd="0" presId="urn:microsoft.com/office/officeart/2005/8/layout/vList4"/>
    <dgm:cxn modelId="{B6ECED14-17C5-440B-B147-EE7076E59456}" type="presParOf" srcId="{BA54C5D3-9B9D-452C-811C-28434A4D74C9}" destId="{1B4D000A-E450-4D4A-920F-BB06CDE348BF}" srcOrd="2" destOrd="0" presId="urn:microsoft.com/office/officeart/2005/8/layout/vList4"/>
    <dgm:cxn modelId="{D9FCFB06-8C64-4339-8F43-7924AFB2F37D}" type="presParOf" srcId="{228DC87B-5F76-4EF2-A9A2-3BA74127CF49}" destId="{CECCFC30-8FCE-4976-AE28-A14D06B5E348}" srcOrd="1" destOrd="0" presId="urn:microsoft.com/office/officeart/2005/8/layout/vList4"/>
    <dgm:cxn modelId="{4527F15A-03A9-4D0A-B741-0A0C4C56AE29}" type="presParOf" srcId="{228DC87B-5F76-4EF2-A9A2-3BA74127CF49}" destId="{C019534C-FCC6-43FA-932D-49A788BA5C2E}" srcOrd="2" destOrd="0" presId="urn:microsoft.com/office/officeart/2005/8/layout/vList4"/>
    <dgm:cxn modelId="{1A64AA22-F3A4-4413-B7E7-06E2190E815D}" type="presParOf" srcId="{C019534C-FCC6-43FA-932D-49A788BA5C2E}" destId="{E7E23DD2-2AAC-4D4C-A1E5-56097ABC7CBA}" srcOrd="0" destOrd="0" presId="urn:microsoft.com/office/officeart/2005/8/layout/vList4"/>
    <dgm:cxn modelId="{74A1CDDB-CFF6-4CE3-B359-7364C9F5BE33}" type="presParOf" srcId="{C019534C-FCC6-43FA-932D-49A788BA5C2E}" destId="{46B43B4B-9D34-473D-BD42-98F3D499AEC7}" srcOrd="1" destOrd="0" presId="urn:microsoft.com/office/officeart/2005/8/layout/vList4"/>
    <dgm:cxn modelId="{096AC8FF-F3F1-49AB-8D9A-D3BD9C2E3DF2}" type="presParOf" srcId="{C019534C-FCC6-43FA-932D-49A788BA5C2E}" destId="{4219BCBC-FB4D-4331-9FBE-4C09676A2538}" srcOrd="2" destOrd="0" presId="urn:microsoft.com/office/officeart/2005/8/layout/vList4"/>
    <dgm:cxn modelId="{8F87C083-5AD1-456E-B157-89CB30C4717D}" type="presParOf" srcId="{228DC87B-5F76-4EF2-A9A2-3BA74127CF49}" destId="{C3763714-E116-4286-9F6B-2A0BD8B3FE17}" srcOrd="3" destOrd="0" presId="urn:microsoft.com/office/officeart/2005/8/layout/vList4"/>
    <dgm:cxn modelId="{40B5373D-1624-4785-8A13-1A8C64EA2BB7}" type="presParOf" srcId="{228DC87B-5F76-4EF2-A9A2-3BA74127CF49}" destId="{B77F803A-0DFD-4401-A289-42C7FFAE645A}" srcOrd="4" destOrd="0" presId="urn:microsoft.com/office/officeart/2005/8/layout/vList4"/>
    <dgm:cxn modelId="{3A5BB82B-DD78-4D4D-BD75-66A9AA02726D}" type="presParOf" srcId="{B77F803A-0DFD-4401-A289-42C7FFAE645A}" destId="{5F124B9A-E2A8-4C8E-9617-2AFEA201163A}" srcOrd="0" destOrd="0" presId="urn:microsoft.com/office/officeart/2005/8/layout/vList4"/>
    <dgm:cxn modelId="{E0226414-FCA5-46E9-A806-22E78E29070E}" type="presParOf" srcId="{B77F803A-0DFD-4401-A289-42C7FFAE645A}" destId="{65A8DDEF-B59D-4A43-AACF-40CD4EB1B066}" srcOrd="1" destOrd="0" presId="urn:microsoft.com/office/officeart/2005/8/layout/vList4"/>
    <dgm:cxn modelId="{2A0FCCFC-7A1A-464B-A003-F5C499DD0DE7}" type="presParOf" srcId="{B77F803A-0DFD-4401-A289-42C7FFAE645A}" destId="{D0F85F05-92FF-48AC-B234-2777C9AD3A03}" srcOrd="2" destOrd="0" presId="urn:microsoft.com/office/officeart/2005/8/layout/vList4"/>
    <dgm:cxn modelId="{2C0994B0-3D89-4EC8-95F4-DE68005FA8FB}" type="presParOf" srcId="{228DC87B-5F76-4EF2-A9A2-3BA74127CF49}" destId="{1E9BD6FB-FE24-49FD-A197-6837258FCFF6}" srcOrd="5" destOrd="0" presId="urn:microsoft.com/office/officeart/2005/8/layout/vList4"/>
    <dgm:cxn modelId="{6C3F9DB1-4895-4746-9C0B-1DB894B2E54D}" type="presParOf" srcId="{228DC87B-5F76-4EF2-A9A2-3BA74127CF49}" destId="{311C7CE6-4786-48F0-B86B-E421501313B0}" srcOrd="6" destOrd="0" presId="urn:microsoft.com/office/officeart/2005/8/layout/vList4"/>
    <dgm:cxn modelId="{0B2FD625-C53A-4B15-8F71-F8CED22EFD76}" type="presParOf" srcId="{311C7CE6-4786-48F0-B86B-E421501313B0}" destId="{1B5C61FC-2E40-4E41-AB62-6CBCB2EC48F1}" srcOrd="0" destOrd="0" presId="urn:microsoft.com/office/officeart/2005/8/layout/vList4"/>
    <dgm:cxn modelId="{B53DE115-7BBA-4643-AB46-EB4AC13BCECF}" type="presParOf" srcId="{311C7CE6-4786-48F0-B86B-E421501313B0}" destId="{0B6D824B-488D-4F95-A28B-C139FB5F1EA2}" srcOrd="1" destOrd="0" presId="urn:microsoft.com/office/officeart/2005/8/layout/vList4"/>
    <dgm:cxn modelId="{150F36A1-E745-4645-A0AB-083952D0E0CC}" type="presParOf" srcId="{311C7CE6-4786-48F0-B86B-E421501313B0}" destId="{0BB0234A-735B-4903-AE44-FCEEF214A8D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519E37-E1F1-46B7-B847-FAB6309EA68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92994C9-29A3-4CFD-97F8-B8D0ADCCA8A2}">
      <dgm:prSet phldrT="[Text]" custT="1"/>
      <dgm:spPr>
        <a:xfrm>
          <a:off x="4277482" y="3403643"/>
          <a:ext cx="1341201" cy="1341201"/>
        </a:xfrm>
        <a:prstGeom prst="ellipse">
          <a:avLst/>
        </a:prstGeom>
      </dgm:spPr>
      <dgm:t>
        <a:bodyPr/>
        <a:lstStyle/>
        <a:p>
          <a:pPr>
            <a:buNone/>
          </a:pPr>
          <a:r>
            <a:rPr lang="en-US" sz="2000">
              <a:latin typeface="Calibri" panose="020F0502020204030204"/>
              <a:ea typeface="+mn-ea"/>
              <a:cs typeface="+mn-cs"/>
            </a:rPr>
            <a:t>Cross-Cutting Factors</a:t>
          </a:r>
          <a:endParaRPr lang="en-US" sz="2000" dirty="0">
            <a:latin typeface="Calibri" panose="020F0502020204030204"/>
            <a:ea typeface="+mn-ea"/>
            <a:cs typeface="+mn-cs"/>
          </a:endParaRPr>
        </a:p>
      </dgm:t>
    </dgm:pt>
    <dgm:pt modelId="{1A632E61-61D0-4351-823F-72030C711101}" type="parTrans" cxnId="{DA1A2FD8-BEBF-45E6-8A9E-18B46BE14745}">
      <dgm:prSet/>
      <dgm:spPr/>
      <dgm:t>
        <a:bodyPr/>
        <a:lstStyle/>
        <a:p>
          <a:endParaRPr lang="en-US" sz="5400">
            <a:solidFill>
              <a:schemeClr val="tx1"/>
            </a:solidFill>
          </a:endParaRPr>
        </a:p>
      </dgm:t>
    </dgm:pt>
    <dgm:pt modelId="{6F45B08A-902A-4029-9114-0C7B498D33F2}" type="sibTrans" cxnId="{DA1A2FD8-BEBF-45E6-8A9E-18B46BE14745}">
      <dgm:prSet/>
      <dgm:spPr/>
      <dgm:t>
        <a:bodyPr/>
        <a:lstStyle/>
        <a:p>
          <a:endParaRPr lang="en-US" sz="5400">
            <a:solidFill>
              <a:schemeClr val="tx1"/>
            </a:solidFill>
          </a:endParaRPr>
        </a:p>
      </dgm:t>
    </dgm:pt>
    <dgm:pt modelId="{1577E614-39D0-40B7-AEC5-861B71FE6DE4}">
      <dgm:prSet phldrT="[Text]" custT="1"/>
      <dgm:spPr>
        <a:xfrm>
          <a:off x="779981" y="3698707"/>
          <a:ext cx="938840" cy="751072"/>
        </a:xfrm>
        <a:prstGeom prst="roundRect">
          <a:avLst>
            <a:gd name="adj" fmla="val 10000"/>
          </a:avLst>
        </a:prstGeom>
      </dgm:spPr>
      <dgm:t>
        <a:bodyPr/>
        <a:lstStyle/>
        <a:p>
          <a:pPr>
            <a:buNone/>
          </a:pPr>
          <a:r>
            <a:rPr lang="en-US" sz="1800" dirty="0">
              <a:latin typeface="Calibri" panose="020F0502020204030204"/>
              <a:ea typeface="+mn-ea"/>
              <a:cs typeface="+mn-cs"/>
            </a:rPr>
            <a:t>Religion &amp; Spirituality</a:t>
          </a:r>
        </a:p>
      </dgm:t>
    </dgm:pt>
    <dgm:pt modelId="{79332AD9-8644-431C-925C-4E2A7034AE01}" type="parTrans" cxnId="{D2D22B70-7D46-4C72-A31F-964F512657EC}">
      <dgm:prSet/>
      <dgm:spPr>
        <a:xfrm rot="10800000">
          <a:off x="1249401" y="3883122"/>
          <a:ext cx="2861536" cy="382242"/>
        </a:xfrm>
        <a:prstGeom prst="leftArrow">
          <a:avLst>
            <a:gd name="adj1" fmla="val 60000"/>
            <a:gd name="adj2" fmla="val 50000"/>
          </a:avLst>
        </a:prstGeom>
      </dgm:spPr>
      <dgm:t>
        <a:bodyPr/>
        <a:lstStyle/>
        <a:p>
          <a:endParaRPr lang="en-US" sz="5400">
            <a:solidFill>
              <a:schemeClr val="tx1"/>
            </a:solidFill>
          </a:endParaRPr>
        </a:p>
      </dgm:t>
    </dgm:pt>
    <dgm:pt modelId="{2ADCDCB8-1A2B-4B23-993D-87DEABDD1817}" type="sibTrans" cxnId="{D2D22B70-7D46-4C72-A31F-964F512657EC}">
      <dgm:prSet/>
      <dgm:spPr/>
      <dgm:t>
        <a:bodyPr/>
        <a:lstStyle/>
        <a:p>
          <a:endParaRPr lang="en-US" sz="5400">
            <a:solidFill>
              <a:schemeClr val="tx1"/>
            </a:solidFill>
          </a:endParaRPr>
        </a:p>
      </dgm:t>
    </dgm:pt>
    <dgm:pt modelId="{E7F50CFA-8DBD-42F6-9594-73DB892FC6A6}">
      <dgm:prSet phldrT="[Text]" custT="1"/>
      <dgm:spPr>
        <a:xfrm>
          <a:off x="961007" y="2555752"/>
          <a:ext cx="938840" cy="751072"/>
        </a:xfrm>
        <a:prstGeom prst="roundRect">
          <a:avLst>
            <a:gd name="adj" fmla="val 10000"/>
          </a:avLst>
        </a:prstGeom>
      </dgm:spPr>
      <dgm:t>
        <a:bodyPr/>
        <a:lstStyle/>
        <a:p>
          <a:pPr>
            <a:buNone/>
          </a:pPr>
          <a:r>
            <a:rPr lang="en-US" sz="1800">
              <a:latin typeface="Calibri" panose="020F0502020204030204"/>
              <a:ea typeface="+mn-ea"/>
              <a:cs typeface="+mn-cs"/>
            </a:rPr>
            <a:t>Language</a:t>
          </a:r>
          <a:endParaRPr lang="en-US" sz="1800" dirty="0">
            <a:latin typeface="Calibri" panose="020F0502020204030204"/>
            <a:ea typeface="+mn-ea"/>
            <a:cs typeface="+mn-cs"/>
          </a:endParaRPr>
        </a:p>
      </dgm:t>
    </dgm:pt>
    <dgm:pt modelId="{DCCF74B9-8565-4FD2-9124-C833B5187670}" type="parTrans" cxnId="{BC48A709-E9E4-4342-B0E3-AAA7DB488DB5}">
      <dgm:prSet/>
      <dgm:spPr>
        <a:xfrm rot="11880000">
          <a:off x="1360401" y="3182299"/>
          <a:ext cx="2861536" cy="382242"/>
        </a:xfrm>
        <a:prstGeom prst="leftArrow">
          <a:avLst>
            <a:gd name="adj1" fmla="val 60000"/>
            <a:gd name="adj2" fmla="val 50000"/>
          </a:avLst>
        </a:prstGeom>
      </dgm:spPr>
      <dgm:t>
        <a:bodyPr/>
        <a:lstStyle/>
        <a:p>
          <a:endParaRPr lang="en-US" sz="5400">
            <a:solidFill>
              <a:schemeClr val="tx1"/>
            </a:solidFill>
          </a:endParaRPr>
        </a:p>
      </dgm:t>
    </dgm:pt>
    <dgm:pt modelId="{0B1A6E40-597F-4BB7-BD61-F58F7ACAB59E}" type="sibTrans" cxnId="{BC48A709-E9E4-4342-B0E3-AAA7DB488DB5}">
      <dgm:prSet/>
      <dgm:spPr/>
      <dgm:t>
        <a:bodyPr/>
        <a:lstStyle/>
        <a:p>
          <a:endParaRPr lang="en-US" sz="5400">
            <a:solidFill>
              <a:schemeClr val="tx1"/>
            </a:solidFill>
          </a:endParaRPr>
        </a:p>
      </dgm:t>
    </dgm:pt>
    <dgm:pt modelId="{1E19D05B-6B8C-4DED-8975-28564AFA3758}">
      <dgm:prSet phldrT="[Text]" custT="1"/>
      <dgm:spPr>
        <a:xfrm>
          <a:off x="1486366" y="1524677"/>
          <a:ext cx="938840" cy="751072"/>
        </a:xfrm>
        <a:prstGeom prst="roundRect">
          <a:avLst>
            <a:gd name="adj" fmla="val 10000"/>
          </a:avLst>
        </a:prstGeom>
      </dgm:spPr>
      <dgm:t>
        <a:bodyPr/>
        <a:lstStyle/>
        <a:p>
          <a:pPr>
            <a:buNone/>
          </a:pPr>
          <a:r>
            <a:rPr lang="en-US" sz="1800">
              <a:latin typeface="Calibri" panose="020F0502020204030204"/>
              <a:ea typeface="+mn-ea"/>
              <a:cs typeface="+mn-cs"/>
            </a:rPr>
            <a:t>Perspective on Health</a:t>
          </a:r>
          <a:endParaRPr lang="en-US" sz="1800" dirty="0">
            <a:latin typeface="Calibri" panose="020F0502020204030204"/>
            <a:ea typeface="+mn-ea"/>
            <a:cs typeface="+mn-cs"/>
          </a:endParaRPr>
        </a:p>
      </dgm:t>
    </dgm:pt>
    <dgm:pt modelId="{24483046-7E9F-4770-ADEA-17E75648CCBE}" type="parTrans" cxnId="{4A9A0545-9A6C-41A8-A41C-21C505720D1F}">
      <dgm:prSet/>
      <dgm:spPr>
        <a:xfrm rot="12960000">
          <a:off x="1682534" y="2550076"/>
          <a:ext cx="2861536" cy="382242"/>
        </a:xfrm>
        <a:prstGeom prst="leftArrow">
          <a:avLst>
            <a:gd name="adj1" fmla="val 60000"/>
            <a:gd name="adj2" fmla="val 50000"/>
          </a:avLst>
        </a:prstGeom>
      </dgm:spPr>
      <dgm:t>
        <a:bodyPr/>
        <a:lstStyle/>
        <a:p>
          <a:endParaRPr lang="en-US" sz="5400">
            <a:solidFill>
              <a:schemeClr val="tx1"/>
            </a:solidFill>
          </a:endParaRPr>
        </a:p>
      </dgm:t>
    </dgm:pt>
    <dgm:pt modelId="{1DAEB5FD-58E7-42E0-94E4-2B083E19B85B}" type="sibTrans" cxnId="{4A9A0545-9A6C-41A8-A41C-21C505720D1F}">
      <dgm:prSet/>
      <dgm:spPr/>
      <dgm:t>
        <a:bodyPr/>
        <a:lstStyle/>
        <a:p>
          <a:endParaRPr lang="en-US" sz="5400">
            <a:solidFill>
              <a:schemeClr val="tx1"/>
            </a:solidFill>
          </a:endParaRPr>
        </a:p>
      </dgm:t>
    </dgm:pt>
    <dgm:pt modelId="{F0CCC65F-7863-444B-9AE9-F0DA12576712}">
      <dgm:prSet phldrT="[Text]" custT="1"/>
      <dgm:spPr>
        <a:xfrm>
          <a:off x="2304632" y="706411"/>
          <a:ext cx="938840" cy="751072"/>
        </a:xfrm>
        <a:prstGeom prst="roundRect">
          <a:avLst>
            <a:gd name="adj" fmla="val 10000"/>
          </a:avLst>
        </a:prstGeom>
      </dgm:spPr>
      <dgm:t>
        <a:bodyPr/>
        <a:lstStyle/>
        <a:p>
          <a:pPr>
            <a:buNone/>
          </a:pPr>
          <a:r>
            <a:rPr lang="en-US" sz="1800">
              <a:latin typeface="Calibri" panose="020F0502020204030204"/>
              <a:ea typeface="+mn-ea"/>
              <a:cs typeface="+mn-cs"/>
            </a:rPr>
            <a:t>Heritage &amp; History</a:t>
          </a:r>
          <a:endParaRPr lang="en-US" sz="1800" dirty="0">
            <a:latin typeface="Calibri" panose="020F0502020204030204"/>
            <a:ea typeface="+mn-ea"/>
            <a:cs typeface="+mn-cs"/>
          </a:endParaRPr>
        </a:p>
      </dgm:t>
    </dgm:pt>
    <dgm:pt modelId="{6B3BBF51-87BF-401C-9BEB-EF375D314C7A}" type="parTrans" cxnId="{8B5AB1EB-99FF-4C4B-9C8C-A64181E6C3E8}">
      <dgm:prSet/>
      <dgm:spPr>
        <a:xfrm rot="14040000">
          <a:off x="2184268" y="2048342"/>
          <a:ext cx="2861536" cy="382242"/>
        </a:xfrm>
        <a:prstGeom prst="leftArrow">
          <a:avLst>
            <a:gd name="adj1" fmla="val 60000"/>
            <a:gd name="adj2" fmla="val 50000"/>
          </a:avLst>
        </a:prstGeom>
      </dgm:spPr>
      <dgm:t>
        <a:bodyPr/>
        <a:lstStyle/>
        <a:p>
          <a:endParaRPr lang="en-US" sz="5400">
            <a:solidFill>
              <a:schemeClr val="tx1"/>
            </a:solidFill>
          </a:endParaRPr>
        </a:p>
      </dgm:t>
    </dgm:pt>
    <dgm:pt modelId="{91F516E8-0307-498B-95BC-7A1241B3E12E}" type="sibTrans" cxnId="{8B5AB1EB-99FF-4C4B-9C8C-A64181E6C3E8}">
      <dgm:prSet/>
      <dgm:spPr/>
      <dgm:t>
        <a:bodyPr/>
        <a:lstStyle/>
        <a:p>
          <a:endParaRPr lang="en-US" sz="5400">
            <a:solidFill>
              <a:schemeClr val="tx1"/>
            </a:solidFill>
          </a:endParaRPr>
        </a:p>
      </dgm:t>
    </dgm:pt>
    <dgm:pt modelId="{9BBBB49A-69D7-466C-9FB2-F0C51645E1AB}">
      <dgm:prSet phldrT="[Text]" custT="1"/>
      <dgm:spPr>
        <a:xfrm>
          <a:off x="3335707" y="181052"/>
          <a:ext cx="938840" cy="751072"/>
        </a:xfrm>
        <a:prstGeom prst="roundRect">
          <a:avLst>
            <a:gd name="adj" fmla="val 10000"/>
          </a:avLst>
        </a:prstGeom>
      </dgm:spPr>
      <dgm:t>
        <a:bodyPr/>
        <a:lstStyle/>
        <a:p>
          <a:pPr>
            <a:buNone/>
          </a:pPr>
          <a:r>
            <a:rPr lang="en-US" sz="1800" dirty="0">
              <a:latin typeface="Calibri" panose="020F0502020204030204"/>
              <a:ea typeface="+mn-ea"/>
              <a:cs typeface="+mn-cs"/>
            </a:rPr>
            <a:t>Cultural Identity</a:t>
          </a:r>
        </a:p>
      </dgm:t>
    </dgm:pt>
    <dgm:pt modelId="{1C9D0953-FA95-430F-B1C5-D011272A68DD}" type="parTrans" cxnId="{B67C2B27-8AE9-4E5A-AA27-C2185263BC79}">
      <dgm:prSet/>
      <dgm:spPr>
        <a:xfrm rot="15120000">
          <a:off x="2816491" y="1726209"/>
          <a:ext cx="2861536" cy="382242"/>
        </a:xfrm>
        <a:prstGeom prst="leftArrow">
          <a:avLst>
            <a:gd name="adj1" fmla="val 60000"/>
            <a:gd name="adj2" fmla="val 50000"/>
          </a:avLst>
        </a:prstGeom>
      </dgm:spPr>
      <dgm:t>
        <a:bodyPr/>
        <a:lstStyle/>
        <a:p>
          <a:endParaRPr lang="en-US" sz="5400">
            <a:solidFill>
              <a:schemeClr val="tx1"/>
            </a:solidFill>
          </a:endParaRPr>
        </a:p>
      </dgm:t>
    </dgm:pt>
    <dgm:pt modelId="{BD771367-D82C-4FA8-9C48-9C6A309AEB51}" type="sibTrans" cxnId="{B67C2B27-8AE9-4E5A-AA27-C2185263BC79}">
      <dgm:prSet/>
      <dgm:spPr/>
      <dgm:t>
        <a:bodyPr/>
        <a:lstStyle/>
        <a:p>
          <a:endParaRPr lang="en-US" sz="5400">
            <a:solidFill>
              <a:schemeClr val="tx1"/>
            </a:solidFill>
          </a:endParaRPr>
        </a:p>
      </dgm:t>
    </dgm:pt>
    <dgm:pt modelId="{BDB5B80C-B857-4AFE-B655-2521F82B8E2F}">
      <dgm:prSet phldrT="[Text]" custT="1"/>
      <dgm:spPr>
        <a:xfrm>
          <a:off x="4439264" y="26"/>
          <a:ext cx="1017637" cy="751072"/>
        </a:xfrm>
        <a:prstGeom prst="roundRect">
          <a:avLst>
            <a:gd name="adj" fmla="val 10000"/>
          </a:avLst>
        </a:prstGeom>
      </dgm:spPr>
      <dgm:t>
        <a:bodyPr/>
        <a:lstStyle/>
        <a:p>
          <a:pPr>
            <a:buNone/>
          </a:pPr>
          <a:r>
            <a:rPr lang="en-US" sz="1800" dirty="0">
              <a:latin typeface="Calibri" panose="020F0502020204030204"/>
              <a:ea typeface="+mn-ea"/>
              <a:cs typeface="+mn-cs"/>
            </a:rPr>
            <a:t>Immigration Status</a:t>
          </a:r>
        </a:p>
      </dgm:t>
    </dgm:pt>
    <dgm:pt modelId="{71F7D131-B7FF-41C9-AC8E-9A58BC16D7D7}" type="parTrans" cxnId="{4C05BD2E-CBEE-419F-AFD4-7313BA0F9C0D}">
      <dgm:prSet/>
      <dgm:spPr>
        <a:xfrm rot="16200000">
          <a:off x="3517314" y="1615209"/>
          <a:ext cx="2861536" cy="382242"/>
        </a:xfrm>
        <a:prstGeom prst="leftArrow">
          <a:avLst>
            <a:gd name="adj1" fmla="val 60000"/>
            <a:gd name="adj2" fmla="val 50000"/>
          </a:avLst>
        </a:prstGeom>
      </dgm:spPr>
      <dgm:t>
        <a:bodyPr/>
        <a:lstStyle/>
        <a:p>
          <a:endParaRPr lang="en-US" sz="5400">
            <a:solidFill>
              <a:schemeClr val="tx1"/>
            </a:solidFill>
          </a:endParaRPr>
        </a:p>
      </dgm:t>
    </dgm:pt>
    <dgm:pt modelId="{EADC29B3-29B6-4361-9422-F62B609FC08C}" type="sibTrans" cxnId="{4C05BD2E-CBEE-419F-AFD4-7313BA0F9C0D}">
      <dgm:prSet/>
      <dgm:spPr/>
      <dgm:t>
        <a:bodyPr/>
        <a:lstStyle/>
        <a:p>
          <a:endParaRPr lang="en-US" sz="5400">
            <a:solidFill>
              <a:schemeClr val="tx1"/>
            </a:solidFill>
          </a:endParaRPr>
        </a:p>
      </dgm:t>
    </dgm:pt>
    <dgm:pt modelId="{18F495E8-F75A-43DD-9599-507E1807AE0D}">
      <dgm:prSet phldrT="[Text]" custT="1"/>
      <dgm:spPr>
        <a:xfrm>
          <a:off x="5621617" y="181052"/>
          <a:ext cx="938840" cy="751072"/>
        </a:xfrm>
        <a:prstGeom prst="roundRect">
          <a:avLst>
            <a:gd name="adj" fmla="val 10000"/>
          </a:avLst>
        </a:prstGeom>
      </dgm:spPr>
      <dgm:t>
        <a:bodyPr/>
        <a:lstStyle/>
        <a:p>
          <a:pPr>
            <a:buNone/>
          </a:pPr>
          <a:r>
            <a:rPr lang="en-US" sz="1800" dirty="0">
              <a:latin typeface="Calibri" panose="020F0502020204030204"/>
              <a:ea typeface="+mn-ea"/>
              <a:cs typeface="+mn-cs"/>
            </a:rPr>
            <a:t>Socio-Economic Status</a:t>
          </a:r>
        </a:p>
      </dgm:t>
    </dgm:pt>
    <dgm:pt modelId="{DBCBCE9F-0951-410F-BF0D-E78716FF1582}" type="parTrans" cxnId="{23E3B947-BA41-4079-85DB-0DF3B8A04997}">
      <dgm:prSet/>
      <dgm:spPr>
        <a:xfrm rot="17280000">
          <a:off x="4218138" y="1726209"/>
          <a:ext cx="2861536" cy="382242"/>
        </a:xfrm>
        <a:prstGeom prst="leftArrow">
          <a:avLst>
            <a:gd name="adj1" fmla="val 60000"/>
            <a:gd name="adj2" fmla="val 50000"/>
          </a:avLst>
        </a:prstGeom>
      </dgm:spPr>
      <dgm:t>
        <a:bodyPr/>
        <a:lstStyle/>
        <a:p>
          <a:endParaRPr lang="en-US" sz="5400">
            <a:solidFill>
              <a:schemeClr val="tx1"/>
            </a:solidFill>
          </a:endParaRPr>
        </a:p>
      </dgm:t>
    </dgm:pt>
    <dgm:pt modelId="{50829DE5-B184-434F-A5D8-AF8355FF3FB9}" type="sibTrans" cxnId="{23E3B947-BA41-4079-85DB-0DF3B8A04997}">
      <dgm:prSet/>
      <dgm:spPr/>
      <dgm:t>
        <a:bodyPr/>
        <a:lstStyle/>
        <a:p>
          <a:endParaRPr lang="en-US" sz="5400">
            <a:solidFill>
              <a:schemeClr val="tx1"/>
            </a:solidFill>
          </a:endParaRPr>
        </a:p>
      </dgm:t>
    </dgm:pt>
    <dgm:pt modelId="{F4665888-BCF2-4E06-B227-D0957383D84B}">
      <dgm:prSet phldrT="[Text]" custT="1"/>
      <dgm:spPr>
        <a:xfrm>
          <a:off x="6652692" y="706411"/>
          <a:ext cx="938840" cy="751072"/>
        </a:xfrm>
        <a:prstGeom prst="roundRect">
          <a:avLst>
            <a:gd name="adj" fmla="val 10000"/>
          </a:avLst>
        </a:prstGeom>
      </dgm:spPr>
      <dgm:t>
        <a:bodyPr/>
        <a:lstStyle/>
        <a:p>
          <a:pPr>
            <a:buNone/>
          </a:pPr>
          <a:r>
            <a:rPr lang="en-US" sz="1800" dirty="0">
              <a:latin typeface="Calibri" panose="020F0502020204030204"/>
              <a:ea typeface="+mn-ea"/>
              <a:cs typeface="+mn-cs"/>
            </a:rPr>
            <a:t>Gender Roles</a:t>
          </a:r>
        </a:p>
      </dgm:t>
    </dgm:pt>
    <dgm:pt modelId="{9832FA3F-53D5-4675-BD83-47EB42997162}" type="parTrans" cxnId="{1BB9FD7B-BD4E-419D-ADC6-9CE9E7B9CFB9}">
      <dgm:prSet/>
      <dgm:spPr>
        <a:xfrm rot="18360000">
          <a:off x="4850360" y="2048342"/>
          <a:ext cx="2861536" cy="382242"/>
        </a:xfrm>
        <a:prstGeom prst="leftArrow">
          <a:avLst>
            <a:gd name="adj1" fmla="val 60000"/>
            <a:gd name="adj2" fmla="val 50000"/>
          </a:avLst>
        </a:prstGeom>
      </dgm:spPr>
      <dgm:t>
        <a:bodyPr/>
        <a:lstStyle/>
        <a:p>
          <a:endParaRPr lang="en-US" sz="5400">
            <a:solidFill>
              <a:schemeClr val="tx1"/>
            </a:solidFill>
          </a:endParaRPr>
        </a:p>
      </dgm:t>
    </dgm:pt>
    <dgm:pt modelId="{B95EBCAA-5346-4F19-B38A-B9A751AE9E8E}" type="sibTrans" cxnId="{1BB9FD7B-BD4E-419D-ADC6-9CE9E7B9CFB9}">
      <dgm:prSet/>
      <dgm:spPr/>
      <dgm:t>
        <a:bodyPr/>
        <a:lstStyle/>
        <a:p>
          <a:endParaRPr lang="en-US" sz="5400">
            <a:solidFill>
              <a:schemeClr val="tx1"/>
            </a:solidFill>
          </a:endParaRPr>
        </a:p>
      </dgm:t>
    </dgm:pt>
    <dgm:pt modelId="{59220160-DDDE-4AFB-8C94-1F904C9670BA}">
      <dgm:prSet phldrT="[Text]" custT="1"/>
      <dgm:spPr>
        <a:xfrm>
          <a:off x="7470958" y="1524677"/>
          <a:ext cx="938840" cy="751072"/>
        </a:xfrm>
        <a:prstGeom prst="roundRect">
          <a:avLst>
            <a:gd name="adj" fmla="val 10000"/>
          </a:avLst>
        </a:prstGeom>
      </dgm:spPr>
      <dgm:t>
        <a:bodyPr/>
        <a:lstStyle/>
        <a:p>
          <a:pPr>
            <a:buNone/>
          </a:pPr>
          <a:r>
            <a:rPr lang="en-US" sz="1800">
              <a:latin typeface="Calibri" panose="020F0502020204030204"/>
              <a:ea typeface="+mn-ea"/>
              <a:cs typeface="+mn-cs"/>
            </a:rPr>
            <a:t>Family &amp; Kinship</a:t>
          </a:r>
          <a:endParaRPr lang="en-US" sz="1800" dirty="0">
            <a:latin typeface="Calibri" panose="020F0502020204030204"/>
            <a:ea typeface="+mn-ea"/>
            <a:cs typeface="+mn-cs"/>
          </a:endParaRPr>
        </a:p>
      </dgm:t>
    </dgm:pt>
    <dgm:pt modelId="{219C2F8A-E0CF-4789-8AAA-F1EC50DDF1B1}" type="parTrans" cxnId="{0AFEC8CC-D1DA-4112-A201-6C734917572B}">
      <dgm:prSet/>
      <dgm:spPr>
        <a:xfrm rot="19440000">
          <a:off x="5352095" y="2550076"/>
          <a:ext cx="2861536" cy="382242"/>
        </a:xfrm>
        <a:prstGeom prst="leftArrow">
          <a:avLst>
            <a:gd name="adj1" fmla="val 60000"/>
            <a:gd name="adj2" fmla="val 50000"/>
          </a:avLst>
        </a:prstGeom>
      </dgm:spPr>
      <dgm:t>
        <a:bodyPr/>
        <a:lstStyle/>
        <a:p>
          <a:endParaRPr lang="en-US" sz="5400">
            <a:solidFill>
              <a:schemeClr val="tx1"/>
            </a:solidFill>
          </a:endParaRPr>
        </a:p>
      </dgm:t>
    </dgm:pt>
    <dgm:pt modelId="{BB96DBDC-2EDF-4601-AB6A-B12C3FAE2D2A}" type="sibTrans" cxnId="{0AFEC8CC-D1DA-4112-A201-6C734917572B}">
      <dgm:prSet/>
      <dgm:spPr/>
      <dgm:t>
        <a:bodyPr/>
        <a:lstStyle/>
        <a:p>
          <a:endParaRPr lang="en-US" sz="5400">
            <a:solidFill>
              <a:schemeClr val="tx1"/>
            </a:solidFill>
          </a:endParaRPr>
        </a:p>
      </dgm:t>
    </dgm:pt>
    <dgm:pt modelId="{B75D2EBB-A8ED-4C6D-9FF2-AEB69328CAAC}">
      <dgm:prSet phldrT="[Text]" custT="1"/>
      <dgm:spPr>
        <a:xfrm>
          <a:off x="7996317" y="2555752"/>
          <a:ext cx="938840" cy="751072"/>
        </a:xfrm>
        <a:prstGeom prst="roundRect">
          <a:avLst>
            <a:gd name="adj" fmla="val 10000"/>
          </a:avLst>
        </a:prstGeom>
      </dgm:spPr>
      <dgm:t>
        <a:bodyPr/>
        <a:lstStyle/>
        <a:p>
          <a:pPr>
            <a:buNone/>
          </a:pPr>
          <a:r>
            <a:rPr lang="en-US" sz="1800">
              <a:latin typeface="Calibri" panose="020F0502020204030204"/>
              <a:ea typeface="+mn-ea"/>
              <a:cs typeface="+mn-cs"/>
            </a:rPr>
            <a:t>Worldview, Values, Traditions</a:t>
          </a:r>
          <a:endParaRPr lang="en-US" sz="1800" dirty="0">
            <a:latin typeface="Calibri" panose="020F0502020204030204"/>
            <a:ea typeface="+mn-ea"/>
            <a:cs typeface="+mn-cs"/>
          </a:endParaRPr>
        </a:p>
      </dgm:t>
    </dgm:pt>
    <dgm:pt modelId="{06F9784E-D720-4BA7-91E8-E38C1E256D8C}" type="parTrans" cxnId="{6BF067E9-07B2-4860-B45B-ECA7D05719E8}">
      <dgm:prSet/>
      <dgm:spPr>
        <a:xfrm rot="20520000">
          <a:off x="5674228" y="3182299"/>
          <a:ext cx="2861536" cy="382242"/>
        </a:xfrm>
        <a:prstGeom prst="leftArrow">
          <a:avLst>
            <a:gd name="adj1" fmla="val 60000"/>
            <a:gd name="adj2" fmla="val 50000"/>
          </a:avLst>
        </a:prstGeom>
      </dgm:spPr>
      <dgm:t>
        <a:bodyPr/>
        <a:lstStyle/>
        <a:p>
          <a:endParaRPr lang="en-US" sz="5400">
            <a:solidFill>
              <a:schemeClr val="tx1"/>
            </a:solidFill>
          </a:endParaRPr>
        </a:p>
      </dgm:t>
    </dgm:pt>
    <dgm:pt modelId="{6C4AD822-4DDD-456E-8536-2516DF29A6D3}" type="sibTrans" cxnId="{6BF067E9-07B2-4860-B45B-ECA7D05719E8}">
      <dgm:prSet/>
      <dgm:spPr/>
      <dgm:t>
        <a:bodyPr/>
        <a:lstStyle/>
        <a:p>
          <a:endParaRPr lang="en-US" sz="5400">
            <a:solidFill>
              <a:schemeClr val="tx1"/>
            </a:solidFill>
          </a:endParaRPr>
        </a:p>
      </dgm:t>
    </dgm:pt>
    <dgm:pt modelId="{68976CE5-BBF7-431D-A5FF-E0F249CF787E}">
      <dgm:prSet phldrT="[Text]" custT="1"/>
      <dgm:spPr>
        <a:xfrm>
          <a:off x="8177343" y="3698707"/>
          <a:ext cx="938840" cy="751072"/>
        </a:xfrm>
        <a:prstGeom prst="roundRect">
          <a:avLst>
            <a:gd name="adj" fmla="val 10000"/>
          </a:avLst>
        </a:prstGeom>
      </dgm:spPr>
      <dgm:t>
        <a:bodyPr/>
        <a:lstStyle/>
        <a:p>
          <a:pPr>
            <a:buNone/>
          </a:pPr>
          <a:r>
            <a:rPr lang="en-US" sz="1800" dirty="0">
              <a:latin typeface="Calibri" panose="020F0502020204030204"/>
              <a:ea typeface="+mn-ea"/>
              <a:cs typeface="+mn-cs"/>
            </a:rPr>
            <a:t>Geographic Location</a:t>
          </a:r>
        </a:p>
      </dgm:t>
    </dgm:pt>
    <dgm:pt modelId="{A9E22236-9310-44B0-AE74-9AC54925E4C7}" type="parTrans" cxnId="{6D116951-7161-44F7-8188-36B97C98A8A8}">
      <dgm:prSet/>
      <dgm:spPr>
        <a:xfrm>
          <a:off x="5785227" y="3883122"/>
          <a:ext cx="2861536" cy="382242"/>
        </a:xfrm>
        <a:prstGeom prst="leftArrow">
          <a:avLst>
            <a:gd name="adj1" fmla="val 60000"/>
            <a:gd name="adj2" fmla="val 50000"/>
          </a:avLst>
        </a:prstGeom>
      </dgm:spPr>
      <dgm:t>
        <a:bodyPr/>
        <a:lstStyle/>
        <a:p>
          <a:endParaRPr lang="en-US" sz="5400">
            <a:solidFill>
              <a:schemeClr val="tx1"/>
            </a:solidFill>
          </a:endParaRPr>
        </a:p>
      </dgm:t>
    </dgm:pt>
    <dgm:pt modelId="{1B8240B1-6FAB-445A-9AE0-239BFAF47390}" type="sibTrans" cxnId="{6D116951-7161-44F7-8188-36B97C98A8A8}">
      <dgm:prSet/>
      <dgm:spPr/>
      <dgm:t>
        <a:bodyPr/>
        <a:lstStyle/>
        <a:p>
          <a:endParaRPr lang="en-US" sz="5400">
            <a:solidFill>
              <a:schemeClr val="tx1"/>
            </a:solidFill>
          </a:endParaRPr>
        </a:p>
      </dgm:t>
    </dgm:pt>
    <dgm:pt modelId="{2A30D4AF-44EC-4489-BD2E-B6DBD967D148}">
      <dgm:prSet phldrT="[Text]" custT="1"/>
      <dgm:spPr>
        <a:xfrm>
          <a:off x="3335707" y="181052"/>
          <a:ext cx="938840" cy="751072"/>
        </a:xfrm>
      </dgm:spPr>
      <dgm:t>
        <a:bodyPr/>
        <a:lstStyle/>
        <a:p>
          <a:pPr>
            <a:buNone/>
          </a:pPr>
          <a:r>
            <a:rPr lang="en-US" sz="1800" dirty="0">
              <a:latin typeface="Calibri" panose="020F0502020204030204"/>
              <a:ea typeface="+mn-ea"/>
              <a:cs typeface="+mn-cs"/>
            </a:rPr>
            <a:t>Ability Status</a:t>
          </a:r>
        </a:p>
      </dgm:t>
    </dgm:pt>
    <dgm:pt modelId="{2CB0ED68-34E4-4C49-A50F-147EC62E63C3}" type="parTrans" cxnId="{98B6A99F-B386-4BBE-B38A-925BC3AAF618}">
      <dgm:prSet/>
      <dgm:spPr/>
      <dgm:t>
        <a:bodyPr/>
        <a:lstStyle/>
        <a:p>
          <a:endParaRPr lang="en-US"/>
        </a:p>
      </dgm:t>
    </dgm:pt>
    <dgm:pt modelId="{CADCC6A2-DA89-455F-9BCC-CE0D37800A44}" type="sibTrans" cxnId="{98B6A99F-B386-4BBE-B38A-925BC3AAF618}">
      <dgm:prSet/>
      <dgm:spPr/>
      <dgm:t>
        <a:bodyPr/>
        <a:lstStyle/>
        <a:p>
          <a:endParaRPr lang="en-US"/>
        </a:p>
      </dgm:t>
    </dgm:pt>
    <dgm:pt modelId="{349487ED-C5D8-4646-B534-F3A232323A1D}" type="pres">
      <dgm:prSet presAssocID="{AD519E37-E1F1-46B7-B847-FAB6309EA680}" presName="cycle" presStyleCnt="0">
        <dgm:presLayoutVars>
          <dgm:chMax val="1"/>
          <dgm:dir/>
          <dgm:animLvl val="ctr"/>
          <dgm:resizeHandles val="exact"/>
        </dgm:presLayoutVars>
      </dgm:prSet>
      <dgm:spPr/>
      <dgm:t>
        <a:bodyPr/>
        <a:lstStyle/>
        <a:p>
          <a:endParaRPr lang="en-US"/>
        </a:p>
      </dgm:t>
    </dgm:pt>
    <dgm:pt modelId="{85DDDB0D-BC62-4BB9-9BDC-C0D97E72EE97}" type="pres">
      <dgm:prSet presAssocID="{492994C9-29A3-4CFD-97F8-B8D0ADCCA8A2}" presName="centerShape" presStyleLbl="node0" presStyleIdx="0" presStyleCnt="1"/>
      <dgm:spPr/>
      <dgm:t>
        <a:bodyPr/>
        <a:lstStyle/>
        <a:p>
          <a:endParaRPr lang="en-US"/>
        </a:p>
      </dgm:t>
    </dgm:pt>
    <dgm:pt modelId="{3F0764B1-E29A-4BD3-9DA8-EE034AF800C4}" type="pres">
      <dgm:prSet presAssocID="{79332AD9-8644-431C-925C-4E2A7034AE01}" presName="parTrans" presStyleLbl="bgSibTrans2D1" presStyleIdx="0" presStyleCnt="12"/>
      <dgm:spPr/>
      <dgm:t>
        <a:bodyPr/>
        <a:lstStyle/>
        <a:p>
          <a:endParaRPr lang="en-US"/>
        </a:p>
      </dgm:t>
    </dgm:pt>
    <dgm:pt modelId="{D8B7B4BB-B9BD-46BC-AF68-DDD427E6E03A}" type="pres">
      <dgm:prSet presAssocID="{1577E614-39D0-40B7-AEC5-861B71FE6DE4}" presName="node" presStyleLbl="node1" presStyleIdx="0" presStyleCnt="12" custScaleX="122624" custScaleY="122651">
        <dgm:presLayoutVars>
          <dgm:bulletEnabled val="1"/>
        </dgm:presLayoutVars>
      </dgm:prSet>
      <dgm:spPr/>
      <dgm:t>
        <a:bodyPr/>
        <a:lstStyle/>
        <a:p>
          <a:endParaRPr lang="en-US"/>
        </a:p>
      </dgm:t>
    </dgm:pt>
    <dgm:pt modelId="{F60757FE-2017-472B-A776-8151725D4C26}" type="pres">
      <dgm:prSet presAssocID="{DCCF74B9-8565-4FD2-9124-C833B5187670}" presName="parTrans" presStyleLbl="bgSibTrans2D1" presStyleIdx="1" presStyleCnt="12"/>
      <dgm:spPr/>
      <dgm:t>
        <a:bodyPr/>
        <a:lstStyle/>
        <a:p>
          <a:endParaRPr lang="en-US"/>
        </a:p>
      </dgm:t>
    </dgm:pt>
    <dgm:pt modelId="{37FEF9FF-AFA7-4786-AA06-C8738274DB0F}" type="pres">
      <dgm:prSet presAssocID="{E7F50CFA-8DBD-42F6-9594-73DB892FC6A6}" presName="node" presStyleLbl="node1" presStyleIdx="1" presStyleCnt="12" custScaleX="115961" custScaleY="122651" custRadScaleRad="99886" custRadScaleInc="-17738">
        <dgm:presLayoutVars>
          <dgm:bulletEnabled val="1"/>
        </dgm:presLayoutVars>
      </dgm:prSet>
      <dgm:spPr/>
      <dgm:t>
        <a:bodyPr/>
        <a:lstStyle/>
        <a:p>
          <a:endParaRPr lang="en-US"/>
        </a:p>
      </dgm:t>
    </dgm:pt>
    <dgm:pt modelId="{D4D6EB8E-4486-4551-8409-BDEB2725CC8E}" type="pres">
      <dgm:prSet presAssocID="{24483046-7E9F-4770-ADEA-17E75648CCBE}" presName="parTrans" presStyleLbl="bgSibTrans2D1" presStyleIdx="2" presStyleCnt="12"/>
      <dgm:spPr/>
      <dgm:t>
        <a:bodyPr/>
        <a:lstStyle/>
        <a:p>
          <a:endParaRPr lang="en-US"/>
        </a:p>
      </dgm:t>
    </dgm:pt>
    <dgm:pt modelId="{5F8DA280-9538-4E90-8DF5-B2BDDD98BA21}" type="pres">
      <dgm:prSet presAssocID="{1E19D05B-6B8C-4DED-8975-28564AFA3758}" presName="node" presStyleLbl="node1" presStyleIdx="2" presStyleCnt="12" custScaleX="133801" custScaleY="122651" custRadScaleRad="97947" custRadScaleInc="-30926">
        <dgm:presLayoutVars>
          <dgm:bulletEnabled val="1"/>
        </dgm:presLayoutVars>
      </dgm:prSet>
      <dgm:spPr/>
      <dgm:t>
        <a:bodyPr/>
        <a:lstStyle/>
        <a:p>
          <a:endParaRPr lang="en-US"/>
        </a:p>
      </dgm:t>
    </dgm:pt>
    <dgm:pt modelId="{B20FCF05-70FE-4988-934C-AF0BB634F4B8}" type="pres">
      <dgm:prSet presAssocID="{6B3BBF51-87BF-401C-9BEB-EF375D314C7A}" presName="parTrans" presStyleLbl="bgSibTrans2D1" presStyleIdx="3" presStyleCnt="12"/>
      <dgm:spPr/>
      <dgm:t>
        <a:bodyPr/>
        <a:lstStyle/>
        <a:p>
          <a:endParaRPr lang="en-US"/>
        </a:p>
      </dgm:t>
    </dgm:pt>
    <dgm:pt modelId="{A63702E8-2456-4651-8E73-AF96F269737D}" type="pres">
      <dgm:prSet presAssocID="{F0CCC65F-7863-444B-9AE9-F0DA12576712}" presName="node" presStyleLbl="node1" presStyleIdx="3" presStyleCnt="12" custScaleX="133801" custScaleY="122651" custRadScaleRad="99162" custRadScaleInc="-28206">
        <dgm:presLayoutVars>
          <dgm:bulletEnabled val="1"/>
        </dgm:presLayoutVars>
      </dgm:prSet>
      <dgm:spPr/>
      <dgm:t>
        <a:bodyPr/>
        <a:lstStyle/>
        <a:p>
          <a:endParaRPr lang="en-US"/>
        </a:p>
      </dgm:t>
    </dgm:pt>
    <dgm:pt modelId="{7C1C2BE6-F6A9-4FC1-8374-617147789324}" type="pres">
      <dgm:prSet presAssocID="{1C9D0953-FA95-430F-B1C5-D011272A68DD}" presName="parTrans" presStyleLbl="bgSibTrans2D1" presStyleIdx="4" presStyleCnt="12"/>
      <dgm:spPr/>
      <dgm:t>
        <a:bodyPr/>
        <a:lstStyle/>
        <a:p>
          <a:endParaRPr lang="en-US"/>
        </a:p>
      </dgm:t>
    </dgm:pt>
    <dgm:pt modelId="{C391ACBB-D008-457B-AFB8-85CBA506560E}" type="pres">
      <dgm:prSet presAssocID="{9BBBB49A-69D7-466C-9FB2-F0C51645E1AB}" presName="node" presStyleLbl="node1" presStyleIdx="4" presStyleCnt="12" custScaleX="124881" custScaleY="122651" custRadScaleRad="100943" custRadScaleInc="-11964">
        <dgm:presLayoutVars>
          <dgm:bulletEnabled val="1"/>
        </dgm:presLayoutVars>
      </dgm:prSet>
      <dgm:spPr/>
      <dgm:t>
        <a:bodyPr/>
        <a:lstStyle/>
        <a:p>
          <a:endParaRPr lang="en-US"/>
        </a:p>
      </dgm:t>
    </dgm:pt>
    <dgm:pt modelId="{98F4FC34-E9DB-426E-B1D0-44BD278439F4}" type="pres">
      <dgm:prSet presAssocID="{2CB0ED68-34E4-4C49-A50F-147EC62E63C3}" presName="parTrans" presStyleLbl="bgSibTrans2D1" presStyleIdx="5" presStyleCnt="12"/>
      <dgm:spPr/>
      <dgm:t>
        <a:bodyPr/>
        <a:lstStyle/>
        <a:p>
          <a:endParaRPr lang="en-US"/>
        </a:p>
      </dgm:t>
    </dgm:pt>
    <dgm:pt modelId="{87CA8B81-6370-4D74-8580-47810E2CC32B}" type="pres">
      <dgm:prSet presAssocID="{2A30D4AF-44EC-4489-BD2E-B6DBD967D148}" presName="node" presStyleLbl="node1" presStyleIdx="5" presStyleCnt="12" custScaleX="128509" custScaleY="123566" custRadScaleRad="99999" custRadScaleInc="0">
        <dgm:presLayoutVars>
          <dgm:bulletEnabled val="1"/>
        </dgm:presLayoutVars>
      </dgm:prSet>
      <dgm:spPr>
        <a:prstGeom prst="roundRect">
          <a:avLst>
            <a:gd name="adj" fmla="val 10000"/>
          </a:avLst>
        </a:prstGeom>
      </dgm:spPr>
      <dgm:t>
        <a:bodyPr/>
        <a:lstStyle/>
        <a:p>
          <a:endParaRPr lang="en-US"/>
        </a:p>
      </dgm:t>
    </dgm:pt>
    <dgm:pt modelId="{11FA254A-A615-47EC-8D6F-3C222ADDE799}" type="pres">
      <dgm:prSet presAssocID="{71F7D131-B7FF-41C9-AC8E-9A58BC16D7D7}" presName="parTrans" presStyleLbl="bgSibTrans2D1" presStyleIdx="6" presStyleCnt="12"/>
      <dgm:spPr/>
      <dgm:t>
        <a:bodyPr/>
        <a:lstStyle/>
        <a:p>
          <a:endParaRPr lang="en-US"/>
        </a:p>
      </dgm:t>
    </dgm:pt>
    <dgm:pt modelId="{9A8EDB75-BF37-4F00-8372-6C18F2A81226}" type="pres">
      <dgm:prSet presAssocID="{BDB5B80C-B857-4AFE-B655-2521F82B8E2F}" presName="node" presStyleLbl="node1" presStyleIdx="6" presStyleCnt="12" custScaleX="135878" custScaleY="122651" custRadScaleRad="100810" custRadScaleInc="18587">
        <dgm:presLayoutVars>
          <dgm:bulletEnabled val="1"/>
        </dgm:presLayoutVars>
      </dgm:prSet>
      <dgm:spPr/>
      <dgm:t>
        <a:bodyPr/>
        <a:lstStyle/>
        <a:p>
          <a:endParaRPr lang="en-US"/>
        </a:p>
      </dgm:t>
    </dgm:pt>
    <dgm:pt modelId="{A033335E-89BE-4257-A01E-BDAE3740FC17}" type="pres">
      <dgm:prSet presAssocID="{DBCBCE9F-0951-410F-BF0D-E78716FF1582}" presName="parTrans" presStyleLbl="bgSibTrans2D1" presStyleIdx="7" presStyleCnt="12"/>
      <dgm:spPr/>
      <dgm:t>
        <a:bodyPr/>
        <a:lstStyle/>
        <a:p>
          <a:endParaRPr lang="en-US"/>
        </a:p>
      </dgm:t>
    </dgm:pt>
    <dgm:pt modelId="{62050729-E45B-4DC3-9794-1DDFD88E29CA}" type="pres">
      <dgm:prSet presAssocID="{18F495E8-F75A-43DD-9599-507E1807AE0D}" presName="node" presStyleLbl="node1" presStyleIdx="7" presStyleCnt="12" custScaleX="124881" custScaleY="122651" custRadScaleRad="104036" custRadScaleInc="30727">
        <dgm:presLayoutVars>
          <dgm:bulletEnabled val="1"/>
        </dgm:presLayoutVars>
      </dgm:prSet>
      <dgm:spPr/>
      <dgm:t>
        <a:bodyPr/>
        <a:lstStyle/>
        <a:p>
          <a:endParaRPr lang="en-US"/>
        </a:p>
      </dgm:t>
    </dgm:pt>
    <dgm:pt modelId="{96332B84-60A5-4859-8B28-6C02DECEC5CD}" type="pres">
      <dgm:prSet presAssocID="{9832FA3F-53D5-4675-BD83-47EB42997162}" presName="parTrans" presStyleLbl="bgSibTrans2D1" presStyleIdx="8" presStyleCnt="12"/>
      <dgm:spPr/>
      <dgm:t>
        <a:bodyPr/>
        <a:lstStyle/>
        <a:p>
          <a:endParaRPr lang="en-US"/>
        </a:p>
      </dgm:t>
    </dgm:pt>
    <dgm:pt modelId="{373D870F-D3EC-40EF-9F66-180C7A8BAF06}" type="pres">
      <dgm:prSet presAssocID="{F4665888-BCF2-4E06-B227-D0957383D84B}" presName="node" presStyleLbl="node1" presStyleIdx="8" presStyleCnt="12" custScaleX="124881" custScaleY="107030" custRadScaleRad="101070" custRadScaleInc="28832">
        <dgm:presLayoutVars>
          <dgm:bulletEnabled val="1"/>
        </dgm:presLayoutVars>
      </dgm:prSet>
      <dgm:spPr/>
      <dgm:t>
        <a:bodyPr/>
        <a:lstStyle/>
        <a:p>
          <a:endParaRPr lang="en-US"/>
        </a:p>
      </dgm:t>
    </dgm:pt>
    <dgm:pt modelId="{DF4E47ED-8923-43F7-9353-49BB5DA3326E}" type="pres">
      <dgm:prSet presAssocID="{219C2F8A-E0CF-4789-8AAA-F1EC50DDF1B1}" presName="parTrans" presStyleLbl="bgSibTrans2D1" presStyleIdx="9" presStyleCnt="12"/>
      <dgm:spPr/>
      <dgm:t>
        <a:bodyPr/>
        <a:lstStyle/>
        <a:p>
          <a:endParaRPr lang="en-US"/>
        </a:p>
      </dgm:t>
    </dgm:pt>
    <dgm:pt modelId="{07CD1BF1-7A90-40AC-B359-A7D057AFBBC6}" type="pres">
      <dgm:prSet presAssocID="{59220160-DDDE-4AFB-8C94-1F904C9670BA}" presName="node" presStyleLbl="node1" presStyleIdx="9" presStyleCnt="12" custScaleX="124881" custScaleY="122651" custRadScaleRad="96530" custRadScaleInc="20599">
        <dgm:presLayoutVars>
          <dgm:bulletEnabled val="1"/>
        </dgm:presLayoutVars>
      </dgm:prSet>
      <dgm:spPr/>
      <dgm:t>
        <a:bodyPr/>
        <a:lstStyle/>
        <a:p>
          <a:endParaRPr lang="en-US"/>
        </a:p>
      </dgm:t>
    </dgm:pt>
    <dgm:pt modelId="{8A4AD15A-71BE-44EB-8989-679A44C196E9}" type="pres">
      <dgm:prSet presAssocID="{06F9784E-D720-4BA7-91E8-E38C1E256D8C}" presName="parTrans" presStyleLbl="bgSibTrans2D1" presStyleIdx="10" presStyleCnt="12"/>
      <dgm:spPr/>
      <dgm:t>
        <a:bodyPr/>
        <a:lstStyle/>
        <a:p>
          <a:endParaRPr lang="en-US"/>
        </a:p>
      </dgm:t>
    </dgm:pt>
    <dgm:pt modelId="{ED372EE2-D52A-4968-A17F-4754AD59C0A1}" type="pres">
      <dgm:prSet presAssocID="{B75D2EBB-A8ED-4C6D-9FF2-AEB69328CAAC}" presName="node" presStyleLbl="node1" presStyleIdx="10" presStyleCnt="12" custScaleX="133801" custScaleY="122651" custRadScaleRad="96320" custRadScaleInc="11898">
        <dgm:presLayoutVars>
          <dgm:bulletEnabled val="1"/>
        </dgm:presLayoutVars>
      </dgm:prSet>
      <dgm:spPr/>
      <dgm:t>
        <a:bodyPr/>
        <a:lstStyle/>
        <a:p>
          <a:endParaRPr lang="en-US"/>
        </a:p>
      </dgm:t>
    </dgm:pt>
    <dgm:pt modelId="{289CE5A6-3F6B-4715-8D44-66D4B9866FBF}" type="pres">
      <dgm:prSet presAssocID="{A9E22236-9310-44B0-AE74-9AC54925E4C7}" presName="parTrans" presStyleLbl="bgSibTrans2D1" presStyleIdx="11" presStyleCnt="12"/>
      <dgm:spPr/>
      <dgm:t>
        <a:bodyPr/>
        <a:lstStyle/>
        <a:p>
          <a:endParaRPr lang="en-US"/>
        </a:p>
      </dgm:t>
    </dgm:pt>
    <dgm:pt modelId="{A6180EB4-6A68-4668-9726-9FFC1F48EFE0}" type="pres">
      <dgm:prSet presAssocID="{68976CE5-BBF7-431D-A5FF-E0F249CF787E}" presName="node" presStyleLbl="node1" presStyleIdx="11" presStyleCnt="12" custScaleX="138112" custScaleY="122651" custRadScaleRad="97126" custRadScaleInc="-6313">
        <dgm:presLayoutVars>
          <dgm:bulletEnabled val="1"/>
        </dgm:presLayoutVars>
      </dgm:prSet>
      <dgm:spPr/>
      <dgm:t>
        <a:bodyPr/>
        <a:lstStyle/>
        <a:p>
          <a:endParaRPr lang="en-US"/>
        </a:p>
      </dgm:t>
    </dgm:pt>
  </dgm:ptLst>
  <dgm:cxnLst>
    <dgm:cxn modelId="{AE79652A-336C-416A-ABD5-067086A343D3}" type="presOf" srcId="{06F9784E-D720-4BA7-91E8-E38C1E256D8C}" destId="{8A4AD15A-71BE-44EB-8989-679A44C196E9}" srcOrd="0" destOrd="0" presId="urn:microsoft.com/office/officeart/2005/8/layout/radial4"/>
    <dgm:cxn modelId="{081FE877-3EE9-44F3-A38F-0031A5BFF2B0}" type="presOf" srcId="{DCCF74B9-8565-4FD2-9124-C833B5187670}" destId="{F60757FE-2017-472B-A776-8151725D4C26}" srcOrd="0" destOrd="0" presId="urn:microsoft.com/office/officeart/2005/8/layout/radial4"/>
    <dgm:cxn modelId="{D2D22B70-7D46-4C72-A31F-964F512657EC}" srcId="{492994C9-29A3-4CFD-97F8-B8D0ADCCA8A2}" destId="{1577E614-39D0-40B7-AEC5-861B71FE6DE4}" srcOrd="0" destOrd="0" parTransId="{79332AD9-8644-431C-925C-4E2A7034AE01}" sibTransId="{2ADCDCB8-1A2B-4B23-993D-87DEABDD1817}"/>
    <dgm:cxn modelId="{1FED86FC-B5D1-47CF-B3C8-BDC91887A3FC}" type="presOf" srcId="{59220160-DDDE-4AFB-8C94-1F904C9670BA}" destId="{07CD1BF1-7A90-40AC-B359-A7D057AFBBC6}" srcOrd="0" destOrd="0" presId="urn:microsoft.com/office/officeart/2005/8/layout/radial4"/>
    <dgm:cxn modelId="{CA9A9794-52C5-45E2-9846-4F31B3DB5955}" type="presOf" srcId="{2CB0ED68-34E4-4C49-A50F-147EC62E63C3}" destId="{98F4FC34-E9DB-426E-B1D0-44BD278439F4}" srcOrd="0" destOrd="0" presId="urn:microsoft.com/office/officeart/2005/8/layout/radial4"/>
    <dgm:cxn modelId="{0F5429F4-CED5-4E2B-A65A-48B9AC9A85BE}" type="presOf" srcId="{1E19D05B-6B8C-4DED-8975-28564AFA3758}" destId="{5F8DA280-9538-4E90-8DF5-B2BDDD98BA21}" srcOrd="0" destOrd="0" presId="urn:microsoft.com/office/officeart/2005/8/layout/radial4"/>
    <dgm:cxn modelId="{19F29DEE-6CFF-4C80-ADBE-C047D9266AC0}" type="presOf" srcId="{2A30D4AF-44EC-4489-BD2E-B6DBD967D148}" destId="{87CA8B81-6370-4D74-8580-47810E2CC32B}" srcOrd="0" destOrd="0" presId="urn:microsoft.com/office/officeart/2005/8/layout/radial4"/>
    <dgm:cxn modelId="{5DDD8A14-38BE-4D47-B7A1-765F4BC3E7A2}" type="presOf" srcId="{E7F50CFA-8DBD-42F6-9594-73DB892FC6A6}" destId="{37FEF9FF-AFA7-4786-AA06-C8738274DB0F}" srcOrd="0" destOrd="0" presId="urn:microsoft.com/office/officeart/2005/8/layout/radial4"/>
    <dgm:cxn modelId="{F9667B8C-79E6-48D5-B991-71B373239F83}" type="presOf" srcId="{18F495E8-F75A-43DD-9599-507E1807AE0D}" destId="{62050729-E45B-4DC3-9794-1DDFD88E29CA}" srcOrd="0" destOrd="0" presId="urn:microsoft.com/office/officeart/2005/8/layout/radial4"/>
    <dgm:cxn modelId="{6BF067E9-07B2-4860-B45B-ECA7D05719E8}" srcId="{492994C9-29A3-4CFD-97F8-B8D0ADCCA8A2}" destId="{B75D2EBB-A8ED-4C6D-9FF2-AEB69328CAAC}" srcOrd="10" destOrd="0" parTransId="{06F9784E-D720-4BA7-91E8-E38C1E256D8C}" sibTransId="{6C4AD822-4DDD-456E-8536-2516DF29A6D3}"/>
    <dgm:cxn modelId="{55613E09-60E3-4CE7-AF51-A45137B847A9}" type="presOf" srcId="{24483046-7E9F-4770-ADEA-17E75648CCBE}" destId="{D4D6EB8E-4486-4551-8409-BDEB2725CC8E}" srcOrd="0" destOrd="0" presId="urn:microsoft.com/office/officeart/2005/8/layout/radial4"/>
    <dgm:cxn modelId="{23E3B947-BA41-4079-85DB-0DF3B8A04997}" srcId="{492994C9-29A3-4CFD-97F8-B8D0ADCCA8A2}" destId="{18F495E8-F75A-43DD-9599-507E1807AE0D}" srcOrd="7" destOrd="0" parTransId="{DBCBCE9F-0951-410F-BF0D-E78716FF1582}" sibTransId="{50829DE5-B184-434F-A5D8-AF8355FF3FB9}"/>
    <dgm:cxn modelId="{D5C371FD-64C3-420D-AF13-D1250F195DAD}" type="presOf" srcId="{6B3BBF51-87BF-401C-9BEB-EF375D314C7A}" destId="{B20FCF05-70FE-4988-934C-AF0BB634F4B8}" srcOrd="0" destOrd="0" presId="urn:microsoft.com/office/officeart/2005/8/layout/radial4"/>
    <dgm:cxn modelId="{D2C190EC-D8A8-45A1-AEB4-188148706267}" type="presOf" srcId="{BDB5B80C-B857-4AFE-B655-2521F82B8E2F}" destId="{9A8EDB75-BF37-4F00-8372-6C18F2A81226}" srcOrd="0" destOrd="0" presId="urn:microsoft.com/office/officeart/2005/8/layout/radial4"/>
    <dgm:cxn modelId="{1A1172EF-D657-4C65-8386-D3E726AB8167}" type="presOf" srcId="{219C2F8A-E0CF-4789-8AAA-F1EC50DDF1B1}" destId="{DF4E47ED-8923-43F7-9353-49BB5DA3326E}" srcOrd="0" destOrd="0" presId="urn:microsoft.com/office/officeart/2005/8/layout/radial4"/>
    <dgm:cxn modelId="{DD217454-3B99-4CC1-868B-A16F304CDD5B}" type="presOf" srcId="{AD519E37-E1F1-46B7-B847-FAB6309EA680}" destId="{349487ED-C5D8-4646-B534-F3A232323A1D}" srcOrd="0" destOrd="0" presId="urn:microsoft.com/office/officeart/2005/8/layout/radial4"/>
    <dgm:cxn modelId="{4C05BD2E-CBEE-419F-AFD4-7313BA0F9C0D}" srcId="{492994C9-29A3-4CFD-97F8-B8D0ADCCA8A2}" destId="{BDB5B80C-B857-4AFE-B655-2521F82B8E2F}" srcOrd="6" destOrd="0" parTransId="{71F7D131-B7FF-41C9-AC8E-9A58BC16D7D7}" sibTransId="{EADC29B3-29B6-4361-9422-F62B609FC08C}"/>
    <dgm:cxn modelId="{38A5A462-455C-4C0E-82D5-BDA7CB26045F}" type="presOf" srcId="{A9E22236-9310-44B0-AE74-9AC54925E4C7}" destId="{289CE5A6-3F6B-4715-8D44-66D4B9866FBF}" srcOrd="0" destOrd="0" presId="urn:microsoft.com/office/officeart/2005/8/layout/radial4"/>
    <dgm:cxn modelId="{98B6A99F-B386-4BBE-B38A-925BC3AAF618}" srcId="{492994C9-29A3-4CFD-97F8-B8D0ADCCA8A2}" destId="{2A30D4AF-44EC-4489-BD2E-B6DBD967D148}" srcOrd="5" destOrd="0" parTransId="{2CB0ED68-34E4-4C49-A50F-147EC62E63C3}" sibTransId="{CADCC6A2-DA89-455F-9BCC-CE0D37800A44}"/>
    <dgm:cxn modelId="{970DD146-CA10-433F-A4D0-DECB2B618FA3}" type="presOf" srcId="{1577E614-39D0-40B7-AEC5-861B71FE6DE4}" destId="{D8B7B4BB-B9BD-46BC-AF68-DDD427E6E03A}" srcOrd="0" destOrd="0" presId="urn:microsoft.com/office/officeart/2005/8/layout/radial4"/>
    <dgm:cxn modelId="{4178E5B9-F5BC-47A4-8FD5-E2136CB1CA96}" type="presOf" srcId="{F0CCC65F-7863-444B-9AE9-F0DA12576712}" destId="{A63702E8-2456-4651-8E73-AF96F269737D}" srcOrd="0" destOrd="0" presId="urn:microsoft.com/office/officeart/2005/8/layout/radial4"/>
    <dgm:cxn modelId="{6D116951-7161-44F7-8188-36B97C98A8A8}" srcId="{492994C9-29A3-4CFD-97F8-B8D0ADCCA8A2}" destId="{68976CE5-BBF7-431D-A5FF-E0F249CF787E}" srcOrd="11" destOrd="0" parTransId="{A9E22236-9310-44B0-AE74-9AC54925E4C7}" sibTransId="{1B8240B1-6FAB-445A-9AE0-239BFAF47390}"/>
    <dgm:cxn modelId="{B67C2B27-8AE9-4E5A-AA27-C2185263BC79}" srcId="{492994C9-29A3-4CFD-97F8-B8D0ADCCA8A2}" destId="{9BBBB49A-69D7-466C-9FB2-F0C51645E1AB}" srcOrd="4" destOrd="0" parTransId="{1C9D0953-FA95-430F-B1C5-D011272A68DD}" sibTransId="{BD771367-D82C-4FA8-9C48-9C6A309AEB51}"/>
    <dgm:cxn modelId="{096E306A-CAF8-4112-A23F-30A3C3546505}" type="presOf" srcId="{B75D2EBB-A8ED-4C6D-9FF2-AEB69328CAAC}" destId="{ED372EE2-D52A-4968-A17F-4754AD59C0A1}" srcOrd="0" destOrd="0" presId="urn:microsoft.com/office/officeart/2005/8/layout/radial4"/>
    <dgm:cxn modelId="{987C52FD-DC4B-465D-8667-13C0FB491403}" type="presOf" srcId="{9832FA3F-53D5-4675-BD83-47EB42997162}" destId="{96332B84-60A5-4859-8B28-6C02DECEC5CD}" srcOrd="0" destOrd="0" presId="urn:microsoft.com/office/officeart/2005/8/layout/radial4"/>
    <dgm:cxn modelId="{0B94FC7F-8598-46BA-85B6-EC25B1105F2D}" type="presOf" srcId="{68976CE5-BBF7-431D-A5FF-E0F249CF787E}" destId="{A6180EB4-6A68-4668-9726-9FFC1F48EFE0}" srcOrd="0" destOrd="0" presId="urn:microsoft.com/office/officeart/2005/8/layout/radial4"/>
    <dgm:cxn modelId="{C160D6ED-D993-4E06-8E3F-0E9BD52FB033}" type="presOf" srcId="{DBCBCE9F-0951-410F-BF0D-E78716FF1582}" destId="{A033335E-89BE-4257-A01E-BDAE3740FC17}" srcOrd="0" destOrd="0" presId="urn:microsoft.com/office/officeart/2005/8/layout/radial4"/>
    <dgm:cxn modelId="{6B225561-9801-433B-BD7A-298D27FF28CC}" type="presOf" srcId="{1C9D0953-FA95-430F-B1C5-D011272A68DD}" destId="{7C1C2BE6-F6A9-4FC1-8374-617147789324}" srcOrd="0" destOrd="0" presId="urn:microsoft.com/office/officeart/2005/8/layout/radial4"/>
    <dgm:cxn modelId="{DA1A2FD8-BEBF-45E6-8A9E-18B46BE14745}" srcId="{AD519E37-E1F1-46B7-B847-FAB6309EA680}" destId="{492994C9-29A3-4CFD-97F8-B8D0ADCCA8A2}" srcOrd="0" destOrd="0" parTransId="{1A632E61-61D0-4351-823F-72030C711101}" sibTransId="{6F45B08A-902A-4029-9114-0C7B498D33F2}"/>
    <dgm:cxn modelId="{C787655B-EB0D-465F-8975-0908C0D5A807}" type="presOf" srcId="{9BBBB49A-69D7-466C-9FB2-F0C51645E1AB}" destId="{C391ACBB-D008-457B-AFB8-85CBA506560E}" srcOrd="0" destOrd="0" presId="urn:microsoft.com/office/officeart/2005/8/layout/radial4"/>
    <dgm:cxn modelId="{53534267-2FE3-4B6D-B119-67C76AA63656}" type="presOf" srcId="{71F7D131-B7FF-41C9-AC8E-9A58BC16D7D7}" destId="{11FA254A-A615-47EC-8D6F-3C222ADDE799}" srcOrd="0" destOrd="0" presId="urn:microsoft.com/office/officeart/2005/8/layout/radial4"/>
    <dgm:cxn modelId="{1BB9FD7B-BD4E-419D-ADC6-9CE9E7B9CFB9}" srcId="{492994C9-29A3-4CFD-97F8-B8D0ADCCA8A2}" destId="{F4665888-BCF2-4E06-B227-D0957383D84B}" srcOrd="8" destOrd="0" parTransId="{9832FA3F-53D5-4675-BD83-47EB42997162}" sibTransId="{B95EBCAA-5346-4F19-B38A-B9A751AE9E8E}"/>
    <dgm:cxn modelId="{8B5AB1EB-99FF-4C4B-9C8C-A64181E6C3E8}" srcId="{492994C9-29A3-4CFD-97F8-B8D0ADCCA8A2}" destId="{F0CCC65F-7863-444B-9AE9-F0DA12576712}" srcOrd="3" destOrd="0" parTransId="{6B3BBF51-87BF-401C-9BEB-EF375D314C7A}" sibTransId="{91F516E8-0307-498B-95BC-7A1241B3E12E}"/>
    <dgm:cxn modelId="{BC48A709-E9E4-4342-B0E3-AAA7DB488DB5}" srcId="{492994C9-29A3-4CFD-97F8-B8D0ADCCA8A2}" destId="{E7F50CFA-8DBD-42F6-9594-73DB892FC6A6}" srcOrd="1" destOrd="0" parTransId="{DCCF74B9-8565-4FD2-9124-C833B5187670}" sibTransId="{0B1A6E40-597F-4BB7-BD61-F58F7ACAB59E}"/>
    <dgm:cxn modelId="{0AFEC8CC-D1DA-4112-A201-6C734917572B}" srcId="{492994C9-29A3-4CFD-97F8-B8D0ADCCA8A2}" destId="{59220160-DDDE-4AFB-8C94-1F904C9670BA}" srcOrd="9" destOrd="0" parTransId="{219C2F8A-E0CF-4789-8AAA-F1EC50DDF1B1}" sibTransId="{BB96DBDC-2EDF-4601-AB6A-B12C3FAE2D2A}"/>
    <dgm:cxn modelId="{AEC369D3-19BD-4BA9-8B91-C61ADB68BD55}" type="presOf" srcId="{F4665888-BCF2-4E06-B227-D0957383D84B}" destId="{373D870F-D3EC-40EF-9F66-180C7A8BAF06}" srcOrd="0" destOrd="0" presId="urn:microsoft.com/office/officeart/2005/8/layout/radial4"/>
    <dgm:cxn modelId="{BBF6B5E2-2BE1-44F7-8EB9-EEC6A5EBE1AF}" type="presOf" srcId="{492994C9-29A3-4CFD-97F8-B8D0ADCCA8A2}" destId="{85DDDB0D-BC62-4BB9-9BDC-C0D97E72EE97}" srcOrd="0" destOrd="0" presId="urn:microsoft.com/office/officeart/2005/8/layout/radial4"/>
    <dgm:cxn modelId="{4A9A0545-9A6C-41A8-A41C-21C505720D1F}" srcId="{492994C9-29A3-4CFD-97F8-B8D0ADCCA8A2}" destId="{1E19D05B-6B8C-4DED-8975-28564AFA3758}" srcOrd="2" destOrd="0" parTransId="{24483046-7E9F-4770-ADEA-17E75648CCBE}" sibTransId="{1DAEB5FD-58E7-42E0-94E4-2B083E19B85B}"/>
    <dgm:cxn modelId="{1A276BA2-6FC0-4BDE-8D8A-A791850F3966}" type="presOf" srcId="{79332AD9-8644-431C-925C-4E2A7034AE01}" destId="{3F0764B1-E29A-4BD3-9DA8-EE034AF800C4}" srcOrd="0" destOrd="0" presId="urn:microsoft.com/office/officeart/2005/8/layout/radial4"/>
    <dgm:cxn modelId="{3F01A088-A094-4D57-BA37-9BB98574CEF1}" type="presParOf" srcId="{349487ED-C5D8-4646-B534-F3A232323A1D}" destId="{85DDDB0D-BC62-4BB9-9BDC-C0D97E72EE97}" srcOrd="0" destOrd="0" presId="urn:microsoft.com/office/officeart/2005/8/layout/radial4"/>
    <dgm:cxn modelId="{3F880ADC-8A83-4934-BB06-E3E445E61A47}" type="presParOf" srcId="{349487ED-C5D8-4646-B534-F3A232323A1D}" destId="{3F0764B1-E29A-4BD3-9DA8-EE034AF800C4}" srcOrd="1" destOrd="0" presId="urn:microsoft.com/office/officeart/2005/8/layout/radial4"/>
    <dgm:cxn modelId="{1E9D7DAA-68BB-435A-BFFE-4F9384A192E4}" type="presParOf" srcId="{349487ED-C5D8-4646-B534-F3A232323A1D}" destId="{D8B7B4BB-B9BD-46BC-AF68-DDD427E6E03A}" srcOrd="2" destOrd="0" presId="urn:microsoft.com/office/officeart/2005/8/layout/radial4"/>
    <dgm:cxn modelId="{34F15E28-CB67-45F1-ABC3-7BE6D21EADBC}" type="presParOf" srcId="{349487ED-C5D8-4646-B534-F3A232323A1D}" destId="{F60757FE-2017-472B-A776-8151725D4C26}" srcOrd="3" destOrd="0" presId="urn:microsoft.com/office/officeart/2005/8/layout/radial4"/>
    <dgm:cxn modelId="{560AFC54-47A3-4F5C-B2A7-74C068EA1EB8}" type="presParOf" srcId="{349487ED-C5D8-4646-B534-F3A232323A1D}" destId="{37FEF9FF-AFA7-4786-AA06-C8738274DB0F}" srcOrd="4" destOrd="0" presId="urn:microsoft.com/office/officeart/2005/8/layout/radial4"/>
    <dgm:cxn modelId="{73A62080-1462-49B2-A70D-737947CC5A39}" type="presParOf" srcId="{349487ED-C5D8-4646-B534-F3A232323A1D}" destId="{D4D6EB8E-4486-4551-8409-BDEB2725CC8E}" srcOrd="5" destOrd="0" presId="urn:microsoft.com/office/officeart/2005/8/layout/radial4"/>
    <dgm:cxn modelId="{8ED4B73F-8F00-42B1-9F8B-A4543FC56EFF}" type="presParOf" srcId="{349487ED-C5D8-4646-B534-F3A232323A1D}" destId="{5F8DA280-9538-4E90-8DF5-B2BDDD98BA21}" srcOrd="6" destOrd="0" presId="urn:microsoft.com/office/officeart/2005/8/layout/radial4"/>
    <dgm:cxn modelId="{02BD913F-876A-48E0-9189-6A879DE0D62A}" type="presParOf" srcId="{349487ED-C5D8-4646-B534-F3A232323A1D}" destId="{B20FCF05-70FE-4988-934C-AF0BB634F4B8}" srcOrd="7" destOrd="0" presId="urn:microsoft.com/office/officeart/2005/8/layout/radial4"/>
    <dgm:cxn modelId="{725BE8C2-73EF-438F-97B7-D8D97211CEB3}" type="presParOf" srcId="{349487ED-C5D8-4646-B534-F3A232323A1D}" destId="{A63702E8-2456-4651-8E73-AF96F269737D}" srcOrd="8" destOrd="0" presId="urn:microsoft.com/office/officeart/2005/8/layout/radial4"/>
    <dgm:cxn modelId="{607501EB-EDE3-48CB-A639-861E133EEC7C}" type="presParOf" srcId="{349487ED-C5D8-4646-B534-F3A232323A1D}" destId="{7C1C2BE6-F6A9-4FC1-8374-617147789324}" srcOrd="9" destOrd="0" presId="urn:microsoft.com/office/officeart/2005/8/layout/radial4"/>
    <dgm:cxn modelId="{5FC11FA4-B1A3-4240-AE6E-9698E4A0CA2C}" type="presParOf" srcId="{349487ED-C5D8-4646-B534-F3A232323A1D}" destId="{C391ACBB-D008-457B-AFB8-85CBA506560E}" srcOrd="10" destOrd="0" presId="urn:microsoft.com/office/officeart/2005/8/layout/radial4"/>
    <dgm:cxn modelId="{5DDEF1BE-B17D-466B-8E40-8B87B473E1C5}" type="presParOf" srcId="{349487ED-C5D8-4646-B534-F3A232323A1D}" destId="{98F4FC34-E9DB-426E-B1D0-44BD278439F4}" srcOrd="11" destOrd="0" presId="urn:microsoft.com/office/officeart/2005/8/layout/radial4"/>
    <dgm:cxn modelId="{0FA64B00-C80F-4F62-9CFD-A4C8D763B4D3}" type="presParOf" srcId="{349487ED-C5D8-4646-B534-F3A232323A1D}" destId="{87CA8B81-6370-4D74-8580-47810E2CC32B}" srcOrd="12" destOrd="0" presId="urn:microsoft.com/office/officeart/2005/8/layout/radial4"/>
    <dgm:cxn modelId="{0723E281-B98D-41F1-8DB0-FD99DF28298B}" type="presParOf" srcId="{349487ED-C5D8-4646-B534-F3A232323A1D}" destId="{11FA254A-A615-47EC-8D6F-3C222ADDE799}" srcOrd="13" destOrd="0" presId="urn:microsoft.com/office/officeart/2005/8/layout/radial4"/>
    <dgm:cxn modelId="{0D96D8A4-BDB5-4653-B7FD-F67AAF0E68A7}" type="presParOf" srcId="{349487ED-C5D8-4646-B534-F3A232323A1D}" destId="{9A8EDB75-BF37-4F00-8372-6C18F2A81226}" srcOrd="14" destOrd="0" presId="urn:microsoft.com/office/officeart/2005/8/layout/radial4"/>
    <dgm:cxn modelId="{35F09CCD-027C-43E3-910D-91A048298301}" type="presParOf" srcId="{349487ED-C5D8-4646-B534-F3A232323A1D}" destId="{A033335E-89BE-4257-A01E-BDAE3740FC17}" srcOrd="15" destOrd="0" presId="urn:microsoft.com/office/officeart/2005/8/layout/radial4"/>
    <dgm:cxn modelId="{652B6E85-424F-48F6-9767-2AD662E03837}" type="presParOf" srcId="{349487ED-C5D8-4646-B534-F3A232323A1D}" destId="{62050729-E45B-4DC3-9794-1DDFD88E29CA}" srcOrd="16" destOrd="0" presId="urn:microsoft.com/office/officeart/2005/8/layout/radial4"/>
    <dgm:cxn modelId="{9D33EBB0-9F1D-4F5D-85AC-6435CA250900}" type="presParOf" srcId="{349487ED-C5D8-4646-B534-F3A232323A1D}" destId="{96332B84-60A5-4859-8B28-6C02DECEC5CD}" srcOrd="17" destOrd="0" presId="urn:microsoft.com/office/officeart/2005/8/layout/radial4"/>
    <dgm:cxn modelId="{E831C7DF-1CFC-445B-B2A7-9392D8DA8F51}" type="presParOf" srcId="{349487ED-C5D8-4646-B534-F3A232323A1D}" destId="{373D870F-D3EC-40EF-9F66-180C7A8BAF06}" srcOrd="18" destOrd="0" presId="urn:microsoft.com/office/officeart/2005/8/layout/radial4"/>
    <dgm:cxn modelId="{56CA988D-12A4-4097-BA48-DA40542E36F8}" type="presParOf" srcId="{349487ED-C5D8-4646-B534-F3A232323A1D}" destId="{DF4E47ED-8923-43F7-9353-49BB5DA3326E}" srcOrd="19" destOrd="0" presId="urn:microsoft.com/office/officeart/2005/8/layout/radial4"/>
    <dgm:cxn modelId="{2E37F6CC-EF67-4B83-8697-9E01DBC12DAB}" type="presParOf" srcId="{349487ED-C5D8-4646-B534-F3A232323A1D}" destId="{07CD1BF1-7A90-40AC-B359-A7D057AFBBC6}" srcOrd="20" destOrd="0" presId="urn:microsoft.com/office/officeart/2005/8/layout/radial4"/>
    <dgm:cxn modelId="{735C90B8-C0FF-480C-9100-535116BDA412}" type="presParOf" srcId="{349487ED-C5D8-4646-B534-F3A232323A1D}" destId="{8A4AD15A-71BE-44EB-8989-679A44C196E9}" srcOrd="21" destOrd="0" presId="urn:microsoft.com/office/officeart/2005/8/layout/radial4"/>
    <dgm:cxn modelId="{14F4E8B8-CBF4-4294-8F17-80100F48C21C}" type="presParOf" srcId="{349487ED-C5D8-4646-B534-F3A232323A1D}" destId="{ED372EE2-D52A-4968-A17F-4754AD59C0A1}" srcOrd="22" destOrd="0" presId="urn:microsoft.com/office/officeart/2005/8/layout/radial4"/>
    <dgm:cxn modelId="{2DDFFAC1-C18B-4F81-B9F0-7AF36061C581}" type="presParOf" srcId="{349487ED-C5D8-4646-B534-F3A232323A1D}" destId="{289CE5A6-3F6B-4715-8D44-66D4B9866FBF}" srcOrd="23" destOrd="0" presId="urn:microsoft.com/office/officeart/2005/8/layout/radial4"/>
    <dgm:cxn modelId="{FC2303FF-11CF-440A-B30A-621AEFF34F2C}" type="presParOf" srcId="{349487ED-C5D8-4646-B534-F3A232323A1D}" destId="{A6180EB4-6A68-4668-9726-9FFC1F48EFE0}" srcOrd="2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B47465-E849-4B0C-86EF-861E2217030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399CFE0-9650-4C64-9CBD-03F2D3606DC4}">
      <dgm:prSet phldrT="[Text]"/>
      <dgm:spPr/>
      <dgm:t>
        <a:bodyPr/>
        <a:lstStyle/>
        <a:p>
          <a:r>
            <a:rPr lang="en-US"/>
            <a:t>Uniquely positioned for routine universal trauma screening</a:t>
          </a:r>
        </a:p>
      </dgm:t>
    </dgm:pt>
    <dgm:pt modelId="{F0FCD1C0-4A5D-4233-8A32-2AB65C85F340}" type="parTrans" cxnId="{C03C6670-B9E4-4E27-88B9-A9FFC495E042}">
      <dgm:prSet/>
      <dgm:spPr/>
      <dgm:t>
        <a:bodyPr/>
        <a:lstStyle/>
        <a:p>
          <a:endParaRPr lang="en-US"/>
        </a:p>
      </dgm:t>
    </dgm:pt>
    <dgm:pt modelId="{B09DDCE8-E026-475B-AC58-4702CAF9C53C}" type="sibTrans" cxnId="{C03C6670-B9E4-4E27-88B9-A9FFC495E042}">
      <dgm:prSet/>
      <dgm:spPr/>
      <dgm:t>
        <a:bodyPr/>
        <a:lstStyle/>
        <a:p>
          <a:endParaRPr lang="en-US"/>
        </a:p>
      </dgm:t>
    </dgm:pt>
    <dgm:pt modelId="{973E597E-B64E-4026-A591-DE0E3FE67905}">
      <dgm:prSet phldrT="[Text]"/>
      <dgm:spPr/>
      <dgm:t>
        <a:bodyPr/>
        <a:lstStyle/>
        <a:p>
          <a:r>
            <a:rPr lang="en-US"/>
            <a:t>Providers and patients can develop trusting relationships from regular interactions</a:t>
          </a:r>
        </a:p>
      </dgm:t>
    </dgm:pt>
    <dgm:pt modelId="{F75E5812-B2B4-4791-961C-3043D0E6E812}" type="parTrans" cxnId="{1553D768-A65D-430F-B7C9-970483F3F0BD}">
      <dgm:prSet/>
      <dgm:spPr/>
      <dgm:t>
        <a:bodyPr/>
        <a:lstStyle/>
        <a:p>
          <a:endParaRPr lang="en-US"/>
        </a:p>
      </dgm:t>
    </dgm:pt>
    <dgm:pt modelId="{3BCFC7D9-B312-436C-A093-A1B3C5B8450B}" type="sibTrans" cxnId="{1553D768-A65D-430F-B7C9-970483F3F0BD}">
      <dgm:prSet/>
      <dgm:spPr/>
      <dgm:t>
        <a:bodyPr/>
        <a:lstStyle/>
        <a:p>
          <a:endParaRPr lang="en-US"/>
        </a:p>
      </dgm:t>
    </dgm:pt>
    <dgm:pt modelId="{639B82EC-FA7D-4C47-9EAA-BBF1D3489F88}">
      <dgm:prSet phldrT="[Text]"/>
      <dgm:spPr/>
      <dgm:t>
        <a:bodyPr/>
        <a:lstStyle/>
        <a:p>
          <a:r>
            <a:rPr lang="en-US"/>
            <a:t>Trauma exposure increases likelihood for physical and mental health concerns</a:t>
          </a:r>
        </a:p>
      </dgm:t>
    </dgm:pt>
    <dgm:pt modelId="{EB8A0814-2544-4130-9172-2158E1821489}" type="parTrans" cxnId="{05F16772-57CB-4B3A-8298-EB01D91A6A57}">
      <dgm:prSet/>
      <dgm:spPr/>
      <dgm:t>
        <a:bodyPr/>
        <a:lstStyle/>
        <a:p>
          <a:endParaRPr lang="en-US"/>
        </a:p>
      </dgm:t>
    </dgm:pt>
    <dgm:pt modelId="{688629FB-7CCF-40E2-8E7C-193D26F0B577}" type="sibTrans" cxnId="{05F16772-57CB-4B3A-8298-EB01D91A6A57}">
      <dgm:prSet/>
      <dgm:spPr/>
      <dgm:t>
        <a:bodyPr/>
        <a:lstStyle/>
        <a:p>
          <a:endParaRPr lang="en-US"/>
        </a:p>
      </dgm:t>
    </dgm:pt>
    <dgm:pt modelId="{4C7EC5AA-9E1A-4A31-854F-E819F8A9AF9D}">
      <dgm:prSet phldrT="[Text]"/>
      <dgm:spPr/>
      <dgm:t>
        <a:bodyPr/>
        <a:lstStyle/>
        <a:p>
          <a:r>
            <a:rPr lang="en-US" b="0"/>
            <a:t>American academy of pediatrics recommends routine screening to better support positive child development</a:t>
          </a:r>
          <a:endParaRPr lang="en-US" b="1"/>
        </a:p>
      </dgm:t>
    </dgm:pt>
    <dgm:pt modelId="{D40F9DF9-1DF2-47DF-86C2-0FBF4DF4BAD9}" type="parTrans" cxnId="{4AF1C65F-2689-4C4E-9583-1F7CC664D4E3}">
      <dgm:prSet/>
      <dgm:spPr/>
      <dgm:t>
        <a:bodyPr/>
        <a:lstStyle/>
        <a:p>
          <a:endParaRPr lang="en-US"/>
        </a:p>
      </dgm:t>
    </dgm:pt>
    <dgm:pt modelId="{9E91F7B6-8F44-4926-A624-689A996232C2}" type="sibTrans" cxnId="{4AF1C65F-2689-4C4E-9583-1F7CC664D4E3}">
      <dgm:prSet/>
      <dgm:spPr/>
      <dgm:t>
        <a:bodyPr/>
        <a:lstStyle/>
        <a:p>
          <a:endParaRPr lang="en-US"/>
        </a:p>
      </dgm:t>
    </dgm:pt>
    <dgm:pt modelId="{0D36D474-C676-4E48-8B68-FA8CE003FAA6}" type="pres">
      <dgm:prSet presAssocID="{10B47465-E849-4B0C-86EF-861E22170300}" presName="linear" presStyleCnt="0">
        <dgm:presLayoutVars>
          <dgm:animLvl val="lvl"/>
          <dgm:resizeHandles val="exact"/>
        </dgm:presLayoutVars>
      </dgm:prSet>
      <dgm:spPr/>
      <dgm:t>
        <a:bodyPr/>
        <a:lstStyle/>
        <a:p>
          <a:endParaRPr lang="en-US"/>
        </a:p>
      </dgm:t>
    </dgm:pt>
    <dgm:pt modelId="{1A5C696D-9980-44A7-8E9C-0CA4C843DED6}" type="pres">
      <dgm:prSet presAssocID="{7399CFE0-9650-4C64-9CBD-03F2D3606DC4}" presName="parentText" presStyleLbl="node1" presStyleIdx="0" presStyleCnt="4">
        <dgm:presLayoutVars>
          <dgm:chMax val="0"/>
          <dgm:bulletEnabled val="1"/>
        </dgm:presLayoutVars>
      </dgm:prSet>
      <dgm:spPr/>
      <dgm:t>
        <a:bodyPr/>
        <a:lstStyle/>
        <a:p>
          <a:endParaRPr lang="en-US"/>
        </a:p>
      </dgm:t>
    </dgm:pt>
    <dgm:pt modelId="{B32CDCC2-A1C8-4756-8744-D8B19E7EB2EE}" type="pres">
      <dgm:prSet presAssocID="{B09DDCE8-E026-475B-AC58-4702CAF9C53C}" presName="spacer" presStyleCnt="0"/>
      <dgm:spPr/>
    </dgm:pt>
    <dgm:pt modelId="{F4C10486-CA50-4432-B37E-4A85C3B043EB}" type="pres">
      <dgm:prSet presAssocID="{973E597E-B64E-4026-A591-DE0E3FE67905}" presName="parentText" presStyleLbl="node1" presStyleIdx="1" presStyleCnt="4">
        <dgm:presLayoutVars>
          <dgm:chMax val="0"/>
          <dgm:bulletEnabled val="1"/>
        </dgm:presLayoutVars>
      </dgm:prSet>
      <dgm:spPr/>
      <dgm:t>
        <a:bodyPr/>
        <a:lstStyle/>
        <a:p>
          <a:endParaRPr lang="en-US"/>
        </a:p>
      </dgm:t>
    </dgm:pt>
    <dgm:pt modelId="{2B3E785E-6C8D-4453-A332-40A5ED0E09E3}" type="pres">
      <dgm:prSet presAssocID="{3BCFC7D9-B312-436C-A093-A1B3C5B8450B}" presName="spacer" presStyleCnt="0"/>
      <dgm:spPr/>
    </dgm:pt>
    <dgm:pt modelId="{E9A560A0-0B65-4BCB-A4BF-AEA7E647A33D}" type="pres">
      <dgm:prSet presAssocID="{639B82EC-FA7D-4C47-9EAA-BBF1D3489F88}" presName="parentText" presStyleLbl="node1" presStyleIdx="2" presStyleCnt="4">
        <dgm:presLayoutVars>
          <dgm:chMax val="0"/>
          <dgm:bulletEnabled val="1"/>
        </dgm:presLayoutVars>
      </dgm:prSet>
      <dgm:spPr/>
      <dgm:t>
        <a:bodyPr/>
        <a:lstStyle/>
        <a:p>
          <a:endParaRPr lang="en-US"/>
        </a:p>
      </dgm:t>
    </dgm:pt>
    <dgm:pt modelId="{637FB44A-2AD6-47AD-A606-371A992B1A70}" type="pres">
      <dgm:prSet presAssocID="{688629FB-7CCF-40E2-8E7C-193D26F0B577}" presName="spacer" presStyleCnt="0"/>
      <dgm:spPr/>
    </dgm:pt>
    <dgm:pt modelId="{74BED7BD-78FF-475D-8CF4-DB63EA0C73D9}" type="pres">
      <dgm:prSet presAssocID="{4C7EC5AA-9E1A-4A31-854F-E819F8A9AF9D}" presName="parentText" presStyleLbl="node1" presStyleIdx="3" presStyleCnt="4">
        <dgm:presLayoutVars>
          <dgm:chMax val="0"/>
          <dgm:bulletEnabled val="1"/>
        </dgm:presLayoutVars>
      </dgm:prSet>
      <dgm:spPr/>
      <dgm:t>
        <a:bodyPr/>
        <a:lstStyle/>
        <a:p>
          <a:endParaRPr lang="en-US"/>
        </a:p>
      </dgm:t>
    </dgm:pt>
  </dgm:ptLst>
  <dgm:cxnLst>
    <dgm:cxn modelId="{4C1C3C8D-D82F-4051-BCC3-0F94BBD83EF9}" type="presOf" srcId="{7399CFE0-9650-4C64-9CBD-03F2D3606DC4}" destId="{1A5C696D-9980-44A7-8E9C-0CA4C843DED6}" srcOrd="0" destOrd="0" presId="urn:microsoft.com/office/officeart/2005/8/layout/vList2"/>
    <dgm:cxn modelId="{0C2E71C6-5B3F-408F-B509-8D747D0D9855}" type="presOf" srcId="{639B82EC-FA7D-4C47-9EAA-BBF1D3489F88}" destId="{E9A560A0-0B65-4BCB-A4BF-AEA7E647A33D}" srcOrd="0" destOrd="0" presId="urn:microsoft.com/office/officeart/2005/8/layout/vList2"/>
    <dgm:cxn modelId="{A3217B32-9B90-4FCE-AD0E-8D81705FE7AF}" type="presOf" srcId="{4C7EC5AA-9E1A-4A31-854F-E819F8A9AF9D}" destId="{74BED7BD-78FF-475D-8CF4-DB63EA0C73D9}" srcOrd="0" destOrd="0" presId="urn:microsoft.com/office/officeart/2005/8/layout/vList2"/>
    <dgm:cxn modelId="{9CDFDE8C-F660-4E3F-BEFC-4401A89FDB8E}" type="presOf" srcId="{10B47465-E849-4B0C-86EF-861E22170300}" destId="{0D36D474-C676-4E48-8B68-FA8CE003FAA6}" srcOrd="0" destOrd="0" presId="urn:microsoft.com/office/officeart/2005/8/layout/vList2"/>
    <dgm:cxn modelId="{05F16772-57CB-4B3A-8298-EB01D91A6A57}" srcId="{10B47465-E849-4B0C-86EF-861E22170300}" destId="{639B82EC-FA7D-4C47-9EAA-BBF1D3489F88}" srcOrd="2" destOrd="0" parTransId="{EB8A0814-2544-4130-9172-2158E1821489}" sibTransId="{688629FB-7CCF-40E2-8E7C-193D26F0B577}"/>
    <dgm:cxn modelId="{C03C6670-B9E4-4E27-88B9-A9FFC495E042}" srcId="{10B47465-E849-4B0C-86EF-861E22170300}" destId="{7399CFE0-9650-4C64-9CBD-03F2D3606DC4}" srcOrd="0" destOrd="0" parTransId="{F0FCD1C0-4A5D-4233-8A32-2AB65C85F340}" sibTransId="{B09DDCE8-E026-475B-AC58-4702CAF9C53C}"/>
    <dgm:cxn modelId="{B26E8A30-5503-4CF5-AB52-D39F47DDF61E}" type="presOf" srcId="{973E597E-B64E-4026-A591-DE0E3FE67905}" destId="{F4C10486-CA50-4432-B37E-4A85C3B043EB}" srcOrd="0" destOrd="0" presId="urn:microsoft.com/office/officeart/2005/8/layout/vList2"/>
    <dgm:cxn modelId="{1553D768-A65D-430F-B7C9-970483F3F0BD}" srcId="{10B47465-E849-4B0C-86EF-861E22170300}" destId="{973E597E-B64E-4026-A591-DE0E3FE67905}" srcOrd="1" destOrd="0" parTransId="{F75E5812-B2B4-4791-961C-3043D0E6E812}" sibTransId="{3BCFC7D9-B312-436C-A093-A1B3C5B8450B}"/>
    <dgm:cxn modelId="{4AF1C65F-2689-4C4E-9583-1F7CC664D4E3}" srcId="{10B47465-E849-4B0C-86EF-861E22170300}" destId="{4C7EC5AA-9E1A-4A31-854F-E819F8A9AF9D}" srcOrd="3" destOrd="0" parTransId="{D40F9DF9-1DF2-47DF-86C2-0FBF4DF4BAD9}" sibTransId="{9E91F7B6-8F44-4926-A624-689A996232C2}"/>
    <dgm:cxn modelId="{1394F935-5DB3-4471-8498-F131D9424011}" type="presParOf" srcId="{0D36D474-C676-4E48-8B68-FA8CE003FAA6}" destId="{1A5C696D-9980-44A7-8E9C-0CA4C843DED6}" srcOrd="0" destOrd="0" presId="urn:microsoft.com/office/officeart/2005/8/layout/vList2"/>
    <dgm:cxn modelId="{30A2169E-BFE8-4479-9894-7D19FC6FCE91}" type="presParOf" srcId="{0D36D474-C676-4E48-8B68-FA8CE003FAA6}" destId="{B32CDCC2-A1C8-4756-8744-D8B19E7EB2EE}" srcOrd="1" destOrd="0" presId="urn:microsoft.com/office/officeart/2005/8/layout/vList2"/>
    <dgm:cxn modelId="{BD6C83DE-1726-4622-81DE-57935D1BDAD3}" type="presParOf" srcId="{0D36D474-C676-4E48-8B68-FA8CE003FAA6}" destId="{F4C10486-CA50-4432-B37E-4A85C3B043EB}" srcOrd="2" destOrd="0" presId="urn:microsoft.com/office/officeart/2005/8/layout/vList2"/>
    <dgm:cxn modelId="{AA7EBE46-5191-4AAE-998E-6525891402FD}" type="presParOf" srcId="{0D36D474-C676-4E48-8B68-FA8CE003FAA6}" destId="{2B3E785E-6C8D-4453-A332-40A5ED0E09E3}" srcOrd="3" destOrd="0" presId="urn:microsoft.com/office/officeart/2005/8/layout/vList2"/>
    <dgm:cxn modelId="{995BD241-0F1A-4618-99E3-B53890C6B725}" type="presParOf" srcId="{0D36D474-C676-4E48-8B68-FA8CE003FAA6}" destId="{E9A560A0-0B65-4BCB-A4BF-AEA7E647A33D}" srcOrd="4" destOrd="0" presId="urn:microsoft.com/office/officeart/2005/8/layout/vList2"/>
    <dgm:cxn modelId="{E4D36D5E-65E8-4641-9D2F-E782B788CA50}" type="presParOf" srcId="{0D36D474-C676-4E48-8B68-FA8CE003FAA6}" destId="{637FB44A-2AD6-47AD-A606-371A992B1A70}" srcOrd="5" destOrd="0" presId="urn:microsoft.com/office/officeart/2005/8/layout/vList2"/>
    <dgm:cxn modelId="{C7954E1C-381E-4598-834B-B54F9ADE6E89}" type="presParOf" srcId="{0D36D474-C676-4E48-8B68-FA8CE003FAA6}" destId="{74BED7BD-78FF-475D-8CF4-DB63EA0C73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3DDDDB-57A7-4CCA-999E-29CF290149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A1C5885-54DE-4F7F-B81C-09D2D033B2F3}">
      <dgm:prSet/>
      <dgm:spPr/>
      <dgm:t>
        <a:bodyPr/>
        <a:lstStyle/>
        <a:p>
          <a:r>
            <a:rPr lang="en-US" dirty="0"/>
            <a:t>Check receptive language skills by setting up the scale</a:t>
          </a:r>
        </a:p>
      </dgm:t>
    </dgm:pt>
    <dgm:pt modelId="{F2D25F64-9287-4C8F-A009-AEBB75950117}" type="parTrans" cxnId="{1A88A64B-0E07-4599-9B7D-FA54F41BB6A3}">
      <dgm:prSet/>
      <dgm:spPr/>
      <dgm:t>
        <a:bodyPr/>
        <a:lstStyle/>
        <a:p>
          <a:endParaRPr lang="en-US"/>
        </a:p>
      </dgm:t>
    </dgm:pt>
    <dgm:pt modelId="{AE63916E-A9DB-4CCF-8A0C-85C5398C9D31}" type="sibTrans" cxnId="{1A88A64B-0E07-4599-9B7D-FA54F41BB6A3}">
      <dgm:prSet/>
      <dgm:spPr/>
      <dgm:t>
        <a:bodyPr/>
        <a:lstStyle/>
        <a:p>
          <a:endParaRPr lang="en-US"/>
        </a:p>
      </dgm:t>
    </dgm:pt>
    <dgm:pt modelId="{AD48FEA4-93BB-446C-818E-43AACBD628FB}">
      <dgm:prSet/>
      <dgm:spPr/>
      <dgm:t>
        <a:bodyPr/>
        <a:lstStyle/>
        <a:p>
          <a:r>
            <a:rPr lang="en-US"/>
            <a:t>Does the child understand what we mean by “the past 2 weeks” or “the past 30 days?”</a:t>
          </a:r>
        </a:p>
      </dgm:t>
    </dgm:pt>
    <dgm:pt modelId="{6B0277AF-90A6-40A3-BC07-1AA53ED3FC41}" type="parTrans" cxnId="{0A54E43D-D9E7-4E46-9040-5E08DA494220}">
      <dgm:prSet/>
      <dgm:spPr/>
      <dgm:t>
        <a:bodyPr/>
        <a:lstStyle/>
        <a:p>
          <a:endParaRPr lang="en-US"/>
        </a:p>
      </dgm:t>
    </dgm:pt>
    <dgm:pt modelId="{9BEA180A-1EBB-467C-8251-2A351EBF587B}" type="sibTrans" cxnId="{0A54E43D-D9E7-4E46-9040-5E08DA494220}">
      <dgm:prSet/>
      <dgm:spPr/>
      <dgm:t>
        <a:bodyPr/>
        <a:lstStyle/>
        <a:p>
          <a:endParaRPr lang="en-US"/>
        </a:p>
      </dgm:t>
    </dgm:pt>
    <dgm:pt modelId="{241032B5-DCC6-4028-AA39-5352602B8BE6}">
      <dgm:prSet/>
      <dgm:spPr/>
      <dgm:t>
        <a:bodyPr/>
        <a:lstStyle/>
        <a:p>
          <a:r>
            <a:rPr lang="en-US"/>
            <a:t>Find an anchor for the time frame</a:t>
          </a:r>
        </a:p>
      </dgm:t>
    </dgm:pt>
    <dgm:pt modelId="{6D0DEE42-7DD3-48EF-A0D2-E3A174D25901}" type="parTrans" cxnId="{BD3A2CCF-E879-40EC-AE0A-9B8CA958C7B2}">
      <dgm:prSet/>
      <dgm:spPr/>
      <dgm:t>
        <a:bodyPr/>
        <a:lstStyle/>
        <a:p>
          <a:endParaRPr lang="en-US"/>
        </a:p>
      </dgm:t>
    </dgm:pt>
    <dgm:pt modelId="{0A754603-617B-4249-89EF-3E0E06FF07D5}" type="sibTrans" cxnId="{BD3A2CCF-E879-40EC-AE0A-9B8CA958C7B2}">
      <dgm:prSet/>
      <dgm:spPr/>
      <dgm:t>
        <a:bodyPr/>
        <a:lstStyle/>
        <a:p>
          <a:endParaRPr lang="en-US"/>
        </a:p>
      </dgm:t>
    </dgm:pt>
    <dgm:pt modelId="{87898CE1-19B1-4A32-8D2D-66519579C140}">
      <dgm:prSet/>
      <dgm:spPr/>
      <dgm:t>
        <a:bodyPr/>
        <a:lstStyle/>
        <a:p>
          <a:r>
            <a:rPr lang="en-US" dirty="0"/>
            <a:t>Use visuals to facilitate communication and understanding</a:t>
          </a:r>
        </a:p>
      </dgm:t>
    </dgm:pt>
    <dgm:pt modelId="{0D7387DF-3BF2-4FF8-B796-4F75EA9149E2}" type="parTrans" cxnId="{1371E1C5-E16C-4B18-8B3A-AD7981B18E42}">
      <dgm:prSet/>
      <dgm:spPr/>
      <dgm:t>
        <a:bodyPr/>
        <a:lstStyle/>
        <a:p>
          <a:endParaRPr lang="en-US"/>
        </a:p>
      </dgm:t>
    </dgm:pt>
    <dgm:pt modelId="{D0F0B3C2-349D-4762-A4C7-031407BAEF26}" type="sibTrans" cxnId="{1371E1C5-E16C-4B18-8B3A-AD7981B18E42}">
      <dgm:prSet/>
      <dgm:spPr/>
      <dgm:t>
        <a:bodyPr/>
        <a:lstStyle/>
        <a:p>
          <a:endParaRPr lang="en-US"/>
        </a:p>
      </dgm:t>
    </dgm:pt>
    <dgm:pt modelId="{D9F21371-B93E-4147-AD3A-7DB5D7E18BC9}">
      <dgm:prSet/>
      <dgm:spPr/>
      <dgm:t>
        <a:bodyPr/>
        <a:lstStyle/>
        <a:p>
          <a:r>
            <a:rPr lang="en-US"/>
            <a:t>Test the scale </a:t>
          </a:r>
        </a:p>
      </dgm:t>
    </dgm:pt>
    <dgm:pt modelId="{527AFC73-D835-444B-9A0E-792A091EBF6B}" type="parTrans" cxnId="{65B2F16A-9B73-46B1-A499-3C7D03934FD9}">
      <dgm:prSet/>
      <dgm:spPr/>
      <dgm:t>
        <a:bodyPr/>
        <a:lstStyle/>
        <a:p>
          <a:endParaRPr lang="en-US"/>
        </a:p>
      </dgm:t>
    </dgm:pt>
    <dgm:pt modelId="{BE87B120-A068-403C-952E-87CAB72910E3}" type="sibTrans" cxnId="{65B2F16A-9B73-46B1-A499-3C7D03934FD9}">
      <dgm:prSet/>
      <dgm:spPr/>
      <dgm:t>
        <a:bodyPr/>
        <a:lstStyle/>
        <a:p>
          <a:endParaRPr lang="en-US"/>
        </a:p>
      </dgm:t>
    </dgm:pt>
    <dgm:pt modelId="{FBADFE5C-9D6E-4323-86EE-FCA80CE642D5}">
      <dgm:prSet/>
      <dgm:spPr/>
      <dgm:t>
        <a:bodyPr/>
        <a:lstStyle/>
        <a:p>
          <a:r>
            <a:rPr lang="en-US"/>
            <a:t>“How many times in the past 2 weeks have you put on shoes?”</a:t>
          </a:r>
        </a:p>
      </dgm:t>
    </dgm:pt>
    <dgm:pt modelId="{3315EB59-680A-438F-97D4-0F45E7CA8B88}" type="parTrans" cxnId="{041C99F2-4E5E-4E96-9D5C-A5DAA2BAF518}">
      <dgm:prSet/>
      <dgm:spPr/>
      <dgm:t>
        <a:bodyPr/>
        <a:lstStyle/>
        <a:p>
          <a:endParaRPr lang="en-US"/>
        </a:p>
      </dgm:t>
    </dgm:pt>
    <dgm:pt modelId="{7012E21E-E292-4E5A-B390-858F80015D16}" type="sibTrans" cxnId="{041C99F2-4E5E-4E96-9D5C-A5DAA2BAF518}">
      <dgm:prSet/>
      <dgm:spPr/>
      <dgm:t>
        <a:bodyPr/>
        <a:lstStyle/>
        <a:p>
          <a:endParaRPr lang="en-US"/>
        </a:p>
      </dgm:t>
    </dgm:pt>
    <dgm:pt modelId="{515CB54F-D2C7-48C8-B8CD-5A02A6D9A9EE}">
      <dgm:prSet/>
      <dgm:spPr/>
      <dgm:t>
        <a:bodyPr/>
        <a:lstStyle/>
        <a:p>
          <a:r>
            <a:rPr lang="en-US"/>
            <a:t>“How many times in the past 2 weeks have you flown in an airplane/hot air balloon?”</a:t>
          </a:r>
        </a:p>
      </dgm:t>
    </dgm:pt>
    <dgm:pt modelId="{97CE187F-B861-4D05-A135-3CB83D004E22}" type="parTrans" cxnId="{F054F7EA-BAC8-490B-A0D1-DC6441E886D4}">
      <dgm:prSet/>
      <dgm:spPr/>
      <dgm:t>
        <a:bodyPr/>
        <a:lstStyle/>
        <a:p>
          <a:endParaRPr lang="en-US"/>
        </a:p>
      </dgm:t>
    </dgm:pt>
    <dgm:pt modelId="{166A1978-4DB3-4DAD-B957-0E6B57556C08}" type="sibTrans" cxnId="{F054F7EA-BAC8-490B-A0D1-DC6441E886D4}">
      <dgm:prSet/>
      <dgm:spPr/>
      <dgm:t>
        <a:bodyPr/>
        <a:lstStyle/>
        <a:p>
          <a:endParaRPr lang="en-US"/>
        </a:p>
      </dgm:t>
    </dgm:pt>
    <dgm:pt modelId="{081F5379-E1B4-4A0B-A408-A3CDF431251C}">
      <dgm:prSet/>
      <dgm:spPr/>
      <dgm:t>
        <a:bodyPr/>
        <a:lstStyle/>
        <a:p>
          <a:r>
            <a:rPr lang="en-US" dirty="0"/>
            <a:t>Allow the child to point to indicate their responses </a:t>
          </a:r>
        </a:p>
      </dgm:t>
    </dgm:pt>
    <dgm:pt modelId="{545CE692-269C-4FC1-8FBC-CDDA16EBB95A}" type="parTrans" cxnId="{0724D2EB-7B29-46E8-A61A-E282036537B1}">
      <dgm:prSet/>
      <dgm:spPr/>
      <dgm:t>
        <a:bodyPr/>
        <a:lstStyle/>
        <a:p>
          <a:endParaRPr lang="en-US"/>
        </a:p>
      </dgm:t>
    </dgm:pt>
    <dgm:pt modelId="{CB5783C6-5F9A-484C-B00F-199B992CBF7C}" type="sibTrans" cxnId="{0724D2EB-7B29-46E8-A61A-E282036537B1}">
      <dgm:prSet/>
      <dgm:spPr/>
      <dgm:t>
        <a:bodyPr/>
        <a:lstStyle/>
        <a:p>
          <a:endParaRPr lang="en-US"/>
        </a:p>
      </dgm:t>
    </dgm:pt>
    <dgm:pt modelId="{C01FC3D6-0B8E-4270-B5FB-6052052C2D48}">
      <dgm:prSet/>
      <dgm:spPr/>
      <dgm:t>
        <a:bodyPr/>
        <a:lstStyle/>
        <a:p>
          <a:r>
            <a:rPr lang="en-US" dirty="0"/>
            <a:t>Ask the child and their caregiver/s</a:t>
          </a:r>
        </a:p>
      </dgm:t>
    </dgm:pt>
    <dgm:pt modelId="{479B24D3-381A-43B8-AEDD-95F519EAD65F}" type="parTrans" cxnId="{9542E8FF-CEFC-4250-A9FF-4737CD3E27CC}">
      <dgm:prSet/>
      <dgm:spPr/>
      <dgm:t>
        <a:bodyPr/>
        <a:lstStyle/>
        <a:p>
          <a:endParaRPr lang="en-US"/>
        </a:p>
      </dgm:t>
    </dgm:pt>
    <dgm:pt modelId="{39C8CB6D-2EBD-437F-890A-4B1A422993DC}" type="sibTrans" cxnId="{9542E8FF-CEFC-4250-A9FF-4737CD3E27CC}">
      <dgm:prSet/>
      <dgm:spPr/>
      <dgm:t>
        <a:bodyPr/>
        <a:lstStyle/>
        <a:p>
          <a:endParaRPr lang="en-US"/>
        </a:p>
      </dgm:t>
    </dgm:pt>
    <dgm:pt modelId="{3FA5F3C8-9E38-4518-858B-63C98341DE91}" type="pres">
      <dgm:prSet presAssocID="{593DDDDB-57A7-4CCA-999E-29CF29014909}" presName="linear" presStyleCnt="0">
        <dgm:presLayoutVars>
          <dgm:animLvl val="lvl"/>
          <dgm:resizeHandles val="exact"/>
        </dgm:presLayoutVars>
      </dgm:prSet>
      <dgm:spPr/>
      <dgm:t>
        <a:bodyPr/>
        <a:lstStyle/>
        <a:p>
          <a:endParaRPr lang="en-US"/>
        </a:p>
      </dgm:t>
    </dgm:pt>
    <dgm:pt modelId="{250D4C23-31C1-4C2B-9868-9CA43FEC8076}" type="pres">
      <dgm:prSet presAssocID="{C01FC3D6-0B8E-4270-B5FB-6052052C2D48}" presName="parentText" presStyleLbl="node1" presStyleIdx="0" presStyleCnt="4">
        <dgm:presLayoutVars>
          <dgm:chMax val="0"/>
          <dgm:bulletEnabled val="1"/>
        </dgm:presLayoutVars>
      </dgm:prSet>
      <dgm:spPr/>
      <dgm:t>
        <a:bodyPr/>
        <a:lstStyle/>
        <a:p>
          <a:endParaRPr lang="en-US"/>
        </a:p>
      </dgm:t>
    </dgm:pt>
    <dgm:pt modelId="{4BF11EB3-1464-406C-A7C4-EF1DCE879F0D}" type="pres">
      <dgm:prSet presAssocID="{39C8CB6D-2EBD-437F-890A-4B1A422993DC}" presName="spacer" presStyleCnt="0"/>
      <dgm:spPr/>
    </dgm:pt>
    <dgm:pt modelId="{66A503F0-A9E3-4DD0-98EF-A66E61AA4F76}" type="pres">
      <dgm:prSet presAssocID="{FA1C5885-54DE-4F7F-B81C-09D2D033B2F3}" presName="parentText" presStyleLbl="node1" presStyleIdx="1" presStyleCnt="4">
        <dgm:presLayoutVars>
          <dgm:chMax val="0"/>
          <dgm:bulletEnabled val="1"/>
        </dgm:presLayoutVars>
      </dgm:prSet>
      <dgm:spPr/>
      <dgm:t>
        <a:bodyPr/>
        <a:lstStyle/>
        <a:p>
          <a:endParaRPr lang="en-US"/>
        </a:p>
      </dgm:t>
    </dgm:pt>
    <dgm:pt modelId="{A9134523-1AC9-44B2-BB03-FBD17EDC237E}" type="pres">
      <dgm:prSet presAssocID="{FA1C5885-54DE-4F7F-B81C-09D2D033B2F3}" presName="childText" presStyleLbl="revTx" presStyleIdx="0" presStyleCnt="3">
        <dgm:presLayoutVars>
          <dgm:bulletEnabled val="1"/>
        </dgm:presLayoutVars>
      </dgm:prSet>
      <dgm:spPr/>
      <dgm:t>
        <a:bodyPr/>
        <a:lstStyle/>
        <a:p>
          <a:endParaRPr lang="en-US"/>
        </a:p>
      </dgm:t>
    </dgm:pt>
    <dgm:pt modelId="{02E0FCDC-666E-45D3-A6F1-4A03628D3205}" type="pres">
      <dgm:prSet presAssocID="{87898CE1-19B1-4A32-8D2D-66519579C140}" presName="parentText" presStyleLbl="node1" presStyleIdx="2" presStyleCnt="4">
        <dgm:presLayoutVars>
          <dgm:chMax val="0"/>
          <dgm:bulletEnabled val="1"/>
        </dgm:presLayoutVars>
      </dgm:prSet>
      <dgm:spPr/>
      <dgm:t>
        <a:bodyPr/>
        <a:lstStyle/>
        <a:p>
          <a:endParaRPr lang="en-US"/>
        </a:p>
      </dgm:t>
    </dgm:pt>
    <dgm:pt modelId="{E5534B9E-2053-4502-94E3-914DABC02A30}" type="pres">
      <dgm:prSet presAssocID="{87898CE1-19B1-4A32-8D2D-66519579C140}" presName="childText" presStyleLbl="revTx" presStyleIdx="1" presStyleCnt="3">
        <dgm:presLayoutVars>
          <dgm:bulletEnabled val="1"/>
        </dgm:presLayoutVars>
      </dgm:prSet>
      <dgm:spPr/>
      <dgm:t>
        <a:bodyPr/>
        <a:lstStyle/>
        <a:p>
          <a:endParaRPr lang="en-US"/>
        </a:p>
      </dgm:t>
    </dgm:pt>
    <dgm:pt modelId="{9611C2F0-F581-46CE-B1EC-AC0E86E2F14E}" type="pres">
      <dgm:prSet presAssocID="{D9F21371-B93E-4147-AD3A-7DB5D7E18BC9}" presName="parentText" presStyleLbl="node1" presStyleIdx="3" presStyleCnt="4">
        <dgm:presLayoutVars>
          <dgm:chMax val="0"/>
          <dgm:bulletEnabled val="1"/>
        </dgm:presLayoutVars>
      </dgm:prSet>
      <dgm:spPr/>
      <dgm:t>
        <a:bodyPr/>
        <a:lstStyle/>
        <a:p>
          <a:endParaRPr lang="en-US"/>
        </a:p>
      </dgm:t>
    </dgm:pt>
    <dgm:pt modelId="{443C5332-A5C4-4EA9-B28D-9F7CF2A1AF6B}" type="pres">
      <dgm:prSet presAssocID="{D9F21371-B93E-4147-AD3A-7DB5D7E18BC9}" presName="childText" presStyleLbl="revTx" presStyleIdx="2" presStyleCnt="3">
        <dgm:presLayoutVars>
          <dgm:bulletEnabled val="1"/>
        </dgm:presLayoutVars>
      </dgm:prSet>
      <dgm:spPr/>
      <dgm:t>
        <a:bodyPr/>
        <a:lstStyle/>
        <a:p>
          <a:endParaRPr lang="en-US"/>
        </a:p>
      </dgm:t>
    </dgm:pt>
  </dgm:ptLst>
  <dgm:cxnLst>
    <dgm:cxn modelId="{C9DBCA13-41C6-4A68-8947-082C41657A78}" type="presOf" srcId="{241032B5-DCC6-4028-AA39-5352602B8BE6}" destId="{A9134523-1AC9-44B2-BB03-FBD17EDC237E}" srcOrd="0" destOrd="1" presId="urn:microsoft.com/office/officeart/2005/8/layout/vList2"/>
    <dgm:cxn modelId="{4AC937A2-EA12-4905-9553-20512CAC8388}" type="presOf" srcId="{FA1C5885-54DE-4F7F-B81C-09D2D033B2F3}" destId="{66A503F0-A9E3-4DD0-98EF-A66E61AA4F76}" srcOrd="0" destOrd="0" presId="urn:microsoft.com/office/officeart/2005/8/layout/vList2"/>
    <dgm:cxn modelId="{9716D733-568B-499D-B219-758ADDEB23C0}" type="presOf" srcId="{87898CE1-19B1-4A32-8D2D-66519579C140}" destId="{02E0FCDC-666E-45D3-A6F1-4A03628D3205}" srcOrd="0" destOrd="0" presId="urn:microsoft.com/office/officeart/2005/8/layout/vList2"/>
    <dgm:cxn modelId="{95FE19FA-7B9A-490A-8CB6-E302C795CB40}" type="presOf" srcId="{AD48FEA4-93BB-446C-818E-43AACBD628FB}" destId="{A9134523-1AC9-44B2-BB03-FBD17EDC237E}" srcOrd="0" destOrd="0" presId="urn:microsoft.com/office/officeart/2005/8/layout/vList2"/>
    <dgm:cxn modelId="{0A54E43D-D9E7-4E46-9040-5E08DA494220}" srcId="{FA1C5885-54DE-4F7F-B81C-09D2D033B2F3}" destId="{AD48FEA4-93BB-446C-818E-43AACBD628FB}" srcOrd="0" destOrd="0" parTransId="{6B0277AF-90A6-40A3-BC07-1AA53ED3FC41}" sibTransId="{9BEA180A-1EBB-467C-8251-2A351EBF587B}"/>
    <dgm:cxn modelId="{031A7C31-F8D2-45B8-A49F-955116AB308B}" type="presOf" srcId="{C01FC3D6-0B8E-4270-B5FB-6052052C2D48}" destId="{250D4C23-31C1-4C2B-9868-9CA43FEC8076}" srcOrd="0" destOrd="0" presId="urn:microsoft.com/office/officeart/2005/8/layout/vList2"/>
    <dgm:cxn modelId="{041C99F2-4E5E-4E96-9D5C-A5DAA2BAF518}" srcId="{D9F21371-B93E-4147-AD3A-7DB5D7E18BC9}" destId="{FBADFE5C-9D6E-4323-86EE-FCA80CE642D5}" srcOrd="0" destOrd="0" parTransId="{3315EB59-680A-438F-97D4-0F45E7CA8B88}" sibTransId="{7012E21E-E292-4E5A-B390-858F80015D16}"/>
    <dgm:cxn modelId="{BD3A2CCF-E879-40EC-AE0A-9B8CA958C7B2}" srcId="{FA1C5885-54DE-4F7F-B81C-09D2D033B2F3}" destId="{241032B5-DCC6-4028-AA39-5352602B8BE6}" srcOrd="1" destOrd="0" parTransId="{6D0DEE42-7DD3-48EF-A0D2-E3A174D25901}" sibTransId="{0A754603-617B-4249-89EF-3E0E06FF07D5}"/>
    <dgm:cxn modelId="{1A88A64B-0E07-4599-9B7D-FA54F41BB6A3}" srcId="{593DDDDB-57A7-4CCA-999E-29CF29014909}" destId="{FA1C5885-54DE-4F7F-B81C-09D2D033B2F3}" srcOrd="1" destOrd="0" parTransId="{F2D25F64-9287-4C8F-A009-AEBB75950117}" sibTransId="{AE63916E-A9DB-4CCF-8A0C-85C5398C9D31}"/>
    <dgm:cxn modelId="{0724D2EB-7B29-46E8-A61A-E282036537B1}" srcId="{87898CE1-19B1-4A32-8D2D-66519579C140}" destId="{081F5379-E1B4-4A0B-A408-A3CDF431251C}" srcOrd="0" destOrd="0" parTransId="{545CE692-269C-4FC1-8FBC-CDDA16EBB95A}" sibTransId="{CB5783C6-5F9A-484C-B00F-199B992CBF7C}"/>
    <dgm:cxn modelId="{04058E0A-0B10-4F34-9FE8-92E5EABB8586}" type="presOf" srcId="{593DDDDB-57A7-4CCA-999E-29CF29014909}" destId="{3FA5F3C8-9E38-4518-858B-63C98341DE91}" srcOrd="0" destOrd="0" presId="urn:microsoft.com/office/officeart/2005/8/layout/vList2"/>
    <dgm:cxn modelId="{F054F7EA-BAC8-490B-A0D1-DC6441E886D4}" srcId="{D9F21371-B93E-4147-AD3A-7DB5D7E18BC9}" destId="{515CB54F-D2C7-48C8-B8CD-5A02A6D9A9EE}" srcOrd="1" destOrd="0" parTransId="{97CE187F-B861-4D05-A135-3CB83D004E22}" sibTransId="{166A1978-4DB3-4DAD-B957-0E6B57556C08}"/>
    <dgm:cxn modelId="{5AAC3636-A6F2-4F12-9C57-E68FC00E701E}" type="presOf" srcId="{515CB54F-D2C7-48C8-B8CD-5A02A6D9A9EE}" destId="{443C5332-A5C4-4EA9-B28D-9F7CF2A1AF6B}" srcOrd="0" destOrd="1" presId="urn:microsoft.com/office/officeart/2005/8/layout/vList2"/>
    <dgm:cxn modelId="{9542E8FF-CEFC-4250-A9FF-4737CD3E27CC}" srcId="{593DDDDB-57A7-4CCA-999E-29CF29014909}" destId="{C01FC3D6-0B8E-4270-B5FB-6052052C2D48}" srcOrd="0" destOrd="0" parTransId="{479B24D3-381A-43B8-AEDD-95F519EAD65F}" sibTransId="{39C8CB6D-2EBD-437F-890A-4B1A422993DC}"/>
    <dgm:cxn modelId="{F1BF7313-BBEC-403C-81D6-824725F7086F}" type="presOf" srcId="{D9F21371-B93E-4147-AD3A-7DB5D7E18BC9}" destId="{9611C2F0-F581-46CE-B1EC-AC0E86E2F14E}" srcOrd="0" destOrd="0" presId="urn:microsoft.com/office/officeart/2005/8/layout/vList2"/>
    <dgm:cxn modelId="{1371E1C5-E16C-4B18-8B3A-AD7981B18E42}" srcId="{593DDDDB-57A7-4CCA-999E-29CF29014909}" destId="{87898CE1-19B1-4A32-8D2D-66519579C140}" srcOrd="2" destOrd="0" parTransId="{0D7387DF-3BF2-4FF8-B796-4F75EA9149E2}" sibTransId="{D0F0B3C2-349D-4762-A4C7-031407BAEF26}"/>
    <dgm:cxn modelId="{65B2F16A-9B73-46B1-A499-3C7D03934FD9}" srcId="{593DDDDB-57A7-4CCA-999E-29CF29014909}" destId="{D9F21371-B93E-4147-AD3A-7DB5D7E18BC9}" srcOrd="3" destOrd="0" parTransId="{527AFC73-D835-444B-9A0E-792A091EBF6B}" sibTransId="{BE87B120-A068-403C-952E-87CAB72910E3}"/>
    <dgm:cxn modelId="{FB2D015B-053C-4845-96D3-025D32357D87}" type="presOf" srcId="{081F5379-E1B4-4A0B-A408-A3CDF431251C}" destId="{E5534B9E-2053-4502-94E3-914DABC02A30}" srcOrd="0" destOrd="0" presId="urn:microsoft.com/office/officeart/2005/8/layout/vList2"/>
    <dgm:cxn modelId="{0472F22D-C264-4A05-A107-8BC990B663B1}" type="presOf" srcId="{FBADFE5C-9D6E-4323-86EE-FCA80CE642D5}" destId="{443C5332-A5C4-4EA9-B28D-9F7CF2A1AF6B}" srcOrd="0" destOrd="0" presId="urn:microsoft.com/office/officeart/2005/8/layout/vList2"/>
    <dgm:cxn modelId="{6E4B01B4-519B-4C52-9CC2-934D3A4003C3}" type="presParOf" srcId="{3FA5F3C8-9E38-4518-858B-63C98341DE91}" destId="{250D4C23-31C1-4C2B-9868-9CA43FEC8076}" srcOrd="0" destOrd="0" presId="urn:microsoft.com/office/officeart/2005/8/layout/vList2"/>
    <dgm:cxn modelId="{848C2792-A33B-4386-8A91-1D1C60C67245}" type="presParOf" srcId="{3FA5F3C8-9E38-4518-858B-63C98341DE91}" destId="{4BF11EB3-1464-406C-A7C4-EF1DCE879F0D}" srcOrd="1" destOrd="0" presId="urn:microsoft.com/office/officeart/2005/8/layout/vList2"/>
    <dgm:cxn modelId="{81D564C9-FF48-4BC2-9B72-D8AD413CCFB0}" type="presParOf" srcId="{3FA5F3C8-9E38-4518-858B-63C98341DE91}" destId="{66A503F0-A9E3-4DD0-98EF-A66E61AA4F76}" srcOrd="2" destOrd="0" presId="urn:microsoft.com/office/officeart/2005/8/layout/vList2"/>
    <dgm:cxn modelId="{F78AFAE3-4276-468B-A061-6B5A67A004F9}" type="presParOf" srcId="{3FA5F3C8-9E38-4518-858B-63C98341DE91}" destId="{A9134523-1AC9-44B2-BB03-FBD17EDC237E}" srcOrd="3" destOrd="0" presId="urn:microsoft.com/office/officeart/2005/8/layout/vList2"/>
    <dgm:cxn modelId="{67DC09D9-DC6C-446E-B9E0-81EEB2E9D820}" type="presParOf" srcId="{3FA5F3C8-9E38-4518-858B-63C98341DE91}" destId="{02E0FCDC-666E-45D3-A6F1-4A03628D3205}" srcOrd="4" destOrd="0" presId="urn:microsoft.com/office/officeart/2005/8/layout/vList2"/>
    <dgm:cxn modelId="{17328A12-04E5-4605-9214-9B3EDCC7FAF7}" type="presParOf" srcId="{3FA5F3C8-9E38-4518-858B-63C98341DE91}" destId="{E5534B9E-2053-4502-94E3-914DABC02A30}" srcOrd="5" destOrd="0" presId="urn:microsoft.com/office/officeart/2005/8/layout/vList2"/>
    <dgm:cxn modelId="{7F99A475-78A2-44E4-B4CA-2C37BCF6D57F}" type="presParOf" srcId="{3FA5F3C8-9E38-4518-858B-63C98341DE91}" destId="{9611C2F0-F581-46CE-B1EC-AC0E86E2F14E}" srcOrd="6" destOrd="0" presId="urn:microsoft.com/office/officeart/2005/8/layout/vList2"/>
    <dgm:cxn modelId="{8381C644-BB8D-40C5-87A8-4D2896CE823C}" type="presParOf" srcId="{3FA5F3C8-9E38-4518-858B-63C98341DE91}" destId="{443C5332-A5C4-4EA9-B28D-9F7CF2A1AF6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C581BE-CBE0-442D-AED2-CB3260A6CE6B}"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FFDD675B-EA8F-44C2-8570-F62AD54DD31C}">
      <dgm:prSet phldrT="[Text]" custT="1"/>
      <dgm:spPr>
        <a:xfrm>
          <a:off x="0" y="422358"/>
          <a:ext cx="1298863" cy="1298885"/>
        </a:xfrm>
        <a:prstGeom prst="ellipse">
          <a:avLst/>
        </a:prstGeom>
      </dgm:spPr>
      <dgm:t>
        <a:bodyPr/>
        <a:lstStyle/>
        <a:p>
          <a:pPr>
            <a:buNone/>
          </a:pPr>
          <a:r>
            <a:rPr lang="en-US" sz="2100" dirty="0">
              <a:latin typeface="Calibri" panose="020F0502020204030204"/>
              <a:ea typeface="+mn-ea"/>
              <a:cs typeface="+mn-cs"/>
            </a:rPr>
            <a:t>Intellectual and Developmental Disabilities (IDD)</a:t>
          </a:r>
        </a:p>
      </dgm:t>
    </dgm:pt>
    <dgm:pt modelId="{ED81E822-A429-4CC7-94A3-3156BCC3794A}" type="parTrans" cxnId="{F438CD31-1E56-41FD-8DB1-0DA126672E6A}">
      <dgm:prSet/>
      <dgm:spPr/>
      <dgm:t>
        <a:bodyPr/>
        <a:lstStyle/>
        <a:p>
          <a:endParaRPr lang="en-US"/>
        </a:p>
      </dgm:t>
    </dgm:pt>
    <dgm:pt modelId="{D45598C0-3246-4775-A4CF-54E822D7F3E2}" type="sibTrans" cxnId="{F438CD31-1E56-41FD-8DB1-0DA126672E6A}">
      <dgm:prSet/>
      <dgm:spPr/>
      <dgm:t>
        <a:bodyPr/>
        <a:lstStyle/>
        <a:p>
          <a:endParaRPr lang="en-US"/>
        </a:p>
      </dgm:t>
    </dgm:pt>
    <dgm:pt modelId="{14750993-0FAA-4F74-9340-51325CB29123}">
      <dgm:prSet phldrT="[Text]" custT="1"/>
      <dgm:spPr>
        <a:xfrm>
          <a:off x="665039" y="1378091"/>
          <a:ext cx="1298863" cy="1298885"/>
        </a:xfrm>
      </dgm:spPr>
      <dgm:t>
        <a:bodyPr/>
        <a:lstStyle/>
        <a:p>
          <a:pPr>
            <a:buNone/>
          </a:pPr>
          <a:r>
            <a:rPr lang="en-US" sz="2100" dirty="0">
              <a:latin typeface="Calibri" panose="020F0502020204030204"/>
              <a:ea typeface="+mn-ea"/>
              <a:cs typeface="+mn-cs"/>
            </a:rPr>
            <a:t>Trauma</a:t>
          </a:r>
        </a:p>
      </dgm:t>
    </dgm:pt>
    <dgm:pt modelId="{B68B7D40-E312-4371-96C3-B343216BC721}" type="parTrans" cxnId="{2B223736-1FCB-490A-8A68-35F45C57F8C2}">
      <dgm:prSet/>
      <dgm:spPr/>
      <dgm:t>
        <a:bodyPr/>
        <a:lstStyle/>
        <a:p>
          <a:endParaRPr lang="en-US"/>
        </a:p>
      </dgm:t>
    </dgm:pt>
    <dgm:pt modelId="{C78692C8-0DD2-4989-A766-2F88F1975F61}" type="sibTrans" cxnId="{2B223736-1FCB-490A-8A68-35F45C57F8C2}">
      <dgm:prSet/>
      <dgm:spPr/>
      <dgm:t>
        <a:bodyPr/>
        <a:lstStyle/>
        <a:p>
          <a:endParaRPr lang="en-US"/>
        </a:p>
      </dgm:t>
    </dgm:pt>
    <dgm:pt modelId="{A7AB1D7C-73F2-48D0-AE3A-5F03DA62B7B5}">
      <dgm:prSet phldrT="[Text]" custT="1"/>
      <dgm:spPr>
        <a:xfrm>
          <a:off x="1330607" y="422358"/>
          <a:ext cx="1298863" cy="1298885"/>
        </a:xfrm>
      </dgm:spPr>
      <dgm:t>
        <a:bodyPr/>
        <a:lstStyle/>
        <a:p>
          <a:pPr>
            <a:buNone/>
          </a:pPr>
          <a:r>
            <a:rPr lang="en-US" sz="2100" dirty="0">
              <a:latin typeface="Calibri" panose="020F0502020204030204"/>
              <a:ea typeface="+mn-ea"/>
              <a:cs typeface="+mn-cs"/>
            </a:rPr>
            <a:t>Mental Health</a:t>
          </a:r>
        </a:p>
      </dgm:t>
    </dgm:pt>
    <dgm:pt modelId="{DD5BE4D1-A9ED-4B2C-A693-58EA117D500C}" type="parTrans" cxnId="{A585CA0A-5DA8-437C-8E9B-39E752EB8C60}">
      <dgm:prSet/>
      <dgm:spPr/>
      <dgm:t>
        <a:bodyPr/>
        <a:lstStyle/>
        <a:p>
          <a:endParaRPr lang="en-US"/>
        </a:p>
      </dgm:t>
    </dgm:pt>
    <dgm:pt modelId="{15F57565-528B-49E5-8373-87D1ECC3D839}" type="sibTrans" cxnId="{A585CA0A-5DA8-437C-8E9B-39E752EB8C60}">
      <dgm:prSet/>
      <dgm:spPr/>
      <dgm:t>
        <a:bodyPr/>
        <a:lstStyle/>
        <a:p>
          <a:endParaRPr lang="en-US"/>
        </a:p>
      </dgm:t>
    </dgm:pt>
    <dgm:pt modelId="{4F8A937F-7B10-497D-833C-648AA6205EA9}" type="pres">
      <dgm:prSet presAssocID="{EDC581BE-CBE0-442D-AED2-CB3260A6CE6B}" presName="Name0" presStyleCnt="0">
        <dgm:presLayoutVars>
          <dgm:chMax val="7"/>
          <dgm:dir/>
          <dgm:resizeHandles val="exact"/>
        </dgm:presLayoutVars>
      </dgm:prSet>
      <dgm:spPr/>
    </dgm:pt>
    <dgm:pt modelId="{A23F6A51-64A5-4740-AD5D-E41EF8AE7C6D}" type="pres">
      <dgm:prSet presAssocID="{EDC581BE-CBE0-442D-AED2-CB3260A6CE6B}" presName="ellipse1" presStyleLbl="vennNode1" presStyleIdx="0" presStyleCnt="3" custScaleX="114085" custScaleY="115307" custLinFactNeighborX="70100" custLinFactNeighborY="5744">
        <dgm:presLayoutVars>
          <dgm:bulletEnabled val="1"/>
        </dgm:presLayoutVars>
      </dgm:prSet>
      <dgm:spPr/>
      <dgm:t>
        <a:bodyPr/>
        <a:lstStyle/>
        <a:p>
          <a:endParaRPr lang="en-US"/>
        </a:p>
      </dgm:t>
    </dgm:pt>
    <dgm:pt modelId="{AE819B62-7138-4021-A188-2BBCED9C201C}" type="pres">
      <dgm:prSet presAssocID="{EDC581BE-CBE0-442D-AED2-CB3260A6CE6B}" presName="ellipse2" presStyleLbl="vennNode1" presStyleIdx="1" presStyleCnt="3" custScaleX="82539" custScaleY="78910" custLinFactNeighborX="48909" custLinFactNeighborY="-1590">
        <dgm:presLayoutVars>
          <dgm:bulletEnabled val="1"/>
        </dgm:presLayoutVars>
      </dgm:prSet>
      <dgm:spPr>
        <a:prstGeom prst="ellipse">
          <a:avLst/>
        </a:prstGeom>
      </dgm:spPr>
      <dgm:t>
        <a:bodyPr/>
        <a:lstStyle/>
        <a:p>
          <a:endParaRPr lang="en-US"/>
        </a:p>
      </dgm:t>
    </dgm:pt>
    <dgm:pt modelId="{72CB227D-E851-4AE1-A715-F53D2C372C44}" type="pres">
      <dgm:prSet presAssocID="{EDC581BE-CBE0-442D-AED2-CB3260A6CE6B}" presName="ellipse3" presStyleLbl="vennNode1" presStyleIdx="2" presStyleCnt="3" custScaleX="83845" custScaleY="88519" custLinFactNeighborX="45927" custLinFactNeighborY="18290">
        <dgm:presLayoutVars>
          <dgm:bulletEnabled val="1"/>
        </dgm:presLayoutVars>
      </dgm:prSet>
      <dgm:spPr>
        <a:prstGeom prst="ellipse">
          <a:avLst/>
        </a:prstGeom>
      </dgm:spPr>
      <dgm:t>
        <a:bodyPr/>
        <a:lstStyle/>
        <a:p>
          <a:endParaRPr lang="en-US"/>
        </a:p>
      </dgm:t>
    </dgm:pt>
  </dgm:ptLst>
  <dgm:cxnLst>
    <dgm:cxn modelId="{F438CD31-1E56-41FD-8DB1-0DA126672E6A}" srcId="{EDC581BE-CBE0-442D-AED2-CB3260A6CE6B}" destId="{FFDD675B-EA8F-44C2-8570-F62AD54DD31C}" srcOrd="0" destOrd="0" parTransId="{ED81E822-A429-4CC7-94A3-3156BCC3794A}" sibTransId="{D45598C0-3246-4775-A4CF-54E822D7F3E2}"/>
    <dgm:cxn modelId="{2B223736-1FCB-490A-8A68-35F45C57F8C2}" srcId="{EDC581BE-CBE0-442D-AED2-CB3260A6CE6B}" destId="{14750993-0FAA-4F74-9340-51325CB29123}" srcOrd="1" destOrd="0" parTransId="{B68B7D40-E312-4371-96C3-B343216BC721}" sibTransId="{C78692C8-0DD2-4989-A766-2F88F1975F61}"/>
    <dgm:cxn modelId="{8E566C67-3675-4CC4-BA84-3A2FA97DD304}" type="presOf" srcId="{FFDD675B-EA8F-44C2-8570-F62AD54DD31C}" destId="{A23F6A51-64A5-4740-AD5D-E41EF8AE7C6D}" srcOrd="0" destOrd="0" presId="urn:microsoft.com/office/officeart/2005/8/layout/rings+Icon"/>
    <dgm:cxn modelId="{12058AF1-08F1-4136-8206-3DC818A8D5C7}" type="presOf" srcId="{EDC581BE-CBE0-442D-AED2-CB3260A6CE6B}" destId="{4F8A937F-7B10-497D-833C-648AA6205EA9}" srcOrd="0" destOrd="0" presId="urn:microsoft.com/office/officeart/2005/8/layout/rings+Icon"/>
    <dgm:cxn modelId="{A585CA0A-5DA8-437C-8E9B-39E752EB8C60}" srcId="{EDC581BE-CBE0-442D-AED2-CB3260A6CE6B}" destId="{A7AB1D7C-73F2-48D0-AE3A-5F03DA62B7B5}" srcOrd="2" destOrd="0" parTransId="{DD5BE4D1-A9ED-4B2C-A693-58EA117D500C}" sibTransId="{15F57565-528B-49E5-8373-87D1ECC3D839}"/>
    <dgm:cxn modelId="{84D8E284-2050-464D-A325-BB59C528DDDB}" type="presOf" srcId="{14750993-0FAA-4F74-9340-51325CB29123}" destId="{AE819B62-7138-4021-A188-2BBCED9C201C}" srcOrd="0" destOrd="0" presId="urn:microsoft.com/office/officeart/2005/8/layout/rings+Icon"/>
    <dgm:cxn modelId="{50F6BECD-38EB-1442-A4C9-D9EEC2F3C53D}" type="presOf" srcId="{A7AB1D7C-73F2-48D0-AE3A-5F03DA62B7B5}" destId="{72CB227D-E851-4AE1-A715-F53D2C372C44}" srcOrd="0" destOrd="0" presId="urn:microsoft.com/office/officeart/2005/8/layout/rings+Icon"/>
    <dgm:cxn modelId="{8F94C398-E940-4A9D-89AC-989F3AA89D97}" type="presParOf" srcId="{4F8A937F-7B10-497D-833C-648AA6205EA9}" destId="{A23F6A51-64A5-4740-AD5D-E41EF8AE7C6D}" srcOrd="0" destOrd="0" presId="urn:microsoft.com/office/officeart/2005/8/layout/rings+Icon"/>
    <dgm:cxn modelId="{B6E741AE-B44E-4694-872F-DBC6150AE12E}" type="presParOf" srcId="{4F8A937F-7B10-497D-833C-648AA6205EA9}" destId="{AE819B62-7138-4021-A188-2BBCED9C201C}" srcOrd="1" destOrd="0" presId="urn:microsoft.com/office/officeart/2005/8/layout/rings+Icon"/>
    <dgm:cxn modelId="{6FB4A89F-7635-42CB-A209-900997959646}" type="presParOf" srcId="{4F8A937F-7B10-497D-833C-648AA6205EA9}" destId="{72CB227D-E851-4AE1-A715-F53D2C372C44}"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C581BE-CBE0-442D-AED2-CB3260A6CE6B}"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FFDD675B-EA8F-44C2-8570-F62AD54DD31C}">
      <dgm:prSet phldrT="[Text]" custT="1"/>
      <dgm:spPr>
        <a:xfrm>
          <a:off x="0" y="422358"/>
          <a:ext cx="1298863" cy="1298885"/>
        </a:xfrm>
        <a:prstGeom prst="ellipse">
          <a:avLst/>
        </a:prstGeom>
      </dgm:spPr>
      <dgm:t>
        <a:bodyPr/>
        <a:lstStyle/>
        <a:p>
          <a:pPr>
            <a:buNone/>
          </a:pPr>
          <a:r>
            <a:rPr lang="en-US" sz="2100" dirty="0">
              <a:latin typeface="Calibri" panose="020F0502020204030204"/>
              <a:ea typeface="+mn-ea"/>
              <a:cs typeface="+mn-cs"/>
            </a:rPr>
            <a:t>Intellectual and Developmental Disabilities (IDD)</a:t>
          </a:r>
        </a:p>
      </dgm:t>
    </dgm:pt>
    <dgm:pt modelId="{ED81E822-A429-4CC7-94A3-3156BCC3794A}" type="parTrans" cxnId="{F438CD31-1E56-41FD-8DB1-0DA126672E6A}">
      <dgm:prSet/>
      <dgm:spPr/>
      <dgm:t>
        <a:bodyPr/>
        <a:lstStyle/>
        <a:p>
          <a:endParaRPr lang="en-US"/>
        </a:p>
      </dgm:t>
    </dgm:pt>
    <dgm:pt modelId="{D45598C0-3246-4775-A4CF-54E822D7F3E2}" type="sibTrans" cxnId="{F438CD31-1E56-41FD-8DB1-0DA126672E6A}">
      <dgm:prSet/>
      <dgm:spPr/>
      <dgm:t>
        <a:bodyPr/>
        <a:lstStyle/>
        <a:p>
          <a:endParaRPr lang="en-US"/>
        </a:p>
      </dgm:t>
    </dgm:pt>
    <dgm:pt modelId="{14750993-0FAA-4F74-9340-51325CB29123}">
      <dgm:prSet phldrT="[Text]" custT="1"/>
      <dgm:spPr>
        <a:xfrm>
          <a:off x="665039" y="1378091"/>
          <a:ext cx="1298863" cy="1298885"/>
        </a:xfrm>
      </dgm:spPr>
      <dgm:t>
        <a:bodyPr/>
        <a:lstStyle/>
        <a:p>
          <a:pPr>
            <a:buNone/>
          </a:pPr>
          <a:r>
            <a:rPr lang="en-US" sz="2100" dirty="0">
              <a:latin typeface="Calibri" panose="020F0502020204030204"/>
              <a:ea typeface="+mn-ea"/>
              <a:cs typeface="+mn-cs"/>
            </a:rPr>
            <a:t>Trauma</a:t>
          </a:r>
        </a:p>
      </dgm:t>
    </dgm:pt>
    <dgm:pt modelId="{B68B7D40-E312-4371-96C3-B343216BC721}" type="parTrans" cxnId="{2B223736-1FCB-490A-8A68-35F45C57F8C2}">
      <dgm:prSet/>
      <dgm:spPr/>
      <dgm:t>
        <a:bodyPr/>
        <a:lstStyle/>
        <a:p>
          <a:endParaRPr lang="en-US"/>
        </a:p>
      </dgm:t>
    </dgm:pt>
    <dgm:pt modelId="{C78692C8-0DD2-4989-A766-2F88F1975F61}" type="sibTrans" cxnId="{2B223736-1FCB-490A-8A68-35F45C57F8C2}">
      <dgm:prSet/>
      <dgm:spPr/>
      <dgm:t>
        <a:bodyPr/>
        <a:lstStyle/>
        <a:p>
          <a:endParaRPr lang="en-US"/>
        </a:p>
      </dgm:t>
    </dgm:pt>
    <dgm:pt modelId="{A7AB1D7C-73F2-48D0-AE3A-5F03DA62B7B5}">
      <dgm:prSet phldrT="[Text]" custT="1"/>
      <dgm:spPr>
        <a:xfrm>
          <a:off x="1330607" y="422358"/>
          <a:ext cx="1298863" cy="1298885"/>
        </a:xfrm>
      </dgm:spPr>
      <dgm:t>
        <a:bodyPr/>
        <a:lstStyle/>
        <a:p>
          <a:pPr>
            <a:buNone/>
          </a:pPr>
          <a:r>
            <a:rPr lang="en-US" sz="2100" dirty="0">
              <a:latin typeface="Calibri" panose="020F0502020204030204"/>
              <a:ea typeface="+mn-ea"/>
              <a:cs typeface="+mn-cs"/>
            </a:rPr>
            <a:t>Mental Health</a:t>
          </a:r>
        </a:p>
      </dgm:t>
    </dgm:pt>
    <dgm:pt modelId="{DD5BE4D1-A9ED-4B2C-A693-58EA117D500C}" type="parTrans" cxnId="{A585CA0A-5DA8-437C-8E9B-39E752EB8C60}">
      <dgm:prSet/>
      <dgm:spPr/>
      <dgm:t>
        <a:bodyPr/>
        <a:lstStyle/>
        <a:p>
          <a:endParaRPr lang="en-US"/>
        </a:p>
      </dgm:t>
    </dgm:pt>
    <dgm:pt modelId="{15F57565-528B-49E5-8373-87D1ECC3D839}" type="sibTrans" cxnId="{A585CA0A-5DA8-437C-8E9B-39E752EB8C60}">
      <dgm:prSet/>
      <dgm:spPr/>
      <dgm:t>
        <a:bodyPr/>
        <a:lstStyle/>
        <a:p>
          <a:endParaRPr lang="en-US"/>
        </a:p>
      </dgm:t>
    </dgm:pt>
    <dgm:pt modelId="{4F8A937F-7B10-497D-833C-648AA6205EA9}" type="pres">
      <dgm:prSet presAssocID="{EDC581BE-CBE0-442D-AED2-CB3260A6CE6B}" presName="Name0" presStyleCnt="0">
        <dgm:presLayoutVars>
          <dgm:chMax val="7"/>
          <dgm:dir/>
          <dgm:resizeHandles val="exact"/>
        </dgm:presLayoutVars>
      </dgm:prSet>
      <dgm:spPr/>
    </dgm:pt>
    <dgm:pt modelId="{A23F6A51-64A5-4740-AD5D-E41EF8AE7C6D}" type="pres">
      <dgm:prSet presAssocID="{EDC581BE-CBE0-442D-AED2-CB3260A6CE6B}" presName="ellipse1" presStyleLbl="vennNode1" presStyleIdx="0" presStyleCnt="3" custScaleX="114085" custScaleY="115307" custLinFactNeighborX="70100" custLinFactNeighborY="5744">
        <dgm:presLayoutVars>
          <dgm:bulletEnabled val="1"/>
        </dgm:presLayoutVars>
      </dgm:prSet>
      <dgm:spPr/>
      <dgm:t>
        <a:bodyPr/>
        <a:lstStyle/>
        <a:p>
          <a:endParaRPr lang="en-US"/>
        </a:p>
      </dgm:t>
    </dgm:pt>
    <dgm:pt modelId="{AE819B62-7138-4021-A188-2BBCED9C201C}" type="pres">
      <dgm:prSet presAssocID="{EDC581BE-CBE0-442D-AED2-CB3260A6CE6B}" presName="ellipse2" presStyleLbl="vennNode1" presStyleIdx="1" presStyleCnt="3" custScaleX="82539" custScaleY="78910" custLinFactNeighborX="48909" custLinFactNeighborY="-1590">
        <dgm:presLayoutVars>
          <dgm:bulletEnabled val="1"/>
        </dgm:presLayoutVars>
      </dgm:prSet>
      <dgm:spPr>
        <a:prstGeom prst="ellipse">
          <a:avLst/>
        </a:prstGeom>
      </dgm:spPr>
      <dgm:t>
        <a:bodyPr/>
        <a:lstStyle/>
        <a:p>
          <a:endParaRPr lang="en-US"/>
        </a:p>
      </dgm:t>
    </dgm:pt>
    <dgm:pt modelId="{72CB227D-E851-4AE1-A715-F53D2C372C44}" type="pres">
      <dgm:prSet presAssocID="{EDC581BE-CBE0-442D-AED2-CB3260A6CE6B}" presName="ellipse3" presStyleLbl="vennNode1" presStyleIdx="2" presStyleCnt="3" custScaleX="83845" custScaleY="88519" custLinFactNeighborX="45927" custLinFactNeighborY="18290">
        <dgm:presLayoutVars>
          <dgm:bulletEnabled val="1"/>
        </dgm:presLayoutVars>
      </dgm:prSet>
      <dgm:spPr>
        <a:prstGeom prst="ellipse">
          <a:avLst/>
        </a:prstGeom>
      </dgm:spPr>
      <dgm:t>
        <a:bodyPr/>
        <a:lstStyle/>
        <a:p>
          <a:endParaRPr lang="en-US"/>
        </a:p>
      </dgm:t>
    </dgm:pt>
  </dgm:ptLst>
  <dgm:cxnLst>
    <dgm:cxn modelId="{F438CD31-1E56-41FD-8DB1-0DA126672E6A}" srcId="{EDC581BE-CBE0-442D-AED2-CB3260A6CE6B}" destId="{FFDD675B-EA8F-44C2-8570-F62AD54DD31C}" srcOrd="0" destOrd="0" parTransId="{ED81E822-A429-4CC7-94A3-3156BCC3794A}" sibTransId="{D45598C0-3246-4775-A4CF-54E822D7F3E2}"/>
    <dgm:cxn modelId="{2B223736-1FCB-490A-8A68-35F45C57F8C2}" srcId="{EDC581BE-CBE0-442D-AED2-CB3260A6CE6B}" destId="{14750993-0FAA-4F74-9340-51325CB29123}" srcOrd="1" destOrd="0" parTransId="{B68B7D40-E312-4371-96C3-B343216BC721}" sibTransId="{C78692C8-0DD2-4989-A766-2F88F1975F61}"/>
    <dgm:cxn modelId="{8E566C67-3675-4CC4-BA84-3A2FA97DD304}" type="presOf" srcId="{FFDD675B-EA8F-44C2-8570-F62AD54DD31C}" destId="{A23F6A51-64A5-4740-AD5D-E41EF8AE7C6D}" srcOrd="0" destOrd="0" presId="urn:microsoft.com/office/officeart/2005/8/layout/rings+Icon"/>
    <dgm:cxn modelId="{12058AF1-08F1-4136-8206-3DC818A8D5C7}" type="presOf" srcId="{EDC581BE-CBE0-442D-AED2-CB3260A6CE6B}" destId="{4F8A937F-7B10-497D-833C-648AA6205EA9}" srcOrd="0" destOrd="0" presId="urn:microsoft.com/office/officeart/2005/8/layout/rings+Icon"/>
    <dgm:cxn modelId="{A585CA0A-5DA8-437C-8E9B-39E752EB8C60}" srcId="{EDC581BE-CBE0-442D-AED2-CB3260A6CE6B}" destId="{A7AB1D7C-73F2-48D0-AE3A-5F03DA62B7B5}" srcOrd="2" destOrd="0" parTransId="{DD5BE4D1-A9ED-4B2C-A693-58EA117D500C}" sibTransId="{15F57565-528B-49E5-8373-87D1ECC3D839}"/>
    <dgm:cxn modelId="{84D8E284-2050-464D-A325-BB59C528DDDB}" type="presOf" srcId="{14750993-0FAA-4F74-9340-51325CB29123}" destId="{AE819B62-7138-4021-A188-2BBCED9C201C}" srcOrd="0" destOrd="0" presId="urn:microsoft.com/office/officeart/2005/8/layout/rings+Icon"/>
    <dgm:cxn modelId="{50F6BECD-38EB-1442-A4C9-D9EEC2F3C53D}" type="presOf" srcId="{A7AB1D7C-73F2-48D0-AE3A-5F03DA62B7B5}" destId="{72CB227D-E851-4AE1-A715-F53D2C372C44}" srcOrd="0" destOrd="0" presId="urn:microsoft.com/office/officeart/2005/8/layout/rings+Icon"/>
    <dgm:cxn modelId="{8F94C398-E940-4A9D-89AC-989F3AA89D97}" type="presParOf" srcId="{4F8A937F-7B10-497D-833C-648AA6205EA9}" destId="{A23F6A51-64A5-4740-AD5D-E41EF8AE7C6D}" srcOrd="0" destOrd="0" presId="urn:microsoft.com/office/officeart/2005/8/layout/rings+Icon"/>
    <dgm:cxn modelId="{B6E741AE-B44E-4694-872F-DBC6150AE12E}" type="presParOf" srcId="{4F8A937F-7B10-497D-833C-648AA6205EA9}" destId="{AE819B62-7138-4021-A188-2BBCED9C201C}" srcOrd="1" destOrd="0" presId="urn:microsoft.com/office/officeart/2005/8/layout/rings+Icon"/>
    <dgm:cxn modelId="{6FB4A89F-7635-42CB-A209-900997959646}" type="presParOf" srcId="{4F8A937F-7B10-497D-833C-648AA6205EA9}" destId="{72CB227D-E851-4AE1-A715-F53D2C372C44}"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80161-F536-461E-9BD3-1B559B1000FA}"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72538AA8-4FCA-4D23-BB03-21580F60ECA6}">
      <dgm:prSet phldrT="[Text]" phldr="0"/>
      <dgm:spPr/>
      <dgm:t>
        <a:bodyPr/>
        <a:lstStyle/>
        <a:p>
          <a:pPr algn="l"/>
          <a:r>
            <a:rPr lang="en-US" dirty="0"/>
            <a:t>Identify how traumatic experiences may affect children with IDD</a:t>
          </a:r>
        </a:p>
      </dgm:t>
    </dgm:pt>
    <dgm:pt modelId="{A3DAC757-18C3-47FA-8EE5-81E4D6AF5EB6}" type="parTrans" cxnId="{84CCEF62-6019-42A7-90F1-814044B0CE50}">
      <dgm:prSet/>
      <dgm:spPr/>
      <dgm:t>
        <a:bodyPr/>
        <a:lstStyle/>
        <a:p>
          <a:endParaRPr lang="en-US"/>
        </a:p>
      </dgm:t>
    </dgm:pt>
    <dgm:pt modelId="{F1F7E565-B19C-4193-A43A-ECACEDD918F7}" type="sibTrans" cxnId="{84CCEF62-6019-42A7-90F1-814044B0CE50}">
      <dgm:prSet/>
      <dgm:spPr/>
      <dgm:t>
        <a:bodyPr/>
        <a:lstStyle/>
        <a:p>
          <a:endParaRPr lang="en-US"/>
        </a:p>
      </dgm:t>
    </dgm:pt>
    <dgm:pt modelId="{0521CFA3-8D48-43B3-851F-9B06E8609CA0}">
      <dgm:prSet phldr="0"/>
      <dgm:spPr/>
      <dgm:t>
        <a:bodyPr/>
        <a:lstStyle/>
        <a:p>
          <a:pPr algn="l" rtl="0"/>
          <a:r>
            <a:rPr lang="en-US" dirty="0"/>
            <a:t>Identify ways to screen and assess for trauma with children with IDD</a:t>
          </a:r>
        </a:p>
      </dgm:t>
    </dgm:pt>
    <dgm:pt modelId="{92FCBA5E-BFBB-47D4-910D-9EDB4E0A2E59}" type="parTrans" cxnId="{6678FDDA-9822-42F7-8B97-F4CDACEBBAE5}">
      <dgm:prSet/>
      <dgm:spPr/>
      <dgm:t>
        <a:bodyPr/>
        <a:lstStyle/>
        <a:p>
          <a:endParaRPr lang="en-US"/>
        </a:p>
      </dgm:t>
    </dgm:pt>
    <dgm:pt modelId="{DB3AA424-53F1-4E50-899B-3B8B1E806C76}" type="sibTrans" cxnId="{6678FDDA-9822-42F7-8B97-F4CDACEBBAE5}">
      <dgm:prSet/>
      <dgm:spPr/>
      <dgm:t>
        <a:bodyPr/>
        <a:lstStyle/>
        <a:p>
          <a:endParaRPr lang="en-US"/>
        </a:p>
      </dgm:t>
    </dgm:pt>
    <dgm:pt modelId="{B1E637EE-376B-4CC1-8D77-3BEAA982E7FD}">
      <dgm:prSet phldr="0"/>
      <dgm:spPr/>
      <dgm:t>
        <a:bodyPr/>
        <a:lstStyle/>
        <a:p>
          <a:pPr algn="l" rtl="0"/>
          <a:r>
            <a:rPr lang="en-US" dirty="0">
              <a:latin typeface="Arial"/>
            </a:rPr>
            <a:t>Discuss trauma-informed care with children with IDD</a:t>
          </a:r>
          <a:endParaRPr lang="en-US" dirty="0"/>
        </a:p>
      </dgm:t>
    </dgm:pt>
    <dgm:pt modelId="{047C4843-B5C0-4AC4-B343-F03A0249C43B}" type="parTrans" cxnId="{0D9B8A6A-28E5-4417-90B9-C76A58C817E4}">
      <dgm:prSet/>
      <dgm:spPr/>
      <dgm:t>
        <a:bodyPr/>
        <a:lstStyle/>
        <a:p>
          <a:endParaRPr lang="en-US"/>
        </a:p>
      </dgm:t>
    </dgm:pt>
    <dgm:pt modelId="{646FC01D-3772-46B3-91BE-D514CB31961D}" type="sibTrans" cxnId="{0D9B8A6A-28E5-4417-90B9-C76A58C817E4}">
      <dgm:prSet/>
      <dgm:spPr/>
      <dgm:t>
        <a:bodyPr/>
        <a:lstStyle/>
        <a:p>
          <a:endParaRPr lang="en-US"/>
        </a:p>
      </dgm:t>
    </dgm:pt>
    <dgm:pt modelId="{284942D2-B458-4697-B36A-15A062E97585}">
      <dgm:prSet phldr="0" custT="1"/>
      <dgm:spPr/>
      <dgm:t>
        <a:bodyPr/>
        <a:lstStyle/>
        <a:p>
          <a:pPr algn="l" rtl="0"/>
          <a:r>
            <a:rPr lang="en-US" sz="2700" dirty="0"/>
            <a:t>Define intellectual and developmental disabilities (IDD)</a:t>
          </a:r>
        </a:p>
      </dgm:t>
    </dgm:pt>
    <dgm:pt modelId="{8D0A43D2-5365-4812-8E42-4E2CF2570C4F}" type="parTrans" cxnId="{3EC6ABEB-232A-4F85-8927-79BFC7EEB016}">
      <dgm:prSet/>
      <dgm:spPr/>
      <dgm:t>
        <a:bodyPr/>
        <a:lstStyle/>
        <a:p>
          <a:endParaRPr lang="en-US"/>
        </a:p>
      </dgm:t>
    </dgm:pt>
    <dgm:pt modelId="{42351BB5-DA9F-475B-8B3D-0853C9C99595}" type="sibTrans" cxnId="{3EC6ABEB-232A-4F85-8927-79BFC7EEB016}">
      <dgm:prSet/>
      <dgm:spPr/>
      <dgm:t>
        <a:bodyPr/>
        <a:lstStyle/>
        <a:p>
          <a:endParaRPr lang="en-US"/>
        </a:p>
      </dgm:t>
    </dgm:pt>
    <dgm:pt modelId="{5EB2BA0F-C4F2-4EEF-88ED-A7B5358C3BF1}" type="pres">
      <dgm:prSet presAssocID="{EFA80161-F536-461E-9BD3-1B559B1000FA}" presName="linear" presStyleCnt="0">
        <dgm:presLayoutVars>
          <dgm:animLvl val="lvl"/>
          <dgm:resizeHandles val="exact"/>
        </dgm:presLayoutVars>
      </dgm:prSet>
      <dgm:spPr/>
      <dgm:t>
        <a:bodyPr/>
        <a:lstStyle/>
        <a:p>
          <a:endParaRPr lang="en-US"/>
        </a:p>
      </dgm:t>
    </dgm:pt>
    <dgm:pt modelId="{1F4A5E5A-923C-4461-8E43-AFF89FF539D2}" type="pres">
      <dgm:prSet presAssocID="{284942D2-B458-4697-B36A-15A062E97585}" presName="parentText" presStyleLbl="node1" presStyleIdx="0" presStyleCnt="4">
        <dgm:presLayoutVars>
          <dgm:chMax val="0"/>
          <dgm:bulletEnabled val="1"/>
        </dgm:presLayoutVars>
      </dgm:prSet>
      <dgm:spPr/>
      <dgm:t>
        <a:bodyPr/>
        <a:lstStyle/>
        <a:p>
          <a:endParaRPr lang="en-US"/>
        </a:p>
      </dgm:t>
    </dgm:pt>
    <dgm:pt modelId="{A6797AF9-2391-4AD4-9840-B565DCA798FB}" type="pres">
      <dgm:prSet presAssocID="{42351BB5-DA9F-475B-8B3D-0853C9C99595}" presName="spacer" presStyleCnt="0"/>
      <dgm:spPr/>
    </dgm:pt>
    <dgm:pt modelId="{ADF61F2A-3A25-41B2-AB58-E978086BC9C5}" type="pres">
      <dgm:prSet presAssocID="{72538AA8-4FCA-4D23-BB03-21580F60ECA6}" presName="parentText" presStyleLbl="node1" presStyleIdx="1" presStyleCnt="4">
        <dgm:presLayoutVars>
          <dgm:chMax val="0"/>
          <dgm:bulletEnabled val="1"/>
        </dgm:presLayoutVars>
      </dgm:prSet>
      <dgm:spPr/>
      <dgm:t>
        <a:bodyPr/>
        <a:lstStyle/>
        <a:p>
          <a:endParaRPr lang="en-US"/>
        </a:p>
      </dgm:t>
    </dgm:pt>
    <dgm:pt modelId="{A86C9014-9171-4C18-93D1-178E3DC8BEB8}" type="pres">
      <dgm:prSet presAssocID="{F1F7E565-B19C-4193-A43A-ECACEDD918F7}" presName="spacer" presStyleCnt="0"/>
      <dgm:spPr/>
    </dgm:pt>
    <dgm:pt modelId="{9C2C1773-93F2-480A-955D-E330104706D9}" type="pres">
      <dgm:prSet presAssocID="{B1E637EE-376B-4CC1-8D77-3BEAA982E7FD}" presName="parentText" presStyleLbl="node1" presStyleIdx="2" presStyleCnt="4">
        <dgm:presLayoutVars>
          <dgm:chMax val="0"/>
          <dgm:bulletEnabled val="1"/>
        </dgm:presLayoutVars>
      </dgm:prSet>
      <dgm:spPr/>
      <dgm:t>
        <a:bodyPr/>
        <a:lstStyle/>
        <a:p>
          <a:endParaRPr lang="en-US"/>
        </a:p>
      </dgm:t>
    </dgm:pt>
    <dgm:pt modelId="{603BFE52-FD01-4486-B80A-5F893F512748}" type="pres">
      <dgm:prSet presAssocID="{646FC01D-3772-46B3-91BE-D514CB31961D}" presName="spacer" presStyleCnt="0"/>
      <dgm:spPr/>
    </dgm:pt>
    <dgm:pt modelId="{12CA9222-3AFA-4A51-B246-605817120733}" type="pres">
      <dgm:prSet presAssocID="{0521CFA3-8D48-43B3-851F-9B06E8609CA0}" presName="parentText" presStyleLbl="node1" presStyleIdx="3" presStyleCnt="4">
        <dgm:presLayoutVars>
          <dgm:chMax val="0"/>
          <dgm:bulletEnabled val="1"/>
        </dgm:presLayoutVars>
      </dgm:prSet>
      <dgm:spPr/>
      <dgm:t>
        <a:bodyPr/>
        <a:lstStyle/>
        <a:p>
          <a:endParaRPr lang="en-US"/>
        </a:p>
      </dgm:t>
    </dgm:pt>
  </dgm:ptLst>
  <dgm:cxnLst>
    <dgm:cxn modelId="{7E65A614-D275-42D2-A3CF-6A3F3D852706}" type="presOf" srcId="{0521CFA3-8D48-43B3-851F-9B06E8609CA0}" destId="{12CA9222-3AFA-4A51-B246-605817120733}" srcOrd="0" destOrd="0" presId="urn:microsoft.com/office/officeart/2005/8/layout/vList2"/>
    <dgm:cxn modelId="{84CCEF62-6019-42A7-90F1-814044B0CE50}" srcId="{EFA80161-F536-461E-9BD3-1B559B1000FA}" destId="{72538AA8-4FCA-4D23-BB03-21580F60ECA6}" srcOrd="1" destOrd="0" parTransId="{A3DAC757-18C3-47FA-8EE5-81E4D6AF5EB6}" sibTransId="{F1F7E565-B19C-4193-A43A-ECACEDD918F7}"/>
    <dgm:cxn modelId="{3EC6ABEB-232A-4F85-8927-79BFC7EEB016}" srcId="{EFA80161-F536-461E-9BD3-1B559B1000FA}" destId="{284942D2-B458-4697-B36A-15A062E97585}" srcOrd="0" destOrd="0" parTransId="{8D0A43D2-5365-4812-8E42-4E2CF2570C4F}" sibTransId="{42351BB5-DA9F-475B-8B3D-0853C9C99595}"/>
    <dgm:cxn modelId="{23D80C20-DEDA-41C1-9FE0-63F7C6055328}" type="presOf" srcId="{B1E637EE-376B-4CC1-8D77-3BEAA982E7FD}" destId="{9C2C1773-93F2-480A-955D-E330104706D9}" srcOrd="0" destOrd="0" presId="urn:microsoft.com/office/officeart/2005/8/layout/vList2"/>
    <dgm:cxn modelId="{0D9B8A6A-28E5-4417-90B9-C76A58C817E4}" srcId="{EFA80161-F536-461E-9BD3-1B559B1000FA}" destId="{B1E637EE-376B-4CC1-8D77-3BEAA982E7FD}" srcOrd="2" destOrd="0" parTransId="{047C4843-B5C0-4AC4-B343-F03A0249C43B}" sibTransId="{646FC01D-3772-46B3-91BE-D514CB31961D}"/>
    <dgm:cxn modelId="{6678FDDA-9822-42F7-8B97-F4CDACEBBAE5}" srcId="{EFA80161-F536-461E-9BD3-1B559B1000FA}" destId="{0521CFA3-8D48-43B3-851F-9B06E8609CA0}" srcOrd="3" destOrd="0" parTransId="{92FCBA5E-BFBB-47D4-910D-9EDB4E0A2E59}" sibTransId="{DB3AA424-53F1-4E50-899B-3B8B1E806C76}"/>
    <dgm:cxn modelId="{155801A3-531F-49C1-A17C-982BA332AA31}" type="presOf" srcId="{EFA80161-F536-461E-9BD3-1B559B1000FA}" destId="{5EB2BA0F-C4F2-4EEF-88ED-A7B5358C3BF1}" srcOrd="0" destOrd="0" presId="urn:microsoft.com/office/officeart/2005/8/layout/vList2"/>
    <dgm:cxn modelId="{12C90C41-C9D3-44CC-8EC1-289545D20FF8}" type="presOf" srcId="{284942D2-B458-4697-B36A-15A062E97585}" destId="{1F4A5E5A-923C-4461-8E43-AFF89FF539D2}" srcOrd="0" destOrd="0" presId="urn:microsoft.com/office/officeart/2005/8/layout/vList2"/>
    <dgm:cxn modelId="{958319A0-832D-42EA-852B-8DC10E952E11}" type="presOf" srcId="{72538AA8-4FCA-4D23-BB03-21580F60ECA6}" destId="{ADF61F2A-3A25-41B2-AB58-E978086BC9C5}" srcOrd="0" destOrd="0" presId="urn:microsoft.com/office/officeart/2005/8/layout/vList2"/>
    <dgm:cxn modelId="{000F0A80-ADEC-4B5B-B0C2-45351CD50971}" type="presParOf" srcId="{5EB2BA0F-C4F2-4EEF-88ED-A7B5358C3BF1}" destId="{1F4A5E5A-923C-4461-8E43-AFF89FF539D2}" srcOrd="0" destOrd="0" presId="urn:microsoft.com/office/officeart/2005/8/layout/vList2"/>
    <dgm:cxn modelId="{C34505CB-B0DD-46F5-8C3A-D484C1065338}" type="presParOf" srcId="{5EB2BA0F-C4F2-4EEF-88ED-A7B5358C3BF1}" destId="{A6797AF9-2391-4AD4-9840-B565DCA798FB}" srcOrd="1" destOrd="0" presId="urn:microsoft.com/office/officeart/2005/8/layout/vList2"/>
    <dgm:cxn modelId="{7CC92B50-0265-4B5A-979C-0AEBFFB21AD8}" type="presParOf" srcId="{5EB2BA0F-C4F2-4EEF-88ED-A7B5358C3BF1}" destId="{ADF61F2A-3A25-41B2-AB58-E978086BC9C5}" srcOrd="2" destOrd="0" presId="urn:microsoft.com/office/officeart/2005/8/layout/vList2"/>
    <dgm:cxn modelId="{96890E03-248A-4FD7-94DD-9D17F96B6BF7}" type="presParOf" srcId="{5EB2BA0F-C4F2-4EEF-88ED-A7B5358C3BF1}" destId="{A86C9014-9171-4C18-93D1-178E3DC8BEB8}" srcOrd="3" destOrd="0" presId="urn:microsoft.com/office/officeart/2005/8/layout/vList2"/>
    <dgm:cxn modelId="{682E4B8A-6CB2-444D-9CE4-EB13785A50D9}" type="presParOf" srcId="{5EB2BA0F-C4F2-4EEF-88ED-A7B5358C3BF1}" destId="{9C2C1773-93F2-480A-955D-E330104706D9}" srcOrd="4" destOrd="0" presId="urn:microsoft.com/office/officeart/2005/8/layout/vList2"/>
    <dgm:cxn modelId="{FEB83A58-8519-483D-8B5C-54E03B90EF24}" type="presParOf" srcId="{5EB2BA0F-C4F2-4EEF-88ED-A7B5358C3BF1}" destId="{603BFE52-FD01-4486-B80A-5F893F512748}" srcOrd="5" destOrd="0" presId="urn:microsoft.com/office/officeart/2005/8/layout/vList2"/>
    <dgm:cxn modelId="{A713B319-2B16-4349-BDFA-31672BB44F22}" type="presParOf" srcId="{5EB2BA0F-C4F2-4EEF-88ED-A7B5358C3BF1}" destId="{12CA9222-3AFA-4A51-B246-6058171207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7DF3E-3086-4E2A-A50D-57B6303DA0E1}" type="doc">
      <dgm:prSet loTypeId="urn:microsoft.com/office/officeart/2005/8/layout/pList2" loCatId="list" qsTypeId="urn:microsoft.com/office/officeart/2005/8/quickstyle/simple1" qsCatId="simple" csTypeId="urn:microsoft.com/office/officeart/2005/8/colors/colorful1" csCatId="colorful" phldr="1"/>
      <dgm:spPr/>
    </dgm:pt>
    <dgm:pt modelId="{1739041D-A771-4697-A5C5-29394D403CAB}">
      <dgm:prSet phldrT="[Text]"/>
      <dgm:spPr/>
      <dgm:t>
        <a:bodyPr/>
        <a:lstStyle/>
        <a:p>
          <a:r>
            <a:rPr lang="en-US" dirty="0"/>
            <a:t>2x as likely to experience emotional neglect, physical &amp; sexual abuse</a:t>
          </a:r>
        </a:p>
      </dgm:t>
    </dgm:pt>
    <dgm:pt modelId="{F66829F8-D365-4F4F-AF7C-312B99366A9C}" type="parTrans" cxnId="{4E6CEE79-9F13-46E7-B856-9EDCC750C11E}">
      <dgm:prSet/>
      <dgm:spPr/>
      <dgm:t>
        <a:bodyPr/>
        <a:lstStyle/>
        <a:p>
          <a:endParaRPr lang="en-US"/>
        </a:p>
      </dgm:t>
    </dgm:pt>
    <dgm:pt modelId="{7715B149-0267-4C9D-BFD7-493B16E02CAE}" type="sibTrans" cxnId="{4E6CEE79-9F13-46E7-B856-9EDCC750C11E}">
      <dgm:prSet/>
      <dgm:spPr/>
      <dgm:t>
        <a:bodyPr/>
        <a:lstStyle/>
        <a:p>
          <a:endParaRPr lang="en-US"/>
        </a:p>
      </dgm:t>
    </dgm:pt>
    <dgm:pt modelId="{96BF5C2A-311D-4BF8-B2CC-9D66507D8287}">
      <dgm:prSet phldrT="[Text]"/>
      <dgm:spPr/>
      <dgm:t>
        <a:bodyPr/>
        <a:lstStyle/>
        <a:p>
          <a:r>
            <a:rPr lang="en-US" dirty="0"/>
            <a:t>3x more likely to be in families with domestic violence</a:t>
          </a:r>
        </a:p>
      </dgm:t>
    </dgm:pt>
    <dgm:pt modelId="{D19EEC72-0D50-4C8D-8B5C-5911043D9541}" type="parTrans" cxnId="{01ECE6DA-3B7A-4E78-A742-BBC0F87B599C}">
      <dgm:prSet/>
      <dgm:spPr/>
      <dgm:t>
        <a:bodyPr/>
        <a:lstStyle/>
        <a:p>
          <a:endParaRPr lang="en-US"/>
        </a:p>
      </dgm:t>
    </dgm:pt>
    <dgm:pt modelId="{C6B3EEFB-E05E-47AB-8032-7D4ACE3DB05B}" type="sibTrans" cxnId="{01ECE6DA-3B7A-4E78-A742-BBC0F87B599C}">
      <dgm:prSet/>
      <dgm:spPr/>
      <dgm:t>
        <a:bodyPr/>
        <a:lstStyle/>
        <a:p>
          <a:endParaRPr lang="en-US"/>
        </a:p>
      </dgm:t>
    </dgm:pt>
    <dgm:pt modelId="{F83BD897-46F4-491D-9276-8416E1A07B4A}">
      <dgm:prSet phldrT="[Text]"/>
      <dgm:spPr/>
      <dgm:t>
        <a:bodyPr/>
        <a:lstStyle/>
        <a:p>
          <a:r>
            <a:rPr lang="en-US" dirty="0"/>
            <a:t>4x more likely to be victims of crime</a:t>
          </a:r>
        </a:p>
        <a:p>
          <a:r>
            <a:rPr lang="en-US" dirty="0"/>
            <a:t>2x more likely to be bullied</a:t>
          </a:r>
        </a:p>
      </dgm:t>
    </dgm:pt>
    <dgm:pt modelId="{6E7038F2-1A9E-40DA-8818-48A2AD32617A}" type="parTrans" cxnId="{59167FBB-BDAB-4491-903F-9B913D970E98}">
      <dgm:prSet/>
      <dgm:spPr/>
      <dgm:t>
        <a:bodyPr/>
        <a:lstStyle/>
        <a:p>
          <a:endParaRPr lang="en-US"/>
        </a:p>
      </dgm:t>
    </dgm:pt>
    <dgm:pt modelId="{9D30D70D-0E46-46F4-A14D-1B86A50472D3}" type="sibTrans" cxnId="{59167FBB-BDAB-4491-903F-9B913D970E98}">
      <dgm:prSet/>
      <dgm:spPr/>
      <dgm:t>
        <a:bodyPr/>
        <a:lstStyle/>
        <a:p>
          <a:endParaRPr lang="en-US"/>
        </a:p>
      </dgm:t>
    </dgm:pt>
    <dgm:pt modelId="{414C8524-43FE-4411-A551-67123B38FB86}" type="pres">
      <dgm:prSet presAssocID="{DFE7DF3E-3086-4E2A-A50D-57B6303DA0E1}" presName="Name0" presStyleCnt="0">
        <dgm:presLayoutVars>
          <dgm:dir/>
          <dgm:resizeHandles val="exact"/>
        </dgm:presLayoutVars>
      </dgm:prSet>
      <dgm:spPr/>
    </dgm:pt>
    <dgm:pt modelId="{E2EAFF9E-AD8F-4B98-A07D-96386F629025}" type="pres">
      <dgm:prSet presAssocID="{DFE7DF3E-3086-4E2A-A50D-57B6303DA0E1}" presName="bkgdShp" presStyleLbl="alignAccFollowNode1" presStyleIdx="0" presStyleCnt="1"/>
      <dgm:spPr/>
    </dgm:pt>
    <dgm:pt modelId="{A56B6CEA-1CFA-405C-BC5A-6AD1D8731CA0}" type="pres">
      <dgm:prSet presAssocID="{DFE7DF3E-3086-4E2A-A50D-57B6303DA0E1}" presName="linComp" presStyleCnt="0"/>
      <dgm:spPr/>
    </dgm:pt>
    <dgm:pt modelId="{E8A909EB-ECD8-4F3F-9C98-ED6F0537B015}" type="pres">
      <dgm:prSet presAssocID="{1739041D-A771-4697-A5C5-29394D403CAB}" presName="compNode" presStyleCnt="0"/>
      <dgm:spPr/>
    </dgm:pt>
    <dgm:pt modelId="{052BFF13-6E0F-4CE9-915C-157DB9581307}" type="pres">
      <dgm:prSet presAssocID="{1739041D-A771-4697-A5C5-29394D403CAB}" presName="node" presStyleLbl="node1" presStyleIdx="0" presStyleCnt="3">
        <dgm:presLayoutVars>
          <dgm:bulletEnabled val="1"/>
        </dgm:presLayoutVars>
      </dgm:prSet>
      <dgm:spPr/>
      <dgm:t>
        <a:bodyPr/>
        <a:lstStyle/>
        <a:p>
          <a:endParaRPr lang="en-US"/>
        </a:p>
      </dgm:t>
    </dgm:pt>
    <dgm:pt modelId="{317A0AC6-7C14-4F52-91CA-03B8BB5F0BBA}" type="pres">
      <dgm:prSet presAssocID="{1739041D-A771-4697-A5C5-29394D403CAB}" presName="invisiNode" presStyleLbl="node1" presStyleIdx="0" presStyleCnt="3"/>
      <dgm:spPr/>
    </dgm:pt>
    <dgm:pt modelId="{B004EBDA-B341-4726-91C2-3FED97BE9DFC}" type="pres">
      <dgm:prSet presAssocID="{1739041D-A771-4697-A5C5-29394D403CAB}" presName="imagNode"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t="-22000" b="-22000"/>
          </a:stretch>
        </a:blipFill>
      </dgm:spPr>
      <dgm:extLst>
        <a:ext uri="{E40237B7-FDA0-4F09-8148-C483321AD2D9}">
          <dgm14:cNvPr xmlns:dgm14="http://schemas.microsoft.com/office/drawing/2010/diagram" id="0" name="" descr="Student in wheelchair studying"/>
        </a:ext>
      </dgm:extLst>
    </dgm:pt>
    <dgm:pt modelId="{00B032DB-72AF-4A72-A445-8ADA94B48ED8}" type="pres">
      <dgm:prSet presAssocID="{7715B149-0267-4C9D-BFD7-493B16E02CAE}" presName="sibTrans" presStyleLbl="sibTrans2D1" presStyleIdx="0" presStyleCnt="0"/>
      <dgm:spPr/>
      <dgm:t>
        <a:bodyPr/>
        <a:lstStyle/>
        <a:p>
          <a:endParaRPr lang="en-US"/>
        </a:p>
      </dgm:t>
    </dgm:pt>
    <dgm:pt modelId="{F00D75DE-F265-433E-907D-7935AF584E5A}" type="pres">
      <dgm:prSet presAssocID="{96BF5C2A-311D-4BF8-B2CC-9D66507D8287}" presName="compNode" presStyleCnt="0"/>
      <dgm:spPr/>
    </dgm:pt>
    <dgm:pt modelId="{92661BCA-97A4-4650-9721-6716D3B79F8A}" type="pres">
      <dgm:prSet presAssocID="{96BF5C2A-311D-4BF8-B2CC-9D66507D8287}" presName="node" presStyleLbl="node1" presStyleIdx="1" presStyleCnt="3">
        <dgm:presLayoutVars>
          <dgm:bulletEnabled val="1"/>
        </dgm:presLayoutVars>
      </dgm:prSet>
      <dgm:spPr/>
      <dgm:t>
        <a:bodyPr/>
        <a:lstStyle/>
        <a:p>
          <a:endParaRPr lang="en-US"/>
        </a:p>
      </dgm:t>
    </dgm:pt>
    <dgm:pt modelId="{23281ABB-CDB7-4BB6-8018-9CCA5200DCB9}" type="pres">
      <dgm:prSet presAssocID="{96BF5C2A-311D-4BF8-B2CC-9D66507D8287}" presName="invisiNode" presStyleLbl="node1" presStyleIdx="1" presStyleCnt="3"/>
      <dgm:spPr/>
    </dgm:pt>
    <dgm:pt modelId="{9B631425-BF37-4888-938F-73C999E67F89}" type="pres">
      <dgm:prSet presAssocID="{96BF5C2A-311D-4BF8-B2CC-9D66507D8287}" presName="imagNode" presStyleLbl="fgImgPlace1" presStyleIdx="1" presStyleCnt="3"/>
      <dgm:spPr>
        <a:blipFill dpi="0" rotWithShape="1">
          <a:blip xmlns:r="http://schemas.openxmlformats.org/officeDocument/2006/relationships" r:embed="rId2" cstate="hqprint">
            <a:extLst>
              <a:ext uri="{28A0092B-C50C-407E-A947-70E740481C1C}">
                <a14:useLocalDpi xmlns:a14="http://schemas.microsoft.com/office/drawing/2010/main" val="0"/>
              </a:ext>
            </a:extLst>
          </a:blip>
          <a:srcRect/>
          <a:stretch>
            <a:fillRect l="1070" t="-239" r="-1070" b="-43761"/>
          </a:stretch>
        </a:blipFill>
      </dgm:spPr>
      <dgm:extLst>
        <a:ext uri="{E40237B7-FDA0-4F09-8148-C483321AD2D9}">
          <dgm14:cNvPr xmlns:dgm14="http://schemas.microsoft.com/office/drawing/2010/diagram" id="0" name="" descr="Person using sign language"/>
        </a:ext>
      </dgm:extLst>
    </dgm:pt>
    <dgm:pt modelId="{CB4924EB-75E9-4C96-8947-C16FC79C0DEF}" type="pres">
      <dgm:prSet presAssocID="{C6B3EEFB-E05E-47AB-8032-7D4ACE3DB05B}" presName="sibTrans" presStyleLbl="sibTrans2D1" presStyleIdx="0" presStyleCnt="0"/>
      <dgm:spPr/>
      <dgm:t>
        <a:bodyPr/>
        <a:lstStyle/>
        <a:p>
          <a:endParaRPr lang="en-US"/>
        </a:p>
      </dgm:t>
    </dgm:pt>
    <dgm:pt modelId="{C3D69683-B496-45E0-9707-D8B89D9058E2}" type="pres">
      <dgm:prSet presAssocID="{F83BD897-46F4-491D-9276-8416E1A07B4A}" presName="compNode" presStyleCnt="0"/>
      <dgm:spPr/>
    </dgm:pt>
    <dgm:pt modelId="{3666F794-E4DD-468C-A933-9B5F65691E29}" type="pres">
      <dgm:prSet presAssocID="{F83BD897-46F4-491D-9276-8416E1A07B4A}" presName="node" presStyleLbl="node1" presStyleIdx="2" presStyleCnt="3">
        <dgm:presLayoutVars>
          <dgm:bulletEnabled val="1"/>
        </dgm:presLayoutVars>
      </dgm:prSet>
      <dgm:spPr/>
      <dgm:t>
        <a:bodyPr/>
        <a:lstStyle/>
        <a:p>
          <a:endParaRPr lang="en-US"/>
        </a:p>
      </dgm:t>
    </dgm:pt>
    <dgm:pt modelId="{61914ACB-E2A0-4369-B1AB-1C3996E8C369}" type="pres">
      <dgm:prSet presAssocID="{F83BD897-46F4-491D-9276-8416E1A07B4A}" presName="invisiNode" presStyleLbl="node1" presStyleIdx="2" presStyleCnt="3"/>
      <dgm:spPr/>
    </dgm:pt>
    <dgm:pt modelId="{DA3EEABF-36E8-468A-9F83-EDEFE38F0291}" type="pres">
      <dgm:prSet presAssocID="{F83BD897-46F4-491D-9276-8416E1A07B4A}" presName="imagNode"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t="-22000" b="-22000"/>
          </a:stretch>
        </a:blipFill>
      </dgm:spPr>
      <dgm:extLst>
        <a:ext uri="{E40237B7-FDA0-4F09-8148-C483321AD2D9}">
          <dgm14:cNvPr xmlns:dgm14="http://schemas.microsoft.com/office/drawing/2010/diagram" id="0" name="" descr="Girl with down syndrome at school"/>
        </a:ext>
      </dgm:extLst>
    </dgm:pt>
  </dgm:ptLst>
  <dgm:cxnLst>
    <dgm:cxn modelId="{36649C82-A76D-4C41-BF8A-B6BC781EA431}" type="presOf" srcId="{DFE7DF3E-3086-4E2A-A50D-57B6303DA0E1}" destId="{414C8524-43FE-4411-A551-67123B38FB86}" srcOrd="0" destOrd="0" presId="urn:microsoft.com/office/officeart/2005/8/layout/pList2"/>
    <dgm:cxn modelId="{01ECE6DA-3B7A-4E78-A742-BBC0F87B599C}" srcId="{DFE7DF3E-3086-4E2A-A50D-57B6303DA0E1}" destId="{96BF5C2A-311D-4BF8-B2CC-9D66507D8287}" srcOrd="1" destOrd="0" parTransId="{D19EEC72-0D50-4C8D-8B5C-5911043D9541}" sibTransId="{C6B3EEFB-E05E-47AB-8032-7D4ACE3DB05B}"/>
    <dgm:cxn modelId="{D9C69AB9-E047-4323-B92B-0923252FBBF3}" type="presOf" srcId="{7715B149-0267-4C9D-BFD7-493B16E02CAE}" destId="{00B032DB-72AF-4A72-A445-8ADA94B48ED8}" srcOrd="0" destOrd="0" presId="urn:microsoft.com/office/officeart/2005/8/layout/pList2"/>
    <dgm:cxn modelId="{CBFF0619-5595-479A-A269-BA27DD523B64}" type="presOf" srcId="{96BF5C2A-311D-4BF8-B2CC-9D66507D8287}" destId="{92661BCA-97A4-4650-9721-6716D3B79F8A}" srcOrd="0" destOrd="0" presId="urn:microsoft.com/office/officeart/2005/8/layout/pList2"/>
    <dgm:cxn modelId="{4E6CEE79-9F13-46E7-B856-9EDCC750C11E}" srcId="{DFE7DF3E-3086-4E2A-A50D-57B6303DA0E1}" destId="{1739041D-A771-4697-A5C5-29394D403CAB}" srcOrd="0" destOrd="0" parTransId="{F66829F8-D365-4F4F-AF7C-312B99366A9C}" sibTransId="{7715B149-0267-4C9D-BFD7-493B16E02CAE}"/>
    <dgm:cxn modelId="{D3AD6384-A7D2-4AD0-A061-F2134670D449}" type="presOf" srcId="{1739041D-A771-4697-A5C5-29394D403CAB}" destId="{052BFF13-6E0F-4CE9-915C-157DB9581307}" srcOrd="0" destOrd="0" presId="urn:microsoft.com/office/officeart/2005/8/layout/pList2"/>
    <dgm:cxn modelId="{7CD4FEA9-CB1D-4EB7-9B08-FCDA80995186}" type="presOf" srcId="{F83BD897-46F4-491D-9276-8416E1A07B4A}" destId="{3666F794-E4DD-468C-A933-9B5F65691E29}" srcOrd="0" destOrd="0" presId="urn:microsoft.com/office/officeart/2005/8/layout/pList2"/>
    <dgm:cxn modelId="{1384A5CB-1F10-42B0-A477-06993048D07D}" type="presOf" srcId="{C6B3EEFB-E05E-47AB-8032-7D4ACE3DB05B}" destId="{CB4924EB-75E9-4C96-8947-C16FC79C0DEF}" srcOrd="0" destOrd="0" presId="urn:microsoft.com/office/officeart/2005/8/layout/pList2"/>
    <dgm:cxn modelId="{59167FBB-BDAB-4491-903F-9B913D970E98}" srcId="{DFE7DF3E-3086-4E2A-A50D-57B6303DA0E1}" destId="{F83BD897-46F4-491D-9276-8416E1A07B4A}" srcOrd="2" destOrd="0" parTransId="{6E7038F2-1A9E-40DA-8818-48A2AD32617A}" sibTransId="{9D30D70D-0E46-46F4-A14D-1B86A50472D3}"/>
    <dgm:cxn modelId="{B4C1669F-DE67-4C59-AEEB-9F8A0836A2B8}" type="presParOf" srcId="{414C8524-43FE-4411-A551-67123B38FB86}" destId="{E2EAFF9E-AD8F-4B98-A07D-96386F629025}" srcOrd="0" destOrd="0" presId="urn:microsoft.com/office/officeart/2005/8/layout/pList2"/>
    <dgm:cxn modelId="{E9C21081-DACF-40F6-8C24-258F93159509}" type="presParOf" srcId="{414C8524-43FE-4411-A551-67123B38FB86}" destId="{A56B6CEA-1CFA-405C-BC5A-6AD1D8731CA0}" srcOrd="1" destOrd="0" presId="urn:microsoft.com/office/officeart/2005/8/layout/pList2"/>
    <dgm:cxn modelId="{877A9EF6-4A3D-48A5-9038-94B5FBCB3EBD}" type="presParOf" srcId="{A56B6CEA-1CFA-405C-BC5A-6AD1D8731CA0}" destId="{E8A909EB-ECD8-4F3F-9C98-ED6F0537B015}" srcOrd="0" destOrd="0" presId="urn:microsoft.com/office/officeart/2005/8/layout/pList2"/>
    <dgm:cxn modelId="{74DB546B-79E6-436F-9EF7-199865FB7A97}" type="presParOf" srcId="{E8A909EB-ECD8-4F3F-9C98-ED6F0537B015}" destId="{052BFF13-6E0F-4CE9-915C-157DB9581307}" srcOrd="0" destOrd="0" presId="urn:microsoft.com/office/officeart/2005/8/layout/pList2"/>
    <dgm:cxn modelId="{CEED71CC-4A83-459D-AC4F-CFAE79D3199D}" type="presParOf" srcId="{E8A909EB-ECD8-4F3F-9C98-ED6F0537B015}" destId="{317A0AC6-7C14-4F52-91CA-03B8BB5F0BBA}" srcOrd="1" destOrd="0" presId="urn:microsoft.com/office/officeart/2005/8/layout/pList2"/>
    <dgm:cxn modelId="{DA0AE4C3-FAE4-49B9-B4F6-1CF2949F02BB}" type="presParOf" srcId="{E8A909EB-ECD8-4F3F-9C98-ED6F0537B015}" destId="{B004EBDA-B341-4726-91C2-3FED97BE9DFC}" srcOrd="2" destOrd="0" presId="urn:microsoft.com/office/officeart/2005/8/layout/pList2"/>
    <dgm:cxn modelId="{FEBF4494-B520-4EDC-8F5F-51D100055E0D}" type="presParOf" srcId="{A56B6CEA-1CFA-405C-BC5A-6AD1D8731CA0}" destId="{00B032DB-72AF-4A72-A445-8ADA94B48ED8}" srcOrd="1" destOrd="0" presId="urn:microsoft.com/office/officeart/2005/8/layout/pList2"/>
    <dgm:cxn modelId="{AEFE4285-7B44-43F3-840C-27A5AE9F4567}" type="presParOf" srcId="{A56B6CEA-1CFA-405C-BC5A-6AD1D8731CA0}" destId="{F00D75DE-F265-433E-907D-7935AF584E5A}" srcOrd="2" destOrd="0" presId="urn:microsoft.com/office/officeart/2005/8/layout/pList2"/>
    <dgm:cxn modelId="{825DC0EF-B866-4738-BB06-DF193C55B486}" type="presParOf" srcId="{F00D75DE-F265-433E-907D-7935AF584E5A}" destId="{92661BCA-97A4-4650-9721-6716D3B79F8A}" srcOrd="0" destOrd="0" presId="urn:microsoft.com/office/officeart/2005/8/layout/pList2"/>
    <dgm:cxn modelId="{50651938-2BD5-4F2F-96F2-6D34C9530087}" type="presParOf" srcId="{F00D75DE-F265-433E-907D-7935AF584E5A}" destId="{23281ABB-CDB7-4BB6-8018-9CCA5200DCB9}" srcOrd="1" destOrd="0" presId="urn:microsoft.com/office/officeart/2005/8/layout/pList2"/>
    <dgm:cxn modelId="{D70EB80A-E1EA-43F7-8FDB-CE44BEAC18D6}" type="presParOf" srcId="{F00D75DE-F265-433E-907D-7935AF584E5A}" destId="{9B631425-BF37-4888-938F-73C999E67F89}" srcOrd="2" destOrd="0" presId="urn:microsoft.com/office/officeart/2005/8/layout/pList2"/>
    <dgm:cxn modelId="{EF7184DF-79C4-4C9A-986B-DD73FBB83D9B}" type="presParOf" srcId="{A56B6CEA-1CFA-405C-BC5A-6AD1D8731CA0}" destId="{CB4924EB-75E9-4C96-8947-C16FC79C0DEF}" srcOrd="3" destOrd="0" presId="urn:microsoft.com/office/officeart/2005/8/layout/pList2"/>
    <dgm:cxn modelId="{03EB7B41-2197-4BC0-8BC9-C9885197A295}" type="presParOf" srcId="{A56B6CEA-1CFA-405C-BC5A-6AD1D8731CA0}" destId="{C3D69683-B496-45E0-9707-D8B89D9058E2}" srcOrd="4" destOrd="0" presId="urn:microsoft.com/office/officeart/2005/8/layout/pList2"/>
    <dgm:cxn modelId="{D0F7FD27-EA40-4347-AF92-A7C290FE2806}" type="presParOf" srcId="{C3D69683-B496-45E0-9707-D8B89D9058E2}" destId="{3666F794-E4DD-468C-A933-9B5F65691E29}" srcOrd="0" destOrd="0" presId="urn:microsoft.com/office/officeart/2005/8/layout/pList2"/>
    <dgm:cxn modelId="{766166B9-2085-4CC7-86E1-FD8189CDEA97}" type="presParOf" srcId="{C3D69683-B496-45E0-9707-D8B89D9058E2}" destId="{61914ACB-E2A0-4369-B1AB-1C3996E8C369}" srcOrd="1" destOrd="0" presId="urn:microsoft.com/office/officeart/2005/8/layout/pList2"/>
    <dgm:cxn modelId="{932A5EB1-9BC2-4CE2-B1D2-C091237759A8}" type="presParOf" srcId="{C3D69683-B496-45E0-9707-D8B89D9058E2}" destId="{DA3EEABF-36E8-468A-9F83-EDEFE38F029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E7DF3E-3086-4E2A-A50D-57B6303DA0E1}" type="doc">
      <dgm:prSet loTypeId="urn:microsoft.com/office/officeart/2005/8/layout/pList2" loCatId="list" qsTypeId="urn:microsoft.com/office/officeart/2005/8/quickstyle/simple1" qsCatId="simple" csTypeId="urn:microsoft.com/office/officeart/2005/8/colors/colorful1" csCatId="colorful" phldr="1"/>
      <dgm:spPr/>
    </dgm:pt>
    <dgm:pt modelId="{1739041D-A771-4697-A5C5-29394D403CAB}">
      <dgm:prSet phldrT="[Text]"/>
      <dgm:spPr/>
      <dgm:t>
        <a:bodyPr/>
        <a:lstStyle/>
        <a:p>
          <a:r>
            <a:rPr lang="en-US" dirty="0"/>
            <a:t>Subjected to traumatizing incidents of physical restraint and seclusion</a:t>
          </a:r>
        </a:p>
      </dgm:t>
    </dgm:pt>
    <dgm:pt modelId="{F66829F8-D365-4F4F-AF7C-312B99366A9C}" type="parTrans" cxnId="{4E6CEE79-9F13-46E7-B856-9EDCC750C11E}">
      <dgm:prSet/>
      <dgm:spPr/>
      <dgm:t>
        <a:bodyPr/>
        <a:lstStyle/>
        <a:p>
          <a:endParaRPr lang="en-US"/>
        </a:p>
      </dgm:t>
    </dgm:pt>
    <dgm:pt modelId="{7715B149-0267-4C9D-BFD7-493B16E02CAE}" type="sibTrans" cxnId="{4E6CEE79-9F13-46E7-B856-9EDCC750C11E}">
      <dgm:prSet/>
      <dgm:spPr/>
      <dgm:t>
        <a:bodyPr/>
        <a:lstStyle/>
        <a:p>
          <a:endParaRPr lang="en-US"/>
        </a:p>
      </dgm:t>
    </dgm:pt>
    <dgm:pt modelId="{96BF5C2A-311D-4BF8-B2CC-9D66507D8287}">
      <dgm:prSet phldrT="[Text]"/>
      <dgm:spPr/>
      <dgm:t>
        <a:bodyPr/>
        <a:lstStyle/>
        <a:p>
          <a:r>
            <a:rPr lang="en-US" dirty="0"/>
            <a:t>Have significantly higher rates of serious injury compared to non-disabled peers</a:t>
          </a:r>
        </a:p>
      </dgm:t>
    </dgm:pt>
    <dgm:pt modelId="{D19EEC72-0D50-4C8D-8B5C-5911043D9541}" type="parTrans" cxnId="{01ECE6DA-3B7A-4E78-A742-BBC0F87B599C}">
      <dgm:prSet/>
      <dgm:spPr/>
      <dgm:t>
        <a:bodyPr/>
        <a:lstStyle/>
        <a:p>
          <a:endParaRPr lang="en-US"/>
        </a:p>
      </dgm:t>
    </dgm:pt>
    <dgm:pt modelId="{C6B3EEFB-E05E-47AB-8032-7D4ACE3DB05B}" type="sibTrans" cxnId="{01ECE6DA-3B7A-4E78-A742-BBC0F87B599C}">
      <dgm:prSet/>
      <dgm:spPr/>
      <dgm:t>
        <a:bodyPr/>
        <a:lstStyle/>
        <a:p>
          <a:endParaRPr lang="en-US"/>
        </a:p>
      </dgm:t>
    </dgm:pt>
    <dgm:pt modelId="{F83BD897-46F4-491D-9276-8416E1A07B4A}">
      <dgm:prSet phldrT="[Text]"/>
      <dgm:spPr/>
      <dgm:t>
        <a:bodyPr/>
        <a:lstStyle/>
        <a:p>
          <a:r>
            <a:rPr lang="en-US" dirty="0"/>
            <a:t>Increased risk of psychological distress due to </a:t>
          </a:r>
          <a:r>
            <a:rPr lang="en-US"/>
            <a:t>medical procedures</a:t>
          </a:r>
          <a:endParaRPr lang="en-US" dirty="0"/>
        </a:p>
      </dgm:t>
    </dgm:pt>
    <dgm:pt modelId="{6E7038F2-1A9E-40DA-8818-48A2AD32617A}" type="parTrans" cxnId="{59167FBB-BDAB-4491-903F-9B913D970E98}">
      <dgm:prSet/>
      <dgm:spPr/>
      <dgm:t>
        <a:bodyPr/>
        <a:lstStyle/>
        <a:p>
          <a:endParaRPr lang="en-US"/>
        </a:p>
      </dgm:t>
    </dgm:pt>
    <dgm:pt modelId="{9D30D70D-0E46-46F4-A14D-1B86A50472D3}" type="sibTrans" cxnId="{59167FBB-BDAB-4491-903F-9B913D970E98}">
      <dgm:prSet/>
      <dgm:spPr/>
      <dgm:t>
        <a:bodyPr/>
        <a:lstStyle/>
        <a:p>
          <a:endParaRPr lang="en-US"/>
        </a:p>
      </dgm:t>
    </dgm:pt>
    <dgm:pt modelId="{414C8524-43FE-4411-A551-67123B38FB86}" type="pres">
      <dgm:prSet presAssocID="{DFE7DF3E-3086-4E2A-A50D-57B6303DA0E1}" presName="Name0" presStyleCnt="0">
        <dgm:presLayoutVars>
          <dgm:dir/>
          <dgm:resizeHandles val="exact"/>
        </dgm:presLayoutVars>
      </dgm:prSet>
      <dgm:spPr/>
    </dgm:pt>
    <dgm:pt modelId="{E2EAFF9E-AD8F-4B98-A07D-96386F629025}" type="pres">
      <dgm:prSet presAssocID="{DFE7DF3E-3086-4E2A-A50D-57B6303DA0E1}" presName="bkgdShp" presStyleLbl="alignAccFollowNode1" presStyleIdx="0" presStyleCnt="1"/>
      <dgm:spPr/>
    </dgm:pt>
    <dgm:pt modelId="{A56B6CEA-1CFA-405C-BC5A-6AD1D8731CA0}" type="pres">
      <dgm:prSet presAssocID="{DFE7DF3E-3086-4E2A-A50D-57B6303DA0E1}" presName="linComp" presStyleCnt="0"/>
      <dgm:spPr/>
    </dgm:pt>
    <dgm:pt modelId="{E8A909EB-ECD8-4F3F-9C98-ED6F0537B015}" type="pres">
      <dgm:prSet presAssocID="{1739041D-A771-4697-A5C5-29394D403CAB}" presName="compNode" presStyleCnt="0"/>
      <dgm:spPr/>
    </dgm:pt>
    <dgm:pt modelId="{052BFF13-6E0F-4CE9-915C-157DB9581307}" type="pres">
      <dgm:prSet presAssocID="{1739041D-A771-4697-A5C5-29394D403CAB}" presName="node" presStyleLbl="node1" presStyleIdx="0" presStyleCnt="3">
        <dgm:presLayoutVars>
          <dgm:bulletEnabled val="1"/>
        </dgm:presLayoutVars>
      </dgm:prSet>
      <dgm:spPr/>
      <dgm:t>
        <a:bodyPr/>
        <a:lstStyle/>
        <a:p>
          <a:endParaRPr lang="en-US"/>
        </a:p>
      </dgm:t>
    </dgm:pt>
    <dgm:pt modelId="{317A0AC6-7C14-4F52-91CA-03B8BB5F0BBA}" type="pres">
      <dgm:prSet presAssocID="{1739041D-A771-4697-A5C5-29394D403CAB}" presName="invisiNode" presStyleLbl="node1" presStyleIdx="0" presStyleCnt="3"/>
      <dgm:spPr/>
    </dgm:pt>
    <dgm:pt modelId="{B004EBDA-B341-4726-91C2-3FED97BE9DFC}" type="pres">
      <dgm:prSet presAssocID="{1739041D-A771-4697-A5C5-29394D403CAB}" presName="imagNode"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t="-22000" b="-22000"/>
          </a:stretch>
        </a:blipFill>
      </dgm:spPr>
      <dgm:extLst>
        <a:ext uri="{E40237B7-FDA0-4F09-8148-C483321AD2D9}">
          <dgm14:cNvPr xmlns:dgm14="http://schemas.microsoft.com/office/drawing/2010/diagram" id="0" name="" descr="Student in wheelchair studying"/>
        </a:ext>
      </dgm:extLst>
    </dgm:pt>
    <dgm:pt modelId="{00B032DB-72AF-4A72-A445-8ADA94B48ED8}" type="pres">
      <dgm:prSet presAssocID="{7715B149-0267-4C9D-BFD7-493B16E02CAE}" presName="sibTrans" presStyleLbl="sibTrans2D1" presStyleIdx="0" presStyleCnt="0"/>
      <dgm:spPr/>
      <dgm:t>
        <a:bodyPr/>
        <a:lstStyle/>
        <a:p>
          <a:endParaRPr lang="en-US"/>
        </a:p>
      </dgm:t>
    </dgm:pt>
    <dgm:pt modelId="{F00D75DE-F265-433E-907D-7935AF584E5A}" type="pres">
      <dgm:prSet presAssocID="{96BF5C2A-311D-4BF8-B2CC-9D66507D8287}" presName="compNode" presStyleCnt="0"/>
      <dgm:spPr/>
    </dgm:pt>
    <dgm:pt modelId="{92661BCA-97A4-4650-9721-6716D3B79F8A}" type="pres">
      <dgm:prSet presAssocID="{96BF5C2A-311D-4BF8-B2CC-9D66507D8287}" presName="node" presStyleLbl="node1" presStyleIdx="1" presStyleCnt="3">
        <dgm:presLayoutVars>
          <dgm:bulletEnabled val="1"/>
        </dgm:presLayoutVars>
      </dgm:prSet>
      <dgm:spPr/>
      <dgm:t>
        <a:bodyPr/>
        <a:lstStyle/>
        <a:p>
          <a:endParaRPr lang="en-US"/>
        </a:p>
      </dgm:t>
    </dgm:pt>
    <dgm:pt modelId="{23281ABB-CDB7-4BB6-8018-9CCA5200DCB9}" type="pres">
      <dgm:prSet presAssocID="{96BF5C2A-311D-4BF8-B2CC-9D66507D8287}" presName="invisiNode" presStyleLbl="node1" presStyleIdx="1" presStyleCnt="3"/>
      <dgm:spPr/>
    </dgm:pt>
    <dgm:pt modelId="{9B631425-BF37-4888-938F-73C999E67F89}" type="pres">
      <dgm:prSet presAssocID="{96BF5C2A-311D-4BF8-B2CC-9D66507D8287}" presName="imagNode" presStyleLbl="fgImgPlace1" presStyleIdx="1" presStyleCnt="3"/>
      <dgm:spPr>
        <a:blipFill dpi="0" rotWithShape="1">
          <a:blip xmlns:r="http://schemas.openxmlformats.org/officeDocument/2006/relationships" r:embed="rId2" cstate="hqprint">
            <a:extLst>
              <a:ext uri="{28A0092B-C50C-407E-A947-70E740481C1C}">
                <a14:useLocalDpi xmlns:a14="http://schemas.microsoft.com/office/drawing/2010/main" val="0"/>
              </a:ext>
            </a:extLst>
          </a:blip>
          <a:srcRect/>
          <a:stretch>
            <a:fillRect l="1070" t="-239" r="-1070" b="-43761"/>
          </a:stretch>
        </a:blipFill>
      </dgm:spPr>
      <dgm:extLst>
        <a:ext uri="{E40237B7-FDA0-4F09-8148-C483321AD2D9}">
          <dgm14:cNvPr xmlns:dgm14="http://schemas.microsoft.com/office/drawing/2010/diagram" id="0" name="" descr="Person using sign language"/>
        </a:ext>
      </dgm:extLst>
    </dgm:pt>
    <dgm:pt modelId="{CB4924EB-75E9-4C96-8947-C16FC79C0DEF}" type="pres">
      <dgm:prSet presAssocID="{C6B3EEFB-E05E-47AB-8032-7D4ACE3DB05B}" presName="sibTrans" presStyleLbl="sibTrans2D1" presStyleIdx="0" presStyleCnt="0"/>
      <dgm:spPr/>
      <dgm:t>
        <a:bodyPr/>
        <a:lstStyle/>
        <a:p>
          <a:endParaRPr lang="en-US"/>
        </a:p>
      </dgm:t>
    </dgm:pt>
    <dgm:pt modelId="{C3D69683-B496-45E0-9707-D8B89D9058E2}" type="pres">
      <dgm:prSet presAssocID="{F83BD897-46F4-491D-9276-8416E1A07B4A}" presName="compNode" presStyleCnt="0"/>
      <dgm:spPr/>
    </dgm:pt>
    <dgm:pt modelId="{3666F794-E4DD-468C-A933-9B5F65691E29}" type="pres">
      <dgm:prSet presAssocID="{F83BD897-46F4-491D-9276-8416E1A07B4A}" presName="node" presStyleLbl="node1" presStyleIdx="2" presStyleCnt="3">
        <dgm:presLayoutVars>
          <dgm:bulletEnabled val="1"/>
        </dgm:presLayoutVars>
      </dgm:prSet>
      <dgm:spPr/>
      <dgm:t>
        <a:bodyPr/>
        <a:lstStyle/>
        <a:p>
          <a:endParaRPr lang="en-US"/>
        </a:p>
      </dgm:t>
    </dgm:pt>
    <dgm:pt modelId="{61914ACB-E2A0-4369-B1AB-1C3996E8C369}" type="pres">
      <dgm:prSet presAssocID="{F83BD897-46F4-491D-9276-8416E1A07B4A}" presName="invisiNode" presStyleLbl="node1" presStyleIdx="2" presStyleCnt="3"/>
      <dgm:spPr/>
    </dgm:pt>
    <dgm:pt modelId="{DA3EEABF-36E8-468A-9F83-EDEFE38F0291}" type="pres">
      <dgm:prSet presAssocID="{F83BD897-46F4-491D-9276-8416E1A07B4A}" presName="imagNode"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t="-22000" b="-22000"/>
          </a:stretch>
        </a:blipFill>
      </dgm:spPr>
      <dgm:extLst>
        <a:ext uri="{E40237B7-FDA0-4F09-8148-C483321AD2D9}">
          <dgm14:cNvPr xmlns:dgm14="http://schemas.microsoft.com/office/drawing/2010/diagram" id="0" name="" descr="Girl with down syndrome at school"/>
        </a:ext>
      </dgm:extLst>
    </dgm:pt>
  </dgm:ptLst>
  <dgm:cxnLst>
    <dgm:cxn modelId="{36649C82-A76D-4C41-BF8A-B6BC781EA431}" type="presOf" srcId="{DFE7DF3E-3086-4E2A-A50D-57B6303DA0E1}" destId="{414C8524-43FE-4411-A551-67123B38FB86}" srcOrd="0" destOrd="0" presId="urn:microsoft.com/office/officeart/2005/8/layout/pList2"/>
    <dgm:cxn modelId="{01ECE6DA-3B7A-4E78-A742-BBC0F87B599C}" srcId="{DFE7DF3E-3086-4E2A-A50D-57B6303DA0E1}" destId="{96BF5C2A-311D-4BF8-B2CC-9D66507D8287}" srcOrd="1" destOrd="0" parTransId="{D19EEC72-0D50-4C8D-8B5C-5911043D9541}" sibTransId="{C6B3EEFB-E05E-47AB-8032-7D4ACE3DB05B}"/>
    <dgm:cxn modelId="{D9C69AB9-E047-4323-B92B-0923252FBBF3}" type="presOf" srcId="{7715B149-0267-4C9D-BFD7-493B16E02CAE}" destId="{00B032DB-72AF-4A72-A445-8ADA94B48ED8}" srcOrd="0" destOrd="0" presId="urn:microsoft.com/office/officeart/2005/8/layout/pList2"/>
    <dgm:cxn modelId="{CBFF0619-5595-479A-A269-BA27DD523B64}" type="presOf" srcId="{96BF5C2A-311D-4BF8-B2CC-9D66507D8287}" destId="{92661BCA-97A4-4650-9721-6716D3B79F8A}" srcOrd="0" destOrd="0" presId="urn:microsoft.com/office/officeart/2005/8/layout/pList2"/>
    <dgm:cxn modelId="{4E6CEE79-9F13-46E7-B856-9EDCC750C11E}" srcId="{DFE7DF3E-3086-4E2A-A50D-57B6303DA0E1}" destId="{1739041D-A771-4697-A5C5-29394D403CAB}" srcOrd="0" destOrd="0" parTransId="{F66829F8-D365-4F4F-AF7C-312B99366A9C}" sibTransId="{7715B149-0267-4C9D-BFD7-493B16E02CAE}"/>
    <dgm:cxn modelId="{D3AD6384-A7D2-4AD0-A061-F2134670D449}" type="presOf" srcId="{1739041D-A771-4697-A5C5-29394D403CAB}" destId="{052BFF13-6E0F-4CE9-915C-157DB9581307}" srcOrd="0" destOrd="0" presId="urn:microsoft.com/office/officeart/2005/8/layout/pList2"/>
    <dgm:cxn modelId="{7CD4FEA9-CB1D-4EB7-9B08-FCDA80995186}" type="presOf" srcId="{F83BD897-46F4-491D-9276-8416E1A07B4A}" destId="{3666F794-E4DD-468C-A933-9B5F65691E29}" srcOrd="0" destOrd="0" presId="urn:microsoft.com/office/officeart/2005/8/layout/pList2"/>
    <dgm:cxn modelId="{1384A5CB-1F10-42B0-A477-06993048D07D}" type="presOf" srcId="{C6B3EEFB-E05E-47AB-8032-7D4ACE3DB05B}" destId="{CB4924EB-75E9-4C96-8947-C16FC79C0DEF}" srcOrd="0" destOrd="0" presId="urn:microsoft.com/office/officeart/2005/8/layout/pList2"/>
    <dgm:cxn modelId="{59167FBB-BDAB-4491-903F-9B913D970E98}" srcId="{DFE7DF3E-3086-4E2A-A50D-57B6303DA0E1}" destId="{F83BD897-46F4-491D-9276-8416E1A07B4A}" srcOrd="2" destOrd="0" parTransId="{6E7038F2-1A9E-40DA-8818-48A2AD32617A}" sibTransId="{9D30D70D-0E46-46F4-A14D-1B86A50472D3}"/>
    <dgm:cxn modelId="{B4C1669F-DE67-4C59-AEEB-9F8A0836A2B8}" type="presParOf" srcId="{414C8524-43FE-4411-A551-67123B38FB86}" destId="{E2EAFF9E-AD8F-4B98-A07D-96386F629025}" srcOrd="0" destOrd="0" presId="urn:microsoft.com/office/officeart/2005/8/layout/pList2"/>
    <dgm:cxn modelId="{E9C21081-DACF-40F6-8C24-258F93159509}" type="presParOf" srcId="{414C8524-43FE-4411-A551-67123B38FB86}" destId="{A56B6CEA-1CFA-405C-BC5A-6AD1D8731CA0}" srcOrd="1" destOrd="0" presId="urn:microsoft.com/office/officeart/2005/8/layout/pList2"/>
    <dgm:cxn modelId="{877A9EF6-4A3D-48A5-9038-94B5FBCB3EBD}" type="presParOf" srcId="{A56B6CEA-1CFA-405C-BC5A-6AD1D8731CA0}" destId="{E8A909EB-ECD8-4F3F-9C98-ED6F0537B015}" srcOrd="0" destOrd="0" presId="urn:microsoft.com/office/officeart/2005/8/layout/pList2"/>
    <dgm:cxn modelId="{74DB546B-79E6-436F-9EF7-199865FB7A97}" type="presParOf" srcId="{E8A909EB-ECD8-4F3F-9C98-ED6F0537B015}" destId="{052BFF13-6E0F-4CE9-915C-157DB9581307}" srcOrd="0" destOrd="0" presId="urn:microsoft.com/office/officeart/2005/8/layout/pList2"/>
    <dgm:cxn modelId="{CEED71CC-4A83-459D-AC4F-CFAE79D3199D}" type="presParOf" srcId="{E8A909EB-ECD8-4F3F-9C98-ED6F0537B015}" destId="{317A0AC6-7C14-4F52-91CA-03B8BB5F0BBA}" srcOrd="1" destOrd="0" presId="urn:microsoft.com/office/officeart/2005/8/layout/pList2"/>
    <dgm:cxn modelId="{DA0AE4C3-FAE4-49B9-B4F6-1CF2949F02BB}" type="presParOf" srcId="{E8A909EB-ECD8-4F3F-9C98-ED6F0537B015}" destId="{B004EBDA-B341-4726-91C2-3FED97BE9DFC}" srcOrd="2" destOrd="0" presId="urn:microsoft.com/office/officeart/2005/8/layout/pList2"/>
    <dgm:cxn modelId="{FEBF4494-B520-4EDC-8F5F-51D100055E0D}" type="presParOf" srcId="{A56B6CEA-1CFA-405C-BC5A-6AD1D8731CA0}" destId="{00B032DB-72AF-4A72-A445-8ADA94B48ED8}" srcOrd="1" destOrd="0" presId="urn:microsoft.com/office/officeart/2005/8/layout/pList2"/>
    <dgm:cxn modelId="{AEFE4285-7B44-43F3-840C-27A5AE9F4567}" type="presParOf" srcId="{A56B6CEA-1CFA-405C-BC5A-6AD1D8731CA0}" destId="{F00D75DE-F265-433E-907D-7935AF584E5A}" srcOrd="2" destOrd="0" presId="urn:microsoft.com/office/officeart/2005/8/layout/pList2"/>
    <dgm:cxn modelId="{825DC0EF-B866-4738-BB06-DF193C55B486}" type="presParOf" srcId="{F00D75DE-F265-433E-907D-7935AF584E5A}" destId="{92661BCA-97A4-4650-9721-6716D3B79F8A}" srcOrd="0" destOrd="0" presId="urn:microsoft.com/office/officeart/2005/8/layout/pList2"/>
    <dgm:cxn modelId="{50651938-2BD5-4F2F-96F2-6D34C9530087}" type="presParOf" srcId="{F00D75DE-F265-433E-907D-7935AF584E5A}" destId="{23281ABB-CDB7-4BB6-8018-9CCA5200DCB9}" srcOrd="1" destOrd="0" presId="urn:microsoft.com/office/officeart/2005/8/layout/pList2"/>
    <dgm:cxn modelId="{D70EB80A-E1EA-43F7-8FDB-CE44BEAC18D6}" type="presParOf" srcId="{F00D75DE-F265-433E-907D-7935AF584E5A}" destId="{9B631425-BF37-4888-938F-73C999E67F89}" srcOrd="2" destOrd="0" presId="urn:microsoft.com/office/officeart/2005/8/layout/pList2"/>
    <dgm:cxn modelId="{EF7184DF-79C4-4C9A-986B-DD73FBB83D9B}" type="presParOf" srcId="{A56B6CEA-1CFA-405C-BC5A-6AD1D8731CA0}" destId="{CB4924EB-75E9-4C96-8947-C16FC79C0DEF}" srcOrd="3" destOrd="0" presId="urn:microsoft.com/office/officeart/2005/8/layout/pList2"/>
    <dgm:cxn modelId="{03EB7B41-2197-4BC0-8BC9-C9885197A295}" type="presParOf" srcId="{A56B6CEA-1CFA-405C-BC5A-6AD1D8731CA0}" destId="{C3D69683-B496-45E0-9707-D8B89D9058E2}" srcOrd="4" destOrd="0" presId="urn:microsoft.com/office/officeart/2005/8/layout/pList2"/>
    <dgm:cxn modelId="{D0F7FD27-EA40-4347-AF92-A7C290FE2806}" type="presParOf" srcId="{C3D69683-B496-45E0-9707-D8B89D9058E2}" destId="{3666F794-E4DD-468C-A933-9B5F65691E29}" srcOrd="0" destOrd="0" presId="urn:microsoft.com/office/officeart/2005/8/layout/pList2"/>
    <dgm:cxn modelId="{766166B9-2085-4CC7-86E1-FD8189CDEA97}" type="presParOf" srcId="{C3D69683-B496-45E0-9707-D8B89D9058E2}" destId="{61914ACB-E2A0-4369-B1AB-1C3996E8C369}" srcOrd="1" destOrd="0" presId="urn:microsoft.com/office/officeart/2005/8/layout/pList2"/>
    <dgm:cxn modelId="{932A5EB1-9BC2-4CE2-B1D2-C091237759A8}" type="presParOf" srcId="{C3D69683-B496-45E0-9707-D8B89D9058E2}" destId="{DA3EEABF-36E8-468A-9F83-EDEFE38F029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E7DF3E-3086-4E2A-A50D-57B6303DA0E1}" type="doc">
      <dgm:prSet loTypeId="urn:microsoft.com/office/officeart/2005/8/layout/pList2" loCatId="list" qsTypeId="urn:microsoft.com/office/officeart/2005/8/quickstyle/simple1" qsCatId="simple" csTypeId="urn:microsoft.com/office/officeart/2005/8/colors/colorful1" csCatId="colorful" phldr="1"/>
      <dgm:spPr/>
    </dgm:pt>
    <dgm:pt modelId="{1739041D-A771-4697-A5C5-29394D403CAB}">
      <dgm:prSet phldrT="[Text]"/>
      <dgm:spPr/>
      <dgm:t>
        <a:bodyPr/>
        <a:lstStyle/>
        <a:p>
          <a:r>
            <a:rPr lang="en-US" dirty="0"/>
            <a:t>Communication and language barriers</a:t>
          </a:r>
        </a:p>
      </dgm:t>
    </dgm:pt>
    <dgm:pt modelId="{F66829F8-D365-4F4F-AF7C-312B99366A9C}" type="parTrans" cxnId="{4E6CEE79-9F13-46E7-B856-9EDCC750C11E}">
      <dgm:prSet/>
      <dgm:spPr/>
      <dgm:t>
        <a:bodyPr/>
        <a:lstStyle/>
        <a:p>
          <a:endParaRPr lang="en-US"/>
        </a:p>
      </dgm:t>
    </dgm:pt>
    <dgm:pt modelId="{7715B149-0267-4C9D-BFD7-493B16E02CAE}" type="sibTrans" cxnId="{4E6CEE79-9F13-46E7-B856-9EDCC750C11E}">
      <dgm:prSet/>
      <dgm:spPr/>
      <dgm:t>
        <a:bodyPr/>
        <a:lstStyle/>
        <a:p>
          <a:endParaRPr lang="en-US"/>
        </a:p>
      </dgm:t>
    </dgm:pt>
    <dgm:pt modelId="{96BF5C2A-311D-4BF8-B2CC-9D66507D8287}">
      <dgm:prSet phldrT="[Text]"/>
      <dgm:spPr/>
      <dgm:t>
        <a:bodyPr/>
        <a:lstStyle/>
        <a:p>
          <a:r>
            <a:rPr lang="en-US" dirty="0"/>
            <a:t>Multiple caregivers:</a:t>
          </a:r>
        </a:p>
        <a:p>
          <a:r>
            <a:rPr lang="en-US" dirty="0"/>
            <a:t>Parents, extended family, home-care workers, school staff, residential staff, etc. </a:t>
          </a:r>
        </a:p>
      </dgm:t>
    </dgm:pt>
    <dgm:pt modelId="{D19EEC72-0D50-4C8D-8B5C-5911043D9541}" type="parTrans" cxnId="{01ECE6DA-3B7A-4E78-A742-BBC0F87B599C}">
      <dgm:prSet/>
      <dgm:spPr/>
      <dgm:t>
        <a:bodyPr/>
        <a:lstStyle/>
        <a:p>
          <a:endParaRPr lang="en-US"/>
        </a:p>
      </dgm:t>
    </dgm:pt>
    <dgm:pt modelId="{C6B3EEFB-E05E-47AB-8032-7D4ACE3DB05B}" type="sibTrans" cxnId="{01ECE6DA-3B7A-4E78-A742-BBC0F87B599C}">
      <dgm:prSet/>
      <dgm:spPr/>
      <dgm:t>
        <a:bodyPr/>
        <a:lstStyle/>
        <a:p>
          <a:endParaRPr lang="en-US"/>
        </a:p>
      </dgm:t>
    </dgm:pt>
    <dgm:pt modelId="{F83BD897-46F4-491D-9276-8416E1A07B4A}">
      <dgm:prSet phldrT="[Text]"/>
      <dgm:spPr/>
      <dgm:t>
        <a:bodyPr/>
        <a:lstStyle/>
        <a:p>
          <a:r>
            <a:rPr lang="en-US" dirty="0"/>
            <a:t>Viewed as different than others</a:t>
          </a:r>
        </a:p>
        <a:p>
          <a:endParaRPr lang="en-US" dirty="0"/>
        </a:p>
        <a:p>
          <a:r>
            <a:rPr lang="en-US" dirty="0"/>
            <a:t>Less likely to be believed</a:t>
          </a:r>
        </a:p>
      </dgm:t>
    </dgm:pt>
    <dgm:pt modelId="{6E7038F2-1A9E-40DA-8818-48A2AD32617A}" type="parTrans" cxnId="{59167FBB-BDAB-4491-903F-9B913D970E98}">
      <dgm:prSet/>
      <dgm:spPr/>
      <dgm:t>
        <a:bodyPr/>
        <a:lstStyle/>
        <a:p>
          <a:endParaRPr lang="en-US"/>
        </a:p>
      </dgm:t>
    </dgm:pt>
    <dgm:pt modelId="{9D30D70D-0E46-46F4-A14D-1B86A50472D3}" type="sibTrans" cxnId="{59167FBB-BDAB-4491-903F-9B913D970E98}">
      <dgm:prSet/>
      <dgm:spPr/>
      <dgm:t>
        <a:bodyPr/>
        <a:lstStyle/>
        <a:p>
          <a:endParaRPr lang="en-US"/>
        </a:p>
      </dgm:t>
    </dgm:pt>
    <dgm:pt modelId="{414C8524-43FE-4411-A551-67123B38FB86}" type="pres">
      <dgm:prSet presAssocID="{DFE7DF3E-3086-4E2A-A50D-57B6303DA0E1}" presName="Name0" presStyleCnt="0">
        <dgm:presLayoutVars>
          <dgm:dir/>
          <dgm:resizeHandles val="exact"/>
        </dgm:presLayoutVars>
      </dgm:prSet>
      <dgm:spPr/>
    </dgm:pt>
    <dgm:pt modelId="{E2EAFF9E-AD8F-4B98-A07D-96386F629025}" type="pres">
      <dgm:prSet presAssocID="{DFE7DF3E-3086-4E2A-A50D-57B6303DA0E1}" presName="bkgdShp" presStyleLbl="alignAccFollowNode1" presStyleIdx="0" presStyleCnt="1"/>
      <dgm:spPr/>
    </dgm:pt>
    <dgm:pt modelId="{A56B6CEA-1CFA-405C-BC5A-6AD1D8731CA0}" type="pres">
      <dgm:prSet presAssocID="{DFE7DF3E-3086-4E2A-A50D-57B6303DA0E1}" presName="linComp" presStyleCnt="0"/>
      <dgm:spPr/>
    </dgm:pt>
    <dgm:pt modelId="{E8A909EB-ECD8-4F3F-9C98-ED6F0537B015}" type="pres">
      <dgm:prSet presAssocID="{1739041D-A771-4697-A5C5-29394D403CAB}" presName="compNode" presStyleCnt="0"/>
      <dgm:spPr/>
    </dgm:pt>
    <dgm:pt modelId="{052BFF13-6E0F-4CE9-915C-157DB9581307}" type="pres">
      <dgm:prSet presAssocID="{1739041D-A771-4697-A5C5-29394D403CAB}" presName="node" presStyleLbl="node1" presStyleIdx="0" presStyleCnt="3">
        <dgm:presLayoutVars>
          <dgm:bulletEnabled val="1"/>
        </dgm:presLayoutVars>
      </dgm:prSet>
      <dgm:spPr/>
      <dgm:t>
        <a:bodyPr/>
        <a:lstStyle/>
        <a:p>
          <a:endParaRPr lang="en-US"/>
        </a:p>
      </dgm:t>
    </dgm:pt>
    <dgm:pt modelId="{317A0AC6-7C14-4F52-91CA-03B8BB5F0BBA}" type="pres">
      <dgm:prSet presAssocID="{1739041D-A771-4697-A5C5-29394D403CAB}" presName="invisiNode" presStyleLbl="node1" presStyleIdx="0" presStyleCnt="3"/>
      <dgm:spPr/>
    </dgm:pt>
    <dgm:pt modelId="{B004EBDA-B341-4726-91C2-3FED97BE9DFC}" type="pres">
      <dgm:prSet presAssocID="{1739041D-A771-4697-A5C5-29394D403CAB}" presName="imagNode" presStyleLbl="fgImgPlace1" presStyleIdx="0" presStyleCnt="3"/>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t="-22000" b="-22000"/>
          </a:stretch>
        </a:blipFill>
      </dgm:spPr>
      <dgm:extLst>
        <a:ext uri="{E40237B7-FDA0-4F09-8148-C483321AD2D9}">
          <dgm14:cNvPr xmlns:dgm14="http://schemas.microsoft.com/office/drawing/2010/diagram" id="0" name="" descr="Student in wheelchair studying"/>
        </a:ext>
      </dgm:extLst>
    </dgm:pt>
    <dgm:pt modelId="{00B032DB-72AF-4A72-A445-8ADA94B48ED8}" type="pres">
      <dgm:prSet presAssocID="{7715B149-0267-4C9D-BFD7-493B16E02CAE}" presName="sibTrans" presStyleLbl="sibTrans2D1" presStyleIdx="0" presStyleCnt="0"/>
      <dgm:spPr/>
      <dgm:t>
        <a:bodyPr/>
        <a:lstStyle/>
        <a:p>
          <a:endParaRPr lang="en-US"/>
        </a:p>
      </dgm:t>
    </dgm:pt>
    <dgm:pt modelId="{F00D75DE-F265-433E-907D-7935AF584E5A}" type="pres">
      <dgm:prSet presAssocID="{96BF5C2A-311D-4BF8-B2CC-9D66507D8287}" presName="compNode" presStyleCnt="0"/>
      <dgm:spPr/>
    </dgm:pt>
    <dgm:pt modelId="{92661BCA-97A4-4650-9721-6716D3B79F8A}" type="pres">
      <dgm:prSet presAssocID="{96BF5C2A-311D-4BF8-B2CC-9D66507D8287}" presName="node" presStyleLbl="node1" presStyleIdx="1" presStyleCnt="3">
        <dgm:presLayoutVars>
          <dgm:bulletEnabled val="1"/>
        </dgm:presLayoutVars>
      </dgm:prSet>
      <dgm:spPr/>
      <dgm:t>
        <a:bodyPr/>
        <a:lstStyle/>
        <a:p>
          <a:endParaRPr lang="en-US"/>
        </a:p>
      </dgm:t>
    </dgm:pt>
    <dgm:pt modelId="{23281ABB-CDB7-4BB6-8018-9CCA5200DCB9}" type="pres">
      <dgm:prSet presAssocID="{96BF5C2A-311D-4BF8-B2CC-9D66507D8287}" presName="invisiNode" presStyleLbl="node1" presStyleIdx="1" presStyleCnt="3"/>
      <dgm:spPr/>
    </dgm:pt>
    <dgm:pt modelId="{9B631425-BF37-4888-938F-73C999E67F89}" type="pres">
      <dgm:prSet presAssocID="{96BF5C2A-311D-4BF8-B2CC-9D66507D8287}" presName="imagNode" presStyleLbl="fgImgPlace1" presStyleIdx="1" presStyleCnt="3"/>
      <dgm:spPr>
        <a:blipFill dpi="0" rotWithShape="1">
          <a:blip xmlns:r="http://schemas.openxmlformats.org/officeDocument/2006/relationships" r:embed="rId2" cstate="hqprint">
            <a:extLst>
              <a:ext uri="{28A0092B-C50C-407E-A947-70E740481C1C}">
                <a14:useLocalDpi xmlns:a14="http://schemas.microsoft.com/office/drawing/2010/main" val="0"/>
              </a:ext>
            </a:extLst>
          </a:blip>
          <a:srcRect/>
          <a:stretch>
            <a:fillRect l="1070" t="-239" r="-1070" b="-43761"/>
          </a:stretch>
        </a:blipFill>
      </dgm:spPr>
      <dgm:extLst>
        <a:ext uri="{E40237B7-FDA0-4F09-8148-C483321AD2D9}">
          <dgm14:cNvPr xmlns:dgm14="http://schemas.microsoft.com/office/drawing/2010/diagram" id="0" name="" descr="Person using sign language"/>
        </a:ext>
      </dgm:extLst>
    </dgm:pt>
    <dgm:pt modelId="{CB4924EB-75E9-4C96-8947-C16FC79C0DEF}" type="pres">
      <dgm:prSet presAssocID="{C6B3EEFB-E05E-47AB-8032-7D4ACE3DB05B}" presName="sibTrans" presStyleLbl="sibTrans2D1" presStyleIdx="0" presStyleCnt="0"/>
      <dgm:spPr/>
      <dgm:t>
        <a:bodyPr/>
        <a:lstStyle/>
        <a:p>
          <a:endParaRPr lang="en-US"/>
        </a:p>
      </dgm:t>
    </dgm:pt>
    <dgm:pt modelId="{C3D69683-B496-45E0-9707-D8B89D9058E2}" type="pres">
      <dgm:prSet presAssocID="{F83BD897-46F4-491D-9276-8416E1A07B4A}" presName="compNode" presStyleCnt="0"/>
      <dgm:spPr/>
    </dgm:pt>
    <dgm:pt modelId="{3666F794-E4DD-468C-A933-9B5F65691E29}" type="pres">
      <dgm:prSet presAssocID="{F83BD897-46F4-491D-9276-8416E1A07B4A}" presName="node" presStyleLbl="node1" presStyleIdx="2" presStyleCnt="3">
        <dgm:presLayoutVars>
          <dgm:bulletEnabled val="1"/>
        </dgm:presLayoutVars>
      </dgm:prSet>
      <dgm:spPr/>
      <dgm:t>
        <a:bodyPr/>
        <a:lstStyle/>
        <a:p>
          <a:endParaRPr lang="en-US"/>
        </a:p>
      </dgm:t>
    </dgm:pt>
    <dgm:pt modelId="{61914ACB-E2A0-4369-B1AB-1C3996E8C369}" type="pres">
      <dgm:prSet presAssocID="{F83BD897-46F4-491D-9276-8416E1A07B4A}" presName="invisiNode" presStyleLbl="node1" presStyleIdx="2" presStyleCnt="3"/>
      <dgm:spPr/>
    </dgm:pt>
    <dgm:pt modelId="{DA3EEABF-36E8-468A-9F83-EDEFE38F0291}" type="pres">
      <dgm:prSet presAssocID="{F83BD897-46F4-491D-9276-8416E1A07B4A}" presName="imagNode"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t="-22000" b="-22000"/>
          </a:stretch>
        </a:blipFill>
      </dgm:spPr>
      <dgm:extLst>
        <a:ext uri="{E40237B7-FDA0-4F09-8148-C483321AD2D9}">
          <dgm14:cNvPr xmlns:dgm14="http://schemas.microsoft.com/office/drawing/2010/diagram" id="0" name="" descr="Girl with down syndrome at school"/>
        </a:ext>
      </dgm:extLst>
    </dgm:pt>
  </dgm:ptLst>
  <dgm:cxnLst>
    <dgm:cxn modelId="{36649C82-A76D-4C41-BF8A-B6BC781EA431}" type="presOf" srcId="{DFE7DF3E-3086-4E2A-A50D-57B6303DA0E1}" destId="{414C8524-43FE-4411-A551-67123B38FB86}" srcOrd="0" destOrd="0" presId="urn:microsoft.com/office/officeart/2005/8/layout/pList2"/>
    <dgm:cxn modelId="{01ECE6DA-3B7A-4E78-A742-BBC0F87B599C}" srcId="{DFE7DF3E-3086-4E2A-A50D-57B6303DA0E1}" destId="{96BF5C2A-311D-4BF8-B2CC-9D66507D8287}" srcOrd="1" destOrd="0" parTransId="{D19EEC72-0D50-4C8D-8B5C-5911043D9541}" sibTransId="{C6B3EEFB-E05E-47AB-8032-7D4ACE3DB05B}"/>
    <dgm:cxn modelId="{D9C69AB9-E047-4323-B92B-0923252FBBF3}" type="presOf" srcId="{7715B149-0267-4C9D-BFD7-493B16E02CAE}" destId="{00B032DB-72AF-4A72-A445-8ADA94B48ED8}" srcOrd="0" destOrd="0" presId="urn:microsoft.com/office/officeart/2005/8/layout/pList2"/>
    <dgm:cxn modelId="{CBFF0619-5595-479A-A269-BA27DD523B64}" type="presOf" srcId="{96BF5C2A-311D-4BF8-B2CC-9D66507D8287}" destId="{92661BCA-97A4-4650-9721-6716D3B79F8A}" srcOrd="0" destOrd="0" presId="urn:microsoft.com/office/officeart/2005/8/layout/pList2"/>
    <dgm:cxn modelId="{4E6CEE79-9F13-46E7-B856-9EDCC750C11E}" srcId="{DFE7DF3E-3086-4E2A-A50D-57B6303DA0E1}" destId="{1739041D-A771-4697-A5C5-29394D403CAB}" srcOrd="0" destOrd="0" parTransId="{F66829F8-D365-4F4F-AF7C-312B99366A9C}" sibTransId="{7715B149-0267-4C9D-BFD7-493B16E02CAE}"/>
    <dgm:cxn modelId="{D3AD6384-A7D2-4AD0-A061-F2134670D449}" type="presOf" srcId="{1739041D-A771-4697-A5C5-29394D403CAB}" destId="{052BFF13-6E0F-4CE9-915C-157DB9581307}" srcOrd="0" destOrd="0" presId="urn:microsoft.com/office/officeart/2005/8/layout/pList2"/>
    <dgm:cxn modelId="{7CD4FEA9-CB1D-4EB7-9B08-FCDA80995186}" type="presOf" srcId="{F83BD897-46F4-491D-9276-8416E1A07B4A}" destId="{3666F794-E4DD-468C-A933-9B5F65691E29}" srcOrd="0" destOrd="0" presId="urn:microsoft.com/office/officeart/2005/8/layout/pList2"/>
    <dgm:cxn modelId="{1384A5CB-1F10-42B0-A477-06993048D07D}" type="presOf" srcId="{C6B3EEFB-E05E-47AB-8032-7D4ACE3DB05B}" destId="{CB4924EB-75E9-4C96-8947-C16FC79C0DEF}" srcOrd="0" destOrd="0" presId="urn:microsoft.com/office/officeart/2005/8/layout/pList2"/>
    <dgm:cxn modelId="{59167FBB-BDAB-4491-903F-9B913D970E98}" srcId="{DFE7DF3E-3086-4E2A-A50D-57B6303DA0E1}" destId="{F83BD897-46F4-491D-9276-8416E1A07B4A}" srcOrd="2" destOrd="0" parTransId="{6E7038F2-1A9E-40DA-8818-48A2AD32617A}" sibTransId="{9D30D70D-0E46-46F4-A14D-1B86A50472D3}"/>
    <dgm:cxn modelId="{B4C1669F-DE67-4C59-AEEB-9F8A0836A2B8}" type="presParOf" srcId="{414C8524-43FE-4411-A551-67123B38FB86}" destId="{E2EAFF9E-AD8F-4B98-A07D-96386F629025}" srcOrd="0" destOrd="0" presId="urn:microsoft.com/office/officeart/2005/8/layout/pList2"/>
    <dgm:cxn modelId="{E9C21081-DACF-40F6-8C24-258F93159509}" type="presParOf" srcId="{414C8524-43FE-4411-A551-67123B38FB86}" destId="{A56B6CEA-1CFA-405C-BC5A-6AD1D8731CA0}" srcOrd="1" destOrd="0" presId="urn:microsoft.com/office/officeart/2005/8/layout/pList2"/>
    <dgm:cxn modelId="{877A9EF6-4A3D-48A5-9038-94B5FBCB3EBD}" type="presParOf" srcId="{A56B6CEA-1CFA-405C-BC5A-6AD1D8731CA0}" destId="{E8A909EB-ECD8-4F3F-9C98-ED6F0537B015}" srcOrd="0" destOrd="0" presId="urn:microsoft.com/office/officeart/2005/8/layout/pList2"/>
    <dgm:cxn modelId="{74DB546B-79E6-436F-9EF7-199865FB7A97}" type="presParOf" srcId="{E8A909EB-ECD8-4F3F-9C98-ED6F0537B015}" destId="{052BFF13-6E0F-4CE9-915C-157DB9581307}" srcOrd="0" destOrd="0" presId="urn:microsoft.com/office/officeart/2005/8/layout/pList2"/>
    <dgm:cxn modelId="{CEED71CC-4A83-459D-AC4F-CFAE79D3199D}" type="presParOf" srcId="{E8A909EB-ECD8-4F3F-9C98-ED6F0537B015}" destId="{317A0AC6-7C14-4F52-91CA-03B8BB5F0BBA}" srcOrd="1" destOrd="0" presId="urn:microsoft.com/office/officeart/2005/8/layout/pList2"/>
    <dgm:cxn modelId="{DA0AE4C3-FAE4-49B9-B4F6-1CF2949F02BB}" type="presParOf" srcId="{E8A909EB-ECD8-4F3F-9C98-ED6F0537B015}" destId="{B004EBDA-B341-4726-91C2-3FED97BE9DFC}" srcOrd="2" destOrd="0" presId="urn:microsoft.com/office/officeart/2005/8/layout/pList2"/>
    <dgm:cxn modelId="{FEBF4494-B520-4EDC-8F5F-51D100055E0D}" type="presParOf" srcId="{A56B6CEA-1CFA-405C-BC5A-6AD1D8731CA0}" destId="{00B032DB-72AF-4A72-A445-8ADA94B48ED8}" srcOrd="1" destOrd="0" presId="urn:microsoft.com/office/officeart/2005/8/layout/pList2"/>
    <dgm:cxn modelId="{AEFE4285-7B44-43F3-840C-27A5AE9F4567}" type="presParOf" srcId="{A56B6CEA-1CFA-405C-BC5A-6AD1D8731CA0}" destId="{F00D75DE-F265-433E-907D-7935AF584E5A}" srcOrd="2" destOrd="0" presId="urn:microsoft.com/office/officeart/2005/8/layout/pList2"/>
    <dgm:cxn modelId="{825DC0EF-B866-4738-BB06-DF193C55B486}" type="presParOf" srcId="{F00D75DE-F265-433E-907D-7935AF584E5A}" destId="{92661BCA-97A4-4650-9721-6716D3B79F8A}" srcOrd="0" destOrd="0" presId="urn:microsoft.com/office/officeart/2005/8/layout/pList2"/>
    <dgm:cxn modelId="{50651938-2BD5-4F2F-96F2-6D34C9530087}" type="presParOf" srcId="{F00D75DE-F265-433E-907D-7935AF584E5A}" destId="{23281ABB-CDB7-4BB6-8018-9CCA5200DCB9}" srcOrd="1" destOrd="0" presId="urn:microsoft.com/office/officeart/2005/8/layout/pList2"/>
    <dgm:cxn modelId="{D70EB80A-E1EA-43F7-8FDB-CE44BEAC18D6}" type="presParOf" srcId="{F00D75DE-F265-433E-907D-7935AF584E5A}" destId="{9B631425-BF37-4888-938F-73C999E67F89}" srcOrd="2" destOrd="0" presId="urn:microsoft.com/office/officeart/2005/8/layout/pList2"/>
    <dgm:cxn modelId="{EF7184DF-79C4-4C9A-986B-DD73FBB83D9B}" type="presParOf" srcId="{A56B6CEA-1CFA-405C-BC5A-6AD1D8731CA0}" destId="{CB4924EB-75E9-4C96-8947-C16FC79C0DEF}" srcOrd="3" destOrd="0" presId="urn:microsoft.com/office/officeart/2005/8/layout/pList2"/>
    <dgm:cxn modelId="{03EB7B41-2197-4BC0-8BC9-C9885197A295}" type="presParOf" srcId="{A56B6CEA-1CFA-405C-BC5A-6AD1D8731CA0}" destId="{C3D69683-B496-45E0-9707-D8B89D9058E2}" srcOrd="4" destOrd="0" presId="urn:microsoft.com/office/officeart/2005/8/layout/pList2"/>
    <dgm:cxn modelId="{D0F7FD27-EA40-4347-AF92-A7C290FE2806}" type="presParOf" srcId="{C3D69683-B496-45E0-9707-D8B89D9058E2}" destId="{3666F794-E4DD-468C-A933-9B5F65691E29}" srcOrd="0" destOrd="0" presId="urn:microsoft.com/office/officeart/2005/8/layout/pList2"/>
    <dgm:cxn modelId="{766166B9-2085-4CC7-86E1-FD8189CDEA97}" type="presParOf" srcId="{C3D69683-B496-45E0-9707-D8B89D9058E2}" destId="{61914ACB-E2A0-4369-B1AB-1C3996E8C369}" srcOrd="1" destOrd="0" presId="urn:microsoft.com/office/officeart/2005/8/layout/pList2"/>
    <dgm:cxn modelId="{932A5EB1-9BC2-4CE2-B1D2-C091237759A8}" type="presParOf" srcId="{C3D69683-B496-45E0-9707-D8B89D9058E2}" destId="{DA3EEABF-36E8-468A-9F83-EDEFE38F029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1758F8-18FF-4E54-A409-7DECC2BB165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29DF7E8-8D15-49AC-9664-61B501364FBF}">
      <dgm:prSet custT="1"/>
      <dgm:spPr/>
      <dgm:t>
        <a:bodyPr/>
        <a:lstStyle/>
        <a:p>
          <a:r>
            <a:rPr lang="en-US" sz="2800" b="1" dirty="0"/>
            <a:t>Sensory/motor</a:t>
          </a:r>
        </a:p>
      </dgm:t>
    </dgm:pt>
    <dgm:pt modelId="{E20A24EF-850E-4EE8-ADC8-0584DFCE906E}" type="parTrans" cxnId="{9F0F4046-EB79-4C2B-BD56-9282A975EC7F}">
      <dgm:prSet/>
      <dgm:spPr/>
      <dgm:t>
        <a:bodyPr/>
        <a:lstStyle/>
        <a:p>
          <a:endParaRPr lang="en-US"/>
        </a:p>
      </dgm:t>
    </dgm:pt>
    <dgm:pt modelId="{5D92A5BD-ABBB-406B-895B-1962A33B2075}" type="sibTrans" cxnId="{9F0F4046-EB79-4C2B-BD56-9282A975EC7F}">
      <dgm:prSet/>
      <dgm:spPr/>
      <dgm:t>
        <a:bodyPr/>
        <a:lstStyle/>
        <a:p>
          <a:endParaRPr lang="en-US"/>
        </a:p>
      </dgm:t>
    </dgm:pt>
    <dgm:pt modelId="{C0A1ACD5-DCF7-4670-B541-917632ED9D31}">
      <dgm:prSet custT="1"/>
      <dgm:spPr/>
      <dgm:t>
        <a:bodyPr/>
        <a:lstStyle/>
        <a:p>
          <a:r>
            <a:rPr lang="en-US" sz="2800" b="1" dirty="0"/>
            <a:t>Cognitive</a:t>
          </a:r>
          <a:r>
            <a:rPr lang="en-US" sz="2800" dirty="0"/>
            <a:t> </a:t>
          </a:r>
        </a:p>
        <a:p>
          <a:r>
            <a:rPr lang="en-US" sz="2800" dirty="0"/>
            <a:t>problem solving, language</a:t>
          </a:r>
        </a:p>
      </dgm:t>
    </dgm:pt>
    <dgm:pt modelId="{7AF73C86-5207-4F12-8D7F-A791F60A634E}" type="parTrans" cxnId="{B69C3643-45D7-417E-B421-5C5301A909EC}">
      <dgm:prSet/>
      <dgm:spPr/>
      <dgm:t>
        <a:bodyPr/>
        <a:lstStyle/>
        <a:p>
          <a:endParaRPr lang="en-US"/>
        </a:p>
      </dgm:t>
    </dgm:pt>
    <dgm:pt modelId="{CF4E9C90-4D2F-4E49-AF56-4F3FE859841F}" type="sibTrans" cxnId="{B69C3643-45D7-417E-B421-5C5301A909EC}">
      <dgm:prSet/>
      <dgm:spPr/>
      <dgm:t>
        <a:bodyPr/>
        <a:lstStyle/>
        <a:p>
          <a:endParaRPr lang="en-US"/>
        </a:p>
      </dgm:t>
    </dgm:pt>
    <dgm:pt modelId="{4043069A-3CB6-4D8C-B24C-5A97D391CBF0}">
      <dgm:prSet custT="1"/>
      <dgm:spPr/>
      <dgm:t>
        <a:bodyPr/>
        <a:lstStyle/>
        <a:p>
          <a:r>
            <a:rPr lang="en-US" sz="2800" b="1" dirty="0"/>
            <a:t>Psychosocial</a:t>
          </a:r>
          <a:r>
            <a:rPr lang="en-US" sz="2800" dirty="0"/>
            <a:t> personality, social, and emotional development</a:t>
          </a:r>
        </a:p>
      </dgm:t>
    </dgm:pt>
    <dgm:pt modelId="{2C14BE3F-C228-4670-8980-E4ECDF3928E2}" type="parTrans" cxnId="{C0607921-953A-4EDA-8D04-8C5E4B28DE7F}">
      <dgm:prSet/>
      <dgm:spPr/>
      <dgm:t>
        <a:bodyPr/>
        <a:lstStyle/>
        <a:p>
          <a:endParaRPr lang="en-US"/>
        </a:p>
      </dgm:t>
    </dgm:pt>
    <dgm:pt modelId="{6FFFB80A-1A88-4C0C-AF5D-1F1D755CC871}" type="sibTrans" cxnId="{C0607921-953A-4EDA-8D04-8C5E4B28DE7F}">
      <dgm:prSet/>
      <dgm:spPr/>
      <dgm:t>
        <a:bodyPr/>
        <a:lstStyle/>
        <a:p>
          <a:endParaRPr lang="en-US"/>
        </a:p>
      </dgm:t>
    </dgm:pt>
    <dgm:pt modelId="{C987015F-4F90-4110-BFB5-DEE0A9328440}">
      <dgm:prSet custT="1"/>
      <dgm:spPr/>
      <dgm:t>
        <a:bodyPr/>
        <a:lstStyle/>
        <a:p>
          <a:r>
            <a:rPr lang="en-US" sz="2800" b="1" dirty="0"/>
            <a:t>Moral</a:t>
          </a:r>
          <a:r>
            <a:rPr lang="en-US" sz="2800" dirty="0"/>
            <a:t> </a:t>
          </a:r>
          <a:r>
            <a:rPr lang="en-US" sz="2800" b="1" dirty="0"/>
            <a:t>development</a:t>
          </a:r>
        </a:p>
      </dgm:t>
    </dgm:pt>
    <dgm:pt modelId="{E3F6D2ED-8570-4089-9F54-833A20136642}" type="parTrans" cxnId="{FA753C8C-AFFF-46F5-9794-CDDFB477631D}">
      <dgm:prSet/>
      <dgm:spPr/>
      <dgm:t>
        <a:bodyPr/>
        <a:lstStyle/>
        <a:p>
          <a:endParaRPr lang="en-US"/>
        </a:p>
      </dgm:t>
    </dgm:pt>
    <dgm:pt modelId="{FE1BC0CD-E8E8-4250-A055-ED647D00EA10}" type="sibTrans" cxnId="{FA753C8C-AFFF-46F5-9794-CDDFB477631D}">
      <dgm:prSet/>
      <dgm:spPr/>
      <dgm:t>
        <a:bodyPr/>
        <a:lstStyle/>
        <a:p>
          <a:endParaRPr lang="en-US"/>
        </a:p>
      </dgm:t>
    </dgm:pt>
    <dgm:pt modelId="{97F37CB0-FF93-4B84-9ED6-20C2FF84E0BF}" type="pres">
      <dgm:prSet presAssocID="{751758F8-18FF-4E54-A409-7DECC2BB1653}" presName="diagram" presStyleCnt="0">
        <dgm:presLayoutVars>
          <dgm:dir/>
          <dgm:resizeHandles val="exact"/>
        </dgm:presLayoutVars>
      </dgm:prSet>
      <dgm:spPr/>
      <dgm:t>
        <a:bodyPr/>
        <a:lstStyle/>
        <a:p>
          <a:endParaRPr lang="en-US"/>
        </a:p>
      </dgm:t>
    </dgm:pt>
    <dgm:pt modelId="{F686F3BF-5CEA-406E-8470-1BB846B08721}" type="pres">
      <dgm:prSet presAssocID="{729DF7E8-8D15-49AC-9664-61B501364FBF}" presName="node" presStyleLbl="node1" presStyleIdx="0" presStyleCnt="4">
        <dgm:presLayoutVars>
          <dgm:bulletEnabled val="1"/>
        </dgm:presLayoutVars>
      </dgm:prSet>
      <dgm:spPr/>
      <dgm:t>
        <a:bodyPr/>
        <a:lstStyle/>
        <a:p>
          <a:endParaRPr lang="en-US"/>
        </a:p>
      </dgm:t>
    </dgm:pt>
    <dgm:pt modelId="{01DB94E0-E6DB-4A06-BA4F-15BF9D4DF0B8}" type="pres">
      <dgm:prSet presAssocID="{5D92A5BD-ABBB-406B-895B-1962A33B2075}" presName="sibTrans" presStyleCnt="0"/>
      <dgm:spPr/>
    </dgm:pt>
    <dgm:pt modelId="{71E624F8-ABCF-42E3-9A31-FDC264A04B85}" type="pres">
      <dgm:prSet presAssocID="{C0A1ACD5-DCF7-4670-B541-917632ED9D31}" presName="node" presStyleLbl="node1" presStyleIdx="1" presStyleCnt="4">
        <dgm:presLayoutVars>
          <dgm:bulletEnabled val="1"/>
        </dgm:presLayoutVars>
      </dgm:prSet>
      <dgm:spPr/>
      <dgm:t>
        <a:bodyPr/>
        <a:lstStyle/>
        <a:p>
          <a:endParaRPr lang="en-US"/>
        </a:p>
      </dgm:t>
    </dgm:pt>
    <dgm:pt modelId="{C3CA8947-E59F-4A4E-9688-90EFC25A3558}" type="pres">
      <dgm:prSet presAssocID="{CF4E9C90-4D2F-4E49-AF56-4F3FE859841F}" presName="sibTrans" presStyleCnt="0"/>
      <dgm:spPr/>
    </dgm:pt>
    <dgm:pt modelId="{D445F742-0BE5-4973-A2A5-9D8E0A22EAB3}" type="pres">
      <dgm:prSet presAssocID="{4043069A-3CB6-4D8C-B24C-5A97D391CBF0}" presName="node" presStyleLbl="node1" presStyleIdx="2" presStyleCnt="4">
        <dgm:presLayoutVars>
          <dgm:bulletEnabled val="1"/>
        </dgm:presLayoutVars>
      </dgm:prSet>
      <dgm:spPr/>
      <dgm:t>
        <a:bodyPr/>
        <a:lstStyle/>
        <a:p>
          <a:endParaRPr lang="en-US"/>
        </a:p>
      </dgm:t>
    </dgm:pt>
    <dgm:pt modelId="{6B98625B-2987-4DF4-A8D1-285EA5198467}" type="pres">
      <dgm:prSet presAssocID="{6FFFB80A-1A88-4C0C-AF5D-1F1D755CC871}" presName="sibTrans" presStyleCnt="0"/>
      <dgm:spPr/>
    </dgm:pt>
    <dgm:pt modelId="{D266B17F-5EE7-4D05-9AE1-B04107A4F431}" type="pres">
      <dgm:prSet presAssocID="{C987015F-4F90-4110-BFB5-DEE0A9328440}" presName="node" presStyleLbl="node1" presStyleIdx="3" presStyleCnt="4">
        <dgm:presLayoutVars>
          <dgm:bulletEnabled val="1"/>
        </dgm:presLayoutVars>
      </dgm:prSet>
      <dgm:spPr/>
      <dgm:t>
        <a:bodyPr/>
        <a:lstStyle/>
        <a:p>
          <a:endParaRPr lang="en-US"/>
        </a:p>
      </dgm:t>
    </dgm:pt>
  </dgm:ptLst>
  <dgm:cxnLst>
    <dgm:cxn modelId="{B69C3643-45D7-417E-B421-5C5301A909EC}" srcId="{751758F8-18FF-4E54-A409-7DECC2BB1653}" destId="{C0A1ACD5-DCF7-4670-B541-917632ED9D31}" srcOrd="1" destOrd="0" parTransId="{7AF73C86-5207-4F12-8D7F-A791F60A634E}" sibTransId="{CF4E9C90-4D2F-4E49-AF56-4F3FE859841F}"/>
    <dgm:cxn modelId="{DB2DCEA7-BBC7-48DF-94F2-BE8D38201BDB}" type="presOf" srcId="{4043069A-3CB6-4D8C-B24C-5A97D391CBF0}" destId="{D445F742-0BE5-4973-A2A5-9D8E0A22EAB3}" srcOrd="0" destOrd="0" presId="urn:microsoft.com/office/officeart/2005/8/layout/default"/>
    <dgm:cxn modelId="{D8824AE4-479A-4B8F-AB29-9ED4F72D4CA0}" type="presOf" srcId="{C987015F-4F90-4110-BFB5-DEE0A9328440}" destId="{D266B17F-5EE7-4D05-9AE1-B04107A4F431}" srcOrd="0" destOrd="0" presId="urn:microsoft.com/office/officeart/2005/8/layout/default"/>
    <dgm:cxn modelId="{AFC48CFB-A4DA-4BC7-9A17-8EF1B2CC3AC8}" type="presOf" srcId="{751758F8-18FF-4E54-A409-7DECC2BB1653}" destId="{97F37CB0-FF93-4B84-9ED6-20C2FF84E0BF}" srcOrd="0" destOrd="0" presId="urn:microsoft.com/office/officeart/2005/8/layout/default"/>
    <dgm:cxn modelId="{C0607921-953A-4EDA-8D04-8C5E4B28DE7F}" srcId="{751758F8-18FF-4E54-A409-7DECC2BB1653}" destId="{4043069A-3CB6-4D8C-B24C-5A97D391CBF0}" srcOrd="2" destOrd="0" parTransId="{2C14BE3F-C228-4670-8980-E4ECDF3928E2}" sibTransId="{6FFFB80A-1A88-4C0C-AF5D-1F1D755CC871}"/>
    <dgm:cxn modelId="{A5847952-B194-48C0-BBE6-43D032F384E5}" type="presOf" srcId="{C0A1ACD5-DCF7-4670-B541-917632ED9D31}" destId="{71E624F8-ABCF-42E3-9A31-FDC264A04B85}" srcOrd="0" destOrd="0" presId="urn:microsoft.com/office/officeart/2005/8/layout/default"/>
    <dgm:cxn modelId="{3213A26D-FBC1-4E5B-A538-247DD379FB4C}" type="presOf" srcId="{729DF7E8-8D15-49AC-9664-61B501364FBF}" destId="{F686F3BF-5CEA-406E-8470-1BB846B08721}" srcOrd="0" destOrd="0" presId="urn:microsoft.com/office/officeart/2005/8/layout/default"/>
    <dgm:cxn modelId="{FA753C8C-AFFF-46F5-9794-CDDFB477631D}" srcId="{751758F8-18FF-4E54-A409-7DECC2BB1653}" destId="{C987015F-4F90-4110-BFB5-DEE0A9328440}" srcOrd="3" destOrd="0" parTransId="{E3F6D2ED-8570-4089-9F54-833A20136642}" sibTransId="{FE1BC0CD-E8E8-4250-A055-ED647D00EA10}"/>
    <dgm:cxn modelId="{9F0F4046-EB79-4C2B-BD56-9282A975EC7F}" srcId="{751758F8-18FF-4E54-A409-7DECC2BB1653}" destId="{729DF7E8-8D15-49AC-9664-61B501364FBF}" srcOrd="0" destOrd="0" parTransId="{E20A24EF-850E-4EE8-ADC8-0584DFCE906E}" sibTransId="{5D92A5BD-ABBB-406B-895B-1962A33B2075}"/>
    <dgm:cxn modelId="{35C21FB6-72BF-41D1-957D-A40F7CB4DC4A}" type="presParOf" srcId="{97F37CB0-FF93-4B84-9ED6-20C2FF84E0BF}" destId="{F686F3BF-5CEA-406E-8470-1BB846B08721}" srcOrd="0" destOrd="0" presId="urn:microsoft.com/office/officeart/2005/8/layout/default"/>
    <dgm:cxn modelId="{26B25EB6-FD31-46D8-BC60-5850AAB40DC6}" type="presParOf" srcId="{97F37CB0-FF93-4B84-9ED6-20C2FF84E0BF}" destId="{01DB94E0-E6DB-4A06-BA4F-15BF9D4DF0B8}" srcOrd="1" destOrd="0" presId="urn:microsoft.com/office/officeart/2005/8/layout/default"/>
    <dgm:cxn modelId="{C44AE415-DCFE-41E3-AE5F-85AFB0BA5DFD}" type="presParOf" srcId="{97F37CB0-FF93-4B84-9ED6-20C2FF84E0BF}" destId="{71E624F8-ABCF-42E3-9A31-FDC264A04B85}" srcOrd="2" destOrd="0" presId="urn:microsoft.com/office/officeart/2005/8/layout/default"/>
    <dgm:cxn modelId="{9653A087-A8AD-4A8F-BFB8-A4154FB519F6}" type="presParOf" srcId="{97F37CB0-FF93-4B84-9ED6-20C2FF84E0BF}" destId="{C3CA8947-E59F-4A4E-9688-90EFC25A3558}" srcOrd="3" destOrd="0" presId="urn:microsoft.com/office/officeart/2005/8/layout/default"/>
    <dgm:cxn modelId="{46328B46-79B8-49BF-AF92-F695434DEB1E}" type="presParOf" srcId="{97F37CB0-FF93-4B84-9ED6-20C2FF84E0BF}" destId="{D445F742-0BE5-4973-A2A5-9D8E0A22EAB3}" srcOrd="4" destOrd="0" presId="urn:microsoft.com/office/officeart/2005/8/layout/default"/>
    <dgm:cxn modelId="{4D6B3C40-1310-492D-923D-6ABA8153F3C0}" type="presParOf" srcId="{97F37CB0-FF93-4B84-9ED6-20C2FF84E0BF}" destId="{6B98625B-2987-4DF4-A8D1-285EA5198467}" srcOrd="5" destOrd="0" presId="urn:microsoft.com/office/officeart/2005/8/layout/default"/>
    <dgm:cxn modelId="{03663277-7D48-4725-B359-6CA9606E0BA7}" type="presParOf" srcId="{97F37CB0-FF93-4B84-9ED6-20C2FF84E0BF}" destId="{D266B17F-5EE7-4D05-9AE1-B04107A4F43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B05625-E73A-4B0C-B4C2-258C4543FF8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5F9D251-2A1A-45AB-A94B-BFE115EFC95F}">
      <dgm:prSet/>
      <dgm:spPr/>
      <dgm:t>
        <a:bodyPr/>
        <a:lstStyle/>
        <a:p>
          <a:r>
            <a:rPr lang="en-US" b="1" dirty="0"/>
            <a:t>Intellectual Disability</a:t>
          </a:r>
          <a:endParaRPr lang="en-US" dirty="0"/>
        </a:p>
      </dgm:t>
    </dgm:pt>
    <dgm:pt modelId="{D1C0DD25-2E5A-4917-B912-235A8AFC5D2E}" type="parTrans" cxnId="{1465D264-E10E-4116-A94B-664FB3B7D5BA}">
      <dgm:prSet/>
      <dgm:spPr/>
      <dgm:t>
        <a:bodyPr/>
        <a:lstStyle/>
        <a:p>
          <a:endParaRPr lang="en-US"/>
        </a:p>
      </dgm:t>
    </dgm:pt>
    <dgm:pt modelId="{A0C8A0C5-CD7C-4D65-8829-09B158906374}" type="sibTrans" cxnId="{1465D264-E10E-4116-A94B-664FB3B7D5BA}">
      <dgm:prSet/>
      <dgm:spPr/>
      <dgm:t>
        <a:bodyPr/>
        <a:lstStyle/>
        <a:p>
          <a:endParaRPr lang="en-US"/>
        </a:p>
      </dgm:t>
    </dgm:pt>
    <dgm:pt modelId="{3946DB2A-B12B-4FC8-9A5A-B4EAF1EDB411}">
      <dgm:prSet/>
      <dgm:spPr/>
      <dgm:t>
        <a:bodyPr/>
        <a:lstStyle/>
        <a:p>
          <a:r>
            <a:rPr lang="en-US"/>
            <a:t>Intellectual and adaptive functioning deficits that originate during the developmental period </a:t>
          </a:r>
        </a:p>
      </dgm:t>
    </dgm:pt>
    <dgm:pt modelId="{3CF908A8-DE3E-4805-9AA2-76362A56AD04}" type="parTrans" cxnId="{52F0720E-C6C2-437A-896D-25CA0E0B7709}">
      <dgm:prSet/>
      <dgm:spPr/>
      <dgm:t>
        <a:bodyPr/>
        <a:lstStyle/>
        <a:p>
          <a:endParaRPr lang="en-US"/>
        </a:p>
      </dgm:t>
    </dgm:pt>
    <dgm:pt modelId="{F181624E-B781-4606-AB10-55842CD8BF9B}" type="sibTrans" cxnId="{52F0720E-C6C2-437A-896D-25CA0E0B7709}">
      <dgm:prSet/>
      <dgm:spPr/>
      <dgm:t>
        <a:bodyPr/>
        <a:lstStyle/>
        <a:p>
          <a:endParaRPr lang="en-US"/>
        </a:p>
      </dgm:t>
    </dgm:pt>
    <dgm:pt modelId="{E3FB00F0-5696-4625-8FE1-7A6CC7801390}">
      <dgm:prSet/>
      <dgm:spPr/>
      <dgm:t>
        <a:bodyPr/>
        <a:lstStyle/>
        <a:p>
          <a:r>
            <a:rPr lang="en-US" dirty="0"/>
            <a:t>IQ test score of 65-75 indicates significant impairment in intellectual functioning</a:t>
          </a:r>
        </a:p>
      </dgm:t>
    </dgm:pt>
    <dgm:pt modelId="{BD9D1086-78EF-4668-8EAF-B3C03417EDBC}" type="parTrans" cxnId="{8044E8D6-3662-4D27-AE8A-4032790681E7}">
      <dgm:prSet/>
      <dgm:spPr/>
      <dgm:t>
        <a:bodyPr/>
        <a:lstStyle/>
        <a:p>
          <a:endParaRPr lang="en-US"/>
        </a:p>
      </dgm:t>
    </dgm:pt>
    <dgm:pt modelId="{88E404A0-6CB6-4084-8EB2-D7B2E2A37B92}" type="sibTrans" cxnId="{8044E8D6-3662-4D27-AE8A-4032790681E7}">
      <dgm:prSet/>
      <dgm:spPr/>
      <dgm:t>
        <a:bodyPr/>
        <a:lstStyle/>
        <a:p>
          <a:endParaRPr lang="en-US"/>
        </a:p>
      </dgm:t>
    </dgm:pt>
    <dgm:pt modelId="{80C1C680-C7CA-44AE-8992-B051575B0A26}">
      <dgm:prSet/>
      <dgm:spPr/>
      <dgm:t>
        <a:bodyPr/>
        <a:lstStyle/>
        <a:p>
          <a:r>
            <a:rPr lang="en-US" b="1"/>
            <a:t>Developmental Disabilities</a:t>
          </a:r>
          <a:endParaRPr lang="en-US"/>
        </a:p>
      </dgm:t>
    </dgm:pt>
    <dgm:pt modelId="{48639C17-5218-40CC-98F1-1DD51EA60525}" type="parTrans" cxnId="{3A064094-E803-4C93-9FEC-2EF205157E57}">
      <dgm:prSet/>
      <dgm:spPr/>
      <dgm:t>
        <a:bodyPr/>
        <a:lstStyle/>
        <a:p>
          <a:endParaRPr lang="en-US"/>
        </a:p>
      </dgm:t>
    </dgm:pt>
    <dgm:pt modelId="{BB7D6102-D7EB-41E2-A5C6-49ADB2C789BC}" type="sibTrans" cxnId="{3A064094-E803-4C93-9FEC-2EF205157E57}">
      <dgm:prSet/>
      <dgm:spPr/>
      <dgm:t>
        <a:bodyPr/>
        <a:lstStyle/>
        <a:p>
          <a:endParaRPr lang="en-US"/>
        </a:p>
      </dgm:t>
    </dgm:pt>
    <dgm:pt modelId="{F425745D-AD6A-4509-BFF2-64FD0C93B5C9}">
      <dgm:prSet/>
      <dgm:spPr/>
      <dgm:t>
        <a:bodyPr/>
        <a:lstStyle/>
        <a:p>
          <a:r>
            <a:rPr lang="en-US"/>
            <a:t>Broader term often used for lifelong challenges that are physical, intellectual, or both</a:t>
          </a:r>
        </a:p>
      </dgm:t>
    </dgm:pt>
    <dgm:pt modelId="{05ED9C24-811F-4BEE-A0D6-61997964A117}" type="parTrans" cxnId="{49626FF2-70D9-4BDD-B119-A71CED259F9B}">
      <dgm:prSet/>
      <dgm:spPr/>
      <dgm:t>
        <a:bodyPr/>
        <a:lstStyle/>
        <a:p>
          <a:endParaRPr lang="en-US"/>
        </a:p>
      </dgm:t>
    </dgm:pt>
    <dgm:pt modelId="{0666051D-F4B8-4CCE-B9F4-C325B46702A2}" type="sibTrans" cxnId="{49626FF2-70D9-4BDD-B119-A71CED259F9B}">
      <dgm:prSet/>
      <dgm:spPr/>
      <dgm:t>
        <a:bodyPr/>
        <a:lstStyle/>
        <a:p>
          <a:endParaRPr lang="en-US"/>
        </a:p>
      </dgm:t>
    </dgm:pt>
    <dgm:pt modelId="{322B5437-8CD9-4376-9DE4-57795077B1F5}" type="pres">
      <dgm:prSet presAssocID="{CAB05625-E73A-4B0C-B4C2-258C4543FF83}" presName="linear" presStyleCnt="0">
        <dgm:presLayoutVars>
          <dgm:dir/>
          <dgm:animLvl val="lvl"/>
          <dgm:resizeHandles val="exact"/>
        </dgm:presLayoutVars>
      </dgm:prSet>
      <dgm:spPr/>
      <dgm:t>
        <a:bodyPr/>
        <a:lstStyle/>
        <a:p>
          <a:endParaRPr lang="en-US"/>
        </a:p>
      </dgm:t>
    </dgm:pt>
    <dgm:pt modelId="{1F9A7C3D-79F1-4569-8325-AF233F409EB3}" type="pres">
      <dgm:prSet presAssocID="{C5F9D251-2A1A-45AB-A94B-BFE115EFC95F}" presName="parentLin" presStyleCnt="0"/>
      <dgm:spPr/>
    </dgm:pt>
    <dgm:pt modelId="{36B9A6DA-1B7B-428D-B06D-F6C003BEA198}" type="pres">
      <dgm:prSet presAssocID="{C5F9D251-2A1A-45AB-A94B-BFE115EFC95F}" presName="parentLeftMargin" presStyleLbl="node1" presStyleIdx="0" presStyleCnt="2"/>
      <dgm:spPr/>
      <dgm:t>
        <a:bodyPr/>
        <a:lstStyle/>
        <a:p>
          <a:endParaRPr lang="en-US"/>
        </a:p>
      </dgm:t>
    </dgm:pt>
    <dgm:pt modelId="{E766F2D2-BD5B-4EDF-B6FC-96497FA67E3D}" type="pres">
      <dgm:prSet presAssocID="{C5F9D251-2A1A-45AB-A94B-BFE115EFC95F}" presName="parentText" presStyleLbl="node1" presStyleIdx="0" presStyleCnt="2">
        <dgm:presLayoutVars>
          <dgm:chMax val="0"/>
          <dgm:bulletEnabled val="1"/>
        </dgm:presLayoutVars>
      </dgm:prSet>
      <dgm:spPr/>
      <dgm:t>
        <a:bodyPr/>
        <a:lstStyle/>
        <a:p>
          <a:endParaRPr lang="en-US"/>
        </a:p>
      </dgm:t>
    </dgm:pt>
    <dgm:pt modelId="{479CD2DA-DAC6-416C-8E4B-DD7BF2F75806}" type="pres">
      <dgm:prSet presAssocID="{C5F9D251-2A1A-45AB-A94B-BFE115EFC95F}" presName="negativeSpace" presStyleCnt="0"/>
      <dgm:spPr/>
    </dgm:pt>
    <dgm:pt modelId="{60E2D85B-D192-4910-8FE3-9A169C5B27EF}" type="pres">
      <dgm:prSet presAssocID="{C5F9D251-2A1A-45AB-A94B-BFE115EFC95F}" presName="childText" presStyleLbl="conFgAcc1" presStyleIdx="0" presStyleCnt="2">
        <dgm:presLayoutVars>
          <dgm:bulletEnabled val="1"/>
        </dgm:presLayoutVars>
      </dgm:prSet>
      <dgm:spPr/>
      <dgm:t>
        <a:bodyPr/>
        <a:lstStyle/>
        <a:p>
          <a:endParaRPr lang="en-US"/>
        </a:p>
      </dgm:t>
    </dgm:pt>
    <dgm:pt modelId="{8D21C925-37C0-4096-8E2D-1F24885CE022}" type="pres">
      <dgm:prSet presAssocID="{A0C8A0C5-CD7C-4D65-8829-09B158906374}" presName="spaceBetweenRectangles" presStyleCnt="0"/>
      <dgm:spPr/>
    </dgm:pt>
    <dgm:pt modelId="{CFCB10A2-4F69-4D09-9BF2-4516DB5E1D51}" type="pres">
      <dgm:prSet presAssocID="{80C1C680-C7CA-44AE-8992-B051575B0A26}" presName="parentLin" presStyleCnt="0"/>
      <dgm:spPr/>
    </dgm:pt>
    <dgm:pt modelId="{6DCBEF75-A342-4E00-9C78-B72A81D588DA}" type="pres">
      <dgm:prSet presAssocID="{80C1C680-C7CA-44AE-8992-B051575B0A26}" presName="parentLeftMargin" presStyleLbl="node1" presStyleIdx="0" presStyleCnt="2"/>
      <dgm:spPr/>
      <dgm:t>
        <a:bodyPr/>
        <a:lstStyle/>
        <a:p>
          <a:endParaRPr lang="en-US"/>
        </a:p>
      </dgm:t>
    </dgm:pt>
    <dgm:pt modelId="{C1FE9AB3-7569-4A89-903D-AFE06D250605}" type="pres">
      <dgm:prSet presAssocID="{80C1C680-C7CA-44AE-8992-B051575B0A26}" presName="parentText" presStyleLbl="node1" presStyleIdx="1" presStyleCnt="2">
        <dgm:presLayoutVars>
          <dgm:chMax val="0"/>
          <dgm:bulletEnabled val="1"/>
        </dgm:presLayoutVars>
      </dgm:prSet>
      <dgm:spPr/>
      <dgm:t>
        <a:bodyPr/>
        <a:lstStyle/>
        <a:p>
          <a:endParaRPr lang="en-US"/>
        </a:p>
      </dgm:t>
    </dgm:pt>
    <dgm:pt modelId="{6663C409-842A-40EF-84C9-8036ED7AA6BF}" type="pres">
      <dgm:prSet presAssocID="{80C1C680-C7CA-44AE-8992-B051575B0A26}" presName="negativeSpace" presStyleCnt="0"/>
      <dgm:spPr/>
    </dgm:pt>
    <dgm:pt modelId="{C40720F4-EA03-432B-B021-63A723ACE210}" type="pres">
      <dgm:prSet presAssocID="{80C1C680-C7CA-44AE-8992-B051575B0A26}" presName="childText" presStyleLbl="conFgAcc1" presStyleIdx="1" presStyleCnt="2">
        <dgm:presLayoutVars>
          <dgm:bulletEnabled val="1"/>
        </dgm:presLayoutVars>
      </dgm:prSet>
      <dgm:spPr/>
      <dgm:t>
        <a:bodyPr/>
        <a:lstStyle/>
        <a:p>
          <a:endParaRPr lang="en-US"/>
        </a:p>
      </dgm:t>
    </dgm:pt>
  </dgm:ptLst>
  <dgm:cxnLst>
    <dgm:cxn modelId="{49626FF2-70D9-4BDD-B119-A71CED259F9B}" srcId="{80C1C680-C7CA-44AE-8992-B051575B0A26}" destId="{F425745D-AD6A-4509-BFF2-64FD0C93B5C9}" srcOrd="0" destOrd="0" parTransId="{05ED9C24-811F-4BEE-A0D6-61997964A117}" sibTransId="{0666051D-F4B8-4CCE-B9F4-C325B46702A2}"/>
    <dgm:cxn modelId="{52F0720E-C6C2-437A-896D-25CA0E0B7709}" srcId="{C5F9D251-2A1A-45AB-A94B-BFE115EFC95F}" destId="{3946DB2A-B12B-4FC8-9A5A-B4EAF1EDB411}" srcOrd="0" destOrd="0" parTransId="{3CF908A8-DE3E-4805-9AA2-76362A56AD04}" sibTransId="{F181624E-B781-4606-AB10-55842CD8BF9B}"/>
    <dgm:cxn modelId="{FF155F2E-9B90-4ED2-A56B-FF80D099C348}" type="presOf" srcId="{E3FB00F0-5696-4625-8FE1-7A6CC7801390}" destId="{60E2D85B-D192-4910-8FE3-9A169C5B27EF}" srcOrd="0" destOrd="1" presId="urn:microsoft.com/office/officeart/2005/8/layout/list1"/>
    <dgm:cxn modelId="{6B803C80-D67D-448B-8FD1-69BE1F3230A1}" type="presOf" srcId="{3946DB2A-B12B-4FC8-9A5A-B4EAF1EDB411}" destId="{60E2D85B-D192-4910-8FE3-9A169C5B27EF}" srcOrd="0" destOrd="0" presId="urn:microsoft.com/office/officeart/2005/8/layout/list1"/>
    <dgm:cxn modelId="{F7A34305-CAA1-405D-BE5A-668F580AC15D}" type="presOf" srcId="{CAB05625-E73A-4B0C-B4C2-258C4543FF83}" destId="{322B5437-8CD9-4376-9DE4-57795077B1F5}" srcOrd="0" destOrd="0" presId="urn:microsoft.com/office/officeart/2005/8/layout/list1"/>
    <dgm:cxn modelId="{1465D264-E10E-4116-A94B-664FB3B7D5BA}" srcId="{CAB05625-E73A-4B0C-B4C2-258C4543FF83}" destId="{C5F9D251-2A1A-45AB-A94B-BFE115EFC95F}" srcOrd="0" destOrd="0" parTransId="{D1C0DD25-2E5A-4917-B912-235A8AFC5D2E}" sibTransId="{A0C8A0C5-CD7C-4D65-8829-09B158906374}"/>
    <dgm:cxn modelId="{3A064094-E803-4C93-9FEC-2EF205157E57}" srcId="{CAB05625-E73A-4B0C-B4C2-258C4543FF83}" destId="{80C1C680-C7CA-44AE-8992-B051575B0A26}" srcOrd="1" destOrd="0" parTransId="{48639C17-5218-40CC-98F1-1DD51EA60525}" sibTransId="{BB7D6102-D7EB-41E2-A5C6-49ADB2C789BC}"/>
    <dgm:cxn modelId="{47750752-B5EE-487C-9BB5-DB3B86E17065}" type="presOf" srcId="{C5F9D251-2A1A-45AB-A94B-BFE115EFC95F}" destId="{E766F2D2-BD5B-4EDF-B6FC-96497FA67E3D}" srcOrd="1" destOrd="0" presId="urn:microsoft.com/office/officeart/2005/8/layout/list1"/>
    <dgm:cxn modelId="{448C0FC9-2A4F-44E0-8ABB-373B65D48485}" type="presOf" srcId="{F425745D-AD6A-4509-BFF2-64FD0C93B5C9}" destId="{C40720F4-EA03-432B-B021-63A723ACE210}" srcOrd="0" destOrd="0" presId="urn:microsoft.com/office/officeart/2005/8/layout/list1"/>
    <dgm:cxn modelId="{054DAD36-DED7-49BD-A685-7562B7A4E2B4}" type="presOf" srcId="{C5F9D251-2A1A-45AB-A94B-BFE115EFC95F}" destId="{36B9A6DA-1B7B-428D-B06D-F6C003BEA198}" srcOrd="0" destOrd="0" presId="urn:microsoft.com/office/officeart/2005/8/layout/list1"/>
    <dgm:cxn modelId="{8044E8D6-3662-4D27-AE8A-4032790681E7}" srcId="{3946DB2A-B12B-4FC8-9A5A-B4EAF1EDB411}" destId="{E3FB00F0-5696-4625-8FE1-7A6CC7801390}" srcOrd="0" destOrd="0" parTransId="{BD9D1086-78EF-4668-8EAF-B3C03417EDBC}" sibTransId="{88E404A0-6CB6-4084-8EB2-D7B2E2A37B92}"/>
    <dgm:cxn modelId="{D2ABBF51-E794-4D14-A314-F7AE70E1B0B6}" type="presOf" srcId="{80C1C680-C7CA-44AE-8992-B051575B0A26}" destId="{C1FE9AB3-7569-4A89-903D-AFE06D250605}" srcOrd="1" destOrd="0" presId="urn:microsoft.com/office/officeart/2005/8/layout/list1"/>
    <dgm:cxn modelId="{C59A9EF2-CCBF-4265-A273-9BE0E65BBAD6}" type="presOf" srcId="{80C1C680-C7CA-44AE-8992-B051575B0A26}" destId="{6DCBEF75-A342-4E00-9C78-B72A81D588DA}" srcOrd="0" destOrd="0" presId="urn:microsoft.com/office/officeart/2005/8/layout/list1"/>
    <dgm:cxn modelId="{CF7C16F8-86E7-46BD-AD66-05ECB0B03430}" type="presParOf" srcId="{322B5437-8CD9-4376-9DE4-57795077B1F5}" destId="{1F9A7C3D-79F1-4569-8325-AF233F409EB3}" srcOrd="0" destOrd="0" presId="urn:microsoft.com/office/officeart/2005/8/layout/list1"/>
    <dgm:cxn modelId="{B7378D10-FFAF-442C-ADB2-B9B21CAF4BD2}" type="presParOf" srcId="{1F9A7C3D-79F1-4569-8325-AF233F409EB3}" destId="{36B9A6DA-1B7B-428D-B06D-F6C003BEA198}" srcOrd="0" destOrd="0" presId="urn:microsoft.com/office/officeart/2005/8/layout/list1"/>
    <dgm:cxn modelId="{B4D5CE1F-36DA-4485-8D90-4AFBA097F4EC}" type="presParOf" srcId="{1F9A7C3D-79F1-4569-8325-AF233F409EB3}" destId="{E766F2D2-BD5B-4EDF-B6FC-96497FA67E3D}" srcOrd="1" destOrd="0" presId="urn:microsoft.com/office/officeart/2005/8/layout/list1"/>
    <dgm:cxn modelId="{892703D0-AED6-4089-B49B-FC34164AA76C}" type="presParOf" srcId="{322B5437-8CD9-4376-9DE4-57795077B1F5}" destId="{479CD2DA-DAC6-416C-8E4B-DD7BF2F75806}" srcOrd="1" destOrd="0" presId="urn:microsoft.com/office/officeart/2005/8/layout/list1"/>
    <dgm:cxn modelId="{CD2F4C16-8D68-4C0F-80FD-36D461F4EF7E}" type="presParOf" srcId="{322B5437-8CD9-4376-9DE4-57795077B1F5}" destId="{60E2D85B-D192-4910-8FE3-9A169C5B27EF}" srcOrd="2" destOrd="0" presId="urn:microsoft.com/office/officeart/2005/8/layout/list1"/>
    <dgm:cxn modelId="{B04339F7-25C0-4A2C-AFE5-E6E05B8EE176}" type="presParOf" srcId="{322B5437-8CD9-4376-9DE4-57795077B1F5}" destId="{8D21C925-37C0-4096-8E2D-1F24885CE022}" srcOrd="3" destOrd="0" presId="urn:microsoft.com/office/officeart/2005/8/layout/list1"/>
    <dgm:cxn modelId="{6EF4ACC1-D5A4-42F7-96DC-62D0324193D6}" type="presParOf" srcId="{322B5437-8CD9-4376-9DE4-57795077B1F5}" destId="{CFCB10A2-4F69-4D09-9BF2-4516DB5E1D51}" srcOrd="4" destOrd="0" presId="urn:microsoft.com/office/officeart/2005/8/layout/list1"/>
    <dgm:cxn modelId="{D93D9125-09AA-4538-828C-ECD11193D75B}" type="presParOf" srcId="{CFCB10A2-4F69-4D09-9BF2-4516DB5E1D51}" destId="{6DCBEF75-A342-4E00-9C78-B72A81D588DA}" srcOrd="0" destOrd="0" presId="urn:microsoft.com/office/officeart/2005/8/layout/list1"/>
    <dgm:cxn modelId="{70AD8E55-74F1-4E65-84F3-19CCD3A0C1FA}" type="presParOf" srcId="{CFCB10A2-4F69-4D09-9BF2-4516DB5E1D51}" destId="{C1FE9AB3-7569-4A89-903D-AFE06D250605}" srcOrd="1" destOrd="0" presId="urn:microsoft.com/office/officeart/2005/8/layout/list1"/>
    <dgm:cxn modelId="{AFA519A2-6206-4E2F-9C44-1229C543FB20}" type="presParOf" srcId="{322B5437-8CD9-4376-9DE4-57795077B1F5}" destId="{6663C409-842A-40EF-84C9-8036ED7AA6BF}" srcOrd="5" destOrd="0" presId="urn:microsoft.com/office/officeart/2005/8/layout/list1"/>
    <dgm:cxn modelId="{CD69D1E7-4FDC-4ABF-94F3-503C339044B3}" type="presParOf" srcId="{322B5437-8CD9-4376-9DE4-57795077B1F5}" destId="{C40720F4-EA03-432B-B021-63A723ACE21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B41B1F-3057-4F68-93CD-77AC6B7D9A3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D6920C0-7D47-4392-92A6-037BB328E429}">
      <dgm:prSet custT="1"/>
      <dgm:spPr/>
      <dgm:t>
        <a:bodyPr/>
        <a:lstStyle/>
        <a:p>
          <a:r>
            <a:rPr lang="en-US" sz="2800" b="1" dirty="0"/>
            <a:t>Neuromotor</a:t>
          </a:r>
          <a:r>
            <a:rPr lang="en-US" sz="2600" dirty="0"/>
            <a:t> </a:t>
          </a:r>
        </a:p>
        <a:p>
          <a:r>
            <a:rPr lang="en-US" sz="2600" dirty="0"/>
            <a:t>(e.g., Cerebral Palsy, Spina Bifida, TBI) </a:t>
          </a:r>
        </a:p>
      </dgm:t>
    </dgm:pt>
    <dgm:pt modelId="{C14F59B4-2A3F-46C3-9B8F-1F8CC1174B53}" type="parTrans" cxnId="{CBF3A317-FC2D-4A8B-93A7-9A0F1379EFE9}">
      <dgm:prSet/>
      <dgm:spPr/>
      <dgm:t>
        <a:bodyPr/>
        <a:lstStyle/>
        <a:p>
          <a:endParaRPr lang="en-US"/>
        </a:p>
      </dgm:t>
    </dgm:pt>
    <dgm:pt modelId="{23770142-357E-4A4C-A088-584DA3ECD9F0}" type="sibTrans" cxnId="{CBF3A317-FC2D-4A8B-93A7-9A0F1379EFE9}">
      <dgm:prSet/>
      <dgm:spPr/>
      <dgm:t>
        <a:bodyPr/>
        <a:lstStyle/>
        <a:p>
          <a:endParaRPr lang="en-US"/>
        </a:p>
      </dgm:t>
    </dgm:pt>
    <dgm:pt modelId="{FD060065-AD84-4221-934E-A15624ABD68D}">
      <dgm:prSet custT="1"/>
      <dgm:spPr/>
      <dgm:t>
        <a:bodyPr/>
        <a:lstStyle/>
        <a:p>
          <a:r>
            <a:rPr lang="en-US" sz="2800" b="1" dirty="0"/>
            <a:t>Mental Health </a:t>
          </a:r>
        </a:p>
        <a:p>
          <a:r>
            <a:rPr lang="en-US" sz="2600" dirty="0"/>
            <a:t>(e.g., depression, anxiety)</a:t>
          </a:r>
        </a:p>
      </dgm:t>
    </dgm:pt>
    <dgm:pt modelId="{A790A4F7-6EB4-4C26-86C7-4E50CB92060A}" type="parTrans" cxnId="{87B717EB-859D-4654-B157-C821A77220E1}">
      <dgm:prSet/>
      <dgm:spPr/>
      <dgm:t>
        <a:bodyPr/>
        <a:lstStyle/>
        <a:p>
          <a:endParaRPr lang="en-US"/>
        </a:p>
      </dgm:t>
    </dgm:pt>
    <dgm:pt modelId="{90D65A5D-07D3-40E9-BDF0-C71E0A5200F2}" type="sibTrans" cxnId="{87B717EB-859D-4654-B157-C821A77220E1}">
      <dgm:prSet/>
      <dgm:spPr/>
      <dgm:t>
        <a:bodyPr/>
        <a:lstStyle/>
        <a:p>
          <a:endParaRPr lang="en-US"/>
        </a:p>
      </dgm:t>
    </dgm:pt>
    <dgm:pt modelId="{DBBDDD2E-2CC5-4C4A-BB73-8535F73A7054}">
      <dgm:prSet custT="1"/>
      <dgm:spPr/>
      <dgm:t>
        <a:bodyPr/>
        <a:lstStyle/>
        <a:p>
          <a:r>
            <a:rPr lang="en-US" sz="2800" b="1" dirty="0"/>
            <a:t>Neurodevelopmental</a:t>
          </a:r>
        </a:p>
        <a:p>
          <a:r>
            <a:rPr lang="en-US" sz="2600" dirty="0"/>
            <a:t>(e.g., ADHD, autism, ID, communication disorders, learning disorders)</a:t>
          </a:r>
        </a:p>
      </dgm:t>
    </dgm:pt>
    <dgm:pt modelId="{AC30FD0A-9E24-4F42-AC2D-6BBA8DC32811}" type="parTrans" cxnId="{EB3AE6F2-959B-4A09-94AE-84EEB610C3C5}">
      <dgm:prSet/>
      <dgm:spPr/>
      <dgm:t>
        <a:bodyPr/>
        <a:lstStyle/>
        <a:p>
          <a:endParaRPr lang="en-US"/>
        </a:p>
      </dgm:t>
    </dgm:pt>
    <dgm:pt modelId="{9ACE73D9-37EB-4E25-8B09-AC0DC48F7D0D}" type="sibTrans" cxnId="{EB3AE6F2-959B-4A09-94AE-84EEB610C3C5}">
      <dgm:prSet/>
      <dgm:spPr/>
      <dgm:t>
        <a:bodyPr/>
        <a:lstStyle/>
        <a:p>
          <a:endParaRPr lang="en-US"/>
        </a:p>
      </dgm:t>
    </dgm:pt>
    <dgm:pt modelId="{DB90F434-29E9-43E3-A7E7-19C1E6B20FEC}">
      <dgm:prSet/>
      <dgm:spPr/>
      <dgm:t>
        <a:bodyPr/>
        <a:lstStyle/>
        <a:p>
          <a:r>
            <a:rPr lang="en-US" b="1" dirty="0"/>
            <a:t>Genetic</a:t>
          </a:r>
          <a:r>
            <a:rPr lang="en-US" dirty="0"/>
            <a:t> </a:t>
          </a:r>
        </a:p>
        <a:p>
          <a:r>
            <a:rPr lang="en-US" dirty="0"/>
            <a:t>(e.g., Down Syndrome, Prader-Willi Syndrome)</a:t>
          </a:r>
        </a:p>
      </dgm:t>
    </dgm:pt>
    <dgm:pt modelId="{E128A8E1-582F-45A5-B20F-17204E08B61E}" type="parTrans" cxnId="{C30F3096-B025-4C9D-BA7E-E20AE0F87A69}">
      <dgm:prSet/>
      <dgm:spPr/>
      <dgm:t>
        <a:bodyPr/>
        <a:lstStyle/>
        <a:p>
          <a:endParaRPr lang="en-US"/>
        </a:p>
      </dgm:t>
    </dgm:pt>
    <dgm:pt modelId="{B8C595A8-7C73-4685-A65C-957B6D00B887}" type="sibTrans" cxnId="{C30F3096-B025-4C9D-BA7E-E20AE0F87A69}">
      <dgm:prSet/>
      <dgm:spPr/>
      <dgm:t>
        <a:bodyPr/>
        <a:lstStyle/>
        <a:p>
          <a:endParaRPr lang="en-US"/>
        </a:p>
      </dgm:t>
    </dgm:pt>
    <dgm:pt modelId="{E4A85C6B-A3F6-4D60-8CB3-A85052A02A21}">
      <dgm:prSet/>
      <dgm:spPr/>
      <dgm:t>
        <a:bodyPr/>
        <a:lstStyle/>
        <a:p>
          <a:r>
            <a:rPr lang="en-US" b="1" dirty="0"/>
            <a:t>Sensory</a:t>
          </a:r>
          <a:r>
            <a:rPr lang="en-US" dirty="0"/>
            <a:t> </a:t>
          </a:r>
        </a:p>
        <a:p>
          <a:r>
            <a:rPr lang="en-US" dirty="0"/>
            <a:t>(e.g., vision, hearing, sensory-integration)</a:t>
          </a:r>
        </a:p>
      </dgm:t>
    </dgm:pt>
    <dgm:pt modelId="{8F179912-8902-4702-92F6-2AC6B599CD78}" type="parTrans" cxnId="{B03F0F09-F723-4423-9DD5-D177DE59FB25}">
      <dgm:prSet/>
      <dgm:spPr/>
      <dgm:t>
        <a:bodyPr/>
        <a:lstStyle/>
        <a:p>
          <a:endParaRPr lang="en-US"/>
        </a:p>
      </dgm:t>
    </dgm:pt>
    <dgm:pt modelId="{25F98E46-693D-4155-9EA6-F3ECB7B6D105}" type="sibTrans" cxnId="{B03F0F09-F723-4423-9DD5-D177DE59FB25}">
      <dgm:prSet/>
      <dgm:spPr/>
      <dgm:t>
        <a:bodyPr/>
        <a:lstStyle/>
        <a:p>
          <a:endParaRPr lang="en-US"/>
        </a:p>
      </dgm:t>
    </dgm:pt>
    <dgm:pt modelId="{890276A9-4B2B-4B4F-90C6-95852C0CAE6A}" type="pres">
      <dgm:prSet presAssocID="{E9B41B1F-3057-4F68-93CD-77AC6B7D9A3B}" presName="diagram" presStyleCnt="0">
        <dgm:presLayoutVars>
          <dgm:dir/>
          <dgm:resizeHandles val="exact"/>
        </dgm:presLayoutVars>
      </dgm:prSet>
      <dgm:spPr/>
      <dgm:t>
        <a:bodyPr/>
        <a:lstStyle/>
        <a:p>
          <a:endParaRPr lang="en-US"/>
        </a:p>
      </dgm:t>
    </dgm:pt>
    <dgm:pt modelId="{386207E2-1990-4AB4-9018-9D8B1B33FB7C}" type="pres">
      <dgm:prSet presAssocID="{9D6920C0-7D47-4392-92A6-037BB328E429}" presName="node" presStyleLbl="node1" presStyleIdx="0" presStyleCnt="5" custLinFactNeighborX="58535" custLinFactNeighborY="929">
        <dgm:presLayoutVars>
          <dgm:bulletEnabled val="1"/>
        </dgm:presLayoutVars>
      </dgm:prSet>
      <dgm:spPr/>
      <dgm:t>
        <a:bodyPr/>
        <a:lstStyle/>
        <a:p>
          <a:endParaRPr lang="en-US"/>
        </a:p>
      </dgm:t>
    </dgm:pt>
    <dgm:pt modelId="{1299C0C4-1AF7-4411-B6DF-6EC6F9667DE7}" type="pres">
      <dgm:prSet presAssocID="{23770142-357E-4A4C-A088-584DA3ECD9F0}" presName="sibTrans" presStyleCnt="0"/>
      <dgm:spPr/>
    </dgm:pt>
    <dgm:pt modelId="{151B189A-40EA-461E-A4C9-8CC017F382B4}" type="pres">
      <dgm:prSet presAssocID="{FD060065-AD84-4221-934E-A15624ABD68D}" presName="node" presStyleLbl="node1" presStyleIdx="1" presStyleCnt="5" custLinFactX="-1239" custLinFactY="16139" custLinFactNeighborX="-100000" custLinFactNeighborY="100000">
        <dgm:presLayoutVars>
          <dgm:bulletEnabled val="1"/>
        </dgm:presLayoutVars>
      </dgm:prSet>
      <dgm:spPr/>
      <dgm:t>
        <a:bodyPr/>
        <a:lstStyle/>
        <a:p>
          <a:endParaRPr lang="en-US"/>
        </a:p>
      </dgm:t>
    </dgm:pt>
    <dgm:pt modelId="{8C061859-861C-405F-AC7F-7F956AB7EACB}" type="pres">
      <dgm:prSet presAssocID="{90D65A5D-07D3-40E9-BDF0-C71E0A5200F2}" presName="sibTrans" presStyleCnt="0"/>
      <dgm:spPr/>
    </dgm:pt>
    <dgm:pt modelId="{2C27CBB4-130E-4DEC-8712-93AEA8B66BB7}" type="pres">
      <dgm:prSet presAssocID="{DBBDDD2E-2CC5-4C4A-BB73-8535F73A7054}" presName="node" presStyleLbl="node1" presStyleIdx="2" presStyleCnt="5" custScaleX="133411" custLinFactNeighborX="-35717" custLinFactNeighborY="929">
        <dgm:presLayoutVars>
          <dgm:bulletEnabled val="1"/>
        </dgm:presLayoutVars>
      </dgm:prSet>
      <dgm:spPr/>
      <dgm:t>
        <a:bodyPr/>
        <a:lstStyle/>
        <a:p>
          <a:endParaRPr lang="en-US"/>
        </a:p>
      </dgm:t>
    </dgm:pt>
    <dgm:pt modelId="{3CD2CE83-1468-432D-9A8C-7497F6CD6710}" type="pres">
      <dgm:prSet presAssocID="{9ACE73D9-37EB-4E25-8B09-AC0DC48F7D0D}" presName="sibTrans" presStyleCnt="0"/>
      <dgm:spPr/>
    </dgm:pt>
    <dgm:pt modelId="{541E96C5-126A-4DF5-9E07-2600BFB139AC}" type="pres">
      <dgm:prSet presAssocID="{DB90F434-29E9-43E3-A7E7-19C1E6B20FEC}" presName="node" presStyleLbl="node1" presStyleIdx="3" presStyleCnt="5" custLinFactNeighborX="51237">
        <dgm:presLayoutVars>
          <dgm:bulletEnabled val="1"/>
        </dgm:presLayoutVars>
      </dgm:prSet>
      <dgm:spPr/>
      <dgm:t>
        <a:bodyPr/>
        <a:lstStyle/>
        <a:p>
          <a:endParaRPr lang="en-US"/>
        </a:p>
      </dgm:t>
    </dgm:pt>
    <dgm:pt modelId="{AF37ED53-5125-44CD-8D22-EEFCD64CD0A5}" type="pres">
      <dgm:prSet presAssocID="{B8C595A8-7C73-4685-A65C-957B6D00B887}" presName="sibTrans" presStyleCnt="0"/>
      <dgm:spPr/>
    </dgm:pt>
    <dgm:pt modelId="{16956997-EA78-4A7B-AAF7-8422132D28BD}" type="pres">
      <dgm:prSet presAssocID="{E4A85C6B-A3F6-4D60-8CB3-A85052A02A21}" presName="node" presStyleLbl="node1" presStyleIdx="4" presStyleCnt="5" custLinFactNeighborX="55189" custLinFactNeighborY="929">
        <dgm:presLayoutVars>
          <dgm:bulletEnabled val="1"/>
        </dgm:presLayoutVars>
      </dgm:prSet>
      <dgm:spPr/>
      <dgm:t>
        <a:bodyPr/>
        <a:lstStyle/>
        <a:p>
          <a:endParaRPr lang="en-US"/>
        </a:p>
      </dgm:t>
    </dgm:pt>
  </dgm:ptLst>
  <dgm:cxnLst>
    <dgm:cxn modelId="{1997388D-27B0-4D1D-9335-B0F1591E7630}" type="presOf" srcId="{E4A85C6B-A3F6-4D60-8CB3-A85052A02A21}" destId="{16956997-EA78-4A7B-AAF7-8422132D28BD}" srcOrd="0" destOrd="0" presId="urn:microsoft.com/office/officeart/2005/8/layout/default"/>
    <dgm:cxn modelId="{87B717EB-859D-4654-B157-C821A77220E1}" srcId="{E9B41B1F-3057-4F68-93CD-77AC6B7D9A3B}" destId="{FD060065-AD84-4221-934E-A15624ABD68D}" srcOrd="1" destOrd="0" parTransId="{A790A4F7-6EB4-4C26-86C7-4E50CB92060A}" sibTransId="{90D65A5D-07D3-40E9-BDF0-C71E0A5200F2}"/>
    <dgm:cxn modelId="{677FEBF0-5D98-47C4-A895-6D6B9801E30D}" type="presOf" srcId="{E9B41B1F-3057-4F68-93CD-77AC6B7D9A3B}" destId="{890276A9-4B2B-4B4F-90C6-95852C0CAE6A}" srcOrd="0" destOrd="0" presId="urn:microsoft.com/office/officeart/2005/8/layout/default"/>
    <dgm:cxn modelId="{C30F3096-B025-4C9D-BA7E-E20AE0F87A69}" srcId="{E9B41B1F-3057-4F68-93CD-77AC6B7D9A3B}" destId="{DB90F434-29E9-43E3-A7E7-19C1E6B20FEC}" srcOrd="3" destOrd="0" parTransId="{E128A8E1-582F-45A5-B20F-17204E08B61E}" sibTransId="{B8C595A8-7C73-4685-A65C-957B6D00B887}"/>
    <dgm:cxn modelId="{6D866DBE-F7EC-4469-982B-F7E9D11F3E65}" type="presOf" srcId="{9D6920C0-7D47-4392-92A6-037BB328E429}" destId="{386207E2-1990-4AB4-9018-9D8B1B33FB7C}" srcOrd="0" destOrd="0" presId="urn:microsoft.com/office/officeart/2005/8/layout/default"/>
    <dgm:cxn modelId="{EB3AE6F2-959B-4A09-94AE-84EEB610C3C5}" srcId="{E9B41B1F-3057-4F68-93CD-77AC6B7D9A3B}" destId="{DBBDDD2E-2CC5-4C4A-BB73-8535F73A7054}" srcOrd="2" destOrd="0" parTransId="{AC30FD0A-9E24-4F42-AC2D-6BBA8DC32811}" sibTransId="{9ACE73D9-37EB-4E25-8B09-AC0DC48F7D0D}"/>
    <dgm:cxn modelId="{B03F0F09-F723-4423-9DD5-D177DE59FB25}" srcId="{E9B41B1F-3057-4F68-93CD-77AC6B7D9A3B}" destId="{E4A85C6B-A3F6-4D60-8CB3-A85052A02A21}" srcOrd="4" destOrd="0" parTransId="{8F179912-8902-4702-92F6-2AC6B599CD78}" sibTransId="{25F98E46-693D-4155-9EA6-F3ECB7B6D105}"/>
    <dgm:cxn modelId="{42906B6B-674E-4663-A1B1-0D2EA7623069}" type="presOf" srcId="{DB90F434-29E9-43E3-A7E7-19C1E6B20FEC}" destId="{541E96C5-126A-4DF5-9E07-2600BFB139AC}" srcOrd="0" destOrd="0" presId="urn:microsoft.com/office/officeart/2005/8/layout/default"/>
    <dgm:cxn modelId="{D15D0FC8-CDED-434D-90A0-180F4F657C1A}" type="presOf" srcId="{DBBDDD2E-2CC5-4C4A-BB73-8535F73A7054}" destId="{2C27CBB4-130E-4DEC-8712-93AEA8B66BB7}" srcOrd="0" destOrd="0" presId="urn:microsoft.com/office/officeart/2005/8/layout/default"/>
    <dgm:cxn modelId="{CBF3A317-FC2D-4A8B-93A7-9A0F1379EFE9}" srcId="{E9B41B1F-3057-4F68-93CD-77AC6B7D9A3B}" destId="{9D6920C0-7D47-4392-92A6-037BB328E429}" srcOrd="0" destOrd="0" parTransId="{C14F59B4-2A3F-46C3-9B8F-1F8CC1174B53}" sibTransId="{23770142-357E-4A4C-A088-584DA3ECD9F0}"/>
    <dgm:cxn modelId="{3DC47771-1828-452C-8ADB-CBDAC2EB4EBF}" type="presOf" srcId="{FD060065-AD84-4221-934E-A15624ABD68D}" destId="{151B189A-40EA-461E-A4C9-8CC017F382B4}" srcOrd="0" destOrd="0" presId="urn:microsoft.com/office/officeart/2005/8/layout/default"/>
    <dgm:cxn modelId="{FBDCB1CC-F677-4E31-9640-079850AD7271}" type="presParOf" srcId="{890276A9-4B2B-4B4F-90C6-95852C0CAE6A}" destId="{386207E2-1990-4AB4-9018-9D8B1B33FB7C}" srcOrd="0" destOrd="0" presId="urn:microsoft.com/office/officeart/2005/8/layout/default"/>
    <dgm:cxn modelId="{12862E55-4EE0-4A16-94DF-08444B718C86}" type="presParOf" srcId="{890276A9-4B2B-4B4F-90C6-95852C0CAE6A}" destId="{1299C0C4-1AF7-4411-B6DF-6EC6F9667DE7}" srcOrd="1" destOrd="0" presId="urn:microsoft.com/office/officeart/2005/8/layout/default"/>
    <dgm:cxn modelId="{6B278685-7E18-4B63-A316-B3889B5B3668}" type="presParOf" srcId="{890276A9-4B2B-4B4F-90C6-95852C0CAE6A}" destId="{151B189A-40EA-461E-A4C9-8CC017F382B4}" srcOrd="2" destOrd="0" presId="urn:microsoft.com/office/officeart/2005/8/layout/default"/>
    <dgm:cxn modelId="{23EDC09B-F243-4C17-9CC6-800233B24093}" type="presParOf" srcId="{890276A9-4B2B-4B4F-90C6-95852C0CAE6A}" destId="{8C061859-861C-405F-AC7F-7F956AB7EACB}" srcOrd="3" destOrd="0" presId="urn:microsoft.com/office/officeart/2005/8/layout/default"/>
    <dgm:cxn modelId="{766085B7-01A8-41A5-9FF1-C20CA4DF7D99}" type="presParOf" srcId="{890276A9-4B2B-4B4F-90C6-95852C0CAE6A}" destId="{2C27CBB4-130E-4DEC-8712-93AEA8B66BB7}" srcOrd="4" destOrd="0" presId="urn:microsoft.com/office/officeart/2005/8/layout/default"/>
    <dgm:cxn modelId="{5ABCEBB9-2FDB-410E-99D2-8AB6862B78FA}" type="presParOf" srcId="{890276A9-4B2B-4B4F-90C6-95852C0CAE6A}" destId="{3CD2CE83-1468-432D-9A8C-7497F6CD6710}" srcOrd="5" destOrd="0" presId="urn:microsoft.com/office/officeart/2005/8/layout/default"/>
    <dgm:cxn modelId="{37295B8A-2316-4A9D-BFCB-A2CF5686C7D4}" type="presParOf" srcId="{890276A9-4B2B-4B4F-90C6-95852C0CAE6A}" destId="{541E96C5-126A-4DF5-9E07-2600BFB139AC}" srcOrd="6" destOrd="0" presId="urn:microsoft.com/office/officeart/2005/8/layout/default"/>
    <dgm:cxn modelId="{CC2D059D-8029-4F54-A676-23192E549B32}" type="presParOf" srcId="{890276A9-4B2B-4B4F-90C6-95852C0CAE6A}" destId="{AF37ED53-5125-44CD-8D22-EEFCD64CD0A5}" srcOrd="7" destOrd="0" presId="urn:microsoft.com/office/officeart/2005/8/layout/default"/>
    <dgm:cxn modelId="{CF591D69-577F-4075-9174-DC960D50EF9E}" type="presParOf" srcId="{890276A9-4B2B-4B4F-90C6-95852C0CAE6A}" destId="{16956997-EA78-4A7B-AAF7-8422132D28B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8621EA-0E9A-4919-B7E1-08D9FC4AC08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D0B5037-5FC6-4CDA-BD22-9822E7DF43C1}">
      <dgm:prSet phldrT="[Text]"/>
      <dgm:spPr/>
      <dgm:t>
        <a:bodyPr/>
        <a:lstStyle/>
        <a:p>
          <a:r>
            <a:rPr lang="en-US" dirty="0"/>
            <a:t>Infancy</a:t>
          </a:r>
        </a:p>
      </dgm:t>
    </dgm:pt>
    <dgm:pt modelId="{B089B78B-12B3-440F-9B93-0C4368A6910B}" type="parTrans" cxnId="{21F69E54-CC5D-4171-8CD0-779091EDD5AE}">
      <dgm:prSet/>
      <dgm:spPr/>
      <dgm:t>
        <a:bodyPr/>
        <a:lstStyle/>
        <a:p>
          <a:endParaRPr lang="en-US"/>
        </a:p>
      </dgm:t>
    </dgm:pt>
    <dgm:pt modelId="{3F30D266-99E5-4C94-997C-ADD0DD8FBC81}" type="sibTrans" cxnId="{21F69E54-CC5D-4171-8CD0-779091EDD5AE}">
      <dgm:prSet/>
      <dgm:spPr/>
      <dgm:t>
        <a:bodyPr/>
        <a:lstStyle/>
        <a:p>
          <a:endParaRPr lang="en-US"/>
        </a:p>
      </dgm:t>
    </dgm:pt>
    <dgm:pt modelId="{E6D960F9-303A-4FE6-8B27-2552F16915C6}">
      <dgm:prSet phldrT="[Text]" custT="1"/>
      <dgm:spPr/>
      <dgm:t>
        <a:bodyPr/>
        <a:lstStyle/>
        <a:p>
          <a:r>
            <a:rPr lang="en-US" sz="2000" dirty="0"/>
            <a:t>Sensory/motor learning</a:t>
          </a:r>
        </a:p>
      </dgm:t>
    </dgm:pt>
    <dgm:pt modelId="{889A6D09-0970-43E2-B0F1-61D925CCB7FB}" type="parTrans" cxnId="{F4D7348E-8E84-4F64-9A7B-8A9A6E1F9E6E}">
      <dgm:prSet/>
      <dgm:spPr/>
      <dgm:t>
        <a:bodyPr/>
        <a:lstStyle/>
        <a:p>
          <a:endParaRPr lang="en-US"/>
        </a:p>
      </dgm:t>
    </dgm:pt>
    <dgm:pt modelId="{5A821F9D-C6BE-4355-9EB3-347A9F02E22A}" type="sibTrans" cxnId="{F4D7348E-8E84-4F64-9A7B-8A9A6E1F9E6E}">
      <dgm:prSet/>
      <dgm:spPr/>
      <dgm:t>
        <a:bodyPr/>
        <a:lstStyle/>
        <a:p>
          <a:endParaRPr lang="en-US"/>
        </a:p>
      </dgm:t>
    </dgm:pt>
    <dgm:pt modelId="{6830C5A9-98E5-490C-A202-EAEBF1705632}">
      <dgm:prSet phldrT="[Text]" custT="1"/>
      <dgm:spPr/>
      <dgm:t>
        <a:bodyPr/>
        <a:lstStyle/>
        <a:p>
          <a:r>
            <a:rPr lang="en-US" sz="2000" dirty="0"/>
            <a:t>Early attachment</a:t>
          </a:r>
        </a:p>
      </dgm:t>
    </dgm:pt>
    <dgm:pt modelId="{82D72970-FC2E-4360-AF11-0C1505E2323C}" type="parTrans" cxnId="{12906FAD-D496-4957-8D52-CBCFBFC1B510}">
      <dgm:prSet/>
      <dgm:spPr/>
      <dgm:t>
        <a:bodyPr/>
        <a:lstStyle/>
        <a:p>
          <a:endParaRPr lang="en-US"/>
        </a:p>
      </dgm:t>
    </dgm:pt>
    <dgm:pt modelId="{2D117F88-94EF-41E7-B7BB-030EE7457FC1}" type="sibTrans" cxnId="{12906FAD-D496-4957-8D52-CBCFBFC1B510}">
      <dgm:prSet/>
      <dgm:spPr/>
      <dgm:t>
        <a:bodyPr/>
        <a:lstStyle/>
        <a:p>
          <a:endParaRPr lang="en-US"/>
        </a:p>
      </dgm:t>
    </dgm:pt>
    <dgm:pt modelId="{68BC6078-E52D-4CB2-B7CE-7570C255E108}">
      <dgm:prSet phldrT="[Text]"/>
      <dgm:spPr/>
      <dgm:t>
        <a:bodyPr/>
        <a:lstStyle/>
        <a:p>
          <a:r>
            <a:rPr lang="en-US" dirty="0"/>
            <a:t>Early Childhood</a:t>
          </a:r>
        </a:p>
      </dgm:t>
    </dgm:pt>
    <dgm:pt modelId="{4785D79B-35AD-4227-8EE3-2C8F8121CFEC}" type="parTrans" cxnId="{411A857F-2625-4709-8E07-0F0823530C8A}">
      <dgm:prSet/>
      <dgm:spPr/>
      <dgm:t>
        <a:bodyPr/>
        <a:lstStyle/>
        <a:p>
          <a:endParaRPr lang="en-US"/>
        </a:p>
      </dgm:t>
    </dgm:pt>
    <dgm:pt modelId="{AF778ED1-03F7-4C05-82A2-BE7538FD185E}" type="sibTrans" cxnId="{411A857F-2625-4709-8E07-0F0823530C8A}">
      <dgm:prSet/>
      <dgm:spPr/>
      <dgm:t>
        <a:bodyPr/>
        <a:lstStyle/>
        <a:p>
          <a:endParaRPr lang="en-US"/>
        </a:p>
      </dgm:t>
    </dgm:pt>
    <dgm:pt modelId="{18654653-1E10-4F17-A1CD-E62F95AF79FD}">
      <dgm:prSet phldrT="[Text]" custT="1"/>
      <dgm:spPr/>
      <dgm:t>
        <a:bodyPr/>
        <a:lstStyle/>
        <a:p>
          <a:r>
            <a:rPr lang="en-US" sz="1800" dirty="0"/>
            <a:t>Mobility/exploration            </a:t>
          </a:r>
          <a:r>
            <a:rPr lang="en-US" sz="1800" dirty="0">
              <a:latin typeface="Arial" panose="020B0604020202020204" pitchFamily="34" charset="0"/>
              <a:cs typeface="Arial" panose="020B0604020202020204" pitchFamily="34" charset="0"/>
            </a:rPr>
            <a:t>• </a:t>
          </a:r>
          <a:r>
            <a:rPr lang="en-US" sz="1800" dirty="0"/>
            <a:t>Emergence of language</a:t>
          </a:r>
        </a:p>
      </dgm:t>
    </dgm:pt>
    <dgm:pt modelId="{399B163E-C7A2-4500-8E0A-450D6411E2CB}" type="parTrans" cxnId="{4221F63B-66A7-4F9C-939B-A4E40C2941CB}">
      <dgm:prSet/>
      <dgm:spPr/>
      <dgm:t>
        <a:bodyPr/>
        <a:lstStyle/>
        <a:p>
          <a:endParaRPr lang="en-US"/>
        </a:p>
      </dgm:t>
    </dgm:pt>
    <dgm:pt modelId="{25F6F779-672A-4575-A413-BC4833E795B9}" type="sibTrans" cxnId="{4221F63B-66A7-4F9C-939B-A4E40C2941CB}">
      <dgm:prSet/>
      <dgm:spPr/>
      <dgm:t>
        <a:bodyPr/>
        <a:lstStyle/>
        <a:p>
          <a:endParaRPr lang="en-US"/>
        </a:p>
      </dgm:t>
    </dgm:pt>
    <dgm:pt modelId="{511435AC-D3F4-49BB-81D4-07B949404468}">
      <dgm:prSet phldrT="[Text]"/>
      <dgm:spPr/>
      <dgm:t>
        <a:bodyPr/>
        <a:lstStyle/>
        <a:p>
          <a:r>
            <a:rPr lang="en-US" dirty="0"/>
            <a:t>Middle Childhood</a:t>
          </a:r>
        </a:p>
      </dgm:t>
    </dgm:pt>
    <dgm:pt modelId="{E5E8F6E6-14A1-461D-A379-44557950784F}" type="parTrans" cxnId="{77A421C7-8C4B-4F2D-BD18-790DBE689ABF}">
      <dgm:prSet/>
      <dgm:spPr/>
      <dgm:t>
        <a:bodyPr/>
        <a:lstStyle/>
        <a:p>
          <a:endParaRPr lang="en-US"/>
        </a:p>
      </dgm:t>
    </dgm:pt>
    <dgm:pt modelId="{286E9F1B-D1D0-4D32-9B21-F7AE64F8050C}" type="sibTrans" cxnId="{77A421C7-8C4B-4F2D-BD18-790DBE689ABF}">
      <dgm:prSet/>
      <dgm:spPr/>
      <dgm:t>
        <a:bodyPr/>
        <a:lstStyle/>
        <a:p>
          <a:endParaRPr lang="en-US"/>
        </a:p>
      </dgm:t>
    </dgm:pt>
    <dgm:pt modelId="{5C4EF006-9160-4C9B-B8C0-307958ABD9EF}">
      <dgm:prSet phldrT="[Text]"/>
      <dgm:spPr/>
      <dgm:t>
        <a:bodyPr/>
        <a:lstStyle/>
        <a:p>
          <a:r>
            <a:rPr lang="en-US" dirty="0"/>
            <a:t>Mastery (conceptual and social)</a:t>
          </a:r>
        </a:p>
      </dgm:t>
    </dgm:pt>
    <dgm:pt modelId="{11AED6F6-F28E-4220-B96B-F9C12FCE6211}" type="parTrans" cxnId="{FFCCF356-BA7A-4E58-AEA6-8865CCC706E2}">
      <dgm:prSet/>
      <dgm:spPr/>
      <dgm:t>
        <a:bodyPr/>
        <a:lstStyle/>
        <a:p>
          <a:endParaRPr lang="en-US"/>
        </a:p>
      </dgm:t>
    </dgm:pt>
    <dgm:pt modelId="{A6E07809-9093-4A46-A61B-DBD0D68B5756}" type="sibTrans" cxnId="{FFCCF356-BA7A-4E58-AEA6-8865CCC706E2}">
      <dgm:prSet/>
      <dgm:spPr/>
      <dgm:t>
        <a:bodyPr/>
        <a:lstStyle/>
        <a:p>
          <a:endParaRPr lang="en-US"/>
        </a:p>
      </dgm:t>
    </dgm:pt>
    <dgm:pt modelId="{F702C79A-1B89-48D3-ABE8-9DA56673696A}">
      <dgm:prSet phldrT="[Text]"/>
      <dgm:spPr/>
      <dgm:t>
        <a:bodyPr/>
        <a:lstStyle/>
        <a:p>
          <a:r>
            <a:rPr lang="en-US" dirty="0"/>
            <a:t>Adolescence</a:t>
          </a:r>
        </a:p>
      </dgm:t>
    </dgm:pt>
    <dgm:pt modelId="{78981A09-F69D-4FDB-85CB-216CA013D219}" type="parTrans" cxnId="{BFA1F213-DC7E-4519-889C-DB4F3D1BAB3B}">
      <dgm:prSet/>
      <dgm:spPr/>
      <dgm:t>
        <a:bodyPr/>
        <a:lstStyle/>
        <a:p>
          <a:endParaRPr lang="en-US"/>
        </a:p>
      </dgm:t>
    </dgm:pt>
    <dgm:pt modelId="{2480BA8B-330E-4940-8766-AB8439109385}" type="sibTrans" cxnId="{BFA1F213-DC7E-4519-889C-DB4F3D1BAB3B}">
      <dgm:prSet/>
      <dgm:spPr/>
      <dgm:t>
        <a:bodyPr/>
        <a:lstStyle/>
        <a:p>
          <a:endParaRPr lang="en-US"/>
        </a:p>
      </dgm:t>
    </dgm:pt>
    <dgm:pt modelId="{7B6EA2D3-4E97-44BB-86D6-A673E83E605F}">
      <dgm:prSet phldrT="[Text]"/>
      <dgm:spPr/>
      <dgm:t>
        <a:bodyPr/>
        <a:lstStyle/>
        <a:p>
          <a:r>
            <a:rPr lang="en-US" dirty="0"/>
            <a:t>Adulthood</a:t>
          </a:r>
        </a:p>
      </dgm:t>
    </dgm:pt>
    <dgm:pt modelId="{3B3EC36D-73D5-4139-9ABA-A155CADC25B9}" type="parTrans" cxnId="{1165367D-CCA0-4DE8-801F-0333E503770E}">
      <dgm:prSet/>
      <dgm:spPr/>
      <dgm:t>
        <a:bodyPr/>
        <a:lstStyle/>
        <a:p>
          <a:endParaRPr lang="en-US"/>
        </a:p>
      </dgm:t>
    </dgm:pt>
    <dgm:pt modelId="{9A7B0883-70B8-470E-B703-3373F2BE4297}" type="sibTrans" cxnId="{1165367D-CCA0-4DE8-801F-0333E503770E}">
      <dgm:prSet/>
      <dgm:spPr/>
      <dgm:t>
        <a:bodyPr/>
        <a:lstStyle/>
        <a:p>
          <a:endParaRPr lang="en-US"/>
        </a:p>
      </dgm:t>
    </dgm:pt>
    <dgm:pt modelId="{08466061-53D6-47C2-B356-890B762C679E}">
      <dgm:prSet phldrT="[Text]" custT="1"/>
      <dgm:spPr/>
      <dgm:t>
        <a:bodyPr/>
        <a:lstStyle/>
        <a:p>
          <a:r>
            <a:rPr lang="en-US" sz="1800" dirty="0"/>
            <a:t>Pre-academic concepts     </a:t>
          </a:r>
          <a:r>
            <a:rPr lang="en-US" sz="1800" dirty="0">
              <a:latin typeface="Arial" panose="020B0604020202020204" pitchFamily="34" charset="0"/>
              <a:cs typeface="Arial" panose="020B0604020202020204" pitchFamily="34" charset="0"/>
            </a:rPr>
            <a:t>•</a:t>
          </a:r>
          <a:r>
            <a:rPr lang="en-US" sz="1800" dirty="0"/>
            <a:t> Early peer relationships</a:t>
          </a:r>
        </a:p>
      </dgm:t>
    </dgm:pt>
    <dgm:pt modelId="{5FBDB464-D73E-4F07-B425-D85F2CA0F17E}" type="parTrans" cxnId="{77E258BC-99DF-4E58-AEFD-4908FC794239}">
      <dgm:prSet/>
      <dgm:spPr/>
      <dgm:t>
        <a:bodyPr/>
        <a:lstStyle/>
        <a:p>
          <a:endParaRPr lang="en-US"/>
        </a:p>
      </dgm:t>
    </dgm:pt>
    <dgm:pt modelId="{209C8B61-5695-421D-8157-F053DB1F83F5}" type="sibTrans" cxnId="{77E258BC-99DF-4E58-AEFD-4908FC794239}">
      <dgm:prSet/>
      <dgm:spPr/>
      <dgm:t>
        <a:bodyPr/>
        <a:lstStyle/>
        <a:p>
          <a:endParaRPr lang="en-US"/>
        </a:p>
      </dgm:t>
    </dgm:pt>
    <dgm:pt modelId="{7F3E20D4-0F5F-445F-B232-215D550A5EE8}">
      <dgm:prSet phldrT="[Text]"/>
      <dgm:spPr/>
      <dgm:t>
        <a:bodyPr/>
        <a:lstStyle/>
        <a:p>
          <a:r>
            <a:rPr lang="en-US" dirty="0"/>
            <a:t>Cognitive: inference and abstraction</a:t>
          </a:r>
        </a:p>
      </dgm:t>
    </dgm:pt>
    <dgm:pt modelId="{DCF68272-D064-440C-8D7A-968C1516ADF9}" type="parTrans" cxnId="{47E5E0B4-83FB-4498-8F88-B3250391AE23}">
      <dgm:prSet/>
      <dgm:spPr/>
      <dgm:t>
        <a:bodyPr/>
        <a:lstStyle/>
        <a:p>
          <a:endParaRPr lang="en-US"/>
        </a:p>
      </dgm:t>
    </dgm:pt>
    <dgm:pt modelId="{BCE6BA8E-FFFD-48B3-A97A-2E008942B3EE}" type="sibTrans" cxnId="{47E5E0B4-83FB-4498-8F88-B3250391AE23}">
      <dgm:prSet/>
      <dgm:spPr/>
      <dgm:t>
        <a:bodyPr/>
        <a:lstStyle/>
        <a:p>
          <a:endParaRPr lang="en-US"/>
        </a:p>
      </dgm:t>
    </dgm:pt>
    <dgm:pt modelId="{9E4B96A8-50E4-421E-9686-95914825BA81}">
      <dgm:prSet phldrT="[Text]"/>
      <dgm:spPr/>
      <dgm:t>
        <a:bodyPr/>
        <a:lstStyle/>
        <a:p>
          <a:r>
            <a:rPr lang="en-US" dirty="0"/>
            <a:t>Identity development</a:t>
          </a:r>
        </a:p>
      </dgm:t>
    </dgm:pt>
    <dgm:pt modelId="{0F68F5F1-F5FA-4F6C-839E-2D405F17FE2E}" type="parTrans" cxnId="{2E8A55F2-AA50-4412-8DEF-15A4034F29FE}">
      <dgm:prSet/>
      <dgm:spPr/>
      <dgm:t>
        <a:bodyPr/>
        <a:lstStyle/>
        <a:p>
          <a:endParaRPr lang="en-US"/>
        </a:p>
      </dgm:t>
    </dgm:pt>
    <dgm:pt modelId="{5EF95DC3-4225-4D6F-B23D-161CBB2A0067}" type="sibTrans" cxnId="{2E8A55F2-AA50-4412-8DEF-15A4034F29FE}">
      <dgm:prSet/>
      <dgm:spPr/>
      <dgm:t>
        <a:bodyPr/>
        <a:lstStyle/>
        <a:p>
          <a:endParaRPr lang="en-US"/>
        </a:p>
      </dgm:t>
    </dgm:pt>
    <dgm:pt modelId="{DB6303A3-101A-48F6-95F0-54D1FAB815AD}">
      <dgm:prSet phldrT="[Text]"/>
      <dgm:spPr/>
      <dgm:t>
        <a:bodyPr/>
        <a:lstStyle/>
        <a:p>
          <a:r>
            <a:rPr lang="en-US" dirty="0"/>
            <a:t>Separation</a:t>
          </a:r>
        </a:p>
      </dgm:t>
    </dgm:pt>
    <dgm:pt modelId="{8DBF0D3D-7A39-4468-A816-F9AE74C7D693}" type="parTrans" cxnId="{9A1FB20F-C83C-4A61-B42A-FF45DAFCD3F5}">
      <dgm:prSet/>
      <dgm:spPr/>
      <dgm:t>
        <a:bodyPr/>
        <a:lstStyle/>
        <a:p>
          <a:endParaRPr lang="en-US"/>
        </a:p>
      </dgm:t>
    </dgm:pt>
    <dgm:pt modelId="{507DC949-EE7B-47E3-BA2C-657140984954}" type="sibTrans" cxnId="{9A1FB20F-C83C-4A61-B42A-FF45DAFCD3F5}">
      <dgm:prSet/>
      <dgm:spPr/>
      <dgm:t>
        <a:bodyPr/>
        <a:lstStyle/>
        <a:p>
          <a:endParaRPr lang="en-US"/>
        </a:p>
      </dgm:t>
    </dgm:pt>
    <dgm:pt modelId="{ED8F47C1-78F9-4EE9-87AB-BFA1ABD475F2}" type="pres">
      <dgm:prSet presAssocID="{F98621EA-0E9A-4919-B7E1-08D9FC4AC085}" presName="Name0" presStyleCnt="0">
        <dgm:presLayoutVars>
          <dgm:dir/>
          <dgm:animLvl val="lvl"/>
          <dgm:resizeHandles val="exact"/>
        </dgm:presLayoutVars>
      </dgm:prSet>
      <dgm:spPr/>
      <dgm:t>
        <a:bodyPr/>
        <a:lstStyle/>
        <a:p>
          <a:endParaRPr lang="en-US"/>
        </a:p>
      </dgm:t>
    </dgm:pt>
    <dgm:pt modelId="{857D74D9-4FF3-42D1-B26F-3F21807112C7}" type="pres">
      <dgm:prSet presAssocID="{ED0B5037-5FC6-4CDA-BD22-9822E7DF43C1}" presName="linNode" presStyleCnt="0"/>
      <dgm:spPr/>
    </dgm:pt>
    <dgm:pt modelId="{8F20AEE4-03EC-4C01-B34E-E126F7EA8CFA}" type="pres">
      <dgm:prSet presAssocID="{ED0B5037-5FC6-4CDA-BD22-9822E7DF43C1}" presName="parentText" presStyleLbl="node1" presStyleIdx="0" presStyleCnt="5">
        <dgm:presLayoutVars>
          <dgm:chMax val="1"/>
          <dgm:bulletEnabled val="1"/>
        </dgm:presLayoutVars>
      </dgm:prSet>
      <dgm:spPr/>
      <dgm:t>
        <a:bodyPr/>
        <a:lstStyle/>
        <a:p>
          <a:endParaRPr lang="en-US"/>
        </a:p>
      </dgm:t>
    </dgm:pt>
    <dgm:pt modelId="{52CF2F87-839F-43E0-B404-5C48338D16EB}" type="pres">
      <dgm:prSet presAssocID="{ED0B5037-5FC6-4CDA-BD22-9822E7DF43C1}" presName="descendantText" presStyleLbl="alignAccFollowNode1" presStyleIdx="0" presStyleCnt="5">
        <dgm:presLayoutVars>
          <dgm:bulletEnabled val="1"/>
        </dgm:presLayoutVars>
      </dgm:prSet>
      <dgm:spPr/>
      <dgm:t>
        <a:bodyPr/>
        <a:lstStyle/>
        <a:p>
          <a:endParaRPr lang="en-US"/>
        </a:p>
      </dgm:t>
    </dgm:pt>
    <dgm:pt modelId="{ECFB9ACA-F47C-4D73-8CD4-BD09984D1452}" type="pres">
      <dgm:prSet presAssocID="{3F30D266-99E5-4C94-997C-ADD0DD8FBC81}" presName="sp" presStyleCnt="0"/>
      <dgm:spPr/>
    </dgm:pt>
    <dgm:pt modelId="{E64CC51F-F960-4A87-973E-ED49A618016C}" type="pres">
      <dgm:prSet presAssocID="{68BC6078-E52D-4CB2-B7CE-7570C255E108}" presName="linNode" presStyleCnt="0"/>
      <dgm:spPr/>
    </dgm:pt>
    <dgm:pt modelId="{493A2CA7-F81D-4F2E-A16C-4CC55D2F37B1}" type="pres">
      <dgm:prSet presAssocID="{68BC6078-E52D-4CB2-B7CE-7570C255E108}" presName="parentText" presStyleLbl="node1" presStyleIdx="1" presStyleCnt="5">
        <dgm:presLayoutVars>
          <dgm:chMax val="1"/>
          <dgm:bulletEnabled val="1"/>
        </dgm:presLayoutVars>
      </dgm:prSet>
      <dgm:spPr/>
      <dgm:t>
        <a:bodyPr/>
        <a:lstStyle/>
        <a:p>
          <a:endParaRPr lang="en-US"/>
        </a:p>
      </dgm:t>
    </dgm:pt>
    <dgm:pt modelId="{E371503B-F5AE-4D8B-9E71-F33BB46BC9F7}" type="pres">
      <dgm:prSet presAssocID="{68BC6078-E52D-4CB2-B7CE-7570C255E108}" presName="descendantText" presStyleLbl="alignAccFollowNode1" presStyleIdx="1" presStyleCnt="5">
        <dgm:presLayoutVars>
          <dgm:bulletEnabled val="1"/>
        </dgm:presLayoutVars>
      </dgm:prSet>
      <dgm:spPr/>
      <dgm:t>
        <a:bodyPr/>
        <a:lstStyle/>
        <a:p>
          <a:endParaRPr lang="en-US"/>
        </a:p>
      </dgm:t>
    </dgm:pt>
    <dgm:pt modelId="{3A74A6C0-CDD8-4897-B9AA-81717F7026E3}" type="pres">
      <dgm:prSet presAssocID="{AF778ED1-03F7-4C05-82A2-BE7538FD185E}" presName="sp" presStyleCnt="0"/>
      <dgm:spPr/>
    </dgm:pt>
    <dgm:pt modelId="{F7B795CB-8254-48BA-BA0D-55C6465A0B6F}" type="pres">
      <dgm:prSet presAssocID="{511435AC-D3F4-49BB-81D4-07B949404468}" presName="linNode" presStyleCnt="0"/>
      <dgm:spPr/>
    </dgm:pt>
    <dgm:pt modelId="{D18C1DA3-B023-41B0-A54B-B423527220B0}" type="pres">
      <dgm:prSet presAssocID="{511435AC-D3F4-49BB-81D4-07B949404468}" presName="parentText" presStyleLbl="node1" presStyleIdx="2" presStyleCnt="5">
        <dgm:presLayoutVars>
          <dgm:chMax val="1"/>
          <dgm:bulletEnabled val="1"/>
        </dgm:presLayoutVars>
      </dgm:prSet>
      <dgm:spPr/>
      <dgm:t>
        <a:bodyPr/>
        <a:lstStyle/>
        <a:p>
          <a:endParaRPr lang="en-US"/>
        </a:p>
      </dgm:t>
    </dgm:pt>
    <dgm:pt modelId="{CB4164EA-BFD2-48D7-BC6F-7FFE10C9EE25}" type="pres">
      <dgm:prSet presAssocID="{511435AC-D3F4-49BB-81D4-07B949404468}" presName="descendantText" presStyleLbl="alignAccFollowNode1" presStyleIdx="2" presStyleCnt="5">
        <dgm:presLayoutVars>
          <dgm:bulletEnabled val="1"/>
        </dgm:presLayoutVars>
      </dgm:prSet>
      <dgm:spPr/>
      <dgm:t>
        <a:bodyPr/>
        <a:lstStyle/>
        <a:p>
          <a:endParaRPr lang="en-US"/>
        </a:p>
      </dgm:t>
    </dgm:pt>
    <dgm:pt modelId="{6AACA3D0-630F-4352-85B3-6DEB36323C2A}" type="pres">
      <dgm:prSet presAssocID="{286E9F1B-D1D0-4D32-9B21-F7AE64F8050C}" presName="sp" presStyleCnt="0"/>
      <dgm:spPr/>
    </dgm:pt>
    <dgm:pt modelId="{C3C4D483-9A5A-4430-B4C2-5E7EF45532BB}" type="pres">
      <dgm:prSet presAssocID="{F702C79A-1B89-48D3-ABE8-9DA56673696A}" presName="linNode" presStyleCnt="0"/>
      <dgm:spPr/>
    </dgm:pt>
    <dgm:pt modelId="{BC8E34A2-325A-45B7-B888-FBD68CE2ACB0}" type="pres">
      <dgm:prSet presAssocID="{F702C79A-1B89-48D3-ABE8-9DA56673696A}" presName="parentText" presStyleLbl="node1" presStyleIdx="3" presStyleCnt="5">
        <dgm:presLayoutVars>
          <dgm:chMax val="1"/>
          <dgm:bulletEnabled val="1"/>
        </dgm:presLayoutVars>
      </dgm:prSet>
      <dgm:spPr/>
      <dgm:t>
        <a:bodyPr/>
        <a:lstStyle/>
        <a:p>
          <a:endParaRPr lang="en-US"/>
        </a:p>
      </dgm:t>
    </dgm:pt>
    <dgm:pt modelId="{1E6D9952-7664-4171-A207-2BAFC1C13BDA}" type="pres">
      <dgm:prSet presAssocID="{F702C79A-1B89-48D3-ABE8-9DA56673696A}" presName="descendantText" presStyleLbl="alignAccFollowNode1" presStyleIdx="3" presStyleCnt="5">
        <dgm:presLayoutVars>
          <dgm:bulletEnabled val="1"/>
        </dgm:presLayoutVars>
      </dgm:prSet>
      <dgm:spPr/>
      <dgm:t>
        <a:bodyPr/>
        <a:lstStyle/>
        <a:p>
          <a:endParaRPr lang="en-US"/>
        </a:p>
      </dgm:t>
    </dgm:pt>
    <dgm:pt modelId="{3A059F36-B4E7-4542-843B-F1EC16A10115}" type="pres">
      <dgm:prSet presAssocID="{2480BA8B-330E-4940-8766-AB8439109385}" presName="sp" presStyleCnt="0"/>
      <dgm:spPr/>
    </dgm:pt>
    <dgm:pt modelId="{D3695A3D-6018-40CA-90DD-6ED3EB3A480E}" type="pres">
      <dgm:prSet presAssocID="{7B6EA2D3-4E97-44BB-86D6-A673E83E605F}" presName="linNode" presStyleCnt="0"/>
      <dgm:spPr/>
    </dgm:pt>
    <dgm:pt modelId="{A202382C-6FE5-452D-9114-BA47586DB314}" type="pres">
      <dgm:prSet presAssocID="{7B6EA2D3-4E97-44BB-86D6-A673E83E605F}" presName="parentText" presStyleLbl="node1" presStyleIdx="4" presStyleCnt="5">
        <dgm:presLayoutVars>
          <dgm:chMax val="1"/>
          <dgm:bulletEnabled val="1"/>
        </dgm:presLayoutVars>
      </dgm:prSet>
      <dgm:spPr/>
      <dgm:t>
        <a:bodyPr/>
        <a:lstStyle/>
        <a:p>
          <a:endParaRPr lang="en-US"/>
        </a:p>
      </dgm:t>
    </dgm:pt>
    <dgm:pt modelId="{600704D9-755A-4C48-BE0F-98F17CD0665B}" type="pres">
      <dgm:prSet presAssocID="{7B6EA2D3-4E97-44BB-86D6-A673E83E605F}" presName="descendantText" presStyleLbl="alignAccFollowNode1" presStyleIdx="4" presStyleCnt="5">
        <dgm:presLayoutVars>
          <dgm:bulletEnabled val="1"/>
        </dgm:presLayoutVars>
      </dgm:prSet>
      <dgm:spPr/>
      <dgm:t>
        <a:bodyPr/>
        <a:lstStyle/>
        <a:p>
          <a:endParaRPr lang="en-US"/>
        </a:p>
      </dgm:t>
    </dgm:pt>
  </dgm:ptLst>
  <dgm:cxnLst>
    <dgm:cxn modelId="{19524F1B-A70D-4C5E-9E7B-3823F29A9742}" type="presOf" srcId="{7B6EA2D3-4E97-44BB-86D6-A673E83E605F}" destId="{A202382C-6FE5-452D-9114-BA47586DB314}" srcOrd="0" destOrd="0" presId="urn:microsoft.com/office/officeart/2005/8/layout/vList5"/>
    <dgm:cxn modelId="{4221F63B-66A7-4F9C-939B-A4E40C2941CB}" srcId="{68BC6078-E52D-4CB2-B7CE-7570C255E108}" destId="{18654653-1E10-4F17-A1CD-E62F95AF79FD}" srcOrd="0" destOrd="0" parTransId="{399B163E-C7A2-4500-8E0A-450D6411E2CB}" sibTransId="{25F6F779-672A-4575-A413-BC4833E795B9}"/>
    <dgm:cxn modelId="{420E49AB-B896-42D9-AF6C-8B5D19FAC1E6}" type="presOf" srcId="{18654653-1E10-4F17-A1CD-E62F95AF79FD}" destId="{E371503B-F5AE-4D8B-9E71-F33BB46BC9F7}" srcOrd="0" destOrd="0" presId="urn:microsoft.com/office/officeart/2005/8/layout/vList5"/>
    <dgm:cxn modelId="{9A1FB20F-C83C-4A61-B42A-FF45DAFCD3F5}" srcId="{7B6EA2D3-4E97-44BB-86D6-A673E83E605F}" destId="{DB6303A3-101A-48F6-95F0-54D1FAB815AD}" srcOrd="0" destOrd="0" parTransId="{8DBF0D3D-7A39-4468-A816-F9AE74C7D693}" sibTransId="{507DC949-EE7B-47E3-BA2C-657140984954}"/>
    <dgm:cxn modelId="{2EB0E37A-8BC8-4D5D-B380-6BC8D9E4422A}" type="presOf" srcId="{9E4B96A8-50E4-421E-9686-95914825BA81}" destId="{1E6D9952-7664-4171-A207-2BAFC1C13BDA}" srcOrd="0" destOrd="1" presId="urn:microsoft.com/office/officeart/2005/8/layout/vList5"/>
    <dgm:cxn modelId="{21F69E54-CC5D-4171-8CD0-779091EDD5AE}" srcId="{F98621EA-0E9A-4919-B7E1-08D9FC4AC085}" destId="{ED0B5037-5FC6-4CDA-BD22-9822E7DF43C1}" srcOrd="0" destOrd="0" parTransId="{B089B78B-12B3-440F-9B93-0C4368A6910B}" sibTransId="{3F30D266-99E5-4C94-997C-ADD0DD8FBC81}"/>
    <dgm:cxn modelId="{2E8A55F2-AA50-4412-8DEF-15A4034F29FE}" srcId="{F702C79A-1B89-48D3-ABE8-9DA56673696A}" destId="{9E4B96A8-50E4-421E-9686-95914825BA81}" srcOrd="1" destOrd="0" parTransId="{0F68F5F1-F5FA-4F6C-839E-2D405F17FE2E}" sibTransId="{5EF95DC3-4225-4D6F-B23D-161CBB2A0067}"/>
    <dgm:cxn modelId="{FFCCF356-BA7A-4E58-AEA6-8865CCC706E2}" srcId="{511435AC-D3F4-49BB-81D4-07B949404468}" destId="{5C4EF006-9160-4C9B-B8C0-307958ABD9EF}" srcOrd="0" destOrd="0" parTransId="{11AED6F6-F28E-4220-B96B-F9C12FCE6211}" sibTransId="{A6E07809-9093-4A46-A61B-DBD0D68B5756}"/>
    <dgm:cxn modelId="{D11879EB-C15E-4E6F-894A-A72BCB95B4FA}" type="presOf" srcId="{08466061-53D6-47C2-B356-890B762C679E}" destId="{E371503B-F5AE-4D8B-9E71-F33BB46BC9F7}" srcOrd="0" destOrd="1" presId="urn:microsoft.com/office/officeart/2005/8/layout/vList5"/>
    <dgm:cxn modelId="{12906FAD-D496-4957-8D52-CBCFBFC1B510}" srcId="{ED0B5037-5FC6-4CDA-BD22-9822E7DF43C1}" destId="{6830C5A9-98E5-490C-A202-EAEBF1705632}" srcOrd="1" destOrd="0" parTransId="{82D72970-FC2E-4360-AF11-0C1505E2323C}" sibTransId="{2D117F88-94EF-41E7-B7BB-030EE7457FC1}"/>
    <dgm:cxn modelId="{411A857F-2625-4709-8E07-0F0823530C8A}" srcId="{F98621EA-0E9A-4919-B7E1-08D9FC4AC085}" destId="{68BC6078-E52D-4CB2-B7CE-7570C255E108}" srcOrd="1" destOrd="0" parTransId="{4785D79B-35AD-4227-8EE3-2C8F8121CFEC}" sibTransId="{AF778ED1-03F7-4C05-82A2-BE7538FD185E}"/>
    <dgm:cxn modelId="{DCA0DA03-90DF-4CE7-B42D-B8D66C428ABE}" type="presOf" srcId="{511435AC-D3F4-49BB-81D4-07B949404468}" destId="{D18C1DA3-B023-41B0-A54B-B423527220B0}" srcOrd="0" destOrd="0" presId="urn:microsoft.com/office/officeart/2005/8/layout/vList5"/>
    <dgm:cxn modelId="{1165367D-CCA0-4DE8-801F-0333E503770E}" srcId="{F98621EA-0E9A-4919-B7E1-08D9FC4AC085}" destId="{7B6EA2D3-4E97-44BB-86D6-A673E83E605F}" srcOrd="4" destOrd="0" parTransId="{3B3EC36D-73D5-4139-9ABA-A155CADC25B9}" sibTransId="{9A7B0883-70B8-470E-B703-3373F2BE4297}"/>
    <dgm:cxn modelId="{7D464A37-6ADA-4C2F-876F-DEFE48DACED2}" type="presOf" srcId="{7F3E20D4-0F5F-445F-B232-215D550A5EE8}" destId="{1E6D9952-7664-4171-A207-2BAFC1C13BDA}" srcOrd="0" destOrd="0" presId="urn:microsoft.com/office/officeart/2005/8/layout/vList5"/>
    <dgm:cxn modelId="{BFA1F213-DC7E-4519-889C-DB4F3D1BAB3B}" srcId="{F98621EA-0E9A-4919-B7E1-08D9FC4AC085}" destId="{F702C79A-1B89-48D3-ABE8-9DA56673696A}" srcOrd="3" destOrd="0" parTransId="{78981A09-F69D-4FDB-85CB-216CA013D219}" sibTransId="{2480BA8B-330E-4940-8766-AB8439109385}"/>
    <dgm:cxn modelId="{4698AA08-FFF5-4DD0-9C36-D944EEB1BADC}" type="presOf" srcId="{6830C5A9-98E5-490C-A202-EAEBF1705632}" destId="{52CF2F87-839F-43E0-B404-5C48338D16EB}" srcOrd="0" destOrd="1" presId="urn:microsoft.com/office/officeart/2005/8/layout/vList5"/>
    <dgm:cxn modelId="{4809ED43-4671-410C-B26E-3D82936522B7}" type="presOf" srcId="{F98621EA-0E9A-4919-B7E1-08D9FC4AC085}" destId="{ED8F47C1-78F9-4EE9-87AB-BFA1ABD475F2}" srcOrd="0" destOrd="0" presId="urn:microsoft.com/office/officeart/2005/8/layout/vList5"/>
    <dgm:cxn modelId="{77E258BC-99DF-4E58-AEFD-4908FC794239}" srcId="{68BC6078-E52D-4CB2-B7CE-7570C255E108}" destId="{08466061-53D6-47C2-B356-890B762C679E}" srcOrd="1" destOrd="0" parTransId="{5FBDB464-D73E-4F07-B425-D85F2CA0F17E}" sibTransId="{209C8B61-5695-421D-8157-F053DB1F83F5}"/>
    <dgm:cxn modelId="{56101C3E-2042-422D-9ADC-7F76D8A71C38}" type="presOf" srcId="{F702C79A-1B89-48D3-ABE8-9DA56673696A}" destId="{BC8E34A2-325A-45B7-B888-FBD68CE2ACB0}" srcOrd="0" destOrd="0" presId="urn:microsoft.com/office/officeart/2005/8/layout/vList5"/>
    <dgm:cxn modelId="{204FEFB7-A929-4B87-854C-366EF01ED534}" type="presOf" srcId="{5C4EF006-9160-4C9B-B8C0-307958ABD9EF}" destId="{CB4164EA-BFD2-48D7-BC6F-7FFE10C9EE25}" srcOrd="0" destOrd="0" presId="urn:microsoft.com/office/officeart/2005/8/layout/vList5"/>
    <dgm:cxn modelId="{2F13866B-EE34-4404-859B-E74D86D34D40}" type="presOf" srcId="{68BC6078-E52D-4CB2-B7CE-7570C255E108}" destId="{493A2CA7-F81D-4F2E-A16C-4CC55D2F37B1}" srcOrd="0" destOrd="0" presId="urn:microsoft.com/office/officeart/2005/8/layout/vList5"/>
    <dgm:cxn modelId="{47E5E0B4-83FB-4498-8F88-B3250391AE23}" srcId="{F702C79A-1B89-48D3-ABE8-9DA56673696A}" destId="{7F3E20D4-0F5F-445F-B232-215D550A5EE8}" srcOrd="0" destOrd="0" parTransId="{DCF68272-D064-440C-8D7A-968C1516ADF9}" sibTransId="{BCE6BA8E-FFFD-48B3-A97A-2E008942B3EE}"/>
    <dgm:cxn modelId="{C0C7FDAA-DEF6-4208-B224-21B4E357340B}" type="presOf" srcId="{E6D960F9-303A-4FE6-8B27-2552F16915C6}" destId="{52CF2F87-839F-43E0-B404-5C48338D16EB}" srcOrd="0" destOrd="0" presId="urn:microsoft.com/office/officeart/2005/8/layout/vList5"/>
    <dgm:cxn modelId="{F4D7348E-8E84-4F64-9A7B-8A9A6E1F9E6E}" srcId="{ED0B5037-5FC6-4CDA-BD22-9822E7DF43C1}" destId="{E6D960F9-303A-4FE6-8B27-2552F16915C6}" srcOrd="0" destOrd="0" parTransId="{889A6D09-0970-43E2-B0F1-61D925CCB7FB}" sibTransId="{5A821F9D-C6BE-4355-9EB3-347A9F02E22A}"/>
    <dgm:cxn modelId="{46F1EBE4-CCA4-42B2-855F-00EB6C6EA276}" type="presOf" srcId="{DB6303A3-101A-48F6-95F0-54D1FAB815AD}" destId="{600704D9-755A-4C48-BE0F-98F17CD0665B}" srcOrd="0" destOrd="0" presId="urn:microsoft.com/office/officeart/2005/8/layout/vList5"/>
    <dgm:cxn modelId="{831720FC-6B8A-4F0F-AF5F-25B36B2C329C}" type="presOf" srcId="{ED0B5037-5FC6-4CDA-BD22-9822E7DF43C1}" destId="{8F20AEE4-03EC-4C01-B34E-E126F7EA8CFA}" srcOrd="0" destOrd="0" presId="urn:microsoft.com/office/officeart/2005/8/layout/vList5"/>
    <dgm:cxn modelId="{77A421C7-8C4B-4F2D-BD18-790DBE689ABF}" srcId="{F98621EA-0E9A-4919-B7E1-08D9FC4AC085}" destId="{511435AC-D3F4-49BB-81D4-07B949404468}" srcOrd="2" destOrd="0" parTransId="{E5E8F6E6-14A1-461D-A379-44557950784F}" sibTransId="{286E9F1B-D1D0-4D32-9B21-F7AE64F8050C}"/>
    <dgm:cxn modelId="{67B8C780-7AED-4290-97B0-AD5C949034F9}" type="presParOf" srcId="{ED8F47C1-78F9-4EE9-87AB-BFA1ABD475F2}" destId="{857D74D9-4FF3-42D1-B26F-3F21807112C7}" srcOrd="0" destOrd="0" presId="urn:microsoft.com/office/officeart/2005/8/layout/vList5"/>
    <dgm:cxn modelId="{1302ECEA-3391-4FAD-85D5-327FC6704386}" type="presParOf" srcId="{857D74D9-4FF3-42D1-B26F-3F21807112C7}" destId="{8F20AEE4-03EC-4C01-B34E-E126F7EA8CFA}" srcOrd="0" destOrd="0" presId="urn:microsoft.com/office/officeart/2005/8/layout/vList5"/>
    <dgm:cxn modelId="{3BC0DAFF-13BF-42B3-A409-096557B5BE94}" type="presParOf" srcId="{857D74D9-4FF3-42D1-B26F-3F21807112C7}" destId="{52CF2F87-839F-43E0-B404-5C48338D16EB}" srcOrd="1" destOrd="0" presId="urn:microsoft.com/office/officeart/2005/8/layout/vList5"/>
    <dgm:cxn modelId="{82923908-5F0E-4C97-86F3-2372DDB6F948}" type="presParOf" srcId="{ED8F47C1-78F9-4EE9-87AB-BFA1ABD475F2}" destId="{ECFB9ACA-F47C-4D73-8CD4-BD09984D1452}" srcOrd="1" destOrd="0" presId="urn:microsoft.com/office/officeart/2005/8/layout/vList5"/>
    <dgm:cxn modelId="{F31A5F71-091B-40D2-9A03-3ECE568E3E11}" type="presParOf" srcId="{ED8F47C1-78F9-4EE9-87AB-BFA1ABD475F2}" destId="{E64CC51F-F960-4A87-973E-ED49A618016C}" srcOrd="2" destOrd="0" presId="urn:microsoft.com/office/officeart/2005/8/layout/vList5"/>
    <dgm:cxn modelId="{E0E3D802-9C6D-40F2-942F-D75B9800F0EE}" type="presParOf" srcId="{E64CC51F-F960-4A87-973E-ED49A618016C}" destId="{493A2CA7-F81D-4F2E-A16C-4CC55D2F37B1}" srcOrd="0" destOrd="0" presId="urn:microsoft.com/office/officeart/2005/8/layout/vList5"/>
    <dgm:cxn modelId="{D499CF49-AA72-44EC-BF75-ECB79E5BEBFC}" type="presParOf" srcId="{E64CC51F-F960-4A87-973E-ED49A618016C}" destId="{E371503B-F5AE-4D8B-9E71-F33BB46BC9F7}" srcOrd="1" destOrd="0" presId="urn:microsoft.com/office/officeart/2005/8/layout/vList5"/>
    <dgm:cxn modelId="{1E4322E0-3C0B-42A2-BFB7-E582CB03914A}" type="presParOf" srcId="{ED8F47C1-78F9-4EE9-87AB-BFA1ABD475F2}" destId="{3A74A6C0-CDD8-4897-B9AA-81717F7026E3}" srcOrd="3" destOrd="0" presId="urn:microsoft.com/office/officeart/2005/8/layout/vList5"/>
    <dgm:cxn modelId="{EEE6338A-105D-428A-A1B9-E955D713FAAB}" type="presParOf" srcId="{ED8F47C1-78F9-4EE9-87AB-BFA1ABD475F2}" destId="{F7B795CB-8254-48BA-BA0D-55C6465A0B6F}" srcOrd="4" destOrd="0" presId="urn:microsoft.com/office/officeart/2005/8/layout/vList5"/>
    <dgm:cxn modelId="{D113DF8A-04D9-4911-837D-B581FD1FE978}" type="presParOf" srcId="{F7B795CB-8254-48BA-BA0D-55C6465A0B6F}" destId="{D18C1DA3-B023-41B0-A54B-B423527220B0}" srcOrd="0" destOrd="0" presId="urn:microsoft.com/office/officeart/2005/8/layout/vList5"/>
    <dgm:cxn modelId="{0DE62B68-2D36-4648-B331-44AEF78BCAB3}" type="presParOf" srcId="{F7B795CB-8254-48BA-BA0D-55C6465A0B6F}" destId="{CB4164EA-BFD2-48D7-BC6F-7FFE10C9EE25}" srcOrd="1" destOrd="0" presId="urn:microsoft.com/office/officeart/2005/8/layout/vList5"/>
    <dgm:cxn modelId="{17F9CE50-814A-4AF5-BA60-6181C447F71D}" type="presParOf" srcId="{ED8F47C1-78F9-4EE9-87AB-BFA1ABD475F2}" destId="{6AACA3D0-630F-4352-85B3-6DEB36323C2A}" srcOrd="5" destOrd="0" presId="urn:microsoft.com/office/officeart/2005/8/layout/vList5"/>
    <dgm:cxn modelId="{F204CDF7-9E23-4B9A-B4A5-C5D5E7E6603C}" type="presParOf" srcId="{ED8F47C1-78F9-4EE9-87AB-BFA1ABD475F2}" destId="{C3C4D483-9A5A-4430-B4C2-5E7EF45532BB}" srcOrd="6" destOrd="0" presId="urn:microsoft.com/office/officeart/2005/8/layout/vList5"/>
    <dgm:cxn modelId="{FFBFC0F6-1088-4FE1-9877-C25C6274B999}" type="presParOf" srcId="{C3C4D483-9A5A-4430-B4C2-5E7EF45532BB}" destId="{BC8E34A2-325A-45B7-B888-FBD68CE2ACB0}" srcOrd="0" destOrd="0" presId="urn:microsoft.com/office/officeart/2005/8/layout/vList5"/>
    <dgm:cxn modelId="{C1EBDEBC-6FD0-4CE9-8B1D-A468E904E84D}" type="presParOf" srcId="{C3C4D483-9A5A-4430-B4C2-5E7EF45532BB}" destId="{1E6D9952-7664-4171-A207-2BAFC1C13BDA}" srcOrd="1" destOrd="0" presId="urn:microsoft.com/office/officeart/2005/8/layout/vList5"/>
    <dgm:cxn modelId="{CF9DB264-B8F4-4AC1-BE8A-D5D0EE4EFA02}" type="presParOf" srcId="{ED8F47C1-78F9-4EE9-87AB-BFA1ABD475F2}" destId="{3A059F36-B4E7-4542-843B-F1EC16A10115}" srcOrd="7" destOrd="0" presId="urn:microsoft.com/office/officeart/2005/8/layout/vList5"/>
    <dgm:cxn modelId="{E7FA7CCE-3A37-4FE3-B79B-31D1F8DCE915}" type="presParOf" srcId="{ED8F47C1-78F9-4EE9-87AB-BFA1ABD475F2}" destId="{D3695A3D-6018-40CA-90DD-6ED3EB3A480E}" srcOrd="8" destOrd="0" presId="urn:microsoft.com/office/officeart/2005/8/layout/vList5"/>
    <dgm:cxn modelId="{95D395E1-DD6A-41A7-B6DD-426B465580EC}" type="presParOf" srcId="{D3695A3D-6018-40CA-90DD-6ED3EB3A480E}" destId="{A202382C-6FE5-452D-9114-BA47586DB314}" srcOrd="0" destOrd="0" presId="urn:microsoft.com/office/officeart/2005/8/layout/vList5"/>
    <dgm:cxn modelId="{CCF52CE1-FA6E-42C4-92A7-8B35C16415F5}" type="presParOf" srcId="{D3695A3D-6018-40CA-90DD-6ED3EB3A480E}" destId="{600704D9-755A-4C48-BE0F-98F17CD066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BEE7D-AE12-48A1-8564-12106AA1FD47}">
      <dsp:nvSpPr>
        <dsp:cNvPr id="0" name=""/>
        <dsp:cNvSpPr/>
      </dsp:nvSpPr>
      <dsp:spPr>
        <a:xfrm>
          <a:off x="2535" y="0"/>
          <a:ext cx="2487699"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t>Part 1</a:t>
          </a:r>
        </a:p>
      </dsp:txBody>
      <dsp:txXfrm>
        <a:off x="2535" y="0"/>
        <a:ext cx="2487699" cy="1305401"/>
      </dsp:txXfrm>
    </dsp:sp>
    <dsp:sp modelId="{0C487BD0-F2AB-4A67-A6C3-884FB62E11A1}">
      <dsp:nvSpPr>
        <dsp:cNvPr id="0" name=""/>
        <dsp:cNvSpPr/>
      </dsp:nvSpPr>
      <dsp:spPr>
        <a:xfrm>
          <a:off x="251305" y="1305401"/>
          <a:ext cx="1990159" cy="28283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a:t>Principles of Trauma-Informed Care for Health Care Organizations</a:t>
          </a:r>
        </a:p>
      </dsp:txBody>
      <dsp:txXfrm>
        <a:off x="309595" y="1363691"/>
        <a:ext cx="1873579" cy="2711789"/>
      </dsp:txXfrm>
    </dsp:sp>
    <dsp:sp modelId="{0D67DC86-966B-41D2-A507-71952678DE29}">
      <dsp:nvSpPr>
        <dsp:cNvPr id="0" name=""/>
        <dsp:cNvSpPr/>
      </dsp:nvSpPr>
      <dsp:spPr>
        <a:xfrm>
          <a:off x="2676811" y="0"/>
          <a:ext cx="2487699"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t>Part 2</a:t>
          </a:r>
        </a:p>
      </dsp:txBody>
      <dsp:txXfrm>
        <a:off x="2676811" y="0"/>
        <a:ext cx="2487699" cy="1305401"/>
      </dsp:txXfrm>
    </dsp:sp>
    <dsp:sp modelId="{050ECC74-9146-476B-A5D8-42F9B0C4532A}">
      <dsp:nvSpPr>
        <dsp:cNvPr id="0" name=""/>
        <dsp:cNvSpPr/>
      </dsp:nvSpPr>
      <dsp:spPr>
        <a:xfrm>
          <a:off x="2925581" y="1305401"/>
          <a:ext cx="1990159" cy="2828369"/>
        </a:xfrm>
        <a:prstGeom prst="roundRect">
          <a:avLst>
            <a:gd name="adj" fmla="val 10000"/>
          </a:avLst>
        </a:prstGeom>
        <a:solidFill>
          <a:schemeClr val="accent2">
            <a:hueOff val="4552721"/>
            <a:satOff val="-22016"/>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a:t>Screening and Assessing for Trauma in Primary Care</a:t>
          </a:r>
        </a:p>
      </dsp:txBody>
      <dsp:txXfrm>
        <a:off x="2983871" y="1363691"/>
        <a:ext cx="1873579" cy="2711789"/>
      </dsp:txXfrm>
    </dsp:sp>
    <dsp:sp modelId="{637E6688-35FD-4069-B1BC-99FD1DFF594B}">
      <dsp:nvSpPr>
        <dsp:cNvPr id="0" name=""/>
        <dsp:cNvSpPr/>
      </dsp:nvSpPr>
      <dsp:spPr>
        <a:xfrm>
          <a:off x="5351088" y="0"/>
          <a:ext cx="2487699"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t>Part 3</a:t>
          </a:r>
        </a:p>
      </dsp:txBody>
      <dsp:txXfrm>
        <a:off x="5351088" y="0"/>
        <a:ext cx="2487699" cy="1305401"/>
      </dsp:txXfrm>
    </dsp:sp>
    <dsp:sp modelId="{083557C3-D386-4655-B26A-636148602E18}">
      <dsp:nvSpPr>
        <dsp:cNvPr id="0" name=""/>
        <dsp:cNvSpPr/>
      </dsp:nvSpPr>
      <dsp:spPr>
        <a:xfrm>
          <a:off x="5599858" y="1305401"/>
          <a:ext cx="1990159" cy="2828369"/>
        </a:xfrm>
        <a:prstGeom prst="roundRect">
          <a:avLst>
            <a:gd name="adj" fmla="val 10000"/>
          </a:avLst>
        </a:prstGeom>
        <a:solidFill>
          <a:schemeClr val="accent2">
            <a:hueOff val="9105442"/>
            <a:satOff val="-44033"/>
            <a:lumOff val="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a:t>Screening and Assessing for Trauma with Children that have IDD</a:t>
          </a:r>
        </a:p>
      </dsp:txBody>
      <dsp:txXfrm>
        <a:off x="5658148" y="1363691"/>
        <a:ext cx="1873579" cy="2711789"/>
      </dsp:txXfrm>
    </dsp:sp>
    <dsp:sp modelId="{4472DB24-F404-473A-8B9D-002028271D37}">
      <dsp:nvSpPr>
        <dsp:cNvPr id="0" name=""/>
        <dsp:cNvSpPr/>
      </dsp:nvSpPr>
      <dsp:spPr>
        <a:xfrm>
          <a:off x="8025365" y="0"/>
          <a:ext cx="2487699"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t>Part 4</a:t>
          </a:r>
        </a:p>
      </dsp:txBody>
      <dsp:txXfrm>
        <a:off x="8025365" y="0"/>
        <a:ext cx="2487699" cy="1305401"/>
      </dsp:txXfrm>
    </dsp:sp>
    <dsp:sp modelId="{A30A8B99-008C-4C12-A7A7-B6EB430C2CC8}">
      <dsp:nvSpPr>
        <dsp:cNvPr id="0" name=""/>
        <dsp:cNvSpPr/>
      </dsp:nvSpPr>
      <dsp:spPr>
        <a:xfrm>
          <a:off x="8274135" y="1305401"/>
          <a:ext cx="1990159" cy="2828369"/>
        </a:xfrm>
        <a:prstGeom prst="roundRect">
          <a:avLst>
            <a:gd name="adj" fmla="val 10000"/>
          </a:avLst>
        </a:prstGeom>
        <a:solidFill>
          <a:schemeClr val="accent2">
            <a:hueOff val="13658163"/>
            <a:satOff val="-66049"/>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a:t>Reporting and Documentation of Trauma Disclosure</a:t>
          </a:r>
        </a:p>
      </dsp:txBody>
      <dsp:txXfrm>
        <a:off x="8332425" y="1363691"/>
        <a:ext cx="1873579" cy="2711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25ACB-E057-4A92-AE90-F09CDA3CD0BA}">
      <dsp:nvSpPr>
        <dsp:cNvPr id="0" name=""/>
        <dsp:cNvSpPr/>
      </dsp:nvSpPr>
      <dsp:spPr>
        <a:xfrm>
          <a:off x="52" y="162447"/>
          <a:ext cx="4997565" cy="720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Developmental Tasks</a:t>
          </a:r>
        </a:p>
      </dsp:txBody>
      <dsp:txXfrm>
        <a:off x="52" y="162447"/>
        <a:ext cx="4997565" cy="720000"/>
      </dsp:txXfrm>
    </dsp:sp>
    <dsp:sp modelId="{3C62C724-DCCF-4839-9365-3B5A0E3755BE}">
      <dsp:nvSpPr>
        <dsp:cNvPr id="0" name=""/>
        <dsp:cNvSpPr/>
      </dsp:nvSpPr>
      <dsp:spPr>
        <a:xfrm>
          <a:off x="52" y="882447"/>
          <a:ext cx="4997565" cy="35856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Attachment to primary caregiver/s</a:t>
          </a:r>
          <a:endParaRPr lang="en-US" sz="2400" kern="1200" dirty="0"/>
        </a:p>
        <a:p>
          <a:pPr marL="228600" lvl="1" indent="-228600" algn="l" defTabSz="1066800">
            <a:lnSpc>
              <a:spcPct val="90000"/>
            </a:lnSpc>
            <a:spcBef>
              <a:spcPct val="0"/>
            </a:spcBef>
            <a:spcAft>
              <a:spcPct val="15000"/>
            </a:spcAft>
            <a:buChar char="••"/>
          </a:pPr>
          <a:r>
            <a:rPr lang="en-US" sz="2400" kern="1200"/>
            <a:t>Development of vision and hearing</a:t>
          </a:r>
          <a:endParaRPr lang="en-US" sz="2400" kern="1200" dirty="0"/>
        </a:p>
        <a:p>
          <a:pPr marL="228600" lvl="1" indent="-228600" algn="l" defTabSz="1066800">
            <a:lnSpc>
              <a:spcPct val="90000"/>
            </a:lnSpc>
            <a:spcBef>
              <a:spcPct val="0"/>
            </a:spcBef>
            <a:spcAft>
              <a:spcPct val="15000"/>
            </a:spcAft>
            <a:buChar char="••"/>
          </a:pPr>
          <a:r>
            <a:rPr lang="en-US" sz="2400" kern="1200"/>
            <a:t>Recognition of and response to emotional cues</a:t>
          </a:r>
          <a:endParaRPr lang="en-US" sz="2400" kern="1200" dirty="0"/>
        </a:p>
        <a:p>
          <a:pPr marL="228600" lvl="1" indent="-228600" algn="l" defTabSz="1066800">
            <a:lnSpc>
              <a:spcPct val="90000"/>
            </a:lnSpc>
            <a:spcBef>
              <a:spcPct val="0"/>
            </a:spcBef>
            <a:spcAft>
              <a:spcPct val="15000"/>
            </a:spcAft>
            <a:buChar char="••"/>
          </a:pPr>
          <a:r>
            <a:rPr lang="en-US" sz="2400" kern="1200"/>
            <a:t>Develop more independence and ability to assess danger</a:t>
          </a:r>
          <a:endParaRPr lang="en-US" sz="2400" kern="1200" dirty="0"/>
        </a:p>
      </dsp:txBody>
      <dsp:txXfrm>
        <a:off x="52" y="882447"/>
        <a:ext cx="4997565" cy="3585656"/>
      </dsp:txXfrm>
    </dsp:sp>
    <dsp:sp modelId="{4B192E99-EB1A-4394-90A5-2F7CCF7036A4}">
      <dsp:nvSpPr>
        <dsp:cNvPr id="0" name=""/>
        <dsp:cNvSpPr/>
      </dsp:nvSpPr>
      <dsp:spPr>
        <a:xfrm>
          <a:off x="5697276" y="162447"/>
          <a:ext cx="4997565" cy="720000"/>
        </a:xfrm>
        <a:prstGeom prst="rect">
          <a:avLst/>
        </a:prstGeom>
        <a:solidFill>
          <a:schemeClr val="accent5">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a:t>Impact from Trauma</a:t>
          </a:r>
        </a:p>
      </dsp:txBody>
      <dsp:txXfrm>
        <a:off x="5697276" y="162447"/>
        <a:ext cx="4997565" cy="720000"/>
      </dsp:txXfrm>
    </dsp:sp>
    <dsp:sp modelId="{D5FCBEC8-5714-486C-BF4F-202A7558DF3C}">
      <dsp:nvSpPr>
        <dsp:cNvPr id="0" name=""/>
        <dsp:cNvSpPr/>
      </dsp:nvSpPr>
      <dsp:spPr>
        <a:xfrm>
          <a:off x="5697276" y="882447"/>
          <a:ext cx="4997565" cy="3585656"/>
        </a:xfrm>
        <a:prstGeom prst="rect">
          <a:avLst/>
        </a:prstGeom>
        <a:solidFill>
          <a:schemeClr val="accent5">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Fear of being separated from familiar people/places</a:t>
          </a:r>
        </a:p>
        <a:p>
          <a:pPr marL="228600" lvl="1" indent="-228600" algn="l" defTabSz="1111250">
            <a:lnSpc>
              <a:spcPct val="90000"/>
            </a:lnSpc>
            <a:spcBef>
              <a:spcPct val="0"/>
            </a:spcBef>
            <a:spcAft>
              <a:spcPct val="15000"/>
            </a:spcAft>
            <a:buChar char="••"/>
          </a:pPr>
          <a:r>
            <a:rPr lang="en-US" sz="2500" kern="1200" dirty="0"/>
            <a:t>Changes in eating and sleeping</a:t>
          </a:r>
        </a:p>
        <a:p>
          <a:pPr marL="228600" lvl="1" indent="-228600" algn="l" defTabSz="1111250">
            <a:lnSpc>
              <a:spcPct val="90000"/>
            </a:lnSpc>
            <a:spcBef>
              <a:spcPct val="0"/>
            </a:spcBef>
            <a:spcAft>
              <a:spcPct val="15000"/>
            </a:spcAft>
            <a:buChar char="••"/>
          </a:pPr>
          <a:r>
            <a:rPr lang="en-US" sz="2500" kern="1200" dirty="0"/>
            <a:t>Becoming passive, quiet</a:t>
          </a:r>
        </a:p>
        <a:p>
          <a:pPr marL="228600" lvl="1" indent="-228600" algn="l" defTabSz="1111250">
            <a:lnSpc>
              <a:spcPct val="90000"/>
            </a:lnSpc>
            <a:spcBef>
              <a:spcPct val="0"/>
            </a:spcBef>
            <a:spcAft>
              <a:spcPct val="15000"/>
            </a:spcAft>
            <a:buChar char="••"/>
          </a:pPr>
          <a:r>
            <a:rPr lang="en-US" sz="2500" kern="1200" dirty="0"/>
            <a:t>Increased startle response</a:t>
          </a:r>
        </a:p>
        <a:p>
          <a:pPr marL="228600" lvl="1" indent="-228600" algn="l" defTabSz="1111250">
            <a:lnSpc>
              <a:spcPct val="90000"/>
            </a:lnSpc>
            <a:spcBef>
              <a:spcPct val="0"/>
            </a:spcBef>
            <a:spcAft>
              <a:spcPct val="15000"/>
            </a:spcAft>
            <a:buChar char="••"/>
          </a:pPr>
          <a:r>
            <a:rPr lang="en-US" sz="2500" kern="1200" dirty="0"/>
            <a:t>Regressive behaviors</a:t>
          </a:r>
        </a:p>
        <a:p>
          <a:pPr marL="228600" lvl="1" indent="-228600" algn="l" defTabSz="1111250">
            <a:lnSpc>
              <a:spcPct val="90000"/>
            </a:lnSpc>
            <a:spcBef>
              <a:spcPct val="0"/>
            </a:spcBef>
            <a:spcAft>
              <a:spcPct val="15000"/>
            </a:spcAft>
            <a:buChar char="••"/>
          </a:pPr>
          <a:r>
            <a:rPr lang="en-US" sz="2500" kern="1200" dirty="0"/>
            <a:t>Confusion about what is dangerous and who to go to for safety</a:t>
          </a:r>
        </a:p>
      </dsp:txBody>
      <dsp:txXfrm>
        <a:off x="5697276" y="882447"/>
        <a:ext cx="4997565" cy="35856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25ACB-E057-4A92-AE90-F09CDA3CD0BA}">
      <dsp:nvSpPr>
        <dsp:cNvPr id="0" name=""/>
        <dsp:cNvSpPr/>
      </dsp:nvSpPr>
      <dsp:spPr>
        <a:xfrm>
          <a:off x="51" y="216769"/>
          <a:ext cx="4913783"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Developmental Tasks</a:t>
          </a:r>
        </a:p>
      </dsp:txBody>
      <dsp:txXfrm>
        <a:off x="51" y="216769"/>
        <a:ext cx="4913783" cy="662400"/>
      </dsp:txXfrm>
    </dsp:sp>
    <dsp:sp modelId="{3C62C724-DCCF-4839-9365-3B5A0E3755BE}">
      <dsp:nvSpPr>
        <dsp:cNvPr id="0" name=""/>
        <dsp:cNvSpPr/>
      </dsp:nvSpPr>
      <dsp:spPr>
        <a:xfrm>
          <a:off x="51" y="879169"/>
          <a:ext cx="4913783" cy="325539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a:t>Manage emotions (e.g., fear, worries, and aggression)</a:t>
          </a:r>
        </a:p>
        <a:p>
          <a:pPr marL="228600" lvl="1" indent="-228600" algn="l" defTabSz="1066800">
            <a:lnSpc>
              <a:spcPct val="90000"/>
            </a:lnSpc>
            <a:spcBef>
              <a:spcPct val="0"/>
            </a:spcBef>
            <a:spcAft>
              <a:spcPts val="1200"/>
            </a:spcAft>
            <a:buChar char="••"/>
          </a:pPr>
          <a:r>
            <a:rPr lang="en-US" sz="2400" kern="1200" dirty="0"/>
            <a:t>Sustain attention</a:t>
          </a:r>
        </a:p>
        <a:p>
          <a:pPr marL="228600" lvl="1" indent="-228600" algn="l" defTabSz="1066800">
            <a:lnSpc>
              <a:spcPct val="90000"/>
            </a:lnSpc>
            <a:spcBef>
              <a:spcPct val="0"/>
            </a:spcBef>
            <a:spcAft>
              <a:spcPts val="1200"/>
            </a:spcAft>
            <a:buChar char="••"/>
          </a:pPr>
          <a:r>
            <a:rPr lang="en-US" sz="2400" kern="1200" dirty="0"/>
            <a:t>Problem solving</a:t>
          </a:r>
        </a:p>
        <a:p>
          <a:pPr marL="228600" lvl="1" indent="-228600" algn="l" defTabSz="1066800">
            <a:lnSpc>
              <a:spcPct val="90000"/>
            </a:lnSpc>
            <a:spcBef>
              <a:spcPct val="0"/>
            </a:spcBef>
            <a:spcAft>
              <a:spcPts val="1200"/>
            </a:spcAft>
            <a:buChar char="••"/>
          </a:pPr>
          <a:r>
            <a:rPr lang="en-US" sz="2400" kern="1200" dirty="0"/>
            <a:t>Control impulses </a:t>
          </a:r>
        </a:p>
        <a:p>
          <a:pPr marL="228600" lvl="1" indent="-228600" algn="l" defTabSz="1066800">
            <a:lnSpc>
              <a:spcPct val="90000"/>
            </a:lnSpc>
            <a:spcBef>
              <a:spcPct val="0"/>
            </a:spcBef>
            <a:spcAft>
              <a:spcPts val="1200"/>
            </a:spcAft>
            <a:buChar char="••"/>
          </a:pPr>
          <a:r>
            <a:rPr lang="en-US" sz="2400" kern="1200" dirty="0"/>
            <a:t>Manage physical responses to danger</a:t>
          </a:r>
        </a:p>
      </dsp:txBody>
      <dsp:txXfrm>
        <a:off x="51" y="879169"/>
        <a:ext cx="4913783" cy="3255398"/>
      </dsp:txXfrm>
    </dsp:sp>
    <dsp:sp modelId="{4B192E99-EB1A-4394-90A5-2F7CCF7036A4}">
      <dsp:nvSpPr>
        <dsp:cNvPr id="0" name=""/>
        <dsp:cNvSpPr/>
      </dsp:nvSpPr>
      <dsp:spPr>
        <a:xfrm>
          <a:off x="5601764" y="216769"/>
          <a:ext cx="4913783" cy="662400"/>
        </a:xfrm>
        <a:prstGeom prst="rect">
          <a:avLst/>
        </a:prstGeom>
        <a:solidFill>
          <a:schemeClr val="accent5">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Impact from Trauma</a:t>
          </a:r>
        </a:p>
      </dsp:txBody>
      <dsp:txXfrm>
        <a:off x="5601764" y="216769"/>
        <a:ext cx="4913783" cy="662400"/>
      </dsp:txXfrm>
    </dsp:sp>
    <dsp:sp modelId="{D5FCBEC8-5714-486C-BF4F-202A7558DF3C}">
      <dsp:nvSpPr>
        <dsp:cNvPr id="0" name=""/>
        <dsp:cNvSpPr/>
      </dsp:nvSpPr>
      <dsp:spPr>
        <a:xfrm>
          <a:off x="5601764" y="879169"/>
          <a:ext cx="4913783" cy="3255398"/>
        </a:xfrm>
        <a:prstGeom prst="rect">
          <a:avLst/>
        </a:prstGeom>
        <a:solidFill>
          <a:schemeClr val="accent5">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Unwanted or intrusive thoughts or images</a:t>
          </a:r>
        </a:p>
        <a:p>
          <a:pPr marL="228600" lvl="1" indent="-228600" algn="l" defTabSz="1022350">
            <a:lnSpc>
              <a:spcPct val="90000"/>
            </a:lnSpc>
            <a:spcBef>
              <a:spcPct val="0"/>
            </a:spcBef>
            <a:spcAft>
              <a:spcPct val="15000"/>
            </a:spcAft>
            <a:buChar char="••"/>
          </a:pPr>
          <a:r>
            <a:rPr lang="en-US" sz="2300" kern="1200" dirty="0"/>
            <a:t>Replaying or acting out the traumatic event</a:t>
          </a:r>
        </a:p>
        <a:p>
          <a:pPr marL="228600" lvl="1" indent="-228600" algn="l" defTabSz="1022350">
            <a:lnSpc>
              <a:spcPct val="90000"/>
            </a:lnSpc>
            <a:spcBef>
              <a:spcPct val="0"/>
            </a:spcBef>
            <a:spcAft>
              <a:spcPct val="15000"/>
            </a:spcAft>
            <a:buChar char="••"/>
          </a:pPr>
          <a:r>
            <a:rPr lang="en-US" sz="2300" kern="1200" dirty="0"/>
            <a:t>Intense and specific new fears due to danger experienced</a:t>
          </a:r>
        </a:p>
        <a:p>
          <a:pPr marL="228600" lvl="1" indent="-228600" algn="l" defTabSz="1022350">
            <a:lnSpc>
              <a:spcPct val="90000"/>
            </a:lnSpc>
            <a:spcBef>
              <a:spcPct val="0"/>
            </a:spcBef>
            <a:spcAft>
              <a:spcPct val="15000"/>
            </a:spcAft>
            <a:buChar char="••"/>
          </a:pPr>
          <a:r>
            <a:rPr lang="en-US" sz="2300" kern="1200" dirty="0"/>
            <a:t>Alternates between avoidant and reckless</a:t>
          </a:r>
        </a:p>
        <a:p>
          <a:pPr marL="228600" lvl="1" indent="-228600" algn="l" defTabSz="1022350">
            <a:lnSpc>
              <a:spcPct val="90000"/>
            </a:lnSpc>
            <a:spcBef>
              <a:spcPct val="0"/>
            </a:spcBef>
            <a:spcAft>
              <a:spcPct val="15000"/>
            </a:spcAft>
            <a:buChar char="••"/>
          </a:pPr>
          <a:r>
            <a:rPr lang="en-US" sz="2300" kern="1200" dirty="0"/>
            <a:t>Sleep or concentration problems</a:t>
          </a:r>
        </a:p>
      </dsp:txBody>
      <dsp:txXfrm>
        <a:off x="5601764" y="879169"/>
        <a:ext cx="4913783" cy="32553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25ACB-E057-4A92-AE90-F09CDA3CD0BA}">
      <dsp:nvSpPr>
        <dsp:cNvPr id="0" name=""/>
        <dsp:cNvSpPr/>
      </dsp:nvSpPr>
      <dsp:spPr>
        <a:xfrm>
          <a:off x="52" y="61764"/>
          <a:ext cx="5012227"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Developmental Tasks</a:t>
          </a:r>
        </a:p>
      </dsp:txBody>
      <dsp:txXfrm>
        <a:off x="52" y="61764"/>
        <a:ext cx="5012227" cy="662400"/>
      </dsp:txXfrm>
    </dsp:sp>
    <dsp:sp modelId="{3C62C724-DCCF-4839-9365-3B5A0E3755BE}">
      <dsp:nvSpPr>
        <dsp:cNvPr id="0" name=""/>
        <dsp:cNvSpPr/>
      </dsp:nvSpPr>
      <dsp:spPr>
        <a:xfrm>
          <a:off x="52" y="724164"/>
          <a:ext cx="5012227" cy="39775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a:t>Abstract thinking</a:t>
          </a:r>
        </a:p>
        <a:p>
          <a:pPr marL="228600" lvl="1" indent="-228600" algn="l" defTabSz="1066800">
            <a:lnSpc>
              <a:spcPct val="90000"/>
            </a:lnSpc>
            <a:spcBef>
              <a:spcPct val="0"/>
            </a:spcBef>
            <a:spcAft>
              <a:spcPts val="1200"/>
            </a:spcAft>
            <a:buChar char="••"/>
          </a:pPr>
          <a:r>
            <a:rPr lang="en-US" sz="2400" kern="1200" dirty="0"/>
            <a:t>Anticipate and consider consequences of behavior</a:t>
          </a:r>
        </a:p>
        <a:p>
          <a:pPr marL="228600" lvl="1" indent="-228600" algn="l" defTabSz="1066800">
            <a:lnSpc>
              <a:spcPct val="90000"/>
            </a:lnSpc>
            <a:spcBef>
              <a:spcPct val="0"/>
            </a:spcBef>
            <a:spcAft>
              <a:spcPts val="1200"/>
            </a:spcAft>
            <a:buChar char="••"/>
          </a:pPr>
          <a:r>
            <a:rPr lang="en-US" sz="2400" kern="1200" dirty="0"/>
            <a:t>Accurately judge safety and danger</a:t>
          </a:r>
        </a:p>
        <a:p>
          <a:pPr marL="228600" lvl="1" indent="-228600" algn="l" defTabSz="1066800">
            <a:lnSpc>
              <a:spcPct val="90000"/>
            </a:lnSpc>
            <a:spcBef>
              <a:spcPct val="0"/>
            </a:spcBef>
            <a:spcAft>
              <a:spcPts val="1200"/>
            </a:spcAft>
            <a:buChar char="••"/>
          </a:pPr>
          <a:r>
            <a:rPr lang="en-US" sz="2400" kern="1200" dirty="0"/>
            <a:t>Increase impulse control and ability to delay gratification</a:t>
          </a:r>
        </a:p>
      </dsp:txBody>
      <dsp:txXfrm>
        <a:off x="52" y="724164"/>
        <a:ext cx="5012227" cy="3977504"/>
      </dsp:txXfrm>
    </dsp:sp>
    <dsp:sp modelId="{4B192E99-EB1A-4394-90A5-2F7CCF7036A4}">
      <dsp:nvSpPr>
        <dsp:cNvPr id="0" name=""/>
        <dsp:cNvSpPr/>
      </dsp:nvSpPr>
      <dsp:spPr>
        <a:xfrm>
          <a:off x="5713991" y="61764"/>
          <a:ext cx="5012227" cy="662400"/>
        </a:xfrm>
        <a:prstGeom prst="rect">
          <a:avLst/>
        </a:prstGeom>
        <a:solidFill>
          <a:schemeClr val="accent5">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Impact from Trauma</a:t>
          </a:r>
        </a:p>
      </dsp:txBody>
      <dsp:txXfrm>
        <a:off x="5713991" y="61764"/>
        <a:ext cx="5012227" cy="662400"/>
      </dsp:txXfrm>
    </dsp:sp>
    <dsp:sp modelId="{D5FCBEC8-5714-486C-BF4F-202A7558DF3C}">
      <dsp:nvSpPr>
        <dsp:cNvPr id="0" name=""/>
        <dsp:cNvSpPr/>
      </dsp:nvSpPr>
      <dsp:spPr>
        <a:xfrm>
          <a:off x="5713991" y="724164"/>
          <a:ext cx="5012227" cy="3977504"/>
        </a:xfrm>
        <a:prstGeom prst="rect">
          <a:avLst/>
        </a:prstGeom>
        <a:solidFill>
          <a:schemeClr val="accent5">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May feel embarrassed or angry about their fears or exaggerated physical responses </a:t>
          </a:r>
        </a:p>
        <a:p>
          <a:pPr marL="228600" lvl="1" indent="-228600" algn="l" defTabSz="1022350">
            <a:lnSpc>
              <a:spcPct val="90000"/>
            </a:lnSpc>
            <a:spcBef>
              <a:spcPct val="0"/>
            </a:spcBef>
            <a:spcAft>
              <a:spcPct val="15000"/>
            </a:spcAft>
            <a:buChar char="••"/>
          </a:pPr>
          <a:r>
            <a:rPr lang="en-US" sz="2300" kern="1200" dirty="0"/>
            <a:t>Difficulty imagining and planning for the future</a:t>
          </a:r>
        </a:p>
        <a:p>
          <a:pPr marL="228600" lvl="1" indent="-228600" algn="l" defTabSz="1022350">
            <a:lnSpc>
              <a:spcPct val="90000"/>
            </a:lnSpc>
            <a:spcBef>
              <a:spcPct val="0"/>
            </a:spcBef>
            <a:spcAft>
              <a:spcPct val="15000"/>
            </a:spcAft>
            <a:buChar char="••"/>
          </a:pPr>
          <a:r>
            <a:rPr lang="en-US" sz="2300" kern="1200" dirty="0"/>
            <a:t>Decreased motivation for learning</a:t>
          </a:r>
        </a:p>
        <a:p>
          <a:pPr marL="228600" lvl="1" indent="-228600" algn="l" defTabSz="1022350">
            <a:lnSpc>
              <a:spcPct val="90000"/>
            </a:lnSpc>
            <a:spcBef>
              <a:spcPct val="0"/>
            </a:spcBef>
            <a:spcAft>
              <a:spcPct val="15000"/>
            </a:spcAft>
            <a:buChar char="••"/>
          </a:pPr>
          <a:r>
            <a:rPr lang="en-US" sz="2300" kern="1200" dirty="0"/>
            <a:t>Low self-esteem</a:t>
          </a:r>
        </a:p>
        <a:p>
          <a:pPr marL="228600" lvl="1" indent="-228600" algn="l" defTabSz="1022350">
            <a:lnSpc>
              <a:spcPct val="90000"/>
            </a:lnSpc>
            <a:spcBef>
              <a:spcPct val="0"/>
            </a:spcBef>
            <a:spcAft>
              <a:spcPct val="15000"/>
            </a:spcAft>
            <a:buChar char="••"/>
          </a:pPr>
          <a:r>
            <a:rPr lang="en-US" sz="2300" kern="1200" dirty="0"/>
            <a:t>Feelings of helplessness</a:t>
          </a:r>
        </a:p>
        <a:p>
          <a:pPr marL="228600" lvl="1" indent="-228600" algn="l" defTabSz="1022350">
            <a:lnSpc>
              <a:spcPct val="90000"/>
            </a:lnSpc>
            <a:spcBef>
              <a:spcPct val="0"/>
            </a:spcBef>
            <a:spcAft>
              <a:spcPct val="15000"/>
            </a:spcAft>
            <a:buChar char="••"/>
          </a:pPr>
          <a:r>
            <a:rPr lang="en-US" sz="2300" kern="1200" dirty="0"/>
            <a:t>Difficulty trusting others</a:t>
          </a:r>
        </a:p>
        <a:p>
          <a:pPr marL="228600" lvl="1" indent="-228600" algn="l" defTabSz="1022350">
            <a:lnSpc>
              <a:spcPct val="90000"/>
            </a:lnSpc>
            <a:spcBef>
              <a:spcPct val="0"/>
            </a:spcBef>
            <a:spcAft>
              <a:spcPct val="15000"/>
            </a:spcAft>
            <a:buChar char="••"/>
          </a:pPr>
          <a:r>
            <a:rPr lang="en-US" sz="2300" kern="1200" dirty="0"/>
            <a:t>Risky behaviors (e.g. self-harm, substance use)</a:t>
          </a:r>
        </a:p>
      </dsp:txBody>
      <dsp:txXfrm>
        <a:off x="5713991" y="724164"/>
        <a:ext cx="5012227" cy="3977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FB2AF-C832-4DC2-B53B-87E83433E0B6}">
      <dsp:nvSpPr>
        <dsp:cNvPr id="0" name=""/>
        <dsp:cNvSpPr/>
      </dsp:nvSpPr>
      <dsp:spPr>
        <a:xfrm>
          <a:off x="0" y="0"/>
          <a:ext cx="10515600" cy="10113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Physical and emotional safety </a:t>
          </a:r>
        </a:p>
      </dsp:txBody>
      <dsp:txXfrm>
        <a:off x="2204254" y="0"/>
        <a:ext cx="8311345" cy="1011346"/>
      </dsp:txXfrm>
    </dsp:sp>
    <dsp:sp modelId="{B210CDEE-CB35-4CB2-BB0E-9F5A6B9F74FD}">
      <dsp:nvSpPr>
        <dsp:cNvPr id="0" name=""/>
        <dsp:cNvSpPr/>
      </dsp:nvSpPr>
      <dsp:spPr>
        <a:xfrm>
          <a:off x="466898" y="48471"/>
          <a:ext cx="1371591" cy="914402"/>
        </a:xfrm>
        <a:prstGeom prst="roundRect">
          <a:avLst>
            <a:gd name="adj" fmla="val 10000"/>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23DD2-2AAC-4D4C-A1E5-56097ABC7CBA}">
      <dsp:nvSpPr>
        <dsp:cNvPr id="0" name=""/>
        <dsp:cNvSpPr/>
      </dsp:nvSpPr>
      <dsp:spPr>
        <a:xfrm>
          <a:off x="0" y="1112480"/>
          <a:ext cx="10515600" cy="10113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Healthy boundaries</a:t>
          </a:r>
        </a:p>
      </dsp:txBody>
      <dsp:txXfrm>
        <a:off x="2204254" y="1112480"/>
        <a:ext cx="8311345" cy="1011346"/>
      </dsp:txXfrm>
    </dsp:sp>
    <dsp:sp modelId="{46B43B4B-9D34-473D-BD42-98F3D499AEC7}">
      <dsp:nvSpPr>
        <dsp:cNvPr id="0" name=""/>
        <dsp:cNvSpPr/>
      </dsp:nvSpPr>
      <dsp:spPr>
        <a:xfrm>
          <a:off x="466898" y="1160952"/>
          <a:ext cx="1371591" cy="9144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124B9A-E2A8-4C8E-9617-2AFEA201163A}">
      <dsp:nvSpPr>
        <dsp:cNvPr id="0" name=""/>
        <dsp:cNvSpPr/>
      </dsp:nvSpPr>
      <dsp:spPr>
        <a:xfrm>
          <a:off x="0" y="2224961"/>
          <a:ext cx="10515600" cy="10113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Protect privacy and confidentiality</a:t>
          </a:r>
        </a:p>
      </dsp:txBody>
      <dsp:txXfrm>
        <a:off x="2204254" y="2224961"/>
        <a:ext cx="8311345" cy="1011346"/>
      </dsp:txXfrm>
    </dsp:sp>
    <dsp:sp modelId="{65A8DDEF-B59D-4A43-AACF-40CD4EB1B066}">
      <dsp:nvSpPr>
        <dsp:cNvPr id="0" name=""/>
        <dsp:cNvSpPr/>
      </dsp:nvSpPr>
      <dsp:spPr>
        <a:xfrm>
          <a:off x="466898" y="2273433"/>
          <a:ext cx="1371591" cy="91440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C61FC-2E40-4E41-AB62-6CBCB2EC48F1}">
      <dsp:nvSpPr>
        <dsp:cNvPr id="0" name=""/>
        <dsp:cNvSpPr/>
      </dsp:nvSpPr>
      <dsp:spPr>
        <a:xfrm>
          <a:off x="0" y="3337442"/>
          <a:ext cx="10515600" cy="10113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dirty="0"/>
            <a:t>Foster respect</a:t>
          </a:r>
        </a:p>
      </dsp:txBody>
      <dsp:txXfrm>
        <a:off x="2204254" y="3337442"/>
        <a:ext cx="8311345" cy="1011346"/>
      </dsp:txXfrm>
    </dsp:sp>
    <dsp:sp modelId="{0B6D824B-488D-4F95-A28B-C139FB5F1EA2}">
      <dsp:nvSpPr>
        <dsp:cNvPr id="0" name=""/>
        <dsp:cNvSpPr/>
      </dsp:nvSpPr>
      <dsp:spPr>
        <a:xfrm>
          <a:off x="466898" y="3385914"/>
          <a:ext cx="1371591" cy="91440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DDB0D-BC62-4BB9-9BDC-C0D97E72EE97}">
      <dsp:nvSpPr>
        <dsp:cNvPr id="0" name=""/>
        <dsp:cNvSpPr/>
      </dsp:nvSpPr>
      <dsp:spPr>
        <a:xfrm>
          <a:off x="5262676" y="3901512"/>
          <a:ext cx="1321444" cy="13214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None/>
          </a:pPr>
          <a:r>
            <a:rPr lang="en-US" sz="2000" kern="1200">
              <a:latin typeface="Calibri" panose="020F0502020204030204"/>
              <a:ea typeface="+mn-ea"/>
              <a:cs typeface="+mn-cs"/>
            </a:rPr>
            <a:t>Cross-Cutting Factors</a:t>
          </a:r>
          <a:endParaRPr lang="en-US" sz="2000" kern="1200" dirty="0">
            <a:latin typeface="Calibri" panose="020F0502020204030204"/>
            <a:ea typeface="+mn-ea"/>
            <a:cs typeface="+mn-cs"/>
          </a:endParaRPr>
        </a:p>
      </dsp:txBody>
      <dsp:txXfrm>
        <a:off x="5456197" y="4095033"/>
        <a:ext cx="934402" cy="934402"/>
      </dsp:txXfrm>
    </dsp:sp>
    <dsp:sp modelId="{3F0764B1-E29A-4BD3-9DA8-EE034AF800C4}">
      <dsp:nvSpPr>
        <dsp:cNvPr id="0" name=""/>
        <dsp:cNvSpPr/>
      </dsp:nvSpPr>
      <dsp:spPr>
        <a:xfrm rot="10800000">
          <a:off x="1734368" y="4373928"/>
          <a:ext cx="3334250" cy="37661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B7B4BB-B9BD-46BC-AF68-DDD427E6E03A}">
      <dsp:nvSpPr>
        <dsp:cNvPr id="0" name=""/>
        <dsp:cNvSpPr/>
      </dsp:nvSpPr>
      <dsp:spPr>
        <a:xfrm>
          <a:off x="1167225" y="4108420"/>
          <a:ext cx="1134285" cy="9076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Religion &amp; Spirituality</a:t>
          </a:r>
        </a:p>
      </dsp:txBody>
      <dsp:txXfrm>
        <a:off x="1193809" y="4135004"/>
        <a:ext cx="1081117" cy="854460"/>
      </dsp:txXfrm>
    </dsp:sp>
    <dsp:sp modelId="{F60757FE-2017-472B-A776-8151725D4C26}">
      <dsp:nvSpPr>
        <dsp:cNvPr id="0" name=""/>
        <dsp:cNvSpPr/>
      </dsp:nvSpPr>
      <dsp:spPr>
        <a:xfrm rot="11622176">
          <a:off x="1810853" y="3777116"/>
          <a:ext cx="3329738" cy="37661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EF9FF-AFA7-4786-AA06-C8738274DB0F}">
      <dsp:nvSpPr>
        <dsp:cNvPr id="0" name=""/>
        <dsp:cNvSpPr/>
      </dsp:nvSpPr>
      <dsp:spPr>
        <a:xfrm>
          <a:off x="1321914" y="3117221"/>
          <a:ext cx="1072652" cy="9076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a:latin typeface="Calibri" panose="020F0502020204030204"/>
              <a:ea typeface="+mn-ea"/>
              <a:cs typeface="+mn-cs"/>
            </a:rPr>
            <a:t>Language</a:t>
          </a:r>
          <a:endParaRPr lang="en-US" sz="1800" kern="1200" dirty="0">
            <a:latin typeface="Calibri" panose="020F0502020204030204"/>
            <a:ea typeface="+mn-ea"/>
            <a:cs typeface="+mn-cs"/>
          </a:endParaRPr>
        </a:p>
      </dsp:txBody>
      <dsp:txXfrm>
        <a:off x="1348498" y="3143805"/>
        <a:ext cx="1019484" cy="854460"/>
      </dsp:txXfrm>
    </dsp:sp>
    <dsp:sp modelId="{D4D6EB8E-4486-4551-8409-BDEB2725CC8E}">
      <dsp:nvSpPr>
        <dsp:cNvPr id="0" name=""/>
        <dsp:cNvSpPr/>
      </dsp:nvSpPr>
      <dsp:spPr>
        <a:xfrm rot="12485302">
          <a:off x="2112050" y="3207892"/>
          <a:ext cx="3252980" cy="37661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8DA280-9538-4E90-8DF5-B2BDDD98BA21}">
      <dsp:nvSpPr>
        <dsp:cNvPr id="0" name=""/>
        <dsp:cNvSpPr/>
      </dsp:nvSpPr>
      <dsp:spPr>
        <a:xfrm>
          <a:off x="1684777" y="2176579"/>
          <a:ext cx="1237673" cy="9076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a:latin typeface="Calibri" panose="020F0502020204030204"/>
              <a:ea typeface="+mn-ea"/>
              <a:cs typeface="+mn-cs"/>
            </a:rPr>
            <a:t>Perspective on Health</a:t>
          </a:r>
          <a:endParaRPr lang="en-US" sz="1800" kern="1200" dirty="0">
            <a:latin typeface="Calibri" panose="020F0502020204030204"/>
            <a:ea typeface="+mn-ea"/>
            <a:cs typeface="+mn-cs"/>
          </a:endParaRPr>
        </a:p>
      </dsp:txBody>
      <dsp:txXfrm>
        <a:off x="1711361" y="2203163"/>
        <a:ext cx="1184505" cy="854460"/>
      </dsp:txXfrm>
    </dsp:sp>
    <dsp:sp modelId="{B20FCF05-70FE-4988-934C-AF0BB634F4B8}">
      <dsp:nvSpPr>
        <dsp:cNvPr id="0" name=""/>
        <dsp:cNvSpPr/>
      </dsp:nvSpPr>
      <dsp:spPr>
        <a:xfrm rot="13491601">
          <a:off x="2498377" y="2608097"/>
          <a:ext cx="3301077" cy="37661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3702E8-2456-4651-8E73-AF96F269737D}">
      <dsp:nvSpPr>
        <dsp:cNvPr id="0" name=""/>
        <dsp:cNvSpPr/>
      </dsp:nvSpPr>
      <dsp:spPr>
        <a:xfrm>
          <a:off x="2360124" y="1178336"/>
          <a:ext cx="1237673" cy="9076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a:latin typeface="Calibri" panose="020F0502020204030204"/>
              <a:ea typeface="+mn-ea"/>
              <a:cs typeface="+mn-cs"/>
            </a:rPr>
            <a:t>Heritage &amp; History</a:t>
          </a:r>
          <a:endParaRPr lang="en-US" sz="1800" kern="1200" dirty="0">
            <a:latin typeface="Calibri" panose="020F0502020204030204"/>
            <a:ea typeface="+mn-ea"/>
            <a:cs typeface="+mn-cs"/>
          </a:endParaRPr>
        </a:p>
      </dsp:txBody>
      <dsp:txXfrm>
        <a:off x="2386708" y="1204920"/>
        <a:ext cx="1184505" cy="854460"/>
      </dsp:txXfrm>
    </dsp:sp>
    <dsp:sp modelId="{7C1C2BE6-F6A9-4FC1-8374-617147789324}">
      <dsp:nvSpPr>
        <dsp:cNvPr id="0" name=""/>
        <dsp:cNvSpPr/>
      </dsp:nvSpPr>
      <dsp:spPr>
        <a:xfrm rot="14619597">
          <a:off x="3109399" y="2095183"/>
          <a:ext cx="3371580" cy="37661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91ACBB-D008-457B-AFB8-85CBA506560E}">
      <dsp:nvSpPr>
        <dsp:cNvPr id="0" name=""/>
        <dsp:cNvSpPr/>
      </dsp:nvSpPr>
      <dsp:spPr>
        <a:xfrm>
          <a:off x="3469626" y="318909"/>
          <a:ext cx="1155162" cy="90762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Cultural Identity</a:t>
          </a:r>
        </a:p>
      </dsp:txBody>
      <dsp:txXfrm>
        <a:off x="3496210" y="345493"/>
        <a:ext cx="1101994" cy="854460"/>
      </dsp:txXfrm>
    </dsp:sp>
    <dsp:sp modelId="{98F4FC34-E9DB-426E-B1D0-44BD278439F4}">
      <dsp:nvSpPr>
        <dsp:cNvPr id="0" name=""/>
        <dsp:cNvSpPr/>
      </dsp:nvSpPr>
      <dsp:spPr>
        <a:xfrm rot="15709091">
          <a:off x="3897391" y="1877715"/>
          <a:ext cx="3334211" cy="37661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A8B81-6370-4D74-8580-47810E2CC32B}">
      <dsp:nvSpPr>
        <dsp:cNvPr id="0" name=""/>
        <dsp:cNvSpPr/>
      </dsp:nvSpPr>
      <dsp:spPr>
        <a:xfrm>
          <a:off x="4732882" y="-41315"/>
          <a:ext cx="1188722" cy="9143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Ability Status</a:t>
          </a:r>
        </a:p>
      </dsp:txBody>
      <dsp:txXfrm>
        <a:off x="4759664" y="-14533"/>
        <a:ext cx="1135158" cy="860835"/>
      </dsp:txXfrm>
    </dsp:sp>
    <dsp:sp modelId="{11FA254A-A615-47EC-8D6F-3C222ADDE799}">
      <dsp:nvSpPr>
        <dsp:cNvPr id="0" name=""/>
        <dsp:cNvSpPr/>
      </dsp:nvSpPr>
      <dsp:spPr>
        <a:xfrm rot="16858192">
          <a:off x="4723546" y="1880534"/>
          <a:ext cx="3366315" cy="37661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EDB75-BF37-4F00-8372-6C18F2A81226}">
      <dsp:nvSpPr>
        <dsp:cNvPr id="0" name=""/>
        <dsp:cNvSpPr/>
      </dsp:nvSpPr>
      <dsp:spPr>
        <a:xfrm>
          <a:off x="6098554" y="-37376"/>
          <a:ext cx="1256886" cy="9076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Immigration Status</a:t>
          </a:r>
        </a:p>
      </dsp:txBody>
      <dsp:txXfrm>
        <a:off x="6125138" y="-10792"/>
        <a:ext cx="1203718" cy="854460"/>
      </dsp:txXfrm>
    </dsp:sp>
    <dsp:sp modelId="{A033335E-89BE-4257-A01E-BDAE3740FC17}">
      <dsp:nvSpPr>
        <dsp:cNvPr id="0" name=""/>
        <dsp:cNvSpPr/>
      </dsp:nvSpPr>
      <dsp:spPr>
        <a:xfrm rot="17949270">
          <a:off x="5448422" y="2093641"/>
          <a:ext cx="3494021" cy="37661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050729-E45B-4DC3-9794-1DDFD88E29CA}">
      <dsp:nvSpPr>
        <dsp:cNvPr id="0" name=""/>
        <dsp:cNvSpPr/>
      </dsp:nvSpPr>
      <dsp:spPr>
        <a:xfrm>
          <a:off x="7468936" y="302452"/>
          <a:ext cx="1155162" cy="9076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Socio-Economic Status</a:t>
          </a:r>
        </a:p>
      </dsp:txBody>
      <dsp:txXfrm>
        <a:off x="7495520" y="329036"/>
        <a:ext cx="1101994" cy="854460"/>
      </dsp:txXfrm>
    </dsp:sp>
    <dsp:sp modelId="{96332B84-60A5-4859-8B28-6C02DECEC5CD}">
      <dsp:nvSpPr>
        <dsp:cNvPr id="0" name=""/>
        <dsp:cNvSpPr/>
      </dsp:nvSpPr>
      <dsp:spPr>
        <a:xfrm rot="18914033">
          <a:off x="6042401" y="2581316"/>
          <a:ext cx="3376608" cy="37661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D870F-D3EC-40EF-9F66-180C7A8BAF06}">
      <dsp:nvSpPr>
        <dsp:cNvPr id="0" name=""/>
        <dsp:cNvSpPr/>
      </dsp:nvSpPr>
      <dsp:spPr>
        <a:xfrm>
          <a:off x="8351799" y="1184679"/>
          <a:ext cx="1155162" cy="7920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Gender Roles</a:t>
          </a:r>
        </a:p>
      </dsp:txBody>
      <dsp:txXfrm>
        <a:off x="8374997" y="1207877"/>
        <a:ext cx="1108766" cy="745635"/>
      </dsp:txXfrm>
    </dsp:sp>
    <dsp:sp modelId="{DF4E47ED-8923-43F7-9353-49BB5DA3326E}">
      <dsp:nvSpPr>
        <dsp:cNvPr id="0" name=""/>
        <dsp:cNvSpPr/>
      </dsp:nvSpPr>
      <dsp:spPr>
        <a:xfrm rot="19821755">
          <a:off x="6450278" y="3164740"/>
          <a:ext cx="3196886" cy="37661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D1BF1-7A90-40AC-B359-A7D057AFBBC6}">
      <dsp:nvSpPr>
        <dsp:cNvPr id="0" name=""/>
        <dsp:cNvSpPr/>
      </dsp:nvSpPr>
      <dsp:spPr>
        <a:xfrm>
          <a:off x="8860462" y="2108786"/>
          <a:ext cx="1155162" cy="90762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a:latin typeface="Calibri" panose="020F0502020204030204"/>
              <a:ea typeface="+mn-ea"/>
              <a:cs typeface="+mn-cs"/>
            </a:rPr>
            <a:t>Family &amp; Kinship</a:t>
          </a:r>
          <a:endParaRPr lang="en-US" sz="1800" kern="1200" dirty="0">
            <a:latin typeface="Calibri" panose="020F0502020204030204"/>
            <a:ea typeface="+mn-ea"/>
            <a:cs typeface="+mn-cs"/>
          </a:endParaRPr>
        </a:p>
      </dsp:txBody>
      <dsp:txXfrm>
        <a:off x="8887046" y="2135370"/>
        <a:ext cx="1101994" cy="854460"/>
      </dsp:txXfrm>
    </dsp:sp>
    <dsp:sp modelId="{8A4AD15A-71BE-44EB-8989-679A44C196E9}">
      <dsp:nvSpPr>
        <dsp:cNvPr id="0" name=""/>
        <dsp:cNvSpPr/>
      </dsp:nvSpPr>
      <dsp:spPr>
        <a:xfrm rot="20725264">
          <a:off x="6691116" y="3759599"/>
          <a:ext cx="3188573" cy="37661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372EE2-D52A-4968-A17F-4754AD59C0A1}">
      <dsp:nvSpPr>
        <dsp:cNvPr id="0" name=""/>
        <dsp:cNvSpPr/>
      </dsp:nvSpPr>
      <dsp:spPr>
        <a:xfrm>
          <a:off x="9209519" y="3092788"/>
          <a:ext cx="1237673" cy="9076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a:latin typeface="Calibri" panose="020F0502020204030204"/>
              <a:ea typeface="+mn-ea"/>
              <a:cs typeface="+mn-cs"/>
            </a:rPr>
            <a:t>Worldview, Values, Traditions</a:t>
          </a:r>
          <a:endParaRPr lang="en-US" sz="1800" kern="1200" dirty="0">
            <a:latin typeface="Calibri" panose="020F0502020204030204"/>
            <a:ea typeface="+mn-ea"/>
            <a:cs typeface="+mn-cs"/>
          </a:endParaRPr>
        </a:p>
      </dsp:txBody>
      <dsp:txXfrm>
        <a:off x="9236103" y="3119372"/>
        <a:ext cx="1184505" cy="854460"/>
      </dsp:txXfrm>
    </dsp:sp>
    <dsp:sp modelId="{289CE5A6-3F6B-4715-8D44-66D4B9866FBF}">
      <dsp:nvSpPr>
        <dsp:cNvPr id="0" name=""/>
        <dsp:cNvSpPr/>
      </dsp:nvSpPr>
      <dsp:spPr>
        <a:xfrm rot="21543183">
          <a:off x="6771220" y="4333299"/>
          <a:ext cx="3220479" cy="37661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80EB4-6A68-4668-9726-9FFC1F48EFE0}">
      <dsp:nvSpPr>
        <dsp:cNvPr id="0" name=""/>
        <dsp:cNvSpPr/>
      </dsp:nvSpPr>
      <dsp:spPr>
        <a:xfrm>
          <a:off x="9352704" y="4041179"/>
          <a:ext cx="1277551" cy="9076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buNone/>
          </a:pPr>
          <a:r>
            <a:rPr lang="en-US" sz="1800" kern="1200" dirty="0">
              <a:latin typeface="Calibri" panose="020F0502020204030204"/>
              <a:ea typeface="+mn-ea"/>
              <a:cs typeface="+mn-cs"/>
            </a:rPr>
            <a:t>Geographic Location</a:t>
          </a:r>
        </a:p>
      </dsp:txBody>
      <dsp:txXfrm>
        <a:off x="9379288" y="4067763"/>
        <a:ext cx="1224383" cy="8544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C696D-9980-44A7-8E9C-0CA4C843DED6}">
      <dsp:nvSpPr>
        <dsp:cNvPr id="0" name=""/>
        <dsp:cNvSpPr/>
      </dsp:nvSpPr>
      <dsp:spPr>
        <a:xfrm>
          <a:off x="0" y="5679"/>
          <a:ext cx="10515600" cy="1026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Uniquely positioned for routine universal trauma screening</a:t>
          </a:r>
        </a:p>
      </dsp:txBody>
      <dsp:txXfrm>
        <a:off x="50118" y="55797"/>
        <a:ext cx="10415364" cy="926439"/>
      </dsp:txXfrm>
    </dsp:sp>
    <dsp:sp modelId="{F4C10486-CA50-4432-B37E-4A85C3B043EB}">
      <dsp:nvSpPr>
        <dsp:cNvPr id="0" name=""/>
        <dsp:cNvSpPr/>
      </dsp:nvSpPr>
      <dsp:spPr>
        <a:xfrm>
          <a:off x="0" y="1110114"/>
          <a:ext cx="10515600" cy="10266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Providers and patients can develop trusting relationships from regular interactions</a:t>
          </a:r>
        </a:p>
      </dsp:txBody>
      <dsp:txXfrm>
        <a:off x="50118" y="1160232"/>
        <a:ext cx="10415364" cy="926439"/>
      </dsp:txXfrm>
    </dsp:sp>
    <dsp:sp modelId="{E9A560A0-0B65-4BCB-A4BF-AEA7E647A33D}">
      <dsp:nvSpPr>
        <dsp:cNvPr id="0" name=""/>
        <dsp:cNvSpPr/>
      </dsp:nvSpPr>
      <dsp:spPr>
        <a:xfrm>
          <a:off x="0" y="2214549"/>
          <a:ext cx="10515600" cy="10266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Trauma exposure increases likelihood for physical and mental health concerns</a:t>
          </a:r>
        </a:p>
      </dsp:txBody>
      <dsp:txXfrm>
        <a:off x="50118" y="2264667"/>
        <a:ext cx="10415364" cy="926439"/>
      </dsp:txXfrm>
    </dsp:sp>
    <dsp:sp modelId="{74BED7BD-78FF-475D-8CF4-DB63EA0C73D9}">
      <dsp:nvSpPr>
        <dsp:cNvPr id="0" name=""/>
        <dsp:cNvSpPr/>
      </dsp:nvSpPr>
      <dsp:spPr>
        <a:xfrm>
          <a:off x="0" y="3318984"/>
          <a:ext cx="10515600" cy="10266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0" kern="1200"/>
            <a:t>American academy of pediatrics recommends routine screening to better support positive child development</a:t>
          </a:r>
          <a:endParaRPr lang="en-US" sz="2700" b="1" kern="1200"/>
        </a:p>
      </dsp:txBody>
      <dsp:txXfrm>
        <a:off x="50118" y="3369102"/>
        <a:ext cx="10415364" cy="9264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D4C23-31C1-4C2B-9868-9CA43FEC8076}">
      <dsp:nvSpPr>
        <dsp:cNvPr id="0" name=""/>
        <dsp:cNvSpPr/>
      </dsp:nvSpPr>
      <dsp:spPr>
        <a:xfrm>
          <a:off x="0" y="284931"/>
          <a:ext cx="10515600" cy="60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Ask the child and their caregiver/s</a:t>
          </a:r>
        </a:p>
      </dsp:txBody>
      <dsp:txXfrm>
        <a:off x="29700" y="314631"/>
        <a:ext cx="10456200" cy="549000"/>
      </dsp:txXfrm>
    </dsp:sp>
    <dsp:sp modelId="{66A503F0-A9E3-4DD0-98EF-A66E61AA4F76}">
      <dsp:nvSpPr>
        <dsp:cNvPr id="0" name=""/>
        <dsp:cNvSpPr/>
      </dsp:nvSpPr>
      <dsp:spPr>
        <a:xfrm>
          <a:off x="0" y="968212"/>
          <a:ext cx="10515600" cy="608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Check receptive language skills by setting up the scale</a:t>
          </a:r>
        </a:p>
      </dsp:txBody>
      <dsp:txXfrm>
        <a:off x="29700" y="997912"/>
        <a:ext cx="10456200" cy="549000"/>
      </dsp:txXfrm>
    </dsp:sp>
    <dsp:sp modelId="{A9134523-1AC9-44B2-BB03-FBD17EDC237E}">
      <dsp:nvSpPr>
        <dsp:cNvPr id="0" name=""/>
        <dsp:cNvSpPr/>
      </dsp:nvSpPr>
      <dsp:spPr>
        <a:xfrm>
          <a:off x="0" y="1576612"/>
          <a:ext cx="10515600"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Does the child understand what we mean by “the past 2 weeks” or “the past 30 days?”</a:t>
          </a:r>
        </a:p>
        <a:p>
          <a:pPr marL="228600" lvl="1" indent="-228600" algn="l" defTabSz="889000">
            <a:lnSpc>
              <a:spcPct val="90000"/>
            </a:lnSpc>
            <a:spcBef>
              <a:spcPct val="0"/>
            </a:spcBef>
            <a:spcAft>
              <a:spcPct val="20000"/>
            </a:spcAft>
            <a:buChar char="••"/>
          </a:pPr>
          <a:r>
            <a:rPr lang="en-US" sz="2000" kern="1200"/>
            <a:t>Find an anchor for the time frame</a:t>
          </a:r>
        </a:p>
      </dsp:txBody>
      <dsp:txXfrm>
        <a:off x="0" y="1576612"/>
        <a:ext cx="10515600" cy="659295"/>
      </dsp:txXfrm>
    </dsp:sp>
    <dsp:sp modelId="{02E0FCDC-666E-45D3-A6F1-4A03628D3205}">
      <dsp:nvSpPr>
        <dsp:cNvPr id="0" name=""/>
        <dsp:cNvSpPr/>
      </dsp:nvSpPr>
      <dsp:spPr>
        <a:xfrm>
          <a:off x="0" y="2235907"/>
          <a:ext cx="10515600" cy="608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Use visuals to facilitate communication and understanding</a:t>
          </a:r>
        </a:p>
      </dsp:txBody>
      <dsp:txXfrm>
        <a:off x="29700" y="2265607"/>
        <a:ext cx="10456200" cy="549000"/>
      </dsp:txXfrm>
    </dsp:sp>
    <dsp:sp modelId="{E5534B9E-2053-4502-94E3-914DABC02A30}">
      <dsp:nvSpPr>
        <dsp:cNvPr id="0" name=""/>
        <dsp:cNvSpPr/>
      </dsp:nvSpPr>
      <dsp:spPr>
        <a:xfrm>
          <a:off x="0" y="2844307"/>
          <a:ext cx="10515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Allow the child to point to indicate their responses </a:t>
          </a:r>
        </a:p>
      </dsp:txBody>
      <dsp:txXfrm>
        <a:off x="0" y="2844307"/>
        <a:ext cx="10515600" cy="430560"/>
      </dsp:txXfrm>
    </dsp:sp>
    <dsp:sp modelId="{9611C2F0-F581-46CE-B1EC-AC0E86E2F14E}">
      <dsp:nvSpPr>
        <dsp:cNvPr id="0" name=""/>
        <dsp:cNvSpPr/>
      </dsp:nvSpPr>
      <dsp:spPr>
        <a:xfrm>
          <a:off x="0" y="3274867"/>
          <a:ext cx="10515600" cy="60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Test the scale </a:t>
          </a:r>
        </a:p>
      </dsp:txBody>
      <dsp:txXfrm>
        <a:off x="29700" y="3304567"/>
        <a:ext cx="10456200" cy="549000"/>
      </dsp:txXfrm>
    </dsp:sp>
    <dsp:sp modelId="{443C5332-A5C4-4EA9-B28D-9F7CF2A1AF6B}">
      <dsp:nvSpPr>
        <dsp:cNvPr id="0" name=""/>
        <dsp:cNvSpPr/>
      </dsp:nvSpPr>
      <dsp:spPr>
        <a:xfrm>
          <a:off x="0" y="3883267"/>
          <a:ext cx="10515600"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“How many times in the past 2 weeks have you put on shoes?”</a:t>
          </a:r>
        </a:p>
        <a:p>
          <a:pPr marL="228600" lvl="1" indent="-228600" algn="l" defTabSz="889000">
            <a:lnSpc>
              <a:spcPct val="90000"/>
            </a:lnSpc>
            <a:spcBef>
              <a:spcPct val="0"/>
            </a:spcBef>
            <a:spcAft>
              <a:spcPct val="20000"/>
            </a:spcAft>
            <a:buChar char="••"/>
          </a:pPr>
          <a:r>
            <a:rPr lang="en-US" sz="2000" kern="1200"/>
            <a:t>“How many times in the past 2 weeks have you flown in an airplane/hot air balloon?”</a:t>
          </a:r>
        </a:p>
      </dsp:txBody>
      <dsp:txXfrm>
        <a:off x="0" y="3883267"/>
        <a:ext cx="10515600" cy="6592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F6A51-64A5-4740-AD5D-E41EF8AE7C6D}">
      <dsp:nvSpPr>
        <dsp:cNvPr id="0" name=""/>
        <dsp:cNvSpPr/>
      </dsp:nvSpPr>
      <dsp:spPr>
        <a:xfrm>
          <a:off x="3753755" y="218567"/>
          <a:ext cx="3468217" cy="350531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US" sz="2100" kern="1200" dirty="0">
              <a:latin typeface="Calibri" panose="020F0502020204030204"/>
              <a:ea typeface="+mn-ea"/>
              <a:cs typeface="+mn-cs"/>
            </a:rPr>
            <a:t>Intellectual and Developmental Disabilities (IDD)</a:t>
          </a:r>
        </a:p>
      </dsp:txBody>
      <dsp:txXfrm>
        <a:off x="4261664" y="731909"/>
        <a:ext cx="2452399" cy="2478632"/>
      </dsp:txXfrm>
    </dsp:sp>
    <dsp:sp modelId="{AE819B62-7138-4021-A188-2BBCED9C201C}">
      <dsp:nvSpPr>
        <dsp:cNvPr id="0" name=""/>
        <dsp:cNvSpPr/>
      </dsp:nvSpPr>
      <dsp:spPr>
        <a:xfrm>
          <a:off x="5153776" y="2576348"/>
          <a:ext cx="2509209" cy="239885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US" sz="2100" kern="1200" dirty="0">
              <a:latin typeface="Calibri" panose="020F0502020204030204"/>
              <a:ea typeface="+mn-ea"/>
              <a:cs typeface="+mn-cs"/>
            </a:rPr>
            <a:t>Trauma</a:t>
          </a:r>
        </a:p>
      </dsp:txBody>
      <dsp:txXfrm>
        <a:off x="5521241" y="2927652"/>
        <a:ext cx="1774279" cy="1696244"/>
      </dsp:txXfrm>
    </dsp:sp>
    <dsp:sp modelId="{72CB227D-E851-4AE1-A715-F53D2C372C44}">
      <dsp:nvSpPr>
        <dsp:cNvPr id="0" name=""/>
        <dsp:cNvSpPr/>
      </dsp:nvSpPr>
      <dsp:spPr>
        <a:xfrm>
          <a:off x="6606151" y="1007139"/>
          <a:ext cx="2548912" cy="269096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US" sz="2100" kern="1200" dirty="0">
              <a:latin typeface="Calibri" panose="020F0502020204030204"/>
              <a:ea typeface="+mn-ea"/>
              <a:cs typeface="+mn-cs"/>
            </a:rPr>
            <a:t>Mental Health</a:t>
          </a:r>
        </a:p>
      </dsp:txBody>
      <dsp:txXfrm>
        <a:off x="6979431" y="1401222"/>
        <a:ext cx="1802352" cy="19027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F6A51-64A5-4740-AD5D-E41EF8AE7C6D}">
      <dsp:nvSpPr>
        <dsp:cNvPr id="0" name=""/>
        <dsp:cNvSpPr/>
      </dsp:nvSpPr>
      <dsp:spPr>
        <a:xfrm>
          <a:off x="3753755" y="218567"/>
          <a:ext cx="3468217" cy="350531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US" sz="2100" kern="1200" dirty="0">
              <a:latin typeface="Calibri" panose="020F0502020204030204"/>
              <a:ea typeface="+mn-ea"/>
              <a:cs typeface="+mn-cs"/>
            </a:rPr>
            <a:t>Intellectual and Developmental Disabilities (IDD)</a:t>
          </a:r>
        </a:p>
      </dsp:txBody>
      <dsp:txXfrm>
        <a:off x="4261664" y="731909"/>
        <a:ext cx="2452399" cy="2478632"/>
      </dsp:txXfrm>
    </dsp:sp>
    <dsp:sp modelId="{AE819B62-7138-4021-A188-2BBCED9C201C}">
      <dsp:nvSpPr>
        <dsp:cNvPr id="0" name=""/>
        <dsp:cNvSpPr/>
      </dsp:nvSpPr>
      <dsp:spPr>
        <a:xfrm>
          <a:off x="5153776" y="2576348"/>
          <a:ext cx="2509209" cy="239885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US" sz="2100" kern="1200" dirty="0">
              <a:latin typeface="Calibri" panose="020F0502020204030204"/>
              <a:ea typeface="+mn-ea"/>
              <a:cs typeface="+mn-cs"/>
            </a:rPr>
            <a:t>Trauma</a:t>
          </a:r>
        </a:p>
      </dsp:txBody>
      <dsp:txXfrm>
        <a:off x="5521241" y="2927652"/>
        <a:ext cx="1774279" cy="1696244"/>
      </dsp:txXfrm>
    </dsp:sp>
    <dsp:sp modelId="{72CB227D-E851-4AE1-A715-F53D2C372C44}">
      <dsp:nvSpPr>
        <dsp:cNvPr id="0" name=""/>
        <dsp:cNvSpPr/>
      </dsp:nvSpPr>
      <dsp:spPr>
        <a:xfrm>
          <a:off x="6606151" y="1007139"/>
          <a:ext cx="2548912" cy="269096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buNone/>
          </a:pPr>
          <a:r>
            <a:rPr lang="en-US" sz="2100" kern="1200" dirty="0">
              <a:latin typeface="Calibri" panose="020F0502020204030204"/>
              <a:ea typeface="+mn-ea"/>
              <a:cs typeface="+mn-cs"/>
            </a:rPr>
            <a:t>Mental Health</a:t>
          </a:r>
        </a:p>
      </dsp:txBody>
      <dsp:txXfrm>
        <a:off x="6979431" y="1401222"/>
        <a:ext cx="1802352" cy="190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A5E5A-923C-4461-8E43-AFF89FF539D2}">
      <dsp:nvSpPr>
        <dsp:cNvPr id="0" name=""/>
        <dsp:cNvSpPr/>
      </dsp:nvSpPr>
      <dsp:spPr>
        <a:xfrm>
          <a:off x="0" y="31841"/>
          <a:ext cx="10515600" cy="102667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a:t>Define intellectual and developmental disabilities (IDD)</a:t>
          </a:r>
        </a:p>
      </dsp:txBody>
      <dsp:txXfrm>
        <a:off x="50118" y="81959"/>
        <a:ext cx="10415364" cy="926439"/>
      </dsp:txXfrm>
    </dsp:sp>
    <dsp:sp modelId="{ADF61F2A-3A25-41B2-AB58-E978086BC9C5}">
      <dsp:nvSpPr>
        <dsp:cNvPr id="0" name=""/>
        <dsp:cNvSpPr/>
      </dsp:nvSpPr>
      <dsp:spPr>
        <a:xfrm>
          <a:off x="0" y="1136276"/>
          <a:ext cx="10515600" cy="1026675"/>
        </a:xfrm>
        <a:prstGeom prst="roundRect">
          <a:avLst/>
        </a:prstGeom>
        <a:solidFill>
          <a:schemeClr val="accent2">
            <a:shade val="80000"/>
            <a:hueOff val="-126408"/>
            <a:satOff val="-6127"/>
            <a:lumOff val="100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Identify how traumatic experiences may affect children with IDD</a:t>
          </a:r>
        </a:p>
      </dsp:txBody>
      <dsp:txXfrm>
        <a:off x="50118" y="1186394"/>
        <a:ext cx="10415364" cy="926439"/>
      </dsp:txXfrm>
    </dsp:sp>
    <dsp:sp modelId="{9C2C1773-93F2-480A-955D-E330104706D9}">
      <dsp:nvSpPr>
        <dsp:cNvPr id="0" name=""/>
        <dsp:cNvSpPr/>
      </dsp:nvSpPr>
      <dsp:spPr>
        <a:xfrm>
          <a:off x="0" y="2240711"/>
          <a:ext cx="10515600" cy="1026675"/>
        </a:xfrm>
        <a:prstGeom prst="roundRect">
          <a:avLst/>
        </a:prstGeom>
        <a:solidFill>
          <a:schemeClr val="accent2">
            <a:shade val="80000"/>
            <a:hueOff val="-252815"/>
            <a:satOff val="-12255"/>
            <a:lumOff val="20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a:latin typeface="Arial"/>
            </a:rPr>
            <a:t>Discuss trauma-informed care with children with IDD</a:t>
          </a:r>
          <a:endParaRPr lang="en-US" sz="2700" kern="1200" dirty="0"/>
        </a:p>
      </dsp:txBody>
      <dsp:txXfrm>
        <a:off x="50118" y="2290829"/>
        <a:ext cx="10415364" cy="926439"/>
      </dsp:txXfrm>
    </dsp:sp>
    <dsp:sp modelId="{12CA9222-3AFA-4A51-B246-605817120733}">
      <dsp:nvSpPr>
        <dsp:cNvPr id="0" name=""/>
        <dsp:cNvSpPr/>
      </dsp:nvSpPr>
      <dsp:spPr>
        <a:xfrm>
          <a:off x="0" y="3345146"/>
          <a:ext cx="10515600" cy="1026675"/>
        </a:xfrm>
        <a:prstGeom prst="roundRect">
          <a:avLst/>
        </a:prstGeom>
        <a:solidFill>
          <a:schemeClr val="accent2">
            <a:shade val="80000"/>
            <a:hueOff val="-379223"/>
            <a:satOff val="-18382"/>
            <a:lumOff val="302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a:t>Identify ways to screen and assess for trauma with children with IDD</a:t>
          </a:r>
        </a:p>
      </dsp:txBody>
      <dsp:txXfrm>
        <a:off x="50118" y="3395264"/>
        <a:ext cx="10415364" cy="926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FF9E-AD8F-4B98-A07D-96386F629025}">
      <dsp:nvSpPr>
        <dsp:cNvPr id="0" name=""/>
        <dsp:cNvSpPr/>
      </dsp:nvSpPr>
      <dsp:spPr>
        <a:xfrm>
          <a:off x="0" y="0"/>
          <a:ext cx="10778067" cy="222837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4EBDA-B341-4726-91C2-3FED97BE9DFC}">
      <dsp:nvSpPr>
        <dsp:cNvPr id="0" name=""/>
        <dsp:cNvSpPr/>
      </dsp:nvSpPr>
      <dsp:spPr>
        <a:xfrm>
          <a:off x="323342" y="297116"/>
          <a:ext cx="3166057" cy="1634140"/>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BFF13-6E0F-4CE9-915C-157DB9581307}">
      <dsp:nvSpPr>
        <dsp:cNvPr id="0" name=""/>
        <dsp:cNvSpPr/>
      </dsp:nvSpPr>
      <dsp:spPr>
        <a:xfrm rot="10800000">
          <a:off x="323342" y="2228373"/>
          <a:ext cx="3166057" cy="2723568"/>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a:t>2x as likely to experience emotional neglect, physical &amp; sexual abuse</a:t>
          </a:r>
        </a:p>
      </dsp:txBody>
      <dsp:txXfrm rot="10800000">
        <a:off x="407101" y="2228373"/>
        <a:ext cx="2998539" cy="2639809"/>
      </dsp:txXfrm>
    </dsp:sp>
    <dsp:sp modelId="{9B631425-BF37-4888-938F-73C999E67F89}">
      <dsp:nvSpPr>
        <dsp:cNvPr id="0" name=""/>
        <dsp:cNvSpPr/>
      </dsp:nvSpPr>
      <dsp:spPr>
        <a:xfrm>
          <a:off x="3806004" y="297116"/>
          <a:ext cx="3166057" cy="1634140"/>
        </a:xfrm>
        <a:prstGeom prst="roundRect">
          <a:avLst>
            <a:gd name="adj" fmla="val 10000"/>
          </a:avLst>
        </a:prstGeom>
        <a:blipFill dpi="0" rotWithShape="1">
          <a:blip xmlns:r="http://schemas.openxmlformats.org/officeDocument/2006/relationships" r:embed="rId2" cstate="hqprint">
            <a:extLst>
              <a:ext uri="{28A0092B-C50C-407E-A947-70E740481C1C}">
                <a14:useLocalDpi xmlns:a14="http://schemas.microsoft.com/office/drawing/2010/main" val="0"/>
              </a:ext>
            </a:extLst>
          </a:blip>
          <a:srcRect/>
          <a:stretch>
            <a:fillRect l="1070" t="-239" r="-1070" b="-4376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61BCA-97A4-4650-9721-6716D3B79F8A}">
      <dsp:nvSpPr>
        <dsp:cNvPr id="0" name=""/>
        <dsp:cNvSpPr/>
      </dsp:nvSpPr>
      <dsp:spPr>
        <a:xfrm rot="10800000">
          <a:off x="3806004" y="2228373"/>
          <a:ext cx="3166057" cy="2723568"/>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a:t>3x more likely to be in families with domestic violence</a:t>
          </a:r>
        </a:p>
      </dsp:txBody>
      <dsp:txXfrm rot="10800000">
        <a:off x="3889763" y="2228373"/>
        <a:ext cx="2998539" cy="2639809"/>
      </dsp:txXfrm>
    </dsp:sp>
    <dsp:sp modelId="{DA3EEABF-36E8-468A-9F83-EDEFE38F0291}">
      <dsp:nvSpPr>
        <dsp:cNvPr id="0" name=""/>
        <dsp:cNvSpPr/>
      </dsp:nvSpPr>
      <dsp:spPr>
        <a:xfrm>
          <a:off x="7288667" y="297116"/>
          <a:ext cx="3166057" cy="1634140"/>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6F794-E4DD-468C-A933-9B5F65691E29}">
      <dsp:nvSpPr>
        <dsp:cNvPr id="0" name=""/>
        <dsp:cNvSpPr/>
      </dsp:nvSpPr>
      <dsp:spPr>
        <a:xfrm rot="10800000">
          <a:off x="7288667" y="2228373"/>
          <a:ext cx="3166057" cy="2723568"/>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a:t>4x more likely to be victims of crime</a:t>
          </a:r>
        </a:p>
        <a:p>
          <a:pPr lvl="0" algn="ctr" defTabSz="1244600">
            <a:lnSpc>
              <a:spcPct val="90000"/>
            </a:lnSpc>
            <a:spcBef>
              <a:spcPct val="0"/>
            </a:spcBef>
            <a:spcAft>
              <a:spcPct val="35000"/>
            </a:spcAft>
          </a:pPr>
          <a:r>
            <a:rPr lang="en-US" sz="2800" kern="1200" dirty="0"/>
            <a:t>2x more likely to be bullied</a:t>
          </a:r>
        </a:p>
      </dsp:txBody>
      <dsp:txXfrm rot="10800000">
        <a:off x="7372426" y="2228373"/>
        <a:ext cx="2998539" cy="263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FF9E-AD8F-4B98-A07D-96386F629025}">
      <dsp:nvSpPr>
        <dsp:cNvPr id="0" name=""/>
        <dsp:cNvSpPr/>
      </dsp:nvSpPr>
      <dsp:spPr>
        <a:xfrm>
          <a:off x="0" y="0"/>
          <a:ext cx="10778067" cy="222837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4EBDA-B341-4726-91C2-3FED97BE9DFC}">
      <dsp:nvSpPr>
        <dsp:cNvPr id="0" name=""/>
        <dsp:cNvSpPr/>
      </dsp:nvSpPr>
      <dsp:spPr>
        <a:xfrm>
          <a:off x="323342" y="297116"/>
          <a:ext cx="3166057" cy="1634140"/>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BFF13-6E0F-4CE9-915C-157DB9581307}">
      <dsp:nvSpPr>
        <dsp:cNvPr id="0" name=""/>
        <dsp:cNvSpPr/>
      </dsp:nvSpPr>
      <dsp:spPr>
        <a:xfrm rot="10800000">
          <a:off x="323342" y="2228373"/>
          <a:ext cx="3166057" cy="2723568"/>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a:t>Subjected to traumatizing incidents of physical restraint and seclusion</a:t>
          </a:r>
        </a:p>
      </dsp:txBody>
      <dsp:txXfrm rot="10800000">
        <a:off x="407101" y="2228373"/>
        <a:ext cx="2998539" cy="2639809"/>
      </dsp:txXfrm>
    </dsp:sp>
    <dsp:sp modelId="{9B631425-BF37-4888-938F-73C999E67F89}">
      <dsp:nvSpPr>
        <dsp:cNvPr id="0" name=""/>
        <dsp:cNvSpPr/>
      </dsp:nvSpPr>
      <dsp:spPr>
        <a:xfrm>
          <a:off x="3806004" y="297116"/>
          <a:ext cx="3166057" cy="1634140"/>
        </a:xfrm>
        <a:prstGeom prst="roundRect">
          <a:avLst>
            <a:gd name="adj" fmla="val 10000"/>
          </a:avLst>
        </a:prstGeom>
        <a:blipFill dpi="0" rotWithShape="1">
          <a:blip xmlns:r="http://schemas.openxmlformats.org/officeDocument/2006/relationships" r:embed="rId2" cstate="hqprint">
            <a:extLst>
              <a:ext uri="{28A0092B-C50C-407E-A947-70E740481C1C}">
                <a14:useLocalDpi xmlns:a14="http://schemas.microsoft.com/office/drawing/2010/main" val="0"/>
              </a:ext>
            </a:extLst>
          </a:blip>
          <a:srcRect/>
          <a:stretch>
            <a:fillRect l="1070" t="-239" r="-1070" b="-4376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61BCA-97A4-4650-9721-6716D3B79F8A}">
      <dsp:nvSpPr>
        <dsp:cNvPr id="0" name=""/>
        <dsp:cNvSpPr/>
      </dsp:nvSpPr>
      <dsp:spPr>
        <a:xfrm rot="10800000">
          <a:off x="3806004" y="2228373"/>
          <a:ext cx="3166057" cy="2723568"/>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a:t>Have significantly higher rates of serious injury compared to non-disabled peers</a:t>
          </a:r>
        </a:p>
      </dsp:txBody>
      <dsp:txXfrm rot="10800000">
        <a:off x="3889763" y="2228373"/>
        <a:ext cx="2998539" cy="2639809"/>
      </dsp:txXfrm>
    </dsp:sp>
    <dsp:sp modelId="{DA3EEABF-36E8-468A-9F83-EDEFE38F0291}">
      <dsp:nvSpPr>
        <dsp:cNvPr id="0" name=""/>
        <dsp:cNvSpPr/>
      </dsp:nvSpPr>
      <dsp:spPr>
        <a:xfrm>
          <a:off x="7288667" y="297116"/>
          <a:ext cx="3166057" cy="1634140"/>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6F794-E4DD-468C-A933-9B5F65691E29}">
      <dsp:nvSpPr>
        <dsp:cNvPr id="0" name=""/>
        <dsp:cNvSpPr/>
      </dsp:nvSpPr>
      <dsp:spPr>
        <a:xfrm rot="10800000">
          <a:off x="7288667" y="2228373"/>
          <a:ext cx="3166057" cy="2723568"/>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a:t>Increased risk of psychological distress due to </a:t>
          </a:r>
          <a:r>
            <a:rPr lang="en-US" sz="2600" kern="1200"/>
            <a:t>medical procedures</a:t>
          </a:r>
          <a:endParaRPr lang="en-US" sz="2600" kern="1200" dirty="0"/>
        </a:p>
      </dsp:txBody>
      <dsp:txXfrm rot="10800000">
        <a:off x="7372426" y="2228373"/>
        <a:ext cx="2998539" cy="2639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FF9E-AD8F-4B98-A07D-96386F629025}">
      <dsp:nvSpPr>
        <dsp:cNvPr id="0" name=""/>
        <dsp:cNvSpPr/>
      </dsp:nvSpPr>
      <dsp:spPr>
        <a:xfrm>
          <a:off x="0" y="0"/>
          <a:ext cx="10778067" cy="222837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4EBDA-B341-4726-91C2-3FED97BE9DFC}">
      <dsp:nvSpPr>
        <dsp:cNvPr id="0" name=""/>
        <dsp:cNvSpPr/>
      </dsp:nvSpPr>
      <dsp:spPr>
        <a:xfrm>
          <a:off x="323342" y="297116"/>
          <a:ext cx="3166057" cy="1634140"/>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BFF13-6E0F-4CE9-915C-157DB9581307}">
      <dsp:nvSpPr>
        <dsp:cNvPr id="0" name=""/>
        <dsp:cNvSpPr/>
      </dsp:nvSpPr>
      <dsp:spPr>
        <a:xfrm rot="10800000">
          <a:off x="323342" y="2228373"/>
          <a:ext cx="3166057" cy="2723568"/>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t>Communication and language barriers</a:t>
          </a:r>
        </a:p>
      </dsp:txBody>
      <dsp:txXfrm rot="10800000">
        <a:off x="407101" y="2228373"/>
        <a:ext cx="2998539" cy="2639809"/>
      </dsp:txXfrm>
    </dsp:sp>
    <dsp:sp modelId="{9B631425-BF37-4888-938F-73C999E67F89}">
      <dsp:nvSpPr>
        <dsp:cNvPr id="0" name=""/>
        <dsp:cNvSpPr/>
      </dsp:nvSpPr>
      <dsp:spPr>
        <a:xfrm>
          <a:off x="3806004" y="297116"/>
          <a:ext cx="3166057" cy="1634140"/>
        </a:xfrm>
        <a:prstGeom prst="roundRect">
          <a:avLst>
            <a:gd name="adj" fmla="val 10000"/>
          </a:avLst>
        </a:prstGeom>
        <a:blipFill dpi="0" rotWithShape="1">
          <a:blip xmlns:r="http://schemas.openxmlformats.org/officeDocument/2006/relationships" r:embed="rId2" cstate="hqprint">
            <a:extLst>
              <a:ext uri="{28A0092B-C50C-407E-A947-70E740481C1C}">
                <a14:useLocalDpi xmlns:a14="http://schemas.microsoft.com/office/drawing/2010/main" val="0"/>
              </a:ext>
            </a:extLst>
          </a:blip>
          <a:srcRect/>
          <a:stretch>
            <a:fillRect l="1070" t="-239" r="-1070" b="-4376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61BCA-97A4-4650-9721-6716D3B79F8A}">
      <dsp:nvSpPr>
        <dsp:cNvPr id="0" name=""/>
        <dsp:cNvSpPr/>
      </dsp:nvSpPr>
      <dsp:spPr>
        <a:xfrm rot="10800000">
          <a:off x="3806004" y="2228373"/>
          <a:ext cx="3166057" cy="2723568"/>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t>Multiple caregivers:</a:t>
          </a:r>
        </a:p>
        <a:p>
          <a:pPr lvl="0" algn="ctr" defTabSz="1066800">
            <a:lnSpc>
              <a:spcPct val="90000"/>
            </a:lnSpc>
            <a:spcBef>
              <a:spcPct val="0"/>
            </a:spcBef>
            <a:spcAft>
              <a:spcPct val="35000"/>
            </a:spcAft>
          </a:pPr>
          <a:r>
            <a:rPr lang="en-US" sz="2400" kern="1200" dirty="0"/>
            <a:t>Parents, extended family, home-care workers, school staff, residential staff, etc. </a:t>
          </a:r>
        </a:p>
      </dsp:txBody>
      <dsp:txXfrm rot="10800000">
        <a:off x="3889763" y="2228373"/>
        <a:ext cx="2998539" cy="2639809"/>
      </dsp:txXfrm>
    </dsp:sp>
    <dsp:sp modelId="{DA3EEABF-36E8-468A-9F83-EDEFE38F0291}">
      <dsp:nvSpPr>
        <dsp:cNvPr id="0" name=""/>
        <dsp:cNvSpPr/>
      </dsp:nvSpPr>
      <dsp:spPr>
        <a:xfrm>
          <a:off x="7288667" y="297116"/>
          <a:ext cx="3166057" cy="1634140"/>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6F794-E4DD-468C-A933-9B5F65691E29}">
      <dsp:nvSpPr>
        <dsp:cNvPr id="0" name=""/>
        <dsp:cNvSpPr/>
      </dsp:nvSpPr>
      <dsp:spPr>
        <a:xfrm rot="10800000">
          <a:off x="7288667" y="2228373"/>
          <a:ext cx="3166057" cy="2723568"/>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t>Viewed as different than others</a:t>
          </a:r>
        </a:p>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ct val="35000"/>
            </a:spcAft>
          </a:pPr>
          <a:r>
            <a:rPr lang="en-US" sz="2400" kern="1200" dirty="0"/>
            <a:t>Less likely to be believed</a:t>
          </a:r>
        </a:p>
      </dsp:txBody>
      <dsp:txXfrm rot="10800000">
        <a:off x="7372426" y="2228373"/>
        <a:ext cx="2998539" cy="2639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6F3BF-5CEA-406E-8470-1BB846B08721}">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Sensory/motor</a:t>
          </a:r>
        </a:p>
      </dsp:txBody>
      <dsp:txXfrm>
        <a:off x="1748064" y="2975"/>
        <a:ext cx="3342605" cy="2005563"/>
      </dsp:txXfrm>
    </dsp:sp>
    <dsp:sp modelId="{71E624F8-ABCF-42E3-9A31-FDC264A04B85}">
      <dsp:nvSpPr>
        <dsp:cNvPr id="0" name=""/>
        <dsp:cNvSpPr/>
      </dsp:nvSpPr>
      <dsp:spPr>
        <a:xfrm>
          <a:off x="5424930"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Cognitive</a:t>
          </a:r>
          <a:r>
            <a:rPr lang="en-US" sz="2800" kern="1200" dirty="0"/>
            <a:t> </a:t>
          </a:r>
        </a:p>
        <a:p>
          <a:pPr lvl="0" algn="ctr" defTabSz="1244600">
            <a:lnSpc>
              <a:spcPct val="90000"/>
            </a:lnSpc>
            <a:spcBef>
              <a:spcPct val="0"/>
            </a:spcBef>
            <a:spcAft>
              <a:spcPct val="35000"/>
            </a:spcAft>
          </a:pPr>
          <a:r>
            <a:rPr lang="en-US" sz="2800" kern="1200" dirty="0"/>
            <a:t>problem solving, language</a:t>
          </a:r>
        </a:p>
      </dsp:txBody>
      <dsp:txXfrm>
        <a:off x="5424930" y="2975"/>
        <a:ext cx="3342605" cy="2005563"/>
      </dsp:txXfrm>
    </dsp:sp>
    <dsp:sp modelId="{D445F742-0BE5-4973-A2A5-9D8E0A22EAB3}">
      <dsp:nvSpPr>
        <dsp:cNvPr id="0" name=""/>
        <dsp:cNvSpPr/>
      </dsp:nvSpPr>
      <dsp:spPr>
        <a:xfrm>
          <a:off x="1748064" y="2342799"/>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Psychosocial</a:t>
          </a:r>
          <a:r>
            <a:rPr lang="en-US" sz="2800" kern="1200" dirty="0"/>
            <a:t> personality, social, and emotional development</a:t>
          </a:r>
        </a:p>
      </dsp:txBody>
      <dsp:txXfrm>
        <a:off x="1748064" y="2342799"/>
        <a:ext cx="3342605" cy="2005563"/>
      </dsp:txXfrm>
    </dsp:sp>
    <dsp:sp modelId="{D266B17F-5EE7-4D05-9AE1-B04107A4F431}">
      <dsp:nvSpPr>
        <dsp:cNvPr id="0" name=""/>
        <dsp:cNvSpPr/>
      </dsp:nvSpPr>
      <dsp:spPr>
        <a:xfrm>
          <a:off x="5424930" y="2342799"/>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Moral</a:t>
          </a:r>
          <a:r>
            <a:rPr lang="en-US" sz="2800" kern="1200" dirty="0"/>
            <a:t> </a:t>
          </a:r>
          <a:r>
            <a:rPr lang="en-US" sz="2800" b="1" kern="1200" dirty="0"/>
            <a:t>development</a:t>
          </a:r>
        </a:p>
      </dsp:txBody>
      <dsp:txXfrm>
        <a:off x="5424930" y="2342799"/>
        <a:ext cx="3342605" cy="2005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2D85B-D192-4910-8FE3-9A169C5B27EF}">
      <dsp:nvSpPr>
        <dsp:cNvPr id="0" name=""/>
        <dsp:cNvSpPr/>
      </dsp:nvSpPr>
      <dsp:spPr>
        <a:xfrm>
          <a:off x="0" y="375669"/>
          <a:ext cx="10515600" cy="2086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Intellectual and adaptive functioning deficits that originate during the developmental period </a:t>
          </a:r>
        </a:p>
        <a:p>
          <a:pPr marL="457200" lvl="2" indent="-228600" algn="l" defTabSz="1111250">
            <a:lnSpc>
              <a:spcPct val="90000"/>
            </a:lnSpc>
            <a:spcBef>
              <a:spcPct val="0"/>
            </a:spcBef>
            <a:spcAft>
              <a:spcPct val="15000"/>
            </a:spcAft>
            <a:buChar char="••"/>
          </a:pPr>
          <a:r>
            <a:rPr lang="en-US" sz="2500" kern="1200" dirty="0"/>
            <a:t>IQ test score of 65-75 indicates significant impairment in intellectual functioning</a:t>
          </a:r>
        </a:p>
      </dsp:txBody>
      <dsp:txXfrm>
        <a:off x="0" y="375669"/>
        <a:ext cx="10515600" cy="2086875"/>
      </dsp:txXfrm>
    </dsp:sp>
    <dsp:sp modelId="{E766F2D2-BD5B-4EDF-B6FC-96497FA67E3D}">
      <dsp:nvSpPr>
        <dsp:cNvPr id="0" name=""/>
        <dsp:cNvSpPr/>
      </dsp:nvSpPr>
      <dsp:spPr>
        <a:xfrm>
          <a:off x="525780" y="6669"/>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11250">
            <a:lnSpc>
              <a:spcPct val="90000"/>
            </a:lnSpc>
            <a:spcBef>
              <a:spcPct val="0"/>
            </a:spcBef>
            <a:spcAft>
              <a:spcPct val="35000"/>
            </a:spcAft>
          </a:pPr>
          <a:r>
            <a:rPr lang="en-US" sz="2500" b="1" kern="1200" dirty="0"/>
            <a:t>Intellectual Disability</a:t>
          </a:r>
          <a:endParaRPr lang="en-US" sz="2500" kern="1200" dirty="0"/>
        </a:p>
      </dsp:txBody>
      <dsp:txXfrm>
        <a:off x="561806" y="42695"/>
        <a:ext cx="7288868" cy="665948"/>
      </dsp:txXfrm>
    </dsp:sp>
    <dsp:sp modelId="{C40720F4-EA03-432B-B021-63A723ACE210}">
      <dsp:nvSpPr>
        <dsp:cNvPr id="0" name=""/>
        <dsp:cNvSpPr/>
      </dsp:nvSpPr>
      <dsp:spPr>
        <a:xfrm>
          <a:off x="0" y="2966544"/>
          <a:ext cx="10515600" cy="1378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Broader term often used for lifelong challenges that are physical, intellectual, or both</a:t>
          </a:r>
        </a:p>
      </dsp:txBody>
      <dsp:txXfrm>
        <a:off x="0" y="2966544"/>
        <a:ext cx="10515600" cy="1378125"/>
      </dsp:txXfrm>
    </dsp:sp>
    <dsp:sp modelId="{C1FE9AB3-7569-4A89-903D-AFE06D250605}">
      <dsp:nvSpPr>
        <dsp:cNvPr id="0" name=""/>
        <dsp:cNvSpPr/>
      </dsp:nvSpPr>
      <dsp:spPr>
        <a:xfrm>
          <a:off x="525780" y="2597544"/>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11250">
            <a:lnSpc>
              <a:spcPct val="90000"/>
            </a:lnSpc>
            <a:spcBef>
              <a:spcPct val="0"/>
            </a:spcBef>
            <a:spcAft>
              <a:spcPct val="35000"/>
            </a:spcAft>
          </a:pPr>
          <a:r>
            <a:rPr lang="en-US" sz="2500" b="1" kern="1200"/>
            <a:t>Developmental Disabilities</a:t>
          </a:r>
          <a:endParaRPr lang="en-US" sz="2500" kern="1200"/>
        </a:p>
      </dsp:txBody>
      <dsp:txXfrm>
        <a:off x="561806" y="2633570"/>
        <a:ext cx="728886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207E2-1990-4AB4-9018-9D8B1B33FB7C}">
      <dsp:nvSpPr>
        <dsp:cNvPr id="0" name=""/>
        <dsp:cNvSpPr/>
      </dsp:nvSpPr>
      <dsp:spPr>
        <a:xfrm>
          <a:off x="1782618" y="443620"/>
          <a:ext cx="3037544" cy="18225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Neuromotor</a:t>
          </a:r>
          <a:r>
            <a:rPr lang="en-US" sz="2600" kern="1200" dirty="0"/>
            <a:t> </a:t>
          </a:r>
        </a:p>
        <a:p>
          <a:pPr lvl="0" algn="ctr" defTabSz="1244600">
            <a:lnSpc>
              <a:spcPct val="90000"/>
            </a:lnSpc>
            <a:spcBef>
              <a:spcPct val="0"/>
            </a:spcBef>
            <a:spcAft>
              <a:spcPct val="35000"/>
            </a:spcAft>
          </a:pPr>
          <a:r>
            <a:rPr lang="en-US" sz="2600" kern="1200" dirty="0"/>
            <a:t>(e.g., Cerebral Palsy, Spina Bifida, TBI) </a:t>
          </a:r>
        </a:p>
      </dsp:txBody>
      <dsp:txXfrm>
        <a:off x="1782618" y="443620"/>
        <a:ext cx="3037544" cy="1822526"/>
      </dsp:txXfrm>
    </dsp:sp>
    <dsp:sp modelId="{151B189A-40EA-461E-A4C9-8CC017F382B4}">
      <dsp:nvSpPr>
        <dsp:cNvPr id="0" name=""/>
        <dsp:cNvSpPr/>
      </dsp:nvSpPr>
      <dsp:spPr>
        <a:xfrm>
          <a:off x="270710" y="2543353"/>
          <a:ext cx="3037544" cy="18225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Mental Health </a:t>
          </a:r>
        </a:p>
        <a:p>
          <a:pPr lvl="0" algn="ctr" defTabSz="1244600">
            <a:lnSpc>
              <a:spcPct val="90000"/>
            </a:lnSpc>
            <a:spcBef>
              <a:spcPct val="0"/>
            </a:spcBef>
            <a:spcAft>
              <a:spcPct val="35000"/>
            </a:spcAft>
          </a:pPr>
          <a:r>
            <a:rPr lang="en-US" sz="2600" kern="1200" dirty="0"/>
            <a:t>(e.g., depression, anxiety)</a:t>
          </a:r>
        </a:p>
      </dsp:txBody>
      <dsp:txXfrm>
        <a:off x="270710" y="2543353"/>
        <a:ext cx="3037544" cy="1822526"/>
      </dsp:txXfrm>
    </dsp:sp>
    <dsp:sp modelId="{2C27CBB4-130E-4DEC-8712-93AEA8B66BB7}">
      <dsp:nvSpPr>
        <dsp:cNvPr id="0" name=""/>
        <dsp:cNvSpPr/>
      </dsp:nvSpPr>
      <dsp:spPr>
        <a:xfrm>
          <a:off x="5602269" y="443620"/>
          <a:ext cx="4052418" cy="18225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Neurodevelopmental</a:t>
          </a:r>
        </a:p>
        <a:p>
          <a:pPr lvl="0" algn="ctr" defTabSz="1244600">
            <a:lnSpc>
              <a:spcPct val="90000"/>
            </a:lnSpc>
            <a:spcBef>
              <a:spcPct val="0"/>
            </a:spcBef>
            <a:spcAft>
              <a:spcPct val="35000"/>
            </a:spcAft>
          </a:pPr>
          <a:r>
            <a:rPr lang="en-US" sz="2600" kern="1200" dirty="0"/>
            <a:t>(e.g., ADHD, autism, ID, communication disorders, learning disorders)</a:t>
          </a:r>
        </a:p>
      </dsp:txBody>
      <dsp:txXfrm>
        <a:off x="5602269" y="443620"/>
        <a:ext cx="4052418" cy="1822526"/>
      </dsp:txXfrm>
    </dsp:sp>
    <dsp:sp modelId="{541E96C5-126A-4DF5-9E07-2600BFB139AC}">
      <dsp:nvSpPr>
        <dsp:cNvPr id="0" name=""/>
        <dsp:cNvSpPr/>
      </dsp:nvSpPr>
      <dsp:spPr>
        <a:xfrm>
          <a:off x="3739024" y="2552970"/>
          <a:ext cx="3037544" cy="18225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Genetic</a:t>
          </a:r>
          <a:r>
            <a:rPr lang="en-US" sz="2600" kern="1200" dirty="0"/>
            <a:t> </a:t>
          </a:r>
        </a:p>
        <a:p>
          <a:pPr lvl="0" algn="ctr" defTabSz="1155700">
            <a:lnSpc>
              <a:spcPct val="90000"/>
            </a:lnSpc>
            <a:spcBef>
              <a:spcPct val="0"/>
            </a:spcBef>
            <a:spcAft>
              <a:spcPct val="35000"/>
            </a:spcAft>
          </a:pPr>
          <a:r>
            <a:rPr lang="en-US" sz="2600" kern="1200" dirty="0"/>
            <a:t>(e.g., Down Syndrome, Prader-Willi Syndrome)</a:t>
          </a:r>
        </a:p>
      </dsp:txBody>
      <dsp:txXfrm>
        <a:off x="3739024" y="2552970"/>
        <a:ext cx="3037544" cy="1822526"/>
      </dsp:txXfrm>
    </dsp:sp>
    <dsp:sp modelId="{16956997-EA78-4A7B-AAF7-8422132D28BD}">
      <dsp:nvSpPr>
        <dsp:cNvPr id="0" name=""/>
        <dsp:cNvSpPr/>
      </dsp:nvSpPr>
      <dsp:spPr>
        <a:xfrm>
          <a:off x="7200367" y="2569902"/>
          <a:ext cx="3037544" cy="18225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t>Sensory</a:t>
          </a:r>
          <a:r>
            <a:rPr lang="en-US" sz="2600" kern="1200" dirty="0"/>
            <a:t> </a:t>
          </a:r>
        </a:p>
        <a:p>
          <a:pPr lvl="0" algn="ctr" defTabSz="1155700">
            <a:lnSpc>
              <a:spcPct val="90000"/>
            </a:lnSpc>
            <a:spcBef>
              <a:spcPct val="0"/>
            </a:spcBef>
            <a:spcAft>
              <a:spcPct val="35000"/>
            </a:spcAft>
          </a:pPr>
          <a:r>
            <a:rPr lang="en-US" sz="2600" kern="1200" dirty="0"/>
            <a:t>(e.g., vision, hearing, sensory-integration)</a:t>
          </a:r>
        </a:p>
      </dsp:txBody>
      <dsp:txXfrm>
        <a:off x="7200367" y="2569902"/>
        <a:ext cx="3037544" cy="18225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F2F87-839F-43E0-B404-5C48338D16EB}">
      <dsp:nvSpPr>
        <dsp:cNvPr id="0" name=""/>
        <dsp:cNvSpPr/>
      </dsp:nvSpPr>
      <dsp:spPr>
        <a:xfrm rot="5400000">
          <a:off x="6805813" y="-2932027"/>
          <a:ext cx="68958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Sensory/motor learning</a:t>
          </a:r>
        </a:p>
        <a:p>
          <a:pPr marL="228600" lvl="1" indent="-228600" algn="l" defTabSz="889000">
            <a:lnSpc>
              <a:spcPct val="90000"/>
            </a:lnSpc>
            <a:spcBef>
              <a:spcPct val="0"/>
            </a:spcBef>
            <a:spcAft>
              <a:spcPct val="15000"/>
            </a:spcAft>
            <a:buChar char="••"/>
          </a:pPr>
          <a:r>
            <a:rPr lang="en-US" sz="2000" kern="1200" dirty="0"/>
            <a:t>Early attachment</a:t>
          </a:r>
        </a:p>
      </dsp:txBody>
      <dsp:txXfrm rot="-5400000">
        <a:off x="3785616" y="121833"/>
        <a:ext cx="6696321" cy="622263"/>
      </dsp:txXfrm>
    </dsp:sp>
    <dsp:sp modelId="{8F20AEE4-03EC-4C01-B34E-E126F7EA8CFA}">
      <dsp:nvSpPr>
        <dsp:cNvPr id="0" name=""/>
        <dsp:cNvSpPr/>
      </dsp:nvSpPr>
      <dsp:spPr>
        <a:xfrm>
          <a:off x="0" y="1971"/>
          <a:ext cx="3785616" cy="8619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Infancy</a:t>
          </a:r>
        </a:p>
      </dsp:txBody>
      <dsp:txXfrm>
        <a:off x="42079" y="44050"/>
        <a:ext cx="3701458" cy="777828"/>
      </dsp:txXfrm>
    </dsp:sp>
    <dsp:sp modelId="{E371503B-F5AE-4D8B-9E71-F33BB46BC9F7}">
      <dsp:nvSpPr>
        <dsp:cNvPr id="0" name=""/>
        <dsp:cNvSpPr/>
      </dsp:nvSpPr>
      <dsp:spPr>
        <a:xfrm rot="5400000">
          <a:off x="6805813" y="-2026940"/>
          <a:ext cx="689589"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Mobility/exploration            </a:t>
          </a:r>
          <a:r>
            <a:rPr lang="en-US" sz="1800" kern="1200" dirty="0">
              <a:latin typeface="Arial" panose="020B0604020202020204" pitchFamily="34" charset="0"/>
              <a:cs typeface="Arial" panose="020B0604020202020204" pitchFamily="34" charset="0"/>
            </a:rPr>
            <a:t>• </a:t>
          </a:r>
          <a:r>
            <a:rPr lang="en-US" sz="1800" kern="1200" dirty="0"/>
            <a:t>Emergence of language</a:t>
          </a:r>
        </a:p>
        <a:p>
          <a:pPr marL="171450" lvl="1" indent="-171450" algn="l" defTabSz="800100">
            <a:lnSpc>
              <a:spcPct val="90000"/>
            </a:lnSpc>
            <a:spcBef>
              <a:spcPct val="0"/>
            </a:spcBef>
            <a:spcAft>
              <a:spcPct val="15000"/>
            </a:spcAft>
            <a:buChar char="••"/>
          </a:pPr>
          <a:r>
            <a:rPr lang="en-US" sz="1800" kern="1200" dirty="0"/>
            <a:t>Pre-academic concepts     </a:t>
          </a:r>
          <a:r>
            <a:rPr lang="en-US" sz="1800" kern="1200" dirty="0">
              <a:latin typeface="Arial" panose="020B0604020202020204" pitchFamily="34" charset="0"/>
              <a:cs typeface="Arial" panose="020B0604020202020204" pitchFamily="34" charset="0"/>
            </a:rPr>
            <a:t>•</a:t>
          </a:r>
          <a:r>
            <a:rPr lang="en-US" sz="1800" kern="1200" dirty="0"/>
            <a:t> Early peer relationships</a:t>
          </a:r>
        </a:p>
      </dsp:txBody>
      <dsp:txXfrm rot="-5400000">
        <a:off x="3785616" y="1026920"/>
        <a:ext cx="6696321" cy="622263"/>
      </dsp:txXfrm>
    </dsp:sp>
    <dsp:sp modelId="{493A2CA7-F81D-4F2E-A16C-4CC55D2F37B1}">
      <dsp:nvSpPr>
        <dsp:cNvPr id="0" name=""/>
        <dsp:cNvSpPr/>
      </dsp:nvSpPr>
      <dsp:spPr>
        <a:xfrm>
          <a:off x="0" y="907057"/>
          <a:ext cx="3785616" cy="8619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Early Childhood</a:t>
          </a:r>
        </a:p>
      </dsp:txBody>
      <dsp:txXfrm>
        <a:off x="42079" y="949136"/>
        <a:ext cx="3701458" cy="777828"/>
      </dsp:txXfrm>
    </dsp:sp>
    <dsp:sp modelId="{CB4164EA-BFD2-48D7-BC6F-7FFE10C9EE25}">
      <dsp:nvSpPr>
        <dsp:cNvPr id="0" name=""/>
        <dsp:cNvSpPr/>
      </dsp:nvSpPr>
      <dsp:spPr>
        <a:xfrm rot="5400000">
          <a:off x="6805813" y="-1121854"/>
          <a:ext cx="689589"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Mastery (conceptual and social)</a:t>
          </a:r>
        </a:p>
      </dsp:txBody>
      <dsp:txXfrm rot="-5400000">
        <a:off x="3785616" y="1932006"/>
        <a:ext cx="6696321" cy="622263"/>
      </dsp:txXfrm>
    </dsp:sp>
    <dsp:sp modelId="{D18C1DA3-B023-41B0-A54B-B423527220B0}">
      <dsp:nvSpPr>
        <dsp:cNvPr id="0" name=""/>
        <dsp:cNvSpPr/>
      </dsp:nvSpPr>
      <dsp:spPr>
        <a:xfrm>
          <a:off x="0" y="1812144"/>
          <a:ext cx="3785616" cy="8619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Middle Childhood</a:t>
          </a:r>
        </a:p>
      </dsp:txBody>
      <dsp:txXfrm>
        <a:off x="42079" y="1854223"/>
        <a:ext cx="3701458" cy="777828"/>
      </dsp:txXfrm>
    </dsp:sp>
    <dsp:sp modelId="{1E6D9952-7664-4171-A207-2BAFC1C13BDA}">
      <dsp:nvSpPr>
        <dsp:cNvPr id="0" name=""/>
        <dsp:cNvSpPr/>
      </dsp:nvSpPr>
      <dsp:spPr>
        <a:xfrm rot="5400000">
          <a:off x="6805813" y="-216768"/>
          <a:ext cx="68958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Cognitive: inference and abstraction</a:t>
          </a:r>
        </a:p>
        <a:p>
          <a:pPr marL="171450" lvl="1" indent="-171450" algn="l" defTabSz="844550">
            <a:lnSpc>
              <a:spcPct val="90000"/>
            </a:lnSpc>
            <a:spcBef>
              <a:spcPct val="0"/>
            </a:spcBef>
            <a:spcAft>
              <a:spcPct val="15000"/>
            </a:spcAft>
            <a:buChar char="••"/>
          </a:pPr>
          <a:r>
            <a:rPr lang="en-US" sz="1900" kern="1200" dirty="0"/>
            <a:t>Identity development</a:t>
          </a:r>
        </a:p>
      </dsp:txBody>
      <dsp:txXfrm rot="-5400000">
        <a:off x="3785616" y="2837092"/>
        <a:ext cx="6696321" cy="622263"/>
      </dsp:txXfrm>
    </dsp:sp>
    <dsp:sp modelId="{BC8E34A2-325A-45B7-B888-FBD68CE2ACB0}">
      <dsp:nvSpPr>
        <dsp:cNvPr id="0" name=""/>
        <dsp:cNvSpPr/>
      </dsp:nvSpPr>
      <dsp:spPr>
        <a:xfrm>
          <a:off x="0" y="2717230"/>
          <a:ext cx="3785616" cy="8619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Adolescence</a:t>
          </a:r>
        </a:p>
      </dsp:txBody>
      <dsp:txXfrm>
        <a:off x="42079" y="2759309"/>
        <a:ext cx="3701458" cy="777828"/>
      </dsp:txXfrm>
    </dsp:sp>
    <dsp:sp modelId="{600704D9-755A-4C48-BE0F-98F17CD0665B}">
      <dsp:nvSpPr>
        <dsp:cNvPr id="0" name=""/>
        <dsp:cNvSpPr/>
      </dsp:nvSpPr>
      <dsp:spPr>
        <a:xfrm rot="5400000">
          <a:off x="6805813" y="688318"/>
          <a:ext cx="689589" cy="6729984"/>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Separation</a:t>
          </a:r>
        </a:p>
      </dsp:txBody>
      <dsp:txXfrm rot="-5400000">
        <a:off x="3785616" y="3742179"/>
        <a:ext cx="6696321" cy="622263"/>
      </dsp:txXfrm>
    </dsp:sp>
    <dsp:sp modelId="{A202382C-6FE5-452D-9114-BA47586DB314}">
      <dsp:nvSpPr>
        <dsp:cNvPr id="0" name=""/>
        <dsp:cNvSpPr/>
      </dsp:nvSpPr>
      <dsp:spPr>
        <a:xfrm>
          <a:off x="0" y="3622316"/>
          <a:ext cx="3785616" cy="86198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a:t>Adulthood</a:t>
          </a:r>
        </a:p>
      </dsp:txBody>
      <dsp:txXfrm>
        <a:off x="42079" y="3664395"/>
        <a:ext cx="3701458" cy="7778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30F76-B813-4355-B713-2605BB220F62}"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CF106-14BB-418B-BF9E-4F77511D5E5F}" type="slidenum">
              <a:rPr lang="en-US" smtClean="0"/>
              <a:t>‹#›</a:t>
            </a:fld>
            <a:endParaRPr lang="en-US"/>
          </a:p>
        </p:txBody>
      </p:sp>
    </p:spTree>
    <p:extLst>
      <p:ext uri="{BB962C8B-B14F-4D97-AF65-F5344CB8AC3E}">
        <p14:creationId xmlns:p14="http://schemas.microsoft.com/office/powerpoint/2010/main" val="20528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23940-32AD-48EE-9FC1-B385DD3560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0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4"/>
              </a:spcBef>
              <a:spcAft>
                <a:spcPts val="594"/>
              </a:spcAft>
            </a:pPr>
            <a:r>
              <a:rPr lang="en-US" sz="1100" b="1" dirty="0">
                <a:latin typeface="Arial" panose="020B0604020202020204" pitchFamily="34" charset="0"/>
                <a:cs typeface="Arial" panose="020B0604020202020204" pitchFamily="34" charset="0"/>
              </a:rPr>
              <a:t>Facilitator Notes (Slide</a:t>
            </a:r>
            <a:r>
              <a:rPr lang="en-US" sz="1100" b="1" baseline="0" dirty="0">
                <a:latin typeface="Arial" panose="020B0604020202020204" pitchFamily="34" charset="0"/>
                <a:cs typeface="Arial" panose="020B0604020202020204" pitchFamily="34" charset="0"/>
              </a:rPr>
              <a:t> 15</a:t>
            </a:r>
            <a:r>
              <a:rPr lang="en-US" sz="1100" b="1" dirty="0">
                <a:latin typeface="Arial" panose="020B0604020202020204" pitchFamily="34" charset="0"/>
                <a:cs typeface="Arial" panose="020B0604020202020204" pitchFamily="34" charset="0"/>
              </a:rPr>
              <a:t>):</a:t>
            </a:r>
          </a:p>
          <a:p>
            <a:pPr eaLnBrk="1" hangingPunct="1">
              <a:spcBef>
                <a:spcPts val="594"/>
              </a:spcBef>
              <a:spcAft>
                <a:spcPts val="594"/>
              </a:spcAft>
            </a:pPr>
            <a:endParaRPr lang="en-US" sz="1100" b="1" dirty="0">
              <a:latin typeface="Arial" panose="020B0604020202020204" pitchFamily="34" charset="0"/>
              <a:cs typeface="Arial" panose="020B0604020202020204" pitchFamily="34" charset="0"/>
            </a:endParaRPr>
          </a:p>
          <a:p>
            <a:pPr eaLnBrk="1" hangingPunct="1">
              <a:spcBef>
                <a:spcPts val="594"/>
              </a:spcBef>
              <a:spcAft>
                <a:spcPts val="594"/>
              </a:spcAft>
            </a:pPr>
            <a:r>
              <a:rPr lang="en-US" sz="1100" b="1" u="sng" dirty="0">
                <a:latin typeface="Arial" panose="020B0604020202020204" pitchFamily="34" charset="0"/>
                <a:cs typeface="Arial" panose="020B0604020202020204" pitchFamily="34" charset="0"/>
              </a:rPr>
              <a:t>Say</a:t>
            </a:r>
            <a:endParaRPr lang="en-US" sz="1100" kern="1200" dirty="0">
              <a:solidFill>
                <a:schemeClr val="tx1"/>
              </a:solidFill>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Also, children with IDD are often subjected to traumatizing incidents of </a:t>
            </a:r>
            <a:r>
              <a:rPr lang="en-US" sz="1100" i="1" kern="1200" dirty="0">
                <a:solidFill>
                  <a:schemeClr val="tx1"/>
                </a:solidFill>
                <a:latin typeface="Arial" panose="020B0604020202020204" pitchFamily="34" charset="0"/>
                <a:cs typeface="Arial" panose="020B0604020202020204" pitchFamily="34" charset="0"/>
              </a:rPr>
              <a:t>physical restraint and seclusion</a:t>
            </a:r>
            <a:r>
              <a:rPr lang="en-US" sz="1100" kern="1200" dirty="0">
                <a:solidFill>
                  <a:schemeClr val="tx1"/>
                </a:solidFill>
                <a:latin typeface="Arial" panose="020B0604020202020204" pitchFamily="34" charset="0"/>
                <a:cs typeface="Arial" panose="020B0604020202020204" pitchFamily="34" charset="0"/>
              </a:rPr>
              <a:t>, something their typical peers rarely encounter (Sullivan, 2006). </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dirty="0">
                <a:latin typeface="Arial" panose="020B0604020202020204" pitchFamily="34" charset="0"/>
                <a:cs typeface="Arial" panose="020B0604020202020204" pitchFamily="34" charset="0"/>
              </a:rPr>
              <a:t>Children with IDD had significantly higher rates of emotional neglect &amp; serious injury compared to non-disabled peers (</a:t>
            </a:r>
            <a:r>
              <a:rPr lang="en-US" sz="1100" dirty="0" err="1">
                <a:latin typeface="Arial" panose="020B0604020202020204" pitchFamily="34" charset="0"/>
                <a:cs typeface="Arial" panose="020B0604020202020204" pitchFamily="34" charset="0"/>
              </a:rPr>
              <a:t>Sedlak</a:t>
            </a:r>
            <a:r>
              <a:rPr lang="en-US" sz="1100" dirty="0">
                <a:latin typeface="Arial" panose="020B0604020202020204" pitchFamily="34" charset="0"/>
                <a:cs typeface="Arial" panose="020B0604020202020204" pitchFamily="34" charset="0"/>
              </a:rPr>
              <a:t>, et al., 2010)</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i="1" kern="1200" dirty="0">
                <a:solidFill>
                  <a:schemeClr val="tx1"/>
                </a:solidFill>
                <a:latin typeface="Arial" panose="020B0604020202020204" pitchFamily="34" charset="0"/>
                <a:cs typeface="Arial" panose="020B0604020202020204" pitchFamily="34" charset="0"/>
              </a:rPr>
              <a:t>Psychological distress secondary to medical procedures</a:t>
            </a:r>
            <a:r>
              <a:rPr lang="en-US" sz="1100" kern="1200" dirty="0">
                <a:solidFill>
                  <a:schemeClr val="tx1"/>
                </a:solidFill>
                <a:latin typeface="Arial" panose="020B0604020202020204" pitchFamily="34" charset="0"/>
                <a:cs typeface="Arial" panose="020B0604020202020204" pitchFamily="34" charset="0"/>
              </a:rPr>
              <a:t> is another category of potentially traumatizing experience that is more common to children with DD’s than to their typically developing peers.  They may have chronic medical problems that necessitate surgeries and other invasive procedures.</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endParaRPr lang="en-US" sz="1100" kern="1200" dirty="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ts val="594"/>
              </a:spcBef>
              <a:spcAft>
                <a:spcPts val="594"/>
              </a:spcAft>
              <a:buClrTx/>
              <a:buSzTx/>
              <a:buFont typeface="Arial"/>
              <a:buNone/>
              <a:tabLst/>
              <a:defRPr/>
            </a:pPr>
            <a:r>
              <a:rPr lang="en-US" sz="1100" b="1" kern="1200" dirty="0">
                <a:solidFill>
                  <a:schemeClr val="tx1"/>
                </a:solidFill>
                <a:latin typeface="Arial" panose="020B0604020202020204" pitchFamily="34" charset="0"/>
                <a:cs typeface="Arial" panose="020B0604020202020204" pitchFamily="34" charset="0"/>
              </a:rPr>
              <a:t>Additional Stats</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i="1" kern="1200" dirty="0">
                <a:solidFill>
                  <a:schemeClr val="tx1"/>
                </a:solidFill>
                <a:latin typeface="Arial" panose="020B0604020202020204" pitchFamily="34" charset="0"/>
                <a:cs typeface="Arial" panose="020B0604020202020204" pitchFamily="34" charset="0"/>
              </a:rPr>
              <a:t>Serious harm</a:t>
            </a:r>
            <a:r>
              <a:rPr lang="en-US" sz="1100" kern="1200" dirty="0">
                <a:solidFill>
                  <a:schemeClr val="tx1"/>
                </a:solidFill>
                <a:latin typeface="Arial" panose="020B0604020202020204" pitchFamily="34" charset="0"/>
                <a:cs typeface="Arial" panose="020B0604020202020204" pitchFamily="34" charset="0"/>
              </a:rPr>
              <a:t> was estimated to occur at 8.8 per 1000 for children with a confirmed diagnosis of DD compared to 5.8 per 1,000 rate for their non-disabled peers</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Children with learning disabilities are less likely to be maltreated and more likely to experience </a:t>
            </a:r>
            <a:r>
              <a:rPr lang="en-US" sz="1100" i="1" kern="1200" dirty="0">
                <a:solidFill>
                  <a:schemeClr val="tx1"/>
                </a:solidFill>
                <a:latin typeface="Arial" panose="020B0604020202020204" pitchFamily="34" charset="0"/>
                <a:cs typeface="Arial" panose="020B0604020202020204" pitchFamily="34" charset="0"/>
              </a:rPr>
              <a:t>property crime </a:t>
            </a:r>
            <a:r>
              <a:rPr lang="en-US" sz="1100" i="0" kern="1200" dirty="0">
                <a:solidFill>
                  <a:schemeClr val="tx1"/>
                </a:solidFill>
                <a:latin typeface="Arial" panose="020B0604020202020204" pitchFamily="34" charset="0"/>
                <a:cs typeface="Arial" panose="020B0604020202020204" pitchFamily="34" charset="0"/>
              </a:rPr>
              <a:t>than their same-age counterparts</a:t>
            </a:r>
            <a:r>
              <a:rPr lang="en-US" sz="1100" kern="1200" dirty="0">
                <a:solidFill>
                  <a:schemeClr val="tx1"/>
                </a:solidFill>
                <a:latin typeface="Arial" panose="020B0604020202020204" pitchFamily="34" charset="0"/>
                <a:cs typeface="Arial" panose="020B0604020202020204" pitchFamily="34" charset="0"/>
              </a:rPr>
              <a:t> (Sullivan, 2009, Turner et al., 2011).  </a:t>
            </a:r>
          </a:p>
          <a:p>
            <a:pPr marL="171450" indent="-171450">
              <a:buFont typeface="Arial"/>
              <a:buChar char="•"/>
            </a:pPr>
            <a:r>
              <a:rPr lang="en-US" sz="1100" kern="1200" dirty="0">
                <a:solidFill>
                  <a:schemeClr val="tx1"/>
                </a:solidFill>
                <a:latin typeface="Arial" panose="020B0604020202020204" pitchFamily="34" charset="0"/>
                <a:cs typeface="Arial" panose="020B0604020202020204" pitchFamily="34" charset="0"/>
              </a:rPr>
              <a:t>While any disability contributes to the risk of abuse, those with intellectual disabilities, communication disorders, behavioral disorders, and multiple disabilities have the highest risk of abuse and neglect</a:t>
            </a:r>
            <a:r>
              <a:rPr lang="en-US" sz="1100" kern="1200" baseline="0" dirty="0">
                <a:solidFill>
                  <a:schemeClr val="tx1"/>
                </a:solidFill>
                <a:latin typeface="Arial" panose="020B0604020202020204" pitchFamily="34" charset="0"/>
                <a:cs typeface="Arial" panose="020B0604020202020204" pitchFamily="34" charset="0"/>
              </a:rPr>
              <a:t> </a:t>
            </a:r>
            <a:r>
              <a:rPr lang="en-US" sz="1100" kern="1200" dirty="0">
                <a:solidFill>
                  <a:schemeClr val="tx1"/>
                </a:solidFill>
                <a:latin typeface="Arial" panose="020B0604020202020204" pitchFamily="34" charset="0"/>
                <a:cs typeface="Arial" panose="020B0604020202020204" pitchFamily="34" charset="0"/>
              </a:rPr>
              <a:t>(Sullivan</a:t>
            </a:r>
            <a:r>
              <a:rPr lang="en-US" sz="1100" kern="1200" baseline="0" dirty="0">
                <a:solidFill>
                  <a:schemeClr val="tx1"/>
                </a:solidFill>
                <a:latin typeface="Arial" panose="020B0604020202020204" pitchFamily="34" charset="0"/>
                <a:cs typeface="Arial" panose="020B0604020202020204" pitchFamily="34" charset="0"/>
              </a:rPr>
              <a:t> </a:t>
            </a:r>
            <a:r>
              <a:rPr lang="en-US" sz="1100" kern="1200" dirty="0">
                <a:solidFill>
                  <a:schemeClr val="tx1"/>
                </a:solidFill>
                <a:latin typeface="Arial" panose="020B0604020202020204" pitchFamily="34" charset="0"/>
                <a:cs typeface="Arial" panose="020B0604020202020204" pitchFamily="34" charset="0"/>
              </a:rPr>
              <a:t>&amp; </a:t>
            </a:r>
            <a:r>
              <a:rPr lang="en-US" sz="1100" kern="1200" dirty="0" err="1">
                <a:solidFill>
                  <a:schemeClr val="tx1"/>
                </a:solidFill>
                <a:latin typeface="Arial" panose="020B0604020202020204" pitchFamily="34" charset="0"/>
                <a:cs typeface="Arial" panose="020B0604020202020204" pitchFamily="34" charset="0"/>
              </a:rPr>
              <a:t>Knutsen</a:t>
            </a:r>
            <a:r>
              <a:rPr lang="en-US" sz="1100" kern="1200" dirty="0">
                <a:solidFill>
                  <a:schemeClr val="tx1"/>
                </a:solidFill>
                <a:latin typeface="Arial" panose="020B0604020202020204" pitchFamily="34" charset="0"/>
                <a:cs typeface="Arial" panose="020B0604020202020204" pitchFamily="34" charset="0"/>
              </a:rPr>
              <a:t>, 2000). </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Children with IDD had significantly higher rates of </a:t>
            </a:r>
            <a:r>
              <a:rPr lang="en-US" sz="1100" i="1" kern="1200" dirty="0">
                <a:solidFill>
                  <a:schemeClr val="tx1"/>
                </a:solidFill>
                <a:latin typeface="Arial" panose="020B0604020202020204" pitchFamily="34" charset="0"/>
                <a:cs typeface="Arial" panose="020B0604020202020204" pitchFamily="34" charset="0"/>
              </a:rPr>
              <a:t>emotional neglect </a:t>
            </a:r>
            <a:r>
              <a:rPr lang="en-US" sz="1100" kern="1200" dirty="0">
                <a:solidFill>
                  <a:schemeClr val="tx1"/>
                </a:solidFill>
                <a:latin typeface="Arial" panose="020B0604020202020204" pitchFamily="34" charset="0"/>
                <a:cs typeface="Arial" panose="020B0604020202020204" pitchFamily="34" charset="0"/>
              </a:rPr>
              <a:t>and</a:t>
            </a:r>
            <a:r>
              <a:rPr lang="en-US" sz="1100" i="1" kern="1200" dirty="0">
                <a:solidFill>
                  <a:schemeClr val="tx1"/>
                </a:solidFill>
                <a:latin typeface="Arial" panose="020B0604020202020204" pitchFamily="34" charset="0"/>
                <a:cs typeface="Arial" panose="020B0604020202020204" pitchFamily="34" charset="0"/>
              </a:rPr>
              <a:t> serious injury</a:t>
            </a:r>
            <a:r>
              <a:rPr lang="en-US" sz="1100" kern="1200" dirty="0">
                <a:solidFill>
                  <a:schemeClr val="tx1"/>
                </a:solidFill>
                <a:latin typeface="Arial" panose="020B0604020202020204" pitchFamily="34" charset="0"/>
                <a:cs typeface="Arial" panose="020B0604020202020204" pitchFamily="34" charset="0"/>
              </a:rPr>
              <a:t> compared to their non-disabled peers (</a:t>
            </a:r>
            <a:r>
              <a:rPr lang="en-US" sz="1100" kern="1200" dirty="0" err="1">
                <a:solidFill>
                  <a:schemeClr val="tx1"/>
                </a:solidFill>
                <a:latin typeface="Arial" panose="020B0604020202020204" pitchFamily="34" charset="0"/>
                <a:cs typeface="Arial" panose="020B0604020202020204" pitchFamily="34" charset="0"/>
              </a:rPr>
              <a:t>Sedlak</a:t>
            </a:r>
            <a:r>
              <a:rPr lang="en-US" sz="1100" kern="1200" dirty="0">
                <a:solidFill>
                  <a:schemeClr val="tx1"/>
                </a:solidFill>
                <a:latin typeface="Arial" panose="020B0604020202020204" pitchFamily="34" charset="0"/>
                <a:cs typeface="Arial" panose="020B0604020202020204" pitchFamily="34" charset="0"/>
              </a:rPr>
              <a:t> et al., 2010). </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Children with IDD have a higher rate of abuse than children without disabilities (Ryan, 1994); one study found the likelihood was 1.68 times higher (Child Welfare Information Gateway,</a:t>
            </a:r>
            <a:r>
              <a:rPr lang="en-US" sz="1100" kern="1200" baseline="0" dirty="0">
                <a:solidFill>
                  <a:schemeClr val="tx1"/>
                </a:solidFill>
                <a:latin typeface="Arial" panose="020B0604020202020204" pitchFamily="34" charset="0"/>
                <a:cs typeface="Arial" panose="020B0604020202020204" pitchFamily="34" charset="0"/>
              </a:rPr>
              <a:t> </a:t>
            </a:r>
            <a:r>
              <a:rPr lang="en-US" sz="1100" kern="1200" dirty="0">
                <a:solidFill>
                  <a:schemeClr val="tx1"/>
                </a:solidFill>
                <a:latin typeface="Arial" panose="020B0604020202020204" pitchFamily="34" charset="0"/>
                <a:cs typeface="Arial" panose="020B0604020202020204" pitchFamily="34" charset="0"/>
              </a:rPr>
              <a:t>2012)</a:t>
            </a:r>
            <a:endParaRPr lang="en-US" sz="1100" dirty="0">
              <a:latin typeface="Arial" panose="020B0604020202020204" pitchFamily="34" charset="0"/>
              <a:cs typeface="Arial" panose="020B0604020202020204" pitchFamily="34" charset="0"/>
            </a:endParaRPr>
          </a:p>
          <a:p>
            <a:pPr marL="173336" indent="-173336" defTabSz="924458" eaLnBrk="1" hangingPunct="1">
              <a:spcBef>
                <a:spcPts val="594"/>
              </a:spcBef>
              <a:spcAft>
                <a:spcPts val="594"/>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When children with IDD are situated in a primary household that lacks structure and, may even be, characterized by seeming chaos and threats, their ability to “track” along “typical” developmental and emotional strands can be compromised.  </a:t>
            </a:r>
          </a:p>
          <a:p>
            <a:pPr marL="630536" lvl="1" indent="-173336" defTabSz="924458" eaLnBrk="1" hangingPunct="1">
              <a:spcBef>
                <a:spcPts val="594"/>
              </a:spcBef>
              <a:spcAft>
                <a:spcPts val="594"/>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An additional challenge is that children with IDD may start off below average or “off” </a:t>
            </a:r>
            <a:r>
              <a:rPr lang="en-US" sz="1100" baseline="0" dirty="0">
                <a:latin typeface="Arial" panose="020B0604020202020204" pitchFamily="34" charset="0"/>
                <a:cs typeface="Arial" panose="020B0604020202020204" pitchFamily="34" charset="0"/>
              </a:rPr>
              <a:t>charts that track </a:t>
            </a:r>
            <a:r>
              <a:rPr lang="en-US" sz="1100" dirty="0">
                <a:latin typeface="Arial" panose="020B0604020202020204" pitchFamily="34" charset="0"/>
                <a:cs typeface="Arial" panose="020B0604020202020204" pitchFamily="34" charset="0"/>
              </a:rPr>
              <a:t>developmental</a:t>
            </a:r>
            <a:r>
              <a:rPr lang="en-US" sz="1100" baseline="0" dirty="0">
                <a:latin typeface="Arial" panose="020B0604020202020204" pitchFamily="34" charset="0"/>
                <a:cs typeface="Arial" panose="020B0604020202020204" pitchFamily="34" charset="0"/>
              </a:rPr>
              <a:t> milestones. This makes it even more challenging to assess how a traumatic experience may be affecting their functioning (using the chart), compared to typically developing peers.</a:t>
            </a:r>
            <a:endParaRPr lang="en-US" sz="1100" dirty="0">
              <a:latin typeface="Arial" panose="020B0604020202020204" pitchFamily="34" charset="0"/>
              <a:cs typeface="Arial" panose="020B0604020202020204" pitchFamily="34" charset="0"/>
            </a:endParaRPr>
          </a:p>
          <a:p>
            <a:pPr marL="173336" indent="-173336" eaLnBrk="1" hangingPunct="1">
              <a:spcBef>
                <a:spcPts val="594"/>
              </a:spcBef>
              <a:spcAft>
                <a:spcPts val="594"/>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functional and behavioral manifestations of traumatic stressors can place young children with IDD at even further risk of becoming </a:t>
            </a:r>
            <a:r>
              <a:rPr lang="en-US" sz="1100" i="1" dirty="0">
                <a:latin typeface="Arial" panose="020B0604020202020204" pitchFamily="34" charset="0"/>
                <a:cs typeface="Arial" panose="020B0604020202020204" pitchFamily="34" charset="0"/>
              </a:rPr>
              <a:t>victim to additional</a:t>
            </a:r>
            <a:r>
              <a:rPr lang="en-US" sz="1100" i="1" baseline="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trauma</a:t>
            </a:r>
            <a:r>
              <a:rPr lang="en-US" sz="1100" dirty="0">
                <a:latin typeface="Arial" panose="020B0604020202020204" pitchFamily="34" charset="0"/>
                <a:cs typeface="Arial" panose="020B0604020202020204" pitchFamily="34" charset="0"/>
              </a:rPr>
              <a:t> – physical, emotional, cognitive, or some combination. </a:t>
            </a:r>
            <a:endParaRPr lang="en-US" sz="1100" b="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12</a:t>
            </a:fld>
            <a:endParaRPr lang="en-US"/>
          </a:p>
        </p:txBody>
      </p:sp>
    </p:spTree>
    <p:extLst>
      <p:ext uri="{BB962C8B-B14F-4D97-AF65-F5344CB8AC3E}">
        <p14:creationId xmlns:p14="http://schemas.microsoft.com/office/powerpoint/2010/main" val="60163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4"/>
              </a:spcBef>
              <a:spcAft>
                <a:spcPts val="594"/>
              </a:spcAft>
            </a:pPr>
            <a:r>
              <a:rPr lang="en-US" sz="1100" b="1" u="sng" dirty="0">
                <a:latin typeface="Arial" panose="020B0604020202020204" pitchFamily="34" charset="0"/>
                <a:cs typeface="Arial" panose="020B0604020202020204" pitchFamily="34" charset="0"/>
              </a:rPr>
              <a:t>Say</a:t>
            </a:r>
            <a:endParaRPr lang="en-US" sz="1100" kern="1200" dirty="0">
              <a:solidFill>
                <a:schemeClr val="tx1"/>
              </a:solidFill>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Communication and language barriers can make it more difficult for children with IDD to tell others what is going on if they do experience something traumatic. Any changes in their behavior that may be a trauma symptom may be attributed to their disability instead. </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Kids with IDD often have multiple caregivers (parents, home-care workers, residential staff, extended family members helping out, school staff, etc.). Some of these people may cause repeated trauma or exploit these children</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These kids simply being viewed as different than others may increase their risk for experiencing trauma </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Sadly, children with IDD are less likely to be believed due to their disability</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13</a:t>
            </a:fld>
            <a:endParaRPr lang="en-US"/>
          </a:p>
        </p:txBody>
      </p:sp>
    </p:spTree>
    <p:extLst>
      <p:ext uri="{BB962C8B-B14F-4D97-AF65-F5344CB8AC3E}">
        <p14:creationId xmlns:p14="http://schemas.microsoft.com/office/powerpoint/2010/main" val="62115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outerShdw blurRad="38100" dist="38100" dir="2700000" algn="tl">
                    <a:srgbClr val="000000"/>
                  </a:outerShdw>
                </a:effectLst>
                <a:latin typeface="Arial" panose="020B0604020202020204" pitchFamily="34" charset="0"/>
                <a:cs typeface="Arial" panose="020B0604020202020204" pitchFamily="34" charset="0"/>
              </a:rPr>
              <a:t>Development </a:t>
            </a:r>
            <a:r>
              <a:rPr lang="en-US" sz="1200" dirty="0">
                <a:effectLst>
                  <a:outerShdw blurRad="38100" dist="38100" dir="2700000" algn="tl">
                    <a:srgbClr val="000000"/>
                  </a:outerShdw>
                </a:effectLst>
                <a:latin typeface="Arial" panose="020B0604020202020204" pitchFamily="34" charset="0"/>
                <a:cs typeface="Arial" panose="020B0604020202020204" pitchFamily="34" charset="0"/>
              </a:rPr>
              <a:t>is the process of change by which children become able to handle even more complex levels of moving, thinking, feeling and relating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Development is more than just</a:t>
            </a:r>
            <a:r>
              <a:rPr lang="en-US" sz="1200" baseline="0" dirty="0">
                <a:latin typeface="Arial" panose="020B0604020202020204" pitchFamily="34" charset="0"/>
                <a:cs typeface="Arial" panose="020B0604020202020204" pitchFamily="34" charset="0"/>
              </a:rPr>
              <a:t> about physiology or biology—It is also about who you are as a whole person. D</a:t>
            </a:r>
            <a:r>
              <a:rPr lang="en-US" sz="1200" dirty="0">
                <a:latin typeface="Arial" panose="020B0604020202020204" pitchFamily="34" charset="0"/>
                <a:cs typeface="Arial" panose="020B0604020202020204" pitchFamily="34" charset="0"/>
              </a:rPr>
              <a:t>evelopment includes </a:t>
            </a:r>
            <a:r>
              <a:rPr lang="en-US" sz="1200" b="1" dirty="0">
                <a:latin typeface="Arial" panose="020B0604020202020204" pitchFamily="34" charset="0"/>
                <a:cs typeface="Arial" panose="020B0604020202020204" pitchFamily="34" charset="0"/>
              </a:rPr>
              <a:t>biological/</a:t>
            </a:r>
            <a:r>
              <a:rPr lang="en-US" sz="1200" dirty="0">
                <a:latin typeface="Arial" panose="020B0604020202020204" pitchFamily="34" charset="0"/>
                <a:cs typeface="Arial" panose="020B0604020202020204" pitchFamily="34" charset="0"/>
              </a:rPr>
              <a:t>physiological</a:t>
            </a:r>
            <a:r>
              <a:rPr lang="en-US" sz="1200" baseline="0" dirty="0">
                <a:latin typeface="Arial" panose="020B0604020202020204" pitchFamily="34" charset="0"/>
                <a:cs typeface="Arial" panose="020B0604020202020204" pitchFamily="34" charset="0"/>
              </a:rPr>
              <a:t> processes (e.g., sensory and motor skills) as well as </a:t>
            </a:r>
            <a:r>
              <a:rPr lang="en-US" sz="1200" b="1" baseline="0" dirty="0">
                <a:latin typeface="Arial" panose="020B0604020202020204" pitchFamily="34" charset="0"/>
                <a:cs typeface="Arial" panose="020B0604020202020204" pitchFamily="34" charset="0"/>
              </a:rPr>
              <a:t>cognitive</a:t>
            </a:r>
            <a:r>
              <a:rPr lang="en-US" sz="1200" baseline="0" dirty="0">
                <a:latin typeface="Arial" panose="020B0604020202020204" pitchFamily="34" charset="0"/>
                <a:cs typeface="Arial" panose="020B0604020202020204" pitchFamily="34" charset="0"/>
              </a:rPr>
              <a:t> development (problem solving, conceptual understanding, language acquisition), </a:t>
            </a:r>
            <a:r>
              <a:rPr lang="en-US" sz="1200" b="1" baseline="0" dirty="0">
                <a:latin typeface="Arial" panose="020B0604020202020204" pitchFamily="34" charset="0"/>
                <a:cs typeface="Arial" panose="020B0604020202020204" pitchFamily="34" charset="0"/>
              </a:rPr>
              <a:t>psychosocial</a:t>
            </a:r>
            <a:r>
              <a:rPr lang="en-US" sz="1200" baseline="0" dirty="0">
                <a:latin typeface="Arial" panose="020B0604020202020204" pitchFamily="34" charset="0"/>
                <a:cs typeface="Arial" panose="020B0604020202020204" pitchFamily="34" charset="0"/>
              </a:rPr>
              <a:t> development (social, </a:t>
            </a:r>
            <a:r>
              <a:rPr lang="en-US" sz="1200" b="1" baseline="0" dirty="0">
                <a:latin typeface="Arial" panose="020B0604020202020204" pitchFamily="34" charset="0"/>
                <a:cs typeface="Arial" panose="020B0604020202020204" pitchFamily="34" charset="0"/>
              </a:rPr>
              <a:t>personality</a:t>
            </a:r>
            <a:r>
              <a:rPr lang="en-US" sz="1200" baseline="0" dirty="0">
                <a:latin typeface="Arial" panose="020B0604020202020204" pitchFamily="34" charset="0"/>
                <a:cs typeface="Arial" panose="020B0604020202020204" pitchFamily="34" charset="0"/>
              </a:rPr>
              <a:t> development, emotional development, self-concept &amp; identity formation), and </a:t>
            </a:r>
            <a:r>
              <a:rPr lang="en-US" sz="1200" b="1" baseline="0" dirty="0">
                <a:latin typeface="Arial" panose="020B0604020202020204" pitchFamily="34" charset="0"/>
                <a:cs typeface="Arial" panose="020B0604020202020204" pitchFamily="34" charset="0"/>
              </a:rPr>
              <a:t>moral</a:t>
            </a:r>
            <a:r>
              <a:rPr lang="en-US" sz="1200" baseline="0" dirty="0">
                <a:latin typeface="Arial" panose="020B0604020202020204" pitchFamily="34" charset="0"/>
                <a:cs typeface="Arial" panose="020B0604020202020204" pitchFamily="34" charset="0"/>
              </a:rPr>
              <a:t> development. </a:t>
            </a:r>
            <a:endParaRPr lang="en-US" sz="1200" kern="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14</a:t>
            </a:fld>
            <a:endParaRPr lang="en-US"/>
          </a:p>
        </p:txBody>
      </p:sp>
    </p:spTree>
    <p:extLst>
      <p:ext uri="{BB962C8B-B14F-4D97-AF65-F5344CB8AC3E}">
        <p14:creationId xmlns:p14="http://schemas.microsoft.com/office/powerpoint/2010/main" val="190269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Chronological age is pretty straightforward: it’s simply how old a child is in months or years based on when they were born. </a:t>
            </a:r>
          </a:p>
          <a:p>
            <a:r>
              <a:rPr lang="en-US" dirty="0"/>
              <a:t>Developmental age however refers to a child’s behavioral, cognitive, and physical development or their ability level in comparison to a typically developed child in their same age range. We’ll talk more about what this means throughout the presentation today, but it’s really important that everyone understand these things can be different. </a:t>
            </a:r>
          </a:p>
        </p:txBody>
      </p:sp>
      <p:sp>
        <p:nvSpPr>
          <p:cNvPr id="4" name="Slide Number Placeholder 3"/>
          <p:cNvSpPr>
            <a:spLocks noGrp="1"/>
          </p:cNvSpPr>
          <p:nvPr>
            <p:ph type="sldNum" sz="quarter" idx="5"/>
          </p:nvPr>
        </p:nvSpPr>
        <p:spPr/>
        <p:txBody>
          <a:bodyPr/>
          <a:lstStyle/>
          <a:p>
            <a:fld id="{2BECF106-14BB-418B-BF9E-4F77511D5E5F}" type="slidenum">
              <a:rPr lang="en-US" smtClean="0"/>
              <a:t>15</a:t>
            </a:fld>
            <a:endParaRPr lang="en-US"/>
          </a:p>
        </p:txBody>
      </p:sp>
    </p:spTree>
    <p:extLst>
      <p:ext uri="{BB962C8B-B14F-4D97-AF65-F5344CB8AC3E}">
        <p14:creationId xmlns:p14="http://schemas.microsoft.com/office/powerpoint/2010/main" val="136692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a:buChar char="•"/>
            </a:pPr>
            <a:r>
              <a:rPr lang="en-US" sz="1100" b="0" u="none" dirty="0">
                <a:latin typeface="Arial" charset="0"/>
                <a:cs typeface="Arial" charset="0"/>
              </a:rPr>
              <a:t>It’s important to know the federal and institutional definitions of intellectual and developmental disabilities. When we talk about intellectual disability or an intellectual disorder, that means that someone has deficits in their intellectual or cognitive functioning and adaptive functioning and that these deficits started during the developmental period (prior to age 18-22). Intellectual ability is often measured via IQ tests and according to the Diagnostic and Statistical Manual of Mental Disorders (the diagnostic tool for the psychology field) an IQ score of 65-75 generally indicates significant impairment. We also need to see deficits in adaptive functioning or day to day skills: are they able to tie their shoes, use kitchen appliances, use first aid, etc. </a:t>
            </a:r>
          </a:p>
          <a:p>
            <a:pPr marL="171450" indent="-171450" eaLnBrk="1" hangingPunct="1">
              <a:spcBef>
                <a:spcPct val="0"/>
              </a:spcBef>
              <a:buFont typeface="Arial"/>
              <a:buChar char="•"/>
            </a:pPr>
            <a:r>
              <a:rPr lang="en-US" sz="1100" b="0" u="none" dirty="0">
                <a:latin typeface="Arial" charset="0"/>
                <a:cs typeface="Arial" charset="0"/>
              </a:rPr>
              <a:t>The term developmental disabilities is a broader category and often refers to lifelong challenges that are physical, intellectual, or both. I’ll provide more detail on adaptive functioning and types of disabilities soon. The term IDD is often  used to describe situations where an intellectual disability and other disabilities are present </a:t>
            </a:r>
          </a:p>
        </p:txBody>
      </p:sp>
      <p:sp>
        <p:nvSpPr>
          <p:cNvPr id="4" name="Slide Number Placeholder 3"/>
          <p:cNvSpPr>
            <a:spLocks noGrp="1"/>
          </p:cNvSpPr>
          <p:nvPr>
            <p:ph type="sldNum" sz="quarter" idx="5"/>
          </p:nvPr>
        </p:nvSpPr>
        <p:spPr/>
        <p:txBody>
          <a:bodyPr/>
          <a:lstStyle/>
          <a:p>
            <a:fld id="{2BECF106-14BB-418B-BF9E-4F77511D5E5F}" type="slidenum">
              <a:rPr lang="en-US" smtClean="0"/>
              <a:t>16</a:t>
            </a:fld>
            <a:endParaRPr lang="en-US"/>
          </a:p>
        </p:txBody>
      </p:sp>
    </p:spTree>
    <p:extLst>
      <p:ext uri="{BB962C8B-B14F-4D97-AF65-F5344CB8AC3E}">
        <p14:creationId xmlns:p14="http://schemas.microsoft.com/office/powerpoint/2010/main" val="251952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a:buChar char="•"/>
            </a:pPr>
            <a:r>
              <a:rPr lang="en-US" sz="1100" b="0" u="none" dirty="0">
                <a:latin typeface="Arial" charset="0"/>
                <a:cs typeface="Arial" charset="0"/>
              </a:rPr>
              <a:t>Knowing</a:t>
            </a:r>
            <a:r>
              <a:rPr lang="en-US" sz="1100" b="0" u="none" baseline="0" dirty="0">
                <a:latin typeface="Arial" charset="0"/>
                <a:cs typeface="Arial" charset="0"/>
              </a:rPr>
              <a:t> the federal definitions of IDD is important because it impacts the available services for children with IDD and families. Clinicians and families need to know how to navigate the system.</a:t>
            </a:r>
            <a:endParaRPr lang="en-US" sz="1100" b="1" u="sng" dirty="0">
              <a:latin typeface="Arial" charset="0"/>
              <a:cs typeface="Arial" charset="0"/>
            </a:endParaRPr>
          </a:p>
          <a:p>
            <a:pPr marL="171450" indent="-171450" eaLnBrk="1" hangingPunct="1">
              <a:spcBef>
                <a:spcPct val="0"/>
              </a:spcBef>
              <a:buFont typeface="Arial"/>
              <a:buChar char="•"/>
            </a:pPr>
            <a:r>
              <a:rPr lang="en-US" sz="1100" b="0" u="none" baseline="0" dirty="0">
                <a:latin typeface="Arial" charset="0"/>
                <a:cs typeface="Arial" charset="0"/>
              </a:rPr>
              <a:t>The definitions emphasize functional limitations in adaptive behaviors (which manifest before the age of 22), or understanding of the impact of the disability on functioning.</a:t>
            </a:r>
          </a:p>
          <a:p>
            <a:pPr marL="628650" lvl="1" indent="-171450" eaLnBrk="1" hangingPunct="1">
              <a:spcBef>
                <a:spcPct val="0"/>
              </a:spcBef>
              <a:buFont typeface="Arial"/>
              <a:buChar char="•"/>
            </a:pPr>
            <a:r>
              <a:rPr lang="en-US" sz="1100" b="0" u="none" baseline="0" dirty="0">
                <a:latin typeface="Arial" charset="0"/>
                <a:cs typeface="Arial" charset="0"/>
              </a:rPr>
              <a:t>Reviewing areas of functional limitations suggests areas for accommodation and/or skill building.</a:t>
            </a:r>
          </a:p>
          <a:p>
            <a:pPr marL="171450" indent="-171450" eaLnBrk="1" hangingPunct="1">
              <a:spcBef>
                <a:spcPct val="0"/>
              </a:spcBef>
              <a:buFont typeface="Arial"/>
              <a:buChar char="•"/>
            </a:pPr>
            <a:r>
              <a:rPr lang="en-US" sz="1100" b="0" u="none" baseline="0" dirty="0">
                <a:latin typeface="Arial" charset="0"/>
                <a:cs typeface="Arial" charset="0"/>
              </a:rPr>
              <a:t>See the Supplemental Materials Section for the full definition.</a:t>
            </a:r>
          </a:p>
          <a:p>
            <a:pPr marL="171450" indent="-171450" eaLnBrk="1" hangingPunct="1">
              <a:spcBef>
                <a:spcPct val="0"/>
              </a:spcBef>
              <a:buFont typeface="Arial"/>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sets of federal definitions of disabilities, one used by social security,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disability determinations and the one used by IDEA educational disability law.  In addition, there is a third set of definitions used by mental health practitioners (DSM/ICD definitions).  This is also something that can vary state by state</a:t>
            </a:r>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17</a:t>
            </a:fld>
            <a:endParaRPr lang="en-US"/>
          </a:p>
        </p:txBody>
      </p:sp>
    </p:spTree>
    <p:extLst>
      <p:ext uri="{BB962C8B-B14F-4D97-AF65-F5344CB8AC3E}">
        <p14:creationId xmlns:p14="http://schemas.microsoft.com/office/powerpoint/2010/main" val="156627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4458" eaLnBrk="1" hangingPunct="1">
              <a:spcBef>
                <a:spcPct val="0"/>
              </a:spcBef>
              <a:buFont typeface="Arial"/>
              <a:buChar char="•"/>
              <a:defRPr/>
            </a:pPr>
            <a:r>
              <a:rPr lang="en-US" sz="1100" b="0" u="none" baseline="0" dirty="0">
                <a:latin typeface="Arial" panose="020B0604020202020204" pitchFamily="34" charset="0"/>
                <a:cs typeface="Arial" panose="020B0604020202020204" pitchFamily="34" charset="0"/>
              </a:rPr>
              <a:t>There are many different types of disability</a:t>
            </a:r>
            <a:r>
              <a:rPr lang="en-US" sz="1100" baseline="0" dirty="0">
                <a:latin typeface="Arial" panose="020B0604020202020204" pitchFamily="34" charset="0"/>
                <a:cs typeface="Arial" panose="020B0604020202020204" pitchFamily="34" charset="0"/>
              </a:rPr>
              <a:t>. Even though I don’t have time to cover every different type of disability, I will review different types for the purposes of recognizing that there is a range of issues that children with IDD face. Additionally, there are different assessment strategies and strategies for accommodation and/or skill building associated with different types of IDD. </a:t>
            </a:r>
          </a:p>
          <a:p>
            <a:pPr marL="685800" lvl="1" indent="-228600" defTabSz="924458" eaLnBrk="1" hangingPunct="1">
              <a:spcBef>
                <a:spcPct val="0"/>
              </a:spcBef>
              <a:buAutoNum type="arabicPeriod"/>
              <a:defRPr/>
            </a:pPr>
            <a:r>
              <a:rPr lang="en-US" sz="1100" b="0" u="none" baseline="0" dirty="0">
                <a:latin typeface="Arial" panose="020B0604020202020204" pitchFamily="34" charset="0"/>
                <a:cs typeface="Arial" panose="020B0604020202020204" pitchFamily="34" charset="0"/>
              </a:rPr>
              <a:t>Neuromotor</a:t>
            </a:r>
          </a:p>
          <a:p>
            <a:pPr marL="685800" lvl="1" indent="-228600" defTabSz="924458" eaLnBrk="1" hangingPunct="1">
              <a:spcBef>
                <a:spcPct val="0"/>
              </a:spcBef>
              <a:buAutoNum type="arabicPeriod"/>
              <a:defRPr/>
            </a:pPr>
            <a:r>
              <a:rPr lang="en-US" sz="1100" b="0" u="none" baseline="0" dirty="0">
                <a:latin typeface="Arial" panose="020B0604020202020204" pitchFamily="34" charset="0"/>
                <a:cs typeface="Arial" panose="020B0604020202020204" pitchFamily="34" charset="0"/>
              </a:rPr>
              <a:t>Mental health (e.g., depression, anxiety) I</a:t>
            </a:r>
            <a:r>
              <a:rPr lang="en-US" sz="1100" dirty="0">
                <a:latin typeface="Arial" panose="020B0604020202020204" pitchFamily="34" charset="0"/>
                <a:cs typeface="Arial" panose="020B0604020202020204" pitchFamily="34" charset="0"/>
              </a:rPr>
              <a:t>ndividuals with Disabilities Education Act (IDEA) uses the term “emotional disturbance” to describe students with emotional or behavioral disorders.</a:t>
            </a:r>
          </a:p>
          <a:p>
            <a:pPr marL="685800" lvl="1" indent="-228600" defTabSz="924458" eaLnBrk="1" hangingPunct="1">
              <a:spcBef>
                <a:spcPct val="0"/>
              </a:spcBef>
              <a:buFont typeface="+mj-lt"/>
              <a:buAutoNum type="arabicPeriod" startAt="4"/>
              <a:defRPr/>
            </a:pPr>
            <a:r>
              <a:rPr lang="en-US" sz="1100" b="0" u="none" baseline="0" dirty="0">
                <a:latin typeface="Arial" panose="020B0604020202020204" pitchFamily="34" charset="0"/>
                <a:cs typeface="Arial" panose="020B0604020202020204" pitchFamily="34" charset="0"/>
              </a:rPr>
              <a:t>Neurodevelopmental (e.g., autism, epilepsy, ID, communication disorders, learning disorders)</a:t>
            </a:r>
          </a:p>
          <a:p>
            <a:pPr marL="685800" lvl="1" indent="-228600" defTabSz="924458" eaLnBrk="1" hangingPunct="1">
              <a:spcBef>
                <a:spcPct val="0"/>
              </a:spcBef>
              <a:buAutoNum type="arabicPeriod" startAt="4"/>
              <a:defRPr/>
            </a:pPr>
            <a:r>
              <a:rPr lang="en-US" sz="1100" b="0" u="none" baseline="0" dirty="0">
                <a:latin typeface="Arial" panose="020B0604020202020204" pitchFamily="34" charset="0"/>
                <a:cs typeface="Arial" panose="020B0604020202020204" pitchFamily="34" charset="0"/>
              </a:rPr>
              <a:t>Genetic</a:t>
            </a:r>
          </a:p>
          <a:p>
            <a:pPr marL="685800" lvl="1" indent="-228600" defTabSz="924458" eaLnBrk="1" hangingPunct="1">
              <a:spcBef>
                <a:spcPct val="0"/>
              </a:spcBef>
              <a:buAutoNum type="arabicPeriod" startAt="4"/>
              <a:defRPr/>
            </a:pPr>
            <a:r>
              <a:rPr lang="en-US" sz="1100" b="0" u="none" baseline="0" dirty="0">
                <a:latin typeface="Arial" panose="020B0604020202020204" pitchFamily="34" charset="0"/>
                <a:cs typeface="Arial" panose="020B0604020202020204" pitchFamily="34" charset="0"/>
              </a:rPr>
              <a:t>Sensory (e.g., vision &amp; hearing, sensory-integration—balance, sense of touch)</a:t>
            </a:r>
          </a:p>
          <a:p>
            <a:pPr marL="228600" lvl="0" indent="-228600" defTabSz="924458" eaLnBrk="1" hangingPunct="1">
              <a:spcBef>
                <a:spcPct val="0"/>
              </a:spcBef>
              <a:buFont typeface="Arial"/>
              <a:buChar char="•"/>
              <a:defRPr/>
            </a:pPr>
            <a:r>
              <a:rPr lang="en-US" sz="1100" b="0" u="none" baseline="0" dirty="0">
                <a:latin typeface="Arial" panose="020B0604020202020204" pitchFamily="34" charset="0"/>
                <a:cs typeface="Arial" panose="020B0604020202020204" pitchFamily="34" charset="0"/>
              </a:rPr>
              <a:t>It is helpful to use a biopsychosocial model when thinking about the categorization of disabilities: biological, psychological (thoughts, emotions, behaviors) and social (socio-economical, socio-environmental, cultural) factors, all play a significant role in human functioning in the context of disabilities. Disabilities are best understood as a combination of biological, psychological and social factors, rather than purely in biological terms.</a:t>
            </a:r>
          </a:p>
          <a:p>
            <a:pPr marL="685800" lvl="1" indent="-228600" defTabSz="924458" eaLnBrk="1" hangingPunct="1">
              <a:spcBef>
                <a:spcPct val="0"/>
              </a:spcBef>
              <a:buFont typeface="Arial"/>
              <a:buChar char="•"/>
              <a:defRPr/>
            </a:pPr>
            <a:r>
              <a:rPr lang="en-US" sz="1100" b="0" u="none" baseline="0" dirty="0">
                <a:latin typeface="Arial" panose="020B0604020202020204" pitchFamily="34" charset="0"/>
                <a:cs typeface="Arial" panose="020B0604020202020204" pitchFamily="34" charset="0"/>
              </a:rPr>
              <a:t>So we recognize that these categorizations that we are offering here are somewhat false, as most disabilities don’t “cleanly” fit into just one category. However, for the purposes of this training, it gives us a place to start with thinking about different types of disabilities.</a:t>
            </a:r>
          </a:p>
          <a:p>
            <a:pPr marL="228600" lvl="0" indent="-228600" defTabSz="924458" eaLnBrk="1" hangingPunct="1">
              <a:spcBef>
                <a:spcPct val="0"/>
              </a:spcBef>
              <a:buFont typeface="Arial"/>
              <a:buChar char="•"/>
              <a:defRPr/>
            </a:pPr>
            <a:r>
              <a:rPr lang="en-US" sz="1100" b="0" u="none" baseline="0" dirty="0">
                <a:latin typeface="Arial" panose="020B0604020202020204" pitchFamily="34" charset="0"/>
                <a:cs typeface="Arial" panose="020B0604020202020204" pitchFamily="34" charset="0"/>
              </a:rPr>
              <a:t>Let’s briefly take a deeper look at each of these domains of disability.</a:t>
            </a:r>
            <a:endParaRPr lang="en-US" sz="11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BECF106-14BB-418B-BF9E-4F77511D5E5F}" type="slidenum">
              <a:rPr lang="en-US" smtClean="0"/>
              <a:t>18</a:t>
            </a:fld>
            <a:endParaRPr lang="en-US"/>
          </a:p>
        </p:txBody>
      </p:sp>
    </p:spTree>
    <p:extLst>
      <p:ext uri="{BB962C8B-B14F-4D97-AF65-F5344CB8AC3E}">
        <p14:creationId xmlns:p14="http://schemas.microsoft.com/office/powerpoint/2010/main" val="252613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we think about trauma screening, I know in informal conversations I've had  colleagues there's some hesitancy to screen for fear of what happens next or if we should really open up the floodgates with patients to all the experiences they may have had? Validate that concerns, if you have those concerns that probably means you care about your patients, and I hope to help illustrate that there's lots of research on how to do this in a sensitive and trauma informed way. </a:t>
            </a:r>
          </a:p>
          <a:p>
            <a:endParaRPr lang="en-US" dirty="0"/>
          </a:p>
          <a:p>
            <a:r>
              <a:rPr lang="en-US" dirty="0"/>
              <a:t>Trauma informed care, by screening, we're being responsive to trauma and allowing space for patients to bring up these events, feel heard, and start or continue the process of healing. If we think about trauma informed care, we have to think about whether or not we're allowing an outlet for clients to bring up these experiences.  </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19</a:t>
            </a:fld>
            <a:endParaRPr lang="en-US"/>
          </a:p>
        </p:txBody>
      </p:sp>
    </p:spTree>
    <p:extLst>
      <p:ext uri="{BB962C8B-B14F-4D97-AF65-F5344CB8AC3E}">
        <p14:creationId xmlns:p14="http://schemas.microsoft.com/office/powerpoint/2010/main" val="326907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2"/>
              </a:spcBef>
              <a:spcAft>
                <a:spcPts val="602"/>
              </a:spcAft>
              <a:buFont typeface="Arial" panose="020B0604020202020204" pitchFamily="34" charset="0"/>
              <a:buChar char="•"/>
            </a:pPr>
            <a:r>
              <a:rPr lang="en-US" sz="1100" kern="1200" baseline="0" dirty="0">
                <a:solidFill>
                  <a:schemeClr val="tx1"/>
                </a:solidFill>
                <a:latin typeface="Arial" panose="020B0604020202020204" pitchFamily="34" charset="0"/>
                <a:cs typeface="Arial" panose="020B0604020202020204" pitchFamily="34" charset="0"/>
              </a:rPr>
              <a:t>Developmental levels </a:t>
            </a:r>
            <a:r>
              <a:rPr lang="en-US" sz="1100" kern="1200" dirty="0">
                <a:solidFill>
                  <a:schemeClr val="tx1"/>
                </a:solidFill>
                <a:latin typeface="Arial" panose="020B0604020202020204" pitchFamily="34" charset="0"/>
                <a:cs typeface="Arial" panose="020B0604020202020204" pitchFamily="34" charset="0"/>
              </a:rPr>
              <a:t>often are not smooth across the domains of development.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Both IDD and traumatic experiences </a:t>
            </a:r>
            <a:r>
              <a:rPr lang="en-US" sz="1100" baseline="0" dirty="0">
                <a:latin typeface="Arial" panose="020B0604020202020204" pitchFamily="34" charset="0"/>
                <a:cs typeface="Arial" panose="020B0604020202020204" pitchFamily="34" charset="0"/>
              </a:rPr>
              <a:t>can disrupt development by impacting the acquisition of these developmental tasks.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baseline="0" dirty="0">
                <a:solidFill>
                  <a:schemeClr val="tx1"/>
                </a:solidFill>
                <a:latin typeface="Arial" panose="020B0604020202020204" pitchFamily="34" charset="0"/>
                <a:cs typeface="Arial" panose="020B0604020202020204" pitchFamily="34" charset="0"/>
              </a:rPr>
              <a:t>IDD-specific issues may alter the presentation of traumatic stress symptoms and vice versa.</a:t>
            </a:r>
            <a:endParaRPr lang="en-US" sz="1100" baseline="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a:buChar char="•"/>
            </a:pPr>
            <a:r>
              <a:rPr lang="en-US" sz="1100" baseline="0" dirty="0">
                <a:latin typeface="Arial" panose="020B0604020202020204" pitchFamily="34" charset="0"/>
                <a:cs typeface="Arial" panose="020B0604020202020204" pitchFamily="34" charset="0"/>
              </a:rPr>
              <a:t>This is not to say that trauma stops development completely, but it can act as a risk factor and slow down a developmental trajectory that has already been slowed down by the IDD.</a:t>
            </a:r>
          </a:p>
          <a:p>
            <a:pPr marL="171450" indent="-171450">
              <a:buFont typeface="Arial"/>
              <a:buChar char="•"/>
            </a:pPr>
            <a:r>
              <a:rPr lang="en-US" sz="1100" dirty="0">
                <a:latin typeface="Arial" panose="020B0604020202020204" pitchFamily="34" charset="0"/>
                <a:cs typeface="Arial" panose="020B0604020202020204" pitchFamily="34" charset="0"/>
              </a:rPr>
              <a:t>Child traumatic stress reactions will vary depending</a:t>
            </a:r>
            <a:r>
              <a:rPr lang="en-US" sz="1100" baseline="0" dirty="0">
                <a:latin typeface="Arial" panose="020B0604020202020204" pitchFamily="34" charset="0"/>
                <a:cs typeface="Arial" panose="020B0604020202020204" pitchFamily="34" charset="0"/>
              </a:rPr>
              <a:t> on the developmental stage. For example, the reaction of a three-year-old child is going to be very different from the reaction of an eleven-year-old girl. The developmental stage is impacted because children who have been exposed to trauma expend a great amount of energy responding to, coping with, and coming to terms with the traumatic event. The energy that is spent doing so reduces a child’s capacity to explore their environment and to master age-appropriate developmental tasks. When a child experiences a traumatic event, the child must allocate resources to survival that are normally dedicated to growth and development. The longer the traumatic stress goes untreated, the farther the children stray from appropriate developmental pathways.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latin typeface="+mn-lt"/>
                <a:ea typeface="+mn-ea"/>
                <a:cs typeface="+mn-cs"/>
              </a:rPr>
              <a:t>Children with IDD may have reduced</a:t>
            </a:r>
            <a:r>
              <a:rPr lang="en-US" sz="1100" kern="1200" baseline="0" dirty="0">
                <a:solidFill>
                  <a:schemeClr val="tx1"/>
                </a:solidFill>
                <a:latin typeface="+mn-lt"/>
                <a:ea typeface="+mn-ea"/>
                <a:cs typeface="+mn-cs"/>
              </a:rPr>
              <a:t> receptive and expressive language skills which result in their greater </a:t>
            </a:r>
            <a:r>
              <a:rPr lang="en-US" sz="1100" kern="1200" dirty="0">
                <a:solidFill>
                  <a:schemeClr val="tx1"/>
                </a:solidFill>
                <a:latin typeface="+mn-lt"/>
                <a:ea typeface="+mn-ea"/>
                <a:cs typeface="+mn-cs"/>
              </a:rPr>
              <a:t>reliance on behaviors</a:t>
            </a:r>
            <a:r>
              <a:rPr lang="en-US" sz="1100" kern="1200" baseline="0" dirty="0">
                <a:solidFill>
                  <a:schemeClr val="tx1"/>
                </a:solidFill>
                <a:latin typeface="+mn-lt"/>
                <a:ea typeface="+mn-ea"/>
                <a:cs typeface="+mn-cs"/>
              </a:rPr>
              <a:t> as a way to communicate </a:t>
            </a:r>
            <a:r>
              <a:rPr lang="en-US" sz="1100" kern="1200" dirty="0">
                <a:solidFill>
                  <a:schemeClr val="tx1"/>
                </a:solidFill>
                <a:latin typeface="+mn-lt"/>
                <a:ea typeface="+mn-ea"/>
                <a:cs typeface="+mn-cs"/>
              </a:rPr>
              <a:t>fear, terror, feeling unsafe.  </a:t>
            </a:r>
            <a:endParaRPr lang="en-US" sz="110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Let’s take a closer</a:t>
            </a:r>
            <a:r>
              <a:rPr lang="en-US" sz="1100" baseline="0" dirty="0">
                <a:latin typeface="Arial" panose="020B0604020202020204" pitchFamily="34" charset="0"/>
                <a:cs typeface="Arial" panose="020B0604020202020204" pitchFamily="34" charset="0"/>
              </a:rPr>
              <a:t> look at how IDD and traumatic experiences may impact responses at different developmental levels. </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20</a:t>
            </a:fld>
            <a:endParaRPr lang="en-US"/>
          </a:p>
        </p:txBody>
      </p:sp>
    </p:spTree>
    <p:extLst>
      <p:ext uri="{BB962C8B-B14F-4D97-AF65-F5344CB8AC3E}">
        <p14:creationId xmlns:p14="http://schemas.microsoft.com/office/powerpoint/2010/main" val="52000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baseline="0" dirty="0">
                <a:latin typeface="Arial" panose="020B0604020202020204" pitchFamily="34" charset="0"/>
                <a:cs typeface="Arial" panose="020B0604020202020204" pitchFamily="34" charset="0"/>
              </a:rPr>
              <a:t>Erikson’s theory of psychosocial development is a lifespan model that describes key psychosocial conflicts that an individual is tasked with across different points of development.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baseline="0" dirty="0">
                <a:latin typeface="Arial" panose="020B0604020202020204" pitchFamily="34" charset="0"/>
                <a:ea typeface="ＭＳ Ｐゴシック" charset="0"/>
                <a:cs typeface="Arial" panose="020B0604020202020204" pitchFamily="34" charset="0"/>
              </a:rPr>
              <a:t>We will now take a closer look at key developmental tasks for each stage of development.</a:t>
            </a:r>
          </a:p>
          <a:p>
            <a:endParaRPr lang="en-US" dirty="0"/>
          </a:p>
          <a:p>
            <a:pPr marL="171450" indent="-171450">
              <a:buFont typeface="Arial"/>
              <a:buChar char="•"/>
            </a:pPr>
            <a:r>
              <a:rPr lang="en-US" sz="1100" dirty="0">
                <a:latin typeface="Arial" panose="020B0604020202020204" pitchFamily="34" charset="0"/>
                <a:cs typeface="Arial" panose="020B0604020202020204" pitchFamily="34" charset="0"/>
              </a:rPr>
              <a:t>Given the differences</a:t>
            </a:r>
            <a:r>
              <a:rPr lang="en-US" sz="1100" baseline="0" dirty="0">
                <a:latin typeface="Arial" panose="020B0604020202020204" pitchFamily="34" charset="0"/>
                <a:cs typeface="Arial" panose="020B0604020202020204" pitchFamily="34" charset="0"/>
              </a:rPr>
              <a:t> in developmental levels, the trauma symptoms that children present will vary depending on the age and developmental level of the individual child. The symptoms in young children are different than those in school-aged children and so forth. </a:t>
            </a:r>
          </a:p>
          <a:p>
            <a:pPr marL="171450" indent="-171450">
              <a:buFont typeface="Arial"/>
              <a:buChar char="•"/>
            </a:pPr>
            <a:r>
              <a:rPr lang="en-US" sz="1100" kern="1200" dirty="0">
                <a:effectLst/>
                <a:latin typeface="Arial" panose="020B0604020202020204" pitchFamily="34" charset="0"/>
                <a:cs typeface="Arial" panose="020B0604020202020204" pitchFamily="34" charset="0"/>
              </a:rPr>
              <a:t>There are certain periods—special times during the brain’s development—when it is most open to certain kinds of learning and development. When trauma occurs during one of these periods, it may show itself in specific ways. </a:t>
            </a:r>
          </a:p>
          <a:p>
            <a:pPr marL="171450" indent="-171450">
              <a:buFont typeface="Arial"/>
              <a:buChar char="•"/>
            </a:pPr>
            <a:r>
              <a:rPr lang="en-US" sz="1100" i="1" u="sng" dirty="0">
                <a:latin typeface="Arial" panose="020B0604020202020204" pitchFamily="34" charset="0"/>
                <a:ea typeface="ＭＳ Ｐゴシック"/>
                <a:cs typeface="Arial" panose="020B0604020202020204" pitchFamily="34" charset="0"/>
              </a:rPr>
              <a:t>(Click</a:t>
            </a:r>
            <a:r>
              <a:rPr lang="en-US" sz="1100" i="1" u="sng" baseline="0" dirty="0">
                <a:latin typeface="Arial" panose="020B0604020202020204" pitchFamily="34" charset="0"/>
                <a:ea typeface="ＭＳ Ｐゴシック"/>
                <a:cs typeface="Arial" panose="020B0604020202020204" pitchFamily="34" charset="0"/>
              </a:rPr>
              <a:t> the remote or press the space bar) </a:t>
            </a:r>
            <a:r>
              <a:rPr lang="en-US" sz="1100" kern="1200" dirty="0">
                <a:effectLst/>
                <a:latin typeface="Arial" panose="020B0604020202020204" pitchFamily="34" charset="0"/>
                <a:cs typeface="Arial" panose="020B0604020202020204" pitchFamily="34" charset="0"/>
              </a:rPr>
              <a:t>Early childhood—about</a:t>
            </a:r>
            <a:r>
              <a:rPr lang="en-US" sz="1100" kern="1200" baseline="0" dirty="0">
                <a:effectLst/>
                <a:latin typeface="Arial" panose="020B0604020202020204" pitchFamily="34" charset="0"/>
                <a:cs typeface="Arial" panose="020B0604020202020204" pitchFamily="34" charset="0"/>
              </a:rPr>
              <a:t> birth through the preschool years—is crucial for the development of brain pathways that:</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effectLst/>
                <a:latin typeface="Arial" panose="020B0604020202020204" pitchFamily="34" charset="0"/>
                <a:cs typeface="Arial" panose="020B0604020202020204" pitchFamily="34" charset="0"/>
              </a:rPr>
              <a:t>Help children process what they see and </a:t>
            </a:r>
            <a:r>
              <a:rPr lang="en-US" sz="1100" b="0" kern="1200" dirty="0">
                <a:effectLst/>
                <a:latin typeface="Arial" panose="020B0604020202020204" pitchFamily="34" charset="0"/>
                <a:cs typeface="Arial" panose="020B0604020202020204" pitchFamily="34" charset="0"/>
              </a:rPr>
              <a:t>hear</a:t>
            </a:r>
            <a:r>
              <a:rPr lang="en-US" sz="1100" b="0" kern="1200" baseline="0" dirty="0">
                <a:effectLst/>
                <a:latin typeface="Arial" panose="020B0604020202020204" pitchFamily="34" charset="0"/>
                <a:cs typeface="Arial" panose="020B0604020202020204" pitchFamily="34" charset="0"/>
              </a:rPr>
              <a:t>/</a:t>
            </a:r>
            <a:r>
              <a:rPr lang="en-US" sz="1100" b="1" kern="1200" baseline="0" dirty="0">
                <a:effectLst/>
                <a:latin typeface="Arial" panose="020B0604020202020204" pitchFamily="34" charset="0"/>
                <a:cs typeface="Arial" panose="020B0604020202020204" pitchFamily="34" charset="0"/>
              </a:rPr>
              <a:t>visual &amp; auditory perception</a:t>
            </a:r>
            <a:endParaRPr lang="en-US" sz="1100" kern="1200" dirty="0">
              <a:effectLst/>
              <a:latin typeface="Arial" panose="020B0604020202020204" pitchFamily="34" charset="0"/>
              <a:cs typeface="Arial" panose="020B0604020202020204" pitchFamily="34" charset="0"/>
            </a:endParaRPr>
          </a:p>
          <a:p>
            <a:pPr marL="628650" lvl="1" indent="-171450">
              <a:buFont typeface="Arial"/>
              <a:buChar char="•"/>
            </a:pPr>
            <a:r>
              <a:rPr lang="en-US" sz="1100" kern="1200" dirty="0">
                <a:effectLst/>
                <a:latin typeface="Arial" panose="020B0604020202020204" pitchFamily="34" charset="0"/>
                <a:cs typeface="Arial" panose="020B0604020202020204" pitchFamily="34" charset="0"/>
              </a:rPr>
              <a:t>Enable children to recognize, analyze, and respond to emotional cues/</a:t>
            </a:r>
            <a:r>
              <a:rPr lang="en-US" sz="1100" b="1" kern="1200" dirty="0">
                <a:effectLst/>
                <a:latin typeface="Arial" panose="020B0604020202020204" pitchFamily="34" charset="0"/>
                <a:cs typeface="Arial" panose="020B0604020202020204" pitchFamily="34" charset="0"/>
              </a:rPr>
              <a:t>empathy</a:t>
            </a:r>
            <a:r>
              <a:rPr lang="en-US" sz="1100" kern="12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effectLst/>
                <a:latin typeface="Arial" panose="020B0604020202020204" pitchFamily="34" charset="0"/>
                <a:cs typeface="Arial" panose="020B0604020202020204" pitchFamily="34" charset="0"/>
              </a:rPr>
              <a:t>Enable children to become attached to their primary caregiver—the person on whom they depend for survival </a:t>
            </a:r>
            <a:endParaRPr lang="en-US" sz="1100" dirty="0">
              <a:latin typeface="Arial" panose="020B0604020202020204" pitchFamily="34" charset="0"/>
              <a:cs typeface="Arial" panose="020B0604020202020204" pitchFamily="34" charset="0"/>
            </a:endParaRPr>
          </a:p>
          <a:p>
            <a:pPr marL="171450" lvl="0" indent="-171450" eaLnBrk="1" hangingPunct="1">
              <a:spcBef>
                <a:spcPct val="0"/>
              </a:spcBef>
              <a:buFont typeface="Arial"/>
              <a:buChar char="•"/>
            </a:pPr>
            <a:r>
              <a:rPr lang="en-US" sz="1100" baseline="0" dirty="0">
                <a:latin typeface="Arial" panose="020B0604020202020204" pitchFamily="34" charset="0"/>
                <a:cs typeface="Arial" panose="020B0604020202020204" pitchFamily="34" charset="0"/>
              </a:rPr>
              <a:t>As infants develop into young children, they begin to develop </a:t>
            </a:r>
            <a:r>
              <a:rPr lang="en-US" sz="1100" b="1" baseline="0" dirty="0">
                <a:latin typeface="Arial" panose="020B0604020202020204" pitchFamily="34" charset="0"/>
                <a:cs typeface="Arial" panose="020B0604020202020204" pitchFamily="34" charset="0"/>
              </a:rPr>
              <a:t>greater independence </a:t>
            </a:r>
            <a:r>
              <a:rPr lang="en-US" sz="1100" baseline="0" dirty="0">
                <a:latin typeface="Arial" panose="020B0604020202020204" pitchFamily="34" charset="0"/>
                <a:cs typeface="Arial" panose="020B0604020202020204" pitchFamily="34" charset="0"/>
              </a:rPr>
              <a:t>and their </a:t>
            </a:r>
            <a:r>
              <a:rPr lang="en-US" sz="1100" b="1" baseline="0" dirty="0">
                <a:latin typeface="Arial" panose="020B0604020202020204" pitchFamily="34" charset="0"/>
                <a:cs typeface="Arial" panose="020B0604020202020204" pitchFamily="34" charset="0"/>
              </a:rPr>
              <a:t>capacity to assess danger </a:t>
            </a:r>
            <a:r>
              <a:rPr lang="en-US" sz="1100" baseline="0" dirty="0">
                <a:latin typeface="Arial" panose="020B0604020202020204" pitchFamily="34" charset="0"/>
                <a:cs typeface="Arial" panose="020B0604020202020204" pitchFamily="34" charset="0"/>
              </a:rPr>
              <a:t>increases as they test new limits.</a:t>
            </a:r>
          </a:p>
          <a:p>
            <a:pPr marL="171450" lvl="0" indent="-171450" eaLnBrk="1" hangingPunct="1">
              <a:spcBef>
                <a:spcPct val="0"/>
              </a:spcBef>
              <a:buFont typeface="Arial"/>
              <a:buChar char="•"/>
            </a:pPr>
            <a:r>
              <a:rPr lang="en-US" sz="1100" baseline="0" dirty="0">
                <a:latin typeface="Arial" panose="020B0604020202020204" pitchFamily="34" charset="0"/>
                <a:cs typeface="Arial" panose="020B0604020202020204" pitchFamily="34" charset="0"/>
              </a:rPr>
              <a:t>Young children also begin to develop a sense of self (e.g., their </a:t>
            </a:r>
            <a:r>
              <a:rPr lang="en-US" sz="1100" b="1" baseline="0" dirty="0">
                <a:latin typeface="Arial" panose="020B0604020202020204" pitchFamily="34" charset="0"/>
                <a:cs typeface="Arial" panose="020B0604020202020204" pitchFamily="34" charset="0"/>
              </a:rPr>
              <a:t>self-concept &amp; self-esteem</a:t>
            </a:r>
            <a:r>
              <a:rPr lang="en-US" sz="1100" baseline="0" dirty="0">
                <a:latin typeface="Arial" panose="020B0604020202020204" pitchFamily="34" charset="0"/>
                <a:cs typeface="Arial" panose="020B0604020202020204" pitchFamily="34" charset="0"/>
              </a:rPr>
              <a:t>), which gains greater momentum during middle childhood.</a:t>
            </a:r>
          </a:p>
          <a:p>
            <a:pPr marL="171450" lvl="0" indent="-171450" eaLnBrk="1" hangingPunct="1">
              <a:spcBef>
                <a:spcPct val="0"/>
              </a:spcBef>
              <a:buFont typeface="Arial"/>
              <a:buChar char="•"/>
            </a:pPr>
            <a:r>
              <a:rPr lang="en-US" sz="1100" baseline="0" dirty="0">
                <a:latin typeface="Arial" panose="020B0604020202020204" pitchFamily="34" charset="0"/>
                <a:cs typeface="Arial" panose="020B0604020202020204" pitchFamily="34" charset="0"/>
              </a:rPr>
              <a:t>Early childhood is also a time of great </a:t>
            </a:r>
            <a:r>
              <a:rPr lang="en-US" sz="1100" b="1" baseline="0" dirty="0">
                <a:latin typeface="Arial" panose="020B0604020202020204" pitchFamily="34" charset="0"/>
                <a:cs typeface="Arial" panose="020B0604020202020204" pitchFamily="34" charset="0"/>
              </a:rPr>
              <a:t>motor</a:t>
            </a:r>
            <a:r>
              <a:rPr lang="en-US" sz="1100" baseline="0" dirty="0">
                <a:latin typeface="Arial" panose="020B0604020202020204" pitchFamily="34" charset="0"/>
                <a:cs typeface="Arial" panose="020B0604020202020204" pitchFamily="34" charset="0"/>
              </a:rPr>
              <a:t> and </a:t>
            </a:r>
            <a:r>
              <a:rPr lang="en-US" sz="1100" b="1" baseline="0" dirty="0">
                <a:latin typeface="Arial" panose="020B0604020202020204" pitchFamily="34" charset="0"/>
                <a:cs typeface="Arial" panose="020B0604020202020204" pitchFamily="34" charset="0"/>
              </a:rPr>
              <a:t>language</a:t>
            </a:r>
            <a:r>
              <a:rPr lang="en-US" sz="1100" baseline="0" dirty="0">
                <a:latin typeface="Arial" panose="020B0604020202020204" pitchFamily="34" charset="0"/>
                <a:cs typeface="Arial" panose="020B0604020202020204" pitchFamily="34" charset="0"/>
              </a:rPr>
              <a:t> development.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Arial" panose="020B0604020202020204" pitchFamily="34" charset="0"/>
                <a:cs typeface="Arial" panose="020B0604020202020204" pitchFamily="34" charset="0"/>
              </a:rPr>
              <a:t>Some examples that may be present in young children are strong physiological and sensory reactions, becoming passive, quiet, or easily alarmed/startled, and expressing confusion about assessing threats and finding protection. Young children may engage in regressive behaviors. Bed-wetting is a common symptom.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Arial" panose="020B0604020202020204" pitchFamily="34" charset="0"/>
                <a:cs typeface="Arial" panose="020B0604020202020204" pitchFamily="34" charset="0"/>
              </a:rPr>
              <a:t>Given their lack of understanding of cause and/or effect, most young children will blame themselves for the traumatic event.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Arial" panose="020B0604020202020204" pitchFamily="34" charset="0"/>
                <a:cs typeface="Arial" panose="020B0604020202020204" pitchFamily="34" charset="0"/>
              </a:rPr>
              <a:t>One of the most significant developmental milestones of young children is developing secure attachments with caregivers and as such, trauma symptoms often manifest in significant issues with attachment. </a:t>
            </a:r>
            <a:r>
              <a:rPr lang="en-US" sz="1100" kern="1200" dirty="0">
                <a:effectLst/>
                <a:latin typeface="Arial" panose="020B0604020202020204" pitchFamily="34" charset="0"/>
                <a:cs typeface="Arial" panose="020B0604020202020204" pitchFamily="34" charset="0"/>
              </a:rPr>
              <a:t> </a:t>
            </a:r>
          </a:p>
          <a:p>
            <a:pPr marL="628650" lvl="1" indent="-171450">
              <a:buFont typeface="Arial"/>
              <a:buChar char="•"/>
            </a:pPr>
            <a:r>
              <a:rPr lang="en-US" sz="1100" kern="1200" dirty="0">
                <a:effectLst/>
                <a:latin typeface="Arial" panose="020B0604020202020204" pitchFamily="34" charset="0"/>
                <a:cs typeface="Arial" panose="020B0604020202020204" pitchFamily="34" charset="0"/>
              </a:rPr>
              <a:t>Reject contact and avoid being touched</a:t>
            </a:r>
          </a:p>
          <a:p>
            <a:pPr marL="628650" lvl="1" indent="-171450">
              <a:buFont typeface="Arial"/>
              <a:buChar char="•"/>
            </a:pPr>
            <a:r>
              <a:rPr lang="en-US" sz="1100" kern="1200" dirty="0">
                <a:effectLst/>
                <a:latin typeface="Arial" panose="020B0604020202020204" pitchFamily="34" charset="0"/>
                <a:cs typeface="Arial" panose="020B0604020202020204" pitchFamily="34" charset="0"/>
              </a:rPr>
              <a:t>Be confused about what’s dangerous and whom to go to for protection, particularly if the trauma was at the hands of a caregiver </a:t>
            </a:r>
          </a:p>
          <a:p>
            <a:pPr marL="628650" lvl="1" indent="-171450">
              <a:buFont typeface="Arial"/>
              <a:buChar char="•"/>
            </a:pPr>
            <a:r>
              <a:rPr lang="en-US" sz="1100" kern="1200" dirty="0">
                <a:effectLst/>
                <a:latin typeface="Arial" panose="020B0604020202020204" pitchFamily="34" charset="0"/>
                <a:cs typeface="Arial" panose="020B0604020202020204" pitchFamily="34" charset="0"/>
              </a:rPr>
              <a:t>Be clingy and resist being separated from familiar adults or places where they feel safe </a:t>
            </a:r>
          </a:p>
          <a:p>
            <a:pPr marL="171450" lvl="0" indent="-171450">
              <a:buFont typeface="Arial"/>
              <a:buChar char="•"/>
            </a:pPr>
            <a:r>
              <a:rPr lang="en-US" sz="1200" kern="1200" dirty="0">
                <a:solidFill>
                  <a:schemeClr val="tx1"/>
                </a:solidFill>
                <a:latin typeface="+mn-lt"/>
                <a:ea typeface="ＭＳ Ｐゴシック" charset="0"/>
                <a:cs typeface="+mn-cs"/>
              </a:rPr>
              <a:t>When traumatic experiences are the result of interactions with parents/caregivers, the impact on development, at this young age, can be particularly significant, especially on developmental tasks like attachment.</a:t>
            </a:r>
            <a:endParaRPr lang="en-US" sz="1100" kern="1200" dirty="0">
              <a:effectLst/>
              <a:latin typeface="Arial" panose="020B0604020202020204" pitchFamily="34" charset="0"/>
              <a:cs typeface="Arial" panose="020B0604020202020204" pitchFamily="34" charset="0"/>
            </a:endParaRPr>
          </a:p>
          <a:p>
            <a:pPr marL="171450" lvl="0" indent="-171450">
              <a:buFont typeface="Arial"/>
              <a:buChar char="•"/>
            </a:pPr>
            <a:r>
              <a:rPr lang="en-US" sz="1100" i="1" u="sng" dirty="0">
                <a:latin typeface="Arial" panose="020B0604020202020204" pitchFamily="34" charset="0"/>
                <a:ea typeface="ＭＳ Ｐゴシック"/>
                <a:cs typeface="Arial" panose="020B0604020202020204" pitchFamily="34" charset="0"/>
              </a:rPr>
              <a:t>(Click</a:t>
            </a:r>
            <a:r>
              <a:rPr lang="en-US" sz="1100" i="1" u="sng" baseline="0" dirty="0">
                <a:latin typeface="Arial" panose="020B0604020202020204" pitchFamily="34" charset="0"/>
                <a:ea typeface="ＭＳ Ｐゴシック"/>
                <a:cs typeface="Arial" panose="020B0604020202020204" pitchFamily="34" charset="0"/>
              </a:rPr>
              <a:t> the remote or press the space bar) </a:t>
            </a:r>
            <a:r>
              <a:rPr lang="en-US" sz="1100" b="1" kern="1200" dirty="0">
                <a:effectLst/>
                <a:latin typeface="Arial" panose="020B0604020202020204" pitchFamily="34" charset="0"/>
                <a:cs typeface="Arial" panose="020B0604020202020204" pitchFamily="34" charset="0"/>
              </a:rPr>
              <a:t>For</a:t>
            </a:r>
            <a:r>
              <a:rPr lang="en-US" sz="1100" b="1" kern="1200" baseline="0" dirty="0">
                <a:effectLst/>
                <a:latin typeface="Arial" panose="020B0604020202020204" pitchFamily="34" charset="0"/>
                <a:cs typeface="Arial" panose="020B0604020202020204" pitchFamily="34" charset="0"/>
              </a:rPr>
              <a:t> a young </a:t>
            </a:r>
            <a:r>
              <a:rPr lang="en-US" sz="1100" b="1" kern="1200" dirty="0">
                <a:effectLst/>
                <a:latin typeface="Arial" panose="020B0604020202020204" pitchFamily="34" charset="0"/>
                <a:cs typeface="Arial" panose="020B0604020202020204" pitchFamily="34" charset="0"/>
              </a:rPr>
              <a:t>child with IDD</a:t>
            </a:r>
            <a:r>
              <a:rPr lang="en-US" sz="1100" b="0" kern="1200" baseline="0" dirty="0">
                <a:effectLst/>
                <a:latin typeface="Arial" panose="020B0604020202020204" pitchFamily="34" charset="0"/>
                <a:cs typeface="Arial" panose="020B0604020202020204" pitchFamily="34" charset="0"/>
              </a:rPr>
              <a:t> who has a traumatic experience:</a:t>
            </a:r>
            <a:endParaRPr lang="en-US" sz="1100" kern="1200" baseline="0" dirty="0">
              <a:effectLst/>
              <a:latin typeface="Arial" panose="020B0604020202020204" pitchFamily="34" charset="0"/>
              <a:cs typeface="Arial" panose="020B0604020202020204" pitchFamily="34" charset="0"/>
            </a:endParaRP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The child may have more difficulty calming down after being scared; it may be harder to reassure him/her.</a:t>
            </a: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The child’s ability to communicate verbally may be limited by the IDD.</a:t>
            </a:r>
            <a:r>
              <a:rPr lang="en-US" sz="1100" kern="1200" dirty="0">
                <a:effectLst/>
                <a:latin typeface="Arial" panose="020B0604020202020204" pitchFamily="34" charset="0"/>
                <a:cs typeface="Arial" panose="020B0604020202020204" pitchFamily="34" charset="0"/>
              </a:rPr>
              <a:t> E</a:t>
            </a:r>
            <a:r>
              <a:rPr lang="en-US" sz="1100" kern="1200" baseline="0" dirty="0">
                <a:effectLst/>
                <a:latin typeface="Arial" panose="020B0604020202020204" pitchFamily="34" charset="0"/>
                <a:cs typeface="Arial" panose="020B0604020202020204" pitchFamily="34" charset="0"/>
              </a:rPr>
              <a:t>ven for typical children, there has been a myth that young children do not experience trauma because they are too young to know. This type of bias may be heightened for a child with IDD. </a:t>
            </a: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The child may use behaviors such as withdrawal or become less responsive as a way to communicate fear, terror and feeling unsafe. </a:t>
            </a: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Developmental gains are at times more fragile for children with IDD. Following a traumatic experience loss of recent gains (e.g., toilet training) may be more dramatic and/or they may lose even older gains.</a:t>
            </a:r>
          </a:p>
          <a:p>
            <a:pPr marL="628650" lvl="1" indent="-171450">
              <a:buFont typeface="Arial"/>
              <a:buChar char="•"/>
            </a:pPr>
            <a:r>
              <a:rPr lang="en-US" sz="1200" kern="1200" dirty="0">
                <a:solidFill>
                  <a:schemeClr val="tx1"/>
                </a:solidFill>
                <a:latin typeface="+mn-lt"/>
                <a:ea typeface="+mn-ea"/>
                <a:cs typeface="+mn-cs"/>
              </a:rPr>
              <a:t>Additionally, young children with IDD may experience and express more negative affect, have more trouble interacting with peers, may become more aggressive, may develop new fears, and may be more behavioral/emotionally dysregulated (especially infants.)</a:t>
            </a:r>
          </a:p>
          <a:p>
            <a:pPr marL="171450" lvl="0" indent="-171450">
              <a:buFont typeface="Arial"/>
              <a:buChar char="•"/>
            </a:pPr>
            <a:r>
              <a:rPr lang="en-US" sz="1100" i="1" kern="1200" baseline="0" dirty="0">
                <a:solidFill>
                  <a:schemeClr val="tx1"/>
                </a:solidFill>
                <a:effectLst/>
                <a:latin typeface="+mn-lt"/>
                <a:ea typeface="+mn-ea"/>
                <a:cs typeface="+mn-cs"/>
              </a:rPr>
              <a:t>[Ask participants for additional ideas.]</a:t>
            </a:r>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21</a:t>
            </a:fld>
            <a:endParaRPr lang="en-US"/>
          </a:p>
        </p:txBody>
      </p:sp>
    </p:spTree>
    <p:extLst>
      <p:ext uri="{BB962C8B-B14F-4D97-AF65-F5344CB8AC3E}">
        <p14:creationId xmlns:p14="http://schemas.microsoft.com/office/powerpoint/2010/main" val="128769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23940-32AD-48EE-9FC1-B385DD3560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75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2"/>
              </a:spcBef>
              <a:spcAft>
                <a:spcPts val="602"/>
              </a:spcAft>
            </a:pPr>
            <a:r>
              <a:rPr lang="en-US" sz="1100" b="1" u="sng" baseline="0" dirty="0">
                <a:latin typeface="Arial" pitchFamily="34" charset="0"/>
                <a:cs typeface="Arial" pitchFamily="34" charset="0"/>
              </a:rPr>
              <a:t>Say</a:t>
            </a:r>
            <a:endParaRPr lang="en-US" sz="1100" kern="1200" dirty="0">
              <a:effectLst/>
              <a:latin typeface="Arial" panose="020B0604020202020204" pitchFamily="34" charset="0"/>
              <a:cs typeface="Arial" panose="020B0604020202020204" pitchFamily="34" charset="0"/>
            </a:endParaRPr>
          </a:p>
          <a:p>
            <a:pPr marL="171450" indent="-171450">
              <a:buFont typeface="Arial"/>
              <a:buChar char="•"/>
            </a:pPr>
            <a:r>
              <a:rPr lang="en-US" sz="1100" dirty="0">
                <a:latin typeface="Arial" panose="020B0604020202020204" pitchFamily="34" charset="0"/>
                <a:cs typeface="Arial" panose="020B0604020202020204" pitchFamily="34" charset="0"/>
              </a:rPr>
              <a:t>Given the differences</a:t>
            </a:r>
            <a:r>
              <a:rPr lang="en-US" sz="1100" baseline="0" dirty="0">
                <a:latin typeface="Arial" panose="020B0604020202020204" pitchFamily="34" charset="0"/>
                <a:cs typeface="Arial" panose="020B0604020202020204" pitchFamily="34" charset="0"/>
              </a:rPr>
              <a:t> in developmental levels, the trauma symptoms that children present will vary depending on the age and developmental level of the individual child. The symptoms in young children are different than those in school-aged children and so forth. </a:t>
            </a:r>
          </a:p>
          <a:p>
            <a:pPr marL="171450" indent="-171450">
              <a:buFont typeface="Arial"/>
              <a:buChar char="•"/>
            </a:pPr>
            <a:r>
              <a:rPr lang="en-US" sz="1100" kern="1200" dirty="0">
                <a:effectLst/>
                <a:latin typeface="Arial" panose="020B0604020202020204" pitchFamily="34" charset="0"/>
                <a:cs typeface="Arial" panose="020B0604020202020204" pitchFamily="34" charset="0"/>
              </a:rPr>
              <a:t>There are certain periods—special times during the brain’s development—when it is most open to certain kinds of learning and development. When trauma occurs during one of these periods, it may show itself in specific ways. </a:t>
            </a:r>
          </a:p>
          <a:p>
            <a:pPr marL="171450" indent="-171450">
              <a:buFont typeface="Arial"/>
              <a:buChar char="•"/>
            </a:pPr>
            <a:r>
              <a:rPr lang="en-US" sz="1100" i="1" u="sng" dirty="0">
                <a:latin typeface="Arial" panose="020B0604020202020204" pitchFamily="34" charset="0"/>
                <a:ea typeface="ＭＳ Ｐゴシック"/>
                <a:cs typeface="Arial" panose="020B0604020202020204" pitchFamily="34" charset="0"/>
              </a:rPr>
              <a:t>(Click</a:t>
            </a:r>
            <a:r>
              <a:rPr lang="en-US" sz="1100" i="1" u="sng" baseline="0" dirty="0">
                <a:latin typeface="Arial" panose="020B0604020202020204" pitchFamily="34" charset="0"/>
                <a:ea typeface="ＭＳ Ｐゴシック"/>
                <a:cs typeface="Arial" panose="020B0604020202020204" pitchFamily="34" charset="0"/>
              </a:rPr>
              <a:t> the remote or press the space bar) </a:t>
            </a:r>
            <a:r>
              <a:rPr lang="en-US" sz="1100" kern="1200" dirty="0">
                <a:effectLst/>
                <a:latin typeface="Arial" panose="020B0604020202020204" pitchFamily="34" charset="0"/>
                <a:cs typeface="Arial" panose="020B0604020202020204" pitchFamily="34" charset="0"/>
              </a:rPr>
              <a:t>Early childhood—about</a:t>
            </a:r>
            <a:r>
              <a:rPr lang="en-US" sz="1100" kern="1200" baseline="0" dirty="0">
                <a:effectLst/>
                <a:latin typeface="Arial" panose="020B0604020202020204" pitchFamily="34" charset="0"/>
                <a:cs typeface="Arial" panose="020B0604020202020204" pitchFamily="34" charset="0"/>
              </a:rPr>
              <a:t> birth through the preschool years—is crucial for the development of brain pathways that:</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effectLst/>
                <a:latin typeface="Arial" panose="020B0604020202020204" pitchFamily="34" charset="0"/>
                <a:cs typeface="Arial" panose="020B0604020202020204" pitchFamily="34" charset="0"/>
              </a:rPr>
              <a:t>Help children process what they see and </a:t>
            </a:r>
            <a:r>
              <a:rPr lang="en-US" sz="1100" b="0" kern="1200" dirty="0">
                <a:effectLst/>
                <a:latin typeface="Arial" panose="020B0604020202020204" pitchFamily="34" charset="0"/>
                <a:cs typeface="Arial" panose="020B0604020202020204" pitchFamily="34" charset="0"/>
              </a:rPr>
              <a:t>hear</a:t>
            </a:r>
            <a:r>
              <a:rPr lang="en-US" sz="1100" b="0" kern="1200" baseline="0" dirty="0">
                <a:effectLst/>
                <a:latin typeface="Arial" panose="020B0604020202020204" pitchFamily="34" charset="0"/>
                <a:cs typeface="Arial" panose="020B0604020202020204" pitchFamily="34" charset="0"/>
              </a:rPr>
              <a:t>/</a:t>
            </a:r>
            <a:r>
              <a:rPr lang="en-US" sz="1100" b="1" kern="1200" baseline="0" dirty="0">
                <a:effectLst/>
                <a:latin typeface="Arial" panose="020B0604020202020204" pitchFamily="34" charset="0"/>
                <a:cs typeface="Arial" panose="020B0604020202020204" pitchFamily="34" charset="0"/>
              </a:rPr>
              <a:t>visual &amp; auditory perception</a:t>
            </a:r>
            <a:endParaRPr lang="en-US" sz="1100" kern="1200" dirty="0">
              <a:effectLst/>
              <a:latin typeface="Arial" panose="020B0604020202020204" pitchFamily="34" charset="0"/>
              <a:cs typeface="Arial" panose="020B0604020202020204" pitchFamily="34" charset="0"/>
            </a:endParaRPr>
          </a:p>
          <a:p>
            <a:pPr marL="628650" lvl="1" indent="-171450">
              <a:buFont typeface="Arial"/>
              <a:buChar char="•"/>
            </a:pPr>
            <a:r>
              <a:rPr lang="en-US" sz="1100" kern="1200" dirty="0">
                <a:effectLst/>
                <a:latin typeface="Arial" panose="020B0604020202020204" pitchFamily="34" charset="0"/>
                <a:cs typeface="Arial" panose="020B0604020202020204" pitchFamily="34" charset="0"/>
              </a:rPr>
              <a:t>Enable children to recognize, analyze, and respond to emotional cues/</a:t>
            </a:r>
            <a:r>
              <a:rPr lang="en-US" sz="1100" b="1" kern="1200" dirty="0">
                <a:effectLst/>
                <a:latin typeface="Arial" panose="020B0604020202020204" pitchFamily="34" charset="0"/>
                <a:cs typeface="Arial" panose="020B0604020202020204" pitchFamily="34" charset="0"/>
              </a:rPr>
              <a:t>empathy</a:t>
            </a:r>
            <a:r>
              <a:rPr lang="en-US" sz="1100" kern="12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effectLst/>
                <a:latin typeface="Arial" panose="020B0604020202020204" pitchFamily="34" charset="0"/>
                <a:cs typeface="Arial" panose="020B0604020202020204" pitchFamily="34" charset="0"/>
              </a:rPr>
              <a:t>Enable children to become attached to their primary caregiver—the person on whom they depend for survival </a:t>
            </a:r>
            <a:endParaRPr lang="en-US" sz="1100" dirty="0">
              <a:latin typeface="Arial" panose="020B0604020202020204" pitchFamily="34" charset="0"/>
              <a:cs typeface="Arial" panose="020B0604020202020204" pitchFamily="34" charset="0"/>
            </a:endParaRPr>
          </a:p>
          <a:p>
            <a:pPr marL="171450" lvl="0" indent="-171450" eaLnBrk="1" hangingPunct="1">
              <a:spcBef>
                <a:spcPct val="0"/>
              </a:spcBef>
              <a:buFont typeface="Arial"/>
              <a:buChar char="•"/>
            </a:pPr>
            <a:r>
              <a:rPr lang="en-US" sz="1100" baseline="0" dirty="0">
                <a:latin typeface="Arial" panose="020B0604020202020204" pitchFamily="34" charset="0"/>
                <a:cs typeface="Arial" panose="020B0604020202020204" pitchFamily="34" charset="0"/>
              </a:rPr>
              <a:t>As infants develop into young children, they begin to develop </a:t>
            </a:r>
            <a:r>
              <a:rPr lang="en-US" sz="1100" b="1" baseline="0" dirty="0">
                <a:latin typeface="Arial" panose="020B0604020202020204" pitchFamily="34" charset="0"/>
                <a:cs typeface="Arial" panose="020B0604020202020204" pitchFamily="34" charset="0"/>
              </a:rPr>
              <a:t>greater independence </a:t>
            </a:r>
            <a:r>
              <a:rPr lang="en-US" sz="1100" baseline="0" dirty="0">
                <a:latin typeface="Arial" panose="020B0604020202020204" pitchFamily="34" charset="0"/>
                <a:cs typeface="Arial" panose="020B0604020202020204" pitchFamily="34" charset="0"/>
              </a:rPr>
              <a:t>and their </a:t>
            </a:r>
            <a:r>
              <a:rPr lang="en-US" sz="1100" b="1" baseline="0" dirty="0">
                <a:latin typeface="Arial" panose="020B0604020202020204" pitchFamily="34" charset="0"/>
                <a:cs typeface="Arial" panose="020B0604020202020204" pitchFamily="34" charset="0"/>
              </a:rPr>
              <a:t>capacity to assess danger </a:t>
            </a:r>
            <a:r>
              <a:rPr lang="en-US" sz="1100" baseline="0" dirty="0">
                <a:latin typeface="Arial" panose="020B0604020202020204" pitchFamily="34" charset="0"/>
                <a:cs typeface="Arial" panose="020B0604020202020204" pitchFamily="34" charset="0"/>
              </a:rPr>
              <a:t>increases as they test new limits.</a:t>
            </a:r>
          </a:p>
          <a:p>
            <a:pPr marL="171450" lvl="0" indent="-171450" eaLnBrk="1" hangingPunct="1">
              <a:spcBef>
                <a:spcPct val="0"/>
              </a:spcBef>
              <a:buFont typeface="Arial"/>
              <a:buChar char="•"/>
            </a:pPr>
            <a:r>
              <a:rPr lang="en-US" sz="1100" baseline="0" dirty="0">
                <a:latin typeface="Arial" panose="020B0604020202020204" pitchFamily="34" charset="0"/>
                <a:cs typeface="Arial" panose="020B0604020202020204" pitchFamily="34" charset="0"/>
              </a:rPr>
              <a:t>Young children also begin to develop a sense of self (e.g., their </a:t>
            </a:r>
            <a:r>
              <a:rPr lang="en-US" sz="1100" b="1" baseline="0" dirty="0">
                <a:latin typeface="Arial" panose="020B0604020202020204" pitchFamily="34" charset="0"/>
                <a:cs typeface="Arial" panose="020B0604020202020204" pitchFamily="34" charset="0"/>
              </a:rPr>
              <a:t>self-concept &amp; self-esteem</a:t>
            </a:r>
            <a:r>
              <a:rPr lang="en-US" sz="1100" baseline="0" dirty="0">
                <a:latin typeface="Arial" panose="020B0604020202020204" pitchFamily="34" charset="0"/>
                <a:cs typeface="Arial" panose="020B0604020202020204" pitchFamily="34" charset="0"/>
              </a:rPr>
              <a:t>), which gains greater momentum during middle childhood.</a:t>
            </a:r>
          </a:p>
          <a:p>
            <a:pPr marL="171450" lvl="0" indent="-171450" eaLnBrk="1" hangingPunct="1">
              <a:spcBef>
                <a:spcPct val="0"/>
              </a:spcBef>
              <a:buFont typeface="Arial"/>
              <a:buChar char="•"/>
            </a:pPr>
            <a:r>
              <a:rPr lang="en-US" sz="1100" baseline="0" dirty="0">
                <a:latin typeface="Arial" panose="020B0604020202020204" pitchFamily="34" charset="0"/>
                <a:cs typeface="Arial" panose="020B0604020202020204" pitchFamily="34" charset="0"/>
              </a:rPr>
              <a:t>Early childhood is also a time of great </a:t>
            </a:r>
            <a:r>
              <a:rPr lang="en-US" sz="1100" b="1" baseline="0" dirty="0">
                <a:latin typeface="Arial" panose="020B0604020202020204" pitchFamily="34" charset="0"/>
                <a:cs typeface="Arial" panose="020B0604020202020204" pitchFamily="34" charset="0"/>
              </a:rPr>
              <a:t>motor</a:t>
            </a:r>
            <a:r>
              <a:rPr lang="en-US" sz="1100" baseline="0" dirty="0">
                <a:latin typeface="Arial" panose="020B0604020202020204" pitchFamily="34" charset="0"/>
                <a:cs typeface="Arial" panose="020B0604020202020204" pitchFamily="34" charset="0"/>
              </a:rPr>
              <a:t> and </a:t>
            </a:r>
            <a:r>
              <a:rPr lang="en-US" sz="1100" b="1" baseline="0" dirty="0">
                <a:latin typeface="Arial" panose="020B0604020202020204" pitchFamily="34" charset="0"/>
                <a:cs typeface="Arial" panose="020B0604020202020204" pitchFamily="34" charset="0"/>
              </a:rPr>
              <a:t>language</a:t>
            </a:r>
            <a:r>
              <a:rPr lang="en-US" sz="1100" baseline="0" dirty="0">
                <a:latin typeface="Arial" panose="020B0604020202020204" pitchFamily="34" charset="0"/>
                <a:cs typeface="Arial" panose="020B0604020202020204" pitchFamily="34" charset="0"/>
              </a:rPr>
              <a:t> development.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Arial" panose="020B0604020202020204" pitchFamily="34" charset="0"/>
                <a:cs typeface="Arial" panose="020B0604020202020204" pitchFamily="34" charset="0"/>
              </a:rPr>
              <a:t>Some examples that may be present in young children are strong physiological and sensory reactions, becoming passive, quiet, or easily alarmed/startled, and expressing confusion about assessing threats and finding protection. Young children may engage in regressive behaviors. Bed-wetting is a common symptom.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Arial" panose="020B0604020202020204" pitchFamily="34" charset="0"/>
                <a:cs typeface="Arial" panose="020B0604020202020204" pitchFamily="34" charset="0"/>
              </a:rPr>
              <a:t>Given their lack of understanding of cause and/or effect, most young children will blame themselves for the traumatic event.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100" baseline="0" dirty="0">
                <a:latin typeface="Arial" panose="020B0604020202020204" pitchFamily="34" charset="0"/>
                <a:cs typeface="Arial" panose="020B0604020202020204" pitchFamily="34" charset="0"/>
              </a:rPr>
              <a:t>One of the most significant developmental milestones of young children is developing secure attachments with caregivers and as such, trauma symptoms often manifest in significant issues with attachment. </a:t>
            </a:r>
            <a:r>
              <a:rPr lang="en-US" sz="1100" kern="1200" dirty="0">
                <a:effectLst/>
                <a:latin typeface="Arial" panose="020B0604020202020204" pitchFamily="34" charset="0"/>
                <a:cs typeface="Arial" panose="020B0604020202020204" pitchFamily="34" charset="0"/>
              </a:rPr>
              <a:t> </a:t>
            </a:r>
          </a:p>
          <a:p>
            <a:pPr marL="628650" lvl="1" indent="-171450">
              <a:buFont typeface="Arial"/>
              <a:buChar char="•"/>
            </a:pPr>
            <a:r>
              <a:rPr lang="en-US" sz="1100" kern="1200" dirty="0">
                <a:effectLst/>
                <a:latin typeface="Arial" panose="020B0604020202020204" pitchFamily="34" charset="0"/>
                <a:cs typeface="Arial" panose="020B0604020202020204" pitchFamily="34" charset="0"/>
              </a:rPr>
              <a:t>Reject contact and avoid being touched</a:t>
            </a:r>
          </a:p>
          <a:p>
            <a:pPr marL="628650" lvl="1" indent="-171450">
              <a:buFont typeface="Arial"/>
              <a:buChar char="•"/>
            </a:pPr>
            <a:r>
              <a:rPr lang="en-US" sz="1100" kern="1200" dirty="0">
                <a:effectLst/>
                <a:latin typeface="Arial" panose="020B0604020202020204" pitchFamily="34" charset="0"/>
                <a:cs typeface="Arial" panose="020B0604020202020204" pitchFamily="34" charset="0"/>
              </a:rPr>
              <a:t>Be confused about what’s dangerous and whom to go to for protection, particularly if the trauma was at the hands of a caregiver </a:t>
            </a:r>
          </a:p>
          <a:p>
            <a:pPr marL="628650" lvl="1" indent="-171450">
              <a:buFont typeface="Arial"/>
              <a:buChar char="•"/>
            </a:pPr>
            <a:r>
              <a:rPr lang="en-US" sz="1100" kern="1200" dirty="0">
                <a:effectLst/>
                <a:latin typeface="Arial" panose="020B0604020202020204" pitchFamily="34" charset="0"/>
                <a:cs typeface="Arial" panose="020B0604020202020204" pitchFamily="34" charset="0"/>
              </a:rPr>
              <a:t>Be clingy and resist being separated from familiar adults or places where they feel safe </a:t>
            </a:r>
          </a:p>
          <a:p>
            <a:pPr marL="171450" lvl="0" indent="-171450">
              <a:buFont typeface="Arial"/>
              <a:buChar char="•"/>
            </a:pPr>
            <a:r>
              <a:rPr lang="en-US" sz="1200" kern="1200" dirty="0">
                <a:solidFill>
                  <a:schemeClr val="tx1"/>
                </a:solidFill>
                <a:latin typeface="+mn-lt"/>
                <a:ea typeface="ＭＳ Ｐゴシック" charset="0"/>
                <a:cs typeface="+mn-cs"/>
              </a:rPr>
              <a:t>When traumatic experiences are the result of interactions with parents/caregivers, the impact on development, at this young age, can be particularly significant, especially on developmental tasks like attachment.</a:t>
            </a:r>
            <a:endParaRPr lang="en-US" sz="1100" kern="1200" dirty="0">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22</a:t>
            </a:fld>
            <a:endParaRPr lang="en-US"/>
          </a:p>
        </p:txBody>
      </p:sp>
    </p:spTree>
    <p:extLst>
      <p:ext uri="{BB962C8B-B14F-4D97-AF65-F5344CB8AC3E}">
        <p14:creationId xmlns:p14="http://schemas.microsoft.com/office/powerpoint/2010/main" val="2500621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100" b="1" kern="1200" dirty="0">
                <a:effectLst/>
                <a:latin typeface="Arial" panose="020B0604020202020204" pitchFamily="34" charset="0"/>
                <a:cs typeface="Arial" panose="020B0604020202020204" pitchFamily="34" charset="0"/>
              </a:rPr>
              <a:t>For</a:t>
            </a:r>
            <a:r>
              <a:rPr lang="en-US" sz="1100" b="1" kern="1200" baseline="0" dirty="0">
                <a:effectLst/>
                <a:latin typeface="Arial" panose="020B0604020202020204" pitchFamily="34" charset="0"/>
                <a:cs typeface="Arial" panose="020B0604020202020204" pitchFamily="34" charset="0"/>
              </a:rPr>
              <a:t> a young </a:t>
            </a:r>
            <a:r>
              <a:rPr lang="en-US" sz="1100" b="1" kern="1200" dirty="0">
                <a:effectLst/>
                <a:latin typeface="Arial" panose="020B0604020202020204" pitchFamily="34" charset="0"/>
                <a:cs typeface="Arial" panose="020B0604020202020204" pitchFamily="34" charset="0"/>
              </a:rPr>
              <a:t>child with IDD</a:t>
            </a:r>
            <a:r>
              <a:rPr lang="en-US" sz="1100" b="0" kern="1200" baseline="0" dirty="0">
                <a:effectLst/>
                <a:latin typeface="Arial" panose="020B0604020202020204" pitchFamily="34" charset="0"/>
                <a:cs typeface="Arial" panose="020B0604020202020204" pitchFamily="34" charset="0"/>
              </a:rPr>
              <a:t> who has a traumatic experience:</a:t>
            </a:r>
            <a:endParaRPr lang="en-US" sz="1100" kern="1200" baseline="0" dirty="0">
              <a:effectLst/>
              <a:latin typeface="Arial" panose="020B0604020202020204" pitchFamily="34" charset="0"/>
              <a:cs typeface="Arial" panose="020B0604020202020204" pitchFamily="34" charset="0"/>
            </a:endParaRP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The child may have more difficulty calming down after being scared; it may be harder to reassure him/her.</a:t>
            </a: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The child’s ability to communicate verbally may be limited by the IDD.</a:t>
            </a:r>
            <a:r>
              <a:rPr lang="en-US" sz="1100" kern="1200" dirty="0">
                <a:effectLst/>
                <a:latin typeface="Arial" panose="020B0604020202020204" pitchFamily="34" charset="0"/>
                <a:cs typeface="Arial" panose="020B0604020202020204" pitchFamily="34" charset="0"/>
              </a:rPr>
              <a:t> E</a:t>
            </a:r>
            <a:r>
              <a:rPr lang="en-US" sz="1100" kern="1200" baseline="0" dirty="0">
                <a:effectLst/>
                <a:latin typeface="Arial" panose="020B0604020202020204" pitchFamily="34" charset="0"/>
                <a:cs typeface="Arial" panose="020B0604020202020204" pitchFamily="34" charset="0"/>
              </a:rPr>
              <a:t>ven for typical children, there has been a myth that young children do not experience trauma because they are too young to know. This type of bias may be heightened for a child with IDD. </a:t>
            </a: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The child may use behaviors such as withdrawal or become less responsive as a way to communicate fear, terror and feeling unsafe. </a:t>
            </a:r>
          </a:p>
          <a:p>
            <a:pPr marL="628650" lvl="1" indent="-171450">
              <a:buFont typeface="Arial"/>
              <a:buChar char="•"/>
            </a:pPr>
            <a:r>
              <a:rPr lang="en-US" sz="1100" kern="1200" baseline="0" dirty="0">
                <a:effectLst/>
                <a:latin typeface="Arial" panose="020B0604020202020204" pitchFamily="34" charset="0"/>
                <a:cs typeface="Arial" panose="020B0604020202020204" pitchFamily="34" charset="0"/>
              </a:rPr>
              <a:t>Developmental gains are at times more fragile for children with IDD. Following a traumatic experience loss of recent gains (e.g., toilet training) may be more dramatic and/or they may lose even older gains.</a:t>
            </a:r>
          </a:p>
          <a:p>
            <a:pPr marL="628650" lvl="1" indent="-171450">
              <a:buFont typeface="Arial"/>
              <a:buChar char="•"/>
            </a:pPr>
            <a:r>
              <a:rPr lang="en-US" sz="1200" kern="1200" dirty="0">
                <a:solidFill>
                  <a:schemeClr val="tx1"/>
                </a:solidFill>
                <a:latin typeface="+mn-lt"/>
                <a:ea typeface="+mn-ea"/>
                <a:cs typeface="+mn-cs"/>
              </a:rPr>
              <a:t>Additionally, young children with IDD may experience and express more negative affect, have more trouble interacting with peers, may become more aggressive, may develop new fears, and may be more behavioral/emotionally dysregulated (especially infants.)</a:t>
            </a:r>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23</a:t>
            </a:fld>
            <a:endParaRPr lang="en-US"/>
          </a:p>
        </p:txBody>
      </p:sp>
    </p:spTree>
    <p:extLst>
      <p:ext uri="{BB962C8B-B14F-4D97-AF65-F5344CB8AC3E}">
        <p14:creationId xmlns:p14="http://schemas.microsoft.com/office/powerpoint/2010/main" val="103920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During the school years, the brain starts building the pathways that help children do more conscious, rational processing of their experiences. This growth enables them to: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Manage fears, anxieties, and aggression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Focus their attention on learning and solving problems </a:t>
            </a:r>
            <a:endParaRPr lang="en-US" sz="1100" dirty="0">
              <a:latin typeface="Arial" panose="020B0604020202020204" pitchFamily="34" charset="0"/>
              <a:cs typeface="Arial" panose="020B0604020202020204" pitchFamily="34" charset="0"/>
            </a:endParaRPr>
          </a:p>
          <a:p>
            <a:pPr marL="628650" lvl="1" indent="-171450" eaLnBrk="1" hangingPunct="1">
              <a:spcBef>
                <a:spcPct val="0"/>
              </a:spcBef>
              <a:buFont typeface="Arial"/>
              <a:buChar char="•"/>
            </a:pPr>
            <a:r>
              <a:rPr lang="en-US" sz="1100" kern="1200" dirty="0">
                <a:solidFill>
                  <a:schemeClr val="tx1"/>
                </a:solidFill>
                <a:effectLst/>
                <a:latin typeface="Arial" panose="020B0604020202020204" pitchFamily="34" charset="0"/>
                <a:cs typeface="Arial" panose="020B0604020202020204" pitchFamily="34" charset="0"/>
              </a:rPr>
              <a:t>Control their impulses and manage their physical reactions to perceived dangers </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Children in middle childhood loosen their rigid views on such topics as fairness and consequences. They develop </a:t>
            </a:r>
            <a:r>
              <a:rPr lang="en-US" sz="1050" b="1" dirty="0">
                <a:latin typeface="Arial" panose="020B0604020202020204" pitchFamily="34" charset="0"/>
                <a:cs typeface="Arial" panose="020B0604020202020204" pitchFamily="34" charset="0"/>
              </a:rPr>
              <a:t>higher-level thinking about </a:t>
            </a:r>
            <a:r>
              <a:rPr lang="ja-JP" altLang="en-US" sz="1050" b="1" dirty="0">
                <a:latin typeface="Arial" panose="020B060402020202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right</a:t>
            </a:r>
            <a:r>
              <a:rPr lang="ja-JP" altLang="en-US" sz="1050" b="1" dirty="0">
                <a:latin typeface="Arial" panose="020B060402020202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 and </a:t>
            </a:r>
            <a:r>
              <a:rPr lang="ja-JP" altLang="en-US" sz="1050" b="1" dirty="0">
                <a:latin typeface="Arial" panose="020B060402020202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wrong</a:t>
            </a:r>
            <a:r>
              <a:rPr lang="ja-JP" altLang="en-US" sz="1050" b="1" dirty="0">
                <a:latin typeface="Arial" panose="020B0604020202020204" pitchFamily="34" charset="0"/>
                <a:cs typeface="Arial" panose="020B0604020202020204" pitchFamily="34" charset="0"/>
              </a:rPr>
              <a:t>”</a:t>
            </a:r>
            <a:r>
              <a:rPr lang="en-US" sz="1050" b="1"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as moral development increases. They move from </a:t>
            </a:r>
            <a:r>
              <a:rPr lang="ja-JP" altLang="en-US"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I could get in trouble for this</a:t>
            </a:r>
            <a:r>
              <a:rPr lang="ja-JP" altLang="en-US"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to </a:t>
            </a:r>
            <a:r>
              <a:rPr lang="ja-JP" altLang="en-US"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I am behaving because it is the right thing to do.</a:t>
            </a:r>
            <a:r>
              <a:rPr lang="ja-JP" altLang="en-US"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Middle childhood is also the time when children </a:t>
            </a:r>
            <a:r>
              <a:rPr lang="en-US" sz="1050" b="1" dirty="0">
                <a:latin typeface="Arial" panose="020B0604020202020204" pitchFamily="34" charset="0"/>
                <a:cs typeface="Arial" panose="020B0604020202020204" pitchFamily="34" charset="0"/>
              </a:rPr>
              <a:t>begin to develop a greater self-concept</a:t>
            </a:r>
            <a:r>
              <a:rPr lang="en-US" sz="1050" dirty="0">
                <a:latin typeface="Arial" panose="020B0604020202020204" pitchFamily="34" charset="0"/>
                <a:cs typeface="Arial" panose="020B0604020202020204" pitchFamily="34" charset="0"/>
              </a:rPr>
              <a:t>. Their evaluation of themselves is what determines their self-esteem. They can evaluate their physical, emotional, academic and social skills and make judgments about whether they are good or not at certain tasks. They may say </a:t>
            </a:r>
            <a:r>
              <a:rPr lang="ja-JP" altLang="en-US"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I am a good student but a bad athlete.</a:t>
            </a:r>
            <a:r>
              <a:rPr lang="ja-JP" altLang="en-US"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They develop this self-awareness by comparing themselves to their peers and with input from parents, teachers and other caregivers</a:t>
            </a:r>
            <a:r>
              <a:rPr lang="en-US" sz="1050" dirty="0">
                <a:latin typeface="Arial" panose="020B0604020202020204" pitchFamily="34" charset="0"/>
                <a:cs typeface="Arial" panose="020B0604020202020204" pitchFamily="34" charset="0"/>
                <a:sym typeface="Wingdings" charset="0"/>
              </a:rPr>
              <a:t>.</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During middle childhood, children receive emotional support, learn different points of view</a:t>
            </a:r>
            <a:r>
              <a:rPr lang="en-US" sz="1050" baseline="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and share their thoughts and feelings with newfound friends. Children begin to test their communication and social interaction skills with their friends. Children learn how to manage their emotions and get along with others through friendships. The </a:t>
            </a:r>
            <a:r>
              <a:rPr lang="en-US" sz="1050" b="1" dirty="0">
                <a:latin typeface="Arial" panose="020B0604020202020204" pitchFamily="34" charset="0"/>
                <a:cs typeface="Arial" panose="020B0604020202020204" pitchFamily="34" charset="0"/>
              </a:rPr>
              <a:t>development of friendships </a:t>
            </a:r>
            <a:r>
              <a:rPr lang="en-US" sz="1050" dirty="0">
                <a:latin typeface="Arial" panose="020B0604020202020204" pitchFamily="34" charset="0"/>
                <a:cs typeface="Arial" panose="020B0604020202020204" pitchFamily="34" charset="0"/>
              </a:rPr>
              <a:t>is highly dependent on a sense of mutual trust. Usually friendships at this age are between children of the same gender.</a:t>
            </a:r>
            <a:endParaRPr lang="en-US" sz="1100" dirty="0">
              <a:latin typeface="Arial" panose="020B0604020202020204" pitchFamily="34" charset="0"/>
              <a:cs typeface="Arial" panose="020B0604020202020204" pitchFamily="34" charset="0"/>
            </a:endParaRPr>
          </a:p>
          <a:p>
            <a:pPr marL="171450" indent="-171450">
              <a:buFont typeface="Arial"/>
              <a:buChar char="•"/>
            </a:pPr>
            <a:r>
              <a:rPr lang="en-US" sz="1100" dirty="0">
                <a:latin typeface="Arial" panose="020B0604020202020204" pitchFamily="34" charset="0"/>
                <a:cs typeface="Arial" panose="020B0604020202020204" pitchFamily="34" charset="0"/>
              </a:rPr>
              <a:t>The trauma symptoms that may be present</a:t>
            </a:r>
            <a:r>
              <a:rPr lang="en-US" sz="1100" baseline="0" dirty="0">
                <a:latin typeface="Arial" panose="020B0604020202020204" pitchFamily="34" charset="0"/>
                <a:cs typeface="Arial" panose="020B0604020202020204" pitchFamily="34" charset="0"/>
              </a:rPr>
              <a:t> in school-aged children include:</a:t>
            </a:r>
          </a:p>
          <a:p>
            <a:pPr marL="628650" lvl="1" indent="-171450">
              <a:buFont typeface="Arial"/>
              <a:buChar char="•"/>
            </a:pPr>
            <a:r>
              <a:rPr lang="en-US" sz="1100" baseline="0" dirty="0">
                <a:latin typeface="Arial" panose="020B0604020202020204" pitchFamily="34" charset="0"/>
                <a:cs typeface="Arial" panose="020B0604020202020204" pitchFamily="34" charset="0"/>
              </a:rPr>
              <a:t>Attention problems relate to </a:t>
            </a:r>
          </a:p>
          <a:p>
            <a:pPr marL="1085850" lvl="2" indent="-171450">
              <a:buFont typeface="Arial"/>
              <a:buChar char="•"/>
            </a:pPr>
            <a:r>
              <a:rPr lang="en-US" sz="1100" baseline="0" dirty="0">
                <a:latin typeface="Arial" panose="020B0604020202020204" pitchFamily="34" charset="0"/>
                <a:cs typeface="Arial" panose="020B0604020202020204" pitchFamily="34" charset="0"/>
              </a:rPr>
              <a:t>Experiencing unwanted and intrusive thoughts and images</a:t>
            </a:r>
          </a:p>
          <a:p>
            <a:pPr marL="1085850" lvl="2" indent="-171450">
              <a:buFont typeface="Arial"/>
              <a:buChar char="•"/>
            </a:pPr>
            <a:r>
              <a:rPr lang="en-US" sz="1100" baseline="0" dirty="0">
                <a:latin typeface="Arial" panose="020B0604020202020204" pitchFamily="34" charset="0"/>
                <a:cs typeface="Arial" panose="020B0604020202020204" pitchFamily="34" charset="0"/>
              </a:rPr>
              <a:t>Sleep disturbances</a:t>
            </a:r>
          </a:p>
          <a:p>
            <a:pPr marL="628650" lvl="1" indent="-171450">
              <a:buFont typeface="Arial"/>
              <a:buChar char="•"/>
            </a:pPr>
            <a:r>
              <a:rPr lang="en-US" sz="1100" baseline="0" dirty="0">
                <a:latin typeface="Arial" panose="020B0604020202020204" pitchFamily="34" charset="0"/>
                <a:cs typeface="Arial" panose="020B0604020202020204" pitchFamily="34" charset="0"/>
              </a:rPr>
              <a:t>Becoming preoccupied with frightening moments from the traumatic experience</a:t>
            </a:r>
          </a:p>
          <a:p>
            <a:pPr marL="628650" lvl="1" indent="-171450">
              <a:buFont typeface="Arial"/>
              <a:buChar char="•"/>
            </a:pPr>
            <a:r>
              <a:rPr lang="en-US" sz="1100" baseline="0" dirty="0">
                <a:latin typeface="Arial" panose="020B0604020202020204" pitchFamily="34" charset="0"/>
                <a:cs typeface="Arial" panose="020B0604020202020204" pitchFamily="34" charset="0"/>
              </a:rPr>
              <a:t>Replaying the traumatic events in their minds in order to figure out what they could have prevented or how it could have been different</a:t>
            </a:r>
          </a:p>
          <a:p>
            <a:pPr marL="628650" lvl="1" indent="-171450">
              <a:buFont typeface="Arial"/>
              <a:buChar char="•"/>
            </a:pPr>
            <a:r>
              <a:rPr lang="en-US" sz="1100" baseline="0" dirty="0">
                <a:latin typeface="Arial" panose="020B0604020202020204" pitchFamily="34" charset="0"/>
                <a:cs typeface="Arial" panose="020B0604020202020204" pitchFamily="34" charset="0"/>
              </a:rPr>
              <a:t>Developing intense, specific new fears linking back to the original danger</a:t>
            </a:r>
          </a:p>
          <a:p>
            <a:pPr marL="628650" lvl="1" indent="-171450">
              <a:buFont typeface="Arial"/>
              <a:buChar char="•"/>
            </a:pPr>
            <a:r>
              <a:rPr lang="en-US" sz="1100" baseline="0" dirty="0">
                <a:latin typeface="Arial" panose="020B0604020202020204" pitchFamily="34" charset="0"/>
                <a:cs typeface="Arial" panose="020B0604020202020204" pitchFamily="34" charset="0"/>
              </a:rPr>
              <a:t>Alternating between demonstrating shy/withdrawn behavior and unusually aggressive behavior</a:t>
            </a:r>
          </a:p>
          <a:p>
            <a:pPr marL="628650" lvl="1" indent="-171450">
              <a:buFont typeface="Arial"/>
              <a:buChar char="•"/>
            </a:pPr>
            <a:r>
              <a:rPr lang="en-US" sz="1100" baseline="0" dirty="0">
                <a:latin typeface="Arial" panose="020B0604020202020204" pitchFamily="34" charset="0"/>
                <a:cs typeface="Arial" panose="020B0604020202020204" pitchFamily="34" charset="0"/>
              </a:rPr>
              <a:t>Becoming so fearful of recurrence that they avoid previously enjoyed activities</a:t>
            </a:r>
          </a:p>
          <a:p>
            <a:pPr marL="628650" lvl="1" indent="-171450">
              <a:buFont typeface="Arial"/>
              <a:buChar char="•"/>
            </a:pPr>
            <a:r>
              <a:rPr lang="en-US" sz="1100" baseline="0" dirty="0">
                <a:latin typeface="Arial" panose="020B0604020202020204" pitchFamily="34" charset="0"/>
                <a:cs typeface="Arial" panose="020B0604020202020204" pitchFamily="34" charset="0"/>
              </a:rPr>
              <a:t>Having thoughts of revenge</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24</a:t>
            </a:fld>
            <a:endParaRPr lang="en-US"/>
          </a:p>
        </p:txBody>
      </p:sp>
    </p:spTree>
    <p:extLst>
      <p:ext uri="{BB962C8B-B14F-4D97-AF65-F5344CB8AC3E}">
        <p14:creationId xmlns:p14="http://schemas.microsoft.com/office/powerpoint/2010/main" val="3381146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b="1" kern="1200" baseline="0" dirty="0">
                <a:effectLst/>
                <a:latin typeface="Arial" panose="020B0604020202020204" pitchFamily="34" charset="0"/>
                <a:cs typeface="Arial" panose="020B0604020202020204" pitchFamily="34" charset="0"/>
              </a:rPr>
              <a:t>A school-age </a:t>
            </a:r>
            <a:r>
              <a:rPr lang="en-US" sz="1100" b="1" kern="1200" dirty="0">
                <a:effectLst/>
                <a:latin typeface="Arial" panose="020B0604020202020204" pitchFamily="34" charset="0"/>
                <a:cs typeface="Arial" panose="020B0604020202020204" pitchFamily="34" charset="0"/>
              </a:rPr>
              <a:t>child with IDD</a:t>
            </a:r>
            <a:r>
              <a:rPr lang="en-US" sz="1100" b="0" kern="1200" baseline="0" dirty="0">
                <a:effectLst/>
                <a:latin typeface="Arial" panose="020B0604020202020204" pitchFamily="34" charset="0"/>
                <a:cs typeface="Arial" panose="020B0604020202020204" pitchFamily="34" charset="0"/>
              </a:rPr>
              <a:t> who has a traumatic experience: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latin typeface="+mn-lt"/>
                <a:ea typeface="+mn-ea"/>
                <a:cs typeface="+mn-cs"/>
              </a:rPr>
              <a:t>May</a:t>
            </a:r>
            <a:r>
              <a:rPr lang="en-US" sz="1100" kern="1200" baseline="0" dirty="0">
                <a:solidFill>
                  <a:schemeClr val="tx1"/>
                </a:solidFill>
                <a:latin typeface="+mn-lt"/>
                <a:ea typeface="+mn-ea"/>
                <a:cs typeface="+mn-cs"/>
              </a:rPr>
              <a:t> have r</a:t>
            </a:r>
            <a:r>
              <a:rPr lang="en-US" sz="1100" kern="1200" dirty="0">
                <a:solidFill>
                  <a:schemeClr val="tx1"/>
                </a:solidFill>
                <a:latin typeface="+mn-lt"/>
                <a:ea typeface="+mn-ea"/>
                <a:cs typeface="+mn-cs"/>
              </a:rPr>
              <a:t>educed receptive and expressive language skills that make</a:t>
            </a:r>
            <a:r>
              <a:rPr lang="en-US" sz="1100" kern="1200" baseline="0" dirty="0">
                <a:solidFill>
                  <a:schemeClr val="tx1"/>
                </a:solidFill>
                <a:latin typeface="+mn-lt"/>
                <a:ea typeface="+mn-ea"/>
                <a:cs typeface="+mn-cs"/>
              </a:rPr>
              <a:t> it difficult to communicate about ongoing intrusive thoughts and images about the traumatic experience. Additionally, this preoccupation may heighten learning challenges, which may have already needed additional attention because of the IDD</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baseline="0" dirty="0">
                <a:solidFill>
                  <a:schemeClr val="tx1"/>
                </a:solidFill>
                <a:latin typeface="+mn-lt"/>
                <a:ea typeface="+mn-ea"/>
                <a:cs typeface="+mn-cs"/>
              </a:rPr>
              <a:t>May become withdrawn and quiet at some times and have tantrum-like behavior that is out-of-sync with their age (much like a younger child) at other times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baseline="0" dirty="0">
                <a:solidFill>
                  <a:schemeClr val="tx1"/>
                </a:solidFill>
                <a:latin typeface="+mn-lt"/>
                <a:ea typeface="+mn-ea"/>
                <a:cs typeface="+mn-cs"/>
              </a:rPr>
              <a:t>May lose developmental gains they achieved years ago (e.g., toilet training)</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baseline="0" dirty="0">
                <a:solidFill>
                  <a:schemeClr val="tx1"/>
                </a:solidFill>
                <a:latin typeface="+mn-lt"/>
                <a:ea typeface="+mn-ea"/>
                <a:cs typeface="+mn-cs"/>
              </a:rPr>
              <a:t>May have even more exaggerated difficulties with precision learning (e.g., math), that require focused attention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baseline="0" dirty="0">
                <a:solidFill>
                  <a:schemeClr val="tx1"/>
                </a:solidFill>
                <a:latin typeface="+mn-lt"/>
                <a:ea typeface="+mn-ea"/>
                <a:cs typeface="+mn-cs"/>
              </a:rPr>
              <a:t>May have difficulty with peer relationships and vulnerability to persistent teasing, bullying/isolation from peers</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25</a:t>
            </a:fld>
            <a:endParaRPr lang="en-US"/>
          </a:p>
        </p:txBody>
      </p:sp>
    </p:spTree>
    <p:extLst>
      <p:ext uri="{BB962C8B-B14F-4D97-AF65-F5344CB8AC3E}">
        <p14:creationId xmlns:p14="http://schemas.microsoft.com/office/powerpoint/2010/main" val="4260233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2"/>
              </a:spcBef>
              <a:spcAft>
                <a:spcPts val="602"/>
              </a:spcAft>
            </a:pPr>
            <a:r>
              <a:rPr lang="en-US" sz="1100" b="1" u="sng" baseline="0" dirty="0">
                <a:latin typeface="Arial" pitchFamily="34" charset="0"/>
                <a:cs typeface="Arial" pitchFamily="34" charset="0"/>
              </a:rPr>
              <a:t>Say</a:t>
            </a:r>
            <a:endParaRPr lang="en-US" sz="1100" kern="1200" dirty="0">
              <a:solidFill>
                <a:schemeClr val="tx1"/>
              </a:solidFill>
              <a:effectLst/>
              <a:latin typeface="Arial" panose="020B0604020202020204" pitchFamily="34" charset="0"/>
              <a:cs typeface="Arial" panose="020B0604020202020204" pitchFamily="34" charset="0"/>
            </a:endParaRPr>
          </a:p>
          <a:p>
            <a:pPr marL="171450"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During adolescence, the brain continues to build connections and pathways that enable young people to: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Think abstractly</a:t>
            </a: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Imagine the future and anticipate and consider the consequences of their behaviors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Make realistic appraisals of what’s dangerous and what’s safe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Alter their current behaviors in order to meet their longer-term goals </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The major task facing adolescents (13 to 18) and into young adulthood is to create a stable </a:t>
            </a:r>
            <a:r>
              <a:rPr lang="en-US" sz="1050" b="1" dirty="0">
                <a:latin typeface="Arial" panose="020B0604020202020204" pitchFamily="34" charset="0"/>
                <a:cs typeface="Arial" panose="020B0604020202020204" pitchFamily="34" charset="0"/>
              </a:rPr>
              <a:t>identity</a:t>
            </a:r>
            <a:r>
              <a:rPr lang="en-US" sz="1050" dirty="0">
                <a:latin typeface="Arial" panose="020B0604020202020204" pitchFamily="34" charset="0"/>
                <a:cs typeface="Arial" panose="020B0604020202020204" pitchFamily="34" charset="0"/>
              </a:rPr>
              <a:t> and to become a mature</a:t>
            </a:r>
            <a:r>
              <a:rPr lang="en-US" sz="1050" baseline="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and productive adult. Adolescent development relies upon what is learned in the course of relationships and through past experiences. Youth use these experiences and beliefs as a basis upon which to define themselves, make judgments about the world, and develop relationships with others. </a:t>
            </a:r>
          </a:p>
          <a:p>
            <a:pPr marL="628650" marR="0" lvl="1" indent="-171450" algn="l" defTabSz="914400" rtl="0" eaLnBrk="1" fontAlgn="base" latinLnBrk="0" hangingPunct="1">
              <a:lnSpc>
                <a:spcPct val="100000"/>
              </a:lnSpc>
              <a:spcBef>
                <a:spcPct val="0"/>
              </a:spcBef>
              <a:spcAft>
                <a:spcPct val="0"/>
              </a:spcAft>
              <a:buClrTx/>
              <a:buSzTx/>
              <a:buFont typeface="Arial"/>
              <a:buChar char="•"/>
              <a:tabLst/>
              <a:defRPr/>
            </a:pPr>
            <a:r>
              <a:rPr lang="en-US" sz="1050" dirty="0">
                <a:latin typeface="Arial" panose="020B0604020202020204" pitchFamily="34" charset="0"/>
                <a:cs typeface="Arial" panose="020B0604020202020204" pitchFamily="34" charset="0"/>
              </a:rPr>
              <a:t>A child’s identity is oftentimes an extension of one’s parents and family. During adolescence, an individual recognizes his or her uniqueness and ability to define oneself as separate and different from one’s background. An adolescent may have the opportunity to redefine his or her own identity. Mentors and role models can be very important to this process.</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At no other time since birth does an individual undergo such rapid and profound </a:t>
            </a:r>
            <a:r>
              <a:rPr lang="en-US" sz="1050" b="1" dirty="0">
                <a:latin typeface="Arial" panose="020B0604020202020204" pitchFamily="34" charset="0"/>
                <a:cs typeface="Arial" panose="020B0604020202020204" pitchFamily="34" charset="0"/>
              </a:rPr>
              <a:t>physical changes </a:t>
            </a:r>
            <a:r>
              <a:rPr lang="en-US" sz="1050" dirty="0">
                <a:latin typeface="Arial" panose="020B0604020202020204" pitchFamily="34" charset="0"/>
                <a:cs typeface="Arial" panose="020B0604020202020204" pitchFamily="34" charset="0"/>
              </a:rPr>
              <a:t>as during early adolescence. Puberty is marked by sudden rapid growth in height and weight. Also, the young person experiences the emergence and accentuation of gender-specific hormonal and physical development. The young person looks less like a child and more like a physically and sexually mature adult. The effect of this rapid change is that the adolescent often becomes focused on his or her body. </a:t>
            </a:r>
          </a:p>
          <a:p>
            <a:pPr marL="171450" indent="-171450" eaLnBrk="1" hangingPunct="1">
              <a:spcBef>
                <a:spcPct val="0"/>
              </a:spcBef>
              <a:buFont typeface="Arial"/>
              <a:buChar char="•"/>
            </a:pPr>
            <a:r>
              <a:rPr lang="en-US" sz="1050" b="1" dirty="0">
                <a:latin typeface="Arial" panose="020B0604020202020204" pitchFamily="34" charset="0"/>
                <a:cs typeface="Arial" panose="020B0604020202020204" pitchFamily="34" charset="0"/>
              </a:rPr>
              <a:t>Peer interaction </a:t>
            </a:r>
            <a:r>
              <a:rPr lang="en-US" sz="1050" dirty="0">
                <a:latin typeface="Arial" panose="020B0604020202020204" pitchFamily="34" charset="0"/>
                <a:cs typeface="Arial" panose="020B0604020202020204" pitchFamily="34" charset="0"/>
              </a:rPr>
              <a:t>hits the peak of importance in adolescence. It progresses in later adolescence and early adulthood as the depth and quality of these relationships mature based on common values and beliefs. If an adolescent is able to make friends and belong to a mutually supportive peer group he or she is likely to successfully adjust in other areas of development. Peers play the primary supportive role for emotional development. They help youth to begin to define who they are and how they fit into the broader community. </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And of course, </a:t>
            </a:r>
            <a:r>
              <a:rPr lang="en-US" sz="1050" b="1" dirty="0">
                <a:latin typeface="Arial" panose="020B0604020202020204" pitchFamily="34" charset="0"/>
                <a:cs typeface="Arial" panose="020B0604020202020204" pitchFamily="34" charset="0"/>
              </a:rPr>
              <a:t>romantic interest </a:t>
            </a:r>
            <a:r>
              <a:rPr lang="en-US" sz="1050" dirty="0">
                <a:latin typeface="Arial" panose="020B0604020202020204" pitchFamily="34" charset="0"/>
                <a:cs typeface="Arial" panose="020B0604020202020204" pitchFamily="34" charset="0"/>
              </a:rPr>
              <a:t>becomes more prominent.</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Before adolescence, children’s thinking tends to be concrete. They need concrete examples of situations and problems before they can solve them. </a:t>
            </a:r>
          </a:p>
          <a:p>
            <a:pPr marL="171450"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During adolescence, young people can understand </a:t>
            </a:r>
            <a:r>
              <a:rPr lang="en-US" sz="1050" b="1" dirty="0">
                <a:latin typeface="Arial" panose="020B0604020202020204" pitchFamily="34" charset="0"/>
                <a:cs typeface="Arial" panose="020B0604020202020204" pitchFamily="34" charset="0"/>
              </a:rPr>
              <a:t>abstraction</a:t>
            </a:r>
            <a:r>
              <a:rPr lang="en-US" sz="1050" dirty="0">
                <a:latin typeface="Arial" panose="020B0604020202020204" pitchFamily="34" charset="0"/>
                <a:cs typeface="Arial" panose="020B0604020202020204" pitchFamily="34" charset="0"/>
              </a:rPr>
              <a:t>; they can consider more hypothetical situations, and “what-ifs.”</a:t>
            </a:r>
          </a:p>
          <a:p>
            <a:pPr marL="171450" lvl="1" indent="-171450" eaLnBrk="1" hangingPunct="1">
              <a:spcBef>
                <a:spcPct val="0"/>
              </a:spcBef>
              <a:buFont typeface="Arial"/>
              <a:buChar char="•"/>
            </a:pPr>
            <a:r>
              <a:rPr lang="en-US" sz="1050" dirty="0">
                <a:latin typeface="Arial" panose="020B0604020202020204" pitchFamily="34" charset="0"/>
                <a:cs typeface="Arial" panose="020B0604020202020204" pitchFamily="34" charset="0"/>
              </a:rPr>
              <a:t>During the course of adolescence, individuals</a:t>
            </a:r>
          </a:p>
          <a:p>
            <a:pPr marL="808901" lvl="2" indent="-346672" eaLnBrk="1" hangingPunct="1">
              <a:spcBef>
                <a:spcPct val="0"/>
              </a:spcBef>
              <a:buFontTx/>
              <a:buChar char="•"/>
            </a:pPr>
            <a:r>
              <a:rPr lang="en-US" sz="1050" dirty="0">
                <a:latin typeface="Arial" panose="020B0604020202020204" pitchFamily="34" charset="0"/>
                <a:cs typeface="Arial" panose="020B0604020202020204" pitchFamily="34" charset="0"/>
              </a:rPr>
              <a:t>Establish adult </a:t>
            </a:r>
            <a:r>
              <a:rPr lang="en-US" sz="1050" b="1" dirty="0">
                <a:latin typeface="Arial" panose="020B0604020202020204" pitchFamily="34" charset="0"/>
                <a:cs typeface="Arial" panose="020B0604020202020204" pitchFamily="34" charset="0"/>
              </a:rPr>
              <a:t>vocational goals</a:t>
            </a:r>
            <a:r>
              <a:rPr lang="en-US" sz="1050" dirty="0">
                <a:latin typeface="Arial" panose="020B0604020202020204" pitchFamily="34" charset="0"/>
                <a:cs typeface="Arial" panose="020B0604020202020204" pitchFamily="34" charset="0"/>
              </a:rPr>
              <a:t>;</a:t>
            </a:r>
            <a:r>
              <a:rPr lang="en-US" sz="1050" baseline="0" dirty="0">
                <a:latin typeface="Arial" panose="020B0604020202020204" pitchFamily="34" charset="0"/>
                <a:cs typeface="Arial" panose="020B0604020202020204" pitchFamily="34" charset="0"/>
              </a:rPr>
              <a:t> join the workforce</a:t>
            </a:r>
            <a:endParaRPr lang="en-US" sz="1050" dirty="0">
              <a:latin typeface="Arial" panose="020B0604020202020204" pitchFamily="34" charset="0"/>
              <a:cs typeface="Arial" panose="020B0604020202020204" pitchFamily="34" charset="0"/>
            </a:endParaRPr>
          </a:p>
          <a:p>
            <a:pPr marL="808901" lvl="2" indent="-346672" eaLnBrk="1" hangingPunct="1">
              <a:spcBef>
                <a:spcPct val="0"/>
              </a:spcBef>
              <a:buFontTx/>
              <a:buChar char="•"/>
            </a:pPr>
            <a:r>
              <a:rPr lang="en-US" sz="1050" dirty="0">
                <a:latin typeface="Arial" panose="020B0604020202020204" pitchFamily="34" charset="0"/>
                <a:cs typeface="Arial" panose="020B0604020202020204" pitchFamily="34" charset="0"/>
              </a:rPr>
              <a:t>Develop independent identities</a:t>
            </a:r>
          </a:p>
          <a:p>
            <a:pPr marL="808901" lvl="2" indent="-346672" eaLnBrk="1" hangingPunct="1">
              <a:spcBef>
                <a:spcPct val="0"/>
              </a:spcBef>
              <a:buFontTx/>
              <a:buChar char="•"/>
            </a:pPr>
            <a:r>
              <a:rPr lang="en-US" sz="1050" dirty="0">
                <a:latin typeface="Arial" panose="020B0604020202020204" pitchFamily="34" charset="0"/>
                <a:cs typeface="Arial" panose="020B0604020202020204" pitchFamily="34" charset="0"/>
              </a:rPr>
              <a:t>Begin to plan for and imagine their futures</a:t>
            </a:r>
          </a:p>
          <a:p>
            <a:pPr marL="808901" lvl="2" indent="-346672" eaLnBrk="1" hangingPunct="1">
              <a:spcBef>
                <a:spcPct val="0"/>
              </a:spcBef>
              <a:buFontTx/>
              <a:buChar char="•"/>
            </a:pPr>
            <a:r>
              <a:rPr lang="en-US" sz="1050" dirty="0">
                <a:latin typeface="Arial" panose="020B0604020202020204" pitchFamily="34" charset="0"/>
                <a:cs typeface="Arial" panose="020B0604020202020204" pitchFamily="34" charset="0"/>
              </a:rPr>
              <a:t>Forge new relationships with mentors and role models</a:t>
            </a:r>
          </a:p>
          <a:p>
            <a:pPr marL="171450"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Adolescents who have experienced trauma may: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Feel that they are weak, strange, or childish, or “going crazy” because of their bouts of fear or exaggerated physical responses. This may lead them to even further isolation, anxiety, and depression. </a:t>
            </a:r>
            <a:endParaRPr lang="en-US" sz="1100" dirty="0">
              <a:latin typeface="Arial" panose="020B0604020202020204" pitchFamily="34" charset="0"/>
              <a:cs typeface="Arial" panose="020B0604020202020204" pitchFamily="34" charset="0"/>
            </a:endParaRPr>
          </a:p>
          <a:p>
            <a:pPr marL="628650" lvl="1" indent="-171450">
              <a:buFont typeface="Arial"/>
              <a:buChar char="•"/>
            </a:pPr>
            <a:r>
              <a:rPr lang="en-US" sz="1100" baseline="0" dirty="0">
                <a:latin typeface="Arial" panose="020B0604020202020204" pitchFamily="34" charset="0"/>
                <a:cs typeface="Arial" panose="020B0604020202020204" pitchFamily="34" charset="0"/>
              </a:rPr>
              <a:t>Feel embarrassed by their fears or exaggerated physical responses</a:t>
            </a:r>
          </a:p>
          <a:p>
            <a:pPr marL="628650" lvl="1" indent="-171450">
              <a:buFont typeface="Arial"/>
              <a:buChar char="•"/>
            </a:pPr>
            <a:r>
              <a:rPr lang="en-US" sz="1100" baseline="0" dirty="0">
                <a:latin typeface="Arial" panose="020B0604020202020204" pitchFamily="34" charset="0"/>
                <a:cs typeface="Arial" panose="020B0604020202020204" pitchFamily="34" charset="0"/>
              </a:rPr>
              <a:t>Believe they are unique and alone in their pain and suffering</a:t>
            </a:r>
          </a:p>
          <a:p>
            <a:pPr marL="628650" lvl="1" indent="-171450">
              <a:buFont typeface="Arial"/>
              <a:buChar char="•"/>
            </a:pPr>
            <a:r>
              <a:rPr lang="en-US" sz="1100" baseline="0" dirty="0">
                <a:latin typeface="Arial" panose="020B0604020202020204" pitchFamily="34" charset="0"/>
                <a:cs typeface="Arial" panose="020B0604020202020204" pitchFamily="34" charset="0"/>
              </a:rPr>
              <a:t>Feel intense anger</a:t>
            </a:r>
          </a:p>
          <a:p>
            <a:pPr marL="628650" lvl="1" indent="-171450">
              <a:buFont typeface="Arial"/>
              <a:buChar char="•"/>
            </a:pPr>
            <a:r>
              <a:rPr lang="en-US" sz="1100" baseline="0" dirty="0">
                <a:latin typeface="Arial" panose="020B0604020202020204" pitchFamily="34" charset="0"/>
                <a:cs typeface="Arial" panose="020B0604020202020204" pitchFamily="34" charset="0"/>
              </a:rPr>
              <a:t>Experience low self esteem and helplessness</a:t>
            </a:r>
          </a:p>
          <a:p>
            <a:pPr marL="628650" lvl="1" indent="-171450">
              <a:buFont typeface="Arial"/>
              <a:buChar char="•"/>
            </a:pPr>
            <a:r>
              <a:rPr lang="en-US" sz="1100" baseline="0" dirty="0">
                <a:latin typeface="Arial" panose="020B0604020202020204" pitchFamily="34" charset="0"/>
                <a:cs typeface="Arial" panose="020B0604020202020204" pitchFamily="34" charset="0"/>
              </a:rPr>
              <a:t>Engage in aggressive or disruptive behavior</a:t>
            </a:r>
          </a:p>
          <a:p>
            <a:pPr marL="628650" lvl="1" indent="-171450">
              <a:buFont typeface="Arial"/>
              <a:buChar char="•"/>
            </a:pPr>
            <a:r>
              <a:rPr lang="en-US" sz="1100" baseline="0" dirty="0">
                <a:latin typeface="Arial" panose="020B0604020202020204" pitchFamily="34" charset="0"/>
                <a:cs typeface="Arial" panose="020B0604020202020204" pitchFamily="34" charset="0"/>
              </a:rPr>
              <a:t>Experience sleep disturbances marked by late-night studying, television watching, or partying</a:t>
            </a: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Engage in reckless or self-destructive behaviors, such as drug or alcohol abuse, cutting themselves, or having unprotected sex</a:t>
            </a:r>
          </a:p>
          <a:p>
            <a:pPr marL="628650" lvl="1" indent="-171450">
              <a:buFont typeface="Arial"/>
              <a:buChar char="•"/>
            </a:pPr>
            <a:r>
              <a:rPr lang="en-US" sz="1100" kern="1200" dirty="0">
                <a:solidFill>
                  <a:schemeClr val="tx1"/>
                </a:solidFill>
                <a:effectLst/>
                <a:latin typeface="Arial" panose="020B0604020202020204" pitchFamily="34" charset="0"/>
                <a:cs typeface="Arial" panose="020B0604020202020204" pitchFamily="34" charset="0"/>
              </a:rPr>
              <a:t>Have difficulty imagining or planning for any kind of future, instead “living in the moment” without regard to consequences </a:t>
            </a:r>
            <a:endParaRPr lang="en-US" sz="1100" dirty="0">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5"/>
          </p:nvPr>
        </p:nvSpPr>
        <p:spPr/>
        <p:txBody>
          <a:bodyPr/>
          <a:lstStyle/>
          <a:p>
            <a:fld id="{2BECF106-14BB-418B-BF9E-4F77511D5E5F}" type="slidenum">
              <a:rPr lang="en-US" smtClean="0"/>
              <a:t>26</a:t>
            </a:fld>
            <a:endParaRPr lang="en-US"/>
          </a:p>
        </p:txBody>
      </p:sp>
    </p:spTree>
    <p:extLst>
      <p:ext uri="{BB962C8B-B14F-4D97-AF65-F5344CB8AC3E}">
        <p14:creationId xmlns:p14="http://schemas.microsoft.com/office/powerpoint/2010/main" val="264679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2"/>
              </a:spcBef>
              <a:spcAft>
                <a:spcPts val="602"/>
              </a:spcAft>
              <a:buClrTx/>
              <a:buSzTx/>
              <a:buFont typeface="Arial"/>
              <a:buNone/>
              <a:tabLst/>
              <a:defRPr/>
            </a:pPr>
            <a:r>
              <a:rPr lang="en-US" sz="1100" b="1" baseline="0" dirty="0">
                <a:latin typeface="Arial" panose="020B0604020202020204" pitchFamily="34" charset="0"/>
                <a:cs typeface="Arial" panose="020B0604020202020204" pitchFamily="34" charset="0"/>
              </a:rPr>
              <a:t>An adolescent or young adult with IDD</a:t>
            </a:r>
            <a:r>
              <a:rPr lang="en-US" sz="1100" b="0" baseline="0" dirty="0">
                <a:latin typeface="Arial" panose="020B0604020202020204" pitchFamily="34" charset="0"/>
                <a:cs typeface="Arial" panose="020B0604020202020204" pitchFamily="34" charset="0"/>
              </a:rPr>
              <a:t> who has had </a:t>
            </a:r>
            <a:r>
              <a:rPr lang="en-US" sz="1100" baseline="0" dirty="0">
                <a:latin typeface="Arial" panose="020B0604020202020204" pitchFamily="34" charset="0"/>
                <a:cs typeface="Arial" panose="020B0604020202020204" pitchFamily="34" charset="0"/>
              </a:rPr>
              <a:t>a traumatic experience:</a:t>
            </a:r>
          </a:p>
          <a:p>
            <a:pPr marL="628650" marR="0" lvl="1" indent="-171450" algn="l" defTabSz="914400" rtl="0" eaLnBrk="1" fontAlgn="auto" latinLnBrk="0" hangingPunct="1">
              <a:lnSpc>
                <a:spcPct val="100000"/>
              </a:lnSpc>
              <a:spcBef>
                <a:spcPts val="602"/>
              </a:spcBef>
              <a:spcAft>
                <a:spcPts val="602"/>
              </a:spcAft>
              <a:buClrTx/>
              <a:buSzTx/>
              <a:buFont typeface="Arial"/>
              <a:buChar char="•"/>
              <a:tabLst/>
              <a:defRPr/>
            </a:pPr>
            <a:r>
              <a:rPr lang="en-US" sz="1100" baseline="0" dirty="0">
                <a:latin typeface="Arial" panose="020B0604020202020204" pitchFamily="34" charset="0"/>
                <a:cs typeface="Arial" panose="020B0604020202020204" pitchFamily="34" charset="0"/>
              </a:rPr>
              <a:t>May become demoralized and feel defeated, particularly about the future</a:t>
            </a:r>
          </a:p>
          <a:p>
            <a:pPr marL="628650" marR="0" lvl="1" indent="-171450" algn="l" defTabSz="914400" rtl="0" eaLnBrk="1" fontAlgn="auto" latinLnBrk="0" hangingPunct="1">
              <a:lnSpc>
                <a:spcPct val="100000"/>
              </a:lnSpc>
              <a:spcBef>
                <a:spcPts val="602"/>
              </a:spcBef>
              <a:spcAft>
                <a:spcPts val="602"/>
              </a:spcAft>
              <a:buClrTx/>
              <a:buSzTx/>
              <a:buFont typeface="Arial"/>
              <a:buChar char="•"/>
              <a:tabLst/>
              <a:defRPr/>
            </a:pPr>
            <a:r>
              <a:rPr lang="en-US" sz="1100" baseline="0" dirty="0">
                <a:latin typeface="Arial" panose="020B0604020202020204" pitchFamily="34" charset="0"/>
                <a:cs typeface="Arial" panose="020B0604020202020204" pitchFamily="34" charset="0"/>
              </a:rPr>
              <a:t>May feel that learning and planning for the future is more difficult</a:t>
            </a:r>
          </a:p>
          <a:p>
            <a:pPr marL="628650" marR="0" lvl="1" indent="-171450" algn="l" defTabSz="914400" rtl="0" eaLnBrk="1" fontAlgn="auto" latinLnBrk="0" hangingPunct="1">
              <a:lnSpc>
                <a:spcPct val="100000"/>
              </a:lnSpc>
              <a:spcBef>
                <a:spcPts val="602"/>
              </a:spcBef>
              <a:spcAft>
                <a:spcPts val="602"/>
              </a:spcAft>
              <a:buClrTx/>
              <a:buSzTx/>
              <a:buFont typeface="Arial"/>
              <a:buChar char="•"/>
              <a:tabLst/>
              <a:defRPr/>
            </a:pPr>
            <a:r>
              <a:rPr lang="en-US" sz="1100" baseline="0" dirty="0">
                <a:latin typeface="Arial" panose="020B0604020202020204" pitchFamily="34" charset="0"/>
                <a:cs typeface="Arial" panose="020B0604020202020204" pitchFamily="34" charset="0"/>
              </a:rPr>
              <a:t>May feel increased/longer dependence on parents/caregivers</a:t>
            </a:r>
          </a:p>
          <a:p>
            <a:pPr marL="628650" marR="0" lvl="1" indent="-171450" algn="l" defTabSz="914400" rtl="0" eaLnBrk="1" fontAlgn="auto" latinLnBrk="0" hangingPunct="1">
              <a:lnSpc>
                <a:spcPct val="100000"/>
              </a:lnSpc>
              <a:spcBef>
                <a:spcPts val="602"/>
              </a:spcBef>
              <a:spcAft>
                <a:spcPts val="602"/>
              </a:spcAft>
              <a:buClrTx/>
              <a:buSzTx/>
              <a:buFont typeface="Arial"/>
              <a:buChar char="•"/>
              <a:tabLst/>
              <a:defRPr/>
            </a:pPr>
            <a:r>
              <a:rPr lang="en-US" sz="1100" baseline="0" dirty="0">
                <a:latin typeface="Arial" panose="020B0604020202020204" pitchFamily="34" charset="0"/>
                <a:cs typeface="Arial" panose="020B0604020202020204" pitchFamily="34" charset="0"/>
              </a:rPr>
              <a:t>May feel even more “different” from others &amp; worry about feeling less accepted by peers</a:t>
            </a:r>
          </a:p>
        </p:txBody>
      </p:sp>
      <p:sp>
        <p:nvSpPr>
          <p:cNvPr id="4" name="Slide Number Placeholder 3"/>
          <p:cNvSpPr>
            <a:spLocks noGrp="1"/>
          </p:cNvSpPr>
          <p:nvPr>
            <p:ph type="sldNum" sz="quarter" idx="5"/>
          </p:nvPr>
        </p:nvSpPr>
        <p:spPr/>
        <p:txBody>
          <a:bodyPr/>
          <a:lstStyle/>
          <a:p>
            <a:fld id="{2BECF106-14BB-418B-BF9E-4F77511D5E5F}" type="slidenum">
              <a:rPr lang="en-US" smtClean="0"/>
              <a:t>27</a:t>
            </a:fld>
            <a:endParaRPr lang="en-US"/>
          </a:p>
        </p:txBody>
      </p:sp>
    </p:spTree>
    <p:extLst>
      <p:ext uri="{BB962C8B-B14F-4D97-AF65-F5344CB8AC3E}">
        <p14:creationId xmlns:p14="http://schemas.microsoft.com/office/powerpoint/2010/main" val="6759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28</a:t>
            </a:fld>
            <a:endParaRPr lang="en-US"/>
          </a:p>
        </p:txBody>
      </p:sp>
    </p:spTree>
    <p:extLst>
      <p:ext uri="{BB962C8B-B14F-4D97-AF65-F5344CB8AC3E}">
        <p14:creationId xmlns:p14="http://schemas.microsoft.com/office/powerpoint/2010/main" val="2693489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from part 1 of the webinar series, when we’re talking about trauma-informed care this is the definition I’m pulling from. Essentially, trauma informed care is a philosophy that as providers and organizations we are committed to preventing traumatization and re-traumatization and to promoting healing of everyone in a system. So patients, their families, staff, and anyone else. </a:t>
            </a:r>
          </a:p>
        </p:txBody>
      </p:sp>
      <p:sp>
        <p:nvSpPr>
          <p:cNvPr id="4" name="Slide Number Placeholder 3"/>
          <p:cNvSpPr>
            <a:spLocks noGrp="1"/>
          </p:cNvSpPr>
          <p:nvPr>
            <p:ph type="sldNum" sz="quarter" idx="10"/>
          </p:nvPr>
        </p:nvSpPr>
        <p:spPr/>
        <p:txBody>
          <a:bodyPr/>
          <a:lstStyle/>
          <a:p>
            <a:fld id="{529DE8E7-0ADE-4188-9AAE-FDB5247848B0}" type="slidenum">
              <a:rPr lang="en-US" smtClean="0"/>
              <a:pPr/>
              <a:t>29</a:t>
            </a:fld>
            <a:endParaRPr lang="en-US"/>
          </a:p>
        </p:txBody>
      </p:sp>
    </p:spTree>
    <p:extLst>
      <p:ext uri="{BB962C8B-B14F-4D97-AF65-F5344CB8AC3E}">
        <p14:creationId xmlns:p14="http://schemas.microsoft.com/office/powerpoint/2010/main" val="985014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remember that behavior is a form of communication for all kids from infants to teenagers and that children with IDD may have impairments with language or communicating as well as cognitive processing, reasoning, and problem solving. So, these kids will often communicate their needs with their body and their behavior. </a:t>
            </a:r>
          </a:p>
          <a:p>
            <a:endParaRPr lang="en-US" dirty="0"/>
          </a:p>
          <a:p>
            <a:r>
              <a:rPr lang="en-US" dirty="0"/>
              <a:t>As IDD severity increases, so does the likelihood that children will use their behavior as a way to communicate over verbal language across settings. Meaning, we should be looking for this at home, school, and even the doctor’s office </a:t>
            </a:r>
          </a:p>
        </p:txBody>
      </p:sp>
      <p:sp>
        <p:nvSpPr>
          <p:cNvPr id="4" name="Slide Number Placeholder 3"/>
          <p:cNvSpPr>
            <a:spLocks noGrp="1"/>
          </p:cNvSpPr>
          <p:nvPr>
            <p:ph type="sldNum" sz="quarter" idx="5"/>
          </p:nvPr>
        </p:nvSpPr>
        <p:spPr/>
        <p:txBody>
          <a:bodyPr/>
          <a:lstStyle/>
          <a:p>
            <a:fld id="{2BECF106-14BB-418B-BF9E-4F77511D5E5F}" type="slidenum">
              <a:rPr lang="en-US" smtClean="0"/>
              <a:t>31</a:t>
            </a:fld>
            <a:endParaRPr lang="en-US"/>
          </a:p>
        </p:txBody>
      </p:sp>
    </p:spTree>
    <p:extLst>
      <p:ext uri="{BB962C8B-B14F-4D97-AF65-F5344CB8AC3E}">
        <p14:creationId xmlns:p14="http://schemas.microsoft.com/office/powerpoint/2010/main" val="3089519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we strive to provide trauma-informed care it’s important to think about how we provide and emphasize each patient’s physical and emotional safety, healthy boundaries, protect their privacy and confidentiality, and foster respect. </a:t>
            </a:r>
          </a:p>
          <a:p>
            <a:pPr marL="171450" indent="-171450">
              <a:buFont typeface="Arial" panose="020B0604020202020204" pitchFamily="34" charset="0"/>
              <a:buChar char="•"/>
            </a:pPr>
            <a:r>
              <a:rPr lang="en-US" dirty="0"/>
              <a:t>In the context of working with children with IDD and their families as providers we may need to be more flexible with how we do these things than we would typically. If a child is adamant about not wearing shoes, or having access to a preferred toy or activity throughout session, or sitting on their caregiver’s lap, or laying on the floor instead of sitting down somewhere—can we AND should we accommodate that? If that’s what the child needs to feel physically and emotionally safe, yes, we should make every attempt to allow these things. </a:t>
            </a:r>
          </a:p>
          <a:p>
            <a:pPr marL="171450" indent="-171450">
              <a:buFont typeface="Arial" panose="020B0604020202020204" pitchFamily="34" charset="0"/>
              <a:buChar char="•"/>
            </a:pPr>
            <a:r>
              <a:rPr lang="en-US" dirty="0"/>
              <a:t>Children with IDD may have very different understanding of physical boundaries or be averse to physical touch, especially if they have experienced physical or sexual abuse. We may see them use their caregiver’s hand or our hand as a tool, we may need to ask for caregiver to help with the examination or do things that would typically be done by a provider or nurse to keep the child regulated. I’ve had children with intellectual disabilities or autism sit in my lap on more than one occasion. This is something I would hardly ever be okay with as a professional because of my own preference for physical boundaries, but if it’s okay with their caregiver I allow it since the child sought that out. </a:t>
            </a:r>
          </a:p>
          <a:p>
            <a:pPr marL="171450" indent="-171450">
              <a:buFont typeface="Arial" panose="020B0604020202020204" pitchFamily="34" charset="0"/>
              <a:buChar char="•"/>
            </a:pPr>
            <a:r>
              <a:rPr lang="en-US" dirty="0"/>
              <a:t>If caregivers really want extended family involved or we are working with other individuals the child has contact with, we want to make sure we’re doing everything we can to protect the child and family’s right to privacy.</a:t>
            </a:r>
          </a:p>
          <a:p>
            <a:pPr marL="171450" indent="-171450">
              <a:buFont typeface="Arial" panose="020B0604020202020204" pitchFamily="34" charset="0"/>
              <a:buChar char="•"/>
            </a:pPr>
            <a:r>
              <a:rPr lang="en-US" dirty="0"/>
              <a:t>I think one of the best ways to foster respect is to treat families as the experts of their child and do our best to actively listen and take their concerns seriously. </a:t>
            </a:r>
          </a:p>
        </p:txBody>
      </p:sp>
      <p:sp>
        <p:nvSpPr>
          <p:cNvPr id="4" name="Slide Number Placeholder 3"/>
          <p:cNvSpPr>
            <a:spLocks noGrp="1"/>
          </p:cNvSpPr>
          <p:nvPr>
            <p:ph type="sldNum" sz="quarter" idx="5"/>
          </p:nvPr>
        </p:nvSpPr>
        <p:spPr/>
        <p:txBody>
          <a:bodyPr/>
          <a:lstStyle/>
          <a:p>
            <a:fld id="{2BECF106-14BB-418B-BF9E-4F77511D5E5F}" type="slidenum">
              <a:rPr lang="en-US" smtClean="0"/>
              <a:t>32</a:t>
            </a:fld>
            <a:endParaRPr lang="en-US"/>
          </a:p>
        </p:txBody>
      </p:sp>
    </p:spTree>
    <p:extLst>
      <p:ext uri="{BB962C8B-B14F-4D97-AF65-F5344CB8AC3E}">
        <p14:creationId xmlns:p14="http://schemas.microsoft.com/office/powerpoint/2010/main" val="258726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806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order to promote resiliency and recovery, it’s key that as providers we are spending time with kids and families talking about the importance of exploring their special talents, interests, and activities and making sure that they get increased time in these activities since it can help to lessen the impact of trauma and aid with the recovery process. Emphasizing routines and rituals can provide the consistency and predictability that children often need to feel safe. </a:t>
            </a:r>
          </a:p>
          <a:p>
            <a:pPr lvl="0"/>
            <a:endParaRPr lang="en-US" dirty="0"/>
          </a:p>
          <a:p>
            <a:pPr lvl="0"/>
            <a:endParaRPr lang="en-US" dirty="0"/>
          </a:p>
          <a:p>
            <a:pPr lvl="0"/>
            <a:endParaRPr lang="en-US" dirty="0"/>
          </a:p>
          <a:p>
            <a:pPr lvl="0"/>
            <a:r>
              <a:rPr lang="en-US" dirty="0"/>
              <a:t>So, I have been talking about </a:t>
            </a:r>
            <a:r>
              <a:rPr lang="en-US" dirty="0" err="1"/>
              <a:t>allllll</a:t>
            </a:r>
            <a:r>
              <a:rPr lang="en-US" dirty="0"/>
              <a:t> of the negative thing</a:t>
            </a:r>
            <a:r>
              <a:rPr lang="en-US" baseline="0" dirty="0"/>
              <a:t>s that can happen following traumatic life experiences. So this has been the bad news story so far. And it’s really only half the story. Good experiences are the other half of the story for many of us.  Positive experiences with school and sports, good nutrition, experiences that built social skills, coping skills ….and maybe most important…positive experiences in relationships….all contribute to resiliency, or the ability to bounce back, beat the odds, survive despite challenges…</a:t>
            </a:r>
          </a:p>
          <a:p>
            <a:pPr lvl="0"/>
            <a:endParaRPr lang="en-US" baseline="0" dirty="0"/>
          </a:p>
          <a:p>
            <a:pPr lvl="0"/>
            <a:r>
              <a:rPr lang="en-US" baseline="0" dirty="0"/>
              <a:t>Does anyone know what the number one resiliency factor is for a kid? ONE stable, supportive, and positive caregiver. </a:t>
            </a:r>
          </a:p>
          <a:p>
            <a:pPr lvl="0"/>
            <a:endParaRPr lang="en-US" dirty="0"/>
          </a:p>
          <a:p>
            <a:pPr lvl="0"/>
            <a:r>
              <a:rPr lang="en-US" dirty="0"/>
              <a:t>I want to be clear about something, though. Resilience doesn’t mean you were unaffected.  It</a:t>
            </a:r>
            <a:r>
              <a:rPr lang="en-US" baseline="0" dirty="0"/>
              <a:t> means that there is healing happening, meaning made out of experiences, moving forward.   </a:t>
            </a:r>
            <a:endParaRPr lang="en-US" dirty="0"/>
          </a:p>
          <a:p>
            <a:pPr lvl="0"/>
            <a:r>
              <a:rPr lang="en-US" baseline="0" dirty="0"/>
              <a:t> </a:t>
            </a:r>
          </a:p>
          <a:p>
            <a:pPr lvl="0"/>
            <a:r>
              <a:rPr lang="en-US" baseline="0" dirty="0"/>
              <a:t>The good news is that many folks with trauma are incredibly resilient.  The other good news is that we can build resilience.  </a:t>
            </a:r>
          </a:p>
          <a:p>
            <a:pPr lvl="0"/>
            <a:endParaRPr lang="en-US" baseline="0" dirty="0"/>
          </a:p>
          <a:p>
            <a:pPr lvl="0"/>
            <a:r>
              <a:rPr lang="en-US" baseline="0" dirty="0"/>
              <a:t>One of the ways we help build resilience and avoid re-traumatizing individuals is by building trauma-informed care environments in institutions, schools, homes, healthcare and social service agencies.  We are going to spend the rest of our time today talking about what a trauma informed healthcare agency looks like.  How we become resilience builders. We become part of the solution instead of inadvertently being part of the problem.</a:t>
            </a:r>
          </a:p>
          <a:p>
            <a:pPr lvl="0"/>
            <a:endParaRPr lang="en-US" baseline="0" dirty="0"/>
          </a:p>
          <a:p>
            <a:pPr lvl="0"/>
            <a:r>
              <a:rPr lang="en-US" baseline="0" dirty="0"/>
              <a:t>Before I hand it over to Emily, everyone take a moment to stand up, stretch….and we will begin again in just a couple moments.</a:t>
            </a:r>
          </a:p>
          <a:p>
            <a:pPr lvl="0"/>
            <a:endParaRPr lang="en-US" baseline="0" dirty="0"/>
          </a:p>
          <a:p>
            <a:pPr lvl="0"/>
            <a:r>
              <a:rPr lang="en-US" baseline="0" dirty="0"/>
              <a:t>***STRETCH/BREAK****</a:t>
            </a:r>
          </a:p>
          <a:p>
            <a:pPr lvl="3"/>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529DE8E7-0ADE-4188-9AAE-FDB5247848B0}" type="slidenum">
              <a:rPr lang="en-US" smtClean="0"/>
              <a:pPr/>
              <a:t>33</a:t>
            </a:fld>
            <a:endParaRPr lang="en-US"/>
          </a:p>
        </p:txBody>
      </p:sp>
    </p:spTree>
    <p:extLst>
      <p:ext uri="{BB962C8B-B14F-4D97-AF65-F5344CB8AC3E}">
        <p14:creationId xmlns:p14="http://schemas.microsoft.com/office/powerpoint/2010/main" val="622197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factors shape traumatic experiences and individual and community responses to it; one of the most significant factors is culture. It influences the interpretation and meaning of traumatic events, individual beliefs regarding personal responsibility for the trauma and subsequent responses, and the meaning and acceptability of symptoms, support, and help-seeking behaviors. As this TIP proceeds to describe the differences among cultures pertaining to trauma, remember that there are numerous cross-cutting factors that can directly or indirectly influence the attitudes, beliefs, behaviors, resources, and opportunities within a given culture, subculture, or racial and/or ethnic group </a:t>
            </a:r>
          </a:p>
          <a:p>
            <a:endParaRPr lang="en-US" dirty="0">
              <a:effectLst/>
            </a:endParaRPr>
          </a:p>
          <a:p>
            <a:r>
              <a:rPr lang="en-US" dirty="0">
                <a:effectLst/>
              </a:rPr>
              <a:t>***Add in about ability status and families with their cultural identity related to ability status. NCTSN stuff. </a:t>
            </a:r>
          </a:p>
        </p:txBody>
      </p:sp>
      <p:sp>
        <p:nvSpPr>
          <p:cNvPr id="4" name="Slide Number Placeholder 3"/>
          <p:cNvSpPr>
            <a:spLocks noGrp="1"/>
          </p:cNvSpPr>
          <p:nvPr>
            <p:ph type="sldNum" sz="quarter" idx="10"/>
          </p:nvPr>
        </p:nvSpPr>
        <p:spPr/>
        <p:txBody>
          <a:bodyPr/>
          <a:lstStyle/>
          <a:p>
            <a:fld id="{529DE8E7-0ADE-4188-9AAE-FDB5247848B0}" type="slidenum">
              <a:rPr lang="en-US" smtClean="0"/>
              <a:pPr/>
              <a:t>34</a:t>
            </a:fld>
            <a:endParaRPr lang="en-US"/>
          </a:p>
        </p:txBody>
      </p:sp>
    </p:spTree>
    <p:extLst>
      <p:ext uri="{BB962C8B-B14F-4D97-AF65-F5344CB8AC3E}">
        <p14:creationId xmlns:p14="http://schemas.microsoft.com/office/powerpoint/2010/main" val="352018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adding in something about systems and support from systems/using systems and more about treating caregivers as the experts. </a:t>
            </a:r>
          </a:p>
        </p:txBody>
      </p:sp>
      <p:sp>
        <p:nvSpPr>
          <p:cNvPr id="4" name="Slide Number Placeholder 3"/>
          <p:cNvSpPr>
            <a:spLocks noGrp="1"/>
          </p:cNvSpPr>
          <p:nvPr>
            <p:ph type="sldNum" sz="quarter" idx="5"/>
          </p:nvPr>
        </p:nvSpPr>
        <p:spPr/>
        <p:txBody>
          <a:bodyPr/>
          <a:lstStyle/>
          <a:p>
            <a:fld id="{2BECF106-14BB-418B-BF9E-4F77511D5E5F}" type="slidenum">
              <a:rPr lang="en-US" smtClean="0"/>
              <a:t>35</a:t>
            </a:fld>
            <a:endParaRPr lang="en-US"/>
          </a:p>
        </p:txBody>
      </p:sp>
    </p:spTree>
    <p:extLst>
      <p:ext uri="{BB962C8B-B14F-4D97-AF65-F5344CB8AC3E}">
        <p14:creationId xmlns:p14="http://schemas.microsoft.com/office/powerpoint/2010/main" val="3085663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we think about trauma screening, I know in informal conversations I've had  colleagues there's some hesitancy to screen for fear of what happens next or if we should really open up the floodgates with patients to all the experiences they may have had? Validate that concerns, if you have those concerns that probably means you care about your patients, and I hope to help illustrate that there's lots of research on how to do this in a sensitive and trauma informed way. </a:t>
            </a:r>
          </a:p>
          <a:p>
            <a:endParaRPr lang="en-US" dirty="0"/>
          </a:p>
          <a:p>
            <a:r>
              <a:rPr lang="en-US" dirty="0"/>
              <a:t>Trauma informed care, by screening, we're being responsive to trauma and allowing space for patients to bring up these events, feel heard, and start or continue the process of healing. If we think about trauma informed care, we have to think about whether or not we're allowing an outlet for clients to bring up these experiences.  </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36</a:t>
            </a:fld>
            <a:endParaRPr lang="en-US"/>
          </a:p>
        </p:txBody>
      </p:sp>
    </p:spTree>
    <p:extLst>
      <p:ext uri="{BB962C8B-B14F-4D97-AF65-F5344CB8AC3E}">
        <p14:creationId xmlns:p14="http://schemas.microsoft.com/office/powerpoint/2010/main" val="1266033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Primary care is the ideal setting to screen for trauma for a number of reasons. </a:t>
            </a:r>
          </a:p>
          <a:p>
            <a:pPr marL="1143000" marR="0" lvl="2" indent="-228600">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The primary care medical home is uniquely positioned to be the site for routine universal screening for trauma.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Interacting with children and their families at regular intervals can allow patients and providers to develop a trusting relationship which can facilitate the disclosure of trauma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Universal screening for trauma is critical. Trauma increases likelihood for physical and mental health concerns. Routine screening offers the opportunity to identify individuals at high risk and offer Anticipatory Guidance before negative outcomes develop or worsen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American academy of pediatrics recommends routine screening: </a:t>
            </a:r>
            <a:r>
              <a:rPr lang="en-US" sz="1800">
                <a:effectLst/>
                <a:latin typeface="Times New Roman" panose="02020603050405020304" pitchFamily="18" charset="0"/>
                <a:ea typeface="Calibri" panose="020F0502020204030204" pitchFamily="34" charset="0"/>
                <a:cs typeface="Times New Roman" panose="02020603050405020304" pitchFamily="18" charset="0"/>
              </a:rPr>
              <a:t>The clinical report “The Pediatrician’s Role in Child Maltreatment Prevention” published by the AAP provides recommendations for implementing a comprehensive program to identify maltreatment in order to better support positive child development.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BECF106-14BB-418B-BF9E-4F77511D5E5F}" type="slidenum">
              <a:rPr lang="en-US" smtClean="0"/>
              <a:t>37</a:t>
            </a:fld>
            <a:endParaRPr lang="en-US"/>
          </a:p>
        </p:txBody>
      </p:sp>
    </p:spTree>
    <p:extLst>
      <p:ext uri="{BB962C8B-B14F-4D97-AF65-F5344CB8AC3E}">
        <p14:creationId xmlns:p14="http://schemas.microsoft.com/office/powerpoint/2010/main" val="2374796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Trauma screening is designed to be able to be administered to every child within a given system to determine whether he or she has experienced trauma, displays symptoms related to trauma exposure, and/or should be referred for a comprehensive trauma-informed mental health assessment.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Trauma screening should evaluate the presence of two elements: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Exposure to potentially traumatic events/experiences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Traumatic stress symptoms/reactions</a:t>
            </a:r>
          </a:p>
          <a:p>
            <a:pPr marL="914400" marR="0" lvl="2" indent="0">
              <a:spcBef>
                <a:spcPts val="0"/>
              </a:spcBef>
              <a:spcAft>
                <a:spcPts val="0"/>
              </a:spcAft>
              <a:buFont typeface="+mj-lt"/>
              <a:buNone/>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Might also help the family acquire needed resources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38</a:t>
            </a:fld>
            <a:endParaRPr lang="en-US"/>
          </a:p>
        </p:txBody>
      </p:sp>
    </p:spTree>
    <p:extLst>
      <p:ext uri="{BB962C8B-B14F-4D97-AF65-F5344CB8AC3E}">
        <p14:creationId xmlns:p14="http://schemas.microsoft.com/office/powerpoint/2010/main" val="2286233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2 of the webinar series, Dr. Hanna Grandgenett reviewed screeners that assess for trauma exposure and trauma symptoms. Dr. Grandgenett also talked about how many trauma-informed providers prefer to conduct the assessment as an interview rather than giving the child one of these paper forms to complete independently. This approach, assessing via interview, is even more important to use when we know or have concerns about a child’s intellectual or developmental abilities.  </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39</a:t>
            </a:fld>
            <a:endParaRPr lang="en-US"/>
          </a:p>
        </p:txBody>
      </p:sp>
    </p:spTree>
    <p:extLst>
      <p:ext uri="{BB962C8B-B14F-4D97-AF65-F5344CB8AC3E}">
        <p14:creationId xmlns:p14="http://schemas.microsoft.com/office/powerpoint/2010/main" val="2644740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are concerns about trauma, a lot of providers tend to solely rely on the caregiver’s input and exclude the child. Unless we have a very good reason for doing so, we want to make every attempt to get the child’s input about what they may have experienced. If we have concerns about their understanding, we can address that, but we shouldn’t underestimate them and not give them the opportunity to communicate. </a:t>
            </a:r>
          </a:p>
        </p:txBody>
      </p:sp>
      <p:sp>
        <p:nvSpPr>
          <p:cNvPr id="4" name="Slide Number Placeholder 3"/>
          <p:cNvSpPr>
            <a:spLocks noGrp="1"/>
          </p:cNvSpPr>
          <p:nvPr>
            <p:ph type="sldNum" sz="quarter" idx="5"/>
          </p:nvPr>
        </p:nvSpPr>
        <p:spPr/>
        <p:txBody>
          <a:bodyPr/>
          <a:lstStyle/>
          <a:p>
            <a:fld id="{2BECF106-14BB-418B-BF9E-4F77511D5E5F}" type="slidenum">
              <a:rPr lang="en-US" smtClean="0"/>
              <a:t>40</a:t>
            </a:fld>
            <a:endParaRPr lang="en-US"/>
          </a:p>
        </p:txBody>
      </p:sp>
    </p:spTree>
    <p:extLst>
      <p:ext uri="{BB962C8B-B14F-4D97-AF65-F5344CB8AC3E}">
        <p14:creationId xmlns:p14="http://schemas.microsoft.com/office/powerpoint/2010/main" val="4215323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Trauma symptom assessments are the second half of most assessments, so I want to take a step back and look at what these assessment questions are looking for. They’re looking for symptoms of particular diagnoses related to trauma, most often PTSD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PTSD and other diagnoses can be found in the DSM and also have ICD-10 codes. The DSM is the primary handbook/coding system used by mental health practitioners. It breaks down diagnose by various symptoms, timelines,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 factors that make up a particular diagnosis. I’ll be using DSM criteria but as I mentioned, there are also ICD 10 codes for all of these diagnoses with similar criteria.</a:t>
            </a:r>
          </a:p>
          <a:p>
            <a:endParaRPr lang="en-US" dirty="0"/>
          </a:p>
          <a:p>
            <a:r>
              <a:rPr lang="en-US" dirty="0"/>
              <a:t>A few of the most common trauma diagnoses are Acute Stress Disorder, PTSD, and Adjustment Disorder. Acute stress disorder….</a:t>
            </a:r>
          </a:p>
          <a:p>
            <a:r>
              <a:rPr lang="en-US" dirty="0"/>
              <a:t>---As you can see there are minor differences in these disorders in terms of timeframe and presenting symptoms, but are all common in that the perceived driving factor behind these symptoms is the traumatic event.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PTSD in kids can look like so many other things. PTSD is often misdiagnosed as: attachment disorder, reactive attachment disorder, bipolar disorder, autism, or ADHD. This is why assessing PTSD symptoms as it relates to the events the child has been exposed to is so critical. By better understanding the symptoms and diagnoses, we can better understand how to help the child or refer them to appropriate resources. </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42</a:t>
            </a:fld>
            <a:endParaRPr lang="en-US"/>
          </a:p>
        </p:txBody>
      </p:sp>
    </p:spTree>
    <p:extLst>
      <p:ext uri="{BB962C8B-B14F-4D97-AF65-F5344CB8AC3E}">
        <p14:creationId xmlns:p14="http://schemas.microsoft.com/office/powerpoint/2010/main" val="2185014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Trauma symptom assessments are the second half of most assessments, so I want to take a step back and look at what these assessment questions are looking for. They’re looking for symptoms of particular diagnoses related to trauma, most often PTSD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PTSD and other diagnoses can be found in the DSM and also have ICD-10 codes. The DSM is the primary handbook/coding system used by mental health practitioners. It breaks down diagnose by various symptoms, timelines,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other factors that make up a particular diagnosis. I’ll be using DSM criteria but as I mentioned, there are also ICD 10 codes for all of these diagnoses with similar criteria.</a:t>
            </a:r>
          </a:p>
          <a:p>
            <a:endParaRPr lang="en-US" dirty="0"/>
          </a:p>
          <a:p>
            <a:r>
              <a:rPr lang="en-US" dirty="0"/>
              <a:t>A few of the most common trauma diagnoses are Acute Stress Disorder, PTSD, and Adjustment Disorder. Acute stress disorder….</a:t>
            </a:r>
          </a:p>
          <a:p>
            <a:r>
              <a:rPr lang="en-US" dirty="0"/>
              <a:t>---As you can see there are minor differences in these disorders in terms of timeframe and presenting symptoms, but are all common in that the perceived driving factor behind these symptoms is the traumatic event.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PTSD in kids can look like so many other things. PTSD is often misdiagnosed as: attachment disorder, reactive attachment disorder, bipolar disorder, autism, or ADHD. This is why assessing PTSD symptoms as it relates to the events the child has been exposed to is so critical. By better understanding the symptoms and diagnoses, we can better understand how to help the child or refer them to appropriate resources. </a:t>
            </a: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43</a:t>
            </a:fld>
            <a:endParaRPr lang="en-US"/>
          </a:p>
        </p:txBody>
      </p:sp>
    </p:spTree>
    <p:extLst>
      <p:ext uri="{BB962C8B-B14F-4D97-AF65-F5344CB8AC3E}">
        <p14:creationId xmlns:p14="http://schemas.microsoft.com/office/powerpoint/2010/main" val="122130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Anytime we are talking about trauma, it's important to take care of yourself first. Talking about these things can hit us in a certain way, so I encourage you to take care of yourself first and do whatever you need to do during this webinar.</a:t>
            </a:r>
            <a:endParaRPr lang="en-US" dirty="0"/>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6</a:t>
            </a:fld>
            <a:endParaRPr lang="en-US"/>
          </a:p>
        </p:txBody>
      </p:sp>
    </p:spTree>
    <p:extLst>
      <p:ext uri="{BB962C8B-B14F-4D97-AF65-F5344CB8AC3E}">
        <p14:creationId xmlns:p14="http://schemas.microsoft.com/office/powerpoint/2010/main" val="1161219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It’s important to be aware of your biases and perceptions when it comes to youth with IDD. </a:t>
            </a:r>
          </a:p>
          <a:p>
            <a:pPr marL="171450" marR="0" indent="-171450" algn="l" defTabSz="914400" rtl="0" eaLnBrk="1" fontAlgn="base" latinLnBrk="0" hangingPunct="1">
              <a:spcBef>
                <a:spcPts val="600"/>
              </a:spcBef>
              <a:spcAft>
                <a:spcPts val="600"/>
              </a:spcAft>
              <a:buSzTx/>
              <a:buFont typeface="Arial"/>
              <a:buChar char="•"/>
              <a:tabLst/>
              <a:defRPr/>
            </a:pPr>
            <a:r>
              <a:rPr lang="en-US" sz="1100" dirty="0">
                <a:latin typeface="Arial" panose="020B0604020202020204" pitchFamily="34" charset="0"/>
                <a:cs typeface="Arial" panose="020B0604020202020204" pitchFamily="34" charset="0"/>
              </a:rPr>
              <a:t>Read a few of the following bullet points:</a:t>
            </a: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Youth with IDD cannot engage in treatment</a:t>
            </a: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Standard mental health treatment is ineffective for children with IDD</a:t>
            </a:r>
          </a:p>
          <a:p>
            <a:pPr marL="1085850" marR="0" lvl="2" indent="-171450" algn="l" defTabSz="914400" rtl="0" eaLnBrk="1" fontAlgn="base" latinLnBrk="0" hangingPunct="1">
              <a:spcBef>
                <a:spcPts val="600"/>
              </a:spcBef>
              <a:spcAft>
                <a:spcPts val="600"/>
              </a:spcAft>
              <a:buSzTx/>
              <a:buFont typeface="Arial"/>
              <a:buChar char="•"/>
              <a:tabLst/>
              <a:defRPr/>
            </a:pPr>
            <a:r>
              <a:rPr lang="en-US" sz="1100" kern="1200" dirty="0">
                <a:solidFill>
                  <a:schemeClr val="tx1"/>
                </a:solidFill>
                <a:latin typeface="Arial" panose="020B0604020202020204" pitchFamily="34" charset="0"/>
                <a:cs typeface="Arial" panose="020B0604020202020204" pitchFamily="34" charset="0"/>
              </a:rPr>
              <a:t>We also know that this is not accurate given that there is an increasing amount of research and anecdotal case examples supporting the effectiveness of adapted trauma treatment for this population.  </a:t>
            </a:r>
            <a:endParaRPr lang="en-US" sz="1100" dirty="0">
              <a:latin typeface="Arial" panose="020B0604020202020204" pitchFamily="34" charset="0"/>
              <a:cs typeface="Arial" panose="020B0604020202020204" pitchFamily="34" charset="0"/>
            </a:endParaRP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Behavior modification is the only option</a:t>
            </a: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Youth with intellectual disabilities do not experience trauma </a:t>
            </a:r>
          </a:p>
          <a:p>
            <a:pPr marL="1085850" lvl="2" indent="-171450" eaLnBrk="1" hangingPunct="1">
              <a:spcBef>
                <a:spcPts val="600"/>
              </a:spcBef>
              <a:spcAft>
                <a:spcPts val="600"/>
              </a:spcAft>
              <a:buFont typeface="Arial"/>
              <a:buChar char="•"/>
            </a:pPr>
            <a:r>
              <a:rPr lang="en-US" sz="1100" kern="1200" dirty="0">
                <a:solidFill>
                  <a:schemeClr val="tx1"/>
                </a:solidFill>
                <a:latin typeface="Arial" panose="020B0604020202020204" pitchFamily="34" charset="0"/>
                <a:cs typeface="Arial" panose="020B0604020202020204" pitchFamily="34" charset="0"/>
              </a:rPr>
              <a:t>We know that this is not true.  In fact, we understand that the opposite is true given what we know about the relationship between personal resources and traumatic stress resiliency. </a:t>
            </a:r>
            <a:endParaRPr lang="en-US" sz="1100" dirty="0">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600"/>
              </a:spcBef>
              <a:spcAft>
                <a:spcPts val="600"/>
              </a:spcAft>
              <a:buClrTx/>
              <a:buSzTx/>
              <a:buFont typeface="Arial"/>
              <a:buChar char="•"/>
              <a:tabLst/>
              <a:defRPr/>
            </a:pPr>
            <a:r>
              <a:rPr lang="en-US" sz="1100" dirty="0">
                <a:effectLst>
                  <a:outerShdw blurRad="38100" dist="38100" dir="2700000" algn="tl">
                    <a:srgbClr val="000000"/>
                  </a:outerShdw>
                </a:effectLst>
                <a:latin typeface="Arial" panose="020B0604020202020204" pitchFamily="34" charset="0"/>
                <a:cs typeface="Arial" panose="020B0604020202020204" pitchFamily="34" charset="0"/>
              </a:rPr>
              <a:t>Working with this population requires </a:t>
            </a:r>
            <a:r>
              <a:rPr lang="en-US" sz="1100" i="1" dirty="0">
                <a:effectLst>
                  <a:outerShdw blurRad="38100" dist="38100" dir="2700000" algn="tl">
                    <a:srgbClr val="000000"/>
                  </a:outerShdw>
                </a:effectLst>
                <a:latin typeface="Arial" panose="020B0604020202020204" pitchFamily="34" charset="0"/>
                <a:cs typeface="Arial" panose="020B0604020202020204" pitchFamily="34" charset="0"/>
              </a:rPr>
              <a:t>significant</a:t>
            </a:r>
            <a:r>
              <a:rPr lang="en-US" sz="1100" dirty="0">
                <a:effectLst>
                  <a:outerShdw blurRad="38100" dist="38100" dir="2700000" algn="tl">
                    <a:srgbClr val="000000"/>
                  </a:outerShdw>
                </a:effectLst>
                <a:latin typeface="Arial" panose="020B0604020202020204" pitchFamily="34" charset="0"/>
                <a:cs typeface="Arial" panose="020B0604020202020204" pitchFamily="34" charset="0"/>
              </a:rPr>
              <a:t> specialized training</a:t>
            </a:r>
          </a:p>
          <a:p>
            <a:pPr marL="1085850" marR="0" lvl="2" indent="-171450" algn="l" defTabSz="914400" rtl="0" eaLnBrk="1" fontAlgn="base" latinLnBrk="0" hangingPunct="1">
              <a:lnSpc>
                <a:spcPct val="100000"/>
              </a:lnSpc>
              <a:spcBef>
                <a:spcPts val="600"/>
              </a:spcBef>
              <a:spcAft>
                <a:spcPts val="600"/>
              </a:spcAft>
              <a:buClrTx/>
              <a:buSzTx/>
              <a:buFont typeface="Arial"/>
              <a:buChar char="•"/>
              <a:tabLst/>
              <a:defRPr/>
            </a:pPr>
            <a:r>
              <a:rPr lang="en-US" sz="1100" dirty="0">
                <a:effectLst>
                  <a:outerShdw blurRad="38100" dist="38100" dir="2700000" algn="tl">
                    <a:srgbClr val="000000"/>
                  </a:outerShdw>
                </a:effectLst>
                <a:latin typeface="Arial" panose="020B0604020202020204" pitchFamily="34" charset="0"/>
                <a:cs typeface="Arial" panose="020B0604020202020204" pitchFamily="34" charset="0"/>
              </a:rPr>
              <a:t>T</a:t>
            </a:r>
            <a:r>
              <a:rPr lang="en-US" sz="1100" dirty="0">
                <a:latin typeface="Arial" panose="020B0604020202020204" pitchFamily="34" charset="0"/>
                <a:cs typeface="Arial" panose="020B0604020202020204" pitchFamily="34" charset="0"/>
              </a:rPr>
              <a:t>he truth</a:t>
            </a:r>
            <a:r>
              <a:rPr lang="en-US" sz="1100" baseline="0" dirty="0">
                <a:latin typeface="Arial" panose="020B0604020202020204" pitchFamily="34" charset="0"/>
                <a:cs typeface="Arial" panose="020B0604020202020204" pitchFamily="34" charset="0"/>
              </a:rPr>
              <a:t> is that while it is important to obtain training on IDD and trauma, it does not require significant specialized training for </a:t>
            </a:r>
            <a:r>
              <a:rPr lang="en-US" sz="1100" i="1" baseline="0" dirty="0">
                <a:latin typeface="Arial" panose="020B0604020202020204" pitchFamily="34" charset="0"/>
                <a:cs typeface="Arial" panose="020B0604020202020204" pitchFamily="34" charset="0"/>
              </a:rPr>
              <a:t>qualified</a:t>
            </a:r>
            <a:r>
              <a:rPr lang="en-US" sz="1100" baseline="0" dirty="0">
                <a:latin typeface="Arial" panose="020B0604020202020204" pitchFamily="34" charset="0"/>
                <a:cs typeface="Arial" panose="020B0604020202020204" pitchFamily="34" charset="0"/>
              </a:rPr>
              <a:t> trauma therapists to provide treatment to children with IDD.</a:t>
            </a:r>
            <a:endParaRPr lang="en-US" sz="1100" dirty="0">
              <a:effectLst>
                <a:outerShdw blurRad="38100" dist="38100" dir="2700000" algn="tl">
                  <a:srgbClr val="000000"/>
                </a:outerShdw>
              </a:effectLst>
              <a:latin typeface="Arial" panose="020B0604020202020204" pitchFamily="34" charset="0"/>
              <a:cs typeface="Arial" panose="020B0604020202020204" pitchFamily="34" charset="0"/>
            </a:endParaRP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A challenging behavior is explained by an intellectual disability</a:t>
            </a:r>
          </a:p>
          <a:p>
            <a:pPr marL="1085850" lvl="2"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Challenging </a:t>
            </a:r>
            <a:r>
              <a:rPr lang="en-US" sz="1200" kern="1200" dirty="0">
                <a:solidFill>
                  <a:schemeClr val="tx1"/>
                </a:solidFill>
                <a:effectLst/>
                <a:latin typeface="+mn-lt"/>
                <a:ea typeface="ＭＳ Ｐゴシック" charset="0"/>
                <a:cs typeface="+mn-cs"/>
              </a:rPr>
              <a:t>behavior may result from many things, including pain from a medical illness, a psychiatric disorder such as depression or anxiety, distress that is hard to communicate, and trauma.</a:t>
            </a: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Youth with IDD are protected from trauma because of their mental age (i.e. babies); they do not remember </a:t>
            </a:r>
          </a:p>
          <a:p>
            <a:pPr marL="628650" lvl="1" indent="-171450" eaLnBrk="1" hangingPunct="1">
              <a:spcBef>
                <a:spcPts val="600"/>
              </a:spcBef>
              <a:spcAft>
                <a:spcPts val="600"/>
              </a:spcAft>
              <a:buFont typeface="Arial"/>
              <a:buChar char="•"/>
            </a:pPr>
            <a:r>
              <a:rPr lang="en-US" sz="1100" dirty="0">
                <a:latin typeface="Arial" panose="020B0604020202020204" pitchFamily="34" charset="0"/>
                <a:cs typeface="Arial" panose="020B0604020202020204" pitchFamily="34" charset="0"/>
              </a:rPr>
              <a:t>Recognize that IQ scores don</a:t>
            </a:r>
            <a:r>
              <a:rPr lang="fr-FR"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t tell you anything about the adaptive functioning</a:t>
            </a:r>
            <a:r>
              <a:rPr lang="en-US" sz="1100" baseline="0" dirty="0">
                <a:latin typeface="Arial" panose="020B0604020202020204" pitchFamily="34" charset="0"/>
                <a:cs typeface="Arial" panose="020B0604020202020204" pitchFamily="34" charset="0"/>
              </a:rPr>
              <a:t> of the child, about any traumatic experiences &amp; responses or the emotional state of a child.</a:t>
            </a:r>
          </a:p>
          <a:p>
            <a:pPr marL="171450" lvl="0" indent="-171450" eaLnBrk="1" hangingPunct="1">
              <a:spcBef>
                <a:spcPts val="600"/>
              </a:spcBef>
              <a:spcAft>
                <a:spcPts val="600"/>
              </a:spcAft>
              <a:buFont typeface="Arial"/>
              <a:buChar char="•"/>
            </a:pPr>
            <a:r>
              <a:rPr lang="en-US" sz="1100" baseline="0" dirty="0">
                <a:latin typeface="Arial" panose="020B0604020202020204" pitchFamily="34" charset="0"/>
                <a:cs typeface="Arial" panose="020B0604020202020204" pitchFamily="34" charset="0"/>
              </a:rPr>
              <a:t>This obviously isn’t the entire list. Is there anything that you think we left out that should be mentioned today? </a:t>
            </a:r>
            <a:r>
              <a:rPr lang="en-US" sz="1100" i="1" baseline="0" dirty="0">
                <a:latin typeface="Arial" panose="020B0604020202020204" pitchFamily="34" charset="0"/>
                <a:cs typeface="Arial" panose="020B0604020202020204" pitchFamily="34" charset="0"/>
              </a:rPr>
              <a:t>[Allow participants to shout out answers if they want to add something.] </a:t>
            </a:r>
          </a:p>
          <a:p>
            <a:pPr marL="171450" marR="0" lvl="0" indent="-171450" algn="l" defTabSz="914400" rtl="0" eaLnBrk="1" fontAlgn="base" latinLnBrk="0" hangingPunct="1">
              <a:lnSpc>
                <a:spcPct val="100000"/>
              </a:lnSpc>
              <a:spcBef>
                <a:spcPts val="600"/>
              </a:spcBef>
              <a:spcAft>
                <a:spcPts val="600"/>
              </a:spcAft>
              <a:buClrTx/>
              <a:buSzTx/>
              <a:buFont typeface="Arial"/>
              <a:buChar char="•"/>
              <a:tabLst/>
              <a:defRPr/>
            </a:pPr>
            <a:r>
              <a:rPr lang="en-US" sz="1100" i="1" u="sng" kern="1200" dirty="0">
                <a:solidFill>
                  <a:schemeClr val="tx1"/>
                </a:solidFill>
                <a:latin typeface="Arial" panose="020B0604020202020204" pitchFamily="34" charset="0"/>
                <a:cs typeface="Arial" panose="020B0604020202020204" pitchFamily="34" charset="0"/>
              </a:rPr>
              <a:t>(Click the remote or press the space bar). </a:t>
            </a:r>
            <a:r>
              <a:rPr lang="en-US" sz="1100" i="1" u="none" kern="1200" dirty="0">
                <a:solidFill>
                  <a:schemeClr val="tx1"/>
                </a:solidFill>
                <a:latin typeface="Arial" panose="020B0604020202020204" pitchFamily="34" charset="0"/>
                <a:cs typeface="Arial" panose="020B0604020202020204" pitchFamily="34" charset="0"/>
              </a:rPr>
              <a:t> </a:t>
            </a:r>
            <a:r>
              <a:rPr lang="en-US" sz="1100" i="0" u="none" kern="1200" dirty="0">
                <a:solidFill>
                  <a:schemeClr val="tx1"/>
                </a:solidFill>
                <a:latin typeface="Arial" panose="020B0604020202020204" pitchFamily="34" charset="0"/>
                <a:cs typeface="Arial" panose="020B0604020202020204" pitchFamily="34" charset="0"/>
              </a:rPr>
              <a:t>These</a:t>
            </a:r>
            <a:r>
              <a:rPr lang="en-US" sz="1100" i="0" u="none" kern="1200" baseline="0" dirty="0">
                <a:solidFill>
                  <a:schemeClr val="tx1"/>
                </a:solidFill>
                <a:latin typeface="Arial" panose="020B0604020202020204" pitchFamily="34" charset="0"/>
                <a:cs typeface="Arial" panose="020B0604020202020204" pitchFamily="34" charset="0"/>
              </a:rPr>
              <a:t> statements are not true, but are commonly believed and contribute to children with IDD who have experienced trauma not receiving the care and treatment that they need.</a:t>
            </a:r>
            <a:r>
              <a:rPr lang="en-US" sz="1100" i="1" u="none" kern="1200" baseline="0" dirty="0">
                <a:solidFill>
                  <a:schemeClr val="tx1"/>
                </a:solidFill>
                <a:latin typeface="Arial" panose="020B0604020202020204" pitchFamily="34" charset="0"/>
                <a:cs typeface="Arial" panose="020B0604020202020204" pitchFamily="34" charset="0"/>
              </a:rPr>
              <a:t> </a:t>
            </a:r>
            <a:r>
              <a:rPr lang="en-US" sz="1100" i="0" u="none" kern="1200" baseline="0" dirty="0">
                <a:solidFill>
                  <a:schemeClr val="tx1"/>
                </a:solidFill>
                <a:latin typeface="Arial" panose="020B0604020202020204" pitchFamily="34" charset="0"/>
                <a:cs typeface="Arial" panose="020B0604020202020204" pitchFamily="34" charset="0"/>
              </a:rPr>
              <a:t>Through the course of this training, we will disprove these myths.</a:t>
            </a:r>
            <a:endParaRPr lang="en-US" sz="11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44</a:t>
            </a:fld>
            <a:endParaRPr lang="en-US"/>
          </a:p>
        </p:txBody>
      </p:sp>
    </p:spTree>
    <p:extLst>
      <p:ext uri="{BB962C8B-B14F-4D97-AF65-F5344CB8AC3E}">
        <p14:creationId xmlns:p14="http://schemas.microsoft.com/office/powerpoint/2010/main" val="4089040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Toolkits will be available on MHTTC’s website</a:t>
            </a:r>
          </a:p>
          <a:p>
            <a:endParaRPr lang="en-US" dirty="0"/>
          </a:p>
          <a:p>
            <a:r>
              <a:rPr lang="en-US" dirty="0"/>
              <a:t>Add additional info about toolkits</a:t>
            </a:r>
          </a:p>
        </p:txBody>
      </p:sp>
      <p:sp>
        <p:nvSpPr>
          <p:cNvPr id="4" name="Slide Number Placeholder 3"/>
          <p:cNvSpPr>
            <a:spLocks noGrp="1"/>
          </p:cNvSpPr>
          <p:nvPr>
            <p:ph type="sldNum" sz="quarter" idx="5"/>
          </p:nvPr>
        </p:nvSpPr>
        <p:spPr/>
        <p:txBody>
          <a:bodyPr/>
          <a:lstStyle/>
          <a:p>
            <a:fld id="{2BECF106-14BB-418B-BF9E-4F77511D5E5F}" type="slidenum">
              <a:rPr lang="en-US" smtClean="0"/>
              <a:t>45</a:t>
            </a:fld>
            <a:endParaRPr lang="en-US"/>
          </a:p>
        </p:txBody>
      </p:sp>
    </p:spTree>
    <p:extLst>
      <p:ext uri="{BB962C8B-B14F-4D97-AF65-F5344CB8AC3E}">
        <p14:creationId xmlns:p14="http://schemas.microsoft.com/office/powerpoint/2010/main" val="1612168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CF106-14BB-418B-BF9E-4F77511D5E5F}" type="slidenum">
              <a:rPr lang="en-US" smtClean="0"/>
              <a:t>46</a:t>
            </a:fld>
            <a:endParaRPr lang="en-US"/>
          </a:p>
        </p:txBody>
      </p:sp>
    </p:spTree>
    <p:extLst>
      <p:ext uri="{BB962C8B-B14F-4D97-AF65-F5344CB8AC3E}">
        <p14:creationId xmlns:p14="http://schemas.microsoft.com/office/powerpoint/2010/main" val="843110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523940-32AD-48EE-9FC1-B385DD35604B}" type="slidenum">
              <a:rPr lang="en-US" smtClean="0"/>
              <a:t>47</a:t>
            </a:fld>
            <a:endParaRPr lang="en-US"/>
          </a:p>
        </p:txBody>
      </p:sp>
    </p:spTree>
    <p:extLst>
      <p:ext uri="{BB962C8B-B14F-4D97-AF65-F5344CB8AC3E}">
        <p14:creationId xmlns:p14="http://schemas.microsoft.com/office/powerpoint/2010/main" val="2624560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CF106-14BB-418B-BF9E-4F77511D5E5F}" type="slidenum">
              <a:rPr lang="en-US" smtClean="0"/>
              <a:t>48</a:t>
            </a:fld>
            <a:endParaRPr lang="en-US"/>
          </a:p>
        </p:txBody>
      </p:sp>
    </p:spTree>
    <p:extLst>
      <p:ext uri="{BB962C8B-B14F-4D97-AF65-F5344CB8AC3E}">
        <p14:creationId xmlns:p14="http://schemas.microsoft.com/office/powerpoint/2010/main" val="350520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By the end of our hour together, the hope is that I will have briefly defined intellectual and developmental disabilities (you’ll see that acronym of IDD throughout the presentation today), identify how traumatic experiences may affect children with IDD, we’ll discuss trauma-informed care with children with IDD, and build off of last month’s webinar with Dr. </a:t>
            </a:r>
            <a:r>
              <a:rPr lang="en-US" dirty="0" err="1">
                <a:cs typeface="Calibri"/>
              </a:rPr>
              <a:t>Grangenett</a:t>
            </a:r>
            <a:r>
              <a:rPr lang="en-US" dirty="0">
                <a:cs typeface="Calibri"/>
              </a:rPr>
              <a:t> on ways to screen and assess for trauma with children with IDD.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23940-32AD-48EE-9FC1-B385DD3560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61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great resources out there that I want to give a shoutout to. SAMHSA has …FINISH and National Child Traumatic Stress Network (NCTSN) </a:t>
            </a:r>
          </a:p>
        </p:txBody>
      </p:sp>
      <p:sp>
        <p:nvSpPr>
          <p:cNvPr id="4" name="Slide Number Placeholder 3"/>
          <p:cNvSpPr>
            <a:spLocks noGrp="1"/>
          </p:cNvSpPr>
          <p:nvPr>
            <p:ph type="sldNum" sz="quarter" idx="10"/>
          </p:nvPr>
        </p:nvSpPr>
        <p:spPr/>
        <p:txBody>
          <a:bodyPr/>
          <a:lstStyle/>
          <a:p>
            <a:fld id="{529DE8E7-0ADE-4188-9AAE-FDB5247848B0}" type="slidenum">
              <a:rPr lang="en-US" smtClean="0"/>
              <a:pPr/>
              <a:t>8</a:t>
            </a:fld>
            <a:endParaRPr lang="en-US"/>
          </a:p>
        </p:txBody>
      </p:sp>
    </p:spTree>
    <p:extLst>
      <p:ext uri="{BB962C8B-B14F-4D97-AF65-F5344CB8AC3E}">
        <p14:creationId xmlns:p14="http://schemas.microsoft.com/office/powerpoint/2010/main" val="406634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9</a:t>
            </a:fld>
            <a:endParaRPr lang="en-US"/>
          </a:p>
        </p:txBody>
      </p:sp>
    </p:spTree>
    <p:extLst>
      <p:ext uri="{BB962C8B-B14F-4D97-AF65-F5344CB8AC3E}">
        <p14:creationId xmlns:p14="http://schemas.microsoft.com/office/powerpoint/2010/main" val="261111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prevalence rates of traumatic events are high, with approximately two-thirds (62%) of adolescents (ages 13-17 years) reporting at least one potentially traumatic event;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CF106-14BB-418B-BF9E-4F77511D5E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48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594"/>
              </a:spcBef>
              <a:spcAft>
                <a:spcPts val="594"/>
              </a:spcAft>
            </a:pPr>
            <a:r>
              <a:rPr lang="en-US" sz="1200" b="1" dirty="0">
                <a:latin typeface="Arial" panose="020B0604020202020204" pitchFamily="34" charset="0"/>
                <a:cs typeface="Arial" panose="020B0604020202020204" pitchFamily="34" charset="0"/>
              </a:rPr>
              <a:t>Facilitator Notes (Slide 14)</a:t>
            </a:r>
          </a:p>
          <a:p>
            <a:pPr eaLnBrk="1" hangingPunct="1">
              <a:spcBef>
                <a:spcPts val="594"/>
              </a:spcBef>
              <a:spcAft>
                <a:spcPts val="594"/>
              </a:spcAft>
            </a:pPr>
            <a:endParaRPr lang="en-US" sz="1200" b="1" dirty="0">
              <a:latin typeface="Arial" panose="020B0604020202020204" pitchFamily="34" charset="0"/>
              <a:cs typeface="Arial" panose="020B0604020202020204" pitchFamily="34" charset="0"/>
            </a:endParaRPr>
          </a:p>
          <a:p>
            <a:r>
              <a:rPr lang="en-US" sz="1200" b="1" u="sng" dirty="0">
                <a:latin typeface="Arial" pitchFamily="34" charset="0"/>
                <a:cs typeface="Arial" pitchFamily="34" charset="0"/>
              </a:rPr>
              <a:t>For Your Eyes Only</a:t>
            </a:r>
          </a:p>
          <a:p>
            <a:pPr marL="171450" indent="-171450">
              <a:buFont typeface="Arial" panose="020B0604020202020204" pitchFamily="34" charset="0"/>
              <a:buChar char="•"/>
            </a:pPr>
            <a:r>
              <a:rPr lang="en-US" sz="1200" i="1" dirty="0">
                <a:latin typeface="Arial" pitchFamily="34" charset="0"/>
                <a:cs typeface="Arial" pitchFamily="34" charset="0"/>
              </a:rPr>
              <a:t>There are several animations on this slide. You will have to initiate the animation for the slide content. Please be aware of when you will need to click the remote or press the space bar.</a:t>
            </a:r>
          </a:p>
          <a:p>
            <a:pPr eaLnBrk="1" hangingPunct="1">
              <a:spcBef>
                <a:spcPts val="594"/>
              </a:spcBef>
              <a:spcAft>
                <a:spcPts val="594"/>
              </a:spcAft>
            </a:pPr>
            <a:endParaRPr lang="en-US" sz="1200" b="1" dirty="0">
              <a:latin typeface="Arial" panose="020B0604020202020204" pitchFamily="34" charset="0"/>
              <a:cs typeface="Arial" panose="020B0604020202020204" pitchFamily="34" charset="0"/>
            </a:endParaRPr>
          </a:p>
          <a:p>
            <a:pPr eaLnBrk="1" hangingPunct="1">
              <a:spcBef>
                <a:spcPts val="594"/>
              </a:spcBef>
              <a:spcAft>
                <a:spcPts val="594"/>
              </a:spcAft>
            </a:pPr>
            <a:r>
              <a:rPr lang="en-US" sz="1200" b="1" u="sng" dirty="0">
                <a:latin typeface="Arial" panose="020B0604020202020204" pitchFamily="34" charset="0"/>
                <a:cs typeface="Arial" panose="020B0604020202020204" pitchFamily="34" charset="0"/>
              </a:rPr>
              <a:t>Say</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kern="1200" dirty="0">
                <a:solidFill>
                  <a:schemeClr val="tx1"/>
                </a:solidFill>
                <a:latin typeface="Arial" panose="020B0604020202020204" pitchFamily="34" charset="0"/>
                <a:cs typeface="Arial" panose="020B0604020202020204" pitchFamily="34" charset="0"/>
              </a:rPr>
              <a:t>Estimates vary regarding the prevalence of traumatic exposure in children with disabilities, and depend on the types of study, methodological rigor, and definition of disability (</a:t>
            </a:r>
            <a:r>
              <a:rPr lang="en-US" sz="1200" kern="1200" dirty="0" err="1">
                <a:solidFill>
                  <a:schemeClr val="tx1"/>
                </a:solidFill>
                <a:latin typeface="Arial" panose="020B0604020202020204" pitchFamily="34" charset="0"/>
                <a:cs typeface="Arial" panose="020B0604020202020204" pitchFamily="34" charset="0"/>
              </a:rPr>
              <a:t>Leeb</a:t>
            </a:r>
            <a:r>
              <a:rPr lang="en-US" sz="1200" kern="1200" dirty="0">
                <a:solidFill>
                  <a:schemeClr val="tx1"/>
                </a:solidFill>
                <a:latin typeface="Arial" panose="020B0604020202020204" pitchFamily="34" charset="0"/>
                <a:cs typeface="Arial" panose="020B0604020202020204" pitchFamily="34" charset="0"/>
              </a:rPr>
              <a:t> et al., 2012).  Data from the annual report on child maltreatment in the United States found that </a:t>
            </a:r>
            <a:r>
              <a:rPr lang="en-US" sz="1200" b="1" kern="1200" dirty="0">
                <a:solidFill>
                  <a:schemeClr val="tx1"/>
                </a:solidFill>
                <a:latin typeface="Arial" panose="020B0604020202020204" pitchFamily="34" charset="0"/>
                <a:cs typeface="Arial" panose="020B0604020202020204" pitchFamily="34" charset="0"/>
              </a:rPr>
              <a:t>16% of unique victims of </a:t>
            </a:r>
            <a:r>
              <a:rPr lang="en-US" sz="1200" b="1" i="1" kern="1200" dirty="0">
                <a:solidFill>
                  <a:schemeClr val="tx1"/>
                </a:solidFill>
                <a:latin typeface="Arial" panose="020B0604020202020204" pitchFamily="34" charset="0"/>
                <a:cs typeface="Arial" panose="020B0604020202020204" pitchFamily="34" charset="0"/>
              </a:rPr>
              <a:t>maltreatment</a:t>
            </a:r>
            <a:r>
              <a:rPr lang="en-US" sz="1200" b="1" kern="1200" dirty="0">
                <a:solidFill>
                  <a:schemeClr val="tx1"/>
                </a:solidFill>
                <a:latin typeface="Arial" panose="020B0604020202020204" pitchFamily="34" charset="0"/>
                <a:cs typeface="Arial" panose="020B0604020202020204" pitchFamily="34" charset="0"/>
              </a:rPr>
              <a:t>  had DD </a:t>
            </a:r>
            <a:r>
              <a:rPr lang="en-US" sz="1200" kern="1200" dirty="0">
                <a:solidFill>
                  <a:schemeClr val="tx1"/>
                </a:solidFill>
                <a:latin typeface="Arial" panose="020B0604020202020204" pitchFamily="34" charset="0"/>
                <a:cs typeface="Arial" panose="020B0604020202020204" pitchFamily="34" charset="0"/>
              </a:rPr>
              <a:t>(US</a:t>
            </a:r>
            <a:r>
              <a:rPr lang="en-US" sz="1200" kern="1200" baseline="0" dirty="0">
                <a:solidFill>
                  <a:schemeClr val="tx1"/>
                </a:solidFill>
                <a:latin typeface="Arial" panose="020B0604020202020204" pitchFamily="34" charset="0"/>
                <a:cs typeface="Arial" panose="020B0604020202020204" pitchFamily="34" charset="0"/>
              </a:rPr>
              <a:t> </a:t>
            </a:r>
            <a:r>
              <a:rPr lang="en-US" sz="1200" kern="1200" dirty="0">
                <a:solidFill>
                  <a:schemeClr val="tx1"/>
                </a:solidFill>
                <a:latin typeface="Arial" panose="020B0604020202020204" pitchFamily="34" charset="0"/>
                <a:cs typeface="Arial" panose="020B0604020202020204" pitchFamily="34" charset="0"/>
              </a:rPr>
              <a:t>Department of Health and Human Services, 2011).  </a:t>
            </a:r>
          </a:p>
          <a:p>
            <a:pPr marL="171450" marR="0" lvl="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i="1" u="sng" kern="1200" dirty="0">
                <a:solidFill>
                  <a:schemeClr val="tx1"/>
                </a:solidFill>
                <a:latin typeface="Arial" panose="020B0604020202020204" pitchFamily="34" charset="0"/>
                <a:cs typeface="Arial" panose="020B0604020202020204" pitchFamily="34" charset="0"/>
              </a:rPr>
              <a:t>(Click the remote or press the space bar). </a:t>
            </a:r>
            <a:r>
              <a:rPr lang="en-US" sz="1200" kern="1200" dirty="0">
                <a:solidFill>
                  <a:schemeClr val="tx1"/>
                </a:solidFill>
                <a:latin typeface="Arial" panose="020B0604020202020204" pitchFamily="34" charset="0"/>
                <a:cs typeface="Arial" panose="020B0604020202020204" pitchFamily="34" charset="0"/>
              </a:rPr>
              <a:t>A study by Crosse et al. in 1993 reported that children with intellectual disabilities were at two times higher the risk of physical and sexual abuse than children without disabilities. </a:t>
            </a:r>
            <a:r>
              <a:rPr lang="en-US" sz="1200" kern="1200" dirty="0" err="1">
                <a:solidFill>
                  <a:schemeClr val="tx1"/>
                </a:solidFill>
                <a:latin typeface="Arial" panose="020B0604020202020204" pitchFamily="34" charset="0"/>
                <a:cs typeface="Arial" panose="020B0604020202020204" pitchFamily="34" charset="0"/>
              </a:rPr>
              <a:t>Sobsey</a:t>
            </a:r>
            <a:r>
              <a:rPr lang="en-US" sz="1200" kern="1200" dirty="0">
                <a:solidFill>
                  <a:schemeClr val="tx1"/>
                </a:solidFill>
                <a:latin typeface="Arial" panose="020B0604020202020204" pitchFamily="34" charset="0"/>
                <a:cs typeface="Arial" panose="020B0604020202020204" pitchFamily="34" charset="0"/>
              </a:rPr>
              <a:t> et al. in 1995 found that individuals with intellectual disabilities were 4 times more likely to be victims of crime than those without disabilities. </a:t>
            </a:r>
          </a:p>
          <a:p>
            <a:pPr marL="171450" marR="0" lvl="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kern="1200" dirty="0">
                <a:solidFill>
                  <a:schemeClr val="tx1"/>
                </a:solidFill>
                <a:latin typeface="Arial" panose="020B0604020202020204" pitchFamily="34" charset="0"/>
                <a:cs typeface="Arial" panose="020B0604020202020204" pitchFamily="34" charset="0"/>
              </a:rPr>
              <a:t>Children with DD were over twice as likely to experience </a:t>
            </a:r>
            <a:r>
              <a:rPr lang="en-US" sz="1200" i="1" kern="1200" dirty="0">
                <a:solidFill>
                  <a:schemeClr val="tx1"/>
                </a:solidFill>
                <a:latin typeface="Arial" panose="020B0604020202020204" pitchFamily="34" charset="0"/>
                <a:cs typeface="Arial" panose="020B0604020202020204" pitchFamily="34" charset="0"/>
              </a:rPr>
              <a:t>emotional neglect</a:t>
            </a:r>
            <a:r>
              <a:rPr lang="en-US" sz="1200" kern="1200" dirty="0">
                <a:solidFill>
                  <a:schemeClr val="tx1"/>
                </a:solidFill>
                <a:latin typeface="Arial" panose="020B0604020202020204" pitchFamily="34" charset="0"/>
                <a:cs typeface="Arial" panose="020B0604020202020204" pitchFamily="34" charset="0"/>
              </a:rPr>
              <a:t> (4.7/1000) compared to children without disabilities (2.3/1000). </a:t>
            </a:r>
          </a:p>
          <a:p>
            <a:pPr marL="171450" marR="0" lvl="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kern="1200" dirty="0">
                <a:solidFill>
                  <a:schemeClr val="tx1"/>
                </a:solidFill>
                <a:latin typeface="Arial" panose="020B0604020202020204" pitchFamily="34" charset="0"/>
                <a:cs typeface="Arial" panose="020B0604020202020204" pitchFamily="34" charset="0"/>
              </a:rPr>
              <a:t>There is evidence that certain behaviors are a mediating factor for maltreatment in this population. Externalizing behavior, which has a greater incidence among children with DD, appears to be related to an increased risk of </a:t>
            </a:r>
            <a:r>
              <a:rPr lang="en-US" sz="1200" i="1" kern="1200" dirty="0">
                <a:solidFill>
                  <a:schemeClr val="tx1"/>
                </a:solidFill>
                <a:latin typeface="Arial" panose="020B0604020202020204" pitchFamily="34" charset="0"/>
                <a:cs typeface="Arial" panose="020B0604020202020204" pitchFamily="34" charset="0"/>
              </a:rPr>
              <a:t>physical abuse</a:t>
            </a:r>
            <a:r>
              <a:rPr lang="en-US" sz="1200" kern="1200" dirty="0">
                <a:solidFill>
                  <a:schemeClr val="tx1"/>
                </a:solidFill>
                <a:latin typeface="Arial" panose="020B0604020202020204" pitchFamily="34" charset="0"/>
                <a:cs typeface="Arial" panose="020B0604020202020204" pitchFamily="34" charset="0"/>
              </a:rPr>
              <a:t> (Gerstein, et al., 2011).  Internalizing behavior or communication and learning problems are associated with increased risk of </a:t>
            </a:r>
            <a:r>
              <a:rPr lang="en-US" sz="1200" i="1" kern="1200" dirty="0">
                <a:solidFill>
                  <a:schemeClr val="tx1"/>
                </a:solidFill>
                <a:latin typeface="Arial" panose="020B0604020202020204" pitchFamily="34" charset="0"/>
                <a:cs typeface="Arial" panose="020B0604020202020204" pitchFamily="34" charset="0"/>
              </a:rPr>
              <a:t>sexual abuse</a:t>
            </a:r>
            <a:r>
              <a:rPr lang="en-US" sz="1200" kern="1200" dirty="0">
                <a:solidFill>
                  <a:schemeClr val="tx1"/>
                </a:solidFill>
                <a:latin typeface="Arial" panose="020B0604020202020204" pitchFamily="34" charset="0"/>
                <a:cs typeface="Arial" panose="020B0604020202020204" pitchFamily="34" charset="0"/>
              </a:rPr>
              <a:t> (Turner, et al., 2011).</a:t>
            </a:r>
          </a:p>
          <a:p>
            <a:pPr marL="171450" marR="0" lvl="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kern="1200" dirty="0">
                <a:solidFill>
                  <a:schemeClr val="tx1"/>
                </a:solidFill>
                <a:latin typeface="Arial" panose="020B0604020202020204" pitchFamily="34" charset="0"/>
                <a:cs typeface="Arial" panose="020B0604020202020204" pitchFamily="34" charset="0"/>
              </a:rPr>
              <a:t>When children with intellectual disabilities reach adolescence, their sexual development may not be well-understood given persistent myths that this population is “asexual,” or, alternatively, “hypersexual.” Increased vulnerability to sexual abuse in this group stems from increased risk of early puberty, multiple caregivers providing intimate care, and educational and communication barriers. </a:t>
            </a:r>
          </a:p>
          <a:p>
            <a:pPr marL="171450" marR="0" lvl="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i="1" u="sng" kern="1200" dirty="0">
                <a:solidFill>
                  <a:schemeClr val="tx1"/>
                </a:solidFill>
                <a:latin typeface="Arial" panose="020B0604020202020204" pitchFamily="34" charset="0"/>
                <a:cs typeface="Arial" panose="020B0604020202020204" pitchFamily="34" charset="0"/>
              </a:rPr>
              <a:t>(Click the remote or press the space bar). </a:t>
            </a:r>
            <a:r>
              <a:rPr lang="en-US" sz="1200" i="1" kern="1200" dirty="0">
                <a:solidFill>
                  <a:schemeClr val="tx1"/>
                </a:solidFill>
                <a:latin typeface="Arial" panose="020B0604020202020204" pitchFamily="34" charset="0"/>
                <a:cs typeface="Arial" panose="020B0604020202020204" pitchFamily="34" charset="0"/>
              </a:rPr>
              <a:t>Domestic violence</a:t>
            </a:r>
            <a:r>
              <a:rPr lang="en-US" sz="1200" kern="1200" dirty="0">
                <a:solidFill>
                  <a:schemeClr val="tx1"/>
                </a:solidFill>
                <a:latin typeface="Arial" panose="020B0604020202020204" pitchFamily="34" charset="0"/>
                <a:cs typeface="Arial" panose="020B0604020202020204" pitchFamily="34" charset="0"/>
              </a:rPr>
              <a:t> is estimated to be almost three times more likely in families of children with DD (Sullivan, 2006). </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i="1" u="sng" kern="1200" dirty="0">
                <a:solidFill>
                  <a:schemeClr val="tx1"/>
                </a:solidFill>
                <a:latin typeface="Arial" panose="020B0604020202020204" pitchFamily="34" charset="0"/>
                <a:cs typeface="Arial" panose="020B0604020202020204" pitchFamily="34" charset="0"/>
              </a:rPr>
              <a:t>(Click the remote or press the space bar). </a:t>
            </a:r>
            <a:r>
              <a:rPr lang="en-US" sz="1200" i="0" u="none" kern="1200" dirty="0">
                <a:solidFill>
                  <a:schemeClr val="tx1"/>
                </a:solidFill>
                <a:latin typeface="Arial" panose="020B0604020202020204" pitchFamily="34" charset="0"/>
                <a:cs typeface="Arial" panose="020B0604020202020204" pitchFamily="34" charset="0"/>
              </a:rPr>
              <a:t>Children</a:t>
            </a:r>
            <a:r>
              <a:rPr lang="en-US" sz="1200" i="0" u="none" kern="1200" baseline="0" dirty="0">
                <a:solidFill>
                  <a:schemeClr val="tx1"/>
                </a:solidFill>
                <a:latin typeface="Arial" panose="020B0604020202020204" pitchFamily="34" charset="0"/>
                <a:cs typeface="Arial" panose="020B0604020202020204" pitchFamily="34" charset="0"/>
              </a:rPr>
              <a:t> with IDD are </a:t>
            </a:r>
            <a:r>
              <a:rPr lang="en-US" sz="1200" dirty="0">
                <a:latin typeface="Arial" panose="020B0604020202020204" pitchFamily="34" charset="0"/>
                <a:cs typeface="Arial" panose="020B0604020202020204" pitchFamily="34" charset="0"/>
              </a:rPr>
              <a:t>4x more likely to be victims of crime. </a:t>
            </a:r>
            <a:r>
              <a:rPr lang="en-US" sz="1200" kern="1200" dirty="0">
                <a:solidFill>
                  <a:schemeClr val="tx1"/>
                </a:solidFill>
                <a:latin typeface="Arial" panose="020B0604020202020204" pitchFamily="34" charset="0"/>
                <a:cs typeface="Arial" panose="020B0604020202020204" pitchFamily="34" charset="0"/>
              </a:rPr>
              <a:t>A study conducted using data from the National Survey of Children’s Health (NSCH) found that children with special health care needs were </a:t>
            </a:r>
            <a:r>
              <a:rPr lang="en-US" sz="1200" i="1" kern="1200" dirty="0">
                <a:solidFill>
                  <a:schemeClr val="tx1"/>
                </a:solidFill>
                <a:latin typeface="Arial" panose="020B0604020202020204" pitchFamily="34" charset="0"/>
                <a:cs typeface="Arial" panose="020B0604020202020204" pitchFamily="34" charset="0"/>
              </a:rPr>
              <a:t>bullied</a:t>
            </a:r>
            <a:r>
              <a:rPr lang="en-US" sz="1200" kern="1200" dirty="0">
                <a:solidFill>
                  <a:schemeClr val="tx1"/>
                </a:solidFill>
                <a:latin typeface="Arial" panose="020B0604020202020204" pitchFamily="34" charset="0"/>
                <a:cs typeface="Arial" panose="020B0604020202020204" pitchFamily="34" charset="0"/>
              </a:rPr>
              <a:t> 1.5 to 2 times more than non-impaired children (Van Cleave &amp; Davis, 2006). </a:t>
            </a:r>
          </a:p>
          <a:p>
            <a:pPr marL="171450" marR="0" indent="-171450" algn="l" defTabSz="914400" rtl="0" eaLnBrk="1" fontAlgn="base" latinLnBrk="0" hangingPunct="1">
              <a:lnSpc>
                <a:spcPct val="100000"/>
              </a:lnSpc>
              <a:spcBef>
                <a:spcPts val="594"/>
              </a:spcBef>
              <a:spcAft>
                <a:spcPts val="594"/>
              </a:spcAft>
              <a:buClrTx/>
              <a:buSzTx/>
              <a:buFont typeface="Arial"/>
              <a:buChar char="•"/>
              <a:tabLst/>
              <a:defRPr/>
            </a:pPr>
            <a:r>
              <a:rPr lang="en-US" sz="1200" b="0" u="none" dirty="0">
                <a:latin typeface="Arial" panose="020B0604020202020204" pitchFamily="34" charset="0"/>
                <a:cs typeface="Arial" panose="020B0604020202020204" pitchFamily="34" charset="0"/>
              </a:rPr>
              <a:t>Be sensitive to “blaming” caregivers when indicating that there is a higher likelihood</a:t>
            </a:r>
            <a:r>
              <a:rPr lang="en-US" sz="1200" b="0" u="none" baseline="0" dirty="0">
                <a:latin typeface="Arial" panose="020B0604020202020204" pitchFamily="34" charset="0"/>
                <a:cs typeface="Arial" panose="020B0604020202020204" pitchFamily="34" charset="0"/>
              </a:rPr>
              <a:t> that children with IDD will be physically &amp; sexually abused</a:t>
            </a:r>
            <a:r>
              <a:rPr lang="en-US" sz="1200" dirty="0">
                <a:latin typeface="Arial" panose="020B0604020202020204" pitchFamily="34" charset="0"/>
                <a:cs typeface="Arial" panose="020B0604020202020204" pitchFamily="34" charset="0"/>
              </a:rPr>
              <a:t>.</a:t>
            </a:r>
            <a:endParaRPr lang="en-US" sz="1200" b="0" u="none"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CF106-14BB-418B-BF9E-4F77511D5E5F}" type="slidenum">
              <a:rPr lang="en-US" smtClean="0"/>
              <a:t>11</a:t>
            </a:fld>
            <a:endParaRPr lang="en-US"/>
          </a:p>
        </p:txBody>
      </p:sp>
    </p:spTree>
    <p:extLst>
      <p:ext uri="{BB962C8B-B14F-4D97-AF65-F5344CB8AC3E}">
        <p14:creationId xmlns:p14="http://schemas.microsoft.com/office/powerpoint/2010/main" val="432804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a:t>Presentation Title Goes Here</a:t>
            </a:r>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a:t>Speaker A, PhD</a:t>
            </a:r>
          </a:p>
          <a:p>
            <a:pPr>
              <a:lnSpc>
                <a:spcPct val="100000"/>
              </a:lnSpc>
            </a:pPr>
            <a:r>
              <a:rPr lang="en-US" sz="2800"/>
              <a:t>Speaker B, LMHP</a:t>
            </a:r>
          </a:p>
          <a:p>
            <a:pPr>
              <a:lnSpc>
                <a:spcPct val="100000"/>
              </a:lnSpc>
            </a:pPr>
            <a:r>
              <a:rPr lang="en-US" sz="2800"/>
              <a:t>Speaker C, PhD</a:t>
            </a:r>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363536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406630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noChangeAspect="1"/>
          </p:cNvSpPr>
          <p:nvPr>
            <p:ph type="pic" sz="quarter" idx="10" hasCustomPrompt="1"/>
          </p:nvPr>
        </p:nvSpPr>
        <p:spPr>
          <a:xfrm>
            <a:off x="838200" y="5959909"/>
            <a:ext cx="4447117" cy="788987"/>
          </a:xfrm>
        </p:spPr>
        <p:txBody>
          <a:bodyPr>
            <a:noAutofit/>
          </a:bodyPr>
          <a:lstStyle>
            <a:lvl1pPr>
              <a:defRPr sz="1500" baseline="0"/>
            </a:lvl1pPr>
          </a:lstStyle>
          <a:p>
            <a:r>
              <a:rPr lang="en-US"/>
              <a:t>If second slide, put your logo on actual slide here (Master) with alt text.</a:t>
            </a:r>
          </a:p>
        </p:txBody>
      </p:sp>
      <p:sp>
        <p:nvSpPr>
          <p:cNvPr id="7" name="Picture Placeholder 6"/>
          <p:cNvSpPr>
            <a:spLocks noGrp="1" noChangeAspect="1"/>
          </p:cNvSpPr>
          <p:nvPr>
            <p:ph type="pic" sz="quarter" idx="11" hasCustomPrompt="1"/>
          </p:nvPr>
        </p:nvSpPr>
        <p:spPr>
          <a:xfrm>
            <a:off x="7440086" y="5923396"/>
            <a:ext cx="4751916" cy="862012"/>
          </a:xfrm>
        </p:spPr>
        <p:txBody>
          <a:bodyPr>
            <a:noAutofit/>
          </a:bodyPr>
          <a:lstStyle>
            <a:lvl1pPr>
              <a:defRPr sz="1500" baseline="0"/>
            </a:lvl1pPr>
          </a:lstStyle>
          <a:p>
            <a:r>
              <a:rPr lang="en-US"/>
              <a:t>If this is your second slide, put the MHTTC stacked bars here (Master) with alt text.</a:t>
            </a:r>
          </a:p>
        </p:txBody>
      </p:sp>
    </p:spTree>
    <p:custDataLst>
      <p:tags r:id="rId1"/>
    </p:custDataLst>
    <p:extLst>
      <p:ext uri="{BB962C8B-B14F-4D97-AF65-F5344CB8AC3E}">
        <p14:creationId xmlns:p14="http://schemas.microsoft.com/office/powerpoint/2010/main" val="407096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a:t>Presentation Title Goes Here</a:t>
            </a:r>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a:t>Speaker A, PhD</a:t>
            </a:r>
          </a:p>
          <a:p>
            <a:pPr>
              <a:lnSpc>
                <a:spcPct val="100000"/>
              </a:lnSpc>
            </a:pPr>
            <a:r>
              <a:rPr lang="en-US" sz="2800"/>
              <a:t>Speaker B, LMHP</a:t>
            </a:r>
          </a:p>
          <a:p>
            <a:pPr>
              <a:lnSpc>
                <a:spcPct val="100000"/>
              </a:lnSpc>
            </a:pPr>
            <a:r>
              <a:rPr lang="en-US" sz="2800"/>
              <a:t>Speaker C, PhD</a:t>
            </a:r>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128794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32564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userDrawn="1"/>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76656D0-DF22-455F-B032-8E4D4896DD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91885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7F208D31-BFC2-4E66-BA6C-E5B7A9D4E26C}" type="slidenum">
              <a:rPr lang="en-US" smtClean="0"/>
              <a:t>‹#›</a:t>
            </a:fld>
            <a:endParaRPr lang="en-US"/>
          </a:p>
        </p:txBody>
      </p:sp>
    </p:spTree>
    <p:extLst>
      <p:ext uri="{BB962C8B-B14F-4D97-AF65-F5344CB8AC3E}">
        <p14:creationId xmlns:p14="http://schemas.microsoft.com/office/powerpoint/2010/main" val="209536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3897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421160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00106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02169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903532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53091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36778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2191997" cy="6857999"/>
          </a:xfrm>
          <a:prstGeom prst="rect">
            <a:avLst/>
          </a:prstGeom>
        </p:spPr>
      </p:pic>
      <p:sp>
        <p:nvSpPr>
          <p:cNvPr id="2" name="Holder 2"/>
          <p:cNvSpPr>
            <a:spLocks noGrp="1"/>
          </p:cNvSpPr>
          <p:nvPr>
            <p:ph type="title"/>
          </p:nvPr>
        </p:nvSpPr>
        <p:spPr/>
        <p:txBody>
          <a:bodyPr lIns="0" tIns="0" rIns="0" bIns="0"/>
          <a:lstStyle>
            <a:lvl1pPr>
              <a:defRPr sz="3200" b="1" i="1">
                <a:solidFill>
                  <a:srgbClr val="AC122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555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1" y="0"/>
            <a:ext cx="12740217"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710819" y="1168329"/>
            <a:ext cx="8781499"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812122" y="2055278"/>
            <a:ext cx="8571260"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p>
        </p:txBody>
      </p:sp>
      <p:sp>
        <p:nvSpPr>
          <p:cNvPr id="3" name="Subtitle 2"/>
          <p:cNvSpPr>
            <a:spLocks noGrp="1"/>
          </p:cNvSpPr>
          <p:nvPr>
            <p:ph type="subTitle" idx="1"/>
          </p:nvPr>
        </p:nvSpPr>
        <p:spPr>
          <a:xfrm>
            <a:off x="1812122" y="3941492"/>
            <a:ext cx="8571260"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53440" y="320040"/>
            <a:ext cx="3657600" cy="320040"/>
          </a:xfrm>
        </p:spPr>
        <p:txBody>
          <a:bodyPr vert="horz" lIns="91440" tIns="45720" rIns="91440" bIns="45720" rtlCol="0" anchor="ctr"/>
          <a:lstStyle>
            <a:lvl1pPr>
              <a:defRPr lang="en-US"/>
            </a:lvl1pPr>
          </a:lstStyle>
          <a:p>
            <a:fld id="{FA0A0286-19EC-7C4F-B96D-E29446D39A2B}" type="datetimeFigureOut">
              <a:rPr lang="en-US" smtClean="0"/>
              <a:t>10/21/2022</a:t>
            </a:fld>
            <a:endParaRPr lang="en-US"/>
          </a:p>
        </p:txBody>
      </p:sp>
      <p:sp>
        <p:nvSpPr>
          <p:cNvPr id="5" name="Footer Placeholder 4"/>
          <p:cNvSpPr>
            <a:spLocks noGrp="1"/>
          </p:cNvSpPr>
          <p:nvPr>
            <p:ph type="ftr" sz="quarter" idx="11"/>
          </p:nvPr>
        </p:nvSpPr>
        <p:spPr>
          <a:xfrm>
            <a:off x="853440" y="6227064"/>
            <a:ext cx="10472928"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11968"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28161886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381634" y="1"/>
            <a:ext cx="12562345"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853440" y="1699589"/>
            <a:ext cx="4382069"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67406" y="2349924"/>
            <a:ext cx="4149397" cy="246495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887583" y="803186"/>
            <a:ext cx="545521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0286-19EC-7C4F-B96D-E29446D39A2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551036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1" y="0"/>
            <a:ext cx="12740217"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3204635" y="1158902"/>
            <a:ext cx="5756912"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05531" y="2028827"/>
            <a:ext cx="5550603" cy="1732474"/>
          </a:xfrm>
        </p:spPr>
        <p:txBody>
          <a:bodyPr bIns="0" anchor="b">
            <a:normAutofit/>
          </a:bodyPr>
          <a:lstStyle>
            <a:lvl1pPr algn="ctr">
              <a:defRPr sz="36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05531" y="3843339"/>
            <a:ext cx="5550603"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3440" y="320040"/>
            <a:ext cx="3657600" cy="320040"/>
          </a:xfrm>
        </p:spPr>
        <p:txBody>
          <a:bodyPr/>
          <a:lstStyle/>
          <a:p>
            <a:fld id="{FA0A0286-19EC-7C4F-B96D-E29446D39A2B}" type="datetimeFigureOut">
              <a:rPr lang="en-US" smtClean="0"/>
              <a:t>10/21/2022</a:t>
            </a:fld>
            <a:endParaRPr lang="en-US"/>
          </a:p>
        </p:txBody>
      </p:sp>
      <p:sp>
        <p:nvSpPr>
          <p:cNvPr id="5" name="Footer Placeholder 4"/>
          <p:cNvSpPr>
            <a:spLocks noGrp="1"/>
          </p:cNvSpPr>
          <p:nvPr>
            <p:ph type="ftr" sz="quarter" idx="11"/>
          </p:nvPr>
        </p:nvSpPr>
        <p:spPr>
          <a:xfrm>
            <a:off x="853440" y="6227064"/>
            <a:ext cx="10472928"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11968"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61600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381634" y="1"/>
            <a:ext cx="12562345"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853440" y="1699589"/>
            <a:ext cx="4382069"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9937" y="2355068"/>
            <a:ext cx="4162884" cy="2459808"/>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897352" y="804029"/>
            <a:ext cx="5455565" cy="2459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3711" y="3585104"/>
            <a:ext cx="5459205" cy="2470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53440" y="320040"/>
            <a:ext cx="3657600" cy="320040"/>
          </a:xfrm>
        </p:spPr>
        <p:txBody>
          <a:bodyPr/>
          <a:lstStyle/>
          <a:p>
            <a:fld id="{FA0A0286-19EC-7C4F-B96D-E29446D39A2B}" type="datetimeFigureOut">
              <a:rPr lang="en-US" smtClean="0"/>
              <a:t>10/21/2022</a:t>
            </a:fld>
            <a:endParaRPr lang="en-US"/>
          </a:p>
        </p:txBody>
      </p:sp>
      <p:sp>
        <p:nvSpPr>
          <p:cNvPr id="6" name="Footer Placeholder 5"/>
          <p:cNvSpPr>
            <a:spLocks noGrp="1"/>
          </p:cNvSpPr>
          <p:nvPr>
            <p:ph type="ftr" sz="quarter" idx="11"/>
          </p:nvPr>
        </p:nvSpPr>
        <p:spPr>
          <a:xfrm>
            <a:off x="853440" y="6227064"/>
            <a:ext cx="10472928" cy="320040"/>
          </a:xfrm>
        </p:spPr>
        <p:txBody>
          <a:bodyPr/>
          <a:lstStyle/>
          <a:p>
            <a:endParaRPr lang="en-US"/>
          </a:p>
        </p:txBody>
      </p:sp>
      <p:sp>
        <p:nvSpPr>
          <p:cNvPr id="7" name="Slide Number Placeholder 6"/>
          <p:cNvSpPr>
            <a:spLocks noGrp="1"/>
          </p:cNvSpPr>
          <p:nvPr>
            <p:ph type="sldNum" sz="quarter" idx="12"/>
          </p:nvPr>
        </p:nvSpPr>
        <p:spPr>
          <a:xfrm>
            <a:off x="10411968"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3376634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381634" y="1"/>
            <a:ext cx="12562345"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53440" y="1699589"/>
            <a:ext cx="4382069"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9937" y="2355848"/>
            <a:ext cx="4162884" cy="2459028"/>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6275484" y="802200"/>
            <a:ext cx="5073497"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75515" y="1487999"/>
            <a:ext cx="5072899"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0014" y="3585518"/>
            <a:ext cx="5092900"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60014" y="4270332"/>
            <a:ext cx="5092900"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53440" y="320040"/>
            <a:ext cx="3657600" cy="320040"/>
          </a:xfrm>
        </p:spPr>
        <p:txBody>
          <a:bodyPr/>
          <a:lstStyle/>
          <a:p>
            <a:fld id="{FA0A0286-19EC-7C4F-B96D-E29446D39A2B}" type="datetimeFigureOut">
              <a:rPr lang="en-US" smtClean="0"/>
              <a:t>10/21/2022</a:t>
            </a:fld>
            <a:endParaRPr lang="en-US"/>
          </a:p>
        </p:txBody>
      </p:sp>
      <p:sp>
        <p:nvSpPr>
          <p:cNvPr id="8" name="Footer Placeholder 7"/>
          <p:cNvSpPr>
            <a:spLocks noGrp="1"/>
          </p:cNvSpPr>
          <p:nvPr>
            <p:ph type="ftr" sz="quarter" idx="11"/>
          </p:nvPr>
        </p:nvSpPr>
        <p:spPr>
          <a:xfrm>
            <a:off x="853440" y="6227064"/>
            <a:ext cx="10472928" cy="320040"/>
          </a:xfrm>
        </p:spPr>
        <p:txBody>
          <a:bodyPr/>
          <a:lstStyle/>
          <a:p>
            <a:endParaRPr lang="en-US"/>
          </a:p>
        </p:txBody>
      </p:sp>
      <p:sp>
        <p:nvSpPr>
          <p:cNvPr id="9" name="Slide Number Placeholder 8"/>
          <p:cNvSpPr>
            <a:spLocks noGrp="1"/>
          </p:cNvSpPr>
          <p:nvPr>
            <p:ph type="sldNum" sz="quarter" idx="12"/>
          </p:nvPr>
        </p:nvSpPr>
        <p:spPr>
          <a:xfrm>
            <a:off x="10411968"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246893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381634" y="1"/>
            <a:ext cx="12562345"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853440" y="1699589"/>
            <a:ext cx="4382069"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67406" y="2349924"/>
            <a:ext cx="4149396" cy="246495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A0A0286-19EC-7C4F-B96D-E29446D39A2B}" type="datetimeFigureOut">
              <a:rPr lang="en-US" smtClean="0"/>
              <a:t>10/21/2022</a:t>
            </a:fld>
            <a:endParaRPr lang="en-US"/>
          </a:p>
        </p:txBody>
      </p:sp>
      <p:sp>
        <p:nvSpPr>
          <p:cNvPr id="4" name="Footer Placeholder 3"/>
          <p:cNvSpPr>
            <a:spLocks noGrp="1"/>
          </p:cNvSpPr>
          <p:nvPr>
            <p:ph type="ftr" sz="quarter" idx="11"/>
          </p:nvPr>
        </p:nvSpPr>
        <p:spPr>
          <a:xfrm>
            <a:off x="853440" y="6227064"/>
            <a:ext cx="10472928" cy="320040"/>
          </a:xfrm>
        </p:spPr>
        <p:txBody>
          <a:bodyPr/>
          <a:lstStyle/>
          <a:p>
            <a:endParaRPr lang="en-US"/>
          </a:p>
        </p:txBody>
      </p:sp>
      <p:sp>
        <p:nvSpPr>
          <p:cNvPr id="5" name="Slide Number Placeholder 4"/>
          <p:cNvSpPr>
            <a:spLocks noGrp="1"/>
          </p:cNvSpPr>
          <p:nvPr>
            <p:ph type="sldNum" sz="quarter" idx="12"/>
          </p:nvPr>
        </p:nvSpPr>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3288445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3440" y="320040"/>
            <a:ext cx="3657600" cy="320040"/>
          </a:xfrm>
        </p:spPr>
        <p:txBody>
          <a:bodyPr/>
          <a:lstStyle/>
          <a:p>
            <a:fld id="{FA0A0286-19EC-7C4F-B96D-E29446D39A2B}" type="datetimeFigureOut">
              <a:rPr lang="en-US" smtClean="0"/>
              <a:t>10/21/2022</a:t>
            </a:fld>
            <a:endParaRPr lang="en-US"/>
          </a:p>
        </p:txBody>
      </p:sp>
      <p:sp>
        <p:nvSpPr>
          <p:cNvPr id="3" name="Footer Placeholder 2"/>
          <p:cNvSpPr>
            <a:spLocks noGrp="1"/>
          </p:cNvSpPr>
          <p:nvPr>
            <p:ph type="ftr" sz="quarter" idx="11"/>
          </p:nvPr>
        </p:nvSpPr>
        <p:spPr>
          <a:xfrm>
            <a:off x="853440" y="6227064"/>
            <a:ext cx="10472928" cy="320040"/>
          </a:xfrm>
        </p:spPr>
        <p:txBody>
          <a:bodyPr/>
          <a:lstStyle/>
          <a:p>
            <a:endParaRPr lang="en-US"/>
          </a:p>
        </p:txBody>
      </p:sp>
      <p:sp>
        <p:nvSpPr>
          <p:cNvPr id="4" name="Slide Number Placeholder 3"/>
          <p:cNvSpPr>
            <a:spLocks noGrp="1"/>
          </p:cNvSpPr>
          <p:nvPr>
            <p:ph type="sldNum" sz="quarter" idx="12"/>
          </p:nvPr>
        </p:nvSpPr>
        <p:spPr>
          <a:xfrm>
            <a:off x="10411968"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393577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userDrawn="1"/>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76656D0-DF22-455F-B032-8E4D4896D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1726168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381634" y="1"/>
            <a:ext cx="12562345"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853440" y="1699589"/>
            <a:ext cx="4382069"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67406" y="2349925"/>
            <a:ext cx="4149396" cy="1225399"/>
          </a:xfrm>
        </p:spPr>
        <p:txBody>
          <a:bodyPr bIns="0" anchor="b">
            <a:noAutofit/>
          </a:bodyPr>
          <a:lstStyle>
            <a:lvl1pPr algn="ctr">
              <a:defRPr sz="2800">
                <a:solidFill>
                  <a:srgbClr val="FFFEFF"/>
                </a:solidFill>
              </a:defRPr>
            </a:lvl1pPr>
          </a:lstStyle>
          <a:p>
            <a:r>
              <a:rPr lang="en-US"/>
              <a:t>Click to edit Master title style</a:t>
            </a:r>
          </a:p>
        </p:txBody>
      </p:sp>
      <p:sp>
        <p:nvSpPr>
          <p:cNvPr id="3" name="Content Placeholder 2"/>
          <p:cNvSpPr>
            <a:spLocks noGrp="1"/>
          </p:cNvSpPr>
          <p:nvPr>
            <p:ph idx="1"/>
          </p:nvPr>
        </p:nvSpPr>
        <p:spPr>
          <a:xfrm>
            <a:off x="5887582" y="801391"/>
            <a:ext cx="5460857"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67406" y="3575324"/>
            <a:ext cx="4149396"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A0286-19EC-7C4F-B96D-E29446D39A2B}"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2961326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1" y="0"/>
            <a:ext cx="12740217"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859284" y="1698332"/>
            <a:ext cx="5810336"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39568" y="0"/>
            <a:ext cx="4652432"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p:cNvSpPr>
            <a:spLocks noGrp="1"/>
          </p:cNvSpPr>
          <p:nvPr>
            <p:ph type="title"/>
          </p:nvPr>
        </p:nvSpPr>
        <p:spPr>
          <a:xfrm>
            <a:off x="964780" y="2336403"/>
            <a:ext cx="5596888" cy="1265539"/>
          </a:xfrm>
        </p:spPr>
        <p:txBody>
          <a:bodyPr bIns="0" anchor="b">
            <a:normAutofit/>
          </a:bodyPr>
          <a:lstStyle>
            <a:lvl1pPr>
              <a:defRPr sz="32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963086" y="3601942"/>
            <a:ext cx="5599005"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53440" y="320040"/>
            <a:ext cx="3657600" cy="320040"/>
          </a:xfrm>
        </p:spPr>
        <p:txBody>
          <a:bodyPr/>
          <a:lstStyle/>
          <a:p>
            <a:fld id="{FA0A0286-19EC-7C4F-B96D-E29446D39A2B}" type="datetimeFigureOut">
              <a:rPr lang="en-US" smtClean="0"/>
              <a:t>10/21/2022</a:t>
            </a:fld>
            <a:endParaRPr lang="en-US"/>
          </a:p>
        </p:txBody>
      </p:sp>
      <p:sp>
        <p:nvSpPr>
          <p:cNvPr id="6" name="Footer Placeholder 5"/>
          <p:cNvSpPr>
            <a:spLocks noGrp="1"/>
          </p:cNvSpPr>
          <p:nvPr>
            <p:ph type="ftr" sz="quarter" idx="11"/>
          </p:nvPr>
        </p:nvSpPr>
        <p:spPr>
          <a:xfrm>
            <a:off x="853441" y="6227064"/>
            <a:ext cx="5811521" cy="320040"/>
          </a:xfrm>
        </p:spPr>
        <p:txBody>
          <a:bodyPr/>
          <a:lstStyle/>
          <a:p>
            <a:endParaRPr lang="en-US"/>
          </a:p>
        </p:txBody>
      </p:sp>
      <p:sp>
        <p:nvSpPr>
          <p:cNvPr id="7" name="Slide Number Placeholder 6"/>
          <p:cNvSpPr>
            <a:spLocks noGrp="1"/>
          </p:cNvSpPr>
          <p:nvPr>
            <p:ph type="sldNum" sz="quarter" idx="12"/>
          </p:nvPr>
        </p:nvSpPr>
        <p:spPr>
          <a:xfrm>
            <a:off x="5753951"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2952667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381634" y="1"/>
            <a:ext cx="12562345"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853440" y="1699589"/>
            <a:ext cx="4382069"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65049" y="2349926"/>
            <a:ext cx="4151753" cy="2472774"/>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887582" y="794719"/>
            <a:ext cx="5460857"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A0286-19EC-7C4F-B96D-E29446D39A2B}"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2791762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1" y="1"/>
            <a:ext cx="12562345"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6970846" y="1699589"/>
            <a:ext cx="4382069"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084813" y="2349924"/>
            <a:ext cx="4149396" cy="2464951"/>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57678" y="802808"/>
            <a:ext cx="5491055"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53440" y="320040"/>
            <a:ext cx="3657600" cy="320040"/>
          </a:xfrm>
        </p:spPr>
        <p:txBody>
          <a:bodyPr/>
          <a:lstStyle/>
          <a:p>
            <a:fld id="{FA0A0286-19EC-7C4F-B96D-E29446D39A2B}" type="datetimeFigureOut">
              <a:rPr lang="en-US" smtClean="0"/>
              <a:t>10/21/2022</a:t>
            </a:fld>
            <a:endParaRPr lang="en-US"/>
          </a:p>
        </p:txBody>
      </p:sp>
      <p:sp>
        <p:nvSpPr>
          <p:cNvPr id="5" name="Footer Placeholder 4"/>
          <p:cNvSpPr>
            <a:spLocks noGrp="1"/>
          </p:cNvSpPr>
          <p:nvPr>
            <p:ph type="ftr" sz="quarter" idx="11"/>
          </p:nvPr>
        </p:nvSpPr>
        <p:spPr>
          <a:xfrm>
            <a:off x="853440" y="6227064"/>
            <a:ext cx="10472928" cy="320040"/>
          </a:xfrm>
        </p:spPr>
        <p:txBody>
          <a:bodyPr/>
          <a:lstStyle/>
          <a:p>
            <a:endParaRPr lang="en-US"/>
          </a:p>
        </p:txBody>
      </p:sp>
      <p:sp>
        <p:nvSpPr>
          <p:cNvPr id="6" name="Slide Number Placeholder 5"/>
          <p:cNvSpPr>
            <a:spLocks noGrp="1"/>
          </p:cNvSpPr>
          <p:nvPr>
            <p:ph type="sldNum" sz="quarter" idx="12"/>
          </p:nvPr>
        </p:nvSpPr>
        <p:spPr>
          <a:xfrm>
            <a:off x="10411968" y="320040"/>
            <a:ext cx="914400" cy="320040"/>
          </a:xfrm>
        </p:spPr>
        <p:txBody>
          <a:bodyPr/>
          <a:lstStyle/>
          <a:p>
            <a:fld id="{27407A42-D768-EF48-920B-7F94DE4C8329}" type="slidenum">
              <a:rPr lang="en-US" smtClean="0"/>
              <a:t>‹#›</a:t>
            </a:fld>
            <a:endParaRPr lang="en-US"/>
          </a:p>
        </p:txBody>
      </p:sp>
    </p:spTree>
    <p:extLst>
      <p:ext uri="{BB962C8B-B14F-4D97-AF65-F5344CB8AC3E}">
        <p14:creationId xmlns:p14="http://schemas.microsoft.com/office/powerpoint/2010/main" val="191418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7F208D31-BFC2-4E66-BA6C-E5B7A9D4E26C}" type="slidenum">
              <a:rPr lang="en-US" smtClean="0"/>
              <a:t>‹#›</a:t>
            </a:fld>
            <a:endParaRPr lang="en-US"/>
          </a:p>
        </p:txBody>
      </p:sp>
    </p:spTree>
    <p:extLst>
      <p:ext uri="{BB962C8B-B14F-4D97-AF65-F5344CB8AC3E}">
        <p14:creationId xmlns:p14="http://schemas.microsoft.com/office/powerpoint/2010/main" val="39933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89751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401866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55255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410511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836F0352-C69F-4F4E-BE9A-DF3A60602282}" type="datetimeFigureOut">
              <a:rPr lang="en-US" smtClean="0"/>
              <a:t>10/21/2022</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137090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0352-C69F-4F4E-BE9A-DF3A60602282}" type="datetimeFigureOut">
              <a:rPr lang="en-US" smtClean="0"/>
              <a:t>10/21/2022</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08D31-BFC2-4E66-BA6C-E5B7A9D4E26C}" type="slidenum">
              <a:rPr lang="en-US" smtClean="0"/>
              <a:t>‹#›</a:t>
            </a:fld>
            <a:endParaRPr lang="en-US"/>
          </a:p>
        </p:txBody>
      </p:sp>
    </p:spTree>
    <p:extLst>
      <p:ext uri="{BB962C8B-B14F-4D97-AF65-F5344CB8AC3E}">
        <p14:creationId xmlns:p14="http://schemas.microsoft.com/office/powerpoint/2010/main" val="292497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0352-C69F-4F4E-BE9A-DF3A60602282}" type="datetimeFigureOut">
              <a:rPr lang="en-US" smtClean="0"/>
              <a:t>10/21/2022</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08D31-BFC2-4E66-BA6C-E5B7A9D4E26C}" type="slidenum">
              <a:rPr lang="en-US" smtClean="0"/>
              <a:t>‹#›</a:t>
            </a:fld>
            <a:endParaRPr lang="en-US"/>
          </a:p>
        </p:txBody>
      </p:sp>
    </p:spTree>
    <p:extLst>
      <p:ext uri="{BB962C8B-B14F-4D97-AF65-F5344CB8AC3E}">
        <p14:creationId xmlns:p14="http://schemas.microsoft.com/office/powerpoint/2010/main" val="3865356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7406" y="2349925"/>
            <a:ext cx="4149396" cy="2464952"/>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887584" y="794719"/>
            <a:ext cx="5438785"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53440"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A0A0286-19EC-7C4F-B96D-E29446D39A2B}" type="datetimeFigureOut">
              <a:rPr lang="en-US" smtClean="0"/>
              <a:t>10/21/2022</a:t>
            </a:fld>
            <a:endParaRPr lang="en-US"/>
          </a:p>
        </p:txBody>
      </p:sp>
      <p:sp>
        <p:nvSpPr>
          <p:cNvPr id="5" name="Footer Placeholder 4"/>
          <p:cNvSpPr>
            <a:spLocks noGrp="1"/>
          </p:cNvSpPr>
          <p:nvPr>
            <p:ph type="ftr" sz="quarter" idx="3"/>
          </p:nvPr>
        </p:nvSpPr>
        <p:spPr>
          <a:xfrm>
            <a:off x="853440" y="6227064"/>
            <a:ext cx="10472928"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11968"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7407A42-D768-EF48-920B-7F94DE4C8329}" type="slidenum">
              <a:rPr lang="en-US" smtClean="0"/>
              <a:t>‹#›</a:t>
            </a:fld>
            <a:endParaRPr lang="en-US"/>
          </a:p>
        </p:txBody>
      </p:sp>
    </p:spTree>
    <p:extLst>
      <p:ext uri="{BB962C8B-B14F-4D97-AF65-F5344CB8AC3E}">
        <p14:creationId xmlns:p14="http://schemas.microsoft.com/office/powerpoint/2010/main" val="214225332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18/10/relationships/comments" Target="../comments/modernComment_11F9_4A4BB5AF.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18/10/relationships/comments" Target="../comments/modernComment_11FA_C4FAAACD.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18/10/relationships/comments" Target="../comments/modernComment_120B_F3A817D3.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ncbddd/actearly/milestones/index.html"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microsoft.com/office/2018/10/relationships/comments" Target="../comments/modernComment_11F3_33EAA2D8.xml"/><Relationship Id="rId5" Type="http://schemas.openxmlformats.org/officeDocument/2006/relationships/diagramQuickStyle" Target="../diagrams/quickStyle6.xml"/><Relationship Id="rId10" Type="http://schemas.openxmlformats.org/officeDocument/2006/relationships/hyperlink" Target="https://medlineplus.gov/ency/article/002003.htm" TargetMode="External"/><Relationship Id="rId4" Type="http://schemas.openxmlformats.org/officeDocument/2006/relationships/diagramLayout" Target="../diagrams/layout6.xml"/><Relationship Id="rId9" Type="http://schemas.openxmlformats.org/officeDocument/2006/relationships/hyperlink" Target="https://medlineplus.gov/ency/article/002017.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18/10/relationships/comments" Target="../comments/modernComment_11F2_701336CA.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gov/gpcpd/board-and-staff/join-the-board/federal-definition-of-developmental-disabilitie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microsoft.com/office/2018/10/relationships/comments" Target="../comments/modernComment_11F1_8B6033DA.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18/10/relationships/comments" Target="../comments/modernComment_11F4_6DC0821A.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microsoft.com/office/2018/10/relationships/comments" Target="../comments/modernComment_11FB_142F96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s://mhttcnetwork.org/centers/content/mid-america-mhttc"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176/appi.books.9780890425596"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s://www.aaidd.org/intellectual-disability/defini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ore.samhsa.gov/product/SAMHSA-s-Concept-of-Trauma-and-Guidance-for-a-Trauma-Informed-Approach/SMA14-4884" TargetMode="External"/><Relationship Id="rId3" Type="http://schemas.openxmlformats.org/officeDocument/2006/relationships/image" Target="../media/image15.png"/><Relationship Id="rId7" Type="http://schemas.openxmlformats.org/officeDocument/2006/relationships/hyperlink" Target="https://www.nctsn.or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 Id="rId9" Type="http://schemas.openxmlformats.org/officeDocument/2006/relationships/hyperlink" Target="https://www.samhsa.gov/resource/ebp/tip-57-trauma-informed-care-behavioral-health-servic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551526"/>
            <a:ext cx="9144000" cy="306475"/>
          </a:xfrm>
          <a:prstGeom prst="rect">
            <a:avLst/>
          </a:prstGeom>
          <a:solidFill>
            <a:srgbClr val="AA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sp>
        <p:nvSpPr>
          <p:cNvPr id="5" name="Rectangle 4"/>
          <p:cNvSpPr/>
          <p:nvPr/>
        </p:nvSpPr>
        <p:spPr>
          <a:xfrm>
            <a:off x="1765161" y="5358475"/>
            <a:ext cx="1778558" cy="1318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sp>
        <p:nvSpPr>
          <p:cNvPr id="6" name="TextBox 5"/>
          <p:cNvSpPr txBox="1"/>
          <p:nvPr/>
        </p:nvSpPr>
        <p:spPr>
          <a:xfrm>
            <a:off x="2024049" y="5833232"/>
            <a:ext cx="1181149" cy="400110"/>
          </a:xfrm>
          <a:prstGeom prst="rect">
            <a:avLst/>
          </a:prstGeom>
          <a:solidFill>
            <a:schemeClr val="tx1"/>
          </a:solidFill>
        </p:spPr>
        <p:txBody>
          <a:bodyPr wrap="square" lIns="91440" tIns="45720" rIns="91440" bIns="45720" rtlCol="0" anchor="t">
            <a:spAutoFit/>
          </a:bodyPr>
          <a:lstStyle/>
          <a:p>
            <a:pPr defTabSz="457200"/>
            <a:r>
              <a:rPr lang="en-US" sz="2000" b="1">
                <a:solidFill>
                  <a:prstClr val="white"/>
                </a:solidFill>
                <a:latin typeface="Arial"/>
                <a:cs typeface="Arial"/>
              </a:rPr>
              <a:t> MHTTC</a:t>
            </a:r>
            <a:endParaRPr lang="en-US" sz="2000" b="1">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121" y="5833233"/>
            <a:ext cx="590632" cy="552527"/>
          </a:xfrm>
          <a:prstGeom prst="rect">
            <a:avLst/>
          </a:prstGeom>
        </p:spPr>
      </p:pic>
      <p:sp>
        <p:nvSpPr>
          <p:cNvPr id="8" name="Title 1">
            <a:extLst>
              <a:ext uri="{FF2B5EF4-FFF2-40B4-BE49-F238E27FC236}">
                <a16:creationId xmlns:a16="http://schemas.microsoft.com/office/drawing/2014/main" id="{042E175F-845A-4A83-BDA8-EC942D855202}"/>
              </a:ext>
            </a:extLst>
          </p:cNvPr>
          <p:cNvSpPr txBox="1">
            <a:spLocks/>
          </p:cNvSpPr>
          <p:nvPr/>
        </p:nvSpPr>
        <p:spPr>
          <a:xfrm>
            <a:off x="1834288" y="977984"/>
            <a:ext cx="8596465" cy="2185214"/>
          </a:xfrm>
          <a:prstGeom prst="rect">
            <a:avLst/>
          </a:prstGeom>
        </p:spPr>
        <p:txBody>
          <a:bodyPr wrap="square" lIns="91440" tIns="45720" rIns="91440" bIns="45720" anchor="t">
            <a:spAutoFit/>
          </a:bodyPr>
          <a:lst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a:lstStyle>
          <a:p>
            <a:r>
              <a:rPr lang="en-US" sz="4000" b="1" dirty="0">
                <a:solidFill>
                  <a:prstClr val="black"/>
                </a:solidFill>
                <a:latin typeface="Arial" panose="020B0604020202020204" pitchFamily="34" charset="0"/>
                <a:cs typeface="Arial" panose="020B0604020202020204" pitchFamily="34" charset="0"/>
              </a:rPr>
              <a:t>Screening and Assessing for Trauma with Children that have Intellectual or Developmental Disabilities</a:t>
            </a:r>
          </a:p>
        </p:txBody>
      </p:sp>
      <p:sp>
        <p:nvSpPr>
          <p:cNvPr id="9" name="Subtitle 2">
            <a:extLst>
              <a:ext uri="{FF2B5EF4-FFF2-40B4-BE49-F238E27FC236}">
                <a16:creationId xmlns:a16="http://schemas.microsoft.com/office/drawing/2014/main" id="{46093C86-C682-4C61-B30C-8E071AE906F8}"/>
              </a:ext>
            </a:extLst>
          </p:cNvPr>
          <p:cNvSpPr txBox="1">
            <a:spLocks/>
          </p:cNvSpPr>
          <p:nvPr/>
        </p:nvSpPr>
        <p:spPr>
          <a:xfrm>
            <a:off x="2836835" y="3446971"/>
            <a:ext cx="6591369" cy="1343958"/>
          </a:xfrm>
          <a:prstGeom prst="rect">
            <a:avLst/>
          </a:prstGeom>
        </p:spPr>
        <p:txBody>
          <a:bodyPr vert="horz" wrap="square" lIns="91440" tIns="45720" rIns="91440" bIns="45720" rtlCol="0" anchor="t">
            <a:spAutoFit/>
          </a:bodyPr>
          <a:lst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0" indent="0" algn="ctr">
              <a:lnSpc>
                <a:spcPct val="100000"/>
              </a:lnSpc>
              <a:buClr>
                <a:srgbClr val="F81B02"/>
              </a:buClr>
              <a:buNone/>
            </a:pPr>
            <a:r>
              <a:rPr lang="en-US" sz="2800" dirty="0">
                <a:solidFill>
                  <a:prstClr val="black"/>
                </a:solidFill>
                <a:latin typeface="Arial"/>
                <a:cs typeface="Arial"/>
              </a:rPr>
              <a:t>Allison “Alli” Morton, PhD</a:t>
            </a:r>
          </a:p>
          <a:p>
            <a:pPr marL="0" indent="0" algn="ctr">
              <a:lnSpc>
                <a:spcPct val="100000"/>
              </a:lnSpc>
              <a:buClr>
                <a:srgbClr val="F81B02"/>
              </a:buClr>
              <a:buNone/>
            </a:pPr>
            <a:endParaRPr lang="en-US" sz="2000" dirty="0">
              <a:solidFill>
                <a:prstClr val="black"/>
              </a:solidFill>
              <a:latin typeface="Arial"/>
              <a:cs typeface="Arial"/>
            </a:endParaRPr>
          </a:p>
          <a:p>
            <a:pPr marL="0" indent="0" algn="ctr">
              <a:lnSpc>
                <a:spcPct val="100000"/>
              </a:lnSpc>
              <a:buClr>
                <a:srgbClr val="F81B02"/>
              </a:buClr>
              <a:buNone/>
            </a:pPr>
            <a:r>
              <a:rPr lang="en-US" sz="2000" dirty="0">
                <a:solidFill>
                  <a:prstClr val="black"/>
                </a:solidFill>
                <a:latin typeface="Arial"/>
                <a:cs typeface="Arial"/>
              </a:rPr>
              <a:t>Oct. 19, 2022 - 12-1 p.m.</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67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278ADA9-6383-4BDD-80D2-8899A40268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9">
            <a:extLst>
              <a:ext uri="{FF2B5EF4-FFF2-40B4-BE49-F238E27FC236}">
                <a16:creationId xmlns:a16="http://schemas.microsoft.com/office/drawing/2014/main" id="{484B7147-B0F6-40ED-B5A2-FF72BC8198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11">
            <a:extLst>
              <a:ext uri="{FF2B5EF4-FFF2-40B4-BE49-F238E27FC236}">
                <a16:creationId xmlns:a16="http://schemas.microsoft.com/office/drawing/2014/main" id="{B36D2DE0-0628-4A9A-A59D-7BA8B5EB3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48E405C9-94BE-41DA-928C-DEC9A8550E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0F766EB5-965C-4943-B565-1D60329CC36C}"/>
              </a:ext>
            </a:extLst>
          </p:cNvPr>
          <p:cNvSpPr>
            <a:spLocks noGrp="1"/>
          </p:cNvSpPr>
          <p:nvPr>
            <p:ph type="title"/>
          </p:nvPr>
        </p:nvSpPr>
        <p:spPr>
          <a:xfrm>
            <a:off x="3345005" y="731398"/>
            <a:ext cx="5561938" cy="2513516"/>
          </a:xfrm>
        </p:spPr>
        <p:txBody>
          <a:bodyPr vert="horz" lIns="91440" tIns="45720" rIns="91440" bIns="45720" rtlCol="0" anchor="b">
            <a:normAutofit/>
          </a:bodyPr>
          <a:lstStyle/>
          <a:p>
            <a:pPr algn="ctr"/>
            <a:r>
              <a:rPr lang="en-US" sz="9600" b="1" dirty="0"/>
              <a:t>1 in 6</a:t>
            </a:r>
            <a:endParaRPr lang="en-US" sz="96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22B573F9-3D7A-4523-B8C7-E7D47B6863ED}"/>
              </a:ext>
            </a:extLst>
          </p:cNvPr>
          <p:cNvSpPr>
            <a:spLocks noGrp="1"/>
          </p:cNvSpPr>
          <p:nvPr>
            <p:ph idx="1"/>
          </p:nvPr>
        </p:nvSpPr>
        <p:spPr>
          <a:xfrm>
            <a:off x="3315031" y="3627457"/>
            <a:ext cx="5561938" cy="1534587"/>
          </a:xfrm>
        </p:spPr>
        <p:txBody>
          <a:bodyPr vert="horz" lIns="91440" tIns="45720" rIns="91440" bIns="45720" rtlCol="0">
            <a:normAutofit/>
          </a:bodyPr>
          <a:lstStyle/>
          <a:p>
            <a:pPr marL="0" indent="0">
              <a:buNone/>
            </a:pPr>
            <a:r>
              <a:rPr lang="en-US" sz="3200" dirty="0"/>
              <a:t>children in the US have one or more developmental or behavioral disabilities </a:t>
            </a:r>
          </a:p>
        </p:txBody>
      </p:sp>
      <p:sp>
        <p:nvSpPr>
          <p:cNvPr id="16" name="Arc 15">
            <a:extLst>
              <a:ext uri="{FF2B5EF4-FFF2-40B4-BE49-F238E27FC236}">
                <a16:creationId xmlns:a16="http://schemas.microsoft.com/office/drawing/2014/main" id="{D2091A72-D5BB-42AC-8FD3-F7747D9086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Oval 17">
            <a:extLst>
              <a:ext uri="{FF2B5EF4-FFF2-40B4-BE49-F238E27FC236}">
                <a16:creationId xmlns:a16="http://schemas.microsoft.com/office/drawing/2014/main" id="{6ED12BFC-A737-46AF-8411-481112D54B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6FD30BC5-EFA3-0D19-EB16-3B494AE81F2A}"/>
              </a:ext>
            </a:extLst>
          </p:cNvPr>
          <p:cNvSpPr txBox="1"/>
          <p:nvPr/>
        </p:nvSpPr>
        <p:spPr>
          <a:xfrm>
            <a:off x="9376071" y="6339739"/>
            <a:ext cx="20826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(Lipkin et al, 2020)</a:t>
            </a:r>
          </a:p>
        </p:txBody>
      </p:sp>
    </p:spTree>
    <p:extLst>
      <p:ext uri="{BB962C8B-B14F-4D97-AF65-F5344CB8AC3E}">
        <p14:creationId xmlns:p14="http://schemas.microsoft.com/office/powerpoint/2010/main" val="126309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AE4C-E51F-4824-9CF3-E08106CFED56}"/>
              </a:ext>
            </a:extLst>
          </p:cNvPr>
          <p:cNvSpPr>
            <a:spLocks noGrp="1"/>
          </p:cNvSpPr>
          <p:nvPr>
            <p:ph type="title"/>
          </p:nvPr>
        </p:nvSpPr>
        <p:spPr/>
        <p:txBody>
          <a:bodyPr/>
          <a:lstStyle/>
          <a:p>
            <a:r>
              <a:rPr lang="en-US" dirty="0"/>
              <a:t>IDD and Trauma Risk</a:t>
            </a:r>
          </a:p>
        </p:txBody>
      </p:sp>
      <p:graphicFrame>
        <p:nvGraphicFramePr>
          <p:cNvPr id="4" name="Content Placeholder 3">
            <a:extLst>
              <a:ext uri="{FF2B5EF4-FFF2-40B4-BE49-F238E27FC236}">
                <a16:creationId xmlns:a16="http://schemas.microsoft.com/office/drawing/2014/main" id="{B687E068-E489-431C-A8BB-F347E82F6A57}"/>
              </a:ext>
            </a:extLst>
          </p:cNvPr>
          <p:cNvGraphicFramePr>
            <a:graphicFrameLocks noGrp="1"/>
          </p:cNvGraphicFramePr>
          <p:nvPr>
            <p:ph idx="1"/>
            <p:extLst>
              <p:ext uri="{D42A27DB-BD31-4B8C-83A1-F6EECF244321}">
                <p14:modId xmlns:p14="http://schemas.microsoft.com/office/powerpoint/2010/main" val="1332336026"/>
              </p:ext>
            </p:extLst>
          </p:nvPr>
        </p:nvGraphicFramePr>
        <p:xfrm>
          <a:off x="838199" y="1540933"/>
          <a:ext cx="10778067" cy="495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475695"/>
      </p:ext>
    </p:extLst>
  </p:cSld>
  <p:clrMapOvr>
    <a:masterClrMapping/>
  </p:clrMapOvr>
  <p:extLst>
    <p:ext uri="{6950BFC3-D8DA-4A85-94F7-54DA5524770B}">
      <p188:commentRel xmlns="" xmlns:p188="http://schemas.microsoft.com/office/powerpoint/2018/8/main" r:id="rId8"/>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AE4C-E51F-4824-9CF3-E08106CFED56}"/>
              </a:ext>
            </a:extLst>
          </p:cNvPr>
          <p:cNvSpPr>
            <a:spLocks noGrp="1"/>
          </p:cNvSpPr>
          <p:nvPr>
            <p:ph type="title"/>
          </p:nvPr>
        </p:nvSpPr>
        <p:spPr/>
        <p:txBody>
          <a:bodyPr/>
          <a:lstStyle/>
          <a:p>
            <a:r>
              <a:rPr lang="en-US" dirty="0"/>
              <a:t>IDD and Trauma Risk</a:t>
            </a:r>
          </a:p>
        </p:txBody>
      </p:sp>
      <p:graphicFrame>
        <p:nvGraphicFramePr>
          <p:cNvPr id="4" name="Content Placeholder 3">
            <a:extLst>
              <a:ext uri="{FF2B5EF4-FFF2-40B4-BE49-F238E27FC236}">
                <a16:creationId xmlns:a16="http://schemas.microsoft.com/office/drawing/2014/main" id="{B687E068-E489-431C-A8BB-F347E82F6A57}"/>
              </a:ext>
            </a:extLst>
          </p:cNvPr>
          <p:cNvGraphicFramePr>
            <a:graphicFrameLocks noGrp="1"/>
          </p:cNvGraphicFramePr>
          <p:nvPr>
            <p:ph idx="1"/>
            <p:extLst>
              <p:ext uri="{D42A27DB-BD31-4B8C-83A1-F6EECF244321}">
                <p14:modId xmlns:p14="http://schemas.microsoft.com/office/powerpoint/2010/main" val="427152329"/>
              </p:ext>
            </p:extLst>
          </p:nvPr>
        </p:nvGraphicFramePr>
        <p:xfrm>
          <a:off x="838199" y="1540933"/>
          <a:ext cx="10778067" cy="495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762061"/>
      </p:ext>
    </p:extLst>
  </p:cSld>
  <p:clrMapOvr>
    <a:masterClrMapping/>
  </p:clrMapOvr>
  <p:extLst>
    <p:ext uri="{6950BFC3-D8DA-4A85-94F7-54DA5524770B}">
      <p188:commentRel xmlns="" xmlns:p188="http://schemas.microsoft.com/office/powerpoint/2018/8/main" r:id="rId8"/>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AE4C-E51F-4824-9CF3-E08106CFED56}"/>
              </a:ext>
            </a:extLst>
          </p:cNvPr>
          <p:cNvSpPr>
            <a:spLocks noGrp="1"/>
          </p:cNvSpPr>
          <p:nvPr>
            <p:ph type="title"/>
          </p:nvPr>
        </p:nvSpPr>
        <p:spPr/>
        <p:txBody>
          <a:bodyPr/>
          <a:lstStyle/>
          <a:p>
            <a:r>
              <a:rPr lang="en-US" dirty="0"/>
              <a:t>IDD and Trauma Risk</a:t>
            </a:r>
          </a:p>
        </p:txBody>
      </p:sp>
      <p:graphicFrame>
        <p:nvGraphicFramePr>
          <p:cNvPr id="4" name="Content Placeholder 3">
            <a:extLst>
              <a:ext uri="{FF2B5EF4-FFF2-40B4-BE49-F238E27FC236}">
                <a16:creationId xmlns:a16="http://schemas.microsoft.com/office/drawing/2014/main" id="{B687E068-E489-431C-A8BB-F347E82F6A57}"/>
              </a:ext>
            </a:extLst>
          </p:cNvPr>
          <p:cNvGraphicFramePr>
            <a:graphicFrameLocks noGrp="1"/>
          </p:cNvGraphicFramePr>
          <p:nvPr>
            <p:ph idx="1"/>
            <p:extLst>
              <p:ext uri="{D42A27DB-BD31-4B8C-83A1-F6EECF244321}">
                <p14:modId xmlns:p14="http://schemas.microsoft.com/office/powerpoint/2010/main" val="742938884"/>
              </p:ext>
            </p:extLst>
          </p:nvPr>
        </p:nvGraphicFramePr>
        <p:xfrm>
          <a:off x="838199" y="1540933"/>
          <a:ext cx="10778067" cy="495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879635"/>
      </p:ext>
    </p:extLst>
  </p:cSld>
  <p:clrMapOvr>
    <a:masterClrMapping/>
  </p:clrMapOvr>
  <p:extLst>
    <p:ext uri="{6950BFC3-D8DA-4A85-94F7-54DA5524770B}">
      <p188:commentRel xmlns="" xmlns:p188="http://schemas.microsoft.com/office/powerpoint/2018/8/main" r:id="rId8"/>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811E-5E2B-48CD-A2C0-EE474725876E}"/>
              </a:ext>
            </a:extLst>
          </p:cNvPr>
          <p:cNvSpPr>
            <a:spLocks noGrp="1"/>
          </p:cNvSpPr>
          <p:nvPr>
            <p:ph type="title"/>
          </p:nvPr>
        </p:nvSpPr>
        <p:spPr/>
        <p:txBody>
          <a:bodyPr/>
          <a:lstStyle/>
          <a:p>
            <a:r>
              <a:rPr lang="en-US" dirty="0"/>
              <a:t>Types of Development</a:t>
            </a:r>
          </a:p>
        </p:txBody>
      </p:sp>
      <p:graphicFrame>
        <p:nvGraphicFramePr>
          <p:cNvPr id="4" name="Content Placeholder 3">
            <a:extLst>
              <a:ext uri="{FF2B5EF4-FFF2-40B4-BE49-F238E27FC236}">
                <a16:creationId xmlns:a16="http://schemas.microsoft.com/office/drawing/2014/main" id="{9C0F2AA9-0D12-43AB-8B11-84210F0318BD}"/>
              </a:ext>
            </a:extLst>
          </p:cNvPr>
          <p:cNvGraphicFramePr>
            <a:graphicFrameLocks noGrp="1"/>
          </p:cNvGraphicFramePr>
          <p:nvPr>
            <p:ph idx="1"/>
            <p:extLst>
              <p:ext uri="{D42A27DB-BD31-4B8C-83A1-F6EECF244321}">
                <p14:modId xmlns:p14="http://schemas.microsoft.com/office/powerpoint/2010/main" val="2550293177"/>
              </p:ext>
            </p:extLst>
          </p:nvPr>
        </p:nvGraphicFramePr>
        <p:xfrm>
          <a:off x="838200" y="151634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A1D2848-6843-4870-8F54-3076127A15A0}"/>
              </a:ext>
            </a:extLst>
          </p:cNvPr>
          <p:cNvSpPr txBox="1"/>
          <p:nvPr/>
        </p:nvSpPr>
        <p:spPr>
          <a:xfrm>
            <a:off x="838201" y="5934670"/>
            <a:ext cx="9018494" cy="861774"/>
          </a:xfrm>
          <a:prstGeom prst="rect">
            <a:avLst/>
          </a:prstGeom>
          <a:noFill/>
        </p:spPr>
        <p:txBody>
          <a:bodyPr wrap="square" rtlCol="0">
            <a:spAutoFit/>
          </a:bodyPr>
          <a:lstStyle/>
          <a:p>
            <a:r>
              <a:rPr lang="en-US" sz="1600" dirty="0">
                <a:hlinkClick r:id="rId8"/>
              </a:rPr>
              <a:t>CDC’s Developmental Milestones | CDC</a:t>
            </a:r>
            <a:endParaRPr lang="en-US" sz="1600" dirty="0"/>
          </a:p>
          <a:p>
            <a:r>
              <a:rPr lang="en-US" sz="1600" dirty="0"/>
              <a:t> </a:t>
            </a:r>
            <a:r>
              <a:rPr lang="en-US" sz="1600" dirty="0">
                <a:hlinkClick r:id="rId9"/>
              </a:rPr>
              <a:t>School-age children development: MedlinePlus Medical Encyclopedia</a:t>
            </a:r>
            <a:r>
              <a:rPr lang="en-US" sz="1600" dirty="0"/>
              <a:t>  </a:t>
            </a:r>
          </a:p>
          <a:p>
            <a:r>
              <a:rPr lang="en-US" sz="1600" dirty="0">
                <a:hlinkClick r:id="rId10"/>
              </a:rPr>
              <a:t>Adolescent development: MedlinePlus Medical Encyclopedia</a:t>
            </a:r>
            <a:endParaRPr lang="en-US" sz="1600" dirty="0"/>
          </a:p>
        </p:txBody>
      </p:sp>
    </p:spTree>
    <p:extLst>
      <p:ext uri="{BB962C8B-B14F-4D97-AF65-F5344CB8AC3E}">
        <p14:creationId xmlns:p14="http://schemas.microsoft.com/office/powerpoint/2010/main" val="871015128"/>
      </p:ext>
    </p:extLst>
  </p:cSld>
  <p:clrMapOvr>
    <a:masterClrMapping/>
  </p:clrMapOvr>
  <p:extLst>
    <p:ext uri="{6950BFC3-D8DA-4A85-94F7-54DA5524770B}">
      <p188:commentRel xmlns="" xmlns:p188="http://schemas.microsoft.com/office/powerpoint/2018/8/main" r:id="rId11"/>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CB359-6546-4885-86B0-557B9AC40CB0}"/>
              </a:ext>
            </a:extLst>
          </p:cNvPr>
          <p:cNvSpPr>
            <a:spLocks noGrp="1"/>
          </p:cNvSpPr>
          <p:nvPr>
            <p:ph type="title"/>
          </p:nvPr>
        </p:nvSpPr>
        <p:spPr>
          <a:xfrm>
            <a:off x="5297762" y="329184"/>
            <a:ext cx="6251110" cy="1783080"/>
          </a:xfrm>
        </p:spPr>
        <p:txBody>
          <a:bodyPr anchor="b">
            <a:normAutofit/>
          </a:bodyPr>
          <a:lstStyle/>
          <a:p>
            <a:r>
              <a:rPr lang="en-US" sz="5400"/>
              <a:t>Chronological vs. Developmental Age</a:t>
            </a:r>
          </a:p>
        </p:txBody>
      </p:sp>
      <p:pic>
        <p:nvPicPr>
          <p:cNvPr id="5" name="Content Placeholder 4" descr="Child with football on his head">
            <a:extLst>
              <a:ext uri="{FF2B5EF4-FFF2-40B4-BE49-F238E27FC236}">
                <a16:creationId xmlns:a16="http://schemas.microsoft.com/office/drawing/2014/main" id="{FB3F25E7-B515-419B-B8D5-337D717E59DC}"/>
              </a:ext>
            </a:extLst>
          </p:cNvPr>
          <p:cNvPicPr>
            <a:picLocks noChangeAspect="1"/>
          </p:cNvPicPr>
          <p:nvPr/>
        </p:nvPicPr>
        <p:blipFill rotWithShape="1">
          <a:blip r:embed="rId3">
            <a:extLst>
              <a:ext uri="{28A0092B-C50C-407E-A947-70E740481C1C}">
                <a14:useLocalDpi xmlns:a14="http://schemas.microsoft.com/office/drawing/2010/main" val="0"/>
              </a:ext>
            </a:extLst>
          </a:blip>
          <a:srcRect l="28790" r="25539"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1D24D4C-9FA2-2C7F-CC1B-9D594EF8140A}"/>
              </a:ext>
            </a:extLst>
          </p:cNvPr>
          <p:cNvSpPr>
            <a:spLocks noGrp="1"/>
          </p:cNvSpPr>
          <p:nvPr>
            <p:ph idx="1"/>
          </p:nvPr>
        </p:nvSpPr>
        <p:spPr>
          <a:xfrm>
            <a:off x="5297762" y="2706624"/>
            <a:ext cx="6251110" cy="3483864"/>
          </a:xfrm>
        </p:spPr>
        <p:txBody>
          <a:bodyPr>
            <a:normAutofit/>
          </a:bodyPr>
          <a:lstStyle/>
          <a:p>
            <a:pPr marL="0" indent="0" algn="ctr">
              <a:buNone/>
            </a:pPr>
            <a:r>
              <a:rPr lang="en-US" sz="2400" dirty="0"/>
              <a:t>Chronological age ≠ Developmental age</a:t>
            </a:r>
          </a:p>
          <a:p>
            <a:pPr marL="0" indent="0">
              <a:buNone/>
            </a:pPr>
            <a:endParaRPr lang="en-US" sz="2400" dirty="0"/>
          </a:p>
          <a:p>
            <a:pPr marL="0" indent="0" algn="ctr">
              <a:buNone/>
            </a:pPr>
            <a:r>
              <a:rPr lang="en-US" sz="2400" b="1" dirty="0"/>
              <a:t>Developmental age </a:t>
            </a:r>
            <a:r>
              <a:rPr lang="en-US" sz="2400" dirty="0"/>
              <a:t>refers to a child’s abilities or their behavioral, cognitive, and physical development</a:t>
            </a:r>
          </a:p>
        </p:txBody>
      </p:sp>
    </p:spTree>
    <p:extLst>
      <p:ext uri="{BB962C8B-B14F-4D97-AF65-F5344CB8AC3E}">
        <p14:creationId xmlns:p14="http://schemas.microsoft.com/office/powerpoint/2010/main" val="40400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0EB5-412A-4240-BFEB-EB880FEFC6DE}"/>
              </a:ext>
            </a:extLst>
          </p:cNvPr>
          <p:cNvSpPr>
            <a:spLocks noGrp="1"/>
          </p:cNvSpPr>
          <p:nvPr>
            <p:ph type="title"/>
          </p:nvPr>
        </p:nvSpPr>
        <p:spPr>
          <a:xfrm>
            <a:off x="838199" y="365125"/>
            <a:ext cx="10845801" cy="1325563"/>
          </a:xfrm>
        </p:spPr>
        <p:txBody>
          <a:bodyPr/>
          <a:lstStyle/>
          <a:p>
            <a:r>
              <a:rPr lang="en-US" dirty="0"/>
              <a:t>Intellectual and Developmental Disabilities Definition</a:t>
            </a:r>
          </a:p>
        </p:txBody>
      </p:sp>
      <p:graphicFrame>
        <p:nvGraphicFramePr>
          <p:cNvPr id="5" name="Content Placeholder 4">
            <a:extLst>
              <a:ext uri="{FF2B5EF4-FFF2-40B4-BE49-F238E27FC236}">
                <a16:creationId xmlns:a16="http://schemas.microsoft.com/office/drawing/2014/main" id="{483042A4-5E06-4388-9C26-F92FBC272538}"/>
              </a:ext>
            </a:extLst>
          </p:cNvPr>
          <p:cNvGraphicFramePr>
            <a:graphicFrameLocks noGrp="1"/>
          </p:cNvGraphicFramePr>
          <p:nvPr>
            <p:ph idx="1"/>
            <p:extLst>
              <p:ext uri="{D42A27DB-BD31-4B8C-83A1-F6EECF244321}">
                <p14:modId xmlns:p14="http://schemas.microsoft.com/office/powerpoint/2010/main" val="26105349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B6A898C-21A2-4AB7-A987-03CBF7D78215}"/>
              </a:ext>
            </a:extLst>
          </p:cNvPr>
          <p:cNvSpPr txBox="1"/>
          <p:nvPr/>
        </p:nvSpPr>
        <p:spPr>
          <a:xfrm>
            <a:off x="558800" y="6169709"/>
            <a:ext cx="11633200" cy="646331"/>
          </a:xfrm>
          <a:prstGeom prst="rect">
            <a:avLst/>
          </a:prstGeom>
          <a:noFill/>
        </p:spPr>
        <p:txBody>
          <a:bodyPr wrap="square" rtlCol="0">
            <a:spAutoFit/>
          </a:bodyPr>
          <a:lstStyle/>
          <a:p>
            <a:r>
              <a:rPr lang="en-US" dirty="0"/>
              <a:t>APA (2022) DSM-5-TR; American Association on Intellectual and Developmental Disabilities; National Institute of Child Health and Human Development </a:t>
            </a:r>
          </a:p>
        </p:txBody>
      </p:sp>
    </p:spTree>
    <p:extLst>
      <p:ext uri="{BB962C8B-B14F-4D97-AF65-F5344CB8AC3E}">
        <p14:creationId xmlns:p14="http://schemas.microsoft.com/office/powerpoint/2010/main" val="1880307402"/>
      </p:ext>
    </p:extLst>
  </p:cSld>
  <p:clrMapOvr>
    <a:masterClrMapping/>
  </p:clrMapOvr>
  <p:extLst>
    <p:ext uri="{6950BFC3-D8DA-4A85-94F7-54DA5524770B}">
      <p188:commentRel xmlns="" xmlns:p188="http://schemas.microsoft.com/office/powerpoint/2018/8/main" r:id="rId8"/>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0EB5-412A-4240-BFEB-EB880FEFC6DE}"/>
              </a:ext>
            </a:extLst>
          </p:cNvPr>
          <p:cNvSpPr>
            <a:spLocks noGrp="1"/>
          </p:cNvSpPr>
          <p:nvPr>
            <p:ph type="title"/>
          </p:nvPr>
        </p:nvSpPr>
        <p:spPr>
          <a:xfrm>
            <a:off x="838199" y="365125"/>
            <a:ext cx="10845801" cy="1325563"/>
          </a:xfrm>
        </p:spPr>
        <p:txBody>
          <a:bodyPr/>
          <a:lstStyle/>
          <a:p>
            <a:r>
              <a:rPr lang="en-US" dirty="0"/>
              <a:t>Definitions matter</a:t>
            </a:r>
          </a:p>
        </p:txBody>
      </p:sp>
      <p:sp>
        <p:nvSpPr>
          <p:cNvPr id="3" name="Content Placeholder 2">
            <a:extLst>
              <a:ext uri="{FF2B5EF4-FFF2-40B4-BE49-F238E27FC236}">
                <a16:creationId xmlns:a16="http://schemas.microsoft.com/office/drawing/2014/main" id="{6A041CDB-1606-4BE3-A904-01F69FB156F4}"/>
              </a:ext>
            </a:extLst>
          </p:cNvPr>
          <p:cNvSpPr>
            <a:spLocks noGrp="1"/>
          </p:cNvSpPr>
          <p:nvPr>
            <p:ph idx="1"/>
          </p:nvPr>
        </p:nvSpPr>
        <p:spPr>
          <a:xfrm>
            <a:off x="838201" y="1690688"/>
            <a:ext cx="10515600" cy="4351338"/>
          </a:xfrm>
        </p:spPr>
        <p:txBody>
          <a:bodyPr>
            <a:normAutofit lnSpcReduction="10000"/>
          </a:bodyPr>
          <a:lstStyle/>
          <a:p>
            <a:r>
              <a:rPr lang="en-US" dirty="0"/>
              <a:t>Impacts services available for children and families</a:t>
            </a:r>
          </a:p>
          <a:p>
            <a:r>
              <a:rPr lang="en-US" dirty="0"/>
              <a:t>Emphasizes limits in adaptive behaviors (functional impairment):</a:t>
            </a:r>
          </a:p>
          <a:p>
            <a:pPr lvl="1"/>
            <a:r>
              <a:rPr lang="en-US" dirty="0"/>
              <a:t>Self-care</a:t>
            </a:r>
          </a:p>
          <a:p>
            <a:pPr lvl="1"/>
            <a:r>
              <a:rPr lang="en-US" dirty="0"/>
              <a:t>Receptive and expressive language</a:t>
            </a:r>
          </a:p>
          <a:p>
            <a:pPr lvl="1"/>
            <a:r>
              <a:rPr lang="en-US" dirty="0"/>
              <a:t>Learning</a:t>
            </a:r>
          </a:p>
          <a:p>
            <a:pPr lvl="1"/>
            <a:r>
              <a:rPr lang="en-US" dirty="0"/>
              <a:t>Mobility</a:t>
            </a:r>
          </a:p>
          <a:p>
            <a:pPr lvl="1"/>
            <a:r>
              <a:rPr lang="en-US" dirty="0"/>
              <a:t>Self-direction</a:t>
            </a:r>
          </a:p>
          <a:p>
            <a:pPr lvl="1"/>
            <a:r>
              <a:rPr lang="en-US" dirty="0"/>
              <a:t>Capacity for independent living</a:t>
            </a:r>
          </a:p>
          <a:p>
            <a:r>
              <a:rPr lang="en-US" dirty="0"/>
              <a:t>Impacts how and what parts of systems families need to know to navigate</a:t>
            </a:r>
          </a:p>
        </p:txBody>
      </p:sp>
      <p:sp>
        <p:nvSpPr>
          <p:cNvPr id="4" name="TextBox 3">
            <a:extLst>
              <a:ext uri="{FF2B5EF4-FFF2-40B4-BE49-F238E27FC236}">
                <a16:creationId xmlns:a16="http://schemas.microsoft.com/office/drawing/2014/main" id="{1B6A898C-21A2-4AB7-A987-03CBF7D78215}"/>
              </a:ext>
            </a:extLst>
          </p:cNvPr>
          <p:cNvSpPr txBox="1"/>
          <p:nvPr/>
        </p:nvSpPr>
        <p:spPr>
          <a:xfrm>
            <a:off x="558800" y="6169709"/>
            <a:ext cx="11633200" cy="646331"/>
          </a:xfrm>
          <a:prstGeom prst="rect">
            <a:avLst/>
          </a:prstGeom>
          <a:noFill/>
        </p:spPr>
        <p:txBody>
          <a:bodyPr wrap="square" rtlCol="0">
            <a:spAutoFit/>
          </a:bodyPr>
          <a:lstStyle/>
          <a:p>
            <a:r>
              <a:rPr lang="en-US" sz="1800" dirty="0"/>
              <a:t>The Developmental Disabilities Assistance and Bill of Rights Act of 2000 </a:t>
            </a:r>
            <a:r>
              <a:rPr lang="en-US" sz="1800" b="0" i="0" dirty="0">
                <a:solidFill>
                  <a:srgbClr val="0A0A0A"/>
                </a:solidFill>
                <a:effectLst/>
                <a:latin typeface="arial" panose="020B0604020202020204" pitchFamily="34" charset="0"/>
              </a:rPr>
              <a:t>[Public Law 106-402, 106th Congress] </a:t>
            </a:r>
            <a:endParaRPr lang="en-US" dirty="0">
              <a:hlinkClick r:id="rId3"/>
            </a:endParaRPr>
          </a:p>
          <a:p>
            <a:r>
              <a:rPr lang="en-US" dirty="0">
                <a:hlinkClick r:id="rId3"/>
              </a:rPr>
              <a:t>GCPD: Federal Definition of Developmental Disabilities</a:t>
            </a:r>
            <a:endParaRPr lang="en-US" dirty="0"/>
          </a:p>
        </p:txBody>
      </p:sp>
    </p:spTree>
    <p:extLst>
      <p:ext uri="{BB962C8B-B14F-4D97-AF65-F5344CB8AC3E}">
        <p14:creationId xmlns:p14="http://schemas.microsoft.com/office/powerpoint/2010/main" val="412191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D335-E5C0-4B66-83ED-287528280465}"/>
              </a:ext>
            </a:extLst>
          </p:cNvPr>
          <p:cNvSpPr>
            <a:spLocks noGrp="1"/>
          </p:cNvSpPr>
          <p:nvPr>
            <p:ph type="title"/>
          </p:nvPr>
        </p:nvSpPr>
        <p:spPr/>
        <p:txBody>
          <a:bodyPr/>
          <a:lstStyle/>
          <a:p>
            <a:r>
              <a:rPr lang="en-US" dirty="0"/>
              <a:t>Types of Disability</a:t>
            </a:r>
          </a:p>
        </p:txBody>
      </p:sp>
      <p:graphicFrame>
        <p:nvGraphicFramePr>
          <p:cNvPr id="4" name="Content Placeholder 3">
            <a:extLst>
              <a:ext uri="{FF2B5EF4-FFF2-40B4-BE49-F238E27FC236}">
                <a16:creationId xmlns:a16="http://schemas.microsoft.com/office/drawing/2014/main" id="{1239C523-9506-4FDD-B5A0-86E9F78CD38F}"/>
              </a:ext>
            </a:extLst>
          </p:cNvPr>
          <p:cNvGraphicFramePr>
            <a:graphicFrameLocks noGrp="1"/>
          </p:cNvGraphicFramePr>
          <p:nvPr>
            <p:ph idx="1"/>
            <p:extLst>
              <p:ext uri="{D42A27DB-BD31-4B8C-83A1-F6EECF244321}">
                <p14:modId xmlns:p14="http://schemas.microsoft.com/office/powerpoint/2010/main" val="724504612"/>
              </p:ext>
            </p:extLst>
          </p:nvPr>
        </p:nvGraphicFramePr>
        <p:xfrm>
          <a:off x="838200" y="1690688"/>
          <a:ext cx="10744200"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337754"/>
      </p:ext>
    </p:extLst>
  </p:cSld>
  <p:clrMapOvr>
    <a:masterClrMapping/>
  </p:clrMapOvr>
  <p:extLst>
    <p:ext uri="{6950BFC3-D8DA-4A85-94F7-54DA5524770B}">
      <p188:commentRel xmlns="" xmlns:p188="http://schemas.microsoft.com/office/powerpoint/2018/8/main" r:id="rId8"/>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E1BEB12-92AF-4445-98AD-4C7756E7C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13">
            <a:extLst>
              <a:ext uri="{FF2B5EF4-FFF2-40B4-BE49-F238E27FC236}">
                <a16:creationId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9F74C3-8061-9E2D-1A7E-D4AB7DE17C09}"/>
              </a:ext>
            </a:extLst>
          </p:cNvPr>
          <p:cNvSpPr>
            <a:spLocks noGrp="1"/>
          </p:cNvSpPr>
          <p:nvPr>
            <p:ph type="title"/>
          </p:nvPr>
        </p:nvSpPr>
        <p:spPr>
          <a:xfrm>
            <a:off x="4183217" y="2335317"/>
            <a:ext cx="7761616" cy="2751086"/>
          </a:xfrm>
        </p:spPr>
        <p:txBody>
          <a:bodyPr vert="horz" lIns="91440" tIns="45720" rIns="91440" bIns="45720" rtlCol="0" anchor="b">
            <a:normAutofit fontScale="90000"/>
          </a:bodyPr>
          <a:lstStyle/>
          <a:p>
            <a:pPr algn="ctr"/>
            <a:r>
              <a:rPr lang="en-US" sz="5100" kern="1200" dirty="0">
                <a:solidFill>
                  <a:schemeClr val="tx1"/>
                </a:solidFill>
                <a:latin typeface="+mj-lt"/>
                <a:ea typeface="+mj-ea"/>
                <a:cs typeface="+mj-cs"/>
              </a:rPr>
              <a:t>Objective 2: </a:t>
            </a:r>
            <a:br>
              <a:rPr lang="en-US" sz="5100" kern="1200" dirty="0">
                <a:solidFill>
                  <a:schemeClr val="tx1"/>
                </a:solidFill>
                <a:latin typeface="+mj-lt"/>
                <a:ea typeface="+mj-ea"/>
                <a:cs typeface="+mj-cs"/>
              </a:rPr>
            </a:br>
            <a:r>
              <a:rPr lang="en-US" sz="4900" dirty="0"/>
              <a:t>Identify how traumatic experiences may affect children with IDD</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04661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551526"/>
            <a:ext cx="9144000" cy="306475"/>
          </a:xfrm>
          <a:prstGeom prst="rect">
            <a:avLst/>
          </a:prstGeom>
          <a:solidFill>
            <a:srgbClr val="AA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sp>
        <p:nvSpPr>
          <p:cNvPr id="3" name="TextBox 2"/>
          <p:cNvSpPr txBox="1">
            <a:spLocks noChangeAspect="1"/>
          </p:cNvSpPr>
          <p:nvPr/>
        </p:nvSpPr>
        <p:spPr>
          <a:xfrm>
            <a:off x="1752600" y="228600"/>
            <a:ext cx="8466667" cy="707886"/>
          </a:xfrm>
          <a:prstGeom prst="rect">
            <a:avLst/>
          </a:prstGeom>
          <a:solidFill>
            <a:schemeClr val="bg1"/>
          </a:solidFill>
        </p:spPr>
        <p:txBody>
          <a:bodyPr wrap="square" rtlCol="0">
            <a:spAutoFit/>
          </a:bodyPr>
          <a:lstStyle/>
          <a:p>
            <a:pPr defTabSz="457200"/>
            <a:r>
              <a:rPr lang="en-US" sz="4000" b="1">
                <a:solidFill>
                  <a:prstClr val="black"/>
                </a:solidFill>
                <a:latin typeface="Arial" panose="020B0604020202020204" pitchFamily="34" charset="0"/>
                <a:cs typeface="Arial" panose="020B0604020202020204" pitchFamily="34" charset="0"/>
              </a:rPr>
              <a:t>Accredited Continuing Education</a:t>
            </a:r>
          </a:p>
        </p:txBody>
      </p:sp>
      <p:sp>
        <p:nvSpPr>
          <p:cNvPr id="5" name="Rectangle 4"/>
          <p:cNvSpPr/>
          <p:nvPr/>
        </p:nvSpPr>
        <p:spPr>
          <a:xfrm>
            <a:off x="1765161" y="5358475"/>
            <a:ext cx="1778558" cy="1318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Rockwell" panose="02060603020205020403"/>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831" y="5833233"/>
            <a:ext cx="590632" cy="552527"/>
          </a:xfrm>
          <a:prstGeom prst="rect">
            <a:avLst/>
          </a:prstGeom>
        </p:spPr>
      </p:pic>
      <p:pic>
        <p:nvPicPr>
          <p:cNvPr id="10" name="Picture 9">
            <a:extLst>
              <a:ext uri="{FF2B5EF4-FFF2-40B4-BE49-F238E27FC236}">
                <a16:creationId xmlns:a16="http://schemas.microsoft.com/office/drawing/2014/main" id="{0CB30B5F-C8DB-4AF6-A747-4526F538F92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30475" y="1155875"/>
            <a:ext cx="1713244" cy="1091625"/>
          </a:xfrm>
          <a:prstGeom prst="rect">
            <a:avLst/>
          </a:prstGeom>
          <a:noFill/>
          <a:ln>
            <a:noFill/>
          </a:ln>
        </p:spPr>
      </p:pic>
      <p:sp>
        <p:nvSpPr>
          <p:cNvPr id="12" name="TextBox 11">
            <a:extLst>
              <a:ext uri="{FF2B5EF4-FFF2-40B4-BE49-F238E27FC236}">
                <a16:creationId xmlns:a16="http://schemas.microsoft.com/office/drawing/2014/main" id="{6A6374E7-F122-4454-B150-336DF9FC2DFE}"/>
              </a:ext>
            </a:extLst>
          </p:cNvPr>
          <p:cNvSpPr txBox="1"/>
          <p:nvPr/>
        </p:nvSpPr>
        <p:spPr>
          <a:xfrm>
            <a:off x="4021667" y="1077949"/>
            <a:ext cx="6272596" cy="1169551"/>
          </a:xfrm>
          <a:prstGeom prst="rect">
            <a:avLst/>
          </a:prstGeom>
          <a:noFill/>
        </p:spPr>
        <p:txBody>
          <a:bodyPr wrap="square">
            <a:spAutoFit/>
          </a:bodyPr>
          <a:lstStyle/>
          <a:p>
            <a:pPr defTabSz="457200"/>
            <a:r>
              <a:rPr lang="en-US" sz="1400">
                <a:solidFill>
                  <a:srgbClr val="000000"/>
                </a:solidFill>
                <a:latin typeface="Arial" panose="020B0604020202020204" pitchFamily="34" charset="0"/>
                <a:ea typeface="MS Mincho" panose="02020609040205080304" pitchFamily="49" charset="-128"/>
              </a:rPr>
              <a:t>In support of improving patient care, University of Nebraska Medical Center is jointly accredited by the Accreditation Council for Continuing Medical Education (ACCME), the Accreditation Council for Pharmacy Education (ACPE), and the American Nurses Credentialing Center (ANCC), to provide continuing education for the healthcare team.</a:t>
            </a:r>
            <a:endParaRPr lang="en-US" sz="1400">
              <a:solidFill>
                <a:prstClr val="black"/>
              </a:solidFill>
              <a:latin typeface="Rockwell" panose="02060603020205020403"/>
            </a:endParaRPr>
          </a:p>
        </p:txBody>
      </p:sp>
      <p:sp>
        <p:nvSpPr>
          <p:cNvPr id="14" name="TextBox 13">
            <a:extLst>
              <a:ext uri="{FF2B5EF4-FFF2-40B4-BE49-F238E27FC236}">
                <a16:creationId xmlns:a16="http://schemas.microsoft.com/office/drawing/2014/main" id="{30B59451-12B8-4B11-877D-75373A1B3BC3}"/>
              </a:ext>
            </a:extLst>
          </p:cNvPr>
          <p:cNvSpPr txBox="1"/>
          <p:nvPr/>
        </p:nvSpPr>
        <p:spPr>
          <a:xfrm>
            <a:off x="1765161" y="2556682"/>
            <a:ext cx="8463788" cy="738664"/>
          </a:xfrm>
          <a:prstGeom prst="rect">
            <a:avLst/>
          </a:prstGeom>
          <a:noFill/>
        </p:spPr>
        <p:txBody>
          <a:bodyPr wrap="square">
            <a:spAutoFit/>
          </a:bodyPr>
          <a:lstStyle/>
          <a:p>
            <a:pPr defTabSz="457200"/>
            <a:r>
              <a:rPr lang="en-US" sz="1400">
                <a:solidFill>
                  <a:srgbClr val="000000"/>
                </a:solidFill>
                <a:latin typeface="Arial" panose="020B0604020202020204" pitchFamily="34" charset="0"/>
                <a:ea typeface="MS Mincho" panose="02020609040205080304" pitchFamily="49" charset="-128"/>
                <a:cs typeface="Arial" panose="020B0604020202020204" pitchFamily="34" charset="0"/>
              </a:rPr>
              <a:t>The University of Nebraska Medical Center designates this live activity for a maximum of 1.00 </a:t>
            </a:r>
            <a:r>
              <a:rPr lang="en-US" sz="1400" i="1">
                <a:solidFill>
                  <a:srgbClr val="000000"/>
                </a:solidFill>
                <a:latin typeface="Arial" panose="020B0604020202020204" pitchFamily="34" charset="0"/>
                <a:ea typeface="MS Mincho" panose="02020609040205080304" pitchFamily="49" charset="-128"/>
                <a:cs typeface="Arial" panose="020B0604020202020204" pitchFamily="34" charset="0"/>
              </a:rPr>
              <a:t>AMA PRA Category 1 Credit™</a:t>
            </a:r>
            <a:r>
              <a:rPr lang="en-US" sz="1400">
                <a:solidFill>
                  <a:srgbClr val="000000"/>
                </a:solidFill>
                <a:latin typeface="Arial" panose="020B0604020202020204" pitchFamily="34" charset="0"/>
                <a:ea typeface="MS Mincho" panose="02020609040205080304" pitchFamily="49" charset="-128"/>
                <a:cs typeface="Arial" panose="020B0604020202020204" pitchFamily="34" charset="0"/>
              </a:rPr>
              <a:t>. Physicians should claim only the credit commensurate with the extent of their participation in the activity.</a:t>
            </a:r>
            <a:endParaRPr lang="en-US" sz="1400">
              <a:solidFill>
                <a:prstClr val="black"/>
              </a:solidFill>
              <a:latin typeface="Arial" panose="020B0604020202020204" pitchFamily="34" charset="0"/>
              <a:ea typeface="MS Mincho" panose="02020609040205080304" pitchFamily="49" charset="-128"/>
              <a:cs typeface="Arial" panose="020B0604020202020204" pitchFamily="34" charset="0"/>
            </a:endParaRPr>
          </a:p>
        </p:txBody>
      </p:sp>
      <p:pic>
        <p:nvPicPr>
          <p:cNvPr id="15" name="Picture 14">
            <a:extLst>
              <a:ext uri="{FF2B5EF4-FFF2-40B4-BE49-F238E27FC236}">
                <a16:creationId xmlns:a16="http://schemas.microsoft.com/office/drawing/2014/main" id="{CD2F26CB-6E24-495D-9DAE-4EC33BF498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5162" y="3473844"/>
            <a:ext cx="1590675" cy="762000"/>
          </a:xfrm>
          <a:prstGeom prst="rect">
            <a:avLst/>
          </a:prstGeom>
          <a:noFill/>
          <a:ln>
            <a:noFill/>
          </a:ln>
        </p:spPr>
      </p:pic>
      <p:sp>
        <p:nvSpPr>
          <p:cNvPr id="16" name="TextBox 15">
            <a:extLst>
              <a:ext uri="{FF2B5EF4-FFF2-40B4-BE49-F238E27FC236}">
                <a16:creationId xmlns:a16="http://schemas.microsoft.com/office/drawing/2014/main" id="{0C77D126-101D-46E6-896A-E6AA1D01BDF8}"/>
              </a:ext>
            </a:extLst>
          </p:cNvPr>
          <p:cNvSpPr txBox="1"/>
          <p:nvPr/>
        </p:nvSpPr>
        <p:spPr>
          <a:xfrm>
            <a:off x="1774845" y="4239573"/>
            <a:ext cx="8454105" cy="738664"/>
          </a:xfrm>
          <a:prstGeom prst="rect">
            <a:avLst/>
          </a:prstGeom>
          <a:noFill/>
        </p:spPr>
        <p:txBody>
          <a:bodyPr wrap="square">
            <a:spAutoFit/>
          </a:bodyPr>
          <a:lstStyle/>
          <a:p>
            <a:pPr defTabSz="457200"/>
            <a:r>
              <a:rPr lang="en-US" sz="1400">
                <a:solidFill>
                  <a:srgbClr val="000000"/>
                </a:solidFill>
                <a:latin typeface="Arial" panose="020B0604020202020204" pitchFamily="34" charset="0"/>
                <a:ea typeface="MS Mincho" panose="02020609040205080304" pitchFamily="49" charset="-128"/>
                <a:cs typeface="Arial" panose="020B0604020202020204" pitchFamily="34" charset="0"/>
              </a:rPr>
              <a:t>Continuing Education (CE) credits for psychologists are provided through the co-sponsorship of the American Psychological Association (APA) Office of Continuing Education in Psychology (CEP). The APA CEP Office maintains responsibility for the content of the programs. </a:t>
            </a:r>
            <a:endParaRPr lang="en-US" sz="1400">
              <a:solidFill>
                <a:prstClr val="black"/>
              </a:solidFill>
              <a:latin typeface="Arial" panose="020B0604020202020204" pitchFamily="34" charset="0"/>
              <a:ea typeface="MS Mincho" panose="02020609040205080304" pitchFamily="49" charset="-128"/>
              <a:cs typeface="Arial" panose="020B0604020202020204" pitchFamily="34" charset="0"/>
            </a:endParaRPr>
          </a:p>
        </p:txBody>
      </p:sp>
      <p:sp>
        <p:nvSpPr>
          <p:cNvPr id="11" name="TextBox 10">
            <a:extLst>
              <a:ext uri="{FF2B5EF4-FFF2-40B4-BE49-F238E27FC236}">
                <a16:creationId xmlns:a16="http://schemas.microsoft.com/office/drawing/2014/main" id="{89D181AB-EBE8-4F0D-B55B-80116BEB2129}"/>
              </a:ext>
            </a:extLst>
          </p:cNvPr>
          <p:cNvSpPr txBox="1"/>
          <p:nvPr/>
        </p:nvSpPr>
        <p:spPr>
          <a:xfrm>
            <a:off x="2024049" y="5833232"/>
            <a:ext cx="1181149" cy="400110"/>
          </a:xfrm>
          <a:prstGeom prst="rect">
            <a:avLst/>
          </a:prstGeom>
          <a:solidFill>
            <a:schemeClr val="tx1"/>
          </a:solidFill>
        </p:spPr>
        <p:txBody>
          <a:bodyPr wrap="square" lIns="91440" tIns="45720" rIns="91440" bIns="45720" rtlCol="0" anchor="t">
            <a:spAutoFit/>
          </a:bodyPr>
          <a:lstStyle/>
          <a:p>
            <a:pPr defTabSz="457200"/>
            <a:r>
              <a:rPr lang="en-US" sz="2000" b="1">
                <a:solidFill>
                  <a:prstClr val="white"/>
                </a:solidFill>
                <a:latin typeface="Arial"/>
                <a:cs typeface="Arial"/>
              </a:rPr>
              <a:t> MHTTC</a:t>
            </a:r>
            <a:endParaRPr lang="en-US" sz="20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7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76978-9024-42DE-B7BF-F20AE192F41B}"/>
              </a:ext>
            </a:extLst>
          </p:cNvPr>
          <p:cNvSpPr>
            <a:spLocks noGrp="1"/>
          </p:cNvSpPr>
          <p:nvPr>
            <p:ph type="title"/>
          </p:nvPr>
        </p:nvSpPr>
        <p:spPr>
          <a:xfrm>
            <a:off x="572493" y="238539"/>
            <a:ext cx="11018520" cy="1434415"/>
          </a:xfrm>
        </p:spPr>
        <p:txBody>
          <a:bodyPr anchor="b">
            <a:normAutofit/>
          </a:bodyPr>
          <a:lstStyle/>
          <a:p>
            <a:r>
              <a:rPr lang="en-US" sz="5400"/>
              <a:t>Disruptions to Development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D9B45A-3786-47CE-AF83-0214F42E07C8}"/>
              </a:ext>
            </a:extLst>
          </p:cNvPr>
          <p:cNvSpPr>
            <a:spLocks noGrp="1"/>
          </p:cNvSpPr>
          <p:nvPr>
            <p:ph idx="1"/>
          </p:nvPr>
        </p:nvSpPr>
        <p:spPr>
          <a:xfrm>
            <a:off x="572493" y="2071316"/>
            <a:ext cx="6713552" cy="4119172"/>
          </a:xfrm>
        </p:spPr>
        <p:txBody>
          <a:bodyPr anchor="t">
            <a:normAutofit/>
          </a:bodyPr>
          <a:lstStyle/>
          <a:p>
            <a:pPr marL="0" indent="0">
              <a:buNone/>
            </a:pPr>
            <a:r>
              <a:rPr lang="en-US" sz="2400" b="1" dirty="0"/>
              <a:t>Traumatic Experiences and IDD</a:t>
            </a:r>
          </a:p>
          <a:p>
            <a:r>
              <a:rPr lang="en-US" sz="2200" dirty="0"/>
              <a:t>Development can still progress in children with IDD, but may do so at a different pace</a:t>
            </a:r>
          </a:p>
          <a:p>
            <a:r>
              <a:rPr lang="en-US" sz="2200" dirty="0"/>
              <a:t>Traumatic experiences can interfere with a child’s development at any age or state of development</a:t>
            </a:r>
          </a:p>
          <a:p>
            <a:r>
              <a:rPr lang="en-US" sz="2200" dirty="0"/>
              <a:t>Children who endure multiple traumatic events over long periods of time (i.e., chronic trauma) are more likely to have difficulty meeting developmental milestones </a:t>
            </a:r>
          </a:p>
        </p:txBody>
      </p:sp>
      <p:pic>
        <p:nvPicPr>
          <p:cNvPr id="5" name="Picture 4" descr="Child sitting on the grass">
            <a:extLst>
              <a:ext uri="{FF2B5EF4-FFF2-40B4-BE49-F238E27FC236}">
                <a16:creationId xmlns:a16="http://schemas.microsoft.com/office/drawing/2014/main" id="{D575D466-1D5C-496E-8D82-A3AE2AFF984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6391" r="19393" b="2"/>
          <a:stretch/>
        </p:blipFill>
        <p:spPr>
          <a:xfrm>
            <a:off x="7675658" y="2093976"/>
            <a:ext cx="3941064" cy="4096512"/>
          </a:xfrm>
          <a:prstGeom prst="rect">
            <a:avLst/>
          </a:prstGeom>
        </p:spPr>
      </p:pic>
    </p:spTree>
    <p:extLst>
      <p:ext uri="{BB962C8B-B14F-4D97-AF65-F5344CB8AC3E}">
        <p14:creationId xmlns:p14="http://schemas.microsoft.com/office/powerpoint/2010/main" val="1841332762"/>
      </p:ext>
    </p:extLst>
  </p:cSld>
  <p:clrMapOvr>
    <a:masterClrMapping/>
  </p:clrMapOvr>
  <p:extLst>
    <p:ext uri="{6950BFC3-D8DA-4A85-94F7-54DA5524770B}">
      <p188:commentRel xmlns=""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2B9-2481-4823-A6AC-E071A48BF92D}"/>
              </a:ext>
            </a:extLst>
          </p:cNvPr>
          <p:cNvSpPr>
            <a:spLocks noGrp="1"/>
          </p:cNvSpPr>
          <p:nvPr>
            <p:ph type="title"/>
          </p:nvPr>
        </p:nvSpPr>
        <p:spPr/>
        <p:txBody>
          <a:bodyPr/>
          <a:lstStyle/>
          <a:p>
            <a:r>
              <a:rPr lang="en-US" dirty="0"/>
              <a:t>Developmental Milestones/Tasks</a:t>
            </a:r>
          </a:p>
        </p:txBody>
      </p:sp>
      <p:graphicFrame>
        <p:nvGraphicFramePr>
          <p:cNvPr id="4" name="Content Placeholder 3">
            <a:extLst>
              <a:ext uri="{FF2B5EF4-FFF2-40B4-BE49-F238E27FC236}">
                <a16:creationId xmlns:a16="http://schemas.microsoft.com/office/drawing/2014/main" id="{03154C10-448E-443B-8E23-ED17D6EBBE2B}"/>
              </a:ext>
            </a:extLst>
          </p:cNvPr>
          <p:cNvGraphicFramePr>
            <a:graphicFrameLocks noGrp="1"/>
          </p:cNvGraphicFramePr>
          <p:nvPr>
            <p:ph idx="1"/>
            <p:extLst>
              <p:ext uri="{D42A27DB-BD31-4B8C-83A1-F6EECF244321}">
                <p14:modId xmlns:p14="http://schemas.microsoft.com/office/powerpoint/2010/main" val="38811285"/>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93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58BA-F87B-4760-8052-D0A24605CAA7}"/>
              </a:ext>
            </a:extLst>
          </p:cNvPr>
          <p:cNvSpPr>
            <a:spLocks noGrp="1"/>
          </p:cNvSpPr>
          <p:nvPr>
            <p:ph type="title"/>
          </p:nvPr>
        </p:nvSpPr>
        <p:spPr/>
        <p:txBody>
          <a:bodyPr/>
          <a:lstStyle/>
          <a:p>
            <a:r>
              <a:rPr lang="en-US"/>
              <a:t>IDD &amp; Trauma in Early Childhood</a:t>
            </a:r>
            <a:endParaRPr lang="en-US" dirty="0"/>
          </a:p>
        </p:txBody>
      </p:sp>
      <p:graphicFrame>
        <p:nvGraphicFramePr>
          <p:cNvPr id="4" name="Content Placeholder 3">
            <a:extLst>
              <a:ext uri="{FF2B5EF4-FFF2-40B4-BE49-F238E27FC236}">
                <a16:creationId xmlns:a16="http://schemas.microsoft.com/office/drawing/2014/main" id="{3E921D97-69F9-4B0C-BA37-74FC295670F3}"/>
              </a:ext>
            </a:extLst>
          </p:cNvPr>
          <p:cNvGraphicFramePr>
            <a:graphicFrameLocks noGrp="1"/>
          </p:cNvGraphicFramePr>
          <p:nvPr>
            <p:ph idx="1"/>
            <p:extLst>
              <p:ext uri="{D42A27DB-BD31-4B8C-83A1-F6EECF244321}">
                <p14:modId xmlns:p14="http://schemas.microsoft.com/office/powerpoint/2010/main" val="1230350841"/>
              </p:ext>
            </p:extLst>
          </p:nvPr>
        </p:nvGraphicFramePr>
        <p:xfrm>
          <a:off x="748553" y="1690688"/>
          <a:ext cx="10694894" cy="4630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978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4F125-72C7-4608-B153-BB6544D5E0E1}"/>
              </a:ext>
            </a:extLst>
          </p:cNvPr>
          <p:cNvSpPr>
            <a:spLocks noGrp="1"/>
          </p:cNvSpPr>
          <p:nvPr>
            <p:ph type="title"/>
          </p:nvPr>
        </p:nvSpPr>
        <p:spPr>
          <a:xfrm>
            <a:off x="640080" y="325369"/>
            <a:ext cx="4368602" cy="1956841"/>
          </a:xfrm>
        </p:spPr>
        <p:txBody>
          <a:bodyPr anchor="b">
            <a:normAutofit/>
          </a:bodyPr>
          <a:lstStyle/>
          <a:p>
            <a:r>
              <a:rPr lang="en-US" sz="4200"/>
              <a:t>IDD &amp; Trauma in Early Childhood</a:t>
            </a:r>
          </a:p>
        </p:txBody>
      </p:sp>
      <p:sp>
        <p:nvSpPr>
          <p:cNvPr id="12"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47F827-CE3B-4F0C-AD1E-D23DA179D91D}"/>
              </a:ext>
            </a:extLst>
          </p:cNvPr>
          <p:cNvSpPr>
            <a:spLocks noGrp="1"/>
          </p:cNvSpPr>
          <p:nvPr>
            <p:ph idx="1"/>
          </p:nvPr>
        </p:nvSpPr>
        <p:spPr>
          <a:xfrm>
            <a:off x="403412" y="2872899"/>
            <a:ext cx="4504764" cy="3641444"/>
          </a:xfrm>
        </p:spPr>
        <p:txBody>
          <a:bodyPr>
            <a:normAutofit/>
          </a:bodyPr>
          <a:lstStyle/>
          <a:p>
            <a:pPr marL="0" indent="0">
              <a:buNone/>
            </a:pPr>
            <a:r>
              <a:rPr lang="en-US" sz="2200" dirty="0"/>
              <a:t>A young child with IDD who has a traumatic experience might:</a:t>
            </a:r>
          </a:p>
          <a:p>
            <a:r>
              <a:rPr lang="en-US" sz="2200" dirty="0"/>
              <a:t>Have more difficulty calming down after being scared</a:t>
            </a:r>
          </a:p>
          <a:p>
            <a:r>
              <a:rPr lang="en-US" sz="2200" dirty="0"/>
              <a:t>Be aggressive </a:t>
            </a:r>
          </a:p>
          <a:p>
            <a:r>
              <a:rPr lang="en-US" sz="2200" dirty="0"/>
              <a:t>Be harder to reassure or soothe</a:t>
            </a:r>
          </a:p>
          <a:p>
            <a:r>
              <a:rPr lang="en-US" sz="2200" dirty="0"/>
              <a:t>Lose recent developmental gains (e.g., toileting, language)</a:t>
            </a:r>
          </a:p>
          <a:p>
            <a:endParaRPr lang="en-US" sz="2200" dirty="0"/>
          </a:p>
        </p:txBody>
      </p:sp>
      <p:pic>
        <p:nvPicPr>
          <p:cNvPr id="5" name="Picture 4" descr="Toddler playing with toys">
            <a:extLst>
              <a:ext uri="{FF2B5EF4-FFF2-40B4-BE49-F238E27FC236}">
                <a16:creationId xmlns:a16="http://schemas.microsoft.com/office/drawing/2014/main" id="{0E1478F4-CA5B-4998-9EF2-FD4EC05A4E49}"/>
              </a:ext>
            </a:extLst>
          </p:cNvPr>
          <p:cNvPicPr>
            <a:picLocks noChangeAspect="1"/>
          </p:cNvPicPr>
          <p:nvPr/>
        </p:nvPicPr>
        <p:blipFill rotWithShape="1">
          <a:blip r:embed="rId3">
            <a:extLst>
              <a:ext uri="{28A0092B-C50C-407E-A947-70E740481C1C}">
                <a14:useLocalDpi xmlns:a14="http://schemas.microsoft.com/office/drawing/2010/main" val="0"/>
              </a:ext>
            </a:extLst>
          </a:blip>
          <a:srcRect l="29524" r="3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2505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F329-2B2C-4835-A59A-B79939849D05}"/>
              </a:ext>
            </a:extLst>
          </p:cNvPr>
          <p:cNvSpPr>
            <a:spLocks noGrp="1"/>
          </p:cNvSpPr>
          <p:nvPr>
            <p:ph type="title"/>
          </p:nvPr>
        </p:nvSpPr>
        <p:spPr/>
        <p:txBody>
          <a:bodyPr/>
          <a:lstStyle/>
          <a:p>
            <a:r>
              <a:rPr lang="en-US" dirty="0"/>
              <a:t>IDD &amp; Trauma in Middle Childhood</a:t>
            </a:r>
          </a:p>
        </p:txBody>
      </p:sp>
      <p:graphicFrame>
        <p:nvGraphicFramePr>
          <p:cNvPr id="4" name="Content Placeholder 3">
            <a:extLst>
              <a:ext uri="{FF2B5EF4-FFF2-40B4-BE49-F238E27FC236}">
                <a16:creationId xmlns:a16="http://schemas.microsoft.com/office/drawing/2014/main" id="{7BC457C4-202C-401F-84C7-5E3C8765A616}"/>
              </a:ext>
            </a:extLst>
          </p:cNvPr>
          <p:cNvGraphicFramePr>
            <a:graphicFrameLocks noGrp="1"/>
          </p:cNvGraphicFramePr>
          <p:nvPr>
            <p:ph idx="1"/>
            <p:extLst>
              <p:ext uri="{D42A27DB-BD31-4B8C-83A1-F6EECF244321}">
                <p14:modId xmlns:p14="http://schemas.microsoft.com/office/powerpoint/2010/main" val="28959701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54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98B7A-B4C8-46EA-9382-54945381F693}"/>
              </a:ext>
            </a:extLst>
          </p:cNvPr>
          <p:cNvSpPr>
            <a:spLocks noGrp="1"/>
          </p:cNvSpPr>
          <p:nvPr>
            <p:ph type="title"/>
          </p:nvPr>
        </p:nvSpPr>
        <p:spPr>
          <a:xfrm>
            <a:off x="640080" y="325369"/>
            <a:ext cx="4368602" cy="1956841"/>
          </a:xfrm>
        </p:spPr>
        <p:txBody>
          <a:bodyPr anchor="b">
            <a:normAutofit/>
          </a:bodyPr>
          <a:lstStyle/>
          <a:p>
            <a:r>
              <a:rPr lang="en-US" sz="4200"/>
              <a:t>IDD &amp; Trauma in Middle Childhood</a:t>
            </a:r>
          </a:p>
        </p:txBody>
      </p:sp>
      <p:sp>
        <p:nvSpPr>
          <p:cNvPr id="14"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1E45C3-BB74-4560-A544-953B4A583241}"/>
              </a:ext>
            </a:extLst>
          </p:cNvPr>
          <p:cNvSpPr>
            <a:spLocks noGrp="1"/>
          </p:cNvSpPr>
          <p:nvPr>
            <p:ph idx="1"/>
          </p:nvPr>
        </p:nvSpPr>
        <p:spPr>
          <a:xfrm>
            <a:off x="322729" y="2729753"/>
            <a:ext cx="4987447" cy="3908252"/>
          </a:xfrm>
        </p:spPr>
        <p:txBody>
          <a:bodyPr>
            <a:normAutofit fontScale="92500" lnSpcReduction="10000"/>
          </a:bodyPr>
          <a:lstStyle/>
          <a:p>
            <a:pPr marL="0" indent="0">
              <a:buNone/>
            </a:pPr>
            <a:r>
              <a:rPr lang="en-US" sz="2200" dirty="0"/>
              <a:t>A school-aged child with IDD who has a traumatic experience might: </a:t>
            </a:r>
          </a:p>
          <a:p>
            <a:r>
              <a:rPr lang="en-US" sz="2200" dirty="0"/>
              <a:t>Have reduced receptive and expressive language skills that make it difficult to communicate about trauma’s impact</a:t>
            </a:r>
          </a:p>
          <a:p>
            <a:r>
              <a:rPr lang="en-US" sz="2200" dirty="0"/>
              <a:t>More withdrawn and quiet</a:t>
            </a:r>
          </a:p>
          <a:p>
            <a:r>
              <a:rPr lang="en-US" sz="2200" dirty="0"/>
              <a:t>Tantrum-like behavior inconsistent with age</a:t>
            </a:r>
          </a:p>
          <a:p>
            <a:r>
              <a:rPr lang="en-US" sz="2200" dirty="0"/>
              <a:t>Lose developmental gains (e.g., toileting)</a:t>
            </a:r>
          </a:p>
          <a:p>
            <a:r>
              <a:rPr lang="en-US" sz="2200" dirty="0"/>
              <a:t>Difficulties with peers and vulnerable to teasing or isolation</a:t>
            </a:r>
          </a:p>
          <a:p>
            <a:endParaRPr lang="en-US" sz="2200" dirty="0"/>
          </a:p>
        </p:txBody>
      </p:sp>
      <p:pic>
        <p:nvPicPr>
          <p:cNvPr id="7" name="Picture 6" descr="Girl solving mathematical addition">
            <a:extLst>
              <a:ext uri="{FF2B5EF4-FFF2-40B4-BE49-F238E27FC236}">
                <a16:creationId xmlns:a16="http://schemas.microsoft.com/office/drawing/2014/main" id="{D584C70B-887F-4FE0-80E0-B1C177EADD61}"/>
              </a:ext>
            </a:extLst>
          </p:cNvPr>
          <p:cNvPicPr>
            <a:picLocks noChangeAspect="1"/>
          </p:cNvPicPr>
          <p:nvPr/>
        </p:nvPicPr>
        <p:blipFill rotWithShape="1">
          <a:blip r:embed="rId3">
            <a:extLst>
              <a:ext uri="{28A0092B-C50C-407E-A947-70E740481C1C}">
                <a14:useLocalDpi xmlns:a14="http://schemas.microsoft.com/office/drawing/2010/main" val="0"/>
              </a:ext>
            </a:extLst>
          </a:blip>
          <a:srcRect l="2024" r="3127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7284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199D-E5D3-4CF2-B8B6-556067639BCF}"/>
              </a:ext>
            </a:extLst>
          </p:cNvPr>
          <p:cNvSpPr>
            <a:spLocks noGrp="1"/>
          </p:cNvSpPr>
          <p:nvPr>
            <p:ph type="title"/>
          </p:nvPr>
        </p:nvSpPr>
        <p:spPr/>
        <p:txBody>
          <a:bodyPr/>
          <a:lstStyle/>
          <a:p>
            <a:r>
              <a:rPr lang="en-US" dirty="0"/>
              <a:t>IDD &amp; Trauma in Adolescence</a:t>
            </a:r>
          </a:p>
        </p:txBody>
      </p:sp>
      <p:graphicFrame>
        <p:nvGraphicFramePr>
          <p:cNvPr id="4" name="Content Placeholder 3">
            <a:extLst>
              <a:ext uri="{FF2B5EF4-FFF2-40B4-BE49-F238E27FC236}">
                <a16:creationId xmlns:a16="http://schemas.microsoft.com/office/drawing/2014/main" id="{E21D0916-E31B-4E7D-B3D4-FD1BA12C74C1}"/>
              </a:ext>
            </a:extLst>
          </p:cNvPr>
          <p:cNvGraphicFramePr>
            <a:graphicFrameLocks noGrp="1"/>
          </p:cNvGraphicFramePr>
          <p:nvPr>
            <p:ph idx="1"/>
            <p:extLst>
              <p:ext uri="{D42A27DB-BD31-4B8C-83A1-F6EECF244321}">
                <p14:modId xmlns:p14="http://schemas.microsoft.com/office/powerpoint/2010/main" val="617402389"/>
              </p:ext>
            </p:extLst>
          </p:nvPr>
        </p:nvGraphicFramePr>
        <p:xfrm>
          <a:off x="838199" y="1825625"/>
          <a:ext cx="10726271" cy="4763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39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7199D-E5D3-4CF2-B8B6-556067639BCF}"/>
              </a:ext>
            </a:extLst>
          </p:cNvPr>
          <p:cNvSpPr>
            <a:spLocks noGrp="1"/>
          </p:cNvSpPr>
          <p:nvPr>
            <p:ph type="title"/>
          </p:nvPr>
        </p:nvSpPr>
        <p:spPr>
          <a:xfrm>
            <a:off x="640080" y="325369"/>
            <a:ext cx="4368602" cy="1956841"/>
          </a:xfrm>
        </p:spPr>
        <p:txBody>
          <a:bodyPr anchor="b">
            <a:normAutofit/>
          </a:bodyPr>
          <a:lstStyle/>
          <a:p>
            <a:r>
              <a:rPr lang="en-US" sz="4600"/>
              <a:t>IDD &amp; Trauma in Adolescence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7EC8506-002E-4398-9DCE-2F7F3C9B0C11}"/>
              </a:ext>
            </a:extLst>
          </p:cNvPr>
          <p:cNvSpPr>
            <a:spLocks noGrp="1"/>
          </p:cNvSpPr>
          <p:nvPr>
            <p:ph idx="1"/>
          </p:nvPr>
        </p:nvSpPr>
        <p:spPr>
          <a:xfrm>
            <a:off x="430306" y="2896393"/>
            <a:ext cx="4578376" cy="3636238"/>
          </a:xfrm>
        </p:spPr>
        <p:txBody>
          <a:bodyPr>
            <a:normAutofit fontScale="92500"/>
          </a:bodyPr>
          <a:lstStyle/>
          <a:p>
            <a:pPr marL="0" indent="0">
              <a:buNone/>
            </a:pPr>
            <a:r>
              <a:rPr lang="en-US" sz="2200" dirty="0"/>
              <a:t>An adolescent with IDD who has a traumatic experience during late childhood or young adulthood might:</a:t>
            </a:r>
          </a:p>
          <a:p>
            <a:r>
              <a:rPr lang="en-US" sz="2200" dirty="0"/>
              <a:t>Increased dependence on parent/caregiver</a:t>
            </a:r>
          </a:p>
          <a:p>
            <a:r>
              <a:rPr lang="en-US" sz="2200" dirty="0"/>
              <a:t>Feel defeated and have decreased motivation for the future</a:t>
            </a:r>
          </a:p>
          <a:p>
            <a:r>
              <a:rPr lang="en-US" sz="2200" dirty="0"/>
              <a:t>Feel more “different” from others</a:t>
            </a:r>
          </a:p>
          <a:p>
            <a:r>
              <a:rPr lang="en-US" sz="2200" dirty="0"/>
              <a:t>Worry about acceptance from peers</a:t>
            </a:r>
          </a:p>
          <a:p>
            <a:pPr marL="0" indent="0">
              <a:buNone/>
            </a:pPr>
            <a:endParaRPr lang="en-US" sz="2200" dirty="0"/>
          </a:p>
        </p:txBody>
      </p:sp>
      <p:pic>
        <p:nvPicPr>
          <p:cNvPr id="7" name="Picture 6" descr="Little girl wearing eyeglasses">
            <a:extLst>
              <a:ext uri="{FF2B5EF4-FFF2-40B4-BE49-F238E27FC236}">
                <a16:creationId xmlns:a16="http://schemas.microsoft.com/office/drawing/2014/main" id="{34A1C9B1-B67A-4A5F-9673-EBDA02597419}"/>
              </a:ext>
            </a:extLst>
          </p:cNvPr>
          <p:cNvPicPr>
            <a:picLocks noChangeAspect="1"/>
          </p:cNvPicPr>
          <p:nvPr/>
        </p:nvPicPr>
        <p:blipFill rotWithShape="1">
          <a:blip r:embed="rId3">
            <a:extLst>
              <a:ext uri="{28A0092B-C50C-407E-A947-70E740481C1C}">
                <a14:useLocalDpi xmlns:a14="http://schemas.microsoft.com/office/drawing/2010/main" val="0"/>
              </a:ext>
            </a:extLst>
          </a:blip>
          <a:srcRect l="9146" r="218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0535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E1BEB12-92AF-4445-98AD-4C7756E7C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13">
            <a:extLst>
              <a:ext uri="{FF2B5EF4-FFF2-40B4-BE49-F238E27FC236}">
                <a16:creationId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9F74C3-8061-9E2D-1A7E-D4AB7DE17C09}"/>
              </a:ext>
            </a:extLst>
          </p:cNvPr>
          <p:cNvSpPr>
            <a:spLocks noGrp="1"/>
          </p:cNvSpPr>
          <p:nvPr>
            <p:ph type="title"/>
          </p:nvPr>
        </p:nvSpPr>
        <p:spPr>
          <a:xfrm>
            <a:off x="4183217" y="2335317"/>
            <a:ext cx="7761616" cy="2751086"/>
          </a:xfrm>
        </p:spPr>
        <p:txBody>
          <a:bodyPr vert="horz" lIns="91440" tIns="45720" rIns="91440" bIns="45720" rtlCol="0" anchor="b">
            <a:normAutofit fontScale="90000"/>
          </a:bodyPr>
          <a:lstStyle/>
          <a:p>
            <a:pPr algn="ctr"/>
            <a:r>
              <a:rPr lang="en-US" sz="5100" kern="1200" dirty="0">
                <a:solidFill>
                  <a:schemeClr val="tx1"/>
                </a:solidFill>
                <a:latin typeface="+mj-lt"/>
                <a:ea typeface="+mj-ea"/>
                <a:cs typeface="+mj-cs"/>
              </a:rPr>
              <a:t>Objective 3: </a:t>
            </a:r>
            <a:br>
              <a:rPr lang="en-US" sz="5100" kern="1200" dirty="0">
                <a:solidFill>
                  <a:schemeClr val="tx1"/>
                </a:solidFill>
                <a:latin typeface="+mj-lt"/>
                <a:ea typeface="+mj-ea"/>
                <a:cs typeface="+mj-cs"/>
              </a:rPr>
            </a:br>
            <a:r>
              <a:rPr lang="en-US" sz="4900" dirty="0"/>
              <a:t>Discuss trauma-informed care with children with IDD</a:t>
            </a:r>
            <a:r>
              <a:rPr lang="en-US" sz="5400" dirty="0"/>
              <a:t/>
            </a:r>
            <a:br>
              <a:rPr lang="en-US" sz="5400" dirty="0"/>
            </a:b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128138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47" y="562176"/>
            <a:ext cx="10488706" cy="1219199"/>
          </a:xfrm>
        </p:spPr>
        <p:txBody>
          <a:bodyPr>
            <a:normAutofit/>
          </a:bodyPr>
          <a:lstStyle/>
          <a:p>
            <a:r>
              <a:rPr lang="en-US" dirty="0"/>
              <a:t>Definition of Trauma-Informed Approach</a:t>
            </a:r>
          </a:p>
        </p:txBody>
      </p:sp>
      <p:sp>
        <p:nvSpPr>
          <p:cNvPr id="3" name="Content Placeholder 2"/>
          <p:cNvSpPr>
            <a:spLocks noGrp="1"/>
          </p:cNvSpPr>
          <p:nvPr>
            <p:ph idx="1"/>
          </p:nvPr>
        </p:nvSpPr>
        <p:spPr>
          <a:xfrm>
            <a:off x="851647" y="1781375"/>
            <a:ext cx="10488706" cy="1840366"/>
          </a:xfrm>
        </p:spPr>
        <p:txBody>
          <a:bodyPr>
            <a:normAutofit/>
          </a:bodyPr>
          <a:lstStyle/>
          <a:p>
            <a:pPr marL="0" indent="0">
              <a:buNone/>
            </a:pPr>
            <a:r>
              <a:rPr lang="en-US" sz="2400" dirty="0"/>
              <a:t>“A program, organization, or system that  is trauma -informed realizes the widespread impact of trauma  and understands potential paths for healing; recognizes the signs and symptoms  of trauma  in staff, clients, and others involved with the system; and responds by fully integrating knowledge about trauma into policies, procedures, practices, and settings” SAMHSA (2012).</a:t>
            </a:r>
          </a:p>
        </p:txBody>
      </p:sp>
      <p:sp>
        <p:nvSpPr>
          <p:cNvPr id="4" name="Oval Callout 3"/>
          <p:cNvSpPr/>
          <p:nvPr/>
        </p:nvSpPr>
        <p:spPr>
          <a:xfrm>
            <a:off x="6610692" y="3584724"/>
            <a:ext cx="3415284" cy="2711100"/>
          </a:xfrm>
          <a:prstGeom prst="wedgeEllipseCallout">
            <a:avLst/>
          </a:prstGeom>
          <a:solidFill>
            <a:schemeClr val="accent4">
              <a:lumMod val="60000"/>
              <a:lumOff val="40000"/>
            </a:schemeClr>
          </a:solidFill>
          <a:ln>
            <a:solidFill>
              <a:schemeClr val="accent4">
                <a:lumMod val="60000"/>
                <a:lumOff val="40000"/>
              </a:schemeClr>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6676911" y="4143174"/>
            <a:ext cx="3282846" cy="1631216"/>
          </a:xfrm>
          <a:prstGeom prst="rect">
            <a:avLst/>
          </a:prstGeom>
        </p:spPr>
        <p:txBody>
          <a:bodyPr wrap="square" rtlCol="0">
            <a:spAutoFit/>
          </a:bodyPr>
          <a:lstStyle/>
          <a:p>
            <a:pPr algn="ctr"/>
            <a:r>
              <a:rPr lang="en-US" sz="2000" b="1" dirty="0"/>
              <a:t>“Do the best you can until you know better…then, when you know better, do better”    – Maya Angelou</a:t>
            </a:r>
          </a:p>
        </p:txBody>
      </p:sp>
    </p:spTree>
    <p:extLst>
      <p:ext uri="{BB962C8B-B14F-4D97-AF65-F5344CB8AC3E}">
        <p14:creationId xmlns:p14="http://schemas.microsoft.com/office/powerpoint/2010/main" val="35884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B8C5-5E2B-46A9-80A7-702D2AF18169}"/>
              </a:ext>
            </a:extLst>
          </p:cNvPr>
          <p:cNvSpPr>
            <a:spLocks noGrp="1"/>
          </p:cNvSpPr>
          <p:nvPr>
            <p:ph type="ctrTitle"/>
          </p:nvPr>
        </p:nvSpPr>
        <p:spPr>
          <a:xfrm>
            <a:off x="1017036" y="1844302"/>
            <a:ext cx="10157927" cy="1655762"/>
          </a:xfrm>
        </p:spPr>
        <p:txBody>
          <a:bodyPr>
            <a:normAutofit fontScale="90000"/>
          </a:bodyPr>
          <a:lstStyle/>
          <a:p>
            <a:r>
              <a:rPr lang="en-US" dirty="0"/>
              <a:t>Screening and Assessing for Trauma with Children that have Intellectual or Developmental Disabilities (IDD)</a:t>
            </a:r>
          </a:p>
        </p:txBody>
      </p:sp>
      <p:sp>
        <p:nvSpPr>
          <p:cNvPr id="3" name="Subtitle 2">
            <a:extLst>
              <a:ext uri="{FF2B5EF4-FFF2-40B4-BE49-F238E27FC236}">
                <a16:creationId xmlns:a16="http://schemas.microsoft.com/office/drawing/2014/main" id="{7427A2A6-B926-4AC1-89CC-2B51CDBFC394}"/>
              </a:ext>
            </a:extLst>
          </p:cNvPr>
          <p:cNvSpPr>
            <a:spLocks noGrp="1"/>
          </p:cNvSpPr>
          <p:nvPr>
            <p:ph type="subTitle" idx="4294967295"/>
          </p:nvPr>
        </p:nvSpPr>
        <p:spPr>
          <a:xfrm>
            <a:off x="1523999" y="3806015"/>
            <a:ext cx="9144000" cy="1655762"/>
          </a:xfrm>
        </p:spPr>
        <p:txBody>
          <a:bodyPr>
            <a:normAutofit/>
          </a:bodyPr>
          <a:lstStyle/>
          <a:p>
            <a:pPr marL="0" indent="0" algn="ctr">
              <a:lnSpc>
                <a:spcPct val="100000"/>
              </a:lnSpc>
              <a:buNone/>
            </a:pPr>
            <a:r>
              <a:rPr lang="en-US" dirty="0"/>
              <a:t>Allison “Alli” Morton, PhD</a:t>
            </a:r>
          </a:p>
          <a:p>
            <a:pPr marL="0" indent="0" algn="ctr">
              <a:lnSpc>
                <a:spcPct val="100000"/>
              </a:lnSpc>
              <a:buNone/>
            </a:pPr>
            <a:r>
              <a:rPr lang="en-US" sz="2800" dirty="0"/>
              <a:t>Assistant Professor</a:t>
            </a:r>
          </a:p>
        </p:txBody>
      </p:sp>
    </p:spTree>
    <p:extLst>
      <p:ext uri="{BB962C8B-B14F-4D97-AF65-F5344CB8AC3E}">
        <p14:creationId xmlns:p14="http://schemas.microsoft.com/office/powerpoint/2010/main" val="2225980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960A-1FD7-4F9D-A78E-1E3BDED1120C}"/>
              </a:ext>
            </a:extLst>
          </p:cNvPr>
          <p:cNvSpPr>
            <a:spLocks noGrp="1"/>
          </p:cNvSpPr>
          <p:nvPr>
            <p:ph type="title"/>
          </p:nvPr>
        </p:nvSpPr>
        <p:spPr/>
        <p:txBody>
          <a:bodyPr/>
          <a:lstStyle/>
          <a:p>
            <a:r>
              <a:rPr lang="en-US" dirty="0"/>
              <a:t>Use your Trauma Lens</a:t>
            </a:r>
          </a:p>
        </p:txBody>
      </p:sp>
      <p:sp>
        <p:nvSpPr>
          <p:cNvPr id="4" name="TextBox 3">
            <a:extLst>
              <a:ext uri="{FF2B5EF4-FFF2-40B4-BE49-F238E27FC236}">
                <a16:creationId xmlns:a16="http://schemas.microsoft.com/office/drawing/2014/main" id="{022D6248-AECC-488B-AA86-FA08EA699845}"/>
              </a:ext>
            </a:extLst>
          </p:cNvPr>
          <p:cNvSpPr txBox="1"/>
          <p:nvPr/>
        </p:nvSpPr>
        <p:spPr>
          <a:xfrm>
            <a:off x="2403138" y="4417728"/>
            <a:ext cx="8071525" cy="954107"/>
          </a:xfrm>
          <a:prstGeom prst="rect">
            <a:avLst/>
          </a:prstGeom>
          <a:noFill/>
        </p:spPr>
        <p:txBody>
          <a:bodyPr wrap="square" rtlCol="0">
            <a:spAutoFit/>
          </a:bodyPr>
          <a:lstStyle/>
          <a:p>
            <a:r>
              <a:rPr lang="en-US" sz="2800" dirty="0"/>
              <a:t>Instead of asking </a:t>
            </a:r>
            <a:r>
              <a:rPr lang="en-US" sz="2800" b="1" i="1" dirty="0">
                <a:solidFill>
                  <a:srgbClr val="FF0000"/>
                </a:solidFill>
              </a:rPr>
              <a:t>“what is wrong with you?”</a:t>
            </a:r>
          </a:p>
          <a:p>
            <a:r>
              <a:rPr lang="en-US" sz="2800" dirty="0"/>
              <a:t>ask, </a:t>
            </a:r>
            <a:r>
              <a:rPr lang="en-US" sz="2800" b="1" i="1" dirty="0">
                <a:solidFill>
                  <a:srgbClr val="00B050"/>
                </a:solidFill>
              </a:rPr>
              <a:t>“what has happened to you?”</a:t>
            </a:r>
          </a:p>
        </p:txBody>
      </p:sp>
      <p:pic>
        <p:nvPicPr>
          <p:cNvPr id="5" name="Picture 2" descr="Glasses PNG Transparent (Isolated-Objects) | Textures for Photoshop">
            <a:extLst>
              <a:ext uri="{FF2B5EF4-FFF2-40B4-BE49-F238E27FC236}">
                <a16:creationId xmlns:a16="http://schemas.microsoft.com/office/drawing/2014/main" id="{49749C0F-3861-4DFA-9721-62E6A17F3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85" y="1385094"/>
            <a:ext cx="5330283" cy="398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84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1A4588A-55D5-49B8-BE41-54ACDCFF2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BC006BDE-5CAD-4EA5-9EB0-BC4535F142C9}"/>
              </a:ext>
            </a:extLst>
          </p:cNvPr>
          <p:cNvPicPr>
            <a:picLocks noChangeAspect="1"/>
          </p:cNvPicPr>
          <p:nvPr/>
        </p:nvPicPr>
        <p:blipFill rotWithShape="1">
          <a:blip r:embed="rId3">
            <a:extLst>
              <a:ext uri="{28A0092B-C50C-407E-A947-70E740481C1C}">
                <a14:useLocalDpi xmlns:a14="http://schemas.microsoft.com/office/drawing/2010/main" val="0"/>
              </a:ext>
            </a:extLst>
          </a:blip>
          <a:srcRect r="33115"/>
          <a:stretch/>
        </p:blipFill>
        <p:spPr>
          <a:xfrm>
            <a:off x="20" y="10"/>
            <a:ext cx="12191980" cy="4465973"/>
          </a:xfrm>
          <a:prstGeom prst="rect">
            <a:avLst/>
          </a:prstGeom>
        </p:spPr>
      </p:pic>
      <p:sp>
        <p:nvSpPr>
          <p:cNvPr id="18" name="Rectangle: Rounded Corners 12">
            <a:extLst>
              <a:ext uri="{FF2B5EF4-FFF2-40B4-BE49-F238E27FC236}">
                <a16:creationId xmlns:a16="http://schemas.microsoft.com/office/drawing/2014/main" id="{F97E7EA2-EDCD-47E9-81BC-415C606D1B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55526E5-9E95-43DC-BA3F-E64FA9C09945}"/>
              </a:ext>
            </a:extLst>
          </p:cNvPr>
          <p:cNvSpPr>
            <a:spLocks noGrp="1"/>
          </p:cNvSpPr>
          <p:nvPr>
            <p:ph type="title"/>
          </p:nvPr>
        </p:nvSpPr>
        <p:spPr>
          <a:xfrm>
            <a:off x="566928" y="4203278"/>
            <a:ext cx="8557193" cy="536063"/>
          </a:xfrm>
        </p:spPr>
        <p:txBody>
          <a:bodyPr>
            <a:normAutofit/>
          </a:bodyPr>
          <a:lstStyle/>
          <a:p>
            <a:r>
              <a:rPr lang="en-US" sz="2800" dirty="0">
                <a:solidFill>
                  <a:schemeClr val="bg1"/>
                </a:solidFill>
              </a:rPr>
              <a:t>Behavior Matters</a:t>
            </a:r>
          </a:p>
        </p:txBody>
      </p:sp>
      <p:sp>
        <p:nvSpPr>
          <p:cNvPr id="3" name="Content Placeholder 2">
            <a:extLst>
              <a:ext uri="{FF2B5EF4-FFF2-40B4-BE49-F238E27FC236}">
                <a16:creationId xmlns:a16="http://schemas.microsoft.com/office/drawing/2014/main" id="{5573FAEF-CB7C-4856-8061-BC7B57A396BE}"/>
              </a:ext>
            </a:extLst>
          </p:cNvPr>
          <p:cNvSpPr>
            <a:spLocks noGrp="1"/>
          </p:cNvSpPr>
          <p:nvPr>
            <p:ph idx="1"/>
          </p:nvPr>
        </p:nvSpPr>
        <p:spPr>
          <a:xfrm>
            <a:off x="566928" y="4956314"/>
            <a:ext cx="11058144" cy="1306417"/>
          </a:xfrm>
        </p:spPr>
        <p:txBody>
          <a:bodyPr>
            <a:normAutofit/>
          </a:bodyPr>
          <a:lstStyle/>
          <a:p>
            <a:r>
              <a:rPr lang="en-US" sz="2400" dirty="0"/>
              <a:t>Behavior is a form of communication</a:t>
            </a:r>
          </a:p>
          <a:p>
            <a:r>
              <a:rPr lang="en-US" sz="2400" dirty="0"/>
              <a:t>As IDD severity increases so does the likelihood that children will use behavior versus verbal communication at home, school, and at the doctor’s office </a:t>
            </a:r>
          </a:p>
        </p:txBody>
      </p:sp>
    </p:spTree>
    <p:extLst>
      <p:ext uri="{BB962C8B-B14F-4D97-AF65-F5344CB8AC3E}">
        <p14:creationId xmlns:p14="http://schemas.microsoft.com/office/powerpoint/2010/main" val="60585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4C9F-2B1D-4B36-8DA0-934A4671F9C0}"/>
              </a:ext>
            </a:extLst>
          </p:cNvPr>
          <p:cNvSpPr>
            <a:spLocks noGrp="1"/>
          </p:cNvSpPr>
          <p:nvPr>
            <p:ph type="title"/>
          </p:nvPr>
        </p:nvSpPr>
        <p:spPr/>
        <p:txBody>
          <a:bodyPr/>
          <a:lstStyle/>
          <a:p>
            <a:r>
              <a:rPr lang="en-US" dirty="0"/>
              <a:t>Trauma-Informed Care</a:t>
            </a:r>
          </a:p>
        </p:txBody>
      </p:sp>
      <p:graphicFrame>
        <p:nvGraphicFramePr>
          <p:cNvPr id="4" name="Content Placeholder 3">
            <a:extLst>
              <a:ext uri="{FF2B5EF4-FFF2-40B4-BE49-F238E27FC236}">
                <a16:creationId xmlns:a16="http://schemas.microsoft.com/office/drawing/2014/main" id="{CBE86DAB-1617-468D-8044-F1D93A998B9C}"/>
              </a:ext>
            </a:extLst>
          </p:cNvPr>
          <p:cNvGraphicFramePr>
            <a:graphicFrameLocks noGrp="1"/>
          </p:cNvGraphicFramePr>
          <p:nvPr>
            <p:ph idx="1"/>
            <p:extLst>
              <p:ext uri="{D42A27DB-BD31-4B8C-83A1-F6EECF244321}">
                <p14:modId xmlns:p14="http://schemas.microsoft.com/office/powerpoint/2010/main" val="27874584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32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 &amp; Recovery</a:t>
            </a:r>
          </a:p>
        </p:txBody>
      </p:sp>
      <p:pic>
        <p:nvPicPr>
          <p:cNvPr id="4" name="acesscale-01.png" descr="acesscale-01.png">
            <a:extLst>
              <a:ext uri="{FF2B5EF4-FFF2-40B4-BE49-F238E27FC236}">
                <a16:creationId xmlns:a16="http://schemas.microsoft.com/office/drawing/2014/main" id="{35AFD75D-DB56-CE46-A8A5-EACD68B0A465}"/>
              </a:ext>
            </a:extLst>
          </p:cNvPr>
          <p:cNvPicPr>
            <a:picLocks noChangeAspect="1"/>
          </p:cNvPicPr>
          <p:nvPr/>
        </p:nvPicPr>
        <p:blipFill>
          <a:blip r:embed="rId3">
            <a:duotone>
              <a:prstClr val="black"/>
              <a:srgbClr val="FFFEDD">
                <a:tint val="45000"/>
                <a:satMod val="400000"/>
              </a:srgbClr>
            </a:duotone>
          </a:blip>
          <a:stretch>
            <a:fillRect/>
          </a:stretch>
        </p:blipFill>
        <p:spPr>
          <a:xfrm>
            <a:off x="2438400" y="645240"/>
            <a:ext cx="7968576" cy="6157537"/>
          </a:xfrm>
          <a:prstGeom prst="rect">
            <a:avLst/>
          </a:prstGeom>
          <a:ln w="12700">
            <a:miter lim="400000"/>
          </a:ln>
        </p:spPr>
      </p:pic>
      <p:sp>
        <p:nvSpPr>
          <p:cNvPr id="5" name="Shape 3524">
            <a:extLst>
              <a:ext uri="{FF2B5EF4-FFF2-40B4-BE49-F238E27FC236}">
                <a16:creationId xmlns:a16="http://schemas.microsoft.com/office/drawing/2014/main" id="{F88F8276-A9EB-1247-BDEE-FE2BA0AEF63F}"/>
              </a:ext>
            </a:extLst>
          </p:cNvPr>
          <p:cNvSpPr/>
          <p:nvPr/>
        </p:nvSpPr>
        <p:spPr>
          <a:xfrm>
            <a:off x="3590419" y="5560402"/>
            <a:ext cx="800867" cy="727328"/>
          </a:xfrm>
          <a:custGeom>
            <a:avLst/>
            <a:gdLst/>
            <a:ahLst/>
            <a:cxnLst>
              <a:cxn ang="0">
                <a:pos x="wd2" y="hd2"/>
              </a:cxn>
              <a:cxn ang="5400000">
                <a:pos x="wd2" y="hd2"/>
              </a:cxn>
              <a:cxn ang="10800000">
                <a:pos x="wd2" y="hd2"/>
              </a:cxn>
              <a:cxn ang="16200000">
                <a:pos x="wd2" y="hd2"/>
              </a:cxn>
            </a:cxnLst>
            <a:rect l="0" t="0" r="r" b="b"/>
            <a:pathLst>
              <a:path w="20640" h="21600" extrusionOk="0">
                <a:moveTo>
                  <a:pt x="20085" y="4108"/>
                </a:moveTo>
                <a:cubicBezTo>
                  <a:pt x="19167" y="1618"/>
                  <a:pt x="17007" y="0"/>
                  <a:pt x="14847" y="0"/>
                </a:cubicBezTo>
                <a:cubicBezTo>
                  <a:pt x="12525" y="0"/>
                  <a:pt x="11067" y="996"/>
                  <a:pt x="10365" y="2241"/>
                </a:cubicBezTo>
                <a:cubicBezTo>
                  <a:pt x="9447" y="996"/>
                  <a:pt x="8043" y="0"/>
                  <a:pt x="5883" y="0"/>
                </a:cubicBezTo>
                <a:cubicBezTo>
                  <a:pt x="3507" y="0"/>
                  <a:pt x="1563" y="1618"/>
                  <a:pt x="483" y="4108"/>
                </a:cubicBezTo>
                <a:cubicBezTo>
                  <a:pt x="-435" y="6847"/>
                  <a:pt x="-57" y="9773"/>
                  <a:pt x="1725" y="12014"/>
                </a:cubicBezTo>
                <a:cubicBezTo>
                  <a:pt x="5883" y="17429"/>
                  <a:pt x="9663" y="21164"/>
                  <a:pt x="9663" y="21351"/>
                </a:cubicBezTo>
                <a:cubicBezTo>
                  <a:pt x="9825" y="21600"/>
                  <a:pt x="9987" y="21600"/>
                  <a:pt x="10365" y="21600"/>
                </a:cubicBezTo>
                <a:cubicBezTo>
                  <a:pt x="10527" y="21600"/>
                  <a:pt x="10743" y="21600"/>
                  <a:pt x="10905" y="21351"/>
                </a:cubicBezTo>
                <a:cubicBezTo>
                  <a:pt x="10905" y="21164"/>
                  <a:pt x="14685" y="17429"/>
                  <a:pt x="18843" y="12014"/>
                </a:cubicBezTo>
                <a:cubicBezTo>
                  <a:pt x="20625" y="9773"/>
                  <a:pt x="21165" y="6847"/>
                  <a:pt x="20085" y="4108"/>
                </a:cubicBezTo>
                <a:close/>
                <a:moveTo>
                  <a:pt x="17385" y="10582"/>
                </a:moveTo>
                <a:cubicBezTo>
                  <a:pt x="14307" y="14504"/>
                  <a:pt x="11445" y="17616"/>
                  <a:pt x="10365" y="18861"/>
                </a:cubicBezTo>
                <a:cubicBezTo>
                  <a:pt x="9123" y="17616"/>
                  <a:pt x="6207" y="14504"/>
                  <a:pt x="3183" y="10582"/>
                </a:cubicBezTo>
                <a:cubicBezTo>
                  <a:pt x="1887" y="8901"/>
                  <a:pt x="1563" y="6847"/>
                  <a:pt x="2265" y="4980"/>
                </a:cubicBezTo>
                <a:cubicBezTo>
                  <a:pt x="2967" y="3299"/>
                  <a:pt x="4425" y="2241"/>
                  <a:pt x="5883" y="2241"/>
                </a:cubicBezTo>
                <a:cubicBezTo>
                  <a:pt x="8745" y="2241"/>
                  <a:pt x="9285" y="4731"/>
                  <a:pt x="9285" y="4980"/>
                </a:cubicBezTo>
                <a:cubicBezTo>
                  <a:pt x="9447" y="5353"/>
                  <a:pt x="9825" y="5789"/>
                  <a:pt x="10365" y="5789"/>
                </a:cubicBezTo>
                <a:cubicBezTo>
                  <a:pt x="10743" y="5789"/>
                  <a:pt x="11067" y="5353"/>
                  <a:pt x="11283" y="4980"/>
                </a:cubicBezTo>
                <a:cubicBezTo>
                  <a:pt x="11283" y="4731"/>
                  <a:pt x="11985" y="2241"/>
                  <a:pt x="14847" y="2241"/>
                </a:cubicBezTo>
                <a:cubicBezTo>
                  <a:pt x="16305" y="2241"/>
                  <a:pt x="17763" y="3299"/>
                  <a:pt x="18303" y="4980"/>
                </a:cubicBezTo>
                <a:cubicBezTo>
                  <a:pt x="19005" y="6847"/>
                  <a:pt x="18627" y="8901"/>
                  <a:pt x="17385" y="10582"/>
                </a:cubicBezTo>
                <a:close/>
                <a:moveTo>
                  <a:pt x="17223" y="7221"/>
                </a:moveTo>
                <a:cubicBezTo>
                  <a:pt x="17223" y="7905"/>
                  <a:pt x="16845" y="8279"/>
                  <a:pt x="16467" y="8279"/>
                </a:cubicBezTo>
                <a:cubicBezTo>
                  <a:pt x="15927" y="8279"/>
                  <a:pt x="15603" y="7905"/>
                  <a:pt x="15603" y="7470"/>
                </a:cubicBezTo>
                <a:cubicBezTo>
                  <a:pt x="15387" y="5789"/>
                  <a:pt x="14523" y="5602"/>
                  <a:pt x="14307" y="5602"/>
                </a:cubicBezTo>
                <a:cubicBezTo>
                  <a:pt x="13983" y="5353"/>
                  <a:pt x="13605" y="4980"/>
                  <a:pt x="13767" y="4357"/>
                </a:cubicBezTo>
                <a:cubicBezTo>
                  <a:pt x="13767" y="3922"/>
                  <a:pt x="14145" y="3486"/>
                  <a:pt x="14685" y="3735"/>
                </a:cubicBezTo>
                <a:cubicBezTo>
                  <a:pt x="15387" y="3735"/>
                  <a:pt x="17007" y="4731"/>
                  <a:pt x="17223" y="7221"/>
                </a:cubicBezTo>
                <a:close/>
                <a:moveTo>
                  <a:pt x="16143" y="8901"/>
                </a:moveTo>
                <a:cubicBezTo>
                  <a:pt x="16305" y="9088"/>
                  <a:pt x="16305" y="9337"/>
                  <a:pt x="16305" y="9773"/>
                </a:cubicBezTo>
                <a:cubicBezTo>
                  <a:pt x="16305" y="9960"/>
                  <a:pt x="16305" y="10146"/>
                  <a:pt x="16143" y="10395"/>
                </a:cubicBezTo>
                <a:cubicBezTo>
                  <a:pt x="15927" y="10582"/>
                  <a:pt x="15603" y="10769"/>
                  <a:pt x="15387" y="10769"/>
                </a:cubicBezTo>
                <a:cubicBezTo>
                  <a:pt x="15225" y="10769"/>
                  <a:pt x="14847" y="10582"/>
                  <a:pt x="14685" y="10395"/>
                </a:cubicBezTo>
                <a:cubicBezTo>
                  <a:pt x="14523" y="10146"/>
                  <a:pt x="14523" y="9960"/>
                  <a:pt x="14523" y="9773"/>
                </a:cubicBezTo>
                <a:cubicBezTo>
                  <a:pt x="14523" y="9337"/>
                  <a:pt x="14523" y="9088"/>
                  <a:pt x="14685" y="8901"/>
                </a:cubicBezTo>
                <a:cubicBezTo>
                  <a:pt x="14847" y="8715"/>
                  <a:pt x="15225" y="8466"/>
                  <a:pt x="15387" y="8466"/>
                </a:cubicBezTo>
                <a:cubicBezTo>
                  <a:pt x="15603" y="8466"/>
                  <a:pt x="15927" y="8715"/>
                  <a:pt x="16143" y="8901"/>
                </a:cubicBezTo>
                <a:close/>
              </a:path>
            </a:pathLst>
          </a:custGeom>
          <a:solidFill>
            <a:srgbClr val="FFFFFF"/>
          </a:solidFill>
          <a:ln w="12700">
            <a:solidFill>
              <a:schemeClr val="tx1"/>
            </a:solidFill>
            <a:miter lim="400000"/>
          </a:ln>
        </p:spPr>
        <p:txBody>
          <a:bodyPr lIns="71436" tIns="71436" rIns="71436" bIns="71436" anchor="ctr"/>
          <a:lstStyle/>
          <a:p>
            <a:pPr defTabSz="457200">
              <a:lnSpc>
                <a:spcPct val="93000"/>
              </a:lnSpc>
              <a:defRPr sz="1800" i="0" cap="none" spc="0">
                <a:solidFill>
                  <a:srgbClr val="000000"/>
                </a:solidFill>
                <a:latin typeface="+mn-lt"/>
                <a:ea typeface="+mn-ea"/>
                <a:cs typeface="+mn-cs"/>
                <a:sym typeface="Helvetica"/>
              </a:defRPr>
            </a:pPr>
            <a:endParaRPr dirty="0">
              <a:latin typeface="Avenir LT 45 Book" panose="02000503020000020003" pitchFamily="2" charset="0"/>
            </a:endParaRPr>
          </a:p>
        </p:txBody>
      </p:sp>
      <p:sp>
        <p:nvSpPr>
          <p:cNvPr id="6" name="Shape 3544">
            <a:extLst>
              <a:ext uri="{FF2B5EF4-FFF2-40B4-BE49-F238E27FC236}">
                <a16:creationId xmlns:a16="http://schemas.microsoft.com/office/drawing/2014/main" id="{3D8FB603-810D-7741-BAB8-DCFD79154025}"/>
              </a:ext>
            </a:extLst>
          </p:cNvPr>
          <p:cNvSpPr/>
          <p:nvPr/>
        </p:nvSpPr>
        <p:spPr>
          <a:xfrm>
            <a:off x="3429000" y="4308785"/>
            <a:ext cx="507738" cy="505075"/>
          </a:xfrm>
          <a:custGeom>
            <a:avLst/>
            <a:gdLst/>
            <a:ahLst/>
            <a:cxnLst>
              <a:cxn ang="0">
                <a:pos x="wd2" y="hd2"/>
              </a:cxn>
              <a:cxn ang="5400000">
                <a:pos x="wd2" y="hd2"/>
              </a:cxn>
              <a:cxn ang="10800000">
                <a:pos x="wd2" y="hd2"/>
              </a:cxn>
              <a:cxn ang="16200000">
                <a:pos x="wd2" y="hd2"/>
              </a:cxn>
            </a:cxnLst>
            <a:rect l="0" t="0" r="r" b="b"/>
            <a:pathLst>
              <a:path w="21391" h="21508" extrusionOk="0">
                <a:moveTo>
                  <a:pt x="20475" y="11498"/>
                </a:moveTo>
                <a:cubicBezTo>
                  <a:pt x="20109" y="11498"/>
                  <a:pt x="19952" y="11498"/>
                  <a:pt x="19795" y="11129"/>
                </a:cubicBezTo>
                <a:cubicBezTo>
                  <a:pt x="10695" y="2173"/>
                  <a:pt x="10695" y="2173"/>
                  <a:pt x="10695" y="2173"/>
                </a:cubicBezTo>
                <a:cubicBezTo>
                  <a:pt x="1490" y="11129"/>
                  <a:pt x="1490" y="11129"/>
                  <a:pt x="1490" y="11129"/>
                </a:cubicBezTo>
                <a:cubicBezTo>
                  <a:pt x="1124" y="11656"/>
                  <a:pt x="601" y="11656"/>
                  <a:pt x="235" y="11129"/>
                </a:cubicBezTo>
                <a:cubicBezTo>
                  <a:pt x="-79" y="10813"/>
                  <a:pt x="-79" y="10287"/>
                  <a:pt x="235" y="9918"/>
                </a:cubicBezTo>
                <a:cubicBezTo>
                  <a:pt x="10015" y="277"/>
                  <a:pt x="10015" y="277"/>
                  <a:pt x="10015" y="277"/>
                </a:cubicBezTo>
                <a:cubicBezTo>
                  <a:pt x="10381" y="-92"/>
                  <a:pt x="10904" y="-92"/>
                  <a:pt x="11218" y="277"/>
                </a:cubicBezTo>
                <a:cubicBezTo>
                  <a:pt x="20998" y="9918"/>
                  <a:pt x="20998" y="9918"/>
                  <a:pt x="20998" y="9918"/>
                </a:cubicBezTo>
                <a:cubicBezTo>
                  <a:pt x="21521" y="10287"/>
                  <a:pt x="21521" y="10813"/>
                  <a:pt x="20998" y="11129"/>
                </a:cubicBezTo>
                <a:cubicBezTo>
                  <a:pt x="20841" y="11340"/>
                  <a:pt x="20632" y="11498"/>
                  <a:pt x="20475" y="11498"/>
                </a:cubicBezTo>
                <a:close/>
                <a:moveTo>
                  <a:pt x="18383" y="20665"/>
                </a:moveTo>
                <a:cubicBezTo>
                  <a:pt x="18383" y="11498"/>
                  <a:pt x="18383" y="11498"/>
                  <a:pt x="18383" y="11498"/>
                </a:cubicBezTo>
                <a:cubicBezTo>
                  <a:pt x="18383" y="10971"/>
                  <a:pt x="18017" y="10603"/>
                  <a:pt x="17494" y="10603"/>
                </a:cubicBezTo>
                <a:cubicBezTo>
                  <a:pt x="16971" y="10603"/>
                  <a:pt x="16448" y="10971"/>
                  <a:pt x="16448" y="11498"/>
                </a:cubicBezTo>
                <a:cubicBezTo>
                  <a:pt x="16448" y="19769"/>
                  <a:pt x="16448" y="19769"/>
                  <a:pt x="16448" y="19769"/>
                </a:cubicBezTo>
                <a:cubicBezTo>
                  <a:pt x="13676" y="19769"/>
                  <a:pt x="13676" y="19769"/>
                  <a:pt x="13676" y="19769"/>
                </a:cubicBezTo>
                <a:cubicBezTo>
                  <a:pt x="13676" y="14659"/>
                  <a:pt x="13676" y="14659"/>
                  <a:pt x="13676" y="14659"/>
                </a:cubicBezTo>
                <a:cubicBezTo>
                  <a:pt x="13676" y="13974"/>
                  <a:pt x="12996" y="13448"/>
                  <a:pt x="12473" y="13448"/>
                </a:cubicBezTo>
                <a:cubicBezTo>
                  <a:pt x="8969" y="13448"/>
                  <a:pt x="8969" y="13448"/>
                  <a:pt x="8969" y="13448"/>
                </a:cubicBezTo>
                <a:cubicBezTo>
                  <a:pt x="8289" y="13448"/>
                  <a:pt x="7766" y="13974"/>
                  <a:pt x="7766" y="14659"/>
                </a:cubicBezTo>
                <a:cubicBezTo>
                  <a:pt x="7766" y="19769"/>
                  <a:pt x="7766" y="19769"/>
                  <a:pt x="7766" y="19769"/>
                </a:cubicBezTo>
                <a:cubicBezTo>
                  <a:pt x="4785" y="19769"/>
                  <a:pt x="4785" y="19769"/>
                  <a:pt x="4785" y="19769"/>
                </a:cubicBezTo>
                <a:cubicBezTo>
                  <a:pt x="4785" y="11498"/>
                  <a:pt x="4785" y="11498"/>
                  <a:pt x="4785" y="11498"/>
                </a:cubicBezTo>
                <a:cubicBezTo>
                  <a:pt x="4785" y="10971"/>
                  <a:pt x="4419" y="10603"/>
                  <a:pt x="3896" y="10603"/>
                </a:cubicBezTo>
                <a:cubicBezTo>
                  <a:pt x="3373" y="10603"/>
                  <a:pt x="2850" y="10971"/>
                  <a:pt x="2850" y="11498"/>
                </a:cubicBezTo>
                <a:cubicBezTo>
                  <a:pt x="2850" y="20665"/>
                  <a:pt x="2850" y="20665"/>
                  <a:pt x="2850" y="20665"/>
                </a:cubicBezTo>
                <a:cubicBezTo>
                  <a:pt x="2850" y="21192"/>
                  <a:pt x="3373" y="21508"/>
                  <a:pt x="3896" y="21508"/>
                </a:cubicBezTo>
                <a:cubicBezTo>
                  <a:pt x="8603" y="21508"/>
                  <a:pt x="8603" y="21508"/>
                  <a:pt x="8603" y="21508"/>
                </a:cubicBezTo>
                <a:cubicBezTo>
                  <a:pt x="9126" y="21508"/>
                  <a:pt x="9492" y="21192"/>
                  <a:pt x="9492" y="20665"/>
                </a:cubicBezTo>
                <a:cubicBezTo>
                  <a:pt x="9492" y="15397"/>
                  <a:pt x="9492" y="15397"/>
                  <a:pt x="9492" y="15397"/>
                </a:cubicBezTo>
                <a:cubicBezTo>
                  <a:pt x="11741" y="15397"/>
                  <a:pt x="11741" y="15397"/>
                  <a:pt x="11741" y="15397"/>
                </a:cubicBezTo>
                <a:cubicBezTo>
                  <a:pt x="11741" y="20665"/>
                  <a:pt x="11741" y="20665"/>
                  <a:pt x="11741" y="20665"/>
                </a:cubicBezTo>
                <a:cubicBezTo>
                  <a:pt x="11741" y="21192"/>
                  <a:pt x="12107" y="21508"/>
                  <a:pt x="12630" y="21508"/>
                </a:cubicBezTo>
                <a:cubicBezTo>
                  <a:pt x="17494" y="21508"/>
                  <a:pt x="17494" y="21508"/>
                  <a:pt x="17494" y="21508"/>
                </a:cubicBezTo>
                <a:cubicBezTo>
                  <a:pt x="18017" y="21508"/>
                  <a:pt x="18383" y="21192"/>
                  <a:pt x="18383" y="20665"/>
                </a:cubicBezTo>
                <a:close/>
              </a:path>
            </a:pathLst>
          </a:custGeom>
          <a:solidFill>
            <a:srgbClr val="FFFFFF"/>
          </a:solidFill>
          <a:ln w="28575">
            <a:solidFill>
              <a:schemeClr val="tx1"/>
            </a:solidFill>
            <a:miter lim="400000"/>
          </a:ln>
        </p:spPr>
        <p:txBody>
          <a:bodyPr lIns="71436" tIns="71436" rIns="71436" bIns="71436" anchor="ctr"/>
          <a:lstStyle/>
          <a:p>
            <a:pPr defTabSz="457200">
              <a:lnSpc>
                <a:spcPct val="93000"/>
              </a:lnSpc>
              <a:defRPr sz="1800" i="0" cap="none" spc="0">
                <a:solidFill>
                  <a:srgbClr val="000000"/>
                </a:solidFill>
                <a:latin typeface="+mn-lt"/>
                <a:ea typeface="+mn-ea"/>
                <a:cs typeface="+mn-cs"/>
                <a:sym typeface="Helvetica"/>
              </a:defRPr>
            </a:pPr>
            <a:endParaRPr dirty="0">
              <a:latin typeface="Avenir LT 45 Book" panose="02000503020000020003" pitchFamily="2" charset="0"/>
            </a:endParaRPr>
          </a:p>
        </p:txBody>
      </p:sp>
      <p:sp>
        <p:nvSpPr>
          <p:cNvPr id="7" name="Shape 3553">
            <a:extLst>
              <a:ext uri="{FF2B5EF4-FFF2-40B4-BE49-F238E27FC236}">
                <a16:creationId xmlns:a16="http://schemas.microsoft.com/office/drawing/2014/main" id="{A8336CAB-5D9A-DB45-905D-702FA0A5C7A5}"/>
              </a:ext>
            </a:extLst>
          </p:cNvPr>
          <p:cNvSpPr/>
          <p:nvPr/>
        </p:nvSpPr>
        <p:spPr>
          <a:xfrm>
            <a:off x="3374463" y="4912656"/>
            <a:ext cx="616388" cy="450276"/>
          </a:xfrm>
          <a:custGeom>
            <a:avLst/>
            <a:gdLst/>
            <a:ahLst/>
            <a:cxnLst>
              <a:cxn ang="0">
                <a:pos x="wd2" y="hd2"/>
              </a:cxn>
              <a:cxn ang="5400000">
                <a:pos x="wd2" y="hd2"/>
              </a:cxn>
              <a:cxn ang="10800000">
                <a:pos x="wd2" y="hd2"/>
              </a:cxn>
              <a:cxn ang="16200000">
                <a:pos x="wd2" y="hd2"/>
              </a:cxn>
            </a:cxnLst>
            <a:rect l="0" t="0" r="r" b="b"/>
            <a:pathLst>
              <a:path w="21600" h="21600" extrusionOk="0">
                <a:moveTo>
                  <a:pt x="21073" y="6327"/>
                </a:moveTo>
                <a:cubicBezTo>
                  <a:pt x="11274" y="0"/>
                  <a:pt x="11274" y="0"/>
                  <a:pt x="11274" y="0"/>
                </a:cubicBezTo>
                <a:cubicBezTo>
                  <a:pt x="10905" y="0"/>
                  <a:pt x="10747" y="0"/>
                  <a:pt x="10379" y="0"/>
                </a:cubicBezTo>
                <a:cubicBezTo>
                  <a:pt x="527" y="6327"/>
                  <a:pt x="527" y="6327"/>
                  <a:pt x="527" y="6327"/>
                </a:cubicBezTo>
                <a:cubicBezTo>
                  <a:pt x="369" y="6545"/>
                  <a:pt x="0" y="6764"/>
                  <a:pt x="0" y="7273"/>
                </a:cubicBezTo>
                <a:cubicBezTo>
                  <a:pt x="0" y="7782"/>
                  <a:pt x="369" y="8218"/>
                  <a:pt x="527" y="8509"/>
                </a:cubicBezTo>
                <a:cubicBezTo>
                  <a:pt x="1422" y="9236"/>
                  <a:pt x="1422" y="9236"/>
                  <a:pt x="1422" y="9236"/>
                </a:cubicBezTo>
                <a:cubicBezTo>
                  <a:pt x="1422" y="13600"/>
                  <a:pt x="1422" y="13600"/>
                  <a:pt x="1422" y="13600"/>
                </a:cubicBezTo>
                <a:cubicBezTo>
                  <a:pt x="1422" y="14036"/>
                  <a:pt x="1791" y="14545"/>
                  <a:pt x="2107" y="14545"/>
                </a:cubicBezTo>
                <a:cubicBezTo>
                  <a:pt x="2476" y="14545"/>
                  <a:pt x="2634" y="14036"/>
                  <a:pt x="2634" y="13600"/>
                </a:cubicBezTo>
                <a:cubicBezTo>
                  <a:pt x="2634" y="9964"/>
                  <a:pt x="2634" y="9964"/>
                  <a:pt x="2634" y="9964"/>
                </a:cubicBezTo>
                <a:cubicBezTo>
                  <a:pt x="4057" y="10909"/>
                  <a:pt x="4057" y="10909"/>
                  <a:pt x="4057" y="10909"/>
                </a:cubicBezTo>
                <a:cubicBezTo>
                  <a:pt x="4057" y="16509"/>
                  <a:pt x="4057" y="16509"/>
                  <a:pt x="4057" y="16509"/>
                </a:cubicBezTo>
                <a:cubicBezTo>
                  <a:pt x="4057" y="16727"/>
                  <a:pt x="4057" y="16945"/>
                  <a:pt x="4215" y="16945"/>
                </a:cubicBezTo>
                <a:cubicBezTo>
                  <a:pt x="4215" y="17236"/>
                  <a:pt x="6322" y="21600"/>
                  <a:pt x="10747" y="21600"/>
                </a:cubicBezTo>
                <a:cubicBezTo>
                  <a:pt x="15120" y="21600"/>
                  <a:pt x="17227" y="17236"/>
                  <a:pt x="17227" y="16945"/>
                </a:cubicBezTo>
                <a:cubicBezTo>
                  <a:pt x="17385" y="16945"/>
                  <a:pt x="17385" y="16727"/>
                  <a:pt x="17385" y="16509"/>
                </a:cubicBezTo>
                <a:cubicBezTo>
                  <a:pt x="17385" y="11127"/>
                  <a:pt x="17385" y="11127"/>
                  <a:pt x="17385" y="11127"/>
                </a:cubicBezTo>
                <a:cubicBezTo>
                  <a:pt x="21073" y="8509"/>
                  <a:pt x="21073" y="8509"/>
                  <a:pt x="21073" y="8509"/>
                </a:cubicBezTo>
                <a:cubicBezTo>
                  <a:pt x="21442" y="8218"/>
                  <a:pt x="21600" y="7782"/>
                  <a:pt x="21600" y="7273"/>
                </a:cubicBezTo>
                <a:cubicBezTo>
                  <a:pt x="21600" y="6764"/>
                  <a:pt x="21442" y="6545"/>
                  <a:pt x="21073" y="6327"/>
                </a:cubicBezTo>
                <a:close/>
                <a:moveTo>
                  <a:pt x="15805" y="16000"/>
                </a:moveTo>
                <a:cubicBezTo>
                  <a:pt x="15278" y="16945"/>
                  <a:pt x="13698" y="19418"/>
                  <a:pt x="10747" y="19418"/>
                </a:cubicBezTo>
                <a:cubicBezTo>
                  <a:pt x="7744" y="19418"/>
                  <a:pt x="6164" y="16945"/>
                  <a:pt x="5637" y="16000"/>
                </a:cubicBezTo>
                <a:cubicBezTo>
                  <a:pt x="5637" y="12145"/>
                  <a:pt x="5637" y="12145"/>
                  <a:pt x="5637" y="12145"/>
                </a:cubicBezTo>
                <a:cubicBezTo>
                  <a:pt x="10379" y="15491"/>
                  <a:pt x="10379" y="15491"/>
                  <a:pt x="10379" y="15491"/>
                </a:cubicBezTo>
                <a:cubicBezTo>
                  <a:pt x="10537" y="15491"/>
                  <a:pt x="10747" y="15491"/>
                  <a:pt x="10905" y="15491"/>
                </a:cubicBezTo>
                <a:cubicBezTo>
                  <a:pt x="11063" y="15491"/>
                  <a:pt x="11063" y="15491"/>
                  <a:pt x="11274" y="15491"/>
                </a:cubicBezTo>
                <a:cubicBezTo>
                  <a:pt x="15805" y="12364"/>
                  <a:pt x="15805" y="12364"/>
                  <a:pt x="15805" y="12364"/>
                </a:cubicBezTo>
                <a:lnTo>
                  <a:pt x="15805" y="16000"/>
                </a:lnTo>
                <a:close/>
                <a:moveTo>
                  <a:pt x="10905" y="12873"/>
                </a:moveTo>
                <a:cubicBezTo>
                  <a:pt x="3161" y="7491"/>
                  <a:pt x="3161" y="7491"/>
                  <a:pt x="3161" y="7491"/>
                </a:cubicBezTo>
                <a:cubicBezTo>
                  <a:pt x="10905" y="2691"/>
                  <a:pt x="10905" y="2691"/>
                  <a:pt x="10905" y="2691"/>
                </a:cubicBezTo>
                <a:cubicBezTo>
                  <a:pt x="18439" y="7491"/>
                  <a:pt x="18439" y="7491"/>
                  <a:pt x="18439" y="7491"/>
                </a:cubicBezTo>
                <a:lnTo>
                  <a:pt x="10905" y="12873"/>
                </a:lnTo>
                <a:close/>
                <a:moveTo>
                  <a:pt x="2634" y="15491"/>
                </a:moveTo>
                <a:cubicBezTo>
                  <a:pt x="2845" y="15782"/>
                  <a:pt x="3003" y="16000"/>
                  <a:pt x="3003" y="16509"/>
                </a:cubicBezTo>
                <a:cubicBezTo>
                  <a:pt x="3003" y="16727"/>
                  <a:pt x="2845" y="17236"/>
                  <a:pt x="2634" y="17455"/>
                </a:cubicBezTo>
                <a:cubicBezTo>
                  <a:pt x="2476" y="17455"/>
                  <a:pt x="2318" y="17673"/>
                  <a:pt x="1949" y="17673"/>
                </a:cubicBezTo>
                <a:cubicBezTo>
                  <a:pt x="1791" y="17673"/>
                  <a:pt x="1422" y="17455"/>
                  <a:pt x="1264" y="17455"/>
                </a:cubicBezTo>
                <a:cubicBezTo>
                  <a:pt x="1054" y="17236"/>
                  <a:pt x="1054" y="16727"/>
                  <a:pt x="1054" y="16509"/>
                </a:cubicBezTo>
                <a:cubicBezTo>
                  <a:pt x="1054" y="16000"/>
                  <a:pt x="1054" y="15782"/>
                  <a:pt x="1264" y="15491"/>
                </a:cubicBezTo>
                <a:cubicBezTo>
                  <a:pt x="1422" y="15273"/>
                  <a:pt x="1791" y="15055"/>
                  <a:pt x="1949" y="15055"/>
                </a:cubicBezTo>
                <a:cubicBezTo>
                  <a:pt x="2318" y="15055"/>
                  <a:pt x="2476" y="15273"/>
                  <a:pt x="2634" y="15491"/>
                </a:cubicBezTo>
                <a:close/>
              </a:path>
            </a:pathLst>
          </a:custGeom>
          <a:solidFill>
            <a:srgbClr val="FFFFFF"/>
          </a:solidFill>
          <a:ln w="28575">
            <a:solidFill>
              <a:schemeClr val="tx1"/>
            </a:solidFill>
            <a:miter lim="400000"/>
          </a:ln>
        </p:spPr>
        <p:txBody>
          <a:bodyPr lIns="71436" tIns="71436" rIns="71436" bIns="71436" anchor="ctr"/>
          <a:lstStyle/>
          <a:p>
            <a:pPr defTabSz="457200">
              <a:lnSpc>
                <a:spcPct val="93000"/>
              </a:lnSpc>
              <a:defRPr sz="1800" i="0" cap="none" spc="0">
                <a:solidFill>
                  <a:srgbClr val="000000"/>
                </a:solidFill>
                <a:latin typeface="+mn-lt"/>
                <a:ea typeface="+mn-ea"/>
                <a:cs typeface="+mn-cs"/>
                <a:sym typeface="Helvetica"/>
              </a:defRPr>
            </a:pPr>
            <a:endParaRPr dirty="0">
              <a:latin typeface="Avenir LT 45 Book" panose="02000503020000020003" pitchFamily="2" charset="0"/>
            </a:endParaRPr>
          </a:p>
        </p:txBody>
      </p:sp>
      <p:sp>
        <p:nvSpPr>
          <p:cNvPr id="8" name="Shape 3621">
            <a:extLst>
              <a:ext uri="{FF2B5EF4-FFF2-40B4-BE49-F238E27FC236}">
                <a16:creationId xmlns:a16="http://schemas.microsoft.com/office/drawing/2014/main" id="{248E4CDD-6E01-2C46-8276-CFB95AE8178E}"/>
              </a:ext>
            </a:extLst>
          </p:cNvPr>
          <p:cNvSpPr/>
          <p:nvPr/>
        </p:nvSpPr>
        <p:spPr>
          <a:xfrm>
            <a:off x="3732169" y="3654782"/>
            <a:ext cx="514304" cy="535628"/>
          </a:xfrm>
          <a:custGeom>
            <a:avLst/>
            <a:gdLst/>
            <a:ahLst/>
            <a:cxnLst>
              <a:cxn ang="0">
                <a:pos x="wd2" y="hd2"/>
              </a:cxn>
              <a:cxn ang="5400000">
                <a:pos x="wd2" y="hd2"/>
              </a:cxn>
              <a:cxn ang="10800000">
                <a:pos x="wd2" y="hd2"/>
              </a:cxn>
              <a:cxn ang="16200000">
                <a:pos x="wd2" y="hd2"/>
              </a:cxn>
            </a:cxnLst>
            <a:rect l="0" t="0" r="r" b="b"/>
            <a:pathLst>
              <a:path w="21600" h="21600" extrusionOk="0">
                <a:moveTo>
                  <a:pt x="10879" y="5519"/>
                </a:moveTo>
                <a:cubicBezTo>
                  <a:pt x="7936" y="5519"/>
                  <a:pt x="5623" y="7961"/>
                  <a:pt x="5623" y="10827"/>
                </a:cubicBezTo>
                <a:cubicBezTo>
                  <a:pt x="5623" y="13639"/>
                  <a:pt x="7936" y="16134"/>
                  <a:pt x="10879" y="16134"/>
                </a:cubicBezTo>
                <a:cubicBezTo>
                  <a:pt x="13717" y="16134"/>
                  <a:pt x="15977" y="13639"/>
                  <a:pt x="15977" y="10827"/>
                </a:cubicBezTo>
                <a:cubicBezTo>
                  <a:pt x="15977" y="7961"/>
                  <a:pt x="13717" y="5519"/>
                  <a:pt x="10879" y="5519"/>
                </a:cubicBezTo>
                <a:close/>
                <a:moveTo>
                  <a:pt x="10879" y="14170"/>
                </a:moveTo>
                <a:cubicBezTo>
                  <a:pt x="8987" y="14170"/>
                  <a:pt x="7568" y="12578"/>
                  <a:pt x="7568" y="10827"/>
                </a:cubicBezTo>
                <a:cubicBezTo>
                  <a:pt x="7568" y="9022"/>
                  <a:pt x="8987" y="7430"/>
                  <a:pt x="10879" y="7430"/>
                </a:cubicBezTo>
                <a:cubicBezTo>
                  <a:pt x="12666" y="7430"/>
                  <a:pt x="14242" y="9022"/>
                  <a:pt x="14242" y="10827"/>
                </a:cubicBezTo>
                <a:cubicBezTo>
                  <a:pt x="14242" y="12578"/>
                  <a:pt x="12666" y="14170"/>
                  <a:pt x="10879" y="14170"/>
                </a:cubicBezTo>
                <a:close/>
                <a:moveTo>
                  <a:pt x="9828" y="2866"/>
                </a:moveTo>
                <a:cubicBezTo>
                  <a:pt x="9828" y="902"/>
                  <a:pt x="9828" y="902"/>
                  <a:pt x="9828" y="902"/>
                </a:cubicBezTo>
                <a:cubicBezTo>
                  <a:pt x="9828" y="371"/>
                  <a:pt x="10353" y="0"/>
                  <a:pt x="10879" y="0"/>
                </a:cubicBezTo>
                <a:cubicBezTo>
                  <a:pt x="11404" y="0"/>
                  <a:pt x="11772" y="371"/>
                  <a:pt x="11772" y="902"/>
                </a:cubicBezTo>
                <a:cubicBezTo>
                  <a:pt x="11772" y="2866"/>
                  <a:pt x="11772" y="2866"/>
                  <a:pt x="11772" y="2866"/>
                </a:cubicBezTo>
                <a:cubicBezTo>
                  <a:pt x="11772" y="3397"/>
                  <a:pt x="11404" y="3715"/>
                  <a:pt x="10879" y="3715"/>
                </a:cubicBezTo>
                <a:cubicBezTo>
                  <a:pt x="10353" y="3715"/>
                  <a:pt x="9828" y="3397"/>
                  <a:pt x="9828" y="2866"/>
                </a:cubicBezTo>
                <a:close/>
                <a:moveTo>
                  <a:pt x="21600" y="10827"/>
                </a:moveTo>
                <a:cubicBezTo>
                  <a:pt x="21600" y="11357"/>
                  <a:pt x="21232" y="11676"/>
                  <a:pt x="20707" y="11676"/>
                </a:cubicBezTo>
                <a:cubicBezTo>
                  <a:pt x="18762" y="11676"/>
                  <a:pt x="18762" y="11676"/>
                  <a:pt x="18762" y="11676"/>
                </a:cubicBezTo>
                <a:cubicBezTo>
                  <a:pt x="18236" y="11676"/>
                  <a:pt x="17711" y="11357"/>
                  <a:pt x="17711" y="10827"/>
                </a:cubicBezTo>
                <a:cubicBezTo>
                  <a:pt x="17711" y="10296"/>
                  <a:pt x="18236" y="9924"/>
                  <a:pt x="18762" y="9924"/>
                </a:cubicBezTo>
                <a:cubicBezTo>
                  <a:pt x="20707" y="9924"/>
                  <a:pt x="20707" y="9924"/>
                  <a:pt x="20707" y="9924"/>
                </a:cubicBezTo>
                <a:cubicBezTo>
                  <a:pt x="21232" y="9924"/>
                  <a:pt x="21600" y="10296"/>
                  <a:pt x="21600" y="10827"/>
                </a:cubicBezTo>
                <a:close/>
                <a:moveTo>
                  <a:pt x="11772" y="18787"/>
                </a:moveTo>
                <a:cubicBezTo>
                  <a:pt x="11772" y="20751"/>
                  <a:pt x="11772" y="20751"/>
                  <a:pt x="11772" y="20751"/>
                </a:cubicBezTo>
                <a:cubicBezTo>
                  <a:pt x="11772" y="21282"/>
                  <a:pt x="11404" y="21600"/>
                  <a:pt x="10879" y="21600"/>
                </a:cubicBezTo>
                <a:cubicBezTo>
                  <a:pt x="10353" y="21600"/>
                  <a:pt x="9828" y="21282"/>
                  <a:pt x="9828" y="20751"/>
                </a:cubicBezTo>
                <a:cubicBezTo>
                  <a:pt x="9828" y="18787"/>
                  <a:pt x="9828" y="18787"/>
                  <a:pt x="9828" y="18787"/>
                </a:cubicBezTo>
                <a:cubicBezTo>
                  <a:pt x="9828" y="18257"/>
                  <a:pt x="10353" y="17885"/>
                  <a:pt x="10879" y="17885"/>
                </a:cubicBezTo>
                <a:cubicBezTo>
                  <a:pt x="11404" y="17885"/>
                  <a:pt x="11772" y="18257"/>
                  <a:pt x="11772" y="18787"/>
                </a:cubicBezTo>
                <a:close/>
                <a:moveTo>
                  <a:pt x="2996" y="11676"/>
                </a:moveTo>
                <a:cubicBezTo>
                  <a:pt x="1104" y="11676"/>
                  <a:pt x="1104" y="11676"/>
                  <a:pt x="1104" y="11676"/>
                </a:cubicBezTo>
                <a:cubicBezTo>
                  <a:pt x="578" y="11676"/>
                  <a:pt x="0" y="11357"/>
                  <a:pt x="0" y="10827"/>
                </a:cubicBezTo>
                <a:cubicBezTo>
                  <a:pt x="0" y="10296"/>
                  <a:pt x="578" y="9924"/>
                  <a:pt x="1104" y="9924"/>
                </a:cubicBezTo>
                <a:cubicBezTo>
                  <a:pt x="2996" y="9924"/>
                  <a:pt x="2996" y="9924"/>
                  <a:pt x="2996" y="9924"/>
                </a:cubicBezTo>
                <a:cubicBezTo>
                  <a:pt x="3521" y="9924"/>
                  <a:pt x="3889" y="10296"/>
                  <a:pt x="3889" y="10827"/>
                </a:cubicBezTo>
                <a:cubicBezTo>
                  <a:pt x="3889" y="11357"/>
                  <a:pt x="3521" y="11676"/>
                  <a:pt x="2996" y="11676"/>
                </a:cubicBezTo>
                <a:close/>
                <a:moveTo>
                  <a:pt x="15819" y="5838"/>
                </a:moveTo>
                <a:cubicBezTo>
                  <a:pt x="15451" y="5519"/>
                  <a:pt x="15451" y="4989"/>
                  <a:pt x="15819" y="4458"/>
                </a:cubicBezTo>
                <a:cubicBezTo>
                  <a:pt x="17028" y="3184"/>
                  <a:pt x="17028" y="3184"/>
                  <a:pt x="17028" y="3184"/>
                </a:cubicBezTo>
                <a:cubicBezTo>
                  <a:pt x="17553" y="2866"/>
                  <a:pt x="18079" y="2866"/>
                  <a:pt x="18447" y="3184"/>
                </a:cubicBezTo>
                <a:cubicBezTo>
                  <a:pt x="18762" y="3556"/>
                  <a:pt x="18762" y="4086"/>
                  <a:pt x="18447" y="4458"/>
                </a:cubicBezTo>
                <a:cubicBezTo>
                  <a:pt x="17028" y="5838"/>
                  <a:pt x="17028" y="5838"/>
                  <a:pt x="17028" y="5838"/>
                </a:cubicBezTo>
                <a:cubicBezTo>
                  <a:pt x="16870" y="6050"/>
                  <a:pt x="16660" y="6209"/>
                  <a:pt x="16345" y="6209"/>
                </a:cubicBezTo>
                <a:cubicBezTo>
                  <a:pt x="16134" y="6209"/>
                  <a:pt x="15977" y="6050"/>
                  <a:pt x="15819" y="5838"/>
                </a:cubicBezTo>
                <a:close/>
                <a:moveTo>
                  <a:pt x="18447" y="17195"/>
                </a:moveTo>
                <a:cubicBezTo>
                  <a:pt x="18762" y="17567"/>
                  <a:pt x="18762" y="18044"/>
                  <a:pt x="18447" y="18416"/>
                </a:cubicBezTo>
                <a:cubicBezTo>
                  <a:pt x="18236" y="18628"/>
                  <a:pt x="18079" y="18787"/>
                  <a:pt x="17711" y="18787"/>
                </a:cubicBezTo>
                <a:cubicBezTo>
                  <a:pt x="17553" y="18787"/>
                  <a:pt x="17396" y="18628"/>
                  <a:pt x="17028" y="18416"/>
                </a:cubicBezTo>
                <a:cubicBezTo>
                  <a:pt x="15819" y="17195"/>
                  <a:pt x="15819" y="17195"/>
                  <a:pt x="15819" y="17195"/>
                </a:cubicBezTo>
                <a:cubicBezTo>
                  <a:pt x="15451" y="16664"/>
                  <a:pt x="15451" y="16134"/>
                  <a:pt x="15819" y="15762"/>
                </a:cubicBezTo>
                <a:cubicBezTo>
                  <a:pt x="16134" y="15444"/>
                  <a:pt x="16660" y="15444"/>
                  <a:pt x="17028" y="15762"/>
                </a:cubicBezTo>
                <a:lnTo>
                  <a:pt x="18447" y="17195"/>
                </a:lnTo>
                <a:close/>
                <a:moveTo>
                  <a:pt x="5991" y="15762"/>
                </a:moveTo>
                <a:cubicBezTo>
                  <a:pt x="6359" y="16134"/>
                  <a:pt x="6359" y="16664"/>
                  <a:pt x="5991" y="17195"/>
                </a:cubicBezTo>
                <a:cubicBezTo>
                  <a:pt x="4572" y="18416"/>
                  <a:pt x="4572" y="18416"/>
                  <a:pt x="4572" y="18416"/>
                </a:cubicBezTo>
                <a:cubicBezTo>
                  <a:pt x="4415" y="18628"/>
                  <a:pt x="4047" y="18787"/>
                  <a:pt x="3889" y="18787"/>
                </a:cubicBezTo>
                <a:cubicBezTo>
                  <a:pt x="3731" y="18787"/>
                  <a:pt x="3364" y="18628"/>
                  <a:pt x="3206" y="18416"/>
                </a:cubicBezTo>
                <a:cubicBezTo>
                  <a:pt x="2838" y="18044"/>
                  <a:pt x="2838" y="17567"/>
                  <a:pt x="3206" y="17195"/>
                </a:cubicBezTo>
                <a:cubicBezTo>
                  <a:pt x="4572" y="15762"/>
                  <a:pt x="4572" y="15762"/>
                  <a:pt x="4572" y="15762"/>
                </a:cubicBezTo>
                <a:cubicBezTo>
                  <a:pt x="4940" y="15444"/>
                  <a:pt x="5623" y="15444"/>
                  <a:pt x="5991" y="15762"/>
                </a:cubicBezTo>
                <a:close/>
                <a:moveTo>
                  <a:pt x="3206" y="4458"/>
                </a:moveTo>
                <a:cubicBezTo>
                  <a:pt x="2838" y="4086"/>
                  <a:pt x="2838" y="3556"/>
                  <a:pt x="3206" y="3184"/>
                </a:cubicBezTo>
                <a:cubicBezTo>
                  <a:pt x="3521" y="2866"/>
                  <a:pt x="4257" y="2866"/>
                  <a:pt x="4572" y="3184"/>
                </a:cubicBezTo>
                <a:cubicBezTo>
                  <a:pt x="5991" y="4458"/>
                  <a:pt x="5991" y="4458"/>
                  <a:pt x="5991" y="4458"/>
                </a:cubicBezTo>
                <a:cubicBezTo>
                  <a:pt x="6359" y="4989"/>
                  <a:pt x="6359" y="5519"/>
                  <a:pt x="5991" y="5838"/>
                </a:cubicBezTo>
                <a:cubicBezTo>
                  <a:pt x="5834" y="6050"/>
                  <a:pt x="5466" y="6209"/>
                  <a:pt x="5308" y="6209"/>
                </a:cubicBezTo>
                <a:cubicBezTo>
                  <a:pt x="4940" y="6209"/>
                  <a:pt x="4782" y="6050"/>
                  <a:pt x="4572" y="5838"/>
                </a:cubicBezTo>
                <a:lnTo>
                  <a:pt x="3206" y="4458"/>
                </a:lnTo>
                <a:close/>
              </a:path>
            </a:pathLst>
          </a:custGeom>
          <a:solidFill>
            <a:srgbClr val="FFFFFF"/>
          </a:solidFill>
          <a:ln w="28575">
            <a:solidFill>
              <a:schemeClr val="tx1"/>
            </a:solidFill>
            <a:miter lim="400000"/>
          </a:ln>
        </p:spPr>
        <p:txBody>
          <a:bodyPr lIns="71436" tIns="71436" rIns="71436" bIns="71436" anchor="ctr"/>
          <a:lstStyle/>
          <a:p>
            <a:pPr defTabSz="457200">
              <a:lnSpc>
                <a:spcPct val="93000"/>
              </a:lnSpc>
              <a:defRPr sz="1800" i="0" cap="none" spc="0">
                <a:solidFill>
                  <a:srgbClr val="000000"/>
                </a:solidFill>
                <a:latin typeface="+mn-lt"/>
                <a:ea typeface="+mn-ea"/>
                <a:cs typeface="+mn-cs"/>
                <a:sym typeface="Helvetica"/>
              </a:defRPr>
            </a:pPr>
            <a:endParaRPr dirty="0">
              <a:latin typeface="Avenir LT 45 Book" panose="02000503020000020003" pitchFamily="2" charset="0"/>
            </a:endParaRPr>
          </a:p>
        </p:txBody>
      </p:sp>
      <p:sp>
        <p:nvSpPr>
          <p:cNvPr id="9" name="Shape 3645">
            <a:extLst>
              <a:ext uri="{FF2B5EF4-FFF2-40B4-BE49-F238E27FC236}">
                <a16:creationId xmlns:a16="http://schemas.microsoft.com/office/drawing/2014/main" id="{C9AC5761-C560-094B-9BB5-6FEE732A20E3}"/>
              </a:ext>
            </a:extLst>
          </p:cNvPr>
          <p:cNvSpPr/>
          <p:nvPr/>
        </p:nvSpPr>
        <p:spPr>
          <a:xfrm>
            <a:off x="3978836" y="4369991"/>
            <a:ext cx="505085" cy="505074"/>
          </a:xfrm>
          <a:custGeom>
            <a:avLst/>
            <a:gdLst/>
            <a:ahLst/>
            <a:cxnLst>
              <a:cxn ang="0">
                <a:pos x="wd2" y="hd2"/>
              </a:cxn>
              <a:cxn ang="5400000">
                <a:pos x="wd2" y="hd2"/>
              </a:cxn>
              <a:cxn ang="10800000">
                <a:pos x="wd2" y="hd2"/>
              </a:cxn>
              <a:cxn ang="16200000">
                <a:pos x="wd2" y="hd2"/>
              </a:cxn>
            </a:cxnLst>
            <a:rect l="0" t="0" r="r" b="b"/>
            <a:pathLst>
              <a:path w="21600" h="21600" extrusionOk="0">
                <a:moveTo>
                  <a:pt x="10879" y="0"/>
                </a:moveTo>
                <a:cubicBezTo>
                  <a:pt x="4940" y="0"/>
                  <a:pt x="0" y="4776"/>
                  <a:pt x="0" y="10827"/>
                </a:cubicBezTo>
                <a:cubicBezTo>
                  <a:pt x="0" y="16824"/>
                  <a:pt x="4940" y="21600"/>
                  <a:pt x="10879" y="21600"/>
                </a:cubicBezTo>
                <a:cubicBezTo>
                  <a:pt x="16660" y="21600"/>
                  <a:pt x="21600" y="16824"/>
                  <a:pt x="21600" y="10827"/>
                </a:cubicBezTo>
                <a:cubicBezTo>
                  <a:pt x="21600" y="4776"/>
                  <a:pt x="16660" y="0"/>
                  <a:pt x="10879" y="0"/>
                </a:cubicBezTo>
                <a:close/>
                <a:moveTo>
                  <a:pt x="17553" y="16664"/>
                </a:moveTo>
                <a:cubicBezTo>
                  <a:pt x="17028" y="15921"/>
                  <a:pt x="15977" y="14860"/>
                  <a:pt x="15609" y="12949"/>
                </a:cubicBezTo>
                <a:cubicBezTo>
                  <a:pt x="17396" y="12737"/>
                  <a:pt x="18762" y="12419"/>
                  <a:pt x="19655" y="12047"/>
                </a:cubicBezTo>
                <a:cubicBezTo>
                  <a:pt x="19288" y="13799"/>
                  <a:pt x="18604" y="15391"/>
                  <a:pt x="17553" y="16664"/>
                </a:cubicBezTo>
                <a:close/>
                <a:moveTo>
                  <a:pt x="2102" y="12047"/>
                </a:moveTo>
                <a:cubicBezTo>
                  <a:pt x="2838" y="12419"/>
                  <a:pt x="4257" y="12737"/>
                  <a:pt x="5991" y="12949"/>
                </a:cubicBezTo>
                <a:cubicBezTo>
                  <a:pt x="5623" y="14860"/>
                  <a:pt x="4572" y="15921"/>
                  <a:pt x="4047" y="16664"/>
                </a:cubicBezTo>
                <a:cubicBezTo>
                  <a:pt x="2996" y="15391"/>
                  <a:pt x="2312" y="13799"/>
                  <a:pt x="2102" y="12047"/>
                </a:cubicBezTo>
                <a:close/>
                <a:moveTo>
                  <a:pt x="3521" y="5679"/>
                </a:moveTo>
                <a:cubicBezTo>
                  <a:pt x="4257" y="6581"/>
                  <a:pt x="5834" y="8491"/>
                  <a:pt x="6149" y="11145"/>
                </a:cubicBezTo>
                <a:cubicBezTo>
                  <a:pt x="3889" y="10827"/>
                  <a:pt x="2470" y="10296"/>
                  <a:pt x="1945" y="9924"/>
                </a:cubicBezTo>
                <a:cubicBezTo>
                  <a:pt x="2102" y="8491"/>
                  <a:pt x="2680" y="6899"/>
                  <a:pt x="3521" y="5679"/>
                </a:cubicBezTo>
                <a:close/>
                <a:moveTo>
                  <a:pt x="19655" y="9924"/>
                </a:moveTo>
                <a:cubicBezTo>
                  <a:pt x="19130" y="10296"/>
                  <a:pt x="17921" y="10827"/>
                  <a:pt x="15609" y="11145"/>
                </a:cubicBezTo>
                <a:cubicBezTo>
                  <a:pt x="15819" y="8491"/>
                  <a:pt x="17396" y="6581"/>
                  <a:pt x="18079" y="5679"/>
                </a:cubicBezTo>
                <a:cubicBezTo>
                  <a:pt x="18972" y="6899"/>
                  <a:pt x="19498" y="8491"/>
                  <a:pt x="19655" y="9924"/>
                </a:cubicBezTo>
                <a:close/>
                <a:moveTo>
                  <a:pt x="13717" y="11357"/>
                </a:moveTo>
                <a:cubicBezTo>
                  <a:pt x="12981" y="11357"/>
                  <a:pt x="12455" y="11357"/>
                  <a:pt x="11772" y="11516"/>
                </a:cubicBezTo>
                <a:cubicBezTo>
                  <a:pt x="11772" y="1964"/>
                  <a:pt x="11772" y="1964"/>
                  <a:pt x="11772" y="1964"/>
                </a:cubicBezTo>
                <a:cubicBezTo>
                  <a:pt x="13717" y="2123"/>
                  <a:pt x="15609" y="3025"/>
                  <a:pt x="16870" y="4246"/>
                </a:cubicBezTo>
                <a:cubicBezTo>
                  <a:pt x="15977" y="5148"/>
                  <a:pt x="13874" y="7801"/>
                  <a:pt x="13717" y="11357"/>
                </a:cubicBezTo>
                <a:close/>
                <a:moveTo>
                  <a:pt x="9828" y="11516"/>
                </a:moveTo>
                <a:cubicBezTo>
                  <a:pt x="9145" y="11357"/>
                  <a:pt x="8619" y="11357"/>
                  <a:pt x="8093" y="11357"/>
                </a:cubicBezTo>
                <a:cubicBezTo>
                  <a:pt x="7936" y="7801"/>
                  <a:pt x="5623" y="5148"/>
                  <a:pt x="4782" y="4246"/>
                </a:cubicBezTo>
                <a:cubicBezTo>
                  <a:pt x="6149" y="3025"/>
                  <a:pt x="8093" y="2123"/>
                  <a:pt x="9828" y="1964"/>
                </a:cubicBezTo>
                <a:lnTo>
                  <a:pt x="9828" y="11516"/>
                </a:lnTo>
                <a:close/>
                <a:moveTo>
                  <a:pt x="7936" y="13268"/>
                </a:moveTo>
                <a:cubicBezTo>
                  <a:pt x="8461" y="13268"/>
                  <a:pt x="9145" y="13268"/>
                  <a:pt x="9828" y="13268"/>
                </a:cubicBezTo>
                <a:cubicBezTo>
                  <a:pt x="9828" y="19636"/>
                  <a:pt x="9828" y="19636"/>
                  <a:pt x="9828" y="19636"/>
                </a:cubicBezTo>
                <a:cubicBezTo>
                  <a:pt x="8251" y="19477"/>
                  <a:pt x="6674" y="18946"/>
                  <a:pt x="5466" y="17885"/>
                </a:cubicBezTo>
                <a:cubicBezTo>
                  <a:pt x="6149" y="16983"/>
                  <a:pt x="7568" y="15603"/>
                  <a:pt x="7936" y="13268"/>
                </a:cubicBezTo>
                <a:close/>
                <a:moveTo>
                  <a:pt x="11772" y="13268"/>
                </a:moveTo>
                <a:cubicBezTo>
                  <a:pt x="12455" y="13268"/>
                  <a:pt x="13191" y="13268"/>
                  <a:pt x="13717" y="13268"/>
                </a:cubicBezTo>
                <a:cubicBezTo>
                  <a:pt x="14242" y="15603"/>
                  <a:pt x="15451" y="16983"/>
                  <a:pt x="16345" y="17885"/>
                </a:cubicBezTo>
                <a:cubicBezTo>
                  <a:pt x="14926" y="18946"/>
                  <a:pt x="13349" y="19477"/>
                  <a:pt x="11772" y="19636"/>
                </a:cubicBezTo>
                <a:lnTo>
                  <a:pt x="11772" y="13268"/>
                </a:lnTo>
                <a:close/>
              </a:path>
            </a:pathLst>
          </a:custGeom>
          <a:solidFill>
            <a:srgbClr val="FFFFFF"/>
          </a:solidFill>
          <a:ln w="28575">
            <a:solidFill>
              <a:schemeClr val="tx1"/>
            </a:solidFill>
            <a:miter lim="400000"/>
          </a:ln>
        </p:spPr>
        <p:txBody>
          <a:bodyPr lIns="71436" tIns="71436" rIns="71436" bIns="71436" anchor="ctr"/>
          <a:lstStyle/>
          <a:p>
            <a:pPr defTabSz="457200">
              <a:lnSpc>
                <a:spcPct val="93000"/>
              </a:lnSpc>
              <a:defRPr sz="1800" i="0" cap="none" spc="0">
                <a:solidFill>
                  <a:srgbClr val="000000"/>
                </a:solidFill>
                <a:latin typeface="+mn-lt"/>
                <a:ea typeface="+mn-ea"/>
                <a:cs typeface="+mn-cs"/>
                <a:sym typeface="Helvetica"/>
              </a:defRPr>
            </a:pPr>
            <a:endParaRPr dirty="0">
              <a:latin typeface="Avenir LT 45 Book" panose="02000503020000020003" pitchFamily="2" charset="0"/>
            </a:endParaRPr>
          </a:p>
        </p:txBody>
      </p:sp>
      <p:sp>
        <p:nvSpPr>
          <p:cNvPr id="10" name="Shape 3652">
            <a:extLst>
              <a:ext uri="{FF2B5EF4-FFF2-40B4-BE49-F238E27FC236}">
                <a16:creationId xmlns:a16="http://schemas.microsoft.com/office/drawing/2014/main" id="{66BF12F4-B2DD-D54C-8D79-45F75AF62E01}"/>
              </a:ext>
            </a:extLst>
          </p:cNvPr>
          <p:cNvSpPr/>
          <p:nvPr/>
        </p:nvSpPr>
        <p:spPr>
          <a:xfrm>
            <a:off x="4084046" y="4952997"/>
            <a:ext cx="487955" cy="451514"/>
          </a:xfrm>
          <a:custGeom>
            <a:avLst/>
            <a:gdLst/>
            <a:ahLst/>
            <a:cxnLst>
              <a:cxn ang="0">
                <a:pos x="wd2" y="hd2"/>
              </a:cxn>
              <a:cxn ang="5400000">
                <a:pos x="wd2" y="hd2"/>
              </a:cxn>
              <a:cxn ang="10800000">
                <a:pos x="wd2" y="hd2"/>
              </a:cxn>
              <a:cxn ang="16200000">
                <a:pos x="wd2" y="hd2"/>
              </a:cxn>
            </a:cxnLst>
            <a:rect l="0" t="0" r="r" b="b"/>
            <a:pathLst>
              <a:path w="20809" h="21500" extrusionOk="0">
                <a:moveTo>
                  <a:pt x="18805" y="19781"/>
                </a:moveTo>
                <a:cubicBezTo>
                  <a:pt x="19162" y="20182"/>
                  <a:pt x="19162" y="20755"/>
                  <a:pt x="18805" y="21099"/>
                </a:cubicBezTo>
                <a:cubicBezTo>
                  <a:pt x="18651" y="21328"/>
                  <a:pt x="18294" y="21500"/>
                  <a:pt x="18141" y="21500"/>
                </a:cubicBezTo>
                <a:cubicBezTo>
                  <a:pt x="17937" y="21500"/>
                  <a:pt x="17630" y="21328"/>
                  <a:pt x="17426" y="21099"/>
                </a:cubicBezTo>
                <a:cubicBezTo>
                  <a:pt x="10277" y="13078"/>
                  <a:pt x="10277" y="13078"/>
                  <a:pt x="10277" y="13078"/>
                </a:cubicBezTo>
                <a:cubicBezTo>
                  <a:pt x="3128" y="21099"/>
                  <a:pt x="3128" y="21099"/>
                  <a:pt x="3128" y="21099"/>
                </a:cubicBezTo>
                <a:cubicBezTo>
                  <a:pt x="2975" y="21328"/>
                  <a:pt x="2822" y="21500"/>
                  <a:pt x="2464" y="21500"/>
                </a:cubicBezTo>
                <a:cubicBezTo>
                  <a:pt x="2311" y="21500"/>
                  <a:pt x="2107" y="21328"/>
                  <a:pt x="1954" y="21099"/>
                </a:cubicBezTo>
                <a:cubicBezTo>
                  <a:pt x="1443" y="20755"/>
                  <a:pt x="1443" y="20182"/>
                  <a:pt x="1800" y="19781"/>
                </a:cubicBezTo>
                <a:cubicBezTo>
                  <a:pt x="8949" y="11588"/>
                  <a:pt x="8949" y="11588"/>
                  <a:pt x="8949" y="11588"/>
                </a:cubicBezTo>
                <a:cubicBezTo>
                  <a:pt x="7724" y="10213"/>
                  <a:pt x="7724" y="10213"/>
                  <a:pt x="7724" y="10213"/>
                </a:cubicBezTo>
                <a:cubicBezTo>
                  <a:pt x="7571" y="10442"/>
                  <a:pt x="7571" y="10442"/>
                  <a:pt x="7571" y="10442"/>
                </a:cubicBezTo>
                <a:cubicBezTo>
                  <a:pt x="7060" y="11187"/>
                  <a:pt x="6192" y="11359"/>
                  <a:pt x="5375" y="11359"/>
                </a:cubicBezTo>
                <a:cubicBezTo>
                  <a:pt x="4660" y="11359"/>
                  <a:pt x="3843" y="11187"/>
                  <a:pt x="3332" y="10442"/>
                </a:cubicBezTo>
                <a:cubicBezTo>
                  <a:pt x="268" y="7176"/>
                  <a:pt x="268" y="7176"/>
                  <a:pt x="268" y="7176"/>
                </a:cubicBezTo>
                <a:cubicBezTo>
                  <a:pt x="-89" y="6775"/>
                  <a:pt x="-89" y="6031"/>
                  <a:pt x="268" y="5629"/>
                </a:cubicBezTo>
                <a:cubicBezTo>
                  <a:pt x="575" y="5286"/>
                  <a:pt x="1085" y="5286"/>
                  <a:pt x="1443" y="5629"/>
                </a:cubicBezTo>
                <a:cubicBezTo>
                  <a:pt x="4507" y="9067"/>
                  <a:pt x="4507" y="9067"/>
                  <a:pt x="4507" y="9067"/>
                </a:cubicBezTo>
                <a:cubicBezTo>
                  <a:pt x="4864" y="9296"/>
                  <a:pt x="5017" y="9468"/>
                  <a:pt x="5375" y="9468"/>
                </a:cubicBezTo>
                <a:cubicBezTo>
                  <a:pt x="5681" y="9468"/>
                  <a:pt x="6039" y="9296"/>
                  <a:pt x="6396" y="9067"/>
                </a:cubicBezTo>
                <a:cubicBezTo>
                  <a:pt x="6549" y="8895"/>
                  <a:pt x="6549" y="8895"/>
                  <a:pt x="6549" y="8895"/>
                </a:cubicBezTo>
                <a:cubicBezTo>
                  <a:pt x="2617" y="4484"/>
                  <a:pt x="2617" y="4484"/>
                  <a:pt x="2617" y="4484"/>
                </a:cubicBezTo>
                <a:cubicBezTo>
                  <a:pt x="2311" y="4082"/>
                  <a:pt x="2311" y="3338"/>
                  <a:pt x="2617" y="2994"/>
                </a:cubicBezTo>
                <a:cubicBezTo>
                  <a:pt x="2975" y="2593"/>
                  <a:pt x="3485" y="2593"/>
                  <a:pt x="3843" y="2994"/>
                </a:cubicBezTo>
                <a:cubicBezTo>
                  <a:pt x="7724" y="7348"/>
                  <a:pt x="7724" y="7348"/>
                  <a:pt x="7724" y="7348"/>
                </a:cubicBezTo>
                <a:cubicBezTo>
                  <a:pt x="7928" y="7176"/>
                  <a:pt x="7928" y="7176"/>
                  <a:pt x="7928" y="7176"/>
                </a:cubicBezTo>
                <a:cubicBezTo>
                  <a:pt x="8439" y="6603"/>
                  <a:pt x="8439" y="5629"/>
                  <a:pt x="7928" y="5056"/>
                </a:cubicBezTo>
                <a:cubicBezTo>
                  <a:pt x="5017" y="1791"/>
                  <a:pt x="5017" y="1791"/>
                  <a:pt x="5017" y="1791"/>
                </a:cubicBezTo>
                <a:cubicBezTo>
                  <a:pt x="4660" y="1447"/>
                  <a:pt x="4660" y="702"/>
                  <a:pt x="5017" y="301"/>
                </a:cubicBezTo>
                <a:cubicBezTo>
                  <a:pt x="5375" y="-100"/>
                  <a:pt x="5885" y="-100"/>
                  <a:pt x="6192" y="301"/>
                </a:cubicBezTo>
                <a:cubicBezTo>
                  <a:pt x="9256" y="3739"/>
                  <a:pt x="9256" y="3739"/>
                  <a:pt x="9256" y="3739"/>
                </a:cubicBezTo>
                <a:cubicBezTo>
                  <a:pt x="10481" y="5056"/>
                  <a:pt x="10481" y="7176"/>
                  <a:pt x="9256" y="8494"/>
                </a:cubicBezTo>
                <a:cubicBezTo>
                  <a:pt x="9102" y="8895"/>
                  <a:pt x="9102" y="8895"/>
                  <a:pt x="9102" y="8895"/>
                </a:cubicBezTo>
                <a:cubicBezTo>
                  <a:pt x="10277" y="10213"/>
                  <a:pt x="10277" y="10213"/>
                  <a:pt x="10277" y="10213"/>
                </a:cubicBezTo>
                <a:cubicBezTo>
                  <a:pt x="18294" y="1046"/>
                  <a:pt x="18294" y="1046"/>
                  <a:pt x="18294" y="1046"/>
                </a:cubicBezTo>
                <a:cubicBezTo>
                  <a:pt x="18498" y="874"/>
                  <a:pt x="18651" y="702"/>
                  <a:pt x="18958" y="702"/>
                </a:cubicBezTo>
                <a:cubicBezTo>
                  <a:pt x="19162" y="702"/>
                  <a:pt x="19315" y="874"/>
                  <a:pt x="19468" y="1046"/>
                </a:cubicBezTo>
                <a:cubicBezTo>
                  <a:pt x="21511" y="3338"/>
                  <a:pt x="21205" y="6432"/>
                  <a:pt x="18651" y="9296"/>
                </a:cubicBezTo>
                <a:cubicBezTo>
                  <a:pt x="15588" y="12734"/>
                  <a:pt x="15588" y="12734"/>
                  <a:pt x="15588" y="12734"/>
                </a:cubicBezTo>
                <a:cubicBezTo>
                  <a:pt x="15230" y="13078"/>
                  <a:pt x="14720" y="13078"/>
                  <a:pt x="14362" y="12734"/>
                </a:cubicBezTo>
                <a:cubicBezTo>
                  <a:pt x="14056" y="12333"/>
                  <a:pt x="14056" y="11760"/>
                  <a:pt x="14362" y="11359"/>
                </a:cubicBezTo>
                <a:cubicBezTo>
                  <a:pt x="17426" y="7921"/>
                  <a:pt x="17426" y="7921"/>
                  <a:pt x="17426" y="7921"/>
                </a:cubicBezTo>
                <a:cubicBezTo>
                  <a:pt x="19315" y="5801"/>
                  <a:pt x="19162" y="4312"/>
                  <a:pt x="18805" y="3338"/>
                </a:cubicBezTo>
                <a:cubicBezTo>
                  <a:pt x="11502" y="11588"/>
                  <a:pt x="11502" y="11588"/>
                  <a:pt x="11502" y="11588"/>
                </a:cubicBezTo>
                <a:lnTo>
                  <a:pt x="18805" y="19781"/>
                </a:lnTo>
              </a:path>
            </a:pathLst>
          </a:custGeom>
          <a:solidFill>
            <a:srgbClr val="FFFFFF"/>
          </a:solidFill>
          <a:ln w="28575">
            <a:solidFill>
              <a:schemeClr val="tx1"/>
            </a:solidFill>
            <a:miter lim="400000"/>
          </a:ln>
        </p:spPr>
        <p:txBody>
          <a:bodyPr lIns="71436" tIns="71436" rIns="71436" bIns="71436" anchor="ctr"/>
          <a:lstStyle/>
          <a:p>
            <a:pPr defTabSz="457200">
              <a:lnSpc>
                <a:spcPct val="93000"/>
              </a:lnSpc>
              <a:defRPr sz="1800" i="0" cap="none" spc="0">
                <a:solidFill>
                  <a:srgbClr val="000000"/>
                </a:solidFill>
                <a:latin typeface="+mn-lt"/>
                <a:ea typeface="+mn-ea"/>
                <a:cs typeface="+mn-cs"/>
                <a:sym typeface="Helvetica"/>
              </a:defRPr>
            </a:pPr>
            <a:endParaRPr dirty="0">
              <a:latin typeface="Avenir LT 45 Book" panose="02000503020000020003" pitchFamily="2" charset="0"/>
            </a:endParaRPr>
          </a:p>
        </p:txBody>
      </p:sp>
      <p:sp>
        <p:nvSpPr>
          <p:cNvPr id="11" name="TextBox 10">
            <a:extLst>
              <a:ext uri="{FF2B5EF4-FFF2-40B4-BE49-F238E27FC236}">
                <a16:creationId xmlns:a16="http://schemas.microsoft.com/office/drawing/2014/main" id="{14DC4CA2-38F4-6047-A16B-B68E641F4FE2}"/>
              </a:ext>
            </a:extLst>
          </p:cNvPr>
          <p:cNvSpPr txBox="1"/>
          <p:nvPr/>
        </p:nvSpPr>
        <p:spPr>
          <a:xfrm>
            <a:off x="7924800" y="3724010"/>
            <a:ext cx="1524001" cy="584775"/>
          </a:xfrm>
          <a:prstGeom prst="rect">
            <a:avLst/>
          </a:prstGeom>
          <a:noFill/>
        </p:spPr>
        <p:txBody>
          <a:bodyPr wrap="square" rtlCol="0">
            <a:spAutoFit/>
          </a:bodyPr>
          <a:lstStyle/>
          <a:p>
            <a:pPr algn="ctr"/>
            <a:r>
              <a:rPr lang="en-US" sz="3200" b="1" dirty="0">
                <a:solidFill>
                  <a:srgbClr val="031008"/>
                </a:solidFill>
                <a:latin typeface="Franklin Gothic Book" panose="020B0503020102020204" pitchFamily="34" charset="0"/>
              </a:rPr>
              <a:t>Trauma</a:t>
            </a:r>
          </a:p>
        </p:txBody>
      </p:sp>
    </p:spTree>
    <p:extLst>
      <p:ext uri="{BB962C8B-B14F-4D97-AF65-F5344CB8AC3E}">
        <p14:creationId xmlns:p14="http://schemas.microsoft.com/office/powerpoint/2010/main" val="161954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439272"/>
            <a:ext cx="10260106" cy="1192304"/>
          </a:xfrm>
        </p:spPr>
        <p:txBody>
          <a:bodyPr/>
          <a:lstStyle/>
          <a:p>
            <a:r>
              <a:rPr lang="en-US" dirty="0"/>
              <a:t>Culturally Responsive Practices</a:t>
            </a:r>
          </a:p>
        </p:txBody>
      </p:sp>
      <p:graphicFrame>
        <p:nvGraphicFramePr>
          <p:cNvPr id="5" name="Diagram 4">
            <a:extLst>
              <a:ext uri="{FF2B5EF4-FFF2-40B4-BE49-F238E27FC236}">
                <a16:creationId xmlns:a16="http://schemas.microsoft.com/office/drawing/2014/main" id="{023FFA64-D3D2-4187-8485-451BE1D3B697}"/>
              </a:ext>
            </a:extLst>
          </p:cNvPr>
          <p:cNvGraphicFramePr/>
          <p:nvPr>
            <p:extLst>
              <p:ext uri="{D42A27DB-BD31-4B8C-83A1-F6EECF244321}">
                <p14:modId xmlns:p14="http://schemas.microsoft.com/office/powerpoint/2010/main" val="3582331587"/>
              </p:ext>
            </p:extLst>
          </p:nvPr>
        </p:nvGraphicFramePr>
        <p:xfrm>
          <a:off x="273570" y="1452283"/>
          <a:ext cx="1191843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646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BF4EE-69EA-4A51-8D84-7496C3500567}"/>
              </a:ext>
            </a:extLst>
          </p:cNvPr>
          <p:cNvSpPr>
            <a:spLocks noGrp="1"/>
          </p:cNvSpPr>
          <p:nvPr>
            <p:ph type="title"/>
          </p:nvPr>
        </p:nvSpPr>
        <p:spPr>
          <a:xfrm>
            <a:off x="8643193" y="489507"/>
            <a:ext cx="3091607" cy="1655483"/>
          </a:xfrm>
        </p:spPr>
        <p:txBody>
          <a:bodyPr anchor="b">
            <a:normAutofit/>
          </a:bodyPr>
          <a:lstStyle/>
          <a:p>
            <a:endParaRPr lang="en-US" sz="4000"/>
          </a:p>
        </p:txBody>
      </p:sp>
      <p:pic>
        <p:nvPicPr>
          <p:cNvPr id="5" name="Content Placeholder 4">
            <a:extLst>
              <a:ext uri="{FF2B5EF4-FFF2-40B4-BE49-F238E27FC236}">
                <a16:creationId xmlns:a16="http://schemas.microsoft.com/office/drawing/2014/main" id="{F0CD4018-736C-491D-AD5B-71D9B90E2788}"/>
              </a:ext>
            </a:extLst>
          </p:cNvPr>
          <p:cNvPicPr>
            <a:picLocks noChangeAspect="1"/>
          </p:cNvPicPr>
          <p:nvPr/>
        </p:nvPicPr>
        <p:blipFill rotWithShape="1">
          <a:blip r:embed="rId3"/>
          <a:srcRect t="1473" r="2" b="5907"/>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4FEE52FC-1942-4603-330E-D945CD423F92}"/>
              </a:ext>
            </a:extLst>
          </p:cNvPr>
          <p:cNvSpPr>
            <a:spLocks noGrp="1"/>
          </p:cNvSpPr>
          <p:nvPr>
            <p:ph idx="1"/>
          </p:nvPr>
        </p:nvSpPr>
        <p:spPr>
          <a:xfrm>
            <a:off x="8643193" y="2418408"/>
            <a:ext cx="2942813" cy="3540265"/>
          </a:xfrm>
        </p:spPr>
        <p:txBody>
          <a:bodyPr>
            <a:normAutofit/>
          </a:bodyPr>
          <a:lstStyle/>
          <a:p>
            <a:endParaRPr lang="en-US" sz="2000"/>
          </a:p>
        </p:txBody>
      </p:sp>
      <p:sp>
        <p:nvSpPr>
          <p:cNvPr id="14" name="Rectangle 13">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62965"/>
      </p:ext>
    </p:extLst>
  </p:cSld>
  <p:clrMapOvr>
    <a:masterClrMapping/>
  </p:clrMapOvr>
  <p:extLst>
    <p:ext uri="{6950BFC3-D8DA-4A85-94F7-54DA5524770B}">
      <p188:commentRel xmlns="" xmlns:p188="http://schemas.microsoft.com/office/powerpoint/2018/8/main" r:id="rId4"/>
    </p:ext>
  </p:extLs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E1BEB12-92AF-4445-98AD-4C7756E7C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13">
            <a:extLst>
              <a:ext uri="{FF2B5EF4-FFF2-40B4-BE49-F238E27FC236}">
                <a16:creationId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9F74C3-8061-9E2D-1A7E-D4AB7DE17C09}"/>
              </a:ext>
            </a:extLst>
          </p:cNvPr>
          <p:cNvSpPr>
            <a:spLocks noGrp="1"/>
          </p:cNvSpPr>
          <p:nvPr>
            <p:ph type="title"/>
          </p:nvPr>
        </p:nvSpPr>
        <p:spPr>
          <a:xfrm>
            <a:off x="4183217" y="2335317"/>
            <a:ext cx="7761616" cy="2751086"/>
          </a:xfrm>
        </p:spPr>
        <p:txBody>
          <a:bodyPr vert="horz" lIns="91440" tIns="45720" rIns="91440" bIns="45720" rtlCol="0" anchor="b">
            <a:normAutofit fontScale="90000"/>
          </a:bodyPr>
          <a:lstStyle/>
          <a:p>
            <a:pPr algn="ctr"/>
            <a:r>
              <a:rPr lang="en-US" sz="5100" kern="1200" dirty="0">
                <a:solidFill>
                  <a:schemeClr val="tx1"/>
                </a:solidFill>
                <a:latin typeface="+mj-lt"/>
                <a:ea typeface="+mj-ea"/>
                <a:cs typeface="+mj-cs"/>
              </a:rPr>
              <a:t>Objective 4: </a:t>
            </a:r>
            <a:br>
              <a:rPr lang="en-US" sz="5100" kern="1200" dirty="0">
                <a:solidFill>
                  <a:schemeClr val="tx1"/>
                </a:solidFill>
                <a:latin typeface="+mj-lt"/>
                <a:ea typeface="+mj-ea"/>
                <a:cs typeface="+mj-cs"/>
              </a:rPr>
            </a:br>
            <a:r>
              <a:rPr lang="en-US" sz="4900" dirty="0"/>
              <a:t>Identify ways to screen and assess for trauma with children with IDD</a:t>
            </a: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3123843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BD5D-5CAB-45B5-92D3-7954343A1450}"/>
              </a:ext>
            </a:extLst>
          </p:cNvPr>
          <p:cNvSpPr>
            <a:spLocks noGrp="1"/>
          </p:cNvSpPr>
          <p:nvPr>
            <p:ph type="title"/>
          </p:nvPr>
        </p:nvSpPr>
        <p:spPr/>
        <p:txBody>
          <a:bodyPr/>
          <a:lstStyle/>
          <a:p>
            <a:r>
              <a:rPr lang="en-US"/>
              <a:t>Why screen for trauma in primary care?</a:t>
            </a:r>
          </a:p>
        </p:txBody>
      </p:sp>
      <p:graphicFrame>
        <p:nvGraphicFramePr>
          <p:cNvPr id="4" name="Content Placeholder 3">
            <a:extLst>
              <a:ext uri="{FF2B5EF4-FFF2-40B4-BE49-F238E27FC236}">
                <a16:creationId xmlns:a16="http://schemas.microsoft.com/office/drawing/2014/main" id="{5BA4F3A9-62DE-4BF6-8FA8-275FA547AE99}"/>
              </a:ext>
            </a:extLst>
          </p:cNvPr>
          <p:cNvGraphicFramePr>
            <a:graphicFrameLocks noGrp="1"/>
          </p:cNvGraphicFramePr>
          <p:nvPr>
            <p:ph idx="1"/>
            <p:extLst>
              <p:ext uri="{D42A27DB-BD31-4B8C-83A1-F6EECF244321}">
                <p14:modId xmlns:p14="http://schemas.microsoft.com/office/powerpoint/2010/main" val="35203460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18F3D74-E08B-4CAF-43CE-84667EAFA817}"/>
              </a:ext>
            </a:extLst>
          </p:cNvPr>
          <p:cNvSpPr txBox="1"/>
          <p:nvPr/>
        </p:nvSpPr>
        <p:spPr>
          <a:xfrm>
            <a:off x="9546558" y="6292820"/>
            <a:ext cx="2319866" cy="400110"/>
          </a:xfrm>
          <a:prstGeom prst="rect">
            <a:avLst/>
          </a:prstGeom>
          <a:noFill/>
        </p:spPr>
        <p:txBody>
          <a:bodyPr wrap="none" rtlCol="0">
            <a:spAutoFit/>
          </a:bodyPr>
          <a:lstStyle/>
          <a:p>
            <a:r>
              <a:rPr lang="en-US" sz="2000"/>
              <a:t>(Bucci et al., 2015)</a:t>
            </a:r>
          </a:p>
        </p:txBody>
      </p:sp>
    </p:spTree>
    <p:extLst>
      <p:ext uri="{BB962C8B-B14F-4D97-AF65-F5344CB8AC3E}">
        <p14:creationId xmlns:p14="http://schemas.microsoft.com/office/powerpoint/2010/main" val="2028829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5F245-9C51-4EE9-A416-7CF8A90A02E4}"/>
              </a:ext>
            </a:extLst>
          </p:cNvPr>
          <p:cNvSpPr>
            <a:spLocks noGrp="1"/>
          </p:cNvSpPr>
          <p:nvPr>
            <p:ph type="title"/>
          </p:nvPr>
        </p:nvSpPr>
        <p:spPr>
          <a:xfrm>
            <a:off x="686834" y="591344"/>
            <a:ext cx="3200400" cy="5585619"/>
          </a:xfrm>
        </p:spPr>
        <p:txBody>
          <a:bodyPr>
            <a:normAutofit/>
          </a:bodyPr>
          <a:lstStyle/>
          <a:p>
            <a:r>
              <a:rPr lang="en-US">
                <a:solidFill>
                  <a:srgbClr val="FFFFFF"/>
                </a:solidFill>
              </a:rPr>
              <a:t>No matter your role, you can do trauma screening</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B1AAE1-702A-4932-9567-A5FBC677EFF7}"/>
              </a:ext>
            </a:extLst>
          </p:cNvPr>
          <p:cNvSpPr>
            <a:spLocks noGrp="1"/>
          </p:cNvSpPr>
          <p:nvPr>
            <p:ph idx="1"/>
          </p:nvPr>
        </p:nvSpPr>
        <p:spPr>
          <a:xfrm>
            <a:off x="4447308" y="591344"/>
            <a:ext cx="6906491" cy="5585619"/>
          </a:xfrm>
        </p:spPr>
        <p:txBody>
          <a:bodyPr anchor="ctr">
            <a:normAutofit/>
          </a:bodyPr>
          <a:lstStyle/>
          <a:p>
            <a:pPr marL="0" indent="0">
              <a:buNone/>
            </a:pPr>
            <a:r>
              <a:rPr lang="en-US" sz="4000" dirty="0"/>
              <a:t>Trauma screening:</a:t>
            </a:r>
          </a:p>
          <a:p>
            <a:r>
              <a:rPr lang="en-US" dirty="0"/>
              <a:t>Brief, focused inquiry </a:t>
            </a:r>
          </a:p>
          <a:p>
            <a:r>
              <a:rPr lang="en-US" dirty="0"/>
              <a:t>Includes trauma exposure and trauma related symptoms</a:t>
            </a:r>
          </a:p>
          <a:p>
            <a:r>
              <a:rPr lang="en-US" dirty="0"/>
              <a:t>Process that provides information on best next steps </a:t>
            </a:r>
          </a:p>
          <a:p>
            <a:pPr lvl="1"/>
            <a:r>
              <a:rPr lang="en-US" dirty="0"/>
              <a:t>Positive trauma screen may lead to referral for comprehensive mental health assessment </a:t>
            </a:r>
          </a:p>
        </p:txBody>
      </p:sp>
    </p:spTree>
    <p:extLst>
      <p:ext uri="{BB962C8B-B14F-4D97-AF65-F5344CB8AC3E}">
        <p14:creationId xmlns:p14="http://schemas.microsoft.com/office/powerpoint/2010/main" val="2515912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5AAF-574F-42CF-8415-4C32393CB565}"/>
              </a:ext>
            </a:extLst>
          </p:cNvPr>
          <p:cNvSpPr>
            <a:spLocks noGrp="1"/>
          </p:cNvSpPr>
          <p:nvPr>
            <p:ph type="title"/>
          </p:nvPr>
        </p:nvSpPr>
        <p:spPr>
          <a:xfrm>
            <a:off x="971959" y="408316"/>
            <a:ext cx="9779183" cy="809416"/>
          </a:xfrm>
        </p:spPr>
        <p:txBody>
          <a:bodyPr/>
          <a:lstStyle/>
          <a:p>
            <a:r>
              <a:rPr lang="en-US" sz="4400" dirty="0"/>
              <a:t>Trauma Assessment</a:t>
            </a:r>
          </a:p>
        </p:txBody>
      </p:sp>
      <p:pic>
        <p:nvPicPr>
          <p:cNvPr id="8" name="Content Placeholder 7">
            <a:extLst>
              <a:ext uri="{FF2B5EF4-FFF2-40B4-BE49-F238E27FC236}">
                <a16:creationId xmlns:a16="http://schemas.microsoft.com/office/drawing/2014/main" id="{FDAC3C2A-9598-4FB9-A895-BE4CF416E88D}"/>
              </a:ext>
            </a:extLst>
          </p:cNvPr>
          <p:cNvPicPr>
            <a:picLocks noGrp="1" noChangeAspect="1"/>
          </p:cNvPicPr>
          <p:nvPr>
            <p:ph idx="1"/>
          </p:nvPr>
        </p:nvPicPr>
        <p:blipFill rotWithShape="1">
          <a:blip r:embed="rId3"/>
          <a:srcRect l="3029" r="2274" b="43092"/>
          <a:stretch/>
        </p:blipFill>
        <p:spPr>
          <a:xfrm>
            <a:off x="212785" y="1809098"/>
            <a:ext cx="5516211" cy="4261160"/>
          </a:xfrm>
        </p:spPr>
      </p:pic>
      <p:pic>
        <p:nvPicPr>
          <p:cNvPr id="6" name="Picture 5">
            <a:extLst>
              <a:ext uri="{FF2B5EF4-FFF2-40B4-BE49-F238E27FC236}">
                <a16:creationId xmlns:a16="http://schemas.microsoft.com/office/drawing/2014/main" id="{178CE4EC-F05F-1DFC-EFEB-0AEC96EC3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728" y="1809098"/>
            <a:ext cx="6174040" cy="4080449"/>
          </a:xfrm>
          <a:prstGeom prst="rect">
            <a:avLst/>
          </a:prstGeom>
        </p:spPr>
      </p:pic>
    </p:spTree>
    <p:extLst>
      <p:ext uri="{BB962C8B-B14F-4D97-AF65-F5344CB8AC3E}">
        <p14:creationId xmlns:p14="http://schemas.microsoft.com/office/powerpoint/2010/main" val="182151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2C5F7BC5-7DC6-44B6-878C-3CF161FDA0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752" y="91752"/>
            <a:ext cx="6674496" cy="6674496"/>
          </a:xfrm>
        </p:spPr>
      </p:pic>
    </p:spTree>
    <p:extLst>
      <p:ext uri="{BB962C8B-B14F-4D97-AF65-F5344CB8AC3E}">
        <p14:creationId xmlns:p14="http://schemas.microsoft.com/office/powerpoint/2010/main" val="3417029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FE9F-64D4-4BC1-A483-16A04E5623D6}"/>
              </a:ext>
            </a:extLst>
          </p:cNvPr>
          <p:cNvSpPr>
            <a:spLocks noGrp="1"/>
          </p:cNvSpPr>
          <p:nvPr>
            <p:ph type="title"/>
          </p:nvPr>
        </p:nvSpPr>
        <p:spPr/>
        <p:txBody>
          <a:bodyPr/>
          <a:lstStyle/>
          <a:p>
            <a:r>
              <a:rPr lang="en-US" dirty="0"/>
              <a:t>Trauma Assessment</a:t>
            </a:r>
          </a:p>
        </p:txBody>
      </p:sp>
      <p:graphicFrame>
        <p:nvGraphicFramePr>
          <p:cNvPr id="4" name="Content Placeholder 3">
            <a:extLst>
              <a:ext uri="{FF2B5EF4-FFF2-40B4-BE49-F238E27FC236}">
                <a16:creationId xmlns:a16="http://schemas.microsoft.com/office/drawing/2014/main" id="{A255212E-38EF-4DC5-838B-0FAF496781EF}"/>
              </a:ext>
            </a:extLst>
          </p:cNvPr>
          <p:cNvGraphicFramePr>
            <a:graphicFrameLocks noGrp="1"/>
          </p:cNvGraphicFramePr>
          <p:nvPr>
            <p:ph idx="1"/>
            <p:extLst>
              <p:ext uri="{D42A27DB-BD31-4B8C-83A1-F6EECF244321}">
                <p14:modId xmlns:p14="http://schemas.microsoft.com/office/powerpoint/2010/main" val="592005415"/>
              </p:ext>
            </p:extLst>
          </p:nvPr>
        </p:nvGraphicFramePr>
        <p:xfrm>
          <a:off x="838200" y="1532966"/>
          <a:ext cx="10515600" cy="482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856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0087D53-9295-4463-AAE4-D5C626046E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33D08-0696-43B5-AD3E-67DC53B75034}"/>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Get creative!</a:t>
            </a:r>
          </a:p>
        </p:txBody>
      </p:sp>
      <p:pic>
        <p:nvPicPr>
          <p:cNvPr id="55" name="Picture 54" descr="A picture containing person, indoor, wall&#10;&#10;Description automatically generated">
            <a:extLst>
              <a:ext uri="{FF2B5EF4-FFF2-40B4-BE49-F238E27FC236}">
                <a16:creationId xmlns:a16="http://schemas.microsoft.com/office/drawing/2014/main" id="{E0E5E3CB-8BEC-4706-91B3-921B52C544B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0040" y="393901"/>
            <a:ext cx="5614416" cy="3747622"/>
          </a:xfrm>
          <a:prstGeom prst="rect">
            <a:avLst/>
          </a:prstGeom>
        </p:spPr>
      </p:pic>
      <p:pic>
        <p:nvPicPr>
          <p:cNvPr id="53" name="Content Placeholder 52">
            <a:extLst>
              <a:ext uri="{FF2B5EF4-FFF2-40B4-BE49-F238E27FC236}">
                <a16:creationId xmlns:a16="http://schemas.microsoft.com/office/drawing/2014/main" id="{D4908DFE-08B2-41E3-913E-FC7C45375FFA}"/>
              </a:ext>
            </a:extLst>
          </p:cNvPr>
          <p:cNvPicPr>
            <a:picLocks noGrp="1" noChangeAspect="1"/>
          </p:cNvPicPr>
          <p:nvPr>
            <p:ph idx="1"/>
          </p:nvPr>
        </p:nvPicPr>
        <p:blipFill>
          <a:blip r:embed="rId3"/>
          <a:stretch>
            <a:fillRect/>
          </a:stretch>
        </p:blipFill>
        <p:spPr>
          <a:xfrm>
            <a:off x="6254496" y="1264134"/>
            <a:ext cx="5614416" cy="2007155"/>
          </a:xfrm>
          <a:prstGeom prst="rect">
            <a:avLst/>
          </a:prstGeom>
        </p:spPr>
      </p:pic>
      <p:sp>
        <p:nvSpPr>
          <p:cNvPr id="62" name="sketch line">
            <a:extLst>
              <a:ext uri="{FF2B5EF4-FFF2-40B4-BE49-F238E27FC236}">
                <a16:creationId xmlns:a16="http://schemas.microsoft.com/office/drawing/2014/main" id="{D6A9C53F-5F90-40A5-8C85-5412D39C8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511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2DCD-DCD7-690F-A5D6-57B977B04579}"/>
              </a:ext>
            </a:extLst>
          </p:cNvPr>
          <p:cNvSpPr>
            <a:spLocks noGrp="1"/>
          </p:cNvSpPr>
          <p:nvPr>
            <p:ph type="title"/>
          </p:nvPr>
        </p:nvSpPr>
        <p:spPr/>
        <p:txBody>
          <a:bodyPr>
            <a:normAutofit/>
          </a:bodyPr>
          <a:lstStyle/>
          <a:p>
            <a:r>
              <a:rPr lang="en-US" sz="3600" dirty="0"/>
              <a:t>Diagnostic Overshadowing</a:t>
            </a:r>
          </a:p>
        </p:txBody>
      </p:sp>
      <p:graphicFrame>
        <p:nvGraphicFramePr>
          <p:cNvPr id="4" name="Diagram 3">
            <a:extLst>
              <a:ext uri="{FF2B5EF4-FFF2-40B4-BE49-F238E27FC236}">
                <a16:creationId xmlns:a16="http://schemas.microsoft.com/office/drawing/2014/main" id="{7DE292DC-359B-7C76-74F7-0054B9227F99}"/>
              </a:ext>
            </a:extLst>
          </p:cNvPr>
          <p:cNvGraphicFramePr/>
          <p:nvPr/>
        </p:nvGraphicFramePr>
        <p:xfrm>
          <a:off x="2792502" y="1558311"/>
          <a:ext cx="9381565" cy="506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AB9DEF4-10F9-8ADD-A87A-87E0A2ABC741}"/>
              </a:ext>
            </a:extLst>
          </p:cNvPr>
          <p:cNvSpPr txBox="1"/>
          <p:nvPr/>
        </p:nvSpPr>
        <p:spPr>
          <a:xfrm>
            <a:off x="838200" y="1690688"/>
            <a:ext cx="5723965" cy="2769989"/>
          </a:xfrm>
          <a:prstGeom prst="rect">
            <a:avLst/>
          </a:prstGeom>
          <a:noFill/>
        </p:spPr>
        <p:txBody>
          <a:bodyPr wrap="square" rtlCol="0">
            <a:spAutoFit/>
          </a:bodyPr>
          <a:lstStyle/>
          <a:p>
            <a:pPr marL="342900" indent="-342900">
              <a:spcBef>
                <a:spcPts val="600"/>
              </a:spcBef>
              <a:spcAft>
                <a:spcPts val="1200"/>
              </a:spcAft>
              <a:buFont typeface="Arial" panose="020B0604020202020204" pitchFamily="34" charset="0"/>
              <a:buChar char="•"/>
            </a:pPr>
            <a:r>
              <a:rPr lang="en-US" sz="2400" dirty="0"/>
              <a:t>Over-attributing symptoms to a particular condition (IDD)</a:t>
            </a:r>
          </a:p>
          <a:p>
            <a:pPr marL="342900" indent="-342900">
              <a:spcBef>
                <a:spcPts val="600"/>
              </a:spcBef>
              <a:spcAft>
                <a:spcPts val="1200"/>
              </a:spcAft>
              <a:buFont typeface="Arial" panose="020B0604020202020204" pitchFamily="34" charset="0"/>
              <a:buChar char="•"/>
            </a:pPr>
            <a:r>
              <a:rPr lang="en-US" sz="2400" dirty="0"/>
              <a:t>Co-occurring conditions then go undiagnosed and untreated</a:t>
            </a:r>
          </a:p>
          <a:p>
            <a:pPr marL="342900" indent="-342900">
              <a:spcBef>
                <a:spcPts val="600"/>
              </a:spcBef>
              <a:spcAft>
                <a:spcPts val="1200"/>
              </a:spcAft>
              <a:buFont typeface="Arial" panose="020B0604020202020204" pitchFamily="34" charset="0"/>
              <a:buChar char="•"/>
            </a:pPr>
            <a:r>
              <a:rPr lang="en-US" sz="2400" dirty="0"/>
              <a:t>Overlook important factors, like trauma exposure</a:t>
            </a:r>
          </a:p>
        </p:txBody>
      </p:sp>
    </p:spTree>
    <p:extLst>
      <p:ext uri="{BB962C8B-B14F-4D97-AF65-F5344CB8AC3E}">
        <p14:creationId xmlns:p14="http://schemas.microsoft.com/office/powerpoint/2010/main" val="1800093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2DCD-DCD7-690F-A5D6-57B977B04579}"/>
              </a:ext>
            </a:extLst>
          </p:cNvPr>
          <p:cNvSpPr>
            <a:spLocks noGrp="1"/>
          </p:cNvSpPr>
          <p:nvPr>
            <p:ph type="title"/>
          </p:nvPr>
        </p:nvSpPr>
        <p:spPr/>
        <p:txBody>
          <a:bodyPr>
            <a:normAutofit/>
          </a:bodyPr>
          <a:lstStyle/>
          <a:p>
            <a:r>
              <a:rPr lang="en-US" sz="3600" dirty="0"/>
              <a:t>Diagnostic Overshadowing</a:t>
            </a:r>
          </a:p>
        </p:txBody>
      </p:sp>
      <p:graphicFrame>
        <p:nvGraphicFramePr>
          <p:cNvPr id="4" name="Diagram 3">
            <a:extLst>
              <a:ext uri="{FF2B5EF4-FFF2-40B4-BE49-F238E27FC236}">
                <a16:creationId xmlns:a16="http://schemas.microsoft.com/office/drawing/2014/main" id="{7DE292DC-359B-7C76-74F7-0054B9227F99}"/>
              </a:ext>
            </a:extLst>
          </p:cNvPr>
          <p:cNvGraphicFramePr/>
          <p:nvPr>
            <p:extLst>
              <p:ext uri="{D42A27DB-BD31-4B8C-83A1-F6EECF244321}">
                <p14:modId xmlns:p14="http://schemas.microsoft.com/office/powerpoint/2010/main" val="3207412644"/>
              </p:ext>
            </p:extLst>
          </p:nvPr>
        </p:nvGraphicFramePr>
        <p:xfrm>
          <a:off x="2792502" y="1558311"/>
          <a:ext cx="9381565" cy="506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AB9DEF4-10F9-8ADD-A87A-87E0A2ABC741}"/>
              </a:ext>
            </a:extLst>
          </p:cNvPr>
          <p:cNvSpPr txBox="1"/>
          <p:nvPr/>
        </p:nvSpPr>
        <p:spPr>
          <a:xfrm>
            <a:off x="838200" y="1690688"/>
            <a:ext cx="5826144" cy="3877985"/>
          </a:xfrm>
          <a:prstGeom prst="rect">
            <a:avLst/>
          </a:prstGeom>
          <a:noFill/>
        </p:spPr>
        <p:txBody>
          <a:bodyPr wrap="square" rtlCol="0">
            <a:spAutoFit/>
          </a:bodyPr>
          <a:lstStyle/>
          <a:p>
            <a:pPr>
              <a:spcBef>
                <a:spcPts val="600"/>
              </a:spcBef>
              <a:spcAft>
                <a:spcPts val="1200"/>
              </a:spcAft>
            </a:pPr>
            <a:r>
              <a:rPr lang="en-US" sz="2600" b="1" dirty="0"/>
              <a:t>To avoid diagnostic overshadowing providers should:</a:t>
            </a:r>
          </a:p>
          <a:p>
            <a:pPr marL="342900" indent="-342900">
              <a:spcBef>
                <a:spcPts val="600"/>
              </a:spcBef>
              <a:buFont typeface="Arial" panose="020B0604020202020204" pitchFamily="34" charset="0"/>
              <a:buChar char="•"/>
            </a:pPr>
            <a:r>
              <a:rPr lang="en-US" sz="2400" dirty="0"/>
              <a:t>Carefully consider changes in behavior</a:t>
            </a:r>
          </a:p>
          <a:p>
            <a:pPr marL="800100" lvl="1" indent="-342900">
              <a:spcBef>
                <a:spcPts val="600"/>
              </a:spcBef>
              <a:spcAft>
                <a:spcPts val="1200"/>
              </a:spcAft>
              <a:buFont typeface="Arial" panose="020B0604020202020204" pitchFamily="34" charset="0"/>
              <a:buChar char="•"/>
            </a:pPr>
            <a:r>
              <a:rPr lang="en-US" sz="2400" dirty="0"/>
              <a:t>Verify changes across settings</a:t>
            </a:r>
          </a:p>
          <a:p>
            <a:pPr marL="342900" indent="-342900">
              <a:spcBef>
                <a:spcPts val="600"/>
              </a:spcBef>
              <a:spcAft>
                <a:spcPts val="1200"/>
              </a:spcAft>
              <a:buFont typeface="Arial" panose="020B0604020202020204" pitchFamily="34" charset="0"/>
              <a:buChar char="•"/>
            </a:pPr>
            <a:r>
              <a:rPr lang="en-US" sz="2400" dirty="0"/>
              <a:t>Investigate events that occurred around the same time as behavior changes</a:t>
            </a:r>
          </a:p>
          <a:p>
            <a:pPr marL="342900" indent="-342900">
              <a:spcBef>
                <a:spcPts val="600"/>
              </a:spcBef>
              <a:spcAft>
                <a:spcPts val="1200"/>
              </a:spcAft>
              <a:buFont typeface="Arial" panose="020B0604020202020204" pitchFamily="34" charset="0"/>
              <a:buChar char="•"/>
            </a:pPr>
            <a:r>
              <a:rPr lang="en-US" sz="2400" dirty="0"/>
              <a:t>Consider trauma exposure</a:t>
            </a:r>
          </a:p>
        </p:txBody>
      </p:sp>
    </p:spTree>
    <p:extLst>
      <p:ext uri="{BB962C8B-B14F-4D97-AF65-F5344CB8AC3E}">
        <p14:creationId xmlns:p14="http://schemas.microsoft.com/office/powerpoint/2010/main" val="3246230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0731-E4D5-426B-8DCB-382F5E3A2C91}"/>
              </a:ext>
            </a:extLst>
          </p:cNvPr>
          <p:cNvSpPr>
            <a:spLocks noGrp="1"/>
          </p:cNvSpPr>
          <p:nvPr>
            <p:ph type="title"/>
          </p:nvPr>
        </p:nvSpPr>
        <p:spPr/>
        <p:txBody>
          <a:bodyPr/>
          <a:lstStyle/>
          <a:p>
            <a:r>
              <a:rPr lang="en-US" dirty="0"/>
              <a:t>Myths about children with IDD</a:t>
            </a:r>
          </a:p>
        </p:txBody>
      </p:sp>
      <p:sp>
        <p:nvSpPr>
          <p:cNvPr id="3" name="Content Placeholder 2">
            <a:extLst>
              <a:ext uri="{FF2B5EF4-FFF2-40B4-BE49-F238E27FC236}">
                <a16:creationId xmlns:a16="http://schemas.microsoft.com/office/drawing/2014/main" id="{4D47C575-18CD-4F8C-ACD9-D28342008D94}"/>
              </a:ext>
            </a:extLst>
          </p:cNvPr>
          <p:cNvSpPr>
            <a:spLocks noGrp="1"/>
          </p:cNvSpPr>
          <p:nvPr>
            <p:ph idx="1"/>
          </p:nvPr>
        </p:nvSpPr>
        <p:spPr>
          <a:xfrm>
            <a:off x="838200" y="1825625"/>
            <a:ext cx="10515600" cy="4667250"/>
          </a:xfrm>
        </p:spPr>
        <p:txBody>
          <a:bodyPr>
            <a:normAutofit/>
          </a:bodyPr>
          <a:lstStyle/>
          <a:p>
            <a:r>
              <a:rPr lang="en-US" dirty="0"/>
              <a:t>They are protected from trauma because of their mental age</a:t>
            </a:r>
          </a:p>
          <a:p>
            <a:r>
              <a:rPr lang="en-US" dirty="0"/>
              <a:t>They won’t remember if they did experience trauma</a:t>
            </a:r>
          </a:p>
          <a:p>
            <a:r>
              <a:rPr lang="en-US" dirty="0"/>
              <a:t>IQ scores tell you everything you need to know about the child</a:t>
            </a:r>
          </a:p>
          <a:p>
            <a:r>
              <a:rPr lang="en-US" dirty="0"/>
              <a:t>They cannot engage in treatment/therapy</a:t>
            </a:r>
          </a:p>
          <a:p>
            <a:r>
              <a:rPr lang="en-US" dirty="0"/>
              <a:t>Standard mental health treatment is ineffective for them</a:t>
            </a:r>
          </a:p>
          <a:p>
            <a:r>
              <a:rPr lang="en-US" dirty="0"/>
              <a:t>Behavior modification is the only option</a:t>
            </a:r>
          </a:p>
          <a:p>
            <a:r>
              <a:rPr lang="en-US" dirty="0"/>
              <a:t>Youth with intellectual disabilities do not experience trauma</a:t>
            </a:r>
          </a:p>
          <a:p>
            <a:r>
              <a:rPr lang="en-US" dirty="0"/>
              <a:t>A challenging or problematic behavior is best explained by an intellectual or developmental disability</a:t>
            </a:r>
          </a:p>
        </p:txBody>
      </p:sp>
      <p:grpSp>
        <p:nvGrpSpPr>
          <p:cNvPr id="6" name="Group 5">
            <a:extLst>
              <a:ext uri="{FF2B5EF4-FFF2-40B4-BE49-F238E27FC236}">
                <a16:creationId xmlns:a16="http://schemas.microsoft.com/office/drawing/2014/main" id="{95C9A397-7D7B-4645-B8E5-D4D4828A4E1C}"/>
              </a:ext>
            </a:extLst>
          </p:cNvPr>
          <p:cNvGrpSpPr/>
          <p:nvPr/>
        </p:nvGrpSpPr>
        <p:grpSpPr>
          <a:xfrm>
            <a:off x="2724423" y="1558131"/>
            <a:ext cx="6476453" cy="4802187"/>
            <a:chOff x="2857773" y="1758156"/>
            <a:chExt cx="6476453" cy="4802187"/>
          </a:xfrm>
        </p:grpSpPr>
        <p:sp>
          <p:nvSpPr>
            <p:cNvPr id="5" name="&quot;Not Allowed&quot; Symbol 4">
              <a:extLst>
                <a:ext uri="{FF2B5EF4-FFF2-40B4-BE49-F238E27FC236}">
                  <a16:creationId xmlns:a16="http://schemas.microsoft.com/office/drawing/2014/main" id="{C337E451-B96A-49AF-A1D4-6889DBC8D20C}"/>
                </a:ext>
              </a:extLst>
            </p:cNvPr>
            <p:cNvSpPr/>
            <p:nvPr/>
          </p:nvSpPr>
          <p:spPr>
            <a:xfrm>
              <a:off x="3251947" y="1758156"/>
              <a:ext cx="5688106" cy="4802187"/>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1C099000-8A17-4384-B6FA-F18254158177}"/>
                </a:ext>
              </a:extLst>
            </p:cNvPr>
            <p:cNvSpPr/>
            <p:nvPr/>
          </p:nvSpPr>
          <p:spPr>
            <a:xfrm>
              <a:off x="2857773" y="3374419"/>
              <a:ext cx="6476453"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NOT TRUE</a:t>
              </a:r>
            </a:p>
          </p:txBody>
        </p:sp>
      </p:grpSp>
    </p:spTree>
    <p:extLst>
      <p:ext uri="{BB962C8B-B14F-4D97-AF65-F5344CB8AC3E}">
        <p14:creationId xmlns:p14="http://schemas.microsoft.com/office/powerpoint/2010/main" val="17064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0461F72-A27E-48C5-A99A-B5EEDA7456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B35BF98-C055-EC35-6A21-A14AE5A93E50}"/>
              </a:ext>
            </a:extLst>
          </p:cNvPr>
          <p:cNvSpPr>
            <a:spLocks noGrp="1"/>
          </p:cNvSpPr>
          <p:nvPr>
            <p:ph type="title"/>
          </p:nvPr>
        </p:nvSpPr>
        <p:spPr>
          <a:xfrm>
            <a:off x="410306" y="3002364"/>
            <a:ext cx="11371385" cy="1748373"/>
          </a:xfrm>
        </p:spPr>
        <p:txBody>
          <a:bodyPr vert="horz" lIns="91440" tIns="45720" rIns="91440" bIns="45720" rtlCol="0" anchor="b">
            <a:normAutofit/>
          </a:bodyPr>
          <a:lstStyle/>
          <a:p>
            <a:pPr algn="ctr"/>
            <a:r>
              <a:rPr lang="en-US" sz="4000" kern="1200">
                <a:solidFill>
                  <a:schemeClr val="tx1"/>
                </a:solidFill>
                <a:latin typeface="+mj-lt"/>
                <a:ea typeface="+mj-ea"/>
                <a:cs typeface="+mj-cs"/>
              </a:rPr>
              <a:t>Coming soon: Trauma Informed Care Toolkit </a:t>
            </a:r>
            <a:br>
              <a:rPr lang="en-US" sz="4000" kern="1200">
                <a:solidFill>
                  <a:schemeClr val="tx1"/>
                </a:solidFill>
                <a:latin typeface="+mj-lt"/>
                <a:ea typeface="+mj-ea"/>
                <a:cs typeface="+mj-cs"/>
              </a:rPr>
            </a:br>
            <a:endParaRPr lang="en-US" sz="4000" kern="1200">
              <a:solidFill>
                <a:schemeClr val="tx1"/>
              </a:solidFill>
              <a:latin typeface="+mj-lt"/>
              <a:ea typeface="+mj-ea"/>
              <a:cs typeface="+mj-cs"/>
            </a:endParaRPr>
          </a:p>
        </p:txBody>
      </p:sp>
      <p:pic>
        <p:nvPicPr>
          <p:cNvPr id="5" name="Picture 4" descr="Graphical user interface&#10;&#10;Description automatically generated with medium confidence">
            <a:extLst>
              <a:ext uri="{FF2B5EF4-FFF2-40B4-BE49-F238E27FC236}">
                <a16:creationId xmlns:a16="http://schemas.microsoft.com/office/drawing/2014/main" id="{DD24115B-503E-E07C-7D38-75562CAFE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6" y="983846"/>
            <a:ext cx="10905067" cy="1772072"/>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37" name="Oval 36">
            <a:extLst>
              <a:ext uri="{FF2B5EF4-FFF2-40B4-BE49-F238E27FC236}">
                <a16:creationId xmlns:a16="http://schemas.microsoft.com/office/drawing/2014/main" id="{DF382E8D-312B-4792-A211-0BDE37F6F5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5562" y="262321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id="{036F9B07-02BE-4BD5-BA9D-E91B8A456B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612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46A2527-0ACB-B4D9-0BC4-CF97D2D3A0E1}"/>
              </a:ext>
            </a:extLst>
          </p:cNvPr>
          <p:cNvSpPr txBox="1"/>
          <p:nvPr/>
        </p:nvSpPr>
        <p:spPr>
          <a:xfrm>
            <a:off x="2719754" y="4566071"/>
            <a:ext cx="10081846" cy="646331"/>
          </a:xfrm>
          <a:prstGeom prst="rect">
            <a:avLst/>
          </a:prstGeom>
          <a:noFill/>
        </p:spPr>
        <p:txBody>
          <a:bodyPr wrap="square">
            <a:spAutoFit/>
          </a:bodyPr>
          <a:lstStyle/>
          <a:p>
            <a:r>
              <a:rPr lang="en-US">
                <a:hlinkClick r:id="rId4"/>
              </a:rPr>
              <a:t>https://mhttcnetwork.org/centers/content/mid-america-mhttc</a:t>
            </a:r>
            <a:endParaRPr lang="en-US"/>
          </a:p>
          <a:p>
            <a:endParaRPr lang="en-US"/>
          </a:p>
        </p:txBody>
      </p:sp>
    </p:spTree>
    <p:extLst>
      <p:ext uri="{BB962C8B-B14F-4D97-AF65-F5344CB8AC3E}">
        <p14:creationId xmlns:p14="http://schemas.microsoft.com/office/powerpoint/2010/main" val="2520651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E6E1AD-78BE-410A-558B-9D9777D6CA7B}"/>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Questions?</a:t>
            </a:r>
          </a:p>
        </p:txBody>
      </p:sp>
    </p:spTree>
    <p:extLst>
      <p:ext uri="{BB962C8B-B14F-4D97-AF65-F5344CB8AC3E}">
        <p14:creationId xmlns:p14="http://schemas.microsoft.com/office/powerpoint/2010/main" val="226610340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5E26D-6014-4429-8A48-C3C85EFC4D82}"/>
              </a:ext>
            </a:extLst>
          </p:cNvPr>
          <p:cNvSpPr txBox="1">
            <a:spLocks noChangeAspect="1"/>
          </p:cNvSpPr>
          <p:nvPr/>
        </p:nvSpPr>
        <p:spPr>
          <a:xfrm>
            <a:off x="838200" y="1017375"/>
            <a:ext cx="10515600" cy="62472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sz="4200">
                <a:solidFill>
                  <a:schemeClr val="tx1"/>
                </a:solidFill>
                <a:latin typeface="Arial"/>
                <a:cs typeface="Calibri"/>
              </a:rPr>
              <a:t>Connect With Us</a:t>
            </a:r>
            <a:endParaRPr lang="en-US" sz="4200">
              <a:solidFill>
                <a:schemeClr val="tx1"/>
              </a:solidFill>
              <a:latin typeface="Arial"/>
            </a:endParaRPr>
          </a:p>
        </p:txBody>
      </p:sp>
      <p:pic>
        <p:nvPicPr>
          <p:cNvPr id="21" name="Picture 4" descr="Qr code&#10;&#10;Description automatically generated">
            <a:extLst>
              <a:ext uri="{FF2B5EF4-FFF2-40B4-BE49-F238E27FC236}">
                <a16:creationId xmlns:a16="http://schemas.microsoft.com/office/drawing/2014/main" id="{369585EE-20CC-4A41-A020-A115E8632D19}"/>
              </a:ext>
            </a:extLst>
          </p:cNvPr>
          <p:cNvPicPr>
            <a:picLocks noChangeAspect="1"/>
          </p:cNvPicPr>
          <p:nvPr/>
        </p:nvPicPr>
        <p:blipFill>
          <a:blip r:embed="rId3"/>
          <a:stretch>
            <a:fillRect/>
          </a:stretch>
        </p:blipFill>
        <p:spPr>
          <a:xfrm>
            <a:off x="1351536" y="2332198"/>
            <a:ext cx="2669958" cy="3315462"/>
          </a:xfrm>
          <a:prstGeom prst="rect">
            <a:avLst/>
          </a:prstGeom>
        </p:spPr>
      </p:pic>
      <p:sp>
        <p:nvSpPr>
          <p:cNvPr id="22" name="TextBox 21">
            <a:extLst>
              <a:ext uri="{FF2B5EF4-FFF2-40B4-BE49-F238E27FC236}">
                <a16:creationId xmlns:a16="http://schemas.microsoft.com/office/drawing/2014/main" id="{B5532BEF-91CF-40CA-8EC2-A45858D68460}"/>
              </a:ext>
            </a:extLst>
          </p:cNvPr>
          <p:cNvSpPr txBox="1"/>
          <p:nvPr/>
        </p:nvSpPr>
        <p:spPr>
          <a:xfrm>
            <a:off x="657168" y="1844647"/>
            <a:ext cx="40586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latin typeface="+mj-lt"/>
              </a:rPr>
              <a:t>JOIN OUR MAILING LIST:</a:t>
            </a:r>
            <a:endParaRPr lang="en-US" sz="2200" b="1">
              <a:latin typeface="+mj-lt"/>
              <a:cs typeface="Calibri"/>
            </a:endParaRPr>
          </a:p>
        </p:txBody>
      </p:sp>
      <p:grpSp>
        <p:nvGrpSpPr>
          <p:cNvPr id="10" name="Group 9">
            <a:extLst>
              <a:ext uri="{FF2B5EF4-FFF2-40B4-BE49-F238E27FC236}">
                <a16:creationId xmlns:a16="http://schemas.microsoft.com/office/drawing/2014/main" id="{CBF50D7B-4E08-4F82-9924-331E9DE9EB1E}"/>
              </a:ext>
            </a:extLst>
          </p:cNvPr>
          <p:cNvGrpSpPr/>
          <p:nvPr/>
        </p:nvGrpSpPr>
        <p:grpSpPr>
          <a:xfrm>
            <a:off x="6332962" y="2490952"/>
            <a:ext cx="4759713" cy="1942786"/>
            <a:chOff x="6025375" y="2243370"/>
            <a:chExt cx="4759713" cy="1943153"/>
          </a:xfrm>
        </p:grpSpPr>
        <p:grpSp>
          <p:nvGrpSpPr>
            <p:cNvPr id="12" name="Group 11">
              <a:extLst>
                <a:ext uri="{FF2B5EF4-FFF2-40B4-BE49-F238E27FC236}">
                  <a16:creationId xmlns:a16="http://schemas.microsoft.com/office/drawing/2014/main" id="{29A7B4E3-C326-49A3-B61E-4CB27A110FE7}"/>
                </a:ext>
              </a:extLst>
            </p:cNvPr>
            <p:cNvGrpSpPr/>
            <p:nvPr/>
          </p:nvGrpSpPr>
          <p:grpSpPr>
            <a:xfrm>
              <a:off x="6034668" y="2243370"/>
              <a:ext cx="3423877" cy="605009"/>
              <a:chOff x="4910254" y="2141151"/>
              <a:chExt cx="4303253" cy="760893"/>
            </a:xfrm>
          </p:grpSpPr>
          <p:pic>
            <p:nvPicPr>
              <p:cNvPr id="19" name="Picture 5" descr="Icon&#10;&#10;Description automatically generated">
                <a:extLst>
                  <a:ext uri="{FF2B5EF4-FFF2-40B4-BE49-F238E27FC236}">
                    <a16:creationId xmlns:a16="http://schemas.microsoft.com/office/drawing/2014/main" id="{467DE054-1D96-4350-9883-C3AB457DCE78}"/>
                  </a:ext>
                </a:extLst>
              </p:cNvPr>
              <p:cNvPicPr>
                <a:picLocks noChangeAspect="1"/>
              </p:cNvPicPr>
              <p:nvPr/>
            </p:nvPicPr>
            <p:blipFill>
              <a:blip r:embed="rId4"/>
              <a:stretch>
                <a:fillRect/>
              </a:stretch>
            </p:blipFill>
            <p:spPr>
              <a:xfrm>
                <a:off x="4910254" y="2141151"/>
                <a:ext cx="769858" cy="760893"/>
              </a:xfrm>
              <a:prstGeom prst="rect">
                <a:avLst/>
              </a:prstGeom>
            </p:spPr>
          </p:pic>
          <p:sp>
            <p:nvSpPr>
              <p:cNvPr id="20" name="TextBox 19">
                <a:extLst>
                  <a:ext uri="{FF2B5EF4-FFF2-40B4-BE49-F238E27FC236}">
                    <a16:creationId xmlns:a16="http://schemas.microsoft.com/office/drawing/2014/main" id="{9C81A98A-52BD-4338-8F1A-BF6E32D53096}"/>
                  </a:ext>
                </a:extLst>
              </p:cNvPr>
              <p:cNvSpPr txBox="1"/>
              <p:nvPr/>
            </p:nvSpPr>
            <p:spPr>
              <a:xfrm>
                <a:off x="5755887" y="2257309"/>
                <a:ext cx="3457620" cy="541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latin typeface="Arial" panose="020B0604020202020204" pitchFamily="34" charset="0"/>
                    <a:cs typeface="Arial" panose="020B0604020202020204" pitchFamily="34" charset="0"/>
                  </a:rPr>
                  <a:t>/</a:t>
                </a:r>
                <a:r>
                  <a:rPr lang="en-US" sz="2200" err="1">
                    <a:latin typeface="Arial" panose="020B0604020202020204" pitchFamily="34" charset="0"/>
                    <a:cs typeface="Arial" panose="020B0604020202020204" pitchFamily="34" charset="0"/>
                  </a:rPr>
                  <a:t>MidAmericaMHTTC</a:t>
                </a:r>
                <a:endParaRPr lang="en-US" sz="22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BD98BA06-F0B5-4FDD-A31A-E42170116D6A}"/>
                </a:ext>
              </a:extLst>
            </p:cNvPr>
            <p:cNvGrpSpPr/>
            <p:nvPr/>
          </p:nvGrpSpPr>
          <p:grpSpPr>
            <a:xfrm>
              <a:off x="6025375" y="2929991"/>
              <a:ext cx="4319404" cy="629090"/>
              <a:chOff x="4910254" y="3098180"/>
              <a:chExt cx="5428784" cy="791179"/>
            </a:xfrm>
          </p:grpSpPr>
          <p:pic>
            <p:nvPicPr>
              <p:cNvPr id="17" name="Picture 7" descr="Logo&#10;&#10;Description automatically generated">
                <a:extLst>
                  <a:ext uri="{FF2B5EF4-FFF2-40B4-BE49-F238E27FC236}">
                    <a16:creationId xmlns:a16="http://schemas.microsoft.com/office/drawing/2014/main" id="{ABADCE5C-E0F5-483D-B7E6-B2FCBBF4FE69}"/>
                  </a:ext>
                </a:extLst>
              </p:cNvPr>
              <p:cNvPicPr>
                <a:picLocks noChangeAspect="1"/>
              </p:cNvPicPr>
              <p:nvPr/>
            </p:nvPicPr>
            <p:blipFill rotWithShape="1">
              <a:blip r:embed="rId5"/>
              <a:srcRect l="15111" t="15111" r="13333" b="15111"/>
              <a:stretch/>
            </p:blipFill>
            <p:spPr>
              <a:xfrm>
                <a:off x="4910254" y="3098180"/>
                <a:ext cx="819096" cy="791179"/>
              </a:xfrm>
              <a:prstGeom prst="rect">
                <a:avLst/>
              </a:prstGeom>
            </p:spPr>
          </p:pic>
          <p:sp>
            <p:nvSpPr>
              <p:cNvPr id="18" name="TextBox 17">
                <a:extLst>
                  <a:ext uri="{FF2B5EF4-FFF2-40B4-BE49-F238E27FC236}">
                    <a16:creationId xmlns:a16="http://schemas.microsoft.com/office/drawing/2014/main" id="{429405EA-AC3F-49B6-8951-67CCB2842CE6}"/>
                  </a:ext>
                </a:extLst>
              </p:cNvPr>
              <p:cNvSpPr txBox="1"/>
              <p:nvPr/>
            </p:nvSpPr>
            <p:spPr>
              <a:xfrm>
                <a:off x="5755886" y="3232924"/>
                <a:ext cx="4583152" cy="541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latin typeface="Arial" panose="020B0604020202020204" pitchFamily="34" charset="0"/>
                    <a:cs typeface="Arial" panose="020B0604020202020204" pitchFamily="34" charset="0"/>
                  </a:rPr>
                  <a:t>@MidAmericaMHTTC</a:t>
                </a:r>
              </a:p>
            </p:txBody>
          </p:sp>
        </p:grpSp>
        <p:grpSp>
          <p:nvGrpSpPr>
            <p:cNvPr id="14" name="Group 13">
              <a:extLst>
                <a:ext uri="{FF2B5EF4-FFF2-40B4-BE49-F238E27FC236}">
                  <a16:creationId xmlns:a16="http://schemas.microsoft.com/office/drawing/2014/main" id="{0CEE632E-F937-436B-A57A-B45FE8AC9E6F}"/>
                </a:ext>
              </a:extLst>
            </p:cNvPr>
            <p:cNvGrpSpPr/>
            <p:nvPr/>
          </p:nvGrpSpPr>
          <p:grpSpPr>
            <a:xfrm>
              <a:off x="6034668" y="3646867"/>
              <a:ext cx="4750420" cy="539656"/>
              <a:chOff x="4910254" y="4093259"/>
              <a:chExt cx="5970501" cy="678702"/>
            </a:xfrm>
          </p:grpSpPr>
          <p:pic>
            <p:nvPicPr>
              <p:cNvPr id="15" name="Picture 11" descr="Logo, icon&#10;&#10;Description automatically generated">
                <a:extLst>
                  <a:ext uri="{FF2B5EF4-FFF2-40B4-BE49-F238E27FC236}">
                    <a16:creationId xmlns:a16="http://schemas.microsoft.com/office/drawing/2014/main" id="{E25CACF8-40C1-41B3-A12B-8E919D0B5F00}"/>
                  </a:ext>
                </a:extLst>
              </p:cNvPr>
              <p:cNvPicPr>
                <a:picLocks noChangeAspect="1"/>
              </p:cNvPicPr>
              <p:nvPr/>
            </p:nvPicPr>
            <p:blipFill>
              <a:blip r:embed="rId6"/>
              <a:stretch>
                <a:fillRect/>
              </a:stretch>
            </p:blipFill>
            <p:spPr>
              <a:xfrm>
                <a:off x="4910254" y="4093259"/>
                <a:ext cx="791737" cy="678702"/>
              </a:xfrm>
              <a:prstGeom prst="rect">
                <a:avLst/>
              </a:prstGeom>
            </p:spPr>
          </p:pic>
          <p:sp>
            <p:nvSpPr>
              <p:cNvPr id="16" name="TextBox 15">
                <a:extLst>
                  <a:ext uri="{FF2B5EF4-FFF2-40B4-BE49-F238E27FC236}">
                    <a16:creationId xmlns:a16="http://schemas.microsoft.com/office/drawing/2014/main" id="{0E5A0120-2D90-401F-993D-91377E6AFE13}"/>
                  </a:ext>
                </a:extLst>
              </p:cNvPr>
              <p:cNvSpPr txBox="1"/>
              <p:nvPr/>
            </p:nvSpPr>
            <p:spPr>
              <a:xfrm>
                <a:off x="5755887" y="4172247"/>
                <a:ext cx="5124868" cy="541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latin typeface="Arial" panose="020B0604020202020204" pitchFamily="34" charset="0"/>
                    <a:cs typeface="Arial" panose="020B0604020202020204" pitchFamily="34" charset="0"/>
                  </a:rPr>
                  <a:t>/company/</a:t>
                </a:r>
                <a:r>
                  <a:rPr lang="en-US" sz="2200" err="1">
                    <a:latin typeface="Arial" panose="020B0604020202020204" pitchFamily="34" charset="0"/>
                    <a:cs typeface="Arial" panose="020B0604020202020204" pitchFamily="34" charset="0"/>
                  </a:rPr>
                  <a:t>MidAmericaMHTTC</a:t>
                </a:r>
                <a:endParaRPr lang="en-US" sz="2200">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B69AFAC0-E228-496B-9EB4-BA389A1798FA}"/>
              </a:ext>
            </a:extLst>
          </p:cNvPr>
          <p:cNvSpPr txBox="1"/>
          <p:nvPr/>
        </p:nvSpPr>
        <p:spPr>
          <a:xfrm>
            <a:off x="6196155" y="1844687"/>
            <a:ext cx="4917687" cy="430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latin typeface="+mj-lt"/>
                <a:cs typeface="Arial" panose="020B0604020202020204" pitchFamily="34" charset="0"/>
              </a:rPr>
              <a:t>FOLLOW US ON SOCIAL MEDIA:</a:t>
            </a:r>
          </a:p>
        </p:txBody>
      </p:sp>
      <p:sp>
        <p:nvSpPr>
          <p:cNvPr id="7" name="TextBox 6">
            <a:extLst>
              <a:ext uri="{FF2B5EF4-FFF2-40B4-BE49-F238E27FC236}">
                <a16:creationId xmlns:a16="http://schemas.microsoft.com/office/drawing/2014/main" id="{49F083B3-FEEB-4AFD-B551-7AFFFF43BAC7}"/>
              </a:ext>
            </a:extLst>
          </p:cNvPr>
          <p:cNvSpPr txBox="1"/>
          <p:nvPr/>
        </p:nvSpPr>
        <p:spPr>
          <a:xfrm>
            <a:off x="5394121" y="4665029"/>
            <a:ext cx="6275186" cy="1131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Arial" panose="020B0604020202020204" pitchFamily="34" charset="0"/>
                <a:cs typeface="Arial" panose="020B0604020202020204" pitchFamily="34" charset="0"/>
              </a:rPr>
              <a:t>EMAIL:</a:t>
            </a:r>
            <a:r>
              <a:rPr lang="en-US" sz="2400">
                <a:latin typeface="Arial" panose="020B0604020202020204" pitchFamily="34" charset="0"/>
                <a:cs typeface="Arial" panose="020B0604020202020204" pitchFamily="34" charset="0"/>
              </a:rPr>
              <a:t> midamerica@mhttcnetwork.org</a:t>
            </a:r>
            <a:br>
              <a:rPr lang="en-US" sz="2400">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WEBSITE: </a:t>
            </a:r>
            <a:r>
              <a:rPr lang="en-US" sz="2400">
                <a:latin typeface="Arial" panose="020B0604020202020204" pitchFamily="34" charset="0"/>
                <a:cs typeface="Arial" panose="020B0604020202020204" pitchFamily="34" charset="0"/>
              </a:rPr>
              <a:t>mhttcnetwork.org/</a:t>
            </a:r>
            <a:r>
              <a:rPr lang="en-US" sz="2400" err="1">
                <a:latin typeface="Arial" panose="020B0604020202020204" pitchFamily="34" charset="0"/>
                <a:cs typeface="Arial" panose="020B0604020202020204" pitchFamily="34" charset="0"/>
              </a:rPr>
              <a:t>midamerica</a:t>
            </a:r>
            <a:endParaRPr lang="en-US" sz="2400">
              <a:latin typeface="Arial" panose="020B0604020202020204" pitchFamily="34" charset="0"/>
              <a:cs typeface="Arial" panose="020B0604020202020204" pitchFamily="34" charset="0"/>
            </a:endParaRPr>
          </a:p>
        </p:txBody>
      </p:sp>
      <p:pic>
        <p:nvPicPr>
          <p:cNvPr id="23" name="Picture 22" descr="Graphical user interface, text, application&#10;&#10;Description automatically generated">
            <a:extLst>
              <a:ext uri="{FF2B5EF4-FFF2-40B4-BE49-F238E27FC236}">
                <a16:creationId xmlns:a16="http://schemas.microsoft.com/office/drawing/2014/main" id="{9D9060E7-F3AE-478A-A257-8B1A91B675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0467" y="216862"/>
            <a:ext cx="4610764" cy="692318"/>
          </a:xfrm>
          <a:prstGeom prst="rect">
            <a:avLst/>
          </a:prstGeom>
        </p:spPr>
      </p:pic>
      <p:pic>
        <p:nvPicPr>
          <p:cNvPr id="25" name="Picture 24" descr="A picture containing text, lit, light, dark&#10;&#10;Description automatically generated">
            <a:extLst>
              <a:ext uri="{FF2B5EF4-FFF2-40B4-BE49-F238E27FC236}">
                <a16:creationId xmlns:a16="http://schemas.microsoft.com/office/drawing/2014/main" id="{89AEB3F3-0F9A-4690-8DE0-C9E433B70D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847322" y="6054742"/>
            <a:ext cx="2087296" cy="687068"/>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F7BF37F9-BF9A-4D9A-A391-2A6981BA04C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50467" y="6280754"/>
            <a:ext cx="2852170" cy="461056"/>
          </a:xfrm>
          <a:prstGeom prst="rect">
            <a:avLst/>
          </a:prstGeom>
        </p:spPr>
      </p:pic>
    </p:spTree>
    <p:extLst>
      <p:ext uri="{BB962C8B-B14F-4D97-AF65-F5344CB8AC3E}">
        <p14:creationId xmlns:p14="http://schemas.microsoft.com/office/powerpoint/2010/main" val="873609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D72E-FFF6-926A-52B8-754A1B4878F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9F5C85B8-8856-A20F-CD86-D5C06997FAF3}"/>
              </a:ext>
            </a:extLst>
          </p:cNvPr>
          <p:cNvSpPr>
            <a:spLocks noGrp="1"/>
          </p:cNvSpPr>
          <p:nvPr>
            <p:ph idx="1"/>
          </p:nvPr>
        </p:nvSpPr>
        <p:spPr>
          <a:xfrm>
            <a:off x="688731" y="1690688"/>
            <a:ext cx="10814538" cy="5397500"/>
          </a:xfrm>
        </p:spPr>
        <p:txBody>
          <a:bodyPr>
            <a:normAutofit/>
          </a:bodyPr>
          <a:lstStyle/>
          <a:p>
            <a:pPr marL="0" marR="0">
              <a:lnSpc>
                <a:spcPct val="120000"/>
              </a:lnSpc>
              <a:spcBef>
                <a:spcPts val="0"/>
              </a:spcBef>
              <a:spcAft>
                <a:spcPts val="0"/>
              </a:spcAft>
            </a:pPr>
            <a:r>
              <a:rPr lang="en-US" sz="1500" dirty="0">
                <a:solidFill>
                  <a:srgbClr val="333333"/>
                </a:solidFill>
                <a:ea typeface="Times New Roman" panose="02020603050405020304" pitchFamily="18" charset="0"/>
                <a:cs typeface="Times New Roman" panose="02020603050405020304" pitchFamily="18" charset="0"/>
              </a:rPr>
              <a:t>American Psychiatric Association. (2022). </a:t>
            </a:r>
            <a:r>
              <a:rPr lang="en-US" sz="1500" i="1" dirty="0">
                <a:solidFill>
                  <a:srgbClr val="333333"/>
                </a:solidFill>
                <a:ea typeface="Times New Roman" panose="02020603050405020304" pitchFamily="18" charset="0"/>
                <a:cs typeface="Times New Roman" panose="02020603050405020304" pitchFamily="18" charset="0"/>
              </a:rPr>
              <a:t>Diagnostic and statistical manual of mental disorders</a:t>
            </a:r>
            <a:r>
              <a:rPr lang="en-US" sz="1500" dirty="0">
                <a:solidFill>
                  <a:srgbClr val="333333"/>
                </a:solidFill>
                <a:ea typeface="Times New Roman" panose="02020603050405020304" pitchFamily="18" charset="0"/>
                <a:cs typeface="Times New Roman" panose="02020603050405020304" pitchFamily="18" charset="0"/>
              </a:rPr>
              <a:t> (5th ed text revision.). </a:t>
            </a:r>
            <a:r>
              <a:rPr lang="en-US" sz="1500" dirty="0">
                <a:solidFill>
                  <a:srgbClr val="333333"/>
                </a:solidFill>
                <a:ea typeface="Times New Roman" panose="02020603050405020304" pitchFamily="18" charset="0"/>
                <a:cs typeface="Times New Roman" panose="02020603050405020304" pitchFamily="18" charset="0"/>
                <a:hlinkClick r:id="rId3"/>
              </a:rPr>
              <a:t>https://doi.org/10.1176/appi.books.9780890425596</a:t>
            </a:r>
            <a:endParaRPr lang="en-US" sz="1500" dirty="0">
              <a:solidFill>
                <a:srgbClr val="333333"/>
              </a:solidFill>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1500" b="0" i="0" dirty="0">
                <a:solidFill>
                  <a:srgbClr val="222222"/>
                </a:solidFill>
                <a:effectLst/>
              </a:rPr>
              <a:t>American Association on Intellectual and Developmental Disabilities (n.d.). </a:t>
            </a:r>
            <a:r>
              <a:rPr lang="en-US" sz="1500" b="0" i="1" dirty="0">
                <a:solidFill>
                  <a:srgbClr val="222222"/>
                </a:solidFill>
                <a:effectLst/>
              </a:rPr>
              <a:t>Definition of intellectual disability</a:t>
            </a:r>
            <a:r>
              <a:rPr lang="en-US" sz="1500" b="0" i="0" dirty="0">
                <a:solidFill>
                  <a:srgbClr val="222222"/>
                </a:solidFill>
                <a:effectLst/>
              </a:rPr>
              <a:t>. Retrieved September 14, 2012, from </a:t>
            </a:r>
            <a:r>
              <a:rPr lang="en-US" sz="1500" b="0" i="0" u="none" strike="noStrike" dirty="0">
                <a:solidFill>
                  <a:srgbClr val="3277B3"/>
                </a:solidFill>
                <a:effectLst/>
                <a:hlinkClick r:id="rId4"/>
              </a:rPr>
              <a:t>https://www.aaidd.org/intellectual-disability/definition</a:t>
            </a:r>
            <a:endParaRPr lang="en-US" sz="1500" b="0" i="0" u="none" strike="noStrike" dirty="0">
              <a:solidFill>
                <a:srgbClr val="3277B3"/>
              </a:solidFill>
              <a:effectLst/>
            </a:endParaRPr>
          </a:p>
          <a:p>
            <a:pPr marL="0" marR="0">
              <a:lnSpc>
                <a:spcPct val="120000"/>
              </a:lnSpc>
              <a:spcBef>
                <a:spcPts val="0"/>
              </a:spcBef>
              <a:spcAft>
                <a:spcPts val="0"/>
              </a:spcAft>
            </a:pPr>
            <a:r>
              <a:rPr lang="en-US" sz="1500" dirty="0">
                <a:ea typeface="Calibri" panose="020F0502020204030204" pitchFamily="34" charset="0"/>
                <a:cs typeface="Times New Roman" panose="02020603050405020304" pitchFamily="18" charset="0"/>
              </a:rPr>
              <a:t>Lipkin PH, Macias MM, Council on Children with Disabilities, Section on Developmental and Behavioral Pediatrics (2020). Promoting optimal development: Identifying infants and young children with developmental disorders through developmental surveillance and screening. </a:t>
            </a:r>
            <a:r>
              <a:rPr lang="en-US" sz="1500" i="1" dirty="0">
                <a:ea typeface="Calibri" panose="020F0502020204030204" pitchFamily="34" charset="0"/>
                <a:cs typeface="Times New Roman" panose="02020603050405020304" pitchFamily="18" charset="0"/>
              </a:rPr>
              <a:t>Pediatrics, </a:t>
            </a:r>
            <a:r>
              <a:rPr lang="en-US" sz="1500" dirty="0">
                <a:ea typeface="Calibri" panose="020F0502020204030204" pitchFamily="34" charset="0"/>
                <a:cs typeface="Times New Roman" panose="02020603050405020304" pitchFamily="18" charset="0"/>
              </a:rPr>
              <a:t>145(1), e20193449.</a:t>
            </a:r>
          </a:p>
          <a:p>
            <a:pPr marL="0" marR="0">
              <a:lnSpc>
                <a:spcPct val="120000"/>
              </a:lnSpc>
              <a:spcBef>
                <a:spcPts val="0"/>
              </a:spcBef>
              <a:spcAft>
                <a:spcPts val="0"/>
              </a:spcAft>
            </a:pPr>
            <a:r>
              <a:rPr lang="en-US" sz="1500" dirty="0">
                <a:ea typeface="Calibri" panose="020F0502020204030204" pitchFamily="34" charset="0"/>
                <a:cs typeface="Times New Roman" panose="02020603050405020304" pitchFamily="18" charset="0"/>
              </a:rPr>
              <a:t>Horton, C., Evans, N., </a:t>
            </a:r>
            <a:r>
              <a:rPr lang="en-US" sz="1500" dirty="0" err="1">
                <a:ea typeface="Calibri" panose="020F0502020204030204" pitchFamily="34" charset="0"/>
                <a:cs typeface="Times New Roman" panose="02020603050405020304" pitchFamily="18" charset="0"/>
              </a:rPr>
              <a:t>Charkowski</a:t>
            </a:r>
            <a:r>
              <a:rPr lang="en-US" sz="1500" dirty="0">
                <a:ea typeface="Calibri" panose="020F0502020204030204" pitchFamily="34" charset="0"/>
                <a:cs typeface="Times New Roman" panose="02020603050405020304" pitchFamily="18" charset="0"/>
              </a:rPr>
              <a:t>, R., D’Amico, P., Gomez, M., R., Henderson Bethel, T., </a:t>
            </a:r>
            <a:r>
              <a:rPr lang="en-US" sz="1500" dirty="0" err="1">
                <a:ea typeface="Calibri" panose="020F0502020204030204" pitchFamily="34" charset="0"/>
                <a:cs typeface="Times New Roman" panose="02020603050405020304" pitchFamily="18" charset="0"/>
              </a:rPr>
              <a:t>Kraps</a:t>
            </a:r>
            <a:r>
              <a:rPr lang="en-US" sz="1500" dirty="0">
                <a:ea typeface="Calibri" panose="020F0502020204030204" pitchFamily="34" charset="0"/>
                <a:cs typeface="Times New Roman" panose="02020603050405020304" pitchFamily="18" charset="0"/>
              </a:rPr>
              <a:t>, J., Vogel, J., and Youde, J. (2021). </a:t>
            </a:r>
            <a:r>
              <a:rPr lang="en-US" sz="1500" i="1" dirty="0">
                <a:ea typeface="Calibri" panose="020F0502020204030204" pitchFamily="34" charset="0"/>
                <a:cs typeface="Times New Roman" panose="02020603050405020304" pitchFamily="18" charset="0"/>
              </a:rPr>
              <a:t>Children with intellectual and developmental disabilities can experience traumatic stress: A fact sheet for parents and  caregivers. </a:t>
            </a:r>
            <a:r>
              <a:rPr lang="en-US" sz="1500" dirty="0">
                <a:ea typeface="Calibri" panose="020F0502020204030204" pitchFamily="34" charset="0"/>
                <a:cs typeface="Times New Roman" panose="02020603050405020304" pitchFamily="18" charset="0"/>
              </a:rPr>
              <a:t>Los Angeles, CA, and Durham, NC: National Center for Child Traumatic Stress. </a:t>
            </a:r>
          </a:p>
        </p:txBody>
      </p:sp>
    </p:spTree>
    <p:extLst>
      <p:ext uri="{BB962C8B-B14F-4D97-AF65-F5344CB8AC3E}">
        <p14:creationId xmlns:p14="http://schemas.microsoft.com/office/powerpoint/2010/main" val="121128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latin typeface="Arial" panose="020B0604020202020204" pitchFamily="34" charset="0"/>
                <a:cs typeface="Arial" panose="020B0604020202020204" pitchFamily="34" charset="0"/>
              </a:rPr>
              <a:t>Mid-America Mental Health Technology Transfer Center (MHTTC)</a:t>
            </a:r>
            <a:endParaRPr lang="en-US"/>
          </a:p>
        </p:txBody>
      </p:sp>
      <p:sp>
        <p:nvSpPr>
          <p:cNvPr id="7" name="Content Placeholder 6"/>
          <p:cNvSpPr>
            <a:spLocks noGrp="1"/>
          </p:cNvSpPr>
          <p:nvPr>
            <p:ph idx="4294967295"/>
          </p:nvPr>
        </p:nvSpPr>
        <p:spPr>
          <a:xfrm>
            <a:off x="700644" y="2212975"/>
            <a:ext cx="10515600" cy="3576638"/>
          </a:xfrm>
        </p:spPr>
        <p:txBody>
          <a:bodyPr vert="horz" lIns="91440" tIns="45720" rIns="91440" bIns="45720" rtlCol="0" anchor="t">
            <a:normAutofit/>
          </a:bodyPr>
          <a:lstStyle/>
          <a:p>
            <a:pPr>
              <a:spcAft>
                <a:spcPts val="600"/>
              </a:spcAft>
            </a:pPr>
            <a:r>
              <a:rPr lang="en-US">
                <a:latin typeface="Arial" panose="020B0604020202020204" pitchFamily="34" charset="0"/>
                <a:cs typeface="Arial" panose="020B0604020202020204" pitchFamily="34" charset="0"/>
              </a:rPr>
              <a:t>Funded by the federal Substance Abuse and Mental Health Services Administration </a:t>
            </a:r>
            <a:r>
              <a:rPr lang="en-US" sz="1600">
                <a:latin typeface="Arial" panose="020B0604020202020204" pitchFamily="34" charset="0"/>
                <a:cs typeface="Arial" panose="020B0604020202020204" pitchFamily="34" charset="0"/>
              </a:rPr>
              <a:t>(Grant number: H79SM081769)</a:t>
            </a:r>
            <a:r>
              <a:rPr lang="en-US">
                <a:latin typeface="Arial" panose="020B0604020202020204" pitchFamily="34" charset="0"/>
                <a:cs typeface="Arial" panose="020B0604020202020204" pitchFamily="34" charset="0"/>
              </a:rPr>
              <a:t>.</a:t>
            </a:r>
          </a:p>
          <a:p>
            <a:pPr>
              <a:spcAft>
                <a:spcPts val="600"/>
              </a:spcAft>
            </a:pPr>
            <a:r>
              <a:rPr lang="en-US">
                <a:latin typeface="Arial" panose="020B0604020202020204" pitchFamily="34" charset="0"/>
                <a:cs typeface="Arial" panose="020B0604020202020204" pitchFamily="34" charset="0"/>
              </a:rPr>
              <a:t>Awarded to UNMC’s Behavioral Health Education Center of Nebraska (BHECN).</a:t>
            </a:r>
          </a:p>
          <a:p>
            <a:pPr>
              <a:spcAft>
                <a:spcPts val="600"/>
              </a:spcAft>
            </a:pPr>
            <a:r>
              <a:rPr lang="en-US">
                <a:latin typeface="Arial"/>
                <a:cs typeface="Arial"/>
              </a:rPr>
              <a:t>Serves to align mental health services across Missouri, Iowa, Nebraska, and Kansas with evidence-based practice.</a:t>
            </a:r>
          </a:p>
        </p:txBody>
      </p:sp>
    </p:spTree>
    <p:extLst>
      <p:ext uri="{BB962C8B-B14F-4D97-AF65-F5344CB8AC3E}">
        <p14:creationId xmlns:p14="http://schemas.microsoft.com/office/powerpoint/2010/main" val="376044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E94A-2007-4370-94CC-966391DFEB94}"/>
              </a:ext>
            </a:extLst>
          </p:cNvPr>
          <p:cNvSpPr>
            <a:spLocks noGrp="1"/>
          </p:cNvSpPr>
          <p:nvPr>
            <p:ph type="title"/>
          </p:nvPr>
        </p:nvSpPr>
        <p:spPr/>
        <p:txBody>
          <a:bodyPr/>
          <a:lstStyle/>
          <a:p>
            <a:r>
              <a:rPr lang="en-US"/>
              <a:t>Webinar Series</a:t>
            </a:r>
          </a:p>
        </p:txBody>
      </p:sp>
      <p:graphicFrame>
        <p:nvGraphicFramePr>
          <p:cNvPr id="4" name="Content Placeholder 3">
            <a:extLst>
              <a:ext uri="{FF2B5EF4-FFF2-40B4-BE49-F238E27FC236}">
                <a16:creationId xmlns:a16="http://schemas.microsoft.com/office/drawing/2014/main" id="{01F58FC6-7D75-4593-8B7D-5CF32E999535}"/>
              </a:ext>
            </a:extLst>
          </p:cNvPr>
          <p:cNvGraphicFramePr>
            <a:graphicFrameLocks noGrp="1"/>
          </p:cNvGraphicFramePr>
          <p:nvPr>
            <p:ph idx="1"/>
            <p:extLst>
              <p:ext uri="{D42A27DB-BD31-4B8C-83A1-F6EECF244321}">
                <p14:modId xmlns:p14="http://schemas.microsoft.com/office/powerpoint/2010/main" val="32171343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19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9B98-3B94-43F8-84FA-374745DA60CE}"/>
              </a:ext>
            </a:extLst>
          </p:cNvPr>
          <p:cNvSpPr>
            <a:spLocks noGrp="1"/>
          </p:cNvSpPr>
          <p:nvPr>
            <p:ph type="title"/>
          </p:nvPr>
        </p:nvSpPr>
        <p:spPr/>
        <p:txBody>
          <a:bodyPr/>
          <a:lstStyle/>
          <a:p>
            <a:r>
              <a:rPr lang="en-US"/>
              <a:t>Objectives</a:t>
            </a:r>
          </a:p>
        </p:txBody>
      </p:sp>
      <p:graphicFrame>
        <p:nvGraphicFramePr>
          <p:cNvPr id="4" name="Diagram 3">
            <a:extLst>
              <a:ext uri="{FF2B5EF4-FFF2-40B4-BE49-F238E27FC236}">
                <a16:creationId xmlns:a16="http://schemas.microsoft.com/office/drawing/2014/main" id="{8BE65214-D7E9-4655-9D61-83F41F37370D}"/>
              </a:ext>
            </a:extLst>
          </p:cNvPr>
          <p:cNvGraphicFramePr/>
          <p:nvPr>
            <p:extLst>
              <p:ext uri="{D42A27DB-BD31-4B8C-83A1-F6EECF244321}">
                <p14:modId xmlns:p14="http://schemas.microsoft.com/office/powerpoint/2010/main" val="3685578194"/>
              </p:ext>
            </p:extLst>
          </p:nvPr>
        </p:nvGraphicFramePr>
        <p:xfrm>
          <a:off x="838200" y="1690688"/>
          <a:ext cx="10515600" cy="4403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Freeform 3">
            <a:extLst>
              <a:ext uri="{FF2B5EF4-FFF2-40B4-BE49-F238E27FC236}">
                <a16:creationId xmlns:a16="http://schemas.microsoft.com/office/drawing/2014/main" id="{17B6144B-53F7-1941-8B67-6F648F5CBF3D}"/>
              </a:ext>
            </a:extLst>
          </p:cNvPr>
          <p:cNvSpPr/>
          <p:nvPr/>
        </p:nvSpPr>
        <p:spPr>
          <a:xfrm>
            <a:off x="2867025" y="2142921"/>
            <a:ext cx="7772400" cy="3253878"/>
          </a:xfrm>
          <a:custGeom>
            <a:avLst/>
            <a:gdLst>
              <a:gd name="connsiteX0" fmla="*/ 43309 w 7477779"/>
              <a:gd name="connsiteY0" fmla="*/ 3990579 h 3990579"/>
              <a:gd name="connsiteX1" fmla="*/ 255344 w 7477779"/>
              <a:gd name="connsiteY1" fmla="*/ 2426823 h 3990579"/>
              <a:gd name="connsiteX2" fmla="*/ 1991379 w 7477779"/>
              <a:gd name="connsiteY2" fmla="*/ 2837640 h 3990579"/>
              <a:gd name="connsiteX3" fmla="*/ 3488874 w 7477779"/>
              <a:gd name="connsiteY3" fmla="*/ 2506336 h 3990579"/>
              <a:gd name="connsiteX4" fmla="*/ 3449118 w 7477779"/>
              <a:gd name="connsiteY4" fmla="*/ 717292 h 3990579"/>
              <a:gd name="connsiteX5" fmla="*/ 4668318 w 7477779"/>
              <a:gd name="connsiteY5" fmla="*/ 1675 h 3990579"/>
              <a:gd name="connsiteX6" fmla="*/ 5940527 w 7477779"/>
              <a:gd name="connsiteY6" fmla="*/ 545014 h 3990579"/>
              <a:gd name="connsiteX7" fmla="*/ 6391100 w 7477779"/>
              <a:gd name="connsiteY7" fmla="*/ 1353397 h 3990579"/>
              <a:gd name="connsiteX8" fmla="*/ 7477779 w 7477779"/>
              <a:gd name="connsiteY8" fmla="*/ 1578684 h 3990579"/>
              <a:gd name="connsiteX0" fmla="*/ 43309 w 7477779"/>
              <a:gd name="connsiteY0" fmla="*/ 3989962 h 3989962"/>
              <a:gd name="connsiteX1" fmla="*/ 255344 w 7477779"/>
              <a:gd name="connsiteY1" fmla="*/ 2426206 h 3989962"/>
              <a:gd name="connsiteX2" fmla="*/ 1991379 w 7477779"/>
              <a:gd name="connsiteY2" fmla="*/ 2837023 h 3989962"/>
              <a:gd name="connsiteX3" fmla="*/ 3488874 w 7477779"/>
              <a:gd name="connsiteY3" fmla="*/ 2505719 h 3989962"/>
              <a:gd name="connsiteX4" fmla="*/ 3449118 w 7477779"/>
              <a:gd name="connsiteY4" fmla="*/ 716675 h 3989962"/>
              <a:gd name="connsiteX5" fmla="*/ 4668318 w 7477779"/>
              <a:gd name="connsiteY5" fmla="*/ 1058 h 3989962"/>
              <a:gd name="connsiteX6" fmla="*/ 5940527 w 7477779"/>
              <a:gd name="connsiteY6" fmla="*/ 544397 h 3989962"/>
              <a:gd name="connsiteX7" fmla="*/ 7385013 w 7477779"/>
              <a:gd name="connsiteY7" fmla="*/ 40815 h 3989962"/>
              <a:gd name="connsiteX8" fmla="*/ 7477779 w 7477779"/>
              <a:gd name="connsiteY8" fmla="*/ 1578067 h 3989962"/>
              <a:gd name="connsiteX0" fmla="*/ 43309 w 8511449"/>
              <a:gd name="connsiteY0" fmla="*/ 3989962 h 3989962"/>
              <a:gd name="connsiteX1" fmla="*/ 255344 w 8511449"/>
              <a:gd name="connsiteY1" fmla="*/ 2426206 h 3989962"/>
              <a:gd name="connsiteX2" fmla="*/ 1991379 w 8511449"/>
              <a:gd name="connsiteY2" fmla="*/ 2837023 h 3989962"/>
              <a:gd name="connsiteX3" fmla="*/ 3488874 w 8511449"/>
              <a:gd name="connsiteY3" fmla="*/ 2505719 h 3989962"/>
              <a:gd name="connsiteX4" fmla="*/ 3449118 w 8511449"/>
              <a:gd name="connsiteY4" fmla="*/ 716675 h 3989962"/>
              <a:gd name="connsiteX5" fmla="*/ 4668318 w 8511449"/>
              <a:gd name="connsiteY5" fmla="*/ 1058 h 3989962"/>
              <a:gd name="connsiteX6" fmla="*/ 5940527 w 8511449"/>
              <a:gd name="connsiteY6" fmla="*/ 544397 h 3989962"/>
              <a:gd name="connsiteX7" fmla="*/ 7385013 w 8511449"/>
              <a:gd name="connsiteY7" fmla="*/ 40815 h 3989962"/>
              <a:gd name="connsiteX8" fmla="*/ 8511449 w 8511449"/>
              <a:gd name="connsiteY8" fmla="*/ 531146 h 3989962"/>
              <a:gd name="connsiteX0" fmla="*/ 43309 w 8511449"/>
              <a:gd name="connsiteY0" fmla="*/ 3989962 h 3989962"/>
              <a:gd name="connsiteX1" fmla="*/ 255344 w 8511449"/>
              <a:gd name="connsiteY1" fmla="*/ 2426206 h 3989962"/>
              <a:gd name="connsiteX2" fmla="*/ 1991379 w 8511449"/>
              <a:gd name="connsiteY2" fmla="*/ 2837023 h 3989962"/>
              <a:gd name="connsiteX3" fmla="*/ 1898613 w 8511449"/>
              <a:gd name="connsiteY3" fmla="*/ 1445545 h 3989962"/>
              <a:gd name="connsiteX4" fmla="*/ 3449118 w 8511449"/>
              <a:gd name="connsiteY4" fmla="*/ 716675 h 3989962"/>
              <a:gd name="connsiteX5" fmla="*/ 4668318 w 8511449"/>
              <a:gd name="connsiteY5" fmla="*/ 1058 h 3989962"/>
              <a:gd name="connsiteX6" fmla="*/ 5940527 w 8511449"/>
              <a:gd name="connsiteY6" fmla="*/ 544397 h 3989962"/>
              <a:gd name="connsiteX7" fmla="*/ 7385013 w 8511449"/>
              <a:gd name="connsiteY7" fmla="*/ 40815 h 3989962"/>
              <a:gd name="connsiteX8" fmla="*/ 8511449 w 8511449"/>
              <a:gd name="connsiteY8" fmla="*/ 531146 h 3989962"/>
              <a:gd name="connsiteX0" fmla="*/ 1928 w 9967564"/>
              <a:gd name="connsiteY0" fmla="*/ 3393614 h 3393614"/>
              <a:gd name="connsiteX1" fmla="*/ 1711459 w 9967564"/>
              <a:gd name="connsiteY1" fmla="*/ 2426206 h 3393614"/>
              <a:gd name="connsiteX2" fmla="*/ 3447494 w 9967564"/>
              <a:gd name="connsiteY2" fmla="*/ 2837023 h 3393614"/>
              <a:gd name="connsiteX3" fmla="*/ 3354728 w 9967564"/>
              <a:gd name="connsiteY3" fmla="*/ 1445545 h 3393614"/>
              <a:gd name="connsiteX4" fmla="*/ 4905233 w 9967564"/>
              <a:gd name="connsiteY4" fmla="*/ 716675 h 3393614"/>
              <a:gd name="connsiteX5" fmla="*/ 6124433 w 9967564"/>
              <a:gd name="connsiteY5" fmla="*/ 1058 h 3393614"/>
              <a:gd name="connsiteX6" fmla="*/ 7396642 w 9967564"/>
              <a:gd name="connsiteY6" fmla="*/ 544397 h 3393614"/>
              <a:gd name="connsiteX7" fmla="*/ 8841128 w 9967564"/>
              <a:gd name="connsiteY7" fmla="*/ 40815 h 3393614"/>
              <a:gd name="connsiteX8" fmla="*/ 9967564 w 9967564"/>
              <a:gd name="connsiteY8" fmla="*/ 531146 h 33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564" h="3393614">
                <a:moveTo>
                  <a:pt x="1928" y="3393614"/>
                </a:moveTo>
                <a:cubicBezTo>
                  <a:pt x="-54394" y="2707814"/>
                  <a:pt x="1137198" y="2518971"/>
                  <a:pt x="1711459" y="2426206"/>
                </a:cubicBezTo>
                <a:cubicBezTo>
                  <a:pt x="2285720" y="2333441"/>
                  <a:pt x="3173616" y="3000467"/>
                  <a:pt x="3447494" y="2837023"/>
                </a:cubicBezTo>
                <a:cubicBezTo>
                  <a:pt x="3721372" y="2673579"/>
                  <a:pt x="3111772" y="1798936"/>
                  <a:pt x="3354728" y="1445545"/>
                </a:cubicBezTo>
                <a:cubicBezTo>
                  <a:pt x="3597684" y="1092154"/>
                  <a:pt x="4443616" y="957423"/>
                  <a:pt x="4905233" y="716675"/>
                </a:cubicBezTo>
                <a:cubicBezTo>
                  <a:pt x="5366850" y="475927"/>
                  <a:pt x="5709198" y="29771"/>
                  <a:pt x="6124433" y="1058"/>
                </a:cubicBezTo>
                <a:cubicBezTo>
                  <a:pt x="6539668" y="-27655"/>
                  <a:pt x="6943860" y="537771"/>
                  <a:pt x="7396642" y="544397"/>
                </a:cubicBezTo>
                <a:cubicBezTo>
                  <a:pt x="7849424" y="551023"/>
                  <a:pt x="8412641" y="43024"/>
                  <a:pt x="8841128" y="40815"/>
                </a:cubicBezTo>
                <a:cubicBezTo>
                  <a:pt x="9269615" y="38607"/>
                  <a:pt x="9574416" y="816068"/>
                  <a:pt x="9967564" y="531146"/>
                </a:cubicBezTo>
              </a:path>
            </a:pathLst>
          </a:custGeom>
          <a:noFill/>
          <a:ln w="355600">
            <a:solidFill>
              <a:schemeClr val="accent4">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n w="0"/>
              <a:solidFill>
                <a:srgbClr val="4D8A64"/>
              </a:solidFill>
              <a:effectLst>
                <a:outerShdw blurRad="38100" dist="19050" dir="2700000" algn="tl" rotWithShape="0">
                  <a:srgbClr val="4D8A64">
                    <a:alpha val="40000"/>
                  </a:srgbClr>
                </a:outerShdw>
              </a:effectLst>
              <a:latin typeface="Avenir LT 45 Book" panose="02000503020000020003" pitchFamily="2"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7073" y="2722961"/>
            <a:ext cx="1971675" cy="255031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8598" y="1447801"/>
            <a:ext cx="1971675" cy="255031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121" y="2722961"/>
            <a:ext cx="2064544" cy="255031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4516" y="453630"/>
            <a:ext cx="2048407" cy="2632805"/>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240A313D-1C73-41B5-9CB4-131AD63D6549}"/>
              </a:ext>
            </a:extLst>
          </p:cNvPr>
          <p:cNvSpPr txBox="1"/>
          <p:nvPr/>
        </p:nvSpPr>
        <p:spPr>
          <a:xfrm>
            <a:off x="452438" y="5664366"/>
            <a:ext cx="6300787" cy="338554"/>
          </a:xfrm>
          <a:prstGeom prst="rect">
            <a:avLst/>
          </a:prstGeom>
          <a:noFill/>
        </p:spPr>
        <p:txBody>
          <a:bodyPr wrap="square" rtlCol="0">
            <a:spAutoFit/>
          </a:bodyPr>
          <a:lstStyle/>
          <a:p>
            <a:r>
              <a:rPr lang="en-US" sz="1600" dirty="0">
                <a:hlinkClick r:id="rId7"/>
              </a:rPr>
              <a:t>The National Child Traumatic Stress Network | (nctsn.org)</a:t>
            </a:r>
            <a:endParaRPr lang="en-US" sz="1600" dirty="0"/>
          </a:p>
        </p:txBody>
      </p:sp>
      <p:sp>
        <p:nvSpPr>
          <p:cNvPr id="9" name="TextBox 8">
            <a:extLst>
              <a:ext uri="{FF2B5EF4-FFF2-40B4-BE49-F238E27FC236}">
                <a16:creationId xmlns:a16="http://schemas.microsoft.com/office/drawing/2014/main" id="{25E58057-0C5C-482E-83CD-65223335FC6F}"/>
              </a:ext>
            </a:extLst>
          </p:cNvPr>
          <p:cNvSpPr txBox="1"/>
          <p:nvPr/>
        </p:nvSpPr>
        <p:spPr>
          <a:xfrm>
            <a:off x="452438" y="6033698"/>
            <a:ext cx="11627643" cy="338554"/>
          </a:xfrm>
          <a:prstGeom prst="rect">
            <a:avLst/>
          </a:prstGeom>
          <a:noFill/>
        </p:spPr>
        <p:txBody>
          <a:bodyPr wrap="square" rtlCol="0">
            <a:spAutoFit/>
          </a:bodyPr>
          <a:lstStyle/>
          <a:p>
            <a:r>
              <a:rPr lang="en-US" sz="1600" dirty="0">
                <a:hlinkClick r:id="rId8"/>
              </a:rPr>
              <a:t>SAMHSA's Concept of Trauma and Guidance for a Trauma-Informed Approach | SAMHSA Publications and Digital Products</a:t>
            </a:r>
            <a:endParaRPr lang="en-US" sz="1600" dirty="0"/>
          </a:p>
        </p:txBody>
      </p:sp>
      <p:sp>
        <p:nvSpPr>
          <p:cNvPr id="11" name="TextBox 10">
            <a:extLst>
              <a:ext uri="{FF2B5EF4-FFF2-40B4-BE49-F238E27FC236}">
                <a16:creationId xmlns:a16="http://schemas.microsoft.com/office/drawing/2014/main" id="{06555D13-5936-4440-B280-A32706A09187}"/>
              </a:ext>
            </a:extLst>
          </p:cNvPr>
          <p:cNvSpPr txBox="1"/>
          <p:nvPr/>
        </p:nvSpPr>
        <p:spPr>
          <a:xfrm>
            <a:off x="452438" y="6410617"/>
            <a:ext cx="8770782" cy="338554"/>
          </a:xfrm>
          <a:prstGeom prst="rect">
            <a:avLst/>
          </a:prstGeom>
          <a:noFill/>
        </p:spPr>
        <p:txBody>
          <a:bodyPr wrap="square">
            <a:spAutoFit/>
          </a:bodyPr>
          <a:lstStyle/>
          <a:p>
            <a:r>
              <a:rPr lang="en-US" sz="1600" dirty="0">
                <a:hlinkClick r:id="rId9"/>
              </a:rPr>
              <a:t>TIP 57: Trauma-Informed Care in Behavioral Health Services | SAMHSA</a:t>
            </a:r>
            <a:endParaRPr lang="en-US" sz="1600" dirty="0"/>
          </a:p>
        </p:txBody>
      </p:sp>
    </p:spTree>
    <p:extLst>
      <p:ext uri="{BB962C8B-B14F-4D97-AF65-F5344CB8AC3E}">
        <p14:creationId xmlns:p14="http://schemas.microsoft.com/office/powerpoint/2010/main" val="89798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E1BEB12-92AF-4445-98AD-4C7756E7C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13">
            <a:extLst>
              <a:ext uri="{FF2B5EF4-FFF2-40B4-BE49-F238E27FC236}">
                <a16:creationId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Arc 43">
            <a:extLst>
              <a:ext uri="{FF2B5EF4-FFF2-40B4-BE49-F238E27FC236}">
                <a16:creationId xmlns:a16="http://schemas.microsoft.com/office/drawing/2014/main"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9F74C3-8061-9E2D-1A7E-D4AB7DE17C09}"/>
              </a:ext>
            </a:extLst>
          </p:cNvPr>
          <p:cNvSpPr>
            <a:spLocks noGrp="1"/>
          </p:cNvSpPr>
          <p:nvPr>
            <p:ph type="title"/>
          </p:nvPr>
        </p:nvSpPr>
        <p:spPr>
          <a:xfrm>
            <a:off x="4183217" y="2335317"/>
            <a:ext cx="7761616" cy="2751086"/>
          </a:xfrm>
        </p:spPr>
        <p:txBody>
          <a:bodyPr vert="horz" lIns="91440" tIns="45720" rIns="91440" bIns="45720" rtlCol="0" anchor="b">
            <a:normAutofit fontScale="90000"/>
          </a:bodyPr>
          <a:lstStyle/>
          <a:p>
            <a:pPr algn="ctr"/>
            <a:r>
              <a:rPr lang="en-US" sz="5100" kern="1200" dirty="0">
                <a:solidFill>
                  <a:schemeClr val="tx1"/>
                </a:solidFill>
                <a:latin typeface="+mj-lt"/>
                <a:ea typeface="+mj-ea"/>
                <a:cs typeface="+mj-cs"/>
              </a:rPr>
              <a:t>Objective 1: </a:t>
            </a:r>
            <a:br>
              <a:rPr lang="en-US" sz="5100" kern="1200" dirty="0">
                <a:solidFill>
                  <a:schemeClr val="tx1"/>
                </a:solidFill>
                <a:latin typeface="+mj-lt"/>
                <a:ea typeface="+mj-ea"/>
                <a:cs typeface="+mj-cs"/>
              </a:rPr>
            </a:br>
            <a:r>
              <a:rPr lang="en-US" sz="4900" dirty="0"/>
              <a:t>Define intellectual and developmental disabilities (IDD)</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4221888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HTTC">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F07230E20DDF46A287D05FE923027D" ma:contentTypeVersion="12" ma:contentTypeDescription="Create a new document." ma:contentTypeScope="" ma:versionID="0f7667de85729ad74f962dd3e27dbe4b">
  <xsd:schema xmlns:xsd="http://www.w3.org/2001/XMLSchema" xmlns:xs="http://www.w3.org/2001/XMLSchema" xmlns:p="http://schemas.microsoft.com/office/2006/metadata/properties" xmlns:ns2="e4c38439-7c23-42c9-8615-0341ba606c3c" xmlns:ns3="701dbe68-9292-4655-be09-cc598a6965e4" targetNamespace="http://schemas.microsoft.com/office/2006/metadata/properties" ma:root="true" ma:fieldsID="b55a65587e7e5c9da04b27ac4ae64f3c" ns2:_="" ns3:_="">
    <xsd:import namespace="e4c38439-7c23-42c9-8615-0341ba606c3c"/>
    <xsd:import namespace="701dbe68-9292-4655-be09-cc598a6965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38439-7c23-42c9-8615-0341ba606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1dbe68-9292-4655-be09-cc598a6965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9AC0BA-7D99-4E51-B686-D0DA406B86CD}">
  <ds:schemaRefs>
    <ds:schemaRef ds:uri="701dbe68-9292-4655-be09-cc598a6965e4"/>
    <ds:schemaRef ds:uri="e4c38439-7c23-42c9-8615-0341ba606c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6A1847-5E08-4764-BE17-72687D372FC7}">
  <ds:schemaRefs>
    <ds:schemaRef ds:uri="http://schemas.microsoft.com/sharepoint/v3/contenttype/forms"/>
  </ds:schemaRefs>
</ds:datastoreItem>
</file>

<file path=customXml/itemProps3.xml><?xml version="1.0" encoding="utf-8"?>
<ds:datastoreItem xmlns:ds="http://schemas.openxmlformats.org/officeDocument/2006/customXml" ds:itemID="{2F2279DB-BBEB-4DAF-849E-F73841ECC00C}">
  <ds:schemaRefs>
    <ds:schemaRef ds:uri="http://purl.org/dc/elements/1.1/"/>
    <ds:schemaRef ds:uri="701dbe68-9292-4655-be09-cc598a6965e4"/>
    <ds:schemaRef ds:uri="e4c38439-7c23-42c9-8615-0341ba606c3c"/>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645</TotalTime>
  <Words>9259</Words>
  <Application>Microsoft Office PowerPoint</Application>
  <PresentationFormat>Widescreen</PresentationFormat>
  <Paragraphs>577</Paragraphs>
  <Slides>48</Slides>
  <Notes>44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48</vt:i4>
      </vt:variant>
    </vt:vector>
  </HeadingPairs>
  <TitlesOfParts>
    <vt:vector size="64" baseType="lpstr">
      <vt:lpstr>ＭＳ Ｐゴシック</vt:lpstr>
      <vt:lpstr>游ゴシック</vt:lpstr>
      <vt:lpstr>Arial</vt:lpstr>
      <vt:lpstr>Arial</vt:lpstr>
      <vt:lpstr>Avenir LT 45 Book</vt:lpstr>
      <vt:lpstr>Calibri</vt:lpstr>
      <vt:lpstr>Calibri Light</vt:lpstr>
      <vt:lpstr>Franklin Gothic Book</vt:lpstr>
      <vt:lpstr>Helvetica</vt:lpstr>
      <vt:lpstr>MS Mincho</vt:lpstr>
      <vt:lpstr>Rockwell</vt:lpstr>
      <vt:lpstr>Times New Roman</vt:lpstr>
      <vt:lpstr>Wingdings</vt:lpstr>
      <vt:lpstr>1_Office Theme</vt:lpstr>
      <vt:lpstr>2_Office Theme</vt:lpstr>
      <vt:lpstr>Atlas</vt:lpstr>
      <vt:lpstr>PowerPoint Presentation</vt:lpstr>
      <vt:lpstr>PowerPoint Presentation</vt:lpstr>
      <vt:lpstr>Screening and Assessing for Trauma with Children that have Intellectual or Developmental Disabilities (IDD)</vt:lpstr>
      <vt:lpstr>PowerPoint Presentation</vt:lpstr>
      <vt:lpstr>Mid-America Mental Health Technology Transfer Center (MHTTC)</vt:lpstr>
      <vt:lpstr>Webinar Series</vt:lpstr>
      <vt:lpstr>Objectives</vt:lpstr>
      <vt:lpstr>Resources</vt:lpstr>
      <vt:lpstr>Objective 1:  Define intellectual and developmental disabilities (IDD)</vt:lpstr>
      <vt:lpstr>1 in 6</vt:lpstr>
      <vt:lpstr>IDD and Trauma Risk</vt:lpstr>
      <vt:lpstr>IDD and Trauma Risk</vt:lpstr>
      <vt:lpstr>IDD and Trauma Risk</vt:lpstr>
      <vt:lpstr>Types of Development</vt:lpstr>
      <vt:lpstr>Chronological vs. Developmental Age</vt:lpstr>
      <vt:lpstr>Intellectual and Developmental Disabilities Definition</vt:lpstr>
      <vt:lpstr>Definitions matter</vt:lpstr>
      <vt:lpstr>Types of Disability</vt:lpstr>
      <vt:lpstr>Objective 2:  Identify how traumatic experiences may affect children with IDD</vt:lpstr>
      <vt:lpstr>Disruptions to Development</vt:lpstr>
      <vt:lpstr>Developmental Milestones/Tasks</vt:lpstr>
      <vt:lpstr>IDD &amp; Trauma in Early Childhood</vt:lpstr>
      <vt:lpstr>IDD &amp; Trauma in Early Childhood</vt:lpstr>
      <vt:lpstr>IDD &amp; Trauma in Middle Childhood</vt:lpstr>
      <vt:lpstr>IDD &amp; Trauma in Middle Childhood</vt:lpstr>
      <vt:lpstr>IDD &amp; Trauma in Adolescence</vt:lpstr>
      <vt:lpstr>IDD &amp; Trauma in Adolescence</vt:lpstr>
      <vt:lpstr>Objective 3:  Discuss trauma-informed care with children with IDD </vt:lpstr>
      <vt:lpstr>Definition of Trauma-Informed Approach</vt:lpstr>
      <vt:lpstr>Use your Trauma Lens</vt:lpstr>
      <vt:lpstr>Behavior Matters</vt:lpstr>
      <vt:lpstr>Trauma-Informed Care</vt:lpstr>
      <vt:lpstr>Resilience &amp; Recovery</vt:lpstr>
      <vt:lpstr>Culturally Responsive Practices</vt:lpstr>
      <vt:lpstr>PowerPoint Presentation</vt:lpstr>
      <vt:lpstr>Objective 4:  Identify ways to screen and assess for trauma with children with IDD</vt:lpstr>
      <vt:lpstr>Why screen for trauma in primary care?</vt:lpstr>
      <vt:lpstr>No matter your role, you can do trauma screening </vt:lpstr>
      <vt:lpstr>Trauma Assessment</vt:lpstr>
      <vt:lpstr>Trauma Assessment</vt:lpstr>
      <vt:lpstr>Get creative!</vt:lpstr>
      <vt:lpstr>Diagnostic Overshadowing</vt:lpstr>
      <vt:lpstr>Diagnostic Overshadowing</vt:lpstr>
      <vt:lpstr>Myths about children with IDD</vt:lpstr>
      <vt:lpstr>Coming soon: Trauma Informed Care Toolkit  </vt:lpstr>
      <vt:lpstr>Questions?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Trauma-Informed Care for Health Care Organizations</dc:title>
  <dc:creator>Morton, Allison R</dc:creator>
  <cp:lastModifiedBy>Albin, Anne J</cp:lastModifiedBy>
  <cp:revision>30</cp:revision>
  <dcterms:created xsi:type="dcterms:W3CDTF">2022-07-28T19:45:35Z</dcterms:created>
  <dcterms:modified xsi:type="dcterms:W3CDTF">2022-10-21T21:30:42Z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0x0101005711926EB5E8E64082B8420B384B72E6</vt:lpwstr>
  </property>
</Properties>
</file>