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87" r:id="rId1"/>
    <p:sldMasterId id="2147484299" r:id="rId2"/>
  </p:sldMasterIdLst>
  <p:notesMasterIdLst>
    <p:notesMasterId r:id="rId42"/>
  </p:notesMasterIdLst>
  <p:sldIdLst>
    <p:sldId id="265" r:id="rId3"/>
    <p:sldId id="900" r:id="rId4"/>
    <p:sldId id="901" r:id="rId5"/>
    <p:sldId id="902" r:id="rId6"/>
    <p:sldId id="295" r:id="rId7"/>
    <p:sldId id="290" r:id="rId8"/>
    <p:sldId id="272" r:id="rId9"/>
    <p:sldId id="263" r:id="rId10"/>
    <p:sldId id="291" r:id="rId11"/>
    <p:sldId id="294" r:id="rId12"/>
    <p:sldId id="260" r:id="rId13"/>
    <p:sldId id="273" r:id="rId14"/>
    <p:sldId id="258" r:id="rId15"/>
    <p:sldId id="275" r:id="rId16"/>
    <p:sldId id="296" r:id="rId17"/>
    <p:sldId id="271" r:id="rId18"/>
    <p:sldId id="257" r:id="rId19"/>
    <p:sldId id="292" r:id="rId20"/>
    <p:sldId id="264" r:id="rId21"/>
    <p:sldId id="276" r:id="rId22"/>
    <p:sldId id="300" r:id="rId23"/>
    <p:sldId id="310" r:id="rId24"/>
    <p:sldId id="281" r:id="rId25"/>
    <p:sldId id="282" r:id="rId26"/>
    <p:sldId id="311" r:id="rId27"/>
    <p:sldId id="283" r:id="rId28"/>
    <p:sldId id="312" r:id="rId29"/>
    <p:sldId id="301" r:id="rId30"/>
    <p:sldId id="302" r:id="rId31"/>
    <p:sldId id="293" r:id="rId32"/>
    <p:sldId id="284" r:id="rId33"/>
    <p:sldId id="303" r:id="rId34"/>
    <p:sldId id="304" r:id="rId35"/>
    <p:sldId id="313" r:id="rId36"/>
    <p:sldId id="307" r:id="rId37"/>
    <p:sldId id="308" r:id="rId38"/>
    <p:sldId id="309" r:id="rId39"/>
    <p:sldId id="270" r:id="rId40"/>
    <p:sldId id="903"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00"/>
    <p:restoredTop sz="93076"/>
  </p:normalViewPr>
  <p:slideViewPr>
    <p:cSldViewPr snapToGrid="0" snapToObjects="1">
      <p:cViewPr varScale="1">
        <p:scale>
          <a:sx n="99" d="100"/>
          <a:sy n="99" d="100"/>
        </p:scale>
        <p:origin x="6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455902-CF1C-6243-8C49-EF59746F7578}" type="datetimeFigureOut">
              <a:rPr lang="en-US" smtClean="0"/>
              <a:t>2/14/23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BD906C-44F3-174D-8457-FF7F15B5BBCD}" type="slidenum">
              <a:rPr lang="en-US" smtClean="0"/>
              <a:t>‹#›</a:t>
            </a:fld>
            <a:endParaRPr lang="en-US"/>
          </a:p>
        </p:txBody>
      </p:sp>
    </p:spTree>
    <p:extLst>
      <p:ext uri="{BB962C8B-B14F-4D97-AF65-F5344CB8AC3E}">
        <p14:creationId xmlns:p14="http://schemas.microsoft.com/office/powerpoint/2010/main" val="667092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DO NOT CHANGE THE FORMAT OF THIS TEMPLATE.</a:t>
            </a:r>
            <a:r>
              <a:rPr lang="en-US" sz="1200" baseline="0" dirty="0">
                <a:latin typeface="Arial" panose="020B0604020202020204" pitchFamily="34" charset="0"/>
                <a:cs typeface="Arial" panose="020B0604020202020204" pitchFamily="34" charset="0"/>
              </a:rPr>
              <a:t> If you are creating MHTTC-branded slides, you must use this template or one of the other approved templates in the Shared Folder.</a:t>
            </a:r>
            <a:r>
              <a:rPr lang="en-US" sz="1200" dirty="0">
                <a:latin typeface="Arial" panose="020B0604020202020204" pitchFamily="34" charset="0"/>
                <a:cs typeface="Arial" panose="020B0604020202020204" pitchFamily="34" charset="0"/>
              </a:rPr>
              <a:t>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847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use acknowledgment slide on the 2</a:t>
            </a:r>
            <a:r>
              <a:rPr lang="en-US" baseline="30000" dirty="0"/>
              <a:t>nd</a:t>
            </a:r>
            <a:r>
              <a:rPr lang="en-US" dirty="0"/>
              <a:t> slide and add your center’s information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044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Always use Language Matters graphic as your third slide.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361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466D27C-D2FE-644A-9774-DBD0CFD34E8C}" type="datetimeFigureOut">
              <a:rPr lang="en-US" smtClean="0"/>
              <a:t>2/14/23</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C92D31D8-776B-1944-A3A5-8519C7A02CBF}" type="slidenum">
              <a:rPr lang="en-US" smtClean="0"/>
              <a:t>‹#›</a:t>
            </a:fld>
            <a:endParaRPr lang="en-US"/>
          </a:p>
        </p:txBody>
      </p:sp>
    </p:spTree>
    <p:extLst>
      <p:ext uri="{BB962C8B-B14F-4D97-AF65-F5344CB8AC3E}">
        <p14:creationId xmlns:p14="http://schemas.microsoft.com/office/powerpoint/2010/main" val="4100858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66D27C-D2FE-644A-9774-DBD0CFD34E8C}" type="datetimeFigureOut">
              <a:rPr lang="en-US" smtClean="0"/>
              <a:t>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D31D8-776B-1944-A3A5-8519C7A02CBF}" type="slidenum">
              <a:rPr lang="en-US" smtClean="0"/>
              <a:t>‹#›</a:t>
            </a:fld>
            <a:endParaRPr lang="en-US"/>
          </a:p>
        </p:txBody>
      </p:sp>
    </p:spTree>
    <p:extLst>
      <p:ext uri="{BB962C8B-B14F-4D97-AF65-F5344CB8AC3E}">
        <p14:creationId xmlns:p14="http://schemas.microsoft.com/office/powerpoint/2010/main" val="1829393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466D27C-D2FE-644A-9774-DBD0CFD34E8C}" type="datetimeFigureOut">
              <a:rPr lang="en-US" smtClean="0"/>
              <a:t>2/14/23</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C92D31D8-776B-1944-A3A5-8519C7A02CBF}" type="slidenum">
              <a:rPr lang="en-US" smtClean="0"/>
              <a:t>‹#›</a:t>
            </a:fld>
            <a:endParaRPr lang="en-US"/>
          </a:p>
        </p:txBody>
      </p:sp>
    </p:spTree>
    <p:extLst>
      <p:ext uri="{BB962C8B-B14F-4D97-AF65-F5344CB8AC3E}">
        <p14:creationId xmlns:p14="http://schemas.microsoft.com/office/powerpoint/2010/main" val="2168250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F5406E-B8C1-4040-993A-BC0B09586385}"/>
              </a:ext>
            </a:extLst>
          </p:cNvPr>
          <p:cNvSpPr/>
          <p:nvPr userDrawn="1"/>
        </p:nvSpPr>
        <p:spPr>
          <a:xfrm>
            <a:off x="0" y="1245236"/>
            <a:ext cx="12184139"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2" name="Title 1"/>
          <p:cNvSpPr>
            <a:spLocks noGrp="1"/>
          </p:cNvSpPr>
          <p:nvPr>
            <p:ph type="ctrTitle"/>
          </p:nvPr>
        </p:nvSpPr>
        <p:spPr>
          <a:xfrm>
            <a:off x="819888" y="180753"/>
            <a:ext cx="10363200" cy="1278771"/>
          </a:xfrm>
        </p:spPr>
        <p:txBody>
          <a:bodyPr anchor="b">
            <a:normAutofit/>
          </a:bodyPr>
          <a:lstStyle>
            <a:lvl1pPr algn="ctr">
              <a:lnSpc>
                <a:spcPct val="100000"/>
              </a:lnSpc>
              <a:defRPr sz="440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1524000" y="1733816"/>
            <a:ext cx="9144000" cy="1365519"/>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r>
              <a:rPr lang="en-US" dirty="0"/>
              <a:t>Organization</a:t>
            </a:r>
          </a:p>
          <a:p>
            <a:r>
              <a:rPr lang="en-US" dirty="0"/>
              <a:t>Date</a:t>
            </a:r>
          </a:p>
        </p:txBody>
      </p:sp>
      <p:sp>
        <p:nvSpPr>
          <p:cNvPr id="12" name="Rectangle 7">
            <a:extLst>
              <a:ext uri="{FF2B5EF4-FFF2-40B4-BE49-F238E27FC236}">
                <a16:creationId xmlns:a16="http://schemas.microsoft.com/office/drawing/2014/main" id="{41F719E8-F0D6-0140-882E-E096AABE372B}"/>
              </a:ext>
            </a:extLst>
          </p:cNvPr>
          <p:cNvSpPr/>
          <p:nvPr userDrawn="1"/>
        </p:nvSpPr>
        <p:spPr>
          <a:xfrm flipH="1">
            <a:off x="-1" y="4570552"/>
            <a:ext cx="5717628"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10" name="Picture 9">
            <a:extLst>
              <a:ext uri="{FF2B5EF4-FFF2-40B4-BE49-F238E27FC236}">
                <a16:creationId xmlns:a16="http://schemas.microsoft.com/office/drawing/2014/main" id="{4A63CBC9-E20A-8245-99BD-DB605651B0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906" y="6374013"/>
            <a:ext cx="1542599" cy="389412"/>
          </a:xfrm>
          <a:prstGeom prst="rect">
            <a:avLst/>
          </a:prstGeom>
        </p:spPr>
      </p:pic>
      <p:pic>
        <p:nvPicPr>
          <p:cNvPr id="9" name="Picture 8">
            <a:extLst>
              <a:ext uri="{FF2B5EF4-FFF2-40B4-BE49-F238E27FC236}">
                <a16:creationId xmlns:a16="http://schemas.microsoft.com/office/drawing/2014/main" id="{E44A5ACE-9C0F-2B4A-8CC3-93D68996E4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spTree>
    <p:extLst>
      <p:ext uri="{BB962C8B-B14F-4D97-AF65-F5344CB8AC3E}">
        <p14:creationId xmlns:p14="http://schemas.microsoft.com/office/powerpoint/2010/main" val="2342984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0" name="Rectangle 7">
            <a:extLst>
              <a:ext uri="{FF2B5EF4-FFF2-40B4-BE49-F238E27FC236}">
                <a16:creationId xmlns:a16="http://schemas.microsoft.com/office/drawing/2014/main" id="{2CA79F07-E3D7-7345-AB58-6D7D8ACAA00B}"/>
              </a:ext>
            </a:extLst>
          </p:cNvPr>
          <p:cNvSpPr/>
          <p:nvPr userDrawn="1"/>
        </p:nvSpPr>
        <p:spPr>
          <a:xfrm>
            <a:off x="0" y="1245236"/>
            <a:ext cx="12184139"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AA0C38B9-B43F-E84C-8019-A94D0F859C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129" y="6213130"/>
            <a:ext cx="1542599" cy="389412"/>
          </a:xfrm>
          <a:prstGeom prst="rect">
            <a:avLst/>
          </a:prstGeom>
        </p:spPr>
      </p:pic>
      <p:sp>
        <p:nvSpPr>
          <p:cNvPr id="31" name="Rectangle 7">
            <a:extLst>
              <a:ext uri="{FF2B5EF4-FFF2-40B4-BE49-F238E27FC236}">
                <a16:creationId xmlns:a16="http://schemas.microsoft.com/office/drawing/2014/main" id="{C7310555-3852-C94F-989F-E3FE25524CBB}"/>
              </a:ext>
            </a:extLst>
          </p:cNvPr>
          <p:cNvSpPr/>
          <p:nvPr userDrawn="1"/>
        </p:nvSpPr>
        <p:spPr>
          <a:xfrm flipH="1">
            <a:off x="-1" y="4570552"/>
            <a:ext cx="5717628"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32" name="Picture 31">
            <a:extLst>
              <a:ext uri="{FF2B5EF4-FFF2-40B4-BE49-F238E27FC236}">
                <a16:creationId xmlns:a16="http://schemas.microsoft.com/office/drawing/2014/main" id="{5AB9D514-6C77-C94E-AEF3-C25EE1867A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pic>
        <p:nvPicPr>
          <p:cNvPr id="29" name="Picture 28">
            <a:extLst>
              <a:ext uri="{FF2B5EF4-FFF2-40B4-BE49-F238E27FC236}">
                <a16:creationId xmlns:a16="http://schemas.microsoft.com/office/drawing/2014/main" id="{1B819AD6-A282-3943-A36E-542D60E0CA2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1850" y="217780"/>
            <a:ext cx="4270729" cy="740229"/>
          </a:xfrm>
          <a:prstGeom prst="rect">
            <a:avLst/>
          </a:prstGeom>
        </p:spPr>
      </p:pic>
    </p:spTree>
    <p:extLst>
      <p:ext uri="{BB962C8B-B14F-4D97-AF65-F5344CB8AC3E}">
        <p14:creationId xmlns:p14="http://schemas.microsoft.com/office/powerpoint/2010/main" val="2613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alpha val="39000"/>
          </a:scheme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2480DC8-84AF-9940-98C4-E967F6EA00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pic>
        <p:nvPicPr>
          <p:cNvPr id="11" name="Picture Placeholder 7">
            <a:extLst>
              <a:ext uri="{FF2B5EF4-FFF2-40B4-BE49-F238E27FC236}">
                <a16:creationId xmlns:a16="http://schemas.microsoft.com/office/drawing/2014/main" id="{2F287230-7AF8-C343-930D-03259317BE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6568" y="481219"/>
            <a:ext cx="11511917" cy="6275181"/>
          </a:xfrm>
          <a:prstGeom prst="rect">
            <a:avLst/>
          </a:prstGeom>
        </p:spPr>
      </p:pic>
    </p:spTree>
    <p:extLst>
      <p:ext uri="{BB962C8B-B14F-4D97-AF65-F5344CB8AC3E}">
        <p14:creationId xmlns:p14="http://schemas.microsoft.com/office/powerpoint/2010/main" val="3204727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00569"/>
            <a:ext cx="10515600"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866276"/>
            <a:ext cx="10515600" cy="409139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F7201674-A195-4645-8BC3-78418DA9B604}"/>
              </a:ext>
            </a:extLst>
          </p:cNvPr>
          <p:cNvSpPr/>
          <p:nvPr userDrawn="1"/>
        </p:nvSpPr>
        <p:spPr>
          <a:xfrm>
            <a:off x="0" y="1245236"/>
            <a:ext cx="12184139"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2" name="Rectangle 7">
            <a:extLst>
              <a:ext uri="{FF2B5EF4-FFF2-40B4-BE49-F238E27FC236}">
                <a16:creationId xmlns:a16="http://schemas.microsoft.com/office/drawing/2014/main" id="{9EA24D1F-E10B-5945-96DD-C244DFC0DA42}"/>
              </a:ext>
            </a:extLst>
          </p:cNvPr>
          <p:cNvSpPr/>
          <p:nvPr userDrawn="1"/>
        </p:nvSpPr>
        <p:spPr>
          <a:xfrm flipH="1">
            <a:off x="-1" y="4570552"/>
            <a:ext cx="5717628"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13" name="Picture 12">
            <a:extLst>
              <a:ext uri="{FF2B5EF4-FFF2-40B4-BE49-F238E27FC236}">
                <a16:creationId xmlns:a16="http://schemas.microsoft.com/office/drawing/2014/main" id="{811DF743-D28B-7F4D-B2F0-60BC78719C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spTree>
    <p:extLst>
      <p:ext uri="{BB962C8B-B14F-4D97-AF65-F5344CB8AC3E}">
        <p14:creationId xmlns:p14="http://schemas.microsoft.com/office/powerpoint/2010/main" val="697716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4269" y="3142320"/>
            <a:ext cx="10515600" cy="1039937"/>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717627" y="4182257"/>
            <a:ext cx="5632243" cy="2675744"/>
          </a:xfrm>
        </p:spPr>
        <p:txBody>
          <a:bodyPr/>
          <a:lstStyle>
            <a:lvl1pPr>
              <a:defRPr sz="2400">
                <a:latin typeface="Arial" panose="020B0604020202020204" pitchFamily="34" charset="0"/>
                <a:cs typeface="Arial" panose="020B0604020202020204" pitchFamily="34" charset="0"/>
              </a:defRPr>
            </a:lvl1pPr>
            <a:lvl2pPr>
              <a:defRPr sz="22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7">
            <a:extLst>
              <a:ext uri="{FF2B5EF4-FFF2-40B4-BE49-F238E27FC236}">
                <a16:creationId xmlns:a16="http://schemas.microsoft.com/office/drawing/2014/main" id="{88938D85-D565-EF47-A9B4-B2B1986E931A}"/>
              </a:ext>
            </a:extLst>
          </p:cNvPr>
          <p:cNvSpPr/>
          <p:nvPr userDrawn="1"/>
        </p:nvSpPr>
        <p:spPr>
          <a:xfrm>
            <a:off x="0" y="1245236"/>
            <a:ext cx="12184139"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4" name="Rectangle 7">
            <a:extLst>
              <a:ext uri="{FF2B5EF4-FFF2-40B4-BE49-F238E27FC236}">
                <a16:creationId xmlns:a16="http://schemas.microsoft.com/office/drawing/2014/main" id="{6C691A8E-147B-804B-8C97-D91EA75D0959}"/>
              </a:ext>
            </a:extLst>
          </p:cNvPr>
          <p:cNvSpPr/>
          <p:nvPr userDrawn="1"/>
        </p:nvSpPr>
        <p:spPr>
          <a:xfrm flipH="1">
            <a:off x="-1" y="4570552"/>
            <a:ext cx="5717628"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15" name="Picture 14">
            <a:extLst>
              <a:ext uri="{FF2B5EF4-FFF2-40B4-BE49-F238E27FC236}">
                <a16:creationId xmlns:a16="http://schemas.microsoft.com/office/drawing/2014/main" id="{9210ACF4-C33E-C849-A76A-A0C77724AC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sp>
        <p:nvSpPr>
          <p:cNvPr id="6" name="Picture Placeholder 5">
            <a:extLst>
              <a:ext uri="{FF2B5EF4-FFF2-40B4-BE49-F238E27FC236}">
                <a16:creationId xmlns:a16="http://schemas.microsoft.com/office/drawing/2014/main" id="{CDDB861A-1C0A-7E4E-8EC1-B2F348B6F75C}"/>
              </a:ext>
            </a:extLst>
          </p:cNvPr>
          <p:cNvSpPr>
            <a:spLocks noGrp="1"/>
          </p:cNvSpPr>
          <p:nvPr>
            <p:ph type="pic" sz="quarter" idx="10"/>
          </p:nvPr>
        </p:nvSpPr>
        <p:spPr>
          <a:xfrm>
            <a:off x="833967" y="500063"/>
            <a:ext cx="10515600" cy="2641600"/>
          </a:xfrm>
        </p:spPr>
        <p:txBody>
          <a:bodyPr/>
          <a:lstStyle/>
          <a:p>
            <a:endParaRPr lang="en-US"/>
          </a:p>
        </p:txBody>
      </p:sp>
    </p:spTree>
    <p:extLst>
      <p:ext uri="{BB962C8B-B14F-4D97-AF65-F5344CB8AC3E}">
        <p14:creationId xmlns:p14="http://schemas.microsoft.com/office/powerpoint/2010/main" val="2701281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101623"/>
            <a:ext cx="10170929" cy="755951"/>
          </a:xfrm>
        </p:spPr>
        <p:txBody>
          <a:bodyPr anchor="b">
            <a:normAutofit/>
          </a:bodyPr>
          <a:lstStyle>
            <a:lvl1pPr>
              <a:defRPr sz="4400">
                <a:latin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C44A2387-68A8-E344-B87C-FAE7E7A627BD}"/>
              </a:ext>
            </a:extLst>
          </p:cNvPr>
          <p:cNvSpPr>
            <a:spLocks noGrp="1"/>
          </p:cNvSpPr>
          <p:nvPr>
            <p:ph idx="10"/>
          </p:nvPr>
        </p:nvSpPr>
        <p:spPr>
          <a:xfrm>
            <a:off x="831849" y="2001188"/>
            <a:ext cx="10515600" cy="2878111"/>
          </a:xfr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6B8C76CC-C123-0D40-81F3-C061A12A9D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906" y="6374013"/>
            <a:ext cx="1542599" cy="389412"/>
          </a:xfrm>
          <a:prstGeom prst="rect">
            <a:avLst/>
          </a:prstGeom>
        </p:spPr>
      </p:pic>
      <p:sp>
        <p:nvSpPr>
          <p:cNvPr id="18" name="Rectangle 7">
            <a:extLst>
              <a:ext uri="{FF2B5EF4-FFF2-40B4-BE49-F238E27FC236}">
                <a16:creationId xmlns:a16="http://schemas.microsoft.com/office/drawing/2014/main" id="{05A1F2B1-7A02-614D-BFD5-FF2692E863C2}"/>
              </a:ext>
            </a:extLst>
          </p:cNvPr>
          <p:cNvSpPr/>
          <p:nvPr userDrawn="1"/>
        </p:nvSpPr>
        <p:spPr>
          <a:xfrm>
            <a:off x="0" y="1245236"/>
            <a:ext cx="12184139"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9" name="Rectangle 7">
            <a:extLst>
              <a:ext uri="{FF2B5EF4-FFF2-40B4-BE49-F238E27FC236}">
                <a16:creationId xmlns:a16="http://schemas.microsoft.com/office/drawing/2014/main" id="{3EE4E531-E85C-6343-931D-130499DA152E}"/>
              </a:ext>
            </a:extLst>
          </p:cNvPr>
          <p:cNvSpPr/>
          <p:nvPr userDrawn="1"/>
        </p:nvSpPr>
        <p:spPr>
          <a:xfrm flipH="1">
            <a:off x="-1" y="4570552"/>
            <a:ext cx="5717628"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20" name="Picture 19">
            <a:extLst>
              <a:ext uri="{FF2B5EF4-FFF2-40B4-BE49-F238E27FC236}">
                <a16:creationId xmlns:a16="http://schemas.microsoft.com/office/drawing/2014/main" id="{62915928-856A-3D4C-A3EA-4458E7FED0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sp>
        <p:nvSpPr>
          <p:cNvPr id="4" name="Picture Placeholder 3">
            <a:extLst>
              <a:ext uri="{FF2B5EF4-FFF2-40B4-BE49-F238E27FC236}">
                <a16:creationId xmlns:a16="http://schemas.microsoft.com/office/drawing/2014/main" id="{87C06E4E-8E32-D844-B16C-62F8B226AECF}"/>
              </a:ext>
            </a:extLst>
          </p:cNvPr>
          <p:cNvSpPr>
            <a:spLocks noGrp="1"/>
          </p:cNvSpPr>
          <p:nvPr>
            <p:ph type="pic" sz="quarter" idx="11" hasCustomPrompt="1"/>
          </p:nvPr>
        </p:nvSpPr>
        <p:spPr>
          <a:xfrm>
            <a:off x="6026917" y="5948364"/>
            <a:ext cx="2487084" cy="814387"/>
          </a:xfrm>
        </p:spPr>
        <p:txBody>
          <a:bodyPr>
            <a:normAutofit/>
          </a:bodyPr>
          <a:lstStyle>
            <a:lvl1pPr>
              <a:defRPr sz="1200"/>
            </a:lvl1pPr>
          </a:lstStyle>
          <a:p>
            <a:r>
              <a:rPr lang="en-US" dirty="0"/>
              <a:t>Co-brand logo</a:t>
            </a:r>
          </a:p>
        </p:txBody>
      </p:sp>
      <p:sp>
        <p:nvSpPr>
          <p:cNvPr id="15" name="Picture Placeholder 3">
            <a:extLst>
              <a:ext uri="{FF2B5EF4-FFF2-40B4-BE49-F238E27FC236}">
                <a16:creationId xmlns:a16="http://schemas.microsoft.com/office/drawing/2014/main" id="{A21B017B-6FAB-DC4B-B307-D611831A6147}"/>
              </a:ext>
            </a:extLst>
          </p:cNvPr>
          <p:cNvSpPr>
            <a:spLocks noGrp="1"/>
          </p:cNvSpPr>
          <p:nvPr>
            <p:ph type="pic" sz="quarter" idx="12" hasCustomPrompt="1"/>
          </p:nvPr>
        </p:nvSpPr>
        <p:spPr>
          <a:xfrm>
            <a:off x="8860366" y="5948364"/>
            <a:ext cx="2487084" cy="814387"/>
          </a:xfrm>
        </p:spPr>
        <p:txBody>
          <a:bodyPr>
            <a:normAutofit/>
          </a:bodyPr>
          <a:lstStyle>
            <a:lvl1pPr>
              <a:defRPr sz="1200"/>
            </a:lvl1pPr>
          </a:lstStyle>
          <a:p>
            <a:r>
              <a:rPr lang="en-US" dirty="0"/>
              <a:t>Co-brand logo</a:t>
            </a:r>
          </a:p>
        </p:txBody>
      </p:sp>
    </p:spTree>
    <p:extLst>
      <p:ext uri="{BB962C8B-B14F-4D97-AF65-F5344CB8AC3E}">
        <p14:creationId xmlns:p14="http://schemas.microsoft.com/office/powerpoint/2010/main" val="2711186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14795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14795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4BF9D129-C78A-704E-A374-1C31B6D130AF}"/>
              </a:ext>
            </a:extLst>
          </p:cNvPr>
          <p:cNvSpPr>
            <a:spLocks noGrp="1"/>
          </p:cNvSpPr>
          <p:nvPr>
            <p:ph type="body" idx="10"/>
          </p:nvPr>
        </p:nvSpPr>
        <p:spPr>
          <a:xfrm>
            <a:off x="6145966" y="6108516"/>
            <a:ext cx="5201484" cy="595801"/>
          </a:xfrm>
        </p:spPr>
        <p:txBody>
          <a:bodyPr>
            <a:normAutofit/>
          </a:bodyPr>
          <a:lstStyle>
            <a:lvl1pPr marL="0" indent="0">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Rectangle 7">
            <a:extLst>
              <a:ext uri="{FF2B5EF4-FFF2-40B4-BE49-F238E27FC236}">
                <a16:creationId xmlns:a16="http://schemas.microsoft.com/office/drawing/2014/main" id="{4A0C9817-B271-8840-9419-43C885351A93}"/>
              </a:ext>
            </a:extLst>
          </p:cNvPr>
          <p:cNvSpPr/>
          <p:nvPr userDrawn="1"/>
        </p:nvSpPr>
        <p:spPr>
          <a:xfrm>
            <a:off x="0" y="1245236"/>
            <a:ext cx="12184139"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4" name="Rectangle 7">
            <a:extLst>
              <a:ext uri="{FF2B5EF4-FFF2-40B4-BE49-F238E27FC236}">
                <a16:creationId xmlns:a16="http://schemas.microsoft.com/office/drawing/2014/main" id="{CA5335E9-B1A2-084A-A7DB-B1404114CAC8}"/>
              </a:ext>
            </a:extLst>
          </p:cNvPr>
          <p:cNvSpPr/>
          <p:nvPr userDrawn="1"/>
        </p:nvSpPr>
        <p:spPr>
          <a:xfrm flipH="1">
            <a:off x="-1" y="4570552"/>
            <a:ext cx="5717628"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15" name="Picture 14">
            <a:extLst>
              <a:ext uri="{FF2B5EF4-FFF2-40B4-BE49-F238E27FC236}">
                <a16:creationId xmlns:a16="http://schemas.microsoft.com/office/drawing/2014/main" id="{DBB88A80-D027-F340-8D18-577C224BD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spTree>
    <p:extLst>
      <p:ext uri="{BB962C8B-B14F-4D97-AF65-F5344CB8AC3E}">
        <p14:creationId xmlns:p14="http://schemas.microsoft.com/office/powerpoint/2010/main" val="3472138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69234" y="524657"/>
            <a:ext cx="10548073" cy="1156507"/>
          </a:xfrm>
        </p:spPr>
        <p:txBody>
          <a:bodyPr/>
          <a:lstStyle/>
          <a:p>
            <a:r>
              <a:rPr lang="en-US" dirty="0"/>
              <a:t>Click to edit Master title style</a:t>
            </a:r>
          </a:p>
        </p:txBody>
      </p:sp>
      <p:sp>
        <p:nvSpPr>
          <p:cNvPr id="12" name="Rectangle 7">
            <a:extLst>
              <a:ext uri="{FF2B5EF4-FFF2-40B4-BE49-F238E27FC236}">
                <a16:creationId xmlns:a16="http://schemas.microsoft.com/office/drawing/2014/main" id="{FAF0C2A5-96A4-5642-B32C-D2B5DC963239}"/>
              </a:ext>
            </a:extLst>
          </p:cNvPr>
          <p:cNvSpPr/>
          <p:nvPr userDrawn="1"/>
        </p:nvSpPr>
        <p:spPr>
          <a:xfrm flipH="1">
            <a:off x="-7863" y="641527"/>
            <a:ext cx="1103057" cy="441299"/>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3" name="Rectangle 7">
            <a:extLst>
              <a:ext uri="{FF2B5EF4-FFF2-40B4-BE49-F238E27FC236}">
                <a16:creationId xmlns:a16="http://schemas.microsoft.com/office/drawing/2014/main" id="{D0C9A630-8116-5A4D-9FDA-548F13957760}"/>
              </a:ext>
            </a:extLst>
          </p:cNvPr>
          <p:cNvSpPr/>
          <p:nvPr userDrawn="1"/>
        </p:nvSpPr>
        <p:spPr>
          <a:xfrm>
            <a:off x="1" y="1"/>
            <a:ext cx="2350591" cy="1082827"/>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9" name="Text Placeholder 2">
            <a:extLst>
              <a:ext uri="{FF2B5EF4-FFF2-40B4-BE49-F238E27FC236}">
                <a16:creationId xmlns:a16="http://schemas.microsoft.com/office/drawing/2014/main" id="{B13FEFC9-EDE3-6F4B-B2A8-A92AAB896197}"/>
              </a:ext>
            </a:extLst>
          </p:cNvPr>
          <p:cNvSpPr>
            <a:spLocks noGrp="1"/>
          </p:cNvSpPr>
          <p:nvPr>
            <p:ph type="body" idx="1"/>
          </p:nvPr>
        </p:nvSpPr>
        <p:spPr>
          <a:xfrm>
            <a:off x="1095194" y="2055917"/>
            <a:ext cx="1062211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3">
            <a:extLst>
              <a:ext uri="{FF2B5EF4-FFF2-40B4-BE49-F238E27FC236}">
                <a16:creationId xmlns:a16="http://schemas.microsoft.com/office/drawing/2014/main" id="{1E25026A-0C93-E040-9C15-B6D59ACBD9F2}"/>
              </a:ext>
            </a:extLst>
          </p:cNvPr>
          <p:cNvSpPr>
            <a:spLocks noGrp="1"/>
          </p:cNvSpPr>
          <p:nvPr>
            <p:ph sz="half" idx="2"/>
          </p:nvPr>
        </p:nvSpPr>
        <p:spPr>
          <a:xfrm>
            <a:off x="1095194" y="2879829"/>
            <a:ext cx="10622113"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Oval 22">
            <a:extLst>
              <a:ext uri="{FF2B5EF4-FFF2-40B4-BE49-F238E27FC236}">
                <a16:creationId xmlns:a16="http://schemas.microsoft.com/office/drawing/2014/main" id="{3CA0726A-FA22-5047-973C-9FA7A3EA3B41}"/>
              </a:ext>
            </a:extLst>
          </p:cNvPr>
          <p:cNvSpPr/>
          <p:nvPr userDrawn="1"/>
        </p:nvSpPr>
        <p:spPr>
          <a:xfrm>
            <a:off x="174988" y="2307945"/>
            <a:ext cx="832893" cy="624670"/>
          </a:xfrm>
          <a:prstGeom prst="ellipse">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a:extLst>
              <a:ext uri="{FF2B5EF4-FFF2-40B4-BE49-F238E27FC236}">
                <a16:creationId xmlns:a16="http://schemas.microsoft.com/office/drawing/2014/main" id="{96AE42D8-B490-A347-A7BA-5CF79DB61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0940432" y="1147783"/>
            <a:ext cx="2057355" cy="54984"/>
          </a:xfrm>
          <a:prstGeom prst="rect">
            <a:avLst/>
          </a:prstGeom>
        </p:spPr>
      </p:pic>
    </p:spTree>
    <p:extLst>
      <p:ext uri="{BB962C8B-B14F-4D97-AF65-F5344CB8AC3E}">
        <p14:creationId xmlns:p14="http://schemas.microsoft.com/office/powerpoint/2010/main" val="3377042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66D27C-D2FE-644A-9774-DBD0CFD34E8C}" type="datetimeFigureOut">
              <a:rPr lang="en-US" smtClean="0"/>
              <a:t>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D31D8-776B-1944-A3A5-8519C7A02CBF}" type="slidenum">
              <a:rPr lang="en-US" smtClean="0"/>
              <a:t>‹#›</a:t>
            </a:fld>
            <a:endParaRPr lang="en-US"/>
          </a:p>
        </p:txBody>
      </p:sp>
    </p:spTree>
    <p:extLst>
      <p:ext uri="{BB962C8B-B14F-4D97-AF65-F5344CB8AC3E}">
        <p14:creationId xmlns:p14="http://schemas.microsoft.com/office/powerpoint/2010/main" val="2835573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alpha val="39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DEEE64A-84E7-3441-9BD8-261D109D3C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906" y="6374013"/>
            <a:ext cx="1542599" cy="389412"/>
          </a:xfrm>
          <a:prstGeom prst="rect">
            <a:avLst/>
          </a:prstGeom>
        </p:spPr>
      </p:pic>
      <p:sp>
        <p:nvSpPr>
          <p:cNvPr id="2" name="Title 1"/>
          <p:cNvSpPr>
            <a:spLocks noGrp="1"/>
          </p:cNvSpPr>
          <p:nvPr>
            <p:ph type="title"/>
          </p:nvPr>
        </p:nvSpPr>
        <p:spPr>
          <a:xfrm>
            <a:off x="1070674" y="3618678"/>
            <a:ext cx="9842167" cy="951875"/>
          </a:xfrm>
        </p:spPr>
        <p:txBody>
          <a:bodyPr>
            <a:normAutofit/>
          </a:bodyPr>
          <a:lstStyle>
            <a:lvl1pPr>
              <a:lnSpc>
                <a:spcPct val="100000"/>
              </a:lnSpc>
              <a:defRPr sz="2800"/>
            </a:lvl1pPr>
          </a:lstStyle>
          <a:p>
            <a:r>
              <a:rPr lang="en-US" dirty="0"/>
              <a:t>Click to edit Master title style</a:t>
            </a:r>
          </a:p>
        </p:txBody>
      </p:sp>
      <p:sp>
        <p:nvSpPr>
          <p:cNvPr id="17" name="Rectangle 7">
            <a:extLst>
              <a:ext uri="{FF2B5EF4-FFF2-40B4-BE49-F238E27FC236}">
                <a16:creationId xmlns:a16="http://schemas.microsoft.com/office/drawing/2014/main" id="{23D587AD-BA70-5D4A-8AAA-F15FB588AC1B}"/>
              </a:ext>
            </a:extLst>
          </p:cNvPr>
          <p:cNvSpPr/>
          <p:nvPr userDrawn="1"/>
        </p:nvSpPr>
        <p:spPr>
          <a:xfrm>
            <a:off x="0" y="1245236"/>
            <a:ext cx="12184139"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9" name="Rectangle 7">
            <a:extLst>
              <a:ext uri="{FF2B5EF4-FFF2-40B4-BE49-F238E27FC236}">
                <a16:creationId xmlns:a16="http://schemas.microsoft.com/office/drawing/2014/main" id="{6561F16C-7B12-EF4F-BF71-F8BF0942987D}"/>
              </a:ext>
            </a:extLst>
          </p:cNvPr>
          <p:cNvSpPr/>
          <p:nvPr userDrawn="1"/>
        </p:nvSpPr>
        <p:spPr>
          <a:xfrm flipH="1">
            <a:off x="-1" y="4570552"/>
            <a:ext cx="5717628"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20" name="Picture 19">
            <a:extLst>
              <a:ext uri="{FF2B5EF4-FFF2-40B4-BE49-F238E27FC236}">
                <a16:creationId xmlns:a16="http://schemas.microsoft.com/office/drawing/2014/main" id="{D2480DC8-84AF-9940-98C4-E967F6EA00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sp>
        <p:nvSpPr>
          <p:cNvPr id="4" name="Picture Placeholder 3">
            <a:extLst>
              <a:ext uri="{FF2B5EF4-FFF2-40B4-BE49-F238E27FC236}">
                <a16:creationId xmlns:a16="http://schemas.microsoft.com/office/drawing/2014/main" id="{24868C9A-55DF-9B4E-B7D5-B3C6D41B5177}"/>
              </a:ext>
            </a:extLst>
          </p:cNvPr>
          <p:cNvSpPr>
            <a:spLocks noGrp="1"/>
          </p:cNvSpPr>
          <p:nvPr>
            <p:ph type="pic" sz="quarter" idx="10" hasCustomPrompt="1"/>
          </p:nvPr>
        </p:nvSpPr>
        <p:spPr>
          <a:xfrm>
            <a:off x="0" y="1"/>
            <a:ext cx="12183533" cy="3617913"/>
          </a:xfrm>
        </p:spPr>
        <p:txBody>
          <a:bodyPr/>
          <a:lstStyle/>
          <a:p>
            <a:r>
              <a:rPr lang="en-US" dirty="0"/>
              <a:t>Insert picture</a:t>
            </a:r>
          </a:p>
        </p:txBody>
      </p:sp>
    </p:spTree>
    <p:extLst>
      <p:ext uri="{BB962C8B-B14F-4D97-AF65-F5344CB8AC3E}">
        <p14:creationId xmlns:p14="http://schemas.microsoft.com/office/powerpoint/2010/main" val="3178021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0" name="Rectangle 7">
            <a:extLst>
              <a:ext uri="{FF2B5EF4-FFF2-40B4-BE49-F238E27FC236}">
                <a16:creationId xmlns:a16="http://schemas.microsoft.com/office/drawing/2014/main" id="{2CA79F07-E3D7-7345-AB58-6D7D8ACAA00B}"/>
              </a:ext>
            </a:extLst>
          </p:cNvPr>
          <p:cNvSpPr/>
          <p:nvPr userDrawn="1"/>
        </p:nvSpPr>
        <p:spPr>
          <a:xfrm>
            <a:off x="0" y="1245236"/>
            <a:ext cx="12184139"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Rectangle 2">
            <a:extLst>
              <a:ext uri="{FF2B5EF4-FFF2-40B4-BE49-F238E27FC236}">
                <a16:creationId xmlns:a16="http://schemas.microsoft.com/office/drawing/2014/main" id="{9DD8CF64-BF0E-D342-AE7B-773E2375177B}"/>
              </a:ext>
            </a:extLst>
          </p:cNvPr>
          <p:cNvSpPr/>
          <p:nvPr userDrawn="1"/>
        </p:nvSpPr>
        <p:spPr>
          <a:xfrm>
            <a:off x="5717627" y="4287188"/>
            <a:ext cx="6474373" cy="2570813"/>
          </a:xfrm>
          <a:prstGeom prst="rect">
            <a:avLst/>
          </a:prstGeom>
          <a:solidFill>
            <a:srgbClr val="7D7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AA0C38B9-B43F-E84C-8019-A94D0F859C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129" y="6213130"/>
            <a:ext cx="1542599" cy="389412"/>
          </a:xfrm>
          <a:prstGeom prst="rect">
            <a:avLst/>
          </a:prstGeom>
        </p:spPr>
      </p:pic>
      <p:pic>
        <p:nvPicPr>
          <p:cNvPr id="22" name="Picture 21">
            <a:extLst>
              <a:ext uri="{FF2B5EF4-FFF2-40B4-BE49-F238E27FC236}">
                <a16:creationId xmlns:a16="http://schemas.microsoft.com/office/drawing/2014/main" id="{68E2E997-0DA2-1B44-B389-3065F387FF6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201" t="24183" b="50155"/>
          <a:stretch/>
        </p:blipFill>
        <p:spPr>
          <a:xfrm>
            <a:off x="6335280" y="6142477"/>
            <a:ext cx="973016" cy="643130"/>
          </a:xfrm>
          <a:prstGeom prst="rect">
            <a:avLst/>
          </a:prstGeom>
        </p:spPr>
      </p:pic>
      <p:pic>
        <p:nvPicPr>
          <p:cNvPr id="23" name="Picture 22">
            <a:extLst>
              <a:ext uri="{FF2B5EF4-FFF2-40B4-BE49-F238E27FC236}">
                <a16:creationId xmlns:a16="http://schemas.microsoft.com/office/drawing/2014/main" id="{243CF106-4F01-9F4A-9623-13597723CB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9600" t="50472" r="39600" b="23866"/>
          <a:stretch/>
        </p:blipFill>
        <p:spPr>
          <a:xfrm>
            <a:off x="6335280" y="5584424"/>
            <a:ext cx="973016" cy="643130"/>
          </a:xfrm>
          <a:prstGeom prst="rect">
            <a:avLst/>
          </a:prstGeom>
        </p:spPr>
      </p:pic>
      <p:pic>
        <p:nvPicPr>
          <p:cNvPr id="24" name="Picture 23">
            <a:extLst>
              <a:ext uri="{FF2B5EF4-FFF2-40B4-BE49-F238E27FC236}">
                <a16:creationId xmlns:a16="http://schemas.microsoft.com/office/drawing/2014/main" id="{D9064BA6-E420-BB46-A71D-68929390673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94" t="25573" r="78707" b="48765"/>
          <a:stretch/>
        </p:blipFill>
        <p:spPr>
          <a:xfrm>
            <a:off x="6335280" y="4992754"/>
            <a:ext cx="973016" cy="643130"/>
          </a:xfrm>
          <a:prstGeom prst="rect">
            <a:avLst/>
          </a:prstGeom>
        </p:spPr>
      </p:pic>
      <p:sp>
        <p:nvSpPr>
          <p:cNvPr id="31" name="Rectangle 7">
            <a:extLst>
              <a:ext uri="{FF2B5EF4-FFF2-40B4-BE49-F238E27FC236}">
                <a16:creationId xmlns:a16="http://schemas.microsoft.com/office/drawing/2014/main" id="{C7310555-3852-C94F-989F-E3FE25524CBB}"/>
              </a:ext>
            </a:extLst>
          </p:cNvPr>
          <p:cNvSpPr/>
          <p:nvPr userDrawn="1"/>
        </p:nvSpPr>
        <p:spPr>
          <a:xfrm flipH="1">
            <a:off x="-1" y="4570552"/>
            <a:ext cx="5717628"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32" name="Picture 31">
            <a:extLst>
              <a:ext uri="{FF2B5EF4-FFF2-40B4-BE49-F238E27FC236}">
                <a16:creationId xmlns:a16="http://schemas.microsoft.com/office/drawing/2014/main" id="{5AB9D514-6C77-C94E-AEF3-C25EE1867A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sp>
        <p:nvSpPr>
          <p:cNvPr id="33" name="Text Placeholder 2">
            <a:extLst>
              <a:ext uri="{FF2B5EF4-FFF2-40B4-BE49-F238E27FC236}">
                <a16:creationId xmlns:a16="http://schemas.microsoft.com/office/drawing/2014/main" id="{5B5771B3-578C-F24A-8B82-88EAC5672D39}"/>
              </a:ext>
            </a:extLst>
          </p:cNvPr>
          <p:cNvSpPr txBox="1">
            <a:spLocks/>
          </p:cNvSpPr>
          <p:nvPr userDrawn="1"/>
        </p:nvSpPr>
        <p:spPr>
          <a:xfrm>
            <a:off x="6336870" y="4527032"/>
            <a:ext cx="3553551" cy="44220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000" dirty="0"/>
              <a:t>CONNECT WITH US</a:t>
            </a:r>
          </a:p>
        </p:txBody>
      </p:sp>
    </p:spTree>
    <p:extLst>
      <p:ext uri="{BB962C8B-B14F-4D97-AF65-F5344CB8AC3E}">
        <p14:creationId xmlns:p14="http://schemas.microsoft.com/office/powerpoint/2010/main" val="1584583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4466D27C-D2FE-644A-9774-DBD0CFD34E8C}" type="datetimeFigureOut">
              <a:rPr lang="en-US" smtClean="0"/>
              <a:t>2/14/23</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C92D31D8-776B-1944-A3A5-8519C7A02CBF}" type="slidenum">
              <a:rPr lang="en-US" smtClean="0"/>
              <a:t>‹#›</a:t>
            </a:fld>
            <a:endParaRPr lang="en-US"/>
          </a:p>
        </p:txBody>
      </p:sp>
    </p:spTree>
    <p:extLst>
      <p:ext uri="{BB962C8B-B14F-4D97-AF65-F5344CB8AC3E}">
        <p14:creationId xmlns:p14="http://schemas.microsoft.com/office/powerpoint/2010/main" val="1430797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466D27C-D2FE-644A-9774-DBD0CFD34E8C}" type="datetimeFigureOut">
              <a:rPr lang="en-US" smtClean="0"/>
              <a:t>2/14/23</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C92D31D8-776B-1944-A3A5-8519C7A02CBF}" type="slidenum">
              <a:rPr lang="en-US" smtClean="0"/>
              <a:t>‹#›</a:t>
            </a:fld>
            <a:endParaRPr lang="en-US"/>
          </a:p>
        </p:txBody>
      </p:sp>
    </p:spTree>
    <p:extLst>
      <p:ext uri="{BB962C8B-B14F-4D97-AF65-F5344CB8AC3E}">
        <p14:creationId xmlns:p14="http://schemas.microsoft.com/office/powerpoint/2010/main" val="4062176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466D27C-D2FE-644A-9774-DBD0CFD34E8C}" type="datetimeFigureOut">
              <a:rPr lang="en-US" smtClean="0"/>
              <a:t>2/14/23</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C92D31D8-776B-1944-A3A5-8519C7A02CBF}" type="slidenum">
              <a:rPr lang="en-US" smtClean="0"/>
              <a:t>‹#›</a:t>
            </a:fld>
            <a:endParaRPr lang="en-US"/>
          </a:p>
        </p:txBody>
      </p:sp>
    </p:spTree>
    <p:extLst>
      <p:ext uri="{BB962C8B-B14F-4D97-AF65-F5344CB8AC3E}">
        <p14:creationId xmlns:p14="http://schemas.microsoft.com/office/powerpoint/2010/main" val="3142521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466D27C-D2FE-644A-9774-DBD0CFD34E8C}" type="datetimeFigureOut">
              <a:rPr lang="en-US" smtClean="0"/>
              <a:t>2/14/23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2D31D8-776B-1944-A3A5-8519C7A02CBF}" type="slidenum">
              <a:rPr lang="en-US" smtClean="0"/>
              <a:t>‹#›</a:t>
            </a:fld>
            <a:endParaRPr lang="en-US"/>
          </a:p>
        </p:txBody>
      </p:sp>
    </p:spTree>
    <p:extLst>
      <p:ext uri="{BB962C8B-B14F-4D97-AF65-F5344CB8AC3E}">
        <p14:creationId xmlns:p14="http://schemas.microsoft.com/office/powerpoint/2010/main" val="2157240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466D27C-D2FE-644A-9774-DBD0CFD34E8C}" type="datetimeFigureOut">
              <a:rPr lang="en-US" smtClean="0"/>
              <a:t>2/14/23</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C92D31D8-776B-1944-A3A5-8519C7A02CBF}" type="slidenum">
              <a:rPr lang="en-US" smtClean="0"/>
              <a:t>‹#›</a:t>
            </a:fld>
            <a:endParaRPr lang="en-US"/>
          </a:p>
        </p:txBody>
      </p:sp>
    </p:spTree>
    <p:extLst>
      <p:ext uri="{BB962C8B-B14F-4D97-AF65-F5344CB8AC3E}">
        <p14:creationId xmlns:p14="http://schemas.microsoft.com/office/powerpoint/2010/main" val="4081972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6D27C-D2FE-644A-9774-DBD0CFD34E8C}" type="datetimeFigureOut">
              <a:rPr lang="en-US" smtClean="0"/>
              <a:t>2/14/23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D31D8-776B-1944-A3A5-8519C7A02CBF}" type="slidenum">
              <a:rPr lang="en-US" smtClean="0"/>
              <a:t>‹#›</a:t>
            </a:fld>
            <a:endParaRPr lang="en-US"/>
          </a:p>
        </p:txBody>
      </p:sp>
    </p:spTree>
    <p:extLst>
      <p:ext uri="{BB962C8B-B14F-4D97-AF65-F5344CB8AC3E}">
        <p14:creationId xmlns:p14="http://schemas.microsoft.com/office/powerpoint/2010/main" val="3145543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4466D27C-D2FE-644A-9774-DBD0CFD34E8C}" type="datetimeFigureOut">
              <a:rPr lang="en-US" smtClean="0"/>
              <a:t>2/14/23</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C92D31D8-776B-1944-A3A5-8519C7A02CBF}" type="slidenum">
              <a:rPr lang="en-US" smtClean="0"/>
              <a:t>‹#›</a:t>
            </a:fld>
            <a:endParaRPr lang="en-US"/>
          </a:p>
        </p:txBody>
      </p:sp>
    </p:spTree>
    <p:extLst>
      <p:ext uri="{BB962C8B-B14F-4D97-AF65-F5344CB8AC3E}">
        <p14:creationId xmlns:p14="http://schemas.microsoft.com/office/powerpoint/2010/main" val="1771565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466D27C-D2FE-644A-9774-DBD0CFD34E8C}" type="datetimeFigureOut">
              <a:rPr lang="en-US" smtClean="0"/>
              <a:t>2/14/23</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C92D31D8-776B-1944-A3A5-8519C7A02CBF}" type="slidenum">
              <a:rPr lang="en-US" smtClean="0"/>
              <a:t>‹#›</a:t>
            </a:fld>
            <a:endParaRPr lang="en-US"/>
          </a:p>
        </p:txBody>
      </p:sp>
    </p:spTree>
    <p:extLst>
      <p:ext uri="{BB962C8B-B14F-4D97-AF65-F5344CB8AC3E}">
        <p14:creationId xmlns:p14="http://schemas.microsoft.com/office/powerpoint/2010/main" val="3031250802"/>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2/14/23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333784233"/>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hyperlink" Target="mailto:newengland@mhttcnetwork.org" TargetMode="External"/><Relationship Id="rId4" Type="http://schemas.openxmlformats.org/officeDocument/2006/relationships/image" Target="../media/image8.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newengland@mhttcnetwork.org"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techtransfercenters.org/" TargetMode="External"/><Relationship Id="rId2" Type="http://schemas.openxmlformats.org/officeDocument/2006/relationships/hyperlink" Target="https://mhttcnetwork.org/centers/global-mhttc/mhttc-pathways-newsletter" TargetMode="External"/><Relationship Id="rId1" Type="http://schemas.openxmlformats.org/officeDocument/2006/relationships/slideLayout" Target="../slideLayouts/slideLayout21.xml"/><Relationship Id="rId6" Type="http://schemas.openxmlformats.org/officeDocument/2006/relationships/image" Target="../media/image3.emf"/><Relationship Id="rId5" Type="http://schemas.openxmlformats.org/officeDocument/2006/relationships/hyperlink" Target="https://mhttcnetwork.org/centers/global-mhttc/recent-news" TargetMode="External"/><Relationship Id="rId4" Type="http://schemas.openxmlformats.org/officeDocument/2006/relationships/hyperlink" Target="http://mhttcnetwork.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6.png"/><Relationship Id="rId11" Type="http://schemas.microsoft.com/office/2007/relationships/hdphoto" Target="../media/hdphoto4.wdp"/><Relationship Id="rId5" Type="http://schemas.microsoft.com/office/2007/relationships/hdphoto" Target="../media/hdphoto2.wdp"/><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E423F-233B-E544-B900-D3E94820747C}"/>
              </a:ext>
            </a:extLst>
          </p:cNvPr>
          <p:cNvSpPr>
            <a:spLocks noGrp="1"/>
          </p:cNvSpPr>
          <p:nvPr>
            <p:ph type="ctrTitle"/>
          </p:nvPr>
        </p:nvSpPr>
        <p:spPr>
          <a:xfrm>
            <a:off x="853512" y="3050688"/>
            <a:ext cx="10363200" cy="1278771"/>
          </a:xfrm>
        </p:spPr>
        <p:txBody>
          <a:bodyPr>
            <a:normAutofit fontScale="90000"/>
          </a:bodyPr>
          <a:lstStyle/>
          <a:p>
            <a:r>
              <a:rPr lang="en-US" sz="4400" b="1" dirty="0">
                <a:latin typeface="Georgia" panose="02040502050405020303" pitchFamily="18" charset="0"/>
              </a:rPr>
              <a:t>Using Science-Backed Strategies to Thrive in a Life with </a:t>
            </a:r>
            <a:br>
              <a:rPr lang="en-US" sz="4400" b="1" dirty="0">
                <a:latin typeface="Georgia" panose="02040502050405020303" pitchFamily="18" charset="0"/>
              </a:rPr>
            </a:br>
            <a:r>
              <a:rPr lang="en-US" sz="4400" b="1" dirty="0">
                <a:latin typeface="Georgia" panose="02040502050405020303" pitchFamily="18" charset="0"/>
              </a:rPr>
              <a:t>Multiple Demanding Roles</a:t>
            </a:r>
            <a:br>
              <a:rPr lang="en-US" sz="4400" b="1" dirty="0">
                <a:latin typeface="Georgia" panose="02040502050405020303" pitchFamily="18" charset="0"/>
              </a:rPr>
            </a:br>
            <a:endParaRPr lang="en-US" dirty="0">
              <a:latin typeface="Georgia" panose="02040502050405020303" pitchFamily="18" charset="0"/>
            </a:endParaRPr>
          </a:p>
        </p:txBody>
      </p:sp>
      <p:sp>
        <p:nvSpPr>
          <p:cNvPr id="3" name="Subtitle 2">
            <a:extLst>
              <a:ext uri="{FF2B5EF4-FFF2-40B4-BE49-F238E27FC236}">
                <a16:creationId xmlns:a16="http://schemas.microsoft.com/office/drawing/2014/main" id="{19F37103-85A5-DF42-AD3D-EF98372B2340}"/>
              </a:ext>
            </a:extLst>
          </p:cNvPr>
          <p:cNvSpPr>
            <a:spLocks noGrp="1"/>
          </p:cNvSpPr>
          <p:nvPr>
            <p:ph type="subTitle" idx="1"/>
          </p:nvPr>
        </p:nvSpPr>
        <p:spPr>
          <a:xfrm>
            <a:off x="1524000" y="4013376"/>
            <a:ext cx="9144000" cy="1365519"/>
          </a:xfrm>
        </p:spPr>
        <p:txBody>
          <a:bodyPr/>
          <a:lstStyle/>
          <a:p>
            <a:r>
              <a:rPr lang="en-US" dirty="0">
                <a:latin typeface="Georgia" panose="02040502050405020303" pitchFamily="18" charset="0"/>
              </a:rPr>
              <a:t>Yael </a:t>
            </a:r>
            <a:r>
              <a:rPr lang="en-US" dirty="0" err="1">
                <a:latin typeface="Georgia" panose="02040502050405020303" pitchFamily="18" charset="0"/>
              </a:rPr>
              <a:t>Schonbrun</a:t>
            </a:r>
            <a:r>
              <a:rPr lang="en-US">
                <a:latin typeface="Georgia" panose="02040502050405020303" pitchFamily="18" charset="0"/>
              </a:rPr>
              <a:t>, PhD</a:t>
            </a:r>
            <a:endParaRPr lang="en-US" dirty="0">
              <a:latin typeface="Georgia" panose="02040502050405020303" pitchFamily="18" charset="0"/>
            </a:endParaRPr>
          </a:p>
          <a:p>
            <a:r>
              <a:rPr lang="en-US" dirty="0">
                <a:latin typeface="Georgia" panose="02040502050405020303" pitchFamily="18" charset="0"/>
              </a:rPr>
              <a:t>New England MHTTC</a:t>
            </a:r>
          </a:p>
          <a:p>
            <a:r>
              <a:rPr lang="en-US" dirty="0">
                <a:latin typeface="Georgia" panose="02040502050405020303" pitchFamily="18" charset="0"/>
              </a:rPr>
              <a:t>February 15</a:t>
            </a:r>
            <a:r>
              <a:rPr lang="en-US" baseline="30000" dirty="0">
                <a:latin typeface="Georgia" panose="02040502050405020303" pitchFamily="18" charset="0"/>
              </a:rPr>
              <a:t>th</a:t>
            </a:r>
            <a:r>
              <a:rPr lang="en-US" dirty="0">
                <a:latin typeface="Georgia" panose="02040502050405020303" pitchFamily="18" charset="0"/>
              </a:rPr>
              <a:t>, 2o23</a:t>
            </a:r>
          </a:p>
        </p:txBody>
      </p:sp>
      <p:pic>
        <p:nvPicPr>
          <p:cNvPr id="4" name="Picture 3">
            <a:extLst>
              <a:ext uri="{FF2B5EF4-FFF2-40B4-BE49-F238E27FC236}">
                <a16:creationId xmlns:a16="http://schemas.microsoft.com/office/drawing/2014/main" id="{FD2E9B02-CE28-2B41-9167-C7BC6D137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112" y="6008915"/>
            <a:ext cx="3203047" cy="740229"/>
          </a:xfrm>
          <a:prstGeom prst="rect">
            <a:avLst/>
          </a:prstGeom>
        </p:spPr>
      </p:pic>
    </p:spTree>
    <p:extLst>
      <p:ext uri="{BB962C8B-B14F-4D97-AF65-F5344CB8AC3E}">
        <p14:creationId xmlns:p14="http://schemas.microsoft.com/office/powerpoint/2010/main" val="4151119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FB250-29E1-328F-6083-F000EFE04676}"/>
              </a:ext>
            </a:extLst>
          </p:cNvPr>
          <p:cNvSpPr>
            <a:spLocks noGrp="1"/>
          </p:cNvSpPr>
          <p:nvPr>
            <p:ph type="title"/>
          </p:nvPr>
        </p:nvSpPr>
        <p:spPr/>
        <p:txBody>
          <a:bodyPr>
            <a:normAutofit fontScale="90000"/>
          </a:bodyPr>
          <a:lstStyle/>
          <a:p>
            <a:r>
              <a:rPr lang="en-US" dirty="0"/>
              <a:t>What do you think of when you think of straddling multiple roles?</a:t>
            </a:r>
          </a:p>
        </p:txBody>
      </p:sp>
      <p:sp>
        <p:nvSpPr>
          <p:cNvPr id="3" name="Content Placeholder 2">
            <a:extLst>
              <a:ext uri="{FF2B5EF4-FFF2-40B4-BE49-F238E27FC236}">
                <a16:creationId xmlns:a16="http://schemas.microsoft.com/office/drawing/2014/main" id="{09C7AA56-1864-B632-D270-B10EC1E03A8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69282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8156B-291C-F241-A62F-2363485FCF4D}"/>
              </a:ext>
            </a:extLst>
          </p:cNvPr>
          <p:cNvSpPr>
            <a:spLocks noGrp="1"/>
          </p:cNvSpPr>
          <p:nvPr>
            <p:ph type="title"/>
          </p:nvPr>
        </p:nvSpPr>
        <p:spPr/>
        <p:txBody>
          <a:bodyPr>
            <a:normAutofit fontScale="90000"/>
          </a:bodyPr>
          <a:lstStyle/>
          <a:p>
            <a:r>
              <a:rPr lang="en-US" b="1" dirty="0">
                <a:solidFill>
                  <a:schemeClr val="bg1"/>
                </a:solidFill>
              </a:rPr>
              <a:t>When we think of work and family roles, we mostly think of conflict…</a:t>
            </a:r>
          </a:p>
        </p:txBody>
      </p:sp>
      <p:pic>
        <p:nvPicPr>
          <p:cNvPr id="5" name="Content Placeholder 4">
            <a:extLst>
              <a:ext uri="{FF2B5EF4-FFF2-40B4-BE49-F238E27FC236}">
                <a16:creationId xmlns:a16="http://schemas.microsoft.com/office/drawing/2014/main" id="{E03453C7-1F0A-744A-B8C0-8D0AAA214AB0}"/>
              </a:ext>
            </a:extLst>
          </p:cNvPr>
          <p:cNvPicPr>
            <a:picLocks noGrp="1" noChangeAspect="1"/>
          </p:cNvPicPr>
          <p:nvPr>
            <p:ph idx="1"/>
          </p:nvPr>
        </p:nvPicPr>
        <p:blipFill>
          <a:blip r:embed="rId2"/>
          <a:stretch>
            <a:fillRect/>
          </a:stretch>
        </p:blipFill>
        <p:spPr>
          <a:xfrm>
            <a:off x="5118100" y="1366217"/>
            <a:ext cx="6281738" cy="4122390"/>
          </a:xfrm>
        </p:spPr>
      </p:pic>
    </p:spTree>
    <p:extLst>
      <p:ext uri="{BB962C8B-B14F-4D97-AF65-F5344CB8AC3E}">
        <p14:creationId xmlns:p14="http://schemas.microsoft.com/office/powerpoint/2010/main" val="1465048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D06A8-C913-A6AA-235B-C12522BB204C}"/>
              </a:ext>
            </a:extLst>
          </p:cNvPr>
          <p:cNvSpPr>
            <a:spLocks noGrp="1"/>
          </p:cNvSpPr>
          <p:nvPr>
            <p:ph type="title"/>
          </p:nvPr>
        </p:nvSpPr>
        <p:spPr/>
        <p:txBody>
          <a:bodyPr>
            <a:normAutofit/>
          </a:bodyPr>
          <a:lstStyle/>
          <a:p>
            <a:r>
              <a:rPr lang="en-US" dirty="0"/>
              <a:t>The Problems </a:t>
            </a:r>
            <a:br>
              <a:rPr lang="en-US" dirty="0"/>
            </a:br>
            <a:r>
              <a:rPr lang="en-US" dirty="0"/>
              <a:t>of Working Parenthood</a:t>
            </a:r>
          </a:p>
        </p:txBody>
      </p:sp>
      <p:sp>
        <p:nvSpPr>
          <p:cNvPr id="3" name="Content Placeholder 2">
            <a:extLst>
              <a:ext uri="{FF2B5EF4-FFF2-40B4-BE49-F238E27FC236}">
                <a16:creationId xmlns:a16="http://schemas.microsoft.com/office/drawing/2014/main" id="{C000F7DF-702C-3075-D6A6-1A3AE11C93F5}"/>
              </a:ext>
            </a:extLst>
          </p:cNvPr>
          <p:cNvSpPr>
            <a:spLocks noGrp="1"/>
          </p:cNvSpPr>
          <p:nvPr>
            <p:ph idx="1"/>
          </p:nvPr>
        </p:nvSpPr>
        <p:spPr/>
        <p:txBody>
          <a:bodyPr>
            <a:normAutofit fontScale="92500" lnSpcReduction="10000"/>
          </a:bodyPr>
          <a:lstStyle/>
          <a:p>
            <a:pPr rtl="0">
              <a:spcBef>
                <a:spcPts val="0"/>
              </a:spcBef>
              <a:spcAft>
                <a:spcPts val="0"/>
              </a:spcAft>
            </a:pPr>
            <a:r>
              <a:rPr lang="en-US" sz="2800" b="0" i="0" u="none" strike="noStrike" dirty="0">
                <a:solidFill>
                  <a:srgbClr val="000000"/>
                </a:solidFill>
                <a:effectLst/>
                <a:latin typeface="Calibri" panose="020F0502020204030204" pitchFamily="34" charset="0"/>
              </a:rPr>
              <a:t>Work-family conflict is a public health concern </a:t>
            </a:r>
          </a:p>
          <a:p>
            <a:pPr rtl="0">
              <a:spcBef>
                <a:spcPts val="0"/>
              </a:spcBef>
              <a:spcAft>
                <a:spcPts val="0"/>
              </a:spcAft>
            </a:pPr>
            <a:r>
              <a:rPr lang="en-US" sz="2800" b="0" i="0" u="none" strike="noStrike" dirty="0">
                <a:solidFill>
                  <a:srgbClr val="000000"/>
                </a:solidFill>
                <a:effectLst/>
                <a:latin typeface="Calibri" panose="020F0502020204030204" pitchFamily="34" charset="0"/>
              </a:rPr>
              <a:t>Parents face ever-increasing pressure</a:t>
            </a:r>
          </a:p>
          <a:p>
            <a:pPr rtl="0">
              <a:spcBef>
                <a:spcPts val="0"/>
              </a:spcBef>
              <a:spcAft>
                <a:spcPts val="0"/>
              </a:spcAft>
            </a:pPr>
            <a:r>
              <a:rPr lang="en-US" sz="2800" b="0" i="0" u="none" strike="noStrike" dirty="0">
                <a:solidFill>
                  <a:srgbClr val="000000"/>
                </a:solidFill>
                <a:effectLst/>
                <a:latin typeface="Calibri" panose="020F0502020204030204" pitchFamily="34" charset="0"/>
              </a:rPr>
              <a:t>As remote technology for work increases our availability, conflict leaks into all areas of our lives</a:t>
            </a:r>
          </a:p>
          <a:p>
            <a:pPr rtl="0">
              <a:spcBef>
                <a:spcPts val="0"/>
              </a:spcBef>
              <a:spcAft>
                <a:spcPts val="0"/>
              </a:spcAft>
            </a:pPr>
            <a:r>
              <a:rPr lang="en-US" sz="2800" dirty="0">
                <a:solidFill>
                  <a:srgbClr val="000000"/>
                </a:solidFill>
                <a:latin typeface="Calibri" panose="020F0502020204030204" pitchFamily="34" charset="0"/>
              </a:rPr>
              <a:t>Gender inequality</a:t>
            </a:r>
          </a:p>
          <a:p>
            <a:pPr rtl="0">
              <a:spcBef>
                <a:spcPts val="0"/>
              </a:spcBef>
              <a:spcAft>
                <a:spcPts val="0"/>
              </a:spcAft>
            </a:pPr>
            <a:r>
              <a:rPr lang="en-US" sz="2800" b="0" i="0" u="none" strike="noStrike" dirty="0">
                <a:solidFill>
                  <a:srgbClr val="000000"/>
                </a:solidFill>
                <a:effectLst/>
                <a:latin typeface="Calibri" panose="020F0502020204030204" pitchFamily="34" charset="0"/>
              </a:rPr>
              <a:t>Workplace inflexibility</a:t>
            </a:r>
          </a:p>
          <a:p>
            <a:pPr rtl="0">
              <a:spcBef>
                <a:spcPts val="0"/>
              </a:spcBef>
              <a:spcAft>
                <a:spcPts val="0"/>
              </a:spcAft>
            </a:pPr>
            <a:r>
              <a:rPr lang="en-US" sz="2800" dirty="0">
                <a:solidFill>
                  <a:srgbClr val="000000"/>
                </a:solidFill>
                <a:latin typeface="Calibri" panose="020F0502020204030204" pitchFamily="34" charset="0"/>
              </a:rPr>
              <a:t>Inadequate social policy</a:t>
            </a:r>
            <a:endParaRPr lang="en-US" sz="2800" b="0" i="0" u="none" strike="noStrike" dirty="0">
              <a:solidFill>
                <a:srgbClr val="000000"/>
              </a:solidFill>
              <a:effectLst/>
              <a:latin typeface="Calibri" panose="020F0502020204030204" pitchFamily="34" charset="0"/>
            </a:endParaRPr>
          </a:p>
          <a:p>
            <a:pPr marL="0" indent="0" rtl="0">
              <a:spcBef>
                <a:spcPts val="0"/>
              </a:spcBef>
              <a:spcAft>
                <a:spcPts val="0"/>
              </a:spcAft>
              <a:buNone/>
            </a:pPr>
            <a:endParaRPr lang="en-US" sz="2800" dirty="0">
              <a:solidFill>
                <a:srgbClr val="000000"/>
              </a:solidFill>
              <a:latin typeface="Calibri" panose="020F0502020204030204" pitchFamily="34" charset="0"/>
            </a:endParaRPr>
          </a:p>
          <a:p>
            <a:pPr marL="0" indent="0" rtl="0">
              <a:spcBef>
                <a:spcPts val="0"/>
              </a:spcBef>
              <a:spcAft>
                <a:spcPts val="0"/>
              </a:spcAft>
              <a:buNone/>
            </a:pPr>
            <a:r>
              <a:rPr lang="en-US" dirty="0">
                <a:solidFill>
                  <a:srgbClr val="000000"/>
                </a:solidFill>
              </a:rPr>
              <a:t>e.g., </a:t>
            </a:r>
            <a:r>
              <a:rPr lang="en-US" dirty="0"/>
              <a:t>Chandler (2021). Work-family conflict is a public health concern, </a:t>
            </a:r>
            <a:r>
              <a:rPr lang="en-US" i="1" dirty="0"/>
              <a:t>Public Health in Practice, 2.</a:t>
            </a:r>
          </a:p>
        </p:txBody>
      </p:sp>
    </p:spTree>
    <p:extLst>
      <p:ext uri="{BB962C8B-B14F-4D97-AF65-F5344CB8AC3E}">
        <p14:creationId xmlns:p14="http://schemas.microsoft.com/office/powerpoint/2010/main" val="1706123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A7CF7-F5C4-F340-AE43-0BE27919C1F5}"/>
              </a:ext>
            </a:extLst>
          </p:cNvPr>
          <p:cNvSpPr>
            <a:spLocks noGrp="1"/>
          </p:cNvSpPr>
          <p:nvPr>
            <p:ph type="title"/>
          </p:nvPr>
        </p:nvSpPr>
        <p:spPr/>
        <p:txBody>
          <a:bodyPr>
            <a:normAutofit/>
          </a:bodyPr>
          <a:lstStyle/>
          <a:p>
            <a:r>
              <a:rPr lang="en-US" dirty="0"/>
              <a:t>But conflict is just a part of the picture</a:t>
            </a:r>
          </a:p>
        </p:txBody>
      </p:sp>
      <p:sp>
        <p:nvSpPr>
          <p:cNvPr id="3" name="Content Placeholder 2">
            <a:extLst>
              <a:ext uri="{FF2B5EF4-FFF2-40B4-BE49-F238E27FC236}">
                <a16:creationId xmlns:a16="http://schemas.microsoft.com/office/drawing/2014/main" id="{60D14511-1EB6-B141-9837-069B6AA079B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40913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A7CF7-F5C4-F340-AE43-0BE27919C1F5}"/>
              </a:ext>
            </a:extLst>
          </p:cNvPr>
          <p:cNvSpPr>
            <a:spLocks noGrp="1"/>
          </p:cNvSpPr>
          <p:nvPr>
            <p:ph type="title"/>
          </p:nvPr>
        </p:nvSpPr>
        <p:spPr/>
        <p:txBody>
          <a:bodyPr>
            <a:normAutofit/>
          </a:bodyPr>
          <a:lstStyle/>
          <a:p>
            <a:r>
              <a:rPr lang="en-US" dirty="0">
                <a:solidFill>
                  <a:schemeClr val="bg1"/>
                </a:solidFill>
              </a:rPr>
              <a:t>But conflict is just a part of the picture</a:t>
            </a:r>
          </a:p>
        </p:txBody>
      </p:sp>
      <p:sp>
        <p:nvSpPr>
          <p:cNvPr id="12" name="TextBox 11">
            <a:extLst>
              <a:ext uri="{FF2B5EF4-FFF2-40B4-BE49-F238E27FC236}">
                <a16:creationId xmlns:a16="http://schemas.microsoft.com/office/drawing/2014/main" id="{89B33335-4A05-4EFA-FCD1-8E49DA7D4736}"/>
              </a:ext>
            </a:extLst>
          </p:cNvPr>
          <p:cNvSpPr txBox="1"/>
          <p:nvPr/>
        </p:nvSpPr>
        <p:spPr>
          <a:xfrm>
            <a:off x="5574427" y="4972307"/>
            <a:ext cx="2824470" cy="400110"/>
          </a:xfrm>
          <a:prstGeom prst="rect">
            <a:avLst/>
          </a:prstGeom>
          <a:noFill/>
        </p:spPr>
        <p:txBody>
          <a:bodyPr wrap="square" rtlCol="0">
            <a:spAutoFit/>
          </a:bodyPr>
          <a:lstStyle/>
          <a:p>
            <a:r>
              <a:rPr lang="en-US" sz="2000" dirty="0"/>
              <a:t>A Fixed Pie Ideology</a:t>
            </a:r>
          </a:p>
        </p:txBody>
      </p:sp>
      <p:grpSp>
        <p:nvGrpSpPr>
          <p:cNvPr id="6" name="Group 5">
            <a:extLst>
              <a:ext uri="{FF2B5EF4-FFF2-40B4-BE49-F238E27FC236}">
                <a16:creationId xmlns:a16="http://schemas.microsoft.com/office/drawing/2014/main" id="{E961216E-6997-C881-8DBE-F41BE6E10145}"/>
              </a:ext>
            </a:extLst>
          </p:cNvPr>
          <p:cNvGrpSpPr/>
          <p:nvPr/>
        </p:nvGrpSpPr>
        <p:grpSpPr>
          <a:xfrm>
            <a:off x="5361118" y="1882724"/>
            <a:ext cx="2917468" cy="2870033"/>
            <a:chOff x="1571511" y="2391569"/>
            <a:chExt cx="3200400" cy="3213100"/>
          </a:xfrm>
        </p:grpSpPr>
        <p:sp>
          <p:nvSpPr>
            <p:cNvPr id="8" name="Oval 7">
              <a:extLst>
                <a:ext uri="{FF2B5EF4-FFF2-40B4-BE49-F238E27FC236}">
                  <a16:creationId xmlns:a16="http://schemas.microsoft.com/office/drawing/2014/main" id="{552C96ED-5FA5-46C4-00D9-8B25379F77BD}"/>
                </a:ext>
              </a:extLst>
            </p:cNvPr>
            <p:cNvSpPr/>
            <p:nvPr/>
          </p:nvSpPr>
          <p:spPr>
            <a:xfrm>
              <a:off x="1714500" y="2391569"/>
              <a:ext cx="3057411" cy="3078502"/>
            </a:xfrm>
            <a:prstGeom prst="ellipse">
              <a:avLst/>
            </a:prstGeom>
            <a:blipFill>
              <a:blip r:embed="rId2"/>
              <a:tile tx="0" ty="0" sx="100000" sy="100000" flip="none" algn="tl"/>
            </a:blip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 name="Pie 9">
              <a:extLst>
                <a:ext uri="{FF2B5EF4-FFF2-40B4-BE49-F238E27FC236}">
                  <a16:creationId xmlns:a16="http://schemas.microsoft.com/office/drawing/2014/main" id="{C884315A-75B0-B85D-1755-12CF857A1574}"/>
                </a:ext>
              </a:extLst>
            </p:cNvPr>
            <p:cNvSpPr/>
            <p:nvPr/>
          </p:nvSpPr>
          <p:spPr>
            <a:xfrm>
              <a:off x="1571511" y="2391569"/>
              <a:ext cx="3200400" cy="3213100"/>
            </a:xfrm>
            <a:prstGeom prst="pie">
              <a:avLst>
                <a:gd name="adj1" fmla="val 624224"/>
                <a:gd name="adj2" fmla="val 16200000"/>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 name="Content Placeholder 6">
            <a:extLst>
              <a:ext uri="{FF2B5EF4-FFF2-40B4-BE49-F238E27FC236}">
                <a16:creationId xmlns:a16="http://schemas.microsoft.com/office/drawing/2014/main" id="{7B5729CD-2E2A-EB56-AF20-8B1D913C1C28}"/>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494952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A7CF7-F5C4-F340-AE43-0BE27919C1F5}"/>
              </a:ext>
            </a:extLst>
          </p:cNvPr>
          <p:cNvSpPr>
            <a:spLocks noGrp="1"/>
          </p:cNvSpPr>
          <p:nvPr>
            <p:ph type="title"/>
          </p:nvPr>
        </p:nvSpPr>
        <p:spPr/>
        <p:txBody>
          <a:bodyPr>
            <a:normAutofit/>
          </a:bodyPr>
          <a:lstStyle/>
          <a:p>
            <a:r>
              <a:rPr lang="en-US" dirty="0">
                <a:solidFill>
                  <a:schemeClr val="bg1"/>
                </a:solidFill>
              </a:rPr>
              <a:t>But conflict is just a part of the picture</a:t>
            </a:r>
          </a:p>
        </p:txBody>
      </p:sp>
      <p:pic>
        <p:nvPicPr>
          <p:cNvPr id="3" name="Content Placeholder 4">
            <a:extLst>
              <a:ext uri="{FF2B5EF4-FFF2-40B4-BE49-F238E27FC236}">
                <a16:creationId xmlns:a16="http://schemas.microsoft.com/office/drawing/2014/main" id="{2F58F66F-40AA-64AA-068D-00E6AF2183B0}"/>
              </a:ext>
            </a:extLst>
          </p:cNvPr>
          <p:cNvPicPr>
            <a:picLocks noGrp="1" noChangeAspect="1"/>
          </p:cNvPicPr>
          <p:nvPr>
            <p:ph idx="1"/>
          </p:nvPr>
        </p:nvPicPr>
        <p:blipFill>
          <a:blip r:embed="rId2"/>
          <a:stretch>
            <a:fillRect/>
          </a:stretch>
        </p:blipFill>
        <p:spPr>
          <a:xfrm>
            <a:off x="8278586" y="1333252"/>
            <a:ext cx="3968976" cy="3968976"/>
          </a:xfrm>
        </p:spPr>
      </p:pic>
      <p:sp>
        <p:nvSpPr>
          <p:cNvPr id="12" name="TextBox 11">
            <a:extLst>
              <a:ext uri="{FF2B5EF4-FFF2-40B4-BE49-F238E27FC236}">
                <a16:creationId xmlns:a16="http://schemas.microsoft.com/office/drawing/2014/main" id="{89B33335-4A05-4EFA-FCD1-8E49DA7D4736}"/>
              </a:ext>
            </a:extLst>
          </p:cNvPr>
          <p:cNvSpPr txBox="1"/>
          <p:nvPr/>
        </p:nvSpPr>
        <p:spPr>
          <a:xfrm>
            <a:off x="5574427" y="4972307"/>
            <a:ext cx="2824470" cy="400110"/>
          </a:xfrm>
          <a:prstGeom prst="rect">
            <a:avLst/>
          </a:prstGeom>
          <a:noFill/>
        </p:spPr>
        <p:txBody>
          <a:bodyPr wrap="square" rtlCol="0">
            <a:spAutoFit/>
          </a:bodyPr>
          <a:lstStyle/>
          <a:p>
            <a:r>
              <a:rPr lang="en-US" sz="2000" dirty="0"/>
              <a:t>A Fixed Pie Ideology</a:t>
            </a:r>
          </a:p>
        </p:txBody>
      </p:sp>
      <p:sp>
        <p:nvSpPr>
          <p:cNvPr id="5" name="TextBox 4">
            <a:extLst>
              <a:ext uri="{FF2B5EF4-FFF2-40B4-BE49-F238E27FC236}">
                <a16:creationId xmlns:a16="http://schemas.microsoft.com/office/drawing/2014/main" id="{3EB19299-210E-6E89-079E-86FD3D585F8F}"/>
              </a:ext>
            </a:extLst>
          </p:cNvPr>
          <p:cNvSpPr txBox="1"/>
          <p:nvPr/>
        </p:nvSpPr>
        <p:spPr>
          <a:xfrm>
            <a:off x="8398897" y="4972307"/>
            <a:ext cx="3728354" cy="400110"/>
          </a:xfrm>
          <a:prstGeom prst="rect">
            <a:avLst/>
          </a:prstGeom>
          <a:noFill/>
        </p:spPr>
        <p:txBody>
          <a:bodyPr wrap="square" rtlCol="0">
            <a:spAutoFit/>
          </a:bodyPr>
          <a:lstStyle/>
          <a:p>
            <a:r>
              <a:rPr lang="en-US" sz="2000" dirty="0"/>
              <a:t>An Expandable Pie Ideology</a:t>
            </a:r>
          </a:p>
        </p:txBody>
      </p:sp>
      <p:grpSp>
        <p:nvGrpSpPr>
          <p:cNvPr id="6" name="Group 5">
            <a:extLst>
              <a:ext uri="{FF2B5EF4-FFF2-40B4-BE49-F238E27FC236}">
                <a16:creationId xmlns:a16="http://schemas.microsoft.com/office/drawing/2014/main" id="{E961216E-6997-C881-8DBE-F41BE6E10145}"/>
              </a:ext>
            </a:extLst>
          </p:cNvPr>
          <p:cNvGrpSpPr/>
          <p:nvPr/>
        </p:nvGrpSpPr>
        <p:grpSpPr>
          <a:xfrm>
            <a:off x="5361118" y="1882724"/>
            <a:ext cx="2917468" cy="2870033"/>
            <a:chOff x="1571511" y="2391569"/>
            <a:chExt cx="3200400" cy="3213100"/>
          </a:xfrm>
        </p:grpSpPr>
        <p:sp>
          <p:nvSpPr>
            <p:cNvPr id="8" name="Oval 7">
              <a:extLst>
                <a:ext uri="{FF2B5EF4-FFF2-40B4-BE49-F238E27FC236}">
                  <a16:creationId xmlns:a16="http://schemas.microsoft.com/office/drawing/2014/main" id="{552C96ED-5FA5-46C4-00D9-8B25379F77BD}"/>
                </a:ext>
              </a:extLst>
            </p:cNvPr>
            <p:cNvSpPr/>
            <p:nvPr/>
          </p:nvSpPr>
          <p:spPr>
            <a:xfrm>
              <a:off x="1714500" y="2391569"/>
              <a:ext cx="3057411" cy="3078502"/>
            </a:xfrm>
            <a:prstGeom prst="ellipse">
              <a:avLst/>
            </a:prstGeom>
            <a:blipFill>
              <a:blip r:embed="rId3"/>
              <a:tile tx="0" ty="0" sx="100000" sy="100000" flip="none" algn="tl"/>
            </a:blip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 name="Pie 9">
              <a:extLst>
                <a:ext uri="{FF2B5EF4-FFF2-40B4-BE49-F238E27FC236}">
                  <a16:creationId xmlns:a16="http://schemas.microsoft.com/office/drawing/2014/main" id="{C884315A-75B0-B85D-1755-12CF857A1574}"/>
                </a:ext>
              </a:extLst>
            </p:cNvPr>
            <p:cNvSpPr/>
            <p:nvPr/>
          </p:nvSpPr>
          <p:spPr>
            <a:xfrm>
              <a:off x="1571511" y="2391569"/>
              <a:ext cx="3200400" cy="3213100"/>
            </a:xfrm>
            <a:prstGeom prst="pie">
              <a:avLst>
                <a:gd name="adj1" fmla="val 624224"/>
                <a:gd name="adj2" fmla="val 16200000"/>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170052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F6043-F510-7DC0-2EC6-A0924CB0EE97}"/>
              </a:ext>
            </a:extLst>
          </p:cNvPr>
          <p:cNvSpPr>
            <a:spLocks noGrp="1"/>
          </p:cNvSpPr>
          <p:nvPr>
            <p:ph type="title"/>
          </p:nvPr>
        </p:nvSpPr>
        <p:spPr/>
        <p:txBody>
          <a:bodyPr/>
          <a:lstStyle/>
          <a:p>
            <a:r>
              <a:rPr lang="en-US" dirty="0"/>
              <a:t>Work-Life Ideologies</a:t>
            </a:r>
          </a:p>
        </p:txBody>
      </p:sp>
      <p:sp>
        <p:nvSpPr>
          <p:cNvPr id="3" name="Content Placeholder 2">
            <a:extLst>
              <a:ext uri="{FF2B5EF4-FFF2-40B4-BE49-F238E27FC236}">
                <a16:creationId xmlns:a16="http://schemas.microsoft.com/office/drawing/2014/main" id="{A47BF341-31A1-4AD6-6A4C-EAC984EF4871}"/>
              </a:ext>
            </a:extLst>
          </p:cNvPr>
          <p:cNvSpPr>
            <a:spLocks noGrp="1"/>
          </p:cNvSpPr>
          <p:nvPr>
            <p:ph idx="1"/>
          </p:nvPr>
        </p:nvSpPr>
        <p:spPr/>
        <p:txBody>
          <a:bodyPr>
            <a:normAutofit fontScale="47500" lnSpcReduction="20000"/>
          </a:bodyPr>
          <a:lstStyle/>
          <a:p>
            <a:endParaRPr lang="en-US" sz="3600" dirty="0"/>
          </a:p>
          <a:p>
            <a:r>
              <a:rPr lang="en-US" sz="5100" dirty="0"/>
              <a:t>“Fixed Pie” can also be thought of from a scarcity perspective:</a:t>
            </a:r>
          </a:p>
          <a:p>
            <a:pPr lvl="1"/>
            <a:r>
              <a:rPr lang="en-US" sz="4400" dirty="0"/>
              <a:t>Roles compete with each other for our finite resources</a:t>
            </a:r>
          </a:p>
          <a:p>
            <a:endParaRPr lang="en-US" sz="4400" dirty="0"/>
          </a:p>
          <a:p>
            <a:r>
              <a:rPr lang="en-US" sz="5100" dirty="0"/>
              <a:t>“Expandable pie” can also be thought of from an expansionist perspective</a:t>
            </a:r>
          </a:p>
          <a:p>
            <a:pPr lvl="1"/>
            <a:r>
              <a:rPr lang="en-US" sz="4400" dirty="0"/>
              <a:t>Roles enrich each other</a:t>
            </a:r>
            <a:br>
              <a:rPr lang="en-US" dirty="0"/>
            </a:br>
            <a:endParaRPr lang="en-US" dirty="0"/>
          </a:p>
          <a:p>
            <a:endParaRPr lang="en-US" dirty="0"/>
          </a:p>
          <a:p>
            <a:endParaRPr lang="en-US" dirty="0"/>
          </a:p>
          <a:p>
            <a:pPr marL="0" indent="0">
              <a:buNone/>
            </a:pPr>
            <a:r>
              <a:rPr lang="en-US" sz="2900" dirty="0"/>
              <a:t>Leslie, King, Claire (2019). Work-life ideologies: The contextual basis and consequences of beliefs about work and life. </a:t>
            </a:r>
            <a:r>
              <a:rPr lang="en-US" sz="2900" i="1" dirty="0"/>
              <a:t>Academy of Management Review, 44, </a:t>
            </a:r>
            <a:r>
              <a:rPr lang="en-US" sz="2900" dirty="0"/>
              <a:t>72-98.</a:t>
            </a:r>
          </a:p>
        </p:txBody>
      </p:sp>
    </p:spTree>
    <p:extLst>
      <p:ext uri="{BB962C8B-B14F-4D97-AF65-F5344CB8AC3E}">
        <p14:creationId xmlns:p14="http://schemas.microsoft.com/office/powerpoint/2010/main" val="2384392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96B2A-8F09-8440-A3DF-E5855FCDFB3B}"/>
              </a:ext>
            </a:extLst>
          </p:cNvPr>
          <p:cNvSpPr>
            <a:spLocks noGrp="1"/>
          </p:cNvSpPr>
          <p:nvPr>
            <p:ph type="title"/>
          </p:nvPr>
        </p:nvSpPr>
        <p:spPr/>
        <p:txBody>
          <a:bodyPr/>
          <a:lstStyle/>
          <a:p>
            <a:r>
              <a:rPr lang="en-US" dirty="0"/>
              <a:t>Mindset Matters</a:t>
            </a:r>
          </a:p>
        </p:txBody>
      </p:sp>
      <p:pic>
        <p:nvPicPr>
          <p:cNvPr id="5" name="Content Placeholder 4">
            <a:extLst>
              <a:ext uri="{FF2B5EF4-FFF2-40B4-BE49-F238E27FC236}">
                <a16:creationId xmlns:a16="http://schemas.microsoft.com/office/drawing/2014/main" id="{B971049B-6F08-1F48-BD15-850BCCAF6900}"/>
              </a:ext>
            </a:extLst>
          </p:cNvPr>
          <p:cNvPicPr>
            <a:picLocks noGrp="1" noChangeAspect="1"/>
          </p:cNvPicPr>
          <p:nvPr>
            <p:ph idx="1"/>
          </p:nvPr>
        </p:nvPicPr>
        <p:blipFill>
          <a:blip r:embed="rId2"/>
          <a:stretch>
            <a:fillRect/>
          </a:stretch>
        </p:blipFill>
        <p:spPr>
          <a:xfrm>
            <a:off x="9720690" y="212271"/>
            <a:ext cx="2403475" cy="2403475"/>
          </a:xfrm>
        </p:spPr>
      </p:pic>
      <p:grpSp>
        <p:nvGrpSpPr>
          <p:cNvPr id="7" name="Group 6">
            <a:extLst>
              <a:ext uri="{FF2B5EF4-FFF2-40B4-BE49-F238E27FC236}">
                <a16:creationId xmlns:a16="http://schemas.microsoft.com/office/drawing/2014/main" id="{F764BE26-93E4-CEA9-2138-FADD85054684}"/>
              </a:ext>
            </a:extLst>
          </p:cNvPr>
          <p:cNvGrpSpPr/>
          <p:nvPr/>
        </p:nvGrpSpPr>
        <p:grpSpPr>
          <a:xfrm>
            <a:off x="6096000" y="2778450"/>
            <a:ext cx="5207369" cy="3344764"/>
            <a:chOff x="757750" y="1414009"/>
            <a:chExt cx="6394164" cy="3766682"/>
          </a:xfrm>
        </p:grpSpPr>
        <p:sp>
          <p:nvSpPr>
            <p:cNvPr id="6" name="Rectangle 5">
              <a:extLst>
                <a:ext uri="{FF2B5EF4-FFF2-40B4-BE49-F238E27FC236}">
                  <a16:creationId xmlns:a16="http://schemas.microsoft.com/office/drawing/2014/main" id="{BA3817C1-E84A-1786-F4CB-623E762B6151}"/>
                </a:ext>
              </a:extLst>
            </p:cNvPr>
            <p:cNvSpPr/>
            <p:nvPr/>
          </p:nvSpPr>
          <p:spPr>
            <a:xfrm>
              <a:off x="757750" y="1414009"/>
              <a:ext cx="6394164" cy="376668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2CE66C7-C614-08B6-A510-9D2683EEFDDC}"/>
                </a:ext>
              </a:extLst>
            </p:cNvPr>
            <p:cNvPicPr>
              <a:picLocks noChangeAspect="1"/>
            </p:cNvPicPr>
            <p:nvPr/>
          </p:nvPicPr>
          <p:blipFill>
            <a:blip r:embed="rId3"/>
            <a:stretch>
              <a:fillRect/>
            </a:stretch>
          </p:blipFill>
          <p:spPr>
            <a:xfrm>
              <a:off x="970276" y="1638817"/>
              <a:ext cx="5954089" cy="3251750"/>
            </a:xfrm>
            <a:prstGeom prst="rect">
              <a:avLst/>
            </a:prstGeom>
          </p:spPr>
        </p:pic>
      </p:grpSp>
    </p:spTree>
    <p:extLst>
      <p:ext uri="{BB962C8B-B14F-4D97-AF65-F5344CB8AC3E}">
        <p14:creationId xmlns:p14="http://schemas.microsoft.com/office/powerpoint/2010/main" val="633812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E0361-3315-7207-F97A-DBCC9C671EC0}"/>
              </a:ext>
            </a:extLst>
          </p:cNvPr>
          <p:cNvSpPr>
            <a:spLocks noGrp="1"/>
          </p:cNvSpPr>
          <p:nvPr>
            <p:ph type="title"/>
          </p:nvPr>
        </p:nvSpPr>
        <p:spPr/>
        <p:txBody>
          <a:bodyPr/>
          <a:lstStyle/>
          <a:p>
            <a:r>
              <a:rPr lang="en-US" dirty="0"/>
              <a:t>Road Map</a:t>
            </a:r>
          </a:p>
        </p:txBody>
      </p:sp>
      <p:pic>
        <p:nvPicPr>
          <p:cNvPr id="5" name="Content Placeholder 4">
            <a:extLst>
              <a:ext uri="{FF2B5EF4-FFF2-40B4-BE49-F238E27FC236}">
                <a16:creationId xmlns:a16="http://schemas.microsoft.com/office/drawing/2014/main" id="{0BBC4AA9-D17F-92EE-1105-EAED3902764E}"/>
              </a:ext>
            </a:extLst>
          </p:cNvPr>
          <p:cNvPicPr>
            <a:picLocks noGrp="1" noChangeAspect="1"/>
          </p:cNvPicPr>
          <p:nvPr>
            <p:ph idx="1"/>
          </p:nvPr>
        </p:nvPicPr>
        <p:blipFill>
          <a:blip r:embed="rId2"/>
          <a:stretch>
            <a:fillRect/>
          </a:stretch>
        </p:blipFill>
        <p:spPr>
          <a:xfrm>
            <a:off x="9401175" y="4241799"/>
            <a:ext cx="1744199" cy="1687513"/>
          </a:xfrm>
        </p:spPr>
      </p:pic>
      <p:pic>
        <p:nvPicPr>
          <p:cNvPr id="7" name="Picture 6">
            <a:extLst>
              <a:ext uri="{FF2B5EF4-FFF2-40B4-BE49-F238E27FC236}">
                <a16:creationId xmlns:a16="http://schemas.microsoft.com/office/drawing/2014/main" id="{2C121EF9-A019-269E-27D8-52B69EC15B1E}"/>
              </a:ext>
            </a:extLst>
          </p:cNvPr>
          <p:cNvPicPr>
            <a:picLocks noChangeAspect="1"/>
          </p:cNvPicPr>
          <p:nvPr/>
        </p:nvPicPr>
        <p:blipFill>
          <a:blip r:embed="rId3"/>
          <a:stretch>
            <a:fillRect/>
          </a:stretch>
        </p:blipFill>
        <p:spPr>
          <a:xfrm>
            <a:off x="7358063" y="2205108"/>
            <a:ext cx="1987761" cy="1404359"/>
          </a:xfrm>
          <a:prstGeom prst="rect">
            <a:avLst/>
          </a:prstGeom>
        </p:spPr>
      </p:pic>
      <p:grpSp>
        <p:nvGrpSpPr>
          <p:cNvPr id="11" name="Group 10">
            <a:extLst>
              <a:ext uri="{FF2B5EF4-FFF2-40B4-BE49-F238E27FC236}">
                <a16:creationId xmlns:a16="http://schemas.microsoft.com/office/drawing/2014/main" id="{8AEC8F3A-2B0D-977B-1973-7CF615BB9E32}"/>
              </a:ext>
            </a:extLst>
          </p:cNvPr>
          <p:cNvGrpSpPr/>
          <p:nvPr/>
        </p:nvGrpSpPr>
        <p:grpSpPr>
          <a:xfrm>
            <a:off x="4857750" y="314325"/>
            <a:ext cx="1985859" cy="1654367"/>
            <a:chOff x="4857750" y="314325"/>
            <a:chExt cx="1985859" cy="1654367"/>
          </a:xfrm>
        </p:grpSpPr>
        <p:pic>
          <p:nvPicPr>
            <p:cNvPr id="9" name="Picture 8">
              <a:extLst>
                <a:ext uri="{FF2B5EF4-FFF2-40B4-BE49-F238E27FC236}">
                  <a16:creationId xmlns:a16="http://schemas.microsoft.com/office/drawing/2014/main" id="{AB5471F0-4EAC-87B2-A29C-B79BDCEF124B}"/>
                </a:ext>
              </a:extLst>
            </p:cNvPr>
            <p:cNvPicPr>
              <a:picLocks noChangeAspect="1"/>
            </p:cNvPicPr>
            <p:nvPr/>
          </p:nvPicPr>
          <p:blipFill>
            <a:blip r:embed="rId4"/>
            <a:stretch>
              <a:fillRect/>
            </a:stretch>
          </p:blipFill>
          <p:spPr>
            <a:xfrm>
              <a:off x="4981818" y="683657"/>
              <a:ext cx="1430328" cy="1285035"/>
            </a:xfrm>
            <a:prstGeom prst="rect">
              <a:avLst/>
            </a:prstGeom>
          </p:spPr>
        </p:pic>
        <p:sp>
          <p:nvSpPr>
            <p:cNvPr id="10" name="TextBox 9">
              <a:extLst>
                <a:ext uri="{FF2B5EF4-FFF2-40B4-BE49-F238E27FC236}">
                  <a16:creationId xmlns:a16="http://schemas.microsoft.com/office/drawing/2014/main" id="{63DDB305-137C-5EBC-C632-B176E75F99C0}"/>
                </a:ext>
              </a:extLst>
            </p:cNvPr>
            <p:cNvSpPr txBox="1"/>
            <p:nvPr/>
          </p:nvSpPr>
          <p:spPr>
            <a:xfrm>
              <a:off x="4857750" y="314325"/>
              <a:ext cx="1985859" cy="369332"/>
            </a:xfrm>
            <a:prstGeom prst="rect">
              <a:avLst/>
            </a:prstGeom>
            <a:noFill/>
          </p:spPr>
          <p:txBody>
            <a:bodyPr wrap="square" rtlCol="0">
              <a:spAutoFit/>
            </a:bodyPr>
            <a:lstStyle/>
            <a:p>
              <a:r>
                <a:rPr lang="en-US" dirty="0"/>
                <a:t>From the Head</a:t>
              </a:r>
            </a:p>
          </p:txBody>
        </p:sp>
      </p:grpSp>
      <p:sp>
        <p:nvSpPr>
          <p:cNvPr id="12" name="TextBox 11">
            <a:extLst>
              <a:ext uri="{FF2B5EF4-FFF2-40B4-BE49-F238E27FC236}">
                <a16:creationId xmlns:a16="http://schemas.microsoft.com/office/drawing/2014/main" id="{917D08B6-88B1-92E4-6E91-45EAAC7C6FD1}"/>
              </a:ext>
            </a:extLst>
          </p:cNvPr>
          <p:cNvSpPr txBox="1"/>
          <p:nvPr/>
        </p:nvSpPr>
        <p:spPr>
          <a:xfrm>
            <a:off x="7358063" y="1748110"/>
            <a:ext cx="2257425" cy="369332"/>
          </a:xfrm>
          <a:prstGeom prst="rect">
            <a:avLst/>
          </a:prstGeom>
          <a:noFill/>
        </p:spPr>
        <p:txBody>
          <a:bodyPr wrap="square" rtlCol="0">
            <a:spAutoFit/>
          </a:bodyPr>
          <a:lstStyle/>
          <a:p>
            <a:r>
              <a:rPr lang="en-US" dirty="0"/>
              <a:t>From the Feet</a:t>
            </a:r>
          </a:p>
        </p:txBody>
      </p:sp>
      <p:sp>
        <p:nvSpPr>
          <p:cNvPr id="13" name="TextBox 12">
            <a:extLst>
              <a:ext uri="{FF2B5EF4-FFF2-40B4-BE49-F238E27FC236}">
                <a16:creationId xmlns:a16="http://schemas.microsoft.com/office/drawing/2014/main" id="{D05069E4-068B-0553-EE91-7B8A287C5D5F}"/>
              </a:ext>
            </a:extLst>
          </p:cNvPr>
          <p:cNvSpPr txBox="1"/>
          <p:nvPr/>
        </p:nvSpPr>
        <p:spPr>
          <a:xfrm>
            <a:off x="9401175" y="3697134"/>
            <a:ext cx="2357438" cy="369332"/>
          </a:xfrm>
          <a:prstGeom prst="rect">
            <a:avLst/>
          </a:prstGeom>
          <a:noFill/>
        </p:spPr>
        <p:txBody>
          <a:bodyPr wrap="square" rtlCol="0">
            <a:spAutoFit/>
          </a:bodyPr>
          <a:lstStyle/>
          <a:p>
            <a:r>
              <a:rPr lang="en-US" dirty="0"/>
              <a:t>From the Heart</a:t>
            </a:r>
          </a:p>
        </p:txBody>
      </p:sp>
      <p:sp>
        <p:nvSpPr>
          <p:cNvPr id="28" name="Arc 27">
            <a:extLst>
              <a:ext uri="{FF2B5EF4-FFF2-40B4-BE49-F238E27FC236}">
                <a16:creationId xmlns:a16="http://schemas.microsoft.com/office/drawing/2014/main" id="{D970CA69-E012-A707-AC45-ED70AAA5389F}"/>
              </a:ext>
            </a:extLst>
          </p:cNvPr>
          <p:cNvSpPr/>
          <p:nvPr/>
        </p:nvSpPr>
        <p:spPr>
          <a:xfrm rot="21200689">
            <a:off x="5592034" y="993079"/>
            <a:ext cx="2071688" cy="1800225"/>
          </a:xfrm>
          <a:prstGeom prst="arc">
            <a:avLst/>
          </a:prstGeom>
          <a:ln w="2286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a:extLst>
              <a:ext uri="{FF2B5EF4-FFF2-40B4-BE49-F238E27FC236}">
                <a16:creationId xmlns:a16="http://schemas.microsoft.com/office/drawing/2014/main" id="{89C21330-4A5A-5CF6-5301-6B1B7C63855F}"/>
              </a:ext>
            </a:extLst>
          </p:cNvPr>
          <p:cNvSpPr/>
          <p:nvPr/>
        </p:nvSpPr>
        <p:spPr>
          <a:xfrm rot="21200689">
            <a:off x="5592035" y="993080"/>
            <a:ext cx="2071688" cy="1800225"/>
          </a:xfrm>
          <a:prstGeom prst="arc">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217F2829-A2A5-BC7C-3EFE-513383E52D21}"/>
              </a:ext>
            </a:extLst>
          </p:cNvPr>
          <p:cNvGrpSpPr/>
          <p:nvPr/>
        </p:nvGrpSpPr>
        <p:grpSpPr>
          <a:xfrm rot="11024389">
            <a:off x="8144258" y="2784391"/>
            <a:ext cx="2071688" cy="1825482"/>
            <a:chOff x="8375282" y="2684097"/>
            <a:chExt cx="2071688" cy="1825482"/>
          </a:xfrm>
        </p:grpSpPr>
        <p:sp>
          <p:nvSpPr>
            <p:cNvPr id="31" name="Arc 30">
              <a:extLst>
                <a:ext uri="{FF2B5EF4-FFF2-40B4-BE49-F238E27FC236}">
                  <a16:creationId xmlns:a16="http://schemas.microsoft.com/office/drawing/2014/main" id="{141503E5-A8E7-8854-7D8E-38DA25736F4D}"/>
                </a:ext>
              </a:extLst>
            </p:cNvPr>
            <p:cNvSpPr/>
            <p:nvPr/>
          </p:nvSpPr>
          <p:spPr>
            <a:xfrm rot="21200689">
              <a:off x="8375282" y="2709354"/>
              <a:ext cx="2071688" cy="1800225"/>
            </a:xfrm>
            <a:prstGeom prst="arc">
              <a:avLst/>
            </a:prstGeom>
            <a:ln w="2286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a:extLst>
                <a:ext uri="{FF2B5EF4-FFF2-40B4-BE49-F238E27FC236}">
                  <a16:creationId xmlns:a16="http://schemas.microsoft.com/office/drawing/2014/main" id="{6B7D4C39-2048-6375-C079-F059D8405DFD}"/>
                </a:ext>
              </a:extLst>
            </p:cNvPr>
            <p:cNvSpPr/>
            <p:nvPr/>
          </p:nvSpPr>
          <p:spPr>
            <a:xfrm rot="21200689">
              <a:off x="8375282" y="2684097"/>
              <a:ext cx="2071688" cy="1800225"/>
            </a:xfrm>
            <a:prstGeom prst="arc">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 name="Freeform 2">
            <a:extLst>
              <a:ext uri="{FF2B5EF4-FFF2-40B4-BE49-F238E27FC236}">
                <a16:creationId xmlns:a16="http://schemas.microsoft.com/office/drawing/2014/main" id="{7C57F992-3DC1-E108-A064-E2A4D3EE139A}"/>
              </a:ext>
            </a:extLst>
          </p:cNvPr>
          <p:cNvSpPr/>
          <p:nvPr/>
        </p:nvSpPr>
        <p:spPr>
          <a:xfrm>
            <a:off x="6578930" y="1508166"/>
            <a:ext cx="4025735" cy="3206338"/>
          </a:xfrm>
          <a:custGeom>
            <a:avLst/>
            <a:gdLst>
              <a:gd name="connsiteX0" fmla="*/ 1282535 w 4025735"/>
              <a:gd name="connsiteY0" fmla="*/ 154379 h 3206338"/>
              <a:gd name="connsiteX1" fmla="*/ 902525 w 4025735"/>
              <a:gd name="connsiteY1" fmla="*/ 166255 h 3206338"/>
              <a:gd name="connsiteX2" fmla="*/ 866899 w 4025735"/>
              <a:gd name="connsiteY2" fmla="*/ 178130 h 3206338"/>
              <a:gd name="connsiteX3" fmla="*/ 807522 w 4025735"/>
              <a:gd name="connsiteY3" fmla="*/ 190005 h 3206338"/>
              <a:gd name="connsiteX4" fmla="*/ 700644 w 4025735"/>
              <a:gd name="connsiteY4" fmla="*/ 225631 h 3206338"/>
              <a:gd name="connsiteX5" fmla="*/ 665018 w 4025735"/>
              <a:gd name="connsiteY5" fmla="*/ 249382 h 3206338"/>
              <a:gd name="connsiteX6" fmla="*/ 617517 w 4025735"/>
              <a:gd name="connsiteY6" fmla="*/ 273133 h 3206338"/>
              <a:gd name="connsiteX7" fmla="*/ 570015 w 4025735"/>
              <a:gd name="connsiteY7" fmla="*/ 308759 h 3206338"/>
              <a:gd name="connsiteX8" fmla="*/ 534389 w 4025735"/>
              <a:gd name="connsiteY8" fmla="*/ 332509 h 3206338"/>
              <a:gd name="connsiteX9" fmla="*/ 498764 w 4025735"/>
              <a:gd name="connsiteY9" fmla="*/ 368135 h 3206338"/>
              <a:gd name="connsiteX10" fmla="*/ 427512 w 4025735"/>
              <a:gd name="connsiteY10" fmla="*/ 403761 h 3206338"/>
              <a:gd name="connsiteX11" fmla="*/ 380010 w 4025735"/>
              <a:gd name="connsiteY11" fmla="*/ 451263 h 3206338"/>
              <a:gd name="connsiteX12" fmla="*/ 296883 w 4025735"/>
              <a:gd name="connsiteY12" fmla="*/ 534390 h 3206338"/>
              <a:gd name="connsiteX13" fmla="*/ 285008 w 4025735"/>
              <a:gd name="connsiteY13" fmla="*/ 570016 h 3206338"/>
              <a:gd name="connsiteX14" fmla="*/ 237506 w 4025735"/>
              <a:gd name="connsiteY14" fmla="*/ 641268 h 3206338"/>
              <a:gd name="connsiteX15" fmla="*/ 213756 w 4025735"/>
              <a:gd name="connsiteY15" fmla="*/ 676894 h 3206338"/>
              <a:gd name="connsiteX16" fmla="*/ 190005 w 4025735"/>
              <a:gd name="connsiteY16" fmla="*/ 712520 h 3206338"/>
              <a:gd name="connsiteX17" fmla="*/ 166254 w 4025735"/>
              <a:gd name="connsiteY17" fmla="*/ 748146 h 3206338"/>
              <a:gd name="connsiteX18" fmla="*/ 154379 w 4025735"/>
              <a:gd name="connsiteY18" fmla="*/ 819398 h 3206338"/>
              <a:gd name="connsiteX19" fmla="*/ 130628 w 4025735"/>
              <a:gd name="connsiteY19" fmla="*/ 855024 h 3206338"/>
              <a:gd name="connsiteX20" fmla="*/ 118753 w 4025735"/>
              <a:gd name="connsiteY20" fmla="*/ 890650 h 3206338"/>
              <a:gd name="connsiteX21" fmla="*/ 83127 w 4025735"/>
              <a:gd name="connsiteY21" fmla="*/ 973777 h 3206338"/>
              <a:gd name="connsiteX22" fmla="*/ 59376 w 4025735"/>
              <a:gd name="connsiteY22" fmla="*/ 1045029 h 3206338"/>
              <a:gd name="connsiteX23" fmla="*/ 23751 w 4025735"/>
              <a:gd name="connsiteY23" fmla="*/ 1175657 h 3206338"/>
              <a:gd name="connsiteX24" fmla="*/ 0 w 4025735"/>
              <a:gd name="connsiteY24" fmla="*/ 1330037 h 3206338"/>
              <a:gd name="connsiteX25" fmla="*/ 11875 w 4025735"/>
              <a:gd name="connsiteY25" fmla="*/ 1650670 h 3206338"/>
              <a:gd name="connsiteX26" fmla="*/ 23751 w 4025735"/>
              <a:gd name="connsiteY26" fmla="*/ 1698172 h 3206338"/>
              <a:gd name="connsiteX27" fmla="*/ 71252 w 4025735"/>
              <a:gd name="connsiteY27" fmla="*/ 1876302 h 3206338"/>
              <a:gd name="connsiteX28" fmla="*/ 95002 w 4025735"/>
              <a:gd name="connsiteY28" fmla="*/ 1983179 h 3206338"/>
              <a:gd name="connsiteX29" fmla="*/ 106878 w 4025735"/>
              <a:gd name="connsiteY29" fmla="*/ 2042556 h 3206338"/>
              <a:gd name="connsiteX30" fmla="*/ 130628 w 4025735"/>
              <a:gd name="connsiteY30" fmla="*/ 2101933 h 3206338"/>
              <a:gd name="connsiteX31" fmla="*/ 142504 w 4025735"/>
              <a:gd name="connsiteY31" fmla="*/ 2149434 h 3206338"/>
              <a:gd name="connsiteX32" fmla="*/ 166254 w 4025735"/>
              <a:gd name="connsiteY32" fmla="*/ 2185060 h 3206338"/>
              <a:gd name="connsiteX33" fmla="*/ 190005 w 4025735"/>
              <a:gd name="connsiteY33" fmla="*/ 2232561 h 3206338"/>
              <a:gd name="connsiteX34" fmla="*/ 213756 w 4025735"/>
              <a:gd name="connsiteY34" fmla="*/ 2268187 h 3206338"/>
              <a:gd name="connsiteX35" fmla="*/ 237506 w 4025735"/>
              <a:gd name="connsiteY35" fmla="*/ 2315689 h 3206338"/>
              <a:gd name="connsiteX36" fmla="*/ 320634 w 4025735"/>
              <a:gd name="connsiteY36" fmla="*/ 2434442 h 3206338"/>
              <a:gd name="connsiteX37" fmla="*/ 380010 w 4025735"/>
              <a:gd name="connsiteY37" fmla="*/ 2505694 h 3206338"/>
              <a:gd name="connsiteX38" fmla="*/ 427512 w 4025735"/>
              <a:gd name="connsiteY38" fmla="*/ 2588821 h 3206338"/>
              <a:gd name="connsiteX39" fmla="*/ 475013 w 4025735"/>
              <a:gd name="connsiteY39" fmla="*/ 2624447 h 3206338"/>
              <a:gd name="connsiteX40" fmla="*/ 688769 w 4025735"/>
              <a:gd name="connsiteY40" fmla="*/ 2790702 h 3206338"/>
              <a:gd name="connsiteX41" fmla="*/ 843148 w 4025735"/>
              <a:gd name="connsiteY41" fmla="*/ 2897579 h 3206338"/>
              <a:gd name="connsiteX42" fmla="*/ 938151 w 4025735"/>
              <a:gd name="connsiteY42" fmla="*/ 2956956 h 3206338"/>
              <a:gd name="connsiteX43" fmla="*/ 985652 w 4025735"/>
              <a:gd name="connsiteY43" fmla="*/ 2968831 h 3206338"/>
              <a:gd name="connsiteX44" fmla="*/ 1104405 w 4025735"/>
              <a:gd name="connsiteY44" fmla="*/ 3016333 h 3206338"/>
              <a:gd name="connsiteX45" fmla="*/ 1151906 w 4025735"/>
              <a:gd name="connsiteY45" fmla="*/ 3028208 h 3206338"/>
              <a:gd name="connsiteX46" fmla="*/ 1187532 w 4025735"/>
              <a:gd name="connsiteY46" fmla="*/ 3040083 h 3206338"/>
              <a:gd name="connsiteX47" fmla="*/ 1246909 w 4025735"/>
              <a:gd name="connsiteY47" fmla="*/ 3051959 h 3206338"/>
              <a:gd name="connsiteX48" fmla="*/ 1341912 w 4025735"/>
              <a:gd name="connsiteY48" fmla="*/ 3075709 h 3206338"/>
              <a:gd name="connsiteX49" fmla="*/ 1496291 w 4025735"/>
              <a:gd name="connsiteY49" fmla="*/ 3111335 h 3206338"/>
              <a:gd name="connsiteX50" fmla="*/ 1543792 w 4025735"/>
              <a:gd name="connsiteY50" fmla="*/ 3123211 h 3206338"/>
              <a:gd name="connsiteX51" fmla="*/ 1591293 w 4025735"/>
              <a:gd name="connsiteY51" fmla="*/ 3135086 h 3206338"/>
              <a:gd name="connsiteX52" fmla="*/ 1638795 w 4025735"/>
              <a:gd name="connsiteY52" fmla="*/ 3158837 h 3206338"/>
              <a:gd name="connsiteX53" fmla="*/ 1757548 w 4025735"/>
              <a:gd name="connsiteY53" fmla="*/ 3182587 h 3206338"/>
              <a:gd name="connsiteX54" fmla="*/ 1923802 w 4025735"/>
              <a:gd name="connsiteY54" fmla="*/ 3206338 h 3206338"/>
              <a:gd name="connsiteX55" fmla="*/ 2695699 w 4025735"/>
              <a:gd name="connsiteY55" fmla="*/ 3182587 h 3206338"/>
              <a:gd name="connsiteX56" fmla="*/ 2766951 w 4025735"/>
              <a:gd name="connsiteY56" fmla="*/ 3158837 h 3206338"/>
              <a:gd name="connsiteX57" fmla="*/ 2838202 w 4025735"/>
              <a:gd name="connsiteY57" fmla="*/ 3146961 h 3206338"/>
              <a:gd name="connsiteX58" fmla="*/ 2897579 w 4025735"/>
              <a:gd name="connsiteY58" fmla="*/ 3123211 h 3206338"/>
              <a:gd name="connsiteX59" fmla="*/ 2933205 w 4025735"/>
              <a:gd name="connsiteY59" fmla="*/ 3111335 h 3206338"/>
              <a:gd name="connsiteX60" fmla="*/ 2980706 w 4025735"/>
              <a:gd name="connsiteY60" fmla="*/ 3075709 h 3206338"/>
              <a:gd name="connsiteX61" fmla="*/ 3016332 w 4025735"/>
              <a:gd name="connsiteY61" fmla="*/ 3063834 h 3206338"/>
              <a:gd name="connsiteX62" fmla="*/ 3075709 w 4025735"/>
              <a:gd name="connsiteY62" fmla="*/ 3028208 h 3206338"/>
              <a:gd name="connsiteX63" fmla="*/ 3158836 w 4025735"/>
              <a:gd name="connsiteY63" fmla="*/ 2968831 h 3206338"/>
              <a:gd name="connsiteX64" fmla="*/ 3301340 w 4025735"/>
              <a:gd name="connsiteY64" fmla="*/ 2861953 h 3206338"/>
              <a:gd name="connsiteX65" fmla="*/ 3336966 w 4025735"/>
              <a:gd name="connsiteY65" fmla="*/ 2838203 h 3206338"/>
              <a:gd name="connsiteX66" fmla="*/ 3384467 w 4025735"/>
              <a:gd name="connsiteY66" fmla="*/ 2778826 h 3206338"/>
              <a:gd name="connsiteX67" fmla="*/ 3455719 w 4025735"/>
              <a:gd name="connsiteY67" fmla="*/ 2707574 h 3206338"/>
              <a:gd name="connsiteX68" fmla="*/ 3479470 w 4025735"/>
              <a:gd name="connsiteY68" fmla="*/ 2671948 h 3206338"/>
              <a:gd name="connsiteX69" fmla="*/ 3526971 w 4025735"/>
              <a:gd name="connsiteY69" fmla="*/ 2636322 h 3206338"/>
              <a:gd name="connsiteX70" fmla="*/ 3550722 w 4025735"/>
              <a:gd name="connsiteY70" fmla="*/ 2600696 h 3206338"/>
              <a:gd name="connsiteX71" fmla="*/ 3586348 w 4025735"/>
              <a:gd name="connsiteY71" fmla="*/ 2553195 h 3206338"/>
              <a:gd name="connsiteX72" fmla="*/ 3645725 w 4025735"/>
              <a:gd name="connsiteY72" fmla="*/ 2493818 h 3206338"/>
              <a:gd name="connsiteX73" fmla="*/ 3669475 w 4025735"/>
              <a:gd name="connsiteY73" fmla="*/ 2458192 h 3206338"/>
              <a:gd name="connsiteX74" fmla="*/ 3716976 w 4025735"/>
              <a:gd name="connsiteY74" fmla="*/ 2410691 h 3206338"/>
              <a:gd name="connsiteX75" fmla="*/ 3752602 w 4025735"/>
              <a:gd name="connsiteY75" fmla="*/ 2363190 h 3206338"/>
              <a:gd name="connsiteX76" fmla="*/ 3883231 w 4025735"/>
              <a:gd name="connsiteY76" fmla="*/ 2173185 h 3206338"/>
              <a:gd name="connsiteX77" fmla="*/ 3930732 w 4025735"/>
              <a:gd name="connsiteY77" fmla="*/ 2101933 h 3206338"/>
              <a:gd name="connsiteX78" fmla="*/ 3978234 w 4025735"/>
              <a:gd name="connsiteY78" fmla="*/ 2030681 h 3206338"/>
              <a:gd name="connsiteX79" fmla="*/ 4001984 w 4025735"/>
              <a:gd name="connsiteY79" fmla="*/ 1935678 h 3206338"/>
              <a:gd name="connsiteX80" fmla="*/ 4025735 w 4025735"/>
              <a:gd name="connsiteY80" fmla="*/ 1864426 h 3206338"/>
              <a:gd name="connsiteX81" fmla="*/ 4013860 w 4025735"/>
              <a:gd name="connsiteY81" fmla="*/ 1686296 h 3206338"/>
              <a:gd name="connsiteX82" fmla="*/ 3954483 w 4025735"/>
              <a:gd name="connsiteY82" fmla="*/ 1484416 h 3206338"/>
              <a:gd name="connsiteX83" fmla="*/ 3764478 w 4025735"/>
              <a:gd name="connsiteY83" fmla="*/ 1223159 h 3206338"/>
              <a:gd name="connsiteX84" fmla="*/ 3740727 w 4025735"/>
              <a:gd name="connsiteY84" fmla="*/ 1175657 h 3206338"/>
              <a:gd name="connsiteX85" fmla="*/ 3420093 w 4025735"/>
              <a:gd name="connsiteY85" fmla="*/ 878774 h 3206338"/>
              <a:gd name="connsiteX86" fmla="*/ 3075709 w 4025735"/>
              <a:gd name="connsiteY86" fmla="*/ 641268 h 3206338"/>
              <a:gd name="connsiteX87" fmla="*/ 2755075 w 4025735"/>
              <a:gd name="connsiteY87" fmla="*/ 439387 h 3206338"/>
              <a:gd name="connsiteX88" fmla="*/ 2481943 w 4025735"/>
              <a:gd name="connsiteY88" fmla="*/ 285008 h 3206338"/>
              <a:gd name="connsiteX89" fmla="*/ 2208810 w 4025735"/>
              <a:gd name="connsiteY89" fmla="*/ 154379 h 3206338"/>
              <a:gd name="connsiteX90" fmla="*/ 1995054 w 4025735"/>
              <a:gd name="connsiteY90" fmla="*/ 95003 h 3206338"/>
              <a:gd name="connsiteX91" fmla="*/ 1900052 w 4025735"/>
              <a:gd name="connsiteY91" fmla="*/ 71252 h 3206338"/>
              <a:gd name="connsiteX92" fmla="*/ 1805049 w 4025735"/>
              <a:gd name="connsiteY92" fmla="*/ 47502 h 3206338"/>
              <a:gd name="connsiteX93" fmla="*/ 1686296 w 4025735"/>
              <a:gd name="connsiteY93" fmla="*/ 11876 h 3206338"/>
              <a:gd name="connsiteX94" fmla="*/ 1638795 w 4025735"/>
              <a:gd name="connsiteY94" fmla="*/ 0 h 3206338"/>
              <a:gd name="connsiteX95" fmla="*/ 866899 w 4025735"/>
              <a:gd name="connsiteY95" fmla="*/ 95003 h 3206338"/>
              <a:gd name="connsiteX96" fmla="*/ 795647 w 4025735"/>
              <a:gd name="connsiteY96" fmla="*/ 142504 h 320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025735" h="3206338">
                <a:moveTo>
                  <a:pt x="1282535" y="154379"/>
                </a:moveTo>
                <a:cubicBezTo>
                  <a:pt x="1155865" y="158338"/>
                  <a:pt x="1029050" y="159025"/>
                  <a:pt x="902525" y="166255"/>
                </a:cubicBezTo>
                <a:cubicBezTo>
                  <a:pt x="890028" y="166969"/>
                  <a:pt x="879043" y="175094"/>
                  <a:pt x="866899" y="178130"/>
                </a:cubicBezTo>
                <a:cubicBezTo>
                  <a:pt x="847317" y="183025"/>
                  <a:pt x="826930" y="184460"/>
                  <a:pt x="807522" y="190005"/>
                </a:cubicBezTo>
                <a:cubicBezTo>
                  <a:pt x="771414" y="200322"/>
                  <a:pt x="700644" y="225631"/>
                  <a:pt x="700644" y="225631"/>
                </a:cubicBezTo>
                <a:cubicBezTo>
                  <a:pt x="688769" y="233548"/>
                  <a:pt x="677410" y="242301"/>
                  <a:pt x="665018" y="249382"/>
                </a:cubicBezTo>
                <a:cubicBezTo>
                  <a:pt x="649648" y="258165"/>
                  <a:pt x="632529" y="263751"/>
                  <a:pt x="617517" y="273133"/>
                </a:cubicBezTo>
                <a:cubicBezTo>
                  <a:pt x="600733" y="283623"/>
                  <a:pt x="586121" y="297255"/>
                  <a:pt x="570015" y="308759"/>
                </a:cubicBezTo>
                <a:cubicBezTo>
                  <a:pt x="558401" y="317054"/>
                  <a:pt x="545353" y="323372"/>
                  <a:pt x="534389" y="332509"/>
                </a:cubicBezTo>
                <a:cubicBezTo>
                  <a:pt x="521487" y="343260"/>
                  <a:pt x="512737" y="358819"/>
                  <a:pt x="498764" y="368135"/>
                </a:cubicBezTo>
                <a:cubicBezTo>
                  <a:pt x="476670" y="382865"/>
                  <a:pt x="449266" y="388533"/>
                  <a:pt x="427512" y="403761"/>
                </a:cubicBezTo>
                <a:cubicBezTo>
                  <a:pt x="409167" y="416602"/>
                  <a:pt x="397012" y="436690"/>
                  <a:pt x="380010" y="451263"/>
                </a:cubicBezTo>
                <a:cubicBezTo>
                  <a:pt x="295796" y="523446"/>
                  <a:pt x="402135" y="402823"/>
                  <a:pt x="296883" y="534390"/>
                </a:cubicBezTo>
                <a:cubicBezTo>
                  <a:pt x="292925" y="546265"/>
                  <a:pt x="291087" y="559074"/>
                  <a:pt x="285008" y="570016"/>
                </a:cubicBezTo>
                <a:cubicBezTo>
                  <a:pt x="271145" y="594969"/>
                  <a:pt x="253340" y="617517"/>
                  <a:pt x="237506" y="641268"/>
                </a:cubicBezTo>
                <a:lnTo>
                  <a:pt x="213756" y="676894"/>
                </a:lnTo>
                <a:lnTo>
                  <a:pt x="190005" y="712520"/>
                </a:lnTo>
                <a:lnTo>
                  <a:pt x="166254" y="748146"/>
                </a:lnTo>
                <a:cubicBezTo>
                  <a:pt x="162296" y="771897"/>
                  <a:pt x="161993" y="796555"/>
                  <a:pt x="154379" y="819398"/>
                </a:cubicBezTo>
                <a:cubicBezTo>
                  <a:pt x="149866" y="832938"/>
                  <a:pt x="137011" y="842258"/>
                  <a:pt x="130628" y="855024"/>
                </a:cubicBezTo>
                <a:cubicBezTo>
                  <a:pt x="125030" y="866220"/>
                  <a:pt x="123402" y="879028"/>
                  <a:pt x="118753" y="890650"/>
                </a:cubicBezTo>
                <a:cubicBezTo>
                  <a:pt x="107557" y="918640"/>
                  <a:pt x="93949" y="945640"/>
                  <a:pt x="83127" y="973777"/>
                </a:cubicBezTo>
                <a:cubicBezTo>
                  <a:pt x="74140" y="997144"/>
                  <a:pt x="67293" y="1021278"/>
                  <a:pt x="59376" y="1045029"/>
                </a:cubicBezTo>
                <a:cubicBezTo>
                  <a:pt x="45397" y="1086967"/>
                  <a:pt x="29108" y="1132802"/>
                  <a:pt x="23751" y="1175657"/>
                </a:cubicBezTo>
                <a:cubicBezTo>
                  <a:pt x="9371" y="1290688"/>
                  <a:pt x="18134" y="1239366"/>
                  <a:pt x="0" y="1330037"/>
                </a:cubicBezTo>
                <a:cubicBezTo>
                  <a:pt x="3958" y="1436915"/>
                  <a:pt x="4989" y="1543941"/>
                  <a:pt x="11875" y="1650670"/>
                </a:cubicBezTo>
                <a:cubicBezTo>
                  <a:pt x="12926" y="1666957"/>
                  <a:pt x="20331" y="1682213"/>
                  <a:pt x="23751" y="1698172"/>
                </a:cubicBezTo>
                <a:cubicBezTo>
                  <a:pt x="55980" y="1848574"/>
                  <a:pt x="30239" y="1773769"/>
                  <a:pt x="71252" y="1876302"/>
                </a:cubicBezTo>
                <a:cubicBezTo>
                  <a:pt x="107055" y="2055320"/>
                  <a:pt x="61471" y="1832294"/>
                  <a:pt x="95002" y="1983179"/>
                </a:cubicBezTo>
                <a:cubicBezTo>
                  <a:pt x="99381" y="2002883"/>
                  <a:pt x="101078" y="2023223"/>
                  <a:pt x="106878" y="2042556"/>
                </a:cubicBezTo>
                <a:cubicBezTo>
                  <a:pt x="113003" y="2062974"/>
                  <a:pt x="123887" y="2081710"/>
                  <a:pt x="130628" y="2101933"/>
                </a:cubicBezTo>
                <a:cubicBezTo>
                  <a:pt x="135789" y="2117416"/>
                  <a:pt x="136075" y="2134433"/>
                  <a:pt x="142504" y="2149434"/>
                </a:cubicBezTo>
                <a:cubicBezTo>
                  <a:pt x="148126" y="2162552"/>
                  <a:pt x="159173" y="2172668"/>
                  <a:pt x="166254" y="2185060"/>
                </a:cubicBezTo>
                <a:cubicBezTo>
                  <a:pt x="175037" y="2200430"/>
                  <a:pt x="181222" y="2217191"/>
                  <a:pt x="190005" y="2232561"/>
                </a:cubicBezTo>
                <a:cubicBezTo>
                  <a:pt x="197086" y="2244953"/>
                  <a:pt x="206675" y="2255795"/>
                  <a:pt x="213756" y="2268187"/>
                </a:cubicBezTo>
                <a:cubicBezTo>
                  <a:pt x="222539" y="2283557"/>
                  <a:pt x="228398" y="2300509"/>
                  <a:pt x="237506" y="2315689"/>
                </a:cubicBezTo>
                <a:cubicBezTo>
                  <a:pt x="257371" y="2348797"/>
                  <a:pt x="294657" y="2401971"/>
                  <a:pt x="320634" y="2434442"/>
                </a:cubicBezTo>
                <a:cubicBezTo>
                  <a:pt x="339947" y="2458584"/>
                  <a:pt x="360218" y="2481943"/>
                  <a:pt x="380010" y="2505694"/>
                </a:cubicBezTo>
                <a:cubicBezTo>
                  <a:pt x="393598" y="2546455"/>
                  <a:pt x="391565" y="2552874"/>
                  <a:pt x="427512" y="2588821"/>
                </a:cubicBezTo>
                <a:cubicBezTo>
                  <a:pt x="441507" y="2602816"/>
                  <a:pt x="460423" y="2611073"/>
                  <a:pt x="475013" y="2624447"/>
                </a:cubicBezTo>
                <a:cubicBezTo>
                  <a:pt x="722116" y="2850960"/>
                  <a:pt x="408476" y="2594497"/>
                  <a:pt x="688769" y="2790702"/>
                </a:cubicBezTo>
                <a:cubicBezTo>
                  <a:pt x="819322" y="2882089"/>
                  <a:pt x="767286" y="2847005"/>
                  <a:pt x="843148" y="2897579"/>
                </a:cubicBezTo>
                <a:cubicBezTo>
                  <a:pt x="866984" y="2913470"/>
                  <a:pt x="916661" y="2947405"/>
                  <a:pt x="938151" y="2956956"/>
                </a:cubicBezTo>
                <a:cubicBezTo>
                  <a:pt x="953065" y="2963585"/>
                  <a:pt x="970282" y="2963342"/>
                  <a:pt x="985652" y="2968831"/>
                </a:cubicBezTo>
                <a:cubicBezTo>
                  <a:pt x="1025802" y="2983170"/>
                  <a:pt x="1064255" y="3001994"/>
                  <a:pt x="1104405" y="3016333"/>
                </a:cubicBezTo>
                <a:cubicBezTo>
                  <a:pt x="1119775" y="3021822"/>
                  <a:pt x="1136213" y="3023724"/>
                  <a:pt x="1151906" y="3028208"/>
                </a:cubicBezTo>
                <a:cubicBezTo>
                  <a:pt x="1163942" y="3031647"/>
                  <a:pt x="1175388" y="3037047"/>
                  <a:pt x="1187532" y="3040083"/>
                </a:cubicBezTo>
                <a:cubicBezTo>
                  <a:pt x="1207114" y="3044978"/>
                  <a:pt x="1227242" y="3047420"/>
                  <a:pt x="1246909" y="3051959"/>
                </a:cubicBezTo>
                <a:cubicBezTo>
                  <a:pt x="1278715" y="3059299"/>
                  <a:pt x="1310157" y="3068148"/>
                  <a:pt x="1341912" y="3075709"/>
                </a:cubicBezTo>
                <a:lnTo>
                  <a:pt x="1496291" y="3111335"/>
                </a:lnTo>
                <a:cubicBezTo>
                  <a:pt x="1512178" y="3115073"/>
                  <a:pt x="1527958" y="3119252"/>
                  <a:pt x="1543792" y="3123211"/>
                </a:cubicBezTo>
                <a:lnTo>
                  <a:pt x="1591293" y="3135086"/>
                </a:lnTo>
                <a:cubicBezTo>
                  <a:pt x="1607127" y="3143003"/>
                  <a:pt x="1621773" y="3153974"/>
                  <a:pt x="1638795" y="3158837"/>
                </a:cubicBezTo>
                <a:cubicBezTo>
                  <a:pt x="1677610" y="3169927"/>
                  <a:pt x="1717964" y="3174670"/>
                  <a:pt x="1757548" y="3182587"/>
                </a:cubicBezTo>
                <a:cubicBezTo>
                  <a:pt x="1852084" y="3201494"/>
                  <a:pt x="1796845" y="3192232"/>
                  <a:pt x="1923802" y="3206338"/>
                </a:cubicBezTo>
                <a:cubicBezTo>
                  <a:pt x="2181101" y="3198421"/>
                  <a:pt x="2438686" y="3197067"/>
                  <a:pt x="2695699" y="3182587"/>
                </a:cubicBezTo>
                <a:cubicBezTo>
                  <a:pt x="2720695" y="3181179"/>
                  <a:pt x="2742256" y="3162953"/>
                  <a:pt x="2766951" y="3158837"/>
                </a:cubicBezTo>
                <a:lnTo>
                  <a:pt x="2838202" y="3146961"/>
                </a:lnTo>
                <a:cubicBezTo>
                  <a:pt x="2857994" y="3139044"/>
                  <a:pt x="2877619" y="3130696"/>
                  <a:pt x="2897579" y="3123211"/>
                </a:cubicBezTo>
                <a:cubicBezTo>
                  <a:pt x="2909300" y="3118816"/>
                  <a:pt x="2922337" y="3117546"/>
                  <a:pt x="2933205" y="3111335"/>
                </a:cubicBezTo>
                <a:cubicBezTo>
                  <a:pt x="2950389" y="3101515"/>
                  <a:pt x="2963522" y="3085529"/>
                  <a:pt x="2980706" y="3075709"/>
                </a:cubicBezTo>
                <a:cubicBezTo>
                  <a:pt x="2991574" y="3069499"/>
                  <a:pt x="3005136" y="3069432"/>
                  <a:pt x="3016332" y="3063834"/>
                </a:cubicBezTo>
                <a:cubicBezTo>
                  <a:pt x="3036977" y="3053512"/>
                  <a:pt x="3056504" y="3041011"/>
                  <a:pt x="3075709" y="3028208"/>
                </a:cubicBezTo>
                <a:cubicBezTo>
                  <a:pt x="3180220" y="2958534"/>
                  <a:pt x="3073865" y="3021938"/>
                  <a:pt x="3158836" y="2968831"/>
                </a:cubicBezTo>
                <a:cubicBezTo>
                  <a:pt x="3283252" y="2891071"/>
                  <a:pt x="3147333" y="2985158"/>
                  <a:pt x="3301340" y="2861953"/>
                </a:cubicBezTo>
                <a:cubicBezTo>
                  <a:pt x="3312485" y="2853037"/>
                  <a:pt x="3326874" y="2848295"/>
                  <a:pt x="3336966" y="2838203"/>
                </a:cubicBezTo>
                <a:cubicBezTo>
                  <a:pt x="3354889" y="2820280"/>
                  <a:pt x="3367417" y="2797581"/>
                  <a:pt x="3384467" y="2778826"/>
                </a:cubicBezTo>
                <a:cubicBezTo>
                  <a:pt x="3407061" y="2753972"/>
                  <a:pt x="3433404" y="2732678"/>
                  <a:pt x="3455719" y="2707574"/>
                </a:cubicBezTo>
                <a:cubicBezTo>
                  <a:pt x="3465201" y="2696907"/>
                  <a:pt x="3469378" y="2682040"/>
                  <a:pt x="3479470" y="2671948"/>
                </a:cubicBezTo>
                <a:cubicBezTo>
                  <a:pt x="3493465" y="2657953"/>
                  <a:pt x="3512976" y="2650317"/>
                  <a:pt x="3526971" y="2636322"/>
                </a:cubicBezTo>
                <a:cubicBezTo>
                  <a:pt x="3537063" y="2626230"/>
                  <a:pt x="3542426" y="2612310"/>
                  <a:pt x="3550722" y="2600696"/>
                </a:cubicBezTo>
                <a:cubicBezTo>
                  <a:pt x="3562226" y="2584591"/>
                  <a:pt x="3573199" y="2567988"/>
                  <a:pt x="3586348" y="2553195"/>
                </a:cubicBezTo>
                <a:cubicBezTo>
                  <a:pt x="3604944" y="2532275"/>
                  <a:pt x="3627293" y="2514883"/>
                  <a:pt x="3645725" y="2493818"/>
                </a:cubicBezTo>
                <a:cubicBezTo>
                  <a:pt x="3655123" y="2483077"/>
                  <a:pt x="3660187" y="2469028"/>
                  <a:pt x="3669475" y="2458192"/>
                </a:cubicBezTo>
                <a:cubicBezTo>
                  <a:pt x="3684048" y="2441191"/>
                  <a:pt x="3702231" y="2427543"/>
                  <a:pt x="3716976" y="2410691"/>
                </a:cubicBezTo>
                <a:cubicBezTo>
                  <a:pt x="3730009" y="2395796"/>
                  <a:pt x="3741389" y="2379500"/>
                  <a:pt x="3752602" y="2363190"/>
                </a:cubicBezTo>
                <a:cubicBezTo>
                  <a:pt x="3898327" y="2151228"/>
                  <a:pt x="3799573" y="2284729"/>
                  <a:pt x="3883231" y="2173185"/>
                </a:cubicBezTo>
                <a:cubicBezTo>
                  <a:pt x="3905941" y="2105052"/>
                  <a:pt x="3878842" y="2168648"/>
                  <a:pt x="3930732" y="2101933"/>
                </a:cubicBezTo>
                <a:cubicBezTo>
                  <a:pt x="3948257" y="2079401"/>
                  <a:pt x="3978234" y="2030681"/>
                  <a:pt x="3978234" y="2030681"/>
                </a:cubicBezTo>
                <a:cubicBezTo>
                  <a:pt x="3986151" y="1999013"/>
                  <a:pt x="3991661" y="1966645"/>
                  <a:pt x="4001984" y="1935678"/>
                </a:cubicBezTo>
                <a:lnTo>
                  <a:pt x="4025735" y="1864426"/>
                </a:lnTo>
                <a:cubicBezTo>
                  <a:pt x="4021777" y="1805049"/>
                  <a:pt x="4019781" y="1745509"/>
                  <a:pt x="4013860" y="1686296"/>
                </a:cubicBezTo>
                <a:cubicBezTo>
                  <a:pt x="4008488" y="1632577"/>
                  <a:pt x="3967871" y="1510235"/>
                  <a:pt x="3954483" y="1484416"/>
                </a:cubicBezTo>
                <a:cubicBezTo>
                  <a:pt x="3836485" y="1256848"/>
                  <a:pt x="3871433" y="1370222"/>
                  <a:pt x="3764478" y="1223159"/>
                </a:cubicBezTo>
                <a:cubicBezTo>
                  <a:pt x="3754066" y="1208842"/>
                  <a:pt x="3752570" y="1188816"/>
                  <a:pt x="3740727" y="1175657"/>
                </a:cubicBezTo>
                <a:cubicBezTo>
                  <a:pt x="3653890" y="1079171"/>
                  <a:pt x="3530255" y="958642"/>
                  <a:pt x="3420093" y="878774"/>
                </a:cubicBezTo>
                <a:cubicBezTo>
                  <a:pt x="3307195" y="796923"/>
                  <a:pt x="3190619" y="720269"/>
                  <a:pt x="3075709" y="641268"/>
                </a:cubicBezTo>
                <a:cubicBezTo>
                  <a:pt x="2971634" y="569716"/>
                  <a:pt x="2863578" y="504027"/>
                  <a:pt x="2755075" y="439387"/>
                </a:cubicBezTo>
                <a:cubicBezTo>
                  <a:pt x="2665230" y="385862"/>
                  <a:pt x="2573236" y="336025"/>
                  <a:pt x="2481943" y="285008"/>
                </a:cubicBezTo>
                <a:cubicBezTo>
                  <a:pt x="2383633" y="230070"/>
                  <a:pt x="2316696" y="190341"/>
                  <a:pt x="2208810" y="154379"/>
                </a:cubicBezTo>
                <a:cubicBezTo>
                  <a:pt x="2138655" y="130994"/>
                  <a:pt x="2066461" y="114228"/>
                  <a:pt x="1995054" y="95003"/>
                </a:cubicBezTo>
                <a:cubicBezTo>
                  <a:pt x="1963534" y="86517"/>
                  <a:pt x="1931719" y="79169"/>
                  <a:pt x="1900052" y="71252"/>
                </a:cubicBezTo>
                <a:lnTo>
                  <a:pt x="1805049" y="47502"/>
                </a:lnTo>
                <a:cubicBezTo>
                  <a:pt x="1695593" y="20138"/>
                  <a:pt x="1830811" y="55231"/>
                  <a:pt x="1686296" y="11876"/>
                </a:cubicBezTo>
                <a:cubicBezTo>
                  <a:pt x="1670663" y="7186"/>
                  <a:pt x="1654629" y="3959"/>
                  <a:pt x="1638795" y="0"/>
                </a:cubicBezTo>
                <a:cubicBezTo>
                  <a:pt x="1300989" y="15355"/>
                  <a:pt x="1149510" y="-18037"/>
                  <a:pt x="866899" y="95003"/>
                </a:cubicBezTo>
                <a:cubicBezTo>
                  <a:pt x="799304" y="122040"/>
                  <a:pt x="817055" y="99686"/>
                  <a:pt x="795647" y="142504"/>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ç</a:t>
            </a:r>
            <a:endParaRPr lang="en-US" dirty="0"/>
          </a:p>
        </p:txBody>
      </p:sp>
    </p:spTree>
    <p:extLst>
      <p:ext uri="{BB962C8B-B14F-4D97-AF65-F5344CB8AC3E}">
        <p14:creationId xmlns:p14="http://schemas.microsoft.com/office/powerpoint/2010/main" val="4040527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B9D72-B3D7-BD4E-80AA-FF1EA2F649E7}"/>
              </a:ext>
            </a:extLst>
          </p:cNvPr>
          <p:cNvSpPr>
            <a:spLocks noGrp="1"/>
          </p:cNvSpPr>
          <p:nvPr>
            <p:ph type="title"/>
          </p:nvPr>
        </p:nvSpPr>
        <p:spPr/>
        <p:txBody>
          <a:bodyPr>
            <a:noAutofit/>
          </a:bodyPr>
          <a:lstStyle/>
          <a:p>
            <a:r>
              <a:rPr lang="en-US" sz="3400" dirty="0"/>
              <a:t>Using ACT Strategies, </a:t>
            </a:r>
            <a:br>
              <a:rPr lang="en-US" sz="3400" dirty="0"/>
            </a:br>
            <a:r>
              <a:rPr lang="en-US" sz="3400" dirty="0"/>
              <a:t>We Are Better Able to </a:t>
            </a:r>
            <a:r>
              <a:rPr lang="en-US" sz="3400" b="1" dirty="0"/>
              <a:t>Use</a:t>
            </a:r>
            <a:r>
              <a:rPr lang="en-US" sz="3400" dirty="0"/>
              <a:t> Tension Between Roles To…</a:t>
            </a:r>
          </a:p>
        </p:txBody>
      </p:sp>
      <p:sp>
        <p:nvSpPr>
          <p:cNvPr id="3" name="Content Placeholder 2">
            <a:extLst>
              <a:ext uri="{FF2B5EF4-FFF2-40B4-BE49-F238E27FC236}">
                <a16:creationId xmlns:a16="http://schemas.microsoft.com/office/drawing/2014/main" id="{CF9B574A-AF5F-7D46-892B-A48E693F40EA}"/>
              </a:ext>
            </a:extLst>
          </p:cNvPr>
          <p:cNvSpPr>
            <a:spLocks noGrp="1"/>
          </p:cNvSpPr>
          <p:nvPr>
            <p:ph idx="1"/>
          </p:nvPr>
        </p:nvSpPr>
        <p:spPr/>
        <p:txBody>
          <a:bodyPr>
            <a:normAutofit/>
          </a:bodyPr>
          <a:lstStyle/>
          <a:p>
            <a:r>
              <a:rPr lang="en-US" sz="2800" dirty="0"/>
              <a:t>Enhance:</a:t>
            </a:r>
          </a:p>
          <a:p>
            <a:pPr lvl="1"/>
            <a:r>
              <a:rPr lang="en-US" sz="2800" dirty="0"/>
              <a:t>Creativity</a:t>
            </a:r>
          </a:p>
          <a:p>
            <a:pPr lvl="1"/>
            <a:r>
              <a:rPr lang="en-US" sz="2800" dirty="0"/>
              <a:t>Rest practices</a:t>
            </a:r>
          </a:p>
          <a:p>
            <a:pPr lvl="1"/>
            <a:r>
              <a:rPr lang="en-US" sz="2800" dirty="0"/>
              <a:t>Ability to tend to our happiness needs</a:t>
            </a:r>
            <a:endParaRPr lang="en-US" dirty="0"/>
          </a:p>
          <a:p>
            <a:pPr lvl="1"/>
            <a:endParaRPr lang="en-US" dirty="0"/>
          </a:p>
        </p:txBody>
      </p:sp>
    </p:spTree>
    <p:extLst>
      <p:ext uri="{BB962C8B-B14F-4D97-AF65-F5344CB8AC3E}">
        <p14:creationId xmlns:p14="http://schemas.microsoft.com/office/powerpoint/2010/main" val="3080464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738EF-BC78-724B-BD57-1D0F648FD766}"/>
              </a:ext>
            </a:extLst>
          </p:cNvPr>
          <p:cNvSpPr>
            <a:spLocks noGrp="1"/>
          </p:cNvSpPr>
          <p:nvPr>
            <p:ph type="title"/>
          </p:nvPr>
        </p:nvSpPr>
        <p:spPr/>
        <p:txBody>
          <a:bodyPr/>
          <a:lstStyle/>
          <a:p>
            <a:pPr algn="ctr"/>
            <a:r>
              <a:rPr lang="en-US" dirty="0">
                <a:latin typeface="Georgia" panose="02040502050405020303" pitchFamily="18" charset="0"/>
              </a:rPr>
              <a:t>Housekeeping Information</a:t>
            </a:r>
          </a:p>
        </p:txBody>
      </p:sp>
      <p:grpSp>
        <p:nvGrpSpPr>
          <p:cNvPr id="4" name="Group 3">
            <a:extLst>
              <a:ext uri="{FF2B5EF4-FFF2-40B4-BE49-F238E27FC236}">
                <a16:creationId xmlns:a16="http://schemas.microsoft.com/office/drawing/2014/main" id="{904F4E27-A7DC-404B-8964-11B8435D9433}"/>
              </a:ext>
            </a:extLst>
          </p:cNvPr>
          <p:cNvGrpSpPr/>
          <p:nvPr/>
        </p:nvGrpSpPr>
        <p:grpSpPr>
          <a:xfrm>
            <a:off x="2652622" y="1667645"/>
            <a:ext cx="2763055" cy="1319107"/>
            <a:chOff x="-177714" y="1766604"/>
            <a:chExt cx="4144583" cy="1978658"/>
          </a:xfrm>
        </p:grpSpPr>
        <p:pic>
          <p:nvPicPr>
            <p:cNvPr id="5" name="Graphic 4" descr="Radio microphone">
              <a:extLst>
                <a:ext uri="{FF2B5EF4-FFF2-40B4-BE49-F238E27FC236}">
                  <a16:creationId xmlns:a16="http://schemas.microsoft.com/office/drawing/2014/main" id="{39A08CFE-0CDC-524A-A4A6-3660BDA5D382}"/>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34554" y="1766604"/>
              <a:ext cx="720050" cy="685799"/>
            </a:xfrm>
            <a:prstGeom prst="rect">
              <a:avLst/>
            </a:prstGeom>
          </p:spPr>
        </p:pic>
        <p:sp>
          <p:nvSpPr>
            <p:cNvPr id="6" name="TextBox 5">
              <a:extLst>
                <a:ext uri="{FF2B5EF4-FFF2-40B4-BE49-F238E27FC236}">
                  <a16:creationId xmlns:a16="http://schemas.microsoft.com/office/drawing/2014/main" id="{564F7D25-142E-D946-A90F-3C354DC3DFC2}"/>
                </a:ext>
              </a:extLst>
            </p:cNvPr>
            <p:cNvSpPr txBox="1"/>
            <p:nvPr/>
          </p:nvSpPr>
          <p:spPr>
            <a:xfrm>
              <a:off x="-177714" y="2775767"/>
              <a:ext cx="4144583" cy="969495"/>
            </a:xfrm>
            <a:prstGeom prst="rect">
              <a:avLst/>
            </a:prstGeom>
            <a:solidFill>
              <a:schemeClr val="bg1"/>
            </a:solidFill>
          </p:spPr>
          <p:txBody>
            <a:bodyPr wrap="square" rtlCol="0">
              <a:spAutoFit/>
            </a:bodyPr>
            <a:lstStyle/>
            <a:p>
              <a:pPr algn="ctr" defTabSz="171452">
                <a:defRPr/>
              </a:pPr>
              <a:r>
                <a:rPr lang="en-US" dirty="0">
                  <a:solidFill>
                    <a:srgbClr val="E7E6E6">
                      <a:lumMod val="25000"/>
                    </a:srgbClr>
                  </a:solidFill>
                  <a:latin typeface="Georgia" panose="02040502050405020303" pitchFamily="18" charset="0"/>
                  <a:ea typeface="ＭＳ Ｐゴシック" charset="0"/>
                  <a:cs typeface="Arial" panose="020B0604020202020204" pitchFamily="34" charset="0"/>
                </a:rPr>
                <a:t>Participant microphones will be muted at entry</a:t>
              </a:r>
            </a:p>
          </p:txBody>
        </p:sp>
      </p:grpSp>
      <p:grpSp>
        <p:nvGrpSpPr>
          <p:cNvPr id="7" name="Group 6">
            <a:extLst>
              <a:ext uri="{FF2B5EF4-FFF2-40B4-BE49-F238E27FC236}">
                <a16:creationId xmlns:a16="http://schemas.microsoft.com/office/drawing/2014/main" id="{3799F996-C92E-4647-9470-DA572636AAB9}"/>
              </a:ext>
            </a:extLst>
          </p:cNvPr>
          <p:cNvGrpSpPr/>
          <p:nvPr/>
        </p:nvGrpSpPr>
        <p:grpSpPr>
          <a:xfrm>
            <a:off x="6459169" y="1736663"/>
            <a:ext cx="3080210" cy="1250088"/>
            <a:chOff x="4439671" y="1717121"/>
            <a:chExt cx="4620314" cy="1875132"/>
          </a:xfrm>
        </p:grpSpPr>
        <p:sp>
          <p:nvSpPr>
            <p:cNvPr id="8" name="Rectangle 7" descr="Questions">
              <a:extLst>
                <a:ext uri="{FF2B5EF4-FFF2-40B4-BE49-F238E27FC236}">
                  <a16:creationId xmlns:a16="http://schemas.microsoft.com/office/drawing/2014/main" id="{F4335C49-C084-A844-8685-FC545C47ACC1}"/>
                </a:ext>
              </a:extLst>
            </p:cNvPr>
            <p:cNvSpPr/>
            <p:nvPr/>
          </p:nvSpPr>
          <p:spPr>
            <a:xfrm>
              <a:off x="6435916" y="1717121"/>
              <a:ext cx="802321" cy="842179"/>
            </a:xfrm>
            <a:prstGeom prst="rect">
              <a:avLst/>
            </a:prstGeom>
            <a:blipFill dpi="0"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pPr defTabSz="457206">
                <a:defRPr/>
              </a:pPr>
              <a:endParaRPr lang="en-US" dirty="0">
                <a:solidFill>
                  <a:prstClr val="white"/>
                </a:solidFill>
                <a:latin typeface="Georgia" panose="02040502050405020303" pitchFamily="18" charset="0"/>
                <a:cs typeface="Arial" panose="020B0604020202020204" pitchFamily="34" charset="0"/>
              </a:endParaRPr>
            </a:p>
          </p:txBody>
        </p:sp>
        <p:sp>
          <p:nvSpPr>
            <p:cNvPr id="9" name="Freeform: Shape 30">
              <a:extLst>
                <a:ext uri="{FF2B5EF4-FFF2-40B4-BE49-F238E27FC236}">
                  <a16:creationId xmlns:a16="http://schemas.microsoft.com/office/drawing/2014/main" id="{22F189A2-B2BB-CB4D-9453-14A44E555B19}"/>
                </a:ext>
              </a:extLst>
            </p:cNvPr>
            <p:cNvSpPr/>
            <p:nvPr/>
          </p:nvSpPr>
          <p:spPr>
            <a:xfrm>
              <a:off x="4439671" y="2841149"/>
              <a:ext cx="4620314" cy="751104"/>
            </a:xfrm>
            <a:custGeom>
              <a:avLst/>
              <a:gdLst>
                <a:gd name="connsiteX0" fmla="*/ 0 w 1613671"/>
                <a:gd name="connsiteY0" fmla="*/ 0 h 728043"/>
                <a:gd name="connsiteX1" fmla="*/ 1613671 w 1613671"/>
                <a:gd name="connsiteY1" fmla="*/ 0 h 728043"/>
                <a:gd name="connsiteX2" fmla="*/ 1613671 w 1613671"/>
                <a:gd name="connsiteY2" fmla="*/ 728043 h 728043"/>
                <a:gd name="connsiteX3" fmla="*/ 0 w 1613671"/>
                <a:gd name="connsiteY3" fmla="*/ 728043 h 728043"/>
                <a:gd name="connsiteX4" fmla="*/ 0 w 1613671"/>
                <a:gd name="connsiteY4" fmla="*/ 0 h 72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671" h="728043">
                  <a:moveTo>
                    <a:pt x="0" y="0"/>
                  </a:moveTo>
                  <a:lnTo>
                    <a:pt x="1613671" y="0"/>
                  </a:lnTo>
                  <a:lnTo>
                    <a:pt x="1613671" y="728043"/>
                  </a:lnTo>
                  <a:lnTo>
                    <a:pt x="0" y="728043"/>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233366">
                <a:lnSpc>
                  <a:spcPct val="90000"/>
                </a:lnSpc>
                <a:spcBef>
                  <a:spcPct val="0"/>
                </a:spcBef>
                <a:spcAft>
                  <a:spcPct val="35000"/>
                </a:spcAft>
                <a:defRPr/>
              </a:pPr>
              <a:r>
                <a:rPr lang="en-US" dirty="0">
                  <a:solidFill>
                    <a:srgbClr val="E7E6E6">
                      <a:lumMod val="25000"/>
                    </a:srgbClr>
                  </a:solidFill>
                  <a:latin typeface="Georgia" panose="02040502050405020303" pitchFamily="18" charset="0"/>
                  <a:cs typeface="Arial" panose="020B0604020202020204" pitchFamily="34" charset="0"/>
                </a:rPr>
                <a:t>If you have questions during the event, please use the chat</a:t>
              </a:r>
            </a:p>
          </p:txBody>
        </p:sp>
      </p:grpSp>
      <p:grpSp>
        <p:nvGrpSpPr>
          <p:cNvPr id="10" name="Group 9">
            <a:extLst>
              <a:ext uri="{FF2B5EF4-FFF2-40B4-BE49-F238E27FC236}">
                <a16:creationId xmlns:a16="http://schemas.microsoft.com/office/drawing/2014/main" id="{ED251B10-1ACC-C542-8397-7BE9A82A9BEC}"/>
              </a:ext>
            </a:extLst>
          </p:cNvPr>
          <p:cNvGrpSpPr/>
          <p:nvPr/>
        </p:nvGrpSpPr>
        <p:grpSpPr>
          <a:xfrm>
            <a:off x="2450352" y="3155614"/>
            <a:ext cx="3167593" cy="1737628"/>
            <a:chOff x="-811305" y="3895820"/>
            <a:chExt cx="4751391" cy="2606442"/>
          </a:xfrm>
        </p:grpSpPr>
        <p:sp>
          <p:nvSpPr>
            <p:cNvPr id="11" name="Rectangle 10" descr="Laptop">
              <a:extLst>
                <a:ext uri="{FF2B5EF4-FFF2-40B4-BE49-F238E27FC236}">
                  <a16:creationId xmlns:a16="http://schemas.microsoft.com/office/drawing/2014/main" id="{62E4560B-8A59-A44E-B26A-9C0EA144B5F9}"/>
                </a:ext>
              </a:extLst>
            </p:cNvPr>
            <p:cNvSpPr>
              <a:spLocks noChangeAspect="1"/>
            </p:cNvSpPr>
            <p:nvPr/>
          </p:nvSpPr>
          <p:spPr>
            <a:xfrm>
              <a:off x="1290676" y="3895820"/>
              <a:ext cx="784014" cy="822960"/>
            </a:xfrm>
            <a:prstGeom prst="rect">
              <a:avLst/>
            </a:prstGeom>
            <a: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2" name="Freeform: Shape 33">
              <a:extLst>
                <a:ext uri="{FF2B5EF4-FFF2-40B4-BE49-F238E27FC236}">
                  <a16:creationId xmlns:a16="http://schemas.microsoft.com/office/drawing/2014/main" id="{914D1BF3-5052-4340-9E23-414E5685ECAB}"/>
                </a:ext>
              </a:extLst>
            </p:cNvPr>
            <p:cNvSpPr/>
            <p:nvPr/>
          </p:nvSpPr>
          <p:spPr>
            <a:xfrm>
              <a:off x="-811305" y="4914602"/>
              <a:ext cx="4751391" cy="1587660"/>
            </a:xfrm>
            <a:custGeom>
              <a:avLst/>
              <a:gdLst>
                <a:gd name="connsiteX0" fmla="*/ 0 w 1613671"/>
                <a:gd name="connsiteY0" fmla="*/ 0 h 728043"/>
                <a:gd name="connsiteX1" fmla="*/ 1613671 w 1613671"/>
                <a:gd name="connsiteY1" fmla="*/ 0 h 728043"/>
                <a:gd name="connsiteX2" fmla="*/ 1613671 w 1613671"/>
                <a:gd name="connsiteY2" fmla="*/ 728043 h 728043"/>
                <a:gd name="connsiteX3" fmla="*/ 0 w 1613671"/>
                <a:gd name="connsiteY3" fmla="*/ 728043 h 728043"/>
                <a:gd name="connsiteX4" fmla="*/ 0 w 1613671"/>
                <a:gd name="connsiteY4" fmla="*/ 0 h 72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671" h="728043">
                  <a:moveTo>
                    <a:pt x="0" y="0"/>
                  </a:moveTo>
                  <a:lnTo>
                    <a:pt x="1613671" y="0"/>
                  </a:lnTo>
                  <a:lnTo>
                    <a:pt x="1613671" y="728043"/>
                  </a:lnTo>
                  <a:lnTo>
                    <a:pt x="0" y="728043"/>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233366">
                <a:lnSpc>
                  <a:spcPct val="90000"/>
                </a:lnSpc>
                <a:spcBef>
                  <a:spcPct val="0"/>
                </a:spcBef>
                <a:spcAft>
                  <a:spcPct val="35000"/>
                </a:spcAft>
                <a:defRPr/>
              </a:pPr>
              <a:r>
                <a:rPr lang="en-US" dirty="0">
                  <a:solidFill>
                    <a:schemeClr val="tx1"/>
                  </a:solidFill>
                  <a:latin typeface="Georgia" panose="02040502050405020303" pitchFamily="18" charset="0"/>
                  <a:cs typeface="Arial" panose="020B0604020202020204" pitchFamily="34" charset="0"/>
                </a:rPr>
                <a:t>This session is being recorded and it will be emailed to all participants once available.</a:t>
              </a:r>
            </a:p>
          </p:txBody>
        </p:sp>
      </p:grpSp>
      <p:grpSp>
        <p:nvGrpSpPr>
          <p:cNvPr id="13" name="Group 12">
            <a:extLst>
              <a:ext uri="{FF2B5EF4-FFF2-40B4-BE49-F238E27FC236}">
                <a16:creationId xmlns:a16="http://schemas.microsoft.com/office/drawing/2014/main" id="{54D0B140-C7A6-944C-BA39-63BE7D38DBED}"/>
              </a:ext>
            </a:extLst>
          </p:cNvPr>
          <p:cNvGrpSpPr/>
          <p:nvPr/>
        </p:nvGrpSpPr>
        <p:grpSpPr>
          <a:xfrm>
            <a:off x="6152657" y="3174650"/>
            <a:ext cx="3693234" cy="1718592"/>
            <a:chOff x="7134340" y="3817543"/>
            <a:chExt cx="7386467" cy="3437179"/>
          </a:xfrm>
        </p:grpSpPr>
        <p:sp>
          <p:nvSpPr>
            <p:cNvPr id="14" name="Rectangle 13" descr="Email">
              <a:extLst>
                <a:ext uri="{FF2B5EF4-FFF2-40B4-BE49-F238E27FC236}">
                  <a16:creationId xmlns:a16="http://schemas.microsoft.com/office/drawing/2014/main" id="{EE53F199-B8F8-0F43-8CFB-75F975B3B9FF}"/>
                </a:ext>
              </a:extLst>
            </p:cNvPr>
            <p:cNvSpPr/>
            <p:nvPr/>
          </p:nvSpPr>
          <p:spPr>
            <a:xfrm>
              <a:off x="10327938" y="3817543"/>
              <a:ext cx="999274" cy="968375"/>
            </a:xfrm>
            <a:prstGeom prst="rect">
              <a:avLst/>
            </a:prstGeom>
            <a: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15" name="Freeform: Shape 35">
              <a:extLst>
                <a:ext uri="{FF2B5EF4-FFF2-40B4-BE49-F238E27FC236}">
                  <a16:creationId xmlns:a16="http://schemas.microsoft.com/office/drawing/2014/main" id="{B9E53BD0-1F0F-1845-8B83-0C34C3C30CE4}"/>
                </a:ext>
              </a:extLst>
            </p:cNvPr>
            <p:cNvSpPr/>
            <p:nvPr/>
          </p:nvSpPr>
          <p:spPr>
            <a:xfrm>
              <a:off x="7134340" y="5137845"/>
              <a:ext cx="7386467" cy="2116877"/>
            </a:xfrm>
            <a:custGeom>
              <a:avLst/>
              <a:gdLst>
                <a:gd name="connsiteX0" fmla="*/ 0 w 2697946"/>
                <a:gd name="connsiteY0" fmla="*/ 0 h 728043"/>
                <a:gd name="connsiteX1" fmla="*/ 2697946 w 2697946"/>
                <a:gd name="connsiteY1" fmla="*/ 0 h 728043"/>
                <a:gd name="connsiteX2" fmla="*/ 2697946 w 2697946"/>
                <a:gd name="connsiteY2" fmla="*/ 728043 h 728043"/>
                <a:gd name="connsiteX3" fmla="*/ 0 w 2697946"/>
                <a:gd name="connsiteY3" fmla="*/ 728043 h 728043"/>
                <a:gd name="connsiteX4" fmla="*/ 0 w 2697946"/>
                <a:gd name="connsiteY4" fmla="*/ 0 h 72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7946" h="728043">
                  <a:moveTo>
                    <a:pt x="0" y="0"/>
                  </a:moveTo>
                  <a:lnTo>
                    <a:pt x="2697946" y="0"/>
                  </a:lnTo>
                  <a:lnTo>
                    <a:pt x="2697946" y="728043"/>
                  </a:lnTo>
                  <a:lnTo>
                    <a:pt x="0" y="728043"/>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233366">
                <a:spcBef>
                  <a:spcPct val="0"/>
                </a:spcBef>
                <a:defRPr/>
              </a:pPr>
              <a:r>
                <a:rPr lang="en-US" dirty="0">
                  <a:solidFill>
                    <a:srgbClr val="E7E6E6">
                      <a:lumMod val="25000"/>
                    </a:srgbClr>
                  </a:solidFill>
                  <a:latin typeface="Georgia" panose="02040502050405020303" pitchFamily="18" charset="0"/>
                  <a:cs typeface="Arial" panose="020B0604020202020204" pitchFamily="34" charset="0"/>
                </a:rPr>
                <a:t>If you have questions after</a:t>
              </a:r>
            </a:p>
            <a:p>
              <a:pPr algn="ctr" defTabSz="233366">
                <a:spcBef>
                  <a:spcPct val="0"/>
                </a:spcBef>
                <a:defRPr/>
              </a:pPr>
              <a:r>
                <a:rPr lang="en-US" dirty="0">
                  <a:solidFill>
                    <a:srgbClr val="E7E6E6">
                      <a:lumMod val="25000"/>
                    </a:srgbClr>
                  </a:solidFill>
                  <a:latin typeface="Georgia" panose="02040502050405020303" pitchFamily="18" charset="0"/>
                  <a:cs typeface="Arial" panose="020B0604020202020204" pitchFamily="34" charset="0"/>
                </a:rPr>
                <a:t> this session, please e-mail:</a:t>
              </a:r>
            </a:p>
            <a:p>
              <a:pPr algn="ctr" defTabSz="233366">
                <a:spcBef>
                  <a:spcPct val="0"/>
                </a:spcBef>
                <a:defRPr/>
              </a:pPr>
              <a:r>
                <a:rPr lang="en-US" dirty="0">
                  <a:solidFill>
                    <a:srgbClr val="37557C"/>
                  </a:solidFill>
                  <a:latin typeface="Georgia" panose="02040502050405020303" pitchFamily="18" charset="0"/>
                  <a:cs typeface="Arial" panose="020B0604020202020204" pitchFamily="34" charset="0"/>
                  <a:hlinkClick r:id="rId10">
                    <a:extLst>
                      <a:ext uri="{A12FA001-AC4F-418D-AE19-62706E023703}">
                        <ahyp:hlinkClr xmlns:ahyp="http://schemas.microsoft.com/office/drawing/2018/hyperlinkcolor" val="tx"/>
                      </a:ext>
                    </a:extLst>
                  </a:hlinkClick>
                </a:rPr>
                <a:t>newengland@mhttcnetwork.org</a:t>
              </a:r>
              <a:r>
                <a:rPr lang="en-US" dirty="0">
                  <a:solidFill>
                    <a:srgbClr val="E7E6E6">
                      <a:lumMod val="25000"/>
                    </a:srgbClr>
                  </a:solidFill>
                  <a:latin typeface="Georgia" panose="02040502050405020303" pitchFamily="18" charset="0"/>
                  <a:cs typeface="Arial" panose="020B0604020202020204" pitchFamily="34" charset="0"/>
                </a:rPr>
                <a:t>.</a:t>
              </a:r>
            </a:p>
          </p:txBody>
        </p:sp>
      </p:grpSp>
      <p:sp>
        <p:nvSpPr>
          <p:cNvPr id="16" name="Freeform: Shape 35">
            <a:extLst>
              <a:ext uri="{FF2B5EF4-FFF2-40B4-BE49-F238E27FC236}">
                <a16:creationId xmlns:a16="http://schemas.microsoft.com/office/drawing/2014/main" id="{99C078DE-82AF-01F9-062C-341307E63684}"/>
              </a:ext>
            </a:extLst>
          </p:cNvPr>
          <p:cNvSpPr/>
          <p:nvPr/>
        </p:nvSpPr>
        <p:spPr>
          <a:xfrm>
            <a:off x="4249383" y="5014356"/>
            <a:ext cx="3693234" cy="1597138"/>
          </a:xfrm>
          <a:custGeom>
            <a:avLst/>
            <a:gdLst>
              <a:gd name="connsiteX0" fmla="*/ 0 w 2697946"/>
              <a:gd name="connsiteY0" fmla="*/ 0 h 728043"/>
              <a:gd name="connsiteX1" fmla="*/ 2697946 w 2697946"/>
              <a:gd name="connsiteY1" fmla="*/ 0 h 728043"/>
              <a:gd name="connsiteX2" fmla="*/ 2697946 w 2697946"/>
              <a:gd name="connsiteY2" fmla="*/ 728043 h 728043"/>
              <a:gd name="connsiteX3" fmla="*/ 0 w 2697946"/>
              <a:gd name="connsiteY3" fmla="*/ 728043 h 728043"/>
              <a:gd name="connsiteX4" fmla="*/ 0 w 2697946"/>
              <a:gd name="connsiteY4" fmla="*/ 0 h 72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7946" h="728043">
                <a:moveTo>
                  <a:pt x="0" y="0"/>
                </a:moveTo>
                <a:lnTo>
                  <a:pt x="2697946" y="0"/>
                </a:lnTo>
                <a:lnTo>
                  <a:pt x="2697946" y="728043"/>
                </a:lnTo>
                <a:lnTo>
                  <a:pt x="0" y="728043"/>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233366">
              <a:spcBef>
                <a:spcPct val="0"/>
              </a:spcBef>
              <a:defRPr/>
            </a:pPr>
            <a:r>
              <a:rPr lang="en-US" sz="1600" dirty="0">
                <a:solidFill>
                  <a:schemeClr val="tx1"/>
                </a:solidFill>
                <a:latin typeface="Georgia" panose="02040502050405020303" pitchFamily="18" charset="0"/>
              </a:rPr>
              <a:t>At the end of the month, we will send you a certificate of completion that you can submit to your particular board for continuing education credit. Please contact ifisher@c4innovates.com for more information on CEs after the event.</a:t>
            </a:r>
            <a:endParaRPr lang="en-US" sz="1600" dirty="0">
              <a:solidFill>
                <a:schemeClr val="tx1"/>
              </a:solidFill>
              <a:latin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3423687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C8EF2-9875-3199-035A-99670BE8D1EA}"/>
              </a:ext>
            </a:extLst>
          </p:cNvPr>
          <p:cNvSpPr>
            <a:spLocks noGrp="1"/>
          </p:cNvSpPr>
          <p:nvPr>
            <p:ph type="title"/>
          </p:nvPr>
        </p:nvSpPr>
        <p:spPr/>
        <p:txBody>
          <a:bodyPr/>
          <a:lstStyle/>
          <a:p>
            <a:r>
              <a:rPr lang="en-US" dirty="0"/>
              <a:t>Turning Constraints Into Creativity</a:t>
            </a:r>
          </a:p>
        </p:txBody>
      </p:sp>
      <p:sp>
        <p:nvSpPr>
          <p:cNvPr id="3" name="Content Placeholder 2">
            <a:extLst>
              <a:ext uri="{FF2B5EF4-FFF2-40B4-BE49-F238E27FC236}">
                <a16:creationId xmlns:a16="http://schemas.microsoft.com/office/drawing/2014/main" id="{D41E419F-6546-0986-16F9-11562A029CAD}"/>
              </a:ext>
            </a:extLst>
          </p:cNvPr>
          <p:cNvSpPr>
            <a:spLocks noGrp="1"/>
          </p:cNvSpPr>
          <p:nvPr>
            <p:ph idx="1"/>
          </p:nvPr>
        </p:nvSpPr>
        <p:spPr>
          <a:xfrm>
            <a:off x="5201575" y="1091200"/>
            <a:ext cx="6281873" cy="5248622"/>
          </a:xfrm>
        </p:spPr>
        <p:txBody>
          <a:bodyPr>
            <a:normAutofit/>
          </a:bodyPr>
          <a:lstStyle/>
          <a:p>
            <a:r>
              <a:rPr lang="en-US" sz="3100" dirty="0"/>
              <a:t>Story of Neuroscientist, Dr. Dunn</a:t>
            </a:r>
          </a:p>
          <a:p>
            <a:pPr lvl="1"/>
            <a:endParaRPr lang="en-US" sz="2400" dirty="0"/>
          </a:p>
          <a:p>
            <a:pPr lvl="1"/>
            <a:endParaRPr lang="en-US" sz="2400" dirty="0"/>
          </a:p>
          <a:p>
            <a:pPr lvl="1"/>
            <a:endParaRPr lang="en-US" sz="2400" dirty="0"/>
          </a:p>
          <a:p>
            <a:pPr lvl="1"/>
            <a:endParaRPr lang="en-US" sz="2100" dirty="0"/>
          </a:p>
          <a:p>
            <a:endParaRPr lang="en-US" dirty="0"/>
          </a:p>
        </p:txBody>
      </p:sp>
      <p:pic>
        <p:nvPicPr>
          <p:cNvPr id="5" name="Picture 4">
            <a:extLst>
              <a:ext uri="{FF2B5EF4-FFF2-40B4-BE49-F238E27FC236}">
                <a16:creationId xmlns:a16="http://schemas.microsoft.com/office/drawing/2014/main" id="{08EC3389-BDA5-471A-ECB5-F61D1712773F}"/>
              </a:ext>
            </a:extLst>
          </p:cNvPr>
          <p:cNvPicPr>
            <a:picLocks noChangeAspect="1"/>
          </p:cNvPicPr>
          <p:nvPr/>
        </p:nvPicPr>
        <p:blipFill>
          <a:blip r:embed="rId2"/>
          <a:stretch>
            <a:fillRect/>
          </a:stretch>
        </p:blipFill>
        <p:spPr>
          <a:xfrm>
            <a:off x="4909453" y="494428"/>
            <a:ext cx="3002412" cy="1509616"/>
          </a:xfrm>
          <a:prstGeom prst="rect">
            <a:avLst/>
          </a:prstGeom>
        </p:spPr>
      </p:pic>
      <p:pic>
        <p:nvPicPr>
          <p:cNvPr id="7" name="Picture 6">
            <a:extLst>
              <a:ext uri="{FF2B5EF4-FFF2-40B4-BE49-F238E27FC236}">
                <a16:creationId xmlns:a16="http://schemas.microsoft.com/office/drawing/2014/main" id="{533A1506-1215-4386-9D57-95FBDADAD63F}"/>
              </a:ext>
            </a:extLst>
          </p:cNvPr>
          <p:cNvPicPr>
            <a:picLocks noChangeAspect="1"/>
          </p:cNvPicPr>
          <p:nvPr/>
        </p:nvPicPr>
        <p:blipFill>
          <a:blip r:embed="rId3"/>
          <a:stretch>
            <a:fillRect/>
          </a:stretch>
        </p:blipFill>
        <p:spPr>
          <a:xfrm>
            <a:off x="10365857" y="4682505"/>
            <a:ext cx="1765300" cy="2082800"/>
          </a:xfrm>
          <a:prstGeom prst="rect">
            <a:avLst/>
          </a:prstGeom>
        </p:spPr>
      </p:pic>
    </p:spTree>
    <p:extLst>
      <p:ext uri="{BB962C8B-B14F-4D97-AF65-F5344CB8AC3E}">
        <p14:creationId xmlns:p14="http://schemas.microsoft.com/office/powerpoint/2010/main" val="3600051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C8EF2-9875-3199-035A-99670BE8D1EA}"/>
              </a:ext>
            </a:extLst>
          </p:cNvPr>
          <p:cNvSpPr>
            <a:spLocks noGrp="1"/>
          </p:cNvSpPr>
          <p:nvPr>
            <p:ph type="title"/>
          </p:nvPr>
        </p:nvSpPr>
        <p:spPr/>
        <p:txBody>
          <a:bodyPr/>
          <a:lstStyle/>
          <a:p>
            <a:r>
              <a:rPr lang="en-US" dirty="0"/>
              <a:t>Turning Constraints Into Creativity</a:t>
            </a:r>
          </a:p>
        </p:txBody>
      </p:sp>
      <p:sp>
        <p:nvSpPr>
          <p:cNvPr id="3" name="Content Placeholder 2">
            <a:extLst>
              <a:ext uri="{FF2B5EF4-FFF2-40B4-BE49-F238E27FC236}">
                <a16:creationId xmlns:a16="http://schemas.microsoft.com/office/drawing/2014/main" id="{D41E419F-6546-0986-16F9-11562A029CAD}"/>
              </a:ext>
            </a:extLst>
          </p:cNvPr>
          <p:cNvSpPr>
            <a:spLocks noGrp="1"/>
          </p:cNvSpPr>
          <p:nvPr>
            <p:ph idx="1"/>
          </p:nvPr>
        </p:nvSpPr>
        <p:spPr/>
        <p:txBody>
          <a:bodyPr>
            <a:normAutofit fontScale="92500" lnSpcReduction="10000"/>
          </a:bodyPr>
          <a:lstStyle/>
          <a:p>
            <a:endParaRPr lang="en-US" sz="3300" dirty="0"/>
          </a:p>
          <a:p>
            <a:endParaRPr lang="en-US" sz="3300" dirty="0"/>
          </a:p>
          <a:p>
            <a:endParaRPr lang="en-US" sz="3300" dirty="0"/>
          </a:p>
          <a:p>
            <a:endParaRPr lang="en-US" sz="3300" dirty="0"/>
          </a:p>
          <a:p>
            <a:r>
              <a:rPr lang="en-US" sz="3300" dirty="0"/>
              <a:t>Story of Neuroscientist, Dr. Dunn</a:t>
            </a:r>
          </a:p>
          <a:p>
            <a:pPr lvl="1"/>
            <a:r>
              <a:rPr lang="en-US" sz="2400" dirty="0"/>
              <a:t>With less time, we can activate other creativity processes</a:t>
            </a:r>
          </a:p>
          <a:p>
            <a:pPr lvl="2"/>
            <a:r>
              <a:rPr lang="en-US" sz="2200" dirty="0"/>
              <a:t>Incompatible roles to get fresh perspectives</a:t>
            </a:r>
          </a:p>
          <a:p>
            <a:pPr lvl="2"/>
            <a:r>
              <a:rPr lang="en-US" sz="2200" dirty="0"/>
              <a:t>Access more effective incubation</a:t>
            </a:r>
          </a:p>
          <a:p>
            <a:pPr lvl="1"/>
            <a:endParaRPr lang="en-US" sz="2400" dirty="0"/>
          </a:p>
          <a:p>
            <a:pPr lvl="1"/>
            <a:endParaRPr lang="en-US" sz="2400" dirty="0"/>
          </a:p>
          <a:p>
            <a:pPr lvl="1"/>
            <a:endParaRPr lang="en-US" sz="2400" dirty="0"/>
          </a:p>
          <a:p>
            <a:pPr lvl="1"/>
            <a:endParaRPr lang="en-US" sz="2100" dirty="0"/>
          </a:p>
          <a:p>
            <a:endParaRPr lang="en-US" dirty="0"/>
          </a:p>
        </p:txBody>
      </p:sp>
      <p:pic>
        <p:nvPicPr>
          <p:cNvPr id="5" name="Picture 4">
            <a:extLst>
              <a:ext uri="{FF2B5EF4-FFF2-40B4-BE49-F238E27FC236}">
                <a16:creationId xmlns:a16="http://schemas.microsoft.com/office/drawing/2014/main" id="{08EC3389-BDA5-471A-ECB5-F61D1712773F}"/>
              </a:ext>
            </a:extLst>
          </p:cNvPr>
          <p:cNvPicPr>
            <a:picLocks noChangeAspect="1"/>
          </p:cNvPicPr>
          <p:nvPr/>
        </p:nvPicPr>
        <p:blipFill>
          <a:blip r:embed="rId2"/>
          <a:stretch>
            <a:fillRect/>
          </a:stretch>
        </p:blipFill>
        <p:spPr>
          <a:xfrm>
            <a:off x="4909453" y="494428"/>
            <a:ext cx="3002412" cy="1509616"/>
          </a:xfrm>
          <a:prstGeom prst="rect">
            <a:avLst/>
          </a:prstGeom>
        </p:spPr>
      </p:pic>
      <p:pic>
        <p:nvPicPr>
          <p:cNvPr id="7" name="Picture 6">
            <a:extLst>
              <a:ext uri="{FF2B5EF4-FFF2-40B4-BE49-F238E27FC236}">
                <a16:creationId xmlns:a16="http://schemas.microsoft.com/office/drawing/2014/main" id="{533A1506-1215-4386-9D57-95FBDADAD63F}"/>
              </a:ext>
            </a:extLst>
          </p:cNvPr>
          <p:cNvPicPr>
            <a:picLocks noChangeAspect="1"/>
          </p:cNvPicPr>
          <p:nvPr/>
        </p:nvPicPr>
        <p:blipFill>
          <a:blip r:embed="rId3"/>
          <a:stretch>
            <a:fillRect/>
          </a:stretch>
        </p:blipFill>
        <p:spPr>
          <a:xfrm>
            <a:off x="10365857" y="4682505"/>
            <a:ext cx="1765300" cy="2082800"/>
          </a:xfrm>
          <a:prstGeom prst="rect">
            <a:avLst/>
          </a:prstGeom>
        </p:spPr>
      </p:pic>
    </p:spTree>
    <p:extLst>
      <p:ext uri="{BB962C8B-B14F-4D97-AF65-F5344CB8AC3E}">
        <p14:creationId xmlns:p14="http://schemas.microsoft.com/office/powerpoint/2010/main" val="956237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C8EF2-9875-3199-035A-99670BE8D1EA}"/>
              </a:ext>
            </a:extLst>
          </p:cNvPr>
          <p:cNvSpPr>
            <a:spLocks noGrp="1"/>
          </p:cNvSpPr>
          <p:nvPr>
            <p:ph type="title"/>
          </p:nvPr>
        </p:nvSpPr>
        <p:spPr/>
        <p:txBody>
          <a:bodyPr/>
          <a:lstStyle/>
          <a:p>
            <a:r>
              <a:rPr lang="en-US" dirty="0"/>
              <a:t>Turning Constraints Into Creativity</a:t>
            </a:r>
          </a:p>
        </p:txBody>
      </p:sp>
      <p:sp>
        <p:nvSpPr>
          <p:cNvPr id="3" name="Content Placeholder 2">
            <a:extLst>
              <a:ext uri="{FF2B5EF4-FFF2-40B4-BE49-F238E27FC236}">
                <a16:creationId xmlns:a16="http://schemas.microsoft.com/office/drawing/2014/main" id="{D41E419F-6546-0986-16F9-11562A029CAD}"/>
              </a:ext>
            </a:extLst>
          </p:cNvPr>
          <p:cNvSpPr>
            <a:spLocks noGrp="1"/>
          </p:cNvSpPr>
          <p:nvPr>
            <p:ph idx="1"/>
          </p:nvPr>
        </p:nvSpPr>
        <p:spPr/>
        <p:txBody>
          <a:bodyPr>
            <a:normAutofit/>
          </a:bodyPr>
          <a:lstStyle/>
          <a:p>
            <a:endParaRPr lang="en-US" sz="3300" dirty="0"/>
          </a:p>
          <a:p>
            <a:endParaRPr lang="en-US" sz="3300" dirty="0"/>
          </a:p>
          <a:p>
            <a:endParaRPr lang="en-US" sz="3300" dirty="0"/>
          </a:p>
          <a:p>
            <a:pPr lvl="1"/>
            <a:endParaRPr lang="en-US" sz="2400" dirty="0"/>
          </a:p>
          <a:p>
            <a:pPr lvl="1"/>
            <a:endParaRPr lang="en-US" sz="2400" dirty="0"/>
          </a:p>
          <a:p>
            <a:pPr lvl="1"/>
            <a:endParaRPr lang="en-US" sz="2100" dirty="0"/>
          </a:p>
          <a:p>
            <a:endParaRPr lang="en-US" dirty="0"/>
          </a:p>
        </p:txBody>
      </p:sp>
      <p:sp>
        <p:nvSpPr>
          <p:cNvPr id="4" name="TextBox 3">
            <a:extLst>
              <a:ext uri="{FF2B5EF4-FFF2-40B4-BE49-F238E27FC236}">
                <a16:creationId xmlns:a16="http://schemas.microsoft.com/office/drawing/2014/main" id="{FDBC3A90-5E4A-4052-2216-F42A25DBBCB4}"/>
              </a:ext>
            </a:extLst>
          </p:cNvPr>
          <p:cNvSpPr txBox="1"/>
          <p:nvPr/>
        </p:nvSpPr>
        <p:spPr>
          <a:xfrm>
            <a:off x="5414682" y="888685"/>
            <a:ext cx="5985638" cy="1107996"/>
          </a:xfrm>
          <a:prstGeom prst="rect">
            <a:avLst/>
          </a:prstGeom>
          <a:noFill/>
        </p:spPr>
        <p:txBody>
          <a:bodyPr wrap="square" rtlCol="0">
            <a:spAutoFit/>
          </a:bodyPr>
          <a:lstStyle/>
          <a:p>
            <a:r>
              <a:rPr lang="en-US" sz="3300" dirty="0"/>
              <a:t>Mindfulness can amplify the creative effects of role conflict</a:t>
            </a:r>
          </a:p>
        </p:txBody>
      </p:sp>
      <p:pic>
        <p:nvPicPr>
          <p:cNvPr id="8" name="Picture 7">
            <a:extLst>
              <a:ext uri="{FF2B5EF4-FFF2-40B4-BE49-F238E27FC236}">
                <a16:creationId xmlns:a16="http://schemas.microsoft.com/office/drawing/2014/main" id="{C3F2FEDE-4A4B-88FC-7FB9-77B609A92FC0}"/>
              </a:ext>
            </a:extLst>
          </p:cNvPr>
          <p:cNvPicPr>
            <a:picLocks noChangeAspect="1"/>
          </p:cNvPicPr>
          <p:nvPr/>
        </p:nvPicPr>
        <p:blipFill>
          <a:blip r:embed="rId2"/>
          <a:stretch>
            <a:fillRect/>
          </a:stretch>
        </p:blipFill>
        <p:spPr>
          <a:xfrm>
            <a:off x="5414682" y="2184581"/>
            <a:ext cx="4967794" cy="3092824"/>
          </a:xfrm>
          <a:prstGeom prst="rect">
            <a:avLst/>
          </a:prstGeom>
        </p:spPr>
      </p:pic>
      <p:sp>
        <p:nvSpPr>
          <p:cNvPr id="9" name="TextBox 8">
            <a:extLst>
              <a:ext uri="{FF2B5EF4-FFF2-40B4-BE49-F238E27FC236}">
                <a16:creationId xmlns:a16="http://schemas.microsoft.com/office/drawing/2014/main" id="{13708710-7146-3C68-6A25-6B402C802EB0}"/>
              </a:ext>
            </a:extLst>
          </p:cNvPr>
          <p:cNvSpPr txBox="1"/>
          <p:nvPr/>
        </p:nvSpPr>
        <p:spPr>
          <a:xfrm>
            <a:off x="5414682" y="5501044"/>
            <a:ext cx="6580094" cy="738664"/>
          </a:xfrm>
          <a:prstGeom prst="rect">
            <a:avLst/>
          </a:prstGeom>
          <a:noFill/>
        </p:spPr>
        <p:txBody>
          <a:bodyPr wrap="square" rtlCol="0">
            <a:spAutoFit/>
          </a:bodyPr>
          <a:lstStyle/>
          <a:p>
            <a:r>
              <a:rPr lang="en-US" sz="1400" dirty="0" err="1"/>
              <a:t>Montani</a:t>
            </a:r>
            <a:r>
              <a:rPr lang="en-US" sz="1400" dirty="0"/>
              <a:t> et al. (2019). Who responds creatively to role conflict? Evidence for a curvilinear relationship mediated by cognitive adjustment at work and moderated by mindfulness. </a:t>
            </a:r>
          </a:p>
        </p:txBody>
      </p:sp>
    </p:spTree>
    <p:extLst>
      <p:ext uri="{BB962C8B-B14F-4D97-AF65-F5344CB8AC3E}">
        <p14:creationId xmlns:p14="http://schemas.microsoft.com/office/powerpoint/2010/main" val="4044259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104BC-9641-53BE-06D8-C02BF70745B3}"/>
              </a:ext>
            </a:extLst>
          </p:cNvPr>
          <p:cNvSpPr>
            <a:spLocks noGrp="1"/>
          </p:cNvSpPr>
          <p:nvPr>
            <p:ph type="title"/>
          </p:nvPr>
        </p:nvSpPr>
        <p:spPr/>
        <p:txBody>
          <a:bodyPr/>
          <a:lstStyle/>
          <a:p>
            <a:r>
              <a:rPr lang="en-US" dirty="0"/>
              <a:t>Rethink Your Rest</a:t>
            </a:r>
          </a:p>
        </p:txBody>
      </p:sp>
      <p:pic>
        <p:nvPicPr>
          <p:cNvPr id="5" name="Content Placeholder 4">
            <a:extLst>
              <a:ext uri="{FF2B5EF4-FFF2-40B4-BE49-F238E27FC236}">
                <a16:creationId xmlns:a16="http://schemas.microsoft.com/office/drawing/2014/main" id="{246F4B42-88C7-F011-39E5-33FC26B58FF4}"/>
              </a:ext>
            </a:extLst>
          </p:cNvPr>
          <p:cNvPicPr>
            <a:picLocks noGrp="1" noChangeAspect="1"/>
          </p:cNvPicPr>
          <p:nvPr>
            <p:ph idx="1"/>
          </p:nvPr>
        </p:nvPicPr>
        <p:blipFill>
          <a:blip r:embed="rId2"/>
          <a:stretch>
            <a:fillRect/>
          </a:stretch>
        </p:blipFill>
        <p:spPr>
          <a:xfrm>
            <a:off x="5330372" y="435043"/>
            <a:ext cx="3712934" cy="2456442"/>
          </a:xfrm>
        </p:spPr>
      </p:pic>
    </p:spTree>
    <p:extLst>
      <p:ext uri="{BB962C8B-B14F-4D97-AF65-F5344CB8AC3E}">
        <p14:creationId xmlns:p14="http://schemas.microsoft.com/office/powerpoint/2010/main" val="900765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104BC-9641-53BE-06D8-C02BF70745B3}"/>
              </a:ext>
            </a:extLst>
          </p:cNvPr>
          <p:cNvSpPr>
            <a:spLocks noGrp="1"/>
          </p:cNvSpPr>
          <p:nvPr>
            <p:ph type="title"/>
          </p:nvPr>
        </p:nvSpPr>
        <p:spPr/>
        <p:txBody>
          <a:bodyPr/>
          <a:lstStyle/>
          <a:p>
            <a:r>
              <a:rPr lang="en-US" dirty="0"/>
              <a:t>Rethink Your Rest</a:t>
            </a:r>
          </a:p>
        </p:txBody>
      </p:sp>
      <p:pic>
        <p:nvPicPr>
          <p:cNvPr id="5" name="Content Placeholder 4">
            <a:extLst>
              <a:ext uri="{FF2B5EF4-FFF2-40B4-BE49-F238E27FC236}">
                <a16:creationId xmlns:a16="http://schemas.microsoft.com/office/drawing/2014/main" id="{246F4B42-88C7-F011-39E5-33FC26B58FF4}"/>
              </a:ext>
            </a:extLst>
          </p:cNvPr>
          <p:cNvPicPr>
            <a:picLocks noGrp="1" noChangeAspect="1"/>
          </p:cNvPicPr>
          <p:nvPr>
            <p:ph idx="1"/>
          </p:nvPr>
        </p:nvPicPr>
        <p:blipFill>
          <a:blip r:embed="rId2"/>
          <a:stretch>
            <a:fillRect/>
          </a:stretch>
        </p:blipFill>
        <p:spPr>
          <a:xfrm>
            <a:off x="5330372" y="337069"/>
            <a:ext cx="3712934" cy="2456442"/>
          </a:xfrm>
        </p:spPr>
      </p:pic>
      <p:sp>
        <p:nvSpPr>
          <p:cNvPr id="3" name="Right Arrow 2">
            <a:extLst>
              <a:ext uri="{FF2B5EF4-FFF2-40B4-BE49-F238E27FC236}">
                <a16:creationId xmlns:a16="http://schemas.microsoft.com/office/drawing/2014/main" id="{A7DE59CC-BE8F-35F4-9132-48D9E9478EF6}"/>
              </a:ext>
            </a:extLst>
          </p:cNvPr>
          <p:cNvSpPr/>
          <p:nvPr/>
        </p:nvSpPr>
        <p:spPr>
          <a:xfrm rot="2659891">
            <a:off x="7320189" y="3270021"/>
            <a:ext cx="1334409" cy="4021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10A491F-1FA6-BAA0-2CDB-8D91875716EF}"/>
              </a:ext>
            </a:extLst>
          </p:cNvPr>
          <p:cNvPicPr>
            <a:picLocks noChangeAspect="1"/>
          </p:cNvPicPr>
          <p:nvPr/>
        </p:nvPicPr>
        <p:blipFill>
          <a:blip r:embed="rId3"/>
          <a:stretch>
            <a:fillRect/>
          </a:stretch>
        </p:blipFill>
        <p:spPr>
          <a:xfrm>
            <a:off x="6645723" y="4266067"/>
            <a:ext cx="5143500" cy="2150089"/>
          </a:xfrm>
          <a:prstGeom prst="rect">
            <a:avLst/>
          </a:prstGeom>
          <a:solidFill>
            <a:schemeClr val="accent1"/>
          </a:solidFill>
          <a:ln w="76200">
            <a:solidFill>
              <a:schemeClr val="accent1"/>
            </a:solidFill>
          </a:ln>
        </p:spPr>
      </p:pic>
    </p:spTree>
    <p:extLst>
      <p:ext uri="{BB962C8B-B14F-4D97-AF65-F5344CB8AC3E}">
        <p14:creationId xmlns:p14="http://schemas.microsoft.com/office/powerpoint/2010/main" val="4205819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CE7BD-AFE2-ED1F-8747-82A40A49A639}"/>
              </a:ext>
            </a:extLst>
          </p:cNvPr>
          <p:cNvSpPr>
            <a:spLocks noGrp="1"/>
          </p:cNvSpPr>
          <p:nvPr>
            <p:ph type="title"/>
          </p:nvPr>
        </p:nvSpPr>
        <p:spPr/>
        <p:txBody>
          <a:bodyPr/>
          <a:lstStyle/>
          <a:p>
            <a:r>
              <a:rPr lang="en-US" dirty="0"/>
              <a:t>Rethink Your Rest</a:t>
            </a:r>
          </a:p>
        </p:txBody>
      </p:sp>
      <p:sp>
        <p:nvSpPr>
          <p:cNvPr id="3" name="Content Placeholder 2">
            <a:extLst>
              <a:ext uri="{FF2B5EF4-FFF2-40B4-BE49-F238E27FC236}">
                <a16:creationId xmlns:a16="http://schemas.microsoft.com/office/drawing/2014/main" id="{322F6D6F-5513-9B4D-6DFE-413E3756A734}"/>
              </a:ext>
            </a:extLst>
          </p:cNvPr>
          <p:cNvSpPr>
            <a:spLocks noGrp="1"/>
          </p:cNvSpPr>
          <p:nvPr>
            <p:ph idx="1"/>
          </p:nvPr>
        </p:nvSpPr>
        <p:spPr>
          <a:xfrm>
            <a:off x="4794382" y="743957"/>
            <a:ext cx="7034451" cy="3280816"/>
          </a:xfrm>
        </p:spPr>
        <p:txBody>
          <a:bodyPr>
            <a:normAutofit/>
          </a:bodyPr>
          <a:lstStyle/>
          <a:p>
            <a:r>
              <a:rPr lang="en-US" sz="2200" dirty="0"/>
              <a:t>Switching “off”</a:t>
            </a:r>
          </a:p>
          <a:p>
            <a:r>
              <a:rPr lang="en-US" sz="2200" dirty="0"/>
              <a:t>Psychological detachment moderates the association between job demands and both work engagement and psychosomatic complaints</a:t>
            </a:r>
          </a:p>
          <a:p>
            <a:r>
              <a:rPr lang="en-US" sz="1600" dirty="0" err="1">
                <a:effectLst/>
                <a:latin typeface="SourceSerifVariable"/>
              </a:rPr>
              <a:t>Sonnentag</a:t>
            </a:r>
            <a:r>
              <a:rPr lang="en-US" sz="1600" dirty="0">
                <a:effectLst/>
                <a:latin typeface="SourceSerifVariable"/>
              </a:rPr>
              <a:t> et al., (2010). Staying well and engaged when demands are high: The role of psychological detachment.</a:t>
            </a:r>
          </a:p>
          <a:p>
            <a:pPr lvl="1"/>
            <a:endParaRPr lang="en-US" dirty="0"/>
          </a:p>
        </p:txBody>
      </p:sp>
      <p:pic>
        <p:nvPicPr>
          <p:cNvPr id="6" name="Picture 5">
            <a:extLst>
              <a:ext uri="{FF2B5EF4-FFF2-40B4-BE49-F238E27FC236}">
                <a16:creationId xmlns:a16="http://schemas.microsoft.com/office/drawing/2014/main" id="{83C55E26-9967-D0C6-51BB-807687C1AE62}"/>
              </a:ext>
            </a:extLst>
          </p:cNvPr>
          <p:cNvPicPr>
            <a:picLocks noChangeAspect="1"/>
          </p:cNvPicPr>
          <p:nvPr/>
        </p:nvPicPr>
        <p:blipFill>
          <a:blip r:embed="rId2"/>
          <a:stretch>
            <a:fillRect/>
          </a:stretch>
        </p:blipFill>
        <p:spPr>
          <a:xfrm>
            <a:off x="4547399" y="3429266"/>
            <a:ext cx="3740040" cy="3052216"/>
          </a:xfrm>
          <a:prstGeom prst="rect">
            <a:avLst/>
          </a:prstGeom>
        </p:spPr>
      </p:pic>
      <p:pic>
        <p:nvPicPr>
          <p:cNvPr id="8" name="Picture 7">
            <a:extLst>
              <a:ext uri="{FF2B5EF4-FFF2-40B4-BE49-F238E27FC236}">
                <a16:creationId xmlns:a16="http://schemas.microsoft.com/office/drawing/2014/main" id="{64825313-477A-B8A5-CA05-6394A50DDEEC}"/>
              </a:ext>
            </a:extLst>
          </p:cNvPr>
          <p:cNvPicPr>
            <a:picLocks noChangeAspect="1"/>
          </p:cNvPicPr>
          <p:nvPr/>
        </p:nvPicPr>
        <p:blipFill>
          <a:blip r:embed="rId3"/>
          <a:stretch>
            <a:fillRect/>
          </a:stretch>
        </p:blipFill>
        <p:spPr>
          <a:xfrm>
            <a:off x="8402260" y="3429000"/>
            <a:ext cx="3789740" cy="3052216"/>
          </a:xfrm>
          <a:prstGeom prst="rect">
            <a:avLst/>
          </a:prstGeom>
        </p:spPr>
      </p:pic>
    </p:spTree>
    <p:extLst>
      <p:ext uri="{BB962C8B-B14F-4D97-AF65-F5344CB8AC3E}">
        <p14:creationId xmlns:p14="http://schemas.microsoft.com/office/powerpoint/2010/main" val="836716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CE7BD-AFE2-ED1F-8747-82A40A49A639}"/>
              </a:ext>
            </a:extLst>
          </p:cNvPr>
          <p:cNvSpPr>
            <a:spLocks noGrp="1"/>
          </p:cNvSpPr>
          <p:nvPr>
            <p:ph type="title"/>
          </p:nvPr>
        </p:nvSpPr>
        <p:spPr/>
        <p:txBody>
          <a:bodyPr/>
          <a:lstStyle/>
          <a:p>
            <a:r>
              <a:rPr lang="en-US" dirty="0"/>
              <a:t>Rethink Your Rest</a:t>
            </a:r>
          </a:p>
        </p:txBody>
      </p:sp>
      <p:sp>
        <p:nvSpPr>
          <p:cNvPr id="3" name="Content Placeholder 2">
            <a:extLst>
              <a:ext uri="{FF2B5EF4-FFF2-40B4-BE49-F238E27FC236}">
                <a16:creationId xmlns:a16="http://schemas.microsoft.com/office/drawing/2014/main" id="{322F6D6F-5513-9B4D-6DFE-413E3756A734}"/>
              </a:ext>
            </a:extLst>
          </p:cNvPr>
          <p:cNvSpPr>
            <a:spLocks noGrp="1"/>
          </p:cNvSpPr>
          <p:nvPr>
            <p:ph idx="1"/>
          </p:nvPr>
        </p:nvSpPr>
        <p:spPr>
          <a:xfrm>
            <a:off x="5021496" y="1466878"/>
            <a:ext cx="6281873" cy="5248622"/>
          </a:xfrm>
        </p:spPr>
        <p:txBody>
          <a:bodyPr>
            <a:normAutofit/>
          </a:bodyPr>
          <a:lstStyle/>
          <a:p>
            <a:r>
              <a:rPr lang="en-US" sz="2200" dirty="0"/>
              <a:t>But how do we detach when we are so busy?</a:t>
            </a:r>
          </a:p>
          <a:p>
            <a:pPr lvl="1"/>
            <a:endParaRPr lang="en-US" sz="1800" dirty="0">
              <a:effectLst/>
              <a:latin typeface="SourceSerifVariable"/>
            </a:endParaRPr>
          </a:p>
          <a:p>
            <a:pPr lvl="1"/>
            <a:endParaRPr lang="en-US" sz="1800" dirty="0">
              <a:latin typeface="SourceSerifVariable"/>
            </a:endParaRPr>
          </a:p>
          <a:p>
            <a:pPr lvl="1"/>
            <a:endParaRPr lang="en-US" sz="1800" dirty="0">
              <a:latin typeface="SourceSerifVariable"/>
            </a:endParaRPr>
          </a:p>
          <a:p>
            <a:pPr lvl="1"/>
            <a:endParaRPr lang="en-US" sz="1800" dirty="0">
              <a:latin typeface="SourceSerifVariable"/>
            </a:endParaRPr>
          </a:p>
          <a:p>
            <a:pPr lvl="1"/>
            <a:endParaRPr lang="en-US" sz="1800" dirty="0">
              <a:latin typeface="SourceSerifVariable"/>
            </a:endParaRPr>
          </a:p>
          <a:p>
            <a:pPr lvl="1"/>
            <a:endParaRPr lang="en-US" sz="1800" dirty="0">
              <a:latin typeface="SourceSerifVariable"/>
            </a:endParaRPr>
          </a:p>
          <a:p>
            <a:pPr lvl="1"/>
            <a:endParaRPr lang="en-US" sz="1800" dirty="0">
              <a:effectLst/>
              <a:latin typeface="SourceSerifVariable"/>
            </a:endParaRPr>
          </a:p>
          <a:p>
            <a:pPr lvl="1"/>
            <a:endParaRPr lang="en-US" dirty="0"/>
          </a:p>
        </p:txBody>
      </p:sp>
    </p:spTree>
    <p:extLst>
      <p:ext uri="{BB962C8B-B14F-4D97-AF65-F5344CB8AC3E}">
        <p14:creationId xmlns:p14="http://schemas.microsoft.com/office/powerpoint/2010/main" val="4262509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2A5436-3925-1270-F2E7-A908EFA072FC}"/>
              </a:ext>
            </a:extLst>
          </p:cNvPr>
          <p:cNvPicPr>
            <a:picLocks noChangeAspect="1"/>
          </p:cNvPicPr>
          <p:nvPr/>
        </p:nvPicPr>
        <p:blipFill>
          <a:blip r:embed="rId2"/>
          <a:stretch>
            <a:fillRect/>
          </a:stretch>
        </p:blipFill>
        <p:spPr>
          <a:xfrm>
            <a:off x="7956466" y="319108"/>
            <a:ext cx="3859482" cy="1863795"/>
          </a:xfrm>
          <a:prstGeom prst="rect">
            <a:avLst/>
          </a:prstGeom>
          <a:ln w="57150">
            <a:solidFill>
              <a:schemeClr val="accent1"/>
            </a:solidFill>
          </a:ln>
        </p:spPr>
      </p:pic>
      <p:sp>
        <p:nvSpPr>
          <p:cNvPr id="2" name="Title 1">
            <a:extLst>
              <a:ext uri="{FF2B5EF4-FFF2-40B4-BE49-F238E27FC236}">
                <a16:creationId xmlns:a16="http://schemas.microsoft.com/office/drawing/2014/main" id="{142CE7BD-AFE2-ED1F-8747-82A40A49A639}"/>
              </a:ext>
            </a:extLst>
          </p:cNvPr>
          <p:cNvSpPr>
            <a:spLocks noGrp="1"/>
          </p:cNvSpPr>
          <p:nvPr>
            <p:ph type="title"/>
          </p:nvPr>
        </p:nvSpPr>
        <p:spPr/>
        <p:txBody>
          <a:bodyPr/>
          <a:lstStyle/>
          <a:p>
            <a:r>
              <a:rPr lang="en-US" dirty="0"/>
              <a:t>Rethink Your Rest</a:t>
            </a:r>
          </a:p>
        </p:txBody>
      </p:sp>
      <p:sp>
        <p:nvSpPr>
          <p:cNvPr id="3" name="Content Placeholder 2">
            <a:extLst>
              <a:ext uri="{FF2B5EF4-FFF2-40B4-BE49-F238E27FC236}">
                <a16:creationId xmlns:a16="http://schemas.microsoft.com/office/drawing/2014/main" id="{322F6D6F-5513-9B4D-6DFE-413E3756A734}"/>
              </a:ext>
            </a:extLst>
          </p:cNvPr>
          <p:cNvSpPr>
            <a:spLocks noGrp="1"/>
          </p:cNvSpPr>
          <p:nvPr>
            <p:ph idx="1"/>
          </p:nvPr>
        </p:nvSpPr>
        <p:spPr>
          <a:xfrm>
            <a:off x="5021496" y="1466878"/>
            <a:ext cx="6281873" cy="5248622"/>
          </a:xfrm>
        </p:spPr>
        <p:txBody>
          <a:bodyPr>
            <a:normAutofit/>
          </a:bodyPr>
          <a:lstStyle/>
          <a:p>
            <a:r>
              <a:rPr lang="en-US" sz="2200" dirty="0"/>
              <a:t>Israeli reservist study</a:t>
            </a:r>
          </a:p>
          <a:p>
            <a:pPr lvl="1"/>
            <a:r>
              <a:rPr lang="en-US" sz="1800" dirty="0">
                <a:effectLst/>
                <a:latin typeface="SourceSerifVariable"/>
              </a:rPr>
              <a:t>Etzion, Eden, Lapidot-Raz</a:t>
            </a:r>
            <a:r>
              <a:rPr lang="en-US" sz="1800" dirty="0">
                <a:latin typeface="SourceSerifVariable"/>
              </a:rPr>
              <a:t> (1998).</a:t>
            </a:r>
            <a:r>
              <a:rPr lang="en-US" sz="1800" dirty="0">
                <a:effectLst/>
                <a:latin typeface="SourceSerifVariable"/>
              </a:rPr>
              <a:t> Relief from job </a:t>
            </a:r>
            <a:r>
              <a:rPr lang="en-US" sz="1800" dirty="0">
                <a:latin typeface="SourceSerifVariable"/>
              </a:rPr>
              <a:t>s</a:t>
            </a:r>
            <a:r>
              <a:rPr lang="en-US" sz="1800" dirty="0">
                <a:effectLst/>
                <a:latin typeface="SourceSerifVariable"/>
              </a:rPr>
              <a:t>tressors and burnout: Reserve service as a respite. </a:t>
            </a:r>
            <a:r>
              <a:rPr lang="en-US" sz="1800" i="1" dirty="0">
                <a:effectLst/>
                <a:latin typeface="SourceSerifVariable"/>
              </a:rPr>
              <a:t>Journal of Applied Psychology </a:t>
            </a:r>
            <a:r>
              <a:rPr lang="en-US" sz="1800" dirty="0">
                <a:effectLst/>
                <a:latin typeface="SourceSerifVariable"/>
              </a:rPr>
              <a:t>83, p. 577–85. </a:t>
            </a:r>
          </a:p>
          <a:p>
            <a:pPr lvl="2"/>
            <a:r>
              <a:rPr lang="en-US" sz="1200" dirty="0">
                <a:latin typeface="American Typewriter" panose="02090604020004020304" pitchFamily="18" charset="77"/>
              </a:rPr>
              <a:t>“</a:t>
            </a:r>
            <a:r>
              <a:rPr lang="en-US" sz="1200" b="0" i="0" dirty="0">
                <a:solidFill>
                  <a:srgbClr val="333333"/>
                </a:solidFill>
                <a:effectLst/>
                <a:latin typeface="American Typewriter" panose="02090604020004020304" pitchFamily="18" charset="77"/>
              </a:rPr>
              <a:t>Among those who served, quality of reserve service and degree of </a:t>
            </a:r>
            <a:r>
              <a:rPr lang="en-US" sz="1200" i="0" dirty="0">
                <a:solidFill>
                  <a:srgbClr val="333333"/>
                </a:solidFill>
                <a:effectLst/>
                <a:latin typeface="American Typewriter" panose="02090604020004020304" pitchFamily="18" charset="77"/>
              </a:rPr>
              <a:t>psychological detachment </a:t>
            </a:r>
            <a:r>
              <a:rPr lang="en-US" sz="1200" b="0" i="0" dirty="0">
                <a:solidFill>
                  <a:srgbClr val="333333"/>
                </a:solidFill>
                <a:effectLst/>
                <a:latin typeface="American Typewriter" panose="02090604020004020304" pitchFamily="18" charset="77"/>
              </a:rPr>
              <a:t>from work interacted in moderating the respite effects; the greater the detachment, the stronger the effect positive reserve service experience had in relieving reservists from stress and burnout.”</a:t>
            </a:r>
            <a:endParaRPr lang="en-US" sz="1200" dirty="0">
              <a:latin typeface="American Typewriter" panose="02090604020004020304" pitchFamily="18" charset="77"/>
            </a:endParaRPr>
          </a:p>
          <a:p>
            <a:pPr lvl="1"/>
            <a:endParaRPr lang="en-US" sz="1800" dirty="0">
              <a:latin typeface="SourceSerifVariable"/>
            </a:endParaRPr>
          </a:p>
          <a:p>
            <a:pPr lvl="1"/>
            <a:endParaRPr lang="en-US" sz="1800" dirty="0">
              <a:effectLst/>
              <a:latin typeface="SourceSerifVariable"/>
            </a:endParaRPr>
          </a:p>
          <a:p>
            <a:pPr lvl="1"/>
            <a:endParaRPr lang="en-US" dirty="0"/>
          </a:p>
        </p:txBody>
      </p:sp>
    </p:spTree>
    <p:extLst>
      <p:ext uri="{BB962C8B-B14F-4D97-AF65-F5344CB8AC3E}">
        <p14:creationId xmlns:p14="http://schemas.microsoft.com/office/powerpoint/2010/main" val="3360133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2A5436-3925-1270-F2E7-A908EFA072FC}"/>
              </a:ext>
            </a:extLst>
          </p:cNvPr>
          <p:cNvPicPr>
            <a:picLocks noChangeAspect="1"/>
          </p:cNvPicPr>
          <p:nvPr/>
        </p:nvPicPr>
        <p:blipFill>
          <a:blip r:embed="rId2"/>
          <a:stretch>
            <a:fillRect/>
          </a:stretch>
        </p:blipFill>
        <p:spPr>
          <a:xfrm>
            <a:off x="7956466" y="319108"/>
            <a:ext cx="3859482" cy="1863795"/>
          </a:xfrm>
          <a:prstGeom prst="rect">
            <a:avLst/>
          </a:prstGeom>
          <a:ln w="57150">
            <a:solidFill>
              <a:schemeClr val="accent1"/>
            </a:solidFill>
          </a:ln>
        </p:spPr>
      </p:pic>
      <p:sp>
        <p:nvSpPr>
          <p:cNvPr id="2" name="Title 1">
            <a:extLst>
              <a:ext uri="{FF2B5EF4-FFF2-40B4-BE49-F238E27FC236}">
                <a16:creationId xmlns:a16="http://schemas.microsoft.com/office/drawing/2014/main" id="{142CE7BD-AFE2-ED1F-8747-82A40A49A639}"/>
              </a:ext>
            </a:extLst>
          </p:cNvPr>
          <p:cNvSpPr>
            <a:spLocks noGrp="1"/>
          </p:cNvSpPr>
          <p:nvPr>
            <p:ph type="title"/>
          </p:nvPr>
        </p:nvSpPr>
        <p:spPr/>
        <p:txBody>
          <a:bodyPr/>
          <a:lstStyle/>
          <a:p>
            <a:r>
              <a:rPr lang="en-US" dirty="0"/>
              <a:t>Rethink Your Rest</a:t>
            </a:r>
          </a:p>
        </p:txBody>
      </p:sp>
      <p:sp>
        <p:nvSpPr>
          <p:cNvPr id="3" name="Content Placeholder 2">
            <a:extLst>
              <a:ext uri="{FF2B5EF4-FFF2-40B4-BE49-F238E27FC236}">
                <a16:creationId xmlns:a16="http://schemas.microsoft.com/office/drawing/2014/main" id="{322F6D6F-5513-9B4D-6DFE-413E3756A734}"/>
              </a:ext>
            </a:extLst>
          </p:cNvPr>
          <p:cNvSpPr>
            <a:spLocks noGrp="1"/>
          </p:cNvSpPr>
          <p:nvPr>
            <p:ph idx="1"/>
          </p:nvPr>
        </p:nvSpPr>
        <p:spPr>
          <a:xfrm>
            <a:off x="5021496" y="1609378"/>
            <a:ext cx="6281873" cy="5248622"/>
          </a:xfrm>
        </p:spPr>
        <p:txBody>
          <a:bodyPr>
            <a:normAutofit/>
          </a:bodyPr>
          <a:lstStyle/>
          <a:p>
            <a:r>
              <a:rPr lang="en-US" sz="2200" dirty="0"/>
              <a:t>Israeli reservist study</a:t>
            </a:r>
          </a:p>
          <a:p>
            <a:pPr lvl="1"/>
            <a:r>
              <a:rPr lang="en-US" sz="1800" dirty="0">
                <a:effectLst/>
                <a:latin typeface="SourceSerifVariable"/>
              </a:rPr>
              <a:t>Etzion, Eden, Lapidot-Raz</a:t>
            </a:r>
            <a:r>
              <a:rPr lang="en-US" sz="1800" dirty="0">
                <a:latin typeface="SourceSerifVariable"/>
              </a:rPr>
              <a:t> (1998).</a:t>
            </a:r>
            <a:r>
              <a:rPr lang="en-US" sz="1800" dirty="0">
                <a:effectLst/>
                <a:latin typeface="SourceSerifVariable"/>
              </a:rPr>
              <a:t> Relief from job </a:t>
            </a:r>
            <a:r>
              <a:rPr lang="en-US" sz="1800" dirty="0">
                <a:latin typeface="SourceSerifVariable"/>
              </a:rPr>
              <a:t>s</a:t>
            </a:r>
            <a:r>
              <a:rPr lang="en-US" sz="1800" dirty="0">
                <a:effectLst/>
                <a:latin typeface="SourceSerifVariable"/>
              </a:rPr>
              <a:t>tressors and burnout: Reserve service as a respite. </a:t>
            </a:r>
            <a:r>
              <a:rPr lang="en-US" sz="1800" i="1" dirty="0">
                <a:effectLst/>
                <a:latin typeface="SourceSerifVariable"/>
              </a:rPr>
              <a:t>Journal of Applied Psychology </a:t>
            </a:r>
            <a:r>
              <a:rPr lang="en-US" sz="1800" dirty="0">
                <a:effectLst/>
                <a:latin typeface="SourceSerifVariable"/>
              </a:rPr>
              <a:t>83, p. 577–85. </a:t>
            </a:r>
          </a:p>
          <a:p>
            <a:pPr lvl="2"/>
            <a:r>
              <a:rPr lang="en-US" sz="1200" dirty="0">
                <a:latin typeface="American Typewriter" panose="02090604020004020304" pitchFamily="18" charset="77"/>
              </a:rPr>
              <a:t>“</a:t>
            </a:r>
            <a:r>
              <a:rPr lang="en-US" sz="1200" b="0" i="0" dirty="0">
                <a:solidFill>
                  <a:srgbClr val="333333"/>
                </a:solidFill>
                <a:effectLst/>
                <a:latin typeface="American Typewriter" panose="02090604020004020304" pitchFamily="18" charset="77"/>
              </a:rPr>
              <a:t>Among those who served, quality of reserve service and degree of </a:t>
            </a:r>
            <a:r>
              <a:rPr lang="en-US" sz="1200" i="0" dirty="0">
                <a:solidFill>
                  <a:srgbClr val="333333"/>
                </a:solidFill>
                <a:effectLst/>
                <a:latin typeface="American Typewriter" panose="02090604020004020304" pitchFamily="18" charset="77"/>
              </a:rPr>
              <a:t>psychological detachment </a:t>
            </a:r>
            <a:r>
              <a:rPr lang="en-US" sz="1200" b="0" i="0" dirty="0">
                <a:solidFill>
                  <a:srgbClr val="333333"/>
                </a:solidFill>
                <a:effectLst/>
                <a:latin typeface="American Typewriter" panose="02090604020004020304" pitchFamily="18" charset="77"/>
              </a:rPr>
              <a:t>from work interacted in moderating the respite effects; the greater the detachment, the stronger the effect positive reserve service experience had in relieving reservists from stress and burnout.”</a:t>
            </a:r>
            <a:endParaRPr lang="en-US" sz="1200" dirty="0">
              <a:latin typeface="American Typewriter" panose="02090604020004020304" pitchFamily="18" charset="77"/>
            </a:endParaRPr>
          </a:p>
          <a:p>
            <a:r>
              <a:rPr lang="en-US" sz="2000" dirty="0"/>
              <a:t>Pressure between roles can help us to “turn off” each role, in turn.</a:t>
            </a:r>
          </a:p>
        </p:txBody>
      </p:sp>
    </p:spTree>
    <p:extLst>
      <p:ext uri="{BB962C8B-B14F-4D97-AF65-F5344CB8AC3E}">
        <p14:creationId xmlns:p14="http://schemas.microsoft.com/office/powerpoint/2010/main" val="3132463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104BC-9641-53BE-06D8-C02BF70745B3}"/>
              </a:ext>
            </a:extLst>
          </p:cNvPr>
          <p:cNvSpPr>
            <a:spLocks noGrp="1"/>
          </p:cNvSpPr>
          <p:nvPr>
            <p:ph type="title"/>
          </p:nvPr>
        </p:nvSpPr>
        <p:spPr/>
        <p:txBody>
          <a:bodyPr/>
          <a:lstStyle/>
          <a:p>
            <a:r>
              <a:rPr lang="en-US" dirty="0"/>
              <a:t>Remember to Rethink Your Rest</a:t>
            </a:r>
          </a:p>
        </p:txBody>
      </p:sp>
      <p:pic>
        <p:nvPicPr>
          <p:cNvPr id="5" name="Content Placeholder 4">
            <a:extLst>
              <a:ext uri="{FF2B5EF4-FFF2-40B4-BE49-F238E27FC236}">
                <a16:creationId xmlns:a16="http://schemas.microsoft.com/office/drawing/2014/main" id="{246F4B42-88C7-F011-39E5-33FC26B58FF4}"/>
              </a:ext>
            </a:extLst>
          </p:cNvPr>
          <p:cNvPicPr>
            <a:picLocks noGrp="1" noChangeAspect="1"/>
          </p:cNvPicPr>
          <p:nvPr>
            <p:ph idx="1"/>
          </p:nvPr>
        </p:nvPicPr>
        <p:blipFill>
          <a:blip r:embed="rId2"/>
          <a:stretch>
            <a:fillRect/>
          </a:stretch>
        </p:blipFill>
        <p:spPr>
          <a:xfrm>
            <a:off x="5330372" y="337069"/>
            <a:ext cx="3712934" cy="2456442"/>
          </a:xfrm>
        </p:spPr>
      </p:pic>
      <p:sp>
        <p:nvSpPr>
          <p:cNvPr id="3" name="Right Arrow 2">
            <a:extLst>
              <a:ext uri="{FF2B5EF4-FFF2-40B4-BE49-F238E27FC236}">
                <a16:creationId xmlns:a16="http://schemas.microsoft.com/office/drawing/2014/main" id="{A7DE59CC-BE8F-35F4-9132-48D9E9478EF6}"/>
              </a:ext>
            </a:extLst>
          </p:cNvPr>
          <p:cNvSpPr/>
          <p:nvPr/>
        </p:nvSpPr>
        <p:spPr>
          <a:xfrm rot="2659891">
            <a:off x="7320189" y="3270021"/>
            <a:ext cx="1334409" cy="4021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10A491F-1FA6-BAA0-2CDB-8D91875716EF}"/>
              </a:ext>
            </a:extLst>
          </p:cNvPr>
          <p:cNvPicPr>
            <a:picLocks noChangeAspect="1"/>
          </p:cNvPicPr>
          <p:nvPr/>
        </p:nvPicPr>
        <p:blipFill>
          <a:blip r:embed="rId3"/>
          <a:stretch>
            <a:fillRect/>
          </a:stretch>
        </p:blipFill>
        <p:spPr>
          <a:xfrm>
            <a:off x="6645723" y="4266067"/>
            <a:ext cx="5143500" cy="2150089"/>
          </a:xfrm>
          <a:prstGeom prst="rect">
            <a:avLst/>
          </a:prstGeom>
          <a:solidFill>
            <a:schemeClr val="accent1"/>
          </a:solidFill>
          <a:ln w="76200">
            <a:solidFill>
              <a:schemeClr val="accent1"/>
            </a:solidFill>
          </a:ln>
        </p:spPr>
      </p:pic>
    </p:spTree>
    <p:extLst>
      <p:ext uri="{BB962C8B-B14F-4D97-AF65-F5344CB8AC3E}">
        <p14:creationId xmlns:p14="http://schemas.microsoft.com/office/powerpoint/2010/main" val="575133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1744-08D7-9D4E-A17D-3FDD88A0EE2F}"/>
              </a:ext>
            </a:extLst>
          </p:cNvPr>
          <p:cNvSpPr>
            <a:spLocks noGrp="1"/>
          </p:cNvSpPr>
          <p:nvPr>
            <p:ph type="title"/>
          </p:nvPr>
        </p:nvSpPr>
        <p:spPr>
          <a:xfrm>
            <a:off x="2152650" y="400569"/>
            <a:ext cx="7886700" cy="623899"/>
          </a:xfrm>
        </p:spPr>
        <p:txBody>
          <a:bodyPr>
            <a:normAutofit/>
          </a:bodyPr>
          <a:lstStyle/>
          <a:p>
            <a:br>
              <a:rPr lang="en-US" sz="1400" dirty="0"/>
            </a:br>
            <a:r>
              <a:rPr lang="en-US" sz="1400" dirty="0"/>
              <a:t>Acknowledgment</a:t>
            </a:r>
          </a:p>
        </p:txBody>
      </p:sp>
      <p:sp>
        <p:nvSpPr>
          <p:cNvPr id="4" name="Content Placeholder 3">
            <a:extLst>
              <a:ext uri="{FF2B5EF4-FFF2-40B4-BE49-F238E27FC236}">
                <a16:creationId xmlns:a16="http://schemas.microsoft.com/office/drawing/2014/main" id="{8C276D17-46A5-2F45-96FA-8FB427AA5C80}"/>
              </a:ext>
            </a:extLst>
          </p:cNvPr>
          <p:cNvSpPr txBox="1">
            <a:spLocks noGrp="1"/>
          </p:cNvSpPr>
          <p:nvPr>
            <p:ph idx="1"/>
          </p:nvPr>
        </p:nvSpPr>
        <p:spPr>
          <a:xfrm>
            <a:off x="2152650" y="1024467"/>
            <a:ext cx="7886700" cy="3252172"/>
          </a:xfrm>
          <a:prstGeom prst="rect">
            <a:avLst/>
          </a:prstGeom>
          <a:noFill/>
        </p:spPr>
        <p:txBody>
          <a:bodyPr wrap="square" rtlCol="0">
            <a:spAutoFit/>
          </a:bodyPr>
          <a:lstStyle/>
          <a:p>
            <a:pPr marL="0" indent="0">
              <a:buNone/>
            </a:pPr>
            <a:r>
              <a:rPr lang="en-US" sz="1000" dirty="0"/>
              <a:t>Presented in 2022 by the Mental Health Technology Transfer Center (MHTTC) Network.</a:t>
            </a:r>
          </a:p>
          <a:p>
            <a:endParaRPr lang="en-US" sz="1000" dirty="0"/>
          </a:p>
          <a:p>
            <a:pPr marL="0" indent="0" defTabSz="457200">
              <a:lnSpc>
                <a:spcPct val="100000"/>
              </a:lnSpc>
              <a:spcBef>
                <a:spcPts val="0"/>
              </a:spcBef>
              <a:buNone/>
              <a:defRPr/>
            </a:pPr>
            <a:r>
              <a:rPr lang="en-US" sz="1000" dirty="0"/>
              <a:t>This presentation was prepared for the New England Mental Health Technology Transfer Center (MHTTC) Network under a cooperative agreement from the Substance Abuse and Mental Health Services Administration (SAMHSA). All material appearing in this publication, except that taken directly from copyrighted sources, is in the public domain and may be reproduced or copied without permission from SAMHSA or the authors. Citation of the source is appreciated. Do not reproduce or distribute this publication for a fee without specific, written authorization from </a:t>
            </a:r>
            <a:r>
              <a:rPr lang="en-US" sz="1000" dirty="0">
                <a:latin typeface="+mn-lt"/>
                <a:cs typeface="+mn-cs"/>
              </a:rPr>
              <a:t>New England MHTTC.  </a:t>
            </a:r>
            <a:r>
              <a:rPr lang="en-US" sz="1000" dirty="0"/>
              <a:t>For more information on obtaining copies of this publication, email us at </a:t>
            </a:r>
            <a:r>
              <a:rPr lang="en-US" sz="1000" dirty="0">
                <a:hlinkClick r:id="rId3"/>
              </a:rPr>
              <a:t>newengland@mhttcnetwork.org</a:t>
            </a:r>
            <a:r>
              <a:rPr lang="en-US" sz="1000" dirty="0"/>
              <a:t>. </a:t>
            </a:r>
            <a:br>
              <a:rPr lang="en-US" sz="1000" dirty="0"/>
            </a:br>
            <a:endParaRPr lang="en-US" sz="1000" dirty="0"/>
          </a:p>
          <a:p>
            <a:pPr marL="0" indent="0" defTabSz="457200">
              <a:lnSpc>
                <a:spcPct val="100000"/>
              </a:lnSpc>
              <a:spcBef>
                <a:spcPts val="0"/>
              </a:spcBef>
              <a:buNone/>
              <a:defRPr/>
            </a:pPr>
            <a:r>
              <a:rPr lang="en-US" sz="1000" dirty="0"/>
              <a:t>At the time of this publication, Miriam E. Delphin-</a:t>
            </a:r>
            <a:r>
              <a:rPr lang="en-US" sz="1000" dirty="0" err="1"/>
              <a:t>Rittmon</a:t>
            </a:r>
            <a:r>
              <a:rPr lang="en-US" sz="1000" dirty="0"/>
              <a:t>, </a:t>
            </a:r>
            <a:r>
              <a:rPr lang="en-US" sz="1000" dirty="0" err="1"/>
              <a:t>Ph.D</a:t>
            </a:r>
            <a:r>
              <a:rPr lang="en-US" sz="1000" dirty="0"/>
              <a:t>, served as Assistant Secretary for Mental Health and Substance Use in the U.S. Department of Health and Human Services and the Administrator of the Substance Abuse and Mental Health Services Administration.</a:t>
            </a:r>
          </a:p>
          <a:p>
            <a:pPr marL="0" indent="0">
              <a:buNone/>
            </a:pPr>
            <a:r>
              <a:rPr lang="en-US" sz="1000" dirty="0"/>
              <a:t>The opinions expressed herein are the view of TTC Network and do not reflect the official position of the Department of Health and Human Services (DHHS), SAMHSA. No official support or endorsement of DHHS, SAMHSA, for the opinions described in this document is intended or should be inferred.</a:t>
            </a:r>
          </a:p>
          <a:p>
            <a:pPr marL="0" indent="0">
              <a:buNone/>
            </a:pPr>
            <a:r>
              <a:rPr lang="en-US" sz="1000" dirty="0"/>
              <a:t>This work is supported by grants </a:t>
            </a:r>
            <a:r>
              <a:rPr lang="en-US" sz="1000" dirty="0">
                <a:solidFill>
                  <a:srgbClr val="CC4927"/>
                </a:solidFill>
              </a:rPr>
              <a:t>#1H79SM081775</a:t>
            </a:r>
            <a:r>
              <a:rPr lang="en-US" sz="1000" dirty="0"/>
              <a:t> from the Department of Health and Human Services, Substance Abuse and Mental Health Services Administration.</a:t>
            </a:r>
          </a:p>
          <a:p>
            <a:pPr marL="0" indent="0">
              <a:buNone/>
            </a:pPr>
            <a:r>
              <a:rPr lang="en-US" sz="1000" dirty="0"/>
              <a:t>Presented 2022</a:t>
            </a:r>
          </a:p>
        </p:txBody>
      </p:sp>
    </p:spTree>
    <p:extLst>
      <p:ext uri="{BB962C8B-B14F-4D97-AF65-F5344CB8AC3E}">
        <p14:creationId xmlns:p14="http://schemas.microsoft.com/office/powerpoint/2010/main" val="2006445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E0361-3315-7207-F97A-DBCC9C671EC0}"/>
              </a:ext>
            </a:extLst>
          </p:cNvPr>
          <p:cNvSpPr>
            <a:spLocks noGrp="1"/>
          </p:cNvSpPr>
          <p:nvPr>
            <p:ph type="title"/>
          </p:nvPr>
        </p:nvSpPr>
        <p:spPr/>
        <p:txBody>
          <a:bodyPr/>
          <a:lstStyle/>
          <a:p>
            <a:r>
              <a:rPr lang="en-US" dirty="0"/>
              <a:t>Road Map</a:t>
            </a:r>
          </a:p>
        </p:txBody>
      </p:sp>
      <p:pic>
        <p:nvPicPr>
          <p:cNvPr id="5" name="Content Placeholder 4">
            <a:extLst>
              <a:ext uri="{FF2B5EF4-FFF2-40B4-BE49-F238E27FC236}">
                <a16:creationId xmlns:a16="http://schemas.microsoft.com/office/drawing/2014/main" id="{0BBC4AA9-D17F-92EE-1105-EAED3902764E}"/>
              </a:ext>
            </a:extLst>
          </p:cNvPr>
          <p:cNvPicPr>
            <a:picLocks noGrp="1" noChangeAspect="1"/>
          </p:cNvPicPr>
          <p:nvPr>
            <p:ph idx="1"/>
          </p:nvPr>
        </p:nvPicPr>
        <p:blipFill>
          <a:blip r:embed="rId2"/>
          <a:stretch>
            <a:fillRect/>
          </a:stretch>
        </p:blipFill>
        <p:spPr>
          <a:xfrm>
            <a:off x="9401175" y="4241799"/>
            <a:ext cx="1744199" cy="1687513"/>
          </a:xfrm>
        </p:spPr>
      </p:pic>
      <p:pic>
        <p:nvPicPr>
          <p:cNvPr id="7" name="Picture 6">
            <a:extLst>
              <a:ext uri="{FF2B5EF4-FFF2-40B4-BE49-F238E27FC236}">
                <a16:creationId xmlns:a16="http://schemas.microsoft.com/office/drawing/2014/main" id="{2C121EF9-A019-269E-27D8-52B69EC15B1E}"/>
              </a:ext>
            </a:extLst>
          </p:cNvPr>
          <p:cNvPicPr>
            <a:picLocks noChangeAspect="1"/>
          </p:cNvPicPr>
          <p:nvPr/>
        </p:nvPicPr>
        <p:blipFill>
          <a:blip r:embed="rId3"/>
          <a:stretch>
            <a:fillRect/>
          </a:stretch>
        </p:blipFill>
        <p:spPr>
          <a:xfrm>
            <a:off x="7358063" y="2205108"/>
            <a:ext cx="1987761" cy="1404359"/>
          </a:xfrm>
          <a:prstGeom prst="rect">
            <a:avLst/>
          </a:prstGeom>
        </p:spPr>
      </p:pic>
      <p:grpSp>
        <p:nvGrpSpPr>
          <p:cNvPr id="11" name="Group 10">
            <a:extLst>
              <a:ext uri="{FF2B5EF4-FFF2-40B4-BE49-F238E27FC236}">
                <a16:creationId xmlns:a16="http://schemas.microsoft.com/office/drawing/2014/main" id="{8AEC8F3A-2B0D-977B-1973-7CF615BB9E32}"/>
              </a:ext>
            </a:extLst>
          </p:cNvPr>
          <p:cNvGrpSpPr/>
          <p:nvPr/>
        </p:nvGrpSpPr>
        <p:grpSpPr>
          <a:xfrm>
            <a:off x="4857750" y="314325"/>
            <a:ext cx="1985859" cy="1654367"/>
            <a:chOff x="4857750" y="314325"/>
            <a:chExt cx="1985859" cy="1654367"/>
          </a:xfrm>
        </p:grpSpPr>
        <p:pic>
          <p:nvPicPr>
            <p:cNvPr id="9" name="Picture 8">
              <a:extLst>
                <a:ext uri="{FF2B5EF4-FFF2-40B4-BE49-F238E27FC236}">
                  <a16:creationId xmlns:a16="http://schemas.microsoft.com/office/drawing/2014/main" id="{AB5471F0-4EAC-87B2-A29C-B79BDCEF124B}"/>
                </a:ext>
              </a:extLst>
            </p:cNvPr>
            <p:cNvPicPr>
              <a:picLocks noChangeAspect="1"/>
            </p:cNvPicPr>
            <p:nvPr/>
          </p:nvPicPr>
          <p:blipFill>
            <a:blip r:embed="rId4"/>
            <a:stretch>
              <a:fillRect/>
            </a:stretch>
          </p:blipFill>
          <p:spPr>
            <a:xfrm>
              <a:off x="4981818" y="683657"/>
              <a:ext cx="1430328" cy="1285035"/>
            </a:xfrm>
            <a:prstGeom prst="rect">
              <a:avLst/>
            </a:prstGeom>
          </p:spPr>
        </p:pic>
        <p:sp>
          <p:nvSpPr>
            <p:cNvPr id="10" name="TextBox 9">
              <a:extLst>
                <a:ext uri="{FF2B5EF4-FFF2-40B4-BE49-F238E27FC236}">
                  <a16:creationId xmlns:a16="http://schemas.microsoft.com/office/drawing/2014/main" id="{63DDB305-137C-5EBC-C632-B176E75F99C0}"/>
                </a:ext>
              </a:extLst>
            </p:cNvPr>
            <p:cNvSpPr txBox="1"/>
            <p:nvPr/>
          </p:nvSpPr>
          <p:spPr>
            <a:xfrm>
              <a:off x="4857750" y="314325"/>
              <a:ext cx="1985859" cy="369332"/>
            </a:xfrm>
            <a:prstGeom prst="rect">
              <a:avLst/>
            </a:prstGeom>
            <a:noFill/>
          </p:spPr>
          <p:txBody>
            <a:bodyPr wrap="square" rtlCol="0">
              <a:spAutoFit/>
            </a:bodyPr>
            <a:lstStyle/>
            <a:p>
              <a:r>
                <a:rPr lang="en-US" dirty="0"/>
                <a:t>From the Head</a:t>
              </a:r>
            </a:p>
          </p:txBody>
        </p:sp>
      </p:grpSp>
      <p:sp>
        <p:nvSpPr>
          <p:cNvPr id="12" name="TextBox 11">
            <a:extLst>
              <a:ext uri="{FF2B5EF4-FFF2-40B4-BE49-F238E27FC236}">
                <a16:creationId xmlns:a16="http://schemas.microsoft.com/office/drawing/2014/main" id="{917D08B6-88B1-92E4-6E91-45EAAC7C6FD1}"/>
              </a:ext>
            </a:extLst>
          </p:cNvPr>
          <p:cNvSpPr txBox="1"/>
          <p:nvPr/>
        </p:nvSpPr>
        <p:spPr>
          <a:xfrm>
            <a:off x="7358063" y="1748110"/>
            <a:ext cx="2257425" cy="369332"/>
          </a:xfrm>
          <a:prstGeom prst="rect">
            <a:avLst/>
          </a:prstGeom>
          <a:noFill/>
        </p:spPr>
        <p:txBody>
          <a:bodyPr wrap="square" rtlCol="0">
            <a:spAutoFit/>
          </a:bodyPr>
          <a:lstStyle/>
          <a:p>
            <a:r>
              <a:rPr lang="en-US" dirty="0"/>
              <a:t>From the Feet</a:t>
            </a:r>
          </a:p>
        </p:txBody>
      </p:sp>
      <p:sp>
        <p:nvSpPr>
          <p:cNvPr id="13" name="TextBox 12">
            <a:extLst>
              <a:ext uri="{FF2B5EF4-FFF2-40B4-BE49-F238E27FC236}">
                <a16:creationId xmlns:a16="http://schemas.microsoft.com/office/drawing/2014/main" id="{D05069E4-068B-0553-EE91-7B8A287C5D5F}"/>
              </a:ext>
            </a:extLst>
          </p:cNvPr>
          <p:cNvSpPr txBox="1"/>
          <p:nvPr/>
        </p:nvSpPr>
        <p:spPr>
          <a:xfrm>
            <a:off x="9401175" y="3697134"/>
            <a:ext cx="2357438" cy="369332"/>
          </a:xfrm>
          <a:prstGeom prst="rect">
            <a:avLst/>
          </a:prstGeom>
          <a:noFill/>
        </p:spPr>
        <p:txBody>
          <a:bodyPr wrap="square" rtlCol="0">
            <a:spAutoFit/>
          </a:bodyPr>
          <a:lstStyle/>
          <a:p>
            <a:r>
              <a:rPr lang="en-US" dirty="0"/>
              <a:t>From the Heart</a:t>
            </a:r>
          </a:p>
        </p:txBody>
      </p:sp>
      <p:sp>
        <p:nvSpPr>
          <p:cNvPr id="28" name="Arc 27">
            <a:extLst>
              <a:ext uri="{FF2B5EF4-FFF2-40B4-BE49-F238E27FC236}">
                <a16:creationId xmlns:a16="http://schemas.microsoft.com/office/drawing/2014/main" id="{D970CA69-E012-A707-AC45-ED70AAA5389F}"/>
              </a:ext>
            </a:extLst>
          </p:cNvPr>
          <p:cNvSpPr/>
          <p:nvPr/>
        </p:nvSpPr>
        <p:spPr>
          <a:xfrm rot="21200689">
            <a:off x="5592034" y="993079"/>
            <a:ext cx="2071688" cy="1800225"/>
          </a:xfrm>
          <a:prstGeom prst="arc">
            <a:avLst/>
          </a:prstGeom>
          <a:ln w="2286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a:extLst>
              <a:ext uri="{FF2B5EF4-FFF2-40B4-BE49-F238E27FC236}">
                <a16:creationId xmlns:a16="http://schemas.microsoft.com/office/drawing/2014/main" id="{89C21330-4A5A-5CF6-5301-6B1B7C63855F}"/>
              </a:ext>
            </a:extLst>
          </p:cNvPr>
          <p:cNvSpPr/>
          <p:nvPr/>
        </p:nvSpPr>
        <p:spPr>
          <a:xfrm rot="21200689">
            <a:off x="5592035" y="993080"/>
            <a:ext cx="2071688" cy="1800225"/>
          </a:xfrm>
          <a:prstGeom prst="arc">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217F2829-A2A5-BC7C-3EFE-513383E52D21}"/>
              </a:ext>
            </a:extLst>
          </p:cNvPr>
          <p:cNvGrpSpPr/>
          <p:nvPr/>
        </p:nvGrpSpPr>
        <p:grpSpPr>
          <a:xfrm rot="11024389">
            <a:off x="8144258" y="2784391"/>
            <a:ext cx="2071688" cy="1825482"/>
            <a:chOff x="8375282" y="2684097"/>
            <a:chExt cx="2071688" cy="1825482"/>
          </a:xfrm>
        </p:grpSpPr>
        <p:sp>
          <p:nvSpPr>
            <p:cNvPr id="31" name="Arc 30">
              <a:extLst>
                <a:ext uri="{FF2B5EF4-FFF2-40B4-BE49-F238E27FC236}">
                  <a16:creationId xmlns:a16="http://schemas.microsoft.com/office/drawing/2014/main" id="{141503E5-A8E7-8854-7D8E-38DA25736F4D}"/>
                </a:ext>
              </a:extLst>
            </p:cNvPr>
            <p:cNvSpPr/>
            <p:nvPr/>
          </p:nvSpPr>
          <p:spPr>
            <a:xfrm rot="21200689">
              <a:off x="8375282" y="2709354"/>
              <a:ext cx="2071688" cy="1800225"/>
            </a:xfrm>
            <a:prstGeom prst="arc">
              <a:avLst/>
            </a:prstGeom>
            <a:ln w="2286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a:extLst>
                <a:ext uri="{FF2B5EF4-FFF2-40B4-BE49-F238E27FC236}">
                  <a16:creationId xmlns:a16="http://schemas.microsoft.com/office/drawing/2014/main" id="{6B7D4C39-2048-6375-C079-F059D8405DFD}"/>
                </a:ext>
              </a:extLst>
            </p:cNvPr>
            <p:cNvSpPr/>
            <p:nvPr/>
          </p:nvSpPr>
          <p:spPr>
            <a:xfrm rot="21200689">
              <a:off x="8375282" y="2684097"/>
              <a:ext cx="2071688" cy="1800225"/>
            </a:xfrm>
            <a:prstGeom prst="arc">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 name="Freeform 2">
            <a:extLst>
              <a:ext uri="{FF2B5EF4-FFF2-40B4-BE49-F238E27FC236}">
                <a16:creationId xmlns:a16="http://schemas.microsoft.com/office/drawing/2014/main" id="{688A1546-8AF5-88AB-7F1D-6E0ABED10CE8}"/>
              </a:ext>
            </a:extLst>
          </p:cNvPr>
          <p:cNvSpPr/>
          <p:nvPr/>
        </p:nvSpPr>
        <p:spPr>
          <a:xfrm>
            <a:off x="8775865" y="3645032"/>
            <a:ext cx="2933205" cy="2957649"/>
          </a:xfrm>
          <a:custGeom>
            <a:avLst/>
            <a:gdLst>
              <a:gd name="connsiteX0" fmla="*/ 1662545 w 2933205"/>
              <a:gd name="connsiteY0" fmla="*/ 693 h 2957649"/>
              <a:gd name="connsiteX1" fmla="*/ 1567543 w 2933205"/>
              <a:gd name="connsiteY1" fmla="*/ 12568 h 2957649"/>
              <a:gd name="connsiteX2" fmla="*/ 1199408 w 2933205"/>
              <a:gd name="connsiteY2" fmla="*/ 24443 h 2957649"/>
              <a:gd name="connsiteX3" fmla="*/ 1128156 w 2933205"/>
              <a:gd name="connsiteY3" fmla="*/ 48194 h 2957649"/>
              <a:gd name="connsiteX4" fmla="*/ 1045029 w 2933205"/>
              <a:gd name="connsiteY4" fmla="*/ 71945 h 2957649"/>
              <a:gd name="connsiteX5" fmla="*/ 926275 w 2933205"/>
              <a:gd name="connsiteY5" fmla="*/ 119446 h 2957649"/>
              <a:gd name="connsiteX6" fmla="*/ 831273 w 2933205"/>
              <a:gd name="connsiteY6" fmla="*/ 178823 h 2957649"/>
              <a:gd name="connsiteX7" fmla="*/ 783771 w 2933205"/>
              <a:gd name="connsiteY7" fmla="*/ 202573 h 2957649"/>
              <a:gd name="connsiteX8" fmla="*/ 688769 w 2933205"/>
              <a:gd name="connsiteY8" fmla="*/ 273825 h 2957649"/>
              <a:gd name="connsiteX9" fmla="*/ 641267 w 2933205"/>
              <a:gd name="connsiteY9" fmla="*/ 285700 h 2957649"/>
              <a:gd name="connsiteX10" fmla="*/ 570016 w 2933205"/>
              <a:gd name="connsiteY10" fmla="*/ 333202 h 2957649"/>
              <a:gd name="connsiteX11" fmla="*/ 451262 w 2933205"/>
              <a:gd name="connsiteY11" fmla="*/ 416329 h 2957649"/>
              <a:gd name="connsiteX12" fmla="*/ 403761 w 2933205"/>
              <a:gd name="connsiteY12" fmla="*/ 440080 h 2957649"/>
              <a:gd name="connsiteX13" fmla="*/ 368135 w 2933205"/>
              <a:gd name="connsiteY13" fmla="*/ 463830 h 2957649"/>
              <a:gd name="connsiteX14" fmla="*/ 296883 w 2933205"/>
              <a:gd name="connsiteY14" fmla="*/ 535082 h 2957649"/>
              <a:gd name="connsiteX15" fmla="*/ 285008 w 2933205"/>
              <a:gd name="connsiteY15" fmla="*/ 570708 h 2957649"/>
              <a:gd name="connsiteX16" fmla="*/ 225631 w 2933205"/>
              <a:gd name="connsiteY16" fmla="*/ 641960 h 2957649"/>
              <a:gd name="connsiteX17" fmla="*/ 213756 w 2933205"/>
              <a:gd name="connsiteY17" fmla="*/ 677586 h 2957649"/>
              <a:gd name="connsiteX18" fmla="*/ 166254 w 2933205"/>
              <a:gd name="connsiteY18" fmla="*/ 748838 h 2957649"/>
              <a:gd name="connsiteX19" fmla="*/ 130629 w 2933205"/>
              <a:gd name="connsiteY19" fmla="*/ 843841 h 2957649"/>
              <a:gd name="connsiteX20" fmla="*/ 106878 w 2933205"/>
              <a:gd name="connsiteY20" fmla="*/ 915093 h 2957649"/>
              <a:gd name="connsiteX21" fmla="*/ 95003 w 2933205"/>
              <a:gd name="connsiteY21" fmla="*/ 950719 h 2957649"/>
              <a:gd name="connsiteX22" fmla="*/ 83127 w 2933205"/>
              <a:gd name="connsiteY22" fmla="*/ 986345 h 2957649"/>
              <a:gd name="connsiteX23" fmla="*/ 59377 w 2933205"/>
              <a:gd name="connsiteY23" fmla="*/ 1105098 h 2957649"/>
              <a:gd name="connsiteX24" fmla="*/ 47501 w 2933205"/>
              <a:gd name="connsiteY24" fmla="*/ 1164474 h 2957649"/>
              <a:gd name="connsiteX25" fmla="*/ 35626 w 2933205"/>
              <a:gd name="connsiteY25" fmla="*/ 1200100 h 2957649"/>
              <a:gd name="connsiteX26" fmla="*/ 0 w 2933205"/>
              <a:gd name="connsiteY26" fmla="*/ 1342604 h 2957649"/>
              <a:gd name="connsiteX27" fmla="*/ 11875 w 2933205"/>
              <a:gd name="connsiteY27" fmla="*/ 1793867 h 2957649"/>
              <a:gd name="connsiteX28" fmla="*/ 23751 w 2933205"/>
              <a:gd name="connsiteY28" fmla="*/ 1841368 h 2957649"/>
              <a:gd name="connsiteX29" fmla="*/ 47501 w 2933205"/>
              <a:gd name="connsiteY29" fmla="*/ 1936371 h 2957649"/>
              <a:gd name="connsiteX30" fmla="*/ 59377 w 2933205"/>
              <a:gd name="connsiteY30" fmla="*/ 1983872 h 2957649"/>
              <a:gd name="connsiteX31" fmla="*/ 83127 w 2933205"/>
              <a:gd name="connsiteY31" fmla="*/ 2055124 h 2957649"/>
              <a:gd name="connsiteX32" fmla="*/ 95003 w 2933205"/>
              <a:gd name="connsiteY32" fmla="*/ 2090750 h 2957649"/>
              <a:gd name="connsiteX33" fmla="*/ 130629 w 2933205"/>
              <a:gd name="connsiteY33" fmla="*/ 2221378 h 2957649"/>
              <a:gd name="connsiteX34" fmla="*/ 190005 w 2933205"/>
              <a:gd name="connsiteY34" fmla="*/ 2316381 h 2957649"/>
              <a:gd name="connsiteX35" fmla="*/ 225631 w 2933205"/>
              <a:gd name="connsiteY35" fmla="*/ 2375758 h 2957649"/>
              <a:gd name="connsiteX36" fmla="*/ 249382 w 2933205"/>
              <a:gd name="connsiteY36" fmla="*/ 2411384 h 2957649"/>
              <a:gd name="connsiteX37" fmla="*/ 285008 w 2933205"/>
              <a:gd name="connsiteY37" fmla="*/ 2435134 h 2957649"/>
              <a:gd name="connsiteX38" fmla="*/ 308758 w 2933205"/>
              <a:gd name="connsiteY38" fmla="*/ 2482636 h 2957649"/>
              <a:gd name="connsiteX39" fmla="*/ 391886 w 2933205"/>
              <a:gd name="connsiteY39" fmla="*/ 2553887 h 2957649"/>
              <a:gd name="connsiteX40" fmla="*/ 427512 w 2933205"/>
              <a:gd name="connsiteY40" fmla="*/ 2589513 h 2957649"/>
              <a:gd name="connsiteX41" fmla="*/ 581891 w 2933205"/>
              <a:gd name="connsiteY41" fmla="*/ 2696391 h 2957649"/>
              <a:gd name="connsiteX42" fmla="*/ 641267 w 2933205"/>
              <a:gd name="connsiteY42" fmla="*/ 2720142 h 2957649"/>
              <a:gd name="connsiteX43" fmla="*/ 700644 w 2933205"/>
              <a:gd name="connsiteY43" fmla="*/ 2755768 h 2957649"/>
              <a:gd name="connsiteX44" fmla="*/ 855023 w 2933205"/>
              <a:gd name="connsiteY44" fmla="*/ 2803269 h 2957649"/>
              <a:gd name="connsiteX45" fmla="*/ 914400 w 2933205"/>
              <a:gd name="connsiteY45" fmla="*/ 2827020 h 2957649"/>
              <a:gd name="connsiteX46" fmla="*/ 985652 w 2933205"/>
              <a:gd name="connsiteY46" fmla="*/ 2838895 h 2957649"/>
              <a:gd name="connsiteX47" fmla="*/ 1080654 w 2933205"/>
              <a:gd name="connsiteY47" fmla="*/ 2862646 h 2957649"/>
              <a:gd name="connsiteX48" fmla="*/ 1140031 w 2933205"/>
              <a:gd name="connsiteY48" fmla="*/ 2874521 h 2957649"/>
              <a:gd name="connsiteX49" fmla="*/ 1211283 w 2933205"/>
              <a:gd name="connsiteY49" fmla="*/ 2898272 h 2957649"/>
              <a:gd name="connsiteX50" fmla="*/ 1246909 w 2933205"/>
              <a:gd name="connsiteY50" fmla="*/ 2910147 h 2957649"/>
              <a:gd name="connsiteX51" fmla="*/ 1318161 w 2933205"/>
              <a:gd name="connsiteY51" fmla="*/ 2922023 h 2957649"/>
              <a:gd name="connsiteX52" fmla="*/ 1353787 w 2933205"/>
              <a:gd name="connsiteY52" fmla="*/ 2933898 h 2957649"/>
              <a:gd name="connsiteX53" fmla="*/ 1472540 w 2933205"/>
              <a:gd name="connsiteY53" fmla="*/ 2957649 h 2957649"/>
              <a:gd name="connsiteX54" fmla="*/ 1816925 w 2933205"/>
              <a:gd name="connsiteY54" fmla="*/ 2945773 h 2957649"/>
              <a:gd name="connsiteX55" fmla="*/ 1864426 w 2933205"/>
              <a:gd name="connsiteY55" fmla="*/ 2933898 h 2957649"/>
              <a:gd name="connsiteX56" fmla="*/ 1923803 w 2933205"/>
              <a:gd name="connsiteY56" fmla="*/ 2922023 h 2957649"/>
              <a:gd name="connsiteX57" fmla="*/ 1959429 w 2933205"/>
              <a:gd name="connsiteY57" fmla="*/ 2910147 h 2957649"/>
              <a:gd name="connsiteX58" fmla="*/ 2018805 w 2933205"/>
              <a:gd name="connsiteY58" fmla="*/ 2898272 h 2957649"/>
              <a:gd name="connsiteX59" fmla="*/ 2066306 w 2933205"/>
              <a:gd name="connsiteY59" fmla="*/ 2886397 h 2957649"/>
              <a:gd name="connsiteX60" fmla="*/ 2149434 w 2933205"/>
              <a:gd name="connsiteY60" fmla="*/ 2838895 h 2957649"/>
              <a:gd name="connsiteX61" fmla="*/ 2220686 w 2933205"/>
              <a:gd name="connsiteY61" fmla="*/ 2791394 h 2957649"/>
              <a:gd name="connsiteX62" fmla="*/ 2256312 w 2933205"/>
              <a:gd name="connsiteY62" fmla="*/ 2767643 h 2957649"/>
              <a:gd name="connsiteX63" fmla="*/ 2303813 w 2933205"/>
              <a:gd name="connsiteY63" fmla="*/ 2743893 h 2957649"/>
              <a:gd name="connsiteX64" fmla="*/ 2386940 w 2933205"/>
              <a:gd name="connsiteY64" fmla="*/ 2672641 h 2957649"/>
              <a:gd name="connsiteX65" fmla="*/ 2434441 w 2933205"/>
              <a:gd name="connsiteY65" fmla="*/ 2637015 h 2957649"/>
              <a:gd name="connsiteX66" fmla="*/ 2470067 w 2933205"/>
              <a:gd name="connsiteY66" fmla="*/ 2613264 h 2957649"/>
              <a:gd name="connsiteX67" fmla="*/ 2505693 w 2933205"/>
              <a:gd name="connsiteY67" fmla="*/ 2565763 h 2957649"/>
              <a:gd name="connsiteX68" fmla="*/ 2588821 w 2933205"/>
              <a:gd name="connsiteY68" fmla="*/ 2494511 h 2957649"/>
              <a:gd name="connsiteX69" fmla="*/ 2612571 w 2933205"/>
              <a:gd name="connsiteY69" fmla="*/ 2458885 h 2957649"/>
              <a:gd name="connsiteX70" fmla="*/ 2648197 w 2933205"/>
              <a:gd name="connsiteY70" fmla="*/ 2411384 h 2957649"/>
              <a:gd name="connsiteX71" fmla="*/ 2671948 w 2933205"/>
              <a:gd name="connsiteY71" fmla="*/ 2375758 h 2957649"/>
              <a:gd name="connsiteX72" fmla="*/ 2707574 w 2933205"/>
              <a:gd name="connsiteY72" fmla="*/ 2340132 h 2957649"/>
              <a:gd name="connsiteX73" fmla="*/ 2755075 w 2933205"/>
              <a:gd name="connsiteY73" fmla="*/ 2245129 h 2957649"/>
              <a:gd name="connsiteX74" fmla="*/ 2790701 w 2933205"/>
              <a:gd name="connsiteY74" fmla="*/ 2185752 h 2957649"/>
              <a:gd name="connsiteX75" fmla="*/ 2838203 w 2933205"/>
              <a:gd name="connsiteY75" fmla="*/ 2102625 h 2957649"/>
              <a:gd name="connsiteX76" fmla="*/ 2861953 w 2933205"/>
              <a:gd name="connsiteY76" fmla="*/ 2031373 h 2957649"/>
              <a:gd name="connsiteX77" fmla="*/ 2873829 w 2933205"/>
              <a:gd name="connsiteY77" fmla="*/ 1983872 h 2957649"/>
              <a:gd name="connsiteX78" fmla="*/ 2897579 w 2933205"/>
              <a:gd name="connsiteY78" fmla="*/ 1948246 h 2957649"/>
              <a:gd name="connsiteX79" fmla="*/ 2909454 w 2933205"/>
              <a:gd name="connsiteY79" fmla="*/ 1865119 h 2957649"/>
              <a:gd name="connsiteX80" fmla="*/ 2933205 w 2933205"/>
              <a:gd name="connsiteY80" fmla="*/ 1781991 h 2957649"/>
              <a:gd name="connsiteX81" fmla="*/ 2921330 w 2933205"/>
              <a:gd name="connsiteY81" fmla="*/ 1390106 h 2957649"/>
              <a:gd name="connsiteX82" fmla="*/ 2850078 w 2933205"/>
              <a:gd name="connsiteY82" fmla="*/ 1116973 h 2957649"/>
              <a:gd name="connsiteX83" fmla="*/ 2766951 w 2933205"/>
              <a:gd name="connsiteY83" fmla="*/ 867591 h 2957649"/>
              <a:gd name="connsiteX84" fmla="*/ 2648197 w 2933205"/>
              <a:gd name="connsiteY84" fmla="*/ 689462 h 2957649"/>
              <a:gd name="connsiteX85" fmla="*/ 2386940 w 2933205"/>
              <a:gd name="connsiteY85" fmla="*/ 463830 h 2957649"/>
              <a:gd name="connsiteX86" fmla="*/ 2268187 w 2933205"/>
              <a:gd name="connsiteY86" fmla="*/ 356952 h 2957649"/>
              <a:gd name="connsiteX87" fmla="*/ 2220686 w 2933205"/>
              <a:gd name="connsiteY87" fmla="*/ 333202 h 2957649"/>
              <a:gd name="connsiteX88" fmla="*/ 1900052 w 2933205"/>
              <a:gd name="connsiteY88" fmla="*/ 131321 h 2957649"/>
              <a:gd name="connsiteX89" fmla="*/ 1745673 w 2933205"/>
              <a:gd name="connsiteY89" fmla="*/ 36319 h 2957649"/>
              <a:gd name="connsiteX90" fmla="*/ 1662545 w 2933205"/>
              <a:gd name="connsiteY90" fmla="*/ 693 h 295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933205" h="2957649">
                <a:moveTo>
                  <a:pt x="1662545" y="693"/>
                </a:moveTo>
                <a:cubicBezTo>
                  <a:pt x="1632857" y="-3265"/>
                  <a:pt x="1599415" y="10934"/>
                  <a:pt x="1567543" y="12568"/>
                </a:cubicBezTo>
                <a:cubicBezTo>
                  <a:pt x="1444929" y="18856"/>
                  <a:pt x="1321782" y="14521"/>
                  <a:pt x="1199408" y="24443"/>
                </a:cubicBezTo>
                <a:cubicBezTo>
                  <a:pt x="1174454" y="26466"/>
                  <a:pt x="1152136" y="41000"/>
                  <a:pt x="1128156" y="48194"/>
                </a:cubicBezTo>
                <a:cubicBezTo>
                  <a:pt x="1083093" y="61713"/>
                  <a:pt x="1084953" y="55975"/>
                  <a:pt x="1045029" y="71945"/>
                </a:cubicBezTo>
                <a:cubicBezTo>
                  <a:pt x="909862" y="126013"/>
                  <a:pt x="1007331" y="92428"/>
                  <a:pt x="926275" y="119446"/>
                </a:cubicBezTo>
                <a:cubicBezTo>
                  <a:pt x="889160" y="144190"/>
                  <a:pt x="874237" y="154954"/>
                  <a:pt x="831273" y="178823"/>
                </a:cubicBezTo>
                <a:cubicBezTo>
                  <a:pt x="815798" y="187420"/>
                  <a:pt x="799605" y="194656"/>
                  <a:pt x="783771" y="202573"/>
                </a:cubicBezTo>
                <a:cubicBezTo>
                  <a:pt x="746856" y="239488"/>
                  <a:pt x="741887" y="250217"/>
                  <a:pt x="688769" y="273825"/>
                </a:cubicBezTo>
                <a:cubicBezTo>
                  <a:pt x="673854" y="280454"/>
                  <a:pt x="657101" y="281742"/>
                  <a:pt x="641267" y="285700"/>
                </a:cubicBezTo>
                <a:cubicBezTo>
                  <a:pt x="562206" y="364761"/>
                  <a:pt x="647350" y="290238"/>
                  <a:pt x="570016" y="333202"/>
                </a:cubicBezTo>
                <a:cubicBezTo>
                  <a:pt x="440050" y="405406"/>
                  <a:pt x="550892" y="354060"/>
                  <a:pt x="451262" y="416329"/>
                </a:cubicBezTo>
                <a:cubicBezTo>
                  <a:pt x="436250" y="425711"/>
                  <a:pt x="419131" y="431297"/>
                  <a:pt x="403761" y="440080"/>
                </a:cubicBezTo>
                <a:cubicBezTo>
                  <a:pt x="391369" y="447161"/>
                  <a:pt x="378802" y="454348"/>
                  <a:pt x="368135" y="463830"/>
                </a:cubicBezTo>
                <a:cubicBezTo>
                  <a:pt x="343031" y="486145"/>
                  <a:pt x="296883" y="535082"/>
                  <a:pt x="296883" y="535082"/>
                </a:cubicBezTo>
                <a:cubicBezTo>
                  <a:pt x="292925" y="546957"/>
                  <a:pt x="290606" y="559512"/>
                  <a:pt x="285008" y="570708"/>
                </a:cubicBezTo>
                <a:cubicBezTo>
                  <a:pt x="268475" y="603773"/>
                  <a:pt x="251894" y="615697"/>
                  <a:pt x="225631" y="641960"/>
                </a:cubicBezTo>
                <a:cubicBezTo>
                  <a:pt x="221673" y="653835"/>
                  <a:pt x="219835" y="666644"/>
                  <a:pt x="213756" y="677586"/>
                </a:cubicBezTo>
                <a:cubicBezTo>
                  <a:pt x="199893" y="702539"/>
                  <a:pt x="166254" y="748838"/>
                  <a:pt x="166254" y="748838"/>
                </a:cubicBezTo>
                <a:cubicBezTo>
                  <a:pt x="130970" y="854694"/>
                  <a:pt x="187413" y="687682"/>
                  <a:pt x="130629" y="843841"/>
                </a:cubicBezTo>
                <a:cubicBezTo>
                  <a:pt x="122073" y="867369"/>
                  <a:pt x="114795" y="891342"/>
                  <a:pt x="106878" y="915093"/>
                </a:cubicBezTo>
                <a:lnTo>
                  <a:pt x="95003" y="950719"/>
                </a:lnTo>
                <a:cubicBezTo>
                  <a:pt x="91044" y="962594"/>
                  <a:pt x="85582" y="974070"/>
                  <a:pt x="83127" y="986345"/>
                </a:cubicBezTo>
                <a:lnTo>
                  <a:pt x="59377" y="1105098"/>
                </a:lnTo>
                <a:cubicBezTo>
                  <a:pt x="55419" y="1124890"/>
                  <a:pt x="53884" y="1145326"/>
                  <a:pt x="47501" y="1164474"/>
                </a:cubicBezTo>
                <a:cubicBezTo>
                  <a:pt x="43543" y="1176349"/>
                  <a:pt x="38851" y="1188005"/>
                  <a:pt x="35626" y="1200100"/>
                </a:cubicBezTo>
                <a:cubicBezTo>
                  <a:pt x="23010" y="1247410"/>
                  <a:pt x="0" y="1342604"/>
                  <a:pt x="0" y="1342604"/>
                </a:cubicBezTo>
                <a:cubicBezTo>
                  <a:pt x="3958" y="1493025"/>
                  <a:pt x="4718" y="1643564"/>
                  <a:pt x="11875" y="1793867"/>
                </a:cubicBezTo>
                <a:cubicBezTo>
                  <a:pt x="12651" y="1810170"/>
                  <a:pt x="20210" y="1825436"/>
                  <a:pt x="23751" y="1841368"/>
                </a:cubicBezTo>
                <a:cubicBezTo>
                  <a:pt x="59965" y="2004327"/>
                  <a:pt x="15672" y="1824970"/>
                  <a:pt x="47501" y="1936371"/>
                </a:cubicBezTo>
                <a:cubicBezTo>
                  <a:pt x="51985" y="1952064"/>
                  <a:pt x="54687" y="1968239"/>
                  <a:pt x="59377" y="1983872"/>
                </a:cubicBezTo>
                <a:cubicBezTo>
                  <a:pt x="66571" y="2007851"/>
                  <a:pt x="75210" y="2031373"/>
                  <a:pt x="83127" y="2055124"/>
                </a:cubicBezTo>
                <a:cubicBezTo>
                  <a:pt x="87085" y="2066999"/>
                  <a:pt x="91967" y="2078606"/>
                  <a:pt x="95003" y="2090750"/>
                </a:cubicBezTo>
                <a:cubicBezTo>
                  <a:pt x="98642" y="2105305"/>
                  <a:pt x="117307" y="2190293"/>
                  <a:pt x="130629" y="2221378"/>
                </a:cubicBezTo>
                <a:cubicBezTo>
                  <a:pt x="158466" y="2286331"/>
                  <a:pt x="149084" y="2254999"/>
                  <a:pt x="190005" y="2316381"/>
                </a:cubicBezTo>
                <a:cubicBezTo>
                  <a:pt x="202808" y="2335586"/>
                  <a:pt x="213398" y="2356185"/>
                  <a:pt x="225631" y="2375758"/>
                </a:cubicBezTo>
                <a:cubicBezTo>
                  <a:pt x="233195" y="2387861"/>
                  <a:pt x="239290" y="2401292"/>
                  <a:pt x="249382" y="2411384"/>
                </a:cubicBezTo>
                <a:cubicBezTo>
                  <a:pt x="259474" y="2421476"/>
                  <a:pt x="273133" y="2427217"/>
                  <a:pt x="285008" y="2435134"/>
                </a:cubicBezTo>
                <a:cubicBezTo>
                  <a:pt x="292925" y="2450968"/>
                  <a:pt x="298469" y="2468231"/>
                  <a:pt x="308758" y="2482636"/>
                </a:cubicBezTo>
                <a:cubicBezTo>
                  <a:pt x="332023" y="2515207"/>
                  <a:pt x="362010" y="2528280"/>
                  <a:pt x="391886" y="2553887"/>
                </a:cubicBezTo>
                <a:cubicBezTo>
                  <a:pt x="404637" y="2564816"/>
                  <a:pt x="414761" y="2578583"/>
                  <a:pt x="427512" y="2589513"/>
                </a:cubicBezTo>
                <a:cubicBezTo>
                  <a:pt x="459604" y="2617021"/>
                  <a:pt x="565981" y="2687300"/>
                  <a:pt x="581891" y="2696391"/>
                </a:cubicBezTo>
                <a:cubicBezTo>
                  <a:pt x="600399" y="2706967"/>
                  <a:pt x="622201" y="2710609"/>
                  <a:pt x="641267" y="2720142"/>
                </a:cubicBezTo>
                <a:cubicBezTo>
                  <a:pt x="661912" y="2730464"/>
                  <a:pt x="679687" y="2746096"/>
                  <a:pt x="700644" y="2755768"/>
                </a:cubicBezTo>
                <a:cubicBezTo>
                  <a:pt x="776858" y="2790944"/>
                  <a:pt x="784974" y="2789259"/>
                  <a:pt x="855023" y="2803269"/>
                </a:cubicBezTo>
                <a:cubicBezTo>
                  <a:pt x="874815" y="2811186"/>
                  <a:pt x="893834" y="2821411"/>
                  <a:pt x="914400" y="2827020"/>
                </a:cubicBezTo>
                <a:cubicBezTo>
                  <a:pt x="937630" y="2833355"/>
                  <a:pt x="961962" y="2834588"/>
                  <a:pt x="985652" y="2838895"/>
                </a:cubicBezTo>
                <a:cubicBezTo>
                  <a:pt x="1146154" y="2868078"/>
                  <a:pt x="970779" y="2835178"/>
                  <a:pt x="1080654" y="2862646"/>
                </a:cubicBezTo>
                <a:cubicBezTo>
                  <a:pt x="1100236" y="2867541"/>
                  <a:pt x="1120558" y="2869210"/>
                  <a:pt x="1140031" y="2874521"/>
                </a:cubicBezTo>
                <a:cubicBezTo>
                  <a:pt x="1164184" y="2881108"/>
                  <a:pt x="1187532" y="2890355"/>
                  <a:pt x="1211283" y="2898272"/>
                </a:cubicBezTo>
                <a:cubicBezTo>
                  <a:pt x="1223158" y="2902230"/>
                  <a:pt x="1234562" y="2908089"/>
                  <a:pt x="1246909" y="2910147"/>
                </a:cubicBezTo>
                <a:cubicBezTo>
                  <a:pt x="1270660" y="2914106"/>
                  <a:pt x="1294656" y="2916800"/>
                  <a:pt x="1318161" y="2922023"/>
                </a:cubicBezTo>
                <a:cubicBezTo>
                  <a:pt x="1330381" y="2924738"/>
                  <a:pt x="1341590" y="2931083"/>
                  <a:pt x="1353787" y="2933898"/>
                </a:cubicBezTo>
                <a:cubicBezTo>
                  <a:pt x="1393121" y="2942975"/>
                  <a:pt x="1472540" y="2957649"/>
                  <a:pt x="1472540" y="2957649"/>
                </a:cubicBezTo>
                <a:cubicBezTo>
                  <a:pt x="1587335" y="2953690"/>
                  <a:pt x="1702272" y="2952722"/>
                  <a:pt x="1816925" y="2945773"/>
                </a:cubicBezTo>
                <a:cubicBezTo>
                  <a:pt x="1833216" y="2944786"/>
                  <a:pt x="1848494" y="2937438"/>
                  <a:pt x="1864426" y="2933898"/>
                </a:cubicBezTo>
                <a:cubicBezTo>
                  <a:pt x="1884130" y="2929520"/>
                  <a:pt x="1904221" y="2926918"/>
                  <a:pt x="1923803" y="2922023"/>
                </a:cubicBezTo>
                <a:cubicBezTo>
                  <a:pt x="1935947" y="2918987"/>
                  <a:pt x="1947285" y="2913183"/>
                  <a:pt x="1959429" y="2910147"/>
                </a:cubicBezTo>
                <a:cubicBezTo>
                  <a:pt x="1979010" y="2905252"/>
                  <a:pt x="1999102" y="2902650"/>
                  <a:pt x="2018805" y="2898272"/>
                </a:cubicBezTo>
                <a:cubicBezTo>
                  <a:pt x="2034737" y="2894732"/>
                  <a:pt x="2050472" y="2890355"/>
                  <a:pt x="2066306" y="2886397"/>
                </a:cubicBezTo>
                <a:cubicBezTo>
                  <a:pt x="2189529" y="2804247"/>
                  <a:pt x="1998785" y="2929284"/>
                  <a:pt x="2149434" y="2838895"/>
                </a:cubicBezTo>
                <a:cubicBezTo>
                  <a:pt x="2173911" y="2824209"/>
                  <a:pt x="2196935" y="2807228"/>
                  <a:pt x="2220686" y="2791394"/>
                </a:cubicBezTo>
                <a:cubicBezTo>
                  <a:pt x="2232561" y="2783477"/>
                  <a:pt x="2243546" y="2774026"/>
                  <a:pt x="2256312" y="2767643"/>
                </a:cubicBezTo>
                <a:cubicBezTo>
                  <a:pt x="2272146" y="2759726"/>
                  <a:pt x="2288801" y="2753275"/>
                  <a:pt x="2303813" y="2743893"/>
                </a:cubicBezTo>
                <a:cubicBezTo>
                  <a:pt x="2367921" y="2703825"/>
                  <a:pt x="2334627" y="2717481"/>
                  <a:pt x="2386940" y="2672641"/>
                </a:cubicBezTo>
                <a:cubicBezTo>
                  <a:pt x="2401967" y="2659760"/>
                  <a:pt x="2418336" y="2648519"/>
                  <a:pt x="2434441" y="2637015"/>
                </a:cubicBezTo>
                <a:cubicBezTo>
                  <a:pt x="2446055" y="2628719"/>
                  <a:pt x="2459975" y="2623356"/>
                  <a:pt x="2470067" y="2613264"/>
                </a:cubicBezTo>
                <a:cubicBezTo>
                  <a:pt x="2484062" y="2599269"/>
                  <a:pt x="2491698" y="2579758"/>
                  <a:pt x="2505693" y="2565763"/>
                </a:cubicBezTo>
                <a:cubicBezTo>
                  <a:pt x="2584316" y="2487141"/>
                  <a:pt x="2524193" y="2572065"/>
                  <a:pt x="2588821" y="2494511"/>
                </a:cubicBezTo>
                <a:cubicBezTo>
                  <a:pt x="2597958" y="2483547"/>
                  <a:pt x="2604275" y="2470499"/>
                  <a:pt x="2612571" y="2458885"/>
                </a:cubicBezTo>
                <a:cubicBezTo>
                  <a:pt x="2624075" y="2442779"/>
                  <a:pt x="2636693" y="2427489"/>
                  <a:pt x="2648197" y="2411384"/>
                </a:cubicBezTo>
                <a:cubicBezTo>
                  <a:pt x="2656493" y="2399770"/>
                  <a:pt x="2662811" y="2386722"/>
                  <a:pt x="2671948" y="2375758"/>
                </a:cubicBezTo>
                <a:cubicBezTo>
                  <a:pt x="2682699" y="2362856"/>
                  <a:pt x="2698558" y="2354301"/>
                  <a:pt x="2707574" y="2340132"/>
                </a:cubicBezTo>
                <a:cubicBezTo>
                  <a:pt x="2726582" y="2310262"/>
                  <a:pt x="2736859" y="2275489"/>
                  <a:pt x="2755075" y="2245129"/>
                </a:cubicBezTo>
                <a:cubicBezTo>
                  <a:pt x="2766950" y="2225337"/>
                  <a:pt x="2778468" y="2205325"/>
                  <a:pt x="2790701" y="2185752"/>
                </a:cubicBezTo>
                <a:cubicBezTo>
                  <a:pt x="2814504" y="2147667"/>
                  <a:pt x="2820184" y="2147672"/>
                  <a:pt x="2838203" y="2102625"/>
                </a:cubicBezTo>
                <a:cubicBezTo>
                  <a:pt x="2847501" y="2079380"/>
                  <a:pt x="2855881" y="2055661"/>
                  <a:pt x="2861953" y="2031373"/>
                </a:cubicBezTo>
                <a:cubicBezTo>
                  <a:pt x="2865912" y="2015539"/>
                  <a:pt x="2867400" y="1998873"/>
                  <a:pt x="2873829" y="1983872"/>
                </a:cubicBezTo>
                <a:cubicBezTo>
                  <a:pt x="2879451" y="1970754"/>
                  <a:pt x="2889662" y="1960121"/>
                  <a:pt x="2897579" y="1948246"/>
                </a:cubicBezTo>
                <a:cubicBezTo>
                  <a:pt x="2901537" y="1920537"/>
                  <a:pt x="2904447" y="1892658"/>
                  <a:pt x="2909454" y="1865119"/>
                </a:cubicBezTo>
                <a:cubicBezTo>
                  <a:pt x="2915418" y="1832319"/>
                  <a:pt x="2923032" y="1812511"/>
                  <a:pt x="2933205" y="1781991"/>
                </a:cubicBezTo>
                <a:cubicBezTo>
                  <a:pt x="2929247" y="1651363"/>
                  <a:pt x="2937540" y="1519785"/>
                  <a:pt x="2921330" y="1390106"/>
                </a:cubicBezTo>
                <a:cubicBezTo>
                  <a:pt x="2909659" y="1296741"/>
                  <a:pt x="2874155" y="1207932"/>
                  <a:pt x="2850078" y="1116973"/>
                </a:cubicBezTo>
                <a:cubicBezTo>
                  <a:pt x="2830242" y="1042036"/>
                  <a:pt x="2805702" y="936788"/>
                  <a:pt x="2766951" y="867591"/>
                </a:cubicBezTo>
                <a:cubicBezTo>
                  <a:pt x="2732083" y="805328"/>
                  <a:pt x="2693036" y="744977"/>
                  <a:pt x="2648197" y="689462"/>
                </a:cubicBezTo>
                <a:cubicBezTo>
                  <a:pt x="2533611" y="547594"/>
                  <a:pt x="2520057" y="571591"/>
                  <a:pt x="2386940" y="463830"/>
                </a:cubicBezTo>
                <a:cubicBezTo>
                  <a:pt x="2345548" y="430322"/>
                  <a:pt x="2310063" y="389854"/>
                  <a:pt x="2268187" y="356952"/>
                </a:cubicBezTo>
                <a:cubicBezTo>
                  <a:pt x="2254267" y="346015"/>
                  <a:pt x="2235779" y="342453"/>
                  <a:pt x="2220686" y="333202"/>
                </a:cubicBezTo>
                <a:cubicBezTo>
                  <a:pt x="2113004" y="267203"/>
                  <a:pt x="2007153" y="198259"/>
                  <a:pt x="1900052" y="131321"/>
                </a:cubicBezTo>
                <a:lnTo>
                  <a:pt x="1745673" y="36319"/>
                </a:lnTo>
                <a:cubicBezTo>
                  <a:pt x="1674724" y="-7038"/>
                  <a:pt x="1692233" y="4651"/>
                  <a:pt x="1662545" y="693"/>
                </a:cubicBez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ç</a:t>
            </a:r>
            <a:endParaRPr lang="en-US" dirty="0"/>
          </a:p>
        </p:txBody>
      </p:sp>
    </p:spTree>
    <p:extLst>
      <p:ext uri="{BB962C8B-B14F-4D97-AF65-F5344CB8AC3E}">
        <p14:creationId xmlns:p14="http://schemas.microsoft.com/office/powerpoint/2010/main" val="1296716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C355A-26A5-9AA4-7CCD-98D45A788FD3}"/>
              </a:ext>
            </a:extLst>
          </p:cNvPr>
          <p:cNvSpPr>
            <a:spLocks noGrp="1"/>
          </p:cNvSpPr>
          <p:nvPr>
            <p:ph type="title"/>
          </p:nvPr>
        </p:nvSpPr>
        <p:spPr/>
        <p:txBody>
          <a:bodyPr>
            <a:normAutofit fontScale="90000"/>
          </a:bodyPr>
          <a:lstStyle/>
          <a:p>
            <a:pPr lvl="1" algn="ctr"/>
            <a:r>
              <a:rPr lang="en-US" sz="4000" dirty="0">
                <a:solidFill>
                  <a:schemeClr val="bg1"/>
                </a:solidFill>
                <a:latin typeface="+mj-lt"/>
              </a:rPr>
              <a:t>Tending to Happiness Needs</a:t>
            </a:r>
            <a:br>
              <a:rPr lang="en-US" sz="4000" dirty="0"/>
            </a:br>
            <a:endParaRPr lang="en-US" dirty="0"/>
          </a:p>
        </p:txBody>
      </p:sp>
      <p:sp>
        <p:nvSpPr>
          <p:cNvPr id="3" name="Content Placeholder 2">
            <a:extLst>
              <a:ext uri="{FF2B5EF4-FFF2-40B4-BE49-F238E27FC236}">
                <a16:creationId xmlns:a16="http://schemas.microsoft.com/office/drawing/2014/main" id="{A8814708-CEED-105E-3C1F-BA709DB9E987}"/>
              </a:ext>
            </a:extLst>
          </p:cNvPr>
          <p:cNvSpPr>
            <a:spLocks noGrp="1"/>
          </p:cNvSpPr>
          <p:nvPr>
            <p:ph idx="1"/>
          </p:nvPr>
        </p:nvSpPr>
        <p:spPr>
          <a:xfrm>
            <a:off x="5118447" y="803186"/>
            <a:ext cx="6281873" cy="3589520"/>
          </a:xfrm>
        </p:spPr>
        <p:txBody>
          <a:bodyPr/>
          <a:lstStyle/>
          <a:p>
            <a:r>
              <a:rPr lang="en-US" sz="2400" dirty="0"/>
              <a:t>Necessary Nutrients</a:t>
            </a:r>
            <a:endParaRPr lang="en-US" dirty="0"/>
          </a:p>
        </p:txBody>
      </p:sp>
      <p:pic>
        <p:nvPicPr>
          <p:cNvPr id="5" name="Picture 4">
            <a:extLst>
              <a:ext uri="{FF2B5EF4-FFF2-40B4-BE49-F238E27FC236}">
                <a16:creationId xmlns:a16="http://schemas.microsoft.com/office/drawing/2014/main" id="{F554D244-EE7E-C0A0-6402-5C2FC2BE776B}"/>
              </a:ext>
            </a:extLst>
          </p:cNvPr>
          <p:cNvPicPr>
            <a:picLocks noChangeAspect="1"/>
          </p:cNvPicPr>
          <p:nvPr/>
        </p:nvPicPr>
        <p:blipFill>
          <a:blip r:embed="rId2"/>
          <a:stretch>
            <a:fillRect/>
          </a:stretch>
        </p:blipFill>
        <p:spPr>
          <a:xfrm>
            <a:off x="8694827" y="1589802"/>
            <a:ext cx="2854236" cy="3976688"/>
          </a:xfrm>
          <a:prstGeom prst="rect">
            <a:avLst/>
          </a:prstGeom>
        </p:spPr>
      </p:pic>
    </p:spTree>
    <p:extLst>
      <p:ext uri="{BB962C8B-B14F-4D97-AF65-F5344CB8AC3E}">
        <p14:creationId xmlns:p14="http://schemas.microsoft.com/office/powerpoint/2010/main" val="2526677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C355A-26A5-9AA4-7CCD-98D45A788FD3}"/>
              </a:ext>
            </a:extLst>
          </p:cNvPr>
          <p:cNvSpPr>
            <a:spLocks noGrp="1"/>
          </p:cNvSpPr>
          <p:nvPr>
            <p:ph type="title"/>
          </p:nvPr>
        </p:nvSpPr>
        <p:spPr/>
        <p:txBody>
          <a:bodyPr>
            <a:normAutofit fontScale="90000"/>
          </a:bodyPr>
          <a:lstStyle/>
          <a:p>
            <a:pPr lvl="1" algn="ctr"/>
            <a:r>
              <a:rPr lang="en-US" sz="4000" dirty="0">
                <a:solidFill>
                  <a:schemeClr val="bg1"/>
                </a:solidFill>
                <a:latin typeface="+mj-lt"/>
              </a:rPr>
              <a:t>Tending to Happiness Needs</a:t>
            </a:r>
            <a:br>
              <a:rPr lang="en-US" sz="4000" dirty="0"/>
            </a:br>
            <a:endParaRPr lang="en-US" dirty="0"/>
          </a:p>
        </p:txBody>
      </p:sp>
      <p:sp>
        <p:nvSpPr>
          <p:cNvPr id="3" name="Content Placeholder 2">
            <a:extLst>
              <a:ext uri="{FF2B5EF4-FFF2-40B4-BE49-F238E27FC236}">
                <a16:creationId xmlns:a16="http://schemas.microsoft.com/office/drawing/2014/main" id="{A8814708-CEED-105E-3C1F-BA709DB9E987}"/>
              </a:ext>
            </a:extLst>
          </p:cNvPr>
          <p:cNvSpPr>
            <a:spLocks noGrp="1"/>
          </p:cNvSpPr>
          <p:nvPr>
            <p:ph idx="1"/>
          </p:nvPr>
        </p:nvSpPr>
        <p:spPr>
          <a:xfrm>
            <a:off x="5021496" y="1589802"/>
            <a:ext cx="6281873" cy="5248622"/>
          </a:xfrm>
        </p:spPr>
        <p:txBody>
          <a:bodyPr>
            <a:normAutofit/>
          </a:bodyPr>
          <a:lstStyle/>
          <a:p>
            <a:r>
              <a:rPr lang="en-US" sz="2400" dirty="0"/>
              <a:t>Necessary Psychological Nutrients</a:t>
            </a:r>
          </a:p>
          <a:p>
            <a:pPr lvl="1"/>
            <a:r>
              <a:rPr lang="en-US" sz="2200" dirty="0"/>
              <a:t>Experiences of…</a:t>
            </a:r>
          </a:p>
          <a:p>
            <a:pPr lvl="2"/>
            <a:r>
              <a:rPr lang="en-US" sz="2000" dirty="0"/>
              <a:t>Agency</a:t>
            </a:r>
          </a:p>
          <a:p>
            <a:pPr lvl="2"/>
            <a:r>
              <a:rPr lang="en-US" sz="2000" dirty="0"/>
              <a:t>Competency </a:t>
            </a:r>
          </a:p>
          <a:p>
            <a:pPr lvl="2"/>
            <a:r>
              <a:rPr lang="en-US" sz="2000" dirty="0"/>
              <a:t>Connection</a:t>
            </a:r>
          </a:p>
          <a:p>
            <a:pPr lvl="2"/>
            <a:endParaRPr lang="en-US" sz="2000" dirty="0"/>
          </a:p>
          <a:p>
            <a:pPr marL="0" indent="0">
              <a:buNone/>
            </a:pPr>
            <a:r>
              <a:rPr lang="en-US" sz="1600" b="0" i="0" dirty="0">
                <a:solidFill>
                  <a:srgbClr val="222222"/>
                </a:solidFill>
                <a:effectLst/>
              </a:rPr>
              <a:t>Ryan, R. M., </a:t>
            </a:r>
            <a:r>
              <a:rPr lang="en-US" sz="1600" b="0" i="0" dirty="0" err="1">
                <a:solidFill>
                  <a:srgbClr val="222222"/>
                </a:solidFill>
                <a:effectLst/>
              </a:rPr>
              <a:t>Huta</a:t>
            </a:r>
            <a:r>
              <a:rPr lang="en-US" sz="1600" b="0" i="0" dirty="0">
                <a:solidFill>
                  <a:srgbClr val="222222"/>
                </a:solidFill>
                <a:effectLst/>
              </a:rPr>
              <a:t>, V., &amp; Deci, E. L. (2008). Living well: A self-determination theory perspective on eudaimonia. </a:t>
            </a:r>
            <a:r>
              <a:rPr lang="en-US" sz="1600" b="0" i="1" dirty="0">
                <a:solidFill>
                  <a:srgbClr val="222222"/>
                </a:solidFill>
                <a:effectLst/>
              </a:rPr>
              <a:t>Journal of happiness studies</a:t>
            </a:r>
            <a:r>
              <a:rPr lang="en-US" sz="1600" b="0" i="0" dirty="0">
                <a:solidFill>
                  <a:srgbClr val="222222"/>
                </a:solidFill>
                <a:effectLst/>
              </a:rPr>
              <a:t>, </a:t>
            </a:r>
            <a:r>
              <a:rPr lang="en-US" sz="1600" b="0" i="1" dirty="0">
                <a:solidFill>
                  <a:srgbClr val="222222"/>
                </a:solidFill>
                <a:effectLst/>
              </a:rPr>
              <a:t>9</a:t>
            </a:r>
            <a:r>
              <a:rPr lang="en-US" sz="1600" b="0" i="0" dirty="0">
                <a:solidFill>
                  <a:srgbClr val="222222"/>
                </a:solidFill>
                <a:effectLst/>
              </a:rPr>
              <a:t>(1), 139-170.</a:t>
            </a:r>
            <a:endParaRPr lang="en-US" sz="1600" dirty="0"/>
          </a:p>
        </p:txBody>
      </p:sp>
      <p:pic>
        <p:nvPicPr>
          <p:cNvPr id="5" name="Picture 4">
            <a:extLst>
              <a:ext uri="{FF2B5EF4-FFF2-40B4-BE49-F238E27FC236}">
                <a16:creationId xmlns:a16="http://schemas.microsoft.com/office/drawing/2014/main" id="{F554D244-EE7E-C0A0-6402-5C2FC2BE776B}"/>
              </a:ext>
            </a:extLst>
          </p:cNvPr>
          <p:cNvPicPr>
            <a:picLocks noChangeAspect="1"/>
          </p:cNvPicPr>
          <p:nvPr/>
        </p:nvPicPr>
        <p:blipFill>
          <a:blip r:embed="rId2">
            <a:alphaModFix amt="15000"/>
          </a:blip>
          <a:stretch>
            <a:fillRect/>
          </a:stretch>
        </p:blipFill>
        <p:spPr>
          <a:xfrm>
            <a:off x="8694827" y="1589802"/>
            <a:ext cx="2854236" cy="3976688"/>
          </a:xfrm>
          <a:prstGeom prst="rect">
            <a:avLst/>
          </a:prstGeom>
        </p:spPr>
      </p:pic>
    </p:spTree>
    <p:extLst>
      <p:ext uri="{BB962C8B-B14F-4D97-AF65-F5344CB8AC3E}">
        <p14:creationId xmlns:p14="http://schemas.microsoft.com/office/powerpoint/2010/main" val="238352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C355A-26A5-9AA4-7CCD-98D45A788FD3}"/>
              </a:ext>
            </a:extLst>
          </p:cNvPr>
          <p:cNvSpPr>
            <a:spLocks noGrp="1"/>
          </p:cNvSpPr>
          <p:nvPr>
            <p:ph type="title"/>
          </p:nvPr>
        </p:nvSpPr>
        <p:spPr/>
        <p:txBody>
          <a:bodyPr>
            <a:normAutofit fontScale="90000"/>
          </a:bodyPr>
          <a:lstStyle/>
          <a:p>
            <a:pPr lvl="1" algn="ctr"/>
            <a:r>
              <a:rPr lang="en-US" sz="4000" dirty="0">
                <a:solidFill>
                  <a:schemeClr val="bg1"/>
                </a:solidFill>
                <a:latin typeface="+mj-lt"/>
              </a:rPr>
              <a:t>Tending to Happiness Needs</a:t>
            </a:r>
            <a:br>
              <a:rPr lang="en-US" sz="4000" dirty="0"/>
            </a:br>
            <a:endParaRPr lang="en-US" dirty="0"/>
          </a:p>
        </p:txBody>
      </p:sp>
      <p:sp>
        <p:nvSpPr>
          <p:cNvPr id="3" name="Content Placeholder 2">
            <a:extLst>
              <a:ext uri="{FF2B5EF4-FFF2-40B4-BE49-F238E27FC236}">
                <a16:creationId xmlns:a16="http://schemas.microsoft.com/office/drawing/2014/main" id="{A8814708-CEED-105E-3C1F-BA709DB9E987}"/>
              </a:ext>
            </a:extLst>
          </p:cNvPr>
          <p:cNvSpPr>
            <a:spLocks noGrp="1"/>
          </p:cNvSpPr>
          <p:nvPr>
            <p:ph idx="1"/>
          </p:nvPr>
        </p:nvSpPr>
        <p:spPr>
          <a:xfrm>
            <a:off x="5021496" y="1406922"/>
            <a:ext cx="6281873" cy="5248622"/>
          </a:xfrm>
        </p:spPr>
        <p:txBody>
          <a:bodyPr>
            <a:normAutofit/>
          </a:bodyPr>
          <a:lstStyle/>
          <a:p>
            <a:r>
              <a:rPr lang="en-US" sz="2400" dirty="0"/>
              <a:t>Necessary Psychological Nutrients</a:t>
            </a:r>
          </a:p>
          <a:p>
            <a:pPr lvl="1"/>
            <a:r>
              <a:rPr lang="en-US" sz="2200" dirty="0"/>
              <a:t>Experiences of…</a:t>
            </a:r>
          </a:p>
          <a:p>
            <a:pPr lvl="2"/>
            <a:r>
              <a:rPr lang="en-US" sz="2000" dirty="0"/>
              <a:t>Agency</a:t>
            </a:r>
          </a:p>
          <a:p>
            <a:pPr lvl="2"/>
            <a:r>
              <a:rPr lang="en-US" sz="2000" dirty="0"/>
              <a:t>Competency </a:t>
            </a:r>
          </a:p>
          <a:p>
            <a:pPr lvl="2"/>
            <a:r>
              <a:rPr lang="en-US" sz="2000" dirty="0"/>
              <a:t>Connection</a:t>
            </a:r>
          </a:p>
          <a:p>
            <a:pPr lvl="2"/>
            <a:endParaRPr lang="en-US" sz="2000" dirty="0"/>
          </a:p>
          <a:p>
            <a:r>
              <a:rPr lang="en-US" sz="2000" dirty="0"/>
              <a:t>More roles </a:t>
            </a:r>
            <a:r>
              <a:rPr lang="en-US" sz="2000" dirty="0">
                <a:sym typeface="Wingdings" pitchFamily="2" charset="2"/>
              </a:rPr>
              <a:t> More places to meet needs</a:t>
            </a:r>
            <a:endParaRPr lang="en-US" sz="2000" dirty="0"/>
          </a:p>
        </p:txBody>
      </p:sp>
      <p:pic>
        <p:nvPicPr>
          <p:cNvPr id="5" name="Picture 4">
            <a:extLst>
              <a:ext uri="{FF2B5EF4-FFF2-40B4-BE49-F238E27FC236}">
                <a16:creationId xmlns:a16="http://schemas.microsoft.com/office/drawing/2014/main" id="{F554D244-EE7E-C0A0-6402-5C2FC2BE776B}"/>
              </a:ext>
            </a:extLst>
          </p:cNvPr>
          <p:cNvPicPr>
            <a:picLocks noChangeAspect="1"/>
          </p:cNvPicPr>
          <p:nvPr/>
        </p:nvPicPr>
        <p:blipFill>
          <a:blip r:embed="rId2">
            <a:alphaModFix amt="15000"/>
          </a:blip>
          <a:stretch>
            <a:fillRect/>
          </a:stretch>
        </p:blipFill>
        <p:spPr>
          <a:xfrm>
            <a:off x="8694827" y="1589802"/>
            <a:ext cx="2854236" cy="3976688"/>
          </a:xfrm>
          <a:prstGeom prst="rect">
            <a:avLst/>
          </a:prstGeom>
        </p:spPr>
      </p:pic>
    </p:spTree>
    <p:extLst>
      <p:ext uri="{BB962C8B-B14F-4D97-AF65-F5344CB8AC3E}">
        <p14:creationId xmlns:p14="http://schemas.microsoft.com/office/powerpoint/2010/main" val="1058153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C355A-26A5-9AA4-7CCD-98D45A788FD3}"/>
              </a:ext>
            </a:extLst>
          </p:cNvPr>
          <p:cNvSpPr>
            <a:spLocks noGrp="1"/>
          </p:cNvSpPr>
          <p:nvPr>
            <p:ph type="title"/>
          </p:nvPr>
        </p:nvSpPr>
        <p:spPr/>
        <p:txBody>
          <a:bodyPr>
            <a:normAutofit fontScale="90000"/>
          </a:bodyPr>
          <a:lstStyle/>
          <a:p>
            <a:pPr lvl="1" algn="ctr"/>
            <a:r>
              <a:rPr lang="en-US" sz="4000" dirty="0">
                <a:solidFill>
                  <a:schemeClr val="bg1"/>
                </a:solidFill>
                <a:latin typeface="+mj-lt"/>
              </a:rPr>
              <a:t>Tending to Happiness Needs</a:t>
            </a:r>
            <a:br>
              <a:rPr lang="en-US" sz="4000" dirty="0"/>
            </a:br>
            <a:endParaRPr lang="en-US" dirty="0"/>
          </a:p>
        </p:txBody>
      </p:sp>
      <p:sp>
        <p:nvSpPr>
          <p:cNvPr id="3" name="Content Placeholder 2">
            <a:extLst>
              <a:ext uri="{FF2B5EF4-FFF2-40B4-BE49-F238E27FC236}">
                <a16:creationId xmlns:a16="http://schemas.microsoft.com/office/drawing/2014/main" id="{A8814708-CEED-105E-3C1F-BA709DB9E987}"/>
              </a:ext>
            </a:extLst>
          </p:cNvPr>
          <p:cNvSpPr>
            <a:spLocks noGrp="1"/>
          </p:cNvSpPr>
          <p:nvPr>
            <p:ph idx="1"/>
          </p:nvPr>
        </p:nvSpPr>
        <p:spPr>
          <a:xfrm>
            <a:off x="5021496" y="1406922"/>
            <a:ext cx="6281873" cy="5248622"/>
          </a:xfrm>
        </p:spPr>
        <p:txBody>
          <a:bodyPr>
            <a:normAutofit/>
          </a:bodyPr>
          <a:lstStyle/>
          <a:p>
            <a:r>
              <a:rPr lang="en-US" sz="2400" dirty="0"/>
              <a:t>Positivity Ratios of 3:1</a:t>
            </a:r>
          </a:p>
          <a:p>
            <a:r>
              <a:rPr lang="en-US" sz="2400" dirty="0"/>
              <a:t>More roles </a:t>
            </a:r>
            <a:r>
              <a:rPr lang="en-US" sz="2400" dirty="0">
                <a:sym typeface="Wingdings" pitchFamily="2" charset="2"/>
              </a:rPr>
              <a:t> More places to deliberately access positive experiences that counterbalance negative ones</a:t>
            </a:r>
            <a:endParaRPr lang="en-US" sz="2400" dirty="0"/>
          </a:p>
          <a:p>
            <a:pPr marL="0" indent="0">
              <a:buNone/>
            </a:pPr>
            <a:endParaRPr lang="en-US" sz="2400" dirty="0"/>
          </a:p>
          <a:p>
            <a:pPr marL="0" indent="0">
              <a:buNone/>
            </a:pPr>
            <a:r>
              <a:rPr lang="en-US" sz="1600" dirty="0"/>
              <a:t>Frederickson, B (2013). Updated thinking on positivity ratios. </a:t>
            </a:r>
            <a:r>
              <a:rPr lang="en-US" sz="1600" i="1" dirty="0"/>
              <a:t>American Psychologist 68</a:t>
            </a:r>
            <a:r>
              <a:rPr lang="en-US" sz="1600" dirty="0"/>
              <a:t>, 814-822.</a:t>
            </a:r>
          </a:p>
          <a:p>
            <a:pPr lvl="2"/>
            <a:endParaRPr lang="en-US" sz="2000" dirty="0"/>
          </a:p>
        </p:txBody>
      </p:sp>
      <p:pic>
        <p:nvPicPr>
          <p:cNvPr id="5" name="Picture 4">
            <a:extLst>
              <a:ext uri="{FF2B5EF4-FFF2-40B4-BE49-F238E27FC236}">
                <a16:creationId xmlns:a16="http://schemas.microsoft.com/office/drawing/2014/main" id="{F554D244-EE7E-C0A0-6402-5C2FC2BE776B}"/>
              </a:ext>
            </a:extLst>
          </p:cNvPr>
          <p:cNvPicPr>
            <a:picLocks noChangeAspect="1"/>
          </p:cNvPicPr>
          <p:nvPr/>
        </p:nvPicPr>
        <p:blipFill>
          <a:blip r:embed="rId2">
            <a:alphaModFix amt="15000"/>
          </a:blip>
          <a:stretch>
            <a:fillRect/>
          </a:stretch>
        </p:blipFill>
        <p:spPr>
          <a:xfrm>
            <a:off x="8694827" y="1589802"/>
            <a:ext cx="2854236" cy="3976688"/>
          </a:xfrm>
          <a:prstGeom prst="rect">
            <a:avLst/>
          </a:prstGeom>
        </p:spPr>
      </p:pic>
    </p:spTree>
    <p:extLst>
      <p:ext uri="{BB962C8B-B14F-4D97-AF65-F5344CB8AC3E}">
        <p14:creationId xmlns:p14="http://schemas.microsoft.com/office/powerpoint/2010/main" val="1189846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7224F-1297-2E1F-D8FD-692E2D6E2D85}"/>
              </a:ext>
            </a:extLst>
          </p:cNvPr>
          <p:cNvSpPr>
            <a:spLocks noGrp="1"/>
          </p:cNvSpPr>
          <p:nvPr>
            <p:ph type="title"/>
          </p:nvPr>
        </p:nvSpPr>
        <p:spPr/>
        <p:txBody>
          <a:bodyPr>
            <a:normAutofit fontScale="90000"/>
          </a:bodyPr>
          <a:lstStyle/>
          <a:p>
            <a:r>
              <a:rPr lang="en-US" dirty="0"/>
              <a:t>Beginning to See How Work and Family Roles Can Help Each Other</a:t>
            </a:r>
          </a:p>
        </p:txBody>
      </p:sp>
      <p:sp>
        <p:nvSpPr>
          <p:cNvPr id="3" name="Content Placeholder 2">
            <a:extLst>
              <a:ext uri="{FF2B5EF4-FFF2-40B4-BE49-F238E27FC236}">
                <a16:creationId xmlns:a16="http://schemas.microsoft.com/office/drawing/2014/main" id="{962DBB0A-5F50-016E-3A91-E37BE79BBDAE}"/>
              </a:ext>
            </a:extLst>
          </p:cNvPr>
          <p:cNvSpPr>
            <a:spLocks noGrp="1"/>
          </p:cNvSpPr>
          <p:nvPr>
            <p:ph idx="1"/>
          </p:nvPr>
        </p:nvSpPr>
        <p:spPr>
          <a:xfrm>
            <a:off x="5021496" y="742149"/>
            <a:ext cx="6281873" cy="2456442"/>
          </a:xfrm>
        </p:spPr>
        <p:txBody>
          <a:bodyPr/>
          <a:lstStyle/>
          <a:p>
            <a:r>
              <a:rPr lang="en-US" b="0" i="0" dirty="0">
                <a:solidFill>
                  <a:srgbClr val="222222"/>
                </a:solidFill>
                <a:effectLst/>
              </a:rPr>
              <a:t>There's no question: something gets lost when you wear a lot of hats. You have less time and energy to devote to any one endeavor. </a:t>
            </a:r>
            <a:endParaRPr lang="en-US" dirty="0"/>
          </a:p>
        </p:txBody>
      </p:sp>
    </p:spTree>
    <p:extLst>
      <p:ext uri="{BB962C8B-B14F-4D97-AF65-F5344CB8AC3E}">
        <p14:creationId xmlns:p14="http://schemas.microsoft.com/office/powerpoint/2010/main" val="4293209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7224F-1297-2E1F-D8FD-692E2D6E2D85}"/>
              </a:ext>
            </a:extLst>
          </p:cNvPr>
          <p:cNvSpPr>
            <a:spLocks noGrp="1"/>
          </p:cNvSpPr>
          <p:nvPr>
            <p:ph type="title"/>
          </p:nvPr>
        </p:nvSpPr>
        <p:spPr/>
        <p:txBody>
          <a:bodyPr>
            <a:normAutofit fontScale="90000"/>
          </a:bodyPr>
          <a:lstStyle/>
          <a:p>
            <a:r>
              <a:rPr lang="en-US" dirty="0"/>
              <a:t>Beginning to See How Work and Family Roles Can Help Each Other</a:t>
            </a:r>
          </a:p>
        </p:txBody>
      </p:sp>
      <p:sp>
        <p:nvSpPr>
          <p:cNvPr id="3" name="Content Placeholder 2">
            <a:extLst>
              <a:ext uri="{FF2B5EF4-FFF2-40B4-BE49-F238E27FC236}">
                <a16:creationId xmlns:a16="http://schemas.microsoft.com/office/drawing/2014/main" id="{962DBB0A-5F50-016E-3A91-E37BE79BBDAE}"/>
              </a:ext>
            </a:extLst>
          </p:cNvPr>
          <p:cNvSpPr>
            <a:spLocks noGrp="1"/>
          </p:cNvSpPr>
          <p:nvPr>
            <p:ph idx="1"/>
          </p:nvPr>
        </p:nvSpPr>
        <p:spPr>
          <a:xfrm>
            <a:off x="5021496" y="1167111"/>
            <a:ext cx="6281873" cy="2953984"/>
          </a:xfrm>
        </p:spPr>
        <p:txBody>
          <a:bodyPr>
            <a:normAutofit/>
          </a:bodyPr>
          <a:lstStyle/>
          <a:p>
            <a:r>
              <a:rPr lang="en-US" b="0" i="0" dirty="0">
                <a:solidFill>
                  <a:srgbClr val="222222"/>
                </a:solidFill>
                <a:effectLst/>
              </a:rPr>
              <a:t>There's no question: something gets lost when you wear a lot of hats. You have less time and energy to devote to any one endeavor. </a:t>
            </a:r>
          </a:p>
          <a:p>
            <a:r>
              <a:rPr lang="en-US" b="0" i="0" dirty="0">
                <a:solidFill>
                  <a:srgbClr val="222222"/>
                </a:solidFill>
                <a:effectLst/>
              </a:rPr>
              <a:t>And... At the very same time, there are ways that being involved in many roles can serve those roles well.</a:t>
            </a:r>
            <a:endParaRPr lang="en-US" dirty="0"/>
          </a:p>
        </p:txBody>
      </p:sp>
    </p:spTree>
    <p:extLst>
      <p:ext uri="{BB962C8B-B14F-4D97-AF65-F5344CB8AC3E}">
        <p14:creationId xmlns:p14="http://schemas.microsoft.com/office/powerpoint/2010/main" val="1627519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7224F-1297-2E1F-D8FD-692E2D6E2D85}"/>
              </a:ext>
            </a:extLst>
          </p:cNvPr>
          <p:cNvSpPr>
            <a:spLocks noGrp="1"/>
          </p:cNvSpPr>
          <p:nvPr>
            <p:ph type="title"/>
          </p:nvPr>
        </p:nvSpPr>
        <p:spPr/>
        <p:txBody>
          <a:bodyPr>
            <a:normAutofit fontScale="90000"/>
          </a:bodyPr>
          <a:lstStyle/>
          <a:p>
            <a:r>
              <a:rPr lang="en-US" dirty="0"/>
              <a:t>Beginning to See How Work and Family Roles Can Help Each Other</a:t>
            </a:r>
          </a:p>
        </p:txBody>
      </p:sp>
      <p:sp>
        <p:nvSpPr>
          <p:cNvPr id="3" name="Content Placeholder 2">
            <a:extLst>
              <a:ext uri="{FF2B5EF4-FFF2-40B4-BE49-F238E27FC236}">
                <a16:creationId xmlns:a16="http://schemas.microsoft.com/office/drawing/2014/main" id="{962DBB0A-5F50-016E-3A91-E37BE79BBDAE}"/>
              </a:ext>
            </a:extLst>
          </p:cNvPr>
          <p:cNvSpPr>
            <a:spLocks noGrp="1"/>
          </p:cNvSpPr>
          <p:nvPr>
            <p:ph idx="1"/>
          </p:nvPr>
        </p:nvSpPr>
        <p:spPr>
          <a:xfrm>
            <a:off x="4985394" y="531376"/>
            <a:ext cx="6281873" cy="5393340"/>
          </a:xfrm>
        </p:spPr>
        <p:txBody>
          <a:bodyPr>
            <a:normAutofit/>
          </a:bodyPr>
          <a:lstStyle/>
          <a:p>
            <a:r>
              <a:rPr lang="en-US" b="0" i="0" dirty="0">
                <a:solidFill>
                  <a:srgbClr val="222222"/>
                </a:solidFill>
                <a:effectLst/>
              </a:rPr>
              <a:t>There's no question: something gets lost when you wear a lot of hats. You have less time and energy to devote to any one endeavor. </a:t>
            </a:r>
          </a:p>
          <a:p>
            <a:r>
              <a:rPr lang="en-US" b="0" i="0" dirty="0">
                <a:solidFill>
                  <a:srgbClr val="222222"/>
                </a:solidFill>
                <a:effectLst/>
              </a:rPr>
              <a:t>And... At the very same time, there are ways that being involved in many roles can serve those roles well.</a:t>
            </a:r>
          </a:p>
          <a:p>
            <a:r>
              <a:rPr lang="en-US" b="0" i="0" dirty="0">
                <a:solidFill>
                  <a:srgbClr val="222222"/>
                </a:solidFill>
                <a:effectLst/>
              </a:rPr>
              <a:t>We can strive to appreciate more how competing demands can help each of our roles, as well as our overarching happiness.</a:t>
            </a:r>
            <a:endParaRPr lang="en-US" dirty="0"/>
          </a:p>
        </p:txBody>
      </p:sp>
    </p:spTree>
    <p:extLst>
      <p:ext uri="{BB962C8B-B14F-4D97-AF65-F5344CB8AC3E}">
        <p14:creationId xmlns:p14="http://schemas.microsoft.com/office/powerpoint/2010/main" val="311786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D70B4AA-12CB-7BC1-1D28-E6AD3BD063A9}"/>
              </a:ext>
            </a:extLst>
          </p:cNvPr>
          <p:cNvPicPr>
            <a:picLocks noGrp="1" noChangeAspect="1"/>
          </p:cNvPicPr>
          <p:nvPr>
            <p:ph idx="1"/>
          </p:nvPr>
        </p:nvPicPr>
        <p:blipFill>
          <a:blip r:embed="rId2"/>
          <a:stretch>
            <a:fillRect/>
          </a:stretch>
        </p:blipFill>
        <p:spPr>
          <a:xfrm>
            <a:off x="0" y="1144246"/>
            <a:ext cx="3456214" cy="4569506"/>
          </a:xfrm>
        </p:spPr>
      </p:pic>
      <p:sp>
        <p:nvSpPr>
          <p:cNvPr id="6" name="TextBox 5">
            <a:extLst>
              <a:ext uri="{FF2B5EF4-FFF2-40B4-BE49-F238E27FC236}">
                <a16:creationId xmlns:a16="http://schemas.microsoft.com/office/drawing/2014/main" id="{69D508BB-0B3D-1C82-4BCE-B034F7A6D406}"/>
              </a:ext>
            </a:extLst>
          </p:cNvPr>
          <p:cNvSpPr txBox="1"/>
          <p:nvPr/>
        </p:nvSpPr>
        <p:spPr>
          <a:xfrm>
            <a:off x="4985656" y="612843"/>
            <a:ext cx="6890657" cy="5632311"/>
          </a:xfrm>
          <a:prstGeom prst="rect">
            <a:avLst/>
          </a:prstGeom>
          <a:noFill/>
          <a:ln>
            <a:solidFill>
              <a:schemeClr val="accent1"/>
            </a:solidFill>
          </a:ln>
        </p:spPr>
        <p:txBody>
          <a:bodyPr wrap="square" rtlCol="0">
            <a:spAutoFit/>
          </a:bodyPr>
          <a:lstStyle/>
          <a:p>
            <a:r>
              <a:rPr lang="en-US" sz="2400" dirty="0"/>
              <a:t>Podcast: </a:t>
            </a:r>
          </a:p>
          <a:p>
            <a:r>
              <a:rPr lang="en-US" sz="2400" i="1" dirty="0">
                <a:solidFill>
                  <a:srgbClr val="00B050"/>
                </a:solidFill>
              </a:rPr>
              <a:t>Psychologists Off the Clock</a:t>
            </a:r>
          </a:p>
          <a:p>
            <a:r>
              <a:rPr lang="en-US" sz="2400" dirty="0" err="1">
                <a:solidFill>
                  <a:srgbClr val="00B050"/>
                </a:solidFill>
              </a:rPr>
              <a:t>offtheclockpsych.com</a:t>
            </a:r>
            <a:endParaRPr lang="en-US" sz="2400" dirty="0">
              <a:solidFill>
                <a:srgbClr val="00B050"/>
              </a:solidFill>
            </a:endParaRPr>
          </a:p>
          <a:p>
            <a:endParaRPr lang="en-US" sz="2400" dirty="0"/>
          </a:p>
          <a:p>
            <a:r>
              <a:rPr lang="en-US" sz="2400" dirty="0"/>
              <a:t>Writer’s website: </a:t>
            </a:r>
          </a:p>
          <a:p>
            <a:r>
              <a:rPr lang="en-US" sz="2400" dirty="0" err="1">
                <a:solidFill>
                  <a:srgbClr val="00B050"/>
                </a:solidFill>
              </a:rPr>
              <a:t>workparentthrive.com</a:t>
            </a:r>
            <a:endParaRPr lang="en-US" sz="2400" dirty="0">
              <a:solidFill>
                <a:srgbClr val="00B050"/>
              </a:solidFill>
            </a:endParaRPr>
          </a:p>
          <a:p>
            <a:endParaRPr lang="en-US" sz="2400" dirty="0"/>
          </a:p>
          <a:p>
            <a:r>
              <a:rPr lang="en-US" sz="2400" dirty="0"/>
              <a:t>Book: 	</a:t>
            </a:r>
          </a:p>
          <a:p>
            <a:r>
              <a:rPr lang="en-US" sz="2400" i="1" dirty="0">
                <a:solidFill>
                  <a:srgbClr val="00B050"/>
                </a:solidFill>
              </a:rPr>
              <a:t>Work, Parent, Thrive: 12 Science-Backed Strategies to Ditch Guilt, Manage Overwhelm, and Grow Connection (When Everything Feels Like Too Much) </a:t>
            </a:r>
          </a:p>
          <a:p>
            <a:r>
              <a:rPr lang="en-US" sz="2400" dirty="0">
                <a:solidFill>
                  <a:srgbClr val="00B050"/>
                </a:solidFill>
              </a:rPr>
              <a:t>			</a:t>
            </a:r>
          </a:p>
          <a:p>
            <a:r>
              <a:rPr lang="en-US" sz="2400" dirty="0"/>
              <a:t>Email:	</a:t>
            </a:r>
            <a:r>
              <a:rPr lang="en-US" sz="2400" dirty="0">
                <a:solidFill>
                  <a:srgbClr val="00B050"/>
                </a:solidFill>
              </a:rPr>
              <a:t> </a:t>
            </a:r>
          </a:p>
          <a:p>
            <a:r>
              <a:rPr lang="en-US" sz="2400" dirty="0" err="1">
                <a:solidFill>
                  <a:srgbClr val="00B050"/>
                </a:solidFill>
              </a:rPr>
              <a:t>yael_chatav_schonbrun@brown.edu</a:t>
            </a:r>
            <a:endParaRPr lang="en-US" sz="2400" dirty="0"/>
          </a:p>
        </p:txBody>
      </p:sp>
    </p:spTree>
    <p:extLst>
      <p:ext uri="{BB962C8B-B14F-4D97-AF65-F5344CB8AC3E}">
        <p14:creationId xmlns:p14="http://schemas.microsoft.com/office/powerpoint/2010/main" val="1153059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B9A4C3-B4A8-1D44-B587-428C228A425D}"/>
              </a:ext>
            </a:extLst>
          </p:cNvPr>
          <p:cNvSpPr txBox="1"/>
          <p:nvPr/>
        </p:nvSpPr>
        <p:spPr>
          <a:xfrm>
            <a:off x="7008171" y="5784189"/>
            <a:ext cx="2002166" cy="276999"/>
          </a:xfrm>
          <a:prstGeom prst="rect">
            <a:avLst/>
          </a:prstGeom>
          <a:noFill/>
        </p:spPr>
        <p:txBody>
          <a:bodyPr wrap="square" rtlCol="0">
            <a:spAutoFit/>
          </a:bodyPr>
          <a:lstStyle/>
          <a:p>
            <a:pPr>
              <a:defRPr/>
            </a:pPr>
            <a:r>
              <a:rPr lang="en-US" sz="1200" dirty="0">
                <a:solidFill>
                  <a:prstClr val="white"/>
                </a:solidFill>
                <a:latin typeface="Georgia" panose="02040502050405020303" pitchFamily="18" charset="0"/>
                <a:cs typeface="Arial" panose="020B0604020202020204" pitchFamily="34" charset="0"/>
                <a:hlinkClick r:id="rId2">
                  <a:extLst>
                    <a:ext uri="{A12FA001-AC4F-418D-AE19-62706E023703}">
                      <ahyp:hlinkClr xmlns:ahyp="http://schemas.microsoft.com/office/drawing/2018/hyperlinkcolor" val="tx"/>
                    </a:ext>
                  </a:extLst>
                </a:hlinkClick>
              </a:rPr>
              <a:t>Sign-Up for Newsletter</a:t>
            </a:r>
            <a:endParaRPr lang="en-US" sz="1200" dirty="0">
              <a:solidFill>
                <a:prstClr val="white"/>
              </a:solidFill>
              <a:latin typeface="Georgia" panose="02040502050405020303" pitchFamily="18" charset="0"/>
              <a:cs typeface="Arial" panose="020B0604020202020204" pitchFamily="34" charset="0"/>
            </a:endParaRPr>
          </a:p>
        </p:txBody>
      </p:sp>
      <p:sp>
        <p:nvSpPr>
          <p:cNvPr id="4" name="TextBox 3">
            <a:hlinkClick r:id="rId3"/>
            <a:extLst>
              <a:ext uri="{FF2B5EF4-FFF2-40B4-BE49-F238E27FC236}">
                <a16:creationId xmlns:a16="http://schemas.microsoft.com/office/drawing/2014/main" id="{BB77908B-EE05-5740-BCFB-4BC92BDEF6FA}"/>
              </a:ext>
            </a:extLst>
          </p:cNvPr>
          <p:cNvSpPr txBox="1"/>
          <p:nvPr/>
        </p:nvSpPr>
        <p:spPr>
          <a:xfrm>
            <a:off x="7008171" y="5233597"/>
            <a:ext cx="2785771" cy="307777"/>
          </a:xfrm>
          <a:prstGeom prst="rect">
            <a:avLst/>
          </a:prstGeom>
          <a:noFill/>
        </p:spPr>
        <p:txBody>
          <a:bodyPr wrap="square" rtlCol="0">
            <a:spAutoFit/>
          </a:bodyPr>
          <a:lstStyle/>
          <a:p>
            <a:r>
              <a:rPr lang="en-US" sz="1400" dirty="0" err="1">
                <a:solidFill>
                  <a:prstClr val="white"/>
                </a:solidFill>
                <a:latin typeface="Georgia" panose="02040502050405020303" pitchFamily="18" charset="0"/>
                <a:cs typeface="Arial" panose="020B0604020202020204" pitchFamily="34" charset="0"/>
                <a:hlinkClick r:id="rId4">
                  <a:extLst>
                    <a:ext uri="{A12FA001-AC4F-418D-AE19-62706E023703}">
                      <ahyp:hlinkClr xmlns:ahyp="http://schemas.microsoft.com/office/drawing/2018/hyperlinkcolor" val="tx"/>
                    </a:ext>
                  </a:extLst>
                </a:hlinkClick>
              </a:rPr>
              <a:t>MHTTCnetwork.org</a:t>
            </a:r>
            <a:endParaRPr lang="en-US" sz="1400" dirty="0">
              <a:solidFill>
                <a:prstClr val="white"/>
              </a:solidFill>
              <a:latin typeface="Georgia" panose="02040502050405020303" pitchFamily="18" charset="0"/>
              <a:cs typeface="Arial" panose="020B0604020202020204" pitchFamily="34" charset="0"/>
            </a:endParaRPr>
          </a:p>
        </p:txBody>
      </p:sp>
      <p:sp>
        <p:nvSpPr>
          <p:cNvPr id="5" name="TextBox 4">
            <a:extLst>
              <a:ext uri="{FF2B5EF4-FFF2-40B4-BE49-F238E27FC236}">
                <a16:creationId xmlns:a16="http://schemas.microsoft.com/office/drawing/2014/main" id="{544D6997-A7EF-A542-8EA8-4626227C187C}"/>
              </a:ext>
            </a:extLst>
          </p:cNvPr>
          <p:cNvSpPr txBox="1"/>
          <p:nvPr/>
        </p:nvSpPr>
        <p:spPr>
          <a:xfrm>
            <a:off x="7008170" y="6325544"/>
            <a:ext cx="2002166" cy="276999"/>
          </a:xfrm>
          <a:prstGeom prst="rect">
            <a:avLst/>
          </a:prstGeom>
          <a:noFill/>
        </p:spPr>
        <p:txBody>
          <a:bodyPr wrap="square" rtlCol="0">
            <a:spAutoFit/>
          </a:bodyPr>
          <a:lstStyle/>
          <a:p>
            <a:pPr>
              <a:defRPr/>
            </a:pPr>
            <a:r>
              <a:rPr lang="en-US" sz="1200" dirty="0">
                <a:solidFill>
                  <a:prstClr val="white"/>
                </a:solidFill>
                <a:latin typeface="Georgia" panose="02040502050405020303" pitchFamily="18" charset="0"/>
                <a:cs typeface="Arial" panose="020B0604020202020204" pitchFamily="34" charset="0"/>
                <a:hlinkClick r:id="rId5">
                  <a:extLst>
                    <a:ext uri="{A12FA001-AC4F-418D-AE19-62706E023703}">
                      <ahyp:hlinkClr xmlns:ahyp="http://schemas.microsoft.com/office/drawing/2018/hyperlinkcolor" val="tx"/>
                    </a:ext>
                  </a:extLst>
                </a:hlinkClick>
              </a:rPr>
              <a:t>MTTC News</a:t>
            </a:r>
            <a:endParaRPr lang="en-US" sz="1200" dirty="0">
              <a:solidFill>
                <a:prstClr val="white"/>
              </a:solidFill>
              <a:latin typeface="Georgia" panose="02040502050405020303" pitchFamily="18" charset="0"/>
              <a:cs typeface="Arial" panose="020B0604020202020204" pitchFamily="34" charset="0"/>
            </a:endParaRPr>
          </a:p>
        </p:txBody>
      </p:sp>
      <p:sp>
        <p:nvSpPr>
          <p:cNvPr id="7" name="TextBox 6">
            <a:extLst>
              <a:ext uri="{FF2B5EF4-FFF2-40B4-BE49-F238E27FC236}">
                <a16:creationId xmlns:a16="http://schemas.microsoft.com/office/drawing/2014/main" id="{3E5A82F1-C785-954C-8735-880F4C362E5C}"/>
              </a:ext>
            </a:extLst>
          </p:cNvPr>
          <p:cNvSpPr txBox="1"/>
          <p:nvPr/>
        </p:nvSpPr>
        <p:spPr>
          <a:xfrm>
            <a:off x="2152651" y="1210581"/>
            <a:ext cx="8053337" cy="2677656"/>
          </a:xfrm>
          <a:prstGeom prst="rect">
            <a:avLst/>
          </a:prstGeom>
          <a:noFill/>
        </p:spPr>
        <p:txBody>
          <a:bodyPr wrap="square" rtlCol="0">
            <a:spAutoFit/>
          </a:bodyPr>
          <a:lstStyle/>
          <a:p>
            <a:r>
              <a:rPr lang="en-US" sz="1200" dirty="0">
                <a:solidFill>
                  <a:prstClr val="black"/>
                </a:solidFill>
                <a:latin typeface="Georgia" panose="02040502050405020303" pitchFamily="18" charset="0"/>
              </a:rPr>
              <a:t>The purpose of the MHTTC Network is technology transfer - disseminating and implementing evidence-based practices for mental disorders into the field.</a:t>
            </a:r>
          </a:p>
          <a:p>
            <a:endParaRPr lang="en-US" sz="1200" dirty="0">
              <a:solidFill>
                <a:prstClr val="black"/>
              </a:solidFill>
              <a:latin typeface="Georgia" panose="02040502050405020303" pitchFamily="18" charset="0"/>
            </a:endParaRPr>
          </a:p>
          <a:p>
            <a:r>
              <a:rPr lang="en-US" sz="1200" dirty="0">
                <a:solidFill>
                  <a:prstClr val="black"/>
                </a:solidFill>
                <a:latin typeface="Georgia" panose="02040502050405020303" pitchFamily="18" charset="0"/>
              </a:rPr>
              <a:t>Funded by the Substance Abuse and Mental Health Services Administration (SAMHSA), the MHTTC Network includes 10 Regional Centers, a National American Indian and Alaska Native Center, a National Hispanic and Latino Center, and a Network Coordinating Office.</a:t>
            </a:r>
          </a:p>
          <a:p>
            <a:endParaRPr lang="en-US" sz="1200" dirty="0">
              <a:solidFill>
                <a:prstClr val="black"/>
              </a:solidFill>
              <a:latin typeface="Georgia" panose="02040502050405020303" pitchFamily="18" charset="0"/>
            </a:endParaRPr>
          </a:p>
          <a:p>
            <a:r>
              <a:rPr lang="en-US" sz="1200" dirty="0">
                <a:solidFill>
                  <a:prstClr val="black"/>
                </a:solidFill>
                <a:latin typeface="Georgia" panose="02040502050405020303" pitchFamily="18" charset="0"/>
              </a:rPr>
              <a:t>Our collaborative network supports resource development and dissemination, training and technical assistance, and workforce development for the mental health field.  We work with systems, organizations, and treatment practitioners involved in the delivery of mental health services to strengthen their capacity to deliver effective evidence-based practices to individuals.</a:t>
            </a:r>
          </a:p>
          <a:p>
            <a:r>
              <a:rPr lang="en-US" sz="1200" dirty="0">
                <a:solidFill>
                  <a:prstClr val="black"/>
                </a:solidFill>
                <a:latin typeface="Georgia" panose="02040502050405020303" pitchFamily="18" charset="0"/>
              </a:rPr>
              <a:t>Our services cover the full continuum spanning mental illness prevention, treatment, and recovery support. </a:t>
            </a:r>
          </a:p>
          <a:p>
            <a:br>
              <a:rPr lang="en-US" sz="1200" dirty="0">
                <a:solidFill>
                  <a:prstClr val="black"/>
                </a:solidFill>
                <a:latin typeface="Georgia" panose="02040502050405020303" pitchFamily="18" charset="0"/>
              </a:rPr>
            </a:br>
            <a:endParaRPr lang="en-US" sz="1200" dirty="0">
              <a:solidFill>
                <a:prstClr val="black"/>
              </a:solidFill>
              <a:latin typeface="Georgia" panose="02040502050405020303" pitchFamily="18" charset="0"/>
              <a:cs typeface="Arial" panose="020B0604020202020204" pitchFamily="34" charset="0"/>
            </a:endParaRPr>
          </a:p>
        </p:txBody>
      </p:sp>
      <p:pic>
        <p:nvPicPr>
          <p:cNvPr id="8" name="Picture 7">
            <a:extLst>
              <a:ext uri="{FF2B5EF4-FFF2-40B4-BE49-F238E27FC236}">
                <a16:creationId xmlns:a16="http://schemas.microsoft.com/office/drawing/2014/main" id="{89223155-486A-5B4B-9E84-1C8477C1F4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2651" y="250094"/>
            <a:ext cx="3203047" cy="740229"/>
          </a:xfrm>
          <a:prstGeom prst="rect">
            <a:avLst/>
          </a:prstGeom>
        </p:spPr>
      </p:pic>
    </p:spTree>
    <p:extLst>
      <p:ext uri="{BB962C8B-B14F-4D97-AF65-F5344CB8AC3E}">
        <p14:creationId xmlns:p14="http://schemas.microsoft.com/office/powerpoint/2010/main" val="2889437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211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5758BC-F843-E504-E288-5ECBD3CA089C}"/>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58709" y="-77439"/>
            <a:ext cx="1986652" cy="1462052"/>
          </a:xfrm>
          <a:prstGeom prst="rect">
            <a:avLst/>
          </a:prstGeom>
        </p:spPr>
      </p:pic>
      <p:sp>
        <p:nvSpPr>
          <p:cNvPr id="2" name="TextBox 1">
            <a:extLst>
              <a:ext uri="{FF2B5EF4-FFF2-40B4-BE49-F238E27FC236}">
                <a16:creationId xmlns:a16="http://schemas.microsoft.com/office/drawing/2014/main" id="{BD922A7B-FB75-B346-B2F8-9AA6581BCB4F}"/>
              </a:ext>
            </a:extLst>
          </p:cNvPr>
          <p:cNvSpPr txBox="1"/>
          <p:nvPr/>
        </p:nvSpPr>
        <p:spPr>
          <a:xfrm>
            <a:off x="1959429" y="2517569"/>
            <a:ext cx="8251371" cy="2308324"/>
          </a:xfrm>
          <a:prstGeom prst="rect">
            <a:avLst/>
          </a:prstGeom>
          <a:noFill/>
        </p:spPr>
        <p:txBody>
          <a:bodyPr wrap="square" rtlCol="0">
            <a:spAutoFit/>
          </a:bodyPr>
          <a:lstStyle/>
          <a:p>
            <a:pPr algn="ctr"/>
            <a:r>
              <a:rPr lang="en-US" sz="4800" b="1" dirty="0">
                <a:solidFill>
                  <a:schemeClr val="bg1"/>
                </a:solidFill>
                <a:latin typeface="+mj-lt"/>
              </a:rPr>
              <a:t>Using Science-Backed Strategies to Thrive in a Life with </a:t>
            </a:r>
          </a:p>
          <a:p>
            <a:pPr algn="ctr"/>
            <a:r>
              <a:rPr lang="en-US" sz="4800" b="1" dirty="0">
                <a:solidFill>
                  <a:schemeClr val="bg1"/>
                </a:solidFill>
                <a:latin typeface="+mj-lt"/>
              </a:rPr>
              <a:t>Multiple Demanding Roles</a:t>
            </a:r>
          </a:p>
        </p:txBody>
      </p:sp>
      <p:pic>
        <p:nvPicPr>
          <p:cNvPr id="4" name="Picture 3">
            <a:extLst>
              <a:ext uri="{FF2B5EF4-FFF2-40B4-BE49-F238E27FC236}">
                <a16:creationId xmlns:a16="http://schemas.microsoft.com/office/drawing/2014/main" id="{608B7C70-A2E2-400E-D3A4-DF8CD9CBBF2C}"/>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932561" y="-155688"/>
            <a:ext cx="2047511" cy="1462051"/>
          </a:xfrm>
          <a:prstGeom prst="rect">
            <a:avLst/>
          </a:prstGeom>
        </p:spPr>
      </p:pic>
      <p:pic>
        <p:nvPicPr>
          <p:cNvPr id="9" name="Picture 8">
            <a:extLst>
              <a:ext uri="{FF2B5EF4-FFF2-40B4-BE49-F238E27FC236}">
                <a16:creationId xmlns:a16="http://schemas.microsoft.com/office/drawing/2014/main" id="{1CC62874-2251-95C7-0C7D-35E4F8D64808}"/>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 y="4797668"/>
            <a:ext cx="2529446" cy="1897085"/>
          </a:xfrm>
          <a:prstGeom prst="rect">
            <a:avLst/>
          </a:prstGeom>
        </p:spPr>
      </p:pic>
      <p:pic>
        <p:nvPicPr>
          <p:cNvPr id="11" name="Picture 10">
            <a:extLst>
              <a:ext uri="{FF2B5EF4-FFF2-40B4-BE49-F238E27FC236}">
                <a16:creationId xmlns:a16="http://schemas.microsoft.com/office/drawing/2014/main" id="{91EC9774-82B7-4501-00EB-3EB06EAAB3AA}"/>
              </a:ext>
            </a:extLst>
          </p:cNvPr>
          <p:cNvPicPr>
            <a:picLocks noChangeAspect="1"/>
          </p:cNvPicPr>
          <p:nvPr/>
        </p:nvPicPr>
        <p:blipFill>
          <a:blip r:embed="rId8">
            <a:alphaModFix amt="20000"/>
          </a:blip>
          <a:stretch>
            <a:fillRect/>
          </a:stretch>
        </p:blipFill>
        <p:spPr>
          <a:xfrm>
            <a:off x="10006048" y="4636407"/>
            <a:ext cx="1846418" cy="1832955"/>
          </a:xfrm>
          <a:prstGeom prst="rect">
            <a:avLst/>
          </a:prstGeom>
        </p:spPr>
      </p:pic>
      <p:pic>
        <p:nvPicPr>
          <p:cNvPr id="15" name="Picture 14">
            <a:extLst>
              <a:ext uri="{FF2B5EF4-FFF2-40B4-BE49-F238E27FC236}">
                <a16:creationId xmlns:a16="http://schemas.microsoft.com/office/drawing/2014/main" id="{D45E5D1D-C390-5388-2D6E-A2F8869CF4E2}"/>
              </a:ext>
            </a:extLst>
          </p:cNvPr>
          <p:cNvPicPr>
            <a:picLocks noChangeAspect="1"/>
          </p:cNvPicPr>
          <p:nvPr/>
        </p:nvPicPr>
        <p:blipFill>
          <a:blip r:embed="rId9">
            <a:alphaModFix amt="35000"/>
          </a:blip>
          <a:stretch>
            <a:fillRect/>
          </a:stretch>
        </p:blipFill>
        <p:spPr>
          <a:xfrm>
            <a:off x="10611689" y="756707"/>
            <a:ext cx="1240777" cy="1601002"/>
          </a:xfrm>
          <a:prstGeom prst="rect">
            <a:avLst/>
          </a:prstGeom>
        </p:spPr>
      </p:pic>
      <p:pic>
        <p:nvPicPr>
          <p:cNvPr id="5" name="Picture 4">
            <a:extLst>
              <a:ext uri="{FF2B5EF4-FFF2-40B4-BE49-F238E27FC236}">
                <a16:creationId xmlns:a16="http://schemas.microsoft.com/office/drawing/2014/main" id="{23D9A00A-648E-B65F-99E4-6BA4FFC94117}"/>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backgroundRemoval t="10000" b="90000" l="10000" r="90000"/>
                    </a14:imgEffect>
                    <a14:imgEffect>
                      <a14:artisticChalkSketch/>
                    </a14:imgEffect>
                  </a14:imgLayer>
                </a14:imgProps>
              </a:ext>
            </a:extLst>
          </a:blip>
          <a:stretch>
            <a:fillRect/>
          </a:stretch>
        </p:blipFill>
        <p:spPr>
          <a:xfrm>
            <a:off x="3118904" y="-77440"/>
            <a:ext cx="2182040" cy="1326271"/>
          </a:xfrm>
          <a:prstGeom prst="rect">
            <a:avLst/>
          </a:prstGeom>
        </p:spPr>
      </p:pic>
      <p:pic>
        <p:nvPicPr>
          <p:cNvPr id="8" name="Picture 7">
            <a:extLst>
              <a:ext uri="{FF2B5EF4-FFF2-40B4-BE49-F238E27FC236}">
                <a16:creationId xmlns:a16="http://schemas.microsoft.com/office/drawing/2014/main" id="{95D944F9-9A7C-540F-35C6-2568F35B6AEB}"/>
              </a:ext>
            </a:extLst>
          </p:cNvPr>
          <p:cNvPicPr>
            <a:picLocks noChangeAspect="1"/>
          </p:cNvPicPr>
          <p:nvPr/>
        </p:nvPicPr>
        <p:blipFill>
          <a:blip r:embed="rId12">
            <a:alphaModFix amt="50000"/>
          </a:blip>
          <a:stretch>
            <a:fillRect/>
          </a:stretch>
        </p:blipFill>
        <p:spPr>
          <a:xfrm>
            <a:off x="5172791" y="5379180"/>
            <a:ext cx="1846418" cy="1315573"/>
          </a:xfrm>
          <a:prstGeom prst="rect">
            <a:avLst/>
          </a:prstGeom>
        </p:spPr>
      </p:pic>
    </p:spTree>
    <p:extLst>
      <p:ext uri="{BB962C8B-B14F-4D97-AF65-F5344CB8AC3E}">
        <p14:creationId xmlns:p14="http://schemas.microsoft.com/office/powerpoint/2010/main" val="3508869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E0361-3315-7207-F97A-DBCC9C671EC0}"/>
              </a:ext>
            </a:extLst>
          </p:cNvPr>
          <p:cNvSpPr>
            <a:spLocks noGrp="1"/>
          </p:cNvSpPr>
          <p:nvPr>
            <p:ph type="title"/>
          </p:nvPr>
        </p:nvSpPr>
        <p:spPr/>
        <p:txBody>
          <a:bodyPr/>
          <a:lstStyle/>
          <a:p>
            <a:r>
              <a:rPr lang="en-US" dirty="0"/>
              <a:t>Road Map </a:t>
            </a:r>
            <a:br>
              <a:rPr lang="en-US" dirty="0"/>
            </a:br>
            <a:r>
              <a:rPr lang="en-US" dirty="0"/>
              <a:t>of Talk</a:t>
            </a:r>
          </a:p>
        </p:txBody>
      </p:sp>
      <p:pic>
        <p:nvPicPr>
          <p:cNvPr id="5" name="Content Placeholder 4">
            <a:extLst>
              <a:ext uri="{FF2B5EF4-FFF2-40B4-BE49-F238E27FC236}">
                <a16:creationId xmlns:a16="http://schemas.microsoft.com/office/drawing/2014/main" id="{0BBC4AA9-D17F-92EE-1105-EAED3902764E}"/>
              </a:ext>
            </a:extLst>
          </p:cNvPr>
          <p:cNvPicPr>
            <a:picLocks noGrp="1" noChangeAspect="1"/>
          </p:cNvPicPr>
          <p:nvPr>
            <p:ph idx="1"/>
          </p:nvPr>
        </p:nvPicPr>
        <p:blipFill>
          <a:blip r:embed="rId2"/>
          <a:stretch>
            <a:fillRect/>
          </a:stretch>
        </p:blipFill>
        <p:spPr>
          <a:xfrm>
            <a:off x="9401175" y="4241799"/>
            <a:ext cx="1744199" cy="1687513"/>
          </a:xfrm>
        </p:spPr>
      </p:pic>
      <p:pic>
        <p:nvPicPr>
          <p:cNvPr id="7" name="Picture 6">
            <a:extLst>
              <a:ext uri="{FF2B5EF4-FFF2-40B4-BE49-F238E27FC236}">
                <a16:creationId xmlns:a16="http://schemas.microsoft.com/office/drawing/2014/main" id="{2C121EF9-A019-269E-27D8-52B69EC15B1E}"/>
              </a:ext>
            </a:extLst>
          </p:cNvPr>
          <p:cNvPicPr>
            <a:picLocks noChangeAspect="1"/>
          </p:cNvPicPr>
          <p:nvPr/>
        </p:nvPicPr>
        <p:blipFill>
          <a:blip r:embed="rId3"/>
          <a:stretch>
            <a:fillRect/>
          </a:stretch>
        </p:blipFill>
        <p:spPr>
          <a:xfrm>
            <a:off x="7358063" y="2205108"/>
            <a:ext cx="1987761" cy="1404359"/>
          </a:xfrm>
          <a:prstGeom prst="rect">
            <a:avLst/>
          </a:prstGeom>
        </p:spPr>
      </p:pic>
      <p:grpSp>
        <p:nvGrpSpPr>
          <p:cNvPr id="11" name="Group 10">
            <a:extLst>
              <a:ext uri="{FF2B5EF4-FFF2-40B4-BE49-F238E27FC236}">
                <a16:creationId xmlns:a16="http://schemas.microsoft.com/office/drawing/2014/main" id="{8AEC8F3A-2B0D-977B-1973-7CF615BB9E32}"/>
              </a:ext>
            </a:extLst>
          </p:cNvPr>
          <p:cNvGrpSpPr/>
          <p:nvPr/>
        </p:nvGrpSpPr>
        <p:grpSpPr>
          <a:xfrm>
            <a:off x="4857750" y="314325"/>
            <a:ext cx="1985859" cy="1654367"/>
            <a:chOff x="4857750" y="314325"/>
            <a:chExt cx="1985859" cy="1654367"/>
          </a:xfrm>
        </p:grpSpPr>
        <p:pic>
          <p:nvPicPr>
            <p:cNvPr id="9" name="Picture 8">
              <a:extLst>
                <a:ext uri="{FF2B5EF4-FFF2-40B4-BE49-F238E27FC236}">
                  <a16:creationId xmlns:a16="http://schemas.microsoft.com/office/drawing/2014/main" id="{AB5471F0-4EAC-87B2-A29C-B79BDCEF124B}"/>
                </a:ext>
              </a:extLst>
            </p:cNvPr>
            <p:cNvPicPr>
              <a:picLocks noChangeAspect="1"/>
            </p:cNvPicPr>
            <p:nvPr/>
          </p:nvPicPr>
          <p:blipFill>
            <a:blip r:embed="rId4"/>
            <a:stretch>
              <a:fillRect/>
            </a:stretch>
          </p:blipFill>
          <p:spPr>
            <a:xfrm>
              <a:off x="4981818" y="683657"/>
              <a:ext cx="1430328" cy="1285035"/>
            </a:xfrm>
            <a:prstGeom prst="rect">
              <a:avLst/>
            </a:prstGeom>
          </p:spPr>
        </p:pic>
        <p:sp>
          <p:nvSpPr>
            <p:cNvPr id="10" name="TextBox 9">
              <a:extLst>
                <a:ext uri="{FF2B5EF4-FFF2-40B4-BE49-F238E27FC236}">
                  <a16:creationId xmlns:a16="http://schemas.microsoft.com/office/drawing/2014/main" id="{63DDB305-137C-5EBC-C632-B176E75F99C0}"/>
                </a:ext>
              </a:extLst>
            </p:cNvPr>
            <p:cNvSpPr txBox="1"/>
            <p:nvPr/>
          </p:nvSpPr>
          <p:spPr>
            <a:xfrm>
              <a:off x="4857750" y="314325"/>
              <a:ext cx="1985859" cy="369332"/>
            </a:xfrm>
            <a:prstGeom prst="rect">
              <a:avLst/>
            </a:prstGeom>
            <a:noFill/>
          </p:spPr>
          <p:txBody>
            <a:bodyPr wrap="square" rtlCol="0">
              <a:spAutoFit/>
            </a:bodyPr>
            <a:lstStyle/>
            <a:p>
              <a:r>
                <a:rPr lang="en-US" dirty="0"/>
                <a:t>From the Head</a:t>
              </a:r>
            </a:p>
          </p:txBody>
        </p:sp>
      </p:grpSp>
      <p:sp>
        <p:nvSpPr>
          <p:cNvPr id="12" name="TextBox 11">
            <a:extLst>
              <a:ext uri="{FF2B5EF4-FFF2-40B4-BE49-F238E27FC236}">
                <a16:creationId xmlns:a16="http://schemas.microsoft.com/office/drawing/2014/main" id="{917D08B6-88B1-92E4-6E91-45EAAC7C6FD1}"/>
              </a:ext>
            </a:extLst>
          </p:cNvPr>
          <p:cNvSpPr txBox="1"/>
          <p:nvPr/>
        </p:nvSpPr>
        <p:spPr>
          <a:xfrm>
            <a:off x="7358063" y="1748110"/>
            <a:ext cx="2257425" cy="369332"/>
          </a:xfrm>
          <a:prstGeom prst="rect">
            <a:avLst/>
          </a:prstGeom>
          <a:noFill/>
        </p:spPr>
        <p:txBody>
          <a:bodyPr wrap="square" rtlCol="0">
            <a:spAutoFit/>
          </a:bodyPr>
          <a:lstStyle/>
          <a:p>
            <a:r>
              <a:rPr lang="en-US" dirty="0"/>
              <a:t>From the Feet</a:t>
            </a:r>
          </a:p>
        </p:txBody>
      </p:sp>
      <p:sp>
        <p:nvSpPr>
          <p:cNvPr id="13" name="TextBox 12">
            <a:extLst>
              <a:ext uri="{FF2B5EF4-FFF2-40B4-BE49-F238E27FC236}">
                <a16:creationId xmlns:a16="http://schemas.microsoft.com/office/drawing/2014/main" id="{D05069E4-068B-0553-EE91-7B8A287C5D5F}"/>
              </a:ext>
            </a:extLst>
          </p:cNvPr>
          <p:cNvSpPr txBox="1"/>
          <p:nvPr/>
        </p:nvSpPr>
        <p:spPr>
          <a:xfrm>
            <a:off x="9401175" y="3697134"/>
            <a:ext cx="2357438" cy="369332"/>
          </a:xfrm>
          <a:prstGeom prst="rect">
            <a:avLst/>
          </a:prstGeom>
          <a:noFill/>
        </p:spPr>
        <p:txBody>
          <a:bodyPr wrap="square" rtlCol="0">
            <a:spAutoFit/>
          </a:bodyPr>
          <a:lstStyle/>
          <a:p>
            <a:r>
              <a:rPr lang="en-US" dirty="0"/>
              <a:t>From the Heart</a:t>
            </a:r>
          </a:p>
        </p:txBody>
      </p:sp>
      <p:sp>
        <p:nvSpPr>
          <p:cNvPr id="28" name="Arc 27">
            <a:extLst>
              <a:ext uri="{FF2B5EF4-FFF2-40B4-BE49-F238E27FC236}">
                <a16:creationId xmlns:a16="http://schemas.microsoft.com/office/drawing/2014/main" id="{D970CA69-E012-A707-AC45-ED70AAA5389F}"/>
              </a:ext>
            </a:extLst>
          </p:cNvPr>
          <p:cNvSpPr/>
          <p:nvPr/>
        </p:nvSpPr>
        <p:spPr>
          <a:xfrm rot="21200689">
            <a:off x="5592034" y="993079"/>
            <a:ext cx="2071688" cy="1800225"/>
          </a:xfrm>
          <a:prstGeom prst="arc">
            <a:avLst/>
          </a:prstGeom>
          <a:ln w="2286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a:extLst>
              <a:ext uri="{FF2B5EF4-FFF2-40B4-BE49-F238E27FC236}">
                <a16:creationId xmlns:a16="http://schemas.microsoft.com/office/drawing/2014/main" id="{89C21330-4A5A-5CF6-5301-6B1B7C63855F}"/>
              </a:ext>
            </a:extLst>
          </p:cNvPr>
          <p:cNvSpPr/>
          <p:nvPr/>
        </p:nvSpPr>
        <p:spPr>
          <a:xfrm rot="21200689">
            <a:off x="5592035" y="993080"/>
            <a:ext cx="2071688" cy="1800225"/>
          </a:xfrm>
          <a:prstGeom prst="arc">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217F2829-A2A5-BC7C-3EFE-513383E52D21}"/>
              </a:ext>
            </a:extLst>
          </p:cNvPr>
          <p:cNvGrpSpPr/>
          <p:nvPr/>
        </p:nvGrpSpPr>
        <p:grpSpPr>
          <a:xfrm rot="11024389">
            <a:off x="8144258" y="2784391"/>
            <a:ext cx="2071688" cy="1825482"/>
            <a:chOff x="8375282" y="2684097"/>
            <a:chExt cx="2071688" cy="1825482"/>
          </a:xfrm>
        </p:grpSpPr>
        <p:sp>
          <p:nvSpPr>
            <p:cNvPr id="31" name="Arc 30">
              <a:extLst>
                <a:ext uri="{FF2B5EF4-FFF2-40B4-BE49-F238E27FC236}">
                  <a16:creationId xmlns:a16="http://schemas.microsoft.com/office/drawing/2014/main" id="{141503E5-A8E7-8854-7D8E-38DA25736F4D}"/>
                </a:ext>
              </a:extLst>
            </p:cNvPr>
            <p:cNvSpPr/>
            <p:nvPr/>
          </p:nvSpPr>
          <p:spPr>
            <a:xfrm rot="21200689">
              <a:off x="8375282" y="2709354"/>
              <a:ext cx="2071688" cy="1800225"/>
            </a:xfrm>
            <a:prstGeom prst="arc">
              <a:avLst/>
            </a:prstGeom>
            <a:ln w="2286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a:extLst>
                <a:ext uri="{FF2B5EF4-FFF2-40B4-BE49-F238E27FC236}">
                  <a16:creationId xmlns:a16="http://schemas.microsoft.com/office/drawing/2014/main" id="{6B7D4C39-2048-6375-C079-F059D8405DFD}"/>
                </a:ext>
              </a:extLst>
            </p:cNvPr>
            <p:cNvSpPr/>
            <p:nvPr/>
          </p:nvSpPr>
          <p:spPr>
            <a:xfrm rot="21200689">
              <a:off x="8375282" y="2684097"/>
              <a:ext cx="2071688" cy="1800225"/>
            </a:xfrm>
            <a:prstGeom prst="arc">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2496225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885D4-C36D-61F3-F4BE-7FFEBEEBE5C5}"/>
              </a:ext>
            </a:extLst>
          </p:cNvPr>
          <p:cNvSpPr>
            <a:spLocks noGrp="1"/>
          </p:cNvSpPr>
          <p:nvPr>
            <p:ph type="title"/>
          </p:nvPr>
        </p:nvSpPr>
        <p:spPr/>
        <p:txBody>
          <a:bodyPr/>
          <a:lstStyle/>
          <a:p>
            <a:r>
              <a:rPr lang="en-US" dirty="0"/>
              <a:t>Road Map </a:t>
            </a:r>
            <a:br>
              <a:rPr lang="en-US" dirty="0"/>
            </a:br>
            <a:r>
              <a:rPr lang="en-US" dirty="0"/>
              <a:t>of Talk</a:t>
            </a:r>
          </a:p>
        </p:txBody>
      </p:sp>
      <p:sp>
        <p:nvSpPr>
          <p:cNvPr id="3" name="Content Placeholder 2">
            <a:extLst>
              <a:ext uri="{FF2B5EF4-FFF2-40B4-BE49-F238E27FC236}">
                <a16:creationId xmlns:a16="http://schemas.microsoft.com/office/drawing/2014/main" id="{8BA2AB59-9624-333A-31E3-3B868617F2A3}"/>
              </a:ext>
            </a:extLst>
          </p:cNvPr>
          <p:cNvSpPr>
            <a:spLocks noGrp="1"/>
          </p:cNvSpPr>
          <p:nvPr>
            <p:ph idx="1"/>
          </p:nvPr>
        </p:nvSpPr>
        <p:spPr>
          <a:xfrm>
            <a:off x="5118447" y="803186"/>
            <a:ext cx="6556482" cy="5248622"/>
          </a:xfrm>
        </p:spPr>
        <p:txBody>
          <a:bodyPr>
            <a:normAutofit/>
          </a:bodyPr>
          <a:lstStyle/>
          <a:p>
            <a:pPr rtl="0" fontAlgn="base">
              <a:spcBef>
                <a:spcPts val="0"/>
              </a:spcBef>
              <a:spcAft>
                <a:spcPts val="600"/>
              </a:spcAft>
              <a:buFont typeface="Arial" panose="020B0604020202020204" pitchFamily="34" charset="0"/>
              <a:buChar char="•"/>
            </a:pPr>
            <a:r>
              <a:rPr lang="en-US" sz="2400" dirty="0">
                <a:solidFill>
                  <a:srgbClr val="000000"/>
                </a:solidFill>
                <a:latin typeface="Calibri" panose="020F0502020204030204" pitchFamily="34" charset="0"/>
              </a:rPr>
              <a:t>From the head: The value of </a:t>
            </a:r>
            <a:r>
              <a:rPr lang="en-US" sz="2400" b="1" dirty="0">
                <a:solidFill>
                  <a:srgbClr val="000000"/>
                </a:solidFill>
                <a:latin typeface="Calibri" panose="020F0502020204030204" pitchFamily="34" charset="0"/>
              </a:rPr>
              <a:t>rethinking</a:t>
            </a:r>
            <a:r>
              <a:rPr lang="en-US" sz="2400" dirty="0">
                <a:solidFill>
                  <a:srgbClr val="000000"/>
                </a:solidFill>
                <a:latin typeface="Calibri" panose="020F0502020204030204" pitchFamily="34" charset="0"/>
              </a:rPr>
              <a:t> the relationship between demanding roles</a:t>
            </a:r>
          </a:p>
          <a:p>
            <a:pPr rtl="0" fontAlgn="base">
              <a:spcBef>
                <a:spcPts val="0"/>
              </a:spcBef>
              <a:spcAft>
                <a:spcPts val="60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From the feet: Using social science to guide </a:t>
            </a:r>
            <a:r>
              <a:rPr lang="en-US" sz="2400" b="1" i="0" u="none" strike="noStrike" dirty="0">
                <a:solidFill>
                  <a:srgbClr val="000000"/>
                </a:solidFill>
                <a:effectLst/>
                <a:latin typeface="Calibri" panose="020F0502020204030204" pitchFamily="34" charset="0"/>
              </a:rPr>
              <a:t>behaviors </a:t>
            </a:r>
          </a:p>
          <a:p>
            <a:pPr rtl="0" fontAlgn="base">
              <a:spcBef>
                <a:spcPts val="0"/>
              </a:spcBef>
              <a:spcAft>
                <a:spcPts val="600"/>
              </a:spcAft>
              <a:buFont typeface="Arial" panose="020B0604020202020204" pitchFamily="34" charset="0"/>
              <a:buChar char="•"/>
            </a:pPr>
            <a:r>
              <a:rPr lang="en-US" sz="2400" dirty="0">
                <a:solidFill>
                  <a:srgbClr val="000000"/>
                </a:solidFill>
                <a:latin typeface="Calibri" panose="020F0502020204030204" pitchFamily="34" charset="0"/>
              </a:rPr>
              <a:t>From the heart: Using positive psychology science to help us cultivate </a:t>
            </a:r>
            <a:r>
              <a:rPr lang="en-US" sz="2400" b="0" i="0" u="none" strike="noStrike" dirty="0">
                <a:solidFill>
                  <a:srgbClr val="000000"/>
                </a:solidFill>
                <a:effectLst/>
                <a:latin typeface="Calibri" panose="020F0502020204030204" pitchFamily="34" charset="0"/>
              </a:rPr>
              <a:t>greater </a:t>
            </a:r>
            <a:r>
              <a:rPr lang="en-US" sz="2400" b="1" i="0" u="none" strike="noStrike" dirty="0">
                <a:solidFill>
                  <a:srgbClr val="000000"/>
                </a:solidFill>
                <a:effectLst/>
                <a:latin typeface="Calibri" panose="020F0502020204030204" pitchFamily="34" charset="0"/>
              </a:rPr>
              <a:t>happiness</a:t>
            </a:r>
            <a:r>
              <a:rPr lang="en-US" sz="2400" b="0" i="0" u="none" strike="noStrike" dirty="0">
                <a:solidFill>
                  <a:srgbClr val="000000"/>
                </a:solidFill>
                <a:effectLst/>
                <a:latin typeface="Calibri" panose="020F0502020204030204" pitchFamily="34" charset="0"/>
              </a:rPr>
              <a:t> in lives of multiple demanding roles</a:t>
            </a:r>
          </a:p>
        </p:txBody>
      </p:sp>
    </p:spTree>
    <p:extLst>
      <p:ext uri="{BB962C8B-B14F-4D97-AF65-F5344CB8AC3E}">
        <p14:creationId xmlns:p14="http://schemas.microsoft.com/office/powerpoint/2010/main" val="3644224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DE46-4994-7245-9615-78ABD141634A}"/>
              </a:ext>
            </a:extLst>
          </p:cNvPr>
          <p:cNvSpPr>
            <a:spLocks noGrp="1"/>
          </p:cNvSpPr>
          <p:nvPr>
            <p:ph type="title"/>
          </p:nvPr>
        </p:nvSpPr>
        <p:spPr/>
        <p:txBody>
          <a:bodyPr>
            <a:noAutofit/>
          </a:bodyPr>
          <a:lstStyle/>
          <a:p>
            <a:r>
              <a:rPr lang="en-US" sz="2800" dirty="0"/>
              <a:t>A Clinical Framework</a:t>
            </a:r>
          </a:p>
        </p:txBody>
      </p:sp>
      <p:pic>
        <p:nvPicPr>
          <p:cNvPr id="5" name="Content Placeholder 4">
            <a:extLst>
              <a:ext uri="{FF2B5EF4-FFF2-40B4-BE49-F238E27FC236}">
                <a16:creationId xmlns:a16="http://schemas.microsoft.com/office/drawing/2014/main" id="{ECC0A2ED-504E-294A-B2B3-0FD422FF5B6D}"/>
              </a:ext>
            </a:extLst>
          </p:cNvPr>
          <p:cNvPicPr>
            <a:picLocks noGrp="1" noChangeAspect="1"/>
          </p:cNvPicPr>
          <p:nvPr>
            <p:ph idx="1"/>
          </p:nvPr>
        </p:nvPicPr>
        <p:blipFill rotWithShape="1">
          <a:blip r:embed="rId2"/>
          <a:srcRect r="1995" b="1442"/>
          <a:stretch/>
        </p:blipFill>
        <p:spPr>
          <a:xfrm>
            <a:off x="5518563" y="1044987"/>
            <a:ext cx="6156366" cy="4768026"/>
          </a:xfrm>
        </p:spPr>
      </p:pic>
    </p:spTree>
    <p:extLst>
      <p:ext uri="{BB962C8B-B14F-4D97-AF65-F5344CB8AC3E}">
        <p14:creationId xmlns:p14="http://schemas.microsoft.com/office/powerpoint/2010/main" val="2265268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E0361-3315-7207-F97A-DBCC9C671EC0}"/>
              </a:ext>
            </a:extLst>
          </p:cNvPr>
          <p:cNvSpPr>
            <a:spLocks noGrp="1"/>
          </p:cNvSpPr>
          <p:nvPr>
            <p:ph type="title"/>
          </p:nvPr>
        </p:nvSpPr>
        <p:spPr/>
        <p:txBody>
          <a:bodyPr/>
          <a:lstStyle/>
          <a:p>
            <a:r>
              <a:rPr lang="en-US" dirty="0"/>
              <a:t>Road Map</a:t>
            </a:r>
          </a:p>
        </p:txBody>
      </p:sp>
      <p:pic>
        <p:nvPicPr>
          <p:cNvPr id="5" name="Content Placeholder 4">
            <a:extLst>
              <a:ext uri="{FF2B5EF4-FFF2-40B4-BE49-F238E27FC236}">
                <a16:creationId xmlns:a16="http://schemas.microsoft.com/office/drawing/2014/main" id="{0BBC4AA9-D17F-92EE-1105-EAED3902764E}"/>
              </a:ext>
            </a:extLst>
          </p:cNvPr>
          <p:cNvPicPr>
            <a:picLocks noGrp="1" noChangeAspect="1"/>
          </p:cNvPicPr>
          <p:nvPr>
            <p:ph idx="1"/>
          </p:nvPr>
        </p:nvPicPr>
        <p:blipFill>
          <a:blip r:embed="rId2"/>
          <a:stretch>
            <a:fillRect/>
          </a:stretch>
        </p:blipFill>
        <p:spPr>
          <a:xfrm>
            <a:off x="9401175" y="4241799"/>
            <a:ext cx="1744199" cy="1687513"/>
          </a:xfrm>
        </p:spPr>
      </p:pic>
      <p:pic>
        <p:nvPicPr>
          <p:cNvPr id="7" name="Picture 6">
            <a:extLst>
              <a:ext uri="{FF2B5EF4-FFF2-40B4-BE49-F238E27FC236}">
                <a16:creationId xmlns:a16="http://schemas.microsoft.com/office/drawing/2014/main" id="{2C121EF9-A019-269E-27D8-52B69EC15B1E}"/>
              </a:ext>
            </a:extLst>
          </p:cNvPr>
          <p:cNvPicPr>
            <a:picLocks noChangeAspect="1"/>
          </p:cNvPicPr>
          <p:nvPr/>
        </p:nvPicPr>
        <p:blipFill>
          <a:blip r:embed="rId3"/>
          <a:stretch>
            <a:fillRect/>
          </a:stretch>
        </p:blipFill>
        <p:spPr>
          <a:xfrm>
            <a:off x="7358063" y="2205108"/>
            <a:ext cx="1987761" cy="1404359"/>
          </a:xfrm>
          <a:prstGeom prst="rect">
            <a:avLst/>
          </a:prstGeom>
        </p:spPr>
      </p:pic>
      <p:grpSp>
        <p:nvGrpSpPr>
          <p:cNvPr id="11" name="Group 10">
            <a:extLst>
              <a:ext uri="{FF2B5EF4-FFF2-40B4-BE49-F238E27FC236}">
                <a16:creationId xmlns:a16="http://schemas.microsoft.com/office/drawing/2014/main" id="{8AEC8F3A-2B0D-977B-1973-7CF615BB9E32}"/>
              </a:ext>
            </a:extLst>
          </p:cNvPr>
          <p:cNvGrpSpPr/>
          <p:nvPr/>
        </p:nvGrpSpPr>
        <p:grpSpPr>
          <a:xfrm>
            <a:off x="4857750" y="314325"/>
            <a:ext cx="1985859" cy="1654367"/>
            <a:chOff x="4857750" y="314325"/>
            <a:chExt cx="1985859" cy="1654367"/>
          </a:xfrm>
        </p:grpSpPr>
        <p:pic>
          <p:nvPicPr>
            <p:cNvPr id="9" name="Picture 8">
              <a:extLst>
                <a:ext uri="{FF2B5EF4-FFF2-40B4-BE49-F238E27FC236}">
                  <a16:creationId xmlns:a16="http://schemas.microsoft.com/office/drawing/2014/main" id="{AB5471F0-4EAC-87B2-A29C-B79BDCEF124B}"/>
                </a:ext>
              </a:extLst>
            </p:cNvPr>
            <p:cNvPicPr>
              <a:picLocks noChangeAspect="1"/>
            </p:cNvPicPr>
            <p:nvPr/>
          </p:nvPicPr>
          <p:blipFill>
            <a:blip r:embed="rId4"/>
            <a:stretch>
              <a:fillRect/>
            </a:stretch>
          </p:blipFill>
          <p:spPr>
            <a:xfrm>
              <a:off x="4981818" y="683657"/>
              <a:ext cx="1430328" cy="1285035"/>
            </a:xfrm>
            <a:prstGeom prst="rect">
              <a:avLst/>
            </a:prstGeom>
          </p:spPr>
        </p:pic>
        <p:sp>
          <p:nvSpPr>
            <p:cNvPr id="10" name="TextBox 9">
              <a:extLst>
                <a:ext uri="{FF2B5EF4-FFF2-40B4-BE49-F238E27FC236}">
                  <a16:creationId xmlns:a16="http://schemas.microsoft.com/office/drawing/2014/main" id="{63DDB305-137C-5EBC-C632-B176E75F99C0}"/>
                </a:ext>
              </a:extLst>
            </p:cNvPr>
            <p:cNvSpPr txBox="1"/>
            <p:nvPr/>
          </p:nvSpPr>
          <p:spPr>
            <a:xfrm>
              <a:off x="4857750" y="314325"/>
              <a:ext cx="1985859" cy="369332"/>
            </a:xfrm>
            <a:prstGeom prst="rect">
              <a:avLst/>
            </a:prstGeom>
            <a:noFill/>
          </p:spPr>
          <p:txBody>
            <a:bodyPr wrap="square" rtlCol="0">
              <a:spAutoFit/>
            </a:bodyPr>
            <a:lstStyle/>
            <a:p>
              <a:r>
                <a:rPr lang="en-US" dirty="0"/>
                <a:t>From the Head</a:t>
              </a:r>
            </a:p>
          </p:txBody>
        </p:sp>
      </p:grpSp>
      <p:sp>
        <p:nvSpPr>
          <p:cNvPr id="12" name="TextBox 11">
            <a:extLst>
              <a:ext uri="{FF2B5EF4-FFF2-40B4-BE49-F238E27FC236}">
                <a16:creationId xmlns:a16="http://schemas.microsoft.com/office/drawing/2014/main" id="{917D08B6-88B1-92E4-6E91-45EAAC7C6FD1}"/>
              </a:ext>
            </a:extLst>
          </p:cNvPr>
          <p:cNvSpPr txBox="1"/>
          <p:nvPr/>
        </p:nvSpPr>
        <p:spPr>
          <a:xfrm>
            <a:off x="7358063" y="1748110"/>
            <a:ext cx="2257425" cy="369332"/>
          </a:xfrm>
          <a:prstGeom prst="rect">
            <a:avLst/>
          </a:prstGeom>
          <a:noFill/>
        </p:spPr>
        <p:txBody>
          <a:bodyPr wrap="square" rtlCol="0">
            <a:spAutoFit/>
          </a:bodyPr>
          <a:lstStyle/>
          <a:p>
            <a:r>
              <a:rPr lang="en-US" dirty="0"/>
              <a:t>From the Feet</a:t>
            </a:r>
          </a:p>
        </p:txBody>
      </p:sp>
      <p:sp>
        <p:nvSpPr>
          <p:cNvPr id="13" name="TextBox 12">
            <a:extLst>
              <a:ext uri="{FF2B5EF4-FFF2-40B4-BE49-F238E27FC236}">
                <a16:creationId xmlns:a16="http://schemas.microsoft.com/office/drawing/2014/main" id="{D05069E4-068B-0553-EE91-7B8A287C5D5F}"/>
              </a:ext>
            </a:extLst>
          </p:cNvPr>
          <p:cNvSpPr txBox="1"/>
          <p:nvPr/>
        </p:nvSpPr>
        <p:spPr>
          <a:xfrm>
            <a:off x="9401175" y="3697134"/>
            <a:ext cx="2357438" cy="369332"/>
          </a:xfrm>
          <a:prstGeom prst="rect">
            <a:avLst/>
          </a:prstGeom>
          <a:noFill/>
        </p:spPr>
        <p:txBody>
          <a:bodyPr wrap="square" rtlCol="0">
            <a:spAutoFit/>
          </a:bodyPr>
          <a:lstStyle/>
          <a:p>
            <a:r>
              <a:rPr lang="en-US" dirty="0"/>
              <a:t>From the Heart</a:t>
            </a:r>
          </a:p>
        </p:txBody>
      </p:sp>
      <p:sp>
        <p:nvSpPr>
          <p:cNvPr id="28" name="Arc 27">
            <a:extLst>
              <a:ext uri="{FF2B5EF4-FFF2-40B4-BE49-F238E27FC236}">
                <a16:creationId xmlns:a16="http://schemas.microsoft.com/office/drawing/2014/main" id="{D970CA69-E012-A707-AC45-ED70AAA5389F}"/>
              </a:ext>
            </a:extLst>
          </p:cNvPr>
          <p:cNvSpPr/>
          <p:nvPr/>
        </p:nvSpPr>
        <p:spPr>
          <a:xfrm rot="21200689">
            <a:off x="5592034" y="993079"/>
            <a:ext cx="2071688" cy="1800225"/>
          </a:xfrm>
          <a:prstGeom prst="arc">
            <a:avLst/>
          </a:prstGeom>
          <a:ln w="2286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a:extLst>
              <a:ext uri="{FF2B5EF4-FFF2-40B4-BE49-F238E27FC236}">
                <a16:creationId xmlns:a16="http://schemas.microsoft.com/office/drawing/2014/main" id="{89C21330-4A5A-5CF6-5301-6B1B7C63855F}"/>
              </a:ext>
            </a:extLst>
          </p:cNvPr>
          <p:cNvSpPr/>
          <p:nvPr/>
        </p:nvSpPr>
        <p:spPr>
          <a:xfrm rot="21200689">
            <a:off x="5592035" y="993080"/>
            <a:ext cx="2071688" cy="1800225"/>
          </a:xfrm>
          <a:prstGeom prst="arc">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217F2829-A2A5-BC7C-3EFE-513383E52D21}"/>
              </a:ext>
            </a:extLst>
          </p:cNvPr>
          <p:cNvGrpSpPr/>
          <p:nvPr/>
        </p:nvGrpSpPr>
        <p:grpSpPr>
          <a:xfrm rot="11024389">
            <a:off x="8144258" y="2784391"/>
            <a:ext cx="2071688" cy="1825482"/>
            <a:chOff x="8375282" y="2684097"/>
            <a:chExt cx="2071688" cy="1825482"/>
          </a:xfrm>
        </p:grpSpPr>
        <p:sp>
          <p:nvSpPr>
            <p:cNvPr id="31" name="Arc 30">
              <a:extLst>
                <a:ext uri="{FF2B5EF4-FFF2-40B4-BE49-F238E27FC236}">
                  <a16:creationId xmlns:a16="http://schemas.microsoft.com/office/drawing/2014/main" id="{141503E5-A8E7-8854-7D8E-38DA25736F4D}"/>
                </a:ext>
              </a:extLst>
            </p:cNvPr>
            <p:cNvSpPr/>
            <p:nvPr/>
          </p:nvSpPr>
          <p:spPr>
            <a:xfrm rot="21200689">
              <a:off x="8375282" y="2709354"/>
              <a:ext cx="2071688" cy="1800225"/>
            </a:xfrm>
            <a:prstGeom prst="arc">
              <a:avLst/>
            </a:prstGeom>
            <a:ln w="2286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a:extLst>
                <a:ext uri="{FF2B5EF4-FFF2-40B4-BE49-F238E27FC236}">
                  <a16:creationId xmlns:a16="http://schemas.microsoft.com/office/drawing/2014/main" id="{6B7D4C39-2048-6375-C079-F059D8405DFD}"/>
                </a:ext>
              </a:extLst>
            </p:cNvPr>
            <p:cNvSpPr/>
            <p:nvPr/>
          </p:nvSpPr>
          <p:spPr>
            <a:xfrm rot="21200689">
              <a:off x="8375282" y="2684097"/>
              <a:ext cx="2071688" cy="1800225"/>
            </a:xfrm>
            <a:prstGeom prst="arc">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6" name="Freeform 5">
            <a:extLst>
              <a:ext uri="{FF2B5EF4-FFF2-40B4-BE49-F238E27FC236}">
                <a16:creationId xmlns:a16="http://schemas.microsoft.com/office/drawing/2014/main" id="{5FDF86AA-3DFD-8173-C81C-C6DFA9F90D47}"/>
              </a:ext>
            </a:extLst>
          </p:cNvPr>
          <p:cNvSpPr/>
          <p:nvPr/>
        </p:nvSpPr>
        <p:spPr>
          <a:xfrm>
            <a:off x="4120738" y="83127"/>
            <a:ext cx="3158836" cy="2534484"/>
          </a:xfrm>
          <a:custGeom>
            <a:avLst/>
            <a:gdLst>
              <a:gd name="connsiteX0" fmla="*/ 1662545 w 3158836"/>
              <a:gd name="connsiteY0" fmla="*/ 190005 h 2534484"/>
              <a:gd name="connsiteX1" fmla="*/ 1543792 w 3158836"/>
              <a:gd name="connsiteY1" fmla="*/ 142504 h 2534484"/>
              <a:gd name="connsiteX2" fmla="*/ 1484415 w 3158836"/>
              <a:gd name="connsiteY2" fmla="*/ 130629 h 2534484"/>
              <a:gd name="connsiteX3" fmla="*/ 1413163 w 3158836"/>
              <a:gd name="connsiteY3" fmla="*/ 106878 h 2534484"/>
              <a:gd name="connsiteX4" fmla="*/ 1223158 w 3158836"/>
              <a:gd name="connsiteY4" fmla="*/ 59377 h 2534484"/>
              <a:gd name="connsiteX5" fmla="*/ 1175657 w 3158836"/>
              <a:gd name="connsiteY5" fmla="*/ 47502 h 2534484"/>
              <a:gd name="connsiteX6" fmla="*/ 1128156 w 3158836"/>
              <a:gd name="connsiteY6" fmla="*/ 35626 h 2534484"/>
              <a:gd name="connsiteX7" fmla="*/ 1056904 w 3158836"/>
              <a:gd name="connsiteY7" fmla="*/ 23751 h 2534484"/>
              <a:gd name="connsiteX8" fmla="*/ 985652 w 3158836"/>
              <a:gd name="connsiteY8" fmla="*/ 0 h 2534484"/>
              <a:gd name="connsiteX9" fmla="*/ 665018 w 3158836"/>
              <a:gd name="connsiteY9" fmla="*/ 23751 h 2534484"/>
              <a:gd name="connsiteX10" fmla="*/ 629392 w 3158836"/>
              <a:gd name="connsiteY10" fmla="*/ 35626 h 2534484"/>
              <a:gd name="connsiteX11" fmla="*/ 570015 w 3158836"/>
              <a:gd name="connsiteY11" fmla="*/ 47502 h 2534484"/>
              <a:gd name="connsiteX12" fmla="*/ 498763 w 3158836"/>
              <a:gd name="connsiteY12" fmla="*/ 71252 h 2534484"/>
              <a:gd name="connsiteX13" fmla="*/ 463137 w 3158836"/>
              <a:gd name="connsiteY13" fmla="*/ 95003 h 2534484"/>
              <a:gd name="connsiteX14" fmla="*/ 368135 w 3158836"/>
              <a:gd name="connsiteY14" fmla="*/ 118754 h 2534484"/>
              <a:gd name="connsiteX15" fmla="*/ 285007 w 3158836"/>
              <a:gd name="connsiteY15" fmla="*/ 178130 h 2534484"/>
              <a:gd name="connsiteX16" fmla="*/ 213756 w 3158836"/>
              <a:gd name="connsiteY16" fmla="*/ 225631 h 2534484"/>
              <a:gd name="connsiteX17" fmla="*/ 142504 w 3158836"/>
              <a:gd name="connsiteY17" fmla="*/ 285008 h 2534484"/>
              <a:gd name="connsiteX18" fmla="*/ 83127 w 3158836"/>
              <a:gd name="connsiteY18" fmla="*/ 391886 h 2534484"/>
              <a:gd name="connsiteX19" fmla="*/ 59376 w 3158836"/>
              <a:gd name="connsiteY19" fmla="*/ 427512 h 2534484"/>
              <a:gd name="connsiteX20" fmla="*/ 35626 w 3158836"/>
              <a:gd name="connsiteY20" fmla="*/ 510639 h 2534484"/>
              <a:gd name="connsiteX21" fmla="*/ 23750 w 3158836"/>
              <a:gd name="connsiteY21" fmla="*/ 546265 h 2534484"/>
              <a:gd name="connsiteX22" fmla="*/ 0 w 3158836"/>
              <a:gd name="connsiteY22" fmla="*/ 641268 h 2534484"/>
              <a:gd name="connsiteX23" fmla="*/ 11875 w 3158836"/>
              <a:gd name="connsiteY23" fmla="*/ 1021278 h 2534484"/>
              <a:gd name="connsiteX24" fmla="*/ 47501 w 3158836"/>
              <a:gd name="connsiteY24" fmla="*/ 1151907 h 2534484"/>
              <a:gd name="connsiteX25" fmla="*/ 83127 w 3158836"/>
              <a:gd name="connsiteY25" fmla="*/ 1282535 h 2534484"/>
              <a:gd name="connsiteX26" fmla="*/ 95002 w 3158836"/>
              <a:gd name="connsiteY26" fmla="*/ 1318161 h 2534484"/>
              <a:gd name="connsiteX27" fmla="*/ 142504 w 3158836"/>
              <a:gd name="connsiteY27" fmla="*/ 1401289 h 2534484"/>
              <a:gd name="connsiteX28" fmla="*/ 190005 w 3158836"/>
              <a:gd name="connsiteY28" fmla="*/ 1484416 h 2534484"/>
              <a:gd name="connsiteX29" fmla="*/ 237506 w 3158836"/>
              <a:gd name="connsiteY29" fmla="*/ 1555668 h 2534484"/>
              <a:gd name="connsiteX30" fmla="*/ 261257 w 3158836"/>
              <a:gd name="connsiteY30" fmla="*/ 1591294 h 2534484"/>
              <a:gd name="connsiteX31" fmla="*/ 296883 w 3158836"/>
              <a:gd name="connsiteY31" fmla="*/ 1638795 h 2534484"/>
              <a:gd name="connsiteX32" fmla="*/ 344384 w 3158836"/>
              <a:gd name="connsiteY32" fmla="*/ 1710047 h 2534484"/>
              <a:gd name="connsiteX33" fmla="*/ 380010 w 3158836"/>
              <a:gd name="connsiteY33" fmla="*/ 1745673 h 2534484"/>
              <a:gd name="connsiteX34" fmla="*/ 463137 w 3158836"/>
              <a:gd name="connsiteY34" fmla="*/ 1840676 h 2534484"/>
              <a:gd name="connsiteX35" fmla="*/ 486888 w 3158836"/>
              <a:gd name="connsiteY35" fmla="*/ 1888177 h 2534484"/>
              <a:gd name="connsiteX36" fmla="*/ 522514 w 3158836"/>
              <a:gd name="connsiteY36" fmla="*/ 1923803 h 2534484"/>
              <a:gd name="connsiteX37" fmla="*/ 629392 w 3158836"/>
              <a:gd name="connsiteY37" fmla="*/ 1995055 h 2534484"/>
              <a:gd name="connsiteX38" fmla="*/ 676893 w 3158836"/>
              <a:gd name="connsiteY38" fmla="*/ 2030681 h 2534484"/>
              <a:gd name="connsiteX39" fmla="*/ 712519 w 3158836"/>
              <a:gd name="connsiteY39" fmla="*/ 2066307 h 2534484"/>
              <a:gd name="connsiteX40" fmla="*/ 760020 w 3158836"/>
              <a:gd name="connsiteY40" fmla="*/ 2090057 h 2534484"/>
              <a:gd name="connsiteX41" fmla="*/ 795646 w 3158836"/>
              <a:gd name="connsiteY41" fmla="*/ 2113808 h 2534484"/>
              <a:gd name="connsiteX42" fmla="*/ 890649 w 3158836"/>
              <a:gd name="connsiteY42" fmla="*/ 2185060 h 2534484"/>
              <a:gd name="connsiteX43" fmla="*/ 926275 w 3158836"/>
              <a:gd name="connsiteY43" fmla="*/ 2208811 h 2534484"/>
              <a:gd name="connsiteX44" fmla="*/ 1009402 w 3158836"/>
              <a:gd name="connsiteY44" fmla="*/ 2256312 h 2534484"/>
              <a:gd name="connsiteX45" fmla="*/ 1092530 w 3158836"/>
              <a:gd name="connsiteY45" fmla="*/ 2315689 h 2534484"/>
              <a:gd name="connsiteX46" fmla="*/ 1140031 w 3158836"/>
              <a:gd name="connsiteY46" fmla="*/ 2339439 h 2534484"/>
              <a:gd name="connsiteX47" fmla="*/ 1175657 w 3158836"/>
              <a:gd name="connsiteY47" fmla="*/ 2363190 h 2534484"/>
              <a:gd name="connsiteX48" fmla="*/ 1223158 w 3158836"/>
              <a:gd name="connsiteY48" fmla="*/ 2386941 h 2534484"/>
              <a:gd name="connsiteX49" fmla="*/ 1258784 w 3158836"/>
              <a:gd name="connsiteY49" fmla="*/ 2410691 h 2534484"/>
              <a:gd name="connsiteX50" fmla="*/ 1472540 w 3158836"/>
              <a:gd name="connsiteY50" fmla="*/ 2458192 h 2534484"/>
              <a:gd name="connsiteX51" fmla="*/ 1567543 w 3158836"/>
              <a:gd name="connsiteY51" fmla="*/ 2481943 h 2534484"/>
              <a:gd name="connsiteX52" fmla="*/ 1615044 w 3158836"/>
              <a:gd name="connsiteY52" fmla="*/ 2493818 h 2534484"/>
              <a:gd name="connsiteX53" fmla="*/ 1828800 w 3158836"/>
              <a:gd name="connsiteY53" fmla="*/ 2505694 h 2534484"/>
              <a:gd name="connsiteX54" fmla="*/ 2339439 w 3158836"/>
              <a:gd name="connsiteY54" fmla="*/ 2505694 h 2534484"/>
              <a:gd name="connsiteX55" fmla="*/ 2446317 w 3158836"/>
              <a:gd name="connsiteY55" fmla="*/ 2470068 h 2534484"/>
              <a:gd name="connsiteX56" fmla="*/ 2553194 w 3158836"/>
              <a:gd name="connsiteY56" fmla="*/ 2446317 h 2534484"/>
              <a:gd name="connsiteX57" fmla="*/ 2636322 w 3158836"/>
              <a:gd name="connsiteY57" fmla="*/ 2422567 h 2534484"/>
              <a:gd name="connsiteX58" fmla="*/ 2695698 w 3158836"/>
              <a:gd name="connsiteY58" fmla="*/ 2386941 h 2534484"/>
              <a:gd name="connsiteX59" fmla="*/ 2731324 w 3158836"/>
              <a:gd name="connsiteY59" fmla="*/ 2375065 h 2534484"/>
              <a:gd name="connsiteX60" fmla="*/ 2826327 w 3158836"/>
              <a:gd name="connsiteY60" fmla="*/ 2303813 h 2534484"/>
              <a:gd name="connsiteX61" fmla="*/ 2861953 w 3158836"/>
              <a:gd name="connsiteY61" fmla="*/ 2280063 h 2534484"/>
              <a:gd name="connsiteX62" fmla="*/ 2956956 w 3158836"/>
              <a:gd name="connsiteY62" fmla="*/ 2196935 h 2534484"/>
              <a:gd name="connsiteX63" fmla="*/ 3063833 w 3158836"/>
              <a:gd name="connsiteY63" fmla="*/ 2030681 h 2534484"/>
              <a:gd name="connsiteX64" fmla="*/ 3123210 w 3158836"/>
              <a:gd name="connsiteY64" fmla="*/ 1947554 h 2534484"/>
              <a:gd name="connsiteX65" fmla="*/ 3135085 w 3158836"/>
              <a:gd name="connsiteY65" fmla="*/ 1911928 h 2534484"/>
              <a:gd name="connsiteX66" fmla="*/ 3158836 w 3158836"/>
              <a:gd name="connsiteY66" fmla="*/ 1852551 h 2534484"/>
              <a:gd name="connsiteX67" fmla="*/ 3111335 w 3158836"/>
              <a:gd name="connsiteY67" fmla="*/ 1425039 h 2534484"/>
              <a:gd name="connsiteX68" fmla="*/ 3051958 w 3158836"/>
              <a:gd name="connsiteY68" fmla="*/ 1294411 h 2534484"/>
              <a:gd name="connsiteX69" fmla="*/ 2921330 w 3158836"/>
              <a:gd name="connsiteY69" fmla="*/ 1080655 h 2534484"/>
              <a:gd name="connsiteX70" fmla="*/ 2814452 w 3158836"/>
              <a:gd name="connsiteY70" fmla="*/ 926276 h 2534484"/>
              <a:gd name="connsiteX71" fmla="*/ 2755075 w 3158836"/>
              <a:gd name="connsiteY71" fmla="*/ 819398 h 2534484"/>
              <a:gd name="connsiteX72" fmla="*/ 2695698 w 3158836"/>
              <a:gd name="connsiteY72" fmla="*/ 724395 h 2534484"/>
              <a:gd name="connsiteX73" fmla="*/ 2683823 w 3158836"/>
              <a:gd name="connsiteY73" fmla="*/ 688769 h 2534484"/>
              <a:gd name="connsiteX74" fmla="*/ 2660072 w 3158836"/>
              <a:gd name="connsiteY74" fmla="*/ 653143 h 2534484"/>
              <a:gd name="connsiteX75" fmla="*/ 2636322 w 3158836"/>
              <a:gd name="connsiteY75" fmla="*/ 605642 h 2534484"/>
              <a:gd name="connsiteX76" fmla="*/ 2576945 w 3158836"/>
              <a:gd name="connsiteY76" fmla="*/ 534390 h 2534484"/>
              <a:gd name="connsiteX77" fmla="*/ 2505693 w 3158836"/>
              <a:gd name="connsiteY77" fmla="*/ 415637 h 2534484"/>
              <a:gd name="connsiteX78" fmla="*/ 2375065 w 3158836"/>
              <a:gd name="connsiteY78" fmla="*/ 285008 h 2534484"/>
              <a:gd name="connsiteX79" fmla="*/ 2161309 w 3158836"/>
              <a:gd name="connsiteY79" fmla="*/ 142504 h 2534484"/>
              <a:gd name="connsiteX80" fmla="*/ 2054431 w 3158836"/>
              <a:gd name="connsiteY80" fmla="*/ 71252 h 2534484"/>
              <a:gd name="connsiteX81" fmla="*/ 2018805 w 3158836"/>
              <a:gd name="connsiteY81" fmla="*/ 47502 h 2534484"/>
              <a:gd name="connsiteX82" fmla="*/ 1947553 w 3158836"/>
              <a:gd name="connsiteY82" fmla="*/ 23751 h 2534484"/>
              <a:gd name="connsiteX83" fmla="*/ 1579418 w 3158836"/>
              <a:gd name="connsiteY83" fmla="*/ 35626 h 2534484"/>
              <a:gd name="connsiteX84" fmla="*/ 1496291 w 3158836"/>
              <a:gd name="connsiteY84" fmla="*/ 47502 h 253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58836" h="2534484">
                <a:moveTo>
                  <a:pt x="1662545" y="190005"/>
                </a:moveTo>
                <a:cubicBezTo>
                  <a:pt x="1640089" y="180381"/>
                  <a:pt x="1578048" y="151068"/>
                  <a:pt x="1543792" y="142504"/>
                </a:cubicBezTo>
                <a:cubicBezTo>
                  <a:pt x="1524210" y="137609"/>
                  <a:pt x="1503888" y="135940"/>
                  <a:pt x="1484415" y="130629"/>
                </a:cubicBezTo>
                <a:cubicBezTo>
                  <a:pt x="1460262" y="124042"/>
                  <a:pt x="1437451" y="112950"/>
                  <a:pt x="1413163" y="106878"/>
                </a:cubicBezTo>
                <a:lnTo>
                  <a:pt x="1223158" y="59377"/>
                </a:lnTo>
                <a:lnTo>
                  <a:pt x="1175657" y="47502"/>
                </a:lnTo>
                <a:cubicBezTo>
                  <a:pt x="1159823" y="43543"/>
                  <a:pt x="1144255" y="38309"/>
                  <a:pt x="1128156" y="35626"/>
                </a:cubicBezTo>
                <a:cubicBezTo>
                  <a:pt x="1104405" y="31668"/>
                  <a:pt x="1080263" y="29591"/>
                  <a:pt x="1056904" y="23751"/>
                </a:cubicBezTo>
                <a:cubicBezTo>
                  <a:pt x="1032616" y="17679"/>
                  <a:pt x="985652" y="0"/>
                  <a:pt x="985652" y="0"/>
                </a:cubicBezTo>
                <a:cubicBezTo>
                  <a:pt x="808098" y="7720"/>
                  <a:pt x="780891" y="-9355"/>
                  <a:pt x="665018" y="23751"/>
                </a:cubicBezTo>
                <a:cubicBezTo>
                  <a:pt x="652982" y="27190"/>
                  <a:pt x="641536" y="32590"/>
                  <a:pt x="629392" y="35626"/>
                </a:cubicBezTo>
                <a:cubicBezTo>
                  <a:pt x="609810" y="40521"/>
                  <a:pt x="589488" y="42191"/>
                  <a:pt x="570015" y="47502"/>
                </a:cubicBezTo>
                <a:cubicBezTo>
                  <a:pt x="545862" y="54089"/>
                  <a:pt x="498763" y="71252"/>
                  <a:pt x="498763" y="71252"/>
                </a:cubicBezTo>
                <a:cubicBezTo>
                  <a:pt x="486888" y="79169"/>
                  <a:pt x="475903" y="88620"/>
                  <a:pt x="463137" y="95003"/>
                </a:cubicBezTo>
                <a:cubicBezTo>
                  <a:pt x="438796" y="107174"/>
                  <a:pt x="390714" y="114238"/>
                  <a:pt x="368135" y="118754"/>
                </a:cubicBezTo>
                <a:cubicBezTo>
                  <a:pt x="252357" y="195937"/>
                  <a:pt x="432242" y="75065"/>
                  <a:pt x="285007" y="178130"/>
                </a:cubicBezTo>
                <a:cubicBezTo>
                  <a:pt x="261622" y="194499"/>
                  <a:pt x="233940" y="205447"/>
                  <a:pt x="213756" y="225631"/>
                </a:cubicBezTo>
                <a:cubicBezTo>
                  <a:pt x="168038" y="271349"/>
                  <a:pt x="192104" y="251941"/>
                  <a:pt x="142504" y="285008"/>
                </a:cubicBezTo>
                <a:cubicBezTo>
                  <a:pt x="121601" y="347713"/>
                  <a:pt x="137571" y="310220"/>
                  <a:pt x="83127" y="391886"/>
                </a:cubicBezTo>
                <a:lnTo>
                  <a:pt x="59376" y="427512"/>
                </a:lnTo>
                <a:cubicBezTo>
                  <a:pt x="30897" y="512951"/>
                  <a:pt x="65457" y="406234"/>
                  <a:pt x="35626" y="510639"/>
                </a:cubicBezTo>
                <a:cubicBezTo>
                  <a:pt x="32187" y="522675"/>
                  <a:pt x="27044" y="534188"/>
                  <a:pt x="23750" y="546265"/>
                </a:cubicBezTo>
                <a:cubicBezTo>
                  <a:pt x="15161" y="577757"/>
                  <a:pt x="0" y="641268"/>
                  <a:pt x="0" y="641268"/>
                </a:cubicBezTo>
                <a:cubicBezTo>
                  <a:pt x="3958" y="767938"/>
                  <a:pt x="5035" y="894731"/>
                  <a:pt x="11875" y="1021278"/>
                </a:cubicBezTo>
                <a:cubicBezTo>
                  <a:pt x="15474" y="1087870"/>
                  <a:pt x="33721" y="1083007"/>
                  <a:pt x="47501" y="1151907"/>
                </a:cubicBezTo>
                <a:cubicBezTo>
                  <a:pt x="64286" y="1235835"/>
                  <a:pt x="52993" y="1192132"/>
                  <a:pt x="83127" y="1282535"/>
                </a:cubicBezTo>
                <a:cubicBezTo>
                  <a:pt x="87085" y="1294410"/>
                  <a:pt x="89404" y="1306965"/>
                  <a:pt x="95002" y="1318161"/>
                </a:cubicBezTo>
                <a:cubicBezTo>
                  <a:pt x="125136" y="1378429"/>
                  <a:pt x="108933" y="1350933"/>
                  <a:pt x="142504" y="1401289"/>
                </a:cubicBezTo>
                <a:cubicBezTo>
                  <a:pt x="162291" y="1460652"/>
                  <a:pt x="144254" y="1419057"/>
                  <a:pt x="190005" y="1484416"/>
                </a:cubicBezTo>
                <a:cubicBezTo>
                  <a:pt x="206374" y="1507801"/>
                  <a:pt x="221672" y="1531917"/>
                  <a:pt x="237506" y="1555668"/>
                </a:cubicBezTo>
                <a:cubicBezTo>
                  <a:pt x="245423" y="1567543"/>
                  <a:pt x="252693" y="1579876"/>
                  <a:pt x="261257" y="1591294"/>
                </a:cubicBezTo>
                <a:cubicBezTo>
                  <a:pt x="273132" y="1607128"/>
                  <a:pt x="285533" y="1622581"/>
                  <a:pt x="296883" y="1638795"/>
                </a:cubicBezTo>
                <a:cubicBezTo>
                  <a:pt x="313252" y="1662180"/>
                  <a:pt x="324200" y="1689863"/>
                  <a:pt x="344384" y="1710047"/>
                </a:cubicBezTo>
                <a:cubicBezTo>
                  <a:pt x="356259" y="1721922"/>
                  <a:pt x="369699" y="1732416"/>
                  <a:pt x="380010" y="1745673"/>
                </a:cubicBezTo>
                <a:cubicBezTo>
                  <a:pt x="454612" y="1841590"/>
                  <a:pt x="394169" y="1794696"/>
                  <a:pt x="463137" y="1840676"/>
                </a:cubicBezTo>
                <a:cubicBezTo>
                  <a:pt x="471054" y="1856510"/>
                  <a:pt x="476598" y="1873772"/>
                  <a:pt x="486888" y="1888177"/>
                </a:cubicBezTo>
                <a:cubicBezTo>
                  <a:pt x="496650" y="1901843"/>
                  <a:pt x="509257" y="1913492"/>
                  <a:pt x="522514" y="1923803"/>
                </a:cubicBezTo>
                <a:cubicBezTo>
                  <a:pt x="629374" y="2006916"/>
                  <a:pt x="558149" y="1941623"/>
                  <a:pt x="629392" y="1995055"/>
                </a:cubicBezTo>
                <a:cubicBezTo>
                  <a:pt x="645226" y="2006930"/>
                  <a:pt x="661866" y="2017800"/>
                  <a:pt x="676893" y="2030681"/>
                </a:cubicBezTo>
                <a:cubicBezTo>
                  <a:pt x="689644" y="2041611"/>
                  <a:pt x="698853" y="2056546"/>
                  <a:pt x="712519" y="2066307"/>
                </a:cubicBezTo>
                <a:cubicBezTo>
                  <a:pt x="726924" y="2076596"/>
                  <a:pt x="744650" y="2081274"/>
                  <a:pt x="760020" y="2090057"/>
                </a:cubicBezTo>
                <a:cubicBezTo>
                  <a:pt x="772412" y="2097138"/>
                  <a:pt x="784103" y="2105413"/>
                  <a:pt x="795646" y="2113808"/>
                </a:cubicBezTo>
                <a:cubicBezTo>
                  <a:pt x="827659" y="2137091"/>
                  <a:pt x="857713" y="2163102"/>
                  <a:pt x="890649" y="2185060"/>
                </a:cubicBezTo>
                <a:cubicBezTo>
                  <a:pt x="902524" y="2192977"/>
                  <a:pt x="914661" y="2200515"/>
                  <a:pt x="926275" y="2208811"/>
                </a:cubicBezTo>
                <a:cubicBezTo>
                  <a:pt x="989182" y="2253745"/>
                  <a:pt x="951590" y="2237042"/>
                  <a:pt x="1009402" y="2256312"/>
                </a:cubicBezTo>
                <a:cubicBezTo>
                  <a:pt x="1029787" y="2271600"/>
                  <a:pt x="1068224" y="2301800"/>
                  <a:pt x="1092530" y="2315689"/>
                </a:cubicBezTo>
                <a:cubicBezTo>
                  <a:pt x="1107900" y="2324472"/>
                  <a:pt x="1124661" y="2330656"/>
                  <a:pt x="1140031" y="2339439"/>
                </a:cubicBezTo>
                <a:cubicBezTo>
                  <a:pt x="1152423" y="2346520"/>
                  <a:pt x="1163265" y="2356109"/>
                  <a:pt x="1175657" y="2363190"/>
                </a:cubicBezTo>
                <a:cubicBezTo>
                  <a:pt x="1191027" y="2371973"/>
                  <a:pt x="1207788" y="2378158"/>
                  <a:pt x="1223158" y="2386941"/>
                </a:cubicBezTo>
                <a:cubicBezTo>
                  <a:pt x="1235550" y="2394022"/>
                  <a:pt x="1245371" y="2405814"/>
                  <a:pt x="1258784" y="2410691"/>
                </a:cubicBezTo>
                <a:cubicBezTo>
                  <a:pt x="1426369" y="2471631"/>
                  <a:pt x="1280449" y="2394158"/>
                  <a:pt x="1472540" y="2458192"/>
                </a:cubicBezTo>
                <a:cubicBezTo>
                  <a:pt x="1536200" y="2479413"/>
                  <a:pt x="1481564" y="2462837"/>
                  <a:pt x="1567543" y="2481943"/>
                </a:cubicBezTo>
                <a:cubicBezTo>
                  <a:pt x="1583475" y="2485483"/>
                  <a:pt x="1598790" y="2492340"/>
                  <a:pt x="1615044" y="2493818"/>
                </a:cubicBezTo>
                <a:cubicBezTo>
                  <a:pt x="1686113" y="2500279"/>
                  <a:pt x="1757548" y="2501735"/>
                  <a:pt x="1828800" y="2505694"/>
                </a:cubicBezTo>
                <a:cubicBezTo>
                  <a:pt x="2019555" y="2553382"/>
                  <a:pt x="1922103" y="2533516"/>
                  <a:pt x="2339439" y="2505694"/>
                </a:cubicBezTo>
                <a:cubicBezTo>
                  <a:pt x="2375047" y="2503320"/>
                  <a:pt x="2410700" y="2477192"/>
                  <a:pt x="2446317" y="2470068"/>
                </a:cubicBezTo>
                <a:cubicBezTo>
                  <a:pt x="2487124" y="2461906"/>
                  <a:pt x="2514068" y="2457496"/>
                  <a:pt x="2553194" y="2446317"/>
                </a:cubicBezTo>
                <a:cubicBezTo>
                  <a:pt x="2672440" y="2412248"/>
                  <a:pt x="2487837" y="2459687"/>
                  <a:pt x="2636322" y="2422567"/>
                </a:cubicBezTo>
                <a:cubicBezTo>
                  <a:pt x="2656114" y="2410692"/>
                  <a:pt x="2675054" y="2397263"/>
                  <a:pt x="2695698" y="2386941"/>
                </a:cubicBezTo>
                <a:cubicBezTo>
                  <a:pt x="2706894" y="2381343"/>
                  <a:pt x="2720128" y="2380663"/>
                  <a:pt x="2731324" y="2375065"/>
                </a:cubicBezTo>
                <a:cubicBezTo>
                  <a:pt x="2758177" y="2361639"/>
                  <a:pt x="2808841" y="2316928"/>
                  <a:pt x="2826327" y="2303813"/>
                </a:cubicBezTo>
                <a:cubicBezTo>
                  <a:pt x="2837745" y="2295250"/>
                  <a:pt x="2850339" y="2288359"/>
                  <a:pt x="2861953" y="2280063"/>
                </a:cubicBezTo>
                <a:cubicBezTo>
                  <a:pt x="2897640" y="2254572"/>
                  <a:pt x="2929093" y="2231764"/>
                  <a:pt x="2956956" y="2196935"/>
                </a:cubicBezTo>
                <a:cubicBezTo>
                  <a:pt x="3002754" y="2139687"/>
                  <a:pt x="3018655" y="2090919"/>
                  <a:pt x="3063833" y="2030681"/>
                </a:cubicBezTo>
                <a:cubicBezTo>
                  <a:pt x="3108022" y="1971761"/>
                  <a:pt x="3088480" y="1999647"/>
                  <a:pt x="3123210" y="1947554"/>
                </a:cubicBezTo>
                <a:cubicBezTo>
                  <a:pt x="3127168" y="1935679"/>
                  <a:pt x="3130690" y="1923649"/>
                  <a:pt x="3135085" y="1911928"/>
                </a:cubicBezTo>
                <a:cubicBezTo>
                  <a:pt x="3142570" y="1891968"/>
                  <a:pt x="3158836" y="1873868"/>
                  <a:pt x="3158836" y="1852551"/>
                </a:cubicBezTo>
                <a:cubicBezTo>
                  <a:pt x="3158836" y="1780182"/>
                  <a:pt x="3154374" y="1541860"/>
                  <a:pt x="3111335" y="1425039"/>
                </a:cubicBezTo>
                <a:cubicBezTo>
                  <a:pt x="3094800" y="1380158"/>
                  <a:pt x="3073348" y="1337191"/>
                  <a:pt x="3051958" y="1294411"/>
                </a:cubicBezTo>
                <a:cubicBezTo>
                  <a:pt x="3009585" y="1209666"/>
                  <a:pt x="2975477" y="1158868"/>
                  <a:pt x="2921330" y="1080655"/>
                </a:cubicBezTo>
                <a:cubicBezTo>
                  <a:pt x="2851515" y="979810"/>
                  <a:pt x="2915069" y="1090921"/>
                  <a:pt x="2814452" y="926276"/>
                </a:cubicBezTo>
                <a:cubicBezTo>
                  <a:pt x="2793200" y="891501"/>
                  <a:pt x="2775739" y="854526"/>
                  <a:pt x="2755075" y="819398"/>
                </a:cubicBezTo>
                <a:cubicBezTo>
                  <a:pt x="2736141" y="787210"/>
                  <a:pt x="2713580" y="757179"/>
                  <a:pt x="2695698" y="724395"/>
                </a:cubicBezTo>
                <a:cubicBezTo>
                  <a:pt x="2689704" y="713406"/>
                  <a:pt x="2689421" y="699965"/>
                  <a:pt x="2683823" y="688769"/>
                </a:cubicBezTo>
                <a:cubicBezTo>
                  <a:pt x="2677440" y="676003"/>
                  <a:pt x="2667153" y="665535"/>
                  <a:pt x="2660072" y="653143"/>
                </a:cubicBezTo>
                <a:cubicBezTo>
                  <a:pt x="2651289" y="637773"/>
                  <a:pt x="2646474" y="620144"/>
                  <a:pt x="2636322" y="605642"/>
                </a:cubicBezTo>
                <a:cubicBezTo>
                  <a:pt x="2618593" y="580314"/>
                  <a:pt x="2594460" y="559866"/>
                  <a:pt x="2576945" y="534390"/>
                </a:cubicBezTo>
                <a:cubicBezTo>
                  <a:pt x="2550792" y="496350"/>
                  <a:pt x="2534739" y="451517"/>
                  <a:pt x="2505693" y="415637"/>
                </a:cubicBezTo>
                <a:cubicBezTo>
                  <a:pt x="2466948" y="367775"/>
                  <a:pt x="2427017" y="318068"/>
                  <a:pt x="2375065" y="285008"/>
                </a:cubicBezTo>
                <a:cubicBezTo>
                  <a:pt x="2275299" y="221521"/>
                  <a:pt x="2247118" y="206861"/>
                  <a:pt x="2161309" y="142504"/>
                </a:cubicBezTo>
                <a:cubicBezTo>
                  <a:pt x="2027436" y="42099"/>
                  <a:pt x="2166978" y="135564"/>
                  <a:pt x="2054431" y="71252"/>
                </a:cubicBezTo>
                <a:cubicBezTo>
                  <a:pt x="2042039" y="64171"/>
                  <a:pt x="2031847" y="53298"/>
                  <a:pt x="2018805" y="47502"/>
                </a:cubicBezTo>
                <a:cubicBezTo>
                  <a:pt x="1995927" y="37334"/>
                  <a:pt x="1947553" y="23751"/>
                  <a:pt x="1947553" y="23751"/>
                </a:cubicBezTo>
                <a:cubicBezTo>
                  <a:pt x="1824841" y="27709"/>
                  <a:pt x="1702024" y="29173"/>
                  <a:pt x="1579418" y="35626"/>
                </a:cubicBezTo>
                <a:cubicBezTo>
                  <a:pt x="1551466" y="37097"/>
                  <a:pt x="1496291" y="47502"/>
                  <a:pt x="1496291" y="47502"/>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434466"/>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78C30D"/>
      </a:accent1>
      <a:accent2>
        <a:srgbClr val="099B62"/>
      </a:accent2>
      <a:accent3>
        <a:srgbClr val="21CFDF"/>
      </a:accent3>
      <a:accent4>
        <a:srgbClr val="179FDF"/>
      </a:accent4>
      <a:accent5>
        <a:srgbClr val="E75710"/>
      </a:accent5>
      <a:accent6>
        <a:srgbClr val="F89C19"/>
      </a:accent6>
      <a:hlink>
        <a:srgbClr val="7CDE25"/>
      </a:hlink>
      <a:folHlink>
        <a:srgbClr val="BCE8A8"/>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EF0781-FB17-4F1F-B3B1-699933968CE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{FE40868E-B8E0-7D4D-A645-A84E2CA4AA92}tf16401369</Template>
  <TotalTime>1258</TotalTime>
  <Words>1648</Words>
  <Application>Microsoft Macintosh PowerPoint</Application>
  <PresentationFormat>Widescreen</PresentationFormat>
  <Paragraphs>188</Paragraphs>
  <Slides>39</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American Typewriter</vt:lpstr>
      <vt:lpstr>Arial</vt:lpstr>
      <vt:lpstr>Calibri</vt:lpstr>
      <vt:lpstr>Calibri Light</vt:lpstr>
      <vt:lpstr>Georgia</vt:lpstr>
      <vt:lpstr>Rockwell</vt:lpstr>
      <vt:lpstr>SourceSerifVariable</vt:lpstr>
      <vt:lpstr>Wingdings</vt:lpstr>
      <vt:lpstr>Atlas</vt:lpstr>
      <vt:lpstr>Office Theme</vt:lpstr>
      <vt:lpstr>Using Science-Backed Strategies to Thrive in a Life with  Multiple Demanding Roles </vt:lpstr>
      <vt:lpstr>Housekeeping Information</vt:lpstr>
      <vt:lpstr> Acknowledgment</vt:lpstr>
      <vt:lpstr>PowerPoint Presentation</vt:lpstr>
      <vt:lpstr>PowerPoint Presentation</vt:lpstr>
      <vt:lpstr>Road Map  of Talk</vt:lpstr>
      <vt:lpstr>Road Map  of Talk</vt:lpstr>
      <vt:lpstr>A Clinical Framework</vt:lpstr>
      <vt:lpstr>Road Map</vt:lpstr>
      <vt:lpstr>What do you think of when you think of straddling multiple roles?</vt:lpstr>
      <vt:lpstr>When we think of work and family roles, we mostly think of conflict…</vt:lpstr>
      <vt:lpstr>The Problems  of Working Parenthood</vt:lpstr>
      <vt:lpstr>But conflict is just a part of the picture</vt:lpstr>
      <vt:lpstr>But conflict is just a part of the picture</vt:lpstr>
      <vt:lpstr>But conflict is just a part of the picture</vt:lpstr>
      <vt:lpstr>Work-Life Ideologies</vt:lpstr>
      <vt:lpstr>Mindset Matters</vt:lpstr>
      <vt:lpstr>Road Map</vt:lpstr>
      <vt:lpstr>Using ACT Strategies,  We Are Better Able to Use Tension Between Roles To…</vt:lpstr>
      <vt:lpstr>Turning Constraints Into Creativity</vt:lpstr>
      <vt:lpstr>Turning Constraints Into Creativity</vt:lpstr>
      <vt:lpstr>Turning Constraints Into Creativity</vt:lpstr>
      <vt:lpstr>Rethink Your Rest</vt:lpstr>
      <vt:lpstr>Rethink Your Rest</vt:lpstr>
      <vt:lpstr>Rethink Your Rest</vt:lpstr>
      <vt:lpstr>Rethink Your Rest</vt:lpstr>
      <vt:lpstr>Rethink Your Rest</vt:lpstr>
      <vt:lpstr>Rethink Your Rest</vt:lpstr>
      <vt:lpstr>Remember to Rethink Your Rest</vt:lpstr>
      <vt:lpstr>Road Map</vt:lpstr>
      <vt:lpstr>Tending to Happiness Needs </vt:lpstr>
      <vt:lpstr>Tending to Happiness Needs </vt:lpstr>
      <vt:lpstr>Tending to Happiness Needs </vt:lpstr>
      <vt:lpstr>Tending to Happiness Needs </vt:lpstr>
      <vt:lpstr>Beginning to See How Work and Family Roles Can Help Each Other</vt:lpstr>
      <vt:lpstr>Beginning to See How Work and Family Roles Can Help Each Other</vt:lpstr>
      <vt:lpstr>Beginning to See How Work and Family Roles Can Help Each Other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Yael Schonbrun</dc:creator>
  <cp:lastModifiedBy>Lola Nedic</cp:lastModifiedBy>
  <cp:revision>18</cp:revision>
  <dcterms:created xsi:type="dcterms:W3CDTF">2022-03-30T18:35:26Z</dcterms:created>
  <dcterms:modified xsi:type="dcterms:W3CDTF">2023-02-14T16:20:55Z</dcterms:modified>
</cp:coreProperties>
</file>