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 id="2147483984" r:id="rId2"/>
    <p:sldMasterId id="2147483995" r:id="rId3"/>
  </p:sldMasterIdLst>
  <p:notesMasterIdLst>
    <p:notesMasterId r:id="rId57"/>
  </p:notesMasterIdLst>
  <p:sldIdLst>
    <p:sldId id="310" r:id="rId4"/>
    <p:sldId id="900" r:id="rId5"/>
    <p:sldId id="901" r:id="rId6"/>
    <p:sldId id="902" r:id="rId7"/>
    <p:sldId id="904" r:id="rId8"/>
    <p:sldId id="257" r:id="rId9"/>
    <p:sldId id="258" r:id="rId10"/>
    <p:sldId id="260" r:id="rId11"/>
    <p:sldId id="261" r:id="rId12"/>
    <p:sldId id="262" r:id="rId13"/>
    <p:sldId id="263" r:id="rId14"/>
    <p:sldId id="305" r:id="rId15"/>
    <p:sldId id="265" r:id="rId16"/>
    <p:sldId id="293" r:id="rId17"/>
    <p:sldId id="294" r:id="rId18"/>
    <p:sldId id="266" r:id="rId19"/>
    <p:sldId id="267" r:id="rId20"/>
    <p:sldId id="306" r:id="rId21"/>
    <p:sldId id="268" r:id="rId22"/>
    <p:sldId id="269" r:id="rId23"/>
    <p:sldId id="308" r:id="rId24"/>
    <p:sldId id="270" r:id="rId25"/>
    <p:sldId id="271" r:id="rId26"/>
    <p:sldId id="272" r:id="rId27"/>
    <p:sldId id="309" r:id="rId28"/>
    <p:sldId id="275" r:id="rId29"/>
    <p:sldId id="274" r:id="rId30"/>
    <p:sldId id="276" r:id="rId31"/>
    <p:sldId id="277" r:id="rId32"/>
    <p:sldId id="295" r:id="rId33"/>
    <p:sldId id="278" r:id="rId34"/>
    <p:sldId id="279" r:id="rId35"/>
    <p:sldId id="280" r:id="rId36"/>
    <p:sldId id="281" r:id="rId37"/>
    <p:sldId id="282" r:id="rId38"/>
    <p:sldId id="283" r:id="rId39"/>
    <p:sldId id="296" r:id="rId40"/>
    <p:sldId id="284" r:id="rId41"/>
    <p:sldId id="285" r:id="rId42"/>
    <p:sldId id="286" r:id="rId43"/>
    <p:sldId id="297" r:id="rId44"/>
    <p:sldId id="287" r:id="rId45"/>
    <p:sldId id="298" r:id="rId46"/>
    <p:sldId id="288" r:id="rId47"/>
    <p:sldId id="299" r:id="rId48"/>
    <p:sldId id="289" r:id="rId49"/>
    <p:sldId id="300" r:id="rId50"/>
    <p:sldId id="290" r:id="rId51"/>
    <p:sldId id="291" r:id="rId52"/>
    <p:sldId id="292" r:id="rId53"/>
    <p:sldId id="301" r:id="rId54"/>
    <p:sldId id="304" r:id="rId55"/>
    <p:sldId id="903" r:id="rId5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4" autoAdjust="0"/>
    <p:restoredTop sz="94660"/>
  </p:normalViewPr>
  <p:slideViewPr>
    <p:cSldViewPr snapToGrid="0">
      <p:cViewPr varScale="1">
        <p:scale>
          <a:sx n="107" d="100"/>
          <a:sy n="107" d="100"/>
        </p:scale>
        <p:origin x="60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CCB4CF7-D18F-4923-972B-A8C76F756BA2}" type="datetimeFigureOut">
              <a:rPr lang="en-US" smtClean="0"/>
              <a:t>2/17/23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7C9E2BA-35EA-48AC-A6F8-19031A11BAFB}" type="slidenum">
              <a:rPr lang="en-US" smtClean="0"/>
              <a:t>‹#›</a:t>
            </a:fld>
            <a:endParaRPr lang="en-US"/>
          </a:p>
        </p:txBody>
      </p:sp>
    </p:spTree>
    <p:extLst>
      <p:ext uri="{BB962C8B-B14F-4D97-AF65-F5344CB8AC3E}">
        <p14:creationId xmlns:p14="http://schemas.microsoft.com/office/powerpoint/2010/main" val="1125476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DO NOT CHANGE THE FORMAT OF THIS TEMPLATE.</a:t>
            </a:r>
            <a:r>
              <a:rPr lang="en-US" sz="1200" baseline="0" dirty="0">
                <a:latin typeface="Arial" panose="020B0604020202020204" pitchFamily="34" charset="0"/>
                <a:cs typeface="Arial" panose="020B0604020202020204" pitchFamily="34" charset="0"/>
              </a:rPr>
              <a:t> If you are creating MHTTC-branded slides, you must use this template or one of the other approved templates in the Shared Folder.</a:t>
            </a:r>
            <a:r>
              <a:rPr lang="en-US" sz="1200" dirty="0">
                <a:latin typeface="Arial" panose="020B0604020202020204" pitchFamily="34" charset="0"/>
                <a:cs typeface="Arial" panose="020B0604020202020204" pitchFamily="34" charset="0"/>
              </a:rPr>
              <a:t>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2847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Always use acknowledgment slide on the 2</a:t>
            </a:r>
            <a:r>
              <a:rPr lang="en-US" baseline="30000" dirty="0"/>
              <a:t>nd</a:t>
            </a:r>
            <a:r>
              <a:rPr lang="en-US" dirty="0"/>
              <a:t> slide and add your center’s information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1044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Always use Language Matters graphic as your third slide.</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7361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C9E2BA-35EA-48AC-A6F8-19031A11BA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5035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C9E2BA-35EA-48AC-A6F8-19031A11BAFB}" type="slidenum">
              <a:rPr lang="en-US" smtClean="0"/>
              <a:t>11</a:t>
            </a:fld>
            <a:endParaRPr lang="en-US"/>
          </a:p>
        </p:txBody>
      </p:sp>
    </p:spTree>
    <p:extLst>
      <p:ext uri="{BB962C8B-B14F-4D97-AF65-F5344CB8AC3E}">
        <p14:creationId xmlns:p14="http://schemas.microsoft.com/office/powerpoint/2010/main" val="2572051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C9E2BA-35EA-48AC-A6F8-19031A11BAFB}" type="slidenum">
              <a:rPr lang="en-US" smtClean="0"/>
              <a:t>44</a:t>
            </a:fld>
            <a:endParaRPr lang="en-US"/>
          </a:p>
        </p:txBody>
      </p:sp>
    </p:spTree>
    <p:extLst>
      <p:ext uri="{BB962C8B-B14F-4D97-AF65-F5344CB8AC3E}">
        <p14:creationId xmlns:p14="http://schemas.microsoft.com/office/powerpoint/2010/main" val="3807903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5A99C83-D86D-49A8-8538-0C3465CADFD2}" type="datetime1">
              <a:rPr lang="en-US" smtClean="0"/>
              <a:t>2/17/23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B34B2-8A04-45A5-A05E-F27EF267F487}" type="slidenum">
              <a:rPr lang="en-US" smtClean="0"/>
              <a:t>‹#›</a:t>
            </a:fld>
            <a:endParaRPr lang="en-US"/>
          </a:p>
        </p:txBody>
      </p:sp>
    </p:spTree>
    <p:extLst>
      <p:ext uri="{BB962C8B-B14F-4D97-AF65-F5344CB8AC3E}">
        <p14:creationId xmlns:p14="http://schemas.microsoft.com/office/powerpoint/2010/main" val="415999557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6EE796-72A0-4EF8-83D0-14F4C13CB9EB}" type="datetime1">
              <a:rPr lang="en-US" smtClean="0"/>
              <a:t>2/17/23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B34B2-8A04-45A5-A05E-F27EF267F487}" type="slidenum">
              <a:rPr lang="en-US" smtClean="0"/>
              <a:t>‹#›</a:t>
            </a:fld>
            <a:endParaRPr lang="en-US"/>
          </a:p>
        </p:txBody>
      </p:sp>
    </p:spTree>
    <p:extLst>
      <p:ext uri="{BB962C8B-B14F-4D97-AF65-F5344CB8AC3E}">
        <p14:creationId xmlns:p14="http://schemas.microsoft.com/office/powerpoint/2010/main" val="2112389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084F14-1CB0-4FEE-95A6-228493BBBA21}" type="datetime1">
              <a:rPr lang="en-US" smtClean="0"/>
              <a:t>2/17/23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B34B2-8A04-45A5-A05E-F27EF267F487}" type="slidenum">
              <a:rPr lang="en-US" smtClean="0"/>
              <a:t>‹#›</a:t>
            </a:fld>
            <a:endParaRPr lang="en-US"/>
          </a:p>
        </p:txBody>
      </p:sp>
    </p:spTree>
    <p:extLst>
      <p:ext uri="{BB962C8B-B14F-4D97-AF65-F5344CB8AC3E}">
        <p14:creationId xmlns:p14="http://schemas.microsoft.com/office/powerpoint/2010/main" val="1770986882"/>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F5406E-B8C1-4040-993A-BC0B09586385}"/>
              </a:ext>
            </a:extLst>
          </p:cNvPr>
          <p:cNvSpPr/>
          <p:nvPr userDrawn="1"/>
        </p:nvSpPr>
        <p:spPr>
          <a:xfrm>
            <a:off x="0" y="1245236"/>
            <a:ext cx="12184139"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2" name="Title 1"/>
          <p:cNvSpPr>
            <a:spLocks noGrp="1"/>
          </p:cNvSpPr>
          <p:nvPr>
            <p:ph type="ctrTitle"/>
          </p:nvPr>
        </p:nvSpPr>
        <p:spPr>
          <a:xfrm>
            <a:off x="819888" y="180753"/>
            <a:ext cx="10363200" cy="1278771"/>
          </a:xfrm>
        </p:spPr>
        <p:txBody>
          <a:bodyPr anchor="b">
            <a:normAutofit/>
          </a:bodyPr>
          <a:lstStyle>
            <a:lvl1pPr algn="ctr">
              <a:lnSpc>
                <a:spcPct val="100000"/>
              </a:lnSpc>
              <a:defRPr sz="440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1524000" y="1733816"/>
            <a:ext cx="9144000" cy="1365519"/>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a:p>
            <a:r>
              <a:rPr lang="en-US" dirty="0"/>
              <a:t>Organization</a:t>
            </a:r>
          </a:p>
          <a:p>
            <a:r>
              <a:rPr lang="en-US" dirty="0"/>
              <a:t>Date</a:t>
            </a:r>
          </a:p>
        </p:txBody>
      </p:sp>
      <p:sp>
        <p:nvSpPr>
          <p:cNvPr id="12" name="Rectangle 7">
            <a:extLst>
              <a:ext uri="{FF2B5EF4-FFF2-40B4-BE49-F238E27FC236}">
                <a16:creationId xmlns:a16="http://schemas.microsoft.com/office/drawing/2014/main" id="{41F719E8-F0D6-0140-882E-E096AABE372B}"/>
              </a:ext>
            </a:extLst>
          </p:cNvPr>
          <p:cNvSpPr/>
          <p:nvPr userDrawn="1"/>
        </p:nvSpPr>
        <p:spPr>
          <a:xfrm flipH="1">
            <a:off x="-1" y="4570552"/>
            <a:ext cx="5717628"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10" name="Picture 9">
            <a:extLst>
              <a:ext uri="{FF2B5EF4-FFF2-40B4-BE49-F238E27FC236}">
                <a16:creationId xmlns:a16="http://schemas.microsoft.com/office/drawing/2014/main" id="{4A63CBC9-E20A-8245-99BD-DB605651B0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906" y="6374013"/>
            <a:ext cx="1542599" cy="389412"/>
          </a:xfrm>
          <a:prstGeom prst="rect">
            <a:avLst/>
          </a:prstGeom>
        </p:spPr>
      </p:pic>
      <p:pic>
        <p:nvPicPr>
          <p:cNvPr id="9" name="Picture 8">
            <a:extLst>
              <a:ext uri="{FF2B5EF4-FFF2-40B4-BE49-F238E27FC236}">
                <a16:creationId xmlns:a16="http://schemas.microsoft.com/office/drawing/2014/main" id="{E44A5ACE-9C0F-2B4A-8CC3-93D68996E4C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flipV="1">
            <a:off x="-787112" y="5571737"/>
            <a:ext cx="2057355" cy="54984"/>
          </a:xfrm>
          <a:prstGeom prst="rect">
            <a:avLst/>
          </a:prstGeom>
        </p:spPr>
      </p:pic>
    </p:spTree>
    <p:extLst>
      <p:ext uri="{BB962C8B-B14F-4D97-AF65-F5344CB8AC3E}">
        <p14:creationId xmlns:p14="http://schemas.microsoft.com/office/powerpoint/2010/main" val="1842767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0" name="Rectangle 7">
            <a:extLst>
              <a:ext uri="{FF2B5EF4-FFF2-40B4-BE49-F238E27FC236}">
                <a16:creationId xmlns:a16="http://schemas.microsoft.com/office/drawing/2014/main" id="{2CA79F07-E3D7-7345-AB58-6D7D8ACAA00B}"/>
              </a:ext>
            </a:extLst>
          </p:cNvPr>
          <p:cNvSpPr/>
          <p:nvPr userDrawn="1"/>
        </p:nvSpPr>
        <p:spPr>
          <a:xfrm>
            <a:off x="0" y="1245236"/>
            <a:ext cx="12184139"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a:extLst>
              <a:ext uri="{FF2B5EF4-FFF2-40B4-BE49-F238E27FC236}">
                <a16:creationId xmlns:a16="http://schemas.microsoft.com/office/drawing/2014/main" id="{AA0C38B9-B43F-E84C-8019-A94D0F859C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3129" y="6213130"/>
            <a:ext cx="1542599" cy="389412"/>
          </a:xfrm>
          <a:prstGeom prst="rect">
            <a:avLst/>
          </a:prstGeom>
        </p:spPr>
      </p:pic>
      <p:sp>
        <p:nvSpPr>
          <p:cNvPr id="31" name="Rectangle 7">
            <a:extLst>
              <a:ext uri="{FF2B5EF4-FFF2-40B4-BE49-F238E27FC236}">
                <a16:creationId xmlns:a16="http://schemas.microsoft.com/office/drawing/2014/main" id="{C7310555-3852-C94F-989F-E3FE25524CBB}"/>
              </a:ext>
            </a:extLst>
          </p:cNvPr>
          <p:cNvSpPr/>
          <p:nvPr userDrawn="1"/>
        </p:nvSpPr>
        <p:spPr>
          <a:xfrm flipH="1">
            <a:off x="-1" y="4570552"/>
            <a:ext cx="5717628"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32" name="Picture 31">
            <a:extLst>
              <a:ext uri="{FF2B5EF4-FFF2-40B4-BE49-F238E27FC236}">
                <a16:creationId xmlns:a16="http://schemas.microsoft.com/office/drawing/2014/main" id="{5AB9D514-6C77-C94E-AEF3-C25EE1867A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flipV="1">
            <a:off x="-787112" y="5571737"/>
            <a:ext cx="2057355" cy="54984"/>
          </a:xfrm>
          <a:prstGeom prst="rect">
            <a:avLst/>
          </a:prstGeom>
        </p:spPr>
      </p:pic>
      <p:pic>
        <p:nvPicPr>
          <p:cNvPr id="29" name="Picture 28">
            <a:extLst>
              <a:ext uri="{FF2B5EF4-FFF2-40B4-BE49-F238E27FC236}">
                <a16:creationId xmlns:a16="http://schemas.microsoft.com/office/drawing/2014/main" id="{1B819AD6-A282-3943-A36E-542D60E0CA2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1850" y="217780"/>
            <a:ext cx="4270729" cy="740229"/>
          </a:xfrm>
          <a:prstGeom prst="rect">
            <a:avLst/>
          </a:prstGeom>
        </p:spPr>
      </p:pic>
    </p:spTree>
    <p:extLst>
      <p:ext uri="{BB962C8B-B14F-4D97-AF65-F5344CB8AC3E}">
        <p14:creationId xmlns:p14="http://schemas.microsoft.com/office/powerpoint/2010/main" val="342081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bg>
      <p:bgPr>
        <a:solidFill>
          <a:schemeClr val="bg1">
            <a:alpha val="39000"/>
          </a:schemeClr>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2480DC8-84AF-9940-98C4-E967F6EA00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787112" y="5571737"/>
            <a:ext cx="2057355" cy="54984"/>
          </a:xfrm>
          <a:prstGeom prst="rect">
            <a:avLst/>
          </a:prstGeom>
        </p:spPr>
      </p:pic>
      <p:pic>
        <p:nvPicPr>
          <p:cNvPr id="11" name="Picture Placeholder 7">
            <a:extLst>
              <a:ext uri="{FF2B5EF4-FFF2-40B4-BE49-F238E27FC236}">
                <a16:creationId xmlns:a16="http://schemas.microsoft.com/office/drawing/2014/main" id="{2F287230-7AF8-C343-930D-03259317BE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6568" y="481219"/>
            <a:ext cx="11511917" cy="6275181"/>
          </a:xfrm>
          <a:prstGeom prst="rect">
            <a:avLst/>
          </a:prstGeom>
        </p:spPr>
      </p:pic>
    </p:spTree>
    <p:extLst>
      <p:ext uri="{BB962C8B-B14F-4D97-AF65-F5344CB8AC3E}">
        <p14:creationId xmlns:p14="http://schemas.microsoft.com/office/powerpoint/2010/main" val="3934020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00569"/>
            <a:ext cx="105156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8200" y="1866276"/>
            <a:ext cx="10515600" cy="409139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F7201674-A195-4645-8BC3-78418DA9B604}"/>
              </a:ext>
            </a:extLst>
          </p:cNvPr>
          <p:cNvSpPr/>
          <p:nvPr userDrawn="1"/>
        </p:nvSpPr>
        <p:spPr>
          <a:xfrm>
            <a:off x="0" y="1245236"/>
            <a:ext cx="12184139"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12" name="Rectangle 7">
            <a:extLst>
              <a:ext uri="{FF2B5EF4-FFF2-40B4-BE49-F238E27FC236}">
                <a16:creationId xmlns:a16="http://schemas.microsoft.com/office/drawing/2014/main" id="{9EA24D1F-E10B-5945-96DD-C244DFC0DA42}"/>
              </a:ext>
            </a:extLst>
          </p:cNvPr>
          <p:cNvSpPr/>
          <p:nvPr userDrawn="1"/>
        </p:nvSpPr>
        <p:spPr>
          <a:xfrm flipH="1">
            <a:off x="-1" y="4570552"/>
            <a:ext cx="5717628"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13" name="Picture 12">
            <a:extLst>
              <a:ext uri="{FF2B5EF4-FFF2-40B4-BE49-F238E27FC236}">
                <a16:creationId xmlns:a16="http://schemas.microsoft.com/office/drawing/2014/main" id="{811DF743-D28B-7F4D-B2F0-60BC78719C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787112" y="5571737"/>
            <a:ext cx="2057355" cy="54984"/>
          </a:xfrm>
          <a:prstGeom prst="rect">
            <a:avLst/>
          </a:prstGeom>
        </p:spPr>
      </p:pic>
    </p:spTree>
    <p:extLst>
      <p:ext uri="{BB962C8B-B14F-4D97-AF65-F5344CB8AC3E}">
        <p14:creationId xmlns:p14="http://schemas.microsoft.com/office/powerpoint/2010/main" val="966306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4269" y="3142320"/>
            <a:ext cx="10515600" cy="1039937"/>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5717627" y="4182257"/>
            <a:ext cx="5632243" cy="2675744"/>
          </a:xfrm>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7">
            <a:extLst>
              <a:ext uri="{FF2B5EF4-FFF2-40B4-BE49-F238E27FC236}">
                <a16:creationId xmlns:a16="http://schemas.microsoft.com/office/drawing/2014/main" id="{88938D85-D565-EF47-A9B4-B2B1986E931A}"/>
              </a:ext>
            </a:extLst>
          </p:cNvPr>
          <p:cNvSpPr/>
          <p:nvPr userDrawn="1"/>
        </p:nvSpPr>
        <p:spPr>
          <a:xfrm>
            <a:off x="0" y="1245236"/>
            <a:ext cx="12184139"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14" name="Rectangle 7">
            <a:extLst>
              <a:ext uri="{FF2B5EF4-FFF2-40B4-BE49-F238E27FC236}">
                <a16:creationId xmlns:a16="http://schemas.microsoft.com/office/drawing/2014/main" id="{6C691A8E-147B-804B-8C97-D91EA75D0959}"/>
              </a:ext>
            </a:extLst>
          </p:cNvPr>
          <p:cNvSpPr/>
          <p:nvPr userDrawn="1"/>
        </p:nvSpPr>
        <p:spPr>
          <a:xfrm flipH="1">
            <a:off x="-1" y="4570552"/>
            <a:ext cx="5717628"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15" name="Picture 14">
            <a:extLst>
              <a:ext uri="{FF2B5EF4-FFF2-40B4-BE49-F238E27FC236}">
                <a16:creationId xmlns:a16="http://schemas.microsoft.com/office/drawing/2014/main" id="{9210ACF4-C33E-C849-A76A-A0C77724AC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787112" y="5571737"/>
            <a:ext cx="2057355" cy="54984"/>
          </a:xfrm>
          <a:prstGeom prst="rect">
            <a:avLst/>
          </a:prstGeom>
        </p:spPr>
      </p:pic>
      <p:sp>
        <p:nvSpPr>
          <p:cNvPr id="6" name="Picture Placeholder 5">
            <a:extLst>
              <a:ext uri="{FF2B5EF4-FFF2-40B4-BE49-F238E27FC236}">
                <a16:creationId xmlns:a16="http://schemas.microsoft.com/office/drawing/2014/main" id="{CDDB861A-1C0A-7E4E-8EC1-B2F348B6F75C}"/>
              </a:ext>
            </a:extLst>
          </p:cNvPr>
          <p:cNvSpPr>
            <a:spLocks noGrp="1"/>
          </p:cNvSpPr>
          <p:nvPr>
            <p:ph type="pic" sz="quarter" idx="10"/>
          </p:nvPr>
        </p:nvSpPr>
        <p:spPr>
          <a:xfrm>
            <a:off x="833967" y="500063"/>
            <a:ext cx="10515600" cy="2641600"/>
          </a:xfrm>
        </p:spPr>
        <p:txBody>
          <a:bodyPr/>
          <a:lstStyle/>
          <a:p>
            <a:endParaRPr lang="en-US"/>
          </a:p>
        </p:txBody>
      </p:sp>
    </p:spTree>
    <p:extLst>
      <p:ext uri="{BB962C8B-B14F-4D97-AF65-F5344CB8AC3E}">
        <p14:creationId xmlns:p14="http://schemas.microsoft.com/office/powerpoint/2010/main" val="2046031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101623"/>
            <a:ext cx="10170929" cy="755951"/>
          </a:xfrm>
        </p:spPr>
        <p:txBody>
          <a:bodyPr anchor="b">
            <a:normAutofit/>
          </a:bodyPr>
          <a:lstStyle>
            <a:lvl1pPr>
              <a:defRPr sz="4400">
                <a:latin typeface="Arial" panose="020B0604020202020204" pitchFamily="34" charset="0"/>
                <a:cs typeface="Arial" panose="020B0604020202020204" pitchFamily="34" charset="0"/>
              </a:defRPr>
            </a:lvl1pPr>
          </a:lstStyle>
          <a:p>
            <a:r>
              <a:rPr lang="en-US" dirty="0"/>
              <a:t>Click to edit Master title style</a:t>
            </a:r>
          </a:p>
        </p:txBody>
      </p:sp>
      <p:sp>
        <p:nvSpPr>
          <p:cNvPr id="13" name="Content Placeholder 2">
            <a:extLst>
              <a:ext uri="{FF2B5EF4-FFF2-40B4-BE49-F238E27FC236}">
                <a16:creationId xmlns:a16="http://schemas.microsoft.com/office/drawing/2014/main" id="{C44A2387-68A8-E344-B87C-FAE7E7A627BD}"/>
              </a:ext>
            </a:extLst>
          </p:cNvPr>
          <p:cNvSpPr>
            <a:spLocks noGrp="1"/>
          </p:cNvSpPr>
          <p:nvPr>
            <p:ph idx="10"/>
          </p:nvPr>
        </p:nvSpPr>
        <p:spPr>
          <a:xfrm>
            <a:off x="831849" y="2001188"/>
            <a:ext cx="10515600" cy="2878111"/>
          </a:xfrm>
        </p:spPr>
        <p:txBody>
          <a:bodyPr/>
          <a:lstStyle>
            <a:lvl1pPr marL="0" indent="0">
              <a:buFontTx/>
              <a:buNone/>
              <a:defRPr>
                <a:latin typeface="Arial" panose="020B0604020202020204" pitchFamily="34" charset="0"/>
                <a:cs typeface="Arial" panose="020B0604020202020204" pitchFamily="34" charset="0"/>
              </a:defRPr>
            </a:lvl1pPr>
            <a:lvl2pPr marL="457200" indent="0">
              <a:buFontTx/>
              <a:buNone/>
              <a:defRPr>
                <a:latin typeface="Arial" panose="020B0604020202020204" pitchFamily="34" charset="0"/>
                <a:cs typeface="Arial" panose="020B0604020202020204" pitchFamily="34" charset="0"/>
              </a:defRPr>
            </a:lvl2pPr>
            <a:lvl3pPr marL="914400" indent="0">
              <a:buFontTx/>
              <a:buNone/>
              <a:defRPr>
                <a:latin typeface="Arial" panose="020B0604020202020204" pitchFamily="34" charset="0"/>
                <a:cs typeface="Arial" panose="020B0604020202020204" pitchFamily="34" charset="0"/>
              </a:defRPr>
            </a:lvl3pPr>
            <a:lvl4pPr marL="1371600" indent="0">
              <a:buFontTx/>
              <a:buNone/>
              <a:defRPr>
                <a:latin typeface="Arial" panose="020B0604020202020204" pitchFamily="34" charset="0"/>
                <a:cs typeface="Arial" panose="020B0604020202020204" pitchFamily="34" charset="0"/>
              </a:defRPr>
            </a:lvl4pPr>
            <a:lvl5pPr marL="1828800" indent="0">
              <a:buFontTx/>
              <a:buNone/>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6B8C76CC-C123-0D40-81F3-C061A12A9D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906" y="6374013"/>
            <a:ext cx="1542599" cy="389412"/>
          </a:xfrm>
          <a:prstGeom prst="rect">
            <a:avLst/>
          </a:prstGeom>
        </p:spPr>
      </p:pic>
      <p:sp>
        <p:nvSpPr>
          <p:cNvPr id="18" name="Rectangle 7">
            <a:extLst>
              <a:ext uri="{FF2B5EF4-FFF2-40B4-BE49-F238E27FC236}">
                <a16:creationId xmlns:a16="http://schemas.microsoft.com/office/drawing/2014/main" id="{05A1F2B1-7A02-614D-BFD5-FF2692E863C2}"/>
              </a:ext>
            </a:extLst>
          </p:cNvPr>
          <p:cNvSpPr/>
          <p:nvPr userDrawn="1"/>
        </p:nvSpPr>
        <p:spPr>
          <a:xfrm>
            <a:off x="0" y="1245236"/>
            <a:ext cx="12184139"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19" name="Rectangle 7">
            <a:extLst>
              <a:ext uri="{FF2B5EF4-FFF2-40B4-BE49-F238E27FC236}">
                <a16:creationId xmlns:a16="http://schemas.microsoft.com/office/drawing/2014/main" id="{3EE4E531-E85C-6343-931D-130499DA152E}"/>
              </a:ext>
            </a:extLst>
          </p:cNvPr>
          <p:cNvSpPr/>
          <p:nvPr userDrawn="1"/>
        </p:nvSpPr>
        <p:spPr>
          <a:xfrm flipH="1">
            <a:off x="-1" y="4570552"/>
            <a:ext cx="5717628"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20" name="Picture 19">
            <a:extLst>
              <a:ext uri="{FF2B5EF4-FFF2-40B4-BE49-F238E27FC236}">
                <a16:creationId xmlns:a16="http://schemas.microsoft.com/office/drawing/2014/main" id="{62915928-856A-3D4C-A3EA-4458E7FED06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flipV="1">
            <a:off x="-787112" y="5571737"/>
            <a:ext cx="2057355" cy="54984"/>
          </a:xfrm>
          <a:prstGeom prst="rect">
            <a:avLst/>
          </a:prstGeom>
        </p:spPr>
      </p:pic>
      <p:sp>
        <p:nvSpPr>
          <p:cNvPr id="4" name="Picture Placeholder 3">
            <a:extLst>
              <a:ext uri="{FF2B5EF4-FFF2-40B4-BE49-F238E27FC236}">
                <a16:creationId xmlns:a16="http://schemas.microsoft.com/office/drawing/2014/main" id="{87C06E4E-8E32-D844-B16C-62F8B226AECF}"/>
              </a:ext>
            </a:extLst>
          </p:cNvPr>
          <p:cNvSpPr>
            <a:spLocks noGrp="1"/>
          </p:cNvSpPr>
          <p:nvPr>
            <p:ph type="pic" sz="quarter" idx="11" hasCustomPrompt="1"/>
          </p:nvPr>
        </p:nvSpPr>
        <p:spPr>
          <a:xfrm>
            <a:off x="6026917" y="5948364"/>
            <a:ext cx="2487084" cy="814387"/>
          </a:xfrm>
        </p:spPr>
        <p:txBody>
          <a:bodyPr>
            <a:normAutofit/>
          </a:bodyPr>
          <a:lstStyle>
            <a:lvl1pPr>
              <a:defRPr sz="1200"/>
            </a:lvl1pPr>
          </a:lstStyle>
          <a:p>
            <a:r>
              <a:rPr lang="en-US" dirty="0"/>
              <a:t>Co-brand logo</a:t>
            </a:r>
          </a:p>
        </p:txBody>
      </p:sp>
      <p:sp>
        <p:nvSpPr>
          <p:cNvPr id="15" name="Picture Placeholder 3">
            <a:extLst>
              <a:ext uri="{FF2B5EF4-FFF2-40B4-BE49-F238E27FC236}">
                <a16:creationId xmlns:a16="http://schemas.microsoft.com/office/drawing/2014/main" id="{A21B017B-6FAB-DC4B-B307-D611831A6147}"/>
              </a:ext>
            </a:extLst>
          </p:cNvPr>
          <p:cNvSpPr>
            <a:spLocks noGrp="1"/>
          </p:cNvSpPr>
          <p:nvPr>
            <p:ph type="pic" sz="quarter" idx="12" hasCustomPrompt="1"/>
          </p:nvPr>
        </p:nvSpPr>
        <p:spPr>
          <a:xfrm>
            <a:off x="8860366" y="5948364"/>
            <a:ext cx="2487084" cy="814387"/>
          </a:xfrm>
        </p:spPr>
        <p:txBody>
          <a:bodyPr>
            <a:normAutofit/>
          </a:bodyPr>
          <a:lstStyle>
            <a:lvl1pPr>
              <a:defRPr sz="1200"/>
            </a:lvl1pPr>
          </a:lstStyle>
          <a:p>
            <a:r>
              <a:rPr lang="en-US" dirty="0"/>
              <a:t>Co-brand logo</a:t>
            </a:r>
          </a:p>
        </p:txBody>
      </p:sp>
    </p:spTree>
    <p:extLst>
      <p:ext uri="{BB962C8B-B14F-4D97-AF65-F5344CB8AC3E}">
        <p14:creationId xmlns:p14="http://schemas.microsoft.com/office/powerpoint/2010/main" val="29648931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1479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1479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a:extLst>
              <a:ext uri="{FF2B5EF4-FFF2-40B4-BE49-F238E27FC236}">
                <a16:creationId xmlns:a16="http://schemas.microsoft.com/office/drawing/2014/main" id="{4BF9D129-C78A-704E-A374-1C31B6D130AF}"/>
              </a:ext>
            </a:extLst>
          </p:cNvPr>
          <p:cNvSpPr>
            <a:spLocks noGrp="1"/>
          </p:cNvSpPr>
          <p:nvPr>
            <p:ph type="body" idx="10"/>
          </p:nvPr>
        </p:nvSpPr>
        <p:spPr>
          <a:xfrm>
            <a:off x="6145966" y="6108516"/>
            <a:ext cx="5201484" cy="595801"/>
          </a:xfrm>
        </p:spPr>
        <p:txBody>
          <a:bodyPr>
            <a:normAutofit/>
          </a:bodyPr>
          <a:lstStyle>
            <a:lvl1pPr marL="0" indent="0">
              <a:buNone/>
              <a:defRPr sz="20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Rectangle 7">
            <a:extLst>
              <a:ext uri="{FF2B5EF4-FFF2-40B4-BE49-F238E27FC236}">
                <a16:creationId xmlns:a16="http://schemas.microsoft.com/office/drawing/2014/main" id="{4A0C9817-B271-8840-9419-43C885351A93}"/>
              </a:ext>
            </a:extLst>
          </p:cNvPr>
          <p:cNvSpPr/>
          <p:nvPr userDrawn="1"/>
        </p:nvSpPr>
        <p:spPr>
          <a:xfrm>
            <a:off x="0" y="1245236"/>
            <a:ext cx="12184139"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14" name="Rectangle 7">
            <a:extLst>
              <a:ext uri="{FF2B5EF4-FFF2-40B4-BE49-F238E27FC236}">
                <a16:creationId xmlns:a16="http://schemas.microsoft.com/office/drawing/2014/main" id="{CA5335E9-B1A2-084A-A7DB-B1404114CAC8}"/>
              </a:ext>
            </a:extLst>
          </p:cNvPr>
          <p:cNvSpPr/>
          <p:nvPr userDrawn="1"/>
        </p:nvSpPr>
        <p:spPr>
          <a:xfrm flipH="1">
            <a:off x="-1" y="4570552"/>
            <a:ext cx="5717628"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15" name="Picture 14">
            <a:extLst>
              <a:ext uri="{FF2B5EF4-FFF2-40B4-BE49-F238E27FC236}">
                <a16:creationId xmlns:a16="http://schemas.microsoft.com/office/drawing/2014/main" id="{DBB88A80-D027-F340-8D18-577C224BDA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787112" y="5571737"/>
            <a:ext cx="2057355" cy="54984"/>
          </a:xfrm>
          <a:prstGeom prst="rect">
            <a:avLst/>
          </a:prstGeom>
        </p:spPr>
      </p:pic>
    </p:spTree>
    <p:extLst>
      <p:ext uri="{BB962C8B-B14F-4D97-AF65-F5344CB8AC3E}">
        <p14:creationId xmlns:p14="http://schemas.microsoft.com/office/powerpoint/2010/main" val="148573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69234" y="524657"/>
            <a:ext cx="10548073" cy="1156507"/>
          </a:xfrm>
        </p:spPr>
        <p:txBody>
          <a:bodyPr/>
          <a:lstStyle/>
          <a:p>
            <a:r>
              <a:rPr lang="en-US" dirty="0"/>
              <a:t>Click to edit Master title style</a:t>
            </a:r>
          </a:p>
        </p:txBody>
      </p:sp>
      <p:sp>
        <p:nvSpPr>
          <p:cNvPr id="12" name="Rectangle 7">
            <a:extLst>
              <a:ext uri="{FF2B5EF4-FFF2-40B4-BE49-F238E27FC236}">
                <a16:creationId xmlns:a16="http://schemas.microsoft.com/office/drawing/2014/main" id="{FAF0C2A5-96A4-5642-B32C-D2B5DC963239}"/>
              </a:ext>
            </a:extLst>
          </p:cNvPr>
          <p:cNvSpPr/>
          <p:nvPr userDrawn="1"/>
        </p:nvSpPr>
        <p:spPr>
          <a:xfrm flipH="1">
            <a:off x="-7863" y="641527"/>
            <a:ext cx="1103057" cy="441299"/>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13" name="Rectangle 7">
            <a:extLst>
              <a:ext uri="{FF2B5EF4-FFF2-40B4-BE49-F238E27FC236}">
                <a16:creationId xmlns:a16="http://schemas.microsoft.com/office/drawing/2014/main" id="{D0C9A630-8116-5A4D-9FDA-548F13957760}"/>
              </a:ext>
            </a:extLst>
          </p:cNvPr>
          <p:cNvSpPr/>
          <p:nvPr userDrawn="1"/>
        </p:nvSpPr>
        <p:spPr>
          <a:xfrm>
            <a:off x="1" y="1"/>
            <a:ext cx="2350591" cy="1082827"/>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19" name="Text Placeholder 2">
            <a:extLst>
              <a:ext uri="{FF2B5EF4-FFF2-40B4-BE49-F238E27FC236}">
                <a16:creationId xmlns:a16="http://schemas.microsoft.com/office/drawing/2014/main" id="{B13FEFC9-EDE3-6F4B-B2A8-A92AAB896197}"/>
              </a:ext>
            </a:extLst>
          </p:cNvPr>
          <p:cNvSpPr>
            <a:spLocks noGrp="1"/>
          </p:cNvSpPr>
          <p:nvPr>
            <p:ph type="body" idx="1"/>
          </p:nvPr>
        </p:nvSpPr>
        <p:spPr>
          <a:xfrm>
            <a:off x="1095194" y="2055917"/>
            <a:ext cx="1062211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Content Placeholder 3">
            <a:extLst>
              <a:ext uri="{FF2B5EF4-FFF2-40B4-BE49-F238E27FC236}">
                <a16:creationId xmlns:a16="http://schemas.microsoft.com/office/drawing/2014/main" id="{1E25026A-0C93-E040-9C15-B6D59ACBD9F2}"/>
              </a:ext>
            </a:extLst>
          </p:cNvPr>
          <p:cNvSpPr>
            <a:spLocks noGrp="1"/>
          </p:cNvSpPr>
          <p:nvPr>
            <p:ph sz="half" idx="2"/>
          </p:nvPr>
        </p:nvSpPr>
        <p:spPr>
          <a:xfrm>
            <a:off x="1095194" y="2879829"/>
            <a:ext cx="10622113"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Oval 22">
            <a:extLst>
              <a:ext uri="{FF2B5EF4-FFF2-40B4-BE49-F238E27FC236}">
                <a16:creationId xmlns:a16="http://schemas.microsoft.com/office/drawing/2014/main" id="{3CA0726A-FA22-5047-973C-9FA7A3EA3B41}"/>
              </a:ext>
            </a:extLst>
          </p:cNvPr>
          <p:cNvSpPr/>
          <p:nvPr userDrawn="1"/>
        </p:nvSpPr>
        <p:spPr>
          <a:xfrm>
            <a:off x="174988" y="2307945"/>
            <a:ext cx="832893" cy="624670"/>
          </a:xfrm>
          <a:prstGeom prst="ellipse">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a:extLst>
              <a:ext uri="{FF2B5EF4-FFF2-40B4-BE49-F238E27FC236}">
                <a16:creationId xmlns:a16="http://schemas.microsoft.com/office/drawing/2014/main" id="{96AE42D8-B490-A347-A7BA-5CF79DB61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10940432" y="1147783"/>
            <a:ext cx="2057355" cy="54984"/>
          </a:xfrm>
          <a:prstGeom prst="rect">
            <a:avLst/>
          </a:prstGeom>
        </p:spPr>
      </p:pic>
    </p:spTree>
    <p:extLst>
      <p:ext uri="{BB962C8B-B14F-4D97-AF65-F5344CB8AC3E}">
        <p14:creationId xmlns:p14="http://schemas.microsoft.com/office/powerpoint/2010/main" val="2500427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47DD89-9887-452A-8355-1EA6CE7BC13D}" type="datetime1">
              <a:rPr lang="en-US" smtClean="0"/>
              <a:t>2/17/23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B34B2-8A04-45A5-A05E-F27EF267F487}" type="slidenum">
              <a:rPr lang="en-US" smtClean="0"/>
              <a:t>‹#›</a:t>
            </a:fld>
            <a:endParaRPr lang="en-US"/>
          </a:p>
        </p:txBody>
      </p:sp>
    </p:spTree>
    <p:extLst>
      <p:ext uri="{BB962C8B-B14F-4D97-AF65-F5344CB8AC3E}">
        <p14:creationId xmlns:p14="http://schemas.microsoft.com/office/powerpoint/2010/main" val="25460515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alpha val="39000"/>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DEEE64A-84E7-3441-9BD8-261D109D3C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906" y="6374013"/>
            <a:ext cx="1542599" cy="389412"/>
          </a:xfrm>
          <a:prstGeom prst="rect">
            <a:avLst/>
          </a:prstGeom>
        </p:spPr>
      </p:pic>
      <p:sp>
        <p:nvSpPr>
          <p:cNvPr id="2" name="Title 1"/>
          <p:cNvSpPr>
            <a:spLocks noGrp="1"/>
          </p:cNvSpPr>
          <p:nvPr>
            <p:ph type="title"/>
          </p:nvPr>
        </p:nvSpPr>
        <p:spPr>
          <a:xfrm>
            <a:off x="1070674" y="3618678"/>
            <a:ext cx="9842167" cy="951875"/>
          </a:xfrm>
        </p:spPr>
        <p:txBody>
          <a:bodyPr>
            <a:normAutofit/>
          </a:bodyPr>
          <a:lstStyle>
            <a:lvl1pPr>
              <a:lnSpc>
                <a:spcPct val="100000"/>
              </a:lnSpc>
              <a:defRPr sz="2800"/>
            </a:lvl1pPr>
          </a:lstStyle>
          <a:p>
            <a:r>
              <a:rPr lang="en-US" dirty="0"/>
              <a:t>Click to edit Master title style</a:t>
            </a:r>
          </a:p>
        </p:txBody>
      </p:sp>
      <p:sp>
        <p:nvSpPr>
          <p:cNvPr id="17" name="Rectangle 7">
            <a:extLst>
              <a:ext uri="{FF2B5EF4-FFF2-40B4-BE49-F238E27FC236}">
                <a16:creationId xmlns:a16="http://schemas.microsoft.com/office/drawing/2014/main" id="{23D587AD-BA70-5D4A-8AAA-F15FB588AC1B}"/>
              </a:ext>
            </a:extLst>
          </p:cNvPr>
          <p:cNvSpPr/>
          <p:nvPr userDrawn="1"/>
        </p:nvSpPr>
        <p:spPr>
          <a:xfrm>
            <a:off x="0" y="1245236"/>
            <a:ext cx="12184139"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19" name="Rectangle 7">
            <a:extLst>
              <a:ext uri="{FF2B5EF4-FFF2-40B4-BE49-F238E27FC236}">
                <a16:creationId xmlns:a16="http://schemas.microsoft.com/office/drawing/2014/main" id="{6561F16C-7B12-EF4F-BF71-F8BF0942987D}"/>
              </a:ext>
            </a:extLst>
          </p:cNvPr>
          <p:cNvSpPr/>
          <p:nvPr userDrawn="1"/>
        </p:nvSpPr>
        <p:spPr>
          <a:xfrm flipH="1">
            <a:off x="-1" y="4570552"/>
            <a:ext cx="5717628"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20" name="Picture 19">
            <a:extLst>
              <a:ext uri="{FF2B5EF4-FFF2-40B4-BE49-F238E27FC236}">
                <a16:creationId xmlns:a16="http://schemas.microsoft.com/office/drawing/2014/main" id="{D2480DC8-84AF-9940-98C4-E967F6EA00F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flipV="1">
            <a:off x="-787112" y="5571737"/>
            <a:ext cx="2057355" cy="54984"/>
          </a:xfrm>
          <a:prstGeom prst="rect">
            <a:avLst/>
          </a:prstGeom>
        </p:spPr>
      </p:pic>
      <p:sp>
        <p:nvSpPr>
          <p:cNvPr id="4" name="Picture Placeholder 3">
            <a:extLst>
              <a:ext uri="{FF2B5EF4-FFF2-40B4-BE49-F238E27FC236}">
                <a16:creationId xmlns:a16="http://schemas.microsoft.com/office/drawing/2014/main" id="{24868C9A-55DF-9B4E-B7D5-B3C6D41B5177}"/>
              </a:ext>
            </a:extLst>
          </p:cNvPr>
          <p:cNvSpPr>
            <a:spLocks noGrp="1"/>
          </p:cNvSpPr>
          <p:nvPr>
            <p:ph type="pic" sz="quarter" idx="10" hasCustomPrompt="1"/>
          </p:nvPr>
        </p:nvSpPr>
        <p:spPr>
          <a:xfrm>
            <a:off x="0" y="1"/>
            <a:ext cx="12183533" cy="3617913"/>
          </a:xfrm>
        </p:spPr>
        <p:txBody>
          <a:bodyPr/>
          <a:lstStyle/>
          <a:p>
            <a:r>
              <a:rPr lang="en-US" dirty="0"/>
              <a:t>Insert picture</a:t>
            </a:r>
          </a:p>
        </p:txBody>
      </p:sp>
    </p:spTree>
    <p:extLst>
      <p:ext uri="{BB962C8B-B14F-4D97-AF65-F5344CB8AC3E}">
        <p14:creationId xmlns:p14="http://schemas.microsoft.com/office/powerpoint/2010/main" val="26674848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0" name="Rectangle 7">
            <a:extLst>
              <a:ext uri="{FF2B5EF4-FFF2-40B4-BE49-F238E27FC236}">
                <a16:creationId xmlns:a16="http://schemas.microsoft.com/office/drawing/2014/main" id="{2CA79F07-E3D7-7345-AB58-6D7D8ACAA00B}"/>
              </a:ext>
            </a:extLst>
          </p:cNvPr>
          <p:cNvSpPr/>
          <p:nvPr userDrawn="1"/>
        </p:nvSpPr>
        <p:spPr>
          <a:xfrm>
            <a:off x="0" y="1245236"/>
            <a:ext cx="12184139"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Rectangle 2">
            <a:extLst>
              <a:ext uri="{FF2B5EF4-FFF2-40B4-BE49-F238E27FC236}">
                <a16:creationId xmlns:a16="http://schemas.microsoft.com/office/drawing/2014/main" id="{9DD8CF64-BF0E-D342-AE7B-773E2375177B}"/>
              </a:ext>
            </a:extLst>
          </p:cNvPr>
          <p:cNvSpPr/>
          <p:nvPr userDrawn="1"/>
        </p:nvSpPr>
        <p:spPr>
          <a:xfrm>
            <a:off x="5717627" y="4287188"/>
            <a:ext cx="6474373" cy="2570813"/>
          </a:xfrm>
          <a:prstGeom prst="rect">
            <a:avLst/>
          </a:prstGeom>
          <a:solidFill>
            <a:srgbClr val="7D7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AA0C38B9-B43F-E84C-8019-A94D0F859C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3129" y="6213130"/>
            <a:ext cx="1542599" cy="389412"/>
          </a:xfrm>
          <a:prstGeom prst="rect">
            <a:avLst/>
          </a:prstGeom>
        </p:spPr>
      </p:pic>
      <p:pic>
        <p:nvPicPr>
          <p:cNvPr id="22" name="Picture 21">
            <a:extLst>
              <a:ext uri="{FF2B5EF4-FFF2-40B4-BE49-F238E27FC236}">
                <a16:creationId xmlns:a16="http://schemas.microsoft.com/office/drawing/2014/main" id="{68E2E997-0DA2-1B44-B389-3065F387FF6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9201" t="24183" b="50155"/>
          <a:stretch/>
        </p:blipFill>
        <p:spPr>
          <a:xfrm>
            <a:off x="6335280" y="6142477"/>
            <a:ext cx="973016" cy="643130"/>
          </a:xfrm>
          <a:prstGeom prst="rect">
            <a:avLst/>
          </a:prstGeom>
        </p:spPr>
      </p:pic>
      <p:pic>
        <p:nvPicPr>
          <p:cNvPr id="23" name="Picture 22">
            <a:extLst>
              <a:ext uri="{FF2B5EF4-FFF2-40B4-BE49-F238E27FC236}">
                <a16:creationId xmlns:a16="http://schemas.microsoft.com/office/drawing/2014/main" id="{243CF106-4F01-9F4A-9623-13597723CB3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9600" t="50472" r="39600" b="23866"/>
          <a:stretch/>
        </p:blipFill>
        <p:spPr>
          <a:xfrm>
            <a:off x="6335280" y="5584424"/>
            <a:ext cx="973016" cy="643130"/>
          </a:xfrm>
          <a:prstGeom prst="rect">
            <a:avLst/>
          </a:prstGeom>
        </p:spPr>
      </p:pic>
      <p:pic>
        <p:nvPicPr>
          <p:cNvPr id="24" name="Picture 23">
            <a:extLst>
              <a:ext uri="{FF2B5EF4-FFF2-40B4-BE49-F238E27FC236}">
                <a16:creationId xmlns:a16="http://schemas.microsoft.com/office/drawing/2014/main" id="{D9064BA6-E420-BB46-A71D-68929390673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94" t="25573" r="78707" b="48765"/>
          <a:stretch/>
        </p:blipFill>
        <p:spPr>
          <a:xfrm>
            <a:off x="6335280" y="4992754"/>
            <a:ext cx="973016" cy="643130"/>
          </a:xfrm>
          <a:prstGeom prst="rect">
            <a:avLst/>
          </a:prstGeom>
        </p:spPr>
      </p:pic>
      <p:sp>
        <p:nvSpPr>
          <p:cNvPr id="31" name="Rectangle 7">
            <a:extLst>
              <a:ext uri="{FF2B5EF4-FFF2-40B4-BE49-F238E27FC236}">
                <a16:creationId xmlns:a16="http://schemas.microsoft.com/office/drawing/2014/main" id="{C7310555-3852-C94F-989F-E3FE25524CBB}"/>
              </a:ext>
            </a:extLst>
          </p:cNvPr>
          <p:cNvSpPr/>
          <p:nvPr userDrawn="1"/>
        </p:nvSpPr>
        <p:spPr>
          <a:xfrm flipH="1">
            <a:off x="-1" y="4570552"/>
            <a:ext cx="5717628"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32" name="Picture 31">
            <a:extLst>
              <a:ext uri="{FF2B5EF4-FFF2-40B4-BE49-F238E27FC236}">
                <a16:creationId xmlns:a16="http://schemas.microsoft.com/office/drawing/2014/main" id="{5AB9D514-6C77-C94E-AEF3-C25EE1867A5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flipV="1">
            <a:off x="-787112" y="5571737"/>
            <a:ext cx="2057355" cy="54984"/>
          </a:xfrm>
          <a:prstGeom prst="rect">
            <a:avLst/>
          </a:prstGeom>
        </p:spPr>
      </p:pic>
      <p:sp>
        <p:nvSpPr>
          <p:cNvPr id="33" name="Text Placeholder 2">
            <a:extLst>
              <a:ext uri="{FF2B5EF4-FFF2-40B4-BE49-F238E27FC236}">
                <a16:creationId xmlns:a16="http://schemas.microsoft.com/office/drawing/2014/main" id="{5B5771B3-578C-F24A-8B82-88EAC5672D39}"/>
              </a:ext>
            </a:extLst>
          </p:cNvPr>
          <p:cNvSpPr txBox="1">
            <a:spLocks/>
          </p:cNvSpPr>
          <p:nvPr userDrawn="1"/>
        </p:nvSpPr>
        <p:spPr>
          <a:xfrm>
            <a:off x="6336870" y="4527032"/>
            <a:ext cx="3553551" cy="44220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000" dirty="0"/>
              <a:t>CONNECT WITH US</a:t>
            </a:r>
          </a:p>
        </p:txBody>
      </p:sp>
    </p:spTree>
    <p:extLst>
      <p:ext uri="{BB962C8B-B14F-4D97-AF65-F5344CB8AC3E}">
        <p14:creationId xmlns:p14="http://schemas.microsoft.com/office/powerpoint/2010/main" val="3151441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A24FE-9446-700C-ADE8-06976E5E07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76E69F-2C50-A701-1D1C-12B1E00610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53F6EE-C5D0-CB8C-AEB9-46616F5A8E8C}"/>
              </a:ext>
            </a:extLst>
          </p:cNvPr>
          <p:cNvSpPr>
            <a:spLocks noGrp="1"/>
          </p:cNvSpPr>
          <p:nvPr>
            <p:ph type="dt" sz="half" idx="10"/>
          </p:nvPr>
        </p:nvSpPr>
        <p:spPr/>
        <p:txBody>
          <a:bodyPr/>
          <a:lstStyle/>
          <a:p>
            <a:fld id="{5CCFD08F-300C-4344-93AB-6EACB36866D6}" type="datetimeFigureOut">
              <a:rPr lang="en-US" smtClean="0"/>
              <a:t>2/17/23</a:t>
            </a:fld>
            <a:endParaRPr lang="en-US"/>
          </a:p>
        </p:txBody>
      </p:sp>
      <p:sp>
        <p:nvSpPr>
          <p:cNvPr id="5" name="Footer Placeholder 4">
            <a:extLst>
              <a:ext uri="{FF2B5EF4-FFF2-40B4-BE49-F238E27FC236}">
                <a16:creationId xmlns:a16="http://schemas.microsoft.com/office/drawing/2014/main" id="{1ABE6C94-92AA-0CFA-7A50-391A8D7ECC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8B3609-A99A-76A9-1AED-D15858FCE87A}"/>
              </a:ext>
            </a:extLst>
          </p:cNvPr>
          <p:cNvSpPr>
            <a:spLocks noGrp="1"/>
          </p:cNvSpPr>
          <p:nvPr>
            <p:ph type="sldNum" sz="quarter" idx="12"/>
          </p:nvPr>
        </p:nvSpPr>
        <p:spPr/>
        <p:txBody>
          <a:bodyPr/>
          <a:lstStyle/>
          <a:p>
            <a:fld id="{439DE358-D5BC-4C01-B297-534A59B214DE}" type="slidenum">
              <a:rPr lang="en-US" smtClean="0"/>
              <a:t>‹#›</a:t>
            </a:fld>
            <a:endParaRPr lang="en-US"/>
          </a:p>
        </p:txBody>
      </p:sp>
    </p:spTree>
    <p:extLst>
      <p:ext uri="{BB962C8B-B14F-4D97-AF65-F5344CB8AC3E}">
        <p14:creationId xmlns:p14="http://schemas.microsoft.com/office/powerpoint/2010/main" val="4280371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059CC-C02F-4C99-AD4F-B86F37DED5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F914CB-1DAD-3417-4204-AC2568D60D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A000FF-7025-A598-1CF4-0B12D27DD7C6}"/>
              </a:ext>
            </a:extLst>
          </p:cNvPr>
          <p:cNvSpPr>
            <a:spLocks noGrp="1"/>
          </p:cNvSpPr>
          <p:nvPr>
            <p:ph type="dt" sz="half" idx="10"/>
          </p:nvPr>
        </p:nvSpPr>
        <p:spPr/>
        <p:txBody>
          <a:bodyPr/>
          <a:lstStyle/>
          <a:p>
            <a:fld id="{5CCFD08F-300C-4344-93AB-6EACB36866D6}" type="datetimeFigureOut">
              <a:rPr lang="en-US" smtClean="0"/>
              <a:t>2/17/23</a:t>
            </a:fld>
            <a:endParaRPr lang="en-US"/>
          </a:p>
        </p:txBody>
      </p:sp>
      <p:sp>
        <p:nvSpPr>
          <p:cNvPr id="5" name="Footer Placeholder 4">
            <a:extLst>
              <a:ext uri="{FF2B5EF4-FFF2-40B4-BE49-F238E27FC236}">
                <a16:creationId xmlns:a16="http://schemas.microsoft.com/office/drawing/2014/main" id="{5B9DCBEB-3056-B795-B6EC-8474154A98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73E65E-A8BA-622A-A1A7-3D6B5F968DB7}"/>
              </a:ext>
            </a:extLst>
          </p:cNvPr>
          <p:cNvSpPr>
            <a:spLocks noGrp="1"/>
          </p:cNvSpPr>
          <p:nvPr>
            <p:ph type="sldNum" sz="quarter" idx="12"/>
          </p:nvPr>
        </p:nvSpPr>
        <p:spPr/>
        <p:txBody>
          <a:bodyPr/>
          <a:lstStyle/>
          <a:p>
            <a:fld id="{439DE358-D5BC-4C01-B297-534A59B214DE}" type="slidenum">
              <a:rPr lang="en-US" smtClean="0"/>
              <a:t>‹#›</a:t>
            </a:fld>
            <a:endParaRPr lang="en-US"/>
          </a:p>
        </p:txBody>
      </p:sp>
    </p:spTree>
    <p:extLst>
      <p:ext uri="{BB962C8B-B14F-4D97-AF65-F5344CB8AC3E}">
        <p14:creationId xmlns:p14="http://schemas.microsoft.com/office/powerpoint/2010/main" val="11289299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E5272-59FD-735B-4823-F5FABE9D2E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348E9F-F44F-0579-1FD0-371EA6204E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A86599-22D6-442A-C9F5-A171142363E0}"/>
              </a:ext>
            </a:extLst>
          </p:cNvPr>
          <p:cNvSpPr>
            <a:spLocks noGrp="1"/>
          </p:cNvSpPr>
          <p:nvPr>
            <p:ph type="dt" sz="half" idx="10"/>
          </p:nvPr>
        </p:nvSpPr>
        <p:spPr/>
        <p:txBody>
          <a:bodyPr/>
          <a:lstStyle/>
          <a:p>
            <a:fld id="{5CCFD08F-300C-4344-93AB-6EACB36866D6}" type="datetimeFigureOut">
              <a:rPr lang="en-US" smtClean="0"/>
              <a:t>2/17/23</a:t>
            </a:fld>
            <a:endParaRPr lang="en-US"/>
          </a:p>
        </p:txBody>
      </p:sp>
      <p:sp>
        <p:nvSpPr>
          <p:cNvPr id="5" name="Footer Placeholder 4">
            <a:extLst>
              <a:ext uri="{FF2B5EF4-FFF2-40B4-BE49-F238E27FC236}">
                <a16:creationId xmlns:a16="http://schemas.microsoft.com/office/drawing/2014/main" id="{E00EC8F9-316D-3FB1-8496-099B04D028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88D9E3-3397-7EBE-483C-F058F153DFDE}"/>
              </a:ext>
            </a:extLst>
          </p:cNvPr>
          <p:cNvSpPr>
            <a:spLocks noGrp="1"/>
          </p:cNvSpPr>
          <p:nvPr>
            <p:ph type="sldNum" sz="quarter" idx="12"/>
          </p:nvPr>
        </p:nvSpPr>
        <p:spPr/>
        <p:txBody>
          <a:bodyPr/>
          <a:lstStyle/>
          <a:p>
            <a:fld id="{439DE358-D5BC-4C01-B297-534A59B214DE}" type="slidenum">
              <a:rPr lang="en-US" smtClean="0"/>
              <a:t>‹#›</a:t>
            </a:fld>
            <a:endParaRPr lang="en-US"/>
          </a:p>
        </p:txBody>
      </p:sp>
    </p:spTree>
    <p:extLst>
      <p:ext uri="{BB962C8B-B14F-4D97-AF65-F5344CB8AC3E}">
        <p14:creationId xmlns:p14="http://schemas.microsoft.com/office/powerpoint/2010/main" val="13482910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71734-541A-5DEE-F755-E069818BBB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0DA2EE-6BF6-2E2F-68E7-6D431F493C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A8F44C-B4CA-FFD1-CC78-CB34413CDD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B849D6-DE1F-200F-E858-8AB0F5F23C8F}"/>
              </a:ext>
            </a:extLst>
          </p:cNvPr>
          <p:cNvSpPr>
            <a:spLocks noGrp="1"/>
          </p:cNvSpPr>
          <p:nvPr>
            <p:ph type="dt" sz="half" idx="10"/>
          </p:nvPr>
        </p:nvSpPr>
        <p:spPr/>
        <p:txBody>
          <a:bodyPr/>
          <a:lstStyle/>
          <a:p>
            <a:fld id="{5CCFD08F-300C-4344-93AB-6EACB36866D6}" type="datetimeFigureOut">
              <a:rPr lang="en-US" smtClean="0"/>
              <a:t>2/17/23</a:t>
            </a:fld>
            <a:endParaRPr lang="en-US"/>
          </a:p>
        </p:txBody>
      </p:sp>
      <p:sp>
        <p:nvSpPr>
          <p:cNvPr id="6" name="Footer Placeholder 5">
            <a:extLst>
              <a:ext uri="{FF2B5EF4-FFF2-40B4-BE49-F238E27FC236}">
                <a16:creationId xmlns:a16="http://schemas.microsoft.com/office/drawing/2014/main" id="{DD896CDD-6B1D-28A6-EEC7-4C5D433EB0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B05164-052D-B9B9-C131-8479BEC3CF5C}"/>
              </a:ext>
            </a:extLst>
          </p:cNvPr>
          <p:cNvSpPr>
            <a:spLocks noGrp="1"/>
          </p:cNvSpPr>
          <p:nvPr>
            <p:ph type="sldNum" sz="quarter" idx="12"/>
          </p:nvPr>
        </p:nvSpPr>
        <p:spPr/>
        <p:txBody>
          <a:bodyPr/>
          <a:lstStyle/>
          <a:p>
            <a:fld id="{439DE358-D5BC-4C01-B297-534A59B214DE}" type="slidenum">
              <a:rPr lang="en-US" smtClean="0"/>
              <a:t>‹#›</a:t>
            </a:fld>
            <a:endParaRPr lang="en-US"/>
          </a:p>
        </p:txBody>
      </p:sp>
    </p:spTree>
    <p:extLst>
      <p:ext uri="{BB962C8B-B14F-4D97-AF65-F5344CB8AC3E}">
        <p14:creationId xmlns:p14="http://schemas.microsoft.com/office/powerpoint/2010/main" val="21547905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FF1AD-4C71-917F-5C6F-B4F938FB18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934BBF-05C3-5203-5499-7EF49A51D6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F89A54-6CF3-CF14-CF51-A3DA1771AC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E28A0C-F412-410D-BFA8-3DCF987907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2159E1-CF2D-A7E4-FB0F-3D451289F4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F71D81-F00E-6C46-0FB7-86673499983C}"/>
              </a:ext>
            </a:extLst>
          </p:cNvPr>
          <p:cNvSpPr>
            <a:spLocks noGrp="1"/>
          </p:cNvSpPr>
          <p:nvPr>
            <p:ph type="dt" sz="half" idx="10"/>
          </p:nvPr>
        </p:nvSpPr>
        <p:spPr/>
        <p:txBody>
          <a:bodyPr/>
          <a:lstStyle/>
          <a:p>
            <a:fld id="{5CCFD08F-300C-4344-93AB-6EACB36866D6}" type="datetimeFigureOut">
              <a:rPr lang="en-US" smtClean="0"/>
              <a:t>2/17/23</a:t>
            </a:fld>
            <a:endParaRPr lang="en-US"/>
          </a:p>
        </p:txBody>
      </p:sp>
      <p:sp>
        <p:nvSpPr>
          <p:cNvPr id="8" name="Footer Placeholder 7">
            <a:extLst>
              <a:ext uri="{FF2B5EF4-FFF2-40B4-BE49-F238E27FC236}">
                <a16:creationId xmlns:a16="http://schemas.microsoft.com/office/drawing/2014/main" id="{FA2C53BD-54D3-132A-C40C-F654F121E3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DDA9CC-1752-85BC-6FA4-187589C7B648}"/>
              </a:ext>
            </a:extLst>
          </p:cNvPr>
          <p:cNvSpPr>
            <a:spLocks noGrp="1"/>
          </p:cNvSpPr>
          <p:nvPr>
            <p:ph type="sldNum" sz="quarter" idx="12"/>
          </p:nvPr>
        </p:nvSpPr>
        <p:spPr/>
        <p:txBody>
          <a:bodyPr/>
          <a:lstStyle/>
          <a:p>
            <a:fld id="{439DE358-D5BC-4C01-B297-534A59B214DE}" type="slidenum">
              <a:rPr lang="en-US" smtClean="0"/>
              <a:t>‹#›</a:t>
            </a:fld>
            <a:endParaRPr lang="en-US"/>
          </a:p>
        </p:txBody>
      </p:sp>
    </p:spTree>
    <p:extLst>
      <p:ext uri="{BB962C8B-B14F-4D97-AF65-F5344CB8AC3E}">
        <p14:creationId xmlns:p14="http://schemas.microsoft.com/office/powerpoint/2010/main" val="34914752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81C32-428C-C7BD-8728-72CE2D00EA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3C6162-E289-05D4-27F7-85E2106E5163}"/>
              </a:ext>
            </a:extLst>
          </p:cNvPr>
          <p:cNvSpPr>
            <a:spLocks noGrp="1"/>
          </p:cNvSpPr>
          <p:nvPr>
            <p:ph type="dt" sz="half" idx="10"/>
          </p:nvPr>
        </p:nvSpPr>
        <p:spPr/>
        <p:txBody>
          <a:bodyPr/>
          <a:lstStyle/>
          <a:p>
            <a:fld id="{5CCFD08F-300C-4344-93AB-6EACB36866D6}" type="datetimeFigureOut">
              <a:rPr lang="en-US" smtClean="0"/>
              <a:t>2/17/23</a:t>
            </a:fld>
            <a:endParaRPr lang="en-US"/>
          </a:p>
        </p:txBody>
      </p:sp>
      <p:sp>
        <p:nvSpPr>
          <p:cNvPr id="4" name="Footer Placeholder 3">
            <a:extLst>
              <a:ext uri="{FF2B5EF4-FFF2-40B4-BE49-F238E27FC236}">
                <a16:creationId xmlns:a16="http://schemas.microsoft.com/office/drawing/2014/main" id="{8680C87E-8334-52A7-5B05-3B72DF1B3F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0E6D8CA-FB66-B8C5-D7B8-9B3556E4F6D9}"/>
              </a:ext>
            </a:extLst>
          </p:cNvPr>
          <p:cNvSpPr>
            <a:spLocks noGrp="1"/>
          </p:cNvSpPr>
          <p:nvPr>
            <p:ph type="sldNum" sz="quarter" idx="12"/>
          </p:nvPr>
        </p:nvSpPr>
        <p:spPr/>
        <p:txBody>
          <a:bodyPr/>
          <a:lstStyle/>
          <a:p>
            <a:fld id="{439DE358-D5BC-4C01-B297-534A59B214DE}" type="slidenum">
              <a:rPr lang="en-US" smtClean="0"/>
              <a:t>‹#›</a:t>
            </a:fld>
            <a:endParaRPr lang="en-US"/>
          </a:p>
        </p:txBody>
      </p:sp>
    </p:spTree>
    <p:extLst>
      <p:ext uri="{BB962C8B-B14F-4D97-AF65-F5344CB8AC3E}">
        <p14:creationId xmlns:p14="http://schemas.microsoft.com/office/powerpoint/2010/main" val="36195799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DF212E-FB0B-76E2-29D0-BC15E4A34374}"/>
              </a:ext>
            </a:extLst>
          </p:cNvPr>
          <p:cNvSpPr>
            <a:spLocks noGrp="1"/>
          </p:cNvSpPr>
          <p:nvPr>
            <p:ph type="dt" sz="half" idx="10"/>
          </p:nvPr>
        </p:nvSpPr>
        <p:spPr/>
        <p:txBody>
          <a:bodyPr/>
          <a:lstStyle/>
          <a:p>
            <a:fld id="{5CCFD08F-300C-4344-93AB-6EACB36866D6}" type="datetimeFigureOut">
              <a:rPr lang="en-US" smtClean="0"/>
              <a:t>2/17/23</a:t>
            </a:fld>
            <a:endParaRPr lang="en-US"/>
          </a:p>
        </p:txBody>
      </p:sp>
      <p:sp>
        <p:nvSpPr>
          <p:cNvPr id="3" name="Footer Placeholder 2">
            <a:extLst>
              <a:ext uri="{FF2B5EF4-FFF2-40B4-BE49-F238E27FC236}">
                <a16:creationId xmlns:a16="http://schemas.microsoft.com/office/drawing/2014/main" id="{39F6E304-1053-DF80-5BB6-BDE31DE7B0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1AF99B-00B1-490C-3897-DC851CD0A921}"/>
              </a:ext>
            </a:extLst>
          </p:cNvPr>
          <p:cNvSpPr>
            <a:spLocks noGrp="1"/>
          </p:cNvSpPr>
          <p:nvPr>
            <p:ph type="sldNum" sz="quarter" idx="12"/>
          </p:nvPr>
        </p:nvSpPr>
        <p:spPr/>
        <p:txBody>
          <a:bodyPr/>
          <a:lstStyle/>
          <a:p>
            <a:fld id="{439DE358-D5BC-4C01-B297-534A59B214DE}" type="slidenum">
              <a:rPr lang="en-US" smtClean="0"/>
              <a:t>‹#›</a:t>
            </a:fld>
            <a:endParaRPr lang="en-US"/>
          </a:p>
        </p:txBody>
      </p:sp>
    </p:spTree>
    <p:extLst>
      <p:ext uri="{BB962C8B-B14F-4D97-AF65-F5344CB8AC3E}">
        <p14:creationId xmlns:p14="http://schemas.microsoft.com/office/powerpoint/2010/main" val="18742587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2B6CF-ACE4-43C1-0B69-D635E322BB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B87699-5312-0902-32B3-4A38933D2B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3B0CFF-946C-5537-43C0-49AF9B2FA0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6A2C1D-EC18-267D-BBF4-A2E91C0EDA93}"/>
              </a:ext>
            </a:extLst>
          </p:cNvPr>
          <p:cNvSpPr>
            <a:spLocks noGrp="1"/>
          </p:cNvSpPr>
          <p:nvPr>
            <p:ph type="dt" sz="half" idx="10"/>
          </p:nvPr>
        </p:nvSpPr>
        <p:spPr/>
        <p:txBody>
          <a:bodyPr/>
          <a:lstStyle/>
          <a:p>
            <a:fld id="{5CCFD08F-300C-4344-93AB-6EACB36866D6}" type="datetimeFigureOut">
              <a:rPr lang="en-US" smtClean="0"/>
              <a:t>2/17/23</a:t>
            </a:fld>
            <a:endParaRPr lang="en-US"/>
          </a:p>
        </p:txBody>
      </p:sp>
      <p:sp>
        <p:nvSpPr>
          <p:cNvPr id="6" name="Footer Placeholder 5">
            <a:extLst>
              <a:ext uri="{FF2B5EF4-FFF2-40B4-BE49-F238E27FC236}">
                <a16:creationId xmlns:a16="http://schemas.microsoft.com/office/drawing/2014/main" id="{8180CA1F-75EA-07C5-5137-DC2DFCA755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F2848D-9D37-C4A6-8ED8-24635F701FF7}"/>
              </a:ext>
            </a:extLst>
          </p:cNvPr>
          <p:cNvSpPr>
            <a:spLocks noGrp="1"/>
          </p:cNvSpPr>
          <p:nvPr>
            <p:ph type="sldNum" sz="quarter" idx="12"/>
          </p:nvPr>
        </p:nvSpPr>
        <p:spPr/>
        <p:txBody>
          <a:bodyPr/>
          <a:lstStyle/>
          <a:p>
            <a:fld id="{439DE358-D5BC-4C01-B297-534A59B214DE}" type="slidenum">
              <a:rPr lang="en-US" smtClean="0"/>
              <a:t>‹#›</a:t>
            </a:fld>
            <a:endParaRPr lang="en-US"/>
          </a:p>
        </p:txBody>
      </p:sp>
    </p:spTree>
    <p:extLst>
      <p:ext uri="{BB962C8B-B14F-4D97-AF65-F5344CB8AC3E}">
        <p14:creationId xmlns:p14="http://schemas.microsoft.com/office/powerpoint/2010/main" val="190801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AB8911-4159-4F4C-9B14-61FF087558FB}" type="datetime1">
              <a:rPr lang="en-US" smtClean="0"/>
              <a:t>2/17/23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B34B2-8A04-45A5-A05E-F27EF267F487}" type="slidenum">
              <a:rPr lang="en-US" smtClean="0"/>
              <a:t>‹#›</a:t>
            </a:fld>
            <a:endParaRPr lang="en-US"/>
          </a:p>
        </p:txBody>
      </p:sp>
    </p:spTree>
    <p:extLst>
      <p:ext uri="{BB962C8B-B14F-4D97-AF65-F5344CB8AC3E}">
        <p14:creationId xmlns:p14="http://schemas.microsoft.com/office/powerpoint/2010/main" val="1373863414"/>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83145-71EB-5E60-CE9C-F86EDAC3C7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ADBBF0-3CED-CBC1-30F1-EC5E8800EC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50450D-90B7-B94F-5158-DBA3D15F13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F9EF03-8714-7704-C5C5-90AF90C16BD2}"/>
              </a:ext>
            </a:extLst>
          </p:cNvPr>
          <p:cNvSpPr>
            <a:spLocks noGrp="1"/>
          </p:cNvSpPr>
          <p:nvPr>
            <p:ph type="dt" sz="half" idx="10"/>
          </p:nvPr>
        </p:nvSpPr>
        <p:spPr/>
        <p:txBody>
          <a:bodyPr/>
          <a:lstStyle/>
          <a:p>
            <a:fld id="{5CCFD08F-300C-4344-93AB-6EACB36866D6}" type="datetimeFigureOut">
              <a:rPr lang="en-US" smtClean="0"/>
              <a:t>2/17/23</a:t>
            </a:fld>
            <a:endParaRPr lang="en-US"/>
          </a:p>
        </p:txBody>
      </p:sp>
      <p:sp>
        <p:nvSpPr>
          <p:cNvPr id="6" name="Footer Placeholder 5">
            <a:extLst>
              <a:ext uri="{FF2B5EF4-FFF2-40B4-BE49-F238E27FC236}">
                <a16:creationId xmlns:a16="http://schemas.microsoft.com/office/drawing/2014/main" id="{2323190D-E53B-434F-BCF2-7B58090B87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E7586-21A1-21C3-9630-BD4FE94774C2}"/>
              </a:ext>
            </a:extLst>
          </p:cNvPr>
          <p:cNvSpPr>
            <a:spLocks noGrp="1"/>
          </p:cNvSpPr>
          <p:nvPr>
            <p:ph type="sldNum" sz="quarter" idx="12"/>
          </p:nvPr>
        </p:nvSpPr>
        <p:spPr/>
        <p:txBody>
          <a:bodyPr/>
          <a:lstStyle/>
          <a:p>
            <a:fld id="{439DE358-D5BC-4C01-B297-534A59B214DE}" type="slidenum">
              <a:rPr lang="en-US" smtClean="0"/>
              <a:t>‹#›</a:t>
            </a:fld>
            <a:endParaRPr lang="en-US"/>
          </a:p>
        </p:txBody>
      </p:sp>
    </p:spTree>
    <p:extLst>
      <p:ext uri="{BB962C8B-B14F-4D97-AF65-F5344CB8AC3E}">
        <p14:creationId xmlns:p14="http://schemas.microsoft.com/office/powerpoint/2010/main" val="35854270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4DB4C-3FFC-F090-2D0A-2F8FEEABB5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D52B7E-59B6-0120-17F6-69E91E8F3D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106410-CF11-943F-9F7A-91D52E24B2BA}"/>
              </a:ext>
            </a:extLst>
          </p:cNvPr>
          <p:cNvSpPr>
            <a:spLocks noGrp="1"/>
          </p:cNvSpPr>
          <p:nvPr>
            <p:ph type="dt" sz="half" idx="10"/>
          </p:nvPr>
        </p:nvSpPr>
        <p:spPr/>
        <p:txBody>
          <a:bodyPr/>
          <a:lstStyle/>
          <a:p>
            <a:fld id="{5CCFD08F-300C-4344-93AB-6EACB36866D6}" type="datetimeFigureOut">
              <a:rPr lang="en-US" smtClean="0"/>
              <a:t>2/17/23</a:t>
            </a:fld>
            <a:endParaRPr lang="en-US"/>
          </a:p>
        </p:txBody>
      </p:sp>
      <p:sp>
        <p:nvSpPr>
          <p:cNvPr id="5" name="Footer Placeholder 4">
            <a:extLst>
              <a:ext uri="{FF2B5EF4-FFF2-40B4-BE49-F238E27FC236}">
                <a16:creationId xmlns:a16="http://schemas.microsoft.com/office/drawing/2014/main" id="{7C9971EF-1925-B69D-ACBA-F05743447E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45F0C6-44C4-643A-ED28-8C9797BADF40}"/>
              </a:ext>
            </a:extLst>
          </p:cNvPr>
          <p:cNvSpPr>
            <a:spLocks noGrp="1"/>
          </p:cNvSpPr>
          <p:nvPr>
            <p:ph type="sldNum" sz="quarter" idx="12"/>
          </p:nvPr>
        </p:nvSpPr>
        <p:spPr/>
        <p:txBody>
          <a:bodyPr/>
          <a:lstStyle/>
          <a:p>
            <a:fld id="{439DE358-D5BC-4C01-B297-534A59B214DE}" type="slidenum">
              <a:rPr lang="en-US" smtClean="0"/>
              <a:t>‹#›</a:t>
            </a:fld>
            <a:endParaRPr lang="en-US"/>
          </a:p>
        </p:txBody>
      </p:sp>
    </p:spTree>
    <p:extLst>
      <p:ext uri="{BB962C8B-B14F-4D97-AF65-F5344CB8AC3E}">
        <p14:creationId xmlns:p14="http://schemas.microsoft.com/office/powerpoint/2010/main" val="37869516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75B1B0-3BF7-A1DD-FCE7-061E5E1486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B1ABEB-3A8F-9683-89E0-5F36EF1B66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990305-7926-1F55-8C65-6C28133024C9}"/>
              </a:ext>
            </a:extLst>
          </p:cNvPr>
          <p:cNvSpPr>
            <a:spLocks noGrp="1"/>
          </p:cNvSpPr>
          <p:nvPr>
            <p:ph type="dt" sz="half" idx="10"/>
          </p:nvPr>
        </p:nvSpPr>
        <p:spPr/>
        <p:txBody>
          <a:bodyPr/>
          <a:lstStyle/>
          <a:p>
            <a:fld id="{5CCFD08F-300C-4344-93AB-6EACB36866D6}" type="datetimeFigureOut">
              <a:rPr lang="en-US" smtClean="0"/>
              <a:t>2/17/23</a:t>
            </a:fld>
            <a:endParaRPr lang="en-US"/>
          </a:p>
        </p:txBody>
      </p:sp>
      <p:sp>
        <p:nvSpPr>
          <p:cNvPr id="5" name="Footer Placeholder 4">
            <a:extLst>
              <a:ext uri="{FF2B5EF4-FFF2-40B4-BE49-F238E27FC236}">
                <a16:creationId xmlns:a16="http://schemas.microsoft.com/office/drawing/2014/main" id="{57047DAC-B6D6-E0F0-86B4-8AA200E1B3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5D3B61-9A24-DC61-49AD-5D800ADF13E3}"/>
              </a:ext>
            </a:extLst>
          </p:cNvPr>
          <p:cNvSpPr>
            <a:spLocks noGrp="1"/>
          </p:cNvSpPr>
          <p:nvPr>
            <p:ph type="sldNum" sz="quarter" idx="12"/>
          </p:nvPr>
        </p:nvSpPr>
        <p:spPr/>
        <p:txBody>
          <a:bodyPr/>
          <a:lstStyle/>
          <a:p>
            <a:fld id="{439DE358-D5BC-4C01-B297-534A59B214DE}" type="slidenum">
              <a:rPr lang="en-US" smtClean="0"/>
              <a:t>‹#›</a:t>
            </a:fld>
            <a:endParaRPr lang="en-US"/>
          </a:p>
        </p:txBody>
      </p:sp>
    </p:spTree>
    <p:extLst>
      <p:ext uri="{BB962C8B-B14F-4D97-AF65-F5344CB8AC3E}">
        <p14:creationId xmlns:p14="http://schemas.microsoft.com/office/powerpoint/2010/main" val="3106586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E9B9B9-2214-407A-8893-141867F96B5D}" type="datetime1">
              <a:rPr lang="en-US" smtClean="0"/>
              <a:t>2/17/23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6B34B2-8A04-45A5-A05E-F27EF267F487}" type="slidenum">
              <a:rPr lang="en-US" smtClean="0"/>
              <a:t>‹#›</a:t>
            </a:fld>
            <a:endParaRPr lang="en-US"/>
          </a:p>
        </p:txBody>
      </p:sp>
    </p:spTree>
    <p:extLst>
      <p:ext uri="{BB962C8B-B14F-4D97-AF65-F5344CB8AC3E}">
        <p14:creationId xmlns:p14="http://schemas.microsoft.com/office/powerpoint/2010/main" val="166930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A3A17B-B83B-46EF-B01B-EB257DC1AF0F}" type="datetime1">
              <a:rPr lang="en-US" smtClean="0"/>
              <a:t>2/17/23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6B34B2-8A04-45A5-A05E-F27EF267F487}" type="slidenum">
              <a:rPr lang="en-US" smtClean="0"/>
              <a:t>‹#›</a:t>
            </a:fld>
            <a:endParaRPr lang="en-US"/>
          </a:p>
        </p:txBody>
      </p:sp>
    </p:spTree>
    <p:extLst>
      <p:ext uri="{BB962C8B-B14F-4D97-AF65-F5344CB8AC3E}">
        <p14:creationId xmlns:p14="http://schemas.microsoft.com/office/powerpoint/2010/main" val="2713056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690896-9FA5-4CD5-9063-B737D9223365}" type="datetime1">
              <a:rPr lang="en-US" smtClean="0"/>
              <a:t>2/17/23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6B34B2-8A04-45A5-A05E-F27EF267F487}" type="slidenum">
              <a:rPr lang="en-US" smtClean="0"/>
              <a:t>‹#›</a:t>
            </a:fld>
            <a:endParaRPr lang="en-US"/>
          </a:p>
        </p:txBody>
      </p:sp>
    </p:spTree>
    <p:extLst>
      <p:ext uri="{BB962C8B-B14F-4D97-AF65-F5344CB8AC3E}">
        <p14:creationId xmlns:p14="http://schemas.microsoft.com/office/powerpoint/2010/main" val="3453806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32A30F-4F0A-4338-B7E4-125D9AB6BCB8}" type="datetime1">
              <a:rPr lang="en-US" smtClean="0"/>
              <a:t>2/17/23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6B34B2-8A04-45A5-A05E-F27EF267F487}" type="slidenum">
              <a:rPr lang="en-US" smtClean="0"/>
              <a:t>‹#›</a:t>
            </a:fld>
            <a:endParaRPr lang="en-US"/>
          </a:p>
        </p:txBody>
      </p:sp>
    </p:spTree>
    <p:extLst>
      <p:ext uri="{BB962C8B-B14F-4D97-AF65-F5344CB8AC3E}">
        <p14:creationId xmlns:p14="http://schemas.microsoft.com/office/powerpoint/2010/main" val="1956300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1F376C-2FCA-489A-B0E8-1BB7FC334D31}" type="datetime1">
              <a:rPr lang="en-US" smtClean="0"/>
              <a:t>2/17/23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6B34B2-8A04-45A5-A05E-F27EF267F487}" type="slidenum">
              <a:rPr lang="en-US" smtClean="0"/>
              <a:t>‹#›</a:t>
            </a:fld>
            <a:endParaRPr lang="en-US"/>
          </a:p>
        </p:txBody>
      </p:sp>
    </p:spTree>
    <p:extLst>
      <p:ext uri="{BB962C8B-B14F-4D97-AF65-F5344CB8AC3E}">
        <p14:creationId xmlns:p14="http://schemas.microsoft.com/office/powerpoint/2010/main" val="526988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BF51B7-4865-4447-989C-9EB82476A8AB}" type="datetime1">
              <a:rPr lang="en-US" smtClean="0"/>
              <a:t>2/17/23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6B34B2-8A04-45A5-A05E-F27EF267F487}" type="slidenum">
              <a:rPr lang="en-US" smtClean="0"/>
              <a:t>‹#›</a:t>
            </a:fld>
            <a:endParaRPr lang="en-US"/>
          </a:p>
        </p:txBody>
      </p:sp>
    </p:spTree>
    <p:extLst>
      <p:ext uri="{BB962C8B-B14F-4D97-AF65-F5344CB8AC3E}">
        <p14:creationId xmlns:p14="http://schemas.microsoft.com/office/powerpoint/2010/main" val="3393300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C04A9-1EE8-421F-8752-545F2A9CE373}" type="datetime1">
              <a:rPr lang="en-US" smtClean="0"/>
              <a:t>2/17/23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6B34B2-8A04-45A5-A05E-F27EF267F487}" type="slidenum">
              <a:rPr lang="en-US" smtClean="0"/>
              <a:t>‹#›</a:t>
            </a:fld>
            <a:endParaRPr lang="en-US"/>
          </a:p>
        </p:txBody>
      </p:sp>
    </p:spTree>
    <p:extLst>
      <p:ext uri="{BB962C8B-B14F-4D97-AF65-F5344CB8AC3E}">
        <p14:creationId xmlns:p14="http://schemas.microsoft.com/office/powerpoint/2010/main" val="1565424025"/>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2/17/23</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441532579"/>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4594DD-22AE-3D0E-F6EA-8D4D37791C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701A30-037A-5F56-79C1-B45E2DAB2F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5E188E-E2E3-DD74-459C-670347DC7F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FD08F-300C-4344-93AB-6EACB36866D6}" type="datetimeFigureOut">
              <a:rPr lang="en-US" smtClean="0"/>
              <a:t>2/17/23</a:t>
            </a:fld>
            <a:endParaRPr lang="en-US"/>
          </a:p>
        </p:txBody>
      </p:sp>
      <p:sp>
        <p:nvSpPr>
          <p:cNvPr id="5" name="Footer Placeholder 4">
            <a:extLst>
              <a:ext uri="{FF2B5EF4-FFF2-40B4-BE49-F238E27FC236}">
                <a16:creationId xmlns:a16="http://schemas.microsoft.com/office/drawing/2014/main" id="{FA97FCAC-6215-B89C-DFE4-EFF6C1CEF4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7F19F5-F4E2-3F96-9B06-15EB6B350E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9DE358-D5BC-4C01-B297-534A59B214DE}" type="slidenum">
              <a:rPr lang="en-US" smtClean="0"/>
              <a:t>‹#›</a:t>
            </a:fld>
            <a:endParaRPr lang="en-US"/>
          </a:p>
        </p:txBody>
      </p:sp>
    </p:spTree>
    <p:extLst>
      <p:ext uri="{BB962C8B-B14F-4D97-AF65-F5344CB8AC3E}">
        <p14:creationId xmlns:p14="http://schemas.microsoft.com/office/powerpoint/2010/main" val="2045287545"/>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9.svg"/><Relationship Id="rId10" Type="http://schemas.openxmlformats.org/officeDocument/2006/relationships/hyperlink" Target="mailto:newengland@mhttcnetwork.org" TargetMode="External"/><Relationship Id="rId4" Type="http://schemas.openxmlformats.org/officeDocument/2006/relationships/image" Target="../media/image8.png"/><Relationship Id="rId9" Type="http://schemas.openxmlformats.org/officeDocument/2006/relationships/image" Target="../media/image13.sv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mailto:newengland@mhttcnetwork.org"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apapracticecentral.org/ce/selfcare/colleague-assist.aspx"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techtransfercenters.org/" TargetMode="External"/><Relationship Id="rId2" Type="http://schemas.openxmlformats.org/officeDocument/2006/relationships/hyperlink" Target="https://mhttcnetwork.org/centers/global-mhttc/mhttc-pathways-newsletter" TargetMode="External"/><Relationship Id="rId1" Type="http://schemas.openxmlformats.org/officeDocument/2006/relationships/slideLayout" Target="../slideLayouts/slideLayout21.xml"/><Relationship Id="rId6" Type="http://schemas.openxmlformats.org/officeDocument/2006/relationships/image" Target="../media/image3.emf"/><Relationship Id="rId5" Type="http://schemas.openxmlformats.org/officeDocument/2006/relationships/hyperlink" Target="https://mhttcnetwork.org/centers/global-mhttc/recent-news" TargetMode="External"/><Relationship Id="rId4" Type="http://schemas.openxmlformats.org/officeDocument/2006/relationships/hyperlink" Target="http://mhttcnetwork.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E423F-233B-E544-B900-D3E94820747C}"/>
              </a:ext>
            </a:extLst>
          </p:cNvPr>
          <p:cNvSpPr>
            <a:spLocks noGrp="1"/>
          </p:cNvSpPr>
          <p:nvPr>
            <p:ph type="ctrTitle"/>
          </p:nvPr>
        </p:nvSpPr>
        <p:spPr>
          <a:xfrm>
            <a:off x="853512" y="2150229"/>
            <a:ext cx="10363200" cy="1278771"/>
          </a:xfrm>
        </p:spPr>
        <p:txBody>
          <a:bodyPr>
            <a:normAutofit fontScale="90000"/>
          </a:bodyPr>
          <a:lstStyle/>
          <a:p>
            <a:r>
              <a:rPr lang="en-US" dirty="0">
                <a:latin typeface="Georgia" panose="02040502050405020303" pitchFamily="18" charset="0"/>
              </a:rPr>
              <a:t>The Self Care of Mental Health Professionals</a:t>
            </a:r>
          </a:p>
        </p:txBody>
      </p:sp>
      <p:sp>
        <p:nvSpPr>
          <p:cNvPr id="3" name="Subtitle 2">
            <a:extLst>
              <a:ext uri="{FF2B5EF4-FFF2-40B4-BE49-F238E27FC236}">
                <a16:creationId xmlns:a16="http://schemas.microsoft.com/office/drawing/2014/main" id="{19F37103-85A5-DF42-AD3D-EF98372B2340}"/>
              </a:ext>
            </a:extLst>
          </p:cNvPr>
          <p:cNvSpPr>
            <a:spLocks noGrp="1"/>
          </p:cNvSpPr>
          <p:nvPr>
            <p:ph type="subTitle" idx="1"/>
          </p:nvPr>
        </p:nvSpPr>
        <p:spPr>
          <a:xfrm>
            <a:off x="1524000" y="3811998"/>
            <a:ext cx="9144000" cy="1365519"/>
          </a:xfrm>
        </p:spPr>
        <p:txBody>
          <a:bodyPr/>
          <a:lstStyle/>
          <a:p>
            <a:pPr algn="ctr"/>
            <a:r>
              <a:rPr lang="en-US" sz="2400" dirty="0">
                <a:latin typeface="Georgia" panose="02040502050405020303" pitchFamily="18" charset="0"/>
              </a:rPr>
              <a:t>Frank M. </a:t>
            </a:r>
            <a:r>
              <a:rPr lang="en-US" sz="2400" dirty="0" err="1">
                <a:latin typeface="Georgia" panose="02040502050405020303" pitchFamily="18" charset="0"/>
              </a:rPr>
              <a:t>Dattilio</a:t>
            </a:r>
            <a:r>
              <a:rPr lang="en-US" sz="2400" dirty="0">
                <a:latin typeface="Georgia" panose="02040502050405020303" pitchFamily="18" charset="0"/>
              </a:rPr>
              <a:t>, Ph.D., ABPP</a:t>
            </a:r>
          </a:p>
          <a:p>
            <a:r>
              <a:rPr lang="en-US" dirty="0">
                <a:latin typeface="Georgia" panose="02040502050405020303" pitchFamily="18" charset="0"/>
              </a:rPr>
              <a:t>New England MHTTC, MMHC Grand Rounds</a:t>
            </a:r>
          </a:p>
          <a:p>
            <a:r>
              <a:rPr lang="en-US" dirty="0">
                <a:latin typeface="Georgia" panose="02040502050405020303" pitchFamily="18" charset="0"/>
              </a:rPr>
              <a:t>February 22</a:t>
            </a:r>
            <a:r>
              <a:rPr lang="en-US" baseline="30000" dirty="0">
                <a:latin typeface="Georgia" panose="02040502050405020303" pitchFamily="18" charset="0"/>
              </a:rPr>
              <a:t>nd</a:t>
            </a:r>
            <a:r>
              <a:rPr lang="en-US" dirty="0">
                <a:latin typeface="Georgia" panose="02040502050405020303" pitchFamily="18" charset="0"/>
              </a:rPr>
              <a:t>, 2023</a:t>
            </a:r>
          </a:p>
        </p:txBody>
      </p:sp>
      <p:pic>
        <p:nvPicPr>
          <p:cNvPr id="4" name="Picture 3">
            <a:extLst>
              <a:ext uri="{FF2B5EF4-FFF2-40B4-BE49-F238E27FC236}">
                <a16:creationId xmlns:a16="http://schemas.microsoft.com/office/drawing/2014/main" id="{FD2E9B02-CE28-2B41-9167-C7BC6D1373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5112" y="6008915"/>
            <a:ext cx="3203047" cy="740229"/>
          </a:xfrm>
          <a:prstGeom prst="rect">
            <a:avLst/>
          </a:prstGeom>
        </p:spPr>
      </p:pic>
    </p:spTree>
    <p:extLst>
      <p:ext uri="{BB962C8B-B14F-4D97-AF65-F5344CB8AC3E}">
        <p14:creationId xmlns:p14="http://schemas.microsoft.com/office/powerpoint/2010/main" val="4151119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2000">
              <a:schemeClr val="accent5">
                <a:lumMod val="13000"/>
                <a:lumOff val="87000"/>
              </a:schemeClr>
            </a:gs>
            <a:gs pos="100000">
              <a:schemeClr val="accent5">
                <a:lumMod val="1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Rectangle 1"/>
          <p:cNvSpPr/>
          <p:nvPr/>
        </p:nvSpPr>
        <p:spPr>
          <a:xfrm>
            <a:off x="580474" y="811559"/>
            <a:ext cx="12093439" cy="5509200"/>
          </a:xfrm>
          <a:prstGeom prst="rect">
            <a:avLst/>
          </a:prstGeom>
        </p:spPr>
        <p:txBody>
          <a:bodyPr wrap="none">
            <a:spAutoFit/>
          </a:bodyPr>
          <a:lstStyle/>
          <a:p>
            <a:pPr marL="457200" indent="-457200">
              <a:buFont typeface="Wingdings" panose="05000000000000000000" pitchFamily="2" charset="2"/>
              <a:buChar char="q"/>
            </a:pPr>
            <a:r>
              <a:rPr lang="en-US" sz="3200" dirty="0"/>
              <a:t>Most of us are drawn to the mental health profession</a:t>
            </a:r>
          </a:p>
          <a:p>
            <a:r>
              <a:rPr lang="en-US" sz="3200" dirty="0"/>
              <a:t>     because of our fascination with psychological processes and the</a:t>
            </a:r>
          </a:p>
          <a:p>
            <a:r>
              <a:rPr lang="en-US" sz="3200" dirty="0"/>
              <a:t>     human condition along with our passion and desire to help others.</a:t>
            </a:r>
          </a:p>
          <a:p>
            <a:endParaRPr lang="en-US" sz="3200" dirty="0"/>
          </a:p>
          <a:p>
            <a:pPr marL="457200" indent="-457200">
              <a:buFont typeface="Wingdings" panose="05000000000000000000" pitchFamily="2" charset="2"/>
              <a:buChar char="q"/>
            </a:pPr>
            <a:r>
              <a:rPr lang="en-US" sz="3200" dirty="0"/>
              <a:t>However, we commonly bring personal vulnerabilities to our</a:t>
            </a:r>
          </a:p>
          <a:p>
            <a:r>
              <a:rPr lang="en-US" sz="3200" dirty="0"/>
              <a:t>     choice of career.</a:t>
            </a:r>
          </a:p>
          <a:p>
            <a:endParaRPr lang="en-US" sz="3200" dirty="0"/>
          </a:p>
          <a:p>
            <a:pPr marL="457200" indent="-457200">
              <a:buFont typeface="Wingdings" panose="05000000000000000000" pitchFamily="2" charset="2"/>
              <a:buChar char="q"/>
            </a:pPr>
            <a:r>
              <a:rPr lang="en-US" sz="3200" dirty="0"/>
              <a:t>While these vulnerabilities can be a source of great strength and</a:t>
            </a:r>
          </a:p>
          <a:p>
            <a:r>
              <a:rPr lang="en-US" sz="3200" dirty="0"/>
              <a:t>     compassion, at the same time they may also be a source of </a:t>
            </a:r>
          </a:p>
          <a:p>
            <a:r>
              <a:rPr lang="en-US" sz="3200" dirty="0"/>
              <a:t>     stress as well.</a:t>
            </a:r>
          </a:p>
          <a:p>
            <a:r>
              <a:rPr lang="en-US" sz="1600" dirty="0"/>
              <a:t>									 ©Frank M. Dattilio, Ph.D., ABPP</a:t>
            </a:r>
          </a:p>
          <a:p>
            <a:endParaRPr lang="en-US" sz="1600" dirty="0"/>
          </a:p>
        </p:txBody>
      </p:sp>
      <p:sp>
        <p:nvSpPr>
          <p:cNvPr id="3" name="Slide Number Placeholder 2"/>
          <p:cNvSpPr>
            <a:spLocks noGrp="1"/>
          </p:cNvSpPr>
          <p:nvPr>
            <p:ph type="sldNum" sz="quarter" idx="12"/>
          </p:nvPr>
        </p:nvSpPr>
        <p:spPr/>
        <p:txBody>
          <a:bodyPr/>
          <a:lstStyle/>
          <a:p>
            <a:fld id="{CF6B34B2-8A04-45A5-A05E-F27EF267F487}" type="slidenum">
              <a:rPr lang="en-US" smtClean="0"/>
              <a:t>10</a:t>
            </a:fld>
            <a:endParaRPr lang="en-US" dirty="0"/>
          </a:p>
        </p:txBody>
      </p:sp>
    </p:spTree>
    <p:custDataLst>
      <p:tags r:id="rId1"/>
    </p:custDataLst>
    <p:extLst>
      <p:ext uri="{BB962C8B-B14F-4D97-AF65-F5344CB8AC3E}">
        <p14:creationId xmlns:p14="http://schemas.microsoft.com/office/powerpoint/2010/main" val="1446828621"/>
      </p:ext>
    </p:extLst>
  </p:cSld>
  <p:clrMapOvr>
    <a:masterClrMapping/>
  </p:clrMapOvr>
  <mc:AlternateContent xmlns:mc="http://schemas.openxmlformats.org/markup-compatibility/2006" xmlns:p14="http://schemas.microsoft.com/office/powerpoint/2010/main">
    <mc:Choice Requires="p14">
      <p:transition spd="slow" p14:dur="2000" advTm="11323"/>
    </mc:Choice>
    <mc:Fallback xmlns="">
      <p:transition spd="slow" advTm="1132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95250" y="769407"/>
            <a:ext cx="8763829" cy="707886"/>
          </a:xfrm>
          <a:prstGeom prst="rect">
            <a:avLst/>
          </a:prstGeom>
          <a:noFill/>
        </p:spPr>
        <p:txBody>
          <a:bodyPr wrap="square" rtlCol="0">
            <a:spAutoFit/>
          </a:bodyPr>
          <a:lstStyle/>
          <a:p>
            <a:pPr marL="571500" indent="-571500">
              <a:buFont typeface="Wingdings" panose="05000000000000000000" pitchFamily="2" charset="2"/>
              <a:buChar char="q"/>
            </a:pPr>
            <a:r>
              <a:rPr lang="en-US" sz="4000" dirty="0"/>
              <a:t>Let’s consider some alarming facts.</a:t>
            </a:r>
          </a:p>
        </p:txBody>
      </p:sp>
      <p:sp>
        <p:nvSpPr>
          <p:cNvPr id="9" name="Slide Number Placeholder 8"/>
          <p:cNvSpPr>
            <a:spLocks noGrp="1"/>
          </p:cNvSpPr>
          <p:nvPr>
            <p:ph type="sldNum" sz="quarter" idx="12"/>
          </p:nvPr>
        </p:nvSpPr>
        <p:spPr/>
        <p:txBody>
          <a:bodyPr/>
          <a:lstStyle/>
          <a:p>
            <a:fld id="{CF6B34B2-8A04-45A5-A05E-F27EF267F487}" type="slidenum">
              <a:rPr lang="en-US" smtClean="0"/>
              <a:t>11</a:t>
            </a:fld>
            <a:endParaRPr lang="en-US"/>
          </a:p>
        </p:txBody>
      </p:sp>
      <p:sp>
        <p:nvSpPr>
          <p:cNvPr id="11" name="TextBox 10"/>
          <p:cNvSpPr txBox="1"/>
          <p:nvPr/>
        </p:nvSpPr>
        <p:spPr>
          <a:xfrm>
            <a:off x="95250" y="1477293"/>
            <a:ext cx="12030686" cy="1323439"/>
          </a:xfrm>
          <a:prstGeom prst="rect">
            <a:avLst/>
          </a:prstGeom>
          <a:noFill/>
        </p:spPr>
        <p:txBody>
          <a:bodyPr wrap="square" rtlCol="0">
            <a:spAutoFit/>
          </a:bodyPr>
          <a:lstStyle/>
          <a:p>
            <a:pPr marL="571500" indent="-571500">
              <a:buFont typeface="Wingdings" panose="05000000000000000000" pitchFamily="2" charset="2"/>
              <a:buChar char="q"/>
            </a:pPr>
            <a:r>
              <a:rPr lang="en-US" sz="4000" dirty="0"/>
              <a:t>During the course of his illustrious career, Sigmund</a:t>
            </a:r>
          </a:p>
          <a:p>
            <a:r>
              <a:rPr lang="en-US" sz="4000" dirty="0"/>
              <a:t>     Freud suffered from the following:</a:t>
            </a:r>
          </a:p>
        </p:txBody>
      </p:sp>
      <p:sp>
        <p:nvSpPr>
          <p:cNvPr id="12" name="TextBox 11"/>
          <p:cNvSpPr txBox="1"/>
          <p:nvPr/>
        </p:nvSpPr>
        <p:spPr>
          <a:xfrm>
            <a:off x="809625" y="2800732"/>
            <a:ext cx="5263223" cy="646331"/>
          </a:xfrm>
          <a:prstGeom prst="rect">
            <a:avLst/>
          </a:prstGeom>
          <a:noFill/>
        </p:spPr>
        <p:txBody>
          <a:bodyPr wrap="square" rtlCol="0">
            <a:spAutoFit/>
          </a:bodyPr>
          <a:lstStyle/>
          <a:p>
            <a:r>
              <a:rPr lang="en-US" sz="3600" dirty="0"/>
              <a:t>- Frequent blackouts</a:t>
            </a:r>
          </a:p>
        </p:txBody>
      </p:sp>
      <p:sp>
        <p:nvSpPr>
          <p:cNvPr id="13" name="TextBox 12"/>
          <p:cNvSpPr txBox="1"/>
          <p:nvPr/>
        </p:nvSpPr>
        <p:spPr>
          <a:xfrm>
            <a:off x="809625" y="3352800"/>
            <a:ext cx="4980005" cy="646331"/>
          </a:xfrm>
          <a:prstGeom prst="rect">
            <a:avLst/>
          </a:prstGeom>
          <a:noFill/>
        </p:spPr>
        <p:txBody>
          <a:bodyPr wrap="square" rtlCol="0">
            <a:spAutoFit/>
          </a:bodyPr>
          <a:lstStyle/>
          <a:p>
            <a:r>
              <a:rPr lang="en-US" sz="3600" dirty="0"/>
              <a:t>- Mild agoraphobia</a:t>
            </a:r>
          </a:p>
        </p:txBody>
      </p:sp>
      <p:sp>
        <p:nvSpPr>
          <p:cNvPr id="15" name="TextBox 14"/>
          <p:cNvSpPr txBox="1"/>
          <p:nvPr/>
        </p:nvSpPr>
        <p:spPr>
          <a:xfrm>
            <a:off x="809625" y="3904868"/>
            <a:ext cx="7277557" cy="646331"/>
          </a:xfrm>
          <a:prstGeom prst="rect">
            <a:avLst/>
          </a:prstGeom>
          <a:noFill/>
        </p:spPr>
        <p:txBody>
          <a:bodyPr wrap="square" rtlCol="0">
            <a:spAutoFit/>
          </a:bodyPr>
          <a:lstStyle/>
          <a:p>
            <a:r>
              <a:rPr lang="en-US" sz="3600" dirty="0"/>
              <a:t>- A serious addiction to cocaine</a:t>
            </a:r>
          </a:p>
        </p:txBody>
      </p:sp>
      <p:sp>
        <p:nvSpPr>
          <p:cNvPr id="16" name="TextBox 15"/>
          <p:cNvSpPr txBox="1"/>
          <p:nvPr/>
        </p:nvSpPr>
        <p:spPr>
          <a:xfrm>
            <a:off x="809625" y="4340659"/>
            <a:ext cx="9104842" cy="2308324"/>
          </a:xfrm>
          <a:prstGeom prst="rect">
            <a:avLst/>
          </a:prstGeom>
          <a:noFill/>
        </p:spPr>
        <p:txBody>
          <a:bodyPr wrap="square" rtlCol="0">
            <a:spAutoFit/>
          </a:bodyPr>
          <a:lstStyle/>
          <a:p>
            <a:r>
              <a:rPr lang="en-US" sz="3600" dirty="0"/>
              <a:t>- He also refused to quit smoking after</a:t>
            </a:r>
          </a:p>
          <a:p>
            <a:r>
              <a:rPr lang="en-US" sz="3600" dirty="0"/>
              <a:t>   30 surgical procedures from nicotine</a:t>
            </a:r>
          </a:p>
          <a:p>
            <a:r>
              <a:rPr lang="en-US" sz="3600" dirty="0"/>
              <a:t>   and was a self-proclaimed neurotic!  </a:t>
            </a:r>
          </a:p>
          <a:p>
            <a:r>
              <a:rPr lang="en-US" sz="3600" dirty="0"/>
              <a:t> </a:t>
            </a:r>
            <a:r>
              <a:rPr lang="en-US" sz="1600" dirty="0"/>
              <a:t>					©Frank M. Dattilio, Ph.D., ABPP</a:t>
            </a:r>
          </a:p>
        </p:txBody>
      </p:sp>
      <p:pic>
        <p:nvPicPr>
          <p:cNvPr id="4" name="Picture 3"/>
          <p:cNvPicPr>
            <a:picLocks noChangeAspect="1"/>
          </p:cNvPicPr>
          <p:nvPr/>
        </p:nvPicPr>
        <p:blipFill>
          <a:blip r:embed="rId4"/>
          <a:stretch>
            <a:fillRect/>
          </a:stretch>
        </p:blipFill>
        <p:spPr>
          <a:xfrm>
            <a:off x="8791574" y="2080493"/>
            <a:ext cx="3857779" cy="4748439"/>
          </a:xfrm>
          <a:prstGeom prst="rect">
            <a:avLst/>
          </a:prstGeom>
        </p:spPr>
      </p:pic>
    </p:spTree>
    <p:custDataLst>
      <p:tags r:id="rId1"/>
    </p:custDataLst>
    <p:extLst>
      <p:ext uri="{BB962C8B-B14F-4D97-AF65-F5344CB8AC3E}">
        <p14:creationId xmlns:p14="http://schemas.microsoft.com/office/powerpoint/2010/main" val="1492081679"/>
      </p:ext>
    </p:extLst>
  </p:cSld>
  <p:clrMapOvr>
    <a:masterClrMapping/>
  </p:clrMapOvr>
  <mc:AlternateContent xmlns:mc="http://schemas.openxmlformats.org/markup-compatibility/2006" xmlns:p14="http://schemas.microsoft.com/office/powerpoint/2010/main">
    <mc:Choice Requires="p14">
      <p:transition spd="slow" p14:dur="2000" advTm="11483"/>
    </mc:Choice>
    <mc:Fallback xmlns="">
      <p:transition spd="slow" advTm="114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50C0C-13BF-47B4-EFE7-A957EB5BF9C5}"/>
              </a:ext>
            </a:extLst>
          </p:cNvPr>
          <p:cNvSpPr>
            <a:spLocks noGrp="1"/>
          </p:cNvSpPr>
          <p:nvPr>
            <p:ph type="title"/>
          </p:nvPr>
        </p:nvSpPr>
        <p:spPr/>
        <p:txBody>
          <a:bodyPr>
            <a:normAutofit/>
          </a:bodyPr>
          <a:lstStyle/>
          <a:p>
            <a:pPr algn="ctr"/>
            <a:r>
              <a:rPr lang="en-US" sz="3600" dirty="0"/>
              <a:t>And how many of our prominent colleagues committed suicide during the course of their careers?</a:t>
            </a:r>
          </a:p>
        </p:txBody>
      </p:sp>
      <p:sp>
        <p:nvSpPr>
          <p:cNvPr id="3" name="Content Placeholder 2">
            <a:extLst>
              <a:ext uri="{FF2B5EF4-FFF2-40B4-BE49-F238E27FC236}">
                <a16:creationId xmlns:a16="http://schemas.microsoft.com/office/drawing/2014/main" id="{99563159-B051-B1F6-9EF3-956081A34A5D}"/>
              </a:ext>
            </a:extLst>
          </p:cNvPr>
          <p:cNvSpPr>
            <a:spLocks noGrp="1"/>
          </p:cNvSpPr>
          <p:nvPr>
            <p:ph idx="1"/>
          </p:nvPr>
        </p:nvSpPr>
        <p:spPr/>
        <p:txBody>
          <a:bodyPr/>
          <a:lstStyle/>
          <a:p>
            <a:pPr>
              <a:buFont typeface="Wingdings" panose="05000000000000000000" pitchFamily="2" charset="2"/>
              <a:buChar char="q"/>
            </a:pPr>
            <a:r>
              <a:rPr lang="en-US" dirty="0"/>
              <a:t>  </a:t>
            </a:r>
            <a:r>
              <a:rPr lang="en-US" sz="3200" dirty="0"/>
              <a:t>Sigmund Freud – father of psychoanalysis</a:t>
            </a:r>
          </a:p>
          <a:p>
            <a:pPr>
              <a:buFont typeface="Wingdings" panose="05000000000000000000" pitchFamily="2" charset="2"/>
              <a:buChar char="q"/>
            </a:pPr>
            <a:r>
              <a:rPr lang="en-US" sz="3200" dirty="0"/>
              <a:t>  Bruno Bettelheim – child psychologist</a:t>
            </a:r>
          </a:p>
          <a:p>
            <a:pPr>
              <a:buFont typeface="Wingdings" panose="05000000000000000000" pitchFamily="2" charset="2"/>
              <a:buChar char="q"/>
            </a:pPr>
            <a:r>
              <a:rPr lang="en-US" sz="3200" dirty="0"/>
              <a:t>  Lawrence </a:t>
            </a:r>
            <a:r>
              <a:rPr lang="en-US" sz="3200" dirty="0" err="1"/>
              <a:t>Kholberg</a:t>
            </a:r>
            <a:r>
              <a:rPr lang="en-US" sz="3200" dirty="0"/>
              <a:t> – developmental psychologist</a:t>
            </a:r>
          </a:p>
          <a:p>
            <a:pPr>
              <a:buFont typeface="Wingdings" panose="05000000000000000000" pitchFamily="2" charset="2"/>
              <a:buChar char="q"/>
            </a:pPr>
            <a:r>
              <a:rPr lang="en-US" sz="3200" dirty="0"/>
              <a:t>  Wilhelm </a:t>
            </a:r>
            <a:r>
              <a:rPr lang="en-US" sz="3200" dirty="0" err="1"/>
              <a:t>Stekel</a:t>
            </a:r>
            <a:r>
              <a:rPr lang="en-US" sz="3200" dirty="0"/>
              <a:t> – physician and psychologist</a:t>
            </a:r>
          </a:p>
          <a:p>
            <a:pPr>
              <a:buFont typeface="Wingdings" panose="05000000000000000000" pitchFamily="2" charset="2"/>
              <a:buChar char="q"/>
            </a:pPr>
            <a:r>
              <a:rPr lang="en-US" sz="3200" dirty="0"/>
              <a:t>  Victor </a:t>
            </a:r>
            <a:r>
              <a:rPr lang="en-US" sz="3200" dirty="0" err="1"/>
              <a:t>Tausk</a:t>
            </a:r>
            <a:r>
              <a:rPr lang="en-US" sz="3200" dirty="0"/>
              <a:t> – psychoanalyst and neurologist</a:t>
            </a:r>
          </a:p>
          <a:p>
            <a:pPr>
              <a:buFont typeface="Wingdings" panose="05000000000000000000" pitchFamily="2" charset="2"/>
              <a:buChar char="q"/>
            </a:pPr>
            <a:r>
              <a:rPr lang="en-US" sz="3200" dirty="0"/>
              <a:t>  Michael Mahoney – cognitive-behavior/constructivist   psychotherapist</a:t>
            </a:r>
          </a:p>
          <a:p>
            <a:pPr marL="0" indent="0">
              <a:buNone/>
            </a:pPr>
            <a:r>
              <a:rPr lang="en-US" sz="1600" dirty="0"/>
              <a:t>								 ©Frank M. Dattilio, Ph.D., ABPP</a:t>
            </a:r>
          </a:p>
        </p:txBody>
      </p:sp>
      <p:sp>
        <p:nvSpPr>
          <p:cNvPr id="4" name="Slide Number Placeholder 3">
            <a:extLst>
              <a:ext uri="{FF2B5EF4-FFF2-40B4-BE49-F238E27FC236}">
                <a16:creationId xmlns:a16="http://schemas.microsoft.com/office/drawing/2014/main" id="{C54140C3-3AF9-65BA-6F81-13A084133DC1}"/>
              </a:ext>
            </a:extLst>
          </p:cNvPr>
          <p:cNvSpPr>
            <a:spLocks noGrp="1"/>
          </p:cNvSpPr>
          <p:nvPr>
            <p:ph type="sldNum" sz="quarter" idx="12"/>
          </p:nvPr>
        </p:nvSpPr>
        <p:spPr/>
        <p:txBody>
          <a:bodyPr/>
          <a:lstStyle/>
          <a:p>
            <a:fld id="{CF6B34B2-8A04-45A5-A05E-F27EF267F487}" type="slidenum">
              <a:rPr lang="en-US" smtClean="0"/>
              <a:t>12</a:t>
            </a:fld>
            <a:endParaRPr lang="en-US"/>
          </a:p>
        </p:txBody>
      </p:sp>
    </p:spTree>
    <p:extLst>
      <p:ext uri="{BB962C8B-B14F-4D97-AF65-F5344CB8AC3E}">
        <p14:creationId xmlns:p14="http://schemas.microsoft.com/office/powerpoint/2010/main" val="3252217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F6B34B2-8A04-45A5-A05E-F27EF267F487}" type="slidenum">
              <a:rPr lang="en-US" smtClean="0"/>
              <a:t>13</a:t>
            </a:fld>
            <a:endParaRPr lang="en-US"/>
          </a:p>
        </p:txBody>
      </p:sp>
      <p:sp>
        <p:nvSpPr>
          <p:cNvPr id="3" name="TextBox 2"/>
          <p:cNvSpPr txBox="1"/>
          <p:nvPr/>
        </p:nvSpPr>
        <p:spPr>
          <a:xfrm>
            <a:off x="649705" y="609599"/>
            <a:ext cx="11254876" cy="3170099"/>
          </a:xfrm>
          <a:prstGeom prst="rect">
            <a:avLst/>
          </a:prstGeom>
          <a:noFill/>
        </p:spPr>
        <p:txBody>
          <a:bodyPr wrap="none" rtlCol="0">
            <a:spAutoFit/>
          </a:bodyPr>
          <a:lstStyle/>
          <a:p>
            <a:pPr marL="571500" indent="-571500">
              <a:buFont typeface="Wingdings" panose="05000000000000000000" pitchFamily="2" charset="2"/>
              <a:buChar char="Ø"/>
            </a:pPr>
            <a:r>
              <a:rPr lang="en-US" sz="4000" dirty="0"/>
              <a:t>In 1999, a well known CBT was hospitalized </a:t>
            </a:r>
          </a:p>
          <a:p>
            <a:r>
              <a:rPr lang="en-US" sz="4000" dirty="0"/>
              <a:t>     for exhaustion and stress due to fatigue and </a:t>
            </a:r>
          </a:p>
          <a:p>
            <a:r>
              <a:rPr lang="en-US" sz="4000" dirty="0"/>
              <a:t>     pneumonia.  He admitted that it was the direct </a:t>
            </a:r>
          </a:p>
          <a:p>
            <a:r>
              <a:rPr lang="en-US" sz="4000" dirty="0"/>
              <a:t>     result of a harrowing schedule of travel, lectures,</a:t>
            </a:r>
          </a:p>
          <a:p>
            <a:r>
              <a:rPr lang="en-US" sz="4000" dirty="0"/>
              <a:t>     and clinical work. </a:t>
            </a:r>
          </a:p>
        </p:txBody>
      </p:sp>
      <p:sp>
        <p:nvSpPr>
          <p:cNvPr id="4" name="TextBox 3"/>
          <p:cNvSpPr txBox="1"/>
          <p:nvPr/>
        </p:nvSpPr>
        <p:spPr>
          <a:xfrm>
            <a:off x="1235241" y="4335059"/>
            <a:ext cx="8855501" cy="1569660"/>
          </a:xfrm>
          <a:prstGeom prst="rect">
            <a:avLst/>
          </a:prstGeom>
          <a:noFill/>
        </p:spPr>
        <p:txBody>
          <a:bodyPr wrap="none" rtlCol="0">
            <a:spAutoFit/>
          </a:bodyPr>
          <a:lstStyle/>
          <a:p>
            <a:r>
              <a:rPr lang="en-US" sz="4000" dirty="0"/>
              <a:t>By 2006, this CBT icon committed suicide!</a:t>
            </a:r>
          </a:p>
          <a:p>
            <a:endParaRPr lang="en-US" sz="4000" dirty="0"/>
          </a:p>
          <a:p>
            <a:r>
              <a:rPr lang="en-US" sz="1600" dirty="0"/>
              <a:t>						 ©Frank M. Dattilio, Ph.D., ABPP</a:t>
            </a:r>
          </a:p>
        </p:txBody>
      </p:sp>
    </p:spTree>
    <p:extLst>
      <p:ext uri="{BB962C8B-B14F-4D97-AF65-F5344CB8AC3E}">
        <p14:creationId xmlns:p14="http://schemas.microsoft.com/office/powerpoint/2010/main" val="1753287214"/>
      </p:ext>
    </p:extLst>
  </p:cSld>
  <p:clrMapOvr>
    <a:masterClrMapping/>
  </p:clrMapOvr>
  <p:transition spd="slow" advTm="10637">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RESEARCH</a:t>
            </a:r>
          </a:p>
        </p:txBody>
      </p:sp>
      <p:sp>
        <p:nvSpPr>
          <p:cNvPr id="3" name="Content Placeholder 2"/>
          <p:cNvSpPr>
            <a:spLocks noGrp="1"/>
          </p:cNvSpPr>
          <p:nvPr>
            <p:ph idx="1"/>
          </p:nvPr>
        </p:nvSpPr>
        <p:spPr>
          <a:xfrm>
            <a:off x="838200" y="1825624"/>
            <a:ext cx="10515600" cy="5032375"/>
          </a:xfrm>
        </p:spPr>
        <p:txBody>
          <a:bodyPr>
            <a:normAutofit fontScale="25000" lnSpcReduction="20000"/>
          </a:bodyPr>
          <a:lstStyle/>
          <a:p>
            <a:pPr>
              <a:buFont typeface="Wingdings" panose="05000000000000000000" pitchFamily="2" charset="2"/>
              <a:buChar char="q"/>
            </a:pPr>
            <a:r>
              <a:rPr lang="en-US" sz="12800" dirty="0"/>
              <a:t>Two major studies – examined stress related symptoms in mental health trainees.</a:t>
            </a:r>
          </a:p>
          <a:p>
            <a:pPr marL="0" indent="0">
              <a:buNone/>
            </a:pPr>
            <a:endParaRPr lang="en-US" sz="12800" dirty="0"/>
          </a:p>
          <a:p>
            <a:pPr lvl="1">
              <a:buFont typeface="Wingdings" panose="05000000000000000000" pitchFamily="2" charset="2"/>
              <a:buChar char="q"/>
            </a:pPr>
            <a:r>
              <a:rPr lang="en-US" sz="12800" dirty="0"/>
              <a:t>General Health Questionnaire </a:t>
            </a:r>
          </a:p>
          <a:p>
            <a:pPr marL="457200" lvl="1" indent="0">
              <a:buNone/>
            </a:pPr>
            <a:endParaRPr lang="en-US" sz="12800" dirty="0"/>
          </a:p>
          <a:p>
            <a:pPr lvl="2">
              <a:buFont typeface="Wingdings" panose="05000000000000000000" pitchFamily="2" charset="2"/>
              <a:buChar char="q"/>
            </a:pPr>
            <a:r>
              <a:rPr lang="en-US" sz="12800" dirty="0"/>
              <a:t>Survey of 281 mental health professionals in UK</a:t>
            </a:r>
          </a:p>
          <a:p>
            <a:pPr lvl="2">
              <a:buFont typeface="Wingdings" panose="05000000000000000000" pitchFamily="2" charset="2"/>
              <a:buChar char="q"/>
            </a:pPr>
            <a:r>
              <a:rPr lang="en-US" sz="12800" dirty="0"/>
              <a:t>59% reported clinically significant distress due to work</a:t>
            </a:r>
          </a:p>
          <a:p>
            <a:pPr lvl="2">
              <a:buFont typeface="Wingdings" panose="05000000000000000000" pitchFamily="2" charset="2"/>
              <a:buChar char="q"/>
            </a:pPr>
            <a:r>
              <a:rPr lang="en-US" sz="12800" dirty="0"/>
              <a:t>75% reported moderate to high stress levels as a result of clinical training</a:t>
            </a:r>
          </a:p>
          <a:p>
            <a:pPr marL="914400" lvl="2" indent="0">
              <a:buNone/>
            </a:pPr>
            <a:r>
              <a:rPr lang="en-US" sz="12800" dirty="0"/>
              <a:t>				</a:t>
            </a:r>
          </a:p>
          <a:p>
            <a:pPr marL="914400" lvl="2" indent="0">
              <a:buNone/>
            </a:pPr>
            <a:r>
              <a:rPr lang="en-US" sz="12800" dirty="0"/>
              <a:t>						</a:t>
            </a:r>
            <a:r>
              <a:rPr lang="en-US" sz="8000" dirty="0"/>
              <a:t>(</a:t>
            </a:r>
            <a:r>
              <a:rPr lang="en-US" sz="8000" dirty="0" err="1"/>
              <a:t>Cushway</a:t>
            </a:r>
            <a:r>
              <a:rPr lang="en-US" sz="8000" dirty="0"/>
              <a:t>, 1992)</a:t>
            </a:r>
          </a:p>
          <a:p>
            <a:pPr marL="914400" lvl="2" indent="0">
              <a:buNone/>
            </a:pPr>
            <a:r>
              <a:rPr lang="en-US" sz="1600" dirty="0"/>
              <a:t>						</a:t>
            </a:r>
            <a:r>
              <a:rPr lang="en-US" sz="6600" dirty="0"/>
              <a:t> ©Frank M. Dattilio, Ph.D., ABPP</a:t>
            </a:r>
            <a:endParaRPr lang="en-US" sz="6400" dirty="0"/>
          </a:p>
          <a:p>
            <a:pPr marL="914400" lvl="2" indent="0">
              <a:buNone/>
            </a:pPr>
            <a:r>
              <a:rPr lang="en-US" sz="12800" dirty="0"/>
              <a:t>															</a:t>
            </a:r>
          </a:p>
          <a:p>
            <a:pPr marL="914400" lvl="2" indent="0">
              <a:buNone/>
            </a:pPr>
            <a:r>
              <a:rPr lang="en-US" sz="12800" dirty="0"/>
              <a:t>   								</a:t>
            </a:r>
          </a:p>
          <a:p>
            <a:pPr marL="914400" lvl="2" indent="0">
              <a:buNone/>
            </a:pPr>
            <a:endParaRPr lang="en-US" sz="2800" dirty="0"/>
          </a:p>
          <a:p>
            <a:pPr marL="914400" lvl="2" indent="0">
              <a:buNone/>
            </a:pPr>
            <a:endParaRPr lang="en-US" sz="2800" dirty="0"/>
          </a:p>
          <a:p>
            <a:pPr marL="914400" lvl="2" indent="0">
              <a:buNone/>
            </a:pPr>
            <a:r>
              <a:rPr lang="en-US" sz="2800" dirty="0"/>
              <a:t>								</a:t>
            </a:r>
            <a:endParaRPr lang="en-US" sz="5000" dirty="0"/>
          </a:p>
        </p:txBody>
      </p:sp>
      <p:sp>
        <p:nvSpPr>
          <p:cNvPr id="4" name="Slide Number Placeholder 3"/>
          <p:cNvSpPr>
            <a:spLocks noGrp="1"/>
          </p:cNvSpPr>
          <p:nvPr>
            <p:ph type="sldNum" sz="quarter" idx="12"/>
          </p:nvPr>
        </p:nvSpPr>
        <p:spPr/>
        <p:txBody>
          <a:bodyPr/>
          <a:lstStyle/>
          <a:p>
            <a:fld id="{CF6B34B2-8A04-45A5-A05E-F27EF267F487}" type="slidenum">
              <a:rPr lang="en-US" smtClean="0"/>
              <a:t>14</a:t>
            </a:fld>
            <a:endParaRPr lang="en-US" dirty="0"/>
          </a:p>
        </p:txBody>
      </p:sp>
    </p:spTree>
    <p:extLst>
      <p:ext uri="{BB962C8B-B14F-4D97-AF65-F5344CB8AC3E}">
        <p14:creationId xmlns:p14="http://schemas.microsoft.com/office/powerpoint/2010/main" val="1716572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7000">
              <a:schemeClr val="accent1"/>
            </a:gs>
            <a:gs pos="74000">
              <a:schemeClr val="accent1">
                <a:lumMod val="45000"/>
                <a:lumOff val="55000"/>
              </a:schemeClr>
            </a:gs>
            <a:gs pos="83000">
              <a:schemeClr val="accent1">
                <a:lumMod val="45000"/>
                <a:lumOff val="55000"/>
              </a:schemeClr>
            </a:gs>
            <a:gs pos="3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MORE RECENT SURVEY IN AUSTRALIA</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endParaRPr lang="en-US" sz="3200" dirty="0"/>
          </a:p>
          <a:p>
            <a:pPr>
              <a:buFont typeface="Wingdings" panose="05000000000000000000" pitchFamily="2" charset="2"/>
              <a:buChar char="q"/>
            </a:pPr>
            <a:endParaRPr lang="en-US" sz="3200" dirty="0"/>
          </a:p>
          <a:p>
            <a:pPr>
              <a:buFont typeface="Wingdings" panose="05000000000000000000" pitchFamily="2" charset="2"/>
              <a:buChar char="q"/>
            </a:pPr>
            <a:r>
              <a:rPr lang="en-US" sz="3600" dirty="0"/>
              <a:t>73% reported clinically significant levels of distress among mental health professionals in general.</a:t>
            </a:r>
          </a:p>
          <a:p>
            <a:pPr marL="0" indent="0">
              <a:buNone/>
            </a:pPr>
            <a:endParaRPr lang="en-US" sz="3600" dirty="0"/>
          </a:p>
          <a:p>
            <a:pPr marL="0" indent="0">
              <a:buNone/>
            </a:pPr>
            <a:r>
              <a:rPr lang="en-US" sz="3600" dirty="0"/>
              <a:t>					</a:t>
            </a:r>
            <a:r>
              <a:rPr lang="en-US" dirty="0"/>
              <a:t>(</a:t>
            </a:r>
            <a:r>
              <a:rPr lang="en-US" sz="2400" dirty="0"/>
              <a:t>Stafford-Brown</a:t>
            </a:r>
            <a:r>
              <a:rPr lang="en-US" dirty="0"/>
              <a:t> &amp; Pakenham, 2012)</a:t>
            </a:r>
          </a:p>
          <a:p>
            <a:pPr marL="0" indent="0">
              <a:buNone/>
            </a:pPr>
            <a:endParaRPr lang="en-US" dirty="0"/>
          </a:p>
          <a:p>
            <a:pPr marL="0" indent="0">
              <a:buNone/>
            </a:pPr>
            <a:r>
              <a:rPr lang="en-US" sz="1600" dirty="0"/>
              <a:t>								©Frank M. Dattilio, Ph.D., ABPP</a:t>
            </a:r>
          </a:p>
        </p:txBody>
      </p:sp>
      <p:sp>
        <p:nvSpPr>
          <p:cNvPr id="4" name="Slide Number Placeholder 3"/>
          <p:cNvSpPr>
            <a:spLocks noGrp="1"/>
          </p:cNvSpPr>
          <p:nvPr>
            <p:ph type="sldNum" sz="quarter" idx="12"/>
          </p:nvPr>
        </p:nvSpPr>
        <p:spPr/>
        <p:txBody>
          <a:bodyPr/>
          <a:lstStyle/>
          <a:p>
            <a:fld id="{CF6B34B2-8A04-45A5-A05E-F27EF267F487}" type="slidenum">
              <a:rPr lang="en-US" smtClean="0"/>
              <a:t>15</a:t>
            </a:fld>
            <a:endParaRPr lang="en-US"/>
          </a:p>
        </p:txBody>
      </p:sp>
    </p:spTree>
    <p:extLst>
      <p:ext uri="{BB962C8B-B14F-4D97-AF65-F5344CB8AC3E}">
        <p14:creationId xmlns:p14="http://schemas.microsoft.com/office/powerpoint/2010/main" val="2675693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F6B34B2-8A04-45A5-A05E-F27EF267F487}" type="slidenum">
              <a:rPr lang="en-US" smtClean="0"/>
              <a:t>16</a:t>
            </a:fld>
            <a:endParaRPr lang="en-US"/>
          </a:p>
        </p:txBody>
      </p:sp>
      <p:sp>
        <p:nvSpPr>
          <p:cNvPr id="3" name="TextBox 2"/>
          <p:cNvSpPr txBox="1"/>
          <p:nvPr/>
        </p:nvSpPr>
        <p:spPr>
          <a:xfrm>
            <a:off x="915403" y="132299"/>
            <a:ext cx="10785901" cy="2554545"/>
          </a:xfrm>
          <a:prstGeom prst="rect">
            <a:avLst/>
          </a:prstGeom>
          <a:noFill/>
        </p:spPr>
        <p:txBody>
          <a:bodyPr wrap="none" rtlCol="0">
            <a:spAutoFit/>
          </a:bodyPr>
          <a:lstStyle/>
          <a:p>
            <a:r>
              <a:rPr lang="en-US" sz="4000" dirty="0"/>
              <a:t>In a recent study, 260 members of the American</a:t>
            </a:r>
          </a:p>
          <a:p>
            <a:r>
              <a:rPr lang="en-US" sz="4000" dirty="0"/>
              <a:t>Psychological Association were surveyed about</a:t>
            </a:r>
          </a:p>
          <a:p>
            <a:r>
              <a:rPr lang="en-US" sz="4000" dirty="0"/>
              <a:t>stressors that effect them in their professions.  The</a:t>
            </a:r>
          </a:p>
          <a:p>
            <a:r>
              <a:rPr lang="en-US" sz="4000" dirty="0"/>
              <a:t>most frequent areas reported were:</a:t>
            </a:r>
          </a:p>
        </p:txBody>
      </p:sp>
      <p:sp>
        <p:nvSpPr>
          <p:cNvPr id="4" name="TextBox 3"/>
          <p:cNvSpPr txBox="1"/>
          <p:nvPr/>
        </p:nvSpPr>
        <p:spPr>
          <a:xfrm>
            <a:off x="2340304" y="2583268"/>
            <a:ext cx="2297424" cy="646331"/>
          </a:xfrm>
          <a:prstGeom prst="rect">
            <a:avLst/>
          </a:prstGeom>
          <a:noFill/>
        </p:spPr>
        <p:txBody>
          <a:bodyPr wrap="none" rtlCol="0">
            <a:spAutoFit/>
          </a:bodyPr>
          <a:lstStyle/>
          <a:p>
            <a:pPr marL="571500" indent="-571500">
              <a:buFont typeface="Wingdings" panose="05000000000000000000" pitchFamily="2" charset="2"/>
              <a:buChar char="q"/>
            </a:pPr>
            <a:r>
              <a:rPr lang="en-US" sz="3600" dirty="0"/>
              <a:t>Burnout</a:t>
            </a:r>
          </a:p>
        </p:txBody>
      </p:sp>
      <p:sp>
        <p:nvSpPr>
          <p:cNvPr id="5" name="TextBox 4"/>
          <p:cNvSpPr txBox="1"/>
          <p:nvPr/>
        </p:nvSpPr>
        <p:spPr>
          <a:xfrm>
            <a:off x="2324261" y="3072474"/>
            <a:ext cx="4728667" cy="646331"/>
          </a:xfrm>
          <a:prstGeom prst="rect">
            <a:avLst/>
          </a:prstGeom>
          <a:noFill/>
        </p:spPr>
        <p:txBody>
          <a:bodyPr wrap="none" rtlCol="0">
            <a:spAutoFit/>
          </a:bodyPr>
          <a:lstStyle/>
          <a:p>
            <a:pPr marL="571500" indent="-571500">
              <a:buFont typeface="Wingdings" panose="05000000000000000000" pitchFamily="2" charset="2"/>
              <a:buChar char="q"/>
            </a:pPr>
            <a:r>
              <a:rPr lang="en-US" sz="3600" dirty="0"/>
              <a:t>Counter transference</a:t>
            </a:r>
          </a:p>
        </p:txBody>
      </p:sp>
      <p:sp>
        <p:nvSpPr>
          <p:cNvPr id="6" name="TextBox 5"/>
          <p:cNvSpPr txBox="1"/>
          <p:nvPr/>
        </p:nvSpPr>
        <p:spPr>
          <a:xfrm>
            <a:off x="2324261" y="3575749"/>
            <a:ext cx="5329536" cy="646331"/>
          </a:xfrm>
          <a:prstGeom prst="rect">
            <a:avLst/>
          </a:prstGeom>
          <a:noFill/>
        </p:spPr>
        <p:txBody>
          <a:bodyPr wrap="none" rtlCol="0">
            <a:spAutoFit/>
          </a:bodyPr>
          <a:lstStyle/>
          <a:p>
            <a:pPr marL="571500" indent="-571500">
              <a:buFont typeface="Wingdings" panose="05000000000000000000" pitchFamily="2" charset="2"/>
              <a:buChar char="q"/>
            </a:pPr>
            <a:r>
              <a:rPr lang="en-US" sz="3600" dirty="0"/>
              <a:t>Vicarious traumatization</a:t>
            </a:r>
          </a:p>
        </p:txBody>
      </p:sp>
      <p:sp>
        <p:nvSpPr>
          <p:cNvPr id="7" name="TextBox 6"/>
          <p:cNvSpPr txBox="1"/>
          <p:nvPr/>
        </p:nvSpPr>
        <p:spPr>
          <a:xfrm>
            <a:off x="2340304" y="4061742"/>
            <a:ext cx="3593163" cy="646331"/>
          </a:xfrm>
          <a:prstGeom prst="rect">
            <a:avLst/>
          </a:prstGeom>
          <a:noFill/>
        </p:spPr>
        <p:txBody>
          <a:bodyPr wrap="none" rtlCol="0">
            <a:spAutoFit/>
          </a:bodyPr>
          <a:lstStyle/>
          <a:p>
            <a:pPr marL="571500" indent="-571500">
              <a:buFont typeface="Wingdings" panose="05000000000000000000" pitchFamily="2" charset="2"/>
              <a:buChar char="q"/>
            </a:pPr>
            <a:r>
              <a:rPr lang="en-US" sz="3600" dirty="0"/>
              <a:t>Personal losses</a:t>
            </a:r>
          </a:p>
        </p:txBody>
      </p:sp>
      <p:sp>
        <p:nvSpPr>
          <p:cNvPr id="8" name="TextBox 7"/>
          <p:cNvSpPr txBox="1"/>
          <p:nvPr/>
        </p:nvSpPr>
        <p:spPr>
          <a:xfrm>
            <a:off x="2340304" y="4537454"/>
            <a:ext cx="6229269" cy="646331"/>
          </a:xfrm>
          <a:prstGeom prst="rect">
            <a:avLst/>
          </a:prstGeom>
          <a:noFill/>
        </p:spPr>
        <p:txBody>
          <a:bodyPr wrap="none" rtlCol="0">
            <a:spAutoFit/>
          </a:bodyPr>
          <a:lstStyle/>
          <a:p>
            <a:pPr marL="571500" indent="-571500">
              <a:buFont typeface="Wingdings" panose="05000000000000000000" pitchFamily="2" charset="2"/>
              <a:buChar char="q"/>
            </a:pPr>
            <a:r>
              <a:rPr lang="en-US" sz="3600" dirty="0"/>
              <a:t>Problems with collecting fees</a:t>
            </a:r>
          </a:p>
        </p:txBody>
      </p:sp>
      <p:sp>
        <p:nvSpPr>
          <p:cNvPr id="9" name="TextBox 8"/>
          <p:cNvSpPr txBox="1"/>
          <p:nvPr/>
        </p:nvSpPr>
        <p:spPr>
          <a:xfrm>
            <a:off x="2340304" y="5023447"/>
            <a:ext cx="5479449" cy="646331"/>
          </a:xfrm>
          <a:prstGeom prst="rect">
            <a:avLst/>
          </a:prstGeom>
          <a:noFill/>
        </p:spPr>
        <p:txBody>
          <a:bodyPr wrap="none" rtlCol="0">
            <a:spAutoFit/>
          </a:bodyPr>
          <a:lstStyle/>
          <a:p>
            <a:pPr marL="571500" indent="-571500">
              <a:buFont typeface="Wingdings" panose="05000000000000000000" pitchFamily="2" charset="2"/>
              <a:buChar char="q"/>
            </a:pPr>
            <a:r>
              <a:rPr lang="en-US" sz="3600" dirty="0"/>
              <a:t>Conflicts with co-workers</a:t>
            </a:r>
          </a:p>
        </p:txBody>
      </p:sp>
      <p:sp>
        <p:nvSpPr>
          <p:cNvPr id="10" name="TextBox 9"/>
          <p:cNvSpPr txBox="1"/>
          <p:nvPr/>
        </p:nvSpPr>
        <p:spPr>
          <a:xfrm>
            <a:off x="69962" y="5710019"/>
            <a:ext cx="11170109" cy="892552"/>
          </a:xfrm>
          <a:prstGeom prst="rect">
            <a:avLst/>
          </a:prstGeom>
          <a:noFill/>
        </p:spPr>
        <p:txBody>
          <a:bodyPr wrap="none" rtlCol="0">
            <a:spAutoFit/>
          </a:bodyPr>
          <a:lstStyle/>
          <a:p>
            <a:r>
              <a:rPr lang="en-US" dirty="0"/>
              <a:t>Ref:  </a:t>
            </a:r>
            <a:r>
              <a:rPr lang="en-US" dirty="0" err="1"/>
              <a:t>Bearse</a:t>
            </a:r>
            <a:r>
              <a:rPr lang="en-US" dirty="0"/>
              <a:t>, J.L. et al (2013).  Barriers to psychologists seeking mental health care.  </a:t>
            </a:r>
            <a:r>
              <a:rPr lang="en-US" i="1" dirty="0"/>
              <a:t>Professional Psychology:</a:t>
            </a:r>
          </a:p>
          <a:p>
            <a:r>
              <a:rPr lang="en-US" i="1" dirty="0"/>
              <a:t>Research and Practice, </a:t>
            </a:r>
            <a:r>
              <a:rPr lang="en-US" dirty="0"/>
              <a:t>44(3), 150-157.</a:t>
            </a:r>
          </a:p>
          <a:p>
            <a:r>
              <a:rPr lang="en-US" sz="1600" dirty="0"/>
              <a:t>									 ©Frank M. Dattilio, Ph.D., ABPP</a:t>
            </a:r>
          </a:p>
        </p:txBody>
      </p:sp>
    </p:spTree>
    <p:custDataLst>
      <p:tags r:id="rId1"/>
    </p:custDataLst>
    <p:extLst>
      <p:ext uri="{BB962C8B-B14F-4D97-AF65-F5344CB8AC3E}">
        <p14:creationId xmlns:p14="http://schemas.microsoft.com/office/powerpoint/2010/main" val="3524001894"/>
      </p:ext>
    </p:extLst>
  </p:cSld>
  <p:clrMapOvr>
    <a:masterClrMapping/>
  </p:clrMapOvr>
  <mc:AlternateContent xmlns:mc="http://schemas.openxmlformats.org/markup-compatibility/2006" xmlns:p14="http://schemas.microsoft.com/office/powerpoint/2010/main">
    <mc:Choice Requires="p14">
      <p:transition spd="slow" p14:dur="2000" advTm="16052"/>
    </mc:Choice>
    <mc:Fallback xmlns="">
      <p:transition spd="slow" advTm="160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F6B34B2-8A04-45A5-A05E-F27EF267F487}" type="slidenum">
              <a:rPr lang="en-US" smtClean="0"/>
              <a:t>17</a:t>
            </a:fld>
            <a:endParaRPr lang="en-US"/>
          </a:p>
        </p:txBody>
      </p:sp>
      <p:sp>
        <p:nvSpPr>
          <p:cNvPr id="4" name="TextBox 3"/>
          <p:cNvSpPr txBox="1"/>
          <p:nvPr/>
        </p:nvSpPr>
        <p:spPr>
          <a:xfrm>
            <a:off x="930442" y="437163"/>
            <a:ext cx="1781257" cy="707886"/>
          </a:xfrm>
          <a:prstGeom prst="rect">
            <a:avLst/>
          </a:prstGeom>
          <a:noFill/>
        </p:spPr>
        <p:txBody>
          <a:bodyPr wrap="none" rtlCol="0">
            <a:spAutoFit/>
          </a:bodyPr>
          <a:lstStyle/>
          <a:p>
            <a:r>
              <a:rPr lang="en-US" sz="4000" dirty="0"/>
              <a:t>N = 260</a:t>
            </a:r>
          </a:p>
        </p:txBody>
      </p:sp>
      <p:sp>
        <p:nvSpPr>
          <p:cNvPr id="5" name="TextBox 4"/>
          <p:cNvSpPr txBox="1"/>
          <p:nvPr/>
        </p:nvSpPr>
        <p:spPr>
          <a:xfrm>
            <a:off x="930442" y="1285653"/>
            <a:ext cx="10972299" cy="4401205"/>
          </a:xfrm>
          <a:prstGeom prst="rect">
            <a:avLst/>
          </a:prstGeom>
          <a:noFill/>
        </p:spPr>
        <p:txBody>
          <a:bodyPr wrap="none" rtlCol="0">
            <a:spAutoFit/>
          </a:bodyPr>
          <a:lstStyle/>
          <a:p>
            <a:r>
              <a:rPr lang="en-US" sz="4000" dirty="0"/>
              <a:t>The same study asked participants about their</a:t>
            </a:r>
          </a:p>
          <a:p>
            <a:r>
              <a:rPr lang="en-US" sz="4000" dirty="0"/>
              <a:t>experiences with psychotherapy.  The results</a:t>
            </a:r>
          </a:p>
          <a:p>
            <a:r>
              <a:rPr lang="en-US" sz="4000" dirty="0"/>
              <a:t>indicated that although 86% reported that they </a:t>
            </a:r>
          </a:p>
          <a:p>
            <a:r>
              <a:rPr lang="en-US" sz="4000" dirty="0"/>
              <a:t>received psychotherapy at some point in their lives,</a:t>
            </a:r>
          </a:p>
          <a:p>
            <a:r>
              <a:rPr lang="en-US" sz="4000" dirty="0"/>
              <a:t>59% admitted that there were times when they</a:t>
            </a:r>
          </a:p>
          <a:p>
            <a:r>
              <a:rPr lang="en-US" sz="4000" dirty="0"/>
              <a:t>could have benefited from treatment, but failed to</a:t>
            </a:r>
          </a:p>
          <a:p>
            <a:r>
              <a:rPr lang="en-US" sz="4000" dirty="0"/>
              <a:t>seek it.</a:t>
            </a:r>
          </a:p>
        </p:txBody>
      </p:sp>
      <p:sp>
        <p:nvSpPr>
          <p:cNvPr id="6" name="TextBox 5"/>
          <p:cNvSpPr txBox="1"/>
          <p:nvPr/>
        </p:nvSpPr>
        <p:spPr>
          <a:xfrm>
            <a:off x="930442" y="5774506"/>
            <a:ext cx="10266015" cy="892552"/>
          </a:xfrm>
          <a:prstGeom prst="rect">
            <a:avLst/>
          </a:prstGeom>
          <a:noFill/>
        </p:spPr>
        <p:txBody>
          <a:bodyPr wrap="none" rtlCol="0">
            <a:spAutoFit/>
          </a:bodyPr>
          <a:lstStyle/>
          <a:p>
            <a:r>
              <a:rPr lang="en-US" dirty="0"/>
              <a:t>Ref:  </a:t>
            </a:r>
            <a:r>
              <a:rPr lang="en-US" dirty="0" err="1"/>
              <a:t>Bearse</a:t>
            </a:r>
            <a:r>
              <a:rPr lang="en-US" dirty="0"/>
              <a:t>, J.L. et al (2013).  Barriers to psychologists seeking mental health care.  </a:t>
            </a:r>
            <a:r>
              <a:rPr lang="en-US" i="1" dirty="0"/>
              <a:t>Professional Psychology:</a:t>
            </a:r>
          </a:p>
          <a:p>
            <a:r>
              <a:rPr lang="en-US" i="1" dirty="0"/>
              <a:t>Research and Practice,</a:t>
            </a:r>
            <a:r>
              <a:rPr lang="en-US" dirty="0"/>
              <a:t> 44(3), 150-167.</a:t>
            </a:r>
          </a:p>
          <a:p>
            <a:r>
              <a:rPr lang="en-US" sz="1600" i="1" dirty="0"/>
              <a:t>								</a:t>
            </a:r>
            <a:r>
              <a:rPr lang="en-US" sz="1600" dirty="0"/>
              <a:t> ©Frank M. Dattilio, Ph.D., ABPP</a:t>
            </a:r>
            <a:endParaRPr lang="en-US" sz="1600" i="1" dirty="0"/>
          </a:p>
        </p:txBody>
      </p:sp>
    </p:spTree>
    <p:extLst>
      <p:ext uri="{BB962C8B-B14F-4D97-AF65-F5344CB8AC3E}">
        <p14:creationId xmlns:p14="http://schemas.microsoft.com/office/powerpoint/2010/main" val="3805814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8469">
        <p15:prstTrans prst="fallOver"/>
      </p:transition>
    </mc:Choice>
    <mc:Fallback xmlns="">
      <p:transition spd="slow" advTm="8469">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B3865-9411-D390-E3F2-B132AEACEC18}"/>
              </a:ext>
            </a:extLst>
          </p:cNvPr>
          <p:cNvSpPr>
            <a:spLocks noGrp="1"/>
          </p:cNvSpPr>
          <p:nvPr>
            <p:ph type="title"/>
          </p:nvPr>
        </p:nvSpPr>
        <p:spPr>
          <a:xfrm>
            <a:off x="838200" y="754591"/>
            <a:ext cx="10515600" cy="2098675"/>
          </a:xfrm>
        </p:spPr>
        <p:txBody>
          <a:bodyPr>
            <a:normAutofit/>
          </a:bodyPr>
          <a:lstStyle/>
          <a:p>
            <a:r>
              <a:rPr lang="en-US" sz="3600" dirty="0"/>
              <a:t>Suicide is also a prevalent problem among mental health professionals with rates often described as exceeding that of the general population. (Li, et al., 2022).</a:t>
            </a:r>
          </a:p>
        </p:txBody>
      </p:sp>
      <p:sp>
        <p:nvSpPr>
          <p:cNvPr id="3" name="Content Placeholder 2">
            <a:extLst>
              <a:ext uri="{FF2B5EF4-FFF2-40B4-BE49-F238E27FC236}">
                <a16:creationId xmlns:a16="http://schemas.microsoft.com/office/drawing/2014/main" id="{44D0062D-A67B-B693-19AA-D40D1D7B52F8}"/>
              </a:ext>
            </a:extLst>
          </p:cNvPr>
          <p:cNvSpPr>
            <a:spLocks noGrp="1"/>
          </p:cNvSpPr>
          <p:nvPr>
            <p:ph idx="1"/>
          </p:nvPr>
        </p:nvSpPr>
        <p:spPr>
          <a:xfrm>
            <a:off x="838200" y="2853266"/>
            <a:ext cx="10515600" cy="3323696"/>
          </a:xfrm>
        </p:spPr>
        <p:txBody>
          <a:bodyPr>
            <a:normAutofit lnSpcReduction="10000"/>
          </a:bodyPr>
          <a:lstStyle/>
          <a:p>
            <a:endParaRPr lang="en-US" sz="3200" dirty="0">
              <a:latin typeface="+mj-lt"/>
            </a:endParaRPr>
          </a:p>
          <a:p>
            <a:pPr marL="0" indent="0">
              <a:buNone/>
            </a:pPr>
            <a:r>
              <a:rPr lang="en-US" sz="3600" dirty="0">
                <a:latin typeface="+mj-lt"/>
              </a:rPr>
              <a:t>In rare cases, the stress of working in the field of mental health may lead to secondary personality disorders and even psychotic features. (</a:t>
            </a:r>
            <a:r>
              <a:rPr lang="en-US" sz="3600" dirty="0" err="1">
                <a:latin typeface="+mj-lt"/>
              </a:rPr>
              <a:t>Compean</a:t>
            </a:r>
            <a:r>
              <a:rPr lang="en-US" sz="3600" dirty="0">
                <a:latin typeface="+mj-lt"/>
              </a:rPr>
              <a:t> &amp; </a:t>
            </a:r>
            <a:r>
              <a:rPr lang="en-US" sz="3600" dirty="0" err="1">
                <a:latin typeface="+mj-lt"/>
              </a:rPr>
              <a:t>Hamnel</a:t>
            </a:r>
            <a:r>
              <a:rPr lang="en-US" sz="3600" dirty="0">
                <a:latin typeface="+mj-lt"/>
              </a:rPr>
              <a:t>, 2019).</a:t>
            </a:r>
          </a:p>
          <a:p>
            <a:pPr marL="0" indent="0">
              <a:buNone/>
            </a:pPr>
            <a:endParaRPr lang="en-US" sz="3600" dirty="0">
              <a:latin typeface="+mj-lt"/>
            </a:endParaRPr>
          </a:p>
          <a:p>
            <a:pPr marL="0" indent="0">
              <a:buNone/>
            </a:pPr>
            <a:r>
              <a:rPr lang="en-US" sz="1600" dirty="0">
                <a:latin typeface="+mj-lt"/>
              </a:rPr>
              <a:t>								</a:t>
            </a:r>
            <a:r>
              <a:rPr lang="en-US" sz="3600" dirty="0"/>
              <a:t> </a:t>
            </a:r>
            <a:r>
              <a:rPr lang="en-US" sz="1700" dirty="0"/>
              <a:t>©Frank M. Dattilio, Ph.D., ABPP</a:t>
            </a:r>
            <a:r>
              <a:rPr lang="en-US" sz="1700" dirty="0">
                <a:latin typeface="+mj-lt"/>
              </a:rPr>
              <a:t> </a:t>
            </a:r>
          </a:p>
        </p:txBody>
      </p:sp>
      <p:sp>
        <p:nvSpPr>
          <p:cNvPr id="4" name="Slide Number Placeholder 3">
            <a:extLst>
              <a:ext uri="{FF2B5EF4-FFF2-40B4-BE49-F238E27FC236}">
                <a16:creationId xmlns:a16="http://schemas.microsoft.com/office/drawing/2014/main" id="{483A7AC9-1290-22AF-40F5-C8EBA2E1FC65}"/>
              </a:ext>
            </a:extLst>
          </p:cNvPr>
          <p:cNvSpPr>
            <a:spLocks noGrp="1"/>
          </p:cNvSpPr>
          <p:nvPr>
            <p:ph type="sldNum" sz="quarter" idx="12"/>
          </p:nvPr>
        </p:nvSpPr>
        <p:spPr/>
        <p:txBody>
          <a:bodyPr/>
          <a:lstStyle/>
          <a:p>
            <a:fld id="{CF6B34B2-8A04-45A5-A05E-F27EF267F487}" type="slidenum">
              <a:rPr lang="en-US" smtClean="0"/>
              <a:t>18</a:t>
            </a:fld>
            <a:endParaRPr lang="en-US"/>
          </a:p>
        </p:txBody>
      </p:sp>
    </p:spTree>
    <p:extLst>
      <p:ext uri="{BB962C8B-B14F-4D97-AF65-F5344CB8AC3E}">
        <p14:creationId xmlns:p14="http://schemas.microsoft.com/office/powerpoint/2010/main" val="3805331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F6B34B2-8A04-45A5-A05E-F27EF267F487}" type="slidenum">
              <a:rPr lang="en-US" smtClean="0"/>
              <a:t>19</a:t>
            </a:fld>
            <a:endParaRPr lang="en-US"/>
          </a:p>
        </p:txBody>
      </p:sp>
      <p:sp>
        <p:nvSpPr>
          <p:cNvPr id="3" name="TextBox 2"/>
          <p:cNvSpPr txBox="1"/>
          <p:nvPr/>
        </p:nvSpPr>
        <p:spPr>
          <a:xfrm>
            <a:off x="898358" y="211980"/>
            <a:ext cx="2598340" cy="646331"/>
          </a:xfrm>
          <a:prstGeom prst="rect">
            <a:avLst/>
          </a:prstGeom>
          <a:noFill/>
        </p:spPr>
        <p:txBody>
          <a:bodyPr wrap="none" rtlCol="0">
            <a:spAutoFit/>
          </a:bodyPr>
          <a:lstStyle/>
          <a:p>
            <a:r>
              <a:rPr lang="en-US" sz="3600" u="sng" dirty="0"/>
              <a:t>MORE FACTS</a:t>
            </a:r>
          </a:p>
        </p:txBody>
      </p:sp>
      <p:sp>
        <p:nvSpPr>
          <p:cNvPr id="4" name="TextBox 3"/>
          <p:cNvSpPr txBox="1"/>
          <p:nvPr/>
        </p:nvSpPr>
        <p:spPr>
          <a:xfrm>
            <a:off x="771222" y="858311"/>
            <a:ext cx="10658431" cy="1754326"/>
          </a:xfrm>
          <a:prstGeom prst="rect">
            <a:avLst/>
          </a:prstGeom>
          <a:noFill/>
        </p:spPr>
        <p:txBody>
          <a:bodyPr wrap="none" rtlCol="0">
            <a:spAutoFit/>
          </a:bodyPr>
          <a:lstStyle/>
          <a:p>
            <a:pPr marL="571500" indent="-571500">
              <a:buFont typeface="Wingdings" panose="05000000000000000000" pitchFamily="2" charset="2"/>
              <a:buChar char="q"/>
            </a:pPr>
            <a:r>
              <a:rPr lang="en-US" sz="3600" dirty="0"/>
              <a:t>3 out of 4 therapists have experienced major distress</a:t>
            </a:r>
          </a:p>
          <a:p>
            <a:r>
              <a:rPr lang="en-US" sz="3600" dirty="0"/>
              <a:t>     within the past 3 years.  The principle cause was </a:t>
            </a:r>
          </a:p>
          <a:p>
            <a:r>
              <a:rPr lang="en-US" sz="3600" dirty="0"/>
              <a:t>     “relationship problems”.</a:t>
            </a:r>
          </a:p>
        </p:txBody>
      </p:sp>
      <p:sp>
        <p:nvSpPr>
          <p:cNvPr id="5" name="TextBox 4"/>
          <p:cNvSpPr txBox="1"/>
          <p:nvPr/>
        </p:nvSpPr>
        <p:spPr>
          <a:xfrm>
            <a:off x="771222" y="2432517"/>
            <a:ext cx="9990812" cy="1200329"/>
          </a:xfrm>
          <a:prstGeom prst="rect">
            <a:avLst/>
          </a:prstGeom>
          <a:noFill/>
        </p:spPr>
        <p:txBody>
          <a:bodyPr wrap="none" rtlCol="0">
            <a:spAutoFit/>
          </a:bodyPr>
          <a:lstStyle/>
          <a:p>
            <a:pPr marL="571500" indent="-571500">
              <a:buFont typeface="Wingdings" panose="05000000000000000000" pitchFamily="2" charset="2"/>
              <a:buChar char="q"/>
            </a:pPr>
            <a:r>
              <a:rPr lang="en-US" sz="3600" dirty="0"/>
              <a:t>More than 60% have suffered clinically significant</a:t>
            </a:r>
          </a:p>
          <a:p>
            <a:pPr lvl="1"/>
            <a:r>
              <a:rPr lang="en-US" sz="3600" dirty="0"/>
              <a:t> depression at some point in their lives.</a:t>
            </a:r>
          </a:p>
        </p:txBody>
      </p:sp>
      <p:sp>
        <p:nvSpPr>
          <p:cNvPr id="6" name="TextBox 5"/>
          <p:cNvSpPr txBox="1"/>
          <p:nvPr/>
        </p:nvSpPr>
        <p:spPr>
          <a:xfrm>
            <a:off x="775624" y="3497480"/>
            <a:ext cx="10631949" cy="1754326"/>
          </a:xfrm>
          <a:prstGeom prst="rect">
            <a:avLst/>
          </a:prstGeom>
          <a:noFill/>
        </p:spPr>
        <p:txBody>
          <a:bodyPr wrap="square" rtlCol="0">
            <a:spAutoFit/>
          </a:bodyPr>
          <a:lstStyle/>
          <a:p>
            <a:pPr marL="571500" indent="-571500">
              <a:buFont typeface="Wingdings" panose="05000000000000000000" pitchFamily="2" charset="2"/>
              <a:buChar char="q"/>
            </a:pPr>
            <a:r>
              <a:rPr lang="en-US" sz="3600" dirty="0"/>
              <a:t>Nearly half admitted that during the weeks following</a:t>
            </a:r>
          </a:p>
          <a:p>
            <a:r>
              <a:rPr lang="en-US" sz="3600" dirty="0"/>
              <a:t>      a personal crisis, they were unable to deliver quality </a:t>
            </a:r>
          </a:p>
          <a:p>
            <a:r>
              <a:rPr lang="en-US" sz="3600" dirty="0"/>
              <a:t>      care to their patients.</a:t>
            </a:r>
          </a:p>
        </p:txBody>
      </p:sp>
      <p:sp>
        <p:nvSpPr>
          <p:cNvPr id="7" name="TextBox 6"/>
          <p:cNvSpPr txBox="1"/>
          <p:nvPr/>
        </p:nvSpPr>
        <p:spPr>
          <a:xfrm>
            <a:off x="771222" y="5069042"/>
            <a:ext cx="10767948" cy="1200329"/>
          </a:xfrm>
          <a:prstGeom prst="rect">
            <a:avLst/>
          </a:prstGeom>
          <a:noFill/>
        </p:spPr>
        <p:txBody>
          <a:bodyPr wrap="none" rtlCol="0">
            <a:spAutoFit/>
          </a:bodyPr>
          <a:lstStyle/>
          <a:p>
            <a:pPr marL="571500" indent="-571500">
              <a:buFont typeface="Wingdings" panose="05000000000000000000" pitchFamily="2" charset="2"/>
              <a:buChar char="q"/>
            </a:pPr>
            <a:r>
              <a:rPr lang="en-US" sz="3600" dirty="0"/>
              <a:t>MH professionals portray a chronic disregard for their</a:t>
            </a:r>
          </a:p>
          <a:p>
            <a:r>
              <a:rPr lang="en-US" sz="3600" dirty="0"/>
              <a:t>      own self-care. (Walsh, 2011).</a:t>
            </a:r>
          </a:p>
        </p:txBody>
      </p:sp>
      <p:sp>
        <p:nvSpPr>
          <p:cNvPr id="8" name="TextBox 7"/>
          <p:cNvSpPr txBox="1"/>
          <p:nvPr/>
        </p:nvSpPr>
        <p:spPr>
          <a:xfrm>
            <a:off x="771222" y="6171684"/>
            <a:ext cx="10246779" cy="615553"/>
          </a:xfrm>
          <a:prstGeom prst="rect">
            <a:avLst/>
          </a:prstGeom>
          <a:noFill/>
        </p:spPr>
        <p:txBody>
          <a:bodyPr wrap="none" rtlCol="0">
            <a:spAutoFit/>
          </a:bodyPr>
          <a:lstStyle/>
          <a:p>
            <a:r>
              <a:rPr lang="en-US" dirty="0"/>
              <a:t>Source:  Guy, J.D. (1987).  </a:t>
            </a:r>
            <a:r>
              <a:rPr lang="en-US" i="1" dirty="0"/>
              <a:t>The personal life of  the psychotherapist.  </a:t>
            </a:r>
            <a:r>
              <a:rPr lang="en-US" dirty="0"/>
              <a:t>New York, NY:  John Wiley &amp; Sons</a:t>
            </a:r>
          </a:p>
          <a:p>
            <a:r>
              <a:rPr lang="en-US" sz="1600" dirty="0"/>
              <a:t>								 ©Frank M. Dattilio, Ph.D., ABPP</a:t>
            </a:r>
          </a:p>
        </p:txBody>
      </p:sp>
    </p:spTree>
    <p:custDataLst>
      <p:tags r:id="rId1"/>
    </p:custDataLst>
    <p:extLst>
      <p:ext uri="{BB962C8B-B14F-4D97-AF65-F5344CB8AC3E}">
        <p14:creationId xmlns:p14="http://schemas.microsoft.com/office/powerpoint/2010/main" val="4187524242"/>
      </p:ext>
    </p:extLst>
  </p:cSld>
  <p:clrMapOvr>
    <a:masterClrMapping/>
  </p:clrMapOvr>
  <mc:AlternateContent xmlns:mc="http://schemas.openxmlformats.org/markup-compatibility/2006" xmlns:p14="http://schemas.microsoft.com/office/powerpoint/2010/main">
    <mc:Choice Requires="p14">
      <p:transition spd="slow" p14:dur="2000" advTm="14676"/>
    </mc:Choice>
    <mc:Fallback xmlns="">
      <p:transition spd="slow" advTm="146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738EF-BC78-724B-BD57-1D0F648FD766}"/>
              </a:ext>
            </a:extLst>
          </p:cNvPr>
          <p:cNvSpPr>
            <a:spLocks noGrp="1"/>
          </p:cNvSpPr>
          <p:nvPr>
            <p:ph type="title"/>
          </p:nvPr>
        </p:nvSpPr>
        <p:spPr/>
        <p:txBody>
          <a:bodyPr/>
          <a:lstStyle/>
          <a:p>
            <a:pPr algn="ctr"/>
            <a:r>
              <a:rPr lang="en-US" dirty="0">
                <a:latin typeface="Georgia" panose="02040502050405020303" pitchFamily="18" charset="0"/>
              </a:rPr>
              <a:t>Housekeeping Information</a:t>
            </a:r>
          </a:p>
        </p:txBody>
      </p:sp>
      <p:grpSp>
        <p:nvGrpSpPr>
          <p:cNvPr id="4" name="Group 3">
            <a:extLst>
              <a:ext uri="{FF2B5EF4-FFF2-40B4-BE49-F238E27FC236}">
                <a16:creationId xmlns:a16="http://schemas.microsoft.com/office/drawing/2014/main" id="{904F4E27-A7DC-404B-8964-11B8435D9433}"/>
              </a:ext>
            </a:extLst>
          </p:cNvPr>
          <p:cNvGrpSpPr/>
          <p:nvPr/>
        </p:nvGrpSpPr>
        <p:grpSpPr>
          <a:xfrm>
            <a:off x="2652622" y="1667645"/>
            <a:ext cx="2763055" cy="1319107"/>
            <a:chOff x="-177714" y="1766604"/>
            <a:chExt cx="4144583" cy="1978658"/>
          </a:xfrm>
        </p:grpSpPr>
        <p:pic>
          <p:nvPicPr>
            <p:cNvPr id="5" name="Graphic 4" descr="Radio microphone">
              <a:extLst>
                <a:ext uri="{FF2B5EF4-FFF2-40B4-BE49-F238E27FC236}">
                  <a16:creationId xmlns:a16="http://schemas.microsoft.com/office/drawing/2014/main" id="{39A08CFE-0CDC-524A-A4A6-3660BDA5D382}"/>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34554" y="1766604"/>
              <a:ext cx="720050" cy="685799"/>
            </a:xfrm>
            <a:prstGeom prst="rect">
              <a:avLst/>
            </a:prstGeom>
          </p:spPr>
        </p:pic>
        <p:sp>
          <p:nvSpPr>
            <p:cNvPr id="6" name="TextBox 5">
              <a:extLst>
                <a:ext uri="{FF2B5EF4-FFF2-40B4-BE49-F238E27FC236}">
                  <a16:creationId xmlns:a16="http://schemas.microsoft.com/office/drawing/2014/main" id="{564F7D25-142E-D946-A90F-3C354DC3DFC2}"/>
                </a:ext>
              </a:extLst>
            </p:cNvPr>
            <p:cNvSpPr txBox="1"/>
            <p:nvPr/>
          </p:nvSpPr>
          <p:spPr>
            <a:xfrm>
              <a:off x="-177714" y="2775767"/>
              <a:ext cx="4144583" cy="969495"/>
            </a:xfrm>
            <a:prstGeom prst="rect">
              <a:avLst/>
            </a:prstGeom>
            <a:solidFill>
              <a:schemeClr val="bg1"/>
            </a:solidFill>
          </p:spPr>
          <p:txBody>
            <a:bodyPr wrap="square" rtlCol="0">
              <a:spAutoFit/>
            </a:bodyPr>
            <a:lstStyle/>
            <a:p>
              <a:pPr algn="ctr" defTabSz="171452">
                <a:defRPr/>
              </a:pPr>
              <a:r>
                <a:rPr lang="en-US" dirty="0">
                  <a:solidFill>
                    <a:srgbClr val="E7E6E6">
                      <a:lumMod val="25000"/>
                    </a:srgbClr>
                  </a:solidFill>
                  <a:latin typeface="Georgia" panose="02040502050405020303" pitchFamily="18" charset="0"/>
                  <a:ea typeface="ＭＳ Ｐゴシック" charset="0"/>
                  <a:cs typeface="Arial" panose="020B0604020202020204" pitchFamily="34" charset="0"/>
                </a:rPr>
                <a:t>Participant microphones will be muted at entry</a:t>
              </a:r>
            </a:p>
          </p:txBody>
        </p:sp>
      </p:grpSp>
      <p:grpSp>
        <p:nvGrpSpPr>
          <p:cNvPr id="7" name="Group 6">
            <a:extLst>
              <a:ext uri="{FF2B5EF4-FFF2-40B4-BE49-F238E27FC236}">
                <a16:creationId xmlns:a16="http://schemas.microsoft.com/office/drawing/2014/main" id="{3799F996-C92E-4647-9470-DA572636AAB9}"/>
              </a:ext>
            </a:extLst>
          </p:cNvPr>
          <p:cNvGrpSpPr/>
          <p:nvPr/>
        </p:nvGrpSpPr>
        <p:grpSpPr>
          <a:xfrm>
            <a:off x="6459169" y="1736663"/>
            <a:ext cx="3080210" cy="1250088"/>
            <a:chOff x="4439671" y="1717121"/>
            <a:chExt cx="4620314" cy="1875132"/>
          </a:xfrm>
        </p:grpSpPr>
        <p:sp>
          <p:nvSpPr>
            <p:cNvPr id="8" name="Rectangle 7" descr="Questions">
              <a:extLst>
                <a:ext uri="{FF2B5EF4-FFF2-40B4-BE49-F238E27FC236}">
                  <a16:creationId xmlns:a16="http://schemas.microsoft.com/office/drawing/2014/main" id="{F4335C49-C084-A844-8685-FC545C47ACC1}"/>
                </a:ext>
              </a:extLst>
            </p:cNvPr>
            <p:cNvSpPr/>
            <p:nvPr/>
          </p:nvSpPr>
          <p:spPr>
            <a:xfrm>
              <a:off x="6435916" y="1717121"/>
              <a:ext cx="802321" cy="842179"/>
            </a:xfrm>
            <a:prstGeom prst="rect">
              <a:avLst/>
            </a:prstGeom>
            <a:blipFill dpi="0"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pPr defTabSz="457206">
                <a:defRPr/>
              </a:pPr>
              <a:endParaRPr lang="en-US" dirty="0">
                <a:solidFill>
                  <a:prstClr val="white"/>
                </a:solidFill>
                <a:latin typeface="Georgia" panose="02040502050405020303" pitchFamily="18" charset="0"/>
                <a:cs typeface="Arial" panose="020B0604020202020204" pitchFamily="34" charset="0"/>
              </a:endParaRPr>
            </a:p>
          </p:txBody>
        </p:sp>
        <p:sp>
          <p:nvSpPr>
            <p:cNvPr id="9" name="Freeform: Shape 30">
              <a:extLst>
                <a:ext uri="{FF2B5EF4-FFF2-40B4-BE49-F238E27FC236}">
                  <a16:creationId xmlns:a16="http://schemas.microsoft.com/office/drawing/2014/main" id="{22F189A2-B2BB-CB4D-9453-14A44E555B19}"/>
                </a:ext>
              </a:extLst>
            </p:cNvPr>
            <p:cNvSpPr/>
            <p:nvPr/>
          </p:nvSpPr>
          <p:spPr>
            <a:xfrm>
              <a:off x="4439671" y="2841149"/>
              <a:ext cx="4620314" cy="751104"/>
            </a:xfrm>
            <a:custGeom>
              <a:avLst/>
              <a:gdLst>
                <a:gd name="connsiteX0" fmla="*/ 0 w 1613671"/>
                <a:gd name="connsiteY0" fmla="*/ 0 h 728043"/>
                <a:gd name="connsiteX1" fmla="*/ 1613671 w 1613671"/>
                <a:gd name="connsiteY1" fmla="*/ 0 h 728043"/>
                <a:gd name="connsiteX2" fmla="*/ 1613671 w 1613671"/>
                <a:gd name="connsiteY2" fmla="*/ 728043 h 728043"/>
                <a:gd name="connsiteX3" fmla="*/ 0 w 1613671"/>
                <a:gd name="connsiteY3" fmla="*/ 728043 h 728043"/>
                <a:gd name="connsiteX4" fmla="*/ 0 w 1613671"/>
                <a:gd name="connsiteY4" fmla="*/ 0 h 728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3671" h="728043">
                  <a:moveTo>
                    <a:pt x="0" y="0"/>
                  </a:moveTo>
                  <a:lnTo>
                    <a:pt x="1613671" y="0"/>
                  </a:lnTo>
                  <a:lnTo>
                    <a:pt x="1613671" y="728043"/>
                  </a:lnTo>
                  <a:lnTo>
                    <a:pt x="0" y="728043"/>
                  </a:lnTo>
                  <a:lnTo>
                    <a:pt x="0" y="0"/>
                  </a:lnTo>
                  <a:close/>
                </a:path>
              </a:pathLst>
            </a:custGeom>
            <a:solidFill>
              <a:schemeClr val="bg1"/>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algn="ctr" defTabSz="233366">
                <a:lnSpc>
                  <a:spcPct val="90000"/>
                </a:lnSpc>
                <a:spcBef>
                  <a:spcPct val="0"/>
                </a:spcBef>
                <a:spcAft>
                  <a:spcPct val="35000"/>
                </a:spcAft>
                <a:defRPr/>
              </a:pPr>
              <a:r>
                <a:rPr lang="en-US" dirty="0">
                  <a:solidFill>
                    <a:srgbClr val="E7E6E6">
                      <a:lumMod val="25000"/>
                    </a:srgbClr>
                  </a:solidFill>
                  <a:latin typeface="Georgia" panose="02040502050405020303" pitchFamily="18" charset="0"/>
                  <a:cs typeface="Arial" panose="020B0604020202020204" pitchFamily="34" charset="0"/>
                </a:rPr>
                <a:t>If you have questions during the event, please use the chat</a:t>
              </a:r>
            </a:p>
          </p:txBody>
        </p:sp>
      </p:grpSp>
      <p:grpSp>
        <p:nvGrpSpPr>
          <p:cNvPr id="10" name="Group 9">
            <a:extLst>
              <a:ext uri="{FF2B5EF4-FFF2-40B4-BE49-F238E27FC236}">
                <a16:creationId xmlns:a16="http://schemas.microsoft.com/office/drawing/2014/main" id="{ED251B10-1ACC-C542-8397-7BE9A82A9BEC}"/>
              </a:ext>
            </a:extLst>
          </p:cNvPr>
          <p:cNvGrpSpPr/>
          <p:nvPr/>
        </p:nvGrpSpPr>
        <p:grpSpPr>
          <a:xfrm>
            <a:off x="2450352" y="3155614"/>
            <a:ext cx="3167593" cy="1737628"/>
            <a:chOff x="-811305" y="3895820"/>
            <a:chExt cx="4751391" cy="2606442"/>
          </a:xfrm>
        </p:grpSpPr>
        <p:sp>
          <p:nvSpPr>
            <p:cNvPr id="11" name="Rectangle 10" descr="Laptop">
              <a:extLst>
                <a:ext uri="{FF2B5EF4-FFF2-40B4-BE49-F238E27FC236}">
                  <a16:creationId xmlns:a16="http://schemas.microsoft.com/office/drawing/2014/main" id="{62E4560B-8A59-A44E-B26A-9C0EA144B5F9}"/>
                </a:ext>
              </a:extLst>
            </p:cNvPr>
            <p:cNvSpPr>
              <a:spLocks noChangeAspect="1"/>
            </p:cNvSpPr>
            <p:nvPr/>
          </p:nvSpPr>
          <p:spPr>
            <a:xfrm>
              <a:off x="1290676" y="3895820"/>
              <a:ext cx="784014" cy="822960"/>
            </a:xfrm>
            <a:prstGeom prst="rect">
              <a:avLst/>
            </a:prstGeom>
            <a: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12" name="Freeform: Shape 33">
              <a:extLst>
                <a:ext uri="{FF2B5EF4-FFF2-40B4-BE49-F238E27FC236}">
                  <a16:creationId xmlns:a16="http://schemas.microsoft.com/office/drawing/2014/main" id="{914D1BF3-5052-4340-9E23-414E5685ECAB}"/>
                </a:ext>
              </a:extLst>
            </p:cNvPr>
            <p:cNvSpPr/>
            <p:nvPr/>
          </p:nvSpPr>
          <p:spPr>
            <a:xfrm>
              <a:off x="-811305" y="4914602"/>
              <a:ext cx="4751391" cy="1587660"/>
            </a:xfrm>
            <a:custGeom>
              <a:avLst/>
              <a:gdLst>
                <a:gd name="connsiteX0" fmla="*/ 0 w 1613671"/>
                <a:gd name="connsiteY0" fmla="*/ 0 h 728043"/>
                <a:gd name="connsiteX1" fmla="*/ 1613671 w 1613671"/>
                <a:gd name="connsiteY1" fmla="*/ 0 h 728043"/>
                <a:gd name="connsiteX2" fmla="*/ 1613671 w 1613671"/>
                <a:gd name="connsiteY2" fmla="*/ 728043 h 728043"/>
                <a:gd name="connsiteX3" fmla="*/ 0 w 1613671"/>
                <a:gd name="connsiteY3" fmla="*/ 728043 h 728043"/>
                <a:gd name="connsiteX4" fmla="*/ 0 w 1613671"/>
                <a:gd name="connsiteY4" fmla="*/ 0 h 728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3671" h="728043">
                  <a:moveTo>
                    <a:pt x="0" y="0"/>
                  </a:moveTo>
                  <a:lnTo>
                    <a:pt x="1613671" y="0"/>
                  </a:lnTo>
                  <a:lnTo>
                    <a:pt x="1613671" y="728043"/>
                  </a:lnTo>
                  <a:lnTo>
                    <a:pt x="0" y="728043"/>
                  </a:lnTo>
                  <a:lnTo>
                    <a:pt x="0" y="0"/>
                  </a:lnTo>
                  <a:close/>
                </a:path>
              </a:pathLst>
            </a:custGeom>
            <a:solidFill>
              <a:schemeClr val="bg1"/>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algn="ctr" defTabSz="233366">
                <a:lnSpc>
                  <a:spcPct val="90000"/>
                </a:lnSpc>
                <a:spcBef>
                  <a:spcPct val="0"/>
                </a:spcBef>
                <a:spcAft>
                  <a:spcPct val="35000"/>
                </a:spcAft>
                <a:defRPr/>
              </a:pPr>
              <a:r>
                <a:rPr lang="en-US" dirty="0">
                  <a:solidFill>
                    <a:prstClr val="black"/>
                  </a:solidFill>
                  <a:latin typeface="Georgia" panose="02040502050405020303" pitchFamily="18" charset="0"/>
                  <a:cs typeface="Arial" panose="020B0604020202020204" pitchFamily="34" charset="0"/>
                </a:rPr>
                <a:t>This session is being recorded and it will be emailed to all participants once available.</a:t>
              </a:r>
            </a:p>
          </p:txBody>
        </p:sp>
      </p:grpSp>
      <p:grpSp>
        <p:nvGrpSpPr>
          <p:cNvPr id="13" name="Group 12">
            <a:extLst>
              <a:ext uri="{FF2B5EF4-FFF2-40B4-BE49-F238E27FC236}">
                <a16:creationId xmlns:a16="http://schemas.microsoft.com/office/drawing/2014/main" id="{54D0B140-C7A6-944C-BA39-63BE7D38DBED}"/>
              </a:ext>
            </a:extLst>
          </p:cNvPr>
          <p:cNvGrpSpPr/>
          <p:nvPr/>
        </p:nvGrpSpPr>
        <p:grpSpPr>
          <a:xfrm>
            <a:off x="6152657" y="3174650"/>
            <a:ext cx="3693234" cy="1718592"/>
            <a:chOff x="7134340" y="3817543"/>
            <a:chExt cx="7386467" cy="3437179"/>
          </a:xfrm>
        </p:grpSpPr>
        <p:sp>
          <p:nvSpPr>
            <p:cNvPr id="14" name="Rectangle 13" descr="Email">
              <a:extLst>
                <a:ext uri="{FF2B5EF4-FFF2-40B4-BE49-F238E27FC236}">
                  <a16:creationId xmlns:a16="http://schemas.microsoft.com/office/drawing/2014/main" id="{EE53F199-B8F8-0F43-8CFB-75F975B3B9FF}"/>
                </a:ext>
              </a:extLst>
            </p:cNvPr>
            <p:cNvSpPr/>
            <p:nvPr/>
          </p:nvSpPr>
          <p:spPr>
            <a:xfrm>
              <a:off x="10327938" y="3817543"/>
              <a:ext cx="999274" cy="968375"/>
            </a:xfrm>
            <a:prstGeom prst="rect">
              <a:avLst/>
            </a:prstGeom>
            <a: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6">
                <a:hueOff val="0"/>
                <a:satOff val="0"/>
                <a:lumOff val="0"/>
                <a:alphaOff val="0"/>
              </a:schemeClr>
            </a:effectRef>
            <a:fontRef idx="minor">
              <a:schemeClr val="lt1"/>
            </a:fontRef>
          </p:style>
        </p:sp>
        <p:sp>
          <p:nvSpPr>
            <p:cNvPr id="15" name="Freeform: Shape 35">
              <a:extLst>
                <a:ext uri="{FF2B5EF4-FFF2-40B4-BE49-F238E27FC236}">
                  <a16:creationId xmlns:a16="http://schemas.microsoft.com/office/drawing/2014/main" id="{B9E53BD0-1F0F-1845-8B83-0C34C3C30CE4}"/>
                </a:ext>
              </a:extLst>
            </p:cNvPr>
            <p:cNvSpPr/>
            <p:nvPr/>
          </p:nvSpPr>
          <p:spPr>
            <a:xfrm>
              <a:off x="7134340" y="5137845"/>
              <a:ext cx="7386467" cy="2116877"/>
            </a:xfrm>
            <a:custGeom>
              <a:avLst/>
              <a:gdLst>
                <a:gd name="connsiteX0" fmla="*/ 0 w 2697946"/>
                <a:gd name="connsiteY0" fmla="*/ 0 h 728043"/>
                <a:gd name="connsiteX1" fmla="*/ 2697946 w 2697946"/>
                <a:gd name="connsiteY1" fmla="*/ 0 h 728043"/>
                <a:gd name="connsiteX2" fmla="*/ 2697946 w 2697946"/>
                <a:gd name="connsiteY2" fmla="*/ 728043 h 728043"/>
                <a:gd name="connsiteX3" fmla="*/ 0 w 2697946"/>
                <a:gd name="connsiteY3" fmla="*/ 728043 h 728043"/>
                <a:gd name="connsiteX4" fmla="*/ 0 w 2697946"/>
                <a:gd name="connsiteY4" fmla="*/ 0 h 728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7946" h="728043">
                  <a:moveTo>
                    <a:pt x="0" y="0"/>
                  </a:moveTo>
                  <a:lnTo>
                    <a:pt x="2697946" y="0"/>
                  </a:lnTo>
                  <a:lnTo>
                    <a:pt x="2697946" y="728043"/>
                  </a:lnTo>
                  <a:lnTo>
                    <a:pt x="0" y="728043"/>
                  </a:lnTo>
                  <a:lnTo>
                    <a:pt x="0" y="0"/>
                  </a:lnTo>
                  <a:close/>
                </a:path>
              </a:pathLst>
            </a:custGeom>
            <a:solidFill>
              <a:schemeClr val="bg1"/>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algn="ctr" defTabSz="233366">
                <a:spcBef>
                  <a:spcPct val="0"/>
                </a:spcBef>
                <a:defRPr/>
              </a:pPr>
              <a:r>
                <a:rPr lang="en-US" dirty="0">
                  <a:solidFill>
                    <a:srgbClr val="E7E6E6">
                      <a:lumMod val="25000"/>
                    </a:srgbClr>
                  </a:solidFill>
                  <a:latin typeface="Georgia" panose="02040502050405020303" pitchFamily="18" charset="0"/>
                  <a:cs typeface="Arial" panose="020B0604020202020204" pitchFamily="34" charset="0"/>
                </a:rPr>
                <a:t>If you have questions after</a:t>
              </a:r>
            </a:p>
            <a:p>
              <a:pPr algn="ctr" defTabSz="233366">
                <a:spcBef>
                  <a:spcPct val="0"/>
                </a:spcBef>
                <a:defRPr/>
              </a:pPr>
              <a:r>
                <a:rPr lang="en-US" dirty="0">
                  <a:solidFill>
                    <a:srgbClr val="E7E6E6">
                      <a:lumMod val="25000"/>
                    </a:srgbClr>
                  </a:solidFill>
                  <a:latin typeface="Georgia" panose="02040502050405020303" pitchFamily="18" charset="0"/>
                  <a:cs typeface="Arial" panose="020B0604020202020204" pitchFamily="34" charset="0"/>
                </a:rPr>
                <a:t> this session, please e-mail:</a:t>
              </a:r>
            </a:p>
            <a:p>
              <a:pPr algn="ctr" defTabSz="233366">
                <a:spcBef>
                  <a:spcPct val="0"/>
                </a:spcBef>
                <a:defRPr/>
              </a:pPr>
              <a:r>
                <a:rPr lang="en-US" dirty="0">
                  <a:solidFill>
                    <a:srgbClr val="37557C"/>
                  </a:solidFill>
                  <a:latin typeface="Georgia" panose="02040502050405020303" pitchFamily="18" charset="0"/>
                  <a:cs typeface="Arial" panose="020B0604020202020204" pitchFamily="34" charset="0"/>
                  <a:hlinkClick r:id="rId10">
                    <a:extLst>
                      <a:ext uri="{A12FA001-AC4F-418D-AE19-62706E023703}">
                        <ahyp:hlinkClr xmlns:ahyp="http://schemas.microsoft.com/office/drawing/2018/hyperlinkcolor" val="tx"/>
                      </a:ext>
                    </a:extLst>
                  </a:hlinkClick>
                </a:rPr>
                <a:t>newengland@mhttcnetwork.org</a:t>
              </a:r>
              <a:r>
                <a:rPr lang="en-US" dirty="0">
                  <a:solidFill>
                    <a:srgbClr val="E7E6E6">
                      <a:lumMod val="25000"/>
                    </a:srgbClr>
                  </a:solidFill>
                  <a:latin typeface="Georgia" panose="02040502050405020303" pitchFamily="18" charset="0"/>
                  <a:cs typeface="Arial" panose="020B0604020202020204" pitchFamily="34" charset="0"/>
                </a:rPr>
                <a:t>.</a:t>
              </a:r>
            </a:p>
          </p:txBody>
        </p:sp>
      </p:grpSp>
      <p:sp>
        <p:nvSpPr>
          <p:cNvPr id="16" name="Freeform: Shape 35">
            <a:extLst>
              <a:ext uri="{FF2B5EF4-FFF2-40B4-BE49-F238E27FC236}">
                <a16:creationId xmlns:a16="http://schemas.microsoft.com/office/drawing/2014/main" id="{99C078DE-82AF-01F9-062C-341307E63684}"/>
              </a:ext>
            </a:extLst>
          </p:cNvPr>
          <p:cNvSpPr/>
          <p:nvPr/>
        </p:nvSpPr>
        <p:spPr>
          <a:xfrm>
            <a:off x="4249383" y="5014356"/>
            <a:ext cx="3693234" cy="1597138"/>
          </a:xfrm>
          <a:custGeom>
            <a:avLst/>
            <a:gdLst>
              <a:gd name="connsiteX0" fmla="*/ 0 w 2697946"/>
              <a:gd name="connsiteY0" fmla="*/ 0 h 728043"/>
              <a:gd name="connsiteX1" fmla="*/ 2697946 w 2697946"/>
              <a:gd name="connsiteY1" fmla="*/ 0 h 728043"/>
              <a:gd name="connsiteX2" fmla="*/ 2697946 w 2697946"/>
              <a:gd name="connsiteY2" fmla="*/ 728043 h 728043"/>
              <a:gd name="connsiteX3" fmla="*/ 0 w 2697946"/>
              <a:gd name="connsiteY3" fmla="*/ 728043 h 728043"/>
              <a:gd name="connsiteX4" fmla="*/ 0 w 2697946"/>
              <a:gd name="connsiteY4" fmla="*/ 0 h 728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7946" h="728043">
                <a:moveTo>
                  <a:pt x="0" y="0"/>
                </a:moveTo>
                <a:lnTo>
                  <a:pt x="2697946" y="0"/>
                </a:lnTo>
                <a:lnTo>
                  <a:pt x="2697946" y="728043"/>
                </a:lnTo>
                <a:lnTo>
                  <a:pt x="0" y="728043"/>
                </a:lnTo>
                <a:lnTo>
                  <a:pt x="0" y="0"/>
                </a:lnTo>
                <a:close/>
              </a:path>
            </a:pathLst>
          </a:custGeom>
          <a:solidFill>
            <a:schemeClr val="bg1"/>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algn="ctr" defTabSz="233366">
              <a:spcBef>
                <a:spcPct val="0"/>
              </a:spcBef>
              <a:defRPr/>
            </a:pPr>
            <a:r>
              <a:rPr lang="en-US" sz="1600" dirty="0">
                <a:solidFill>
                  <a:prstClr val="black"/>
                </a:solidFill>
                <a:latin typeface="Georgia" panose="02040502050405020303" pitchFamily="18" charset="0"/>
              </a:rPr>
              <a:t>At the end of the month, we will send you a certificate of completion that you can submit to your particular board for continuing education credit. Please contact ifisher@c4innovates.com for more information on CEs after the event.</a:t>
            </a:r>
            <a:endParaRPr lang="en-US" sz="1600" dirty="0">
              <a:solidFill>
                <a:prstClr val="black"/>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3423687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F6B34B2-8A04-45A5-A05E-F27EF267F487}" type="slidenum">
              <a:rPr lang="en-US" smtClean="0"/>
              <a:t>20</a:t>
            </a:fld>
            <a:endParaRPr lang="en-US"/>
          </a:p>
        </p:txBody>
      </p:sp>
      <p:sp>
        <p:nvSpPr>
          <p:cNvPr id="3" name="TextBox 2"/>
          <p:cNvSpPr txBox="1"/>
          <p:nvPr/>
        </p:nvSpPr>
        <p:spPr>
          <a:xfrm>
            <a:off x="710364" y="223133"/>
            <a:ext cx="12110110" cy="1938992"/>
          </a:xfrm>
          <a:prstGeom prst="rect">
            <a:avLst/>
          </a:prstGeom>
          <a:noFill/>
        </p:spPr>
        <p:txBody>
          <a:bodyPr wrap="square" rtlCol="0">
            <a:spAutoFit/>
          </a:bodyPr>
          <a:lstStyle/>
          <a:p>
            <a:pPr marL="571500" indent="-571500">
              <a:buFont typeface="Wingdings" panose="05000000000000000000" pitchFamily="2" charset="2"/>
              <a:buChar char="q"/>
            </a:pPr>
            <a:r>
              <a:rPr lang="en-US" sz="4000" dirty="0"/>
              <a:t>Mental health professionals who work with trauma</a:t>
            </a:r>
          </a:p>
          <a:p>
            <a:r>
              <a:rPr lang="en-US" sz="4000" dirty="0"/>
              <a:t>     survivors commonly experience PTSD-like symptoms</a:t>
            </a:r>
          </a:p>
          <a:p>
            <a:r>
              <a:rPr lang="en-US" sz="4000" dirty="0"/>
              <a:t>     themselves including:</a:t>
            </a:r>
          </a:p>
        </p:txBody>
      </p:sp>
      <p:sp>
        <p:nvSpPr>
          <p:cNvPr id="4" name="TextBox 3"/>
          <p:cNvSpPr txBox="1"/>
          <p:nvPr/>
        </p:nvSpPr>
        <p:spPr>
          <a:xfrm>
            <a:off x="1909011" y="2258828"/>
            <a:ext cx="7076937" cy="646331"/>
          </a:xfrm>
          <a:prstGeom prst="rect">
            <a:avLst/>
          </a:prstGeom>
          <a:noFill/>
        </p:spPr>
        <p:txBody>
          <a:bodyPr wrap="none" rtlCol="0">
            <a:spAutoFit/>
          </a:bodyPr>
          <a:lstStyle/>
          <a:p>
            <a:r>
              <a:rPr lang="en-US" sz="3600" dirty="0"/>
              <a:t>- Withdrawal from family and friends</a:t>
            </a:r>
          </a:p>
        </p:txBody>
      </p:sp>
      <p:sp>
        <p:nvSpPr>
          <p:cNvPr id="5" name="TextBox 4"/>
          <p:cNvSpPr txBox="1"/>
          <p:nvPr/>
        </p:nvSpPr>
        <p:spPr>
          <a:xfrm>
            <a:off x="1909011" y="2872307"/>
            <a:ext cx="4105611" cy="646331"/>
          </a:xfrm>
          <a:prstGeom prst="rect">
            <a:avLst/>
          </a:prstGeom>
          <a:noFill/>
        </p:spPr>
        <p:txBody>
          <a:bodyPr wrap="none" rtlCol="0">
            <a:spAutoFit/>
          </a:bodyPr>
          <a:lstStyle/>
          <a:p>
            <a:r>
              <a:rPr lang="en-US" sz="3600" dirty="0"/>
              <a:t>- Emotional numbing</a:t>
            </a:r>
          </a:p>
        </p:txBody>
      </p:sp>
      <p:sp>
        <p:nvSpPr>
          <p:cNvPr id="6" name="TextBox 5"/>
          <p:cNvSpPr txBox="1"/>
          <p:nvPr/>
        </p:nvSpPr>
        <p:spPr>
          <a:xfrm>
            <a:off x="1909011" y="3434355"/>
            <a:ext cx="7393178" cy="646331"/>
          </a:xfrm>
          <a:prstGeom prst="rect">
            <a:avLst/>
          </a:prstGeom>
          <a:noFill/>
        </p:spPr>
        <p:txBody>
          <a:bodyPr wrap="none" rtlCol="0">
            <a:spAutoFit/>
          </a:bodyPr>
          <a:lstStyle/>
          <a:p>
            <a:r>
              <a:rPr lang="en-US" sz="3600" dirty="0"/>
              <a:t>- Loss of interest in everyday pleasures</a:t>
            </a:r>
          </a:p>
        </p:txBody>
      </p:sp>
      <p:sp>
        <p:nvSpPr>
          <p:cNvPr id="7" name="TextBox 6"/>
          <p:cNvSpPr txBox="1"/>
          <p:nvPr/>
        </p:nvSpPr>
        <p:spPr>
          <a:xfrm>
            <a:off x="1909011" y="3979934"/>
            <a:ext cx="7368043" cy="646331"/>
          </a:xfrm>
          <a:prstGeom prst="rect">
            <a:avLst/>
          </a:prstGeom>
          <a:noFill/>
        </p:spPr>
        <p:txBody>
          <a:bodyPr wrap="none" rtlCol="0">
            <a:spAutoFit/>
          </a:bodyPr>
          <a:lstStyle/>
          <a:p>
            <a:r>
              <a:rPr lang="en-US" sz="3600" dirty="0"/>
              <a:t>- Preoccupation with clients’ problems</a:t>
            </a:r>
          </a:p>
        </p:txBody>
      </p:sp>
      <p:sp>
        <p:nvSpPr>
          <p:cNvPr id="8" name="TextBox 7"/>
          <p:cNvSpPr txBox="1"/>
          <p:nvPr/>
        </p:nvSpPr>
        <p:spPr>
          <a:xfrm>
            <a:off x="1909011" y="4609882"/>
            <a:ext cx="10358541" cy="646331"/>
          </a:xfrm>
          <a:prstGeom prst="rect">
            <a:avLst/>
          </a:prstGeom>
          <a:noFill/>
        </p:spPr>
        <p:txBody>
          <a:bodyPr wrap="none" rtlCol="0">
            <a:spAutoFit/>
          </a:bodyPr>
          <a:lstStyle/>
          <a:p>
            <a:r>
              <a:rPr lang="en-US" sz="3600" dirty="0"/>
              <a:t>- Physical symptoms, insomnia and sexual dysfunction </a:t>
            </a:r>
          </a:p>
        </p:txBody>
      </p:sp>
      <p:sp>
        <p:nvSpPr>
          <p:cNvPr id="9" name="TextBox 8"/>
          <p:cNvSpPr txBox="1"/>
          <p:nvPr/>
        </p:nvSpPr>
        <p:spPr>
          <a:xfrm>
            <a:off x="315658" y="5643229"/>
            <a:ext cx="11397928" cy="892552"/>
          </a:xfrm>
          <a:prstGeom prst="rect">
            <a:avLst/>
          </a:prstGeom>
          <a:noFill/>
        </p:spPr>
        <p:txBody>
          <a:bodyPr wrap="none" rtlCol="0">
            <a:spAutoFit/>
          </a:bodyPr>
          <a:lstStyle/>
          <a:p>
            <a:r>
              <a:rPr lang="en-US" dirty="0"/>
              <a:t>Source:  Anne Pratt, Ph.D., cited in </a:t>
            </a:r>
            <a:r>
              <a:rPr lang="en-US" i="1" dirty="0"/>
              <a:t>Monitor</a:t>
            </a:r>
            <a:r>
              <a:rPr lang="en-US" dirty="0"/>
              <a:t> of the American Psychological Association “Normalizing Practitioners Stress”</a:t>
            </a:r>
          </a:p>
          <a:p>
            <a:r>
              <a:rPr lang="en-US" dirty="0"/>
              <a:t>(2002), 33(7).</a:t>
            </a:r>
          </a:p>
          <a:p>
            <a:r>
              <a:rPr lang="en-US" sz="1600" dirty="0"/>
              <a:t>									 ©Frank M. Dattilio, Ph.D., ABPP</a:t>
            </a:r>
          </a:p>
        </p:txBody>
      </p:sp>
    </p:spTree>
    <p:custDataLst>
      <p:tags r:id="rId1"/>
    </p:custDataLst>
    <p:extLst>
      <p:ext uri="{BB962C8B-B14F-4D97-AF65-F5344CB8AC3E}">
        <p14:creationId xmlns:p14="http://schemas.microsoft.com/office/powerpoint/2010/main" val="3158980876"/>
      </p:ext>
    </p:extLst>
  </p:cSld>
  <p:clrMapOvr>
    <a:masterClrMapping/>
  </p:clrMapOvr>
  <mc:AlternateContent xmlns:mc="http://schemas.openxmlformats.org/markup-compatibility/2006" xmlns:p14="http://schemas.microsoft.com/office/powerpoint/2010/main">
    <mc:Choice Requires="p14">
      <p:transition spd="slow" p14:dur="2000" advTm="13323"/>
    </mc:Choice>
    <mc:Fallback xmlns="">
      <p:transition spd="slow" advTm="133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F6B34B2-8A04-45A5-A05E-F27EF267F487}" type="slidenum">
              <a:rPr lang="en-US" smtClean="0"/>
              <a:t>21</a:t>
            </a:fld>
            <a:endParaRPr lang="en-US"/>
          </a:p>
        </p:txBody>
      </p:sp>
      <p:sp>
        <p:nvSpPr>
          <p:cNvPr id="3" name="TextBox 2"/>
          <p:cNvSpPr txBox="1"/>
          <p:nvPr/>
        </p:nvSpPr>
        <p:spPr>
          <a:xfrm>
            <a:off x="293298" y="521823"/>
            <a:ext cx="10714008" cy="5878532"/>
          </a:xfrm>
          <a:prstGeom prst="rect">
            <a:avLst/>
          </a:prstGeom>
          <a:noFill/>
        </p:spPr>
        <p:txBody>
          <a:bodyPr wrap="square" rtlCol="0">
            <a:spAutoFit/>
          </a:bodyPr>
          <a:lstStyle/>
          <a:p>
            <a:pPr marL="685800" indent="-685800">
              <a:buFont typeface="Wingdings" panose="05000000000000000000" pitchFamily="2" charset="2"/>
              <a:buChar char="q"/>
            </a:pPr>
            <a:r>
              <a:rPr lang="en-US" sz="3600" dirty="0"/>
              <a:t>The same holds true of forensic experts who deal with civil/criminal cases involving trauma.</a:t>
            </a:r>
          </a:p>
          <a:p>
            <a:pPr marL="685800" indent="-685800">
              <a:buFont typeface="Wingdings" panose="05000000000000000000" pitchFamily="2" charset="2"/>
              <a:buChar char="q"/>
            </a:pPr>
            <a:r>
              <a:rPr lang="en-US" sz="3600" dirty="0"/>
              <a:t>Those who work with harsh criminal matters may experience burnout or a numbing effect to:</a:t>
            </a:r>
          </a:p>
          <a:p>
            <a:pPr marL="685800" indent="-685800">
              <a:buFont typeface="Wingdings" panose="05000000000000000000" pitchFamily="2" charset="2"/>
              <a:buChar char="q"/>
            </a:pPr>
            <a:endParaRPr lang="en-US" sz="3600" dirty="0"/>
          </a:p>
          <a:p>
            <a:pPr marL="1600200" lvl="2" indent="-685800">
              <a:buFont typeface="Wingdings" panose="05000000000000000000" pitchFamily="2" charset="2"/>
              <a:buChar char="q"/>
            </a:pPr>
            <a:r>
              <a:rPr lang="en-US" sz="3600" dirty="0"/>
              <a:t>Death</a:t>
            </a:r>
          </a:p>
          <a:p>
            <a:pPr marL="1600200" lvl="2" indent="-685800">
              <a:buFont typeface="Wingdings" panose="05000000000000000000" pitchFamily="2" charset="2"/>
              <a:buChar char="q"/>
            </a:pPr>
            <a:r>
              <a:rPr lang="en-US" sz="3600" dirty="0"/>
              <a:t>Abuse</a:t>
            </a:r>
          </a:p>
          <a:p>
            <a:pPr marL="1600200" lvl="2" indent="-685800">
              <a:buFont typeface="Wingdings" panose="05000000000000000000" pitchFamily="2" charset="2"/>
              <a:buChar char="q"/>
            </a:pPr>
            <a:r>
              <a:rPr lang="en-US" sz="3600" dirty="0"/>
              <a:t>Trauma</a:t>
            </a:r>
          </a:p>
          <a:p>
            <a:pPr marL="1600200" lvl="2" indent="-685800">
              <a:buFont typeface="Wingdings" panose="05000000000000000000" pitchFamily="2" charset="2"/>
              <a:buChar char="q"/>
            </a:pPr>
            <a:r>
              <a:rPr lang="en-US" sz="3600" dirty="0"/>
              <a:t>Suicide</a:t>
            </a:r>
          </a:p>
          <a:p>
            <a:pPr marL="1600200" lvl="2" indent="-685800">
              <a:buFont typeface="Wingdings" panose="05000000000000000000" pitchFamily="2" charset="2"/>
              <a:buChar char="q"/>
            </a:pPr>
            <a:r>
              <a:rPr lang="en-US" sz="3600" dirty="0"/>
              <a:t>Other life experiences</a:t>
            </a:r>
          </a:p>
          <a:p>
            <a:pPr lvl="2"/>
            <a:r>
              <a:rPr lang="en-US" sz="1600" dirty="0"/>
              <a:t>							©Frank M. Dattilio, Ph.D., ABPP</a:t>
            </a:r>
          </a:p>
        </p:txBody>
      </p:sp>
    </p:spTree>
    <p:extLst>
      <p:ext uri="{BB962C8B-B14F-4D97-AF65-F5344CB8AC3E}">
        <p14:creationId xmlns:p14="http://schemas.microsoft.com/office/powerpoint/2010/main" val="516557304"/>
      </p:ext>
    </p:extLst>
  </p:cSld>
  <p:clrMapOvr>
    <a:masterClrMapping/>
  </p:clrMapOvr>
  <p:transition spd="slow" advTm="5409">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F6B34B2-8A04-45A5-A05E-F27EF267F487}" type="slidenum">
              <a:rPr lang="en-US" smtClean="0"/>
              <a:t>22</a:t>
            </a:fld>
            <a:endParaRPr lang="en-US"/>
          </a:p>
        </p:txBody>
      </p:sp>
      <p:sp>
        <p:nvSpPr>
          <p:cNvPr id="7" name="TextBox 6"/>
          <p:cNvSpPr txBox="1"/>
          <p:nvPr/>
        </p:nvSpPr>
        <p:spPr>
          <a:xfrm>
            <a:off x="906379" y="697832"/>
            <a:ext cx="10690555" cy="2554545"/>
          </a:xfrm>
          <a:prstGeom prst="rect">
            <a:avLst/>
          </a:prstGeom>
          <a:noFill/>
        </p:spPr>
        <p:txBody>
          <a:bodyPr wrap="none" rtlCol="0">
            <a:spAutoFit/>
          </a:bodyPr>
          <a:lstStyle/>
          <a:p>
            <a:pPr marL="571500" indent="-571500">
              <a:buFont typeface="Wingdings" panose="05000000000000000000" pitchFamily="2" charset="2"/>
              <a:buChar char="q"/>
            </a:pPr>
            <a:r>
              <a:rPr lang="en-US" sz="4000" dirty="0"/>
              <a:t>It is not uncommon that a vast majority of </a:t>
            </a:r>
          </a:p>
          <a:p>
            <a:r>
              <a:rPr lang="en-US" sz="4000" dirty="0"/>
              <a:t>     mental health professionals admit to incidences</a:t>
            </a:r>
          </a:p>
          <a:p>
            <a:r>
              <a:rPr lang="en-US" sz="4000" dirty="0"/>
              <a:t>     of working when too distressed to be effective</a:t>
            </a:r>
          </a:p>
          <a:p>
            <a:r>
              <a:rPr lang="en-US" sz="4000" dirty="0"/>
              <a:t>     (Pope, </a:t>
            </a:r>
            <a:r>
              <a:rPr lang="en-US" sz="4000" dirty="0" err="1"/>
              <a:t>Tabachnick</a:t>
            </a:r>
            <a:r>
              <a:rPr lang="en-US" sz="4000" dirty="0"/>
              <a:t> &amp; Keith-Spiegel, 1987).</a:t>
            </a:r>
          </a:p>
        </p:txBody>
      </p:sp>
      <p:sp>
        <p:nvSpPr>
          <p:cNvPr id="8" name="TextBox 7"/>
          <p:cNvSpPr txBox="1"/>
          <p:nvPr/>
        </p:nvSpPr>
        <p:spPr>
          <a:xfrm>
            <a:off x="906379" y="3416969"/>
            <a:ext cx="11378179" cy="2800767"/>
          </a:xfrm>
          <a:prstGeom prst="rect">
            <a:avLst/>
          </a:prstGeom>
          <a:noFill/>
        </p:spPr>
        <p:txBody>
          <a:bodyPr wrap="none" rtlCol="0">
            <a:spAutoFit/>
          </a:bodyPr>
          <a:lstStyle/>
          <a:p>
            <a:pPr marL="571500" indent="-571500">
              <a:buFont typeface="Wingdings" panose="05000000000000000000" pitchFamily="2" charset="2"/>
              <a:buChar char="q"/>
            </a:pPr>
            <a:r>
              <a:rPr lang="en-US" sz="4000" dirty="0"/>
              <a:t>Nearly all of the individuals in the aforementioned</a:t>
            </a:r>
          </a:p>
          <a:p>
            <a:r>
              <a:rPr lang="en-US" sz="4000" dirty="0"/>
              <a:t>     study who were surveyed acknowledged that they</a:t>
            </a:r>
          </a:p>
          <a:p>
            <a:r>
              <a:rPr lang="en-US" sz="4000" dirty="0"/>
              <a:t>     were aware of the fact that doing so was unethical.</a:t>
            </a:r>
          </a:p>
          <a:p>
            <a:endParaRPr lang="en-US" sz="4000" dirty="0"/>
          </a:p>
          <a:p>
            <a:r>
              <a:rPr lang="en-US" sz="1600" dirty="0"/>
              <a:t>									©Frank M. Dattilio, Ph.D., ABPP </a:t>
            </a:r>
          </a:p>
        </p:txBody>
      </p:sp>
    </p:spTree>
    <p:extLst>
      <p:ext uri="{BB962C8B-B14F-4D97-AF65-F5344CB8AC3E}">
        <p14:creationId xmlns:p14="http://schemas.microsoft.com/office/powerpoint/2010/main" val="1016330978"/>
      </p:ext>
    </p:extLst>
  </p:cSld>
  <p:clrMapOvr>
    <a:masterClrMapping/>
  </p:clrMapOvr>
  <mc:AlternateContent xmlns:mc="http://schemas.openxmlformats.org/markup-compatibility/2006" xmlns:p14="http://schemas.microsoft.com/office/powerpoint/2010/main">
    <mc:Choice Requires="p14">
      <p:transition spd="slow" p14:dur="1250" advTm="9748">
        <p14:switch dir="r"/>
      </p:transition>
    </mc:Choice>
    <mc:Fallback xmlns="">
      <p:transition spd="slow" advTm="9748">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12000">
              <a:schemeClr val="accent1"/>
            </a:gs>
            <a:gs pos="74000">
              <a:schemeClr val="accent1">
                <a:lumMod val="45000"/>
                <a:lumOff val="55000"/>
              </a:schemeClr>
            </a:gs>
            <a:gs pos="49000">
              <a:schemeClr val="accent1">
                <a:lumMod val="45000"/>
                <a:lumOff val="55000"/>
              </a:schemeClr>
            </a:gs>
            <a:gs pos="9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F6B34B2-8A04-45A5-A05E-F27EF267F487}" type="slidenum">
              <a:rPr lang="en-US" smtClean="0"/>
              <a:t>23</a:t>
            </a:fld>
            <a:endParaRPr lang="en-US"/>
          </a:p>
        </p:txBody>
      </p:sp>
      <p:sp>
        <p:nvSpPr>
          <p:cNvPr id="3" name="TextBox 2"/>
          <p:cNvSpPr txBox="1"/>
          <p:nvPr/>
        </p:nvSpPr>
        <p:spPr>
          <a:xfrm>
            <a:off x="1977360" y="812165"/>
            <a:ext cx="8400120" cy="5386090"/>
          </a:xfrm>
          <a:prstGeom prst="rect">
            <a:avLst/>
          </a:prstGeom>
          <a:noFill/>
        </p:spPr>
        <p:txBody>
          <a:bodyPr wrap="none" rtlCol="0">
            <a:spAutoFit/>
          </a:bodyPr>
          <a:lstStyle/>
          <a:p>
            <a:pPr algn="ctr"/>
            <a:r>
              <a:rPr lang="en-US" sz="5400" i="1" dirty="0" err="1"/>
              <a:t>Cura</a:t>
            </a:r>
            <a:r>
              <a:rPr lang="en-US" sz="5400" i="1" dirty="0"/>
              <a:t> </a:t>
            </a:r>
            <a:r>
              <a:rPr lang="en-US" sz="5400" i="1" dirty="0" err="1"/>
              <a:t>te</a:t>
            </a:r>
            <a:r>
              <a:rPr lang="en-US" sz="5400" i="1" dirty="0"/>
              <a:t> ipsum</a:t>
            </a:r>
          </a:p>
          <a:p>
            <a:pPr algn="ctr"/>
            <a:r>
              <a:rPr lang="en-US" sz="5400" i="1" dirty="0"/>
              <a:t>(Take care of yourself)</a:t>
            </a:r>
          </a:p>
          <a:p>
            <a:endParaRPr lang="en-US" sz="4400" dirty="0"/>
          </a:p>
          <a:p>
            <a:r>
              <a:rPr lang="en-US" sz="4400" dirty="0"/>
              <a:t>We promote self-care to our</a:t>
            </a:r>
          </a:p>
          <a:p>
            <a:r>
              <a:rPr lang="en-US" sz="4400" dirty="0"/>
              <a:t>clients, but put our own needs on</a:t>
            </a:r>
          </a:p>
          <a:p>
            <a:r>
              <a:rPr lang="en-US" sz="4400" dirty="0"/>
              <a:t>the shelf!  Isn’t this somewhat</a:t>
            </a:r>
          </a:p>
          <a:p>
            <a:r>
              <a:rPr lang="en-US" sz="4400" dirty="0"/>
              <a:t>hypocritical?</a:t>
            </a:r>
          </a:p>
          <a:p>
            <a:r>
              <a:rPr lang="en-US" sz="1600" dirty="0"/>
              <a:t>						 ©Frank M. Dattilio, Ph.D., ABPP</a:t>
            </a:r>
          </a:p>
        </p:txBody>
      </p:sp>
    </p:spTree>
    <p:extLst>
      <p:ext uri="{BB962C8B-B14F-4D97-AF65-F5344CB8AC3E}">
        <p14:creationId xmlns:p14="http://schemas.microsoft.com/office/powerpoint/2010/main" val="2269265952"/>
      </p:ext>
    </p:extLst>
  </p:cSld>
  <p:clrMapOvr>
    <a:masterClrMapping/>
  </p:clrMapOvr>
  <p:transition spd="slow" advTm="5409">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F6B34B2-8A04-45A5-A05E-F27EF267F487}" type="slidenum">
              <a:rPr lang="en-US" smtClean="0"/>
              <a:t>24</a:t>
            </a:fld>
            <a:endParaRPr lang="en-US"/>
          </a:p>
        </p:txBody>
      </p:sp>
      <p:sp>
        <p:nvSpPr>
          <p:cNvPr id="3" name="TextBox 2"/>
          <p:cNvSpPr txBox="1"/>
          <p:nvPr/>
        </p:nvSpPr>
        <p:spPr>
          <a:xfrm>
            <a:off x="1467852" y="1371600"/>
            <a:ext cx="9885947" cy="5509200"/>
          </a:xfrm>
          <a:prstGeom prst="rect">
            <a:avLst/>
          </a:prstGeom>
          <a:noFill/>
        </p:spPr>
        <p:txBody>
          <a:bodyPr wrap="square" rtlCol="0">
            <a:spAutoFit/>
          </a:bodyPr>
          <a:lstStyle/>
          <a:p>
            <a:r>
              <a:rPr lang="en-US" sz="4800" dirty="0"/>
              <a:t>But what about my patients . . . .?</a:t>
            </a:r>
          </a:p>
          <a:p>
            <a:endParaRPr lang="en-US" sz="4800" dirty="0"/>
          </a:p>
          <a:p>
            <a:r>
              <a:rPr lang="en-US" sz="4800" dirty="0"/>
              <a:t>What about you?</a:t>
            </a:r>
          </a:p>
          <a:p>
            <a:endParaRPr lang="en-US" sz="4800" dirty="0"/>
          </a:p>
          <a:p>
            <a:r>
              <a:rPr lang="en-US" sz="4800" dirty="0"/>
              <a:t>[O</a:t>
            </a:r>
            <a:r>
              <a:rPr lang="en-US" dirty="0"/>
              <a:t>2 </a:t>
            </a:r>
            <a:r>
              <a:rPr lang="en-US" sz="4800" dirty="0"/>
              <a:t>Masks]</a:t>
            </a:r>
          </a:p>
          <a:p>
            <a:r>
              <a:rPr lang="en-US" sz="4800" dirty="0"/>
              <a:t>					</a:t>
            </a:r>
          </a:p>
          <a:p>
            <a:endParaRPr lang="en-US" sz="4800" dirty="0"/>
          </a:p>
          <a:p>
            <a:r>
              <a:rPr lang="en-US" sz="1600" dirty="0"/>
              <a:t>							 ©Frank M. Dattilio, Ph.D., ABPP</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2300" y="3286534"/>
            <a:ext cx="2919990" cy="2939557"/>
          </a:xfrm>
          <a:prstGeom prst="rect">
            <a:avLst/>
          </a:prstGeom>
        </p:spPr>
      </p:pic>
    </p:spTree>
    <p:extLst>
      <p:ext uri="{BB962C8B-B14F-4D97-AF65-F5344CB8AC3E}">
        <p14:creationId xmlns:p14="http://schemas.microsoft.com/office/powerpoint/2010/main" val="3192878221"/>
      </p:ext>
    </p:extLst>
  </p:cSld>
  <p:clrMapOvr>
    <a:masterClrMapping/>
  </p:clrMapOvr>
  <mc:AlternateContent xmlns:mc="http://schemas.openxmlformats.org/markup-compatibility/2006" xmlns:p14="http://schemas.microsoft.com/office/powerpoint/2010/main">
    <mc:Choice Requires="p14">
      <p:transition spd="slow" p14:dur="3400" advTm="5309">
        <p14:reveal/>
      </p:transition>
    </mc:Choice>
    <mc:Fallback xmlns="">
      <p:transition spd="slow" advTm="5309">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74D67-8CAB-2404-D4CE-462B90788C94}"/>
              </a:ext>
            </a:extLst>
          </p:cNvPr>
          <p:cNvSpPr>
            <a:spLocks noGrp="1"/>
          </p:cNvSpPr>
          <p:nvPr>
            <p:ph type="title"/>
          </p:nvPr>
        </p:nvSpPr>
        <p:spPr>
          <a:xfrm>
            <a:off x="838200" y="365125"/>
            <a:ext cx="10515600" cy="1184275"/>
          </a:xfrm>
        </p:spPr>
        <p:txBody>
          <a:bodyPr>
            <a:normAutofit fontScale="90000"/>
          </a:bodyPr>
          <a:lstStyle/>
          <a:p>
            <a:pPr algn="ctr"/>
            <a:r>
              <a:rPr lang="en-US" sz="4000" dirty="0"/>
              <a:t>REASONS FOR MHP RESISTANCE</a:t>
            </a:r>
            <a:br>
              <a:rPr lang="en-US" sz="4000" dirty="0"/>
            </a:br>
            <a:r>
              <a:rPr lang="en-US" sz="4000" dirty="0"/>
              <a:t>TO SELF CARE</a:t>
            </a:r>
          </a:p>
        </p:txBody>
      </p:sp>
      <p:sp>
        <p:nvSpPr>
          <p:cNvPr id="3" name="Content Placeholder 2">
            <a:extLst>
              <a:ext uri="{FF2B5EF4-FFF2-40B4-BE49-F238E27FC236}">
                <a16:creationId xmlns:a16="http://schemas.microsoft.com/office/drawing/2014/main" id="{9348189A-CA9F-9FCC-D221-9F8C8B7287AE}"/>
              </a:ext>
            </a:extLst>
          </p:cNvPr>
          <p:cNvSpPr>
            <a:spLocks noGrp="1"/>
          </p:cNvSpPr>
          <p:nvPr>
            <p:ph idx="1"/>
          </p:nvPr>
        </p:nvSpPr>
        <p:spPr>
          <a:xfrm>
            <a:off x="838200" y="1549400"/>
            <a:ext cx="10515600" cy="4806950"/>
          </a:xfrm>
        </p:spPr>
        <p:txBody>
          <a:bodyPr>
            <a:normAutofit lnSpcReduction="10000"/>
          </a:bodyPr>
          <a:lstStyle/>
          <a:p>
            <a:pPr>
              <a:buFont typeface="Wingdings" panose="05000000000000000000" pitchFamily="2" charset="2"/>
              <a:buChar char="q"/>
            </a:pPr>
            <a:r>
              <a:rPr lang="en-US" dirty="0"/>
              <a:t>Savior Complex – The cognitive distortion that we have to save as many people as we can even at the cost of self sacrifice.</a:t>
            </a:r>
          </a:p>
          <a:p>
            <a:pPr>
              <a:buFont typeface="Wingdings" panose="05000000000000000000" pitchFamily="2" charset="2"/>
              <a:buChar char="q"/>
            </a:pPr>
            <a:r>
              <a:rPr lang="en-US" dirty="0"/>
              <a:t>Avoidance – We know we are vulnerable, but consciously just don’t go there-ignoring the obvious.</a:t>
            </a:r>
          </a:p>
          <a:p>
            <a:pPr>
              <a:buFont typeface="Wingdings" panose="05000000000000000000" pitchFamily="2" charset="2"/>
              <a:buChar char="q"/>
            </a:pPr>
            <a:r>
              <a:rPr lang="en-US" dirty="0"/>
              <a:t>Denial – Defense mechanism-a more complex level of blindness- (</a:t>
            </a:r>
            <a:r>
              <a:rPr lang="en-US" dirty="0" err="1"/>
              <a:t>Bearse</a:t>
            </a:r>
            <a:r>
              <a:rPr lang="en-US" dirty="0"/>
              <a:t>, et al, 2013) underlying fear of being determined to be incapacitated or incompetent.</a:t>
            </a:r>
          </a:p>
          <a:p>
            <a:pPr>
              <a:buFont typeface="Wingdings" panose="05000000000000000000" pitchFamily="2" charset="2"/>
              <a:buChar char="q"/>
            </a:pPr>
            <a:r>
              <a:rPr lang="en-US" dirty="0"/>
              <a:t>Lack of Collegial Assiduity – Fellow MHPs observe their colleagues enduring signs of stress, but fail to confront the afflicted.  They become complacent because it is uncomfortable or awkward </a:t>
            </a:r>
            <a:r>
              <a:rPr lang="en-US"/>
              <a:t>to address.</a:t>
            </a:r>
            <a:endParaRPr lang="en-US" dirty="0"/>
          </a:p>
          <a:p>
            <a:pPr marL="0" indent="0">
              <a:buNone/>
            </a:pPr>
            <a:r>
              <a:rPr lang="en-US" sz="1600" dirty="0"/>
              <a:t>								 ©Frank M. Dattilio, Ph.D., ABPP</a:t>
            </a:r>
          </a:p>
          <a:p>
            <a:pPr marL="0" indent="0">
              <a:buNone/>
            </a:pPr>
            <a:endParaRPr lang="en-US" dirty="0"/>
          </a:p>
        </p:txBody>
      </p:sp>
      <p:sp>
        <p:nvSpPr>
          <p:cNvPr id="4" name="Slide Number Placeholder 3">
            <a:extLst>
              <a:ext uri="{FF2B5EF4-FFF2-40B4-BE49-F238E27FC236}">
                <a16:creationId xmlns:a16="http://schemas.microsoft.com/office/drawing/2014/main" id="{A438170C-51C5-29E4-5DFD-E85629E56512}"/>
              </a:ext>
            </a:extLst>
          </p:cNvPr>
          <p:cNvSpPr>
            <a:spLocks noGrp="1"/>
          </p:cNvSpPr>
          <p:nvPr>
            <p:ph type="sldNum" sz="quarter" idx="12"/>
          </p:nvPr>
        </p:nvSpPr>
        <p:spPr/>
        <p:txBody>
          <a:bodyPr/>
          <a:lstStyle/>
          <a:p>
            <a:fld id="{CF6B34B2-8A04-45A5-A05E-F27EF267F487}" type="slidenum">
              <a:rPr lang="en-US" smtClean="0"/>
              <a:t>25</a:t>
            </a:fld>
            <a:endParaRPr lang="en-US"/>
          </a:p>
        </p:txBody>
      </p:sp>
    </p:spTree>
    <p:extLst>
      <p:ext uri="{BB962C8B-B14F-4D97-AF65-F5344CB8AC3E}">
        <p14:creationId xmlns:p14="http://schemas.microsoft.com/office/powerpoint/2010/main" val="404794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gs>
            <a:gs pos="100000">
              <a:schemeClr val="accent4"/>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F6B34B2-8A04-45A5-A05E-F27EF267F487}" type="slidenum">
              <a:rPr lang="en-US" smtClean="0"/>
              <a:t>26</a:t>
            </a:fld>
            <a:endParaRPr lang="en-US"/>
          </a:p>
        </p:txBody>
      </p:sp>
      <p:sp>
        <p:nvSpPr>
          <p:cNvPr id="3" name="TextBox 2"/>
          <p:cNvSpPr txBox="1"/>
          <p:nvPr/>
        </p:nvSpPr>
        <p:spPr>
          <a:xfrm>
            <a:off x="786063" y="1820779"/>
            <a:ext cx="11170109" cy="4031873"/>
          </a:xfrm>
          <a:prstGeom prst="rect">
            <a:avLst/>
          </a:prstGeom>
          <a:noFill/>
        </p:spPr>
        <p:txBody>
          <a:bodyPr wrap="none" rtlCol="0">
            <a:spAutoFit/>
          </a:bodyPr>
          <a:lstStyle/>
          <a:p>
            <a:r>
              <a:rPr lang="en-US" sz="4800" dirty="0"/>
              <a:t>We need to be optimal in our functioning</a:t>
            </a:r>
          </a:p>
          <a:p>
            <a:r>
              <a:rPr lang="en-US" sz="4800" dirty="0"/>
              <a:t>because we draw from ourselves to serve</a:t>
            </a:r>
          </a:p>
          <a:p>
            <a:r>
              <a:rPr lang="en-US" sz="4800" dirty="0"/>
              <a:t>as the instrument of our work with others.</a:t>
            </a:r>
          </a:p>
          <a:p>
            <a:endParaRPr lang="en-US" sz="4800" dirty="0"/>
          </a:p>
          <a:p>
            <a:endParaRPr lang="en-US" sz="4800" dirty="0"/>
          </a:p>
          <a:p>
            <a:r>
              <a:rPr lang="en-US" sz="1600" dirty="0"/>
              <a:t>									 ©Frank M. Dattilio, Ph.D., ABPP</a:t>
            </a:r>
          </a:p>
        </p:txBody>
      </p:sp>
    </p:spTree>
    <p:extLst>
      <p:ext uri="{BB962C8B-B14F-4D97-AF65-F5344CB8AC3E}">
        <p14:creationId xmlns:p14="http://schemas.microsoft.com/office/powerpoint/2010/main" val="2974268002"/>
      </p:ext>
    </p:extLst>
  </p:cSld>
  <p:clrMapOvr>
    <a:masterClrMapping/>
  </p:clrMapOvr>
  <mc:AlternateContent xmlns:mc="http://schemas.openxmlformats.org/markup-compatibility/2006" xmlns:p14="http://schemas.microsoft.com/office/powerpoint/2010/main">
    <mc:Choice Requires="p14">
      <p:transition spd="slow" p14:dur="2000" advTm="6658"/>
    </mc:Choice>
    <mc:Fallback xmlns="">
      <p:transition spd="slow" advTm="6658"/>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F6B34B2-8A04-45A5-A05E-F27EF267F487}" type="slidenum">
              <a:rPr lang="en-US" smtClean="0"/>
              <a:t>27</a:t>
            </a:fld>
            <a:endParaRPr lang="en-US"/>
          </a:p>
        </p:txBody>
      </p:sp>
      <p:sp>
        <p:nvSpPr>
          <p:cNvPr id="3" name="TextBox 2"/>
          <p:cNvSpPr txBox="1"/>
          <p:nvPr/>
        </p:nvSpPr>
        <p:spPr>
          <a:xfrm>
            <a:off x="1319463" y="877804"/>
            <a:ext cx="10474086" cy="5755422"/>
          </a:xfrm>
          <a:prstGeom prst="rect">
            <a:avLst/>
          </a:prstGeom>
          <a:noFill/>
        </p:spPr>
        <p:txBody>
          <a:bodyPr wrap="none" rtlCol="0">
            <a:spAutoFit/>
          </a:bodyPr>
          <a:lstStyle/>
          <a:p>
            <a:r>
              <a:rPr lang="en-US" sz="4400" dirty="0"/>
              <a:t>Ask yourself these questions:</a:t>
            </a:r>
          </a:p>
          <a:p>
            <a:endParaRPr lang="en-US" sz="4400" dirty="0"/>
          </a:p>
          <a:p>
            <a:pPr marL="571500" indent="-571500">
              <a:buFont typeface="Wingdings" panose="05000000000000000000" pitchFamily="2" charset="2"/>
              <a:buChar char="q"/>
            </a:pPr>
            <a:r>
              <a:rPr lang="en-US" sz="4400" dirty="0"/>
              <a:t>What attracted me to the mental health</a:t>
            </a:r>
          </a:p>
          <a:p>
            <a:r>
              <a:rPr lang="en-US" sz="4400" dirty="0"/>
              <a:t>     profession?</a:t>
            </a:r>
          </a:p>
          <a:p>
            <a:pPr marL="571500" indent="-571500">
              <a:buFont typeface="Wingdings" panose="05000000000000000000" pitchFamily="2" charset="2"/>
              <a:buChar char="q"/>
            </a:pPr>
            <a:r>
              <a:rPr lang="en-US" sz="4400" dirty="0"/>
              <a:t>In what ways are these factors a source of </a:t>
            </a:r>
          </a:p>
          <a:p>
            <a:r>
              <a:rPr lang="en-US" sz="4400" dirty="0"/>
              <a:t>     both strength and vulnerability?</a:t>
            </a:r>
          </a:p>
          <a:p>
            <a:pPr marL="571500" indent="-571500">
              <a:buFont typeface="Wingdings" panose="05000000000000000000" pitchFamily="2" charset="2"/>
              <a:buChar char="q"/>
            </a:pPr>
            <a:r>
              <a:rPr lang="en-US" sz="4400" dirty="0"/>
              <a:t>What do I find most fulfilling and most </a:t>
            </a:r>
          </a:p>
          <a:p>
            <a:r>
              <a:rPr lang="en-US" sz="4400" dirty="0"/>
              <a:t>     stressful in my daily work?</a:t>
            </a:r>
          </a:p>
          <a:p>
            <a:r>
              <a:rPr lang="en-US" sz="1600" dirty="0"/>
              <a:t>								 ©Frank M. Dattilio, Ph.D., ABPP</a:t>
            </a:r>
          </a:p>
        </p:txBody>
      </p:sp>
    </p:spTree>
    <p:extLst>
      <p:ext uri="{BB962C8B-B14F-4D97-AF65-F5344CB8AC3E}">
        <p14:creationId xmlns:p14="http://schemas.microsoft.com/office/powerpoint/2010/main" val="3932276777"/>
      </p:ext>
    </p:extLst>
  </p:cSld>
  <p:clrMapOvr>
    <a:masterClrMapping/>
  </p:clrMapOvr>
  <mc:AlternateContent xmlns:mc="http://schemas.openxmlformats.org/markup-compatibility/2006" xmlns:p14="http://schemas.microsoft.com/office/powerpoint/2010/main">
    <mc:Choice Requires="p14">
      <p:transition spd="slow" p14:dur="2000" advTm="11202"/>
    </mc:Choice>
    <mc:Fallback xmlns="">
      <p:transition spd="slow" advTm="11202"/>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F6B34B2-8A04-45A5-A05E-F27EF267F487}" type="slidenum">
              <a:rPr lang="en-US" smtClean="0"/>
              <a:t>28</a:t>
            </a:fld>
            <a:endParaRPr lang="en-US"/>
          </a:p>
        </p:txBody>
      </p:sp>
      <p:sp>
        <p:nvSpPr>
          <p:cNvPr id="3" name="TextBox 2"/>
          <p:cNvSpPr txBox="1"/>
          <p:nvPr/>
        </p:nvSpPr>
        <p:spPr>
          <a:xfrm>
            <a:off x="613611" y="193508"/>
            <a:ext cx="11237494" cy="6863417"/>
          </a:xfrm>
          <a:prstGeom prst="rect">
            <a:avLst/>
          </a:prstGeom>
          <a:noFill/>
        </p:spPr>
        <p:txBody>
          <a:bodyPr wrap="square" rtlCol="0">
            <a:spAutoFit/>
          </a:bodyPr>
          <a:lstStyle/>
          <a:p>
            <a:pPr marL="571500" indent="-571500">
              <a:buFont typeface="Wingdings" panose="05000000000000000000" pitchFamily="2" charset="2"/>
              <a:buChar char="q"/>
            </a:pPr>
            <a:r>
              <a:rPr lang="en-US" sz="4400" dirty="0"/>
              <a:t>What are some healthy (positive) and less</a:t>
            </a:r>
          </a:p>
          <a:p>
            <a:r>
              <a:rPr lang="en-US" sz="4400" dirty="0"/>
              <a:t>     healthy (negative) coping strategies that I</a:t>
            </a:r>
          </a:p>
          <a:p>
            <a:r>
              <a:rPr lang="en-US" sz="4400" dirty="0"/>
              <a:t>     employ with my own life?</a:t>
            </a:r>
          </a:p>
          <a:p>
            <a:endParaRPr lang="en-US" sz="4400" dirty="0"/>
          </a:p>
          <a:p>
            <a:pPr marL="571500" indent="-571500">
              <a:buFont typeface="Wingdings" panose="05000000000000000000" pitchFamily="2" charset="2"/>
              <a:buChar char="q"/>
            </a:pPr>
            <a:r>
              <a:rPr lang="en-US" sz="4400" dirty="0"/>
              <a:t>How do I prioritize self-care activities compared to the demands of my work?</a:t>
            </a:r>
          </a:p>
          <a:p>
            <a:endParaRPr lang="en-US" sz="4400" dirty="0"/>
          </a:p>
          <a:p>
            <a:pPr marL="571500" indent="-571500">
              <a:buFont typeface="Wingdings" panose="05000000000000000000" pitchFamily="2" charset="2"/>
              <a:buChar char="q"/>
            </a:pPr>
            <a:r>
              <a:rPr lang="en-US" sz="4400" dirty="0"/>
              <a:t>What are the personal and professional costs</a:t>
            </a:r>
          </a:p>
          <a:p>
            <a:r>
              <a:rPr lang="en-US" sz="4400" dirty="0"/>
              <a:t>     of delaying my self-care?</a:t>
            </a:r>
          </a:p>
          <a:p>
            <a:r>
              <a:rPr lang="en-US" sz="1600" dirty="0"/>
              <a:t>								</a:t>
            </a:r>
            <a:r>
              <a:rPr lang="en-US" sz="4400" dirty="0"/>
              <a:t> </a:t>
            </a:r>
            <a:r>
              <a:rPr lang="en-US" sz="1600" dirty="0"/>
              <a:t>©Frank M. Dattilio, Ph.D., ABPP </a:t>
            </a:r>
          </a:p>
        </p:txBody>
      </p:sp>
    </p:spTree>
    <p:extLst>
      <p:ext uri="{BB962C8B-B14F-4D97-AF65-F5344CB8AC3E}">
        <p14:creationId xmlns:p14="http://schemas.microsoft.com/office/powerpoint/2010/main" val="303325012"/>
      </p:ext>
    </p:extLst>
  </p:cSld>
  <p:clrMapOvr>
    <a:masterClrMapping/>
  </p:clrMapOvr>
  <mc:AlternateContent xmlns:mc="http://schemas.openxmlformats.org/markup-compatibility/2006" xmlns:p14="http://schemas.microsoft.com/office/powerpoint/2010/main">
    <mc:Choice Requires="p14">
      <p:transition spd="slow" p14:dur="2000" advTm="8987"/>
    </mc:Choice>
    <mc:Fallback xmlns="">
      <p:transition spd="slow" advTm="8987"/>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pattFill prst="pct40">
          <a:fgClr>
            <a:schemeClr val="accent1"/>
          </a:fgClr>
          <a:bgClr>
            <a:schemeClr val="bg1"/>
          </a:bgClr>
        </a:patt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F6B34B2-8A04-45A5-A05E-F27EF267F487}" type="slidenum">
              <a:rPr lang="en-US" smtClean="0"/>
              <a:t>29</a:t>
            </a:fld>
            <a:endParaRPr lang="en-US"/>
          </a:p>
        </p:txBody>
      </p:sp>
      <p:sp>
        <p:nvSpPr>
          <p:cNvPr id="3" name="TextBox 2"/>
          <p:cNvSpPr txBox="1"/>
          <p:nvPr/>
        </p:nvSpPr>
        <p:spPr>
          <a:xfrm>
            <a:off x="745957" y="344904"/>
            <a:ext cx="11373853" cy="5878532"/>
          </a:xfrm>
          <a:prstGeom prst="rect">
            <a:avLst/>
          </a:prstGeom>
          <a:noFill/>
        </p:spPr>
        <p:txBody>
          <a:bodyPr wrap="square" rtlCol="0">
            <a:spAutoFit/>
          </a:bodyPr>
          <a:lstStyle/>
          <a:p>
            <a:r>
              <a:rPr lang="en-US" sz="4000" u="sng" dirty="0"/>
              <a:t>Areas We Need to Address:</a:t>
            </a:r>
          </a:p>
          <a:p>
            <a:endParaRPr lang="en-US" sz="4000" u="sng" dirty="0"/>
          </a:p>
          <a:p>
            <a:pPr marL="571500" indent="-571500">
              <a:buFont typeface="Wingdings" panose="05000000000000000000" pitchFamily="2" charset="2"/>
              <a:buChar char="q"/>
            </a:pPr>
            <a:r>
              <a:rPr lang="en-US" sz="4000" dirty="0"/>
              <a:t>Adequate personal coping style</a:t>
            </a:r>
          </a:p>
          <a:p>
            <a:endParaRPr lang="en-US" sz="4000" dirty="0"/>
          </a:p>
          <a:p>
            <a:pPr marL="571500" indent="-571500">
              <a:buFont typeface="Wingdings" panose="05000000000000000000" pitchFamily="2" charset="2"/>
              <a:buChar char="q"/>
            </a:pPr>
            <a:r>
              <a:rPr lang="en-US" sz="4000" dirty="0"/>
              <a:t>Unrealistic beliefs and expectations about our own</a:t>
            </a:r>
          </a:p>
          <a:p>
            <a:r>
              <a:rPr lang="en-US" sz="4000" dirty="0"/>
              <a:t>     ability to handle stress</a:t>
            </a:r>
          </a:p>
          <a:p>
            <a:endParaRPr lang="en-US" sz="4000" dirty="0"/>
          </a:p>
          <a:p>
            <a:pPr marL="571500" indent="-571500">
              <a:buFont typeface="Wingdings" panose="05000000000000000000" pitchFamily="2" charset="2"/>
              <a:buChar char="q"/>
            </a:pPr>
            <a:r>
              <a:rPr lang="en-US" sz="4000" dirty="0"/>
              <a:t>Lack of collegial and personal support</a:t>
            </a:r>
          </a:p>
          <a:p>
            <a:pPr marL="571500" indent="-571500">
              <a:buFont typeface="Wingdings" panose="05000000000000000000" pitchFamily="2" charset="2"/>
              <a:buChar char="q"/>
            </a:pPr>
            <a:endParaRPr lang="en-US" sz="4000" dirty="0"/>
          </a:p>
          <a:p>
            <a:r>
              <a:rPr lang="en-US" sz="1600" dirty="0"/>
              <a:t>								 ©Frank M. Dattilio, Ph.D., ABPP</a:t>
            </a:r>
          </a:p>
        </p:txBody>
      </p:sp>
    </p:spTree>
    <p:extLst>
      <p:ext uri="{BB962C8B-B14F-4D97-AF65-F5344CB8AC3E}">
        <p14:creationId xmlns:p14="http://schemas.microsoft.com/office/powerpoint/2010/main" val="1433581806"/>
      </p:ext>
    </p:extLst>
  </p:cSld>
  <p:clrMapOvr>
    <a:masterClrMapping/>
  </p:clrMapOvr>
  <p:transition spd="slow" advTm="10092">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41744-08D7-9D4E-A17D-3FDD88A0EE2F}"/>
              </a:ext>
            </a:extLst>
          </p:cNvPr>
          <p:cNvSpPr>
            <a:spLocks noGrp="1"/>
          </p:cNvSpPr>
          <p:nvPr>
            <p:ph type="title"/>
          </p:nvPr>
        </p:nvSpPr>
        <p:spPr>
          <a:xfrm>
            <a:off x="2152650" y="400569"/>
            <a:ext cx="7886700" cy="623899"/>
          </a:xfrm>
        </p:spPr>
        <p:txBody>
          <a:bodyPr>
            <a:normAutofit/>
          </a:bodyPr>
          <a:lstStyle/>
          <a:p>
            <a:br>
              <a:rPr lang="en-US" sz="1400" dirty="0"/>
            </a:br>
            <a:r>
              <a:rPr lang="en-US" sz="1400" dirty="0"/>
              <a:t>Acknowledgment</a:t>
            </a:r>
          </a:p>
        </p:txBody>
      </p:sp>
      <p:sp>
        <p:nvSpPr>
          <p:cNvPr id="4" name="Content Placeholder 3">
            <a:extLst>
              <a:ext uri="{FF2B5EF4-FFF2-40B4-BE49-F238E27FC236}">
                <a16:creationId xmlns:a16="http://schemas.microsoft.com/office/drawing/2014/main" id="{8C276D17-46A5-2F45-96FA-8FB427AA5C80}"/>
              </a:ext>
            </a:extLst>
          </p:cNvPr>
          <p:cNvSpPr txBox="1">
            <a:spLocks noGrp="1"/>
          </p:cNvSpPr>
          <p:nvPr>
            <p:ph idx="1"/>
          </p:nvPr>
        </p:nvSpPr>
        <p:spPr>
          <a:xfrm>
            <a:off x="2152650" y="1024467"/>
            <a:ext cx="7886700" cy="3252172"/>
          </a:xfrm>
          <a:prstGeom prst="rect">
            <a:avLst/>
          </a:prstGeom>
          <a:noFill/>
        </p:spPr>
        <p:txBody>
          <a:bodyPr wrap="square" rtlCol="0">
            <a:spAutoFit/>
          </a:bodyPr>
          <a:lstStyle/>
          <a:p>
            <a:pPr marL="0" indent="0">
              <a:buNone/>
            </a:pPr>
            <a:r>
              <a:rPr lang="en-US" sz="1000" dirty="0"/>
              <a:t>Presented in 2022 by the Mental Health Technology Transfer Center (MHTTC) Network.</a:t>
            </a:r>
          </a:p>
          <a:p>
            <a:endParaRPr lang="en-US" sz="1000" dirty="0"/>
          </a:p>
          <a:p>
            <a:pPr marL="0" indent="0" defTabSz="457200">
              <a:lnSpc>
                <a:spcPct val="100000"/>
              </a:lnSpc>
              <a:spcBef>
                <a:spcPts val="0"/>
              </a:spcBef>
              <a:buNone/>
              <a:defRPr/>
            </a:pPr>
            <a:r>
              <a:rPr lang="en-US" sz="1000" dirty="0"/>
              <a:t>This presentation was prepared for the New England Mental Health Technology Transfer Center (MHTTC) Network under a cooperative agreement from the Substance Abuse and Mental Health Services Administration (SAMHSA). All material appearing in this publication, except that taken directly from copyrighted sources, is in the public domain and may be reproduced or copied without permission from SAMHSA or the authors. Citation of the source is appreciated. Do not reproduce or distribute this publication for a fee without specific, written authorization from </a:t>
            </a:r>
            <a:r>
              <a:rPr lang="en-US" sz="1000" dirty="0">
                <a:latin typeface="+mn-lt"/>
                <a:cs typeface="+mn-cs"/>
              </a:rPr>
              <a:t>New England MHTTC.  </a:t>
            </a:r>
            <a:r>
              <a:rPr lang="en-US" sz="1000" dirty="0"/>
              <a:t>For more information on obtaining copies of this publication, email us at </a:t>
            </a:r>
            <a:r>
              <a:rPr lang="en-US" sz="1000" dirty="0">
                <a:hlinkClick r:id="rId3"/>
              </a:rPr>
              <a:t>newengland@mhttcnetwork.org</a:t>
            </a:r>
            <a:r>
              <a:rPr lang="en-US" sz="1000" dirty="0"/>
              <a:t>. </a:t>
            </a:r>
            <a:br>
              <a:rPr lang="en-US" sz="1000" dirty="0"/>
            </a:br>
            <a:endParaRPr lang="en-US" sz="1000" dirty="0"/>
          </a:p>
          <a:p>
            <a:pPr marL="0" indent="0" defTabSz="457200">
              <a:lnSpc>
                <a:spcPct val="100000"/>
              </a:lnSpc>
              <a:spcBef>
                <a:spcPts val="0"/>
              </a:spcBef>
              <a:buNone/>
              <a:defRPr/>
            </a:pPr>
            <a:r>
              <a:rPr lang="en-US" sz="1000" dirty="0"/>
              <a:t>At the time of this publication, Miriam E. Delphin-</a:t>
            </a:r>
            <a:r>
              <a:rPr lang="en-US" sz="1000" dirty="0" err="1"/>
              <a:t>Rittmon</a:t>
            </a:r>
            <a:r>
              <a:rPr lang="en-US" sz="1000" dirty="0"/>
              <a:t>, </a:t>
            </a:r>
            <a:r>
              <a:rPr lang="en-US" sz="1000" dirty="0" err="1"/>
              <a:t>Ph.D</a:t>
            </a:r>
            <a:r>
              <a:rPr lang="en-US" sz="1000" dirty="0"/>
              <a:t>, served as Assistant Secretary for Mental Health and Substance Use in the U.S. Department of Health and Human Services and the Administrator of the Substance Abuse and Mental Health Services Administration.</a:t>
            </a:r>
          </a:p>
          <a:p>
            <a:pPr marL="0" indent="0">
              <a:buNone/>
            </a:pPr>
            <a:r>
              <a:rPr lang="en-US" sz="1000" dirty="0"/>
              <a:t>The opinions expressed herein are the view of TTC Network and do not reflect the official position of the Department of Health and Human Services (DHHS), SAMHSA. No official support or endorsement of DHHS, SAMHSA, for the opinions described in this document is intended or should be inferred.</a:t>
            </a:r>
          </a:p>
          <a:p>
            <a:pPr marL="0" indent="0">
              <a:buNone/>
            </a:pPr>
            <a:r>
              <a:rPr lang="en-US" sz="1000" dirty="0"/>
              <a:t>This work is supported by grants </a:t>
            </a:r>
            <a:r>
              <a:rPr lang="en-US" sz="1000" dirty="0">
                <a:solidFill>
                  <a:srgbClr val="CC4927"/>
                </a:solidFill>
              </a:rPr>
              <a:t>#1H79SM081775</a:t>
            </a:r>
            <a:r>
              <a:rPr lang="en-US" sz="1000" dirty="0"/>
              <a:t> from the Department of Health and Human Services, Substance Abuse and Mental Health Services Administration.</a:t>
            </a:r>
          </a:p>
          <a:p>
            <a:pPr marL="0" indent="0">
              <a:buNone/>
            </a:pPr>
            <a:r>
              <a:rPr lang="en-US" sz="1000" dirty="0"/>
              <a:t>Presented 2022</a:t>
            </a:r>
          </a:p>
        </p:txBody>
      </p:sp>
    </p:spTree>
    <p:extLst>
      <p:ext uri="{BB962C8B-B14F-4D97-AF65-F5344CB8AC3E}">
        <p14:creationId xmlns:p14="http://schemas.microsoft.com/office/powerpoint/2010/main" val="20064451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F6B34B2-8A04-45A5-A05E-F27EF267F487}" type="slidenum">
              <a:rPr lang="en-US" smtClean="0"/>
              <a:t>30</a:t>
            </a:fld>
            <a:endParaRPr lang="en-US"/>
          </a:p>
        </p:txBody>
      </p:sp>
      <p:sp>
        <p:nvSpPr>
          <p:cNvPr id="3" name="Rectangle 2"/>
          <p:cNvSpPr/>
          <p:nvPr/>
        </p:nvSpPr>
        <p:spPr>
          <a:xfrm>
            <a:off x="2133600" y="942886"/>
            <a:ext cx="8953500" cy="6032421"/>
          </a:xfrm>
          <a:prstGeom prst="rect">
            <a:avLst/>
          </a:prstGeom>
        </p:spPr>
        <p:txBody>
          <a:bodyPr wrap="square">
            <a:spAutoFit/>
          </a:bodyPr>
          <a:lstStyle/>
          <a:p>
            <a:pPr marL="571500" indent="-571500">
              <a:buFont typeface="Wingdings" panose="05000000000000000000" pitchFamily="2" charset="2"/>
              <a:buChar char="q"/>
            </a:pPr>
            <a:endParaRPr lang="en-US" dirty="0"/>
          </a:p>
          <a:p>
            <a:pPr marL="571500" indent="-571500">
              <a:buFont typeface="Wingdings" panose="05000000000000000000" pitchFamily="2" charset="2"/>
              <a:buChar char="q"/>
            </a:pPr>
            <a:r>
              <a:rPr lang="en-US" sz="4800" dirty="0"/>
              <a:t>Too large of a caseload</a:t>
            </a:r>
          </a:p>
          <a:p>
            <a:endParaRPr lang="en-US" sz="4800" dirty="0"/>
          </a:p>
          <a:p>
            <a:pPr marL="571500" indent="-571500">
              <a:buFont typeface="Wingdings" panose="05000000000000000000" pitchFamily="2" charset="2"/>
              <a:buChar char="q"/>
            </a:pPr>
            <a:r>
              <a:rPr lang="en-US" sz="4800" dirty="0"/>
              <a:t>Too many challenging cases</a:t>
            </a:r>
          </a:p>
          <a:p>
            <a:endParaRPr lang="en-US" sz="4800" dirty="0"/>
          </a:p>
          <a:p>
            <a:pPr marL="571500" indent="-571500">
              <a:buFont typeface="Wingdings" panose="05000000000000000000" pitchFamily="2" charset="2"/>
              <a:buChar char="q"/>
            </a:pPr>
            <a:r>
              <a:rPr lang="en-US" sz="4800" dirty="0"/>
              <a:t>Length of non-work stress</a:t>
            </a:r>
          </a:p>
          <a:p>
            <a:pPr marL="571500" indent="-571500">
              <a:buFont typeface="Wingdings" panose="05000000000000000000" pitchFamily="2" charset="2"/>
              <a:buChar char="q"/>
            </a:pPr>
            <a:endParaRPr lang="en-US" sz="4800" dirty="0"/>
          </a:p>
          <a:p>
            <a:r>
              <a:rPr lang="en-US" sz="1600" dirty="0"/>
              <a:t>						</a:t>
            </a:r>
          </a:p>
          <a:p>
            <a:r>
              <a:rPr lang="en-US" sz="1600" dirty="0"/>
              <a:t>						 ©Frank M. Dattilio, Ph.D., ABPP</a:t>
            </a:r>
          </a:p>
          <a:p>
            <a:pPr marL="571500" indent="-571500">
              <a:buFont typeface="Wingdings" panose="05000000000000000000" pitchFamily="2" charset="2"/>
              <a:buChar char="q"/>
            </a:pPr>
            <a:endParaRPr lang="en-US" sz="4800" dirty="0"/>
          </a:p>
        </p:txBody>
      </p:sp>
    </p:spTree>
    <p:extLst>
      <p:ext uri="{BB962C8B-B14F-4D97-AF65-F5344CB8AC3E}">
        <p14:creationId xmlns:p14="http://schemas.microsoft.com/office/powerpoint/2010/main" val="19191177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pattFill prst="pct25">
          <a:fgClr>
            <a:schemeClr val="accent1"/>
          </a:fgClr>
          <a:bgClr>
            <a:schemeClr val="bg1"/>
          </a:bgClr>
        </a:patt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F6B34B2-8A04-45A5-A05E-F27EF267F487}" type="slidenum">
              <a:rPr lang="en-US" smtClean="0"/>
              <a:t>31</a:t>
            </a:fld>
            <a:endParaRPr lang="en-US"/>
          </a:p>
        </p:txBody>
      </p:sp>
      <p:sp>
        <p:nvSpPr>
          <p:cNvPr id="3" name="TextBox 2"/>
          <p:cNvSpPr txBox="1"/>
          <p:nvPr/>
        </p:nvSpPr>
        <p:spPr>
          <a:xfrm>
            <a:off x="617622" y="240632"/>
            <a:ext cx="11205410" cy="7417415"/>
          </a:xfrm>
          <a:prstGeom prst="rect">
            <a:avLst/>
          </a:prstGeom>
          <a:noFill/>
        </p:spPr>
        <p:txBody>
          <a:bodyPr wrap="square" rtlCol="0">
            <a:spAutoFit/>
          </a:bodyPr>
          <a:lstStyle/>
          <a:p>
            <a:pPr algn="ctr"/>
            <a:r>
              <a:rPr lang="en-US" sz="4400" dirty="0"/>
              <a:t>Ethics Code of</a:t>
            </a:r>
          </a:p>
          <a:p>
            <a:pPr algn="ctr"/>
            <a:r>
              <a:rPr lang="en-US" sz="4400" dirty="0"/>
              <a:t>American Psychological Association</a:t>
            </a:r>
          </a:p>
          <a:p>
            <a:pPr marL="571500" indent="-571500">
              <a:buFont typeface="Wingdings" panose="05000000000000000000" pitchFamily="2" charset="2"/>
              <a:buChar char="q"/>
            </a:pPr>
            <a:r>
              <a:rPr lang="en-US" sz="3200" dirty="0"/>
              <a:t>“Psychologists strive to be aware of the possible effect</a:t>
            </a:r>
          </a:p>
          <a:p>
            <a:r>
              <a:rPr lang="en-US" sz="3200" dirty="0"/>
              <a:t>     of their own physical and mental health on their ability</a:t>
            </a:r>
          </a:p>
          <a:p>
            <a:r>
              <a:rPr lang="en-US" sz="3200" dirty="0"/>
              <a:t>     to help those with whom they work”</a:t>
            </a:r>
          </a:p>
          <a:p>
            <a:r>
              <a:rPr lang="en-US" sz="3200" dirty="0"/>
              <a:t>     [Principle A, Standard 2.06].</a:t>
            </a:r>
          </a:p>
          <a:p>
            <a:endParaRPr lang="en-US" sz="3200" dirty="0"/>
          </a:p>
          <a:p>
            <a:pPr marL="571500" indent="-571500">
              <a:buFont typeface="Wingdings" panose="05000000000000000000" pitchFamily="2" charset="2"/>
              <a:buChar char="q"/>
            </a:pPr>
            <a:r>
              <a:rPr lang="en-US" sz="3200" dirty="0"/>
              <a:t>Most ethical principals mandate that mental health</a:t>
            </a:r>
          </a:p>
          <a:p>
            <a:r>
              <a:rPr lang="en-US" sz="3200" dirty="0"/>
              <a:t>      professionals strive to remain cognizant of the potential</a:t>
            </a:r>
          </a:p>
          <a:p>
            <a:r>
              <a:rPr lang="en-US" sz="3200" dirty="0"/>
              <a:t>      effects on their own physical and mental health </a:t>
            </a:r>
          </a:p>
          <a:p>
            <a:r>
              <a:rPr lang="en-US" sz="3200" dirty="0"/>
              <a:t>      (Wise, Hersh &amp; Gibson, 2012).</a:t>
            </a:r>
          </a:p>
          <a:p>
            <a:r>
              <a:rPr lang="en-US" sz="1600" dirty="0"/>
              <a:t>								 ©Frank M. Dattilio, Ph.D., ABPP</a:t>
            </a:r>
          </a:p>
          <a:p>
            <a:endParaRPr lang="en-US" sz="3200" dirty="0"/>
          </a:p>
          <a:p>
            <a:pPr marL="571500" indent="-571500">
              <a:buFont typeface="Wingdings" panose="05000000000000000000" pitchFamily="2" charset="2"/>
              <a:buChar char="v"/>
            </a:pPr>
            <a:endParaRPr lang="en-US" sz="3600" dirty="0"/>
          </a:p>
        </p:txBody>
      </p:sp>
    </p:spTree>
    <p:extLst>
      <p:ext uri="{BB962C8B-B14F-4D97-AF65-F5344CB8AC3E}">
        <p14:creationId xmlns:p14="http://schemas.microsoft.com/office/powerpoint/2010/main" val="1723750941"/>
      </p:ext>
    </p:extLst>
  </p:cSld>
  <p:clrMapOvr>
    <a:masterClrMapping/>
  </p:clrMapOvr>
  <mc:AlternateContent xmlns:mc="http://schemas.openxmlformats.org/markup-compatibility/2006" xmlns:p14="http://schemas.microsoft.com/office/powerpoint/2010/main">
    <mc:Choice Requires="p14">
      <p:transition spd="slow" p14:dur="2000" advTm="11090"/>
    </mc:Choice>
    <mc:Fallback xmlns="">
      <p:transition spd="slow" advTm="1109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F6B34B2-8A04-45A5-A05E-F27EF267F487}" type="slidenum">
              <a:rPr lang="en-US" smtClean="0"/>
              <a:t>32</a:t>
            </a:fld>
            <a:endParaRPr lang="en-US"/>
          </a:p>
        </p:txBody>
      </p:sp>
      <p:sp>
        <p:nvSpPr>
          <p:cNvPr id="3" name="TextBox 2"/>
          <p:cNvSpPr txBox="1"/>
          <p:nvPr/>
        </p:nvSpPr>
        <p:spPr>
          <a:xfrm>
            <a:off x="890336" y="489284"/>
            <a:ext cx="11133221" cy="5693866"/>
          </a:xfrm>
          <a:prstGeom prst="rect">
            <a:avLst/>
          </a:prstGeom>
          <a:noFill/>
        </p:spPr>
        <p:txBody>
          <a:bodyPr wrap="square" rtlCol="0">
            <a:spAutoFit/>
          </a:bodyPr>
          <a:lstStyle/>
          <a:p>
            <a:pPr marL="571500" indent="-571500">
              <a:buFont typeface="Wingdings" panose="05000000000000000000" pitchFamily="2" charset="2"/>
              <a:buChar char="q"/>
            </a:pPr>
            <a:r>
              <a:rPr lang="en-US" sz="3600" dirty="0"/>
              <a:t>Self-care and self-reflective practice are now </a:t>
            </a:r>
          </a:p>
          <a:p>
            <a:r>
              <a:rPr lang="en-US" sz="3600" dirty="0"/>
              <a:t>     recognized by the American Psychological Association</a:t>
            </a:r>
          </a:p>
          <a:p>
            <a:r>
              <a:rPr lang="en-US" sz="3600" dirty="0"/>
              <a:t>     and other professional organizations as </a:t>
            </a:r>
            <a:r>
              <a:rPr lang="en-US" sz="3600" u="sng" dirty="0"/>
              <a:t>foundational      </a:t>
            </a:r>
            <a:r>
              <a:rPr lang="en-US" sz="3600" dirty="0"/>
              <a:t>          </a:t>
            </a:r>
          </a:p>
          <a:p>
            <a:r>
              <a:rPr lang="en-US" sz="3600" dirty="0"/>
              <a:t>     </a:t>
            </a:r>
            <a:r>
              <a:rPr lang="en-US" sz="3600" u="sng" dirty="0"/>
              <a:t>competencies</a:t>
            </a:r>
            <a:r>
              <a:rPr lang="en-US" sz="3600" dirty="0"/>
              <a:t> to be integrated into graduate training.</a:t>
            </a:r>
          </a:p>
          <a:p>
            <a:endParaRPr lang="en-US" sz="3600" dirty="0"/>
          </a:p>
          <a:p>
            <a:pPr marL="571500" indent="-571500">
              <a:buFont typeface="Wingdings" panose="05000000000000000000" pitchFamily="2" charset="2"/>
              <a:buChar char="q"/>
            </a:pPr>
            <a:r>
              <a:rPr lang="en-US" sz="3600" dirty="0"/>
              <a:t>Efforts have been made to insure that graduate school</a:t>
            </a:r>
          </a:p>
          <a:p>
            <a:r>
              <a:rPr lang="en-US" sz="3600" dirty="0"/>
              <a:t>     trainees in the field of mental health delivery are aware</a:t>
            </a:r>
          </a:p>
          <a:p>
            <a:r>
              <a:rPr lang="en-US" sz="3600" dirty="0"/>
              <a:t>     of these dynamics early during their educational </a:t>
            </a:r>
          </a:p>
          <a:p>
            <a:r>
              <a:rPr lang="en-US" sz="3600" dirty="0"/>
              <a:t>     process. </a:t>
            </a:r>
          </a:p>
          <a:p>
            <a:r>
              <a:rPr lang="en-US" sz="2000" dirty="0"/>
              <a:t>(Myers, et al., 2012; Pakenham, 2014; Pakenham &amp; Stafford-Brown, 2012; Shapiro, Brown &amp; </a:t>
            </a:r>
            <a:r>
              <a:rPr lang="en-US" sz="2000" dirty="0" err="1"/>
              <a:t>Biegel</a:t>
            </a:r>
            <a:r>
              <a:rPr lang="en-US" sz="2000" dirty="0"/>
              <a:t>, 2007).</a:t>
            </a:r>
          </a:p>
          <a:p>
            <a:r>
              <a:rPr lang="en-US" sz="2000" dirty="0"/>
              <a:t>									 </a:t>
            </a:r>
            <a:r>
              <a:rPr lang="en-US" sz="1600" dirty="0"/>
              <a:t>©Frank M. Dattilio, Ph.D., ABPP</a:t>
            </a:r>
          </a:p>
        </p:txBody>
      </p:sp>
    </p:spTree>
    <p:extLst>
      <p:ext uri="{BB962C8B-B14F-4D97-AF65-F5344CB8AC3E}">
        <p14:creationId xmlns:p14="http://schemas.microsoft.com/office/powerpoint/2010/main" val="1540805744"/>
      </p:ext>
    </p:extLst>
  </p:cSld>
  <p:clrMapOvr>
    <a:masterClrMapping/>
  </p:clrMapOvr>
  <mc:AlternateContent xmlns:mc="http://schemas.openxmlformats.org/markup-compatibility/2006" xmlns:p14="http://schemas.microsoft.com/office/powerpoint/2010/main">
    <mc:Choice Requires="p14">
      <p:transition spd="slow" p14:dur="2000" advTm="11043"/>
    </mc:Choice>
    <mc:Fallback xmlns="">
      <p:transition spd="slow" advTm="11043"/>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F6B34B2-8A04-45A5-A05E-F27EF267F487}" type="slidenum">
              <a:rPr lang="en-US" smtClean="0"/>
              <a:t>33</a:t>
            </a:fld>
            <a:endParaRPr lang="en-US"/>
          </a:p>
        </p:txBody>
      </p:sp>
      <p:sp>
        <p:nvSpPr>
          <p:cNvPr id="3" name="TextBox 2"/>
          <p:cNvSpPr txBox="1"/>
          <p:nvPr/>
        </p:nvSpPr>
        <p:spPr>
          <a:xfrm>
            <a:off x="176463" y="497305"/>
            <a:ext cx="12015537" cy="830997"/>
          </a:xfrm>
          <a:prstGeom prst="rect">
            <a:avLst/>
          </a:prstGeom>
          <a:noFill/>
        </p:spPr>
        <p:txBody>
          <a:bodyPr wrap="square" rtlCol="0">
            <a:spAutoFit/>
          </a:bodyPr>
          <a:lstStyle/>
          <a:p>
            <a:pPr algn="ctr"/>
            <a:r>
              <a:rPr lang="en-US" sz="4800" dirty="0"/>
              <a:t>RECOGNIZING EARLY WARNING SIGNALS</a:t>
            </a:r>
          </a:p>
        </p:txBody>
      </p:sp>
      <p:sp>
        <p:nvSpPr>
          <p:cNvPr id="4" name="TextBox 3"/>
          <p:cNvSpPr txBox="1"/>
          <p:nvPr/>
        </p:nvSpPr>
        <p:spPr>
          <a:xfrm>
            <a:off x="1307432" y="1604211"/>
            <a:ext cx="7916779" cy="707886"/>
          </a:xfrm>
          <a:prstGeom prst="rect">
            <a:avLst/>
          </a:prstGeom>
          <a:noFill/>
        </p:spPr>
        <p:txBody>
          <a:bodyPr wrap="square" rtlCol="0">
            <a:spAutoFit/>
          </a:bodyPr>
          <a:lstStyle/>
          <a:p>
            <a:pPr marL="457200" indent="-457200">
              <a:buFont typeface="Wingdings" panose="05000000000000000000" pitchFamily="2" charset="2"/>
              <a:buChar char="q"/>
            </a:pPr>
            <a:r>
              <a:rPr lang="en-US" sz="4000" dirty="0"/>
              <a:t>Frequently feeling tired or irritable</a:t>
            </a:r>
          </a:p>
        </p:txBody>
      </p:sp>
      <p:sp>
        <p:nvSpPr>
          <p:cNvPr id="5" name="TextBox 4"/>
          <p:cNvSpPr txBox="1"/>
          <p:nvPr/>
        </p:nvSpPr>
        <p:spPr>
          <a:xfrm flipH="1">
            <a:off x="1307432" y="2234063"/>
            <a:ext cx="9994232" cy="707886"/>
          </a:xfrm>
          <a:prstGeom prst="rect">
            <a:avLst/>
          </a:prstGeom>
          <a:noFill/>
        </p:spPr>
        <p:txBody>
          <a:bodyPr wrap="square" rtlCol="0">
            <a:spAutoFit/>
          </a:bodyPr>
          <a:lstStyle/>
          <a:p>
            <a:pPr marL="571500" indent="-571500">
              <a:buFont typeface="Wingdings" panose="05000000000000000000" pitchFamily="2" charset="2"/>
              <a:buChar char="q"/>
            </a:pPr>
            <a:r>
              <a:rPr lang="en-US" sz="4000" dirty="0"/>
              <a:t>Arguing with others over minor issues</a:t>
            </a:r>
          </a:p>
        </p:txBody>
      </p:sp>
      <p:sp>
        <p:nvSpPr>
          <p:cNvPr id="6" name="TextBox 5"/>
          <p:cNvSpPr txBox="1"/>
          <p:nvPr/>
        </p:nvSpPr>
        <p:spPr>
          <a:xfrm>
            <a:off x="1307432" y="2863915"/>
            <a:ext cx="8181474" cy="707886"/>
          </a:xfrm>
          <a:prstGeom prst="rect">
            <a:avLst/>
          </a:prstGeom>
          <a:noFill/>
        </p:spPr>
        <p:txBody>
          <a:bodyPr wrap="square" rtlCol="0">
            <a:spAutoFit/>
          </a:bodyPr>
          <a:lstStyle/>
          <a:p>
            <a:pPr marL="571500" indent="-571500">
              <a:buFont typeface="Wingdings" panose="05000000000000000000" pitchFamily="2" charset="2"/>
              <a:buChar char="q"/>
            </a:pPr>
            <a:r>
              <a:rPr lang="en-US" sz="4000" dirty="0"/>
              <a:t>Inability to relax</a:t>
            </a:r>
          </a:p>
        </p:txBody>
      </p:sp>
      <p:sp>
        <p:nvSpPr>
          <p:cNvPr id="7" name="TextBox 6"/>
          <p:cNvSpPr txBox="1"/>
          <p:nvPr/>
        </p:nvSpPr>
        <p:spPr>
          <a:xfrm>
            <a:off x="1307431" y="3488383"/>
            <a:ext cx="10756231" cy="707886"/>
          </a:xfrm>
          <a:prstGeom prst="rect">
            <a:avLst/>
          </a:prstGeom>
          <a:noFill/>
        </p:spPr>
        <p:txBody>
          <a:bodyPr wrap="square" rtlCol="0">
            <a:spAutoFit/>
          </a:bodyPr>
          <a:lstStyle/>
          <a:p>
            <a:pPr marL="571500" indent="-571500">
              <a:buFont typeface="Wingdings" panose="05000000000000000000" pitchFamily="2" charset="2"/>
              <a:buChar char="q"/>
            </a:pPr>
            <a:r>
              <a:rPr lang="en-US" sz="4000" dirty="0"/>
              <a:t>Constantly feeling in demand or under pressure</a:t>
            </a:r>
          </a:p>
        </p:txBody>
      </p:sp>
      <p:sp>
        <p:nvSpPr>
          <p:cNvPr id="8" name="TextBox 7"/>
          <p:cNvSpPr txBox="1"/>
          <p:nvPr/>
        </p:nvSpPr>
        <p:spPr>
          <a:xfrm>
            <a:off x="1307430" y="4118235"/>
            <a:ext cx="9857874" cy="707886"/>
          </a:xfrm>
          <a:prstGeom prst="rect">
            <a:avLst/>
          </a:prstGeom>
          <a:noFill/>
        </p:spPr>
        <p:txBody>
          <a:bodyPr wrap="square" rtlCol="0">
            <a:spAutoFit/>
          </a:bodyPr>
          <a:lstStyle/>
          <a:p>
            <a:pPr marL="571500" indent="-571500">
              <a:buFont typeface="Wingdings" panose="05000000000000000000" pitchFamily="2" charset="2"/>
              <a:buChar char="q"/>
            </a:pPr>
            <a:r>
              <a:rPr lang="en-US" sz="4000" dirty="0"/>
              <a:t>Lacking patience or tolerance</a:t>
            </a:r>
          </a:p>
        </p:txBody>
      </p:sp>
      <p:sp>
        <p:nvSpPr>
          <p:cNvPr id="9" name="TextBox 8"/>
          <p:cNvSpPr txBox="1"/>
          <p:nvPr/>
        </p:nvSpPr>
        <p:spPr>
          <a:xfrm>
            <a:off x="1307429" y="4748087"/>
            <a:ext cx="8999621" cy="707886"/>
          </a:xfrm>
          <a:prstGeom prst="rect">
            <a:avLst/>
          </a:prstGeom>
          <a:noFill/>
        </p:spPr>
        <p:txBody>
          <a:bodyPr wrap="square" rtlCol="0">
            <a:spAutoFit/>
          </a:bodyPr>
          <a:lstStyle/>
          <a:p>
            <a:pPr marL="571500" indent="-571500">
              <a:buFont typeface="Wingdings" panose="05000000000000000000" pitchFamily="2" charset="2"/>
              <a:buChar char="q"/>
            </a:pPr>
            <a:r>
              <a:rPr lang="en-US" sz="4000" dirty="0"/>
              <a:t>Compassion/fatigue</a:t>
            </a:r>
          </a:p>
        </p:txBody>
      </p:sp>
      <p:sp>
        <p:nvSpPr>
          <p:cNvPr id="10" name="TextBox 9"/>
          <p:cNvSpPr txBox="1"/>
          <p:nvPr/>
        </p:nvSpPr>
        <p:spPr>
          <a:xfrm>
            <a:off x="545877" y="5817741"/>
            <a:ext cx="10010274" cy="923330"/>
          </a:xfrm>
          <a:prstGeom prst="rect">
            <a:avLst/>
          </a:prstGeom>
          <a:noFill/>
        </p:spPr>
        <p:txBody>
          <a:bodyPr wrap="square" rtlCol="0">
            <a:spAutoFit/>
          </a:bodyPr>
          <a:lstStyle/>
          <a:p>
            <a:r>
              <a:rPr lang="en-US" dirty="0"/>
              <a:t>Adapted from Ludgate, J.W. (2012). </a:t>
            </a:r>
            <a:r>
              <a:rPr lang="en-US" u="sng" dirty="0"/>
              <a:t>Heal Yourself</a:t>
            </a:r>
            <a:r>
              <a:rPr lang="en-US" dirty="0"/>
              <a:t>.  Sarasota, FL:  Professional Resource Press.</a:t>
            </a:r>
          </a:p>
          <a:p>
            <a:endParaRPr lang="en-US" dirty="0"/>
          </a:p>
          <a:p>
            <a:r>
              <a:rPr lang="en-US" dirty="0"/>
              <a:t>							</a:t>
            </a:r>
            <a:r>
              <a:rPr lang="en-US" sz="1800" dirty="0"/>
              <a:t> </a:t>
            </a:r>
            <a:r>
              <a:rPr lang="en-US" sz="1600" dirty="0"/>
              <a:t>©Frank M. Dattilio, Ph.D., ABPP</a:t>
            </a:r>
          </a:p>
        </p:txBody>
      </p:sp>
    </p:spTree>
    <p:custDataLst>
      <p:tags r:id="rId1"/>
    </p:custDataLst>
    <p:extLst>
      <p:ext uri="{BB962C8B-B14F-4D97-AF65-F5344CB8AC3E}">
        <p14:creationId xmlns:p14="http://schemas.microsoft.com/office/powerpoint/2010/main" val="265086936"/>
      </p:ext>
    </p:extLst>
  </p:cSld>
  <p:clrMapOvr>
    <a:masterClrMapping/>
  </p:clrMapOvr>
  <mc:AlternateContent xmlns:mc="http://schemas.openxmlformats.org/markup-compatibility/2006" xmlns:p14="http://schemas.microsoft.com/office/powerpoint/2010/main">
    <mc:Choice Requires="p14">
      <p:transition spd="slow" p14:dur="2000" advTm="11827"/>
    </mc:Choice>
    <mc:Fallback xmlns="">
      <p:transition spd="slow" advTm="118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3000">
              <a:schemeClr val="accent1">
                <a:lumMod val="45000"/>
                <a:lumOff val="55000"/>
              </a:schemeClr>
            </a:gs>
            <a:gs pos="37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F6B34B2-8A04-45A5-A05E-F27EF267F487}" type="slidenum">
              <a:rPr lang="en-US" smtClean="0"/>
              <a:t>34</a:t>
            </a:fld>
            <a:endParaRPr lang="en-US"/>
          </a:p>
        </p:txBody>
      </p:sp>
      <p:sp>
        <p:nvSpPr>
          <p:cNvPr id="3" name="TextBox 2"/>
          <p:cNvSpPr txBox="1"/>
          <p:nvPr/>
        </p:nvSpPr>
        <p:spPr>
          <a:xfrm>
            <a:off x="529388" y="269544"/>
            <a:ext cx="10404323" cy="1323439"/>
          </a:xfrm>
          <a:prstGeom prst="rect">
            <a:avLst/>
          </a:prstGeom>
          <a:noFill/>
        </p:spPr>
        <p:txBody>
          <a:bodyPr wrap="none" rtlCol="0">
            <a:spAutoFit/>
          </a:bodyPr>
          <a:lstStyle/>
          <a:p>
            <a:pPr marL="571500" indent="-571500">
              <a:buFont typeface="Wingdings" panose="05000000000000000000" pitchFamily="2" charset="2"/>
              <a:buChar char="q"/>
            </a:pPr>
            <a:r>
              <a:rPr lang="en-US" sz="4000" dirty="0"/>
              <a:t>Feeling as though there is insufficient time for </a:t>
            </a:r>
          </a:p>
          <a:p>
            <a:r>
              <a:rPr lang="en-US" sz="4000" dirty="0"/>
              <a:t>     yourself, family or friends.</a:t>
            </a:r>
          </a:p>
        </p:txBody>
      </p:sp>
      <p:sp>
        <p:nvSpPr>
          <p:cNvPr id="4" name="TextBox 3"/>
          <p:cNvSpPr txBox="1"/>
          <p:nvPr/>
        </p:nvSpPr>
        <p:spPr>
          <a:xfrm>
            <a:off x="529388" y="1938961"/>
            <a:ext cx="10643937" cy="707886"/>
          </a:xfrm>
          <a:prstGeom prst="rect">
            <a:avLst/>
          </a:prstGeom>
          <a:noFill/>
        </p:spPr>
        <p:txBody>
          <a:bodyPr wrap="square" rtlCol="0">
            <a:spAutoFit/>
          </a:bodyPr>
          <a:lstStyle/>
          <a:p>
            <a:pPr marL="571500" indent="-571500">
              <a:buFont typeface="Wingdings" panose="05000000000000000000" pitchFamily="2" charset="2"/>
              <a:buChar char="q"/>
            </a:pPr>
            <a:r>
              <a:rPr lang="en-US" sz="4000" dirty="0"/>
              <a:t>Memory and concentration lapses</a:t>
            </a:r>
          </a:p>
        </p:txBody>
      </p:sp>
      <p:sp>
        <p:nvSpPr>
          <p:cNvPr id="5" name="TextBox 4"/>
          <p:cNvSpPr txBox="1"/>
          <p:nvPr/>
        </p:nvSpPr>
        <p:spPr>
          <a:xfrm>
            <a:off x="529388" y="2992825"/>
            <a:ext cx="11526253" cy="1323439"/>
          </a:xfrm>
          <a:prstGeom prst="rect">
            <a:avLst/>
          </a:prstGeom>
          <a:noFill/>
        </p:spPr>
        <p:txBody>
          <a:bodyPr wrap="square" rtlCol="0">
            <a:spAutoFit/>
          </a:bodyPr>
          <a:lstStyle/>
          <a:p>
            <a:pPr marL="571500" indent="-571500">
              <a:buFont typeface="Wingdings" panose="05000000000000000000" pitchFamily="2" charset="2"/>
              <a:buChar char="q"/>
            </a:pPr>
            <a:r>
              <a:rPr lang="en-US" sz="4000" dirty="0"/>
              <a:t>Lacking interest in or time for socializing or   </a:t>
            </a:r>
          </a:p>
          <a:p>
            <a:r>
              <a:rPr lang="en-US" sz="4000" dirty="0"/>
              <a:t>     engaging in recreational activities </a:t>
            </a:r>
          </a:p>
        </p:txBody>
      </p:sp>
      <p:sp>
        <p:nvSpPr>
          <p:cNvPr id="6" name="TextBox 5"/>
          <p:cNvSpPr txBox="1"/>
          <p:nvPr/>
        </p:nvSpPr>
        <p:spPr>
          <a:xfrm>
            <a:off x="529388" y="4623820"/>
            <a:ext cx="10988841" cy="1815882"/>
          </a:xfrm>
          <a:prstGeom prst="rect">
            <a:avLst/>
          </a:prstGeom>
          <a:noFill/>
        </p:spPr>
        <p:txBody>
          <a:bodyPr wrap="square" rtlCol="0">
            <a:spAutoFit/>
          </a:bodyPr>
          <a:lstStyle/>
          <a:p>
            <a:pPr marL="571500" indent="-571500">
              <a:buFont typeface="Wingdings" panose="05000000000000000000" pitchFamily="2" charset="2"/>
              <a:buChar char="q"/>
            </a:pPr>
            <a:r>
              <a:rPr lang="en-US" sz="4000" dirty="0"/>
              <a:t>Feeling irritable, tired and unfulfilled at the end of the work day</a:t>
            </a:r>
          </a:p>
          <a:p>
            <a:endParaRPr lang="en-US" sz="1600" dirty="0"/>
          </a:p>
          <a:p>
            <a:r>
              <a:rPr lang="en-US" sz="1600" dirty="0"/>
              <a:t>								 ©Frank M. Dattilio, Ph.D., ABPP</a:t>
            </a:r>
          </a:p>
        </p:txBody>
      </p:sp>
    </p:spTree>
    <p:custDataLst>
      <p:tags r:id="rId1"/>
    </p:custDataLst>
    <p:extLst>
      <p:ext uri="{BB962C8B-B14F-4D97-AF65-F5344CB8AC3E}">
        <p14:creationId xmlns:p14="http://schemas.microsoft.com/office/powerpoint/2010/main" val="2281073054"/>
      </p:ext>
    </p:extLst>
  </p:cSld>
  <p:clrMapOvr>
    <a:masterClrMapping/>
  </p:clrMapOvr>
  <mc:AlternateContent xmlns:mc="http://schemas.openxmlformats.org/markup-compatibility/2006" xmlns:p14="http://schemas.microsoft.com/office/powerpoint/2010/main">
    <mc:Choice Requires="p14">
      <p:transition spd="slow" p14:dur="2000" advTm="12483"/>
    </mc:Choice>
    <mc:Fallback xmlns="">
      <p:transition spd="slow" advTm="124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F6B34B2-8A04-45A5-A05E-F27EF267F487}" type="slidenum">
              <a:rPr lang="en-US" smtClean="0"/>
              <a:t>35</a:t>
            </a:fld>
            <a:endParaRPr lang="en-US"/>
          </a:p>
        </p:txBody>
      </p:sp>
      <p:sp>
        <p:nvSpPr>
          <p:cNvPr id="3" name="TextBox 2"/>
          <p:cNvSpPr txBox="1"/>
          <p:nvPr/>
        </p:nvSpPr>
        <p:spPr>
          <a:xfrm>
            <a:off x="834190" y="328863"/>
            <a:ext cx="10692063" cy="769441"/>
          </a:xfrm>
          <a:prstGeom prst="rect">
            <a:avLst/>
          </a:prstGeom>
          <a:noFill/>
        </p:spPr>
        <p:txBody>
          <a:bodyPr wrap="square" rtlCol="0">
            <a:spAutoFit/>
          </a:bodyPr>
          <a:lstStyle/>
          <a:p>
            <a:r>
              <a:rPr lang="en-US" sz="4400" dirty="0"/>
              <a:t>Make a List of Personal Indicators of Distress</a:t>
            </a:r>
          </a:p>
        </p:txBody>
      </p:sp>
      <p:sp>
        <p:nvSpPr>
          <p:cNvPr id="5" name="TextBox 4"/>
          <p:cNvSpPr txBox="1"/>
          <p:nvPr/>
        </p:nvSpPr>
        <p:spPr>
          <a:xfrm>
            <a:off x="497304" y="1235242"/>
            <a:ext cx="11694695" cy="5878532"/>
          </a:xfrm>
          <a:prstGeom prst="rect">
            <a:avLst/>
          </a:prstGeom>
          <a:noFill/>
        </p:spPr>
        <p:txBody>
          <a:bodyPr wrap="square" rtlCol="0">
            <a:spAutoFit/>
          </a:bodyPr>
          <a:lstStyle/>
          <a:p>
            <a:pPr marL="571500" indent="-571500">
              <a:buFont typeface="Wingdings" panose="05000000000000000000" pitchFamily="2" charset="2"/>
              <a:buChar char="q"/>
            </a:pPr>
            <a:endParaRPr lang="en-US" sz="4000" dirty="0"/>
          </a:p>
          <a:p>
            <a:pPr marL="571500" indent="-571500">
              <a:buFont typeface="Wingdings" panose="05000000000000000000" pitchFamily="2" charset="2"/>
              <a:buChar char="q"/>
            </a:pPr>
            <a:r>
              <a:rPr lang="en-US" sz="4000" dirty="0"/>
              <a:t>Changes in my behavior/attitude</a:t>
            </a:r>
          </a:p>
          <a:p>
            <a:pPr marL="571500" indent="-571500">
              <a:buFont typeface="Wingdings" panose="05000000000000000000" pitchFamily="2" charset="2"/>
              <a:buChar char="q"/>
            </a:pPr>
            <a:r>
              <a:rPr lang="en-US" sz="4000" dirty="0"/>
              <a:t>Changes in my thinking style</a:t>
            </a:r>
          </a:p>
          <a:p>
            <a:pPr marL="571500" indent="-571500">
              <a:buFont typeface="Wingdings" panose="05000000000000000000" pitchFamily="2" charset="2"/>
              <a:buChar char="q"/>
            </a:pPr>
            <a:r>
              <a:rPr lang="en-US" sz="4000" dirty="0"/>
              <a:t>Comments from others about their observations</a:t>
            </a:r>
          </a:p>
          <a:p>
            <a:r>
              <a:rPr lang="en-US" sz="4000" dirty="0"/>
              <a:t>     of me</a:t>
            </a:r>
          </a:p>
          <a:p>
            <a:pPr marL="571500" indent="-571500">
              <a:buFont typeface="Wingdings" panose="05000000000000000000" pitchFamily="2" charset="2"/>
              <a:buChar char="q"/>
            </a:pPr>
            <a:r>
              <a:rPr lang="en-US" sz="4000" dirty="0"/>
              <a:t>Differing reactions from others who know me well</a:t>
            </a:r>
          </a:p>
          <a:p>
            <a:pPr marL="571500" indent="-571500">
              <a:buFont typeface="Wingdings" panose="05000000000000000000" pitchFamily="2" charset="2"/>
              <a:buChar char="q"/>
            </a:pPr>
            <a:r>
              <a:rPr lang="en-US" sz="4000" dirty="0"/>
              <a:t>Differences in patients’ responses to me as a</a:t>
            </a:r>
          </a:p>
          <a:p>
            <a:r>
              <a:rPr lang="en-US" sz="4000" dirty="0"/>
              <a:t>     therapist</a:t>
            </a:r>
          </a:p>
          <a:p>
            <a:r>
              <a:rPr lang="en-US" sz="1600" dirty="0"/>
              <a:t>								 	©Frank M. Dattilio, Ph.D., ABPP</a:t>
            </a:r>
          </a:p>
          <a:p>
            <a:pPr marL="571500" indent="-571500">
              <a:buFont typeface="Wingdings" panose="05000000000000000000" pitchFamily="2" charset="2"/>
              <a:buChar char="q"/>
            </a:pPr>
            <a:endParaRPr lang="en-US" sz="4000" dirty="0"/>
          </a:p>
        </p:txBody>
      </p:sp>
    </p:spTree>
    <p:extLst>
      <p:ext uri="{BB962C8B-B14F-4D97-AF65-F5344CB8AC3E}">
        <p14:creationId xmlns:p14="http://schemas.microsoft.com/office/powerpoint/2010/main" val="2919046476"/>
      </p:ext>
    </p:extLst>
  </p:cSld>
  <p:clrMapOvr>
    <a:masterClrMapping/>
  </p:clrMapOvr>
  <mc:AlternateContent xmlns:mc="http://schemas.openxmlformats.org/markup-compatibility/2006" xmlns:p14="http://schemas.microsoft.com/office/powerpoint/2010/main">
    <mc:Choice Requires="p14">
      <p:transition spd="slow" p14:dur="2000" advTm="9827"/>
    </mc:Choice>
    <mc:Fallback xmlns="">
      <p:transition spd="slow" advTm="9827"/>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7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F6B34B2-8A04-45A5-A05E-F27EF267F487}" type="slidenum">
              <a:rPr lang="en-US" smtClean="0"/>
              <a:t>36</a:t>
            </a:fld>
            <a:endParaRPr lang="en-US"/>
          </a:p>
        </p:txBody>
      </p:sp>
      <p:sp>
        <p:nvSpPr>
          <p:cNvPr id="3" name="TextBox 2"/>
          <p:cNvSpPr txBox="1"/>
          <p:nvPr/>
        </p:nvSpPr>
        <p:spPr>
          <a:xfrm>
            <a:off x="641684" y="72190"/>
            <a:ext cx="8694821" cy="830997"/>
          </a:xfrm>
          <a:prstGeom prst="rect">
            <a:avLst/>
          </a:prstGeom>
          <a:noFill/>
        </p:spPr>
        <p:txBody>
          <a:bodyPr wrap="square" rtlCol="0">
            <a:spAutoFit/>
          </a:bodyPr>
          <a:lstStyle/>
          <a:p>
            <a:r>
              <a:rPr lang="en-US" sz="4800" dirty="0"/>
              <a:t>Strategies:</a:t>
            </a:r>
          </a:p>
        </p:txBody>
      </p:sp>
      <p:sp>
        <p:nvSpPr>
          <p:cNvPr id="4" name="TextBox 3"/>
          <p:cNvSpPr txBox="1"/>
          <p:nvPr/>
        </p:nvSpPr>
        <p:spPr>
          <a:xfrm>
            <a:off x="641684" y="1458892"/>
            <a:ext cx="11309684" cy="4524315"/>
          </a:xfrm>
          <a:prstGeom prst="rect">
            <a:avLst/>
          </a:prstGeom>
          <a:noFill/>
        </p:spPr>
        <p:txBody>
          <a:bodyPr wrap="square" rtlCol="0">
            <a:spAutoFit/>
          </a:bodyPr>
          <a:lstStyle/>
          <a:p>
            <a:pPr marL="571500" indent="-571500">
              <a:buFont typeface="Wingdings" panose="05000000000000000000" pitchFamily="2" charset="2"/>
              <a:buChar char="q"/>
            </a:pPr>
            <a:r>
              <a:rPr lang="en-US" sz="3600" dirty="0"/>
              <a:t>No full-time home office</a:t>
            </a:r>
          </a:p>
          <a:p>
            <a:endParaRPr lang="en-US" sz="3600" dirty="0"/>
          </a:p>
          <a:p>
            <a:pPr marL="571500" indent="-571500">
              <a:buFont typeface="Wingdings" panose="05000000000000000000" pitchFamily="2" charset="2"/>
              <a:buChar char="q"/>
            </a:pPr>
            <a:r>
              <a:rPr lang="en-US" sz="3600" dirty="0"/>
              <a:t>Meet regularly with colleagues</a:t>
            </a:r>
          </a:p>
          <a:p>
            <a:endParaRPr lang="en-US" sz="3600" dirty="0"/>
          </a:p>
          <a:p>
            <a:pPr marL="571500" indent="-571500">
              <a:buFont typeface="Wingdings" panose="05000000000000000000" pitchFamily="2" charset="2"/>
              <a:buChar char="q"/>
            </a:pPr>
            <a:r>
              <a:rPr lang="en-US" sz="3600" dirty="0"/>
              <a:t>Take expanded lunch breaks and/or walks</a:t>
            </a:r>
          </a:p>
          <a:p>
            <a:endParaRPr lang="en-US" sz="3600" dirty="0"/>
          </a:p>
          <a:p>
            <a:pPr marL="571500" indent="-571500">
              <a:buFont typeface="Wingdings" panose="05000000000000000000" pitchFamily="2" charset="2"/>
              <a:buChar char="q"/>
            </a:pPr>
            <a:r>
              <a:rPr lang="en-US" sz="3600" dirty="0"/>
              <a:t>Mindfulness meditation or progressive muscle</a:t>
            </a:r>
          </a:p>
          <a:p>
            <a:r>
              <a:rPr lang="en-US" sz="3600" dirty="0"/>
              <a:t>     relaxation</a:t>
            </a:r>
          </a:p>
        </p:txBody>
      </p:sp>
      <p:sp>
        <p:nvSpPr>
          <p:cNvPr id="5" name="TextBox 4"/>
          <p:cNvSpPr txBox="1"/>
          <p:nvPr/>
        </p:nvSpPr>
        <p:spPr>
          <a:xfrm>
            <a:off x="440020" y="5870045"/>
            <a:ext cx="10146879" cy="923330"/>
          </a:xfrm>
          <a:prstGeom prst="rect">
            <a:avLst/>
          </a:prstGeom>
          <a:noFill/>
        </p:spPr>
        <p:txBody>
          <a:bodyPr wrap="square" rtlCol="0">
            <a:spAutoFit/>
          </a:bodyPr>
          <a:lstStyle/>
          <a:p>
            <a:r>
              <a:rPr lang="en-US" dirty="0"/>
              <a:t>J.S. Beck, 2005:  Not “Awfulize” Challenging Patients, Ellis, 1983).</a:t>
            </a:r>
          </a:p>
          <a:p>
            <a:endParaRPr lang="en-US" dirty="0"/>
          </a:p>
          <a:p>
            <a:r>
              <a:rPr lang="en-US" dirty="0"/>
              <a:t>							</a:t>
            </a:r>
            <a:r>
              <a:rPr lang="en-US" sz="1800" dirty="0"/>
              <a:t> </a:t>
            </a:r>
            <a:r>
              <a:rPr lang="en-US" sz="1600" dirty="0"/>
              <a:t>©Frank M. Dattilio, Ph.D., ABPP</a:t>
            </a:r>
          </a:p>
        </p:txBody>
      </p:sp>
    </p:spTree>
    <p:extLst>
      <p:ext uri="{BB962C8B-B14F-4D97-AF65-F5344CB8AC3E}">
        <p14:creationId xmlns:p14="http://schemas.microsoft.com/office/powerpoint/2010/main" val="2547655606"/>
      </p:ext>
    </p:extLst>
  </p:cSld>
  <p:clrMapOvr>
    <a:masterClrMapping/>
  </p:clrMapOvr>
  <mc:AlternateContent xmlns:mc="http://schemas.openxmlformats.org/markup-compatibility/2006" xmlns:p14="http://schemas.microsoft.com/office/powerpoint/2010/main">
    <mc:Choice Requires="p14">
      <p:transition spd="slow" p14:dur="2000" advTm="11138"/>
    </mc:Choice>
    <mc:Fallback xmlns="">
      <p:transition spd="slow" advTm="11138"/>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F6B34B2-8A04-45A5-A05E-F27EF267F487}" type="slidenum">
              <a:rPr lang="en-US" smtClean="0"/>
              <a:t>37</a:t>
            </a:fld>
            <a:endParaRPr lang="en-US"/>
          </a:p>
        </p:txBody>
      </p:sp>
      <p:sp>
        <p:nvSpPr>
          <p:cNvPr id="3" name="Rectangle 2"/>
          <p:cNvSpPr/>
          <p:nvPr/>
        </p:nvSpPr>
        <p:spPr>
          <a:xfrm>
            <a:off x="0" y="1109186"/>
            <a:ext cx="12191999" cy="6001643"/>
          </a:xfrm>
          <a:prstGeom prst="rect">
            <a:avLst/>
          </a:prstGeom>
        </p:spPr>
        <p:txBody>
          <a:bodyPr wrap="square">
            <a:spAutoFit/>
          </a:bodyPr>
          <a:lstStyle/>
          <a:p>
            <a:pPr marL="571500" indent="-571500">
              <a:buFont typeface="Wingdings" panose="05000000000000000000" pitchFamily="2" charset="2"/>
              <a:buChar char="q"/>
            </a:pPr>
            <a:r>
              <a:rPr lang="en-US" sz="3600" dirty="0"/>
              <a:t>Choose your patients carefully</a:t>
            </a:r>
          </a:p>
          <a:p>
            <a:endParaRPr lang="en-US" sz="3600" dirty="0"/>
          </a:p>
          <a:p>
            <a:pPr marL="571500" indent="-571500">
              <a:buFont typeface="Wingdings" panose="05000000000000000000" pitchFamily="2" charset="2"/>
              <a:buChar char="q"/>
            </a:pPr>
            <a:r>
              <a:rPr lang="en-US" sz="3600" dirty="0"/>
              <a:t>Use our own tools to help ourselves (i.e., emotional self scanning, restructuring of distorted beliefs, etc.) (Beck,  </a:t>
            </a:r>
          </a:p>
          <a:p>
            <a:r>
              <a:rPr lang="en-US" sz="3600" dirty="0"/>
              <a:t>     2005; Ellis, 1983).</a:t>
            </a:r>
          </a:p>
          <a:p>
            <a:endParaRPr lang="en-US" sz="3600" dirty="0"/>
          </a:p>
          <a:p>
            <a:pPr marL="571500" indent="-571500">
              <a:buFont typeface="Wingdings" panose="05000000000000000000" pitchFamily="2" charset="2"/>
              <a:buChar char="q"/>
            </a:pPr>
            <a:r>
              <a:rPr lang="en-US" sz="3600" dirty="0"/>
              <a:t>Consider psychotherapy/consultation for ourselves </a:t>
            </a:r>
          </a:p>
          <a:p>
            <a:endParaRPr lang="en-US" sz="3600" dirty="0"/>
          </a:p>
          <a:p>
            <a:r>
              <a:rPr lang="en-US" sz="2000" dirty="0"/>
              <a:t>J.S. Beck, 2005:  Not “Awfulize” challenging Patients, Ellis, 1983).</a:t>
            </a:r>
          </a:p>
          <a:p>
            <a:endParaRPr lang="en-US" sz="2000" dirty="0"/>
          </a:p>
          <a:p>
            <a:r>
              <a:rPr lang="en-US" sz="1600" dirty="0"/>
              <a:t>								 ©Frank M. Dattilio, Ph.D., ABPP</a:t>
            </a:r>
          </a:p>
          <a:p>
            <a:endParaRPr lang="en-US" sz="3600" dirty="0"/>
          </a:p>
        </p:txBody>
      </p:sp>
    </p:spTree>
    <p:extLst>
      <p:ext uri="{BB962C8B-B14F-4D97-AF65-F5344CB8AC3E}">
        <p14:creationId xmlns:p14="http://schemas.microsoft.com/office/powerpoint/2010/main" val="42051388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F6B34B2-8A04-45A5-A05E-F27EF267F487}" type="slidenum">
              <a:rPr lang="en-US" smtClean="0"/>
              <a:t>38</a:t>
            </a:fld>
            <a:endParaRPr lang="en-US"/>
          </a:p>
        </p:txBody>
      </p:sp>
      <p:sp>
        <p:nvSpPr>
          <p:cNvPr id="3" name="TextBox 2"/>
          <p:cNvSpPr txBox="1"/>
          <p:nvPr/>
        </p:nvSpPr>
        <p:spPr>
          <a:xfrm>
            <a:off x="800100" y="247650"/>
            <a:ext cx="11249025" cy="1446550"/>
          </a:xfrm>
          <a:prstGeom prst="rect">
            <a:avLst/>
          </a:prstGeom>
          <a:noFill/>
        </p:spPr>
        <p:txBody>
          <a:bodyPr wrap="square" rtlCol="0">
            <a:spAutoFit/>
          </a:bodyPr>
          <a:lstStyle/>
          <a:p>
            <a:pPr algn="ctr"/>
            <a:r>
              <a:rPr lang="en-US" sz="4400" dirty="0"/>
              <a:t>Reasons for Avoiding Psychotherapy For Ourselves?</a:t>
            </a:r>
          </a:p>
        </p:txBody>
      </p:sp>
      <p:sp>
        <p:nvSpPr>
          <p:cNvPr id="4" name="TextBox 3"/>
          <p:cNvSpPr txBox="1"/>
          <p:nvPr/>
        </p:nvSpPr>
        <p:spPr>
          <a:xfrm>
            <a:off x="800100" y="1792943"/>
            <a:ext cx="10344150" cy="707886"/>
          </a:xfrm>
          <a:prstGeom prst="rect">
            <a:avLst/>
          </a:prstGeom>
          <a:noFill/>
        </p:spPr>
        <p:txBody>
          <a:bodyPr wrap="square" rtlCol="0">
            <a:spAutoFit/>
          </a:bodyPr>
          <a:lstStyle/>
          <a:p>
            <a:pPr marL="571500" indent="-571500">
              <a:buFont typeface="Wingdings" panose="05000000000000000000" pitchFamily="2" charset="2"/>
              <a:buChar char="q"/>
            </a:pPr>
            <a:r>
              <a:rPr lang="en-US" sz="4000" dirty="0"/>
              <a:t>Not enough time</a:t>
            </a:r>
          </a:p>
        </p:txBody>
      </p:sp>
      <p:sp>
        <p:nvSpPr>
          <p:cNvPr id="5" name="TextBox 4"/>
          <p:cNvSpPr txBox="1"/>
          <p:nvPr/>
        </p:nvSpPr>
        <p:spPr>
          <a:xfrm>
            <a:off x="800100" y="2865954"/>
            <a:ext cx="9877425" cy="707886"/>
          </a:xfrm>
          <a:prstGeom prst="rect">
            <a:avLst/>
          </a:prstGeom>
          <a:noFill/>
        </p:spPr>
        <p:txBody>
          <a:bodyPr wrap="square" rtlCol="0">
            <a:spAutoFit/>
          </a:bodyPr>
          <a:lstStyle/>
          <a:p>
            <a:pPr marL="571500" indent="-571500">
              <a:buFont typeface="Wingdings" panose="05000000000000000000" pitchFamily="2" charset="2"/>
              <a:buChar char="q"/>
            </a:pPr>
            <a:r>
              <a:rPr lang="en-US" sz="4000" dirty="0"/>
              <a:t>Insufficient money</a:t>
            </a:r>
          </a:p>
        </p:txBody>
      </p:sp>
      <p:sp>
        <p:nvSpPr>
          <p:cNvPr id="6" name="TextBox 5"/>
          <p:cNvSpPr txBox="1"/>
          <p:nvPr/>
        </p:nvSpPr>
        <p:spPr>
          <a:xfrm>
            <a:off x="800100" y="3959900"/>
            <a:ext cx="10515600" cy="707886"/>
          </a:xfrm>
          <a:prstGeom prst="rect">
            <a:avLst/>
          </a:prstGeom>
          <a:noFill/>
        </p:spPr>
        <p:txBody>
          <a:bodyPr wrap="square" rtlCol="0">
            <a:spAutoFit/>
          </a:bodyPr>
          <a:lstStyle/>
          <a:p>
            <a:pPr marL="571500" indent="-571500">
              <a:buFont typeface="Wingdings" panose="05000000000000000000" pitchFamily="2" charset="2"/>
              <a:buChar char="q"/>
            </a:pPr>
            <a:r>
              <a:rPr lang="en-US" sz="4000" dirty="0"/>
              <a:t>Embarrassment</a:t>
            </a:r>
          </a:p>
        </p:txBody>
      </p:sp>
      <p:sp>
        <p:nvSpPr>
          <p:cNvPr id="7" name="TextBox 6"/>
          <p:cNvSpPr txBox="1"/>
          <p:nvPr/>
        </p:nvSpPr>
        <p:spPr>
          <a:xfrm>
            <a:off x="800100" y="5032911"/>
            <a:ext cx="11391900" cy="1815882"/>
          </a:xfrm>
          <a:prstGeom prst="rect">
            <a:avLst/>
          </a:prstGeom>
          <a:noFill/>
        </p:spPr>
        <p:txBody>
          <a:bodyPr wrap="square" rtlCol="0">
            <a:spAutoFit/>
          </a:bodyPr>
          <a:lstStyle/>
          <a:p>
            <a:pPr marL="571500" indent="-571500">
              <a:buFont typeface="Wingdings" panose="05000000000000000000" pitchFamily="2" charset="2"/>
              <a:buChar char="q"/>
            </a:pPr>
            <a:r>
              <a:rPr lang="en-US" sz="4000" dirty="0"/>
              <a:t>Finding a therapist who is neither a colleague nor</a:t>
            </a:r>
          </a:p>
          <a:p>
            <a:r>
              <a:rPr lang="en-US" sz="4000" dirty="0"/>
              <a:t>     a mentor, and living up to high expectations</a:t>
            </a:r>
          </a:p>
          <a:p>
            <a:r>
              <a:rPr lang="en-US" sz="1600" dirty="0"/>
              <a:t>					</a:t>
            </a:r>
          </a:p>
          <a:p>
            <a:r>
              <a:rPr lang="en-US" sz="1600" dirty="0"/>
              <a:t>								 ©Frank M. Dattilio, Ph.D., ABPP</a:t>
            </a:r>
          </a:p>
        </p:txBody>
      </p:sp>
    </p:spTree>
    <p:custDataLst>
      <p:tags r:id="rId1"/>
    </p:custDataLst>
    <p:extLst>
      <p:ext uri="{BB962C8B-B14F-4D97-AF65-F5344CB8AC3E}">
        <p14:creationId xmlns:p14="http://schemas.microsoft.com/office/powerpoint/2010/main" val="3150317988"/>
      </p:ext>
    </p:extLst>
  </p:cSld>
  <p:clrMapOvr>
    <a:masterClrMapping/>
  </p:clrMapOvr>
  <mc:AlternateContent xmlns:mc="http://schemas.openxmlformats.org/markup-compatibility/2006" xmlns:p14="http://schemas.microsoft.com/office/powerpoint/2010/main">
    <mc:Choice Requires="p14">
      <p:transition spd="slow" p14:dur="2000" advTm="7562"/>
    </mc:Choice>
    <mc:Fallback xmlns="">
      <p:transition spd="slow" advTm="75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pattFill prst="pct25">
          <a:fgClr>
            <a:schemeClr val="accent1"/>
          </a:fgClr>
          <a:bgClr>
            <a:schemeClr val="bg1"/>
          </a:bgClr>
        </a:patt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F6B34B2-8A04-45A5-A05E-F27EF267F487}" type="slidenum">
              <a:rPr lang="en-US" smtClean="0"/>
              <a:t>39</a:t>
            </a:fld>
            <a:endParaRPr lang="en-US"/>
          </a:p>
        </p:txBody>
      </p:sp>
      <p:sp>
        <p:nvSpPr>
          <p:cNvPr id="3" name="TextBox 2"/>
          <p:cNvSpPr txBox="1"/>
          <p:nvPr/>
        </p:nvSpPr>
        <p:spPr>
          <a:xfrm>
            <a:off x="963028" y="56187"/>
            <a:ext cx="10315073" cy="769441"/>
          </a:xfrm>
          <a:prstGeom prst="rect">
            <a:avLst/>
          </a:prstGeom>
          <a:noFill/>
        </p:spPr>
        <p:txBody>
          <a:bodyPr wrap="square" rtlCol="0">
            <a:spAutoFit/>
          </a:bodyPr>
          <a:lstStyle/>
          <a:p>
            <a:r>
              <a:rPr lang="en-US" sz="4400" dirty="0"/>
              <a:t>Guidelines for Stress Reduction</a:t>
            </a:r>
          </a:p>
        </p:txBody>
      </p:sp>
      <p:sp>
        <p:nvSpPr>
          <p:cNvPr id="4" name="TextBox 3"/>
          <p:cNvSpPr txBox="1"/>
          <p:nvPr/>
        </p:nvSpPr>
        <p:spPr>
          <a:xfrm>
            <a:off x="521368" y="880615"/>
            <a:ext cx="11510212" cy="1323439"/>
          </a:xfrm>
          <a:prstGeom prst="rect">
            <a:avLst/>
          </a:prstGeom>
          <a:noFill/>
        </p:spPr>
        <p:txBody>
          <a:bodyPr wrap="square" rtlCol="0">
            <a:spAutoFit/>
          </a:bodyPr>
          <a:lstStyle/>
          <a:p>
            <a:pPr marL="571500" indent="-571500">
              <a:buFont typeface="Wingdings" panose="05000000000000000000" pitchFamily="2" charset="2"/>
              <a:buChar char="q"/>
            </a:pPr>
            <a:r>
              <a:rPr lang="en-US" sz="4000" dirty="0"/>
              <a:t>Watch for early signs of distress and take action as</a:t>
            </a:r>
          </a:p>
          <a:p>
            <a:r>
              <a:rPr lang="en-US" sz="4000" dirty="0"/>
              <a:t>     early as possible</a:t>
            </a:r>
          </a:p>
        </p:txBody>
      </p:sp>
      <p:sp>
        <p:nvSpPr>
          <p:cNvPr id="6" name="TextBox 5"/>
          <p:cNvSpPr txBox="1"/>
          <p:nvPr/>
        </p:nvSpPr>
        <p:spPr>
          <a:xfrm>
            <a:off x="521369" y="2259041"/>
            <a:ext cx="11566359" cy="2554545"/>
          </a:xfrm>
          <a:prstGeom prst="rect">
            <a:avLst/>
          </a:prstGeom>
          <a:noFill/>
        </p:spPr>
        <p:txBody>
          <a:bodyPr wrap="square" rtlCol="0">
            <a:spAutoFit/>
          </a:bodyPr>
          <a:lstStyle/>
          <a:p>
            <a:pPr marL="571500" indent="-571500">
              <a:buFont typeface="Wingdings" panose="05000000000000000000" pitchFamily="2" charset="2"/>
              <a:buChar char="q"/>
            </a:pPr>
            <a:r>
              <a:rPr lang="en-US" sz="4000" dirty="0"/>
              <a:t>Identify any external stressors.  Reduce these sources of distress when possible or alternately</a:t>
            </a:r>
          </a:p>
          <a:p>
            <a:r>
              <a:rPr lang="en-US" sz="4000" dirty="0"/>
              <a:t>     develop effective coping skills when they cannot be</a:t>
            </a:r>
          </a:p>
          <a:p>
            <a:r>
              <a:rPr lang="en-US" sz="4000" dirty="0"/>
              <a:t>     reduced.</a:t>
            </a:r>
          </a:p>
        </p:txBody>
      </p:sp>
      <p:sp>
        <p:nvSpPr>
          <p:cNvPr id="7" name="TextBox 6"/>
          <p:cNvSpPr txBox="1"/>
          <p:nvPr/>
        </p:nvSpPr>
        <p:spPr>
          <a:xfrm>
            <a:off x="521368" y="4845465"/>
            <a:ext cx="11566360" cy="1323439"/>
          </a:xfrm>
          <a:prstGeom prst="rect">
            <a:avLst/>
          </a:prstGeom>
          <a:noFill/>
        </p:spPr>
        <p:txBody>
          <a:bodyPr wrap="square" rtlCol="0">
            <a:spAutoFit/>
          </a:bodyPr>
          <a:lstStyle/>
          <a:p>
            <a:pPr marL="571500" indent="-571500">
              <a:buFont typeface="Wingdings" panose="05000000000000000000" pitchFamily="2" charset="2"/>
              <a:buChar char="q"/>
            </a:pPr>
            <a:r>
              <a:rPr lang="en-US" sz="4000" dirty="0"/>
              <a:t>Check out and deal with any dysfunctional</a:t>
            </a:r>
          </a:p>
          <a:p>
            <a:r>
              <a:rPr lang="en-US" sz="4000" dirty="0"/>
              <a:t>     cognitions identified</a:t>
            </a:r>
          </a:p>
        </p:txBody>
      </p:sp>
      <p:sp>
        <p:nvSpPr>
          <p:cNvPr id="8" name="TextBox 7"/>
          <p:cNvSpPr txBox="1"/>
          <p:nvPr/>
        </p:nvSpPr>
        <p:spPr>
          <a:xfrm>
            <a:off x="205539" y="6075144"/>
            <a:ext cx="10756231" cy="923330"/>
          </a:xfrm>
          <a:prstGeom prst="rect">
            <a:avLst/>
          </a:prstGeom>
          <a:noFill/>
        </p:spPr>
        <p:txBody>
          <a:bodyPr wrap="square" rtlCol="0">
            <a:spAutoFit/>
          </a:bodyPr>
          <a:lstStyle/>
          <a:p>
            <a:r>
              <a:rPr lang="en-US" dirty="0"/>
              <a:t>Adapted from Ludgate, J.W. (2012).  </a:t>
            </a:r>
            <a:r>
              <a:rPr lang="en-US" i="1" dirty="0"/>
              <a:t>Heal Yourself:  A CBT Approach to Reducing Therapist Distress and increasing therapeutic effectiveness.</a:t>
            </a:r>
            <a:r>
              <a:rPr lang="en-US" dirty="0"/>
              <a:t>  Sarasota, FL:  Professional Resource Press.</a:t>
            </a:r>
          </a:p>
          <a:p>
            <a:r>
              <a:rPr lang="en-US" dirty="0"/>
              <a:t>								</a:t>
            </a:r>
            <a:r>
              <a:rPr lang="en-US" sz="1800" dirty="0"/>
              <a:t> </a:t>
            </a:r>
            <a:r>
              <a:rPr lang="en-US" sz="1600" dirty="0"/>
              <a:t>©Frank M. Dattilio, Ph.D., ABPP</a:t>
            </a:r>
          </a:p>
        </p:txBody>
      </p:sp>
    </p:spTree>
    <p:custDataLst>
      <p:tags r:id="rId1"/>
    </p:custDataLst>
    <p:extLst>
      <p:ext uri="{BB962C8B-B14F-4D97-AF65-F5344CB8AC3E}">
        <p14:creationId xmlns:p14="http://schemas.microsoft.com/office/powerpoint/2010/main" val="2792616542"/>
      </p:ext>
    </p:extLst>
  </p:cSld>
  <p:clrMapOvr>
    <a:masterClrMapping/>
  </p:clrMapOvr>
  <mc:AlternateContent xmlns:mc="http://schemas.openxmlformats.org/markup-compatibility/2006" xmlns:p14="http://schemas.microsoft.com/office/powerpoint/2010/main">
    <mc:Choice Requires="p14">
      <p:transition spd="slow" p14:dur="2000" advTm="12259"/>
    </mc:Choice>
    <mc:Fallback xmlns="">
      <p:transition spd="slow" advTm="122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Effect transition="in" filter="wipe(down)">
                                      <p:cBhvr>
                                        <p:cTn id="43" dur="580">
                                          <p:stCondLst>
                                            <p:cond delay="0"/>
                                          </p:stCondLst>
                                        </p:cTn>
                                        <p:tgtEl>
                                          <p:spTgt spid="7">
                                            <p:txEl>
                                              <p:pRg st="0" end="0"/>
                                            </p:txEl>
                                          </p:spTgt>
                                        </p:tgtEl>
                                      </p:cBhvr>
                                    </p:animEffect>
                                    <p:anim calcmode="lin" valueType="num">
                                      <p:cBhvr>
                                        <p:cTn id="44"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xEl>
                                              <p:pRg st="0" end="0"/>
                                            </p:txEl>
                                          </p:spTgt>
                                        </p:tgtEl>
                                      </p:cBhvr>
                                      <p:to x="100000" y="60000"/>
                                    </p:animScale>
                                    <p:animScale>
                                      <p:cBhvr>
                                        <p:cTn id="50" dur="166" decel="50000">
                                          <p:stCondLst>
                                            <p:cond delay="676"/>
                                          </p:stCondLst>
                                        </p:cTn>
                                        <p:tgtEl>
                                          <p:spTgt spid="7">
                                            <p:txEl>
                                              <p:pRg st="0" end="0"/>
                                            </p:txEl>
                                          </p:spTgt>
                                        </p:tgtEl>
                                      </p:cBhvr>
                                      <p:to x="100000" y="100000"/>
                                    </p:animScale>
                                    <p:animScale>
                                      <p:cBhvr>
                                        <p:cTn id="51" dur="26">
                                          <p:stCondLst>
                                            <p:cond delay="1312"/>
                                          </p:stCondLst>
                                        </p:cTn>
                                        <p:tgtEl>
                                          <p:spTgt spid="7">
                                            <p:txEl>
                                              <p:pRg st="0" end="0"/>
                                            </p:txEl>
                                          </p:spTgt>
                                        </p:tgtEl>
                                      </p:cBhvr>
                                      <p:to x="100000" y="80000"/>
                                    </p:animScale>
                                    <p:animScale>
                                      <p:cBhvr>
                                        <p:cTn id="52" dur="166" decel="50000">
                                          <p:stCondLst>
                                            <p:cond delay="1338"/>
                                          </p:stCondLst>
                                        </p:cTn>
                                        <p:tgtEl>
                                          <p:spTgt spid="7">
                                            <p:txEl>
                                              <p:pRg st="0" end="0"/>
                                            </p:txEl>
                                          </p:spTgt>
                                        </p:tgtEl>
                                      </p:cBhvr>
                                      <p:to x="100000" y="100000"/>
                                    </p:animScale>
                                    <p:animScale>
                                      <p:cBhvr>
                                        <p:cTn id="53" dur="26">
                                          <p:stCondLst>
                                            <p:cond delay="1642"/>
                                          </p:stCondLst>
                                        </p:cTn>
                                        <p:tgtEl>
                                          <p:spTgt spid="7">
                                            <p:txEl>
                                              <p:pRg st="0" end="0"/>
                                            </p:txEl>
                                          </p:spTgt>
                                        </p:tgtEl>
                                      </p:cBhvr>
                                      <p:to x="100000" y="90000"/>
                                    </p:animScale>
                                    <p:animScale>
                                      <p:cBhvr>
                                        <p:cTn id="54" dur="166" decel="50000">
                                          <p:stCondLst>
                                            <p:cond delay="1668"/>
                                          </p:stCondLst>
                                        </p:cTn>
                                        <p:tgtEl>
                                          <p:spTgt spid="7">
                                            <p:txEl>
                                              <p:pRg st="0" end="0"/>
                                            </p:txEl>
                                          </p:spTgt>
                                        </p:tgtEl>
                                      </p:cBhvr>
                                      <p:to x="100000" y="100000"/>
                                    </p:animScale>
                                    <p:animScale>
                                      <p:cBhvr>
                                        <p:cTn id="55" dur="26">
                                          <p:stCondLst>
                                            <p:cond delay="1808"/>
                                          </p:stCondLst>
                                        </p:cTn>
                                        <p:tgtEl>
                                          <p:spTgt spid="7">
                                            <p:txEl>
                                              <p:pRg st="0" end="0"/>
                                            </p:txEl>
                                          </p:spTgt>
                                        </p:tgtEl>
                                      </p:cBhvr>
                                      <p:to x="100000" y="95000"/>
                                    </p:animScale>
                                    <p:animScale>
                                      <p:cBhvr>
                                        <p:cTn id="56" dur="166" decel="50000">
                                          <p:stCondLst>
                                            <p:cond delay="1834"/>
                                          </p:stCondLst>
                                        </p:cTn>
                                        <p:tgtEl>
                                          <p:spTgt spid="7">
                                            <p:txEl>
                                              <p:pRg st="0" end="0"/>
                                            </p:txEl>
                                          </p:spTgt>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7">
                                            <p:txEl>
                                              <p:pRg st="1" end="1"/>
                                            </p:txEl>
                                          </p:spTgt>
                                        </p:tgtEl>
                                        <p:attrNameLst>
                                          <p:attrName>style.visibility</p:attrName>
                                        </p:attrNameLst>
                                      </p:cBhvr>
                                      <p:to>
                                        <p:strVal val="visible"/>
                                      </p:to>
                                    </p:set>
                                    <p:animEffect transition="in" filter="wipe(down)">
                                      <p:cBhvr>
                                        <p:cTn id="59" dur="580">
                                          <p:stCondLst>
                                            <p:cond delay="0"/>
                                          </p:stCondLst>
                                        </p:cTn>
                                        <p:tgtEl>
                                          <p:spTgt spid="7">
                                            <p:txEl>
                                              <p:pRg st="1" end="1"/>
                                            </p:txEl>
                                          </p:spTgt>
                                        </p:tgtEl>
                                      </p:cBhvr>
                                    </p:animEffect>
                                    <p:anim calcmode="lin" valueType="num">
                                      <p:cBhvr>
                                        <p:cTn id="60" dur="1822" tmFilter="0,0; 0.14,0.36; 0.43,0.73; 0.71,0.91; 1.0,1.0">
                                          <p:stCondLst>
                                            <p:cond delay="0"/>
                                          </p:stCondLst>
                                        </p:cTn>
                                        <p:tgtEl>
                                          <p:spTgt spid="7">
                                            <p:txEl>
                                              <p:pRg st="1" end="1"/>
                                            </p:tx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7">
                                            <p:txEl>
                                              <p:pRg st="1" end="1"/>
                                            </p:tx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7">
                                            <p:txEl>
                                              <p:pRg st="1" end="1"/>
                                            </p:tx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7">
                                            <p:txEl>
                                              <p:pRg st="1" end="1"/>
                                            </p:tx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7">
                                            <p:txEl>
                                              <p:pRg st="1" end="1"/>
                                            </p:tx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7">
                                            <p:txEl>
                                              <p:pRg st="1" end="1"/>
                                            </p:txEl>
                                          </p:spTgt>
                                        </p:tgtEl>
                                      </p:cBhvr>
                                      <p:to x="100000" y="60000"/>
                                    </p:animScale>
                                    <p:animScale>
                                      <p:cBhvr>
                                        <p:cTn id="66" dur="166" decel="50000">
                                          <p:stCondLst>
                                            <p:cond delay="676"/>
                                          </p:stCondLst>
                                        </p:cTn>
                                        <p:tgtEl>
                                          <p:spTgt spid="7">
                                            <p:txEl>
                                              <p:pRg st="1" end="1"/>
                                            </p:txEl>
                                          </p:spTgt>
                                        </p:tgtEl>
                                      </p:cBhvr>
                                      <p:to x="100000" y="100000"/>
                                    </p:animScale>
                                    <p:animScale>
                                      <p:cBhvr>
                                        <p:cTn id="67" dur="26">
                                          <p:stCondLst>
                                            <p:cond delay="1312"/>
                                          </p:stCondLst>
                                        </p:cTn>
                                        <p:tgtEl>
                                          <p:spTgt spid="7">
                                            <p:txEl>
                                              <p:pRg st="1" end="1"/>
                                            </p:txEl>
                                          </p:spTgt>
                                        </p:tgtEl>
                                      </p:cBhvr>
                                      <p:to x="100000" y="80000"/>
                                    </p:animScale>
                                    <p:animScale>
                                      <p:cBhvr>
                                        <p:cTn id="68" dur="166" decel="50000">
                                          <p:stCondLst>
                                            <p:cond delay="1338"/>
                                          </p:stCondLst>
                                        </p:cTn>
                                        <p:tgtEl>
                                          <p:spTgt spid="7">
                                            <p:txEl>
                                              <p:pRg st="1" end="1"/>
                                            </p:txEl>
                                          </p:spTgt>
                                        </p:tgtEl>
                                      </p:cBhvr>
                                      <p:to x="100000" y="100000"/>
                                    </p:animScale>
                                    <p:animScale>
                                      <p:cBhvr>
                                        <p:cTn id="69" dur="26">
                                          <p:stCondLst>
                                            <p:cond delay="1642"/>
                                          </p:stCondLst>
                                        </p:cTn>
                                        <p:tgtEl>
                                          <p:spTgt spid="7">
                                            <p:txEl>
                                              <p:pRg st="1" end="1"/>
                                            </p:txEl>
                                          </p:spTgt>
                                        </p:tgtEl>
                                      </p:cBhvr>
                                      <p:to x="100000" y="90000"/>
                                    </p:animScale>
                                    <p:animScale>
                                      <p:cBhvr>
                                        <p:cTn id="70" dur="166" decel="50000">
                                          <p:stCondLst>
                                            <p:cond delay="1668"/>
                                          </p:stCondLst>
                                        </p:cTn>
                                        <p:tgtEl>
                                          <p:spTgt spid="7">
                                            <p:txEl>
                                              <p:pRg st="1" end="1"/>
                                            </p:txEl>
                                          </p:spTgt>
                                        </p:tgtEl>
                                      </p:cBhvr>
                                      <p:to x="100000" y="100000"/>
                                    </p:animScale>
                                    <p:animScale>
                                      <p:cBhvr>
                                        <p:cTn id="71" dur="26">
                                          <p:stCondLst>
                                            <p:cond delay="1808"/>
                                          </p:stCondLst>
                                        </p:cTn>
                                        <p:tgtEl>
                                          <p:spTgt spid="7">
                                            <p:txEl>
                                              <p:pRg st="1" end="1"/>
                                            </p:txEl>
                                          </p:spTgt>
                                        </p:tgtEl>
                                      </p:cBhvr>
                                      <p:to x="100000" y="95000"/>
                                    </p:animScale>
                                    <p:animScale>
                                      <p:cBhvr>
                                        <p:cTn id="72" dur="166" decel="50000">
                                          <p:stCondLst>
                                            <p:cond delay="1834"/>
                                          </p:stCondLst>
                                        </p:cTn>
                                        <p:tgtEl>
                                          <p:spTgt spid="7">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02111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F6B34B2-8A04-45A5-A05E-F27EF267F487}" type="slidenum">
              <a:rPr lang="en-US" smtClean="0"/>
              <a:t>40</a:t>
            </a:fld>
            <a:endParaRPr lang="en-US"/>
          </a:p>
        </p:txBody>
      </p:sp>
      <p:sp>
        <p:nvSpPr>
          <p:cNvPr id="3" name="TextBox 2"/>
          <p:cNvSpPr txBox="1"/>
          <p:nvPr/>
        </p:nvSpPr>
        <p:spPr>
          <a:xfrm>
            <a:off x="705853" y="609600"/>
            <a:ext cx="11333747" cy="5324535"/>
          </a:xfrm>
          <a:prstGeom prst="rect">
            <a:avLst/>
          </a:prstGeom>
          <a:noFill/>
        </p:spPr>
        <p:txBody>
          <a:bodyPr wrap="square" rtlCol="0">
            <a:spAutoFit/>
          </a:bodyPr>
          <a:lstStyle/>
          <a:p>
            <a:pPr marL="571500" indent="-571500">
              <a:buFont typeface="Wingdings" panose="05000000000000000000" pitchFamily="2" charset="2"/>
              <a:buChar char="q"/>
            </a:pPr>
            <a:endParaRPr lang="en-US" sz="3600" dirty="0"/>
          </a:p>
          <a:p>
            <a:pPr marL="571500" indent="-571500">
              <a:buFont typeface="Wingdings" panose="05000000000000000000" pitchFamily="2" charset="2"/>
              <a:buChar char="q"/>
            </a:pPr>
            <a:r>
              <a:rPr lang="en-US" sz="3600" dirty="0"/>
              <a:t>Become an effective problem solver by brainstorming all possible solutions, evaluating the pros and cons of each, selecting the most feasible, putting this into action, and reviewing the results.</a:t>
            </a:r>
          </a:p>
          <a:p>
            <a:pPr marL="571500" indent="-571500">
              <a:buFont typeface="Wingdings" panose="05000000000000000000" pitchFamily="2" charset="2"/>
              <a:buChar char="q"/>
            </a:pPr>
            <a:r>
              <a:rPr lang="en-US" sz="3600" dirty="0"/>
              <a:t>Do not make self-esteem contingent on work or work performance</a:t>
            </a:r>
          </a:p>
          <a:p>
            <a:pPr marL="571500" indent="-571500">
              <a:buFont typeface="Wingdings" panose="05000000000000000000" pitchFamily="2" charset="2"/>
              <a:buChar char="q"/>
            </a:pPr>
            <a:endParaRPr lang="en-US" sz="3600" dirty="0"/>
          </a:p>
          <a:p>
            <a:pPr marL="571500" indent="-571500">
              <a:buFont typeface="Wingdings" panose="05000000000000000000" pitchFamily="2" charset="2"/>
              <a:buChar char="q"/>
            </a:pPr>
            <a:endParaRPr lang="en-US" sz="3600" dirty="0"/>
          </a:p>
          <a:p>
            <a:r>
              <a:rPr lang="en-US" sz="1600" dirty="0"/>
              <a:t>								 ©Frank M. Dattilio, Ph.D., ABPP</a:t>
            </a:r>
          </a:p>
        </p:txBody>
      </p:sp>
    </p:spTree>
    <p:extLst>
      <p:ext uri="{BB962C8B-B14F-4D97-AF65-F5344CB8AC3E}">
        <p14:creationId xmlns:p14="http://schemas.microsoft.com/office/powerpoint/2010/main" val="12385216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9841">
        <p15:prstTrans prst="prestige"/>
      </p:transition>
    </mc:Choice>
    <mc:Fallback xmlns="">
      <p:transition spd="slow" advTm="9841">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1600"/>
          </a:xfrm>
        </p:spPr>
        <p:txBody>
          <a:bodyPr>
            <a:normAutofit fontScale="90000"/>
          </a:bodyPr>
          <a:lstStyle/>
          <a:p>
            <a:endParaRPr lang="en-US" dirty="0"/>
          </a:p>
        </p:txBody>
      </p:sp>
      <p:sp>
        <p:nvSpPr>
          <p:cNvPr id="3" name="Content Placeholder 2"/>
          <p:cNvSpPr>
            <a:spLocks noGrp="1"/>
          </p:cNvSpPr>
          <p:nvPr>
            <p:ph idx="1"/>
          </p:nvPr>
        </p:nvSpPr>
        <p:spPr>
          <a:xfrm>
            <a:off x="838200" y="219075"/>
            <a:ext cx="10515600" cy="5957888"/>
          </a:xfrm>
          <a:gradFill>
            <a:gsLst>
              <a:gs pos="0">
                <a:schemeClr val="accent1">
                  <a:lumMod val="5000"/>
                  <a:lumOff val="95000"/>
                </a:schemeClr>
              </a:gs>
              <a:gs pos="4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a:bodyPr>
          <a:lstStyle/>
          <a:p>
            <a:pPr marL="571500" lvl="0" indent="-571500">
              <a:lnSpc>
                <a:spcPct val="100000"/>
              </a:lnSpc>
              <a:spcBef>
                <a:spcPts val="0"/>
              </a:spcBef>
              <a:buFont typeface="Wingdings" panose="05000000000000000000" pitchFamily="2" charset="2"/>
              <a:buChar char="q"/>
            </a:pPr>
            <a:r>
              <a:rPr lang="en-US" sz="4400" dirty="0">
                <a:solidFill>
                  <a:prstClr val="black"/>
                </a:solidFill>
              </a:rPr>
              <a:t>Keep things in perspective and avoid catastrophizing</a:t>
            </a:r>
          </a:p>
          <a:p>
            <a:pPr marL="0" lvl="0" indent="0">
              <a:lnSpc>
                <a:spcPct val="100000"/>
              </a:lnSpc>
              <a:spcBef>
                <a:spcPts val="0"/>
              </a:spcBef>
              <a:buNone/>
            </a:pPr>
            <a:endParaRPr lang="en-US" sz="4400" dirty="0">
              <a:solidFill>
                <a:prstClr val="black"/>
              </a:solidFill>
            </a:endParaRPr>
          </a:p>
          <a:p>
            <a:pPr marL="571500" lvl="0" indent="-571500">
              <a:lnSpc>
                <a:spcPct val="100000"/>
              </a:lnSpc>
              <a:spcBef>
                <a:spcPts val="0"/>
              </a:spcBef>
              <a:buFont typeface="Wingdings" panose="05000000000000000000" pitchFamily="2" charset="2"/>
              <a:buChar char="q"/>
            </a:pPr>
            <a:r>
              <a:rPr lang="en-US" sz="4400" dirty="0">
                <a:solidFill>
                  <a:prstClr val="black"/>
                </a:solidFill>
              </a:rPr>
              <a:t>Make sure not to personalize negative events</a:t>
            </a:r>
          </a:p>
          <a:p>
            <a:pPr marL="0" lvl="0" indent="0">
              <a:lnSpc>
                <a:spcPct val="100000"/>
              </a:lnSpc>
              <a:spcBef>
                <a:spcPts val="0"/>
              </a:spcBef>
              <a:buNone/>
            </a:pPr>
            <a:endParaRPr lang="en-US" sz="4400" dirty="0">
              <a:solidFill>
                <a:prstClr val="black"/>
              </a:solidFill>
            </a:endParaRPr>
          </a:p>
          <a:p>
            <a:pPr marL="571500" lvl="0" indent="-571500">
              <a:lnSpc>
                <a:spcPct val="100000"/>
              </a:lnSpc>
              <a:spcBef>
                <a:spcPts val="0"/>
              </a:spcBef>
              <a:buFont typeface="Wingdings" panose="05000000000000000000" pitchFamily="2" charset="2"/>
              <a:buChar char="q"/>
            </a:pPr>
            <a:r>
              <a:rPr lang="en-US" sz="4400" dirty="0">
                <a:solidFill>
                  <a:prstClr val="black"/>
                </a:solidFill>
              </a:rPr>
              <a:t>Maintain realistic expectations and avoid the Messiah complex</a:t>
            </a:r>
          </a:p>
          <a:p>
            <a:pPr marL="571500" lvl="0" indent="-571500">
              <a:lnSpc>
                <a:spcPct val="100000"/>
              </a:lnSpc>
              <a:spcBef>
                <a:spcPts val="0"/>
              </a:spcBef>
              <a:buFont typeface="Wingdings" panose="05000000000000000000" pitchFamily="2" charset="2"/>
              <a:buChar char="q"/>
            </a:pPr>
            <a:endParaRPr lang="en-US" sz="4400" dirty="0">
              <a:solidFill>
                <a:prstClr val="black"/>
              </a:solidFill>
            </a:endParaRPr>
          </a:p>
          <a:p>
            <a:pPr marL="0" lvl="0" indent="0">
              <a:lnSpc>
                <a:spcPct val="100000"/>
              </a:lnSpc>
              <a:spcBef>
                <a:spcPts val="0"/>
              </a:spcBef>
              <a:buNone/>
            </a:pPr>
            <a:r>
              <a:rPr lang="en-US" sz="1600" dirty="0">
                <a:solidFill>
                  <a:prstClr val="black"/>
                </a:solidFill>
              </a:rPr>
              <a:t>								</a:t>
            </a:r>
            <a:r>
              <a:rPr lang="en-US" sz="4400" dirty="0"/>
              <a:t> </a:t>
            </a:r>
            <a:r>
              <a:rPr lang="en-US" sz="1700" dirty="0"/>
              <a:t>©Frank M. Dattilio, Ph.D., ABPP</a:t>
            </a:r>
            <a:r>
              <a:rPr lang="en-US" sz="1700" dirty="0">
                <a:solidFill>
                  <a:prstClr val="black"/>
                </a:solidFill>
              </a:rPr>
              <a:t> </a:t>
            </a:r>
          </a:p>
          <a:p>
            <a:endParaRPr lang="en-US" dirty="0"/>
          </a:p>
        </p:txBody>
      </p:sp>
      <p:sp>
        <p:nvSpPr>
          <p:cNvPr id="4" name="Slide Number Placeholder 3"/>
          <p:cNvSpPr>
            <a:spLocks noGrp="1"/>
          </p:cNvSpPr>
          <p:nvPr>
            <p:ph type="sldNum" sz="quarter" idx="12"/>
          </p:nvPr>
        </p:nvSpPr>
        <p:spPr/>
        <p:txBody>
          <a:bodyPr/>
          <a:lstStyle/>
          <a:p>
            <a:fld id="{CF6B34B2-8A04-45A5-A05E-F27EF267F487}" type="slidenum">
              <a:rPr lang="en-US" smtClean="0"/>
              <a:t>41</a:t>
            </a:fld>
            <a:endParaRPr lang="en-US"/>
          </a:p>
        </p:txBody>
      </p:sp>
    </p:spTree>
    <p:extLst>
      <p:ext uri="{BB962C8B-B14F-4D97-AF65-F5344CB8AC3E}">
        <p14:creationId xmlns:p14="http://schemas.microsoft.com/office/powerpoint/2010/main" val="7324962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44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F6B34B2-8A04-45A5-A05E-F27EF267F487}" type="slidenum">
              <a:rPr lang="en-US" smtClean="0"/>
              <a:t>42</a:t>
            </a:fld>
            <a:endParaRPr lang="en-US"/>
          </a:p>
        </p:txBody>
      </p:sp>
      <p:sp>
        <p:nvSpPr>
          <p:cNvPr id="3" name="TextBox 2"/>
          <p:cNvSpPr txBox="1"/>
          <p:nvPr/>
        </p:nvSpPr>
        <p:spPr>
          <a:xfrm>
            <a:off x="617621" y="368968"/>
            <a:ext cx="11413958" cy="6432530"/>
          </a:xfrm>
          <a:prstGeom prst="rect">
            <a:avLst/>
          </a:prstGeom>
          <a:noFill/>
        </p:spPr>
        <p:txBody>
          <a:bodyPr wrap="square" rtlCol="0">
            <a:spAutoFit/>
          </a:bodyPr>
          <a:lstStyle/>
          <a:p>
            <a:pPr marL="571500" indent="-571500">
              <a:buFont typeface="Wingdings" panose="05000000000000000000" pitchFamily="2" charset="2"/>
              <a:buChar char="q"/>
            </a:pPr>
            <a:r>
              <a:rPr lang="en-US" sz="4400" dirty="0"/>
              <a:t>Set realistic, achievable goals for oneself and monitor progress toward these.  Give oneself credit for achieving these and recognize small gains in a positive direction</a:t>
            </a:r>
          </a:p>
          <a:p>
            <a:endParaRPr lang="en-US" sz="4400" dirty="0"/>
          </a:p>
          <a:p>
            <a:pPr marL="571500" indent="-571500">
              <a:buFont typeface="Wingdings" panose="05000000000000000000" pitchFamily="2" charset="2"/>
              <a:buChar char="q"/>
            </a:pPr>
            <a:r>
              <a:rPr lang="en-US" sz="4400" dirty="0"/>
              <a:t>Plan to reduce or eliminate self-defeating behaviors from one’s repertoire.  Look at the adaptiveness of the coping strategies currently being used</a:t>
            </a:r>
          </a:p>
          <a:p>
            <a:r>
              <a:rPr lang="en-US" sz="1600" dirty="0"/>
              <a:t>								 ©Frank M. Dattilio, Ph.D., ABPP</a:t>
            </a:r>
          </a:p>
        </p:txBody>
      </p:sp>
    </p:spTree>
    <p:extLst>
      <p:ext uri="{BB962C8B-B14F-4D97-AF65-F5344CB8AC3E}">
        <p14:creationId xmlns:p14="http://schemas.microsoft.com/office/powerpoint/2010/main" val="3664847889"/>
      </p:ext>
    </p:extLst>
  </p:cSld>
  <p:clrMapOvr>
    <a:masterClrMapping/>
  </p:clrMapOvr>
  <mc:AlternateContent xmlns:mc="http://schemas.openxmlformats.org/markup-compatibility/2006" xmlns:p14="http://schemas.microsoft.com/office/powerpoint/2010/main">
    <mc:Choice Requires="p14">
      <p:transition spd="slow" p14:dur="2000" advTm="10851"/>
    </mc:Choice>
    <mc:Fallback xmlns="">
      <p:transition spd="slow" advTm="10851"/>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5719"/>
          </a:xfrm>
        </p:spPr>
        <p:txBody>
          <a:bodyPr>
            <a:normAutofit fontScale="90000"/>
          </a:bodyPr>
          <a:lstStyle/>
          <a:p>
            <a:endParaRPr lang="en-US" dirty="0"/>
          </a:p>
        </p:txBody>
      </p:sp>
      <p:sp>
        <p:nvSpPr>
          <p:cNvPr id="3" name="Content Placeholder 2"/>
          <p:cNvSpPr>
            <a:spLocks noGrp="1"/>
          </p:cNvSpPr>
          <p:nvPr>
            <p:ph idx="1"/>
          </p:nvPr>
        </p:nvSpPr>
        <p:spPr>
          <a:xfrm>
            <a:off x="838200" y="257176"/>
            <a:ext cx="10515600" cy="5919788"/>
          </a:xfrm>
          <a:gradFill>
            <a:gsLst>
              <a:gs pos="0">
                <a:schemeClr val="accent1">
                  <a:lumMod val="0"/>
                  <a:lumOff val="100000"/>
                </a:schemeClr>
              </a:gs>
              <a:gs pos="44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txBody>
          <a:bodyPr/>
          <a:lstStyle/>
          <a:p>
            <a:pPr marL="0" lvl="0" indent="0">
              <a:lnSpc>
                <a:spcPct val="100000"/>
              </a:lnSpc>
              <a:spcBef>
                <a:spcPts val="0"/>
              </a:spcBef>
              <a:buNone/>
            </a:pPr>
            <a:endParaRPr lang="en-US" sz="4400" dirty="0">
              <a:solidFill>
                <a:prstClr val="black"/>
              </a:solidFill>
            </a:endParaRPr>
          </a:p>
          <a:p>
            <a:pPr marL="571500" lvl="0" indent="-571500">
              <a:lnSpc>
                <a:spcPct val="100000"/>
              </a:lnSpc>
              <a:spcBef>
                <a:spcPts val="0"/>
              </a:spcBef>
              <a:buFont typeface="Wingdings" panose="05000000000000000000" pitchFamily="2" charset="2"/>
              <a:buChar char="q"/>
            </a:pPr>
            <a:r>
              <a:rPr lang="en-US" sz="4400" dirty="0">
                <a:solidFill>
                  <a:prstClr val="black"/>
                </a:solidFill>
              </a:rPr>
              <a:t>Use humor and realize that events can always be seen from another (less serious) perspective.  In particular, be willing and able to make fun of oneself (not the client) and in the process create an alternative view of the situation</a:t>
            </a:r>
          </a:p>
          <a:p>
            <a:pPr marL="571500" lvl="0" indent="-571500">
              <a:lnSpc>
                <a:spcPct val="100000"/>
              </a:lnSpc>
              <a:spcBef>
                <a:spcPts val="0"/>
              </a:spcBef>
              <a:buFont typeface="Wingdings" panose="05000000000000000000" pitchFamily="2" charset="2"/>
              <a:buChar char="q"/>
            </a:pPr>
            <a:endParaRPr lang="en-US" sz="4400" dirty="0">
              <a:solidFill>
                <a:prstClr val="black"/>
              </a:solidFill>
            </a:endParaRPr>
          </a:p>
          <a:p>
            <a:pPr marL="0" lvl="0" indent="0">
              <a:lnSpc>
                <a:spcPct val="100000"/>
              </a:lnSpc>
              <a:spcBef>
                <a:spcPts val="0"/>
              </a:spcBef>
              <a:buNone/>
            </a:pPr>
            <a:r>
              <a:rPr lang="en-US" sz="1600" dirty="0">
                <a:solidFill>
                  <a:prstClr val="black"/>
                </a:solidFill>
              </a:rPr>
              <a:t>								</a:t>
            </a:r>
            <a:r>
              <a:rPr lang="en-US" sz="1600" dirty="0"/>
              <a:t> ©Frank M. Dattilio, Ph.D., ABPP</a:t>
            </a:r>
            <a:endParaRPr lang="en-US" sz="1600" dirty="0">
              <a:solidFill>
                <a:prstClr val="black"/>
              </a:solidFill>
            </a:endParaRPr>
          </a:p>
          <a:p>
            <a:endParaRPr lang="en-US" dirty="0"/>
          </a:p>
        </p:txBody>
      </p:sp>
      <p:sp>
        <p:nvSpPr>
          <p:cNvPr id="4" name="Slide Number Placeholder 3"/>
          <p:cNvSpPr>
            <a:spLocks noGrp="1"/>
          </p:cNvSpPr>
          <p:nvPr>
            <p:ph type="sldNum" sz="quarter" idx="12"/>
          </p:nvPr>
        </p:nvSpPr>
        <p:spPr/>
        <p:txBody>
          <a:bodyPr/>
          <a:lstStyle/>
          <a:p>
            <a:fld id="{CF6B34B2-8A04-45A5-A05E-F27EF267F487}" type="slidenum">
              <a:rPr lang="en-US" smtClean="0"/>
              <a:t>43</a:t>
            </a:fld>
            <a:endParaRPr lang="en-US"/>
          </a:p>
        </p:txBody>
      </p:sp>
    </p:spTree>
    <p:extLst>
      <p:ext uri="{BB962C8B-B14F-4D97-AF65-F5344CB8AC3E}">
        <p14:creationId xmlns:p14="http://schemas.microsoft.com/office/powerpoint/2010/main" val="38320492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F6B34B2-8A04-45A5-A05E-F27EF267F487}" type="slidenum">
              <a:rPr lang="en-US" smtClean="0"/>
              <a:t>44</a:t>
            </a:fld>
            <a:endParaRPr lang="en-US"/>
          </a:p>
        </p:txBody>
      </p:sp>
      <p:sp>
        <p:nvSpPr>
          <p:cNvPr id="3" name="TextBox 2"/>
          <p:cNvSpPr txBox="1"/>
          <p:nvPr/>
        </p:nvSpPr>
        <p:spPr>
          <a:xfrm>
            <a:off x="593558" y="553453"/>
            <a:ext cx="11534273" cy="5509200"/>
          </a:xfrm>
          <a:prstGeom prst="rect">
            <a:avLst/>
          </a:prstGeom>
          <a:noFill/>
        </p:spPr>
        <p:txBody>
          <a:bodyPr wrap="square" rtlCol="0">
            <a:spAutoFit/>
          </a:bodyPr>
          <a:lstStyle/>
          <a:p>
            <a:pPr marL="571500" indent="-571500">
              <a:buFont typeface="Wingdings" panose="05000000000000000000" pitchFamily="2" charset="2"/>
              <a:buChar char="q"/>
            </a:pPr>
            <a:endParaRPr lang="en-US" sz="4800" dirty="0"/>
          </a:p>
          <a:p>
            <a:endParaRPr lang="en-US" sz="4800" dirty="0"/>
          </a:p>
          <a:p>
            <a:pPr marL="571500" indent="-571500">
              <a:buFont typeface="Wingdings" panose="05000000000000000000" pitchFamily="2" charset="2"/>
              <a:buChar char="q"/>
            </a:pPr>
            <a:r>
              <a:rPr lang="en-US" sz="4800" dirty="0"/>
              <a:t>Develop a personalized emotional fire drill.  Plan in advance strategies that can be implemented at times of acute distress</a:t>
            </a:r>
          </a:p>
          <a:p>
            <a:pPr marL="571500" indent="-571500">
              <a:buFont typeface="Wingdings" panose="05000000000000000000" pitchFamily="2" charset="2"/>
              <a:buChar char="q"/>
            </a:pPr>
            <a:endParaRPr lang="en-US" sz="4800" dirty="0"/>
          </a:p>
          <a:p>
            <a:pPr marL="571500" indent="-571500">
              <a:buFont typeface="Wingdings" panose="05000000000000000000" pitchFamily="2" charset="2"/>
              <a:buChar char="q"/>
            </a:pPr>
            <a:endParaRPr lang="en-US" sz="4800" dirty="0"/>
          </a:p>
          <a:p>
            <a:r>
              <a:rPr lang="en-US" sz="1600" dirty="0"/>
              <a:t>									 ©Frank M. Dattilio, Ph.D., ABPP</a:t>
            </a:r>
          </a:p>
        </p:txBody>
      </p:sp>
    </p:spTree>
    <p:extLst>
      <p:ext uri="{BB962C8B-B14F-4D97-AF65-F5344CB8AC3E}">
        <p14:creationId xmlns:p14="http://schemas.microsoft.com/office/powerpoint/2010/main" val="3528799248"/>
      </p:ext>
    </p:extLst>
  </p:cSld>
  <p:clrMapOvr>
    <a:masterClrMapping/>
  </p:clrMapOvr>
  <mc:AlternateContent xmlns:mc="http://schemas.openxmlformats.org/markup-compatibility/2006" xmlns:p14="http://schemas.microsoft.com/office/powerpoint/2010/main">
    <mc:Choice Requires="p14">
      <p:transition spd="slow" p14:dur="2000" advTm="10923">
        <p14:prism isContent="1"/>
      </p:transition>
    </mc:Choice>
    <mc:Fallback xmlns="">
      <p:transition spd="slow" advTm="10923">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838200" y="200026"/>
            <a:ext cx="10515600" cy="165100"/>
          </a:xfrm>
        </p:spPr>
        <p:txBody>
          <a:bodyPr>
            <a:normAutofit fontScale="90000"/>
          </a:bodyPr>
          <a:lstStyle/>
          <a:p>
            <a:endParaRPr lang="en-US" dirty="0"/>
          </a:p>
        </p:txBody>
      </p:sp>
      <p:sp>
        <p:nvSpPr>
          <p:cNvPr id="3" name="Content Placeholder 2"/>
          <p:cNvSpPr>
            <a:spLocks noGrp="1"/>
          </p:cNvSpPr>
          <p:nvPr>
            <p:ph idx="1"/>
          </p:nvPr>
        </p:nvSpPr>
        <p:spPr>
          <a:xfrm>
            <a:off x="838200" y="295275"/>
            <a:ext cx="10515600" cy="5881688"/>
          </a:xfrm>
        </p:spPr>
        <p:txBody>
          <a:bodyPr>
            <a:normAutofit fontScale="77500" lnSpcReduction="20000"/>
          </a:bodyPr>
          <a:lstStyle/>
          <a:p>
            <a:pPr marL="571500" lvl="0" indent="-571500">
              <a:lnSpc>
                <a:spcPct val="100000"/>
              </a:lnSpc>
              <a:spcBef>
                <a:spcPts val="0"/>
              </a:spcBef>
              <a:buFont typeface="Wingdings" panose="05000000000000000000" pitchFamily="2" charset="2"/>
              <a:buChar char="q"/>
            </a:pPr>
            <a:endParaRPr lang="en-US" sz="4700" dirty="0">
              <a:solidFill>
                <a:prstClr val="black"/>
              </a:solidFill>
            </a:endParaRPr>
          </a:p>
          <a:p>
            <a:pPr marL="571500" lvl="0" indent="-571500">
              <a:lnSpc>
                <a:spcPct val="100000"/>
              </a:lnSpc>
              <a:spcBef>
                <a:spcPts val="0"/>
              </a:spcBef>
              <a:buFont typeface="Wingdings" panose="05000000000000000000" pitchFamily="2" charset="2"/>
              <a:buChar char="q"/>
            </a:pPr>
            <a:r>
              <a:rPr lang="en-US" sz="4700" dirty="0">
                <a:solidFill>
                  <a:prstClr val="black"/>
                </a:solidFill>
              </a:rPr>
              <a:t>Take a more compassionate attitude toward oneself.  Act as one would toward a beloved friend or family member, giving the same support and encouragement</a:t>
            </a:r>
          </a:p>
          <a:p>
            <a:pPr marL="0" lvl="0" indent="0">
              <a:lnSpc>
                <a:spcPct val="100000"/>
              </a:lnSpc>
              <a:spcBef>
                <a:spcPts val="0"/>
              </a:spcBef>
              <a:buNone/>
            </a:pPr>
            <a:endParaRPr lang="en-US" sz="4700" dirty="0">
              <a:solidFill>
                <a:prstClr val="black"/>
              </a:solidFill>
            </a:endParaRPr>
          </a:p>
          <a:p>
            <a:pPr marL="571500" lvl="0" indent="-571500">
              <a:lnSpc>
                <a:spcPct val="100000"/>
              </a:lnSpc>
              <a:spcBef>
                <a:spcPts val="0"/>
              </a:spcBef>
              <a:buFont typeface="Wingdings" panose="05000000000000000000" pitchFamily="2" charset="2"/>
              <a:buChar char="q"/>
            </a:pPr>
            <a:r>
              <a:rPr lang="en-US" sz="4700" dirty="0">
                <a:solidFill>
                  <a:prstClr val="black"/>
                </a:solidFill>
              </a:rPr>
              <a:t>Look after oneself in terms of rest, diet, and exercise</a:t>
            </a:r>
          </a:p>
          <a:p>
            <a:pPr marL="0" lvl="0" indent="0">
              <a:lnSpc>
                <a:spcPct val="100000"/>
              </a:lnSpc>
              <a:spcBef>
                <a:spcPts val="0"/>
              </a:spcBef>
              <a:buNone/>
            </a:pPr>
            <a:endParaRPr lang="en-US" sz="4700" dirty="0">
              <a:solidFill>
                <a:prstClr val="black"/>
              </a:solidFill>
            </a:endParaRPr>
          </a:p>
          <a:p>
            <a:pPr marL="571500" lvl="0" indent="-571500">
              <a:lnSpc>
                <a:spcPct val="100000"/>
              </a:lnSpc>
              <a:spcBef>
                <a:spcPts val="0"/>
              </a:spcBef>
              <a:buFont typeface="Wingdings" panose="05000000000000000000" pitchFamily="2" charset="2"/>
              <a:buChar char="q"/>
            </a:pPr>
            <a:r>
              <a:rPr lang="en-US" sz="4700" dirty="0">
                <a:solidFill>
                  <a:prstClr val="black"/>
                </a:solidFill>
              </a:rPr>
              <a:t>Create a variety of self-soothing or relaxing activities.  Adjust the balance of life activities, if the ratio of pleasure to tasks (work or other tasks) is imbalanced.</a:t>
            </a:r>
          </a:p>
          <a:p>
            <a:pPr marL="0" lvl="0" indent="0">
              <a:lnSpc>
                <a:spcPct val="100000"/>
              </a:lnSpc>
              <a:spcBef>
                <a:spcPts val="0"/>
              </a:spcBef>
              <a:buNone/>
            </a:pPr>
            <a:r>
              <a:rPr lang="en-US" sz="1600" dirty="0">
                <a:solidFill>
                  <a:prstClr val="black"/>
                </a:solidFill>
              </a:rPr>
              <a:t>								</a:t>
            </a:r>
            <a:r>
              <a:rPr lang="en-US" sz="2400" dirty="0"/>
              <a:t> </a:t>
            </a:r>
            <a:r>
              <a:rPr lang="en-US" sz="2100" dirty="0"/>
              <a:t>©Frank M. Dattilio, Ph.D., ABPP</a:t>
            </a:r>
            <a:endParaRPr lang="en-US" sz="2100" dirty="0">
              <a:solidFill>
                <a:prstClr val="black"/>
              </a:solidFill>
            </a:endParaRPr>
          </a:p>
          <a:p>
            <a:pPr marL="0" lvl="0" indent="0">
              <a:lnSpc>
                <a:spcPct val="100000"/>
              </a:lnSpc>
              <a:spcBef>
                <a:spcPts val="0"/>
              </a:spcBef>
              <a:buNone/>
            </a:pPr>
            <a:endParaRPr lang="en-US" sz="2100" dirty="0">
              <a:solidFill>
                <a:prstClr val="black"/>
              </a:solidFill>
            </a:endParaRPr>
          </a:p>
          <a:p>
            <a:endParaRPr lang="en-US" dirty="0"/>
          </a:p>
        </p:txBody>
      </p:sp>
      <p:sp>
        <p:nvSpPr>
          <p:cNvPr id="4" name="Slide Number Placeholder 3"/>
          <p:cNvSpPr>
            <a:spLocks noGrp="1"/>
          </p:cNvSpPr>
          <p:nvPr>
            <p:ph type="sldNum" sz="quarter" idx="12"/>
          </p:nvPr>
        </p:nvSpPr>
        <p:spPr/>
        <p:txBody>
          <a:bodyPr/>
          <a:lstStyle/>
          <a:p>
            <a:fld id="{CF6B34B2-8A04-45A5-A05E-F27EF267F487}" type="slidenum">
              <a:rPr lang="en-US" smtClean="0"/>
              <a:t>45</a:t>
            </a:fld>
            <a:endParaRPr lang="en-US"/>
          </a:p>
        </p:txBody>
      </p:sp>
    </p:spTree>
    <p:extLst>
      <p:ext uri="{BB962C8B-B14F-4D97-AF65-F5344CB8AC3E}">
        <p14:creationId xmlns:p14="http://schemas.microsoft.com/office/powerpoint/2010/main" val="35468875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F6B34B2-8A04-45A5-A05E-F27EF267F487}" type="slidenum">
              <a:rPr lang="en-US" smtClean="0"/>
              <a:t>46</a:t>
            </a:fld>
            <a:endParaRPr lang="en-US"/>
          </a:p>
        </p:txBody>
      </p:sp>
      <p:sp>
        <p:nvSpPr>
          <p:cNvPr id="3" name="TextBox 2"/>
          <p:cNvSpPr txBox="1"/>
          <p:nvPr/>
        </p:nvSpPr>
        <p:spPr>
          <a:xfrm>
            <a:off x="593559" y="360948"/>
            <a:ext cx="11486146" cy="5878532"/>
          </a:xfrm>
          <a:prstGeom prst="rect">
            <a:avLst/>
          </a:prstGeom>
          <a:noFill/>
        </p:spPr>
        <p:txBody>
          <a:bodyPr wrap="square" rtlCol="0">
            <a:spAutoFit/>
          </a:bodyPr>
          <a:lstStyle/>
          <a:p>
            <a:pPr marL="571500" indent="-571500">
              <a:buFont typeface="Wingdings" panose="05000000000000000000" pitchFamily="2" charset="2"/>
              <a:buChar char="q"/>
            </a:pPr>
            <a:r>
              <a:rPr lang="en-US" sz="3600" dirty="0"/>
              <a:t>Come up with a list of past activities that used to be fun or relaxing, but now are done infrequently:  or a list of activities that seem appealing to do and are feasible to initiate currently.</a:t>
            </a:r>
          </a:p>
          <a:p>
            <a:endParaRPr lang="en-US" sz="3600" dirty="0"/>
          </a:p>
          <a:p>
            <a:pPr marL="571500" indent="-571500">
              <a:buFont typeface="Wingdings" panose="05000000000000000000" pitchFamily="2" charset="2"/>
              <a:buChar char="q"/>
            </a:pPr>
            <a:r>
              <a:rPr lang="en-US" sz="3600" dirty="0"/>
              <a:t>Realize when help is needed for oneself.  Work on any negative thinking which interferes with this (e.g., “I shouldn’t need help”, “I should be in control of my feelings since I am trained in this field”)</a:t>
            </a:r>
          </a:p>
          <a:p>
            <a:pPr marL="571500" indent="-571500">
              <a:buFont typeface="Wingdings" panose="05000000000000000000" pitchFamily="2" charset="2"/>
              <a:buChar char="q"/>
            </a:pPr>
            <a:endParaRPr lang="en-US" sz="3600" dirty="0"/>
          </a:p>
          <a:p>
            <a:r>
              <a:rPr lang="en-US" sz="1600" dirty="0"/>
              <a:t>									 ©Frank M. Dattilio, Ph.D., ABPP</a:t>
            </a:r>
          </a:p>
        </p:txBody>
      </p:sp>
    </p:spTree>
    <p:extLst>
      <p:ext uri="{BB962C8B-B14F-4D97-AF65-F5344CB8AC3E}">
        <p14:creationId xmlns:p14="http://schemas.microsoft.com/office/powerpoint/2010/main" val="3960166041"/>
      </p:ext>
    </p:extLst>
  </p:cSld>
  <p:clrMapOvr>
    <a:masterClrMapping/>
  </p:clrMapOvr>
  <mc:AlternateContent xmlns:mc="http://schemas.openxmlformats.org/markup-compatibility/2006" xmlns:p14="http://schemas.microsoft.com/office/powerpoint/2010/main">
    <mc:Choice Requires="p14">
      <p:transition spd="slow" p14:dur="2000" advTm="11571"/>
    </mc:Choice>
    <mc:Fallback xmlns="">
      <p:transition spd="slow" advTm="11571"/>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1125"/>
          </a:xfrm>
        </p:spPr>
        <p:txBody>
          <a:bodyPr>
            <a:normAutofit fontScale="90000"/>
          </a:bodyPr>
          <a:lstStyle/>
          <a:p>
            <a:endParaRPr lang="en-US" dirty="0"/>
          </a:p>
        </p:txBody>
      </p:sp>
      <p:sp>
        <p:nvSpPr>
          <p:cNvPr id="3" name="Content Placeholder 2"/>
          <p:cNvSpPr>
            <a:spLocks noGrp="1"/>
          </p:cNvSpPr>
          <p:nvPr>
            <p:ph idx="1"/>
          </p:nvPr>
        </p:nvSpPr>
        <p:spPr>
          <a:xfrm>
            <a:off x="838200" y="365125"/>
            <a:ext cx="10515600" cy="5811838"/>
          </a:xfrm>
        </p:spPr>
        <p:txBody>
          <a:bodyPr/>
          <a:lstStyle/>
          <a:p>
            <a:pPr marL="571500" lvl="0" indent="-571500">
              <a:lnSpc>
                <a:spcPct val="100000"/>
              </a:lnSpc>
              <a:spcBef>
                <a:spcPts val="0"/>
              </a:spcBef>
              <a:buFont typeface="Wingdings" panose="05000000000000000000" pitchFamily="2" charset="2"/>
              <a:buChar char="q"/>
            </a:pPr>
            <a:endParaRPr lang="en-US" sz="3600" dirty="0">
              <a:solidFill>
                <a:prstClr val="black"/>
              </a:solidFill>
            </a:endParaRPr>
          </a:p>
          <a:p>
            <a:pPr marL="571500" lvl="0" indent="-571500">
              <a:lnSpc>
                <a:spcPct val="100000"/>
              </a:lnSpc>
              <a:spcBef>
                <a:spcPts val="0"/>
              </a:spcBef>
              <a:buFont typeface="Wingdings" panose="05000000000000000000" pitchFamily="2" charset="2"/>
              <a:buChar char="q"/>
            </a:pPr>
            <a:endParaRPr lang="en-US" sz="3600" dirty="0">
              <a:solidFill>
                <a:prstClr val="black"/>
              </a:solidFill>
            </a:endParaRPr>
          </a:p>
          <a:p>
            <a:pPr marL="571500" lvl="0" indent="-571500">
              <a:lnSpc>
                <a:spcPct val="100000"/>
              </a:lnSpc>
              <a:spcBef>
                <a:spcPts val="0"/>
              </a:spcBef>
              <a:buFont typeface="Wingdings" panose="05000000000000000000" pitchFamily="2" charset="2"/>
              <a:buChar char="q"/>
            </a:pPr>
            <a:r>
              <a:rPr lang="en-US" sz="4400" dirty="0">
                <a:solidFill>
                  <a:prstClr val="black"/>
                </a:solidFill>
              </a:rPr>
              <a:t>Create a support system for oneself.  Reach out to colleagues and others</a:t>
            </a:r>
          </a:p>
          <a:p>
            <a:pPr marL="0" lvl="0" indent="0">
              <a:lnSpc>
                <a:spcPct val="100000"/>
              </a:lnSpc>
              <a:spcBef>
                <a:spcPts val="0"/>
              </a:spcBef>
              <a:buNone/>
            </a:pPr>
            <a:endParaRPr lang="en-US" sz="4400" dirty="0">
              <a:solidFill>
                <a:prstClr val="black"/>
              </a:solidFill>
            </a:endParaRPr>
          </a:p>
          <a:p>
            <a:pPr marL="571500" lvl="0" indent="-571500">
              <a:lnSpc>
                <a:spcPct val="100000"/>
              </a:lnSpc>
              <a:spcBef>
                <a:spcPts val="0"/>
              </a:spcBef>
              <a:buFont typeface="Wingdings" panose="05000000000000000000" pitchFamily="2" charset="2"/>
              <a:buChar char="q"/>
            </a:pPr>
            <a:r>
              <a:rPr lang="en-US" sz="4400" dirty="0">
                <a:solidFill>
                  <a:prstClr val="black"/>
                </a:solidFill>
              </a:rPr>
              <a:t>Seek professional help, if this is appropriate</a:t>
            </a:r>
          </a:p>
          <a:p>
            <a:pPr marL="571500" lvl="0" indent="-571500">
              <a:lnSpc>
                <a:spcPct val="100000"/>
              </a:lnSpc>
              <a:spcBef>
                <a:spcPts val="0"/>
              </a:spcBef>
              <a:buFont typeface="Wingdings" panose="05000000000000000000" pitchFamily="2" charset="2"/>
              <a:buChar char="q"/>
            </a:pPr>
            <a:endParaRPr lang="en-US" sz="4400" dirty="0">
              <a:solidFill>
                <a:prstClr val="black"/>
              </a:solidFill>
            </a:endParaRPr>
          </a:p>
          <a:p>
            <a:pPr marL="0" lvl="0" indent="0">
              <a:lnSpc>
                <a:spcPct val="100000"/>
              </a:lnSpc>
              <a:spcBef>
                <a:spcPts val="0"/>
              </a:spcBef>
              <a:buNone/>
            </a:pPr>
            <a:r>
              <a:rPr lang="en-US" sz="1600" dirty="0">
                <a:solidFill>
                  <a:prstClr val="black"/>
                </a:solidFill>
              </a:rPr>
              <a:t>								</a:t>
            </a:r>
            <a:r>
              <a:rPr lang="en-US" sz="1600" dirty="0"/>
              <a:t> ©Frank M. Dattilio, Ph.D., ABPP</a:t>
            </a:r>
            <a:endParaRPr lang="en-US" sz="1600" dirty="0">
              <a:solidFill>
                <a:prstClr val="black"/>
              </a:solidFill>
            </a:endParaRPr>
          </a:p>
          <a:p>
            <a:endParaRPr lang="en-US" sz="4400" dirty="0"/>
          </a:p>
        </p:txBody>
      </p:sp>
      <p:sp>
        <p:nvSpPr>
          <p:cNvPr id="4" name="Slide Number Placeholder 3"/>
          <p:cNvSpPr>
            <a:spLocks noGrp="1"/>
          </p:cNvSpPr>
          <p:nvPr>
            <p:ph type="sldNum" sz="quarter" idx="12"/>
          </p:nvPr>
        </p:nvSpPr>
        <p:spPr/>
        <p:txBody>
          <a:bodyPr/>
          <a:lstStyle/>
          <a:p>
            <a:fld id="{CF6B34B2-8A04-45A5-A05E-F27EF267F487}" type="slidenum">
              <a:rPr lang="en-US" smtClean="0"/>
              <a:t>47</a:t>
            </a:fld>
            <a:endParaRPr lang="en-US"/>
          </a:p>
        </p:txBody>
      </p:sp>
    </p:spTree>
    <p:extLst>
      <p:ext uri="{BB962C8B-B14F-4D97-AF65-F5344CB8AC3E}">
        <p14:creationId xmlns:p14="http://schemas.microsoft.com/office/powerpoint/2010/main" val="36347290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F6B34B2-8A04-45A5-A05E-F27EF267F487}" type="slidenum">
              <a:rPr lang="en-US" smtClean="0"/>
              <a:t>48</a:t>
            </a:fld>
            <a:endParaRPr lang="en-US"/>
          </a:p>
        </p:txBody>
      </p:sp>
      <p:sp>
        <p:nvSpPr>
          <p:cNvPr id="3" name="TextBox 2"/>
          <p:cNvSpPr txBox="1"/>
          <p:nvPr/>
        </p:nvSpPr>
        <p:spPr>
          <a:xfrm>
            <a:off x="371476" y="510841"/>
            <a:ext cx="12423106" cy="8217634"/>
          </a:xfrm>
          <a:prstGeom prst="rect">
            <a:avLst/>
          </a:prstGeom>
          <a:noFill/>
        </p:spPr>
        <p:txBody>
          <a:bodyPr wrap="square" rtlCol="0">
            <a:spAutoFit/>
          </a:bodyPr>
          <a:lstStyle/>
          <a:p>
            <a:pPr algn="ctr"/>
            <a:r>
              <a:rPr lang="en-US" sz="4000" dirty="0"/>
              <a:t>References</a:t>
            </a:r>
          </a:p>
          <a:p>
            <a:pPr algn="ctr"/>
            <a:endParaRPr lang="en-US" sz="4000" dirty="0"/>
          </a:p>
          <a:p>
            <a:r>
              <a:rPr lang="en-US" sz="2000" dirty="0"/>
              <a:t>Advisory Committee on Colleague Assistance (</a:t>
            </a:r>
            <a:r>
              <a:rPr lang="en-US" sz="2000" dirty="0" err="1"/>
              <a:t>n.d.</a:t>
            </a:r>
            <a:r>
              <a:rPr lang="en-US" sz="2000" dirty="0"/>
              <a:t>).  </a:t>
            </a:r>
            <a:r>
              <a:rPr lang="en-US" sz="2000" i="1" dirty="0"/>
              <a:t>The Stress-Distress-Impairment Continuum for Psychologists.</a:t>
            </a:r>
          </a:p>
          <a:p>
            <a:r>
              <a:rPr lang="en-US" sz="2000" dirty="0"/>
              <a:t>Retrieved from the American Psychological Association, Practice Organization Web Site:  </a:t>
            </a:r>
            <a:r>
              <a:rPr lang="en-US" sz="2000" u="sng" dirty="0">
                <a:hlinkClick r:id="rId2"/>
              </a:rPr>
              <a:t>http:///www.apapracticecentral.org/ce/selfcare/colleague-assist.aspx</a:t>
            </a:r>
            <a:endParaRPr lang="en-US" sz="2000" u="sng" dirty="0"/>
          </a:p>
          <a:p>
            <a:endParaRPr lang="en-US" sz="2000" i="1" u="sng" dirty="0"/>
          </a:p>
          <a:p>
            <a:r>
              <a:rPr lang="en-US" sz="2000" dirty="0"/>
              <a:t>American Psychological Association (2002).  Ethical Principles of Psychologists and Code of Conduct.  </a:t>
            </a:r>
            <a:r>
              <a:rPr lang="en-US" sz="2000" i="1" dirty="0"/>
              <a:t>American Psychologist</a:t>
            </a:r>
            <a:r>
              <a:rPr lang="en-US" sz="2000" dirty="0"/>
              <a:t>, 57, 1060-1073.</a:t>
            </a:r>
          </a:p>
          <a:p>
            <a:endParaRPr lang="en-US" sz="2000" dirty="0"/>
          </a:p>
          <a:p>
            <a:r>
              <a:rPr lang="en-US" sz="2000" dirty="0"/>
              <a:t>Barnett, J.E., &amp; Cooper, N. (2009).  Creating a Culture of Self-Care.  </a:t>
            </a:r>
            <a:r>
              <a:rPr lang="en-US" sz="2000" i="1" dirty="0"/>
              <a:t>Clinical Psychology:  Science and Practice</a:t>
            </a:r>
            <a:r>
              <a:rPr lang="en-US" sz="2000" dirty="0"/>
              <a:t>,</a:t>
            </a:r>
          </a:p>
          <a:p>
            <a:r>
              <a:rPr lang="en-US" sz="2000" dirty="0"/>
              <a:t>16(1), 16-20.  doi:10.1111/j.1468-2850.2009.01138.x.</a:t>
            </a:r>
          </a:p>
          <a:p>
            <a:endParaRPr lang="en-US" sz="2000" dirty="0"/>
          </a:p>
          <a:p>
            <a:r>
              <a:rPr lang="en-US" sz="2000" dirty="0" err="1"/>
              <a:t>Bearse</a:t>
            </a:r>
            <a:r>
              <a:rPr lang="en-US" sz="2000" dirty="0"/>
              <a:t>, J.L., McMinn, M.R., </a:t>
            </a:r>
            <a:r>
              <a:rPr lang="en-US" sz="2000" dirty="0" err="1"/>
              <a:t>Seegobin</a:t>
            </a:r>
            <a:r>
              <a:rPr lang="en-US" sz="2000" dirty="0"/>
              <a:t>, W., &amp; Free, K. (2013).  Barriers to Psychologists Seeking Mental Health Care.  </a:t>
            </a:r>
            <a:r>
              <a:rPr lang="en-US" sz="2000" i="1" dirty="0"/>
              <a:t>Professional Psychology :  Research and Practice</a:t>
            </a:r>
            <a:r>
              <a:rPr lang="en-US" sz="2000" dirty="0"/>
              <a:t>, 44(3), 150-157.</a:t>
            </a:r>
          </a:p>
          <a:p>
            <a:endParaRPr lang="en-US" sz="2000" dirty="0"/>
          </a:p>
          <a:p>
            <a:r>
              <a:rPr lang="en-US" sz="2000" dirty="0"/>
              <a:t>Beck, J.S. (2005).  </a:t>
            </a:r>
            <a:r>
              <a:rPr lang="en-US" sz="2000" i="1" dirty="0"/>
              <a:t>Cognitive Therapy with Challenging Cases.  What to do when the basics don’t work</a:t>
            </a:r>
            <a:r>
              <a:rPr lang="en-US" sz="2000" dirty="0"/>
              <a:t>.  New York, </a:t>
            </a:r>
          </a:p>
          <a:p>
            <a:r>
              <a:rPr lang="en-US" sz="2000" dirty="0"/>
              <a:t>NY:  Guilford.</a:t>
            </a:r>
          </a:p>
          <a:p>
            <a:endParaRPr lang="en-US" sz="2000" dirty="0"/>
          </a:p>
          <a:p>
            <a:endParaRPr lang="en-US" sz="2000" dirty="0"/>
          </a:p>
          <a:p>
            <a:endParaRPr lang="en-US" sz="2000" dirty="0"/>
          </a:p>
          <a:p>
            <a:endParaRPr lang="en-US" sz="2000" dirty="0"/>
          </a:p>
          <a:p>
            <a:endParaRPr lang="en-US" sz="2000" dirty="0"/>
          </a:p>
          <a:p>
            <a:endParaRPr lang="en-US" sz="2400" i="1" dirty="0"/>
          </a:p>
          <a:p>
            <a:r>
              <a:rPr lang="en-US" sz="2400" i="1" dirty="0"/>
              <a:t> </a:t>
            </a:r>
            <a:endParaRPr lang="en-US" sz="2400" dirty="0"/>
          </a:p>
        </p:txBody>
      </p:sp>
    </p:spTree>
    <p:extLst>
      <p:ext uri="{BB962C8B-B14F-4D97-AF65-F5344CB8AC3E}">
        <p14:creationId xmlns:p14="http://schemas.microsoft.com/office/powerpoint/2010/main" val="2041755253"/>
      </p:ext>
    </p:extLst>
  </p:cSld>
  <p:clrMapOvr>
    <a:masterClrMapping/>
  </p:clrMapOvr>
  <mc:AlternateContent xmlns:mc="http://schemas.openxmlformats.org/markup-compatibility/2006" xmlns:p14="http://schemas.microsoft.com/office/powerpoint/2010/main">
    <mc:Choice Requires="p14">
      <p:transition spd="slow" p14:dur="2000" advTm="4641"/>
    </mc:Choice>
    <mc:Fallback xmlns="">
      <p:transition spd="slow" advTm="4641"/>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F6B34B2-8A04-45A5-A05E-F27EF267F487}" type="slidenum">
              <a:rPr lang="en-US" smtClean="0"/>
              <a:t>49</a:t>
            </a:fld>
            <a:endParaRPr lang="en-US"/>
          </a:p>
        </p:txBody>
      </p:sp>
      <p:sp>
        <p:nvSpPr>
          <p:cNvPr id="3" name="TextBox 2"/>
          <p:cNvSpPr txBox="1"/>
          <p:nvPr/>
        </p:nvSpPr>
        <p:spPr>
          <a:xfrm>
            <a:off x="280737" y="328864"/>
            <a:ext cx="11622505" cy="7478970"/>
          </a:xfrm>
          <a:prstGeom prst="rect">
            <a:avLst/>
          </a:prstGeom>
          <a:noFill/>
        </p:spPr>
        <p:txBody>
          <a:bodyPr wrap="square" rtlCol="0">
            <a:spAutoFit/>
          </a:bodyPr>
          <a:lstStyle/>
          <a:p>
            <a:endParaRPr lang="en-US" sz="2000" dirty="0"/>
          </a:p>
          <a:p>
            <a:r>
              <a:rPr lang="en-US" sz="2000" dirty="0" err="1"/>
              <a:t>Compean</a:t>
            </a:r>
            <a:r>
              <a:rPr lang="en-US" sz="2000" dirty="0"/>
              <a:t>, E. &amp; </a:t>
            </a:r>
            <a:r>
              <a:rPr lang="en-US" sz="2000" dirty="0" err="1"/>
              <a:t>Hamner</a:t>
            </a:r>
            <a:r>
              <a:rPr lang="en-US" sz="2000" dirty="0"/>
              <a:t>, M. (2019).  Posttraumatic Stress Disorder with Secondary Psychotic Features: Diagnostic and Treatment Challenges.  </a:t>
            </a:r>
            <a:r>
              <a:rPr lang="en-US" sz="2000" i="1" dirty="0"/>
              <a:t>Progress in Neuropsychopharmacology and Biological Psychiatry.</a:t>
            </a:r>
            <a:r>
              <a:rPr lang="en-US" sz="2000" dirty="0"/>
              <a:t> 88(10). January 265-275.</a:t>
            </a:r>
          </a:p>
          <a:p>
            <a:endParaRPr lang="en-US" sz="2000" dirty="0"/>
          </a:p>
          <a:p>
            <a:r>
              <a:rPr lang="en-US" sz="2000" dirty="0" err="1"/>
              <a:t>Cushway</a:t>
            </a:r>
            <a:r>
              <a:rPr lang="en-US" sz="2000" dirty="0"/>
              <a:t>, D. (1992).  Stress in Clinical Psychology Trainees.  </a:t>
            </a:r>
            <a:r>
              <a:rPr lang="en-US" sz="2000" i="1" dirty="0"/>
              <a:t>British Journal of Clinical Psychology</a:t>
            </a:r>
            <a:r>
              <a:rPr lang="en-US" sz="2000" dirty="0"/>
              <a:t>, 31, 167-169.</a:t>
            </a:r>
          </a:p>
          <a:p>
            <a:endParaRPr lang="en-US" sz="2000" dirty="0"/>
          </a:p>
          <a:p>
            <a:r>
              <a:rPr lang="en-US" sz="2000" dirty="0"/>
              <a:t>Dattilio, F.M. (2015).  The Self Care of Psychologists and Mental Health Professionals:  A Review and Practitioner Guide.  </a:t>
            </a:r>
            <a:r>
              <a:rPr lang="en-US" sz="2000" u="sng" dirty="0"/>
              <a:t>Australian Psychologist</a:t>
            </a:r>
            <a:r>
              <a:rPr lang="en-US" sz="2000" dirty="0"/>
              <a:t>. 50(6), 393-399, December.  </a:t>
            </a:r>
            <a:r>
              <a:rPr lang="en-US" sz="2000" dirty="0" err="1"/>
              <a:t>doi</a:t>
            </a:r>
            <a:r>
              <a:rPr lang="en-US" sz="2000" dirty="0"/>
              <a:t> 10.11 11/</a:t>
            </a:r>
            <a:r>
              <a:rPr lang="en-US" sz="2000" dirty="0" err="1"/>
              <a:t>ap</a:t>
            </a:r>
            <a:r>
              <a:rPr lang="en-US" sz="2000" dirty="0"/>
              <a:t> 12157.</a:t>
            </a:r>
          </a:p>
          <a:p>
            <a:endParaRPr lang="en-US" sz="2000" dirty="0"/>
          </a:p>
          <a:p>
            <a:r>
              <a:rPr lang="en-US" sz="2000" dirty="0"/>
              <a:t>Ellis, A. (1983).  How to deal with your most difficult client-you.  </a:t>
            </a:r>
            <a:r>
              <a:rPr lang="en-US" sz="2000" i="1" dirty="0"/>
              <a:t>Journal of Rational Emotive Therapy</a:t>
            </a:r>
            <a:r>
              <a:rPr lang="en-US" sz="2000" dirty="0"/>
              <a:t>, 1, 3-8.  </a:t>
            </a:r>
            <a:r>
              <a:rPr lang="en-US" sz="2000" dirty="0" err="1"/>
              <a:t>doi</a:t>
            </a:r>
            <a:r>
              <a:rPr lang="en-US" sz="2000" dirty="0"/>
              <a:t>:  10.1007/BF02285751.</a:t>
            </a:r>
          </a:p>
          <a:p>
            <a:endParaRPr lang="en-US" sz="2000" dirty="0"/>
          </a:p>
          <a:p>
            <a:r>
              <a:rPr lang="en-US" sz="2000" dirty="0"/>
              <a:t>El-</a:t>
            </a:r>
            <a:r>
              <a:rPr lang="en-US" sz="2000" dirty="0" err="1"/>
              <a:t>Ghoroury</a:t>
            </a:r>
            <a:r>
              <a:rPr lang="en-US" sz="2000" dirty="0"/>
              <a:t>, N., </a:t>
            </a:r>
            <a:r>
              <a:rPr lang="en-US" sz="2000" dirty="0" err="1"/>
              <a:t>Galper</a:t>
            </a:r>
            <a:r>
              <a:rPr lang="en-US" sz="2000" dirty="0"/>
              <a:t>, D.I., </a:t>
            </a:r>
            <a:r>
              <a:rPr lang="en-US" sz="2000" dirty="0" err="1"/>
              <a:t>Sawaqdeh</a:t>
            </a:r>
            <a:r>
              <a:rPr lang="en-US" sz="2000" dirty="0"/>
              <a:t>, A., &amp; </a:t>
            </a:r>
            <a:r>
              <a:rPr lang="en-US" sz="2000" dirty="0" err="1"/>
              <a:t>Bufka</a:t>
            </a:r>
            <a:r>
              <a:rPr lang="en-US" sz="2000" dirty="0"/>
              <a:t>, L.F. (2012).  Stress, Coping and Barriers to Wellness Among Psychology Graduate Students.  </a:t>
            </a:r>
            <a:r>
              <a:rPr lang="en-US" sz="2000" i="1" dirty="0"/>
              <a:t>Training and Education in Professional Psychology</a:t>
            </a:r>
            <a:r>
              <a:rPr lang="en-US" sz="2000" dirty="0"/>
              <a:t>, 6(2), 122-134.  doi:10.1037/a0028768</a:t>
            </a:r>
          </a:p>
          <a:p>
            <a:endParaRPr lang="en-US" sz="2000" dirty="0"/>
          </a:p>
          <a:p>
            <a:r>
              <a:rPr lang="en-US" sz="2000" dirty="0"/>
              <a:t>Farber, B.A., </a:t>
            </a:r>
            <a:r>
              <a:rPr lang="en-US" sz="2000" dirty="0" err="1"/>
              <a:t>Manevich</a:t>
            </a:r>
            <a:r>
              <a:rPr lang="en-US" sz="2000" dirty="0"/>
              <a:t>, I., Metzger, J. and </a:t>
            </a:r>
            <a:r>
              <a:rPr lang="en-US" sz="2000" dirty="0" err="1"/>
              <a:t>Saypol</a:t>
            </a:r>
            <a:r>
              <a:rPr lang="en-US" sz="2000" dirty="0"/>
              <a:t>, E. (2005).  Choosing Psychotherapy as a Career:  Why did we Cross that Road?  </a:t>
            </a:r>
            <a:r>
              <a:rPr lang="en-US" sz="2000" i="1" dirty="0"/>
              <a:t>Journal of Clinical Psychology:  In Session 61,</a:t>
            </a:r>
            <a:r>
              <a:rPr lang="en-US" sz="2000" dirty="0"/>
              <a:t> 1009-1031.  doi:10.1002/jclp.20174</a:t>
            </a:r>
          </a:p>
          <a:p>
            <a:endParaRPr lang="en-US" sz="2000" dirty="0"/>
          </a:p>
          <a:p>
            <a:r>
              <a:rPr lang="en-US" sz="2000" dirty="0"/>
              <a:t>Guy, J.D. (1987).  </a:t>
            </a:r>
            <a:r>
              <a:rPr lang="en-US" sz="2000" i="1" dirty="0"/>
              <a:t>The Personal Life of the Psychotherapist.  </a:t>
            </a:r>
            <a:r>
              <a:rPr lang="en-US" sz="2000" dirty="0"/>
              <a:t>New York, NY:  John Wiley &amp; Sons.</a:t>
            </a:r>
          </a:p>
          <a:p>
            <a:endParaRPr lang="en-US" sz="2000" dirty="0"/>
          </a:p>
          <a:p>
            <a:endParaRPr lang="en-US" sz="2000" dirty="0"/>
          </a:p>
          <a:p>
            <a:endParaRPr lang="en-US" sz="2000" dirty="0"/>
          </a:p>
        </p:txBody>
      </p:sp>
    </p:spTree>
    <p:extLst>
      <p:ext uri="{BB962C8B-B14F-4D97-AF65-F5344CB8AC3E}">
        <p14:creationId xmlns:p14="http://schemas.microsoft.com/office/powerpoint/2010/main" val="2113190120"/>
      </p:ext>
    </p:extLst>
  </p:cSld>
  <p:clrMapOvr>
    <a:masterClrMapping/>
  </p:clrMapOvr>
  <mc:AlternateContent xmlns:mc="http://schemas.openxmlformats.org/markup-compatibility/2006" xmlns:p14="http://schemas.microsoft.com/office/powerpoint/2010/main">
    <mc:Choice Requires="p14">
      <p:transition spd="slow" p14:dur="2000" advTm="4865"/>
    </mc:Choice>
    <mc:Fallback xmlns="">
      <p:transition spd="slow" advTm="486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1218" y="289345"/>
            <a:ext cx="10572000" cy="2640122"/>
          </a:xfrm>
        </p:spPr>
        <p:txBody>
          <a:bodyPr>
            <a:noAutofit/>
          </a:bodyPr>
          <a:lstStyle/>
          <a:p>
            <a:pPr algn="ctr"/>
            <a:br>
              <a:rPr lang="en-US" sz="5400" dirty="0"/>
            </a:br>
            <a:br>
              <a:rPr lang="en-US" dirty="0"/>
            </a:br>
            <a:r>
              <a:rPr lang="en-US" sz="5400" dirty="0"/>
              <a:t>THE SELF CARE OF MENTAL HEALTH </a:t>
            </a:r>
            <a:r>
              <a:rPr lang="en-US" sz="5400" b="0" dirty="0"/>
              <a:t>PROFESSIONALS</a:t>
            </a:r>
            <a:br>
              <a:rPr lang="en-US" dirty="0"/>
            </a:br>
            <a:endParaRPr lang="en-US" dirty="0"/>
          </a:p>
        </p:txBody>
      </p:sp>
      <p:sp>
        <p:nvSpPr>
          <p:cNvPr id="3" name="Subtitle 2"/>
          <p:cNvSpPr>
            <a:spLocks noGrp="1"/>
          </p:cNvSpPr>
          <p:nvPr>
            <p:ph type="subTitle" idx="1"/>
          </p:nvPr>
        </p:nvSpPr>
        <p:spPr>
          <a:xfrm>
            <a:off x="1308322" y="3022600"/>
            <a:ext cx="9144000" cy="3426883"/>
          </a:xfrm>
        </p:spPr>
        <p:txBody>
          <a:bodyPr>
            <a:normAutofit fontScale="32500" lnSpcReduction="20000"/>
          </a:bodyPr>
          <a:lstStyle/>
          <a:p>
            <a:pPr algn="ctr"/>
            <a:endParaRPr lang="en-US" sz="5800" dirty="0"/>
          </a:p>
          <a:p>
            <a:pPr algn="ctr"/>
            <a:endParaRPr lang="en-US" sz="5800" dirty="0"/>
          </a:p>
          <a:p>
            <a:pPr algn="ctr"/>
            <a:r>
              <a:rPr lang="en-US" sz="8000" dirty="0"/>
              <a:t>Frank M. Dattilio, Ph.D., ABPP</a:t>
            </a:r>
          </a:p>
          <a:p>
            <a:pPr algn="ctr"/>
            <a:r>
              <a:rPr lang="en-US" sz="8000" dirty="0"/>
              <a:t>Dept. of Psychiatry</a:t>
            </a:r>
          </a:p>
          <a:p>
            <a:pPr algn="ctr"/>
            <a:r>
              <a:rPr lang="en-US" sz="8000" dirty="0"/>
              <a:t>University of Pennsylvania Perelman School of Medicine </a:t>
            </a:r>
          </a:p>
          <a:p>
            <a:pPr algn="ctr"/>
            <a:r>
              <a:rPr lang="en-US" sz="1700" dirty="0"/>
              <a:t>		</a:t>
            </a:r>
          </a:p>
          <a:p>
            <a:pPr algn="ctr"/>
            <a:r>
              <a:rPr lang="en-US" sz="1700" dirty="0"/>
              <a:t>								</a:t>
            </a:r>
          </a:p>
          <a:p>
            <a:pPr algn="ctr"/>
            <a:endParaRPr lang="en-US" sz="4200" dirty="0"/>
          </a:p>
          <a:p>
            <a:pPr algn="ctr"/>
            <a:r>
              <a:rPr lang="en-US" sz="4200" dirty="0"/>
              <a:t>						           </a:t>
            </a:r>
            <a:r>
              <a:rPr lang="en-US" sz="2900" dirty="0"/>
              <a:t>Revised 1/2/23</a:t>
            </a:r>
          </a:p>
          <a:p>
            <a:pPr algn="ctr"/>
            <a:r>
              <a:rPr lang="en-US" sz="2900" dirty="0"/>
              <a:t>					                     ©Frank M. Dattilio, Ph.D., ABPP</a:t>
            </a:r>
          </a:p>
          <a:p>
            <a:pPr algn="ctr"/>
            <a:endParaRPr lang="en-US" sz="4200" dirty="0"/>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6B34B2-8A04-45A5-A05E-F27EF267F48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3708121"/>
      </p:ext>
    </p:extLst>
  </p:cSld>
  <p:clrMapOvr>
    <a:masterClrMapping/>
  </p:clrMapOvr>
  <mc:AlternateContent xmlns:mc="http://schemas.openxmlformats.org/markup-compatibility/2006" xmlns:p14="http://schemas.microsoft.com/office/powerpoint/2010/main">
    <mc:Choice Requires="p14">
      <p:transition p14:dur="0" advTm="5501"/>
    </mc:Choice>
    <mc:Fallback xmlns="">
      <p:transition advTm="5501"/>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F6B34B2-8A04-45A5-A05E-F27EF267F487}" type="slidenum">
              <a:rPr lang="en-US" smtClean="0"/>
              <a:t>50</a:t>
            </a:fld>
            <a:endParaRPr lang="en-US"/>
          </a:p>
        </p:txBody>
      </p:sp>
      <p:sp>
        <p:nvSpPr>
          <p:cNvPr id="3" name="TextBox 2"/>
          <p:cNvSpPr txBox="1"/>
          <p:nvPr/>
        </p:nvSpPr>
        <p:spPr>
          <a:xfrm>
            <a:off x="522371" y="250157"/>
            <a:ext cx="11438021" cy="7786747"/>
          </a:xfrm>
          <a:prstGeom prst="rect">
            <a:avLst/>
          </a:prstGeom>
          <a:noFill/>
        </p:spPr>
        <p:txBody>
          <a:bodyPr wrap="square" rtlCol="0">
            <a:spAutoFit/>
          </a:bodyPr>
          <a:lstStyle/>
          <a:p>
            <a:endParaRPr lang="en-US" sz="2000" dirty="0"/>
          </a:p>
          <a:p>
            <a:r>
              <a:rPr lang="en-US" sz="2000" dirty="0"/>
              <a:t>Li, T., Petrik, M.L., Freese, R.L. &amp; </a:t>
            </a:r>
            <a:r>
              <a:rPr lang="en-US" sz="2000" dirty="0" err="1"/>
              <a:t>Robiner</a:t>
            </a:r>
            <a:r>
              <a:rPr lang="en-US" sz="2000" dirty="0"/>
              <a:t>, W.N. (2022).  Suicides of Psychologists and Other Health Professionals: National Violent Death Reporting System Data, 2003-2018. </a:t>
            </a:r>
            <a:r>
              <a:rPr lang="en-US" sz="2000" i="1" dirty="0"/>
              <a:t>American Psychologist. 77(4), 551-564.</a:t>
            </a:r>
            <a:endParaRPr lang="en-US" sz="2000" dirty="0"/>
          </a:p>
          <a:p>
            <a:endParaRPr lang="en-US" sz="2000" dirty="0"/>
          </a:p>
          <a:p>
            <a:r>
              <a:rPr lang="en-US" sz="2000" dirty="0" err="1"/>
              <a:t>Ludate</a:t>
            </a:r>
            <a:r>
              <a:rPr lang="en-US" sz="2000" dirty="0"/>
              <a:t>, J.W. (2012).  </a:t>
            </a:r>
            <a:r>
              <a:rPr lang="en-US" sz="2000" i="1" dirty="0"/>
              <a:t>Heal Yourself:  A CBT Approach to Reducing Therapist Distress and Increasing Therapeutic Effectiveness.  </a:t>
            </a:r>
            <a:r>
              <a:rPr lang="en-US" sz="2000" dirty="0"/>
              <a:t>Sarasota, Florida:  Professional Resource Press.</a:t>
            </a:r>
          </a:p>
          <a:p>
            <a:endParaRPr lang="en-US" sz="2000" dirty="0"/>
          </a:p>
          <a:p>
            <a:r>
              <a:rPr lang="en-US" sz="2000" dirty="0"/>
              <a:t>Myers, S.B., Sweeny, A.C., </a:t>
            </a:r>
            <a:r>
              <a:rPr lang="en-US" sz="2000" dirty="0" err="1"/>
              <a:t>Popick</a:t>
            </a:r>
            <a:r>
              <a:rPr lang="en-US" sz="2000" dirty="0"/>
              <a:t>, V., Wesley, K., </a:t>
            </a:r>
            <a:r>
              <a:rPr lang="en-US" sz="2000" dirty="0" err="1"/>
              <a:t>Bordfeld</a:t>
            </a:r>
            <a:r>
              <a:rPr lang="en-US" sz="2000" dirty="0"/>
              <a:t>, A., &amp; Fingerhut, R. (2012).  Self-care practices and perceived stress levels among psychology graduate students.  </a:t>
            </a:r>
            <a:r>
              <a:rPr lang="en-US" sz="2000" i="1" dirty="0"/>
              <a:t>Training and Education in Professional Psychology</a:t>
            </a:r>
            <a:r>
              <a:rPr lang="en-US" sz="2000" dirty="0"/>
              <a:t>, 6(1), 55-66.  </a:t>
            </a:r>
            <a:r>
              <a:rPr lang="en-US" sz="2000" dirty="0" err="1"/>
              <a:t>doi</a:t>
            </a:r>
            <a:r>
              <a:rPr lang="en-US" sz="2000" dirty="0"/>
              <a:t>:  10.1037/0003-066x.55.1.56.</a:t>
            </a:r>
          </a:p>
          <a:p>
            <a:endParaRPr lang="en-US" sz="2000" dirty="0"/>
          </a:p>
          <a:p>
            <a:r>
              <a:rPr lang="en-US" sz="2000" dirty="0"/>
              <a:t>Norcross, J.C. &amp; Guy, J.D. (2007).  </a:t>
            </a:r>
            <a:r>
              <a:rPr lang="en-US" sz="2000" i="1" dirty="0"/>
              <a:t>Leaving it at the Office:  A Guide to Psychotherapist Self-Care.</a:t>
            </a:r>
            <a:r>
              <a:rPr lang="en-US" sz="2000" dirty="0"/>
              <a:t>  New York:  Guilford.</a:t>
            </a:r>
          </a:p>
          <a:p>
            <a:endParaRPr lang="en-US" sz="2000" dirty="0"/>
          </a:p>
          <a:p>
            <a:r>
              <a:rPr lang="en-US" sz="2000" dirty="0"/>
              <a:t>O’Connor, K., Neff, D.M. &amp; Pittman, S. (2018).  Burnout in psychotherapists: A systemic review and meta-analysis of prevalence and determinants.  </a:t>
            </a:r>
            <a:r>
              <a:rPr lang="en-US" sz="2000" i="1" dirty="0"/>
              <a:t>European Psychiatry</a:t>
            </a:r>
            <a:r>
              <a:rPr lang="en-US" sz="2000" dirty="0"/>
              <a:t>, 53, 74-79.</a:t>
            </a:r>
          </a:p>
          <a:p>
            <a:endParaRPr lang="en-US" sz="2000" dirty="0"/>
          </a:p>
          <a:p>
            <a:r>
              <a:rPr lang="en-US" sz="2000" dirty="0"/>
              <a:t>Pakenham, K.I. (2014).  Investigation of the utility of the acceptance and commitment therapy (ACT) for fostering self-care in clinical psychology trainees.  </a:t>
            </a:r>
            <a:r>
              <a:rPr lang="en-US" sz="2000" i="1" dirty="0"/>
              <a:t>Training and Education in Professional Psychology, </a:t>
            </a:r>
            <a:r>
              <a:rPr lang="en-US" sz="2000" dirty="0"/>
              <a:t>17, 56-66,  1931-3918/14/.  </a:t>
            </a:r>
            <a:r>
              <a:rPr lang="en-US" sz="2000" dirty="0" err="1"/>
              <a:t>doi</a:t>
            </a:r>
            <a:r>
              <a:rPr lang="en-US" sz="2000" dirty="0"/>
              <a:t>:  org/10.1037/tep0000074.</a:t>
            </a:r>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685667417"/>
      </p:ext>
    </p:extLst>
  </p:cSld>
  <p:clrMapOvr>
    <a:masterClrMapping/>
  </p:clrMapOvr>
  <mc:AlternateContent xmlns:mc="http://schemas.openxmlformats.org/markup-compatibility/2006" xmlns:p14="http://schemas.microsoft.com/office/powerpoint/2010/main">
    <mc:Choice Requires="p14">
      <p:transition spd="slow" p14:dur="2000" advTm="3913"/>
    </mc:Choice>
    <mc:Fallback xmlns="">
      <p:transition spd="slow" advTm="3913"/>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F6B34B2-8A04-45A5-A05E-F27EF267F487}" type="slidenum">
              <a:rPr lang="en-US" smtClean="0"/>
              <a:t>51</a:t>
            </a:fld>
            <a:endParaRPr lang="en-US"/>
          </a:p>
        </p:txBody>
      </p:sp>
      <p:sp>
        <p:nvSpPr>
          <p:cNvPr id="3" name="Rectangle 2"/>
          <p:cNvSpPr/>
          <p:nvPr/>
        </p:nvSpPr>
        <p:spPr>
          <a:xfrm>
            <a:off x="247650" y="673090"/>
            <a:ext cx="11639550" cy="8032968"/>
          </a:xfrm>
          <a:prstGeom prst="rect">
            <a:avLst/>
          </a:prstGeom>
        </p:spPr>
        <p:txBody>
          <a:bodyPr wrap="square">
            <a:spAutoFit/>
          </a:bodyPr>
          <a:lstStyle/>
          <a:p>
            <a:r>
              <a:rPr lang="en-US" sz="2000" dirty="0"/>
              <a:t>Pakenham, K.I. &amp; Stafford-Brown, J. (2012).  Stress in clinical psychology trainees:  A review of current research and future directions.  </a:t>
            </a:r>
            <a:r>
              <a:rPr lang="en-US" sz="2000" i="1" dirty="0"/>
              <a:t>Australian Psychologist, </a:t>
            </a:r>
            <a:r>
              <a:rPr lang="en-US" sz="2000" dirty="0"/>
              <a:t>47, 147-155.  </a:t>
            </a:r>
            <a:r>
              <a:rPr lang="en-US" sz="2000" dirty="0" err="1"/>
              <a:t>doi</a:t>
            </a:r>
            <a:r>
              <a:rPr lang="en-US" sz="2000" dirty="0"/>
              <a:t>:  10.111/j, 1742-9544.2012.0007x.</a:t>
            </a:r>
          </a:p>
          <a:p>
            <a:endParaRPr lang="en-US" sz="2000" dirty="0"/>
          </a:p>
          <a:p>
            <a:r>
              <a:rPr lang="en-US" sz="2000" dirty="0"/>
              <a:t>Pope, K.D., </a:t>
            </a:r>
            <a:r>
              <a:rPr lang="en-US" sz="2000" dirty="0" err="1"/>
              <a:t>Tabachnick</a:t>
            </a:r>
            <a:r>
              <a:rPr lang="en-US" sz="2000" dirty="0"/>
              <a:t>, B.G., &amp; Keith-Spiegel, P. (1987).  Ethics to Caregivers, Effects of Practice:  The Beliefs of Psychologists as Therapists.  </a:t>
            </a:r>
            <a:r>
              <a:rPr lang="en-US" sz="2000" i="1" dirty="0"/>
              <a:t>American Psychologist, </a:t>
            </a:r>
            <a:r>
              <a:rPr lang="en-US" sz="2000" dirty="0"/>
              <a:t>42, 993-1006.</a:t>
            </a:r>
          </a:p>
          <a:p>
            <a:endParaRPr lang="en-US" sz="2000" dirty="0"/>
          </a:p>
          <a:p>
            <a:r>
              <a:rPr lang="en-US" sz="2000" dirty="0"/>
              <a:t>Pratt, A. (2002).  Normalizing Practitioner Stress.  </a:t>
            </a:r>
            <a:r>
              <a:rPr lang="en-US" sz="2000" i="1" dirty="0"/>
              <a:t>Monitor</a:t>
            </a:r>
            <a:r>
              <a:rPr lang="en-US" sz="2000" dirty="0"/>
              <a:t>.  Washington, DC.  American Psychological Association, 33(7).</a:t>
            </a:r>
          </a:p>
          <a:p>
            <a:endParaRPr lang="en-US" sz="2000" dirty="0"/>
          </a:p>
          <a:p>
            <a:r>
              <a:rPr lang="en-US" sz="2000" dirty="0"/>
              <a:t>Shapiro, S.L., Brown, K.W., &amp; </a:t>
            </a:r>
            <a:r>
              <a:rPr lang="en-US" sz="2000" dirty="0" err="1"/>
              <a:t>Biegel</a:t>
            </a:r>
            <a:r>
              <a:rPr lang="en-US" sz="2000" dirty="0"/>
              <a:t>, G.M. (2007).  Teaching self-care to caregivers:  Effects of mindfulness-based stress reduction on the mental health of therapist in training.  </a:t>
            </a:r>
            <a:r>
              <a:rPr lang="en-US" sz="2000" i="1" dirty="0"/>
              <a:t>Training and Education in Professional Psychology</a:t>
            </a:r>
            <a:r>
              <a:rPr lang="en-US" sz="2000" dirty="0"/>
              <a:t>, 1(2), 105-115.  </a:t>
            </a:r>
            <a:r>
              <a:rPr lang="en-US" sz="2000" dirty="0" err="1"/>
              <a:t>doi</a:t>
            </a:r>
            <a:r>
              <a:rPr lang="en-US" sz="2000" dirty="0"/>
              <a:t>:  10.1037/1931-3918. 1.2.105</a:t>
            </a:r>
          </a:p>
          <a:p>
            <a:endParaRPr lang="en-US" sz="2000" dirty="0"/>
          </a:p>
          <a:p>
            <a:r>
              <a:rPr lang="en-US" sz="2000" dirty="0"/>
              <a:t>Smith, P.L., &amp; Moss, S. (2009).  Psychologist Impairment:  What is it, How can it be Prevented, and What can be Done to Address it?  </a:t>
            </a:r>
            <a:r>
              <a:rPr lang="en-US" sz="2000" i="1" dirty="0"/>
              <a:t>Clinical Psychology:  Science and Practice,</a:t>
            </a:r>
            <a:r>
              <a:rPr lang="en-US" sz="2000" dirty="0"/>
              <a:t> 16(1), 1-15.  doi:10.1111/j.1468-2850.2009.01137.x.</a:t>
            </a:r>
          </a:p>
          <a:p>
            <a:endParaRPr lang="en-US" sz="2000" dirty="0"/>
          </a:p>
          <a:p>
            <a:r>
              <a:rPr lang="en-US" sz="2000" dirty="0"/>
              <a:t>Stafford-Brown, J. &amp; Pakenham, K.I. (2012).  The Effectiveness of an Act Informed Intervention for Managing Stress and Improving Therapist Qualities in Clinical Psychology Trainees.  </a:t>
            </a:r>
            <a:r>
              <a:rPr lang="en-US" sz="2000" i="1" dirty="0"/>
              <a:t>Journal of Clinical Psychology, </a:t>
            </a:r>
            <a:r>
              <a:rPr lang="en-US" sz="2000" dirty="0"/>
              <a:t>68, 592-613.</a:t>
            </a:r>
          </a:p>
          <a:p>
            <a:endParaRPr lang="en-US" sz="2000" dirty="0"/>
          </a:p>
          <a:p>
            <a:endParaRPr lang="en-US" sz="2000" dirty="0"/>
          </a:p>
          <a:p>
            <a:endParaRPr lang="en-US" sz="2000" dirty="0"/>
          </a:p>
          <a:p>
            <a:endParaRPr lang="en-US" dirty="0"/>
          </a:p>
          <a:p>
            <a:endParaRPr lang="en-US" dirty="0"/>
          </a:p>
        </p:txBody>
      </p:sp>
    </p:spTree>
    <p:extLst>
      <p:ext uri="{BB962C8B-B14F-4D97-AF65-F5344CB8AC3E}">
        <p14:creationId xmlns:p14="http://schemas.microsoft.com/office/powerpoint/2010/main" val="34430370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AACF2-D2D8-488A-A778-AAA44EB6FB40}"/>
              </a:ext>
            </a:extLst>
          </p:cNvPr>
          <p:cNvSpPr>
            <a:spLocks noGrp="1"/>
          </p:cNvSpPr>
          <p:nvPr>
            <p:ph type="title"/>
          </p:nvPr>
        </p:nvSpPr>
        <p:spPr>
          <a:xfrm flipV="1">
            <a:off x="838200" y="319406"/>
            <a:ext cx="10515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EF1BB445-76CF-4B5D-84B4-4D89526FD370}"/>
              </a:ext>
            </a:extLst>
          </p:cNvPr>
          <p:cNvSpPr>
            <a:spLocks noGrp="1"/>
          </p:cNvSpPr>
          <p:nvPr>
            <p:ph idx="1"/>
          </p:nvPr>
        </p:nvSpPr>
        <p:spPr>
          <a:xfrm>
            <a:off x="838200" y="436228"/>
            <a:ext cx="10515600" cy="5740735"/>
          </a:xfrm>
        </p:spPr>
        <p:txBody>
          <a:bodyPr>
            <a:normAutofit/>
          </a:bodyPr>
          <a:lstStyle/>
          <a:p>
            <a:pPr marL="0" indent="0">
              <a:buNone/>
            </a:pPr>
            <a:endParaRPr lang="en-US" sz="2000" dirty="0"/>
          </a:p>
          <a:p>
            <a:pPr marL="0" indent="0">
              <a:buNone/>
            </a:pPr>
            <a:r>
              <a:rPr lang="en-US" sz="2000" dirty="0"/>
              <a:t>Walsh, R. (2011).  Lifestyle and Mental Health.  </a:t>
            </a:r>
            <a:r>
              <a:rPr lang="en-US" sz="2000" i="1" dirty="0"/>
              <a:t>American Psychologist, 66, </a:t>
            </a:r>
            <a:r>
              <a:rPr lang="en-US" sz="2000" dirty="0"/>
              <a:t>579-592.  doi:10.1037/10021769.</a:t>
            </a:r>
          </a:p>
          <a:p>
            <a:pPr marL="0" indent="0">
              <a:buNone/>
            </a:pPr>
            <a:r>
              <a:rPr lang="en-US" sz="2000" dirty="0"/>
              <a:t>Wise, E.H., Hersh, M.A., &amp; Gibson, C.M. (2012, August 27).  Ethics, Self-Care and Well-Being for Psychologists:  </a:t>
            </a:r>
            <a:r>
              <a:rPr lang="en-US" sz="2000" dirty="0" err="1"/>
              <a:t>Reenvisioning</a:t>
            </a:r>
            <a:r>
              <a:rPr lang="en-US" sz="2000" dirty="0"/>
              <a:t> the Stress-Distress Continuum.  </a:t>
            </a:r>
            <a:r>
              <a:rPr lang="en-US" sz="2000" i="1" dirty="0"/>
              <a:t>Professional Psychology:  Research and Practice.</a:t>
            </a:r>
            <a:r>
              <a:rPr lang="en-US" sz="2000" dirty="0"/>
              <a:t>  Advance online publication.  doi:10.1037/a0029446</a:t>
            </a:r>
          </a:p>
          <a:p>
            <a:pPr marL="0" indent="0">
              <a:buNone/>
            </a:pPr>
            <a:r>
              <a:rPr lang="en-US" sz="2000" dirty="0"/>
              <a:t>Wise, E.H., &amp; Fischer, M.S. (2013).  Self-Care Important for Psychologists and Graduate Students.  </a:t>
            </a:r>
            <a:r>
              <a:rPr lang="en-US" sz="2000" i="1" dirty="0"/>
              <a:t>The National Psychologist, </a:t>
            </a:r>
            <a:r>
              <a:rPr lang="en-US" sz="2000" dirty="0"/>
              <a:t>May/June, 15.</a:t>
            </a:r>
          </a:p>
          <a:p>
            <a:pPr marL="0" indent="0">
              <a:buNone/>
            </a:pPr>
            <a:r>
              <a:rPr lang="en-US" sz="2000" dirty="0"/>
              <a:t>Yang, Y. &amp; Hayes, J.A. (2020).  Causes and consequences of burnout among mental health professionals: A practice-oriented review of recent empirical literature.  </a:t>
            </a:r>
            <a:r>
              <a:rPr lang="en-US" sz="2000" i="1" dirty="0"/>
              <a:t>Psychotherapy</a:t>
            </a:r>
            <a:r>
              <a:rPr lang="en-US" sz="2000" dirty="0"/>
              <a:t>, 57(3), 426-436.</a:t>
            </a:r>
          </a:p>
        </p:txBody>
      </p:sp>
      <p:sp>
        <p:nvSpPr>
          <p:cNvPr id="4" name="Slide Number Placeholder 3">
            <a:extLst>
              <a:ext uri="{FF2B5EF4-FFF2-40B4-BE49-F238E27FC236}">
                <a16:creationId xmlns:a16="http://schemas.microsoft.com/office/drawing/2014/main" id="{B8A06D20-747C-4DEC-BD88-BB416B53B5F0}"/>
              </a:ext>
            </a:extLst>
          </p:cNvPr>
          <p:cNvSpPr>
            <a:spLocks noGrp="1"/>
          </p:cNvSpPr>
          <p:nvPr>
            <p:ph type="sldNum" sz="quarter" idx="12"/>
          </p:nvPr>
        </p:nvSpPr>
        <p:spPr/>
        <p:txBody>
          <a:bodyPr/>
          <a:lstStyle/>
          <a:p>
            <a:fld id="{CF6B34B2-8A04-45A5-A05E-F27EF267F487}" type="slidenum">
              <a:rPr lang="en-US" smtClean="0"/>
              <a:t>52</a:t>
            </a:fld>
            <a:endParaRPr lang="en-US"/>
          </a:p>
        </p:txBody>
      </p:sp>
    </p:spTree>
    <p:extLst>
      <p:ext uri="{BB962C8B-B14F-4D97-AF65-F5344CB8AC3E}">
        <p14:creationId xmlns:p14="http://schemas.microsoft.com/office/powerpoint/2010/main" val="42247355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B9A4C3-B4A8-1D44-B587-428C228A425D}"/>
              </a:ext>
            </a:extLst>
          </p:cNvPr>
          <p:cNvSpPr txBox="1"/>
          <p:nvPr/>
        </p:nvSpPr>
        <p:spPr>
          <a:xfrm>
            <a:off x="7008171" y="5784189"/>
            <a:ext cx="2002166" cy="276999"/>
          </a:xfrm>
          <a:prstGeom prst="rect">
            <a:avLst/>
          </a:prstGeom>
          <a:noFill/>
        </p:spPr>
        <p:txBody>
          <a:bodyPr wrap="square" rtlCol="0">
            <a:spAutoFit/>
          </a:bodyPr>
          <a:lstStyle/>
          <a:p>
            <a:pPr defTabSz="457200">
              <a:defRPr/>
            </a:pPr>
            <a:r>
              <a:rPr lang="en-US" sz="1200" dirty="0">
                <a:solidFill>
                  <a:prstClr val="white"/>
                </a:solidFill>
                <a:latin typeface="Georgia" panose="02040502050405020303" pitchFamily="18" charset="0"/>
                <a:cs typeface="Arial" panose="020B0604020202020204" pitchFamily="34" charset="0"/>
                <a:hlinkClick r:id="rId2">
                  <a:extLst>
                    <a:ext uri="{A12FA001-AC4F-418D-AE19-62706E023703}">
                      <ahyp:hlinkClr xmlns:ahyp="http://schemas.microsoft.com/office/drawing/2018/hyperlinkcolor" val="tx"/>
                    </a:ext>
                  </a:extLst>
                </a:hlinkClick>
              </a:rPr>
              <a:t>Sign-Up for Newsletter</a:t>
            </a:r>
            <a:endParaRPr lang="en-US" sz="1200" dirty="0">
              <a:solidFill>
                <a:prstClr val="white"/>
              </a:solidFill>
              <a:latin typeface="Georgia" panose="02040502050405020303" pitchFamily="18" charset="0"/>
              <a:cs typeface="Arial" panose="020B0604020202020204" pitchFamily="34" charset="0"/>
            </a:endParaRPr>
          </a:p>
        </p:txBody>
      </p:sp>
      <p:sp>
        <p:nvSpPr>
          <p:cNvPr id="4" name="TextBox 3">
            <a:hlinkClick r:id="rId3"/>
            <a:extLst>
              <a:ext uri="{FF2B5EF4-FFF2-40B4-BE49-F238E27FC236}">
                <a16:creationId xmlns:a16="http://schemas.microsoft.com/office/drawing/2014/main" id="{BB77908B-EE05-5740-BCFB-4BC92BDEF6FA}"/>
              </a:ext>
            </a:extLst>
          </p:cNvPr>
          <p:cNvSpPr txBox="1"/>
          <p:nvPr/>
        </p:nvSpPr>
        <p:spPr>
          <a:xfrm>
            <a:off x="7008171" y="5233597"/>
            <a:ext cx="2785771" cy="307777"/>
          </a:xfrm>
          <a:prstGeom prst="rect">
            <a:avLst/>
          </a:prstGeom>
          <a:noFill/>
        </p:spPr>
        <p:txBody>
          <a:bodyPr wrap="square" rtlCol="0">
            <a:spAutoFit/>
          </a:bodyPr>
          <a:lstStyle/>
          <a:p>
            <a:pPr defTabSz="457200"/>
            <a:r>
              <a:rPr lang="en-US" sz="1400" dirty="0" err="1">
                <a:solidFill>
                  <a:prstClr val="white"/>
                </a:solidFill>
                <a:latin typeface="Georgia" panose="02040502050405020303" pitchFamily="18" charset="0"/>
                <a:cs typeface="Arial" panose="020B0604020202020204" pitchFamily="34" charset="0"/>
                <a:hlinkClick r:id="rId4">
                  <a:extLst>
                    <a:ext uri="{A12FA001-AC4F-418D-AE19-62706E023703}">
                      <ahyp:hlinkClr xmlns:ahyp="http://schemas.microsoft.com/office/drawing/2018/hyperlinkcolor" val="tx"/>
                    </a:ext>
                  </a:extLst>
                </a:hlinkClick>
              </a:rPr>
              <a:t>MHTTCnetwork.org</a:t>
            </a:r>
            <a:endParaRPr lang="en-US" sz="1400" dirty="0">
              <a:solidFill>
                <a:prstClr val="white"/>
              </a:solidFill>
              <a:latin typeface="Georgia" panose="02040502050405020303" pitchFamily="18" charset="0"/>
              <a:cs typeface="Arial" panose="020B0604020202020204" pitchFamily="34" charset="0"/>
            </a:endParaRPr>
          </a:p>
        </p:txBody>
      </p:sp>
      <p:sp>
        <p:nvSpPr>
          <p:cNvPr id="5" name="TextBox 4">
            <a:extLst>
              <a:ext uri="{FF2B5EF4-FFF2-40B4-BE49-F238E27FC236}">
                <a16:creationId xmlns:a16="http://schemas.microsoft.com/office/drawing/2014/main" id="{544D6997-A7EF-A542-8EA8-4626227C187C}"/>
              </a:ext>
            </a:extLst>
          </p:cNvPr>
          <p:cNvSpPr txBox="1"/>
          <p:nvPr/>
        </p:nvSpPr>
        <p:spPr>
          <a:xfrm>
            <a:off x="7008170" y="6325544"/>
            <a:ext cx="2002166" cy="276999"/>
          </a:xfrm>
          <a:prstGeom prst="rect">
            <a:avLst/>
          </a:prstGeom>
          <a:noFill/>
        </p:spPr>
        <p:txBody>
          <a:bodyPr wrap="square" rtlCol="0">
            <a:spAutoFit/>
          </a:bodyPr>
          <a:lstStyle/>
          <a:p>
            <a:pPr defTabSz="457200">
              <a:defRPr/>
            </a:pPr>
            <a:r>
              <a:rPr lang="en-US" sz="1200" dirty="0">
                <a:solidFill>
                  <a:prstClr val="white"/>
                </a:solidFill>
                <a:latin typeface="Georgia" panose="02040502050405020303" pitchFamily="18" charset="0"/>
                <a:cs typeface="Arial" panose="020B0604020202020204" pitchFamily="34" charset="0"/>
                <a:hlinkClick r:id="rId5">
                  <a:extLst>
                    <a:ext uri="{A12FA001-AC4F-418D-AE19-62706E023703}">
                      <ahyp:hlinkClr xmlns:ahyp="http://schemas.microsoft.com/office/drawing/2018/hyperlinkcolor" val="tx"/>
                    </a:ext>
                  </a:extLst>
                </a:hlinkClick>
              </a:rPr>
              <a:t>MTTC News</a:t>
            </a:r>
            <a:endParaRPr lang="en-US" sz="1200" dirty="0">
              <a:solidFill>
                <a:prstClr val="white"/>
              </a:solidFill>
              <a:latin typeface="Georgia" panose="02040502050405020303" pitchFamily="18" charset="0"/>
              <a:cs typeface="Arial" panose="020B0604020202020204" pitchFamily="34" charset="0"/>
            </a:endParaRPr>
          </a:p>
        </p:txBody>
      </p:sp>
      <p:sp>
        <p:nvSpPr>
          <p:cNvPr id="7" name="TextBox 6">
            <a:extLst>
              <a:ext uri="{FF2B5EF4-FFF2-40B4-BE49-F238E27FC236}">
                <a16:creationId xmlns:a16="http://schemas.microsoft.com/office/drawing/2014/main" id="{3E5A82F1-C785-954C-8735-880F4C362E5C}"/>
              </a:ext>
            </a:extLst>
          </p:cNvPr>
          <p:cNvSpPr txBox="1"/>
          <p:nvPr/>
        </p:nvSpPr>
        <p:spPr>
          <a:xfrm>
            <a:off x="2152651" y="1210581"/>
            <a:ext cx="8053337" cy="2677656"/>
          </a:xfrm>
          <a:prstGeom prst="rect">
            <a:avLst/>
          </a:prstGeom>
          <a:noFill/>
        </p:spPr>
        <p:txBody>
          <a:bodyPr wrap="square" rtlCol="0">
            <a:spAutoFit/>
          </a:bodyPr>
          <a:lstStyle/>
          <a:p>
            <a:pPr defTabSz="457200"/>
            <a:r>
              <a:rPr lang="en-US" sz="1200" dirty="0">
                <a:solidFill>
                  <a:prstClr val="black"/>
                </a:solidFill>
                <a:latin typeface="Georgia" panose="02040502050405020303" pitchFamily="18" charset="0"/>
              </a:rPr>
              <a:t>The purpose of the MHTTC Network is technology transfer - disseminating and implementing evidence-based practices for mental disorders into the field.</a:t>
            </a:r>
          </a:p>
          <a:p>
            <a:pPr defTabSz="457200"/>
            <a:endParaRPr lang="en-US" sz="1200" dirty="0">
              <a:solidFill>
                <a:prstClr val="black"/>
              </a:solidFill>
              <a:latin typeface="Georgia" panose="02040502050405020303" pitchFamily="18" charset="0"/>
            </a:endParaRPr>
          </a:p>
          <a:p>
            <a:pPr defTabSz="457200"/>
            <a:r>
              <a:rPr lang="en-US" sz="1200" dirty="0">
                <a:solidFill>
                  <a:prstClr val="black"/>
                </a:solidFill>
                <a:latin typeface="Georgia" panose="02040502050405020303" pitchFamily="18" charset="0"/>
              </a:rPr>
              <a:t>Funded by the Substance Abuse and Mental Health Services Administration (SAMHSA), the MHTTC Network includes 10 Regional Centers, a National American Indian and Alaska Native Center, a National Hispanic and Latino Center, and a Network Coordinating Office.</a:t>
            </a:r>
          </a:p>
          <a:p>
            <a:pPr defTabSz="457200"/>
            <a:endParaRPr lang="en-US" sz="1200" dirty="0">
              <a:solidFill>
                <a:prstClr val="black"/>
              </a:solidFill>
              <a:latin typeface="Georgia" panose="02040502050405020303" pitchFamily="18" charset="0"/>
            </a:endParaRPr>
          </a:p>
          <a:p>
            <a:pPr defTabSz="457200"/>
            <a:r>
              <a:rPr lang="en-US" sz="1200" dirty="0">
                <a:solidFill>
                  <a:prstClr val="black"/>
                </a:solidFill>
                <a:latin typeface="Georgia" panose="02040502050405020303" pitchFamily="18" charset="0"/>
              </a:rPr>
              <a:t>Our collaborative network supports resource development and dissemination, training and technical assistance, and workforce development for the mental health field.  We work with systems, organizations, and treatment practitioners involved in the delivery of mental health services to strengthen their capacity to deliver effective evidence-based practices to individuals.</a:t>
            </a:r>
          </a:p>
          <a:p>
            <a:pPr defTabSz="457200"/>
            <a:r>
              <a:rPr lang="en-US" sz="1200" dirty="0">
                <a:solidFill>
                  <a:prstClr val="black"/>
                </a:solidFill>
                <a:latin typeface="Georgia" panose="02040502050405020303" pitchFamily="18" charset="0"/>
              </a:rPr>
              <a:t>Our services cover the full continuum spanning mental illness prevention, treatment, and recovery support. </a:t>
            </a:r>
          </a:p>
          <a:p>
            <a:pPr defTabSz="457200"/>
            <a:br>
              <a:rPr lang="en-US" sz="1200" dirty="0">
                <a:solidFill>
                  <a:prstClr val="black"/>
                </a:solidFill>
                <a:latin typeface="Georgia" panose="02040502050405020303" pitchFamily="18" charset="0"/>
              </a:rPr>
            </a:br>
            <a:endParaRPr lang="en-US" sz="1200" dirty="0">
              <a:solidFill>
                <a:prstClr val="black"/>
              </a:solidFill>
              <a:latin typeface="Georgia" panose="02040502050405020303" pitchFamily="18" charset="0"/>
              <a:cs typeface="Arial" panose="020B0604020202020204" pitchFamily="34" charset="0"/>
            </a:endParaRPr>
          </a:p>
        </p:txBody>
      </p:sp>
      <p:pic>
        <p:nvPicPr>
          <p:cNvPr id="8" name="Picture 7">
            <a:extLst>
              <a:ext uri="{FF2B5EF4-FFF2-40B4-BE49-F238E27FC236}">
                <a16:creationId xmlns:a16="http://schemas.microsoft.com/office/drawing/2014/main" id="{89223155-486A-5B4B-9E84-1C8477C1F4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52651" y="250094"/>
            <a:ext cx="3203047" cy="740229"/>
          </a:xfrm>
          <a:prstGeom prst="rect">
            <a:avLst/>
          </a:prstGeom>
        </p:spPr>
      </p:pic>
    </p:spTree>
    <p:extLst>
      <p:ext uri="{BB962C8B-B14F-4D97-AF65-F5344CB8AC3E}">
        <p14:creationId xmlns:p14="http://schemas.microsoft.com/office/powerpoint/2010/main" val="2889437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HIGH STRESS PROFESSIONS</a:t>
            </a:r>
          </a:p>
        </p:txBody>
      </p:sp>
      <p:sp>
        <p:nvSpPr>
          <p:cNvPr id="3" name="Content Placeholder 2"/>
          <p:cNvSpPr>
            <a:spLocks noGrp="1"/>
          </p:cNvSpPr>
          <p:nvPr>
            <p:ph idx="1"/>
          </p:nvPr>
        </p:nvSpPr>
        <p:spPr/>
        <p:txBody>
          <a:bodyPr>
            <a:normAutofit/>
          </a:bodyPr>
          <a:lstStyle/>
          <a:p>
            <a:pPr marL="0" indent="0">
              <a:buNone/>
            </a:pPr>
            <a:r>
              <a:rPr lang="en-US" sz="3600" dirty="0"/>
              <a:t>Fact:  Along with air traffic controllers, police/firefighters, and members of professional bomb squads, mental health professionals have one of the most stressful professions in the world.</a:t>
            </a:r>
          </a:p>
          <a:p>
            <a:pPr marL="0" indent="0">
              <a:buNone/>
            </a:pPr>
            <a:endParaRPr lang="en-US" sz="3600" dirty="0"/>
          </a:p>
          <a:p>
            <a:pPr marL="0" indent="0">
              <a:buNone/>
            </a:pPr>
            <a:endParaRPr lang="en-US" sz="3600" dirty="0"/>
          </a:p>
          <a:p>
            <a:pPr marL="0" indent="0" algn="r">
              <a:buNone/>
            </a:pPr>
            <a:endParaRPr lang="en-US" sz="1800" dirty="0"/>
          </a:p>
          <a:p>
            <a:pPr marL="0" indent="0" algn="r">
              <a:buNone/>
            </a:pPr>
            <a:r>
              <a:rPr lang="en-US" sz="1800" dirty="0"/>
              <a:t> </a:t>
            </a:r>
            <a:r>
              <a:rPr lang="en-US" sz="1600" dirty="0"/>
              <a:t>©Frank M. Dattilio, Ph.D., ABPP</a:t>
            </a:r>
          </a:p>
        </p:txBody>
      </p:sp>
      <p:sp>
        <p:nvSpPr>
          <p:cNvPr id="4" name="Slide Number Placeholder 3"/>
          <p:cNvSpPr>
            <a:spLocks noGrp="1"/>
          </p:cNvSpPr>
          <p:nvPr>
            <p:ph type="sldNum" sz="quarter" idx="12"/>
          </p:nvPr>
        </p:nvSpPr>
        <p:spPr/>
        <p:txBody>
          <a:bodyPr/>
          <a:lstStyle/>
          <a:p>
            <a:fld id="{CF6B34B2-8A04-45A5-A05E-F27EF267F487}" type="slidenum">
              <a:rPr lang="en-US" smtClean="0"/>
              <a:t>6</a:t>
            </a:fld>
            <a:endParaRPr lang="en-US"/>
          </a:p>
        </p:txBody>
      </p:sp>
    </p:spTree>
    <p:extLst>
      <p:ext uri="{BB962C8B-B14F-4D97-AF65-F5344CB8AC3E}">
        <p14:creationId xmlns:p14="http://schemas.microsoft.com/office/powerpoint/2010/main" val="36057390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5417">
        <p15:prstTrans prst="fracture"/>
      </p:transition>
    </mc:Choice>
    <mc:Fallback xmlns="">
      <p:transition spd="slow" advTm="5417">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deal with some of the most challenging people in society:</a:t>
            </a:r>
          </a:p>
        </p:txBody>
      </p:sp>
      <p:sp>
        <p:nvSpPr>
          <p:cNvPr id="3" name="Content Placeholder 2"/>
          <p:cNvSpPr>
            <a:spLocks noGrp="1"/>
          </p:cNvSpPr>
          <p:nvPr>
            <p:ph idx="1"/>
          </p:nvPr>
        </p:nvSpPr>
        <p:spPr>
          <a:xfrm>
            <a:off x="605589" y="1971215"/>
            <a:ext cx="10515600" cy="4351338"/>
          </a:xfrm>
        </p:spPr>
        <p:txBody>
          <a:bodyPr/>
          <a:lstStyle/>
          <a:p>
            <a:pPr marL="0" indent="0">
              <a:buNone/>
            </a:pPr>
            <a:endParaRPr lang="en-US" dirty="0"/>
          </a:p>
          <a:p>
            <a:pPr marL="0" indent="0">
              <a:buNone/>
            </a:pPr>
            <a:endParaRPr lang="en-US" dirty="0"/>
          </a:p>
        </p:txBody>
      </p:sp>
      <p:sp>
        <p:nvSpPr>
          <p:cNvPr id="5" name="Oval 4"/>
          <p:cNvSpPr/>
          <p:nvPr/>
        </p:nvSpPr>
        <p:spPr>
          <a:xfrm>
            <a:off x="793581" y="1971215"/>
            <a:ext cx="2406317" cy="15961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Psychotic Disorders</a:t>
            </a:r>
          </a:p>
        </p:txBody>
      </p:sp>
      <p:sp>
        <p:nvSpPr>
          <p:cNvPr id="12" name="Oval 11"/>
          <p:cNvSpPr/>
          <p:nvPr/>
        </p:nvSpPr>
        <p:spPr>
          <a:xfrm>
            <a:off x="2591548" y="3462108"/>
            <a:ext cx="2243892" cy="121117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Personality Disorders</a:t>
            </a:r>
          </a:p>
        </p:txBody>
      </p:sp>
      <p:sp>
        <p:nvSpPr>
          <p:cNvPr id="6" name="Oval 5"/>
          <p:cNvSpPr/>
          <p:nvPr/>
        </p:nvSpPr>
        <p:spPr>
          <a:xfrm>
            <a:off x="8624635" y="1820780"/>
            <a:ext cx="2221833" cy="226193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Severe Anxiety/</a:t>
            </a:r>
          </a:p>
          <a:p>
            <a:r>
              <a:rPr lang="en-US" sz="2400" dirty="0"/>
              <a:t>Depression</a:t>
            </a:r>
          </a:p>
        </p:txBody>
      </p:sp>
      <p:sp>
        <p:nvSpPr>
          <p:cNvPr id="7" name="Oval 6"/>
          <p:cNvSpPr/>
          <p:nvPr/>
        </p:nvSpPr>
        <p:spPr>
          <a:xfrm>
            <a:off x="8624635" y="4850692"/>
            <a:ext cx="1676402" cy="147186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Bipolar Illness</a:t>
            </a:r>
          </a:p>
        </p:txBody>
      </p:sp>
      <p:sp>
        <p:nvSpPr>
          <p:cNvPr id="8" name="Oval 7"/>
          <p:cNvSpPr/>
          <p:nvPr/>
        </p:nvSpPr>
        <p:spPr>
          <a:xfrm>
            <a:off x="6164679" y="3270627"/>
            <a:ext cx="2045369" cy="198119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Suicidal/</a:t>
            </a:r>
          </a:p>
          <a:p>
            <a:r>
              <a:rPr lang="en-US" sz="2400" dirty="0"/>
              <a:t>Homicidal Behavior</a:t>
            </a:r>
          </a:p>
        </p:txBody>
      </p:sp>
      <p:sp>
        <p:nvSpPr>
          <p:cNvPr id="10" name="Oval 9"/>
          <p:cNvSpPr/>
          <p:nvPr/>
        </p:nvSpPr>
        <p:spPr>
          <a:xfrm>
            <a:off x="4907881" y="1616327"/>
            <a:ext cx="2203784" cy="1654300"/>
          </a:xfrm>
          <a:prstGeom prst="ellipse">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Aggression and Anger Problems</a:t>
            </a:r>
          </a:p>
        </p:txBody>
      </p:sp>
      <p:sp>
        <p:nvSpPr>
          <p:cNvPr id="11" name="Oval 10"/>
          <p:cNvSpPr/>
          <p:nvPr/>
        </p:nvSpPr>
        <p:spPr>
          <a:xfrm>
            <a:off x="778538" y="4580021"/>
            <a:ext cx="2217822" cy="1491915"/>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Marital and Family Distress</a:t>
            </a:r>
          </a:p>
        </p:txBody>
      </p:sp>
      <p:sp>
        <p:nvSpPr>
          <p:cNvPr id="13" name="Oval 12"/>
          <p:cNvSpPr/>
          <p:nvPr/>
        </p:nvSpPr>
        <p:spPr>
          <a:xfrm>
            <a:off x="4259677" y="5049253"/>
            <a:ext cx="1596190" cy="1708483"/>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Third Party </a:t>
            </a:r>
            <a:r>
              <a:rPr lang="en-US" sz="2400" dirty="0" err="1"/>
              <a:t>Payors</a:t>
            </a:r>
            <a:endParaRPr lang="en-US" sz="2400" dirty="0"/>
          </a:p>
        </p:txBody>
      </p:sp>
      <p:sp>
        <p:nvSpPr>
          <p:cNvPr id="14" name="Slide Number Placeholder 13"/>
          <p:cNvSpPr>
            <a:spLocks noGrp="1"/>
          </p:cNvSpPr>
          <p:nvPr>
            <p:ph type="sldNum" sz="quarter" idx="12"/>
          </p:nvPr>
        </p:nvSpPr>
        <p:spPr/>
        <p:txBody>
          <a:bodyPr/>
          <a:lstStyle/>
          <a:p>
            <a:fld id="{CF6B34B2-8A04-45A5-A05E-F27EF267F487}" type="slidenum">
              <a:rPr lang="en-US" smtClean="0"/>
              <a:t>7</a:t>
            </a:fld>
            <a:endParaRPr lang="en-US"/>
          </a:p>
        </p:txBody>
      </p:sp>
      <p:sp>
        <p:nvSpPr>
          <p:cNvPr id="9" name="TextBox 8">
            <a:extLst>
              <a:ext uri="{FF2B5EF4-FFF2-40B4-BE49-F238E27FC236}">
                <a16:creationId xmlns:a16="http://schemas.microsoft.com/office/drawing/2014/main" id="{3C543232-4F14-66D9-3B4F-5E899CC5F9E9}"/>
              </a:ext>
            </a:extLst>
          </p:cNvPr>
          <p:cNvSpPr txBox="1"/>
          <p:nvPr/>
        </p:nvSpPr>
        <p:spPr>
          <a:xfrm>
            <a:off x="7798468" y="6366572"/>
            <a:ext cx="6096000" cy="369332"/>
          </a:xfrm>
          <a:prstGeom prst="rect">
            <a:avLst/>
          </a:prstGeom>
          <a:noFill/>
        </p:spPr>
        <p:txBody>
          <a:bodyPr wrap="square">
            <a:spAutoFit/>
          </a:bodyPr>
          <a:lstStyle/>
          <a:p>
            <a:r>
              <a:rPr lang="en-US" sz="1800" dirty="0"/>
              <a:t> </a:t>
            </a:r>
            <a:r>
              <a:rPr lang="en-US" sz="1600" dirty="0"/>
              <a:t>©Frank M. Dattilio, Ph.D., ABPP</a:t>
            </a:r>
          </a:p>
        </p:txBody>
      </p:sp>
    </p:spTree>
    <p:custDataLst>
      <p:tags r:id="rId1"/>
    </p:custDataLst>
    <p:extLst>
      <p:ext uri="{BB962C8B-B14F-4D97-AF65-F5344CB8AC3E}">
        <p14:creationId xmlns:p14="http://schemas.microsoft.com/office/powerpoint/2010/main" val="4223415060"/>
      </p:ext>
    </p:extLst>
  </p:cSld>
  <p:clrMapOvr>
    <a:masterClrMapping/>
  </p:clrMapOvr>
  <mc:AlternateContent xmlns:mc="http://schemas.openxmlformats.org/markup-compatibility/2006" xmlns:p14="http://schemas.microsoft.com/office/powerpoint/2010/main">
    <mc:Choice Requires="p14">
      <p:transition spd="slow" p14:dur="2000" advTm="14779"/>
    </mc:Choice>
    <mc:Fallback xmlns="">
      <p:transition spd="slow" advTm="147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6" grpId="0" animBg="1"/>
      <p:bldP spid="7" grpId="0" animBg="1"/>
      <p:bldP spid="8" grpId="0" animBg="1"/>
      <p:bldP spid="10" grpId="0" animBg="1"/>
      <p:bldP spid="11"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2000">
              <a:schemeClr val="accent5">
                <a:lumMod val="13000"/>
                <a:lumOff val="87000"/>
              </a:schemeClr>
            </a:gs>
            <a:gs pos="100000">
              <a:schemeClr val="accent5">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Rectangle 1"/>
          <p:cNvSpPr/>
          <p:nvPr/>
        </p:nvSpPr>
        <p:spPr>
          <a:xfrm>
            <a:off x="1339516" y="520915"/>
            <a:ext cx="9352548" cy="2062103"/>
          </a:xfrm>
          <a:prstGeom prst="rect">
            <a:avLst/>
          </a:prstGeom>
        </p:spPr>
        <p:txBody>
          <a:bodyPr wrap="square">
            <a:spAutoFit/>
          </a:bodyPr>
          <a:lstStyle/>
          <a:p>
            <a:r>
              <a:rPr lang="en-US" sz="3200" dirty="0"/>
              <a:t>Not only are we exposed to such stressful psychopathology, but we’re expected to understand it, explain it, and in some cases ameliorate it through our work as mental health clinicians!</a:t>
            </a:r>
          </a:p>
        </p:txBody>
      </p:sp>
      <p:sp>
        <p:nvSpPr>
          <p:cNvPr id="3" name="Slide Number Placeholder 2"/>
          <p:cNvSpPr>
            <a:spLocks noGrp="1"/>
          </p:cNvSpPr>
          <p:nvPr>
            <p:ph type="sldNum" sz="quarter" idx="12"/>
          </p:nvPr>
        </p:nvSpPr>
        <p:spPr/>
        <p:txBody>
          <a:bodyPr/>
          <a:lstStyle/>
          <a:p>
            <a:fld id="{CF6B34B2-8A04-45A5-A05E-F27EF267F487}" type="slidenum">
              <a:rPr lang="en-US" smtClean="0"/>
              <a:t>8</a:t>
            </a:fld>
            <a:endParaRPr lang="en-US" dirty="0"/>
          </a:p>
        </p:txBody>
      </p:sp>
      <p:pic>
        <p:nvPicPr>
          <p:cNvPr id="6" name="Picture 5"/>
          <p:cNvPicPr>
            <a:picLocks noChangeAspect="1"/>
          </p:cNvPicPr>
          <p:nvPr/>
        </p:nvPicPr>
        <p:blipFill>
          <a:blip r:embed="rId2"/>
          <a:stretch>
            <a:fillRect/>
          </a:stretch>
        </p:blipFill>
        <p:spPr>
          <a:xfrm>
            <a:off x="1339516" y="2658533"/>
            <a:ext cx="8179249" cy="3942291"/>
          </a:xfrm>
          <a:prstGeom prst="rect">
            <a:avLst/>
          </a:prstGeom>
        </p:spPr>
      </p:pic>
      <p:sp>
        <p:nvSpPr>
          <p:cNvPr id="5" name="TextBox 4">
            <a:extLst>
              <a:ext uri="{FF2B5EF4-FFF2-40B4-BE49-F238E27FC236}">
                <a16:creationId xmlns:a16="http://schemas.microsoft.com/office/drawing/2014/main" id="{80999039-2058-552F-4D5B-8F5BED573B29}"/>
              </a:ext>
            </a:extLst>
          </p:cNvPr>
          <p:cNvSpPr txBox="1"/>
          <p:nvPr/>
        </p:nvSpPr>
        <p:spPr>
          <a:xfrm>
            <a:off x="6231466" y="6231492"/>
            <a:ext cx="6096000" cy="369332"/>
          </a:xfrm>
          <a:prstGeom prst="rect">
            <a:avLst/>
          </a:prstGeom>
          <a:noFill/>
        </p:spPr>
        <p:txBody>
          <a:bodyPr wrap="square">
            <a:spAutoFit/>
          </a:bodyPr>
          <a:lstStyle/>
          <a:p>
            <a:r>
              <a:rPr lang="en-US" sz="1800" dirty="0"/>
              <a:t> </a:t>
            </a:r>
            <a:r>
              <a:rPr lang="en-US" sz="1600" dirty="0"/>
              <a:t>©Frank M. Dattilio, Ph.D., ABPP</a:t>
            </a:r>
          </a:p>
        </p:txBody>
      </p:sp>
    </p:spTree>
    <p:extLst>
      <p:ext uri="{BB962C8B-B14F-4D97-AF65-F5344CB8AC3E}">
        <p14:creationId xmlns:p14="http://schemas.microsoft.com/office/powerpoint/2010/main" val="2939396933"/>
      </p:ext>
    </p:extLst>
  </p:cSld>
  <p:clrMapOvr>
    <a:masterClrMapping/>
  </p:clrMapOvr>
  <mc:AlternateContent xmlns:mc="http://schemas.openxmlformats.org/markup-compatibility/2006" xmlns:p14="http://schemas.microsoft.com/office/powerpoint/2010/main">
    <mc:Choice Requires="p14">
      <p:transition spd="slow" p14:dur="2000" advTm="6058"/>
    </mc:Choice>
    <mc:Fallback xmlns="">
      <p:transition spd="slow" advTm="605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9495" y="2004808"/>
            <a:ext cx="10908631" cy="4278094"/>
          </a:xfrm>
          <a:prstGeom prst="rect">
            <a:avLst/>
          </a:prstGeom>
        </p:spPr>
        <p:txBody>
          <a:bodyPr wrap="square">
            <a:spAutoFit/>
          </a:bodyPr>
          <a:lstStyle/>
          <a:p>
            <a:r>
              <a:rPr lang="en-US" sz="3200" dirty="0"/>
              <a:t>After years of conducting intensive assessment and treatment with such severely disordered individuals, the psychological and physical impact that our work has on us as human beings can often be profound!</a:t>
            </a:r>
          </a:p>
          <a:p>
            <a:endParaRPr lang="en-US" sz="3200" dirty="0"/>
          </a:p>
          <a:p>
            <a:endParaRPr lang="en-US" sz="3200" dirty="0"/>
          </a:p>
          <a:p>
            <a:endParaRPr lang="en-US" sz="3200" dirty="0"/>
          </a:p>
          <a:p>
            <a:endParaRPr lang="en-US" sz="3200" dirty="0"/>
          </a:p>
          <a:p>
            <a:pPr algn="r"/>
            <a:r>
              <a:rPr lang="en-US" sz="1600" dirty="0"/>
              <a:t> ©Frank M. Dattilio, Ph.D., ABPP</a:t>
            </a:r>
          </a:p>
        </p:txBody>
      </p:sp>
      <p:sp>
        <p:nvSpPr>
          <p:cNvPr id="3" name="Slide Number Placeholder 2"/>
          <p:cNvSpPr>
            <a:spLocks noGrp="1"/>
          </p:cNvSpPr>
          <p:nvPr>
            <p:ph type="sldNum" sz="quarter" idx="12"/>
          </p:nvPr>
        </p:nvSpPr>
        <p:spPr/>
        <p:txBody>
          <a:bodyPr/>
          <a:lstStyle/>
          <a:p>
            <a:fld id="{CF6B34B2-8A04-45A5-A05E-F27EF267F487}" type="slidenum">
              <a:rPr lang="en-US" smtClean="0"/>
              <a:t>9</a:t>
            </a:fld>
            <a:endParaRPr lang="en-US"/>
          </a:p>
        </p:txBody>
      </p:sp>
    </p:spTree>
    <p:custDataLst>
      <p:tags r:id="rId1"/>
    </p:custDataLst>
    <p:extLst>
      <p:ext uri="{BB962C8B-B14F-4D97-AF65-F5344CB8AC3E}">
        <p14:creationId xmlns:p14="http://schemas.microsoft.com/office/powerpoint/2010/main" val="87675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7994">
        <p15:prstTrans prst="prestige"/>
      </p:transition>
    </mc:Choice>
    <mc:Fallback xmlns="">
      <p:transition spd="slow" advTm="7994">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6|1.5|1.3|1.4|1.3|1.3|1.6|1.3"/>
</p:tagLst>
</file>

<file path=ppt/tags/tag10.xml><?xml version="1.0" encoding="utf-8"?>
<p:tagLst xmlns:a="http://schemas.openxmlformats.org/drawingml/2006/main" xmlns:r="http://schemas.openxmlformats.org/officeDocument/2006/relationships" xmlns:p="http://schemas.openxmlformats.org/presentationml/2006/main">
  <p:tag name="TIMING" val="|1.3|1.2|1.3|1.5"/>
</p:tagLst>
</file>

<file path=ppt/tags/tag11.xml><?xml version="1.0" encoding="utf-8"?>
<p:tagLst xmlns:a="http://schemas.openxmlformats.org/drawingml/2006/main" xmlns:r="http://schemas.openxmlformats.org/officeDocument/2006/relationships" xmlns:p="http://schemas.openxmlformats.org/presentationml/2006/main">
  <p:tag name="TIMING" val="|2.1|2.2|2.6"/>
</p:tagLst>
</file>

<file path=ppt/tags/tag2.xml><?xml version="1.0" encoding="utf-8"?>
<p:tagLst xmlns:a="http://schemas.openxmlformats.org/drawingml/2006/main" xmlns:r="http://schemas.openxmlformats.org/officeDocument/2006/relationships" xmlns:p="http://schemas.openxmlformats.org/presentationml/2006/main">
  <p:tag name="TIMING" val="|1.4"/>
</p:tagLst>
</file>

<file path=ppt/tags/tag3.xml><?xml version="1.0" encoding="utf-8"?>
<p:tagLst xmlns:a="http://schemas.openxmlformats.org/drawingml/2006/main" xmlns:r="http://schemas.openxmlformats.org/officeDocument/2006/relationships" xmlns:p="http://schemas.openxmlformats.org/presentationml/2006/main">
  <p:tag name="TIMING" val="|1.2"/>
</p:tagLst>
</file>

<file path=ppt/tags/tag4.xml><?xml version="1.0" encoding="utf-8"?>
<p:tagLst xmlns:a="http://schemas.openxmlformats.org/drawingml/2006/main" xmlns:r="http://schemas.openxmlformats.org/officeDocument/2006/relationships" xmlns:p="http://schemas.openxmlformats.org/presentationml/2006/main">
  <p:tag name="TIMING" val="|1.9|1.4|1.4|1.4"/>
</p:tagLst>
</file>

<file path=ppt/tags/tag5.xml><?xml version="1.0" encoding="utf-8"?>
<p:tagLst xmlns:a="http://schemas.openxmlformats.org/drawingml/2006/main" xmlns:r="http://schemas.openxmlformats.org/officeDocument/2006/relationships" xmlns:p="http://schemas.openxmlformats.org/presentationml/2006/main">
  <p:tag name="TIMING" val="|3.8|1.5|1.8|1.8|1.7|1.4"/>
</p:tagLst>
</file>

<file path=ppt/tags/tag6.xml><?xml version="1.0" encoding="utf-8"?>
<p:tagLst xmlns:a="http://schemas.openxmlformats.org/drawingml/2006/main" xmlns:r="http://schemas.openxmlformats.org/officeDocument/2006/relationships" xmlns:p="http://schemas.openxmlformats.org/presentationml/2006/main">
  <p:tag name="TIMING" val="|1.4|2.8|3.2|2.4"/>
</p:tagLst>
</file>

<file path=ppt/tags/tag7.xml><?xml version="1.0" encoding="utf-8"?>
<p:tagLst xmlns:a="http://schemas.openxmlformats.org/drawingml/2006/main" xmlns:r="http://schemas.openxmlformats.org/officeDocument/2006/relationships" xmlns:p="http://schemas.openxmlformats.org/presentationml/2006/main">
  <p:tag name="TIMING" val="|1.8|1.3|1.6|1.3|1.3"/>
</p:tagLst>
</file>

<file path=ppt/tags/tag8.xml><?xml version="1.0" encoding="utf-8"?>
<p:tagLst xmlns:a="http://schemas.openxmlformats.org/drawingml/2006/main" xmlns:r="http://schemas.openxmlformats.org/officeDocument/2006/relationships" xmlns:p="http://schemas.openxmlformats.org/presentationml/2006/main">
  <p:tag name="TIMING" val="|1.5|1|1.3|1.3|1.5|1.2"/>
</p:tagLst>
</file>

<file path=ppt/tags/tag9.xml><?xml version="1.0" encoding="utf-8"?>
<p:tagLst xmlns:a="http://schemas.openxmlformats.org/drawingml/2006/main" xmlns:r="http://schemas.openxmlformats.org/officeDocument/2006/relationships" xmlns:p="http://schemas.openxmlformats.org/presentationml/2006/main">
  <p:tag name="TIMING" val="|2.4|1.9|1.8|1.9"/>
</p:tagLst>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827</TotalTime>
  <Words>4888</Words>
  <Application>Microsoft Macintosh PowerPoint</Application>
  <PresentationFormat>Widescreen</PresentationFormat>
  <Paragraphs>527</Paragraphs>
  <Slides>53</Slides>
  <Notes>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53</vt:i4>
      </vt:variant>
    </vt:vector>
  </HeadingPairs>
  <TitlesOfParts>
    <vt:vector size="61" baseType="lpstr">
      <vt:lpstr>Arial</vt:lpstr>
      <vt:lpstr>Calibri</vt:lpstr>
      <vt:lpstr>Calibri Light</vt:lpstr>
      <vt:lpstr>Georgia</vt:lpstr>
      <vt:lpstr>Wingdings</vt:lpstr>
      <vt:lpstr>Office Theme</vt:lpstr>
      <vt:lpstr>1_Office Theme</vt:lpstr>
      <vt:lpstr>2_Office Theme</vt:lpstr>
      <vt:lpstr>The Self Care of Mental Health Professionals</vt:lpstr>
      <vt:lpstr>Housekeeping Information</vt:lpstr>
      <vt:lpstr> Acknowledgment</vt:lpstr>
      <vt:lpstr>PowerPoint Presentation</vt:lpstr>
      <vt:lpstr>  THE SELF CARE OF MENTAL HEALTH PROFESSIONALS </vt:lpstr>
      <vt:lpstr>HIGH STRESS PROFESSIONS</vt:lpstr>
      <vt:lpstr>We deal with some of the most challenging people in society:</vt:lpstr>
      <vt:lpstr>PowerPoint Presentation</vt:lpstr>
      <vt:lpstr>PowerPoint Presentation</vt:lpstr>
      <vt:lpstr>PowerPoint Presentation</vt:lpstr>
      <vt:lpstr>PowerPoint Presentation</vt:lpstr>
      <vt:lpstr>And how many of our prominent colleagues committed suicide during the course of their careers?</vt:lpstr>
      <vt:lpstr>PowerPoint Presentation</vt:lpstr>
      <vt:lpstr>RESEARCH</vt:lpstr>
      <vt:lpstr>MORE RECENT SURVEY IN AUSTRALIA</vt:lpstr>
      <vt:lpstr>PowerPoint Presentation</vt:lpstr>
      <vt:lpstr>PowerPoint Presentation</vt:lpstr>
      <vt:lpstr>Suicide is also a prevalent problem among mental health professionals with rates often described as exceeding that of the general population. (Li, et al., 2022).</vt:lpstr>
      <vt:lpstr>PowerPoint Presentation</vt:lpstr>
      <vt:lpstr>PowerPoint Presentation</vt:lpstr>
      <vt:lpstr>PowerPoint Presentation</vt:lpstr>
      <vt:lpstr>PowerPoint Presentation</vt:lpstr>
      <vt:lpstr>PowerPoint Presentation</vt:lpstr>
      <vt:lpstr>PowerPoint Presentation</vt:lpstr>
      <vt:lpstr>REASONS FOR MHP RESISTANCE TO SELF 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SELF CARE OF MENTAL HEALTH PROFESSIONALS </dc:title>
  <dc:creator>Owner</dc:creator>
  <cp:lastModifiedBy>Lola Nedic</cp:lastModifiedBy>
  <cp:revision>200</cp:revision>
  <cp:lastPrinted>2023-02-10T19:21:21Z</cp:lastPrinted>
  <dcterms:created xsi:type="dcterms:W3CDTF">2015-10-01T12:45:51Z</dcterms:created>
  <dcterms:modified xsi:type="dcterms:W3CDTF">2023-02-17T19:02:56Z</dcterms:modified>
</cp:coreProperties>
</file>