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53"/>
  </p:notesMasterIdLst>
  <p:sldIdLst>
    <p:sldId id="2140754878" r:id="rId3"/>
    <p:sldId id="900" r:id="rId4"/>
    <p:sldId id="2140754879" r:id="rId5"/>
    <p:sldId id="2140754880" r:id="rId6"/>
    <p:sldId id="257" r:id="rId7"/>
    <p:sldId id="3220" r:id="rId8"/>
    <p:sldId id="331" r:id="rId9"/>
    <p:sldId id="286" r:id="rId10"/>
    <p:sldId id="291" r:id="rId11"/>
    <p:sldId id="296" r:id="rId12"/>
    <p:sldId id="305" r:id="rId13"/>
    <p:sldId id="259" r:id="rId14"/>
    <p:sldId id="260" r:id="rId15"/>
    <p:sldId id="337" r:id="rId16"/>
    <p:sldId id="336" r:id="rId17"/>
    <p:sldId id="261" r:id="rId18"/>
    <p:sldId id="344" r:id="rId19"/>
    <p:sldId id="345" r:id="rId20"/>
    <p:sldId id="262" r:id="rId21"/>
    <p:sldId id="263" r:id="rId22"/>
    <p:sldId id="489" r:id="rId23"/>
    <p:sldId id="490" r:id="rId24"/>
    <p:sldId id="491" r:id="rId25"/>
    <p:sldId id="274" r:id="rId26"/>
    <p:sldId id="275" r:id="rId27"/>
    <p:sldId id="276" r:id="rId28"/>
    <p:sldId id="278" r:id="rId29"/>
    <p:sldId id="2140754882" r:id="rId30"/>
    <p:sldId id="265" r:id="rId31"/>
    <p:sldId id="493" r:id="rId32"/>
    <p:sldId id="443" r:id="rId33"/>
    <p:sldId id="534" r:id="rId34"/>
    <p:sldId id="533" r:id="rId35"/>
    <p:sldId id="451" r:id="rId36"/>
    <p:sldId id="304" r:id="rId37"/>
    <p:sldId id="281" r:id="rId38"/>
    <p:sldId id="554" r:id="rId39"/>
    <p:sldId id="557" r:id="rId40"/>
    <p:sldId id="2140754877" r:id="rId41"/>
    <p:sldId id="2140754876" r:id="rId42"/>
    <p:sldId id="577" r:id="rId43"/>
    <p:sldId id="2140754869" r:id="rId44"/>
    <p:sldId id="540" r:id="rId45"/>
    <p:sldId id="541" r:id="rId46"/>
    <p:sldId id="513" r:id="rId47"/>
    <p:sldId id="282" r:id="rId48"/>
    <p:sldId id="590" r:id="rId49"/>
    <p:sldId id="515" r:id="rId50"/>
    <p:sldId id="350" r:id="rId51"/>
    <p:sldId id="214075488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2"/>
    <p:restoredTop sz="95946"/>
  </p:normalViewPr>
  <p:slideViewPr>
    <p:cSldViewPr snapToGrid="0">
      <p:cViewPr varScale="1">
        <p:scale>
          <a:sx n="101" d="100"/>
          <a:sy n="101" d="100"/>
        </p:scale>
        <p:origin x="224" y="52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8" d="100"/>
          <a:sy n="88" d="100"/>
        </p:scale>
        <p:origin x="295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374752"/>
                </a:solidFill>
              </a:rPr>
              <a:t>Increasing autism prevalence (2000-2014)</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Autism prevalence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Sheet1!$A$2:$A$9</c:f>
              <c:numCache>
                <c:formatCode>General</c:formatCode>
                <c:ptCount val="8"/>
                <c:pt idx="0">
                  <c:v>2000</c:v>
                </c:pt>
                <c:pt idx="1">
                  <c:v>2002</c:v>
                </c:pt>
                <c:pt idx="2">
                  <c:v>2004</c:v>
                </c:pt>
                <c:pt idx="3">
                  <c:v>2006</c:v>
                </c:pt>
                <c:pt idx="4">
                  <c:v>2008</c:v>
                </c:pt>
                <c:pt idx="5">
                  <c:v>2010</c:v>
                </c:pt>
                <c:pt idx="6">
                  <c:v>2012</c:v>
                </c:pt>
                <c:pt idx="7">
                  <c:v>2014</c:v>
                </c:pt>
              </c:numCache>
            </c:numRef>
          </c:cat>
          <c:val>
            <c:numRef>
              <c:f>Sheet1!$B$2:$B$9</c:f>
              <c:numCache>
                <c:formatCode>General</c:formatCode>
                <c:ptCount val="8"/>
                <c:pt idx="0">
                  <c:v>7</c:v>
                </c:pt>
                <c:pt idx="1">
                  <c:v>6.5</c:v>
                </c:pt>
                <c:pt idx="2">
                  <c:v>8</c:v>
                </c:pt>
                <c:pt idx="3">
                  <c:v>9</c:v>
                </c:pt>
                <c:pt idx="4">
                  <c:v>11</c:v>
                </c:pt>
                <c:pt idx="5">
                  <c:v>15</c:v>
                </c:pt>
                <c:pt idx="6">
                  <c:v>14.5</c:v>
                </c:pt>
                <c:pt idx="7">
                  <c:v>17</c:v>
                </c:pt>
              </c:numCache>
            </c:numRef>
          </c:val>
          <c:smooth val="0"/>
          <c:extLst>
            <c:ext xmlns:c16="http://schemas.microsoft.com/office/drawing/2014/chart" uri="{C3380CC4-5D6E-409C-BE32-E72D297353CC}">
              <c16:uniqueId val="{00000000-C1F8-3540-9F04-71F170BFB940}"/>
            </c:ext>
          </c:extLst>
        </c:ser>
        <c:dLbls>
          <c:showLegendKey val="0"/>
          <c:showVal val="0"/>
          <c:showCatName val="0"/>
          <c:showSerName val="0"/>
          <c:showPercent val="0"/>
          <c:showBubbleSize val="0"/>
        </c:dLbls>
        <c:marker val="1"/>
        <c:smooth val="0"/>
        <c:axId val="589654048"/>
        <c:axId val="589654440"/>
      </c:lineChart>
      <c:catAx>
        <c:axId val="58965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74752"/>
                </a:solidFill>
                <a:latin typeface="+mn-lt"/>
                <a:ea typeface="+mn-ea"/>
                <a:cs typeface="+mn-cs"/>
              </a:defRPr>
            </a:pPr>
            <a:endParaRPr lang="en-US"/>
          </a:p>
        </c:txPr>
        <c:crossAx val="589654440"/>
        <c:crosses val="autoZero"/>
        <c:auto val="1"/>
        <c:lblAlgn val="ctr"/>
        <c:lblOffset val="100"/>
        <c:noMultiLvlLbl val="0"/>
      </c:catAx>
      <c:valAx>
        <c:axId val="589654440"/>
        <c:scaling>
          <c:orientation val="minMax"/>
          <c:max val="1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74752"/>
                </a:solidFill>
                <a:latin typeface="+mn-lt"/>
                <a:ea typeface="+mn-ea"/>
                <a:cs typeface="+mn-cs"/>
              </a:defRPr>
            </a:pPr>
            <a:endParaRPr lang="en-US"/>
          </a:p>
        </c:txPr>
        <c:crossAx val="589654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7475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Adults w/ASD</c:v>
                </c:pt>
              </c:strCache>
            </c:strRef>
          </c:tx>
          <c:invertIfNegative val="0"/>
          <c:cat>
            <c:strRef>
              <c:f>Sheet1!$A$2:$A$6</c:f>
              <c:strCache>
                <c:ptCount val="5"/>
                <c:pt idx="0">
                  <c:v>Anxiety Dx</c:v>
                </c:pt>
                <c:pt idx="1">
                  <c:v>ADHD</c:v>
                </c:pt>
                <c:pt idx="2">
                  <c:v>Bipolar Dx</c:v>
                </c:pt>
                <c:pt idx="3">
                  <c:v>Depression</c:v>
                </c:pt>
                <c:pt idx="4">
                  <c:v>Schizophrenia</c:v>
                </c:pt>
              </c:strCache>
            </c:strRef>
          </c:cat>
          <c:val>
            <c:numRef>
              <c:f>Sheet1!$B$2:$B$6</c:f>
              <c:numCache>
                <c:formatCode>0%</c:formatCode>
                <c:ptCount val="5"/>
                <c:pt idx="0">
                  <c:v>0.28999999999999998</c:v>
                </c:pt>
                <c:pt idx="1">
                  <c:v>0.11</c:v>
                </c:pt>
                <c:pt idx="2">
                  <c:v>0.1055</c:v>
                </c:pt>
                <c:pt idx="3">
                  <c:v>0.25750000000000001</c:v>
                </c:pt>
                <c:pt idx="4">
                  <c:v>7.8299999999999995E-2</c:v>
                </c:pt>
              </c:numCache>
            </c:numRef>
          </c:val>
          <c:extLst>
            <c:ext xmlns:c16="http://schemas.microsoft.com/office/drawing/2014/chart" uri="{C3380CC4-5D6E-409C-BE32-E72D297353CC}">
              <c16:uniqueId val="{00000000-959F-E944-B852-A793AD497334}"/>
            </c:ext>
          </c:extLst>
        </c:ser>
        <c:ser>
          <c:idx val="1"/>
          <c:order val="1"/>
          <c:tx>
            <c:strRef>
              <c:f>Sheet1!$C$1</c:f>
              <c:strCache>
                <c:ptCount val="1"/>
                <c:pt idx="0">
                  <c:v>Adults w/out ASD</c:v>
                </c:pt>
              </c:strCache>
            </c:strRef>
          </c:tx>
          <c:invertIfNegative val="0"/>
          <c:cat>
            <c:strRef>
              <c:f>Sheet1!$A$2:$A$6</c:f>
              <c:strCache>
                <c:ptCount val="5"/>
                <c:pt idx="0">
                  <c:v>Anxiety Dx</c:v>
                </c:pt>
                <c:pt idx="1">
                  <c:v>ADHD</c:v>
                </c:pt>
                <c:pt idx="2">
                  <c:v>Bipolar Dx</c:v>
                </c:pt>
                <c:pt idx="3">
                  <c:v>Depression</c:v>
                </c:pt>
                <c:pt idx="4">
                  <c:v>Schizophrenia</c:v>
                </c:pt>
              </c:strCache>
            </c:strRef>
          </c:cat>
          <c:val>
            <c:numRef>
              <c:f>Sheet1!$C$2:$C$6</c:f>
              <c:numCache>
                <c:formatCode>0%</c:formatCode>
                <c:ptCount val="5"/>
                <c:pt idx="0">
                  <c:v>0.09</c:v>
                </c:pt>
                <c:pt idx="1">
                  <c:v>1.95E-2</c:v>
                </c:pt>
                <c:pt idx="2">
                  <c:v>1.67E-2</c:v>
                </c:pt>
                <c:pt idx="3">
                  <c:v>9.8900000000000002E-2</c:v>
                </c:pt>
                <c:pt idx="4">
                  <c:v>3.7000000000000002E-3</c:v>
                </c:pt>
              </c:numCache>
            </c:numRef>
          </c:val>
          <c:extLst>
            <c:ext xmlns:c16="http://schemas.microsoft.com/office/drawing/2014/chart" uri="{C3380CC4-5D6E-409C-BE32-E72D297353CC}">
              <c16:uniqueId val="{00000001-959F-E944-B852-A793AD497334}"/>
            </c:ext>
          </c:extLst>
        </c:ser>
        <c:dLbls>
          <c:showLegendKey val="0"/>
          <c:showVal val="0"/>
          <c:showCatName val="0"/>
          <c:showSerName val="0"/>
          <c:showPercent val="0"/>
          <c:showBubbleSize val="0"/>
        </c:dLbls>
        <c:gapWidth val="150"/>
        <c:shape val="box"/>
        <c:axId val="1069233840"/>
        <c:axId val="1069405184"/>
        <c:axId val="0"/>
      </c:bar3DChart>
      <c:catAx>
        <c:axId val="1069233840"/>
        <c:scaling>
          <c:orientation val="minMax"/>
        </c:scaling>
        <c:delete val="0"/>
        <c:axPos val="b"/>
        <c:numFmt formatCode="General" sourceLinked="0"/>
        <c:majorTickMark val="out"/>
        <c:minorTickMark val="none"/>
        <c:tickLblPos val="nextTo"/>
        <c:txPr>
          <a:bodyPr/>
          <a:lstStyle/>
          <a:p>
            <a:pPr>
              <a:defRPr>
                <a:latin typeface="Arial" charset="0"/>
                <a:ea typeface="Arial" charset="0"/>
                <a:cs typeface="Arial" charset="0"/>
              </a:defRPr>
            </a:pPr>
            <a:endParaRPr lang="en-US"/>
          </a:p>
        </c:txPr>
        <c:crossAx val="1069405184"/>
        <c:crosses val="autoZero"/>
        <c:auto val="1"/>
        <c:lblAlgn val="ctr"/>
        <c:lblOffset val="100"/>
        <c:noMultiLvlLbl val="0"/>
      </c:catAx>
      <c:valAx>
        <c:axId val="1069405184"/>
        <c:scaling>
          <c:orientation val="minMax"/>
        </c:scaling>
        <c:delete val="0"/>
        <c:axPos val="l"/>
        <c:majorGridlines/>
        <c:numFmt formatCode="0%" sourceLinked="1"/>
        <c:majorTickMark val="out"/>
        <c:minorTickMark val="none"/>
        <c:tickLblPos val="nextTo"/>
        <c:crossAx val="1069233840"/>
        <c:crosses val="autoZero"/>
        <c:crossBetween val="between"/>
      </c:valAx>
    </c:plotArea>
    <c:legend>
      <c:legendPos val="r"/>
      <c:layout>
        <c:manualLayout>
          <c:xMode val="edge"/>
          <c:yMode val="edge"/>
          <c:x val="0.80599188356871587"/>
          <c:y val="0.41411565651994647"/>
          <c:w val="0.18716661130015533"/>
          <c:h val="0.16857583893967276"/>
        </c:manualLayout>
      </c:layout>
      <c:overlay val="0"/>
      <c:txPr>
        <a:bodyPr/>
        <a:lstStyle/>
        <a:p>
          <a:pPr>
            <a:defRPr>
              <a:latin typeface="Arial" charset="0"/>
              <a:ea typeface="Arial" charset="0"/>
              <a:cs typeface="Arial"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image" Target="../media/image2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112AE-C195-49A7-BBDA-521C94FB94D0}" type="doc">
      <dgm:prSet loTypeId="urn:microsoft.com/office/officeart/2005/8/layout/hList7#1" loCatId="list" qsTypeId="urn:microsoft.com/office/officeart/2005/8/quickstyle/simple1" qsCatId="simple" csTypeId="urn:microsoft.com/office/officeart/2005/8/colors/accent1_2" csCatId="accent1" phldr="1"/>
      <dgm:spPr/>
    </dgm:pt>
    <dgm:pt modelId="{31BC729A-0E6C-4439-BB43-0CA69889C625}">
      <dgm:prSet phldrT="[Text]" custT="1"/>
      <dgm:spPr/>
      <dgm:t>
        <a:bodyPr/>
        <a:lstStyle/>
        <a:p>
          <a:r>
            <a:rPr lang="en-US" sz="2200" b="1" dirty="0">
              <a:latin typeface="Calibri"/>
              <a:ea typeface="MS PGothic" pitchFamily="34" charset="-128"/>
            </a:rPr>
            <a:t>↓</a:t>
          </a:r>
          <a:r>
            <a:rPr lang="en-US" sz="2200" b="1" dirty="0">
              <a:latin typeface="Arial" panose="020B0604020202020204" pitchFamily="34" charset="0"/>
              <a:ea typeface="MS PGothic" pitchFamily="34" charset="-128"/>
              <a:cs typeface="Arial" panose="020B0604020202020204" pitchFamily="34" charset="0"/>
            </a:rPr>
            <a:t>Nonverbal communication</a:t>
          </a:r>
        </a:p>
        <a:p>
          <a:r>
            <a:rPr lang="en-US" sz="2200" b="1" dirty="0">
              <a:latin typeface="Arial" panose="020B0604020202020204" pitchFamily="34" charset="0"/>
              <a:ea typeface="MS PGothic" pitchFamily="34" charset="-128"/>
              <a:cs typeface="Arial" panose="020B0604020202020204" pitchFamily="34" charset="0"/>
            </a:rPr>
            <a:t>↓ Reciprocity</a:t>
          </a:r>
        </a:p>
        <a:p>
          <a:r>
            <a:rPr lang="en-US" sz="2200" b="1" dirty="0">
              <a:latin typeface="Arial" panose="020B0604020202020204" pitchFamily="34" charset="0"/>
              <a:ea typeface="MS PGothic" pitchFamily="34" charset="-128"/>
              <a:cs typeface="Arial" panose="020B0604020202020204" pitchFamily="34" charset="0"/>
            </a:rPr>
            <a:t>Stereotyped language</a:t>
          </a:r>
        </a:p>
        <a:p>
          <a:r>
            <a:rPr lang="en-US" sz="2200" b="1" dirty="0">
              <a:latin typeface="Arial" panose="020B0604020202020204" pitchFamily="34" charset="0"/>
              <a:ea typeface="MS PGothic" pitchFamily="34" charset="-128"/>
              <a:cs typeface="Arial" panose="020B0604020202020204" pitchFamily="34" charset="0"/>
            </a:rPr>
            <a:t>Self dialoguing/scripting</a:t>
          </a:r>
        </a:p>
        <a:p>
          <a:r>
            <a:rPr lang="en-US" sz="2200" b="1" dirty="0">
              <a:latin typeface="Arial" panose="020B0604020202020204" pitchFamily="34" charset="0"/>
              <a:ea typeface="MS PGothic" pitchFamily="34" charset="-128"/>
              <a:cs typeface="Arial" panose="020B0604020202020204" pitchFamily="34" charset="0"/>
            </a:rPr>
            <a:t>↓ Spontaneous play </a:t>
          </a:r>
        </a:p>
        <a:p>
          <a:r>
            <a:rPr lang="en-US" sz="2200" b="1" dirty="0">
              <a:latin typeface="Arial" panose="020B0604020202020204" pitchFamily="34" charset="0"/>
              <a:ea typeface="MS PGothic" pitchFamily="34" charset="-128"/>
              <a:cs typeface="Arial" panose="020B0604020202020204" pitchFamily="34" charset="0"/>
            </a:rPr>
            <a:t>Preoccupation</a:t>
          </a:r>
        </a:p>
        <a:p>
          <a:r>
            <a:rPr lang="en-US" sz="2200" b="1" dirty="0">
              <a:latin typeface="Arial" panose="020B0604020202020204" pitchFamily="34" charset="0"/>
              <a:ea typeface="MS PGothic" pitchFamily="34" charset="-128"/>
              <a:cs typeface="Arial" panose="020B0604020202020204" pitchFamily="34" charset="0"/>
            </a:rPr>
            <a:t>Stereotypies </a:t>
          </a:r>
        </a:p>
        <a:p>
          <a:r>
            <a:rPr lang="en-US" sz="2200" b="1" dirty="0">
              <a:latin typeface="Arial" panose="020B0604020202020204" pitchFamily="34" charset="0"/>
              <a:ea typeface="MS PGothic" pitchFamily="34" charset="-128"/>
              <a:cs typeface="Arial" panose="020B0604020202020204" pitchFamily="34" charset="0"/>
            </a:rPr>
            <a:t>↓ Social communication   </a:t>
          </a:r>
          <a:endParaRPr lang="en-US" sz="2200" b="1" dirty="0">
            <a:latin typeface="Arial" panose="020B0604020202020204" pitchFamily="34" charset="0"/>
            <a:cs typeface="Arial" panose="020B0604020202020204" pitchFamily="34" charset="0"/>
          </a:endParaRPr>
        </a:p>
      </dgm:t>
    </dgm:pt>
    <dgm:pt modelId="{273A2030-CFCD-4016-B39C-7355C367FBCD}" type="parTrans" cxnId="{29B79E82-0FB6-4BAA-BAA2-EAD3CC338DA9}">
      <dgm:prSet/>
      <dgm:spPr/>
      <dgm:t>
        <a:bodyPr/>
        <a:lstStyle/>
        <a:p>
          <a:endParaRPr lang="en-US"/>
        </a:p>
      </dgm:t>
    </dgm:pt>
    <dgm:pt modelId="{9F7405A7-5BD6-4614-A218-71A3EA6345DA}" type="sibTrans" cxnId="{29B79E82-0FB6-4BAA-BAA2-EAD3CC338DA9}">
      <dgm:prSet/>
      <dgm:spPr/>
      <dgm:t>
        <a:bodyPr/>
        <a:lstStyle/>
        <a:p>
          <a:endParaRPr lang="en-US"/>
        </a:p>
      </dgm:t>
    </dgm:pt>
    <dgm:pt modelId="{994137B2-6661-4756-B175-4020C2D29504}">
      <dgm:prSet phldrT="[Text]" custT="1"/>
      <dgm:spPr/>
      <dgm:t>
        <a:bodyPr/>
        <a:lstStyle/>
        <a:p>
          <a:r>
            <a:rPr lang="en-US" sz="2200" b="1" dirty="0">
              <a:latin typeface="Arial" panose="020B0604020202020204" pitchFamily="34" charset="0"/>
              <a:ea typeface="MS PGothic" pitchFamily="34" charset="-128"/>
              <a:cs typeface="Arial" panose="020B0604020202020204" pitchFamily="34" charset="0"/>
            </a:rPr>
            <a:t>Social withdrawal</a:t>
          </a:r>
        </a:p>
        <a:p>
          <a:r>
            <a:rPr lang="en-US" sz="2200" b="1" dirty="0">
              <a:latin typeface="Arial" panose="020B0604020202020204" pitchFamily="34" charset="0"/>
              <a:ea typeface="MS PGothic" pitchFamily="34" charset="-128"/>
              <a:cs typeface="Arial" panose="020B0604020202020204" pitchFamily="34" charset="0"/>
            </a:rPr>
            <a:t>Affective flattening</a:t>
          </a:r>
        </a:p>
        <a:p>
          <a:r>
            <a:rPr lang="en-US" sz="2200" b="1" dirty="0">
              <a:latin typeface="Arial" panose="020B0604020202020204" pitchFamily="34" charset="0"/>
              <a:ea typeface="MS PGothic" pitchFamily="34" charset="-128"/>
              <a:cs typeface="Arial" panose="020B0604020202020204" pitchFamily="34" charset="0"/>
            </a:rPr>
            <a:t>Disorganized speech</a:t>
          </a:r>
        </a:p>
        <a:p>
          <a:r>
            <a:rPr lang="en-US" sz="2200" b="1" dirty="0">
              <a:latin typeface="Arial" panose="020B0604020202020204" pitchFamily="34" charset="0"/>
              <a:ea typeface="MS PGothic" pitchFamily="34" charset="-128"/>
              <a:cs typeface="Arial" panose="020B0604020202020204" pitchFamily="34" charset="0"/>
            </a:rPr>
            <a:t>Auditory hallucinations</a:t>
          </a:r>
        </a:p>
        <a:p>
          <a:r>
            <a:rPr lang="en-US" sz="2200" b="1" dirty="0">
              <a:latin typeface="Arial" panose="020B0604020202020204" pitchFamily="34" charset="0"/>
              <a:ea typeface="MS PGothic" pitchFamily="34" charset="-128"/>
              <a:cs typeface="Arial" panose="020B0604020202020204" pitchFamily="34" charset="0"/>
            </a:rPr>
            <a:t>Disorganized behavior</a:t>
          </a:r>
        </a:p>
        <a:p>
          <a:r>
            <a:rPr lang="en-US" sz="2200" b="1" dirty="0">
              <a:latin typeface="Arial" panose="020B0604020202020204" pitchFamily="34" charset="0"/>
              <a:ea typeface="MS PGothic" pitchFamily="34" charset="-128"/>
              <a:cs typeface="Arial" panose="020B0604020202020204" pitchFamily="34" charset="0"/>
            </a:rPr>
            <a:t>Delusions</a:t>
          </a:r>
        </a:p>
        <a:p>
          <a:r>
            <a:rPr lang="en-US" sz="2200" b="1" dirty="0">
              <a:latin typeface="Arial" panose="020B0604020202020204" pitchFamily="34" charset="0"/>
              <a:ea typeface="MS PGothic" pitchFamily="34" charset="-128"/>
              <a:cs typeface="Arial" panose="020B0604020202020204" pitchFamily="34" charset="0"/>
            </a:rPr>
            <a:t>Catatonia </a:t>
          </a:r>
        </a:p>
        <a:p>
          <a:r>
            <a:rPr lang="en-US" sz="2200" b="1" dirty="0">
              <a:latin typeface="Arial" panose="020B0604020202020204" pitchFamily="34" charset="0"/>
              <a:ea typeface="MS PGothic" pitchFamily="34" charset="-128"/>
              <a:cs typeface="Arial" panose="020B0604020202020204" pitchFamily="34" charset="0"/>
            </a:rPr>
            <a:t>Negative symptoms</a:t>
          </a:r>
          <a:endParaRPr lang="en-US" sz="2200" b="1" dirty="0">
            <a:latin typeface="Arial" panose="020B0604020202020204" pitchFamily="34" charset="0"/>
            <a:cs typeface="Arial" panose="020B0604020202020204" pitchFamily="34" charset="0"/>
          </a:endParaRPr>
        </a:p>
      </dgm:t>
    </dgm:pt>
    <dgm:pt modelId="{9CF47C10-8259-4749-B562-427F65450F45}" type="parTrans" cxnId="{24EAC55D-394B-45E8-AC54-78E04DC9161B}">
      <dgm:prSet/>
      <dgm:spPr/>
      <dgm:t>
        <a:bodyPr/>
        <a:lstStyle/>
        <a:p>
          <a:endParaRPr lang="en-US"/>
        </a:p>
      </dgm:t>
    </dgm:pt>
    <dgm:pt modelId="{286ADFB4-5062-4FFE-A526-8A8C13A72043}" type="sibTrans" cxnId="{24EAC55D-394B-45E8-AC54-78E04DC9161B}">
      <dgm:prSet/>
      <dgm:spPr/>
      <dgm:t>
        <a:bodyPr/>
        <a:lstStyle/>
        <a:p>
          <a:endParaRPr lang="en-US"/>
        </a:p>
      </dgm:t>
    </dgm:pt>
    <dgm:pt modelId="{A6433D80-B0CA-4B5B-A27D-B19EC6768023}" type="pres">
      <dgm:prSet presAssocID="{E26112AE-C195-49A7-BBDA-521C94FB94D0}" presName="Name0" presStyleCnt="0">
        <dgm:presLayoutVars>
          <dgm:dir/>
          <dgm:resizeHandles val="exact"/>
        </dgm:presLayoutVars>
      </dgm:prSet>
      <dgm:spPr/>
    </dgm:pt>
    <dgm:pt modelId="{37840CAE-B9D1-4A0C-862E-33D1CC4F472F}" type="pres">
      <dgm:prSet presAssocID="{E26112AE-C195-49A7-BBDA-521C94FB94D0}" presName="fgShape" presStyleLbl="fgShp" presStyleIdx="0" presStyleCnt="1" custScaleX="99275" custScaleY="66140" custLinFactNeighborX="-322" custLinFactNeighborY="28050"/>
      <dgm:spPr/>
    </dgm:pt>
    <dgm:pt modelId="{FA7B01F0-FF0A-4343-B78C-176601DBC8DB}" type="pres">
      <dgm:prSet presAssocID="{E26112AE-C195-49A7-BBDA-521C94FB94D0}" presName="linComp" presStyleCnt="0"/>
      <dgm:spPr/>
    </dgm:pt>
    <dgm:pt modelId="{8BDB0A14-361C-4287-A887-5F88940A93A1}" type="pres">
      <dgm:prSet presAssocID="{31BC729A-0E6C-4439-BB43-0CA69889C625}" presName="compNode" presStyleCnt="0"/>
      <dgm:spPr/>
    </dgm:pt>
    <dgm:pt modelId="{65229456-E045-41B6-92CB-58BC36917A5F}" type="pres">
      <dgm:prSet presAssocID="{31BC729A-0E6C-4439-BB43-0CA69889C625}" presName="bkgdShape" presStyleLbl="node1" presStyleIdx="0" presStyleCnt="2" custLinFactNeighborX="-8534" custLinFactNeighborY="-602"/>
      <dgm:spPr/>
    </dgm:pt>
    <dgm:pt modelId="{2616BC8B-A382-4E82-9261-A97E904AE7A5}" type="pres">
      <dgm:prSet presAssocID="{31BC729A-0E6C-4439-BB43-0CA69889C625}" presName="nodeTx" presStyleLbl="node1" presStyleIdx="0" presStyleCnt="2">
        <dgm:presLayoutVars>
          <dgm:bulletEnabled val="1"/>
        </dgm:presLayoutVars>
      </dgm:prSet>
      <dgm:spPr/>
    </dgm:pt>
    <dgm:pt modelId="{0DB83A59-BF60-4361-813F-81DC63E2EDD7}" type="pres">
      <dgm:prSet presAssocID="{31BC729A-0E6C-4439-BB43-0CA69889C625}" presName="invisiNode" presStyleLbl="node1" presStyleIdx="0" presStyleCnt="2"/>
      <dgm:spPr/>
    </dgm:pt>
    <dgm:pt modelId="{70944BCB-C976-4BD3-935E-AE053A2F6130}" type="pres">
      <dgm:prSet presAssocID="{31BC729A-0E6C-4439-BB43-0CA69889C625}" presName="imagNode" presStyleLbl="fgImgPlace1" presStyleIdx="0" presStyleCnt="2" custScaleX="65125" custScaleY="65125" custLinFactNeighborX="1358" custLinFactNeighborY="-2098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5000" r="-35000"/>
          </a:stretch>
        </a:blipFill>
      </dgm:spPr>
    </dgm:pt>
    <dgm:pt modelId="{44E8974E-AD34-425F-AFE9-F6B6361DF525}" type="pres">
      <dgm:prSet presAssocID="{9F7405A7-5BD6-4614-A218-71A3EA6345DA}" presName="sibTrans" presStyleLbl="sibTrans2D1" presStyleIdx="0" presStyleCnt="0"/>
      <dgm:spPr/>
    </dgm:pt>
    <dgm:pt modelId="{770624BC-2EE1-4D3C-A3D9-C6F79EDE3F00}" type="pres">
      <dgm:prSet presAssocID="{994137B2-6661-4756-B175-4020C2D29504}" presName="compNode" presStyleCnt="0"/>
      <dgm:spPr/>
    </dgm:pt>
    <dgm:pt modelId="{4C264D68-3F47-486E-8DB3-BD0173A26054}" type="pres">
      <dgm:prSet presAssocID="{994137B2-6661-4756-B175-4020C2D29504}" presName="bkgdShape" presStyleLbl="node1" presStyleIdx="1" presStyleCnt="2"/>
      <dgm:spPr/>
    </dgm:pt>
    <dgm:pt modelId="{751B634C-E7E1-405D-A938-DD380EE8CC57}" type="pres">
      <dgm:prSet presAssocID="{994137B2-6661-4756-B175-4020C2D29504}" presName="nodeTx" presStyleLbl="node1" presStyleIdx="1" presStyleCnt="2">
        <dgm:presLayoutVars>
          <dgm:bulletEnabled val="1"/>
        </dgm:presLayoutVars>
      </dgm:prSet>
      <dgm:spPr/>
    </dgm:pt>
    <dgm:pt modelId="{20FFC244-66E7-4912-AEA0-C28104603D77}" type="pres">
      <dgm:prSet presAssocID="{994137B2-6661-4756-B175-4020C2D29504}" presName="invisiNode" presStyleLbl="node1" presStyleIdx="1" presStyleCnt="2"/>
      <dgm:spPr/>
    </dgm:pt>
    <dgm:pt modelId="{3F1B0ECB-7714-43FE-966A-919FA0454336}" type="pres">
      <dgm:prSet presAssocID="{994137B2-6661-4756-B175-4020C2D29504}" presName="imagNode" presStyleLbl="fgImgPlace1" presStyleIdx="1" presStyleCnt="2" custScaleX="65125" custScaleY="65125" custLinFactNeighborX="-1359" custLinFactNeighborY="-2098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Lst>
  <dgm:cxnLst>
    <dgm:cxn modelId="{76562115-EDA2-4C5B-A170-C6331C3F4064}" type="presOf" srcId="{994137B2-6661-4756-B175-4020C2D29504}" destId="{751B634C-E7E1-405D-A938-DD380EE8CC57}" srcOrd="1" destOrd="0" presId="urn:microsoft.com/office/officeart/2005/8/layout/hList7#1"/>
    <dgm:cxn modelId="{EC376E32-AC0D-4956-806B-6F56C8C906C4}" type="presOf" srcId="{9F7405A7-5BD6-4614-A218-71A3EA6345DA}" destId="{44E8974E-AD34-425F-AFE9-F6B6361DF525}" srcOrd="0" destOrd="0" presId="urn:microsoft.com/office/officeart/2005/8/layout/hList7#1"/>
    <dgm:cxn modelId="{24EAC55D-394B-45E8-AC54-78E04DC9161B}" srcId="{E26112AE-C195-49A7-BBDA-521C94FB94D0}" destId="{994137B2-6661-4756-B175-4020C2D29504}" srcOrd="1" destOrd="0" parTransId="{9CF47C10-8259-4749-B562-427F65450F45}" sibTransId="{286ADFB4-5062-4FFE-A526-8A8C13A72043}"/>
    <dgm:cxn modelId="{5E170963-BEB3-4CB5-8A34-3CA43D50DDA2}" type="presOf" srcId="{994137B2-6661-4756-B175-4020C2D29504}" destId="{4C264D68-3F47-486E-8DB3-BD0173A26054}" srcOrd="0" destOrd="0" presId="urn:microsoft.com/office/officeart/2005/8/layout/hList7#1"/>
    <dgm:cxn modelId="{F7D6F36A-2368-41FA-BD84-EBC722223D7F}" type="presOf" srcId="{E26112AE-C195-49A7-BBDA-521C94FB94D0}" destId="{A6433D80-B0CA-4B5B-A27D-B19EC6768023}" srcOrd="0" destOrd="0" presId="urn:microsoft.com/office/officeart/2005/8/layout/hList7#1"/>
    <dgm:cxn modelId="{29B79E82-0FB6-4BAA-BAA2-EAD3CC338DA9}" srcId="{E26112AE-C195-49A7-BBDA-521C94FB94D0}" destId="{31BC729A-0E6C-4439-BB43-0CA69889C625}" srcOrd="0" destOrd="0" parTransId="{273A2030-CFCD-4016-B39C-7355C367FBCD}" sibTransId="{9F7405A7-5BD6-4614-A218-71A3EA6345DA}"/>
    <dgm:cxn modelId="{77B0D6C8-3D0D-4A3F-AC49-8A0A63ADC34C}" type="presOf" srcId="{31BC729A-0E6C-4439-BB43-0CA69889C625}" destId="{65229456-E045-41B6-92CB-58BC36917A5F}" srcOrd="0" destOrd="0" presId="urn:microsoft.com/office/officeart/2005/8/layout/hList7#1"/>
    <dgm:cxn modelId="{32B49CE7-57A5-4396-9515-33D88ED9D43C}" type="presOf" srcId="{31BC729A-0E6C-4439-BB43-0CA69889C625}" destId="{2616BC8B-A382-4E82-9261-A97E904AE7A5}" srcOrd="1" destOrd="0" presId="urn:microsoft.com/office/officeart/2005/8/layout/hList7#1"/>
    <dgm:cxn modelId="{16D21219-1E3F-4377-91AC-3C1D84F7204A}" type="presParOf" srcId="{A6433D80-B0CA-4B5B-A27D-B19EC6768023}" destId="{37840CAE-B9D1-4A0C-862E-33D1CC4F472F}" srcOrd="0" destOrd="0" presId="urn:microsoft.com/office/officeart/2005/8/layout/hList7#1"/>
    <dgm:cxn modelId="{385A0384-A844-4214-BB4E-9A8385A02543}" type="presParOf" srcId="{A6433D80-B0CA-4B5B-A27D-B19EC6768023}" destId="{FA7B01F0-FF0A-4343-B78C-176601DBC8DB}" srcOrd="1" destOrd="0" presId="urn:microsoft.com/office/officeart/2005/8/layout/hList7#1"/>
    <dgm:cxn modelId="{236A7BC5-9C0E-4FBB-8C9F-9B0B2BA220B8}" type="presParOf" srcId="{FA7B01F0-FF0A-4343-B78C-176601DBC8DB}" destId="{8BDB0A14-361C-4287-A887-5F88940A93A1}" srcOrd="0" destOrd="0" presId="urn:microsoft.com/office/officeart/2005/8/layout/hList7#1"/>
    <dgm:cxn modelId="{20450A19-A2E3-4548-9574-27C06D0B107D}" type="presParOf" srcId="{8BDB0A14-361C-4287-A887-5F88940A93A1}" destId="{65229456-E045-41B6-92CB-58BC36917A5F}" srcOrd="0" destOrd="0" presId="urn:microsoft.com/office/officeart/2005/8/layout/hList7#1"/>
    <dgm:cxn modelId="{AE752C02-DC92-4651-9D4A-C96A3AF729BA}" type="presParOf" srcId="{8BDB0A14-361C-4287-A887-5F88940A93A1}" destId="{2616BC8B-A382-4E82-9261-A97E904AE7A5}" srcOrd="1" destOrd="0" presId="urn:microsoft.com/office/officeart/2005/8/layout/hList7#1"/>
    <dgm:cxn modelId="{2F84A794-CE46-41E7-AF75-9FEE18D50B54}" type="presParOf" srcId="{8BDB0A14-361C-4287-A887-5F88940A93A1}" destId="{0DB83A59-BF60-4361-813F-81DC63E2EDD7}" srcOrd="2" destOrd="0" presId="urn:microsoft.com/office/officeart/2005/8/layout/hList7#1"/>
    <dgm:cxn modelId="{FD5A5284-1A41-4C78-9AC4-50A8245EDBE5}" type="presParOf" srcId="{8BDB0A14-361C-4287-A887-5F88940A93A1}" destId="{70944BCB-C976-4BD3-935E-AE053A2F6130}" srcOrd="3" destOrd="0" presId="urn:microsoft.com/office/officeart/2005/8/layout/hList7#1"/>
    <dgm:cxn modelId="{3F9B171F-4468-4D0F-984C-AA09653BF6B9}" type="presParOf" srcId="{FA7B01F0-FF0A-4343-B78C-176601DBC8DB}" destId="{44E8974E-AD34-425F-AFE9-F6B6361DF525}" srcOrd="1" destOrd="0" presId="urn:microsoft.com/office/officeart/2005/8/layout/hList7#1"/>
    <dgm:cxn modelId="{5CE7F011-01B2-4124-8453-4697FB399B71}" type="presParOf" srcId="{FA7B01F0-FF0A-4343-B78C-176601DBC8DB}" destId="{770624BC-2EE1-4D3C-A3D9-C6F79EDE3F00}" srcOrd="2" destOrd="0" presId="urn:microsoft.com/office/officeart/2005/8/layout/hList7#1"/>
    <dgm:cxn modelId="{4E25A3D9-8572-4FD5-8F01-AB069C50AE3E}" type="presParOf" srcId="{770624BC-2EE1-4D3C-A3D9-C6F79EDE3F00}" destId="{4C264D68-3F47-486E-8DB3-BD0173A26054}" srcOrd="0" destOrd="0" presId="urn:microsoft.com/office/officeart/2005/8/layout/hList7#1"/>
    <dgm:cxn modelId="{DCAD4F36-8BDE-4614-8664-D6CCCD85694C}" type="presParOf" srcId="{770624BC-2EE1-4D3C-A3D9-C6F79EDE3F00}" destId="{751B634C-E7E1-405D-A938-DD380EE8CC57}" srcOrd="1" destOrd="0" presId="urn:microsoft.com/office/officeart/2005/8/layout/hList7#1"/>
    <dgm:cxn modelId="{54B91175-0E0B-4712-AC90-2EE0B7D05CCE}" type="presParOf" srcId="{770624BC-2EE1-4D3C-A3D9-C6F79EDE3F00}" destId="{20FFC244-66E7-4912-AEA0-C28104603D77}" srcOrd="2" destOrd="0" presId="urn:microsoft.com/office/officeart/2005/8/layout/hList7#1"/>
    <dgm:cxn modelId="{22EBAB3F-B7B9-4E8B-8487-4BB1F9D265D1}" type="presParOf" srcId="{770624BC-2EE1-4D3C-A3D9-C6F79EDE3F00}" destId="{3F1B0ECB-7714-43FE-966A-919FA0454336}"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AEE026-943A-40B3-8B0E-2B45D2E06B3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9CC46393-88BA-45C8-A4FC-E3BAC13884FF}">
      <dgm:prSet phldrT="[Text]" custT="1"/>
      <dgm:spPr/>
      <dgm:t>
        <a:bodyPr/>
        <a:lstStyle/>
        <a:p>
          <a:r>
            <a:rPr lang="en-US" sz="2400" b="1" dirty="0">
              <a:latin typeface="Arial" panose="020B0604020202020204" pitchFamily="34" charset="0"/>
              <a:cs typeface="Arial" panose="020B0604020202020204" pitchFamily="34" charset="0"/>
            </a:rPr>
            <a:t>Multi-Modal Approach</a:t>
          </a:r>
        </a:p>
      </dgm:t>
    </dgm:pt>
    <dgm:pt modelId="{C9F5B2D8-FAAE-436A-B52B-A5CFD2C2B934}" type="parTrans" cxnId="{95475D16-A567-42BE-A010-E8D8AC9CA728}">
      <dgm:prSet/>
      <dgm:spPr/>
      <dgm:t>
        <a:bodyPr/>
        <a:lstStyle/>
        <a:p>
          <a:endParaRPr lang="en-US"/>
        </a:p>
      </dgm:t>
    </dgm:pt>
    <dgm:pt modelId="{A8511920-A90B-44A2-9D0E-D3792A0322FF}" type="sibTrans" cxnId="{95475D16-A567-42BE-A010-E8D8AC9CA728}">
      <dgm:prSet/>
      <dgm:spPr/>
      <dgm:t>
        <a:bodyPr/>
        <a:lstStyle/>
        <a:p>
          <a:endParaRPr lang="en-US"/>
        </a:p>
      </dgm:t>
    </dgm:pt>
    <dgm:pt modelId="{238CF98C-8A77-495D-857D-C7B85C08B6C0}">
      <dgm:prSet phldrT="[Text]" custT="1"/>
      <dgm:spPr/>
      <dgm:t>
        <a:bodyPr/>
        <a:lstStyle/>
        <a:p>
          <a:pPr algn="ctr"/>
          <a:r>
            <a:rPr lang="en-US" sz="2600" b="1" dirty="0">
              <a:latin typeface="Arial" panose="020B0604020202020204" pitchFamily="34" charset="0"/>
              <a:cs typeface="Arial" panose="020B0604020202020204" pitchFamily="34" charset="0"/>
            </a:rPr>
            <a:t>Target Appropriate Developmental Stage</a:t>
          </a:r>
        </a:p>
      </dgm:t>
    </dgm:pt>
    <dgm:pt modelId="{9302FBA7-D501-40AF-807F-F56CDB1E12EE}" type="parTrans" cxnId="{C24AF95F-C31D-4587-8C65-53BF8C989F84}">
      <dgm:prSet/>
      <dgm:spPr/>
      <dgm:t>
        <a:bodyPr/>
        <a:lstStyle/>
        <a:p>
          <a:endParaRPr lang="en-US"/>
        </a:p>
      </dgm:t>
    </dgm:pt>
    <dgm:pt modelId="{A094CE0D-90B0-4510-A346-7CAB75FFA6F0}" type="sibTrans" cxnId="{C24AF95F-C31D-4587-8C65-53BF8C989F84}">
      <dgm:prSet/>
      <dgm:spPr/>
      <dgm:t>
        <a:bodyPr/>
        <a:lstStyle/>
        <a:p>
          <a:endParaRPr lang="en-US"/>
        </a:p>
      </dgm:t>
    </dgm:pt>
    <dgm:pt modelId="{DA4FD984-0538-4497-AF31-C1AFBDC910A9}" type="pres">
      <dgm:prSet presAssocID="{77AEE026-943A-40B3-8B0E-2B45D2E06B3C}" presName="composite" presStyleCnt="0">
        <dgm:presLayoutVars>
          <dgm:chMax val="5"/>
          <dgm:dir/>
          <dgm:animLvl val="ctr"/>
          <dgm:resizeHandles val="exact"/>
        </dgm:presLayoutVars>
      </dgm:prSet>
      <dgm:spPr/>
    </dgm:pt>
    <dgm:pt modelId="{3C0C2303-9FE5-4C30-8A6A-5F7DA7B98811}" type="pres">
      <dgm:prSet presAssocID="{77AEE026-943A-40B3-8B0E-2B45D2E06B3C}" presName="cycle" presStyleCnt="0"/>
      <dgm:spPr/>
    </dgm:pt>
    <dgm:pt modelId="{DD79584F-DB99-492A-9D84-70DE84953572}" type="pres">
      <dgm:prSet presAssocID="{77AEE026-943A-40B3-8B0E-2B45D2E06B3C}" presName="centerShape" presStyleCnt="0"/>
      <dgm:spPr/>
    </dgm:pt>
    <dgm:pt modelId="{6B5332FA-C621-40A0-8D48-C31998BA93D3}" type="pres">
      <dgm:prSet presAssocID="{77AEE026-943A-40B3-8B0E-2B45D2E06B3C}" presName="connSite" presStyleLbl="node1" presStyleIdx="0" presStyleCnt="3"/>
      <dgm:spPr/>
    </dgm:pt>
    <dgm:pt modelId="{95066CDA-60D1-4979-8668-0C79456C1B6F}" type="pres">
      <dgm:prSet presAssocID="{77AEE026-943A-40B3-8B0E-2B45D2E06B3C}" presName="visible" presStyleLbl="node1" presStyleIdx="0" presStyleCnt="3" custScaleX="102873" custScaleY="109347"/>
      <dgm:spPr/>
    </dgm:pt>
    <dgm:pt modelId="{F5DF74CF-A624-4707-B66A-D3D5681FF86C}" type="pres">
      <dgm:prSet presAssocID="{C9F5B2D8-FAAE-436A-B52B-A5CFD2C2B934}" presName="Name25" presStyleLbl="parChTrans1D1" presStyleIdx="0" presStyleCnt="2"/>
      <dgm:spPr/>
    </dgm:pt>
    <dgm:pt modelId="{C30FA1D9-1D39-41C5-BE71-4580ED1130CE}" type="pres">
      <dgm:prSet presAssocID="{9CC46393-88BA-45C8-A4FC-E3BAC13884FF}" presName="node" presStyleCnt="0"/>
      <dgm:spPr/>
    </dgm:pt>
    <dgm:pt modelId="{EE5E61C0-74EA-4BE8-8E5A-C1159EADD975}" type="pres">
      <dgm:prSet presAssocID="{9CC46393-88BA-45C8-A4FC-E3BAC13884FF}" presName="parentNode" presStyleLbl="node1" presStyleIdx="1" presStyleCnt="3" custScaleX="128999" custScaleY="103911">
        <dgm:presLayoutVars>
          <dgm:chMax val="1"/>
          <dgm:bulletEnabled val="1"/>
        </dgm:presLayoutVars>
      </dgm:prSet>
      <dgm:spPr/>
    </dgm:pt>
    <dgm:pt modelId="{C6FAB79C-1864-4FCE-B73C-F31C41C7B4A9}" type="pres">
      <dgm:prSet presAssocID="{9CC46393-88BA-45C8-A4FC-E3BAC13884FF}" presName="childNode" presStyleLbl="revTx" presStyleIdx="0" presStyleCnt="0">
        <dgm:presLayoutVars>
          <dgm:bulletEnabled val="1"/>
        </dgm:presLayoutVars>
      </dgm:prSet>
      <dgm:spPr/>
    </dgm:pt>
    <dgm:pt modelId="{F3B38D4C-B077-4C79-9120-641FADD74883}" type="pres">
      <dgm:prSet presAssocID="{9302FBA7-D501-40AF-807F-F56CDB1E12EE}" presName="Name25" presStyleLbl="parChTrans1D1" presStyleIdx="1" presStyleCnt="2"/>
      <dgm:spPr/>
    </dgm:pt>
    <dgm:pt modelId="{4FCC41F3-8535-4539-ABB2-B37F07ACCD10}" type="pres">
      <dgm:prSet presAssocID="{238CF98C-8A77-495D-857D-C7B85C08B6C0}" presName="node" presStyleCnt="0"/>
      <dgm:spPr/>
    </dgm:pt>
    <dgm:pt modelId="{3C9B6D40-AD98-43B9-A71A-47D3D4C852F6}" type="pres">
      <dgm:prSet presAssocID="{238CF98C-8A77-495D-857D-C7B85C08B6C0}" presName="parentNode" presStyleLbl="node1" presStyleIdx="2" presStyleCnt="3" custScaleX="225361" custScaleY="132759" custLinFactNeighborX="49599" custLinFactNeighborY="-5832">
        <dgm:presLayoutVars>
          <dgm:chMax val="1"/>
          <dgm:bulletEnabled val="1"/>
        </dgm:presLayoutVars>
      </dgm:prSet>
      <dgm:spPr/>
    </dgm:pt>
    <dgm:pt modelId="{B29E9CC7-633B-42B5-94CB-B8C738B0630C}" type="pres">
      <dgm:prSet presAssocID="{238CF98C-8A77-495D-857D-C7B85C08B6C0}" presName="childNode" presStyleLbl="revTx" presStyleIdx="0" presStyleCnt="0">
        <dgm:presLayoutVars>
          <dgm:bulletEnabled val="1"/>
        </dgm:presLayoutVars>
      </dgm:prSet>
      <dgm:spPr/>
    </dgm:pt>
  </dgm:ptLst>
  <dgm:cxnLst>
    <dgm:cxn modelId="{F2E55616-BC5E-49E6-A6C1-EB2239339097}" type="presOf" srcId="{238CF98C-8A77-495D-857D-C7B85C08B6C0}" destId="{3C9B6D40-AD98-43B9-A71A-47D3D4C852F6}" srcOrd="0" destOrd="0" presId="urn:microsoft.com/office/officeart/2005/8/layout/radial2"/>
    <dgm:cxn modelId="{95475D16-A567-42BE-A010-E8D8AC9CA728}" srcId="{77AEE026-943A-40B3-8B0E-2B45D2E06B3C}" destId="{9CC46393-88BA-45C8-A4FC-E3BAC13884FF}" srcOrd="0" destOrd="0" parTransId="{C9F5B2D8-FAAE-436A-B52B-A5CFD2C2B934}" sibTransId="{A8511920-A90B-44A2-9D0E-D3792A0322FF}"/>
    <dgm:cxn modelId="{6523525A-F5F3-496C-AD7E-D9D4A30E572C}" type="presOf" srcId="{9302FBA7-D501-40AF-807F-F56CDB1E12EE}" destId="{F3B38D4C-B077-4C79-9120-641FADD74883}" srcOrd="0" destOrd="0" presId="urn:microsoft.com/office/officeart/2005/8/layout/radial2"/>
    <dgm:cxn modelId="{C24AF95F-C31D-4587-8C65-53BF8C989F84}" srcId="{77AEE026-943A-40B3-8B0E-2B45D2E06B3C}" destId="{238CF98C-8A77-495D-857D-C7B85C08B6C0}" srcOrd="1" destOrd="0" parTransId="{9302FBA7-D501-40AF-807F-F56CDB1E12EE}" sibTransId="{A094CE0D-90B0-4510-A346-7CAB75FFA6F0}"/>
    <dgm:cxn modelId="{1CED27DA-6D50-4CBA-BC21-4260B3DD560D}" type="presOf" srcId="{9CC46393-88BA-45C8-A4FC-E3BAC13884FF}" destId="{EE5E61C0-74EA-4BE8-8E5A-C1159EADD975}" srcOrd="0" destOrd="0" presId="urn:microsoft.com/office/officeart/2005/8/layout/radial2"/>
    <dgm:cxn modelId="{8488DCFB-1FC5-4699-9178-D5E0C0CB3DE6}" type="presOf" srcId="{C9F5B2D8-FAAE-436A-B52B-A5CFD2C2B934}" destId="{F5DF74CF-A624-4707-B66A-D3D5681FF86C}" srcOrd="0" destOrd="0" presId="urn:microsoft.com/office/officeart/2005/8/layout/radial2"/>
    <dgm:cxn modelId="{B65A44FE-1D74-4CE6-BF53-05757D72B634}" type="presOf" srcId="{77AEE026-943A-40B3-8B0E-2B45D2E06B3C}" destId="{DA4FD984-0538-4497-AF31-C1AFBDC910A9}" srcOrd="0" destOrd="0" presId="urn:microsoft.com/office/officeart/2005/8/layout/radial2"/>
    <dgm:cxn modelId="{AEE752F2-DB0C-4B46-A24B-15EAAC9A6AA8}" type="presParOf" srcId="{DA4FD984-0538-4497-AF31-C1AFBDC910A9}" destId="{3C0C2303-9FE5-4C30-8A6A-5F7DA7B98811}" srcOrd="0" destOrd="0" presId="urn:microsoft.com/office/officeart/2005/8/layout/radial2"/>
    <dgm:cxn modelId="{6D8CCCFF-974A-42A1-9501-6A3F6B481502}" type="presParOf" srcId="{3C0C2303-9FE5-4C30-8A6A-5F7DA7B98811}" destId="{DD79584F-DB99-492A-9D84-70DE84953572}" srcOrd="0" destOrd="0" presId="urn:microsoft.com/office/officeart/2005/8/layout/radial2"/>
    <dgm:cxn modelId="{61D2B841-DBC2-4621-A7C7-7142E6EC33B9}" type="presParOf" srcId="{DD79584F-DB99-492A-9D84-70DE84953572}" destId="{6B5332FA-C621-40A0-8D48-C31998BA93D3}" srcOrd="0" destOrd="0" presId="urn:microsoft.com/office/officeart/2005/8/layout/radial2"/>
    <dgm:cxn modelId="{A926ED1C-C038-4786-AD1D-D1E866B09DEC}" type="presParOf" srcId="{DD79584F-DB99-492A-9D84-70DE84953572}" destId="{95066CDA-60D1-4979-8668-0C79456C1B6F}" srcOrd="1" destOrd="0" presId="urn:microsoft.com/office/officeart/2005/8/layout/radial2"/>
    <dgm:cxn modelId="{25345C87-EF4D-4624-B959-A06050FEFEDB}" type="presParOf" srcId="{3C0C2303-9FE5-4C30-8A6A-5F7DA7B98811}" destId="{F5DF74CF-A624-4707-B66A-D3D5681FF86C}" srcOrd="1" destOrd="0" presId="urn:microsoft.com/office/officeart/2005/8/layout/radial2"/>
    <dgm:cxn modelId="{D9AE2DF8-BF5B-4AED-BE59-785FD933915E}" type="presParOf" srcId="{3C0C2303-9FE5-4C30-8A6A-5F7DA7B98811}" destId="{C30FA1D9-1D39-41C5-BE71-4580ED1130CE}" srcOrd="2" destOrd="0" presId="urn:microsoft.com/office/officeart/2005/8/layout/radial2"/>
    <dgm:cxn modelId="{52D47816-7577-462C-A062-E84496A5874F}" type="presParOf" srcId="{C30FA1D9-1D39-41C5-BE71-4580ED1130CE}" destId="{EE5E61C0-74EA-4BE8-8E5A-C1159EADD975}" srcOrd="0" destOrd="0" presId="urn:microsoft.com/office/officeart/2005/8/layout/radial2"/>
    <dgm:cxn modelId="{9F6241D8-D92B-4CD9-9849-BA9356A1413E}" type="presParOf" srcId="{C30FA1D9-1D39-41C5-BE71-4580ED1130CE}" destId="{C6FAB79C-1864-4FCE-B73C-F31C41C7B4A9}" srcOrd="1" destOrd="0" presId="urn:microsoft.com/office/officeart/2005/8/layout/radial2"/>
    <dgm:cxn modelId="{F73066CA-DE1C-4F2C-B6B9-5B73CA83B1B5}" type="presParOf" srcId="{3C0C2303-9FE5-4C30-8A6A-5F7DA7B98811}" destId="{F3B38D4C-B077-4C79-9120-641FADD74883}" srcOrd="3" destOrd="0" presId="urn:microsoft.com/office/officeart/2005/8/layout/radial2"/>
    <dgm:cxn modelId="{FB69403D-DC38-426A-9AB4-E4291D079122}" type="presParOf" srcId="{3C0C2303-9FE5-4C30-8A6A-5F7DA7B98811}" destId="{4FCC41F3-8535-4539-ABB2-B37F07ACCD10}" srcOrd="4" destOrd="0" presId="urn:microsoft.com/office/officeart/2005/8/layout/radial2"/>
    <dgm:cxn modelId="{5A5EEA6F-DC03-4820-8C6F-C1FBEA251E4B}" type="presParOf" srcId="{4FCC41F3-8535-4539-ABB2-B37F07ACCD10}" destId="{3C9B6D40-AD98-43B9-A71A-47D3D4C852F6}" srcOrd="0" destOrd="0" presId="urn:microsoft.com/office/officeart/2005/8/layout/radial2"/>
    <dgm:cxn modelId="{410BE702-3207-4A59-83A4-8AFAB797A476}" type="presParOf" srcId="{4FCC41F3-8535-4539-ABB2-B37F07ACCD10}" destId="{B29E9CC7-633B-42B5-94CB-B8C738B0630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51450A-7D25-45CE-9555-C3139FE9C3F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12EDCF8-55C9-4A35-8F52-78D70C8CDD80}">
      <dgm:prSet phldrT="[Text]" custT="1"/>
      <dgm:spPr/>
      <dgm:t>
        <a:bodyPr/>
        <a:lstStyle/>
        <a:p>
          <a:r>
            <a:rPr lang="en-US" sz="2400" dirty="0">
              <a:latin typeface="Arial" panose="020B0604020202020204" pitchFamily="34" charset="0"/>
              <a:cs typeface="Arial" panose="020B0604020202020204" pitchFamily="34" charset="0"/>
            </a:rPr>
            <a:t>ASD specific, interaction-based therapy</a:t>
          </a:r>
        </a:p>
      </dgm:t>
    </dgm:pt>
    <dgm:pt modelId="{4FA05AFE-7F10-4A3E-A7C0-52AC4B2915D5}" type="parTrans" cxnId="{3B52F0A6-73FE-4ACC-A0E5-B5587EC59985}">
      <dgm:prSet/>
      <dgm:spPr/>
      <dgm:t>
        <a:bodyPr/>
        <a:lstStyle/>
        <a:p>
          <a:endParaRPr lang="en-US"/>
        </a:p>
      </dgm:t>
    </dgm:pt>
    <dgm:pt modelId="{5A32BF2A-975E-4A00-904B-8F6C5C8B2313}" type="sibTrans" cxnId="{3B52F0A6-73FE-4ACC-A0E5-B5587EC59985}">
      <dgm:prSet/>
      <dgm:spPr/>
      <dgm:t>
        <a:bodyPr/>
        <a:lstStyle/>
        <a:p>
          <a:endParaRPr lang="en-US"/>
        </a:p>
      </dgm:t>
    </dgm:pt>
    <dgm:pt modelId="{51334B08-9816-4B15-A00E-DF209F6DED09}">
      <dgm:prSet phldrT="[Text]" custT="1"/>
      <dgm:spPr/>
      <dgm:t>
        <a:bodyPr/>
        <a:lstStyle/>
        <a:p>
          <a:r>
            <a:rPr lang="en-US" sz="2000" dirty="0">
              <a:latin typeface="Arial" panose="020B0604020202020204" pitchFamily="34" charset="0"/>
              <a:cs typeface="Arial" panose="020B0604020202020204" pitchFamily="34" charset="0"/>
            </a:rPr>
            <a:t>Applied Behavioral Analysis (ABA)</a:t>
          </a:r>
        </a:p>
      </dgm:t>
    </dgm:pt>
    <dgm:pt modelId="{06DB1824-D37B-4FF6-9A16-DA6B4541621A}" type="parTrans" cxnId="{226E7217-A043-49ED-982A-64B3157065DC}">
      <dgm:prSet/>
      <dgm:spPr/>
      <dgm:t>
        <a:bodyPr/>
        <a:lstStyle/>
        <a:p>
          <a:endParaRPr lang="en-US"/>
        </a:p>
      </dgm:t>
    </dgm:pt>
    <dgm:pt modelId="{A77CC63E-C208-490A-B551-9E7BB6DF1E08}" type="sibTrans" cxnId="{226E7217-A043-49ED-982A-64B3157065DC}">
      <dgm:prSet/>
      <dgm:spPr/>
      <dgm:t>
        <a:bodyPr/>
        <a:lstStyle/>
        <a:p>
          <a:endParaRPr lang="en-US"/>
        </a:p>
      </dgm:t>
    </dgm:pt>
    <dgm:pt modelId="{30C872C8-C174-4BC3-BD28-C9F7D7AF0F19}">
      <dgm:prSet phldrT="[Text]" custT="1"/>
      <dgm:spPr/>
      <dgm:t>
        <a:bodyPr/>
        <a:lstStyle/>
        <a:p>
          <a:r>
            <a:rPr lang="en-US" sz="2000" dirty="0">
              <a:latin typeface="Arial" panose="020B0604020202020204" pitchFamily="34" charset="0"/>
              <a:cs typeface="Arial" panose="020B0604020202020204" pitchFamily="34" charset="0"/>
            </a:rPr>
            <a:t>Many others</a:t>
          </a:r>
        </a:p>
      </dgm:t>
    </dgm:pt>
    <dgm:pt modelId="{1B6E0810-701D-465C-B9AD-F8B1B170C844}" type="parTrans" cxnId="{E9D4F4E9-E089-49F4-85AF-161E4A276A8E}">
      <dgm:prSet/>
      <dgm:spPr/>
      <dgm:t>
        <a:bodyPr/>
        <a:lstStyle/>
        <a:p>
          <a:endParaRPr lang="en-US"/>
        </a:p>
      </dgm:t>
    </dgm:pt>
    <dgm:pt modelId="{D00956DA-C346-4127-9236-C69B0FFD44FF}" type="sibTrans" cxnId="{E9D4F4E9-E089-49F4-85AF-161E4A276A8E}">
      <dgm:prSet/>
      <dgm:spPr/>
      <dgm:t>
        <a:bodyPr/>
        <a:lstStyle/>
        <a:p>
          <a:endParaRPr lang="en-US"/>
        </a:p>
      </dgm:t>
    </dgm:pt>
    <dgm:pt modelId="{6F0289EA-A64C-4C78-A3C3-A6B5CC65B1B2}">
      <dgm:prSet phldrT="[Text]" custT="1"/>
      <dgm:spPr/>
      <dgm:t>
        <a:bodyPr/>
        <a:lstStyle/>
        <a:p>
          <a:r>
            <a:rPr lang="en-US" sz="2400" dirty="0">
              <a:latin typeface="Arial" panose="020B0604020202020204" pitchFamily="34" charset="0"/>
              <a:cs typeface="Arial" panose="020B0604020202020204" pitchFamily="34" charset="0"/>
            </a:rPr>
            <a:t>Speech/language therapy</a:t>
          </a:r>
        </a:p>
      </dgm:t>
    </dgm:pt>
    <dgm:pt modelId="{CB6050A6-F8A9-4C6F-8327-90B6EF4148CC}" type="parTrans" cxnId="{1F6E7200-130F-4824-AB70-658E4401D092}">
      <dgm:prSet/>
      <dgm:spPr/>
      <dgm:t>
        <a:bodyPr/>
        <a:lstStyle/>
        <a:p>
          <a:endParaRPr lang="en-US"/>
        </a:p>
      </dgm:t>
    </dgm:pt>
    <dgm:pt modelId="{0BBA53BC-D898-4D4E-974C-5EA56CD5B870}" type="sibTrans" cxnId="{1F6E7200-130F-4824-AB70-658E4401D092}">
      <dgm:prSet/>
      <dgm:spPr/>
      <dgm:t>
        <a:bodyPr/>
        <a:lstStyle/>
        <a:p>
          <a:endParaRPr lang="en-US"/>
        </a:p>
      </dgm:t>
    </dgm:pt>
    <dgm:pt modelId="{7DE4C266-BA81-4D77-AF56-340C76A9489F}">
      <dgm:prSet phldrT="[Text]" custT="1"/>
      <dgm:spPr/>
      <dgm:t>
        <a:bodyPr/>
        <a:lstStyle/>
        <a:p>
          <a:r>
            <a:rPr lang="en-US" sz="2000" dirty="0">
              <a:latin typeface="Arial" panose="020B0604020202020204" pitchFamily="34" charset="0"/>
              <a:cs typeface="Arial" panose="020B0604020202020204" pitchFamily="34" charset="0"/>
            </a:rPr>
            <a:t>SCERTS (Social, communication, emotional regulation, transactional support)</a:t>
          </a:r>
        </a:p>
      </dgm:t>
    </dgm:pt>
    <dgm:pt modelId="{5454CFA2-1B4D-4D0F-B380-B8A6329743C1}" type="parTrans" cxnId="{08113578-3EAF-48C3-BE7E-3A74AFC85241}">
      <dgm:prSet/>
      <dgm:spPr/>
      <dgm:t>
        <a:bodyPr/>
        <a:lstStyle/>
        <a:p>
          <a:endParaRPr lang="en-US"/>
        </a:p>
      </dgm:t>
    </dgm:pt>
    <dgm:pt modelId="{1DB5330B-AEB6-4839-BA16-E2A796241F00}" type="sibTrans" cxnId="{08113578-3EAF-48C3-BE7E-3A74AFC85241}">
      <dgm:prSet/>
      <dgm:spPr/>
      <dgm:t>
        <a:bodyPr/>
        <a:lstStyle/>
        <a:p>
          <a:endParaRPr lang="en-US"/>
        </a:p>
      </dgm:t>
    </dgm:pt>
    <dgm:pt modelId="{1F07FB68-C0B3-4AB4-AD2E-316648535556}">
      <dgm:prSet phldrT="[Text]" custT="1"/>
      <dgm:spPr/>
      <dgm:t>
        <a:bodyPr/>
        <a:lstStyle/>
        <a:p>
          <a:r>
            <a:rPr lang="en-US" sz="2400" dirty="0">
              <a:latin typeface="Arial" panose="020B0604020202020204" pitchFamily="34" charset="0"/>
              <a:cs typeface="Arial" panose="020B0604020202020204" pitchFamily="34" charset="0"/>
            </a:rPr>
            <a:t>Social skills group (“Lunch Bunch”, other)</a:t>
          </a:r>
        </a:p>
      </dgm:t>
    </dgm:pt>
    <dgm:pt modelId="{1CCF5577-489F-43E0-8395-774CC1709BCA}" type="parTrans" cxnId="{F63B7D70-1F97-42D3-A67B-72D549524B4F}">
      <dgm:prSet/>
      <dgm:spPr/>
      <dgm:t>
        <a:bodyPr/>
        <a:lstStyle/>
        <a:p>
          <a:endParaRPr lang="en-US"/>
        </a:p>
      </dgm:t>
    </dgm:pt>
    <dgm:pt modelId="{2EAE912E-5ED2-4197-9D9E-95ABBD73202C}" type="sibTrans" cxnId="{F63B7D70-1F97-42D3-A67B-72D549524B4F}">
      <dgm:prSet/>
      <dgm:spPr/>
      <dgm:t>
        <a:bodyPr/>
        <a:lstStyle/>
        <a:p>
          <a:endParaRPr lang="en-US"/>
        </a:p>
      </dgm:t>
    </dgm:pt>
    <dgm:pt modelId="{918EA77F-9E55-4B86-AA98-C8979F82CEEA}" type="pres">
      <dgm:prSet presAssocID="{2251450A-7D25-45CE-9555-C3139FE9C3FD}" presName="vert0" presStyleCnt="0">
        <dgm:presLayoutVars>
          <dgm:dir/>
          <dgm:animOne val="branch"/>
          <dgm:animLvl val="lvl"/>
        </dgm:presLayoutVars>
      </dgm:prSet>
      <dgm:spPr/>
    </dgm:pt>
    <dgm:pt modelId="{00322D61-1EF6-4417-B5BA-DDF2D036E7C4}" type="pres">
      <dgm:prSet presAssocID="{D12EDCF8-55C9-4A35-8F52-78D70C8CDD80}" presName="thickLine" presStyleLbl="alignNode1" presStyleIdx="0" presStyleCnt="3"/>
      <dgm:spPr/>
    </dgm:pt>
    <dgm:pt modelId="{D4B37115-8FDA-4EEA-B27A-4081CC2CFC21}" type="pres">
      <dgm:prSet presAssocID="{D12EDCF8-55C9-4A35-8F52-78D70C8CDD80}" presName="horz1" presStyleCnt="0"/>
      <dgm:spPr/>
    </dgm:pt>
    <dgm:pt modelId="{1DA0D4A3-D2AC-4A8A-996A-CD121AAB48D3}" type="pres">
      <dgm:prSet presAssocID="{D12EDCF8-55C9-4A35-8F52-78D70C8CDD80}" presName="tx1" presStyleLbl="revTx" presStyleIdx="0" presStyleCnt="6" custScaleX="334698" custScaleY="84689"/>
      <dgm:spPr/>
    </dgm:pt>
    <dgm:pt modelId="{6713258A-991F-48E6-85B1-3BBD20811664}" type="pres">
      <dgm:prSet presAssocID="{D12EDCF8-55C9-4A35-8F52-78D70C8CDD80}" presName="vert1" presStyleCnt="0"/>
      <dgm:spPr/>
    </dgm:pt>
    <dgm:pt modelId="{36D9D593-DDD3-4102-82D0-073C0F770160}" type="pres">
      <dgm:prSet presAssocID="{51334B08-9816-4B15-A00E-DF209F6DED09}" presName="vertSpace2a" presStyleCnt="0"/>
      <dgm:spPr/>
    </dgm:pt>
    <dgm:pt modelId="{EEBA3644-7502-4FC4-9670-E2179855261E}" type="pres">
      <dgm:prSet presAssocID="{51334B08-9816-4B15-A00E-DF209F6DED09}" presName="horz2" presStyleCnt="0"/>
      <dgm:spPr/>
    </dgm:pt>
    <dgm:pt modelId="{29C08C4D-66EE-4882-9179-D17093C8BF14}" type="pres">
      <dgm:prSet presAssocID="{51334B08-9816-4B15-A00E-DF209F6DED09}" presName="horzSpace2" presStyleCnt="0"/>
      <dgm:spPr/>
    </dgm:pt>
    <dgm:pt modelId="{6B578A97-3953-4F80-89CA-85F77F126B0E}" type="pres">
      <dgm:prSet presAssocID="{51334B08-9816-4B15-A00E-DF209F6DED09}" presName="tx2" presStyleLbl="revTx" presStyleIdx="1" presStyleCnt="6"/>
      <dgm:spPr/>
    </dgm:pt>
    <dgm:pt modelId="{0C97DCA6-514A-486D-88C3-EF9F017A23BD}" type="pres">
      <dgm:prSet presAssocID="{51334B08-9816-4B15-A00E-DF209F6DED09}" presName="vert2" presStyleCnt="0"/>
      <dgm:spPr/>
    </dgm:pt>
    <dgm:pt modelId="{C59D5A4F-5814-4E76-92B7-632F2C886C83}" type="pres">
      <dgm:prSet presAssocID="{51334B08-9816-4B15-A00E-DF209F6DED09}" presName="thinLine2b" presStyleLbl="callout" presStyleIdx="0" presStyleCnt="3"/>
      <dgm:spPr/>
    </dgm:pt>
    <dgm:pt modelId="{A6D989CD-D93D-4D50-A149-9F2CCA7FA3FC}" type="pres">
      <dgm:prSet presAssocID="{51334B08-9816-4B15-A00E-DF209F6DED09}" presName="vertSpace2b" presStyleCnt="0"/>
      <dgm:spPr/>
    </dgm:pt>
    <dgm:pt modelId="{17FD5977-1320-457B-B958-1F7626974178}" type="pres">
      <dgm:prSet presAssocID="{7DE4C266-BA81-4D77-AF56-340C76A9489F}" presName="horz2" presStyleCnt="0"/>
      <dgm:spPr/>
    </dgm:pt>
    <dgm:pt modelId="{4F2A7711-FAB6-49FC-9C4D-BE682430C3BD}" type="pres">
      <dgm:prSet presAssocID="{7DE4C266-BA81-4D77-AF56-340C76A9489F}" presName="horzSpace2" presStyleCnt="0"/>
      <dgm:spPr/>
    </dgm:pt>
    <dgm:pt modelId="{6967B3AE-CBDD-4CC1-8F7F-2FCAA45A4C5F}" type="pres">
      <dgm:prSet presAssocID="{7DE4C266-BA81-4D77-AF56-340C76A9489F}" presName="tx2" presStyleLbl="revTx" presStyleIdx="2" presStyleCnt="6" custScaleX="118202"/>
      <dgm:spPr/>
    </dgm:pt>
    <dgm:pt modelId="{9E83EC77-CD4F-43D2-9CAD-45DE741C2957}" type="pres">
      <dgm:prSet presAssocID="{7DE4C266-BA81-4D77-AF56-340C76A9489F}" presName="vert2" presStyleCnt="0"/>
      <dgm:spPr/>
    </dgm:pt>
    <dgm:pt modelId="{61AEBE7E-F064-453F-9EB8-FF88B39113EA}" type="pres">
      <dgm:prSet presAssocID="{7DE4C266-BA81-4D77-AF56-340C76A9489F}" presName="thinLine2b" presStyleLbl="callout" presStyleIdx="1" presStyleCnt="3"/>
      <dgm:spPr/>
    </dgm:pt>
    <dgm:pt modelId="{C103F65F-7677-4FCD-AB0F-4E7C8685CBB0}" type="pres">
      <dgm:prSet presAssocID="{7DE4C266-BA81-4D77-AF56-340C76A9489F}" presName="vertSpace2b" presStyleCnt="0"/>
      <dgm:spPr/>
    </dgm:pt>
    <dgm:pt modelId="{0CC3BF75-597B-48C4-AE71-DF3FAE121A65}" type="pres">
      <dgm:prSet presAssocID="{30C872C8-C174-4BC3-BD28-C9F7D7AF0F19}" presName="horz2" presStyleCnt="0"/>
      <dgm:spPr/>
    </dgm:pt>
    <dgm:pt modelId="{2696B0E5-E2E6-48D7-8ABF-D5048384508D}" type="pres">
      <dgm:prSet presAssocID="{30C872C8-C174-4BC3-BD28-C9F7D7AF0F19}" presName="horzSpace2" presStyleCnt="0"/>
      <dgm:spPr/>
    </dgm:pt>
    <dgm:pt modelId="{6D69F95B-E1FC-49B8-BFC1-5F267660080D}" type="pres">
      <dgm:prSet presAssocID="{30C872C8-C174-4BC3-BD28-C9F7D7AF0F19}" presName="tx2" presStyleLbl="revTx" presStyleIdx="3" presStyleCnt="6"/>
      <dgm:spPr/>
    </dgm:pt>
    <dgm:pt modelId="{ED513043-3935-46CE-9E84-372B7630290D}" type="pres">
      <dgm:prSet presAssocID="{30C872C8-C174-4BC3-BD28-C9F7D7AF0F19}" presName="vert2" presStyleCnt="0"/>
      <dgm:spPr/>
    </dgm:pt>
    <dgm:pt modelId="{8F90B1F7-1785-4038-86A7-A554B54D2CAB}" type="pres">
      <dgm:prSet presAssocID="{30C872C8-C174-4BC3-BD28-C9F7D7AF0F19}" presName="thinLine2b" presStyleLbl="callout" presStyleIdx="2" presStyleCnt="3"/>
      <dgm:spPr/>
    </dgm:pt>
    <dgm:pt modelId="{2A009A3E-B6B5-4539-A007-829FE1BFAC7C}" type="pres">
      <dgm:prSet presAssocID="{30C872C8-C174-4BC3-BD28-C9F7D7AF0F19}" presName="vertSpace2b" presStyleCnt="0"/>
      <dgm:spPr/>
    </dgm:pt>
    <dgm:pt modelId="{479EC3EA-4FB1-47AD-A5AC-E324DF4CBA2C}" type="pres">
      <dgm:prSet presAssocID="{6F0289EA-A64C-4C78-A3C3-A6B5CC65B1B2}" presName="thickLine" presStyleLbl="alignNode1" presStyleIdx="1" presStyleCnt="3"/>
      <dgm:spPr/>
    </dgm:pt>
    <dgm:pt modelId="{4ABC8185-AB93-4B86-995C-6E6D4D2D8E54}" type="pres">
      <dgm:prSet presAssocID="{6F0289EA-A64C-4C78-A3C3-A6B5CC65B1B2}" presName="horz1" presStyleCnt="0"/>
      <dgm:spPr/>
    </dgm:pt>
    <dgm:pt modelId="{158BD760-4BB6-4551-8B3B-6B221E071FC9}" type="pres">
      <dgm:prSet presAssocID="{6F0289EA-A64C-4C78-A3C3-A6B5CC65B1B2}" presName="tx1" presStyleLbl="revTx" presStyleIdx="4" presStyleCnt="6" custScaleX="275253" custScaleY="34185"/>
      <dgm:spPr/>
    </dgm:pt>
    <dgm:pt modelId="{EBF7F3B5-2875-4BB7-B30B-7D82126F1417}" type="pres">
      <dgm:prSet presAssocID="{6F0289EA-A64C-4C78-A3C3-A6B5CC65B1B2}" presName="vert1" presStyleCnt="0"/>
      <dgm:spPr/>
    </dgm:pt>
    <dgm:pt modelId="{B592E0E7-5FA3-4848-9ECA-6575888731D7}" type="pres">
      <dgm:prSet presAssocID="{1F07FB68-C0B3-4AB4-AD2E-316648535556}" presName="thickLine" presStyleLbl="alignNode1" presStyleIdx="2" presStyleCnt="3"/>
      <dgm:spPr/>
    </dgm:pt>
    <dgm:pt modelId="{B790C405-306A-4F87-BB8D-AB5C1C7B648C}" type="pres">
      <dgm:prSet presAssocID="{1F07FB68-C0B3-4AB4-AD2E-316648535556}" presName="horz1" presStyleCnt="0"/>
      <dgm:spPr/>
    </dgm:pt>
    <dgm:pt modelId="{A3EB4E88-61FC-4E06-9565-00A298E40909}" type="pres">
      <dgm:prSet presAssocID="{1F07FB68-C0B3-4AB4-AD2E-316648535556}" presName="tx1" presStyleLbl="revTx" presStyleIdx="5" presStyleCnt="6" custScaleX="286613" custScaleY="37300"/>
      <dgm:spPr/>
    </dgm:pt>
    <dgm:pt modelId="{4ACCA5B3-688B-4643-B318-F312A43636EE}" type="pres">
      <dgm:prSet presAssocID="{1F07FB68-C0B3-4AB4-AD2E-316648535556}" presName="vert1" presStyleCnt="0"/>
      <dgm:spPr/>
    </dgm:pt>
  </dgm:ptLst>
  <dgm:cxnLst>
    <dgm:cxn modelId="{1F6E7200-130F-4824-AB70-658E4401D092}" srcId="{2251450A-7D25-45CE-9555-C3139FE9C3FD}" destId="{6F0289EA-A64C-4C78-A3C3-A6B5CC65B1B2}" srcOrd="1" destOrd="0" parTransId="{CB6050A6-F8A9-4C6F-8327-90B6EF4148CC}" sibTransId="{0BBA53BC-D898-4D4E-974C-5EA56CD5B870}"/>
    <dgm:cxn modelId="{226E7217-A043-49ED-982A-64B3157065DC}" srcId="{D12EDCF8-55C9-4A35-8F52-78D70C8CDD80}" destId="{51334B08-9816-4B15-A00E-DF209F6DED09}" srcOrd="0" destOrd="0" parTransId="{06DB1824-D37B-4FF6-9A16-DA6B4541621A}" sibTransId="{A77CC63E-C208-490A-B551-9E7BB6DF1E08}"/>
    <dgm:cxn modelId="{EDEA7327-0BE4-4FD8-9C86-73972E8DC58E}" type="presOf" srcId="{30C872C8-C174-4BC3-BD28-C9F7D7AF0F19}" destId="{6D69F95B-E1FC-49B8-BFC1-5F267660080D}" srcOrd="0" destOrd="0" presId="urn:microsoft.com/office/officeart/2008/layout/LinedList"/>
    <dgm:cxn modelId="{03301035-F205-4872-AC13-EC662D990736}" type="presOf" srcId="{D12EDCF8-55C9-4A35-8F52-78D70C8CDD80}" destId="{1DA0D4A3-D2AC-4A8A-996A-CD121AAB48D3}" srcOrd="0" destOrd="0" presId="urn:microsoft.com/office/officeart/2008/layout/LinedList"/>
    <dgm:cxn modelId="{35C55350-3AE1-45D1-9D1B-025EB4D62CBE}" type="presOf" srcId="{1F07FB68-C0B3-4AB4-AD2E-316648535556}" destId="{A3EB4E88-61FC-4E06-9565-00A298E40909}" srcOrd="0" destOrd="0" presId="urn:microsoft.com/office/officeart/2008/layout/LinedList"/>
    <dgm:cxn modelId="{F63B7D70-1F97-42D3-A67B-72D549524B4F}" srcId="{2251450A-7D25-45CE-9555-C3139FE9C3FD}" destId="{1F07FB68-C0B3-4AB4-AD2E-316648535556}" srcOrd="2" destOrd="0" parTransId="{1CCF5577-489F-43E0-8395-774CC1709BCA}" sibTransId="{2EAE912E-5ED2-4197-9D9E-95ABBD73202C}"/>
    <dgm:cxn modelId="{08113578-3EAF-48C3-BE7E-3A74AFC85241}" srcId="{D12EDCF8-55C9-4A35-8F52-78D70C8CDD80}" destId="{7DE4C266-BA81-4D77-AF56-340C76A9489F}" srcOrd="1" destOrd="0" parTransId="{5454CFA2-1B4D-4D0F-B380-B8A6329743C1}" sibTransId="{1DB5330B-AEB6-4839-BA16-E2A796241F00}"/>
    <dgm:cxn modelId="{3B52F0A6-73FE-4ACC-A0E5-B5587EC59985}" srcId="{2251450A-7D25-45CE-9555-C3139FE9C3FD}" destId="{D12EDCF8-55C9-4A35-8F52-78D70C8CDD80}" srcOrd="0" destOrd="0" parTransId="{4FA05AFE-7F10-4A3E-A7C0-52AC4B2915D5}" sibTransId="{5A32BF2A-975E-4A00-904B-8F6C5C8B2313}"/>
    <dgm:cxn modelId="{7F6236B8-5FCA-4E49-93C9-583E7324654D}" type="presOf" srcId="{51334B08-9816-4B15-A00E-DF209F6DED09}" destId="{6B578A97-3953-4F80-89CA-85F77F126B0E}" srcOrd="0" destOrd="0" presId="urn:microsoft.com/office/officeart/2008/layout/LinedList"/>
    <dgm:cxn modelId="{455DF3BA-B138-4F91-A203-F628DA4B0E9D}" type="presOf" srcId="{7DE4C266-BA81-4D77-AF56-340C76A9489F}" destId="{6967B3AE-CBDD-4CC1-8F7F-2FCAA45A4C5F}" srcOrd="0" destOrd="0" presId="urn:microsoft.com/office/officeart/2008/layout/LinedList"/>
    <dgm:cxn modelId="{4635F9E3-0295-414A-9081-753B2CCA8DCB}" type="presOf" srcId="{2251450A-7D25-45CE-9555-C3139FE9C3FD}" destId="{918EA77F-9E55-4B86-AA98-C8979F82CEEA}" srcOrd="0" destOrd="0" presId="urn:microsoft.com/office/officeart/2008/layout/LinedList"/>
    <dgm:cxn modelId="{E9D4F4E9-E089-49F4-85AF-161E4A276A8E}" srcId="{D12EDCF8-55C9-4A35-8F52-78D70C8CDD80}" destId="{30C872C8-C174-4BC3-BD28-C9F7D7AF0F19}" srcOrd="2" destOrd="0" parTransId="{1B6E0810-701D-465C-B9AD-F8B1B170C844}" sibTransId="{D00956DA-C346-4127-9236-C69B0FFD44FF}"/>
    <dgm:cxn modelId="{DA8FA3F8-6927-4ED2-9825-12D8A7B78B08}" type="presOf" srcId="{6F0289EA-A64C-4C78-A3C3-A6B5CC65B1B2}" destId="{158BD760-4BB6-4551-8B3B-6B221E071FC9}" srcOrd="0" destOrd="0" presId="urn:microsoft.com/office/officeart/2008/layout/LinedList"/>
    <dgm:cxn modelId="{CE69A2CC-1EA0-4389-8F0D-A1B3093799B8}" type="presParOf" srcId="{918EA77F-9E55-4B86-AA98-C8979F82CEEA}" destId="{00322D61-1EF6-4417-B5BA-DDF2D036E7C4}" srcOrd="0" destOrd="0" presId="urn:microsoft.com/office/officeart/2008/layout/LinedList"/>
    <dgm:cxn modelId="{C42FDE82-D39C-4759-BF43-0332E2BDA645}" type="presParOf" srcId="{918EA77F-9E55-4B86-AA98-C8979F82CEEA}" destId="{D4B37115-8FDA-4EEA-B27A-4081CC2CFC21}" srcOrd="1" destOrd="0" presId="urn:microsoft.com/office/officeart/2008/layout/LinedList"/>
    <dgm:cxn modelId="{C2D459D6-854B-41D6-9176-E5A6041DCF2B}" type="presParOf" srcId="{D4B37115-8FDA-4EEA-B27A-4081CC2CFC21}" destId="{1DA0D4A3-D2AC-4A8A-996A-CD121AAB48D3}" srcOrd="0" destOrd="0" presId="urn:microsoft.com/office/officeart/2008/layout/LinedList"/>
    <dgm:cxn modelId="{0464BC5E-EFA3-4024-8816-E2B73E1F28A3}" type="presParOf" srcId="{D4B37115-8FDA-4EEA-B27A-4081CC2CFC21}" destId="{6713258A-991F-48E6-85B1-3BBD20811664}" srcOrd="1" destOrd="0" presId="urn:microsoft.com/office/officeart/2008/layout/LinedList"/>
    <dgm:cxn modelId="{C9560296-12A6-4CE6-B263-2D1F61A8F681}" type="presParOf" srcId="{6713258A-991F-48E6-85B1-3BBD20811664}" destId="{36D9D593-DDD3-4102-82D0-073C0F770160}" srcOrd="0" destOrd="0" presId="urn:microsoft.com/office/officeart/2008/layout/LinedList"/>
    <dgm:cxn modelId="{E2ECDD57-3A7D-43F6-B452-C2B30E0CAB05}" type="presParOf" srcId="{6713258A-991F-48E6-85B1-3BBD20811664}" destId="{EEBA3644-7502-4FC4-9670-E2179855261E}" srcOrd="1" destOrd="0" presId="urn:microsoft.com/office/officeart/2008/layout/LinedList"/>
    <dgm:cxn modelId="{7E071B26-4E8A-460F-81D7-DCF7312AAD67}" type="presParOf" srcId="{EEBA3644-7502-4FC4-9670-E2179855261E}" destId="{29C08C4D-66EE-4882-9179-D17093C8BF14}" srcOrd="0" destOrd="0" presId="urn:microsoft.com/office/officeart/2008/layout/LinedList"/>
    <dgm:cxn modelId="{3D070FB4-1939-480F-B773-0DCBE4BE470F}" type="presParOf" srcId="{EEBA3644-7502-4FC4-9670-E2179855261E}" destId="{6B578A97-3953-4F80-89CA-85F77F126B0E}" srcOrd="1" destOrd="0" presId="urn:microsoft.com/office/officeart/2008/layout/LinedList"/>
    <dgm:cxn modelId="{40F7A9E4-2EEC-423B-90CB-09E83B634428}" type="presParOf" srcId="{EEBA3644-7502-4FC4-9670-E2179855261E}" destId="{0C97DCA6-514A-486D-88C3-EF9F017A23BD}" srcOrd="2" destOrd="0" presId="urn:microsoft.com/office/officeart/2008/layout/LinedList"/>
    <dgm:cxn modelId="{04F52FB9-C741-41AC-A161-EA82B93F21F5}" type="presParOf" srcId="{6713258A-991F-48E6-85B1-3BBD20811664}" destId="{C59D5A4F-5814-4E76-92B7-632F2C886C83}" srcOrd="2" destOrd="0" presId="urn:microsoft.com/office/officeart/2008/layout/LinedList"/>
    <dgm:cxn modelId="{71C3E64C-39DC-486C-B07C-D3F7FADDFD92}" type="presParOf" srcId="{6713258A-991F-48E6-85B1-3BBD20811664}" destId="{A6D989CD-D93D-4D50-A149-9F2CCA7FA3FC}" srcOrd="3" destOrd="0" presId="urn:microsoft.com/office/officeart/2008/layout/LinedList"/>
    <dgm:cxn modelId="{155CCF29-CB31-408E-A20E-5EB319B80C3E}" type="presParOf" srcId="{6713258A-991F-48E6-85B1-3BBD20811664}" destId="{17FD5977-1320-457B-B958-1F7626974178}" srcOrd="4" destOrd="0" presId="urn:microsoft.com/office/officeart/2008/layout/LinedList"/>
    <dgm:cxn modelId="{A19019FB-08F9-49F4-82DD-F14FBDF3BDD1}" type="presParOf" srcId="{17FD5977-1320-457B-B958-1F7626974178}" destId="{4F2A7711-FAB6-49FC-9C4D-BE682430C3BD}" srcOrd="0" destOrd="0" presId="urn:microsoft.com/office/officeart/2008/layout/LinedList"/>
    <dgm:cxn modelId="{CB788AA5-CB35-46E7-975E-EDD4DC7A47E8}" type="presParOf" srcId="{17FD5977-1320-457B-B958-1F7626974178}" destId="{6967B3AE-CBDD-4CC1-8F7F-2FCAA45A4C5F}" srcOrd="1" destOrd="0" presId="urn:microsoft.com/office/officeart/2008/layout/LinedList"/>
    <dgm:cxn modelId="{3CAD0195-AB32-4853-8823-6561CB591A9B}" type="presParOf" srcId="{17FD5977-1320-457B-B958-1F7626974178}" destId="{9E83EC77-CD4F-43D2-9CAD-45DE741C2957}" srcOrd="2" destOrd="0" presId="urn:microsoft.com/office/officeart/2008/layout/LinedList"/>
    <dgm:cxn modelId="{C860E84E-9E35-41A2-AB43-819593EEE656}" type="presParOf" srcId="{6713258A-991F-48E6-85B1-3BBD20811664}" destId="{61AEBE7E-F064-453F-9EB8-FF88B39113EA}" srcOrd="5" destOrd="0" presId="urn:microsoft.com/office/officeart/2008/layout/LinedList"/>
    <dgm:cxn modelId="{43D15F08-4953-48D7-91B2-A688EB396678}" type="presParOf" srcId="{6713258A-991F-48E6-85B1-3BBD20811664}" destId="{C103F65F-7677-4FCD-AB0F-4E7C8685CBB0}" srcOrd="6" destOrd="0" presId="urn:microsoft.com/office/officeart/2008/layout/LinedList"/>
    <dgm:cxn modelId="{8ED35F90-B22C-480D-B81E-1A37C948487B}" type="presParOf" srcId="{6713258A-991F-48E6-85B1-3BBD20811664}" destId="{0CC3BF75-597B-48C4-AE71-DF3FAE121A65}" srcOrd="7" destOrd="0" presId="urn:microsoft.com/office/officeart/2008/layout/LinedList"/>
    <dgm:cxn modelId="{60E505CD-B506-4790-9A22-54414AB4282A}" type="presParOf" srcId="{0CC3BF75-597B-48C4-AE71-DF3FAE121A65}" destId="{2696B0E5-E2E6-48D7-8ABF-D5048384508D}" srcOrd="0" destOrd="0" presId="urn:microsoft.com/office/officeart/2008/layout/LinedList"/>
    <dgm:cxn modelId="{9176B073-821E-4F46-9370-37629C942A8A}" type="presParOf" srcId="{0CC3BF75-597B-48C4-AE71-DF3FAE121A65}" destId="{6D69F95B-E1FC-49B8-BFC1-5F267660080D}" srcOrd="1" destOrd="0" presId="urn:microsoft.com/office/officeart/2008/layout/LinedList"/>
    <dgm:cxn modelId="{36502823-BE00-4682-B9E6-81A6E3526D32}" type="presParOf" srcId="{0CC3BF75-597B-48C4-AE71-DF3FAE121A65}" destId="{ED513043-3935-46CE-9E84-372B7630290D}" srcOrd="2" destOrd="0" presId="urn:microsoft.com/office/officeart/2008/layout/LinedList"/>
    <dgm:cxn modelId="{37BB0814-9258-43CB-94CD-B6A0DC2A9C4E}" type="presParOf" srcId="{6713258A-991F-48E6-85B1-3BBD20811664}" destId="{8F90B1F7-1785-4038-86A7-A554B54D2CAB}" srcOrd="8" destOrd="0" presId="urn:microsoft.com/office/officeart/2008/layout/LinedList"/>
    <dgm:cxn modelId="{EEADA123-6BE4-4380-8029-1C33B281A09A}" type="presParOf" srcId="{6713258A-991F-48E6-85B1-3BBD20811664}" destId="{2A009A3E-B6B5-4539-A007-829FE1BFAC7C}" srcOrd="9" destOrd="0" presId="urn:microsoft.com/office/officeart/2008/layout/LinedList"/>
    <dgm:cxn modelId="{A8344C2C-1B31-4E20-BC98-9A15C896F155}" type="presParOf" srcId="{918EA77F-9E55-4B86-AA98-C8979F82CEEA}" destId="{479EC3EA-4FB1-47AD-A5AC-E324DF4CBA2C}" srcOrd="2" destOrd="0" presId="urn:microsoft.com/office/officeart/2008/layout/LinedList"/>
    <dgm:cxn modelId="{0EF0A709-31A9-4D97-B081-A12D6974ED1D}" type="presParOf" srcId="{918EA77F-9E55-4B86-AA98-C8979F82CEEA}" destId="{4ABC8185-AB93-4B86-995C-6E6D4D2D8E54}" srcOrd="3" destOrd="0" presId="urn:microsoft.com/office/officeart/2008/layout/LinedList"/>
    <dgm:cxn modelId="{A3E084AA-33F0-4489-968A-01A83A48AD34}" type="presParOf" srcId="{4ABC8185-AB93-4B86-995C-6E6D4D2D8E54}" destId="{158BD760-4BB6-4551-8B3B-6B221E071FC9}" srcOrd="0" destOrd="0" presId="urn:microsoft.com/office/officeart/2008/layout/LinedList"/>
    <dgm:cxn modelId="{2638CE60-0DFC-408B-95FD-11A4EA510323}" type="presParOf" srcId="{4ABC8185-AB93-4B86-995C-6E6D4D2D8E54}" destId="{EBF7F3B5-2875-4BB7-B30B-7D82126F1417}" srcOrd="1" destOrd="0" presId="urn:microsoft.com/office/officeart/2008/layout/LinedList"/>
    <dgm:cxn modelId="{125C4285-87D9-47B1-8B25-0615023AF308}" type="presParOf" srcId="{918EA77F-9E55-4B86-AA98-C8979F82CEEA}" destId="{B592E0E7-5FA3-4848-9ECA-6575888731D7}" srcOrd="4" destOrd="0" presId="urn:microsoft.com/office/officeart/2008/layout/LinedList"/>
    <dgm:cxn modelId="{187977C4-01D3-4E99-94AE-0BD1EF77DEAF}" type="presParOf" srcId="{918EA77F-9E55-4B86-AA98-C8979F82CEEA}" destId="{B790C405-306A-4F87-BB8D-AB5C1C7B648C}" srcOrd="5" destOrd="0" presId="urn:microsoft.com/office/officeart/2008/layout/LinedList"/>
    <dgm:cxn modelId="{6A5079A0-9BB4-4C7E-B547-29D200DD29E6}" type="presParOf" srcId="{B790C405-306A-4F87-BB8D-AB5C1C7B648C}" destId="{A3EB4E88-61FC-4E06-9565-00A298E40909}" srcOrd="0" destOrd="0" presId="urn:microsoft.com/office/officeart/2008/layout/LinedList"/>
    <dgm:cxn modelId="{B4C813CD-DF5A-4EEA-96C7-27FF2690381E}" type="presParOf" srcId="{B790C405-306A-4F87-BB8D-AB5C1C7B648C}" destId="{4ACCA5B3-688B-4643-B318-F312A43636E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51450A-7D25-45CE-9555-C3139FE9C3F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12EDCF8-55C9-4A35-8F52-78D70C8CDD80}">
      <dgm:prSet phldrT="[Text]" custT="1"/>
      <dgm:spPr/>
      <dgm:t>
        <a:bodyPr/>
        <a:lstStyle/>
        <a:p>
          <a:r>
            <a:rPr lang="en-US" sz="2400" dirty="0">
              <a:latin typeface="Arial" panose="020B0604020202020204" pitchFamily="34" charset="0"/>
              <a:cs typeface="Arial" panose="020B0604020202020204" pitchFamily="34" charset="0"/>
            </a:rPr>
            <a:t>Occupational Therapy</a:t>
          </a:r>
        </a:p>
      </dgm:t>
    </dgm:pt>
    <dgm:pt modelId="{4FA05AFE-7F10-4A3E-A7C0-52AC4B2915D5}" type="parTrans" cxnId="{3B52F0A6-73FE-4ACC-A0E5-B5587EC59985}">
      <dgm:prSet/>
      <dgm:spPr/>
      <dgm:t>
        <a:bodyPr/>
        <a:lstStyle/>
        <a:p>
          <a:endParaRPr lang="en-US"/>
        </a:p>
      </dgm:t>
    </dgm:pt>
    <dgm:pt modelId="{5A32BF2A-975E-4A00-904B-8F6C5C8B2313}" type="sibTrans" cxnId="{3B52F0A6-73FE-4ACC-A0E5-B5587EC59985}">
      <dgm:prSet/>
      <dgm:spPr/>
      <dgm:t>
        <a:bodyPr/>
        <a:lstStyle/>
        <a:p>
          <a:endParaRPr lang="en-US"/>
        </a:p>
      </dgm:t>
    </dgm:pt>
    <dgm:pt modelId="{51334B08-9816-4B15-A00E-DF209F6DED09}">
      <dgm:prSet phldrT="[Text]" custT="1"/>
      <dgm:spPr/>
      <dgm:t>
        <a:bodyPr/>
        <a:lstStyle/>
        <a:p>
          <a:r>
            <a:rPr lang="en-US" sz="2000" dirty="0">
              <a:latin typeface="Arial" panose="020B0604020202020204" pitchFamily="34" charset="0"/>
              <a:cs typeface="Arial" panose="020B0604020202020204" pitchFamily="34" charset="0"/>
            </a:rPr>
            <a:t>Overall level of adaptive functioning</a:t>
          </a:r>
        </a:p>
      </dgm:t>
    </dgm:pt>
    <dgm:pt modelId="{06DB1824-D37B-4FF6-9A16-DA6B4541621A}" type="parTrans" cxnId="{226E7217-A043-49ED-982A-64B3157065DC}">
      <dgm:prSet/>
      <dgm:spPr/>
      <dgm:t>
        <a:bodyPr/>
        <a:lstStyle/>
        <a:p>
          <a:endParaRPr lang="en-US"/>
        </a:p>
      </dgm:t>
    </dgm:pt>
    <dgm:pt modelId="{A77CC63E-C208-490A-B551-9E7BB6DF1E08}" type="sibTrans" cxnId="{226E7217-A043-49ED-982A-64B3157065DC}">
      <dgm:prSet/>
      <dgm:spPr/>
      <dgm:t>
        <a:bodyPr/>
        <a:lstStyle/>
        <a:p>
          <a:endParaRPr lang="en-US"/>
        </a:p>
      </dgm:t>
    </dgm:pt>
    <dgm:pt modelId="{30C872C8-C174-4BC3-BD28-C9F7D7AF0F19}">
      <dgm:prSet phldrT="[Text]" custT="1"/>
      <dgm:spPr/>
      <dgm:t>
        <a:bodyPr/>
        <a:lstStyle/>
        <a:p>
          <a:r>
            <a:rPr lang="en-US" sz="2000" dirty="0">
              <a:latin typeface="Arial" panose="020B0604020202020204" pitchFamily="34" charset="0"/>
              <a:cs typeface="Arial" panose="020B0604020202020204" pitchFamily="34" charset="0"/>
            </a:rPr>
            <a:t>Sensory processing integration</a:t>
          </a:r>
        </a:p>
      </dgm:t>
    </dgm:pt>
    <dgm:pt modelId="{1B6E0810-701D-465C-B9AD-F8B1B170C844}" type="parTrans" cxnId="{E9D4F4E9-E089-49F4-85AF-161E4A276A8E}">
      <dgm:prSet/>
      <dgm:spPr/>
      <dgm:t>
        <a:bodyPr/>
        <a:lstStyle/>
        <a:p>
          <a:endParaRPr lang="en-US"/>
        </a:p>
      </dgm:t>
    </dgm:pt>
    <dgm:pt modelId="{D00956DA-C346-4127-9236-C69B0FFD44FF}" type="sibTrans" cxnId="{E9D4F4E9-E089-49F4-85AF-161E4A276A8E}">
      <dgm:prSet/>
      <dgm:spPr/>
      <dgm:t>
        <a:bodyPr/>
        <a:lstStyle/>
        <a:p>
          <a:endParaRPr lang="en-US"/>
        </a:p>
      </dgm:t>
    </dgm:pt>
    <dgm:pt modelId="{6F0289EA-A64C-4C78-A3C3-A6B5CC65B1B2}">
      <dgm:prSet phldrT="[Text]" custT="1"/>
      <dgm:spPr/>
      <dgm:t>
        <a:bodyPr/>
        <a:lstStyle/>
        <a:p>
          <a:r>
            <a:rPr lang="en-US" sz="2400" dirty="0">
              <a:latin typeface="Arial" panose="020B0604020202020204" pitchFamily="34" charset="0"/>
              <a:cs typeface="Arial" panose="020B0604020202020204" pitchFamily="34" charset="0"/>
            </a:rPr>
            <a:t>Physical Therapy</a:t>
          </a:r>
        </a:p>
      </dgm:t>
    </dgm:pt>
    <dgm:pt modelId="{CB6050A6-F8A9-4C6F-8327-90B6EF4148CC}" type="parTrans" cxnId="{1F6E7200-130F-4824-AB70-658E4401D092}">
      <dgm:prSet/>
      <dgm:spPr/>
      <dgm:t>
        <a:bodyPr/>
        <a:lstStyle/>
        <a:p>
          <a:endParaRPr lang="en-US"/>
        </a:p>
      </dgm:t>
    </dgm:pt>
    <dgm:pt modelId="{0BBA53BC-D898-4D4E-974C-5EA56CD5B870}" type="sibTrans" cxnId="{1F6E7200-130F-4824-AB70-658E4401D092}">
      <dgm:prSet/>
      <dgm:spPr/>
      <dgm:t>
        <a:bodyPr/>
        <a:lstStyle/>
        <a:p>
          <a:endParaRPr lang="en-US"/>
        </a:p>
      </dgm:t>
    </dgm:pt>
    <dgm:pt modelId="{FE20486F-D803-465A-B0D2-C8E20D36878B}">
      <dgm:prSet phldrT="[Text]" custT="1"/>
      <dgm:spPr/>
      <dgm:t>
        <a:bodyPr/>
        <a:lstStyle/>
        <a:p>
          <a:r>
            <a:rPr lang="en-US" sz="2000" dirty="0">
              <a:latin typeface="Arial" panose="020B0604020202020204" pitchFamily="34" charset="0"/>
              <a:cs typeface="Arial" panose="020B0604020202020204" pitchFamily="34" charset="0"/>
            </a:rPr>
            <a:t>Activities (swimming, music group, massage)</a:t>
          </a:r>
        </a:p>
      </dgm:t>
    </dgm:pt>
    <dgm:pt modelId="{1AB96009-A385-47E3-A7E2-32F3E18F935E}" type="parTrans" cxnId="{9291A05E-D238-4CB2-AE47-D9A89282706E}">
      <dgm:prSet/>
      <dgm:spPr/>
      <dgm:t>
        <a:bodyPr/>
        <a:lstStyle/>
        <a:p>
          <a:endParaRPr lang="en-US"/>
        </a:p>
      </dgm:t>
    </dgm:pt>
    <dgm:pt modelId="{4290F853-A344-4913-8FBC-7EAFFB526D9F}" type="sibTrans" cxnId="{9291A05E-D238-4CB2-AE47-D9A89282706E}">
      <dgm:prSet/>
      <dgm:spPr/>
      <dgm:t>
        <a:bodyPr/>
        <a:lstStyle/>
        <a:p>
          <a:endParaRPr lang="en-US"/>
        </a:p>
      </dgm:t>
    </dgm:pt>
    <dgm:pt modelId="{3B6F355B-94CC-4BDE-9B03-60FC25CB1131}">
      <dgm:prSet phldrT="[Text]" custT="1"/>
      <dgm:spPr/>
      <dgm:t>
        <a:bodyPr/>
        <a:lstStyle/>
        <a:p>
          <a:r>
            <a:rPr lang="en-US" sz="2000" dirty="0">
              <a:latin typeface="Arial" panose="020B0604020202020204" pitchFamily="34" charset="0"/>
              <a:cs typeface="Arial" panose="020B0604020202020204" pitchFamily="34" charset="0"/>
            </a:rPr>
            <a:t>Animal (therapeutic horseback riding, service dogs)</a:t>
          </a:r>
        </a:p>
      </dgm:t>
    </dgm:pt>
    <dgm:pt modelId="{3D463438-A714-4DF6-876C-80C3F79B8D0E}" type="parTrans" cxnId="{DE1D459C-BD40-4502-B7B5-27BE025A08F3}">
      <dgm:prSet/>
      <dgm:spPr/>
      <dgm:t>
        <a:bodyPr/>
        <a:lstStyle/>
        <a:p>
          <a:endParaRPr lang="en-US"/>
        </a:p>
      </dgm:t>
    </dgm:pt>
    <dgm:pt modelId="{B9572BF7-31D7-4A1E-A80A-D767EAC94C8D}" type="sibTrans" cxnId="{DE1D459C-BD40-4502-B7B5-27BE025A08F3}">
      <dgm:prSet/>
      <dgm:spPr/>
      <dgm:t>
        <a:bodyPr/>
        <a:lstStyle/>
        <a:p>
          <a:endParaRPr lang="en-US"/>
        </a:p>
      </dgm:t>
    </dgm:pt>
    <dgm:pt modelId="{7DE4C266-BA81-4D77-AF56-340C76A9489F}">
      <dgm:prSet phldrT="[Text]" custT="1"/>
      <dgm:spPr/>
      <dgm:t>
        <a:bodyPr/>
        <a:lstStyle/>
        <a:p>
          <a:r>
            <a:rPr lang="en-US" sz="2000" dirty="0">
              <a:latin typeface="Arial" panose="020B0604020202020204" pitchFamily="34" charset="0"/>
              <a:cs typeface="Arial" panose="020B0604020202020204" pitchFamily="34" charset="0"/>
            </a:rPr>
            <a:t>Fine motor skills</a:t>
          </a:r>
        </a:p>
      </dgm:t>
    </dgm:pt>
    <dgm:pt modelId="{5454CFA2-1B4D-4D0F-B380-B8A6329743C1}" type="parTrans" cxnId="{08113578-3EAF-48C3-BE7E-3A74AFC85241}">
      <dgm:prSet/>
      <dgm:spPr/>
      <dgm:t>
        <a:bodyPr/>
        <a:lstStyle/>
        <a:p>
          <a:endParaRPr lang="en-US"/>
        </a:p>
      </dgm:t>
    </dgm:pt>
    <dgm:pt modelId="{1DB5330B-AEB6-4839-BA16-E2A796241F00}" type="sibTrans" cxnId="{08113578-3EAF-48C3-BE7E-3A74AFC85241}">
      <dgm:prSet/>
      <dgm:spPr/>
      <dgm:t>
        <a:bodyPr/>
        <a:lstStyle/>
        <a:p>
          <a:endParaRPr lang="en-US"/>
        </a:p>
      </dgm:t>
    </dgm:pt>
    <dgm:pt modelId="{1F07FB68-C0B3-4AB4-AD2E-316648535556}">
      <dgm:prSet phldrT="[Text]" custT="1"/>
      <dgm:spPr/>
      <dgm:t>
        <a:bodyPr/>
        <a:lstStyle/>
        <a:p>
          <a:r>
            <a:rPr lang="en-US" sz="2400" dirty="0">
              <a:latin typeface="Arial" panose="020B0604020202020204" pitchFamily="34" charset="0"/>
              <a:cs typeface="Arial" panose="020B0604020202020204" pitchFamily="34" charset="0"/>
            </a:rPr>
            <a:t>Cognitive Behavioral therapy</a:t>
          </a:r>
        </a:p>
      </dgm:t>
    </dgm:pt>
    <dgm:pt modelId="{1CCF5577-489F-43E0-8395-774CC1709BCA}" type="parTrans" cxnId="{F63B7D70-1F97-42D3-A67B-72D549524B4F}">
      <dgm:prSet/>
      <dgm:spPr/>
      <dgm:t>
        <a:bodyPr/>
        <a:lstStyle/>
        <a:p>
          <a:endParaRPr lang="en-US"/>
        </a:p>
      </dgm:t>
    </dgm:pt>
    <dgm:pt modelId="{2EAE912E-5ED2-4197-9D9E-95ABBD73202C}" type="sibTrans" cxnId="{F63B7D70-1F97-42D3-A67B-72D549524B4F}">
      <dgm:prSet/>
      <dgm:spPr/>
      <dgm:t>
        <a:bodyPr/>
        <a:lstStyle/>
        <a:p>
          <a:endParaRPr lang="en-US"/>
        </a:p>
      </dgm:t>
    </dgm:pt>
    <dgm:pt modelId="{4F588073-7966-4887-9B5E-EC5FEDFCDB81}">
      <dgm:prSet phldrT="[Text]" custT="1"/>
      <dgm:spPr/>
      <dgm:t>
        <a:bodyPr/>
        <a:lstStyle/>
        <a:p>
          <a:r>
            <a:rPr lang="en-US" sz="2400" dirty="0">
              <a:latin typeface="Arial" panose="020B0604020202020204" pitchFamily="34" charset="0"/>
              <a:cs typeface="Arial" panose="020B0604020202020204" pitchFamily="34" charset="0"/>
            </a:rPr>
            <a:t>Behavioral Interventions</a:t>
          </a:r>
        </a:p>
      </dgm:t>
    </dgm:pt>
    <dgm:pt modelId="{B93EAFB1-7B05-4463-8CF1-A6B2BE4E74FB}" type="parTrans" cxnId="{0889CF4A-EECE-4E18-9D11-309FF5E839E6}">
      <dgm:prSet/>
      <dgm:spPr/>
      <dgm:t>
        <a:bodyPr/>
        <a:lstStyle/>
        <a:p>
          <a:endParaRPr lang="en-US"/>
        </a:p>
      </dgm:t>
    </dgm:pt>
    <dgm:pt modelId="{44B9D07B-F2E9-4354-A9A9-2E8A2CB5D36F}" type="sibTrans" cxnId="{0889CF4A-EECE-4E18-9D11-309FF5E839E6}">
      <dgm:prSet/>
      <dgm:spPr/>
      <dgm:t>
        <a:bodyPr/>
        <a:lstStyle/>
        <a:p>
          <a:endParaRPr lang="en-US"/>
        </a:p>
      </dgm:t>
    </dgm:pt>
    <dgm:pt modelId="{F6CA2B58-E7F3-43E8-8819-716BFA0FB7C9}">
      <dgm:prSet phldrT="[Text]" custT="1"/>
      <dgm:spPr/>
      <dgm:t>
        <a:bodyPr/>
        <a:lstStyle/>
        <a:p>
          <a:r>
            <a:rPr lang="en-US" sz="2400" dirty="0">
              <a:latin typeface="Arial" panose="020B0604020202020204" pitchFamily="34" charset="0"/>
              <a:cs typeface="Arial" panose="020B0604020202020204" pitchFamily="34" charset="0"/>
            </a:rPr>
            <a:t>Other</a:t>
          </a:r>
        </a:p>
      </dgm:t>
    </dgm:pt>
    <dgm:pt modelId="{0790AC94-D52B-4ECE-A1F7-3C01413F23B2}" type="parTrans" cxnId="{4B1D8E52-F7B2-4D45-A04A-A56A5C6C9E77}">
      <dgm:prSet/>
      <dgm:spPr/>
      <dgm:t>
        <a:bodyPr/>
        <a:lstStyle/>
        <a:p>
          <a:endParaRPr lang="en-US"/>
        </a:p>
      </dgm:t>
    </dgm:pt>
    <dgm:pt modelId="{934CC62E-72A1-4DA2-81D7-D82818F27638}" type="sibTrans" cxnId="{4B1D8E52-F7B2-4D45-A04A-A56A5C6C9E77}">
      <dgm:prSet/>
      <dgm:spPr/>
      <dgm:t>
        <a:bodyPr/>
        <a:lstStyle/>
        <a:p>
          <a:endParaRPr lang="en-US"/>
        </a:p>
      </dgm:t>
    </dgm:pt>
    <dgm:pt modelId="{AB983137-8525-46DD-9324-213389BEBA5B}">
      <dgm:prSet phldrT="[Text]" custT="1"/>
      <dgm:spPr/>
      <dgm:t>
        <a:bodyPr/>
        <a:lstStyle/>
        <a:p>
          <a:r>
            <a:rPr lang="en-US" sz="2000" dirty="0">
              <a:latin typeface="Arial" panose="020B0604020202020204" pitchFamily="34" charset="0"/>
              <a:cs typeface="Arial" panose="020B0604020202020204" pitchFamily="34" charset="0"/>
            </a:rPr>
            <a:t>Dietary</a:t>
          </a:r>
        </a:p>
      </dgm:t>
    </dgm:pt>
    <dgm:pt modelId="{1599B4AA-DD29-41EC-AD09-6FAC20C61146}" type="parTrans" cxnId="{B8561DD1-C22E-4519-822F-EEC354967389}">
      <dgm:prSet/>
      <dgm:spPr/>
      <dgm:t>
        <a:bodyPr/>
        <a:lstStyle/>
        <a:p>
          <a:endParaRPr lang="en-US"/>
        </a:p>
      </dgm:t>
    </dgm:pt>
    <dgm:pt modelId="{8EF67AC5-5B15-40DB-A103-9DE431ED85CF}" type="sibTrans" cxnId="{B8561DD1-C22E-4519-822F-EEC354967389}">
      <dgm:prSet/>
      <dgm:spPr/>
      <dgm:t>
        <a:bodyPr/>
        <a:lstStyle/>
        <a:p>
          <a:endParaRPr lang="en-US"/>
        </a:p>
      </dgm:t>
    </dgm:pt>
    <dgm:pt modelId="{918EA77F-9E55-4B86-AA98-C8979F82CEEA}" type="pres">
      <dgm:prSet presAssocID="{2251450A-7D25-45CE-9555-C3139FE9C3FD}" presName="vert0" presStyleCnt="0">
        <dgm:presLayoutVars>
          <dgm:dir/>
          <dgm:animOne val="branch"/>
          <dgm:animLvl val="lvl"/>
        </dgm:presLayoutVars>
      </dgm:prSet>
      <dgm:spPr/>
    </dgm:pt>
    <dgm:pt modelId="{00322D61-1EF6-4417-B5BA-DDF2D036E7C4}" type="pres">
      <dgm:prSet presAssocID="{D12EDCF8-55C9-4A35-8F52-78D70C8CDD80}" presName="thickLine" presStyleLbl="alignNode1" presStyleIdx="0" presStyleCnt="5"/>
      <dgm:spPr/>
    </dgm:pt>
    <dgm:pt modelId="{D4B37115-8FDA-4EEA-B27A-4081CC2CFC21}" type="pres">
      <dgm:prSet presAssocID="{D12EDCF8-55C9-4A35-8F52-78D70C8CDD80}" presName="horz1" presStyleCnt="0"/>
      <dgm:spPr/>
    </dgm:pt>
    <dgm:pt modelId="{1DA0D4A3-D2AC-4A8A-996A-CD121AAB48D3}" type="pres">
      <dgm:prSet presAssocID="{D12EDCF8-55C9-4A35-8F52-78D70C8CDD80}" presName="tx1" presStyleLbl="revTx" presStyleIdx="0" presStyleCnt="11" custScaleX="180323"/>
      <dgm:spPr/>
    </dgm:pt>
    <dgm:pt modelId="{6713258A-991F-48E6-85B1-3BBD20811664}" type="pres">
      <dgm:prSet presAssocID="{D12EDCF8-55C9-4A35-8F52-78D70C8CDD80}" presName="vert1" presStyleCnt="0"/>
      <dgm:spPr/>
    </dgm:pt>
    <dgm:pt modelId="{36D9D593-DDD3-4102-82D0-073C0F770160}" type="pres">
      <dgm:prSet presAssocID="{51334B08-9816-4B15-A00E-DF209F6DED09}" presName="vertSpace2a" presStyleCnt="0"/>
      <dgm:spPr/>
    </dgm:pt>
    <dgm:pt modelId="{EEBA3644-7502-4FC4-9670-E2179855261E}" type="pres">
      <dgm:prSet presAssocID="{51334B08-9816-4B15-A00E-DF209F6DED09}" presName="horz2" presStyleCnt="0"/>
      <dgm:spPr/>
    </dgm:pt>
    <dgm:pt modelId="{29C08C4D-66EE-4882-9179-D17093C8BF14}" type="pres">
      <dgm:prSet presAssocID="{51334B08-9816-4B15-A00E-DF209F6DED09}" presName="horzSpace2" presStyleCnt="0"/>
      <dgm:spPr/>
    </dgm:pt>
    <dgm:pt modelId="{6B578A97-3953-4F80-89CA-85F77F126B0E}" type="pres">
      <dgm:prSet presAssocID="{51334B08-9816-4B15-A00E-DF209F6DED09}" presName="tx2" presStyleLbl="revTx" presStyleIdx="1" presStyleCnt="11"/>
      <dgm:spPr/>
    </dgm:pt>
    <dgm:pt modelId="{0C97DCA6-514A-486D-88C3-EF9F017A23BD}" type="pres">
      <dgm:prSet presAssocID="{51334B08-9816-4B15-A00E-DF209F6DED09}" presName="vert2" presStyleCnt="0"/>
      <dgm:spPr/>
    </dgm:pt>
    <dgm:pt modelId="{C59D5A4F-5814-4E76-92B7-632F2C886C83}" type="pres">
      <dgm:prSet presAssocID="{51334B08-9816-4B15-A00E-DF209F6DED09}" presName="thinLine2b" presStyleLbl="callout" presStyleIdx="0" presStyleCnt="6"/>
      <dgm:spPr/>
    </dgm:pt>
    <dgm:pt modelId="{A6D989CD-D93D-4D50-A149-9F2CCA7FA3FC}" type="pres">
      <dgm:prSet presAssocID="{51334B08-9816-4B15-A00E-DF209F6DED09}" presName="vertSpace2b" presStyleCnt="0"/>
      <dgm:spPr/>
    </dgm:pt>
    <dgm:pt modelId="{17FD5977-1320-457B-B958-1F7626974178}" type="pres">
      <dgm:prSet presAssocID="{7DE4C266-BA81-4D77-AF56-340C76A9489F}" presName="horz2" presStyleCnt="0"/>
      <dgm:spPr/>
    </dgm:pt>
    <dgm:pt modelId="{4F2A7711-FAB6-49FC-9C4D-BE682430C3BD}" type="pres">
      <dgm:prSet presAssocID="{7DE4C266-BA81-4D77-AF56-340C76A9489F}" presName="horzSpace2" presStyleCnt="0"/>
      <dgm:spPr/>
    </dgm:pt>
    <dgm:pt modelId="{6967B3AE-CBDD-4CC1-8F7F-2FCAA45A4C5F}" type="pres">
      <dgm:prSet presAssocID="{7DE4C266-BA81-4D77-AF56-340C76A9489F}" presName="tx2" presStyleLbl="revTx" presStyleIdx="2" presStyleCnt="11"/>
      <dgm:spPr/>
    </dgm:pt>
    <dgm:pt modelId="{9E83EC77-CD4F-43D2-9CAD-45DE741C2957}" type="pres">
      <dgm:prSet presAssocID="{7DE4C266-BA81-4D77-AF56-340C76A9489F}" presName="vert2" presStyleCnt="0"/>
      <dgm:spPr/>
    </dgm:pt>
    <dgm:pt modelId="{61AEBE7E-F064-453F-9EB8-FF88B39113EA}" type="pres">
      <dgm:prSet presAssocID="{7DE4C266-BA81-4D77-AF56-340C76A9489F}" presName="thinLine2b" presStyleLbl="callout" presStyleIdx="1" presStyleCnt="6"/>
      <dgm:spPr/>
    </dgm:pt>
    <dgm:pt modelId="{C103F65F-7677-4FCD-AB0F-4E7C8685CBB0}" type="pres">
      <dgm:prSet presAssocID="{7DE4C266-BA81-4D77-AF56-340C76A9489F}" presName="vertSpace2b" presStyleCnt="0"/>
      <dgm:spPr/>
    </dgm:pt>
    <dgm:pt modelId="{0CC3BF75-597B-48C4-AE71-DF3FAE121A65}" type="pres">
      <dgm:prSet presAssocID="{30C872C8-C174-4BC3-BD28-C9F7D7AF0F19}" presName="horz2" presStyleCnt="0"/>
      <dgm:spPr/>
    </dgm:pt>
    <dgm:pt modelId="{2696B0E5-E2E6-48D7-8ABF-D5048384508D}" type="pres">
      <dgm:prSet presAssocID="{30C872C8-C174-4BC3-BD28-C9F7D7AF0F19}" presName="horzSpace2" presStyleCnt="0"/>
      <dgm:spPr/>
    </dgm:pt>
    <dgm:pt modelId="{6D69F95B-E1FC-49B8-BFC1-5F267660080D}" type="pres">
      <dgm:prSet presAssocID="{30C872C8-C174-4BC3-BD28-C9F7D7AF0F19}" presName="tx2" presStyleLbl="revTx" presStyleIdx="3" presStyleCnt="11"/>
      <dgm:spPr/>
    </dgm:pt>
    <dgm:pt modelId="{ED513043-3935-46CE-9E84-372B7630290D}" type="pres">
      <dgm:prSet presAssocID="{30C872C8-C174-4BC3-BD28-C9F7D7AF0F19}" presName="vert2" presStyleCnt="0"/>
      <dgm:spPr/>
    </dgm:pt>
    <dgm:pt modelId="{8F90B1F7-1785-4038-86A7-A554B54D2CAB}" type="pres">
      <dgm:prSet presAssocID="{30C872C8-C174-4BC3-BD28-C9F7D7AF0F19}" presName="thinLine2b" presStyleLbl="callout" presStyleIdx="2" presStyleCnt="6"/>
      <dgm:spPr/>
    </dgm:pt>
    <dgm:pt modelId="{2A009A3E-B6B5-4539-A007-829FE1BFAC7C}" type="pres">
      <dgm:prSet presAssocID="{30C872C8-C174-4BC3-BD28-C9F7D7AF0F19}" presName="vertSpace2b" presStyleCnt="0"/>
      <dgm:spPr/>
    </dgm:pt>
    <dgm:pt modelId="{479EC3EA-4FB1-47AD-A5AC-E324DF4CBA2C}" type="pres">
      <dgm:prSet presAssocID="{6F0289EA-A64C-4C78-A3C3-A6B5CC65B1B2}" presName="thickLine" presStyleLbl="alignNode1" presStyleIdx="1" presStyleCnt="5"/>
      <dgm:spPr/>
    </dgm:pt>
    <dgm:pt modelId="{4ABC8185-AB93-4B86-995C-6E6D4D2D8E54}" type="pres">
      <dgm:prSet presAssocID="{6F0289EA-A64C-4C78-A3C3-A6B5CC65B1B2}" presName="horz1" presStyleCnt="0"/>
      <dgm:spPr/>
    </dgm:pt>
    <dgm:pt modelId="{158BD760-4BB6-4551-8B3B-6B221E071FC9}" type="pres">
      <dgm:prSet presAssocID="{6F0289EA-A64C-4C78-A3C3-A6B5CC65B1B2}" presName="tx1" presStyleLbl="revTx" presStyleIdx="4" presStyleCnt="11" custScaleX="194118" custScaleY="34185"/>
      <dgm:spPr/>
    </dgm:pt>
    <dgm:pt modelId="{EBF7F3B5-2875-4BB7-B30B-7D82126F1417}" type="pres">
      <dgm:prSet presAssocID="{6F0289EA-A64C-4C78-A3C3-A6B5CC65B1B2}" presName="vert1" presStyleCnt="0"/>
      <dgm:spPr/>
    </dgm:pt>
    <dgm:pt modelId="{B592E0E7-5FA3-4848-9ECA-6575888731D7}" type="pres">
      <dgm:prSet presAssocID="{1F07FB68-C0B3-4AB4-AD2E-316648535556}" presName="thickLine" presStyleLbl="alignNode1" presStyleIdx="2" presStyleCnt="5"/>
      <dgm:spPr/>
    </dgm:pt>
    <dgm:pt modelId="{B790C405-306A-4F87-BB8D-AB5C1C7B648C}" type="pres">
      <dgm:prSet presAssocID="{1F07FB68-C0B3-4AB4-AD2E-316648535556}" presName="horz1" presStyleCnt="0"/>
      <dgm:spPr/>
    </dgm:pt>
    <dgm:pt modelId="{A3EB4E88-61FC-4E06-9565-00A298E40909}" type="pres">
      <dgm:prSet presAssocID="{1F07FB68-C0B3-4AB4-AD2E-316648535556}" presName="tx1" presStyleLbl="revTx" presStyleIdx="5" presStyleCnt="11" custScaleX="259026" custScaleY="37300"/>
      <dgm:spPr/>
    </dgm:pt>
    <dgm:pt modelId="{4ACCA5B3-688B-4643-B318-F312A43636EE}" type="pres">
      <dgm:prSet presAssocID="{1F07FB68-C0B3-4AB4-AD2E-316648535556}" presName="vert1" presStyleCnt="0"/>
      <dgm:spPr/>
    </dgm:pt>
    <dgm:pt modelId="{FA89B4A4-0A57-4353-9849-8ECD22F7E854}" type="pres">
      <dgm:prSet presAssocID="{4F588073-7966-4887-9B5E-EC5FEDFCDB81}" presName="thickLine" presStyleLbl="alignNode1" presStyleIdx="3" presStyleCnt="5"/>
      <dgm:spPr/>
    </dgm:pt>
    <dgm:pt modelId="{7F7A83A3-4ED1-4F21-BA50-50C8A5293B24}" type="pres">
      <dgm:prSet presAssocID="{4F588073-7966-4887-9B5E-EC5FEDFCDB81}" presName="horz1" presStyleCnt="0"/>
      <dgm:spPr/>
    </dgm:pt>
    <dgm:pt modelId="{43585E39-4940-4A7F-93F1-C9EB72AA59EA}" type="pres">
      <dgm:prSet presAssocID="{4F588073-7966-4887-9B5E-EC5FEDFCDB81}" presName="tx1" presStyleLbl="revTx" presStyleIdx="6" presStyleCnt="11" custScaleX="403448" custScaleY="41597"/>
      <dgm:spPr/>
    </dgm:pt>
    <dgm:pt modelId="{7D008CAB-1995-491E-B96F-115B28BF4012}" type="pres">
      <dgm:prSet presAssocID="{4F588073-7966-4887-9B5E-EC5FEDFCDB81}" presName="vert1" presStyleCnt="0"/>
      <dgm:spPr/>
    </dgm:pt>
    <dgm:pt modelId="{722DA91F-542C-4E63-AD2B-B2781EA39F3E}" type="pres">
      <dgm:prSet presAssocID="{F6CA2B58-E7F3-43E8-8819-716BFA0FB7C9}" presName="thickLine" presStyleLbl="alignNode1" presStyleIdx="4" presStyleCnt="5"/>
      <dgm:spPr/>
    </dgm:pt>
    <dgm:pt modelId="{45D1D7E8-E23B-44A2-BBA9-3E2270BE8419}" type="pres">
      <dgm:prSet presAssocID="{F6CA2B58-E7F3-43E8-8819-716BFA0FB7C9}" presName="horz1" presStyleCnt="0"/>
      <dgm:spPr/>
    </dgm:pt>
    <dgm:pt modelId="{17849CB4-1DE1-4454-8002-3A728645A6F9}" type="pres">
      <dgm:prSet presAssocID="{F6CA2B58-E7F3-43E8-8819-716BFA0FB7C9}" presName="tx1" presStyleLbl="revTx" presStyleIdx="7" presStyleCnt="11" custScaleX="212886"/>
      <dgm:spPr/>
    </dgm:pt>
    <dgm:pt modelId="{CCBD21C8-AE51-4648-A53C-D92AC7C3A559}" type="pres">
      <dgm:prSet presAssocID="{F6CA2B58-E7F3-43E8-8819-716BFA0FB7C9}" presName="vert1" presStyleCnt="0"/>
      <dgm:spPr/>
    </dgm:pt>
    <dgm:pt modelId="{B9926FA4-EB68-4A0B-BEFB-5DC146DB8F6D}" type="pres">
      <dgm:prSet presAssocID="{FE20486F-D803-465A-B0D2-C8E20D36878B}" presName="vertSpace2a" presStyleCnt="0"/>
      <dgm:spPr/>
    </dgm:pt>
    <dgm:pt modelId="{DC3E50D6-7ABE-4819-B75D-55CCA37A04E9}" type="pres">
      <dgm:prSet presAssocID="{FE20486F-D803-465A-B0D2-C8E20D36878B}" presName="horz2" presStyleCnt="0"/>
      <dgm:spPr/>
    </dgm:pt>
    <dgm:pt modelId="{A914D9D4-7403-48D1-B466-22E65A634EBA}" type="pres">
      <dgm:prSet presAssocID="{FE20486F-D803-465A-B0D2-C8E20D36878B}" presName="horzSpace2" presStyleCnt="0"/>
      <dgm:spPr/>
    </dgm:pt>
    <dgm:pt modelId="{FD65738E-3C05-4917-89AE-141C6E8CE551}" type="pres">
      <dgm:prSet presAssocID="{FE20486F-D803-465A-B0D2-C8E20D36878B}" presName="tx2" presStyleLbl="revTx" presStyleIdx="8" presStyleCnt="11" custScaleX="176162"/>
      <dgm:spPr/>
    </dgm:pt>
    <dgm:pt modelId="{535569E1-15B5-47F3-AE58-AEA39DDB6BA7}" type="pres">
      <dgm:prSet presAssocID="{FE20486F-D803-465A-B0D2-C8E20D36878B}" presName="vert2" presStyleCnt="0"/>
      <dgm:spPr/>
    </dgm:pt>
    <dgm:pt modelId="{3977F87F-9422-4739-99FB-8C97FF51604A}" type="pres">
      <dgm:prSet presAssocID="{FE20486F-D803-465A-B0D2-C8E20D36878B}" presName="thinLine2b" presStyleLbl="callout" presStyleIdx="3" presStyleCnt="6"/>
      <dgm:spPr/>
    </dgm:pt>
    <dgm:pt modelId="{6AD8BABF-FDBB-40C4-95A1-3ABAA5A3631A}" type="pres">
      <dgm:prSet presAssocID="{FE20486F-D803-465A-B0D2-C8E20D36878B}" presName="vertSpace2b" presStyleCnt="0"/>
      <dgm:spPr/>
    </dgm:pt>
    <dgm:pt modelId="{CEA61CF2-05DE-489B-A7EC-85821D70ABE9}" type="pres">
      <dgm:prSet presAssocID="{3B6F355B-94CC-4BDE-9B03-60FC25CB1131}" presName="horz2" presStyleCnt="0"/>
      <dgm:spPr/>
    </dgm:pt>
    <dgm:pt modelId="{5AEB8403-864F-4CCD-9C6B-8147F4D15BC8}" type="pres">
      <dgm:prSet presAssocID="{3B6F355B-94CC-4BDE-9B03-60FC25CB1131}" presName="horzSpace2" presStyleCnt="0"/>
      <dgm:spPr/>
    </dgm:pt>
    <dgm:pt modelId="{50A1DCAB-2272-4424-9DAF-43B078E1BFCA}" type="pres">
      <dgm:prSet presAssocID="{3B6F355B-94CC-4BDE-9B03-60FC25CB1131}" presName="tx2" presStyleLbl="revTx" presStyleIdx="9" presStyleCnt="11" custScaleX="194867"/>
      <dgm:spPr/>
    </dgm:pt>
    <dgm:pt modelId="{A5C7AB3C-D53D-4DF8-A2D7-4E681D069A1C}" type="pres">
      <dgm:prSet presAssocID="{3B6F355B-94CC-4BDE-9B03-60FC25CB1131}" presName="vert2" presStyleCnt="0"/>
      <dgm:spPr/>
    </dgm:pt>
    <dgm:pt modelId="{0FD4B4B2-4C2E-4375-BC27-FA6E3DE460A1}" type="pres">
      <dgm:prSet presAssocID="{3B6F355B-94CC-4BDE-9B03-60FC25CB1131}" presName="thinLine2b" presStyleLbl="callout" presStyleIdx="4" presStyleCnt="6"/>
      <dgm:spPr/>
    </dgm:pt>
    <dgm:pt modelId="{19853BA1-A801-4A93-92FE-18E0CF492A68}" type="pres">
      <dgm:prSet presAssocID="{3B6F355B-94CC-4BDE-9B03-60FC25CB1131}" presName="vertSpace2b" presStyleCnt="0"/>
      <dgm:spPr/>
    </dgm:pt>
    <dgm:pt modelId="{5AD5AD42-6546-49EE-9339-8B69652C34D0}" type="pres">
      <dgm:prSet presAssocID="{AB983137-8525-46DD-9324-213389BEBA5B}" presName="horz2" presStyleCnt="0"/>
      <dgm:spPr/>
    </dgm:pt>
    <dgm:pt modelId="{1198F99E-C936-4322-837A-B6BAD0E7A6D0}" type="pres">
      <dgm:prSet presAssocID="{AB983137-8525-46DD-9324-213389BEBA5B}" presName="horzSpace2" presStyleCnt="0"/>
      <dgm:spPr/>
    </dgm:pt>
    <dgm:pt modelId="{35A45476-573A-4338-BE9A-03B96474B598}" type="pres">
      <dgm:prSet presAssocID="{AB983137-8525-46DD-9324-213389BEBA5B}" presName="tx2" presStyleLbl="revTx" presStyleIdx="10" presStyleCnt="11" custLinFactNeighborY="7928"/>
      <dgm:spPr/>
    </dgm:pt>
    <dgm:pt modelId="{30518584-32B5-42FA-AA3B-D3DA3336055A}" type="pres">
      <dgm:prSet presAssocID="{AB983137-8525-46DD-9324-213389BEBA5B}" presName="vert2" presStyleCnt="0"/>
      <dgm:spPr/>
    </dgm:pt>
    <dgm:pt modelId="{980B0829-C126-4DD2-87AF-CE20537FA55D}" type="pres">
      <dgm:prSet presAssocID="{AB983137-8525-46DD-9324-213389BEBA5B}" presName="thinLine2b" presStyleLbl="callout" presStyleIdx="5" presStyleCnt="6"/>
      <dgm:spPr/>
    </dgm:pt>
    <dgm:pt modelId="{2A99D8A8-B375-41D1-99A9-2008EB0314A5}" type="pres">
      <dgm:prSet presAssocID="{AB983137-8525-46DD-9324-213389BEBA5B}" presName="vertSpace2b" presStyleCnt="0"/>
      <dgm:spPr/>
    </dgm:pt>
  </dgm:ptLst>
  <dgm:cxnLst>
    <dgm:cxn modelId="{1F6E7200-130F-4824-AB70-658E4401D092}" srcId="{2251450A-7D25-45CE-9555-C3139FE9C3FD}" destId="{6F0289EA-A64C-4C78-A3C3-A6B5CC65B1B2}" srcOrd="1" destOrd="0" parTransId="{CB6050A6-F8A9-4C6F-8327-90B6EF4148CC}" sibTransId="{0BBA53BC-D898-4D4E-974C-5EA56CD5B870}"/>
    <dgm:cxn modelId="{74DBAF12-87C6-48CD-8631-5CA22081A605}" type="presOf" srcId="{7DE4C266-BA81-4D77-AF56-340C76A9489F}" destId="{6967B3AE-CBDD-4CC1-8F7F-2FCAA45A4C5F}" srcOrd="0" destOrd="0" presId="urn:microsoft.com/office/officeart/2008/layout/LinedList"/>
    <dgm:cxn modelId="{226E7217-A043-49ED-982A-64B3157065DC}" srcId="{D12EDCF8-55C9-4A35-8F52-78D70C8CDD80}" destId="{51334B08-9816-4B15-A00E-DF209F6DED09}" srcOrd="0" destOrd="0" parTransId="{06DB1824-D37B-4FF6-9A16-DA6B4541621A}" sibTransId="{A77CC63E-C208-490A-B551-9E7BB6DF1E08}"/>
    <dgm:cxn modelId="{4CE5ED17-3B82-4A09-AEE6-27A1F6CD6A20}" type="presOf" srcId="{D12EDCF8-55C9-4A35-8F52-78D70C8CDD80}" destId="{1DA0D4A3-D2AC-4A8A-996A-CD121AAB48D3}" srcOrd="0" destOrd="0" presId="urn:microsoft.com/office/officeart/2008/layout/LinedList"/>
    <dgm:cxn modelId="{7F473A25-CB59-4E4F-8DE9-7CE08CF01FF6}" type="presOf" srcId="{6F0289EA-A64C-4C78-A3C3-A6B5CC65B1B2}" destId="{158BD760-4BB6-4551-8B3B-6B221E071FC9}" srcOrd="0" destOrd="0" presId="urn:microsoft.com/office/officeart/2008/layout/LinedList"/>
    <dgm:cxn modelId="{4C225E34-86BC-4566-B3C9-2BADCD9389BA}" type="presOf" srcId="{AB983137-8525-46DD-9324-213389BEBA5B}" destId="{35A45476-573A-4338-BE9A-03B96474B598}" srcOrd="0" destOrd="0" presId="urn:microsoft.com/office/officeart/2008/layout/LinedList"/>
    <dgm:cxn modelId="{0889CF4A-EECE-4E18-9D11-309FF5E839E6}" srcId="{2251450A-7D25-45CE-9555-C3139FE9C3FD}" destId="{4F588073-7966-4887-9B5E-EC5FEDFCDB81}" srcOrd="3" destOrd="0" parTransId="{B93EAFB1-7B05-4463-8CF1-A6B2BE4E74FB}" sibTransId="{44B9D07B-F2E9-4354-A9A9-2E8A2CB5D36F}"/>
    <dgm:cxn modelId="{CC4FF050-BE06-4A16-BC7C-4F78F551D1DD}" type="presOf" srcId="{FE20486F-D803-465A-B0D2-C8E20D36878B}" destId="{FD65738E-3C05-4917-89AE-141C6E8CE551}" srcOrd="0" destOrd="0" presId="urn:microsoft.com/office/officeart/2008/layout/LinedList"/>
    <dgm:cxn modelId="{4B1D8E52-F7B2-4D45-A04A-A56A5C6C9E77}" srcId="{2251450A-7D25-45CE-9555-C3139FE9C3FD}" destId="{F6CA2B58-E7F3-43E8-8819-716BFA0FB7C9}" srcOrd="4" destOrd="0" parTransId="{0790AC94-D52B-4ECE-A1F7-3C01413F23B2}" sibTransId="{934CC62E-72A1-4DA2-81D7-D82818F27638}"/>
    <dgm:cxn modelId="{9291A05E-D238-4CB2-AE47-D9A89282706E}" srcId="{F6CA2B58-E7F3-43E8-8819-716BFA0FB7C9}" destId="{FE20486F-D803-465A-B0D2-C8E20D36878B}" srcOrd="0" destOrd="0" parTransId="{1AB96009-A385-47E3-A7E2-32F3E18F935E}" sibTransId="{4290F853-A344-4913-8FBC-7EAFFB526D9F}"/>
    <dgm:cxn modelId="{F63B7D70-1F97-42D3-A67B-72D549524B4F}" srcId="{2251450A-7D25-45CE-9555-C3139FE9C3FD}" destId="{1F07FB68-C0B3-4AB4-AD2E-316648535556}" srcOrd="2" destOrd="0" parTransId="{1CCF5577-489F-43E0-8395-774CC1709BCA}" sibTransId="{2EAE912E-5ED2-4197-9D9E-95ABBD73202C}"/>
    <dgm:cxn modelId="{98AFCC71-95B3-4529-8B39-F6DB3CBB429B}" type="presOf" srcId="{3B6F355B-94CC-4BDE-9B03-60FC25CB1131}" destId="{50A1DCAB-2272-4424-9DAF-43B078E1BFCA}" srcOrd="0" destOrd="0" presId="urn:microsoft.com/office/officeart/2008/layout/LinedList"/>
    <dgm:cxn modelId="{08113578-3EAF-48C3-BE7E-3A74AFC85241}" srcId="{D12EDCF8-55C9-4A35-8F52-78D70C8CDD80}" destId="{7DE4C266-BA81-4D77-AF56-340C76A9489F}" srcOrd="1" destOrd="0" parTransId="{5454CFA2-1B4D-4D0F-B380-B8A6329743C1}" sibTransId="{1DB5330B-AEB6-4839-BA16-E2A796241F00}"/>
    <dgm:cxn modelId="{FA6DE687-A72B-4D3C-B085-E7DC1687875D}" type="presOf" srcId="{F6CA2B58-E7F3-43E8-8819-716BFA0FB7C9}" destId="{17849CB4-1DE1-4454-8002-3A728645A6F9}" srcOrd="0" destOrd="0" presId="urn:microsoft.com/office/officeart/2008/layout/LinedList"/>
    <dgm:cxn modelId="{DE1D459C-BD40-4502-B7B5-27BE025A08F3}" srcId="{F6CA2B58-E7F3-43E8-8819-716BFA0FB7C9}" destId="{3B6F355B-94CC-4BDE-9B03-60FC25CB1131}" srcOrd="1" destOrd="0" parTransId="{3D463438-A714-4DF6-876C-80C3F79B8D0E}" sibTransId="{B9572BF7-31D7-4A1E-A80A-D767EAC94C8D}"/>
    <dgm:cxn modelId="{3B52F0A6-73FE-4ACC-A0E5-B5587EC59985}" srcId="{2251450A-7D25-45CE-9555-C3139FE9C3FD}" destId="{D12EDCF8-55C9-4A35-8F52-78D70C8CDD80}" srcOrd="0" destOrd="0" parTransId="{4FA05AFE-7F10-4A3E-A7C0-52AC4B2915D5}" sibTransId="{5A32BF2A-975E-4A00-904B-8F6C5C8B2313}"/>
    <dgm:cxn modelId="{A2204BB3-7202-4C29-9C49-EB5630D68C10}" type="presOf" srcId="{4F588073-7966-4887-9B5E-EC5FEDFCDB81}" destId="{43585E39-4940-4A7F-93F1-C9EB72AA59EA}" srcOrd="0" destOrd="0" presId="urn:microsoft.com/office/officeart/2008/layout/LinedList"/>
    <dgm:cxn modelId="{DCF18BC2-1A1F-48DA-9EF7-BB52059AE823}" type="presOf" srcId="{30C872C8-C174-4BC3-BD28-C9F7D7AF0F19}" destId="{6D69F95B-E1FC-49B8-BFC1-5F267660080D}" srcOrd="0" destOrd="0" presId="urn:microsoft.com/office/officeart/2008/layout/LinedList"/>
    <dgm:cxn modelId="{B8561DD1-C22E-4519-822F-EEC354967389}" srcId="{F6CA2B58-E7F3-43E8-8819-716BFA0FB7C9}" destId="{AB983137-8525-46DD-9324-213389BEBA5B}" srcOrd="2" destOrd="0" parTransId="{1599B4AA-DD29-41EC-AD09-6FAC20C61146}" sibTransId="{8EF67AC5-5B15-40DB-A103-9DE431ED85CF}"/>
    <dgm:cxn modelId="{E9D4F4E9-E089-49F4-85AF-161E4A276A8E}" srcId="{D12EDCF8-55C9-4A35-8F52-78D70C8CDD80}" destId="{30C872C8-C174-4BC3-BD28-C9F7D7AF0F19}" srcOrd="2" destOrd="0" parTransId="{1B6E0810-701D-465C-B9AD-F8B1B170C844}" sibTransId="{D00956DA-C346-4127-9236-C69B0FFD44FF}"/>
    <dgm:cxn modelId="{C31028F0-CA26-467C-B0B6-DFBF78C809B5}" type="presOf" srcId="{51334B08-9816-4B15-A00E-DF209F6DED09}" destId="{6B578A97-3953-4F80-89CA-85F77F126B0E}" srcOrd="0" destOrd="0" presId="urn:microsoft.com/office/officeart/2008/layout/LinedList"/>
    <dgm:cxn modelId="{A06073F6-B375-4907-84A8-1426262F0573}" type="presOf" srcId="{2251450A-7D25-45CE-9555-C3139FE9C3FD}" destId="{918EA77F-9E55-4B86-AA98-C8979F82CEEA}" srcOrd="0" destOrd="0" presId="urn:microsoft.com/office/officeart/2008/layout/LinedList"/>
    <dgm:cxn modelId="{38EAD3FD-8BBF-4DD7-B910-A48FFBFC7DDF}" type="presOf" srcId="{1F07FB68-C0B3-4AB4-AD2E-316648535556}" destId="{A3EB4E88-61FC-4E06-9565-00A298E40909}" srcOrd="0" destOrd="0" presId="urn:microsoft.com/office/officeart/2008/layout/LinedList"/>
    <dgm:cxn modelId="{7BB3EE56-D647-43DF-8FE9-F136756F9356}" type="presParOf" srcId="{918EA77F-9E55-4B86-AA98-C8979F82CEEA}" destId="{00322D61-1EF6-4417-B5BA-DDF2D036E7C4}" srcOrd="0" destOrd="0" presId="urn:microsoft.com/office/officeart/2008/layout/LinedList"/>
    <dgm:cxn modelId="{62D5153B-0D8A-459F-A051-62B51A3C2950}" type="presParOf" srcId="{918EA77F-9E55-4B86-AA98-C8979F82CEEA}" destId="{D4B37115-8FDA-4EEA-B27A-4081CC2CFC21}" srcOrd="1" destOrd="0" presId="urn:microsoft.com/office/officeart/2008/layout/LinedList"/>
    <dgm:cxn modelId="{C071383C-9552-4C16-9350-A02F45C74C7F}" type="presParOf" srcId="{D4B37115-8FDA-4EEA-B27A-4081CC2CFC21}" destId="{1DA0D4A3-D2AC-4A8A-996A-CD121AAB48D3}" srcOrd="0" destOrd="0" presId="urn:microsoft.com/office/officeart/2008/layout/LinedList"/>
    <dgm:cxn modelId="{D652D289-A218-4B5E-B234-87E76DAD8615}" type="presParOf" srcId="{D4B37115-8FDA-4EEA-B27A-4081CC2CFC21}" destId="{6713258A-991F-48E6-85B1-3BBD20811664}" srcOrd="1" destOrd="0" presId="urn:microsoft.com/office/officeart/2008/layout/LinedList"/>
    <dgm:cxn modelId="{F7056630-E988-4D24-B322-DCDB79AFD70E}" type="presParOf" srcId="{6713258A-991F-48E6-85B1-3BBD20811664}" destId="{36D9D593-DDD3-4102-82D0-073C0F770160}" srcOrd="0" destOrd="0" presId="urn:microsoft.com/office/officeart/2008/layout/LinedList"/>
    <dgm:cxn modelId="{7CCCFAA3-2865-49AD-BE9B-F3EC03E186A2}" type="presParOf" srcId="{6713258A-991F-48E6-85B1-3BBD20811664}" destId="{EEBA3644-7502-4FC4-9670-E2179855261E}" srcOrd="1" destOrd="0" presId="urn:microsoft.com/office/officeart/2008/layout/LinedList"/>
    <dgm:cxn modelId="{E0F8A1F9-38C1-4020-BD07-98268A6372E7}" type="presParOf" srcId="{EEBA3644-7502-4FC4-9670-E2179855261E}" destId="{29C08C4D-66EE-4882-9179-D17093C8BF14}" srcOrd="0" destOrd="0" presId="urn:microsoft.com/office/officeart/2008/layout/LinedList"/>
    <dgm:cxn modelId="{7680ACD0-7A72-4F98-9AF3-24B4962DA7DE}" type="presParOf" srcId="{EEBA3644-7502-4FC4-9670-E2179855261E}" destId="{6B578A97-3953-4F80-89CA-85F77F126B0E}" srcOrd="1" destOrd="0" presId="urn:microsoft.com/office/officeart/2008/layout/LinedList"/>
    <dgm:cxn modelId="{E532AF5B-1B48-49EF-83EA-4995F4E51140}" type="presParOf" srcId="{EEBA3644-7502-4FC4-9670-E2179855261E}" destId="{0C97DCA6-514A-486D-88C3-EF9F017A23BD}" srcOrd="2" destOrd="0" presId="urn:microsoft.com/office/officeart/2008/layout/LinedList"/>
    <dgm:cxn modelId="{954C6E6C-46BE-4D2C-9D9C-547C09EAF86A}" type="presParOf" srcId="{6713258A-991F-48E6-85B1-3BBD20811664}" destId="{C59D5A4F-5814-4E76-92B7-632F2C886C83}" srcOrd="2" destOrd="0" presId="urn:microsoft.com/office/officeart/2008/layout/LinedList"/>
    <dgm:cxn modelId="{68BBEB5C-979C-4E4D-8B04-D24C27569AB2}" type="presParOf" srcId="{6713258A-991F-48E6-85B1-3BBD20811664}" destId="{A6D989CD-D93D-4D50-A149-9F2CCA7FA3FC}" srcOrd="3" destOrd="0" presId="urn:microsoft.com/office/officeart/2008/layout/LinedList"/>
    <dgm:cxn modelId="{89579523-52D3-4D0A-BE7A-A5B7CE6DA274}" type="presParOf" srcId="{6713258A-991F-48E6-85B1-3BBD20811664}" destId="{17FD5977-1320-457B-B958-1F7626974178}" srcOrd="4" destOrd="0" presId="urn:microsoft.com/office/officeart/2008/layout/LinedList"/>
    <dgm:cxn modelId="{C7638539-7F33-4E1A-AC46-6A33ACCEBF60}" type="presParOf" srcId="{17FD5977-1320-457B-B958-1F7626974178}" destId="{4F2A7711-FAB6-49FC-9C4D-BE682430C3BD}" srcOrd="0" destOrd="0" presId="urn:microsoft.com/office/officeart/2008/layout/LinedList"/>
    <dgm:cxn modelId="{2218F2DB-4A53-4284-B765-F241CF8B5EEE}" type="presParOf" srcId="{17FD5977-1320-457B-B958-1F7626974178}" destId="{6967B3AE-CBDD-4CC1-8F7F-2FCAA45A4C5F}" srcOrd="1" destOrd="0" presId="urn:microsoft.com/office/officeart/2008/layout/LinedList"/>
    <dgm:cxn modelId="{04437BA3-D2DA-44DD-BBD4-2FEB29785D2A}" type="presParOf" srcId="{17FD5977-1320-457B-B958-1F7626974178}" destId="{9E83EC77-CD4F-43D2-9CAD-45DE741C2957}" srcOrd="2" destOrd="0" presId="urn:microsoft.com/office/officeart/2008/layout/LinedList"/>
    <dgm:cxn modelId="{542EE40B-8730-4F0E-8D9B-3FBBD0C6259F}" type="presParOf" srcId="{6713258A-991F-48E6-85B1-3BBD20811664}" destId="{61AEBE7E-F064-453F-9EB8-FF88B39113EA}" srcOrd="5" destOrd="0" presId="urn:microsoft.com/office/officeart/2008/layout/LinedList"/>
    <dgm:cxn modelId="{5F6396D9-17B0-43BE-90F9-A7D8385ACA72}" type="presParOf" srcId="{6713258A-991F-48E6-85B1-3BBD20811664}" destId="{C103F65F-7677-4FCD-AB0F-4E7C8685CBB0}" srcOrd="6" destOrd="0" presId="urn:microsoft.com/office/officeart/2008/layout/LinedList"/>
    <dgm:cxn modelId="{9BCB39D4-64C8-4636-916F-6B7741D1B4E2}" type="presParOf" srcId="{6713258A-991F-48E6-85B1-3BBD20811664}" destId="{0CC3BF75-597B-48C4-AE71-DF3FAE121A65}" srcOrd="7" destOrd="0" presId="urn:microsoft.com/office/officeart/2008/layout/LinedList"/>
    <dgm:cxn modelId="{0D81ABAC-A863-42F0-974E-3E1565B7179D}" type="presParOf" srcId="{0CC3BF75-597B-48C4-AE71-DF3FAE121A65}" destId="{2696B0E5-E2E6-48D7-8ABF-D5048384508D}" srcOrd="0" destOrd="0" presId="urn:microsoft.com/office/officeart/2008/layout/LinedList"/>
    <dgm:cxn modelId="{CE24F88F-405A-4B25-A9D1-CBAA40E9D1EF}" type="presParOf" srcId="{0CC3BF75-597B-48C4-AE71-DF3FAE121A65}" destId="{6D69F95B-E1FC-49B8-BFC1-5F267660080D}" srcOrd="1" destOrd="0" presId="urn:microsoft.com/office/officeart/2008/layout/LinedList"/>
    <dgm:cxn modelId="{9810950E-D13E-49AA-AEA8-C0450D28D26E}" type="presParOf" srcId="{0CC3BF75-597B-48C4-AE71-DF3FAE121A65}" destId="{ED513043-3935-46CE-9E84-372B7630290D}" srcOrd="2" destOrd="0" presId="urn:microsoft.com/office/officeart/2008/layout/LinedList"/>
    <dgm:cxn modelId="{F041C853-41D9-47D6-A0D5-E58FBDAC3186}" type="presParOf" srcId="{6713258A-991F-48E6-85B1-3BBD20811664}" destId="{8F90B1F7-1785-4038-86A7-A554B54D2CAB}" srcOrd="8" destOrd="0" presId="urn:microsoft.com/office/officeart/2008/layout/LinedList"/>
    <dgm:cxn modelId="{9004DD44-D2E3-4B18-B4C7-07F5539D0D59}" type="presParOf" srcId="{6713258A-991F-48E6-85B1-3BBD20811664}" destId="{2A009A3E-B6B5-4539-A007-829FE1BFAC7C}" srcOrd="9" destOrd="0" presId="urn:microsoft.com/office/officeart/2008/layout/LinedList"/>
    <dgm:cxn modelId="{FC095EFC-5F50-4A2A-A6CB-3380F558967F}" type="presParOf" srcId="{918EA77F-9E55-4B86-AA98-C8979F82CEEA}" destId="{479EC3EA-4FB1-47AD-A5AC-E324DF4CBA2C}" srcOrd="2" destOrd="0" presId="urn:microsoft.com/office/officeart/2008/layout/LinedList"/>
    <dgm:cxn modelId="{7633A0BD-24BA-4BE1-8D13-05E17C74358C}" type="presParOf" srcId="{918EA77F-9E55-4B86-AA98-C8979F82CEEA}" destId="{4ABC8185-AB93-4B86-995C-6E6D4D2D8E54}" srcOrd="3" destOrd="0" presId="urn:microsoft.com/office/officeart/2008/layout/LinedList"/>
    <dgm:cxn modelId="{94892565-75EF-409C-9A85-724F8BF559BB}" type="presParOf" srcId="{4ABC8185-AB93-4B86-995C-6E6D4D2D8E54}" destId="{158BD760-4BB6-4551-8B3B-6B221E071FC9}" srcOrd="0" destOrd="0" presId="urn:microsoft.com/office/officeart/2008/layout/LinedList"/>
    <dgm:cxn modelId="{921B0AFC-5A99-4547-8014-D5D51592DCAD}" type="presParOf" srcId="{4ABC8185-AB93-4B86-995C-6E6D4D2D8E54}" destId="{EBF7F3B5-2875-4BB7-B30B-7D82126F1417}" srcOrd="1" destOrd="0" presId="urn:microsoft.com/office/officeart/2008/layout/LinedList"/>
    <dgm:cxn modelId="{3FDBBCC9-F2A5-4D36-8FE9-ED7173200885}" type="presParOf" srcId="{918EA77F-9E55-4B86-AA98-C8979F82CEEA}" destId="{B592E0E7-5FA3-4848-9ECA-6575888731D7}" srcOrd="4" destOrd="0" presId="urn:microsoft.com/office/officeart/2008/layout/LinedList"/>
    <dgm:cxn modelId="{E78417AC-9D9F-4DF7-9EBE-4664BE644FDC}" type="presParOf" srcId="{918EA77F-9E55-4B86-AA98-C8979F82CEEA}" destId="{B790C405-306A-4F87-BB8D-AB5C1C7B648C}" srcOrd="5" destOrd="0" presId="urn:microsoft.com/office/officeart/2008/layout/LinedList"/>
    <dgm:cxn modelId="{FF3B678C-F379-43F3-AE3B-BCFEC13E94E5}" type="presParOf" srcId="{B790C405-306A-4F87-BB8D-AB5C1C7B648C}" destId="{A3EB4E88-61FC-4E06-9565-00A298E40909}" srcOrd="0" destOrd="0" presId="urn:microsoft.com/office/officeart/2008/layout/LinedList"/>
    <dgm:cxn modelId="{740F4395-E837-4B53-9363-568082C39010}" type="presParOf" srcId="{B790C405-306A-4F87-BB8D-AB5C1C7B648C}" destId="{4ACCA5B3-688B-4643-B318-F312A43636EE}" srcOrd="1" destOrd="0" presId="urn:microsoft.com/office/officeart/2008/layout/LinedList"/>
    <dgm:cxn modelId="{852140EF-35A0-4DDF-873A-7B9B495D50DB}" type="presParOf" srcId="{918EA77F-9E55-4B86-AA98-C8979F82CEEA}" destId="{FA89B4A4-0A57-4353-9849-8ECD22F7E854}" srcOrd="6" destOrd="0" presId="urn:microsoft.com/office/officeart/2008/layout/LinedList"/>
    <dgm:cxn modelId="{4FB274C3-9EB6-4C99-B3B2-D9B5643013F2}" type="presParOf" srcId="{918EA77F-9E55-4B86-AA98-C8979F82CEEA}" destId="{7F7A83A3-4ED1-4F21-BA50-50C8A5293B24}" srcOrd="7" destOrd="0" presId="urn:microsoft.com/office/officeart/2008/layout/LinedList"/>
    <dgm:cxn modelId="{DCFCB481-5312-413B-91E2-FA6F2C296FD5}" type="presParOf" srcId="{7F7A83A3-4ED1-4F21-BA50-50C8A5293B24}" destId="{43585E39-4940-4A7F-93F1-C9EB72AA59EA}" srcOrd="0" destOrd="0" presId="urn:microsoft.com/office/officeart/2008/layout/LinedList"/>
    <dgm:cxn modelId="{847A36D4-DF82-42B1-9A7D-7499E316723D}" type="presParOf" srcId="{7F7A83A3-4ED1-4F21-BA50-50C8A5293B24}" destId="{7D008CAB-1995-491E-B96F-115B28BF4012}" srcOrd="1" destOrd="0" presId="urn:microsoft.com/office/officeart/2008/layout/LinedList"/>
    <dgm:cxn modelId="{63B1DD83-0169-49AC-BF4F-93AD06339EEB}" type="presParOf" srcId="{918EA77F-9E55-4B86-AA98-C8979F82CEEA}" destId="{722DA91F-542C-4E63-AD2B-B2781EA39F3E}" srcOrd="8" destOrd="0" presId="urn:microsoft.com/office/officeart/2008/layout/LinedList"/>
    <dgm:cxn modelId="{EE522D80-D447-43DD-948E-727F4439DD38}" type="presParOf" srcId="{918EA77F-9E55-4B86-AA98-C8979F82CEEA}" destId="{45D1D7E8-E23B-44A2-BBA9-3E2270BE8419}" srcOrd="9" destOrd="0" presId="urn:microsoft.com/office/officeart/2008/layout/LinedList"/>
    <dgm:cxn modelId="{2690341A-A0DD-4630-AEA3-9D1FB038B1B2}" type="presParOf" srcId="{45D1D7E8-E23B-44A2-BBA9-3E2270BE8419}" destId="{17849CB4-1DE1-4454-8002-3A728645A6F9}" srcOrd="0" destOrd="0" presId="urn:microsoft.com/office/officeart/2008/layout/LinedList"/>
    <dgm:cxn modelId="{679EC1A1-6E1E-4316-BE43-20F92353FBCA}" type="presParOf" srcId="{45D1D7E8-E23B-44A2-BBA9-3E2270BE8419}" destId="{CCBD21C8-AE51-4648-A53C-D92AC7C3A559}" srcOrd="1" destOrd="0" presId="urn:microsoft.com/office/officeart/2008/layout/LinedList"/>
    <dgm:cxn modelId="{09398970-6273-43D5-8CB1-B2C62C5BF18F}" type="presParOf" srcId="{CCBD21C8-AE51-4648-A53C-D92AC7C3A559}" destId="{B9926FA4-EB68-4A0B-BEFB-5DC146DB8F6D}" srcOrd="0" destOrd="0" presId="urn:microsoft.com/office/officeart/2008/layout/LinedList"/>
    <dgm:cxn modelId="{4D5B51C4-8FD8-453A-BB68-EBFC8FE98694}" type="presParOf" srcId="{CCBD21C8-AE51-4648-A53C-D92AC7C3A559}" destId="{DC3E50D6-7ABE-4819-B75D-55CCA37A04E9}" srcOrd="1" destOrd="0" presId="urn:microsoft.com/office/officeart/2008/layout/LinedList"/>
    <dgm:cxn modelId="{A7DFBAA4-7C78-4E01-9D19-F6655C01CD08}" type="presParOf" srcId="{DC3E50D6-7ABE-4819-B75D-55CCA37A04E9}" destId="{A914D9D4-7403-48D1-B466-22E65A634EBA}" srcOrd="0" destOrd="0" presId="urn:microsoft.com/office/officeart/2008/layout/LinedList"/>
    <dgm:cxn modelId="{D9C7F6BA-2DF1-436E-B374-1F4F3D7F940A}" type="presParOf" srcId="{DC3E50D6-7ABE-4819-B75D-55CCA37A04E9}" destId="{FD65738E-3C05-4917-89AE-141C6E8CE551}" srcOrd="1" destOrd="0" presId="urn:microsoft.com/office/officeart/2008/layout/LinedList"/>
    <dgm:cxn modelId="{85494F92-6A22-40EA-91A1-EE1A82BB9C2E}" type="presParOf" srcId="{DC3E50D6-7ABE-4819-B75D-55CCA37A04E9}" destId="{535569E1-15B5-47F3-AE58-AEA39DDB6BA7}" srcOrd="2" destOrd="0" presId="urn:microsoft.com/office/officeart/2008/layout/LinedList"/>
    <dgm:cxn modelId="{79FEFF39-8D4D-434C-B13A-8DE877C79535}" type="presParOf" srcId="{CCBD21C8-AE51-4648-A53C-D92AC7C3A559}" destId="{3977F87F-9422-4739-99FB-8C97FF51604A}" srcOrd="2" destOrd="0" presId="urn:microsoft.com/office/officeart/2008/layout/LinedList"/>
    <dgm:cxn modelId="{1DA7205F-6BB6-4118-9899-1129493CAF31}" type="presParOf" srcId="{CCBD21C8-AE51-4648-A53C-D92AC7C3A559}" destId="{6AD8BABF-FDBB-40C4-95A1-3ABAA5A3631A}" srcOrd="3" destOrd="0" presId="urn:microsoft.com/office/officeart/2008/layout/LinedList"/>
    <dgm:cxn modelId="{C819D838-6072-4EA6-BD0B-C32012E74F9F}" type="presParOf" srcId="{CCBD21C8-AE51-4648-A53C-D92AC7C3A559}" destId="{CEA61CF2-05DE-489B-A7EC-85821D70ABE9}" srcOrd="4" destOrd="0" presId="urn:microsoft.com/office/officeart/2008/layout/LinedList"/>
    <dgm:cxn modelId="{C8CEE95A-4628-4CF4-80D3-FB972B4D9D84}" type="presParOf" srcId="{CEA61CF2-05DE-489B-A7EC-85821D70ABE9}" destId="{5AEB8403-864F-4CCD-9C6B-8147F4D15BC8}" srcOrd="0" destOrd="0" presId="urn:microsoft.com/office/officeart/2008/layout/LinedList"/>
    <dgm:cxn modelId="{47C62DBA-2516-4785-A2E4-293DE5894BF4}" type="presParOf" srcId="{CEA61CF2-05DE-489B-A7EC-85821D70ABE9}" destId="{50A1DCAB-2272-4424-9DAF-43B078E1BFCA}" srcOrd="1" destOrd="0" presId="urn:microsoft.com/office/officeart/2008/layout/LinedList"/>
    <dgm:cxn modelId="{E5F71B3D-EC71-4C55-A508-CF4BB20825DE}" type="presParOf" srcId="{CEA61CF2-05DE-489B-A7EC-85821D70ABE9}" destId="{A5C7AB3C-D53D-4DF8-A2D7-4E681D069A1C}" srcOrd="2" destOrd="0" presId="urn:microsoft.com/office/officeart/2008/layout/LinedList"/>
    <dgm:cxn modelId="{6C964359-84F0-4FF5-ACB1-5A87A6E214AA}" type="presParOf" srcId="{CCBD21C8-AE51-4648-A53C-D92AC7C3A559}" destId="{0FD4B4B2-4C2E-4375-BC27-FA6E3DE460A1}" srcOrd="5" destOrd="0" presId="urn:microsoft.com/office/officeart/2008/layout/LinedList"/>
    <dgm:cxn modelId="{1310EE86-E9C3-4E67-BA6E-0408B3DC6A23}" type="presParOf" srcId="{CCBD21C8-AE51-4648-A53C-D92AC7C3A559}" destId="{19853BA1-A801-4A93-92FE-18E0CF492A68}" srcOrd="6" destOrd="0" presId="urn:microsoft.com/office/officeart/2008/layout/LinedList"/>
    <dgm:cxn modelId="{EB551FBA-7729-4D58-BB72-F9CC360077F3}" type="presParOf" srcId="{CCBD21C8-AE51-4648-A53C-D92AC7C3A559}" destId="{5AD5AD42-6546-49EE-9339-8B69652C34D0}" srcOrd="7" destOrd="0" presId="urn:microsoft.com/office/officeart/2008/layout/LinedList"/>
    <dgm:cxn modelId="{8AFF676A-267E-4FCC-904F-BDDA9D9B33C2}" type="presParOf" srcId="{5AD5AD42-6546-49EE-9339-8B69652C34D0}" destId="{1198F99E-C936-4322-837A-B6BAD0E7A6D0}" srcOrd="0" destOrd="0" presId="urn:microsoft.com/office/officeart/2008/layout/LinedList"/>
    <dgm:cxn modelId="{47BC773C-A148-4731-93D3-413C524CC259}" type="presParOf" srcId="{5AD5AD42-6546-49EE-9339-8B69652C34D0}" destId="{35A45476-573A-4338-BE9A-03B96474B598}" srcOrd="1" destOrd="0" presId="urn:microsoft.com/office/officeart/2008/layout/LinedList"/>
    <dgm:cxn modelId="{42B981B6-DE88-432E-8B63-6983D9866E06}" type="presParOf" srcId="{5AD5AD42-6546-49EE-9339-8B69652C34D0}" destId="{30518584-32B5-42FA-AA3B-D3DA3336055A}" srcOrd="2" destOrd="0" presId="urn:microsoft.com/office/officeart/2008/layout/LinedList"/>
    <dgm:cxn modelId="{770DE485-25E3-4DA4-A949-CB510E2FBEEF}" type="presParOf" srcId="{CCBD21C8-AE51-4648-A53C-D92AC7C3A559}" destId="{980B0829-C126-4DD2-87AF-CE20537FA55D}" srcOrd="8" destOrd="0" presId="urn:microsoft.com/office/officeart/2008/layout/LinedList"/>
    <dgm:cxn modelId="{7BCEC33E-CBDE-4FB6-8960-AA634484F072}" type="presParOf" srcId="{CCBD21C8-AE51-4648-A53C-D92AC7C3A559}" destId="{2A99D8A8-B375-41D1-99A9-2008EB0314A5}"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29456-E045-41B6-92CB-58BC36917A5F}">
      <dsp:nvSpPr>
        <dsp:cNvPr id="0" name=""/>
        <dsp:cNvSpPr/>
      </dsp:nvSpPr>
      <dsp:spPr>
        <a:xfrm>
          <a:off x="0" y="0"/>
          <a:ext cx="4050506" cy="6324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alibri"/>
              <a:ea typeface="MS PGothic" pitchFamily="34" charset="-128"/>
            </a:rPr>
            <a:t>↓</a:t>
          </a:r>
          <a:r>
            <a:rPr lang="en-US" sz="2200" b="1" kern="1200" dirty="0">
              <a:latin typeface="Arial" panose="020B0604020202020204" pitchFamily="34" charset="0"/>
              <a:ea typeface="MS PGothic" pitchFamily="34" charset="-128"/>
              <a:cs typeface="Arial" panose="020B0604020202020204" pitchFamily="34" charset="0"/>
            </a:rPr>
            <a:t>Nonverbal communication</a:t>
          </a:r>
        </a:p>
        <a:p>
          <a:pPr marL="0" lvl="0" indent="0" algn="ctr" defTabSz="977900">
            <a:lnSpc>
              <a:spcPct val="90000"/>
            </a:lnSpc>
            <a:spcBef>
              <a:spcPct val="0"/>
            </a:spcBef>
            <a:spcAft>
              <a:spcPct val="35000"/>
            </a:spcAft>
            <a:buNone/>
          </a:pPr>
          <a:r>
            <a:rPr lang="en-US" sz="2200" b="1" kern="1200" dirty="0">
              <a:latin typeface="Arial" panose="020B0604020202020204" pitchFamily="34" charset="0"/>
              <a:ea typeface="MS PGothic" pitchFamily="34" charset="-128"/>
              <a:cs typeface="Arial" panose="020B0604020202020204" pitchFamily="34" charset="0"/>
            </a:rPr>
            <a:t>↓ Reciprocity</a:t>
          </a:r>
        </a:p>
        <a:p>
          <a:pPr marL="0" lvl="0" indent="0" algn="ctr" defTabSz="977900">
            <a:lnSpc>
              <a:spcPct val="90000"/>
            </a:lnSpc>
            <a:spcBef>
              <a:spcPct val="0"/>
            </a:spcBef>
            <a:spcAft>
              <a:spcPct val="35000"/>
            </a:spcAft>
            <a:buNone/>
          </a:pPr>
          <a:r>
            <a:rPr lang="en-US" sz="2200" b="1" kern="1200" dirty="0">
              <a:latin typeface="Arial" panose="020B0604020202020204" pitchFamily="34" charset="0"/>
              <a:ea typeface="MS PGothic" pitchFamily="34" charset="-128"/>
              <a:cs typeface="Arial" panose="020B0604020202020204" pitchFamily="34" charset="0"/>
            </a:rPr>
            <a:t>Stereotyped language</a:t>
          </a:r>
        </a:p>
        <a:p>
          <a:pPr marL="0" lvl="0" indent="0" algn="ctr" defTabSz="977900">
            <a:lnSpc>
              <a:spcPct val="90000"/>
            </a:lnSpc>
            <a:spcBef>
              <a:spcPct val="0"/>
            </a:spcBef>
            <a:spcAft>
              <a:spcPct val="35000"/>
            </a:spcAft>
            <a:buNone/>
          </a:pPr>
          <a:r>
            <a:rPr lang="en-US" sz="2200" b="1" kern="1200" dirty="0">
              <a:latin typeface="Arial" panose="020B0604020202020204" pitchFamily="34" charset="0"/>
              <a:ea typeface="MS PGothic" pitchFamily="34" charset="-128"/>
              <a:cs typeface="Arial" panose="020B0604020202020204" pitchFamily="34" charset="0"/>
            </a:rPr>
            <a:t>Self dialoguing/scripting</a:t>
          </a:r>
        </a:p>
        <a:p>
          <a:pPr marL="0" lvl="0" indent="0" algn="ctr" defTabSz="977900">
            <a:lnSpc>
              <a:spcPct val="90000"/>
            </a:lnSpc>
            <a:spcBef>
              <a:spcPct val="0"/>
            </a:spcBef>
            <a:spcAft>
              <a:spcPct val="35000"/>
            </a:spcAft>
            <a:buNone/>
          </a:pPr>
          <a:r>
            <a:rPr lang="en-US" sz="2200" b="1" kern="1200" dirty="0">
              <a:latin typeface="Arial" panose="020B0604020202020204" pitchFamily="34" charset="0"/>
              <a:ea typeface="MS PGothic" pitchFamily="34" charset="-128"/>
              <a:cs typeface="Arial" panose="020B0604020202020204" pitchFamily="34" charset="0"/>
            </a:rPr>
            <a:t>↓ Spontaneous play </a:t>
          </a:r>
        </a:p>
        <a:p>
          <a:pPr marL="0" lvl="0" indent="0" algn="ctr" defTabSz="977900">
            <a:lnSpc>
              <a:spcPct val="90000"/>
            </a:lnSpc>
            <a:spcBef>
              <a:spcPct val="0"/>
            </a:spcBef>
            <a:spcAft>
              <a:spcPct val="35000"/>
            </a:spcAft>
            <a:buNone/>
          </a:pPr>
          <a:r>
            <a:rPr lang="en-US" sz="2200" b="1" kern="1200" dirty="0">
              <a:latin typeface="Arial" panose="020B0604020202020204" pitchFamily="34" charset="0"/>
              <a:ea typeface="MS PGothic" pitchFamily="34" charset="-128"/>
              <a:cs typeface="Arial" panose="020B0604020202020204" pitchFamily="34" charset="0"/>
            </a:rPr>
            <a:t>Preoccupation</a:t>
          </a:r>
        </a:p>
        <a:p>
          <a:pPr marL="0" lvl="0" indent="0" algn="ctr" defTabSz="977900">
            <a:lnSpc>
              <a:spcPct val="90000"/>
            </a:lnSpc>
            <a:spcBef>
              <a:spcPct val="0"/>
            </a:spcBef>
            <a:spcAft>
              <a:spcPct val="35000"/>
            </a:spcAft>
            <a:buNone/>
          </a:pPr>
          <a:r>
            <a:rPr lang="en-US" sz="2200" b="1" kern="1200" dirty="0">
              <a:latin typeface="Arial" panose="020B0604020202020204" pitchFamily="34" charset="0"/>
              <a:ea typeface="MS PGothic" pitchFamily="34" charset="-128"/>
              <a:cs typeface="Arial" panose="020B0604020202020204" pitchFamily="34" charset="0"/>
            </a:rPr>
            <a:t>Stereotypies </a:t>
          </a:r>
        </a:p>
        <a:p>
          <a:pPr marL="0" lvl="0" indent="0" algn="ctr" defTabSz="977900">
            <a:lnSpc>
              <a:spcPct val="90000"/>
            </a:lnSpc>
            <a:spcBef>
              <a:spcPct val="0"/>
            </a:spcBef>
            <a:spcAft>
              <a:spcPct val="35000"/>
            </a:spcAft>
            <a:buNone/>
          </a:pPr>
          <a:r>
            <a:rPr lang="en-US" sz="2200" b="1" kern="1200" dirty="0">
              <a:latin typeface="Arial" panose="020B0604020202020204" pitchFamily="34" charset="0"/>
              <a:ea typeface="MS PGothic" pitchFamily="34" charset="-128"/>
              <a:cs typeface="Arial" panose="020B0604020202020204" pitchFamily="34" charset="0"/>
            </a:rPr>
            <a:t>↓ Social communication   </a:t>
          </a:r>
          <a:endParaRPr lang="en-US" sz="2200" b="1" kern="1200" dirty="0">
            <a:latin typeface="Arial" panose="020B0604020202020204" pitchFamily="34" charset="0"/>
            <a:cs typeface="Arial" panose="020B0604020202020204" pitchFamily="34" charset="0"/>
          </a:endParaRPr>
        </a:p>
      </dsp:txBody>
      <dsp:txXfrm>
        <a:off x="0" y="2529840"/>
        <a:ext cx="4050506" cy="2529840"/>
      </dsp:txXfrm>
    </dsp:sp>
    <dsp:sp modelId="{70944BCB-C976-4BD3-935E-AE053A2F6130}">
      <dsp:nvSpPr>
        <dsp:cNvPr id="0" name=""/>
        <dsp:cNvSpPr/>
      </dsp:nvSpPr>
      <dsp:spPr>
        <a:xfrm>
          <a:off x="1371593" y="304804"/>
          <a:ext cx="1371592" cy="137159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264D68-3F47-486E-8DB3-BD0173A26054}">
      <dsp:nvSpPr>
        <dsp:cNvPr id="0" name=""/>
        <dsp:cNvSpPr/>
      </dsp:nvSpPr>
      <dsp:spPr>
        <a:xfrm>
          <a:off x="4175557" y="0"/>
          <a:ext cx="4050506" cy="6324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Arial" panose="020B0604020202020204" pitchFamily="34" charset="0"/>
              <a:ea typeface="MS PGothic" pitchFamily="34" charset="-128"/>
              <a:cs typeface="Arial" panose="020B0604020202020204" pitchFamily="34" charset="0"/>
            </a:rPr>
            <a:t>Social withdrawal</a:t>
          </a:r>
        </a:p>
        <a:p>
          <a:pPr marL="0" lvl="0" indent="0" algn="ctr" defTabSz="977900">
            <a:lnSpc>
              <a:spcPct val="90000"/>
            </a:lnSpc>
            <a:spcBef>
              <a:spcPct val="0"/>
            </a:spcBef>
            <a:spcAft>
              <a:spcPct val="35000"/>
            </a:spcAft>
            <a:buNone/>
          </a:pPr>
          <a:r>
            <a:rPr lang="en-US" sz="2200" b="1" kern="1200" dirty="0">
              <a:latin typeface="Arial" panose="020B0604020202020204" pitchFamily="34" charset="0"/>
              <a:ea typeface="MS PGothic" pitchFamily="34" charset="-128"/>
              <a:cs typeface="Arial" panose="020B0604020202020204" pitchFamily="34" charset="0"/>
            </a:rPr>
            <a:t>Affective flattening</a:t>
          </a:r>
        </a:p>
        <a:p>
          <a:pPr marL="0" lvl="0" indent="0" algn="ctr" defTabSz="977900">
            <a:lnSpc>
              <a:spcPct val="90000"/>
            </a:lnSpc>
            <a:spcBef>
              <a:spcPct val="0"/>
            </a:spcBef>
            <a:spcAft>
              <a:spcPct val="35000"/>
            </a:spcAft>
            <a:buNone/>
          </a:pPr>
          <a:r>
            <a:rPr lang="en-US" sz="2200" b="1" kern="1200" dirty="0">
              <a:latin typeface="Arial" panose="020B0604020202020204" pitchFamily="34" charset="0"/>
              <a:ea typeface="MS PGothic" pitchFamily="34" charset="-128"/>
              <a:cs typeface="Arial" panose="020B0604020202020204" pitchFamily="34" charset="0"/>
            </a:rPr>
            <a:t>Disorganized speech</a:t>
          </a:r>
        </a:p>
        <a:p>
          <a:pPr marL="0" lvl="0" indent="0" algn="ctr" defTabSz="977900">
            <a:lnSpc>
              <a:spcPct val="90000"/>
            </a:lnSpc>
            <a:spcBef>
              <a:spcPct val="0"/>
            </a:spcBef>
            <a:spcAft>
              <a:spcPct val="35000"/>
            </a:spcAft>
            <a:buNone/>
          </a:pPr>
          <a:r>
            <a:rPr lang="en-US" sz="2200" b="1" kern="1200" dirty="0">
              <a:latin typeface="Arial" panose="020B0604020202020204" pitchFamily="34" charset="0"/>
              <a:ea typeface="MS PGothic" pitchFamily="34" charset="-128"/>
              <a:cs typeface="Arial" panose="020B0604020202020204" pitchFamily="34" charset="0"/>
            </a:rPr>
            <a:t>Auditory hallucinations</a:t>
          </a:r>
        </a:p>
        <a:p>
          <a:pPr marL="0" lvl="0" indent="0" algn="ctr" defTabSz="977900">
            <a:lnSpc>
              <a:spcPct val="90000"/>
            </a:lnSpc>
            <a:spcBef>
              <a:spcPct val="0"/>
            </a:spcBef>
            <a:spcAft>
              <a:spcPct val="35000"/>
            </a:spcAft>
            <a:buNone/>
          </a:pPr>
          <a:r>
            <a:rPr lang="en-US" sz="2200" b="1" kern="1200" dirty="0">
              <a:latin typeface="Arial" panose="020B0604020202020204" pitchFamily="34" charset="0"/>
              <a:ea typeface="MS PGothic" pitchFamily="34" charset="-128"/>
              <a:cs typeface="Arial" panose="020B0604020202020204" pitchFamily="34" charset="0"/>
            </a:rPr>
            <a:t>Disorganized behavior</a:t>
          </a:r>
        </a:p>
        <a:p>
          <a:pPr marL="0" lvl="0" indent="0" algn="ctr" defTabSz="977900">
            <a:lnSpc>
              <a:spcPct val="90000"/>
            </a:lnSpc>
            <a:spcBef>
              <a:spcPct val="0"/>
            </a:spcBef>
            <a:spcAft>
              <a:spcPct val="35000"/>
            </a:spcAft>
            <a:buNone/>
          </a:pPr>
          <a:r>
            <a:rPr lang="en-US" sz="2200" b="1" kern="1200" dirty="0">
              <a:latin typeface="Arial" panose="020B0604020202020204" pitchFamily="34" charset="0"/>
              <a:ea typeface="MS PGothic" pitchFamily="34" charset="-128"/>
              <a:cs typeface="Arial" panose="020B0604020202020204" pitchFamily="34" charset="0"/>
            </a:rPr>
            <a:t>Delusions</a:t>
          </a:r>
        </a:p>
        <a:p>
          <a:pPr marL="0" lvl="0" indent="0" algn="ctr" defTabSz="977900">
            <a:lnSpc>
              <a:spcPct val="90000"/>
            </a:lnSpc>
            <a:spcBef>
              <a:spcPct val="0"/>
            </a:spcBef>
            <a:spcAft>
              <a:spcPct val="35000"/>
            </a:spcAft>
            <a:buNone/>
          </a:pPr>
          <a:r>
            <a:rPr lang="en-US" sz="2200" b="1" kern="1200" dirty="0">
              <a:latin typeface="Arial" panose="020B0604020202020204" pitchFamily="34" charset="0"/>
              <a:ea typeface="MS PGothic" pitchFamily="34" charset="-128"/>
              <a:cs typeface="Arial" panose="020B0604020202020204" pitchFamily="34" charset="0"/>
            </a:rPr>
            <a:t>Catatonia </a:t>
          </a:r>
        </a:p>
        <a:p>
          <a:pPr marL="0" lvl="0" indent="0" algn="ctr" defTabSz="977900">
            <a:lnSpc>
              <a:spcPct val="90000"/>
            </a:lnSpc>
            <a:spcBef>
              <a:spcPct val="0"/>
            </a:spcBef>
            <a:spcAft>
              <a:spcPct val="35000"/>
            </a:spcAft>
            <a:buNone/>
          </a:pPr>
          <a:r>
            <a:rPr lang="en-US" sz="2200" b="1" kern="1200" dirty="0">
              <a:latin typeface="Arial" panose="020B0604020202020204" pitchFamily="34" charset="0"/>
              <a:ea typeface="MS PGothic" pitchFamily="34" charset="-128"/>
              <a:cs typeface="Arial" panose="020B0604020202020204" pitchFamily="34" charset="0"/>
            </a:rPr>
            <a:t>Negative symptoms</a:t>
          </a:r>
          <a:endParaRPr lang="en-US" sz="2200" b="1" kern="1200" dirty="0">
            <a:latin typeface="Arial" panose="020B0604020202020204" pitchFamily="34" charset="0"/>
            <a:cs typeface="Arial" panose="020B0604020202020204" pitchFamily="34" charset="0"/>
          </a:endParaRPr>
        </a:p>
      </dsp:txBody>
      <dsp:txXfrm>
        <a:off x="4175557" y="2529840"/>
        <a:ext cx="4050506" cy="2529840"/>
      </dsp:txXfrm>
    </dsp:sp>
    <dsp:sp modelId="{3F1B0ECB-7714-43FE-966A-919FA0454336}">
      <dsp:nvSpPr>
        <dsp:cNvPr id="0" name=""/>
        <dsp:cNvSpPr/>
      </dsp:nvSpPr>
      <dsp:spPr>
        <a:xfrm>
          <a:off x="5486392" y="304804"/>
          <a:ext cx="1371592" cy="137159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840CAE-B9D1-4A0C-862E-33D1CC4F472F}">
      <dsp:nvSpPr>
        <dsp:cNvPr id="0" name=""/>
        <dsp:cNvSpPr/>
      </dsp:nvSpPr>
      <dsp:spPr>
        <a:xfrm>
          <a:off x="332250" y="5486400"/>
          <a:ext cx="7516340" cy="627463"/>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38D4C-B077-4C79-9120-641FADD74883}">
      <dsp:nvSpPr>
        <dsp:cNvPr id="0" name=""/>
        <dsp:cNvSpPr/>
      </dsp:nvSpPr>
      <dsp:spPr>
        <a:xfrm rot="1379319">
          <a:off x="1862247" y="2845920"/>
          <a:ext cx="626004" cy="68027"/>
        </a:xfrm>
        <a:custGeom>
          <a:avLst/>
          <a:gdLst/>
          <a:ahLst/>
          <a:cxnLst/>
          <a:rect l="0" t="0" r="0" b="0"/>
          <a:pathLst>
            <a:path>
              <a:moveTo>
                <a:pt x="0" y="34013"/>
              </a:moveTo>
              <a:lnTo>
                <a:pt x="626004" y="340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DF74CF-A624-4707-B66A-D3D5681FF86C}">
      <dsp:nvSpPr>
        <dsp:cNvPr id="0" name=""/>
        <dsp:cNvSpPr/>
      </dsp:nvSpPr>
      <dsp:spPr>
        <a:xfrm rot="19804823">
          <a:off x="1840838" y="1489871"/>
          <a:ext cx="694313" cy="68027"/>
        </a:xfrm>
        <a:custGeom>
          <a:avLst/>
          <a:gdLst/>
          <a:ahLst/>
          <a:cxnLst/>
          <a:rect l="0" t="0" r="0" b="0"/>
          <a:pathLst>
            <a:path>
              <a:moveTo>
                <a:pt x="0" y="34013"/>
              </a:moveTo>
              <a:lnTo>
                <a:pt x="694313" y="340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066CDA-60D1-4979-8668-0C79456C1B6F}">
      <dsp:nvSpPr>
        <dsp:cNvPr id="0" name=""/>
        <dsp:cNvSpPr/>
      </dsp:nvSpPr>
      <dsp:spPr>
        <a:xfrm>
          <a:off x="-733020" y="650292"/>
          <a:ext cx="3118361" cy="33146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5E61C0-74EA-4BE8-8E5A-C1159EADD975}">
      <dsp:nvSpPr>
        <dsp:cNvPr id="0" name=""/>
        <dsp:cNvSpPr/>
      </dsp:nvSpPr>
      <dsp:spPr>
        <a:xfrm>
          <a:off x="2270314" y="-143529"/>
          <a:ext cx="2346186" cy="18898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Multi-Modal Approach</a:t>
          </a:r>
        </a:p>
      </dsp:txBody>
      <dsp:txXfrm>
        <a:off x="2613905" y="133240"/>
        <a:ext cx="1659004" cy="1336357"/>
      </dsp:txXfrm>
    </dsp:sp>
    <dsp:sp modelId="{3C9B6D40-AD98-43B9-A71A-47D3D4C852F6}">
      <dsp:nvSpPr>
        <dsp:cNvPr id="0" name=""/>
        <dsp:cNvSpPr/>
      </dsp:nvSpPr>
      <dsp:spPr>
        <a:xfrm>
          <a:off x="2077030" y="2500415"/>
          <a:ext cx="4098783" cy="24145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Arial" panose="020B0604020202020204" pitchFamily="34" charset="0"/>
              <a:cs typeface="Arial" panose="020B0604020202020204" pitchFamily="34" charset="0"/>
            </a:rPr>
            <a:t>Target Appropriate Developmental Stage</a:t>
          </a:r>
        </a:p>
      </dsp:txBody>
      <dsp:txXfrm>
        <a:off x="2677283" y="2854021"/>
        <a:ext cx="2898277" cy="1707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22D61-1EF6-4417-B5BA-DDF2D036E7C4}">
      <dsp:nvSpPr>
        <dsp:cNvPr id="0" name=""/>
        <dsp:cNvSpPr/>
      </dsp:nvSpPr>
      <dsp:spPr>
        <a:xfrm>
          <a:off x="0" y="547"/>
          <a:ext cx="82867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A0D4A3-D2AC-4A8A-996A-CD121AAB48D3}">
      <dsp:nvSpPr>
        <dsp:cNvPr id="0" name=""/>
        <dsp:cNvSpPr/>
      </dsp:nvSpPr>
      <dsp:spPr>
        <a:xfrm>
          <a:off x="0" y="547"/>
          <a:ext cx="3439862" cy="235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ASD specific, interaction-based therapy</a:t>
          </a:r>
        </a:p>
      </dsp:txBody>
      <dsp:txXfrm>
        <a:off x="0" y="547"/>
        <a:ext cx="3439862" cy="2359350"/>
      </dsp:txXfrm>
    </dsp:sp>
    <dsp:sp modelId="{6B578A97-3953-4F80-89CA-85F77F126B0E}">
      <dsp:nvSpPr>
        <dsp:cNvPr id="0" name=""/>
        <dsp:cNvSpPr/>
      </dsp:nvSpPr>
      <dsp:spPr>
        <a:xfrm>
          <a:off x="3516944" y="44076"/>
          <a:ext cx="4033923" cy="87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Applied Behavioral Analysis (ABA)</a:t>
          </a:r>
        </a:p>
      </dsp:txBody>
      <dsp:txXfrm>
        <a:off x="3516944" y="44076"/>
        <a:ext cx="4033923" cy="870593"/>
      </dsp:txXfrm>
    </dsp:sp>
    <dsp:sp modelId="{C59D5A4F-5814-4E76-92B7-632F2C886C83}">
      <dsp:nvSpPr>
        <dsp:cNvPr id="0" name=""/>
        <dsp:cNvSpPr/>
      </dsp:nvSpPr>
      <dsp:spPr>
        <a:xfrm>
          <a:off x="3439862" y="914670"/>
          <a:ext cx="41110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67B3AE-CBDD-4CC1-8F7F-2FCAA45A4C5F}">
      <dsp:nvSpPr>
        <dsp:cNvPr id="0" name=""/>
        <dsp:cNvSpPr/>
      </dsp:nvSpPr>
      <dsp:spPr>
        <a:xfrm>
          <a:off x="3516944" y="958200"/>
          <a:ext cx="4768178" cy="87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SCERTS (Social, communication, emotional regulation, transactional support)</a:t>
          </a:r>
        </a:p>
      </dsp:txBody>
      <dsp:txXfrm>
        <a:off x="3516944" y="958200"/>
        <a:ext cx="4768178" cy="870593"/>
      </dsp:txXfrm>
    </dsp:sp>
    <dsp:sp modelId="{61AEBE7E-F064-453F-9EB8-FF88B39113EA}">
      <dsp:nvSpPr>
        <dsp:cNvPr id="0" name=""/>
        <dsp:cNvSpPr/>
      </dsp:nvSpPr>
      <dsp:spPr>
        <a:xfrm>
          <a:off x="3439862" y="1828793"/>
          <a:ext cx="41110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69F95B-E1FC-49B8-BFC1-5F267660080D}">
      <dsp:nvSpPr>
        <dsp:cNvPr id="0" name=""/>
        <dsp:cNvSpPr/>
      </dsp:nvSpPr>
      <dsp:spPr>
        <a:xfrm>
          <a:off x="3516944" y="1872323"/>
          <a:ext cx="4033923" cy="87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Many others</a:t>
          </a:r>
        </a:p>
      </dsp:txBody>
      <dsp:txXfrm>
        <a:off x="3516944" y="1872323"/>
        <a:ext cx="4033923" cy="870593"/>
      </dsp:txXfrm>
    </dsp:sp>
    <dsp:sp modelId="{8F90B1F7-1785-4038-86A7-A554B54D2CAB}">
      <dsp:nvSpPr>
        <dsp:cNvPr id="0" name=""/>
        <dsp:cNvSpPr/>
      </dsp:nvSpPr>
      <dsp:spPr>
        <a:xfrm>
          <a:off x="3439862" y="2742916"/>
          <a:ext cx="41110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9EC3EA-4FB1-47AD-A5AC-E324DF4CBA2C}">
      <dsp:nvSpPr>
        <dsp:cNvPr id="0" name=""/>
        <dsp:cNvSpPr/>
      </dsp:nvSpPr>
      <dsp:spPr>
        <a:xfrm>
          <a:off x="0" y="2786446"/>
          <a:ext cx="82867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8BD760-4BB6-4551-8B3B-6B221E071FC9}">
      <dsp:nvSpPr>
        <dsp:cNvPr id="0" name=""/>
        <dsp:cNvSpPr/>
      </dsp:nvSpPr>
      <dsp:spPr>
        <a:xfrm>
          <a:off x="0" y="2786446"/>
          <a:ext cx="4561905" cy="952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Speech/language therapy</a:t>
          </a:r>
        </a:p>
      </dsp:txBody>
      <dsp:txXfrm>
        <a:off x="0" y="2786446"/>
        <a:ext cx="4561905" cy="952359"/>
      </dsp:txXfrm>
    </dsp:sp>
    <dsp:sp modelId="{B592E0E7-5FA3-4848-9ECA-6575888731D7}">
      <dsp:nvSpPr>
        <dsp:cNvPr id="0" name=""/>
        <dsp:cNvSpPr/>
      </dsp:nvSpPr>
      <dsp:spPr>
        <a:xfrm>
          <a:off x="0" y="3738806"/>
          <a:ext cx="82867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EB4E88-61FC-4E06-9565-00A298E40909}">
      <dsp:nvSpPr>
        <dsp:cNvPr id="0" name=""/>
        <dsp:cNvSpPr/>
      </dsp:nvSpPr>
      <dsp:spPr>
        <a:xfrm>
          <a:off x="0" y="3738806"/>
          <a:ext cx="4750180" cy="103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Social skills group (“Lunch Bunch”, other)</a:t>
          </a:r>
        </a:p>
      </dsp:txBody>
      <dsp:txXfrm>
        <a:off x="0" y="3738806"/>
        <a:ext cx="4750180" cy="1039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22D61-1EF6-4417-B5BA-DDF2D036E7C4}">
      <dsp:nvSpPr>
        <dsp:cNvPr id="0" name=""/>
        <dsp:cNvSpPr/>
      </dsp:nvSpPr>
      <dsp:spPr>
        <a:xfrm>
          <a:off x="0" y="517"/>
          <a:ext cx="82867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A0D4A3-D2AC-4A8A-996A-CD121AAB48D3}">
      <dsp:nvSpPr>
        <dsp:cNvPr id="0" name=""/>
        <dsp:cNvSpPr/>
      </dsp:nvSpPr>
      <dsp:spPr>
        <a:xfrm>
          <a:off x="0" y="517"/>
          <a:ext cx="2574150" cy="1525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Occupational Therapy</a:t>
          </a:r>
        </a:p>
      </dsp:txBody>
      <dsp:txXfrm>
        <a:off x="0" y="517"/>
        <a:ext cx="2574150" cy="1525944"/>
      </dsp:txXfrm>
    </dsp:sp>
    <dsp:sp modelId="{6B578A97-3953-4F80-89CA-85F77F126B0E}">
      <dsp:nvSpPr>
        <dsp:cNvPr id="0" name=""/>
        <dsp:cNvSpPr/>
      </dsp:nvSpPr>
      <dsp:spPr>
        <a:xfrm>
          <a:off x="2681214" y="24360"/>
          <a:ext cx="5603024" cy="476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Overall level of adaptive functioning</a:t>
          </a:r>
        </a:p>
      </dsp:txBody>
      <dsp:txXfrm>
        <a:off x="2681214" y="24360"/>
        <a:ext cx="5603024" cy="476857"/>
      </dsp:txXfrm>
    </dsp:sp>
    <dsp:sp modelId="{C59D5A4F-5814-4E76-92B7-632F2C886C83}">
      <dsp:nvSpPr>
        <dsp:cNvPr id="0" name=""/>
        <dsp:cNvSpPr/>
      </dsp:nvSpPr>
      <dsp:spPr>
        <a:xfrm>
          <a:off x="2574150" y="501218"/>
          <a:ext cx="57100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67B3AE-CBDD-4CC1-8F7F-2FCAA45A4C5F}">
      <dsp:nvSpPr>
        <dsp:cNvPr id="0" name=""/>
        <dsp:cNvSpPr/>
      </dsp:nvSpPr>
      <dsp:spPr>
        <a:xfrm>
          <a:off x="2681214" y="525061"/>
          <a:ext cx="5603024" cy="476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Fine motor skills</a:t>
          </a:r>
        </a:p>
      </dsp:txBody>
      <dsp:txXfrm>
        <a:off x="2681214" y="525061"/>
        <a:ext cx="5603024" cy="476857"/>
      </dsp:txXfrm>
    </dsp:sp>
    <dsp:sp modelId="{61AEBE7E-F064-453F-9EB8-FF88B39113EA}">
      <dsp:nvSpPr>
        <dsp:cNvPr id="0" name=""/>
        <dsp:cNvSpPr/>
      </dsp:nvSpPr>
      <dsp:spPr>
        <a:xfrm>
          <a:off x="2574150" y="1001918"/>
          <a:ext cx="57100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69F95B-E1FC-49B8-BFC1-5F267660080D}">
      <dsp:nvSpPr>
        <dsp:cNvPr id="0" name=""/>
        <dsp:cNvSpPr/>
      </dsp:nvSpPr>
      <dsp:spPr>
        <a:xfrm>
          <a:off x="2681214" y="1025761"/>
          <a:ext cx="5603024" cy="476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Sensory processing integration</a:t>
          </a:r>
        </a:p>
      </dsp:txBody>
      <dsp:txXfrm>
        <a:off x="2681214" y="1025761"/>
        <a:ext cx="5603024" cy="476857"/>
      </dsp:txXfrm>
    </dsp:sp>
    <dsp:sp modelId="{8F90B1F7-1785-4038-86A7-A554B54D2CAB}">
      <dsp:nvSpPr>
        <dsp:cNvPr id="0" name=""/>
        <dsp:cNvSpPr/>
      </dsp:nvSpPr>
      <dsp:spPr>
        <a:xfrm>
          <a:off x="2574150" y="1502619"/>
          <a:ext cx="57100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9EC3EA-4FB1-47AD-A5AC-E324DF4CBA2C}">
      <dsp:nvSpPr>
        <dsp:cNvPr id="0" name=""/>
        <dsp:cNvSpPr/>
      </dsp:nvSpPr>
      <dsp:spPr>
        <a:xfrm>
          <a:off x="0" y="1526462"/>
          <a:ext cx="82867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8BD760-4BB6-4551-8B3B-6B221E071FC9}">
      <dsp:nvSpPr>
        <dsp:cNvPr id="0" name=""/>
        <dsp:cNvSpPr/>
      </dsp:nvSpPr>
      <dsp:spPr>
        <a:xfrm>
          <a:off x="0" y="1526462"/>
          <a:ext cx="3217214" cy="521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Physical Therapy</a:t>
          </a:r>
        </a:p>
      </dsp:txBody>
      <dsp:txXfrm>
        <a:off x="0" y="1526462"/>
        <a:ext cx="3217214" cy="521644"/>
      </dsp:txXfrm>
    </dsp:sp>
    <dsp:sp modelId="{B592E0E7-5FA3-4848-9ECA-6575888731D7}">
      <dsp:nvSpPr>
        <dsp:cNvPr id="0" name=""/>
        <dsp:cNvSpPr/>
      </dsp:nvSpPr>
      <dsp:spPr>
        <a:xfrm>
          <a:off x="0" y="2048106"/>
          <a:ext cx="82867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EB4E88-61FC-4E06-9565-00A298E40909}">
      <dsp:nvSpPr>
        <dsp:cNvPr id="0" name=""/>
        <dsp:cNvSpPr/>
      </dsp:nvSpPr>
      <dsp:spPr>
        <a:xfrm>
          <a:off x="0" y="2048106"/>
          <a:ext cx="4292967" cy="569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Cognitive Behavioral therapy</a:t>
          </a:r>
        </a:p>
      </dsp:txBody>
      <dsp:txXfrm>
        <a:off x="0" y="2048106"/>
        <a:ext cx="4292967" cy="569177"/>
      </dsp:txXfrm>
    </dsp:sp>
    <dsp:sp modelId="{FA89B4A4-0A57-4353-9849-8ECD22F7E854}">
      <dsp:nvSpPr>
        <dsp:cNvPr id="0" name=""/>
        <dsp:cNvSpPr/>
      </dsp:nvSpPr>
      <dsp:spPr>
        <a:xfrm>
          <a:off x="0" y="2617284"/>
          <a:ext cx="82867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585E39-4940-4A7F-93F1-C9EB72AA59EA}">
      <dsp:nvSpPr>
        <dsp:cNvPr id="0" name=""/>
        <dsp:cNvSpPr/>
      </dsp:nvSpPr>
      <dsp:spPr>
        <a:xfrm>
          <a:off x="0" y="2617284"/>
          <a:ext cx="6686545" cy="634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Behavioral Interventions</a:t>
          </a:r>
        </a:p>
      </dsp:txBody>
      <dsp:txXfrm>
        <a:off x="0" y="2617284"/>
        <a:ext cx="6686545" cy="634747"/>
      </dsp:txXfrm>
    </dsp:sp>
    <dsp:sp modelId="{722DA91F-542C-4E63-AD2B-B2781EA39F3E}">
      <dsp:nvSpPr>
        <dsp:cNvPr id="0" name=""/>
        <dsp:cNvSpPr/>
      </dsp:nvSpPr>
      <dsp:spPr>
        <a:xfrm>
          <a:off x="0" y="3252031"/>
          <a:ext cx="82867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849CB4-1DE1-4454-8002-3A728645A6F9}">
      <dsp:nvSpPr>
        <dsp:cNvPr id="0" name=""/>
        <dsp:cNvSpPr/>
      </dsp:nvSpPr>
      <dsp:spPr>
        <a:xfrm>
          <a:off x="0" y="3252031"/>
          <a:ext cx="1788252" cy="1525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Other</a:t>
          </a:r>
        </a:p>
      </dsp:txBody>
      <dsp:txXfrm>
        <a:off x="0" y="3252031"/>
        <a:ext cx="1788252" cy="1525944"/>
      </dsp:txXfrm>
    </dsp:sp>
    <dsp:sp modelId="{FD65738E-3C05-4917-89AE-141C6E8CE551}">
      <dsp:nvSpPr>
        <dsp:cNvPr id="0" name=""/>
        <dsp:cNvSpPr/>
      </dsp:nvSpPr>
      <dsp:spPr>
        <a:xfrm>
          <a:off x="1851252" y="3275874"/>
          <a:ext cx="5808092" cy="476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Activities (swimming, music group, massage)</a:t>
          </a:r>
        </a:p>
      </dsp:txBody>
      <dsp:txXfrm>
        <a:off x="1851252" y="3275874"/>
        <a:ext cx="5808092" cy="476857"/>
      </dsp:txXfrm>
    </dsp:sp>
    <dsp:sp modelId="{3977F87F-9422-4739-99FB-8C97FF51604A}">
      <dsp:nvSpPr>
        <dsp:cNvPr id="0" name=""/>
        <dsp:cNvSpPr/>
      </dsp:nvSpPr>
      <dsp:spPr>
        <a:xfrm>
          <a:off x="1788252" y="3752732"/>
          <a:ext cx="33600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A1DCAB-2272-4424-9DAF-43B078E1BFCA}">
      <dsp:nvSpPr>
        <dsp:cNvPr id="0" name=""/>
        <dsp:cNvSpPr/>
      </dsp:nvSpPr>
      <dsp:spPr>
        <a:xfrm>
          <a:off x="1851252" y="3776575"/>
          <a:ext cx="6424799" cy="476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Animal (therapeutic horseback riding, service dogs)</a:t>
          </a:r>
        </a:p>
      </dsp:txBody>
      <dsp:txXfrm>
        <a:off x="1851252" y="3776575"/>
        <a:ext cx="6424799" cy="476857"/>
      </dsp:txXfrm>
    </dsp:sp>
    <dsp:sp modelId="{0FD4B4B2-4C2E-4375-BC27-FA6E3DE460A1}">
      <dsp:nvSpPr>
        <dsp:cNvPr id="0" name=""/>
        <dsp:cNvSpPr/>
      </dsp:nvSpPr>
      <dsp:spPr>
        <a:xfrm>
          <a:off x="1788252" y="4253432"/>
          <a:ext cx="33600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45476-573A-4338-BE9A-03B96474B598}">
      <dsp:nvSpPr>
        <dsp:cNvPr id="0" name=""/>
        <dsp:cNvSpPr/>
      </dsp:nvSpPr>
      <dsp:spPr>
        <a:xfrm>
          <a:off x="1851252" y="4301636"/>
          <a:ext cx="3297017" cy="476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Dietary</a:t>
          </a:r>
        </a:p>
      </dsp:txBody>
      <dsp:txXfrm>
        <a:off x="1851252" y="4301636"/>
        <a:ext cx="3297017" cy="476857"/>
      </dsp:txXfrm>
    </dsp:sp>
    <dsp:sp modelId="{980B0829-C126-4DD2-87AF-CE20537FA55D}">
      <dsp:nvSpPr>
        <dsp:cNvPr id="0" name=""/>
        <dsp:cNvSpPr/>
      </dsp:nvSpPr>
      <dsp:spPr>
        <a:xfrm>
          <a:off x="1788252" y="4754133"/>
          <a:ext cx="33600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97BF1-28BD-C546-9117-A4503FDB571B}" type="datetimeFigureOut">
              <a:rPr lang="en-US" smtClean="0"/>
              <a:t>3/23/23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24D9-172A-3740-B065-47D058DB5436}" type="slidenum">
              <a:rPr lang="en-US" smtClean="0"/>
              <a:t>‹#›</a:t>
            </a:fld>
            <a:endParaRPr lang="en-US"/>
          </a:p>
        </p:txBody>
      </p:sp>
    </p:spTree>
    <p:extLst>
      <p:ext uri="{BB962C8B-B14F-4D97-AF65-F5344CB8AC3E}">
        <p14:creationId xmlns:p14="http://schemas.microsoft.com/office/powerpoint/2010/main" val="1077801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DO NOT CHANGE THE FORMAT OF THIS TEMPLATE.</a:t>
            </a:r>
            <a:r>
              <a:rPr lang="en-US" sz="1200" baseline="0" dirty="0">
                <a:latin typeface="Arial" panose="020B0604020202020204" pitchFamily="34" charset="0"/>
                <a:cs typeface="Arial" panose="020B0604020202020204" pitchFamily="34" charset="0"/>
              </a:rPr>
              <a:t> If you are creating MHTTC-branded slides, you must use this template or one of the other approved templates in the Shared Folder.</a:t>
            </a:r>
            <a:r>
              <a:rPr lang="en-US" sz="1200" dirty="0">
                <a:latin typeface="Arial" panose="020B0604020202020204" pitchFamily="34" charset="0"/>
                <a:cs typeface="Arial" panose="020B060402020202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847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825C9-A816-8445-9399-8AEC066A13A2}" type="slidenum">
              <a:rPr lang="en-US" smtClean="0"/>
              <a:t>13</a:t>
            </a:fld>
            <a:endParaRPr lang="en-US" dirty="0"/>
          </a:p>
        </p:txBody>
      </p:sp>
    </p:spTree>
    <p:extLst>
      <p:ext uri="{BB962C8B-B14F-4D97-AF65-F5344CB8AC3E}">
        <p14:creationId xmlns:p14="http://schemas.microsoft.com/office/powerpoint/2010/main" val="609613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825C9-A816-8445-9399-8AEC066A13A2}" type="slidenum">
              <a:rPr lang="en-US" smtClean="0"/>
              <a:t>14</a:t>
            </a:fld>
            <a:endParaRPr lang="en-US" dirty="0"/>
          </a:p>
        </p:txBody>
      </p:sp>
    </p:spTree>
    <p:extLst>
      <p:ext uri="{BB962C8B-B14F-4D97-AF65-F5344CB8AC3E}">
        <p14:creationId xmlns:p14="http://schemas.microsoft.com/office/powerpoint/2010/main" val="2876842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F95C3035-CF60-4450-B556-C16C73B2B099}"/>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E678764B-3346-436E-A611-10101F71244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latin typeface="Tahoma" panose="020B0604030504040204" pitchFamily="34" charset="0"/>
              </a:rPr>
              <a:t>Co-Existing Developmental and Behavioral Conditions:</a:t>
            </a:r>
          </a:p>
          <a:p>
            <a:pPr eaLnBrk="1" hangingPunct="1"/>
            <a:r>
              <a:rPr lang="en-US" altLang="en-US" sz="1100" dirty="0">
                <a:latin typeface="Tahoma" panose="020B0604030504040204" pitchFamily="34" charset="0"/>
              </a:rPr>
              <a:t>Typically worsen symptoms of autism</a:t>
            </a:r>
          </a:p>
          <a:p>
            <a:pPr eaLnBrk="1" hangingPunct="1"/>
            <a:r>
              <a:rPr lang="en-US" altLang="en-US" sz="1100" dirty="0">
                <a:latin typeface="Tahoma" panose="020B0604030504040204" pitchFamily="34" charset="0"/>
              </a:rPr>
              <a:t>Common</a:t>
            </a:r>
          </a:p>
          <a:p>
            <a:pPr lvl="1" eaLnBrk="1" hangingPunct="1"/>
            <a:r>
              <a:rPr lang="en-US" altLang="en-US" sz="1050" dirty="0">
                <a:latin typeface="Tahoma" panose="020B0604030504040204" pitchFamily="34" charset="0"/>
              </a:rPr>
              <a:t>Cognitive impairment </a:t>
            </a:r>
          </a:p>
          <a:p>
            <a:pPr lvl="1" eaLnBrk="1" hangingPunct="1"/>
            <a:r>
              <a:rPr lang="en-US" altLang="en-US" sz="1050" dirty="0">
                <a:latin typeface="Tahoma" panose="020B0604030504040204" pitchFamily="34" charset="0"/>
              </a:rPr>
              <a:t>Emotional regulation disorders</a:t>
            </a:r>
          </a:p>
          <a:p>
            <a:pPr lvl="1" eaLnBrk="1" hangingPunct="1"/>
            <a:r>
              <a:rPr lang="en-US" altLang="en-US" sz="1050" dirty="0">
                <a:latin typeface="Tahoma" panose="020B0604030504040204" pitchFamily="34" charset="0"/>
              </a:rPr>
              <a:t>Sensory processing disorder (sensory integration dysfunction)</a:t>
            </a:r>
          </a:p>
          <a:p>
            <a:pPr lvl="1" eaLnBrk="1" hangingPunct="1"/>
            <a:r>
              <a:rPr lang="en-US" altLang="en-US" sz="1050" dirty="0">
                <a:latin typeface="Tahoma" panose="020B0604030504040204" pitchFamily="34" charset="0"/>
              </a:rPr>
              <a:t>Maladaptive behavior (such as aggression or self-injury)</a:t>
            </a:r>
          </a:p>
          <a:p>
            <a:endParaRPr lang="en-US" altLang="en-US" dirty="0">
              <a:latin typeface="Arial" panose="020B0604020202020204" pitchFamily="34" charset="0"/>
            </a:endParaRPr>
          </a:p>
        </p:txBody>
      </p:sp>
      <p:sp>
        <p:nvSpPr>
          <p:cNvPr id="83972" name="Slide Number Placeholder 3">
            <a:extLst>
              <a:ext uri="{FF2B5EF4-FFF2-40B4-BE49-F238E27FC236}">
                <a16:creationId xmlns:a16="http://schemas.microsoft.com/office/drawing/2014/main" id="{B9240E47-DCC9-41E8-A973-F5E4AD98FF1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CF708D0-50B5-45DB-96A0-FFB4324A9254}" type="slidenum">
              <a:rPr lang="en-US" altLang="en-US" sz="1200"/>
              <a:pPr/>
              <a:t>15</a:t>
            </a:fld>
            <a:endParaRPr lang="en-US" altLang="en-US" sz="1200" dirty="0"/>
          </a:p>
        </p:txBody>
      </p:sp>
    </p:spTree>
    <p:extLst>
      <p:ext uri="{BB962C8B-B14F-4D97-AF65-F5344CB8AC3E}">
        <p14:creationId xmlns:p14="http://schemas.microsoft.com/office/powerpoint/2010/main" val="3383613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228600">
              <a:lnSpc>
                <a:spcPct val="110000"/>
              </a:lnSpc>
              <a:spcBef>
                <a:spcPts val="600"/>
              </a:spcBef>
              <a:spcAft>
                <a:spcPts val="600"/>
              </a:spcAft>
              <a:buClr>
                <a:schemeClr val="tx1"/>
              </a:buClr>
            </a:pPr>
            <a:r>
              <a:rPr lang="en-US" altLang="en-US" sz="1100" dirty="0">
                <a:solidFill>
                  <a:srgbClr val="000000"/>
                </a:solidFill>
                <a:latin typeface="Arial" panose="020B0604020202020204" pitchFamily="34" charset="0"/>
                <a:cs typeface="Arial" panose="020B0604020202020204" pitchFamily="34" charset="0"/>
              </a:rPr>
              <a:t>Behavioral = anxiety, ADHD, mood disorder, speech and language, sensory processing</a:t>
            </a:r>
          </a:p>
          <a:p>
            <a:pPr marL="0" lvl="3" indent="-228600">
              <a:lnSpc>
                <a:spcPct val="110000"/>
              </a:lnSpc>
              <a:spcBef>
                <a:spcPts val="600"/>
              </a:spcBef>
              <a:spcAft>
                <a:spcPts val="600"/>
              </a:spcAft>
              <a:buClr>
                <a:schemeClr val="tx1"/>
              </a:buClr>
            </a:pPr>
            <a:r>
              <a:rPr lang="en-US" altLang="en-US" sz="1100" dirty="0">
                <a:solidFill>
                  <a:srgbClr val="000000"/>
                </a:solidFill>
                <a:latin typeface="Arial" panose="020B0604020202020204" pitchFamily="34" charset="0"/>
                <a:cs typeface="Arial" panose="020B0604020202020204" pitchFamily="34" charset="0"/>
              </a:rPr>
              <a:t>Physical = sleep, gastrointestinal (GI), seizures</a:t>
            </a:r>
          </a:p>
          <a:p>
            <a:pPr>
              <a:lnSpc>
                <a:spcPct val="110000"/>
              </a:lnSpc>
            </a:pPr>
            <a:endParaRPr lang="en-US" altLang="en-US" sz="1100" dirty="0">
              <a:latin typeface="Arial" panose="020B0604020202020204" pitchFamily="34" charset="0"/>
              <a:cs typeface="Arial" panose="020B0604020202020204" pitchFamily="34" charset="0"/>
            </a:endParaRPr>
          </a:p>
          <a:p>
            <a:pPr>
              <a:lnSpc>
                <a:spcPct val="110000"/>
              </a:lnSpc>
            </a:pPr>
            <a:r>
              <a:rPr lang="en-US" altLang="en-US" sz="1100" dirty="0">
                <a:latin typeface="Arial" panose="020B0604020202020204" pitchFamily="34" charset="0"/>
                <a:cs typeface="Arial" panose="020B0604020202020204" pitchFamily="34" charset="0"/>
              </a:rPr>
              <a:t>Emotional toll – “my child is in there somewhere”, strained relationships, increased stress on siblings and other family members</a:t>
            </a:r>
          </a:p>
          <a:p>
            <a:pPr>
              <a:lnSpc>
                <a:spcPct val="110000"/>
              </a:lnSpc>
            </a:pPr>
            <a:endParaRPr lang="en-US" altLang="en-US" sz="1100" dirty="0">
              <a:latin typeface="Arial" panose="020B0604020202020204" pitchFamily="34" charset="0"/>
              <a:cs typeface="Arial" panose="020B0604020202020204" pitchFamily="34" charset="0"/>
            </a:endParaRPr>
          </a:p>
          <a:p>
            <a:pPr>
              <a:lnSpc>
                <a:spcPct val="110000"/>
              </a:lnSpc>
            </a:pPr>
            <a:r>
              <a:rPr lang="en-US" altLang="en-US" sz="1100" dirty="0">
                <a:latin typeface="Arial" panose="020B0604020202020204" pitchFamily="34" charset="0"/>
                <a:cs typeface="Arial" panose="020B0604020202020204" pitchFamily="34" charset="0"/>
              </a:rPr>
              <a:t>Financial Costs - $1.4 million to care for person with autism over their lifetime; $2.3 million if they also have an intellectual disability</a:t>
            </a:r>
          </a:p>
          <a:p>
            <a:pPr marL="457200" lvl="4" indent="-228600">
              <a:lnSpc>
                <a:spcPct val="80000"/>
              </a:lnSpc>
              <a:spcBef>
                <a:spcPts val="600"/>
              </a:spcBef>
              <a:spcAft>
                <a:spcPts val="600"/>
              </a:spcAft>
              <a:buClr>
                <a:schemeClr val="tx1"/>
              </a:buClr>
              <a:buFontTx/>
              <a:buChar char="•"/>
            </a:pPr>
            <a:endParaRPr lang="en-US" altLang="en-US" sz="1600" dirty="0">
              <a:solidFill>
                <a:srgbClr val="000000"/>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10825C9-A816-8445-9399-8AEC066A13A2}" type="slidenum">
              <a:rPr lang="en-US" smtClean="0"/>
              <a:t>16</a:t>
            </a:fld>
            <a:endParaRPr lang="en-US" dirty="0"/>
          </a:p>
        </p:txBody>
      </p:sp>
    </p:spTree>
    <p:extLst>
      <p:ext uri="{BB962C8B-B14F-4D97-AF65-F5344CB8AC3E}">
        <p14:creationId xmlns:p14="http://schemas.microsoft.com/office/powerpoint/2010/main" val="3094499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6024D9-172A-3740-B065-47D058DB5436}" type="slidenum">
              <a:rPr lang="en-US" smtClean="0"/>
              <a:t>18</a:t>
            </a:fld>
            <a:endParaRPr lang="en-US"/>
          </a:p>
        </p:txBody>
      </p:sp>
    </p:spTree>
    <p:extLst>
      <p:ext uri="{BB962C8B-B14F-4D97-AF65-F5344CB8AC3E}">
        <p14:creationId xmlns:p14="http://schemas.microsoft.com/office/powerpoint/2010/main" val="1243415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studies suggest that individuals</a:t>
            </a:r>
            <a:r>
              <a:rPr lang="en-US" baseline="0" dirty="0"/>
              <a:t> on the spectrum may have higher Family history of affective disorder (1/3)</a:t>
            </a:r>
          </a:p>
          <a:p>
            <a:endParaRPr lang="en-US" baseline="0" dirty="0"/>
          </a:p>
          <a:p>
            <a:r>
              <a:rPr lang="en-US" baseline="0" dirty="0"/>
              <a:t>DeLong and Dwyer found that 4.2% of relatives of folks with </a:t>
            </a:r>
            <a:r>
              <a:rPr lang="en-US" dirty="0"/>
              <a:t>ASD</a:t>
            </a:r>
            <a:r>
              <a:rPr lang="en-US" baseline="0" dirty="0"/>
              <a:t> had BD (1988)</a:t>
            </a:r>
          </a:p>
          <a:p>
            <a:endParaRPr lang="en-US" baseline="0" dirty="0"/>
          </a:p>
          <a:p>
            <a:r>
              <a:rPr lang="en-US" baseline="0" dirty="0"/>
              <a:t>Piven and colleagues found a higher rate of MDD in family members, but not BD</a:t>
            </a:r>
          </a:p>
          <a:p>
            <a:endParaRPr lang="en-US" dirty="0"/>
          </a:p>
          <a:p>
            <a:r>
              <a:rPr lang="en-US" dirty="0"/>
              <a:t>16-605 of youth with BD have psychotic symptoms</a:t>
            </a:r>
          </a:p>
          <a:p>
            <a:endParaRPr lang="en-US" dirty="0"/>
          </a:p>
          <a:p>
            <a:r>
              <a:rPr lang="en-US" dirty="0"/>
              <a:t>50-75% of adults with BD have psychotic symptoms</a:t>
            </a:r>
          </a:p>
        </p:txBody>
      </p:sp>
      <p:sp>
        <p:nvSpPr>
          <p:cNvPr id="4" name="Slide Number Placeholder 3"/>
          <p:cNvSpPr>
            <a:spLocks noGrp="1"/>
          </p:cNvSpPr>
          <p:nvPr>
            <p:ph type="sldNum" sz="quarter" idx="10"/>
          </p:nvPr>
        </p:nvSpPr>
        <p:spPr/>
        <p:txBody>
          <a:bodyPr/>
          <a:lstStyle/>
          <a:p>
            <a:fld id="{E24E4B1E-A760-7E45-8935-C71D7A37BBCA}" type="slidenum">
              <a:rPr lang="en-US" smtClean="0"/>
              <a:t>21</a:t>
            </a:fld>
            <a:endParaRPr lang="en-US" dirty="0"/>
          </a:p>
        </p:txBody>
      </p:sp>
    </p:spTree>
    <p:extLst>
      <p:ext uri="{BB962C8B-B14F-4D97-AF65-F5344CB8AC3E}">
        <p14:creationId xmlns:p14="http://schemas.microsoft.com/office/powerpoint/2010/main" val="316324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Deterioration in cognition,</a:t>
            </a:r>
            <a:r>
              <a:rPr lang="en-US" baseline="0" dirty="0"/>
              <a:t> language, behavior or activity</a:t>
            </a:r>
            <a:endParaRPr lang="en-US" dirty="0"/>
          </a:p>
        </p:txBody>
      </p:sp>
      <p:sp>
        <p:nvSpPr>
          <p:cNvPr id="4" name="Slide Number Placeholder 3"/>
          <p:cNvSpPr>
            <a:spLocks noGrp="1"/>
          </p:cNvSpPr>
          <p:nvPr>
            <p:ph type="sldNum" sz="quarter" idx="10"/>
          </p:nvPr>
        </p:nvSpPr>
        <p:spPr/>
        <p:txBody>
          <a:bodyPr/>
          <a:lstStyle/>
          <a:p>
            <a:fld id="{E24E4B1E-A760-7E45-8935-C71D7A37BBCA}" type="slidenum">
              <a:rPr lang="en-US" smtClean="0"/>
              <a:t>22</a:t>
            </a:fld>
            <a:endParaRPr lang="en-US" dirty="0"/>
          </a:p>
        </p:txBody>
      </p:sp>
    </p:spTree>
    <p:extLst>
      <p:ext uri="{BB962C8B-B14F-4D97-AF65-F5344CB8AC3E}">
        <p14:creationId xmlns:p14="http://schemas.microsoft.com/office/powerpoint/2010/main" val="988070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Georgia" panose="02040502050405020303" pitchFamily="18" charset="0"/>
              </a:rPr>
              <a:t>Four studies were meta-</a:t>
            </a:r>
            <a:r>
              <a:rPr lang="en-US" b="0" i="0" dirty="0" err="1">
                <a:solidFill>
                  <a:srgbClr val="333333"/>
                </a:solidFill>
                <a:effectLst/>
                <a:latin typeface="Georgia" panose="02040502050405020303" pitchFamily="18" charset="0"/>
              </a:rPr>
              <a:t>analysed</a:t>
            </a:r>
            <a:r>
              <a:rPr lang="en-US" b="0" i="0" dirty="0">
                <a:solidFill>
                  <a:srgbClr val="333333"/>
                </a:solidFill>
                <a:effectLst/>
                <a:latin typeface="Georgia" panose="02040502050405020303" pitchFamily="18" charset="0"/>
              </a:rPr>
              <a:t>, showing that 11.6% of CHR-P individuals have an ASD diagnosis. Symptoms of prodromal psychosis may be present in individuals with ASD. The transition from CHR-P to psychosis is not affected by ASD.  (</a:t>
            </a:r>
            <a:r>
              <a:rPr lang="en-US" b="1" i="0" dirty="0" err="1">
                <a:solidFill>
                  <a:srgbClr val="333333"/>
                </a:solidFill>
                <a:effectLst/>
                <a:latin typeface="Georgia" panose="02040502050405020303" pitchFamily="18" charset="0"/>
              </a:rPr>
              <a:t>Vaquerizo</a:t>
            </a:r>
            <a:r>
              <a:rPr lang="en-US" b="1" i="0" dirty="0">
                <a:solidFill>
                  <a:srgbClr val="333333"/>
                </a:solidFill>
                <a:effectLst/>
                <a:latin typeface="Georgia" panose="02040502050405020303" pitchFamily="18" charset="0"/>
              </a:rPr>
              <a:t>-Serrano et al, 2022)</a:t>
            </a:r>
          </a:p>
          <a:p>
            <a:pPr algn="l"/>
            <a:br>
              <a:rPr lang="en-US" b="0" i="0" dirty="0">
                <a:solidFill>
                  <a:srgbClr val="333333"/>
                </a:solidFill>
                <a:effectLst/>
                <a:latin typeface="Georgia" panose="02040502050405020303" pitchFamily="18" charset="0"/>
              </a:rPr>
            </a:br>
            <a:endParaRPr lang="en-US" b="0" i="0" dirty="0">
              <a:solidFill>
                <a:srgbClr val="333333"/>
              </a:solidFill>
              <a:effectLst/>
              <a:latin typeface="Georgia" panose="02040502050405020303" pitchFamily="18" charset="0"/>
            </a:endParaRPr>
          </a:p>
          <a:p>
            <a:endParaRPr lang="en-US" dirty="0"/>
          </a:p>
        </p:txBody>
      </p:sp>
      <p:sp>
        <p:nvSpPr>
          <p:cNvPr id="4" name="Slide Number Placeholder 3"/>
          <p:cNvSpPr>
            <a:spLocks noGrp="1"/>
          </p:cNvSpPr>
          <p:nvPr>
            <p:ph type="sldNum" sz="quarter" idx="10"/>
          </p:nvPr>
        </p:nvSpPr>
        <p:spPr/>
        <p:txBody>
          <a:bodyPr/>
          <a:lstStyle/>
          <a:p>
            <a:fld id="{E24E4B1E-A760-7E45-8935-C71D7A37BBCA}" type="slidenum">
              <a:rPr lang="en-US" smtClean="0"/>
              <a:t>23</a:t>
            </a:fld>
            <a:endParaRPr lang="en-US" dirty="0"/>
          </a:p>
        </p:txBody>
      </p:sp>
    </p:spTree>
    <p:extLst>
      <p:ext uri="{BB962C8B-B14F-4D97-AF65-F5344CB8AC3E}">
        <p14:creationId xmlns:p14="http://schemas.microsoft.com/office/powerpoint/2010/main" val="77781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Nonverbal=</a:t>
            </a:r>
          </a:p>
          <a:p>
            <a:r>
              <a:rPr lang="en-US" dirty="0"/>
              <a:t>Delusions difficult as requires some </a:t>
            </a:r>
            <a:r>
              <a:rPr lang="en-US" dirty="0" err="1"/>
              <a:t>lanague</a:t>
            </a:r>
            <a:endParaRPr lang="en-US" dirty="0"/>
          </a:p>
          <a:p>
            <a:endParaRPr lang="en-US" dirty="0"/>
          </a:p>
          <a:p>
            <a:r>
              <a:rPr lang="en-US" dirty="0" err="1"/>
              <a:t>Halluciantions</a:t>
            </a:r>
            <a:r>
              <a:rPr lang="en-US" dirty="0"/>
              <a:t>- staring off into space, appears to be responding to something that is not there – nodding head, waving hands, putting hands over eyes and ears. </a:t>
            </a:r>
          </a:p>
          <a:p>
            <a:endParaRPr lang="en-US" dirty="0"/>
          </a:p>
          <a:p>
            <a:r>
              <a:rPr lang="en-US" dirty="0"/>
              <a:t>Observation- change in behavior, decline in functioning</a:t>
            </a:r>
          </a:p>
          <a:p>
            <a:endParaRPr lang="en-US" dirty="0"/>
          </a:p>
          <a:p>
            <a:r>
              <a:rPr lang="en-US" dirty="0"/>
              <a:t>Medial Work up is indicated.</a:t>
            </a:r>
          </a:p>
        </p:txBody>
      </p:sp>
      <p:sp>
        <p:nvSpPr>
          <p:cNvPr id="4" name="Slide Number Placeholder 3"/>
          <p:cNvSpPr>
            <a:spLocks noGrp="1"/>
          </p:cNvSpPr>
          <p:nvPr>
            <p:ph type="sldNum" sz="quarter" idx="5"/>
          </p:nvPr>
        </p:nvSpPr>
        <p:spPr/>
        <p:txBody>
          <a:bodyPr/>
          <a:lstStyle/>
          <a:p>
            <a:fld id="{306024D9-172A-3740-B065-47D058DB5436}" type="slidenum">
              <a:rPr lang="en-US" smtClean="0"/>
              <a:t>26</a:t>
            </a:fld>
            <a:endParaRPr lang="en-US"/>
          </a:p>
        </p:txBody>
      </p:sp>
    </p:spTree>
    <p:extLst>
      <p:ext uri="{BB962C8B-B14F-4D97-AF65-F5344CB8AC3E}">
        <p14:creationId xmlns:p14="http://schemas.microsoft.com/office/powerpoint/2010/main" val="1391949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CARS-2</a:t>
            </a:r>
          </a:p>
        </p:txBody>
      </p:sp>
      <p:sp>
        <p:nvSpPr>
          <p:cNvPr id="4" name="Slide Number Placeholder 3"/>
          <p:cNvSpPr>
            <a:spLocks noGrp="1"/>
          </p:cNvSpPr>
          <p:nvPr>
            <p:ph type="sldNum" sz="quarter" idx="5"/>
          </p:nvPr>
        </p:nvSpPr>
        <p:spPr/>
        <p:txBody>
          <a:bodyPr/>
          <a:lstStyle/>
          <a:p>
            <a:fld id="{306024D9-172A-3740-B065-47D058DB5436}" type="slidenum">
              <a:rPr lang="en-US" smtClean="0"/>
              <a:t>27</a:t>
            </a:fld>
            <a:endParaRPr lang="en-US"/>
          </a:p>
        </p:txBody>
      </p:sp>
    </p:spTree>
    <p:extLst>
      <p:ext uri="{BB962C8B-B14F-4D97-AF65-F5344CB8AC3E}">
        <p14:creationId xmlns:p14="http://schemas.microsoft.com/office/powerpoint/2010/main" val="3715377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use acknowledgment slide on the 2</a:t>
            </a:r>
            <a:r>
              <a:rPr lang="en-US" baseline="30000" dirty="0"/>
              <a:t>nd</a:t>
            </a:r>
            <a:r>
              <a:rPr lang="en-US" dirty="0"/>
              <a:t> slide and add your center’s information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044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MS PGothic" pitchFamily="34" charset="-128"/>
              </a:rPr>
              <a:t>Diagnostic Confusion – Where Does it Come from</a:t>
            </a:r>
            <a:endParaRPr lang="en-US" dirty="0"/>
          </a:p>
        </p:txBody>
      </p:sp>
      <p:sp>
        <p:nvSpPr>
          <p:cNvPr id="4" name="Slide Number Placeholder 3"/>
          <p:cNvSpPr>
            <a:spLocks noGrp="1"/>
          </p:cNvSpPr>
          <p:nvPr>
            <p:ph type="sldNum" sz="quarter" idx="10"/>
          </p:nvPr>
        </p:nvSpPr>
        <p:spPr/>
        <p:txBody>
          <a:bodyPr/>
          <a:lstStyle/>
          <a:p>
            <a:fld id="{02DE5395-37D9-4875-A4CC-8A78B4FD9BA3}" type="slidenum">
              <a:rPr lang="en-US" smtClean="0"/>
              <a:pPr/>
              <a:t>29</a:t>
            </a:fld>
            <a:endParaRPr lang="en-US"/>
          </a:p>
        </p:txBody>
      </p:sp>
    </p:spTree>
    <p:extLst>
      <p:ext uri="{BB962C8B-B14F-4D97-AF65-F5344CB8AC3E}">
        <p14:creationId xmlns:p14="http://schemas.microsoft.com/office/powerpoint/2010/main" val="2726410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E4B1E-A760-7E45-8935-C71D7A37BBCA}" type="slidenum">
              <a:rPr lang="en-US" smtClean="0"/>
              <a:t>30</a:t>
            </a:fld>
            <a:endParaRPr lang="en-US" dirty="0"/>
          </a:p>
        </p:txBody>
      </p:sp>
    </p:spTree>
    <p:extLst>
      <p:ext uri="{BB962C8B-B14F-4D97-AF65-F5344CB8AC3E}">
        <p14:creationId xmlns:p14="http://schemas.microsoft.com/office/powerpoint/2010/main" val="1296125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60000"/>
              </a:lnSpc>
            </a:pPr>
            <a:r>
              <a:rPr lang="en-US" sz="3500" dirty="0">
                <a:latin typeface="Arial" charset="0"/>
                <a:ea typeface="ＭＳ Ｐゴシック" charset="0"/>
              </a:rPr>
              <a:t>Multi-Modal Approach</a:t>
            </a:r>
          </a:p>
          <a:p>
            <a:pPr lvl="1">
              <a:lnSpc>
                <a:spcPct val="160000"/>
              </a:lnSpc>
            </a:pPr>
            <a:r>
              <a:rPr lang="en-US" sz="3000" dirty="0">
                <a:latin typeface="Arial" charset="0"/>
                <a:ea typeface="ＭＳ Ｐゴシック" charset="0"/>
              </a:rPr>
              <a:t>Behavioral</a:t>
            </a:r>
          </a:p>
          <a:p>
            <a:pPr lvl="1">
              <a:lnSpc>
                <a:spcPct val="160000"/>
              </a:lnSpc>
            </a:pPr>
            <a:r>
              <a:rPr lang="en-US" sz="3000" dirty="0">
                <a:latin typeface="Arial" charset="0"/>
                <a:ea typeface="ＭＳ Ｐゴシック" charset="0"/>
              </a:rPr>
              <a:t>Educational</a:t>
            </a:r>
          </a:p>
          <a:p>
            <a:pPr lvl="1">
              <a:lnSpc>
                <a:spcPct val="160000"/>
              </a:lnSpc>
            </a:pPr>
            <a:r>
              <a:rPr lang="en-US" sz="3000" dirty="0">
                <a:latin typeface="Arial" charset="0"/>
                <a:ea typeface="ＭＳ Ｐゴシック" charset="0"/>
              </a:rPr>
              <a:t>Pharmacological</a:t>
            </a:r>
          </a:p>
          <a:p>
            <a:pPr>
              <a:lnSpc>
                <a:spcPct val="160000"/>
              </a:lnSpc>
            </a:pPr>
            <a:r>
              <a:rPr lang="en-US" sz="3500" dirty="0">
                <a:latin typeface="Arial" charset="0"/>
                <a:ea typeface="ＭＳ Ｐゴシック" charset="0"/>
              </a:rPr>
              <a:t>Target Appropriate Developmental Stage</a:t>
            </a:r>
          </a:p>
          <a:p>
            <a:pPr lvl="1">
              <a:lnSpc>
                <a:spcPct val="160000"/>
              </a:lnSpc>
            </a:pPr>
            <a:r>
              <a:rPr lang="en-US" sz="3000" dirty="0">
                <a:latin typeface="Arial" charset="0"/>
                <a:ea typeface="ＭＳ Ｐゴシック" charset="0"/>
              </a:rPr>
              <a:t>Early Assessment and Intervention</a:t>
            </a:r>
          </a:p>
          <a:p>
            <a:pPr lvl="1">
              <a:lnSpc>
                <a:spcPct val="160000"/>
              </a:lnSpc>
            </a:pPr>
            <a:r>
              <a:rPr lang="en-US" sz="3000" dirty="0">
                <a:latin typeface="Arial" charset="0"/>
                <a:ea typeface="ＭＳ Ｐゴシック" charset="0"/>
              </a:rPr>
              <a:t>Ongoing Therapy</a:t>
            </a:r>
          </a:p>
          <a:p>
            <a:endParaRPr lang="en-US" dirty="0"/>
          </a:p>
        </p:txBody>
      </p:sp>
      <p:sp>
        <p:nvSpPr>
          <p:cNvPr id="4" name="Slide Number Placeholder 3"/>
          <p:cNvSpPr>
            <a:spLocks noGrp="1"/>
          </p:cNvSpPr>
          <p:nvPr>
            <p:ph type="sldNum" sz="quarter" idx="10"/>
          </p:nvPr>
        </p:nvSpPr>
        <p:spPr/>
        <p:txBody>
          <a:bodyPr/>
          <a:lstStyle/>
          <a:p>
            <a:fld id="{1B5B490D-4532-4A4E-A42D-AD697D8ECDC2}" type="slidenum">
              <a:rPr lang="en-US" smtClean="0"/>
              <a:t>31</a:t>
            </a:fld>
            <a:endParaRPr lang="en-US" dirty="0"/>
          </a:p>
        </p:txBody>
      </p:sp>
    </p:spTree>
    <p:extLst>
      <p:ext uri="{BB962C8B-B14F-4D97-AF65-F5344CB8AC3E}">
        <p14:creationId xmlns:p14="http://schemas.microsoft.com/office/powerpoint/2010/main" val="2537217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4E4B1E-A760-7E45-8935-C71D7A37BBCA}" type="slidenum">
              <a:rPr lang="en-US" smtClean="0"/>
              <a:t>32</a:t>
            </a:fld>
            <a:endParaRPr lang="en-US" dirty="0"/>
          </a:p>
        </p:txBody>
      </p:sp>
    </p:spTree>
    <p:extLst>
      <p:ext uri="{BB962C8B-B14F-4D97-AF65-F5344CB8AC3E}">
        <p14:creationId xmlns:p14="http://schemas.microsoft.com/office/powerpoint/2010/main" val="899859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4E4B1E-A760-7E45-8935-C71D7A37BBCA}" type="slidenum">
              <a:rPr lang="en-US" smtClean="0"/>
              <a:t>33</a:t>
            </a:fld>
            <a:endParaRPr lang="en-US" dirty="0"/>
          </a:p>
        </p:txBody>
      </p:sp>
    </p:spTree>
    <p:extLst>
      <p:ext uri="{BB962C8B-B14F-4D97-AF65-F5344CB8AC3E}">
        <p14:creationId xmlns:p14="http://schemas.microsoft.com/office/powerpoint/2010/main" val="1442612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
        <p:nvSpPr>
          <p:cNvPr id="3277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8B8E8F-442F-7A42-BD34-CAD17B31F599}" type="slidenum">
              <a:rPr lang="en-US" sz="1200">
                <a:solidFill>
                  <a:srgbClr val="000000"/>
                </a:solidFill>
              </a:rPr>
              <a:pPr/>
              <a:t>34</a:t>
            </a:fld>
            <a:endParaRPr lang="en-US" sz="1200" dirty="0">
              <a:solidFill>
                <a:srgbClr val="000000"/>
              </a:solidFill>
            </a:endParaRPr>
          </a:p>
        </p:txBody>
      </p:sp>
    </p:spTree>
    <p:extLst>
      <p:ext uri="{BB962C8B-B14F-4D97-AF65-F5344CB8AC3E}">
        <p14:creationId xmlns:p14="http://schemas.microsoft.com/office/powerpoint/2010/main" val="1776594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8704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9B808-EE11-4C28-912F-F150B977134F}" type="slidenum">
              <a:rPr lang="en-US" smtClean="0"/>
              <a:t>40</a:t>
            </a:fld>
            <a:endParaRPr lang="en-US"/>
          </a:p>
        </p:txBody>
      </p:sp>
    </p:spTree>
    <p:extLst>
      <p:ext uri="{BB962C8B-B14F-4D97-AF65-F5344CB8AC3E}">
        <p14:creationId xmlns:p14="http://schemas.microsoft.com/office/powerpoint/2010/main" val="2452295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ENEGE I+ Adv T Tc 9c 3bd 71"/>
              </a:rPr>
              <a:t>MAIN POINT: ALL EFFECTIVE WITH CLOZAPINE BEING MOST EFFECTIVE BUT SAVED FOR REFRACTORY PTS; TOLERABILITY DIFFERENCES HAVE BEEN COMPARED IN NETWORK META-ANALYSES – ALL MEDS ARE SEDATING, WEIGHT GAIN/HYPERPROLACTINEMIA MOST PROBLEMATIC.  FEW STUDIES FOCUS ON QUALITY OF LIFE/GLOBAL FUNCTIONING WHICH MAY BE MORE IMPORTANT.</a:t>
            </a:r>
          </a:p>
          <a:p>
            <a:endParaRPr lang="en-US" sz="1800" b="0" i="0" u="none" strike="noStrike" baseline="0" dirty="0">
              <a:solidFill>
                <a:srgbClr val="000000"/>
              </a:solidFill>
              <a:latin typeface="ENEGE I+ Adv T Tc 9c 3bd 71"/>
            </a:endParaRPr>
          </a:p>
          <a:p>
            <a:r>
              <a:rPr lang="en-US" sz="1800" b="1" u="sng" dirty="0"/>
              <a:t>Conclusions:</a:t>
            </a:r>
          </a:p>
          <a:p>
            <a:pPr marL="285750" indent="-285750">
              <a:buFont typeface="Wingdings" panose="05000000000000000000" pitchFamily="2" charset="2"/>
              <a:buChar char="Ø"/>
            </a:pPr>
            <a:r>
              <a:rPr lang="en-US" sz="1800" b="0" i="1" u="none" strike="noStrike" baseline="0" dirty="0">
                <a:solidFill>
                  <a:srgbClr val="000000"/>
                </a:solidFill>
              </a:rPr>
              <a:t>As there were few efficacy differences between drugs, treatment choice should be guided primarily by side-effects.</a:t>
            </a:r>
          </a:p>
          <a:p>
            <a:pPr marL="285750" indent="-285750">
              <a:buFont typeface="Wingdings" panose="05000000000000000000" pitchFamily="2" charset="2"/>
              <a:buChar char="Ø"/>
            </a:pPr>
            <a:r>
              <a:rPr lang="en-US" sz="1800" b="0" i="1" u="none" strike="noStrike" baseline="0" dirty="0">
                <a:solidFill>
                  <a:srgbClr val="000000"/>
                </a:solidFill>
                <a:latin typeface="ENEGE I+ Adv T Tc 9c 3bd 71"/>
              </a:rPr>
              <a:t>Clozapine, which is reserved to treatment-resistant patients, was better than most drugs, ziprasidone is not recommendable due to lack of superiority compared to placebo</a:t>
            </a:r>
            <a:endParaRPr lang="en-US" sz="1800" b="0" i="1" u="none" strike="noStrike" baseline="0" dirty="0">
              <a:solidFill>
                <a:srgbClr val="000000"/>
              </a:solidFill>
            </a:endParaRPr>
          </a:p>
          <a:p>
            <a:pPr marL="285750" indent="-285750">
              <a:buFont typeface="Wingdings" panose="05000000000000000000" pitchFamily="2" charset="2"/>
              <a:buChar char="Ø"/>
            </a:pPr>
            <a:r>
              <a:rPr lang="en-US" sz="1800" b="0" i="1" u="none" strike="noStrike" baseline="0" dirty="0">
                <a:solidFill>
                  <a:srgbClr val="000000"/>
                </a:solidFill>
                <a:latin typeface="ENEGE I+ Adv T Tc 9c 3bd 71"/>
              </a:rPr>
              <a:t>Due to high risk of weight gain, olanzapine is not a good choice for the treatment of schizophrenia in children and adolescents, but clozapine and quetiapine also had high effect sizes compared to placebo and only molindone, lurasidone and ziprasidone may be benign.</a:t>
            </a:r>
          </a:p>
          <a:p>
            <a:pPr marL="285750" indent="-285750">
              <a:buFont typeface="Wingdings" panose="05000000000000000000" pitchFamily="2" charset="2"/>
              <a:buChar char="Ø"/>
            </a:pPr>
            <a:r>
              <a:rPr lang="en-US" sz="1800" b="0" i="1" u="none" strike="noStrike" baseline="0" dirty="0">
                <a:solidFill>
                  <a:srgbClr val="000000"/>
                </a:solidFill>
                <a:latin typeface="ENEGE I+ Adv T Tc 9c 3bd 71"/>
              </a:rPr>
              <a:t>Most drugs are sedating and even comparably safe antipsychotics, such as aripiprazole and quetiapine, may produce extrapyramidal symptoms in this vulnerable population.</a:t>
            </a:r>
          </a:p>
          <a:p>
            <a:pPr marL="285750" indent="-285750">
              <a:buFont typeface="Wingdings" panose="05000000000000000000" pitchFamily="2" charset="2"/>
              <a:buChar char="Ø"/>
            </a:pPr>
            <a:r>
              <a:rPr lang="en-US" sz="1800" b="0" i="1" u="none" strike="noStrike" baseline="0" dirty="0">
                <a:solidFill>
                  <a:srgbClr val="000000"/>
                </a:solidFill>
                <a:latin typeface="ENEGE I+ Adv T Tc 9c 3bd 71"/>
              </a:rPr>
              <a:t>Also problematic is treatment with risperidone, haloperidol, olanzapine and paliperidone due to their high propensity for prolactin increase. </a:t>
            </a:r>
            <a:endParaRPr lang="en-US" sz="1800" b="0" i="1" u="none" strike="noStrike" baseline="0" dirty="0">
              <a:solidFill>
                <a:srgbClr val="000000"/>
              </a:solidFill>
            </a:endParaRPr>
          </a:p>
          <a:p>
            <a:endParaRPr lang="en-US" sz="1800" b="0" i="0" u="none" strike="noStrike" baseline="0" dirty="0">
              <a:solidFill>
                <a:srgbClr val="000000"/>
              </a:solidFill>
              <a:latin typeface="ENEGE I+ Adv T Tc 9c 3bd 71"/>
            </a:endParaRPr>
          </a:p>
          <a:p>
            <a:endParaRPr lang="en-US" sz="1800" b="0" i="0" u="none" strike="noStrike" baseline="0" dirty="0">
              <a:solidFill>
                <a:srgbClr val="000000"/>
              </a:solidFill>
              <a:latin typeface="ENEGE I+ Adv T Tc 9c 3bd 71"/>
            </a:endParaRPr>
          </a:p>
          <a:p>
            <a:endParaRPr lang="en-US" sz="1800" b="0" i="0" u="none" strike="noStrike" baseline="0" dirty="0">
              <a:solidFill>
                <a:srgbClr val="000000"/>
              </a:solidFill>
              <a:latin typeface="ENEGE I+ Adv T Tc 9c 3bd 71"/>
            </a:endParaRPr>
          </a:p>
          <a:p>
            <a:r>
              <a:rPr lang="en-US" sz="1800" b="0" i="0" u="none" strike="noStrike" baseline="0" dirty="0">
                <a:solidFill>
                  <a:srgbClr val="000000"/>
                </a:solidFill>
                <a:latin typeface="ENEGE I+ Adv T Tc 9c 3bd 71"/>
              </a:rPr>
              <a:t>The ef</a:t>
            </a:r>
            <a:r>
              <a:rPr lang="en-US" sz="1800" b="0" i="0" u="none" strike="noStrike" baseline="0" dirty="0">
                <a:solidFill>
                  <a:srgbClr val="000000"/>
                </a:solidFill>
                <a:latin typeface="ENEGG N+ Adv T Tc 9c 3bd 71+fb"/>
              </a:rPr>
              <a:t>fi</a:t>
            </a:r>
            <a:r>
              <a:rPr lang="en-US" sz="1800" b="0" i="0" u="none" strike="noStrike" baseline="0" dirty="0">
                <a:solidFill>
                  <a:srgbClr val="000000"/>
                </a:solidFill>
                <a:latin typeface="ENEGE I+ Adv T Tc 9c 3bd 71"/>
              </a:rPr>
              <a:t>cacy </a:t>
            </a:r>
            <a:r>
              <a:rPr lang="en-US" sz="1800" b="0" i="0" u="none" strike="noStrike" baseline="0" dirty="0">
                <a:solidFill>
                  <a:srgbClr val="000000"/>
                </a:solidFill>
                <a:latin typeface="ENEGG N+ Adv T Tc 9c 3bd 71+fb"/>
              </a:rPr>
              <a:t>fi</a:t>
            </a:r>
            <a:r>
              <a:rPr lang="en-US" sz="1800" b="0" i="0" u="none" strike="noStrike" baseline="0" dirty="0">
                <a:solidFill>
                  <a:srgbClr val="000000"/>
                </a:solidFill>
                <a:latin typeface="ENEGE I+ Adv T Tc 9c 3bd 71"/>
              </a:rPr>
              <a:t>ndings are remarkably similar to those of a previous network meta-analysis in adult patients with schizophrenia which included 212 RCTs and 43,049 participants (</a:t>
            </a:r>
            <a:r>
              <a:rPr lang="en-US" sz="1800" b="0" i="0" u="none" strike="noStrike" baseline="0" dirty="0" err="1">
                <a:solidFill>
                  <a:srgbClr val="000000"/>
                </a:solidFill>
                <a:latin typeface="ENEGE I+ Adv T Tc 9c 3bd 71"/>
              </a:rPr>
              <a:t>Leucht</a:t>
            </a:r>
            <a:r>
              <a:rPr lang="en-US" sz="1800" b="0" i="0" u="none" strike="noStrike" baseline="0" dirty="0">
                <a:solidFill>
                  <a:srgbClr val="000000"/>
                </a:solidFill>
                <a:latin typeface="ENEGE I+ Adv T Tc 9c 3bd 71"/>
              </a:rPr>
              <a:t> etal.,2013). In both NMAs clozapine had the highest effect size compared to placebo concerning </a:t>
            </a:r>
            <a:r>
              <a:rPr lang="en-US" sz="1800" b="0" i="0" u="none" strike="noStrike" baseline="0" dirty="0">
                <a:solidFill>
                  <a:srgbClr val="000000"/>
                </a:solidFill>
                <a:latin typeface="ENEGG M+ Adv T T 7f 5838b 0. I"/>
              </a:rPr>
              <a:t>overall symptoms</a:t>
            </a:r>
            <a:r>
              <a:rPr lang="en-US" sz="1800" b="0" i="0" u="none" strike="noStrike" baseline="0" dirty="0">
                <a:solidFill>
                  <a:srgbClr val="000000"/>
                </a:solidFill>
                <a:latin typeface="ENEGE I+ Adv T Tc 9c 3bd 71"/>
              </a:rPr>
              <a:t>, and both effect sizes were large (SMD </a:t>
            </a:r>
            <a:r>
              <a:rPr lang="en-US" sz="1800" b="0" i="0" u="none" strike="noStrike" baseline="0" dirty="0">
                <a:solidFill>
                  <a:srgbClr val="000000"/>
                </a:solidFill>
                <a:latin typeface="ENEHO J+ Adv Mac Mth Sy N"/>
              </a:rPr>
              <a:t> </a:t>
            </a:r>
            <a:r>
              <a:rPr lang="en-US" sz="1800" b="0" i="0" u="none" strike="noStrike" baseline="0" dirty="0">
                <a:solidFill>
                  <a:srgbClr val="000000"/>
                </a:solidFill>
                <a:latin typeface="ENEGE I+ Adv T Tc 9c 3bd 71"/>
              </a:rPr>
              <a:t>1.60, CI </a:t>
            </a:r>
            <a:r>
              <a:rPr lang="en-US" sz="1800" b="0" i="0" u="none" strike="noStrike" baseline="0" dirty="0">
                <a:solidFill>
                  <a:srgbClr val="000000"/>
                </a:solidFill>
                <a:latin typeface="ENEHO J+ Adv Mac Mth Sy N"/>
              </a:rPr>
              <a:t> </a:t>
            </a:r>
            <a:r>
              <a:rPr lang="en-US" sz="1800" b="0" i="0" u="none" strike="noStrike" baseline="0" dirty="0">
                <a:solidFill>
                  <a:srgbClr val="000000"/>
                </a:solidFill>
                <a:latin typeface="ENEGE I+ Adv T Tc 9c 3bd 71"/>
              </a:rPr>
              <a:t>2.34,</a:t>
            </a:r>
            <a:r>
              <a:rPr lang="en-US" sz="1800" b="0" i="0" u="none" strike="noStrike" baseline="0" dirty="0">
                <a:solidFill>
                  <a:srgbClr val="000000"/>
                </a:solidFill>
                <a:latin typeface="ENEHO J+ Adv Mac Mth Sy N"/>
              </a:rPr>
              <a:t> </a:t>
            </a:r>
            <a:r>
              <a:rPr lang="en-US" sz="1800" b="0" i="0" u="none" strike="noStrike" baseline="0" dirty="0">
                <a:solidFill>
                  <a:srgbClr val="000000"/>
                </a:solidFill>
                <a:latin typeface="ENEGE I+ Adv T Tc 9c 3bd 71"/>
              </a:rPr>
              <a:t>0.86 in children and adolescents; and SMD </a:t>
            </a:r>
            <a:r>
              <a:rPr lang="en-US" sz="1800" b="0" i="0" u="none" strike="noStrike" baseline="0" dirty="0">
                <a:solidFill>
                  <a:srgbClr val="000000"/>
                </a:solidFill>
                <a:latin typeface="ENEGK O+ Adv T Tc 9c 3bd 71+ 20"/>
              </a:rPr>
              <a:t>–</a:t>
            </a:r>
            <a:r>
              <a:rPr lang="en-US" sz="1800" b="0" i="0" u="none" strike="noStrike" baseline="0" dirty="0">
                <a:solidFill>
                  <a:srgbClr val="000000"/>
                </a:solidFill>
                <a:latin typeface="ENEGE I+ Adv T Tc 9c 3bd 71"/>
              </a:rPr>
              <a:t>0.88, CI </a:t>
            </a:r>
            <a:r>
              <a:rPr lang="en-US" sz="1800" b="0" i="0" u="none" strike="noStrike" baseline="0" dirty="0">
                <a:solidFill>
                  <a:srgbClr val="000000"/>
                </a:solidFill>
                <a:latin typeface="ENEGK O+ Adv T Tc 9c 3bd 71+ 20"/>
              </a:rPr>
              <a:t>–</a:t>
            </a:r>
            <a:r>
              <a:rPr lang="en-US" sz="1800" b="0" i="0" u="none" strike="noStrike" baseline="0" dirty="0">
                <a:solidFill>
                  <a:srgbClr val="000000"/>
                </a:solidFill>
                <a:latin typeface="ENEGE I+ Adv T Tc 9c 3bd 71"/>
              </a:rPr>
              <a:t>1.03,</a:t>
            </a:r>
            <a:r>
              <a:rPr lang="en-US" sz="1800" b="0" i="0" u="none" strike="noStrike" baseline="0" dirty="0">
                <a:solidFill>
                  <a:srgbClr val="000000"/>
                </a:solidFill>
                <a:latin typeface="ENEGK O+ Adv T Tc 9c 3bd 71+ 20"/>
              </a:rPr>
              <a:t>–</a:t>
            </a:r>
            <a:r>
              <a:rPr lang="en-US" sz="1800" b="0" i="0" u="none" strike="noStrike" baseline="0" dirty="0">
                <a:solidFill>
                  <a:srgbClr val="000000"/>
                </a:solidFill>
                <a:latin typeface="ENEGE I+ Adv T Tc 9c 3bd 71"/>
              </a:rPr>
              <a:t>0.73 in adults).  Moreover, clozapine was signi</a:t>
            </a:r>
            <a:r>
              <a:rPr lang="en-US" sz="1800" b="0" i="0" u="none" strike="noStrike" baseline="0" dirty="0">
                <a:solidFill>
                  <a:srgbClr val="000000"/>
                </a:solidFill>
                <a:latin typeface="ENEGG N+ Adv T Tc 9c 3bd 71+fb"/>
              </a:rPr>
              <a:t>fi</a:t>
            </a:r>
            <a:r>
              <a:rPr lang="en-US" sz="1800" b="0" i="0" u="none" strike="noStrike" baseline="0" dirty="0">
                <a:solidFill>
                  <a:srgbClr val="000000"/>
                </a:solidFill>
                <a:latin typeface="ENEGE I+ Adv T Tc 9c 3bd 71"/>
              </a:rPr>
              <a:t>cantly more ef</a:t>
            </a:r>
            <a:r>
              <a:rPr lang="en-US" sz="1800" b="0" i="0" u="none" strike="noStrike" baseline="0" dirty="0">
                <a:solidFill>
                  <a:srgbClr val="000000"/>
                </a:solidFill>
                <a:latin typeface="ENEGG N+ Adv T Tc 9c 3bd 71+fb"/>
              </a:rPr>
              <a:t>fi</a:t>
            </a:r>
            <a:r>
              <a:rPr lang="en-US" sz="1800" b="0" i="0" u="none" strike="noStrike" baseline="0" dirty="0">
                <a:solidFill>
                  <a:srgbClr val="000000"/>
                </a:solidFill>
                <a:latin typeface="ENEGE I+ Adv T Tc 9c 3bd 71"/>
              </a:rPr>
              <a:t>cacious than most other drugs in both analyses. In the current NMA clozapine also outperformed placebo with regard to positive and negative symptoms, which had not been </a:t>
            </a:r>
            <a:r>
              <a:rPr lang="en-US" sz="1800" b="0" i="0" u="none" strike="noStrike" baseline="0" dirty="0" err="1">
                <a:solidFill>
                  <a:srgbClr val="000000"/>
                </a:solidFill>
                <a:latin typeface="ENEGE I+ Adv T Tc 9c 3bd 71"/>
              </a:rPr>
              <a:t>analysed</a:t>
            </a:r>
            <a:r>
              <a:rPr lang="en-US" sz="1800" b="0" i="0" u="none" strike="noStrike" baseline="0" dirty="0">
                <a:solidFill>
                  <a:srgbClr val="000000"/>
                </a:solidFill>
                <a:latin typeface="ENEGE I+ Adv T Tc 9c 3bd 71"/>
              </a:rPr>
              <a:t> in (</a:t>
            </a:r>
            <a:r>
              <a:rPr lang="en-US" sz="1800" b="0" i="0" u="none" strike="noStrike" baseline="0" dirty="0" err="1">
                <a:solidFill>
                  <a:srgbClr val="000000"/>
                </a:solidFill>
                <a:latin typeface="ENEGE I+ Adv T Tc 9c 3bd 71"/>
              </a:rPr>
              <a:t>Leucht</a:t>
            </a:r>
            <a:r>
              <a:rPr lang="en-US" sz="1800" b="0" i="0" u="none" strike="noStrike" baseline="0" dirty="0">
                <a:solidFill>
                  <a:srgbClr val="000000"/>
                </a:solidFill>
                <a:latin typeface="ENEGE I+ Adv T Tc 9c 3bd 71"/>
              </a:rPr>
              <a:t> </a:t>
            </a:r>
            <a:r>
              <a:rPr lang="en-US" sz="1800" b="0" i="0" u="none" strike="noStrike" baseline="0" dirty="0" err="1">
                <a:solidFill>
                  <a:srgbClr val="000000"/>
                </a:solidFill>
                <a:latin typeface="ENEGE I+ Adv T Tc 9c 3bd 71"/>
              </a:rPr>
              <a:t>etal</a:t>
            </a:r>
            <a:r>
              <a:rPr lang="en-US" sz="1800" b="0" i="0" u="none" strike="noStrike" baseline="0" dirty="0">
                <a:solidFill>
                  <a:srgbClr val="000000"/>
                </a:solidFill>
                <a:latin typeface="ENEGE I+ Adv T Tc 9c 3bd 71"/>
              </a:rPr>
              <a:t>., 2013). The rankings in overall ef</a:t>
            </a:r>
            <a:r>
              <a:rPr lang="en-US" sz="1800" b="0" i="0" u="none" strike="noStrike" baseline="0" dirty="0">
                <a:solidFill>
                  <a:srgbClr val="000000"/>
                </a:solidFill>
                <a:latin typeface="ENEGG N+ Adv T Tc 9c 3bd 71+fb"/>
              </a:rPr>
              <a:t>fi</a:t>
            </a:r>
            <a:r>
              <a:rPr lang="en-US" sz="1800" b="0" i="0" u="none" strike="noStrike" baseline="0" dirty="0">
                <a:solidFill>
                  <a:srgbClr val="000000"/>
                </a:solidFill>
                <a:latin typeface="ENEGE I+ Adv T Tc 9c 3bd 71"/>
              </a:rPr>
              <a:t>cacy </a:t>
            </a:r>
            <a:r>
              <a:rPr lang="en-US" sz="1800" b="0" i="0" u="none" strike="noStrike" baseline="0" dirty="0">
                <a:solidFill>
                  <a:srgbClr val="000000"/>
                </a:solidFill>
                <a:latin typeface="ENEGG M+ Adv T T 7f 5838b 0. I"/>
              </a:rPr>
              <a:t>of those antipsychotics that were included in both NMAs </a:t>
            </a:r>
            <a:r>
              <a:rPr lang="en-US" sz="1800" b="0" i="0" u="none" strike="noStrike" baseline="0" dirty="0">
                <a:solidFill>
                  <a:srgbClr val="000000"/>
                </a:solidFill>
                <a:latin typeface="ENEGE I+ Adv T Tc 9c 3bd 71"/>
              </a:rPr>
              <a:t>were also similar.  In children and adolescents, the next most ef</a:t>
            </a:r>
            <a:r>
              <a:rPr lang="en-US" sz="1800" b="0" i="0" u="none" strike="noStrike" baseline="0" dirty="0">
                <a:solidFill>
                  <a:srgbClr val="000000"/>
                </a:solidFill>
                <a:latin typeface="ENEGG N+ Adv T Tc 9c 3bd 71+fb"/>
              </a:rPr>
              <a:t>fi</a:t>
            </a:r>
            <a:r>
              <a:rPr lang="en-US" sz="1800" b="0" i="0" u="none" strike="noStrike" baseline="0" dirty="0">
                <a:solidFill>
                  <a:srgbClr val="000000"/>
                </a:solidFill>
                <a:latin typeface="ENEGE I+ Adv T Tc 9c 3bd 71"/>
              </a:rPr>
              <a:t>cacious drugs compared to placebo after clozapine were olanzapine (SMD compared to placebo: (SMD </a:t>
            </a:r>
            <a:r>
              <a:rPr lang="en-US" sz="1800" b="0" i="0" u="none" strike="noStrike" baseline="0" dirty="0">
                <a:solidFill>
                  <a:srgbClr val="000000"/>
                </a:solidFill>
                <a:latin typeface="ENEHO J+ Adv Mac Mth Sy N"/>
              </a:rPr>
              <a:t> </a:t>
            </a:r>
            <a:r>
              <a:rPr lang="en-US" sz="1800" b="0" i="0" u="none" strike="noStrike" baseline="0" dirty="0">
                <a:solidFill>
                  <a:srgbClr val="000000"/>
                </a:solidFill>
                <a:latin typeface="ENEGE I+ Adv T Tc 9c 3bd 71"/>
              </a:rPr>
              <a:t>0.74), risperidone (SMD </a:t>
            </a:r>
            <a:r>
              <a:rPr lang="en-US" sz="1800" b="0" i="0" u="none" strike="noStrike" baseline="0" dirty="0">
                <a:solidFill>
                  <a:srgbClr val="000000"/>
                </a:solidFill>
                <a:latin typeface="ENEHO J+ Adv Mac Mth Sy N"/>
              </a:rPr>
              <a:t> </a:t>
            </a:r>
            <a:r>
              <a:rPr lang="en-US" sz="1800" b="0" i="0" u="none" strike="noStrike" baseline="0" dirty="0">
                <a:solidFill>
                  <a:srgbClr val="000000"/>
                </a:solidFill>
                <a:latin typeface="ENEGE I+ Adv T Tc 9c 3bd 71"/>
              </a:rPr>
              <a:t>0.62), lurasidone (SMD </a:t>
            </a:r>
            <a:r>
              <a:rPr lang="en-US" sz="1800" b="0" i="0" u="none" strike="noStrike" baseline="0" dirty="0">
                <a:solidFill>
                  <a:srgbClr val="000000"/>
                </a:solidFill>
                <a:latin typeface="ENEHO J+ Adv Mac Mth Sy N"/>
              </a:rPr>
              <a:t> </a:t>
            </a:r>
            <a:r>
              <a:rPr lang="en-US" sz="1800" b="0" i="0" u="none" strike="noStrike" baseline="0" dirty="0">
                <a:solidFill>
                  <a:srgbClr val="000000"/>
                </a:solidFill>
                <a:latin typeface="ENEGE I+ Adv T Tc 9c 3bd 71"/>
              </a:rPr>
              <a:t>0.48), haloperidol (SMD </a:t>
            </a:r>
            <a:r>
              <a:rPr lang="en-US" sz="1800" b="0" i="0" u="none" strike="noStrike" baseline="0" dirty="0">
                <a:solidFill>
                  <a:srgbClr val="000000"/>
                </a:solidFill>
                <a:latin typeface="ENEHO J+ Adv Mac Mth Sy N"/>
              </a:rPr>
              <a:t> </a:t>
            </a:r>
            <a:r>
              <a:rPr lang="en-US" sz="1800" b="0" i="0" u="none" strike="noStrike" baseline="0" dirty="0">
                <a:solidFill>
                  <a:srgbClr val="000000"/>
                </a:solidFill>
                <a:latin typeface="ENEGE I+ Adv T Tc 9c 3bd 71"/>
              </a:rPr>
              <a:t>0.42), aripiprazole (SMD </a:t>
            </a:r>
            <a:r>
              <a:rPr lang="en-US" sz="1800" b="0" i="0" u="none" strike="noStrike" baseline="0" dirty="0">
                <a:solidFill>
                  <a:srgbClr val="000000"/>
                </a:solidFill>
                <a:latin typeface="ENEHO J+ Adv Mac Mth Sy N"/>
              </a:rPr>
              <a:t> </a:t>
            </a:r>
            <a:r>
              <a:rPr lang="en-US" sz="1800" b="0" i="0" u="none" strike="noStrike" baseline="0" dirty="0">
                <a:solidFill>
                  <a:srgbClr val="000000"/>
                </a:solidFill>
                <a:latin typeface="ENEGE I+ Adv T Tc 9c 3bd 71"/>
              </a:rPr>
              <a:t>0.43), quetiapine (SMD </a:t>
            </a:r>
            <a:r>
              <a:rPr lang="en-US" sz="1800" b="0" i="0" u="none" strike="noStrike" baseline="0" dirty="0">
                <a:solidFill>
                  <a:srgbClr val="000000"/>
                </a:solidFill>
                <a:latin typeface="ENEHO J+ Adv Mac Mth Sy N"/>
              </a:rPr>
              <a:t> </a:t>
            </a:r>
            <a:r>
              <a:rPr lang="en-US" sz="1800" b="0" i="0" u="none" strike="noStrike" baseline="0" dirty="0">
                <a:solidFill>
                  <a:srgbClr val="000000"/>
                </a:solidFill>
                <a:latin typeface="ENEGE I+ Adv T Tc 9c 3bd 71"/>
              </a:rPr>
              <a:t>0.42), paliperidone (SMD </a:t>
            </a:r>
            <a:r>
              <a:rPr lang="en-US" sz="1800" b="0" i="0" u="none" strike="noStrike" baseline="0" dirty="0">
                <a:solidFill>
                  <a:srgbClr val="000000"/>
                </a:solidFill>
                <a:latin typeface="ENEHO J+ Adv Mac Mth Sy N"/>
              </a:rPr>
              <a:t> </a:t>
            </a:r>
            <a:r>
              <a:rPr lang="en-US" sz="1800" b="0" i="0" u="none" strike="noStrike" baseline="0" dirty="0">
                <a:solidFill>
                  <a:srgbClr val="000000"/>
                </a:solidFill>
                <a:latin typeface="ENEGE I+ Adv T Tc 9c 3bd 71"/>
              </a:rPr>
              <a:t>0.42), </a:t>
            </a:r>
            <a:r>
              <a:rPr lang="en-US" sz="1800" b="0" i="0" u="none" strike="noStrike" baseline="0" dirty="0" err="1">
                <a:solidFill>
                  <a:srgbClr val="000000"/>
                </a:solidFill>
                <a:latin typeface="ENEGE I+ Adv T Tc 9c 3bd 71"/>
              </a:rPr>
              <a:t>asenapine</a:t>
            </a:r>
            <a:r>
              <a:rPr lang="en-US" sz="1800" b="0" i="0" u="none" strike="noStrike" baseline="0" dirty="0">
                <a:solidFill>
                  <a:srgbClr val="000000"/>
                </a:solidFill>
                <a:latin typeface="ENEGE I+ Adv T Tc 9c 3bd 71"/>
              </a:rPr>
              <a:t> (SMD </a:t>
            </a:r>
            <a:r>
              <a:rPr lang="en-US" sz="1800" b="0" i="0" u="none" strike="noStrike" baseline="0" dirty="0">
                <a:solidFill>
                  <a:srgbClr val="000000"/>
                </a:solidFill>
                <a:latin typeface="ENEHO J+ Adv Mac Mth Sy N"/>
              </a:rPr>
              <a:t> </a:t>
            </a:r>
            <a:r>
              <a:rPr lang="en-US" sz="1800" b="0" i="0" u="none" strike="noStrike" baseline="0" dirty="0">
                <a:solidFill>
                  <a:srgbClr val="000000"/>
                </a:solidFill>
                <a:latin typeface="ENEGE I+ Adv T Tc 9c 3bd 71"/>
              </a:rPr>
              <a:t>0.38) and ziprasidone (SMD </a:t>
            </a:r>
            <a:r>
              <a:rPr lang="en-US" sz="1800" b="0" i="0" u="none" strike="noStrike" baseline="0" dirty="0">
                <a:solidFill>
                  <a:srgbClr val="000000"/>
                </a:solidFill>
                <a:latin typeface="ENEHO J+ Adv Mac Mth Sy N"/>
              </a:rPr>
              <a:t> </a:t>
            </a:r>
            <a:r>
              <a:rPr lang="en-US" sz="1800" b="0" i="0" u="none" strike="noStrike" baseline="0" dirty="0">
                <a:solidFill>
                  <a:srgbClr val="000000"/>
                </a:solidFill>
                <a:latin typeface="ENEGE I+ Adv T Tc 9c 3bd 71"/>
              </a:rPr>
              <a:t>0.14).  In adults the hierarchy was olanzapine (SMD </a:t>
            </a:r>
            <a:r>
              <a:rPr lang="en-US" sz="1800" b="0" i="0" u="none" strike="noStrike" baseline="0" dirty="0">
                <a:solidFill>
                  <a:srgbClr val="000000"/>
                </a:solidFill>
                <a:latin typeface="ENEGK O+ Adv T Tc 9c 3bd 71+ 20"/>
              </a:rPr>
              <a:t>– </a:t>
            </a:r>
            <a:r>
              <a:rPr lang="en-US" sz="1800" b="0" i="0" u="none" strike="noStrike" baseline="0" dirty="0">
                <a:solidFill>
                  <a:srgbClr val="000000"/>
                </a:solidFill>
                <a:latin typeface="ENEGE I+ Adv T Tc 9c 3bd 71"/>
              </a:rPr>
              <a:t>0.59), risperidone (SMD </a:t>
            </a:r>
            <a:r>
              <a:rPr lang="en-US" sz="1800" b="0" i="0" u="none" strike="noStrike" baseline="0" dirty="0">
                <a:solidFill>
                  <a:srgbClr val="000000"/>
                </a:solidFill>
                <a:latin typeface="ENEGK O+ Adv T Tc 9c 3bd 71+ 20"/>
              </a:rPr>
              <a:t>–</a:t>
            </a:r>
            <a:r>
              <a:rPr lang="en-US" sz="1800" b="0" i="0" u="none" strike="noStrike" baseline="0" dirty="0">
                <a:solidFill>
                  <a:srgbClr val="000000"/>
                </a:solidFill>
                <a:latin typeface="ENEGE I+ Adv T Tc 9c 3bd 71"/>
              </a:rPr>
              <a:t>0.56), paliperidone (SMD </a:t>
            </a:r>
            <a:r>
              <a:rPr lang="en-US" sz="1800" b="0" i="0" u="none" strike="noStrike" baseline="0" dirty="0">
                <a:solidFill>
                  <a:srgbClr val="000000"/>
                </a:solidFill>
                <a:latin typeface="ENEGK O+ Adv T Tc 9c 3bd 71+ 20"/>
              </a:rPr>
              <a:t>–</a:t>
            </a:r>
            <a:r>
              <a:rPr lang="en-US" sz="1800" b="0" i="0" u="none" strike="noStrike" baseline="0" dirty="0">
                <a:solidFill>
                  <a:srgbClr val="000000"/>
                </a:solidFill>
                <a:latin typeface="ENEGE I+ Adv T Tc 9c 3bd 71"/>
              </a:rPr>
              <a:t>0.50), haloperidol (SMD </a:t>
            </a:r>
            <a:r>
              <a:rPr lang="en-US" sz="1800" b="0" i="0" u="none" strike="noStrike" baseline="0" dirty="0">
                <a:solidFill>
                  <a:srgbClr val="000000"/>
                </a:solidFill>
                <a:latin typeface="ENEGK O+ Adv T Tc 9c 3bd 71+ 20"/>
              </a:rPr>
              <a:t>–</a:t>
            </a:r>
            <a:r>
              <a:rPr lang="en-US" sz="1800" b="0" i="0" u="none" strike="noStrike" baseline="0" dirty="0">
                <a:solidFill>
                  <a:srgbClr val="000000"/>
                </a:solidFill>
                <a:latin typeface="ENEGE I+ Adv T Tc 9c 3bd 71"/>
              </a:rPr>
              <a:t>0.45), quetiapine (SMD </a:t>
            </a:r>
            <a:r>
              <a:rPr lang="en-US" sz="1800" b="0" i="0" u="none" strike="noStrike" baseline="0" dirty="0">
                <a:solidFill>
                  <a:srgbClr val="000000"/>
                </a:solidFill>
                <a:latin typeface="ENEGK O+ Adv T Tc 9c 3bd 71+ 20"/>
              </a:rPr>
              <a:t>–</a:t>
            </a:r>
            <a:r>
              <a:rPr lang="en-US" sz="1800" b="0" i="0" u="none" strike="noStrike" baseline="0" dirty="0">
                <a:solidFill>
                  <a:srgbClr val="000000"/>
                </a:solidFill>
                <a:latin typeface="ENEGE I+ Adv T Tc 9c 3bd 71"/>
              </a:rPr>
              <a:t>0.44), aripiprazole (SMD </a:t>
            </a:r>
            <a:r>
              <a:rPr lang="en-US" sz="1800" b="0" i="0" u="none" strike="noStrike" baseline="0" dirty="0">
                <a:solidFill>
                  <a:srgbClr val="000000"/>
                </a:solidFill>
                <a:latin typeface="ENEGK O+ Adv T Tc 9c 3bd 71+ 20"/>
              </a:rPr>
              <a:t>–</a:t>
            </a:r>
            <a:r>
              <a:rPr lang="en-US" sz="1800" b="0" i="0" u="none" strike="noStrike" baseline="0" dirty="0">
                <a:solidFill>
                  <a:srgbClr val="000000"/>
                </a:solidFill>
                <a:latin typeface="ENEGE I+ Adv T Tc 9c 3bd 71"/>
              </a:rPr>
              <a:t>0.43), ziprasidone (SMD </a:t>
            </a:r>
            <a:r>
              <a:rPr lang="en-US" sz="1800" b="0" i="0" u="none" strike="noStrike" baseline="0" dirty="0">
                <a:solidFill>
                  <a:srgbClr val="000000"/>
                </a:solidFill>
                <a:latin typeface="ENEGK O+ Adv T Tc 9c 3bd 71+ 20"/>
              </a:rPr>
              <a:t>–</a:t>
            </a:r>
            <a:r>
              <a:rPr lang="en-US" sz="1800" b="0" i="0" u="none" strike="noStrike" baseline="0" dirty="0">
                <a:solidFill>
                  <a:srgbClr val="000000"/>
                </a:solidFill>
                <a:latin typeface="ENEGE I+ Adv T Tc 9c 3bd 71"/>
              </a:rPr>
              <a:t>0.39), </a:t>
            </a:r>
            <a:r>
              <a:rPr lang="en-US" sz="1800" b="0" i="0" u="none" strike="noStrike" baseline="0" dirty="0" err="1">
                <a:solidFill>
                  <a:srgbClr val="000000"/>
                </a:solidFill>
                <a:latin typeface="ENEGE I+ Adv T Tc 9c 3bd 71"/>
              </a:rPr>
              <a:t>asenapine</a:t>
            </a:r>
            <a:r>
              <a:rPr lang="en-US" sz="1800" b="0" i="0" u="none" strike="noStrike" baseline="0" dirty="0">
                <a:solidFill>
                  <a:srgbClr val="000000"/>
                </a:solidFill>
                <a:latin typeface="ENEGE I+ Adv T Tc 9c 3bd 71"/>
              </a:rPr>
              <a:t> (SMD </a:t>
            </a:r>
            <a:r>
              <a:rPr lang="en-US" sz="1800" b="0" i="0" u="none" strike="noStrike" baseline="0" dirty="0">
                <a:solidFill>
                  <a:srgbClr val="000000"/>
                </a:solidFill>
                <a:latin typeface="ENEGK O+ Adv T Tc 9c 3bd 71+ 20"/>
              </a:rPr>
              <a:t>– </a:t>
            </a:r>
            <a:r>
              <a:rPr lang="en-US" sz="1800" b="0" i="0" u="none" strike="noStrike" baseline="0" dirty="0">
                <a:solidFill>
                  <a:srgbClr val="000000"/>
                </a:solidFill>
                <a:latin typeface="ENEGE I+ Adv T Tc 9c 3bd 71"/>
              </a:rPr>
              <a:t>0.38), lurasidone (SMD </a:t>
            </a:r>
            <a:r>
              <a:rPr lang="en-US" sz="1800" b="0" i="0" u="none" strike="noStrike" baseline="0" dirty="0">
                <a:solidFill>
                  <a:srgbClr val="000000"/>
                </a:solidFill>
                <a:latin typeface="ENEGK O+ Adv T Tc 9c 3bd 71+ 20"/>
              </a:rPr>
              <a:t>–</a:t>
            </a:r>
            <a:r>
              <a:rPr lang="en-US" sz="1800" b="0" i="0" u="none" strike="noStrike" baseline="0" dirty="0">
                <a:solidFill>
                  <a:srgbClr val="000000"/>
                </a:solidFill>
                <a:latin typeface="ENEGE I+ Adv T Tc 9c 3bd 71"/>
              </a:rPr>
              <a:t>0.33)). Thus, except for lurasidone (which ranked better in children than in adults) and paliperidone (which ranked better in adults), these sequences were remarkably similar. </a:t>
            </a:r>
            <a:r>
              <a:rPr lang="en-US" sz="1800" b="0" i="0" u="none" strike="noStrike" baseline="0" dirty="0" err="1">
                <a:solidFill>
                  <a:srgbClr val="000000"/>
                </a:solidFill>
                <a:latin typeface="ENEGE I+ Adv T Tc 9c 3bd 71"/>
              </a:rPr>
              <a:t>Moreover,as</a:t>
            </a:r>
            <a:r>
              <a:rPr lang="en-US" sz="1800" b="0" i="0" u="none" strike="noStrike" baseline="0" dirty="0">
                <a:solidFill>
                  <a:srgbClr val="000000"/>
                </a:solidFill>
                <a:latin typeface="ENEGE I+ Adv T Tc 9c 3bd 71"/>
              </a:rPr>
              <a:t> haloperidol, </a:t>
            </a:r>
            <a:r>
              <a:rPr lang="en-US" sz="1800" b="0" i="0" u="none" strike="noStrike" baseline="0" dirty="0" err="1">
                <a:solidFill>
                  <a:srgbClr val="000000"/>
                </a:solidFill>
                <a:latin typeface="ENEGE I+ Adv T Tc 9c 3bd 71"/>
              </a:rPr>
              <a:t>tri</a:t>
            </a:r>
            <a:r>
              <a:rPr lang="en-US" sz="1800" b="0" i="0" u="none" strike="noStrike" baseline="0" dirty="0" err="1">
                <a:solidFill>
                  <a:srgbClr val="000000"/>
                </a:solidFill>
                <a:latin typeface="ENEGG N+ Adv T Tc 9c 3bd 71+fb"/>
              </a:rPr>
              <a:t>fl</a:t>
            </a:r>
            <a:r>
              <a:rPr lang="en-US" sz="1800" b="0" i="0" u="none" strike="noStrike" baseline="0" dirty="0" err="1">
                <a:solidFill>
                  <a:srgbClr val="000000"/>
                </a:solidFill>
                <a:latin typeface="ENEGE I+ Adv T Tc 9c 3bd 71"/>
              </a:rPr>
              <a:t>uperazine</a:t>
            </a:r>
            <a:r>
              <a:rPr lang="en-US" sz="1800" b="0" i="0" u="none" strike="noStrike" baseline="0" dirty="0">
                <a:solidFill>
                  <a:srgbClr val="000000"/>
                </a:solidFill>
                <a:latin typeface="ENEGE I+ Adv T Tc 9c 3bd 71"/>
              </a:rPr>
              <a:t>, </a:t>
            </a:r>
            <a:r>
              <a:rPr lang="en-US" sz="1800" b="0" i="0" u="none" strike="noStrike" baseline="0" dirty="0" err="1">
                <a:solidFill>
                  <a:srgbClr val="000000"/>
                </a:solidFill>
                <a:latin typeface="ENEGE I+ Adv T Tc 9c 3bd 71"/>
              </a:rPr>
              <a:t>loxapine</a:t>
            </a:r>
            <a:r>
              <a:rPr lang="en-US" sz="1800" b="0" i="0" u="none" strike="noStrike" baseline="0" dirty="0">
                <a:solidFill>
                  <a:srgbClr val="000000"/>
                </a:solidFill>
                <a:latin typeface="ENEGE I+ Adv T Tc 9c 3bd 71"/>
              </a:rPr>
              <a:t>, and ziprasidone were not signi</a:t>
            </a:r>
            <a:r>
              <a:rPr lang="en-US" sz="1800" b="0" i="0" u="none" strike="noStrike" baseline="0" dirty="0">
                <a:solidFill>
                  <a:srgbClr val="000000"/>
                </a:solidFill>
                <a:latin typeface="ENEGG N+ Adv T Tc 9c 3bd 71+fb"/>
              </a:rPr>
              <a:t>fi</a:t>
            </a:r>
            <a:r>
              <a:rPr lang="en-US" sz="1800" b="0" i="0" u="none" strike="noStrike" baseline="0" dirty="0">
                <a:solidFill>
                  <a:srgbClr val="000000"/>
                </a:solidFill>
                <a:latin typeface="ENEGE I+ Adv T Tc 9c 3bd 71"/>
              </a:rPr>
              <a:t>cantly more ef</a:t>
            </a:r>
            <a:r>
              <a:rPr lang="en-US" sz="1800" b="0" i="0" u="none" strike="noStrike" baseline="0" dirty="0">
                <a:solidFill>
                  <a:srgbClr val="000000"/>
                </a:solidFill>
                <a:latin typeface="ENEGG N+ Adv T Tc 9c 3bd 71+fb"/>
              </a:rPr>
              <a:t>fi</a:t>
            </a:r>
            <a:r>
              <a:rPr lang="en-US" sz="1800" b="0" i="0" u="none" strike="noStrike" baseline="0" dirty="0">
                <a:solidFill>
                  <a:srgbClr val="000000"/>
                </a:solidFill>
                <a:latin typeface="ENEGE I+ Adv T Tc 9c 3bd 71"/>
              </a:rPr>
              <a:t>cacious than placebo, these drugs, at present, cannot be recommended for children and adolescents with schizophrenia. </a:t>
            </a:r>
          </a:p>
          <a:p>
            <a:endParaRPr lang="en-US" sz="1800" b="0" i="0" u="none" strike="noStrike" baseline="0" dirty="0">
              <a:solidFill>
                <a:srgbClr val="000000"/>
              </a:solidFill>
              <a:latin typeface="ENEGE I+ Adv T Tc 9c 3bd 71"/>
            </a:endParaRPr>
          </a:p>
          <a:p>
            <a:r>
              <a:rPr lang="en-US" sz="1800" b="0" i="0" u="none" strike="noStrike" baseline="0" dirty="0">
                <a:solidFill>
                  <a:srgbClr val="000000"/>
                </a:solidFill>
                <a:latin typeface="ENEGE I+ Adv T Tc 9c 3bd 71"/>
              </a:rPr>
              <a:t>Concerning </a:t>
            </a:r>
            <a:r>
              <a:rPr lang="en-US" sz="1800" b="0" i="0" u="none" strike="noStrike" baseline="0" dirty="0">
                <a:solidFill>
                  <a:srgbClr val="000000"/>
                </a:solidFill>
                <a:latin typeface="ENEGG M+ Adv T T 7f 5838b 0. I"/>
              </a:rPr>
              <a:t>weight gain, </a:t>
            </a:r>
            <a:r>
              <a:rPr lang="en-US" sz="1800" b="0" i="0" u="none" strike="noStrike" baseline="0" dirty="0">
                <a:solidFill>
                  <a:srgbClr val="000000"/>
                </a:solidFill>
                <a:latin typeface="ENEGE I+ Adv T Tc 9c 3bd 71"/>
              </a:rPr>
              <a:t>we can con</a:t>
            </a:r>
            <a:r>
              <a:rPr lang="en-US" sz="1800" b="0" i="0" u="none" strike="noStrike" baseline="0" dirty="0">
                <a:solidFill>
                  <a:srgbClr val="000000"/>
                </a:solidFill>
                <a:latin typeface="ENEGG N+ Adv T Tc 9c 3bd 71+fb"/>
              </a:rPr>
              <a:t>fi</a:t>
            </a:r>
            <a:r>
              <a:rPr lang="en-US" sz="1800" b="0" i="0" u="none" strike="noStrike" baseline="0" dirty="0">
                <a:solidFill>
                  <a:srgbClr val="000000"/>
                </a:solidFill>
                <a:latin typeface="ENEGE I+ Adv T Tc 9c 3bd 71"/>
              </a:rPr>
              <a:t>rm the previously reported weight decrease for molindone in the adult population (</a:t>
            </a:r>
            <a:r>
              <a:rPr lang="en-US" sz="1800" b="0" i="0" u="none" strike="noStrike" baseline="0" dirty="0" err="1">
                <a:solidFill>
                  <a:srgbClr val="000000"/>
                </a:solidFill>
                <a:latin typeface="ENEGE I+ Adv T Tc 9c 3bd 71"/>
              </a:rPr>
              <a:t>Gardos</a:t>
            </a:r>
            <a:r>
              <a:rPr lang="en-US" sz="1800" b="0" i="0" u="none" strike="noStrike" baseline="0" dirty="0">
                <a:solidFill>
                  <a:srgbClr val="000000"/>
                </a:solidFill>
                <a:latin typeface="ENEGE I+ Adv T Tc 9c 3bd 71"/>
              </a:rPr>
              <a:t> andCole,1977). In </a:t>
            </a:r>
            <a:r>
              <a:rPr lang="en-US" sz="1800" b="0" i="0" u="none" strike="noStrike" baseline="0" dirty="0" err="1">
                <a:solidFill>
                  <a:srgbClr val="000000"/>
                </a:solidFill>
                <a:latin typeface="ENEGE I+ Adv T Tc 9c 3bd 71"/>
              </a:rPr>
              <a:t>addition,as</a:t>
            </a:r>
            <a:r>
              <a:rPr lang="en-US" sz="1800" b="0" i="0" u="none" strike="noStrike" baseline="0" dirty="0">
                <a:solidFill>
                  <a:srgbClr val="000000"/>
                </a:solidFill>
                <a:latin typeface="ENEGE I+ Adv T Tc 9c 3bd 71"/>
              </a:rPr>
              <a:t> molindone was the best antipsychotic in terms of weight gain, we feel that it should be considered as an option in overweight adolescents. As lurasidone was meta-</a:t>
            </a:r>
            <a:r>
              <a:rPr lang="en-US" sz="1800" b="0" i="0" u="none" strike="noStrike" baseline="0" dirty="0" err="1">
                <a:solidFill>
                  <a:srgbClr val="000000"/>
                </a:solidFill>
                <a:latin typeface="ENEGE I+ Adv T Tc 9c 3bd 71"/>
              </a:rPr>
              <a:t>analysed</a:t>
            </a:r>
            <a:r>
              <a:rPr lang="en-US" sz="1800" b="0" i="0" u="none" strike="noStrike" baseline="0" dirty="0">
                <a:solidFill>
                  <a:srgbClr val="000000"/>
                </a:solidFill>
                <a:latin typeface="ENEGE I+ Adv T Tc 9c 3bd 71"/>
              </a:rPr>
              <a:t> for the </a:t>
            </a:r>
            <a:r>
              <a:rPr lang="en-US" sz="1800" b="0" i="0" u="none" strike="noStrike" baseline="0" dirty="0">
                <a:solidFill>
                  <a:srgbClr val="000000"/>
                </a:solidFill>
                <a:latin typeface="ENEGG N+ Adv T Tc 9c 3bd 71+fb"/>
              </a:rPr>
              <a:t>fi</a:t>
            </a:r>
            <a:r>
              <a:rPr lang="en-US" sz="1800" b="0" i="0" u="none" strike="noStrike" baseline="0" dirty="0">
                <a:solidFill>
                  <a:srgbClr val="000000"/>
                </a:solidFill>
                <a:latin typeface="ENEGE I+ Adv T Tc 9c 3bd 71"/>
              </a:rPr>
              <a:t>rst time in the current report it should be noted that it was better than risperidone, paliperidone, clozapine, quetiapine and olanzapine. Olanzapine was associated with the highest weight gain in both children and adults. Therefore, we recommend to avoid olanzapine in these vulnerable populations.</a:t>
            </a:r>
          </a:p>
          <a:p>
            <a:endParaRPr lang="en-US" sz="1800" b="0" i="0" u="none" strike="noStrike" baseline="0" dirty="0">
              <a:solidFill>
                <a:srgbClr val="000000"/>
              </a:solidFill>
              <a:latin typeface="ENEGE I+ Adv T Tc 9c 3bd 71"/>
            </a:endParaRPr>
          </a:p>
          <a:p>
            <a:r>
              <a:rPr lang="en-US" sz="1800" b="0" i="0" u="none" strike="noStrike" baseline="0" dirty="0">
                <a:solidFill>
                  <a:srgbClr val="000000"/>
                </a:solidFill>
                <a:latin typeface="ENEGE I+ Adv T Tc 9c 3bd 71"/>
              </a:rPr>
              <a:t>In terms of prolactin, aripiprazole showed a signi</a:t>
            </a:r>
            <a:r>
              <a:rPr lang="en-US" sz="1800" b="0" i="0" u="none" strike="noStrike" baseline="0" dirty="0">
                <a:solidFill>
                  <a:srgbClr val="000000"/>
                </a:solidFill>
                <a:latin typeface="ENEGG N+ Adv T Tc 9c 3bd 71+fb"/>
              </a:rPr>
              <a:t>fi</a:t>
            </a:r>
            <a:r>
              <a:rPr lang="en-US" sz="1800" b="0" i="0" u="none" strike="noStrike" baseline="0" dirty="0">
                <a:solidFill>
                  <a:srgbClr val="000000"/>
                </a:solidFill>
                <a:latin typeface="ENEGE I+ Adv T Tc 9c 3bd 71"/>
              </a:rPr>
              <a:t>cantly lower increase of prolactin level compared to placebo. </a:t>
            </a:r>
            <a:r>
              <a:rPr lang="en-US" sz="1800" b="0" i="0" u="none" strike="noStrike" baseline="0" dirty="0" err="1">
                <a:solidFill>
                  <a:srgbClr val="000000"/>
                </a:solidFill>
                <a:latin typeface="ENEGE I+ Adv T Tc 9c 3bd 71"/>
              </a:rPr>
              <a:t>Asenapine</a:t>
            </a:r>
            <a:r>
              <a:rPr lang="en-US" sz="1800" b="0" i="0" u="none" strike="noStrike" baseline="0" dirty="0">
                <a:solidFill>
                  <a:srgbClr val="000000"/>
                </a:solidFill>
                <a:latin typeface="ENEGE I+ Adv T Tc 9c 3bd 71"/>
              </a:rPr>
              <a:t> did not produce signi</a:t>
            </a:r>
            <a:r>
              <a:rPr lang="en-US" sz="1800" b="0" i="0" u="none" strike="noStrike" baseline="0" dirty="0">
                <a:solidFill>
                  <a:srgbClr val="000000"/>
                </a:solidFill>
                <a:latin typeface="ENEGG N+ Adv T Tc 9c 3bd 71+fb"/>
              </a:rPr>
              <a:t>fi</a:t>
            </a:r>
            <a:r>
              <a:rPr lang="en-US" sz="1800" b="0" i="0" u="none" strike="noStrike" baseline="0" dirty="0">
                <a:solidFill>
                  <a:srgbClr val="000000"/>
                </a:solidFill>
                <a:latin typeface="ENEGE I+ Adv T Tc 9c 3bd 71"/>
              </a:rPr>
              <a:t>cantly increased prolactin concentrations compared with placebo, and it produced signi</a:t>
            </a:r>
            <a:r>
              <a:rPr lang="en-US" sz="1800" b="0" i="0" u="none" strike="noStrike" baseline="0" dirty="0">
                <a:solidFill>
                  <a:srgbClr val="000000"/>
                </a:solidFill>
                <a:latin typeface="ENEGG N+ Adv T Tc 9c 3bd 71+fb"/>
              </a:rPr>
              <a:t>fi</a:t>
            </a:r>
            <a:r>
              <a:rPr lang="en-US" sz="1800" b="0" i="0" u="none" strike="noStrike" baseline="0" dirty="0">
                <a:solidFill>
                  <a:srgbClr val="000000"/>
                </a:solidFill>
                <a:latin typeface="ENEGE I+ Adv T Tc 9c 3bd 71"/>
              </a:rPr>
              <a:t>cantly less prolactin increase than paliperidone, haloperidol and risperidone.  In contrast to the adult population </a:t>
            </a:r>
            <a:r>
              <a:rPr lang="en-US" sz="1800" b="0" i="0" u="none" strike="noStrike" baseline="0" dirty="0" err="1">
                <a:solidFill>
                  <a:srgbClr val="000000"/>
                </a:solidFill>
                <a:latin typeface="ENEGE I+ Adv T Tc 9c 3bd 71"/>
              </a:rPr>
              <a:t>asenapine</a:t>
            </a:r>
            <a:r>
              <a:rPr lang="en-US" sz="1800" b="0" i="0" u="none" strike="noStrike" baseline="0" dirty="0">
                <a:solidFill>
                  <a:srgbClr val="000000"/>
                </a:solidFill>
                <a:latin typeface="ENEGE I+ Adv T Tc 9c 3bd 71"/>
              </a:rPr>
              <a:t>, together with lurasidone, also produced less prolactin than olanzapine in children. Risperidone was associated with signi</a:t>
            </a:r>
            <a:r>
              <a:rPr lang="en-US" sz="1800" b="0" i="0" u="none" strike="noStrike" baseline="0" dirty="0">
                <a:solidFill>
                  <a:srgbClr val="000000"/>
                </a:solidFill>
                <a:latin typeface="ENEGG N+ Adv T Tc 9c 3bd 71+fb"/>
              </a:rPr>
              <a:t>fi</a:t>
            </a:r>
            <a:r>
              <a:rPr lang="en-US" sz="1800" b="0" i="0" u="none" strike="noStrike" baseline="0" dirty="0">
                <a:solidFill>
                  <a:srgbClr val="000000"/>
                </a:solidFill>
                <a:latin typeface="ENEGE I+ Adv T Tc 9c 3bd 71"/>
              </a:rPr>
              <a:t>cantly more prolactin increase than all other drugs except haloperidol in children.  We would thus recommend aripiprazole and </a:t>
            </a:r>
            <a:r>
              <a:rPr lang="en-US" sz="1800" b="0" i="0" u="none" strike="noStrike" baseline="0" dirty="0" err="1">
                <a:solidFill>
                  <a:srgbClr val="000000"/>
                </a:solidFill>
                <a:latin typeface="ENEGE I+ Adv T Tc 9c 3bd 71"/>
              </a:rPr>
              <a:t>asenapine</a:t>
            </a:r>
            <a:r>
              <a:rPr lang="en-US" sz="1800" b="0" i="0" u="none" strike="noStrike" baseline="0" dirty="0">
                <a:solidFill>
                  <a:srgbClr val="000000"/>
                </a:solidFill>
                <a:latin typeface="ENEGE I+ Adv T Tc 9c 3bd 71"/>
              </a:rPr>
              <a:t> to avoid prolactin increase. In contrast, risperidone, olanzapine and paliperidone should be avoided.  Haloperidol also should not be used if there are concerns about prolactin increase.</a:t>
            </a:r>
          </a:p>
          <a:p>
            <a:endParaRPr lang="en-US" sz="1800" b="0" i="0" u="none" strike="noStrike" baseline="0" dirty="0">
              <a:solidFill>
                <a:srgbClr val="000000"/>
              </a:solidFill>
              <a:latin typeface="ENEGE I+ Adv T Tc 9c 3bd 71"/>
            </a:endParaRPr>
          </a:p>
          <a:p>
            <a:r>
              <a:rPr lang="en-US" sz="1800" b="0" i="0" u="none" strike="noStrike" baseline="0" dirty="0">
                <a:solidFill>
                  <a:srgbClr val="000000"/>
                </a:solidFill>
                <a:latin typeface="ENEGE I+ Adv T Tc 9c 3bd 71"/>
              </a:rPr>
              <a:t>In terms of sedation, the major </a:t>
            </a:r>
            <a:r>
              <a:rPr lang="en-US" sz="1800" b="0" i="0" u="none" strike="noStrike" baseline="0" dirty="0">
                <a:solidFill>
                  <a:srgbClr val="000000"/>
                </a:solidFill>
                <a:latin typeface="ENEGG N+ Adv T Tc 9c 3bd 71+fb"/>
              </a:rPr>
              <a:t>fi</a:t>
            </a:r>
            <a:r>
              <a:rPr lang="en-US" sz="1800" b="0" i="0" u="none" strike="noStrike" baseline="0" dirty="0">
                <a:solidFill>
                  <a:srgbClr val="000000"/>
                </a:solidFill>
                <a:latin typeface="ENEGE I+ Adv T Tc 9c 3bd 71"/>
              </a:rPr>
              <a:t>nding was that most drugs produced this side-effect more frequently than placebo. Apart from this result there were few signi</a:t>
            </a:r>
            <a:r>
              <a:rPr lang="en-US" sz="1800" b="0" i="0" u="none" strike="noStrike" baseline="0" dirty="0">
                <a:solidFill>
                  <a:srgbClr val="000000"/>
                </a:solidFill>
                <a:latin typeface="ENEGG N+ Adv T Tc 9c 3bd 71+fb"/>
              </a:rPr>
              <a:t>fi</a:t>
            </a:r>
            <a:r>
              <a:rPr lang="en-US" sz="1800" b="0" i="0" u="none" strike="noStrike" baseline="0" dirty="0">
                <a:solidFill>
                  <a:srgbClr val="000000"/>
                </a:solidFill>
                <a:latin typeface="ENEGE I+ Adv T Tc 9c 3bd 71"/>
              </a:rPr>
              <a:t>cant differences between drugs, except that clozapine was more sedating than haloperidol and quetiapine. An evidence-based message for clinicians therefore is that they should be aware that most antipsychotics increase sedation. </a:t>
            </a:r>
          </a:p>
          <a:p>
            <a:endParaRPr lang="en-US" sz="1800" b="0" i="0" u="none" strike="noStrike" baseline="0" dirty="0">
              <a:solidFill>
                <a:srgbClr val="000000"/>
              </a:solidFill>
              <a:latin typeface="ENEGE I+ Adv T Tc 9c 3bd 71"/>
            </a:endParaRPr>
          </a:p>
          <a:p>
            <a:r>
              <a:rPr lang="en-US" sz="1800" b="0" i="0" u="none" strike="noStrike" baseline="0" dirty="0">
                <a:solidFill>
                  <a:srgbClr val="000000"/>
                </a:solidFill>
                <a:latin typeface="ENEGE I+ Adv T Tc 9c 3bd 71"/>
              </a:rPr>
              <a:t>There were few signi</a:t>
            </a:r>
            <a:r>
              <a:rPr lang="en-US" sz="1800" b="0" i="0" u="none" strike="noStrike" baseline="0" dirty="0">
                <a:solidFill>
                  <a:srgbClr val="000000"/>
                </a:solidFill>
                <a:latin typeface="ENEGG N+ Adv T Tc 9c 3bd 71+fb"/>
              </a:rPr>
              <a:t>fi</a:t>
            </a:r>
            <a:r>
              <a:rPr lang="en-US" sz="1800" b="0" i="0" u="none" strike="noStrike" baseline="0" dirty="0">
                <a:solidFill>
                  <a:srgbClr val="000000"/>
                </a:solidFill>
                <a:latin typeface="ENEGE I+ Adv T Tc 9c 3bd 71"/>
              </a:rPr>
              <a:t>cant differences in the use of anti-</a:t>
            </a:r>
            <a:r>
              <a:rPr lang="en-US" sz="1800" b="0" i="0" u="none" strike="noStrike" baseline="0" dirty="0" err="1">
                <a:solidFill>
                  <a:srgbClr val="000000"/>
                </a:solidFill>
                <a:latin typeface="ENEGE I+ Adv T Tc 9c 3bd 71"/>
              </a:rPr>
              <a:t>parkinson</a:t>
            </a:r>
            <a:r>
              <a:rPr lang="en-US" sz="1800" b="0" i="0" u="none" strike="noStrike" baseline="0" dirty="0">
                <a:solidFill>
                  <a:srgbClr val="000000"/>
                </a:solidFill>
                <a:latin typeface="ENEGE I+ Adv T Tc 9c 3bd 71"/>
              </a:rPr>
              <a:t> medication or the occurrence of at least one extrapyramidal side-effect. In at least one analysis, haloperidol, </a:t>
            </a:r>
            <a:r>
              <a:rPr lang="en-US" sz="1800" b="0" i="0" u="none" strike="noStrike" baseline="0" dirty="0" err="1">
                <a:solidFill>
                  <a:srgbClr val="000000"/>
                </a:solidFill>
                <a:latin typeface="ENEGE I+ Adv T Tc 9c 3bd 71"/>
              </a:rPr>
              <a:t>loxapine</a:t>
            </a:r>
            <a:r>
              <a:rPr lang="en-US" sz="1800" b="0" i="0" u="none" strike="noStrike" baseline="0" dirty="0">
                <a:solidFill>
                  <a:srgbClr val="000000"/>
                </a:solidFill>
                <a:latin typeface="ENEGE I+ Adv T Tc 9c 3bd 71"/>
              </a:rPr>
              <a:t>, paliperidone, risperidone, and quetiapine produced more such side-effects than placebo, but only aripiprazole was worse than quetiapine.</a:t>
            </a:r>
          </a:p>
          <a:p>
            <a:endParaRPr lang="en-US" sz="1800" b="0" i="0" u="none" strike="noStrike" baseline="0" dirty="0">
              <a:solidFill>
                <a:srgbClr val="000000"/>
              </a:solidFill>
              <a:latin typeface="ENEGE I+ Adv T Tc 9c 3bd 71"/>
            </a:endParaRPr>
          </a:p>
          <a:p>
            <a:r>
              <a:rPr lang="en-US" sz="1800" b="0" i="0" u="none" strike="noStrike" baseline="0" dirty="0">
                <a:solidFill>
                  <a:srgbClr val="000000"/>
                </a:solidFill>
                <a:latin typeface="ENEGE I+ Adv T Tc 9c 3bd 71"/>
              </a:rPr>
              <a:t>One limitation is that few studies reported on </a:t>
            </a:r>
            <a:r>
              <a:rPr lang="en-US" sz="1800" b="0" i="0" u="none" strike="noStrike" baseline="0" dirty="0">
                <a:solidFill>
                  <a:srgbClr val="000000"/>
                </a:solidFill>
                <a:latin typeface="ENEGG M+ Adv T T 7f 5838b 0. I"/>
              </a:rPr>
              <a:t>quality of life </a:t>
            </a:r>
            <a:r>
              <a:rPr lang="en-US" sz="1800" b="0" i="0" u="none" strike="noStrike" baseline="0" dirty="0">
                <a:solidFill>
                  <a:srgbClr val="000000"/>
                </a:solidFill>
                <a:latin typeface="ENEGE I+ Adv T Tc 9c 3bd 71"/>
              </a:rPr>
              <a:t>and social </a:t>
            </a:r>
            <a:r>
              <a:rPr lang="en-US" sz="1800" b="0" i="0" u="none" strike="noStrike" baseline="0" dirty="0">
                <a:solidFill>
                  <a:srgbClr val="000000"/>
                </a:solidFill>
                <a:latin typeface="ENEGG M+ Adv T T 7f 5838b 0. I"/>
              </a:rPr>
              <a:t>functioning</a:t>
            </a:r>
            <a:r>
              <a:rPr lang="en-US" sz="1800" b="0" i="0" u="none" strike="noStrike" baseline="0" dirty="0">
                <a:solidFill>
                  <a:srgbClr val="000000"/>
                </a:solidFill>
                <a:latin typeface="ENEGE I+ Adv T Tc 9c 3bd 71"/>
              </a:rPr>
              <a:t>. It is possible that these outcomes are more important for patients than the mere reduction of positive symptoms (Arango, 2015), and they are also increasingly sought by payers. </a:t>
            </a:r>
            <a:r>
              <a:rPr lang="en-US" sz="1800" b="0" i="0" u="none" strike="noStrike" baseline="0" dirty="0">
                <a:solidFill>
                  <a:srgbClr val="000000"/>
                </a:solidFill>
                <a:latin typeface="ENEGG M+ Adv T T 7f 5838b 0. I"/>
              </a:rPr>
              <a:t>This gap should be closed by future studies. </a:t>
            </a:r>
            <a:endParaRPr lang="en-US" sz="1800" b="0" i="0" u="none" strike="noStrike" baseline="0" dirty="0">
              <a:solidFill>
                <a:srgbClr val="000000"/>
              </a:solidFill>
              <a:latin typeface="ENEGE I+ Adv T Tc 9c 3bd 71"/>
            </a:endParaRPr>
          </a:p>
          <a:p>
            <a:endParaRPr lang="en-US" dirty="0"/>
          </a:p>
        </p:txBody>
      </p:sp>
      <p:sp>
        <p:nvSpPr>
          <p:cNvPr id="4" name="Slide Number Placeholder 3"/>
          <p:cNvSpPr>
            <a:spLocks noGrp="1"/>
          </p:cNvSpPr>
          <p:nvPr>
            <p:ph type="sldNum" sz="quarter" idx="5"/>
          </p:nvPr>
        </p:nvSpPr>
        <p:spPr/>
        <p:txBody>
          <a:bodyPr/>
          <a:lstStyle/>
          <a:p>
            <a:fld id="{5EB9B808-EE11-4C28-912F-F150B977134F}" type="slidenum">
              <a:rPr lang="en-US" smtClean="0"/>
              <a:t>42</a:t>
            </a:fld>
            <a:endParaRPr lang="en-US"/>
          </a:p>
        </p:txBody>
      </p:sp>
    </p:spTree>
    <p:extLst>
      <p:ext uri="{BB962C8B-B14F-4D97-AF65-F5344CB8AC3E}">
        <p14:creationId xmlns:p14="http://schemas.microsoft.com/office/powerpoint/2010/main" val="136515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be considered for ECT, an adolescent must meet criteria involving diagnosis, severity of symptoms, and lack of treatment response. Indicated diagnoses include severe depression with or without psychosis, schizoaffective disorder, schizophrenia, catatonia, and neuroleptic malignant syndrome (NMS). Intensity of symptoms must be severe, persistent, and life threatening, and such examples include refusal to eat or drink, uncontrollable mania, and florid psychosis. Except in the case of utmost urgency, the psychiatrist must document failure of response to at least two adequate trials of psychotropic medications. There are no absolute medical contraindications for ECT for adults or adolescents, and ECT has been successfully used even in patients with cardiac and neurological conditions. Relative contraindications include CNS tumors with increased CSF pressure, recent myocardial infarction, and active pulmonary infection.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presence of mental retardation is not a contraindication, and there are reports of successful ECT use across all spectrums of the MR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full psychiatric evaluation must be performed, which should include a detailed clinical interview, collateral information from parents and/or other sources, and target symptom-rating scales, if available. A review of previous treatments should document all pharmacotherapy trials, reasons for discontinuation, consideration of patient non-compliance, and any psychotherapeutic interventions like cognitive behavioral therapy, family therapy, or case management. </a:t>
            </a:r>
          </a:p>
          <a:p>
            <a:endParaRPr lang="en-US" dirty="0"/>
          </a:p>
        </p:txBody>
      </p:sp>
      <p:sp>
        <p:nvSpPr>
          <p:cNvPr id="4" name="Slide Number Placeholder 3"/>
          <p:cNvSpPr>
            <a:spLocks noGrp="1"/>
          </p:cNvSpPr>
          <p:nvPr>
            <p:ph type="sldNum" sz="quarter" idx="10"/>
          </p:nvPr>
        </p:nvSpPr>
        <p:spPr/>
        <p:txBody>
          <a:bodyPr/>
          <a:lstStyle/>
          <a:p>
            <a:fld id="{E24E4B1E-A760-7E45-8935-C71D7A37BBCA}" type="slidenum">
              <a:rPr lang="en-US" smtClean="0"/>
              <a:t>44</a:t>
            </a:fld>
            <a:endParaRPr lang="en-US" dirty="0"/>
          </a:p>
        </p:txBody>
      </p:sp>
    </p:spTree>
    <p:extLst>
      <p:ext uri="{BB962C8B-B14F-4D97-AF65-F5344CB8AC3E}">
        <p14:creationId xmlns:p14="http://schemas.microsoft.com/office/powerpoint/2010/main" val="104778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use Language Matters graphic as your third slide.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361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a:t>
            </a:r>
            <a:r>
              <a:rPr lang="en-US" baseline="0" dirty="0"/>
              <a:t> thing is most individuals with ASD come with prior assessments.  The majority have been identified during school age. Often they have seen PCPs or prescribers </a:t>
            </a:r>
          </a:p>
          <a:p>
            <a:endParaRPr lang="en-US" baseline="0" dirty="0"/>
          </a:p>
          <a:p>
            <a:r>
              <a:rPr lang="en-US" baseline="0" dirty="0"/>
              <a:t>Assessment of overall functioning such as Vineland (measures personal and social skills from birth through adulthood- four domains communication, daily living skills Socialization, Motor Skills, with an optional Maladaptive Behavior module, Neuropsychological testing, or GAF or CGI usually exists predating onset of SMI. </a:t>
            </a:r>
          </a:p>
          <a:p>
            <a:endParaRPr lang="en-US" baseline="0" dirty="0"/>
          </a:p>
          <a:p>
            <a:r>
              <a:rPr lang="en-US" baseline="0" dirty="0"/>
              <a:t>Most typically they is a significant decline in functioning after onset of SMI.  Some achieve response and functioning may return to baseline.  Others only achieve partial response or are refractory with ongoing impairment due to the SMI. </a:t>
            </a:r>
          </a:p>
          <a:p>
            <a:endParaRPr lang="en-US" baseline="0" dirty="0"/>
          </a:p>
          <a:p>
            <a:r>
              <a:rPr lang="en-US" baseline="0" dirty="0"/>
              <a:t>Here is an example.  History of 17 yo young man.  </a:t>
            </a:r>
          </a:p>
          <a:p>
            <a:endParaRPr lang="en-US" baseline="0" dirty="0"/>
          </a:p>
          <a:p>
            <a:r>
              <a:rPr lang="en-US" sz="1200" kern="1200" dirty="0">
                <a:solidFill>
                  <a:schemeClr val="tx1"/>
                </a:solidFill>
                <a:effectLst/>
                <a:latin typeface="+mn-lt"/>
                <a:ea typeface="+mn-ea"/>
                <a:cs typeface="+mn-cs"/>
              </a:rPr>
              <a:t>Passive infant, soothed with difficulty, had moderate response to change, some</a:t>
            </a:r>
            <a:r>
              <a:rPr lang="en-US" sz="1200" kern="1200" baseline="0" dirty="0">
                <a:solidFill>
                  <a:schemeClr val="tx1"/>
                </a:solidFill>
                <a:effectLst/>
                <a:latin typeface="+mn-lt"/>
                <a:ea typeface="+mn-ea"/>
                <a:cs typeface="+mn-cs"/>
              </a:rPr>
              <a:t> difficulties with sleep. He was </a:t>
            </a:r>
            <a:r>
              <a:rPr lang="en-US" baseline="0" dirty="0"/>
              <a:t>Diagnosed with ASD at age 3. 5-had speech delay,  odd intonation, obsessions, difficulties with repetitive behaviors and with social cues. He had some social anxiety in school age. Had an IEP but was able to attend some main stream classes with </a:t>
            </a:r>
            <a:r>
              <a:rPr lang="en-US" baseline="0" dirty="0" err="1"/>
              <a:t>neurotypical</a:t>
            </a:r>
            <a:r>
              <a:rPr lang="en-US" baseline="0" dirty="0"/>
              <a:t> peers. He was functioning well in school. Had one good friend and was a Good student.  CGI   Vineland.  </a:t>
            </a:r>
            <a:r>
              <a:rPr lang="en-US" baseline="0" dirty="0" err="1"/>
              <a:t>Neuropsych</a:t>
            </a:r>
            <a:r>
              <a:rPr lang="en-US" baseline="0" dirty="0"/>
              <a:t> before onset of SMI average to above average.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At age 12 he had an extreme decompensation in mood, behavior and cognition: with </a:t>
            </a:r>
            <a:r>
              <a:rPr lang="en-US" sz="1200" kern="1200" dirty="0">
                <a:solidFill>
                  <a:schemeClr val="tx1"/>
                </a:solidFill>
                <a:effectLst/>
                <a:latin typeface="+mn-lt"/>
                <a:ea typeface="+mn-ea"/>
                <a:cs typeface="+mn-cs"/>
              </a:rPr>
              <a:t>social isolation, intrusive thoughts, paralyzing anxiety and hallucinations.   He</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as depressed, agitated, had delusions, was hearing voices severely, highly distractible, tense, anxiety, and had sleep disturbance.  Diagnosed with Schizoaffective</a:t>
            </a:r>
            <a:r>
              <a:rPr lang="en-US" sz="1200" kern="1200" baseline="0" dirty="0">
                <a:solidFill>
                  <a:schemeClr val="tx1"/>
                </a:solidFill>
                <a:effectLst/>
                <a:latin typeface="+mn-lt"/>
                <a:ea typeface="+mn-ea"/>
                <a:cs typeface="+mn-cs"/>
              </a:rPr>
              <a:t> Disorder. </a:t>
            </a:r>
            <a:r>
              <a:rPr lang="en-US" sz="1200" kern="1200" dirty="0">
                <a:solidFill>
                  <a:schemeClr val="tx1"/>
                </a:solidFill>
                <a:effectLst/>
                <a:latin typeface="+mn-lt"/>
                <a:ea typeface="+mn-ea"/>
                <a:cs typeface="+mn-cs"/>
              </a:rPr>
              <a:t>Score on the Young Mania Rating scale was  32, on Childhood</a:t>
            </a:r>
            <a:r>
              <a:rPr lang="en-US" sz="1200" kern="1200" baseline="0" dirty="0">
                <a:solidFill>
                  <a:schemeClr val="tx1"/>
                </a:solidFill>
                <a:effectLst/>
                <a:latin typeface="+mn-lt"/>
                <a:ea typeface="+mn-ea"/>
                <a:cs typeface="+mn-cs"/>
              </a:rPr>
              <a:t> Depression rating scale </a:t>
            </a:r>
            <a:r>
              <a:rPr lang="en-US" sz="1200" kern="1200" dirty="0">
                <a:solidFill>
                  <a:schemeClr val="tx1"/>
                </a:solidFill>
                <a:effectLst/>
                <a:latin typeface="+mn-lt"/>
                <a:ea typeface="+mn-ea"/>
                <a:cs typeface="+mn-cs"/>
              </a:rPr>
              <a:t> was 67. Multiple med trials including </a:t>
            </a:r>
            <a:r>
              <a:rPr lang="en-US" sz="1200" kern="1200" dirty="0" err="1">
                <a:solidFill>
                  <a:schemeClr val="tx1"/>
                </a:solidFill>
                <a:effectLst/>
                <a:latin typeface="+mn-lt"/>
                <a:ea typeface="+mn-ea"/>
                <a:cs typeface="+mn-cs"/>
              </a:rPr>
              <a:t>risp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abilify</a:t>
            </a:r>
            <a:r>
              <a:rPr lang="en-US" sz="1200" kern="1200" dirty="0">
                <a:solidFill>
                  <a:schemeClr val="tx1"/>
                </a:solidFill>
                <a:effectLst/>
                <a:latin typeface="+mn-lt"/>
                <a:ea typeface="+mn-ea"/>
                <a:cs typeface="+mn-cs"/>
              </a:rPr>
              <a:t>, Haldol, Seroquel</a:t>
            </a:r>
            <a:r>
              <a:rPr lang="en-US" dirty="0">
                <a:effectLst/>
              </a:rPr>
              <a:t> –</a:t>
            </a:r>
            <a:r>
              <a:rPr lang="en-US" baseline="0" dirty="0">
                <a:effectLst/>
              </a:rPr>
              <a:t> he had two psychiatric hospitalizations. </a:t>
            </a:r>
            <a:r>
              <a:rPr lang="en-US" baseline="0" dirty="0" err="1">
                <a:effectLst/>
              </a:rPr>
              <a:t>Neuropsych</a:t>
            </a:r>
            <a:r>
              <a:rPr lang="en-US" baseline="0" dirty="0">
                <a:effectLst/>
              </a:rPr>
              <a:t> after onset of SMI Very Low to Average scores. GAF at his worst was 25. When I saw him it was 41.  He had improved but was not at his baseline level of functioning -prior to the onset of his SMI and he remained psychiatrically symptomatic.</a:t>
            </a:r>
            <a:endParaRPr lang="en-US"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FH Positive for depression: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Maternal GM and cousin committed suicide.</a:t>
            </a:r>
            <a:r>
              <a:rPr lang="en-US" sz="1200" kern="1200" baseline="0" dirty="0">
                <a:solidFill>
                  <a:schemeClr val="tx1"/>
                </a:solidFill>
                <a:effectLst/>
                <a:latin typeface="+mn-lt"/>
                <a:ea typeface="+mn-ea"/>
                <a:cs typeface="+mn-cs"/>
              </a:rPr>
              <a:t> Cousin was  on </a:t>
            </a:r>
            <a:r>
              <a:rPr lang="en-US" sz="1200" kern="1200" dirty="0">
                <a:solidFill>
                  <a:schemeClr val="tx1"/>
                </a:solidFill>
                <a:effectLst/>
                <a:latin typeface="+mn-lt"/>
                <a:ea typeface="+mn-ea"/>
                <a:cs typeface="+mn-cs"/>
              </a:rPr>
              <a:t>Lithium, Another cousin had</a:t>
            </a:r>
            <a:r>
              <a:rPr lang="en-US" sz="1200" kern="1200" baseline="0" dirty="0">
                <a:solidFill>
                  <a:schemeClr val="tx1"/>
                </a:solidFill>
                <a:effectLst/>
                <a:latin typeface="+mn-lt"/>
                <a:ea typeface="+mn-ea"/>
                <a:cs typeface="+mn-cs"/>
              </a:rPr>
              <a:t> a </a:t>
            </a:r>
            <a:r>
              <a:rPr lang="en-US" sz="1200" kern="1200" dirty="0">
                <a:solidFill>
                  <a:schemeClr val="tx1"/>
                </a:solidFill>
                <a:effectLst/>
                <a:latin typeface="+mn-lt"/>
                <a:ea typeface="+mn-ea"/>
                <a:cs typeface="+mn-cs"/>
              </a:rPr>
              <a:t>? Psychosis, ? AS. Also there was</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nxiety on maternal side</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Alcoholism on Paternal side- GP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I evaluated him he continued to be quite symptomatic with his psychiatric symptoms and only partially treated. He was inattentive,  crying easily, was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tired, had early morning awakening,  intense worries, obsessive thoughts and paranoia as well as hallucinations.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Current Meds and treatments: Seroquel 500mg, Prozac 20mg, Cogentin 2mg. </a:t>
            </a:r>
          </a:p>
          <a:p>
            <a:r>
              <a:rPr lang="en-US" sz="1200" kern="1200" dirty="0">
                <a:solidFill>
                  <a:schemeClr val="tx1"/>
                </a:solidFill>
                <a:effectLst/>
                <a:latin typeface="+mn-lt"/>
                <a:ea typeface="+mn-ea"/>
                <a:cs typeface="+mn-cs"/>
              </a:rPr>
              <a:t>Attends special school, has group CBT, individual CBT, psychopharmacology.</a:t>
            </a:r>
            <a:r>
              <a:rPr lang="en-US" dirty="0">
                <a:effectLst/>
              </a:rPr>
              <a:t> </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effectLst/>
              </a:rPr>
              <a:t> </a:t>
            </a:r>
            <a:endParaRPr lang="en-US" dirty="0"/>
          </a:p>
        </p:txBody>
      </p:sp>
      <p:sp>
        <p:nvSpPr>
          <p:cNvPr id="4" name="Slide Number Placeholder 3"/>
          <p:cNvSpPr>
            <a:spLocks noGrp="1"/>
          </p:cNvSpPr>
          <p:nvPr>
            <p:ph type="sldNum" sz="quarter" idx="10"/>
          </p:nvPr>
        </p:nvSpPr>
        <p:spPr/>
        <p:txBody>
          <a:bodyPr/>
          <a:lstStyle/>
          <a:p>
            <a:fld id="{E24E4B1E-A760-7E45-8935-C71D7A37BBCA}" type="slidenum">
              <a:rPr lang="en-US" smtClean="0"/>
              <a:t>45</a:t>
            </a:fld>
            <a:endParaRPr lang="en-US"/>
          </a:p>
        </p:txBody>
      </p:sp>
    </p:spTree>
    <p:extLst>
      <p:ext uri="{BB962C8B-B14F-4D97-AF65-F5344CB8AC3E}">
        <p14:creationId xmlns:p14="http://schemas.microsoft.com/office/powerpoint/2010/main" val="2033091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4E4B1E-A760-7E45-8935-C71D7A37BBCA}" type="slidenum">
              <a:rPr lang="en-US" smtClean="0"/>
              <a:t>48</a:t>
            </a:fld>
            <a:endParaRPr lang="en-US" dirty="0"/>
          </a:p>
        </p:txBody>
      </p:sp>
    </p:spTree>
    <p:extLst>
      <p:ext uri="{BB962C8B-B14F-4D97-AF65-F5344CB8AC3E}">
        <p14:creationId xmlns:p14="http://schemas.microsoft.com/office/powerpoint/2010/main" val="311560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7171"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71B7CD5-EDE1-9B4B-93C0-73318F6C0A3A}" type="slidenum">
              <a:rPr lang="en-US" sz="1200">
                <a:solidFill>
                  <a:srgbClr val="000000"/>
                </a:solidFill>
              </a:rPr>
              <a:pPr/>
              <a:t>7</a:t>
            </a:fld>
            <a:endParaRPr lang="en-US" sz="1200">
              <a:solidFill>
                <a:srgbClr val="000000"/>
              </a:solidFill>
            </a:endParaRPr>
          </a:p>
        </p:txBody>
      </p:sp>
    </p:spTree>
    <p:extLst>
      <p:ext uri="{BB962C8B-B14F-4D97-AF65-F5344CB8AC3E}">
        <p14:creationId xmlns:p14="http://schemas.microsoft.com/office/powerpoint/2010/main" val="97069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862" indent="-285716" eaLnBrk="0" hangingPunct="0">
              <a:defRPr>
                <a:solidFill>
                  <a:schemeClr val="tx1"/>
                </a:solidFill>
                <a:latin typeface="Garamond" pitchFamily="18" charset="0"/>
              </a:defRPr>
            </a:lvl2pPr>
            <a:lvl3pPr marL="1142865" indent="-228573" eaLnBrk="0" hangingPunct="0">
              <a:defRPr>
                <a:solidFill>
                  <a:schemeClr val="tx1"/>
                </a:solidFill>
                <a:latin typeface="Garamond" pitchFamily="18" charset="0"/>
              </a:defRPr>
            </a:lvl3pPr>
            <a:lvl4pPr marL="1600011" indent="-228573" eaLnBrk="0" hangingPunct="0">
              <a:defRPr>
                <a:solidFill>
                  <a:schemeClr val="tx1"/>
                </a:solidFill>
                <a:latin typeface="Garamond" pitchFamily="18" charset="0"/>
              </a:defRPr>
            </a:lvl4pPr>
            <a:lvl5pPr marL="2057157" indent="-228573" eaLnBrk="0" hangingPunct="0">
              <a:defRPr>
                <a:solidFill>
                  <a:schemeClr val="tx1"/>
                </a:solidFill>
                <a:latin typeface="Garamond" pitchFamily="18" charset="0"/>
              </a:defRPr>
            </a:lvl5pPr>
            <a:lvl6pPr marL="2514303" indent="-228573" eaLnBrk="0" fontAlgn="base" hangingPunct="0">
              <a:spcBef>
                <a:spcPct val="0"/>
              </a:spcBef>
              <a:spcAft>
                <a:spcPct val="0"/>
              </a:spcAft>
              <a:defRPr>
                <a:solidFill>
                  <a:schemeClr val="tx1"/>
                </a:solidFill>
                <a:latin typeface="Garamond" pitchFamily="18" charset="0"/>
              </a:defRPr>
            </a:lvl6pPr>
            <a:lvl7pPr marL="2971448" indent="-228573" eaLnBrk="0" fontAlgn="base" hangingPunct="0">
              <a:spcBef>
                <a:spcPct val="0"/>
              </a:spcBef>
              <a:spcAft>
                <a:spcPct val="0"/>
              </a:spcAft>
              <a:defRPr>
                <a:solidFill>
                  <a:schemeClr val="tx1"/>
                </a:solidFill>
                <a:latin typeface="Garamond" pitchFamily="18" charset="0"/>
              </a:defRPr>
            </a:lvl7pPr>
            <a:lvl8pPr marL="3428594" indent="-228573" eaLnBrk="0" fontAlgn="base" hangingPunct="0">
              <a:spcBef>
                <a:spcPct val="0"/>
              </a:spcBef>
              <a:spcAft>
                <a:spcPct val="0"/>
              </a:spcAft>
              <a:defRPr>
                <a:solidFill>
                  <a:schemeClr val="tx1"/>
                </a:solidFill>
                <a:latin typeface="Garamond" pitchFamily="18" charset="0"/>
              </a:defRPr>
            </a:lvl8pPr>
            <a:lvl9pPr marL="3885741" indent="-228573" eaLnBrk="0" fontAlgn="base" hangingPunct="0">
              <a:spcBef>
                <a:spcPct val="0"/>
              </a:spcBef>
              <a:spcAft>
                <a:spcPct val="0"/>
              </a:spcAft>
              <a:defRPr>
                <a:solidFill>
                  <a:schemeClr val="tx1"/>
                </a:solidFill>
                <a:latin typeface="Garamond" pitchFamily="18" charset="0"/>
              </a:defRPr>
            </a:lvl9pPr>
          </a:lstStyle>
          <a:p>
            <a:fld id="{A92096C1-151B-47DC-AF56-B27FC71392BB}"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862" indent="-285716" eaLnBrk="0" hangingPunct="0">
              <a:defRPr>
                <a:solidFill>
                  <a:schemeClr val="tx1"/>
                </a:solidFill>
                <a:latin typeface="Garamond" pitchFamily="18" charset="0"/>
              </a:defRPr>
            </a:lvl2pPr>
            <a:lvl3pPr marL="1142865" indent="-228573" eaLnBrk="0" hangingPunct="0">
              <a:defRPr>
                <a:solidFill>
                  <a:schemeClr val="tx1"/>
                </a:solidFill>
                <a:latin typeface="Garamond" pitchFamily="18" charset="0"/>
              </a:defRPr>
            </a:lvl3pPr>
            <a:lvl4pPr marL="1600011" indent="-228573" eaLnBrk="0" hangingPunct="0">
              <a:defRPr>
                <a:solidFill>
                  <a:schemeClr val="tx1"/>
                </a:solidFill>
                <a:latin typeface="Garamond" pitchFamily="18" charset="0"/>
              </a:defRPr>
            </a:lvl4pPr>
            <a:lvl5pPr marL="2057157" indent="-228573" eaLnBrk="0" hangingPunct="0">
              <a:defRPr>
                <a:solidFill>
                  <a:schemeClr val="tx1"/>
                </a:solidFill>
                <a:latin typeface="Garamond" pitchFamily="18" charset="0"/>
              </a:defRPr>
            </a:lvl5pPr>
            <a:lvl6pPr marL="2514303" indent="-228573" eaLnBrk="0" fontAlgn="base" hangingPunct="0">
              <a:spcBef>
                <a:spcPct val="0"/>
              </a:spcBef>
              <a:spcAft>
                <a:spcPct val="0"/>
              </a:spcAft>
              <a:defRPr>
                <a:solidFill>
                  <a:schemeClr val="tx1"/>
                </a:solidFill>
                <a:latin typeface="Garamond" pitchFamily="18" charset="0"/>
              </a:defRPr>
            </a:lvl6pPr>
            <a:lvl7pPr marL="2971448" indent="-228573" eaLnBrk="0" fontAlgn="base" hangingPunct="0">
              <a:spcBef>
                <a:spcPct val="0"/>
              </a:spcBef>
              <a:spcAft>
                <a:spcPct val="0"/>
              </a:spcAft>
              <a:defRPr>
                <a:solidFill>
                  <a:schemeClr val="tx1"/>
                </a:solidFill>
                <a:latin typeface="Garamond" pitchFamily="18" charset="0"/>
              </a:defRPr>
            </a:lvl7pPr>
            <a:lvl8pPr marL="3428594" indent="-228573" eaLnBrk="0" fontAlgn="base" hangingPunct="0">
              <a:spcBef>
                <a:spcPct val="0"/>
              </a:spcBef>
              <a:spcAft>
                <a:spcPct val="0"/>
              </a:spcAft>
              <a:defRPr>
                <a:solidFill>
                  <a:schemeClr val="tx1"/>
                </a:solidFill>
                <a:latin typeface="Garamond" pitchFamily="18" charset="0"/>
              </a:defRPr>
            </a:lvl8pPr>
            <a:lvl9pPr marL="3885741" indent="-228573" eaLnBrk="0" fontAlgn="base" hangingPunct="0">
              <a:spcBef>
                <a:spcPct val="0"/>
              </a:spcBef>
              <a:spcAft>
                <a:spcPct val="0"/>
              </a:spcAft>
              <a:defRPr>
                <a:solidFill>
                  <a:schemeClr val="tx1"/>
                </a:solidFill>
                <a:latin typeface="Garamond" pitchFamily="18" charset="0"/>
              </a:defRPr>
            </a:lvl9pPr>
          </a:lstStyle>
          <a:p>
            <a:fld id="{A92096C1-151B-47DC-AF56-B27FC71392BB}"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862" indent="-285716" eaLnBrk="0" hangingPunct="0">
              <a:defRPr>
                <a:solidFill>
                  <a:schemeClr val="tx1"/>
                </a:solidFill>
                <a:latin typeface="Garamond" pitchFamily="18" charset="0"/>
              </a:defRPr>
            </a:lvl2pPr>
            <a:lvl3pPr marL="1142865" indent="-228573" eaLnBrk="0" hangingPunct="0">
              <a:defRPr>
                <a:solidFill>
                  <a:schemeClr val="tx1"/>
                </a:solidFill>
                <a:latin typeface="Garamond" pitchFamily="18" charset="0"/>
              </a:defRPr>
            </a:lvl3pPr>
            <a:lvl4pPr marL="1600011" indent="-228573" eaLnBrk="0" hangingPunct="0">
              <a:defRPr>
                <a:solidFill>
                  <a:schemeClr val="tx1"/>
                </a:solidFill>
                <a:latin typeface="Garamond" pitchFamily="18" charset="0"/>
              </a:defRPr>
            </a:lvl4pPr>
            <a:lvl5pPr marL="2057157" indent="-228573" eaLnBrk="0" hangingPunct="0">
              <a:defRPr>
                <a:solidFill>
                  <a:schemeClr val="tx1"/>
                </a:solidFill>
                <a:latin typeface="Garamond" pitchFamily="18" charset="0"/>
              </a:defRPr>
            </a:lvl5pPr>
            <a:lvl6pPr marL="2514303" indent="-228573" eaLnBrk="0" fontAlgn="base" hangingPunct="0">
              <a:spcBef>
                <a:spcPct val="0"/>
              </a:spcBef>
              <a:spcAft>
                <a:spcPct val="0"/>
              </a:spcAft>
              <a:defRPr>
                <a:solidFill>
                  <a:schemeClr val="tx1"/>
                </a:solidFill>
                <a:latin typeface="Garamond" pitchFamily="18" charset="0"/>
              </a:defRPr>
            </a:lvl6pPr>
            <a:lvl7pPr marL="2971448" indent="-228573" eaLnBrk="0" fontAlgn="base" hangingPunct="0">
              <a:spcBef>
                <a:spcPct val="0"/>
              </a:spcBef>
              <a:spcAft>
                <a:spcPct val="0"/>
              </a:spcAft>
              <a:defRPr>
                <a:solidFill>
                  <a:schemeClr val="tx1"/>
                </a:solidFill>
                <a:latin typeface="Garamond" pitchFamily="18" charset="0"/>
              </a:defRPr>
            </a:lvl7pPr>
            <a:lvl8pPr marL="3428594" indent="-228573" eaLnBrk="0" fontAlgn="base" hangingPunct="0">
              <a:spcBef>
                <a:spcPct val="0"/>
              </a:spcBef>
              <a:spcAft>
                <a:spcPct val="0"/>
              </a:spcAft>
              <a:defRPr>
                <a:solidFill>
                  <a:schemeClr val="tx1"/>
                </a:solidFill>
                <a:latin typeface="Garamond" pitchFamily="18" charset="0"/>
              </a:defRPr>
            </a:lvl8pPr>
            <a:lvl9pPr marL="3885741" indent="-228573" eaLnBrk="0" fontAlgn="base" hangingPunct="0">
              <a:spcBef>
                <a:spcPct val="0"/>
              </a:spcBef>
              <a:spcAft>
                <a:spcPct val="0"/>
              </a:spcAft>
              <a:defRPr>
                <a:solidFill>
                  <a:schemeClr val="tx1"/>
                </a:solidFill>
                <a:latin typeface="Garamond" pitchFamily="18" charset="0"/>
              </a:defRPr>
            </a:lvl9pPr>
          </a:lstStyle>
          <a:p>
            <a:fld id="{A92096C1-151B-47DC-AF56-B27FC71392BB}"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862" indent="-285716" eaLnBrk="0" hangingPunct="0">
              <a:defRPr>
                <a:solidFill>
                  <a:schemeClr val="tx1"/>
                </a:solidFill>
                <a:latin typeface="Garamond" pitchFamily="18" charset="0"/>
              </a:defRPr>
            </a:lvl2pPr>
            <a:lvl3pPr marL="1142865" indent="-228573" eaLnBrk="0" hangingPunct="0">
              <a:defRPr>
                <a:solidFill>
                  <a:schemeClr val="tx1"/>
                </a:solidFill>
                <a:latin typeface="Garamond" pitchFamily="18" charset="0"/>
              </a:defRPr>
            </a:lvl3pPr>
            <a:lvl4pPr marL="1600011" indent="-228573" eaLnBrk="0" hangingPunct="0">
              <a:defRPr>
                <a:solidFill>
                  <a:schemeClr val="tx1"/>
                </a:solidFill>
                <a:latin typeface="Garamond" pitchFamily="18" charset="0"/>
              </a:defRPr>
            </a:lvl4pPr>
            <a:lvl5pPr marL="2057157" indent="-228573" eaLnBrk="0" hangingPunct="0">
              <a:defRPr>
                <a:solidFill>
                  <a:schemeClr val="tx1"/>
                </a:solidFill>
                <a:latin typeface="Garamond" pitchFamily="18" charset="0"/>
              </a:defRPr>
            </a:lvl5pPr>
            <a:lvl6pPr marL="2514303" indent="-228573" eaLnBrk="0" fontAlgn="base" hangingPunct="0">
              <a:spcBef>
                <a:spcPct val="0"/>
              </a:spcBef>
              <a:spcAft>
                <a:spcPct val="0"/>
              </a:spcAft>
              <a:defRPr>
                <a:solidFill>
                  <a:schemeClr val="tx1"/>
                </a:solidFill>
                <a:latin typeface="Garamond" pitchFamily="18" charset="0"/>
              </a:defRPr>
            </a:lvl6pPr>
            <a:lvl7pPr marL="2971448" indent="-228573" eaLnBrk="0" fontAlgn="base" hangingPunct="0">
              <a:spcBef>
                <a:spcPct val="0"/>
              </a:spcBef>
              <a:spcAft>
                <a:spcPct val="0"/>
              </a:spcAft>
              <a:defRPr>
                <a:solidFill>
                  <a:schemeClr val="tx1"/>
                </a:solidFill>
                <a:latin typeface="Garamond" pitchFamily="18" charset="0"/>
              </a:defRPr>
            </a:lvl7pPr>
            <a:lvl8pPr marL="3428594" indent="-228573" eaLnBrk="0" fontAlgn="base" hangingPunct="0">
              <a:spcBef>
                <a:spcPct val="0"/>
              </a:spcBef>
              <a:spcAft>
                <a:spcPct val="0"/>
              </a:spcAft>
              <a:defRPr>
                <a:solidFill>
                  <a:schemeClr val="tx1"/>
                </a:solidFill>
                <a:latin typeface="Garamond" pitchFamily="18" charset="0"/>
              </a:defRPr>
            </a:lvl8pPr>
            <a:lvl9pPr marL="3885741" indent="-228573" eaLnBrk="0" fontAlgn="base" hangingPunct="0">
              <a:spcBef>
                <a:spcPct val="0"/>
              </a:spcBef>
              <a:spcAft>
                <a:spcPct val="0"/>
              </a:spcAft>
              <a:defRPr>
                <a:solidFill>
                  <a:schemeClr val="tx1"/>
                </a:solidFill>
                <a:latin typeface="Garamond" pitchFamily="18" charset="0"/>
              </a:defRPr>
            </a:lvl9pPr>
          </a:lstStyle>
          <a:p>
            <a:fld id="{A92096C1-151B-47DC-AF56-B27FC71392BB}"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825C9-A816-8445-9399-8AEC066A13A2}" type="slidenum">
              <a:rPr lang="en-US" smtClean="0"/>
              <a:t>12</a:t>
            </a:fld>
            <a:endParaRPr lang="en-US" dirty="0"/>
          </a:p>
        </p:txBody>
      </p:sp>
    </p:spTree>
    <p:extLst>
      <p:ext uri="{BB962C8B-B14F-4D97-AF65-F5344CB8AC3E}">
        <p14:creationId xmlns:p14="http://schemas.microsoft.com/office/powerpoint/2010/main" val="217176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F8AC-7414-45F9-F5F7-CBE5F7559A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6D93B3-E060-E51F-2CAD-3D297105D5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E7EF74-2F23-016E-A6F1-17529CDA89A7}"/>
              </a:ext>
            </a:extLst>
          </p:cNvPr>
          <p:cNvSpPr>
            <a:spLocks noGrp="1"/>
          </p:cNvSpPr>
          <p:nvPr>
            <p:ph type="dt" sz="half" idx="10"/>
          </p:nvPr>
        </p:nvSpPr>
        <p:spPr/>
        <p:txBody>
          <a:bodyPr/>
          <a:lstStyle/>
          <a:p>
            <a:fld id="{A509821E-B506-3D4A-A017-9078CBC183AB}" type="datetimeFigureOut">
              <a:rPr lang="en-US" smtClean="0"/>
              <a:t>3/23/23</a:t>
            </a:fld>
            <a:endParaRPr lang="en-US"/>
          </a:p>
        </p:txBody>
      </p:sp>
      <p:sp>
        <p:nvSpPr>
          <p:cNvPr id="5" name="Footer Placeholder 4">
            <a:extLst>
              <a:ext uri="{FF2B5EF4-FFF2-40B4-BE49-F238E27FC236}">
                <a16:creationId xmlns:a16="http://schemas.microsoft.com/office/drawing/2014/main" id="{2F81F394-7F3E-ED80-9003-648909AF7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972C9-510C-F003-7F46-0BFDEF4BD329}"/>
              </a:ext>
            </a:extLst>
          </p:cNvPr>
          <p:cNvSpPr>
            <a:spLocks noGrp="1"/>
          </p:cNvSpPr>
          <p:nvPr>
            <p:ph type="sldNum" sz="quarter" idx="12"/>
          </p:nvPr>
        </p:nvSpPr>
        <p:spPr/>
        <p:txBody>
          <a:bodyPr/>
          <a:lstStyle/>
          <a:p>
            <a:fld id="{0F6E31A5-489E-7344-80E2-5CE167B6E3DF}" type="slidenum">
              <a:rPr lang="en-US" smtClean="0"/>
              <a:t>‹#›</a:t>
            </a:fld>
            <a:endParaRPr lang="en-US"/>
          </a:p>
        </p:txBody>
      </p:sp>
    </p:spTree>
    <p:extLst>
      <p:ext uri="{BB962C8B-B14F-4D97-AF65-F5344CB8AC3E}">
        <p14:creationId xmlns:p14="http://schemas.microsoft.com/office/powerpoint/2010/main" val="37899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CC16-4185-F828-827B-FCD7499BF5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9E6228-093D-77FB-88EA-CB8784F795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2167D-2B6E-EF92-B6FE-F104702C340A}"/>
              </a:ext>
            </a:extLst>
          </p:cNvPr>
          <p:cNvSpPr>
            <a:spLocks noGrp="1"/>
          </p:cNvSpPr>
          <p:nvPr>
            <p:ph type="dt" sz="half" idx="10"/>
          </p:nvPr>
        </p:nvSpPr>
        <p:spPr/>
        <p:txBody>
          <a:bodyPr/>
          <a:lstStyle/>
          <a:p>
            <a:fld id="{A509821E-B506-3D4A-A017-9078CBC183AB}" type="datetimeFigureOut">
              <a:rPr lang="en-US" smtClean="0"/>
              <a:t>3/23/23</a:t>
            </a:fld>
            <a:endParaRPr lang="en-US"/>
          </a:p>
        </p:txBody>
      </p:sp>
      <p:sp>
        <p:nvSpPr>
          <p:cNvPr id="5" name="Footer Placeholder 4">
            <a:extLst>
              <a:ext uri="{FF2B5EF4-FFF2-40B4-BE49-F238E27FC236}">
                <a16:creationId xmlns:a16="http://schemas.microsoft.com/office/drawing/2014/main" id="{D4570FC5-7631-D10A-5CA3-6B2E61564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06860-46F9-F7B1-3B94-61A60FE647C7}"/>
              </a:ext>
            </a:extLst>
          </p:cNvPr>
          <p:cNvSpPr>
            <a:spLocks noGrp="1"/>
          </p:cNvSpPr>
          <p:nvPr>
            <p:ph type="sldNum" sz="quarter" idx="12"/>
          </p:nvPr>
        </p:nvSpPr>
        <p:spPr/>
        <p:txBody>
          <a:bodyPr/>
          <a:lstStyle/>
          <a:p>
            <a:fld id="{0F6E31A5-489E-7344-80E2-5CE167B6E3DF}" type="slidenum">
              <a:rPr lang="en-US" smtClean="0"/>
              <a:t>‹#›</a:t>
            </a:fld>
            <a:endParaRPr lang="en-US"/>
          </a:p>
        </p:txBody>
      </p:sp>
    </p:spTree>
    <p:extLst>
      <p:ext uri="{BB962C8B-B14F-4D97-AF65-F5344CB8AC3E}">
        <p14:creationId xmlns:p14="http://schemas.microsoft.com/office/powerpoint/2010/main" val="181373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E07607-75A7-4242-7979-12E3E17098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E1C013-827B-43D0-D9C0-6ED6BEDA05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713B9-2503-507E-2FD2-6CA482998816}"/>
              </a:ext>
            </a:extLst>
          </p:cNvPr>
          <p:cNvSpPr>
            <a:spLocks noGrp="1"/>
          </p:cNvSpPr>
          <p:nvPr>
            <p:ph type="dt" sz="half" idx="10"/>
          </p:nvPr>
        </p:nvSpPr>
        <p:spPr/>
        <p:txBody>
          <a:bodyPr/>
          <a:lstStyle/>
          <a:p>
            <a:fld id="{A509821E-B506-3D4A-A017-9078CBC183AB}" type="datetimeFigureOut">
              <a:rPr lang="en-US" smtClean="0"/>
              <a:t>3/23/23</a:t>
            </a:fld>
            <a:endParaRPr lang="en-US"/>
          </a:p>
        </p:txBody>
      </p:sp>
      <p:sp>
        <p:nvSpPr>
          <p:cNvPr id="5" name="Footer Placeholder 4">
            <a:extLst>
              <a:ext uri="{FF2B5EF4-FFF2-40B4-BE49-F238E27FC236}">
                <a16:creationId xmlns:a16="http://schemas.microsoft.com/office/drawing/2014/main" id="{1D9AC7F1-DD8F-5C63-35C3-2F9E5A1A2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7B25A-8C0D-2F5D-3B14-AEBDC0C76FF0}"/>
              </a:ext>
            </a:extLst>
          </p:cNvPr>
          <p:cNvSpPr>
            <a:spLocks noGrp="1"/>
          </p:cNvSpPr>
          <p:nvPr>
            <p:ph type="sldNum" sz="quarter" idx="12"/>
          </p:nvPr>
        </p:nvSpPr>
        <p:spPr/>
        <p:txBody>
          <a:bodyPr/>
          <a:lstStyle/>
          <a:p>
            <a:fld id="{0F6E31A5-489E-7344-80E2-5CE167B6E3DF}" type="slidenum">
              <a:rPr lang="en-US" smtClean="0"/>
              <a:t>‹#›</a:t>
            </a:fld>
            <a:endParaRPr lang="en-US"/>
          </a:p>
        </p:txBody>
      </p:sp>
    </p:spTree>
    <p:extLst>
      <p:ext uri="{BB962C8B-B14F-4D97-AF65-F5344CB8AC3E}">
        <p14:creationId xmlns:p14="http://schemas.microsoft.com/office/powerpoint/2010/main" val="161830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p:nvPr>
        </p:nvSpPr>
        <p:spPr>
          <a:xfrm>
            <a:off x="1524000" y="950425"/>
            <a:ext cx="9144000" cy="2387600"/>
          </a:xfrm>
          <a:prstGeom prst="rect">
            <a:avLst/>
          </a:prstGeom>
        </p:spPr>
        <p:txBody>
          <a:bodyPr anchor="b"/>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28D5C79-B6B2-EC41-B895-75479BC66990}"/>
              </a:ext>
            </a:extLst>
          </p:cNvPr>
          <p:cNvSpPr>
            <a:spLocks noGrp="1"/>
          </p:cNvSpPr>
          <p:nvPr>
            <p:ph type="subTitle" idx="1"/>
          </p:nvPr>
        </p:nvSpPr>
        <p:spPr>
          <a:xfrm>
            <a:off x="1524000" y="3519977"/>
            <a:ext cx="9144000" cy="729331"/>
          </a:xfrm>
        </p:spPr>
        <p:txBody>
          <a:bodyPr>
            <a:normAutofit/>
          </a:bodyPr>
          <a:lstStyle>
            <a:lvl1pPr marL="0" indent="0" algn="ctr">
              <a:buNone/>
              <a:defRPr sz="2400" i="0">
                <a:solidFill>
                  <a:schemeClr val="bg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8" name="Text Placeholder 7">
            <a:extLst>
              <a:ext uri="{FF2B5EF4-FFF2-40B4-BE49-F238E27FC236}">
                <a16:creationId xmlns:a16="http://schemas.microsoft.com/office/drawing/2014/main" id="{E6D60042-FB4E-E64B-9CD6-98FFAD1B45A7}"/>
              </a:ext>
            </a:extLst>
          </p:cNvPr>
          <p:cNvSpPr>
            <a:spLocks noGrp="1"/>
          </p:cNvSpPr>
          <p:nvPr>
            <p:ph type="body" sz="quarter" idx="10" hasCustomPrompt="1"/>
          </p:nvPr>
        </p:nvSpPr>
        <p:spPr>
          <a:xfrm>
            <a:off x="1524000" y="6306472"/>
            <a:ext cx="9144000" cy="551528"/>
          </a:xfrm>
        </p:spPr>
        <p:txBody>
          <a:bodyPr>
            <a:normAutofit/>
          </a:bodyPr>
          <a:lstStyle>
            <a:lvl1pPr marL="0" indent="0" algn="ctr">
              <a:buNone/>
              <a:defRPr sz="1200" b="1" i="0" spc="133" baseline="0">
                <a:solidFill>
                  <a:schemeClr val="bg1"/>
                </a:solidFill>
                <a:latin typeface="Arial Black" panose="020B0604020202020204" pitchFamily="34" charset="0"/>
                <a:cs typeface="Arial Black" panose="020B0604020202020204" pitchFamily="34" charset="0"/>
              </a:defRPr>
            </a:lvl1pPr>
            <a:lvl2pPr marL="457177" indent="0">
              <a:buNone/>
              <a:defRPr/>
            </a:lvl2pPr>
          </a:lstStyle>
          <a:p>
            <a:pPr lvl="0"/>
            <a:r>
              <a:rPr lang="en-US" dirty="0"/>
              <a:t>DATE OF PRESENTATION  |  LOCATION OF PRESENTATION</a:t>
            </a:r>
          </a:p>
        </p:txBody>
      </p:sp>
      <p:pic>
        <p:nvPicPr>
          <p:cNvPr id="6" name="Picture 5" descr="A picture containing text, clipart&#10;&#10;Description automatically generated">
            <a:extLst>
              <a:ext uri="{FF2B5EF4-FFF2-40B4-BE49-F238E27FC236}">
                <a16:creationId xmlns:a16="http://schemas.microsoft.com/office/drawing/2014/main" id="{E20E2DEC-A81F-B34C-9637-7809EFDF3FA3}"/>
              </a:ext>
            </a:extLst>
          </p:cNvPr>
          <p:cNvPicPr>
            <a:picLocks noChangeAspect="1"/>
          </p:cNvPicPr>
          <p:nvPr userDrawn="1"/>
        </p:nvPicPr>
        <p:blipFill>
          <a:blip r:embed="rId3"/>
          <a:stretch>
            <a:fillRect/>
          </a:stretch>
        </p:blipFill>
        <p:spPr>
          <a:xfrm>
            <a:off x="3886200" y="4770233"/>
            <a:ext cx="4419600" cy="1015314"/>
          </a:xfrm>
          <a:prstGeom prst="rect">
            <a:avLst/>
          </a:prstGeom>
        </p:spPr>
      </p:pic>
    </p:spTree>
    <p:extLst>
      <p:ext uri="{BB962C8B-B14F-4D97-AF65-F5344CB8AC3E}">
        <p14:creationId xmlns:p14="http://schemas.microsoft.com/office/powerpoint/2010/main" val="1899621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eader+OneLis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text, sign&#10;&#10;Description automatically generated">
            <a:extLst>
              <a:ext uri="{FF2B5EF4-FFF2-40B4-BE49-F238E27FC236}">
                <a16:creationId xmlns:a16="http://schemas.microsoft.com/office/drawing/2014/main" id="{458B5D73-EB86-BD47-9FE4-8007B6D6473A}"/>
              </a:ext>
            </a:extLst>
          </p:cNvPr>
          <p:cNvPicPr>
            <a:picLocks noChangeAspect="1"/>
          </p:cNvPicPr>
          <p:nvPr userDrawn="1"/>
        </p:nvPicPr>
        <p:blipFill>
          <a:blip r:embed="rId3"/>
          <a:stretch>
            <a:fillRect/>
          </a:stretch>
        </p:blipFill>
        <p:spPr>
          <a:xfrm>
            <a:off x="424332" y="5831840"/>
            <a:ext cx="2786229" cy="640080"/>
          </a:xfrm>
          <a:prstGeom prst="rect">
            <a:avLst/>
          </a:prstGeom>
        </p:spPr>
      </p:pic>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375229"/>
            <a:ext cx="11137232"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2279824"/>
            <a:ext cx="11137232"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374068"/>
            <a:ext cx="11123843"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98FB25F9-8E93-6D43-B0F6-9892F2537D30}"/>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3615142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pPr lvl="0"/>
            <a:endParaRPr lang="en-US" noProof="0"/>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fld id="{B5F8AE9F-31F5-EA4B-B969-0D32C7CD0856}" type="slidenum">
              <a:rPr lang="en-US" altLang="en-US"/>
              <a:pPr/>
              <a:t>‹#›</a:t>
            </a:fld>
            <a:endParaRPr lang="en-US" altLang="en-US"/>
          </a:p>
        </p:txBody>
      </p:sp>
    </p:spTree>
    <p:extLst>
      <p:ext uri="{BB962C8B-B14F-4D97-AF65-F5344CB8AC3E}">
        <p14:creationId xmlns:p14="http://schemas.microsoft.com/office/powerpoint/2010/main" val="1792116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List+PortraitPhoto">
    <p:spTree>
      <p:nvGrpSpPr>
        <p:cNvPr id="1" name=""/>
        <p:cNvGrpSpPr/>
        <p:nvPr/>
      </p:nvGrpSpPr>
      <p:grpSpPr>
        <a:xfrm>
          <a:off x="0" y="0"/>
          <a:ext cx="0" cy="0"/>
          <a:chOff x="0" y="0"/>
          <a:chExt cx="0" cy="0"/>
        </a:xfrm>
      </p:grpSpPr>
      <p:sp>
        <p:nvSpPr>
          <p:cNvPr id="44" name="Body Level One…"/>
          <p:cNvSpPr txBox="1">
            <a:spLocks noGrp="1"/>
          </p:cNvSpPr>
          <p:nvPr>
            <p:ph type="body" sz="half" idx="1"/>
          </p:nvPr>
        </p:nvSpPr>
        <p:spPr>
          <a:xfrm>
            <a:off x="470589" y="1825625"/>
            <a:ext cx="6489011" cy="3162014"/>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6" name="Title Text"/>
          <p:cNvSpPr txBox="1">
            <a:spLocks noGrp="1"/>
          </p:cNvSpPr>
          <p:nvPr>
            <p:ph type="title"/>
          </p:nvPr>
        </p:nvSpPr>
        <p:spPr>
          <a:xfrm>
            <a:off x="470589" y="500650"/>
            <a:ext cx="5944069" cy="827500"/>
          </a:xfrm>
          <a:prstGeom prst="rect">
            <a:avLst/>
          </a:prstGeom>
        </p:spPr>
        <p:txBody>
          <a:bodyPr anchor="t"/>
          <a:lstStyle>
            <a:lvl1pPr>
              <a:defRPr sz="3600">
                <a:solidFill>
                  <a:srgbClr val="000F9F"/>
                </a:solidFill>
              </a:defRPr>
            </a:lvl1pPr>
          </a:lstStyle>
          <a:p>
            <a:r>
              <a:rPr lang="en-US"/>
              <a:t>Click to edit Master title style</a:t>
            </a:r>
            <a:endParaRPr/>
          </a:p>
        </p:txBody>
      </p:sp>
    </p:spTree>
    <p:extLst>
      <p:ext uri="{BB962C8B-B14F-4D97-AF65-F5344CB8AC3E}">
        <p14:creationId xmlns:p14="http://schemas.microsoft.com/office/powerpoint/2010/main" val="52239514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a:extLst>
              <a:ext uri="{FF2B5EF4-FFF2-40B4-BE49-F238E27FC236}">
                <a16:creationId xmlns:a16="http://schemas.microsoft.com/office/drawing/2014/main" id="{9DD8CF64-BF0E-D342-AE7B-773E2375177B}"/>
              </a:ext>
            </a:extLst>
          </p:cNvPr>
          <p:cNvSpPr/>
          <p:nvPr userDrawn="1"/>
        </p:nvSpPr>
        <p:spPr>
          <a:xfrm>
            <a:off x="5717627" y="4287188"/>
            <a:ext cx="6474373" cy="2570813"/>
          </a:xfrm>
          <a:prstGeom prst="rect">
            <a:avLst/>
          </a:prstGeom>
          <a:solidFill>
            <a:srgbClr val="7D7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129" y="6213130"/>
            <a:ext cx="1542599" cy="389412"/>
          </a:xfrm>
          <a:prstGeom prst="rect">
            <a:avLst/>
          </a:prstGeom>
        </p:spPr>
      </p:pic>
      <p:pic>
        <p:nvPicPr>
          <p:cNvPr id="22" name="Picture 21">
            <a:extLst>
              <a:ext uri="{FF2B5EF4-FFF2-40B4-BE49-F238E27FC236}">
                <a16:creationId xmlns:a16="http://schemas.microsoft.com/office/drawing/2014/main" id="{68E2E997-0DA2-1B44-B389-3065F387FF6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201" t="24183" b="50155"/>
          <a:stretch/>
        </p:blipFill>
        <p:spPr>
          <a:xfrm>
            <a:off x="6335280" y="6142477"/>
            <a:ext cx="973016" cy="643130"/>
          </a:xfrm>
          <a:prstGeom prst="rect">
            <a:avLst/>
          </a:prstGeom>
        </p:spPr>
      </p:pic>
      <p:pic>
        <p:nvPicPr>
          <p:cNvPr id="23" name="Picture 22">
            <a:extLst>
              <a:ext uri="{FF2B5EF4-FFF2-40B4-BE49-F238E27FC236}">
                <a16:creationId xmlns:a16="http://schemas.microsoft.com/office/drawing/2014/main" id="{243CF106-4F01-9F4A-9623-13597723C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600" t="50472" r="39600" b="23866"/>
          <a:stretch/>
        </p:blipFill>
        <p:spPr>
          <a:xfrm>
            <a:off x="6335280" y="5584424"/>
            <a:ext cx="973016" cy="643130"/>
          </a:xfrm>
          <a:prstGeom prst="rect">
            <a:avLst/>
          </a:prstGeom>
        </p:spPr>
      </p:pic>
      <p:pic>
        <p:nvPicPr>
          <p:cNvPr id="24" name="Picture 23">
            <a:extLst>
              <a:ext uri="{FF2B5EF4-FFF2-40B4-BE49-F238E27FC236}">
                <a16:creationId xmlns:a16="http://schemas.microsoft.com/office/drawing/2014/main" id="{D9064BA6-E420-BB46-A71D-6892939067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4" t="25573" r="78707" b="48765"/>
          <a:stretch/>
        </p:blipFill>
        <p:spPr>
          <a:xfrm>
            <a:off x="6335280" y="4992754"/>
            <a:ext cx="973016" cy="643130"/>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32" name="Picture 31">
            <a:extLst>
              <a:ext uri="{FF2B5EF4-FFF2-40B4-BE49-F238E27FC236}">
                <a16:creationId xmlns:a16="http://schemas.microsoft.com/office/drawing/2014/main" id="{5AB9D514-6C77-C94E-AEF3-C25EE1867A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
        <p:nvSpPr>
          <p:cNvPr id="33" name="Text Placeholder 2">
            <a:extLst>
              <a:ext uri="{FF2B5EF4-FFF2-40B4-BE49-F238E27FC236}">
                <a16:creationId xmlns:a16="http://schemas.microsoft.com/office/drawing/2014/main" id="{5B5771B3-578C-F24A-8B82-88EAC5672D39}"/>
              </a:ext>
            </a:extLst>
          </p:cNvPr>
          <p:cNvSpPr txBox="1">
            <a:spLocks/>
          </p:cNvSpPr>
          <p:nvPr userDrawn="1"/>
        </p:nvSpPr>
        <p:spPr>
          <a:xfrm>
            <a:off x="6336870" y="4527032"/>
            <a:ext cx="3553551" cy="44220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t>CONNECT WITH US</a:t>
            </a:r>
          </a:p>
        </p:txBody>
      </p:sp>
    </p:spTree>
    <p:extLst>
      <p:ext uri="{BB962C8B-B14F-4D97-AF65-F5344CB8AC3E}">
        <p14:creationId xmlns:p14="http://schemas.microsoft.com/office/powerpoint/2010/main" val="209162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0" name="Title Text"/>
          <p:cNvSpPr>
            <a:spLocks noGrp="1"/>
          </p:cNvSpPr>
          <p:nvPr>
            <p:ph type="title"/>
          </p:nvPr>
        </p:nvSpPr>
        <p:spPr>
          <a:prstGeom prst="rect">
            <a:avLst/>
          </a:prstGeom>
        </p:spPr>
        <p:txBody>
          <a:bodyPr/>
          <a:lstStyle/>
          <a:p>
            <a:r>
              <a:t>Title Text</a:t>
            </a:r>
          </a:p>
        </p:txBody>
      </p:sp>
      <p:sp>
        <p:nvSpPr>
          <p:cNvPr id="111" name="Body Level One…"/>
          <p:cNvSpPr>
            <a:spLocks noGrp="1"/>
          </p:cNvSpPr>
          <p:nvPr>
            <p:ph type="body" idx="1"/>
          </p:nvPr>
        </p:nvSpPr>
        <p:spPr>
          <a:prstGeom prst="rect">
            <a:avLst/>
          </a:prstGeom>
        </p:spPr>
        <p:txBody>
          <a:bodyPr/>
          <a:lstStyle>
            <a:lvl1pPr>
              <a:defRPr sz="2400"/>
            </a:lvl1pPr>
            <a:lvl2pPr marL="685800" indent="-228600">
              <a:defRPr sz="2400"/>
            </a:lvl2pPr>
            <a:lvl3pPr marL="1143000" indent="-228600">
              <a:defRPr sz="2400"/>
            </a:lvl3pPr>
            <a:lvl4pPr marL="1600200" indent="-228600">
              <a:defRPr sz="2400"/>
            </a:lvl4pPr>
            <a:lvl5pPr marL="2057400" indent="-228600">
              <a:defRPr sz="2400"/>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4157368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F5406E-B8C1-4040-993A-BC0B09586385}"/>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2" name="Title 1"/>
          <p:cNvSpPr>
            <a:spLocks noGrp="1"/>
          </p:cNvSpPr>
          <p:nvPr>
            <p:ph type="ctrTitle"/>
          </p:nvPr>
        </p:nvSpPr>
        <p:spPr>
          <a:xfrm>
            <a:off x="819888" y="180753"/>
            <a:ext cx="10363200" cy="1278771"/>
          </a:xfrm>
        </p:spPr>
        <p:txBody>
          <a:bodyPr anchor="b">
            <a:normAutofit/>
          </a:bodyPr>
          <a:lstStyle>
            <a:lvl1pPr algn="ctr">
              <a:lnSpc>
                <a:spcPct val="100000"/>
              </a:lnSpc>
              <a:defRPr sz="44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524000" y="1733816"/>
            <a:ext cx="9144000" cy="1365519"/>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Organization</a:t>
            </a:r>
          </a:p>
          <a:p>
            <a:r>
              <a:rPr lang="en-US" dirty="0"/>
              <a:t>Date</a:t>
            </a:r>
          </a:p>
        </p:txBody>
      </p:sp>
      <p:sp>
        <p:nvSpPr>
          <p:cNvPr id="12" name="Rectangle 7">
            <a:extLst>
              <a:ext uri="{FF2B5EF4-FFF2-40B4-BE49-F238E27FC236}">
                <a16:creationId xmlns:a16="http://schemas.microsoft.com/office/drawing/2014/main" id="{41F719E8-F0D6-0140-882E-E096AABE372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0" name="Picture 9">
            <a:extLst>
              <a:ext uri="{FF2B5EF4-FFF2-40B4-BE49-F238E27FC236}">
                <a16:creationId xmlns:a16="http://schemas.microsoft.com/office/drawing/2014/main" id="{4A63CBC9-E20A-8245-99BD-DB605651B0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pic>
        <p:nvPicPr>
          <p:cNvPr id="9" name="Picture 8">
            <a:extLst>
              <a:ext uri="{FF2B5EF4-FFF2-40B4-BE49-F238E27FC236}">
                <a16:creationId xmlns:a16="http://schemas.microsoft.com/office/drawing/2014/main" id="{E44A5ACE-9C0F-2B4A-8CC3-93D68996E4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Tree>
    <p:extLst>
      <p:ext uri="{BB962C8B-B14F-4D97-AF65-F5344CB8AC3E}">
        <p14:creationId xmlns:p14="http://schemas.microsoft.com/office/powerpoint/2010/main" val="2848429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129" y="6213130"/>
            <a:ext cx="1542599" cy="389412"/>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32" name="Picture 31">
            <a:extLst>
              <a:ext uri="{FF2B5EF4-FFF2-40B4-BE49-F238E27FC236}">
                <a16:creationId xmlns:a16="http://schemas.microsoft.com/office/drawing/2014/main" id="{5AB9D514-6C77-C94E-AEF3-C25EE1867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pic>
        <p:nvPicPr>
          <p:cNvPr id="29" name="Picture 28">
            <a:extLst>
              <a:ext uri="{FF2B5EF4-FFF2-40B4-BE49-F238E27FC236}">
                <a16:creationId xmlns:a16="http://schemas.microsoft.com/office/drawing/2014/main" id="{1B819AD6-A282-3943-A36E-542D60E0CA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1850" y="217780"/>
            <a:ext cx="4270729" cy="740229"/>
          </a:xfrm>
          <a:prstGeom prst="rect">
            <a:avLst/>
          </a:prstGeom>
        </p:spPr>
      </p:pic>
    </p:spTree>
    <p:extLst>
      <p:ext uri="{BB962C8B-B14F-4D97-AF65-F5344CB8AC3E}">
        <p14:creationId xmlns:p14="http://schemas.microsoft.com/office/powerpoint/2010/main" val="426414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7902A-3EF7-564A-6DE8-2CFE3A9D70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E91E1D-6B0C-4FDA-5033-17F506B141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7B5441-9BE8-B2B3-BC1F-C2C0B25D9C33}"/>
              </a:ext>
            </a:extLst>
          </p:cNvPr>
          <p:cNvSpPr>
            <a:spLocks noGrp="1"/>
          </p:cNvSpPr>
          <p:nvPr>
            <p:ph type="dt" sz="half" idx="10"/>
          </p:nvPr>
        </p:nvSpPr>
        <p:spPr/>
        <p:txBody>
          <a:bodyPr/>
          <a:lstStyle/>
          <a:p>
            <a:fld id="{A509821E-B506-3D4A-A017-9078CBC183AB}" type="datetimeFigureOut">
              <a:rPr lang="en-US" smtClean="0"/>
              <a:t>3/23/23</a:t>
            </a:fld>
            <a:endParaRPr lang="en-US"/>
          </a:p>
        </p:txBody>
      </p:sp>
      <p:sp>
        <p:nvSpPr>
          <p:cNvPr id="5" name="Footer Placeholder 4">
            <a:extLst>
              <a:ext uri="{FF2B5EF4-FFF2-40B4-BE49-F238E27FC236}">
                <a16:creationId xmlns:a16="http://schemas.microsoft.com/office/drawing/2014/main" id="{68601000-DAEA-5E6D-65FF-8580D7F4E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E6B59-A21E-4A5D-62AE-8960DE453AFB}"/>
              </a:ext>
            </a:extLst>
          </p:cNvPr>
          <p:cNvSpPr>
            <a:spLocks noGrp="1"/>
          </p:cNvSpPr>
          <p:nvPr>
            <p:ph type="sldNum" sz="quarter" idx="12"/>
          </p:nvPr>
        </p:nvSpPr>
        <p:spPr/>
        <p:txBody>
          <a:bodyPr/>
          <a:lstStyle/>
          <a:p>
            <a:fld id="{0F6E31A5-489E-7344-80E2-5CE167B6E3DF}" type="slidenum">
              <a:rPr lang="en-US" smtClean="0"/>
              <a:t>‹#›</a:t>
            </a:fld>
            <a:endParaRPr lang="en-US"/>
          </a:p>
        </p:txBody>
      </p:sp>
    </p:spTree>
    <p:extLst>
      <p:ext uri="{BB962C8B-B14F-4D97-AF65-F5344CB8AC3E}">
        <p14:creationId xmlns:p14="http://schemas.microsoft.com/office/powerpoint/2010/main" val="579515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alpha val="39000"/>
          </a:schemeClr>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2480DC8-84AF-9940-98C4-E967F6EA00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pic>
        <p:nvPicPr>
          <p:cNvPr id="11" name="Picture Placeholder 7">
            <a:extLst>
              <a:ext uri="{FF2B5EF4-FFF2-40B4-BE49-F238E27FC236}">
                <a16:creationId xmlns:a16="http://schemas.microsoft.com/office/drawing/2014/main" id="{2F287230-7AF8-C343-930D-03259317BE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568" y="481219"/>
            <a:ext cx="11511917" cy="6275181"/>
          </a:xfrm>
          <a:prstGeom prst="rect">
            <a:avLst/>
          </a:prstGeom>
        </p:spPr>
      </p:pic>
    </p:spTree>
    <p:extLst>
      <p:ext uri="{BB962C8B-B14F-4D97-AF65-F5344CB8AC3E}">
        <p14:creationId xmlns:p14="http://schemas.microsoft.com/office/powerpoint/2010/main" val="2067160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00569"/>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66276"/>
            <a:ext cx="10515600" cy="409139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7201674-A195-4645-8BC3-78418DA9B604}"/>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2" name="Rectangle 7">
            <a:extLst>
              <a:ext uri="{FF2B5EF4-FFF2-40B4-BE49-F238E27FC236}">
                <a16:creationId xmlns:a16="http://schemas.microsoft.com/office/drawing/2014/main" id="{9EA24D1F-E10B-5945-96DD-C244DFC0DA42}"/>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3" name="Picture 12">
            <a:extLst>
              <a:ext uri="{FF2B5EF4-FFF2-40B4-BE49-F238E27FC236}">
                <a16:creationId xmlns:a16="http://schemas.microsoft.com/office/drawing/2014/main" id="{811DF743-D28B-7F4D-B2F0-60BC78719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Tree>
    <p:extLst>
      <p:ext uri="{BB962C8B-B14F-4D97-AF65-F5344CB8AC3E}">
        <p14:creationId xmlns:p14="http://schemas.microsoft.com/office/powerpoint/2010/main" val="214719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9" y="3142320"/>
            <a:ext cx="10515600" cy="1039937"/>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717627" y="4182257"/>
            <a:ext cx="5632243" cy="2675744"/>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7">
            <a:extLst>
              <a:ext uri="{FF2B5EF4-FFF2-40B4-BE49-F238E27FC236}">
                <a16:creationId xmlns:a16="http://schemas.microsoft.com/office/drawing/2014/main" id="{88938D85-D565-EF47-A9B4-B2B1986E931A}"/>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4" name="Rectangle 7">
            <a:extLst>
              <a:ext uri="{FF2B5EF4-FFF2-40B4-BE49-F238E27FC236}">
                <a16:creationId xmlns:a16="http://schemas.microsoft.com/office/drawing/2014/main" id="{6C691A8E-147B-804B-8C97-D91EA75D0959}"/>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5" name="Picture 14">
            <a:extLst>
              <a:ext uri="{FF2B5EF4-FFF2-40B4-BE49-F238E27FC236}">
                <a16:creationId xmlns:a16="http://schemas.microsoft.com/office/drawing/2014/main" id="{9210ACF4-C33E-C849-A76A-A0C77724AC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
        <p:nvSpPr>
          <p:cNvPr id="6" name="Picture Placeholder 5">
            <a:extLst>
              <a:ext uri="{FF2B5EF4-FFF2-40B4-BE49-F238E27FC236}">
                <a16:creationId xmlns:a16="http://schemas.microsoft.com/office/drawing/2014/main" id="{CDDB861A-1C0A-7E4E-8EC1-B2F348B6F75C}"/>
              </a:ext>
            </a:extLst>
          </p:cNvPr>
          <p:cNvSpPr>
            <a:spLocks noGrp="1"/>
          </p:cNvSpPr>
          <p:nvPr>
            <p:ph type="pic" sz="quarter" idx="10"/>
          </p:nvPr>
        </p:nvSpPr>
        <p:spPr>
          <a:xfrm>
            <a:off x="833967" y="500063"/>
            <a:ext cx="10515600" cy="2641600"/>
          </a:xfrm>
        </p:spPr>
        <p:txBody>
          <a:bodyPr/>
          <a:lstStyle/>
          <a:p>
            <a:endParaRPr lang="en-US"/>
          </a:p>
        </p:txBody>
      </p:sp>
    </p:spTree>
    <p:extLst>
      <p:ext uri="{BB962C8B-B14F-4D97-AF65-F5344CB8AC3E}">
        <p14:creationId xmlns:p14="http://schemas.microsoft.com/office/powerpoint/2010/main" val="4130613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101623"/>
            <a:ext cx="10170929" cy="755951"/>
          </a:xfrm>
        </p:spPr>
        <p:txBody>
          <a:bodyPr anchor="b">
            <a:normAutofit/>
          </a:bodyPr>
          <a:lstStyle>
            <a:lvl1pP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C44A2387-68A8-E344-B87C-FAE7E7A627BD}"/>
              </a:ext>
            </a:extLst>
          </p:cNvPr>
          <p:cNvSpPr>
            <a:spLocks noGrp="1"/>
          </p:cNvSpPr>
          <p:nvPr>
            <p:ph idx="10"/>
          </p:nvPr>
        </p:nvSpPr>
        <p:spPr>
          <a:xfrm>
            <a:off x="831849" y="2001188"/>
            <a:ext cx="10515600" cy="2878111"/>
          </a:xfrm>
        </p:spPr>
        <p:txBody>
          <a:bodyPr/>
          <a:lstStyle>
            <a:lvl1pPr marL="0" indent="0">
              <a:buFontTx/>
              <a:buNone/>
              <a:defRPr>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6B8C76CC-C123-0D40-81F3-C061A12A9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sp>
        <p:nvSpPr>
          <p:cNvPr id="18" name="Rectangle 7">
            <a:extLst>
              <a:ext uri="{FF2B5EF4-FFF2-40B4-BE49-F238E27FC236}">
                <a16:creationId xmlns:a16="http://schemas.microsoft.com/office/drawing/2014/main" id="{05A1F2B1-7A02-614D-BFD5-FF2692E863C2}"/>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9" name="Rectangle 7">
            <a:extLst>
              <a:ext uri="{FF2B5EF4-FFF2-40B4-BE49-F238E27FC236}">
                <a16:creationId xmlns:a16="http://schemas.microsoft.com/office/drawing/2014/main" id="{3EE4E531-E85C-6343-931D-130499DA152E}"/>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20" name="Picture 19">
            <a:extLst>
              <a:ext uri="{FF2B5EF4-FFF2-40B4-BE49-F238E27FC236}">
                <a16:creationId xmlns:a16="http://schemas.microsoft.com/office/drawing/2014/main" id="{62915928-856A-3D4C-A3EA-4458E7FED0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
        <p:nvSpPr>
          <p:cNvPr id="4" name="Picture Placeholder 3">
            <a:extLst>
              <a:ext uri="{FF2B5EF4-FFF2-40B4-BE49-F238E27FC236}">
                <a16:creationId xmlns:a16="http://schemas.microsoft.com/office/drawing/2014/main" id="{87C06E4E-8E32-D844-B16C-62F8B226AECF}"/>
              </a:ext>
            </a:extLst>
          </p:cNvPr>
          <p:cNvSpPr>
            <a:spLocks noGrp="1"/>
          </p:cNvSpPr>
          <p:nvPr>
            <p:ph type="pic" sz="quarter" idx="11" hasCustomPrompt="1"/>
          </p:nvPr>
        </p:nvSpPr>
        <p:spPr>
          <a:xfrm>
            <a:off x="6026917" y="5948364"/>
            <a:ext cx="2487084" cy="814387"/>
          </a:xfrm>
        </p:spPr>
        <p:txBody>
          <a:bodyPr>
            <a:normAutofit/>
          </a:bodyPr>
          <a:lstStyle>
            <a:lvl1pPr>
              <a:defRPr sz="1200"/>
            </a:lvl1pPr>
          </a:lstStyle>
          <a:p>
            <a:r>
              <a:rPr lang="en-US" dirty="0"/>
              <a:t>Co-brand logo</a:t>
            </a:r>
          </a:p>
        </p:txBody>
      </p:sp>
      <p:sp>
        <p:nvSpPr>
          <p:cNvPr id="15" name="Picture Placeholder 3">
            <a:extLst>
              <a:ext uri="{FF2B5EF4-FFF2-40B4-BE49-F238E27FC236}">
                <a16:creationId xmlns:a16="http://schemas.microsoft.com/office/drawing/2014/main" id="{A21B017B-6FAB-DC4B-B307-D611831A6147}"/>
              </a:ext>
            </a:extLst>
          </p:cNvPr>
          <p:cNvSpPr>
            <a:spLocks noGrp="1"/>
          </p:cNvSpPr>
          <p:nvPr>
            <p:ph type="pic" sz="quarter" idx="12" hasCustomPrompt="1"/>
          </p:nvPr>
        </p:nvSpPr>
        <p:spPr>
          <a:xfrm>
            <a:off x="8860366" y="5948364"/>
            <a:ext cx="2487084" cy="814387"/>
          </a:xfrm>
        </p:spPr>
        <p:txBody>
          <a:bodyPr>
            <a:normAutofit/>
          </a:bodyPr>
          <a:lstStyle>
            <a:lvl1pPr>
              <a:defRPr sz="1200"/>
            </a:lvl1pPr>
          </a:lstStyle>
          <a:p>
            <a:r>
              <a:rPr lang="en-US" dirty="0"/>
              <a:t>Co-brand logo</a:t>
            </a:r>
          </a:p>
        </p:txBody>
      </p:sp>
    </p:spTree>
    <p:extLst>
      <p:ext uri="{BB962C8B-B14F-4D97-AF65-F5344CB8AC3E}">
        <p14:creationId xmlns:p14="http://schemas.microsoft.com/office/powerpoint/2010/main" val="2873983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4BF9D129-C78A-704E-A374-1C31B6D130AF}"/>
              </a:ext>
            </a:extLst>
          </p:cNvPr>
          <p:cNvSpPr>
            <a:spLocks noGrp="1"/>
          </p:cNvSpPr>
          <p:nvPr>
            <p:ph type="body" idx="10"/>
          </p:nvPr>
        </p:nvSpPr>
        <p:spPr>
          <a:xfrm>
            <a:off x="6145966" y="6108516"/>
            <a:ext cx="5201484" cy="595801"/>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Rectangle 7">
            <a:extLst>
              <a:ext uri="{FF2B5EF4-FFF2-40B4-BE49-F238E27FC236}">
                <a16:creationId xmlns:a16="http://schemas.microsoft.com/office/drawing/2014/main" id="{4A0C9817-B271-8840-9419-43C885351A93}"/>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4" name="Rectangle 7">
            <a:extLst>
              <a:ext uri="{FF2B5EF4-FFF2-40B4-BE49-F238E27FC236}">
                <a16:creationId xmlns:a16="http://schemas.microsoft.com/office/drawing/2014/main" id="{CA5335E9-B1A2-084A-A7DB-B1404114CAC8}"/>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5" name="Picture 14">
            <a:extLst>
              <a:ext uri="{FF2B5EF4-FFF2-40B4-BE49-F238E27FC236}">
                <a16:creationId xmlns:a16="http://schemas.microsoft.com/office/drawing/2014/main" id="{DBB88A80-D027-F340-8D18-577C224BD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Tree>
    <p:extLst>
      <p:ext uri="{BB962C8B-B14F-4D97-AF65-F5344CB8AC3E}">
        <p14:creationId xmlns:p14="http://schemas.microsoft.com/office/powerpoint/2010/main" val="1250304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9234" y="524657"/>
            <a:ext cx="10548073" cy="1156507"/>
          </a:xfrm>
        </p:spPr>
        <p:txBody>
          <a:bodyPr/>
          <a:lstStyle/>
          <a:p>
            <a:r>
              <a:rPr lang="en-US" dirty="0"/>
              <a:t>Click to edit Master title style</a:t>
            </a:r>
          </a:p>
        </p:txBody>
      </p:sp>
      <p:sp>
        <p:nvSpPr>
          <p:cNvPr id="12" name="Rectangle 7">
            <a:extLst>
              <a:ext uri="{FF2B5EF4-FFF2-40B4-BE49-F238E27FC236}">
                <a16:creationId xmlns:a16="http://schemas.microsoft.com/office/drawing/2014/main" id="{FAF0C2A5-96A4-5642-B32C-D2B5DC963239}"/>
              </a:ext>
            </a:extLst>
          </p:cNvPr>
          <p:cNvSpPr/>
          <p:nvPr userDrawn="1"/>
        </p:nvSpPr>
        <p:spPr>
          <a:xfrm flipH="1">
            <a:off x="-7863" y="641527"/>
            <a:ext cx="1103057" cy="441299"/>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3" name="Rectangle 7">
            <a:extLst>
              <a:ext uri="{FF2B5EF4-FFF2-40B4-BE49-F238E27FC236}">
                <a16:creationId xmlns:a16="http://schemas.microsoft.com/office/drawing/2014/main" id="{D0C9A630-8116-5A4D-9FDA-548F13957760}"/>
              </a:ext>
            </a:extLst>
          </p:cNvPr>
          <p:cNvSpPr/>
          <p:nvPr userDrawn="1"/>
        </p:nvSpPr>
        <p:spPr>
          <a:xfrm>
            <a:off x="1" y="1"/>
            <a:ext cx="2350591" cy="1082827"/>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9" name="Text Placeholder 2">
            <a:extLst>
              <a:ext uri="{FF2B5EF4-FFF2-40B4-BE49-F238E27FC236}">
                <a16:creationId xmlns:a16="http://schemas.microsoft.com/office/drawing/2014/main" id="{B13FEFC9-EDE3-6F4B-B2A8-A92AAB896197}"/>
              </a:ext>
            </a:extLst>
          </p:cNvPr>
          <p:cNvSpPr>
            <a:spLocks noGrp="1"/>
          </p:cNvSpPr>
          <p:nvPr>
            <p:ph type="body" idx="1"/>
          </p:nvPr>
        </p:nvSpPr>
        <p:spPr>
          <a:xfrm>
            <a:off x="1095194" y="2055917"/>
            <a:ext cx="106221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3">
            <a:extLst>
              <a:ext uri="{FF2B5EF4-FFF2-40B4-BE49-F238E27FC236}">
                <a16:creationId xmlns:a16="http://schemas.microsoft.com/office/drawing/2014/main" id="{1E25026A-0C93-E040-9C15-B6D59ACBD9F2}"/>
              </a:ext>
            </a:extLst>
          </p:cNvPr>
          <p:cNvSpPr>
            <a:spLocks noGrp="1"/>
          </p:cNvSpPr>
          <p:nvPr>
            <p:ph sz="half" idx="2"/>
          </p:nvPr>
        </p:nvSpPr>
        <p:spPr>
          <a:xfrm>
            <a:off x="1095194" y="2879829"/>
            <a:ext cx="10622113"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Oval 22">
            <a:extLst>
              <a:ext uri="{FF2B5EF4-FFF2-40B4-BE49-F238E27FC236}">
                <a16:creationId xmlns:a16="http://schemas.microsoft.com/office/drawing/2014/main" id="{3CA0726A-FA22-5047-973C-9FA7A3EA3B41}"/>
              </a:ext>
            </a:extLst>
          </p:cNvPr>
          <p:cNvSpPr/>
          <p:nvPr userDrawn="1"/>
        </p:nvSpPr>
        <p:spPr>
          <a:xfrm>
            <a:off x="174988" y="2307945"/>
            <a:ext cx="832893" cy="624670"/>
          </a:xfrm>
          <a:prstGeom prst="ellipse">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96AE42D8-B490-A347-A7BA-5CF79DB61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10940432" y="1147783"/>
            <a:ext cx="2057355" cy="54984"/>
          </a:xfrm>
          <a:prstGeom prst="rect">
            <a:avLst/>
          </a:prstGeom>
        </p:spPr>
      </p:pic>
    </p:spTree>
    <p:extLst>
      <p:ext uri="{BB962C8B-B14F-4D97-AF65-F5344CB8AC3E}">
        <p14:creationId xmlns:p14="http://schemas.microsoft.com/office/powerpoint/2010/main" val="329759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alpha val="39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EEE64A-84E7-3441-9BD8-261D109D3C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sp>
        <p:nvSpPr>
          <p:cNvPr id="2" name="Title 1"/>
          <p:cNvSpPr>
            <a:spLocks noGrp="1"/>
          </p:cNvSpPr>
          <p:nvPr>
            <p:ph type="title"/>
          </p:nvPr>
        </p:nvSpPr>
        <p:spPr>
          <a:xfrm>
            <a:off x="1070674" y="3618678"/>
            <a:ext cx="9842167" cy="951875"/>
          </a:xfrm>
        </p:spPr>
        <p:txBody>
          <a:bodyPr>
            <a:normAutofit/>
          </a:bodyPr>
          <a:lstStyle>
            <a:lvl1pPr>
              <a:lnSpc>
                <a:spcPct val="100000"/>
              </a:lnSpc>
              <a:defRPr sz="2800"/>
            </a:lvl1pPr>
          </a:lstStyle>
          <a:p>
            <a:r>
              <a:rPr lang="en-US" dirty="0"/>
              <a:t>Click to edit Master title style</a:t>
            </a:r>
          </a:p>
        </p:txBody>
      </p:sp>
      <p:sp>
        <p:nvSpPr>
          <p:cNvPr id="17" name="Rectangle 7">
            <a:extLst>
              <a:ext uri="{FF2B5EF4-FFF2-40B4-BE49-F238E27FC236}">
                <a16:creationId xmlns:a16="http://schemas.microsoft.com/office/drawing/2014/main" id="{23D587AD-BA70-5D4A-8AAA-F15FB588AC1B}"/>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9" name="Rectangle 7">
            <a:extLst>
              <a:ext uri="{FF2B5EF4-FFF2-40B4-BE49-F238E27FC236}">
                <a16:creationId xmlns:a16="http://schemas.microsoft.com/office/drawing/2014/main" id="{6561F16C-7B12-EF4F-BF71-F8BF0942987D}"/>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20" name="Picture 19">
            <a:extLst>
              <a:ext uri="{FF2B5EF4-FFF2-40B4-BE49-F238E27FC236}">
                <a16:creationId xmlns:a16="http://schemas.microsoft.com/office/drawing/2014/main" id="{D2480DC8-84AF-9940-98C4-E967F6EA00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
        <p:nvSpPr>
          <p:cNvPr id="4" name="Picture Placeholder 3">
            <a:extLst>
              <a:ext uri="{FF2B5EF4-FFF2-40B4-BE49-F238E27FC236}">
                <a16:creationId xmlns:a16="http://schemas.microsoft.com/office/drawing/2014/main" id="{24868C9A-55DF-9B4E-B7D5-B3C6D41B5177}"/>
              </a:ext>
            </a:extLst>
          </p:cNvPr>
          <p:cNvSpPr>
            <a:spLocks noGrp="1"/>
          </p:cNvSpPr>
          <p:nvPr>
            <p:ph type="pic" sz="quarter" idx="10" hasCustomPrompt="1"/>
          </p:nvPr>
        </p:nvSpPr>
        <p:spPr>
          <a:xfrm>
            <a:off x="0" y="1"/>
            <a:ext cx="12183533" cy="3617913"/>
          </a:xfrm>
        </p:spPr>
        <p:txBody>
          <a:bodyPr/>
          <a:lstStyle/>
          <a:p>
            <a:r>
              <a:rPr lang="en-US" dirty="0"/>
              <a:t>Insert picture</a:t>
            </a:r>
          </a:p>
        </p:txBody>
      </p:sp>
    </p:spTree>
    <p:extLst>
      <p:ext uri="{BB962C8B-B14F-4D97-AF65-F5344CB8AC3E}">
        <p14:creationId xmlns:p14="http://schemas.microsoft.com/office/powerpoint/2010/main" val="270557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a:extLst>
              <a:ext uri="{FF2B5EF4-FFF2-40B4-BE49-F238E27FC236}">
                <a16:creationId xmlns:a16="http://schemas.microsoft.com/office/drawing/2014/main" id="{9DD8CF64-BF0E-D342-AE7B-773E2375177B}"/>
              </a:ext>
            </a:extLst>
          </p:cNvPr>
          <p:cNvSpPr/>
          <p:nvPr userDrawn="1"/>
        </p:nvSpPr>
        <p:spPr>
          <a:xfrm>
            <a:off x="5717627" y="4287188"/>
            <a:ext cx="6474373" cy="2570813"/>
          </a:xfrm>
          <a:prstGeom prst="rect">
            <a:avLst/>
          </a:prstGeom>
          <a:solidFill>
            <a:srgbClr val="7D7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129" y="6213130"/>
            <a:ext cx="1542599" cy="389412"/>
          </a:xfrm>
          <a:prstGeom prst="rect">
            <a:avLst/>
          </a:prstGeom>
        </p:spPr>
      </p:pic>
      <p:pic>
        <p:nvPicPr>
          <p:cNvPr id="22" name="Picture 21">
            <a:extLst>
              <a:ext uri="{FF2B5EF4-FFF2-40B4-BE49-F238E27FC236}">
                <a16:creationId xmlns:a16="http://schemas.microsoft.com/office/drawing/2014/main" id="{68E2E997-0DA2-1B44-B389-3065F387FF6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201" t="24183" b="50155"/>
          <a:stretch/>
        </p:blipFill>
        <p:spPr>
          <a:xfrm>
            <a:off x="6335280" y="6142477"/>
            <a:ext cx="973016" cy="643130"/>
          </a:xfrm>
          <a:prstGeom prst="rect">
            <a:avLst/>
          </a:prstGeom>
        </p:spPr>
      </p:pic>
      <p:pic>
        <p:nvPicPr>
          <p:cNvPr id="23" name="Picture 22">
            <a:extLst>
              <a:ext uri="{FF2B5EF4-FFF2-40B4-BE49-F238E27FC236}">
                <a16:creationId xmlns:a16="http://schemas.microsoft.com/office/drawing/2014/main" id="{243CF106-4F01-9F4A-9623-13597723C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600" t="50472" r="39600" b="23866"/>
          <a:stretch/>
        </p:blipFill>
        <p:spPr>
          <a:xfrm>
            <a:off x="6335280" y="5584424"/>
            <a:ext cx="973016" cy="643130"/>
          </a:xfrm>
          <a:prstGeom prst="rect">
            <a:avLst/>
          </a:prstGeom>
        </p:spPr>
      </p:pic>
      <p:pic>
        <p:nvPicPr>
          <p:cNvPr id="24" name="Picture 23">
            <a:extLst>
              <a:ext uri="{FF2B5EF4-FFF2-40B4-BE49-F238E27FC236}">
                <a16:creationId xmlns:a16="http://schemas.microsoft.com/office/drawing/2014/main" id="{D9064BA6-E420-BB46-A71D-6892939067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4" t="25573" r="78707" b="48765"/>
          <a:stretch/>
        </p:blipFill>
        <p:spPr>
          <a:xfrm>
            <a:off x="6335280" y="4992754"/>
            <a:ext cx="973016" cy="643130"/>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32" name="Picture 31">
            <a:extLst>
              <a:ext uri="{FF2B5EF4-FFF2-40B4-BE49-F238E27FC236}">
                <a16:creationId xmlns:a16="http://schemas.microsoft.com/office/drawing/2014/main" id="{5AB9D514-6C77-C94E-AEF3-C25EE1867A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
        <p:nvSpPr>
          <p:cNvPr id="33" name="Text Placeholder 2">
            <a:extLst>
              <a:ext uri="{FF2B5EF4-FFF2-40B4-BE49-F238E27FC236}">
                <a16:creationId xmlns:a16="http://schemas.microsoft.com/office/drawing/2014/main" id="{5B5771B3-578C-F24A-8B82-88EAC5672D39}"/>
              </a:ext>
            </a:extLst>
          </p:cNvPr>
          <p:cNvSpPr txBox="1">
            <a:spLocks/>
          </p:cNvSpPr>
          <p:nvPr userDrawn="1"/>
        </p:nvSpPr>
        <p:spPr>
          <a:xfrm>
            <a:off x="6336870" y="4527032"/>
            <a:ext cx="3553551" cy="44220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t>CONNECT WITH US</a:t>
            </a:r>
          </a:p>
        </p:txBody>
      </p:sp>
    </p:spTree>
    <p:extLst>
      <p:ext uri="{BB962C8B-B14F-4D97-AF65-F5344CB8AC3E}">
        <p14:creationId xmlns:p14="http://schemas.microsoft.com/office/powerpoint/2010/main" val="370786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358B-6BF9-8D2A-6966-92ED5122AD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2228C6-931F-F282-C109-A72F224083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E93933-64E8-3E8B-633B-F17F2839C876}"/>
              </a:ext>
            </a:extLst>
          </p:cNvPr>
          <p:cNvSpPr>
            <a:spLocks noGrp="1"/>
          </p:cNvSpPr>
          <p:nvPr>
            <p:ph type="dt" sz="half" idx="10"/>
          </p:nvPr>
        </p:nvSpPr>
        <p:spPr/>
        <p:txBody>
          <a:bodyPr/>
          <a:lstStyle/>
          <a:p>
            <a:fld id="{A509821E-B506-3D4A-A017-9078CBC183AB}" type="datetimeFigureOut">
              <a:rPr lang="en-US" smtClean="0"/>
              <a:t>3/23/23</a:t>
            </a:fld>
            <a:endParaRPr lang="en-US"/>
          </a:p>
        </p:txBody>
      </p:sp>
      <p:sp>
        <p:nvSpPr>
          <p:cNvPr id="5" name="Footer Placeholder 4">
            <a:extLst>
              <a:ext uri="{FF2B5EF4-FFF2-40B4-BE49-F238E27FC236}">
                <a16:creationId xmlns:a16="http://schemas.microsoft.com/office/drawing/2014/main" id="{D36A9E04-957A-362E-9E5E-C90A513BC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34ADE-0F62-C5CD-2CF1-31C8CF80592A}"/>
              </a:ext>
            </a:extLst>
          </p:cNvPr>
          <p:cNvSpPr>
            <a:spLocks noGrp="1"/>
          </p:cNvSpPr>
          <p:nvPr>
            <p:ph type="sldNum" sz="quarter" idx="12"/>
          </p:nvPr>
        </p:nvSpPr>
        <p:spPr/>
        <p:txBody>
          <a:bodyPr/>
          <a:lstStyle/>
          <a:p>
            <a:fld id="{0F6E31A5-489E-7344-80E2-5CE167B6E3DF}" type="slidenum">
              <a:rPr lang="en-US" smtClean="0"/>
              <a:t>‹#›</a:t>
            </a:fld>
            <a:endParaRPr lang="en-US"/>
          </a:p>
        </p:txBody>
      </p:sp>
    </p:spTree>
    <p:extLst>
      <p:ext uri="{BB962C8B-B14F-4D97-AF65-F5344CB8AC3E}">
        <p14:creationId xmlns:p14="http://schemas.microsoft.com/office/powerpoint/2010/main" val="398364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75A3-9E48-1409-C0A8-5E08671355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F8FB5-18F3-2438-16F0-8E412B8DD2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0E5763-3F76-861A-2D4D-83611F056B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8E0B1-CC6B-D8C4-4E25-DF0A4C49C5F1}"/>
              </a:ext>
            </a:extLst>
          </p:cNvPr>
          <p:cNvSpPr>
            <a:spLocks noGrp="1"/>
          </p:cNvSpPr>
          <p:nvPr>
            <p:ph type="dt" sz="half" idx="10"/>
          </p:nvPr>
        </p:nvSpPr>
        <p:spPr/>
        <p:txBody>
          <a:bodyPr/>
          <a:lstStyle/>
          <a:p>
            <a:fld id="{A509821E-B506-3D4A-A017-9078CBC183AB}" type="datetimeFigureOut">
              <a:rPr lang="en-US" smtClean="0"/>
              <a:t>3/23/23</a:t>
            </a:fld>
            <a:endParaRPr lang="en-US"/>
          </a:p>
        </p:txBody>
      </p:sp>
      <p:sp>
        <p:nvSpPr>
          <p:cNvPr id="6" name="Footer Placeholder 5">
            <a:extLst>
              <a:ext uri="{FF2B5EF4-FFF2-40B4-BE49-F238E27FC236}">
                <a16:creationId xmlns:a16="http://schemas.microsoft.com/office/drawing/2014/main" id="{52AA8939-E699-DD83-867F-A9516EBB7B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E8A9F-3257-08B8-0815-A1924340A0E1}"/>
              </a:ext>
            </a:extLst>
          </p:cNvPr>
          <p:cNvSpPr>
            <a:spLocks noGrp="1"/>
          </p:cNvSpPr>
          <p:nvPr>
            <p:ph type="sldNum" sz="quarter" idx="12"/>
          </p:nvPr>
        </p:nvSpPr>
        <p:spPr/>
        <p:txBody>
          <a:bodyPr/>
          <a:lstStyle/>
          <a:p>
            <a:fld id="{0F6E31A5-489E-7344-80E2-5CE167B6E3DF}" type="slidenum">
              <a:rPr lang="en-US" smtClean="0"/>
              <a:t>‹#›</a:t>
            </a:fld>
            <a:endParaRPr lang="en-US"/>
          </a:p>
        </p:txBody>
      </p:sp>
    </p:spTree>
    <p:extLst>
      <p:ext uri="{BB962C8B-B14F-4D97-AF65-F5344CB8AC3E}">
        <p14:creationId xmlns:p14="http://schemas.microsoft.com/office/powerpoint/2010/main" val="356090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96837-93EF-B53A-6FEA-69D5EA1485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69586-910E-5138-55A9-0CF4CED29C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288FF0-7FA5-4364-35CF-55D6BD9A8B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CAC38-8219-429A-5D1E-123F23794C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4464DE-013D-A2D6-B661-C74DF4F6E4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BA940-ED3D-CD70-3321-6FE6211F203C}"/>
              </a:ext>
            </a:extLst>
          </p:cNvPr>
          <p:cNvSpPr>
            <a:spLocks noGrp="1"/>
          </p:cNvSpPr>
          <p:nvPr>
            <p:ph type="dt" sz="half" idx="10"/>
          </p:nvPr>
        </p:nvSpPr>
        <p:spPr/>
        <p:txBody>
          <a:bodyPr/>
          <a:lstStyle/>
          <a:p>
            <a:fld id="{A509821E-B506-3D4A-A017-9078CBC183AB}" type="datetimeFigureOut">
              <a:rPr lang="en-US" smtClean="0"/>
              <a:t>3/23/23</a:t>
            </a:fld>
            <a:endParaRPr lang="en-US"/>
          </a:p>
        </p:txBody>
      </p:sp>
      <p:sp>
        <p:nvSpPr>
          <p:cNvPr id="8" name="Footer Placeholder 7">
            <a:extLst>
              <a:ext uri="{FF2B5EF4-FFF2-40B4-BE49-F238E27FC236}">
                <a16:creationId xmlns:a16="http://schemas.microsoft.com/office/drawing/2014/main" id="{A5F7DE67-DBCE-3704-45A8-9182A472E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09737A-9153-A7C8-6992-6AACE0E0A7C1}"/>
              </a:ext>
            </a:extLst>
          </p:cNvPr>
          <p:cNvSpPr>
            <a:spLocks noGrp="1"/>
          </p:cNvSpPr>
          <p:nvPr>
            <p:ph type="sldNum" sz="quarter" idx="12"/>
          </p:nvPr>
        </p:nvSpPr>
        <p:spPr/>
        <p:txBody>
          <a:bodyPr/>
          <a:lstStyle/>
          <a:p>
            <a:fld id="{0F6E31A5-489E-7344-80E2-5CE167B6E3DF}" type="slidenum">
              <a:rPr lang="en-US" smtClean="0"/>
              <a:t>‹#›</a:t>
            </a:fld>
            <a:endParaRPr lang="en-US"/>
          </a:p>
        </p:txBody>
      </p:sp>
    </p:spTree>
    <p:extLst>
      <p:ext uri="{BB962C8B-B14F-4D97-AF65-F5344CB8AC3E}">
        <p14:creationId xmlns:p14="http://schemas.microsoft.com/office/powerpoint/2010/main" val="84548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DDBE-6974-8B96-A418-729AFBCB75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4496A8-6A7E-FEC5-3238-44FEC22C5928}"/>
              </a:ext>
            </a:extLst>
          </p:cNvPr>
          <p:cNvSpPr>
            <a:spLocks noGrp="1"/>
          </p:cNvSpPr>
          <p:nvPr>
            <p:ph type="dt" sz="half" idx="10"/>
          </p:nvPr>
        </p:nvSpPr>
        <p:spPr/>
        <p:txBody>
          <a:bodyPr/>
          <a:lstStyle/>
          <a:p>
            <a:fld id="{A509821E-B506-3D4A-A017-9078CBC183AB}" type="datetimeFigureOut">
              <a:rPr lang="en-US" smtClean="0"/>
              <a:t>3/23/23</a:t>
            </a:fld>
            <a:endParaRPr lang="en-US"/>
          </a:p>
        </p:txBody>
      </p:sp>
      <p:sp>
        <p:nvSpPr>
          <p:cNvPr id="4" name="Footer Placeholder 3">
            <a:extLst>
              <a:ext uri="{FF2B5EF4-FFF2-40B4-BE49-F238E27FC236}">
                <a16:creationId xmlns:a16="http://schemas.microsoft.com/office/drawing/2014/main" id="{18B87BFC-A9B1-704C-0A17-E8D54EFEFC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6FA180-3D14-1EE1-B122-1B770A8996F7}"/>
              </a:ext>
            </a:extLst>
          </p:cNvPr>
          <p:cNvSpPr>
            <a:spLocks noGrp="1"/>
          </p:cNvSpPr>
          <p:nvPr>
            <p:ph type="sldNum" sz="quarter" idx="12"/>
          </p:nvPr>
        </p:nvSpPr>
        <p:spPr/>
        <p:txBody>
          <a:bodyPr/>
          <a:lstStyle/>
          <a:p>
            <a:fld id="{0F6E31A5-489E-7344-80E2-5CE167B6E3DF}" type="slidenum">
              <a:rPr lang="en-US" smtClean="0"/>
              <a:t>‹#›</a:t>
            </a:fld>
            <a:endParaRPr lang="en-US"/>
          </a:p>
        </p:txBody>
      </p:sp>
    </p:spTree>
    <p:extLst>
      <p:ext uri="{BB962C8B-B14F-4D97-AF65-F5344CB8AC3E}">
        <p14:creationId xmlns:p14="http://schemas.microsoft.com/office/powerpoint/2010/main" val="180019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8F5360-8126-E7D4-9843-7907727B069D}"/>
              </a:ext>
            </a:extLst>
          </p:cNvPr>
          <p:cNvSpPr>
            <a:spLocks noGrp="1"/>
          </p:cNvSpPr>
          <p:nvPr>
            <p:ph type="dt" sz="half" idx="10"/>
          </p:nvPr>
        </p:nvSpPr>
        <p:spPr/>
        <p:txBody>
          <a:bodyPr/>
          <a:lstStyle/>
          <a:p>
            <a:fld id="{A509821E-B506-3D4A-A017-9078CBC183AB}" type="datetimeFigureOut">
              <a:rPr lang="en-US" smtClean="0"/>
              <a:t>3/23/23</a:t>
            </a:fld>
            <a:endParaRPr lang="en-US"/>
          </a:p>
        </p:txBody>
      </p:sp>
      <p:sp>
        <p:nvSpPr>
          <p:cNvPr id="3" name="Footer Placeholder 2">
            <a:extLst>
              <a:ext uri="{FF2B5EF4-FFF2-40B4-BE49-F238E27FC236}">
                <a16:creationId xmlns:a16="http://schemas.microsoft.com/office/drawing/2014/main" id="{1F2BD8B4-E741-352F-717B-A24EFF9572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6218FE-42C1-A6AB-45A3-18CF802D61A1}"/>
              </a:ext>
            </a:extLst>
          </p:cNvPr>
          <p:cNvSpPr>
            <a:spLocks noGrp="1"/>
          </p:cNvSpPr>
          <p:nvPr>
            <p:ph type="sldNum" sz="quarter" idx="12"/>
          </p:nvPr>
        </p:nvSpPr>
        <p:spPr/>
        <p:txBody>
          <a:bodyPr/>
          <a:lstStyle/>
          <a:p>
            <a:fld id="{0F6E31A5-489E-7344-80E2-5CE167B6E3DF}" type="slidenum">
              <a:rPr lang="en-US" smtClean="0"/>
              <a:t>‹#›</a:t>
            </a:fld>
            <a:endParaRPr lang="en-US"/>
          </a:p>
        </p:txBody>
      </p:sp>
    </p:spTree>
    <p:extLst>
      <p:ext uri="{BB962C8B-B14F-4D97-AF65-F5344CB8AC3E}">
        <p14:creationId xmlns:p14="http://schemas.microsoft.com/office/powerpoint/2010/main" val="218736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15B72-D875-7C73-698D-DDD1F8317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4FE95E-83D4-A4D3-E9A8-59137574E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F65564-D303-26AE-B6B6-4EA9A40A1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BD3E7-70DA-0E59-B7A1-734C9B7DEA50}"/>
              </a:ext>
            </a:extLst>
          </p:cNvPr>
          <p:cNvSpPr>
            <a:spLocks noGrp="1"/>
          </p:cNvSpPr>
          <p:nvPr>
            <p:ph type="dt" sz="half" idx="10"/>
          </p:nvPr>
        </p:nvSpPr>
        <p:spPr/>
        <p:txBody>
          <a:bodyPr/>
          <a:lstStyle/>
          <a:p>
            <a:fld id="{A509821E-B506-3D4A-A017-9078CBC183AB}" type="datetimeFigureOut">
              <a:rPr lang="en-US" smtClean="0"/>
              <a:t>3/23/23</a:t>
            </a:fld>
            <a:endParaRPr lang="en-US"/>
          </a:p>
        </p:txBody>
      </p:sp>
      <p:sp>
        <p:nvSpPr>
          <p:cNvPr id="6" name="Footer Placeholder 5">
            <a:extLst>
              <a:ext uri="{FF2B5EF4-FFF2-40B4-BE49-F238E27FC236}">
                <a16:creationId xmlns:a16="http://schemas.microsoft.com/office/drawing/2014/main" id="{E4316DB9-46E4-AF40-B582-701F02DC0A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D1991-3650-A755-C5AF-6250DAE04857}"/>
              </a:ext>
            </a:extLst>
          </p:cNvPr>
          <p:cNvSpPr>
            <a:spLocks noGrp="1"/>
          </p:cNvSpPr>
          <p:nvPr>
            <p:ph type="sldNum" sz="quarter" idx="12"/>
          </p:nvPr>
        </p:nvSpPr>
        <p:spPr/>
        <p:txBody>
          <a:bodyPr/>
          <a:lstStyle/>
          <a:p>
            <a:fld id="{0F6E31A5-489E-7344-80E2-5CE167B6E3DF}" type="slidenum">
              <a:rPr lang="en-US" smtClean="0"/>
              <a:t>‹#›</a:t>
            </a:fld>
            <a:endParaRPr lang="en-US"/>
          </a:p>
        </p:txBody>
      </p:sp>
    </p:spTree>
    <p:extLst>
      <p:ext uri="{BB962C8B-B14F-4D97-AF65-F5344CB8AC3E}">
        <p14:creationId xmlns:p14="http://schemas.microsoft.com/office/powerpoint/2010/main" val="141024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948F-FDB9-5A86-D74D-6CF304980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27556-17B0-0EB0-287E-0DDF8D5028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E121B-2C19-E6F1-05BA-4C3F9901C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99E80-CF2D-1AE2-F099-3754E9983F39}"/>
              </a:ext>
            </a:extLst>
          </p:cNvPr>
          <p:cNvSpPr>
            <a:spLocks noGrp="1"/>
          </p:cNvSpPr>
          <p:nvPr>
            <p:ph type="dt" sz="half" idx="10"/>
          </p:nvPr>
        </p:nvSpPr>
        <p:spPr/>
        <p:txBody>
          <a:bodyPr/>
          <a:lstStyle/>
          <a:p>
            <a:fld id="{A509821E-B506-3D4A-A017-9078CBC183AB}" type="datetimeFigureOut">
              <a:rPr lang="en-US" smtClean="0"/>
              <a:t>3/23/23</a:t>
            </a:fld>
            <a:endParaRPr lang="en-US"/>
          </a:p>
        </p:txBody>
      </p:sp>
      <p:sp>
        <p:nvSpPr>
          <p:cNvPr id="6" name="Footer Placeholder 5">
            <a:extLst>
              <a:ext uri="{FF2B5EF4-FFF2-40B4-BE49-F238E27FC236}">
                <a16:creationId xmlns:a16="http://schemas.microsoft.com/office/drawing/2014/main" id="{DEB8776A-7B48-50B1-8BE4-33021EA7D0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94831-8D21-E828-D487-CC0C1F902DF0}"/>
              </a:ext>
            </a:extLst>
          </p:cNvPr>
          <p:cNvSpPr>
            <a:spLocks noGrp="1"/>
          </p:cNvSpPr>
          <p:nvPr>
            <p:ph type="sldNum" sz="quarter" idx="12"/>
          </p:nvPr>
        </p:nvSpPr>
        <p:spPr/>
        <p:txBody>
          <a:bodyPr/>
          <a:lstStyle/>
          <a:p>
            <a:fld id="{0F6E31A5-489E-7344-80E2-5CE167B6E3DF}" type="slidenum">
              <a:rPr lang="en-US" smtClean="0"/>
              <a:t>‹#›</a:t>
            </a:fld>
            <a:endParaRPr lang="en-US"/>
          </a:p>
        </p:txBody>
      </p:sp>
    </p:spTree>
    <p:extLst>
      <p:ext uri="{BB962C8B-B14F-4D97-AF65-F5344CB8AC3E}">
        <p14:creationId xmlns:p14="http://schemas.microsoft.com/office/powerpoint/2010/main" val="1773750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53466-246D-EF4B-DFFF-0BBC8158A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87526-08A1-4ED1-CDA1-49C1F94F72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6E664-7BC4-C25A-D794-557CB84E2C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9821E-B506-3D4A-A017-9078CBC183AB}" type="datetimeFigureOut">
              <a:rPr lang="en-US" smtClean="0"/>
              <a:t>3/23/23</a:t>
            </a:fld>
            <a:endParaRPr lang="en-US"/>
          </a:p>
        </p:txBody>
      </p:sp>
      <p:sp>
        <p:nvSpPr>
          <p:cNvPr id="5" name="Footer Placeholder 4">
            <a:extLst>
              <a:ext uri="{FF2B5EF4-FFF2-40B4-BE49-F238E27FC236}">
                <a16:creationId xmlns:a16="http://schemas.microsoft.com/office/drawing/2014/main" id="{8D3C63B6-4066-B9A1-71A0-27DC0FB82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8FE4CA-96C0-BF04-E0FF-76D9B5F519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E31A5-489E-7344-80E2-5CE167B6E3DF}" type="slidenum">
              <a:rPr lang="en-US" smtClean="0"/>
              <a:t>‹#›</a:t>
            </a:fld>
            <a:endParaRPr lang="en-US"/>
          </a:p>
        </p:txBody>
      </p:sp>
    </p:spTree>
    <p:extLst>
      <p:ext uri="{BB962C8B-B14F-4D97-AF65-F5344CB8AC3E}">
        <p14:creationId xmlns:p14="http://schemas.microsoft.com/office/powerpoint/2010/main" val="2069894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3/23/23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82217087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onderfullymadebelliesandbabies.blogspot.com/2010_08_01_archive.html" TargetMode="Externa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hyperlink" Target="http://www.hhs.gov/autis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hyperlink" Target="mailto:newengland@mhttcnetwork.org" TargetMode="External"/><Relationship Id="rId4" Type="http://schemas.openxmlformats.org/officeDocument/2006/relationships/image" Target="../media/image12.png"/><Relationship Id="rId9" Type="http://schemas.openxmlformats.org/officeDocument/2006/relationships/image" Target="../media/image1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newengland@mhttcnetwork.org"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1.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m/imgres?hl=en&amp;biw=1024&amp;bih=673&amp;tbm=isch&amp;tbnid=dD2Khfkr6l7szM:&amp;imgrefurl=http://psychcentral.com/blog/archives/2012/06/19/love-hormone-helps-kids-with-autism/&amp;docid=sn3WI-Hovgk6vM&amp;imgurl=http://i2.pcimg.org/blog/wp-content/uploads/2012/06/Autistic-boy-2.jpg&amp;w=217&amp;h=300&amp;ei=E_JzUpaDBdSssATo1YCoBQ&amp;zoom=1&amp;ved=1t:3588,r:90,s:0,i:369&amp;iact=rc&amp;page=6&amp;tbnh=159&amp;tbnw=103&amp;start=81&amp;ndsp=19&amp;tx=45&amp;ty=10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s://techtransfercenters.org/" TargetMode="External"/><Relationship Id="rId2" Type="http://schemas.openxmlformats.org/officeDocument/2006/relationships/hyperlink" Target="https://mhttcnetwork.org/centers/global-mhttc/mhttc-pathways-newsletter" TargetMode="External"/><Relationship Id="rId1" Type="http://schemas.openxmlformats.org/officeDocument/2006/relationships/slideLayout" Target="../slideLayouts/slideLayout16.xml"/><Relationship Id="rId6" Type="http://schemas.openxmlformats.org/officeDocument/2006/relationships/image" Target="../media/image8.emf"/><Relationship Id="rId5" Type="http://schemas.openxmlformats.org/officeDocument/2006/relationships/hyperlink" Target="https://mhttcnetwork.org/centers/global-mhttc/recent-news" TargetMode="External"/><Relationship Id="rId4" Type="http://schemas.openxmlformats.org/officeDocument/2006/relationships/hyperlink" Target="http://mhttcnetwork.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HBR53PVOM5SiEM&amp;tbnid=uSTQrt3FgSg0ZM:&amp;ved=0CAUQjRw&amp;url=http://theinspirationroom.com/daily/2009/treehouse-talk-about-autism/&amp;ei=vvJzUsfHIpHD4APflYCIDw&amp;bvm=bv.55819444,d.cWc&amp;psig=AFQjCNHjBr1Sw_j6vxzUA2TLuO-7gfPzKQ&amp;ust=138341672338955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23F-233B-E544-B900-D3E94820747C}"/>
              </a:ext>
            </a:extLst>
          </p:cNvPr>
          <p:cNvSpPr>
            <a:spLocks noGrp="1"/>
          </p:cNvSpPr>
          <p:nvPr>
            <p:ph type="ctrTitle"/>
          </p:nvPr>
        </p:nvSpPr>
        <p:spPr>
          <a:xfrm>
            <a:off x="853512" y="1890800"/>
            <a:ext cx="10363200" cy="1278771"/>
          </a:xfrm>
        </p:spPr>
        <p:txBody>
          <a:bodyPr>
            <a:normAutofit fontScale="90000"/>
          </a:bodyPr>
          <a:lstStyle/>
          <a:p>
            <a:r>
              <a:rPr lang="en-US" b="1" dirty="0">
                <a:latin typeface="Georgia" panose="02040502050405020303" pitchFamily="18" charset="0"/>
              </a:rPr>
              <a:t>Diagnosis and Treatment of Psychosis in Autism Spectrum Disorder</a:t>
            </a:r>
          </a:p>
        </p:txBody>
      </p:sp>
      <p:sp>
        <p:nvSpPr>
          <p:cNvPr id="3" name="Subtitle 2">
            <a:extLst>
              <a:ext uri="{FF2B5EF4-FFF2-40B4-BE49-F238E27FC236}">
                <a16:creationId xmlns:a16="http://schemas.microsoft.com/office/drawing/2014/main" id="{19F37103-85A5-DF42-AD3D-EF98372B2340}"/>
              </a:ext>
            </a:extLst>
          </p:cNvPr>
          <p:cNvSpPr>
            <a:spLocks noGrp="1"/>
          </p:cNvSpPr>
          <p:nvPr>
            <p:ph type="subTitle" idx="1"/>
          </p:nvPr>
        </p:nvSpPr>
        <p:spPr>
          <a:xfrm>
            <a:off x="1524000" y="3429000"/>
            <a:ext cx="9144000" cy="1365519"/>
          </a:xfrm>
        </p:spPr>
        <p:txBody>
          <a:bodyPr/>
          <a:lstStyle/>
          <a:p>
            <a:r>
              <a:rPr lang="en-US" dirty="0">
                <a:latin typeface="Georgia" panose="02040502050405020303" pitchFamily="18" charset="0"/>
              </a:rPr>
              <a:t>Jean A. Frazier, MD</a:t>
            </a:r>
          </a:p>
          <a:p>
            <a:r>
              <a:rPr lang="en-US" dirty="0">
                <a:latin typeface="Georgia" panose="02040502050405020303" pitchFamily="18" charset="0"/>
              </a:rPr>
              <a:t>New England MHTTC, MAPNET</a:t>
            </a:r>
          </a:p>
          <a:p>
            <a:r>
              <a:rPr lang="en-US" dirty="0">
                <a:latin typeface="Georgia" panose="02040502050405020303" pitchFamily="18" charset="0"/>
              </a:rPr>
              <a:t>March 24</a:t>
            </a:r>
            <a:r>
              <a:rPr lang="en-US" baseline="30000" dirty="0">
                <a:latin typeface="Georgia" panose="02040502050405020303" pitchFamily="18" charset="0"/>
              </a:rPr>
              <a:t>th</a:t>
            </a:r>
            <a:r>
              <a:rPr lang="en-US" dirty="0">
                <a:latin typeface="Georgia" panose="02040502050405020303" pitchFamily="18" charset="0"/>
              </a:rPr>
              <a:t>, 2023</a:t>
            </a:r>
          </a:p>
        </p:txBody>
      </p:sp>
      <p:pic>
        <p:nvPicPr>
          <p:cNvPr id="4" name="Picture 3">
            <a:extLst>
              <a:ext uri="{FF2B5EF4-FFF2-40B4-BE49-F238E27FC236}">
                <a16:creationId xmlns:a16="http://schemas.microsoft.com/office/drawing/2014/main" id="{FD2E9B02-CE28-2B41-9167-C7BC6D137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112" y="6008915"/>
            <a:ext cx="3203047" cy="740229"/>
          </a:xfrm>
          <a:prstGeom prst="rect">
            <a:avLst/>
          </a:prstGeom>
        </p:spPr>
      </p:pic>
    </p:spTree>
    <p:extLst>
      <p:ext uri="{BB962C8B-B14F-4D97-AF65-F5344CB8AC3E}">
        <p14:creationId xmlns:p14="http://schemas.microsoft.com/office/powerpoint/2010/main" val="415111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1" y="152400"/>
            <a:ext cx="8823325" cy="1143000"/>
          </a:xfrm>
        </p:spPr>
        <p:txBody>
          <a:bodyPr>
            <a:normAutofit/>
          </a:bodyPr>
          <a:lstStyle/>
          <a:p>
            <a:r>
              <a:rPr lang="en-US" b="1" dirty="0">
                <a:latin typeface="Arial" panose="020B0604020202020204" pitchFamily="34" charset="0"/>
                <a:cs typeface="Arial" panose="020B0604020202020204" pitchFamily="34" charset="0"/>
              </a:rPr>
              <a:t>DSM-III-R 1987</a:t>
            </a:r>
          </a:p>
        </p:txBody>
      </p:sp>
      <p:sp>
        <p:nvSpPr>
          <p:cNvPr id="16" name="Rectangle 3"/>
          <p:cNvSpPr txBox="1">
            <a:spLocks noChangeArrowheads="1"/>
          </p:cNvSpPr>
          <p:nvPr/>
        </p:nvSpPr>
        <p:spPr>
          <a:xfrm>
            <a:off x="1981200" y="1600201"/>
            <a:ext cx="8229600" cy="487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abon LT Std"/>
                <a:ea typeface="+mn-ea"/>
                <a:cs typeface="Sabon LT Std"/>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abon LT Std"/>
                <a:ea typeface="+mn-ea"/>
                <a:cs typeface="Sabon LT Std"/>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abon LT Std"/>
                <a:ea typeface="+mn-ea"/>
                <a:cs typeface="Sabon LT Std"/>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abon LT Std"/>
                <a:ea typeface="+mn-ea"/>
                <a:cs typeface="Sabon LT Std"/>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abon LT Std"/>
                <a:ea typeface="+mn-ea"/>
                <a:cs typeface="Sabon LT St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nSpc>
                <a:spcPct val="110000"/>
              </a:lnSpc>
              <a:spcAft>
                <a:spcPts val="1200"/>
              </a:spcAft>
              <a:buNone/>
            </a:pPr>
            <a:endParaRPr lang="en-US" sz="2000" b="1" dirty="0"/>
          </a:p>
        </p:txBody>
      </p:sp>
      <p:sp>
        <p:nvSpPr>
          <p:cNvPr id="4" name="Rectangle 3"/>
          <p:cNvSpPr txBox="1">
            <a:spLocks noChangeArrowheads="1"/>
          </p:cNvSpPr>
          <p:nvPr/>
        </p:nvSpPr>
        <p:spPr>
          <a:xfrm>
            <a:off x="1905000" y="1295400"/>
            <a:ext cx="8229600" cy="548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abon LT Std"/>
                <a:ea typeface="+mn-ea"/>
                <a:cs typeface="Sabon LT Std"/>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abon LT Std"/>
                <a:ea typeface="+mn-ea"/>
                <a:cs typeface="Sabon LT Std"/>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abon LT Std"/>
                <a:ea typeface="+mn-ea"/>
                <a:cs typeface="Sabon LT Std"/>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abon LT Std"/>
                <a:ea typeface="+mn-ea"/>
                <a:cs typeface="Sabon LT Std"/>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abon LT Std"/>
                <a:ea typeface="+mn-ea"/>
                <a:cs typeface="Sabon LT St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latin typeface="Arial" panose="020B0604020202020204" pitchFamily="34" charset="0"/>
                <a:cs typeface="Arial" panose="020B0604020202020204" pitchFamily="34" charset="0"/>
              </a:rPr>
              <a:t>Schizophrenia</a:t>
            </a:r>
          </a:p>
          <a:p>
            <a:pPr marL="0" indent="0">
              <a:buNone/>
            </a:pPr>
            <a:r>
              <a:rPr lang="en-US" sz="2400" dirty="0">
                <a:latin typeface="Arial" panose="020B0604020202020204" pitchFamily="34" charset="0"/>
                <a:cs typeface="Arial" panose="020B0604020202020204" pitchFamily="34" charset="0"/>
              </a:rPr>
              <a:t>F. If there is a history of Autistic Disorder, the additional diagnosis of Schizophrenia is made only if prominent delusions or hallucinations are also present.</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In text of schizophrenia description:</a:t>
            </a:r>
          </a:p>
          <a:p>
            <a:pPr marL="0" indent="0">
              <a:buNone/>
            </a:pPr>
            <a:r>
              <a:rPr lang="en-US" sz="2400" dirty="0">
                <a:latin typeface="Arial" panose="020B0604020202020204" pitchFamily="34" charset="0"/>
                <a:cs typeface="Arial" panose="020B0604020202020204" pitchFamily="34" charset="0"/>
              </a:rPr>
              <a:t>“</a:t>
            </a:r>
            <a:r>
              <a:rPr lang="en-US" sz="2400" dirty="0">
                <a:highlight>
                  <a:srgbClr val="FFFF00"/>
                </a:highlight>
                <a:latin typeface="Arial" panose="020B0604020202020204" pitchFamily="34" charset="0"/>
                <a:cs typeface="Arial" panose="020B0604020202020204" pitchFamily="34" charset="0"/>
              </a:rPr>
              <a:t>Schizophrenia occurring in a child preempts the residual diagnosis of Pervasive Developmental Disorder NOS.”</a:t>
            </a:r>
          </a:p>
        </p:txBody>
      </p:sp>
    </p:spTree>
    <p:extLst>
      <p:ext uri="{BB962C8B-B14F-4D97-AF65-F5344CB8AC3E}">
        <p14:creationId xmlns:p14="http://schemas.microsoft.com/office/powerpoint/2010/main" val="1981139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1" y="152400"/>
            <a:ext cx="8823325" cy="1143000"/>
          </a:xfrm>
        </p:spPr>
        <p:txBody>
          <a:bodyPr>
            <a:normAutofit/>
          </a:bodyPr>
          <a:lstStyle/>
          <a:p>
            <a:r>
              <a:rPr lang="en-US" b="1" dirty="0">
                <a:latin typeface="Arial" panose="020B0604020202020204" pitchFamily="34" charset="0"/>
                <a:cs typeface="Arial" panose="020B0604020202020204" pitchFamily="34" charset="0"/>
              </a:rPr>
              <a:t>DSM-IV (1994) and –IV-TR (2000)</a:t>
            </a:r>
          </a:p>
        </p:txBody>
      </p:sp>
      <p:sp>
        <p:nvSpPr>
          <p:cNvPr id="16" name="Rectangle 3"/>
          <p:cNvSpPr txBox="1">
            <a:spLocks noChangeArrowheads="1"/>
          </p:cNvSpPr>
          <p:nvPr/>
        </p:nvSpPr>
        <p:spPr>
          <a:xfrm>
            <a:off x="1981200" y="1600201"/>
            <a:ext cx="8229600" cy="487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abon LT Std"/>
                <a:ea typeface="+mn-ea"/>
                <a:cs typeface="Sabon LT Std"/>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abon LT Std"/>
                <a:ea typeface="+mn-ea"/>
                <a:cs typeface="Sabon LT Std"/>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abon LT Std"/>
                <a:ea typeface="+mn-ea"/>
                <a:cs typeface="Sabon LT Std"/>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abon LT Std"/>
                <a:ea typeface="+mn-ea"/>
                <a:cs typeface="Sabon LT Std"/>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abon LT Std"/>
                <a:ea typeface="+mn-ea"/>
                <a:cs typeface="Sabon LT St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nSpc>
                <a:spcPct val="110000"/>
              </a:lnSpc>
              <a:spcAft>
                <a:spcPts val="1200"/>
              </a:spcAft>
              <a:buNone/>
            </a:pPr>
            <a:endParaRPr lang="en-US" sz="2000" b="1" dirty="0"/>
          </a:p>
        </p:txBody>
      </p:sp>
      <p:sp>
        <p:nvSpPr>
          <p:cNvPr id="5" name="Rectangle 3"/>
          <p:cNvSpPr txBox="1">
            <a:spLocks noChangeArrowheads="1"/>
          </p:cNvSpPr>
          <p:nvPr/>
        </p:nvSpPr>
        <p:spPr>
          <a:xfrm>
            <a:off x="1905000" y="1295400"/>
            <a:ext cx="8229600"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abon LT Std"/>
                <a:ea typeface="+mn-ea"/>
                <a:cs typeface="Sabon LT Std"/>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abon LT Std"/>
                <a:ea typeface="+mn-ea"/>
                <a:cs typeface="Sabon LT Std"/>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abon LT Std"/>
                <a:ea typeface="+mn-ea"/>
                <a:cs typeface="Sabon LT Std"/>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abon LT Std"/>
                <a:ea typeface="+mn-ea"/>
                <a:cs typeface="Sabon LT Std"/>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abon LT Std"/>
                <a:ea typeface="+mn-ea"/>
                <a:cs typeface="Sabon LT St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latin typeface="Arial" panose="020B0604020202020204" pitchFamily="34" charset="0"/>
                <a:cs typeface="Arial" panose="020B0604020202020204" pitchFamily="34" charset="0"/>
              </a:rPr>
              <a:t>Schizophrenia</a:t>
            </a:r>
          </a:p>
          <a:p>
            <a:pPr marL="0" indent="0">
              <a:spcBef>
                <a:spcPts val="1200"/>
              </a:spcBef>
              <a:buNone/>
            </a:pPr>
            <a:r>
              <a:rPr lang="en-US" sz="2000" dirty="0">
                <a:latin typeface="Arial" panose="020B0604020202020204" pitchFamily="34" charset="0"/>
                <a:cs typeface="Arial" panose="020B0604020202020204" pitchFamily="34" charset="0"/>
              </a:rPr>
              <a:t>F. Relationship to a Pervasive Developmental Disorder: </a:t>
            </a:r>
            <a:r>
              <a:rPr lang="en-US" sz="2000" dirty="0">
                <a:highlight>
                  <a:srgbClr val="FFFF00"/>
                </a:highlight>
                <a:latin typeface="Arial" panose="020B0604020202020204" pitchFamily="34" charset="0"/>
                <a:cs typeface="Arial" panose="020B0604020202020204" pitchFamily="34" charset="0"/>
              </a:rPr>
              <a:t>If there is a history of Autistic Disorder or another PDD, the additional diagnosis of Schizophrenia </a:t>
            </a:r>
            <a:r>
              <a:rPr lang="en-US" sz="2000" dirty="0">
                <a:latin typeface="Arial" panose="020B0604020202020204" pitchFamily="34" charset="0"/>
                <a:cs typeface="Arial" panose="020B0604020202020204" pitchFamily="34" charset="0"/>
              </a:rPr>
              <a:t>is made only if prominent delusions or hallucinations are also present for at least a month (or less if successfully treated).</a:t>
            </a:r>
          </a:p>
        </p:txBody>
      </p:sp>
    </p:spTree>
    <p:extLst>
      <p:ext uri="{BB962C8B-B14F-4D97-AF65-F5344CB8AC3E}">
        <p14:creationId xmlns:p14="http://schemas.microsoft.com/office/powerpoint/2010/main" val="138953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69AECA-40BE-6A48-B0A6-0D0AA15E7CA9}"/>
              </a:ext>
            </a:extLst>
          </p:cNvPr>
          <p:cNvSpPr>
            <a:spLocks noGrp="1"/>
          </p:cNvSpPr>
          <p:nvPr>
            <p:ph type="title"/>
          </p:nvPr>
        </p:nvSpPr>
        <p:spPr/>
        <p:txBody>
          <a:bodyPr>
            <a:normAutofit fontScale="90000"/>
          </a:bodyPr>
          <a:lstStyle/>
          <a:p>
            <a:r>
              <a:rPr lang="en-US" dirty="0"/>
              <a:t>Autism as an Exemplar of Neurodevelopmental Disorders</a:t>
            </a:r>
          </a:p>
        </p:txBody>
      </p:sp>
      <p:pic>
        <p:nvPicPr>
          <p:cNvPr id="5" name="Rectangle 3072">
            <a:extLst>
              <a:ext uri="{FF2B5EF4-FFF2-40B4-BE49-F238E27FC236}">
                <a16:creationId xmlns:a16="http://schemas.microsoft.com/office/drawing/2014/main" id="{4ACEE376-26EF-2FAB-6C99-F38CDD776AA3}"/>
              </a:ext>
            </a:extLst>
          </p:cNvPr>
          <p:cNvPicPr>
            <a:picLocks noGrp="1" noChangeAspect="1" noChangeArrowheads="1"/>
          </p:cNvPicPr>
          <p:nvPr>
            <p:ph sz="half" idx="2"/>
          </p:nvPr>
        </p:nvPicPr>
        <p:blipFill>
          <a:blip r:embed="rId3" cstate="print"/>
          <a:srcRect/>
          <a:stretch>
            <a:fillRect/>
          </a:stretch>
        </p:blipFill>
        <p:spPr bwMode="auto">
          <a:xfrm>
            <a:off x="470589" y="1377223"/>
            <a:ext cx="2690256" cy="3582988"/>
          </a:xfrm>
          <a:prstGeom prst="rect">
            <a:avLst/>
          </a:prstGeom>
          <a:noFill/>
          <a:ln w="9525">
            <a:noFill/>
            <a:miter lim="800000"/>
            <a:headEnd/>
            <a:tailEnd/>
          </a:ln>
        </p:spPr>
      </p:pic>
      <p:sp>
        <p:nvSpPr>
          <p:cNvPr id="7" name="TextBox 6">
            <a:extLst>
              <a:ext uri="{FF2B5EF4-FFF2-40B4-BE49-F238E27FC236}">
                <a16:creationId xmlns:a16="http://schemas.microsoft.com/office/drawing/2014/main" id="{4491DEA9-B684-A75E-377D-F5A4C5169859}"/>
              </a:ext>
            </a:extLst>
          </p:cNvPr>
          <p:cNvSpPr txBox="1">
            <a:spLocks noChangeArrowheads="1"/>
          </p:cNvSpPr>
          <p:nvPr/>
        </p:nvSpPr>
        <p:spPr bwMode="auto">
          <a:xfrm>
            <a:off x="3470314" y="1377223"/>
            <a:ext cx="7692058" cy="1892826"/>
          </a:xfrm>
          <a:prstGeom prst="rect">
            <a:avLst/>
          </a:prstGeom>
          <a:noFill/>
          <a:ln w="38100" cap="flat" cmpd="dbl" algn="ctr">
            <a:solidFill>
              <a:srgbClr val="FF3300"/>
            </a:solidFill>
            <a:prstDash val="solid"/>
            <a:miter lim="800000"/>
            <a:headEnd type="none" w="med" len="med"/>
            <a:tailEnd type="none" w="med" len="med"/>
          </a:ln>
          <a:effectLst/>
        </p:spPr>
        <p:txBody>
          <a:bodyPr wrap="square">
            <a:spAutoFit/>
          </a:bodyPr>
          <a:lstStyle/>
          <a:p>
            <a:r>
              <a:rPr lang="en-US" sz="2100" b="1" dirty="0">
                <a:effectLst>
                  <a:outerShdw blurRad="38100" dist="38100" dir="2700000" algn="tl">
                    <a:srgbClr val="FFFFFF"/>
                  </a:outerShdw>
                </a:effectLst>
              </a:rPr>
              <a:t> </a:t>
            </a:r>
          </a:p>
          <a:p>
            <a:r>
              <a:rPr lang="en-US" sz="2100" b="1" dirty="0">
                <a:effectLst>
                  <a:outerShdw blurRad="38100" dist="38100" dir="2700000" algn="tl">
                    <a:srgbClr val="FFFFFF"/>
                  </a:outerShdw>
                </a:effectLst>
              </a:rPr>
              <a:t> </a:t>
            </a:r>
            <a:r>
              <a:rPr lang="en-US" sz="2400" b="1" dirty="0">
                <a:latin typeface="Arial" panose="020B0604020202020204" pitchFamily="34" charset="0"/>
                <a:cs typeface="Arial" panose="020B0604020202020204" pitchFamily="34" charset="0"/>
              </a:rPr>
              <a:t>1:36 children have the diagnosis</a:t>
            </a:r>
            <a:endParaRPr lang="en-US" sz="20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 1:2000 in 1987</a:t>
            </a:r>
          </a:p>
          <a:p>
            <a:endParaRPr lang="en-US" sz="2400" b="1" dirty="0"/>
          </a:p>
        </p:txBody>
      </p:sp>
      <p:sp>
        <p:nvSpPr>
          <p:cNvPr id="8" name="TextBox 7">
            <a:extLst>
              <a:ext uri="{FF2B5EF4-FFF2-40B4-BE49-F238E27FC236}">
                <a16:creationId xmlns:a16="http://schemas.microsoft.com/office/drawing/2014/main" id="{BDF2F503-179D-387F-711E-7EA9A07EE8DC}"/>
              </a:ext>
            </a:extLst>
          </p:cNvPr>
          <p:cNvSpPr txBox="1"/>
          <p:nvPr/>
        </p:nvSpPr>
        <p:spPr>
          <a:xfrm>
            <a:off x="3367668" y="3445705"/>
            <a:ext cx="7043271" cy="2677656"/>
          </a:xfrm>
          <a:prstGeom prst="rect">
            <a:avLst/>
          </a:prstGeom>
          <a:noFill/>
        </p:spPr>
        <p:txBody>
          <a:bodyPr wrap="square" rtlCol="0">
            <a:spAutoFit/>
          </a:bodyPr>
          <a:lstStyle/>
          <a:p>
            <a:pPr marL="342900" indent="-342900">
              <a:buFont typeface="Arial" panose="020B0604020202020204" pitchFamily="34" charset="0"/>
              <a:buChar char="•"/>
            </a:pPr>
            <a:r>
              <a:rPr lang="en-US" sz="2400" i="0" dirty="0">
                <a:solidFill>
                  <a:srgbClr val="000000"/>
                </a:solidFill>
                <a:effectLst/>
                <a:latin typeface="Arial" panose="020B0604020202020204" pitchFamily="34" charset="0"/>
                <a:cs typeface="Arial" panose="020B0604020202020204" pitchFamily="34" charset="0"/>
              </a:rPr>
              <a:t>Restricted, repetitive patterns of behavior, interests, or activities</a:t>
            </a:r>
          </a:p>
          <a:p>
            <a:pPr marL="342900" indent="-342900">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Deficits in social communication and social interactions</a:t>
            </a:r>
          </a:p>
          <a:p>
            <a:pPr marL="342900" indent="-342900">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Poor outcomes in social functioning</a:t>
            </a:r>
          </a:p>
          <a:p>
            <a:pPr marL="342900" indent="-342900">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No current medical therapies to target core social communication deficits in ASD</a:t>
            </a:r>
          </a:p>
        </p:txBody>
      </p:sp>
    </p:spTree>
    <p:extLst>
      <p:ext uri="{BB962C8B-B14F-4D97-AF65-F5344CB8AC3E}">
        <p14:creationId xmlns:p14="http://schemas.microsoft.com/office/powerpoint/2010/main" val="530902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69AECA-40BE-6A48-B0A6-0D0AA15E7CA9}"/>
              </a:ext>
            </a:extLst>
          </p:cNvPr>
          <p:cNvSpPr>
            <a:spLocks noGrp="1"/>
          </p:cNvSpPr>
          <p:nvPr>
            <p:ph type="title"/>
          </p:nvPr>
        </p:nvSpPr>
        <p:spPr/>
        <p:txBody>
          <a:bodyPr/>
          <a:lstStyle/>
          <a:p>
            <a:r>
              <a:rPr lang="en-US" dirty="0"/>
              <a:t>Autism Spectrum Disorders</a:t>
            </a:r>
          </a:p>
        </p:txBody>
      </p:sp>
      <p:sp>
        <p:nvSpPr>
          <p:cNvPr id="5" name="Rounded Rectangle 1">
            <a:extLst>
              <a:ext uri="{FF2B5EF4-FFF2-40B4-BE49-F238E27FC236}">
                <a16:creationId xmlns:a16="http://schemas.microsoft.com/office/drawing/2014/main" id="{06648E67-EC1D-1573-4017-CD58B4DB2658}"/>
              </a:ext>
            </a:extLst>
          </p:cNvPr>
          <p:cNvSpPr/>
          <p:nvPr/>
        </p:nvSpPr>
        <p:spPr>
          <a:xfrm>
            <a:off x="372776" y="2625860"/>
            <a:ext cx="4391677" cy="896507"/>
          </a:xfrm>
          <a:prstGeom prst="roundRect">
            <a:avLst>
              <a:gd name="adj" fmla="val 7042"/>
            </a:avLst>
          </a:prstGeom>
          <a:solidFill>
            <a:srgbClr val="018FBB"/>
          </a:solidFill>
          <a:ln w="12700">
            <a:miter lim="400000"/>
          </a:ln>
        </p:spPr>
        <p:txBody>
          <a:bodyPr lIns="45719" rIns="45719" anchor="ctr"/>
          <a:lstStyle/>
          <a:p>
            <a:pPr algn="ctr">
              <a:defRPr>
                <a:solidFill>
                  <a:srgbClr val="FFFFFF"/>
                </a:solidFill>
              </a:defRPr>
            </a:pPr>
            <a:endParaRPr dirty="0"/>
          </a:p>
        </p:txBody>
      </p:sp>
      <p:sp>
        <p:nvSpPr>
          <p:cNvPr id="6" name="Rounded Rectangle 1">
            <a:extLst>
              <a:ext uri="{FF2B5EF4-FFF2-40B4-BE49-F238E27FC236}">
                <a16:creationId xmlns:a16="http://schemas.microsoft.com/office/drawing/2014/main" id="{3CB1A9B6-3C17-5A75-F7F9-0895C64FBD6C}"/>
              </a:ext>
            </a:extLst>
          </p:cNvPr>
          <p:cNvSpPr/>
          <p:nvPr/>
        </p:nvSpPr>
        <p:spPr>
          <a:xfrm>
            <a:off x="372776" y="1550474"/>
            <a:ext cx="4391677" cy="896507"/>
          </a:xfrm>
          <a:prstGeom prst="roundRect">
            <a:avLst>
              <a:gd name="adj" fmla="val 7042"/>
            </a:avLst>
          </a:prstGeom>
          <a:solidFill>
            <a:srgbClr val="73B03D"/>
          </a:solidFill>
          <a:ln w="12700">
            <a:miter lim="400000"/>
          </a:ln>
        </p:spPr>
        <p:txBody>
          <a:bodyPr lIns="45719" rIns="45719" anchor="ctr"/>
          <a:lstStyle/>
          <a:p>
            <a:pPr algn="ctr">
              <a:defRPr>
                <a:solidFill>
                  <a:srgbClr val="FFFFFF"/>
                </a:solidFill>
              </a:defRPr>
            </a:pPr>
            <a:endParaRPr dirty="0"/>
          </a:p>
        </p:txBody>
      </p:sp>
      <p:sp>
        <p:nvSpPr>
          <p:cNvPr id="7" name="Rounded Rectangle 1">
            <a:extLst>
              <a:ext uri="{FF2B5EF4-FFF2-40B4-BE49-F238E27FC236}">
                <a16:creationId xmlns:a16="http://schemas.microsoft.com/office/drawing/2014/main" id="{FE568F06-579A-7882-1A7A-28A1D6D371A2}"/>
              </a:ext>
            </a:extLst>
          </p:cNvPr>
          <p:cNvSpPr/>
          <p:nvPr/>
        </p:nvSpPr>
        <p:spPr>
          <a:xfrm>
            <a:off x="372776" y="3701246"/>
            <a:ext cx="4391677" cy="896507"/>
          </a:xfrm>
          <a:prstGeom prst="roundRect">
            <a:avLst>
              <a:gd name="adj" fmla="val 7042"/>
            </a:avLst>
          </a:prstGeom>
          <a:solidFill>
            <a:srgbClr val="374752"/>
          </a:solidFill>
          <a:ln w="12700">
            <a:miter lim="400000"/>
          </a:ln>
        </p:spPr>
        <p:txBody>
          <a:bodyPr lIns="45719" rIns="45719" anchor="ctr"/>
          <a:lstStyle/>
          <a:p>
            <a:pPr algn="ctr">
              <a:defRPr>
                <a:solidFill>
                  <a:srgbClr val="FFFFFF"/>
                </a:solidFill>
              </a:defRPr>
            </a:pPr>
            <a:endParaRPr dirty="0"/>
          </a:p>
        </p:txBody>
      </p:sp>
      <p:sp>
        <p:nvSpPr>
          <p:cNvPr id="8" name="Rectangle 7">
            <a:extLst>
              <a:ext uri="{FF2B5EF4-FFF2-40B4-BE49-F238E27FC236}">
                <a16:creationId xmlns:a16="http://schemas.microsoft.com/office/drawing/2014/main" id="{18F5B862-99B4-970D-A999-7F4BC65EC358}"/>
              </a:ext>
            </a:extLst>
          </p:cNvPr>
          <p:cNvSpPr/>
          <p:nvPr/>
        </p:nvSpPr>
        <p:spPr>
          <a:xfrm>
            <a:off x="669436" y="1814061"/>
            <a:ext cx="3858749" cy="369332"/>
          </a:xfrm>
          <a:prstGeom prst="rect">
            <a:avLst/>
          </a:prstGeom>
        </p:spPr>
        <p:txBody>
          <a:bodyPr wrap="none">
            <a:spAutoFit/>
          </a:bodyPr>
          <a:lstStyle/>
          <a:p>
            <a:pPr marL="285750" indent="-285750">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Male-to-female</a:t>
            </a:r>
            <a:r>
              <a:rPr lang="en-US" dirty="0">
                <a:solidFill>
                  <a:schemeClr val="bg1"/>
                </a:solidFill>
                <a:latin typeface="Arial" panose="020B0604020202020204" pitchFamily="34" charset="0"/>
                <a:cs typeface="Arial" panose="020B0604020202020204" pitchFamily="34" charset="0"/>
              </a:rPr>
              <a:t> ratio is about 4:1</a:t>
            </a:r>
          </a:p>
        </p:txBody>
      </p:sp>
      <p:sp>
        <p:nvSpPr>
          <p:cNvPr id="9" name="Rectangle 8">
            <a:extLst>
              <a:ext uri="{FF2B5EF4-FFF2-40B4-BE49-F238E27FC236}">
                <a16:creationId xmlns:a16="http://schemas.microsoft.com/office/drawing/2014/main" id="{97248D0C-95A1-FE0A-297B-F74236CFD0FD}"/>
              </a:ext>
            </a:extLst>
          </p:cNvPr>
          <p:cNvSpPr/>
          <p:nvPr/>
        </p:nvSpPr>
        <p:spPr>
          <a:xfrm>
            <a:off x="615932" y="2889447"/>
            <a:ext cx="3640740" cy="369332"/>
          </a:xfrm>
          <a:prstGeom prst="rect">
            <a:avLst/>
          </a:prstGeom>
        </p:spPr>
        <p:txBody>
          <a:bodyPr wrap="none">
            <a:spAutoFit/>
          </a:bodyPr>
          <a:lstStyle/>
          <a:p>
            <a:pPr marL="285750" indent="-285750">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Prevalence: </a:t>
            </a:r>
            <a:r>
              <a:rPr lang="en-US" dirty="0">
                <a:solidFill>
                  <a:schemeClr val="bg1"/>
                </a:solidFill>
                <a:latin typeface="Arial" panose="020B0604020202020204" pitchFamily="34" charset="0"/>
                <a:cs typeface="Arial" panose="020B0604020202020204" pitchFamily="34" charset="0"/>
              </a:rPr>
              <a:t>1:36 (CDC, 2023)</a:t>
            </a:r>
          </a:p>
        </p:txBody>
      </p:sp>
      <p:sp>
        <p:nvSpPr>
          <p:cNvPr id="10" name="Rectangle 9">
            <a:extLst>
              <a:ext uri="{FF2B5EF4-FFF2-40B4-BE49-F238E27FC236}">
                <a16:creationId xmlns:a16="http://schemas.microsoft.com/office/drawing/2014/main" id="{233E8595-373F-13C5-93CC-BA4B24370883}"/>
              </a:ext>
            </a:extLst>
          </p:cNvPr>
          <p:cNvSpPr/>
          <p:nvPr/>
        </p:nvSpPr>
        <p:spPr>
          <a:xfrm>
            <a:off x="615932" y="3819814"/>
            <a:ext cx="4020462" cy="670316"/>
          </a:xfrm>
          <a:prstGeom prst="rect">
            <a:avLst/>
          </a:prstGeom>
        </p:spPr>
        <p:txBody>
          <a:bodyPr wrap="square">
            <a:spAutoFit/>
          </a:bodyPr>
          <a:lstStyle/>
          <a:p>
            <a:pPr marL="285750" indent="-285750">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Increasing prevalence </a:t>
            </a:r>
            <a:r>
              <a:rPr lang="en-US" dirty="0">
                <a:solidFill>
                  <a:schemeClr val="bg1"/>
                </a:solidFill>
                <a:latin typeface="Arial" panose="020B0604020202020204" pitchFamily="34" charset="0"/>
                <a:cs typeface="Arial" panose="020B0604020202020204" pitchFamily="34" charset="0"/>
              </a:rPr>
              <a:t>for possibly many reasons</a:t>
            </a:r>
          </a:p>
        </p:txBody>
      </p:sp>
      <p:graphicFrame>
        <p:nvGraphicFramePr>
          <p:cNvPr id="11" name="Chart 10">
            <a:extLst>
              <a:ext uri="{FF2B5EF4-FFF2-40B4-BE49-F238E27FC236}">
                <a16:creationId xmlns:a16="http://schemas.microsoft.com/office/drawing/2014/main" id="{51F75156-E7D6-C6EC-70F6-CE7CC4BEB8B8}"/>
              </a:ext>
            </a:extLst>
          </p:cNvPr>
          <p:cNvGraphicFramePr/>
          <p:nvPr/>
        </p:nvGraphicFramePr>
        <p:xfrm>
          <a:off x="5096400" y="1360231"/>
          <a:ext cx="6094569" cy="4324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8089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E0D76F-88E7-84C1-0413-3B7826586C5A}"/>
              </a:ext>
            </a:extLst>
          </p:cNvPr>
          <p:cNvSpPr>
            <a:spLocks noGrp="1"/>
          </p:cNvSpPr>
          <p:nvPr>
            <p:ph type="title"/>
          </p:nvPr>
        </p:nvSpPr>
        <p:spPr/>
        <p:txBody>
          <a:bodyPr/>
          <a:lstStyle/>
          <a:p>
            <a:r>
              <a:rPr lang="en-US" dirty="0"/>
              <a:t>Reasons for Increasing Prevalence</a:t>
            </a:r>
          </a:p>
        </p:txBody>
      </p:sp>
      <p:grpSp>
        <p:nvGrpSpPr>
          <p:cNvPr id="5" name="Group 4">
            <a:extLst>
              <a:ext uri="{FF2B5EF4-FFF2-40B4-BE49-F238E27FC236}">
                <a16:creationId xmlns:a16="http://schemas.microsoft.com/office/drawing/2014/main" id="{E03F204F-D427-9C98-5CE1-1EC8F9E8E801}"/>
              </a:ext>
            </a:extLst>
          </p:cNvPr>
          <p:cNvGrpSpPr/>
          <p:nvPr/>
        </p:nvGrpSpPr>
        <p:grpSpPr>
          <a:xfrm>
            <a:off x="470589" y="1024569"/>
            <a:ext cx="9213970" cy="5393810"/>
            <a:chOff x="758947" y="1603289"/>
            <a:chExt cx="8970212" cy="4838477"/>
          </a:xfrm>
        </p:grpSpPr>
        <p:sp>
          <p:nvSpPr>
            <p:cNvPr id="6" name="Freeform: Shape 2">
              <a:extLst>
                <a:ext uri="{FF2B5EF4-FFF2-40B4-BE49-F238E27FC236}">
                  <a16:creationId xmlns:a16="http://schemas.microsoft.com/office/drawing/2014/main" id="{14AD9B45-D634-7822-B086-4650420BE18A}"/>
                </a:ext>
              </a:extLst>
            </p:cNvPr>
            <p:cNvSpPr/>
            <p:nvPr/>
          </p:nvSpPr>
          <p:spPr>
            <a:xfrm>
              <a:off x="4859280" y="4030947"/>
              <a:ext cx="2410819" cy="2410819"/>
            </a:xfrm>
            <a:custGeom>
              <a:avLst/>
              <a:gdLst>
                <a:gd name="connsiteX0" fmla="*/ 0 w 2410819"/>
                <a:gd name="connsiteY0" fmla="*/ 1205410 h 2410819"/>
                <a:gd name="connsiteX1" fmla="*/ 1205410 w 2410819"/>
                <a:gd name="connsiteY1" fmla="*/ 0 h 2410819"/>
                <a:gd name="connsiteX2" fmla="*/ 2410820 w 2410819"/>
                <a:gd name="connsiteY2" fmla="*/ 1205410 h 2410819"/>
                <a:gd name="connsiteX3" fmla="*/ 1205410 w 2410819"/>
                <a:gd name="connsiteY3" fmla="*/ 2410820 h 2410819"/>
                <a:gd name="connsiteX4" fmla="*/ 0 w 2410819"/>
                <a:gd name="connsiteY4" fmla="*/ 1205410 h 2410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819" h="2410819">
                  <a:moveTo>
                    <a:pt x="0" y="1205410"/>
                  </a:moveTo>
                  <a:cubicBezTo>
                    <a:pt x="0" y="539680"/>
                    <a:pt x="539680" y="0"/>
                    <a:pt x="1205410" y="0"/>
                  </a:cubicBezTo>
                  <a:cubicBezTo>
                    <a:pt x="1871140" y="0"/>
                    <a:pt x="2410820" y="539680"/>
                    <a:pt x="2410820" y="1205410"/>
                  </a:cubicBezTo>
                  <a:cubicBezTo>
                    <a:pt x="2410820" y="1871140"/>
                    <a:pt x="1871140" y="2410820"/>
                    <a:pt x="1205410" y="2410820"/>
                  </a:cubicBezTo>
                  <a:cubicBezTo>
                    <a:pt x="539680" y="2410820"/>
                    <a:pt x="0" y="1871140"/>
                    <a:pt x="0" y="1205410"/>
                  </a:cubicBezTo>
                  <a:close/>
                </a:path>
              </a:pathLst>
            </a:custGeom>
            <a:solidFill>
              <a:srgbClr val="3747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296" tIns="368296" rIns="368296" bIns="368296" numCol="1" spcCol="1270" anchor="ctr" anchorCtr="0">
              <a:noAutofit/>
            </a:bodyPr>
            <a:lstStyle/>
            <a:p>
              <a:pPr marL="0" lvl="0" indent="0" algn="ctr" defTabSz="1066800">
                <a:lnSpc>
                  <a:spcPct val="100000"/>
                </a:lnSpc>
                <a:spcBef>
                  <a:spcPct val="0"/>
                </a:spcBef>
                <a:spcAft>
                  <a:spcPct val="35000"/>
                </a:spcAft>
                <a:buNone/>
              </a:pPr>
              <a:r>
                <a:rPr lang="en-US" sz="2400" b="1" kern="1200" dirty="0">
                  <a:latin typeface="Arial" panose="020B0604020202020204" pitchFamily="34" charset="0"/>
                  <a:cs typeface="Arial" panose="020B0604020202020204" pitchFamily="34" charset="0"/>
                </a:rPr>
                <a:t>Increasing Prevalence of ASD</a:t>
              </a:r>
            </a:p>
          </p:txBody>
        </p:sp>
        <p:sp>
          <p:nvSpPr>
            <p:cNvPr id="7" name="Arrow: Left 3">
              <a:extLst>
                <a:ext uri="{FF2B5EF4-FFF2-40B4-BE49-F238E27FC236}">
                  <a16:creationId xmlns:a16="http://schemas.microsoft.com/office/drawing/2014/main" id="{F3ED10AB-5FE9-19CE-5E4C-1E781F92B497}"/>
                </a:ext>
              </a:extLst>
            </p:cNvPr>
            <p:cNvSpPr/>
            <p:nvPr/>
          </p:nvSpPr>
          <p:spPr>
            <a:xfrm rot="10840618">
              <a:off x="2198860" y="4861991"/>
              <a:ext cx="2514269" cy="687083"/>
            </a:xfrm>
            <a:prstGeom prst="leftArrow">
              <a:avLst>
                <a:gd name="adj1" fmla="val 60000"/>
                <a:gd name="adj2" fmla="val 50000"/>
              </a:avLst>
            </a:prstGeom>
            <a:solidFill>
              <a:srgbClr val="D31C5D"/>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8" name="Freeform: Shape 4">
              <a:extLst>
                <a:ext uri="{FF2B5EF4-FFF2-40B4-BE49-F238E27FC236}">
                  <a16:creationId xmlns:a16="http://schemas.microsoft.com/office/drawing/2014/main" id="{B54A7C7E-21F2-5634-DA33-6A2A504D077E}"/>
                </a:ext>
              </a:extLst>
            </p:cNvPr>
            <p:cNvSpPr/>
            <p:nvPr/>
          </p:nvSpPr>
          <p:spPr>
            <a:xfrm>
              <a:off x="758947" y="4470681"/>
              <a:ext cx="2880002" cy="1439998"/>
            </a:xfrm>
            <a:custGeom>
              <a:avLst/>
              <a:gdLst>
                <a:gd name="connsiteX0" fmla="*/ 0 w 2880002"/>
                <a:gd name="connsiteY0" fmla="*/ 144000 h 1439998"/>
                <a:gd name="connsiteX1" fmla="*/ 144000 w 2880002"/>
                <a:gd name="connsiteY1" fmla="*/ 0 h 1439998"/>
                <a:gd name="connsiteX2" fmla="*/ 2736002 w 2880002"/>
                <a:gd name="connsiteY2" fmla="*/ 0 h 1439998"/>
                <a:gd name="connsiteX3" fmla="*/ 2880002 w 2880002"/>
                <a:gd name="connsiteY3" fmla="*/ 144000 h 1439998"/>
                <a:gd name="connsiteX4" fmla="*/ 2880002 w 2880002"/>
                <a:gd name="connsiteY4" fmla="*/ 1295998 h 1439998"/>
                <a:gd name="connsiteX5" fmla="*/ 2736002 w 2880002"/>
                <a:gd name="connsiteY5" fmla="*/ 1439998 h 1439998"/>
                <a:gd name="connsiteX6" fmla="*/ 144000 w 2880002"/>
                <a:gd name="connsiteY6" fmla="*/ 1439998 h 1439998"/>
                <a:gd name="connsiteX7" fmla="*/ 0 w 2880002"/>
                <a:gd name="connsiteY7" fmla="*/ 1295998 h 1439998"/>
                <a:gd name="connsiteX8" fmla="*/ 0 w 2880002"/>
                <a:gd name="connsiteY8" fmla="*/ 144000 h 14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02" h="1439998">
                  <a:moveTo>
                    <a:pt x="0" y="144000"/>
                  </a:moveTo>
                  <a:cubicBezTo>
                    <a:pt x="0" y="64471"/>
                    <a:pt x="64471" y="0"/>
                    <a:pt x="144000" y="0"/>
                  </a:cubicBezTo>
                  <a:lnTo>
                    <a:pt x="2736002" y="0"/>
                  </a:lnTo>
                  <a:cubicBezTo>
                    <a:pt x="2815531" y="0"/>
                    <a:pt x="2880002" y="64471"/>
                    <a:pt x="2880002" y="144000"/>
                  </a:cubicBezTo>
                  <a:lnTo>
                    <a:pt x="2880002" y="1295998"/>
                  </a:lnTo>
                  <a:cubicBezTo>
                    <a:pt x="2880002" y="1375527"/>
                    <a:pt x="2815531" y="1439998"/>
                    <a:pt x="2736002" y="1439998"/>
                  </a:cubicBezTo>
                  <a:lnTo>
                    <a:pt x="144000" y="1439998"/>
                  </a:lnTo>
                  <a:cubicBezTo>
                    <a:pt x="64471" y="1439998"/>
                    <a:pt x="0" y="1375527"/>
                    <a:pt x="0" y="1295998"/>
                  </a:cubicBezTo>
                  <a:lnTo>
                    <a:pt x="0" y="144000"/>
                  </a:lnTo>
                  <a:close/>
                </a:path>
              </a:pathLst>
            </a:custGeom>
            <a:solidFill>
              <a:srgbClr val="D31C5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466" tIns="76466" rIns="76466" bIns="76466" numCol="1" spcCol="1270" anchor="ctr" anchorCtr="0">
              <a:noAutofit/>
            </a:bodyPr>
            <a:lstStyle/>
            <a:p>
              <a:pPr marL="0" lvl="0" indent="0" algn="ctr" defTabSz="800100">
                <a:lnSpc>
                  <a:spcPct val="100000"/>
                </a:lnSpc>
                <a:spcBef>
                  <a:spcPct val="0"/>
                </a:spcBef>
                <a:spcAft>
                  <a:spcPct val="35000"/>
                </a:spcAft>
                <a:buNone/>
              </a:pPr>
              <a:r>
                <a:rPr lang="en-US" sz="1800" b="1" kern="1200" dirty="0">
                  <a:latin typeface="Arial" panose="020B0604020202020204" pitchFamily="34" charset="0"/>
                  <a:cs typeface="Arial" panose="020B0604020202020204" pitchFamily="34" charset="0"/>
                </a:rPr>
                <a:t>Better Diagnostic Methods</a:t>
              </a:r>
            </a:p>
            <a:p>
              <a:pPr marL="0" lvl="0" indent="0" algn="ctr"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(especially within lower and higher IQ children)</a:t>
              </a:r>
            </a:p>
          </p:txBody>
        </p:sp>
        <p:sp>
          <p:nvSpPr>
            <p:cNvPr id="9" name="Arrow: Left 5">
              <a:extLst>
                <a:ext uri="{FF2B5EF4-FFF2-40B4-BE49-F238E27FC236}">
                  <a16:creationId xmlns:a16="http://schemas.microsoft.com/office/drawing/2014/main" id="{F1A144DE-51D3-0DD4-1389-8EA947181C34}"/>
                </a:ext>
              </a:extLst>
            </p:cNvPr>
            <p:cNvSpPr/>
            <p:nvPr/>
          </p:nvSpPr>
          <p:spPr>
            <a:xfrm rot="13921760">
              <a:off x="3338522" y="2907176"/>
              <a:ext cx="2352907" cy="687083"/>
            </a:xfrm>
            <a:prstGeom prst="leftArrow">
              <a:avLst>
                <a:gd name="adj1" fmla="val 60000"/>
                <a:gd name="adj2" fmla="val 50000"/>
              </a:avLst>
            </a:prstGeom>
            <a:solidFill>
              <a:srgbClr val="018FBB"/>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Freeform: Shape 6">
              <a:extLst>
                <a:ext uri="{FF2B5EF4-FFF2-40B4-BE49-F238E27FC236}">
                  <a16:creationId xmlns:a16="http://schemas.microsoft.com/office/drawing/2014/main" id="{A71FC9EF-E0F7-9B95-DBA9-DCB2C9C2A490}"/>
                </a:ext>
              </a:extLst>
            </p:cNvPr>
            <p:cNvSpPr/>
            <p:nvPr/>
          </p:nvSpPr>
          <p:spPr>
            <a:xfrm>
              <a:off x="2351152" y="1603289"/>
              <a:ext cx="2880002" cy="1439998"/>
            </a:xfrm>
            <a:custGeom>
              <a:avLst/>
              <a:gdLst>
                <a:gd name="connsiteX0" fmla="*/ 0 w 2880002"/>
                <a:gd name="connsiteY0" fmla="*/ 144000 h 1439998"/>
                <a:gd name="connsiteX1" fmla="*/ 144000 w 2880002"/>
                <a:gd name="connsiteY1" fmla="*/ 0 h 1439998"/>
                <a:gd name="connsiteX2" fmla="*/ 2736002 w 2880002"/>
                <a:gd name="connsiteY2" fmla="*/ 0 h 1439998"/>
                <a:gd name="connsiteX3" fmla="*/ 2880002 w 2880002"/>
                <a:gd name="connsiteY3" fmla="*/ 144000 h 1439998"/>
                <a:gd name="connsiteX4" fmla="*/ 2880002 w 2880002"/>
                <a:gd name="connsiteY4" fmla="*/ 1295998 h 1439998"/>
                <a:gd name="connsiteX5" fmla="*/ 2736002 w 2880002"/>
                <a:gd name="connsiteY5" fmla="*/ 1439998 h 1439998"/>
                <a:gd name="connsiteX6" fmla="*/ 144000 w 2880002"/>
                <a:gd name="connsiteY6" fmla="*/ 1439998 h 1439998"/>
                <a:gd name="connsiteX7" fmla="*/ 0 w 2880002"/>
                <a:gd name="connsiteY7" fmla="*/ 1295998 h 1439998"/>
                <a:gd name="connsiteX8" fmla="*/ 0 w 2880002"/>
                <a:gd name="connsiteY8" fmla="*/ 144000 h 14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02" h="1439998">
                  <a:moveTo>
                    <a:pt x="0" y="144000"/>
                  </a:moveTo>
                  <a:cubicBezTo>
                    <a:pt x="0" y="64471"/>
                    <a:pt x="64471" y="0"/>
                    <a:pt x="144000" y="0"/>
                  </a:cubicBezTo>
                  <a:lnTo>
                    <a:pt x="2736002" y="0"/>
                  </a:lnTo>
                  <a:cubicBezTo>
                    <a:pt x="2815531" y="0"/>
                    <a:pt x="2880002" y="64471"/>
                    <a:pt x="2880002" y="144000"/>
                  </a:cubicBezTo>
                  <a:lnTo>
                    <a:pt x="2880002" y="1295998"/>
                  </a:lnTo>
                  <a:cubicBezTo>
                    <a:pt x="2880002" y="1375527"/>
                    <a:pt x="2815531" y="1439998"/>
                    <a:pt x="2736002" y="1439998"/>
                  </a:cubicBezTo>
                  <a:lnTo>
                    <a:pt x="144000" y="1439998"/>
                  </a:lnTo>
                  <a:cubicBezTo>
                    <a:pt x="64471" y="1439998"/>
                    <a:pt x="0" y="1375527"/>
                    <a:pt x="0" y="1295998"/>
                  </a:cubicBezTo>
                  <a:lnTo>
                    <a:pt x="0" y="144000"/>
                  </a:lnTo>
                  <a:close/>
                </a:path>
              </a:pathLst>
            </a:custGeom>
            <a:solidFill>
              <a:srgbClr val="018FB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466" tIns="76466" rIns="76466" bIns="76466" numCol="1" spcCol="1270" anchor="ctr" anchorCtr="0">
              <a:noAutofit/>
            </a:bodyPr>
            <a:lstStyle/>
            <a:p>
              <a:pPr marL="0" lvl="0" indent="0" algn="ctr" defTabSz="800100">
                <a:lnSpc>
                  <a:spcPct val="100000"/>
                </a:lnSpc>
                <a:spcBef>
                  <a:spcPct val="0"/>
                </a:spcBef>
                <a:spcAft>
                  <a:spcPct val="35000"/>
                </a:spcAft>
                <a:buNone/>
              </a:pPr>
              <a:r>
                <a:rPr lang="en-US" sz="1800" b="1" kern="1200" dirty="0">
                  <a:latin typeface="Arial" panose="020B0604020202020204" pitchFamily="34" charset="0"/>
                  <a:cs typeface="Arial" panose="020B0604020202020204" pitchFamily="34" charset="0"/>
                </a:rPr>
                <a:t>Diagnostic Substitution </a:t>
              </a:r>
            </a:p>
            <a:p>
              <a:pPr marL="0" lvl="0" indent="0" algn="ctr" defTabSz="800100">
                <a:lnSpc>
                  <a:spcPct val="100000"/>
                </a:lnSpc>
                <a:spcBef>
                  <a:spcPct val="0"/>
                </a:spcBef>
                <a:spcAft>
                  <a:spcPct val="35000"/>
                </a:spcAft>
                <a:buNone/>
              </a:pPr>
              <a:r>
                <a:rPr lang="en-US" sz="1800" b="1" kern="1200" dirty="0">
                  <a:latin typeface="Arial" panose="020B0604020202020204" pitchFamily="34" charset="0"/>
                  <a:cs typeface="Arial" panose="020B0604020202020204" pitchFamily="34" charset="0"/>
                </a:rPr>
                <a:t>/ Reclassification</a:t>
              </a:r>
            </a:p>
          </p:txBody>
        </p:sp>
        <p:sp>
          <p:nvSpPr>
            <p:cNvPr id="11" name="Arrow: Left 9">
              <a:extLst>
                <a:ext uri="{FF2B5EF4-FFF2-40B4-BE49-F238E27FC236}">
                  <a16:creationId xmlns:a16="http://schemas.microsoft.com/office/drawing/2014/main" id="{0930C063-0FD1-7CB1-367F-134543D09D19}"/>
                </a:ext>
              </a:extLst>
            </p:cNvPr>
            <p:cNvSpPr/>
            <p:nvPr/>
          </p:nvSpPr>
          <p:spPr>
            <a:xfrm rot="18441973">
              <a:off x="6421489" y="2903518"/>
              <a:ext cx="2324550" cy="687083"/>
            </a:xfrm>
            <a:prstGeom prst="leftArrow">
              <a:avLst>
                <a:gd name="adj1" fmla="val 60000"/>
                <a:gd name="adj2" fmla="val 50000"/>
              </a:avLst>
            </a:prstGeom>
            <a:solidFill>
              <a:srgbClr val="73B03D"/>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2" name="Freeform: Shape 10">
              <a:extLst>
                <a:ext uri="{FF2B5EF4-FFF2-40B4-BE49-F238E27FC236}">
                  <a16:creationId xmlns:a16="http://schemas.microsoft.com/office/drawing/2014/main" id="{B8A3E7EF-431F-8135-6B3D-AFE27BFE72D7}"/>
                </a:ext>
              </a:extLst>
            </p:cNvPr>
            <p:cNvSpPr/>
            <p:nvPr/>
          </p:nvSpPr>
          <p:spPr>
            <a:xfrm>
              <a:off x="6849157" y="1603315"/>
              <a:ext cx="2880002" cy="1439998"/>
            </a:xfrm>
            <a:custGeom>
              <a:avLst/>
              <a:gdLst>
                <a:gd name="connsiteX0" fmla="*/ 0 w 2880002"/>
                <a:gd name="connsiteY0" fmla="*/ 144000 h 1439998"/>
                <a:gd name="connsiteX1" fmla="*/ 144000 w 2880002"/>
                <a:gd name="connsiteY1" fmla="*/ 0 h 1439998"/>
                <a:gd name="connsiteX2" fmla="*/ 2736002 w 2880002"/>
                <a:gd name="connsiteY2" fmla="*/ 0 h 1439998"/>
                <a:gd name="connsiteX3" fmla="*/ 2880002 w 2880002"/>
                <a:gd name="connsiteY3" fmla="*/ 144000 h 1439998"/>
                <a:gd name="connsiteX4" fmla="*/ 2880002 w 2880002"/>
                <a:gd name="connsiteY4" fmla="*/ 1295998 h 1439998"/>
                <a:gd name="connsiteX5" fmla="*/ 2736002 w 2880002"/>
                <a:gd name="connsiteY5" fmla="*/ 1439998 h 1439998"/>
                <a:gd name="connsiteX6" fmla="*/ 144000 w 2880002"/>
                <a:gd name="connsiteY6" fmla="*/ 1439998 h 1439998"/>
                <a:gd name="connsiteX7" fmla="*/ 0 w 2880002"/>
                <a:gd name="connsiteY7" fmla="*/ 1295998 h 1439998"/>
                <a:gd name="connsiteX8" fmla="*/ 0 w 2880002"/>
                <a:gd name="connsiteY8" fmla="*/ 144000 h 14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02" h="1439998">
                  <a:moveTo>
                    <a:pt x="0" y="144000"/>
                  </a:moveTo>
                  <a:cubicBezTo>
                    <a:pt x="0" y="64471"/>
                    <a:pt x="64471" y="0"/>
                    <a:pt x="144000" y="0"/>
                  </a:cubicBezTo>
                  <a:lnTo>
                    <a:pt x="2736002" y="0"/>
                  </a:lnTo>
                  <a:cubicBezTo>
                    <a:pt x="2815531" y="0"/>
                    <a:pt x="2880002" y="64471"/>
                    <a:pt x="2880002" y="144000"/>
                  </a:cubicBezTo>
                  <a:lnTo>
                    <a:pt x="2880002" y="1295998"/>
                  </a:lnTo>
                  <a:cubicBezTo>
                    <a:pt x="2880002" y="1375527"/>
                    <a:pt x="2815531" y="1439998"/>
                    <a:pt x="2736002" y="1439998"/>
                  </a:cubicBezTo>
                  <a:lnTo>
                    <a:pt x="144000" y="1439998"/>
                  </a:lnTo>
                  <a:cubicBezTo>
                    <a:pt x="64471" y="1439998"/>
                    <a:pt x="0" y="1375527"/>
                    <a:pt x="0" y="1295998"/>
                  </a:cubicBezTo>
                  <a:lnTo>
                    <a:pt x="0" y="144000"/>
                  </a:lnTo>
                  <a:close/>
                </a:path>
              </a:pathLst>
            </a:custGeom>
            <a:solidFill>
              <a:srgbClr val="73B03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466" tIns="76466" rIns="76466" bIns="76466" numCol="1" spcCol="1270" anchor="ctr" anchorCtr="0">
              <a:noAutofit/>
            </a:bodyPr>
            <a:lstStyle/>
            <a:p>
              <a:pPr marL="0" lvl="0" indent="0" algn="ctr" defTabSz="800100">
                <a:lnSpc>
                  <a:spcPct val="100000"/>
                </a:lnSpc>
                <a:spcBef>
                  <a:spcPct val="0"/>
                </a:spcBef>
                <a:spcAft>
                  <a:spcPct val="35000"/>
                </a:spcAft>
                <a:buNone/>
              </a:pPr>
              <a:r>
                <a:rPr lang="en-US" sz="1800" b="1" kern="1200" dirty="0">
                  <a:latin typeface="Arial" panose="020B0604020202020204" pitchFamily="34" charset="0"/>
                  <a:cs typeface="Arial" panose="020B0604020202020204" pitchFamily="34" charset="0"/>
                </a:rPr>
                <a:t>Better Population Sampling</a:t>
              </a:r>
            </a:p>
          </p:txBody>
        </p:sp>
      </p:grpSp>
      <p:sp>
        <p:nvSpPr>
          <p:cNvPr id="15" name="Freeform: Shape 20">
            <a:extLst>
              <a:ext uri="{FF2B5EF4-FFF2-40B4-BE49-F238E27FC236}">
                <a16:creationId xmlns:a16="http://schemas.microsoft.com/office/drawing/2014/main" id="{2C0D8284-57C9-4659-9D1A-5476068124DE}"/>
              </a:ext>
            </a:extLst>
          </p:cNvPr>
          <p:cNvSpPr/>
          <p:nvPr/>
        </p:nvSpPr>
        <p:spPr>
          <a:xfrm>
            <a:off x="8681959" y="3818608"/>
            <a:ext cx="3039451" cy="1543447"/>
          </a:xfrm>
          <a:custGeom>
            <a:avLst/>
            <a:gdLst>
              <a:gd name="connsiteX0" fmla="*/ 0 w 2880002"/>
              <a:gd name="connsiteY0" fmla="*/ 144000 h 1439998"/>
              <a:gd name="connsiteX1" fmla="*/ 144000 w 2880002"/>
              <a:gd name="connsiteY1" fmla="*/ 0 h 1439998"/>
              <a:gd name="connsiteX2" fmla="*/ 2736002 w 2880002"/>
              <a:gd name="connsiteY2" fmla="*/ 0 h 1439998"/>
              <a:gd name="connsiteX3" fmla="*/ 2880002 w 2880002"/>
              <a:gd name="connsiteY3" fmla="*/ 144000 h 1439998"/>
              <a:gd name="connsiteX4" fmla="*/ 2880002 w 2880002"/>
              <a:gd name="connsiteY4" fmla="*/ 1295998 h 1439998"/>
              <a:gd name="connsiteX5" fmla="*/ 2736002 w 2880002"/>
              <a:gd name="connsiteY5" fmla="*/ 1439998 h 1439998"/>
              <a:gd name="connsiteX6" fmla="*/ 144000 w 2880002"/>
              <a:gd name="connsiteY6" fmla="*/ 1439998 h 1439998"/>
              <a:gd name="connsiteX7" fmla="*/ 0 w 2880002"/>
              <a:gd name="connsiteY7" fmla="*/ 1295998 h 1439998"/>
              <a:gd name="connsiteX8" fmla="*/ 0 w 2880002"/>
              <a:gd name="connsiteY8" fmla="*/ 144000 h 14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02" h="1439998">
                <a:moveTo>
                  <a:pt x="0" y="144000"/>
                </a:moveTo>
                <a:cubicBezTo>
                  <a:pt x="0" y="64471"/>
                  <a:pt x="64471" y="0"/>
                  <a:pt x="144000" y="0"/>
                </a:cubicBezTo>
                <a:lnTo>
                  <a:pt x="2736002" y="0"/>
                </a:lnTo>
                <a:cubicBezTo>
                  <a:pt x="2815531" y="0"/>
                  <a:pt x="2880002" y="64471"/>
                  <a:pt x="2880002" y="144000"/>
                </a:cubicBezTo>
                <a:lnTo>
                  <a:pt x="2880002" y="1295998"/>
                </a:lnTo>
                <a:cubicBezTo>
                  <a:pt x="2880002" y="1375527"/>
                  <a:pt x="2815531" y="1439998"/>
                  <a:pt x="2736002" y="1439998"/>
                </a:cubicBezTo>
                <a:lnTo>
                  <a:pt x="144000" y="1439998"/>
                </a:lnTo>
                <a:cubicBezTo>
                  <a:pt x="64471" y="1439998"/>
                  <a:pt x="0" y="1375527"/>
                  <a:pt x="0" y="1295998"/>
                </a:cubicBezTo>
                <a:lnTo>
                  <a:pt x="0" y="144000"/>
                </a:lnTo>
                <a:close/>
              </a:path>
            </a:pathLst>
          </a:custGeom>
          <a:solidFill>
            <a:srgbClr val="7030A0"/>
          </a:solidFill>
          <a:ln>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466" tIns="76466" rIns="76466" bIns="76466" numCol="1" spcCol="1270" anchor="ctr" anchorCtr="0">
            <a:noAutofit/>
          </a:bodyPr>
          <a:lstStyle/>
          <a:p>
            <a:pPr marL="0" lvl="0" indent="0" algn="ctr" defTabSz="800100">
              <a:lnSpc>
                <a:spcPct val="100000"/>
              </a:lnSpc>
              <a:spcBef>
                <a:spcPct val="0"/>
              </a:spcBef>
              <a:spcAft>
                <a:spcPct val="35000"/>
              </a:spcAft>
              <a:buNone/>
            </a:pPr>
            <a:r>
              <a:rPr lang="en-US" sz="1800" b="1" kern="1200" dirty="0">
                <a:latin typeface="Arial" panose="020B0604020202020204" pitchFamily="34" charset="0"/>
                <a:cs typeface="Arial" panose="020B0604020202020204" pitchFamily="34" charset="0"/>
              </a:rPr>
              <a:t>Environmental Exposures</a:t>
            </a:r>
          </a:p>
        </p:txBody>
      </p:sp>
      <p:sp>
        <p:nvSpPr>
          <p:cNvPr id="3" name="Arrow: Left 9">
            <a:extLst>
              <a:ext uri="{FF2B5EF4-FFF2-40B4-BE49-F238E27FC236}">
                <a16:creationId xmlns:a16="http://schemas.microsoft.com/office/drawing/2014/main" id="{02B8D05E-55E8-6C71-AFC0-AF1A396A73D8}"/>
              </a:ext>
            </a:extLst>
          </p:cNvPr>
          <p:cNvSpPr/>
          <p:nvPr/>
        </p:nvSpPr>
        <p:spPr>
          <a:xfrm rot="20551687">
            <a:off x="6944402" y="4359340"/>
            <a:ext cx="1721326" cy="726814"/>
          </a:xfrm>
          <a:prstGeom prst="leftArrow">
            <a:avLst>
              <a:gd name="adj1" fmla="val 53888"/>
              <a:gd name="adj2" fmla="val 50000"/>
            </a:avLst>
          </a:prstGeom>
          <a:solidFill>
            <a:srgbClr val="7030A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539179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0773E42-48E4-4D5B-8660-6634AB006CB3}"/>
              </a:ext>
            </a:extLst>
          </p:cNvPr>
          <p:cNvSpPr>
            <a:spLocks noGrp="1"/>
          </p:cNvSpPr>
          <p:nvPr>
            <p:ph type="title"/>
          </p:nvPr>
        </p:nvSpPr>
        <p:spPr>
          <a:xfrm>
            <a:off x="-1" y="152400"/>
            <a:ext cx="11644829" cy="1600200"/>
          </a:xfrm>
        </p:spPr>
        <p:txBody>
          <a:bodyPr/>
          <a:lstStyle/>
          <a:p>
            <a:r>
              <a:rPr lang="en-US" altLang="en-US" b="1" dirty="0">
                <a:latin typeface="Arial" panose="020B0604020202020204" pitchFamily="34" charset="0"/>
                <a:cs typeface="Arial" panose="020B0604020202020204" pitchFamily="34" charset="0"/>
              </a:rPr>
              <a:t>Diversity in Autism Spectrum Disorders</a:t>
            </a:r>
          </a:p>
        </p:txBody>
      </p:sp>
      <p:sp>
        <p:nvSpPr>
          <p:cNvPr id="19459" name="Content Placeholder 2">
            <a:extLst>
              <a:ext uri="{FF2B5EF4-FFF2-40B4-BE49-F238E27FC236}">
                <a16:creationId xmlns:a16="http://schemas.microsoft.com/office/drawing/2014/main" id="{EA1E0E96-D691-4783-8179-E020A2B58663}"/>
              </a:ext>
            </a:extLst>
          </p:cNvPr>
          <p:cNvSpPr>
            <a:spLocks noGrp="1"/>
          </p:cNvSpPr>
          <p:nvPr>
            <p:ph idx="1"/>
          </p:nvPr>
        </p:nvSpPr>
        <p:spPr>
          <a:xfrm>
            <a:off x="1676400" y="1447800"/>
            <a:ext cx="7874000" cy="4648200"/>
          </a:xfrm>
        </p:spPr>
        <p:txBody>
          <a:bodyPr>
            <a:normAutofit/>
          </a:bodyPr>
          <a:lstStyle/>
          <a:p>
            <a:r>
              <a:rPr lang="en-US" altLang="en-US" sz="2800" dirty="0">
                <a:latin typeface="Arial" panose="020B0604020202020204" pitchFamily="34" charset="0"/>
                <a:cs typeface="Arial" panose="020B0604020202020204" pitchFamily="34" charset="0"/>
              </a:rPr>
              <a:t>Intellectual level</a:t>
            </a:r>
          </a:p>
          <a:p>
            <a:r>
              <a:rPr lang="en-US" altLang="en-US" sz="2800" dirty="0">
                <a:latin typeface="Arial" panose="020B0604020202020204" pitchFamily="34" charset="0"/>
                <a:cs typeface="Arial" panose="020B0604020202020204" pitchFamily="34" charset="0"/>
              </a:rPr>
              <a:t>Communication level</a:t>
            </a:r>
          </a:p>
          <a:p>
            <a:r>
              <a:rPr lang="en-US" altLang="en-US" sz="2800" dirty="0">
                <a:latin typeface="Arial" panose="020B0604020202020204" pitchFamily="34" charset="0"/>
                <a:cs typeface="Arial" panose="020B0604020202020204" pitchFamily="34" charset="0"/>
              </a:rPr>
              <a:t>Behavioral level</a:t>
            </a:r>
          </a:p>
        </p:txBody>
      </p:sp>
      <p:pic>
        <p:nvPicPr>
          <p:cNvPr id="19460" name="Picture 1">
            <a:extLst>
              <a:ext uri="{FF2B5EF4-FFF2-40B4-BE49-F238E27FC236}">
                <a16:creationId xmlns:a16="http://schemas.microsoft.com/office/drawing/2014/main" id="{F74CFBCA-A089-4181-B1BA-1A130B2730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3764" y="1314450"/>
            <a:ext cx="41338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a:extLst>
              <a:ext uri="{FF2B5EF4-FFF2-40B4-BE49-F238E27FC236}">
                <a16:creationId xmlns:a16="http://schemas.microsoft.com/office/drawing/2014/main" id="{2D0FFD20-D83E-4947-BAC2-0C158B364B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2150" y="3475822"/>
            <a:ext cx="46402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687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3F1A3D-0C66-B143-BB6B-94580F4B5715}"/>
              </a:ext>
            </a:extLst>
          </p:cNvPr>
          <p:cNvSpPr>
            <a:spLocks noGrp="1"/>
          </p:cNvSpPr>
          <p:nvPr>
            <p:ph sz="half" idx="2"/>
          </p:nvPr>
        </p:nvSpPr>
        <p:spPr>
          <a:xfrm>
            <a:off x="457200" y="1805940"/>
            <a:ext cx="11137232" cy="3253079"/>
          </a:xfrm>
        </p:spPr>
        <p:txBody>
          <a:bodyPr/>
          <a:lstStyle/>
          <a:p>
            <a:pPr marL="228600" lvl="2" defTabSz="914400">
              <a:spcBef>
                <a:spcPct val="0"/>
              </a:spcBef>
              <a:spcAft>
                <a:spcPts val="3000"/>
              </a:spcAft>
              <a:buClr>
                <a:schemeClr val="tx1"/>
              </a:buClr>
            </a:pPr>
            <a:r>
              <a:rPr lang="en-US" altLang="en-US" sz="2800" b="1" u="sng" kern="0" dirty="0">
                <a:latin typeface="Arial" panose="020B0604020202020204" pitchFamily="34" charset="0"/>
                <a:cs typeface="Arial" panose="020B0604020202020204" pitchFamily="34" charset="0"/>
              </a:rPr>
              <a:t>75%</a:t>
            </a:r>
            <a:r>
              <a:rPr lang="en-US" altLang="en-US" sz="2800" b="1" kern="0" dirty="0">
                <a:latin typeface="Arial" panose="020B0604020202020204" pitchFamily="34" charset="0"/>
                <a:cs typeface="Arial" panose="020B0604020202020204" pitchFamily="34" charset="0"/>
              </a:rPr>
              <a:t> </a:t>
            </a:r>
            <a:r>
              <a:rPr lang="en-US" altLang="en-US" sz="2800" kern="0" dirty="0">
                <a:latin typeface="Arial" panose="020B0604020202020204" pitchFamily="34" charset="0"/>
                <a:cs typeface="Arial" panose="020B0604020202020204" pitchFamily="34" charset="0"/>
              </a:rPr>
              <a:t>of individuals with an ASD require treatment for emotional, physical or behavioral problems</a:t>
            </a:r>
          </a:p>
          <a:p>
            <a:pPr marL="230188" indent="-230188" defTabSz="914400">
              <a:spcBef>
                <a:spcPct val="0"/>
              </a:spcBef>
              <a:spcAft>
                <a:spcPts val="3000"/>
              </a:spcAft>
            </a:pPr>
            <a:r>
              <a:rPr lang="en-US" altLang="en-US" sz="2800" kern="0" dirty="0">
                <a:latin typeface="Arial" panose="020B0604020202020204" pitchFamily="34" charset="0"/>
                <a:cs typeface="Arial" panose="020B0604020202020204" pitchFamily="34" charset="0"/>
              </a:rPr>
              <a:t>One of the most challenging disorders for families and providers</a:t>
            </a:r>
            <a:endParaRPr lang="en-US" altLang="en-US" kern="0" dirty="0">
              <a:latin typeface="Arial" panose="020B0604020202020204" pitchFamily="34" charset="0"/>
              <a:cs typeface="Arial" panose="020B0604020202020204" pitchFamily="34" charset="0"/>
            </a:endParaRPr>
          </a:p>
          <a:p>
            <a:endParaRPr lang="en-US" dirty="0"/>
          </a:p>
        </p:txBody>
      </p:sp>
      <p:sp>
        <p:nvSpPr>
          <p:cNvPr id="4" name="Title 3">
            <a:extLst>
              <a:ext uri="{FF2B5EF4-FFF2-40B4-BE49-F238E27FC236}">
                <a16:creationId xmlns:a16="http://schemas.microsoft.com/office/drawing/2014/main" id="{5669AECA-40BE-6A48-B0A6-0D0AA15E7CA9}"/>
              </a:ext>
            </a:extLst>
          </p:cNvPr>
          <p:cNvSpPr>
            <a:spLocks noGrp="1"/>
          </p:cNvSpPr>
          <p:nvPr>
            <p:ph type="title"/>
          </p:nvPr>
        </p:nvSpPr>
        <p:spPr/>
        <p:txBody>
          <a:bodyPr/>
          <a:lstStyle/>
          <a:p>
            <a:r>
              <a:rPr lang="en-US" dirty="0"/>
              <a:t>Extent of the Challenge</a:t>
            </a:r>
          </a:p>
        </p:txBody>
      </p:sp>
    </p:spTree>
    <p:extLst>
      <p:ext uri="{BB962C8B-B14F-4D97-AF65-F5344CB8AC3E}">
        <p14:creationId xmlns:p14="http://schemas.microsoft.com/office/powerpoint/2010/main" val="1527251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D93C09-ADB9-410F-7964-2EFA289B7F1A}"/>
              </a:ext>
            </a:extLst>
          </p:cNvPr>
          <p:cNvSpPr>
            <a:spLocks noGrp="1"/>
          </p:cNvSpPr>
          <p:nvPr>
            <p:ph type="title"/>
          </p:nvPr>
        </p:nvSpPr>
        <p:spPr>
          <a:xfrm>
            <a:off x="2057400" y="190281"/>
            <a:ext cx="9510378" cy="686020"/>
          </a:xfrm>
        </p:spPr>
        <p:txBody>
          <a:bodyPr>
            <a:normAutofit fontScale="90000"/>
          </a:bodyPr>
          <a:lstStyle/>
          <a:p>
            <a:r>
              <a:rPr lang="en-US" dirty="0"/>
              <a:t>Psychiatric Comorbidities</a:t>
            </a:r>
          </a:p>
        </p:txBody>
      </p:sp>
      <p:grpSp>
        <p:nvGrpSpPr>
          <p:cNvPr id="5" name="Group 4">
            <a:extLst>
              <a:ext uri="{FF2B5EF4-FFF2-40B4-BE49-F238E27FC236}">
                <a16:creationId xmlns:a16="http://schemas.microsoft.com/office/drawing/2014/main" id="{969295E2-DA21-459D-5F14-9C10A30FFD8A}"/>
              </a:ext>
            </a:extLst>
          </p:cNvPr>
          <p:cNvGrpSpPr/>
          <p:nvPr/>
        </p:nvGrpSpPr>
        <p:grpSpPr>
          <a:xfrm>
            <a:off x="228600" y="1600200"/>
            <a:ext cx="3902075" cy="4202113"/>
            <a:chOff x="228600" y="1600200"/>
            <a:chExt cx="3902075" cy="4202113"/>
          </a:xfrm>
        </p:grpSpPr>
        <p:sp>
          <p:nvSpPr>
            <p:cNvPr id="6" name="Oval 5">
              <a:extLst>
                <a:ext uri="{FF2B5EF4-FFF2-40B4-BE49-F238E27FC236}">
                  <a16:creationId xmlns:a16="http://schemas.microsoft.com/office/drawing/2014/main" id="{71EB3DC2-707A-645F-E292-7B5B9EED1D47}"/>
                </a:ext>
              </a:extLst>
            </p:cNvPr>
            <p:cNvSpPr/>
            <p:nvPr/>
          </p:nvSpPr>
          <p:spPr bwMode="auto">
            <a:xfrm>
              <a:off x="1525588" y="1600200"/>
              <a:ext cx="2605087" cy="2809875"/>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7" name="Text Box 16">
              <a:extLst>
                <a:ext uri="{FF2B5EF4-FFF2-40B4-BE49-F238E27FC236}">
                  <a16:creationId xmlns:a16="http://schemas.microsoft.com/office/drawing/2014/main" id="{36A0F085-E484-4FFA-AE40-FEFF6611D5B6}"/>
                </a:ext>
              </a:extLst>
            </p:cNvPr>
            <p:cNvSpPr txBox="1">
              <a:spLocks noChangeArrowheads="1"/>
            </p:cNvSpPr>
            <p:nvPr/>
          </p:nvSpPr>
          <p:spPr bwMode="auto">
            <a:xfrm>
              <a:off x="228600" y="5340350"/>
              <a:ext cx="12271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latin typeface="Arial"/>
                  <a:ea typeface="ＭＳ Ｐゴシック" charset="0"/>
                  <a:cs typeface="Arial"/>
                </a:rPr>
                <a:t>Autism</a:t>
              </a:r>
              <a:endParaRPr lang="en-US" dirty="0">
                <a:latin typeface="Arial"/>
                <a:ea typeface="ＭＳ Ｐゴシック" charset="0"/>
                <a:cs typeface="Arial"/>
              </a:endParaRPr>
            </a:p>
          </p:txBody>
        </p:sp>
        <p:sp>
          <p:nvSpPr>
            <p:cNvPr id="8" name="Line 20">
              <a:extLst>
                <a:ext uri="{FF2B5EF4-FFF2-40B4-BE49-F238E27FC236}">
                  <a16:creationId xmlns:a16="http://schemas.microsoft.com/office/drawing/2014/main" id="{448A4586-86DB-9D2A-12D4-14CA63D83ADE}"/>
                </a:ext>
              </a:extLst>
            </p:cNvPr>
            <p:cNvSpPr>
              <a:spLocks noChangeShapeType="1"/>
            </p:cNvSpPr>
            <p:nvPr/>
          </p:nvSpPr>
          <p:spPr bwMode="auto">
            <a:xfrm flipV="1">
              <a:off x="609600" y="3276600"/>
              <a:ext cx="2209800" cy="21336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grpSp>
      <p:grpSp>
        <p:nvGrpSpPr>
          <p:cNvPr id="9" name="Group 8">
            <a:extLst>
              <a:ext uri="{FF2B5EF4-FFF2-40B4-BE49-F238E27FC236}">
                <a16:creationId xmlns:a16="http://schemas.microsoft.com/office/drawing/2014/main" id="{EBF16435-BBBF-91CA-B5CB-66D1974655C7}"/>
              </a:ext>
            </a:extLst>
          </p:cNvPr>
          <p:cNvGrpSpPr/>
          <p:nvPr/>
        </p:nvGrpSpPr>
        <p:grpSpPr>
          <a:xfrm>
            <a:off x="2590800" y="609600"/>
            <a:ext cx="6435725" cy="3886200"/>
            <a:chOff x="2590800" y="609600"/>
            <a:chExt cx="6435725" cy="3886200"/>
          </a:xfrm>
        </p:grpSpPr>
        <p:sp>
          <p:nvSpPr>
            <p:cNvPr id="10" name="Oval 5">
              <a:extLst>
                <a:ext uri="{FF2B5EF4-FFF2-40B4-BE49-F238E27FC236}">
                  <a16:creationId xmlns:a16="http://schemas.microsoft.com/office/drawing/2014/main" id="{7298737A-4187-E822-EC88-F014EB219E33}"/>
                </a:ext>
              </a:extLst>
            </p:cNvPr>
            <p:cNvSpPr>
              <a:spLocks noChangeArrowheads="1"/>
            </p:cNvSpPr>
            <p:nvPr/>
          </p:nvSpPr>
          <p:spPr bwMode="auto">
            <a:xfrm>
              <a:off x="2590800" y="609600"/>
              <a:ext cx="914400" cy="3886200"/>
            </a:xfrm>
            <a:prstGeom prst="ellipse">
              <a:avLst/>
            </a:prstGeom>
            <a:solidFill>
              <a:srgbClr val="CCFFCC">
                <a:alpha val="50000"/>
              </a:srgbClr>
            </a:solidFill>
            <a:ln w="25400">
              <a:solidFill>
                <a:srgbClr val="FF66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sp>
          <p:nvSpPr>
            <p:cNvPr id="11" name="Line 6">
              <a:extLst>
                <a:ext uri="{FF2B5EF4-FFF2-40B4-BE49-F238E27FC236}">
                  <a16:creationId xmlns:a16="http://schemas.microsoft.com/office/drawing/2014/main" id="{997544DA-26DF-10CD-8D7C-7695F7B2C5B3}"/>
                </a:ext>
              </a:extLst>
            </p:cNvPr>
            <p:cNvSpPr>
              <a:spLocks noChangeShapeType="1"/>
            </p:cNvSpPr>
            <p:nvPr/>
          </p:nvSpPr>
          <p:spPr bwMode="auto">
            <a:xfrm>
              <a:off x="2971800" y="990600"/>
              <a:ext cx="2438400" cy="76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sp>
          <p:nvSpPr>
            <p:cNvPr id="12" name="Text Box 11">
              <a:extLst>
                <a:ext uri="{FF2B5EF4-FFF2-40B4-BE49-F238E27FC236}">
                  <a16:creationId xmlns:a16="http://schemas.microsoft.com/office/drawing/2014/main" id="{7184D187-F1FE-FECA-F84F-9F7A8F49A9DC}"/>
                </a:ext>
              </a:extLst>
            </p:cNvPr>
            <p:cNvSpPr txBox="1">
              <a:spLocks noChangeArrowheads="1"/>
            </p:cNvSpPr>
            <p:nvPr/>
          </p:nvSpPr>
          <p:spPr bwMode="auto">
            <a:xfrm>
              <a:off x="4800600" y="876300"/>
              <a:ext cx="4225925" cy="92392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161616"/>
                  </a:solidFill>
                  <a:latin typeface="Arial"/>
                  <a:ea typeface="ＭＳ Ｐゴシック" charset="0"/>
                  <a:cs typeface="Arial"/>
                </a:rPr>
                <a:t>Attention Deficit Hyperactivity</a:t>
              </a:r>
            </a:p>
            <a:p>
              <a:pPr>
                <a:defRPr/>
              </a:pPr>
              <a:r>
                <a:rPr lang="en-US" sz="1800" dirty="0">
                  <a:solidFill>
                    <a:srgbClr val="161616"/>
                  </a:solidFill>
                  <a:latin typeface="Arial"/>
                  <a:ea typeface="ＭＳ Ｐゴシック" charset="0"/>
                  <a:cs typeface="Arial"/>
                </a:rPr>
                <a:t>(Executive Dysfunction, Hyperactivity, Impulsivity, Inattention)</a:t>
              </a:r>
            </a:p>
          </p:txBody>
        </p:sp>
      </p:grpSp>
      <p:grpSp>
        <p:nvGrpSpPr>
          <p:cNvPr id="13" name="Group 12">
            <a:extLst>
              <a:ext uri="{FF2B5EF4-FFF2-40B4-BE49-F238E27FC236}">
                <a16:creationId xmlns:a16="http://schemas.microsoft.com/office/drawing/2014/main" id="{98561411-576D-122C-53E0-EADAB62DA583}"/>
              </a:ext>
            </a:extLst>
          </p:cNvPr>
          <p:cNvGrpSpPr/>
          <p:nvPr/>
        </p:nvGrpSpPr>
        <p:grpSpPr>
          <a:xfrm>
            <a:off x="2286000" y="1981200"/>
            <a:ext cx="6559021" cy="2748757"/>
            <a:chOff x="2286000" y="1981200"/>
            <a:chExt cx="6559021" cy="2748757"/>
          </a:xfrm>
        </p:grpSpPr>
        <p:sp>
          <p:nvSpPr>
            <p:cNvPr id="14" name="Oval 4">
              <a:extLst>
                <a:ext uri="{FF2B5EF4-FFF2-40B4-BE49-F238E27FC236}">
                  <a16:creationId xmlns:a16="http://schemas.microsoft.com/office/drawing/2014/main" id="{56DFACC9-EF15-26EF-CC0E-80C6D0EB45B7}"/>
                </a:ext>
              </a:extLst>
            </p:cNvPr>
            <p:cNvSpPr>
              <a:spLocks noChangeArrowheads="1"/>
            </p:cNvSpPr>
            <p:nvPr/>
          </p:nvSpPr>
          <p:spPr bwMode="auto">
            <a:xfrm>
              <a:off x="2286000" y="1981200"/>
              <a:ext cx="2209800" cy="1981200"/>
            </a:xfrm>
            <a:prstGeom prst="ellipse">
              <a:avLst/>
            </a:prstGeom>
            <a:solidFill>
              <a:schemeClr val="hlink">
                <a:alpha val="50000"/>
              </a:schemeClr>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sp>
          <p:nvSpPr>
            <p:cNvPr id="15" name="Line 7">
              <a:extLst>
                <a:ext uri="{FF2B5EF4-FFF2-40B4-BE49-F238E27FC236}">
                  <a16:creationId xmlns:a16="http://schemas.microsoft.com/office/drawing/2014/main" id="{D7956DCF-8F4A-C395-B3D5-79CAB7460898}"/>
                </a:ext>
              </a:extLst>
            </p:cNvPr>
            <p:cNvSpPr>
              <a:spLocks noChangeShapeType="1"/>
            </p:cNvSpPr>
            <p:nvPr/>
          </p:nvSpPr>
          <p:spPr bwMode="auto">
            <a:xfrm>
              <a:off x="3962400" y="2971800"/>
              <a:ext cx="1656821" cy="533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sp>
          <p:nvSpPr>
            <p:cNvPr id="16" name="Text Box 12">
              <a:extLst>
                <a:ext uri="{FF2B5EF4-FFF2-40B4-BE49-F238E27FC236}">
                  <a16:creationId xmlns:a16="http://schemas.microsoft.com/office/drawing/2014/main" id="{62DD5048-F2C5-1A3F-21C7-0CEF758AB712}"/>
                </a:ext>
              </a:extLst>
            </p:cNvPr>
            <p:cNvSpPr txBox="1">
              <a:spLocks noChangeArrowheads="1"/>
            </p:cNvSpPr>
            <p:nvPr/>
          </p:nvSpPr>
          <p:spPr bwMode="auto">
            <a:xfrm>
              <a:off x="5619221" y="3251995"/>
              <a:ext cx="3225800" cy="14779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b="1" dirty="0">
                  <a:solidFill>
                    <a:srgbClr val="161616"/>
                  </a:solidFill>
                  <a:cs typeface="Arial" panose="020B0604020202020204" pitchFamily="34" charset="0"/>
                </a:rPr>
                <a:t>Anxiety Disorders</a:t>
              </a:r>
              <a:endParaRPr lang="en-US" altLang="en-US" sz="1800" dirty="0">
                <a:solidFill>
                  <a:srgbClr val="161616"/>
                </a:solidFill>
                <a:cs typeface="Arial" panose="020B0604020202020204" pitchFamily="34" charset="0"/>
              </a:endParaRPr>
            </a:p>
            <a:p>
              <a:r>
                <a:rPr lang="en-US" altLang="en-US" sz="1800" dirty="0">
                  <a:solidFill>
                    <a:srgbClr val="161616"/>
                  </a:solidFill>
                  <a:cs typeface="Arial" panose="020B0604020202020204" pitchFamily="34" charset="0"/>
                </a:rPr>
                <a:t>(Social Interaction/“Empathy”:</a:t>
              </a:r>
            </a:p>
            <a:p>
              <a:r>
                <a:rPr lang="en-US" altLang="en-US" sz="1800" dirty="0">
                  <a:solidFill>
                    <a:srgbClr val="161616"/>
                  </a:solidFill>
                  <a:cs typeface="Arial" panose="020B0604020202020204" pitchFamily="34" charset="0"/>
                </a:rPr>
                <a:t>?Shyness/Social Phobia,</a:t>
              </a:r>
            </a:p>
            <a:p>
              <a:r>
                <a:rPr lang="en-US" altLang="en-US" sz="1800" dirty="0">
                  <a:solidFill>
                    <a:srgbClr val="161616"/>
                  </a:solidFill>
                  <a:cs typeface="Arial" panose="020B0604020202020204" pitchFamily="34" charset="0"/>
                </a:rPr>
                <a:t>Disinterest/Schizoid,</a:t>
              </a:r>
            </a:p>
            <a:p>
              <a:r>
                <a:rPr lang="ja-JP" altLang="en-US" sz="1800">
                  <a:solidFill>
                    <a:srgbClr val="161616"/>
                  </a:solidFill>
                  <a:cs typeface="Arial" panose="020B0604020202020204" pitchFamily="34" charset="0"/>
                </a:rPr>
                <a:t>“</a:t>
              </a:r>
              <a:r>
                <a:rPr lang="en-US" altLang="ja-JP" sz="1800" dirty="0">
                  <a:solidFill>
                    <a:srgbClr val="161616"/>
                  </a:solidFill>
                  <a:cs typeface="Arial" panose="020B0604020202020204" pitchFamily="34" charset="0"/>
                </a:rPr>
                <a:t>Hostile Intent</a:t>
              </a:r>
              <a:r>
                <a:rPr lang="ja-JP" altLang="en-US" sz="1800">
                  <a:solidFill>
                    <a:srgbClr val="161616"/>
                  </a:solidFill>
                  <a:cs typeface="Arial" panose="020B0604020202020204" pitchFamily="34" charset="0"/>
                </a:rPr>
                <a:t>”</a:t>
              </a:r>
              <a:r>
                <a:rPr lang="en-US" altLang="ja-JP" sz="1800" dirty="0">
                  <a:solidFill>
                    <a:srgbClr val="161616"/>
                  </a:solidFill>
                  <a:cs typeface="Arial" panose="020B0604020202020204" pitchFamily="34" charset="0"/>
                </a:rPr>
                <a:t>/Schizotypal)</a:t>
              </a:r>
              <a:endParaRPr lang="en-US" altLang="en-US" sz="1800" dirty="0">
                <a:solidFill>
                  <a:srgbClr val="161616"/>
                </a:solidFill>
                <a:cs typeface="Arial" panose="020B0604020202020204" pitchFamily="34" charset="0"/>
              </a:endParaRPr>
            </a:p>
          </p:txBody>
        </p:sp>
      </p:grpSp>
      <p:grpSp>
        <p:nvGrpSpPr>
          <p:cNvPr id="17" name="Group 16">
            <a:extLst>
              <a:ext uri="{FF2B5EF4-FFF2-40B4-BE49-F238E27FC236}">
                <a16:creationId xmlns:a16="http://schemas.microsoft.com/office/drawing/2014/main" id="{43A2F8C4-1521-E521-AA19-29DC2B0BA4FE}"/>
              </a:ext>
            </a:extLst>
          </p:cNvPr>
          <p:cNvGrpSpPr/>
          <p:nvPr/>
        </p:nvGrpSpPr>
        <p:grpSpPr>
          <a:xfrm>
            <a:off x="1525588" y="3125788"/>
            <a:ext cx="6056843" cy="2863255"/>
            <a:chOff x="1525588" y="3125788"/>
            <a:chExt cx="6056843" cy="2863255"/>
          </a:xfrm>
        </p:grpSpPr>
        <p:sp>
          <p:nvSpPr>
            <p:cNvPr id="18" name="Oval 3">
              <a:extLst>
                <a:ext uri="{FF2B5EF4-FFF2-40B4-BE49-F238E27FC236}">
                  <a16:creationId xmlns:a16="http://schemas.microsoft.com/office/drawing/2014/main" id="{C07614EB-9E83-B9F5-872C-FC7606D3CE70}"/>
                </a:ext>
              </a:extLst>
            </p:cNvPr>
            <p:cNvSpPr>
              <a:spLocks noChangeArrowheads="1"/>
            </p:cNvSpPr>
            <p:nvPr/>
          </p:nvSpPr>
          <p:spPr bwMode="auto">
            <a:xfrm>
              <a:off x="1525588" y="3125788"/>
              <a:ext cx="2439987" cy="2211387"/>
            </a:xfrm>
            <a:prstGeom prst="ellipse">
              <a:avLst/>
            </a:prstGeom>
            <a:solidFill>
              <a:srgbClr val="FFCC66">
                <a:alpha val="50000"/>
              </a:srgbClr>
            </a:solidFill>
            <a:ln w="222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sp>
          <p:nvSpPr>
            <p:cNvPr id="19" name="Line 9">
              <a:extLst>
                <a:ext uri="{FF2B5EF4-FFF2-40B4-BE49-F238E27FC236}">
                  <a16:creationId xmlns:a16="http://schemas.microsoft.com/office/drawing/2014/main" id="{AAD772FD-F535-6FCA-6A51-39FE2B9680A9}"/>
                </a:ext>
              </a:extLst>
            </p:cNvPr>
            <p:cNvSpPr>
              <a:spLocks noChangeShapeType="1"/>
            </p:cNvSpPr>
            <p:nvPr/>
          </p:nvSpPr>
          <p:spPr bwMode="auto">
            <a:xfrm>
              <a:off x="2743200" y="4953000"/>
              <a:ext cx="914400" cy="7127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sp>
          <p:nvSpPr>
            <p:cNvPr id="20" name="Text Box 14">
              <a:extLst>
                <a:ext uri="{FF2B5EF4-FFF2-40B4-BE49-F238E27FC236}">
                  <a16:creationId xmlns:a16="http://schemas.microsoft.com/office/drawing/2014/main" id="{561F7521-1488-10B8-1631-2BAE7D39EB65}"/>
                </a:ext>
              </a:extLst>
            </p:cNvPr>
            <p:cNvSpPr txBox="1">
              <a:spLocks noChangeArrowheads="1"/>
            </p:cNvSpPr>
            <p:nvPr/>
          </p:nvSpPr>
          <p:spPr bwMode="auto">
            <a:xfrm>
              <a:off x="3627438" y="5065713"/>
              <a:ext cx="3954993" cy="92333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solidFill>
                    <a:srgbClr val="161616"/>
                  </a:solidFill>
                  <a:latin typeface="Arial"/>
                  <a:ea typeface="ＭＳ Ｐゴシック" charset="0"/>
                  <a:cs typeface="Arial"/>
                </a:rPr>
                <a:t>Obsessive Compulsive Disorder</a:t>
              </a:r>
            </a:p>
            <a:p>
              <a:pPr>
                <a:defRPr/>
              </a:pPr>
              <a:r>
                <a:rPr lang="en-US" sz="1800" dirty="0">
                  <a:solidFill>
                    <a:srgbClr val="161616"/>
                  </a:solidFill>
                  <a:latin typeface="Arial"/>
                  <a:ea typeface="ＭＳ Ｐゴシック" charset="0"/>
                  <a:cs typeface="Arial"/>
                </a:rPr>
                <a:t>(Restricted interests, Rigid behavior, </a:t>
              </a:r>
            </a:p>
            <a:p>
              <a:pPr>
                <a:defRPr/>
              </a:pPr>
              <a:r>
                <a:rPr lang="en-US" sz="1800" dirty="0">
                  <a:solidFill>
                    <a:srgbClr val="161616"/>
                  </a:solidFill>
                  <a:latin typeface="Arial"/>
                  <a:ea typeface="ＭＳ Ｐゴシック" charset="0"/>
                  <a:cs typeface="Arial"/>
                </a:rPr>
                <a:t>Stereotypic behavior, Compulsions)</a:t>
              </a:r>
            </a:p>
          </p:txBody>
        </p:sp>
      </p:grpSp>
      <p:grpSp>
        <p:nvGrpSpPr>
          <p:cNvPr id="21" name="Group 20">
            <a:extLst>
              <a:ext uri="{FF2B5EF4-FFF2-40B4-BE49-F238E27FC236}">
                <a16:creationId xmlns:a16="http://schemas.microsoft.com/office/drawing/2014/main" id="{573397E1-3B5E-1333-D004-FF9460BBB939}"/>
              </a:ext>
            </a:extLst>
          </p:cNvPr>
          <p:cNvGrpSpPr/>
          <p:nvPr/>
        </p:nvGrpSpPr>
        <p:grpSpPr>
          <a:xfrm>
            <a:off x="90488" y="319881"/>
            <a:ext cx="3186112" cy="3566319"/>
            <a:chOff x="90488" y="319881"/>
            <a:chExt cx="3186112" cy="3566319"/>
          </a:xfrm>
        </p:grpSpPr>
        <p:sp>
          <p:nvSpPr>
            <p:cNvPr id="22" name="Oval 2">
              <a:extLst>
                <a:ext uri="{FF2B5EF4-FFF2-40B4-BE49-F238E27FC236}">
                  <a16:creationId xmlns:a16="http://schemas.microsoft.com/office/drawing/2014/main" id="{22E45D31-7148-D961-488F-4B10F75483A7}"/>
                </a:ext>
              </a:extLst>
            </p:cNvPr>
            <p:cNvSpPr>
              <a:spLocks noChangeArrowheads="1"/>
            </p:cNvSpPr>
            <p:nvPr/>
          </p:nvSpPr>
          <p:spPr bwMode="auto">
            <a:xfrm>
              <a:off x="990600" y="1752600"/>
              <a:ext cx="2286000" cy="2133600"/>
            </a:xfrm>
            <a:prstGeom prst="ellipse">
              <a:avLst/>
            </a:prstGeom>
            <a:solidFill>
              <a:srgbClr val="993366">
                <a:alpha val="50000"/>
              </a:srgbClr>
            </a:solidFill>
            <a:ln w="254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sp>
          <p:nvSpPr>
            <p:cNvPr id="23" name="Line 10">
              <a:extLst>
                <a:ext uri="{FF2B5EF4-FFF2-40B4-BE49-F238E27FC236}">
                  <a16:creationId xmlns:a16="http://schemas.microsoft.com/office/drawing/2014/main" id="{02BD912B-3C96-E1F6-BEA7-861B771715D3}"/>
                </a:ext>
              </a:extLst>
            </p:cNvPr>
            <p:cNvSpPr>
              <a:spLocks noChangeShapeType="1"/>
            </p:cNvSpPr>
            <p:nvPr/>
          </p:nvSpPr>
          <p:spPr bwMode="auto">
            <a:xfrm flipH="1" flipV="1">
              <a:off x="1066800" y="1828800"/>
              <a:ext cx="685800" cy="838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sp>
          <p:nvSpPr>
            <p:cNvPr id="24" name="Text Box 15">
              <a:extLst>
                <a:ext uri="{FF2B5EF4-FFF2-40B4-BE49-F238E27FC236}">
                  <a16:creationId xmlns:a16="http://schemas.microsoft.com/office/drawing/2014/main" id="{11D857F2-BBC7-0ABD-0692-67274004547E}"/>
                </a:ext>
              </a:extLst>
            </p:cNvPr>
            <p:cNvSpPr txBox="1">
              <a:spLocks noChangeArrowheads="1"/>
            </p:cNvSpPr>
            <p:nvPr/>
          </p:nvSpPr>
          <p:spPr bwMode="auto">
            <a:xfrm>
              <a:off x="90488" y="319881"/>
              <a:ext cx="2530475" cy="1846263"/>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161616"/>
                  </a:solidFill>
                  <a:latin typeface="Arial"/>
                  <a:ea typeface="ＭＳ Ｐゴシック" charset="0"/>
                  <a:cs typeface="Arial"/>
                </a:rPr>
                <a:t>Communication Disorders</a:t>
              </a:r>
            </a:p>
            <a:p>
              <a:pPr>
                <a:defRPr/>
              </a:pPr>
              <a:r>
                <a:rPr lang="en-US" sz="1800" dirty="0">
                  <a:solidFill>
                    <a:srgbClr val="161616"/>
                  </a:solidFill>
                  <a:latin typeface="Arial"/>
                  <a:ea typeface="ＭＳ Ｐゴシック" charset="0"/>
                  <a:cs typeface="Arial"/>
                </a:rPr>
                <a:t>(Thought Disorder, </a:t>
              </a:r>
            </a:p>
            <a:p>
              <a:pPr>
                <a:defRPr/>
              </a:pPr>
              <a:r>
                <a:rPr lang="en-US" sz="1800" dirty="0">
                  <a:solidFill>
                    <a:srgbClr val="161616"/>
                  </a:solidFill>
                  <a:latin typeface="Arial"/>
                  <a:ea typeface="ＭＳ Ｐゴシック" charset="0"/>
                  <a:cs typeface="Arial"/>
                </a:rPr>
                <a:t>Disordered Pragmatics)</a:t>
              </a:r>
            </a:p>
            <a:p>
              <a:pPr>
                <a:defRPr/>
              </a:pPr>
              <a:endParaRPr lang="en-US" dirty="0">
                <a:solidFill>
                  <a:srgbClr val="161616"/>
                </a:solidFill>
                <a:latin typeface="Times New Roman" charset="0"/>
                <a:ea typeface="ＭＳ Ｐゴシック" charset="0"/>
              </a:endParaRPr>
            </a:p>
          </p:txBody>
        </p:sp>
      </p:grpSp>
      <p:grpSp>
        <p:nvGrpSpPr>
          <p:cNvPr id="25" name="Group 24">
            <a:extLst>
              <a:ext uri="{FF2B5EF4-FFF2-40B4-BE49-F238E27FC236}">
                <a16:creationId xmlns:a16="http://schemas.microsoft.com/office/drawing/2014/main" id="{AAD2E334-33A1-2129-6F0F-913869B8B6E3}"/>
              </a:ext>
            </a:extLst>
          </p:cNvPr>
          <p:cNvGrpSpPr/>
          <p:nvPr/>
        </p:nvGrpSpPr>
        <p:grpSpPr>
          <a:xfrm>
            <a:off x="2057400" y="1963738"/>
            <a:ext cx="6221413" cy="1541462"/>
            <a:chOff x="2057400" y="1963738"/>
            <a:chExt cx="6221413" cy="1541462"/>
          </a:xfrm>
        </p:grpSpPr>
        <p:sp>
          <p:nvSpPr>
            <p:cNvPr id="26" name="Oval 17">
              <a:extLst>
                <a:ext uri="{FF2B5EF4-FFF2-40B4-BE49-F238E27FC236}">
                  <a16:creationId xmlns:a16="http://schemas.microsoft.com/office/drawing/2014/main" id="{12DE3B9E-6491-E567-1DA9-4121BE5068EC}"/>
                </a:ext>
              </a:extLst>
            </p:cNvPr>
            <p:cNvSpPr>
              <a:spLocks noChangeArrowheads="1"/>
            </p:cNvSpPr>
            <p:nvPr/>
          </p:nvSpPr>
          <p:spPr bwMode="auto">
            <a:xfrm>
              <a:off x="2057400" y="2362200"/>
              <a:ext cx="1600200" cy="1143000"/>
            </a:xfrm>
            <a:prstGeom prst="ellipse">
              <a:avLst/>
            </a:prstGeom>
            <a:solidFill>
              <a:srgbClr val="FFCCFF">
                <a:alpha val="50000"/>
              </a:srgbClr>
            </a:solidFill>
            <a:ln w="222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sp>
          <p:nvSpPr>
            <p:cNvPr id="27" name="Line 18">
              <a:extLst>
                <a:ext uri="{FF2B5EF4-FFF2-40B4-BE49-F238E27FC236}">
                  <a16:creationId xmlns:a16="http://schemas.microsoft.com/office/drawing/2014/main" id="{09D2C76B-A808-8C3C-4E44-D98D79989F92}"/>
                </a:ext>
              </a:extLst>
            </p:cNvPr>
            <p:cNvSpPr>
              <a:spLocks noChangeShapeType="1"/>
            </p:cNvSpPr>
            <p:nvPr/>
          </p:nvSpPr>
          <p:spPr bwMode="auto">
            <a:xfrm flipV="1">
              <a:off x="3352800" y="2362200"/>
              <a:ext cx="1905000" cy="533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sp>
          <p:nvSpPr>
            <p:cNvPr id="28" name="Text Box 19">
              <a:extLst>
                <a:ext uri="{FF2B5EF4-FFF2-40B4-BE49-F238E27FC236}">
                  <a16:creationId xmlns:a16="http://schemas.microsoft.com/office/drawing/2014/main" id="{38C948CC-7CB4-203F-EB78-84215CC70288}"/>
                </a:ext>
              </a:extLst>
            </p:cNvPr>
            <p:cNvSpPr txBox="1">
              <a:spLocks noChangeArrowheads="1"/>
            </p:cNvSpPr>
            <p:nvPr/>
          </p:nvSpPr>
          <p:spPr bwMode="auto">
            <a:xfrm>
              <a:off x="5214938" y="1963738"/>
              <a:ext cx="3063875" cy="92392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161616"/>
                  </a:solidFill>
                  <a:latin typeface="Arial"/>
                  <a:ea typeface="ＭＳ Ｐゴシック" charset="0"/>
                  <a:cs typeface="Arial"/>
                </a:rPr>
                <a:t>Mood Disorders</a:t>
              </a:r>
            </a:p>
            <a:p>
              <a:pPr>
                <a:defRPr/>
              </a:pPr>
              <a:r>
                <a:rPr lang="en-US" sz="1800" dirty="0">
                  <a:solidFill>
                    <a:srgbClr val="161616"/>
                  </a:solidFill>
                  <a:latin typeface="Arial"/>
                  <a:ea typeface="ＭＳ Ｐゴシック" charset="0"/>
                  <a:cs typeface="Arial"/>
                </a:rPr>
                <a:t>(Mood Dysregulation, Anxiety, Depression, Mania)</a:t>
              </a:r>
            </a:p>
          </p:txBody>
        </p:sp>
      </p:grpSp>
      <p:sp>
        <p:nvSpPr>
          <p:cNvPr id="29" name="Title 7">
            <a:extLst>
              <a:ext uri="{FF2B5EF4-FFF2-40B4-BE49-F238E27FC236}">
                <a16:creationId xmlns:a16="http://schemas.microsoft.com/office/drawing/2014/main" id="{BEDEA171-2AC5-90AE-E901-24DA942B5244}"/>
              </a:ext>
            </a:extLst>
          </p:cNvPr>
          <p:cNvSpPr txBox="1">
            <a:spLocks/>
          </p:cNvSpPr>
          <p:nvPr/>
        </p:nvSpPr>
        <p:spPr>
          <a:xfrm>
            <a:off x="381000" y="141288"/>
            <a:ext cx="8229600" cy="92868"/>
          </a:xfrm>
          <a:prstGeom prst="rect">
            <a:avLst/>
          </a:prstGeom>
        </p:spPr>
        <p:txBody>
          <a:bodyPr/>
          <a:lstStyle/>
          <a:p>
            <a:pPr algn="ctr">
              <a:lnSpc>
                <a:spcPct val="94000"/>
              </a:lnSpc>
              <a:defRPr/>
            </a:pPr>
            <a:endParaRPr lang="en-US" sz="2400" b="1" kern="0" dirty="0">
              <a:solidFill>
                <a:schemeClr val="accent1"/>
              </a:solidFill>
              <a:latin typeface="Arial"/>
              <a:ea typeface="ＭＳ Ｐゴシック" charset="0"/>
              <a:cs typeface="Arial"/>
            </a:endParaRPr>
          </a:p>
        </p:txBody>
      </p:sp>
    </p:spTree>
    <p:extLst>
      <p:ext uri="{BB962C8B-B14F-4D97-AF65-F5344CB8AC3E}">
        <p14:creationId xmlns:p14="http://schemas.microsoft.com/office/powerpoint/2010/main" val="357422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102EFB-BACF-CC77-4D70-F5F758D4C906}"/>
              </a:ext>
            </a:extLst>
          </p:cNvPr>
          <p:cNvSpPr>
            <a:spLocks noGrp="1"/>
          </p:cNvSpPr>
          <p:nvPr>
            <p:ph type="title"/>
          </p:nvPr>
        </p:nvSpPr>
        <p:spPr/>
        <p:txBody>
          <a:bodyPr>
            <a:normAutofit fontScale="90000"/>
          </a:bodyPr>
          <a:lstStyle/>
          <a:p>
            <a:r>
              <a:rPr lang="en-US" dirty="0"/>
              <a:t>Prevalence of Psychiatric Conditions in Adults with ASD vs Adults without ASD</a:t>
            </a:r>
          </a:p>
        </p:txBody>
      </p:sp>
      <p:graphicFrame>
        <p:nvGraphicFramePr>
          <p:cNvPr id="5" name="Content Placeholder 3">
            <a:extLst>
              <a:ext uri="{FF2B5EF4-FFF2-40B4-BE49-F238E27FC236}">
                <a16:creationId xmlns:a16="http://schemas.microsoft.com/office/drawing/2014/main" id="{5D66E5CE-EF5B-F089-02BF-0E31F1C33CBB}"/>
              </a:ext>
            </a:extLst>
          </p:cNvPr>
          <p:cNvGraphicFramePr>
            <a:graphicFrameLocks noGrp="1"/>
          </p:cNvGraphicFramePr>
          <p:nvPr>
            <p:ph sz="half" idx="2"/>
          </p:nvPr>
        </p:nvGraphicFramePr>
        <p:xfrm>
          <a:off x="1054100" y="1440180"/>
          <a:ext cx="11137900" cy="39776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926ABD7-303C-4CCA-C822-982ECBB15F76}"/>
              </a:ext>
            </a:extLst>
          </p:cNvPr>
          <p:cNvSpPr txBox="1"/>
          <p:nvPr/>
        </p:nvSpPr>
        <p:spPr>
          <a:xfrm>
            <a:off x="3200400" y="5656434"/>
            <a:ext cx="15380458" cy="923330"/>
          </a:xfrm>
          <a:prstGeom prst="rect">
            <a:avLst/>
          </a:prstGeom>
          <a:noFill/>
        </p:spPr>
        <p:txBody>
          <a:bodyPr wrap="square" rtlCol="0">
            <a:spAutoFit/>
          </a:bodyPr>
          <a:lstStyle/>
          <a:p>
            <a:r>
              <a:rPr lang="en-US" dirty="0">
                <a:latin typeface="Arial" charset="0"/>
                <a:ea typeface="Arial" charset="0"/>
                <a:cs typeface="Arial" charset="0"/>
              </a:rPr>
              <a:t>Croen, Lisa A., et al. "The health status of adults on the autism spectrum." </a:t>
            </a:r>
          </a:p>
          <a:p>
            <a:r>
              <a:rPr lang="en-US" i="1" dirty="0">
                <a:latin typeface="Arial" charset="0"/>
                <a:ea typeface="Arial" charset="0"/>
                <a:cs typeface="Arial" charset="0"/>
              </a:rPr>
              <a:t>Autism</a:t>
            </a:r>
            <a:r>
              <a:rPr lang="en-US" dirty="0">
                <a:latin typeface="Arial" charset="0"/>
                <a:ea typeface="Arial" charset="0"/>
                <a:cs typeface="Arial" charset="0"/>
              </a:rPr>
              <a:t> 19.7 (2015): 814-823.</a:t>
            </a:r>
          </a:p>
          <a:p>
            <a:endParaRPr lang="en-US" dirty="0"/>
          </a:p>
        </p:txBody>
      </p:sp>
    </p:spTree>
    <p:extLst>
      <p:ext uri="{BB962C8B-B14F-4D97-AF65-F5344CB8AC3E}">
        <p14:creationId xmlns:p14="http://schemas.microsoft.com/office/powerpoint/2010/main" val="1187597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panose="020B0604020202020204" pitchFamily="34" charset="0"/>
                <a:cs typeface="Arial" panose="020B0604020202020204" pitchFamily="34" charset="0"/>
              </a:rPr>
              <a:t>Autism Spectrum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&amp; psychosis</a:t>
            </a:r>
          </a:p>
        </p:txBody>
      </p:sp>
      <p:pic>
        <p:nvPicPr>
          <p:cNvPr id="27656" name="Picture 8" descr="http://2.bp.blogspot.com/_L7J7Ifkr5NY/TH2MDIEuUCI/AAAAAAAABG8/1oT55UrJ1nc/s320/autism.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0659" y="1600201"/>
            <a:ext cx="2943225" cy="2790825"/>
          </a:xfrm>
          <a:prstGeom prst="rect">
            <a:avLst/>
          </a:prstGeom>
          <a:noFill/>
          <a:extLst>
            <a:ext uri="{909E8E84-426E-40DD-AFC4-6F175D3DCCD1}">
              <a14:hiddenFill xmlns:a14="http://schemas.microsoft.com/office/drawing/2010/main">
                <a:solidFill>
                  <a:srgbClr val="FFFFFF"/>
                </a:solidFill>
              </a14:hiddenFill>
            </a:ext>
          </a:extLst>
        </p:spPr>
      </p:pic>
      <p:pic>
        <p:nvPicPr>
          <p:cNvPr id="27660" name="Picture 12" descr="http://www.hhs.gov/autism/autism_awareness_badg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2633" y="4648200"/>
            <a:ext cx="238125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85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38EF-BC78-724B-BD57-1D0F648FD766}"/>
              </a:ext>
            </a:extLst>
          </p:cNvPr>
          <p:cNvSpPr>
            <a:spLocks noGrp="1"/>
          </p:cNvSpPr>
          <p:nvPr>
            <p:ph type="title"/>
          </p:nvPr>
        </p:nvSpPr>
        <p:spPr/>
        <p:txBody>
          <a:bodyPr/>
          <a:lstStyle/>
          <a:p>
            <a:pPr algn="ctr"/>
            <a:r>
              <a:rPr lang="en-US" b="1" dirty="0">
                <a:latin typeface="Georgia" panose="02040502050405020303" pitchFamily="18" charset="0"/>
              </a:rPr>
              <a:t>Housekeeping Information</a:t>
            </a:r>
          </a:p>
        </p:txBody>
      </p:sp>
      <p:grpSp>
        <p:nvGrpSpPr>
          <p:cNvPr id="4" name="Group 3">
            <a:extLst>
              <a:ext uri="{FF2B5EF4-FFF2-40B4-BE49-F238E27FC236}">
                <a16:creationId xmlns:a16="http://schemas.microsoft.com/office/drawing/2014/main" id="{904F4E27-A7DC-404B-8964-11B8435D9433}"/>
              </a:ext>
            </a:extLst>
          </p:cNvPr>
          <p:cNvGrpSpPr/>
          <p:nvPr/>
        </p:nvGrpSpPr>
        <p:grpSpPr>
          <a:xfrm>
            <a:off x="2652622" y="1667645"/>
            <a:ext cx="2763055" cy="1319107"/>
            <a:chOff x="-177714" y="1766604"/>
            <a:chExt cx="4144583" cy="1978658"/>
          </a:xfrm>
        </p:grpSpPr>
        <p:pic>
          <p:nvPicPr>
            <p:cNvPr id="5" name="Graphic 4" descr="Radio microphone">
              <a:extLst>
                <a:ext uri="{FF2B5EF4-FFF2-40B4-BE49-F238E27FC236}">
                  <a16:creationId xmlns:a16="http://schemas.microsoft.com/office/drawing/2014/main" id="{39A08CFE-0CDC-524A-A4A6-3660BDA5D382}"/>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34554" y="1766604"/>
              <a:ext cx="720050" cy="685799"/>
            </a:xfrm>
            <a:prstGeom prst="rect">
              <a:avLst/>
            </a:prstGeom>
          </p:spPr>
        </p:pic>
        <p:sp>
          <p:nvSpPr>
            <p:cNvPr id="6" name="TextBox 5">
              <a:extLst>
                <a:ext uri="{FF2B5EF4-FFF2-40B4-BE49-F238E27FC236}">
                  <a16:creationId xmlns:a16="http://schemas.microsoft.com/office/drawing/2014/main" id="{564F7D25-142E-D946-A90F-3C354DC3DFC2}"/>
                </a:ext>
              </a:extLst>
            </p:cNvPr>
            <p:cNvSpPr txBox="1"/>
            <p:nvPr/>
          </p:nvSpPr>
          <p:spPr>
            <a:xfrm>
              <a:off x="-177714" y="2775767"/>
              <a:ext cx="4144583" cy="969495"/>
            </a:xfrm>
            <a:prstGeom prst="rect">
              <a:avLst/>
            </a:prstGeom>
            <a:solidFill>
              <a:schemeClr val="bg1"/>
            </a:solidFill>
          </p:spPr>
          <p:txBody>
            <a:bodyPr wrap="square" rtlCol="0">
              <a:spAutoFit/>
            </a:bodyPr>
            <a:lstStyle/>
            <a:p>
              <a:pPr algn="ctr" defTabSz="171452">
                <a:defRPr/>
              </a:pPr>
              <a:r>
                <a:rPr lang="en-US" dirty="0">
                  <a:solidFill>
                    <a:srgbClr val="E7E6E6">
                      <a:lumMod val="25000"/>
                    </a:srgbClr>
                  </a:solidFill>
                  <a:latin typeface="Georgia" panose="02040502050405020303" pitchFamily="18" charset="0"/>
                  <a:ea typeface="ＭＳ Ｐゴシック" charset="0"/>
                  <a:cs typeface="Arial" panose="020B0604020202020204" pitchFamily="34" charset="0"/>
                </a:rPr>
                <a:t>Participant microphones will be muted at entry</a:t>
              </a:r>
            </a:p>
          </p:txBody>
        </p:sp>
      </p:grpSp>
      <p:grpSp>
        <p:nvGrpSpPr>
          <p:cNvPr id="7" name="Group 6">
            <a:extLst>
              <a:ext uri="{FF2B5EF4-FFF2-40B4-BE49-F238E27FC236}">
                <a16:creationId xmlns:a16="http://schemas.microsoft.com/office/drawing/2014/main" id="{3799F996-C92E-4647-9470-DA572636AAB9}"/>
              </a:ext>
            </a:extLst>
          </p:cNvPr>
          <p:cNvGrpSpPr/>
          <p:nvPr/>
        </p:nvGrpSpPr>
        <p:grpSpPr>
          <a:xfrm>
            <a:off x="6459169" y="1736663"/>
            <a:ext cx="3080210" cy="1250088"/>
            <a:chOff x="4439671" y="1717121"/>
            <a:chExt cx="4620314" cy="1875132"/>
          </a:xfrm>
        </p:grpSpPr>
        <p:sp>
          <p:nvSpPr>
            <p:cNvPr id="8" name="Rectangle 7" descr="Questions">
              <a:extLst>
                <a:ext uri="{FF2B5EF4-FFF2-40B4-BE49-F238E27FC236}">
                  <a16:creationId xmlns:a16="http://schemas.microsoft.com/office/drawing/2014/main" id="{F4335C49-C084-A844-8685-FC545C47ACC1}"/>
                </a:ext>
              </a:extLst>
            </p:cNvPr>
            <p:cNvSpPr/>
            <p:nvPr/>
          </p:nvSpPr>
          <p:spPr>
            <a:xfrm>
              <a:off x="6435916" y="1717121"/>
              <a:ext cx="802321" cy="842179"/>
            </a:xfrm>
            <a:prstGeom prst="rect">
              <a:avLst/>
            </a:prstGeom>
            <a:blipFill dpi="0"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defTabSz="457206">
                <a:defRPr/>
              </a:pPr>
              <a:endParaRPr lang="en-US" dirty="0">
                <a:solidFill>
                  <a:prstClr val="white"/>
                </a:solidFill>
                <a:latin typeface="Georgia" panose="02040502050405020303" pitchFamily="18" charset="0"/>
                <a:cs typeface="Arial" panose="020B0604020202020204" pitchFamily="34" charset="0"/>
              </a:endParaRPr>
            </a:p>
          </p:txBody>
        </p:sp>
        <p:sp>
          <p:nvSpPr>
            <p:cNvPr id="9" name="Freeform: Shape 30">
              <a:extLst>
                <a:ext uri="{FF2B5EF4-FFF2-40B4-BE49-F238E27FC236}">
                  <a16:creationId xmlns:a16="http://schemas.microsoft.com/office/drawing/2014/main" id="{22F189A2-B2BB-CB4D-9453-14A44E555B19}"/>
                </a:ext>
              </a:extLst>
            </p:cNvPr>
            <p:cNvSpPr/>
            <p:nvPr/>
          </p:nvSpPr>
          <p:spPr>
            <a:xfrm>
              <a:off x="4439671" y="2841149"/>
              <a:ext cx="4620314" cy="751104"/>
            </a:xfrm>
            <a:custGeom>
              <a:avLst/>
              <a:gdLst>
                <a:gd name="connsiteX0" fmla="*/ 0 w 1613671"/>
                <a:gd name="connsiteY0" fmla="*/ 0 h 728043"/>
                <a:gd name="connsiteX1" fmla="*/ 1613671 w 1613671"/>
                <a:gd name="connsiteY1" fmla="*/ 0 h 728043"/>
                <a:gd name="connsiteX2" fmla="*/ 1613671 w 1613671"/>
                <a:gd name="connsiteY2" fmla="*/ 728043 h 728043"/>
                <a:gd name="connsiteX3" fmla="*/ 0 w 1613671"/>
                <a:gd name="connsiteY3" fmla="*/ 728043 h 728043"/>
                <a:gd name="connsiteX4" fmla="*/ 0 w 1613671"/>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71" h="728043">
                  <a:moveTo>
                    <a:pt x="0" y="0"/>
                  </a:moveTo>
                  <a:lnTo>
                    <a:pt x="1613671" y="0"/>
                  </a:lnTo>
                  <a:lnTo>
                    <a:pt x="1613671"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lnSpc>
                  <a:spcPct val="90000"/>
                </a:lnSpc>
                <a:spcBef>
                  <a:spcPct val="0"/>
                </a:spcBef>
                <a:spcAft>
                  <a:spcPct val="35000"/>
                </a:spcAft>
                <a:defRPr/>
              </a:pPr>
              <a:r>
                <a:rPr lang="en-US" dirty="0">
                  <a:solidFill>
                    <a:srgbClr val="E7E6E6">
                      <a:lumMod val="25000"/>
                    </a:srgbClr>
                  </a:solidFill>
                  <a:latin typeface="Georgia" panose="02040502050405020303" pitchFamily="18" charset="0"/>
                  <a:cs typeface="Arial" panose="020B0604020202020204" pitchFamily="34" charset="0"/>
                </a:rPr>
                <a:t>If you have questions during the event, please use the chat</a:t>
              </a:r>
            </a:p>
          </p:txBody>
        </p:sp>
      </p:grpSp>
      <p:grpSp>
        <p:nvGrpSpPr>
          <p:cNvPr id="10" name="Group 9">
            <a:extLst>
              <a:ext uri="{FF2B5EF4-FFF2-40B4-BE49-F238E27FC236}">
                <a16:creationId xmlns:a16="http://schemas.microsoft.com/office/drawing/2014/main" id="{ED251B10-1ACC-C542-8397-7BE9A82A9BEC}"/>
              </a:ext>
            </a:extLst>
          </p:cNvPr>
          <p:cNvGrpSpPr/>
          <p:nvPr/>
        </p:nvGrpSpPr>
        <p:grpSpPr>
          <a:xfrm>
            <a:off x="2450352" y="3155614"/>
            <a:ext cx="3167593" cy="1737628"/>
            <a:chOff x="-811305" y="3895820"/>
            <a:chExt cx="4751391" cy="2606442"/>
          </a:xfrm>
        </p:grpSpPr>
        <p:sp>
          <p:nvSpPr>
            <p:cNvPr id="11" name="Rectangle 10" descr="Laptop">
              <a:extLst>
                <a:ext uri="{FF2B5EF4-FFF2-40B4-BE49-F238E27FC236}">
                  <a16:creationId xmlns:a16="http://schemas.microsoft.com/office/drawing/2014/main" id="{62E4560B-8A59-A44E-B26A-9C0EA144B5F9}"/>
                </a:ext>
              </a:extLst>
            </p:cNvPr>
            <p:cNvSpPr>
              <a:spLocks noChangeAspect="1"/>
            </p:cNvSpPr>
            <p:nvPr/>
          </p:nvSpPr>
          <p:spPr>
            <a:xfrm>
              <a:off x="1290676" y="3895820"/>
              <a:ext cx="784014" cy="822960"/>
            </a:xfrm>
            <a:prstGeom prst="rect">
              <a:avLst/>
            </a:prstGeom>
            <a: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2" name="Freeform: Shape 33">
              <a:extLst>
                <a:ext uri="{FF2B5EF4-FFF2-40B4-BE49-F238E27FC236}">
                  <a16:creationId xmlns:a16="http://schemas.microsoft.com/office/drawing/2014/main" id="{914D1BF3-5052-4340-9E23-414E5685ECAB}"/>
                </a:ext>
              </a:extLst>
            </p:cNvPr>
            <p:cNvSpPr/>
            <p:nvPr/>
          </p:nvSpPr>
          <p:spPr>
            <a:xfrm>
              <a:off x="-811305" y="4914602"/>
              <a:ext cx="4751391" cy="1587660"/>
            </a:xfrm>
            <a:custGeom>
              <a:avLst/>
              <a:gdLst>
                <a:gd name="connsiteX0" fmla="*/ 0 w 1613671"/>
                <a:gd name="connsiteY0" fmla="*/ 0 h 728043"/>
                <a:gd name="connsiteX1" fmla="*/ 1613671 w 1613671"/>
                <a:gd name="connsiteY1" fmla="*/ 0 h 728043"/>
                <a:gd name="connsiteX2" fmla="*/ 1613671 w 1613671"/>
                <a:gd name="connsiteY2" fmla="*/ 728043 h 728043"/>
                <a:gd name="connsiteX3" fmla="*/ 0 w 1613671"/>
                <a:gd name="connsiteY3" fmla="*/ 728043 h 728043"/>
                <a:gd name="connsiteX4" fmla="*/ 0 w 1613671"/>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71" h="728043">
                  <a:moveTo>
                    <a:pt x="0" y="0"/>
                  </a:moveTo>
                  <a:lnTo>
                    <a:pt x="1613671" y="0"/>
                  </a:lnTo>
                  <a:lnTo>
                    <a:pt x="1613671"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lnSpc>
                  <a:spcPct val="90000"/>
                </a:lnSpc>
                <a:spcBef>
                  <a:spcPct val="0"/>
                </a:spcBef>
                <a:spcAft>
                  <a:spcPct val="35000"/>
                </a:spcAft>
                <a:defRPr/>
              </a:pPr>
              <a:r>
                <a:rPr lang="en-US" dirty="0">
                  <a:solidFill>
                    <a:prstClr val="black"/>
                  </a:solidFill>
                  <a:latin typeface="Georgia" panose="02040502050405020303" pitchFamily="18" charset="0"/>
                  <a:cs typeface="Arial" panose="020B0604020202020204" pitchFamily="34" charset="0"/>
                </a:rPr>
                <a:t>This session is being recorded and it will be emailed to all participants once available.</a:t>
              </a:r>
            </a:p>
          </p:txBody>
        </p:sp>
      </p:grpSp>
      <p:grpSp>
        <p:nvGrpSpPr>
          <p:cNvPr id="13" name="Group 12">
            <a:extLst>
              <a:ext uri="{FF2B5EF4-FFF2-40B4-BE49-F238E27FC236}">
                <a16:creationId xmlns:a16="http://schemas.microsoft.com/office/drawing/2014/main" id="{54D0B140-C7A6-944C-BA39-63BE7D38DBED}"/>
              </a:ext>
            </a:extLst>
          </p:cNvPr>
          <p:cNvGrpSpPr/>
          <p:nvPr/>
        </p:nvGrpSpPr>
        <p:grpSpPr>
          <a:xfrm>
            <a:off x="6152657" y="3174650"/>
            <a:ext cx="3693234" cy="1718592"/>
            <a:chOff x="7134340" y="3817543"/>
            <a:chExt cx="7386467" cy="3437179"/>
          </a:xfrm>
        </p:grpSpPr>
        <p:sp>
          <p:nvSpPr>
            <p:cNvPr id="14" name="Rectangle 13" descr="Email">
              <a:extLst>
                <a:ext uri="{FF2B5EF4-FFF2-40B4-BE49-F238E27FC236}">
                  <a16:creationId xmlns:a16="http://schemas.microsoft.com/office/drawing/2014/main" id="{EE53F199-B8F8-0F43-8CFB-75F975B3B9FF}"/>
                </a:ext>
              </a:extLst>
            </p:cNvPr>
            <p:cNvSpPr/>
            <p:nvPr/>
          </p:nvSpPr>
          <p:spPr>
            <a:xfrm>
              <a:off x="10327938" y="3817543"/>
              <a:ext cx="999274" cy="968375"/>
            </a:xfrm>
            <a:prstGeom prst="rect">
              <a:avLst/>
            </a:prstGeo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5" name="Freeform: Shape 35">
              <a:extLst>
                <a:ext uri="{FF2B5EF4-FFF2-40B4-BE49-F238E27FC236}">
                  <a16:creationId xmlns:a16="http://schemas.microsoft.com/office/drawing/2014/main" id="{B9E53BD0-1F0F-1845-8B83-0C34C3C30CE4}"/>
                </a:ext>
              </a:extLst>
            </p:cNvPr>
            <p:cNvSpPr/>
            <p:nvPr/>
          </p:nvSpPr>
          <p:spPr>
            <a:xfrm>
              <a:off x="7134340" y="5137845"/>
              <a:ext cx="7386467" cy="2116877"/>
            </a:xfrm>
            <a:custGeom>
              <a:avLst/>
              <a:gdLst>
                <a:gd name="connsiteX0" fmla="*/ 0 w 2697946"/>
                <a:gd name="connsiteY0" fmla="*/ 0 h 728043"/>
                <a:gd name="connsiteX1" fmla="*/ 2697946 w 2697946"/>
                <a:gd name="connsiteY1" fmla="*/ 0 h 728043"/>
                <a:gd name="connsiteX2" fmla="*/ 2697946 w 2697946"/>
                <a:gd name="connsiteY2" fmla="*/ 728043 h 728043"/>
                <a:gd name="connsiteX3" fmla="*/ 0 w 2697946"/>
                <a:gd name="connsiteY3" fmla="*/ 728043 h 728043"/>
                <a:gd name="connsiteX4" fmla="*/ 0 w 2697946"/>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46" h="728043">
                  <a:moveTo>
                    <a:pt x="0" y="0"/>
                  </a:moveTo>
                  <a:lnTo>
                    <a:pt x="2697946" y="0"/>
                  </a:lnTo>
                  <a:lnTo>
                    <a:pt x="2697946"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spcBef>
                  <a:spcPct val="0"/>
                </a:spcBef>
                <a:defRPr/>
              </a:pPr>
              <a:r>
                <a:rPr lang="en-US" dirty="0">
                  <a:solidFill>
                    <a:srgbClr val="E7E6E6">
                      <a:lumMod val="25000"/>
                    </a:srgbClr>
                  </a:solidFill>
                  <a:latin typeface="Georgia" panose="02040502050405020303" pitchFamily="18" charset="0"/>
                  <a:cs typeface="Arial" panose="020B0604020202020204" pitchFamily="34" charset="0"/>
                </a:rPr>
                <a:t>If you have questions after</a:t>
              </a:r>
            </a:p>
            <a:p>
              <a:pPr algn="ctr" defTabSz="233366">
                <a:spcBef>
                  <a:spcPct val="0"/>
                </a:spcBef>
                <a:defRPr/>
              </a:pPr>
              <a:r>
                <a:rPr lang="en-US" dirty="0">
                  <a:solidFill>
                    <a:srgbClr val="E7E6E6">
                      <a:lumMod val="25000"/>
                    </a:srgbClr>
                  </a:solidFill>
                  <a:latin typeface="Georgia" panose="02040502050405020303" pitchFamily="18" charset="0"/>
                  <a:cs typeface="Arial" panose="020B0604020202020204" pitchFamily="34" charset="0"/>
                </a:rPr>
                <a:t> this session, please e-mail:</a:t>
              </a:r>
            </a:p>
            <a:p>
              <a:pPr algn="ctr" defTabSz="233366">
                <a:spcBef>
                  <a:spcPct val="0"/>
                </a:spcBef>
                <a:defRPr/>
              </a:pPr>
              <a:r>
                <a:rPr lang="en-US" dirty="0">
                  <a:solidFill>
                    <a:srgbClr val="37557C"/>
                  </a:solidFill>
                  <a:latin typeface="Georgia" panose="02040502050405020303" pitchFamily="18" charset="0"/>
                  <a:cs typeface="Arial" panose="020B0604020202020204" pitchFamily="34" charset="0"/>
                  <a:hlinkClick r:id="rId10">
                    <a:extLst>
                      <a:ext uri="{A12FA001-AC4F-418D-AE19-62706E023703}">
                        <ahyp:hlinkClr xmlns:ahyp="http://schemas.microsoft.com/office/drawing/2018/hyperlinkcolor" val="tx"/>
                      </a:ext>
                    </a:extLst>
                  </a:hlinkClick>
                </a:rPr>
                <a:t>newengland@mhttcnetwork.org</a:t>
              </a:r>
              <a:r>
                <a:rPr lang="en-US" dirty="0">
                  <a:solidFill>
                    <a:srgbClr val="E7E6E6">
                      <a:lumMod val="25000"/>
                    </a:srgbClr>
                  </a:solidFill>
                  <a:latin typeface="Georgia" panose="02040502050405020303" pitchFamily="18" charset="0"/>
                  <a:cs typeface="Arial" panose="020B0604020202020204" pitchFamily="34" charset="0"/>
                </a:rPr>
                <a:t>.</a:t>
              </a:r>
            </a:p>
          </p:txBody>
        </p:sp>
      </p:grpSp>
      <p:sp>
        <p:nvSpPr>
          <p:cNvPr id="16" name="Freeform: Shape 35">
            <a:extLst>
              <a:ext uri="{FF2B5EF4-FFF2-40B4-BE49-F238E27FC236}">
                <a16:creationId xmlns:a16="http://schemas.microsoft.com/office/drawing/2014/main" id="{99C078DE-82AF-01F9-062C-341307E63684}"/>
              </a:ext>
            </a:extLst>
          </p:cNvPr>
          <p:cNvSpPr/>
          <p:nvPr/>
        </p:nvSpPr>
        <p:spPr>
          <a:xfrm>
            <a:off x="4249383" y="5014356"/>
            <a:ext cx="3693234" cy="1597138"/>
          </a:xfrm>
          <a:custGeom>
            <a:avLst/>
            <a:gdLst>
              <a:gd name="connsiteX0" fmla="*/ 0 w 2697946"/>
              <a:gd name="connsiteY0" fmla="*/ 0 h 728043"/>
              <a:gd name="connsiteX1" fmla="*/ 2697946 w 2697946"/>
              <a:gd name="connsiteY1" fmla="*/ 0 h 728043"/>
              <a:gd name="connsiteX2" fmla="*/ 2697946 w 2697946"/>
              <a:gd name="connsiteY2" fmla="*/ 728043 h 728043"/>
              <a:gd name="connsiteX3" fmla="*/ 0 w 2697946"/>
              <a:gd name="connsiteY3" fmla="*/ 728043 h 728043"/>
              <a:gd name="connsiteX4" fmla="*/ 0 w 2697946"/>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46" h="728043">
                <a:moveTo>
                  <a:pt x="0" y="0"/>
                </a:moveTo>
                <a:lnTo>
                  <a:pt x="2697946" y="0"/>
                </a:lnTo>
                <a:lnTo>
                  <a:pt x="2697946"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spcBef>
                <a:spcPct val="0"/>
              </a:spcBef>
              <a:defRPr/>
            </a:pPr>
            <a:r>
              <a:rPr lang="en-US" sz="1600" dirty="0">
                <a:solidFill>
                  <a:prstClr val="black"/>
                </a:solidFill>
                <a:latin typeface="Georgia" panose="02040502050405020303" pitchFamily="18" charset="0"/>
              </a:rPr>
              <a:t>At the end of the month, we will send you a certificate of completion that you can submit to your particular board for continuing education credit. Please contact ifisher@c4innovates.com for more information on CEs after the event.</a:t>
            </a:r>
            <a:endParaRPr lang="en-US" sz="1600" dirty="0">
              <a:solidFill>
                <a:prstClr val="black"/>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423687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Nature of the Problem</a:t>
            </a:r>
          </a:p>
        </p:txBody>
      </p:sp>
      <p:sp>
        <p:nvSpPr>
          <p:cNvPr id="5" name="Content Placeholder 4"/>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Core features of Autism Spectrum Disorders (ASD) can be </a:t>
            </a:r>
            <a:r>
              <a:rPr lang="en-US" dirty="0">
                <a:solidFill>
                  <a:srgbClr val="0070C0"/>
                </a:solidFill>
                <a:latin typeface="Arial" panose="020B0604020202020204" pitchFamily="34" charset="0"/>
                <a:cs typeface="Arial" panose="020B0604020202020204" pitchFamily="34" charset="0"/>
              </a:rPr>
              <a:t>misinterpreted as psychosis</a:t>
            </a:r>
          </a:p>
          <a:p>
            <a:r>
              <a:rPr lang="en-US" dirty="0">
                <a:latin typeface="Arial" panose="020B0604020202020204" pitchFamily="34" charset="0"/>
                <a:cs typeface="Arial" panose="020B0604020202020204" pitchFamily="34" charset="0"/>
              </a:rPr>
              <a:t>Epidemiological, clinical, neurobiological and genetic </a:t>
            </a:r>
            <a:r>
              <a:rPr lang="en-US" dirty="0">
                <a:solidFill>
                  <a:srgbClr val="0070C0"/>
                </a:solidFill>
                <a:latin typeface="Arial" panose="020B0604020202020204" pitchFamily="34" charset="0"/>
                <a:cs typeface="Arial" panose="020B0604020202020204" pitchFamily="34" charset="0"/>
              </a:rPr>
              <a:t>evidence for a connection</a:t>
            </a:r>
            <a:r>
              <a:rPr lang="en-US" dirty="0">
                <a:solidFill>
                  <a:srgbClr val="FFFF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between autism and schizophrenia</a:t>
            </a:r>
          </a:p>
          <a:p>
            <a:r>
              <a:rPr lang="en-US" dirty="0">
                <a:latin typeface="Arial" panose="020B0604020202020204" pitchFamily="34" charset="0"/>
                <a:cs typeface="Arial" panose="020B0604020202020204" pitchFamily="34" charset="0"/>
              </a:rPr>
              <a:t>Subset of </a:t>
            </a:r>
            <a:r>
              <a:rPr lang="en-US" dirty="0">
                <a:solidFill>
                  <a:srgbClr val="002060"/>
                </a:solidFill>
                <a:latin typeface="Arial" panose="020B0604020202020204" pitchFamily="34" charset="0"/>
                <a:cs typeface="Arial" panose="020B0604020202020204" pitchFamily="34" charset="0"/>
              </a:rPr>
              <a:t>complex neurodevelopmental disorders </a:t>
            </a:r>
            <a:r>
              <a:rPr lang="en-US" dirty="0">
                <a:latin typeface="Arial" panose="020B0604020202020204" pitchFamily="34" charset="0"/>
                <a:cs typeface="Arial" panose="020B0604020202020204" pitchFamily="34" charset="0"/>
              </a:rPr>
              <a:t>with symptoms across multiple domains of functioning (varying degrees of social communication deficits and thought disorder)</a:t>
            </a:r>
          </a:p>
        </p:txBody>
      </p:sp>
    </p:spTree>
    <p:extLst>
      <p:ext uri="{BB962C8B-B14F-4D97-AF65-F5344CB8AC3E}">
        <p14:creationId xmlns:p14="http://schemas.microsoft.com/office/powerpoint/2010/main" val="1122877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ea typeface="Arial" charset="0"/>
                <a:cs typeface="Arial" charset="0"/>
              </a:rPr>
              <a:t>ASD and Bipolar Disorder</a:t>
            </a:r>
          </a:p>
        </p:txBody>
      </p:sp>
      <p:sp>
        <p:nvSpPr>
          <p:cNvPr id="3" name="Content Placeholder 2"/>
          <p:cNvSpPr>
            <a:spLocks noGrp="1"/>
          </p:cNvSpPr>
          <p:nvPr>
            <p:ph idx="1"/>
          </p:nvPr>
        </p:nvSpPr>
        <p:spPr>
          <a:xfrm>
            <a:off x="1741714" y="1752600"/>
            <a:ext cx="8690429" cy="4343400"/>
          </a:xfrm>
        </p:spPr>
        <p:txBody>
          <a:bodyPr/>
          <a:lstStyle/>
          <a:p>
            <a:r>
              <a:rPr lang="en-US" sz="3200" dirty="0">
                <a:latin typeface="Arial" charset="0"/>
                <a:ea typeface="Arial" charset="0"/>
                <a:cs typeface="Arial" charset="0"/>
              </a:rPr>
              <a:t>27% (14/52) of youth with ASD also had BD or 12% of all children in the overall sample who had BD </a:t>
            </a:r>
            <a:r>
              <a:rPr lang="en-US" dirty="0"/>
              <a:t>(</a:t>
            </a:r>
            <a:r>
              <a:rPr lang="en-US" dirty="0">
                <a:latin typeface="Arial" charset="0"/>
                <a:ea typeface="Arial" charset="0"/>
                <a:cs typeface="Arial" charset="0"/>
              </a:rPr>
              <a:t>Wozniak et al, 1997).</a:t>
            </a:r>
          </a:p>
          <a:p>
            <a:r>
              <a:rPr lang="en-US" sz="3200" dirty="0">
                <a:latin typeface="Arial" charset="0"/>
                <a:ea typeface="Arial" charset="0"/>
                <a:cs typeface="Arial" charset="0"/>
              </a:rPr>
              <a:t>Youth with ASD + family history of BD compared to those without a FH had extremes of affect, cyclicity, intense obsessive interests, neurovegetative symptoms, and regression </a:t>
            </a:r>
            <a:r>
              <a:rPr lang="en-US" dirty="0">
                <a:latin typeface="Arial" charset="0"/>
                <a:ea typeface="Arial" charset="0"/>
                <a:cs typeface="Arial" charset="0"/>
              </a:rPr>
              <a:t>(Herzberg, 1996;Delong, 1994)</a:t>
            </a:r>
          </a:p>
        </p:txBody>
      </p:sp>
    </p:spTree>
    <p:extLst>
      <p:ext uri="{BB962C8B-B14F-4D97-AF65-F5344CB8AC3E}">
        <p14:creationId xmlns:p14="http://schemas.microsoft.com/office/powerpoint/2010/main" val="339256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386" y="212652"/>
            <a:ext cx="8548576" cy="1020726"/>
          </a:xfrm>
        </p:spPr>
        <p:txBody>
          <a:bodyPr/>
          <a:lstStyle/>
          <a:p>
            <a:r>
              <a:rPr lang="en-US" sz="4000" b="1" dirty="0">
                <a:latin typeface="Arial" charset="0"/>
                <a:ea typeface="Arial" charset="0"/>
                <a:cs typeface="Arial" charset="0"/>
              </a:rPr>
              <a:t>ASD and Bipolar Disorder</a:t>
            </a:r>
          </a:p>
        </p:txBody>
      </p:sp>
      <p:sp>
        <p:nvSpPr>
          <p:cNvPr id="3" name="Content Placeholder 2"/>
          <p:cNvSpPr>
            <a:spLocks noGrp="1"/>
          </p:cNvSpPr>
          <p:nvPr>
            <p:ph idx="1"/>
          </p:nvPr>
        </p:nvSpPr>
        <p:spPr>
          <a:xfrm>
            <a:off x="1715386" y="1233378"/>
            <a:ext cx="8952614" cy="4862622"/>
          </a:xfrm>
        </p:spPr>
        <p:txBody>
          <a:bodyPr/>
          <a:lstStyle/>
          <a:p>
            <a:r>
              <a:rPr lang="en-US" sz="3200" dirty="0">
                <a:latin typeface="Arial" charset="0"/>
                <a:ea typeface="Arial" charset="0"/>
                <a:cs typeface="Arial" charset="0"/>
              </a:rPr>
              <a:t>Symptoms of Bipolar disorder may be masked by symptoms associated with ASD</a:t>
            </a:r>
          </a:p>
          <a:p>
            <a:r>
              <a:rPr lang="en-US" sz="3200" dirty="0">
                <a:latin typeface="Arial" charset="0"/>
                <a:ea typeface="Arial" charset="0"/>
                <a:cs typeface="Arial" charset="0"/>
              </a:rPr>
              <a:t>Baseline behaviors may become more intense or exaggerated during manic or depressive episodes</a:t>
            </a:r>
          </a:p>
          <a:p>
            <a:r>
              <a:rPr lang="en-US" sz="3200" dirty="0">
                <a:latin typeface="Arial" charset="0"/>
                <a:ea typeface="Arial" charset="0"/>
                <a:cs typeface="Arial" charset="0"/>
              </a:rPr>
              <a:t>The key is to look for a distinct change from baseline and for episodes </a:t>
            </a:r>
          </a:p>
          <a:p>
            <a:pPr marL="0" indent="0">
              <a:buNone/>
            </a:pPr>
            <a:r>
              <a:rPr lang="en-US" dirty="0">
                <a:latin typeface="Arial" charset="0"/>
                <a:ea typeface="Arial" charset="0"/>
                <a:cs typeface="Arial" charset="0"/>
              </a:rPr>
              <a:t>(Frazier et al, 2002)</a:t>
            </a:r>
          </a:p>
        </p:txBody>
      </p:sp>
      <p:pic>
        <p:nvPicPr>
          <p:cNvPr id="5" name="Picture 4" descr="C:\Users\davist\Desktop\teen 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1610" y="4447448"/>
            <a:ext cx="1956391" cy="241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895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rmAutofit/>
          </a:bodyPr>
          <a:lstStyle/>
          <a:p>
            <a:pPr>
              <a:defRPr/>
            </a:pPr>
            <a:r>
              <a:rPr lang="en-US" sz="4000" b="1" dirty="0">
                <a:latin typeface="Arial" charset="0"/>
                <a:ea typeface="Arial" charset="0"/>
                <a:cs typeface="Arial" charset="0"/>
              </a:rPr>
              <a:t>Autistic Features in Childhood-Onset Schizophrenia (COS)</a:t>
            </a:r>
          </a:p>
        </p:txBody>
      </p:sp>
      <p:sp>
        <p:nvSpPr>
          <p:cNvPr id="3" name="Content Placeholder 2"/>
          <p:cNvSpPr>
            <a:spLocks noGrp="1"/>
          </p:cNvSpPr>
          <p:nvPr>
            <p:ph idx="1"/>
          </p:nvPr>
        </p:nvSpPr>
        <p:spPr>
          <a:xfrm>
            <a:off x="1524000" y="1488558"/>
            <a:ext cx="9144000" cy="5369442"/>
          </a:xfrm>
        </p:spPr>
        <p:txBody>
          <a:bodyPr>
            <a:normAutofit/>
          </a:bodyPr>
          <a:lstStyle/>
          <a:p>
            <a:pPr>
              <a:buFont typeface="Arial" pitchFamily="34" charset="0"/>
              <a:buChar char="•"/>
              <a:defRPr/>
            </a:pPr>
            <a:r>
              <a:rPr lang="en-US" sz="3500" dirty="0">
                <a:latin typeface="Arial" charset="0"/>
                <a:ea typeface="Arial" charset="0"/>
                <a:cs typeface="Arial" charset="0"/>
              </a:rPr>
              <a:t>Up to 55% of COS patients have prepsychotic developmental disorders with similarities to autism</a:t>
            </a:r>
          </a:p>
          <a:p>
            <a:pPr lvl="1">
              <a:buFont typeface="Arial" pitchFamily="34" charset="0"/>
              <a:buChar char="–"/>
              <a:defRPr/>
            </a:pPr>
            <a:r>
              <a:rPr lang="en-US" sz="3000" dirty="0">
                <a:solidFill>
                  <a:srgbClr val="0070C0"/>
                </a:solidFill>
                <a:latin typeface="Arial" charset="0"/>
                <a:ea typeface="Arial" charset="0"/>
                <a:cs typeface="Arial" charset="0"/>
              </a:rPr>
              <a:t>Language delays</a:t>
            </a:r>
          </a:p>
          <a:p>
            <a:pPr lvl="1">
              <a:buFont typeface="Arial" pitchFamily="34" charset="0"/>
              <a:buChar char="–"/>
              <a:defRPr/>
            </a:pPr>
            <a:r>
              <a:rPr lang="en-US" sz="3000" dirty="0">
                <a:latin typeface="Arial" charset="0"/>
                <a:ea typeface="Arial" charset="0"/>
                <a:cs typeface="Arial" charset="0"/>
              </a:rPr>
              <a:t>Motor development abnormalities (including transient </a:t>
            </a:r>
            <a:r>
              <a:rPr lang="en-US" sz="3000" dirty="0">
                <a:solidFill>
                  <a:srgbClr val="0070C0"/>
                </a:solidFill>
                <a:latin typeface="Arial" charset="0"/>
                <a:ea typeface="Arial" charset="0"/>
                <a:cs typeface="Arial" charset="0"/>
              </a:rPr>
              <a:t>motor stereotypies</a:t>
            </a:r>
            <a:r>
              <a:rPr lang="en-US" sz="3000" dirty="0">
                <a:latin typeface="Arial" charset="0"/>
                <a:ea typeface="Arial" charset="0"/>
                <a:cs typeface="Arial" charset="0"/>
              </a:rPr>
              <a:t>)</a:t>
            </a:r>
          </a:p>
          <a:p>
            <a:pPr lvl="1">
              <a:buFont typeface="Arial" pitchFamily="34" charset="0"/>
              <a:buChar char="–"/>
              <a:defRPr/>
            </a:pPr>
            <a:r>
              <a:rPr lang="en-US" sz="3000" dirty="0">
                <a:latin typeface="Arial" charset="0"/>
                <a:ea typeface="Arial" charset="0"/>
                <a:cs typeface="Arial" charset="0"/>
              </a:rPr>
              <a:t>Deficits in </a:t>
            </a:r>
            <a:r>
              <a:rPr lang="en-US" sz="3000" dirty="0">
                <a:solidFill>
                  <a:srgbClr val="0070C0"/>
                </a:solidFill>
                <a:latin typeface="Arial" charset="0"/>
                <a:ea typeface="Arial" charset="0"/>
                <a:cs typeface="Arial" charset="0"/>
              </a:rPr>
              <a:t>communication and</a:t>
            </a:r>
          </a:p>
          <a:p>
            <a:pPr marL="457200" lvl="1" indent="0">
              <a:buNone/>
              <a:defRPr/>
            </a:pPr>
            <a:r>
              <a:rPr lang="en-US" sz="3000" dirty="0">
                <a:solidFill>
                  <a:srgbClr val="0070C0"/>
                </a:solidFill>
                <a:latin typeface="Arial" charset="0"/>
                <a:ea typeface="Arial" charset="0"/>
                <a:cs typeface="Arial" charset="0"/>
              </a:rPr>
              <a:t>  social relatedness</a:t>
            </a:r>
          </a:p>
          <a:p>
            <a:pPr>
              <a:buFont typeface="Arial" pitchFamily="34" charset="0"/>
              <a:buChar char="•"/>
              <a:defRPr/>
            </a:pPr>
            <a:r>
              <a:rPr lang="en-US" sz="3500" dirty="0">
                <a:latin typeface="Arial" charset="0"/>
                <a:ea typeface="Arial" charset="0"/>
                <a:cs typeface="Arial" charset="0"/>
              </a:rPr>
              <a:t>NIMH study of COS – 28% </a:t>
            </a:r>
          </a:p>
          <a:p>
            <a:pPr marL="0" indent="0">
              <a:buNone/>
              <a:defRPr/>
            </a:pPr>
            <a:r>
              <a:rPr lang="en-US" sz="3500" dirty="0">
                <a:latin typeface="Arial" charset="0"/>
                <a:ea typeface="Arial" charset="0"/>
                <a:cs typeface="Arial" charset="0"/>
              </a:rPr>
              <a:t>   had </a:t>
            </a:r>
            <a:r>
              <a:rPr lang="en-US" sz="3500" b="1" dirty="0">
                <a:latin typeface="Arial" charset="0"/>
                <a:ea typeface="Arial" charset="0"/>
                <a:cs typeface="Arial" charset="0"/>
              </a:rPr>
              <a:t>comorbid COS and ASD</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309" y="4423144"/>
            <a:ext cx="2806994" cy="243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3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954" y="274638"/>
            <a:ext cx="6374446" cy="1143000"/>
          </a:xfrm>
        </p:spPr>
        <p:txBody>
          <a:bodyPr>
            <a:normAutofit fontScale="90000"/>
          </a:bodyPr>
          <a:lstStyle/>
          <a:p>
            <a:r>
              <a:rPr lang="en-US" b="1" dirty="0">
                <a:latin typeface="Arial" panose="020B0604020202020204" pitchFamily="34" charset="0"/>
                <a:cs typeface="Arial" panose="020B0604020202020204" pitchFamily="34" charset="0"/>
              </a:rPr>
              <a:t>Psychotic, Anxiety &amp; Mood Disorders in ASD</a:t>
            </a:r>
          </a:p>
        </p:txBody>
      </p:sp>
      <p:sp>
        <p:nvSpPr>
          <p:cNvPr id="3" name="Content Placeholder 2"/>
          <p:cNvSpPr>
            <a:spLocks noGrp="1"/>
          </p:cNvSpPr>
          <p:nvPr>
            <p:ph idx="1"/>
          </p:nvPr>
        </p:nvSpPr>
        <p:spPr>
          <a:xfrm>
            <a:off x="1905000" y="1589091"/>
            <a:ext cx="8229600" cy="4991796"/>
          </a:xfrm>
        </p:spPr>
        <p:txBody>
          <a:bodyPr>
            <a:normAutofit fontScale="92500" lnSpcReduction="20000"/>
          </a:bodyPr>
          <a:lstStyle/>
          <a:p>
            <a:r>
              <a:rPr lang="en-US" sz="3500" dirty="0">
                <a:latin typeface="Arial" panose="020B0604020202020204" pitchFamily="34" charset="0"/>
                <a:cs typeface="Arial" panose="020B0604020202020204" pitchFamily="34" charset="0"/>
              </a:rPr>
              <a:t>Anxiety and psychotic symptoms in 6-12 year olds w/&amp;w/o ASD:</a:t>
            </a:r>
          </a:p>
          <a:p>
            <a:pPr lvl="1"/>
            <a:r>
              <a:rPr lang="en-US" dirty="0">
                <a:latin typeface="Arial" panose="020B0604020202020204" pitchFamily="34" charset="0"/>
                <a:cs typeface="Arial" panose="020B0604020202020204" pitchFamily="34" charset="0"/>
              </a:rPr>
              <a:t>Psychotic symptom severity correlated with anxiety level in both groups </a:t>
            </a:r>
          </a:p>
          <a:p>
            <a:pPr lvl="1"/>
            <a:r>
              <a:rPr lang="en-US" dirty="0">
                <a:latin typeface="Arial" panose="020B0604020202020204" pitchFamily="34" charset="0"/>
                <a:cs typeface="Arial" panose="020B0604020202020204" pitchFamily="34" charset="0"/>
              </a:rPr>
              <a:t>ASD: ↑ both anxiety and psychotic symptom</a:t>
            </a:r>
          </a:p>
          <a:p>
            <a:r>
              <a:rPr lang="en-US" sz="3500" dirty="0">
                <a:latin typeface="Arial" panose="020B0604020202020204" pitchFamily="34" charset="0"/>
                <a:cs typeface="Arial" panose="020B0604020202020204" pitchFamily="34" charset="0"/>
              </a:rPr>
              <a:t>Psychotic symptoms that only present under extreme stress/anxiety: ?primary anxiety d/o</a:t>
            </a:r>
          </a:p>
          <a:p>
            <a:r>
              <a:rPr lang="en-US" sz="3500" dirty="0">
                <a:latin typeface="Arial" panose="020B0604020202020204" pitchFamily="34" charset="0"/>
                <a:cs typeface="Arial" panose="020B0604020202020204" pitchFamily="34" charset="0"/>
              </a:rPr>
              <a:t>Mood d/o can present w/ psychotic symptoms </a:t>
            </a:r>
          </a:p>
          <a:p>
            <a:r>
              <a:rPr lang="en-US" sz="3500" dirty="0">
                <a:latin typeface="Arial" panose="020B0604020202020204" pitchFamily="34" charset="0"/>
                <a:cs typeface="Arial" panose="020B0604020202020204" pitchFamily="34" charset="0"/>
              </a:rPr>
              <a:t>Most epidemiological studies indicate ↑incidence of mood d/o (w/&amp;w/o psychosis) in ASD</a:t>
            </a:r>
          </a:p>
          <a:p>
            <a:endParaRPr lang="en-US" dirty="0"/>
          </a:p>
        </p:txBody>
      </p:sp>
      <p:sp>
        <p:nvSpPr>
          <p:cNvPr id="6" name="TextBox 5"/>
          <p:cNvSpPr txBox="1"/>
          <p:nvPr/>
        </p:nvSpPr>
        <p:spPr>
          <a:xfrm>
            <a:off x="5105401" y="6211555"/>
            <a:ext cx="5334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a:latin typeface="Arial" panose="020B0604020202020204" pitchFamily="34" charset="0"/>
                <a:cs typeface="Arial" panose="020B0604020202020204" pitchFamily="34" charset="0"/>
              </a:rPr>
              <a:t>Weisbrot</a:t>
            </a:r>
            <a:r>
              <a:rPr lang="en-US" dirty="0">
                <a:latin typeface="Arial" panose="020B0604020202020204" pitchFamily="34" charset="0"/>
                <a:cs typeface="Arial" panose="020B0604020202020204" pitchFamily="34" charset="0"/>
              </a:rPr>
              <a:t> et al, J Child </a:t>
            </a:r>
            <a:r>
              <a:rPr lang="en-US" dirty="0" err="1">
                <a:latin typeface="Arial" panose="020B0604020202020204" pitchFamily="34" charset="0"/>
                <a:cs typeface="Arial" panose="020B0604020202020204" pitchFamily="34" charset="0"/>
              </a:rPr>
              <a:t>Adolesc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Psychopharmacol</a:t>
            </a:r>
            <a:r>
              <a:rPr lang="en-US" dirty="0">
                <a:latin typeface="Arial" panose="020B0604020202020204" pitchFamily="34" charset="0"/>
                <a:cs typeface="Arial" panose="020B0604020202020204" pitchFamily="34" charset="0"/>
              </a:rPr>
              <a:t> 2005</a:t>
            </a:r>
          </a:p>
        </p:txBody>
      </p:sp>
    </p:spTree>
    <p:extLst>
      <p:ext uri="{BB962C8B-B14F-4D97-AF65-F5344CB8AC3E}">
        <p14:creationId xmlns:p14="http://schemas.microsoft.com/office/powerpoint/2010/main" val="4013789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954" y="274638"/>
            <a:ext cx="6374446" cy="1143000"/>
          </a:xfrm>
        </p:spPr>
        <p:txBody>
          <a:bodyPr>
            <a:normAutofit fontScale="90000"/>
          </a:bodyPr>
          <a:lstStyle/>
          <a:p>
            <a:r>
              <a:rPr lang="en-US" b="1" dirty="0">
                <a:latin typeface="Arial" panose="020B0604020202020204" pitchFamily="34" charset="0"/>
                <a:cs typeface="Arial" panose="020B0604020202020204" pitchFamily="34" charset="0"/>
              </a:rPr>
              <a:t>Core Symptoms of ASD Mistaken for Psychosis</a:t>
            </a:r>
          </a:p>
        </p:txBody>
      </p:sp>
      <p:sp>
        <p:nvSpPr>
          <p:cNvPr id="3" name="Content Placeholder 2"/>
          <p:cNvSpPr>
            <a:spLocks noGrp="1"/>
          </p:cNvSpPr>
          <p:nvPr>
            <p:ph idx="1"/>
          </p:nvPr>
        </p:nvSpPr>
        <p:spPr/>
        <p:txBody>
          <a:bodyPr>
            <a:normAutofit/>
          </a:bodyPr>
          <a:lstStyle/>
          <a:p>
            <a:r>
              <a:rPr lang="en-US" dirty="0"/>
              <a:t>Developmental History indicates presence of symptoms stable from early childhood</a:t>
            </a:r>
          </a:p>
          <a:p>
            <a:r>
              <a:rPr lang="en-US" dirty="0"/>
              <a:t>Disorganized thought process without clear history of delusions or hallucinations</a:t>
            </a:r>
          </a:p>
          <a:p>
            <a:r>
              <a:rPr lang="en-US" dirty="0"/>
              <a:t>“Delusions” consistent with abnormal preoccupation with stereotyped interests</a:t>
            </a:r>
          </a:p>
          <a:p>
            <a:r>
              <a:rPr lang="en-US" dirty="0"/>
              <a:t>No decline in overall functioning from baseline</a:t>
            </a:r>
          </a:p>
        </p:txBody>
      </p:sp>
    </p:spTree>
    <p:extLst>
      <p:ext uri="{BB962C8B-B14F-4D97-AF65-F5344CB8AC3E}">
        <p14:creationId xmlns:p14="http://schemas.microsoft.com/office/powerpoint/2010/main" val="1939082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378883" cy="1143000"/>
          </a:xfrm>
        </p:spPr>
        <p:txBody>
          <a:bodyPr>
            <a:normAutofit fontScale="90000"/>
          </a:bodyPr>
          <a:lstStyle/>
          <a:p>
            <a:r>
              <a:rPr lang="en-US" b="1" dirty="0">
                <a:latin typeface="Arial" panose="020B0604020202020204" pitchFamily="34" charset="0"/>
                <a:cs typeface="Arial" panose="020B0604020202020204" pitchFamily="34" charset="0"/>
              </a:rPr>
              <a:t>Comorbidity of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Schizophrenia Spectrum Disorder </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New onset of delusions and/or hallucinations (from external source) lasting more than one month</a:t>
            </a:r>
          </a:p>
          <a:p>
            <a:r>
              <a:rPr lang="en-US" dirty="0">
                <a:latin typeface="Arial" panose="020B0604020202020204" pitchFamily="34" charset="0"/>
                <a:cs typeface="Arial" panose="020B0604020202020204" pitchFamily="34" charset="0"/>
              </a:rPr>
              <a:t>Disorganization of thought or behavior that is a clear change from baseline</a:t>
            </a:r>
          </a:p>
          <a:p>
            <a:r>
              <a:rPr lang="en-US" dirty="0">
                <a:latin typeface="Arial" panose="020B0604020202020204" pitchFamily="34" charset="0"/>
                <a:cs typeface="Arial" panose="020B0604020202020204" pitchFamily="34" charset="0"/>
              </a:rPr>
              <a:t>Degree of magical thinking or inability to distinguish fantasy from reality that is a clear change from baseline</a:t>
            </a:r>
          </a:p>
          <a:p>
            <a:r>
              <a:rPr lang="en-US" dirty="0">
                <a:latin typeface="Arial" panose="020B0604020202020204" pitchFamily="34" charset="0"/>
                <a:cs typeface="Arial" panose="020B0604020202020204" pitchFamily="34" charset="0"/>
              </a:rPr>
              <a:t>Also consider comorbidity of mood and/or anxiety disorder that coincide with onset of psychotic symptoms</a:t>
            </a:r>
          </a:p>
          <a:p>
            <a:r>
              <a:rPr lang="en-US" dirty="0">
                <a:latin typeface="Arial" panose="020B0604020202020204" pitchFamily="34" charset="0"/>
                <a:cs typeface="Arial" panose="020B0604020202020204" pitchFamily="34" charset="0"/>
              </a:rPr>
              <a:t>Significant decline in overall functioning</a:t>
            </a:r>
          </a:p>
          <a:p>
            <a:endParaRPr lang="en-US" dirty="0"/>
          </a:p>
        </p:txBody>
      </p:sp>
    </p:spTree>
    <p:extLst>
      <p:ext uri="{BB962C8B-B14F-4D97-AF65-F5344CB8AC3E}">
        <p14:creationId xmlns:p14="http://schemas.microsoft.com/office/powerpoint/2010/main" val="608563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0" y="274638"/>
            <a:ext cx="9105900" cy="1143000"/>
          </a:xfrm>
        </p:spPr>
        <p:txBody>
          <a:bodyPr>
            <a:normAutofit/>
          </a:bodyPr>
          <a:lstStyle/>
          <a:p>
            <a:r>
              <a:rPr lang="en-US" sz="3600" b="1" dirty="0">
                <a:latin typeface="Arial" panose="020B0604020202020204" pitchFamily="34" charset="0"/>
                <a:cs typeface="Arial" panose="020B0604020202020204" pitchFamily="34" charset="0"/>
              </a:rPr>
              <a:t>Diagnostic Rating Scales &amp; Standardized Assessments for Autism</a:t>
            </a:r>
            <a:endParaRPr lang="en-US" sz="36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4699761"/>
              </p:ext>
            </p:extLst>
          </p:nvPr>
        </p:nvGraphicFramePr>
        <p:xfrm>
          <a:off x="1231900" y="1600201"/>
          <a:ext cx="8978899" cy="4481767"/>
        </p:xfrm>
        <a:graphic>
          <a:graphicData uri="http://schemas.openxmlformats.org/drawingml/2006/table">
            <a:tbl>
              <a:tblPr firstRow="1" bandRow="1">
                <a:tableStyleId>{93296810-A885-4BE3-A3E7-6D5BEEA58F35}</a:tableStyleId>
              </a:tblPr>
              <a:tblGrid>
                <a:gridCol w="964675">
                  <a:extLst>
                    <a:ext uri="{9D8B030D-6E8A-4147-A177-3AD203B41FA5}">
                      <a16:colId xmlns:a16="http://schemas.microsoft.com/office/drawing/2014/main" val="20000"/>
                    </a:ext>
                  </a:extLst>
                </a:gridCol>
                <a:gridCol w="3042437">
                  <a:extLst>
                    <a:ext uri="{9D8B030D-6E8A-4147-A177-3AD203B41FA5}">
                      <a16:colId xmlns:a16="http://schemas.microsoft.com/office/drawing/2014/main" val="20001"/>
                    </a:ext>
                  </a:extLst>
                </a:gridCol>
                <a:gridCol w="2003556">
                  <a:extLst>
                    <a:ext uri="{9D8B030D-6E8A-4147-A177-3AD203B41FA5}">
                      <a16:colId xmlns:a16="http://schemas.microsoft.com/office/drawing/2014/main" val="20002"/>
                    </a:ext>
                  </a:extLst>
                </a:gridCol>
                <a:gridCol w="2968231">
                  <a:extLst>
                    <a:ext uri="{9D8B030D-6E8A-4147-A177-3AD203B41FA5}">
                      <a16:colId xmlns:a16="http://schemas.microsoft.com/office/drawing/2014/main" val="20003"/>
                    </a:ext>
                  </a:extLst>
                </a:gridCol>
              </a:tblGrid>
              <a:tr h="370840">
                <a:tc>
                  <a:txBody>
                    <a:bodyPr/>
                    <a:lstStyle/>
                    <a:p>
                      <a:pPr marL="457200" marR="0" indent="-457200" algn="ctr">
                        <a:lnSpc>
                          <a:spcPct val="200000"/>
                        </a:lnSpc>
                        <a:spcBef>
                          <a:spcPts val="0"/>
                        </a:spcBef>
                        <a:spcAft>
                          <a:spcPts val="1000"/>
                        </a:spcAft>
                      </a:pPr>
                      <a:r>
                        <a:rPr lang="en-US" sz="1800" u="none" dirty="0">
                          <a:effectLst/>
                          <a:latin typeface="Arial" panose="020B0604020202020204" pitchFamily="34" charset="0"/>
                          <a:cs typeface="Arial" panose="020B0604020202020204" pitchFamily="34" charset="0"/>
                        </a:rPr>
                        <a:t>Name</a:t>
                      </a:r>
                      <a:endParaRPr lang="en-US" sz="1800" u="none" dirty="0">
                        <a:effectLst/>
                        <a:latin typeface="Arial" panose="020B0604020202020204" pitchFamily="34" charset="0"/>
                        <a:ea typeface="Calibri"/>
                        <a:cs typeface="Arial" panose="020B0604020202020204" pitchFamily="34" charset="0"/>
                      </a:endParaRPr>
                    </a:p>
                  </a:txBody>
                  <a:tcPr marL="66001" marR="66001" marT="0" marB="0"/>
                </a:tc>
                <a:tc>
                  <a:txBody>
                    <a:bodyPr/>
                    <a:lstStyle/>
                    <a:p>
                      <a:pPr marL="457200" marR="0" indent="-457200" algn="ctr">
                        <a:lnSpc>
                          <a:spcPct val="200000"/>
                        </a:lnSpc>
                        <a:spcBef>
                          <a:spcPts val="0"/>
                        </a:spcBef>
                        <a:spcAft>
                          <a:spcPts val="1000"/>
                        </a:spcAft>
                      </a:pPr>
                      <a:r>
                        <a:rPr lang="en-US" sz="1800" u="none" dirty="0">
                          <a:effectLst/>
                          <a:latin typeface="Arial" panose="020B0604020202020204" pitchFamily="34" charset="0"/>
                          <a:cs typeface="Arial" panose="020B0604020202020204" pitchFamily="34" charset="0"/>
                        </a:rPr>
                        <a:t>Instrument type/Purpose</a:t>
                      </a:r>
                      <a:endParaRPr lang="en-US" sz="1800" u="none" dirty="0">
                        <a:effectLst/>
                        <a:latin typeface="Arial" panose="020B0604020202020204" pitchFamily="34" charset="0"/>
                        <a:ea typeface="Calibri"/>
                        <a:cs typeface="Arial" panose="020B0604020202020204" pitchFamily="34" charset="0"/>
                      </a:endParaRPr>
                    </a:p>
                  </a:txBody>
                  <a:tcPr marL="66001" marR="66001" marT="0" marB="0"/>
                </a:tc>
                <a:tc>
                  <a:txBody>
                    <a:bodyPr/>
                    <a:lstStyle/>
                    <a:p>
                      <a:pPr marL="457200" marR="0" indent="-457200" algn="ctr">
                        <a:lnSpc>
                          <a:spcPct val="200000"/>
                        </a:lnSpc>
                        <a:spcBef>
                          <a:spcPts val="0"/>
                        </a:spcBef>
                        <a:spcAft>
                          <a:spcPts val="1000"/>
                        </a:spcAft>
                      </a:pPr>
                      <a:r>
                        <a:rPr lang="en-US" sz="1800" u="none" dirty="0">
                          <a:effectLst/>
                          <a:latin typeface="Arial" panose="020B0604020202020204" pitchFamily="34" charset="0"/>
                          <a:cs typeface="Arial" panose="020B0604020202020204" pitchFamily="34" charset="0"/>
                        </a:rPr>
                        <a:t>Age </a:t>
                      </a:r>
                      <a:endParaRPr lang="en-US" sz="1800" u="none" dirty="0">
                        <a:effectLst/>
                        <a:latin typeface="Arial" panose="020B0604020202020204" pitchFamily="34" charset="0"/>
                        <a:ea typeface="Calibri"/>
                        <a:cs typeface="Arial" panose="020B0604020202020204" pitchFamily="34" charset="0"/>
                      </a:endParaRPr>
                    </a:p>
                  </a:txBody>
                  <a:tcPr marL="66001" marR="66001" marT="0" marB="0"/>
                </a:tc>
                <a:tc>
                  <a:txBody>
                    <a:bodyPr/>
                    <a:lstStyle/>
                    <a:p>
                      <a:pPr marL="457200" marR="0" indent="-457200" algn="ctr">
                        <a:lnSpc>
                          <a:spcPct val="200000"/>
                        </a:lnSpc>
                        <a:spcBef>
                          <a:spcPts val="0"/>
                        </a:spcBef>
                        <a:spcAft>
                          <a:spcPts val="1000"/>
                        </a:spcAft>
                      </a:pPr>
                      <a:r>
                        <a:rPr lang="en-US" sz="1800" u="none" dirty="0">
                          <a:effectLst/>
                          <a:latin typeface="Arial" panose="020B0604020202020204" pitchFamily="34" charset="0"/>
                          <a:cs typeface="Arial" panose="020B0604020202020204" pitchFamily="34" charset="0"/>
                        </a:rPr>
                        <a:t>Time</a:t>
                      </a:r>
                      <a:endParaRPr lang="en-US" sz="1800" u="none" dirty="0">
                        <a:effectLst/>
                        <a:latin typeface="Arial" panose="020B0604020202020204" pitchFamily="34" charset="0"/>
                        <a:ea typeface="Calibri"/>
                        <a:cs typeface="Arial" panose="020B0604020202020204" pitchFamily="34" charset="0"/>
                      </a:endParaRPr>
                    </a:p>
                  </a:txBody>
                  <a:tcPr marL="66001" marR="66001" marT="0" marB="0"/>
                </a:tc>
                <a:extLst>
                  <a:ext uri="{0D108BD9-81ED-4DB2-BD59-A6C34878D82A}">
                    <a16:rowId xmlns:a16="http://schemas.microsoft.com/office/drawing/2014/main" val="10000"/>
                  </a:ext>
                </a:extLst>
              </a:tr>
              <a:tr h="370840">
                <a:tc>
                  <a:txBody>
                    <a:bodyPr/>
                    <a:lstStyle/>
                    <a:p>
                      <a:r>
                        <a:rPr lang="en-US" b="1" dirty="0">
                          <a:latin typeface="Arial" panose="020B0604020202020204" pitchFamily="34" charset="0"/>
                          <a:cs typeface="Arial" panose="020B0604020202020204" pitchFamily="34" charset="0"/>
                        </a:rPr>
                        <a:t>ADOS</a:t>
                      </a:r>
                    </a:p>
                  </a:txBody>
                  <a:tcPr/>
                </a:tc>
                <a:tc>
                  <a:txBody>
                    <a:bodyPr/>
                    <a:lstStyle/>
                    <a:p>
                      <a:r>
                        <a:rPr lang="en-US" dirty="0">
                          <a:latin typeface="Arial" panose="020B0604020202020204" pitchFamily="34" charset="0"/>
                          <a:cs typeface="Arial" panose="020B0604020202020204" pitchFamily="34" charset="0"/>
                        </a:rPr>
                        <a:t>Standardized behavioral observation and coding </a:t>
                      </a:r>
                    </a:p>
                  </a:txBody>
                  <a:tcPr/>
                </a:tc>
                <a:tc>
                  <a:txBody>
                    <a:bodyPr/>
                    <a:lstStyle/>
                    <a:p>
                      <a:pPr lvl="0"/>
                      <a:r>
                        <a:rPr lang="en-US" dirty="0">
                          <a:latin typeface="Arial" panose="020B0604020202020204" pitchFamily="34" charset="0"/>
                          <a:cs typeface="Arial" panose="020B0604020202020204" pitchFamily="34" charset="0"/>
                        </a:rPr>
                        <a:t>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edition:</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12 months-adulthood</a:t>
                      </a:r>
                    </a:p>
                  </a:txBody>
                  <a:tcPr/>
                </a:tc>
                <a:tc>
                  <a:txBody>
                    <a:bodyPr/>
                    <a:lstStyle/>
                    <a:p>
                      <a:r>
                        <a:rPr lang="en-US" dirty="0">
                          <a:latin typeface="Arial" panose="020B0604020202020204" pitchFamily="34" charset="0"/>
                          <a:cs typeface="Arial" panose="020B0604020202020204" pitchFamily="34" charset="0"/>
                        </a:rPr>
                        <a:t>Training to administer </a:t>
                      </a:r>
                    </a:p>
                    <a:p>
                      <a:r>
                        <a:rPr lang="en-US" dirty="0">
                          <a:latin typeface="Arial" panose="020B0604020202020204" pitchFamily="34" charset="0"/>
                          <a:cs typeface="Arial" panose="020B0604020202020204" pitchFamily="34" charset="0"/>
                        </a:rPr>
                        <a:t>Admin: 40-60 min</a:t>
                      </a:r>
                    </a:p>
                  </a:txBody>
                  <a:tcPr/>
                </a:tc>
                <a:extLst>
                  <a:ext uri="{0D108BD9-81ED-4DB2-BD59-A6C34878D82A}">
                    <a16:rowId xmlns:a16="http://schemas.microsoft.com/office/drawing/2014/main" val="10001"/>
                  </a:ext>
                </a:extLst>
              </a:tr>
              <a:tr h="1000760">
                <a:tc>
                  <a:txBody>
                    <a:bodyPr/>
                    <a:lstStyle/>
                    <a:p>
                      <a:r>
                        <a:rPr lang="en-US" b="1" dirty="0">
                          <a:latin typeface="Arial" panose="020B0604020202020204" pitchFamily="34" charset="0"/>
                          <a:cs typeface="Arial" panose="020B0604020202020204" pitchFamily="34" charset="0"/>
                        </a:rPr>
                        <a:t>ADI-R </a:t>
                      </a:r>
                    </a:p>
                  </a:txBody>
                  <a:tcPr/>
                </a:tc>
                <a:tc>
                  <a:txBody>
                    <a:bodyPr/>
                    <a:lstStyle/>
                    <a:p>
                      <a:r>
                        <a:rPr lang="en-US" dirty="0">
                          <a:latin typeface="Arial" panose="020B0604020202020204" pitchFamily="34" charset="0"/>
                          <a:cs typeface="Arial" panose="020B0604020202020204" pitchFamily="34" charset="0"/>
                        </a:rPr>
                        <a:t>Standardized caregiver interview and response coding</a:t>
                      </a: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Training to administer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Admin: 1.5-2.5 </a:t>
                      </a:r>
                      <a:r>
                        <a:rPr lang="en-US" dirty="0" err="1">
                          <a:latin typeface="Arial" panose="020B0604020202020204" pitchFamily="34" charset="0"/>
                          <a:cs typeface="Arial" panose="020B0604020202020204" pitchFamily="34" charset="0"/>
                        </a:rPr>
                        <a:t>hrs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b="1" dirty="0">
                          <a:latin typeface="Arial" panose="020B0604020202020204" pitchFamily="34" charset="0"/>
                          <a:cs typeface="Arial" panose="020B0604020202020204" pitchFamily="34" charset="0"/>
                        </a:rPr>
                        <a:t>SCQ</a:t>
                      </a:r>
                    </a:p>
                  </a:txBody>
                  <a:tcPr/>
                </a:tc>
                <a:tc>
                  <a:txBody>
                    <a:bodyPr/>
                    <a:lstStyle/>
                    <a:p>
                      <a:r>
                        <a:rPr lang="en-US" dirty="0">
                          <a:latin typeface="Arial" panose="020B0604020202020204" pitchFamily="34" charset="0"/>
                          <a:cs typeface="Arial" panose="020B0604020202020204" pitchFamily="34" charset="0"/>
                        </a:rPr>
                        <a:t>Parent questionnaire with 40 yes/no items; Current and Lifetime forms available</a:t>
                      </a: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Admin: 10 min </a:t>
                      </a:r>
                    </a:p>
                  </a:txBody>
                  <a:tcPr/>
                </a:tc>
                <a:extLst>
                  <a:ext uri="{0D108BD9-81ED-4DB2-BD59-A6C34878D82A}">
                    <a16:rowId xmlns:a16="http://schemas.microsoft.com/office/drawing/2014/main" val="10003"/>
                  </a:ext>
                </a:extLst>
              </a:tr>
              <a:tr h="370840">
                <a:tc>
                  <a:txBody>
                    <a:bodyPr/>
                    <a:lstStyle/>
                    <a:p>
                      <a:r>
                        <a:rPr lang="en-US" b="1" dirty="0">
                          <a:latin typeface="Arial" panose="020B0604020202020204" pitchFamily="34" charset="0"/>
                          <a:cs typeface="Arial" panose="020B0604020202020204" pitchFamily="34" charset="0"/>
                        </a:rPr>
                        <a:t>SRS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Parent and/or teacher rating scale; assessment of impairment severity in various subdomains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2.5</a:t>
                      </a:r>
                      <a:r>
                        <a:rPr lang="en-US" baseline="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18 years </a:t>
                      </a:r>
                    </a:p>
                    <a:p>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Admin: 15-20 min</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94353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71DD-22A5-AF25-C268-74F29F47F0C9}"/>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Rating Scales that may be useful in diagnosing psychosis-autism</a:t>
            </a:r>
          </a:p>
        </p:txBody>
      </p:sp>
      <p:sp>
        <p:nvSpPr>
          <p:cNvPr id="3" name="Content Placeholder 2">
            <a:extLst>
              <a:ext uri="{FF2B5EF4-FFF2-40B4-BE49-F238E27FC236}">
                <a16:creationId xmlns:a16="http://schemas.microsoft.com/office/drawing/2014/main" id="{0FF77B5B-466D-103D-7C65-32E7B1852AF9}"/>
              </a:ext>
            </a:extLst>
          </p:cNvPr>
          <p:cNvSpPr>
            <a:spLocks noGrp="1"/>
          </p:cNvSpPr>
          <p:nvPr>
            <p:ph idx="1"/>
          </p:nvPr>
        </p:nvSpPr>
        <p:spPr/>
        <p:txBody>
          <a:bodyPr>
            <a:normAutofit fontScale="77500" lnSpcReduction="20000"/>
          </a:bodyPr>
          <a:lstStyle/>
          <a:p>
            <a:r>
              <a:rPr lang="en-US" b="1" dirty="0">
                <a:latin typeface="Arial" panose="020B0604020202020204" pitchFamily="34" charset="0"/>
                <a:cs typeface="Arial" panose="020B0604020202020204" pitchFamily="34" charset="0"/>
              </a:rPr>
              <a:t>PANSS- Positive and Negative Syndrome Scale-</a:t>
            </a:r>
            <a:r>
              <a:rPr lang="en-US" b="1" i="0" dirty="0">
                <a:solidFill>
                  <a:srgbClr val="202124"/>
                </a:solidFill>
                <a:effectLst/>
                <a:latin typeface="Arial" panose="020B0604020202020204" pitchFamily="34" charset="0"/>
                <a:cs typeface="Arial" panose="020B0604020202020204" pitchFamily="34" charset="0"/>
              </a:rPr>
              <a:t> </a:t>
            </a:r>
            <a:r>
              <a:rPr lang="en-US" b="0" i="0" dirty="0">
                <a:solidFill>
                  <a:srgbClr val="202124"/>
                </a:solidFill>
                <a:effectLst/>
                <a:latin typeface="Arial" panose="020B0604020202020204" pitchFamily="34" charset="0"/>
                <a:cs typeface="Arial" panose="020B0604020202020204" pitchFamily="34" charset="0"/>
              </a:rPr>
              <a:t>30-item clinical scale which evaluates general psychopathology, positive and negative symptoms. Each item is rated on a 7-point symptom severity scale, ranging from 1 (absent) to 7 (extremely severe).</a:t>
            </a:r>
          </a:p>
          <a:p>
            <a:r>
              <a:rPr lang="en-US" b="1" dirty="0">
                <a:solidFill>
                  <a:srgbClr val="202124"/>
                </a:solidFill>
                <a:latin typeface="Arial" panose="020B0604020202020204" pitchFamily="34" charset="0"/>
                <a:cs typeface="Arial" panose="020B0604020202020204" pitchFamily="34" charset="0"/>
              </a:rPr>
              <a:t>Brief Psychiatric Rating Scale-</a:t>
            </a:r>
            <a:r>
              <a:rPr lang="en-US" b="0" i="0" dirty="0">
                <a:solidFill>
                  <a:srgbClr val="202124"/>
                </a:solidFill>
                <a:effectLst/>
                <a:latin typeface="Arial" panose="020B0604020202020204" pitchFamily="34" charset="0"/>
                <a:cs typeface="Arial" panose="020B0604020202020204" pitchFamily="34" charset="0"/>
              </a:rPr>
              <a:t> one of the most widely-used instruments enabling the clinician to </a:t>
            </a:r>
            <a:r>
              <a:rPr lang="en-US" b="1" i="0" dirty="0">
                <a:solidFill>
                  <a:srgbClr val="202124"/>
                </a:solidFill>
                <a:effectLst/>
                <a:latin typeface="Arial" panose="020B0604020202020204" pitchFamily="34" charset="0"/>
                <a:cs typeface="Arial" panose="020B0604020202020204" pitchFamily="34" charset="0"/>
              </a:rPr>
              <a:t>quickly gather information about the possible presence and severity of various psychiatric symptom</a:t>
            </a:r>
          </a:p>
          <a:p>
            <a:r>
              <a:rPr lang="en-US" b="1" i="0" dirty="0">
                <a:solidFill>
                  <a:srgbClr val="202124"/>
                </a:solidFill>
                <a:effectLst/>
                <a:latin typeface="Arial" panose="020B0604020202020204" pitchFamily="34" charset="0"/>
                <a:cs typeface="Arial" panose="020B0604020202020204" pitchFamily="34" charset="0"/>
              </a:rPr>
              <a:t>Aberrant Behavior Checklist (ABC) </a:t>
            </a:r>
            <a:r>
              <a:rPr lang="en-US" b="0" i="0" dirty="0">
                <a:solidFill>
                  <a:srgbClr val="202124"/>
                </a:solidFill>
                <a:effectLst/>
                <a:latin typeface="Arial" panose="020B0604020202020204" pitchFamily="34" charset="0"/>
                <a:cs typeface="Arial" panose="020B0604020202020204" pitchFamily="34" charset="0"/>
              </a:rPr>
              <a:t>is one of the few empirically developed scales designed to measure psychiatric symptoms and behavioral disturbance exhibited by individuals with IDD across 5 domains: Irritability, Agitation, &amp; Crying; </a:t>
            </a:r>
            <a:r>
              <a:rPr lang="en-US" b="1" i="1" dirty="0">
                <a:solidFill>
                  <a:srgbClr val="202124"/>
                </a:solidFill>
                <a:effectLst/>
                <a:latin typeface="Arial" panose="020B0604020202020204" pitchFamily="34" charset="0"/>
                <a:cs typeface="Arial" panose="020B0604020202020204" pitchFamily="34" charset="0"/>
              </a:rPr>
              <a:t>Lethargy/Social Withdrawal</a:t>
            </a:r>
            <a:r>
              <a:rPr lang="en-US" b="0" i="0" dirty="0">
                <a:solidFill>
                  <a:srgbClr val="202124"/>
                </a:solidFill>
                <a:effectLst/>
                <a:latin typeface="Arial" panose="020B0604020202020204" pitchFamily="34" charset="0"/>
                <a:cs typeface="Arial" panose="020B0604020202020204" pitchFamily="34" charset="0"/>
              </a:rPr>
              <a:t>; Stereotypic Behavior; Hyperactivity/Noncompliance</a:t>
            </a:r>
            <a:endParaRPr lang="en-US" b="1" i="0" dirty="0">
              <a:solidFill>
                <a:srgbClr val="202124"/>
              </a:solidFill>
              <a:effectLst/>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Positive and Negative Syndrome Scale for Schizophrenia Autism Severity Scale (PAUSS) </a:t>
            </a:r>
            <a:r>
              <a:rPr lang="en-US" dirty="0">
                <a:latin typeface="Arial" panose="020B0604020202020204" pitchFamily="34" charset="0"/>
                <a:cs typeface="Arial" panose="020B0604020202020204" pitchFamily="34" charset="0"/>
              </a:rPr>
              <a:t>some evidence for the reliability and validity of PAUSS scores for quantifying autism symptom severity </a:t>
            </a:r>
            <a:r>
              <a:rPr lang="en-US" dirty="0" err="1">
                <a:latin typeface="Arial" panose="020B0604020202020204" pitchFamily="34" charset="0"/>
                <a:cs typeface="Arial" panose="020B0604020202020204" pitchFamily="34" charset="0"/>
              </a:rPr>
              <a:t>transdiagnostically</a:t>
            </a:r>
            <a:r>
              <a:rPr lang="en-US" dirty="0">
                <a:latin typeface="Arial" panose="020B0604020202020204" pitchFamily="34" charset="0"/>
                <a:cs typeface="Arial" panose="020B0604020202020204" pitchFamily="34" charset="0"/>
              </a:rPr>
              <a:t> and to identify ‘‘autistic phenotypes” in schizophrenia (Pina-Camacho et al, 2022)</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220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7153818"/>
              </p:ext>
            </p:extLst>
          </p:nvPr>
        </p:nvGraphicFramePr>
        <p:xfrm>
          <a:off x="1981200" y="304800"/>
          <a:ext cx="8229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195711" y="5874098"/>
            <a:ext cx="6019800" cy="461665"/>
          </a:xfrm>
          <a:prstGeom prst="rect">
            <a:avLst/>
          </a:prstGeom>
          <a:noFill/>
        </p:spPr>
        <p:txBody>
          <a:bodyPr wrap="square" rtlCol="0">
            <a:spAutoFit/>
          </a:bodyPr>
          <a:lstStyle/>
          <a:p>
            <a:pPr algn="ctr"/>
            <a:r>
              <a:rPr lang="en-US" sz="2400" b="1" dirty="0">
                <a:solidFill>
                  <a:srgbClr val="FFFF00"/>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Autism ↔ Schizophrenia</a:t>
            </a:r>
          </a:p>
        </p:txBody>
      </p:sp>
    </p:spTree>
    <p:extLst>
      <p:ext uri="{BB962C8B-B14F-4D97-AF65-F5344CB8AC3E}">
        <p14:creationId xmlns:p14="http://schemas.microsoft.com/office/powerpoint/2010/main" val="371354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1744-08D7-9D4E-A17D-3FDD88A0EE2F}"/>
              </a:ext>
            </a:extLst>
          </p:cNvPr>
          <p:cNvSpPr>
            <a:spLocks noGrp="1"/>
          </p:cNvSpPr>
          <p:nvPr>
            <p:ph type="title"/>
          </p:nvPr>
        </p:nvSpPr>
        <p:spPr>
          <a:xfrm>
            <a:off x="2152650" y="400569"/>
            <a:ext cx="7886700" cy="623899"/>
          </a:xfrm>
        </p:spPr>
        <p:txBody>
          <a:bodyPr>
            <a:normAutofit/>
          </a:bodyPr>
          <a:lstStyle/>
          <a:p>
            <a:br>
              <a:rPr lang="en-US" sz="1400" dirty="0"/>
            </a:br>
            <a:r>
              <a:rPr lang="en-US" sz="1400" b="1" dirty="0"/>
              <a:t>Acknowledgment</a:t>
            </a:r>
          </a:p>
        </p:txBody>
      </p:sp>
      <p:sp>
        <p:nvSpPr>
          <p:cNvPr id="4" name="Content Placeholder 3">
            <a:extLst>
              <a:ext uri="{FF2B5EF4-FFF2-40B4-BE49-F238E27FC236}">
                <a16:creationId xmlns:a16="http://schemas.microsoft.com/office/drawing/2014/main" id="{8C276D17-46A5-2F45-96FA-8FB427AA5C80}"/>
              </a:ext>
            </a:extLst>
          </p:cNvPr>
          <p:cNvSpPr txBox="1">
            <a:spLocks noGrp="1"/>
          </p:cNvSpPr>
          <p:nvPr>
            <p:ph idx="1"/>
          </p:nvPr>
        </p:nvSpPr>
        <p:spPr>
          <a:xfrm>
            <a:off x="2152650" y="1024467"/>
            <a:ext cx="7886700" cy="4935710"/>
          </a:xfrm>
          <a:prstGeom prst="rect">
            <a:avLst/>
          </a:prstGeom>
          <a:noFill/>
        </p:spPr>
        <p:txBody>
          <a:bodyPr wrap="square" rtlCol="0">
            <a:spAutoFit/>
          </a:bodyPr>
          <a:lstStyle/>
          <a:p>
            <a:pPr marL="0" indent="0">
              <a:buNone/>
            </a:pPr>
            <a:r>
              <a:rPr lang="en-US" sz="1400" dirty="0"/>
              <a:t>Presented in 2022 by the Mental Health Technology Transfer Center (MHTTC) Network.</a:t>
            </a:r>
          </a:p>
          <a:p>
            <a:endParaRPr lang="en-US" sz="1400" dirty="0"/>
          </a:p>
          <a:p>
            <a:pPr marL="0" indent="0" defTabSz="457200">
              <a:lnSpc>
                <a:spcPct val="100000"/>
              </a:lnSpc>
              <a:spcBef>
                <a:spcPts val="0"/>
              </a:spcBef>
              <a:buNone/>
              <a:defRPr/>
            </a:pPr>
            <a:r>
              <a:rPr lang="en-US" sz="1400" dirty="0"/>
              <a:t>This presentation was prepared for the New England Mental Health Technology Transfer Center (MHTTC) Network under a cooperative agreement from the Substance Abuse and Mental Health Services Administration (SAMHSA). All material appearing in this publication, except that taken directly from copyrighted sources, is in the public domain and may be reproduced or copied without permission from SAMHSA or the authors. Citation of the source is appreciated. Do not reproduce or distribute this publication for a fee without specific, written authorization from </a:t>
            </a:r>
            <a:r>
              <a:rPr lang="en-US" sz="1400" dirty="0">
                <a:latin typeface="+mn-lt"/>
                <a:cs typeface="+mn-cs"/>
              </a:rPr>
              <a:t>New England MHTTC.  </a:t>
            </a:r>
            <a:r>
              <a:rPr lang="en-US" sz="1400" dirty="0"/>
              <a:t>For more information on obtaining copies of this publication, email us at </a:t>
            </a:r>
            <a:r>
              <a:rPr lang="en-US" sz="1400" dirty="0">
                <a:hlinkClick r:id="rId3"/>
              </a:rPr>
              <a:t>newengland@mhttcnetwork.org</a:t>
            </a:r>
            <a:r>
              <a:rPr lang="en-US" sz="1400" dirty="0"/>
              <a:t>. </a:t>
            </a:r>
            <a:br>
              <a:rPr lang="en-US" sz="1400" dirty="0"/>
            </a:br>
            <a:endParaRPr lang="en-US" sz="1400" dirty="0"/>
          </a:p>
          <a:p>
            <a:pPr marL="0" indent="0" defTabSz="457200">
              <a:lnSpc>
                <a:spcPct val="100000"/>
              </a:lnSpc>
              <a:spcBef>
                <a:spcPts val="0"/>
              </a:spcBef>
              <a:buNone/>
              <a:defRPr/>
            </a:pPr>
            <a:r>
              <a:rPr lang="en-US" sz="1400" dirty="0"/>
              <a:t>At the time of this publication, Miriam E. Delphin-</a:t>
            </a:r>
            <a:r>
              <a:rPr lang="en-US" sz="1400" dirty="0" err="1"/>
              <a:t>Rittmon</a:t>
            </a:r>
            <a:r>
              <a:rPr lang="en-US" sz="1400" dirty="0"/>
              <a:t>, </a:t>
            </a:r>
            <a:r>
              <a:rPr lang="en-US" sz="1400" dirty="0" err="1"/>
              <a:t>Ph.D</a:t>
            </a:r>
            <a:r>
              <a:rPr lang="en-US" sz="1400" dirty="0"/>
              <a:t>, served as Assistant Secretary for Mental Health and Substance Use in the U.S. Department of Health and Human Services and the Administrator of the Substance Abuse and Mental Health Services Administration.</a:t>
            </a:r>
          </a:p>
          <a:p>
            <a:pPr marL="0" indent="0">
              <a:buNone/>
            </a:pPr>
            <a:r>
              <a:rPr lang="en-US" sz="1400" dirty="0"/>
              <a:t>The opinions expressed herein are the view of TTC Network and do not reflect the official position of the Department of Health and Human Services (DHHS), SAMHSA. No official support or endorsement of DHHS, SAMHSA, for the opinions described in this document is intended or should be inferred.</a:t>
            </a:r>
          </a:p>
          <a:p>
            <a:pPr marL="0" indent="0">
              <a:buNone/>
            </a:pPr>
            <a:r>
              <a:rPr lang="en-US" sz="1400" dirty="0"/>
              <a:t>This work is supported by grants </a:t>
            </a:r>
            <a:r>
              <a:rPr lang="en-US" sz="1400" dirty="0">
                <a:solidFill>
                  <a:srgbClr val="CC4927"/>
                </a:solidFill>
              </a:rPr>
              <a:t>#1H79SM081775</a:t>
            </a:r>
            <a:r>
              <a:rPr lang="en-US" sz="1400" dirty="0"/>
              <a:t> from the Department of Health and Human Services, Substance Abuse and Mental Health Services Administration.</a:t>
            </a:r>
          </a:p>
          <a:p>
            <a:pPr marL="0" indent="0">
              <a:buNone/>
            </a:pPr>
            <a:r>
              <a:rPr lang="en-US" sz="1400" dirty="0"/>
              <a:t>Presented 2022</a:t>
            </a:r>
          </a:p>
        </p:txBody>
      </p:sp>
    </p:spTree>
    <p:extLst>
      <p:ext uri="{BB962C8B-B14F-4D97-AF65-F5344CB8AC3E}">
        <p14:creationId xmlns:p14="http://schemas.microsoft.com/office/powerpoint/2010/main" val="2006445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963738" y="339726"/>
            <a:ext cx="8229600" cy="1700213"/>
          </a:xfrm>
          <a:noFill/>
        </p:spPr>
        <p:txBody>
          <a:bodyPr/>
          <a:lstStyle/>
          <a:p>
            <a:pPr eaLnBrk="1" hangingPunct="1"/>
            <a:r>
              <a:rPr lang="en-US" sz="4000" b="1" dirty="0">
                <a:latin typeface="Arial" charset="0"/>
                <a:ea typeface="Arial" charset="0"/>
                <a:cs typeface="Arial" charset="0"/>
              </a:rPr>
              <a:t>PSYCHOSIS</a:t>
            </a:r>
            <a:br>
              <a:rPr lang="en-US" sz="4000" b="1" dirty="0">
                <a:latin typeface="Arial" charset="0"/>
                <a:ea typeface="Arial" charset="0"/>
                <a:cs typeface="Arial" charset="0"/>
              </a:rPr>
            </a:br>
            <a:r>
              <a:rPr lang="en-US" sz="2400" dirty="0">
                <a:latin typeface="Calibri" charset="0"/>
              </a:rPr>
              <a:t>Starling &amp; Dossetor  (2009)</a:t>
            </a:r>
            <a:endParaRPr lang="en-US" sz="2200" b="1" dirty="0">
              <a:latin typeface="Calibri" charset="0"/>
            </a:endParaRPr>
          </a:p>
        </p:txBody>
      </p:sp>
      <p:sp>
        <p:nvSpPr>
          <p:cNvPr id="25602" name="Content Placeholder 2"/>
          <p:cNvSpPr>
            <a:spLocks noGrp="1"/>
          </p:cNvSpPr>
          <p:nvPr>
            <p:ph idx="1"/>
          </p:nvPr>
        </p:nvSpPr>
        <p:spPr>
          <a:xfrm>
            <a:off x="1524000" y="1783830"/>
            <a:ext cx="9144000" cy="5074170"/>
          </a:xfrm>
        </p:spPr>
        <p:txBody>
          <a:bodyPr>
            <a:noAutofit/>
          </a:bodyPr>
          <a:lstStyle/>
          <a:p>
            <a:pPr eaLnBrk="1" hangingPunct="1">
              <a:lnSpc>
                <a:spcPct val="90000"/>
              </a:lnSpc>
            </a:pPr>
            <a:r>
              <a:rPr lang="en-US" sz="3200" dirty="0">
                <a:latin typeface="Arial" charset="0"/>
                <a:ea typeface="Arial" charset="0"/>
                <a:cs typeface="Arial" charset="0"/>
              </a:rPr>
              <a:t>Thought disorder and bizarre behavior –unreliable due to the fact that they are also core PDD symptoms.</a:t>
            </a:r>
          </a:p>
          <a:p>
            <a:pPr eaLnBrk="1" hangingPunct="1">
              <a:lnSpc>
                <a:spcPct val="90000"/>
              </a:lnSpc>
            </a:pPr>
            <a:r>
              <a:rPr lang="en-US" sz="3200" dirty="0">
                <a:latin typeface="Arial" charset="0"/>
                <a:ea typeface="Arial" charset="0"/>
                <a:cs typeface="Arial" charset="0"/>
              </a:rPr>
              <a:t>Delusions -more reliable but cautiously useful as </a:t>
            </a:r>
            <a:r>
              <a:rPr lang="ja-JP" altLang="en-US" sz="3200" dirty="0">
                <a:latin typeface="Arial" charset="0"/>
                <a:ea typeface="Arial" charset="0"/>
                <a:cs typeface="Arial" charset="0"/>
              </a:rPr>
              <a:t>“</a:t>
            </a:r>
            <a:r>
              <a:rPr lang="en-US" altLang="ja-JP" sz="3200" dirty="0">
                <a:latin typeface="Arial" charset="0"/>
                <a:ea typeface="Arial" charset="0"/>
                <a:cs typeface="Arial" charset="0"/>
              </a:rPr>
              <a:t>unusual world view</a:t>
            </a:r>
            <a:r>
              <a:rPr lang="ja-JP" altLang="en-US" sz="3200" dirty="0">
                <a:latin typeface="Arial" charset="0"/>
                <a:ea typeface="Arial" charset="0"/>
                <a:cs typeface="Arial" charset="0"/>
              </a:rPr>
              <a:t>”</a:t>
            </a:r>
            <a:r>
              <a:rPr lang="en-US" altLang="ja-JP" sz="3200" dirty="0">
                <a:latin typeface="Arial" charset="0"/>
                <a:ea typeface="Arial" charset="0"/>
                <a:cs typeface="Arial" charset="0"/>
              </a:rPr>
              <a:t> and idiosyncratic obsessions also seen commonly in ASDs</a:t>
            </a:r>
          </a:p>
          <a:p>
            <a:pPr eaLnBrk="1" hangingPunct="1">
              <a:lnSpc>
                <a:spcPct val="90000"/>
              </a:lnSpc>
            </a:pPr>
            <a:r>
              <a:rPr lang="en-US" sz="3200" dirty="0">
                <a:latin typeface="Arial" charset="0"/>
                <a:ea typeface="Arial" charset="0"/>
                <a:cs typeface="Arial" charset="0"/>
              </a:rPr>
              <a:t>Auditory hallucinations should be differentiated from self-talk or pseudo-hallucinations</a:t>
            </a:r>
          </a:p>
          <a:p>
            <a:pPr eaLnBrk="1" hangingPunct="1">
              <a:lnSpc>
                <a:spcPct val="90000"/>
              </a:lnSpc>
            </a:pPr>
            <a:r>
              <a:rPr lang="en-US" sz="3200" dirty="0">
                <a:latin typeface="Arial" charset="0"/>
                <a:ea typeface="Arial" charset="0"/>
                <a:cs typeface="Arial" charset="0"/>
              </a:rPr>
              <a:t>Delusions and Hallucinations= hallmark of psychosis</a:t>
            </a:r>
          </a:p>
          <a:p>
            <a:pPr eaLnBrk="1" hangingPunct="1">
              <a:lnSpc>
                <a:spcPct val="90000"/>
              </a:lnSpc>
            </a:pPr>
            <a:endParaRPr lang="en-US" sz="3200" dirty="0">
              <a:latin typeface="Calibri" charset="0"/>
            </a:endParaRPr>
          </a:p>
        </p:txBody>
      </p:sp>
    </p:spTree>
    <p:extLst>
      <p:ext uri="{BB962C8B-B14F-4D97-AF65-F5344CB8AC3E}">
        <p14:creationId xmlns:p14="http://schemas.microsoft.com/office/powerpoint/2010/main" val="1265055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640958" y="188886"/>
            <a:ext cx="8910084" cy="1105786"/>
          </a:xfrm>
        </p:spPr>
        <p:txBody>
          <a:bodyPr>
            <a:normAutofit fontScale="90000"/>
          </a:bodyPr>
          <a:lstStyle/>
          <a:p>
            <a:pPr algn="ctr"/>
            <a:r>
              <a:rPr lang="en-US" dirty="0">
                <a:latin typeface="Arial" charset="0"/>
                <a:ea typeface="ＭＳ Ｐゴシック" charset="0"/>
              </a:rPr>
              <a:t> </a:t>
            </a:r>
            <a:r>
              <a:rPr lang="en-US" sz="4000" b="1" dirty="0">
                <a:latin typeface="Arial" charset="0"/>
                <a:ea typeface="ＭＳ Ｐゴシック" charset="0"/>
              </a:rPr>
              <a:t>Treatment of Autism Spectrum Disorders</a:t>
            </a:r>
          </a:p>
        </p:txBody>
      </p:sp>
      <p:graphicFrame>
        <p:nvGraphicFramePr>
          <p:cNvPr id="2" name="Diagram 1"/>
          <p:cNvGraphicFramePr/>
          <p:nvPr>
            <p:extLst>
              <p:ext uri="{D42A27DB-BD31-4B8C-83A1-F6EECF244321}">
                <p14:modId xmlns:p14="http://schemas.microsoft.com/office/powerpoint/2010/main" val="216883613"/>
              </p:ext>
            </p:extLst>
          </p:nvPr>
        </p:nvGraphicFramePr>
        <p:xfrm>
          <a:off x="2216962" y="1509824"/>
          <a:ext cx="8020732" cy="487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40958" y="3429000"/>
            <a:ext cx="2626242"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Treatment</a:t>
            </a:r>
          </a:p>
        </p:txBody>
      </p:sp>
      <p:sp>
        <p:nvSpPr>
          <p:cNvPr id="6" name="TextBox 5"/>
          <p:cNvSpPr txBox="1"/>
          <p:nvPr/>
        </p:nvSpPr>
        <p:spPr>
          <a:xfrm>
            <a:off x="7294791" y="1806371"/>
            <a:ext cx="3108166"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Behavioral</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Educational</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Pharmacological</a:t>
            </a:r>
          </a:p>
        </p:txBody>
      </p:sp>
      <p:sp>
        <p:nvSpPr>
          <p:cNvPr id="7" name="TextBox 6"/>
          <p:cNvSpPr txBox="1"/>
          <p:nvPr/>
        </p:nvSpPr>
        <p:spPr>
          <a:xfrm>
            <a:off x="8536663" y="5015753"/>
            <a:ext cx="3108166"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Early Assessment &amp; Intervention</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Ongoing Therapy</a:t>
            </a:r>
          </a:p>
        </p:txBody>
      </p:sp>
    </p:spTree>
    <p:extLst>
      <p:ext uri="{BB962C8B-B14F-4D97-AF65-F5344CB8AC3E}">
        <p14:creationId xmlns:p14="http://schemas.microsoft.com/office/powerpoint/2010/main" val="1688771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53063631"/>
              </p:ext>
            </p:extLst>
          </p:nvPr>
        </p:nvGraphicFramePr>
        <p:xfrm>
          <a:off x="1749238" y="1380259"/>
          <a:ext cx="8286750" cy="4778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2641600" y="118035"/>
            <a:ext cx="6908800" cy="1473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ja-JP" altLang="en-US" sz="3600">
                <a:latin typeface="Arial" charset="0"/>
                <a:ea typeface="MS PGothic" charset="0"/>
              </a:rPr>
              <a:t>“</a:t>
            </a:r>
            <a:r>
              <a:rPr lang="en-US" altLang="ja-JP" sz="3600" b="1" dirty="0">
                <a:latin typeface="Arial" charset="0"/>
                <a:ea typeface="Arial" charset="0"/>
                <a:cs typeface="Arial" charset="0"/>
              </a:rPr>
              <a:t>Mainstay</a:t>
            </a:r>
            <a:r>
              <a:rPr lang="ja-JP" altLang="en-US" sz="3600" b="1">
                <a:latin typeface="Arial" charset="0"/>
                <a:ea typeface="Arial" charset="0"/>
                <a:cs typeface="Arial" charset="0"/>
              </a:rPr>
              <a:t>”</a:t>
            </a:r>
            <a:r>
              <a:rPr lang="en-US" altLang="ja-JP" sz="3600" b="1" dirty="0">
                <a:latin typeface="Arial" charset="0"/>
                <a:ea typeface="Arial" charset="0"/>
                <a:cs typeface="Arial" charset="0"/>
              </a:rPr>
              <a:t> Treatments: </a:t>
            </a:r>
            <a:endParaRPr lang="en-US" sz="3600" b="1" dirty="0">
              <a:latin typeface="Arial" charset="0"/>
              <a:ea typeface="Arial" charset="0"/>
              <a:cs typeface="Arial" charset="0"/>
            </a:endParaRPr>
          </a:p>
        </p:txBody>
      </p:sp>
    </p:spTree>
    <p:extLst>
      <p:ext uri="{BB962C8B-B14F-4D97-AF65-F5344CB8AC3E}">
        <p14:creationId xmlns:p14="http://schemas.microsoft.com/office/powerpoint/2010/main" val="2417560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56361031"/>
              </p:ext>
            </p:extLst>
          </p:nvPr>
        </p:nvGraphicFramePr>
        <p:xfrm>
          <a:off x="2152650" y="1837459"/>
          <a:ext cx="8286750" cy="4778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1752600" y="179389"/>
            <a:ext cx="8686800" cy="1074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charset="0"/>
                <a:ea typeface="MS PGothic" charset="0"/>
              </a:rPr>
              <a:t>Common Additional Treatments</a:t>
            </a:r>
          </a:p>
        </p:txBody>
      </p:sp>
    </p:spTree>
    <p:extLst>
      <p:ext uri="{BB962C8B-B14F-4D97-AF65-F5344CB8AC3E}">
        <p14:creationId xmlns:p14="http://schemas.microsoft.com/office/powerpoint/2010/main" val="881480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667000" y="304800"/>
            <a:ext cx="6908800" cy="1143000"/>
          </a:xfrm>
        </p:spPr>
        <p:txBody>
          <a:bodyPr/>
          <a:lstStyle/>
          <a:p>
            <a:r>
              <a:rPr lang="en-US" b="1" dirty="0">
                <a:latin typeface="Arial" charset="0"/>
                <a:ea typeface="ＭＳ Ｐゴシック" charset="0"/>
              </a:rPr>
              <a:t>Target of Medication</a:t>
            </a:r>
          </a:p>
        </p:txBody>
      </p:sp>
      <p:sp>
        <p:nvSpPr>
          <p:cNvPr id="31746" name="Content Placeholder 2"/>
          <p:cNvSpPr>
            <a:spLocks noGrp="1"/>
          </p:cNvSpPr>
          <p:nvPr>
            <p:ph idx="1"/>
          </p:nvPr>
        </p:nvSpPr>
        <p:spPr>
          <a:xfrm>
            <a:off x="1930400" y="1295400"/>
            <a:ext cx="8645747" cy="4648200"/>
          </a:xfrm>
        </p:spPr>
        <p:txBody>
          <a:bodyPr>
            <a:normAutofit lnSpcReduction="10000"/>
          </a:bodyPr>
          <a:lstStyle/>
          <a:p>
            <a:r>
              <a:rPr lang="en-US" sz="3200" dirty="0">
                <a:latin typeface="Arial" charset="0"/>
                <a:ea typeface="ＭＳ Ｐゴシック" charset="0"/>
              </a:rPr>
              <a:t>Core Features of Autism</a:t>
            </a:r>
          </a:p>
          <a:p>
            <a:pPr lvl="1"/>
            <a:r>
              <a:rPr lang="en-US" sz="2800" dirty="0">
                <a:latin typeface="Arial" charset="0"/>
                <a:ea typeface="ＭＳ Ｐゴシック" charset="0"/>
              </a:rPr>
              <a:t>Impaired social interaction and  </a:t>
            </a:r>
          </a:p>
          <a:p>
            <a:pPr marL="457200" lvl="1" indent="0">
              <a:buNone/>
            </a:pPr>
            <a:r>
              <a:rPr lang="en-US" sz="2800" dirty="0">
                <a:latin typeface="Arial" charset="0"/>
                <a:ea typeface="ＭＳ Ｐゴシック" charset="0"/>
              </a:rPr>
              <a:t>   communication</a:t>
            </a:r>
          </a:p>
          <a:p>
            <a:pPr lvl="1"/>
            <a:r>
              <a:rPr lang="en-US" sz="2800" dirty="0">
                <a:latin typeface="Arial" charset="0"/>
                <a:ea typeface="ＭＳ Ｐゴシック" charset="0"/>
              </a:rPr>
              <a:t>Repetitive behavior/ restricted </a:t>
            </a:r>
          </a:p>
          <a:p>
            <a:pPr marL="457200" lvl="1" indent="0">
              <a:buNone/>
            </a:pPr>
            <a:r>
              <a:rPr lang="en-US" sz="2800" dirty="0">
                <a:latin typeface="Arial" charset="0"/>
                <a:ea typeface="ＭＳ Ｐゴシック" charset="0"/>
              </a:rPr>
              <a:t>   interests</a:t>
            </a:r>
          </a:p>
          <a:p>
            <a:r>
              <a:rPr lang="en-US" sz="3200" dirty="0">
                <a:latin typeface="Arial" charset="0"/>
                <a:ea typeface="ＭＳ Ｐゴシック" charset="0"/>
              </a:rPr>
              <a:t>Specific Behavioral Problems</a:t>
            </a:r>
          </a:p>
          <a:p>
            <a:pPr lvl="1"/>
            <a:r>
              <a:rPr lang="en-US" sz="2800" dirty="0">
                <a:latin typeface="Arial" charset="0"/>
                <a:ea typeface="ＭＳ Ｐゴシック" charset="0"/>
              </a:rPr>
              <a:t>Aggression, Irritability, Self-injury</a:t>
            </a:r>
          </a:p>
          <a:p>
            <a:pPr lvl="1"/>
            <a:r>
              <a:rPr lang="en-US" sz="2800" dirty="0">
                <a:latin typeface="Arial" charset="0"/>
                <a:ea typeface="ＭＳ Ｐゴシック" charset="0"/>
              </a:rPr>
              <a:t>Hyperactivity</a:t>
            </a:r>
          </a:p>
          <a:p>
            <a:pPr lvl="1"/>
            <a:r>
              <a:rPr lang="en-US" sz="2800" dirty="0">
                <a:latin typeface="Arial" charset="0"/>
                <a:ea typeface="ＭＳ Ｐゴシック" charset="0"/>
              </a:rPr>
              <a:t>Anxiety (stereotypy/repetitive behaviors)</a:t>
            </a:r>
          </a:p>
          <a:p>
            <a:pPr lvl="1"/>
            <a:r>
              <a:rPr lang="en-US" sz="2800" dirty="0">
                <a:latin typeface="Arial" charset="0"/>
                <a:ea typeface="ＭＳ Ｐゴシック" charset="0"/>
              </a:rPr>
              <a:t>Sleep</a:t>
            </a:r>
          </a:p>
        </p:txBody>
      </p:sp>
      <p:sp>
        <p:nvSpPr>
          <p:cNvPr id="31747" name="TextBox 2"/>
          <p:cNvSpPr txBox="1">
            <a:spLocks noChangeArrowheads="1"/>
          </p:cNvSpPr>
          <p:nvPr/>
        </p:nvSpPr>
        <p:spPr bwMode="auto">
          <a:xfrm>
            <a:off x="1752600" y="5791200"/>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dirty="0">
                <a:solidFill>
                  <a:schemeClr val="tx1">
                    <a:lumMod val="95000"/>
                    <a:lumOff val="5000"/>
                  </a:schemeClr>
                </a:solidFill>
                <a:ea typeface="MS PGothic" charset="0"/>
                <a:cs typeface="MS PGothic" charset="0"/>
              </a:rPr>
              <a:t>There are currently no medications that are FDA approved for  treating core features of ASDs.</a:t>
            </a:r>
          </a:p>
          <a:p>
            <a:pPr eaLnBrk="0" fontAlgn="base" hangingPunct="0">
              <a:spcBef>
                <a:spcPct val="0"/>
              </a:spcBef>
              <a:spcAft>
                <a:spcPct val="0"/>
              </a:spcAft>
            </a:pPr>
            <a:endParaRPr lang="en-US" dirty="0">
              <a:solidFill>
                <a:prstClr val="white"/>
              </a:solidFill>
            </a:endParaRPr>
          </a:p>
        </p:txBody>
      </p:sp>
      <p:pic>
        <p:nvPicPr>
          <p:cNvPr id="6" name="Picture 5" descr="doctor's 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454" y="998796"/>
            <a:ext cx="2000693" cy="194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410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indoor, child, little&#10;&#10;Description automatically generated">
            <a:extLst>
              <a:ext uri="{FF2B5EF4-FFF2-40B4-BE49-F238E27FC236}">
                <a16:creationId xmlns:a16="http://schemas.microsoft.com/office/drawing/2014/main" id="{480793E8-7B96-FA47-900A-737147F742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44135" y="1260428"/>
            <a:ext cx="4320000" cy="5216568"/>
          </a:xfrm>
          <a:prstGeom prst="rect">
            <a:avLst/>
          </a:prstGeom>
        </p:spPr>
      </p:pic>
      <p:sp>
        <p:nvSpPr>
          <p:cNvPr id="16" name="Rounded Rectangle">
            <a:extLst>
              <a:ext uri="{FF2B5EF4-FFF2-40B4-BE49-F238E27FC236}">
                <a16:creationId xmlns:a16="http://schemas.microsoft.com/office/drawing/2014/main" id="{2D4C632D-2616-E940-A118-8B98F97F7C87}"/>
              </a:ext>
            </a:extLst>
          </p:cNvPr>
          <p:cNvSpPr/>
          <p:nvPr/>
        </p:nvSpPr>
        <p:spPr>
          <a:xfrm>
            <a:off x="58917" y="1557862"/>
            <a:ext cx="6660000" cy="3246126"/>
          </a:xfrm>
          <a:prstGeom prst="roundRect">
            <a:avLst>
              <a:gd name="adj" fmla="val 2517"/>
            </a:avLst>
          </a:prstGeom>
          <a:solidFill>
            <a:srgbClr val="FFFFFF"/>
          </a:solidFill>
          <a:ln w="12700">
            <a:miter lim="400000"/>
          </a:ln>
          <a:effectLst>
            <a:outerShdw blurRad="381000" dir="5400000" rotWithShape="0">
              <a:srgbClr val="000000">
                <a:alpha val="10000"/>
              </a:srgbClr>
            </a:outerShdw>
          </a:effectLst>
        </p:spPr>
        <p:txBody>
          <a:bodyPr lIns="45719" rIns="45719" anchor="ctr"/>
          <a:lstStyle/>
          <a:p>
            <a:pPr>
              <a:defRPr sz="1600">
                <a:solidFill>
                  <a:srgbClr val="FFFFFF"/>
                </a:solidFill>
              </a:defRPr>
            </a:pPr>
            <a:endParaRPr/>
          </a:p>
        </p:txBody>
      </p:sp>
      <p:sp>
        <p:nvSpPr>
          <p:cNvPr id="17" name="Rectangle 5">
            <a:extLst>
              <a:ext uri="{FF2B5EF4-FFF2-40B4-BE49-F238E27FC236}">
                <a16:creationId xmlns:a16="http://schemas.microsoft.com/office/drawing/2014/main" id="{C5677683-85F4-4662-92E9-7090A0A21784}"/>
              </a:ext>
            </a:extLst>
          </p:cNvPr>
          <p:cNvSpPr>
            <a:spLocks noChangeArrowheads="1"/>
          </p:cNvSpPr>
          <p:nvPr/>
        </p:nvSpPr>
        <p:spPr bwMode="auto">
          <a:xfrm>
            <a:off x="6063046" y="0"/>
            <a:ext cx="849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sz="2400" b="1" i="1" dirty="0">
                <a:solidFill>
                  <a:srgbClr val="0000FF"/>
                </a:solidFill>
                <a:latin typeface="Arial" charset="0"/>
                <a:ea typeface="ＭＳ Ｐゴシック" charset="0"/>
                <a:cs typeface="ＭＳ Ｐゴシック" charset="0"/>
              </a:rPr>
              <a:t> </a:t>
            </a:r>
          </a:p>
        </p:txBody>
      </p:sp>
      <p:sp>
        <p:nvSpPr>
          <p:cNvPr id="11" name="Your Torchlight Account: Platform Overview">
            <a:extLst>
              <a:ext uri="{FF2B5EF4-FFF2-40B4-BE49-F238E27FC236}">
                <a16:creationId xmlns:a16="http://schemas.microsoft.com/office/drawing/2014/main" id="{C7DBC767-FF97-0A4D-BC5E-1E8E47C75DCC}"/>
              </a:ext>
            </a:extLst>
          </p:cNvPr>
          <p:cNvSpPr>
            <a:spLocks noGrp="1"/>
          </p:cNvSpPr>
          <p:nvPr>
            <p:ph type="title"/>
          </p:nvPr>
        </p:nvSpPr>
        <p:spPr>
          <a:xfrm>
            <a:off x="360000" y="180000"/>
            <a:ext cx="11012979" cy="566445"/>
          </a:xfrm>
          <a:prstGeom prst="rect">
            <a:avLst/>
          </a:prstGeom>
        </p:spPr>
        <p:txBody>
          <a:bodyPr lIns="22859" tIns="22859" rIns="22859" bIns="22859">
            <a:normAutofit/>
          </a:bodyPr>
          <a:lstStyle/>
          <a:p>
            <a:pPr hangingPunct="1"/>
            <a:r>
              <a:rPr lang="en-US" altLang="en-US" sz="3200" b="1" dirty="0">
                <a:solidFill>
                  <a:srgbClr val="3A4C59"/>
                </a:solidFill>
                <a:latin typeface="Arial"/>
                <a:cs typeface="Arial"/>
              </a:rPr>
              <a:t>Antipsychotics and Autism</a:t>
            </a:r>
          </a:p>
        </p:txBody>
      </p:sp>
      <p:sp>
        <p:nvSpPr>
          <p:cNvPr id="2" name="Rectangle 1">
            <a:extLst>
              <a:ext uri="{FF2B5EF4-FFF2-40B4-BE49-F238E27FC236}">
                <a16:creationId xmlns:a16="http://schemas.microsoft.com/office/drawing/2014/main" id="{0B0B086E-6A85-8E4A-B0AA-923E1966E5C4}"/>
              </a:ext>
            </a:extLst>
          </p:cNvPr>
          <p:cNvSpPr/>
          <p:nvPr/>
        </p:nvSpPr>
        <p:spPr>
          <a:xfrm>
            <a:off x="852131" y="1638513"/>
            <a:ext cx="5636804" cy="2970044"/>
          </a:xfrm>
          <a:prstGeom prst="rect">
            <a:avLst/>
          </a:prstGeom>
        </p:spPr>
        <p:txBody>
          <a:bodyPr wrap="square">
            <a:spAutoFit/>
          </a:bodyPr>
          <a:lstStyle/>
          <a:p>
            <a:pPr hangingPunct="1">
              <a:spcAft>
                <a:spcPts val="900"/>
              </a:spcAft>
            </a:pPr>
            <a:r>
              <a:rPr lang="en-US" altLang="en-US" sz="2800" b="1" dirty="0">
                <a:solidFill>
                  <a:srgbClr val="374752"/>
                </a:solidFill>
                <a:latin typeface="Arial" panose="020B0604020202020204" pitchFamily="34" charset="0"/>
                <a:cs typeface="Arial" panose="020B0604020202020204" pitchFamily="34" charset="0"/>
              </a:rPr>
              <a:t>FDA-Approved Treatments:</a:t>
            </a:r>
          </a:p>
          <a:p>
            <a:pPr marL="285750" lvl="1" indent="-285750" hangingPunct="1">
              <a:spcAft>
                <a:spcPts val="900"/>
              </a:spcAft>
              <a:buFont typeface="Arial" panose="020B0604020202020204" pitchFamily="34" charset="0"/>
              <a:buChar char="•"/>
            </a:pPr>
            <a:r>
              <a:rPr lang="en-US" altLang="en-US" sz="2400" b="1" dirty="0">
                <a:solidFill>
                  <a:srgbClr val="017092"/>
                </a:solidFill>
                <a:latin typeface="Arial" panose="020B0604020202020204" pitchFamily="34" charset="0"/>
                <a:cs typeface="Arial" panose="020B0604020202020204" pitchFamily="34" charset="0"/>
              </a:rPr>
              <a:t>Risperidone</a:t>
            </a:r>
            <a:r>
              <a:rPr lang="en-US" altLang="en-US" sz="2400" dirty="0">
                <a:solidFill>
                  <a:srgbClr val="374752"/>
                </a:solidFill>
                <a:latin typeface="Arial" panose="020B0604020202020204" pitchFamily="34" charset="0"/>
                <a:cs typeface="Arial" panose="020B0604020202020204" pitchFamily="34" charset="0"/>
              </a:rPr>
              <a:t> – Irritability associated with autistic disorder, Children and Adolescents (5-16 years)</a:t>
            </a:r>
          </a:p>
          <a:p>
            <a:pPr marL="285750" lvl="1" indent="-285750" hangingPunct="1">
              <a:spcAft>
                <a:spcPts val="900"/>
              </a:spcAft>
              <a:buFont typeface="Arial" panose="020B0604020202020204" pitchFamily="34" charset="0"/>
              <a:buChar char="•"/>
            </a:pPr>
            <a:r>
              <a:rPr lang="en-US" altLang="en-US" sz="2400" b="1" dirty="0">
                <a:solidFill>
                  <a:srgbClr val="017092"/>
                </a:solidFill>
                <a:latin typeface="Arial" panose="020B0604020202020204" pitchFamily="34" charset="0"/>
                <a:cs typeface="Arial" panose="020B0604020202020204" pitchFamily="34" charset="0"/>
              </a:rPr>
              <a:t>Aripiprazole</a:t>
            </a:r>
            <a:r>
              <a:rPr lang="en-US" altLang="en-US" sz="2400" dirty="0">
                <a:solidFill>
                  <a:srgbClr val="374752"/>
                </a:solidFill>
                <a:latin typeface="Arial" panose="020B0604020202020204" pitchFamily="34" charset="0"/>
                <a:cs typeface="Arial" panose="020B0604020202020204" pitchFamily="34" charset="0"/>
              </a:rPr>
              <a:t> – Irritability associated with autistic disorder, Children and Adolescents (6-17 years)</a:t>
            </a:r>
          </a:p>
        </p:txBody>
      </p:sp>
    </p:spTree>
    <p:extLst>
      <p:ext uri="{BB962C8B-B14F-4D97-AF65-F5344CB8AC3E}">
        <p14:creationId xmlns:p14="http://schemas.microsoft.com/office/powerpoint/2010/main" val="300207484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Treatments for ASD and Psychosis</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A variety of </a:t>
            </a:r>
            <a:r>
              <a:rPr lang="en-US" dirty="0">
                <a:solidFill>
                  <a:srgbClr val="0070C0"/>
                </a:solidFill>
                <a:latin typeface="Arial" panose="020B0604020202020204" pitchFamily="34" charset="0"/>
                <a:cs typeface="Arial" panose="020B0604020202020204" pitchFamily="34" charset="0"/>
              </a:rPr>
              <a:t>psychosocial and educational interventions that </a:t>
            </a:r>
            <a:r>
              <a:rPr lang="en-US" dirty="0">
                <a:latin typeface="Arial" panose="020B0604020202020204" pitchFamily="34" charset="0"/>
                <a:cs typeface="Arial" panose="020B0604020202020204" pitchFamily="34" charset="0"/>
              </a:rPr>
              <a:t>support children with COS and children with ASD exist to address core deficits in socialization, communication, and behavior and the associated developmental and medical conditions </a:t>
            </a:r>
          </a:p>
          <a:p>
            <a:r>
              <a:rPr lang="en-US" dirty="0">
                <a:solidFill>
                  <a:srgbClr val="0070C0"/>
                </a:solidFill>
                <a:latin typeface="Arial" panose="020B0604020202020204" pitchFamily="34" charset="0"/>
                <a:cs typeface="Arial" panose="020B0604020202020204" pitchFamily="34" charset="0"/>
              </a:rPr>
              <a:t>Atypical antipsychotics </a:t>
            </a:r>
            <a:r>
              <a:rPr lang="en-US" dirty="0">
                <a:latin typeface="Arial" panose="020B0604020202020204" pitchFamily="34" charset="0"/>
                <a:cs typeface="Arial" panose="020B0604020202020204" pitchFamily="34" charset="0"/>
              </a:rPr>
              <a:t>are the mainstay of pharmacotherapy for schizophrenia at any age, and they have also been used to manage certain symptoms, particularly irritability, associated with ASD</a:t>
            </a:r>
          </a:p>
        </p:txBody>
      </p:sp>
    </p:spTree>
    <p:extLst>
      <p:ext uri="{BB962C8B-B14F-4D97-AF65-F5344CB8AC3E}">
        <p14:creationId xmlns:p14="http://schemas.microsoft.com/office/powerpoint/2010/main" val="2668580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905000" y="381001"/>
            <a:ext cx="8458200" cy="1076325"/>
          </a:xfrm>
        </p:spPr>
        <p:txBody>
          <a:bodyPr>
            <a:normAutofit fontScale="90000"/>
          </a:bodyPr>
          <a:lstStyle/>
          <a:p>
            <a:pPr eaLnBrk="1" hangingPunct="1">
              <a:defRPr/>
            </a:pPr>
            <a:r>
              <a:rPr lang="en-US" b="1" dirty="0">
                <a:latin typeface="Arial" charset="0"/>
                <a:ea typeface="Arial" charset="0"/>
                <a:cs typeface="Arial" charset="0"/>
              </a:rPr>
              <a:t>Effect size of mood stabilizers with YMRS</a:t>
            </a:r>
            <a:endParaRPr lang="en-US" sz="2000" b="1" dirty="0">
              <a:latin typeface="Arial" charset="0"/>
              <a:ea typeface="Arial" charset="0"/>
              <a:cs typeface="Arial" charset="0"/>
            </a:endParaRPr>
          </a:p>
        </p:txBody>
      </p:sp>
      <p:graphicFrame>
        <p:nvGraphicFramePr>
          <p:cNvPr id="91139" name="Group 3"/>
          <p:cNvGraphicFramePr>
            <a:graphicFrameLocks noGrp="1"/>
          </p:cNvGraphicFramePr>
          <p:nvPr>
            <p:ph type="tbl" idx="1"/>
            <p:extLst>
              <p:ext uri="{D42A27DB-BD31-4B8C-83A1-F6EECF244321}">
                <p14:modId xmlns:p14="http://schemas.microsoft.com/office/powerpoint/2010/main" val="2476828385"/>
              </p:ext>
            </p:extLst>
          </p:nvPr>
        </p:nvGraphicFramePr>
        <p:xfrm>
          <a:off x="2209800" y="1371601"/>
          <a:ext cx="7315200" cy="4756775"/>
        </p:xfrm>
        <a:graphic>
          <a:graphicData uri="http://schemas.openxmlformats.org/drawingml/2006/table">
            <a:tbl>
              <a:tblPr/>
              <a:tblGrid>
                <a:gridCol w="2743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560388">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altLang="en-US" sz="2400" b="1" i="0" u="none" strike="noStrike" cap="none" normalizeH="0" baseline="0" dirty="0">
                        <a:ln>
                          <a:noFill/>
                        </a:ln>
                        <a:solidFill>
                          <a:schemeClr val="tx1"/>
                        </a:solidFill>
                        <a:effectLst/>
                        <a:latin typeface="Arial" charset="0"/>
                        <a:ea typeface="ＭＳ Ｐゴシック" charset="-128"/>
                      </a:endParaRP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gridSpan="2">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youth</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adult</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57213">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altLang="en-US" sz="2400" b="1" i="0" u="none" strike="noStrike" cap="none" normalizeH="0" baseline="0" dirty="0">
                        <a:ln>
                          <a:noFill/>
                        </a:ln>
                        <a:solidFill>
                          <a:schemeClr val="tx1"/>
                        </a:solidFill>
                        <a:effectLst/>
                        <a:latin typeface="Arial" charset="0"/>
                        <a:ea typeface="ＭＳ Ｐゴシック" charset="-128"/>
                      </a:endParaRP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ES</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CI</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ES</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CI</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8800">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DVP-IR/ER</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.28</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.0-.5</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.61</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.4-.8</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8800">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Lithium</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.31</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-.12-.73</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.50</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.4-.6</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0388">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Oxcarbazepine</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.11</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-.12-.5</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n/a</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8800">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Topiramate</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.51</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.0-1.0</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.05</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-.1-.18</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438">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carbamazepine</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n/a</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n/a</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.58</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.4-.8</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22325">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Weighted w/o topiramate</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.20</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.46</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.4-.6</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Rectangle 4"/>
          <p:cNvSpPr>
            <a:spLocks noChangeArrowheads="1"/>
          </p:cNvSpPr>
          <p:nvPr/>
        </p:nvSpPr>
        <p:spPr bwMode="auto">
          <a:xfrm>
            <a:off x="4953000" y="1905000"/>
            <a:ext cx="914400" cy="4191000"/>
          </a:xfrm>
          <a:prstGeom prst="rect">
            <a:avLst/>
          </a:prstGeom>
          <a:solidFill>
            <a:schemeClr val="accent1">
              <a:alpha val="52940"/>
            </a:schemeClr>
          </a:solidFill>
          <a:ln w="9525">
            <a:solidFill>
              <a:schemeClr val="tx1"/>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4400" dirty="0">
              <a:solidFill>
                <a:schemeClr val="bg1"/>
              </a:solidFill>
              <a:ea typeface="MS PGothic" charset="-128"/>
            </a:endParaRPr>
          </a:p>
        </p:txBody>
      </p:sp>
      <p:sp>
        <p:nvSpPr>
          <p:cNvPr id="2" name="Rectangle 4"/>
          <p:cNvSpPr>
            <a:spLocks noChangeArrowheads="1"/>
          </p:cNvSpPr>
          <p:nvPr/>
        </p:nvSpPr>
        <p:spPr bwMode="auto">
          <a:xfrm>
            <a:off x="7162800" y="1981200"/>
            <a:ext cx="1143000" cy="4191000"/>
          </a:xfrm>
          <a:prstGeom prst="rect">
            <a:avLst/>
          </a:prstGeom>
          <a:solidFill>
            <a:schemeClr val="accent1">
              <a:alpha val="52940"/>
            </a:schemeClr>
          </a:solidFill>
          <a:ln w="9525">
            <a:solidFill>
              <a:schemeClr val="tx1"/>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4400" dirty="0">
              <a:solidFill>
                <a:schemeClr val="bg1"/>
              </a:solidFill>
              <a:ea typeface="MS PGothic" charset="-128"/>
            </a:endParaRPr>
          </a:p>
        </p:txBody>
      </p:sp>
      <p:sp>
        <p:nvSpPr>
          <p:cNvPr id="91195" name="Text Box 59"/>
          <p:cNvSpPr txBox="1">
            <a:spLocks noChangeArrowheads="1"/>
          </p:cNvSpPr>
          <p:nvPr/>
        </p:nvSpPr>
        <p:spPr bwMode="auto">
          <a:xfrm>
            <a:off x="1965326" y="6361113"/>
            <a:ext cx="4051109"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bg2"/>
                </a:solidFill>
                <a:ea typeface="ＭＳ Ｐゴシック" charset="0"/>
              </a:rPr>
              <a:t>(</a:t>
            </a:r>
            <a:r>
              <a:rPr lang="en-US" dirty="0">
                <a:latin typeface="Arial" charset="0"/>
                <a:ea typeface="Arial" charset="0"/>
                <a:cs typeface="Arial" charset="0"/>
              </a:rPr>
              <a:t>Correll</a:t>
            </a:r>
            <a:r>
              <a:rPr lang="en-US" dirty="0">
                <a:solidFill>
                  <a:schemeClr val="bg2"/>
                </a:solidFill>
                <a:latin typeface="Arial" charset="0"/>
                <a:ea typeface="Arial" charset="0"/>
                <a:cs typeface="Arial" charset="0"/>
              </a:rPr>
              <a:t> </a:t>
            </a:r>
            <a:r>
              <a:rPr lang="en-US" dirty="0">
                <a:latin typeface="Arial" charset="0"/>
                <a:ea typeface="Arial" charset="0"/>
                <a:cs typeface="Arial" charset="0"/>
              </a:rPr>
              <a:t>et al, Bipolar Disorders, 2010</a:t>
            </a:r>
            <a:r>
              <a:rPr lang="en-US" dirty="0">
                <a:solidFill>
                  <a:schemeClr val="bg2"/>
                </a:solidFill>
                <a:latin typeface="Arial" charset="0"/>
                <a:ea typeface="Arial" charset="0"/>
                <a:cs typeface="Arial" charset="0"/>
              </a:rPr>
              <a:t>)</a:t>
            </a:r>
          </a:p>
        </p:txBody>
      </p:sp>
    </p:spTree>
    <p:extLst>
      <p:ext uri="{BB962C8B-B14F-4D97-AF65-F5344CB8AC3E}">
        <p14:creationId xmlns:p14="http://schemas.microsoft.com/office/powerpoint/2010/main" val="1853667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866900" y="381001"/>
            <a:ext cx="8458200" cy="1076325"/>
          </a:xfrm>
        </p:spPr>
        <p:txBody>
          <a:bodyPr>
            <a:normAutofit fontScale="90000"/>
          </a:bodyPr>
          <a:lstStyle/>
          <a:p>
            <a:pPr eaLnBrk="1" hangingPunct="1">
              <a:defRPr/>
            </a:pPr>
            <a:r>
              <a:rPr lang="en-US" b="1" dirty="0">
                <a:latin typeface="Arial" charset="0"/>
                <a:ea typeface="Arial" charset="0"/>
                <a:cs typeface="Arial" charset="0"/>
              </a:rPr>
              <a:t>Effect size from YMRS change</a:t>
            </a:r>
            <a:br>
              <a:rPr lang="en-US" b="1" dirty="0">
                <a:latin typeface="Arial" charset="0"/>
                <a:ea typeface="Arial" charset="0"/>
                <a:cs typeface="Arial" charset="0"/>
              </a:rPr>
            </a:br>
            <a:r>
              <a:rPr lang="en-US" b="1" dirty="0">
                <a:latin typeface="Arial" charset="0"/>
                <a:ea typeface="Arial" charset="0"/>
                <a:cs typeface="Arial" charset="0"/>
              </a:rPr>
              <a:t>Atypical Antipsychotics</a:t>
            </a:r>
            <a:endParaRPr lang="en-US" sz="2000" b="1" dirty="0">
              <a:latin typeface="Arial" charset="0"/>
              <a:ea typeface="Arial" charset="0"/>
              <a:cs typeface="Arial" charset="0"/>
            </a:endParaRPr>
          </a:p>
        </p:txBody>
      </p:sp>
      <p:graphicFrame>
        <p:nvGraphicFramePr>
          <p:cNvPr id="98307" name="Group 3"/>
          <p:cNvGraphicFramePr>
            <a:graphicFrameLocks noGrp="1"/>
          </p:cNvGraphicFramePr>
          <p:nvPr>
            <p:ph type="tbl" idx="1"/>
          </p:nvPr>
        </p:nvGraphicFramePr>
        <p:xfrm>
          <a:off x="2438400" y="1752181"/>
          <a:ext cx="7315200" cy="4530182"/>
        </p:xfrm>
        <a:graphic>
          <a:graphicData uri="http://schemas.openxmlformats.org/drawingml/2006/table">
            <a:tbl>
              <a:tblPr/>
              <a:tblGrid>
                <a:gridCol w="1981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03325">
                  <a:extLst>
                    <a:ext uri="{9D8B030D-6E8A-4147-A177-3AD203B41FA5}">
                      <a16:colId xmlns:a16="http://schemas.microsoft.com/office/drawing/2014/main" val="20003"/>
                    </a:ext>
                  </a:extLst>
                </a:gridCol>
                <a:gridCol w="1463675">
                  <a:extLst>
                    <a:ext uri="{9D8B030D-6E8A-4147-A177-3AD203B41FA5}">
                      <a16:colId xmlns:a16="http://schemas.microsoft.com/office/drawing/2014/main" val="20004"/>
                    </a:ext>
                  </a:extLst>
                </a:gridCol>
              </a:tblGrid>
              <a:tr h="462145">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altLang="en-US" sz="2400" b="0" i="0" u="none" strike="noStrike" cap="none" normalizeH="0" baseline="0" dirty="0">
                        <a:ln>
                          <a:noFill/>
                        </a:ln>
                        <a:solidFill>
                          <a:schemeClr val="tx1"/>
                        </a:solidFill>
                        <a:effectLst/>
                        <a:latin typeface="Arial" charset="0"/>
                        <a:ea typeface="ＭＳ Ｐゴシック" charset="-128"/>
                      </a:endParaRP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gridSpan="2">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youth</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adult</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60704">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endParaRPr kumimoji="0" lang="en-US" altLang="en-US" sz="2400" b="1" i="0" u="none" strike="noStrike" cap="none" normalizeH="0" baseline="0" dirty="0">
                        <a:ln>
                          <a:noFill/>
                        </a:ln>
                        <a:solidFill>
                          <a:schemeClr val="tx1"/>
                        </a:solidFill>
                        <a:effectLst/>
                        <a:latin typeface="Arial" charset="0"/>
                        <a:ea typeface="ＭＳ Ｐゴシック" charset="-128"/>
                      </a:endParaRP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ES</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CI</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ES</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CI</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9265">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Aripiprazole</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.69</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.4-.9</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.36</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.1-.6</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0704">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Olanzapine</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.75</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.4-1.1</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.48</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.2-.7</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2145">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Quetiapine</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.60</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.4-.9</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.52</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.2-.7</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2145">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Risperidone</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.81</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.5-1.1</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.71</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.6-.9</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7981">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Ziprasidone</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.48</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.2-.8</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.42</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.3-.6</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2145">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haloperidol</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endParaRPr kumimoji="0" lang="en-US" altLang="en-US" sz="2400" b="1" i="0" u="none" strike="noStrike" cap="none" normalizeH="0" baseline="0" dirty="0">
                        <a:ln>
                          <a:noFill/>
                        </a:ln>
                        <a:solidFill>
                          <a:schemeClr val="tx1"/>
                        </a:solidFill>
                        <a:effectLst/>
                        <a:latin typeface="Arial" charset="0"/>
                        <a:ea typeface="ＭＳ Ｐゴシック" charset="-128"/>
                      </a:endParaRP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.62</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.5-.8</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46330">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altLang="en-US" sz="2400" b="1" i="0" u="none" strike="noStrike" cap="none" normalizeH="0" baseline="0" dirty="0">
                          <a:ln>
                            <a:noFill/>
                          </a:ln>
                          <a:solidFill>
                            <a:schemeClr val="tx1"/>
                          </a:solidFill>
                          <a:effectLst/>
                          <a:latin typeface="Arial" charset="0"/>
                          <a:ea typeface="ＭＳ Ｐゴシック" charset="-128"/>
                        </a:rPr>
                        <a:t>Weighted SGAs</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800" b="1" i="0" u="none" strike="noStrike" cap="none" normalizeH="0" baseline="0" dirty="0">
                          <a:ln>
                            <a:noFill/>
                          </a:ln>
                          <a:solidFill>
                            <a:schemeClr val="tx1"/>
                          </a:solidFill>
                          <a:effectLst/>
                          <a:latin typeface="Arial" charset="0"/>
                          <a:ea typeface="ＭＳ Ｐゴシック" charset="-128"/>
                        </a:rPr>
                        <a:t>.65</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.5-.8</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800" b="1" i="0" u="none" strike="noStrike" cap="none" normalizeH="0" baseline="0" dirty="0">
                          <a:ln>
                            <a:noFill/>
                          </a:ln>
                          <a:solidFill>
                            <a:schemeClr val="tx1"/>
                          </a:solidFill>
                          <a:effectLst/>
                          <a:latin typeface="Arial" charset="0"/>
                          <a:ea typeface="ＭＳ Ｐゴシック" charset="-128"/>
                        </a:rPr>
                        <a:t>.48</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buClr>
                          <a:schemeClr val="tx2"/>
                        </a:buClr>
                        <a:defRPr sz="2400">
                          <a:solidFill>
                            <a:srgbClr val="FFFFFF"/>
                          </a:solidFill>
                          <a:latin typeface="Arial" charset="0"/>
                          <a:ea typeface="ＭＳ Ｐゴシック" charset="-128"/>
                        </a:defRPr>
                      </a:lvl1pPr>
                      <a:lvl2pPr marL="742950" indent="-285750" eaLnBrk="0" hangingPunct="0">
                        <a:buClr>
                          <a:schemeClr val="tx2"/>
                        </a:buClr>
                        <a:buSzPct val="75000"/>
                        <a:defRPr sz="2200">
                          <a:solidFill>
                            <a:srgbClr val="FFFFFF"/>
                          </a:solidFill>
                          <a:latin typeface="Arial" charset="0"/>
                          <a:ea typeface="Arial" charset="0"/>
                          <a:cs typeface="Arial" charset="0"/>
                        </a:defRPr>
                      </a:lvl2pPr>
                      <a:lvl3pPr marL="1143000" indent="-228600" eaLnBrk="0" hangingPunct="0">
                        <a:buClr>
                          <a:schemeClr val="tx2"/>
                        </a:buClr>
                        <a:buFont typeface="Wingdings" charset="2"/>
                        <a:defRPr sz="2200">
                          <a:solidFill>
                            <a:srgbClr val="FFFFFF"/>
                          </a:solidFill>
                          <a:latin typeface="Arial" charset="0"/>
                          <a:ea typeface="Arial" charset="0"/>
                          <a:cs typeface="Arial" charset="0"/>
                        </a:defRPr>
                      </a:lvl3pPr>
                      <a:lvl4pPr marL="1600200" indent="-228600" eaLnBrk="0" hangingPunct="0">
                        <a:buClr>
                          <a:schemeClr val="tx2"/>
                        </a:buClr>
                        <a:defRPr sz="2200">
                          <a:solidFill>
                            <a:srgbClr val="FFFFFF"/>
                          </a:solidFill>
                          <a:latin typeface="Arial" charset="0"/>
                          <a:ea typeface="Arial" charset="0"/>
                          <a:cs typeface="Arial" charset="0"/>
                        </a:defRPr>
                      </a:lvl4pPr>
                      <a:lvl5pPr marL="2057400" indent="-228600" eaLnBrk="0" hangingPunct="0">
                        <a:buClr>
                          <a:schemeClr val="tx2"/>
                        </a:buClr>
                        <a:buSzPct val="50000"/>
                        <a:defRPr sz="2200">
                          <a:solidFill>
                            <a:srgbClr val="FFFFFF"/>
                          </a:solidFill>
                          <a:latin typeface="Arial" charset="0"/>
                          <a:ea typeface="Arial" charset="0"/>
                          <a:cs typeface="Arial" charset="0"/>
                        </a:defRPr>
                      </a:lvl5pPr>
                      <a:lvl6pPr marL="25146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6pPr>
                      <a:lvl7pPr marL="29718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7pPr>
                      <a:lvl8pPr marL="34290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8pPr>
                      <a:lvl9pPr marL="3886200" indent="-228600" eaLnBrk="0" fontAlgn="base" hangingPunct="0">
                        <a:spcBef>
                          <a:spcPct val="0"/>
                        </a:spcBef>
                        <a:spcAft>
                          <a:spcPct val="0"/>
                        </a:spcAft>
                        <a:buClr>
                          <a:schemeClr val="tx2"/>
                        </a:buClr>
                        <a:buSzPct val="50000"/>
                        <a:defRPr sz="2200">
                          <a:solidFill>
                            <a:srgbClr val="FFFFFF"/>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.4-.6</a:t>
                      </a:r>
                    </a:p>
                  </a:txBody>
                  <a:tcPr marT="45714" marB="4571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 name="Rectangle 4"/>
          <p:cNvSpPr>
            <a:spLocks noChangeArrowheads="1"/>
          </p:cNvSpPr>
          <p:nvPr/>
        </p:nvSpPr>
        <p:spPr bwMode="auto">
          <a:xfrm>
            <a:off x="4533901" y="2080590"/>
            <a:ext cx="1143000" cy="4343400"/>
          </a:xfrm>
          <a:prstGeom prst="rect">
            <a:avLst/>
          </a:prstGeom>
          <a:solidFill>
            <a:schemeClr val="accent1">
              <a:alpha val="52940"/>
            </a:schemeClr>
          </a:solidFill>
          <a:ln w="9525">
            <a:solidFill>
              <a:schemeClr val="tx1"/>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4400" dirty="0">
              <a:solidFill>
                <a:schemeClr val="bg1"/>
              </a:solidFill>
              <a:ea typeface="MS PGothic" charset="-128"/>
            </a:endParaRPr>
          </a:p>
        </p:txBody>
      </p:sp>
      <p:sp>
        <p:nvSpPr>
          <p:cNvPr id="2" name="Rectangle 4"/>
          <p:cNvSpPr>
            <a:spLocks noChangeArrowheads="1"/>
          </p:cNvSpPr>
          <p:nvPr/>
        </p:nvSpPr>
        <p:spPr bwMode="auto">
          <a:xfrm>
            <a:off x="7114924" y="2080590"/>
            <a:ext cx="1143000" cy="4343400"/>
          </a:xfrm>
          <a:prstGeom prst="rect">
            <a:avLst/>
          </a:prstGeom>
          <a:solidFill>
            <a:schemeClr val="accent1">
              <a:alpha val="52940"/>
            </a:schemeClr>
          </a:solidFill>
          <a:ln w="9525">
            <a:solidFill>
              <a:schemeClr val="tx1"/>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4400" dirty="0">
              <a:solidFill>
                <a:schemeClr val="bg1"/>
              </a:solidFill>
              <a:ea typeface="MS PGothic" charset="-128"/>
            </a:endParaRPr>
          </a:p>
        </p:txBody>
      </p:sp>
      <p:sp>
        <p:nvSpPr>
          <p:cNvPr id="98369" name="Text Box 65"/>
          <p:cNvSpPr txBox="1">
            <a:spLocks noChangeArrowheads="1"/>
          </p:cNvSpPr>
          <p:nvPr/>
        </p:nvSpPr>
        <p:spPr bwMode="auto">
          <a:xfrm>
            <a:off x="2117726" y="6361113"/>
            <a:ext cx="404469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bg2"/>
                </a:solidFill>
                <a:ea typeface="ＭＳ Ｐゴシック" charset="0"/>
              </a:rPr>
              <a:t>(</a:t>
            </a:r>
            <a:r>
              <a:rPr lang="en-US" dirty="0">
                <a:latin typeface="Arial" charset="0"/>
                <a:ea typeface="Arial" charset="0"/>
                <a:cs typeface="Arial" charset="0"/>
              </a:rPr>
              <a:t>Correll</a:t>
            </a:r>
            <a:r>
              <a:rPr lang="en-US" dirty="0">
                <a:solidFill>
                  <a:schemeClr val="bg2"/>
                </a:solidFill>
                <a:latin typeface="Arial" charset="0"/>
                <a:ea typeface="Arial" charset="0"/>
                <a:cs typeface="Arial" charset="0"/>
              </a:rPr>
              <a:t> </a:t>
            </a:r>
            <a:r>
              <a:rPr lang="en-US" dirty="0">
                <a:latin typeface="Arial" charset="0"/>
                <a:ea typeface="Arial" charset="0"/>
                <a:cs typeface="Arial" charset="0"/>
              </a:rPr>
              <a:t>et al, Bipolar Disorders, 2010</a:t>
            </a:r>
            <a:r>
              <a:rPr lang="en-US" dirty="0">
                <a:solidFill>
                  <a:schemeClr val="bg2"/>
                </a:solidFill>
                <a:ea typeface="ＭＳ Ｐゴシック" charset="0"/>
              </a:rPr>
              <a:t>)</a:t>
            </a:r>
          </a:p>
        </p:txBody>
      </p:sp>
    </p:spTree>
    <p:extLst>
      <p:ext uri="{BB962C8B-B14F-4D97-AF65-F5344CB8AC3E}">
        <p14:creationId xmlns:p14="http://schemas.microsoft.com/office/powerpoint/2010/main" val="376563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F36874-3DA8-126E-6817-9C207F7B7582}"/>
              </a:ext>
            </a:extLst>
          </p:cNvPr>
          <p:cNvSpPr txBox="1"/>
          <p:nvPr/>
        </p:nvSpPr>
        <p:spPr>
          <a:xfrm>
            <a:off x="1074741" y="6305613"/>
            <a:ext cx="10038735" cy="584775"/>
          </a:xfrm>
          <a:prstGeom prst="rect">
            <a:avLst/>
          </a:prstGeom>
          <a:noFill/>
        </p:spPr>
        <p:txBody>
          <a:bodyPr wrap="square">
            <a:spAutoFit/>
          </a:bodyPr>
          <a:lstStyle/>
          <a:p>
            <a:pPr algn="ctr" eaLnBrk="1" hangingPunct="1">
              <a:defRPr/>
            </a:pPr>
            <a:r>
              <a:rPr lang="en-US" sz="1600" dirty="0">
                <a:solidFill>
                  <a:schemeClr val="bg2">
                    <a:lumMod val="10000"/>
                  </a:schemeClr>
                </a:solidFill>
                <a:latin typeface="Arial" panose="020B0604020202020204" pitchFamily="34" charset="0"/>
                <a:cs typeface="Arial" panose="020B0604020202020204" pitchFamily="34" charset="0"/>
              </a:rPr>
              <a:t>Adapted from Ketter TA (ed). Advances in the treatment of bipolar disorder, Am Psych Pub, Inc., Washington, DC; 2015; </a:t>
            </a:r>
            <a:r>
              <a:rPr lang="en-US" sz="1600" dirty="0" err="1">
                <a:solidFill>
                  <a:schemeClr val="bg2">
                    <a:lumMod val="10000"/>
                  </a:schemeClr>
                </a:solidFill>
                <a:latin typeface="Arial" panose="020B0604020202020204" pitchFamily="34" charset="0"/>
                <a:cs typeface="Arial" panose="020B0604020202020204" pitchFamily="34" charset="0"/>
              </a:rPr>
              <a:t>Roley</a:t>
            </a:r>
            <a:r>
              <a:rPr lang="en-US" sz="1600" dirty="0">
                <a:solidFill>
                  <a:schemeClr val="bg2">
                    <a:lumMod val="10000"/>
                  </a:schemeClr>
                </a:solidFill>
                <a:latin typeface="Arial" panose="020B0604020202020204" pitchFamily="34" charset="0"/>
                <a:cs typeface="Arial" panose="020B0604020202020204" pitchFamily="34" charset="0"/>
              </a:rPr>
              <a:t>-Roberts ME, </a:t>
            </a:r>
            <a:r>
              <a:rPr lang="en-US" sz="1600" dirty="0" err="1">
                <a:solidFill>
                  <a:schemeClr val="bg2">
                    <a:lumMod val="10000"/>
                  </a:schemeClr>
                </a:solidFill>
                <a:latin typeface="Arial" panose="020B0604020202020204" pitchFamily="34" charset="0"/>
                <a:cs typeface="Arial" panose="020B0604020202020204" pitchFamily="34" charset="0"/>
              </a:rPr>
              <a:t>Fristad</a:t>
            </a:r>
            <a:r>
              <a:rPr lang="en-US" sz="1600" dirty="0">
                <a:solidFill>
                  <a:schemeClr val="bg2">
                    <a:lumMod val="10000"/>
                  </a:schemeClr>
                </a:solidFill>
                <a:latin typeface="Arial" panose="020B0604020202020204" pitchFamily="34" charset="0"/>
                <a:cs typeface="Arial" panose="020B0604020202020204" pitchFamily="34" charset="0"/>
              </a:rPr>
              <a:t> MA. J Clin Child </a:t>
            </a:r>
            <a:r>
              <a:rPr lang="en-US" sz="1600" dirty="0" err="1">
                <a:solidFill>
                  <a:schemeClr val="bg2">
                    <a:lumMod val="10000"/>
                  </a:schemeClr>
                </a:solidFill>
                <a:latin typeface="Arial" panose="020B0604020202020204" pitchFamily="34" charset="0"/>
                <a:cs typeface="Arial" panose="020B0604020202020204" pitchFamily="34" charset="0"/>
              </a:rPr>
              <a:t>Adolesc</a:t>
            </a:r>
            <a:r>
              <a:rPr lang="en-US" sz="1600" dirty="0">
                <a:solidFill>
                  <a:schemeClr val="bg2">
                    <a:lumMod val="10000"/>
                  </a:schemeClr>
                </a:solidFill>
                <a:latin typeface="Arial" panose="020B0604020202020204" pitchFamily="34" charset="0"/>
                <a:cs typeface="Arial" panose="020B0604020202020204" pitchFamily="34" charset="0"/>
              </a:rPr>
              <a:t> Psychol 2021;50(4):464-77.</a:t>
            </a:r>
            <a:endParaRPr lang="en-US" sz="1600" dirty="0">
              <a:solidFill>
                <a:schemeClr val="bg2">
                  <a:lumMod val="10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 name="Rectangle 2">
            <a:extLst>
              <a:ext uri="{FF2B5EF4-FFF2-40B4-BE49-F238E27FC236}">
                <a16:creationId xmlns:a16="http://schemas.microsoft.com/office/drawing/2014/main" id="{6C5C5865-0574-A138-D65A-B88CA92912DD}"/>
              </a:ext>
            </a:extLst>
          </p:cNvPr>
          <p:cNvSpPr txBox="1">
            <a:spLocks noChangeArrowheads="1"/>
          </p:cNvSpPr>
          <p:nvPr/>
        </p:nvSpPr>
        <p:spPr>
          <a:xfrm>
            <a:off x="1" y="117429"/>
            <a:ext cx="12191999" cy="584775"/>
          </a:xfrm>
          <a:prstGeom prst="rect">
            <a:avLst/>
          </a:prstGeom>
          <a:extLs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rtlCol="0" anchor="b" anchorCtr="0">
            <a:spAutoFit/>
          </a:bodyPr>
          <a:lstStyle>
            <a:lvl1pPr algn="l" defTabSz="457200" rtl="0" eaLnBrk="1" latinLnBrk="0" hangingPunct="1">
              <a:lnSpc>
                <a:spcPct val="90000"/>
              </a:lnSpc>
              <a:spcBef>
                <a:spcPct val="0"/>
              </a:spcBef>
              <a:buNone/>
              <a:defRPr sz="3200" i="0" kern="1200">
                <a:solidFill>
                  <a:schemeClr val="accent1"/>
                </a:solidFill>
                <a:latin typeface="Calibri"/>
                <a:ea typeface="+mj-ea"/>
                <a:cs typeface="Calibri"/>
              </a:defRPr>
            </a:lvl1pPr>
          </a:lstStyle>
          <a:p>
            <a:pPr algn="ctr">
              <a:lnSpc>
                <a:spcPct val="100000"/>
              </a:lnSpc>
            </a:pPr>
            <a:r>
              <a:rPr lang="en-US" b="1" dirty="0">
                <a:solidFill>
                  <a:schemeClr val="tx1"/>
                </a:solidFill>
                <a:latin typeface="Arial" panose="020B0604020202020204" pitchFamily="34" charset="0"/>
                <a:cs typeface="Arial" panose="020B0604020202020204" pitchFamily="34" charset="0"/>
              </a:rPr>
              <a:t>FDA-Approved Treatments for Pediatric Bipolar Disorder</a:t>
            </a:r>
            <a:endParaRPr lang="en-US" sz="28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7" name="Line 3">
            <a:extLst>
              <a:ext uri="{FF2B5EF4-FFF2-40B4-BE49-F238E27FC236}">
                <a16:creationId xmlns:a16="http://schemas.microsoft.com/office/drawing/2014/main" id="{6AE3D37D-FF68-D266-40DC-0D87F75F6A39}"/>
              </a:ext>
            </a:extLst>
          </p:cNvPr>
          <p:cNvSpPr>
            <a:spLocks noChangeShapeType="1"/>
          </p:cNvSpPr>
          <p:nvPr/>
        </p:nvSpPr>
        <p:spPr bwMode="auto">
          <a:xfrm flipV="1">
            <a:off x="1786468" y="2202039"/>
            <a:ext cx="8606367" cy="38100"/>
          </a:xfrm>
          <a:prstGeom prst="line">
            <a:avLst/>
          </a:prstGeom>
          <a:noFill/>
          <a:ln w="28575">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8" name="Rectangle 7">
            <a:extLst>
              <a:ext uri="{FF2B5EF4-FFF2-40B4-BE49-F238E27FC236}">
                <a16:creationId xmlns:a16="http://schemas.microsoft.com/office/drawing/2014/main" id="{C5908EE9-CAAC-EB97-BC52-9C9B735D5889}"/>
              </a:ext>
            </a:extLst>
          </p:cNvPr>
          <p:cNvSpPr>
            <a:spLocks noChangeArrowheads="1"/>
          </p:cNvSpPr>
          <p:nvPr/>
        </p:nvSpPr>
        <p:spPr bwMode="auto">
          <a:xfrm>
            <a:off x="948269" y="972095"/>
            <a:ext cx="3235243" cy="3962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63500" tIns="25400" rIns="63500" bIns="25400" anchor="t">
            <a:spAutoFit/>
          </a:bodyPr>
          <a:lstStyle/>
          <a:p>
            <a:pPr marL="457200" indent="-457200">
              <a:lnSpc>
                <a:spcPct val="115000"/>
              </a:lnSpc>
              <a:spcBef>
                <a:spcPct val="15000"/>
              </a:spcBef>
              <a:tabLst>
                <a:tab pos="1371600" algn="l"/>
                <a:tab pos="5588000" algn="l"/>
              </a:tabLst>
              <a:defRPr/>
            </a:pPr>
            <a:r>
              <a:rPr lang="en-US" sz="2400" u="sng" dirty="0">
                <a:latin typeface="Arial Narrow" charset="0"/>
              </a:rPr>
              <a:t>Acute Mania</a:t>
            </a:r>
            <a:endParaRPr lang="en-US" sz="2400" dirty="0">
              <a:latin typeface="Arial Narrow" charset="0"/>
            </a:endParaRPr>
          </a:p>
          <a:p>
            <a:pPr marL="457200" indent="-457200">
              <a:lnSpc>
                <a:spcPct val="115000"/>
              </a:lnSpc>
              <a:spcBef>
                <a:spcPct val="15000"/>
              </a:spcBef>
              <a:tabLst>
                <a:tab pos="1371600" algn="l"/>
                <a:tab pos="5588000" algn="l"/>
              </a:tabLst>
              <a:defRPr/>
            </a:pPr>
            <a:endParaRPr lang="en-US" sz="900" dirty="0">
              <a:latin typeface="Arial Narrow" charset="0"/>
            </a:endParaRPr>
          </a:p>
          <a:p>
            <a:pPr marL="457200" indent="-457200">
              <a:lnSpc>
                <a:spcPct val="115000"/>
              </a:lnSpc>
              <a:spcBef>
                <a:spcPct val="15000"/>
              </a:spcBef>
              <a:tabLst>
                <a:tab pos="1371600" algn="l"/>
                <a:tab pos="5588000" algn="l"/>
              </a:tabLst>
              <a:defRPr/>
            </a:pPr>
            <a:r>
              <a:rPr lang="en-US" sz="2400" dirty="0">
                <a:latin typeface="Arial Narrow"/>
              </a:rPr>
              <a:t>Year/ Drug</a:t>
            </a:r>
          </a:p>
          <a:p>
            <a:pPr marL="457200" indent="-457200">
              <a:lnSpc>
                <a:spcPct val="115000"/>
              </a:lnSpc>
              <a:spcBef>
                <a:spcPct val="15000"/>
              </a:spcBef>
              <a:tabLst>
                <a:tab pos="1371600" algn="l"/>
                <a:tab pos="5588000" algn="l"/>
              </a:tabLst>
              <a:defRPr/>
            </a:pPr>
            <a:endParaRPr lang="en-US" sz="900" dirty="0">
              <a:latin typeface="Arial Narrow" charset="0"/>
            </a:endParaRPr>
          </a:p>
          <a:p>
            <a:pPr marL="457200" indent="-457200">
              <a:lnSpc>
                <a:spcPct val="115000"/>
              </a:lnSpc>
              <a:spcBef>
                <a:spcPct val="15000"/>
              </a:spcBef>
              <a:tabLst>
                <a:tab pos="1371600" algn="l"/>
                <a:tab pos="5588000" algn="l"/>
              </a:tabLst>
              <a:defRPr/>
            </a:pPr>
            <a:r>
              <a:rPr lang="en-US" sz="2000" dirty="0">
                <a:latin typeface="Arial Narrow"/>
              </a:rPr>
              <a:t>1970  Lithium</a:t>
            </a:r>
            <a:r>
              <a:rPr lang="en-US" sz="1400" dirty="0">
                <a:latin typeface="Arial Narrow"/>
              </a:rPr>
              <a:t> </a:t>
            </a:r>
            <a:r>
              <a:rPr lang="en-US" sz="1400" b="1" dirty="0">
                <a:latin typeface="Arial Narrow"/>
              </a:rPr>
              <a:t>(Age </a:t>
            </a:r>
            <a:r>
              <a:rPr lang="en-US" sz="1400" b="1" dirty="0">
                <a:ea typeface="+mn-lt"/>
                <a:cs typeface="+mn-lt"/>
              </a:rPr>
              <a:t>≥ 7–17)</a:t>
            </a:r>
            <a:endParaRPr lang="en-US" sz="1400" b="1" baseline="30000" dirty="0">
              <a:latin typeface="Arial Narrow"/>
            </a:endParaRPr>
          </a:p>
          <a:p>
            <a:pPr marL="457200" indent="-457200">
              <a:lnSpc>
                <a:spcPct val="115000"/>
              </a:lnSpc>
              <a:spcBef>
                <a:spcPct val="15000"/>
              </a:spcBef>
              <a:tabLst>
                <a:tab pos="1371600" algn="l"/>
                <a:tab pos="5588000" algn="l"/>
              </a:tabLst>
              <a:defRPr/>
            </a:pPr>
            <a:r>
              <a:rPr lang="en-US" sz="2000" dirty="0">
                <a:latin typeface="Arial Narrow"/>
              </a:rPr>
              <a:t>2007  Risperidone</a:t>
            </a:r>
            <a:r>
              <a:rPr lang="en-US" sz="2000" b="1" dirty="0">
                <a:latin typeface="Arial Narrow"/>
              </a:rPr>
              <a:t> </a:t>
            </a:r>
            <a:r>
              <a:rPr lang="en-US" sz="1400" b="1" dirty="0">
                <a:latin typeface="Arial Narrow"/>
              </a:rPr>
              <a:t>(Age 10–17)</a:t>
            </a:r>
            <a:endParaRPr lang="en-US" sz="1400" b="1" baseline="30000" dirty="0">
              <a:latin typeface="Arial Narrow"/>
            </a:endParaRPr>
          </a:p>
          <a:p>
            <a:pPr marL="457200" indent="-457200">
              <a:lnSpc>
                <a:spcPct val="115000"/>
              </a:lnSpc>
              <a:spcBef>
                <a:spcPct val="15000"/>
              </a:spcBef>
              <a:tabLst>
                <a:tab pos="1371600" algn="l"/>
                <a:tab pos="5588000" algn="l"/>
              </a:tabLst>
              <a:defRPr/>
            </a:pPr>
            <a:r>
              <a:rPr lang="en-US" sz="2000" dirty="0">
                <a:latin typeface="Arial Narrow"/>
              </a:rPr>
              <a:t>2008  Aripiprazole</a:t>
            </a:r>
            <a:r>
              <a:rPr lang="en-US" sz="2000" baseline="30000" dirty="0">
                <a:latin typeface="Arial Narrow"/>
              </a:rPr>
              <a:t> </a:t>
            </a:r>
            <a:r>
              <a:rPr lang="en-US" sz="2000" b="1" baseline="30000" dirty="0">
                <a:ea typeface="+mn-lt"/>
                <a:cs typeface="+mn-lt"/>
              </a:rPr>
              <a:t>(Age 10–17)</a:t>
            </a:r>
            <a:r>
              <a:rPr lang="en-US" sz="2000" b="1" baseline="30000" dirty="0">
                <a:latin typeface="Arial Narrow"/>
              </a:rPr>
              <a:t>,(</a:t>
            </a:r>
            <a:r>
              <a:rPr lang="en-US" sz="2000" b="1" dirty="0">
                <a:latin typeface="Arial Narrow"/>
              </a:rPr>
              <a:t>*</a:t>
            </a:r>
            <a:r>
              <a:rPr lang="en-US" sz="2000" b="1" baseline="30000" dirty="0">
                <a:latin typeface="Arial Narrow"/>
              </a:rPr>
              <a:t>-&gt;e)</a:t>
            </a:r>
            <a:endParaRPr lang="en-US" sz="2000" b="1" dirty="0">
              <a:latin typeface="Arial Narrow"/>
            </a:endParaRPr>
          </a:p>
          <a:p>
            <a:pPr marL="457200" indent="-457200">
              <a:lnSpc>
                <a:spcPct val="115000"/>
              </a:lnSpc>
              <a:spcBef>
                <a:spcPct val="15000"/>
              </a:spcBef>
              <a:tabLst>
                <a:tab pos="1371600" algn="l"/>
                <a:tab pos="5588000" algn="l"/>
              </a:tabLst>
              <a:defRPr/>
            </a:pPr>
            <a:r>
              <a:rPr lang="en-US" sz="2000" dirty="0">
                <a:latin typeface="Arial Narrow"/>
              </a:rPr>
              <a:t>2009  Quetiapine</a:t>
            </a:r>
            <a:r>
              <a:rPr lang="en-US" sz="1400" b="1" dirty="0">
                <a:latin typeface="Arial Narrow"/>
              </a:rPr>
              <a:t> </a:t>
            </a:r>
            <a:r>
              <a:rPr lang="en-US" sz="1400" b="1" dirty="0">
                <a:ea typeface="+mn-lt"/>
                <a:cs typeface="+mn-lt"/>
              </a:rPr>
              <a:t>(Age 10–17)</a:t>
            </a:r>
            <a:endParaRPr lang="en-US" sz="1400" b="1" baseline="30000" dirty="0">
              <a:ea typeface="+mn-lt"/>
              <a:cs typeface="+mn-lt"/>
            </a:endParaRPr>
          </a:p>
          <a:p>
            <a:pPr marL="457200" indent="-457200">
              <a:lnSpc>
                <a:spcPct val="115000"/>
              </a:lnSpc>
              <a:spcBef>
                <a:spcPct val="15000"/>
              </a:spcBef>
              <a:buFontTx/>
              <a:buAutoNum type="arabicPlain" startAt="2009"/>
              <a:tabLst>
                <a:tab pos="1371600" algn="l"/>
                <a:tab pos="5588000" algn="l"/>
              </a:tabLst>
              <a:defRPr/>
            </a:pPr>
            <a:r>
              <a:rPr lang="en-US" sz="2000" dirty="0">
                <a:latin typeface="Arial Narrow"/>
              </a:rPr>
              <a:t>  Olanzapine</a:t>
            </a:r>
            <a:r>
              <a:rPr lang="en-US" sz="2000" b="1" dirty="0">
                <a:latin typeface="Arial Narrow"/>
              </a:rPr>
              <a:t> </a:t>
            </a:r>
            <a:r>
              <a:rPr lang="en-US" sz="1400" b="1" dirty="0">
                <a:latin typeface="Arial Narrow"/>
              </a:rPr>
              <a:t>(Age 13–17)</a:t>
            </a:r>
            <a:endParaRPr lang="en-US" sz="1400" b="1" baseline="30000" dirty="0">
              <a:latin typeface="Arial Narrow"/>
            </a:endParaRPr>
          </a:p>
          <a:p>
            <a:pPr>
              <a:lnSpc>
                <a:spcPct val="115000"/>
              </a:lnSpc>
              <a:spcBef>
                <a:spcPct val="15000"/>
              </a:spcBef>
              <a:tabLst>
                <a:tab pos="1371600" algn="l"/>
                <a:tab pos="5588000" algn="l"/>
              </a:tabLst>
              <a:defRPr/>
            </a:pPr>
            <a:r>
              <a:rPr lang="en-US" sz="2000" dirty="0">
                <a:latin typeface="Arial Narrow"/>
              </a:rPr>
              <a:t>2015 </a:t>
            </a:r>
            <a:r>
              <a:rPr lang="en-US" sz="2000" baseline="30000" dirty="0">
                <a:latin typeface="Arial Narrow"/>
              </a:rPr>
              <a:t>  </a:t>
            </a:r>
            <a:r>
              <a:rPr lang="en-US" sz="2000" dirty="0">
                <a:latin typeface="Arial Narrow"/>
              </a:rPr>
              <a:t>Asenapine</a:t>
            </a:r>
            <a:r>
              <a:rPr lang="en-US" sz="1400" dirty="0">
                <a:latin typeface="Arial Narrow"/>
              </a:rPr>
              <a:t> </a:t>
            </a:r>
            <a:r>
              <a:rPr lang="en-US" sz="1400" b="1" dirty="0">
                <a:latin typeface="Arial Narrow"/>
              </a:rPr>
              <a:t>(Age 10–17)</a:t>
            </a:r>
            <a:endParaRPr lang="en-US" sz="1400" b="1" baseline="30000" dirty="0">
              <a:latin typeface="Arial Narrow"/>
            </a:endParaRPr>
          </a:p>
          <a:p>
            <a:pPr marL="457200" indent="-457200">
              <a:lnSpc>
                <a:spcPct val="115000"/>
              </a:lnSpc>
              <a:spcBef>
                <a:spcPct val="15000"/>
              </a:spcBef>
              <a:buFontTx/>
              <a:buAutoNum type="arabicPlain" startAt="2009"/>
              <a:tabLst>
                <a:tab pos="1371600" algn="l"/>
                <a:tab pos="5588000" algn="l"/>
              </a:tabLst>
              <a:defRPr/>
            </a:pPr>
            <a:endParaRPr lang="en-US" sz="2000" baseline="30000" dirty="0">
              <a:solidFill>
                <a:srgbClr val="FFFFFF"/>
              </a:solidFill>
              <a:latin typeface="Arial Narrow" charset="0"/>
            </a:endParaRPr>
          </a:p>
        </p:txBody>
      </p:sp>
      <p:sp>
        <p:nvSpPr>
          <p:cNvPr id="9" name="Rectangle 5">
            <a:extLst>
              <a:ext uri="{FF2B5EF4-FFF2-40B4-BE49-F238E27FC236}">
                <a16:creationId xmlns:a16="http://schemas.microsoft.com/office/drawing/2014/main" id="{B425CB51-5A5C-60AE-B5F0-85982418A080}"/>
              </a:ext>
            </a:extLst>
          </p:cNvPr>
          <p:cNvSpPr>
            <a:spLocks noChangeArrowheads="1"/>
          </p:cNvSpPr>
          <p:nvPr/>
        </p:nvSpPr>
        <p:spPr bwMode="auto">
          <a:xfrm>
            <a:off x="7878234" y="972095"/>
            <a:ext cx="3235242" cy="2158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63500" tIns="25400" rIns="63500" bIns="25400" anchor="t">
            <a:spAutoFit/>
          </a:bodyPr>
          <a:lstStyle/>
          <a:p>
            <a:pPr marL="457200" indent="-457200">
              <a:lnSpc>
                <a:spcPct val="115000"/>
              </a:lnSpc>
              <a:spcBef>
                <a:spcPct val="15000"/>
              </a:spcBef>
              <a:tabLst>
                <a:tab pos="1371600" algn="l"/>
                <a:tab pos="5588000" algn="l"/>
              </a:tabLst>
            </a:pPr>
            <a:r>
              <a:rPr lang="en-US" sz="2400" u="sng" dirty="0">
                <a:latin typeface="Arial Narrow" charset="0"/>
              </a:rPr>
              <a:t>Longer-Term</a:t>
            </a:r>
            <a:endParaRPr lang="en-US" sz="2400" dirty="0">
              <a:latin typeface="Arial Narrow" charset="0"/>
            </a:endParaRPr>
          </a:p>
          <a:p>
            <a:pPr marL="457200" indent="-457200">
              <a:lnSpc>
                <a:spcPct val="115000"/>
              </a:lnSpc>
              <a:spcBef>
                <a:spcPct val="15000"/>
              </a:spcBef>
              <a:tabLst>
                <a:tab pos="1371600" algn="l"/>
                <a:tab pos="5588000" algn="l"/>
              </a:tabLst>
            </a:pPr>
            <a:endParaRPr lang="en-US" sz="900" dirty="0">
              <a:latin typeface="Arial Narrow" charset="0"/>
            </a:endParaRPr>
          </a:p>
          <a:p>
            <a:pPr marL="457200" indent="-457200">
              <a:lnSpc>
                <a:spcPct val="115000"/>
              </a:lnSpc>
              <a:spcBef>
                <a:spcPct val="15000"/>
              </a:spcBef>
              <a:tabLst>
                <a:tab pos="1371600" algn="l"/>
                <a:tab pos="5588000" algn="l"/>
              </a:tabLst>
            </a:pPr>
            <a:r>
              <a:rPr lang="en-US" sz="2400" dirty="0">
                <a:latin typeface="Arial Narrow"/>
              </a:rPr>
              <a:t>Year/ Drug</a:t>
            </a:r>
          </a:p>
          <a:p>
            <a:pPr marL="457200" indent="-457200">
              <a:lnSpc>
                <a:spcPct val="115000"/>
              </a:lnSpc>
              <a:spcBef>
                <a:spcPct val="15000"/>
              </a:spcBef>
              <a:tabLst>
                <a:tab pos="1371600" algn="l"/>
                <a:tab pos="5588000" algn="l"/>
              </a:tabLst>
            </a:pPr>
            <a:endParaRPr lang="en-US" sz="900" dirty="0">
              <a:latin typeface="Arial Narrow" charset="0"/>
            </a:endParaRPr>
          </a:p>
          <a:p>
            <a:pPr marL="457200" indent="-457200">
              <a:lnSpc>
                <a:spcPct val="115000"/>
              </a:lnSpc>
              <a:spcBef>
                <a:spcPct val="15000"/>
              </a:spcBef>
              <a:buFontTx/>
              <a:buAutoNum type="arabicPlain"/>
              <a:tabLst>
                <a:tab pos="1371600" algn="l"/>
                <a:tab pos="5588000" algn="l"/>
              </a:tabLst>
            </a:pPr>
            <a:r>
              <a:rPr lang="en-US" sz="2000" dirty="0">
                <a:latin typeface="Arial Narrow"/>
              </a:rPr>
              <a:t>  Lithium </a:t>
            </a:r>
            <a:r>
              <a:rPr lang="en-US" sz="1400" b="1" dirty="0">
                <a:ea typeface="+mn-lt"/>
                <a:cs typeface="+mn-lt"/>
              </a:rPr>
              <a:t>(Age ≥ 7–17)</a:t>
            </a:r>
            <a:endParaRPr lang="en-US" sz="1400" baseline="30000" dirty="0">
              <a:latin typeface="Arial Narrow"/>
            </a:endParaRPr>
          </a:p>
          <a:p>
            <a:pPr marL="457200" indent="-457200">
              <a:lnSpc>
                <a:spcPct val="115000"/>
              </a:lnSpc>
              <a:spcBef>
                <a:spcPct val="15000"/>
              </a:spcBef>
              <a:tabLst>
                <a:tab pos="1371600" algn="l"/>
                <a:tab pos="5588000" algn="l"/>
              </a:tabLst>
            </a:pPr>
            <a:r>
              <a:rPr lang="en-US" sz="2000" dirty="0">
                <a:latin typeface="Arial Narrow"/>
              </a:rPr>
              <a:t>2008  Aripiprazole</a:t>
            </a:r>
            <a:r>
              <a:rPr lang="en-US" sz="2000" b="1" dirty="0">
                <a:latin typeface="Arial Narrow"/>
              </a:rPr>
              <a:t> </a:t>
            </a:r>
            <a:r>
              <a:rPr lang="en-US" sz="2400" b="1" baseline="30000" dirty="0">
                <a:latin typeface="Arial Narrow"/>
              </a:rPr>
              <a:t>(Age 10–17, -&gt;e)</a:t>
            </a:r>
            <a:endParaRPr lang="en-US" sz="2400" dirty="0">
              <a:latin typeface="Arial Narrow"/>
            </a:endParaRPr>
          </a:p>
        </p:txBody>
      </p:sp>
      <p:sp>
        <p:nvSpPr>
          <p:cNvPr id="10" name="Rectangle 7">
            <a:extLst>
              <a:ext uri="{FF2B5EF4-FFF2-40B4-BE49-F238E27FC236}">
                <a16:creationId xmlns:a16="http://schemas.microsoft.com/office/drawing/2014/main" id="{C18FD52C-4878-F421-F97A-8598FF3A349C}"/>
              </a:ext>
            </a:extLst>
          </p:cNvPr>
          <p:cNvSpPr>
            <a:spLocks noChangeArrowheads="1"/>
          </p:cNvSpPr>
          <p:nvPr/>
        </p:nvSpPr>
        <p:spPr bwMode="auto">
          <a:xfrm>
            <a:off x="4550834" y="995540"/>
            <a:ext cx="2992966" cy="2589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63500" tIns="25400" rIns="63500" bIns="25400" anchor="t">
            <a:spAutoFit/>
          </a:bodyPr>
          <a:lstStyle/>
          <a:p>
            <a:pPr marL="457200" indent="-457200">
              <a:lnSpc>
                <a:spcPct val="115000"/>
              </a:lnSpc>
              <a:spcBef>
                <a:spcPct val="15000"/>
              </a:spcBef>
              <a:tabLst>
                <a:tab pos="1371600" algn="l"/>
                <a:tab pos="5588000" algn="l"/>
              </a:tabLst>
            </a:pPr>
            <a:r>
              <a:rPr lang="en-US" sz="2400" u="sng" dirty="0">
                <a:latin typeface="Arial Narrow" charset="0"/>
              </a:rPr>
              <a:t>Acute Bipolar Depression</a:t>
            </a:r>
            <a:endParaRPr lang="en-US" sz="2400" dirty="0">
              <a:latin typeface="Arial Narrow" charset="0"/>
            </a:endParaRPr>
          </a:p>
          <a:p>
            <a:pPr marL="457200" indent="-457200">
              <a:lnSpc>
                <a:spcPct val="115000"/>
              </a:lnSpc>
              <a:spcBef>
                <a:spcPct val="15000"/>
              </a:spcBef>
              <a:tabLst>
                <a:tab pos="1371600" algn="l"/>
                <a:tab pos="5588000" algn="l"/>
              </a:tabLst>
            </a:pPr>
            <a:endParaRPr lang="en-US" sz="900" dirty="0">
              <a:latin typeface="Arial Narrow" charset="0"/>
            </a:endParaRPr>
          </a:p>
          <a:p>
            <a:pPr marL="457200" indent="-457200">
              <a:lnSpc>
                <a:spcPct val="115000"/>
              </a:lnSpc>
              <a:spcBef>
                <a:spcPct val="15000"/>
              </a:spcBef>
              <a:tabLst>
                <a:tab pos="1371600" algn="l"/>
                <a:tab pos="5588000" algn="l"/>
              </a:tabLst>
            </a:pPr>
            <a:r>
              <a:rPr lang="en-US" sz="2400" dirty="0">
                <a:latin typeface="Arial Narrow"/>
              </a:rPr>
              <a:t>Year/ Drug</a:t>
            </a:r>
          </a:p>
          <a:p>
            <a:pPr marL="457200" indent="-457200">
              <a:lnSpc>
                <a:spcPct val="115000"/>
              </a:lnSpc>
              <a:spcBef>
                <a:spcPct val="15000"/>
              </a:spcBef>
              <a:tabLst>
                <a:tab pos="1371600" algn="l"/>
                <a:tab pos="5588000" algn="l"/>
              </a:tabLst>
            </a:pPr>
            <a:endParaRPr lang="en-US" sz="900" dirty="0">
              <a:latin typeface="Arial Narrow" charset="0"/>
            </a:endParaRPr>
          </a:p>
          <a:p>
            <a:pPr marL="457200" indent="-457200">
              <a:lnSpc>
                <a:spcPct val="115000"/>
              </a:lnSpc>
              <a:spcBef>
                <a:spcPct val="15000"/>
              </a:spcBef>
              <a:buFontTx/>
              <a:buAutoNum type="arabicPlain" startAt="2014"/>
              <a:tabLst>
                <a:tab pos="1371600" algn="l"/>
                <a:tab pos="5588000" algn="l"/>
              </a:tabLst>
            </a:pPr>
            <a:r>
              <a:rPr lang="en-US" sz="2000" dirty="0">
                <a:latin typeface="Arial Narrow"/>
              </a:rPr>
              <a:t>  </a:t>
            </a:r>
            <a:r>
              <a:rPr lang="en-US" sz="2000" dirty="0" err="1">
                <a:latin typeface="Arial Narrow"/>
              </a:rPr>
              <a:t>Olanzapine+fluoxetine</a:t>
            </a:r>
            <a:r>
              <a:rPr lang="en-US" sz="2400" dirty="0">
                <a:latin typeface="Arial Narrow"/>
              </a:rPr>
              <a:t> </a:t>
            </a:r>
            <a:br>
              <a:rPr lang="en-US" sz="2400" dirty="0">
                <a:latin typeface="Arial Narrow" charset="0"/>
              </a:rPr>
            </a:br>
            <a:r>
              <a:rPr lang="en-US" sz="2400" dirty="0">
                <a:latin typeface="Arial Narrow"/>
              </a:rPr>
              <a:t>  </a:t>
            </a:r>
            <a:r>
              <a:rPr lang="en-US" sz="2000" dirty="0">
                <a:latin typeface="Arial Narrow"/>
              </a:rPr>
              <a:t>combination </a:t>
            </a:r>
            <a:r>
              <a:rPr lang="en-US" sz="1400" b="1" dirty="0">
                <a:latin typeface="Arial Narrow"/>
              </a:rPr>
              <a:t>(Age 10–17)</a:t>
            </a:r>
            <a:endParaRPr lang="en-US" sz="1400" b="1" baseline="30000" dirty="0">
              <a:latin typeface="Arial Narrow" charset="0"/>
            </a:endParaRPr>
          </a:p>
          <a:p>
            <a:pPr>
              <a:lnSpc>
                <a:spcPct val="115000"/>
              </a:lnSpc>
              <a:spcBef>
                <a:spcPct val="15000"/>
              </a:spcBef>
              <a:tabLst>
                <a:tab pos="1371600" algn="l"/>
                <a:tab pos="5588000" algn="l"/>
              </a:tabLst>
            </a:pPr>
            <a:r>
              <a:rPr lang="en-US" sz="2000" b="1" dirty="0">
                <a:latin typeface="Arial Narrow"/>
              </a:rPr>
              <a:t>2018  Lurasidone</a:t>
            </a:r>
            <a:r>
              <a:rPr lang="en-US" sz="1400" b="1" dirty="0">
                <a:ea typeface="+mn-lt"/>
                <a:cs typeface="+mn-lt"/>
              </a:rPr>
              <a:t>(Age 10–17)</a:t>
            </a:r>
            <a:endParaRPr lang="en-US" sz="1400" b="1" baseline="30000" dirty="0">
              <a:latin typeface="Arial Narrow" charset="0"/>
            </a:endParaRPr>
          </a:p>
        </p:txBody>
      </p:sp>
      <p:sp>
        <p:nvSpPr>
          <p:cNvPr id="11" name="Text Box 9">
            <a:extLst>
              <a:ext uri="{FF2B5EF4-FFF2-40B4-BE49-F238E27FC236}">
                <a16:creationId xmlns:a16="http://schemas.microsoft.com/office/drawing/2014/main" id="{12D60B9A-B763-DBAB-0D26-737E81684818}"/>
              </a:ext>
            </a:extLst>
          </p:cNvPr>
          <p:cNvSpPr txBox="1">
            <a:spLocks noChangeArrowheads="1"/>
          </p:cNvSpPr>
          <p:nvPr/>
        </p:nvSpPr>
        <p:spPr bwMode="auto">
          <a:xfrm>
            <a:off x="380295" y="4767678"/>
            <a:ext cx="3472745"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spAutoFit/>
          </a:bodyPr>
          <a:lstStyle>
            <a:lvl1pPr>
              <a:defRPr sz="1700" b="1">
                <a:solidFill>
                  <a:schemeClr val="tx2"/>
                </a:solidFill>
                <a:latin typeface="Arial" charset="0"/>
                <a:ea typeface="ＭＳ Ｐゴシック" charset="0"/>
                <a:cs typeface="ＭＳ Ｐゴシック" charset="0"/>
              </a:defRPr>
            </a:lvl1pPr>
            <a:lvl2pPr marL="742950" indent="-285750">
              <a:defRPr sz="1700" b="1">
                <a:solidFill>
                  <a:schemeClr val="tx2"/>
                </a:solidFill>
                <a:latin typeface="Arial" charset="0"/>
                <a:ea typeface="ＭＳ Ｐゴシック" charset="0"/>
              </a:defRPr>
            </a:lvl2pPr>
            <a:lvl3pPr marL="1143000" indent="-228600">
              <a:defRPr sz="1700" b="1">
                <a:solidFill>
                  <a:schemeClr val="tx2"/>
                </a:solidFill>
                <a:latin typeface="Arial" charset="0"/>
                <a:ea typeface="ＭＳ Ｐゴシック" charset="0"/>
              </a:defRPr>
            </a:lvl3pPr>
            <a:lvl4pPr marL="1600200" indent="-228600">
              <a:defRPr sz="1700" b="1">
                <a:solidFill>
                  <a:schemeClr val="tx2"/>
                </a:solidFill>
                <a:latin typeface="Arial" charset="0"/>
                <a:ea typeface="ＭＳ Ｐゴシック" charset="0"/>
              </a:defRPr>
            </a:lvl4pPr>
            <a:lvl5pPr marL="2057400" indent="-228600">
              <a:defRPr sz="1700" b="1">
                <a:solidFill>
                  <a:schemeClr val="tx2"/>
                </a:solidFill>
                <a:latin typeface="Arial" charset="0"/>
                <a:ea typeface="ＭＳ Ｐゴシック" charset="0"/>
              </a:defRPr>
            </a:lvl5pPr>
            <a:lvl6pPr marL="2514600" indent="-228600" eaLnBrk="0" fontAlgn="base" hangingPunct="0">
              <a:spcBef>
                <a:spcPct val="0"/>
              </a:spcBef>
              <a:spcAft>
                <a:spcPct val="0"/>
              </a:spcAft>
              <a:defRPr sz="1700" b="1">
                <a:solidFill>
                  <a:schemeClr val="tx2"/>
                </a:solidFill>
                <a:latin typeface="Arial" charset="0"/>
                <a:ea typeface="ＭＳ Ｐゴシック" charset="0"/>
              </a:defRPr>
            </a:lvl6pPr>
            <a:lvl7pPr marL="2971800" indent="-228600" eaLnBrk="0" fontAlgn="base" hangingPunct="0">
              <a:spcBef>
                <a:spcPct val="0"/>
              </a:spcBef>
              <a:spcAft>
                <a:spcPct val="0"/>
              </a:spcAft>
              <a:defRPr sz="1700" b="1">
                <a:solidFill>
                  <a:schemeClr val="tx2"/>
                </a:solidFill>
                <a:latin typeface="Arial" charset="0"/>
                <a:ea typeface="ＭＳ Ｐゴシック" charset="0"/>
              </a:defRPr>
            </a:lvl7pPr>
            <a:lvl8pPr marL="3429000" indent="-228600" eaLnBrk="0" fontAlgn="base" hangingPunct="0">
              <a:spcBef>
                <a:spcPct val="0"/>
              </a:spcBef>
              <a:spcAft>
                <a:spcPct val="0"/>
              </a:spcAft>
              <a:defRPr sz="1700" b="1">
                <a:solidFill>
                  <a:schemeClr val="tx2"/>
                </a:solidFill>
                <a:latin typeface="Arial" charset="0"/>
                <a:ea typeface="ＭＳ Ｐゴシック" charset="0"/>
              </a:defRPr>
            </a:lvl8pPr>
            <a:lvl9pPr marL="3886200" indent="-228600" eaLnBrk="0" fontAlgn="base" hangingPunct="0">
              <a:spcBef>
                <a:spcPct val="0"/>
              </a:spcBef>
              <a:spcAft>
                <a:spcPct val="0"/>
              </a:spcAft>
              <a:defRPr sz="1700" b="1">
                <a:solidFill>
                  <a:schemeClr val="tx2"/>
                </a:solidFill>
                <a:latin typeface="Arial" charset="0"/>
                <a:ea typeface="ＭＳ Ｐゴシック" charset="0"/>
              </a:defRPr>
            </a:lvl9pPr>
          </a:lstStyle>
          <a:p>
            <a:r>
              <a:rPr lang="en-US" b="0" baseline="30000" dirty="0">
                <a:solidFill>
                  <a:schemeClr val="tx1"/>
                </a:solidFill>
                <a:latin typeface="Arial Narrow"/>
                <a:ea typeface="ＭＳ Ｐゴシック"/>
              </a:rPr>
              <a:t> </a:t>
            </a:r>
            <a:r>
              <a:rPr lang="en-US" dirty="0">
                <a:solidFill>
                  <a:schemeClr val="tx1"/>
                </a:solidFill>
                <a:latin typeface="Arial Narrow"/>
                <a:ea typeface="ＭＳ Ｐゴシック"/>
              </a:rPr>
              <a:t>*Adjunctive </a:t>
            </a:r>
            <a:r>
              <a:rPr lang="en-US" sz="1600" dirty="0">
                <a:solidFill>
                  <a:schemeClr val="tx1"/>
                </a:solidFill>
                <a:latin typeface="Arial Narrow"/>
                <a:ea typeface="ＭＳ Ｐゴシック"/>
              </a:rPr>
              <a:t>(as well as </a:t>
            </a:r>
            <a:r>
              <a:rPr lang="en-US" dirty="0">
                <a:solidFill>
                  <a:schemeClr val="tx1"/>
                </a:solidFill>
                <a:latin typeface="Arial Narrow"/>
                <a:ea typeface="ＭＳ Ｐゴシック"/>
              </a:rPr>
              <a:t>monotherapy); </a:t>
            </a:r>
            <a:endParaRPr lang="en-US" dirty="0">
              <a:solidFill>
                <a:schemeClr val="tx1"/>
              </a:solidFill>
            </a:endParaRPr>
          </a:p>
          <a:p>
            <a:r>
              <a:rPr lang="en-US" baseline="30000" dirty="0">
                <a:solidFill>
                  <a:schemeClr val="tx1"/>
                </a:solidFill>
                <a:latin typeface="Arial Narrow" charset="0"/>
              </a:rPr>
              <a:t>(-&gt;e)</a:t>
            </a:r>
            <a:r>
              <a:rPr lang="en-US" dirty="0">
                <a:solidFill>
                  <a:schemeClr val="tx1"/>
                </a:solidFill>
                <a:latin typeface="Arial Narrow" charset="0"/>
              </a:rPr>
              <a:t>Extrapolated indication</a:t>
            </a:r>
          </a:p>
        </p:txBody>
      </p:sp>
      <p:grpSp>
        <p:nvGrpSpPr>
          <p:cNvPr id="12" name="Group 11">
            <a:extLst>
              <a:ext uri="{FF2B5EF4-FFF2-40B4-BE49-F238E27FC236}">
                <a16:creationId xmlns:a16="http://schemas.microsoft.com/office/drawing/2014/main" id="{A19C60B6-6B57-A2C7-ADE2-D02713E1FCEA}"/>
              </a:ext>
            </a:extLst>
          </p:cNvPr>
          <p:cNvGrpSpPr>
            <a:grpSpLocks/>
          </p:cNvGrpSpPr>
          <p:nvPr/>
        </p:nvGrpSpPr>
        <p:grpSpPr bwMode="auto">
          <a:xfrm>
            <a:off x="2333728" y="3208630"/>
            <a:ext cx="7511845" cy="3071675"/>
            <a:chOff x="0" y="3204082"/>
            <a:chExt cx="10287000" cy="4110992"/>
          </a:xfrm>
        </p:grpSpPr>
        <p:sp>
          <p:nvSpPr>
            <p:cNvPr id="13" name="Text Box 12">
              <a:extLst>
                <a:ext uri="{FF2B5EF4-FFF2-40B4-BE49-F238E27FC236}">
                  <a16:creationId xmlns:a16="http://schemas.microsoft.com/office/drawing/2014/main" id="{6D110A45-BE7A-7952-21B7-6EA7871BE91A}"/>
                </a:ext>
              </a:extLst>
            </p:cNvPr>
            <p:cNvSpPr txBox="1">
              <a:spLocks noChangeArrowheads="1"/>
            </p:cNvSpPr>
            <p:nvPr/>
          </p:nvSpPr>
          <p:spPr bwMode="auto">
            <a:xfrm>
              <a:off x="0" y="6532438"/>
              <a:ext cx="10287000" cy="78263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700" b="1">
                  <a:solidFill>
                    <a:schemeClr val="tx2"/>
                  </a:solidFill>
                  <a:latin typeface="Arial" charset="0"/>
                  <a:ea typeface="ＭＳ Ｐゴシック" charset="0"/>
                  <a:cs typeface="ＭＳ Ｐゴシック" charset="0"/>
                </a:defRPr>
              </a:lvl1pPr>
              <a:lvl2pPr marL="742950" indent="-285750">
                <a:defRPr sz="1700" b="1">
                  <a:solidFill>
                    <a:schemeClr val="tx2"/>
                  </a:solidFill>
                  <a:latin typeface="Arial" charset="0"/>
                  <a:ea typeface="ＭＳ Ｐゴシック" charset="0"/>
                </a:defRPr>
              </a:lvl2pPr>
              <a:lvl3pPr marL="1143000" indent="-228600">
                <a:defRPr sz="1700" b="1">
                  <a:solidFill>
                    <a:schemeClr val="tx2"/>
                  </a:solidFill>
                  <a:latin typeface="Arial" charset="0"/>
                  <a:ea typeface="ＭＳ Ｐゴシック" charset="0"/>
                </a:defRPr>
              </a:lvl3pPr>
              <a:lvl4pPr marL="1600200" indent="-228600">
                <a:defRPr sz="1700" b="1">
                  <a:solidFill>
                    <a:schemeClr val="tx2"/>
                  </a:solidFill>
                  <a:latin typeface="Arial" charset="0"/>
                  <a:ea typeface="ＭＳ Ｐゴシック" charset="0"/>
                </a:defRPr>
              </a:lvl4pPr>
              <a:lvl5pPr marL="2057400" indent="-228600">
                <a:defRPr sz="1700" b="1">
                  <a:solidFill>
                    <a:schemeClr val="tx2"/>
                  </a:solidFill>
                  <a:latin typeface="Arial" charset="0"/>
                  <a:ea typeface="ＭＳ Ｐゴシック" charset="0"/>
                </a:defRPr>
              </a:lvl5pPr>
              <a:lvl6pPr marL="2514600" indent="-228600" eaLnBrk="0" fontAlgn="base" hangingPunct="0">
                <a:spcBef>
                  <a:spcPct val="0"/>
                </a:spcBef>
                <a:spcAft>
                  <a:spcPct val="0"/>
                </a:spcAft>
                <a:defRPr sz="1700" b="1">
                  <a:solidFill>
                    <a:schemeClr val="tx2"/>
                  </a:solidFill>
                  <a:latin typeface="Arial" charset="0"/>
                  <a:ea typeface="ＭＳ Ｐゴシック" charset="0"/>
                </a:defRPr>
              </a:lvl6pPr>
              <a:lvl7pPr marL="2971800" indent="-228600" eaLnBrk="0" fontAlgn="base" hangingPunct="0">
                <a:spcBef>
                  <a:spcPct val="0"/>
                </a:spcBef>
                <a:spcAft>
                  <a:spcPct val="0"/>
                </a:spcAft>
                <a:defRPr sz="1700" b="1">
                  <a:solidFill>
                    <a:schemeClr val="tx2"/>
                  </a:solidFill>
                  <a:latin typeface="Arial" charset="0"/>
                  <a:ea typeface="ＭＳ Ｐゴシック" charset="0"/>
                </a:defRPr>
              </a:lvl7pPr>
              <a:lvl8pPr marL="3429000" indent="-228600" eaLnBrk="0" fontAlgn="base" hangingPunct="0">
                <a:spcBef>
                  <a:spcPct val="0"/>
                </a:spcBef>
                <a:spcAft>
                  <a:spcPct val="0"/>
                </a:spcAft>
                <a:defRPr sz="1700" b="1">
                  <a:solidFill>
                    <a:schemeClr val="tx2"/>
                  </a:solidFill>
                  <a:latin typeface="Arial" charset="0"/>
                  <a:ea typeface="ＭＳ Ｐゴシック" charset="0"/>
                </a:defRPr>
              </a:lvl8pPr>
              <a:lvl9pPr marL="3886200" indent="-228600" eaLnBrk="0" fontAlgn="base" hangingPunct="0">
                <a:spcBef>
                  <a:spcPct val="0"/>
                </a:spcBef>
                <a:spcAft>
                  <a:spcPct val="0"/>
                </a:spcAft>
                <a:defRPr sz="1700" b="1">
                  <a:solidFill>
                    <a:schemeClr val="tx2"/>
                  </a:solidFill>
                  <a:latin typeface="Arial" charset="0"/>
                  <a:ea typeface="ＭＳ Ｐゴシック" charset="0"/>
                </a:defRPr>
              </a:lvl9pPr>
            </a:lstStyle>
            <a:p>
              <a:pPr algn="ctr"/>
              <a:r>
                <a:rPr lang="en-US" sz="1600" dirty="0">
                  <a:solidFill>
                    <a:srgbClr val="FF0000"/>
                  </a:solidFill>
                  <a:highlight>
                    <a:srgbClr val="FFFF00"/>
                  </a:highlight>
                </a:rPr>
                <a:t>Important unmet needs—well-tolerated treatments for acute depression and maintenance</a:t>
              </a:r>
            </a:p>
          </p:txBody>
        </p:sp>
        <p:sp>
          <p:nvSpPr>
            <p:cNvPr id="14" name="Oval 13">
              <a:extLst>
                <a:ext uri="{FF2B5EF4-FFF2-40B4-BE49-F238E27FC236}">
                  <a16:creationId xmlns:a16="http://schemas.microsoft.com/office/drawing/2014/main" id="{564BD97D-41F3-5F3B-507C-F7BF27F46863}"/>
                </a:ext>
              </a:extLst>
            </p:cNvPr>
            <p:cNvSpPr>
              <a:spLocks noChangeArrowheads="1"/>
            </p:cNvSpPr>
            <p:nvPr/>
          </p:nvSpPr>
          <p:spPr bwMode="auto">
            <a:xfrm>
              <a:off x="3605213" y="3757742"/>
              <a:ext cx="2859287" cy="2476784"/>
            </a:xfrm>
            <a:prstGeom prst="ellipse">
              <a:avLst/>
            </a:prstGeom>
            <a:solidFill>
              <a:schemeClr val="bg1"/>
            </a:solidFill>
            <a:ln w="41275">
              <a:solidFill>
                <a:schemeClr val="tx2"/>
              </a:solidFill>
              <a:round/>
              <a:headEnd/>
              <a:tailEnd/>
            </a:ln>
          </p:spPr>
          <p:txBody>
            <a:bodyPr wrap="none" anchor="ctr"/>
            <a:lstStyle/>
            <a:p>
              <a:pPr algn="ctr"/>
              <a:r>
                <a:rPr lang="en-US" sz="3200" dirty="0">
                  <a:solidFill>
                    <a:srgbClr val="000000"/>
                  </a:solidFill>
                  <a:latin typeface="Arial" panose="020B0604020202020204" pitchFamily="34" charset="0"/>
                  <a:cs typeface="Arial" panose="020B0604020202020204" pitchFamily="34" charset="0"/>
                </a:rPr>
                <a:t>Unmet</a:t>
              </a:r>
            </a:p>
            <a:p>
              <a:pPr algn="ctr"/>
              <a:r>
                <a:rPr lang="en-US" sz="3200" dirty="0">
                  <a:solidFill>
                    <a:srgbClr val="000000"/>
                  </a:solidFill>
                  <a:latin typeface="Arial" panose="020B0604020202020204" pitchFamily="34" charset="0"/>
                  <a:cs typeface="Arial" panose="020B0604020202020204" pitchFamily="34" charset="0"/>
                </a:rPr>
                <a:t>Need</a:t>
              </a:r>
            </a:p>
          </p:txBody>
        </p:sp>
        <p:sp>
          <p:nvSpPr>
            <p:cNvPr id="15" name="Oval 13">
              <a:extLst>
                <a:ext uri="{FF2B5EF4-FFF2-40B4-BE49-F238E27FC236}">
                  <a16:creationId xmlns:a16="http://schemas.microsoft.com/office/drawing/2014/main" id="{A971F3DF-EA87-3A5A-2A26-7B6327B76F8E}"/>
                </a:ext>
              </a:extLst>
            </p:cNvPr>
            <p:cNvSpPr>
              <a:spLocks noChangeArrowheads="1"/>
            </p:cNvSpPr>
            <p:nvPr/>
          </p:nvSpPr>
          <p:spPr bwMode="auto">
            <a:xfrm>
              <a:off x="7427712" y="3204082"/>
              <a:ext cx="2859288" cy="3174998"/>
            </a:xfrm>
            <a:prstGeom prst="ellipse">
              <a:avLst/>
            </a:prstGeom>
            <a:solidFill>
              <a:schemeClr val="bg1"/>
            </a:solidFill>
            <a:ln w="41275">
              <a:solidFill>
                <a:schemeClr val="tx2"/>
              </a:solidFill>
              <a:round/>
              <a:headEnd/>
              <a:tailEnd/>
            </a:ln>
          </p:spPr>
          <p:txBody>
            <a:bodyPr wrap="none" anchor="ctr"/>
            <a:lstStyle/>
            <a:p>
              <a:pPr algn="ctr"/>
              <a:r>
                <a:rPr lang="en-US" sz="3200" dirty="0">
                  <a:solidFill>
                    <a:srgbClr val="000000"/>
                  </a:solidFill>
                  <a:latin typeface="Arial" panose="020B0604020202020204" pitchFamily="34" charset="0"/>
                  <a:cs typeface="Arial" panose="020B0604020202020204" pitchFamily="34" charset="0"/>
                </a:rPr>
                <a:t>Unmet</a:t>
              </a:r>
            </a:p>
            <a:p>
              <a:pPr algn="ctr"/>
              <a:r>
                <a:rPr lang="en-US" sz="3200" dirty="0">
                  <a:solidFill>
                    <a:srgbClr val="000000"/>
                  </a:solidFill>
                  <a:latin typeface="Arial" panose="020B0604020202020204" pitchFamily="34" charset="0"/>
                  <a:cs typeface="Arial" panose="020B0604020202020204" pitchFamily="34" charset="0"/>
                </a:rPr>
                <a:t>Need</a:t>
              </a:r>
            </a:p>
          </p:txBody>
        </p:sp>
      </p:grpSp>
    </p:spTree>
    <p:extLst>
      <p:ext uri="{BB962C8B-B14F-4D97-AF65-F5344CB8AC3E}">
        <p14:creationId xmlns:p14="http://schemas.microsoft.com/office/powerpoint/2010/main" val="4098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11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C024-0C06-BC3B-1618-285D583B139A}"/>
              </a:ext>
            </a:extLst>
          </p:cNvPr>
          <p:cNvSpPr>
            <a:spLocks noGrp="1"/>
          </p:cNvSpPr>
          <p:nvPr>
            <p:ph type="title"/>
          </p:nvPr>
        </p:nvSpPr>
        <p:spPr>
          <a:xfrm>
            <a:off x="-203200" y="97275"/>
            <a:ext cx="12496800" cy="595679"/>
          </a:xfrm>
        </p:spPr>
        <p:txBody>
          <a:bodyPr>
            <a:noAutofit/>
          </a:bodyPr>
          <a:lstStyle/>
          <a:p>
            <a:pPr algn="ctr"/>
            <a:r>
              <a:rPr lang="en-US" sz="3600" b="1" dirty="0">
                <a:latin typeface="Arial" panose="020B0604020202020204" pitchFamily="34" charset="0"/>
                <a:cs typeface="Arial" panose="020B0604020202020204" pitchFamily="34" charset="0"/>
              </a:rPr>
              <a:t>Efficacy and Safety Studies in Adolescent Schizophrenia</a:t>
            </a:r>
          </a:p>
        </p:txBody>
      </p:sp>
      <p:graphicFrame>
        <p:nvGraphicFramePr>
          <p:cNvPr id="4" name="Table 4">
            <a:extLst>
              <a:ext uri="{FF2B5EF4-FFF2-40B4-BE49-F238E27FC236}">
                <a16:creationId xmlns:a16="http://schemas.microsoft.com/office/drawing/2014/main" id="{B52BE179-2FEB-048F-20F0-C84C99A20E99}"/>
              </a:ext>
            </a:extLst>
          </p:cNvPr>
          <p:cNvGraphicFramePr>
            <a:graphicFrameLocks noGrp="1"/>
          </p:cNvGraphicFramePr>
          <p:nvPr>
            <p:ph idx="1"/>
            <p:extLst>
              <p:ext uri="{D42A27DB-BD31-4B8C-83A1-F6EECF244321}">
                <p14:modId xmlns:p14="http://schemas.microsoft.com/office/powerpoint/2010/main" val="1613624343"/>
              </p:ext>
            </p:extLst>
          </p:nvPr>
        </p:nvGraphicFramePr>
        <p:xfrm>
          <a:off x="197223" y="870333"/>
          <a:ext cx="11504970" cy="5233009"/>
        </p:xfrm>
        <a:graphic>
          <a:graphicData uri="http://schemas.openxmlformats.org/drawingml/2006/table">
            <a:tbl>
              <a:tblPr firstRow="1" bandRow="1">
                <a:tableStyleId>{5C22544A-7EE6-4342-B048-85BDC9FD1C3A}</a:tableStyleId>
              </a:tblPr>
              <a:tblGrid>
                <a:gridCol w="1427480">
                  <a:extLst>
                    <a:ext uri="{9D8B030D-6E8A-4147-A177-3AD203B41FA5}">
                      <a16:colId xmlns:a16="http://schemas.microsoft.com/office/drawing/2014/main" val="4185997636"/>
                    </a:ext>
                  </a:extLst>
                </a:gridCol>
                <a:gridCol w="3530203">
                  <a:extLst>
                    <a:ext uri="{9D8B030D-6E8A-4147-A177-3AD203B41FA5}">
                      <a16:colId xmlns:a16="http://schemas.microsoft.com/office/drawing/2014/main" val="75959208"/>
                    </a:ext>
                  </a:extLst>
                </a:gridCol>
                <a:gridCol w="2412460">
                  <a:extLst>
                    <a:ext uri="{9D8B030D-6E8A-4147-A177-3AD203B41FA5}">
                      <a16:colId xmlns:a16="http://schemas.microsoft.com/office/drawing/2014/main" val="1884485505"/>
                    </a:ext>
                  </a:extLst>
                </a:gridCol>
                <a:gridCol w="2354094">
                  <a:extLst>
                    <a:ext uri="{9D8B030D-6E8A-4147-A177-3AD203B41FA5}">
                      <a16:colId xmlns:a16="http://schemas.microsoft.com/office/drawing/2014/main" val="4052462663"/>
                    </a:ext>
                  </a:extLst>
                </a:gridCol>
                <a:gridCol w="1780733">
                  <a:extLst>
                    <a:ext uri="{9D8B030D-6E8A-4147-A177-3AD203B41FA5}">
                      <a16:colId xmlns:a16="http://schemas.microsoft.com/office/drawing/2014/main" val="2607200121"/>
                    </a:ext>
                  </a:extLst>
                </a:gridCol>
              </a:tblGrid>
              <a:tr h="523301">
                <a:tc>
                  <a:txBody>
                    <a:bodyPr/>
                    <a:lstStyle/>
                    <a:p>
                      <a:pPr algn="ctr"/>
                      <a:r>
                        <a:rPr lang="en-US" sz="1800" b="1" dirty="0">
                          <a:latin typeface="Arial" panose="020B0604020202020204" pitchFamily="34" charset="0"/>
                          <a:cs typeface="Arial" panose="020B0604020202020204" pitchFamily="34" charset="0"/>
                        </a:rPr>
                        <a:t>SGA</a:t>
                      </a:r>
                    </a:p>
                  </a:txBody>
                  <a:tcPr/>
                </a:tc>
                <a:tc>
                  <a:txBody>
                    <a:bodyPr/>
                    <a:lstStyle/>
                    <a:p>
                      <a:pPr algn="ctr"/>
                      <a:r>
                        <a:rPr lang="en-US" sz="1400" dirty="0">
                          <a:latin typeface="Arial" panose="020B0604020202020204" pitchFamily="34" charset="0"/>
                          <a:cs typeface="Arial" panose="020B0604020202020204" pitchFamily="34" charset="0"/>
                        </a:rPr>
                        <a:t>Participant Characteristics and Study Design</a:t>
                      </a:r>
                    </a:p>
                  </a:txBody>
                  <a:tcPr/>
                </a:tc>
                <a:tc>
                  <a:txBody>
                    <a:bodyPr/>
                    <a:lstStyle/>
                    <a:p>
                      <a:pPr algn="ctr"/>
                      <a:r>
                        <a:rPr lang="en-US" sz="1400" dirty="0">
                          <a:latin typeface="Arial" panose="020B0604020202020204" pitchFamily="34" charset="0"/>
                          <a:cs typeface="Arial" panose="020B0604020202020204" pitchFamily="34" charset="0"/>
                        </a:rPr>
                        <a:t>Efficacy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Most Common Adverse Events</a:t>
                      </a:r>
                    </a:p>
                  </a:txBody>
                  <a:tcPr/>
                </a:tc>
                <a:tc>
                  <a:txBody>
                    <a:bodyPr/>
                    <a:lstStyle/>
                    <a:p>
                      <a:pPr algn="ctr"/>
                      <a:r>
                        <a:rPr lang="en-US" sz="1400" dirty="0">
                          <a:latin typeface="Arial" panose="020B0604020202020204" pitchFamily="34" charset="0"/>
                          <a:cs typeface="Arial" panose="020B0604020202020204" pitchFamily="34" charset="0"/>
                        </a:rPr>
                        <a:t>Reference</a:t>
                      </a:r>
                    </a:p>
                  </a:txBody>
                  <a:tcPr/>
                </a:tc>
                <a:extLst>
                  <a:ext uri="{0D108BD9-81ED-4DB2-BD59-A6C34878D82A}">
                    <a16:rowId xmlns:a16="http://schemas.microsoft.com/office/drawing/2014/main" val="1214650304"/>
                  </a:ext>
                </a:extLst>
              </a:tr>
              <a:tr h="769560">
                <a:tc>
                  <a:txBody>
                    <a:bodyPr/>
                    <a:lstStyle/>
                    <a:p>
                      <a:r>
                        <a:rPr lang="en-US" sz="1100" b="1" dirty="0">
                          <a:latin typeface="Arial" panose="020B0604020202020204" pitchFamily="34" charset="0"/>
                          <a:cs typeface="Arial" panose="020B0604020202020204" pitchFamily="34" charset="0"/>
                        </a:rPr>
                        <a:t>Aripiprazole</a:t>
                      </a:r>
                    </a:p>
                  </a:txBody>
                  <a:tcPr/>
                </a:tc>
                <a:tc>
                  <a:txBody>
                    <a:bodyPr/>
                    <a:lstStyle/>
                    <a:p>
                      <a:r>
                        <a:rPr lang="en-US" sz="1100" dirty="0">
                          <a:latin typeface="Arial" panose="020B0604020202020204" pitchFamily="34" charset="0"/>
                          <a:cs typeface="Arial" panose="020B0604020202020204" pitchFamily="34" charset="0"/>
                        </a:rPr>
                        <a:t>13-17 y/o; 6-week double blind placebo-controlled (DBPC) trial; 10- and 30-mg/day doses of aripiprazole versus placebo </a:t>
                      </a:r>
                    </a:p>
                  </a:txBody>
                  <a:tcPr/>
                </a:tc>
                <a:tc>
                  <a:txBody>
                    <a:bodyPr/>
                    <a:lstStyle/>
                    <a:p>
                      <a:r>
                        <a:rPr lang="en-US" sz="1100" dirty="0">
                          <a:latin typeface="Arial" panose="020B0604020202020204" pitchFamily="34" charset="0"/>
                          <a:cs typeface="Arial" panose="020B0604020202020204" pitchFamily="34" charset="0"/>
                        </a:rPr>
                        <a:t>Aripiprazole &gt; Placebo on PANSS total; 10 mg at week 6 and 30 mg at weeks 1, 3-6; both doses showed improved CGI-S and P-QLES-Q</a:t>
                      </a:r>
                    </a:p>
                  </a:txBody>
                  <a:tcPr/>
                </a:tc>
                <a:tc>
                  <a:txBody>
                    <a:bodyPr/>
                    <a:lstStyle/>
                    <a:p>
                      <a:r>
                        <a:rPr lang="en-US" sz="1100" dirty="0">
                          <a:latin typeface="Arial" panose="020B0604020202020204" pitchFamily="34" charset="0"/>
                          <a:cs typeface="Arial" panose="020B0604020202020204" pitchFamily="34" charset="0"/>
                        </a:rPr>
                        <a:t>Akathisia, extrapyramidal symptoms, somnolence, tremor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Findling</a:t>
                      </a:r>
                      <a:r>
                        <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RL </a:t>
                      </a:r>
                      <a:r>
                        <a:rPr kumimoji="0" lang="en-GB" altLang="en-US"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et al</a:t>
                      </a:r>
                      <a:r>
                        <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Am J Psychiatry. 2008;165(11):1432-41.</a:t>
                      </a:r>
                    </a:p>
                  </a:txBody>
                  <a:tcPr/>
                </a:tc>
                <a:extLst>
                  <a:ext uri="{0D108BD9-81ED-4DB2-BD59-A6C34878D82A}">
                    <a16:rowId xmlns:a16="http://schemas.microsoft.com/office/drawing/2014/main" val="671964542"/>
                  </a:ext>
                </a:extLst>
              </a:tr>
              <a:tr h="600257">
                <a:tc>
                  <a:txBody>
                    <a:bodyPr/>
                    <a:lstStyle/>
                    <a:p>
                      <a:r>
                        <a:rPr lang="en-US" sz="1100" b="1" dirty="0">
                          <a:latin typeface="Arial" panose="020B0604020202020204" pitchFamily="34" charset="0"/>
                          <a:cs typeface="Arial" panose="020B0604020202020204" pitchFamily="34" charset="0"/>
                        </a:rPr>
                        <a:t>Paliperidone XR</a:t>
                      </a:r>
                    </a:p>
                  </a:txBody>
                  <a:tcPr/>
                </a:tc>
                <a:tc>
                  <a:txBody>
                    <a:bodyPr/>
                    <a:lstStyle/>
                    <a:p>
                      <a:r>
                        <a:rPr lang="en-US" sz="1100" dirty="0">
                          <a:latin typeface="Arial" panose="020B0604020202020204" pitchFamily="34" charset="0"/>
                          <a:cs typeface="Arial" panose="020B0604020202020204" pitchFamily="34" charset="0"/>
                        </a:rPr>
                        <a:t>12-17 y/o; 6-week DBPC trial; randomized to weight-based fixed dose groups; low (1.5 mg/d), medium (3 and 6 mg/d), or high (6 and 12 mg/d) or placebo</a:t>
                      </a:r>
                    </a:p>
                  </a:txBody>
                  <a:tcPr/>
                </a:tc>
                <a:tc>
                  <a:txBody>
                    <a:bodyPr/>
                    <a:lstStyle/>
                    <a:p>
                      <a:r>
                        <a:rPr lang="en-US" sz="1100" dirty="0">
                          <a:latin typeface="Arial" panose="020B0604020202020204" pitchFamily="34" charset="0"/>
                          <a:cs typeface="Arial" panose="020B0604020202020204" pitchFamily="34" charset="0"/>
                        </a:rPr>
                        <a:t>Paliperidone &gt; Placebo on PANSS CGI-S and CGAS in medium dose (3 and 6 mg) groups.  </a:t>
                      </a:r>
                    </a:p>
                  </a:txBody>
                  <a:tcPr/>
                </a:tc>
                <a:tc>
                  <a:txBody>
                    <a:bodyPr/>
                    <a:lstStyle/>
                    <a:p>
                      <a:pPr algn="l"/>
                      <a:r>
                        <a:rPr lang="en-US" sz="1100" b="0" i="0" u="none" strike="noStrike" baseline="0" dirty="0">
                          <a:latin typeface="Arial" panose="020B0604020202020204" pitchFamily="34" charset="0"/>
                          <a:cs typeface="Arial" panose="020B0604020202020204" pitchFamily="34" charset="0"/>
                        </a:rPr>
                        <a:t>Somnolence, akathisia, insomnia, headache, and tremor</a:t>
                      </a:r>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Singh J </a:t>
                      </a:r>
                      <a:r>
                        <a:rPr kumimoji="0" lang="en-GB" altLang="en-US"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et al</a:t>
                      </a:r>
                      <a:r>
                        <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altLang="en-US"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Biol</a:t>
                      </a:r>
                      <a:r>
                        <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Psychiatry 2011;70:1179-1187.</a:t>
                      </a:r>
                    </a:p>
                  </a:txBody>
                  <a:tcPr/>
                </a:tc>
                <a:extLst>
                  <a:ext uri="{0D108BD9-81ED-4DB2-BD59-A6C34878D82A}">
                    <a16:rowId xmlns:a16="http://schemas.microsoft.com/office/drawing/2014/main" val="2698547372"/>
                  </a:ext>
                </a:extLst>
              </a:tr>
              <a:tr h="938863">
                <a:tc>
                  <a:txBody>
                    <a:bodyPr/>
                    <a:lstStyle/>
                    <a:p>
                      <a:r>
                        <a:rPr lang="en-US" sz="1100" b="1" dirty="0">
                          <a:latin typeface="Arial" panose="020B0604020202020204" pitchFamily="34" charset="0"/>
                          <a:cs typeface="Arial" panose="020B0604020202020204" pitchFamily="34" charset="0"/>
                        </a:rPr>
                        <a:t>Paliperidone XR</a:t>
                      </a:r>
                    </a:p>
                    <a:p>
                      <a:r>
                        <a:rPr lang="en-US" sz="1100" b="1" dirty="0">
                          <a:latin typeface="Arial" panose="020B0604020202020204" pitchFamily="34" charset="0"/>
                          <a:cs typeface="Arial" panose="020B0604020202020204" pitchFamily="34" charset="0"/>
                        </a:rPr>
                        <a:t>Vs Aripiprazole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12-17 y/o; </a:t>
                      </a:r>
                      <a:r>
                        <a:rPr lang="en-US" sz="1100" b="0" i="0" u="none" strike="noStrike" baseline="0" dirty="0">
                          <a:latin typeface="Arial" panose="020B0604020202020204" pitchFamily="34" charset="0"/>
                          <a:cs typeface="Arial" panose="020B0604020202020204" pitchFamily="34" charset="0"/>
                        </a:rPr>
                        <a:t>3-week or less screening and washout period, then  8-week DBPC acute treatment period and an 18-week double blind maintenance  (total duration, 26 weeks)</a:t>
                      </a:r>
                      <a:endParaRPr lang="en-US" sz="1100" b="0" dirty="0">
                        <a:latin typeface="Arial" panose="020B0604020202020204" pitchFamily="34" charset="0"/>
                        <a:cs typeface="Arial" panose="020B0604020202020204" pitchFamily="34" charset="0"/>
                      </a:endParaRPr>
                    </a:p>
                  </a:txBody>
                  <a:tcPr/>
                </a:tc>
                <a:tc>
                  <a:txBody>
                    <a:bodyPr/>
                    <a:lstStyle/>
                    <a:p>
                      <a:r>
                        <a:rPr lang="en-US" sz="1100" dirty="0">
                          <a:latin typeface="Arial" panose="020B0604020202020204" pitchFamily="34" charset="0"/>
                          <a:cs typeface="Arial" panose="020B0604020202020204" pitchFamily="34" charset="0"/>
                        </a:rPr>
                        <a:t>Paliperidone XR = Aripiprazole on PANSS</a:t>
                      </a:r>
                    </a:p>
                  </a:txBody>
                  <a:tcPr/>
                </a:tc>
                <a:tc>
                  <a:txBody>
                    <a:bodyPr/>
                    <a:lstStyle/>
                    <a:p>
                      <a:pPr algn="l"/>
                      <a:r>
                        <a:rPr lang="en-US" sz="1100" b="0" i="0" u="none" strike="noStrike" baseline="0" dirty="0">
                          <a:latin typeface="Arial" panose="020B0604020202020204" pitchFamily="34" charset="0"/>
                          <a:cs typeface="Arial" panose="020B0604020202020204" pitchFamily="34" charset="0"/>
                        </a:rPr>
                        <a:t>Paliperidone ER: akathisia, headache, somnolence, tremor, weight gain; increased </a:t>
                      </a:r>
                      <a:r>
                        <a:rPr lang="en-US" sz="1100" b="1" i="0" u="none" strike="noStrike" baseline="0" dirty="0">
                          <a:latin typeface="Arial" panose="020B0604020202020204" pitchFamily="34" charset="0"/>
                          <a:cs typeface="Arial" panose="020B0604020202020204" pitchFamily="34" charset="0"/>
                        </a:rPr>
                        <a:t>prolactin</a:t>
                      </a:r>
                      <a:r>
                        <a:rPr lang="en-US" sz="1100" b="0" i="0" u="none" strike="noStrike" baseline="0" dirty="0">
                          <a:latin typeface="Arial" panose="020B0604020202020204" pitchFamily="34" charset="0"/>
                          <a:cs typeface="Arial" panose="020B0604020202020204" pitchFamily="34" charset="0"/>
                        </a:rPr>
                        <a:t> Aripiprazole: were schizophrenia and somnolence.</a:t>
                      </a:r>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dirty="0" err="1">
                          <a:latin typeface="Arial" panose="020B0604020202020204" pitchFamily="34" charset="0"/>
                          <a:cs typeface="Arial" panose="020B0604020202020204" pitchFamily="34" charset="0"/>
                        </a:rPr>
                        <a:t>Savitz</a:t>
                      </a:r>
                      <a:r>
                        <a:rPr lang="it-IT" sz="1100" dirty="0">
                          <a:latin typeface="Arial" panose="020B0604020202020204" pitchFamily="34" charset="0"/>
                          <a:cs typeface="Arial" panose="020B0604020202020204" pitchFamily="34" charset="0"/>
                        </a:rPr>
                        <a:t> AJ </a:t>
                      </a:r>
                      <a:r>
                        <a:rPr lang="it-IT" sz="1100" i="1" dirty="0">
                          <a:latin typeface="Arial" panose="020B0604020202020204" pitchFamily="34" charset="0"/>
                          <a:cs typeface="Arial" panose="020B0604020202020204" pitchFamily="34" charset="0"/>
                        </a:rPr>
                        <a:t>et al</a:t>
                      </a:r>
                      <a:r>
                        <a:rPr lang="it-IT" sz="1100" dirty="0">
                          <a:latin typeface="Arial" panose="020B0604020202020204" pitchFamily="34" charset="0"/>
                          <a:cs typeface="Arial" panose="020B0604020202020204" pitchFamily="34" charset="0"/>
                        </a:rPr>
                        <a:t>. JAACAP, 2015 Feb;54(2):126-137.e1.</a:t>
                      </a:r>
                    </a:p>
                  </a:txBody>
                  <a:tcPr/>
                </a:tc>
                <a:extLst>
                  <a:ext uri="{0D108BD9-81ED-4DB2-BD59-A6C34878D82A}">
                    <a16:rowId xmlns:a16="http://schemas.microsoft.com/office/drawing/2014/main" val="3050141583"/>
                  </a:ext>
                </a:extLst>
              </a:tr>
              <a:tr h="600257">
                <a:tc>
                  <a:txBody>
                    <a:bodyPr/>
                    <a:lstStyle/>
                    <a:p>
                      <a:r>
                        <a:rPr lang="en-US" sz="1100" b="1" dirty="0">
                          <a:latin typeface="Arial" panose="020B0604020202020204" pitchFamily="34" charset="0"/>
                          <a:cs typeface="Arial" panose="020B0604020202020204" pitchFamily="34" charset="0"/>
                        </a:rPr>
                        <a:t>Lurasidone</a:t>
                      </a:r>
                    </a:p>
                  </a:txBody>
                  <a:tcPr/>
                </a:tc>
                <a:tc>
                  <a:txBody>
                    <a:bodyPr/>
                    <a:lstStyle/>
                    <a:p>
                      <a:r>
                        <a:rPr lang="en-US" sz="1100" dirty="0">
                          <a:latin typeface="Arial" panose="020B0604020202020204" pitchFamily="34" charset="0"/>
                          <a:cs typeface="Arial" panose="020B0604020202020204" pitchFamily="34" charset="0"/>
                        </a:rPr>
                        <a:t>13-17 y/o; 6-week DBPC trial followed by 2 year open-label extension</a:t>
                      </a:r>
                    </a:p>
                  </a:txBody>
                  <a:tcPr/>
                </a:tc>
                <a:tc>
                  <a:txBody>
                    <a:bodyPr/>
                    <a:lstStyle/>
                    <a:p>
                      <a:r>
                        <a:rPr lang="en-US" sz="1100" b="0" i="0" u="none" strike="noStrike" baseline="0" dirty="0">
                          <a:latin typeface="Arial" panose="020B0604020202020204" pitchFamily="34" charset="0"/>
                          <a:cs typeface="Arial" panose="020B0604020202020204" pitchFamily="34" charset="0"/>
                        </a:rPr>
                        <a:t>Lurasidone &gt; Placebo on PANSS, PQ-LES-Q and the clinician-rated CGAS for both 40 and 80 mg doses</a:t>
                      </a:r>
                      <a:endParaRPr lang="en-US" sz="1100" dirty="0">
                        <a:latin typeface="Arial" panose="020B0604020202020204" pitchFamily="34" charset="0"/>
                        <a:cs typeface="Arial" panose="020B0604020202020204" pitchFamily="34" charset="0"/>
                      </a:endParaRPr>
                    </a:p>
                  </a:txBody>
                  <a:tcPr/>
                </a:tc>
                <a:tc>
                  <a:txBody>
                    <a:bodyPr/>
                    <a:lstStyle/>
                    <a:p>
                      <a:r>
                        <a:rPr lang="en-US" sz="1100" b="0" i="0" u="none" strike="noStrike" baseline="0" dirty="0">
                          <a:latin typeface="Arial" panose="020B0604020202020204" pitchFamily="34" charset="0"/>
                          <a:cs typeface="Arial" panose="020B0604020202020204" pitchFamily="34" charset="0"/>
                        </a:rPr>
                        <a:t>Nausea, akathisia, somnolence, and vomiting</a:t>
                      </a:r>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dirty="0">
                          <a:solidFill>
                            <a:srgbClr val="000000"/>
                          </a:solidFill>
                          <a:latin typeface="Arial" panose="020B0604020202020204" pitchFamily="34" charset="0"/>
                          <a:cs typeface="Arial" panose="020B0604020202020204" pitchFamily="34" charset="0"/>
                        </a:rPr>
                        <a:t>Goldman R </a:t>
                      </a:r>
                      <a:r>
                        <a:rPr lang="en-GB" altLang="en-US" sz="1100" i="1" dirty="0">
                          <a:solidFill>
                            <a:srgbClr val="000000"/>
                          </a:solidFill>
                          <a:latin typeface="Arial" panose="020B0604020202020204" pitchFamily="34" charset="0"/>
                          <a:cs typeface="Arial" panose="020B0604020202020204" pitchFamily="34" charset="0"/>
                        </a:rPr>
                        <a:t>et al</a:t>
                      </a:r>
                      <a:r>
                        <a:rPr lang="en-GB" altLang="en-US" sz="1100" dirty="0">
                          <a:solidFill>
                            <a:srgbClr val="000000"/>
                          </a:solidFill>
                          <a:latin typeface="Arial" panose="020B0604020202020204" pitchFamily="34" charset="0"/>
                          <a:cs typeface="Arial" panose="020B0604020202020204" pitchFamily="34" charset="0"/>
                        </a:rPr>
                        <a:t>. JCAP. 2017;27(6):516-525.</a:t>
                      </a:r>
                    </a:p>
                  </a:txBody>
                  <a:tcPr/>
                </a:tc>
                <a:extLst>
                  <a:ext uri="{0D108BD9-81ED-4DB2-BD59-A6C34878D82A}">
                    <a16:rowId xmlns:a16="http://schemas.microsoft.com/office/drawing/2014/main" val="4101315406"/>
                  </a:ext>
                </a:extLst>
              </a:tr>
              <a:tr h="938863">
                <a:tc>
                  <a:txBody>
                    <a:bodyPr/>
                    <a:lstStyle/>
                    <a:p>
                      <a:r>
                        <a:rPr lang="en-US" sz="1100" b="1" dirty="0">
                          <a:latin typeface="Arial" panose="020B0604020202020204" pitchFamily="34" charset="0"/>
                          <a:cs typeface="Arial" panose="020B0604020202020204" pitchFamily="34" charset="0"/>
                        </a:rPr>
                        <a:t>Risperidone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latin typeface="Arial" panose="020B0604020202020204" pitchFamily="34" charset="0"/>
                          <a:cs typeface="Arial" panose="020B0604020202020204" pitchFamily="34" charset="0"/>
                        </a:rPr>
                        <a:t>13-17 y/o; 6-week, randomized, DBPC study, randomized to placebo, flexible doses of risperidone 1–3 mg/day, or risperidone 4–6 mg/day.</a:t>
                      </a:r>
                    </a:p>
                    <a:p>
                      <a:endParaRPr lang="en-US" sz="1100" dirty="0">
                        <a:latin typeface="Arial" panose="020B0604020202020204" pitchFamily="34" charset="0"/>
                        <a:cs typeface="Arial" panose="020B0604020202020204" pitchFamily="34" charset="0"/>
                      </a:endParaRPr>
                    </a:p>
                  </a:txBody>
                  <a:tcPr/>
                </a:tc>
                <a:tc>
                  <a:txBody>
                    <a:bodyPr/>
                    <a:lstStyle/>
                    <a:p>
                      <a:r>
                        <a:rPr lang="en-US" sz="1100" dirty="0">
                          <a:latin typeface="Arial" panose="020B0604020202020204" pitchFamily="34" charset="0"/>
                          <a:cs typeface="Arial" panose="020B0604020202020204" pitchFamily="34" charset="0"/>
                        </a:rPr>
                        <a:t>Risperidone &gt; Placebo on PANSS, CGAS.</a:t>
                      </a:r>
                    </a:p>
                  </a:txBody>
                  <a:tcPr/>
                </a:tc>
                <a:tc>
                  <a:txBody>
                    <a:bodyPr/>
                    <a:lstStyle/>
                    <a:p>
                      <a:r>
                        <a:rPr lang="en-US" sz="1100" b="0" i="0" u="none" strike="noStrike" baseline="0" dirty="0">
                          <a:latin typeface="Arial" panose="020B0604020202020204" pitchFamily="34" charset="0"/>
                          <a:cs typeface="Arial" panose="020B0604020202020204" pitchFamily="34" charset="0"/>
                        </a:rPr>
                        <a:t>1-3 mg: somnolence, agitation, and headache; 4-6 mg, extrapyramidal disorder, dizziness, and hypertonia; dose-dependent increase in mean </a:t>
                      </a:r>
                      <a:r>
                        <a:rPr lang="en-US" sz="1100" b="1" i="0" u="none" strike="noStrike" baseline="0" dirty="0">
                          <a:latin typeface="Arial" panose="020B0604020202020204" pitchFamily="34" charset="0"/>
                          <a:cs typeface="Arial" panose="020B0604020202020204" pitchFamily="34" charset="0"/>
                        </a:rPr>
                        <a:t>prolactin</a:t>
                      </a:r>
                      <a:r>
                        <a:rPr lang="en-US" sz="1100" b="0" i="0" u="none" strike="noStrike" baseline="0" dirty="0">
                          <a:latin typeface="Arial" panose="020B0604020202020204" pitchFamily="34" charset="0"/>
                          <a:cs typeface="Arial" panose="020B0604020202020204" pitchFamily="34" charset="0"/>
                        </a:rPr>
                        <a:t> levels </a:t>
                      </a:r>
                      <a:endParaRPr lang="en-US" sz="1100" dirty="0">
                        <a:latin typeface="Arial" panose="020B0604020202020204" pitchFamily="34" charset="0"/>
                        <a:cs typeface="Arial" panose="020B0604020202020204" pitchFamily="34" charset="0"/>
                      </a:endParaRPr>
                    </a:p>
                  </a:txBody>
                  <a:tcPr/>
                </a:tc>
                <a:tc>
                  <a:txBody>
                    <a:bodyPr/>
                    <a:lstStyle/>
                    <a:p>
                      <a:r>
                        <a:rPr lang="en-GB" altLang="en-US" sz="1100" dirty="0">
                          <a:solidFill>
                            <a:srgbClr val="000000"/>
                          </a:solidFill>
                          <a:latin typeface="Arial" panose="020B0604020202020204" pitchFamily="34" charset="0"/>
                          <a:cs typeface="Arial" panose="020B0604020202020204" pitchFamily="34" charset="0"/>
                        </a:rPr>
                        <a:t>Haas M </a:t>
                      </a:r>
                      <a:r>
                        <a:rPr lang="en-GB" altLang="en-US" sz="1100" i="1" dirty="0">
                          <a:solidFill>
                            <a:srgbClr val="000000"/>
                          </a:solidFill>
                          <a:latin typeface="Arial" panose="020B0604020202020204" pitchFamily="34" charset="0"/>
                          <a:cs typeface="Arial" panose="020B0604020202020204" pitchFamily="34" charset="0"/>
                        </a:rPr>
                        <a:t>et al.</a:t>
                      </a:r>
                      <a:r>
                        <a:rPr lang="en-GB" altLang="en-US" sz="1100" dirty="0">
                          <a:solidFill>
                            <a:srgbClr val="000000"/>
                          </a:solidFill>
                          <a:latin typeface="Arial" panose="020B0604020202020204" pitchFamily="34" charset="0"/>
                          <a:cs typeface="Arial" panose="020B0604020202020204" pitchFamily="34" charset="0"/>
                        </a:rPr>
                        <a:t> JCAP. 2009;19(6):611-21</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15585329"/>
                  </a:ext>
                </a:extLst>
              </a:tr>
              <a:tr h="430954">
                <a:tc>
                  <a:txBody>
                    <a:bodyPr/>
                    <a:lstStyle/>
                    <a:p>
                      <a:r>
                        <a:rPr lang="en-US" sz="1100" b="1" dirty="0">
                          <a:latin typeface="Arial" panose="020B0604020202020204" pitchFamily="34" charset="0"/>
                          <a:cs typeface="Arial" panose="020B0604020202020204" pitchFamily="34" charset="0"/>
                        </a:rPr>
                        <a:t>Olanzapine</a:t>
                      </a:r>
                    </a:p>
                  </a:txBody>
                  <a:tcPr/>
                </a:tc>
                <a:tc>
                  <a:txBody>
                    <a:bodyPr/>
                    <a:lstStyle/>
                    <a:p>
                      <a:pPr algn="l"/>
                      <a:r>
                        <a:rPr lang="en-US" sz="1100" dirty="0">
                          <a:latin typeface="Arial" panose="020B0604020202020204" pitchFamily="34" charset="0"/>
                          <a:cs typeface="Arial" panose="020B0604020202020204" pitchFamily="34" charset="0"/>
                        </a:rPr>
                        <a:t>13-17 y/o; 6-week, DBPC trial; randomized to </a:t>
                      </a:r>
                      <a:r>
                        <a:rPr lang="en-US" sz="1100" b="0" i="0" u="none" strike="noStrike" baseline="0" dirty="0">
                          <a:latin typeface="Arial" panose="020B0604020202020204" pitchFamily="34" charset="0"/>
                          <a:cs typeface="Arial" panose="020B0604020202020204" pitchFamily="34" charset="0"/>
                        </a:rPr>
                        <a:t>flexible doses of olanzapine (2.5-20.0 mg/day) or placebo.</a:t>
                      </a:r>
                      <a:endParaRPr lang="en-US" sz="1100" dirty="0">
                        <a:latin typeface="Arial" panose="020B0604020202020204" pitchFamily="34" charset="0"/>
                        <a:cs typeface="Arial" panose="020B0604020202020204" pitchFamily="34" charset="0"/>
                      </a:endParaRPr>
                    </a:p>
                  </a:txBody>
                  <a:tcPr/>
                </a:tc>
                <a:tc>
                  <a:txBody>
                    <a:bodyPr/>
                    <a:lstStyle/>
                    <a:p>
                      <a:r>
                        <a:rPr lang="en-US" sz="1100" dirty="0">
                          <a:latin typeface="Arial" panose="020B0604020202020204" pitchFamily="34" charset="0"/>
                          <a:cs typeface="Arial" panose="020B0604020202020204" pitchFamily="34" charset="0"/>
                        </a:rPr>
                        <a:t>Olanzapine &gt; Placebo on BPRS-C and PANSS</a:t>
                      </a:r>
                    </a:p>
                  </a:txBody>
                  <a:tcPr/>
                </a:tc>
                <a:tc>
                  <a:txBody>
                    <a:bodyPr/>
                    <a:lstStyle/>
                    <a:p>
                      <a:r>
                        <a:rPr lang="en-US" sz="1100" b="0" i="0" u="none" strike="noStrike" baseline="0" dirty="0">
                          <a:latin typeface="Arial" panose="020B0604020202020204" pitchFamily="34" charset="0"/>
                          <a:cs typeface="Arial" panose="020B0604020202020204" pitchFamily="34" charset="0"/>
                        </a:rPr>
                        <a:t>Increased weight, somnolence, headache, sedation, and </a:t>
                      </a:r>
                      <a:r>
                        <a:rPr lang="en-US" sz="1100" b="0" i="0" u="none" strike="noStrike" baseline="0" dirty="0" err="1">
                          <a:latin typeface="Arial" panose="020B0604020202020204" pitchFamily="34" charset="0"/>
                          <a:cs typeface="Arial" panose="020B0604020202020204" pitchFamily="34" charset="0"/>
                        </a:rPr>
                        <a:t>dizzine</a:t>
                      </a:r>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dirty="0" err="1">
                          <a:solidFill>
                            <a:srgbClr val="000000"/>
                          </a:solidFill>
                          <a:latin typeface="Arial" panose="020B0604020202020204" pitchFamily="34" charset="0"/>
                          <a:cs typeface="Arial" panose="020B0604020202020204" pitchFamily="34" charset="0"/>
                        </a:rPr>
                        <a:t>Kryzhanovskaya</a:t>
                      </a:r>
                      <a:r>
                        <a:rPr lang="en-GB" altLang="en-US" sz="1100" dirty="0">
                          <a:solidFill>
                            <a:srgbClr val="000000"/>
                          </a:solidFill>
                          <a:latin typeface="Arial" panose="020B0604020202020204" pitchFamily="34" charset="0"/>
                          <a:cs typeface="Arial" panose="020B0604020202020204" pitchFamily="34" charset="0"/>
                        </a:rPr>
                        <a:t> L </a:t>
                      </a:r>
                      <a:r>
                        <a:rPr lang="en-GB" altLang="en-US" sz="1100" i="1" dirty="0">
                          <a:solidFill>
                            <a:srgbClr val="000000"/>
                          </a:solidFill>
                          <a:latin typeface="Arial" panose="020B0604020202020204" pitchFamily="34" charset="0"/>
                          <a:cs typeface="Arial" panose="020B0604020202020204" pitchFamily="34" charset="0"/>
                        </a:rPr>
                        <a:t>et al. </a:t>
                      </a:r>
                      <a:r>
                        <a:rPr lang="en-GB" altLang="en-US" sz="1100" dirty="0">
                          <a:solidFill>
                            <a:srgbClr val="000000"/>
                          </a:solidFill>
                          <a:latin typeface="Arial" panose="020B0604020202020204" pitchFamily="34" charset="0"/>
                          <a:cs typeface="Arial" panose="020B0604020202020204" pitchFamily="34" charset="0"/>
                        </a:rPr>
                        <a:t>JAACAP;2009;48:60-70.</a:t>
                      </a:r>
                    </a:p>
                  </a:txBody>
                  <a:tcPr/>
                </a:tc>
                <a:extLst>
                  <a:ext uri="{0D108BD9-81ED-4DB2-BD59-A6C34878D82A}">
                    <a16:rowId xmlns:a16="http://schemas.microsoft.com/office/drawing/2014/main" val="1959198755"/>
                  </a:ext>
                </a:extLst>
              </a:tr>
              <a:tr h="430954">
                <a:tc>
                  <a:txBody>
                    <a:bodyPr/>
                    <a:lstStyle/>
                    <a:p>
                      <a:r>
                        <a:rPr lang="en-US" sz="1100" b="1" dirty="0">
                          <a:latin typeface="Arial" panose="020B0604020202020204" pitchFamily="34" charset="0"/>
                          <a:cs typeface="Arial" panose="020B0604020202020204" pitchFamily="34" charset="0"/>
                        </a:rPr>
                        <a:t>Quetiapine</a:t>
                      </a:r>
                    </a:p>
                  </a:txBody>
                  <a:tcPr/>
                </a:tc>
                <a:tc>
                  <a:txBody>
                    <a:bodyPr/>
                    <a:lstStyle/>
                    <a:p>
                      <a:r>
                        <a:rPr lang="en-US" sz="1100" b="0" i="0" u="none" strike="noStrike" baseline="0" dirty="0">
                          <a:latin typeface="Arial" panose="020B0604020202020204" pitchFamily="34" charset="0"/>
                          <a:cs typeface="Arial" panose="020B0604020202020204" pitchFamily="34" charset="0"/>
                        </a:rPr>
                        <a:t>13-17 y/o; 6 weeks DPPC trial of quetiapine 400 mg/d, quetiapine 800 mg/day  or placebo.</a:t>
                      </a:r>
                      <a:endParaRPr lang="en-US" sz="1100" dirty="0">
                        <a:latin typeface="Arial" panose="020B0604020202020204" pitchFamily="34" charset="0"/>
                        <a:cs typeface="Arial" panose="020B0604020202020204" pitchFamily="34" charset="0"/>
                      </a:endParaRPr>
                    </a:p>
                  </a:txBody>
                  <a:tcPr/>
                </a:tc>
                <a:tc>
                  <a:txBody>
                    <a:bodyPr/>
                    <a:lstStyle/>
                    <a:p>
                      <a:r>
                        <a:rPr lang="en-US" sz="1100" dirty="0">
                          <a:latin typeface="Arial" panose="020B0604020202020204" pitchFamily="34" charset="0"/>
                          <a:cs typeface="Arial" panose="020B0604020202020204" pitchFamily="34" charset="0"/>
                        </a:rPr>
                        <a:t>Quetiapine &gt; Placebo on PANSS, CGAS.</a:t>
                      </a:r>
                    </a:p>
                  </a:txBody>
                  <a:tcPr/>
                </a:tc>
                <a:tc>
                  <a:txBody>
                    <a:bodyPr/>
                    <a:lstStyle/>
                    <a:p>
                      <a:r>
                        <a:rPr lang="en-US" sz="1100" b="0" i="0" u="none" strike="noStrike" baseline="0" dirty="0">
                          <a:latin typeface="Arial" panose="020B0604020202020204" pitchFamily="34" charset="0"/>
                          <a:cs typeface="Arial" panose="020B0604020202020204" pitchFamily="34" charset="0"/>
                        </a:rPr>
                        <a:t>Somnolence, headache, and dizziness</a:t>
                      </a:r>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dirty="0" err="1">
                          <a:solidFill>
                            <a:srgbClr val="000000"/>
                          </a:solidFill>
                          <a:latin typeface="Arial" panose="020B0604020202020204" pitchFamily="34" charset="0"/>
                          <a:cs typeface="Arial" panose="020B0604020202020204" pitchFamily="34" charset="0"/>
                        </a:rPr>
                        <a:t>Findling</a:t>
                      </a:r>
                      <a:r>
                        <a:rPr lang="en-GB" altLang="en-US" sz="1100" dirty="0">
                          <a:solidFill>
                            <a:srgbClr val="000000"/>
                          </a:solidFill>
                          <a:latin typeface="Arial" panose="020B0604020202020204" pitchFamily="34" charset="0"/>
                          <a:cs typeface="Arial" panose="020B0604020202020204" pitchFamily="34" charset="0"/>
                        </a:rPr>
                        <a:t> RL </a:t>
                      </a:r>
                      <a:r>
                        <a:rPr lang="en-GB" altLang="en-US" sz="1100" i="1" dirty="0">
                          <a:solidFill>
                            <a:srgbClr val="000000"/>
                          </a:solidFill>
                          <a:latin typeface="Arial" panose="020B0604020202020204" pitchFamily="34" charset="0"/>
                          <a:cs typeface="Arial" panose="020B0604020202020204" pitchFamily="34" charset="0"/>
                        </a:rPr>
                        <a:t>et al</a:t>
                      </a:r>
                      <a:r>
                        <a:rPr lang="en-GB" altLang="en-US" sz="1100" dirty="0">
                          <a:solidFill>
                            <a:srgbClr val="000000"/>
                          </a:solidFill>
                          <a:latin typeface="Arial" panose="020B0604020202020204" pitchFamily="34" charset="0"/>
                          <a:cs typeface="Arial" panose="020B0604020202020204" pitchFamily="34" charset="0"/>
                        </a:rPr>
                        <a:t>. JCAP; 2012;22(5):327-342.</a:t>
                      </a:r>
                    </a:p>
                  </a:txBody>
                  <a:tcPr/>
                </a:tc>
                <a:extLst>
                  <a:ext uri="{0D108BD9-81ED-4DB2-BD59-A6C34878D82A}">
                    <a16:rowId xmlns:a16="http://schemas.microsoft.com/office/drawing/2014/main" val="2628291665"/>
                  </a:ext>
                </a:extLst>
              </a:tr>
            </a:tbl>
          </a:graphicData>
        </a:graphic>
      </p:graphicFrame>
      <p:sp>
        <p:nvSpPr>
          <p:cNvPr id="5" name="TextBox 4">
            <a:extLst>
              <a:ext uri="{FF2B5EF4-FFF2-40B4-BE49-F238E27FC236}">
                <a16:creationId xmlns:a16="http://schemas.microsoft.com/office/drawing/2014/main" id="{F5A7366C-C398-FFB1-0FEC-901D9069B33E}"/>
              </a:ext>
            </a:extLst>
          </p:cNvPr>
          <p:cNvSpPr txBox="1"/>
          <p:nvPr/>
        </p:nvSpPr>
        <p:spPr>
          <a:xfrm>
            <a:off x="197223" y="6286378"/>
            <a:ext cx="11994777" cy="523220"/>
          </a:xfrm>
          <a:prstGeom prst="rect">
            <a:avLst/>
          </a:prstGeom>
          <a:noFill/>
        </p:spPr>
        <p:txBody>
          <a:bodyPr wrap="square" rtlCol="0">
            <a:spAutoFit/>
          </a:bodyPr>
          <a:lstStyle/>
          <a:p>
            <a:r>
              <a:rPr lang="en-US" sz="1400" b="1" dirty="0"/>
              <a:t>Legend: PANSS </a:t>
            </a:r>
            <a:r>
              <a:rPr lang="en-US" sz="1400" dirty="0"/>
              <a:t>= Positive And Negative Symptom Scale; </a:t>
            </a:r>
            <a:r>
              <a:rPr lang="en-US" sz="1400" b="1" dirty="0"/>
              <a:t>CGAS</a:t>
            </a:r>
            <a:r>
              <a:rPr lang="en-US" sz="1400" dirty="0"/>
              <a:t> = Children’s Global Assessment Scale; </a:t>
            </a:r>
            <a:r>
              <a:rPr lang="en-US" sz="1400" b="1" dirty="0"/>
              <a:t>CGI-S </a:t>
            </a:r>
            <a:r>
              <a:rPr lang="en-US" sz="1400" dirty="0"/>
              <a:t>= Clinical Global Impression-Severity; </a:t>
            </a:r>
            <a:r>
              <a:rPr lang="en-US" sz="1400" b="1" i="0" u="none" strike="noStrike" baseline="0" dirty="0">
                <a:latin typeface="Utopia-Regular"/>
              </a:rPr>
              <a:t>PQ-LES-Q </a:t>
            </a:r>
            <a:r>
              <a:rPr lang="en-US" sz="1400" b="0" i="0" u="none" strike="noStrike" baseline="0" dirty="0">
                <a:latin typeface="Utopia-Regular"/>
              </a:rPr>
              <a:t>= Pediatric Quality of Life Enjoyment and Satisfaction Questionnaire; </a:t>
            </a:r>
            <a:r>
              <a:rPr lang="en-US" sz="1400" b="1" i="0" u="none" strike="noStrike" baseline="0" dirty="0">
                <a:latin typeface="Utopia-Regular"/>
              </a:rPr>
              <a:t>BPRS</a:t>
            </a:r>
            <a:r>
              <a:rPr lang="en-US" sz="1400" b="1" dirty="0">
                <a:latin typeface="Utopia-Regular"/>
              </a:rPr>
              <a:t>-C</a:t>
            </a:r>
            <a:r>
              <a:rPr lang="en-US" sz="1400" b="0" i="0" u="none" strike="noStrike" baseline="0" dirty="0">
                <a:latin typeface="Utopia-Regular"/>
              </a:rPr>
              <a:t>= Brief Psychiatric Rating Scale for Children; </a:t>
            </a:r>
            <a:r>
              <a:rPr lang="en-US" sz="1400" b="1" i="0" u="none" strike="noStrike" baseline="0" dirty="0">
                <a:solidFill>
                  <a:srgbClr val="7030A0"/>
                </a:solidFill>
                <a:latin typeface="Utopia-Regular"/>
              </a:rPr>
              <a:t>NB: aggression must be inferred</a:t>
            </a:r>
            <a:endParaRPr lang="en-US" sz="1400" b="1" dirty="0">
              <a:solidFill>
                <a:srgbClr val="7030A0"/>
              </a:solidFill>
            </a:endParaRPr>
          </a:p>
        </p:txBody>
      </p:sp>
    </p:spTree>
    <p:extLst>
      <p:ext uri="{BB962C8B-B14F-4D97-AF65-F5344CB8AC3E}">
        <p14:creationId xmlns:p14="http://schemas.microsoft.com/office/powerpoint/2010/main" val="555217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Arial" charset="0"/>
                <a:ea typeface="Arial" charset="0"/>
                <a:cs typeface="Arial" charset="0"/>
              </a:rPr>
              <a:t>Systematic Review and Network Meta-analysis of Acute Antipsychotic Treatment in Youth</a:t>
            </a:r>
          </a:p>
        </p:txBody>
      </p:sp>
      <p:sp>
        <p:nvSpPr>
          <p:cNvPr id="5" name="Content Placeholder 4"/>
          <p:cNvSpPr>
            <a:spLocks noGrp="1"/>
          </p:cNvSpPr>
          <p:nvPr>
            <p:ph idx="1"/>
          </p:nvPr>
        </p:nvSpPr>
        <p:spPr>
          <a:xfrm>
            <a:off x="2152650" y="1825625"/>
            <a:ext cx="7886700" cy="4682751"/>
          </a:xfrm>
        </p:spPr>
        <p:txBody>
          <a:bodyPr>
            <a:normAutofit fontScale="92500" lnSpcReduction="10000"/>
          </a:bodyPr>
          <a:lstStyle/>
          <a:p>
            <a:r>
              <a:rPr lang="en-US" dirty="0">
                <a:latin typeface="Arial" charset="0"/>
                <a:ea typeface="Arial" charset="0"/>
                <a:cs typeface="Arial" charset="0"/>
              </a:rPr>
              <a:t>Assessed comparative efficacy and safety of antipsychotics for youth with early onset schizophrenia in 12 studies (6-12 weeks)</a:t>
            </a:r>
          </a:p>
          <a:p>
            <a:r>
              <a:rPr lang="en-US" dirty="0">
                <a:latin typeface="Arial" charset="0"/>
                <a:ea typeface="Arial" charset="0"/>
                <a:cs typeface="Arial" charset="0"/>
              </a:rPr>
              <a:t>2,158 youth between 8-19 years.</a:t>
            </a:r>
          </a:p>
          <a:p>
            <a:r>
              <a:rPr lang="en-US" dirty="0">
                <a:latin typeface="Arial" charset="0"/>
                <a:ea typeface="Arial" charset="0"/>
                <a:cs typeface="Arial" charset="0"/>
              </a:rPr>
              <a:t>8 antipsychotics (aripiprazole, asenapine, paliperidone, risperidone, quetiapine, olanzapine, molindone and ziprasidone)</a:t>
            </a:r>
          </a:p>
          <a:p>
            <a:r>
              <a:rPr lang="en-US" dirty="0">
                <a:latin typeface="Arial" charset="0"/>
                <a:ea typeface="Arial" charset="0"/>
                <a:cs typeface="Arial" charset="0"/>
              </a:rPr>
              <a:t>Comparable efficacy among antipsychotics except for ziprasidone which was inferior and unclear for asenapine</a:t>
            </a:r>
          </a:p>
          <a:p>
            <a:r>
              <a:rPr lang="en-US" dirty="0">
                <a:latin typeface="Arial" charset="0"/>
                <a:ea typeface="Arial" charset="0"/>
                <a:cs typeface="Arial" charset="0"/>
              </a:rPr>
              <a:t>Aripiprazole and quetiapine had the best tolerability. </a:t>
            </a:r>
          </a:p>
        </p:txBody>
      </p:sp>
      <p:sp>
        <p:nvSpPr>
          <p:cNvPr id="4" name="TextBox 3"/>
          <p:cNvSpPr txBox="1"/>
          <p:nvPr/>
        </p:nvSpPr>
        <p:spPr>
          <a:xfrm>
            <a:off x="3810001" y="6508376"/>
            <a:ext cx="2070375" cy="369332"/>
          </a:xfrm>
          <a:prstGeom prst="rect">
            <a:avLst/>
          </a:prstGeom>
          <a:noFill/>
        </p:spPr>
        <p:txBody>
          <a:bodyPr wrap="none" rtlCol="0">
            <a:spAutoFit/>
          </a:bodyPr>
          <a:lstStyle/>
          <a:p>
            <a:r>
              <a:rPr lang="en-US" dirty="0"/>
              <a:t>Pagsberg et al, 2017</a:t>
            </a:r>
          </a:p>
        </p:txBody>
      </p:sp>
    </p:spTree>
    <p:extLst>
      <p:ext uri="{BB962C8B-B14F-4D97-AF65-F5344CB8AC3E}">
        <p14:creationId xmlns:p14="http://schemas.microsoft.com/office/powerpoint/2010/main" val="1967302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9A60A1-8684-4846-9013-C78983AAE1E0}"/>
              </a:ext>
            </a:extLst>
          </p:cNvPr>
          <p:cNvPicPr>
            <a:picLocks noChangeAspect="1"/>
          </p:cNvPicPr>
          <p:nvPr/>
        </p:nvPicPr>
        <p:blipFill>
          <a:blip r:embed="rId3"/>
          <a:stretch>
            <a:fillRect/>
          </a:stretch>
        </p:blipFill>
        <p:spPr>
          <a:xfrm>
            <a:off x="2692882" y="266114"/>
            <a:ext cx="6806236" cy="2196684"/>
          </a:xfrm>
          <a:prstGeom prst="rect">
            <a:avLst/>
          </a:prstGeom>
        </p:spPr>
      </p:pic>
      <p:pic>
        <p:nvPicPr>
          <p:cNvPr id="6" name="Picture 5">
            <a:extLst>
              <a:ext uri="{FF2B5EF4-FFF2-40B4-BE49-F238E27FC236}">
                <a16:creationId xmlns:a16="http://schemas.microsoft.com/office/drawing/2014/main" id="{1A93D83C-EBBB-454C-858F-8DA73A1256DC}"/>
              </a:ext>
            </a:extLst>
          </p:cNvPr>
          <p:cNvPicPr>
            <a:picLocks noChangeAspect="1"/>
          </p:cNvPicPr>
          <p:nvPr/>
        </p:nvPicPr>
        <p:blipFill>
          <a:blip r:embed="rId4"/>
          <a:stretch>
            <a:fillRect/>
          </a:stretch>
        </p:blipFill>
        <p:spPr>
          <a:xfrm>
            <a:off x="544751" y="179012"/>
            <a:ext cx="1918010" cy="2364059"/>
          </a:xfrm>
          <a:prstGeom prst="rect">
            <a:avLst/>
          </a:prstGeom>
        </p:spPr>
      </p:pic>
      <p:sp>
        <p:nvSpPr>
          <p:cNvPr id="7" name="TextBox 6">
            <a:extLst>
              <a:ext uri="{FF2B5EF4-FFF2-40B4-BE49-F238E27FC236}">
                <a16:creationId xmlns:a16="http://schemas.microsoft.com/office/drawing/2014/main" id="{448F32CC-B5F5-4837-88F8-5F727718BBAE}"/>
              </a:ext>
            </a:extLst>
          </p:cNvPr>
          <p:cNvSpPr txBox="1"/>
          <p:nvPr/>
        </p:nvSpPr>
        <p:spPr>
          <a:xfrm>
            <a:off x="364378" y="2606770"/>
            <a:ext cx="11815948" cy="3693319"/>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Efficacy:</a:t>
            </a:r>
          </a:p>
          <a:p>
            <a:pPr marL="457200" indent="-457200">
              <a:buAutoNum type="arabicParenR"/>
            </a:pPr>
            <a:r>
              <a:rPr lang="en-US" b="1" dirty="0">
                <a:solidFill>
                  <a:srgbClr val="000000"/>
                </a:solidFill>
                <a:latin typeface="Arial" panose="020B0604020202020204" pitchFamily="34" charset="0"/>
                <a:cs typeface="Arial" panose="020B0604020202020204" pitchFamily="34" charset="0"/>
              </a:rPr>
              <a:t>No substantial differences </a:t>
            </a:r>
            <a:r>
              <a:rPr lang="en-US" dirty="0">
                <a:solidFill>
                  <a:srgbClr val="000000"/>
                </a:solidFill>
                <a:latin typeface="Arial" panose="020B0604020202020204" pitchFamily="34" charset="0"/>
                <a:cs typeface="Arial" panose="020B0604020202020204" pitchFamily="34" charset="0"/>
              </a:rPr>
              <a:t>between antipsychotics except c</a:t>
            </a:r>
            <a:r>
              <a:rPr lang="en-US" b="0" u="none" strike="noStrike" baseline="0" dirty="0">
                <a:solidFill>
                  <a:srgbClr val="000000"/>
                </a:solidFill>
                <a:latin typeface="Arial" panose="020B0604020202020204" pitchFamily="34" charset="0"/>
                <a:cs typeface="Arial" panose="020B0604020202020204" pitchFamily="34" charset="0"/>
              </a:rPr>
              <a:t>lozapine for treatment-resistant patients.</a:t>
            </a:r>
          </a:p>
          <a:p>
            <a:pPr marL="457200" indent="-457200">
              <a:buAutoNum type="arabicParenR"/>
            </a:pPr>
            <a:r>
              <a:rPr lang="en-US" b="0" u="none" strike="noStrike" baseline="0" dirty="0">
                <a:solidFill>
                  <a:srgbClr val="000000"/>
                </a:solidFill>
                <a:latin typeface="Arial" panose="020B0604020202020204" pitchFamily="34" charset="0"/>
                <a:cs typeface="Arial" panose="020B0604020202020204" pitchFamily="34" charset="0"/>
              </a:rPr>
              <a:t>Ziprasidone not recommended due to lack of superiority to placebo</a:t>
            </a:r>
          </a:p>
          <a:p>
            <a:endParaRPr lang="en-US" b="0" u="none" strike="noStrike" baseline="0" dirty="0">
              <a:solidFill>
                <a:srgbClr val="000000"/>
              </a:solidFill>
              <a:latin typeface="Arial" panose="020B0604020202020204" pitchFamily="34" charset="0"/>
              <a:cs typeface="Arial" panose="020B0604020202020204" pitchFamily="34" charset="0"/>
            </a:endParaRPr>
          </a:p>
          <a:p>
            <a:r>
              <a:rPr lang="en-US" b="1" u="sng" dirty="0">
                <a:solidFill>
                  <a:srgbClr val="000000"/>
                </a:solidFill>
                <a:latin typeface="Arial" panose="020B0604020202020204" pitchFamily="34" charset="0"/>
                <a:cs typeface="Arial" panose="020B0604020202020204" pitchFamily="34" charset="0"/>
              </a:rPr>
              <a:t>Safety:</a:t>
            </a:r>
            <a:endParaRPr lang="en-US" b="1" u="sng" strike="noStrike" baseline="0" dirty="0">
              <a:solidFill>
                <a:srgbClr val="000000"/>
              </a:solidFill>
              <a:latin typeface="Arial" panose="020B0604020202020204" pitchFamily="34" charset="0"/>
              <a:cs typeface="Arial" panose="020B0604020202020204" pitchFamily="34" charset="0"/>
            </a:endParaRPr>
          </a:p>
          <a:p>
            <a:pPr marL="457200" indent="-457200">
              <a:buAutoNum type="arabicParenR"/>
            </a:pPr>
            <a:r>
              <a:rPr lang="en-US" b="1" u="none" strike="noStrike" baseline="0" dirty="0">
                <a:solidFill>
                  <a:srgbClr val="000000"/>
                </a:solidFill>
                <a:latin typeface="Arial" panose="020B0604020202020204" pitchFamily="34" charset="0"/>
                <a:cs typeface="Arial" panose="020B0604020202020204" pitchFamily="34" charset="0"/>
              </a:rPr>
              <a:t>Olanzapine is not a good choice due to significant weight gain</a:t>
            </a:r>
            <a:r>
              <a:rPr lang="en-US" b="0" u="none" strike="noStrike" baseline="0"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C</a:t>
            </a:r>
            <a:r>
              <a:rPr lang="en-US" b="0" u="none" strike="noStrike" baseline="0" dirty="0">
                <a:solidFill>
                  <a:srgbClr val="000000"/>
                </a:solidFill>
                <a:latin typeface="Arial" panose="020B0604020202020204" pitchFamily="34" charset="0"/>
                <a:cs typeface="Arial" panose="020B0604020202020204" pitchFamily="34" charset="0"/>
              </a:rPr>
              <a:t>lozapine and quetiapine increase weight; only molindone, lurasidone and ziprasidone may be </a:t>
            </a:r>
            <a:r>
              <a:rPr lang="en-US" dirty="0">
                <a:solidFill>
                  <a:srgbClr val="000000"/>
                </a:solidFill>
                <a:latin typeface="Arial" panose="020B0604020202020204" pitchFamily="34" charset="0"/>
                <a:cs typeface="Arial" panose="020B0604020202020204" pitchFamily="34" charset="0"/>
              </a:rPr>
              <a:t>benign</a:t>
            </a:r>
            <a:r>
              <a:rPr lang="en-US" b="0" u="none" strike="noStrike" baseline="0" dirty="0">
                <a:solidFill>
                  <a:srgbClr val="000000"/>
                </a:solidFill>
                <a:latin typeface="Arial" panose="020B0604020202020204" pitchFamily="34" charset="0"/>
                <a:cs typeface="Arial" panose="020B0604020202020204" pitchFamily="34" charset="0"/>
              </a:rPr>
              <a:t>.</a:t>
            </a:r>
          </a:p>
          <a:p>
            <a:pPr marL="457200" indent="-457200">
              <a:buAutoNum type="arabicParenR"/>
            </a:pPr>
            <a:r>
              <a:rPr lang="en-US" b="0" u="none" strike="noStrike" baseline="0" dirty="0">
                <a:solidFill>
                  <a:srgbClr val="000000"/>
                </a:solidFill>
                <a:latin typeface="Arial" panose="020B0604020202020204" pitchFamily="34" charset="0"/>
                <a:cs typeface="Arial" panose="020B0604020202020204" pitchFamily="34" charset="0"/>
              </a:rPr>
              <a:t>Most drugs are </a:t>
            </a:r>
            <a:r>
              <a:rPr lang="en-US" b="1" u="none" strike="noStrike" baseline="0" dirty="0">
                <a:solidFill>
                  <a:srgbClr val="000000"/>
                </a:solidFill>
                <a:latin typeface="Arial" panose="020B0604020202020204" pitchFamily="34" charset="0"/>
                <a:cs typeface="Arial" panose="020B0604020202020204" pitchFamily="34" charset="0"/>
              </a:rPr>
              <a:t>sedating </a:t>
            </a:r>
            <a:r>
              <a:rPr lang="en-US" b="0" u="none" strike="noStrike" baseline="0" dirty="0">
                <a:solidFill>
                  <a:srgbClr val="000000"/>
                </a:solidFill>
                <a:latin typeface="Arial" panose="020B0604020202020204" pitchFamily="34" charset="0"/>
                <a:cs typeface="Arial" panose="020B0604020202020204" pitchFamily="34" charset="0"/>
              </a:rPr>
              <a:t>and even comparably safe antipsychotics</a:t>
            </a:r>
            <a:r>
              <a:rPr lang="en-US" dirty="0">
                <a:solidFill>
                  <a:srgbClr val="000000"/>
                </a:solidFill>
                <a:latin typeface="Arial" panose="020B0604020202020204" pitchFamily="34" charset="0"/>
                <a:cs typeface="Arial" panose="020B0604020202020204" pitchFamily="34" charset="0"/>
              </a:rPr>
              <a:t> (i.e., </a:t>
            </a:r>
            <a:r>
              <a:rPr lang="en-US" b="0" u="none" strike="noStrike" baseline="0" dirty="0">
                <a:solidFill>
                  <a:srgbClr val="000000"/>
                </a:solidFill>
                <a:latin typeface="Arial" panose="020B0604020202020204" pitchFamily="34" charset="0"/>
                <a:cs typeface="Arial" panose="020B0604020202020204" pitchFamily="34" charset="0"/>
              </a:rPr>
              <a:t>aripiprazole and quetiapine) may produce EPS</a:t>
            </a:r>
          </a:p>
          <a:p>
            <a:pPr marL="457200" indent="-457200">
              <a:buAutoNum type="arabicParenR"/>
            </a:pPr>
            <a:r>
              <a:rPr lang="en-US" dirty="0">
                <a:solidFill>
                  <a:srgbClr val="000000"/>
                </a:solidFill>
                <a:latin typeface="Arial" panose="020B0604020202020204" pitchFamily="34" charset="0"/>
                <a:cs typeface="Arial" panose="020B0604020202020204" pitchFamily="34" charset="0"/>
              </a:rPr>
              <a:t>R</a:t>
            </a:r>
            <a:r>
              <a:rPr lang="en-US" b="0" u="none" strike="noStrike" baseline="0" dirty="0">
                <a:solidFill>
                  <a:srgbClr val="000000"/>
                </a:solidFill>
                <a:latin typeface="Arial" panose="020B0604020202020204" pitchFamily="34" charset="0"/>
                <a:cs typeface="Arial" panose="020B0604020202020204" pitchFamily="34" charset="0"/>
              </a:rPr>
              <a:t>isperidone, haloperidol, olanzapine and paliperidone have high propensity for </a:t>
            </a:r>
            <a:r>
              <a:rPr lang="en-US" b="1" u="none" strike="noStrike" baseline="0" dirty="0">
                <a:solidFill>
                  <a:srgbClr val="000000"/>
                </a:solidFill>
                <a:latin typeface="Arial" panose="020B0604020202020204" pitchFamily="34" charset="0"/>
                <a:cs typeface="Arial" panose="020B0604020202020204" pitchFamily="34" charset="0"/>
              </a:rPr>
              <a:t>prolactin</a:t>
            </a:r>
            <a:r>
              <a:rPr lang="en-US" b="0" u="none" strike="noStrike" baseline="0" dirty="0">
                <a:solidFill>
                  <a:srgbClr val="000000"/>
                </a:solidFill>
                <a:latin typeface="Arial" panose="020B0604020202020204" pitchFamily="34" charset="0"/>
                <a:cs typeface="Arial" panose="020B0604020202020204" pitchFamily="34" charset="0"/>
              </a:rPr>
              <a:t> increase.</a:t>
            </a:r>
          </a:p>
          <a:p>
            <a:endParaRPr lang="en-US" b="0" u="none" strike="noStrike" baseline="0" dirty="0">
              <a:solidFill>
                <a:srgbClr val="000000"/>
              </a:solidFill>
              <a:latin typeface="Arial" panose="020B0604020202020204" pitchFamily="34" charset="0"/>
              <a:cs typeface="Arial" panose="020B0604020202020204" pitchFamily="34" charset="0"/>
            </a:endParaRPr>
          </a:p>
          <a:p>
            <a:r>
              <a:rPr lang="en-US" b="1" u="sng" dirty="0">
                <a:solidFill>
                  <a:srgbClr val="000000"/>
                </a:solidFill>
                <a:latin typeface="Arial" panose="020B0604020202020204" pitchFamily="34" charset="0"/>
                <a:cs typeface="Arial" panose="020B0604020202020204" pitchFamily="34" charset="0"/>
              </a:rPr>
              <a:t>Conclusion:</a:t>
            </a:r>
          </a:p>
          <a:p>
            <a:r>
              <a:rPr lang="en-US" b="0" u="none" strike="noStrike" baseline="0" dirty="0">
                <a:solidFill>
                  <a:srgbClr val="000000"/>
                </a:solidFill>
                <a:latin typeface="Arial" panose="020B0604020202020204" pitchFamily="34" charset="0"/>
                <a:cs typeface="Arial" panose="020B0604020202020204" pitchFamily="34" charset="0"/>
              </a:rPr>
              <a:t>Because there are few efficacy differences between drugs, </a:t>
            </a:r>
            <a:r>
              <a:rPr lang="en-US" b="1" u="none" strike="noStrike" baseline="0" dirty="0">
                <a:solidFill>
                  <a:srgbClr val="000000"/>
                </a:solidFill>
                <a:latin typeface="Arial" panose="020B0604020202020204" pitchFamily="34" charset="0"/>
                <a:cs typeface="Arial" panose="020B0604020202020204" pitchFamily="34" charset="0"/>
              </a:rPr>
              <a:t>treatment choice should be guided by side-effects</a:t>
            </a:r>
          </a:p>
        </p:txBody>
      </p:sp>
      <p:sp>
        <p:nvSpPr>
          <p:cNvPr id="8" name="TextBox 9">
            <a:extLst>
              <a:ext uri="{FF2B5EF4-FFF2-40B4-BE49-F238E27FC236}">
                <a16:creationId xmlns:a16="http://schemas.microsoft.com/office/drawing/2014/main" id="{442A9729-13F5-4A18-BF11-B491EF81BC93}"/>
              </a:ext>
            </a:extLst>
          </p:cNvPr>
          <p:cNvSpPr txBox="1">
            <a:spLocks noChangeArrowheads="1"/>
          </p:cNvSpPr>
          <p:nvPr/>
        </p:nvSpPr>
        <p:spPr bwMode="auto">
          <a:xfrm>
            <a:off x="364378" y="6444061"/>
            <a:ext cx="4861758" cy="461665"/>
          </a:xfrm>
          <a:prstGeom prst="rect">
            <a:avLst/>
          </a:prstGeom>
          <a:noFill/>
          <a:ln w="9525">
            <a:noFill/>
            <a:miter lim="800000"/>
            <a:headEnd/>
            <a:tailEnd/>
          </a:ln>
        </p:spPr>
        <p:txBody>
          <a:bodyPr wrap="square">
            <a:spAutoFit/>
          </a:bodyPr>
          <a:lstStyle/>
          <a:p>
            <a:r>
              <a:rPr lang="en-GB" altLang="en-US" sz="1200" dirty="0">
                <a:solidFill>
                  <a:srgbClr val="000000"/>
                </a:solidFill>
                <a:latin typeface="Arial" panose="020B0604020202020204" pitchFamily="34" charset="0"/>
                <a:cs typeface="Arial" panose="020B0604020202020204" pitchFamily="34" charset="0"/>
              </a:rPr>
              <a:t>Krause M </a:t>
            </a:r>
            <a:r>
              <a:rPr lang="en-GB" altLang="en-US" sz="1200" i="1" dirty="0">
                <a:solidFill>
                  <a:srgbClr val="000000"/>
                </a:solidFill>
                <a:latin typeface="Arial" panose="020B0604020202020204" pitchFamily="34" charset="0"/>
                <a:cs typeface="Arial" panose="020B0604020202020204" pitchFamily="34" charset="0"/>
              </a:rPr>
              <a:t>et al</a:t>
            </a:r>
            <a:r>
              <a:rPr lang="en-GB" altLang="en-US" sz="1200" dirty="0">
                <a:solidFill>
                  <a:srgbClr val="000000"/>
                </a:solidFill>
                <a:latin typeface="Arial" panose="020B0604020202020204" pitchFamily="34" charset="0"/>
                <a:cs typeface="Arial" panose="020B0604020202020204" pitchFamily="34" charset="0"/>
              </a:rPr>
              <a:t>. European Neuropsychopharmacology. 2018; 28, 659-674</a:t>
            </a:r>
          </a:p>
        </p:txBody>
      </p:sp>
    </p:spTree>
    <p:extLst>
      <p:ext uri="{BB962C8B-B14F-4D97-AF65-F5344CB8AC3E}">
        <p14:creationId xmlns:p14="http://schemas.microsoft.com/office/powerpoint/2010/main" val="379716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ea typeface="Arial" charset="0"/>
                <a:cs typeface="Arial" charset="0"/>
              </a:rPr>
              <a:t>Omega IIIs</a:t>
            </a:r>
          </a:p>
        </p:txBody>
      </p:sp>
      <p:sp>
        <p:nvSpPr>
          <p:cNvPr id="3" name="Content Placeholder 2"/>
          <p:cNvSpPr>
            <a:spLocks noGrp="1"/>
          </p:cNvSpPr>
          <p:nvPr>
            <p:ph idx="1"/>
          </p:nvPr>
        </p:nvSpPr>
        <p:spPr>
          <a:xfrm>
            <a:off x="1701800" y="1371601"/>
            <a:ext cx="8636000" cy="4805363"/>
          </a:xfrm>
        </p:spPr>
        <p:txBody>
          <a:bodyPr>
            <a:noAutofit/>
          </a:bodyPr>
          <a:lstStyle/>
          <a:p>
            <a:r>
              <a:rPr lang="en-US" sz="2400" dirty="0">
                <a:latin typeface="Arial" charset="0"/>
                <a:ea typeface="Arial" charset="0"/>
                <a:cs typeface="Arial" charset="0"/>
              </a:rPr>
              <a:t>Evidence for </a:t>
            </a:r>
          </a:p>
          <a:p>
            <a:pPr lvl="1"/>
            <a:r>
              <a:rPr lang="en-US" dirty="0">
                <a:latin typeface="Arial" charset="0"/>
                <a:ea typeface="Arial" charset="0"/>
                <a:cs typeface="Arial" charset="0"/>
              </a:rPr>
              <a:t>Treating ADHD</a:t>
            </a:r>
          </a:p>
          <a:p>
            <a:pPr lvl="1"/>
            <a:r>
              <a:rPr lang="en-US" dirty="0">
                <a:latin typeface="Arial" charset="0"/>
                <a:ea typeface="Arial" charset="0"/>
                <a:cs typeface="Arial" charset="0"/>
              </a:rPr>
              <a:t>Depression</a:t>
            </a:r>
          </a:p>
          <a:p>
            <a:pPr lvl="1"/>
            <a:r>
              <a:rPr lang="en-US" dirty="0">
                <a:latin typeface="Arial" charset="0"/>
                <a:ea typeface="Arial" charset="0"/>
                <a:cs typeface="Arial" charset="0"/>
              </a:rPr>
              <a:t>Adjunctive for Bipolar Disorder</a:t>
            </a:r>
          </a:p>
          <a:p>
            <a:pPr lvl="1"/>
            <a:r>
              <a:rPr lang="en-US" dirty="0">
                <a:latin typeface="Arial" charset="0"/>
                <a:ea typeface="Arial" charset="0"/>
                <a:cs typeface="Arial" charset="0"/>
              </a:rPr>
              <a:t>Prodrome</a:t>
            </a:r>
          </a:p>
          <a:p>
            <a:r>
              <a:rPr lang="en-US" sz="2400" dirty="0">
                <a:latin typeface="Arial" charset="0"/>
                <a:ea typeface="Arial" charset="0"/>
                <a:cs typeface="Arial" charset="0"/>
              </a:rPr>
              <a:t>Open label study in ASD (Ooi et al, 2015)</a:t>
            </a:r>
          </a:p>
          <a:p>
            <a:pPr lvl="1"/>
            <a:r>
              <a:rPr lang="en-US" dirty="0">
                <a:latin typeface="Arial" charset="0"/>
                <a:ea typeface="Arial" charset="0"/>
                <a:cs typeface="Arial" charset="0"/>
              </a:rPr>
              <a:t>12 week study</a:t>
            </a:r>
          </a:p>
          <a:p>
            <a:pPr lvl="1"/>
            <a:r>
              <a:rPr lang="en-US" dirty="0">
                <a:latin typeface="Arial" charset="0"/>
                <a:ea typeface="Arial" charset="0"/>
                <a:cs typeface="Arial" charset="0"/>
              </a:rPr>
              <a:t>41 children with ASD, ages 7-18</a:t>
            </a:r>
          </a:p>
          <a:p>
            <a:pPr lvl="1"/>
            <a:r>
              <a:rPr lang="en-US" dirty="0">
                <a:latin typeface="Arial" charset="0"/>
                <a:ea typeface="Arial" charset="0"/>
                <a:cs typeface="Arial" charset="0"/>
              </a:rPr>
              <a:t>Improved all subscales on Social Responsiveness scale and the social and attention problems syndrome scales on CBCL.</a:t>
            </a:r>
          </a:p>
          <a:p>
            <a:pPr lvl="1"/>
            <a:r>
              <a:rPr lang="en-US" dirty="0">
                <a:latin typeface="Arial" charset="0"/>
                <a:ea typeface="Arial" charset="0"/>
                <a:cs typeface="Arial" charset="0"/>
              </a:rPr>
              <a:t>Baseline blood fatty acid levels predicted response.</a:t>
            </a:r>
          </a:p>
          <a:p>
            <a:r>
              <a:rPr lang="en-US" sz="2400" dirty="0">
                <a:latin typeface="Arial" charset="0"/>
                <a:ea typeface="Arial" charset="0"/>
                <a:cs typeface="Arial" charset="0"/>
              </a:rPr>
              <a:t>Double blind study in children ages 2-5 was negative</a:t>
            </a:r>
          </a:p>
          <a:p>
            <a:pPr lvl="1"/>
            <a:r>
              <a:rPr lang="en-US" dirty="0">
                <a:latin typeface="Arial" charset="0"/>
                <a:ea typeface="Arial" charset="0"/>
                <a:cs typeface="Arial" charset="0"/>
              </a:rPr>
              <a:t>1.5 grams of EPA and DHA</a:t>
            </a:r>
          </a:p>
        </p:txBody>
      </p:sp>
    </p:spTree>
    <p:extLst>
      <p:ext uri="{BB962C8B-B14F-4D97-AF65-F5344CB8AC3E}">
        <p14:creationId xmlns:p14="http://schemas.microsoft.com/office/powerpoint/2010/main" val="839354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ea typeface="Arial" charset="0"/>
                <a:cs typeface="Arial" charset="0"/>
              </a:rPr>
              <a:t>Electroconvulsive Therapy</a:t>
            </a:r>
          </a:p>
        </p:txBody>
      </p:sp>
      <p:sp>
        <p:nvSpPr>
          <p:cNvPr id="3" name="Content Placeholder 2"/>
          <p:cNvSpPr>
            <a:spLocks noGrp="1"/>
          </p:cNvSpPr>
          <p:nvPr>
            <p:ph idx="1"/>
          </p:nvPr>
        </p:nvSpPr>
        <p:spPr>
          <a:xfrm>
            <a:off x="2152650" y="1690690"/>
            <a:ext cx="7886700" cy="4763898"/>
          </a:xfrm>
        </p:spPr>
        <p:txBody>
          <a:bodyPr>
            <a:normAutofit fontScale="92500"/>
          </a:bodyPr>
          <a:lstStyle/>
          <a:p>
            <a:r>
              <a:rPr lang="en-US" sz="2600" dirty="0">
                <a:latin typeface="Arial" charset="0"/>
                <a:ea typeface="Arial" charset="0"/>
                <a:cs typeface="Arial" charset="0"/>
              </a:rPr>
              <a:t>Objective and confirmatory data are sparse in youth</a:t>
            </a:r>
          </a:p>
          <a:p>
            <a:r>
              <a:rPr lang="en-US" sz="2600" dirty="0">
                <a:latin typeface="Arial" charset="0"/>
                <a:ea typeface="Arial" charset="0"/>
                <a:cs typeface="Arial" charset="0"/>
              </a:rPr>
              <a:t>Average response rates are 80% for catatonia, 80% for mania, 63% for depression and 42 % for schizophrenia</a:t>
            </a:r>
          </a:p>
          <a:p>
            <a:r>
              <a:rPr lang="en-US" sz="2600" dirty="0">
                <a:latin typeface="Arial" charset="0"/>
                <a:ea typeface="Arial" charset="0"/>
                <a:cs typeface="Arial" charset="0"/>
              </a:rPr>
              <a:t>Average ratio for adult to minor use is 65:1</a:t>
            </a:r>
          </a:p>
          <a:p>
            <a:r>
              <a:rPr lang="en-US" sz="2600" dirty="0">
                <a:latin typeface="Arial" charset="0"/>
                <a:ea typeface="Arial" charset="0"/>
                <a:cs typeface="Arial" charset="0"/>
              </a:rPr>
              <a:t>No national standard with regards to minimum age (age 16 in Texas and Colorado, age 14 in Tennessee, age 12 in California)</a:t>
            </a:r>
          </a:p>
          <a:p>
            <a:r>
              <a:rPr lang="en-US" sz="2600" dirty="0">
                <a:latin typeface="Arial" charset="0"/>
                <a:ea typeface="Arial" charset="0"/>
                <a:cs typeface="Arial" charset="0"/>
              </a:rPr>
              <a:t>ECT is safe and beneficial procedure with high response rates</a:t>
            </a:r>
          </a:p>
          <a:p>
            <a:r>
              <a:rPr lang="en-US" sz="2600" dirty="0">
                <a:latin typeface="Arial" charset="0"/>
                <a:ea typeface="Arial" charset="0"/>
                <a:cs typeface="Arial" charset="0"/>
              </a:rPr>
              <a:t>More training is needed so that physicians  are educated about ECT.</a:t>
            </a:r>
          </a:p>
          <a:p>
            <a:endParaRPr lang="en-US" dirty="0"/>
          </a:p>
        </p:txBody>
      </p:sp>
      <p:sp>
        <p:nvSpPr>
          <p:cNvPr id="4" name="TextBox 3"/>
          <p:cNvSpPr txBox="1"/>
          <p:nvPr/>
        </p:nvSpPr>
        <p:spPr>
          <a:xfrm>
            <a:off x="3299012" y="6454588"/>
            <a:ext cx="2271776" cy="369332"/>
          </a:xfrm>
          <a:prstGeom prst="rect">
            <a:avLst/>
          </a:prstGeom>
          <a:noFill/>
        </p:spPr>
        <p:txBody>
          <a:bodyPr wrap="none" rtlCol="0">
            <a:spAutoFit/>
          </a:bodyPr>
          <a:lstStyle/>
          <a:p>
            <a:r>
              <a:rPr lang="en-US" dirty="0"/>
              <a:t>Sachs &amp;Madaan, 2012</a:t>
            </a:r>
          </a:p>
        </p:txBody>
      </p:sp>
    </p:spTree>
    <p:extLst>
      <p:ext uri="{BB962C8B-B14F-4D97-AF65-F5344CB8AC3E}">
        <p14:creationId xmlns:p14="http://schemas.microsoft.com/office/powerpoint/2010/main" val="203558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8287797" cy="1325563"/>
          </a:xfrm>
        </p:spPr>
        <p:txBody>
          <a:bodyPr/>
          <a:lstStyle/>
          <a:p>
            <a:r>
              <a:rPr lang="en-US" b="1" dirty="0">
                <a:latin typeface="Arial" charset="0"/>
                <a:ea typeface="Arial" charset="0"/>
                <a:cs typeface="Arial" charset="0"/>
              </a:rPr>
              <a:t>Determining Etiology of Dysfunction</a:t>
            </a:r>
          </a:p>
        </p:txBody>
      </p:sp>
      <p:sp>
        <p:nvSpPr>
          <p:cNvPr id="3" name="Content Placeholder 2"/>
          <p:cNvSpPr>
            <a:spLocks noGrp="1"/>
          </p:cNvSpPr>
          <p:nvPr>
            <p:ph idx="1"/>
          </p:nvPr>
        </p:nvSpPr>
        <p:spPr>
          <a:xfrm>
            <a:off x="1832430" y="1981201"/>
            <a:ext cx="8429171" cy="3717851"/>
          </a:xfrm>
        </p:spPr>
        <p:txBody>
          <a:bodyPr/>
          <a:lstStyle/>
          <a:p>
            <a:pPr marL="0" indent="0">
              <a:buNone/>
            </a:pPr>
            <a:r>
              <a:rPr lang="en-US" dirty="0">
                <a:latin typeface="Arial" charset="0"/>
                <a:ea typeface="Arial" charset="0"/>
                <a:cs typeface="Arial" charset="0"/>
              </a:rPr>
              <a:t>Timeline</a:t>
            </a:r>
          </a:p>
        </p:txBody>
      </p:sp>
      <p:cxnSp>
        <p:nvCxnSpPr>
          <p:cNvPr id="6" name="Straight Arrow Connector 5"/>
          <p:cNvCxnSpPr/>
          <p:nvPr/>
        </p:nvCxnSpPr>
        <p:spPr bwMode="auto">
          <a:xfrm>
            <a:off x="2641600" y="4143103"/>
            <a:ext cx="6756400" cy="0"/>
          </a:xfrm>
          <a:prstGeom prst="straightConnector1">
            <a:avLst/>
          </a:prstGeom>
          <a:solidFill>
            <a:schemeClr val="accent1"/>
          </a:solidFill>
          <a:ln w="57150" cap="flat" cmpd="sng" algn="ctr">
            <a:solidFill>
              <a:schemeClr val="tx1"/>
            </a:solidFill>
            <a:prstDash val="solid"/>
            <a:round/>
            <a:headEnd type="arrow"/>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Connector 4"/>
          <p:cNvCxnSpPr/>
          <p:nvPr/>
        </p:nvCxnSpPr>
        <p:spPr bwMode="auto">
          <a:xfrm>
            <a:off x="3810000" y="4169664"/>
            <a:ext cx="0" cy="4023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Connector 7"/>
          <p:cNvCxnSpPr/>
          <p:nvPr/>
        </p:nvCxnSpPr>
        <p:spPr bwMode="auto">
          <a:xfrm>
            <a:off x="6339840" y="4169664"/>
            <a:ext cx="0" cy="4023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 name="TextBox 8"/>
          <p:cNvSpPr txBox="1"/>
          <p:nvPr/>
        </p:nvSpPr>
        <p:spPr>
          <a:xfrm>
            <a:off x="2641600" y="4572000"/>
            <a:ext cx="312906" cy="369332"/>
          </a:xfrm>
          <a:prstGeom prst="rect">
            <a:avLst/>
          </a:prstGeom>
          <a:noFill/>
        </p:spPr>
        <p:txBody>
          <a:bodyPr wrap="none" rtlCol="0">
            <a:spAutoFit/>
          </a:bodyPr>
          <a:lstStyle/>
          <a:p>
            <a:r>
              <a:rPr lang="en-US"/>
              <a:t>0</a:t>
            </a:r>
          </a:p>
        </p:txBody>
      </p:sp>
      <p:sp>
        <p:nvSpPr>
          <p:cNvPr id="13" name="TextBox 12"/>
          <p:cNvSpPr txBox="1"/>
          <p:nvPr/>
        </p:nvSpPr>
        <p:spPr>
          <a:xfrm>
            <a:off x="6169152" y="4572000"/>
            <a:ext cx="470000" cy="400110"/>
          </a:xfrm>
          <a:prstGeom prst="rect">
            <a:avLst/>
          </a:prstGeom>
          <a:noFill/>
        </p:spPr>
        <p:txBody>
          <a:bodyPr wrap="none" rtlCol="0">
            <a:spAutoFit/>
          </a:bodyPr>
          <a:lstStyle/>
          <a:p>
            <a:r>
              <a:rPr lang="en-US" sz="2000">
                <a:latin typeface="Arial" charset="0"/>
                <a:ea typeface="Arial" charset="0"/>
                <a:cs typeface="Arial" charset="0"/>
              </a:rPr>
              <a:t>12</a:t>
            </a:r>
          </a:p>
        </p:txBody>
      </p:sp>
      <p:cxnSp>
        <p:nvCxnSpPr>
          <p:cNvPr id="15" name="Straight Arrow Connector 14"/>
          <p:cNvCxnSpPr>
            <a:cxnSpLocks/>
          </p:cNvCxnSpPr>
          <p:nvPr/>
        </p:nvCxnSpPr>
        <p:spPr bwMode="auto">
          <a:xfrm>
            <a:off x="6339840" y="3130296"/>
            <a:ext cx="0" cy="597408"/>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p:cNvSpPr txBox="1"/>
          <p:nvPr/>
        </p:nvSpPr>
        <p:spPr>
          <a:xfrm>
            <a:off x="5652262" y="2439935"/>
            <a:ext cx="2085924" cy="400110"/>
          </a:xfrm>
          <a:prstGeom prst="rect">
            <a:avLst/>
          </a:prstGeom>
          <a:noFill/>
        </p:spPr>
        <p:txBody>
          <a:bodyPr wrap="square" rtlCol="0">
            <a:spAutoFit/>
          </a:bodyPr>
          <a:lstStyle/>
          <a:p>
            <a:r>
              <a:rPr lang="en-US" sz="2000">
                <a:latin typeface="Arial" charset="0"/>
                <a:ea typeface="Arial" charset="0"/>
                <a:cs typeface="Arial" charset="0"/>
              </a:rPr>
              <a:t>Onset of SMI</a:t>
            </a:r>
          </a:p>
        </p:txBody>
      </p:sp>
      <p:sp>
        <p:nvSpPr>
          <p:cNvPr id="23" name="TextBox 22"/>
          <p:cNvSpPr txBox="1"/>
          <p:nvPr/>
        </p:nvSpPr>
        <p:spPr>
          <a:xfrm>
            <a:off x="3921738" y="2542032"/>
            <a:ext cx="1709122" cy="1631216"/>
          </a:xfrm>
          <a:prstGeom prst="rect">
            <a:avLst/>
          </a:prstGeom>
          <a:noFill/>
        </p:spPr>
        <p:txBody>
          <a:bodyPr wrap="none" rtlCol="0">
            <a:spAutoFit/>
          </a:bodyPr>
          <a:lstStyle/>
          <a:p>
            <a:r>
              <a:rPr lang="en-US" sz="2000" dirty="0">
                <a:latin typeface="Arial" charset="0"/>
                <a:ea typeface="Arial" charset="0"/>
                <a:cs typeface="Arial" charset="0"/>
              </a:rPr>
              <a:t>GAF 61</a:t>
            </a:r>
          </a:p>
          <a:p>
            <a:r>
              <a:rPr lang="en-US" sz="2000" dirty="0" err="1">
                <a:latin typeface="Arial" charset="0"/>
                <a:ea typeface="Arial" charset="0"/>
                <a:cs typeface="Arial" charset="0"/>
              </a:rPr>
              <a:t>Neuropsych</a:t>
            </a:r>
            <a:r>
              <a:rPr lang="en-US" sz="2000" dirty="0">
                <a:latin typeface="Arial" charset="0"/>
                <a:ea typeface="Arial" charset="0"/>
                <a:cs typeface="Arial" charset="0"/>
              </a:rPr>
              <a:t>- </a:t>
            </a:r>
          </a:p>
          <a:p>
            <a:r>
              <a:rPr lang="en-US" sz="2000" dirty="0">
                <a:latin typeface="Arial" charset="0"/>
                <a:ea typeface="Arial" charset="0"/>
                <a:cs typeface="Arial" charset="0"/>
              </a:rPr>
              <a:t>average </a:t>
            </a:r>
          </a:p>
          <a:p>
            <a:r>
              <a:rPr lang="en-US" sz="2000" dirty="0">
                <a:latin typeface="Arial" charset="0"/>
                <a:ea typeface="Arial" charset="0"/>
                <a:cs typeface="Arial" charset="0"/>
              </a:rPr>
              <a:t>to above</a:t>
            </a:r>
          </a:p>
          <a:p>
            <a:r>
              <a:rPr lang="en-US" sz="2000" dirty="0">
                <a:latin typeface="Arial" charset="0"/>
                <a:ea typeface="Arial" charset="0"/>
                <a:cs typeface="Arial" charset="0"/>
              </a:rPr>
              <a:t>average</a:t>
            </a:r>
          </a:p>
        </p:txBody>
      </p:sp>
      <p:sp>
        <p:nvSpPr>
          <p:cNvPr id="26" name="TextBox 25"/>
          <p:cNvSpPr txBox="1"/>
          <p:nvPr/>
        </p:nvSpPr>
        <p:spPr>
          <a:xfrm>
            <a:off x="7613904" y="2670049"/>
            <a:ext cx="3118482" cy="1015663"/>
          </a:xfrm>
          <a:prstGeom prst="rect">
            <a:avLst/>
          </a:prstGeom>
          <a:noFill/>
        </p:spPr>
        <p:txBody>
          <a:bodyPr wrap="none" rtlCol="0">
            <a:spAutoFit/>
          </a:bodyPr>
          <a:lstStyle/>
          <a:p>
            <a:r>
              <a:rPr lang="en-US" sz="2000">
                <a:latin typeface="Arial" charset="0"/>
                <a:ea typeface="Arial" charset="0"/>
                <a:cs typeface="Arial" charset="0"/>
              </a:rPr>
              <a:t>GAF 41</a:t>
            </a:r>
          </a:p>
          <a:p>
            <a:r>
              <a:rPr lang="en-US" sz="2000">
                <a:latin typeface="Arial" charset="0"/>
                <a:ea typeface="Arial" charset="0"/>
                <a:cs typeface="Arial" charset="0"/>
              </a:rPr>
              <a:t>Neuropsych- Very Low to </a:t>
            </a:r>
          </a:p>
          <a:p>
            <a:r>
              <a:rPr lang="en-US" sz="2000">
                <a:latin typeface="Arial" charset="0"/>
                <a:ea typeface="Arial" charset="0"/>
                <a:cs typeface="Arial" charset="0"/>
              </a:rPr>
              <a:t>Average</a:t>
            </a:r>
          </a:p>
        </p:txBody>
      </p:sp>
      <p:cxnSp>
        <p:nvCxnSpPr>
          <p:cNvPr id="27" name="Straight Connector 26"/>
          <p:cNvCxnSpPr/>
          <p:nvPr/>
        </p:nvCxnSpPr>
        <p:spPr bwMode="auto">
          <a:xfrm>
            <a:off x="8083296" y="4169664"/>
            <a:ext cx="0" cy="4023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8" name="TextBox 27"/>
          <p:cNvSpPr txBox="1"/>
          <p:nvPr/>
        </p:nvSpPr>
        <p:spPr>
          <a:xfrm>
            <a:off x="7871028" y="4598560"/>
            <a:ext cx="542972" cy="400110"/>
          </a:xfrm>
          <a:prstGeom prst="rect">
            <a:avLst/>
          </a:prstGeom>
          <a:noFill/>
        </p:spPr>
        <p:txBody>
          <a:bodyPr wrap="square" rtlCol="0">
            <a:spAutoFit/>
          </a:bodyPr>
          <a:lstStyle/>
          <a:p>
            <a:r>
              <a:rPr lang="en-US" sz="2000">
                <a:latin typeface="Arial" charset="0"/>
                <a:ea typeface="Arial" charset="0"/>
                <a:cs typeface="Arial" charset="0"/>
              </a:rPr>
              <a:t>17</a:t>
            </a:r>
          </a:p>
        </p:txBody>
      </p:sp>
      <p:sp>
        <p:nvSpPr>
          <p:cNvPr id="4" name="TextBox 3"/>
          <p:cNvSpPr txBox="1"/>
          <p:nvPr/>
        </p:nvSpPr>
        <p:spPr>
          <a:xfrm>
            <a:off x="3608832" y="4572000"/>
            <a:ext cx="606404" cy="400110"/>
          </a:xfrm>
          <a:prstGeom prst="rect">
            <a:avLst/>
          </a:prstGeom>
          <a:noFill/>
        </p:spPr>
        <p:txBody>
          <a:bodyPr wrap="square" rtlCol="0">
            <a:spAutoFit/>
          </a:bodyPr>
          <a:lstStyle/>
          <a:p>
            <a:r>
              <a:rPr lang="en-US" sz="2000">
                <a:latin typeface="Arial" charset="0"/>
                <a:ea typeface="Arial" charset="0"/>
                <a:cs typeface="Arial" charset="0"/>
              </a:rPr>
              <a:t>3.5 </a:t>
            </a:r>
          </a:p>
        </p:txBody>
      </p:sp>
      <p:sp>
        <p:nvSpPr>
          <p:cNvPr id="7" name="TextBox 6"/>
          <p:cNvSpPr txBox="1"/>
          <p:nvPr/>
        </p:nvSpPr>
        <p:spPr>
          <a:xfrm>
            <a:off x="1832430" y="4572000"/>
            <a:ext cx="811441" cy="400110"/>
          </a:xfrm>
          <a:prstGeom prst="rect">
            <a:avLst/>
          </a:prstGeom>
          <a:noFill/>
        </p:spPr>
        <p:txBody>
          <a:bodyPr wrap="none" rtlCol="0">
            <a:spAutoFit/>
          </a:bodyPr>
          <a:lstStyle/>
          <a:p>
            <a:r>
              <a:rPr lang="en-US" sz="2000">
                <a:latin typeface="Arial" charset="0"/>
                <a:ea typeface="Arial" charset="0"/>
                <a:cs typeface="Arial" charset="0"/>
              </a:rPr>
              <a:t>years</a:t>
            </a:r>
          </a:p>
        </p:txBody>
      </p:sp>
      <p:pic>
        <p:nvPicPr>
          <p:cNvPr id="18" name="Picture 16" descr="https://encrypted-tbn2.gstatic.com/images?q=tbn:ANd9GcT1ZwqNVz0VtNuAnvqcJ6tB6--9FA-k-mkpowyCnvum-MCva9V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527" y="4370832"/>
            <a:ext cx="1702982" cy="236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255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654" y="323386"/>
            <a:ext cx="6138747" cy="1027345"/>
          </a:xfrm>
        </p:spPr>
        <p:txBody>
          <a:bodyPr/>
          <a:lstStyle/>
          <a:p>
            <a:r>
              <a:rPr lang="en-US" b="1" dirty="0">
                <a:latin typeface="Arial" panose="020B0604020202020204" pitchFamily="34" charset="0"/>
                <a:cs typeface="Arial" panose="020B0604020202020204" pitchFamily="34" charset="0"/>
              </a:rPr>
              <a:t>Takeaway Points</a:t>
            </a:r>
          </a:p>
        </p:txBody>
      </p:sp>
      <p:sp>
        <p:nvSpPr>
          <p:cNvPr id="3" name="Content Placeholder 2"/>
          <p:cNvSpPr>
            <a:spLocks noGrp="1"/>
          </p:cNvSpPr>
          <p:nvPr>
            <p:ph idx="1"/>
          </p:nvPr>
        </p:nvSpPr>
        <p:spPr/>
        <p:txBody>
          <a:bodyPr>
            <a:normAutofit/>
          </a:bodyPr>
          <a:lstStyle/>
          <a:p>
            <a:r>
              <a:rPr lang="en-US" dirty="0">
                <a:solidFill>
                  <a:srgbClr val="0070C0"/>
                </a:solidFill>
                <a:latin typeface="Arial" panose="020B0604020202020204" pitchFamily="34" charset="0"/>
                <a:cs typeface="Arial" panose="020B0604020202020204" pitchFamily="34" charset="0"/>
              </a:rPr>
              <a:t>ASD and schizophrenia may present as 2 separate disorders that need to be differentiated, or as comorbid conditions </a:t>
            </a:r>
          </a:p>
          <a:p>
            <a:r>
              <a:rPr lang="en-US" dirty="0">
                <a:latin typeface="Arial" panose="020B0604020202020204" pitchFamily="34" charset="0"/>
                <a:cs typeface="Arial" panose="020B0604020202020204" pitchFamily="34" charset="0"/>
              </a:rPr>
              <a:t>What differentiates between ASD and schizophrenia and determines if a youth with ASD has psychosis are 1. </a:t>
            </a:r>
            <a:r>
              <a:rPr lang="el-GR" dirty="0">
                <a:latin typeface="Arial" panose="020B0604020202020204" pitchFamily="34" charset="0"/>
                <a:cs typeface="Arial" panose="020B0604020202020204" pitchFamily="34" charset="0"/>
              </a:rPr>
              <a:t>Δ</a:t>
            </a:r>
            <a:r>
              <a:rPr lang="en-US" dirty="0">
                <a:latin typeface="Arial" panose="020B0604020202020204" pitchFamily="34" charset="0"/>
                <a:cs typeface="Arial" panose="020B0604020202020204" pitchFamily="34" charset="0"/>
              </a:rPr>
              <a:t> from baseline with a decline in functioning  &amp; 2. the onset of delusions and hallucinations</a:t>
            </a:r>
          </a:p>
          <a:p>
            <a:r>
              <a:rPr lang="en-US" dirty="0">
                <a:latin typeface="Arial" panose="020B0604020202020204" pitchFamily="34" charset="0"/>
                <a:cs typeface="Arial" panose="020B0604020202020204" pitchFamily="34" charset="0"/>
              </a:rPr>
              <a:t>Some individuals may have both disorders which has implications when thinking about a treatment plan </a:t>
            </a:r>
          </a:p>
          <a:p>
            <a:pPr marL="0" indent="0">
              <a:buNone/>
            </a:pPr>
            <a:endParaRPr lang="en-US" dirty="0">
              <a:latin typeface="Arial" panose="020B0604020202020204" pitchFamily="34" charset="0"/>
              <a:cs typeface="Arial" panose="020B0604020202020204" pitchFamily="34" charset="0"/>
            </a:endParaRPr>
          </a:p>
          <a:p>
            <a:endParaRPr lang="en-US" dirty="0"/>
          </a:p>
        </p:txBody>
      </p:sp>
      <p:pic>
        <p:nvPicPr>
          <p:cNvPr id="6" name="Picture 8" descr="C:\Users\Yael\Pictures\rubberband b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294" y="192485"/>
            <a:ext cx="1964531" cy="130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142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B09836-3FD9-045A-3852-5BA4E4FF5B40}"/>
              </a:ext>
            </a:extLst>
          </p:cNvPr>
          <p:cNvSpPr>
            <a:spLocks noGrp="1"/>
          </p:cNvSpPr>
          <p:nvPr>
            <p:ph type="title"/>
          </p:nvPr>
        </p:nvSpPr>
        <p:spPr>
          <a:xfrm>
            <a:off x="390293" y="374068"/>
            <a:ext cx="11204139" cy="1688908"/>
          </a:xfrm>
        </p:spPr>
        <p:txBody>
          <a:bodyPr>
            <a:normAutofit fontScale="90000"/>
          </a:bodyPr>
          <a:lstStyle/>
          <a:p>
            <a:r>
              <a:rPr lang="en-US" sz="4000" b="1" dirty="0">
                <a:latin typeface="Arial" charset="0"/>
                <a:ea typeface="Arial" charset="0"/>
                <a:cs typeface="Arial" charset="0"/>
              </a:rPr>
              <a:t>Child and Adolescent </a:t>
            </a:r>
            <a:r>
              <a:rPr lang="en-US" sz="4000" b="1" dirty="0" err="1">
                <a:latin typeface="Arial" charset="0"/>
                <a:ea typeface="Arial" charset="0"/>
                <a:cs typeface="Arial" charset="0"/>
              </a:rPr>
              <a:t>NeuroDevelopment</a:t>
            </a:r>
            <a:r>
              <a:rPr lang="en-US" sz="4000" b="1" dirty="0">
                <a:latin typeface="Arial" charset="0"/>
                <a:ea typeface="Arial" charset="0"/>
                <a:cs typeface="Arial" charset="0"/>
              </a:rPr>
              <a:t> Initiative - CANDI Department of Psychiatry, UMass Chan Medical School </a:t>
            </a:r>
            <a:r>
              <a:rPr lang="en-US" sz="2700" dirty="0">
                <a:latin typeface="Arial" charset="0"/>
                <a:ea typeface="Arial" charset="0"/>
                <a:cs typeface="Arial" charset="0"/>
              </a:rPr>
              <a:t>http://</a:t>
            </a:r>
            <a:r>
              <a:rPr lang="en-US" sz="2700" dirty="0" err="1">
                <a:latin typeface="Arial" charset="0"/>
                <a:ea typeface="Arial" charset="0"/>
                <a:cs typeface="Arial" charset="0"/>
              </a:rPr>
              <a:t>www.umassmed.edu</a:t>
            </a:r>
            <a:r>
              <a:rPr lang="en-US" sz="2700" dirty="0">
                <a:latin typeface="Arial" charset="0"/>
                <a:ea typeface="Arial" charset="0"/>
                <a:cs typeface="Arial" charset="0"/>
              </a:rPr>
              <a:t>/psychiatry/</a:t>
            </a:r>
            <a:r>
              <a:rPr lang="en-US" sz="2700" dirty="0" err="1">
                <a:latin typeface="Arial" charset="0"/>
                <a:ea typeface="Arial" charset="0"/>
                <a:cs typeface="Arial" charset="0"/>
              </a:rPr>
              <a:t>candi</a:t>
            </a:r>
            <a:br>
              <a:rPr lang="en-US" sz="4000" dirty="0">
                <a:latin typeface="Arial" charset="0"/>
                <a:ea typeface="Arial" charset="0"/>
                <a:cs typeface="Arial" charset="0"/>
              </a:rPr>
            </a:br>
            <a:endParaRPr lang="en-US" dirty="0"/>
          </a:p>
        </p:txBody>
      </p:sp>
      <p:sp>
        <p:nvSpPr>
          <p:cNvPr id="2" name="TextBox 1">
            <a:extLst>
              <a:ext uri="{FF2B5EF4-FFF2-40B4-BE49-F238E27FC236}">
                <a16:creationId xmlns:a16="http://schemas.microsoft.com/office/drawing/2014/main" id="{E7E69646-340C-CB65-C7A7-85C3B607E54F}"/>
              </a:ext>
            </a:extLst>
          </p:cNvPr>
          <p:cNvSpPr txBox="1"/>
          <p:nvPr/>
        </p:nvSpPr>
        <p:spPr>
          <a:xfrm>
            <a:off x="597569" y="1906858"/>
            <a:ext cx="4353572" cy="3625608"/>
          </a:xfrm>
          <a:prstGeom prst="rect">
            <a:avLst/>
          </a:prstGeom>
          <a:noFill/>
        </p:spPr>
        <p:txBody>
          <a:bodyPr wrap="square" rtlCol="0">
            <a:spAutoFit/>
          </a:bodyPr>
          <a:lstStyle/>
          <a:p>
            <a:pPr eaLnBrk="1" hangingPunct="1">
              <a:lnSpc>
                <a:spcPct val="90000"/>
              </a:lnSpc>
              <a:buFont typeface="Wingdings" charset="0"/>
              <a:buNone/>
            </a:pPr>
            <a:r>
              <a:rPr lang="en-US" sz="2800" b="1" dirty="0">
                <a:latin typeface="Arial" charset="0"/>
                <a:ea typeface="Arial" charset="0"/>
                <a:cs typeface="Arial" charset="0"/>
              </a:rPr>
              <a:t>Staff </a:t>
            </a:r>
            <a:r>
              <a:rPr lang="en-US" sz="2800" dirty="0">
                <a:latin typeface="Arial" charset="0"/>
                <a:ea typeface="Arial" charset="0"/>
                <a:cs typeface="Arial" charset="0"/>
              </a:rPr>
              <a:t>     </a:t>
            </a:r>
          </a:p>
          <a:p>
            <a:pPr eaLnBrk="1" hangingPunct="1">
              <a:lnSpc>
                <a:spcPct val="90000"/>
              </a:lnSpc>
            </a:pPr>
            <a:r>
              <a:rPr lang="en-US" sz="2800" dirty="0">
                <a:latin typeface="Arial" charset="0"/>
                <a:ea typeface="Arial" charset="0"/>
                <a:cs typeface="Arial" charset="0"/>
              </a:rPr>
              <a:t>Julie Bates</a:t>
            </a:r>
          </a:p>
          <a:p>
            <a:pPr>
              <a:lnSpc>
                <a:spcPct val="90000"/>
              </a:lnSpc>
            </a:pPr>
            <a:r>
              <a:rPr lang="en-US" sz="2800" dirty="0">
                <a:latin typeface="Arial" charset="0"/>
                <a:ea typeface="Arial" charset="0"/>
                <a:cs typeface="Arial" charset="0"/>
              </a:rPr>
              <a:t>Lindsey </a:t>
            </a:r>
            <a:r>
              <a:rPr lang="en-US" sz="2800" dirty="0" err="1">
                <a:latin typeface="Arial" charset="0"/>
                <a:ea typeface="Arial" charset="0"/>
                <a:cs typeface="Arial" charset="0"/>
              </a:rPr>
              <a:t>Cincotta</a:t>
            </a:r>
            <a:endParaRPr lang="en-US" sz="2800" dirty="0">
              <a:latin typeface="Arial" charset="0"/>
              <a:ea typeface="Arial" charset="0"/>
              <a:cs typeface="Arial" charset="0"/>
            </a:endParaRPr>
          </a:p>
          <a:p>
            <a:pPr eaLnBrk="1" hangingPunct="1">
              <a:lnSpc>
                <a:spcPct val="90000"/>
              </a:lnSpc>
            </a:pPr>
            <a:r>
              <a:rPr lang="en-US" sz="2800" dirty="0">
                <a:latin typeface="Arial" charset="0"/>
                <a:ea typeface="Arial" charset="0"/>
                <a:cs typeface="Arial" charset="0"/>
              </a:rPr>
              <a:t>David Cochran</a:t>
            </a:r>
          </a:p>
          <a:p>
            <a:pPr eaLnBrk="1" hangingPunct="1">
              <a:lnSpc>
                <a:spcPct val="90000"/>
              </a:lnSpc>
            </a:pPr>
            <a:r>
              <a:rPr lang="en-US" sz="2800" dirty="0">
                <a:latin typeface="Arial" charset="0"/>
                <a:ea typeface="Arial" charset="0"/>
                <a:cs typeface="Arial" charset="0"/>
              </a:rPr>
              <a:t>Noreen Dillon</a:t>
            </a:r>
          </a:p>
          <a:p>
            <a:pPr eaLnBrk="1" hangingPunct="1">
              <a:lnSpc>
                <a:spcPct val="90000"/>
              </a:lnSpc>
            </a:pPr>
            <a:r>
              <a:rPr lang="en-US" sz="2800" dirty="0">
                <a:latin typeface="Arial" charset="0"/>
                <a:ea typeface="Arial" charset="0"/>
                <a:cs typeface="Arial" charset="0"/>
              </a:rPr>
              <a:t>Ann Foley</a:t>
            </a:r>
          </a:p>
          <a:p>
            <a:pPr eaLnBrk="1" hangingPunct="1">
              <a:lnSpc>
                <a:spcPct val="90000"/>
              </a:lnSpc>
            </a:pPr>
            <a:r>
              <a:rPr lang="en-US" sz="2800" dirty="0">
                <a:latin typeface="Arial" charset="0"/>
                <a:ea typeface="Arial" charset="0"/>
                <a:cs typeface="Arial" charset="0"/>
              </a:rPr>
              <a:t>Jean Frazier </a:t>
            </a:r>
          </a:p>
          <a:p>
            <a:pPr eaLnBrk="1" hangingPunct="1">
              <a:lnSpc>
                <a:spcPct val="90000"/>
              </a:lnSpc>
            </a:pPr>
            <a:r>
              <a:rPr lang="en-US" sz="2800" dirty="0" err="1">
                <a:latin typeface="Arial" charset="0"/>
                <a:ea typeface="Arial" charset="0"/>
                <a:cs typeface="Arial" charset="0"/>
              </a:rPr>
              <a:t>Isha</a:t>
            </a:r>
            <a:r>
              <a:rPr lang="en-US" sz="2800" dirty="0">
                <a:latin typeface="Arial" charset="0"/>
                <a:ea typeface="Arial" charset="0"/>
                <a:cs typeface="Arial" charset="0"/>
              </a:rPr>
              <a:t> </a:t>
            </a:r>
            <a:r>
              <a:rPr lang="en-US" sz="2800" dirty="0" err="1">
                <a:latin typeface="Arial" charset="0"/>
                <a:ea typeface="Arial" charset="0"/>
                <a:cs typeface="Arial" charset="0"/>
              </a:rPr>
              <a:t>Jalnapurkar</a:t>
            </a:r>
            <a:endParaRPr lang="en-US" sz="2800" dirty="0">
              <a:latin typeface="Arial" charset="0"/>
              <a:ea typeface="Arial" charset="0"/>
              <a:cs typeface="Arial" charset="0"/>
            </a:endParaRPr>
          </a:p>
          <a:p>
            <a:r>
              <a:rPr lang="en-US" sz="2800" dirty="0">
                <a:latin typeface="Arial" charset="0"/>
                <a:ea typeface="Arial" charset="0"/>
                <a:cs typeface="Arial" charset="0"/>
              </a:rPr>
              <a:t>Christian </a:t>
            </a:r>
            <a:r>
              <a:rPr lang="en-US" sz="2800" dirty="0" err="1">
                <a:latin typeface="Arial" charset="0"/>
                <a:ea typeface="Arial" charset="0"/>
                <a:cs typeface="Arial" charset="0"/>
              </a:rPr>
              <a:t>Haselgrove</a:t>
            </a:r>
            <a:endParaRPr lang="en-US" sz="2800" dirty="0"/>
          </a:p>
        </p:txBody>
      </p:sp>
      <p:sp>
        <p:nvSpPr>
          <p:cNvPr id="3" name="TextBox 2">
            <a:extLst>
              <a:ext uri="{FF2B5EF4-FFF2-40B4-BE49-F238E27FC236}">
                <a16:creationId xmlns:a16="http://schemas.microsoft.com/office/drawing/2014/main" id="{041E6411-99F4-BEED-07EE-917481EF8895}"/>
              </a:ext>
            </a:extLst>
          </p:cNvPr>
          <p:cNvSpPr txBox="1"/>
          <p:nvPr/>
        </p:nvSpPr>
        <p:spPr>
          <a:xfrm>
            <a:off x="5158417" y="2062976"/>
            <a:ext cx="2899588" cy="3539430"/>
          </a:xfrm>
          <a:prstGeom prst="rect">
            <a:avLst/>
          </a:prstGeom>
          <a:noFill/>
        </p:spPr>
        <p:txBody>
          <a:bodyPr wrap="square" rtlCol="0">
            <a:spAutoFit/>
          </a:bodyPr>
          <a:lstStyle/>
          <a:p>
            <a:r>
              <a:rPr lang="en-US" sz="2800" dirty="0">
                <a:latin typeface="Arial" charset="0"/>
                <a:ea typeface="Arial" charset="0"/>
                <a:cs typeface="Arial" charset="0"/>
              </a:rPr>
              <a:t>Steve Hodge</a:t>
            </a:r>
          </a:p>
          <a:p>
            <a:r>
              <a:rPr lang="en-US" sz="2800" dirty="0">
                <a:latin typeface="Arial" charset="0"/>
                <a:ea typeface="Arial" charset="0"/>
                <a:cs typeface="Arial" charset="0"/>
              </a:rPr>
              <a:t>David Kennedy</a:t>
            </a:r>
          </a:p>
          <a:p>
            <a:r>
              <a:rPr lang="en-US" sz="2800" dirty="0" err="1">
                <a:latin typeface="Arial" charset="0"/>
                <a:ea typeface="Arial" charset="0"/>
                <a:cs typeface="Arial" charset="0"/>
              </a:rPr>
              <a:t>Sohye</a:t>
            </a:r>
            <a:r>
              <a:rPr lang="en-US" sz="2800" dirty="0">
                <a:latin typeface="Arial" charset="0"/>
                <a:ea typeface="Arial" charset="0"/>
                <a:cs typeface="Arial" charset="0"/>
              </a:rPr>
              <a:t> Kim</a:t>
            </a:r>
          </a:p>
          <a:p>
            <a:r>
              <a:rPr lang="en-US" sz="2800" dirty="0">
                <a:latin typeface="Arial" charset="0"/>
                <a:ea typeface="Arial" charset="0"/>
                <a:cs typeface="Arial" charset="0"/>
              </a:rPr>
              <a:t>Julie Lemoine</a:t>
            </a:r>
          </a:p>
          <a:p>
            <a:r>
              <a:rPr lang="en-US" sz="2800" dirty="0">
                <a:latin typeface="Arial" charset="0"/>
                <a:ea typeface="Arial" charset="0"/>
                <a:cs typeface="Arial" charset="0"/>
              </a:rPr>
              <a:t>Arline Mata</a:t>
            </a:r>
          </a:p>
          <a:p>
            <a:pPr eaLnBrk="1" hangingPunct="1"/>
            <a:r>
              <a:rPr lang="en-US" sz="2800" dirty="0">
                <a:latin typeface="Arial" charset="0"/>
                <a:ea typeface="Arial" charset="0"/>
                <a:cs typeface="Arial" charset="0"/>
              </a:rPr>
              <a:t>Taylor Merk</a:t>
            </a:r>
          </a:p>
          <a:p>
            <a:r>
              <a:rPr lang="en-US" sz="2800" dirty="0">
                <a:latin typeface="Arial" charset="0"/>
                <a:ea typeface="Arial" charset="0"/>
                <a:cs typeface="Arial" charset="0"/>
              </a:rPr>
              <a:t>Sophia Moroney</a:t>
            </a:r>
          </a:p>
          <a:p>
            <a:pPr eaLnBrk="1" hangingPunct="1"/>
            <a:r>
              <a:rPr lang="en-US" sz="2800" dirty="0">
                <a:latin typeface="Arial" charset="0"/>
                <a:ea typeface="Arial" charset="0"/>
                <a:cs typeface="Arial" charset="0"/>
              </a:rPr>
              <a:t>Lauren Venuti</a:t>
            </a:r>
          </a:p>
        </p:txBody>
      </p:sp>
    </p:spTree>
    <p:extLst>
      <p:ext uri="{BB962C8B-B14F-4D97-AF65-F5344CB8AC3E}">
        <p14:creationId xmlns:p14="http://schemas.microsoft.com/office/powerpoint/2010/main" val="387167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Title 1"/>
          <p:cNvSpPr>
            <a:spLocks noGrp="1"/>
          </p:cNvSpPr>
          <p:nvPr>
            <p:ph type="title"/>
          </p:nvPr>
        </p:nvSpPr>
        <p:spPr>
          <a:xfrm>
            <a:off x="1524000" y="381000"/>
            <a:ext cx="9144000" cy="1143000"/>
          </a:xfrm>
        </p:spPr>
        <p:txBody>
          <a:bodyPr/>
          <a:lstStyle/>
          <a:p>
            <a:r>
              <a:rPr lang="en-US" b="1" dirty="0">
                <a:latin typeface="Arial" charset="0"/>
                <a:ea typeface="MS PGothic" charset="0"/>
              </a:rPr>
              <a:t>Thank You!</a:t>
            </a:r>
          </a:p>
        </p:txBody>
      </p:sp>
      <p:pic>
        <p:nvPicPr>
          <p:cNvPr id="317442" name="Picture 2" descr="https://encrypted-tbn0.gstatic.com/images?q=tbn:ANd9GcS1NLxd4pIbCtpoo52k90fQxlMm-Cfb3i2JCBxGlmKdwy5yL3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905001"/>
            <a:ext cx="48006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660D205-5617-003D-B932-06A48371026C}"/>
              </a:ext>
            </a:extLst>
          </p:cNvPr>
          <p:cNvSpPr txBox="1"/>
          <p:nvPr/>
        </p:nvSpPr>
        <p:spPr>
          <a:xfrm>
            <a:off x="0" y="5742878"/>
            <a:ext cx="3530097" cy="1083010"/>
          </a:xfrm>
          <a:prstGeom prst="rect">
            <a:avLst/>
          </a:prstGeom>
          <a:noFill/>
        </p:spPr>
        <p:txBody>
          <a:bodyPr wrap="square" rtlCol="0">
            <a:spAutoFit/>
          </a:bodyPr>
          <a:lstStyle/>
          <a:p>
            <a:endParaRPr lang="en-US" dirty="0"/>
          </a:p>
        </p:txBody>
      </p:sp>
      <p:sp>
        <p:nvSpPr>
          <p:cNvPr id="4" name="TextBox 5">
            <a:extLst>
              <a:ext uri="{FF2B5EF4-FFF2-40B4-BE49-F238E27FC236}">
                <a16:creationId xmlns:a16="http://schemas.microsoft.com/office/drawing/2014/main" id="{D9AC2F93-E514-B3CF-6FE5-AEB3D28DECDF}"/>
              </a:ext>
            </a:extLst>
          </p:cNvPr>
          <p:cNvSpPr txBox="1"/>
          <p:nvPr/>
        </p:nvSpPr>
        <p:spPr>
          <a:xfrm>
            <a:off x="4330951" y="2887495"/>
            <a:ext cx="3530097" cy="10830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146759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413EF5-CB97-C4C3-4F5F-DD16E3EFD408}"/>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164161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273B4-6E22-884D-950E-02A472EA3984}"/>
              </a:ext>
            </a:extLst>
          </p:cNvPr>
          <p:cNvSpPr>
            <a:spLocks noGrp="1"/>
          </p:cNvSpPr>
          <p:nvPr>
            <p:ph type="ctrTitle"/>
          </p:nvPr>
        </p:nvSpPr>
        <p:spPr/>
        <p:txBody>
          <a:bodyPr>
            <a:normAutofit fontScale="90000"/>
          </a:bodyPr>
          <a:lstStyle/>
          <a:p>
            <a:r>
              <a:rPr lang="en-US" dirty="0"/>
              <a:t>Diagnosis and Treatment of Psychosis in Autism Spectrum Disorder</a:t>
            </a:r>
          </a:p>
        </p:txBody>
      </p:sp>
      <p:sp>
        <p:nvSpPr>
          <p:cNvPr id="3" name="Subtitle 2">
            <a:extLst>
              <a:ext uri="{FF2B5EF4-FFF2-40B4-BE49-F238E27FC236}">
                <a16:creationId xmlns:a16="http://schemas.microsoft.com/office/drawing/2014/main" id="{6D5B2C96-742B-D64B-B220-BC436E2BCF31}"/>
              </a:ext>
            </a:extLst>
          </p:cNvPr>
          <p:cNvSpPr>
            <a:spLocks noGrp="1"/>
          </p:cNvSpPr>
          <p:nvPr>
            <p:ph type="subTitle" idx="1"/>
          </p:nvPr>
        </p:nvSpPr>
        <p:spPr/>
        <p:txBody>
          <a:bodyPr>
            <a:normAutofit fontScale="92500" lnSpcReduction="20000"/>
          </a:bodyPr>
          <a:lstStyle/>
          <a:p>
            <a:r>
              <a:rPr lang="en-US" dirty="0"/>
              <a:t>Jean A. Frazier, MD</a:t>
            </a:r>
          </a:p>
          <a:p>
            <a:r>
              <a:rPr lang="en-US" dirty="0"/>
              <a:t>Professor of Psychiatry and Pediatrics</a:t>
            </a:r>
          </a:p>
        </p:txBody>
      </p:sp>
      <p:sp>
        <p:nvSpPr>
          <p:cNvPr id="4" name="Text Placeholder 3">
            <a:extLst>
              <a:ext uri="{FF2B5EF4-FFF2-40B4-BE49-F238E27FC236}">
                <a16:creationId xmlns:a16="http://schemas.microsoft.com/office/drawing/2014/main" id="{5737B0CF-B937-AF45-A726-7B7A7DA9F8A0}"/>
              </a:ext>
            </a:extLst>
          </p:cNvPr>
          <p:cNvSpPr>
            <a:spLocks noGrp="1"/>
          </p:cNvSpPr>
          <p:nvPr>
            <p:ph type="body" sz="quarter" idx="10"/>
          </p:nvPr>
        </p:nvSpPr>
        <p:spPr/>
        <p:txBody>
          <a:bodyPr/>
          <a:lstStyle/>
          <a:p>
            <a:r>
              <a:rPr lang="en-US" dirty="0"/>
              <a:t>3-24-23 Webinar- Massachusetts Psychosis Consortium and the SAMSHA Mental Health Technical Transfer Center</a:t>
            </a:r>
          </a:p>
        </p:txBody>
      </p:sp>
    </p:spTree>
    <p:extLst>
      <p:ext uri="{BB962C8B-B14F-4D97-AF65-F5344CB8AC3E}">
        <p14:creationId xmlns:p14="http://schemas.microsoft.com/office/powerpoint/2010/main" val="4148273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B9A4C3-B4A8-1D44-B587-428C228A425D}"/>
              </a:ext>
            </a:extLst>
          </p:cNvPr>
          <p:cNvSpPr txBox="1"/>
          <p:nvPr/>
        </p:nvSpPr>
        <p:spPr>
          <a:xfrm>
            <a:off x="7008171" y="5784189"/>
            <a:ext cx="2002166" cy="276999"/>
          </a:xfrm>
          <a:prstGeom prst="rect">
            <a:avLst/>
          </a:prstGeom>
          <a:noFill/>
        </p:spPr>
        <p:txBody>
          <a:bodyPr wrap="square" rtlCol="0">
            <a:spAutoFit/>
          </a:bodyPr>
          <a:lstStyle/>
          <a:p>
            <a:pPr defTabSz="457200">
              <a:defRPr/>
            </a:pPr>
            <a:r>
              <a:rPr lang="en-US" sz="1200" dirty="0">
                <a:solidFill>
                  <a:schemeClr val="bg1"/>
                </a:solidFill>
                <a:latin typeface="Georgia" panose="02040502050405020303" pitchFamily="18" charset="0"/>
                <a:cs typeface="Arial" panose="020B0604020202020204" pitchFamily="34" charset="0"/>
                <a:hlinkClick r:id="rId2">
                  <a:extLst>
                    <a:ext uri="{A12FA001-AC4F-418D-AE19-62706E023703}">
                      <ahyp:hlinkClr xmlns:ahyp="http://schemas.microsoft.com/office/drawing/2018/hyperlinkcolor" val="tx"/>
                    </a:ext>
                  </a:extLst>
                </a:hlinkClick>
              </a:rPr>
              <a:t>Sign-Up for Newsletter</a:t>
            </a:r>
            <a:endParaRPr lang="en-US" sz="1200" dirty="0">
              <a:solidFill>
                <a:schemeClr val="bg1"/>
              </a:solidFill>
              <a:latin typeface="Georgia" panose="02040502050405020303" pitchFamily="18" charset="0"/>
              <a:cs typeface="Arial" panose="020B0604020202020204" pitchFamily="34" charset="0"/>
            </a:endParaRPr>
          </a:p>
        </p:txBody>
      </p:sp>
      <p:sp>
        <p:nvSpPr>
          <p:cNvPr id="4" name="TextBox 3">
            <a:hlinkClick r:id="rId3"/>
            <a:extLst>
              <a:ext uri="{FF2B5EF4-FFF2-40B4-BE49-F238E27FC236}">
                <a16:creationId xmlns:a16="http://schemas.microsoft.com/office/drawing/2014/main" id="{BB77908B-EE05-5740-BCFB-4BC92BDEF6FA}"/>
              </a:ext>
            </a:extLst>
          </p:cNvPr>
          <p:cNvSpPr txBox="1"/>
          <p:nvPr/>
        </p:nvSpPr>
        <p:spPr>
          <a:xfrm>
            <a:off x="7008171" y="5233597"/>
            <a:ext cx="2785771" cy="307777"/>
          </a:xfrm>
          <a:prstGeom prst="rect">
            <a:avLst/>
          </a:prstGeom>
          <a:noFill/>
        </p:spPr>
        <p:txBody>
          <a:bodyPr wrap="square" rtlCol="0">
            <a:spAutoFit/>
          </a:bodyPr>
          <a:lstStyle/>
          <a:p>
            <a:pPr lvl="0"/>
            <a:r>
              <a:rPr lang="en-US" sz="1400" dirty="0" err="1">
                <a:solidFill>
                  <a:schemeClr val="bg1"/>
                </a:solidFill>
                <a:latin typeface="Georgia" panose="02040502050405020303" pitchFamily="18" charset="0"/>
                <a:cs typeface="Arial" panose="020B0604020202020204" pitchFamily="34" charset="0"/>
                <a:hlinkClick r:id="rId4">
                  <a:extLst>
                    <a:ext uri="{A12FA001-AC4F-418D-AE19-62706E023703}">
                      <ahyp:hlinkClr xmlns:ahyp="http://schemas.microsoft.com/office/drawing/2018/hyperlinkcolor" val="tx"/>
                    </a:ext>
                  </a:extLst>
                </a:hlinkClick>
              </a:rPr>
              <a:t>MHTTCnetwork.org</a:t>
            </a:r>
            <a:endParaRPr lang="en-US" sz="1400" dirty="0">
              <a:solidFill>
                <a:schemeClr val="bg1"/>
              </a:solidFill>
              <a:latin typeface="Georgia" panose="02040502050405020303" pitchFamily="18" charset="0"/>
              <a:cs typeface="Arial" panose="020B0604020202020204" pitchFamily="34" charset="0"/>
            </a:endParaRPr>
          </a:p>
        </p:txBody>
      </p:sp>
      <p:sp>
        <p:nvSpPr>
          <p:cNvPr id="5" name="TextBox 4">
            <a:extLst>
              <a:ext uri="{FF2B5EF4-FFF2-40B4-BE49-F238E27FC236}">
                <a16:creationId xmlns:a16="http://schemas.microsoft.com/office/drawing/2014/main" id="{544D6997-A7EF-A542-8EA8-4626227C187C}"/>
              </a:ext>
            </a:extLst>
          </p:cNvPr>
          <p:cNvSpPr txBox="1"/>
          <p:nvPr/>
        </p:nvSpPr>
        <p:spPr>
          <a:xfrm>
            <a:off x="7008170" y="6325544"/>
            <a:ext cx="2002166" cy="276999"/>
          </a:xfrm>
          <a:prstGeom prst="rect">
            <a:avLst/>
          </a:prstGeom>
          <a:noFill/>
        </p:spPr>
        <p:txBody>
          <a:bodyPr wrap="square" rtlCol="0">
            <a:spAutoFit/>
          </a:bodyPr>
          <a:lstStyle/>
          <a:p>
            <a:pPr defTabSz="457200">
              <a:defRPr/>
            </a:pPr>
            <a:r>
              <a:rPr lang="en-US" sz="1200" dirty="0">
                <a:solidFill>
                  <a:schemeClr val="bg1"/>
                </a:solidFill>
                <a:latin typeface="Georgia" panose="02040502050405020303" pitchFamily="18" charset="0"/>
                <a:cs typeface="Arial" panose="020B0604020202020204" pitchFamily="34" charset="0"/>
                <a:hlinkClick r:id="rId5">
                  <a:extLst>
                    <a:ext uri="{A12FA001-AC4F-418D-AE19-62706E023703}">
                      <ahyp:hlinkClr xmlns:ahyp="http://schemas.microsoft.com/office/drawing/2018/hyperlinkcolor" val="tx"/>
                    </a:ext>
                  </a:extLst>
                </a:hlinkClick>
              </a:rPr>
              <a:t>MTTC News</a:t>
            </a:r>
            <a:endParaRPr lang="en-US" sz="1200" dirty="0">
              <a:solidFill>
                <a:schemeClr val="bg1"/>
              </a:solidFill>
              <a:latin typeface="Georgia" panose="02040502050405020303" pitchFamily="18" charset="0"/>
              <a:cs typeface="Arial" panose="020B0604020202020204" pitchFamily="34" charset="0"/>
            </a:endParaRPr>
          </a:p>
        </p:txBody>
      </p:sp>
      <p:sp>
        <p:nvSpPr>
          <p:cNvPr id="7" name="TextBox 6">
            <a:extLst>
              <a:ext uri="{FF2B5EF4-FFF2-40B4-BE49-F238E27FC236}">
                <a16:creationId xmlns:a16="http://schemas.microsoft.com/office/drawing/2014/main" id="{3E5A82F1-C785-954C-8735-880F4C362E5C}"/>
              </a:ext>
            </a:extLst>
          </p:cNvPr>
          <p:cNvSpPr txBox="1"/>
          <p:nvPr/>
        </p:nvSpPr>
        <p:spPr>
          <a:xfrm>
            <a:off x="2152651" y="1210581"/>
            <a:ext cx="8053337" cy="2677656"/>
          </a:xfrm>
          <a:prstGeom prst="rect">
            <a:avLst/>
          </a:prstGeom>
          <a:noFill/>
        </p:spPr>
        <p:txBody>
          <a:bodyPr wrap="square" rtlCol="0">
            <a:spAutoFit/>
          </a:bodyPr>
          <a:lstStyle/>
          <a:p>
            <a:r>
              <a:rPr lang="en-US" sz="1200" dirty="0">
                <a:latin typeface="Georgia" panose="02040502050405020303" pitchFamily="18" charset="0"/>
              </a:rPr>
              <a:t>The purpose of the MHTTC Network is technology transfer - disseminating and implementing evidence-based practices for mental disorders into the field.</a:t>
            </a:r>
          </a:p>
          <a:p>
            <a:endParaRPr lang="en-US" sz="1200" dirty="0">
              <a:latin typeface="Georgia" panose="02040502050405020303" pitchFamily="18" charset="0"/>
            </a:endParaRPr>
          </a:p>
          <a:p>
            <a:r>
              <a:rPr lang="en-US" sz="1200" dirty="0">
                <a:latin typeface="Georgia" panose="02040502050405020303" pitchFamily="18" charset="0"/>
              </a:rPr>
              <a:t>Funded by the Substance Abuse and Mental Health Services Administration (SAMHSA), the MHTTC Network includes 10 Regional Centers, a National American Indian and Alaska Native Center, a National Hispanic and Latino Center, and a Network Coordinating Office.</a:t>
            </a:r>
          </a:p>
          <a:p>
            <a:endParaRPr lang="en-US" sz="1200" dirty="0">
              <a:latin typeface="Georgia" panose="02040502050405020303" pitchFamily="18" charset="0"/>
            </a:endParaRPr>
          </a:p>
          <a:p>
            <a:r>
              <a:rPr lang="en-US" sz="1200" dirty="0">
                <a:latin typeface="Georgia" panose="02040502050405020303" pitchFamily="18" charset="0"/>
              </a:rPr>
              <a:t>Our collaborative network supports resource development and dissemination, training and technical assistance, and workforce development for the mental health field.  We work with systems, organizations, and treatment practitioners involved in the delivery of mental health services to strengthen their capacity to deliver effective evidence-based practices to individuals.</a:t>
            </a:r>
          </a:p>
          <a:p>
            <a:r>
              <a:rPr lang="en-US" sz="1200" dirty="0">
                <a:latin typeface="Georgia" panose="02040502050405020303" pitchFamily="18" charset="0"/>
              </a:rPr>
              <a:t>Our services cover the full continuum spanning mental illness prevention, treatment, and recovery support. </a:t>
            </a:r>
          </a:p>
          <a:p>
            <a:br>
              <a:rPr lang="en-US" sz="1200" dirty="0">
                <a:latin typeface="Georgia" panose="02040502050405020303" pitchFamily="18" charset="0"/>
              </a:rPr>
            </a:br>
            <a:endParaRPr lang="en-US" sz="1200" dirty="0">
              <a:latin typeface="Georgia" panose="02040502050405020303" pitchFamily="18" charset="0"/>
              <a:cs typeface="Arial" panose="020B0604020202020204" pitchFamily="34" charset="0"/>
            </a:endParaRPr>
          </a:p>
        </p:txBody>
      </p:sp>
      <p:pic>
        <p:nvPicPr>
          <p:cNvPr id="8" name="Picture 7">
            <a:extLst>
              <a:ext uri="{FF2B5EF4-FFF2-40B4-BE49-F238E27FC236}">
                <a16:creationId xmlns:a16="http://schemas.microsoft.com/office/drawing/2014/main" id="{89223155-486A-5B4B-9E84-1C8477C1F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2651" y="250094"/>
            <a:ext cx="3203047" cy="740229"/>
          </a:xfrm>
          <a:prstGeom prst="rect">
            <a:avLst/>
          </a:prstGeom>
        </p:spPr>
      </p:pic>
    </p:spTree>
    <p:extLst>
      <p:ext uri="{BB962C8B-B14F-4D97-AF65-F5344CB8AC3E}">
        <p14:creationId xmlns:p14="http://schemas.microsoft.com/office/powerpoint/2010/main" val="288943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C07B9D49-5EFC-E6A8-6D08-6942CFEAD405}"/>
              </a:ext>
            </a:extLst>
          </p:cNvPr>
          <p:cNvSpPr>
            <a:spLocks noGrp="1" noChangeArrowheads="1"/>
          </p:cNvSpPr>
          <p:nvPr>
            <p:ph type="title"/>
          </p:nvPr>
        </p:nvSpPr>
        <p:spPr>
          <a:xfrm>
            <a:off x="420688" y="104775"/>
            <a:ext cx="5942012" cy="1003300"/>
          </a:xfrm>
        </p:spPr>
        <p:txBody>
          <a:bodyPr/>
          <a:lstStyle/>
          <a:p>
            <a:r>
              <a:rPr lang="en-US" altLang="en-US" b="1" dirty="0">
                <a:latin typeface="Arial" panose="020B0604020202020204" pitchFamily="34" charset="0"/>
                <a:cs typeface="Arial" panose="020B0604020202020204" pitchFamily="34" charset="0"/>
              </a:rPr>
              <a:t>Disclosures</a:t>
            </a:r>
          </a:p>
        </p:txBody>
      </p:sp>
      <p:sp>
        <p:nvSpPr>
          <p:cNvPr id="6147" name="TextBox 4">
            <a:extLst>
              <a:ext uri="{FF2B5EF4-FFF2-40B4-BE49-F238E27FC236}">
                <a16:creationId xmlns:a16="http://schemas.microsoft.com/office/drawing/2014/main" id="{35680966-5872-D270-30BC-F48DE19EA857}"/>
              </a:ext>
            </a:extLst>
          </p:cNvPr>
          <p:cNvSpPr txBox="1">
            <a:spLocks noChangeArrowheads="1"/>
          </p:cNvSpPr>
          <p:nvPr/>
        </p:nvSpPr>
        <p:spPr bwMode="auto">
          <a:xfrm>
            <a:off x="9164638" y="2122488"/>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aphicFrame>
        <p:nvGraphicFramePr>
          <p:cNvPr id="3" name="Table 2">
            <a:extLst>
              <a:ext uri="{FF2B5EF4-FFF2-40B4-BE49-F238E27FC236}">
                <a16:creationId xmlns:a16="http://schemas.microsoft.com/office/drawing/2014/main" id="{A70D1488-EF33-0BFB-B2F1-3B73A1873EFA}"/>
              </a:ext>
            </a:extLst>
          </p:cNvPr>
          <p:cNvGraphicFramePr>
            <a:graphicFrameLocks noGrp="1"/>
          </p:cNvGraphicFramePr>
          <p:nvPr/>
        </p:nvGraphicFramePr>
        <p:xfrm>
          <a:off x="807306" y="870438"/>
          <a:ext cx="8231187" cy="5673324"/>
        </p:xfrm>
        <a:graphic>
          <a:graphicData uri="http://schemas.openxmlformats.org/drawingml/2006/table">
            <a:tbl>
              <a:tblPr lastRow="1"/>
              <a:tblGrid>
                <a:gridCol w="5175376">
                  <a:extLst>
                    <a:ext uri="{9D8B030D-6E8A-4147-A177-3AD203B41FA5}">
                      <a16:colId xmlns:a16="http://schemas.microsoft.com/office/drawing/2014/main" val="20000"/>
                    </a:ext>
                  </a:extLst>
                </a:gridCol>
                <a:gridCol w="3055811">
                  <a:extLst>
                    <a:ext uri="{9D8B030D-6E8A-4147-A177-3AD203B41FA5}">
                      <a16:colId xmlns:a16="http://schemas.microsoft.com/office/drawing/2014/main" val="20001"/>
                    </a:ext>
                  </a:extLst>
                </a:gridCol>
              </a:tblGrid>
              <a:tr h="12619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Source</a:t>
                      </a:r>
                    </a:p>
                  </a:txBody>
                  <a:tcPr marL="121924" marR="12192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Research Funding</a:t>
                      </a:r>
                    </a:p>
                  </a:txBody>
                  <a:tcPr marL="121924" marR="12192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898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Autism Cares Network- Autism Speaks</a:t>
                      </a:r>
                    </a:p>
                  </a:txBody>
                  <a:tcPr marL="121924" marR="12192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21924" marR="12192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84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Healx</a:t>
                      </a: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Ltd.</a:t>
                      </a:r>
                    </a:p>
                  </a:txBody>
                  <a:tcPr marL="121924" marR="12192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21924" marR="12192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5760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National Institutes of Health </a:t>
                      </a:r>
                    </a:p>
                  </a:txBody>
                  <a:tcPr marL="121924" marR="12192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21924" marR="12192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81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Quadrant, Inc.</a:t>
                      </a:r>
                    </a:p>
                  </a:txBody>
                  <a:tcPr marL="121924" marR="12192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21924" marR="12192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365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Tetra Discovery Partners, LLC</a:t>
                      </a:r>
                      <a:endPar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4" marR="12192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21924" marR="12192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p:cNvSpPr>
            <a:spLocks noGrp="1"/>
          </p:cNvSpPr>
          <p:nvPr>
            <p:ph type="title"/>
          </p:nvPr>
        </p:nvSpPr>
        <p:spPr>
          <a:xfrm>
            <a:off x="1669144" y="0"/>
            <a:ext cx="7881257" cy="1143000"/>
          </a:xfrm>
        </p:spPr>
        <p:txBody>
          <a:bodyPr>
            <a:normAutofit/>
          </a:bodyPr>
          <a:lstStyle/>
          <a:p>
            <a:r>
              <a:rPr lang="en-US" sz="3600" b="1">
                <a:latin typeface="Arial" charset="0"/>
                <a:ea typeface="ＭＳ Ｐゴシック" charset="0"/>
              </a:rPr>
              <a:t>Objectives</a:t>
            </a:r>
          </a:p>
        </p:txBody>
      </p:sp>
      <p:sp>
        <p:nvSpPr>
          <p:cNvPr id="6145" name="Content Placeholder 2"/>
          <p:cNvSpPr>
            <a:spLocks noGrp="1"/>
          </p:cNvSpPr>
          <p:nvPr>
            <p:ph idx="1"/>
          </p:nvPr>
        </p:nvSpPr>
        <p:spPr>
          <a:xfrm>
            <a:off x="1669144" y="850606"/>
            <a:ext cx="8694057" cy="4669133"/>
          </a:xfrm>
        </p:spPr>
        <p:txBody>
          <a:bodyPr>
            <a:normAutofit/>
          </a:bodyPr>
          <a:lstStyle/>
          <a:p>
            <a:pPr marL="0" indent="0">
              <a:buNone/>
              <a:defRPr/>
            </a:pPr>
            <a:r>
              <a:rPr lang="en-US" sz="3200" dirty="0">
                <a:latin typeface="Arial" charset="0"/>
                <a:ea typeface="ＭＳ Ｐゴシック" charset="0"/>
              </a:rPr>
              <a:t>At the conclusion of this presentation the participant should be able to: </a:t>
            </a:r>
          </a:p>
          <a:p>
            <a:pPr marL="0" indent="0">
              <a:buNone/>
              <a:defRPr/>
            </a:pPr>
            <a:r>
              <a:rPr lang="en-US" dirty="0">
                <a:latin typeface="Arial" charset="0"/>
                <a:ea typeface="ＭＳ Ｐゴシック" charset="0"/>
              </a:rPr>
              <a:t>1. Understand what is known about ASD and psychiatric comorbidities</a:t>
            </a:r>
          </a:p>
          <a:p>
            <a:pPr marL="0" indent="0">
              <a:buNone/>
              <a:defRPr/>
            </a:pPr>
            <a:r>
              <a:rPr lang="en-US" dirty="0">
                <a:latin typeface="Arial" charset="0"/>
                <a:ea typeface="ＭＳ Ｐゴシック" charset="0"/>
              </a:rPr>
              <a:t>2. Have a systematic approach to the diagnosis of psychosis in ASD</a:t>
            </a:r>
          </a:p>
          <a:p>
            <a:pPr marL="0" indent="0">
              <a:buNone/>
              <a:defRPr/>
            </a:pPr>
            <a:r>
              <a:rPr lang="en-US" dirty="0">
                <a:latin typeface="Arial" charset="0"/>
                <a:ea typeface="ＭＳ Ｐゴシック" charset="0"/>
              </a:rPr>
              <a:t>3. Recite the recommended approach to Treatment of psychosis in ASD</a:t>
            </a:r>
          </a:p>
          <a:p>
            <a:pPr lvl="0"/>
            <a:endParaRPr lang="en-US" sz="2400" dirty="0"/>
          </a:p>
          <a:p>
            <a:pPr marL="0" indent="0">
              <a:buNone/>
              <a:defRPr/>
            </a:pPr>
            <a:endParaRPr lang="en-US" sz="2400" dirty="0">
              <a:latin typeface="Arial" charset="0"/>
              <a:ea typeface="ＭＳ Ｐゴシック" charset="0"/>
            </a:endParaRPr>
          </a:p>
        </p:txBody>
      </p:sp>
      <p:sp>
        <p:nvSpPr>
          <p:cNvPr id="21508" name="Rectangle 5"/>
          <p:cNvSpPr>
            <a:spLocks noChangeArrowheads="1"/>
          </p:cNvSpPr>
          <p:nvPr/>
        </p:nvSpPr>
        <p:spPr bwMode="auto">
          <a:xfrm>
            <a:off x="5867401" y="5288907"/>
            <a:ext cx="18473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defRPr/>
            </a:pPr>
            <a:endParaRPr lang="en-US" sz="2400">
              <a:solidFill>
                <a:prstClr val="white"/>
              </a:solidFill>
              <a:latin typeface="Arial" charset="0"/>
              <a:ea typeface="ＭＳ Ｐゴシック" charset="0"/>
              <a:cs typeface="ＭＳ Ｐゴシック" charset="0"/>
            </a:endParaRPr>
          </a:p>
        </p:txBody>
      </p:sp>
      <p:pic>
        <p:nvPicPr>
          <p:cNvPr id="6147" name="irc_mi" descr="http://theinspirationroom.com/daily/print/2009/8/talk_about_autism_tabl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9144" y="5519739"/>
            <a:ext cx="8694057" cy="1338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1" y="152400"/>
            <a:ext cx="8823325" cy="1143000"/>
          </a:xfrm>
        </p:spPr>
        <p:txBody>
          <a:bodyPr>
            <a:normAutofit/>
          </a:bodyPr>
          <a:lstStyle/>
          <a:p>
            <a:r>
              <a:rPr lang="en-US" b="1" dirty="0">
                <a:latin typeface="Arial" panose="020B0604020202020204" pitchFamily="34" charset="0"/>
                <a:cs typeface="Arial" panose="020B0604020202020204" pitchFamily="34" charset="0"/>
              </a:rPr>
              <a:t>DSM-II - 1968</a:t>
            </a:r>
          </a:p>
        </p:txBody>
      </p:sp>
      <p:sp>
        <p:nvSpPr>
          <p:cNvPr id="16" name="Rectangle 3"/>
          <p:cNvSpPr txBox="1">
            <a:spLocks noChangeArrowheads="1"/>
          </p:cNvSpPr>
          <p:nvPr/>
        </p:nvSpPr>
        <p:spPr>
          <a:xfrm>
            <a:off x="1981200" y="1600201"/>
            <a:ext cx="8229600" cy="487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abon LT Std"/>
                <a:ea typeface="+mn-ea"/>
                <a:cs typeface="Sabon LT Std"/>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abon LT Std"/>
                <a:ea typeface="+mn-ea"/>
                <a:cs typeface="Sabon LT Std"/>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abon LT Std"/>
                <a:ea typeface="+mn-ea"/>
                <a:cs typeface="Sabon LT Std"/>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abon LT Std"/>
                <a:ea typeface="+mn-ea"/>
                <a:cs typeface="Sabon LT Std"/>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abon LT Std"/>
                <a:ea typeface="+mn-ea"/>
                <a:cs typeface="Sabon LT St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latin typeface="Arial" panose="020B0604020202020204" pitchFamily="34" charset="0"/>
                <a:cs typeface="Arial" panose="020B0604020202020204" pitchFamily="34" charset="0"/>
              </a:rPr>
              <a:t>Schizophrenia, childhood type</a:t>
            </a:r>
          </a:p>
          <a:p>
            <a:pPr marL="182880" indent="0">
              <a:buNone/>
            </a:pPr>
            <a:r>
              <a:rPr lang="en-US" sz="2000" dirty="0">
                <a:latin typeface="Arial" panose="020B0604020202020204" pitchFamily="34" charset="0"/>
                <a:cs typeface="Arial" panose="020B0604020202020204" pitchFamily="34" charset="0"/>
              </a:rPr>
              <a:t>“This category is for cases in which schizophrenic symptoms appear before puberty. </a:t>
            </a:r>
            <a:r>
              <a:rPr lang="en-US" sz="2000" dirty="0">
                <a:highlight>
                  <a:srgbClr val="FFFF00"/>
                </a:highlight>
                <a:latin typeface="Arial" panose="020B0604020202020204" pitchFamily="34" charset="0"/>
                <a:cs typeface="Arial" panose="020B0604020202020204" pitchFamily="34" charset="0"/>
              </a:rPr>
              <a:t>The condition may be manifested by autistic, atypical, and withdrawn behavior</a:t>
            </a:r>
            <a:r>
              <a:rPr lang="en-US" sz="2000" dirty="0">
                <a:latin typeface="Arial" panose="020B0604020202020204" pitchFamily="34" charset="0"/>
                <a:cs typeface="Arial" panose="020B0604020202020204" pitchFamily="34" charset="0"/>
              </a:rPr>
              <a:t>; failure to develop identity separate from the mother’s; and general unevenness, gross immaturity and inadequacy in development. These developmental defects may result in mental retardation, which should also be diagnosed.”</a:t>
            </a:r>
          </a:p>
          <a:p>
            <a:pPr marL="57150" indent="0">
              <a:lnSpc>
                <a:spcPct val="110000"/>
              </a:lnSpc>
              <a:spcAft>
                <a:spcPts val="1200"/>
              </a:spcAft>
              <a:buNone/>
            </a:pPr>
            <a:endParaRPr lang="en-US" sz="2000" b="1" dirty="0"/>
          </a:p>
        </p:txBody>
      </p:sp>
    </p:spTree>
    <p:extLst>
      <p:ext uri="{BB962C8B-B14F-4D97-AF65-F5344CB8AC3E}">
        <p14:creationId xmlns:p14="http://schemas.microsoft.com/office/powerpoint/2010/main" val="390992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1" y="152400"/>
            <a:ext cx="8823325" cy="1143000"/>
          </a:xfrm>
        </p:spPr>
        <p:txBody>
          <a:bodyPr>
            <a:normAutofit/>
          </a:bodyPr>
          <a:lstStyle/>
          <a:p>
            <a:r>
              <a:rPr lang="en-US" b="1" dirty="0">
                <a:latin typeface="Arial" panose="020B0604020202020204" pitchFamily="34" charset="0"/>
                <a:cs typeface="Arial" panose="020B0604020202020204" pitchFamily="34" charset="0"/>
              </a:rPr>
              <a:t>DSM-III 1980</a:t>
            </a:r>
          </a:p>
        </p:txBody>
      </p:sp>
      <p:sp>
        <p:nvSpPr>
          <p:cNvPr id="16" name="Rectangle 3"/>
          <p:cNvSpPr txBox="1">
            <a:spLocks noChangeArrowheads="1"/>
          </p:cNvSpPr>
          <p:nvPr/>
        </p:nvSpPr>
        <p:spPr>
          <a:xfrm>
            <a:off x="1981200" y="1600201"/>
            <a:ext cx="8229600" cy="487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abon LT Std"/>
                <a:ea typeface="+mn-ea"/>
                <a:cs typeface="Sabon LT Std"/>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abon LT Std"/>
                <a:ea typeface="+mn-ea"/>
                <a:cs typeface="Sabon LT Std"/>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abon LT Std"/>
                <a:ea typeface="+mn-ea"/>
                <a:cs typeface="Sabon LT Std"/>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abon LT Std"/>
                <a:ea typeface="+mn-ea"/>
                <a:cs typeface="Sabon LT Std"/>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abon LT Std"/>
                <a:ea typeface="+mn-ea"/>
                <a:cs typeface="Sabon LT St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nSpc>
                <a:spcPct val="110000"/>
              </a:lnSpc>
              <a:spcAft>
                <a:spcPts val="1200"/>
              </a:spcAft>
              <a:buNone/>
            </a:pPr>
            <a:endParaRPr lang="en-US" sz="2000" b="1" dirty="0"/>
          </a:p>
        </p:txBody>
      </p:sp>
      <p:sp>
        <p:nvSpPr>
          <p:cNvPr id="4" name="Rectangle 3"/>
          <p:cNvSpPr txBox="1">
            <a:spLocks noChangeArrowheads="1"/>
          </p:cNvSpPr>
          <p:nvPr/>
        </p:nvSpPr>
        <p:spPr>
          <a:xfrm>
            <a:off x="1905000" y="1295400"/>
            <a:ext cx="8229600" cy="5181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abon LT Std"/>
                <a:ea typeface="+mn-ea"/>
                <a:cs typeface="Sabon LT Std"/>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abon LT Std"/>
                <a:ea typeface="+mn-ea"/>
                <a:cs typeface="Sabon LT Std"/>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abon LT Std"/>
                <a:ea typeface="+mn-ea"/>
                <a:cs typeface="Sabon LT Std"/>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abon LT Std"/>
                <a:ea typeface="+mn-ea"/>
                <a:cs typeface="Sabon LT Std"/>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abon LT Std"/>
                <a:ea typeface="+mn-ea"/>
                <a:cs typeface="Sabon LT St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latin typeface="Arial" panose="020B0604020202020204" pitchFamily="34" charset="0"/>
                <a:cs typeface="Arial" panose="020B0604020202020204" pitchFamily="34" charset="0"/>
              </a:rPr>
              <a:t>Childhood Onset Pervasive Developmental Disorder</a:t>
            </a:r>
          </a:p>
          <a:p>
            <a:pPr marL="640080" indent="-457200">
              <a:buAutoNum type="alphaUcPeriod"/>
            </a:pPr>
            <a:r>
              <a:rPr lang="en-US" sz="2000" dirty="0">
                <a:latin typeface="Arial" panose="020B0604020202020204" pitchFamily="34" charset="0"/>
                <a:cs typeface="Arial" panose="020B0604020202020204" pitchFamily="34" charset="0"/>
              </a:rPr>
              <a:t>Gross and sustained impairment in social relationships, e.g., lack of appropriate affective </a:t>
            </a:r>
            <a:r>
              <a:rPr lang="en-US" sz="2000" dirty="0" err="1">
                <a:latin typeface="Arial" panose="020B0604020202020204" pitchFamily="34" charset="0"/>
                <a:cs typeface="Arial" panose="020B0604020202020204" pitchFamily="34" charset="0"/>
              </a:rPr>
              <a:t>responsivity</a:t>
            </a:r>
            <a:r>
              <a:rPr lang="en-US" sz="2000" dirty="0">
                <a:latin typeface="Arial" panose="020B0604020202020204" pitchFamily="34" charset="0"/>
                <a:cs typeface="Arial" panose="020B0604020202020204" pitchFamily="34" charset="0"/>
              </a:rPr>
              <a:t>, inappropriate clinging, </a:t>
            </a:r>
            <a:r>
              <a:rPr lang="en-US" sz="2000" dirty="0" err="1">
                <a:latin typeface="Arial" panose="020B0604020202020204" pitchFamily="34" charset="0"/>
                <a:cs typeface="Arial" panose="020B0604020202020204" pitchFamily="34" charset="0"/>
              </a:rPr>
              <a:t>asociality</a:t>
            </a:r>
            <a:r>
              <a:rPr lang="en-US" sz="2000" dirty="0">
                <a:latin typeface="Arial" panose="020B0604020202020204" pitchFamily="34" charset="0"/>
                <a:cs typeface="Arial" panose="020B0604020202020204" pitchFamily="34" charset="0"/>
              </a:rPr>
              <a:t>, lack of empathy</a:t>
            </a:r>
          </a:p>
          <a:p>
            <a:pPr marL="640080" indent="-457200">
              <a:buAutoNum type="alphaUcPeriod"/>
            </a:pPr>
            <a:r>
              <a:rPr lang="en-US" sz="2000" dirty="0">
                <a:latin typeface="Arial" panose="020B0604020202020204" pitchFamily="34" charset="0"/>
                <a:cs typeface="Arial" panose="020B0604020202020204" pitchFamily="34" charset="0"/>
              </a:rPr>
              <a:t>At least 3 of the following:</a:t>
            </a:r>
          </a:p>
          <a:p>
            <a:pPr marL="1040130" lvl="1" indent="-457200">
              <a:buFont typeface="+mj-lt"/>
              <a:buAutoNum type="arabicParenR"/>
            </a:pPr>
            <a:r>
              <a:rPr lang="en-US" sz="1600" dirty="0">
                <a:latin typeface="Arial" panose="020B0604020202020204" pitchFamily="34" charset="0"/>
                <a:cs typeface="Arial" panose="020B0604020202020204" pitchFamily="34" charset="0"/>
              </a:rPr>
              <a:t>Sudden excessive anxiety manifested by such symptoms as free-floating anxiety, catastrophic reactions to everyday occurrences, inability to be consoled when upset, unexplained panic attacks</a:t>
            </a:r>
          </a:p>
          <a:p>
            <a:pPr marL="1040130" lvl="1" indent="-457200">
              <a:buFont typeface="+mj-lt"/>
              <a:buAutoNum type="arabicParenR"/>
            </a:pPr>
            <a:r>
              <a:rPr lang="en-US" sz="1600" dirty="0">
                <a:latin typeface="Arial" panose="020B0604020202020204" pitchFamily="34" charset="0"/>
                <a:cs typeface="Arial" panose="020B0604020202020204" pitchFamily="34" charset="0"/>
              </a:rPr>
              <a:t>Constricted or inappropriate affect, including lack of appropriate fear reactions, unexplained rage reactions, and extreme mood </a:t>
            </a:r>
            <a:r>
              <a:rPr lang="en-US" sz="1600" dirty="0" err="1">
                <a:latin typeface="Arial" panose="020B0604020202020204" pitchFamily="34" charset="0"/>
                <a:cs typeface="Arial" panose="020B0604020202020204" pitchFamily="34" charset="0"/>
              </a:rPr>
              <a:t>lability</a:t>
            </a:r>
            <a:endParaRPr lang="en-US" sz="1600" dirty="0">
              <a:latin typeface="Arial" panose="020B0604020202020204" pitchFamily="34" charset="0"/>
              <a:cs typeface="Arial" panose="020B0604020202020204" pitchFamily="34" charset="0"/>
            </a:endParaRPr>
          </a:p>
          <a:p>
            <a:pPr marL="1040130" lvl="1" indent="-457200">
              <a:buFont typeface="+mj-lt"/>
              <a:buAutoNum type="arabicParenR"/>
            </a:pPr>
            <a:r>
              <a:rPr lang="en-US" sz="1600" dirty="0">
                <a:latin typeface="Arial" panose="020B0604020202020204" pitchFamily="34" charset="0"/>
                <a:cs typeface="Arial" panose="020B0604020202020204" pitchFamily="34" charset="0"/>
              </a:rPr>
              <a:t>Resistance to change in the environment (e.g., upset if dinner time is changed), or insistence on doing things in the same manner every time (e.g., putting on clothes always in the same order)</a:t>
            </a:r>
          </a:p>
          <a:p>
            <a:pPr marL="1040130" lvl="1" indent="-457200">
              <a:buFont typeface="+mj-lt"/>
              <a:buAutoNum type="arabicParenR"/>
            </a:pPr>
            <a:r>
              <a:rPr lang="en-US" sz="1600" dirty="0">
                <a:latin typeface="Arial" panose="020B0604020202020204" pitchFamily="34" charset="0"/>
                <a:cs typeface="Arial" panose="020B0604020202020204" pitchFamily="34" charset="0"/>
              </a:rPr>
              <a:t>Oddities of motor movement, such as peculiar posturing, peculiar hand or finger movements, or walking on tiptoe</a:t>
            </a:r>
          </a:p>
          <a:p>
            <a:pPr marL="1040130" lvl="1" indent="-457200">
              <a:buFont typeface="+mj-lt"/>
              <a:buAutoNum type="arabicParenR"/>
            </a:pPr>
            <a:r>
              <a:rPr lang="en-US" sz="1600" dirty="0">
                <a:latin typeface="Arial" panose="020B0604020202020204" pitchFamily="34" charset="0"/>
                <a:cs typeface="Arial" panose="020B0604020202020204" pitchFamily="34" charset="0"/>
              </a:rPr>
              <a:t>Abnormalities of speech, such as </a:t>
            </a:r>
            <a:r>
              <a:rPr lang="en-US" sz="1600" dirty="0" err="1">
                <a:latin typeface="Arial" panose="020B0604020202020204" pitchFamily="34" charset="0"/>
                <a:cs typeface="Arial" panose="020B0604020202020204" pitchFamily="34" charset="0"/>
              </a:rPr>
              <a:t>questionlike</a:t>
            </a:r>
            <a:r>
              <a:rPr lang="en-US" sz="1600" dirty="0">
                <a:latin typeface="Arial" panose="020B0604020202020204" pitchFamily="34" charset="0"/>
                <a:cs typeface="Arial" panose="020B0604020202020204" pitchFamily="34" charset="0"/>
              </a:rPr>
              <a:t> melody, monotonous voice</a:t>
            </a:r>
          </a:p>
          <a:p>
            <a:pPr marL="1040130" lvl="1" indent="-457200">
              <a:buFont typeface="+mj-lt"/>
              <a:buAutoNum type="arabicParenR"/>
            </a:pPr>
            <a:r>
              <a:rPr lang="en-US" sz="1600" dirty="0">
                <a:latin typeface="Arial" panose="020B0604020202020204" pitchFamily="34" charset="0"/>
                <a:cs typeface="Arial" panose="020B0604020202020204" pitchFamily="34" charset="0"/>
              </a:rPr>
              <a:t>Hyper- or hypo-sensitivity to sensory stimuli, e.g. </a:t>
            </a:r>
            <a:r>
              <a:rPr lang="en-US" sz="1600" dirty="0" err="1">
                <a:latin typeface="Arial" panose="020B0604020202020204" pitchFamily="34" charset="0"/>
                <a:cs typeface="Arial" panose="020B0604020202020204" pitchFamily="34" charset="0"/>
              </a:rPr>
              <a:t>hyperacusis</a:t>
            </a:r>
            <a:endParaRPr lang="en-US" sz="1600" dirty="0">
              <a:latin typeface="Arial" panose="020B0604020202020204" pitchFamily="34" charset="0"/>
              <a:cs typeface="Arial" panose="020B0604020202020204" pitchFamily="34" charset="0"/>
            </a:endParaRPr>
          </a:p>
          <a:p>
            <a:pPr marL="1040130" lvl="1" indent="-457200">
              <a:buFont typeface="+mj-lt"/>
              <a:buAutoNum type="arabicParenR"/>
            </a:pPr>
            <a:r>
              <a:rPr lang="en-US" sz="1600" dirty="0">
                <a:latin typeface="Arial" panose="020B0604020202020204" pitchFamily="34" charset="0"/>
                <a:cs typeface="Arial" panose="020B0604020202020204" pitchFamily="34" charset="0"/>
              </a:rPr>
              <a:t>Self-mutilation, e.g. biting or hitting self, head banging</a:t>
            </a:r>
          </a:p>
          <a:p>
            <a:pPr marL="640080" indent="-457200">
              <a:buFont typeface="+mj-lt"/>
              <a:buAutoNum type="alphaUcPeriod"/>
            </a:pPr>
            <a:r>
              <a:rPr lang="en-US" sz="2000" dirty="0">
                <a:latin typeface="Arial" panose="020B0604020202020204" pitchFamily="34" charset="0"/>
                <a:cs typeface="Arial" panose="020B0604020202020204" pitchFamily="34" charset="0"/>
              </a:rPr>
              <a:t>Onset of full syndrome after 30 months of age and before 12 years of age</a:t>
            </a:r>
          </a:p>
          <a:p>
            <a:pPr marL="640080" indent="-457200">
              <a:buFont typeface="+mj-lt"/>
              <a:buAutoNum type="alphaUcPeriod"/>
            </a:pPr>
            <a:r>
              <a:rPr lang="en-US" sz="2000" dirty="0">
                <a:highlight>
                  <a:srgbClr val="FFFF00"/>
                </a:highlight>
                <a:latin typeface="Arial" panose="020B0604020202020204" pitchFamily="34" charset="0"/>
                <a:cs typeface="Arial" panose="020B0604020202020204" pitchFamily="34" charset="0"/>
              </a:rPr>
              <a:t>Absence of delusions, hallucinations, incoherence, or marked loosening of associations</a:t>
            </a:r>
          </a:p>
        </p:txBody>
      </p:sp>
    </p:spTree>
    <p:extLst>
      <p:ext uri="{BB962C8B-B14F-4D97-AF65-F5344CB8AC3E}">
        <p14:creationId xmlns:p14="http://schemas.microsoft.com/office/powerpoint/2010/main" val="3815626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4609</TotalTime>
  <Words>5890</Words>
  <Application>Microsoft Macintosh PowerPoint</Application>
  <PresentationFormat>Widescreen</PresentationFormat>
  <Paragraphs>614</Paragraphs>
  <Slides>50</Slides>
  <Notes>31</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50</vt:i4>
      </vt:variant>
    </vt:vector>
  </HeadingPairs>
  <TitlesOfParts>
    <vt:vector size="69" baseType="lpstr">
      <vt:lpstr>Arial</vt:lpstr>
      <vt:lpstr>Arial Black</vt:lpstr>
      <vt:lpstr>Arial Narrow</vt:lpstr>
      <vt:lpstr>Calibri</vt:lpstr>
      <vt:lpstr>Calibri Light</vt:lpstr>
      <vt:lpstr>ENEGE I+ Adv T Tc 9c 3bd 71</vt:lpstr>
      <vt:lpstr>ENEGG M+ Adv T T 7f 5838b 0. I</vt:lpstr>
      <vt:lpstr>ENEGG N+ Adv T Tc 9c 3bd 71+fb</vt:lpstr>
      <vt:lpstr>ENEGK O+ Adv T Tc 9c 3bd 71+ 20</vt:lpstr>
      <vt:lpstr>ENEHO J+ Adv Mac Mth Sy N</vt:lpstr>
      <vt:lpstr>Garamond</vt:lpstr>
      <vt:lpstr>Georgia</vt:lpstr>
      <vt:lpstr>Sabon LT Std</vt:lpstr>
      <vt:lpstr>Tahoma</vt:lpstr>
      <vt:lpstr>Times New Roman</vt:lpstr>
      <vt:lpstr>Utopia-Regular</vt:lpstr>
      <vt:lpstr>Wingdings</vt:lpstr>
      <vt:lpstr>Office Theme</vt:lpstr>
      <vt:lpstr>1_Office Theme</vt:lpstr>
      <vt:lpstr>Diagnosis and Treatment of Psychosis in Autism Spectrum Disorder</vt:lpstr>
      <vt:lpstr>Housekeeping Information</vt:lpstr>
      <vt:lpstr> Acknowledgment</vt:lpstr>
      <vt:lpstr>PowerPoint Presentation</vt:lpstr>
      <vt:lpstr>Diagnosis and Treatment of Psychosis in Autism Spectrum Disorder</vt:lpstr>
      <vt:lpstr>Disclosures</vt:lpstr>
      <vt:lpstr>Objectives</vt:lpstr>
      <vt:lpstr>DSM-II - 1968</vt:lpstr>
      <vt:lpstr>DSM-III 1980</vt:lpstr>
      <vt:lpstr>DSM-III-R 1987</vt:lpstr>
      <vt:lpstr>DSM-IV (1994) and –IV-TR (2000)</vt:lpstr>
      <vt:lpstr>Autism as an Exemplar of Neurodevelopmental Disorders</vt:lpstr>
      <vt:lpstr>Autism Spectrum Disorders</vt:lpstr>
      <vt:lpstr>Reasons for Increasing Prevalence</vt:lpstr>
      <vt:lpstr>Diversity in Autism Spectrum Disorders</vt:lpstr>
      <vt:lpstr>Extent of the Challenge</vt:lpstr>
      <vt:lpstr>Psychiatric Comorbidities</vt:lpstr>
      <vt:lpstr>Prevalence of Psychiatric Conditions in Adults with ASD vs Adults without ASD</vt:lpstr>
      <vt:lpstr>Autism Spectrum  &amp; psychosis</vt:lpstr>
      <vt:lpstr>Nature of the Problem</vt:lpstr>
      <vt:lpstr>ASD and Bipolar Disorder</vt:lpstr>
      <vt:lpstr>ASD and Bipolar Disorder</vt:lpstr>
      <vt:lpstr>Autistic Features in Childhood-Onset Schizophrenia (COS)</vt:lpstr>
      <vt:lpstr>Psychotic, Anxiety &amp; Mood Disorders in ASD</vt:lpstr>
      <vt:lpstr>Core Symptoms of ASD Mistaken for Psychosis</vt:lpstr>
      <vt:lpstr>Comorbidity of  Schizophrenia Spectrum Disorder </vt:lpstr>
      <vt:lpstr>Diagnostic Rating Scales &amp; Standardized Assessments for Autism</vt:lpstr>
      <vt:lpstr>Rating Scales that may be useful in diagnosing psychosis-autism</vt:lpstr>
      <vt:lpstr>PowerPoint Presentation</vt:lpstr>
      <vt:lpstr>PSYCHOSIS Starling &amp; Dossetor  (2009)</vt:lpstr>
      <vt:lpstr> Treatment of Autism Spectrum Disorders</vt:lpstr>
      <vt:lpstr>PowerPoint Presentation</vt:lpstr>
      <vt:lpstr>PowerPoint Presentation</vt:lpstr>
      <vt:lpstr>Target of Medication</vt:lpstr>
      <vt:lpstr>Antipsychotics and Autism</vt:lpstr>
      <vt:lpstr>Treatments for ASD and Psychosis</vt:lpstr>
      <vt:lpstr>Effect size of mood stabilizers with YMRS</vt:lpstr>
      <vt:lpstr>Effect size from YMRS change Atypical Antipsychotics</vt:lpstr>
      <vt:lpstr>PowerPoint Presentation</vt:lpstr>
      <vt:lpstr>Efficacy and Safety Studies in Adolescent Schizophrenia</vt:lpstr>
      <vt:lpstr>Systematic Review and Network Meta-analysis of Acute Antipsychotic Treatment in Youth</vt:lpstr>
      <vt:lpstr>PowerPoint Presentation</vt:lpstr>
      <vt:lpstr>Omega IIIs</vt:lpstr>
      <vt:lpstr>Electroconvulsive Therapy</vt:lpstr>
      <vt:lpstr>Determining Etiology of Dysfunction</vt:lpstr>
      <vt:lpstr>Takeaway Points</vt:lpstr>
      <vt:lpstr>Child and Adolescent NeuroDevelopment Initiative - CANDI Department of Psychiatry, UMass Chan Medical School http://www.umassmed.edu/psychiatry/candi </vt:lpstr>
      <vt:lpstr>Thank You!</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Frazier, Jean</dc:creator>
  <cp:lastModifiedBy>Frazier, Jean</cp:lastModifiedBy>
  <cp:revision>88</cp:revision>
  <dcterms:created xsi:type="dcterms:W3CDTF">2023-03-03T15:14:13Z</dcterms:created>
  <dcterms:modified xsi:type="dcterms:W3CDTF">2023-03-24T17:03:12Z</dcterms:modified>
</cp:coreProperties>
</file>