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sldIdLst>
    <p:sldId id="265" r:id="rId3"/>
    <p:sldId id="900" r:id="rId4"/>
    <p:sldId id="901" r:id="rId5"/>
    <p:sldId id="282" r:id="rId6"/>
    <p:sldId id="326" r:id="rId7"/>
    <p:sldId id="295" r:id="rId8"/>
    <p:sldId id="312" r:id="rId9"/>
    <p:sldId id="305" r:id="rId10"/>
    <p:sldId id="315" r:id="rId11"/>
    <p:sldId id="263" r:id="rId12"/>
    <p:sldId id="316" r:id="rId13"/>
    <p:sldId id="317" r:id="rId14"/>
    <p:sldId id="319" r:id="rId15"/>
    <p:sldId id="318" r:id="rId16"/>
    <p:sldId id="276" r:id="rId17"/>
    <p:sldId id="288" r:id="rId18"/>
    <p:sldId id="293" r:id="rId19"/>
    <p:sldId id="292" r:id="rId20"/>
    <p:sldId id="290" r:id="rId21"/>
    <p:sldId id="294" r:id="rId22"/>
    <p:sldId id="272" r:id="rId23"/>
    <p:sldId id="330" r:id="rId24"/>
    <p:sldId id="279" r:id="rId25"/>
    <p:sldId id="313" r:id="rId26"/>
    <p:sldId id="327" r:id="rId27"/>
    <p:sldId id="328" r:id="rId28"/>
    <p:sldId id="306" r:id="rId29"/>
    <p:sldId id="286" r:id="rId30"/>
    <p:sldId id="284" r:id="rId31"/>
    <p:sldId id="308" r:id="rId32"/>
    <p:sldId id="281" r:id="rId33"/>
    <p:sldId id="311" r:id="rId34"/>
    <p:sldId id="310" r:id="rId35"/>
    <p:sldId id="268" r:id="rId36"/>
    <p:sldId id="298" r:id="rId37"/>
    <p:sldId id="283" r:id="rId38"/>
    <p:sldId id="280" r:id="rId39"/>
    <p:sldId id="300" r:id="rId40"/>
    <p:sldId id="304" r:id="rId41"/>
    <p:sldId id="320" r:id="rId42"/>
    <p:sldId id="321" r:id="rId43"/>
    <p:sldId id="299" r:id="rId44"/>
    <p:sldId id="329" r:id="rId45"/>
    <p:sldId id="314" r:id="rId46"/>
    <p:sldId id="256" r:id="rId47"/>
    <p:sldId id="266" r:id="rId48"/>
    <p:sldId id="278" r:id="rId49"/>
    <p:sldId id="297" r:id="rId50"/>
    <p:sldId id="303" r:id="rId51"/>
    <p:sldId id="322" r:id="rId52"/>
    <p:sldId id="275"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2DB8F-E1CA-481D-0CDC-D3A4A17C5544}" v="173" dt="2023-03-07T22:42:00.803"/>
    <p1510:client id="{7EFCCC04-3B9C-416F-843A-0A4A92390295}" v="1904" dt="2023-03-07T19:04:01.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9"/>
  </p:normalViewPr>
  <p:slideViewPr>
    <p:cSldViewPr snapToGrid="0">
      <p:cViewPr varScale="1">
        <p:scale>
          <a:sx n="101" d="100"/>
          <a:sy n="101" d="100"/>
        </p:scale>
        <p:origin x="10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3399F50-7635-4895-8B2A-38CD1C911DB1}" type="datetimeFigureOut">
              <a:rPr lang="en-US" smtClean="0"/>
              <a:t>3/8/23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568E0E6-6F00-4C26-980F-EEEAD3179235}" type="slidenum">
              <a:rPr lang="en-US" smtClean="0"/>
              <a:t>‹#›</a:t>
            </a:fld>
            <a:endParaRPr lang="en-US"/>
          </a:p>
        </p:txBody>
      </p:sp>
    </p:spTree>
    <p:extLst>
      <p:ext uri="{BB962C8B-B14F-4D97-AF65-F5344CB8AC3E}">
        <p14:creationId xmlns:p14="http://schemas.microsoft.com/office/powerpoint/2010/main" val="52838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DO NOT CHANGE THE FORMAT OF THIS TEMPLATE.</a:t>
            </a:r>
            <a:r>
              <a:rPr lang="en-US" sz="1200" baseline="0" dirty="0">
                <a:latin typeface="Arial" panose="020B0604020202020204" pitchFamily="34" charset="0"/>
                <a:cs typeface="Arial" panose="020B0604020202020204" pitchFamily="34" charset="0"/>
              </a:rPr>
              <a:t> If you are creating MHTTC-branded slides, you must use this template or one of the other approved templates in the Shared Folder.</a:t>
            </a:r>
            <a:r>
              <a:rPr lang="en-US" sz="1200" dirty="0">
                <a:latin typeface="Arial" panose="020B0604020202020204" pitchFamily="34" charset="0"/>
                <a:cs typeface="Arial" panose="020B060402020202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84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use acknowledgment slide on the 2</a:t>
            </a:r>
            <a:r>
              <a:rPr lang="en-US" baseline="30000" dirty="0"/>
              <a:t>nd</a:t>
            </a:r>
            <a:r>
              <a:rPr lang="en-US" dirty="0"/>
              <a:t> slide and add your center’s information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04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use Language Matters graphic as your third slide.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36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8E0E6-6F00-4C26-980F-EEEAD3179235}" type="slidenum">
              <a:rPr lang="en-US" smtClean="0"/>
              <a:t>6</a:t>
            </a:fld>
            <a:endParaRPr lang="en-US"/>
          </a:p>
        </p:txBody>
      </p:sp>
    </p:spTree>
    <p:extLst>
      <p:ext uri="{BB962C8B-B14F-4D97-AF65-F5344CB8AC3E}">
        <p14:creationId xmlns:p14="http://schemas.microsoft.com/office/powerpoint/2010/main" val="108325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8E0E6-6F00-4C26-980F-EEEAD3179235}" type="slidenum">
              <a:rPr lang="en-US" smtClean="0"/>
              <a:t>7</a:t>
            </a:fld>
            <a:endParaRPr lang="en-US"/>
          </a:p>
        </p:txBody>
      </p:sp>
    </p:spTree>
    <p:extLst>
      <p:ext uri="{BB962C8B-B14F-4D97-AF65-F5344CB8AC3E}">
        <p14:creationId xmlns:p14="http://schemas.microsoft.com/office/powerpoint/2010/main" val="102842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8E0E6-6F00-4C26-980F-EEEAD3179235}" type="slidenum">
              <a:rPr lang="en-US" smtClean="0"/>
              <a:t>9</a:t>
            </a:fld>
            <a:endParaRPr lang="en-US"/>
          </a:p>
        </p:txBody>
      </p:sp>
    </p:spTree>
    <p:extLst>
      <p:ext uri="{BB962C8B-B14F-4D97-AF65-F5344CB8AC3E}">
        <p14:creationId xmlns:p14="http://schemas.microsoft.com/office/powerpoint/2010/main" val="356317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8E0E6-6F00-4C26-980F-EEEAD3179235}" type="slidenum">
              <a:rPr lang="en-US" smtClean="0"/>
              <a:t>10</a:t>
            </a:fld>
            <a:endParaRPr lang="en-US"/>
          </a:p>
        </p:txBody>
      </p:sp>
    </p:spTree>
    <p:extLst>
      <p:ext uri="{BB962C8B-B14F-4D97-AF65-F5344CB8AC3E}">
        <p14:creationId xmlns:p14="http://schemas.microsoft.com/office/powerpoint/2010/main" val="3466577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8E0E6-6F00-4C26-980F-EEEAD3179235}" type="slidenum">
              <a:rPr lang="en-US" smtClean="0"/>
              <a:t>11</a:t>
            </a:fld>
            <a:endParaRPr lang="en-US"/>
          </a:p>
        </p:txBody>
      </p:sp>
    </p:spTree>
    <p:extLst>
      <p:ext uri="{BB962C8B-B14F-4D97-AF65-F5344CB8AC3E}">
        <p14:creationId xmlns:p14="http://schemas.microsoft.com/office/powerpoint/2010/main" val="250529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68E0E6-6F00-4C26-980F-EEEAD3179235}" type="slidenum">
              <a:rPr lang="en-US" smtClean="0"/>
              <a:t>17</a:t>
            </a:fld>
            <a:endParaRPr lang="en-US"/>
          </a:p>
        </p:txBody>
      </p:sp>
    </p:spTree>
    <p:extLst>
      <p:ext uri="{BB962C8B-B14F-4D97-AF65-F5344CB8AC3E}">
        <p14:creationId xmlns:p14="http://schemas.microsoft.com/office/powerpoint/2010/main" val="241385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4126-00AD-45CF-9E2E-0AB087233E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46C2E6-1D56-4EF4-A7CB-4665631E0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561C49-332B-41C3-A4D4-744EFE097989}"/>
              </a:ext>
            </a:extLst>
          </p:cNvPr>
          <p:cNvSpPr>
            <a:spLocks noGrp="1"/>
          </p:cNvSpPr>
          <p:nvPr>
            <p:ph type="dt" sz="half" idx="10"/>
          </p:nvPr>
        </p:nvSpPr>
        <p:spPr/>
        <p:txBody>
          <a:bodyPr/>
          <a:lstStyle/>
          <a:p>
            <a:fld id="{C133B273-D933-4DE8-BBF1-A4034EE853F3}" type="datetimeFigureOut">
              <a:rPr lang="en-US" smtClean="0"/>
              <a:t>3/8/23</a:t>
            </a:fld>
            <a:endParaRPr lang="en-US"/>
          </a:p>
        </p:txBody>
      </p:sp>
      <p:sp>
        <p:nvSpPr>
          <p:cNvPr id="5" name="Footer Placeholder 4">
            <a:extLst>
              <a:ext uri="{FF2B5EF4-FFF2-40B4-BE49-F238E27FC236}">
                <a16:creationId xmlns:a16="http://schemas.microsoft.com/office/drawing/2014/main" id="{24F9D144-CB60-4B63-A4F3-33FB669B7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D8BC5-E3BA-4F16-81F1-07DCA36D2E08}"/>
              </a:ext>
            </a:extLst>
          </p:cNvPr>
          <p:cNvSpPr>
            <a:spLocks noGrp="1"/>
          </p:cNvSpPr>
          <p:nvPr>
            <p:ph type="sldNum" sz="quarter" idx="12"/>
          </p:nvPr>
        </p:nvSpPr>
        <p:spPr/>
        <p:txBody>
          <a:bodyPr/>
          <a:lstStyle/>
          <a:p>
            <a:fld id="{842C4236-D2DB-4EDE-B64C-8F5487B6ED94}" type="slidenum">
              <a:rPr lang="en-US" smtClean="0"/>
              <a:t>‹#›</a:t>
            </a:fld>
            <a:endParaRPr lang="en-US"/>
          </a:p>
        </p:txBody>
      </p:sp>
    </p:spTree>
    <p:extLst>
      <p:ext uri="{BB962C8B-B14F-4D97-AF65-F5344CB8AC3E}">
        <p14:creationId xmlns:p14="http://schemas.microsoft.com/office/powerpoint/2010/main" val="316782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5441-F87B-4C91-978F-8C4ACC0283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18CF2A-7936-493F-9056-31DA5D7702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03913-6148-4074-9A86-0E39ABB25BE3}"/>
              </a:ext>
            </a:extLst>
          </p:cNvPr>
          <p:cNvSpPr>
            <a:spLocks noGrp="1"/>
          </p:cNvSpPr>
          <p:nvPr>
            <p:ph type="dt" sz="half" idx="10"/>
          </p:nvPr>
        </p:nvSpPr>
        <p:spPr/>
        <p:txBody>
          <a:bodyPr/>
          <a:lstStyle/>
          <a:p>
            <a:fld id="{C133B273-D933-4DE8-BBF1-A4034EE853F3}" type="datetimeFigureOut">
              <a:rPr lang="en-US" smtClean="0"/>
              <a:t>3/8/23</a:t>
            </a:fld>
            <a:endParaRPr lang="en-US"/>
          </a:p>
        </p:txBody>
      </p:sp>
      <p:sp>
        <p:nvSpPr>
          <p:cNvPr id="5" name="Footer Placeholder 4">
            <a:extLst>
              <a:ext uri="{FF2B5EF4-FFF2-40B4-BE49-F238E27FC236}">
                <a16:creationId xmlns:a16="http://schemas.microsoft.com/office/drawing/2014/main" id="{EAD83BB5-5892-4B28-A919-A72D32A9B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280EA-C853-421F-8CBF-4DA6442CBDC7}"/>
              </a:ext>
            </a:extLst>
          </p:cNvPr>
          <p:cNvSpPr>
            <a:spLocks noGrp="1"/>
          </p:cNvSpPr>
          <p:nvPr>
            <p:ph type="sldNum" sz="quarter" idx="12"/>
          </p:nvPr>
        </p:nvSpPr>
        <p:spPr/>
        <p:txBody>
          <a:bodyPr/>
          <a:lstStyle/>
          <a:p>
            <a:fld id="{842C4236-D2DB-4EDE-B64C-8F5487B6ED94}" type="slidenum">
              <a:rPr lang="en-US" smtClean="0"/>
              <a:t>‹#›</a:t>
            </a:fld>
            <a:endParaRPr lang="en-US"/>
          </a:p>
        </p:txBody>
      </p:sp>
    </p:spTree>
    <p:extLst>
      <p:ext uri="{BB962C8B-B14F-4D97-AF65-F5344CB8AC3E}">
        <p14:creationId xmlns:p14="http://schemas.microsoft.com/office/powerpoint/2010/main" val="356324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FD59F-3FD5-42E3-BAD0-17DACD9C89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41F05-B64C-41C6-A5D1-253316ABBD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ACE98-B041-4949-900B-0A5317F1C5BF}"/>
              </a:ext>
            </a:extLst>
          </p:cNvPr>
          <p:cNvSpPr>
            <a:spLocks noGrp="1"/>
          </p:cNvSpPr>
          <p:nvPr>
            <p:ph type="dt" sz="half" idx="10"/>
          </p:nvPr>
        </p:nvSpPr>
        <p:spPr/>
        <p:txBody>
          <a:bodyPr/>
          <a:lstStyle/>
          <a:p>
            <a:fld id="{C133B273-D933-4DE8-BBF1-A4034EE853F3}" type="datetimeFigureOut">
              <a:rPr lang="en-US" smtClean="0"/>
              <a:t>3/8/23</a:t>
            </a:fld>
            <a:endParaRPr lang="en-US"/>
          </a:p>
        </p:txBody>
      </p:sp>
      <p:sp>
        <p:nvSpPr>
          <p:cNvPr id="5" name="Footer Placeholder 4">
            <a:extLst>
              <a:ext uri="{FF2B5EF4-FFF2-40B4-BE49-F238E27FC236}">
                <a16:creationId xmlns:a16="http://schemas.microsoft.com/office/drawing/2014/main" id="{79D126D6-2016-45B7-9A53-BD8C71CE3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254D3-F7EE-4014-A695-4C67D285F8A7}"/>
              </a:ext>
            </a:extLst>
          </p:cNvPr>
          <p:cNvSpPr>
            <a:spLocks noGrp="1"/>
          </p:cNvSpPr>
          <p:nvPr>
            <p:ph type="sldNum" sz="quarter" idx="12"/>
          </p:nvPr>
        </p:nvSpPr>
        <p:spPr/>
        <p:txBody>
          <a:bodyPr/>
          <a:lstStyle/>
          <a:p>
            <a:fld id="{842C4236-D2DB-4EDE-B64C-8F5487B6ED94}" type="slidenum">
              <a:rPr lang="en-US" smtClean="0"/>
              <a:t>‹#›</a:t>
            </a:fld>
            <a:endParaRPr lang="en-US"/>
          </a:p>
        </p:txBody>
      </p:sp>
    </p:spTree>
    <p:extLst>
      <p:ext uri="{BB962C8B-B14F-4D97-AF65-F5344CB8AC3E}">
        <p14:creationId xmlns:p14="http://schemas.microsoft.com/office/powerpoint/2010/main" val="1498866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F5406E-B8C1-4040-993A-BC0B09586385}"/>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2" name="Title 1"/>
          <p:cNvSpPr>
            <a:spLocks noGrp="1"/>
          </p:cNvSpPr>
          <p:nvPr>
            <p:ph type="ctrTitle"/>
          </p:nvPr>
        </p:nvSpPr>
        <p:spPr>
          <a:xfrm>
            <a:off x="819888" y="180753"/>
            <a:ext cx="10363200" cy="1278771"/>
          </a:xfrm>
        </p:spPr>
        <p:txBody>
          <a:bodyPr anchor="b">
            <a:normAutofit/>
          </a:bodyPr>
          <a:lstStyle>
            <a:lvl1pPr algn="ctr">
              <a:lnSpc>
                <a:spcPct val="100000"/>
              </a:lnSpc>
              <a:defRPr sz="44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24000" y="1733816"/>
            <a:ext cx="9144000" cy="1365519"/>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Organization</a:t>
            </a:r>
          </a:p>
          <a:p>
            <a:r>
              <a:rPr lang="en-US" dirty="0"/>
              <a:t>Date</a:t>
            </a:r>
          </a:p>
        </p:txBody>
      </p:sp>
      <p:sp>
        <p:nvSpPr>
          <p:cNvPr id="12" name="Rectangle 7">
            <a:extLst>
              <a:ext uri="{FF2B5EF4-FFF2-40B4-BE49-F238E27FC236}">
                <a16:creationId xmlns:a16="http://schemas.microsoft.com/office/drawing/2014/main" id="{41F719E8-F0D6-0140-882E-E096AABE372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0" name="Picture 9">
            <a:extLst>
              <a:ext uri="{FF2B5EF4-FFF2-40B4-BE49-F238E27FC236}">
                <a16:creationId xmlns:a16="http://schemas.microsoft.com/office/drawing/2014/main" id="{4A63CBC9-E20A-8245-99BD-DB605651B0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pic>
        <p:nvPicPr>
          <p:cNvPr id="9" name="Picture 8">
            <a:extLst>
              <a:ext uri="{FF2B5EF4-FFF2-40B4-BE49-F238E27FC236}">
                <a16:creationId xmlns:a16="http://schemas.microsoft.com/office/drawing/2014/main" id="{E44A5ACE-9C0F-2B4A-8CC3-93D68996E4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Tree>
    <p:extLst>
      <p:ext uri="{BB962C8B-B14F-4D97-AF65-F5344CB8AC3E}">
        <p14:creationId xmlns:p14="http://schemas.microsoft.com/office/powerpoint/2010/main" val="259288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129" y="6213130"/>
            <a:ext cx="1542599" cy="389412"/>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32" name="Picture 31">
            <a:extLst>
              <a:ext uri="{FF2B5EF4-FFF2-40B4-BE49-F238E27FC236}">
                <a16:creationId xmlns:a16="http://schemas.microsoft.com/office/drawing/2014/main" id="{5AB9D514-6C77-C94E-AEF3-C25EE1867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pic>
        <p:nvPicPr>
          <p:cNvPr id="29" name="Picture 28">
            <a:extLst>
              <a:ext uri="{FF2B5EF4-FFF2-40B4-BE49-F238E27FC236}">
                <a16:creationId xmlns:a16="http://schemas.microsoft.com/office/drawing/2014/main" id="{1B819AD6-A282-3943-A36E-542D60E0CA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1850" y="217780"/>
            <a:ext cx="4270729" cy="740229"/>
          </a:xfrm>
          <a:prstGeom prst="rect">
            <a:avLst/>
          </a:prstGeom>
        </p:spPr>
      </p:pic>
    </p:spTree>
    <p:extLst>
      <p:ext uri="{BB962C8B-B14F-4D97-AF65-F5344CB8AC3E}">
        <p14:creationId xmlns:p14="http://schemas.microsoft.com/office/powerpoint/2010/main" val="331273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alpha val="39000"/>
          </a:schemeClr>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2480DC8-84AF-9940-98C4-E967F6EA00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pic>
        <p:nvPicPr>
          <p:cNvPr id="11" name="Picture Placeholder 7">
            <a:extLst>
              <a:ext uri="{FF2B5EF4-FFF2-40B4-BE49-F238E27FC236}">
                <a16:creationId xmlns:a16="http://schemas.microsoft.com/office/drawing/2014/main" id="{2F287230-7AF8-C343-930D-03259317BE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568" y="481219"/>
            <a:ext cx="11511917" cy="6275181"/>
          </a:xfrm>
          <a:prstGeom prst="rect">
            <a:avLst/>
          </a:prstGeom>
        </p:spPr>
      </p:pic>
    </p:spTree>
    <p:extLst>
      <p:ext uri="{BB962C8B-B14F-4D97-AF65-F5344CB8AC3E}">
        <p14:creationId xmlns:p14="http://schemas.microsoft.com/office/powerpoint/2010/main" val="551948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00569"/>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66276"/>
            <a:ext cx="10515600" cy="409139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7201674-A195-4645-8BC3-78418DA9B604}"/>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2" name="Rectangle 7">
            <a:extLst>
              <a:ext uri="{FF2B5EF4-FFF2-40B4-BE49-F238E27FC236}">
                <a16:creationId xmlns:a16="http://schemas.microsoft.com/office/drawing/2014/main" id="{9EA24D1F-E10B-5945-96DD-C244DFC0DA42}"/>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3" name="Picture 12">
            <a:extLst>
              <a:ext uri="{FF2B5EF4-FFF2-40B4-BE49-F238E27FC236}">
                <a16:creationId xmlns:a16="http://schemas.microsoft.com/office/drawing/2014/main" id="{811DF743-D28B-7F4D-B2F0-60BC78719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Tree>
    <p:extLst>
      <p:ext uri="{BB962C8B-B14F-4D97-AF65-F5344CB8AC3E}">
        <p14:creationId xmlns:p14="http://schemas.microsoft.com/office/powerpoint/2010/main" val="259872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9" y="3142320"/>
            <a:ext cx="10515600" cy="1039937"/>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717627" y="4182257"/>
            <a:ext cx="5632243" cy="2675744"/>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7">
            <a:extLst>
              <a:ext uri="{FF2B5EF4-FFF2-40B4-BE49-F238E27FC236}">
                <a16:creationId xmlns:a16="http://schemas.microsoft.com/office/drawing/2014/main" id="{88938D85-D565-EF47-A9B4-B2B1986E931A}"/>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4" name="Rectangle 7">
            <a:extLst>
              <a:ext uri="{FF2B5EF4-FFF2-40B4-BE49-F238E27FC236}">
                <a16:creationId xmlns:a16="http://schemas.microsoft.com/office/drawing/2014/main" id="{6C691A8E-147B-804B-8C97-D91EA75D0959}"/>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5" name="Picture 14">
            <a:extLst>
              <a:ext uri="{FF2B5EF4-FFF2-40B4-BE49-F238E27FC236}">
                <a16:creationId xmlns:a16="http://schemas.microsoft.com/office/drawing/2014/main" id="{9210ACF4-C33E-C849-A76A-A0C77724AC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6" name="Picture Placeholder 5">
            <a:extLst>
              <a:ext uri="{FF2B5EF4-FFF2-40B4-BE49-F238E27FC236}">
                <a16:creationId xmlns:a16="http://schemas.microsoft.com/office/drawing/2014/main" id="{CDDB861A-1C0A-7E4E-8EC1-B2F348B6F75C}"/>
              </a:ext>
            </a:extLst>
          </p:cNvPr>
          <p:cNvSpPr>
            <a:spLocks noGrp="1"/>
          </p:cNvSpPr>
          <p:nvPr>
            <p:ph type="pic" sz="quarter" idx="10"/>
          </p:nvPr>
        </p:nvSpPr>
        <p:spPr>
          <a:xfrm>
            <a:off x="833967" y="500063"/>
            <a:ext cx="10515600" cy="2641600"/>
          </a:xfrm>
        </p:spPr>
        <p:txBody>
          <a:bodyPr/>
          <a:lstStyle/>
          <a:p>
            <a:endParaRPr lang="en-US"/>
          </a:p>
        </p:txBody>
      </p:sp>
    </p:spTree>
    <p:extLst>
      <p:ext uri="{BB962C8B-B14F-4D97-AF65-F5344CB8AC3E}">
        <p14:creationId xmlns:p14="http://schemas.microsoft.com/office/powerpoint/2010/main" val="1030917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101623"/>
            <a:ext cx="10170929" cy="755951"/>
          </a:xfrm>
        </p:spPr>
        <p:txBody>
          <a:bodyPr anchor="b">
            <a:normAutofit/>
          </a:bodyPr>
          <a:lstStyle>
            <a:lvl1pP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C44A2387-68A8-E344-B87C-FAE7E7A627BD}"/>
              </a:ext>
            </a:extLst>
          </p:cNvPr>
          <p:cNvSpPr>
            <a:spLocks noGrp="1"/>
          </p:cNvSpPr>
          <p:nvPr>
            <p:ph idx="10"/>
          </p:nvPr>
        </p:nvSpPr>
        <p:spPr>
          <a:xfrm>
            <a:off x="831849" y="2001188"/>
            <a:ext cx="10515600" cy="2878111"/>
          </a:xfrm>
        </p:spPr>
        <p:txBody>
          <a:bodyPr/>
          <a:lstStyle>
            <a:lvl1pPr marL="0" indent="0">
              <a:buFontTx/>
              <a:buNone/>
              <a:defRPr>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6B8C76CC-C123-0D40-81F3-C061A12A9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sp>
        <p:nvSpPr>
          <p:cNvPr id="18" name="Rectangle 7">
            <a:extLst>
              <a:ext uri="{FF2B5EF4-FFF2-40B4-BE49-F238E27FC236}">
                <a16:creationId xmlns:a16="http://schemas.microsoft.com/office/drawing/2014/main" id="{05A1F2B1-7A02-614D-BFD5-FF2692E863C2}"/>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9" name="Rectangle 7">
            <a:extLst>
              <a:ext uri="{FF2B5EF4-FFF2-40B4-BE49-F238E27FC236}">
                <a16:creationId xmlns:a16="http://schemas.microsoft.com/office/drawing/2014/main" id="{3EE4E531-E85C-6343-931D-130499DA152E}"/>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0" name="Picture 19">
            <a:extLst>
              <a:ext uri="{FF2B5EF4-FFF2-40B4-BE49-F238E27FC236}">
                <a16:creationId xmlns:a16="http://schemas.microsoft.com/office/drawing/2014/main" id="{62915928-856A-3D4C-A3EA-4458E7FED0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4" name="Picture Placeholder 3">
            <a:extLst>
              <a:ext uri="{FF2B5EF4-FFF2-40B4-BE49-F238E27FC236}">
                <a16:creationId xmlns:a16="http://schemas.microsoft.com/office/drawing/2014/main" id="{87C06E4E-8E32-D844-B16C-62F8B226AECF}"/>
              </a:ext>
            </a:extLst>
          </p:cNvPr>
          <p:cNvSpPr>
            <a:spLocks noGrp="1"/>
          </p:cNvSpPr>
          <p:nvPr>
            <p:ph type="pic" sz="quarter" idx="11" hasCustomPrompt="1"/>
          </p:nvPr>
        </p:nvSpPr>
        <p:spPr>
          <a:xfrm>
            <a:off x="6026917" y="5948364"/>
            <a:ext cx="2487084" cy="814387"/>
          </a:xfrm>
        </p:spPr>
        <p:txBody>
          <a:bodyPr>
            <a:normAutofit/>
          </a:bodyPr>
          <a:lstStyle>
            <a:lvl1pPr>
              <a:defRPr sz="1200"/>
            </a:lvl1pPr>
          </a:lstStyle>
          <a:p>
            <a:r>
              <a:rPr lang="en-US" dirty="0"/>
              <a:t>Co-brand logo</a:t>
            </a:r>
          </a:p>
        </p:txBody>
      </p:sp>
      <p:sp>
        <p:nvSpPr>
          <p:cNvPr id="15" name="Picture Placeholder 3">
            <a:extLst>
              <a:ext uri="{FF2B5EF4-FFF2-40B4-BE49-F238E27FC236}">
                <a16:creationId xmlns:a16="http://schemas.microsoft.com/office/drawing/2014/main" id="{A21B017B-6FAB-DC4B-B307-D611831A6147}"/>
              </a:ext>
            </a:extLst>
          </p:cNvPr>
          <p:cNvSpPr>
            <a:spLocks noGrp="1"/>
          </p:cNvSpPr>
          <p:nvPr>
            <p:ph type="pic" sz="quarter" idx="12" hasCustomPrompt="1"/>
          </p:nvPr>
        </p:nvSpPr>
        <p:spPr>
          <a:xfrm>
            <a:off x="8860366" y="5948364"/>
            <a:ext cx="2487084" cy="814387"/>
          </a:xfrm>
        </p:spPr>
        <p:txBody>
          <a:bodyPr>
            <a:normAutofit/>
          </a:bodyPr>
          <a:lstStyle>
            <a:lvl1pPr>
              <a:defRPr sz="1200"/>
            </a:lvl1pPr>
          </a:lstStyle>
          <a:p>
            <a:r>
              <a:rPr lang="en-US" dirty="0"/>
              <a:t>Co-brand logo</a:t>
            </a:r>
          </a:p>
        </p:txBody>
      </p:sp>
    </p:spTree>
    <p:extLst>
      <p:ext uri="{BB962C8B-B14F-4D97-AF65-F5344CB8AC3E}">
        <p14:creationId xmlns:p14="http://schemas.microsoft.com/office/powerpoint/2010/main" val="1223381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4BF9D129-C78A-704E-A374-1C31B6D130AF}"/>
              </a:ext>
            </a:extLst>
          </p:cNvPr>
          <p:cNvSpPr>
            <a:spLocks noGrp="1"/>
          </p:cNvSpPr>
          <p:nvPr>
            <p:ph type="body" idx="10"/>
          </p:nvPr>
        </p:nvSpPr>
        <p:spPr>
          <a:xfrm>
            <a:off x="6145966" y="6108516"/>
            <a:ext cx="5201484" cy="595801"/>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Rectangle 7">
            <a:extLst>
              <a:ext uri="{FF2B5EF4-FFF2-40B4-BE49-F238E27FC236}">
                <a16:creationId xmlns:a16="http://schemas.microsoft.com/office/drawing/2014/main" id="{4A0C9817-B271-8840-9419-43C885351A93}"/>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4" name="Rectangle 7">
            <a:extLst>
              <a:ext uri="{FF2B5EF4-FFF2-40B4-BE49-F238E27FC236}">
                <a16:creationId xmlns:a16="http://schemas.microsoft.com/office/drawing/2014/main" id="{CA5335E9-B1A2-084A-A7DB-B1404114CAC8}"/>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5" name="Picture 14">
            <a:extLst>
              <a:ext uri="{FF2B5EF4-FFF2-40B4-BE49-F238E27FC236}">
                <a16:creationId xmlns:a16="http://schemas.microsoft.com/office/drawing/2014/main" id="{DBB88A80-D027-F340-8D18-577C224BD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Tree>
    <p:extLst>
      <p:ext uri="{BB962C8B-B14F-4D97-AF65-F5344CB8AC3E}">
        <p14:creationId xmlns:p14="http://schemas.microsoft.com/office/powerpoint/2010/main" val="2946957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9234" y="524657"/>
            <a:ext cx="10548073"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id="{FAF0C2A5-96A4-5642-B32C-D2B5DC963239}"/>
              </a:ext>
            </a:extLst>
          </p:cNvPr>
          <p:cNvSpPr/>
          <p:nvPr userDrawn="1"/>
        </p:nvSpPr>
        <p:spPr>
          <a:xfrm flipH="1">
            <a:off x="-7863" y="641527"/>
            <a:ext cx="1103057"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3" name="Rectangle 7">
            <a:extLst>
              <a:ext uri="{FF2B5EF4-FFF2-40B4-BE49-F238E27FC236}">
                <a16:creationId xmlns:a16="http://schemas.microsoft.com/office/drawing/2014/main" id="{D0C9A630-8116-5A4D-9FDA-548F13957760}"/>
              </a:ext>
            </a:extLst>
          </p:cNvPr>
          <p:cNvSpPr/>
          <p:nvPr userDrawn="1"/>
        </p:nvSpPr>
        <p:spPr>
          <a:xfrm>
            <a:off x="1" y="1"/>
            <a:ext cx="2350591"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9" name="Text Placeholder 2">
            <a:extLst>
              <a:ext uri="{FF2B5EF4-FFF2-40B4-BE49-F238E27FC236}">
                <a16:creationId xmlns:a16="http://schemas.microsoft.com/office/drawing/2014/main" id="{B13FEFC9-EDE3-6F4B-B2A8-A92AAB896197}"/>
              </a:ext>
            </a:extLst>
          </p:cNvPr>
          <p:cNvSpPr>
            <a:spLocks noGrp="1"/>
          </p:cNvSpPr>
          <p:nvPr>
            <p:ph type="body" idx="1"/>
          </p:nvPr>
        </p:nvSpPr>
        <p:spPr>
          <a:xfrm>
            <a:off x="1095194" y="2055917"/>
            <a:ext cx="106221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3">
            <a:extLst>
              <a:ext uri="{FF2B5EF4-FFF2-40B4-BE49-F238E27FC236}">
                <a16:creationId xmlns:a16="http://schemas.microsoft.com/office/drawing/2014/main" id="{1E25026A-0C93-E040-9C15-B6D59ACBD9F2}"/>
              </a:ext>
            </a:extLst>
          </p:cNvPr>
          <p:cNvSpPr>
            <a:spLocks noGrp="1"/>
          </p:cNvSpPr>
          <p:nvPr>
            <p:ph sz="half" idx="2"/>
          </p:nvPr>
        </p:nvSpPr>
        <p:spPr>
          <a:xfrm>
            <a:off x="1095194" y="2879829"/>
            <a:ext cx="10622113"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Oval 22">
            <a:extLst>
              <a:ext uri="{FF2B5EF4-FFF2-40B4-BE49-F238E27FC236}">
                <a16:creationId xmlns:a16="http://schemas.microsoft.com/office/drawing/2014/main" id="{3CA0726A-FA22-5047-973C-9FA7A3EA3B41}"/>
              </a:ext>
            </a:extLst>
          </p:cNvPr>
          <p:cNvSpPr/>
          <p:nvPr userDrawn="1"/>
        </p:nvSpPr>
        <p:spPr>
          <a:xfrm>
            <a:off x="174988" y="2307945"/>
            <a:ext cx="832893" cy="624670"/>
          </a:xfrm>
          <a:prstGeom prst="ellipse">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96AE42D8-B490-A347-A7BA-5CF79DB61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10940432" y="1147783"/>
            <a:ext cx="2057355" cy="54984"/>
          </a:xfrm>
          <a:prstGeom prst="rect">
            <a:avLst/>
          </a:prstGeom>
        </p:spPr>
      </p:pic>
    </p:spTree>
    <p:extLst>
      <p:ext uri="{BB962C8B-B14F-4D97-AF65-F5344CB8AC3E}">
        <p14:creationId xmlns:p14="http://schemas.microsoft.com/office/powerpoint/2010/main" val="273252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1388-D86E-44E1-9A50-39EF876313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A1CA5-5B38-42DD-8B1C-3D7B9AAED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70DC4-15F1-412E-A6F9-2F2CFBA965AE}"/>
              </a:ext>
            </a:extLst>
          </p:cNvPr>
          <p:cNvSpPr>
            <a:spLocks noGrp="1"/>
          </p:cNvSpPr>
          <p:nvPr>
            <p:ph type="dt" sz="half" idx="10"/>
          </p:nvPr>
        </p:nvSpPr>
        <p:spPr/>
        <p:txBody>
          <a:bodyPr/>
          <a:lstStyle/>
          <a:p>
            <a:fld id="{C133B273-D933-4DE8-BBF1-A4034EE853F3}" type="datetimeFigureOut">
              <a:rPr lang="en-US" smtClean="0"/>
              <a:t>3/8/23</a:t>
            </a:fld>
            <a:endParaRPr lang="en-US"/>
          </a:p>
        </p:txBody>
      </p:sp>
      <p:sp>
        <p:nvSpPr>
          <p:cNvPr id="5" name="Footer Placeholder 4">
            <a:extLst>
              <a:ext uri="{FF2B5EF4-FFF2-40B4-BE49-F238E27FC236}">
                <a16:creationId xmlns:a16="http://schemas.microsoft.com/office/drawing/2014/main" id="{1BB830A0-098D-4FE2-93E0-1D65034F7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625A6-85B1-4F83-AFCA-64576C0CB6FA}"/>
              </a:ext>
            </a:extLst>
          </p:cNvPr>
          <p:cNvSpPr>
            <a:spLocks noGrp="1"/>
          </p:cNvSpPr>
          <p:nvPr>
            <p:ph type="sldNum" sz="quarter" idx="12"/>
          </p:nvPr>
        </p:nvSpPr>
        <p:spPr/>
        <p:txBody>
          <a:bodyPr/>
          <a:lstStyle/>
          <a:p>
            <a:fld id="{842C4236-D2DB-4EDE-B64C-8F5487B6ED94}" type="slidenum">
              <a:rPr lang="en-US" smtClean="0"/>
              <a:t>‹#›</a:t>
            </a:fld>
            <a:endParaRPr lang="en-US"/>
          </a:p>
        </p:txBody>
      </p:sp>
    </p:spTree>
    <p:extLst>
      <p:ext uri="{BB962C8B-B14F-4D97-AF65-F5344CB8AC3E}">
        <p14:creationId xmlns:p14="http://schemas.microsoft.com/office/powerpoint/2010/main" val="109873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alpha val="39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EEE64A-84E7-3441-9BD8-261D109D3C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sp>
        <p:nvSpPr>
          <p:cNvPr id="2" name="Title 1"/>
          <p:cNvSpPr>
            <a:spLocks noGrp="1"/>
          </p:cNvSpPr>
          <p:nvPr>
            <p:ph type="title"/>
          </p:nvPr>
        </p:nvSpPr>
        <p:spPr>
          <a:xfrm>
            <a:off x="1070674" y="3618678"/>
            <a:ext cx="9842167" cy="951875"/>
          </a:xfrm>
        </p:spPr>
        <p:txBody>
          <a:bodyPr>
            <a:normAutofit/>
          </a:bodyPr>
          <a:lstStyle>
            <a:lvl1pPr>
              <a:lnSpc>
                <a:spcPct val="100000"/>
              </a:lnSpc>
              <a:defRPr sz="2800"/>
            </a:lvl1pPr>
          </a:lstStyle>
          <a:p>
            <a:r>
              <a:rPr lang="en-US" dirty="0"/>
              <a:t>Click to edit Master title style</a:t>
            </a:r>
          </a:p>
        </p:txBody>
      </p:sp>
      <p:sp>
        <p:nvSpPr>
          <p:cNvPr id="17" name="Rectangle 7">
            <a:extLst>
              <a:ext uri="{FF2B5EF4-FFF2-40B4-BE49-F238E27FC236}">
                <a16:creationId xmlns:a16="http://schemas.microsoft.com/office/drawing/2014/main" id="{23D587AD-BA70-5D4A-8AAA-F15FB588AC1B}"/>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9" name="Rectangle 7">
            <a:extLst>
              <a:ext uri="{FF2B5EF4-FFF2-40B4-BE49-F238E27FC236}">
                <a16:creationId xmlns:a16="http://schemas.microsoft.com/office/drawing/2014/main" id="{6561F16C-7B12-EF4F-BF71-F8BF0942987D}"/>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0" name="Picture 19">
            <a:extLst>
              <a:ext uri="{FF2B5EF4-FFF2-40B4-BE49-F238E27FC236}">
                <a16:creationId xmlns:a16="http://schemas.microsoft.com/office/drawing/2014/main" id="{D2480DC8-84AF-9940-98C4-E967F6EA00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4" name="Picture Placeholder 3">
            <a:extLst>
              <a:ext uri="{FF2B5EF4-FFF2-40B4-BE49-F238E27FC236}">
                <a16:creationId xmlns:a16="http://schemas.microsoft.com/office/drawing/2014/main" id="{24868C9A-55DF-9B4E-B7D5-B3C6D41B5177}"/>
              </a:ext>
            </a:extLst>
          </p:cNvPr>
          <p:cNvSpPr>
            <a:spLocks noGrp="1"/>
          </p:cNvSpPr>
          <p:nvPr>
            <p:ph type="pic" sz="quarter" idx="10" hasCustomPrompt="1"/>
          </p:nvPr>
        </p:nvSpPr>
        <p:spPr>
          <a:xfrm>
            <a:off x="0" y="1"/>
            <a:ext cx="12183533" cy="3617913"/>
          </a:xfrm>
        </p:spPr>
        <p:txBody>
          <a:bodyPr/>
          <a:lstStyle/>
          <a:p>
            <a:r>
              <a:rPr lang="en-US" dirty="0"/>
              <a:t>Insert picture</a:t>
            </a:r>
          </a:p>
        </p:txBody>
      </p:sp>
    </p:spTree>
    <p:extLst>
      <p:ext uri="{BB962C8B-B14F-4D97-AF65-F5344CB8AC3E}">
        <p14:creationId xmlns:p14="http://schemas.microsoft.com/office/powerpoint/2010/main" val="860705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a:extLst>
              <a:ext uri="{FF2B5EF4-FFF2-40B4-BE49-F238E27FC236}">
                <a16:creationId xmlns:a16="http://schemas.microsoft.com/office/drawing/2014/main" id="{9DD8CF64-BF0E-D342-AE7B-773E2375177B}"/>
              </a:ext>
            </a:extLst>
          </p:cNvPr>
          <p:cNvSpPr/>
          <p:nvPr userDrawn="1"/>
        </p:nvSpPr>
        <p:spPr>
          <a:xfrm>
            <a:off x="5717627" y="4287188"/>
            <a:ext cx="6474373" cy="2570813"/>
          </a:xfrm>
          <a:prstGeom prst="rect">
            <a:avLst/>
          </a:prstGeom>
          <a:solidFill>
            <a:srgbClr val="7D7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129" y="6213130"/>
            <a:ext cx="1542599" cy="389412"/>
          </a:xfrm>
          <a:prstGeom prst="rect">
            <a:avLst/>
          </a:prstGeom>
        </p:spPr>
      </p:pic>
      <p:pic>
        <p:nvPicPr>
          <p:cNvPr id="22" name="Picture 21">
            <a:extLst>
              <a:ext uri="{FF2B5EF4-FFF2-40B4-BE49-F238E27FC236}">
                <a16:creationId xmlns:a16="http://schemas.microsoft.com/office/drawing/2014/main" id="{68E2E997-0DA2-1B44-B389-3065F387FF6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201" t="24183" b="50155"/>
          <a:stretch/>
        </p:blipFill>
        <p:spPr>
          <a:xfrm>
            <a:off x="6335280" y="6142477"/>
            <a:ext cx="973016" cy="643130"/>
          </a:xfrm>
          <a:prstGeom prst="rect">
            <a:avLst/>
          </a:prstGeom>
        </p:spPr>
      </p:pic>
      <p:pic>
        <p:nvPicPr>
          <p:cNvPr id="23" name="Picture 22">
            <a:extLst>
              <a:ext uri="{FF2B5EF4-FFF2-40B4-BE49-F238E27FC236}">
                <a16:creationId xmlns:a16="http://schemas.microsoft.com/office/drawing/2014/main" id="{243CF106-4F01-9F4A-9623-13597723C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600" t="50472" r="39600" b="23866"/>
          <a:stretch/>
        </p:blipFill>
        <p:spPr>
          <a:xfrm>
            <a:off x="6335280" y="5584424"/>
            <a:ext cx="973016" cy="643130"/>
          </a:xfrm>
          <a:prstGeom prst="rect">
            <a:avLst/>
          </a:prstGeom>
        </p:spPr>
      </p:pic>
      <p:pic>
        <p:nvPicPr>
          <p:cNvPr id="24" name="Picture 23">
            <a:extLst>
              <a:ext uri="{FF2B5EF4-FFF2-40B4-BE49-F238E27FC236}">
                <a16:creationId xmlns:a16="http://schemas.microsoft.com/office/drawing/2014/main" id="{D9064BA6-E420-BB46-A71D-6892939067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4" t="25573" r="78707" b="48765"/>
          <a:stretch/>
        </p:blipFill>
        <p:spPr>
          <a:xfrm>
            <a:off x="6335280" y="4992754"/>
            <a:ext cx="973016" cy="643130"/>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32" name="Picture 31">
            <a:extLst>
              <a:ext uri="{FF2B5EF4-FFF2-40B4-BE49-F238E27FC236}">
                <a16:creationId xmlns:a16="http://schemas.microsoft.com/office/drawing/2014/main" id="{5AB9D514-6C77-C94E-AEF3-C25EE1867A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33" name="Text Placeholder 2">
            <a:extLst>
              <a:ext uri="{FF2B5EF4-FFF2-40B4-BE49-F238E27FC236}">
                <a16:creationId xmlns:a16="http://schemas.microsoft.com/office/drawing/2014/main" id="{5B5771B3-578C-F24A-8B82-88EAC5672D39}"/>
              </a:ext>
            </a:extLst>
          </p:cNvPr>
          <p:cNvSpPr txBox="1">
            <a:spLocks/>
          </p:cNvSpPr>
          <p:nvPr userDrawn="1"/>
        </p:nvSpPr>
        <p:spPr>
          <a:xfrm>
            <a:off x="6336870" y="4527032"/>
            <a:ext cx="3553551" cy="44220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t>CONNECT WITH US</a:t>
            </a:r>
          </a:p>
        </p:txBody>
      </p:sp>
    </p:spTree>
    <p:extLst>
      <p:ext uri="{BB962C8B-B14F-4D97-AF65-F5344CB8AC3E}">
        <p14:creationId xmlns:p14="http://schemas.microsoft.com/office/powerpoint/2010/main" val="186978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CC31A-CB10-447B-9CFB-1AFCEC295E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C5D2B2-35E7-4260-8B00-B3D348FCDA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33CC8B-EDEF-49F6-9CD5-2DFCACF90D4D}"/>
              </a:ext>
            </a:extLst>
          </p:cNvPr>
          <p:cNvSpPr>
            <a:spLocks noGrp="1"/>
          </p:cNvSpPr>
          <p:nvPr>
            <p:ph type="dt" sz="half" idx="10"/>
          </p:nvPr>
        </p:nvSpPr>
        <p:spPr/>
        <p:txBody>
          <a:bodyPr/>
          <a:lstStyle/>
          <a:p>
            <a:fld id="{C133B273-D933-4DE8-BBF1-A4034EE853F3}" type="datetimeFigureOut">
              <a:rPr lang="en-US" smtClean="0"/>
              <a:t>3/8/23</a:t>
            </a:fld>
            <a:endParaRPr lang="en-US"/>
          </a:p>
        </p:txBody>
      </p:sp>
      <p:sp>
        <p:nvSpPr>
          <p:cNvPr id="5" name="Footer Placeholder 4">
            <a:extLst>
              <a:ext uri="{FF2B5EF4-FFF2-40B4-BE49-F238E27FC236}">
                <a16:creationId xmlns:a16="http://schemas.microsoft.com/office/drawing/2014/main" id="{1CE43632-4305-41B9-A17B-EEC51E139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59EAA-79E1-4BF7-9115-315E029F32D1}"/>
              </a:ext>
            </a:extLst>
          </p:cNvPr>
          <p:cNvSpPr>
            <a:spLocks noGrp="1"/>
          </p:cNvSpPr>
          <p:nvPr>
            <p:ph type="sldNum" sz="quarter" idx="12"/>
          </p:nvPr>
        </p:nvSpPr>
        <p:spPr/>
        <p:txBody>
          <a:bodyPr/>
          <a:lstStyle/>
          <a:p>
            <a:fld id="{842C4236-D2DB-4EDE-B64C-8F5487B6ED94}" type="slidenum">
              <a:rPr lang="en-US" smtClean="0"/>
              <a:t>‹#›</a:t>
            </a:fld>
            <a:endParaRPr lang="en-US"/>
          </a:p>
        </p:txBody>
      </p:sp>
    </p:spTree>
    <p:extLst>
      <p:ext uri="{BB962C8B-B14F-4D97-AF65-F5344CB8AC3E}">
        <p14:creationId xmlns:p14="http://schemas.microsoft.com/office/powerpoint/2010/main" val="116988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9ED6-7100-4F86-A9F3-EB41000695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C728A8-1EE5-4173-8B7F-97D0681E84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BCA6A8-3223-472C-AEF7-D07DB2943E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01A493-E311-4F44-B75B-F6FDCE8DB62E}"/>
              </a:ext>
            </a:extLst>
          </p:cNvPr>
          <p:cNvSpPr>
            <a:spLocks noGrp="1"/>
          </p:cNvSpPr>
          <p:nvPr>
            <p:ph type="dt" sz="half" idx="10"/>
          </p:nvPr>
        </p:nvSpPr>
        <p:spPr/>
        <p:txBody>
          <a:bodyPr/>
          <a:lstStyle/>
          <a:p>
            <a:fld id="{C133B273-D933-4DE8-BBF1-A4034EE853F3}" type="datetimeFigureOut">
              <a:rPr lang="en-US" smtClean="0"/>
              <a:t>3/8/23</a:t>
            </a:fld>
            <a:endParaRPr lang="en-US"/>
          </a:p>
        </p:txBody>
      </p:sp>
      <p:sp>
        <p:nvSpPr>
          <p:cNvPr id="6" name="Footer Placeholder 5">
            <a:extLst>
              <a:ext uri="{FF2B5EF4-FFF2-40B4-BE49-F238E27FC236}">
                <a16:creationId xmlns:a16="http://schemas.microsoft.com/office/drawing/2014/main" id="{C9DE55D2-F179-4720-B3A6-036AE4DE0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5FC6CB-F6F2-47C0-AFDF-EEB440ABB9A2}"/>
              </a:ext>
            </a:extLst>
          </p:cNvPr>
          <p:cNvSpPr>
            <a:spLocks noGrp="1"/>
          </p:cNvSpPr>
          <p:nvPr>
            <p:ph type="sldNum" sz="quarter" idx="12"/>
          </p:nvPr>
        </p:nvSpPr>
        <p:spPr/>
        <p:txBody>
          <a:bodyPr/>
          <a:lstStyle/>
          <a:p>
            <a:fld id="{842C4236-D2DB-4EDE-B64C-8F5487B6ED94}" type="slidenum">
              <a:rPr lang="en-US" smtClean="0"/>
              <a:t>‹#›</a:t>
            </a:fld>
            <a:endParaRPr lang="en-US"/>
          </a:p>
        </p:txBody>
      </p:sp>
    </p:spTree>
    <p:extLst>
      <p:ext uri="{BB962C8B-B14F-4D97-AF65-F5344CB8AC3E}">
        <p14:creationId xmlns:p14="http://schemas.microsoft.com/office/powerpoint/2010/main" val="132587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C768-04A2-4647-9D7B-F36773D1D4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2BE470-8B7F-486F-B538-D1C5C55A85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01743C-BEDD-4F82-B545-20217C21A4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3CB98D-47D9-4400-9D9A-32C209887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47B610-3163-412D-A4AE-CB3E8344D6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02C296-58D3-48DC-9F41-AB43DC6761F4}"/>
              </a:ext>
            </a:extLst>
          </p:cNvPr>
          <p:cNvSpPr>
            <a:spLocks noGrp="1"/>
          </p:cNvSpPr>
          <p:nvPr>
            <p:ph type="dt" sz="half" idx="10"/>
          </p:nvPr>
        </p:nvSpPr>
        <p:spPr/>
        <p:txBody>
          <a:bodyPr/>
          <a:lstStyle/>
          <a:p>
            <a:fld id="{C133B273-D933-4DE8-BBF1-A4034EE853F3}" type="datetimeFigureOut">
              <a:rPr lang="en-US" smtClean="0"/>
              <a:t>3/8/23</a:t>
            </a:fld>
            <a:endParaRPr lang="en-US"/>
          </a:p>
        </p:txBody>
      </p:sp>
      <p:sp>
        <p:nvSpPr>
          <p:cNvPr id="8" name="Footer Placeholder 7">
            <a:extLst>
              <a:ext uri="{FF2B5EF4-FFF2-40B4-BE49-F238E27FC236}">
                <a16:creationId xmlns:a16="http://schemas.microsoft.com/office/drawing/2014/main" id="{85BA205B-6E19-4874-A0FF-05D598A9EB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69700F-65AF-4E21-8A48-DBE97AF5F4C9}"/>
              </a:ext>
            </a:extLst>
          </p:cNvPr>
          <p:cNvSpPr>
            <a:spLocks noGrp="1"/>
          </p:cNvSpPr>
          <p:nvPr>
            <p:ph type="sldNum" sz="quarter" idx="12"/>
          </p:nvPr>
        </p:nvSpPr>
        <p:spPr/>
        <p:txBody>
          <a:bodyPr/>
          <a:lstStyle/>
          <a:p>
            <a:fld id="{842C4236-D2DB-4EDE-B64C-8F5487B6ED94}" type="slidenum">
              <a:rPr lang="en-US" smtClean="0"/>
              <a:t>‹#›</a:t>
            </a:fld>
            <a:endParaRPr lang="en-US"/>
          </a:p>
        </p:txBody>
      </p:sp>
    </p:spTree>
    <p:extLst>
      <p:ext uri="{BB962C8B-B14F-4D97-AF65-F5344CB8AC3E}">
        <p14:creationId xmlns:p14="http://schemas.microsoft.com/office/powerpoint/2010/main" val="256561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185B-6B0C-4231-9F85-B3A96F79BD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F4C6BE-71B5-4B2D-8A51-057BCCB6E86B}"/>
              </a:ext>
            </a:extLst>
          </p:cNvPr>
          <p:cNvSpPr>
            <a:spLocks noGrp="1"/>
          </p:cNvSpPr>
          <p:nvPr>
            <p:ph type="dt" sz="half" idx="10"/>
          </p:nvPr>
        </p:nvSpPr>
        <p:spPr/>
        <p:txBody>
          <a:bodyPr/>
          <a:lstStyle/>
          <a:p>
            <a:fld id="{C133B273-D933-4DE8-BBF1-A4034EE853F3}" type="datetimeFigureOut">
              <a:rPr lang="en-US" smtClean="0"/>
              <a:t>3/8/23</a:t>
            </a:fld>
            <a:endParaRPr lang="en-US"/>
          </a:p>
        </p:txBody>
      </p:sp>
      <p:sp>
        <p:nvSpPr>
          <p:cNvPr id="4" name="Footer Placeholder 3">
            <a:extLst>
              <a:ext uri="{FF2B5EF4-FFF2-40B4-BE49-F238E27FC236}">
                <a16:creationId xmlns:a16="http://schemas.microsoft.com/office/drawing/2014/main" id="{965AA51B-998A-4F61-939C-FF9EB2B0D0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87186C-D421-4AF4-8E5E-D0E2E2B341C1}"/>
              </a:ext>
            </a:extLst>
          </p:cNvPr>
          <p:cNvSpPr>
            <a:spLocks noGrp="1"/>
          </p:cNvSpPr>
          <p:nvPr>
            <p:ph type="sldNum" sz="quarter" idx="12"/>
          </p:nvPr>
        </p:nvSpPr>
        <p:spPr/>
        <p:txBody>
          <a:bodyPr/>
          <a:lstStyle/>
          <a:p>
            <a:fld id="{842C4236-D2DB-4EDE-B64C-8F5487B6ED94}" type="slidenum">
              <a:rPr lang="en-US" smtClean="0"/>
              <a:t>‹#›</a:t>
            </a:fld>
            <a:endParaRPr lang="en-US"/>
          </a:p>
        </p:txBody>
      </p:sp>
    </p:spTree>
    <p:extLst>
      <p:ext uri="{BB962C8B-B14F-4D97-AF65-F5344CB8AC3E}">
        <p14:creationId xmlns:p14="http://schemas.microsoft.com/office/powerpoint/2010/main" val="307194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F1FAFF-293F-458C-AB5A-EB90E5568632}"/>
              </a:ext>
            </a:extLst>
          </p:cNvPr>
          <p:cNvSpPr>
            <a:spLocks noGrp="1"/>
          </p:cNvSpPr>
          <p:nvPr>
            <p:ph type="dt" sz="half" idx="10"/>
          </p:nvPr>
        </p:nvSpPr>
        <p:spPr/>
        <p:txBody>
          <a:bodyPr/>
          <a:lstStyle/>
          <a:p>
            <a:fld id="{C133B273-D933-4DE8-BBF1-A4034EE853F3}" type="datetimeFigureOut">
              <a:rPr lang="en-US" smtClean="0"/>
              <a:t>3/8/23</a:t>
            </a:fld>
            <a:endParaRPr lang="en-US"/>
          </a:p>
        </p:txBody>
      </p:sp>
      <p:sp>
        <p:nvSpPr>
          <p:cNvPr id="3" name="Footer Placeholder 2">
            <a:extLst>
              <a:ext uri="{FF2B5EF4-FFF2-40B4-BE49-F238E27FC236}">
                <a16:creationId xmlns:a16="http://schemas.microsoft.com/office/drawing/2014/main" id="{11DF9378-1E33-458B-B412-12085EBB87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E9FEC5-193B-49C9-8538-EEA8733B87D5}"/>
              </a:ext>
            </a:extLst>
          </p:cNvPr>
          <p:cNvSpPr>
            <a:spLocks noGrp="1"/>
          </p:cNvSpPr>
          <p:nvPr>
            <p:ph type="sldNum" sz="quarter" idx="12"/>
          </p:nvPr>
        </p:nvSpPr>
        <p:spPr/>
        <p:txBody>
          <a:bodyPr/>
          <a:lstStyle/>
          <a:p>
            <a:fld id="{842C4236-D2DB-4EDE-B64C-8F5487B6ED94}" type="slidenum">
              <a:rPr lang="en-US" smtClean="0"/>
              <a:t>‹#›</a:t>
            </a:fld>
            <a:endParaRPr lang="en-US"/>
          </a:p>
        </p:txBody>
      </p:sp>
    </p:spTree>
    <p:extLst>
      <p:ext uri="{BB962C8B-B14F-4D97-AF65-F5344CB8AC3E}">
        <p14:creationId xmlns:p14="http://schemas.microsoft.com/office/powerpoint/2010/main" val="116056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3649-5EB1-4263-B235-6F7C4CF94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1082E8-A488-4A2D-9E83-9CE7606D99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2703C3-361B-4A6F-B639-3D3AA7FB8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08B80-898B-42D8-BCD3-8ED1ECAF3272}"/>
              </a:ext>
            </a:extLst>
          </p:cNvPr>
          <p:cNvSpPr>
            <a:spLocks noGrp="1"/>
          </p:cNvSpPr>
          <p:nvPr>
            <p:ph type="dt" sz="half" idx="10"/>
          </p:nvPr>
        </p:nvSpPr>
        <p:spPr/>
        <p:txBody>
          <a:bodyPr/>
          <a:lstStyle/>
          <a:p>
            <a:fld id="{C133B273-D933-4DE8-BBF1-A4034EE853F3}" type="datetimeFigureOut">
              <a:rPr lang="en-US" smtClean="0"/>
              <a:t>3/8/23</a:t>
            </a:fld>
            <a:endParaRPr lang="en-US"/>
          </a:p>
        </p:txBody>
      </p:sp>
      <p:sp>
        <p:nvSpPr>
          <p:cNvPr id="6" name="Footer Placeholder 5">
            <a:extLst>
              <a:ext uri="{FF2B5EF4-FFF2-40B4-BE49-F238E27FC236}">
                <a16:creationId xmlns:a16="http://schemas.microsoft.com/office/drawing/2014/main" id="{01DCFB5F-BDC2-4513-B1D7-ACABCFD427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04CBCA-0DC2-4C17-BED0-7800B992714D}"/>
              </a:ext>
            </a:extLst>
          </p:cNvPr>
          <p:cNvSpPr>
            <a:spLocks noGrp="1"/>
          </p:cNvSpPr>
          <p:nvPr>
            <p:ph type="sldNum" sz="quarter" idx="12"/>
          </p:nvPr>
        </p:nvSpPr>
        <p:spPr/>
        <p:txBody>
          <a:bodyPr/>
          <a:lstStyle/>
          <a:p>
            <a:fld id="{842C4236-D2DB-4EDE-B64C-8F5487B6ED94}" type="slidenum">
              <a:rPr lang="en-US" smtClean="0"/>
              <a:t>‹#›</a:t>
            </a:fld>
            <a:endParaRPr lang="en-US"/>
          </a:p>
        </p:txBody>
      </p:sp>
    </p:spTree>
    <p:extLst>
      <p:ext uri="{BB962C8B-B14F-4D97-AF65-F5344CB8AC3E}">
        <p14:creationId xmlns:p14="http://schemas.microsoft.com/office/powerpoint/2010/main" val="244777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075D2-D8B0-45C4-9612-77279F319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AAA0FB-5E32-4413-BAFC-1536E3F70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678652-EFD6-4179-9BAB-3A217FA43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600CD-D4E0-4854-944A-8EF04A7D952C}"/>
              </a:ext>
            </a:extLst>
          </p:cNvPr>
          <p:cNvSpPr>
            <a:spLocks noGrp="1"/>
          </p:cNvSpPr>
          <p:nvPr>
            <p:ph type="dt" sz="half" idx="10"/>
          </p:nvPr>
        </p:nvSpPr>
        <p:spPr/>
        <p:txBody>
          <a:bodyPr/>
          <a:lstStyle/>
          <a:p>
            <a:fld id="{C133B273-D933-4DE8-BBF1-A4034EE853F3}" type="datetimeFigureOut">
              <a:rPr lang="en-US" smtClean="0"/>
              <a:t>3/8/23</a:t>
            </a:fld>
            <a:endParaRPr lang="en-US"/>
          </a:p>
        </p:txBody>
      </p:sp>
      <p:sp>
        <p:nvSpPr>
          <p:cNvPr id="6" name="Footer Placeholder 5">
            <a:extLst>
              <a:ext uri="{FF2B5EF4-FFF2-40B4-BE49-F238E27FC236}">
                <a16:creationId xmlns:a16="http://schemas.microsoft.com/office/drawing/2014/main" id="{0B9DDF5D-C3DF-4409-935F-BEC768740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E1C6E-3C7D-48B6-90C0-D934AC0FC880}"/>
              </a:ext>
            </a:extLst>
          </p:cNvPr>
          <p:cNvSpPr>
            <a:spLocks noGrp="1"/>
          </p:cNvSpPr>
          <p:nvPr>
            <p:ph type="sldNum" sz="quarter" idx="12"/>
          </p:nvPr>
        </p:nvSpPr>
        <p:spPr/>
        <p:txBody>
          <a:bodyPr/>
          <a:lstStyle/>
          <a:p>
            <a:fld id="{842C4236-D2DB-4EDE-B64C-8F5487B6ED94}" type="slidenum">
              <a:rPr lang="en-US" smtClean="0"/>
              <a:t>‹#›</a:t>
            </a:fld>
            <a:endParaRPr lang="en-US"/>
          </a:p>
        </p:txBody>
      </p:sp>
    </p:spTree>
    <p:extLst>
      <p:ext uri="{BB962C8B-B14F-4D97-AF65-F5344CB8AC3E}">
        <p14:creationId xmlns:p14="http://schemas.microsoft.com/office/powerpoint/2010/main" val="29253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8F43E-9837-4F1F-9884-B9B0A3EF3F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39C9CB-E560-4C5C-B970-9D35A22E06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2AF4B-BC48-41B0-A1DA-350E7040B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3B273-D933-4DE8-BBF1-A4034EE853F3}" type="datetimeFigureOut">
              <a:rPr lang="en-US" smtClean="0"/>
              <a:t>3/8/23</a:t>
            </a:fld>
            <a:endParaRPr lang="en-US"/>
          </a:p>
        </p:txBody>
      </p:sp>
      <p:sp>
        <p:nvSpPr>
          <p:cNvPr id="5" name="Footer Placeholder 4">
            <a:extLst>
              <a:ext uri="{FF2B5EF4-FFF2-40B4-BE49-F238E27FC236}">
                <a16:creationId xmlns:a16="http://schemas.microsoft.com/office/drawing/2014/main" id="{43B35C8E-D663-4A63-B4AB-7062047687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FB772C-614A-4A61-B219-4C95677B3F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C4236-D2DB-4EDE-B64C-8F5487B6ED94}" type="slidenum">
              <a:rPr lang="en-US" smtClean="0"/>
              <a:t>‹#›</a:t>
            </a:fld>
            <a:endParaRPr lang="en-US"/>
          </a:p>
        </p:txBody>
      </p:sp>
    </p:spTree>
    <p:extLst>
      <p:ext uri="{BB962C8B-B14F-4D97-AF65-F5344CB8AC3E}">
        <p14:creationId xmlns:p14="http://schemas.microsoft.com/office/powerpoint/2010/main" val="110153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3/8/23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455261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hyperlink" Target="mailto:newengland@mhttcnetwork.org" TargetMode="External"/><Relationship Id="rId4" Type="http://schemas.openxmlformats.org/officeDocument/2006/relationships/image" Target="../media/image8.png"/><Relationship Id="rId9" Type="http://schemas.openxmlformats.org/officeDocument/2006/relationships/image" Target="../media/image1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newengland@mhttcnetwork.or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s://pubmed.ncbi.nlm.nih.gov/33052390/"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techtransfercenters.org/" TargetMode="External"/><Relationship Id="rId2" Type="http://schemas.openxmlformats.org/officeDocument/2006/relationships/hyperlink" Target="https://mhttcnetwork.org/centers/global-mhttc/mhttc-pathways-newsletter" TargetMode="External"/><Relationship Id="rId1" Type="http://schemas.openxmlformats.org/officeDocument/2006/relationships/slideLayout" Target="../slideLayouts/slideLayout21.xml"/><Relationship Id="rId6" Type="http://schemas.openxmlformats.org/officeDocument/2006/relationships/image" Target="../media/image3.emf"/><Relationship Id="rId5" Type="http://schemas.openxmlformats.org/officeDocument/2006/relationships/hyperlink" Target="https://mhttcnetwork.org/centers/global-mhttc/recent-news" TargetMode="External"/><Relationship Id="rId4" Type="http://schemas.openxmlformats.org/officeDocument/2006/relationships/hyperlink" Target="http://mhttcnetwork.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23F-233B-E544-B900-D3E94820747C}"/>
              </a:ext>
            </a:extLst>
          </p:cNvPr>
          <p:cNvSpPr>
            <a:spLocks noGrp="1"/>
          </p:cNvSpPr>
          <p:nvPr>
            <p:ph type="ctrTitle"/>
          </p:nvPr>
        </p:nvSpPr>
        <p:spPr>
          <a:xfrm>
            <a:off x="853512" y="2150229"/>
            <a:ext cx="10363200" cy="1278771"/>
          </a:xfrm>
        </p:spPr>
        <p:txBody>
          <a:bodyPr>
            <a:normAutofit fontScale="90000"/>
          </a:bodyPr>
          <a:lstStyle/>
          <a:p>
            <a:r>
              <a:rPr lang="en-US" sz="4400" b="1" i="0" dirty="0">
                <a:effectLst/>
                <a:latin typeface="Georgia" panose="02040502050405020303" pitchFamily="18" charset="0"/>
              </a:rPr>
              <a:t>The role of psychotherapy and new ways of prescribing medication to improve medication non-adherence</a:t>
            </a:r>
            <a:endParaRPr lang="en-US" dirty="0">
              <a:latin typeface="Georgia" panose="02040502050405020303" pitchFamily="18" charset="0"/>
            </a:endParaRPr>
          </a:p>
        </p:txBody>
      </p:sp>
      <p:sp>
        <p:nvSpPr>
          <p:cNvPr id="3" name="Subtitle 2">
            <a:extLst>
              <a:ext uri="{FF2B5EF4-FFF2-40B4-BE49-F238E27FC236}">
                <a16:creationId xmlns:a16="http://schemas.microsoft.com/office/drawing/2014/main" id="{19F37103-85A5-DF42-AD3D-EF98372B2340}"/>
              </a:ext>
            </a:extLst>
          </p:cNvPr>
          <p:cNvSpPr>
            <a:spLocks noGrp="1"/>
          </p:cNvSpPr>
          <p:nvPr>
            <p:ph type="subTitle" idx="1"/>
          </p:nvPr>
        </p:nvSpPr>
        <p:spPr>
          <a:xfrm>
            <a:off x="1524000" y="3575316"/>
            <a:ext cx="9144000" cy="1365519"/>
          </a:xfrm>
        </p:spPr>
        <p:txBody>
          <a:bodyPr/>
          <a:lstStyle/>
          <a:p>
            <a:r>
              <a:rPr lang="en-US" dirty="0">
                <a:latin typeface="Georgia" panose="02040502050405020303" pitchFamily="18" charset="0"/>
              </a:rPr>
              <a:t>Raul </a:t>
            </a:r>
            <a:r>
              <a:rPr lang="en-US" dirty="0" err="1">
                <a:latin typeface="Georgia" panose="02040502050405020303" pitchFamily="18" charset="0"/>
              </a:rPr>
              <a:t>Condemarin</a:t>
            </a:r>
            <a:r>
              <a:rPr lang="en-US" dirty="0">
                <a:latin typeface="Georgia" panose="02040502050405020303" pitchFamily="18" charset="0"/>
              </a:rPr>
              <a:t>, MD</a:t>
            </a:r>
          </a:p>
          <a:p>
            <a:r>
              <a:rPr lang="en-US" dirty="0">
                <a:latin typeface="Georgia" panose="02040502050405020303" pitchFamily="18" charset="0"/>
              </a:rPr>
              <a:t>New England MHTTC </a:t>
            </a:r>
          </a:p>
          <a:p>
            <a:r>
              <a:rPr lang="en-US" dirty="0">
                <a:latin typeface="Georgia" panose="02040502050405020303" pitchFamily="18" charset="0"/>
              </a:rPr>
              <a:t>March 8</a:t>
            </a:r>
            <a:r>
              <a:rPr lang="en-US" baseline="30000" dirty="0">
                <a:latin typeface="Georgia" panose="02040502050405020303" pitchFamily="18" charset="0"/>
              </a:rPr>
              <a:t>th</a:t>
            </a:r>
            <a:r>
              <a:rPr lang="en-US" dirty="0">
                <a:latin typeface="Georgia" panose="02040502050405020303" pitchFamily="18" charset="0"/>
              </a:rPr>
              <a:t>, 2023</a:t>
            </a:r>
          </a:p>
        </p:txBody>
      </p:sp>
      <p:pic>
        <p:nvPicPr>
          <p:cNvPr id="4" name="Picture 3">
            <a:extLst>
              <a:ext uri="{FF2B5EF4-FFF2-40B4-BE49-F238E27FC236}">
                <a16:creationId xmlns:a16="http://schemas.microsoft.com/office/drawing/2014/main" id="{FD2E9B02-CE28-2B41-9167-C7BC6D137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112" y="6008915"/>
            <a:ext cx="3203047" cy="740229"/>
          </a:xfrm>
          <a:prstGeom prst="rect">
            <a:avLst/>
          </a:prstGeom>
        </p:spPr>
      </p:pic>
    </p:spTree>
    <p:extLst>
      <p:ext uri="{BB962C8B-B14F-4D97-AF65-F5344CB8AC3E}">
        <p14:creationId xmlns:p14="http://schemas.microsoft.com/office/powerpoint/2010/main" val="415111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E31C-413E-403D-8F87-A919107B6F0A}"/>
              </a:ext>
            </a:extLst>
          </p:cNvPr>
          <p:cNvSpPr>
            <a:spLocks noGrp="1"/>
          </p:cNvSpPr>
          <p:nvPr>
            <p:ph type="title"/>
          </p:nvPr>
        </p:nvSpPr>
        <p:spPr/>
        <p:txBody>
          <a:bodyPr/>
          <a:lstStyle/>
          <a:p>
            <a:r>
              <a:rPr lang="en-US" b="0" i="0">
                <a:solidFill>
                  <a:srgbClr val="212121"/>
                </a:solidFill>
                <a:effectLst/>
                <a:latin typeface="Cambria" panose="02040503050406030204" pitchFamily="18" charset="0"/>
              </a:rPr>
              <a:t>  Therapeutic alliance</a:t>
            </a:r>
            <a:endParaRPr lang="en-US"/>
          </a:p>
        </p:txBody>
      </p:sp>
      <p:sp>
        <p:nvSpPr>
          <p:cNvPr id="3" name="Content Placeholder 2">
            <a:extLst>
              <a:ext uri="{FF2B5EF4-FFF2-40B4-BE49-F238E27FC236}">
                <a16:creationId xmlns:a16="http://schemas.microsoft.com/office/drawing/2014/main" id="{613B9F3F-4457-4ECF-9F5E-753C3C4E3953}"/>
              </a:ext>
            </a:extLst>
          </p:cNvPr>
          <p:cNvSpPr>
            <a:spLocks noGrp="1"/>
          </p:cNvSpPr>
          <p:nvPr>
            <p:ph idx="1"/>
          </p:nvPr>
        </p:nvSpPr>
        <p:spPr/>
        <p:txBody>
          <a:bodyPr/>
          <a:lstStyle/>
          <a:p>
            <a:r>
              <a:rPr lang="en-US" b="0" i="0">
                <a:solidFill>
                  <a:srgbClr val="212121"/>
                </a:solidFill>
                <a:effectLst/>
                <a:latin typeface="Cambria" panose="02040503050406030204" pitchFamily="18" charset="0"/>
              </a:rPr>
              <a:t>The fact that patients often fail to respond to medication for several reasons including ongoing use of </a:t>
            </a:r>
            <a:r>
              <a:rPr lang="en-US" b="1" i="0">
                <a:solidFill>
                  <a:srgbClr val="212121"/>
                </a:solidFill>
                <a:effectLst/>
                <a:latin typeface="Cambria" panose="02040503050406030204" pitchFamily="18" charset="0"/>
              </a:rPr>
              <a:t>problematic defense mechanisms, hidden use of alcohol </a:t>
            </a:r>
            <a:r>
              <a:rPr lang="en-US" b="0" i="0">
                <a:solidFill>
                  <a:srgbClr val="212121"/>
                </a:solidFill>
                <a:effectLst/>
                <a:latin typeface="Cambria" panose="02040503050406030204" pitchFamily="18" charset="0"/>
              </a:rPr>
              <a:t>and/or other drugs, and nonadherence, is a </a:t>
            </a:r>
            <a:r>
              <a:rPr lang="en-US" b="1" i="1">
                <a:solidFill>
                  <a:srgbClr val="212121"/>
                </a:solidFill>
                <a:effectLst/>
                <a:latin typeface="Cambria" panose="02040503050406030204" pitchFamily="18" charset="0"/>
              </a:rPr>
              <a:t>further claim in favor of a supportive therapeutic alliance with the prescribing doctor </a:t>
            </a:r>
            <a:r>
              <a:rPr lang="en-US" sz="2000" b="0" i="0">
                <a:solidFill>
                  <a:srgbClr val="212121"/>
                </a:solidFill>
                <a:effectLst/>
                <a:latin typeface="Cambria" panose="02040503050406030204" pitchFamily="18" charset="0"/>
              </a:rPr>
              <a:t>(</a:t>
            </a:r>
            <a:r>
              <a:rPr lang="en-US" sz="2000" b="0" i="0" err="1">
                <a:solidFill>
                  <a:srgbClr val="212121"/>
                </a:solidFill>
                <a:effectLst/>
                <a:latin typeface="Cambria" panose="02040503050406030204" pitchFamily="18" charset="0"/>
              </a:rPr>
              <a:t>Kaplan,2014</a:t>
            </a:r>
            <a:r>
              <a:rPr lang="en-US" sz="2000" b="0" i="0">
                <a:solidFill>
                  <a:srgbClr val="212121"/>
                </a:solidFill>
                <a:effectLst/>
                <a:latin typeface="Cambria" panose="02040503050406030204" pitchFamily="18" charset="0"/>
              </a:rPr>
              <a:t>)</a:t>
            </a:r>
          </a:p>
          <a:p>
            <a:r>
              <a:rPr lang="en-US">
                <a:solidFill>
                  <a:srgbClr val="212121"/>
                </a:solidFill>
                <a:latin typeface="Cambria" panose="02040503050406030204" pitchFamily="18" charset="0"/>
              </a:rPr>
              <a:t>C</a:t>
            </a:r>
            <a:r>
              <a:rPr lang="en-US" b="0" i="0">
                <a:solidFill>
                  <a:srgbClr val="212121"/>
                </a:solidFill>
                <a:effectLst/>
                <a:latin typeface="Cambria" panose="02040503050406030204" pitchFamily="18" charset="0"/>
              </a:rPr>
              <a:t>onfirms the importance of a strong </a:t>
            </a:r>
            <a:r>
              <a:rPr lang="en-US">
                <a:solidFill>
                  <a:srgbClr val="212121"/>
                </a:solidFill>
                <a:latin typeface="Cambria" panose="02040503050406030204" pitchFamily="18" charset="0"/>
              </a:rPr>
              <a:t> Psychotherapy</a:t>
            </a:r>
            <a:r>
              <a:rPr lang="en-US" b="0" i="0">
                <a:solidFill>
                  <a:srgbClr val="212121"/>
                </a:solidFill>
                <a:effectLst/>
                <a:latin typeface="Cambria" panose="02040503050406030204" pitchFamily="18" charset="0"/>
              </a:rPr>
              <a:t>/medical-patient relationship </a:t>
            </a:r>
            <a:r>
              <a:rPr lang="en-US" sz="1600" b="0" i="0">
                <a:solidFill>
                  <a:srgbClr val="212121"/>
                </a:solidFill>
                <a:effectLst/>
                <a:latin typeface="Cambria" panose="02040503050406030204" pitchFamily="18" charset="0"/>
              </a:rPr>
              <a:t>(</a:t>
            </a:r>
            <a:r>
              <a:rPr lang="en-US" sz="1600" b="0" i="0" err="1">
                <a:solidFill>
                  <a:srgbClr val="212121"/>
                </a:solidFill>
                <a:effectLst/>
                <a:latin typeface="Cambria" panose="02040503050406030204" pitchFamily="18" charset="0"/>
              </a:rPr>
              <a:t>Alfonso</a:t>
            </a:r>
            <a:r>
              <a:rPr lang="en-US" sz="1600" err="1">
                <a:solidFill>
                  <a:srgbClr val="212121"/>
                </a:solidFill>
                <a:latin typeface="Cambria" panose="02040503050406030204" pitchFamily="18" charset="0"/>
              </a:rPr>
              <a:t>,2009</a:t>
            </a:r>
            <a:r>
              <a:rPr lang="en-US" sz="1600" b="0" i="0">
                <a:solidFill>
                  <a:srgbClr val="212121"/>
                </a:solidFill>
                <a:effectLst/>
                <a:latin typeface="Cambria" panose="02040503050406030204" pitchFamily="18" charset="0"/>
              </a:rPr>
              <a:t>; </a:t>
            </a:r>
            <a:r>
              <a:rPr lang="en-US" sz="1600" b="0" i="0" err="1">
                <a:solidFill>
                  <a:srgbClr val="212121"/>
                </a:solidFill>
                <a:effectLst/>
                <a:latin typeface="Cambria" panose="02040503050406030204" pitchFamily="18" charset="0"/>
              </a:rPr>
              <a:t>Ramos</a:t>
            </a:r>
            <a:r>
              <a:rPr lang="en-US" sz="1600" err="1">
                <a:solidFill>
                  <a:srgbClr val="212121"/>
                </a:solidFill>
                <a:latin typeface="Cambria" panose="02040503050406030204" pitchFamily="18" charset="0"/>
              </a:rPr>
              <a:t>,2013</a:t>
            </a:r>
            <a:r>
              <a:rPr lang="en-US" sz="1600" b="0" i="0">
                <a:solidFill>
                  <a:srgbClr val="212121"/>
                </a:solidFill>
                <a:effectLst/>
                <a:latin typeface="Cambria" panose="02040503050406030204" pitchFamily="18" charset="0"/>
              </a:rPr>
              <a:t>).</a:t>
            </a:r>
            <a:endParaRPr lang="en-US" sz="1600"/>
          </a:p>
        </p:txBody>
      </p:sp>
    </p:spTree>
    <p:extLst>
      <p:ext uri="{BB962C8B-B14F-4D97-AF65-F5344CB8AC3E}">
        <p14:creationId xmlns:p14="http://schemas.microsoft.com/office/powerpoint/2010/main" val="235799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F31C-9C15-4D6E-8D59-D63FDA99EFF9}"/>
              </a:ext>
            </a:extLst>
          </p:cNvPr>
          <p:cNvSpPr>
            <a:spLocks noGrp="1"/>
          </p:cNvSpPr>
          <p:nvPr>
            <p:ph type="title"/>
          </p:nvPr>
        </p:nvSpPr>
        <p:spPr/>
        <p:txBody>
          <a:bodyPr>
            <a:normAutofit/>
          </a:bodyPr>
          <a:lstStyle/>
          <a:p>
            <a:r>
              <a:rPr lang="en-US" sz="2800" b="1" i="0">
                <a:solidFill>
                  <a:srgbClr val="555555"/>
                </a:solidFill>
                <a:effectLst/>
                <a:latin typeface="Open Sans" panose="020B0606030504020204" pitchFamily="34" charset="0"/>
              </a:rPr>
              <a:t>Early Predictors of Nonadherence to Antipsychotic Therapy in First-Episode Psychosis</a:t>
            </a:r>
            <a:br>
              <a:rPr lang="en-US" sz="1200" b="1" i="0">
                <a:solidFill>
                  <a:srgbClr val="555555"/>
                </a:solidFill>
                <a:effectLst/>
                <a:latin typeface="Open Sans" panose="020B0606030504020204" pitchFamily="34" charset="0"/>
              </a:rPr>
            </a:br>
            <a:endParaRPr lang="en-US" sz="3200"/>
          </a:p>
        </p:txBody>
      </p:sp>
      <p:sp>
        <p:nvSpPr>
          <p:cNvPr id="3" name="Content Placeholder 2">
            <a:extLst>
              <a:ext uri="{FF2B5EF4-FFF2-40B4-BE49-F238E27FC236}">
                <a16:creationId xmlns:a16="http://schemas.microsoft.com/office/drawing/2014/main" id="{9064CEE6-00A4-475A-8399-4C29A812E4E4}"/>
              </a:ext>
            </a:extLst>
          </p:cNvPr>
          <p:cNvSpPr>
            <a:spLocks noGrp="1"/>
          </p:cNvSpPr>
          <p:nvPr>
            <p:ph idx="1"/>
          </p:nvPr>
        </p:nvSpPr>
        <p:spPr>
          <a:xfrm>
            <a:off x="838200" y="1891886"/>
            <a:ext cx="10515600" cy="4351338"/>
          </a:xfrm>
        </p:spPr>
        <p:txBody>
          <a:bodyPr/>
          <a:lstStyle/>
          <a:p>
            <a:endParaRPr lang="en-US" sz="3200" b="0" i="0">
              <a:solidFill>
                <a:srgbClr val="333333"/>
              </a:solidFill>
              <a:effectLst/>
              <a:latin typeface="Open Sans" panose="020B0606030504020204" pitchFamily="34" charset="0"/>
            </a:endParaRPr>
          </a:p>
          <a:p>
            <a:r>
              <a:rPr lang="en-US" sz="3200" b="0" i="0">
                <a:solidFill>
                  <a:srgbClr val="333333"/>
                </a:solidFill>
                <a:effectLst/>
                <a:latin typeface="Open Sans" panose="020B0606030504020204" pitchFamily="34" charset="0"/>
              </a:rPr>
              <a:t>Significant rol</a:t>
            </a:r>
            <a:r>
              <a:rPr lang="en-US" sz="3200">
                <a:solidFill>
                  <a:srgbClr val="333333"/>
                </a:solidFill>
                <a:latin typeface="Open Sans" panose="020B0606030504020204" pitchFamily="34" charset="0"/>
              </a:rPr>
              <a:t>e </a:t>
            </a:r>
            <a:r>
              <a:rPr lang="en-US" sz="3200" b="0" i="0">
                <a:solidFill>
                  <a:srgbClr val="333333"/>
                </a:solidFill>
                <a:effectLst/>
                <a:latin typeface="Open Sans" panose="020B0606030504020204" pitchFamily="34" charset="0"/>
              </a:rPr>
              <a:t>of </a:t>
            </a:r>
            <a:r>
              <a:rPr lang="en-US" sz="3200" b="1" i="0">
                <a:solidFill>
                  <a:srgbClr val="333333"/>
                </a:solidFill>
                <a:effectLst/>
                <a:latin typeface="Open Sans" panose="020B0606030504020204" pitchFamily="34" charset="0"/>
              </a:rPr>
              <a:t>social and family support </a:t>
            </a:r>
            <a:r>
              <a:rPr lang="en-US" sz="3200" b="0" i="0">
                <a:solidFill>
                  <a:srgbClr val="333333"/>
                </a:solidFill>
                <a:effectLst/>
                <a:latin typeface="Open Sans" panose="020B0606030504020204" pitchFamily="34" charset="0"/>
              </a:rPr>
              <a:t>in achieving adherence to medications very early during treatment of </a:t>
            </a:r>
            <a:r>
              <a:rPr lang="en-US" sz="3200" b="0" i="0" err="1">
                <a:solidFill>
                  <a:srgbClr val="333333"/>
                </a:solidFill>
                <a:effectLst/>
                <a:latin typeface="Open Sans" panose="020B0606030504020204" pitchFamily="34" charset="0"/>
              </a:rPr>
              <a:t>FEP</a:t>
            </a:r>
            <a:r>
              <a:rPr lang="en-US" sz="3200" b="0" i="0">
                <a:solidFill>
                  <a:srgbClr val="333333"/>
                </a:solidFill>
                <a:effectLst/>
                <a:latin typeface="Open Sans" panose="020B0606030504020204" pitchFamily="34" charset="0"/>
              </a:rPr>
              <a:t>, in addition to the </a:t>
            </a:r>
            <a:r>
              <a:rPr lang="en-US" sz="3200" b="1" i="0">
                <a:solidFill>
                  <a:srgbClr val="333333"/>
                </a:solidFill>
                <a:effectLst/>
                <a:latin typeface="Open Sans" panose="020B0606030504020204" pitchFamily="34" charset="0"/>
              </a:rPr>
              <a:t>influence of early acceptance or rejection of medication</a:t>
            </a:r>
            <a:r>
              <a:rPr lang="en-US" b="1" i="0">
                <a:solidFill>
                  <a:srgbClr val="333333"/>
                </a:solidFill>
                <a:effectLst/>
                <a:latin typeface="Open Sans" panose="020B0606030504020204" pitchFamily="34" charset="0"/>
              </a:rPr>
              <a:t>.</a:t>
            </a:r>
            <a:endParaRPr lang="en-US" b="1"/>
          </a:p>
        </p:txBody>
      </p:sp>
    </p:spTree>
    <p:extLst>
      <p:ext uri="{BB962C8B-B14F-4D97-AF65-F5344CB8AC3E}">
        <p14:creationId xmlns:p14="http://schemas.microsoft.com/office/powerpoint/2010/main" val="129013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Medication Compliance in Mental Health - Guide for MDs">
            <a:extLst>
              <a:ext uri="{FF2B5EF4-FFF2-40B4-BE49-F238E27FC236}">
                <a16:creationId xmlns:a16="http://schemas.microsoft.com/office/drawing/2014/main" id="{9FDFF669-EA53-4E4F-8820-35164AD29C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169541"/>
            <a:ext cx="7047923" cy="451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17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B13A28-2869-4F5B-A647-5B20C83541DB}"/>
              </a:ext>
            </a:extLst>
          </p:cNvPr>
          <p:cNvPicPr>
            <a:picLocks noChangeAspect="1"/>
          </p:cNvPicPr>
          <p:nvPr/>
        </p:nvPicPr>
        <p:blipFill>
          <a:blip r:embed="rId2"/>
          <a:stretch>
            <a:fillRect/>
          </a:stretch>
        </p:blipFill>
        <p:spPr>
          <a:xfrm>
            <a:off x="643467" y="1820503"/>
            <a:ext cx="10905066" cy="3216994"/>
          </a:xfrm>
          <a:prstGeom prst="rect">
            <a:avLst/>
          </a:prstGeom>
        </p:spPr>
      </p:pic>
    </p:spTree>
    <p:extLst>
      <p:ext uri="{BB962C8B-B14F-4D97-AF65-F5344CB8AC3E}">
        <p14:creationId xmlns:p14="http://schemas.microsoft.com/office/powerpoint/2010/main" val="18051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E91DD9D-9EFC-4229-B0DC-B5BD1FE7F6CF}"/>
              </a:ext>
            </a:extLst>
          </p:cNvPr>
          <p:cNvSpPr txBox="1"/>
          <p:nvPr/>
        </p:nvSpPr>
        <p:spPr>
          <a:xfrm>
            <a:off x="4038600" y="1939159"/>
            <a:ext cx="7644627" cy="2751086"/>
          </a:xfrm>
          <a:prstGeom prst="rect">
            <a:avLst/>
          </a:prstGeom>
        </p:spPr>
        <p:txBody>
          <a:bodyPr vert="horz" lIns="91440" tIns="45720" rIns="91440" bIns="45720" rtlCol="0" anchor="b">
            <a:normAutofit/>
          </a:bodyPr>
          <a:lstStyle/>
          <a:p>
            <a:pPr algn="r">
              <a:lnSpc>
                <a:spcPct val="90000"/>
              </a:lnSpc>
              <a:spcBef>
                <a:spcPct val="0"/>
              </a:spcBef>
              <a:spcAft>
                <a:spcPts val="600"/>
              </a:spcAft>
            </a:pPr>
            <a:r>
              <a:rPr kumimoji="0" lang="en-US" sz="4700" b="1" i="0" u="none" strike="noStrike" kern="1200" cap="none" spc="0" normalizeH="0" baseline="0" noProof="0">
                <a:ln>
                  <a:noFill/>
                </a:ln>
                <a:solidFill>
                  <a:schemeClr val="tx1"/>
                </a:solidFill>
                <a:effectLst/>
                <a:uLnTx/>
                <a:uFillTx/>
                <a:latin typeface="+mj-lt"/>
                <a:ea typeface="+mj-ea"/>
                <a:cs typeface="+mj-cs"/>
              </a:rPr>
              <a:t>Psychological and psychodynamic antecedents of nonadherence</a:t>
            </a:r>
            <a:br>
              <a:rPr kumimoji="0" lang="en-US" sz="4700" b="0" i="0" u="none" strike="noStrike" kern="1200" cap="none" spc="0" normalizeH="0" baseline="0" noProof="0">
                <a:ln>
                  <a:noFill/>
                </a:ln>
                <a:solidFill>
                  <a:schemeClr val="tx1"/>
                </a:solidFill>
                <a:effectLst/>
                <a:uLnTx/>
                <a:uFillTx/>
                <a:latin typeface="+mj-lt"/>
                <a:ea typeface="+mj-ea"/>
                <a:cs typeface="+mj-cs"/>
              </a:rPr>
            </a:br>
            <a:endParaRPr lang="en-US" sz="4700" kern="1200">
              <a:solidFill>
                <a:schemeClr val="tx1"/>
              </a:solidFill>
              <a:latin typeface="+mj-lt"/>
              <a:ea typeface="+mj-ea"/>
              <a:cs typeface="+mj-cs"/>
            </a:endParaRPr>
          </a:p>
        </p:txBody>
      </p:sp>
    </p:spTree>
    <p:extLst>
      <p:ext uri="{BB962C8B-B14F-4D97-AF65-F5344CB8AC3E}">
        <p14:creationId xmlns:p14="http://schemas.microsoft.com/office/powerpoint/2010/main" val="131462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6D8C-612C-4910-8328-FF1729365427}"/>
              </a:ext>
            </a:extLst>
          </p:cNvPr>
          <p:cNvSpPr>
            <a:spLocks noGrp="1"/>
          </p:cNvSpPr>
          <p:nvPr>
            <p:ph type="title"/>
          </p:nvPr>
        </p:nvSpPr>
        <p:spPr/>
        <p:txBody>
          <a:bodyPr/>
          <a:lstStyle/>
          <a:p>
            <a:r>
              <a:rPr lang="en-US" sz="4400" b="0" i="0">
                <a:solidFill>
                  <a:srgbClr val="734126"/>
                </a:solidFill>
                <a:effectLst/>
                <a:latin typeface="Cambria" panose="02040503050406030204" pitchFamily="18" charset="0"/>
              </a:rPr>
              <a:t>Risk factors for nonadherence</a:t>
            </a:r>
            <a:br>
              <a:rPr lang="en-US" sz="4400" b="0" i="0">
                <a:solidFill>
                  <a:srgbClr val="734126"/>
                </a:solidFill>
                <a:effectLst/>
                <a:latin typeface="Cambria" panose="02040503050406030204" pitchFamily="18" charset="0"/>
              </a:rPr>
            </a:br>
            <a:endParaRPr lang="en-US"/>
          </a:p>
        </p:txBody>
      </p:sp>
      <p:sp>
        <p:nvSpPr>
          <p:cNvPr id="3" name="Content Placeholder 2">
            <a:extLst>
              <a:ext uri="{FF2B5EF4-FFF2-40B4-BE49-F238E27FC236}">
                <a16:creationId xmlns:a16="http://schemas.microsoft.com/office/drawing/2014/main" id="{067E5FE5-E7FE-4B91-AB1B-BE666567B6FF}"/>
              </a:ext>
            </a:extLst>
          </p:cNvPr>
          <p:cNvSpPr>
            <a:spLocks noGrp="1"/>
          </p:cNvSpPr>
          <p:nvPr>
            <p:ph idx="1"/>
          </p:nvPr>
        </p:nvSpPr>
        <p:spPr/>
        <p:txBody>
          <a:bodyPr>
            <a:normAutofit fontScale="85000" lnSpcReduction="10000"/>
          </a:bodyPr>
          <a:lstStyle/>
          <a:p>
            <a:pPr algn="l">
              <a:spcBef>
                <a:spcPts val="2000"/>
              </a:spcBef>
              <a:spcAft>
                <a:spcPts val="2000"/>
              </a:spcAft>
            </a:pPr>
            <a:r>
              <a:rPr lang="en-US" b="0" i="0">
                <a:solidFill>
                  <a:srgbClr val="212121"/>
                </a:solidFill>
                <a:effectLst/>
                <a:latin typeface="Cambria" panose="02040503050406030204" pitchFamily="18" charset="0"/>
              </a:rPr>
              <a:t>There are multiple and interacting risk factors for medication nonadherence, with </a:t>
            </a:r>
            <a:r>
              <a:rPr lang="en-US" b="1" i="0">
                <a:solidFill>
                  <a:srgbClr val="212121"/>
                </a:solidFill>
                <a:effectLst/>
                <a:latin typeface="Cambria" panose="02040503050406030204" pitchFamily="18" charset="0"/>
              </a:rPr>
              <a:t>no single profile for high risk for nonadherence</a:t>
            </a:r>
            <a:r>
              <a:rPr lang="en-US" b="0" i="0">
                <a:solidFill>
                  <a:srgbClr val="212121"/>
                </a:solidFill>
                <a:effectLst/>
                <a:latin typeface="Cambria" panose="02040503050406030204" pitchFamily="18" charset="0"/>
              </a:rPr>
              <a:t>. Conceptually, these can be divided into:</a:t>
            </a:r>
          </a:p>
          <a:p>
            <a:pPr algn="l">
              <a:spcBef>
                <a:spcPts val="2000"/>
              </a:spcBef>
              <a:spcAft>
                <a:spcPts val="2000"/>
              </a:spcAft>
            </a:pPr>
            <a:r>
              <a:rPr lang="en-US" b="0" i="0">
                <a:solidFill>
                  <a:srgbClr val="212121"/>
                </a:solidFill>
                <a:effectLst/>
                <a:latin typeface="Cambria" panose="02040503050406030204" pitchFamily="18" charset="0"/>
              </a:rPr>
              <a:t> </a:t>
            </a:r>
            <a:r>
              <a:rPr lang="en-US" b="0" i="1">
                <a:solidFill>
                  <a:srgbClr val="212121"/>
                </a:solidFill>
                <a:effectLst/>
                <a:latin typeface="Cambria" panose="02040503050406030204" pitchFamily="18" charset="0"/>
              </a:rPr>
              <a:t>patient-related, medication-related,</a:t>
            </a:r>
            <a:r>
              <a:rPr lang="en-US" b="0" i="0">
                <a:solidFill>
                  <a:srgbClr val="212121"/>
                </a:solidFill>
                <a:effectLst/>
                <a:latin typeface="Cambria" panose="02040503050406030204" pitchFamily="18" charset="0"/>
              </a:rPr>
              <a:t> and </a:t>
            </a:r>
            <a:r>
              <a:rPr lang="en-US" b="0" i="1">
                <a:solidFill>
                  <a:srgbClr val="212121"/>
                </a:solidFill>
                <a:effectLst/>
                <a:latin typeface="Cambria" panose="02040503050406030204" pitchFamily="18" charset="0"/>
              </a:rPr>
              <a:t>provider-related</a:t>
            </a:r>
            <a:r>
              <a:rPr lang="en-US" b="0" i="0">
                <a:solidFill>
                  <a:srgbClr val="212121"/>
                </a:solidFill>
                <a:effectLst/>
                <a:latin typeface="Cambria" panose="02040503050406030204" pitchFamily="18" charset="0"/>
              </a:rPr>
              <a:t> risk factors. </a:t>
            </a:r>
          </a:p>
          <a:p>
            <a:pPr algn="l">
              <a:spcBef>
                <a:spcPts val="2000"/>
              </a:spcBef>
              <a:spcAft>
                <a:spcPts val="2000"/>
              </a:spcAft>
            </a:pPr>
            <a:r>
              <a:rPr lang="en-US">
                <a:solidFill>
                  <a:srgbClr val="212121"/>
                </a:solidFill>
                <a:latin typeface="Cambria" panose="02040503050406030204" pitchFamily="18" charset="0"/>
              </a:rPr>
              <a:t>P</a:t>
            </a:r>
            <a:r>
              <a:rPr lang="en-US" b="0" i="0">
                <a:solidFill>
                  <a:srgbClr val="212121"/>
                </a:solidFill>
                <a:effectLst/>
                <a:latin typeface="Cambria" panose="02040503050406030204" pitchFamily="18" charset="0"/>
              </a:rPr>
              <a:t>atient-related risk factors.</a:t>
            </a:r>
            <a:endParaRPr lang="en-US" b="0" i="0" u="sng" baseline="30000">
              <a:solidFill>
                <a:srgbClr val="376FAA"/>
              </a:solidFill>
              <a:effectLst/>
              <a:latin typeface="Cambria" panose="02040503050406030204" pitchFamily="18" charset="0"/>
            </a:endParaRPr>
          </a:p>
          <a:p>
            <a:pPr algn="l">
              <a:spcBef>
                <a:spcPts val="2000"/>
              </a:spcBef>
              <a:spcAft>
                <a:spcPts val="2000"/>
              </a:spcAft>
            </a:pPr>
            <a:r>
              <a:rPr lang="en-US" b="0" i="0">
                <a:solidFill>
                  <a:srgbClr val="212121"/>
                </a:solidFill>
                <a:effectLst/>
                <a:latin typeface="Cambria" panose="02040503050406030204" pitchFamily="18" charset="0"/>
              </a:rPr>
              <a:t> Among patient characteristics that appear to be risk factors for nonadherence, the strongest support appears to be for </a:t>
            </a:r>
            <a:r>
              <a:rPr lang="en-US" b="1" i="1">
                <a:solidFill>
                  <a:srgbClr val="212121"/>
                </a:solidFill>
                <a:effectLst/>
                <a:latin typeface="Cambria" panose="02040503050406030204" pitchFamily="18" charset="0"/>
              </a:rPr>
              <a:t>comorbid substance use, younger age, lower education level, and cognitive impairment.</a:t>
            </a:r>
          </a:p>
          <a:p>
            <a:endParaRPr lang="en-US"/>
          </a:p>
        </p:txBody>
      </p:sp>
    </p:spTree>
    <p:extLst>
      <p:ext uri="{BB962C8B-B14F-4D97-AF65-F5344CB8AC3E}">
        <p14:creationId xmlns:p14="http://schemas.microsoft.com/office/powerpoint/2010/main" val="3353688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D466-A9A5-49D1-95A7-AA42358024F2}"/>
              </a:ext>
            </a:extLst>
          </p:cNvPr>
          <p:cNvSpPr>
            <a:spLocks noGrp="1"/>
          </p:cNvSpPr>
          <p:nvPr>
            <p:ph type="title"/>
          </p:nvPr>
        </p:nvSpPr>
        <p:spPr>
          <a:xfrm>
            <a:off x="838200" y="355600"/>
            <a:ext cx="10604500" cy="1470025"/>
          </a:xfrm>
        </p:spPr>
        <p:txBody>
          <a:bodyPr>
            <a:normAutofit fontScale="90000"/>
          </a:bodyPr>
          <a:lstStyle/>
          <a:p>
            <a:r>
              <a:rPr lang="en-US" sz="4000" b="1" i="0">
                <a:solidFill>
                  <a:srgbClr val="000000"/>
                </a:solidFill>
                <a:effectLst/>
                <a:latin typeface="ui-sans-serif"/>
              </a:rPr>
              <a:t>Psychological and psychodynamic antecedents of nonadherence</a:t>
            </a:r>
            <a:br>
              <a:rPr lang="en-US" sz="4400" b="0" i="0">
                <a:solidFill>
                  <a:srgbClr val="000000"/>
                </a:solidFill>
                <a:effectLst/>
                <a:latin typeface="ui-sans-serif"/>
              </a:rPr>
            </a:br>
            <a:endParaRPr lang="en-US"/>
          </a:p>
        </p:txBody>
      </p:sp>
      <p:sp>
        <p:nvSpPr>
          <p:cNvPr id="3" name="Content Placeholder 2">
            <a:extLst>
              <a:ext uri="{FF2B5EF4-FFF2-40B4-BE49-F238E27FC236}">
                <a16:creationId xmlns:a16="http://schemas.microsoft.com/office/drawing/2014/main" id="{19E5716D-31C5-41EB-B665-0FC0658C435B}"/>
              </a:ext>
            </a:extLst>
          </p:cNvPr>
          <p:cNvSpPr>
            <a:spLocks noGrp="1"/>
          </p:cNvSpPr>
          <p:nvPr>
            <p:ph idx="1"/>
          </p:nvPr>
        </p:nvSpPr>
        <p:spPr/>
        <p:txBody>
          <a:bodyPr vert="horz" lIns="91440" tIns="45720" rIns="91440" bIns="45720" rtlCol="0" anchor="t">
            <a:normAutofit/>
          </a:bodyPr>
          <a:lstStyle/>
          <a:p>
            <a:pPr algn="l"/>
            <a:r>
              <a:rPr lang="en-US" sz="2000" b="0" i="0">
                <a:solidFill>
                  <a:srgbClr val="000000"/>
                </a:solidFill>
                <a:effectLst/>
                <a:latin typeface="ui-sans-serif"/>
              </a:rPr>
              <a:t>Cohen and colleagues</a:t>
            </a:r>
            <a:r>
              <a:rPr lang="en-US" sz="2000" b="0" i="0" baseline="30000">
                <a:solidFill>
                  <a:srgbClr val="000000"/>
                </a:solidFill>
                <a:effectLst/>
                <a:latin typeface="ui-sans-serif"/>
              </a:rPr>
              <a:t> </a:t>
            </a:r>
            <a:r>
              <a:rPr lang="en-US" sz="2000" b="0" i="0">
                <a:solidFill>
                  <a:srgbClr val="000000"/>
                </a:solidFill>
                <a:effectLst/>
                <a:latin typeface="ui-sans-serif"/>
              </a:rPr>
              <a:t>have written </a:t>
            </a:r>
            <a:r>
              <a:rPr lang="en-US" sz="2000" b="1" i="1">
                <a:solidFill>
                  <a:srgbClr val="000000"/>
                </a:solidFill>
                <a:effectLst/>
                <a:latin typeface="ui-sans-serif"/>
              </a:rPr>
              <a:t>extensively on the connection between early childhood trauma and nonadherence </a:t>
            </a:r>
            <a:r>
              <a:rPr lang="en-US" sz="2000" b="0" i="0">
                <a:solidFill>
                  <a:srgbClr val="000000"/>
                </a:solidFill>
                <a:effectLst/>
                <a:latin typeface="ui-sans-serif"/>
              </a:rPr>
              <a:t>or resistance to care in adult patients </a:t>
            </a:r>
            <a:r>
              <a:rPr lang="en-US" sz="2000" b="1" i="1">
                <a:solidFill>
                  <a:srgbClr val="000000"/>
                </a:solidFill>
                <a:effectLst/>
                <a:latin typeface="ui-sans-serif"/>
              </a:rPr>
              <a:t>with posttraumatic stress disorder and comorbid depression.</a:t>
            </a:r>
            <a:r>
              <a:rPr lang="en-US" sz="2000" b="0" i="0">
                <a:solidFill>
                  <a:srgbClr val="000000"/>
                </a:solidFill>
                <a:effectLst/>
                <a:latin typeface="ui-sans-serif"/>
              </a:rPr>
              <a:t> </a:t>
            </a:r>
          </a:p>
          <a:p>
            <a:pPr algn="l"/>
            <a:r>
              <a:rPr lang="en-US" sz="2000" b="0" i="0">
                <a:solidFill>
                  <a:srgbClr val="000000"/>
                </a:solidFill>
                <a:effectLst/>
                <a:latin typeface="ui-sans-serif"/>
              </a:rPr>
              <a:t>They postulated that traumatized patients’ sense of a foreshortened future </a:t>
            </a:r>
            <a:r>
              <a:rPr lang="en-US" sz="2000" b="1" i="1">
                <a:solidFill>
                  <a:srgbClr val="000000"/>
                </a:solidFill>
                <a:effectLst/>
                <a:latin typeface="ui-sans-serif"/>
              </a:rPr>
              <a:t>may be related to failure to engage in or accept medical treatment</a:t>
            </a:r>
            <a:r>
              <a:rPr lang="en-US" sz="2000" b="0" i="0">
                <a:solidFill>
                  <a:srgbClr val="000000"/>
                </a:solidFill>
                <a:effectLst/>
                <a:latin typeface="ui-sans-serif"/>
              </a:rPr>
              <a:t>, which suggests that early childhood trauma is a psychological risk factor for adult nonadherence.</a:t>
            </a:r>
          </a:p>
          <a:p>
            <a:pPr algn="l"/>
            <a:r>
              <a:rPr lang="en-US" sz="2000" b="0" i="0">
                <a:solidFill>
                  <a:srgbClr val="000000"/>
                </a:solidFill>
                <a:effectLst/>
                <a:latin typeface="ui-sans-serif"/>
              </a:rPr>
              <a:t>Psychodynamic determinants and adaptive (and maladaptive) defenses related to nonadherence in psychiatric patients include :</a:t>
            </a:r>
          </a:p>
          <a:p>
            <a:pPr marL="0" indent="0" algn="l">
              <a:buNone/>
            </a:pPr>
            <a:r>
              <a:rPr lang="en-US" sz="2000" b="0" i="0">
                <a:solidFill>
                  <a:srgbClr val="000000"/>
                </a:solidFill>
                <a:effectLst/>
                <a:latin typeface="ui-sans-serif"/>
              </a:rPr>
              <a:t> Limited or </a:t>
            </a:r>
            <a:r>
              <a:rPr lang="en-US" sz="2000" b="1" i="1">
                <a:solidFill>
                  <a:srgbClr val="000000"/>
                </a:solidFill>
                <a:effectLst/>
                <a:latin typeface="ui-sans-serif"/>
              </a:rPr>
              <a:t>no understanding of the illness</a:t>
            </a:r>
            <a:r>
              <a:rPr lang="en-US" sz="2000" b="1" i="1">
                <a:solidFill>
                  <a:srgbClr val="000000"/>
                </a:solidFill>
                <a:latin typeface="ui-sans-serif"/>
              </a:rPr>
              <a:t>   </a:t>
            </a:r>
            <a:endParaRPr lang="en-US" sz="2000" b="1" i="1">
              <a:solidFill>
                <a:srgbClr val="000000"/>
              </a:solidFill>
              <a:effectLst/>
              <a:latin typeface="ui-sans-serif"/>
            </a:endParaRPr>
          </a:p>
          <a:p>
            <a:pPr marL="0" indent="0" algn="l">
              <a:buNone/>
            </a:pPr>
            <a:r>
              <a:rPr lang="en-US" sz="2000" b="0" i="0">
                <a:solidFill>
                  <a:srgbClr val="000000"/>
                </a:solidFill>
                <a:effectLst/>
                <a:latin typeface="ui-sans-serif"/>
              </a:rPr>
              <a:t>  </a:t>
            </a:r>
            <a:r>
              <a:rPr lang="en-US" sz="2000" b="1" i="1">
                <a:solidFill>
                  <a:srgbClr val="000000"/>
                </a:solidFill>
                <a:effectLst/>
                <a:latin typeface="ui-sans-serif"/>
              </a:rPr>
              <a:t>Denial, </a:t>
            </a:r>
            <a:r>
              <a:rPr lang="en-US" sz="2000" b="0" i="0">
                <a:solidFill>
                  <a:srgbClr val="000000"/>
                </a:solidFill>
                <a:effectLst/>
                <a:latin typeface="ui-sans-serif"/>
              </a:rPr>
              <a:t>rationalization, and isolation of affect</a:t>
            </a:r>
          </a:p>
          <a:p>
            <a:pPr marL="0" indent="0" algn="l">
              <a:buNone/>
            </a:pPr>
            <a:r>
              <a:rPr lang="en-US" sz="2000" b="0" i="0">
                <a:solidFill>
                  <a:srgbClr val="000000"/>
                </a:solidFill>
                <a:effectLst/>
                <a:latin typeface="ui-sans-serif"/>
              </a:rPr>
              <a:t> Feeling coerced, </a:t>
            </a:r>
            <a:r>
              <a:rPr lang="en-US" sz="2000" b="1" i="1">
                <a:solidFill>
                  <a:srgbClr val="000000"/>
                </a:solidFill>
                <a:effectLst/>
                <a:latin typeface="ui-sans-serif"/>
              </a:rPr>
              <a:t>disrespected, or infantilized by the physician</a:t>
            </a:r>
          </a:p>
          <a:p>
            <a:pPr marL="0" indent="0" algn="l">
              <a:buNone/>
            </a:pPr>
            <a:r>
              <a:rPr lang="en-US" sz="2000" b="0" i="0">
                <a:solidFill>
                  <a:srgbClr val="000000"/>
                </a:solidFill>
                <a:effectLst/>
                <a:latin typeface="ui-sans-serif"/>
              </a:rPr>
              <a:t> Feeling deceived or manipulated</a:t>
            </a:r>
          </a:p>
          <a:p>
            <a:endParaRPr lang="en-US" sz="1800"/>
          </a:p>
        </p:txBody>
      </p:sp>
    </p:spTree>
    <p:extLst>
      <p:ext uri="{BB962C8B-B14F-4D97-AF65-F5344CB8AC3E}">
        <p14:creationId xmlns:p14="http://schemas.microsoft.com/office/powerpoint/2010/main" val="1287382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06F7-8D12-49C2-A069-02B8F6559ABD}"/>
              </a:ext>
            </a:extLst>
          </p:cNvPr>
          <p:cNvSpPr>
            <a:spLocks noGrp="1"/>
          </p:cNvSpPr>
          <p:nvPr>
            <p:ph type="title"/>
          </p:nvPr>
        </p:nvSpPr>
        <p:spPr/>
        <p:txBody>
          <a:bodyPr/>
          <a:lstStyle/>
          <a:p>
            <a:r>
              <a:rPr lang="en-US"/>
              <a:t>                Attachment issues </a:t>
            </a:r>
          </a:p>
        </p:txBody>
      </p:sp>
      <p:sp>
        <p:nvSpPr>
          <p:cNvPr id="3" name="Content Placeholder 2">
            <a:extLst>
              <a:ext uri="{FF2B5EF4-FFF2-40B4-BE49-F238E27FC236}">
                <a16:creationId xmlns:a16="http://schemas.microsoft.com/office/drawing/2014/main" id="{A772430A-81CE-42EE-8695-FD3D9BEBEEB8}"/>
              </a:ext>
            </a:extLst>
          </p:cNvPr>
          <p:cNvSpPr>
            <a:spLocks noGrp="1"/>
          </p:cNvSpPr>
          <p:nvPr>
            <p:ph idx="1"/>
          </p:nvPr>
        </p:nvSpPr>
        <p:spPr/>
        <p:txBody>
          <a:bodyPr>
            <a:normAutofit fontScale="92500" lnSpcReduction="10000"/>
          </a:bodyPr>
          <a:lstStyle/>
          <a:p>
            <a:r>
              <a:rPr lang="en-US" sz="2400" b="1" i="0">
                <a:solidFill>
                  <a:srgbClr val="000000"/>
                </a:solidFill>
                <a:effectLst/>
                <a:latin typeface="ui-sans-serif"/>
              </a:rPr>
              <a:t>Dismissing individuals</a:t>
            </a:r>
            <a:r>
              <a:rPr lang="en-US" sz="2400" b="0" i="0">
                <a:solidFill>
                  <a:srgbClr val="000000"/>
                </a:solidFill>
                <a:effectLst/>
                <a:latin typeface="ui-sans-serif"/>
              </a:rPr>
              <a:t>, such as infants who do not protest when separated from parents and who are indifferent to their return and are inhibited at play, </a:t>
            </a:r>
            <a:r>
              <a:rPr lang="en-US" sz="2400" b="1" i="1">
                <a:solidFill>
                  <a:srgbClr val="000000"/>
                </a:solidFill>
                <a:effectLst/>
                <a:latin typeface="ui-sans-serif"/>
              </a:rPr>
              <a:t>as adults become compulsively self-reliant and </a:t>
            </a:r>
            <a:r>
              <a:rPr lang="en-US" sz="2400" b="1" i="1">
                <a:solidFill>
                  <a:srgbClr val="000000"/>
                </a:solidFill>
                <a:latin typeface="ui-sans-serif"/>
              </a:rPr>
              <a:t>difficult </a:t>
            </a:r>
            <a:r>
              <a:rPr lang="en-US" sz="2400" b="1" i="1">
                <a:solidFill>
                  <a:srgbClr val="000000"/>
                </a:solidFill>
                <a:effectLst/>
                <a:latin typeface="ui-sans-serif"/>
              </a:rPr>
              <a:t>trusting others.</a:t>
            </a:r>
          </a:p>
          <a:p>
            <a:r>
              <a:rPr lang="en-US" sz="2000" b="0" i="0">
                <a:solidFill>
                  <a:srgbClr val="202124"/>
                </a:solidFill>
                <a:effectLst/>
                <a:latin typeface="Roboto" panose="02000000000000000000" pitchFamily="2" charset="0"/>
              </a:rPr>
              <a:t>Avoidant attachment types are </a:t>
            </a:r>
            <a:r>
              <a:rPr lang="en-US" sz="2000" b="1" i="0">
                <a:solidFill>
                  <a:srgbClr val="202124"/>
                </a:solidFill>
                <a:effectLst/>
                <a:latin typeface="Roboto" panose="02000000000000000000" pitchFamily="2" charset="0"/>
              </a:rPr>
              <a:t>independent, self-directed, and often uncomfortable with intimacy</a:t>
            </a:r>
            <a:r>
              <a:rPr lang="en-US" sz="2000" b="0" i="0">
                <a:solidFill>
                  <a:srgbClr val="202124"/>
                </a:solidFill>
                <a:effectLst/>
                <a:latin typeface="Roboto" panose="02000000000000000000" pitchFamily="2" charset="0"/>
              </a:rPr>
              <a:t>. </a:t>
            </a:r>
          </a:p>
          <a:p>
            <a:r>
              <a:rPr lang="en-US" sz="2000" b="0" i="0">
                <a:solidFill>
                  <a:srgbClr val="202124"/>
                </a:solidFill>
                <a:effectLst/>
                <a:latin typeface="Roboto" panose="02000000000000000000" pitchFamily="2" charset="0"/>
              </a:rPr>
              <a:t>They regularly complain about feeling “crowded” or “suffocated” when people try to get close to them</a:t>
            </a:r>
            <a:r>
              <a:rPr lang="en-US" sz="1600" b="0" i="0">
                <a:solidFill>
                  <a:srgbClr val="202124"/>
                </a:solidFill>
                <a:effectLst/>
                <a:latin typeface="Roboto" panose="02000000000000000000" pitchFamily="2" charset="0"/>
              </a:rPr>
              <a:t>.</a:t>
            </a:r>
            <a:endParaRPr lang="en-US" sz="2400" b="1" i="1">
              <a:solidFill>
                <a:srgbClr val="000000"/>
              </a:solidFill>
              <a:effectLst/>
              <a:latin typeface="ui-sans-serif"/>
            </a:endParaRPr>
          </a:p>
          <a:p>
            <a:r>
              <a:rPr lang="en-US" sz="2400" b="0" i="0">
                <a:solidFill>
                  <a:srgbClr val="000000"/>
                </a:solidFill>
                <a:effectLst/>
                <a:latin typeface="ui-sans-serif"/>
              </a:rPr>
              <a:t>Adults with secure attachment experienced consistently responsive caregiving parents, while adults with </a:t>
            </a:r>
            <a:r>
              <a:rPr lang="en-US" sz="2400" b="1" i="1">
                <a:solidFill>
                  <a:srgbClr val="000000"/>
                </a:solidFill>
                <a:effectLst/>
                <a:latin typeface="ui-sans-serif"/>
              </a:rPr>
              <a:t>dismissing attachment had avoidant parents who were consistently emotionally unresponsive. </a:t>
            </a:r>
          </a:p>
          <a:p>
            <a:r>
              <a:rPr lang="en-US" sz="2400" b="0" i="0">
                <a:solidFill>
                  <a:srgbClr val="000000"/>
                </a:solidFill>
                <a:effectLst/>
                <a:latin typeface="ui-sans-serif"/>
              </a:rPr>
              <a:t>Adults with secure attachments are comfortable depending on others and are readily comforted by them. Adults </a:t>
            </a:r>
            <a:r>
              <a:rPr lang="en-US" sz="2400" b="1" i="1">
                <a:solidFill>
                  <a:srgbClr val="000000"/>
                </a:solidFill>
                <a:effectLst/>
                <a:latin typeface="ui-sans-serif"/>
              </a:rPr>
              <a:t>with dismissing style become compulsively self-reliant, describe themselves as independent </a:t>
            </a:r>
            <a:r>
              <a:rPr lang="en-US" sz="2400" b="0" i="0">
                <a:solidFill>
                  <a:srgbClr val="000000"/>
                </a:solidFill>
                <a:effectLst/>
                <a:latin typeface="ui-sans-serif"/>
              </a:rPr>
              <a:t>and self-sufficient and </a:t>
            </a:r>
            <a:r>
              <a:rPr lang="en-US" sz="2400" b="1" i="1">
                <a:solidFill>
                  <a:srgbClr val="000000"/>
                </a:solidFill>
                <a:effectLst/>
                <a:latin typeface="ui-sans-serif"/>
              </a:rPr>
              <a:t>are uncomfortable being close to or trusting of others.</a:t>
            </a:r>
            <a:endParaRPr lang="en-US" sz="2400" b="1" i="1"/>
          </a:p>
        </p:txBody>
      </p:sp>
    </p:spTree>
    <p:extLst>
      <p:ext uri="{BB962C8B-B14F-4D97-AF65-F5344CB8AC3E}">
        <p14:creationId xmlns:p14="http://schemas.microsoft.com/office/powerpoint/2010/main" val="3727748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06F7-8D12-49C2-A069-02B8F6559ABD}"/>
              </a:ext>
            </a:extLst>
          </p:cNvPr>
          <p:cNvSpPr>
            <a:spLocks noGrp="1"/>
          </p:cNvSpPr>
          <p:nvPr>
            <p:ph type="title"/>
          </p:nvPr>
        </p:nvSpPr>
        <p:spPr/>
        <p:txBody>
          <a:bodyPr/>
          <a:lstStyle/>
          <a:p>
            <a:r>
              <a:rPr lang="en-US" b="1" i="0">
                <a:solidFill>
                  <a:srgbClr val="000000"/>
                </a:solidFill>
                <a:effectLst/>
                <a:latin typeface="ui-sans-serif"/>
              </a:rPr>
              <a:t>Therapeutic implications</a:t>
            </a:r>
            <a:br>
              <a:rPr lang="en-US" b="0" i="0">
                <a:solidFill>
                  <a:srgbClr val="000000"/>
                </a:solidFill>
                <a:effectLst/>
                <a:latin typeface="ui-sans-serif"/>
              </a:rPr>
            </a:br>
            <a:endParaRPr lang="en-US"/>
          </a:p>
        </p:txBody>
      </p:sp>
      <p:sp>
        <p:nvSpPr>
          <p:cNvPr id="3" name="Content Placeholder 2">
            <a:extLst>
              <a:ext uri="{FF2B5EF4-FFF2-40B4-BE49-F238E27FC236}">
                <a16:creationId xmlns:a16="http://schemas.microsoft.com/office/drawing/2014/main" id="{A772430A-81CE-42EE-8695-FD3D9BEBEEB8}"/>
              </a:ext>
            </a:extLst>
          </p:cNvPr>
          <p:cNvSpPr>
            <a:spLocks noGrp="1"/>
          </p:cNvSpPr>
          <p:nvPr>
            <p:ph idx="1"/>
          </p:nvPr>
        </p:nvSpPr>
        <p:spPr/>
        <p:txBody>
          <a:bodyPr>
            <a:normAutofit lnSpcReduction="10000"/>
          </a:bodyPr>
          <a:lstStyle/>
          <a:p>
            <a:pPr algn="l"/>
            <a:r>
              <a:rPr lang="en-US" b="0" i="0">
                <a:solidFill>
                  <a:srgbClr val="000000"/>
                </a:solidFill>
                <a:effectLst/>
                <a:latin typeface="ui-sans-serif"/>
              </a:rPr>
              <a:t>Awareness of dismissing attachment behaviors-DAT- in our nonadherent patients can help us reframe our psychotherapeutic work.</a:t>
            </a:r>
          </a:p>
          <a:p>
            <a:pPr algn="l"/>
            <a:r>
              <a:rPr lang="en-US" b="0" i="0">
                <a:solidFill>
                  <a:srgbClr val="000000"/>
                </a:solidFill>
                <a:effectLst/>
                <a:latin typeface="ui-sans-serif"/>
              </a:rPr>
              <a:t> Wallin</a:t>
            </a:r>
            <a:r>
              <a:rPr lang="en-US" baseline="30000">
                <a:solidFill>
                  <a:srgbClr val="000000"/>
                </a:solidFill>
                <a:latin typeface="ui-sans-serif"/>
              </a:rPr>
              <a:t>_ </a:t>
            </a:r>
            <a:r>
              <a:rPr lang="en-US" b="0" i="0">
                <a:solidFill>
                  <a:srgbClr val="000000"/>
                </a:solidFill>
                <a:effectLst/>
                <a:latin typeface="ui-sans-serif"/>
              </a:rPr>
              <a:t>describes the process of therapeutic interventions with dismissing individuals as “moving from isolation to intimacy.”</a:t>
            </a:r>
          </a:p>
          <a:p>
            <a:pPr algn="l"/>
            <a:endParaRPr lang="en-US" b="0" i="0">
              <a:solidFill>
                <a:srgbClr val="000000"/>
              </a:solidFill>
              <a:effectLst/>
              <a:latin typeface="ui-sans-serif"/>
            </a:endParaRPr>
          </a:p>
          <a:p>
            <a:r>
              <a:rPr lang="en-US" b="0" i="0">
                <a:solidFill>
                  <a:srgbClr val="000000"/>
                </a:solidFill>
                <a:effectLst/>
                <a:latin typeface="ui-sans-serif"/>
              </a:rPr>
              <a:t> Psychotherapy interventions informed by the contributions of attachment theory could help adults with </a:t>
            </a:r>
            <a:r>
              <a:rPr lang="en-US" b="1" i="1">
                <a:solidFill>
                  <a:srgbClr val="000000"/>
                </a:solidFill>
                <a:effectLst/>
                <a:latin typeface="ui-sans-serif"/>
              </a:rPr>
              <a:t>dismissing attachment behaviors who are nonadherent to treatment by stressing the importance of collaborative relationships,</a:t>
            </a:r>
            <a:r>
              <a:rPr lang="en-US" b="0" i="0">
                <a:solidFill>
                  <a:srgbClr val="000000"/>
                </a:solidFill>
                <a:effectLst/>
                <a:latin typeface="ui-sans-serif"/>
              </a:rPr>
              <a:t> relinquishing excessive self-reliance and control, and </a:t>
            </a:r>
            <a:r>
              <a:rPr lang="en-US" b="1" i="1">
                <a:solidFill>
                  <a:srgbClr val="000000"/>
                </a:solidFill>
                <a:effectLst/>
                <a:latin typeface="ui-sans-serif"/>
              </a:rPr>
              <a:t>promoting trust.</a:t>
            </a:r>
            <a:endParaRPr lang="en-US" b="1" i="1"/>
          </a:p>
        </p:txBody>
      </p:sp>
    </p:spTree>
    <p:extLst>
      <p:ext uri="{BB962C8B-B14F-4D97-AF65-F5344CB8AC3E}">
        <p14:creationId xmlns:p14="http://schemas.microsoft.com/office/powerpoint/2010/main" val="3303462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06F7-8D12-49C2-A069-02B8F6559ABD}"/>
              </a:ext>
            </a:extLst>
          </p:cNvPr>
          <p:cNvSpPr>
            <a:spLocks noGrp="1"/>
          </p:cNvSpPr>
          <p:nvPr>
            <p:ph type="title"/>
          </p:nvPr>
        </p:nvSpPr>
        <p:spPr/>
        <p:txBody>
          <a:bodyPr/>
          <a:lstStyle/>
          <a:p>
            <a:r>
              <a:rPr lang="en-US"/>
              <a:t>Accumulative trauma </a:t>
            </a:r>
          </a:p>
        </p:txBody>
      </p:sp>
      <p:sp>
        <p:nvSpPr>
          <p:cNvPr id="3" name="Content Placeholder 2">
            <a:extLst>
              <a:ext uri="{FF2B5EF4-FFF2-40B4-BE49-F238E27FC236}">
                <a16:creationId xmlns:a16="http://schemas.microsoft.com/office/drawing/2014/main" id="{A772430A-81CE-42EE-8695-FD3D9BEBEEB8}"/>
              </a:ext>
            </a:extLst>
          </p:cNvPr>
          <p:cNvSpPr>
            <a:spLocks noGrp="1"/>
          </p:cNvSpPr>
          <p:nvPr>
            <p:ph idx="1"/>
          </p:nvPr>
        </p:nvSpPr>
        <p:spPr>
          <a:xfrm>
            <a:off x="596348" y="1510748"/>
            <a:ext cx="10757452" cy="4982127"/>
          </a:xfrm>
        </p:spPr>
        <p:txBody>
          <a:bodyPr>
            <a:normAutofit/>
          </a:bodyPr>
          <a:lstStyle/>
          <a:p>
            <a:r>
              <a:rPr lang="en-US" sz="2000" b="0" i="0">
                <a:solidFill>
                  <a:srgbClr val="212121"/>
                </a:solidFill>
                <a:effectLst/>
                <a:latin typeface="Cambria" panose="02040503050406030204" pitchFamily="18" charset="0"/>
              </a:rPr>
              <a:t>Individuals with a history of </a:t>
            </a:r>
            <a:r>
              <a:rPr lang="en-US" sz="2000" b="1" i="1">
                <a:solidFill>
                  <a:srgbClr val="212121"/>
                </a:solidFill>
                <a:effectLst/>
                <a:latin typeface="Cambria" panose="02040503050406030204" pitchFamily="18" charset="0"/>
              </a:rPr>
              <a:t>poly-traumatization </a:t>
            </a:r>
            <a:r>
              <a:rPr lang="en-US" sz="2000" b="0" i="0">
                <a:solidFill>
                  <a:srgbClr val="212121"/>
                </a:solidFill>
                <a:effectLst/>
                <a:latin typeface="Cambria" panose="02040503050406030204" pitchFamily="18" charset="0"/>
              </a:rPr>
              <a:t>have been shown to continue to experience additional victimization and severe and persistent biopsychosocial impairment and are at increased risk of developing negative behavioral patterns such as delinquency and substance abuse compared to individuals with few or no trauma experiences.</a:t>
            </a:r>
          </a:p>
          <a:p>
            <a:r>
              <a:rPr lang="en-US" sz="2000"/>
              <a:t>The link between </a:t>
            </a:r>
            <a:r>
              <a:rPr lang="en-US" sz="2000" b="1" i="1"/>
              <a:t>trauma experiences and substance use disorders (SUD) is well established.</a:t>
            </a:r>
          </a:p>
          <a:p>
            <a:r>
              <a:rPr lang="en-US" sz="2000"/>
              <a:t> In surveys of adolescents receiving treatment for substance abuse, between </a:t>
            </a:r>
            <a:r>
              <a:rPr lang="en-US" sz="2000" b="1" i="1"/>
              <a:t>60% and 87% of patients reported a history of exposure to trauma.</a:t>
            </a:r>
          </a:p>
          <a:p>
            <a:r>
              <a:rPr lang="en-US" sz="2000"/>
              <a:t> Moreover, studies show that </a:t>
            </a:r>
            <a:r>
              <a:rPr lang="en-US" sz="2000" b="1" i="1"/>
              <a:t>37% to 52% of SUD patients have a lifetime diagnosis of PTSD </a:t>
            </a:r>
          </a:p>
          <a:p>
            <a:r>
              <a:rPr lang="en-US" sz="2000"/>
              <a:t>. In particular, the literature has focused on experiences of childhood abuse as an underlying risk factor for substance use behaviors.</a:t>
            </a:r>
          </a:p>
          <a:p>
            <a:r>
              <a:rPr lang="en-US" sz="2000"/>
              <a:t>For instance, </a:t>
            </a:r>
            <a:r>
              <a:rPr lang="en-US" sz="2000" b="1" i="1"/>
              <a:t>treatment may lead to exposure to cues related to traumatic events</a:t>
            </a:r>
            <a:r>
              <a:rPr lang="en-US" sz="2000"/>
              <a:t>. This may, if unaddressed, produce symptoms </a:t>
            </a:r>
            <a:r>
              <a:rPr lang="en-US" sz="2000" b="1" i="1"/>
              <a:t>of anxiety or anger, </a:t>
            </a:r>
            <a:r>
              <a:rPr lang="en-US" sz="2000"/>
              <a:t>in turn leading to patient attrition, or </a:t>
            </a:r>
            <a:r>
              <a:rPr lang="en-US" sz="2000" b="1" i="1"/>
              <a:t>reinitiating substance use to cope with intruding memories </a:t>
            </a:r>
            <a:r>
              <a:rPr lang="en-US" sz="2000"/>
              <a:t>and avoidance symptoms.</a:t>
            </a:r>
          </a:p>
          <a:p>
            <a:r>
              <a:rPr lang="en-US" sz="2000" b="0" i="0">
                <a:solidFill>
                  <a:srgbClr val="212121"/>
                </a:solidFill>
                <a:effectLst/>
                <a:latin typeface="Cambria" panose="02040503050406030204" pitchFamily="18" charset="0"/>
              </a:rPr>
              <a:t> “Wherever possible, emphasis should be placed on the </a:t>
            </a:r>
            <a:r>
              <a:rPr lang="en-US" sz="2000" b="1" i="1">
                <a:solidFill>
                  <a:srgbClr val="212121"/>
                </a:solidFill>
                <a:effectLst/>
                <a:latin typeface="Cambria" panose="02040503050406030204" pitchFamily="18" charset="0"/>
              </a:rPr>
              <a:t>deep-rooted connection between </a:t>
            </a:r>
            <a:r>
              <a:rPr lang="en-US" sz="2000" b="0" i="0">
                <a:solidFill>
                  <a:srgbClr val="212121"/>
                </a:solidFill>
                <a:effectLst/>
                <a:latin typeface="Cambria" panose="02040503050406030204" pitchFamily="18" charset="0"/>
              </a:rPr>
              <a:t>trauma, mental health, and addiction”</a:t>
            </a:r>
            <a:endParaRPr lang="en-US" sz="2000"/>
          </a:p>
        </p:txBody>
      </p:sp>
    </p:spTree>
    <p:extLst>
      <p:ext uri="{BB962C8B-B14F-4D97-AF65-F5344CB8AC3E}">
        <p14:creationId xmlns:p14="http://schemas.microsoft.com/office/powerpoint/2010/main" val="92004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38EF-BC78-724B-BD57-1D0F648FD766}"/>
              </a:ext>
            </a:extLst>
          </p:cNvPr>
          <p:cNvSpPr>
            <a:spLocks noGrp="1"/>
          </p:cNvSpPr>
          <p:nvPr>
            <p:ph type="title"/>
          </p:nvPr>
        </p:nvSpPr>
        <p:spPr/>
        <p:txBody>
          <a:bodyPr/>
          <a:lstStyle/>
          <a:p>
            <a:pPr algn="ctr"/>
            <a:r>
              <a:rPr lang="en-US" dirty="0">
                <a:latin typeface="Georgia" panose="02040502050405020303" pitchFamily="18" charset="0"/>
              </a:rPr>
              <a:t>Housekeeping Information</a:t>
            </a:r>
          </a:p>
        </p:txBody>
      </p:sp>
      <p:grpSp>
        <p:nvGrpSpPr>
          <p:cNvPr id="4" name="Group 3">
            <a:extLst>
              <a:ext uri="{FF2B5EF4-FFF2-40B4-BE49-F238E27FC236}">
                <a16:creationId xmlns:a16="http://schemas.microsoft.com/office/drawing/2014/main" id="{904F4E27-A7DC-404B-8964-11B8435D9433}"/>
              </a:ext>
            </a:extLst>
          </p:cNvPr>
          <p:cNvGrpSpPr/>
          <p:nvPr/>
        </p:nvGrpSpPr>
        <p:grpSpPr>
          <a:xfrm>
            <a:off x="2652622" y="1667645"/>
            <a:ext cx="2763055" cy="1319107"/>
            <a:chOff x="-177714" y="1766604"/>
            <a:chExt cx="4144583" cy="1978658"/>
          </a:xfrm>
        </p:grpSpPr>
        <p:pic>
          <p:nvPicPr>
            <p:cNvPr id="5" name="Graphic 4" descr="Radio microphone">
              <a:extLst>
                <a:ext uri="{FF2B5EF4-FFF2-40B4-BE49-F238E27FC236}">
                  <a16:creationId xmlns:a16="http://schemas.microsoft.com/office/drawing/2014/main" id="{39A08CFE-0CDC-524A-A4A6-3660BDA5D38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34554" y="1766604"/>
              <a:ext cx="720050" cy="685799"/>
            </a:xfrm>
            <a:prstGeom prst="rect">
              <a:avLst/>
            </a:prstGeom>
          </p:spPr>
        </p:pic>
        <p:sp>
          <p:nvSpPr>
            <p:cNvPr id="6" name="TextBox 5">
              <a:extLst>
                <a:ext uri="{FF2B5EF4-FFF2-40B4-BE49-F238E27FC236}">
                  <a16:creationId xmlns:a16="http://schemas.microsoft.com/office/drawing/2014/main" id="{564F7D25-142E-D946-A90F-3C354DC3DFC2}"/>
                </a:ext>
              </a:extLst>
            </p:cNvPr>
            <p:cNvSpPr txBox="1"/>
            <p:nvPr/>
          </p:nvSpPr>
          <p:spPr>
            <a:xfrm>
              <a:off x="-177714" y="2775767"/>
              <a:ext cx="4144583" cy="969495"/>
            </a:xfrm>
            <a:prstGeom prst="rect">
              <a:avLst/>
            </a:prstGeom>
            <a:solidFill>
              <a:schemeClr val="bg1"/>
            </a:solidFill>
          </p:spPr>
          <p:txBody>
            <a:bodyPr wrap="square" rtlCol="0">
              <a:spAutoFit/>
            </a:bodyPr>
            <a:lstStyle/>
            <a:p>
              <a:pPr algn="ctr" defTabSz="171452">
                <a:defRPr/>
              </a:pPr>
              <a:r>
                <a:rPr lang="en-US" dirty="0">
                  <a:solidFill>
                    <a:srgbClr val="E7E6E6">
                      <a:lumMod val="25000"/>
                    </a:srgbClr>
                  </a:solidFill>
                  <a:latin typeface="Georgia" panose="02040502050405020303" pitchFamily="18" charset="0"/>
                  <a:ea typeface="ＭＳ Ｐゴシック" charset="0"/>
                  <a:cs typeface="Arial" panose="020B0604020202020204" pitchFamily="34" charset="0"/>
                </a:rPr>
                <a:t>Participant microphones will be muted at entry</a:t>
              </a:r>
            </a:p>
          </p:txBody>
        </p:sp>
      </p:grpSp>
      <p:grpSp>
        <p:nvGrpSpPr>
          <p:cNvPr id="7" name="Group 6">
            <a:extLst>
              <a:ext uri="{FF2B5EF4-FFF2-40B4-BE49-F238E27FC236}">
                <a16:creationId xmlns:a16="http://schemas.microsoft.com/office/drawing/2014/main" id="{3799F996-C92E-4647-9470-DA572636AAB9}"/>
              </a:ext>
            </a:extLst>
          </p:cNvPr>
          <p:cNvGrpSpPr/>
          <p:nvPr/>
        </p:nvGrpSpPr>
        <p:grpSpPr>
          <a:xfrm>
            <a:off x="6459169" y="1736663"/>
            <a:ext cx="3080210" cy="1250088"/>
            <a:chOff x="4439671" y="1717121"/>
            <a:chExt cx="4620314" cy="1875132"/>
          </a:xfrm>
        </p:grpSpPr>
        <p:sp>
          <p:nvSpPr>
            <p:cNvPr id="8" name="Rectangle 7" descr="Questions">
              <a:extLst>
                <a:ext uri="{FF2B5EF4-FFF2-40B4-BE49-F238E27FC236}">
                  <a16:creationId xmlns:a16="http://schemas.microsoft.com/office/drawing/2014/main" id="{F4335C49-C084-A844-8685-FC545C47ACC1}"/>
                </a:ext>
              </a:extLst>
            </p:cNvPr>
            <p:cNvSpPr/>
            <p:nvPr/>
          </p:nvSpPr>
          <p:spPr>
            <a:xfrm>
              <a:off x="6435916" y="1717121"/>
              <a:ext cx="802321" cy="842179"/>
            </a:xfrm>
            <a:prstGeom prst="rect">
              <a:avLst/>
            </a:prstGeom>
            <a:blipFill dpi="0"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defTabSz="457206">
                <a:defRPr/>
              </a:pPr>
              <a:endParaRPr lang="en-US" dirty="0">
                <a:solidFill>
                  <a:prstClr val="white"/>
                </a:solidFill>
                <a:latin typeface="Georgia" panose="02040502050405020303" pitchFamily="18" charset="0"/>
                <a:cs typeface="Arial" panose="020B0604020202020204" pitchFamily="34" charset="0"/>
              </a:endParaRPr>
            </a:p>
          </p:txBody>
        </p:sp>
        <p:sp>
          <p:nvSpPr>
            <p:cNvPr id="9" name="Freeform: Shape 30">
              <a:extLst>
                <a:ext uri="{FF2B5EF4-FFF2-40B4-BE49-F238E27FC236}">
                  <a16:creationId xmlns:a16="http://schemas.microsoft.com/office/drawing/2014/main" id="{22F189A2-B2BB-CB4D-9453-14A44E555B19}"/>
                </a:ext>
              </a:extLst>
            </p:cNvPr>
            <p:cNvSpPr/>
            <p:nvPr/>
          </p:nvSpPr>
          <p:spPr>
            <a:xfrm>
              <a:off x="4439671" y="2841149"/>
              <a:ext cx="4620314" cy="751104"/>
            </a:xfrm>
            <a:custGeom>
              <a:avLst/>
              <a:gdLst>
                <a:gd name="connsiteX0" fmla="*/ 0 w 1613671"/>
                <a:gd name="connsiteY0" fmla="*/ 0 h 728043"/>
                <a:gd name="connsiteX1" fmla="*/ 1613671 w 1613671"/>
                <a:gd name="connsiteY1" fmla="*/ 0 h 728043"/>
                <a:gd name="connsiteX2" fmla="*/ 1613671 w 1613671"/>
                <a:gd name="connsiteY2" fmla="*/ 728043 h 728043"/>
                <a:gd name="connsiteX3" fmla="*/ 0 w 1613671"/>
                <a:gd name="connsiteY3" fmla="*/ 728043 h 728043"/>
                <a:gd name="connsiteX4" fmla="*/ 0 w 1613671"/>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71" h="728043">
                  <a:moveTo>
                    <a:pt x="0" y="0"/>
                  </a:moveTo>
                  <a:lnTo>
                    <a:pt x="1613671" y="0"/>
                  </a:lnTo>
                  <a:lnTo>
                    <a:pt x="1613671"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lnSpc>
                  <a:spcPct val="90000"/>
                </a:lnSpc>
                <a:spcBef>
                  <a:spcPct val="0"/>
                </a:spcBef>
                <a:spcAft>
                  <a:spcPct val="35000"/>
                </a:spcAft>
                <a:defRPr/>
              </a:pPr>
              <a:r>
                <a:rPr lang="en-US" dirty="0">
                  <a:solidFill>
                    <a:srgbClr val="E7E6E6">
                      <a:lumMod val="25000"/>
                    </a:srgbClr>
                  </a:solidFill>
                  <a:latin typeface="Georgia" panose="02040502050405020303" pitchFamily="18" charset="0"/>
                  <a:cs typeface="Arial" panose="020B0604020202020204" pitchFamily="34" charset="0"/>
                </a:rPr>
                <a:t>If you have questions during the event, please use the chat</a:t>
              </a:r>
            </a:p>
          </p:txBody>
        </p:sp>
      </p:grpSp>
      <p:grpSp>
        <p:nvGrpSpPr>
          <p:cNvPr id="10" name="Group 9">
            <a:extLst>
              <a:ext uri="{FF2B5EF4-FFF2-40B4-BE49-F238E27FC236}">
                <a16:creationId xmlns:a16="http://schemas.microsoft.com/office/drawing/2014/main" id="{ED251B10-1ACC-C542-8397-7BE9A82A9BEC}"/>
              </a:ext>
            </a:extLst>
          </p:cNvPr>
          <p:cNvGrpSpPr/>
          <p:nvPr/>
        </p:nvGrpSpPr>
        <p:grpSpPr>
          <a:xfrm>
            <a:off x="2450352" y="3155614"/>
            <a:ext cx="3167593" cy="1737628"/>
            <a:chOff x="-811305" y="3895820"/>
            <a:chExt cx="4751391" cy="2606442"/>
          </a:xfrm>
        </p:grpSpPr>
        <p:sp>
          <p:nvSpPr>
            <p:cNvPr id="11" name="Rectangle 10" descr="Laptop">
              <a:extLst>
                <a:ext uri="{FF2B5EF4-FFF2-40B4-BE49-F238E27FC236}">
                  <a16:creationId xmlns:a16="http://schemas.microsoft.com/office/drawing/2014/main" id="{62E4560B-8A59-A44E-B26A-9C0EA144B5F9}"/>
                </a:ext>
              </a:extLst>
            </p:cNvPr>
            <p:cNvSpPr>
              <a:spLocks noChangeAspect="1"/>
            </p:cNvSpPr>
            <p:nvPr/>
          </p:nvSpPr>
          <p:spPr>
            <a:xfrm>
              <a:off x="1290676" y="3895820"/>
              <a:ext cx="784014" cy="822960"/>
            </a:xfrm>
            <a:prstGeom prst="rect">
              <a:avLst/>
            </a:prstGeom>
            <a: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2" name="Freeform: Shape 33">
              <a:extLst>
                <a:ext uri="{FF2B5EF4-FFF2-40B4-BE49-F238E27FC236}">
                  <a16:creationId xmlns:a16="http://schemas.microsoft.com/office/drawing/2014/main" id="{914D1BF3-5052-4340-9E23-414E5685ECAB}"/>
                </a:ext>
              </a:extLst>
            </p:cNvPr>
            <p:cNvSpPr/>
            <p:nvPr/>
          </p:nvSpPr>
          <p:spPr>
            <a:xfrm>
              <a:off x="-811305" y="4914602"/>
              <a:ext cx="4751391" cy="1587660"/>
            </a:xfrm>
            <a:custGeom>
              <a:avLst/>
              <a:gdLst>
                <a:gd name="connsiteX0" fmla="*/ 0 w 1613671"/>
                <a:gd name="connsiteY0" fmla="*/ 0 h 728043"/>
                <a:gd name="connsiteX1" fmla="*/ 1613671 w 1613671"/>
                <a:gd name="connsiteY1" fmla="*/ 0 h 728043"/>
                <a:gd name="connsiteX2" fmla="*/ 1613671 w 1613671"/>
                <a:gd name="connsiteY2" fmla="*/ 728043 h 728043"/>
                <a:gd name="connsiteX3" fmla="*/ 0 w 1613671"/>
                <a:gd name="connsiteY3" fmla="*/ 728043 h 728043"/>
                <a:gd name="connsiteX4" fmla="*/ 0 w 1613671"/>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71" h="728043">
                  <a:moveTo>
                    <a:pt x="0" y="0"/>
                  </a:moveTo>
                  <a:lnTo>
                    <a:pt x="1613671" y="0"/>
                  </a:lnTo>
                  <a:lnTo>
                    <a:pt x="1613671"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lnSpc>
                  <a:spcPct val="90000"/>
                </a:lnSpc>
                <a:spcBef>
                  <a:spcPct val="0"/>
                </a:spcBef>
                <a:spcAft>
                  <a:spcPct val="35000"/>
                </a:spcAft>
                <a:defRPr/>
              </a:pPr>
              <a:r>
                <a:rPr lang="en-US" dirty="0">
                  <a:solidFill>
                    <a:prstClr val="black"/>
                  </a:solidFill>
                  <a:latin typeface="Georgia" panose="02040502050405020303" pitchFamily="18" charset="0"/>
                  <a:cs typeface="Arial" panose="020B0604020202020204" pitchFamily="34" charset="0"/>
                </a:rPr>
                <a:t>This session is being recorded and it will be emailed to all participants once available.</a:t>
              </a:r>
            </a:p>
          </p:txBody>
        </p:sp>
      </p:grpSp>
      <p:grpSp>
        <p:nvGrpSpPr>
          <p:cNvPr id="13" name="Group 12">
            <a:extLst>
              <a:ext uri="{FF2B5EF4-FFF2-40B4-BE49-F238E27FC236}">
                <a16:creationId xmlns:a16="http://schemas.microsoft.com/office/drawing/2014/main" id="{54D0B140-C7A6-944C-BA39-63BE7D38DBED}"/>
              </a:ext>
            </a:extLst>
          </p:cNvPr>
          <p:cNvGrpSpPr/>
          <p:nvPr/>
        </p:nvGrpSpPr>
        <p:grpSpPr>
          <a:xfrm>
            <a:off x="6152657" y="3174650"/>
            <a:ext cx="3693234" cy="1718592"/>
            <a:chOff x="7134340" y="3817543"/>
            <a:chExt cx="7386467" cy="3437179"/>
          </a:xfrm>
        </p:grpSpPr>
        <p:sp>
          <p:nvSpPr>
            <p:cNvPr id="14" name="Rectangle 13" descr="Email">
              <a:extLst>
                <a:ext uri="{FF2B5EF4-FFF2-40B4-BE49-F238E27FC236}">
                  <a16:creationId xmlns:a16="http://schemas.microsoft.com/office/drawing/2014/main" id="{EE53F199-B8F8-0F43-8CFB-75F975B3B9FF}"/>
                </a:ext>
              </a:extLst>
            </p:cNvPr>
            <p:cNvSpPr/>
            <p:nvPr/>
          </p:nvSpPr>
          <p:spPr>
            <a:xfrm>
              <a:off x="10327938" y="3817543"/>
              <a:ext cx="999274" cy="968375"/>
            </a:xfrm>
            <a:prstGeom prst="rect">
              <a:avLst/>
            </a:prstGeo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5" name="Freeform: Shape 35">
              <a:extLst>
                <a:ext uri="{FF2B5EF4-FFF2-40B4-BE49-F238E27FC236}">
                  <a16:creationId xmlns:a16="http://schemas.microsoft.com/office/drawing/2014/main" id="{B9E53BD0-1F0F-1845-8B83-0C34C3C30CE4}"/>
                </a:ext>
              </a:extLst>
            </p:cNvPr>
            <p:cNvSpPr/>
            <p:nvPr/>
          </p:nvSpPr>
          <p:spPr>
            <a:xfrm>
              <a:off x="7134340" y="5137845"/>
              <a:ext cx="7386467" cy="2116877"/>
            </a:xfrm>
            <a:custGeom>
              <a:avLst/>
              <a:gdLst>
                <a:gd name="connsiteX0" fmla="*/ 0 w 2697946"/>
                <a:gd name="connsiteY0" fmla="*/ 0 h 728043"/>
                <a:gd name="connsiteX1" fmla="*/ 2697946 w 2697946"/>
                <a:gd name="connsiteY1" fmla="*/ 0 h 728043"/>
                <a:gd name="connsiteX2" fmla="*/ 2697946 w 2697946"/>
                <a:gd name="connsiteY2" fmla="*/ 728043 h 728043"/>
                <a:gd name="connsiteX3" fmla="*/ 0 w 2697946"/>
                <a:gd name="connsiteY3" fmla="*/ 728043 h 728043"/>
                <a:gd name="connsiteX4" fmla="*/ 0 w 2697946"/>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46" h="728043">
                  <a:moveTo>
                    <a:pt x="0" y="0"/>
                  </a:moveTo>
                  <a:lnTo>
                    <a:pt x="2697946" y="0"/>
                  </a:lnTo>
                  <a:lnTo>
                    <a:pt x="2697946"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spcBef>
                  <a:spcPct val="0"/>
                </a:spcBef>
                <a:defRPr/>
              </a:pPr>
              <a:r>
                <a:rPr lang="en-US" dirty="0">
                  <a:solidFill>
                    <a:srgbClr val="E7E6E6">
                      <a:lumMod val="25000"/>
                    </a:srgbClr>
                  </a:solidFill>
                  <a:latin typeface="Georgia" panose="02040502050405020303" pitchFamily="18" charset="0"/>
                  <a:cs typeface="Arial" panose="020B0604020202020204" pitchFamily="34" charset="0"/>
                </a:rPr>
                <a:t>If you have questions after</a:t>
              </a:r>
            </a:p>
            <a:p>
              <a:pPr algn="ctr" defTabSz="233366">
                <a:spcBef>
                  <a:spcPct val="0"/>
                </a:spcBef>
                <a:defRPr/>
              </a:pPr>
              <a:r>
                <a:rPr lang="en-US" dirty="0">
                  <a:solidFill>
                    <a:srgbClr val="E7E6E6">
                      <a:lumMod val="25000"/>
                    </a:srgbClr>
                  </a:solidFill>
                  <a:latin typeface="Georgia" panose="02040502050405020303" pitchFamily="18" charset="0"/>
                  <a:cs typeface="Arial" panose="020B0604020202020204" pitchFamily="34" charset="0"/>
                </a:rPr>
                <a:t> this session, please e-mail:</a:t>
              </a:r>
            </a:p>
            <a:p>
              <a:pPr algn="ctr" defTabSz="233366">
                <a:spcBef>
                  <a:spcPct val="0"/>
                </a:spcBef>
                <a:defRPr/>
              </a:pPr>
              <a:r>
                <a:rPr lang="en-US" dirty="0">
                  <a:solidFill>
                    <a:srgbClr val="37557C"/>
                  </a:solidFill>
                  <a:latin typeface="Georgia" panose="02040502050405020303" pitchFamily="18" charset="0"/>
                  <a:cs typeface="Arial" panose="020B0604020202020204" pitchFamily="34" charset="0"/>
                  <a:hlinkClick r:id="rId10">
                    <a:extLst>
                      <a:ext uri="{A12FA001-AC4F-418D-AE19-62706E023703}">
                        <ahyp:hlinkClr xmlns:ahyp="http://schemas.microsoft.com/office/drawing/2018/hyperlinkcolor" val="tx"/>
                      </a:ext>
                    </a:extLst>
                  </a:hlinkClick>
                </a:rPr>
                <a:t>newengland@mhttcnetwork.org</a:t>
              </a:r>
              <a:r>
                <a:rPr lang="en-US" dirty="0">
                  <a:solidFill>
                    <a:srgbClr val="E7E6E6">
                      <a:lumMod val="25000"/>
                    </a:srgbClr>
                  </a:solidFill>
                  <a:latin typeface="Georgia" panose="02040502050405020303" pitchFamily="18" charset="0"/>
                  <a:cs typeface="Arial" panose="020B0604020202020204" pitchFamily="34" charset="0"/>
                </a:rPr>
                <a:t>.</a:t>
              </a:r>
            </a:p>
          </p:txBody>
        </p:sp>
      </p:grpSp>
      <p:sp>
        <p:nvSpPr>
          <p:cNvPr id="16" name="Freeform: Shape 35">
            <a:extLst>
              <a:ext uri="{FF2B5EF4-FFF2-40B4-BE49-F238E27FC236}">
                <a16:creationId xmlns:a16="http://schemas.microsoft.com/office/drawing/2014/main" id="{99C078DE-82AF-01F9-062C-341307E63684}"/>
              </a:ext>
            </a:extLst>
          </p:cNvPr>
          <p:cNvSpPr/>
          <p:nvPr/>
        </p:nvSpPr>
        <p:spPr>
          <a:xfrm>
            <a:off x="4249383" y="5014356"/>
            <a:ext cx="3693234" cy="1597138"/>
          </a:xfrm>
          <a:custGeom>
            <a:avLst/>
            <a:gdLst>
              <a:gd name="connsiteX0" fmla="*/ 0 w 2697946"/>
              <a:gd name="connsiteY0" fmla="*/ 0 h 728043"/>
              <a:gd name="connsiteX1" fmla="*/ 2697946 w 2697946"/>
              <a:gd name="connsiteY1" fmla="*/ 0 h 728043"/>
              <a:gd name="connsiteX2" fmla="*/ 2697946 w 2697946"/>
              <a:gd name="connsiteY2" fmla="*/ 728043 h 728043"/>
              <a:gd name="connsiteX3" fmla="*/ 0 w 2697946"/>
              <a:gd name="connsiteY3" fmla="*/ 728043 h 728043"/>
              <a:gd name="connsiteX4" fmla="*/ 0 w 2697946"/>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46" h="728043">
                <a:moveTo>
                  <a:pt x="0" y="0"/>
                </a:moveTo>
                <a:lnTo>
                  <a:pt x="2697946" y="0"/>
                </a:lnTo>
                <a:lnTo>
                  <a:pt x="2697946"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spcBef>
                <a:spcPct val="0"/>
              </a:spcBef>
              <a:defRPr/>
            </a:pPr>
            <a:r>
              <a:rPr lang="en-US" sz="1600" dirty="0">
                <a:solidFill>
                  <a:prstClr val="black"/>
                </a:solidFill>
                <a:latin typeface="Georgia" panose="02040502050405020303" pitchFamily="18" charset="0"/>
              </a:rPr>
              <a:t>At the end of the month, we will send you a certificate of completion that you can submit to your particular board for continuing education credit. Please contact ifisher@c4innovates.com for more information on CEs after the event.</a:t>
            </a:r>
            <a:endParaRPr lang="en-US" sz="1600" dirty="0">
              <a:solidFill>
                <a:prstClr val="black"/>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423687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D466-A9A5-49D1-95A7-AA42358024F2}"/>
              </a:ext>
            </a:extLst>
          </p:cNvPr>
          <p:cNvSpPr>
            <a:spLocks noGrp="1"/>
          </p:cNvSpPr>
          <p:nvPr>
            <p:ph type="title"/>
          </p:nvPr>
        </p:nvSpPr>
        <p:spPr/>
        <p:txBody>
          <a:bodyPr/>
          <a:lstStyle/>
          <a:p>
            <a:r>
              <a:rPr lang="en-US" b="0" i="0">
                <a:solidFill>
                  <a:srgbClr val="000000"/>
                </a:solidFill>
                <a:effectLst/>
                <a:latin typeface="ui-sans-serif"/>
              </a:rPr>
              <a:t>        Failure of empathy</a:t>
            </a:r>
            <a:endParaRPr lang="en-US"/>
          </a:p>
        </p:txBody>
      </p:sp>
      <p:sp>
        <p:nvSpPr>
          <p:cNvPr id="3" name="Content Placeholder 2">
            <a:extLst>
              <a:ext uri="{FF2B5EF4-FFF2-40B4-BE49-F238E27FC236}">
                <a16:creationId xmlns:a16="http://schemas.microsoft.com/office/drawing/2014/main" id="{19E5716D-31C5-41EB-B665-0FC0658C435B}"/>
              </a:ext>
            </a:extLst>
          </p:cNvPr>
          <p:cNvSpPr>
            <a:spLocks noGrp="1"/>
          </p:cNvSpPr>
          <p:nvPr>
            <p:ph idx="1"/>
          </p:nvPr>
        </p:nvSpPr>
        <p:spPr>
          <a:xfrm>
            <a:off x="838200" y="1404730"/>
            <a:ext cx="10863470" cy="4772233"/>
          </a:xfrm>
        </p:spPr>
        <p:txBody>
          <a:bodyPr/>
          <a:lstStyle/>
          <a:p>
            <a:pPr algn="l"/>
            <a:r>
              <a:rPr lang="en-US" b="0" i="0">
                <a:solidFill>
                  <a:srgbClr val="000000"/>
                </a:solidFill>
                <a:effectLst/>
                <a:latin typeface="ui-sans-serif"/>
              </a:rPr>
              <a:t>Sensing that </a:t>
            </a:r>
            <a:r>
              <a:rPr lang="en-US" b="1" i="1">
                <a:solidFill>
                  <a:srgbClr val="000000"/>
                </a:solidFill>
                <a:effectLst/>
                <a:latin typeface="ui-sans-serif"/>
              </a:rPr>
              <a:t>the psychiatrist is tentative or ambivalent </a:t>
            </a:r>
            <a:r>
              <a:rPr lang="en-US" b="0" i="0">
                <a:solidFill>
                  <a:srgbClr val="000000"/>
                </a:solidFill>
                <a:effectLst/>
                <a:latin typeface="ui-sans-serif"/>
              </a:rPr>
              <a:t>when presenting the information</a:t>
            </a:r>
          </a:p>
          <a:p>
            <a:pPr algn="l"/>
            <a:r>
              <a:rPr lang="en-US" b="0" i="0">
                <a:solidFill>
                  <a:srgbClr val="000000"/>
                </a:solidFill>
                <a:effectLst/>
                <a:latin typeface="ui-sans-serif"/>
              </a:rPr>
              <a:t>As prescribers, our failure of empathy often stems from an unconscious need to feel separate from our patients-to defend ourselves against overwhelming distress and maintain a safe space and emotional distance-consequently, </a:t>
            </a:r>
            <a:r>
              <a:rPr lang="en-US" b="1" i="1">
                <a:solidFill>
                  <a:srgbClr val="000000"/>
                </a:solidFill>
                <a:effectLst/>
                <a:latin typeface="ui-sans-serif"/>
              </a:rPr>
              <a:t>abstinence and neutrality are overemphasized.</a:t>
            </a:r>
            <a:endParaRPr lang="en-US" b="1" i="1" baseline="30000">
              <a:solidFill>
                <a:srgbClr val="000000"/>
              </a:solidFill>
              <a:effectLst/>
              <a:latin typeface="ui-sans-serif"/>
            </a:endParaRPr>
          </a:p>
          <a:p>
            <a:pPr algn="l"/>
            <a:r>
              <a:rPr lang="en-US" b="0" i="0">
                <a:solidFill>
                  <a:srgbClr val="000000"/>
                </a:solidFill>
                <a:effectLst/>
                <a:latin typeface="ui-sans-serif"/>
              </a:rPr>
              <a:t> </a:t>
            </a:r>
            <a:r>
              <a:rPr lang="en-US" b="1" i="1">
                <a:solidFill>
                  <a:srgbClr val="000000"/>
                </a:solidFill>
                <a:effectLst/>
                <a:latin typeface="ui-sans-serif"/>
              </a:rPr>
              <a:t>A collaborative stance promotes adherence</a:t>
            </a:r>
            <a:r>
              <a:rPr lang="en-US" b="0" i="0">
                <a:solidFill>
                  <a:srgbClr val="000000"/>
                </a:solidFill>
                <a:effectLst/>
                <a:latin typeface="ui-sans-serif"/>
              </a:rPr>
              <a:t>, while paternalistic or categorical medication advice could be perceived as coercive and could result in partial or non-adherence.</a:t>
            </a:r>
          </a:p>
          <a:p>
            <a:pPr algn="l"/>
            <a:r>
              <a:rPr lang="en-US" sz="2400" b="1" i="1">
                <a:solidFill>
                  <a:srgbClr val="000000"/>
                </a:solidFill>
                <a:effectLst/>
                <a:latin typeface="ui-sans-serif"/>
              </a:rPr>
              <a:t>Sensitivity, availability, and responsiveness </a:t>
            </a:r>
            <a:r>
              <a:rPr lang="en-US" sz="2400" b="0" i="0">
                <a:solidFill>
                  <a:srgbClr val="000000"/>
                </a:solidFill>
                <a:effectLst/>
                <a:latin typeface="ui-sans-serif"/>
              </a:rPr>
              <a:t>are at the core of all psychotherapeutic interventions and enduring life-enhancing relationships.</a:t>
            </a:r>
          </a:p>
          <a:p>
            <a:endParaRPr lang="en-US"/>
          </a:p>
        </p:txBody>
      </p:sp>
    </p:spTree>
    <p:extLst>
      <p:ext uri="{BB962C8B-B14F-4D97-AF65-F5344CB8AC3E}">
        <p14:creationId xmlns:p14="http://schemas.microsoft.com/office/powerpoint/2010/main" val="2131327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6D8C-612C-4910-8328-FF1729365427}"/>
              </a:ext>
            </a:extLst>
          </p:cNvPr>
          <p:cNvSpPr>
            <a:spLocks noGrp="1"/>
          </p:cNvSpPr>
          <p:nvPr>
            <p:ph type="title"/>
          </p:nvPr>
        </p:nvSpPr>
        <p:spPr>
          <a:xfrm>
            <a:off x="1007164" y="365126"/>
            <a:ext cx="10346635" cy="1066110"/>
          </a:xfrm>
        </p:spPr>
        <p:txBody>
          <a:bodyPr>
            <a:normAutofit fontScale="90000"/>
          </a:bodyPr>
          <a:lstStyle/>
          <a:p>
            <a:pPr algn="ctr"/>
            <a:r>
              <a:rPr lang="en-US">
                <a:solidFill>
                  <a:srgbClr val="212121"/>
                </a:solidFill>
                <a:latin typeface="Cambria" panose="02040503050406030204" pitchFamily="18" charset="0"/>
              </a:rPr>
              <a:t>M</a:t>
            </a:r>
            <a:r>
              <a:rPr lang="en-US" b="0" i="0">
                <a:solidFill>
                  <a:srgbClr val="212121"/>
                </a:solidFill>
                <a:effectLst/>
                <a:latin typeface="Cambria" panose="02040503050406030204" pitchFamily="18" charset="0"/>
              </a:rPr>
              <a:t>odel to enhance adherence </a:t>
            </a:r>
            <a:br>
              <a:rPr lang="en-US" b="0" i="0">
                <a:solidFill>
                  <a:srgbClr val="212121"/>
                </a:solidFill>
                <a:effectLst/>
                <a:latin typeface="Cambria" panose="02040503050406030204" pitchFamily="18" charset="0"/>
              </a:rPr>
            </a:br>
            <a:r>
              <a:rPr lang="en-US" b="0" i="0">
                <a:solidFill>
                  <a:srgbClr val="212121"/>
                </a:solidFill>
                <a:effectLst/>
                <a:latin typeface="Cambria" panose="02040503050406030204" pitchFamily="18" charset="0"/>
              </a:rPr>
              <a:t>in bipolar disorder</a:t>
            </a:r>
            <a:endParaRPr lang="en-US"/>
          </a:p>
        </p:txBody>
      </p:sp>
      <p:sp>
        <p:nvSpPr>
          <p:cNvPr id="3" name="Content Placeholder 2">
            <a:extLst>
              <a:ext uri="{FF2B5EF4-FFF2-40B4-BE49-F238E27FC236}">
                <a16:creationId xmlns:a16="http://schemas.microsoft.com/office/drawing/2014/main" id="{067E5FE5-E7FE-4B91-AB1B-BE666567B6FF}"/>
              </a:ext>
            </a:extLst>
          </p:cNvPr>
          <p:cNvSpPr>
            <a:spLocks noGrp="1"/>
          </p:cNvSpPr>
          <p:nvPr>
            <p:ph idx="1"/>
          </p:nvPr>
        </p:nvSpPr>
        <p:spPr>
          <a:xfrm>
            <a:off x="450575" y="1690689"/>
            <a:ext cx="10903226" cy="4802186"/>
          </a:xfrm>
        </p:spPr>
        <p:txBody>
          <a:bodyPr>
            <a:normAutofit fontScale="25000" lnSpcReduction="20000"/>
          </a:bodyPr>
          <a:lstStyle/>
          <a:p>
            <a:pPr algn="l">
              <a:spcBef>
                <a:spcPts val="2000"/>
              </a:spcBef>
              <a:spcAft>
                <a:spcPts val="2000"/>
              </a:spcAft>
            </a:pPr>
            <a:r>
              <a:rPr lang="en-US" sz="7400" b="0" i="0">
                <a:solidFill>
                  <a:srgbClr val="212121"/>
                </a:solidFill>
                <a:effectLst/>
                <a:latin typeface="Cambria" panose="02040503050406030204" pitchFamily="18" charset="0"/>
              </a:rPr>
              <a:t> Model to enhance adherence in bipolar disorder which includes three components:</a:t>
            </a:r>
          </a:p>
          <a:p>
            <a:pPr algn="l">
              <a:spcBef>
                <a:spcPts val="2000"/>
              </a:spcBef>
              <a:spcAft>
                <a:spcPts val="2000"/>
              </a:spcAft>
            </a:pPr>
            <a:r>
              <a:rPr lang="en-US" sz="7400" b="1" i="1">
                <a:solidFill>
                  <a:srgbClr val="212121"/>
                </a:solidFill>
                <a:effectLst/>
                <a:latin typeface="Cambria" panose="02040503050406030204" pitchFamily="18" charset="0"/>
              </a:rPr>
              <a:t> </a:t>
            </a:r>
            <a:r>
              <a:rPr lang="en-US" sz="7400" b="1" i="1">
                <a:solidFill>
                  <a:srgbClr val="212121"/>
                </a:solidFill>
                <a:latin typeface="Cambria" panose="02040503050406030204" pitchFamily="18" charset="0"/>
              </a:rPr>
              <a:t>E</a:t>
            </a:r>
            <a:r>
              <a:rPr lang="en-US" sz="7400" b="1" i="1">
                <a:solidFill>
                  <a:srgbClr val="212121"/>
                </a:solidFill>
                <a:effectLst/>
                <a:latin typeface="Cambria" panose="02040503050406030204" pitchFamily="18" charset="0"/>
              </a:rPr>
              <a:t>ducation, motivational interviewing, and compensatory skills training.</a:t>
            </a:r>
          </a:p>
          <a:p>
            <a:pPr algn="l">
              <a:spcBef>
                <a:spcPts val="2000"/>
              </a:spcBef>
              <a:spcAft>
                <a:spcPts val="2000"/>
              </a:spcAft>
            </a:pPr>
            <a:r>
              <a:rPr lang="en-US" sz="7400" b="0" i="0">
                <a:solidFill>
                  <a:srgbClr val="603620"/>
                </a:solidFill>
                <a:effectLst/>
                <a:latin typeface="Cambria" panose="02040503050406030204" pitchFamily="18" charset="0"/>
              </a:rPr>
              <a:t>Education </a:t>
            </a:r>
          </a:p>
          <a:p>
            <a:pPr marL="0" indent="0" algn="l">
              <a:spcBef>
                <a:spcPts val="2000"/>
              </a:spcBef>
              <a:spcAft>
                <a:spcPts val="2000"/>
              </a:spcAft>
              <a:buNone/>
            </a:pPr>
            <a:r>
              <a:rPr lang="en-US" sz="7400" b="0" i="0">
                <a:solidFill>
                  <a:srgbClr val="212121"/>
                </a:solidFill>
                <a:effectLst/>
                <a:latin typeface="Cambria" panose="02040503050406030204" pitchFamily="18" charset="0"/>
              </a:rPr>
              <a:t>The primary goal, is to increase knowledge about the properties of medications and </a:t>
            </a:r>
            <a:r>
              <a:rPr lang="en-US" sz="7400" b="1" i="1">
                <a:solidFill>
                  <a:srgbClr val="212121"/>
                </a:solidFill>
                <a:effectLst/>
                <a:latin typeface="Cambria" panose="02040503050406030204" pitchFamily="18" charset="0"/>
              </a:rPr>
              <a:t>awareness of the patient's role in managing medication</a:t>
            </a:r>
          </a:p>
          <a:p>
            <a:pPr algn="l">
              <a:spcBef>
                <a:spcPts val="2000"/>
              </a:spcBef>
              <a:spcAft>
                <a:spcPts val="2000"/>
              </a:spcAft>
            </a:pPr>
            <a:r>
              <a:rPr lang="en-US" sz="7400" b="0" i="0">
                <a:solidFill>
                  <a:srgbClr val="212121"/>
                </a:solidFill>
                <a:effectLst/>
                <a:latin typeface="Cambria" panose="02040503050406030204" pitchFamily="18" charset="0"/>
              </a:rPr>
              <a:t> At a minimum, educational interventions should include printed information about, the basic properties of mood stabilizers, antipsychotics, and antidepressants, such as their purposes, dosages and instructions, </a:t>
            </a:r>
            <a:r>
              <a:rPr lang="en-US" sz="7400" b="1" i="1">
                <a:solidFill>
                  <a:srgbClr val="212121"/>
                </a:solidFill>
                <a:effectLst/>
                <a:latin typeface="Cambria" panose="02040503050406030204" pitchFamily="18" charset="0"/>
              </a:rPr>
              <a:t>and factors that, affect the medication effectiveness.</a:t>
            </a:r>
          </a:p>
          <a:p>
            <a:pPr algn="l">
              <a:spcBef>
                <a:spcPts val="2000"/>
              </a:spcBef>
              <a:spcAft>
                <a:spcPts val="2000"/>
              </a:spcAft>
            </a:pPr>
            <a:r>
              <a:rPr lang="en-US" sz="7400" b="0" i="0">
                <a:solidFill>
                  <a:srgbClr val="212121"/>
                </a:solidFill>
                <a:effectLst/>
                <a:latin typeface="Cambria" panose="02040503050406030204" pitchFamily="18" charset="0"/>
              </a:rPr>
              <a:t> Coupled with medication-related education, the causes and consequences of bipolar disorder, </a:t>
            </a:r>
            <a:r>
              <a:rPr lang="en-US" sz="7400" b="1" i="1">
                <a:solidFill>
                  <a:srgbClr val="212121"/>
                </a:solidFill>
                <a:effectLst/>
                <a:latin typeface="Cambria" panose="02040503050406030204" pitchFamily="18" charset="0"/>
              </a:rPr>
              <a:t>and particularly useful to draw parallels to other chronic medical illnesses such as diabetes</a:t>
            </a:r>
            <a:r>
              <a:rPr lang="en-US" sz="7400" b="0" i="0">
                <a:solidFill>
                  <a:srgbClr val="212121"/>
                </a:solidFill>
                <a:effectLst/>
                <a:latin typeface="Cambria" panose="02040503050406030204" pitchFamily="18" charset="0"/>
              </a:rPr>
              <a:t>.</a:t>
            </a:r>
          </a:p>
          <a:p>
            <a:endParaRPr lang="en-US"/>
          </a:p>
        </p:txBody>
      </p:sp>
    </p:spTree>
    <p:extLst>
      <p:ext uri="{BB962C8B-B14F-4D97-AF65-F5344CB8AC3E}">
        <p14:creationId xmlns:p14="http://schemas.microsoft.com/office/powerpoint/2010/main" val="2872407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286943D-AA93-4255-B928-05C88AD7CF10}"/>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kumimoji="0" lang="en-US" sz="4800" b="1" i="0" u="none" strike="noStrike" cap="none" spc="0" normalizeH="0" baseline="0" noProof="0">
                <a:ln>
                  <a:noFill/>
                </a:ln>
                <a:effectLst/>
                <a:uLnTx/>
                <a:uFillTx/>
              </a:rPr>
              <a:t> Optimal psychiatric     treatment:                                                  Target the brain and avoid the body</a:t>
            </a:r>
            <a:br>
              <a:rPr kumimoji="0" lang="en-US" sz="4800" b="1" i="0" u="none" strike="noStrike" cap="none" spc="0" normalizeH="0" baseline="0" noProof="0">
                <a:ln>
                  <a:noFill/>
                </a:ln>
                <a:effectLst/>
                <a:uLnTx/>
                <a:uFillTx/>
              </a:rPr>
            </a:br>
            <a:endParaRPr lang="en-US" sz="4800"/>
          </a:p>
        </p:txBody>
      </p:sp>
    </p:spTree>
    <p:extLst>
      <p:ext uri="{BB962C8B-B14F-4D97-AF65-F5344CB8AC3E}">
        <p14:creationId xmlns:p14="http://schemas.microsoft.com/office/powerpoint/2010/main" val="2594213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C2E49-E9FF-4FD8-ADE8-509C006C18C3}"/>
              </a:ext>
            </a:extLst>
          </p:cNvPr>
          <p:cNvSpPr>
            <a:spLocks noGrp="1"/>
          </p:cNvSpPr>
          <p:nvPr>
            <p:ph type="title"/>
          </p:nvPr>
        </p:nvSpPr>
        <p:spPr>
          <a:xfrm>
            <a:off x="772449" y="348367"/>
            <a:ext cx="10612217" cy="1012283"/>
          </a:xfrm>
        </p:spPr>
        <p:txBody>
          <a:bodyPr>
            <a:normAutofit fontScale="90000"/>
          </a:bodyPr>
          <a:lstStyle/>
          <a:p>
            <a:pPr algn="ctr"/>
            <a:r>
              <a:rPr lang="en-US" sz="3600" b="1">
                <a:solidFill>
                  <a:srgbClr val="4D4D4D"/>
                </a:solidFill>
                <a:latin typeface="Manrope-Bold"/>
              </a:rPr>
              <a:t> </a:t>
            </a:r>
            <a:r>
              <a:rPr lang="en-US" sz="3600" b="1" i="0">
                <a:solidFill>
                  <a:srgbClr val="4D4D4D"/>
                </a:solidFill>
                <a:effectLst/>
                <a:latin typeface="Manrope-Bold"/>
              </a:rPr>
              <a:t> </a:t>
            </a:r>
            <a:r>
              <a:rPr lang="en-US" sz="2400" b="1" i="0">
                <a:solidFill>
                  <a:srgbClr val="4D4D4D"/>
                </a:solidFill>
                <a:effectLst/>
                <a:latin typeface="Manrope-Bold"/>
              </a:rPr>
              <a:t>Optimal psychiatric treatment:</a:t>
            </a:r>
            <a:r>
              <a:rPr lang="en-US" sz="2400" b="1">
                <a:solidFill>
                  <a:srgbClr val="4D4D4D"/>
                </a:solidFill>
                <a:latin typeface="Manrope-Bold"/>
              </a:rPr>
              <a:t> </a:t>
            </a:r>
            <a:r>
              <a:rPr lang="en-US" sz="2400" b="1" i="0">
                <a:solidFill>
                  <a:srgbClr val="4D4D4D"/>
                </a:solidFill>
                <a:effectLst/>
                <a:latin typeface="Manrope-Bold"/>
              </a:rPr>
              <a:t>Target the brain and avoid the body</a:t>
            </a:r>
            <a:br>
              <a:rPr lang="en-US" sz="2400" b="1" i="0">
                <a:effectLst/>
                <a:latin typeface="Manrope-Bold"/>
              </a:rPr>
            </a:br>
            <a:endParaRPr lang="en-US"/>
          </a:p>
        </p:txBody>
      </p:sp>
      <p:sp>
        <p:nvSpPr>
          <p:cNvPr id="3" name="Content Placeholder 2">
            <a:extLst>
              <a:ext uri="{FF2B5EF4-FFF2-40B4-BE49-F238E27FC236}">
                <a16:creationId xmlns:a16="http://schemas.microsoft.com/office/drawing/2014/main" id="{A6E23252-1CA8-4265-9F3E-7172E992ABF2}"/>
              </a:ext>
            </a:extLst>
          </p:cNvPr>
          <p:cNvSpPr>
            <a:spLocks noGrp="1"/>
          </p:cNvSpPr>
          <p:nvPr>
            <p:ph idx="1"/>
          </p:nvPr>
        </p:nvSpPr>
        <p:spPr/>
        <p:txBody>
          <a:bodyPr vert="horz" lIns="91440" tIns="45720" rIns="91440" bIns="45720" rtlCol="0" anchor="t">
            <a:normAutofit/>
          </a:bodyPr>
          <a:lstStyle/>
          <a:p>
            <a:r>
              <a:rPr lang="en-US" b="0" i="0">
                <a:solidFill>
                  <a:srgbClr val="313131"/>
                </a:solidFill>
                <a:effectLst/>
                <a:latin typeface="ProximaNova"/>
              </a:rPr>
              <a:t> </a:t>
            </a:r>
            <a:r>
              <a:rPr lang="en-US" sz="2400">
                <a:solidFill>
                  <a:srgbClr val="313131"/>
                </a:solidFill>
                <a:latin typeface="ProximaNova"/>
              </a:rPr>
              <a:t>M</a:t>
            </a:r>
            <a:r>
              <a:rPr lang="en-US" sz="2400" b="0" i="0">
                <a:solidFill>
                  <a:srgbClr val="313131"/>
                </a:solidFill>
                <a:effectLst/>
                <a:latin typeface="ProximaNova"/>
              </a:rPr>
              <a:t>ost psychiatric medications must be taken daily for years, even a lifetime, to avoid a relapse of the illness.</a:t>
            </a:r>
          </a:p>
          <a:p>
            <a:r>
              <a:rPr lang="en-US" sz="2400">
                <a:solidFill>
                  <a:srgbClr val="313131"/>
                </a:solidFill>
                <a:latin typeface="ProximaNova"/>
              </a:rPr>
              <a:t> </a:t>
            </a:r>
            <a:r>
              <a:rPr lang="en-US" sz="2400" b="0" i="0">
                <a:solidFill>
                  <a:srgbClr val="313131"/>
                </a:solidFill>
                <a:effectLst/>
                <a:latin typeface="ProximaNova"/>
              </a:rPr>
              <a:t>Psychiatrists frequently </a:t>
            </a:r>
            <a:r>
              <a:rPr lang="en-US" sz="2400" b="1" i="1">
                <a:solidFill>
                  <a:srgbClr val="313131"/>
                </a:solidFill>
                <a:effectLst/>
                <a:latin typeface="ProximaNova"/>
              </a:rPr>
              <a:t>must manage adverse effects or switch the patient to a different medication i</a:t>
            </a:r>
            <a:r>
              <a:rPr lang="en-US" sz="2400" b="0" i="0">
                <a:solidFill>
                  <a:srgbClr val="313131"/>
                </a:solidFill>
                <a:effectLst/>
                <a:latin typeface="ProximaNova"/>
              </a:rPr>
              <a:t>f a tolerability or safety issue emerges, which is very common in psychiatric practice.</a:t>
            </a:r>
          </a:p>
          <a:p>
            <a:r>
              <a:rPr lang="en-US" sz="2400">
                <a:solidFill>
                  <a:srgbClr val="313131"/>
                </a:solidFill>
                <a:latin typeface="ProximaNova"/>
              </a:rPr>
              <a:t> </a:t>
            </a:r>
            <a:r>
              <a:rPr lang="en-US" sz="2400" b="0" i="0">
                <a:solidFill>
                  <a:srgbClr val="313131"/>
                </a:solidFill>
                <a:effectLst/>
                <a:latin typeface="ProximaNova"/>
              </a:rPr>
              <a:t>A significant part of psychopharmacologic management includes ordering various </a:t>
            </a:r>
            <a:r>
              <a:rPr lang="en-US" sz="2400" b="1" i="0">
                <a:solidFill>
                  <a:srgbClr val="313131"/>
                </a:solidFill>
                <a:effectLst/>
                <a:latin typeface="ProximaNova"/>
              </a:rPr>
              <a:t>laboratory tests to monitor adverse reactions in major organ</a:t>
            </a:r>
            <a:r>
              <a:rPr lang="en-US" sz="2400" b="0" i="0">
                <a:solidFill>
                  <a:srgbClr val="313131"/>
                </a:solidFill>
                <a:effectLst/>
                <a:latin typeface="ProximaNova"/>
              </a:rPr>
              <a:t>s, especially the liver, kidney, and heart.</a:t>
            </a:r>
            <a:r>
              <a:rPr lang="en-US" sz="2400">
                <a:solidFill>
                  <a:srgbClr val="313131"/>
                </a:solidFill>
                <a:latin typeface="ProximaNova"/>
              </a:rPr>
              <a:t> </a:t>
            </a:r>
            <a:endParaRPr lang="en-US" sz="2400" b="0" i="0">
              <a:solidFill>
                <a:srgbClr val="313131"/>
              </a:solidFill>
              <a:effectLst/>
              <a:latin typeface="ProximaNova"/>
            </a:endParaRPr>
          </a:p>
          <a:p>
            <a:r>
              <a:rPr lang="en-US" sz="2400" b="0" i="0">
                <a:solidFill>
                  <a:srgbClr val="313131"/>
                </a:solidFill>
                <a:effectLst/>
                <a:latin typeface="ProximaNova"/>
              </a:rPr>
              <a:t>Additionally, psychiatric physicians must be constantly </a:t>
            </a:r>
            <a:r>
              <a:rPr lang="en-US" sz="2400" b="1" i="1">
                <a:solidFill>
                  <a:srgbClr val="313131"/>
                </a:solidFill>
                <a:effectLst/>
                <a:latin typeface="ProximaNova"/>
              </a:rPr>
              <a:t>cognizant of medications prescribed by other clinicians for comorbid medical conditions </a:t>
            </a:r>
            <a:endParaRPr lang="en-US" sz="2400" b="1" i="1"/>
          </a:p>
        </p:txBody>
      </p:sp>
    </p:spTree>
    <p:extLst>
      <p:ext uri="{BB962C8B-B14F-4D97-AF65-F5344CB8AC3E}">
        <p14:creationId xmlns:p14="http://schemas.microsoft.com/office/powerpoint/2010/main" val="325751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CF23-E390-4211-BE39-8D5D8637955F}"/>
              </a:ext>
            </a:extLst>
          </p:cNvPr>
          <p:cNvSpPr>
            <a:spLocks noGrp="1"/>
          </p:cNvSpPr>
          <p:nvPr>
            <p:ph type="title"/>
          </p:nvPr>
        </p:nvSpPr>
        <p:spPr/>
        <p:txBody>
          <a:bodyPr/>
          <a:lstStyle/>
          <a:p>
            <a:r>
              <a:rPr lang="en-US"/>
              <a:t> "</a:t>
            </a:r>
            <a:r>
              <a:rPr lang="en-US">
                <a:solidFill>
                  <a:srgbClr val="212121"/>
                </a:solidFill>
                <a:latin typeface="Merriweather"/>
              </a:rPr>
              <a:t>T</a:t>
            </a:r>
            <a:r>
              <a:rPr lang="en-US" sz="4400" b="0" i="0">
                <a:solidFill>
                  <a:srgbClr val="212121"/>
                </a:solidFill>
                <a:effectLst/>
                <a:latin typeface="Merriweather"/>
              </a:rPr>
              <a:t>reatment-resistant </a:t>
            </a:r>
            <a:r>
              <a:rPr lang="en-US">
                <a:solidFill>
                  <a:srgbClr val="212121"/>
                </a:solidFill>
                <a:latin typeface="Merriweather"/>
              </a:rPr>
              <a:t>: </a:t>
            </a:r>
            <a:r>
              <a:rPr lang="en-US" sz="4400" b="0" i="0">
                <a:solidFill>
                  <a:srgbClr val="212121"/>
                </a:solidFill>
                <a:effectLst/>
                <a:latin typeface="Merriweather"/>
              </a:rPr>
              <a:t>depression</a:t>
            </a:r>
            <a:r>
              <a:rPr lang="en-US">
                <a:solidFill>
                  <a:srgbClr val="212121"/>
                </a:solidFill>
                <a:latin typeface="Merriweather"/>
              </a:rPr>
              <a:t>".</a:t>
            </a:r>
            <a:endParaRPr lang="en-US">
              <a:latin typeface="Merriweather"/>
            </a:endParaRPr>
          </a:p>
        </p:txBody>
      </p:sp>
      <p:sp>
        <p:nvSpPr>
          <p:cNvPr id="3" name="Content Placeholder 2">
            <a:extLst>
              <a:ext uri="{FF2B5EF4-FFF2-40B4-BE49-F238E27FC236}">
                <a16:creationId xmlns:a16="http://schemas.microsoft.com/office/drawing/2014/main" id="{33088A2D-3BC0-4780-B7CB-C77D72CC3349}"/>
              </a:ext>
            </a:extLst>
          </p:cNvPr>
          <p:cNvSpPr>
            <a:spLocks noGrp="1"/>
          </p:cNvSpPr>
          <p:nvPr>
            <p:ph idx="1"/>
          </p:nvPr>
        </p:nvSpPr>
        <p:spPr/>
        <p:txBody>
          <a:bodyPr vert="horz" lIns="91440" tIns="45720" rIns="91440" bIns="45720" rtlCol="0" anchor="t">
            <a:normAutofit lnSpcReduction="10000"/>
          </a:bodyPr>
          <a:lstStyle/>
          <a:p>
            <a:r>
              <a:rPr lang="en-US" sz="2200" b="1" i="0" err="1">
                <a:solidFill>
                  <a:srgbClr val="212121"/>
                </a:solidFill>
                <a:effectLst/>
                <a:latin typeface="Merriweather"/>
              </a:rPr>
              <a:t>Auvelity</a:t>
            </a:r>
            <a:r>
              <a:rPr lang="en-US" sz="2200" b="0" i="0">
                <a:solidFill>
                  <a:srgbClr val="212121"/>
                </a:solidFill>
                <a:effectLst/>
                <a:latin typeface="Merriweather"/>
              </a:rPr>
              <a:t> works by combining two other drugs into one medication.</a:t>
            </a:r>
            <a:r>
              <a:rPr lang="en-US" sz="2200" b="1" i="0">
                <a:solidFill>
                  <a:srgbClr val="212121"/>
                </a:solidFill>
                <a:effectLst/>
                <a:latin typeface="Merriweather"/>
              </a:rPr>
              <a:t> Dextromethorphan</a:t>
            </a:r>
            <a:r>
              <a:rPr lang="en-US" sz="2200" b="0" i="0">
                <a:solidFill>
                  <a:srgbClr val="212121"/>
                </a:solidFill>
                <a:effectLst/>
                <a:latin typeface="Merriweather"/>
              </a:rPr>
              <a:t> is an older drug that has some modulating effects. The other drug in the combination, </a:t>
            </a:r>
            <a:r>
              <a:rPr lang="en-US" sz="2200" b="1">
                <a:solidFill>
                  <a:srgbClr val="212121"/>
                </a:solidFill>
                <a:latin typeface="Merriweather"/>
              </a:rPr>
              <a:t>bupropion</a:t>
            </a:r>
            <a:r>
              <a:rPr lang="en-US" sz="2200" b="1" i="0">
                <a:solidFill>
                  <a:srgbClr val="212121"/>
                </a:solidFill>
                <a:effectLst/>
                <a:latin typeface="Merriweather"/>
              </a:rPr>
              <a:t>,</a:t>
            </a:r>
            <a:r>
              <a:rPr lang="en-US" sz="2200" b="0" i="0">
                <a:solidFill>
                  <a:srgbClr val="212121"/>
                </a:solidFill>
                <a:effectLst/>
                <a:latin typeface="Merriweather"/>
              </a:rPr>
              <a:t> the purpose of bupropion in this medication is to slow the metabolism of dextromethorphan.</a:t>
            </a:r>
          </a:p>
          <a:p>
            <a:endParaRPr lang="en-US" sz="2200" b="0" i="0">
              <a:solidFill>
                <a:srgbClr val="212121"/>
              </a:solidFill>
              <a:effectLst/>
              <a:latin typeface="Merriweather" panose="00000500000000000000" pitchFamily="2" charset="0"/>
            </a:endParaRPr>
          </a:p>
          <a:p>
            <a:r>
              <a:rPr lang="en-US" sz="2200" b="0" i="0">
                <a:solidFill>
                  <a:srgbClr val="212121"/>
                </a:solidFill>
                <a:effectLst/>
                <a:latin typeface="Merriweather"/>
              </a:rPr>
              <a:t>The FDA has approved </a:t>
            </a:r>
            <a:r>
              <a:rPr lang="en-US" sz="2200" b="0" i="0" err="1">
                <a:solidFill>
                  <a:srgbClr val="212121"/>
                </a:solidFill>
                <a:effectLst/>
                <a:latin typeface="Merriweather"/>
              </a:rPr>
              <a:t>Auvelity</a:t>
            </a:r>
            <a:r>
              <a:rPr lang="en-US" sz="2200" b="0" i="0">
                <a:solidFill>
                  <a:srgbClr val="212121"/>
                </a:solidFill>
                <a:effectLst/>
                <a:latin typeface="Merriweather"/>
              </a:rPr>
              <a:t>, a new antidepressant that may treat symptoms faster than other medications.</a:t>
            </a:r>
          </a:p>
          <a:p>
            <a:pPr algn="l" fontAlgn="base">
              <a:buFont typeface="Arial" panose="020B0604020202020204" pitchFamily="34" charset="0"/>
              <a:buChar char="•"/>
            </a:pPr>
            <a:r>
              <a:rPr lang="en-US" sz="2200" b="0" i="0">
                <a:solidFill>
                  <a:srgbClr val="212121"/>
                </a:solidFill>
                <a:effectLst/>
                <a:latin typeface="Merriweather"/>
              </a:rPr>
              <a:t>The drug may be especially effective for individuals with t</a:t>
            </a:r>
            <a:r>
              <a:rPr lang="en-US" sz="2200" b="1" i="0">
                <a:solidFill>
                  <a:srgbClr val="212121"/>
                </a:solidFill>
                <a:effectLst/>
                <a:latin typeface="Merriweather"/>
              </a:rPr>
              <a:t>reatment-resistant depression</a:t>
            </a:r>
            <a:r>
              <a:rPr lang="en-US" sz="2200" b="0" i="0">
                <a:solidFill>
                  <a:srgbClr val="212121"/>
                </a:solidFill>
                <a:effectLst/>
                <a:latin typeface="Merriweather"/>
              </a:rPr>
              <a:t>.</a:t>
            </a:r>
          </a:p>
          <a:p>
            <a:pPr algn="l" fontAlgn="base">
              <a:buFont typeface="Arial" panose="020B0604020202020204" pitchFamily="34" charset="0"/>
              <a:buChar char="•"/>
            </a:pPr>
            <a:r>
              <a:rPr lang="en-US" sz="2200" b="0" i="0" err="1">
                <a:solidFill>
                  <a:srgbClr val="212121"/>
                </a:solidFill>
                <a:effectLst/>
                <a:latin typeface="Merriweather"/>
              </a:rPr>
              <a:t>Auvelity</a:t>
            </a:r>
            <a:r>
              <a:rPr lang="en-US" sz="2200" b="0" i="0">
                <a:solidFill>
                  <a:srgbClr val="212121"/>
                </a:solidFill>
                <a:effectLst/>
                <a:latin typeface="Merriweather"/>
              </a:rPr>
              <a:t> works on changing the levels of the </a:t>
            </a:r>
            <a:r>
              <a:rPr lang="en-US" sz="2200" b="1" i="1">
                <a:solidFill>
                  <a:srgbClr val="212121"/>
                </a:solidFill>
                <a:effectLst/>
                <a:latin typeface="Merriweather"/>
              </a:rPr>
              <a:t>neurotransmitter glutamate by acting on NMDA receptors.</a:t>
            </a:r>
          </a:p>
          <a:p>
            <a:pPr algn="l" fontAlgn="base">
              <a:buFont typeface="Arial" panose="020B0604020202020204" pitchFamily="34" charset="0"/>
              <a:buChar char="•"/>
            </a:pPr>
            <a:r>
              <a:rPr lang="en-US" sz="2200" b="0" i="0" err="1">
                <a:solidFill>
                  <a:srgbClr val="212121"/>
                </a:solidFill>
                <a:effectLst/>
                <a:latin typeface="Merriweather"/>
              </a:rPr>
              <a:t>Auvelity</a:t>
            </a:r>
            <a:r>
              <a:rPr lang="en-US" sz="2200" b="0" i="0">
                <a:solidFill>
                  <a:srgbClr val="212121"/>
                </a:solidFill>
                <a:effectLst/>
                <a:latin typeface="Merriweather"/>
              </a:rPr>
              <a:t> joins </a:t>
            </a:r>
            <a:r>
              <a:rPr lang="en-US" sz="2200" b="1" i="0">
                <a:solidFill>
                  <a:srgbClr val="212121"/>
                </a:solidFill>
                <a:effectLst/>
                <a:latin typeface="Merriweather"/>
              </a:rPr>
              <a:t>ketamine</a:t>
            </a:r>
            <a:r>
              <a:rPr lang="en-US" sz="2200" b="0" i="0">
                <a:solidFill>
                  <a:srgbClr val="212121"/>
                </a:solidFill>
                <a:effectLst/>
                <a:latin typeface="Merriweather"/>
              </a:rPr>
              <a:t> as a potential new wave of </a:t>
            </a:r>
            <a:r>
              <a:rPr lang="en-US" sz="2200" b="0" i="1">
                <a:solidFill>
                  <a:srgbClr val="212121"/>
                </a:solidFill>
                <a:effectLst/>
                <a:latin typeface="Merriweather"/>
              </a:rPr>
              <a:t>faster-acting antidepressants.</a:t>
            </a:r>
          </a:p>
          <a:p>
            <a:endParaRPr lang="en-US"/>
          </a:p>
        </p:txBody>
      </p:sp>
    </p:spTree>
    <p:extLst>
      <p:ext uri="{BB962C8B-B14F-4D97-AF65-F5344CB8AC3E}">
        <p14:creationId xmlns:p14="http://schemas.microsoft.com/office/powerpoint/2010/main" val="2308738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Auvelity is composed of dextromethorphan and bupropion">
            <a:extLst>
              <a:ext uri="{FF2B5EF4-FFF2-40B4-BE49-F238E27FC236}">
                <a16:creationId xmlns:a16="http://schemas.microsoft.com/office/drawing/2014/main" id="{D085A343-9046-4013-AE08-D5E04C1F42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93" r="-1" b="6132"/>
          <a:stretch/>
        </p:blipFill>
        <p:spPr bwMode="auto">
          <a:xfrm>
            <a:off x="2078658" y="457200"/>
            <a:ext cx="8034684"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56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Uncompetitive NMDA receptor antagonist and sigma-1 receptor agonist">
            <a:extLst>
              <a:ext uri="{FF2B5EF4-FFF2-40B4-BE49-F238E27FC236}">
                <a16:creationId xmlns:a16="http://schemas.microsoft.com/office/drawing/2014/main" id="{5EACBC9B-2415-4F3B-B99E-D9FCA5C01B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4200" y="457200"/>
            <a:ext cx="5943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24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B8E940-1153-41A5-8B01-9E82AB532716}"/>
              </a:ext>
            </a:extLst>
          </p:cNvPr>
          <p:cNvPicPr>
            <a:picLocks noChangeAspect="1"/>
          </p:cNvPicPr>
          <p:nvPr/>
        </p:nvPicPr>
        <p:blipFill>
          <a:blip r:embed="rId2"/>
          <a:stretch>
            <a:fillRect/>
          </a:stretch>
        </p:blipFill>
        <p:spPr>
          <a:xfrm>
            <a:off x="1013792" y="119269"/>
            <a:ext cx="10416208" cy="5208104"/>
          </a:xfrm>
          <a:prstGeom prst="rect">
            <a:avLst/>
          </a:prstGeom>
        </p:spPr>
      </p:pic>
    </p:spTree>
    <p:extLst>
      <p:ext uri="{BB962C8B-B14F-4D97-AF65-F5344CB8AC3E}">
        <p14:creationId xmlns:p14="http://schemas.microsoft.com/office/powerpoint/2010/main" val="918455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otential safety complications of psychotropic medications">
            <a:extLst>
              <a:ext uri="{FF2B5EF4-FFF2-40B4-BE49-F238E27FC236}">
                <a16:creationId xmlns:a16="http://schemas.microsoft.com/office/drawing/2014/main" id="{0B9D28AF-46AD-4C79-83D8-0F2FF4F5DC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9590" y="643467"/>
            <a:ext cx="410293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71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tentially intolerable adverse effects of psychotropic medications">
            <a:extLst>
              <a:ext uri="{FF2B5EF4-FFF2-40B4-BE49-F238E27FC236}">
                <a16:creationId xmlns:a16="http://schemas.microsoft.com/office/drawing/2014/main" id="{9177B79B-7F0A-42CC-A64D-D8C013A3C9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7565" y="643467"/>
            <a:ext cx="6496869" cy="5571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20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1744-08D7-9D4E-A17D-3FDD88A0EE2F}"/>
              </a:ext>
            </a:extLst>
          </p:cNvPr>
          <p:cNvSpPr>
            <a:spLocks noGrp="1"/>
          </p:cNvSpPr>
          <p:nvPr>
            <p:ph type="title"/>
          </p:nvPr>
        </p:nvSpPr>
        <p:spPr>
          <a:xfrm>
            <a:off x="2152650" y="400569"/>
            <a:ext cx="7886700" cy="623899"/>
          </a:xfrm>
        </p:spPr>
        <p:txBody>
          <a:bodyPr>
            <a:normAutofit/>
          </a:bodyPr>
          <a:lstStyle/>
          <a:p>
            <a:br>
              <a:rPr lang="en-US" sz="1400" dirty="0"/>
            </a:br>
            <a:r>
              <a:rPr lang="en-US" sz="1400" dirty="0"/>
              <a:t>Acknowledgment</a:t>
            </a:r>
          </a:p>
        </p:txBody>
      </p:sp>
      <p:sp>
        <p:nvSpPr>
          <p:cNvPr id="4" name="Content Placeholder 3">
            <a:extLst>
              <a:ext uri="{FF2B5EF4-FFF2-40B4-BE49-F238E27FC236}">
                <a16:creationId xmlns:a16="http://schemas.microsoft.com/office/drawing/2014/main" id="{8C276D17-46A5-2F45-96FA-8FB427AA5C80}"/>
              </a:ext>
            </a:extLst>
          </p:cNvPr>
          <p:cNvSpPr txBox="1">
            <a:spLocks noGrp="1"/>
          </p:cNvSpPr>
          <p:nvPr>
            <p:ph idx="1"/>
          </p:nvPr>
        </p:nvSpPr>
        <p:spPr>
          <a:xfrm>
            <a:off x="2152650" y="1024467"/>
            <a:ext cx="7886700" cy="3252172"/>
          </a:xfrm>
          <a:prstGeom prst="rect">
            <a:avLst/>
          </a:prstGeom>
          <a:noFill/>
        </p:spPr>
        <p:txBody>
          <a:bodyPr wrap="square" rtlCol="0">
            <a:spAutoFit/>
          </a:bodyPr>
          <a:lstStyle/>
          <a:p>
            <a:pPr marL="0" indent="0">
              <a:buNone/>
            </a:pPr>
            <a:r>
              <a:rPr lang="en-US" sz="1000" dirty="0"/>
              <a:t>Presented in 2022 by the Mental Health Technology Transfer Center (MHTTC) Network.</a:t>
            </a:r>
          </a:p>
          <a:p>
            <a:endParaRPr lang="en-US" sz="1000" dirty="0"/>
          </a:p>
          <a:p>
            <a:pPr marL="0" indent="0" defTabSz="457200">
              <a:lnSpc>
                <a:spcPct val="100000"/>
              </a:lnSpc>
              <a:spcBef>
                <a:spcPts val="0"/>
              </a:spcBef>
              <a:buNone/>
              <a:defRPr/>
            </a:pPr>
            <a:r>
              <a:rPr lang="en-US" sz="1000" dirty="0"/>
              <a:t>This presentation was prepared for the New England Mental Health Technology Transfer Center (MHTTC) Network under a cooperative agreement from the Substance Abuse and Mental Health Services Administration (SAMHSA). All material appearing in this publication, except that taken directly from copyrighted sources, is in the public domain and may be reproduced or copied without permission from SAMHSA or the authors. Citation of the source is appreciated. Do not reproduce or distribute this publication for a fee without specific, written authorization from </a:t>
            </a:r>
            <a:r>
              <a:rPr lang="en-US" sz="1000" dirty="0">
                <a:latin typeface="+mn-lt"/>
                <a:cs typeface="+mn-cs"/>
              </a:rPr>
              <a:t>New England MHTTC.  </a:t>
            </a:r>
            <a:r>
              <a:rPr lang="en-US" sz="1000" dirty="0"/>
              <a:t>For more information on obtaining copies of this publication, email us at </a:t>
            </a:r>
            <a:r>
              <a:rPr lang="en-US" sz="1000" dirty="0">
                <a:hlinkClick r:id="rId3"/>
              </a:rPr>
              <a:t>newengland@mhttcnetwork.org</a:t>
            </a:r>
            <a:r>
              <a:rPr lang="en-US" sz="1000" dirty="0"/>
              <a:t>. </a:t>
            </a:r>
            <a:br>
              <a:rPr lang="en-US" sz="1000" dirty="0"/>
            </a:br>
            <a:endParaRPr lang="en-US" sz="1000" dirty="0"/>
          </a:p>
          <a:p>
            <a:pPr marL="0" indent="0" defTabSz="457200">
              <a:lnSpc>
                <a:spcPct val="100000"/>
              </a:lnSpc>
              <a:spcBef>
                <a:spcPts val="0"/>
              </a:spcBef>
              <a:buNone/>
              <a:defRPr/>
            </a:pPr>
            <a:r>
              <a:rPr lang="en-US" sz="1000" dirty="0"/>
              <a:t>At the time of this publication, Miriam E. Delphin-</a:t>
            </a:r>
            <a:r>
              <a:rPr lang="en-US" sz="1000" dirty="0" err="1"/>
              <a:t>Rittmon</a:t>
            </a:r>
            <a:r>
              <a:rPr lang="en-US" sz="1000" dirty="0"/>
              <a:t>, </a:t>
            </a:r>
            <a:r>
              <a:rPr lang="en-US" sz="1000" dirty="0" err="1"/>
              <a:t>Ph.D</a:t>
            </a:r>
            <a:r>
              <a:rPr lang="en-US" sz="1000" dirty="0"/>
              <a:t>, served as Assistant Secretary for Mental Health and Substance Use in the U.S. Department of Health and Human Services and the Administrator of the Substance Abuse and Mental Health Services Administration.</a:t>
            </a:r>
          </a:p>
          <a:p>
            <a:pPr marL="0" indent="0">
              <a:buNone/>
            </a:pPr>
            <a:r>
              <a:rPr lang="en-US" sz="1000" dirty="0"/>
              <a:t>The opinions expressed herein are the view of TTC Network and do not reflect the official position of the Department of Health and Human Services (DHHS), SAMHSA. No official support or endorsement of DHHS, SAMHSA, for the opinions described in this document is intended or should be inferred.</a:t>
            </a:r>
          </a:p>
          <a:p>
            <a:pPr marL="0" indent="0">
              <a:buNone/>
            </a:pPr>
            <a:r>
              <a:rPr lang="en-US" sz="1000" dirty="0"/>
              <a:t>This work is supported by grants </a:t>
            </a:r>
            <a:r>
              <a:rPr lang="en-US" sz="1000" dirty="0">
                <a:solidFill>
                  <a:srgbClr val="CC4927"/>
                </a:solidFill>
              </a:rPr>
              <a:t>#1H79SM081775</a:t>
            </a:r>
            <a:r>
              <a:rPr lang="en-US" sz="1000" dirty="0"/>
              <a:t> from the Department of Health and Human Services, Substance Abuse and Mental Health Services Administration.</a:t>
            </a:r>
          </a:p>
          <a:p>
            <a:pPr marL="0" indent="0">
              <a:buNone/>
            </a:pPr>
            <a:r>
              <a:rPr lang="en-US" sz="1000" dirty="0"/>
              <a:t>Presented 2022</a:t>
            </a:r>
          </a:p>
        </p:txBody>
      </p:sp>
    </p:spTree>
    <p:extLst>
      <p:ext uri="{BB962C8B-B14F-4D97-AF65-F5344CB8AC3E}">
        <p14:creationId xmlns:p14="http://schemas.microsoft.com/office/powerpoint/2010/main" val="2006445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8A39FD-1524-49CA-B45B-77ED8AE8C831}"/>
              </a:ext>
            </a:extLst>
          </p:cNvPr>
          <p:cNvPicPr>
            <a:picLocks noChangeAspect="1"/>
          </p:cNvPicPr>
          <p:nvPr/>
        </p:nvPicPr>
        <p:blipFill>
          <a:blip r:embed="rId2"/>
          <a:stretch>
            <a:fillRect/>
          </a:stretch>
        </p:blipFill>
        <p:spPr>
          <a:xfrm>
            <a:off x="19291" y="0"/>
            <a:ext cx="12153418" cy="6858000"/>
          </a:xfrm>
          <a:prstGeom prst="rect">
            <a:avLst/>
          </a:prstGeom>
        </p:spPr>
      </p:pic>
    </p:spTree>
    <p:extLst>
      <p:ext uri="{BB962C8B-B14F-4D97-AF65-F5344CB8AC3E}">
        <p14:creationId xmlns:p14="http://schemas.microsoft.com/office/powerpoint/2010/main" val="1803739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C2E49-E9FF-4FD8-ADE8-509C006C18C3}"/>
              </a:ext>
            </a:extLst>
          </p:cNvPr>
          <p:cNvSpPr>
            <a:spLocks noGrp="1"/>
          </p:cNvSpPr>
          <p:nvPr>
            <p:ph type="title"/>
          </p:nvPr>
        </p:nvSpPr>
        <p:spPr/>
        <p:txBody>
          <a:bodyPr/>
          <a:lstStyle/>
          <a:p>
            <a:r>
              <a:rPr lang="en-US" b="1">
                <a:solidFill>
                  <a:srgbClr val="4D4D4D"/>
                </a:solidFill>
                <a:latin typeface="adelle-sans"/>
              </a:rPr>
              <a:t>N</a:t>
            </a:r>
            <a:r>
              <a:rPr lang="en-US" b="1" i="0">
                <a:solidFill>
                  <a:srgbClr val="4D4D4D"/>
                </a:solidFill>
                <a:effectLst/>
                <a:latin typeface="adelle-sans"/>
              </a:rPr>
              <a:t>onpharmacologic treatments</a:t>
            </a:r>
            <a:br>
              <a:rPr lang="en-US" b="1" i="0">
                <a:solidFill>
                  <a:srgbClr val="4D4D4D"/>
                </a:solidFill>
                <a:effectLst/>
                <a:latin typeface="adelle-sans"/>
              </a:rPr>
            </a:br>
            <a:endParaRPr lang="en-US"/>
          </a:p>
        </p:txBody>
      </p:sp>
      <p:sp>
        <p:nvSpPr>
          <p:cNvPr id="3" name="Content Placeholder 2">
            <a:extLst>
              <a:ext uri="{FF2B5EF4-FFF2-40B4-BE49-F238E27FC236}">
                <a16:creationId xmlns:a16="http://schemas.microsoft.com/office/drawing/2014/main" id="{A6E23252-1CA8-4265-9F3E-7172E992ABF2}"/>
              </a:ext>
            </a:extLst>
          </p:cNvPr>
          <p:cNvSpPr>
            <a:spLocks noGrp="1"/>
          </p:cNvSpPr>
          <p:nvPr>
            <p:ph idx="1"/>
          </p:nvPr>
        </p:nvSpPr>
        <p:spPr/>
        <p:txBody>
          <a:bodyPr>
            <a:normAutofit fontScale="92500"/>
          </a:bodyPr>
          <a:lstStyle/>
          <a:p>
            <a:r>
              <a:rPr lang="en-US" b="0" i="0">
                <a:solidFill>
                  <a:srgbClr val="313131"/>
                </a:solidFill>
                <a:effectLst/>
                <a:latin typeface="ProximaNova"/>
              </a:rPr>
              <a:t>Psychotherapy’s many benefits: improving insight, enhancing adherence, improving self-esteem, reducing risky behaviors, guiding stress management and coping skills, modifying unhealthy beliefs, and ultimately relieving symptoms such as anxiety and depression) </a:t>
            </a:r>
            <a:r>
              <a:rPr lang="en-US" b="1" i="1">
                <a:solidFill>
                  <a:srgbClr val="313131"/>
                </a:solidFill>
                <a:effectLst/>
                <a:latin typeface="ProximaNova"/>
              </a:rPr>
              <a:t>are achieved without any somatic adverse effects</a:t>
            </a:r>
            <a:r>
              <a:rPr lang="en-US" b="0" i="0">
                <a:solidFill>
                  <a:srgbClr val="313131"/>
                </a:solidFill>
                <a:effectLst/>
                <a:latin typeface="ProximaNova"/>
              </a:rPr>
              <a:t>!.</a:t>
            </a:r>
          </a:p>
          <a:p>
            <a:r>
              <a:rPr lang="en-US" b="0" i="0">
                <a:solidFill>
                  <a:srgbClr val="313131"/>
                </a:solidFill>
                <a:effectLst/>
                <a:latin typeface="ProximaNova"/>
              </a:rPr>
              <a:t>Psychotherapy has also been shown to </a:t>
            </a:r>
            <a:r>
              <a:rPr lang="en-US" b="1" i="1">
                <a:solidFill>
                  <a:srgbClr val="313131"/>
                </a:solidFill>
                <a:effectLst/>
                <a:latin typeface="ProximaNova"/>
              </a:rPr>
              <a:t>induce neuroplasticity and reduce inflammatory biomarkers.</a:t>
            </a:r>
          </a:p>
          <a:p>
            <a:r>
              <a:rPr lang="en-US" b="1" i="1">
                <a:solidFill>
                  <a:srgbClr val="313131"/>
                </a:solidFill>
                <a:effectLst/>
                <a:latin typeface="ProximaNova"/>
              </a:rPr>
              <a:t>Neuromodulation</a:t>
            </a:r>
            <a:r>
              <a:rPr lang="en-US" b="0" i="0">
                <a:solidFill>
                  <a:srgbClr val="313131"/>
                </a:solidFill>
                <a:effectLst/>
                <a:latin typeface="ProximaNova"/>
              </a:rPr>
              <a:t> may very well be the future of psychiatric therapeutics. It targets the brain and avoids the body, thus achieving efficacy with minimal systemic tolerability. ECT, TMS, VNS. </a:t>
            </a:r>
            <a:endParaRPr lang="en-US"/>
          </a:p>
        </p:txBody>
      </p:sp>
    </p:spTree>
    <p:extLst>
      <p:ext uri="{BB962C8B-B14F-4D97-AF65-F5344CB8AC3E}">
        <p14:creationId xmlns:p14="http://schemas.microsoft.com/office/powerpoint/2010/main" val="832798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044393-C91F-4339-9B88-22D522095AEE}"/>
              </a:ext>
            </a:extLst>
          </p:cNvPr>
          <p:cNvPicPr>
            <a:picLocks noChangeAspect="1"/>
          </p:cNvPicPr>
          <p:nvPr/>
        </p:nvPicPr>
        <p:blipFill>
          <a:blip r:embed="rId2"/>
          <a:stretch>
            <a:fillRect/>
          </a:stretch>
        </p:blipFill>
        <p:spPr>
          <a:xfrm>
            <a:off x="2769705" y="523870"/>
            <a:ext cx="5261112" cy="7899568"/>
          </a:xfrm>
          <a:prstGeom prst="rect">
            <a:avLst/>
          </a:prstGeom>
        </p:spPr>
      </p:pic>
    </p:spTree>
    <p:extLst>
      <p:ext uri="{BB962C8B-B14F-4D97-AF65-F5344CB8AC3E}">
        <p14:creationId xmlns:p14="http://schemas.microsoft.com/office/powerpoint/2010/main" val="2959181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102A85-A2B0-4365-9C33-DC20D03DD2E2}"/>
              </a:ext>
            </a:extLst>
          </p:cNvPr>
          <p:cNvPicPr>
            <a:picLocks noChangeAspect="1"/>
          </p:cNvPicPr>
          <p:nvPr/>
        </p:nvPicPr>
        <p:blipFill rotWithShape="1">
          <a:blip r:embed="rId2"/>
          <a:srcRect t="4334" r="-1" b="-1"/>
          <a:stretch/>
        </p:blipFill>
        <p:spPr>
          <a:xfrm>
            <a:off x="321733" y="321733"/>
            <a:ext cx="11548534" cy="6214534"/>
          </a:xfrm>
          <a:prstGeom prst="rect">
            <a:avLst/>
          </a:prstGeom>
        </p:spPr>
      </p:pic>
    </p:spTree>
    <p:extLst>
      <p:ext uri="{BB962C8B-B14F-4D97-AF65-F5344CB8AC3E}">
        <p14:creationId xmlns:p14="http://schemas.microsoft.com/office/powerpoint/2010/main" val="1938922185"/>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6D8C-612C-4910-8328-FF1729365427}"/>
              </a:ext>
            </a:extLst>
          </p:cNvPr>
          <p:cNvSpPr>
            <a:spLocks noGrp="1"/>
          </p:cNvSpPr>
          <p:nvPr>
            <p:ph type="title"/>
          </p:nvPr>
        </p:nvSpPr>
        <p:spPr/>
        <p:txBody>
          <a:bodyPr/>
          <a:lstStyle/>
          <a:p>
            <a:r>
              <a:rPr lang="en-US">
                <a:solidFill>
                  <a:srgbClr val="212121"/>
                </a:solidFill>
                <a:latin typeface="Cambria" panose="02040503050406030204" pitchFamily="18" charset="0"/>
              </a:rPr>
              <a:t>M</a:t>
            </a:r>
            <a:r>
              <a:rPr lang="en-US" b="0" i="0">
                <a:solidFill>
                  <a:srgbClr val="212121"/>
                </a:solidFill>
                <a:effectLst/>
                <a:latin typeface="Cambria" panose="02040503050406030204" pitchFamily="18" charset="0"/>
              </a:rPr>
              <a:t>easures of adherence,</a:t>
            </a:r>
            <a:endParaRPr lang="en-US"/>
          </a:p>
        </p:txBody>
      </p:sp>
      <p:sp>
        <p:nvSpPr>
          <p:cNvPr id="3" name="Content Placeholder 2">
            <a:extLst>
              <a:ext uri="{FF2B5EF4-FFF2-40B4-BE49-F238E27FC236}">
                <a16:creationId xmlns:a16="http://schemas.microsoft.com/office/drawing/2014/main" id="{067E5FE5-E7FE-4B91-AB1B-BE666567B6FF}"/>
              </a:ext>
            </a:extLst>
          </p:cNvPr>
          <p:cNvSpPr>
            <a:spLocks noGrp="1"/>
          </p:cNvSpPr>
          <p:nvPr>
            <p:ph idx="1"/>
          </p:nvPr>
        </p:nvSpPr>
        <p:spPr/>
        <p:txBody>
          <a:bodyPr/>
          <a:lstStyle/>
          <a:p>
            <a:r>
              <a:rPr lang="en-US" b="1" i="1">
                <a:solidFill>
                  <a:srgbClr val="212121"/>
                </a:solidFill>
                <a:effectLst/>
                <a:latin typeface="Cambria" panose="02040503050406030204" pitchFamily="18" charset="0"/>
              </a:rPr>
              <a:t>Blood levels and pill counts </a:t>
            </a:r>
            <a:r>
              <a:rPr lang="en-US" b="0" i="0">
                <a:solidFill>
                  <a:srgbClr val="212121"/>
                </a:solidFill>
                <a:effectLst/>
                <a:latin typeface="Cambria" panose="02040503050406030204" pitchFamily="18" charset="0"/>
              </a:rPr>
              <a:t>are more direct but unless they are a part of routine clinical care, they are impractical in many clinical and research settings.</a:t>
            </a:r>
          </a:p>
          <a:p>
            <a:r>
              <a:rPr lang="en-US" b="0" i="0">
                <a:solidFill>
                  <a:srgbClr val="212121"/>
                </a:solidFill>
                <a:effectLst/>
                <a:latin typeface="Cambria" panose="02040503050406030204" pitchFamily="18" charset="0"/>
              </a:rPr>
              <a:t> Furthermore, it still is possible to “fake” either of these measures, </a:t>
            </a:r>
            <a:r>
              <a:rPr lang="en-US" b="1" i="1">
                <a:solidFill>
                  <a:srgbClr val="212121"/>
                </a:solidFill>
                <a:effectLst/>
                <a:latin typeface="Cambria" panose="02040503050406030204" pitchFamily="18" charset="0"/>
              </a:rPr>
              <a:t>such as by throwing pills away in the case of pill counts </a:t>
            </a:r>
            <a:r>
              <a:rPr lang="en-US" b="0" i="0">
                <a:solidFill>
                  <a:srgbClr val="212121"/>
                </a:solidFill>
                <a:effectLst/>
                <a:latin typeface="Cambria" panose="02040503050406030204" pitchFamily="18" charset="0"/>
              </a:rPr>
              <a:t>or in taking medication on the day of the blood test. </a:t>
            </a:r>
          </a:p>
          <a:p>
            <a:r>
              <a:rPr lang="en-US" b="0" i="0">
                <a:solidFill>
                  <a:srgbClr val="212121"/>
                </a:solidFill>
                <a:effectLst/>
                <a:latin typeface="Cambria" panose="02040503050406030204" pitchFamily="18" charset="0"/>
              </a:rPr>
              <a:t>A newer technology, </a:t>
            </a:r>
            <a:r>
              <a:rPr lang="en-US" b="1" i="1">
                <a:solidFill>
                  <a:srgbClr val="212121"/>
                </a:solidFill>
                <a:effectLst/>
                <a:latin typeface="Cambria" panose="02040503050406030204" pitchFamily="18" charset="0"/>
              </a:rPr>
              <a:t>Micro Electronic Monitoring Systems (</a:t>
            </a:r>
            <a:r>
              <a:rPr lang="en-US" b="0" i="0" err="1">
                <a:solidFill>
                  <a:srgbClr val="212121"/>
                </a:solidFill>
                <a:effectLst/>
                <a:latin typeface="Cambria" panose="02040503050406030204" pitchFamily="18" charset="0"/>
              </a:rPr>
              <a:t>M.E</a:t>
            </a:r>
            <a:r>
              <a:rPr lang="en-US" b="0" i="0">
                <a:solidFill>
                  <a:srgbClr val="212121"/>
                </a:solidFill>
                <a:effectLst/>
                <a:latin typeface="Cambria" panose="02040503050406030204" pitchFamily="18" charset="0"/>
              </a:rPr>
              <a:t> MS), involves tiny sensors placed in pill bottles that record a time stamp upon opening the bottle.</a:t>
            </a:r>
            <a:endParaRPr lang="en-US"/>
          </a:p>
        </p:txBody>
      </p:sp>
    </p:spTree>
    <p:extLst>
      <p:ext uri="{BB962C8B-B14F-4D97-AF65-F5344CB8AC3E}">
        <p14:creationId xmlns:p14="http://schemas.microsoft.com/office/powerpoint/2010/main" val="1817797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C8867-6B1C-4126-9B6A-BA86BCD2C27E}"/>
              </a:ext>
            </a:extLst>
          </p:cNvPr>
          <p:cNvSpPr>
            <a:spLocks noGrp="1"/>
          </p:cNvSpPr>
          <p:nvPr>
            <p:ph type="title"/>
          </p:nvPr>
        </p:nvSpPr>
        <p:spPr/>
        <p:txBody>
          <a:bodyPr/>
          <a:lstStyle/>
          <a:p>
            <a:r>
              <a:rPr lang="en-US"/>
              <a:t>Motivational interviewing</a:t>
            </a:r>
          </a:p>
        </p:txBody>
      </p:sp>
      <p:sp>
        <p:nvSpPr>
          <p:cNvPr id="3" name="Content Placeholder 2">
            <a:extLst>
              <a:ext uri="{FF2B5EF4-FFF2-40B4-BE49-F238E27FC236}">
                <a16:creationId xmlns:a16="http://schemas.microsoft.com/office/drawing/2014/main" id="{63801E6E-5C4D-4267-A71F-1B89C0A6B46C}"/>
              </a:ext>
            </a:extLst>
          </p:cNvPr>
          <p:cNvSpPr>
            <a:spLocks noGrp="1"/>
          </p:cNvSpPr>
          <p:nvPr>
            <p:ph idx="1"/>
          </p:nvPr>
        </p:nvSpPr>
        <p:spPr/>
        <p:txBody>
          <a:bodyPr vert="horz" lIns="91440" tIns="45720" rIns="91440" bIns="45720" rtlCol="0" anchor="t">
            <a:normAutofit/>
          </a:bodyPr>
          <a:lstStyle/>
          <a:p>
            <a:r>
              <a:rPr lang="en-US" sz="2000"/>
              <a:t>MI  is a complex clinical style for eliciting the </a:t>
            </a:r>
            <a:r>
              <a:rPr lang="en-US" sz="2000" b="1" i="1"/>
              <a:t>client’s own values and motivations for change</a:t>
            </a:r>
            <a:r>
              <a:rPr lang="en-US" sz="2000"/>
              <a:t>. </a:t>
            </a:r>
            <a:endParaRPr lang="en-US" sz="2000">
              <a:cs typeface="Calibri"/>
            </a:endParaRPr>
          </a:p>
          <a:p>
            <a:r>
              <a:rPr lang="en-US" sz="2000"/>
              <a:t>It is far more about listening than telling, about evoking rather than instilling. MI communicates not, “I have what you need,” but instead, “</a:t>
            </a:r>
            <a:r>
              <a:rPr lang="en-US" sz="2000" b="1" i="1"/>
              <a:t>You have what you need, and together we will find it</a:t>
            </a:r>
            <a:r>
              <a:rPr lang="en-US" sz="2000"/>
              <a:t>.”</a:t>
            </a:r>
            <a:endParaRPr lang="en-US" sz="2000">
              <a:cs typeface="Calibri"/>
            </a:endParaRPr>
          </a:p>
          <a:p>
            <a:r>
              <a:rPr lang="en-US" sz="2000">
                <a:ea typeface="+mn-lt"/>
                <a:cs typeface="+mn-lt"/>
              </a:rPr>
              <a:t>Several psychiatrists who are leading researchers in psychopharmacology have also undertaken research validating medical psychotherapy.</a:t>
            </a:r>
          </a:p>
          <a:p>
            <a:r>
              <a:rPr lang="en-US" sz="2000">
                <a:solidFill>
                  <a:srgbClr val="212121"/>
                </a:solidFill>
                <a:ea typeface="+mn-lt"/>
                <a:cs typeface="+mn-lt"/>
              </a:rPr>
              <a:t>. There is an inevitable  in psychiatry, and the </a:t>
            </a:r>
            <a:r>
              <a:rPr lang="en-US" sz="2000" b="1">
                <a:solidFill>
                  <a:srgbClr val="212121"/>
                </a:solidFill>
                <a:ea typeface="+mn-lt"/>
                <a:cs typeface="+mn-lt"/>
              </a:rPr>
              <a:t>meaning ascribed to the prescription of drugs</a:t>
            </a:r>
            <a:r>
              <a:rPr lang="en-US" sz="2000">
                <a:solidFill>
                  <a:srgbClr val="212121"/>
                </a:solidFill>
                <a:ea typeface="+mn-lt"/>
                <a:cs typeface="+mn-lt"/>
              </a:rPr>
              <a:t> has an impact on the doctor-patient </a:t>
            </a:r>
            <a:r>
              <a:rPr lang="en-US" sz="2000" err="1">
                <a:solidFill>
                  <a:srgbClr val="212121"/>
                </a:solidFill>
                <a:ea typeface="+mn-lt"/>
                <a:cs typeface="+mn-lt"/>
              </a:rPr>
              <a:t>relationship.erstanding</a:t>
            </a:r>
            <a:r>
              <a:rPr lang="en-US" sz="2000">
                <a:solidFill>
                  <a:srgbClr val="212121"/>
                </a:solidFill>
                <a:ea typeface="+mn-lt"/>
                <a:cs typeface="+mn-lt"/>
              </a:rPr>
              <a:t> the psychodynamic issues is crucial for the success of psychopharmacology.</a:t>
            </a:r>
            <a:endParaRPr lang="en-US">
              <a:solidFill>
                <a:srgbClr val="000000"/>
              </a:solidFill>
              <a:ea typeface="+mn-lt"/>
              <a:cs typeface="+mn-lt"/>
            </a:endParaRPr>
          </a:p>
          <a:p>
            <a:r>
              <a:rPr lang="en-US" sz="2000">
                <a:solidFill>
                  <a:srgbClr val="212121"/>
                </a:solidFill>
                <a:ea typeface="+mn-lt"/>
                <a:cs typeface="+mn-lt"/>
              </a:rPr>
              <a:t> </a:t>
            </a:r>
            <a:r>
              <a:rPr lang="en-US" sz="2000" b="1">
                <a:solidFill>
                  <a:srgbClr val="212121"/>
                </a:solidFill>
                <a:ea typeface="+mn-lt"/>
                <a:cs typeface="+mn-lt"/>
              </a:rPr>
              <a:t>Psychodynamic psychopharmacotherapy</a:t>
            </a:r>
            <a:r>
              <a:rPr lang="en-US" sz="2000">
                <a:solidFill>
                  <a:srgbClr val="212121"/>
                </a:solidFill>
                <a:ea typeface="+mn-lt"/>
                <a:cs typeface="+mn-lt"/>
              </a:rPr>
              <a:t> represents an integration of biological psychiatry and psychodynamic insights and techniques.</a:t>
            </a:r>
            <a:endParaRPr lang="en-US">
              <a:cs typeface="Calibri"/>
            </a:endParaRPr>
          </a:p>
          <a:p>
            <a:endParaRPr lang="en-US" sz="2000">
              <a:cs typeface="Calibri"/>
            </a:endParaRPr>
          </a:p>
        </p:txBody>
      </p:sp>
    </p:spTree>
    <p:extLst>
      <p:ext uri="{BB962C8B-B14F-4D97-AF65-F5344CB8AC3E}">
        <p14:creationId xmlns:p14="http://schemas.microsoft.com/office/powerpoint/2010/main" val="3245697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C2E49-E9FF-4FD8-ADE8-509C006C18C3}"/>
              </a:ext>
            </a:extLst>
          </p:cNvPr>
          <p:cNvSpPr>
            <a:spLocks noGrp="1"/>
          </p:cNvSpPr>
          <p:nvPr>
            <p:ph type="title"/>
          </p:nvPr>
        </p:nvSpPr>
        <p:spPr>
          <a:xfrm>
            <a:off x="1231900" y="681038"/>
            <a:ext cx="10490200" cy="1009651"/>
          </a:xfrm>
        </p:spPr>
        <p:txBody>
          <a:bodyPr>
            <a:normAutofit fontScale="90000"/>
          </a:bodyPr>
          <a:lstStyle/>
          <a:p>
            <a:pPr algn="l">
              <a:lnSpc>
                <a:spcPts val="2250"/>
              </a:lnSpc>
              <a:spcBef>
                <a:spcPts val="2000"/>
              </a:spcBef>
              <a:spcAft>
                <a:spcPts val="1000"/>
              </a:spcAft>
            </a:pPr>
            <a:br>
              <a:rPr lang="en-US" sz="1200" b="0" i="0">
                <a:solidFill>
                  <a:srgbClr val="212121"/>
                </a:solidFill>
                <a:effectLst/>
                <a:latin typeface="Helvetica Neue"/>
              </a:rPr>
            </a:br>
            <a:r>
              <a:rPr lang="en-US" sz="3100" b="0" i="0">
                <a:solidFill>
                  <a:srgbClr val="000000"/>
                </a:solidFill>
                <a:effectLst/>
                <a:latin typeface="Cambria" panose="02040503050406030204" pitchFamily="18" charset="0"/>
              </a:rPr>
              <a:t>Motivational Pharmacotherapy on Treatment Retention among Depressed Latinos</a:t>
            </a:r>
            <a:br>
              <a:rPr lang="en-US" sz="3100" b="0" i="0">
                <a:solidFill>
                  <a:srgbClr val="000000"/>
                </a:solidFill>
                <a:effectLst/>
                <a:latin typeface="Cambria" panose="02040503050406030204" pitchFamily="18" charset="0"/>
              </a:rPr>
            </a:br>
            <a:br>
              <a:rPr lang="en-US" sz="3100" b="0" i="0">
                <a:solidFill>
                  <a:srgbClr val="212121"/>
                </a:solidFill>
                <a:effectLst/>
                <a:latin typeface="Helvetica Neue"/>
              </a:rPr>
            </a:br>
            <a:endParaRPr lang="en-US" sz="3100"/>
          </a:p>
        </p:txBody>
      </p:sp>
      <p:sp>
        <p:nvSpPr>
          <p:cNvPr id="3" name="Content Placeholder 2">
            <a:extLst>
              <a:ext uri="{FF2B5EF4-FFF2-40B4-BE49-F238E27FC236}">
                <a16:creationId xmlns:a16="http://schemas.microsoft.com/office/drawing/2014/main" id="{A6E23252-1CA8-4265-9F3E-7172E992ABF2}"/>
              </a:ext>
            </a:extLst>
          </p:cNvPr>
          <p:cNvSpPr>
            <a:spLocks noGrp="1"/>
          </p:cNvSpPr>
          <p:nvPr>
            <p:ph idx="1"/>
          </p:nvPr>
        </p:nvSpPr>
        <p:spPr>
          <a:xfrm>
            <a:off x="1020417" y="2173357"/>
            <a:ext cx="10333383" cy="4003605"/>
          </a:xfrm>
        </p:spPr>
        <p:txBody>
          <a:bodyPr>
            <a:normAutofit/>
          </a:bodyPr>
          <a:lstStyle/>
          <a:p>
            <a:r>
              <a:rPr lang="en-US" sz="2000" b="0" i="0">
                <a:solidFill>
                  <a:srgbClr val="212121"/>
                </a:solidFill>
                <a:effectLst/>
                <a:latin typeface="Cambria" panose="02040503050406030204" pitchFamily="18" charset="0"/>
              </a:rPr>
              <a:t>Compared to non-Latino Whites, US racial/ethnic </a:t>
            </a:r>
            <a:r>
              <a:rPr lang="en-US" sz="2000" b="1" i="1">
                <a:solidFill>
                  <a:srgbClr val="212121"/>
                </a:solidFill>
                <a:effectLst/>
                <a:latin typeface="Cambria" panose="02040503050406030204" pitchFamily="18" charset="0"/>
              </a:rPr>
              <a:t>minority groups show higher non-adherence with outpatient antidepressant therapy, including lower retention</a:t>
            </a:r>
            <a:r>
              <a:rPr lang="en-US" sz="2000" b="0" i="0">
                <a:solidFill>
                  <a:srgbClr val="212121"/>
                </a:solidFill>
                <a:effectLst/>
                <a:latin typeface="Cambria" panose="02040503050406030204" pitchFamily="18" charset="0"/>
              </a:rPr>
              <a:t>, despite adjusting for sociodemographic and insurance covariates. </a:t>
            </a:r>
          </a:p>
          <a:p>
            <a:r>
              <a:rPr lang="en-US" sz="2000" b="0" i="0">
                <a:solidFill>
                  <a:srgbClr val="212121"/>
                </a:solidFill>
                <a:effectLst/>
                <a:latin typeface="Cambria" panose="02040503050406030204" pitchFamily="18" charset="0"/>
              </a:rPr>
              <a:t>Culturally salient concerns about antidepressants leading to ambivalence about treatment engagement may contribute to this discrepancy.</a:t>
            </a:r>
          </a:p>
          <a:p>
            <a:r>
              <a:rPr lang="en-US" sz="2000">
                <a:solidFill>
                  <a:srgbClr val="212121"/>
                </a:solidFill>
                <a:latin typeface="Cambria" panose="02040503050406030204" pitchFamily="18" charset="0"/>
              </a:rPr>
              <a:t>O</a:t>
            </a:r>
            <a:r>
              <a:rPr lang="en-US" sz="2000" b="0" i="0">
                <a:solidFill>
                  <a:srgbClr val="212121"/>
                </a:solidFill>
                <a:effectLst/>
                <a:latin typeface="Cambria" panose="02040503050406030204" pitchFamily="18" charset="0"/>
              </a:rPr>
              <a:t>utcome measures further </a:t>
            </a:r>
            <a:r>
              <a:rPr lang="en-US" sz="2000" b="1" i="1">
                <a:solidFill>
                  <a:srgbClr val="212121"/>
                </a:solidFill>
                <a:effectLst/>
                <a:latin typeface="Cambria" panose="02040503050406030204" pitchFamily="18" charset="0"/>
              </a:rPr>
              <a:t>support the usefulness of Motivational Pharmacotherapy</a:t>
            </a:r>
            <a:r>
              <a:rPr lang="en-US" sz="2000" b="0" i="0">
                <a:solidFill>
                  <a:srgbClr val="212121"/>
                </a:solidFill>
                <a:effectLst/>
                <a:latin typeface="Cambria" panose="02040503050406030204" pitchFamily="18" charset="0"/>
              </a:rPr>
              <a:t>, which resulted in </a:t>
            </a:r>
            <a:r>
              <a:rPr lang="en-US" sz="2000" b="1" i="1">
                <a:solidFill>
                  <a:srgbClr val="212121"/>
                </a:solidFill>
                <a:effectLst/>
                <a:latin typeface="Cambria" panose="02040503050406030204" pitchFamily="18" charset="0"/>
              </a:rPr>
              <a:t>significant improvement in symptoms, functioning, and quality of life, and in high rates of response and remission for our participants</a:t>
            </a:r>
            <a:r>
              <a:rPr lang="en-US" sz="2000" b="0" i="0">
                <a:solidFill>
                  <a:srgbClr val="212121"/>
                </a:solidFill>
                <a:effectLst/>
                <a:latin typeface="Cambria" panose="02040503050406030204" pitchFamily="18" charset="0"/>
              </a:rPr>
              <a:t>. </a:t>
            </a:r>
          </a:p>
          <a:p>
            <a:r>
              <a:rPr lang="en-US" sz="2000" b="0" i="0">
                <a:solidFill>
                  <a:srgbClr val="212121"/>
                </a:solidFill>
                <a:effectLst/>
                <a:latin typeface="Cambria" panose="02040503050406030204" pitchFamily="18" charset="0"/>
              </a:rPr>
              <a:t>This is consistent with previous research showing that for antidepressant trials Latino completers have had high response rates </a:t>
            </a:r>
            <a:endParaRPr lang="en-US" sz="2000"/>
          </a:p>
        </p:txBody>
      </p:sp>
    </p:spTree>
    <p:extLst>
      <p:ext uri="{BB962C8B-B14F-4D97-AF65-F5344CB8AC3E}">
        <p14:creationId xmlns:p14="http://schemas.microsoft.com/office/powerpoint/2010/main" val="899338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C2E49-E9FF-4FD8-ADE8-509C006C18C3}"/>
              </a:ext>
            </a:extLst>
          </p:cNvPr>
          <p:cNvSpPr>
            <a:spLocks noGrp="1"/>
          </p:cNvSpPr>
          <p:nvPr>
            <p:ph type="title"/>
          </p:nvPr>
        </p:nvSpPr>
        <p:spPr/>
        <p:txBody>
          <a:bodyPr/>
          <a:lstStyle/>
          <a:p>
            <a:r>
              <a:rPr lang="en-US"/>
              <a:t>Motivational Pharmacotherapy</a:t>
            </a:r>
          </a:p>
        </p:txBody>
      </p:sp>
      <p:sp>
        <p:nvSpPr>
          <p:cNvPr id="3" name="Content Placeholder 2">
            <a:extLst>
              <a:ext uri="{FF2B5EF4-FFF2-40B4-BE49-F238E27FC236}">
                <a16:creationId xmlns:a16="http://schemas.microsoft.com/office/drawing/2014/main" id="{A6E23252-1CA8-4265-9F3E-7172E992ABF2}"/>
              </a:ext>
            </a:extLst>
          </p:cNvPr>
          <p:cNvSpPr>
            <a:spLocks noGrp="1"/>
          </p:cNvSpPr>
          <p:nvPr>
            <p:ph idx="1"/>
          </p:nvPr>
        </p:nvSpPr>
        <p:spPr/>
        <p:txBody>
          <a:bodyPr vert="horz" lIns="91440" tIns="45720" rIns="91440" bIns="45720" rtlCol="0" anchor="t">
            <a:normAutofit fontScale="77500" lnSpcReduction="20000"/>
          </a:bodyPr>
          <a:lstStyle/>
          <a:p>
            <a:r>
              <a:rPr lang="en-US" b="0" i="0">
                <a:solidFill>
                  <a:srgbClr val="212121"/>
                </a:solidFill>
                <a:effectLst/>
                <a:latin typeface="Cambria"/>
                <a:ea typeface="Cambria"/>
              </a:rPr>
              <a:t> Psychiatrists explored </a:t>
            </a:r>
            <a:r>
              <a:rPr lang="en-US" b="1" i="1">
                <a:solidFill>
                  <a:srgbClr val="212121"/>
                </a:solidFill>
                <a:effectLst/>
                <a:latin typeface="Cambria"/>
                <a:ea typeface="Cambria"/>
              </a:rPr>
              <a:t>antidepressant therapy-related concerns </a:t>
            </a:r>
            <a:r>
              <a:rPr lang="en-US" b="0" i="0">
                <a:solidFill>
                  <a:srgbClr val="212121"/>
                </a:solidFill>
                <a:effectLst/>
                <a:latin typeface="Cambria"/>
                <a:ea typeface="Cambria"/>
              </a:rPr>
              <a:t>and addressed them in line with patients’ </a:t>
            </a:r>
            <a:r>
              <a:rPr lang="en-US" b="1" i="1">
                <a:solidFill>
                  <a:srgbClr val="212121"/>
                </a:solidFill>
                <a:effectLst/>
                <a:latin typeface="Cambria"/>
                <a:ea typeface="Cambria"/>
              </a:rPr>
              <a:t>cultural illness constructions</a:t>
            </a:r>
            <a:r>
              <a:rPr lang="en-US" b="0" i="0">
                <a:solidFill>
                  <a:srgbClr val="212121"/>
                </a:solidFill>
                <a:effectLst/>
                <a:latin typeface="Cambria"/>
                <a:ea typeface="Cambria"/>
              </a:rPr>
              <a:t>.</a:t>
            </a:r>
            <a:r>
              <a:rPr lang="en-US">
                <a:solidFill>
                  <a:srgbClr val="212121"/>
                </a:solidFill>
                <a:latin typeface="Cambria"/>
                <a:ea typeface="Cambria"/>
              </a:rPr>
              <a:t> </a:t>
            </a:r>
            <a:endParaRPr lang="en-US" b="0" i="0">
              <a:solidFill>
                <a:srgbClr val="212121"/>
              </a:solidFill>
              <a:effectLst/>
              <a:latin typeface="Cambria" panose="02040503050406030204" pitchFamily="18" charset="0"/>
            </a:endParaRPr>
          </a:p>
          <a:p>
            <a:r>
              <a:rPr lang="en-US" b="0" i="0">
                <a:solidFill>
                  <a:srgbClr val="212121"/>
                </a:solidFill>
                <a:effectLst/>
                <a:latin typeface="Cambria"/>
                <a:ea typeface="Cambria"/>
              </a:rPr>
              <a:t>For example, lists derived from our previous qualitative work with low-income Latinos provided illustrations of potential concerns about antidepressant </a:t>
            </a:r>
            <a:r>
              <a:rPr lang="en-US">
                <a:solidFill>
                  <a:srgbClr val="212121"/>
                </a:solidFill>
                <a:latin typeface="Cambria"/>
                <a:ea typeface="Cambria"/>
              </a:rPr>
              <a:t>therapy, </a:t>
            </a:r>
            <a:r>
              <a:rPr lang="en-US" sz="1800">
                <a:solidFill>
                  <a:srgbClr val="212121"/>
                </a:solidFill>
                <a:latin typeface="Cambria"/>
                <a:ea typeface="Cambria"/>
              </a:rPr>
              <a:t>Lewis Fernandez,</a:t>
            </a:r>
            <a:r>
              <a:rPr lang="en-US" sz="1800" b="0" i="0">
                <a:solidFill>
                  <a:srgbClr val="212121"/>
                </a:solidFill>
                <a:effectLst/>
                <a:latin typeface="Cambria"/>
                <a:ea typeface="Cambria"/>
              </a:rPr>
              <a:t> </a:t>
            </a:r>
            <a:r>
              <a:rPr lang="en-US" sz="1800">
                <a:solidFill>
                  <a:srgbClr val="212121"/>
                </a:solidFill>
                <a:latin typeface="Cambria"/>
                <a:ea typeface="Cambria"/>
              </a:rPr>
              <a:t>2003</a:t>
            </a:r>
            <a:r>
              <a:rPr lang="en-US" sz="1400">
                <a:solidFill>
                  <a:srgbClr val="212121"/>
                </a:solidFill>
                <a:latin typeface="Cambria"/>
                <a:ea typeface="Cambria"/>
              </a:rPr>
              <a:t>, </a:t>
            </a:r>
            <a:r>
              <a:rPr lang="en-US" b="0" i="0">
                <a:solidFill>
                  <a:srgbClr val="212121"/>
                </a:solidFill>
                <a:effectLst/>
                <a:latin typeface="Cambria"/>
                <a:ea typeface="Cambria"/>
              </a:rPr>
              <a:t>and medication choices were negotiated taking into account patients’ treatment expectations about cultural syndromes: </a:t>
            </a:r>
            <a:r>
              <a:rPr lang="en-US" b="1" i="1">
                <a:solidFill>
                  <a:srgbClr val="212121"/>
                </a:solidFill>
                <a:effectLst/>
                <a:latin typeface="Cambria"/>
                <a:ea typeface="Cambria"/>
              </a:rPr>
              <a:t>(e.g., </a:t>
            </a:r>
            <a:r>
              <a:rPr lang="en-US" b="1" i="1" err="1">
                <a:solidFill>
                  <a:srgbClr val="212121"/>
                </a:solidFill>
                <a:effectLst/>
                <a:latin typeface="Cambria"/>
                <a:ea typeface="Cambria"/>
              </a:rPr>
              <a:t>nervios</a:t>
            </a:r>
            <a:r>
              <a:rPr lang="en-US" b="1" i="1">
                <a:solidFill>
                  <a:srgbClr val="212121"/>
                </a:solidFill>
                <a:effectLst/>
                <a:latin typeface="Cambria"/>
                <a:ea typeface="Cambria"/>
              </a:rPr>
              <a:t> [nerves]),</a:t>
            </a:r>
            <a:r>
              <a:rPr lang="en-US" b="1" i="1">
                <a:solidFill>
                  <a:srgbClr val="212121"/>
                </a:solidFill>
                <a:latin typeface="Cambria"/>
                <a:ea typeface="Cambria"/>
              </a:rPr>
              <a:t> </a:t>
            </a:r>
            <a:endParaRPr lang="en-US" b="1" i="1">
              <a:solidFill>
                <a:srgbClr val="212121"/>
              </a:solidFill>
              <a:effectLst/>
              <a:latin typeface="Cambria" panose="02040503050406030204" pitchFamily="18" charset="0"/>
              <a:ea typeface="Cambria"/>
            </a:endParaRPr>
          </a:p>
          <a:p>
            <a:r>
              <a:rPr lang="en-US" b="0" i="0">
                <a:solidFill>
                  <a:srgbClr val="212121"/>
                </a:solidFill>
                <a:effectLst/>
                <a:latin typeface="Cambria"/>
                <a:ea typeface="Cambria"/>
              </a:rPr>
              <a:t>Other such as low initial doses, very slow dose increases, and </a:t>
            </a:r>
            <a:r>
              <a:rPr lang="en-US" b="1" i="1">
                <a:solidFill>
                  <a:srgbClr val="212121"/>
                </a:solidFill>
                <a:effectLst/>
                <a:latin typeface="Cambria"/>
                <a:ea typeface="Cambria"/>
              </a:rPr>
              <a:t>brief drug holidays </a:t>
            </a:r>
            <a:r>
              <a:rPr lang="en-US" b="0" i="0">
                <a:solidFill>
                  <a:srgbClr val="212121"/>
                </a:solidFill>
                <a:effectLst/>
                <a:latin typeface="Cambria"/>
                <a:ea typeface="Cambria"/>
              </a:rPr>
              <a:t>as requested to enable </a:t>
            </a:r>
            <a:r>
              <a:rPr lang="en-US" b="1" i="1">
                <a:solidFill>
                  <a:srgbClr val="212121"/>
                </a:solidFill>
                <a:effectLst/>
                <a:latin typeface="Cambria"/>
                <a:ea typeface="Cambria"/>
              </a:rPr>
              <a:t>nerves “to adjust or recover on their own.”</a:t>
            </a:r>
            <a:r>
              <a:rPr lang="en-US" b="1" i="1">
                <a:solidFill>
                  <a:srgbClr val="212121"/>
                </a:solidFill>
                <a:latin typeface="Cambria"/>
                <a:ea typeface="Cambria"/>
              </a:rPr>
              <a:t> </a:t>
            </a:r>
            <a:endParaRPr lang="en-US" b="1" i="1">
              <a:solidFill>
                <a:srgbClr val="212121"/>
              </a:solidFill>
              <a:effectLst/>
              <a:latin typeface="Cambria" panose="02040503050406030204" pitchFamily="18" charset="0"/>
              <a:ea typeface="Cambria"/>
            </a:endParaRPr>
          </a:p>
          <a:p>
            <a:r>
              <a:rPr lang="en-US" b="0" i="0">
                <a:solidFill>
                  <a:srgbClr val="212121"/>
                </a:solidFill>
                <a:effectLst/>
                <a:latin typeface="Cambria"/>
                <a:ea typeface="Cambria"/>
              </a:rPr>
              <a:t>Weeks 4 and 8 focused on issues commonly threatening retention, including side effects, fear of addiction, and doubts about the need for ongoing medication.</a:t>
            </a:r>
          </a:p>
          <a:p>
            <a:r>
              <a:rPr lang="en-US">
                <a:solidFill>
                  <a:srgbClr val="212121"/>
                </a:solidFill>
                <a:latin typeface="Cambria"/>
                <a:ea typeface="Cambria"/>
              </a:rPr>
              <a:t> </a:t>
            </a:r>
            <a:r>
              <a:rPr lang="en-US" b="0" i="0">
                <a:solidFill>
                  <a:srgbClr val="212121"/>
                </a:solidFill>
                <a:effectLst/>
                <a:latin typeface="Cambria"/>
                <a:ea typeface="Cambria"/>
              </a:rPr>
              <a:t>Affirmation </a:t>
            </a:r>
            <a:r>
              <a:rPr lang="en-US" b="1" i="1">
                <a:solidFill>
                  <a:srgbClr val="212121"/>
                </a:solidFill>
                <a:effectLst/>
                <a:latin typeface="Cambria"/>
                <a:ea typeface="Cambria"/>
              </a:rPr>
              <a:t>of patients’ progress and their desire to remain free of depression </a:t>
            </a:r>
            <a:r>
              <a:rPr lang="en-US" b="0" i="0">
                <a:solidFill>
                  <a:srgbClr val="212121"/>
                </a:solidFill>
                <a:effectLst/>
                <a:latin typeface="Cambria"/>
                <a:ea typeface="Cambria"/>
              </a:rPr>
              <a:t>were used to reinforce treatment retention.</a:t>
            </a:r>
            <a:r>
              <a:rPr lang="en-US">
                <a:solidFill>
                  <a:srgbClr val="212121"/>
                </a:solidFill>
                <a:latin typeface="Cambria"/>
                <a:ea typeface="Cambria"/>
              </a:rPr>
              <a:t> </a:t>
            </a:r>
            <a:endParaRPr lang="en-US" b="0" i="0">
              <a:solidFill>
                <a:srgbClr val="212121"/>
              </a:solidFill>
              <a:effectLst/>
              <a:latin typeface="Cambria" panose="02040503050406030204" pitchFamily="18" charset="0"/>
              <a:ea typeface="Cambria"/>
            </a:endParaRPr>
          </a:p>
          <a:p>
            <a:r>
              <a:rPr lang="en-US" b="0" i="0">
                <a:solidFill>
                  <a:srgbClr val="212121"/>
                </a:solidFill>
                <a:effectLst/>
                <a:latin typeface="Cambria"/>
                <a:ea typeface="Cambria"/>
              </a:rPr>
              <a:t>During all sessions, the psychiatrist affirmed patient’s willingness to continue with the treatment and asked about adherence to the medication.</a:t>
            </a:r>
            <a:r>
              <a:rPr lang="en-US">
                <a:solidFill>
                  <a:srgbClr val="212121"/>
                </a:solidFill>
                <a:latin typeface="Cambria"/>
                <a:ea typeface="Cambria"/>
              </a:rPr>
              <a:t> </a:t>
            </a:r>
            <a:endParaRPr lang="en-US"/>
          </a:p>
        </p:txBody>
      </p:sp>
    </p:spTree>
    <p:extLst>
      <p:ext uri="{BB962C8B-B14F-4D97-AF65-F5344CB8AC3E}">
        <p14:creationId xmlns:p14="http://schemas.microsoft.com/office/powerpoint/2010/main" val="2873496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E7A7-189B-4B80-9C05-A4B8E392DC08}"/>
              </a:ext>
            </a:extLst>
          </p:cNvPr>
          <p:cNvSpPr>
            <a:spLocks noGrp="1"/>
          </p:cNvSpPr>
          <p:nvPr>
            <p:ph type="title"/>
          </p:nvPr>
        </p:nvSpPr>
        <p:spPr/>
        <p:txBody>
          <a:bodyPr/>
          <a:lstStyle/>
          <a:p>
            <a:r>
              <a:rPr lang="en-US"/>
              <a:t> </a:t>
            </a:r>
            <a:r>
              <a:rPr lang="en-US" sz="3200" b="0" i="0">
                <a:solidFill>
                  <a:srgbClr val="212121"/>
                </a:solidFill>
                <a:effectLst/>
                <a:latin typeface="Cambria" panose="02040503050406030204" pitchFamily="18" charset="0"/>
              </a:rPr>
              <a:t>Motivational Pharmacotherapy (MP) approach</a:t>
            </a:r>
            <a:endParaRPr lang="en-US" sz="3200"/>
          </a:p>
        </p:txBody>
      </p:sp>
      <p:sp>
        <p:nvSpPr>
          <p:cNvPr id="3" name="Content Placeholder 2">
            <a:extLst>
              <a:ext uri="{FF2B5EF4-FFF2-40B4-BE49-F238E27FC236}">
                <a16:creationId xmlns:a16="http://schemas.microsoft.com/office/drawing/2014/main" id="{CCFF851A-9CFA-4B2D-ADEB-925DDA4F163E}"/>
              </a:ext>
            </a:extLst>
          </p:cNvPr>
          <p:cNvSpPr>
            <a:spLocks noGrp="1"/>
          </p:cNvSpPr>
          <p:nvPr>
            <p:ph idx="1"/>
          </p:nvPr>
        </p:nvSpPr>
        <p:spPr/>
        <p:txBody>
          <a:bodyPr vert="horz" lIns="91440" tIns="45720" rIns="91440" bIns="45720" rtlCol="0" anchor="t">
            <a:normAutofit lnSpcReduction="10000"/>
          </a:bodyPr>
          <a:lstStyle/>
          <a:p>
            <a:r>
              <a:rPr lang="en-US" sz="2400" b="1" i="1">
                <a:solidFill>
                  <a:srgbClr val="212121"/>
                </a:solidFill>
                <a:effectLst/>
                <a:latin typeface="Cambria" panose="02040503050406030204" pitchFamily="18" charset="0"/>
              </a:rPr>
              <a:t>MP uses a Motivational Interviewing approach  </a:t>
            </a:r>
            <a:r>
              <a:rPr lang="en-US" sz="2400" b="0" i="0">
                <a:solidFill>
                  <a:srgbClr val="212121"/>
                </a:solidFill>
                <a:effectLst/>
                <a:latin typeface="Cambria" panose="02040503050406030204" pitchFamily="18" charset="0"/>
              </a:rPr>
              <a:t>(i.e., counseling skills, respecting autonomy, equality in the treatment relationship, focus on building motivation to continue) to pace with the patient, not pushing but guiding him to take the medication home just in case, and how the patient's statements about feeling better on the medication are selectively reflected. </a:t>
            </a:r>
          </a:p>
          <a:p>
            <a:r>
              <a:rPr lang="en-US" sz="2400" b="1" i="1">
                <a:solidFill>
                  <a:srgbClr val="212121"/>
                </a:solidFill>
                <a:latin typeface="Cambria" panose="02040503050406030204" pitchFamily="18" charset="0"/>
              </a:rPr>
              <a:t>A</a:t>
            </a:r>
            <a:r>
              <a:rPr lang="en-US" sz="2400" b="1" i="1">
                <a:solidFill>
                  <a:srgbClr val="212121"/>
                </a:solidFill>
                <a:effectLst/>
                <a:latin typeface="Cambria" panose="02040503050406030204" pitchFamily="18" charset="0"/>
              </a:rPr>
              <a:t>voiding a right vs. wrong dynamic. </a:t>
            </a:r>
          </a:p>
          <a:p>
            <a:r>
              <a:rPr lang="en-US" sz="2400" b="0" i="0">
                <a:solidFill>
                  <a:srgbClr val="212121"/>
                </a:solidFill>
                <a:effectLst/>
                <a:latin typeface="Cambria" panose="02040503050406030204" pitchFamily="18" charset="0"/>
              </a:rPr>
              <a:t>Thus, when the patient notices the return of depressive symptoms, he is more willing to re-start the medication. </a:t>
            </a:r>
          </a:p>
          <a:p>
            <a:r>
              <a:rPr lang="en-US" sz="2400" b="0" i="0">
                <a:solidFill>
                  <a:srgbClr val="212121"/>
                </a:solidFill>
                <a:effectLst/>
                <a:latin typeface="Cambria"/>
                <a:ea typeface="Cambria"/>
              </a:rPr>
              <a:t>Motivational Pharmacotherapy is therefore </a:t>
            </a:r>
            <a:r>
              <a:rPr lang="en-US" sz="2400" b="1" i="1">
                <a:solidFill>
                  <a:srgbClr val="212121"/>
                </a:solidFill>
                <a:effectLst/>
                <a:latin typeface="Cambria"/>
                <a:ea typeface="Cambria"/>
              </a:rPr>
              <a:t>consistent with recommendations for personalization and shared decision-making in clinical care </a:t>
            </a:r>
            <a:r>
              <a:rPr lang="en-US" sz="2400" b="0" i="0">
                <a:solidFill>
                  <a:srgbClr val="212121"/>
                </a:solidFill>
                <a:effectLst/>
                <a:latin typeface="Cambria"/>
                <a:ea typeface="Cambria"/>
              </a:rPr>
              <a:t>, and with interventions aimed at </a:t>
            </a:r>
            <a:r>
              <a:rPr lang="en-US" sz="2400" b="1" i="1">
                <a:solidFill>
                  <a:srgbClr val="212121"/>
                </a:solidFill>
                <a:effectLst/>
                <a:latin typeface="Cambria"/>
                <a:ea typeface="Cambria"/>
              </a:rPr>
              <a:t>empowering the patient to be a more active partner </a:t>
            </a:r>
            <a:r>
              <a:rPr lang="en-US" sz="2400" b="0" i="0">
                <a:solidFill>
                  <a:srgbClr val="212121"/>
                </a:solidFill>
                <a:effectLst/>
                <a:latin typeface="Cambria"/>
                <a:ea typeface="Cambria"/>
              </a:rPr>
              <a:t>in mental health treatment.</a:t>
            </a:r>
            <a:endParaRPr lang="en-US" sz="2400">
              <a:latin typeface="Cambria"/>
              <a:ea typeface="Cambria"/>
            </a:endParaRPr>
          </a:p>
        </p:txBody>
      </p:sp>
    </p:spTree>
    <p:extLst>
      <p:ext uri="{BB962C8B-B14F-4D97-AF65-F5344CB8AC3E}">
        <p14:creationId xmlns:p14="http://schemas.microsoft.com/office/powerpoint/2010/main" val="115393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rnessing Patients' Own Motivation to Engage in Pharmacotherapy">
            <a:extLst>
              <a:ext uri="{FF2B5EF4-FFF2-40B4-BE49-F238E27FC236}">
                <a16:creationId xmlns:a16="http://schemas.microsoft.com/office/drawing/2014/main" id="{B649030A-A738-4187-96C9-DDF3EF7C2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238" y="0"/>
            <a:ext cx="6613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99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11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D88492-77D0-4016-9A94-A0561BF22E93}"/>
              </a:ext>
            </a:extLst>
          </p:cNvPr>
          <p:cNvPicPr>
            <a:picLocks noChangeAspect="1"/>
          </p:cNvPicPr>
          <p:nvPr/>
        </p:nvPicPr>
        <p:blipFill>
          <a:blip r:embed="rId2"/>
          <a:stretch>
            <a:fillRect/>
          </a:stretch>
        </p:blipFill>
        <p:spPr>
          <a:xfrm>
            <a:off x="3442905" y="0"/>
            <a:ext cx="5306190" cy="6858000"/>
          </a:xfrm>
          <a:prstGeom prst="rect">
            <a:avLst/>
          </a:prstGeom>
        </p:spPr>
      </p:pic>
    </p:spTree>
    <p:extLst>
      <p:ext uri="{BB962C8B-B14F-4D97-AF65-F5344CB8AC3E}">
        <p14:creationId xmlns:p14="http://schemas.microsoft.com/office/powerpoint/2010/main" val="1745354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9E2EFB-AEE2-41AB-8AF9-062C46812EB7}"/>
              </a:ext>
            </a:extLst>
          </p:cNvPr>
          <p:cNvPicPr>
            <a:picLocks noChangeAspect="1"/>
          </p:cNvPicPr>
          <p:nvPr/>
        </p:nvPicPr>
        <p:blipFill>
          <a:blip r:embed="rId2"/>
          <a:stretch>
            <a:fillRect/>
          </a:stretch>
        </p:blipFill>
        <p:spPr>
          <a:xfrm>
            <a:off x="2676324" y="643467"/>
            <a:ext cx="6839351" cy="5571065"/>
          </a:xfrm>
          <a:prstGeom prst="rect">
            <a:avLst/>
          </a:prstGeom>
          <a:ln>
            <a:noFill/>
          </a:ln>
        </p:spPr>
      </p:pic>
    </p:spTree>
    <p:extLst>
      <p:ext uri="{BB962C8B-B14F-4D97-AF65-F5344CB8AC3E}">
        <p14:creationId xmlns:p14="http://schemas.microsoft.com/office/powerpoint/2010/main" val="985100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D7B1-77DD-4A4E-8EA2-E19DB481FE39}"/>
              </a:ext>
            </a:extLst>
          </p:cNvPr>
          <p:cNvSpPr>
            <a:spLocks noGrp="1"/>
          </p:cNvSpPr>
          <p:nvPr>
            <p:ph type="title"/>
          </p:nvPr>
        </p:nvSpPr>
        <p:spPr/>
        <p:txBody>
          <a:bodyPr/>
          <a:lstStyle/>
          <a:p>
            <a:r>
              <a:rPr lang="en-US" b="0" i="0">
                <a:solidFill>
                  <a:srgbClr val="212121"/>
                </a:solidFill>
                <a:effectLst/>
                <a:latin typeface="Cambria" panose="02040503050406030204" pitchFamily="18" charset="0"/>
              </a:rPr>
              <a:t>Motivational Pharmacotherapy</a:t>
            </a:r>
            <a:endParaRPr lang="en-US"/>
          </a:p>
        </p:txBody>
      </p:sp>
      <p:sp>
        <p:nvSpPr>
          <p:cNvPr id="3" name="Content Placeholder 2">
            <a:extLst>
              <a:ext uri="{FF2B5EF4-FFF2-40B4-BE49-F238E27FC236}">
                <a16:creationId xmlns:a16="http://schemas.microsoft.com/office/drawing/2014/main" id="{BA899647-68DC-4F4B-8320-E84B693FBD9B}"/>
              </a:ext>
            </a:extLst>
          </p:cNvPr>
          <p:cNvSpPr>
            <a:spLocks noGrp="1"/>
          </p:cNvSpPr>
          <p:nvPr>
            <p:ph idx="1"/>
          </p:nvPr>
        </p:nvSpPr>
        <p:spPr/>
        <p:txBody>
          <a:bodyPr vert="horz" lIns="91440" tIns="45720" rIns="91440" bIns="45720" rtlCol="0" anchor="t">
            <a:normAutofit/>
          </a:bodyPr>
          <a:lstStyle/>
          <a:p>
            <a:r>
              <a:rPr lang="en-US" sz="2200" b="0" i="0">
                <a:solidFill>
                  <a:srgbClr val="212121"/>
                </a:solidFill>
                <a:effectLst/>
                <a:latin typeface="Cambria"/>
                <a:ea typeface="Cambria"/>
              </a:rPr>
              <a:t>Motivational Pharmacotherapy does not consist of </a:t>
            </a:r>
            <a:r>
              <a:rPr lang="en-US" sz="2200" b="0" i="1">
                <a:solidFill>
                  <a:srgbClr val="212121"/>
                </a:solidFill>
                <a:effectLst/>
                <a:latin typeface="Cambria"/>
                <a:ea typeface="Cambria"/>
              </a:rPr>
              <a:t>adding</a:t>
            </a:r>
            <a:r>
              <a:rPr lang="en-US" sz="2200" b="0" i="0">
                <a:solidFill>
                  <a:srgbClr val="212121"/>
                </a:solidFill>
                <a:effectLst/>
                <a:latin typeface="Cambria"/>
                <a:ea typeface="Cambria"/>
              </a:rPr>
              <a:t> a series of Motivational Interviewing techniques to what occurs in the standard pharmacotherapy sessions; instead, Motivational Pharmacotherapy requires that the </a:t>
            </a:r>
            <a:r>
              <a:rPr lang="en-US" sz="2200" b="1" i="1" err="1">
                <a:solidFill>
                  <a:srgbClr val="212121"/>
                </a:solidFill>
                <a:latin typeface="Cambria"/>
                <a:ea typeface="Cambria"/>
              </a:rPr>
              <a:t>P</a:t>
            </a:r>
            <a:r>
              <a:rPr lang="en-US" sz="2200" b="1" i="1" err="1">
                <a:solidFill>
                  <a:srgbClr val="212121"/>
                </a:solidFill>
                <a:effectLst/>
                <a:latin typeface="Cambria"/>
                <a:ea typeface="Cambria"/>
              </a:rPr>
              <a:t>harmacotherapist</a:t>
            </a:r>
            <a:r>
              <a:rPr lang="en-US" sz="2200" b="1" i="1">
                <a:solidFill>
                  <a:srgbClr val="212121"/>
                </a:solidFill>
                <a:effectLst/>
                <a:latin typeface="Cambria"/>
                <a:ea typeface="Cambria"/>
              </a:rPr>
              <a:t> limit some of his/her typical activities and replace them with interactions that are more consistent with Motivational Interviewing.</a:t>
            </a:r>
          </a:p>
          <a:p>
            <a:r>
              <a:rPr lang="en-US" sz="2200" b="1" i="1">
                <a:solidFill>
                  <a:srgbClr val="212121"/>
                </a:solidFill>
                <a:latin typeface="Cambria"/>
                <a:ea typeface="Cambria"/>
              </a:rPr>
              <a:t>U</a:t>
            </a:r>
            <a:r>
              <a:rPr lang="en-US" sz="2200" b="1" i="1">
                <a:solidFill>
                  <a:srgbClr val="212121"/>
                </a:solidFill>
                <a:effectLst/>
                <a:latin typeface="Cambria"/>
                <a:ea typeface="Cambria"/>
              </a:rPr>
              <a:t>nderstanding the patient's treatment experience and responding accordingly</a:t>
            </a:r>
            <a:r>
              <a:rPr lang="en-US" sz="2200" b="0" i="0">
                <a:solidFill>
                  <a:srgbClr val="212121"/>
                </a:solidFill>
                <a:effectLst/>
                <a:latin typeface="Cambria"/>
                <a:ea typeface="Cambria"/>
              </a:rPr>
              <a:t>. This approach fosters improved communication and engagement and allows the clinician to clarify any barriers to adherence and the patient’s strengths that can be used to overcome them.</a:t>
            </a:r>
            <a:r>
              <a:rPr lang="en-US" sz="2200">
                <a:solidFill>
                  <a:srgbClr val="212121"/>
                </a:solidFill>
                <a:latin typeface="Cambria"/>
                <a:ea typeface="Cambria"/>
              </a:rPr>
              <a:t> </a:t>
            </a:r>
            <a:endParaRPr lang="en-US" sz="2200" b="0" i="0">
              <a:solidFill>
                <a:srgbClr val="212121"/>
              </a:solidFill>
              <a:effectLst/>
              <a:latin typeface="Cambria" panose="02040503050406030204" pitchFamily="18" charset="0"/>
              <a:ea typeface="Cambria"/>
            </a:endParaRPr>
          </a:p>
          <a:p>
            <a:r>
              <a:rPr lang="en-US" sz="2200" b="0" i="0">
                <a:solidFill>
                  <a:srgbClr val="212121"/>
                </a:solidFill>
                <a:effectLst/>
                <a:latin typeface="Cambria"/>
                <a:ea typeface="Cambria"/>
              </a:rPr>
              <a:t>The</a:t>
            </a:r>
            <a:r>
              <a:rPr lang="en-US" sz="2200" b="1" i="0">
                <a:solidFill>
                  <a:srgbClr val="212121"/>
                </a:solidFill>
                <a:effectLst/>
                <a:latin typeface="Cambria"/>
                <a:ea typeface="Cambria"/>
              </a:rPr>
              <a:t> focus on understanding</a:t>
            </a:r>
            <a:r>
              <a:rPr lang="en-US" sz="2200" b="0" i="0">
                <a:solidFill>
                  <a:srgbClr val="212121"/>
                </a:solidFill>
                <a:effectLst/>
                <a:latin typeface="Cambria"/>
                <a:ea typeface="Cambria"/>
              </a:rPr>
              <a:t> the patient </a:t>
            </a:r>
            <a:r>
              <a:rPr lang="en-US" sz="2200" b="1" i="1">
                <a:solidFill>
                  <a:srgbClr val="212121"/>
                </a:solidFill>
                <a:effectLst/>
                <a:latin typeface="Cambria"/>
                <a:ea typeface="Cambria"/>
              </a:rPr>
              <a:t>helps to build a therapeutic alliance</a:t>
            </a:r>
            <a:r>
              <a:rPr lang="en-US" sz="2200" b="0" i="0">
                <a:solidFill>
                  <a:srgbClr val="212121"/>
                </a:solidFill>
                <a:effectLst/>
                <a:latin typeface="Cambria"/>
                <a:ea typeface="Cambria"/>
              </a:rPr>
              <a:t>, which is an important but often overlooked, component of effective pharmacotherapy.</a:t>
            </a:r>
            <a:endParaRPr lang="en-US">
              <a:latin typeface="Cambria"/>
              <a:ea typeface="Cambria"/>
            </a:endParaRPr>
          </a:p>
        </p:txBody>
      </p:sp>
    </p:spTree>
    <p:extLst>
      <p:ext uri="{BB962C8B-B14F-4D97-AF65-F5344CB8AC3E}">
        <p14:creationId xmlns:p14="http://schemas.microsoft.com/office/powerpoint/2010/main" val="3897820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4FEB-C4C3-46BE-BC39-5E5E8E82ABDE}"/>
              </a:ext>
            </a:extLst>
          </p:cNvPr>
          <p:cNvSpPr>
            <a:spLocks noGrp="1"/>
          </p:cNvSpPr>
          <p:nvPr>
            <p:ph type="title"/>
          </p:nvPr>
        </p:nvSpPr>
        <p:spPr/>
        <p:txBody>
          <a:bodyPr/>
          <a:lstStyle/>
          <a:p>
            <a:r>
              <a:rPr lang="en-US"/>
              <a:t>    HOW  vs WHAT</a:t>
            </a:r>
          </a:p>
        </p:txBody>
      </p:sp>
      <p:pic>
        <p:nvPicPr>
          <p:cNvPr id="6" name="Picture Placeholder 5" descr="A picture containing person, person&#10;&#10;Description automatically generated">
            <a:extLst>
              <a:ext uri="{FF2B5EF4-FFF2-40B4-BE49-F238E27FC236}">
                <a16:creationId xmlns:a16="http://schemas.microsoft.com/office/drawing/2014/main" id="{FB2788AA-C4B1-4CF5-9E84-BB240201B95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8022" r="18022"/>
          <a:stretch>
            <a:fillRect/>
          </a:stretch>
        </p:blipFill>
        <p:spPr/>
      </p:pic>
      <p:sp>
        <p:nvSpPr>
          <p:cNvPr id="4" name="Text Placeholder 3">
            <a:extLst>
              <a:ext uri="{FF2B5EF4-FFF2-40B4-BE49-F238E27FC236}">
                <a16:creationId xmlns:a16="http://schemas.microsoft.com/office/drawing/2014/main" id="{DA3CB9E1-AC92-45F8-9A83-6E346FFB48A0}"/>
              </a:ext>
            </a:extLst>
          </p:cNvPr>
          <p:cNvSpPr>
            <a:spLocks noGrp="1"/>
          </p:cNvSpPr>
          <p:nvPr>
            <p:ph type="body" sz="half" idx="2"/>
          </p:nvPr>
        </p:nvSpPr>
        <p:spPr/>
        <p:txBody>
          <a:bodyPr vert="horz" lIns="91440" tIns="45720" rIns="91440" bIns="45720" rtlCol="0" anchor="t">
            <a:normAutofit/>
          </a:bodyPr>
          <a:lstStyle/>
          <a:p>
            <a:endParaRPr lang="en-US"/>
          </a:p>
          <a:p>
            <a:endParaRPr lang="en-US"/>
          </a:p>
          <a:p>
            <a:endParaRPr lang="en-US"/>
          </a:p>
          <a:p>
            <a:r>
              <a:rPr lang="en-US" sz="2800"/>
              <a:t>“</a:t>
            </a:r>
            <a:r>
              <a:rPr lang="en-US" sz="2800" b="1"/>
              <a:t>HOW we prescribe</a:t>
            </a:r>
            <a:r>
              <a:rPr lang="en-US" sz="2800"/>
              <a:t> sometimes is more important than </a:t>
            </a:r>
            <a:r>
              <a:rPr lang="en-US" sz="2800" b="1"/>
              <a:t>WHAT we prescribe</a:t>
            </a:r>
            <a:r>
              <a:rPr lang="en-US" sz="2800"/>
              <a:t> in terms of medication adherence”.</a:t>
            </a:r>
            <a:endParaRPr lang="en-US" sz="2800">
              <a:cs typeface="Calibri"/>
            </a:endParaRPr>
          </a:p>
        </p:txBody>
      </p:sp>
    </p:spTree>
    <p:extLst>
      <p:ext uri="{BB962C8B-B14F-4D97-AF65-F5344CB8AC3E}">
        <p14:creationId xmlns:p14="http://schemas.microsoft.com/office/powerpoint/2010/main" val="2724642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y be an image of text that says 'Trust: It takes time to make, And Minute to break!!'">
            <a:extLst>
              <a:ext uri="{FF2B5EF4-FFF2-40B4-BE49-F238E27FC236}">
                <a16:creationId xmlns:a16="http://schemas.microsoft.com/office/drawing/2014/main" id="{C0E126CB-278C-4C4B-9CB1-1DF44069CF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167" r="-2" b="-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284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49B9-B32D-4399-9538-2A61BE890163}"/>
              </a:ext>
            </a:extLst>
          </p:cNvPr>
          <p:cNvSpPr>
            <a:spLocks noGrp="1"/>
          </p:cNvSpPr>
          <p:nvPr>
            <p:ph type="ctrTitle"/>
          </p:nvPr>
        </p:nvSpPr>
        <p:spPr/>
        <p:txBody>
          <a:bodyPr/>
          <a:lstStyle/>
          <a:p>
            <a:r>
              <a:rPr lang="en-US"/>
              <a:t>THANKS/ GRACIAS</a:t>
            </a:r>
          </a:p>
        </p:txBody>
      </p:sp>
      <p:sp>
        <p:nvSpPr>
          <p:cNvPr id="3" name="Subtitle 2">
            <a:extLst>
              <a:ext uri="{FF2B5EF4-FFF2-40B4-BE49-F238E27FC236}">
                <a16:creationId xmlns:a16="http://schemas.microsoft.com/office/drawing/2014/main" id="{3CB77965-1BC2-40D4-BEA7-5B9A87FAECA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4646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53971D-601A-4C2D-B0B0-582AD93CDBE0}"/>
              </a:ext>
            </a:extLst>
          </p:cNvPr>
          <p:cNvSpPr txBox="1"/>
          <p:nvPr/>
        </p:nvSpPr>
        <p:spPr>
          <a:xfrm>
            <a:off x="609600" y="863600"/>
            <a:ext cx="11125200" cy="5632311"/>
          </a:xfrm>
          <a:prstGeom prst="rect">
            <a:avLst/>
          </a:prstGeom>
          <a:noFill/>
        </p:spPr>
        <p:txBody>
          <a:bodyPr wrap="square">
            <a:spAutoFit/>
          </a:bodyPr>
          <a:lstStyle/>
          <a:p>
            <a:pPr algn="l"/>
            <a:r>
              <a:rPr lang="en-US" b="0" i="0">
                <a:solidFill>
                  <a:srgbClr val="000000"/>
                </a:solidFill>
                <a:effectLst/>
                <a:latin typeface="ui-sans-serif"/>
              </a:rPr>
              <a:t>    REFERENCES</a:t>
            </a:r>
          </a:p>
          <a:p>
            <a:pPr algn="l"/>
            <a:endParaRPr lang="en-US">
              <a:solidFill>
                <a:srgbClr val="000000"/>
              </a:solidFill>
              <a:latin typeface="ui-sans-serif"/>
            </a:endParaRPr>
          </a:p>
          <a:p>
            <a:pPr algn="l"/>
            <a:r>
              <a:rPr lang="en-US" b="0" i="0">
                <a:solidFill>
                  <a:srgbClr val="000000"/>
                </a:solidFill>
                <a:effectLst/>
                <a:latin typeface="ui-sans-serif"/>
              </a:rPr>
              <a:t> Prosser A, Helfer B, </a:t>
            </a:r>
            <a:r>
              <a:rPr lang="en-US" b="0" i="0" err="1">
                <a:solidFill>
                  <a:srgbClr val="000000"/>
                </a:solidFill>
                <a:effectLst/>
                <a:latin typeface="ui-sans-serif"/>
              </a:rPr>
              <a:t>Leucht</a:t>
            </a:r>
            <a:r>
              <a:rPr lang="en-US" b="0" i="0">
                <a:solidFill>
                  <a:srgbClr val="000000"/>
                </a:solidFill>
                <a:effectLst/>
                <a:latin typeface="ui-sans-serif"/>
              </a:rPr>
              <a:t> S. Biological v. psychosocial treatments: a myth about pharmacotherapy </a:t>
            </a:r>
            <a:r>
              <a:rPr lang="en-US" b="0" i="1">
                <a:solidFill>
                  <a:srgbClr val="000000"/>
                </a:solidFill>
                <a:effectLst/>
                <a:latin typeface="ui-sans-serif"/>
              </a:rPr>
              <a:t>Br J Psychiatry.</a:t>
            </a:r>
            <a:r>
              <a:rPr lang="en-US" b="0" i="0">
                <a:solidFill>
                  <a:srgbClr val="000000"/>
                </a:solidFill>
                <a:effectLst/>
                <a:latin typeface="ui-sans-serif"/>
              </a:rPr>
              <a:t> 2016;208(4):309-311.</a:t>
            </a:r>
          </a:p>
          <a:p>
            <a:pPr algn="l"/>
            <a:r>
              <a:rPr lang="en-US" b="0" i="0">
                <a:solidFill>
                  <a:srgbClr val="000000"/>
                </a:solidFill>
                <a:effectLst/>
                <a:latin typeface="ui-sans-serif"/>
              </a:rPr>
              <a:t> </a:t>
            </a:r>
            <a:r>
              <a:rPr lang="en-US" b="0" i="0" err="1">
                <a:solidFill>
                  <a:srgbClr val="000000"/>
                </a:solidFill>
                <a:effectLst/>
                <a:latin typeface="ui-sans-serif"/>
              </a:rPr>
              <a:t>Miklowitz</a:t>
            </a:r>
            <a:r>
              <a:rPr lang="en-US" b="0" i="0">
                <a:solidFill>
                  <a:srgbClr val="000000"/>
                </a:solidFill>
                <a:effectLst/>
                <a:latin typeface="ui-sans-serif"/>
              </a:rPr>
              <a:t> DJ, </a:t>
            </a:r>
            <a:r>
              <a:rPr lang="en-US" b="0" i="0" err="1">
                <a:solidFill>
                  <a:srgbClr val="000000"/>
                </a:solidFill>
                <a:effectLst/>
                <a:latin typeface="ui-sans-serif"/>
              </a:rPr>
              <a:t>Efthimiou</a:t>
            </a:r>
            <a:r>
              <a:rPr lang="en-US" b="0" i="0">
                <a:solidFill>
                  <a:srgbClr val="000000"/>
                </a:solidFill>
                <a:effectLst/>
                <a:latin typeface="ui-sans-serif"/>
              </a:rPr>
              <a:t> O, Furukawa TA, et al.</a:t>
            </a:r>
            <a:r>
              <a:rPr lang="en-US" b="1" i="0">
                <a:solidFill>
                  <a:srgbClr val="000000"/>
                </a:solidFill>
                <a:effectLst/>
                <a:latin typeface="ui-sans-serif"/>
              </a:rPr>
              <a:t> </a:t>
            </a:r>
            <a:r>
              <a:rPr lang="en-US" i="0">
                <a:solidFill>
                  <a:srgbClr val="000000"/>
                </a:solidFill>
                <a:effectLst/>
                <a:latin typeface="ui-sans-serif"/>
              </a:rPr>
              <a:t>Adjunctive psychotherapy for bip</a:t>
            </a:r>
            <a:r>
              <a:rPr lang="en-US">
                <a:solidFill>
                  <a:srgbClr val="000000"/>
                </a:solidFill>
                <a:latin typeface="ui-sans-serif"/>
              </a:rPr>
              <a:t>olar disorder: a systematic review</a:t>
            </a:r>
            <a:r>
              <a:rPr lang="en-US" i="0" u="sng">
                <a:solidFill>
                  <a:srgbClr val="0000FF"/>
                </a:solidFill>
                <a:effectLst/>
                <a:latin typeface="ui-sans-serif"/>
                <a:hlinkClick r:id="rId2"/>
              </a:rPr>
              <a:t>.</a:t>
            </a:r>
            <a:r>
              <a:rPr lang="en-US" i="0">
                <a:solidFill>
                  <a:srgbClr val="000000"/>
                </a:solidFill>
                <a:effectLst/>
                <a:latin typeface="ui-sans-serif"/>
              </a:rPr>
              <a:t> </a:t>
            </a:r>
            <a:r>
              <a:rPr lang="en-US" b="0" i="1">
                <a:solidFill>
                  <a:srgbClr val="000000"/>
                </a:solidFill>
                <a:effectLst/>
                <a:latin typeface="ui-sans-serif"/>
              </a:rPr>
              <a:t>JAMA Psychiatry.</a:t>
            </a:r>
            <a:r>
              <a:rPr lang="en-US" b="0" i="0">
                <a:solidFill>
                  <a:srgbClr val="000000"/>
                </a:solidFill>
                <a:effectLst/>
                <a:latin typeface="ui-sans-serif"/>
              </a:rPr>
              <a:t> 2021;78(2):141-150.</a:t>
            </a:r>
          </a:p>
          <a:p>
            <a:pPr algn="l"/>
            <a:endParaRPr lang="en-US" b="0" i="0">
              <a:solidFill>
                <a:srgbClr val="000000"/>
              </a:solidFill>
              <a:effectLst/>
              <a:latin typeface="ui-sans-serif"/>
            </a:endParaRPr>
          </a:p>
          <a:p>
            <a:pPr algn="l"/>
            <a:r>
              <a:rPr lang="en-US" b="0" i="0">
                <a:solidFill>
                  <a:srgbClr val="212121"/>
                </a:solidFill>
                <a:effectLst/>
                <a:latin typeface="Cambria" panose="02040503050406030204" pitchFamily="18" charset="0"/>
              </a:rPr>
              <a:t>Alfonso C. A. (2009). Dynamic psychopharmacology and treatment adherence. </a:t>
            </a:r>
            <a:r>
              <a:rPr lang="en-US" b="0" i="1">
                <a:solidFill>
                  <a:srgbClr val="212121"/>
                </a:solidFill>
                <a:effectLst/>
                <a:latin typeface="Cambria" panose="02040503050406030204" pitchFamily="18" charset="0"/>
              </a:rPr>
              <a:t>J. Am. Acad. </a:t>
            </a:r>
            <a:r>
              <a:rPr lang="en-US" b="0" i="1" err="1">
                <a:solidFill>
                  <a:srgbClr val="212121"/>
                </a:solidFill>
                <a:effectLst/>
                <a:latin typeface="Cambria" panose="02040503050406030204" pitchFamily="18" charset="0"/>
              </a:rPr>
              <a:t>Psychoanal</a:t>
            </a:r>
            <a:r>
              <a:rPr lang="en-US" b="0" i="1">
                <a:solidFill>
                  <a:srgbClr val="212121"/>
                </a:solidFill>
                <a:effectLst/>
                <a:latin typeface="Cambria" panose="02040503050406030204" pitchFamily="18" charset="0"/>
              </a:rPr>
              <a:t>. </a:t>
            </a:r>
            <a:r>
              <a:rPr lang="en-US" b="0" i="1" err="1">
                <a:solidFill>
                  <a:srgbClr val="212121"/>
                </a:solidFill>
                <a:effectLst/>
                <a:latin typeface="Cambria" panose="02040503050406030204" pitchFamily="18" charset="0"/>
              </a:rPr>
              <a:t>Dyn</a:t>
            </a:r>
            <a:r>
              <a:rPr lang="en-US" b="0" i="1">
                <a:solidFill>
                  <a:srgbClr val="212121"/>
                </a:solidFill>
                <a:effectLst/>
                <a:latin typeface="Cambria" panose="02040503050406030204" pitchFamily="18" charset="0"/>
              </a:rPr>
              <a:t>. Psychiatry</a:t>
            </a:r>
            <a:r>
              <a:rPr lang="en-US" b="0" i="0">
                <a:solidFill>
                  <a:srgbClr val="212121"/>
                </a:solidFill>
                <a:effectLst/>
                <a:latin typeface="Cambria" panose="02040503050406030204" pitchFamily="18" charset="0"/>
              </a:rPr>
              <a:t> 37, 269–285. 10.1521/</a:t>
            </a:r>
            <a:r>
              <a:rPr lang="en-US" b="0" i="0" err="1">
                <a:solidFill>
                  <a:srgbClr val="212121"/>
                </a:solidFill>
                <a:effectLst/>
                <a:latin typeface="Cambria" panose="02040503050406030204" pitchFamily="18" charset="0"/>
              </a:rPr>
              <a:t>jaap.2009.37.2.269</a:t>
            </a:r>
            <a:r>
              <a:rPr lang="en-US" b="0" i="0">
                <a:solidFill>
                  <a:srgbClr val="212121"/>
                </a:solidFill>
                <a:effectLst/>
                <a:latin typeface="Cambria" panose="02040503050406030204" pitchFamily="18" charset="0"/>
              </a:rPr>
              <a:t>.</a:t>
            </a:r>
          </a:p>
          <a:p>
            <a:pPr algn="l"/>
            <a:endParaRPr lang="en-US" b="0" i="0">
              <a:solidFill>
                <a:srgbClr val="212121"/>
              </a:solidFill>
              <a:effectLst/>
              <a:latin typeface="Cambria" panose="02040503050406030204" pitchFamily="18" charset="0"/>
            </a:endParaRPr>
          </a:p>
          <a:p>
            <a:pPr algn="l"/>
            <a:r>
              <a:rPr lang="en-US" b="0" i="0">
                <a:solidFill>
                  <a:srgbClr val="212121"/>
                </a:solidFill>
                <a:effectLst/>
                <a:latin typeface="Cambria" panose="02040503050406030204" pitchFamily="18" charset="0"/>
              </a:rPr>
              <a:t>Kaplan M. (2014). “Psychoanalysis and psychopharmacology: art and science of combining paradigms,” in </a:t>
            </a:r>
            <a:r>
              <a:rPr lang="en-US" b="0" i="1" err="1">
                <a:solidFill>
                  <a:srgbClr val="212121"/>
                </a:solidFill>
                <a:effectLst/>
                <a:latin typeface="Cambria" panose="02040503050406030204" pitchFamily="18" charset="0"/>
              </a:rPr>
              <a:t>TextBook</a:t>
            </a:r>
            <a:r>
              <a:rPr lang="en-US" b="0" i="1">
                <a:solidFill>
                  <a:srgbClr val="212121"/>
                </a:solidFill>
                <a:effectLst/>
                <a:latin typeface="Cambria" panose="02040503050406030204" pitchFamily="18" charset="0"/>
              </a:rPr>
              <a:t> of Biological Psychiatry</a:t>
            </a:r>
            <a:r>
              <a:rPr lang="en-US" b="0" i="0">
                <a:solidFill>
                  <a:srgbClr val="212121"/>
                </a:solidFill>
                <a:effectLst/>
                <a:latin typeface="Cambria" panose="02040503050406030204" pitchFamily="18" charset="0"/>
              </a:rPr>
              <a:t>, ed. </a:t>
            </a:r>
            <a:r>
              <a:rPr lang="en-US" b="0" i="0" err="1">
                <a:solidFill>
                  <a:srgbClr val="212121"/>
                </a:solidFill>
                <a:effectLst/>
                <a:latin typeface="Cambria" panose="02040503050406030204" pitchFamily="18" charset="0"/>
              </a:rPr>
              <a:t>Panksepp</a:t>
            </a:r>
            <a:r>
              <a:rPr lang="en-US" b="0" i="0">
                <a:solidFill>
                  <a:srgbClr val="212121"/>
                </a:solidFill>
                <a:effectLst/>
                <a:latin typeface="Cambria" panose="02040503050406030204" pitchFamily="18" charset="0"/>
              </a:rPr>
              <a:t> J. (Hoboken, NJ: Wiley-</a:t>
            </a:r>
            <a:r>
              <a:rPr lang="en-US" b="0" i="0" err="1">
                <a:solidFill>
                  <a:srgbClr val="212121"/>
                </a:solidFill>
                <a:effectLst/>
                <a:latin typeface="Cambria" panose="02040503050406030204" pitchFamily="18" charset="0"/>
              </a:rPr>
              <a:t>Liss</a:t>
            </a:r>
            <a:r>
              <a:rPr lang="en-US" b="0" i="0">
                <a:solidFill>
                  <a:srgbClr val="212121"/>
                </a:solidFill>
                <a:effectLst/>
                <a:latin typeface="Cambria" panose="02040503050406030204" pitchFamily="18" charset="0"/>
              </a:rPr>
              <a:t>, Inc.), 549–569.</a:t>
            </a:r>
          </a:p>
          <a:p>
            <a:pPr algn="l"/>
            <a:endParaRPr lang="en-US">
              <a:solidFill>
                <a:srgbClr val="000000"/>
              </a:solidFill>
              <a:latin typeface="ui-sans-serif"/>
            </a:endParaRPr>
          </a:p>
          <a:p>
            <a:pPr algn="l"/>
            <a:r>
              <a:rPr lang="en-US" b="0" i="0" err="1">
                <a:solidFill>
                  <a:srgbClr val="212121"/>
                </a:solidFill>
                <a:effectLst/>
                <a:latin typeface="Cambria" panose="02040503050406030204" pitchFamily="18" charset="0"/>
              </a:rPr>
              <a:t>Mintz</a:t>
            </a:r>
            <a:r>
              <a:rPr lang="en-US" b="0" i="0">
                <a:solidFill>
                  <a:srgbClr val="212121"/>
                </a:solidFill>
                <a:effectLst/>
                <a:latin typeface="Cambria" panose="02040503050406030204" pitchFamily="18" charset="0"/>
              </a:rPr>
              <a:t> D. (2006). Psychodynamic Trojan horses: using psychopharmacology to teach psychodynamics. </a:t>
            </a:r>
            <a:r>
              <a:rPr lang="en-US" b="0" i="1">
                <a:solidFill>
                  <a:srgbClr val="212121"/>
                </a:solidFill>
                <a:effectLst/>
                <a:latin typeface="Cambria" panose="02040503050406030204" pitchFamily="18" charset="0"/>
              </a:rPr>
              <a:t>J. Am. Acad. </a:t>
            </a:r>
            <a:r>
              <a:rPr lang="en-US" b="0" i="1" err="1">
                <a:solidFill>
                  <a:srgbClr val="212121"/>
                </a:solidFill>
                <a:effectLst/>
                <a:latin typeface="Cambria" panose="02040503050406030204" pitchFamily="18" charset="0"/>
              </a:rPr>
              <a:t>Psychoanal</a:t>
            </a:r>
            <a:r>
              <a:rPr lang="en-US" b="0" i="1">
                <a:solidFill>
                  <a:srgbClr val="212121"/>
                </a:solidFill>
                <a:effectLst/>
                <a:latin typeface="Cambria" panose="02040503050406030204" pitchFamily="18" charset="0"/>
              </a:rPr>
              <a:t>. </a:t>
            </a:r>
            <a:r>
              <a:rPr lang="en-US" b="0" i="1" err="1">
                <a:solidFill>
                  <a:srgbClr val="212121"/>
                </a:solidFill>
                <a:effectLst/>
                <a:latin typeface="Cambria" panose="02040503050406030204" pitchFamily="18" charset="0"/>
              </a:rPr>
              <a:t>Dyn</a:t>
            </a:r>
            <a:r>
              <a:rPr lang="en-US" b="0" i="1">
                <a:solidFill>
                  <a:srgbClr val="212121"/>
                </a:solidFill>
                <a:effectLst/>
                <a:latin typeface="Cambria" panose="02040503050406030204" pitchFamily="18" charset="0"/>
              </a:rPr>
              <a:t>. Psychiatry</a:t>
            </a:r>
            <a:r>
              <a:rPr lang="en-US" b="0" i="0">
                <a:solidFill>
                  <a:srgbClr val="212121"/>
                </a:solidFill>
                <a:effectLst/>
                <a:latin typeface="Cambria" panose="02040503050406030204" pitchFamily="18" charset="0"/>
              </a:rPr>
              <a:t> 34, 151–161. 10.1521</a:t>
            </a:r>
          </a:p>
          <a:p>
            <a:pPr algn="l"/>
            <a:endParaRPr lang="en-US" b="0" i="0">
              <a:solidFill>
                <a:srgbClr val="212121"/>
              </a:solidFill>
              <a:effectLst/>
              <a:latin typeface="Cambria" panose="02040503050406030204" pitchFamily="18" charset="0"/>
            </a:endParaRPr>
          </a:p>
          <a:p>
            <a:pPr algn="l"/>
            <a:r>
              <a:rPr lang="en-US" b="0" i="0">
                <a:solidFill>
                  <a:srgbClr val="212121"/>
                </a:solidFill>
                <a:effectLst/>
                <a:latin typeface="Cambria" panose="02040503050406030204" pitchFamily="18" charset="0"/>
              </a:rPr>
              <a:t>Ramos M. A. (2013). Drugs in context: a historical perspective on theories of psychopharmaceutical efficacy. </a:t>
            </a:r>
            <a:r>
              <a:rPr lang="en-US" b="0" i="1">
                <a:solidFill>
                  <a:srgbClr val="212121"/>
                </a:solidFill>
                <a:effectLst/>
                <a:latin typeface="Cambria" panose="02040503050406030204" pitchFamily="18" charset="0"/>
              </a:rPr>
              <a:t>J. </a:t>
            </a:r>
            <a:r>
              <a:rPr lang="en-US" b="0" i="1" err="1">
                <a:solidFill>
                  <a:srgbClr val="212121"/>
                </a:solidFill>
                <a:effectLst/>
                <a:latin typeface="Cambria" panose="02040503050406030204" pitchFamily="18" charset="0"/>
              </a:rPr>
              <a:t>Nerv</a:t>
            </a:r>
            <a:r>
              <a:rPr lang="en-US" b="0" i="1">
                <a:solidFill>
                  <a:srgbClr val="212121"/>
                </a:solidFill>
                <a:effectLst/>
                <a:latin typeface="Cambria" panose="02040503050406030204" pitchFamily="18" charset="0"/>
              </a:rPr>
              <a:t>. </a:t>
            </a:r>
            <a:r>
              <a:rPr lang="en-US" b="0" i="1" err="1">
                <a:solidFill>
                  <a:srgbClr val="212121"/>
                </a:solidFill>
                <a:effectLst/>
                <a:latin typeface="Cambria" panose="02040503050406030204" pitchFamily="18" charset="0"/>
              </a:rPr>
              <a:t>Ment</a:t>
            </a:r>
            <a:r>
              <a:rPr lang="en-US" b="0" i="1">
                <a:solidFill>
                  <a:srgbClr val="212121"/>
                </a:solidFill>
                <a:effectLst/>
                <a:latin typeface="Cambria" panose="02040503050406030204" pitchFamily="18" charset="0"/>
              </a:rPr>
              <a:t>. Dis.</a:t>
            </a:r>
            <a:r>
              <a:rPr lang="en-US" b="0" i="0">
                <a:solidFill>
                  <a:srgbClr val="212121"/>
                </a:solidFill>
                <a:effectLst/>
                <a:latin typeface="Cambria" panose="02040503050406030204" pitchFamily="18" charset="0"/>
              </a:rPr>
              <a:t> 201, 926–933. Lewis-Fer, R et al,</a:t>
            </a:r>
          </a:p>
          <a:p>
            <a:pPr algn="l"/>
            <a:endParaRPr lang="en-US" b="0" i="0">
              <a:solidFill>
                <a:srgbClr val="212121"/>
              </a:solidFill>
              <a:effectLst/>
              <a:latin typeface="Cambria" panose="02040503050406030204" pitchFamily="18" charset="0"/>
            </a:endParaRPr>
          </a:p>
          <a:p>
            <a:pPr algn="l"/>
            <a:endParaRPr lang="en-US" b="0" i="0">
              <a:solidFill>
                <a:srgbClr val="000000"/>
              </a:solidFill>
              <a:effectLst/>
              <a:latin typeface="ui-sans-serif"/>
            </a:endParaRPr>
          </a:p>
        </p:txBody>
      </p:sp>
    </p:spTree>
    <p:extLst>
      <p:ext uri="{BB962C8B-B14F-4D97-AF65-F5344CB8AC3E}">
        <p14:creationId xmlns:p14="http://schemas.microsoft.com/office/powerpoint/2010/main" val="4196450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CDB486-4D2F-49AB-B0DF-A6BDD39EB0CC}"/>
              </a:ext>
            </a:extLst>
          </p:cNvPr>
          <p:cNvSpPr txBox="1"/>
          <p:nvPr/>
        </p:nvSpPr>
        <p:spPr>
          <a:xfrm>
            <a:off x="1092199" y="876300"/>
            <a:ext cx="10582965" cy="5786199"/>
          </a:xfrm>
          <a:prstGeom prst="rect">
            <a:avLst/>
          </a:prstGeom>
          <a:noFill/>
        </p:spPr>
        <p:txBody>
          <a:bodyPr wrap="square">
            <a:spAutoFit/>
          </a:bodyPr>
          <a:lstStyle/>
          <a:p>
            <a:pPr algn="l">
              <a:spcBef>
                <a:spcPts val="1000"/>
              </a:spcBef>
              <a:spcAft>
                <a:spcPts val="1000"/>
              </a:spcAft>
            </a:pPr>
            <a:r>
              <a:rPr lang="en-US" b="0" i="0" err="1">
                <a:solidFill>
                  <a:srgbClr val="212121"/>
                </a:solidFill>
                <a:effectLst/>
                <a:latin typeface="Cambria" panose="02040503050406030204" pitchFamily="18" charset="0"/>
              </a:rPr>
              <a:t>Greil</a:t>
            </a:r>
            <a:r>
              <a:rPr lang="en-US" b="0" i="0">
                <a:solidFill>
                  <a:srgbClr val="212121"/>
                </a:solidFill>
                <a:effectLst/>
                <a:latin typeface="Cambria" panose="02040503050406030204" pitchFamily="18" charset="0"/>
              </a:rPr>
              <a:t> W., </a:t>
            </a:r>
            <a:r>
              <a:rPr lang="en-US" b="0" i="0" err="1">
                <a:solidFill>
                  <a:srgbClr val="212121"/>
                </a:solidFill>
                <a:effectLst/>
                <a:latin typeface="Cambria" panose="02040503050406030204" pitchFamily="18" charset="0"/>
              </a:rPr>
              <a:t>Kleindiens</a:t>
            </a:r>
            <a:r>
              <a:rPr lang="en-US" b="0" i="0">
                <a:solidFill>
                  <a:srgbClr val="212121"/>
                </a:solidFill>
                <a:effectLst/>
                <a:latin typeface="Cambria" panose="02040503050406030204" pitchFamily="18" charset="0"/>
              </a:rPr>
              <a:t> N. Concepts in the treatment of bipolar disorder. </a:t>
            </a:r>
            <a:r>
              <a:rPr lang="en-US" b="0" i="1">
                <a:solidFill>
                  <a:srgbClr val="212121"/>
                </a:solidFill>
                <a:effectLst/>
                <a:latin typeface="Cambria" panose="02040503050406030204" pitchFamily="18" charset="0"/>
              </a:rPr>
              <a:t>Acta </a:t>
            </a:r>
            <a:r>
              <a:rPr lang="en-US" b="0" i="1" err="1">
                <a:solidFill>
                  <a:srgbClr val="212121"/>
                </a:solidFill>
                <a:effectLst/>
                <a:latin typeface="Cambria" panose="02040503050406030204" pitchFamily="18" charset="0"/>
              </a:rPr>
              <a:t>Psychiatr</a:t>
            </a:r>
            <a:r>
              <a:rPr lang="en-US" b="0" i="1">
                <a:solidFill>
                  <a:srgbClr val="212121"/>
                </a:solidFill>
                <a:effectLst/>
                <a:latin typeface="Cambria" panose="02040503050406030204" pitchFamily="18" charset="0"/>
              </a:rPr>
              <a:t> Scand. </a:t>
            </a:r>
            <a:r>
              <a:rPr lang="en-US" b="0" i="0" err="1">
                <a:solidFill>
                  <a:srgbClr val="212121"/>
                </a:solidFill>
                <a:effectLst/>
                <a:latin typeface="Cambria" panose="02040503050406030204" pitchFamily="18" charset="0"/>
              </a:rPr>
              <a:t>2003;108:S41</a:t>
            </a:r>
            <a:r>
              <a:rPr lang="en-US" b="0" i="0">
                <a:solidFill>
                  <a:srgbClr val="212121"/>
                </a:solidFill>
                <a:effectLst/>
                <a:latin typeface="Cambria" panose="02040503050406030204" pitchFamily="18" charset="0"/>
              </a:rPr>
              <a:t>–</a:t>
            </a:r>
            <a:r>
              <a:rPr lang="en-US" b="0" i="0" err="1">
                <a:solidFill>
                  <a:srgbClr val="212121"/>
                </a:solidFill>
                <a:effectLst/>
                <a:latin typeface="Cambria" panose="02040503050406030204" pitchFamily="18" charset="0"/>
              </a:rPr>
              <a:t>S46</a:t>
            </a:r>
            <a:r>
              <a:rPr lang="en-US" b="0" i="0">
                <a:solidFill>
                  <a:srgbClr val="212121"/>
                </a:solidFill>
                <a:effectLst/>
                <a:latin typeface="Cambria" panose="02040503050406030204" pitchFamily="18" charset="0"/>
              </a:rPr>
              <a:t>.</a:t>
            </a:r>
          </a:p>
          <a:p>
            <a:pPr algn="l">
              <a:spcBef>
                <a:spcPts val="1000"/>
              </a:spcBef>
              <a:spcAft>
                <a:spcPts val="1000"/>
              </a:spcAft>
            </a:pPr>
            <a:r>
              <a:rPr lang="en-US" b="0" i="0">
                <a:solidFill>
                  <a:srgbClr val="212121"/>
                </a:solidFill>
                <a:effectLst/>
                <a:latin typeface="Cambria" panose="02040503050406030204" pitchFamily="18" charset="0"/>
              </a:rPr>
              <a:t>Lingam R., Scott J. Treatment non-adherence in affective disorders. </a:t>
            </a:r>
            <a:r>
              <a:rPr lang="en-US" b="0" i="1">
                <a:solidFill>
                  <a:srgbClr val="212121"/>
                </a:solidFill>
                <a:effectLst/>
                <a:latin typeface="Cambria" panose="02040503050406030204" pitchFamily="18" charset="0"/>
              </a:rPr>
              <a:t>Acta </a:t>
            </a:r>
            <a:r>
              <a:rPr lang="en-US" b="0" i="1" err="1">
                <a:solidFill>
                  <a:srgbClr val="212121"/>
                </a:solidFill>
                <a:effectLst/>
                <a:latin typeface="Cambria" panose="02040503050406030204" pitchFamily="18" charset="0"/>
              </a:rPr>
              <a:t>Psychiatr</a:t>
            </a:r>
            <a:r>
              <a:rPr lang="en-US" b="0" i="1">
                <a:solidFill>
                  <a:srgbClr val="212121"/>
                </a:solidFill>
                <a:effectLst/>
                <a:latin typeface="Cambria" panose="02040503050406030204" pitchFamily="18" charset="0"/>
              </a:rPr>
              <a:t> Scand. </a:t>
            </a:r>
            <a:r>
              <a:rPr lang="en-US" b="0" i="0">
                <a:solidFill>
                  <a:srgbClr val="212121"/>
                </a:solidFill>
                <a:effectLst/>
                <a:latin typeface="Cambria" panose="02040503050406030204" pitchFamily="18" charset="0"/>
              </a:rPr>
              <a:t>2002;105:164–172</a:t>
            </a:r>
          </a:p>
          <a:p>
            <a:pPr algn="l">
              <a:spcBef>
                <a:spcPts val="1000"/>
              </a:spcBef>
              <a:spcAft>
                <a:spcPts val="1000"/>
              </a:spcAft>
            </a:pPr>
            <a:r>
              <a:rPr lang="en-US" b="0" i="0">
                <a:solidFill>
                  <a:srgbClr val="212121"/>
                </a:solidFill>
                <a:effectLst/>
                <a:latin typeface="Cambria" panose="02040503050406030204" pitchFamily="18" charset="0"/>
              </a:rPr>
              <a:t>Johnson RE., McFarland B. Lithium use and discontinuation in a health </a:t>
            </a:r>
            <a:r>
              <a:rPr lang="en-US" b="0" i="0" err="1">
                <a:solidFill>
                  <a:srgbClr val="212121"/>
                </a:solidFill>
                <a:effectLst/>
                <a:latin typeface="Cambria" panose="02040503050406030204" pitchFamily="18" charset="0"/>
              </a:rPr>
              <a:t>maintenence</a:t>
            </a:r>
            <a:r>
              <a:rPr lang="en-US" b="0" i="0">
                <a:solidFill>
                  <a:srgbClr val="212121"/>
                </a:solidFill>
                <a:effectLst/>
                <a:latin typeface="Cambria" panose="02040503050406030204" pitchFamily="18" charset="0"/>
              </a:rPr>
              <a:t> organization. </a:t>
            </a:r>
            <a:r>
              <a:rPr lang="en-US" b="0" i="1">
                <a:solidFill>
                  <a:srgbClr val="212121"/>
                </a:solidFill>
                <a:effectLst/>
                <a:latin typeface="Cambria" panose="02040503050406030204" pitchFamily="18" charset="0"/>
              </a:rPr>
              <a:t>Am J Psychiatry. </a:t>
            </a:r>
            <a:r>
              <a:rPr lang="en-US" b="0" i="0">
                <a:solidFill>
                  <a:srgbClr val="212121"/>
                </a:solidFill>
                <a:effectLst/>
                <a:latin typeface="Cambria" panose="02040503050406030204" pitchFamily="18" charset="0"/>
              </a:rPr>
              <a:t>1996;153:993–1000. 38. Scott J., Pope M. Self-reported adherence to treatment with mood stabilizers, plasma levels, and psychiatric hospitalization. </a:t>
            </a:r>
            <a:r>
              <a:rPr lang="en-US" b="0" i="1">
                <a:solidFill>
                  <a:srgbClr val="212121"/>
                </a:solidFill>
                <a:effectLst/>
                <a:latin typeface="Cambria" panose="02040503050406030204" pitchFamily="18" charset="0"/>
              </a:rPr>
              <a:t>Am J Psychiatry. </a:t>
            </a:r>
            <a:r>
              <a:rPr lang="en-US" b="0" i="0">
                <a:solidFill>
                  <a:srgbClr val="212121"/>
                </a:solidFill>
                <a:effectLst/>
                <a:latin typeface="Cambria" panose="02040503050406030204" pitchFamily="18" charset="0"/>
              </a:rPr>
              <a:t>2002;159:1927–1929. 39. </a:t>
            </a:r>
          </a:p>
          <a:p>
            <a:pPr algn="l">
              <a:spcBef>
                <a:spcPts val="1000"/>
              </a:spcBef>
              <a:spcAft>
                <a:spcPts val="1000"/>
              </a:spcAft>
            </a:pPr>
            <a:r>
              <a:rPr lang="en-US" b="0" i="0">
                <a:solidFill>
                  <a:srgbClr val="212121"/>
                </a:solidFill>
                <a:effectLst/>
                <a:latin typeface="Cambria" panose="02040503050406030204" pitchFamily="18" charset="0"/>
              </a:rPr>
              <a:t> McDonald HP., Garg AX., Haynes RB. Interventions to enhance patient adherence to medication prescriptions: scientific review. </a:t>
            </a:r>
            <a:r>
              <a:rPr lang="en-US" b="0" i="1">
                <a:solidFill>
                  <a:srgbClr val="212121"/>
                </a:solidFill>
                <a:effectLst/>
                <a:latin typeface="Cambria" panose="02040503050406030204" pitchFamily="18" charset="0"/>
              </a:rPr>
              <a:t>JAMA. </a:t>
            </a:r>
            <a:r>
              <a:rPr lang="en-US" b="0" i="0">
                <a:solidFill>
                  <a:srgbClr val="212121"/>
                </a:solidFill>
                <a:effectLst/>
                <a:latin typeface="Cambria" panose="02040503050406030204" pitchFamily="18" charset="0"/>
              </a:rPr>
              <a:t>2002;288:2868–2879. 68.</a:t>
            </a:r>
          </a:p>
          <a:p>
            <a:pPr algn="l">
              <a:spcBef>
                <a:spcPts val="1000"/>
              </a:spcBef>
              <a:spcAft>
                <a:spcPts val="1000"/>
              </a:spcAft>
            </a:pPr>
            <a:r>
              <a:rPr lang="en-US" b="0" i="0">
                <a:solidFill>
                  <a:srgbClr val="212121"/>
                </a:solidFill>
                <a:effectLst/>
                <a:latin typeface="Cambria" panose="02040503050406030204" pitchFamily="18" charset="0"/>
              </a:rPr>
              <a:t> Miller </a:t>
            </a:r>
            <a:r>
              <a:rPr lang="en-US" b="0" i="0" err="1">
                <a:solidFill>
                  <a:srgbClr val="212121"/>
                </a:solidFill>
                <a:effectLst/>
                <a:latin typeface="Cambria" panose="02040503050406030204" pitchFamily="18" charset="0"/>
              </a:rPr>
              <a:t>WR</a:t>
            </a:r>
            <a:r>
              <a:rPr lang="en-US" b="0" i="0">
                <a:solidFill>
                  <a:srgbClr val="212121"/>
                </a:solidFill>
                <a:effectLst/>
                <a:latin typeface="Cambria" panose="02040503050406030204" pitchFamily="18" charset="0"/>
              </a:rPr>
              <a:t>., </a:t>
            </a:r>
            <a:r>
              <a:rPr lang="en-US" b="0" i="0" err="1">
                <a:solidFill>
                  <a:srgbClr val="212121"/>
                </a:solidFill>
                <a:effectLst/>
                <a:latin typeface="Cambria" panose="02040503050406030204" pitchFamily="18" charset="0"/>
              </a:rPr>
              <a:t>Conforti</a:t>
            </a:r>
            <a:r>
              <a:rPr lang="en-US" b="0" i="0">
                <a:solidFill>
                  <a:srgbClr val="212121"/>
                </a:solidFill>
                <a:effectLst/>
                <a:latin typeface="Cambria" panose="02040503050406030204" pitchFamily="18" charset="0"/>
              </a:rPr>
              <a:t> K., </a:t>
            </a:r>
            <a:r>
              <a:rPr lang="en-US" b="0" i="0" err="1">
                <a:solidFill>
                  <a:srgbClr val="212121"/>
                </a:solidFill>
                <a:effectLst/>
                <a:latin typeface="Cambria" panose="02040503050406030204" pitchFamily="18" charset="0"/>
              </a:rPr>
              <a:t>Rollnik</a:t>
            </a:r>
            <a:r>
              <a:rPr lang="en-US" b="0" i="0">
                <a:solidFill>
                  <a:srgbClr val="212121"/>
                </a:solidFill>
                <a:effectLst/>
                <a:latin typeface="Cambria" panose="02040503050406030204" pitchFamily="18" charset="0"/>
              </a:rPr>
              <a:t> S. </a:t>
            </a:r>
            <a:r>
              <a:rPr lang="en-US" b="0" i="1">
                <a:solidFill>
                  <a:srgbClr val="212121"/>
                </a:solidFill>
                <a:effectLst/>
                <a:latin typeface="Cambria" panose="02040503050406030204" pitchFamily="18" charset="0"/>
              </a:rPr>
              <a:t>Motivational interviewing: Preparing People for Change. 2nd ed. New York, NY: The Guilford Press; </a:t>
            </a:r>
            <a:r>
              <a:rPr lang="en-US" b="0" i="0">
                <a:solidFill>
                  <a:srgbClr val="212121"/>
                </a:solidFill>
                <a:effectLst/>
                <a:latin typeface="Cambria" panose="02040503050406030204" pitchFamily="18" charset="0"/>
              </a:rPr>
              <a:t>2002 69. </a:t>
            </a:r>
          </a:p>
          <a:p>
            <a:pPr algn="l">
              <a:spcBef>
                <a:spcPts val="1000"/>
              </a:spcBef>
              <a:spcAft>
                <a:spcPts val="1000"/>
              </a:spcAft>
            </a:pPr>
            <a:r>
              <a:rPr lang="en-US" b="0" i="0">
                <a:solidFill>
                  <a:srgbClr val="212121"/>
                </a:solidFill>
                <a:effectLst/>
                <a:latin typeface="Cambria" panose="02040503050406030204" pitchFamily="18" charset="0"/>
              </a:rPr>
              <a:t>Patterson TL., </a:t>
            </a:r>
            <a:r>
              <a:rPr lang="en-US" b="0" i="0" err="1">
                <a:solidFill>
                  <a:srgbClr val="212121"/>
                </a:solidFill>
                <a:effectLst/>
                <a:latin typeface="Cambria" panose="02040503050406030204" pitchFamily="18" charset="0"/>
              </a:rPr>
              <a:t>Mausbach</a:t>
            </a:r>
            <a:r>
              <a:rPr lang="en-US" b="0" i="0">
                <a:solidFill>
                  <a:srgbClr val="212121"/>
                </a:solidFill>
                <a:effectLst/>
                <a:latin typeface="Cambria" panose="02040503050406030204" pitchFamily="18" charset="0"/>
              </a:rPr>
              <a:t> BT., McKibbin C., Goldman S., Bucardo J., </a:t>
            </a:r>
            <a:r>
              <a:rPr lang="en-US" b="0" i="0" err="1">
                <a:solidFill>
                  <a:srgbClr val="212121"/>
                </a:solidFill>
                <a:effectLst/>
                <a:latin typeface="Cambria" panose="02040503050406030204" pitchFamily="18" charset="0"/>
              </a:rPr>
              <a:t>Jeste</a:t>
            </a:r>
            <a:r>
              <a:rPr lang="en-US" b="0" i="0">
                <a:solidFill>
                  <a:srgbClr val="212121"/>
                </a:solidFill>
                <a:effectLst/>
                <a:latin typeface="Cambria" panose="02040503050406030204" pitchFamily="18" charset="0"/>
              </a:rPr>
              <a:t> DV. Functional adaptation skills training (FAST): a randomized trial of a psychosocial intervention for middle-aged and older patients with chronic psychotic disorders. </a:t>
            </a:r>
            <a:r>
              <a:rPr lang="en-US" b="0" i="1">
                <a:solidFill>
                  <a:srgbClr val="212121"/>
                </a:solidFill>
                <a:effectLst/>
                <a:latin typeface="Cambria" panose="02040503050406030204" pitchFamily="18" charset="0"/>
              </a:rPr>
              <a:t>SchizophrP.es. </a:t>
            </a:r>
            <a:r>
              <a:rPr lang="en-US" b="0" i="0">
                <a:solidFill>
                  <a:srgbClr val="212121"/>
                </a:solidFill>
                <a:effectLst/>
                <a:latin typeface="Cambria" panose="02040503050406030204" pitchFamily="18" charset="0"/>
              </a:rPr>
              <a:t>2006;86:291–299. 70. </a:t>
            </a:r>
          </a:p>
          <a:p>
            <a:pPr algn="l">
              <a:spcBef>
                <a:spcPts val="1000"/>
              </a:spcBef>
              <a:spcAft>
                <a:spcPts val="1000"/>
              </a:spcAft>
            </a:pPr>
            <a:endParaRPr lang="en-US" b="0" i="0">
              <a:solidFill>
                <a:srgbClr val="212121"/>
              </a:solidFill>
              <a:effectLst/>
              <a:latin typeface="Cambria" panose="02040503050406030204" pitchFamily="18" charset="0"/>
            </a:endParaRPr>
          </a:p>
        </p:txBody>
      </p:sp>
    </p:spTree>
    <p:extLst>
      <p:ext uri="{BB962C8B-B14F-4D97-AF65-F5344CB8AC3E}">
        <p14:creationId xmlns:p14="http://schemas.microsoft.com/office/powerpoint/2010/main" val="1434457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A4E1B0-3BF4-4972-9E3D-6D5E5509FCD9}"/>
              </a:ext>
            </a:extLst>
          </p:cNvPr>
          <p:cNvSpPr txBox="1"/>
          <p:nvPr/>
        </p:nvSpPr>
        <p:spPr>
          <a:xfrm>
            <a:off x="490330" y="543336"/>
            <a:ext cx="11357113" cy="5119350"/>
          </a:xfrm>
          <a:prstGeom prst="rect">
            <a:avLst/>
          </a:prstGeom>
          <a:noFill/>
        </p:spPr>
        <p:txBody>
          <a:bodyPr wrap="square">
            <a:spAutoFit/>
          </a:bodyPr>
          <a:lstStyle/>
          <a:p>
            <a:pPr algn="l">
              <a:spcBef>
                <a:spcPts val="1000"/>
              </a:spcBef>
              <a:spcAft>
                <a:spcPts val="1000"/>
              </a:spcAft>
            </a:pPr>
            <a:r>
              <a:rPr lang="en-US" b="0" i="0">
                <a:solidFill>
                  <a:srgbClr val="212121"/>
                </a:solidFill>
                <a:effectLst/>
                <a:latin typeface="Cambria" panose="02040503050406030204" pitchFamily="18" charset="0"/>
              </a:rPr>
              <a:t> </a:t>
            </a:r>
            <a:r>
              <a:rPr lang="en-US" sz="2000" b="0" i="0" err="1">
                <a:solidFill>
                  <a:srgbClr val="212121"/>
                </a:solidFill>
                <a:effectLst/>
                <a:latin typeface="Cambria" panose="02040503050406030204" pitchFamily="18" charset="0"/>
              </a:rPr>
              <a:t>Brancu</a:t>
            </a:r>
            <a:r>
              <a:rPr lang="en-US" sz="2000" b="0" i="0">
                <a:solidFill>
                  <a:srgbClr val="212121"/>
                </a:solidFill>
                <a:effectLst/>
                <a:latin typeface="Cambria" panose="02040503050406030204" pitchFamily="18" charset="0"/>
              </a:rPr>
              <a:t> M, Mann-Wrobel M, Beckham J, Wagner H, Elliott A, Battles A, et al. Subthreshold posttraumatic stress disorder: a meta-analytic review of DSM-IV prevalence and a proposed DSM-5 approach to measurement. Psychol Trauma Theory Res </a:t>
            </a:r>
            <a:r>
              <a:rPr lang="en-US" sz="2000" b="0" i="0" err="1">
                <a:solidFill>
                  <a:srgbClr val="212121"/>
                </a:solidFill>
                <a:effectLst/>
                <a:latin typeface="Cambria" panose="02040503050406030204" pitchFamily="18" charset="0"/>
              </a:rPr>
              <a:t>Pract</a:t>
            </a:r>
            <a:r>
              <a:rPr lang="en-US" sz="2000" b="0" i="0">
                <a:solidFill>
                  <a:srgbClr val="212121"/>
                </a:solidFill>
                <a:effectLst/>
                <a:latin typeface="Cambria" panose="02040503050406030204" pitchFamily="18" charset="0"/>
              </a:rPr>
              <a:t> Policy. 2015;8:222-32. 4. </a:t>
            </a:r>
            <a:r>
              <a:rPr lang="en-US" sz="2000" b="0" i="0" err="1">
                <a:solidFill>
                  <a:srgbClr val="212121"/>
                </a:solidFill>
                <a:effectLst/>
                <a:latin typeface="Cambria" panose="02040503050406030204" pitchFamily="18" charset="0"/>
              </a:rPr>
              <a:t>Finkelhor</a:t>
            </a:r>
            <a:r>
              <a:rPr lang="en-US" sz="2000" b="0" i="0">
                <a:solidFill>
                  <a:srgbClr val="212121"/>
                </a:solidFill>
                <a:effectLst/>
                <a:latin typeface="Cambria" panose="02040503050406030204" pitchFamily="18" charset="0"/>
              </a:rPr>
              <a:t> D, Ormrod </a:t>
            </a:r>
            <a:r>
              <a:rPr lang="en-US" sz="2000" b="0" i="0" err="1">
                <a:solidFill>
                  <a:srgbClr val="212121"/>
                </a:solidFill>
                <a:effectLst/>
                <a:latin typeface="Cambria" panose="02040503050406030204" pitchFamily="18" charset="0"/>
              </a:rPr>
              <a:t>RK</a:t>
            </a:r>
            <a:r>
              <a:rPr lang="en-US" sz="2000" b="0" i="0">
                <a:solidFill>
                  <a:srgbClr val="212121"/>
                </a:solidFill>
                <a:effectLst/>
                <a:latin typeface="Cambria" panose="02040503050406030204" pitchFamily="18" charset="0"/>
              </a:rPr>
              <a:t>, Turner HA. Poly-victimization: a neglected component in child victimization. </a:t>
            </a:r>
            <a:r>
              <a:rPr lang="en-US" sz="2000" b="0" i="1">
                <a:solidFill>
                  <a:srgbClr val="212121"/>
                </a:solidFill>
                <a:effectLst/>
                <a:latin typeface="Cambria" panose="02040503050406030204" pitchFamily="18" charset="0"/>
              </a:rPr>
              <a:t>Child Abuse </a:t>
            </a:r>
            <a:r>
              <a:rPr lang="en-US" sz="2000" b="0" i="1" err="1">
                <a:solidFill>
                  <a:srgbClr val="212121"/>
                </a:solidFill>
                <a:effectLst/>
                <a:latin typeface="Cambria" panose="02040503050406030204" pitchFamily="18" charset="0"/>
              </a:rPr>
              <a:t>Negl</a:t>
            </a:r>
            <a:r>
              <a:rPr lang="en-US" sz="2000" b="0" i="1">
                <a:solidFill>
                  <a:srgbClr val="212121"/>
                </a:solidFill>
                <a:effectLst/>
                <a:latin typeface="Cambria" panose="02040503050406030204" pitchFamily="18" charset="0"/>
              </a:rPr>
              <a:t>. </a:t>
            </a:r>
            <a:r>
              <a:rPr lang="en-US" sz="2000" b="0" i="0">
                <a:solidFill>
                  <a:srgbClr val="212121"/>
                </a:solidFill>
                <a:effectLst/>
                <a:latin typeface="Cambria" panose="02040503050406030204" pitchFamily="18" charset="0"/>
              </a:rPr>
              <a:t>2007;</a:t>
            </a:r>
            <a:r>
              <a:rPr lang="en-US" sz="2000" b="1" i="0">
                <a:solidFill>
                  <a:srgbClr val="212121"/>
                </a:solidFill>
                <a:effectLst/>
                <a:latin typeface="Cambria" panose="02040503050406030204" pitchFamily="18" charset="0"/>
              </a:rPr>
              <a:t>31</a:t>
            </a:r>
            <a:r>
              <a:rPr lang="en-US" sz="2000" b="0" i="0">
                <a:solidFill>
                  <a:srgbClr val="212121"/>
                </a:solidFill>
                <a:effectLst/>
                <a:latin typeface="Cambria" panose="02040503050406030204" pitchFamily="18" charset="0"/>
              </a:rPr>
              <a:t>(1):7–26</a:t>
            </a:r>
            <a:endParaRPr lang="en-US" sz="2000">
              <a:solidFill>
                <a:srgbClr val="212121"/>
              </a:solidFill>
              <a:latin typeface="Cambria" panose="02040503050406030204" pitchFamily="18" charset="0"/>
            </a:endParaRPr>
          </a:p>
          <a:p>
            <a:pPr algn="l">
              <a:spcBef>
                <a:spcPts val="1000"/>
              </a:spcBef>
              <a:spcAft>
                <a:spcPts val="1000"/>
              </a:spcAft>
            </a:pPr>
            <a:r>
              <a:rPr lang="en-US" sz="2000" b="0" i="0">
                <a:solidFill>
                  <a:srgbClr val="212121"/>
                </a:solidFill>
                <a:effectLst/>
                <a:latin typeface="Cambria" panose="02040503050406030204" pitchFamily="18" charset="0"/>
              </a:rPr>
              <a:t>. </a:t>
            </a:r>
            <a:r>
              <a:rPr lang="en-US" sz="2000" b="0" i="0" err="1">
                <a:solidFill>
                  <a:srgbClr val="212121"/>
                </a:solidFill>
                <a:effectLst/>
                <a:latin typeface="Cambria" panose="02040503050406030204" pitchFamily="18" charset="0"/>
              </a:rPr>
              <a:t>Finkelhor</a:t>
            </a:r>
            <a:r>
              <a:rPr lang="en-US" sz="2000" b="0" i="0">
                <a:solidFill>
                  <a:srgbClr val="212121"/>
                </a:solidFill>
                <a:effectLst/>
                <a:latin typeface="Cambria" panose="02040503050406030204" pitchFamily="18" charset="0"/>
              </a:rPr>
              <a:t> D, Ormrod </a:t>
            </a:r>
            <a:r>
              <a:rPr lang="en-US" sz="2000" b="0" i="0" err="1">
                <a:solidFill>
                  <a:srgbClr val="212121"/>
                </a:solidFill>
                <a:effectLst/>
                <a:latin typeface="Cambria" panose="02040503050406030204" pitchFamily="18" charset="0"/>
              </a:rPr>
              <a:t>RK</a:t>
            </a:r>
            <a:r>
              <a:rPr lang="en-US" sz="2000" b="0" i="0">
                <a:solidFill>
                  <a:srgbClr val="212121"/>
                </a:solidFill>
                <a:effectLst/>
                <a:latin typeface="Cambria" panose="02040503050406030204" pitchFamily="18" charset="0"/>
              </a:rPr>
              <a:t>, Turner HA. Re-victimization patterns in a national longitudinal sample of children and youth. </a:t>
            </a:r>
            <a:r>
              <a:rPr lang="en-US" sz="2000" b="0" i="1">
                <a:solidFill>
                  <a:srgbClr val="212121"/>
                </a:solidFill>
                <a:effectLst/>
                <a:latin typeface="Cambria" panose="02040503050406030204" pitchFamily="18" charset="0"/>
              </a:rPr>
              <a:t>Child Abuse </a:t>
            </a:r>
            <a:r>
              <a:rPr lang="en-US" sz="2000" b="0" i="1" err="1">
                <a:solidFill>
                  <a:srgbClr val="212121"/>
                </a:solidFill>
                <a:effectLst/>
                <a:latin typeface="Cambria" panose="02040503050406030204" pitchFamily="18" charset="0"/>
              </a:rPr>
              <a:t>Negl</a:t>
            </a:r>
            <a:r>
              <a:rPr lang="en-US" sz="2000" b="0" i="1">
                <a:solidFill>
                  <a:srgbClr val="212121"/>
                </a:solidFill>
                <a:effectLst/>
                <a:latin typeface="Cambria" panose="02040503050406030204" pitchFamily="18" charset="0"/>
              </a:rPr>
              <a:t>. </a:t>
            </a:r>
            <a:r>
              <a:rPr lang="en-US" sz="2000" b="0" i="0">
                <a:solidFill>
                  <a:srgbClr val="212121"/>
                </a:solidFill>
                <a:effectLst/>
                <a:latin typeface="Cambria" panose="02040503050406030204" pitchFamily="18" charset="0"/>
              </a:rPr>
              <a:t>2007</a:t>
            </a:r>
          </a:p>
          <a:p>
            <a:pPr algn="l">
              <a:spcBef>
                <a:spcPts val="1000"/>
              </a:spcBef>
              <a:spcAft>
                <a:spcPts val="1000"/>
              </a:spcAft>
            </a:pPr>
            <a:endParaRPr lang="en-US" sz="2000">
              <a:solidFill>
                <a:srgbClr val="212121"/>
              </a:solidFill>
              <a:latin typeface="Cambria" panose="02040503050406030204" pitchFamily="18" charset="0"/>
            </a:endParaRPr>
          </a:p>
          <a:p>
            <a:pPr algn="l">
              <a:spcBef>
                <a:spcPts val="1000"/>
              </a:spcBef>
              <a:spcAft>
                <a:spcPts val="1000"/>
              </a:spcAft>
            </a:pPr>
            <a:r>
              <a:rPr lang="en-US" sz="2000" b="0" i="0">
                <a:solidFill>
                  <a:srgbClr val="212121"/>
                </a:solidFill>
                <a:effectLst/>
                <a:latin typeface="Cambria" panose="02040503050406030204" pitchFamily="18" charset="0"/>
              </a:rPr>
              <a:t>. O'Donnell ML, Schaefer I, </a:t>
            </a:r>
            <a:r>
              <a:rPr lang="en-US" sz="2000" b="0" i="0" err="1">
                <a:solidFill>
                  <a:srgbClr val="212121"/>
                </a:solidFill>
                <a:effectLst/>
                <a:latin typeface="Cambria" panose="02040503050406030204" pitchFamily="18" charset="0"/>
              </a:rPr>
              <a:t>Varker</a:t>
            </a:r>
            <a:r>
              <a:rPr lang="en-US" sz="2000" b="0" i="0">
                <a:solidFill>
                  <a:srgbClr val="212121"/>
                </a:solidFill>
                <a:effectLst/>
                <a:latin typeface="Cambria" panose="02040503050406030204" pitchFamily="18" charset="0"/>
              </a:rPr>
              <a:t> T, </a:t>
            </a:r>
            <a:r>
              <a:rPr lang="en-US" sz="2000" b="0" i="0" err="1">
                <a:solidFill>
                  <a:srgbClr val="212121"/>
                </a:solidFill>
                <a:effectLst/>
                <a:latin typeface="Cambria" panose="02040503050406030204" pitchFamily="18" charset="0"/>
              </a:rPr>
              <a:t>Kartal</a:t>
            </a:r>
            <a:r>
              <a:rPr lang="en-US" sz="2000" b="0" i="0">
                <a:solidFill>
                  <a:srgbClr val="212121"/>
                </a:solidFill>
                <a:effectLst/>
                <a:latin typeface="Cambria" panose="02040503050406030204" pitchFamily="18" charset="0"/>
              </a:rPr>
              <a:t> D, Forbes D, Bryant RAA, et al. A systematic review of person-centered approaches to investigating patterns of trauma exposure. </a:t>
            </a:r>
            <a:r>
              <a:rPr lang="en-US" sz="2000" b="0" i="1">
                <a:solidFill>
                  <a:srgbClr val="212121"/>
                </a:solidFill>
                <a:effectLst/>
                <a:latin typeface="Cambria" panose="02040503050406030204" pitchFamily="18" charset="0"/>
              </a:rPr>
              <a:t>Clin Psychol Rev. </a:t>
            </a:r>
            <a:r>
              <a:rPr lang="en-US" sz="2000" b="0" i="0">
                <a:solidFill>
                  <a:srgbClr val="212121"/>
                </a:solidFill>
                <a:effectLst/>
                <a:latin typeface="Cambria" panose="02040503050406030204" pitchFamily="18" charset="0"/>
              </a:rPr>
              <a:t>2017;</a:t>
            </a:r>
            <a:r>
              <a:rPr lang="en-US" sz="2000" b="1" i="0">
                <a:solidFill>
                  <a:srgbClr val="212121"/>
                </a:solidFill>
                <a:effectLst/>
                <a:latin typeface="Cambria" panose="02040503050406030204" pitchFamily="18" charset="0"/>
              </a:rPr>
              <a:t>57</a:t>
            </a:r>
            <a:r>
              <a:rPr lang="en-US" sz="2000" b="0" i="0">
                <a:solidFill>
                  <a:srgbClr val="212121"/>
                </a:solidFill>
                <a:effectLst/>
                <a:latin typeface="Cambria" panose="02040503050406030204" pitchFamily="18" charset="0"/>
              </a:rPr>
              <a:t>:208–225.</a:t>
            </a:r>
          </a:p>
          <a:p>
            <a:pPr algn="l">
              <a:spcBef>
                <a:spcPts val="1000"/>
              </a:spcBef>
              <a:spcAft>
                <a:spcPts val="1000"/>
              </a:spcAft>
            </a:pPr>
            <a:r>
              <a:rPr lang="en-US" sz="2000" b="0" i="0">
                <a:solidFill>
                  <a:srgbClr val="212121"/>
                </a:solidFill>
                <a:effectLst/>
                <a:latin typeface="Cambria" panose="02040503050406030204" pitchFamily="18" charset="0"/>
              </a:rPr>
              <a:t>7. Appleyard K, Egeland B, van </a:t>
            </a:r>
            <a:r>
              <a:rPr lang="en-US" sz="2000" b="0" i="0" err="1">
                <a:solidFill>
                  <a:srgbClr val="212121"/>
                </a:solidFill>
                <a:effectLst/>
                <a:latin typeface="Cambria" panose="02040503050406030204" pitchFamily="18" charset="0"/>
              </a:rPr>
              <a:t>Dulmen</a:t>
            </a:r>
            <a:r>
              <a:rPr lang="en-US" sz="2000" b="0" i="0">
                <a:solidFill>
                  <a:srgbClr val="212121"/>
                </a:solidFill>
                <a:effectLst/>
                <a:latin typeface="Cambria" panose="02040503050406030204" pitchFamily="18" charset="0"/>
              </a:rPr>
              <a:t> MH, </a:t>
            </a:r>
            <a:r>
              <a:rPr lang="en-US" sz="2000" b="0" i="0" err="1">
                <a:solidFill>
                  <a:srgbClr val="212121"/>
                </a:solidFill>
                <a:effectLst/>
                <a:latin typeface="Cambria" panose="02040503050406030204" pitchFamily="18" charset="0"/>
              </a:rPr>
              <a:t>Sroufe</a:t>
            </a:r>
            <a:r>
              <a:rPr lang="en-US" sz="2000" b="0" i="0">
                <a:solidFill>
                  <a:srgbClr val="212121"/>
                </a:solidFill>
                <a:effectLst/>
                <a:latin typeface="Cambria" panose="02040503050406030204" pitchFamily="18" charset="0"/>
              </a:rPr>
              <a:t> LA. When more is not better: the role of cumulative risk in child behavior outcomes. </a:t>
            </a:r>
            <a:r>
              <a:rPr lang="en-US" sz="2000" b="0" i="1">
                <a:solidFill>
                  <a:srgbClr val="212121"/>
                </a:solidFill>
                <a:effectLst/>
                <a:latin typeface="Cambria" panose="02040503050406030204" pitchFamily="18" charset="0"/>
              </a:rPr>
              <a:t>J Child Psychol Psychiatry. </a:t>
            </a:r>
            <a:r>
              <a:rPr lang="en-US" sz="2000" b="0" i="0">
                <a:solidFill>
                  <a:srgbClr val="212121"/>
                </a:solidFill>
                <a:effectLst/>
                <a:latin typeface="Cambria" panose="02040503050406030204" pitchFamily="18" charset="0"/>
              </a:rPr>
              <a:t>2005;</a:t>
            </a:r>
            <a:r>
              <a:rPr lang="en-US" sz="2000" b="1" i="0">
                <a:solidFill>
                  <a:srgbClr val="212121"/>
                </a:solidFill>
                <a:effectLst/>
                <a:latin typeface="Cambria" panose="02040503050406030204" pitchFamily="18" charset="0"/>
              </a:rPr>
              <a:t>46</a:t>
            </a:r>
            <a:r>
              <a:rPr lang="en-US" sz="2000" b="0" i="0">
                <a:solidFill>
                  <a:srgbClr val="212121"/>
                </a:solidFill>
                <a:effectLst/>
                <a:latin typeface="Cambria" panose="02040503050406030204" pitchFamily="18" charset="0"/>
              </a:rPr>
              <a:t>(3):235–245</a:t>
            </a:r>
          </a:p>
        </p:txBody>
      </p:sp>
    </p:spTree>
    <p:extLst>
      <p:ext uri="{BB962C8B-B14F-4D97-AF65-F5344CB8AC3E}">
        <p14:creationId xmlns:p14="http://schemas.microsoft.com/office/powerpoint/2010/main" val="2473346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361A40-DD23-466C-A0F3-B927B58A0330}"/>
              </a:ext>
            </a:extLst>
          </p:cNvPr>
          <p:cNvSpPr txBox="1"/>
          <p:nvPr/>
        </p:nvSpPr>
        <p:spPr>
          <a:xfrm>
            <a:off x="530087" y="581571"/>
            <a:ext cx="11211340" cy="4811574"/>
          </a:xfrm>
          <a:prstGeom prst="rect">
            <a:avLst/>
          </a:prstGeom>
          <a:noFill/>
        </p:spPr>
        <p:txBody>
          <a:bodyPr wrap="square">
            <a:spAutoFit/>
          </a:bodyPr>
          <a:lstStyle/>
          <a:p>
            <a:pPr algn="l">
              <a:spcBef>
                <a:spcPts val="1000"/>
              </a:spcBef>
              <a:spcAft>
                <a:spcPts val="1000"/>
              </a:spcAft>
              <a:buFont typeface="Arial" panose="020B0604020202020204" pitchFamily="34" charset="0"/>
              <a:buChar char="•"/>
            </a:pPr>
            <a:r>
              <a:rPr lang="en-US" sz="2000" b="0" i="0" err="1">
                <a:solidFill>
                  <a:srgbClr val="212121"/>
                </a:solidFill>
                <a:effectLst/>
                <a:latin typeface="Cambria" panose="02040503050406030204" pitchFamily="18" charset="0"/>
              </a:rPr>
              <a:t>Schraufnagel</a:t>
            </a:r>
            <a:r>
              <a:rPr lang="en-US" sz="2000" b="0" i="0">
                <a:solidFill>
                  <a:srgbClr val="212121"/>
                </a:solidFill>
                <a:effectLst/>
                <a:latin typeface="Cambria" panose="02040503050406030204" pitchFamily="18" charset="0"/>
              </a:rPr>
              <a:t> TJ, Wagner AW, Miranda J, Roy-Byrne PP. Treating minority patients with depression and anxiety: What does the evidence tell us? </a:t>
            </a:r>
            <a:r>
              <a:rPr lang="en-US" sz="2000" b="0" i="1">
                <a:solidFill>
                  <a:srgbClr val="212121"/>
                </a:solidFill>
                <a:effectLst/>
                <a:latin typeface="Cambria" panose="02040503050406030204" pitchFamily="18" charset="0"/>
              </a:rPr>
              <a:t>General Hospital Psychiatry. </a:t>
            </a:r>
            <a:r>
              <a:rPr lang="en-US" sz="2000" b="0" i="0">
                <a:solidFill>
                  <a:srgbClr val="212121"/>
                </a:solidFill>
                <a:effectLst/>
                <a:latin typeface="Cambria" panose="02040503050406030204" pitchFamily="18" charset="0"/>
              </a:rPr>
              <a:t>2006;28:27–36. </a:t>
            </a:r>
            <a:endParaRPr lang="en-US" sz="2000">
              <a:solidFill>
                <a:srgbClr val="212121"/>
              </a:solidFill>
              <a:latin typeface="Cambria" panose="02040503050406030204" pitchFamily="18" charset="0"/>
            </a:endParaRPr>
          </a:p>
          <a:p>
            <a:pPr algn="l">
              <a:spcBef>
                <a:spcPts val="1000"/>
              </a:spcBef>
              <a:spcAft>
                <a:spcPts val="1000"/>
              </a:spcAft>
              <a:buFont typeface="Arial" panose="020B0604020202020204" pitchFamily="34" charset="0"/>
              <a:buChar char="•"/>
            </a:pPr>
            <a:r>
              <a:rPr lang="en-US" sz="2000" b="0" i="0">
                <a:solidFill>
                  <a:srgbClr val="212121"/>
                </a:solidFill>
                <a:effectLst/>
                <a:latin typeface="Cambria" panose="02040503050406030204" pitchFamily="18" charset="0"/>
              </a:rPr>
              <a:t>Swanson KA, </a:t>
            </a:r>
            <a:r>
              <a:rPr lang="en-US" sz="2000" b="0" i="0" err="1">
                <a:solidFill>
                  <a:srgbClr val="212121"/>
                </a:solidFill>
                <a:effectLst/>
                <a:latin typeface="Cambria" panose="02040503050406030204" pitchFamily="18" charset="0"/>
              </a:rPr>
              <a:t>Bastani</a:t>
            </a:r>
            <a:r>
              <a:rPr lang="en-US" sz="2000" b="0" i="0">
                <a:solidFill>
                  <a:srgbClr val="212121"/>
                </a:solidFill>
                <a:effectLst/>
                <a:latin typeface="Cambria" panose="02040503050406030204" pitchFamily="18" charset="0"/>
              </a:rPr>
              <a:t> R, Rubenstein LV, Meredith LS, Ford DE. Effect of mental health care and shared decision-making in-patient satisfaction in a community sample of patients with depression. </a:t>
            </a:r>
            <a:r>
              <a:rPr lang="en-US" sz="2000" b="0" i="1">
                <a:solidFill>
                  <a:srgbClr val="212121"/>
                </a:solidFill>
                <a:effectLst/>
                <a:latin typeface="Cambria" panose="02040503050406030204" pitchFamily="18" charset="0"/>
              </a:rPr>
              <a:t>Medical Care Research Review. </a:t>
            </a:r>
            <a:r>
              <a:rPr lang="en-US" sz="2000" b="0" i="0">
                <a:solidFill>
                  <a:srgbClr val="212121"/>
                </a:solidFill>
                <a:effectLst/>
                <a:latin typeface="Cambria" panose="02040503050406030204" pitchFamily="18" charset="0"/>
              </a:rPr>
              <a:t>2007;64:416–430. </a:t>
            </a:r>
          </a:p>
          <a:p>
            <a:pPr algn="l">
              <a:spcBef>
                <a:spcPts val="1000"/>
              </a:spcBef>
              <a:spcAft>
                <a:spcPts val="1000"/>
              </a:spcAft>
              <a:buFont typeface="Arial" panose="020B0604020202020204" pitchFamily="34" charset="0"/>
              <a:buChar char="•"/>
            </a:pPr>
            <a:r>
              <a:rPr lang="en-US" sz="2000" b="0" i="0" err="1">
                <a:solidFill>
                  <a:srgbClr val="212121"/>
                </a:solidFill>
                <a:effectLst/>
                <a:latin typeface="Cambria" panose="02040503050406030204" pitchFamily="18" charset="0"/>
              </a:rPr>
              <a:t>Velligan</a:t>
            </a:r>
            <a:r>
              <a:rPr lang="en-US" sz="2000" b="0" i="0">
                <a:solidFill>
                  <a:srgbClr val="212121"/>
                </a:solidFill>
                <a:effectLst/>
                <a:latin typeface="Cambria" panose="02040503050406030204" pitchFamily="18" charset="0"/>
              </a:rPr>
              <a:t> D, </a:t>
            </a:r>
            <a:r>
              <a:rPr lang="en-US" sz="2000" b="0" i="0" err="1">
                <a:solidFill>
                  <a:srgbClr val="212121"/>
                </a:solidFill>
                <a:effectLst/>
                <a:latin typeface="Cambria" panose="02040503050406030204" pitchFamily="18" charset="0"/>
              </a:rPr>
              <a:t>Sajatovic</a:t>
            </a:r>
            <a:r>
              <a:rPr lang="en-US" sz="2000" b="0" i="0">
                <a:solidFill>
                  <a:srgbClr val="212121"/>
                </a:solidFill>
                <a:effectLst/>
                <a:latin typeface="Cambria" panose="02040503050406030204" pitchFamily="18" charset="0"/>
              </a:rPr>
              <a:t> M, </a:t>
            </a:r>
            <a:r>
              <a:rPr lang="en-US" sz="2000" b="0" i="0" err="1">
                <a:solidFill>
                  <a:srgbClr val="212121"/>
                </a:solidFill>
                <a:effectLst/>
                <a:latin typeface="Cambria" panose="02040503050406030204" pitchFamily="18" charset="0"/>
              </a:rPr>
              <a:t>Valenstein</a:t>
            </a:r>
            <a:r>
              <a:rPr lang="en-US" sz="2000" b="0" i="0">
                <a:solidFill>
                  <a:srgbClr val="212121"/>
                </a:solidFill>
                <a:effectLst/>
                <a:latin typeface="Cambria" panose="02040503050406030204" pitchFamily="18" charset="0"/>
              </a:rPr>
              <a:t> M, Riley WT, </a:t>
            </a:r>
            <a:r>
              <a:rPr lang="en-US" sz="2000" b="0" i="0" err="1">
                <a:solidFill>
                  <a:srgbClr val="212121"/>
                </a:solidFill>
                <a:effectLst/>
                <a:latin typeface="Cambria" panose="02040503050406030204" pitchFamily="18" charset="0"/>
              </a:rPr>
              <a:t>Safren</a:t>
            </a:r>
            <a:r>
              <a:rPr lang="en-US" sz="2000" b="0" i="0">
                <a:solidFill>
                  <a:srgbClr val="212121"/>
                </a:solidFill>
                <a:effectLst/>
                <a:latin typeface="Cambria" panose="02040503050406030204" pitchFamily="18" charset="0"/>
              </a:rPr>
              <a:t> S, Lewis-Fernández R, et </a:t>
            </a:r>
            <a:r>
              <a:rPr lang="en-US" sz="2000" b="0" i="0" err="1">
                <a:solidFill>
                  <a:srgbClr val="212121"/>
                </a:solidFill>
                <a:effectLst/>
                <a:latin typeface="Cambria" panose="02040503050406030204" pitchFamily="18" charset="0"/>
              </a:rPr>
              <a:t>al.Jamison</a:t>
            </a:r>
            <a:r>
              <a:rPr lang="en-US" sz="2000" b="0" i="0">
                <a:solidFill>
                  <a:srgbClr val="212121"/>
                </a:solidFill>
                <a:effectLst/>
                <a:latin typeface="Cambria" panose="02040503050406030204" pitchFamily="18" charset="0"/>
              </a:rPr>
              <a:t> J. Methodological challenges in psychiatric treatment adherence research. </a:t>
            </a:r>
            <a:r>
              <a:rPr lang="en-US" sz="2000" b="0" i="1">
                <a:solidFill>
                  <a:srgbClr val="212121"/>
                </a:solidFill>
                <a:effectLst/>
                <a:latin typeface="Cambria" panose="02040503050406030204" pitchFamily="18" charset="0"/>
              </a:rPr>
              <a:t>Clinical Schizophrenia &amp; Related Psychoses. </a:t>
            </a:r>
            <a:r>
              <a:rPr lang="en-US" sz="2000" b="0" i="0">
                <a:solidFill>
                  <a:srgbClr val="212121"/>
                </a:solidFill>
                <a:effectLst/>
                <a:latin typeface="Cambria" panose="02040503050406030204" pitchFamily="18" charset="0"/>
              </a:rPr>
              <a:t>2010;4:74–91</a:t>
            </a:r>
          </a:p>
          <a:p>
            <a:pPr algn="l">
              <a:spcBef>
                <a:spcPts val="1000"/>
              </a:spcBef>
              <a:spcAft>
                <a:spcPts val="1000"/>
              </a:spcAft>
              <a:buFont typeface="Arial" panose="020B0604020202020204" pitchFamily="34" charset="0"/>
              <a:buChar char="•"/>
            </a:pPr>
            <a:r>
              <a:rPr lang="en-US" sz="2000" b="0" i="0">
                <a:solidFill>
                  <a:srgbClr val="212121"/>
                </a:solidFill>
                <a:effectLst/>
                <a:latin typeface="Cambria" panose="02040503050406030204" pitchFamily="18" charset="0"/>
              </a:rPr>
              <a:t>Weiss M, Gaston L, Propst A, </a:t>
            </a:r>
            <a:r>
              <a:rPr lang="en-US" sz="2000" b="0" i="0" err="1">
                <a:solidFill>
                  <a:srgbClr val="212121"/>
                </a:solidFill>
                <a:effectLst/>
                <a:latin typeface="Cambria" panose="02040503050406030204" pitchFamily="18" charset="0"/>
              </a:rPr>
              <a:t>Wisebord</a:t>
            </a:r>
            <a:r>
              <a:rPr lang="en-US" sz="2000" b="0" i="0">
                <a:solidFill>
                  <a:srgbClr val="212121"/>
                </a:solidFill>
                <a:effectLst/>
                <a:latin typeface="Cambria" panose="02040503050406030204" pitchFamily="18" charset="0"/>
              </a:rPr>
              <a:t> S, </a:t>
            </a:r>
            <a:r>
              <a:rPr lang="en-US" sz="2000" b="0" i="0" err="1">
                <a:solidFill>
                  <a:srgbClr val="212121"/>
                </a:solidFill>
                <a:effectLst/>
                <a:latin typeface="Cambria" panose="02040503050406030204" pitchFamily="18" charset="0"/>
              </a:rPr>
              <a:t>Zicherman</a:t>
            </a:r>
            <a:r>
              <a:rPr lang="en-US" sz="2000" b="0" i="0">
                <a:solidFill>
                  <a:srgbClr val="212121"/>
                </a:solidFill>
                <a:effectLst/>
                <a:latin typeface="Cambria" panose="02040503050406030204" pitchFamily="18" charset="0"/>
              </a:rPr>
              <a:t> V. The role of the alliance in the pharmacologic treatment of depression. </a:t>
            </a:r>
            <a:r>
              <a:rPr lang="en-US" sz="2000" b="0" i="1">
                <a:solidFill>
                  <a:srgbClr val="212121"/>
                </a:solidFill>
                <a:effectLst/>
                <a:latin typeface="Cambria" panose="02040503050406030204" pitchFamily="18" charset="0"/>
              </a:rPr>
              <a:t>Journal of Clinical Psychiatry. </a:t>
            </a:r>
            <a:r>
              <a:rPr lang="en-US" sz="2000" b="0" i="0">
                <a:solidFill>
                  <a:srgbClr val="212121"/>
                </a:solidFill>
                <a:effectLst/>
                <a:latin typeface="Cambria" panose="02040503050406030204" pitchFamily="18" charset="0"/>
              </a:rPr>
              <a:t>1997;58:196–204. </a:t>
            </a:r>
          </a:p>
          <a:p>
            <a:pPr algn="l">
              <a:spcBef>
                <a:spcPts val="1000"/>
              </a:spcBef>
              <a:spcAft>
                <a:spcPts val="1000"/>
              </a:spcAft>
              <a:buFont typeface="Arial" panose="020B0604020202020204" pitchFamily="34" charset="0"/>
              <a:buChar char="•"/>
            </a:pPr>
            <a:r>
              <a:rPr lang="en-US" sz="2000" b="0" i="0">
                <a:solidFill>
                  <a:srgbClr val="212121"/>
                </a:solidFill>
                <a:effectLst/>
                <a:latin typeface="Cambria" panose="02040503050406030204" pitchFamily="18" charset="0"/>
              </a:rPr>
              <a:t>Zygmunt A, </a:t>
            </a:r>
            <a:r>
              <a:rPr lang="en-US" sz="2000" b="0" i="0" err="1">
                <a:solidFill>
                  <a:srgbClr val="212121"/>
                </a:solidFill>
                <a:effectLst/>
                <a:latin typeface="Cambria" panose="02040503050406030204" pitchFamily="18" charset="0"/>
              </a:rPr>
              <a:t>Olfson</a:t>
            </a:r>
            <a:r>
              <a:rPr lang="en-US" sz="2000" b="0" i="0">
                <a:solidFill>
                  <a:srgbClr val="212121"/>
                </a:solidFill>
                <a:effectLst/>
                <a:latin typeface="Cambria" panose="02040503050406030204" pitchFamily="18" charset="0"/>
              </a:rPr>
              <a:t> M, Boyer CA, Mechanic D. Interventions to improve medication adherence in schizophrenia. </a:t>
            </a:r>
            <a:r>
              <a:rPr lang="en-US" sz="2000" b="0" i="1">
                <a:solidFill>
                  <a:srgbClr val="212121"/>
                </a:solidFill>
                <a:effectLst/>
                <a:latin typeface="Cambria" panose="02040503050406030204" pitchFamily="18" charset="0"/>
              </a:rPr>
              <a:t>American Journal of Psychiatry. </a:t>
            </a:r>
            <a:r>
              <a:rPr lang="en-US" sz="2000" b="0" i="0">
                <a:solidFill>
                  <a:srgbClr val="212121"/>
                </a:solidFill>
                <a:effectLst/>
                <a:latin typeface="Cambria" panose="02040503050406030204" pitchFamily="18" charset="0"/>
              </a:rPr>
              <a:t>2002;159:1653–1664</a:t>
            </a:r>
          </a:p>
        </p:txBody>
      </p:sp>
    </p:spTree>
    <p:extLst>
      <p:ext uri="{BB962C8B-B14F-4D97-AF65-F5344CB8AC3E}">
        <p14:creationId xmlns:p14="http://schemas.microsoft.com/office/powerpoint/2010/main" val="278973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C5F2295-2003-4C19-88D8-0FF535A422A0}"/>
              </a:ext>
            </a:extLst>
          </p:cNvPr>
          <p:cNvSpPr>
            <a:spLocks noGrp="1"/>
          </p:cNvSpPr>
          <p:nvPr>
            <p:ph type="ctrTitle"/>
          </p:nvPr>
        </p:nvSpPr>
        <p:spPr>
          <a:xfrm>
            <a:off x="1314824" y="735106"/>
            <a:ext cx="10053763" cy="2928470"/>
          </a:xfrm>
        </p:spPr>
        <p:txBody>
          <a:bodyPr anchor="b">
            <a:normAutofit/>
          </a:bodyPr>
          <a:lstStyle/>
          <a:p>
            <a:pPr algn="l"/>
            <a:r>
              <a:rPr lang="en-US" sz="4800" b="1" i="0" dirty="0">
                <a:solidFill>
                  <a:srgbClr val="FFFFFF"/>
                </a:solidFill>
                <a:effectLst/>
                <a:latin typeface="Georgia" panose="02040502050405020303" pitchFamily="18" charset="0"/>
              </a:rPr>
              <a:t>The role of psychotherapy and new ways of prescribing medication to improve medication non-adherence</a:t>
            </a:r>
            <a:endParaRPr lang="en-US" sz="4800" dirty="0">
              <a:solidFill>
                <a:srgbClr val="FFFFFF"/>
              </a:solidFill>
            </a:endParaRPr>
          </a:p>
        </p:txBody>
      </p:sp>
      <p:sp>
        <p:nvSpPr>
          <p:cNvPr id="3" name="Subtitle 2">
            <a:extLst>
              <a:ext uri="{FF2B5EF4-FFF2-40B4-BE49-F238E27FC236}">
                <a16:creationId xmlns:a16="http://schemas.microsoft.com/office/drawing/2014/main" id="{22E93AAD-71C4-471D-938C-2091066AE27B}"/>
              </a:ext>
            </a:extLst>
          </p:cNvPr>
          <p:cNvSpPr>
            <a:spLocks noGrp="1"/>
          </p:cNvSpPr>
          <p:nvPr>
            <p:ph type="subTitle" idx="1"/>
          </p:nvPr>
        </p:nvSpPr>
        <p:spPr>
          <a:xfrm>
            <a:off x="1350682" y="4870824"/>
            <a:ext cx="10005951" cy="1458258"/>
          </a:xfrm>
        </p:spPr>
        <p:txBody>
          <a:bodyPr anchor="ctr">
            <a:normAutofit/>
          </a:bodyPr>
          <a:lstStyle/>
          <a:p>
            <a:pPr algn="l"/>
            <a:r>
              <a:rPr lang="en-US" b="1"/>
              <a:t>Raul Condemarin, MD</a:t>
            </a:r>
          </a:p>
          <a:p>
            <a:pPr algn="l"/>
            <a:r>
              <a:rPr lang="en-US" b="1"/>
              <a:t>Attending Psychiatrist </a:t>
            </a:r>
          </a:p>
          <a:p>
            <a:pPr algn="l"/>
            <a:r>
              <a:rPr lang="en-US" b="1"/>
              <a:t>Massachusetts Mental Health Center</a:t>
            </a:r>
          </a:p>
        </p:txBody>
      </p:sp>
    </p:spTree>
    <p:extLst>
      <p:ext uri="{BB962C8B-B14F-4D97-AF65-F5344CB8AC3E}">
        <p14:creationId xmlns:p14="http://schemas.microsoft.com/office/powerpoint/2010/main" val="2284149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364E5D-AE3E-42A6-BA02-F85917FC05E3}"/>
              </a:ext>
            </a:extLst>
          </p:cNvPr>
          <p:cNvSpPr txBox="1"/>
          <p:nvPr/>
        </p:nvSpPr>
        <p:spPr>
          <a:xfrm>
            <a:off x="1279588" y="590510"/>
            <a:ext cx="9163124" cy="6329938"/>
          </a:xfrm>
          <a:prstGeom prst="rect">
            <a:avLst/>
          </a:prstGeom>
          <a:noFill/>
        </p:spPr>
        <p:txBody>
          <a:bodyPr wrap="square" lIns="91440" tIns="45720" rIns="91440" bIns="45720" anchor="t">
            <a:spAutoFit/>
          </a:bodyPr>
          <a:lstStyle/>
          <a:p>
            <a:pPr algn="l">
              <a:spcBef>
                <a:spcPts val="1000"/>
              </a:spcBef>
              <a:spcAft>
                <a:spcPts val="1000"/>
              </a:spcAft>
            </a:pPr>
            <a:r>
              <a:rPr lang="en-US" sz="2400" b="0" i="0">
                <a:solidFill>
                  <a:srgbClr val="212121"/>
                </a:solidFill>
                <a:effectLst/>
                <a:latin typeface="Cambria"/>
                <a:ea typeface="Cambria"/>
              </a:rPr>
              <a:t>Kupfer DJ. The increasing medical burden in bipolar disorder. </a:t>
            </a:r>
            <a:r>
              <a:rPr lang="en-US" sz="2400" b="0" i="1">
                <a:solidFill>
                  <a:srgbClr val="212121"/>
                </a:solidFill>
                <a:effectLst/>
                <a:latin typeface="Cambria"/>
                <a:ea typeface="Cambria"/>
              </a:rPr>
              <a:t>JAMA. </a:t>
            </a:r>
            <a:r>
              <a:rPr lang="en-US" sz="2400" b="0" i="0">
                <a:solidFill>
                  <a:srgbClr val="212121"/>
                </a:solidFill>
                <a:effectLst/>
                <a:latin typeface="Cambria"/>
                <a:ea typeface="Cambria"/>
              </a:rPr>
              <a:t>2005;293:2528–2530.</a:t>
            </a:r>
          </a:p>
          <a:p>
            <a:pPr algn="l">
              <a:spcBef>
                <a:spcPts val="1000"/>
              </a:spcBef>
              <a:spcAft>
                <a:spcPts val="1000"/>
              </a:spcAft>
            </a:pPr>
            <a:r>
              <a:rPr lang="en-US" sz="2400" b="0" i="0">
                <a:solidFill>
                  <a:srgbClr val="212121"/>
                </a:solidFill>
                <a:effectLst/>
                <a:latin typeface="Cambria"/>
                <a:ea typeface="Cambria"/>
              </a:rPr>
              <a:t>Cuijpers P, </a:t>
            </a:r>
            <a:r>
              <a:rPr lang="en-US" sz="2400" b="0" i="0" err="1">
                <a:solidFill>
                  <a:srgbClr val="212121"/>
                </a:solidFill>
                <a:effectLst/>
                <a:latin typeface="Cambria"/>
                <a:ea typeface="Cambria"/>
              </a:rPr>
              <a:t>Karyotaki</a:t>
            </a:r>
            <a:r>
              <a:rPr lang="en-US" sz="2400" b="0" i="0">
                <a:solidFill>
                  <a:srgbClr val="212121"/>
                </a:solidFill>
                <a:effectLst/>
                <a:latin typeface="Cambria"/>
                <a:ea typeface="Cambria"/>
              </a:rPr>
              <a:t> E, Reijnders M et al. </a:t>
            </a:r>
            <a:r>
              <a:rPr lang="en-US" sz="2400" b="0" i="1">
                <a:solidFill>
                  <a:srgbClr val="212121"/>
                </a:solidFill>
                <a:effectLst/>
                <a:latin typeface="Cambria"/>
                <a:ea typeface="Cambria"/>
              </a:rPr>
              <a:t>World Psychiatry</a:t>
            </a:r>
            <a:r>
              <a:rPr lang="en-US" sz="2400" b="0" i="0">
                <a:solidFill>
                  <a:srgbClr val="212121"/>
                </a:solidFill>
                <a:effectLst/>
                <a:latin typeface="Cambria"/>
                <a:ea typeface="Cambria"/>
              </a:rPr>
              <a:t> 2018;17:90‐101. </a:t>
            </a:r>
          </a:p>
          <a:p>
            <a:pPr algn="l">
              <a:spcBef>
                <a:spcPts val="1000"/>
              </a:spcBef>
              <a:spcAft>
                <a:spcPts val="1000"/>
              </a:spcAft>
            </a:pPr>
            <a:r>
              <a:rPr lang="en-US" sz="2400" b="0" i="0">
                <a:solidFill>
                  <a:srgbClr val="212121"/>
                </a:solidFill>
                <a:effectLst/>
                <a:latin typeface="Cambria"/>
                <a:ea typeface="Cambria"/>
              </a:rPr>
              <a:t>Olarte SW, Teo DCL, Alfonso CA. </a:t>
            </a:r>
            <a:r>
              <a:rPr lang="en-US" sz="2400" b="0" i="1" err="1">
                <a:solidFill>
                  <a:srgbClr val="212121"/>
                </a:solidFill>
                <a:effectLst/>
                <a:latin typeface="Cambria"/>
                <a:ea typeface="Cambria"/>
              </a:rPr>
              <a:t>Psychodyn</a:t>
            </a:r>
            <a:r>
              <a:rPr lang="en-US" sz="2400" b="0" i="1">
                <a:solidFill>
                  <a:srgbClr val="212121"/>
                </a:solidFill>
                <a:effectLst/>
                <a:latin typeface="Cambria"/>
                <a:ea typeface="Cambria"/>
              </a:rPr>
              <a:t> Psychiatry</a:t>
            </a:r>
            <a:r>
              <a:rPr lang="en-US" sz="2400" b="0" i="0">
                <a:solidFill>
                  <a:srgbClr val="212121"/>
                </a:solidFill>
                <a:effectLst/>
                <a:latin typeface="Cambria"/>
                <a:ea typeface="Cambria"/>
              </a:rPr>
              <a:t> 2020;48:314‐36</a:t>
            </a:r>
          </a:p>
          <a:p>
            <a:pPr algn="l">
              <a:spcBef>
                <a:spcPts val="1000"/>
              </a:spcBef>
              <a:spcAft>
                <a:spcPts val="1000"/>
              </a:spcAft>
            </a:pPr>
            <a:r>
              <a:rPr lang="en-US" sz="2400" b="0" i="0">
                <a:solidFill>
                  <a:srgbClr val="212121"/>
                </a:solidFill>
                <a:effectLst/>
                <a:latin typeface="Cambria"/>
                <a:ea typeface="Cambria"/>
              </a:rPr>
              <a:t> Cuijpers P. </a:t>
            </a:r>
            <a:r>
              <a:rPr lang="en-US" sz="2400" b="0" i="1">
                <a:solidFill>
                  <a:srgbClr val="212121"/>
                </a:solidFill>
                <a:effectLst/>
                <a:latin typeface="Cambria"/>
                <a:ea typeface="Cambria"/>
              </a:rPr>
              <a:t>World Psychiatry</a:t>
            </a:r>
            <a:r>
              <a:rPr lang="en-US" sz="2400" b="0" i="0">
                <a:solidFill>
                  <a:srgbClr val="212121"/>
                </a:solidFill>
                <a:effectLst/>
                <a:latin typeface="Cambria"/>
                <a:ea typeface="Cambria"/>
              </a:rPr>
              <a:t> 2019;18:276‐85. </a:t>
            </a:r>
            <a:endParaRPr lang="en-US" sz="2400">
              <a:solidFill>
                <a:srgbClr val="212121"/>
              </a:solidFill>
              <a:latin typeface="Cambria"/>
              <a:ea typeface="Cambria"/>
            </a:endParaRPr>
          </a:p>
          <a:p>
            <a:pPr algn="l">
              <a:spcBef>
                <a:spcPts val="1000"/>
              </a:spcBef>
              <a:spcAft>
                <a:spcPts val="1000"/>
              </a:spcAft>
            </a:pPr>
            <a:r>
              <a:rPr lang="en-US" sz="2400" b="0" i="0">
                <a:solidFill>
                  <a:srgbClr val="212121"/>
                </a:solidFill>
                <a:effectLst/>
                <a:latin typeface="Cambria"/>
                <a:ea typeface="Cambria"/>
              </a:rPr>
              <a:t>Driessen E, Abbass AA, Barber JP et al. </a:t>
            </a:r>
            <a:r>
              <a:rPr lang="en-US" sz="2400" b="0" i="1">
                <a:solidFill>
                  <a:srgbClr val="212121"/>
                </a:solidFill>
                <a:effectLst/>
                <a:latin typeface="Cambria"/>
                <a:ea typeface="Cambria"/>
              </a:rPr>
              <a:t>BMJ Open</a:t>
            </a:r>
            <a:r>
              <a:rPr lang="en-US" sz="2400" b="0" i="0">
                <a:solidFill>
                  <a:srgbClr val="212121"/>
                </a:solidFill>
                <a:effectLst/>
                <a:latin typeface="Cambria"/>
                <a:ea typeface="Cambria"/>
              </a:rPr>
              <a:t> 2018;8:e018900. </a:t>
            </a:r>
          </a:p>
          <a:p>
            <a:pPr algn="l">
              <a:spcBef>
                <a:spcPts val="1000"/>
              </a:spcBef>
              <a:spcAft>
                <a:spcPts val="1000"/>
              </a:spcAft>
            </a:pPr>
            <a:r>
              <a:rPr lang="en-US" sz="2400" b="0" i="0">
                <a:solidFill>
                  <a:srgbClr val="212121"/>
                </a:solidFill>
                <a:effectLst/>
                <a:latin typeface="Cambria"/>
                <a:ea typeface="Cambria"/>
              </a:rPr>
              <a:t>Wienicke FJ, Driessen E. </a:t>
            </a:r>
            <a:r>
              <a:rPr lang="en-US" sz="2400" b="0" i="1" err="1">
                <a:solidFill>
                  <a:srgbClr val="212121"/>
                </a:solidFill>
                <a:effectLst/>
                <a:latin typeface="Cambria"/>
                <a:ea typeface="Cambria"/>
              </a:rPr>
              <a:t>Psychodyn</a:t>
            </a:r>
            <a:r>
              <a:rPr lang="en-US" sz="2400" b="0" i="1">
                <a:solidFill>
                  <a:srgbClr val="212121"/>
                </a:solidFill>
                <a:effectLst/>
                <a:latin typeface="Cambria"/>
                <a:ea typeface="Cambria"/>
              </a:rPr>
              <a:t> Psychiatry</a:t>
            </a:r>
            <a:r>
              <a:rPr lang="en-US" sz="2400" b="0" i="0">
                <a:solidFill>
                  <a:srgbClr val="212121"/>
                </a:solidFill>
                <a:effectLst/>
                <a:latin typeface="Cambria"/>
                <a:ea typeface="Cambria"/>
              </a:rPr>
              <a:t> 2021;49:3.</a:t>
            </a:r>
          </a:p>
          <a:p>
            <a:pPr algn="l">
              <a:spcBef>
                <a:spcPts val="1000"/>
              </a:spcBef>
              <a:spcAft>
                <a:spcPts val="1000"/>
              </a:spcAft>
            </a:pPr>
            <a:endParaRPr lang="en-US" sz="2400" b="0" i="0">
              <a:solidFill>
                <a:srgbClr val="212121"/>
              </a:solidFill>
              <a:effectLst/>
              <a:latin typeface="Cambria" panose="02040503050406030204" pitchFamily="18" charset="0"/>
              <a:ea typeface="Cambria"/>
            </a:endParaRPr>
          </a:p>
          <a:p>
            <a:pPr algn="l">
              <a:spcBef>
                <a:spcPts val="1000"/>
              </a:spcBef>
              <a:spcAft>
                <a:spcPts val="1000"/>
              </a:spcAft>
            </a:pPr>
            <a:endParaRPr lang="en-US" sz="1600" b="0" i="0">
              <a:solidFill>
                <a:srgbClr val="212121"/>
              </a:solidFill>
              <a:effectLst/>
              <a:latin typeface="Cambria" panose="02040503050406030204" pitchFamily="18" charset="0"/>
            </a:endParaRPr>
          </a:p>
          <a:p>
            <a:pPr algn="l">
              <a:spcBef>
                <a:spcPts val="1000"/>
              </a:spcBef>
              <a:spcAft>
                <a:spcPts val="1000"/>
              </a:spcAft>
            </a:pPr>
            <a:endParaRPr lang="en-US" sz="1600" b="0" i="0">
              <a:solidFill>
                <a:srgbClr val="212121"/>
              </a:solidFill>
              <a:effectLst/>
              <a:latin typeface="Cambria" panose="02040503050406030204" pitchFamily="18" charset="0"/>
            </a:endParaRPr>
          </a:p>
        </p:txBody>
      </p:sp>
    </p:spTree>
    <p:extLst>
      <p:ext uri="{BB962C8B-B14F-4D97-AF65-F5344CB8AC3E}">
        <p14:creationId xmlns:p14="http://schemas.microsoft.com/office/powerpoint/2010/main" val="1262555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B9A4C3-B4A8-1D44-B587-428C228A425D}"/>
              </a:ext>
            </a:extLst>
          </p:cNvPr>
          <p:cNvSpPr txBox="1"/>
          <p:nvPr/>
        </p:nvSpPr>
        <p:spPr>
          <a:xfrm>
            <a:off x="7008171" y="5784189"/>
            <a:ext cx="2002166" cy="276999"/>
          </a:xfrm>
          <a:prstGeom prst="rect">
            <a:avLst/>
          </a:prstGeom>
          <a:noFill/>
        </p:spPr>
        <p:txBody>
          <a:bodyPr wrap="square" rtlCol="0">
            <a:spAutoFit/>
          </a:bodyPr>
          <a:lstStyle/>
          <a:p>
            <a:pPr defTabSz="457200">
              <a:defRPr/>
            </a:pPr>
            <a:r>
              <a:rPr lang="en-US" sz="1200" dirty="0">
                <a:solidFill>
                  <a:prstClr val="white"/>
                </a:solidFill>
                <a:latin typeface="Georgia" panose="02040502050405020303" pitchFamily="18" charset="0"/>
                <a:cs typeface="Arial" panose="020B0604020202020204" pitchFamily="34" charset="0"/>
                <a:hlinkClick r:id="rId2">
                  <a:extLst>
                    <a:ext uri="{A12FA001-AC4F-418D-AE19-62706E023703}">
                      <ahyp:hlinkClr xmlns:ahyp="http://schemas.microsoft.com/office/drawing/2018/hyperlinkcolor" val="tx"/>
                    </a:ext>
                  </a:extLst>
                </a:hlinkClick>
              </a:rPr>
              <a:t>Sign-Up for Newsletter</a:t>
            </a:r>
            <a:endParaRPr lang="en-US" sz="1200" dirty="0">
              <a:solidFill>
                <a:prstClr val="white"/>
              </a:solidFill>
              <a:latin typeface="Georgia" panose="02040502050405020303" pitchFamily="18" charset="0"/>
              <a:cs typeface="Arial" panose="020B0604020202020204" pitchFamily="34" charset="0"/>
            </a:endParaRPr>
          </a:p>
        </p:txBody>
      </p:sp>
      <p:sp>
        <p:nvSpPr>
          <p:cNvPr id="4" name="TextBox 3">
            <a:hlinkClick r:id="rId3"/>
            <a:extLst>
              <a:ext uri="{FF2B5EF4-FFF2-40B4-BE49-F238E27FC236}">
                <a16:creationId xmlns:a16="http://schemas.microsoft.com/office/drawing/2014/main" id="{BB77908B-EE05-5740-BCFB-4BC92BDEF6FA}"/>
              </a:ext>
            </a:extLst>
          </p:cNvPr>
          <p:cNvSpPr txBox="1"/>
          <p:nvPr/>
        </p:nvSpPr>
        <p:spPr>
          <a:xfrm>
            <a:off x="7008171" y="5233597"/>
            <a:ext cx="2785771" cy="307777"/>
          </a:xfrm>
          <a:prstGeom prst="rect">
            <a:avLst/>
          </a:prstGeom>
          <a:noFill/>
        </p:spPr>
        <p:txBody>
          <a:bodyPr wrap="square" rtlCol="0">
            <a:spAutoFit/>
          </a:bodyPr>
          <a:lstStyle/>
          <a:p>
            <a:pPr defTabSz="457200"/>
            <a:r>
              <a:rPr lang="en-US" sz="1400" dirty="0" err="1">
                <a:solidFill>
                  <a:prstClr val="white"/>
                </a:solidFill>
                <a:latin typeface="Georgia" panose="02040502050405020303" pitchFamily="18" charset="0"/>
                <a:cs typeface="Arial" panose="020B0604020202020204" pitchFamily="34" charset="0"/>
                <a:hlinkClick r:id="rId4">
                  <a:extLst>
                    <a:ext uri="{A12FA001-AC4F-418D-AE19-62706E023703}">
                      <ahyp:hlinkClr xmlns:ahyp="http://schemas.microsoft.com/office/drawing/2018/hyperlinkcolor" val="tx"/>
                    </a:ext>
                  </a:extLst>
                </a:hlinkClick>
              </a:rPr>
              <a:t>MHTTCnetwork.org</a:t>
            </a:r>
            <a:endParaRPr lang="en-US" sz="1400" dirty="0">
              <a:solidFill>
                <a:prstClr val="white"/>
              </a:solidFill>
              <a:latin typeface="Georgia" panose="02040502050405020303" pitchFamily="18" charset="0"/>
              <a:cs typeface="Arial" panose="020B0604020202020204" pitchFamily="34" charset="0"/>
            </a:endParaRPr>
          </a:p>
        </p:txBody>
      </p:sp>
      <p:sp>
        <p:nvSpPr>
          <p:cNvPr id="5" name="TextBox 4">
            <a:extLst>
              <a:ext uri="{FF2B5EF4-FFF2-40B4-BE49-F238E27FC236}">
                <a16:creationId xmlns:a16="http://schemas.microsoft.com/office/drawing/2014/main" id="{544D6997-A7EF-A542-8EA8-4626227C187C}"/>
              </a:ext>
            </a:extLst>
          </p:cNvPr>
          <p:cNvSpPr txBox="1"/>
          <p:nvPr/>
        </p:nvSpPr>
        <p:spPr>
          <a:xfrm>
            <a:off x="7008170" y="6325544"/>
            <a:ext cx="2002166" cy="276999"/>
          </a:xfrm>
          <a:prstGeom prst="rect">
            <a:avLst/>
          </a:prstGeom>
          <a:noFill/>
        </p:spPr>
        <p:txBody>
          <a:bodyPr wrap="square" rtlCol="0">
            <a:spAutoFit/>
          </a:bodyPr>
          <a:lstStyle/>
          <a:p>
            <a:pPr defTabSz="457200">
              <a:defRPr/>
            </a:pPr>
            <a:r>
              <a:rPr lang="en-US" sz="1200" dirty="0">
                <a:solidFill>
                  <a:prstClr val="white"/>
                </a:solidFill>
                <a:latin typeface="Georgia" panose="02040502050405020303" pitchFamily="18" charset="0"/>
                <a:cs typeface="Arial" panose="020B0604020202020204" pitchFamily="34" charset="0"/>
                <a:hlinkClick r:id="rId5">
                  <a:extLst>
                    <a:ext uri="{A12FA001-AC4F-418D-AE19-62706E023703}">
                      <ahyp:hlinkClr xmlns:ahyp="http://schemas.microsoft.com/office/drawing/2018/hyperlinkcolor" val="tx"/>
                    </a:ext>
                  </a:extLst>
                </a:hlinkClick>
              </a:rPr>
              <a:t>MTTC News</a:t>
            </a:r>
            <a:endParaRPr lang="en-US" sz="1200" dirty="0">
              <a:solidFill>
                <a:prstClr val="white"/>
              </a:solidFill>
              <a:latin typeface="Georgia" panose="02040502050405020303" pitchFamily="18" charset="0"/>
              <a:cs typeface="Arial" panose="020B0604020202020204" pitchFamily="34" charset="0"/>
            </a:endParaRPr>
          </a:p>
        </p:txBody>
      </p:sp>
      <p:sp>
        <p:nvSpPr>
          <p:cNvPr id="7" name="TextBox 6">
            <a:extLst>
              <a:ext uri="{FF2B5EF4-FFF2-40B4-BE49-F238E27FC236}">
                <a16:creationId xmlns:a16="http://schemas.microsoft.com/office/drawing/2014/main" id="{3E5A82F1-C785-954C-8735-880F4C362E5C}"/>
              </a:ext>
            </a:extLst>
          </p:cNvPr>
          <p:cNvSpPr txBox="1"/>
          <p:nvPr/>
        </p:nvSpPr>
        <p:spPr>
          <a:xfrm>
            <a:off x="2152651" y="1210581"/>
            <a:ext cx="8053337" cy="2677656"/>
          </a:xfrm>
          <a:prstGeom prst="rect">
            <a:avLst/>
          </a:prstGeom>
          <a:noFill/>
        </p:spPr>
        <p:txBody>
          <a:bodyPr wrap="square" rtlCol="0">
            <a:spAutoFit/>
          </a:bodyPr>
          <a:lstStyle/>
          <a:p>
            <a:pPr defTabSz="457200"/>
            <a:r>
              <a:rPr lang="en-US" sz="1200" dirty="0">
                <a:solidFill>
                  <a:prstClr val="black"/>
                </a:solidFill>
                <a:latin typeface="Georgia" panose="02040502050405020303" pitchFamily="18" charset="0"/>
              </a:rPr>
              <a:t>The purpose of the MHTTC Network is technology transfer - disseminating and implementing evidence-based practices for mental disorders into the field.</a:t>
            </a:r>
          </a:p>
          <a:p>
            <a:pPr defTabSz="457200"/>
            <a:endParaRPr lang="en-US" sz="1200" dirty="0">
              <a:solidFill>
                <a:prstClr val="black"/>
              </a:solidFill>
              <a:latin typeface="Georgia" panose="02040502050405020303" pitchFamily="18" charset="0"/>
            </a:endParaRPr>
          </a:p>
          <a:p>
            <a:pPr defTabSz="457200"/>
            <a:r>
              <a:rPr lang="en-US" sz="1200" dirty="0">
                <a:solidFill>
                  <a:prstClr val="black"/>
                </a:solidFill>
                <a:latin typeface="Georgia" panose="02040502050405020303" pitchFamily="18" charset="0"/>
              </a:rPr>
              <a:t>Funded by the Substance Abuse and Mental Health Services Administration (SAMHSA), the MHTTC Network includes 10 Regional Centers, a National American Indian and Alaska Native Center, a National Hispanic and Latino Center, and a Network Coordinating Office.</a:t>
            </a:r>
          </a:p>
          <a:p>
            <a:pPr defTabSz="457200"/>
            <a:endParaRPr lang="en-US" sz="1200" dirty="0">
              <a:solidFill>
                <a:prstClr val="black"/>
              </a:solidFill>
              <a:latin typeface="Georgia" panose="02040502050405020303" pitchFamily="18" charset="0"/>
            </a:endParaRPr>
          </a:p>
          <a:p>
            <a:pPr defTabSz="457200"/>
            <a:r>
              <a:rPr lang="en-US" sz="1200" dirty="0">
                <a:solidFill>
                  <a:prstClr val="black"/>
                </a:solidFill>
                <a:latin typeface="Georgia" panose="02040502050405020303" pitchFamily="18" charset="0"/>
              </a:rPr>
              <a:t>Our collaborative network supports resource development and dissemination, training and technical assistance, and workforce development for the mental health field.  We work with systems, organizations, and treatment practitioners involved in the delivery of mental health services to strengthen their capacity to deliver effective evidence-based practices to individuals.</a:t>
            </a:r>
          </a:p>
          <a:p>
            <a:pPr defTabSz="457200"/>
            <a:r>
              <a:rPr lang="en-US" sz="1200" dirty="0">
                <a:solidFill>
                  <a:prstClr val="black"/>
                </a:solidFill>
                <a:latin typeface="Georgia" panose="02040502050405020303" pitchFamily="18" charset="0"/>
              </a:rPr>
              <a:t>Our services cover the full continuum spanning mental illness prevention, treatment, and recovery support. </a:t>
            </a:r>
          </a:p>
          <a:p>
            <a:pPr defTabSz="457200"/>
            <a:br>
              <a:rPr lang="en-US" sz="1200" dirty="0">
                <a:solidFill>
                  <a:prstClr val="black"/>
                </a:solidFill>
                <a:latin typeface="Georgia" panose="02040502050405020303" pitchFamily="18" charset="0"/>
              </a:rPr>
            </a:br>
            <a:endParaRPr lang="en-US" sz="1200" dirty="0">
              <a:solidFill>
                <a:prstClr val="black"/>
              </a:solidFill>
              <a:latin typeface="Georgia" panose="02040502050405020303" pitchFamily="18" charset="0"/>
              <a:cs typeface="Arial" panose="020B0604020202020204" pitchFamily="34" charset="0"/>
            </a:endParaRPr>
          </a:p>
        </p:txBody>
      </p:sp>
      <p:pic>
        <p:nvPicPr>
          <p:cNvPr id="8" name="Picture 7">
            <a:extLst>
              <a:ext uri="{FF2B5EF4-FFF2-40B4-BE49-F238E27FC236}">
                <a16:creationId xmlns:a16="http://schemas.microsoft.com/office/drawing/2014/main" id="{89223155-486A-5B4B-9E84-1C8477C1F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2651" y="250094"/>
            <a:ext cx="3203047" cy="740229"/>
          </a:xfrm>
          <a:prstGeom prst="rect">
            <a:avLst/>
          </a:prstGeom>
        </p:spPr>
      </p:pic>
    </p:spTree>
    <p:extLst>
      <p:ext uri="{BB962C8B-B14F-4D97-AF65-F5344CB8AC3E}">
        <p14:creationId xmlns:p14="http://schemas.microsoft.com/office/powerpoint/2010/main" val="288943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250F-7E59-4A2D-8C3E-CB7D2A41392F}"/>
              </a:ext>
            </a:extLst>
          </p:cNvPr>
          <p:cNvSpPr>
            <a:spLocks noGrp="1"/>
          </p:cNvSpPr>
          <p:nvPr>
            <p:ph type="title"/>
          </p:nvPr>
        </p:nvSpPr>
        <p:spPr/>
        <p:txBody>
          <a:bodyPr/>
          <a:lstStyle/>
          <a:p>
            <a:r>
              <a:rPr lang="en-US"/>
              <a:t> Medication Non- adherence </a:t>
            </a:r>
          </a:p>
        </p:txBody>
      </p:sp>
      <p:sp>
        <p:nvSpPr>
          <p:cNvPr id="3" name="Content Placeholder 2">
            <a:extLst>
              <a:ext uri="{FF2B5EF4-FFF2-40B4-BE49-F238E27FC236}">
                <a16:creationId xmlns:a16="http://schemas.microsoft.com/office/drawing/2014/main" id="{3681B483-1907-4891-A08A-E2A1B86F2557}"/>
              </a:ext>
            </a:extLst>
          </p:cNvPr>
          <p:cNvSpPr>
            <a:spLocks noGrp="1"/>
          </p:cNvSpPr>
          <p:nvPr>
            <p:ph idx="1"/>
          </p:nvPr>
        </p:nvSpPr>
        <p:spPr>
          <a:xfrm>
            <a:off x="838200" y="1690688"/>
            <a:ext cx="10515600" cy="4486275"/>
          </a:xfrm>
        </p:spPr>
        <p:txBody>
          <a:bodyPr>
            <a:normAutofit fontScale="92500" lnSpcReduction="10000"/>
          </a:bodyPr>
          <a:lstStyle/>
          <a:p>
            <a:pPr algn="l"/>
            <a:r>
              <a:rPr lang="en-US" sz="2400" b="0" i="0">
                <a:solidFill>
                  <a:srgbClr val="292B2C"/>
                </a:solidFill>
                <a:effectLst/>
              </a:rPr>
              <a:t>Patient nonadherence to a wide variety of psychiatric and medical treatments is highly prevalent, </a:t>
            </a:r>
            <a:r>
              <a:rPr lang="en-US" sz="2400" b="1" i="1">
                <a:solidFill>
                  <a:srgbClr val="292B2C"/>
                </a:solidFill>
                <a:effectLst/>
              </a:rPr>
              <a:t>with noncompliance rates in adults ranging from 13 to 93%. </a:t>
            </a:r>
          </a:p>
          <a:p>
            <a:pPr algn="l"/>
            <a:r>
              <a:rPr lang="en-US" sz="2400" b="0" i="0">
                <a:solidFill>
                  <a:srgbClr val="292B2C"/>
                </a:solidFill>
                <a:effectLst/>
              </a:rPr>
              <a:t>Empirical studies indicate high nonadherence rates, ranging between 20 and 68%, (ADHD). </a:t>
            </a:r>
          </a:p>
          <a:p>
            <a:r>
              <a:rPr lang="en-US" sz="2400"/>
              <a:t>One study found that </a:t>
            </a:r>
            <a:r>
              <a:rPr lang="en-US" sz="2400" b="1"/>
              <a:t>55.2%</a:t>
            </a:r>
            <a:r>
              <a:rPr lang="en-US" sz="2400"/>
              <a:t> of patients with a severe mental disorder were non-adhere with their medication. This finding was in line with global non-adherence rates among patients with severe mental illness </a:t>
            </a:r>
            <a:r>
              <a:rPr lang="en-US" sz="2400" b="1"/>
              <a:t>between 30 and 65%.</a:t>
            </a:r>
          </a:p>
          <a:p>
            <a:pPr algn="l"/>
            <a:endParaRPr lang="en-US" sz="2400" b="1" i="0">
              <a:solidFill>
                <a:srgbClr val="292B2C"/>
              </a:solidFill>
              <a:effectLst/>
            </a:endParaRPr>
          </a:p>
          <a:p>
            <a:r>
              <a:rPr lang="en-US" sz="2400" b="0" i="0">
                <a:solidFill>
                  <a:srgbClr val="292B2C"/>
                </a:solidFill>
                <a:effectLst/>
              </a:rPr>
              <a:t>Noncompliance is a major source of failure in pharmacological treatments </a:t>
            </a:r>
            <a:r>
              <a:rPr lang="en-US" sz="2400">
                <a:solidFill>
                  <a:srgbClr val="292B2C"/>
                </a:solidFill>
              </a:rPr>
              <a:t>and may have major implications</a:t>
            </a:r>
          </a:p>
          <a:p>
            <a:r>
              <a:rPr lang="en-US" sz="2400" b="0" i="0">
                <a:solidFill>
                  <a:srgbClr val="292B2C"/>
                </a:solidFill>
                <a:effectLst/>
              </a:rPr>
              <a:t>Nonadherence is the result of </a:t>
            </a:r>
            <a:r>
              <a:rPr lang="en-US" sz="2400" b="1" i="1">
                <a:solidFill>
                  <a:srgbClr val="292B2C"/>
                </a:solidFill>
                <a:effectLst/>
              </a:rPr>
              <a:t>complex interactions between </a:t>
            </a:r>
            <a:r>
              <a:rPr lang="en-US" sz="2400" b="0" i="0">
                <a:solidFill>
                  <a:srgbClr val="292B2C"/>
                </a:solidFill>
                <a:effectLst/>
              </a:rPr>
              <a:t>actual drug response, psychosocial variables,</a:t>
            </a:r>
            <a:r>
              <a:rPr lang="en-US" sz="2400">
                <a:solidFill>
                  <a:srgbClr val="292B2C"/>
                </a:solidFill>
              </a:rPr>
              <a:t> poor insight, side effects,</a:t>
            </a:r>
            <a:r>
              <a:rPr lang="en-US" sz="2400" b="0" i="0">
                <a:solidFill>
                  <a:srgbClr val="292B2C"/>
                </a:solidFill>
                <a:effectLst/>
              </a:rPr>
              <a:t> and </a:t>
            </a:r>
            <a:r>
              <a:rPr lang="en-US" sz="2400" b="1" i="1">
                <a:solidFill>
                  <a:srgbClr val="292B2C"/>
                </a:solidFill>
                <a:effectLst/>
              </a:rPr>
              <a:t>individual and family psychodynamics</a:t>
            </a:r>
            <a:r>
              <a:rPr lang="en-US" sz="2400" b="0" i="0">
                <a:solidFill>
                  <a:srgbClr val="292B2C"/>
                </a:solidFill>
                <a:effectLst/>
              </a:rPr>
              <a:t>- in children. </a:t>
            </a:r>
          </a:p>
          <a:p>
            <a:endParaRPr lang="en-US" sz="2000"/>
          </a:p>
        </p:txBody>
      </p:sp>
    </p:spTree>
    <p:extLst>
      <p:ext uri="{BB962C8B-B14F-4D97-AF65-F5344CB8AC3E}">
        <p14:creationId xmlns:p14="http://schemas.microsoft.com/office/powerpoint/2010/main" val="426001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CFB0-0AA0-4596-914B-1F50A1D87F2F}"/>
              </a:ext>
            </a:extLst>
          </p:cNvPr>
          <p:cNvSpPr>
            <a:spLocks noGrp="1"/>
          </p:cNvSpPr>
          <p:nvPr>
            <p:ph type="title"/>
          </p:nvPr>
        </p:nvSpPr>
        <p:spPr/>
        <p:txBody>
          <a:bodyPr/>
          <a:lstStyle/>
          <a:p>
            <a:r>
              <a:rPr lang="en-US">
                <a:solidFill>
                  <a:srgbClr val="000000"/>
                </a:solidFill>
                <a:latin typeface="Georgia" panose="02040502050405020303" pitchFamily="18" charset="0"/>
              </a:rPr>
              <a:t>N</a:t>
            </a:r>
            <a:r>
              <a:rPr lang="en-US" b="0" i="0">
                <a:solidFill>
                  <a:srgbClr val="000000"/>
                </a:solidFill>
                <a:effectLst/>
                <a:latin typeface="Georgia" panose="02040502050405020303" pitchFamily="18" charset="0"/>
              </a:rPr>
              <a:t>onadherence among outpatients with schizophrenia</a:t>
            </a:r>
            <a:endParaRPr lang="en-US"/>
          </a:p>
        </p:txBody>
      </p:sp>
      <p:sp>
        <p:nvSpPr>
          <p:cNvPr id="3" name="Content Placeholder 2">
            <a:extLst>
              <a:ext uri="{FF2B5EF4-FFF2-40B4-BE49-F238E27FC236}">
                <a16:creationId xmlns:a16="http://schemas.microsoft.com/office/drawing/2014/main" id="{3E017231-7C89-4284-A260-00E6D92FDBA3}"/>
              </a:ext>
            </a:extLst>
          </p:cNvPr>
          <p:cNvSpPr>
            <a:spLocks noGrp="1"/>
          </p:cNvSpPr>
          <p:nvPr>
            <p:ph idx="1"/>
          </p:nvPr>
        </p:nvSpPr>
        <p:spPr/>
        <p:txBody>
          <a:bodyPr>
            <a:normAutofit/>
          </a:bodyPr>
          <a:lstStyle/>
          <a:p>
            <a:pPr algn="l"/>
            <a:r>
              <a:rPr lang="en-US" sz="2200" b="0" i="0">
                <a:solidFill>
                  <a:srgbClr val="000000"/>
                </a:solidFill>
                <a:effectLst/>
                <a:latin typeface="Georgia" panose="02040502050405020303" pitchFamily="18" charset="0"/>
              </a:rPr>
              <a:t>Rates of medication nonadherence among outpatients with schizophrenia have been found to approach 50% during the first year after hospital discharge.</a:t>
            </a:r>
          </a:p>
          <a:p>
            <a:pPr algn="l"/>
            <a:r>
              <a:rPr lang="en-US" sz="2200" b="0" i="0">
                <a:solidFill>
                  <a:srgbClr val="000000"/>
                </a:solidFill>
                <a:effectLst/>
                <a:latin typeface="Georgia" panose="02040502050405020303" pitchFamily="18" charset="0"/>
              </a:rPr>
              <a:t> The actual rate of nonadherence may be even higher( refuse, drop out). </a:t>
            </a:r>
          </a:p>
          <a:p>
            <a:pPr algn="l"/>
            <a:r>
              <a:rPr lang="en-US" sz="2200" b="1" i="1">
                <a:solidFill>
                  <a:srgbClr val="000000"/>
                </a:solidFill>
                <a:latin typeface="Georgia" panose="02040502050405020303" pitchFamily="18" charset="0"/>
              </a:rPr>
              <a:t>L</a:t>
            </a:r>
            <a:r>
              <a:rPr lang="en-US" sz="2200" b="1" i="1">
                <a:solidFill>
                  <a:srgbClr val="000000"/>
                </a:solidFill>
                <a:effectLst/>
                <a:latin typeface="Georgia" panose="02040502050405020303" pitchFamily="18" charset="0"/>
              </a:rPr>
              <a:t>ittle evidence that progress has been made in increasing adherence</a:t>
            </a:r>
            <a:r>
              <a:rPr lang="en-US" sz="2200" b="0" i="0">
                <a:solidFill>
                  <a:srgbClr val="000000"/>
                </a:solidFill>
                <a:effectLst/>
                <a:latin typeface="Georgia" panose="02040502050405020303" pitchFamily="18" charset="0"/>
              </a:rPr>
              <a:t>, despite the advent of newer antipsychotic medications with less severe and disabling side effects.</a:t>
            </a:r>
          </a:p>
          <a:p>
            <a:pPr algn="l"/>
            <a:r>
              <a:rPr lang="en-US" sz="2200" b="0" i="0">
                <a:solidFill>
                  <a:srgbClr val="000000"/>
                </a:solidFill>
                <a:effectLst/>
                <a:latin typeface="Georgia" panose="02040502050405020303" pitchFamily="18" charset="0"/>
              </a:rPr>
              <a:t>Poor adherence with antipsychotic medications </a:t>
            </a:r>
            <a:r>
              <a:rPr lang="en-US" sz="2200" b="1" i="0">
                <a:solidFill>
                  <a:srgbClr val="000000"/>
                </a:solidFill>
                <a:effectLst/>
                <a:latin typeface="Georgia" panose="02040502050405020303" pitchFamily="18" charset="0"/>
              </a:rPr>
              <a:t>increases the risk of relapse</a:t>
            </a:r>
            <a:r>
              <a:rPr lang="en-US" sz="2200" b="0" i="0">
                <a:solidFill>
                  <a:srgbClr val="000000"/>
                </a:solidFill>
                <a:effectLst/>
                <a:latin typeface="Georgia" panose="02040502050405020303" pitchFamily="18" charset="0"/>
              </a:rPr>
              <a:t>.</a:t>
            </a:r>
          </a:p>
          <a:p>
            <a:pPr algn="l"/>
            <a:r>
              <a:rPr lang="en-US" sz="2200" b="0" i="0">
                <a:solidFill>
                  <a:srgbClr val="000000"/>
                </a:solidFill>
                <a:effectLst/>
                <a:latin typeface="Georgia" panose="02040502050405020303" pitchFamily="18" charset="0"/>
              </a:rPr>
              <a:t> Nonadherent patients have an average </a:t>
            </a:r>
            <a:r>
              <a:rPr lang="en-US" sz="2200" b="1" i="1">
                <a:solidFill>
                  <a:srgbClr val="000000"/>
                </a:solidFill>
                <a:effectLst/>
                <a:latin typeface="Georgia" panose="02040502050405020303" pitchFamily="18" charset="0"/>
              </a:rPr>
              <a:t>risk of relapse that is 3.7 times greater </a:t>
            </a:r>
            <a:r>
              <a:rPr lang="en-US" sz="2200" b="0" i="0">
                <a:solidFill>
                  <a:srgbClr val="000000"/>
                </a:solidFill>
                <a:effectLst/>
                <a:latin typeface="Georgia" panose="02040502050405020303" pitchFamily="18" charset="0"/>
              </a:rPr>
              <a:t>than that of adherent patients.</a:t>
            </a:r>
          </a:p>
          <a:p>
            <a:pPr algn="l"/>
            <a:r>
              <a:rPr lang="en-US" sz="2200" b="0" i="0">
                <a:solidFill>
                  <a:srgbClr val="000000"/>
                </a:solidFill>
                <a:effectLst/>
                <a:latin typeface="Georgia" panose="02040502050405020303" pitchFamily="18" charset="0"/>
              </a:rPr>
              <a:t> Relapse due to nonadherence may also be more severe and dangerous (potential for assault). </a:t>
            </a:r>
            <a:endParaRPr lang="en-US" sz="2200"/>
          </a:p>
        </p:txBody>
      </p:sp>
    </p:spTree>
    <p:extLst>
      <p:ext uri="{BB962C8B-B14F-4D97-AF65-F5344CB8AC3E}">
        <p14:creationId xmlns:p14="http://schemas.microsoft.com/office/powerpoint/2010/main" val="319395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633D22-E573-43F1-99F2-16C7554E49BA}"/>
              </a:ext>
            </a:extLst>
          </p:cNvPr>
          <p:cNvPicPr>
            <a:picLocks noChangeAspect="1"/>
          </p:cNvPicPr>
          <p:nvPr/>
        </p:nvPicPr>
        <p:blipFill>
          <a:blip r:embed="rId2"/>
          <a:stretch>
            <a:fillRect/>
          </a:stretch>
        </p:blipFill>
        <p:spPr>
          <a:xfrm>
            <a:off x="2637183" y="847656"/>
            <a:ext cx="7407965" cy="5180303"/>
          </a:xfrm>
          <a:prstGeom prst="rect">
            <a:avLst/>
          </a:prstGeom>
        </p:spPr>
      </p:pic>
    </p:spTree>
    <p:extLst>
      <p:ext uri="{BB962C8B-B14F-4D97-AF65-F5344CB8AC3E}">
        <p14:creationId xmlns:p14="http://schemas.microsoft.com/office/powerpoint/2010/main" val="60639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9BA1-0D4F-4F32-82FE-5564AD7532EC}"/>
              </a:ext>
            </a:extLst>
          </p:cNvPr>
          <p:cNvSpPr>
            <a:spLocks noGrp="1"/>
          </p:cNvSpPr>
          <p:nvPr>
            <p:ph type="title"/>
          </p:nvPr>
        </p:nvSpPr>
        <p:spPr/>
        <p:txBody>
          <a:bodyPr/>
          <a:lstStyle/>
          <a:p>
            <a:r>
              <a:rPr lang="en-US"/>
              <a:t> Medication  Non-adherence.</a:t>
            </a:r>
          </a:p>
        </p:txBody>
      </p:sp>
      <p:sp>
        <p:nvSpPr>
          <p:cNvPr id="3" name="Content Placeholder 2">
            <a:extLst>
              <a:ext uri="{FF2B5EF4-FFF2-40B4-BE49-F238E27FC236}">
                <a16:creationId xmlns:a16="http://schemas.microsoft.com/office/drawing/2014/main" id="{EF40CEED-682E-4846-A308-06643A736F8A}"/>
              </a:ext>
            </a:extLst>
          </p:cNvPr>
          <p:cNvSpPr>
            <a:spLocks noGrp="1"/>
          </p:cNvSpPr>
          <p:nvPr>
            <p:ph idx="1"/>
          </p:nvPr>
        </p:nvSpPr>
        <p:spPr/>
        <p:txBody>
          <a:bodyPr>
            <a:normAutofit/>
          </a:bodyPr>
          <a:lstStyle/>
          <a:p>
            <a:r>
              <a:rPr lang="en-US" sz="2000" b="0" i="0">
                <a:solidFill>
                  <a:srgbClr val="333333"/>
                </a:solidFill>
                <a:effectLst/>
                <a:latin typeface="Georgia" panose="02040502050405020303" pitchFamily="18" charset="0"/>
              </a:rPr>
              <a:t>Patients who had </a:t>
            </a:r>
            <a:r>
              <a:rPr lang="en-US" sz="2000" b="1" i="1">
                <a:solidFill>
                  <a:srgbClr val="333333"/>
                </a:solidFill>
                <a:effectLst/>
                <a:latin typeface="Georgia" panose="02040502050405020303" pitchFamily="18" charset="0"/>
              </a:rPr>
              <a:t>no insight into their disorder </a:t>
            </a:r>
            <a:r>
              <a:rPr lang="en-US" sz="2000" b="0" i="0">
                <a:solidFill>
                  <a:srgbClr val="333333"/>
                </a:solidFill>
                <a:effectLst/>
                <a:latin typeface="Georgia" panose="02040502050405020303" pitchFamily="18" charset="0"/>
              </a:rPr>
              <a:t>and treatment were significantly associated with medication non-adherence. This result is also similar to the study reported in Nigeria, India, the USA, and Germany</a:t>
            </a:r>
          </a:p>
          <a:p>
            <a:r>
              <a:rPr lang="en-US" sz="2000" b="0" i="0">
                <a:solidFill>
                  <a:srgbClr val="333333"/>
                </a:solidFill>
                <a:effectLst/>
                <a:latin typeface="Georgia" panose="02040502050405020303" pitchFamily="18" charset="0"/>
              </a:rPr>
              <a:t>. The possible explanation for this might be having no or little insight into the disease, and </a:t>
            </a:r>
            <a:r>
              <a:rPr lang="en-US" sz="2000" b="1" i="0">
                <a:solidFill>
                  <a:srgbClr val="333333"/>
                </a:solidFill>
                <a:effectLst/>
                <a:latin typeface="Georgia" panose="02040502050405020303" pitchFamily="18" charset="0"/>
              </a:rPr>
              <a:t>their treatment plays an important role </a:t>
            </a:r>
            <a:r>
              <a:rPr lang="en-US" sz="2000" b="0" i="0">
                <a:solidFill>
                  <a:srgbClr val="333333"/>
                </a:solidFill>
                <a:effectLst/>
                <a:latin typeface="Georgia" panose="02040502050405020303" pitchFamily="18" charset="0"/>
              </a:rPr>
              <a:t>in medication adherence.</a:t>
            </a:r>
          </a:p>
          <a:p>
            <a:r>
              <a:rPr lang="en-US" sz="2000" b="0" i="0">
                <a:solidFill>
                  <a:srgbClr val="333333"/>
                </a:solidFill>
                <a:effectLst/>
                <a:latin typeface="Georgia" panose="02040502050405020303" pitchFamily="18" charset="0"/>
              </a:rPr>
              <a:t>This study revealed that participants who were taking their medication twice daily were significantly associated with non-adherence. This might be due to forgetting to take their medication, fear of side effects, and the discomfort arising from the </a:t>
            </a:r>
            <a:r>
              <a:rPr lang="en-US" sz="2000" b="1" i="0">
                <a:solidFill>
                  <a:srgbClr val="333333"/>
                </a:solidFill>
                <a:effectLst/>
                <a:latin typeface="Georgia" panose="02040502050405020303" pitchFamily="18" charset="0"/>
              </a:rPr>
              <a:t>high ‘pill burden’ fear of pill overload</a:t>
            </a:r>
            <a:endParaRPr lang="en-US" sz="2000" b="1"/>
          </a:p>
        </p:txBody>
      </p:sp>
    </p:spTree>
    <p:extLst>
      <p:ext uri="{BB962C8B-B14F-4D97-AF65-F5344CB8AC3E}">
        <p14:creationId xmlns:p14="http://schemas.microsoft.com/office/powerpoint/2010/main" val="3427095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3948</Words>
  <Application>Microsoft Macintosh PowerPoint</Application>
  <PresentationFormat>Widescreen</PresentationFormat>
  <Paragraphs>204</Paragraphs>
  <Slides>51</Slides>
  <Notes>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51</vt:i4>
      </vt:variant>
    </vt:vector>
  </HeadingPairs>
  <TitlesOfParts>
    <vt:vector size="66" baseType="lpstr">
      <vt:lpstr>adelle-sans</vt:lpstr>
      <vt:lpstr>Arial</vt:lpstr>
      <vt:lpstr>Calibri</vt:lpstr>
      <vt:lpstr>Calibri Light</vt:lpstr>
      <vt:lpstr>Cambria</vt:lpstr>
      <vt:lpstr>Georgia</vt:lpstr>
      <vt:lpstr>Helvetica Neue</vt:lpstr>
      <vt:lpstr>Manrope-Bold</vt:lpstr>
      <vt:lpstr>Merriweather</vt:lpstr>
      <vt:lpstr>Open Sans</vt:lpstr>
      <vt:lpstr>ProximaNova</vt:lpstr>
      <vt:lpstr>Roboto</vt:lpstr>
      <vt:lpstr>ui-sans-serif</vt:lpstr>
      <vt:lpstr>Office Theme</vt:lpstr>
      <vt:lpstr>1_Office Theme</vt:lpstr>
      <vt:lpstr>The role of psychotherapy and new ways of prescribing medication to improve medication non-adherence</vt:lpstr>
      <vt:lpstr>Housekeeping Information</vt:lpstr>
      <vt:lpstr> Acknowledgment</vt:lpstr>
      <vt:lpstr>PowerPoint Presentation</vt:lpstr>
      <vt:lpstr>The role of psychotherapy and new ways of prescribing medication to improve medication non-adherence</vt:lpstr>
      <vt:lpstr> Medication Non- adherence </vt:lpstr>
      <vt:lpstr>Nonadherence among outpatients with schizophrenia</vt:lpstr>
      <vt:lpstr>PowerPoint Presentation</vt:lpstr>
      <vt:lpstr> Medication  Non-adherence.</vt:lpstr>
      <vt:lpstr>  Therapeutic alliance</vt:lpstr>
      <vt:lpstr>Early Predictors of Nonadherence to Antipsychotic Therapy in First-Episode Psychosis </vt:lpstr>
      <vt:lpstr>PowerPoint Presentation</vt:lpstr>
      <vt:lpstr>PowerPoint Presentation</vt:lpstr>
      <vt:lpstr>PowerPoint Presentation</vt:lpstr>
      <vt:lpstr>Risk factors for nonadherence </vt:lpstr>
      <vt:lpstr>Psychological and psychodynamic antecedents of nonadherence </vt:lpstr>
      <vt:lpstr>                Attachment issues </vt:lpstr>
      <vt:lpstr>Therapeutic implications </vt:lpstr>
      <vt:lpstr>Accumulative trauma </vt:lpstr>
      <vt:lpstr>        Failure of empathy</vt:lpstr>
      <vt:lpstr>Model to enhance adherence  in bipolar disorder</vt:lpstr>
      <vt:lpstr>PowerPoint Presentation</vt:lpstr>
      <vt:lpstr>  Optimal psychiatric treatment: Target the brain and avoid the body </vt:lpstr>
      <vt:lpstr> "Treatment-resistant : depression".</vt:lpstr>
      <vt:lpstr>PowerPoint Presentation</vt:lpstr>
      <vt:lpstr>PowerPoint Presentation</vt:lpstr>
      <vt:lpstr>PowerPoint Presentation</vt:lpstr>
      <vt:lpstr>PowerPoint Presentation</vt:lpstr>
      <vt:lpstr>PowerPoint Presentation</vt:lpstr>
      <vt:lpstr>PowerPoint Presentation</vt:lpstr>
      <vt:lpstr>Nonpharmacologic treatments </vt:lpstr>
      <vt:lpstr>PowerPoint Presentation</vt:lpstr>
      <vt:lpstr>PowerPoint Presentation</vt:lpstr>
      <vt:lpstr>Measures of adherence,</vt:lpstr>
      <vt:lpstr>Motivational interviewing</vt:lpstr>
      <vt:lpstr> Motivational Pharmacotherapy on Treatment Retention among Depressed Latinos  </vt:lpstr>
      <vt:lpstr>Motivational Pharmacotherapy</vt:lpstr>
      <vt:lpstr> Motivational Pharmacotherapy (MP) approach</vt:lpstr>
      <vt:lpstr>PowerPoint Presentation</vt:lpstr>
      <vt:lpstr>PowerPoint Presentation</vt:lpstr>
      <vt:lpstr>PowerPoint Presentation</vt:lpstr>
      <vt:lpstr>Motivational Pharmacotherapy</vt:lpstr>
      <vt:lpstr>    HOW  vs WHAT</vt:lpstr>
      <vt:lpstr>PowerPoint Presentation</vt:lpstr>
      <vt:lpstr>THANKS/ GRACIAS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Condemarin, Raul (DMH)</dc:creator>
  <cp:lastModifiedBy>Lola Nedic</cp:lastModifiedBy>
  <cp:revision>4</cp:revision>
  <cp:lastPrinted>2023-03-07T18:49:17Z</cp:lastPrinted>
  <dcterms:created xsi:type="dcterms:W3CDTF">2023-02-22T19:06:55Z</dcterms:created>
  <dcterms:modified xsi:type="dcterms:W3CDTF">2023-03-08T14:33:53Z</dcterms:modified>
</cp:coreProperties>
</file>