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3"/>
  </p:notesMasterIdLst>
  <p:sldIdLst>
    <p:sldId id="332" r:id="rId3"/>
    <p:sldId id="900" r:id="rId4"/>
    <p:sldId id="901" r:id="rId5"/>
    <p:sldId id="902" r:id="rId6"/>
    <p:sldId id="329" r:id="rId7"/>
    <p:sldId id="290" r:id="rId8"/>
    <p:sldId id="260" r:id="rId9"/>
    <p:sldId id="261" r:id="rId10"/>
    <p:sldId id="262" r:id="rId11"/>
    <p:sldId id="266" r:id="rId12"/>
    <p:sldId id="268" r:id="rId13"/>
    <p:sldId id="269" r:id="rId14"/>
    <p:sldId id="301" r:id="rId15"/>
    <p:sldId id="330" r:id="rId16"/>
    <p:sldId id="331" r:id="rId17"/>
    <p:sldId id="317" r:id="rId18"/>
    <p:sldId id="320" r:id="rId19"/>
    <p:sldId id="318" r:id="rId20"/>
    <p:sldId id="319" r:id="rId21"/>
    <p:sldId id="303" r:id="rId22"/>
    <p:sldId id="304" r:id="rId23"/>
    <p:sldId id="305" r:id="rId24"/>
    <p:sldId id="307" r:id="rId25"/>
    <p:sldId id="306" r:id="rId26"/>
    <p:sldId id="294" r:id="rId27"/>
    <p:sldId id="327" r:id="rId28"/>
    <p:sldId id="311" r:id="rId29"/>
    <p:sldId id="265" r:id="rId30"/>
    <p:sldId id="270" r:id="rId31"/>
    <p:sldId id="271" r:id="rId32"/>
    <p:sldId id="309" r:id="rId33"/>
    <p:sldId id="310" r:id="rId34"/>
    <p:sldId id="308" r:id="rId35"/>
    <p:sldId id="314" r:id="rId36"/>
    <p:sldId id="316" r:id="rId37"/>
    <p:sldId id="315" r:id="rId38"/>
    <p:sldId id="272" r:id="rId39"/>
    <p:sldId id="299" r:id="rId40"/>
    <p:sldId id="300" r:id="rId41"/>
    <p:sldId id="292" r:id="rId42"/>
    <p:sldId id="273" r:id="rId43"/>
    <p:sldId id="291" r:id="rId44"/>
    <p:sldId id="312" r:id="rId45"/>
    <p:sldId id="322" r:id="rId46"/>
    <p:sldId id="324" r:id="rId47"/>
    <p:sldId id="323" r:id="rId48"/>
    <p:sldId id="295" r:id="rId49"/>
    <p:sldId id="274" r:id="rId50"/>
    <p:sldId id="296" r:id="rId51"/>
    <p:sldId id="297" r:id="rId52"/>
    <p:sldId id="275" r:id="rId53"/>
    <p:sldId id="276" r:id="rId54"/>
    <p:sldId id="277" r:id="rId55"/>
    <p:sldId id="278" r:id="rId56"/>
    <p:sldId id="279" r:id="rId57"/>
    <p:sldId id="280" r:id="rId58"/>
    <p:sldId id="281" r:id="rId59"/>
    <p:sldId id="282" r:id="rId60"/>
    <p:sldId id="283" r:id="rId61"/>
    <p:sldId id="284" r:id="rId62"/>
    <p:sldId id="285" r:id="rId63"/>
    <p:sldId id="286" r:id="rId64"/>
    <p:sldId id="287" r:id="rId65"/>
    <p:sldId id="288" r:id="rId66"/>
    <p:sldId id="289" r:id="rId67"/>
    <p:sldId id="256" r:id="rId68"/>
    <p:sldId id="257" r:id="rId69"/>
    <p:sldId id="258" r:id="rId70"/>
    <p:sldId id="259" r:id="rId71"/>
    <p:sldId id="90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1" autoAdjust="0"/>
    <p:restoredTop sz="94669"/>
  </p:normalViewPr>
  <p:slideViewPr>
    <p:cSldViewPr snapToGrid="0">
      <p:cViewPr varScale="1">
        <p:scale>
          <a:sx n="101" d="100"/>
          <a:sy n="101" d="100"/>
        </p:scale>
        <p:origin x="952" y="184"/>
      </p:cViewPr>
      <p:guideLst/>
    </p:cSldViewPr>
  </p:slideViewPr>
  <p:notesTextViewPr>
    <p:cViewPr>
      <p:scale>
        <a:sx n="1" d="1"/>
        <a:sy n="1" d="1"/>
      </p:scale>
      <p:origin x="0" y="0"/>
    </p:cViewPr>
  </p:notesTextViewPr>
  <p:sorterViewPr>
    <p:cViewPr>
      <p:scale>
        <a:sx n="100" d="100"/>
        <a:sy n="100" d="100"/>
      </p:scale>
      <p:origin x="0" y="-8910"/>
    </p:cViewPr>
  </p:sorterViewPr>
  <p:notesViewPr>
    <p:cSldViewPr snapToGrid="0">
      <p:cViewPr varScale="1">
        <p:scale>
          <a:sx n="88" d="100"/>
          <a:sy n="88" d="100"/>
        </p:scale>
        <p:origin x="2148"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2.xml.rels><?xml version="1.0" encoding="UTF-8" standalone="yes"?>
<Relationships xmlns="http://schemas.openxmlformats.org/package/2006/relationships"><Relationship Id="rId2" Type="http://schemas.openxmlformats.org/officeDocument/2006/relationships/hyperlink" Target="https://mrc.ukri.org/news/blog/standing-up-to-global-mental-health-stigma/?redirected-from-wordpress" TargetMode="External"/><Relationship Id="rId1" Type="http://schemas.openxmlformats.org/officeDocument/2006/relationships/hyperlink" Target="https://www.uniteforsight.org/mental-health/module7"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journals.sagepub.com/doi/full/10.1177/1540415319828265"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mrc.ukri.org/news/blog/standing-up-to-global-mental-health-stigma/?redirected-from-wordpress" TargetMode="External"/><Relationship Id="rId1" Type="http://schemas.openxmlformats.org/officeDocument/2006/relationships/hyperlink" Target="https://www.uniteforsight.org/mental-health/module7"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journals.sagepub.com/doi/full/10.1177/1540415319828265"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B6AA7-FE52-49A0-96CB-CFD76D7E1CE3}"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CB4B6FB-4264-4BF1-8282-61158848298B}">
      <dgm:prSet/>
      <dgm:spPr/>
      <dgm:t>
        <a:bodyPr/>
        <a:lstStyle/>
        <a:p>
          <a:r>
            <a:rPr lang="en-US" dirty="0"/>
            <a:t>In a report by the Population Division of the United Nations in 2007, it was estimated that the total number of immigrants in the world in 2005 numbered 191 million (3% of the world’s population)-an </a:t>
          </a:r>
          <a:r>
            <a:rPr lang="en-US" b="1" i="1" dirty="0"/>
            <a:t>increase from 155 million in 1990</a:t>
          </a:r>
          <a:r>
            <a:rPr lang="en-US" dirty="0"/>
            <a:t>. The United States had the largest percentage of the world’s immigrants in 2005, equaling 12.86% of the total US population.</a:t>
          </a:r>
        </a:p>
      </dgm:t>
    </dgm:pt>
    <dgm:pt modelId="{6D1D6D96-2B0B-4D8F-9E49-050759E7433E}" type="parTrans" cxnId="{D3804A7C-DC9E-4CC0-B6FE-A8649873C459}">
      <dgm:prSet/>
      <dgm:spPr/>
      <dgm:t>
        <a:bodyPr/>
        <a:lstStyle/>
        <a:p>
          <a:endParaRPr lang="en-US"/>
        </a:p>
      </dgm:t>
    </dgm:pt>
    <dgm:pt modelId="{2C901094-E534-427C-9E92-D01A3F25131D}" type="sibTrans" cxnId="{D3804A7C-DC9E-4CC0-B6FE-A8649873C459}">
      <dgm:prSet/>
      <dgm:spPr/>
      <dgm:t>
        <a:bodyPr/>
        <a:lstStyle/>
        <a:p>
          <a:endParaRPr lang="en-US"/>
        </a:p>
      </dgm:t>
    </dgm:pt>
    <dgm:pt modelId="{857280D1-E564-4E98-917E-81F13446734F}">
      <dgm:prSet/>
      <dgm:spPr/>
      <dgm:t>
        <a:bodyPr/>
        <a:lstStyle/>
        <a:p>
          <a:r>
            <a:rPr lang="en-US" dirty="0"/>
            <a:t>The current global estimate is that there </a:t>
          </a:r>
          <a:r>
            <a:rPr lang="en-US" b="1" i="1" dirty="0"/>
            <a:t>were around 281 million international </a:t>
          </a:r>
          <a:r>
            <a:rPr lang="en-US" dirty="0"/>
            <a:t>migrants in the world in 2020, which equates to 3.6 of the global population.</a:t>
          </a:r>
        </a:p>
      </dgm:t>
    </dgm:pt>
    <dgm:pt modelId="{A4AC4478-9B67-4E03-B5B4-D9E07FAFF594}" type="parTrans" cxnId="{E69D1D92-B6F0-453D-A5F0-57D29715930D}">
      <dgm:prSet/>
      <dgm:spPr/>
      <dgm:t>
        <a:bodyPr/>
        <a:lstStyle/>
        <a:p>
          <a:endParaRPr lang="en-US"/>
        </a:p>
      </dgm:t>
    </dgm:pt>
    <dgm:pt modelId="{B082B85E-40D1-4709-8680-F93914C11CC1}" type="sibTrans" cxnId="{E69D1D92-B6F0-453D-A5F0-57D29715930D}">
      <dgm:prSet/>
      <dgm:spPr/>
      <dgm:t>
        <a:bodyPr/>
        <a:lstStyle/>
        <a:p>
          <a:endParaRPr lang="en-US"/>
        </a:p>
      </dgm:t>
    </dgm:pt>
    <dgm:pt modelId="{6F71F5DD-0B17-4394-9ED0-B6AD078FE660}">
      <dgm:prSet/>
      <dgm:spPr/>
      <dgm:t>
        <a:bodyPr/>
        <a:lstStyle/>
        <a:p>
          <a:r>
            <a:rPr lang="en-US" b="1" i="1" dirty="0"/>
            <a:t>Mexico and Central America </a:t>
          </a:r>
          <a:r>
            <a:rPr lang="en-US" dirty="0"/>
            <a:t>still remain major sources of migration to the U.S., too, according to the </a:t>
          </a:r>
          <a:r>
            <a:rPr lang="en-US" dirty="0" err="1"/>
            <a:t>CBP</a:t>
          </a:r>
          <a:r>
            <a:rPr lang="en-US" dirty="0"/>
            <a:t> </a:t>
          </a:r>
          <a:r>
            <a:rPr lang="en-US" dirty="0" err="1"/>
            <a:t>data.Dec</a:t>
          </a:r>
          <a:r>
            <a:rPr lang="en-US" dirty="0"/>
            <a:t>, 2022.</a:t>
          </a:r>
        </a:p>
      </dgm:t>
    </dgm:pt>
    <dgm:pt modelId="{75048DD9-AE74-4649-B090-2FE0CECF2907}" type="parTrans" cxnId="{40D4FF52-3436-4AD5-AA1E-12B2D25FC3FE}">
      <dgm:prSet/>
      <dgm:spPr/>
      <dgm:t>
        <a:bodyPr/>
        <a:lstStyle/>
        <a:p>
          <a:endParaRPr lang="en-US"/>
        </a:p>
      </dgm:t>
    </dgm:pt>
    <dgm:pt modelId="{92828EA7-1B21-4383-835E-EEAF79CEC22F}" type="sibTrans" cxnId="{40D4FF52-3436-4AD5-AA1E-12B2D25FC3FE}">
      <dgm:prSet/>
      <dgm:spPr/>
      <dgm:t>
        <a:bodyPr/>
        <a:lstStyle/>
        <a:p>
          <a:endParaRPr lang="en-US"/>
        </a:p>
      </dgm:t>
    </dgm:pt>
    <dgm:pt modelId="{30C5697E-5EC8-4294-AAB4-A1E18CF53858}">
      <dgm:prSet/>
      <dgm:spPr/>
      <dgm:t>
        <a:bodyPr/>
        <a:lstStyle/>
        <a:p>
          <a:r>
            <a:rPr lang="en-US"/>
            <a:t>Since 1980, there has been more diversity in race, ethnicity, and religion among people who have immigrated to the United States. The total US population has increased by 29% from 1980 through 2005. During those years, the Asian-Pacific component has grown 219%; the Hispanic component, 174%; the African American component, 37%; and the white component, 9%.</a:t>
          </a:r>
        </a:p>
      </dgm:t>
    </dgm:pt>
    <dgm:pt modelId="{EA3188A9-96A0-4CA1-9A9A-B200A314141B}" type="parTrans" cxnId="{779C7954-2D04-4A94-8878-02889554CFCA}">
      <dgm:prSet/>
      <dgm:spPr/>
      <dgm:t>
        <a:bodyPr/>
        <a:lstStyle/>
        <a:p>
          <a:endParaRPr lang="en-US"/>
        </a:p>
      </dgm:t>
    </dgm:pt>
    <dgm:pt modelId="{23682D27-10D6-41B7-992B-43AF6314FF86}" type="sibTrans" cxnId="{779C7954-2D04-4A94-8878-02889554CFCA}">
      <dgm:prSet/>
      <dgm:spPr/>
      <dgm:t>
        <a:bodyPr/>
        <a:lstStyle/>
        <a:p>
          <a:endParaRPr lang="en-US"/>
        </a:p>
      </dgm:t>
    </dgm:pt>
    <dgm:pt modelId="{8F41D07B-57B8-49AB-9D1C-A8B3E9EC60E7}" type="pres">
      <dgm:prSet presAssocID="{678B6AA7-FE52-49A0-96CB-CFD76D7E1CE3}" presName="linear" presStyleCnt="0">
        <dgm:presLayoutVars>
          <dgm:animLvl val="lvl"/>
          <dgm:resizeHandles val="exact"/>
        </dgm:presLayoutVars>
      </dgm:prSet>
      <dgm:spPr/>
    </dgm:pt>
    <dgm:pt modelId="{FF134622-64AD-4CAA-B341-18103E3E74C1}" type="pres">
      <dgm:prSet presAssocID="{0CB4B6FB-4264-4BF1-8282-61158848298B}" presName="parentText" presStyleLbl="node1" presStyleIdx="0" presStyleCnt="4">
        <dgm:presLayoutVars>
          <dgm:chMax val="0"/>
          <dgm:bulletEnabled val="1"/>
        </dgm:presLayoutVars>
      </dgm:prSet>
      <dgm:spPr/>
    </dgm:pt>
    <dgm:pt modelId="{88627BB7-57D9-44B4-B0F5-9A476E737A8C}" type="pres">
      <dgm:prSet presAssocID="{2C901094-E534-427C-9E92-D01A3F25131D}" presName="spacer" presStyleCnt="0"/>
      <dgm:spPr/>
    </dgm:pt>
    <dgm:pt modelId="{9521D9EA-6C3A-4DFE-8ABD-CE644BC1CEC4}" type="pres">
      <dgm:prSet presAssocID="{857280D1-E564-4E98-917E-81F13446734F}" presName="parentText" presStyleLbl="node1" presStyleIdx="1" presStyleCnt="4">
        <dgm:presLayoutVars>
          <dgm:chMax val="0"/>
          <dgm:bulletEnabled val="1"/>
        </dgm:presLayoutVars>
      </dgm:prSet>
      <dgm:spPr/>
    </dgm:pt>
    <dgm:pt modelId="{E89FA64C-C409-4CCE-A325-EDEC893F905D}" type="pres">
      <dgm:prSet presAssocID="{B082B85E-40D1-4709-8680-F93914C11CC1}" presName="spacer" presStyleCnt="0"/>
      <dgm:spPr/>
    </dgm:pt>
    <dgm:pt modelId="{E5E4C6E1-CA5C-4009-A224-D0B9D3541241}" type="pres">
      <dgm:prSet presAssocID="{6F71F5DD-0B17-4394-9ED0-B6AD078FE660}" presName="parentText" presStyleLbl="node1" presStyleIdx="2" presStyleCnt="4">
        <dgm:presLayoutVars>
          <dgm:chMax val="0"/>
          <dgm:bulletEnabled val="1"/>
        </dgm:presLayoutVars>
      </dgm:prSet>
      <dgm:spPr/>
    </dgm:pt>
    <dgm:pt modelId="{0B24A06D-698C-41BB-ACD5-A83C604AA074}" type="pres">
      <dgm:prSet presAssocID="{92828EA7-1B21-4383-835E-EEAF79CEC22F}" presName="spacer" presStyleCnt="0"/>
      <dgm:spPr/>
    </dgm:pt>
    <dgm:pt modelId="{ADDD29E6-D417-4751-AC24-F4A41D7C3661}" type="pres">
      <dgm:prSet presAssocID="{30C5697E-5EC8-4294-AAB4-A1E18CF53858}" presName="parentText" presStyleLbl="node1" presStyleIdx="3" presStyleCnt="4">
        <dgm:presLayoutVars>
          <dgm:chMax val="0"/>
          <dgm:bulletEnabled val="1"/>
        </dgm:presLayoutVars>
      </dgm:prSet>
      <dgm:spPr/>
    </dgm:pt>
  </dgm:ptLst>
  <dgm:cxnLst>
    <dgm:cxn modelId="{8A517019-E78B-4A77-A97E-51356F0DAD77}" type="presOf" srcId="{857280D1-E564-4E98-917E-81F13446734F}" destId="{9521D9EA-6C3A-4DFE-8ABD-CE644BC1CEC4}" srcOrd="0" destOrd="0" presId="urn:microsoft.com/office/officeart/2005/8/layout/vList2"/>
    <dgm:cxn modelId="{40D4FF52-3436-4AD5-AA1E-12B2D25FC3FE}" srcId="{678B6AA7-FE52-49A0-96CB-CFD76D7E1CE3}" destId="{6F71F5DD-0B17-4394-9ED0-B6AD078FE660}" srcOrd="2" destOrd="0" parTransId="{75048DD9-AE74-4649-B090-2FE0CECF2907}" sibTransId="{92828EA7-1B21-4383-835E-EEAF79CEC22F}"/>
    <dgm:cxn modelId="{779C7954-2D04-4A94-8878-02889554CFCA}" srcId="{678B6AA7-FE52-49A0-96CB-CFD76D7E1CE3}" destId="{30C5697E-5EC8-4294-AAB4-A1E18CF53858}" srcOrd="3" destOrd="0" parTransId="{EA3188A9-96A0-4CA1-9A9A-B200A314141B}" sibTransId="{23682D27-10D6-41B7-992B-43AF6314FF86}"/>
    <dgm:cxn modelId="{20351459-0E08-42A1-BAE2-03CD777C5DD0}" type="presOf" srcId="{30C5697E-5EC8-4294-AAB4-A1E18CF53858}" destId="{ADDD29E6-D417-4751-AC24-F4A41D7C3661}" srcOrd="0" destOrd="0" presId="urn:microsoft.com/office/officeart/2005/8/layout/vList2"/>
    <dgm:cxn modelId="{2A39D35E-9235-4650-A903-F084886A5247}" type="presOf" srcId="{678B6AA7-FE52-49A0-96CB-CFD76D7E1CE3}" destId="{8F41D07B-57B8-49AB-9D1C-A8B3E9EC60E7}" srcOrd="0" destOrd="0" presId="urn:microsoft.com/office/officeart/2005/8/layout/vList2"/>
    <dgm:cxn modelId="{4AB9117A-9748-422B-B8AA-663BC9082F67}" type="presOf" srcId="{6F71F5DD-0B17-4394-9ED0-B6AD078FE660}" destId="{E5E4C6E1-CA5C-4009-A224-D0B9D3541241}" srcOrd="0" destOrd="0" presId="urn:microsoft.com/office/officeart/2005/8/layout/vList2"/>
    <dgm:cxn modelId="{D3804A7C-DC9E-4CC0-B6FE-A8649873C459}" srcId="{678B6AA7-FE52-49A0-96CB-CFD76D7E1CE3}" destId="{0CB4B6FB-4264-4BF1-8282-61158848298B}" srcOrd="0" destOrd="0" parTransId="{6D1D6D96-2B0B-4D8F-9E49-050759E7433E}" sibTransId="{2C901094-E534-427C-9E92-D01A3F25131D}"/>
    <dgm:cxn modelId="{E69D1D92-B6F0-453D-A5F0-57D29715930D}" srcId="{678B6AA7-FE52-49A0-96CB-CFD76D7E1CE3}" destId="{857280D1-E564-4E98-917E-81F13446734F}" srcOrd="1" destOrd="0" parTransId="{A4AC4478-9B67-4E03-B5B4-D9E07FAFF594}" sibTransId="{B082B85E-40D1-4709-8680-F93914C11CC1}"/>
    <dgm:cxn modelId="{1C498BCB-DAF4-4D3E-AAE0-E20F03DC6F1D}" type="presOf" srcId="{0CB4B6FB-4264-4BF1-8282-61158848298B}" destId="{FF134622-64AD-4CAA-B341-18103E3E74C1}" srcOrd="0" destOrd="0" presId="urn:microsoft.com/office/officeart/2005/8/layout/vList2"/>
    <dgm:cxn modelId="{213C5D2D-8A3F-4610-8EF2-CBDE4A0A6054}" type="presParOf" srcId="{8F41D07B-57B8-49AB-9D1C-A8B3E9EC60E7}" destId="{FF134622-64AD-4CAA-B341-18103E3E74C1}" srcOrd="0" destOrd="0" presId="urn:microsoft.com/office/officeart/2005/8/layout/vList2"/>
    <dgm:cxn modelId="{8C140DDE-03FD-4CC6-ADFA-242A37ED69AC}" type="presParOf" srcId="{8F41D07B-57B8-49AB-9D1C-A8B3E9EC60E7}" destId="{88627BB7-57D9-44B4-B0F5-9A476E737A8C}" srcOrd="1" destOrd="0" presId="urn:microsoft.com/office/officeart/2005/8/layout/vList2"/>
    <dgm:cxn modelId="{960C5339-75CB-4847-BBFF-CA13DA12489C}" type="presParOf" srcId="{8F41D07B-57B8-49AB-9D1C-A8B3E9EC60E7}" destId="{9521D9EA-6C3A-4DFE-8ABD-CE644BC1CEC4}" srcOrd="2" destOrd="0" presId="urn:microsoft.com/office/officeart/2005/8/layout/vList2"/>
    <dgm:cxn modelId="{06E7DB20-B622-4CD6-AF04-6C66049A71E3}" type="presParOf" srcId="{8F41D07B-57B8-49AB-9D1C-A8B3E9EC60E7}" destId="{E89FA64C-C409-4CCE-A325-EDEC893F905D}" srcOrd="3" destOrd="0" presId="urn:microsoft.com/office/officeart/2005/8/layout/vList2"/>
    <dgm:cxn modelId="{724AE02F-D3C9-49D6-B2E1-C66290CED1FC}" type="presParOf" srcId="{8F41D07B-57B8-49AB-9D1C-A8B3E9EC60E7}" destId="{E5E4C6E1-CA5C-4009-A224-D0B9D3541241}" srcOrd="4" destOrd="0" presId="urn:microsoft.com/office/officeart/2005/8/layout/vList2"/>
    <dgm:cxn modelId="{40729FFB-DDAE-47E6-A579-C1BC7D83DDF8}" type="presParOf" srcId="{8F41D07B-57B8-49AB-9D1C-A8B3E9EC60E7}" destId="{0B24A06D-698C-41BB-ACD5-A83C604AA074}" srcOrd="5" destOrd="0" presId="urn:microsoft.com/office/officeart/2005/8/layout/vList2"/>
    <dgm:cxn modelId="{D738D3D6-40D8-4CD5-BFD1-13AD5A7FCF89}" type="presParOf" srcId="{8F41D07B-57B8-49AB-9D1C-A8B3E9EC60E7}" destId="{ADDD29E6-D417-4751-AC24-F4A41D7C366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FE033B-F180-4ABD-86F1-B3A43174BF00}"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280B854B-2684-41EF-87D3-9E1AE58C48E1}">
      <dgm:prSet/>
      <dgm:spPr/>
      <dgm:t>
        <a:bodyPr/>
        <a:lstStyle/>
        <a:p>
          <a:r>
            <a:rPr lang="en-US"/>
            <a:t>Mental health stigma is the largest community barrier to improving global mental health, and in Latin American cultures, this stigma may be more prevalent.</a:t>
          </a:r>
        </a:p>
      </dgm:t>
    </dgm:pt>
    <dgm:pt modelId="{C23A6133-A097-4468-BE69-AA8E0451BB53}" type="parTrans" cxnId="{BAEE333F-2615-4A18-B3F2-0AAA19B8ECB7}">
      <dgm:prSet/>
      <dgm:spPr/>
      <dgm:t>
        <a:bodyPr/>
        <a:lstStyle/>
        <a:p>
          <a:endParaRPr lang="en-US"/>
        </a:p>
      </dgm:t>
    </dgm:pt>
    <dgm:pt modelId="{5CDE9121-BF1F-455A-9BEA-67719620C47C}" type="sibTrans" cxnId="{BAEE333F-2615-4A18-B3F2-0AAA19B8ECB7}">
      <dgm:prSet/>
      <dgm:spPr/>
      <dgm:t>
        <a:bodyPr/>
        <a:lstStyle/>
        <a:p>
          <a:endParaRPr lang="en-US"/>
        </a:p>
      </dgm:t>
    </dgm:pt>
    <dgm:pt modelId="{ACFC7E6F-D316-4E1F-80EA-04D70ADDEEF9}">
      <dgm:prSet/>
      <dgm:spPr/>
      <dgm:t>
        <a:bodyPr/>
        <a:lstStyle/>
        <a:p>
          <a:r>
            <a:rPr lang="en-US" u="sng">
              <a:hlinkClick xmlns:r="http://schemas.openxmlformats.org/officeDocument/2006/relationships" r:id="rId1"/>
            </a:rPr>
            <a:t>Mental health stigma</a:t>
          </a:r>
          <a:r>
            <a:rPr lang="en-US"/>
            <a:t> refers to negative attitudes or beliefs that lead to the “devaluing, disgracing, and disfavoring by the general public of individuals with mental illnesses.”</a:t>
          </a:r>
        </a:p>
      </dgm:t>
    </dgm:pt>
    <dgm:pt modelId="{ADCD7340-46A1-42C3-8748-63D0054DB0EB}" type="parTrans" cxnId="{1FE23589-D9F6-435D-8B64-50CF7C049718}">
      <dgm:prSet/>
      <dgm:spPr/>
      <dgm:t>
        <a:bodyPr/>
        <a:lstStyle/>
        <a:p>
          <a:endParaRPr lang="en-US"/>
        </a:p>
      </dgm:t>
    </dgm:pt>
    <dgm:pt modelId="{058559CB-907E-4F3A-A3C2-3AACDF5055BE}" type="sibTrans" cxnId="{1FE23589-D9F6-435D-8B64-50CF7C049718}">
      <dgm:prSet/>
      <dgm:spPr/>
      <dgm:t>
        <a:bodyPr/>
        <a:lstStyle/>
        <a:p>
          <a:endParaRPr lang="en-US"/>
        </a:p>
      </dgm:t>
    </dgm:pt>
    <dgm:pt modelId="{168BDAE6-7E12-4D6D-BCD9-35CEDED292F4}">
      <dgm:prSet/>
      <dgm:spPr/>
      <dgm:t>
        <a:bodyPr/>
        <a:lstStyle/>
        <a:p>
          <a:r>
            <a:rPr lang="en-US"/>
            <a:t>There are three commonly recognized types of mental health stigma:</a:t>
          </a:r>
        </a:p>
      </dgm:t>
    </dgm:pt>
    <dgm:pt modelId="{28EC0FFB-3FC1-4DAC-9FEB-173C0196EADA}" type="parTrans" cxnId="{5777B139-1445-4363-9E0C-F6973B2C5963}">
      <dgm:prSet/>
      <dgm:spPr/>
      <dgm:t>
        <a:bodyPr/>
        <a:lstStyle/>
        <a:p>
          <a:endParaRPr lang="en-US"/>
        </a:p>
      </dgm:t>
    </dgm:pt>
    <dgm:pt modelId="{21025415-57DA-47C4-BE98-00E38C2EF2E1}" type="sibTrans" cxnId="{5777B139-1445-4363-9E0C-F6973B2C5963}">
      <dgm:prSet/>
      <dgm:spPr/>
      <dgm:t>
        <a:bodyPr/>
        <a:lstStyle/>
        <a:p>
          <a:endParaRPr lang="en-US"/>
        </a:p>
      </dgm:t>
    </dgm:pt>
    <dgm:pt modelId="{2A936E5A-D149-4EF7-B029-BEE71AA85127}">
      <dgm:prSet/>
      <dgm:spPr/>
      <dgm:t>
        <a:bodyPr/>
        <a:lstStyle/>
        <a:p>
          <a:r>
            <a:rPr lang="en-US" b="1"/>
            <a:t>Social or public stigma: </a:t>
          </a:r>
          <a:r>
            <a:rPr lang="en-US"/>
            <a:t>This refers to the negative discriminatory beliefs or attitudes about mental health conditions promoted in one’s cultural group or broader society.</a:t>
          </a:r>
        </a:p>
      </dgm:t>
    </dgm:pt>
    <dgm:pt modelId="{04B3C5E8-AF03-4CD9-81B8-7D3A1B582AAF}" type="parTrans" cxnId="{BB16A237-E146-49FD-8C74-04336DA9E2DF}">
      <dgm:prSet/>
      <dgm:spPr/>
      <dgm:t>
        <a:bodyPr/>
        <a:lstStyle/>
        <a:p>
          <a:endParaRPr lang="en-US"/>
        </a:p>
      </dgm:t>
    </dgm:pt>
    <dgm:pt modelId="{14A60EB7-DC3E-49D9-88FD-234182A670AA}" type="sibTrans" cxnId="{BB16A237-E146-49FD-8C74-04336DA9E2DF}">
      <dgm:prSet/>
      <dgm:spPr/>
      <dgm:t>
        <a:bodyPr/>
        <a:lstStyle/>
        <a:p>
          <a:endParaRPr lang="en-US"/>
        </a:p>
      </dgm:t>
    </dgm:pt>
    <dgm:pt modelId="{37CECE18-F87F-4D14-B3AB-49473C128E31}">
      <dgm:prSet/>
      <dgm:spPr/>
      <dgm:t>
        <a:bodyPr/>
        <a:lstStyle/>
        <a:p>
          <a:r>
            <a:rPr lang="en-US" b="1"/>
            <a:t>Self-stigma:</a:t>
          </a:r>
          <a:r>
            <a:rPr lang="en-US"/>
            <a:t> This occurs when a person internalizes negative societal attitudes about mental health conditions.</a:t>
          </a:r>
        </a:p>
      </dgm:t>
    </dgm:pt>
    <dgm:pt modelId="{D46EA462-4107-4E85-9C45-4D34E9C6379E}" type="parTrans" cxnId="{B4386A18-3D9F-4E9D-A434-DB6F16C5102F}">
      <dgm:prSet/>
      <dgm:spPr/>
      <dgm:t>
        <a:bodyPr/>
        <a:lstStyle/>
        <a:p>
          <a:endParaRPr lang="en-US"/>
        </a:p>
      </dgm:t>
    </dgm:pt>
    <dgm:pt modelId="{A44B7ED6-F0C2-4CDD-93DD-8A845784A63E}" type="sibTrans" cxnId="{B4386A18-3D9F-4E9D-A434-DB6F16C5102F}">
      <dgm:prSet/>
      <dgm:spPr/>
      <dgm:t>
        <a:bodyPr/>
        <a:lstStyle/>
        <a:p>
          <a:endParaRPr lang="en-US"/>
        </a:p>
      </dgm:t>
    </dgm:pt>
    <dgm:pt modelId="{73BB69A4-B616-43CB-A435-E51D3F9FDC40}">
      <dgm:prSet/>
      <dgm:spPr/>
      <dgm:t>
        <a:bodyPr/>
        <a:lstStyle/>
        <a:p>
          <a:r>
            <a:rPr lang="en-US" b="1"/>
            <a:t>Institutional stigma:</a:t>
          </a:r>
          <a:r>
            <a:rPr lang="en-US"/>
            <a:t> This refers to governmental or private institutional policies that unintentionally or intentionally discriminate against people with mental health conditions.</a:t>
          </a:r>
        </a:p>
      </dgm:t>
    </dgm:pt>
    <dgm:pt modelId="{7CFDA3B1-8F89-45CA-B714-303ABB2970D7}" type="parTrans" cxnId="{EA8F309F-367F-497B-B367-8355E1C26C2E}">
      <dgm:prSet/>
      <dgm:spPr/>
      <dgm:t>
        <a:bodyPr/>
        <a:lstStyle/>
        <a:p>
          <a:endParaRPr lang="en-US"/>
        </a:p>
      </dgm:t>
    </dgm:pt>
    <dgm:pt modelId="{FC293D3C-D429-4162-87C2-C5BC5209F667}" type="sibTrans" cxnId="{EA8F309F-367F-497B-B367-8355E1C26C2E}">
      <dgm:prSet/>
      <dgm:spPr/>
      <dgm:t>
        <a:bodyPr/>
        <a:lstStyle/>
        <a:p>
          <a:endParaRPr lang="en-US"/>
        </a:p>
      </dgm:t>
    </dgm:pt>
    <dgm:pt modelId="{DB6DC870-FAA3-4A9D-AAE6-6A93BF3701B9}">
      <dgm:prSet/>
      <dgm:spPr/>
      <dgm:t>
        <a:bodyPr/>
        <a:lstStyle/>
        <a:p>
          <a:r>
            <a:rPr lang="en-US"/>
            <a:t>Some research indicates that in many countries, around </a:t>
          </a:r>
          <a:r>
            <a:rPr lang="en-US" u="sng">
              <a:hlinkClick xmlns:r="http://schemas.openxmlformats.org/officeDocument/2006/relationships" r:id="rId2"/>
            </a:rPr>
            <a:t>80–90%</a:t>
          </a:r>
          <a:r>
            <a:rPr lang="en-US"/>
            <a:t> of people with a mental health condition experience the negative impact of stigma.</a:t>
          </a:r>
        </a:p>
      </dgm:t>
    </dgm:pt>
    <dgm:pt modelId="{0C371FCA-23D0-4D7E-9CE2-99565135F1B2}" type="parTrans" cxnId="{2AF4F7DA-601D-4A7F-817D-D05BFD04F3A5}">
      <dgm:prSet/>
      <dgm:spPr/>
      <dgm:t>
        <a:bodyPr/>
        <a:lstStyle/>
        <a:p>
          <a:endParaRPr lang="en-US"/>
        </a:p>
      </dgm:t>
    </dgm:pt>
    <dgm:pt modelId="{8BA925F5-CC5D-49A5-841B-FF8233A5CBFE}" type="sibTrans" cxnId="{2AF4F7DA-601D-4A7F-817D-D05BFD04F3A5}">
      <dgm:prSet/>
      <dgm:spPr/>
      <dgm:t>
        <a:bodyPr/>
        <a:lstStyle/>
        <a:p>
          <a:endParaRPr lang="en-US"/>
        </a:p>
      </dgm:t>
    </dgm:pt>
    <dgm:pt modelId="{84ABB041-4AD0-41F9-B251-EE65C99CD2E2}">
      <dgm:prSet/>
      <dgm:spPr/>
      <dgm:t>
        <a:bodyPr/>
        <a:lstStyle/>
        <a:p>
          <a:r>
            <a:rPr lang="en-US"/>
            <a:t>These beliefs are usually due to a combination of ignorance and misinformation, negative attitudes or prejudice, and discrimination.</a:t>
          </a:r>
        </a:p>
      </dgm:t>
    </dgm:pt>
    <dgm:pt modelId="{EA56AC0B-3B95-47F1-B696-44FCEC15D491}" type="parTrans" cxnId="{34A3F084-4062-4C97-9998-5E7F3DD690C8}">
      <dgm:prSet/>
      <dgm:spPr/>
      <dgm:t>
        <a:bodyPr/>
        <a:lstStyle/>
        <a:p>
          <a:endParaRPr lang="en-US"/>
        </a:p>
      </dgm:t>
    </dgm:pt>
    <dgm:pt modelId="{1DCE8962-C82E-4FF0-8C72-541F271289C7}" type="sibTrans" cxnId="{34A3F084-4062-4C97-9998-5E7F3DD690C8}">
      <dgm:prSet/>
      <dgm:spPr/>
      <dgm:t>
        <a:bodyPr/>
        <a:lstStyle/>
        <a:p>
          <a:endParaRPr lang="en-US"/>
        </a:p>
      </dgm:t>
    </dgm:pt>
    <dgm:pt modelId="{43FF5BE1-C559-4AA3-961A-EB0B387FB84D}" type="pres">
      <dgm:prSet presAssocID="{EEFE033B-F180-4ABD-86F1-B3A43174BF00}" presName="diagram" presStyleCnt="0">
        <dgm:presLayoutVars>
          <dgm:dir/>
          <dgm:resizeHandles val="exact"/>
        </dgm:presLayoutVars>
      </dgm:prSet>
      <dgm:spPr/>
    </dgm:pt>
    <dgm:pt modelId="{0B4041C6-D2E7-4936-A69E-35085D943A3F}" type="pres">
      <dgm:prSet presAssocID="{280B854B-2684-41EF-87D3-9E1AE58C48E1}" presName="node" presStyleLbl="node1" presStyleIdx="0" presStyleCnt="8">
        <dgm:presLayoutVars>
          <dgm:bulletEnabled val="1"/>
        </dgm:presLayoutVars>
      </dgm:prSet>
      <dgm:spPr/>
    </dgm:pt>
    <dgm:pt modelId="{C382F46E-F661-415B-B7FB-FAD41F5F42FE}" type="pres">
      <dgm:prSet presAssocID="{5CDE9121-BF1F-455A-9BEA-67719620C47C}" presName="sibTrans" presStyleCnt="0"/>
      <dgm:spPr/>
    </dgm:pt>
    <dgm:pt modelId="{3CC6C1A9-214E-470E-840E-D5E98FF22E41}" type="pres">
      <dgm:prSet presAssocID="{ACFC7E6F-D316-4E1F-80EA-04D70ADDEEF9}" presName="node" presStyleLbl="node1" presStyleIdx="1" presStyleCnt="8">
        <dgm:presLayoutVars>
          <dgm:bulletEnabled val="1"/>
        </dgm:presLayoutVars>
      </dgm:prSet>
      <dgm:spPr/>
    </dgm:pt>
    <dgm:pt modelId="{2C32A7B4-A47B-4C24-A435-8911D8665FCF}" type="pres">
      <dgm:prSet presAssocID="{058559CB-907E-4F3A-A3C2-3AACDF5055BE}" presName="sibTrans" presStyleCnt="0"/>
      <dgm:spPr/>
    </dgm:pt>
    <dgm:pt modelId="{6F072742-CD7F-4043-8503-3FD511DC0BEC}" type="pres">
      <dgm:prSet presAssocID="{168BDAE6-7E12-4D6D-BCD9-35CEDED292F4}" presName="node" presStyleLbl="node1" presStyleIdx="2" presStyleCnt="8">
        <dgm:presLayoutVars>
          <dgm:bulletEnabled val="1"/>
        </dgm:presLayoutVars>
      </dgm:prSet>
      <dgm:spPr/>
    </dgm:pt>
    <dgm:pt modelId="{D68F2537-917B-45E4-A464-6F33DE488F59}" type="pres">
      <dgm:prSet presAssocID="{21025415-57DA-47C4-BE98-00E38C2EF2E1}" presName="sibTrans" presStyleCnt="0"/>
      <dgm:spPr/>
    </dgm:pt>
    <dgm:pt modelId="{31CC2C2B-3CA6-4E64-85A0-4595CC94DB54}" type="pres">
      <dgm:prSet presAssocID="{2A936E5A-D149-4EF7-B029-BEE71AA85127}" presName="node" presStyleLbl="node1" presStyleIdx="3" presStyleCnt="8">
        <dgm:presLayoutVars>
          <dgm:bulletEnabled val="1"/>
        </dgm:presLayoutVars>
      </dgm:prSet>
      <dgm:spPr/>
    </dgm:pt>
    <dgm:pt modelId="{C967399B-7967-4054-96EA-B09025D91B91}" type="pres">
      <dgm:prSet presAssocID="{14A60EB7-DC3E-49D9-88FD-234182A670AA}" presName="sibTrans" presStyleCnt="0"/>
      <dgm:spPr/>
    </dgm:pt>
    <dgm:pt modelId="{11566366-A5EB-4624-B22F-173D4150D619}" type="pres">
      <dgm:prSet presAssocID="{37CECE18-F87F-4D14-B3AB-49473C128E31}" presName="node" presStyleLbl="node1" presStyleIdx="4" presStyleCnt="8">
        <dgm:presLayoutVars>
          <dgm:bulletEnabled val="1"/>
        </dgm:presLayoutVars>
      </dgm:prSet>
      <dgm:spPr/>
    </dgm:pt>
    <dgm:pt modelId="{EED8B75E-581D-4C88-A502-646CBA8D291D}" type="pres">
      <dgm:prSet presAssocID="{A44B7ED6-F0C2-4CDD-93DD-8A845784A63E}" presName="sibTrans" presStyleCnt="0"/>
      <dgm:spPr/>
    </dgm:pt>
    <dgm:pt modelId="{C1641283-A403-4952-A624-9AA4559FD2F4}" type="pres">
      <dgm:prSet presAssocID="{73BB69A4-B616-43CB-A435-E51D3F9FDC40}" presName="node" presStyleLbl="node1" presStyleIdx="5" presStyleCnt="8">
        <dgm:presLayoutVars>
          <dgm:bulletEnabled val="1"/>
        </dgm:presLayoutVars>
      </dgm:prSet>
      <dgm:spPr/>
    </dgm:pt>
    <dgm:pt modelId="{F16A8BAB-05CE-4037-A737-228149FC2453}" type="pres">
      <dgm:prSet presAssocID="{FC293D3C-D429-4162-87C2-C5BC5209F667}" presName="sibTrans" presStyleCnt="0"/>
      <dgm:spPr/>
    </dgm:pt>
    <dgm:pt modelId="{60CEEC0E-7C52-45F4-8DA1-B4486CF5F2F2}" type="pres">
      <dgm:prSet presAssocID="{DB6DC870-FAA3-4A9D-AAE6-6A93BF3701B9}" presName="node" presStyleLbl="node1" presStyleIdx="6" presStyleCnt="8">
        <dgm:presLayoutVars>
          <dgm:bulletEnabled val="1"/>
        </dgm:presLayoutVars>
      </dgm:prSet>
      <dgm:spPr/>
    </dgm:pt>
    <dgm:pt modelId="{E888DCBA-FBE5-4844-85A6-1CEBA85555C1}" type="pres">
      <dgm:prSet presAssocID="{8BA925F5-CC5D-49A5-841B-FF8233A5CBFE}" presName="sibTrans" presStyleCnt="0"/>
      <dgm:spPr/>
    </dgm:pt>
    <dgm:pt modelId="{0FA883C5-F0BC-4693-8258-37CADE145B63}" type="pres">
      <dgm:prSet presAssocID="{84ABB041-4AD0-41F9-B251-EE65C99CD2E2}" presName="node" presStyleLbl="node1" presStyleIdx="7" presStyleCnt="8">
        <dgm:presLayoutVars>
          <dgm:bulletEnabled val="1"/>
        </dgm:presLayoutVars>
      </dgm:prSet>
      <dgm:spPr/>
    </dgm:pt>
  </dgm:ptLst>
  <dgm:cxnLst>
    <dgm:cxn modelId="{B4386A18-3D9F-4E9D-A434-DB6F16C5102F}" srcId="{EEFE033B-F180-4ABD-86F1-B3A43174BF00}" destId="{37CECE18-F87F-4D14-B3AB-49473C128E31}" srcOrd="4" destOrd="0" parTransId="{D46EA462-4107-4E85-9C45-4D34E9C6379E}" sibTransId="{A44B7ED6-F0C2-4CDD-93DD-8A845784A63E}"/>
    <dgm:cxn modelId="{1370CD31-F9DF-4589-AD1E-51D44A768AEB}" type="presOf" srcId="{73BB69A4-B616-43CB-A435-E51D3F9FDC40}" destId="{C1641283-A403-4952-A624-9AA4559FD2F4}" srcOrd="0" destOrd="0" presId="urn:microsoft.com/office/officeart/2005/8/layout/default"/>
    <dgm:cxn modelId="{BB16A237-E146-49FD-8C74-04336DA9E2DF}" srcId="{EEFE033B-F180-4ABD-86F1-B3A43174BF00}" destId="{2A936E5A-D149-4EF7-B029-BEE71AA85127}" srcOrd="3" destOrd="0" parTransId="{04B3C5E8-AF03-4CD9-81B8-7D3A1B582AAF}" sibTransId="{14A60EB7-DC3E-49D9-88FD-234182A670AA}"/>
    <dgm:cxn modelId="{5777B139-1445-4363-9E0C-F6973B2C5963}" srcId="{EEFE033B-F180-4ABD-86F1-B3A43174BF00}" destId="{168BDAE6-7E12-4D6D-BCD9-35CEDED292F4}" srcOrd="2" destOrd="0" parTransId="{28EC0FFB-3FC1-4DAC-9FEB-173C0196EADA}" sibTransId="{21025415-57DA-47C4-BE98-00E38C2EF2E1}"/>
    <dgm:cxn modelId="{BAEE333F-2615-4A18-B3F2-0AAA19B8ECB7}" srcId="{EEFE033B-F180-4ABD-86F1-B3A43174BF00}" destId="{280B854B-2684-41EF-87D3-9E1AE58C48E1}" srcOrd="0" destOrd="0" parTransId="{C23A6133-A097-4468-BE69-AA8E0451BB53}" sibTransId="{5CDE9121-BF1F-455A-9BEA-67719620C47C}"/>
    <dgm:cxn modelId="{9D39EE52-7DB9-44D3-816A-9858EC624077}" type="presOf" srcId="{2A936E5A-D149-4EF7-B029-BEE71AA85127}" destId="{31CC2C2B-3CA6-4E64-85A0-4595CC94DB54}" srcOrd="0" destOrd="0" presId="urn:microsoft.com/office/officeart/2005/8/layout/default"/>
    <dgm:cxn modelId="{03A3E154-A4CC-4BE0-8A7F-615DBBD66495}" type="presOf" srcId="{DB6DC870-FAA3-4A9D-AAE6-6A93BF3701B9}" destId="{60CEEC0E-7C52-45F4-8DA1-B4486CF5F2F2}" srcOrd="0" destOrd="0" presId="urn:microsoft.com/office/officeart/2005/8/layout/default"/>
    <dgm:cxn modelId="{4637406E-2FE1-4A1F-B3A2-53445B163CAF}" type="presOf" srcId="{EEFE033B-F180-4ABD-86F1-B3A43174BF00}" destId="{43FF5BE1-C559-4AA3-961A-EB0B387FB84D}" srcOrd="0" destOrd="0" presId="urn:microsoft.com/office/officeart/2005/8/layout/default"/>
    <dgm:cxn modelId="{34A3F084-4062-4C97-9998-5E7F3DD690C8}" srcId="{EEFE033B-F180-4ABD-86F1-B3A43174BF00}" destId="{84ABB041-4AD0-41F9-B251-EE65C99CD2E2}" srcOrd="7" destOrd="0" parTransId="{EA56AC0B-3B95-47F1-B696-44FCEC15D491}" sibTransId="{1DCE8962-C82E-4FF0-8C72-541F271289C7}"/>
    <dgm:cxn modelId="{1FE23589-D9F6-435D-8B64-50CF7C049718}" srcId="{EEFE033B-F180-4ABD-86F1-B3A43174BF00}" destId="{ACFC7E6F-D316-4E1F-80EA-04D70ADDEEF9}" srcOrd="1" destOrd="0" parTransId="{ADCD7340-46A1-42C3-8748-63D0054DB0EB}" sibTransId="{058559CB-907E-4F3A-A3C2-3AACDF5055BE}"/>
    <dgm:cxn modelId="{EA8F309F-367F-497B-B367-8355E1C26C2E}" srcId="{EEFE033B-F180-4ABD-86F1-B3A43174BF00}" destId="{73BB69A4-B616-43CB-A435-E51D3F9FDC40}" srcOrd="5" destOrd="0" parTransId="{7CFDA3B1-8F89-45CA-B714-303ABB2970D7}" sibTransId="{FC293D3C-D429-4162-87C2-C5BC5209F667}"/>
    <dgm:cxn modelId="{DFC0C1A8-4424-4311-91D7-FCA771240EA6}" type="presOf" srcId="{168BDAE6-7E12-4D6D-BCD9-35CEDED292F4}" destId="{6F072742-CD7F-4043-8503-3FD511DC0BEC}" srcOrd="0" destOrd="0" presId="urn:microsoft.com/office/officeart/2005/8/layout/default"/>
    <dgm:cxn modelId="{597C38B6-A323-46AA-B336-973952FA341E}" type="presOf" srcId="{84ABB041-4AD0-41F9-B251-EE65C99CD2E2}" destId="{0FA883C5-F0BC-4693-8258-37CADE145B63}" srcOrd="0" destOrd="0" presId="urn:microsoft.com/office/officeart/2005/8/layout/default"/>
    <dgm:cxn modelId="{CDF49FCC-D77F-446E-A507-A51028A360D4}" type="presOf" srcId="{ACFC7E6F-D316-4E1F-80EA-04D70ADDEEF9}" destId="{3CC6C1A9-214E-470E-840E-D5E98FF22E41}" srcOrd="0" destOrd="0" presId="urn:microsoft.com/office/officeart/2005/8/layout/default"/>
    <dgm:cxn modelId="{2AF4F7DA-601D-4A7F-817D-D05BFD04F3A5}" srcId="{EEFE033B-F180-4ABD-86F1-B3A43174BF00}" destId="{DB6DC870-FAA3-4A9D-AAE6-6A93BF3701B9}" srcOrd="6" destOrd="0" parTransId="{0C371FCA-23D0-4D7E-9CE2-99565135F1B2}" sibTransId="{8BA925F5-CC5D-49A5-841B-FF8233A5CBFE}"/>
    <dgm:cxn modelId="{3E224ADC-EAB1-4E96-B0C1-E594894075E4}" type="presOf" srcId="{280B854B-2684-41EF-87D3-9E1AE58C48E1}" destId="{0B4041C6-D2E7-4936-A69E-35085D943A3F}" srcOrd="0" destOrd="0" presId="urn:microsoft.com/office/officeart/2005/8/layout/default"/>
    <dgm:cxn modelId="{6307C4E5-817F-406D-BCFC-ED1999CB722C}" type="presOf" srcId="{37CECE18-F87F-4D14-B3AB-49473C128E31}" destId="{11566366-A5EB-4624-B22F-173D4150D619}" srcOrd="0" destOrd="0" presId="urn:microsoft.com/office/officeart/2005/8/layout/default"/>
    <dgm:cxn modelId="{57FA6EAB-BD06-409E-94A6-86E1F15F2562}" type="presParOf" srcId="{43FF5BE1-C559-4AA3-961A-EB0B387FB84D}" destId="{0B4041C6-D2E7-4936-A69E-35085D943A3F}" srcOrd="0" destOrd="0" presId="urn:microsoft.com/office/officeart/2005/8/layout/default"/>
    <dgm:cxn modelId="{F2FD73D0-EAC7-4F17-A0C3-DD0D38464E5E}" type="presParOf" srcId="{43FF5BE1-C559-4AA3-961A-EB0B387FB84D}" destId="{C382F46E-F661-415B-B7FB-FAD41F5F42FE}" srcOrd="1" destOrd="0" presId="urn:microsoft.com/office/officeart/2005/8/layout/default"/>
    <dgm:cxn modelId="{F184756D-4797-413F-A6D6-E6A6C54B02F4}" type="presParOf" srcId="{43FF5BE1-C559-4AA3-961A-EB0B387FB84D}" destId="{3CC6C1A9-214E-470E-840E-D5E98FF22E41}" srcOrd="2" destOrd="0" presId="urn:microsoft.com/office/officeart/2005/8/layout/default"/>
    <dgm:cxn modelId="{EF328F2A-711D-48BC-A189-ED6A2729A437}" type="presParOf" srcId="{43FF5BE1-C559-4AA3-961A-EB0B387FB84D}" destId="{2C32A7B4-A47B-4C24-A435-8911D8665FCF}" srcOrd="3" destOrd="0" presId="urn:microsoft.com/office/officeart/2005/8/layout/default"/>
    <dgm:cxn modelId="{67CCD499-F8FA-4D65-AA1D-AB18D7229E2F}" type="presParOf" srcId="{43FF5BE1-C559-4AA3-961A-EB0B387FB84D}" destId="{6F072742-CD7F-4043-8503-3FD511DC0BEC}" srcOrd="4" destOrd="0" presId="urn:microsoft.com/office/officeart/2005/8/layout/default"/>
    <dgm:cxn modelId="{4FF3FB2D-D8DD-4634-9DD1-3C82F889CA6E}" type="presParOf" srcId="{43FF5BE1-C559-4AA3-961A-EB0B387FB84D}" destId="{D68F2537-917B-45E4-A464-6F33DE488F59}" srcOrd="5" destOrd="0" presId="urn:microsoft.com/office/officeart/2005/8/layout/default"/>
    <dgm:cxn modelId="{6A270261-0BB4-43F2-9315-BBEB8FEA0F2A}" type="presParOf" srcId="{43FF5BE1-C559-4AA3-961A-EB0B387FB84D}" destId="{31CC2C2B-3CA6-4E64-85A0-4595CC94DB54}" srcOrd="6" destOrd="0" presId="urn:microsoft.com/office/officeart/2005/8/layout/default"/>
    <dgm:cxn modelId="{D00D06AD-3F59-4F6E-B4F1-16461614B30A}" type="presParOf" srcId="{43FF5BE1-C559-4AA3-961A-EB0B387FB84D}" destId="{C967399B-7967-4054-96EA-B09025D91B91}" srcOrd="7" destOrd="0" presId="urn:microsoft.com/office/officeart/2005/8/layout/default"/>
    <dgm:cxn modelId="{55B751AB-FBBD-473A-A650-1A34EB70F21A}" type="presParOf" srcId="{43FF5BE1-C559-4AA3-961A-EB0B387FB84D}" destId="{11566366-A5EB-4624-B22F-173D4150D619}" srcOrd="8" destOrd="0" presId="urn:microsoft.com/office/officeart/2005/8/layout/default"/>
    <dgm:cxn modelId="{61AD4870-9FC3-443F-B978-700C05652BDD}" type="presParOf" srcId="{43FF5BE1-C559-4AA3-961A-EB0B387FB84D}" destId="{EED8B75E-581D-4C88-A502-646CBA8D291D}" srcOrd="9" destOrd="0" presId="urn:microsoft.com/office/officeart/2005/8/layout/default"/>
    <dgm:cxn modelId="{3ADCABF1-7658-4747-964B-845DEC2533BC}" type="presParOf" srcId="{43FF5BE1-C559-4AA3-961A-EB0B387FB84D}" destId="{C1641283-A403-4952-A624-9AA4559FD2F4}" srcOrd="10" destOrd="0" presId="urn:microsoft.com/office/officeart/2005/8/layout/default"/>
    <dgm:cxn modelId="{94170E13-6DD1-4ABD-B6FD-D7C7B5F7455C}" type="presParOf" srcId="{43FF5BE1-C559-4AA3-961A-EB0B387FB84D}" destId="{F16A8BAB-05CE-4037-A737-228149FC2453}" srcOrd="11" destOrd="0" presId="urn:microsoft.com/office/officeart/2005/8/layout/default"/>
    <dgm:cxn modelId="{31F1216A-936B-4F21-A442-4BD4A848CF45}" type="presParOf" srcId="{43FF5BE1-C559-4AA3-961A-EB0B387FB84D}" destId="{60CEEC0E-7C52-45F4-8DA1-B4486CF5F2F2}" srcOrd="12" destOrd="0" presId="urn:microsoft.com/office/officeart/2005/8/layout/default"/>
    <dgm:cxn modelId="{3E2D8ADA-31FA-4EE0-B98C-19CE39025C7B}" type="presParOf" srcId="{43FF5BE1-C559-4AA3-961A-EB0B387FB84D}" destId="{E888DCBA-FBE5-4844-85A6-1CEBA85555C1}" srcOrd="13" destOrd="0" presId="urn:microsoft.com/office/officeart/2005/8/layout/default"/>
    <dgm:cxn modelId="{0A8D176C-7632-42EC-BFA4-BD9ADF86CAD8}" type="presParOf" srcId="{43FF5BE1-C559-4AA3-961A-EB0B387FB84D}" destId="{0FA883C5-F0BC-4693-8258-37CADE145B6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741533-88DE-4BD3-8AD2-4DBE1C72A899}"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93FA9C85-2F39-469B-8B0A-4B52BA3EB1AE}">
      <dgm:prSet/>
      <dgm:spPr/>
      <dgm:t>
        <a:bodyPr/>
        <a:lstStyle/>
        <a:p>
          <a:r>
            <a:rPr lang="en-US"/>
            <a:t>Results of ,</a:t>
          </a:r>
          <a:r>
            <a:rPr lang="en-US" i="1"/>
            <a:t>Preguntas con Cartas</a:t>
          </a:r>
          <a:r>
            <a:rPr lang="en-US"/>
            <a:t> , CARDS WITH QUESTIONS) and the subsequent discussions indicated that prayer and faith played a large role in recovery from depression.</a:t>
          </a:r>
        </a:p>
      </dgm:t>
    </dgm:pt>
    <dgm:pt modelId="{6D8466D2-61DF-483B-87BD-C66766772AA1}" type="parTrans" cxnId="{97CC8C08-B3DD-48DE-8AAA-DF794124F152}">
      <dgm:prSet/>
      <dgm:spPr/>
      <dgm:t>
        <a:bodyPr/>
        <a:lstStyle/>
        <a:p>
          <a:endParaRPr lang="en-US"/>
        </a:p>
      </dgm:t>
    </dgm:pt>
    <dgm:pt modelId="{CBFF2099-8F3C-4AAA-B4C5-F7B942F6E0A2}" type="sibTrans" cxnId="{97CC8C08-B3DD-48DE-8AAA-DF794124F152}">
      <dgm:prSet/>
      <dgm:spPr/>
      <dgm:t>
        <a:bodyPr/>
        <a:lstStyle/>
        <a:p>
          <a:endParaRPr lang="en-US"/>
        </a:p>
      </dgm:t>
    </dgm:pt>
    <dgm:pt modelId="{71151D1B-42A3-4ADB-A438-AC267BBC47F8}">
      <dgm:prSet/>
      <dgm:spPr/>
      <dgm:t>
        <a:bodyPr/>
        <a:lstStyle/>
        <a:p>
          <a:r>
            <a:rPr lang="en-US"/>
            <a:t>Given the prompt, “If a person prays more they could be cured,” almost half of the participants (44%) agreed or strongly agreed.</a:t>
          </a:r>
        </a:p>
      </dgm:t>
    </dgm:pt>
    <dgm:pt modelId="{173D1498-5CC6-4D9F-99B2-7101EA47139C}" type="parTrans" cxnId="{44CC3D05-55DA-44F6-BB8B-9B89CA8E6B00}">
      <dgm:prSet/>
      <dgm:spPr/>
      <dgm:t>
        <a:bodyPr/>
        <a:lstStyle/>
        <a:p>
          <a:endParaRPr lang="en-US"/>
        </a:p>
      </dgm:t>
    </dgm:pt>
    <dgm:pt modelId="{4EEC0072-9B50-4B73-A8C3-14EDB7B56C6C}" type="sibTrans" cxnId="{44CC3D05-55DA-44F6-BB8B-9B89CA8E6B00}">
      <dgm:prSet/>
      <dgm:spPr/>
      <dgm:t>
        <a:bodyPr/>
        <a:lstStyle/>
        <a:p>
          <a:endParaRPr lang="en-US"/>
        </a:p>
      </dgm:t>
    </dgm:pt>
    <dgm:pt modelId="{AA7933FF-D226-4C28-8BAD-D87D31DE2A84}">
      <dgm:prSet/>
      <dgm:spPr/>
      <dgm:t>
        <a:bodyPr/>
        <a:lstStyle/>
        <a:p>
          <a:r>
            <a:rPr lang="en-US"/>
            <a:t>Several participants volunteered that they had cured themselves with pray and faith:</a:t>
          </a:r>
        </a:p>
      </dgm:t>
    </dgm:pt>
    <dgm:pt modelId="{C9A22DDC-3094-4BF5-8308-FD4BBD1EA331}" type="parTrans" cxnId="{D23D88EA-95A0-4B19-97EC-D89F43DD821A}">
      <dgm:prSet/>
      <dgm:spPr/>
      <dgm:t>
        <a:bodyPr/>
        <a:lstStyle/>
        <a:p>
          <a:endParaRPr lang="en-US"/>
        </a:p>
      </dgm:t>
    </dgm:pt>
    <dgm:pt modelId="{0D049CB8-9682-4FFA-95C0-007409414F66}" type="sibTrans" cxnId="{D23D88EA-95A0-4B19-97EC-D89F43DD821A}">
      <dgm:prSet/>
      <dgm:spPr/>
      <dgm:t>
        <a:bodyPr/>
        <a:lstStyle/>
        <a:p>
          <a:endParaRPr lang="en-US"/>
        </a:p>
      </dgm:t>
    </dgm:pt>
    <dgm:pt modelId="{D7A7DDA0-69B6-4439-95B5-94D1EB30039A}">
      <dgm:prSet/>
      <dgm:spPr/>
      <dgm:t>
        <a:bodyPr/>
        <a:lstStyle/>
        <a:p>
          <a:r>
            <a:rPr lang="en-US"/>
            <a:t>Some people battle with depression or sadness or anxiety over a problem but Christians feel we can battle negative sentiments with our faith, with prayers, and with the bible. (Female, 29, Dominican).</a:t>
          </a:r>
        </a:p>
      </dgm:t>
    </dgm:pt>
    <dgm:pt modelId="{533F245A-EAA1-4EF4-8DC2-A350226ED295}" type="parTrans" cxnId="{D9823E92-BBDD-4C97-8A47-E5F18930AA83}">
      <dgm:prSet/>
      <dgm:spPr/>
      <dgm:t>
        <a:bodyPr/>
        <a:lstStyle/>
        <a:p>
          <a:endParaRPr lang="en-US"/>
        </a:p>
      </dgm:t>
    </dgm:pt>
    <dgm:pt modelId="{365BA944-D37A-4A3B-8A29-91CC1115048A}" type="sibTrans" cxnId="{D9823E92-BBDD-4C97-8A47-E5F18930AA83}">
      <dgm:prSet/>
      <dgm:spPr/>
      <dgm:t>
        <a:bodyPr/>
        <a:lstStyle/>
        <a:p>
          <a:endParaRPr lang="en-US"/>
        </a:p>
      </dgm:t>
    </dgm:pt>
    <dgm:pt modelId="{21C1C46D-C5A4-4F1D-A6FF-DBB43AA7ECB2}">
      <dgm:prSet/>
      <dgm:spPr/>
      <dgm:t>
        <a:bodyPr/>
        <a:lstStyle/>
        <a:p>
          <a:r>
            <a:rPr lang="en-US"/>
            <a:t>Consistent with past research, participants believed not dwelling on negative feelings and having more faith in God could cure depression (</a:t>
          </a:r>
          <a:r>
            <a:rPr lang="en-US" u="sng">
              <a:hlinkClick xmlns:r="http://schemas.openxmlformats.org/officeDocument/2006/relationships" r:id="rId1"/>
            </a:rPr>
            <a:t>Cabassa, Lester, &amp; Zayas, 2007</a:t>
          </a:r>
          <a:r>
            <a:rPr lang="en-US"/>
            <a:t>; </a:t>
          </a:r>
          <a:r>
            <a:rPr lang="en-US" u="sng">
              <a:hlinkClick xmlns:r="http://schemas.openxmlformats.org/officeDocument/2006/relationships" r:id="rId1"/>
            </a:rPr>
            <a:t>Vargas et al., 2015</a:t>
          </a:r>
          <a:r>
            <a:rPr lang="en-US"/>
            <a:t>).</a:t>
          </a:r>
        </a:p>
      </dgm:t>
    </dgm:pt>
    <dgm:pt modelId="{220FFAC7-061D-4825-91D9-6B767CD45AE1}" type="parTrans" cxnId="{A2066575-F279-45A7-907F-22FC0C38B968}">
      <dgm:prSet/>
      <dgm:spPr/>
      <dgm:t>
        <a:bodyPr/>
        <a:lstStyle/>
        <a:p>
          <a:endParaRPr lang="en-US"/>
        </a:p>
      </dgm:t>
    </dgm:pt>
    <dgm:pt modelId="{C127EE41-EB99-499F-B224-36516A8BC2F0}" type="sibTrans" cxnId="{A2066575-F279-45A7-907F-22FC0C38B968}">
      <dgm:prSet/>
      <dgm:spPr/>
      <dgm:t>
        <a:bodyPr/>
        <a:lstStyle/>
        <a:p>
          <a:endParaRPr lang="en-US"/>
        </a:p>
      </dgm:t>
    </dgm:pt>
    <dgm:pt modelId="{DE512F26-520C-4561-9DBB-954944E85618}">
      <dgm:prSet/>
      <dgm:spPr/>
      <dgm:t>
        <a:bodyPr/>
        <a:lstStyle/>
        <a:p>
          <a:r>
            <a:rPr lang="en-US"/>
            <a:t>Caplan, S. (2019). The intersection of Cultural and Religious Beliefs About Mental Health: Latinos in the Faith-Based Setting. </a:t>
          </a:r>
          <a:r>
            <a:rPr lang="en-US" i="1"/>
            <a:t>Hispanic Health Care International</a:t>
          </a:r>
          <a:r>
            <a:rPr lang="en-US"/>
            <a:t>.</a:t>
          </a:r>
        </a:p>
      </dgm:t>
    </dgm:pt>
    <dgm:pt modelId="{80890B43-C97B-4BFF-ACD2-3DED4992BC3E}" type="parTrans" cxnId="{01C177A5-50EF-4382-91EB-7E5FF38964CE}">
      <dgm:prSet/>
      <dgm:spPr/>
      <dgm:t>
        <a:bodyPr/>
        <a:lstStyle/>
        <a:p>
          <a:endParaRPr lang="en-US"/>
        </a:p>
      </dgm:t>
    </dgm:pt>
    <dgm:pt modelId="{D247795F-AB51-492F-813C-EE42AE382CD3}" type="sibTrans" cxnId="{01C177A5-50EF-4382-91EB-7E5FF38964CE}">
      <dgm:prSet/>
      <dgm:spPr/>
      <dgm:t>
        <a:bodyPr/>
        <a:lstStyle/>
        <a:p>
          <a:endParaRPr lang="en-US"/>
        </a:p>
      </dgm:t>
    </dgm:pt>
    <dgm:pt modelId="{ADF7F6B1-7C1B-4C81-8B28-62592EC6079F}" type="pres">
      <dgm:prSet presAssocID="{DF741533-88DE-4BD3-8AD2-4DBE1C72A899}" presName="diagram" presStyleCnt="0">
        <dgm:presLayoutVars>
          <dgm:dir/>
          <dgm:resizeHandles val="exact"/>
        </dgm:presLayoutVars>
      </dgm:prSet>
      <dgm:spPr/>
    </dgm:pt>
    <dgm:pt modelId="{F2E42277-88DB-47DA-B265-1912B427385D}" type="pres">
      <dgm:prSet presAssocID="{93FA9C85-2F39-469B-8B0A-4B52BA3EB1AE}" presName="node" presStyleLbl="node1" presStyleIdx="0" presStyleCnt="6">
        <dgm:presLayoutVars>
          <dgm:bulletEnabled val="1"/>
        </dgm:presLayoutVars>
      </dgm:prSet>
      <dgm:spPr/>
    </dgm:pt>
    <dgm:pt modelId="{AD88FB39-5DA6-465C-8F4D-FF62F3B38EFC}" type="pres">
      <dgm:prSet presAssocID="{CBFF2099-8F3C-4AAA-B4C5-F7B942F6E0A2}" presName="sibTrans" presStyleCnt="0"/>
      <dgm:spPr/>
    </dgm:pt>
    <dgm:pt modelId="{1FCCCC7C-D469-4804-98BB-3CDBD016CFC2}" type="pres">
      <dgm:prSet presAssocID="{71151D1B-42A3-4ADB-A438-AC267BBC47F8}" presName="node" presStyleLbl="node1" presStyleIdx="1" presStyleCnt="6">
        <dgm:presLayoutVars>
          <dgm:bulletEnabled val="1"/>
        </dgm:presLayoutVars>
      </dgm:prSet>
      <dgm:spPr/>
    </dgm:pt>
    <dgm:pt modelId="{2F04AD17-7E7C-4617-B6E7-15CE3E5DCF71}" type="pres">
      <dgm:prSet presAssocID="{4EEC0072-9B50-4B73-A8C3-14EDB7B56C6C}" presName="sibTrans" presStyleCnt="0"/>
      <dgm:spPr/>
    </dgm:pt>
    <dgm:pt modelId="{D7BCAE1D-9DD7-4AF2-A1BB-6FD69C1EC420}" type="pres">
      <dgm:prSet presAssocID="{AA7933FF-D226-4C28-8BAD-D87D31DE2A84}" presName="node" presStyleLbl="node1" presStyleIdx="2" presStyleCnt="6">
        <dgm:presLayoutVars>
          <dgm:bulletEnabled val="1"/>
        </dgm:presLayoutVars>
      </dgm:prSet>
      <dgm:spPr/>
    </dgm:pt>
    <dgm:pt modelId="{A79E453E-F617-43B5-9AFB-6CBE2D7EE09F}" type="pres">
      <dgm:prSet presAssocID="{0D049CB8-9682-4FFA-95C0-007409414F66}" presName="sibTrans" presStyleCnt="0"/>
      <dgm:spPr/>
    </dgm:pt>
    <dgm:pt modelId="{61ADAF04-7E30-411D-9BFE-D0E06054F45F}" type="pres">
      <dgm:prSet presAssocID="{D7A7DDA0-69B6-4439-95B5-94D1EB30039A}" presName="node" presStyleLbl="node1" presStyleIdx="3" presStyleCnt="6">
        <dgm:presLayoutVars>
          <dgm:bulletEnabled val="1"/>
        </dgm:presLayoutVars>
      </dgm:prSet>
      <dgm:spPr/>
    </dgm:pt>
    <dgm:pt modelId="{244E801E-BE68-4256-A1E8-4CB23E31AD99}" type="pres">
      <dgm:prSet presAssocID="{365BA944-D37A-4A3B-8A29-91CC1115048A}" presName="sibTrans" presStyleCnt="0"/>
      <dgm:spPr/>
    </dgm:pt>
    <dgm:pt modelId="{8BF9776B-53EA-4005-A838-24CC3077B0E6}" type="pres">
      <dgm:prSet presAssocID="{21C1C46D-C5A4-4F1D-A6FF-DBB43AA7ECB2}" presName="node" presStyleLbl="node1" presStyleIdx="4" presStyleCnt="6">
        <dgm:presLayoutVars>
          <dgm:bulletEnabled val="1"/>
        </dgm:presLayoutVars>
      </dgm:prSet>
      <dgm:spPr/>
    </dgm:pt>
    <dgm:pt modelId="{1D060286-0294-46D1-99F0-A7DE9B5B5824}" type="pres">
      <dgm:prSet presAssocID="{C127EE41-EB99-499F-B224-36516A8BC2F0}" presName="sibTrans" presStyleCnt="0"/>
      <dgm:spPr/>
    </dgm:pt>
    <dgm:pt modelId="{C151AD7A-D9A1-443A-864E-42903FFB0B0B}" type="pres">
      <dgm:prSet presAssocID="{DE512F26-520C-4561-9DBB-954944E85618}" presName="node" presStyleLbl="node1" presStyleIdx="5" presStyleCnt="6">
        <dgm:presLayoutVars>
          <dgm:bulletEnabled val="1"/>
        </dgm:presLayoutVars>
      </dgm:prSet>
      <dgm:spPr/>
    </dgm:pt>
  </dgm:ptLst>
  <dgm:cxnLst>
    <dgm:cxn modelId="{44CC3D05-55DA-44F6-BB8B-9B89CA8E6B00}" srcId="{DF741533-88DE-4BD3-8AD2-4DBE1C72A899}" destId="{71151D1B-42A3-4ADB-A438-AC267BBC47F8}" srcOrd="1" destOrd="0" parTransId="{173D1498-5CC6-4D9F-99B2-7101EA47139C}" sibTransId="{4EEC0072-9B50-4B73-A8C3-14EDB7B56C6C}"/>
    <dgm:cxn modelId="{97CC8C08-B3DD-48DE-8AAA-DF794124F152}" srcId="{DF741533-88DE-4BD3-8AD2-4DBE1C72A899}" destId="{93FA9C85-2F39-469B-8B0A-4B52BA3EB1AE}" srcOrd="0" destOrd="0" parTransId="{6D8466D2-61DF-483B-87BD-C66766772AA1}" sibTransId="{CBFF2099-8F3C-4AAA-B4C5-F7B942F6E0A2}"/>
    <dgm:cxn modelId="{B6645837-350E-4D26-80F4-44D7716457C2}" type="presOf" srcId="{DF741533-88DE-4BD3-8AD2-4DBE1C72A899}" destId="{ADF7F6B1-7C1B-4C81-8B28-62592EC6079F}" srcOrd="0" destOrd="0" presId="urn:microsoft.com/office/officeart/2005/8/layout/default"/>
    <dgm:cxn modelId="{75B5573F-F305-4168-8110-5929C8296D1D}" type="presOf" srcId="{93FA9C85-2F39-469B-8B0A-4B52BA3EB1AE}" destId="{F2E42277-88DB-47DA-B265-1912B427385D}" srcOrd="0" destOrd="0" presId="urn:microsoft.com/office/officeart/2005/8/layout/default"/>
    <dgm:cxn modelId="{FDBC984A-750E-47C6-BDA5-63A3D01D1029}" type="presOf" srcId="{D7A7DDA0-69B6-4439-95B5-94D1EB30039A}" destId="{61ADAF04-7E30-411D-9BFE-D0E06054F45F}" srcOrd="0" destOrd="0" presId="urn:microsoft.com/office/officeart/2005/8/layout/default"/>
    <dgm:cxn modelId="{94FCC050-85FB-4D64-A7AD-26083D734B01}" type="presOf" srcId="{21C1C46D-C5A4-4F1D-A6FF-DBB43AA7ECB2}" destId="{8BF9776B-53EA-4005-A838-24CC3077B0E6}" srcOrd="0" destOrd="0" presId="urn:microsoft.com/office/officeart/2005/8/layout/default"/>
    <dgm:cxn modelId="{17DDDE62-25CA-472C-9E97-A988D81B492E}" type="presOf" srcId="{DE512F26-520C-4561-9DBB-954944E85618}" destId="{C151AD7A-D9A1-443A-864E-42903FFB0B0B}" srcOrd="0" destOrd="0" presId="urn:microsoft.com/office/officeart/2005/8/layout/default"/>
    <dgm:cxn modelId="{B6FAEE6D-13F4-4EE3-A835-7A45AC0D52E1}" type="presOf" srcId="{AA7933FF-D226-4C28-8BAD-D87D31DE2A84}" destId="{D7BCAE1D-9DD7-4AF2-A1BB-6FD69C1EC420}" srcOrd="0" destOrd="0" presId="urn:microsoft.com/office/officeart/2005/8/layout/default"/>
    <dgm:cxn modelId="{A2066575-F279-45A7-907F-22FC0C38B968}" srcId="{DF741533-88DE-4BD3-8AD2-4DBE1C72A899}" destId="{21C1C46D-C5A4-4F1D-A6FF-DBB43AA7ECB2}" srcOrd="4" destOrd="0" parTransId="{220FFAC7-061D-4825-91D9-6B767CD45AE1}" sibTransId="{C127EE41-EB99-499F-B224-36516A8BC2F0}"/>
    <dgm:cxn modelId="{D9823E92-BBDD-4C97-8A47-E5F18930AA83}" srcId="{DF741533-88DE-4BD3-8AD2-4DBE1C72A899}" destId="{D7A7DDA0-69B6-4439-95B5-94D1EB30039A}" srcOrd="3" destOrd="0" parTransId="{533F245A-EAA1-4EF4-8DC2-A350226ED295}" sibTransId="{365BA944-D37A-4A3B-8A29-91CC1115048A}"/>
    <dgm:cxn modelId="{01C177A5-50EF-4382-91EB-7E5FF38964CE}" srcId="{DF741533-88DE-4BD3-8AD2-4DBE1C72A899}" destId="{DE512F26-520C-4561-9DBB-954944E85618}" srcOrd="5" destOrd="0" parTransId="{80890B43-C97B-4BFF-ACD2-3DED4992BC3E}" sibTransId="{D247795F-AB51-492F-813C-EE42AE382CD3}"/>
    <dgm:cxn modelId="{D00372C4-945B-4E0E-9C0E-182E4B59DD2E}" type="presOf" srcId="{71151D1B-42A3-4ADB-A438-AC267BBC47F8}" destId="{1FCCCC7C-D469-4804-98BB-3CDBD016CFC2}" srcOrd="0" destOrd="0" presId="urn:microsoft.com/office/officeart/2005/8/layout/default"/>
    <dgm:cxn modelId="{D23D88EA-95A0-4B19-97EC-D89F43DD821A}" srcId="{DF741533-88DE-4BD3-8AD2-4DBE1C72A899}" destId="{AA7933FF-D226-4C28-8BAD-D87D31DE2A84}" srcOrd="2" destOrd="0" parTransId="{C9A22DDC-3094-4BF5-8308-FD4BBD1EA331}" sibTransId="{0D049CB8-9682-4FFA-95C0-007409414F66}"/>
    <dgm:cxn modelId="{513302FA-1D7C-403D-93D3-8B21B9874224}" type="presParOf" srcId="{ADF7F6B1-7C1B-4C81-8B28-62592EC6079F}" destId="{F2E42277-88DB-47DA-B265-1912B427385D}" srcOrd="0" destOrd="0" presId="urn:microsoft.com/office/officeart/2005/8/layout/default"/>
    <dgm:cxn modelId="{12D6BFDB-3522-4603-86A7-FB4A0DAE4772}" type="presParOf" srcId="{ADF7F6B1-7C1B-4C81-8B28-62592EC6079F}" destId="{AD88FB39-5DA6-465C-8F4D-FF62F3B38EFC}" srcOrd="1" destOrd="0" presId="urn:microsoft.com/office/officeart/2005/8/layout/default"/>
    <dgm:cxn modelId="{8053BA35-C27B-4C74-88B1-7F0F6F6D0FD7}" type="presParOf" srcId="{ADF7F6B1-7C1B-4C81-8B28-62592EC6079F}" destId="{1FCCCC7C-D469-4804-98BB-3CDBD016CFC2}" srcOrd="2" destOrd="0" presId="urn:microsoft.com/office/officeart/2005/8/layout/default"/>
    <dgm:cxn modelId="{D4D8AF7A-1472-4AD7-8B8B-26E3348CA737}" type="presParOf" srcId="{ADF7F6B1-7C1B-4C81-8B28-62592EC6079F}" destId="{2F04AD17-7E7C-4617-B6E7-15CE3E5DCF71}" srcOrd="3" destOrd="0" presId="urn:microsoft.com/office/officeart/2005/8/layout/default"/>
    <dgm:cxn modelId="{C7C06F48-104B-4F90-B45C-CE1C72FFD5B2}" type="presParOf" srcId="{ADF7F6B1-7C1B-4C81-8B28-62592EC6079F}" destId="{D7BCAE1D-9DD7-4AF2-A1BB-6FD69C1EC420}" srcOrd="4" destOrd="0" presId="urn:microsoft.com/office/officeart/2005/8/layout/default"/>
    <dgm:cxn modelId="{A9863719-174E-4A12-B536-882C1A40C667}" type="presParOf" srcId="{ADF7F6B1-7C1B-4C81-8B28-62592EC6079F}" destId="{A79E453E-F617-43B5-9AFB-6CBE2D7EE09F}" srcOrd="5" destOrd="0" presId="urn:microsoft.com/office/officeart/2005/8/layout/default"/>
    <dgm:cxn modelId="{B1EADEF6-26CA-45E7-88E5-922C13865030}" type="presParOf" srcId="{ADF7F6B1-7C1B-4C81-8B28-62592EC6079F}" destId="{61ADAF04-7E30-411D-9BFE-D0E06054F45F}" srcOrd="6" destOrd="0" presId="urn:microsoft.com/office/officeart/2005/8/layout/default"/>
    <dgm:cxn modelId="{C8C3B914-4831-4F5E-9C75-78A017CDF552}" type="presParOf" srcId="{ADF7F6B1-7C1B-4C81-8B28-62592EC6079F}" destId="{244E801E-BE68-4256-A1E8-4CB23E31AD99}" srcOrd="7" destOrd="0" presId="urn:microsoft.com/office/officeart/2005/8/layout/default"/>
    <dgm:cxn modelId="{66331E4F-DE61-4872-B51D-0F9698443AB4}" type="presParOf" srcId="{ADF7F6B1-7C1B-4C81-8B28-62592EC6079F}" destId="{8BF9776B-53EA-4005-A838-24CC3077B0E6}" srcOrd="8" destOrd="0" presId="urn:microsoft.com/office/officeart/2005/8/layout/default"/>
    <dgm:cxn modelId="{4D249E1C-891E-4988-8B56-9C48ED1900AB}" type="presParOf" srcId="{ADF7F6B1-7C1B-4C81-8B28-62592EC6079F}" destId="{1D060286-0294-46D1-99F0-A7DE9B5B5824}" srcOrd="9" destOrd="0" presId="urn:microsoft.com/office/officeart/2005/8/layout/default"/>
    <dgm:cxn modelId="{BDA0DB99-5FC2-4ED7-96EC-3E6843B901FD}" type="presParOf" srcId="{ADF7F6B1-7C1B-4C81-8B28-62592EC6079F}" destId="{C151AD7A-D9A1-443A-864E-42903FFB0B0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2071A5-CEE3-433F-80C1-1EE6B5BC987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455BC54E-EE5A-4190-82FC-F0EAB87F4348}">
      <dgm:prSet/>
      <dgm:spPr/>
      <dgm:t>
        <a:bodyPr/>
        <a:lstStyle/>
        <a:p>
          <a:r>
            <a:rPr lang="en-US"/>
            <a:t>The evil eye, according to popular wisdom, is one that is thrown through the eyes of a person. </a:t>
          </a:r>
        </a:p>
      </dgm:t>
    </dgm:pt>
    <dgm:pt modelId="{AB0A542F-7188-4D28-8681-03271A749960}" type="parTrans" cxnId="{0A75D99E-0F0D-4984-B791-73CB73D1122A}">
      <dgm:prSet/>
      <dgm:spPr/>
      <dgm:t>
        <a:bodyPr/>
        <a:lstStyle/>
        <a:p>
          <a:endParaRPr lang="en-US"/>
        </a:p>
      </dgm:t>
    </dgm:pt>
    <dgm:pt modelId="{68314D05-CBCC-4CD7-9123-4A68E5E11764}" type="sibTrans" cxnId="{0A75D99E-0F0D-4984-B791-73CB73D1122A}">
      <dgm:prSet/>
      <dgm:spPr/>
      <dgm:t>
        <a:bodyPr/>
        <a:lstStyle/>
        <a:p>
          <a:endParaRPr lang="en-US"/>
        </a:p>
      </dgm:t>
    </dgm:pt>
    <dgm:pt modelId="{7090E1CD-9EF5-46DB-AD24-FB704A24B1C1}">
      <dgm:prSet/>
      <dgm:spPr/>
      <dgm:t>
        <a:bodyPr/>
        <a:lstStyle/>
        <a:p>
          <a:r>
            <a:rPr lang="en-US"/>
            <a:t>This always denotes that the intention of this subject is to resent oneself for the great achievements one has in life. </a:t>
          </a:r>
        </a:p>
      </dgm:t>
    </dgm:pt>
    <dgm:pt modelId="{E92F28DD-0213-485D-AA91-0BE79DFD1D12}" type="parTrans" cxnId="{5D3827BE-8099-4E71-87E0-0186E76CB12E}">
      <dgm:prSet/>
      <dgm:spPr/>
      <dgm:t>
        <a:bodyPr/>
        <a:lstStyle/>
        <a:p>
          <a:endParaRPr lang="en-US"/>
        </a:p>
      </dgm:t>
    </dgm:pt>
    <dgm:pt modelId="{AC379C09-8DBF-4936-AF13-5D66638EFBB4}" type="sibTrans" cxnId="{5D3827BE-8099-4E71-87E0-0186E76CB12E}">
      <dgm:prSet/>
      <dgm:spPr/>
      <dgm:t>
        <a:bodyPr/>
        <a:lstStyle/>
        <a:p>
          <a:endParaRPr lang="en-US"/>
        </a:p>
      </dgm:t>
    </dgm:pt>
    <dgm:pt modelId="{0DC0651E-DF95-435D-BD21-B6672FC5F538}">
      <dgm:prSet/>
      <dgm:spPr/>
      <dgm:t>
        <a:bodyPr/>
        <a:lstStyle/>
        <a:p>
          <a:r>
            <a:rPr lang="en-US"/>
            <a:t>This should not be taken too lightly since what tells you that in your environment there is someone has a lot of envy, jealousy and hatred towards you.</a:t>
          </a:r>
        </a:p>
      </dgm:t>
    </dgm:pt>
    <dgm:pt modelId="{218C6A69-3B5F-44CA-92BC-2FB3062C0955}" type="parTrans" cxnId="{A2A056F9-A715-4FBF-8540-8963C6D8F488}">
      <dgm:prSet/>
      <dgm:spPr/>
      <dgm:t>
        <a:bodyPr/>
        <a:lstStyle/>
        <a:p>
          <a:endParaRPr lang="en-US"/>
        </a:p>
      </dgm:t>
    </dgm:pt>
    <dgm:pt modelId="{3880427D-931B-45FD-987F-7E9E9D35278C}" type="sibTrans" cxnId="{A2A056F9-A715-4FBF-8540-8963C6D8F488}">
      <dgm:prSet/>
      <dgm:spPr/>
      <dgm:t>
        <a:bodyPr/>
        <a:lstStyle/>
        <a:p>
          <a:endParaRPr lang="en-US"/>
        </a:p>
      </dgm:t>
    </dgm:pt>
    <dgm:pt modelId="{28AB2D41-5624-436B-A0C2-D65CBDDAC4A8}">
      <dgm:prSet/>
      <dgm:spPr/>
      <dgm:t>
        <a:bodyPr/>
        <a:lstStyle/>
        <a:p>
          <a:r>
            <a:rPr lang="en-US"/>
            <a:t>He would also seek to harm you and this is reflected in his look.</a:t>
          </a:r>
          <a:br>
            <a:rPr lang="en-US"/>
          </a:br>
          <a:endParaRPr lang="en-US"/>
        </a:p>
      </dgm:t>
    </dgm:pt>
    <dgm:pt modelId="{71AD9AF9-C972-4D21-86A4-B95ED4421527}" type="parTrans" cxnId="{FF0F8680-7320-4133-9A73-ADB89A4CC210}">
      <dgm:prSet/>
      <dgm:spPr/>
      <dgm:t>
        <a:bodyPr/>
        <a:lstStyle/>
        <a:p>
          <a:endParaRPr lang="en-US"/>
        </a:p>
      </dgm:t>
    </dgm:pt>
    <dgm:pt modelId="{287E3031-6981-4949-A689-71FF28EDFE8D}" type="sibTrans" cxnId="{FF0F8680-7320-4133-9A73-ADB89A4CC210}">
      <dgm:prSet/>
      <dgm:spPr/>
      <dgm:t>
        <a:bodyPr/>
        <a:lstStyle/>
        <a:p>
          <a:endParaRPr lang="en-US"/>
        </a:p>
      </dgm:t>
    </dgm:pt>
    <dgm:pt modelId="{CA836FAA-5C64-411B-B8FF-0D657CB44377}" type="pres">
      <dgm:prSet presAssocID="{CA2071A5-CEE3-433F-80C1-1EE6B5BC987A}" presName="linear" presStyleCnt="0">
        <dgm:presLayoutVars>
          <dgm:animLvl val="lvl"/>
          <dgm:resizeHandles val="exact"/>
        </dgm:presLayoutVars>
      </dgm:prSet>
      <dgm:spPr/>
    </dgm:pt>
    <dgm:pt modelId="{7FE57B4E-FDF8-45BE-A835-D0052810A778}" type="pres">
      <dgm:prSet presAssocID="{455BC54E-EE5A-4190-82FC-F0EAB87F4348}" presName="parentText" presStyleLbl="node1" presStyleIdx="0" presStyleCnt="4">
        <dgm:presLayoutVars>
          <dgm:chMax val="0"/>
          <dgm:bulletEnabled val="1"/>
        </dgm:presLayoutVars>
      </dgm:prSet>
      <dgm:spPr/>
    </dgm:pt>
    <dgm:pt modelId="{FFF263F7-250D-40A4-9811-3E0B07AA4907}" type="pres">
      <dgm:prSet presAssocID="{68314D05-CBCC-4CD7-9123-4A68E5E11764}" presName="spacer" presStyleCnt="0"/>
      <dgm:spPr/>
    </dgm:pt>
    <dgm:pt modelId="{32229C18-324C-470E-BE8E-2FF98DDF94A3}" type="pres">
      <dgm:prSet presAssocID="{7090E1CD-9EF5-46DB-AD24-FB704A24B1C1}" presName="parentText" presStyleLbl="node1" presStyleIdx="1" presStyleCnt="4">
        <dgm:presLayoutVars>
          <dgm:chMax val="0"/>
          <dgm:bulletEnabled val="1"/>
        </dgm:presLayoutVars>
      </dgm:prSet>
      <dgm:spPr/>
    </dgm:pt>
    <dgm:pt modelId="{F9E9620C-F6DA-4726-BA7F-C4BC98CD369F}" type="pres">
      <dgm:prSet presAssocID="{AC379C09-8DBF-4936-AF13-5D66638EFBB4}" presName="spacer" presStyleCnt="0"/>
      <dgm:spPr/>
    </dgm:pt>
    <dgm:pt modelId="{E039BF36-253B-410A-8030-7E074B09DE3D}" type="pres">
      <dgm:prSet presAssocID="{0DC0651E-DF95-435D-BD21-B6672FC5F538}" presName="parentText" presStyleLbl="node1" presStyleIdx="2" presStyleCnt="4">
        <dgm:presLayoutVars>
          <dgm:chMax val="0"/>
          <dgm:bulletEnabled val="1"/>
        </dgm:presLayoutVars>
      </dgm:prSet>
      <dgm:spPr/>
    </dgm:pt>
    <dgm:pt modelId="{3FA8FC80-3382-486D-BBB5-EC523C2D9139}" type="pres">
      <dgm:prSet presAssocID="{3880427D-931B-45FD-987F-7E9E9D35278C}" presName="spacer" presStyleCnt="0"/>
      <dgm:spPr/>
    </dgm:pt>
    <dgm:pt modelId="{27CE63B8-B08A-4F87-96A6-CEE3E5555D42}" type="pres">
      <dgm:prSet presAssocID="{28AB2D41-5624-436B-A0C2-D65CBDDAC4A8}" presName="parentText" presStyleLbl="node1" presStyleIdx="3" presStyleCnt="4">
        <dgm:presLayoutVars>
          <dgm:chMax val="0"/>
          <dgm:bulletEnabled val="1"/>
        </dgm:presLayoutVars>
      </dgm:prSet>
      <dgm:spPr/>
    </dgm:pt>
  </dgm:ptLst>
  <dgm:cxnLst>
    <dgm:cxn modelId="{288A0B63-DAF0-47A3-91D6-FB40F1234EDA}" type="presOf" srcId="{455BC54E-EE5A-4190-82FC-F0EAB87F4348}" destId="{7FE57B4E-FDF8-45BE-A835-D0052810A778}" srcOrd="0" destOrd="0" presId="urn:microsoft.com/office/officeart/2005/8/layout/vList2"/>
    <dgm:cxn modelId="{9B3AF667-641A-4C04-A946-4E98322CF485}" type="presOf" srcId="{7090E1CD-9EF5-46DB-AD24-FB704A24B1C1}" destId="{32229C18-324C-470E-BE8E-2FF98DDF94A3}" srcOrd="0" destOrd="0" presId="urn:microsoft.com/office/officeart/2005/8/layout/vList2"/>
    <dgm:cxn modelId="{FF0F8680-7320-4133-9A73-ADB89A4CC210}" srcId="{CA2071A5-CEE3-433F-80C1-1EE6B5BC987A}" destId="{28AB2D41-5624-436B-A0C2-D65CBDDAC4A8}" srcOrd="3" destOrd="0" parTransId="{71AD9AF9-C972-4D21-86A4-B95ED4421527}" sibTransId="{287E3031-6981-4949-A689-71FF28EDFE8D}"/>
    <dgm:cxn modelId="{24BD4C99-078F-4582-A8EB-2E705A1A4B9A}" type="presOf" srcId="{CA2071A5-CEE3-433F-80C1-1EE6B5BC987A}" destId="{CA836FAA-5C64-411B-B8FF-0D657CB44377}" srcOrd="0" destOrd="0" presId="urn:microsoft.com/office/officeart/2005/8/layout/vList2"/>
    <dgm:cxn modelId="{0A75D99E-0F0D-4984-B791-73CB73D1122A}" srcId="{CA2071A5-CEE3-433F-80C1-1EE6B5BC987A}" destId="{455BC54E-EE5A-4190-82FC-F0EAB87F4348}" srcOrd="0" destOrd="0" parTransId="{AB0A542F-7188-4D28-8681-03271A749960}" sibTransId="{68314D05-CBCC-4CD7-9123-4A68E5E11764}"/>
    <dgm:cxn modelId="{3B60CBA2-4E8A-4A5D-BE4D-2BAE23504177}" type="presOf" srcId="{28AB2D41-5624-436B-A0C2-D65CBDDAC4A8}" destId="{27CE63B8-B08A-4F87-96A6-CEE3E5555D42}" srcOrd="0" destOrd="0" presId="urn:microsoft.com/office/officeart/2005/8/layout/vList2"/>
    <dgm:cxn modelId="{5BF15FAE-B64E-40AD-B611-A707B270FF6D}" type="presOf" srcId="{0DC0651E-DF95-435D-BD21-B6672FC5F538}" destId="{E039BF36-253B-410A-8030-7E074B09DE3D}" srcOrd="0" destOrd="0" presId="urn:microsoft.com/office/officeart/2005/8/layout/vList2"/>
    <dgm:cxn modelId="{5D3827BE-8099-4E71-87E0-0186E76CB12E}" srcId="{CA2071A5-CEE3-433F-80C1-1EE6B5BC987A}" destId="{7090E1CD-9EF5-46DB-AD24-FB704A24B1C1}" srcOrd="1" destOrd="0" parTransId="{E92F28DD-0213-485D-AA91-0BE79DFD1D12}" sibTransId="{AC379C09-8DBF-4936-AF13-5D66638EFBB4}"/>
    <dgm:cxn modelId="{A2A056F9-A715-4FBF-8540-8963C6D8F488}" srcId="{CA2071A5-CEE3-433F-80C1-1EE6B5BC987A}" destId="{0DC0651E-DF95-435D-BD21-B6672FC5F538}" srcOrd="2" destOrd="0" parTransId="{218C6A69-3B5F-44CA-92BC-2FB3062C0955}" sibTransId="{3880427D-931B-45FD-987F-7E9E9D35278C}"/>
    <dgm:cxn modelId="{B5B3B07D-9592-4CC0-807C-0C7BF039AC07}" type="presParOf" srcId="{CA836FAA-5C64-411B-B8FF-0D657CB44377}" destId="{7FE57B4E-FDF8-45BE-A835-D0052810A778}" srcOrd="0" destOrd="0" presId="urn:microsoft.com/office/officeart/2005/8/layout/vList2"/>
    <dgm:cxn modelId="{BFD76007-66F4-490A-B495-543EA57634AB}" type="presParOf" srcId="{CA836FAA-5C64-411B-B8FF-0D657CB44377}" destId="{FFF263F7-250D-40A4-9811-3E0B07AA4907}" srcOrd="1" destOrd="0" presId="urn:microsoft.com/office/officeart/2005/8/layout/vList2"/>
    <dgm:cxn modelId="{B6047EB5-3001-4D7C-A53E-A07D5C1CDE49}" type="presParOf" srcId="{CA836FAA-5C64-411B-B8FF-0D657CB44377}" destId="{32229C18-324C-470E-BE8E-2FF98DDF94A3}" srcOrd="2" destOrd="0" presId="urn:microsoft.com/office/officeart/2005/8/layout/vList2"/>
    <dgm:cxn modelId="{9F5F5339-EED4-4912-954C-EAFEDE2EBA21}" type="presParOf" srcId="{CA836FAA-5C64-411B-B8FF-0D657CB44377}" destId="{F9E9620C-F6DA-4726-BA7F-C4BC98CD369F}" srcOrd="3" destOrd="0" presId="urn:microsoft.com/office/officeart/2005/8/layout/vList2"/>
    <dgm:cxn modelId="{1BC8112F-A481-44B2-B7ED-A0800B5F3053}" type="presParOf" srcId="{CA836FAA-5C64-411B-B8FF-0D657CB44377}" destId="{E039BF36-253B-410A-8030-7E074B09DE3D}" srcOrd="4" destOrd="0" presId="urn:microsoft.com/office/officeart/2005/8/layout/vList2"/>
    <dgm:cxn modelId="{2BC97849-7A4A-4009-879F-E83E94E8456D}" type="presParOf" srcId="{CA836FAA-5C64-411B-B8FF-0D657CB44377}" destId="{3FA8FC80-3382-486D-BBB5-EC523C2D9139}" srcOrd="5" destOrd="0" presId="urn:microsoft.com/office/officeart/2005/8/layout/vList2"/>
    <dgm:cxn modelId="{70610207-30CE-4A10-BF67-87E1B2B56FED}" type="presParOf" srcId="{CA836FAA-5C64-411B-B8FF-0D657CB44377}" destId="{27CE63B8-B08A-4F87-96A6-CEE3E5555D4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4B4EB3-65C4-41AB-92E6-31E69CF573C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D703F716-F443-4D9E-8CE8-A3333233176A}">
      <dgm:prSet/>
      <dgm:spPr/>
      <dgm:t>
        <a:bodyPr/>
        <a:lstStyle/>
        <a:p>
          <a:r>
            <a:rPr lang="en-US"/>
            <a:t>Since ancient times, the egg has been seen by different cultures as a symbol related to life and development.</a:t>
          </a:r>
        </a:p>
      </dgm:t>
    </dgm:pt>
    <dgm:pt modelId="{6F1740DE-D292-4AD5-AFC2-62771F401F10}" type="parTrans" cxnId="{A9071300-BE43-4645-BD5B-9DCCE1796445}">
      <dgm:prSet/>
      <dgm:spPr/>
      <dgm:t>
        <a:bodyPr/>
        <a:lstStyle/>
        <a:p>
          <a:endParaRPr lang="en-US"/>
        </a:p>
      </dgm:t>
    </dgm:pt>
    <dgm:pt modelId="{0FAE25A8-9DAA-4A78-855A-66D54D4CDE76}" type="sibTrans" cxnId="{A9071300-BE43-4645-BD5B-9DCCE1796445}">
      <dgm:prSet/>
      <dgm:spPr/>
      <dgm:t>
        <a:bodyPr/>
        <a:lstStyle/>
        <a:p>
          <a:endParaRPr lang="en-US"/>
        </a:p>
      </dgm:t>
    </dgm:pt>
    <dgm:pt modelId="{BD6E8685-CEA0-4AB6-BF0A-0D6057927698}">
      <dgm:prSet/>
      <dgm:spPr/>
      <dgm:t>
        <a:bodyPr/>
        <a:lstStyle/>
        <a:p>
          <a:r>
            <a:rPr lang="en-US"/>
            <a:t>It is not yet clear what the exact origin of this ritual is, but it is known that it mixes pre-Hispanic Mesoamerican traditions with rituals of the religions that arrived with the Spaniards.</a:t>
          </a:r>
        </a:p>
      </dgm:t>
    </dgm:pt>
    <dgm:pt modelId="{96B67592-1BB8-4178-B695-1834C50AA998}" type="parTrans" cxnId="{468AC67B-8DCE-4DDD-ADF3-740D1D71802E}">
      <dgm:prSet/>
      <dgm:spPr/>
      <dgm:t>
        <a:bodyPr/>
        <a:lstStyle/>
        <a:p>
          <a:endParaRPr lang="en-US"/>
        </a:p>
      </dgm:t>
    </dgm:pt>
    <dgm:pt modelId="{31E0EAFC-7E89-40FA-ACED-015137EBB7F5}" type="sibTrans" cxnId="{468AC67B-8DCE-4DDD-ADF3-740D1D71802E}">
      <dgm:prSet/>
      <dgm:spPr/>
      <dgm:t>
        <a:bodyPr/>
        <a:lstStyle/>
        <a:p>
          <a:endParaRPr lang="en-US"/>
        </a:p>
      </dgm:t>
    </dgm:pt>
    <dgm:pt modelId="{CFF5984B-6F29-4745-9854-CD58241D9FF0}">
      <dgm:prSet/>
      <dgm:spPr/>
      <dgm:t>
        <a:bodyPr/>
        <a:lstStyle/>
        <a:p>
          <a:r>
            <a:rPr lang="en-US"/>
            <a:t>Therefore, they explain, the symbolism of the egg  "is directly associated with the ideas of fertility, creation, renewal and resurrection, that is, all related to the birth and development of life."</a:t>
          </a:r>
        </a:p>
      </dgm:t>
    </dgm:pt>
    <dgm:pt modelId="{71AD3C4E-CFEF-4127-8BF9-9095BE5974DA}" type="parTrans" cxnId="{4E4E052E-7408-4A13-8A9F-EBEE5AB859C7}">
      <dgm:prSet/>
      <dgm:spPr/>
      <dgm:t>
        <a:bodyPr/>
        <a:lstStyle/>
        <a:p>
          <a:endParaRPr lang="en-US"/>
        </a:p>
      </dgm:t>
    </dgm:pt>
    <dgm:pt modelId="{1AA6DFBC-4AF8-40FB-BDEB-63FF2B869C8A}" type="sibTrans" cxnId="{4E4E052E-7408-4A13-8A9F-EBEE5AB859C7}">
      <dgm:prSet/>
      <dgm:spPr/>
      <dgm:t>
        <a:bodyPr/>
        <a:lstStyle/>
        <a:p>
          <a:endParaRPr lang="en-US"/>
        </a:p>
      </dgm:t>
    </dgm:pt>
    <dgm:pt modelId="{2470141E-6197-43DD-A101-32CF52D55A28}">
      <dgm:prSet/>
      <dgm:spPr/>
      <dgm:t>
        <a:bodyPr/>
        <a:lstStyle/>
        <a:p>
          <a:r>
            <a:rPr lang="en-US"/>
            <a:t>Another symbolic definition of the egg, provided by the writer and artist Shaheen Mirom, points out that this </a:t>
          </a:r>
          <a:r>
            <a:rPr lang="en-US" b="1" i="1"/>
            <a:t>object "has long been considered a symbol of life, it is related to the absorption of energies".</a:t>
          </a:r>
          <a:endParaRPr lang="en-US"/>
        </a:p>
      </dgm:t>
    </dgm:pt>
    <dgm:pt modelId="{89C45C53-7A21-48AE-B495-61409450D0DA}" type="parTrans" cxnId="{FA9D9A1B-37BE-4FBF-89D8-45B795CAE2B9}">
      <dgm:prSet/>
      <dgm:spPr/>
      <dgm:t>
        <a:bodyPr/>
        <a:lstStyle/>
        <a:p>
          <a:endParaRPr lang="en-US"/>
        </a:p>
      </dgm:t>
    </dgm:pt>
    <dgm:pt modelId="{C4F0F535-DE38-48DD-86E7-54E34D785CD9}" type="sibTrans" cxnId="{FA9D9A1B-37BE-4FBF-89D8-45B795CAE2B9}">
      <dgm:prSet/>
      <dgm:spPr/>
      <dgm:t>
        <a:bodyPr/>
        <a:lstStyle/>
        <a:p>
          <a:endParaRPr lang="en-US"/>
        </a:p>
      </dgm:t>
    </dgm:pt>
    <dgm:pt modelId="{465C3156-68D7-4193-8F79-269BB415F56E}" type="pres">
      <dgm:prSet presAssocID="{214B4EB3-65C4-41AB-92E6-31E69CF573C2}" presName="linear" presStyleCnt="0">
        <dgm:presLayoutVars>
          <dgm:animLvl val="lvl"/>
          <dgm:resizeHandles val="exact"/>
        </dgm:presLayoutVars>
      </dgm:prSet>
      <dgm:spPr/>
    </dgm:pt>
    <dgm:pt modelId="{6CCF52D2-A517-499B-A074-19676C7A5C6E}" type="pres">
      <dgm:prSet presAssocID="{D703F716-F443-4D9E-8CE8-A3333233176A}" presName="parentText" presStyleLbl="node1" presStyleIdx="0" presStyleCnt="4">
        <dgm:presLayoutVars>
          <dgm:chMax val="0"/>
          <dgm:bulletEnabled val="1"/>
        </dgm:presLayoutVars>
      </dgm:prSet>
      <dgm:spPr/>
    </dgm:pt>
    <dgm:pt modelId="{FDCA9A15-FC5B-493E-A132-DECE990E476B}" type="pres">
      <dgm:prSet presAssocID="{0FAE25A8-9DAA-4A78-855A-66D54D4CDE76}" presName="spacer" presStyleCnt="0"/>
      <dgm:spPr/>
    </dgm:pt>
    <dgm:pt modelId="{16E3A75C-030F-4230-B1AE-F44542C26B7F}" type="pres">
      <dgm:prSet presAssocID="{BD6E8685-CEA0-4AB6-BF0A-0D6057927698}" presName="parentText" presStyleLbl="node1" presStyleIdx="1" presStyleCnt="4">
        <dgm:presLayoutVars>
          <dgm:chMax val="0"/>
          <dgm:bulletEnabled val="1"/>
        </dgm:presLayoutVars>
      </dgm:prSet>
      <dgm:spPr/>
    </dgm:pt>
    <dgm:pt modelId="{F0B49109-9EE2-402B-9F2B-E8D606D96055}" type="pres">
      <dgm:prSet presAssocID="{31E0EAFC-7E89-40FA-ACED-015137EBB7F5}" presName="spacer" presStyleCnt="0"/>
      <dgm:spPr/>
    </dgm:pt>
    <dgm:pt modelId="{43596A91-506B-4872-BE58-56FB09B9479F}" type="pres">
      <dgm:prSet presAssocID="{CFF5984B-6F29-4745-9854-CD58241D9FF0}" presName="parentText" presStyleLbl="node1" presStyleIdx="2" presStyleCnt="4">
        <dgm:presLayoutVars>
          <dgm:chMax val="0"/>
          <dgm:bulletEnabled val="1"/>
        </dgm:presLayoutVars>
      </dgm:prSet>
      <dgm:spPr/>
    </dgm:pt>
    <dgm:pt modelId="{294A1DB3-A346-43FD-BEE4-52FAED6902EA}" type="pres">
      <dgm:prSet presAssocID="{1AA6DFBC-4AF8-40FB-BDEB-63FF2B869C8A}" presName="spacer" presStyleCnt="0"/>
      <dgm:spPr/>
    </dgm:pt>
    <dgm:pt modelId="{87F5F4DC-6E8C-40AE-9472-2110D468E958}" type="pres">
      <dgm:prSet presAssocID="{2470141E-6197-43DD-A101-32CF52D55A28}" presName="parentText" presStyleLbl="node1" presStyleIdx="3" presStyleCnt="4">
        <dgm:presLayoutVars>
          <dgm:chMax val="0"/>
          <dgm:bulletEnabled val="1"/>
        </dgm:presLayoutVars>
      </dgm:prSet>
      <dgm:spPr/>
    </dgm:pt>
  </dgm:ptLst>
  <dgm:cxnLst>
    <dgm:cxn modelId="{A9071300-BE43-4645-BD5B-9DCCE1796445}" srcId="{214B4EB3-65C4-41AB-92E6-31E69CF573C2}" destId="{D703F716-F443-4D9E-8CE8-A3333233176A}" srcOrd="0" destOrd="0" parTransId="{6F1740DE-D292-4AD5-AFC2-62771F401F10}" sibTransId="{0FAE25A8-9DAA-4A78-855A-66D54D4CDE76}"/>
    <dgm:cxn modelId="{FA9D9A1B-37BE-4FBF-89D8-45B795CAE2B9}" srcId="{214B4EB3-65C4-41AB-92E6-31E69CF573C2}" destId="{2470141E-6197-43DD-A101-32CF52D55A28}" srcOrd="3" destOrd="0" parTransId="{89C45C53-7A21-48AE-B495-61409450D0DA}" sibTransId="{C4F0F535-DE38-48DD-86E7-54E34D785CD9}"/>
    <dgm:cxn modelId="{069CEF21-4540-4518-87B7-392C47E23F7F}" type="presOf" srcId="{CFF5984B-6F29-4745-9854-CD58241D9FF0}" destId="{43596A91-506B-4872-BE58-56FB09B9479F}" srcOrd="0" destOrd="0" presId="urn:microsoft.com/office/officeart/2005/8/layout/vList2"/>
    <dgm:cxn modelId="{4E4E052E-7408-4A13-8A9F-EBEE5AB859C7}" srcId="{214B4EB3-65C4-41AB-92E6-31E69CF573C2}" destId="{CFF5984B-6F29-4745-9854-CD58241D9FF0}" srcOrd="2" destOrd="0" parTransId="{71AD3C4E-CFEF-4127-8BF9-9095BE5974DA}" sibTransId="{1AA6DFBC-4AF8-40FB-BDEB-63FF2B869C8A}"/>
    <dgm:cxn modelId="{11283643-48ED-49F7-A6DA-BE61D311153E}" type="presOf" srcId="{2470141E-6197-43DD-A101-32CF52D55A28}" destId="{87F5F4DC-6E8C-40AE-9472-2110D468E958}" srcOrd="0" destOrd="0" presId="urn:microsoft.com/office/officeart/2005/8/layout/vList2"/>
    <dgm:cxn modelId="{468AC67B-8DCE-4DDD-ADF3-740D1D71802E}" srcId="{214B4EB3-65C4-41AB-92E6-31E69CF573C2}" destId="{BD6E8685-CEA0-4AB6-BF0A-0D6057927698}" srcOrd="1" destOrd="0" parTransId="{96B67592-1BB8-4178-B695-1834C50AA998}" sibTransId="{31E0EAFC-7E89-40FA-ACED-015137EBB7F5}"/>
    <dgm:cxn modelId="{616C0FA3-0649-4D43-84A9-5BBAF10934F6}" type="presOf" srcId="{D703F716-F443-4D9E-8CE8-A3333233176A}" destId="{6CCF52D2-A517-499B-A074-19676C7A5C6E}" srcOrd="0" destOrd="0" presId="urn:microsoft.com/office/officeart/2005/8/layout/vList2"/>
    <dgm:cxn modelId="{B8E33EC2-2CDC-4F26-9FE9-C1AA7E9625B1}" type="presOf" srcId="{BD6E8685-CEA0-4AB6-BF0A-0D6057927698}" destId="{16E3A75C-030F-4230-B1AE-F44542C26B7F}" srcOrd="0" destOrd="0" presId="urn:microsoft.com/office/officeart/2005/8/layout/vList2"/>
    <dgm:cxn modelId="{ED2595EC-3566-461B-861C-DD3AFC5F2CF0}" type="presOf" srcId="{214B4EB3-65C4-41AB-92E6-31E69CF573C2}" destId="{465C3156-68D7-4193-8F79-269BB415F56E}" srcOrd="0" destOrd="0" presId="urn:microsoft.com/office/officeart/2005/8/layout/vList2"/>
    <dgm:cxn modelId="{DECD55B0-4A7B-4644-B465-A2F4DC450603}" type="presParOf" srcId="{465C3156-68D7-4193-8F79-269BB415F56E}" destId="{6CCF52D2-A517-499B-A074-19676C7A5C6E}" srcOrd="0" destOrd="0" presId="urn:microsoft.com/office/officeart/2005/8/layout/vList2"/>
    <dgm:cxn modelId="{3941C10C-E0CE-4168-B2E2-394BE003E012}" type="presParOf" srcId="{465C3156-68D7-4193-8F79-269BB415F56E}" destId="{FDCA9A15-FC5B-493E-A132-DECE990E476B}" srcOrd="1" destOrd="0" presId="urn:microsoft.com/office/officeart/2005/8/layout/vList2"/>
    <dgm:cxn modelId="{D5900C64-CD67-456E-877B-385F87576F68}" type="presParOf" srcId="{465C3156-68D7-4193-8F79-269BB415F56E}" destId="{16E3A75C-030F-4230-B1AE-F44542C26B7F}" srcOrd="2" destOrd="0" presId="urn:microsoft.com/office/officeart/2005/8/layout/vList2"/>
    <dgm:cxn modelId="{9A499732-874F-4C35-AC64-94231DB94829}" type="presParOf" srcId="{465C3156-68D7-4193-8F79-269BB415F56E}" destId="{F0B49109-9EE2-402B-9F2B-E8D606D96055}" srcOrd="3" destOrd="0" presId="urn:microsoft.com/office/officeart/2005/8/layout/vList2"/>
    <dgm:cxn modelId="{5EA4B61F-EA32-40A3-8A47-F412BE728151}" type="presParOf" srcId="{465C3156-68D7-4193-8F79-269BB415F56E}" destId="{43596A91-506B-4872-BE58-56FB09B9479F}" srcOrd="4" destOrd="0" presId="urn:microsoft.com/office/officeart/2005/8/layout/vList2"/>
    <dgm:cxn modelId="{F12B33B8-705F-4DAB-B109-DF396986FAF2}" type="presParOf" srcId="{465C3156-68D7-4193-8F79-269BB415F56E}" destId="{294A1DB3-A346-43FD-BEE4-52FAED6902EA}" srcOrd="5" destOrd="0" presId="urn:microsoft.com/office/officeart/2005/8/layout/vList2"/>
    <dgm:cxn modelId="{4098256B-E7F5-4613-9751-0CBCF11AE319}" type="presParOf" srcId="{465C3156-68D7-4193-8F79-269BB415F56E}" destId="{87F5F4DC-6E8C-40AE-9472-2110D468E95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7EAE6D-526C-4581-9816-B7975E529198}"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1488A1CA-8003-4AF2-A458-E4E067377E0D}">
      <dgm:prSet/>
      <dgm:spPr/>
      <dgm:t>
        <a:bodyPr/>
        <a:lstStyle/>
        <a:p>
          <a:r>
            <a:rPr lang="en-US"/>
            <a:t>Started ART with 3 drugs.</a:t>
          </a:r>
        </a:p>
      </dgm:t>
    </dgm:pt>
    <dgm:pt modelId="{3CE4E48B-6640-4B9E-B4BB-789998584EAB}" type="parTrans" cxnId="{F78499DA-B6CE-417F-BF97-D7610E943E38}">
      <dgm:prSet/>
      <dgm:spPr/>
      <dgm:t>
        <a:bodyPr/>
        <a:lstStyle/>
        <a:p>
          <a:endParaRPr lang="en-US"/>
        </a:p>
      </dgm:t>
    </dgm:pt>
    <dgm:pt modelId="{951A5287-4BAA-43E7-9BF4-0753FD47F53D}" type="sibTrans" cxnId="{F78499DA-B6CE-417F-BF97-D7610E943E38}">
      <dgm:prSet/>
      <dgm:spPr/>
      <dgm:t>
        <a:bodyPr/>
        <a:lstStyle/>
        <a:p>
          <a:endParaRPr lang="en-US"/>
        </a:p>
      </dgm:t>
    </dgm:pt>
    <dgm:pt modelId="{D3AE067D-8F0F-4C4D-B0F4-B20945F4E094}">
      <dgm:prSet/>
      <dgm:spPr/>
      <dgm:t>
        <a:bodyPr/>
        <a:lstStyle/>
        <a:p>
          <a:r>
            <a:rPr lang="en-US"/>
            <a:t>CD4 count: between 200-300 c/ml</a:t>
          </a:r>
        </a:p>
      </dgm:t>
    </dgm:pt>
    <dgm:pt modelId="{39B48ED1-D7C2-49F5-B10F-B42A4ABDCB0F}" type="parTrans" cxnId="{7880A125-6223-4F43-9915-A3BCF3FEDF99}">
      <dgm:prSet/>
      <dgm:spPr/>
      <dgm:t>
        <a:bodyPr/>
        <a:lstStyle/>
        <a:p>
          <a:endParaRPr lang="en-US"/>
        </a:p>
      </dgm:t>
    </dgm:pt>
    <dgm:pt modelId="{D93D9A00-8E9F-43C9-BDCC-EB7C9240E67B}" type="sibTrans" cxnId="{7880A125-6223-4F43-9915-A3BCF3FEDF99}">
      <dgm:prSet/>
      <dgm:spPr/>
      <dgm:t>
        <a:bodyPr/>
        <a:lstStyle/>
        <a:p>
          <a:endParaRPr lang="en-US"/>
        </a:p>
      </dgm:t>
    </dgm:pt>
    <dgm:pt modelId="{85605E86-30C8-4000-AAA7-0D38D2741189}">
      <dgm:prSet/>
      <dgm:spPr/>
      <dgm:t>
        <a:bodyPr/>
        <a:lstStyle/>
        <a:p>
          <a:r>
            <a:rPr lang="en-US"/>
            <a:t>HIV: VIRAL- load above normal </a:t>
          </a:r>
        </a:p>
      </dgm:t>
    </dgm:pt>
    <dgm:pt modelId="{3B8BACE5-93CB-405C-9983-5049E5FB5FA3}" type="parTrans" cxnId="{D0A37B9F-E89A-40B8-95B7-30E95756F25F}">
      <dgm:prSet/>
      <dgm:spPr/>
      <dgm:t>
        <a:bodyPr/>
        <a:lstStyle/>
        <a:p>
          <a:endParaRPr lang="en-US"/>
        </a:p>
      </dgm:t>
    </dgm:pt>
    <dgm:pt modelId="{B8613859-BF9B-4EE2-83B1-D1BE513831F8}" type="sibTrans" cxnId="{D0A37B9F-E89A-40B8-95B7-30E95756F25F}">
      <dgm:prSet/>
      <dgm:spPr/>
      <dgm:t>
        <a:bodyPr/>
        <a:lstStyle/>
        <a:p>
          <a:endParaRPr lang="en-US"/>
        </a:p>
      </dgm:t>
    </dgm:pt>
    <dgm:pt modelId="{8A8310C4-3216-499A-A035-85FF102B91F1}">
      <dgm:prSet/>
      <dgm:spPr/>
      <dgm:t>
        <a:bodyPr/>
        <a:lstStyle/>
        <a:p>
          <a:r>
            <a:rPr lang="en-US"/>
            <a:t>No opportunistic diseases</a:t>
          </a:r>
        </a:p>
      </dgm:t>
    </dgm:pt>
    <dgm:pt modelId="{7B1F7B14-3FD8-4538-9A2D-8531D54CF004}" type="parTrans" cxnId="{FE853135-8236-47B1-8DB2-48BD08ADDBB4}">
      <dgm:prSet/>
      <dgm:spPr/>
      <dgm:t>
        <a:bodyPr/>
        <a:lstStyle/>
        <a:p>
          <a:endParaRPr lang="en-US"/>
        </a:p>
      </dgm:t>
    </dgm:pt>
    <dgm:pt modelId="{0978BF85-72AB-4944-917D-8E78C4B7FEB8}" type="sibTrans" cxnId="{FE853135-8236-47B1-8DB2-48BD08ADDBB4}">
      <dgm:prSet/>
      <dgm:spPr/>
      <dgm:t>
        <a:bodyPr/>
        <a:lstStyle/>
        <a:p>
          <a:endParaRPr lang="en-US"/>
        </a:p>
      </dgm:t>
    </dgm:pt>
    <dgm:pt modelId="{9D414B04-2724-4E22-90EF-7EE4C271FCC9}">
      <dgm:prSet/>
      <dgm:spPr/>
      <dgm:t>
        <a:bodyPr/>
        <a:lstStyle/>
        <a:p>
          <a:r>
            <a:rPr lang="en-US"/>
            <a:t>Recurrent panic attacks, moderate depression, recurrent and severe suicidal ideations with plans, also nightmares.</a:t>
          </a:r>
        </a:p>
      </dgm:t>
    </dgm:pt>
    <dgm:pt modelId="{4F3C183B-5C02-4C2A-B92E-F09D933C67ED}" type="parTrans" cxnId="{8952D9F4-079D-4C09-881F-9F96865FB6E6}">
      <dgm:prSet/>
      <dgm:spPr/>
      <dgm:t>
        <a:bodyPr/>
        <a:lstStyle/>
        <a:p>
          <a:endParaRPr lang="en-US"/>
        </a:p>
      </dgm:t>
    </dgm:pt>
    <dgm:pt modelId="{6BAE89DF-C619-49E1-AE2C-81FE42E17AA8}" type="sibTrans" cxnId="{8952D9F4-079D-4C09-881F-9F96865FB6E6}">
      <dgm:prSet/>
      <dgm:spPr/>
      <dgm:t>
        <a:bodyPr/>
        <a:lstStyle/>
        <a:p>
          <a:endParaRPr lang="en-US"/>
        </a:p>
      </dgm:t>
    </dgm:pt>
    <dgm:pt modelId="{02929588-2297-4657-A051-F4D4DD0088B4}" type="pres">
      <dgm:prSet presAssocID="{C07EAE6D-526C-4581-9816-B7975E529198}" presName="diagram" presStyleCnt="0">
        <dgm:presLayoutVars>
          <dgm:dir/>
          <dgm:resizeHandles val="exact"/>
        </dgm:presLayoutVars>
      </dgm:prSet>
      <dgm:spPr/>
    </dgm:pt>
    <dgm:pt modelId="{2AF0E38F-E186-4379-A388-CBA5F6C02131}" type="pres">
      <dgm:prSet presAssocID="{1488A1CA-8003-4AF2-A458-E4E067377E0D}" presName="node" presStyleLbl="node1" presStyleIdx="0" presStyleCnt="5">
        <dgm:presLayoutVars>
          <dgm:bulletEnabled val="1"/>
        </dgm:presLayoutVars>
      </dgm:prSet>
      <dgm:spPr/>
    </dgm:pt>
    <dgm:pt modelId="{D7BBDC9D-1022-4113-A7BD-B5843FA59C64}" type="pres">
      <dgm:prSet presAssocID="{951A5287-4BAA-43E7-9BF4-0753FD47F53D}" presName="sibTrans" presStyleCnt="0"/>
      <dgm:spPr/>
    </dgm:pt>
    <dgm:pt modelId="{9C41BDDC-24F4-4FAD-AFA6-A8829FB44DD5}" type="pres">
      <dgm:prSet presAssocID="{D3AE067D-8F0F-4C4D-B0F4-B20945F4E094}" presName="node" presStyleLbl="node1" presStyleIdx="1" presStyleCnt="5">
        <dgm:presLayoutVars>
          <dgm:bulletEnabled val="1"/>
        </dgm:presLayoutVars>
      </dgm:prSet>
      <dgm:spPr/>
    </dgm:pt>
    <dgm:pt modelId="{A5290318-A12D-43F1-BE80-7909597355D7}" type="pres">
      <dgm:prSet presAssocID="{D93D9A00-8E9F-43C9-BDCC-EB7C9240E67B}" presName="sibTrans" presStyleCnt="0"/>
      <dgm:spPr/>
    </dgm:pt>
    <dgm:pt modelId="{231A48B5-6843-411C-B88F-B8D51FC373EB}" type="pres">
      <dgm:prSet presAssocID="{85605E86-30C8-4000-AAA7-0D38D2741189}" presName="node" presStyleLbl="node1" presStyleIdx="2" presStyleCnt="5">
        <dgm:presLayoutVars>
          <dgm:bulletEnabled val="1"/>
        </dgm:presLayoutVars>
      </dgm:prSet>
      <dgm:spPr/>
    </dgm:pt>
    <dgm:pt modelId="{109F7C07-D1C0-43AE-88A0-44E89CAF6E37}" type="pres">
      <dgm:prSet presAssocID="{B8613859-BF9B-4EE2-83B1-D1BE513831F8}" presName="sibTrans" presStyleCnt="0"/>
      <dgm:spPr/>
    </dgm:pt>
    <dgm:pt modelId="{98126E37-5349-430D-9CD2-41179F4839B5}" type="pres">
      <dgm:prSet presAssocID="{8A8310C4-3216-499A-A035-85FF102B91F1}" presName="node" presStyleLbl="node1" presStyleIdx="3" presStyleCnt="5">
        <dgm:presLayoutVars>
          <dgm:bulletEnabled val="1"/>
        </dgm:presLayoutVars>
      </dgm:prSet>
      <dgm:spPr/>
    </dgm:pt>
    <dgm:pt modelId="{A17D762C-FA97-4285-AD05-EBF736CE1206}" type="pres">
      <dgm:prSet presAssocID="{0978BF85-72AB-4944-917D-8E78C4B7FEB8}" presName="sibTrans" presStyleCnt="0"/>
      <dgm:spPr/>
    </dgm:pt>
    <dgm:pt modelId="{BDA82E4A-0AA3-44DC-BB56-CB0289DCE406}" type="pres">
      <dgm:prSet presAssocID="{9D414B04-2724-4E22-90EF-7EE4C271FCC9}" presName="node" presStyleLbl="node1" presStyleIdx="4" presStyleCnt="5">
        <dgm:presLayoutVars>
          <dgm:bulletEnabled val="1"/>
        </dgm:presLayoutVars>
      </dgm:prSet>
      <dgm:spPr/>
    </dgm:pt>
  </dgm:ptLst>
  <dgm:cxnLst>
    <dgm:cxn modelId="{A36A9F02-B344-432B-9ED0-63EF2F1A4952}" type="presOf" srcId="{C07EAE6D-526C-4581-9816-B7975E529198}" destId="{02929588-2297-4657-A051-F4D4DD0088B4}" srcOrd="0" destOrd="0" presId="urn:microsoft.com/office/officeart/2005/8/layout/default"/>
    <dgm:cxn modelId="{4620F80E-1208-4A28-97C7-52B9E2F0DBDC}" type="presOf" srcId="{85605E86-30C8-4000-AAA7-0D38D2741189}" destId="{231A48B5-6843-411C-B88F-B8D51FC373EB}" srcOrd="0" destOrd="0" presId="urn:microsoft.com/office/officeart/2005/8/layout/default"/>
    <dgm:cxn modelId="{FA4D6010-B440-4D54-A3E3-9FA5E9E5138E}" type="presOf" srcId="{9D414B04-2724-4E22-90EF-7EE4C271FCC9}" destId="{BDA82E4A-0AA3-44DC-BB56-CB0289DCE406}" srcOrd="0" destOrd="0" presId="urn:microsoft.com/office/officeart/2005/8/layout/default"/>
    <dgm:cxn modelId="{7880A125-6223-4F43-9915-A3BCF3FEDF99}" srcId="{C07EAE6D-526C-4581-9816-B7975E529198}" destId="{D3AE067D-8F0F-4C4D-B0F4-B20945F4E094}" srcOrd="1" destOrd="0" parTransId="{39B48ED1-D7C2-49F5-B10F-B42A4ABDCB0F}" sibTransId="{D93D9A00-8E9F-43C9-BDCC-EB7C9240E67B}"/>
    <dgm:cxn modelId="{FE853135-8236-47B1-8DB2-48BD08ADDBB4}" srcId="{C07EAE6D-526C-4581-9816-B7975E529198}" destId="{8A8310C4-3216-499A-A035-85FF102B91F1}" srcOrd="3" destOrd="0" parTransId="{7B1F7B14-3FD8-4538-9A2D-8531D54CF004}" sibTransId="{0978BF85-72AB-4944-917D-8E78C4B7FEB8}"/>
    <dgm:cxn modelId="{DF738B39-F872-47DE-B656-65245C8CC410}" type="presOf" srcId="{1488A1CA-8003-4AF2-A458-E4E067377E0D}" destId="{2AF0E38F-E186-4379-A388-CBA5F6C02131}" srcOrd="0" destOrd="0" presId="urn:microsoft.com/office/officeart/2005/8/layout/default"/>
    <dgm:cxn modelId="{D0A37B9F-E89A-40B8-95B7-30E95756F25F}" srcId="{C07EAE6D-526C-4581-9816-B7975E529198}" destId="{85605E86-30C8-4000-AAA7-0D38D2741189}" srcOrd="2" destOrd="0" parTransId="{3B8BACE5-93CB-405C-9983-5049E5FB5FA3}" sibTransId="{B8613859-BF9B-4EE2-83B1-D1BE513831F8}"/>
    <dgm:cxn modelId="{5EAFA9A0-7978-4C0E-9218-ACBB160DAF2B}" type="presOf" srcId="{D3AE067D-8F0F-4C4D-B0F4-B20945F4E094}" destId="{9C41BDDC-24F4-4FAD-AFA6-A8829FB44DD5}" srcOrd="0" destOrd="0" presId="urn:microsoft.com/office/officeart/2005/8/layout/default"/>
    <dgm:cxn modelId="{63FDABB9-B716-4B9B-807F-B381F0EA2951}" type="presOf" srcId="{8A8310C4-3216-499A-A035-85FF102B91F1}" destId="{98126E37-5349-430D-9CD2-41179F4839B5}" srcOrd="0" destOrd="0" presId="urn:microsoft.com/office/officeart/2005/8/layout/default"/>
    <dgm:cxn modelId="{F78499DA-B6CE-417F-BF97-D7610E943E38}" srcId="{C07EAE6D-526C-4581-9816-B7975E529198}" destId="{1488A1CA-8003-4AF2-A458-E4E067377E0D}" srcOrd="0" destOrd="0" parTransId="{3CE4E48B-6640-4B9E-B4BB-789998584EAB}" sibTransId="{951A5287-4BAA-43E7-9BF4-0753FD47F53D}"/>
    <dgm:cxn modelId="{8952D9F4-079D-4C09-881F-9F96865FB6E6}" srcId="{C07EAE6D-526C-4581-9816-B7975E529198}" destId="{9D414B04-2724-4E22-90EF-7EE4C271FCC9}" srcOrd="4" destOrd="0" parTransId="{4F3C183B-5C02-4C2A-B92E-F09D933C67ED}" sibTransId="{6BAE89DF-C619-49E1-AE2C-81FE42E17AA8}"/>
    <dgm:cxn modelId="{C2BB0002-E56F-49F3-9770-770965D6C4F3}" type="presParOf" srcId="{02929588-2297-4657-A051-F4D4DD0088B4}" destId="{2AF0E38F-E186-4379-A388-CBA5F6C02131}" srcOrd="0" destOrd="0" presId="urn:microsoft.com/office/officeart/2005/8/layout/default"/>
    <dgm:cxn modelId="{6E1BAF61-A06E-4F41-BCA8-77CF6127500F}" type="presParOf" srcId="{02929588-2297-4657-A051-F4D4DD0088B4}" destId="{D7BBDC9D-1022-4113-A7BD-B5843FA59C64}" srcOrd="1" destOrd="0" presId="urn:microsoft.com/office/officeart/2005/8/layout/default"/>
    <dgm:cxn modelId="{678D62CA-3E4F-4E9B-9864-CA8C7F42A56B}" type="presParOf" srcId="{02929588-2297-4657-A051-F4D4DD0088B4}" destId="{9C41BDDC-24F4-4FAD-AFA6-A8829FB44DD5}" srcOrd="2" destOrd="0" presId="urn:microsoft.com/office/officeart/2005/8/layout/default"/>
    <dgm:cxn modelId="{B57DA1EF-D981-47B2-80E0-EF942829E82B}" type="presParOf" srcId="{02929588-2297-4657-A051-F4D4DD0088B4}" destId="{A5290318-A12D-43F1-BE80-7909597355D7}" srcOrd="3" destOrd="0" presId="urn:microsoft.com/office/officeart/2005/8/layout/default"/>
    <dgm:cxn modelId="{029E6754-DCF4-4DBB-B48B-AF12C0B2A241}" type="presParOf" srcId="{02929588-2297-4657-A051-F4D4DD0088B4}" destId="{231A48B5-6843-411C-B88F-B8D51FC373EB}" srcOrd="4" destOrd="0" presId="urn:microsoft.com/office/officeart/2005/8/layout/default"/>
    <dgm:cxn modelId="{90556573-1213-4ED6-90BF-0EFD9B26EC95}" type="presParOf" srcId="{02929588-2297-4657-A051-F4D4DD0088B4}" destId="{109F7C07-D1C0-43AE-88A0-44E89CAF6E37}" srcOrd="5" destOrd="0" presId="urn:microsoft.com/office/officeart/2005/8/layout/default"/>
    <dgm:cxn modelId="{DEA856BA-E52F-4930-92AD-5F4B66F8BE64}" type="presParOf" srcId="{02929588-2297-4657-A051-F4D4DD0088B4}" destId="{98126E37-5349-430D-9CD2-41179F4839B5}" srcOrd="6" destOrd="0" presId="urn:microsoft.com/office/officeart/2005/8/layout/default"/>
    <dgm:cxn modelId="{22C198DD-9E08-4553-97C5-200A2787D219}" type="presParOf" srcId="{02929588-2297-4657-A051-F4D4DD0088B4}" destId="{A17D762C-FA97-4285-AD05-EBF736CE1206}" srcOrd="7" destOrd="0" presId="urn:microsoft.com/office/officeart/2005/8/layout/default"/>
    <dgm:cxn modelId="{988EC08D-BFC1-42D6-8175-BDAD4DAE4C8B}" type="presParOf" srcId="{02929588-2297-4657-A051-F4D4DD0088B4}" destId="{BDA82E4A-0AA3-44DC-BB56-CB0289DCE40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34622-64AD-4CAA-B341-18103E3E74C1}">
      <dsp:nvSpPr>
        <dsp:cNvPr id="0" name=""/>
        <dsp:cNvSpPr/>
      </dsp:nvSpPr>
      <dsp:spPr>
        <a:xfrm>
          <a:off x="0" y="64759"/>
          <a:ext cx="6666833" cy="12987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In a report by the Population Division of the United Nations in 2007, it was estimated that the total number of immigrants in the world in 2005 numbered 191 million (3% of the world’s population)-an </a:t>
          </a:r>
          <a:r>
            <a:rPr lang="en-US" sz="1500" b="1" i="1" kern="1200" dirty="0"/>
            <a:t>increase from 155 million in 1990</a:t>
          </a:r>
          <a:r>
            <a:rPr lang="en-US" sz="1500" kern="1200" dirty="0"/>
            <a:t>. The United States had the largest percentage of the world’s immigrants in 2005, equaling 12.86% of the total US population.</a:t>
          </a:r>
        </a:p>
      </dsp:txBody>
      <dsp:txXfrm>
        <a:off x="63397" y="128156"/>
        <a:ext cx="6540039" cy="1171906"/>
      </dsp:txXfrm>
    </dsp:sp>
    <dsp:sp modelId="{9521D9EA-6C3A-4DFE-8ABD-CE644BC1CEC4}">
      <dsp:nvSpPr>
        <dsp:cNvPr id="0" name=""/>
        <dsp:cNvSpPr/>
      </dsp:nvSpPr>
      <dsp:spPr>
        <a:xfrm>
          <a:off x="0" y="1406659"/>
          <a:ext cx="6666833" cy="129870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The current global estimate is that there </a:t>
          </a:r>
          <a:r>
            <a:rPr lang="en-US" sz="1500" b="1" i="1" kern="1200" dirty="0"/>
            <a:t>were around 281 million international </a:t>
          </a:r>
          <a:r>
            <a:rPr lang="en-US" sz="1500" kern="1200" dirty="0"/>
            <a:t>migrants in the world in 2020, which equates to 3.6 of the global population.</a:t>
          </a:r>
        </a:p>
      </dsp:txBody>
      <dsp:txXfrm>
        <a:off x="63397" y="1470056"/>
        <a:ext cx="6540039" cy="1171906"/>
      </dsp:txXfrm>
    </dsp:sp>
    <dsp:sp modelId="{E5E4C6E1-CA5C-4009-A224-D0B9D3541241}">
      <dsp:nvSpPr>
        <dsp:cNvPr id="0" name=""/>
        <dsp:cNvSpPr/>
      </dsp:nvSpPr>
      <dsp:spPr>
        <a:xfrm>
          <a:off x="0" y="2748559"/>
          <a:ext cx="6666833" cy="129870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1" kern="1200" dirty="0"/>
            <a:t>Mexico and Central America </a:t>
          </a:r>
          <a:r>
            <a:rPr lang="en-US" sz="1500" kern="1200" dirty="0"/>
            <a:t>still remain major sources of migration to the U.S., too, according to the </a:t>
          </a:r>
          <a:r>
            <a:rPr lang="en-US" sz="1500" kern="1200" dirty="0" err="1"/>
            <a:t>CBP</a:t>
          </a:r>
          <a:r>
            <a:rPr lang="en-US" sz="1500" kern="1200" dirty="0"/>
            <a:t> </a:t>
          </a:r>
          <a:r>
            <a:rPr lang="en-US" sz="1500" kern="1200" dirty="0" err="1"/>
            <a:t>data.Dec</a:t>
          </a:r>
          <a:r>
            <a:rPr lang="en-US" sz="1500" kern="1200" dirty="0"/>
            <a:t>, 2022.</a:t>
          </a:r>
        </a:p>
      </dsp:txBody>
      <dsp:txXfrm>
        <a:off x="63397" y="2811956"/>
        <a:ext cx="6540039" cy="1171906"/>
      </dsp:txXfrm>
    </dsp:sp>
    <dsp:sp modelId="{ADDD29E6-D417-4751-AC24-F4A41D7C3661}">
      <dsp:nvSpPr>
        <dsp:cNvPr id="0" name=""/>
        <dsp:cNvSpPr/>
      </dsp:nvSpPr>
      <dsp:spPr>
        <a:xfrm>
          <a:off x="0" y="4090460"/>
          <a:ext cx="6666833" cy="12987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Since 1980, there has been more diversity in race, ethnicity, and religion among people who have immigrated to the United States. The total US population has increased by 29% from 1980 through 2005. During those years, the Asian-Pacific component has grown 219%; the Hispanic component, 174%; the African American component, 37%; and the white component, 9%.</a:t>
          </a:r>
        </a:p>
      </dsp:txBody>
      <dsp:txXfrm>
        <a:off x="63397" y="4153857"/>
        <a:ext cx="6540039" cy="1171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041C6-D2E7-4936-A69E-35085D943A3F}">
      <dsp:nvSpPr>
        <dsp:cNvPr id="0" name=""/>
        <dsp:cNvSpPr/>
      </dsp:nvSpPr>
      <dsp:spPr>
        <a:xfrm>
          <a:off x="3080" y="587032"/>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Mental health stigma is the largest community barrier to improving global mental health, and in Latin American cultures, this stigma may be more prevalent.</a:t>
          </a:r>
        </a:p>
      </dsp:txBody>
      <dsp:txXfrm>
        <a:off x="3080" y="587032"/>
        <a:ext cx="2444055" cy="1466433"/>
      </dsp:txXfrm>
    </dsp:sp>
    <dsp:sp modelId="{3CC6C1A9-214E-470E-840E-D5E98FF22E41}">
      <dsp:nvSpPr>
        <dsp:cNvPr id="0" name=""/>
        <dsp:cNvSpPr/>
      </dsp:nvSpPr>
      <dsp:spPr>
        <a:xfrm>
          <a:off x="2691541" y="587032"/>
          <a:ext cx="2444055" cy="1466433"/>
        </a:xfrm>
        <a:prstGeom prst="rect">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u="sng" kern="1200">
              <a:hlinkClick xmlns:r="http://schemas.openxmlformats.org/officeDocument/2006/relationships" r:id="rId1"/>
            </a:rPr>
            <a:t>Mental health stigma</a:t>
          </a:r>
          <a:r>
            <a:rPr lang="en-US" sz="1300" kern="1200"/>
            <a:t> refers to negative attitudes or beliefs that lead to the “devaluing, disgracing, and disfavoring by the general public of individuals with mental illnesses.”</a:t>
          </a:r>
        </a:p>
      </dsp:txBody>
      <dsp:txXfrm>
        <a:off x="2691541" y="587032"/>
        <a:ext cx="2444055" cy="1466433"/>
      </dsp:txXfrm>
    </dsp:sp>
    <dsp:sp modelId="{6F072742-CD7F-4043-8503-3FD511DC0BEC}">
      <dsp:nvSpPr>
        <dsp:cNvPr id="0" name=""/>
        <dsp:cNvSpPr/>
      </dsp:nvSpPr>
      <dsp:spPr>
        <a:xfrm>
          <a:off x="5380002" y="587032"/>
          <a:ext cx="2444055" cy="1466433"/>
        </a:xfrm>
        <a:prstGeom prst="rect">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There are three commonly recognized types of mental health stigma:</a:t>
          </a:r>
        </a:p>
      </dsp:txBody>
      <dsp:txXfrm>
        <a:off x="5380002" y="587032"/>
        <a:ext cx="2444055" cy="1466433"/>
      </dsp:txXfrm>
    </dsp:sp>
    <dsp:sp modelId="{31CC2C2B-3CA6-4E64-85A0-4595CC94DB54}">
      <dsp:nvSpPr>
        <dsp:cNvPr id="0" name=""/>
        <dsp:cNvSpPr/>
      </dsp:nvSpPr>
      <dsp:spPr>
        <a:xfrm>
          <a:off x="8068463" y="587032"/>
          <a:ext cx="2444055" cy="1466433"/>
        </a:xfrm>
        <a:prstGeom prst="rect">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Social or public stigma: </a:t>
          </a:r>
          <a:r>
            <a:rPr lang="en-US" sz="1300" kern="1200"/>
            <a:t>This refers to the negative discriminatory beliefs or attitudes about mental health conditions promoted in one’s cultural group or broader society.</a:t>
          </a:r>
        </a:p>
      </dsp:txBody>
      <dsp:txXfrm>
        <a:off x="8068463" y="587032"/>
        <a:ext cx="2444055" cy="1466433"/>
      </dsp:txXfrm>
    </dsp:sp>
    <dsp:sp modelId="{11566366-A5EB-4624-B22F-173D4150D619}">
      <dsp:nvSpPr>
        <dsp:cNvPr id="0" name=""/>
        <dsp:cNvSpPr/>
      </dsp:nvSpPr>
      <dsp:spPr>
        <a:xfrm>
          <a:off x="3080" y="2297871"/>
          <a:ext cx="2444055" cy="1466433"/>
        </a:xfrm>
        <a:prstGeom prst="rect">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Self-stigma:</a:t>
          </a:r>
          <a:r>
            <a:rPr lang="en-US" sz="1300" kern="1200"/>
            <a:t> This occurs when a person internalizes negative societal attitudes about mental health conditions.</a:t>
          </a:r>
        </a:p>
      </dsp:txBody>
      <dsp:txXfrm>
        <a:off x="3080" y="2297871"/>
        <a:ext cx="2444055" cy="1466433"/>
      </dsp:txXfrm>
    </dsp:sp>
    <dsp:sp modelId="{C1641283-A403-4952-A624-9AA4559FD2F4}">
      <dsp:nvSpPr>
        <dsp:cNvPr id="0" name=""/>
        <dsp:cNvSpPr/>
      </dsp:nvSpPr>
      <dsp:spPr>
        <a:xfrm>
          <a:off x="2691541" y="2297871"/>
          <a:ext cx="2444055" cy="1466433"/>
        </a:xfrm>
        <a:prstGeom prst="rect">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Institutional stigma:</a:t>
          </a:r>
          <a:r>
            <a:rPr lang="en-US" sz="1300" kern="1200"/>
            <a:t> This refers to governmental or private institutional policies that unintentionally or intentionally discriminate against people with mental health conditions.</a:t>
          </a:r>
        </a:p>
      </dsp:txBody>
      <dsp:txXfrm>
        <a:off x="2691541" y="2297871"/>
        <a:ext cx="2444055" cy="1466433"/>
      </dsp:txXfrm>
    </dsp:sp>
    <dsp:sp modelId="{60CEEC0E-7C52-45F4-8DA1-B4486CF5F2F2}">
      <dsp:nvSpPr>
        <dsp:cNvPr id="0" name=""/>
        <dsp:cNvSpPr/>
      </dsp:nvSpPr>
      <dsp:spPr>
        <a:xfrm>
          <a:off x="5380002" y="2297871"/>
          <a:ext cx="2444055" cy="1466433"/>
        </a:xfrm>
        <a:prstGeom prst="rect">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Some research indicates that in many countries, around </a:t>
          </a:r>
          <a:r>
            <a:rPr lang="en-US" sz="1300" u="sng" kern="1200">
              <a:hlinkClick xmlns:r="http://schemas.openxmlformats.org/officeDocument/2006/relationships" r:id="rId2"/>
            </a:rPr>
            <a:t>80–90%</a:t>
          </a:r>
          <a:r>
            <a:rPr lang="en-US" sz="1300" kern="1200"/>
            <a:t> of people with a mental health condition experience the negative impact of stigma.</a:t>
          </a:r>
        </a:p>
      </dsp:txBody>
      <dsp:txXfrm>
        <a:off x="5380002" y="2297871"/>
        <a:ext cx="2444055" cy="1466433"/>
      </dsp:txXfrm>
    </dsp:sp>
    <dsp:sp modelId="{0FA883C5-F0BC-4693-8258-37CADE145B63}">
      <dsp:nvSpPr>
        <dsp:cNvPr id="0" name=""/>
        <dsp:cNvSpPr/>
      </dsp:nvSpPr>
      <dsp:spPr>
        <a:xfrm>
          <a:off x="8068463" y="2297871"/>
          <a:ext cx="2444055" cy="1466433"/>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These beliefs are usually due to a combination of ignorance and misinformation, negative attitudes or prejudice, and discrimination.</a:t>
          </a:r>
        </a:p>
      </dsp:txBody>
      <dsp:txXfrm>
        <a:off x="8068463" y="2297871"/>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42277-88DB-47DA-B265-1912B427385D}">
      <dsp:nvSpPr>
        <dsp:cNvPr id="0" name=""/>
        <dsp:cNvSpPr/>
      </dsp:nvSpPr>
      <dsp:spPr>
        <a:xfrm>
          <a:off x="0" y="396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Results of ,</a:t>
          </a:r>
          <a:r>
            <a:rPr lang="en-US" sz="1800" i="1" kern="1200"/>
            <a:t>Preguntas con Cartas</a:t>
          </a:r>
          <a:r>
            <a:rPr lang="en-US" sz="1800" kern="1200"/>
            <a:t> , CARDS WITH QUESTIONS) and the subsequent discussions indicated that prayer and faith played a large role in recovery from depression.</a:t>
          </a:r>
        </a:p>
      </dsp:txBody>
      <dsp:txXfrm>
        <a:off x="0" y="39687"/>
        <a:ext cx="3286125" cy="1971675"/>
      </dsp:txXfrm>
    </dsp:sp>
    <dsp:sp modelId="{1FCCCC7C-D469-4804-98BB-3CDBD016CFC2}">
      <dsp:nvSpPr>
        <dsp:cNvPr id="0" name=""/>
        <dsp:cNvSpPr/>
      </dsp:nvSpPr>
      <dsp:spPr>
        <a:xfrm>
          <a:off x="3614737" y="39687"/>
          <a:ext cx="3286125" cy="1971675"/>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Given the prompt, “If a person prays more they could be cured,” almost half of the participants (44%) agreed or strongly agreed.</a:t>
          </a:r>
        </a:p>
      </dsp:txBody>
      <dsp:txXfrm>
        <a:off x="3614737" y="39687"/>
        <a:ext cx="3286125" cy="1971675"/>
      </dsp:txXfrm>
    </dsp:sp>
    <dsp:sp modelId="{D7BCAE1D-9DD7-4AF2-A1BB-6FD69C1EC420}">
      <dsp:nvSpPr>
        <dsp:cNvPr id="0" name=""/>
        <dsp:cNvSpPr/>
      </dsp:nvSpPr>
      <dsp:spPr>
        <a:xfrm>
          <a:off x="7229475" y="39687"/>
          <a:ext cx="3286125" cy="1971675"/>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Several participants volunteered that they had cured themselves with pray and faith:</a:t>
          </a:r>
        </a:p>
      </dsp:txBody>
      <dsp:txXfrm>
        <a:off x="7229475" y="39687"/>
        <a:ext cx="3286125" cy="1971675"/>
      </dsp:txXfrm>
    </dsp:sp>
    <dsp:sp modelId="{61ADAF04-7E30-411D-9BFE-D0E06054F45F}">
      <dsp:nvSpPr>
        <dsp:cNvPr id="0" name=""/>
        <dsp:cNvSpPr/>
      </dsp:nvSpPr>
      <dsp:spPr>
        <a:xfrm>
          <a:off x="0" y="2339975"/>
          <a:ext cx="3286125" cy="1971675"/>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Some people battle with depression or sadness or anxiety over a problem but Christians feel we can battle negative sentiments with our faith, with prayers, and with the bible. (Female, 29, Dominican).</a:t>
          </a:r>
        </a:p>
      </dsp:txBody>
      <dsp:txXfrm>
        <a:off x="0" y="2339975"/>
        <a:ext cx="3286125" cy="1971675"/>
      </dsp:txXfrm>
    </dsp:sp>
    <dsp:sp modelId="{8BF9776B-53EA-4005-A838-24CC3077B0E6}">
      <dsp:nvSpPr>
        <dsp:cNvPr id="0" name=""/>
        <dsp:cNvSpPr/>
      </dsp:nvSpPr>
      <dsp:spPr>
        <a:xfrm>
          <a:off x="3614737" y="2339975"/>
          <a:ext cx="3286125" cy="1971675"/>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Consistent with past research, participants believed not dwelling on negative feelings and having more faith in God could cure depression (</a:t>
          </a:r>
          <a:r>
            <a:rPr lang="en-US" sz="1800" u="sng" kern="1200">
              <a:hlinkClick xmlns:r="http://schemas.openxmlformats.org/officeDocument/2006/relationships" r:id="rId1"/>
            </a:rPr>
            <a:t>Cabassa, Lester, &amp; Zayas, 2007</a:t>
          </a:r>
          <a:r>
            <a:rPr lang="en-US" sz="1800" kern="1200"/>
            <a:t>; </a:t>
          </a:r>
          <a:r>
            <a:rPr lang="en-US" sz="1800" u="sng" kern="1200">
              <a:hlinkClick xmlns:r="http://schemas.openxmlformats.org/officeDocument/2006/relationships" r:id="rId1"/>
            </a:rPr>
            <a:t>Vargas et al., 2015</a:t>
          </a:r>
          <a:r>
            <a:rPr lang="en-US" sz="1800" kern="1200"/>
            <a:t>).</a:t>
          </a:r>
        </a:p>
      </dsp:txBody>
      <dsp:txXfrm>
        <a:off x="3614737" y="2339975"/>
        <a:ext cx="3286125" cy="1971675"/>
      </dsp:txXfrm>
    </dsp:sp>
    <dsp:sp modelId="{C151AD7A-D9A1-443A-864E-42903FFB0B0B}">
      <dsp:nvSpPr>
        <dsp:cNvPr id="0" name=""/>
        <dsp:cNvSpPr/>
      </dsp:nvSpPr>
      <dsp:spPr>
        <a:xfrm>
          <a:off x="7229475" y="2339975"/>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Caplan, S. (2019). The intersection of Cultural and Religious Beliefs About Mental Health: Latinos in the Faith-Based Setting. </a:t>
          </a:r>
          <a:r>
            <a:rPr lang="en-US" sz="1800" i="1" kern="1200"/>
            <a:t>Hispanic Health Care International</a:t>
          </a:r>
          <a:r>
            <a:rPr lang="en-US" sz="1800" kern="1200"/>
            <a:t>.</a:t>
          </a:r>
        </a:p>
      </dsp:txBody>
      <dsp:txXfrm>
        <a:off x="7229475"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57B4E-FDF8-45BE-A835-D0052810A778}">
      <dsp:nvSpPr>
        <dsp:cNvPr id="0" name=""/>
        <dsp:cNvSpPr/>
      </dsp:nvSpPr>
      <dsp:spPr>
        <a:xfrm>
          <a:off x="0" y="54331"/>
          <a:ext cx="6666833" cy="128663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evil eye, according to popular wisdom, is one that is thrown through the eyes of a person. </a:t>
          </a:r>
        </a:p>
      </dsp:txBody>
      <dsp:txXfrm>
        <a:off x="62808" y="117139"/>
        <a:ext cx="6541217" cy="1161018"/>
      </dsp:txXfrm>
    </dsp:sp>
    <dsp:sp modelId="{32229C18-324C-470E-BE8E-2FF98DDF94A3}">
      <dsp:nvSpPr>
        <dsp:cNvPr id="0" name=""/>
        <dsp:cNvSpPr/>
      </dsp:nvSpPr>
      <dsp:spPr>
        <a:xfrm>
          <a:off x="0" y="1407205"/>
          <a:ext cx="6666833" cy="1286634"/>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This always denotes that the intention of this subject is to resent oneself for the great achievements one has in life. </a:t>
          </a:r>
        </a:p>
      </dsp:txBody>
      <dsp:txXfrm>
        <a:off x="62808" y="1470013"/>
        <a:ext cx="6541217" cy="1161018"/>
      </dsp:txXfrm>
    </dsp:sp>
    <dsp:sp modelId="{E039BF36-253B-410A-8030-7E074B09DE3D}">
      <dsp:nvSpPr>
        <dsp:cNvPr id="0" name=""/>
        <dsp:cNvSpPr/>
      </dsp:nvSpPr>
      <dsp:spPr>
        <a:xfrm>
          <a:off x="0" y="2760080"/>
          <a:ext cx="6666833" cy="1286634"/>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This should not be taken too lightly since what tells you that in your environment there is someone has a lot of envy, jealousy and hatred towards you.</a:t>
          </a:r>
        </a:p>
      </dsp:txBody>
      <dsp:txXfrm>
        <a:off x="62808" y="2822888"/>
        <a:ext cx="6541217" cy="1161018"/>
      </dsp:txXfrm>
    </dsp:sp>
    <dsp:sp modelId="{27CE63B8-B08A-4F87-96A6-CEE3E5555D42}">
      <dsp:nvSpPr>
        <dsp:cNvPr id="0" name=""/>
        <dsp:cNvSpPr/>
      </dsp:nvSpPr>
      <dsp:spPr>
        <a:xfrm>
          <a:off x="0" y="4112954"/>
          <a:ext cx="6666833" cy="128663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He would also seek to harm you and this is reflected in his look.</a:t>
          </a:r>
          <a:br>
            <a:rPr lang="en-US" sz="2300" kern="1200"/>
          </a:br>
          <a:endParaRPr lang="en-US" sz="2300" kern="1200"/>
        </a:p>
      </dsp:txBody>
      <dsp:txXfrm>
        <a:off x="62808" y="4175762"/>
        <a:ext cx="6541217" cy="1161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F52D2-A517-499B-A074-19676C7A5C6E}">
      <dsp:nvSpPr>
        <dsp:cNvPr id="0" name=""/>
        <dsp:cNvSpPr/>
      </dsp:nvSpPr>
      <dsp:spPr>
        <a:xfrm>
          <a:off x="0" y="68938"/>
          <a:ext cx="6666833" cy="12901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Since ancient times, the egg has been seen by different cultures as a symbol related to life and development.</a:t>
          </a:r>
        </a:p>
      </dsp:txBody>
      <dsp:txXfrm>
        <a:off x="62979" y="131917"/>
        <a:ext cx="6540875" cy="1164172"/>
      </dsp:txXfrm>
    </dsp:sp>
    <dsp:sp modelId="{16E3A75C-030F-4230-B1AE-F44542C26B7F}">
      <dsp:nvSpPr>
        <dsp:cNvPr id="0" name=""/>
        <dsp:cNvSpPr/>
      </dsp:nvSpPr>
      <dsp:spPr>
        <a:xfrm>
          <a:off x="0" y="1410909"/>
          <a:ext cx="6666833" cy="129013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It is not yet clear what the exact origin of this ritual is, but it is known that it mixes pre-Hispanic Mesoamerican traditions with rituals of the religions that arrived with the Spaniards.</a:t>
          </a:r>
        </a:p>
      </dsp:txBody>
      <dsp:txXfrm>
        <a:off x="62979" y="1473888"/>
        <a:ext cx="6540875" cy="1164172"/>
      </dsp:txXfrm>
    </dsp:sp>
    <dsp:sp modelId="{43596A91-506B-4872-BE58-56FB09B9479F}">
      <dsp:nvSpPr>
        <dsp:cNvPr id="0" name=""/>
        <dsp:cNvSpPr/>
      </dsp:nvSpPr>
      <dsp:spPr>
        <a:xfrm>
          <a:off x="0" y="2752880"/>
          <a:ext cx="6666833" cy="129013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Therefore, they explain, the symbolism of the egg  "is directly associated with the ideas of fertility, creation, renewal and resurrection, that is, all related to the birth and development of life."</a:t>
          </a:r>
        </a:p>
      </dsp:txBody>
      <dsp:txXfrm>
        <a:off x="62979" y="2815859"/>
        <a:ext cx="6540875" cy="1164172"/>
      </dsp:txXfrm>
    </dsp:sp>
    <dsp:sp modelId="{87F5F4DC-6E8C-40AE-9472-2110D468E958}">
      <dsp:nvSpPr>
        <dsp:cNvPr id="0" name=""/>
        <dsp:cNvSpPr/>
      </dsp:nvSpPr>
      <dsp:spPr>
        <a:xfrm>
          <a:off x="0" y="4094850"/>
          <a:ext cx="6666833" cy="129013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Another symbolic definition of the egg, provided by the writer and artist Shaheen Mirom, points out that this </a:t>
          </a:r>
          <a:r>
            <a:rPr lang="en-US" sz="1800" b="1" i="1" kern="1200"/>
            <a:t>object "has long been considered a symbol of life, it is related to the absorption of energies".</a:t>
          </a:r>
          <a:endParaRPr lang="en-US" sz="1800" kern="1200"/>
        </a:p>
      </dsp:txBody>
      <dsp:txXfrm>
        <a:off x="62979" y="4157829"/>
        <a:ext cx="6540875" cy="1164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0E38F-E186-4379-A388-CBA5F6C02131}">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Started ART with 3 drugs.</a:t>
          </a:r>
        </a:p>
      </dsp:txBody>
      <dsp:txXfrm>
        <a:off x="0" y="39687"/>
        <a:ext cx="3286125" cy="1971675"/>
      </dsp:txXfrm>
    </dsp:sp>
    <dsp:sp modelId="{9C41BDDC-24F4-4FAD-AFA6-A8829FB44DD5}">
      <dsp:nvSpPr>
        <dsp:cNvPr id="0" name=""/>
        <dsp:cNvSpPr/>
      </dsp:nvSpPr>
      <dsp:spPr>
        <a:xfrm>
          <a:off x="3614737"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CD4 count: between 200-300 c/ml</a:t>
          </a:r>
        </a:p>
      </dsp:txBody>
      <dsp:txXfrm>
        <a:off x="3614737" y="39687"/>
        <a:ext cx="3286125" cy="1971675"/>
      </dsp:txXfrm>
    </dsp:sp>
    <dsp:sp modelId="{231A48B5-6843-411C-B88F-B8D51FC373EB}">
      <dsp:nvSpPr>
        <dsp:cNvPr id="0" name=""/>
        <dsp:cNvSpPr/>
      </dsp:nvSpPr>
      <dsp:spPr>
        <a:xfrm>
          <a:off x="7229475" y="39687"/>
          <a:ext cx="3286125" cy="19716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HIV: VIRAL- load above normal </a:t>
          </a:r>
        </a:p>
      </dsp:txBody>
      <dsp:txXfrm>
        <a:off x="7229475" y="39687"/>
        <a:ext cx="3286125" cy="1971675"/>
      </dsp:txXfrm>
    </dsp:sp>
    <dsp:sp modelId="{98126E37-5349-430D-9CD2-41179F4839B5}">
      <dsp:nvSpPr>
        <dsp:cNvPr id="0" name=""/>
        <dsp:cNvSpPr/>
      </dsp:nvSpPr>
      <dsp:spPr>
        <a:xfrm>
          <a:off x="1807368" y="2339975"/>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No opportunistic diseases</a:t>
          </a:r>
        </a:p>
      </dsp:txBody>
      <dsp:txXfrm>
        <a:off x="1807368" y="2339975"/>
        <a:ext cx="3286125" cy="1971675"/>
      </dsp:txXfrm>
    </dsp:sp>
    <dsp:sp modelId="{BDA82E4A-0AA3-44DC-BB56-CB0289DCE406}">
      <dsp:nvSpPr>
        <dsp:cNvPr id="0" name=""/>
        <dsp:cNvSpPr/>
      </dsp:nvSpPr>
      <dsp:spPr>
        <a:xfrm>
          <a:off x="5422106" y="2339975"/>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Recurrent panic attacks, moderate depression, recurrent and severe suicidal ideations with plans, also nightmares.</a:t>
          </a:r>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B944B-DFEB-4115-ABA3-4CF4885CAE05}" type="datetimeFigureOut">
              <a:rPr lang="en-US" smtClean="0"/>
              <a:t>4/18/23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64A26-A87C-4B20-A2CE-626D998FD369}" type="slidenum">
              <a:rPr lang="en-US" smtClean="0"/>
              <a:t>‹#›</a:t>
            </a:fld>
            <a:endParaRPr lang="en-US"/>
          </a:p>
        </p:txBody>
      </p:sp>
    </p:spTree>
    <p:extLst>
      <p:ext uri="{BB962C8B-B14F-4D97-AF65-F5344CB8AC3E}">
        <p14:creationId xmlns:p14="http://schemas.microsoft.com/office/powerpoint/2010/main" val="2203836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DO NOT CHANGE THE FORMAT OF THIS TEMPLATE.</a:t>
            </a:r>
            <a:r>
              <a:rPr lang="en-US" sz="1200" baseline="0" dirty="0">
                <a:latin typeface="Arial" panose="020B0604020202020204" pitchFamily="34" charset="0"/>
                <a:cs typeface="Arial" panose="020B0604020202020204" pitchFamily="34" charset="0"/>
              </a:rPr>
              <a:t> If you are creating MHTTC-branded slides, you must use this template or one of the other approved templates in the Shared Folder.</a:t>
            </a:r>
            <a:r>
              <a:rPr lang="en-US" sz="1200" dirty="0">
                <a:latin typeface="Arial" panose="020B0604020202020204" pitchFamily="34" charset="0"/>
                <a:cs typeface="Arial" panose="020B060402020202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84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use acknowledgment slide on the 2</a:t>
            </a:r>
            <a:r>
              <a:rPr lang="en-US" baseline="30000" dirty="0"/>
              <a:t>nd</a:t>
            </a:r>
            <a:r>
              <a:rPr lang="en-US" dirty="0"/>
              <a:t> slide and add your center’s information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04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use Language Matters graphic as your third slide.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36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264A26-A87C-4B20-A2CE-626D998FD369}" type="slidenum">
              <a:rPr lang="en-US" smtClean="0"/>
              <a:t>43</a:t>
            </a:fld>
            <a:endParaRPr lang="en-US"/>
          </a:p>
        </p:txBody>
      </p:sp>
    </p:spTree>
    <p:extLst>
      <p:ext uri="{BB962C8B-B14F-4D97-AF65-F5344CB8AC3E}">
        <p14:creationId xmlns:p14="http://schemas.microsoft.com/office/powerpoint/2010/main" val="417496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4D25-63C2-40D1-A1FD-B31E96A318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D4886B-57E2-4C18-B4C0-D8C215F56F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D9058E-6CAC-494F-84C7-4AB67BA38DB0}"/>
              </a:ext>
            </a:extLst>
          </p:cNvPr>
          <p:cNvSpPr>
            <a:spLocks noGrp="1"/>
          </p:cNvSpPr>
          <p:nvPr>
            <p:ph type="dt" sz="half" idx="10"/>
          </p:nvPr>
        </p:nvSpPr>
        <p:spPr/>
        <p:txBody>
          <a:bodyPr/>
          <a:lstStyle/>
          <a:p>
            <a:fld id="{610DAC38-6AE4-4E89-B5E1-962E3368333A}" type="datetimeFigureOut">
              <a:rPr lang="en-US" smtClean="0"/>
              <a:t>4/18/23</a:t>
            </a:fld>
            <a:endParaRPr lang="en-US"/>
          </a:p>
        </p:txBody>
      </p:sp>
      <p:sp>
        <p:nvSpPr>
          <p:cNvPr id="5" name="Footer Placeholder 4">
            <a:extLst>
              <a:ext uri="{FF2B5EF4-FFF2-40B4-BE49-F238E27FC236}">
                <a16:creationId xmlns:a16="http://schemas.microsoft.com/office/drawing/2014/main" id="{2369C918-C902-46BA-9725-FF1A24F35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BC9CE0-02A7-4025-938B-D545733E2621}"/>
              </a:ext>
            </a:extLst>
          </p:cNvPr>
          <p:cNvSpPr>
            <a:spLocks noGrp="1"/>
          </p:cNvSpPr>
          <p:nvPr>
            <p:ph type="sldNum" sz="quarter" idx="12"/>
          </p:nvPr>
        </p:nvSpPr>
        <p:spPr/>
        <p:txBody>
          <a:bodyPr/>
          <a:lstStyle/>
          <a:p>
            <a:fld id="{F8A20385-B806-40AE-A27D-885DFE7BF0F5}" type="slidenum">
              <a:rPr lang="en-US" smtClean="0"/>
              <a:t>‹#›</a:t>
            </a:fld>
            <a:endParaRPr lang="en-US"/>
          </a:p>
        </p:txBody>
      </p:sp>
    </p:spTree>
    <p:extLst>
      <p:ext uri="{BB962C8B-B14F-4D97-AF65-F5344CB8AC3E}">
        <p14:creationId xmlns:p14="http://schemas.microsoft.com/office/powerpoint/2010/main" val="243646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720A-A43B-4E3B-96FF-085E2C5D53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43B41-B3F0-452D-A143-5F275CBC50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11A7E6-05F6-495A-BF08-E1EE00E18F01}"/>
              </a:ext>
            </a:extLst>
          </p:cNvPr>
          <p:cNvSpPr>
            <a:spLocks noGrp="1"/>
          </p:cNvSpPr>
          <p:nvPr>
            <p:ph type="dt" sz="half" idx="10"/>
          </p:nvPr>
        </p:nvSpPr>
        <p:spPr/>
        <p:txBody>
          <a:bodyPr/>
          <a:lstStyle/>
          <a:p>
            <a:fld id="{610DAC38-6AE4-4E89-B5E1-962E3368333A}" type="datetimeFigureOut">
              <a:rPr lang="en-US" smtClean="0"/>
              <a:t>4/18/23</a:t>
            </a:fld>
            <a:endParaRPr lang="en-US"/>
          </a:p>
        </p:txBody>
      </p:sp>
      <p:sp>
        <p:nvSpPr>
          <p:cNvPr id="5" name="Footer Placeholder 4">
            <a:extLst>
              <a:ext uri="{FF2B5EF4-FFF2-40B4-BE49-F238E27FC236}">
                <a16:creationId xmlns:a16="http://schemas.microsoft.com/office/drawing/2014/main" id="{1CE1C5CA-2626-43C5-BA51-FAB54506A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24CEF-3061-4E9A-9614-212DD6585A08}"/>
              </a:ext>
            </a:extLst>
          </p:cNvPr>
          <p:cNvSpPr>
            <a:spLocks noGrp="1"/>
          </p:cNvSpPr>
          <p:nvPr>
            <p:ph type="sldNum" sz="quarter" idx="12"/>
          </p:nvPr>
        </p:nvSpPr>
        <p:spPr/>
        <p:txBody>
          <a:bodyPr/>
          <a:lstStyle/>
          <a:p>
            <a:fld id="{F8A20385-B806-40AE-A27D-885DFE7BF0F5}" type="slidenum">
              <a:rPr lang="en-US" smtClean="0"/>
              <a:t>‹#›</a:t>
            </a:fld>
            <a:endParaRPr lang="en-US"/>
          </a:p>
        </p:txBody>
      </p:sp>
    </p:spTree>
    <p:extLst>
      <p:ext uri="{BB962C8B-B14F-4D97-AF65-F5344CB8AC3E}">
        <p14:creationId xmlns:p14="http://schemas.microsoft.com/office/powerpoint/2010/main" val="298497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FE3AE-DBEF-4799-AF6D-31F375C008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D50CF-CFEF-4EDB-BD4A-5609ADB628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F65DB-BDF6-48F7-8AA6-B90585502683}"/>
              </a:ext>
            </a:extLst>
          </p:cNvPr>
          <p:cNvSpPr>
            <a:spLocks noGrp="1"/>
          </p:cNvSpPr>
          <p:nvPr>
            <p:ph type="dt" sz="half" idx="10"/>
          </p:nvPr>
        </p:nvSpPr>
        <p:spPr/>
        <p:txBody>
          <a:bodyPr/>
          <a:lstStyle/>
          <a:p>
            <a:fld id="{610DAC38-6AE4-4E89-B5E1-962E3368333A}" type="datetimeFigureOut">
              <a:rPr lang="en-US" smtClean="0"/>
              <a:t>4/18/23</a:t>
            </a:fld>
            <a:endParaRPr lang="en-US"/>
          </a:p>
        </p:txBody>
      </p:sp>
      <p:sp>
        <p:nvSpPr>
          <p:cNvPr id="5" name="Footer Placeholder 4">
            <a:extLst>
              <a:ext uri="{FF2B5EF4-FFF2-40B4-BE49-F238E27FC236}">
                <a16:creationId xmlns:a16="http://schemas.microsoft.com/office/drawing/2014/main" id="{29C57722-E4D5-4043-99D4-CF580D290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BCD0E-2CB2-46B0-BE02-505C0661CE5A}"/>
              </a:ext>
            </a:extLst>
          </p:cNvPr>
          <p:cNvSpPr>
            <a:spLocks noGrp="1"/>
          </p:cNvSpPr>
          <p:nvPr>
            <p:ph type="sldNum" sz="quarter" idx="12"/>
          </p:nvPr>
        </p:nvSpPr>
        <p:spPr/>
        <p:txBody>
          <a:bodyPr/>
          <a:lstStyle/>
          <a:p>
            <a:fld id="{F8A20385-B806-40AE-A27D-885DFE7BF0F5}" type="slidenum">
              <a:rPr lang="en-US" smtClean="0"/>
              <a:t>‹#›</a:t>
            </a:fld>
            <a:endParaRPr lang="en-US"/>
          </a:p>
        </p:txBody>
      </p:sp>
    </p:spTree>
    <p:extLst>
      <p:ext uri="{BB962C8B-B14F-4D97-AF65-F5344CB8AC3E}">
        <p14:creationId xmlns:p14="http://schemas.microsoft.com/office/powerpoint/2010/main" val="522428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F5406E-B8C1-4040-993A-BC0B09586385}"/>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2" name="Title 1"/>
          <p:cNvSpPr>
            <a:spLocks noGrp="1"/>
          </p:cNvSpPr>
          <p:nvPr>
            <p:ph type="ctrTitle"/>
          </p:nvPr>
        </p:nvSpPr>
        <p:spPr>
          <a:xfrm>
            <a:off x="819888" y="180753"/>
            <a:ext cx="10363200" cy="1278771"/>
          </a:xfrm>
        </p:spPr>
        <p:txBody>
          <a:bodyPr anchor="b">
            <a:normAutofit/>
          </a:bodyPr>
          <a:lstStyle>
            <a:lvl1pPr algn="ctr">
              <a:lnSpc>
                <a:spcPct val="100000"/>
              </a:lnSpc>
              <a:defRPr sz="4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24000" y="1733816"/>
            <a:ext cx="9144000" cy="1365519"/>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Organization</a:t>
            </a:r>
          </a:p>
          <a:p>
            <a:r>
              <a:rPr lang="en-US" dirty="0"/>
              <a:t>Date</a:t>
            </a:r>
          </a:p>
        </p:txBody>
      </p:sp>
      <p:sp>
        <p:nvSpPr>
          <p:cNvPr id="12" name="Rectangle 7">
            <a:extLst>
              <a:ext uri="{FF2B5EF4-FFF2-40B4-BE49-F238E27FC236}">
                <a16:creationId xmlns:a16="http://schemas.microsoft.com/office/drawing/2014/main" id="{41F719E8-F0D6-0140-882E-E096AABE372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0" name="Picture 9">
            <a:extLst>
              <a:ext uri="{FF2B5EF4-FFF2-40B4-BE49-F238E27FC236}">
                <a16:creationId xmlns:a16="http://schemas.microsoft.com/office/drawing/2014/main" id="{4A63CBC9-E20A-8245-99BD-DB605651B0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pic>
        <p:nvPicPr>
          <p:cNvPr id="9" name="Picture 8">
            <a:extLst>
              <a:ext uri="{FF2B5EF4-FFF2-40B4-BE49-F238E27FC236}">
                <a16:creationId xmlns:a16="http://schemas.microsoft.com/office/drawing/2014/main" id="{E44A5ACE-9C0F-2B4A-8CC3-93D68996E4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Tree>
    <p:extLst>
      <p:ext uri="{BB962C8B-B14F-4D97-AF65-F5344CB8AC3E}">
        <p14:creationId xmlns:p14="http://schemas.microsoft.com/office/powerpoint/2010/main" val="390662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129" y="6213130"/>
            <a:ext cx="1542599" cy="389412"/>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32" name="Picture 31">
            <a:extLst>
              <a:ext uri="{FF2B5EF4-FFF2-40B4-BE49-F238E27FC236}">
                <a16:creationId xmlns:a16="http://schemas.microsoft.com/office/drawing/2014/main" id="{5AB9D514-6C77-C94E-AEF3-C25EE1867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pic>
        <p:nvPicPr>
          <p:cNvPr id="29" name="Picture 28">
            <a:extLst>
              <a:ext uri="{FF2B5EF4-FFF2-40B4-BE49-F238E27FC236}">
                <a16:creationId xmlns:a16="http://schemas.microsoft.com/office/drawing/2014/main" id="{1B819AD6-A282-3943-A36E-542D60E0CA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1850" y="217780"/>
            <a:ext cx="4270729" cy="740229"/>
          </a:xfrm>
          <a:prstGeom prst="rect">
            <a:avLst/>
          </a:prstGeom>
        </p:spPr>
      </p:pic>
    </p:spTree>
    <p:extLst>
      <p:ext uri="{BB962C8B-B14F-4D97-AF65-F5344CB8AC3E}">
        <p14:creationId xmlns:p14="http://schemas.microsoft.com/office/powerpoint/2010/main" val="370654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alpha val="39000"/>
          </a:schemeClr>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2480DC8-84AF-9940-98C4-E967F6EA00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pic>
        <p:nvPicPr>
          <p:cNvPr id="11" name="Picture Placeholder 7">
            <a:extLst>
              <a:ext uri="{FF2B5EF4-FFF2-40B4-BE49-F238E27FC236}">
                <a16:creationId xmlns:a16="http://schemas.microsoft.com/office/drawing/2014/main" id="{2F287230-7AF8-C343-930D-03259317BE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568" y="481219"/>
            <a:ext cx="11511917" cy="6275181"/>
          </a:xfrm>
          <a:prstGeom prst="rect">
            <a:avLst/>
          </a:prstGeom>
        </p:spPr>
      </p:pic>
    </p:spTree>
    <p:extLst>
      <p:ext uri="{BB962C8B-B14F-4D97-AF65-F5344CB8AC3E}">
        <p14:creationId xmlns:p14="http://schemas.microsoft.com/office/powerpoint/2010/main" val="3490616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00569"/>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66276"/>
            <a:ext cx="10515600" cy="409139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7201674-A195-4645-8BC3-78418DA9B604}"/>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2" name="Rectangle 7">
            <a:extLst>
              <a:ext uri="{FF2B5EF4-FFF2-40B4-BE49-F238E27FC236}">
                <a16:creationId xmlns:a16="http://schemas.microsoft.com/office/drawing/2014/main" id="{9EA24D1F-E10B-5945-96DD-C244DFC0DA42}"/>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3" name="Picture 12">
            <a:extLst>
              <a:ext uri="{FF2B5EF4-FFF2-40B4-BE49-F238E27FC236}">
                <a16:creationId xmlns:a16="http://schemas.microsoft.com/office/drawing/2014/main" id="{811DF743-D28B-7F4D-B2F0-60BC78719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Tree>
    <p:extLst>
      <p:ext uri="{BB962C8B-B14F-4D97-AF65-F5344CB8AC3E}">
        <p14:creationId xmlns:p14="http://schemas.microsoft.com/office/powerpoint/2010/main" val="2969448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9" y="3142320"/>
            <a:ext cx="10515600" cy="1039937"/>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717627" y="4182257"/>
            <a:ext cx="5632243" cy="2675744"/>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7">
            <a:extLst>
              <a:ext uri="{FF2B5EF4-FFF2-40B4-BE49-F238E27FC236}">
                <a16:creationId xmlns:a16="http://schemas.microsoft.com/office/drawing/2014/main" id="{88938D85-D565-EF47-A9B4-B2B1986E931A}"/>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4" name="Rectangle 7">
            <a:extLst>
              <a:ext uri="{FF2B5EF4-FFF2-40B4-BE49-F238E27FC236}">
                <a16:creationId xmlns:a16="http://schemas.microsoft.com/office/drawing/2014/main" id="{6C691A8E-147B-804B-8C97-D91EA75D0959}"/>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5" name="Picture 14">
            <a:extLst>
              <a:ext uri="{FF2B5EF4-FFF2-40B4-BE49-F238E27FC236}">
                <a16:creationId xmlns:a16="http://schemas.microsoft.com/office/drawing/2014/main" id="{9210ACF4-C33E-C849-A76A-A0C77724AC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6" name="Picture Placeholder 5">
            <a:extLst>
              <a:ext uri="{FF2B5EF4-FFF2-40B4-BE49-F238E27FC236}">
                <a16:creationId xmlns:a16="http://schemas.microsoft.com/office/drawing/2014/main" id="{CDDB861A-1C0A-7E4E-8EC1-B2F348B6F75C}"/>
              </a:ext>
            </a:extLst>
          </p:cNvPr>
          <p:cNvSpPr>
            <a:spLocks noGrp="1"/>
          </p:cNvSpPr>
          <p:nvPr>
            <p:ph type="pic" sz="quarter" idx="10"/>
          </p:nvPr>
        </p:nvSpPr>
        <p:spPr>
          <a:xfrm>
            <a:off x="833967" y="500063"/>
            <a:ext cx="10515600" cy="2641600"/>
          </a:xfrm>
        </p:spPr>
        <p:txBody>
          <a:bodyPr/>
          <a:lstStyle/>
          <a:p>
            <a:endParaRPr lang="en-US"/>
          </a:p>
        </p:txBody>
      </p:sp>
    </p:spTree>
    <p:extLst>
      <p:ext uri="{BB962C8B-B14F-4D97-AF65-F5344CB8AC3E}">
        <p14:creationId xmlns:p14="http://schemas.microsoft.com/office/powerpoint/2010/main" val="3397126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101623"/>
            <a:ext cx="10170929" cy="755951"/>
          </a:xfrm>
        </p:spPr>
        <p:txBody>
          <a:bodyPr anchor="b">
            <a:normAutofit/>
          </a:bodyPr>
          <a:lstStyle>
            <a:lvl1pP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C44A2387-68A8-E344-B87C-FAE7E7A627BD}"/>
              </a:ext>
            </a:extLst>
          </p:cNvPr>
          <p:cNvSpPr>
            <a:spLocks noGrp="1"/>
          </p:cNvSpPr>
          <p:nvPr>
            <p:ph idx="10"/>
          </p:nvPr>
        </p:nvSpPr>
        <p:spPr>
          <a:xfrm>
            <a:off x="831849" y="2001188"/>
            <a:ext cx="10515600" cy="2878111"/>
          </a:xfrm>
        </p:spPr>
        <p:txBody>
          <a:bodyPr/>
          <a:lstStyle>
            <a:lvl1pPr marL="0" indent="0">
              <a:buFontTx/>
              <a:buNone/>
              <a:defRPr>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6B8C76CC-C123-0D40-81F3-C061A12A9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sp>
        <p:nvSpPr>
          <p:cNvPr id="18" name="Rectangle 7">
            <a:extLst>
              <a:ext uri="{FF2B5EF4-FFF2-40B4-BE49-F238E27FC236}">
                <a16:creationId xmlns:a16="http://schemas.microsoft.com/office/drawing/2014/main" id="{05A1F2B1-7A02-614D-BFD5-FF2692E863C2}"/>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9" name="Rectangle 7">
            <a:extLst>
              <a:ext uri="{FF2B5EF4-FFF2-40B4-BE49-F238E27FC236}">
                <a16:creationId xmlns:a16="http://schemas.microsoft.com/office/drawing/2014/main" id="{3EE4E531-E85C-6343-931D-130499DA152E}"/>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0" name="Picture 19">
            <a:extLst>
              <a:ext uri="{FF2B5EF4-FFF2-40B4-BE49-F238E27FC236}">
                <a16:creationId xmlns:a16="http://schemas.microsoft.com/office/drawing/2014/main" id="{62915928-856A-3D4C-A3EA-4458E7FED0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4" name="Picture Placeholder 3">
            <a:extLst>
              <a:ext uri="{FF2B5EF4-FFF2-40B4-BE49-F238E27FC236}">
                <a16:creationId xmlns:a16="http://schemas.microsoft.com/office/drawing/2014/main" id="{87C06E4E-8E32-D844-B16C-62F8B226AECF}"/>
              </a:ext>
            </a:extLst>
          </p:cNvPr>
          <p:cNvSpPr>
            <a:spLocks noGrp="1"/>
          </p:cNvSpPr>
          <p:nvPr>
            <p:ph type="pic" sz="quarter" idx="11" hasCustomPrompt="1"/>
          </p:nvPr>
        </p:nvSpPr>
        <p:spPr>
          <a:xfrm>
            <a:off x="6026917" y="5948364"/>
            <a:ext cx="2487084" cy="814387"/>
          </a:xfrm>
        </p:spPr>
        <p:txBody>
          <a:bodyPr>
            <a:normAutofit/>
          </a:bodyPr>
          <a:lstStyle>
            <a:lvl1pPr>
              <a:defRPr sz="1200"/>
            </a:lvl1pPr>
          </a:lstStyle>
          <a:p>
            <a:r>
              <a:rPr lang="en-US" dirty="0"/>
              <a:t>Co-brand logo</a:t>
            </a:r>
          </a:p>
        </p:txBody>
      </p:sp>
      <p:sp>
        <p:nvSpPr>
          <p:cNvPr id="15" name="Picture Placeholder 3">
            <a:extLst>
              <a:ext uri="{FF2B5EF4-FFF2-40B4-BE49-F238E27FC236}">
                <a16:creationId xmlns:a16="http://schemas.microsoft.com/office/drawing/2014/main" id="{A21B017B-6FAB-DC4B-B307-D611831A6147}"/>
              </a:ext>
            </a:extLst>
          </p:cNvPr>
          <p:cNvSpPr>
            <a:spLocks noGrp="1"/>
          </p:cNvSpPr>
          <p:nvPr>
            <p:ph type="pic" sz="quarter" idx="12" hasCustomPrompt="1"/>
          </p:nvPr>
        </p:nvSpPr>
        <p:spPr>
          <a:xfrm>
            <a:off x="8860366" y="5948364"/>
            <a:ext cx="2487084" cy="814387"/>
          </a:xfrm>
        </p:spPr>
        <p:txBody>
          <a:bodyPr>
            <a:normAutofit/>
          </a:bodyPr>
          <a:lstStyle>
            <a:lvl1pPr>
              <a:defRPr sz="1200"/>
            </a:lvl1pPr>
          </a:lstStyle>
          <a:p>
            <a:r>
              <a:rPr lang="en-US" dirty="0"/>
              <a:t>Co-brand logo</a:t>
            </a:r>
          </a:p>
        </p:txBody>
      </p:sp>
    </p:spTree>
    <p:extLst>
      <p:ext uri="{BB962C8B-B14F-4D97-AF65-F5344CB8AC3E}">
        <p14:creationId xmlns:p14="http://schemas.microsoft.com/office/powerpoint/2010/main" val="1311968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4BF9D129-C78A-704E-A374-1C31B6D130AF}"/>
              </a:ext>
            </a:extLst>
          </p:cNvPr>
          <p:cNvSpPr>
            <a:spLocks noGrp="1"/>
          </p:cNvSpPr>
          <p:nvPr>
            <p:ph type="body" idx="10"/>
          </p:nvPr>
        </p:nvSpPr>
        <p:spPr>
          <a:xfrm>
            <a:off x="6145966" y="6108516"/>
            <a:ext cx="5201484" cy="595801"/>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Rectangle 7">
            <a:extLst>
              <a:ext uri="{FF2B5EF4-FFF2-40B4-BE49-F238E27FC236}">
                <a16:creationId xmlns:a16="http://schemas.microsoft.com/office/drawing/2014/main" id="{4A0C9817-B271-8840-9419-43C885351A93}"/>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4" name="Rectangle 7">
            <a:extLst>
              <a:ext uri="{FF2B5EF4-FFF2-40B4-BE49-F238E27FC236}">
                <a16:creationId xmlns:a16="http://schemas.microsoft.com/office/drawing/2014/main" id="{CA5335E9-B1A2-084A-A7DB-B1404114CAC8}"/>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5" name="Picture 14">
            <a:extLst>
              <a:ext uri="{FF2B5EF4-FFF2-40B4-BE49-F238E27FC236}">
                <a16:creationId xmlns:a16="http://schemas.microsoft.com/office/drawing/2014/main" id="{DBB88A80-D027-F340-8D18-577C224BD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Tree>
    <p:extLst>
      <p:ext uri="{BB962C8B-B14F-4D97-AF65-F5344CB8AC3E}">
        <p14:creationId xmlns:p14="http://schemas.microsoft.com/office/powerpoint/2010/main" val="3794822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9234" y="524657"/>
            <a:ext cx="10548073"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id="{FAF0C2A5-96A4-5642-B32C-D2B5DC963239}"/>
              </a:ext>
            </a:extLst>
          </p:cNvPr>
          <p:cNvSpPr/>
          <p:nvPr userDrawn="1"/>
        </p:nvSpPr>
        <p:spPr>
          <a:xfrm flipH="1">
            <a:off x="-7863" y="641527"/>
            <a:ext cx="1103057"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3" name="Rectangle 7">
            <a:extLst>
              <a:ext uri="{FF2B5EF4-FFF2-40B4-BE49-F238E27FC236}">
                <a16:creationId xmlns:a16="http://schemas.microsoft.com/office/drawing/2014/main" id="{D0C9A630-8116-5A4D-9FDA-548F13957760}"/>
              </a:ext>
            </a:extLst>
          </p:cNvPr>
          <p:cNvSpPr/>
          <p:nvPr userDrawn="1"/>
        </p:nvSpPr>
        <p:spPr>
          <a:xfrm>
            <a:off x="1" y="1"/>
            <a:ext cx="2350591"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9" name="Text Placeholder 2">
            <a:extLst>
              <a:ext uri="{FF2B5EF4-FFF2-40B4-BE49-F238E27FC236}">
                <a16:creationId xmlns:a16="http://schemas.microsoft.com/office/drawing/2014/main" id="{B13FEFC9-EDE3-6F4B-B2A8-A92AAB896197}"/>
              </a:ext>
            </a:extLst>
          </p:cNvPr>
          <p:cNvSpPr>
            <a:spLocks noGrp="1"/>
          </p:cNvSpPr>
          <p:nvPr>
            <p:ph type="body" idx="1"/>
          </p:nvPr>
        </p:nvSpPr>
        <p:spPr>
          <a:xfrm>
            <a:off x="1095194" y="2055917"/>
            <a:ext cx="106221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3">
            <a:extLst>
              <a:ext uri="{FF2B5EF4-FFF2-40B4-BE49-F238E27FC236}">
                <a16:creationId xmlns:a16="http://schemas.microsoft.com/office/drawing/2014/main" id="{1E25026A-0C93-E040-9C15-B6D59ACBD9F2}"/>
              </a:ext>
            </a:extLst>
          </p:cNvPr>
          <p:cNvSpPr>
            <a:spLocks noGrp="1"/>
          </p:cNvSpPr>
          <p:nvPr>
            <p:ph sz="half" idx="2"/>
          </p:nvPr>
        </p:nvSpPr>
        <p:spPr>
          <a:xfrm>
            <a:off x="1095194" y="2879829"/>
            <a:ext cx="10622113"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Oval 22">
            <a:extLst>
              <a:ext uri="{FF2B5EF4-FFF2-40B4-BE49-F238E27FC236}">
                <a16:creationId xmlns:a16="http://schemas.microsoft.com/office/drawing/2014/main" id="{3CA0726A-FA22-5047-973C-9FA7A3EA3B41}"/>
              </a:ext>
            </a:extLst>
          </p:cNvPr>
          <p:cNvSpPr/>
          <p:nvPr userDrawn="1"/>
        </p:nvSpPr>
        <p:spPr>
          <a:xfrm>
            <a:off x="174988" y="2307945"/>
            <a:ext cx="832893" cy="624670"/>
          </a:xfrm>
          <a:prstGeom prst="ellipse">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96AE42D8-B490-A347-A7BA-5CF79DB61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10940432" y="1147783"/>
            <a:ext cx="2057355" cy="54984"/>
          </a:xfrm>
          <a:prstGeom prst="rect">
            <a:avLst/>
          </a:prstGeom>
        </p:spPr>
      </p:pic>
    </p:spTree>
    <p:extLst>
      <p:ext uri="{BB962C8B-B14F-4D97-AF65-F5344CB8AC3E}">
        <p14:creationId xmlns:p14="http://schemas.microsoft.com/office/powerpoint/2010/main" val="327733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2F15-43CA-4B30-A1DC-F3C823A627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F3DC25-1F61-402F-8478-0875CA5018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981A5-571E-4E40-B2BD-5627BCD20EDF}"/>
              </a:ext>
            </a:extLst>
          </p:cNvPr>
          <p:cNvSpPr>
            <a:spLocks noGrp="1"/>
          </p:cNvSpPr>
          <p:nvPr>
            <p:ph type="dt" sz="half" idx="10"/>
          </p:nvPr>
        </p:nvSpPr>
        <p:spPr/>
        <p:txBody>
          <a:bodyPr/>
          <a:lstStyle/>
          <a:p>
            <a:fld id="{610DAC38-6AE4-4E89-B5E1-962E3368333A}" type="datetimeFigureOut">
              <a:rPr lang="en-US" smtClean="0"/>
              <a:t>4/18/23</a:t>
            </a:fld>
            <a:endParaRPr lang="en-US"/>
          </a:p>
        </p:txBody>
      </p:sp>
      <p:sp>
        <p:nvSpPr>
          <p:cNvPr id="5" name="Footer Placeholder 4">
            <a:extLst>
              <a:ext uri="{FF2B5EF4-FFF2-40B4-BE49-F238E27FC236}">
                <a16:creationId xmlns:a16="http://schemas.microsoft.com/office/drawing/2014/main" id="{48038B99-4F96-4076-8564-533EED738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EBA98-DB0F-4E25-94C1-590875028194}"/>
              </a:ext>
            </a:extLst>
          </p:cNvPr>
          <p:cNvSpPr>
            <a:spLocks noGrp="1"/>
          </p:cNvSpPr>
          <p:nvPr>
            <p:ph type="sldNum" sz="quarter" idx="12"/>
          </p:nvPr>
        </p:nvSpPr>
        <p:spPr/>
        <p:txBody>
          <a:bodyPr/>
          <a:lstStyle/>
          <a:p>
            <a:fld id="{F8A20385-B806-40AE-A27D-885DFE7BF0F5}" type="slidenum">
              <a:rPr lang="en-US" smtClean="0"/>
              <a:t>‹#›</a:t>
            </a:fld>
            <a:endParaRPr lang="en-US"/>
          </a:p>
        </p:txBody>
      </p:sp>
    </p:spTree>
    <p:extLst>
      <p:ext uri="{BB962C8B-B14F-4D97-AF65-F5344CB8AC3E}">
        <p14:creationId xmlns:p14="http://schemas.microsoft.com/office/powerpoint/2010/main" val="4236419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alpha val="39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EEE64A-84E7-3441-9BD8-261D109D3C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906" y="6374013"/>
            <a:ext cx="1542599" cy="389412"/>
          </a:xfrm>
          <a:prstGeom prst="rect">
            <a:avLst/>
          </a:prstGeom>
        </p:spPr>
      </p:pic>
      <p:sp>
        <p:nvSpPr>
          <p:cNvPr id="2" name="Title 1"/>
          <p:cNvSpPr>
            <a:spLocks noGrp="1"/>
          </p:cNvSpPr>
          <p:nvPr>
            <p:ph type="title"/>
          </p:nvPr>
        </p:nvSpPr>
        <p:spPr>
          <a:xfrm>
            <a:off x="1070674" y="3618678"/>
            <a:ext cx="9842167" cy="951875"/>
          </a:xfrm>
        </p:spPr>
        <p:txBody>
          <a:bodyPr>
            <a:normAutofit/>
          </a:bodyPr>
          <a:lstStyle>
            <a:lvl1pPr>
              <a:lnSpc>
                <a:spcPct val="100000"/>
              </a:lnSpc>
              <a:defRPr sz="2800"/>
            </a:lvl1pPr>
          </a:lstStyle>
          <a:p>
            <a:r>
              <a:rPr lang="en-US" dirty="0"/>
              <a:t>Click to edit Master title style</a:t>
            </a:r>
          </a:p>
        </p:txBody>
      </p:sp>
      <p:sp>
        <p:nvSpPr>
          <p:cNvPr id="17" name="Rectangle 7">
            <a:extLst>
              <a:ext uri="{FF2B5EF4-FFF2-40B4-BE49-F238E27FC236}">
                <a16:creationId xmlns:a16="http://schemas.microsoft.com/office/drawing/2014/main" id="{23D587AD-BA70-5D4A-8AAA-F15FB588AC1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9" name="Rectangle 7">
            <a:extLst>
              <a:ext uri="{FF2B5EF4-FFF2-40B4-BE49-F238E27FC236}">
                <a16:creationId xmlns:a16="http://schemas.microsoft.com/office/drawing/2014/main" id="{6561F16C-7B12-EF4F-BF71-F8BF0942987D}"/>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0" name="Picture 19">
            <a:extLst>
              <a:ext uri="{FF2B5EF4-FFF2-40B4-BE49-F238E27FC236}">
                <a16:creationId xmlns:a16="http://schemas.microsoft.com/office/drawing/2014/main" id="{D2480DC8-84AF-9940-98C4-E967F6EA00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4" name="Picture Placeholder 3">
            <a:extLst>
              <a:ext uri="{FF2B5EF4-FFF2-40B4-BE49-F238E27FC236}">
                <a16:creationId xmlns:a16="http://schemas.microsoft.com/office/drawing/2014/main" id="{24868C9A-55DF-9B4E-B7D5-B3C6D41B5177}"/>
              </a:ext>
            </a:extLst>
          </p:cNvPr>
          <p:cNvSpPr>
            <a:spLocks noGrp="1"/>
          </p:cNvSpPr>
          <p:nvPr>
            <p:ph type="pic" sz="quarter" idx="10" hasCustomPrompt="1"/>
          </p:nvPr>
        </p:nvSpPr>
        <p:spPr>
          <a:xfrm>
            <a:off x="0" y="1"/>
            <a:ext cx="12183533" cy="3617913"/>
          </a:xfrm>
        </p:spPr>
        <p:txBody>
          <a:bodyPr/>
          <a:lstStyle/>
          <a:p>
            <a:r>
              <a:rPr lang="en-US" dirty="0"/>
              <a:t>Insert picture</a:t>
            </a:r>
          </a:p>
        </p:txBody>
      </p:sp>
    </p:spTree>
    <p:extLst>
      <p:ext uri="{BB962C8B-B14F-4D97-AF65-F5344CB8AC3E}">
        <p14:creationId xmlns:p14="http://schemas.microsoft.com/office/powerpoint/2010/main" val="1051681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6"/>
            <a:ext cx="12184139"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a:extLst>
              <a:ext uri="{FF2B5EF4-FFF2-40B4-BE49-F238E27FC236}">
                <a16:creationId xmlns:a16="http://schemas.microsoft.com/office/drawing/2014/main" id="{9DD8CF64-BF0E-D342-AE7B-773E2375177B}"/>
              </a:ext>
            </a:extLst>
          </p:cNvPr>
          <p:cNvSpPr/>
          <p:nvPr userDrawn="1"/>
        </p:nvSpPr>
        <p:spPr>
          <a:xfrm>
            <a:off x="5717627" y="4287188"/>
            <a:ext cx="6474373" cy="2570813"/>
          </a:xfrm>
          <a:prstGeom prst="rect">
            <a:avLst/>
          </a:prstGeom>
          <a:solidFill>
            <a:srgbClr val="7D7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129" y="6213130"/>
            <a:ext cx="1542599" cy="389412"/>
          </a:xfrm>
          <a:prstGeom prst="rect">
            <a:avLst/>
          </a:prstGeom>
        </p:spPr>
      </p:pic>
      <p:pic>
        <p:nvPicPr>
          <p:cNvPr id="22" name="Picture 21">
            <a:extLst>
              <a:ext uri="{FF2B5EF4-FFF2-40B4-BE49-F238E27FC236}">
                <a16:creationId xmlns:a16="http://schemas.microsoft.com/office/drawing/2014/main" id="{68E2E997-0DA2-1B44-B389-3065F387FF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201" t="24183" b="50155"/>
          <a:stretch/>
        </p:blipFill>
        <p:spPr>
          <a:xfrm>
            <a:off x="6335280" y="6142477"/>
            <a:ext cx="973016" cy="643130"/>
          </a:xfrm>
          <a:prstGeom prst="rect">
            <a:avLst/>
          </a:prstGeom>
        </p:spPr>
      </p:pic>
      <p:pic>
        <p:nvPicPr>
          <p:cNvPr id="23" name="Picture 22">
            <a:extLst>
              <a:ext uri="{FF2B5EF4-FFF2-40B4-BE49-F238E27FC236}">
                <a16:creationId xmlns:a16="http://schemas.microsoft.com/office/drawing/2014/main" id="{243CF106-4F01-9F4A-9623-13597723C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600" t="50472" r="39600" b="23866"/>
          <a:stretch/>
        </p:blipFill>
        <p:spPr>
          <a:xfrm>
            <a:off x="6335280" y="5584424"/>
            <a:ext cx="973016" cy="643130"/>
          </a:xfrm>
          <a:prstGeom prst="rect">
            <a:avLst/>
          </a:prstGeom>
        </p:spPr>
      </p:pic>
      <p:pic>
        <p:nvPicPr>
          <p:cNvPr id="24" name="Picture 23">
            <a:extLst>
              <a:ext uri="{FF2B5EF4-FFF2-40B4-BE49-F238E27FC236}">
                <a16:creationId xmlns:a16="http://schemas.microsoft.com/office/drawing/2014/main" id="{D9064BA6-E420-BB46-A71D-6892939067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4" t="25573" r="78707" b="48765"/>
          <a:stretch/>
        </p:blipFill>
        <p:spPr>
          <a:xfrm>
            <a:off x="6335280" y="4992754"/>
            <a:ext cx="973016" cy="643130"/>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5717628"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32" name="Picture 31">
            <a:extLst>
              <a:ext uri="{FF2B5EF4-FFF2-40B4-BE49-F238E27FC236}">
                <a16:creationId xmlns:a16="http://schemas.microsoft.com/office/drawing/2014/main" id="{5AB9D514-6C77-C94E-AEF3-C25EE1867A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flipV="1">
            <a:off x="-787112" y="5571737"/>
            <a:ext cx="2057355" cy="54984"/>
          </a:xfrm>
          <a:prstGeom prst="rect">
            <a:avLst/>
          </a:prstGeom>
        </p:spPr>
      </p:pic>
      <p:sp>
        <p:nvSpPr>
          <p:cNvPr id="33" name="Text Placeholder 2">
            <a:extLst>
              <a:ext uri="{FF2B5EF4-FFF2-40B4-BE49-F238E27FC236}">
                <a16:creationId xmlns:a16="http://schemas.microsoft.com/office/drawing/2014/main" id="{5B5771B3-578C-F24A-8B82-88EAC5672D39}"/>
              </a:ext>
            </a:extLst>
          </p:cNvPr>
          <p:cNvSpPr txBox="1">
            <a:spLocks/>
          </p:cNvSpPr>
          <p:nvPr userDrawn="1"/>
        </p:nvSpPr>
        <p:spPr>
          <a:xfrm>
            <a:off x="6336870" y="4527032"/>
            <a:ext cx="3553551" cy="44220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t>CONNECT WITH US</a:t>
            </a:r>
          </a:p>
        </p:txBody>
      </p:sp>
    </p:spTree>
    <p:extLst>
      <p:ext uri="{BB962C8B-B14F-4D97-AF65-F5344CB8AC3E}">
        <p14:creationId xmlns:p14="http://schemas.microsoft.com/office/powerpoint/2010/main" val="45408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93FC-BECF-4C69-878B-77026A0A91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9A0D73-9CDF-4EA5-A652-4DBA6D016E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7D9C2B-2FFC-4118-B6EC-93E4FD3DD613}"/>
              </a:ext>
            </a:extLst>
          </p:cNvPr>
          <p:cNvSpPr>
            <a:spLocks noGrp="1"/>
          </p:cNvSpPr>
          <p:nvPr>
            <p:ph type="dt" sz="half" idx="10"/>
          </p:nvPr>
        </p:nvSpPr>
        <p:spPr/>
        <p:txBody>
          <a:bodyPr/>
          <a:lstStyle/>
          <a:p>
            <a:fld id="{610DAC38-6AE4-4E89-B5E1-962E3368333A}" type="datetimeFigureOut">
              <a:rPr lang="en-US" smtClean="0"/>
              <a:t>4/18/23</a:t>
            </a:fld>
            <a:endParaRPr lang="en-US"/>
          </a:p>
        </p:txBody>
      </p:sp>
      <p:sp>
        <p:nvSpPr>
          <p:cNvPr id="5" name="Footer Placeholder 4">
            <a:extLst>
              <a:ext uri="{FF2B5EF4-FFF2-40B4-BE49-F238E27FC236}">
                <a16:creationId xmlns:a16="http://schemas.microsoft.com/office/drawing/2014/main" id="{EF91ACAC-8AE3-42CB-AB44-9E22CE200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1342C-8BE8-4D02-B678-E655E9C2202D}"/>
              </a:ext>
            </a:extLst>
          </p:cNvPr>
          <p:cNvSpPr>
            <a:spLocks noGrp="1"/>
          </p:cNvSpPr>
          <p:nvPr>
            <p:ph type="sldNum" sz="quarter" idx="12"/>
          </p:nvPr>
        </p:nvSpPr>
        <p:spPr/>
        <p:txBody>
          <a:bodyPr/>
          <a:lstStyle/>
          <a:p>
            <a:fld id="{F8A20385-B806-40AE-A27D-885DFE7BF0F5}" type="slidenum">
              <a:rPr lang="en-US" smtClean="0"/>
              <a:t>‹#›</a:t>
            </a:fld>
            <a:endParaRPr lang="en-US"/>
          </a:p>
        </p:txBody>
      </p:sp>
    </p:spTree>
    <p:extLst>
      <p:ext uri="{BB962C8B-B14F-4D97-AF65-F5344CB8AC3E}">
        <p14:creationId xmlns:p14="http://schemas.microsoft.com/office/powerpoint/2010/main" val="134148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8119-6A41-422A-81FC-280AA739BD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852118-48DD-434B-858E-19E05C530D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0C4B6E-3F02-4440-815F-3AEE0FEE77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AF1BD0-78A6-47AA-B8E0-174E71DF2EBD}"/>
              </a:ext>
            </a:extLst>
          </p:cNvPr>
          <p:cNvSpPr>
            <a:spLocks noGrp="1"/>
          </p:cNvSpPr>
          <p:nvPr>
            <p:ph type="dt" sz="half" idx="10"/>
          </p:nvPr>
        </p:nvSpPr>
        <p:spPr/>
        <p:txBody>
          <a:bodyPr/>
          <a:lstStyle/>
          <a:p>
            <a:fld id="{610DAC38-6AE4-4E89-B5E1-962E3368333A}" type="datetimeFigureOut">
              <a:rPr lang="en-US" smtClean="0"/>
              <a:t>4/18/23</a:t>
            </a:fld>
            <a:endParaRPr lang="en-US"/>
          </a:p>
        </p:txBody>
      </p:sp>
      <p:sp>
        <p:nvSpPr>
          <p:cNvPr id="6" name="Footer Placeholder 5">
            <a:extLst>
              <a:ext uri="{FF2B5EF4-FFF2-40B4-BE49-F238E27FC236}">
                <a16:creationId xmlns:a16="http://schemas.microsoft.com/office/drawing/2014/main" id="{424FEA0B-A807-470B-8457-02D83DD39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71B8-5BEF-4260-9FD8-8FC1915C4B29}"/>
              </a:ext>
            </a:extLst>
          </p:cNvPr>
          <p:cNvSpPr>
            <a:spLocks noGrp="1"/>
          </p:cNvSpPr>
          <p:nvPr>
            <p:ph type="sldNum" sz="quarter" idx="12"/>
          </p:nvPr>
        </p:nvSpPr>
        <p:spPr/>
        <p:txBody>
          <a:bodyPr/>
          <a:lstStyle/>
          <a:p>
            <a:fld id="{F8A20385-B806-40AE-A27D-885DFE7BF0F5}" type="slidenum">
              <a:rPr lang="en-US" smtClean="0"/>
              <a:t>‹#›</a:t>
            </a:fld>
            <a:endParaRPr lang="en-US"/>
          </a:p>
        </p:txBody>
      </p:sp>
    </p:spTree>
    <p:extLst>
      <p:ext uri="{BB962C8B-B14F-4D97-AF65-F5344CB8AC3E}">
        <p14:creationId xmlns:p14="http://schemas.microsoft.com/office/powerpoint/2010/main" val="28040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E1CB-ECEB-41B6-A8FE-B23264E251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467B84-A964-4D57-9BC6-FF6927EBF6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F59F70-EB0F-4BCC-B6F9-2B62BDEA20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6C69BD-9550-419B-857C-7AE823112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1BEB1B-C986-400E-8667-C48F68533F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926C04-EE7C-4580-9492-66E7E4355A17}"/>
              </a:ext>
            </a:extLst>
          </p:cNvPr>
          <p:cNvSpPr>
            <a:spLocks noGrp="1"/>
          </p:cNvSpPr>
          <p:nvPr>
            <p:ph type="dt" sz="half" idx="10"/>
          </p:nvPr>
        </p:nvSpPr>
        <p:spPr/>
        <p:txBody>
          <a:bodyPr/>
          <a:lstStyle/>
          <a:p>
            <a:fld id="{610DAC38-6AE4-4E89-B5E1-962E3368333A}" type="datetimeFigureOut">
              <a:rPr lang="en-US" smtClean="0"/>
              <a:t>4/18/23</a:t>
            </a:fld>
            <a:endParaRPr lang="en-US"/>
          </a:p>
        </p:txBody>
      </p:sp>
      <p:sp>
        <p:nvSpPr>
          <p:cNvPr id="8" name="Footer Placeholder 7">
            <a:extLst>
              <a:ext uri="{FF2B5EF4-FFF2-40B4-BE49-F238E27FC236}">
                <a16:creationId xmlns:a16="http://schemas.microsoft.com/office/drawing/2014/main" id="{BFE24460-2E9B-462E-AACF-84774AF9E8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3074A5-45CA-426A-BCB7-C18C527E27FA}"/>
              </a:ext>
            </a:extLst>
          </p:cNvPr>
          <p:cNvSpPr>
            <a:spLocks noGrp="1"/>
          </p:cNvSpPr>
          <p:nvPr>
            <p:ph type="sldNum" sz="quarter" idx="12"/>
          </p:nvPr>
        </p:nvSpPr>
        <p:spPr/>
        <p:txBody>
          <a:bodyPr/>
          <a:lstStyle/>
          <a:p>
            <a:fld id="{F8A20385-B806-40AE-A27D-885DFE7BF0F5}" type="slidenum">
              <a:rPr lang="en-US" smtClean="0"/>
              <a:t>‹#›</a:t>
            </a:fld>
            <a:endParaRPr lang="en-US"/>
          </a:p>
        </p:txBody>
      </p:sp>
    </p:spTree>
    <p:extLst>
      <p:ext uri="{BB962C8B-B14F-4D97-AF65-F5344CB8AC3E}">
        <p14:creationId xmlns:p14="http://schemas.microsoft.com/office/powerpoint/2010/main" val="254522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BC6F-F9E5-4A66-94CB-D88E834957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3A3478-26B1-4AE9-A05A-32F46302B811}"/>
              </a:ext>
            </a:extLst>
          </p:cNvPr>
          <p:cNvSpPr>
            <a:spLocks noGrp="1"/>
          </p:cNvSpPr>
          <p:nvPr>
            <p:ph type="dt" sz="half" idx="10"/>
          </p:nvPr>
        </p:nvSpPr>
        <p:spPr/>
        <p:txBody>
          <a:bodyPr/>
          <a:lstStyle/>
          <a:p>
            <a:fld id="{610DAC38-6AE4-4E89-B5E1-962E3368333A}" type="datetimeFigureOut">
              <a:rPr lang="en-US" smtClean="0"/>
              <a:t>4/18/23</a:t>
            </a:fld>
            <a:endParaRPr lang="en-US"/>
          </a:p>
        </p:txBody>
      </p:sp>
      <p:sp>
        <p:nvSpPr>
          <p:cNvPr id="4" name="Footer Placeholder 3">
            <a:extLst>
              <a:ext uri="{FF2B5EF4-FFF2-40B4-BE49-F238E27FC236}">
                <a16:creationId xmlns:a16="http://schemas.microsoft.com/office/drawing/2014/main" id="{6AF944CF-90B1-40D9-8DA2-A29D014341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F999EA-D31B-421B-BDB9-7D67811B0077}"/>
              </a:ext>
            </a:extLst>
          </p:cNvPr>
          <p:cNvSpPr>
            <a:spLocks noGrp="1"/>
          </p:cNvSpPr>
          <p:nvPr>
            <p:ph type="sldNum" sz="quarter" idx="12"/>
          </p:nvPr>
        </p:nvSpPr>
        <p:spPr/>
        <p:txBody>
          <a:bodyPr/>
          <a:lstStyle/>
          <a:p>
            <a:fld id="{F8A20385-B806-40AE-A27D-885DFE7BF0F5}" type="slidenum">
              <a:rPr lang="en-US" smtClean="0"/>
              <a:t>‹#›</a:t>
            </a:fld>
            <a:endParaRPr lang="en-US"/>
          </a:p>
        </p:txBody>
      </p:sp>
    </p:spTree>
    <p:extLst>
      <p:ext uri="{BB962C8B-B14F-4D97-AF65-F5344CB8AC3E}">
        <p14:creationId xmlns:p14="http://schemas.microsoft.com/office/powerpoint/2010/main" val="2326952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29A1B9-B670-4BC1-A72B-B279E1DA5272}"/>
              </a:ext>
            </a:extLst>
          </p:cNvPr>
          <p:cNvSpPr>
            <a:spLocks noGrp="1"/>
          </p:cNvSpPr>
          <p:nvPr>
            <p:ph type="dt" sz="half" idx="10"/>
          </p:nvPr>
        </p:nvSpPr>
        <p:spPr/>
        <p:txBody>
          <a:bodyPr/>
          <a:lstStyle/>
          <a:p>
            <a:fld id="{610DAC38-6AE4-4E89-B5E1-962E3368333A}" type="datetimeFigureOut">
              <a:rPr lang="en-US" smtClean="0"/>
              <a:t>4/18/23</a:t>
            </a:fld>
            <a:endParaRPr lang="en-US"/>
          </a:p>
        </p:txBody>
      </p:sp>
      <p:sp>
        <p:nvSpPr>
          <p:cNvPr id="3" name="Footer Placeholder 2">
            <a:extLst>
              <a:ext uri="{FF2B5EF4-FFF2-40B4-BE49-F238E27FC236}">
                <a16:creationId xmlns:a16="http://schemas.microsoft.com/office/drawing/2014/main" id="{B4700EA4-61E1-4EC9-A113-3874D1A30C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A91EF4-A828-4BF9-B3F5-30464C2B936C}"/>
              </a:ext>
            </a:extLst>
          </p:cNvPr>
          <p:cNvSpPr>
            <a:spLocks noGrp="1"/>
          </p:cNvSpPr>
          <p:nvPr>
            <p:ph type="sldNum" sz="quarter" idx="12"/>
          </p:nvPr>
        </p:nvSpPr>
        <p:spPr/>
        <p:txBody>
          <a:bodyPr/>
          <a:lstStyle/>
          <a:p>
            <a:fld id="{F8A20385-B806-40AE-A27D-885DFE7BF0F5}" type="slidenum">
              <a:rPr lang="en-US" smtClean="0"/>
              <a:t>‹#›</a:t>
            </a:fld>
            <a:endParaRPr lang="en-US"/>
          </a:p>
        </p:txBody>
      </p:sp>
    </p:spTree>
    <p:extLst>
      <p:ext uri="{BB962C8B-B14F-4D97-AF65-F5344CB8AC3E}">
        <p14:creationId xmlns:p14="http://schemas.microsoft.com/office/powerpoint/2010/main" val="1285138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1EA8A-D51C-4C2F-A77E-6A93BAD0A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D6CF09-DF18-41D5-9160-02BCE51F93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D346BA-44E8-47FC-9E14-AFE79CB04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D9496-71F9-4DD3-BA3E-EBD6A4B02A2D}"/>
              </a:ext>
            </a:extLst>
          </p:cNvPr>
          <p:cNvSpPr>
            <a:spLocks noGrp="1"/>
          </p:cNvSpPr>
          <p:nvPr>
            <p:ph type="dt" sz="half" idx="10"/>
          </p:nvPr>
        </p:nvSpPr>
        <p:spPr/>
        <p:txBody>
          <a:bodyPr/>
          <a:lstStyle/>
          <a:p>
            <a:fld id="{610DAC38-6AE4-4E89-B5E1-962E3368333A}" type="datetimeFigureOut">
              <a:rPr lang="en-US" smtClean="0"/>
              <a:t>4/18/23</a:t>
            </a:fld>
            <a:endParaRPr lang="en-US"/>
          </a:p>
        </p:txBody>
      </p:sp>
      <p:sp>
        <p:nvSpPr>
          <p:cNvPr id="6" name="Footer Placeholder 5">
            <a:extLst>
              <a:ext uri="{FF2B5EF4-FFF2-40B4-BE49-F238E27FC236}">
                <a16:creationId xmlns:a16="http://schemas.microsoft.com/office/drawing/2014/main" id="{19ACF4B9-5040-4676-BFF9-2428FE0E2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B03B7-580C-497A-AAF7-2DC908E3C2EE}"/>
              </a:ext>
            </a:extLst>
          </p:cNvPr>
          <p:cNvSpPr>
            <a:spLocks noGrp="1"/>
          </p:cNvSpPr>
          <p:nvPr>
            <p:ph type="sldNum" sz="quarter" idx="12"/>
          </p:nvPr>
        </p:nvSpPr>
        <p:spPr/>
        <p:txBody>
          <a:bodyPr/>
          <a:lstStyle/>
          <a:p>
            <a:fld id="{F8A20385-B806-40AE-A27D-885DFE7BF0F5}" type="slidenum">
              <a:rPr lang="en-US" smtClean="0"/>
              <a:t>‹#›</a:t>
            </a:fld>
            <a:endParaRPr lang="en-US"/>
          </a:p>
        </p:txBody>
      </p:sp>
    </p:spTree>
    <p:extLst>
      <p:ext uri="{BB962C8B-B14F-4D97-AF65-F5344CB8AC3E}">
        <p14:creationId xmlns:p14="http://schemas.microsoft.com/office/powerpoint/2010/main" val="166687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A948-2984-467B-B7A5-2BF059432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1E137-ED98-41FE-B1F5-14DB52E3C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1CF594-A6A3-431D-A71B-287B8E47F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CDF5F-940D-4345-8A43-E4CB047A6505}"/>
              </a:ext>
            </a:extLst>
          </p:cNvPr>
          <p:cNvSpPr>
            <a:spLocks noGrp="1"/>
          </p:cNvSpPr>
          <p:nvPr>
            <p:ph type="dt" sz="half" idx="10"/>
          </p:nvPr>
        </p:nvSpPr>
        <p:spPr/>
        <p:txBody>
          <a:bodyPr/>
          <a:lstStyle/>
          <a:p>
            <a:fld id="{610DAC38-6AE4-4E89-B5E1-962E3368333A}" type="datetimeFigureOut">
              <a:rPr lang="en-US" smtClean="0"/>
              <a:t>4/18/23</a:t>
            </a:fld>
            <a:endParaRPr lang="en-US"/>
          </a:p>
        </p:txBody>
      </p:sp>
      <p:sp>
        <p:nvSpPr>
          <p:cNvPr id="6" name="Footer Placeholder 5">
            <a:extLst>
              <a:ext uri="{FF2B5EF4-FFF2-40B4-BE49-F238E27FC236}">
                <a16:creationId xmlns:a16="http://schemas.microsoft.com/office/drawing/2014/main" id="{FAF0CF4C-5B4A-4B2F-9138-3E73555BA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8AEAFE-44E9-4836-88B5-B74835B5D961}"/>
              </a:ext>
            </a:extLst>
          </p:cNvPr>
          <p:cNvSpPr>
            <a:spLocks noGrp="1"/>
          </p:cNvSpPr>
          <p:nvPr>
            <p:ph type="sldNum" sz="quarter" idx="12"/>
          </p:nvPr>
        </p:nvSpPr>
        <p:spPr/>
        <p:txBody>
          <a:bodyPr/>
          <a:lstStyle/>
          <a:p>
            <a:fld id="{F8A20385-B806-40AE-A27D-885DFE7BF0F5}" type="slidenum">
              <a:rPr lang="en-US" smtClean="0"/>
              <a:t>‹#›</a:t>
            </a:fld>
            <a:endParaRPr lang="en-US"/>
          </a:p>
        </p:txBody>
      </p:sp>
    </p:spTree>
    <p:extLst>
      <p:ext uri="{BB962C8B-B14F-4D97-AF65-F5344CB8AC3E}">
        <p14:creationId xmlns:p14="http://schemas.microsoft.com/office/powerpoint/2010/main" val="61509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6096F-F8E6-4B73-85AF-2B4A91257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42C58D-9470-4ACF-A46E-7DABAE98F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5123C-B77C-49AC-9A27-71424DEC7D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DAC38-6AE4-4E89-B5E1-962E3368333A}" type="datetimeFigureOut">
              <a:rPr lang="en-US" smtClean="0"/>
              <a:t>4/18/23</a:t>
            </a:fld>
            <a:endParaRPr lang="en-US"/>
          </a:p>
        </p:txBody>
      </p:sp>
      <p:sp>
        <p:nvSpPr>
          <p:cNvPr id="5" name="Footer Placeholder 4">
            <a:extLst>
              <a:ext uri="{FF2B5EF4-FFF2-40B4-BE49-F238E27FC236}">
                <a16:creationId xmlns:a16="http://schemas.microsoft.com/office/drawing/2014/main" id="{5FEABB8B-D3F0-4D78-87AF-3C77EA10D0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FEE0A1-87A7-4CAA-9E8D-A939BF31D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20385-B806-40AE-A27D-885DFE7BF0F5}" type="slidenum">
              <a:rPr lang="en-US" smtClean="0"/>
              <a:t>‹#›</a:t>
            </a:fld>
            <a:endParaRPr lang="en-US"/>
          </a:p>
        </p:txBody>
      </p:sp>
    </p:spTree>
    <p:extLst>
      <p:ext uri="{BB962C8B-B14F-4D97-AF65-F5344CB8AC3E}">
        <p14:creationId xmlns:p14="http://schemas.microsoft.com/office/powerpoint/2010/main" val="1981066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4/18/23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514966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mc/articles/PMC8437902/#CR15" TargetMode="External"/><Relationship Id="rId2" Type="http://schemas.openxmlformats.org/officeDocument/2006/relationships/hyperlink" Target="https://pubmed.ncbi.nlm.nih.gov/?term=Anti%C4%87%20A%5BAuthor%5D" TargetMode="Externa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hyperlink" Target="https://www.ncbi.nlm.nih.gov/pmc/articles/PMC8437902/#CR57"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ncbi.nlm.nih.gov/pmc/articles/PMC8437902/#CR2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hyperlink" Target="mailto:newengland@mhttcnetwork.org" TargetMode="External"/><Relationship Id="rId4" Type="http://schemas.openxmlformats.org/officeDocument/2006/relationships/image" Target="../media/image8.png"/><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journals.sagepub.com/doi/full/10.1177/1540415319828265" TargetMode="External"/><Relationship Id="rId2" Type="http://schemas.openxmlformats.org/officeDocument/2006/relationships/hyperlink" Target="https://www.researchgate.net/publication/277587980_Stigma_toward_Mental_Illness_in_Latin_America_and_the_Caribbean_A_systematic_review" TargetMode="External"/><Relationship Id="rId1" Type="http://schemas.openxmlformats.org/officeDocument/2006/relationships/slideLayout" Target="../slideLayouts/slideLayout2.xml"/><Relationship Id="rId4" Type="http://schemas.openxmlformats.org/officeDocument/2006/relationships/hyperlink" Target="https://www.tandfonline.com/doi/abs/10.1080/14780887.2011.586102"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journals.sagepub.com/doi/full/10.1177/154041531982826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journals.sagepub.com/doi/full/10.1177/1540415319828265#table2-1540415319828265"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onlinelibrary.wiley.com/authored-by/ContribAuthorRaw/Nichter/Mar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mc/articles/PMC8437902/#CR40" TargetMode="External"/><Relationship Id="rId2" Type="http://schemas.openxmlformats.org/officeDocument/2006/relationships/hyperlink" Target="https://www.ncbi.nlm.nih.gov/pmc/articles/PMC8437902/#CR2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ncbi.nlm.nih.gov/pmc/articles/PMC6724704/#R3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newengland@mhttcnetwork.or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elpopular.pe/vida/2021/12/13/limpia-huevo-significado-imagenes-guia-general-interpretar-huevo-vaso-agua-100499"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techtransfercenters.org/" TargetMode="External"/><Relationship Id="rId2" Type="http://schemas.openxmlformats.org/officeDocument/2006/relationships/hyperlink" Target="https://mhttcnetwork.org/centers/global-mhttc/mhttc-pathways-newsletter" TargetMode="External"/><Relationship Id="rId1" Type="http://schemas.openxmlformats.org/officeDocument/2006/relationships/slideLayout" Target="../slideLayouts/slideLayout21.xml"/><Relationship Id="rId6" Type="http://schemas.openxmlformats.org/officeDocument/2006/relationships/image" Target="../media/image3.emf"/><Relationship Id="rId5" Type="http://schemas.openxmlformats.org/officeDocument/2006/relationships/hyperlink" Target="https://mhttcnetwork.org/centers/global-mhttc/recent-news" TargetMode="External"/><Relationship Id="rId4" Type="http://schemas.openxmlformats.org/officeDocument/2006/relationships/hyperlink" Target="http://mhttcnetwork.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23F-233B-E544-B900-D3E94820747C}"/>
              </a:ext>
            </a:extLst>
          </p:cNvPr>
          <p:cNvSpPr>
            <a:spLocks noGrp="1"/>
          </p:cNvSpPr>
          <p:nvPr>
            <p:ph type="ctrTitle"/>
          </p:nvPr>
        </p:nvSpPr>
        <p:spPr>
          <a:xfrm>
            <a:off x="2148911" y="1958753"/>
            <a:ext cx="7772400" cy="1278771"/>
          </a:xfrm>
        </p:spPr>
        <p:txBody>
          <a:bodyPr/>
          <a:lstStyle/>
          <a:p>
            <a:r>
              <a:rPr lang="en-US" dirty="0">
                <a:latin typeface="Georgia" panose="02040502050405020303" pitchFamily="18" charset="0"/>
              </a:rPr>
              <a:t>Transcultural Psychiatry</a:t>
            </a:r>
          </a:p>
        </p:txBody>
      </p:sp>
      <p:sp>
        <p:nvSpPr>
          <p:cNvPr id="3" name="Subtitle 2">
            <a:extLst>
              <a:ext uri="{FF2B5EF4-FFF2-40B4-BE49-F238E27FC236}">
                <a16:creationId xmlns:a16="http://schemas.microsoft.com/office/drawing/2014/main" id="{19F37103-85A5-DF42-AD3D-EF98372B2340}"/>
              </a:ext>
            </a:extLst>
          </p:cNvPr>
          <p:cNvSpPr>
            <a:spLocks noGrp="1"/>
          </p:cNvSpPr>
          <p:nvPr>
            <p:ph type="subTitle" idx="1"/>
          </p:nvPr>
        </p:nvSpPr>
        <p:spPr>
          <a:xfrm>
            <a:off x="2667000" y="3524516"/>
            <a:ext cx="6858000" cy="1365519"/>
          </a:xfrm>
        </p:spPr>
        <p:txBody>
          <a:bodyPr/>
          <a:lstStyle/>
          <a:p>
            <a:r>
              <a:rPr lang="en-US" dirty="0">
                <a:latin typeface="Georgia" panose="02040502050405020303" pitchFamily="18" charset="0"/>
              </a:rPr>
              <a:t>J Raul </a:t>
            </a:r>
            <a:r>
              <a:rPr lang="en-US" dirty="0" err="1">
                <a:latin typeface="Georgia" panose="02040502050405020303" pitchFamily="18" charset="0"/>
              </a:rPr>
              <a:t>Condemarin</a:t>
            </a:r>
            <a:r>
              <a:rPr lang="en-US" dirty="0">
                <a:latin typeface="Georgia" panose="02040502050405020303" pitchFamily="18" charset="0"/>
              </a:rPr>
              <a:t>, MD</a:t>
            </a:r>
          </a:p>
          <a:p>
            <a:r>
              <a:rPr lang="en-US" dirty="0">
                <a:latin typeface="Georgia" panose="02040502050405020303" pitchFamily="18" charset="0"/>
              </a:rPr>
              <a:t>New England MHTTC </a:t>
            </a:r>
          </a:p>
          <a:p>
            <a:r>
              <a:rPr lang="en-US" dirty="0">
                <a:latin typeface="Georgia" panose="02040502050405020303" pitchFamily="18" charset="0"/>
              </a:rPr>
              <a:t>April 19</a:t>
            </a:r>
            <a:r>
              <a:rPr lang="en-US" baseline="30000" dirty="0">
                <a:latin typeface="Georgia" panose="02040502050405020303" pitchFamily="18" charset="0"/>
              </a:rPr>
              <a:t>th</a:t>
            </a:r>
            <a:r>
              <a:rPr lang="en-US" dirty="0">
                <a:latin typeface="Georgia" panose="02040502050405020303" pitchFamily="18" charset="0"/>
              </a:rPr>
              <a:t>, 2023</a:t>
            </a:r>
          </a:p>
        </p:txBody>
      </p:sp>
      <p:pic>
        <p:nvPicPr>
          <p:cNvPr id="4" name="Picture 3">
            <a:extLst>
              <a:ext uri="{FF2B5EF4-FFF2-40B4-BE49-F238E27FC236}">
                <a16:creationId xmlns:a16="http://schemas.microsoft.com/office/drawing/2014/main" id="{FD2E9B02-CE28-2B41-9167-C7BC6D137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112" y="6008915"/>
            <a:ext cx="3203047" cy="740229"/>
          </a:xfrm>
          <a:prstGeom prst="rect">
            <a:avLst/>
          </a:prstGeom>
        </p:spPr>
      </p:pic>
    </p:spTree>
    <p:extLst>
      <p:ext uri="{BB962C8B-B14F-4D97-AF65-F5344CB8AC3E}">
        <p14:creationId xmlns:p14="http://schemas.microsoft.com/office/powerpoint/2010/main" val="415111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28A7E8-96D0-400D-BB54-D163507890FB}"/>
              </a:ext>
            </a:extLst>
          </p:cNvPr>
          <p:cNvSpPr>
            <a:spLocks noGrp="1"/>
          </p:cNvSpPr>
          <p:nvPr>
            <p:ph type="title"/>
          </p:nvPr>
        </p:nvSpPr>
        <p:spPr>
          <a:xfrm>
            <a:off x="686834" y="1153572"/>
            <a:ext cx="3200400" cy="4461163"/>
          </a:xfrm>
        </p:spPr>
        <p:txBody>
          <a:bodyPr>
            <a:normAutofit/>
          </a:bodyPr>
          <a:lstStyle/>
          <a:p>
            <a:pPr marL="0" marR="0" lvl="0" indent="0" defTabSz="914400" rtl="0" eaLnBrk="0" fontAlgn="base" latinLnBrk="0" hangingPunct="0">
              <a:spcBef>
                <a:spcPct val="0"/>
              </a:spcBef>
              <a:spcAft>
                <a:spcPct val="0"/>
              </a:spcAft>
              <a:tabLst/>
            </a:pPr>
            <a:r>
              <a:rPr kumimoji="0" lang="en-US" altLang="en-US" sz="3100" b="0" i="0" u="none" strike="noStrike" cap="none" normalizeH="0" baseline="0">
                <a:ln>
                  <a:noFill/>
                </a:ln>
                <a:solidFill>
                  <a:srgbClr val="FFFFFF"/>
                </a:solidFill>
                <a:effectLst/>
                <a:latin typeface="Cambria" panose="02040503050406030204" pitchFamily="18" charset="0"/>
              </a:rPr>
              <a:t>Transcultural Psychiatry: Cultural Difference, Universalism and Social Psychiatry in the Age of Decolonisation</a:t>
            </a:r>
            <a:br>
              <a:rPr kumimoji="0" lang="en-US" altLang="en-US" sz="3100" b="0" i="0" u="none" strike="noStrike" cap="none" normalizeH="0" baseline="0">
                <a:ln>
                  <a:noFill/>
                </a:ln>
                <a:solidFill>
                  <a:srgbClr val="FFFFFF"/>
                </a:solidFill>
                <a:effectLst/>
                <a:latin typeface="Cambria" panose="02040503050406030204" pitchFamily="18" charset="0"/>
              </a:rPr>
            </a:br>
            <a:r>
              <a:rPr kumimoji="0" lang="en-US" altLang="en-US" sz="3100" b="0" i="0" u="sng" strike="noStrike" cap="none" normalizeH="0" baseline="0">
                <a:ln>
                  <a:noFill/>
                </a:ln>
                <a:solidFill>
                  <a:srgbClr val="FFFFFF"/>
                </a:solidFill>
                <a:effectLst/>
                <a:latin typeface="Helvetica Neue"/>
                <a:hlinkClick r:id="rId2"/>
              </a:rPr>
              <a:t>Ana Antić</a:t>
            </a:r>
            <a:r>
              <a:rPr kumimoji="0" lang="en-US" altLang="en-US" sz="3100" b="0" i="0" u="none" strike="noStrike" cap="none" normalizeH="0" baseline="30000">
                <a:ln>
                  <a:noFill/>
                </a:ln>
                <a:solidFill>
                  <a:srgbClr val="FFFFFF"/>
                </a:solidFill>
                <a:effectLst/>
                <a:latin typeface="Helvetica Neue"/>
              </a:rPr>
              <a:t>        </a:t>
            </a:r>
            <a:br>
              <a:rPr kumimoji="0" lang="en-US" altLang="en-US" sz="3100" b="0" i="0" u="none" strike="noStrike" cap="none" normalizeH="0" baseline="0">
                <a:ln>
                  <a:noFill/>
                </a:ln>
                <a:solidFill>
                  <a:srgbClr val="FFFFFF"/>
                </a:solidFill>
                <a:effectLst/>
                <a:latin typeface="Arial" panose="020B0604020202020204" pitchFamily="34" charset="0"/>
              </a:rPr>
            </a:br>
            <a:endParaRPr lang="en-US" sz="3100">
              <a:solidFill>
                <a:srgbClr val="FFFFFF"/>
              </a:solidFill>
            </a:endParaRPr>
          </a:p>
        </p:txBody>
      </p:sp>
      <p:sp>
        <p:nvSpPr>
          <p:cNvPr id="1035" name="Arc 10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8A9EC1E-0EAD-4D49-83F6-C199C061F576}"/>
              </a:ext>
            </a:extLst>
          </p:cNvPr>
          <p:cNvSpPr>
            <a:spLocks noGrp="1"/>
          </p:cNvSpPr>
          <p:nvPr>
            <p:ph idx="1"/>
          </p:nvPr>
        </p:nvSpPr>
        <p:spPr>
          <a:xfrm>
            <a:off x="4447308" y="591344"/>
            <a:ext cx="6906491" cy="5585619"/>
          </a:xfrm>
        </p:spPr>
        <p:txBody>
          <a:bodyPr anchor="ctr">
            <a:normAutofit/>
          </a:bodyPr>
          <a:lstStyle/>
          <a:p>
            <a:r>
              <a:rPr lang="en-US" sz="2200" b="0" i="0" dirty="0">
                <a:effectLst/>
                <a:latin typeface="Cambria" panose="02040503050406030204" pitchFamily="18" charset="0"/>
              </a:rPr>
              <a:t>For psychotherapy to be effective in any culture or society, it needed to provide an </a:t>
            </a:r>
            <a:r>
              <a:rPr lang="en-US" sz="2200" b="0" i="0" dirty="0" err="1">
                <a:effectLst/>
                <a:latin typeface="Cambria" panose="02040503050406030204" pitchFamily="18" charset="0"/>
              </a:rPr>
              <a:t>aetiological</a:t>
            </a:r>
            <a:r>
              <a:rPr lang="en-US" sz="2200" b="0" i="0" dirty="0">
                <a:effectLst/>
                <a:latin typeface="Cambria" panose="02040503050406030204" pitchFamily="18" charset="0"/>
              </a:rPr>
              <a:t> theory that could be in line with the socio-cultural context/assumptions and accepted by the society at large (El-Mahi </a:t>
            </a:r>
            <a:r>
              <a:rPr lang="en-US" sz="2200" b="0" i="0" u="sng" dirty="0">
                <a:effectLst/>
                <a:latin typeface="Cambria" panose="02040503050406030204" pitchFamily="18" charset="0"/>
                <a:hlinkClick r:id="rId3"/>
              </a:rPr>
              <a:t>1960</a:t>
            </a:r>
            <a:r>
              <a:rPr lang="en-US" sz="2200" b="0" i="0" dirty="0">
                <a:effectLst/>
                <a:latin typeface="Cambria" panose="02040503050406030204" pitchFamily="18" charset="0"/>
              </a:rPr>
              <a:t>). </a:t>
            </a:r>
          </a:p>
          <a:p>
            <a:r>
              <a:rPr lang="en-US" sz="2200" b="0" i="0" dirty="0">
                <a:effectLst/>
                <a:latin typeface="Cambria" panose="02040503050406030204" pitchFamily="18" charset="0"/>
              </a:rPr>
              <a:t>A mental health worker … ‘must support the values of his community and of his day…you must love that community and you must love its culture. </a:t>
            </a:r>
          </a:p>
          <a:p>
            <a:r>
              <a:rPr lang="en-US" sz="2200" b="0" i="0" dirty="0">
                <a:effectLst/>
                <a:latin typeface="Cambria" panose="02040503050406030204" pitchFamily="18" charset="0"/>
              </a:rPr>
              <a:t>Out of our love for our culture, we have been able to understand that many of the demoniacal states, </a:t>
            </a:r>
            <a:r>
              <a:rPr lang="en-US" sz="2200" b="1" i="1" dirty="0">
                <a:effectLst/>
                <a:latin typeface="Cambria" panose="02040503050406030204" pitchFamily="18" charset="0"/>
              </a:rPr>
              <a:t>the possessional states, have extremely valuable therapeutics for the patient himself… a really therapeutic </a:t>
            </a:r>
            <a:r>
              <a:rPr lang="en-US" sz="2200" b="1" i="1" dirty="0" err="1">
                <a:effectLst/>
                <a:latin typeface="Cambria" panose="02040503050406030204" pitchFamily="18" charset="0"/>
              </a:rPr>
              <a:t>basis</a:t>
            </a:r>
            <a:r>
              <a:rPr lang="en-US" sz="2200" b="0" i="0" dirty="0" err="1">
                <a:effectLst/>
                <a:latin typeface="Cambria" panose="02040503050406030204" pitchFamily="18" charset="0"/>
              </a:rPr>
              <a:t>’</a:t>
            </a:r>
            <a:r>
              <a:rPr lang="en-US" sz="2200" b="0" i="0" dirty="0">
                <a:effectLst/>
                <a:latin typeface="Cambria" panose="02040503050406030204" pitchFamily="18" charset="0"/>
              </a:rPr>
              <a:t> (</a:t>
            </a:r>
            <a:r>
              <a:rPr lang="en-US" sz="2200" b="0" i="0" dirty="0" err="1">
                <a:effectLst/>
                <a:latin typeface="Cambria" panose="02040503050406030204" pitchFamily="18" charset="0"/>
              </a:rPr>
              <a:t>WFMH</a:t>
            </a:r>
            <a:r>
              <a:rPr lang="en-US" sz="2200" b="0" i="0" dirty="0">
                <a:effectLst/>
                <a:latin typeface="Cambria" panose="02040503050406030204" pitchFamily="18" charset="0"/>
              </a:rPr>
              <a:t> </a:t>
            </a:r>
            <a:r>
              <a:rPr lang="en-US" sz="2200" b="0" i="0" u="sng" dirty="0">
                <a:effectLst/>
                <a:latin typeface="Cambria" panose="02040503050406030204" pitchFamily="18" charset="0"/>
                <a:hlinkClick r:id="rId4"/>
              </a:rPr>
              <a:t>1959</a:t>
            </a:r>
            <a:r>
              <a:rPr lang="en-US" sz="2200" b="0" i="0" dirty="0">
                <a:effectLst/>
                <a:latin typeface="Cambria" panose="02040503050406030204" pitchFamily="18" charset="0"/>
              </a:rPr>
              <a:t>: 20)</a:t>
            </a:r>
          </a:p>
          <a:p>
            <a:r>
              <a:rPr lang="en-US" sz="2200" b="0" i="0" dirty="0">
                <a:effectLst/>
                <a:latin typeface="Cambria" panose="02040503050406030204" pitchFamily="18" charset="0"/>
              </a:rPr>
              <a:t>.Moreover, he </a:t>
            </a:r>
            <a:r>
              <a:rPr lang="en-US" sz="2200" b="1" i="1" dirty="0">
                <a:effectLst/>
                <a:latin typeface="Cambria" panose="02040503050406030204" pitchFamily="18" charset="0"/>
              </a:rPr>
              <a:t>warned Western practitioners that ‘psychiatry is inseparable from the community and must follow it as a shadow</a:t>
            </a:r>
            <a:r>
              <a:rPr lang="en-US" sz="2200" b="0" i="0" dirty="0">
                <a:effectLst/>
                <a:latin typeface="Cambria" panose="02040503050406030204" pitchFamily="18" charset="0"/>
              </a:rPr>
              <a:t>.’</a:t>
            </a:r>
            <a:endParaRPr lang="en-US" sz="2200" dirty="0"/>
          </a:p>
        </p:txBody>
      </p:sp>
      <p:pic>
        <p:nvPicPr>
          <p:cNvPr id="1026" name="Picture 2" descr="corresponding author">
            <a:extLst>
              <a:ext uri="{FF2B5EF4-FFF2-40B4-BE49-F238E27FC236}">
                <a16:creationId xmlns:a16="http://schemas.microsoft.com/office/drawing/2014/main" id="{993E7027-36C0-4640-B6F9-D57C68D0B7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50" y="101600"/>
            <a:ext cx="66675" cy="85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85949A40-7812-492E-A70D-973B4A61D16D}"/>
              </a:ext>
            </a:extLst>
          </p:cNvPr>
          <p:cNvSpPr>
            <a:spLocks noChangeArrowheads="1"/>
          </p:cNvSpPr>
          <p:nvPr/>
        </p:nvSpPr>
        <p:spPr bwMode="auto">
          <a:xfrm>
            <a:off x="0" y="-102199"/>
            <a:ext cx="65" cy="6615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437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4BC6354-7298-4C5C-B394-5F6BCECA6B17}"/>
              </a:ext>
            </a:extLst>
          </p:cNvPr>
          <p:cNvSpPr>
            <a:spLocks noGrp="1"/>
          </p:cNvSpPr>
          <p:nvPr>
            <p:ph type="title"/>
          </p:nvPr>
        </p:nvSpPr>
        <p:spPr>
          <a:xfrm>
            <a:off x="2626480" y="435164"/>
            <a:ext cx="5754696" cy="1837349"/>
          </a:xfrm>
        </p:spPr>
        <p:txBody>
          <a:bodyPr>
            <a:normAutofit/>
          </a:bodyPr>
          <a:lstStyle/>
          <a:p>
            <a:pPr algn="ctr"/>
            <a:r>
              <a:rPr lang="en-US" sz="3600">
                <a:solidFill>
                  <a:schemeClr val="tx2"/>
                </a:solidFill>
              </a:rPr>
              <a:t>Kleinmann</a:t>
            </a:r>
          </a:p>
        </p:txBody>
      </p:sp>
      <p:sp>
        <p:nvSpPr>
          <p:cNvPr id="3" name="Content Placeholder 2">
            <a:extLst>
              <a:ext uri="{FF2B5EF4-FFF2-40B4-BE49-F238E27FC236}">
                <a16:creationId xmlns:a16="http://schemas.microsoft.com/office/drawing/2014/main" id="{09261485-88AD-4762-BBBF-E1971E335119}"/>
              </a:ext>
            </a:extLst>
          </p:cNvPr>
          <p:cNvSpPr>
            <a:spLocks noGrp="1"/>
          </p:cNvSpPr>
          <p:nvPr>
            <p:ph idx="1"/>
          </p:nvPr>
        </p:nvSpPr>
        <p:spPr>
          <a:xfrm>
            <a:off x="2297152" y="2007220"/>
            <a:ext cx="7268368" cy="3624146"/>
          </a:xfrm>
        </p:spPr>
        <p:txBody>
          <a:bodyPr anchor="t">
            <a:normAutofit/>
          </a:bodyPr>
          <a:lstStyle/>
          <a:p>
            <a:r>
              <a:rPr lang="en-US" sz="2000" b="0" i="0" dirty="0">
                <a:solidFill>
                  <a:schemeClr val="tx2"/>
                </a:solidFill>
                <a:effectLst/>
                <a:latin typeface="Cambria" panose="02040503050406030204" pitchFamily="18" charset="0"/>
              </a:rPr>
              <a:t>In their critique of the idea of cultural competency, Arthur Kleinman and Peter Benson identified some very similar trends in present-day psychiatric clinics, where ‘cultural competency’ is imagined as a technical set of skills that can be acquired relatively easily precisely because ‘culture’ is defined as static, homogeneous and isolated, and regularly made identical with ethnicity or race. </a:t>
            </a:r>
          </a:p>
          <a:p>
            <a:r>
              <a:rPr lang="en-US" sz="2000" b="0" i="0" dirty="0">
                <a:solidFill>
                  <a:schemeClr val="tx2"/>
                </a:solidFill>
                <a:effectLst/>
                <a:latin typeface="Cambria" panose="02040503050406030204" pitchFamily="18" charset="0"/>
              </a:rPr>
              <a:t> (Kleinman and Benson </a:t>
            </a:r>
            <a:r>
              <a:rPr lang="en-US" sz="2000" b="0" i="0" u="sng" dirty="0">
                <a:solidFill>
                  <a:schemeClr val="tx2"/>
                </a:solidFill>
                <a:effectLst/>
                <a:latin typeface="Cambria" panose="02040503050406030204" pitchFamily="18" charset="0"/>
                <a:hlinkClick r:id="rId2"/>
              </a:rPr>
              <a:t>2006</a:t>
            </a:r>
            <a:r>
              <a:rPr lang="en-US" sz="2000" b="0" i="0" dirty="0">
                <a:solidFill>
                  <a:schemeClr val="tx2"/>
                </a:solidFill>
                <a:effectLst/>
                <a:latin typeface="Cambria" panose="02040503050406030204" pitchFamily="18" charset="0"/>
              </a:rPr>
              <a:t>)</a:t>
            </a:r>
          </a:p>
          <a:p>
            <a:endParaRPr lang="en-US" sz="2000" dirty="0">
              <a:solidFill>
                <a:schemeClr val="tx2"/>
              </a:solidFill>
              <a:latin typeface="Cambria" panose="02040503050406030204" pitchFamily="18" charset="0"/>
            </a:endParaRPr>
          </a:p>
          <a:p>
            <a:r>
              <a:rPr lang="en-US" dirty="0">
                <a:solidFill>
                  <a:schemeClr val="tx2"/>
                </a:solidFill>
                <a:latin typeface="Cambria" panose="02040503050406030204" pitchFamily="18" charset="0"/>
              </a:rPr>
              <a:t>Culture is life</a:t>
            </a:r>
            <a:endParaRPr lang="en-US"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5236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F362E1-8D83-42B9-B25E-78AB9831F510}"/>
              </a:ext>
            </a:extLst>
          </p:cNvPr>
          <p:cNvSpPr>
            <a:spLocks noGrp="1"/>
          </p:cNvSpPr>
          <p:nvPr>
            <p:ph type="title"/>
          </p:nvPr>
        </p:nvSpPr>
        <p:spPr>
          <a:xfrm>
            <a:off x="838200" y="365125"/>
            <a:ext cx="10515600" cy="1325563"/>
          </a:xfrm>
        </p:spPr>
        <p:txBody>
          <a:bodyPr>
            <a:normAutofit/>
          </a:bodyPr>
          <a:lstStyle/>
          <a:p>
            <a:r>
              <a:rPr lang="en-US" b="1" i="1">
                <a:effectLst/>
                <a:latin typeface="Noto Sans" panose="020B0502040204020203" pitchFamily="34" charset="0"/>
              </a:rPr>
              <a:t>     Emil Kraepelin</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9A9ABB5F-A0B0-4A8A-BE4D-D115A6B48D83}"/>
              </a:ext>
            </a:extLst>
          </p:cNvPr>
          <p:cNvSpPr>
            <a:spLocks noGrp="1"/>
          </p:cNvSpPr>
          <p:nvPr>
            <p:ph idx="1"/>
          </p:nvPr>
        </p:nvSpPr>
        <p:spPr>
          <a:xfrm>
            <a:off x="838200" y="1825625"/>
            <a:ext cx="10515600" cy="4351338"/>
          </a:xfrm>
        </p:spPr>
        <p:txBody>
          <a:bodyPr>
            <a:normAutofit/>
          </a:bodyPr>
          <a:lstStyle/>
          <a:p>
            <a:pPr fontAlgn="base"/>
            <a:r>
              <a:rPr lang="en-US" sz="2200" b="0" i="0" dirty="0">
                <a:effectLst/>
                <a:latin typeface="Noto Sans" panose="020B0502040204020203" pitchFamily="34" charset="0"/>
              </a:rPr>
              <a:t>“Insanity is then a part of the price we pay for civilization. The causes of the one increase with the developments and results of the other” (Jarvis, 1851).</a:t>
            </a:r>
          </a:p>
          <a:p>
            <a:pPr fontAlgn="base"/>
            <a:r>
              <a:rPr lang="en-US" sz="2200" dirty="0">
                <a:latin typeface="Noto Sans" panose="020B0502040204020203" pitchFamily="34" charset="0"/>
              </a:rPr>
              <a:t>w</a:t>
            </a:r>
            <a:r>
              <a:rPr lang="en-US" sz="2200" b="0" i="0" dirty="0">
                <a:effectLst/>
                <a:latin typeface="Noto Sans" panose="020B0502040204020203" pitchFamily="34" charset="0"/>
              </a:rPr>
              <a:t>hile visiting Southeast Asia at the turn of the century, </a:t>
            </a:r>
            <a:r>
              <a:rPr lang="en-US" sz="2200" b="1" i="0" dirty="0">
                <a:effectLst/>
                <a:latin typeface="Noto Sans" panose="020B0502040204020203" pitchFamily="34" charset="0"/>
              </a:rPr>
              <a:t>noted the absence of depression among various Asian populations.</a:t>
            </a:r>
          </a:p>
          <a:p>
            <a:pPr fontAlgn="base"/>
            <a:r>
              <a:rPr lang="en-US" sz="2200" b="0" i="0" dirty="0">
                <a:effectLst/>
                <a:latin typeface="Noto Sans" panose="020B0502040204020203" pitchFamily="34" charset="0"/>
              </a:rPr>
              <a:t> He believed that mental disorders were organic diseases for which specific pathogens would ultimately be found. </a:t>
            </a:r>
          </a:p>
          <a:p>
            <a:pPr fontAlgn="base"/>
            <a:r>
              <a:rPr lang="en-US" sz="2200" b="0" i="0" dirty="0">
                <a:effectLst/>
                <a:latin typeface="Noto Sans" panose="020B0502040204020203" pitchFamily="34" charset="0"/>
              </a:rPr>
              <a:t>Despite the cultural variations in mental disorders he observed during his </a:t>
            </a:r>
            <a:r>
              <a:rPr lang="en-US" sz="2200" b="1" i="1" dirty="0">
                <a:effectLst/>
                <a:latin typeface="Noto Sans" panose="020B0502040204020203" pitchFamily="34" charset="0"/>
              </a:rPr>
              <a:t>world trip in 1904, he considered mental disorders to be universal: “Mental illness in Java showed broadly the same clinical picture as we see in our country … </a:t>
            </a:r>
            <a:r>
              <a:rPr lang="en-US" sz="2200" b="0" i="0" dirty="0">
                <a:effectLst/>
                <a:latin typeface="Noto Sans" panose="020B0502040204020203" pitchFamily="34" charset="0"/>
              </a:rPr>
              <a:t>The overall similarity far outweighed the deviant features.”</a:t>
            </a:r>
          </a:p>
          <a:p>
            <a:endParaRPr lang="en-US" sz="2200" dirty="0"/>
          </a:p>
        </p:txBody>
      </p:sp>
    </p:spTree>
    <p:extLst>
      <p:ext uri="{BB962C8B-B14F-4D97-AF65-F5344CB8AC3E}">
        <p14:creationId xmlns:p14="http://schemas.microsoft.com/office/powerpoint/2010/main" val="195480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E915-46B6-4107-DA68-B8E8A359BD94}"/>
              </a:ext>
            </a:extLst>
          </p:cNvPr>
          <p:cNvSpPr>
            <a:spLocks noGrp="1"/>
          </p:cNvSpPr>
          <p:nvPr>
            <p:ph type="title"/>
          </p:nvPr>
        </p:nvSpPr>
        <p:spPr/>
        <p:txBody>
          <a:bodyPr/>
          <a:lstStyle/>
          <a:p>
            <a:endParaRPr lang="en-US"/>
          </a:p>
        </p:txBody>
      </p:sp>
      <p:pic>
        <p:nvPicPr>
          <p:cNvPr id="5" name="Content Placeholder 4" descr="A picture containing accessory, necklet, light&#10;&#10;Description automatically generated">
            <a:extLst>
              <a:ext uri="{FF2B5EF4-FFF2-40B4-BE49-F238E27FC236}">
                <a16:creationId xmlns:a16="http://schemas.microsoft.com/office/drawing/2014/main" id="{8B0FF6F1-3C2D-4659-966D-FB6FE10499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015" y="142077"/>
            <a:ext cx="9511991" cy="7959589"/>
          </a:xfrm>
        </p:spPr>
      </p:pic>
    </p:spTree>
    <p:extLst>
      <p:ext uri="{BB962C8B-B14F-4D97-AF65-F5344CB8AC3E}">
        <p14:creationId xmlns:p14="http://schemas.microsoft.com/office/powerpoint/2010/main" val="105486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late, plant, meal&#10;&#10;Description automatically generated">
            <a:extLst>
              <a:ext uri="{FF2B5EF4-FFF2-40B4-BE49-F238E27FC236}">
                <a16:creationId xmlns:a16="http://schemas.microsoft.com/office/drawing/2014/main" id="{D8AC95A4-818C-48D4-A394-452C6E6EEF94}"/>
              </a:ext>
            </a:extLst>
          </p:cNvPr>
          <p:cNvPicPr>
            <a:picLocks noChangeAspect="1"/>
          </p:cNvPicPr>
          <p:nvPr/>
        </p:nvPicPr>
        <p:blipFill rotWithShape="1">
          <a:blip r:embed="rId2">
            <a:extLst>
              <a:ext uri="{28A0092B-C50C-407E-A947-70E740481C1C}">
                <a14:useLocalDpi xmlns:a14="http://schemas.microsoft.com/office/drawing/2010/main" val="0"/>
              </a:ext>
            </a:extLst>
          </a:blip>
          <a:srcRect t="21045"/>
          <a:stretch/>
        </p:blipFill>
        <p:spPr>
          <a:xfrm>
            <a:off x="457200" y="457200"/>
            <a:ext cx="11277600" cy="5943600"/>
          </a:xfrm>
          <a:prstGeom prst="rect">
            <a:avLst/>
          </a:prstGeom>
        </p:spPr>
      </p:pic>
    </p:spTree>
    <p:extLst>
      <p:ext uri="{BB962C8B-B14F-4D97-AF65-F5344CB8AC3E}">
        <p14:creationId xmlns:p14="http://schemas.microsoft.com/office/powerpoint/2010/main" val="2290439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801DDF-623D-419E-987F-DA5830BCB243}"/>
              </a:ext>
            </a:extLst>
          </p:cNvPr>
          <p:cNvSpPr>
            <a:spLocks noGrp="1"/>
          </p:cNvSpPr>
          <p:nvPr>
            <p:ph type="title"/>
          </p:nvPr>
        </p:nvSpPr>
        <p:spPr>
          <a:xfrm>
            <a:off x="1245072" y="1289765"/>
            <a:ext cx="3651101" cy="4270963"/>
          </a:xfrm>
        </p:spPr>
        <p:txBody>
          <a:bodyPr anchor="ctr">
            <a:normAutofit/>
          </a:bodyPr>
          <a:lstStyle/>
          <a:p>
            <a:pPr algn="ctr"/>
            <a:r>
              <a:rPr lang="en-US" sz="5600" b="0" i="0">
                <a:solidFill>
                  <a:srgbClr val="FFFFFF"/>
                </a:solidFill>
                <a:effectLst/>
                <a:latin typeface="roboto condensed" panose="02000000000000000000" pitchFamily="2" charset="0"/>
              </a:rPr>
              <a:t>Ayahuasca-</a:t>
            </a:r>
            <a:endParaRPr lang="en-US" sz="56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8A6F5CA6-4BB8-41EE-857F-3960C4CE486E}"/>
              </a:ext>
            </a:extLst>
          </p:cNvPr>
          <p:cNvSpPr>
            <a:spLocks noGrp="1"/>
          </p:cNvSpPr>
          <p:nvPr>
            <p:ph idx="1"/>
          </p:nvPr>
        </p:nvSpPr>
        <p:spPr>
          <a:xfrm>
            <a:off x="6297233" y="518400"/>
            <a:ext cx="4771607" cy="5837949"/>
          </a:xfrm>
        </p:spPr>
        <p:txBody>
          <a:bodyPr anchor="ctr">
            <a:normAutofit/>
          </a:bodyPr>
          <a:lstStyle/>
          <a:p>
            <a:r>
              <a:rPr lang="en-US" sz="1700" b="0" i="0" dirty="0">
                <a:solidFill>
                  <a:schemeClr val="tx1">
                    <a:alpha val="80000"/>
                  </a:schemeClr>
                </a:solidFill>
                <a:effectLst/>
                <a:latin typeface="roboto condensed" panose="02000000000000000000" pitchFamily="2" charset="0"/>
              </a:rPr>
              <a:t>is a psychedelic brew made by combining a number of plants, though exact recipes vary from region to region. The main intoxicating chemical in ayahuasca </a:t>
            </a:r>
            <a:r>
              <a:rPr lang="en-US" sz="1700" b="1" i="1" dirty="0">
                <a:solidFill>
                  <a:schemeClr val="tx1">
                    <a:alpha val="80000"/>
                  </a:schemeClr>
                </a:solidFill>
                <a:effectLst/>
                <a:latin typeface="roboto condensed" panose="02000000000000000000" pitchFamily="2" charset="0"/>
              </a:rPr>
              <a:t>is </a:t>
            </a:r>
            <a:r>
              <a:rPr lang="en-US" sz="1700" b="1" i="1" dirty="0" err="1">
                <a:solidFill>
                  <a:schemeClr val="tx1">
                    <a:alpha val="80000"/>
                  </a:schemeClr>
                </a:solidFill>
                <a:effectLst/>
                <a:latin typeface="roboto condensed" panose="02000000000000000000" pitchFamily="2" charset="0"/>
              </a:rPr>
              <a:t>DMT</a:t>
            </a:r>
            <a:r>
              <a:rPr lang="en-US" sz="1700" b="1" i="1" dirty="0">
                <a:solidFill>
                  <a:schemeClr val="tx1">
                    <a:alpha val="80000"/>
                  </a:schemeClr>
                </a:solidFill>
                <a:effectLst/>
                <a:latin typeface="roboto condensed" panose="02000000000000000000" pitchFamily="2" charset="0"/>
              </a:rPr>
              <a:t>, or dimethyltryptamine.</a:t>
            </a:r>
            <a:r>
              <a:rPr lang="en-US" sz="1700" b="0" i="0" dirty="0">
                <a:solidFill>
                  <a:schemeClr val="tx1">
                    <a:alpha val="80000"/>
                  </a:schemeClr>
                </a:solidFill>
                <a:effectLst/>
                <a:latin typeface="roboto condensed" panose="02000000000000000000" pitchFamily="2" charset="0"/>
              </a:rPr>
              <a:t> In order for </a:t>
            </a:r>
            <a:r>
              <a:rPr lang="en-US" sz="1700" b="0" i="0" dirty="0" err="1">
                <a:solidFill>
                  <a:schemeClr val="tx1">
                    <a:alpha val="80000"/>
                  </a:schemeClr>
                </a:solidFill>
                <a:effectLst/>
                <a:latin typeface="roboto condensed" panose="02000000000000000000" pitchFamily="2" charset="0"/>
              </a:rPr>
              <a:t>DMT</a:t>
            </a:r>
            <a:r>
              <a:rPr lang="en-US" sz="1700" b="0" i="0" dirty="0">
                <a:solidFill>
                  <a:schemeClr val="tx1">
                    <a:alpha val="80000"/>
                  </a:schemeClr>
                </a:solidFill>
                <a:effectLst/>
                <a:latin typeface="roboto condensed" panose="02000000000000000000" pitchFamily="2" charset="0"/>
              </a:rPr>
              <a:t> to produce its intense psychoactive effects, it needs to be taken in combination with an MAO inhibitor.</a:t>
            </a:r>
          </a:p>
          <a:p>
            <a:r>
              <a:rPr lang="en-US" sz="1700" b="1" i="1" dirty="0">
                <a:solidFill>
                  <a:schemeClr val="tx1">
                    <a:alpha val="80000"/>
                  </a:schemeClr>
                </a:solidFill>
                <a:effectLst/>
                <a:latin typeface="roboto condensed" panose="02000000000000000000" pitchFamily="2" charset="0"/>
              </a:rPr>
              <a:t>The psychoactive ingredients in ayahuasca (</a:t>
            </a:r>
            <a:r>
              <a:rPr lang="en-US" sz="1700" b="1" i="1" dirty="0" err="1">
                <a:solidFill>
                  <a:schemeClr val="tx1">
                    <a:alpha val="80000"/>
                  </a:schemeClr>
                </a:solidFill>
                <a:effectLst/>
                <a:latin typeface="roboto condensed" panose="02000000000000000000" pitchFamily="2" charset="0"/>
              </a:rPr>
              <a:t>DMT</a:t>
            </a:r>
            <a:r>
              <a:rPr lang="en-US" sz="1700" b="1" i="1" dirty="0">
                <a:solidFill>
                  <a:schemeClr val="tx1">
                    <a:alpha val="80000"/>
                  </a:schemeClr>
                </a:solidFill>
                <a:effectLst/>
                <a:latin typeface="roboto condensed" panose="02000000000000000000" pitchFamily="2" charset="0"/>
              </a:rPr>
              <a:t>) and magic mushrooms (psilocybin) are very similar</a:t>
            </a:r>
            <a:r>
              <a:rPr lang="en-US" sz="1700" b="0" i="0" dirty="0">
                <a:solidFill>
                  <a:schemeClr val="tx1">
                    <a:alpha val="80000"/>
                  </a:schemeClr>
                </a:solidFill>
                <a:effectLst/>
                <a:latin typeface="roboto condensed" panose="02000000000000000000" pitchFamily="2" charset="0"/>
              </a:rPr>
              <a:t>. In fact, </a:t>
            </a:r>
            <a:r>
              <a:rPr lang="en-US" sz="1700" b="0" i="0" dirty="0" err="1">
                <a:solidFill>
                  <a:schemeClr val="tx1">
                    <a:alpha val="80000"/>
                  </a:schemeClr>
                </a:solidFill>
                <a:effectLst/>
                <a:latin typeface="roboto condensed" panose="02000000000000000000" pitchFamily="2" charset="0"/>
              </a:rPr>
              <a:t>DMT</a:t>
            </a:r>
            <a:r>
              <a:rPr lang="en-US" sz="1700" b="0" i="0" dirty="0">
                <a:solidFill>
                  <a:schemeClr val="tx1">
                    <a:alpha val="80000"/>
                  </a:schemeClr>
                </a:solidFill>
                <a:effectLst/>
                <a:latin typeface="roboto condensed" panose="02000000000000000000" pitchFamily="2" charset="0"/>
              </a:rPr>
              <a:t> is a functional analog and structural analog of psilocybin</a:t>
            </a:r>
          </a:p>
          <a:p>
            <a:r>
              <a:rPr lang="en-US" sz="1700" b="0" i="0" dirty="0">
                <a:solidFill>
                  <a:schemeClr val="tx1">
                    <a:alpha val="80000"/>
                  </a:schemeClr>
                </a:solidFill>
                <a:effectLst/>
                <a:latin typeface="roboto condensed" panose="02000000000000000000" pitchFamily="2" charset="0"/>
              </a:rPr>
              <a:t>The term ayahuasca comes from the Quechua “</a:t>
            </a:r>
            <a:r>
              <a:rPr lang="en-US" sz="1700" b="0" i="0" dirty="0" err="1">
                <a:solidFill>
                  <a:schemeClr val="tx1">
                    <a:alpha val="80000"/>
                  </a:schemeClr>
                </a:solidFill>
                <a:effectLst/>
                <a:latin typeface="roboto condensed" panose="02000000000000000000" pitchFamily="2" charset="0"/>
              </a:rPr>
              <a:t>ayawaska</a:t>
            </a:r>
            <a:r>
              <a:rPr lang="en-US" sz="1700" b="0" i="0" dirty="0">
                <a:solidFill>
                  <a:schemeClr val="tx1">
                    <a:alpha val="80000"/>
                  </a:schemeClr>
                </a:solidFill>
                <a:effectLst/>
                <a:latin typeface="roboto condensed" panose="02000000000000000000" pitchFamily="2" charset="0"/>
              </a:rPr>
              <a:t>” and it’s a traditional spiritual brew originating from indigenous Amazonian communities. </a:t>
            </a:r>
            <a:r>
              <a:rPr lang="en-US" sz="1700" b="1" i="1" dirty="0">
                <a:solidFill>
                  <a:schemeClr val="tx1">
                    <a:alpha val="80000"/>
                  </a:schemeClr>
                </a:solidFill>
                <a:effectLst/>
                <a:latin typeface="roboto condensed" panose="02000000000000000000" pitchFamily="2" charset="0"/>
              </a:rPr>
              <a:t>Its use dates back to 1,000 AD and was first encountered by Western Christian mercenaries in the 16th century in modern-day Peru/Ecuador.</a:t>
            </a:r>
          </a:p>
          <a:p>
            <a:r>
              <a:rPr lang="en-US" sz="1700" b="0" i="0" dirty="0">
                <a:solidFill>
                  <a:schemeClr val="tx1">
                    <a:alpha val="80000"/>
                  </a:schemeClr>
                </a:solidFill>
                <a:effectLst/>
                <a:latin typeface="roboto condensed" panose="02000000000000000000" pitchFamily="2" charset="0"/>
              </a:rPr>
              <a:t>Today, ayahuasca has received a lot of attention and is still a central part of modern religions in Brazil</a:t>
            </a:r>
          </a:p>
          <a:p>
            <a:endParaRPr lang="en-US" sz="17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78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8972BF-03A4-4E13-8957-1204FC35E067}"/>
              </a:ext>
            </a:extLst>
          </p:cNvPr>
          <p:cNvSpPr>
            <a:spLocks noGrp="1"/>
          </p:cNvSpPr>
          <p:nvPr>
            <p:ph type="title"/>
          </p:nvPr>
        </p:nvSpPr>
        <p:spPr>
          <a:xfrm>
            <a:off x="838200" y="365125"/>
            <a:ext cx="10515600" cy="1325563"/>
          </a:xfrm>
        </p:spPr>
        <p:txBody>
          <a:bodyPr>
            <a:normAutofit/>
          </a:bodyPr>
          <a:lstStyle/>
          <a:p>
            <a:r>
              <a:rPr lang="en-US" sz="4200" b="1" i="0">
                <a:effectLst/>
                <a:latin typeface="Open Sans" panose="020B0606030504020204" pitchFamily="34" charset="0"/>
              </a:rPr>
              <a:t>Ayahuasca Ceremony for Healing</a:t>
            </a:r>
            <a:br>
              <a:rPr lang="en-US" sz="4200" b="1" i="0">
                <a:effectLst/>
                <a:latin typeface="Open Sans" panose="020B0606030504020204" pitchFamily="34" charset="0"/>
              </a:rPr>
            </a:b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BB8E10-56AC-4F73-8942-11E5B86895DF}"/>
              </a:ext>
            </a:extLst>
          </p:cNvPr>
          <p:cNvSpPr>
            <a:spLocks noGrp="1"/>
          </p:cNvSpPr>
          <p:nvPr>
            <p:ph idx="1"/>
          </p:nvPr>
        </p:nvSpPr>
        <p:spPr>
          <a:xfrm>
            <a:off x="838200" y="1929384"/>
            <a:ext cx="10515600" cy="4251960"/>
          </a:xfrm>
        </p:spPr>
        <p:txBody>
          <a:bodyPr>
            <a:normAutofit/>
          </a:bodyPr>
          <a:lstStyle/>
          <a:p>
            <a:r>
              <a:rPr lang="en-US" sz="1500" b="0" i="0">
                <a:effectLst/>
                <a:latin typeface="Open Sans" panose="020B0606030504020204" pitchFamily="34" charset="0"/>
              </a:rPr>
              <a:t>An </a:t>
            </a:r>
            <a:r>
              <a:rPr lang="en-US" sz="1500" b="1" i="0">
                <a:effectLst/>
                <a:latin typeface="Open Sans" panose="020B0606030504020204" pitchFamily="34" charset="0"/>
              </a:rPr>
              <a:t>Ayahuasca Ceremony</a:t>
            </a:r>
            <a:r>
              <a:rPr lang="en-US" sz="1500" b="0" i="0">
                <a:effectLst/>
                <a:latin typeface="Open Sans" panose="020B0606030504020204" pitchFamily="34" charset="0"/>
              </a:rPr>
              <a:t> is an opportunity to </a:t>
            </a:r>
            <a:r>
              <a:rPr lang="en-US" sz="1500" b="1" i="0">
                <a:effectLst/>
                <a:latin typeface="Open Sans" panose="020B0606030504020204" pitchFamily="34" charset="0"/>
              </a:rPr>
              <a:t>receive treatment for the spirit and take part in your own healing. Ayahuasca ceremony participants </a:t>
            </a:r>
            <a:r>
              <a:rPr lang="en-US" sz="1500" b="0" i="0">
                <a:effectLst/>
                <a:latin typeface="Open Sans" panose="020B0606030504020204" pitchFamily="34" charset="0"/>
              </a:rPr>
              <a:t>arrive in the early evening, as ceremonies are held at night. Participants arrive before the ceremony begins to show respect for the healer, or curanderos, leading the ceremony. </a:t>
            </a:r>
          </a:p>
          <a:p>
            <a:r>
              <a:rPr lang="en-US" sz="1500" b="1" i="1">
                <a:effectLst/>
                <a:latin typeface="Open Sans" panose="020B0606030504020204" pitchFamily="34" charset="0"/>
              </a:rPr>
              <a:t>The Maestro curanderos first prepare for the ceremony, after introductions, if necessary</a:t>
            </a:r>
            <a:r>
              <a:rPr lang="en-US" sz="1500" b="0" i="0">
                <a:effectLst/>
                <a:latin typeface="Open Sans" panose="020B0606030504020204" pitchFamily="34" charset="0"/>
              </a:rPr>
              <a:t>.  Preparation includes cleaning of the space and implements with mapacho tobacco, prayers, and other blessings. The ceremony begins after preparation of the space and ceremonial tools.</a:t>
            </a:r>
          </a:p>
          <a:p>
            <a:pPr marL="0" indent="0">
              <a:buNone/>
            </a:pPr>
            <a:endParaRPr lang="en-US" sz="1500" b="0" i="0">
              <a:effectLst/>
              <a:latin typeface="Open Sans" panose="020B0606030504020204" pitchFamily="34" charset="0"/>
            </a:endParaRPr>
          </a:p>
          <a:p>
            <a:r>
              <a:rPr lang="en-US" sz="1500" b="1" i="0">
                <a:effectLst/>
                <a:latin typeface="Open Sans" panose="020B0606030504020204" pitchFamily="34" charset="0"/>
              </a:rPr>
              <a:t>Beginning the Ayahuasca Ceremony</a:t>
            </a:r>
          </a:p>
          <a:p>
            <a:r>
              <a:rPr lang="en-US" sz="1500" b="0" i="0">
                <a:effectLst/>
                <a:latin typeface="Open Sans" panose="020B0606030504020204" pitchFamily="34" charset="0"/>
              </a:rPr>
              <a:t>The ceremony begins in silence as the curanderos calls each participant up to take a cup of ayahuasca. The curandero may also speak to each participant about intention, dosage, or other recommendations. </a:t>
            </a:r>
          </a:p>
          <a:p>
            <a:r>
              <a:rPr lang="en-US" sz="1500" b="0" i="0">
                <a:effectLst/>
                <a:latin typeface="Open Sans" panose="020B0606030504020204" pitchFamily="34" charset="0"/>
              </a:rPr>
              <a:t>The curandero then </a:t>
            </a:r>
            <a:r>
              <a:rPr lang="en-US" sz="1500" b="1" i="1">
                <a:effectLst/>
                <a:latin typeface="Open Sans" panose="020B0606030504020204" pitchFamily="34" charset="0"/>
              </a:rPr>
              <a:t>drinks a cup as well, after each participant has received a cup of ayahuasca.</a:t>
            </a:r>
            <a:r>
              <a:rPr lang="en-US" sz="1500" b="0" i="0">
                <a:effectLst/>
                <a:latin typeface="Open Sans" panose="020B0606030504020204" pitchFamily="34" charset="0"/>
              </a:rPr>
              <a:t> The ceremony continues with lights extinguished, and after a brief time as the ayahuasca medicine begins working, the curandero starts to sing.</a:t>
            </a:r>
          </a:p>
          <a:p>
            <a:br>
              <a:rPr lang="en-US" sz="1500"/>
            </a:br>
            <a:endParaRPr lang="en-US" sz="1500"/>
          </a:p>
        </p:txBody>
      </p:sp>
    </p:spTree>
    <p:extLst>
      <p:ext uri="{BB962C8B-B14F-4D97-AF65-F5344CB8AC3E}">
        <p14:creationId xmlns:p14="http://schemas.microsoft.com/office/powerpoint/2010/main" val="187656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usic and ayahuasca's role in treating substance use disorders in men | News">
            <a:extLst>
              <a:ext uri="{FF2B5EF4-FFF2-40B4-BE49-F238E27FC236}">
                <a16:creationId xmlns:a16="http://schemas.microsoft.com/office/drawing/2014/main" id="{1FCD3127-7DCE-4FF2-8E3D-DDAC39EA6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77800"/>
            <a:ext cx="10629900" cy="708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65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9" name="Group 8">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10" name="Freeform: Shape 9">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2" name="Picture 1">
            <a:extLst>
              <a:ext uri="{FF2B5EF4-FFF2-40B4-BE49-F238E27FC236}">
                <a16:creationId xmlns:a16="http://schemas.microsoft.com/office/drawing/2014/main" id="{43A830B4-27DA-4D16-93D4-0C94C2162972}"/>
              </a:ext>
            </a:extLst>
          </p:cNvPr>
          <p:cNvPicPr>
            <a:picLocks noChangeAspect="1"/>
          </p:cNvPicPr>
          <p:nvPr/>
        </p:nvPicPr>
        <p:blipFill>
          <a:blip r:embed="rId2"/>
          <a:stretch>
            <a:fillRect/>
          </a:stretch>
        </p:blipFill>
        <p:spPr>
          <a:xfrm>
            <a:off x="1582652" y="1311959"/>
            <a:ext cx="8474896" cy="4745941"/>
          </a:xfrm>
          <a:prstGeom prst="rect">
            <a:avLst/>
          </a:prstGeom>
        </p:spPr>
      </p:pic>
    </p:spTree>
    <p:extLst>
      <p:ext uri="{BB962C8B-B14F-4D97-AF65-F5344CB8AC3E}">
        <p14:creationId xmlns:p14="http://schemas.microsoft.com/office/powerpoint/2010/main" val="4251968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yahuasca Tourism: Shamans, Charlatans and Thousand-dollar Retreats - Verge  Magazine: Volunteer abroad, work and travel, study abroad">
            <a:extLst>
              <a:ext uri="{FF2B5EF4-FFF2-40B4-BE49-F238E27FC236}">
                <a16:creationId xmlns:a16="http://schemas.microsoft.com/office/drawing/2014/main" id="{B59DE28C-FD43-402B-A179-EE79DBCFE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754174"/>
            <a:ext cx="8381999" cy="557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38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38EF-BC78-724B-BD57-1D0F648FD766}"/>
              </a:ext>
            </a:extLst>
          </p:cNvPr>
          <p:cNvSpPr>
            <a:spLocks noGrp="1"/>
          </p:cNvSpPr>
          <p:nvPr>
            <p:ph type="title"/>
          </p:nvPr>
        </p:nvSpPr>
        <p:spPr/>
        <p:txBody>
          <a:bodyPr/>
          <a:lstStyle/>
          <a:p>
            <a:pPr algn="ctr"/>
            <a:r>
              <a:rPr lang="en-US" dirty="0">
                <a:latin typeface="Georgia" panose="02040502050405020303" pitchFamily="18" charset="0"/>
              </a:rPr>
              <a:t>Housekeeping Information</a:t>
            </a:r>
          </a:p>
        </p:txBody>
      </p:sp>
      <p:grpSp>
        <p:nvGrpSpPr>
          <p:cNvPr id="4" name="Group 3">
            <a:extLst>
              <a:ext uri="{FF2B5EF4-FFF2-40B4-BE49-F238E27FC236}">
                <a16:creationId xmlns:a16="http://schemas.microsoft.com/office/drawing/2014/main" id="{904F4E27-A7DC-404B-8964-11B8435D9433}"/>
              </a:ext>
            </a:extLst>
          </p:cNvPr>
          <p:cNvGrpSpPr/>
          <p:nvPr/>
        </p:nvGrpSpPr>
        <p:grpSpPr>
          <a:xfrm>
            <a:off x="2652622" y="1667645"/>
            <a:ext cx="2763055" cy="1319107"/>
            <a:chOff x="-177714" y="1766604"/>
            <a:chExt cx="4144583" cy="1978658"/>
          </a:xfrm>
        </p:grpSpPr>
        <p:pic>
          <p:nvPicPr>
            <p:cNvPr id="5" name="Graphic 4" descr="Radio microphone">
              <a:extLst>
                <a:ext uri="{FF2B5EF4-FFF2-40B4-BE49-F238E27FC236}">
                  <a16:creationId xmlns:a16="http://schemas.microsoft.com/office/drawing/2014/main" id="{39A08CFE-0CDC-524A-A4A6-3660BDA5D38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34554" y="1766604"/>
              <a:ext cx="720050" cy="685799"/>
            </a:xfrm>
            <a:prstGeom prst="rect">
              <a:avLst/>
            </a:prstGeom>
          </p:spPr>
        </p:pic>
        <p:sp>
          <p:nvSpPr>
            <p:cNvPr id="6" name="TextBox 5">
              <a:extLst>
                <a:ext uri="{FF2B5EF4-FFF2-40B4-BE49-F238E27FC236}">
                  <a16:creationId xmlns:a16="http://schemas.microsoft.com/office/drawing/2014/main" id="{564F7D25-142E-D946-A90F-3C354DC3DFC2}"/>
                </a:ext>
              </a:extLst>
            </p:cNvPr>
            <p:cNvSpPr txBox="1"/>
            <p:nvPr/>
          </p:nvSpPr>
          <p:spPr>
            <a:xfrm>
              <a:off x="-177714" y="2775767"/>
              <a:ext cx="4144583" cy="969495"/>
            </a:xfrm>
            <a:prstGeom prst="rect">
              <a:avLst/>
            </a:prstGeom>
            <a:solidFill>
              <a:schemeClr val="bg1"/>
            </a:solidFill>
          </p:spPr>
          <p:txBody>
            <a:bodyPr wrap="square" rtlCol="0">
              <a:spAutoFit/>
            </a:bodyPr>
            <a:lstStyle/>
            <a:p>
              <a:pPr algn="ctr" defTabSz="171452">
                <a:defRPr/>
              </a:pPr>
              <a:r>
                <a:rPr lang="en-US" dirty="0">
                  <a:solidFill>
                    <a:srgbClr val="E7E6E6">
                      <a:lumMod val="25000"/>
                    </a:srgbClr>
                  </a:solidFill>
                  <a:latin typeface="Georgia" panose="02040502050405020303" pitchFamily="18" charset="0"/>
                  <a:ea typeface="ＭＳ Ｐゴシック" charset="0"/>
                  <a:cs typeface="Arial" panose="020B0604020202020204" pitchFamily="34" charset="0"/>
                </a:rPr>
                <a:t>Participant microphones will be muted at entry</a:t>
              </a:r>
            </a:p>
          </p:txBody>
        </p:sp>
      </p:grpSp>
      <p:grpSp>
        <p:nvGrpSpPr>
          <p:cNvPr id="7" name="Group 6">
            <a:extLst>
              <a:ext uri="{FF2B5EF4-FFF2-40B4-BE49-F238E27FC236}">
                <a16:creationId xmlns:a16="http://schemas.microsoft.com/office/drawing/2014/main" id="{3799F996-C92E-4647-9470-DA572636AAB9}"/>
              </a:ext>
            </a:extLst>
          </p:cNvPr>
          <p:cNvGrpSpPr/>
          <p:nvPr/>
        </p:nvGrpSpPr>
        <p:grpSpPr>
          <a:xfrm>
            <a:off x="6459169" y="1736663"/>
            <a:ext cx="3080210" cy="1250088"/>
            <a:chOff x="4439671" y="1717121"/>
            <a:chExt cx="4620314" cy="1875132"/>
          </a:xfrm>
        </p:grpSpPr>
        <p:sp>
          <p:nvSpPr>
            <p:cNvPr id="8" name="Rectangle 7" descr="Questions">
              <a:extLst>
                <a:ext uri="{FF2B5EF4-FFF2-40B4-BE49-F238E27FC236}">
                  <a16:creationId xmlns:a16="http://schemas.microsoft.com/office/drawing/2014/main" id="{F4335C49-C084-A844-8685-FC545C47ACC1}"/>
                </a:ext>
              </a:extLst>
            </p:cNvPr>
            <p:cNvSpPr/>
            <p:nvPr/>
          </p:nvSpPr>
          <p:spPr>
            <a:xfrm>
              <a:off x="6435916" y="1717121"/>
              <a:ext cx="802321" cy="842179"/>
            </a:xfrm>
            <a:prstGeom prst="rect">
              <a:avLst/>
            </a:prstGeom>
            <a:blipFill dpi="0"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defTabSz="457206">
                <a:defRPr/>
              </a:pPr>
              <a:endParaRPr lang="en-US" dirty="0">
                <a:solidFill>
                  <a:prstClr val="white"/>
                </a:solidFill>
                <a:latin typeface="Georgia" panose="02040502050405020303" pitchFamily="18" charset="0"/>
                <a:cs typeface="Arial" panose="020B0604020202020204" pitchFamily="34" charset="0"/>
              </a:endParaRPr>
            </a:p>
          </p:txBody>
        </p:sp>
        <p:sp>
          <p:nvSpPr>
            <p:cNvPr id="9" name="Freeform: Shape 30">
              <a:extLst>
                <a:ext uri="{FF2B5EF4-FFF2-40B4-BE49-F238E27FC236}">
                  <a16:creationId xmlns:a16="http://schemas.microsoft.com/office/drawing/2014/main" id="{22F189A2-B2BB-CB4D-9453-14A44E555B19}"/>
                </a:ext>
              </a:extLst>
            </p:cNvPr>
            <p:cNvSpPr/>
            <p:nvPr/>
          </p:nvSpPr>
          <p:spPr>
            <a:xfrm>
              <a:off x="4439671" y="2841149"/>
              <a:ext cx="4620314" cy="751104"/>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lnSpc>
                  <a:spcPct val="90000"/>
                </a:lnSpc>
                <a:spcBef>
                  <a:spcPct val="0"/>
                </a:spcBef>
                <a:spcAft>
                  <a:spcPct val="35000"/>
                </a:spcAft>
                <a:defRPr/>
              </a:pPr>
              <a:r>
                <a:rPr lang="en-US" dirty="0">
                  <a:solidFill>
                    <a:srgbClr val="E7E6E6">
                      <a:lumMod val="25000"/>
                    </a:srgbClr>
                  </a:solidFill>
                  <a:latin typeface="Georgia" panose="02040502050405020303" pitchFamily="18" charset="0"/>
                  <a:cs typeface="Arial" panose="020B0604020202020204" pitchFamily="34" charset="0"/>
                </a:rPr>
                <a:t>If you have questions during the event, please use the chat</a:t>
              </a:r>
            </a:p>
          </p:txBody>
        </p:sp>
      </p:grpSp>
      <p:grpSp>
        <p:nvGrpSpPr>
          <p:cNvPr id="10" name="Group 9">
            <a:extLst>
              <a:ext uri="{FF2B5EF4-FFF2-40B4-BE49-F238E27FC236}">
                <a16:creationId xmlns:a16="http://schemas.microsoft.com/office/drawing/2014/main" id="{ED251B10-1ACC-C542-8397-7BE9A82A9BEC}"/>
              </a:ext>
            </a:extLst>
          </p:cNvPr>
          <p:cNvGrpSpPr/>
          <p:nvPr/>
        </p:nvGrpSpPr>
        <p:grpSpPr>
          <a:xfrm>
            <a:off x="2450352" y="3155614"/>
            <a:ext cx="3167593" cy="1737628"/>
            <a:chOff x="-811305" y="3895820"/>
            <a:chExt cx="4751391" cy="2606442"/>
          </a:xfrm>
        </p:grpSpPr>
        <p:sp>
          <p:nvSpPr>
            <p:cNvPr id="11" name="Rectangle 10" descr="Laptop">
              <a:extLst>
                <a:ext uri="{FF2B5EF4-FFF2-40B4-BE49-F238E27FC236}">
                  <a16:creationId xmlns:a16="http://schemas.microsoft.com/office/drawing/2014/main" id="{62E4560B-8A59-A44E-B26A-9C0EA144B5F9}"/>
                </a:ext>
              </a:extLst>
            </p:cNvPr>
            <p:cNvSpPr>
              <a:spLocks noChangeAspect="1"/>
            </p:cNvSpPr>
            <p:nvPr/>
          </p:nvSpPr>
          <p:spPr>
            <a:xfrm>
              <a:off x="1290676" y="3895820"/>
              <a:ext cx="784014" cy="822960"/>
            </a:xfrm>
            <a:prstGeom prst="rect">
              <a:avLst/>
            </a:prstGeom>
            <a: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2" name="Freeform: Shape 33">
              <a:extLst>
                <a:ext uri="{FF2B5EF4-FFF2-40B4-BE49-F238E27FC236}">
                  <a16:creationId xmlns:a16="http://schemas.microsoft.com/office/drawing/2014/main" id="{914D1BF3-5052-4340-9E23-414E5685ECAB}"/>
                </a:ext>
              </a:extLst>
            </p:cNvPr>
            <p:cNvSpPr/>
            <p:nvPr/>
          </p:nvSpPr>
          <p:spPr>
            <a:xfrm>
              <a:off x="-811305" y="4914602"/>
              <a:ext cx="4751391" cy="1587660"/>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lnSpc>
                  <a:spcPct val="90000"/>
                </a:lnSpc>
                <a:spcBef>
                  <a:spcPct val="0"/>
                </a:spcBef>
                <a:spcAft>
                  <a:spcPct val="35000"/>
                </a:spcAft>
                <a:defRPr/>
              </a:pPr>
              <a:r>
                <a:rPr lang="en-US" dirty="0">
                  <a:solidFill>
                    <a:prstClr val="black"/>
                  </a:solidFill>
                  <a:latin typeface="Georgia" panose="02040502050405020303" pitchFamily="18" charset="0"/>
                  <a:cs typeface="Arial" panose="020B0604020202020204" pitchFamily="34" charset="0"/>
                </a:rPr>
                <a:t>This session is being recorded and it will be emailed to all participants once available.</a:t>
              </a:r>
            </a:p>
          </p:txBody>
        </p:sp>
      </p:grpSp>
      <p:grpSp>
        <p:nvGrpSpPr>
          <p:cNvPr id="13" name="Group 12">
            <a:extLst>
              <a:ext uri="{FF2B5EF4-FFF2-40B4-BE49-F238E27FC236}">
                <a16:creationId xmlns:a16="http://schemas.microsoft.com/office/drawing/2014/main" id="{54D0B140-C7A6-944C-BA39-63BE7D38DBED}"/>
              </a:ext>
            </a:extLst>
          </p:cNvPr>
          <p:cNvGrpSpPr/>
          <p:nvPr/>
        </p:nvGrpSpPr>
        <p:grpSpPr>
          <a:xfrm>
            <a:off x="6152657" y="3174650"/>
            <a:ext cx="3693234" cy="1718592"/>
            <a:chOff x="7134340" y="3817543"/>
            <a:chExt cx="7386467" cy="3437179"/>
          </a:xfrm>
        </p:grpSpPr>
        <p:sp>
          <p:nvSpPr>
            <p:cNvPr id="14" name="Rectangle 13" descr="Email">
              <a:extLst>
                <a:ext uri="{FF2B5EF4-FFF2-40B4-BE49-F238E27FC236}">
                  <a16:creationId xmlns:a16="http://schemas.microsoft.com/office/drawing/2014/main" id="{EE53F199-B8F8-0F43-8CFB-75F975B3B9FF}"/>
                </a:ext>
              </a:extLst>
            </p:cNvPr>
            <p:cNvSpPr/>
            <p:nvPr/>
          </p:nvSpPr>
          <p:spPr>
            <a:xfrm>
              <a:off x="10327938" y="3817543"/>
              <a:ext cx="999274" cy="968375"/>
            </a:xfrm>
            <a:prstGeom prst="rect">
              <a:avLst/>
            </a:pr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5" name="Freeform: Shape 35">
              <a:extLst>
                <a:ext uri="{FF2B5EF4-FFF2-40B4-BE49-F238E27FC236}">
                  <a16:creationId xmlns:a16="http://schemas.microsoft.com/office/drawing/2014/main" id="{B9E53BD0-1F0F-1845-8B83-0C34C3C30CE4}"/>
                </a:ext>
              </a:extLst>
            </p:cNvPr>
            <p:cNvSpPr/>
            <p:nvPr/>
          </p:nvSpPr>
          <p:spPr>
            <a:xfrm>
              <a:off x="7134340" y="5137845"/>
              <a:ext cx="7386467" cy="2116877"/>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spcBef>
                  <a:spcPct val="0"/>
                </a:spcBef>
                <a:defRPr/>
              </a:pPr>
              <a:r>
                <a:rPr lang="en-US" dirty="0">
                  <a:solidFill>
                    <a:srgbClr val="E7E6E6">
                      <a:lumMod val="25000"/>
                    </a:srgbClr>
                  </a:solidFill>
                  <a:latin typeface="Georgia" panose="02040502050405020303" pitchFamily="18" charset="0"/>
                  <a:cs typeface="Arial" panose="020B0604020202020204" pitchFamily="34" charset="0"/>
                </a:rPr>
                <a:t>If you have questions after</a:t>
              </a:r>
            </a:p>
            <a:p>
              <a:pPr algn="ctr" defTabSz="233366">
                <a:spcBef>
                  <a:spcPct val="0"/>
                </a:spcBef>
                <a:defRPr/>
              </a:pPr>
              <a:r>
                <a:rPr lang="en-US" dirty="0">
                  <a:solidFill>
                    <a:srgbClr val="E7E6E6">
                      <a:lumMod val="25000"/>
                    </a:srgbClr>
                  </a:solidFill>
                  <a:latin typeface="Georgia" panose="02040502050405020303" pitchFamily="18" charset="0"/>
                  <a:cs typeface="Arial" panose="020B0604020202020204" pitchFamily="34" charset="0"/>
                </a:rPr>
                <a:t> this session, please e-mail:</a:t>
              </a:r>
            </a:p>
            <a:p>
              <a:pPr algn="ctr" defTabSz="233366">
                <a:spcBef>
                  <a:spcPct val="0"/>
                </a:spcBef>
                <a:defRPr/>
              </a:pPr>
              <a:r>
                <a:rPr lang="en-US" dirty="0">
                  <a:solidFill>
                    <a:srgbClr val="37557C"/>
                  </a:solidFill>
                  <a:latin typeface="Georgia" panose="02040502050405020303" pitchFamily="18" charset="0"/>
                  <a:cs typeface="Arial" panose="020B0604020202020204" pitchFamily="34" charset="0"/>
                  <a:hlinkClick r:id="rId10">
                    <a:extLst>
                      <a:ext uri="{A12FA001-AC4F-418D-AE19-62706E023703}">
                        <ahyp:hlinkClr xmlns:ahyp="http://schemas.microsoft.com/office/drawing/2018/hyperlinkcolor" val="tx"/>
                      </a:ext>
                    </a:extLst>
                  </a:hlinkClick>
                </a:rPr>
                <a:t>newengland@mhttcnetwork.org</a:t>
              </a:r>
              <a:r>
                <a:rPr lang="en-US" dirty="0">
                  <a:solidFill>
                    <a:srgbClr val="E7E6E6">
                      <a:lumMod val="25000"/>
                    </a:srgbClr>
                  </a:solidFill>
                  <a:latin typeface="Georgia" panose="02040502050405020303" pitchFamily="18" charset="0"/>
                  <a:cs typeface="Arial" panose="020B0604020202020204" pitchFamily="34" charset="0"/>
                </a:rPr>
                <a:t>.</a:t>
              </a:r>
            </a:p>
          </p:txBody>
        </p:sp>
      </p:grpSp>
      <p:sp>
        <p:nvSpPr>
          <p:cNvPr id="16" name="Freeform: Shape 35">
            <a:extLst>
              <a:ext uri="{FF2B5EF4-FFF2-40B4-BE49-F238E27FC236}">
                <a16:creationId xmlns:a16="http://schemas.microsoft.com/office/drawing/2014/main" id="{99C078DE-82AF-01F9-062C-341307E63684}"/>
              </a:ext>
            </a:extLst>
          </p:cNvPr>
          <p:cNvSpPr/>
          <p:nvPr/>
        </p:nvSpPr>
        <p:spPr>
          <a:xfrm>
            <a:off x="4249383" y="5014356"/>
            <a:ext cx="3693234" cy="1597138"/>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233366">
              <a:spcBef>
                <a:spcPct val="0"/>
              </a:spcBef>
              <a:defRPr/>
            </a:pPr>
            <a:r>
              <a:rPr lang="en-US" sz="1600" dirty="0">
                <a:solidFill>
                  <a:prstClr val="black"/>
                </a:solidFill>
                <a:latin typeface="Georgia" panose="02040502050405020303" pitchFamily="18" charset="0"/>
              </a:rPr>
              <a:t>At the end of the month, we will send you a certificate of completion that you can submit to your particular board for continuing education credit. Please contact ifisher@c4innovates.com for more information on CEs after the event.</a:t>
            </a:r>
            <a:endParaRPr lang="en-US" sz="1600" dirty="0">
              <a:solidFill>
                <a:prstClr val="black"/>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423687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FBF9710-1892-1238-3F16-EBDDC78FE4C8}"/>
              </a:ext>
            </a:extLst>
          </p:cNvPr>
          <p:cNvPicPr>
            <a:picLocks noChangeAspect="1"/>
          </p:cNvPicPr>
          <p:nvPr/>
        </p:nvPicPr>
        <p:blipFill rotWithShape="1">
          <a:blip r:embed="rId2">
            <a:alphaModFix amt="35000"/>
          </a:blip>
          <a:srcRect t="10786" b="4945"/>
          <a:stretch/>
        </p:blipFill>
        <p:spPr>
          <a:xfrm>
            <a:off x="20" y="10"/>
            <a:ext cx="12191980" cy="6857990"/>
          </a:xfrm>
          <a:prstGeom prst="rect">
            <a:avLst/>
          </a:prstGeom>
        </p:spPr>
      </p:pic>
      <p:sp>
        <p:nvSpPr>
          <p:cNvPr id="2" name="Title 1">
            <a:extLst>
              <a:ext uri="{FF2B5EF4-FFF2-40B4-BE49-F238E27FC236}">
                <a16:creationId xmlns:a16="http://schemas.microsoft.com/office/drawing/2014/main" id="{3F0438CA-E217-9A8E-B3C0-C5D0580AE2D9}"/>
              </a:ext>
            </a:extLst>
          </p:cNvPr>
          <p:cNvSpPr>
            <a:spLocks noGrp="1"/>
          </p:cNvSpPr>
          <p:nvPr>
            <p:ph type="title"/>
          </p:nvPr>
        </p:nvSpPr>
        <p:spPr>
          <a:xfrm>
            <a:off x="838200" y="365125"/>
            <a:ext cx="10515600" cy="1325563"/>
          </a:xfrm>
        </p:spPr>
        <p:txBody>
          <a:bodyPr>
            <a:normAutofit/>
          </a:bodyPr>
          <a:lstStyle/>
          <a:p>
            <a:r>
              <a:rPr lang="en-US">
                <a:solidFill>
                  <a:srgbClr val="FFFFFF"/>
                </a:solidFill>
                <a:cs typeface="Calibri Light"/>
              </a:rPr>
              <a:t>Stigma</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2076A47E-B96E-283F-5DB2-7A8E8E053B47}"/>
              </a:ext>
            </a:extLst>
          </p:cNvPr>
          <p:cNvGraphicFramePr>
            <a:graphicFrameLocks noGrp="1"/>
          </p:cNvGraphicFramePr>
          <p:nvPr>
            <p:ph idx="1"/>
            <p:extLst>
              <p:ext uri="{D42A27DB-BD31-4B8C-83A1-F6EECF244321}">
                <p14:modId xmlns:p14="http://schemas.microsoft.com/office/powerpoint/2010/main" val="40305863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939572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296CB8-E542-F996-0B00-71AC413C517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cs typeface="Calibri Light"/>
              </a:rPr>
              <a:t>Stigma  II</a:t>
            </a:r>
            <a:endParaRPr lang="en-US" sz="4000">
              <a:solidFill>
                <a:srgbClr val="FFFFFF"/>
              </a:solidFill>
            </a:endParaRPr>
          </a:p>
        </p:txBody>
      </p:sp>
      <p:sp>
        <p:nvSpPr>
          <p:cNvPr id="27" name="Content Placeholder 2">
            <a:extLst>
              <a:ext uri="{FF2B5EF4-FFF2-40B4-BE49-F238E27FC236}">
                <a16:creationId xmlns:a16="http://schemas.microsoft.com/office/drawing/2014/main" id="{DB8AA0F5-2922-8AAB-5AA6-134175AF3853}"/>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US" sz="1400" b="1"/>
              <a:t>Familismo</a:t>
            </a:r>
            <a:endParaRPr lang="en-US" sz="1400">
              <a:cs typeface="Calibri" panose="020F0502020204030204"/>
            </a:endParaRPr>
          </a:p>
          <a:p>
            <a:r>
              <a:rPr lang="en-US" sz="1400" u="sng">
                <a:ea typeface="+mn-lt"/>
                <a:cs typeface="+mn-lt"/>
                <a:hlinkClick r:id="rId2"/>
              </a:rPr>
              <a:t>Several studies</a:t>
            </a:r>
            <a:r>
              <a:rPr lang="en-US" sz="1400">
                <a:ea typeface="+mn-lt"/>
                <a:cs typeface="+mn-lt"/>
              </a:rPr>
              <a:t> suggest that the cultural value of </a:t>
            </a:r>
            <a:r>
              <a:rPr lang="en-US" sz="1400" i="1">
                <a:ea typeface="+mn-lt"/>
                <a:cs typeface="+mn-lt"/>
              </a:rPr>
              <a:t>Familism- Familismo-,</a:t>
            </a:r>
            <a:r>
              <a:rPr lang="en-US" sz="1400">
                <a:ea typeface="+mn-lt"/>
                <a:cs typeface="+mn-lt"/>
              </a:rPr>
              <a:t> or the collective value of family unity, can play a role in shaping and enforcing mental health stigma.</a:t>
            </a:r>
            <a:endParaRPr lang="en-US" sz="1400"/>
          </a:p>
          <a:p>
            <a:r>
              <a:rPr lang="en-US" sz="1400">
                <a:ea typeface="+mn-lt"/>
                <a:cs typeface="+mn-lt"/>
              </a:rPr>
              <a:t>Some researchers claim that this value is associated with increased rates of emotional closeness and openness within the family, which may reduce the impact of mental health stigma.</a:t>
            </a:r>
            <a:endParaRPr lang="en-US" sz="1400"/>
          </a:p>
          <a:p>
            <a:r>
              <a:rPr lang="en-US" sz="1400">
                <a:ea typeface="+mn-lt"/>
                <a:cs typeface="+mn-lt"/>
              </a:rPr>
              <a:t>On the other hand, some research cites family as a major source of discrimination against people with mental health conditions in several Latin American countries. Examples of negative family factors include hostile .</a:t>
            </a:r>
            <a:r>
              <a:rPr lang="en-US" sz="1400" u="sng">
                <a:ea typeface="+mn-lt"/>
                <a:cs typeface="+mn-lt"/>
                <a:hlinkClick r:id="rId3"/>
              </a:rPr>
              <a:t>Another study</a:t>
            </a:r>
            <a:r>
              <a:rPr lang="en-US" sz="1400">
                <a:ea typeface="+mn-lt"/>
                <a:cs typeface="+mn-lt"/>
              </a:rPr>
              <a:t> found that most Latin and Hispanic families would deny the presence of depression or another mental health condition in a family member unless </a:t>
            </a:r>
            <a:r>
              <a:rPr lang="en-US" sz="1400" b="1" i="1">
                <a:ea typeface="+mn-lt"/>
                <a:cs typeface="+mn-lt"/>
              </a:rPr>
              <a:t>they were unable to cope or the symptoms </a:t>
            </a:r>
            <a:r>
              <a:rPr lang="en-US" sz="1400">
                <a:ea typeface="+mn-lt"/>
                <a:cs typeface="+mn-lt"/>
              </a:rPr>
              <a:t>of the condition were life-threatening.</a:t>
            </a:r>
          </a:p>
          <a:p>
            <a:r>
              <a:rPr lang="en-US" sz="1400">
                <a:ea typeface="+mn-lt"/>
                <a:cs typeface="+mn-lt"/>
              </a:rPr>
              <a:t> In the same study, many of the survey participants believed that children’s mental health conditions are due to the sinful behaviors of their parents.</a:t>
            </a:r>
            <a:endParaRPr lang="en-US" sz="1400"/>
          </a:p>
          <a:p>
            <a:r>
              <a:rPr lang="en-US" sz="1400">
                <a:ea typeface="+mn-lt"/>
                <a:cs typeface="+mn-lt"/>
              </a:rPr>
              <a:t>Furthermore, a </a:t>
            </a:r>
            <a:r>
              <a:rPr lang="en-US" sz="1400" u="sng">
                <a:ea typeface="+mn-lt"/>
                <a:cs typeface="+mn-lt"/>
                <a:hlinkClick r:id="rId4"/>
              </a:rPr>
              <a:t>2013 study</a:t>
            </a:r>
            <a:r>
              <a:rPr lang="en-US" sz="1400">
                <a:ea typeface="+mn-lt"/>
                <a:cs typeface="+mn-lt"/>
              </a:rPr>
              <a:t> found that the value of </a:t>
            </a:r>
            <a:r>
              <a:rPr lang="en-US" sz="1400" i="1">
                <a:ea typeface="+mn-lt"/>
                <a:cs typeface="+mn-lt"/>
              </a:rPr>
              <a:t>Familismo</a:t>
            </a:r>
            <a:r>
              <a:rPr lang="en-US" sz="1400">
                <a:ea typeface="+mn-lt"/>
                <a:cs typeface="+mn-lt"/>
              </a:rPr>
              <a:t> can lead people to hide their condition in order to protect their family. </a:t>
            </a:r>
          </a:p>
          <a:p>
            <a:r>
              <a:rPr lang="en-US" sz="1400">
                <a:ea typeface="+mn-lt"/>
                <a:cs typeface="+mn-lt"/>
              </a:rPr>
              <a:t>Family members </a:t>
            </a:r>
            <a:r>
              <a:rPr lang="en-US" sz="1400" b="1" i="1">
                <a:ea typeface="+mn-lt"/>
                <a:cs typeface="+mn-lt"/>
              </a:rPr>
              <a:t>may also discourage people from seeking treatment or taking medications </a:t>
            </a:r>
            <a:r>
              <a:rPr lang="en-US" sz="1400">
                <a:ea typeface="+mn-lt"/>
                <a:cs typeface="+mn-lt"/>
              </a:rPr>
              <a:t>due to a lack of education or spiritual or cultural beliefs.</a:t>
            </a:r>
            <a:endParaRPr lang="en-US" sz="1400"/>
          </a:p>
          <a:p>
            <a:endParaRPr lang="en-US" sz="1400">
              <a:cs typeface="Calibri"/>
            </a:endParaRPr>
          </a:p>
        </p:txBody>
      </p:sp>
    </p:spTree>
    <p:extLst>
      <p:ext uri="{BB962C8B-B14F-4D97-AF65-F5344CB8AC3E}">
        <p14:creationId xmlns:p14="http://schemas.microsoft.com/office/powerpoint/2010/main" val="158849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8B852-A005-96F6-B2C9-C5B7FEDCFBD2}"/>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RELIGION AND MENTAL HEALTH</a:t>
            </a:r>
          </a:p>
        </p:txBody>
      </p:sp>
      <p:sp>
        <p:nvSpPr>
          <p:cNvPr id="19"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D92444-0627-359F-E2A2-54B4C4C41768}"/>
              </a:ext>
            </a:extLst>
          </p:cNvPr>
          <p:cNvSpPr>
            <a:spLocks noGrp="1"/>
          </p:cNvSpPr>
          <p:nvPr>
            <p:ph idx="1"/>
          </p:nvPr>
        </p:nvSpPr>
        <p:spPr>
          <a:xfrm>
            <a:off x="1155548" y="2217343"/>
            <a:ext cx="9880893" cy="3959619"/>
          </a:xfrm>
        </p:spPr>
        <p:txBody>
          <a:bodyPr vert="horz" lIns="91440" tIns="45720" rIns="91440" bIns="45720" rtlCol="0">
            <a:normAutofit/>
          </a:bodyPr>
          <a:lstStyle/>
          <a:p>
            <a:r>
              <a:rPr lang="en-US" sz="1300" b="1"/>
              <a:t>Religion</a:t>
            </a:r>
            <a:endParaRPr lang="en-US" sz="1300">
              <a:cs typeface="Calibri" panose="020F0502020204030204"/>
            </a:endParaRPr>
          </a:p>
          <a:p>
            <a:r>
              <a:rPr lang="en-US" sz="1300">
                <a:ea typeface="+mn-lt"/>
                <a:cs typeface="+mn-lt"/>
              </a:rPr>
              <a:t>Faith also seems to play a large role in shaping the stigma that Latin American people may hold about mental health conditions. This makes sense, given that these communities tend to rely on religious institutions as an important spiritual, educational, and social resource.</a:t>
            </a:r>
            <a:endParaRPr lang="en-US" sz="1300"/>
          </a:p>
          <a:p>
            <a:r>
              <a:rPr lang="en-US" sz="1300">
                <a:ea typeface="+mn-lt"/>
                <a:cs typeface="+mn-lt"/>
              </a:rPr>
              <a:t>According to one </a:t>
            </a:r>
            <a:r>
              <a:rPr lang="en-US" sz="1300" u="sng">
                <a:ea typeface="+mn-lt"/>
                <a:cs typeface="+mn-lt"/>
                <a:hlinkClick r:id="rId2"/>
              </a:rPr>
              <a:t>2019 study</a:t>
            </a:r>
            <a:r>
              <a:rPr lang="en-US" sz="1300">
                <a:ea typeface="+mn-lt"/>
                <a:cs typeface="+mn-lt"/>
              </a:rPr>
              <a:t> exploring beliefs about mental health conditions in faith-based Latin communities in the United States, religious beliefs may contribute to stigmas by enforcing the misconceptions that:</a:t>
            </a:r>
            <a:endParaRPr lang="en-US" sz="1300"/>
          </a:p>
          <a:p>
            <a:r>
              <a:rPr lang="en-US" sz="1300">
                <a:ea typeface="+mn-lt"/>
                <a:cs typeface="+mn-lt"/>
              </a:rPr>
              <a:t>Mental ill-health is a moral failing or spiritual dilemma.</a:t>
            </a:r>
            <a:endParaRPr lang="en-US" sz="1300"/>
          </a:p>
          <a:p>
            <a:r>
              <a:rPr lang="en-US" sz="1300" b="1" i="1">
                <a:ea typeface="+mn-lt"/>
                <a:cs typeface="+mn-lt"/>
              </a:rPr>
              <a:t>Mental ill-health is a spiritual, rather than a medical, condition</a:t>
            </a:r>
            <a:r>
              <a:rPr lang="en-US" sz="1300">
                <a:ea typeface="+mn-lt"/>
                <a:cs typeface="+mn-lt"/>
              </a:rPr>
              <a:t>.</a:t>
            </a:r>
            <a:endParaRPr lang="en-US" sz="1300"/>
          </a:p>
          <a:p>
            <a:r>
              <a:rPr lang="en-US" sz="1300">
                <a:ea typeface="+mn-lt"/>
                <a:cs typeface="+mn-lt"/>
              </a:rPr>
              <a:t>Mental ill-health is </a:t>
            </a:r>
            <a:r>
              <a:rPr lang="en-US" sz="1300" b="1" i="1">
                <a:ea typeface="+mn-lt"/>
                <a:cs typeface="+mn-lt"/>
              </a:rPr>
              <a:t>a punishment or form of divine justice.</a:t>
            </a:r>
            <a:endParaRPr lang="en-US" sz="1300" b="1" i="1"/>
          </a:p>
          <a:p>
            <a:r>
              <a:rPr lang="en-US" sz="1300">
                <a:ea typeface="+mn-lt"/>
                <a:cs typeface="+mn-lt"/>
              </a:rPr>
              <a:t>Depression is due to a lack of faith, not praying enough, sinful behaviors toward parents or others, or demonic influence.</a:t>
            </a:r>
            <a:endParaRPr lang="en-US" sz="1300"/>
          </a:p>
          <a:p>
            <a:r>
              <a:rPr lang="en-US" sz="1300">
                <a:ea typeface="+mn-lt"/>
                <a:cs typeface="+mn-lt"/>
              </a:rPr>
              <a:t>Praying and having faith in God can help reduce the risk of or treat mental health conditions.</a:t>
            </a:r>
            <a:endParaRPr lang="en-US" sz="1300"/>
          </a:p>
          <a:p>
            <a:r>
              <a:rPr lang="en-US" sz="1300">
                <a:ea typeface="+mn-lt"/>
                <a:cs typeface="+mn-lt"/>
              </a:rPr>
              <a:t>Self-harming acts, such as cutting or suicide, are due to a lack of true faith.</a:t>
            </a:r>
            <a:endParaRPr lang="en-US" sz="1300"/>
          </a:p>
          <a:p>
            <a:br>
              <a:rPr lang="en-US" sz="1300"/>
            </a:br>
            <a:endParaRPr lang="en-US" sz="1300"/>
          </a:p>
        </p:txBody>
      </p:sp>
    </p:spTree>
    <p:extLst>
      <p:ext uri="{BB962C8B-B14F-4D97-AF65-F5344CB8AC3E}">
        <p14:creationId xmlns:p14="http://schemas.microsoft.com/office/powerpoint/2010/main" val="368902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DF605BA-439B-0B31-FF44-06AD5B7B292A}"/>
              </a:ext>
            </a:extLst>
          </p:cNvPr>
          <p:cNvPicPr>
            <a:picLocks noChangeAspect="1"/>
          </p:cNvPicPr>
          <p:nvPr/>
        </p:nvPicPr>
        <p:blipFill rotWithShape="1">
          <a:blip r:embed="rId2">
            <a:alphaModFix amt="35000"/>
          </a:blip>
          <a:srcRect t="13071" b="2660"/>
          <a:stretch/>
        </p:blipFill>
        <p:spPr>
          <a:xfrm>
            <a:off x="20" y="10"/>
            <a:ext cx="12191980" cy="6857990"/>
          </a:xfrm>
          <a:prstGeom prst="rect">
            <a:avLst/>
          </a:prstGeom>
        </p:spPr>
      </p:pic>
      <p:sp>
        <p:nvSpPr>
          <p:cNvPr id="2" name="Title 1">
            <a:extLst>
              <a:ext uri="{FF2B5EF4-FFF2-40B4-BE49-F238E27FC236}">
                <a16:creationId xmlns:a16="http://schemas.microsoft.com/office/drawing/2014/main" id="{CCFC6232-5342-D2E7-F64B-BB8F30D9AF76}"/>
              </a:ext>
            </a:extLst>
          </p:cNvPr>
          <p:cNvSpPr>
            <a:spLocks noGrp="1"/>
          </p:cNvSpPr>
          <p:nvPr>
            <p:ph type="title"/>
          </p:nvPr>
        </p:nvSpPr>
        <p:spPr>
          <a:xfrm>
            <a:off x="838200" y="365125"/>
            <a:ext cx="10515600" cy="1325563"/>
          </a:xfrm>
        </p:spPr>
        <p:txBody>
          <a:bodyPr>
            <a:normAutofit/>
          </a:bodyPr>
          <a:lstStyle/>
          <a:p>
            <a:pPr marL="285750" indent="-285750">
              <a:spcBef>
                <a:spcPts val="1000"/>
              </a:spcBef>
              <a:buFont typeface="Arial"/>
              <a:buChar char="•"/>
            </a:pPr>
            <a:r>
              <a:rPr lang="en-US">
                <a:solidFill>
                  <a:srgbClr val="FFFFFF"/>
                </a:solidFill>
                <a:ea typeface="+mj-lt"/>
                <a:cs typeface="+mj-lt"/>
              </a:rPr>
              <a:t>Faith and Religious Coping Mechanisms</a:t>
            </a:r>
          </a:p>
          <a:p>
            <a:endParaRPr lang="en-US">
              <a:solidFill>
                <a:srgbClr val="FFFFFF"/>
              </a:solidFill>
              <a:cs typeface="Calibri Light"/>
            </a:endParaRPr>
          </a:p>
        </p:txBody>
      </p:sp>
      <p:graphicFrame>
        <p:nvGraphicFramePr>
          <p:cNvPr id="5" name="Content Placeholder 2">
            <a:extLst>
              <a:ext uri="{FF2B5EF4-FFF2-40B4-BE49-F238E27FC236}">
                <a16:creationId xmlns:a16="http://schemas.microsoft.com/office/drawing/2014/main" id="{6A326A9B-A531-AD45-1678-14B71130504B}"/>
              </a:ext>
            </a:extLst>
          </p:cNvPr>
          <p:cNvGraphicFramePr>
            <a:graphicFrameLocks noGrp="1"/>
          </p:cNvGraphicFramePr>
          <p:nvPr>
            <p:ph idx="1"/>
            <p:extLst>
              <p:ext uri="{D42A27DB-BD31-4B8C-83A1-F6EECF244321}">
                <p14:modId xmlns:p14="http://schemas.microsoft.com/office/powerpoint/2010/main" val="4934694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774896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678C9C-05AD-40B4-6668-F46E051DB7AC}"/>
              </a:ext>
            </a:extLst>
          </p:cNvPr>
          <p:cNvSpPr>
            <a:spLocks noGrp="1"/>
          </p:cNvSpPr>
          <p:nvPr>
            <p:ph type="title"/>
          </p:nvPr>
        </p:nvSpPr>
        <p:spPr>
          <a:xfrm>
            <a:off x="838200" y="365125"/>
            <a:ext cx="10515600" cy="1325563"/>
          </a:xfrm>
        </p:spPr>
        <p:txBody>
          <a:bodyPr>
            <a:normAutofit/>
          </a:bodyPr>
          <a:lstStyle/>
          <a:p>
            <a:pPr marL="285750" indent="-285750">
              <a:spcBef>
                <a:spcPts val="1000"/>
              </a:spcBef>
              <a:buFont typeface="Arial"/>
              <a:buChar char="•"/>
            </a:pPr>
            <a:r>
              <a:rPr lang="en-US" b="1">
                <a:ea typeface="+mj-lt"/>
                <a:cs typeface="+mj-lt"/>
              </a:rPr>
              <a:t>Denial of Depression and Taboo</a:t>
            </a:r>
            <a:endParaRPr lang="en-US">
              <a:ea typeface="+mj-lt"/>
              <a:cs typeface="+mj-lt"/>
            </a:endParaRPr>
          </a:p>
          <a:p>
            <a:endParaRPr lang="en-US" dirty="0">
              <a:cs typeface="Calibri Light"/>
            </a:endParaRP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10CF8F-79AC-37DB-DEAD-85FE34DC0151}"/>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sz="2200" dirty="0">
                <a:ea typeface="+mn-lt"/>
                <a:cs typeface="+mn-lt"/>
              </a:rPr>
              <a:t>In response to the question “</a:t>
            </a:r>
            <a:r>
              <a:rPr lang="en-US" sz="2200" b="1" i="1" dirty="0">
                <a:ea typeface="+mn-lt"/>
                <a:cs typeface="+mn-lt"/>
              </a:rPr>
              <a:t>What does depression mean to you?” </a:t>
            </a:r>
            <a:r>
              <a:rPr lang="en-US" sz="2200" dirty="0">
                <a:ea typeface="+mn-lt"/>
                <a:cs typeface="+mn-lt"/>
              </a:rPr>
              <a:t>participants </a:t>
            </a:r>
            <a:r>
              <a:rPr lang="en-US" sz="2200" b="1" i="1" dirty="0">
                <a:ea typeface="+mn-lt"/>
                <a:cs typeface="+mn-lt"/>
              </a:rPr>
              <a:t>responded that the experience of suffering from trauma, such as sexual abuse or domestic violence, or personal losses, could contribute to depression</a:t>
            </a:r>
            <a:r>
              <a:rPr lang="en-US" sz="2200" dirty="0">
                <a:ea typeface="+mn-lt"/>
                <a:cs typeface="+mn-lt"/>
              </a:rPr>
              <a:t>, which, if it became severe, could lead to mental illness.</a:t>
            </a:r>
            <a:endParaRPr lang="en-US" sz="2200" dirty="0">
              <a:cs typeface="Calibri" panose="020F0502020204030204"/>
            </a:endParaRPr>
          </a:p>
          <a:p>
            <a:r>
              <a:rPr lang="en-US" sz="2200" dirty="0">
                <a:ea typeface="+mn-lt"/>
                <a:cs typeface="+mn-lt"/>
              </a:rPr>
              <a:t>Consequences of mental illness and depression were an inability to support the family, lack of marriageability, crime, poverty, substance abuse, and premature death.</a:t>
            </a:r>
            <a:endParaRPr lang="en-US" sz="2200" dirty="0">
              <a:cs typeface="Calibri" panose="020F0502020204030204"/>
            </a:endParaRPr>
          </a:p>
          <a:p>
            <a:r>
              <a:rPr lang="en-US" sz="2200" dirty="0">
                <a:ea typeface="+mn-lt"/>
                <a:cs typeface="+mn-lt"/>
              </a:rPr>
              <a:t>It is worse than being sick. With a sickness you can be operated on, you recover, but not with depression. (Female, 47, Dominican)</a:t>
            </a:r>
            <a:endParaRPr lang="en-US" sz="2200" dirty="0">
              <a:cs typeface="Calibri" panose="020F0502020204030204"/>
            </a:endParaRPr>
          </a:p>
          <a:p>
            <a:r>
              <a:rPr lang="en-US" sz="2200" dirty="0">
                <a:ea typeface="+mn-lt"/>
                <a:cs typeface="+mn-lt"/>
              </a:rPr>
              <a:t>To prevent these dire consequences, most families would deny the existence of illness within the family. The </a:t>
            </a:r>
            <a:r>
              <a:rPr lang="en-US" sz="2200" b="1" i="1" dirty="0">
                <a:ea typeface="+mn-lt"/>
                <a:cs typeface="+mn-lt"/>
              </a:rPr>
              <a:t>subject was taboo and never discussed, as well as </a:t>
            </a:r>
            <a:r>
              <a:rPr lang="en-US" sz="2200" b="1" i="1" dirty="0" err="1">
                <a:ea typeface="+mn-lt"/>
                <a:cs typeface="+mn-lt"/>
              </a:rPr>
              <a:t>SI,particularly</a:t>
            </a:r>
            <a:r>
              <a:rPr lang="en-US" sz="2200" b="1" i="1" dirty="0">
                <a:ea typeface="+mn-lt"/>
                <a:cs typeface="+mn-lt"/>
              </a:rPr>
              <a:t> for children</a:t>
            </a:r>
            <a:r>
              <a:rPr lang="en-US" sz="2200" dirty="0">
                <a:ea typeface="+mn-lt"/>
                <a:cs typeface="+mn-lt"/>
              </a:rPr>
              <a:t>.</a:t>
            </a:r>
            <a:endParaRPr lang="en-US" sz="2200" dirty="0">
              <a:cs typeface="Calibri" panose="020F0502020204030204"/>
            </a:endParaRPr>
          </a:p>
          <a:p>
            <a:endParaRPr lang="en-US" sz="2200" dirty="0">
              <a:cs typeface="Calibri" panose="020F0502020204030204"/>
            </a:endParaRPr>
          </a:p>
        </p:txBody>
      </p:sp>
    </p:spTree>
    <p:extLst>
      <p:ext uri="{BB962C8B-B14F-4D97-AF65-F5344CB8AC3E}">
        <p14:creationId xmlns:p14="http://schemas.microsoft.com/office/powerpoint/2010/main" val="374772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3A4720E-63E2-F718-E093-579183E3BD90}"/>
              </a:ext>
            </a:extLst>
          </p:cNvPr>
          <p:cNvGraphicFramePr>
            <a:graphicFrameLocks noGrp="1"/>
          </p:cNvGraphicFramePr>
          <p:nvPr>
            <p:extLst>
              <p:ext uri="{D42A27DB-BD31-4B8C-83A1-F6EECF244321}">
                <p14:modId xmlns:p14="http://schemas.microsoft.com/office/powerpoint/2010/main" val="1631699829"/>
              </p:ext>
            </p:extLst>
          </p:nvPr>
        </p:nvGraphicFramePr>
        <p:xfrm>
          <a:off x="1004454" y="666750"/>
          <a:ext cx="8976040" cy="5090160"/>
        </p:xfrm>
        <a:graphic>
          <a:graphicData uri="http://schemas.openxmlformats.org/drawingml/2006/table">
            <a:tbl>
              <a:tblPr firstRow="1" bandRow="1">
                <a:tableStyleId>{5C22544A-7EE6-4342-B048-85BDC9FD1C3A}</a:tableStyleId>
              </a:tblPr>
              <a:tblGrid>
                <a:gridCol w="1868892">
                  <a:extLst>
                    <a:ext uri="{9D8B030D-6E8A-4147-A177-3AD203B41FA5}">
                      <a16:colId xmlns:a16="http://schemas.microsoft.com/office/drawing/2014/main" val="3506787639"/>
                    </a:ext>
                  </a:extLst>
                </a:gridCol>
                <a:gridCol w="1776787">
                  <a:extLst>
                    <a:ext uri="{9D8B030D-6E8A-4147-A177-3AD203B41FA5}">
                      <a16:colId xmlns:a16="http://schemas.microsoft.com/office/drawing/2014/main" val="3039167797"/>
                    </a:ext>
                  </a:extLst>
                </a:gridCol>
                <a:gridCol w="1776787">
                  <a:extLst>
                    <a:ext uri="{9D8B030D-6E8A-4147-A177-3AD203B41FA5}">
                      <a16:colId xmlns:a16="http://schemas.microsoft.com/office/drawing/2014/main" val="2895516850"/>
                    </a:ext>
                  </a:extLst>
                </a:gridCol>
                <a:gridCol w="1776787">
                  <a:extLst>
                    <a:ext uri="{9D8B030D-6E8A-4147-A177-3AD203B41FA5}">
                      <a16:colId xmlns:a16="http://schemas.microsoft.com/office/drawing/2014/main" val="3190989853"/>
                    </a:ext>
                  </a:extLst>
                </a:gridCol>
                <a:gridCol w="1776787">
                  <a:extLst>
                    <a:ext uri="{9D8B030D-6E8A-4147-A177-3AD203B41FA5}">
                      <a16:colId xmlns:a16="http://schemas.microsoft.com/office/drawing/2014/main" val="148896700"/>
                    </a:ext>
                  </a:extLst>
                </a:gridCol>
              </a:tblGrid>
              <a:tr h="488989">
                <a:tc>
                  <a:txBody>
                    <a:bodyPr/>
                    <a:lstStyle/>
                    <a:p>
                      <a:pPr algn="l"/>
                      <a:r>
                        <a:rPr lang="en-US" sz="1400" dirty="0">
                          <a:effectLst/>
                        </a:rPr>
                        <a:t>Question</a:t>
                      </a:r>
                      <a:endParaRPr lang="en-US" sz="1400" dirty="0">
                        <a:solidFill>
                          <a:srgbClr val="000000"/>
                        </a:solidFill>
                        <a:effectLst/>
                      </a:endParaRPr>
                    </a:p>
                  </a:txBody>
                  <a:tcPr anchor="ctr"/>
                </a:tc>
                <a:tc>
                  <a:txBody>
                    <a:bodyPr/>
                    <a:lstStyle/>
                    <a:p>
                      <a:pPr algn="l"/>
                      <a:r>
                        <a:rPr lang="en-US" sz="1400" dirty="0">
                          <a:effectLst/>
                        </a:rPr>
                        <a:t>No. of votes</a:t>
                      </a:r>
                      <a:endParaRPr lang="en-US" sz="1400" dirty="0">
                        <a:solidFill>
                          <a:srgbClr val="000000"/>
                        </a:solidFill>
                        <a:effectLst/>
                      </a:endParaRPr>
                    </a:p>
                  </a:txBody>
                  <a:tcPr anchor="ctr"/>
                </a:tc>
                <a:tc>
                  <a:txBody>
                    <a:bodyPr/>
                    <a:lstStyle/>
                    <a:p>
                      <a:pPr algn="l"/>
                      <a:r>
                        <a:rPr lang="en-US" sz="1400" dirty="0">
                          <a:effectLst/>
                        </a:rPr>
                        <a:t>Agree/strongly agree</a:t>
                      </a:r>
                      <a:endParaRPr lang="en-US" sz="1400" dirty="0">
                        <a:solidFill>
                          <a:srgbClr val="000000"/>
                        </a:solidFill>
                        <a:effectLst/>
                      </a:endParaRPr>
                    </a:p>
                  </a:txBody>
                  <a:tcPr anchor="ctr"/>
                </a:tc>
                <a:tc>
                  <a:txBody>
                    <a:bodyPr/>
                    <a:lstStyle/>
                    <a:p>
                      <a:pPr algn="l"/>
                      <a:r>
                        <a:rPr lang="en-US" sz="1400" dirty="0">
                          <a:effectLst/>
                        </a:rPr>
                        <a:t>Neutral</a:t>
                      </a:r>
                      <a:endParaRPr lang="en-US" sz="1400" dirty="0">
                        <a:solidFill>
                          <a:srgbClr val="000000"/>
                        </a:solidFill>
                        <a:effectLst/>
                      </a:endParaRPr>
                    </a:p>
                  </a:txBody>
                  <a:tcPr anchor="ctr"/>
                </a:tc>
                <a:tc>
                  <a:txBody>
                    <a:bodyPr/>
                    <a:lstStyle/>
                    <a:p>
                      <a:pPr algn="l"/>
                      <a:r>
                        <a:rPr lang="en-US" sz="1400" dirty="0">
                          <a:effectLst/>
                        </a:rPr>
                        <a:t>Disagree/strongly disagree</a:t>
                      </a:r>
                      <a:endParaRPr lang="en-US" sz="1400" dirty="0">
                        <a:solidFill>
                          <a:srgbClr val="000000"/>
                        </a:solidFill>
                        <a:effectLst/>
                      </a:endParaRPr>
                    </a:p>
                  </a:txBody>
                  <a:tcPr anchor="ctr"/>
                </a:tc>
                <a:extLst>
                  <a:ext uri="{0D108BD9-81ED-4DB2-BD59-A6C34878D82A}">
                    <a16:rowId xmlns:a16="http://schemas.microsoft.com/office/drawing/2014/main" val="1635058385"/>
                  </a:ext>
                </a:extLst>
              </a:tr>
              <a:tr h="290558">
                <a:tc gridSpan="5">
                  <a:txBody>
                    <a:bodyPr/>
                    <a:lstStyle/>
                    <a:p>
                      <a:pPr algn="l" fontAlgn="base"/>
                      <a:r>
                        <a:rPr lang="en-US" sz="1400" i="1" dirty="0">
                          <a:effectLst/>
                        </a:rPr>
                        <a:t>Question 1: </a:t>
                      </a:r>
                      <a:r>
                        <a:rPr lang="en-US" sz="1400" b="1" i="1" dirty="0">
                          <a:effectLst/>
                        </a:rPr>
                        <a:t>The problem with people with depression is lack of faith in God</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5506619"/>
                  </a:ext>
                </a:extLst>
              </a:tr>
              <a:tr h="290558">
                <a:tc>
                  <a:txBody>
                    <a:bodyPr/>
                    <a:lstStyle/>
                    <a:p>
                      <a:pPr algn="l" fontAlgn="base"/>
                      <a:r>
                        <a:rPr lang="en-US" sz="1400" dirty="0">
                          <a:effectLst/>
                        </a:rPr>
                        <a:t> Church 1</a:t>
                      </a:r>
                      <a:endParaRPr lang="en-US" sz="1400" b="0" dirty="0">
                        <a:effectLst/>
                      </a:endParaRPr>
                    </a:p>
                  </a:txBody>
                  <a:tcPr anchor="ctr"/>
                </a:tc>
                <a:tc>
                  <a:txBody>
                    <a:bodyPr/>
                    <a:lstStyle/>
                    <a:p>
                      <a:pPr algn="l" fontAlgn="base"/>
                      <a:r>
                        <a:rPr lang="en-US" sz="1400" dirty="0">
                          <a:effectLst/>
                        </a:rPr>
                        <a:t>6</a:t>
                      </a:r>
                      <a:endParaRPr lang="en-US" sz="1400" b="0" dirty="0">
                        <a:effectLst/>
                      </a:endParaRPr>
                    </a:p>
                  </a:txBody>
                  <a:tcPr anchor="ctr"/>
                </a:tc>
                <a:tc>
                  <a:txBody>
                    <a:bodyPr/>
                    <a:lstStyle/>
                    <a:p>
                      <a:pPr algn="l" fontAlgn="base"/>
                      <a:r>
                        <a:rPr lang="en-US" sz="1400" dirty="0">
                          <a:effectLst/>
                        </a:rPr>
                        <a:t>2</a:t>
                      </a:r>
                      <a:endParaRPr lang="en-US" sz="1400" b="0" dirty="0">
                        <a:effectLst/>
                      </a:endParaRPr>
                    </a:p>
                  </a:txBody>
                  <a:tcPr anchor="ctr"/>
                </a:tc>
                <a:tc>
                  <a:txBody>
                    <a:bodyPr/>
                    <a:lstStyle/>
                    <a:p>
                      <a:pPr algn="l" fontAlgn="base"/>
                      <a:r>
                        <a:rPr lang="en-US" sz="1400" dirty="0">
                          <a:effectLst/>
                        </a:rPr>
                        <a:t>0</a:t>
                      </a:r>
                      <a:endParaRPr lang="en-US" sz="1400" b="0" dirty="0">
                        <a:effectLst/>
                      </a:endParaRPr>
                    </a:p>
                  </a:txBody>
                  <a:tcPr anchor="ctr"/>
                </a:tc>
                <a:tc>
                  <a:txBody>
                    <a:bodyPr/>
                    <a:lstStyle/>
                    <a:p>
                      <a:pPr algn="l" fontAlgn="base"/>
                      <a:r>
                        <a:rPr lang="en-US" sz="1400" dirty="0">
                          <a:effectLst/>
                        </a:rPr>
                        <a:t>4</a:t>
                      </a:r>
                      <a:endParaRPr lang="en-US" sz="1400" b="0" dirty="0">
                        <a:effectLst/>
                      </a:endParaRPr>
                    </a:p>
                  </a:txBody>
                  <a:tcPr anchor="ctr"/>
                </a:tc>
                <a:extLst>
                  <a:ext uri="{0D108BD9-81ED-4DB2-BD59-A6C34878D82A}">
                    <a16:rowId xmlns:a16="http://schemas.microsoft.com/office/drawing/2014/main" val="898927229"/>
                  </a:ext>
                </a:extLst>
              </a:tr>
              <a:tr h="290558">
                <a:tc>
                  <a:txBody>
                    <a:bodyPr/>
                    <a:lstStyle/>
                    <a:p>
                      <a:pPr algn="l" fontAlgn="base"/>
                      <a:r>
                        <a:rPr lang="en-US" sz="1400" dirty="0">
                          <a:effectLst/>
                        </a:rPr>
                        <a:t> Church 2</a:t>
                      </a:r>
                      <a:endParaRPr lang="en-US" sz="1400" b="0" dirty="0">
                        <a:effectLst/>
                      </a:endParaRPr>
                    </a:p>
                  </a:txBody>
                  <a:tcPr anchor="ctr"/>
                </a:tc>
                <a:tc>
                  <a:txBody>
                    <a:bodyPr/>
                    <a:lstStyle/>
                    <a:p>
                      <a:pPr algn="l" fontAlgn="base"/>
                      <a:r>
                        <a:rPr lang="en-US" sz="1400" dirty="0">
                          <a:effectLst/>
                        </a:rPr>
                        <a:t>10</a:t>
                      </a:r>
                      <a:endParaRPr lang="en-US" sz="1400" b="0" dirty="0">
                        <a:effectLst/>
                      </a:endParaRPr>
                    </a:p>
                  </a:txBody>
                  <a:tcPr anchor="ctr"/>
                </a:tc>
                <a:tc>
                  <a:txBody>
                    <a:bodyPr/>
                    <a:lstStyle/>
                    <a:p>
                      <a:pPr algn="l" fontAlgn="base"/>
                      <a:r>
                        <a:rPr lang="en-US" sz="1400" dirty="0">
                          <a:effectLst/>
                        </a:rPr>
                        <a:t>6</a:t>
                      </a:r>
                      <a:endParaRPr lang="en-US" sz="1400" b="0" dirty="0">
                        <a:effectLst/>
                      </a:endParaRPr>
                    </a:p>
                  </a:txBody>
                  <a:tcPr anchor="ctr"/>
                </a:tc>
                <a:tc>
                  <a:txBody>
                    <a:bodyPr/>
                    <a:lstStyle/>
                    <a:p>
                      <a:pPr algn="l" fontAlgn="base"/>
                      <a:r>
                        <a:rPr lang="en-US" sz="1400" dirty="0">
                          <a:effectLst/>
                        </a:rPr>
                        <a:t>0</a:t>
                      </a:r>
                      <a:endParaRPr lang="en-US" sz="1400" b="0" dirty="0">
                        <a:effectLst/>
                      </a:endParaRPr>
                    </a:p>
                  </a:txBody>
                  <a:tcPr anchor="ctr"/>
                </a:tc>
                <a:tc>
                  <a:txBody>
                    <a:bodyPr/>
                    <a:lstStyle/>
                    <a:p>
                      <a:pPr algn="l" fontAlgn="base"/>
                      <a:r>
                        <a:rPr lang="en-US" sz="1400" dirty="0">
                          <a:effectLst/>
                        </a:rPr>
                        <a:t>4</a:t>
                      </a:r>
                      <a:endParaRPr lang="en-US" sz="1400" b="0" dirty="0">
                        <a:effectLst/>
                      </a:endParaRPr>
                    </a:p>
                  </a:txBody>
                  <a:tcPr anchor="ctr"/>
                </a:tc>
                <a:extLst>
                  <a:ext uri="{0D108BD9-81ED-4DB2-BD59-A6C34878D82A}">
                    <a16:rowId xmlns:a16="http://schemas.microsoft.com/office/drawing/2014/main" val="723861682"/>
                  </a:ext>
                </a:extLst>
              </a:tr>
              <a:tr h="290558">
                <a:tc>
                  <a:txBody>
                    <a:bodyPr/>
                    <a:lstStyle/>
                    <a:p>
                      <a:pPr algn="l" fontAlgn="base"/>
                      <a:r>
                        <a:rPr lang="en-US" sz="1400" dirty="0">
                          <a:effectLst/>
                        </a:rPr>
                        <a:t> Church 3</a:t>
                      </a:r>
                      <a:endParaRPr lang="en-US" sz="1400" b="0" dirty="0">
                        <a:effectLst/>
                      </a:endParaRPr>
                    </a:p>
                  </a:txBody>
                  <a:tcPr anchor="ctr"/>
                </a:tc>
                <a:tc>
                  <a:txBody>
                    <a:bodyPr/>
                    <a:lstStyle/>
                    <a:p>
                      <a:pPr algn="l" fontAlgn="base"/>
                      <a:r>
                        <a:rPr lang="en-US" sz="1400" dirty="0">
                          <a:effectLst/>
                        </a:rPr>
                        <a:t>12</a:t>
                      </a:r>
                      <a:endParaRPr lang="en-US" sz="1400" b="0" dirty="0">
                        <a:effectLst/>
                      </a:endParaRPr>
                    </a:p>
                  </a:txBody>
                  <a:tcPr anchor="ctr"/>
                </a:tc>
                <a:tc>
                  <a:txBody>
                    <a:bodyPr/>
                    <a:lstStyle/>
                    <a:p>
                      <a:pPr algn="l" fontAlgn="base"/>
                      <a:r>
                        <a:rPr lang="en-US" sz="1400" dirty="0">
                          <a:effectLst/>
                        </a:rPr>
                        <a:t>2</a:t>
                      </a:r>
                      <a:endParaRPr lang="en-US" sz="1400" b="0" dirty="0">
                        <a:effectLst/>
                      </a:endParaRPr>
                    </a:p>
                  </a:txBody>
                  <a:tcPr anchor="ctr"/>
                </a:tc>
                <a:tc>
                  <a:txBody>
                    <a:bodyPr/>
                    <a:lstStyle/>
                    <a:p>
                      <a:pPr algn="l" fontAlgn="base"/>
                      <a:r>
                        <a:rPr lang="en-US" sz="1400" dirty="0">
                          <a:effectLst/>
                        </a:rPr>
                        <a:t>1</a:t>
                      </a:r>
                      <a:endParaRPr lang="en-US" sz="1400" b="0" dirty="0">
                        <a:effectLst/>
                      </a:endParaRPr>
                    </a:p>
                  </a:txBody>
                  <a:tcPr anchor="ctr"/>
                </a:tc>
                <a:tc>
                  <a:txBody>
                    <a:bodyPr/>
                    <a:lstStyle/>
                    <a:p>
                      <a:pPr algn="l" fontAlgn="base"/>
                      <a:r>
                        <a:rPr lang="en-US" sz="1400" dirty="0">
                          <a:effectLst/>
                        </a:rPr>
                        <a:t>9</a:t>
                      </a:r>
                      <a:endParaRPr lang="en-US" sz="1400" b="0" dirty="0">
                        <a:effectLst/>
                      </a:endParaRPr>
                    </a:p>
                  </a:txBody>
                  <a:tcPr anchor="ctr"/>
                </a:tc>
                <a:extLst>
                  <a:ext uri="{0D108BD9-81ED-4DB2-BD59-A6C34878D82A}">
                    <a16:rowId xmlns:a16="http://schemas.microsoft.com/office/drawing/2014/main" val="3202903741"/>
                  </a:ext>
                </a:extLst>
              </a:tr>
              <a:tr h="290558">
                <a:tc>
                  <a:txBody>
                    <a:bodyPr/>
                    <a:lstStyle/>
                    <a:p>
                      <a:pPr algn="l" fontAlgn="base"/>
                      <a:r>
                        <a:rPr lang="en-US" sz="1400" dirty="0">
                          <a:effectLst/>
                        </a:rPr>
                        <a:t> Total votes, n (%)</a:t>
                      </a:r>
                      <a:endParaRPr lang="en-US" sz="1400" b="0" dirty="0">
                        <a:effectLst/>
                      </a:endParaRPr>
                    </a:p>
                  </a:txBody>
                  <a:tcPr anchor="ctr"/>
                </a:tc>
                <a:tc>
                  <a:txBody>
                    <a:bodyPr/>
                    <a:lstStyle/>
                    <a:p>
                      <a:pPr algn="l" fontAlgn="base"/>
                      <a:r>
                        <a:rPr lang="en-US" sz="1400" dirty="0">
                          <a:effectLst/>
                        </a:rPr>
                        <a:t>28</a:t>
                      </a:r>
                      <a:endParaRPr lang="en-US" sz="1400" b="0" dirty="0">
                        <a:effectLst/>
                      </a:endParaRPr>
                    </a:p>
                  </a:txBody>
                  <a:tcPr anchor="ctr"/>
                </a:tc>
                <a:tc>
                  <a:txBody>
                    <a:bodyPr/>
                    <a:lstStyle/>
                    <a:p>
                      <a:pPr algn="l" fontAlgn="base"/>
                      <a:r>
                        <a:rPr lang="en-US" sz="1400" dirty="0">
                          <a:effectLst/>
                          <a:highlight>
                            <a:srgbClr val="FFFF00"/>
                          </a:highlight>
                        </a:rPr>
                        <a:t>10 (36)</a:t>
                      </a:r>
                      <a:endParaRPr lang="en-US" sz="1400" b="0" dirty="0">
                        <a:effectLst/>
                        <a:highlight>
                          <a:srgbClr val="FFFF00"/>
                        </a:highlight>
                      </a:endParaRPr>
                    </a:p>
                  </a:txBody>
                  <a:tcPr anchor="ctr"/>
                </a:tc>
                <a:tc>
                  <a:txBody>
                    <a:bodyPr/>
                    <a:lstStyle/>
                    <a:p>
                      <a:pPr algn="l" fontAlgn="base"/>
                      <a:r>
                        <a:rPr lang="en-US" sz="1400" dirty="0">
                          <a:effectLst/>
                        </a:rPr>
                        <a:t>1 (4)</a:t>
                      </a:r>
                      <a:endParaRPr lang="en-US" sz="1400" b="0" dirty="0">
                        <a:effectLst/>
                      </a:endParaRPr>
                    </a:p>
                  </a:txBody>
                  <a:tcPr anchor="ctr"/>
                </a:tc>
                <a:tc>
                  <a:txBody>
                    <a:bodyPr/>
                    <a:lstStyle/>
                    <a:p>
                      <a:pPr algn="l" fontAlgn="base"/>
                      <a:r>
                        <a:rPr lang="en-US" sz="1400" b="1" i="1" dirty="0">
                          <a:effectLst/>
                        </a:rPr>
                        <a:t>17 (60)</a:t>
                      </a:r>
                    </a:p>
                  </a:txBody>
                  <a:tcPr anchor="ctr"/>
                </a:tc>
                <a:extLst>
                  <a:ext uri="{0D108BD9-81ED-4DB2-BD59-A6C34878D82A}">
                    <a16:rowId xmlns:a16="http://schemas.microsoft.com/office/drawing/2014/main" val="2017980474"/>
                  </a:ext>
                </a:extLst>
              </a:tr>
              <a:tr h="290558">
                <a:tc gridSpan="5">
                  <a:txBody>
                    <a:bodyPr/>
                    <a:lstStyle/>
                    <a:p>
                      <a:pPr algn="l" fontAlgn="base"/>
                      <a:r>
                        <a:rPr lang="en-US" sz="1400" dirty="0">
                          <a:effectLst/>
                        </a:rPr>
                        <a:t>Question 2: If one prayed more he/she could be cured</a:t>
                      </a:r>
                      <a:endParaRPr lang="en-US" sz="1400" b="0" dirty="0">
                        <a:effectLst/>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7701099"/>
                  </a:ext>
                </a:extLst>
              </a:tr>
              <a:tr h="290558">
                <a:tc>
                  <a:txBody>
                    <a:bodyPr/>
                    <a:lstStyle/>
                    <a:p>
                      <a:pPr algn="l" fontAlgn="base"/>
                      <a:r>
                        <a:rPr lang="en-US" sz="1400" dirty="0">
                          <a:effectLst/>
                        </a:rPr>
                        <a:t> Church 1</a:t>
                      </a:r>
                      <a:endParaRPr lang="en-US" sz="1400" b="0" dirty="0">
                        <a:effectLst/>
                      </a:endParaRPr>
                    </a:p>
                  </a:txBody>
                  <a:tcPr anchor="ctr"/>
                </a:tc>
                <a:tc>
                  <a:txBody>
                    <a:bodyPr/>
                    <a:lstStyle/>
                    <a:p>
                      <a:pPr algn="l" fontAlgn="base"/>
                      <a:r>
                        <a:rPr lang="en-US" sz="1400" dirty="0">
                          <a:effectLst/>
                        </a:rPr>
                        <a:t>6</a:t>
                      </a:r>
                      <a:endParaRPr lang="en-US" sz="1400" b="0" dirty="0">
                        <a:effectLst/>
                      </a:endParaRPr>
                    </a:p>
                  </a:txBody>
                  <a:tcPr anchor="ctr"/>
                </a:tc>
                <a:tc>
                  <a:txBody>
                    <a:bodyPr/>
                    <a:lstStyle/>
                    <a:p>
                      <a:pPr algn="l" fontAlgn="base"/>
                      <a:r>
                        <a:rPr lang="en-US" sz="1400" dirty="0">
                          <a:effectLst/>
                        </a:rPr>
                        <a:t>4</a:t>
                      </a:r>
                      <a:endParaRPr lang="en-US" sz="1400" b="0" dirty="0">
                        <a:effectLst/>
                      </a:endParaRPr>
                    </a:p>
                  </a:txBody>
                  <a:tcPr anchor="ctr"/>
                </a:tc>
                <a:tc>
                  <a:txBody>
                    <a:bodyPr/>
                    <a:lstStyle/>
                    <a:p>
                      <a:pPr algn="l" fontAlgn="base"/>
                      <a:r>
                        <a:rPr lang="en-US" sz="1400" dirty="0">
                          <a:effectLst/>
                        </a:rPr>
                        <a:t>1</a:t>
                      </a:r>
                      <a:endParaRPr lang="en-US" sz="1400" b="0" dirty="0">
                        <a:effectLst/>
                      </a:endParaRPr>
                    </a:p>
                  </a:txBody>
                  <a:tcPr anchor="ctr"/>
                </a:tc>
                <a:tc>
                  <a:txBody>
                    <a:bodyPr/>
                    <a:lstStyle/>
                    <a:p>
                      <a:pPr algn="l" fontAlgn="base"/>
                      <a:r>
                        <a:rPr lang="en-US" sz="1400" dirty="0">
                          <a:effectLst/>
                        </a:rPr>
                        <a:t>1</a:t>
                      </a:r>
                      <a:endParaRPr lang="en-US" sz="1400" b="0" dirty="0">
                        <a:effectLst/>
                      </a:endParaRPr>
                    </a:p>
                  </a:txBody>
                  <a:tcPr anchor="ctr"/>
                </a:tc>
                <a:extLst>
                  <a:ext uri="{0D108BD9-81ED-4DB2-BD59-A6C34878D82A}">
                    <a16:rowId xmlns:a16="http://schemas.microsoft.com/office/drawing/2014/main" val="323023521"/>
                  </a:ext>
                </a:extLst>
              </a:tr>
              <a:tr h="290558">
                <a:tc>
                  <a:txBody>
                    <a:bodyPr/>
                    <a:lstStyle/>
                    <a:p>
                      <a:pPr algn="l" fontAlgn="base"/>
                      <a:r>
                        <a:rPr lang="en-US" sz="1400" dirty="0">
                          <a:effectLst/>
                        </a:rPr>
                        <a:t> Church 2</a:t>
                      </a:r>
                      <a:endParaRPr lang="en-US" sz="1400" b="0" dirty="0">
                        <a:effectLst/>
                      </a:endParaRPr>
                    </a:p>
                  </a:txBody>
                  <a:tcPr anchor="ctr"/>
                </a:tc>
                <a:tc>
                  <a:txBody>
                    <a:bodyPr/>
                    <a:lstStyle/>
                    <a:p>
                      <a:pPr algn="l" fontAlgn="base"/>
                      <a:r>
                        <a:rPr lang="en-US" sz="1400" dirty="0">
                          <a:effectLst/>
                        </a:rPr>
                        <a:t>10</a:t>
                      </a:r>
                      <a:endParaRPr lang="en-US" sz="1400" b="0" dirty="0">
                        <a:effectLst/>
                      </a:endParaRPr>
                    </a:p>
                  </a:txBody>
                  <a:tcPr anchor="ctr"/>
                </a:tc>
                <a:tc>
                  <a:txBody>
                    <a:bodyPr/>
                    <a:lstStyle/>
                    <a:p>
                      <a:pPr algn="l" fontAlgn="base"/>
                      <a:r>
                        <a:rPr lang="en-US" sz="1400" dirty="0">
                          <a:effectLst/>
                        </a:rPr>
                        <a:t>5</a:t>
                      </a:r>
                      <a:endParaRPr lang="en-US" sz="1400" b="0" dirty="0">
                        <a:effectLst/>
                      </a:endParaRPr>
                    </a:p>
                  </a:txBody>
                  <a:tcPr anchor="ctr"/>
                </a:tc>
                <a:tc>
                  <a:txBody>
                    <a:bodyPr/>
                    <a:lstStyle/>
                    <a:p>
                      <a:pPr algn="l" fontAlgn="base"/>
                      <a:r>
                        <a:rPr lang="en-US" sz="1400" dirty="0">
                          <a:effectLst/>
                        </a:rPr>
                        <a:t>3</a:t>
                      </a:r>
                      <a:endParaRPr lang="en-US" sz="1400" b="0" dirty="0">
                        <a:effectLst/>
                      </a:endParaRPr>
                    </a:p>
                  </a:txBody>
                  <a:tcPr anchor="ctr"/>
                </a:tc>
                <a:tc>
                  <a:txBody>
                    <a:bodyPr/>
                    <a:lstStyle/>
                    <a:p>
                      <a:pPr algn="l" fontAlgn="base"/>
                      <a:r>
                        <a:rPr lang="en-US" sz="1400" dirty="0">
                          <a:effectLst/>
                        </a:rPr>
                        <a:t>2</a:t>
                      </a:r>
                      <a:endParaRPr lang="en-US" sz="1400" b="0" dirty="0">
                        <a:effectLst/>
                      </a:endParaRPr>
                    </a:p>
                  </a:txBody>
                  <a:tcPr anchor="ctr"/>
                </a:tc>
                <a:extLst>
                  <a:ext uri="{0D108BD9-81ED-4DB2-BD59-A6C34878D82A}">
                    <a16:rowId xmlns:a16="http://schemas.microsoft.com/office/drawing/2014/main" val="4065940418"/>
                  </a:ext>
                </a:extLst>
              </a:tr>
              <a:tr h="290558">
                <a:tc>
                  <a:txBody>
                    <a:bodyPr/>
                    <a:lstStyle/>
                    <a:p>
                      <a:pPr algn="l" fontAlgn="base"/>
                      <a:r>
                        <a:rPr lang="en-US" sz="1400" dirty="0">
                          <a:effectLst/>
                        </a:rPr>
                        <a:t> Church 3</a:t>
                      </a:r>
                      <a:endParaRPr lang="en-US" sz="1400" b="0" dirty="0">
                        <a:effectLst/>
                      </a:endParaRPr>
                    </a:p>
                  </a:txBody>
                  <a:tcPr anchor="ctr"/>
                </a:tc>
                <a:tc>
                  <a:txBody>
                    <a:bodyPr/>
                    <a:lstStyle/>
                    <a:p>
                      <a:pPr algn="l" fontAlgn="base"/>
                      <a:r>
                        <a:rPr lang="en-US" sz="1400" dirty="0">
                          <a:effectLst/>
                        </a:rPr>
                        <a:t>11</a:t>
                      </a:r>
                      <a:endParaRPr lang="en-US" sz="1400" b="0" dirty="0">
                        <a:effectLst/>
                      </a:endParaRPr>
                    </a:p>
                  </a:txBody>
                  <a:tcPr anchor="ctr"/>
                </a:tc>
                <a:tc>
                  <a:txBody>
                    <a:bodyPr/>
                    <a:lstStyle/>
                    <a:p>
                      <a:pPr algn="l" fontAlgn="base"/>
                      <a:r>
                        <a:rPr lang="en-US" sz="1400" dirty="0">
                          <a:effectLst/>
                        </a:rPr>
                        <a:t>3</a:t>
                      </a:r>
                      <a:endParaRPr lang="en-US" sz="1400" b="0" dirty="0">
                        <a:effectLst/>
                      </a:endParaRPr>
                    </a:p>
                  </a:txBody>
                  <a:tcPr anchor="ctr"/>
                </a:tc>
                <a:tc>
                  <a:txBody>
                    <a:bodyPr/>
                    <a:lstStyle/>
                    <a:p>
                      <a:pPr algn="l" fontAlgn="base"/>
                      <a:r>
                        <a:rPr lang="en-US" sz="1400" dirty="0">
                          <a:effectLst/>
                        </a:rPr>
                        <a:t>3</a:t>
                      </a:r>
                      <a:endParaRPr lang="en-US" sz="1400" b="0" dirty="0">
                        <a:effectLst/>
                      </a:endParaRPr>
                    </a:p>
                  </a:txBody>
                  <a:tcPr anchor="ctr"/>
                </a:tc>
                <a:tc>
                  <a:txBody>
                    <a:bodyPr/>
                    <a:lstStyle/>
                    <a:p>
                      <a:pPr algn="l" fontAlgn="base"/>
                      <a:r>
                        <a:rPr lang="en-US" sz="1400" dirty="0">
                          <a:effectLst/>
                        </a:rPr>
                        <a:t>5</a:t>
                      </a:r>
                      <a:endParaRPr lang="en-US" sz="1400" b="0" dirty="0">
                        <a:effectLst/>
                      </a:endParaRPr>
                    </a:p>
                  </a:txBody>
                  <a:tcPr anchor="ctr"/>
                </a:tc>
                <a:extLst>
                  <a:ext uri="{0D108BD9-81ED-4DB2-BD59-A6C34878D82A}">
                    <a16:rowId xmlns:a16="http://schemas.microsoft.com/office/drawing/2014/main" val="514963390"/>
                  </a:ext>
                </a:extLst>
              </a:tr>
              <a:tr h="290558">
                <a:tc>
                  <a:txBody>
                    <a:bodyPr/>
                    <a:lstStyle/>
                    <a:p>
                      <a:pPr algn="l" fontAlgn="base"/>
                      <a:r>
                        <a:rPr lang="en-US" sz="1400" dirty="0">
                          <a:effectLst/>
                        </a:rPr>
                        <a:t> Total votes, n (%)</a:t>
                      </a:r>
                      <a:endParaRPr lang="en-US" sz="1400" b="0" dirty="0">
                        <a:effectLst/>
                      </a:endParaRPr>
                    </a:p>
                  </a:txBody>
                  <a:tcPr anchor="ctr"/>
                </a:tc>
                <a:tc>
                  <a:txBody>
                    <a:bodyPr/>
                    <a:lstStyle/>
                    <a:p>
                      <a:pPr algn="l" fontAlgn="base"/>
                      <a:r>
                        <a:rPr lang="en-US" sz="1400" dirty="0">
                          <a:effectLst/>
                        </a:rPr>
                        <a:t>27</a:t>
                      </a:r>
                      <a:endParaRPr lang="en-US" sz="1400" b="0" dirty="0">
                        <a:effectLst/>
                      </a:endParaRPr>
                    </a:p>
                  </a:txBody>
                  <a:tcPr anchor="ctr"/>
                </a:tc>
                <a:tc>
                  <a:txBody>
                    <a:bodyPr/>
                    <a:lstStyle/>
                    <a:p>
                      <a:pPr algn="l" fontAlgn="base"/>
                      <a:r>
                        <a:rPr lang="en-US" sz="1400" b="1" i="1" dirty="0">
                          <a:effectLst/>
                          <a:highlight>
                            <a:srgbClr val="FFFF00"/>
                          </a:highlight>
                        </a:rPr>
                        <a:t>12 (44)</a:t>
                      </a:r>
                    </a:p>
                  </a:txBody>
                  <a:tcPr anchor="ctr"/>
                </a:tc>
                <a:tc>
                  <a:txBody>
                    <a:bodyPr/>
                    <a:lstStyle/>
                    <a:p>
                      <a:pPr algn="l" fontAlgn="base"/>
                      <a:r>
                        <a:rPr lang="en-US" sz="1400" dirty="0">
                          <a:effectLst/>
                          <a:highlight>
                            <a:srgbClr val="FFFF00"/>
                          </a:highlight>
                        </a:rPr>
                        <a:t>7 (26)</a:t>
                      </a:r>
                      <a:endParaRPr lang="en-US" sz="1400" b="0" dirty="0">
                        <a:effectLst/>
                        <a:highlight>
                          <a:srgbClr val="FFFF00"/>
                        </a:highlight>
                      </a:endParaRPr>
                    </a:p>
                  </a:txBody>
                  <a:tcPr anchor="ctr"/>
                </a:tc>
                <a:tc>
                  <a:txBody>
                    <a:bodyPr/>
                    <a:lstStyle/>
                    <a:p>
                      <a:pPr algn="l" fontAlgn="base"/>
                      <a:r>
                        <a:rPr lang="en-US" sz="1400" dirty="0">
                          <a:effectLst/>
                        </a:rPr>
                        <a:t>8 (30)</a:t>
                      </a:r>
                      <a:endParaRPr lang="en-US" sz="1400" b="0" dirty="0">
                        <a:effectLst/>
                      </a:endParaRPr>
                    </a:p>
                  </a:txBody>
                  <a:tcPr anchor="ctr"/>
                </a:tc>
                <a:extLst>
                  <a:ext uri="{0D108BD9-81ED-4DB2-BD59-A6C34878D82A}">
                    <a16:rowId xmlns:a16="http://schemas.microsoft.com/office/drawing/2014/main" val="1537375487"/>
                  </a:ext>
                </a:extLst>
              </a:tr>
              <a:tr h="290558">
                <a:tc gridSpan="5">
                  <a:txBody>
                    <a:bodyPr/>
                    <a:lstStyle/>
                    <a:p>
                      <a:pPr algn="l" fontAlgn="base"/>
                      <a:r>
                        <a:rPr lang="en-US" sz="1400" i="1" dirty="0">
                          <a:effectLst/>
                        </a:rPr>
                        <a:t>Question 3: </a:t>
                      </a:r>
                      <a:r>
                        <a:rPr lang="en-US" sz="1400" b="1" i="1" dirty="0">
                          <a:effectLst/>
                        </a:rPr>
                        <a:t>The main cause of suicide is a lack of faith in God</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3509943"/>
                  </a:ext>
                </a:extLst>
              </a:tr>
              <a:tr h="290558">
                <a:tc>
                  <a:txBody>
                    <a:bodyPr/>
                    <a:lstStyle/>
                    <a:p>
                      <a:pPr algn="l" fontAlgn="base"/>
                      <a:r>
                        <a:rPr lang="en-US" sz="1400" dirty="0">
                          <a:effectLst/>
                        </a:rPr>
                        <a:t> Church 1</a:t>
                      </a:r>
                      <a:endParaRPr lang="en-US" sz="1400" b="0" dirty="0">
                        <a:effectLst/>
                      </a:endParaRPr>
                    </a:p>
                  </a:txBody>
                  <a:tcPr anchor="ctr"/>
                </a:tc>
                <a:tc>
                  <a:txBody>
                    <a:bodyPr/>
                    <a:lstStyle/>
                    <a:p>
                      <a:pPr algn="l" fontAlgn="base"/>
                      <a:r>
                        <a:rPr lang="en-US" sz="1400" dirty="0">
                          <a:effectLst/>
                        </a:rPr>
                        <a:t>9</a:t>
                      </a:r>
                      <a:endParaRPr lang="en-US" sz="1400" b="0" dirty="0">
                        <a:effectLst/>
                      </a:endParaRPr>
                    </a:p>
                  </a:txBody>
                  <a:tcPr anchor="ctr"/>
                </a:tc>
                <a:tc>
                  <a:txBody>
                    <a:bodyPr/>
                    <a:lstStyle/>
                    <a:p>
                      <a:pPr algn="l" fontAlgn="base"/>
                      <a:r>
                        <a:rPr lang="en-US" sz="1400" dirty="0">
                          <a:effectLst/>
                        </a:rPr>
                        <a:t>7</a:t>
                      </a:r>
                      <a:endParaRPr lang="en-US" sz="1400" b="0" dirty="0">
                        <a:effectLst/>
                      </a:endParaRPr>
                    </a:p>
                  </a:txBody>
                  <a:tcPr anchor="ctr"/>
                </a:tc>
                <a:tc>
                  <a:txBody>
                    <a:bodyPr/>
                    <a:lstStyle/>
                    <a:p>
                      <a:pPr algn="l" fontAlgn="base"/>
                      <a:r>
                        <a:rPr lang="en-US" sz="1400" dirty="0">
                          <a:effectLst/>
                        </a:rPr>
                        <a:t>0</a:t>
                      </a:r>
                      <a:endParaRPr lang="en-US" sz="1400" b="0" dirty="0">
                        <a:effectLst/>
                      </a:endParaRPr>
                    </a:p>
                  </a:txBody>
                  <a:tcPr anchor="ctr"/>
                </a:tc>
                <a:tc>
                  <a:txBody>
                    <a:bodyPr/>
                    <a:lstStyle/>
                    <a:p>
                      <a:pPr algn="l" fontAlgn="base"/>
                      <a:r>
                        <a:rPr lang="en-US" sz="1400" dirty="0">
                          <a:effectLst/>
                        </a:rPr>
                        <a:t>2</a:t>
                      </a:r>
                      <a:endParaRPr lang="en-US" sz="1400" b="0" dirty="0">
                        <a:effectLst/>
                      </a:endParaRPr>
                    </a:p>
                  </a:txBody>
                  <a:tcPr anchor="ctr"/>
                </a:tc>
                <a:extLst>
                  <a:ext uri="{0D108BD9-81ED-4DB2-BD59-A6C34878D82A}">
                    <a16:rowId xmlns:a16="http://schemas.microsoft.com/office/drawing/2014/main" val="2604874174"/>
                  </a:ext>
                </a:extLst>
              </a:tr>
              <a:tr h="290558">
                <a:tc>
                  <a:txBody>
                    <a:bodyPr/>
                    <a:lstStyle/>
                    <a:p>
                      <a:pPr algn="l" fontAlgn="base"/>
                      <a:r>
                        <a:rPr lang="en-US" sz="1400" dirty="0">
                          <a:effectLst/>
                        </a:rPr>
                        <a:t> Church 2</a:t>
                      </a:r>
                      <a:endParaRPr lang="en-US" sz="1400" b="0" dirty="0">
                        <a:effectLst/>
                      </a:endParaRPr>
                    </a:p>
                  </a:txBody>
                  <a:tcPr anchor="ctr"/>
                </a:tc>
                <a:tc>
                  <a:txBody>
                    <a:bodyPr/>
                    <a:lstStyle/>
                    <a:p>
                      <a:pPr algn="l" fontAlgn="base"/>
                      <a:r>
                        <a:rPr lang="en-US" sz="1400" dirty="0">
                          <a:effectLst/>
                        </a:rPr>
                        <a:t>6</a:t>
                      </a:r>
                      <a:endParaRPr lang="en-US" sz="1400" b="0" dirty="0">
                        <a:effectLst/>
                      </a:endParaRPr>
                    </a:p>
                  </a:txBody>
                  <a:tcPr anchor="ctr"/>
                </a:tc>
                <a:tc>
                  <a:txBody>
                    <a:bodyPr/>
                    <a:lstStyle/>
                    <a:p>
                      <a:pPr algn="l" fontAlgn="base"/>
                      <a:r>
                        <a:rPr lang="en-US" sz="1400" dirty="0">
                          <a:effectLst/>
                        </a:rPr>
                        <a:t>2</a:t>
                      </a:r>
                      <a:endParaRPr lang="en-US" sz="1400" b="0" dirty="0">
                        <a:effectLst/>
                      </a:endParaRPr>
                    </a:p>
                  </a:txBody>
                  <a:tcPr anchor="ctr"/>
                </a:tc>
                <a:tc>
                  <a:txBody>
                    <a:bodyPr/>
                    <a:lstStyle/>
                    <a:p>
                      <a:pPr algn="l" fontAlgn="base"/>
                      <a:r>
                        <a:rPr lang="en-US" sz="1400" dirty="0">
                          <a:effectLst/>
                        </a:rPr>
                        <a:t>0</a:t>
                      </a:r>
                      <a:endParaRPr lang="en-US" sz="1400" b="0" dirty="0">
                        <a:effectLst/>
                      </a:endParaRPr>
                    </a:p>
                  </a:txBody>
                  <a:tcPr anchor="ctr"/>
                </a:tc>
                <a:tc>
                  <a:txBody>
                    <a:bodyPr/>
                    <a:lstStyle/>
                    <a:p>
                      <a:pPr algn="l" fontAlgn="base"/>
                      <a:r>
                        <a:rPr lang="en-US" sz="1400" dirty="0">
                          <a:effectLst/>
                        </a:rPr>
                        <a:t>4</a:t>
                      </a:r>
                      <a:endParaRPr lang="en-US" sz="1400" b="0" dirty="0">
                        <a:effectLst/>
                      </a:endParaRPr>
                    </a:p>
                  </a:txBody>
                  <a:tcPr anchor="ctr"/>
                </a:tc>
                <a:extLst>
                  <a:ext uri="{0D108BD9-81ED-4DB2-BD59-A6C34878D82A}">
                    <a16:rowId xmlns:a16="http://schemas.microsoft.com/office/drawing/2014/main" val="1922472094"/>
                  </a:ext>
                </a:extLst>
              </a:tr>
              <a:tr h="290558">
                <a:tc>
                  <a:txBody>
                    <a:bodyPr/>
                    <a:lstStyle/>
                    <a:p>
                      <a:pPr algn="l" fontAlgn="base"/>
                      <a:r>
                        <a:rPr lang="en-US" sz="1400" dirty="0">
                          <a:effectLst/>
                        </a:rPr>
                        <a:t> Church 3</a:t>
                      </a:r>
                      <a:endParaRPr lang="en-US" sz="1400" b="0" dirty="0">
                        <a:effectLst/>
                      </a:endParaRPr>
                    </a:p>
                  </a:txBody>
                  <a:tcPr anchor="ctr"/>
                </a:tc>
                <a:tc>
                  <a:txBody>
                    <a:bodyPr/>
                    <a:lstStyle/>
                    <a:p>
                      <a:pPr algn="l" fontAlgn="base"/>
                      <a:r>
                        <a:rPr lang="en-US" sz="1400" dirty="0">
                          <a:effectLst/>
                        </a:rPr>
                        <a:t>7</a:t>
                      </a:r>
                      <a:endParaRPr lang="en-US" sz="1400" b="0" dirty="0">
                        <a:effectLst/>
                      </a:endParaRPr>
                    </a:p>
                  </a:txBody>
                  <a:tcPr anchor="ctr"/>
                </a:tc>
                <a:tc>
                  <a:txBody>
                    <a:bodyPr/>
                    <a:lstStyle/>
                    <a:p>
                      <a:pPr algn="l" fontAlgn="base"/>
                      <a:r>
                        <a:rPr lang="en-US" sz="1400" dirty="0">
                          <a:effectLst/>
                        </a:rPr>
                        <a:t>6</a:t>
                      </a:r>
                      <a:endParaRPr lang="en-US" sz="1400" b="0" dirty="0">
                        <a:effectLst/>
                      </a:endParaRPr>
                    </a:p>
                  </a:txBody>
                  <a:tcPr anchor="ctr"/>
                </a:tc>
                <a:tc>
                  <a:txBody>
                    <a:bodyPr/>
                    <a:lstStyle/>
                    <a:p>
                      <a:pPr algn="l" fontAlgn="base"/>
                      <a:r>
                        <a:rPr lang="en-US" sz="1400" dirty="0">
                          <a:effectLst/>
                        </a:rPr>
                        <a:t>0</a:t>
                      </a:r>
                      <a:endParaRPr lang="en-US" sz="1400" b="0" dirty="0">
                        <a:effectLst/>
                      </a:endParaRPr>
                    </a:p>
                  </a:txBody>
                  <a:tcPr anchor="ctr"/>
                </a:tc>
                <a:tc>
                  <a:txBody>
                    <a:bodyPr/>
                    <a:lstStyle/>
                    <a:p>
                      <a:pPr algn="l" fontAlgn="base"/>
                      <a:r>
                        <a:rPr lang="en-US" sz="1400" dirty="0">
                          <a:effectLst/>
                        </a:rPr>
                        <a:t>1</a:t>
                      </a:r>
                      <a:endParaRPr lang="en-US" sz="1400" b="0" dirty="0">
                        <a:effectLst/>
                      </a:endParaRPr>
                    </a:p>
                  </a:txBody>
                  <a:tcPr anchor="ctr"/>
                </a:tc>
                <a:extLst>
                  <a:ext uri="{0D108BD9-81ED-4DB2-BD59-A6C34878D82A}">
                    <a16:rowId xmlns:a16="http://schemas.microsoft.com/office/drawing/2014/main" val="4278276530"/>
                  </a:ext>
                </a:extLst>
              </a:tr>
              <a:tr h="290558">
                <a:tc>
                  <a:txBody>
                    <a:bodyPr/>
                    <a:lstStyle/>
                    <a:p>
                      <a:pPr algn="l" fontAlgn="base"/>
                      <a:r>
                        <a:rPr lang="en-US" sz="1400" dirty="0">
                          <a:effectLst/>
                        </a:rPr>
                        <a:t> Total votes, n (%)</a:t>
                      </a:r>
                      <a:endParaRPr lang="en-US" sz="1400" b="0" dirty="0">
                        <a:effectLst/>
                      </a:endParaRPr>
                    </a:p>
                  </a:txBody>
                  <a:tcPr anchor="ctr"/>
                </a:tc>
                <a:tc>
                  <a:txBody>
                    <a:bodyPr/>
                    <a:lstStyle/>
                    <a:p>
                      <a:pPr algn="l" fontAlgn="base"/>
                      <a:r>
                        <a:rPr lang="en-US" sz="1400" dirty="0">
                          <a:effectLst/>
                        </a:rPr>
                        <a:t>22</a:t>
                      </a:r>
                      <a:endParaRPr lang="en-US" sz="1400" b="0" dirty="0">
                        <a:effectLst/>
                      </a:endParaRPr>
                    </a:p>
                  </a:txBody>
                  <a:tcPr anchor="ctr"/>
                </a:tc>
                <a:tc>
                  <a:txBody>
                    <a:bodyPr/>
                    <a:lstStyle/>
                    <a:p>
                      <a:pPr algn="l" fontAlgn="base"/>
                      <a:r>
                        <a:rPr lang="en-US" sz="1400" b="1" i="1" dirty="0">
                          <a:effectLst/>
                          <a:highlight>
                            <a:srgbClr val="FFFF00"/>
                          </a:highlight>
                        </a:rPr>
                        <a:t>15 (68)</a:t>
                      </a:r>
                    </a:p>
                  </a:txBody>
                  <a:tcPr anchor="ctr"/>
                </a:tc>
                <a:tc>
                  <a:txBody>
                    <a:bodyPr/>
                    <a:lstStyle/>
                    <a:p>
                      <a:pPr algn="l" fontAlgn="base"/>
                      <a:r>
                        <a:rPr lang="en-US" sz="1400" dirty="0">
                          <a:effectLst/>
                        </a:rPr>
                        <a:t>0</a:t>
                      </a:r>
                      <a:endParaRPr lang="en-US" sz="1400" b="0" dirty="0">
                        <a:effectLst/>
                      </a:endParaRPr>
                    </a:p>
                  </a:txBody>
                  <a:tcPr anchor="ctr"/>
                </a:tc>
                <a:tc>
                  <a:txBody>
                    <a:bodyPr/>
                    <a:lstStyle/>
                    <a:p>
                      <a:pPr algn="l" fontAlgn="base"/>
                      <a:r>
                        <a:rPr lang="en-US" sz="1400" dirty="0">
                          <a:effectLst/>
                        </a:rPr>
                        <a:t>7 (32)</a:t>
                      </a:r>
                      <a:endParaRPr lang="en-US" sz="1400" b="0" dirty="0">
                        <a:effectLst/>
                      </a:endParaRPr>
                    </a:p>
                  </a:txBody>
                  <a:tcPr anchor="ctr"/>
                </a:tc>
                <a:extLst>
                  <a:ext uri="{0D108BD9-81ED-4DB2-BD59-A6C34878D82A}">
                    <a16:rowId xmlns:a16="http://schemas.microsoft.com/office/drawing/2014/main" val="230419374"/>
                  </a:ext>
                </a:extLst>
              </a:tr>
            </a:tbl>
          </a:graphicData>
        </a:graphic>
      </p:graphicFrame>
      <p:sp>
        <p:nvSpPr>
          <p:cNvPr id="4" name="TextBox 3">
            <a:extLst>
              <a:ext uri="{FF2B5EF4-FFF2-40B4-BE49-F238E27FC236}">
                <a16:creationId xmlns:a16="http://schemas.microsoft.com/office/drawing/2014/main" id="{936C200D-408A-9969-6175-56A8DF8B9DF3}"/>
              </a:ext>
            </a:extLst>
          </p:cNvPr>
          <p:cNvSpPr txBox="1"/>
          <p:nvPr/>
        </p:nvSpPr>
        <p:spPr>
          <a:xfrm>
            <a:off x="8482445" y="6984423"/>
            <a:ext cx="132311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Votes.</a:t>
            </a:r>
          </a:p>
          <a:p>
            <a:r>
              <a:rPr lang="en-US" b="1" cap="all" dirty="0">
                <a:solidFill>
                  <a:srgbClr val="FFFFFF"/>
                </a:solidFill>
                <a:latin typeface="Open Sans"/>
                <a:ea typeface="Open Sans"/>
                <a:cs typeface="Open Sans"/>
                <a:hlinkClick r:id="rId2"/>
              </a:rPr>
              <a:t>OPEN IN VIEWER</a:t>
            </a:r>
          </a:p>
          <a:p>
            <a:r>
              <a:rPr lang="en-US" dirty="0"/>
              <a:t>Data Analysis</a:t>
            </a:r>
            <a:endParaRPr lang="en-US" dirty="0">
              <a:cs typeface="Calibri"/>
            </a:endParaRPr>
          </a:p>
        </p:txBody>
      </p:sp>
    </p:spTree>
    <p:extLst>
      <p:ext uri="{BB962C8B-B14F-4D97-AF65-F5344CB8AC3E}">
        <p14:creationId xmlns:p14="http://schemas.microsoft.com/office/powerpoint/2010/main" val="1741662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whiteboard&#10;&#10;Description automatically generated">
            <a:extLst>
              <a:ext uri="{FF2B5EF4-FFF2-40B4-BE49-F238E27FC236}">
                <a16:creationId xmlns:a16="http://schemas.microsoft.com/office/drawing/2014/main" id="{956032C2-4A4C-4AFA-B85D-C2B43524E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053" y="1747801"/>
            <a:ext cx="6434255" cy="3724175"/>
          </a:xfrm>
          <a:prstGeom prst="rect">
            <a:avLst/>
          </a:prstGeom>
        </p:spPr>
      </p:pic>
    </p:spTree>
    <p:extLst>
      <p:ext uri="{BB962C8B-B14F-4D97-AF65-F5344CB8AC3E}">
        <p14:creationId xmlns:p14="http://schemas.microsoft.com/office/powerpoint/2010/main" val="409348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8624-CC74-4418-A2D5-3EA6E550C4CC}"/>
              </a:ext>
            </a:extLst>
          </p:cNvPr>
          <p:cNvSpPr>
            <a:spLocks noGrp="1"/>
          </p:cNvSpPr>
          <p:nvPr>
            <p:ph type="title"/>
          </p:nvPr>
        </p:nvSpPr>
        <p:spPr/>
        <p:txBody>
          <a:bodyPr>
            <a:normAutofit fontScale="90000"/>
          </a:bodyPr>
          <a:lstStyle/>
          <a:p>
            <a:pPr algn="l"/>
            <a:br>
              <a:rPr lang="en-US" b="1" i="0" dirty="0">
                <a:solidFill>
                  <a:srgbClr val="1C1D1E"/>
                </a:solidFill>
                <a:effectLst/>
                <a:latin typeface="Open Sans" panose="020B0606030504020204" pitchFamily="34" charset="0"/>
              </a:rPr>
            </a:br>
            <a:r>
              <a:rPr lang="en-US" b="1" i="0" dirty="0">
                <a:solidFill>
                  <a:srgbClr val="1C1D1E"/>
                </a:solidFill>
                <a:effectLst/>
                <a:latin typeface="Open Sans" panose="020B0606030504020204" pitchFamily="34" charset="0"/>
              </a:rPr>
              <a:t>  Idioms of Distress</a:t>
            </a:r>
            <a:br>
              <a:rPr lang="en-US" b="1" i="0" dirty="0">
                <a:solidFill>
                  <a:srgbClr val="1C1D1E"/>
                </a:solidFill>
                <a:effectLst/>
                <a:latin typeface="Open Sans" panose="020B0606030504020204" pitchFamily="34" charset="0"/>
              </a:rPr>
            </a:br>
            <a:r>
              <a:rPr lang="en-US" b="1" i="0" dirty="0">
                <a:solidFill>
                  <a:srgbClr val="1C1D1E"/>
                </a:solidFill>
                <a:effectLst/>
                <a:latin typeface="Open Sans" panose="020B0606030504020204" pitchFamily="34" charset="0"/>
              </a:rPr>
              <a:t>         </a:t>
            </a:r>
            <a:r>
              <a:rPr lang="en-US" b="0" i="0" u="none" strike="noStrike" dirty="0">
                <a:solidFill>
                  <a:srgbClr val="FFFFFF"/>
                </a:solidFill>
                <a:effectLst/>
                <a:latin typeface="Open Sans" panose="020B0606030504020204" pitchFamily="34" charset="0"/>
                <a:hlinkClick r:id="rId2"/>
              </a:rPr>
              <a:t>Mark </a:t>
            </a:r>
            <a:r>
              <a:rPr lang="en-US" b="0" i="0" u="none" strike="noStrike" dirty="0" err="1">
                <a:solidFill>
                  <a:srgbClr val="FFFFFF"/>
                </a:solidFill>
                <a:effectLst/>
                <a:latin typeface="Open Sans" panose="020B0606030504020204" pitchFamily="34" charset="0"/>
                <a:hlinkClick r:id="rId2"/>
              </a:rPr>
              <a:t>Nichter</a:t>
            </a:r>
            <a:br>
              <a:rPr lang="en-US" b="0" i="0" dirty="0">
                <a:solidFill>
                  <a:srgbClr val="8B8B8B"/>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A7FABBD9-58E8-4734-8374-AE21CAEBE897}"/>
              </a:ext>
            </a:extLst>
          </p:cNvPr>
          <p:cNvSpPr>
            <a:spLocks noGrp="1"/>
          </p:cNvSpPr>
          <p:nvPr>
            <p:ph idx="1"/>
          </p:nvPr>
        </p:nvSpPr>
        <p:spPr>
          <a:xfrm>
            <a:off x="838200" y="2295331"/>
            <a:ext cx="10515600" cy="3881632"/>
          </a:xfrm>
        </p:spPr>
        <p:txBody>
          <a:bodyPr>
            <a:normAutofit lnSpcReduction="10000"/>
          </a:bodyPr>
          <a:lstStyle/>
          <a:p>
            <a:endParaRPr lang="en-US" sz="2000" dirty="0">
              <a:solidFill>
                <a:srgbClr val="1C1D1E"/>
              </a:solidFill>
              <a:latin typeface="Open Sans" panose="020B0606030504020204" pitchFamily="34" charset="0"/>
            </a:endParaRPr>
          </a:p>
          <a:p>
            <a:r>
              <a:rPr lang="en-US" sz="2000" b="0" i="0" dirty="0">
                <a:solidFill>
                  <a:srgbClr val="1C1D1E"/>
                </a:solidFill>
                <a:effectLst/>
                <a:latin typeface="Open Sans" panose="020B0606030504020204" pitchFamily="34" charset="0"/>
              </a:rPr>
              <a:t>The term “idioms of distress,” </a:t>
            </a:r>
            <a:r>
              <a:rPr lang="en-US" sz="2000" b="1" i="1" dirty="0">
                <a:solidFill>
                  <a:srgbClr val="1C1D1E"/>
                </a:solidFill>
                <a:effectLst/>
                <a:latin typeface="Open Sans" panose="020B0606030504020204" pitchFamily="34" charset="0"/>
              </a:rPr>
              <a:t>as used in medical anthropology</a:t>
            </a:r>
            <a:r>
              <a:rPr lang="en-US" sz="2000" b="0" i="0" dirty="0">
                <a:solidFill>
                  <a:srgbClr val="1C1D1E"/>
                </a:solidFill>
                <a:effectLst/>
                <a:latin typeface="Open Sans" panose="020B0606030504020204" pitchFamily="34" charset="0"/>
              </a:rPr>
              <a:t>, directs attention to socially and culturally mediated ways of experiencing and expressing distress. </a:t>
            </a:r>
          </a:p>
          <a:p>
            <a:r>
              <a:rPr lang="en-US" sz="2000" b="1" i="1" dirty="0">
                <a:solidFill>
                  <a:srgbClr val="1C1D1E"/>
                </a:solidFill>
                <a:effectLst/>
                <a:latin typeface="Open Sans" panose="020B0606030504020204" pitchFamily="34" charset="0"/>
              </a:rPr>
              <a:t>In any given culture, a variety of ways exist to communicate distress. </a:t>
            </a:r>
          </a:p>
          <a:p>
            <a:r>
              <a:rPr lang="en-US" sz="2000" b="0" i="0" dirty="0">
                <a:solidFill>
                  <a:srgbClr val="1C1D1E"/>
                </a:solidFill>
                <a:effectLst/>
                <a:latin typeface="Open Sans" panose="020B0606030504020204" pitchFamily="34" charset="0"/>
              </a:rPr>
              <a:t>These range from forms of behavior such as shifts in food consumption to somatic complaints that have cultural significance, health care seeking and medicine taking, and spirit possession and fear of witchcraft.</a:t>
            </a:r>
          </a:p>
          <a:p>
            <a:endParaRPr lang="en-US" sz="2000" dirty="0">
              <a:solidFill>
                <a:srgbClr val="1C1D1E"/>
              </a:solidFill>
              <a:latin typeface="Open Sans" panose="020B0606030504020204" pitchFamily="34" charset="0"/>
            </a:endParaRPr>
          </a:p>
          <a:p>
            <a:r>
              <a:rPr lang="en-US" sz="2000" b="0" i="0" dirty="0">
                <a:solidFill>
                  <a:srgbClr val="1C1D1E"/>
                </a:solidFill>
                <a:effectLst/>
                <a:latin typeface="Open Sans" panose="020B0606030504020204" pitchFamily="34" charset="0"/>
              </a:rPr>
              <a:t> Idioms of distress are culturally constituted in the sense that they initiate particular types of interaction associated with culturally pervasive norms, values, and health concerns.</a:t>
            </a:r>
          </a:p>
          <a:p>
            <a:r>
              <a:rPr lang="en-US" sz="2000" b="0" i="0" dirty="0">
                <a:solidFill>
                  <a:srgbClr val="1C1D1E"/>
                </a:solidFill>
                <a:effectLst/>
                <a:latin typeface="Open Sans" panose="020B0606030504020204" pitchFamily="34" charset="0"/>
              </a:rPr>
              <a:t> </a:t>
            </a:r>
            <a:r>
              <a:rPr lang="en-US" sz="2000" b="1" i="1" dirty="0">
                <a:solidFill>
                  <a:srgbClr val="1C1D1E"/>
                </a:solidFill>
                <a:effectLst/>
                <a:latin typeface="Open Sans" panose="020B0606030504020204" pitchFamily="34" charset="0"/>
              </a:rPr>
              <a:t>Idioms of distress are dynamic</a:t>
            </a:r>
            <a:r>
              <a:rPr lang="en-US" sz="2000" b="0" i="0" dirty="0">
                <a:solidFill>
                  <a:srgbClr val="1C1D1E"/>
                </a:solidFill>
                <a:effectLst/>
                <a:latin typeface="Open Sans" panose="020B0606030504020204" pitchFamily="34" charset="0"/>
              </a:rPr>
              <a:t> and subject to contingencies</a:t>
            </a:r>
            <a:r>
              <a:rPr lang="en-US" sz="1400" b="0" i="0" dirty="0">
                <a:solidFill>
                  <a:srgbClr val="1C1D1E"/>
                </a:solidFill>
                <a:effectLst/>
                <a:latin typeface="Open Sans" panose="020B0606030504020204" pitchFamily="34" charset="0"/>
              </a:rPr>
              <a:t>.</a:t>
            </a:r>
            <a:endParaRPr lang="en-US" sz="2000" dirty="0"/>
          </a:p>
        </p:txBody>
      </p:sp>
    </p:spTree>
    <p:extLst>
      <p:ext uri="{BB962C8B-B14F-4D97-AF65-F5344CB8AC3E}">
        <p14:creationId xmlns:p14="http://schemas.microsoft.com/office/powerpoint/2010/main" val="377439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059FFDF-60BD-407B-9E15-3220CED70135}"/>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Voodo: Africa- Haiti </a:t>
            </a:r>
          </a:p>
        </p:txBody>
      </p:sp>
      <p:sp>
        <p:nvSpPr>
          <p:cNvPr id="3" name="Content Placeholder 2">
            <a:extLst>
              <a:ext uri="{FF2B5EF4-FFF2-40B4-BE49-F238E27FC236}">
                <a16:creationId xmlns:a16="http://schemas.microsoft.com/office/drawing/2014/main" id="{F48BBC32-7B22-40D0-AF4B-BA8B406040EB}"/>
              </a:ext>
            </a:extLst>
          </p:cNvPr>
          <p:cNvSpPr>
            <a:spLocks noGrp="1"/>
          </p:cNvSpPr>
          <p:nvPr>
            <p:ph idx="1"/>
          </p:nvPr>
        </p:nvSpPr>
        <p:spPr>
          <a:xfrm>
            <a:off x="6172200" y="804672"/>
            <a:ext cx="5221224" cy="5230368"/>
          </a:xfrm>
        </p:spPr>
        <p:txBody>
          <a:bodyPr anchor="ctr">
            <a:normAutofit/>
          </a:bodyPr>
          <a:lstStyle/>
          <a:p>
            <a:r>
              <a:rPr lang="en-US" sz="1500" b="0" i="0">
                <a:solidFill>
                  <a:schemeClr val="tx2"/>
                </a:solidFill>
                <a:effectLst/>
                <a:latin typeface="Cambria" panose="02040503050406030204" pitchFamily="18" charset="0"/>
              </a:rPr>
              <a:t> Kiev concluded that ‘It seems not unlikely then that mental illness is manifested in certain basic structural mechanisms and processes that recur together with a certain regularity in the different clinical syndromes, providing a substratum on top of which the different cultures impose differences in content. </a:t>
            </a:r>
          </a:p>
          <a:p>
            <a:r>
              <a:rPr lang="en-US" sz="1500" b="0" i="0">
                <a:solidFill>
                  <a:schemeClr val="tx2"/>
                </a:solidFill>
                <a:effectLst/>
                <a:latin typeface="Cambria" panose="02040503050406030204" pitchFamily="18" charset="0"/>
              </a:rPr>
              <a:t>There is little evidence to suggest that mental illnesses differ from culture to culture in any different way’ (Kiev </a:t>
            </a:r>
            <a:r>
              <a:rPr lang="en-US" sz="1500" b="0" i="0" u="sng">
                <a:solidFill>
                  <a:schemeClr val="tx2"/>
                </a:solidFill>
                <a:effectLst/>
                <a:latin typeface="Cambria" panose="02040503050406030204" pitchFamily="18" charset="0"/>
                <a:hlinkClick r:id="rId2"/>
              </a:rPr>
              <a:t>1964</a:t>
            </a:r>
            <a:r>
              <a:rPr lang="en-US" sz="1500" b="0" i="0">
                <a:solidFill>
                  <a:schemeClr val="tx2"/>
                </a:solidFill>
                <a:effectLst/>
                <a:latin typeface="Cambria" panose="02040503050406030204" pitchFamily="18" charset="0"/>
              </a:rPr>
              <a:t>: 19).</a:t>
            </a:r>
          </a:p>
          <a:p>
            <a:r>
              <a:rPr lang="en-US" sz="1500" b="0" i="0">
                <a:solidFill>
                  <a:schemeClr val="tx2"/>
                </a:solidFill>
                <a:effectLst/>
                <a:latin typeface="Cambria" panose="02040503050406030204" pitchFamily="18" charset="0"/>
              </a:rPr>
              <a:t> Edward Margetts, Canadian psychiatrist heading the Mathari hospital in Kenya, who appeared to believe that the ‘primitive’ peoples of Eastern Africa possessed bizarre cultures and mentalities, fundamentally different from those of the ‘civilized’ world, </a:t>
            </a:r>
            <a:r>
              <a:rPr lang="en-US" sz="1500" b="1" i="1">
                <a:solidFill>
                  <a:schemeClr val="tx2"/>
                </a:solidFill>
                <a:effectLst/>
                <a:latin typeface="Cambria" panose="02040503050406030204" pitchFamily="18" charset="0"/>
              </a:rPr>
              <a:t>still confessed that ‘in my studies of African psychiatry, I have accepted diagnoses and treatments more or less as practiced in the civilized area. </a:t>
            </a:r>
          </a:p>
          <a:p>
            <a:r>
              <a:rPr lang="en-US" sz="1500" b="0" i="0">
                <a:solidFill>
                  <a:schemeClr val="tx2"/>
                </a:solidFill>
                <a:effectLst/>
                <a:latin typeface="Cambria" panose="02040503050406030204" pitchFamily="18" charset="0"/>
              </a:rPr>
              <a:t>The results, in general, are quite comparable to those one would expect in a civilized population’ (Margetts </a:t>
            </a:r>
            <a:r>
              <a:rPr lang="en-US" sz="1500" b="0" i="0" u="sng">
                <a:solidFill>
                  <a:schemeClr val="tx2"/>
                </a:solidFill>
                <a:effectLst/>
                <a:latin typeface="Cambria" panose="02040503050406030204" pitchFamily="18" charset="0"/>
                <a:hlinkClick r:id="rId3"/>
              </a:rPr>
              <a:t>1958b</a:t>
            </a:r>
            <a:r>
              <a:rPr lang="en-US" sz="1500" b="0" i="0">
                <a:solidFill>
                  <a:schemeClr val="tx2"/>
                </a:solidFill>
                <a:effectLst/>
                <a:latin typeface="Cambria" panose="02040503050406030204" pitchFamily="18" charset="0"/>
              </a:rPr>
              <a:t>). </a:t>
            </a:r>
            <a:endParaRPr lang="en-US" sz="1500">
              <a:solidFill>
                <a:schemeClr val="tx2"/>
              </a:solidFill>
            </a:endParaRPr>
          </a:p>
        </p:txBody>
      </p:sp>
    </p:spTree>
    <p:extLst>
      <p:ext uri="{BB962C8B-B14F-4D97-AF65-F5344CB8AC3E}">
        <p14:creationId xmlns:p14="http://schemas.microsoft.com/office/powerpoint/2010/main" val="3788186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AFFF0-1B50-47BA-91B8-61D59688895A}"/>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 Cultural Idioms of Distress</a:t>
            </a:r>
          </a:p>
        </p:txBody>
      </p:sp>
      <p:sp>
        <p:nvSpPr>
          <p:cNvPr id="3" name="Content Placeholder 2">
            <a:extLst>
              <a:ext uri="{FF2B5EF4-FFF2-40B4-BE49-F238E27FC236}">
                <a16:creationId xmlns:a16="http://schemas.microsoft.com/office/drawing/2014/main" id="{DE5A8F03-AAF0-496F-8520-06ED48CD5207}"/>
              </a:ext>
            </a:extLst>
          </p:cNvPr>
          <p:cNvSpPr>
            <a:spLocks noGrp="1"/>
          </p:cNvSpPr>
          <p:nvPr>
            <p:ph idx="1"/>
          </p:nvPr>
        </p:nvSpPr>
        <p:spPr>
          <a:xfrm>
            <a:off x="579864" y="1716030"/>
            <a:ext cx="10047416" cy="4847431"/>
          </a:xfrm>
        </p:spPr>
        <p:txBody>
          <a:bodyPr anchor="ctr">
            <a:normAutofit/>
          </a:bodyPr>
          <a:lstStyle/>
          <a:p>
            <a:r>
              <a:rPr lang="en-US" sz="1600" dirty="0"/>
              <a:t> Cultural Idioms of Distress, ways of expressing distress that may not be linked to symptoms and syndromes, but are shared ways of experiencing and communicating individual and social concerns; and Cultural Explanations of Distress or Perceived Distress, labels and characteristics of an explanatory model related to culturally recognized meaning and etiology for symptoms, illness, and distress.</a:t>
            </a:r>
          </a:p>
          <a:p>
            <a:r>
              <a:rPr lang="en-US" sz="1600" b="1" i="1" dirty="0">
                <a:effectLst/>
              </a:rPr>
              <a:t>What are the cultural idioms of distress DSM-5?</a:t>
            </a:r>
          </a:p>
          <a:p>
            <a:endParaRPr lang="en-US" sz="1600" b="1" i="1" dirty="0">
              <a:effectLst/>
            </a:endParaRPr>
          </a:p>
          <a:p>
            <a:r>
              <a:rPr lang="en-US" sz="1600" b="0" i="0" dirty="0">
                <a:effectLst/>
              </a:rPr>
              <a:t>DSM-5 Cultural Concepts of Distress. Commonly reported symptoms to include uncontrollable shouting, attacks of crying, trembling, heat in the chest rising into the head, and verbal or physical aggression.</a:t>
            </a:r>
          </a:p>
          <a:p>
            <a:endParaRPr lang="en-US" sz="1600" b="0" i="0" dirty="0">
              <a:effectLst/>
              <a:latin typeface="Cambria" panose="02040503050406030204" pitchFamily="18" charset="0"/>
            </a:endParaRPr>
          </a:p>
          <a:p>
            <a:r>
              <a:rPr lang="en-US" sz="1600" b="0" i="0" dirty="0">
                <a:effectLst/>
                <a:latin typeface="Cambria" panose="02040503050406030204" pitchFamily="18" charset="0"/>
              </a:rPr>
              <a:t> </a:t>
            </a:r>
            <a:r>
              <a:rPr lang="en-US" sz="1600" b="0" i="0" u="sng" dirty="0">
                <a:effectLst/>
                <a:latin typeface="Cambria" panose="02040503050406030204" pitchFamily="18" charset="0"/>
                <a:hlinkClick r:id="rId2"/>
              </a:rPr>
              <a:t>Mark </a:t>
            </a:r>
            <a:r>
              <a:rPr lang="en-US" sz="1600" b="0" i="0" u="sng" dirty="0" err="1">
                <a:effectLst/>
                <a:latin typeface="Cambria" panose="02040503050406030204" pitchFamily="18" charset="0"/>
                <a:hlinkClick r:id="rId2"/>
              </a:rPr>
              <a:t>Nichter’s</a:t>
            </a:r>
            <a:r>
              <a:rPr lang="en-US" sz="1600" b="0" i="0" u="sng" dirty="0">
                <a:effectLst/>
                <a:latin typeface="Cambria" panose="02040503050406030204" pitchFamily="18" charset="0"/>
                <a:hlinkClick r:id="rId2"/>
              </a:rPr>
              <a:t> (1981)</a:t>
            </a:r>
            <a:r>
              <a:rPr lang="en-US" sz="1600" b="0" i="0" dirty="0">
                <a:effectLst/>
                <a:latin typeface="Cambria" panose="02040503050406030204" pitchFamily="18" charset="0"/>
              </a:rPr>
              <a:t> seminal paper introducing idioms of distress has become a cynosure for psychological anthropology and transcultural psychiatry. 2010 publication of a special issue in the journal </a:t>
            </a:r>
            <a:r>
              <a:rPr lang="en-US" sz="1600" b="0" i="1" dirty="0">
                <a:effectLst/>
                <a:latin typeface="Cambria" panose="02040503050406030204" pitchFamily="18" charset="0"/>
              </a:rPr>
              <a:t>Culture, Medicine and Psychiatry</a:t>
            </a:r>
            <a:r>
              <a:rPr lang="en-US" sz="1600" b="0" i="0" dirty="0">
                <a:effectLst/>
                <a:latin typeface="Cambria" panose="02040503050406030204" pitchFamily="18" charset="0"/>
              </a:rPr>
              <a:t> organized by Devon </a:t>
            </a:r>
            <a:r>
              <a:rPr lang="en-US" sz="1600" b="0" i="0" dirty="0" err="1">
                <a:effectLst/>
                <a:latin typeface="Cambria" panose="02040503050406030204" pitchFamily="18" charset="0"/>
              </a:rPr>
              <a:t>Hivnton</a:t>
            </a:r>
            <a:r>
              <a:rPr lang="en-US" sz="1600" b="0" i="0" dirty="0">
                <a:effectLst/>
                <a:latin typeface="Cambria" panose="02040503050406030204" pitchFamily="18" charset="0"/>
              </a:rPr>
              <a:t> and Roberto Lewis-Fernández.</a:t>
            </a:r>
            <a:endParaRPr lang="en-US" sz="1600" dirty="0"/>
          </a:p>
          <a:p>
            <a:endParaRPr lang="en-US" sz="1600" dirty="0"/>
          </a:p>
          <a:p>
            <a:r>
              <a:rPr lang="en-US" sz="1600" dirty="0"/>
              <a:t>Analysis showed </a:t>
            </a:r>
            <a:r>
              <a:rPr lang="en-US" sz="1600" b="1" i="1" dirty="0"/>
              <a:t>that </a:t>
            </a:r>
            <a:r>
              <a:rPr lang="en-US" sz="1600" b="1" i="1" dirty="0">
                <a:effectLst/>
                <a:latin typeface="Cambria" panose="02040503050406030204" pitchFamily="18" charset="0"/>
              </a:rPr>
              <a:t>These were illness categories that were believed to be specific to certain societies; classic examples include </a:t>
            </a:r>
            <a:r>
              <a:rPr lang="en-US" sz="1600" b="1" i="1" dirty="0" err="1">
                <a:effectLst/>
                <a:latin typeface="Cambria" panose="02040503050406030204" pitchFamily="18" charset="0"/>
              </a:rPr>
              <a:t>susto</a:t>
            </a:r>
            <a:r>
              <a:rPr lang="en-US" sz="1600" b="1" i="1" dirty="0">
                <a:effectLst/>
                <a:latin typeface="Cambria" panose="02040503050406030204" pitchFamily="18" charset="0"/>
              </a:rPr>
              <a:t>, </a:t>
            </a:r>
            <a:r>
              <a:rPr lang="en-US" sz="1600" b="1" i="1" dirty="0" err="1">
                <a:effectLst/>
                <a:latin typeface="Cambria" panose="02040503050406030204" pitchFamily="18" charset="0"/>
              </a:rPr>
              <a:t>dhat</a:t>
            </a:r>
            <a:r>
              <a:rPr lang="en-US" sz="1600" b="1" i="1" dirty="0">
                <a:effectLst/>
                <a:latin typeface="Cambria" panose="02040503050406030204" pitchFamily="18" charset="0"/>
              </a:rPr>
              <a:t> syndrome, </a:t>
            </a:r>
            <a:r>
              <a:rPr lang="en-US" sz="1600" b="1" i="1" dirty="0" err="1">
                <a:effectLst/>
                <a:latin typeface="Cambria" panose="02040503050406030204" pitchFamily="18" charset="0"/>
              </a:rPr>
              <a:t>hwa-byung</a:t>
            </a:r>
            <a:r>
              <a:rPr lang="en-US" sz="1600" b="1" i="1" dirty="0">
                <a:effectLst/>
                <a:latin typeface="Cambria" panose="02040503050406030204" pitchFamily="18" charset="0"/>
              </a:rPr>
              <a:t>, and </a:t>
            </a:r>
            <a:r>
              <a:rPr lang="en-US" sz="1600" b="1" i="1" dirty="0" err="1">
                <a:effectLst/>
                <a:latin typeface="Cambria" panose="02040503050406030204" pitchFamily="18" charset="0"/>
              </a:rPr>
              <a:t>nervios</a:t>
            </a:r>
            <a:r>
              <a:rPr lang="en-US" sz="1600" b="1" i="1" dirty="0">
                <a:effectLst/>
                <a:latin typeface="Cambria" panose="02040503050406030204" pitchFamily="18" charset="0"/>
              </a:rPr>
              <a:t> </a:t>
            </a:r>
            <a:r>
              <a:rPr lang="en-US" sz="1600" b="1" i="1" dirty="0"/>
              <a:t>are </a:t>
            </a:r>
            <a:r>
              <a:rPr lang="en-US" sz="1600" dirty="0"/>
              <a:t>important idioms of distress, associated with socio-economically vulnerable populations and comorbidities with other psychiatric conditions, particularly post-traumatic stress disorder. More studies are needed on their relation with stress</a:t>
            </a:r>
          </a:p>
        </p:txBody>
      </p:sp>
    </p:spTree>
    <p:extLst>
      <p:ext uri="{BB962C8B-B14F-4D97-AF65-F5344CB8AC3E}">
        <p14:creationId xmlns:p14="http://schemas.microsoft.com/office/powerpoint/2010/main" val="1121475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1744-08D7-9D4E-A17D-3FDD88A0EE2F}"/>
              </a:ext>
            </a:extLst>
          </p:cNvPr>
          <p:cNvSpPr>
            <a:spLocks noGrp="1"/>
          </p:cNvSpPr>
          <p:nvPr>
            <p:ph type="title"/>
          </p:nvPr>
        </p:nvSpPr>
        <p:spPr>
          <a:xfrm>
            <a:off x="2152650" y="400569"/>
            <a:ext cx="7886700" cy="623899"/>
          </a:xfrm>
        </p:spPr>
        <p:txBody>
          <a:bodyPr>
            <a:normAutofit/>
          </a:bodyPr>
          <a:lstStyle/>
          <a:p>
            <a:br>
              <a:rPr lang="en-US" sz="1400" dirty="0"/>
            </a:br>
            <a:r>
              <a:rPr lang="en-US" sz="1400" dirty="0"/>
              <a:t>Acknowledgment</a:t>
            </a:r>
          </a:p>
        </p:txBody>
      </p:sp>
      <p:sp>
        <p:nvSpPr>
          <p:cNvPr id="4" name="Content Placeholder 3">
            <a:extLst>
              <a:ext uri="{FF2B5EF4-FFF2-40B4-BE49-F238E27FC236}">
                <a16:creationId xmlns:a16="http://schemas.microsoft.com/office/drawing/2014/main" id="{8C276D17-46A5-2F45-96FA-8FB427AA5C80}"/>
              </a:ext>
            </a:extLst>
          </p:cNvPr>
          <p:cNvSpPr txBox="1">
            <a:spLocks noGrp="1"/>
          </p:cNvSpPr>
          <p:nvPr>
            <p:ph idx="1"/>
          </p:nvPr>
        </p:nvSpPr>
        <p:spPr>
          <a:xfrm>
            <a:off x="2152650" y="1024467"/>
            <a:ext cx="7886700" cy="3252172"/>
          </a:xfrm>
          <a:prstGeom prst="rect">
            <a:avLst/>
          </a:prstGeom>
          <a:noFill/>
        </p:spPr>
        <p:txBody>
          <a:bodyPr wrap="square" rtlCol="0">
            <a:spAutoFit/>
          </a:bodyPr>
          <a:lstStyle/>
          <a:p>
            <a:pPr marL="0" indent="0">
              <a:buNone/>
            </a:pPr>
            <a:r>
              <a:rPr lang="en-US" sz="1000" dirty="0"/>
              <a:t>Presented in 2022 by the Mental Health Technology Transfer Center (MHTTC) Network.</a:t>
            </a:r>
          </a:p>
          <a:p>
            <a:endParaRPr lang="en-US" sz="1000" dirty="0"/>
          </a:p>
          <a:p>
            <a:pPr marL="0" indent="0" defTabSz="457200">
              <a:lnSpc>
                <a:spcPct val="100000"/>
              </a:lnSpc>
              <a:spcBef>
                <a:spcPts val="0"/>
              </a:spcBef>
              <a:buNone/>
              <a:defRPr/>
            </a:pPr>
            <a:r>
              <a:rPr lang="en-US" sz="1000" dirty="0"/>
              <a:t>This presentation was prepared for the New England Mental Health Technology Transfer Center (MHTTC) Network under a cooperative agreement from the Substance Abuse and Mental Health Services Administration (SAMHSA). All material appearing in this publication, except that taken directly from copyrighted sources, is in the public domain and may be reproduced or copied without permission from SAMHSA or the authors. Citation of the source is appreciated. Do not reproduce or distribute this publication for a fee without specific, written authorization from </a:t>
            </a:r>
            <a:r>
              <a:rPr lang="en-US" sz="1000" dirty="0">
                <a:latin typeface="+mn-lt"/>
                <a:cs typeface="+mn-cs"/>
              </a:rPr>
              <a:t>New England MHTTC.  </a:t>
            </a:r>
            <a:r>
              <a:rPr lang="en-US" sz="1000" dirty="0"/>
              <a:t>For more information on obtaining copies of this publication, email us at </a:t>
            </a:r>
            <a:r>
              <a:rPr lang="en-US" sz="1000" dirty="0">
                <a:hlinkClick r:id="rId3"/>
              </a:rPr>
              <a:t>newengland@mhttcnetwork.org</a:t>
            </a:r>
            <a:r>
              <a:rPr lang="en-US" sz="1000" dirty="0"/>
              <a:t>. </a:t>
            </a:r>
            <a:br>
              <a:rPr lang="en-US" sz="1000" dirty="0"/>
            </a:br>
            <a:endParaRPr lang="en-US" sz="1000" dirty="0"/>
          </a:p>
          <a:p>
            <a:pPr marL="0" indent="0" defTabSz="457200">
              <a:lnSpc>
                <a:spcPct val="100000"/>
              </a:lnSpc>
              <a:spcBef>
                <a:spcPts val="0"/>
              </a:spcBef>
              <a:buNone/>
              <a:defRPr/>
            </a:pPr>
            <a:r>
              <a:rPr lang="en-US" sz="1000" dirty="0"/>
              <a:t>At the time of this publication, Miriam E. Delphin-</a:t>
            </a:r>
            <a:r>
              <a:rPr lang="en-US" sz="1000" dirty="0" err="1"/>
              <a:t>Rittmon</a:t>
            </a:r>
            <a:r>
              <a:rPr lang="en-US" sz="1000" dirty="0"/>
              <a:t>, </a:t>
            </a:r>
            <a:r>
              <a:rPr lang="en-US" sz="1000" dirty="0" err="1"/>
              <a:t>Ph.D</a:t>
            </a:r>
            <a:r>
              <a:rPr lang="en-US" sz="1000" dirty="0"/>
              <a:t>, served as Assistant Secretary for Mental Health and Substance Use in the U.S. Department of Health and Human Services and the Administrator of the Substance Abuse and Mental Health Services Administration.</a:t>
            </a:r>
          </a:p>
          <a:p>
            <a:pPr marL="0" indent="0">
              <a:buNone/>
            </a:pPr>
            <a:r>
              <a:rPr lang="en-US" sz="1000" dirty="0"/>
              <a:t>The opinions expressed herein are the view of TTC Network and do not reflect the official position of the Department of Health and Human Services (DHHS), SAMHSA. No official support or endorsement of DHHS, SAMHSA, for the opinions described in this document is intended or should be inferred.</a:t>
            </a:r>
          </a:p>
          <a:p>
            <a:pPr marL="0" indent="0">
              <a:buNone/>
            </a:pPr>
            <a:r>
              <a:rPr lang="en-US" sz="1000" dirty="0"/>
              <a:t>This work is supported by grants </a:t>
            </a:r>
            <a:r>
              <a:rPr lang="en-US" sz="1000" dirty="0">
                <a:solidFill>
                  <a:srgbClr val="CC4927"/>
                </a:solidFill>
              </a:rPr>
              <a:t>#1H79SM081775</a:t>
            </a:r>
            <a:r>
              <a:rPr lang="en-US" sz="1000" dirty="0"/>
              <a:t> from the Department of Health and Human Services, Substance Abuse and Mental Health Services Administration.</a:t>
            </a:r>
          </a:p>
          <a:p>
            <a:pPr marL="0" indent="0">
              <a:buNone/>
            </a:pPr>
            <a:r>
              <a:rPr lang="en-US" sz="1000" dirty="0"/>
              <a:t>Presented 2022</a:t>
            </a:r>
          </a:p>
        </p:txBody>
      </p:sp>
    </p:spTree>
    <p:extLst>
      <p:ext uri="{BB962C8B-B14F-4D97-AF65-F5344CB8AC3E}">
        <p14:creationId xmlns:p14="http://schemas.microsoft.com/office/powerpoint/2010/main" val="2006445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057B3D-151E-4313-AA2B-A248576F0E4B}"/>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ATAQUES DE NERVIOS</a:t>
            </a:r>
          </a:p>
        </p:txBody>
      </p:sp>
      <p:sp>
        <p:nvSpPr>
          <p:cNvPr id="3" name="Content Placeholder 2">
            <a:extLst>
              <a:ext uri="{FF2B5EF4-FFF2-40B4-BE49-F238E27FC236}">
                <a16:creationId xmlns:a16="http://schemas.microsoft.com/office/drawing/2014/main" id="{C188511A-49EF-4C49-8ADE-152EA6D8ED3B}"/>
              </a:ext>
            </a:extLst>
          </p:cNvPr>
          <p:cNvSpPr>
            <a:spLocks noGrp="1"/>
          </p:cNvSpPr>
          <p:nvPr>
            <p:ph idx="1"/>
          </p:nvPr>
        </p:nvSpPr>
        <p:spPr>
          <a:xfrm>
            <a:off x="1371599" y="2318197"/>
            <a:ext cx="9724031" cy="3683358"/>
          </a:xfrm>
        </p:spPr>
        <p:txBody>
          <a:bodyPr anchor="ctr">
            <a:normAutofit/>
          </a:bodyPr>
          <a:lstStyle/>
          <a:p>
            <a:r>
              <a:rPr lang="en-US" sz="1700" dirty="0"/>
              <a:t>The main culture-bound syndromes studied are </a:t>
            </a:r>
            <a:r>
              <a:rPr lang="en-US" sz="1700" dirty="0" err="1"/>
              <a:t>Nervios</a:t>
            </a:r>
            <a:r>
              <a:rPr lang="en-US" sz="1700" dirty="0"/>
              <a:t>, </a:t>
            </a:r>
            <a:r>
              <a:rPr lang="en-US" sz="1700" dirty="0" err="1"/>
              <a:t>Ataques</a:t>
            </a:r>
            <a:r>
              <a:rPr lang="en-US" sz="1700" dirty="0"/>
              <a:t> de </a:t>
            </a:r>
            <a:r>
              <a:rPr lang="en-US" sz="1700" dirty="0" err="1"/>
              <a:t>Nervios</a:t>
            </a:r>
            <a:r>
              <a:rPr lang="en-US" sz="1700" dirty="0"/>
              <a:t> and Susto.</a:t>
            </a:r>
          </a:p>
          <a:p>
            <a:r>
              <a:rPr lang="en-US" sz="1700" dirty="0"/>
              <a:t> </a:t>
            </a:r>
            <a:r>
              <a:rPr lang="en-US" sz="1700" dirty="0" err="1"/>
              <a:t>Nervios</a:t>
            </a:r>
            <a:r>
              <a:rPr lang="en-US" sz="1700" dirty="0"/>
              <a:t> is described as episodes, usually chronic</a:t>
            </a:r>
            <a:r>
              <a:rPr lang="en-US" sz="1700" b="1" i="1" dirty="0"/>
              <a:t>, of extreme sadness or anxiety associated with somatic symptoms such as headaches and/or muscle pain, nausea, loss of appetite, fatigue, insomnia and decreased reactivity.</a:t>
            </a:r>
          </a:p>
          <a:p>
            <a:r>
              <a:rPr lang="en-US" sz="1700" dirty="0"/>
              <a:t> It is more common in women and associated </a:t>
            </a:r>
            <a:r>
              <a:rPr lang="en-US" sz="1700" b="1" i="1" dirty="0"/>
              <a:t>with stress, emotional imbalance and low self-esteem</a:t>
            </a:r>
            <a:r>
              <a:rPr lang="en-US" sz="1700" dirty="0"/>
              <a:t>. </a:t>
            </a:r>
          </a:p>
          <a:p>
            <a:r>
              <a:rPr lang="en-US" sz="1700" dirty="0" err="1"/>
              <a:t>Ataques</a:t>
            </a:r>
            <a:r>
              <a:rPr lang="en-US" sz="1700" dirty="0"/>
              <a:t> de </a:t>
            </a:r>
            <a:r>
              <a:rPr lang="en-US" sz="1700" dirty="0" err="1"/>
              <a:t>Nervios</a:t>
            </a:r>
            <a:r>
              <a:rPr lang="en-US" sz="1700" dirty="0"/>
              <a:t> are described as </a:t>
            </a:r>
            <a:r>
              <a:rPr lang="en-US" sz="1700" b="1" i="1" dirty="0"/>
              <a:t>culturally acceptable responses to acute stressful experiences, </a:t>
            </a:r>
            <a:r>
              <a:rPr lang="en-US" sz="1700" dirty="0"/>
              <a:t>particularly the loss of loved ones and family conflict or threat. </a:t>
            </a:r>
          </a:p>
          <a:p>
            <a:r>
              <a:rPr lang="en-US" sz="1700" dirty="0"/>
              <a:t>It is characterized </a:t>
            </a:r>
            <a:r>
              <a:rPr lang="en-US" sz="1700" b="1" u="sng" dirty="0"/>
              <a:t>by tremors, a feeling of heat that starts in the chest and rises to the head, fainting and epileptic episodes.</a:t>
            </a:r>
          </a:p>
          <a:p>
            <a:r>
              <a:rPr lang="en-US" sz="1700" dirty="0"/>
              <a:t> It is also accompanied by a sense of loss of control and may present a </a:t>
            </a:r>
            <a:r>
              <a:rPr lang="en-US" sz="1700" b="1" i="1" dirty="0"/>
              <a:t>significant degree of agitation, suicidal gestures and auditory hallucinations.</a:t>
            </a:r>
          </a:p>
        </p:txBody>
      </p:sp>
    </p:spTree>
    <p:extLst>
      <p:ext uri="{BB962C8B-B14F-4D97-AF65-F5344CB8AC3E}">
        <p14:creationId xmlns:p14="http://schemas.microsoft.com/office/powerpoint/2010/main" val="2616071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48AE0-FC85-44CA-9618-202ABFDE8B11}"/>
              </a:ext>
            </a:extLst>
          </p:cNvPr>
          <p:cNvSpPr>
            <a:spLocks noGrp="1"/>
          </p:cNvSpPr>
          <p:nvPr>
            <p:ph type="title"/>
          </p:nvPr>
        </p:nvSpPr>
        <p:spPr>
          <a:xfrm>
            <a:off x="586478" y="1683756"/>
            <a:ext cx="3115265" cy="2396359"/>
          </a:xfrm>
        </p:spPr>
        <p:txBody>
          <a:bodyPr anchor="b">
            <a:normAutofit/>
          </a:bodyPr>
          <a:lstStyle/>
          <a:p>
            <a:pPr algn="r"/>
            <a:br>
              <a:rPr lang="en-US" sz="2800" b="1">
                <a:solidFill>
                  <a:srgbClr val="FFFFFF"/>
                </a:solidFill>
                <a:latin typeface="Pridi" panose="020B0502040204020203" pitchFamily="2" charset="-34"/>
                <a:cs typeface="Pridi" panose="020B0502040204020203" pitchFamily="2" charset="-34"/>
              </a:rPr>
            </a:br>
            <a:br>
              <a:rPr lang="en-US" sz="2800" b="1">
                <a:solidFill>
                  <a:srgbClr val="FFFFFF"/>
                </a:solidFill>
                <a:latin typeface="Pridi" panose="020B0502040204020203" pitchFamily="2" charset="-34"/>
                <a:cs typeface="Pridi" panose="020B0502040204020203" pitchFamily="2" charset="-34"/>
              </a:rPr>
            </a:br>
            <a:r>
              <a:rPr lang="en-US" sz="2800" b="1">
                <a:solidFill>
                  <a:srgbClr val="FFFFFF"/>
                </a:solidFill>
                <a:latin typeface="Pridi" panose="020B0502040204020203" pitchFamily="2" charset="-34"/>
                <a:cs typeface="Pridi" panose="020B0502040204020203" pitchFamily="2" charset="-34"/>
              </a:rPr>
              <a:t>       What is the evil eye?</a:t>
            </a:r>
            <a:br>
              <a:rPr lang="en-US" sz="2800" b="1">
                <a:solidFill>
                  <a:srgbClr val="FFFFFF"/>
                </a:solidFill>
                <a:latin typeface="Pridi" panose="020B0502040204020203" pitchFamily="2" charset="-34"/>
                <a:cs typeface="Pridi" panose="020B0502040204020203" pitchFamily="2" charset="-34"/>
              </a:rPr>
            </a:br>
            <a:r>
              <a:rPr lang="en-US" sz="2800" b="1">
                <a:solidFill>
                  <a:srgbClr val="FFFFFF"/>
                </a:solidFill>
                <a:latin typeface="Pridi" panose="020B0502040204020203" pitchFamily="2" charset="-34"/>
                <a:cs typeface="Pridi" panose="020B0502040204020203" pitchFamily="2" charset="-34"/>
              </a:rPr>
              <a:t>
</a:t>
            </a:r>
            <a:endParaRPr lang="en-US" sz="2800">
              <a:solidFill>
                <a:srgbClr val="FFFFFF"/>
              </a:solidFill>
            </a:endParaRPr>
          </a:p>
        </p:txBody>
      </p:sp>
      <p:graphicFrame>
        <p:nvGraphicFramePr>
          <p:cNvPr id="5" name="Content Placeholder 2">
            <a:extLst>
              <a:ext uri="{FF2B5EF4-FFF2-40B4-BE49-F238E27FC236}">
                <a16:creationId xmlns:a16="http://schemas.microsoft.com/office/drawing/2014/main" id="{37EE5B16-6808-9E34-5C51-AB4E87AADB76}"/>
              </a:ext>
            </a:extLst>
          </p:cNvPr>
          <p:cNvGraphicFramePr>
            <a:graphicFrameLocks noGrp="1"/>
          </p:cNvGraphicFramePr>
          <p:nvPr>
            <p:ph idx="1"/>
            <p:extLst>
              <p:ext uri="{D42A27DB-BD31-4B8C-83A1-F6EECF244321}">
                <p14:modId xmlns:p14="http://schemas.microsoft.com/office/powerpoint/2010/main" val="88920683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451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64017-E9BB-4648-92E5-17195E9F089A}"/>
              </a:ext>
            </a:extLst>
          </p:cNvPr>
          <p:cNvSpPr>
            <a:spLocks noGrp="1"/>
          </p:cNvSpPr>
          <p:nvPr>
            <p:ph type="title"/>
          </p:nvPr>
        </p:nvSpPr>
        <p:spPr>
          <a:xfrm>
            <a:off x="1075767" y="1188637"/>
            <a:ext cx="2988234" cy="4480726"/>
          </a:xfrm>
        </p:spPr>
        <p:txBody>
          <a:bodyPr>
            <a:normAutofit/>
          </a:bodyPr>
          <a:lstStyle/>
          <a:p>
            <a:pPr algn="r"/>
            <a:r>
              <a:rPr lang="en-US" sz="6600"/>
              <a:t>    </a:t>
            </a:r>
            <a:r>
              <a:rPr lang="en-US" sz="6600" b="1">
                <a:latin typeface="Pridi" panose="020B0502040204020203" pitchFamily="2" charset="-34"/>
                <a:cs typeface="Pridi" panose="020B0502040204020203" pitchFamily="2" charset="-34"/>
              </a:rPr>
              <a:t>the evil eye </a:t>
            </a:r>
            <a:br>
              <a:rPr lang="en-US" sz="6600" b="1">
                <a:latin typeface="Pridi" panose="020B0502040204020203" pitchFamily="2" charset="-34"/>
                <a:cs typeface="Pridi" panose="020B0502040204020203" pitchFamily="2" charset="-34"/>
              </a:rPr>
            </a:br>
            <a:endParaRPr lang="en-US" sz="6600"/>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
            <a:extLst>
              <a:ext uri="{FF2B5EF4-FFF2-40B4-BE49-F238E27FC236}">
                <a16:creationId xmlns:a16="http://schemas.microsoft.com/office/drawing/2014/main" id="{B504110B-0F07-46D3-A107-E63ADD0C9227}"/>
              </a:ext>
            </a:extLst>
          </p:cNvPr>
          <p:cNvSpPr>
            <a:spLocks noGrp="1" noChangeArrowheads="1"/>
          </p:cNvSpPr>
          <p:nvPr>
            <p:ph idx="1"/>
          </p:nvPr>
        </p:nvSpPr>
        <p:spPr bwMode="auto">
          <a:xfrm>
            <a:off x="5255260" y="1648870"/>
            <a:ext cx="4702848" cy="356026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158700" rIns="0" bIns="158700" numCol="1" anchor="ctr" anchorCtr="0" compatLnSpc="1">
            <a:prstTxWarp prst="textNoShape">
              <a:avLst/>
            </a:prstTxWarp>
            <a:normAutofit/>
          </a:bodyPr>
          <a:lstStyle/>
          <a:p>
            <a:pPr marL="0" lvl="0" indent="0" eaLnBrk="0" fontAlgn="base" hangingPunct="0">
              <a:spcBef>
                <a:spcPct val="0"/>
              </a:spcBef>
              <a:spcAft>
                <a:spcPts val="600"/>
              </a:spcAft>
              <a:buNone/>
            </a:pPr>
            <a:r>
              <a:rPr lang="en-US" altLang="en-US" sz="1100">
                <a:latin typeface="Arial" panose="020B0604020202020204" pitchFamily="34" charset="0"/>
                <a:cs typeface="Arial" panose="020B0604020202020204" pitchFamily="34" charset="0"/>
              </a:rPr>
              <a:t>"What are the typical symptoms of an evil eye?</a:t>
            </a:r>
          </a:p>
          <a:p>
            <a:pPr marL="0" lvl="0" indent="0" eaLnBrk="0" fontAlgn="base" hangingPunct="0">
              <a:spcBef>
                <a:spcPct val="0"/>
              </a:spcBef>
              <a:spcAft>
                <a:spcPts val="600"/>
              </a:spcAft>
              <a:buNone/>
            </a:pPr>
            <a:r>
              <a:rPr lang="en-US" altLang="en-US" sz="1100">
                <a:latin typeface="Arial" panose="020B0604020202020204" pitchFamily="34" charset="0"/>
                <a:cs typeface="Arial" panose="020B0604020202020204" pitchFamily="34" charset="0"/>
              </a:rPr>
              <a:t>
Fatigue.
Crying without apparent cause.
Very bad headache.
Difficulty sleeping.
Loss of appetite.
Permanent sadness and anguish.
Loss of vitality.</a:t>
            </a:r>
          </a:p>
          <a:p>
            <a:pPr marL="0" lvl="0" indent="0" eaLnBrk="0" fontAlgn="base" hangingPunct="0">
              <a:spcBef>
                <a:spcPct val="0"/>
              </a:spcBef>
              <a:spcAft>
                <a:spcPts val="600"/>
              </a:spcAft>
              <a:buNone/>
            </a:pPr>
            <a:endParaRPr lang="en-US" altLang="en-US" sz="1100">
              <a:latin typeface="Arial" panose="020B0604020202020204" pitchFamily="34" charset="0"/>
              <a:cs typeface="Arial" panose="020B0604020202020204" pitchFamily="34" charset="0"/>
            </a:endParaRPr>
          </a:p>
          <a:p>
            <a:pPr marL="0" lvl="0" indent="0" eaLnBrk="0" fontAlgn="base" hangingPunct="0">
              <a:spcBef>
                <a:spcPct val="0"/>
              </a:spcBef>
              <a:spcAft>
                <a:spcPts val="600"/>
              </a:spcAft>
              <a:buNone/>
            </a:pPr>
            <a:r>
              <a:rPr lang="en-US" altLang="en-US" sz="1100">
                <a:latin typeface="Arial" panose="020B0604020202020204" pitchFamily="34" charset="0"/>
                <a:cs typeface="Arial" panose="020B0604020202020204" pitchFamily="34" charset="0"/>
              </a:rPr>
              <a:t>The egg is almost 100 percent protein and has its own electrical charge. 
We, according to our emotions, have a variation of charges, 
So that modifies the contents of the egg. 
</a:t>
            </a:r>
            <a:endParaRPr kumimoji="0" lang="en-US" altLang="en-US" sz="1100" b="0" i="0" u="none" strike="noStrike" cap="none" normalizeH="0" baseline="0">
              <a:ln>
                <a:noFill/>
              </a:ln>
              <a:effectLst/>
              <a:latin typeface="Arial" panose="020B0604020202020204" pitchFamily="34" charset="0"/>
            </a:endParaRPr>
          </a:p>
        </p:txBody>
      </p:sp>
    </p:spTree>
    <p:extLst>
      <p:ext uri="{BB962C8B-B14F-4D97-AF65-F5344CB8AC3E}">
        <p14:creationId xmlns:p14="http://schemas.microsoft.com/office/powerpoint/2010/main" val="1198175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102A9-21A4-4051-9AD9-A646F40D4038}"/>
              </a:ext>
            </a:extLst>
          </p:cNvPr>
          <p:cNvSpPr>
            <a:spLocks noGrp="1"/>
          </p:cNvSpPr>
          <p:nvPr>
            <p:ph type="title"/>
          </p:nvPr>
        </p:nvSpPr>
        <p:spPr>
          <a:xfrm>
            <a:off x="1171074" y="1396686"/>
            <a:ext cx="3240506" cy="4064628"/>
          </a:xfrm>
        </p:spPr>
        <p:txBody>
          <a:bodyPr>
            <a:normAutofit/>
          </a:bodyPr>
          <a:lstStyle/>
          <a:p>
            <a:r>
              <a:rPr lang="en-US" b="1">
                <a:solidFill>
                  <a:srgbClr val="FFFFFF"/>
                </a:solidFill>
              </a:rPr>
              <a:t>   MAL DE OJO : EVIL’S eye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DBF0696-53E8-43D8-A786-69C6838CD566}"/>
              </a:ext>
            </a:extLst>
          </p:cNvPr>
          <p:cNvSpPr>
            <a:spLocks noGrp="1"/>
          </p:cNvSpPr>
          <p:nvPr>
            <p:ph idx="1"/>
          </p:nvPr>
        </p:nvSpPr>
        <p:spPr>
          <a:xfrm>
            <a:off x="5370153" y="1526033"/>
            <a:ext cx="5536397" cy="3935281"/>
          </a:xfrm>
        </p:spPr>
        <p:txBody>
          <a:bodyPr>
            <a:normAutofit/>
          </a:bodyPr>
          <a:lstStyle/>
          <a:p>
            <a:r>
              <a:rPr lang="es-ES" sz="2400" b="0" i="0">
                <a:effectLst/>
                <a:latin typeface="Arial" panose="020B0604020202020204" pitchFamily="34" charset="0"/>
              </a:rPr>
              <a:t>La </a:t>
            </a:r>
            <a:r>
              <a:rPr lang="es-ES" sz="2400" b="0" i="0" u="sng">
                <a:effectLst/>
                <a:latin typeface="Roboto" panose="02000000000000000000" pitchFamily="2" charset="0"/>
                <a:hlinkClick r:id="rId2"/>
              </a:rPr>
              <a:t>limpia de huevo</a:t>
            </a:r>
            <a:r>
              <a:rPr lang="es-ES" sz="2400" b="0" i="0">
                <a:effectLst/>
                <a:latin typeface="Arial" panose="020B0604020202020204" pitchFamily="34" charset="0"/>
              </a:rPr>
              <a:t> es uno de los rituales, es el más fuerte para eliminar el "</a:t>
            </a:r>
            <a:r>
              <a:rPr lang="es-ES" sz="2400" b="1" i="0">
                <a:effectLst/>
                <a:latin typeface="Roboto" panose="02000000000000000000" pitchFamily="2" charset="0"/>
              </a:rPr>
              <a:t>mal de ojo</a:t>
            </a:r>
            <a:r>
              <a:rPr lang="es-ES" sz="2400" b="0" i="0">
                <a:effectLst/>
                <a:latin typeface="Arial" panose="020B0604020202020204" pitchFamily="34" charset="0"/>
              </a:rPr>
              <a:t>", ya que ayudar a espantar las malas energías, y que muchas veces causan daños en nuestra salud. Sin embargo, algunas personas no saben las palabras exactas que deben utilizar para poder sacar todas esas </a:t>
            </a:r>
            <a:r>
              <a:rPr lang="es-ES" sz="2400" b="1" i="0">
                <a:effectLst/>
                <a:latin typeface="Roboto" panose="02000000000000000000" pitchFamily="2" charset="0"/>
              </a:rPr>
              <a:t>energías negativas</a:t>
            </a:r>
            <a:r>
              <a:rPr lang="es-ES" sz="2400" b="0" i="0">
                <a:effectLst/>
                <a:latin typeface="Arial" panose="020B0604020202020204" pitchFamily="34" charset="0"/>
              </a:rPr>
              <a:t> del cuerpo. </a:t>
            </a:r>
          </a:p>
          <a:p>
            <a:r>
              <a:rPr lang="es-ES" sz="2400" err="1">
                <a:latin typeface="Arial" panose="020B0604020202020204" pitchFamily="34" charset="0"/>
              </a:rPr>
              <a:t>PRAYERS</a:t>
            </a:r>
            <a:r>
              <a:rPr lang="es-ES" sz="2400">
                <a:latin typeface="Arial" panose="020B0604020202020204" pitchFamily="34" charset="0"/>
              </a:rPr>
              <a:t>.</a:t>
            </a:r>
            <a:endParaRPr lang="en-US" sz="2400"/>
          </a:p>
        </p:txBody>
      </p:sp>
    </p:spTree>
    <p:extLst>
      <p:ext uri="{BB962C8B-B14F-4D97-AF65-F5344CB8AC3E}">
        <p14:creationId xmlns:p14="http://schemas.microsoft.com/office/powerpoint/2010/main" val="2895537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16758-30AC-4AC7-8F8C-FCE5129478FF}"/>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Why is the egg used as a ritual?</a:t>
            </a:r>
            <a:br>
              <a:rPr lang="en-US" sz="4000">
                <a:solidFill>
                  <a:srgbClr val="FFFFFF"/>
                </a:solidFill>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0EFE744E-42D1-0E5B-7180-A8A530021F26}"/>
              </a:ext>
            </a:extLst>
          </p:cNvPr>
          <p:cNvGraphicFramePr>
            <a:graphicFrameLocks noGrp="1"/>
          </p:cNvGraphicFramePr>
          <p:nvPr>
            <p:ph idx="1"/>
            <p:extLst>
              <p:ext uri="{D42A27DB-BD31-4B8C-83A1-F6EECF244321}">
                <p14:modId xmlns:p14="http://schemas.microsoft.com/office/powerpoint/2010/main" val="255344043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307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ouple of people playing video games&#10;&#10;Description automatically generated with low confidence">
            <a:extLst>
              <a:ext uri="{FF2B5EF4-FFF2-40B4-BE49-F238E27FC236}">
                <a16:creationId xmlns:a16="http://schemas.microsoft.com/office/drawing/2014/main" id="{8FBCF45D-3C76-4366-8B28-31D1CADE7258}"/>
              </a:ext>
            </a:extLst>
          </p:cNvPr>
          <p:cNvPicPr>
            <a:picLocks noChangeAspect="1"/>
          </p:cNvPicPr>
          <p:nvPr/>
        </p:nvPicPr>
        <p:blipFill rotWithShape="1">
          <a:blip r:embed="rId2"/>
          <a:srcRect b="4255"/>
          <a:stretch/>
        </p:blipFill>
        <p:spPr>
          <a:xfrm>
            <a:off x="20" y="10"/>
            <a:ext cx="12191980" cy="6857990"/>
          </a:xfrm>
          <a:prstGeom prst="rect">
            <a:avLst/>
          </a:prstGeom>
        </p:spPr>
      </p:pic>
      <p:sp>
        <p:nvSpPr>
          <p:cNvPr id="7" name="Rectangle 6">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292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1D3BF80-3E6D-4963-A5EC-6F870E8FCB2F}"/>
              </a:ext>
            </a:extLst>
          </p:cNvPr>
          <p:cNvPicPr>
            <a:picLocks noChangeAspect="1"/>
          </p:cNvPicPr>
          <p:nvPr/>
        </p:nvPicPr>
        <p:blipFill rotWithShape="1">
          <a:blip r:embed="rId2"/>
          <a:srcRect t="10293"/>
          <a:stretch/>
        </p:blipFill>
        <p:spPr>
          <a:xfrm>
            <a:off x="457200" y="457200"/>
            <a:ext cx="11277600" cy="5943600"/>
          </a:xfrm>
          <a:prstGeom prst="rect">
            <a:avLst/>
          </a:prstGeom>
        </p:spPr>
      </p:pic>
      <p:sp>
        <p:nvSpPr>
          <p:cNvPr id="2" name="AutoShape 2" descr="Revisa con atención el huevo al final de la limpia para entender su significado. Foto: don alex arrington santeria /YouTube">
            <a:extLst>
              <a:ext uri="{FF2B5EF4-FFF2-40B4-BE49-F238E27FC236}">
                <a16:creationId xmlns:a16="http://schemas.microsoft.com/office/drawing/2014/main" id="{D4280A23-293C-44A4-B042-52C0689E083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65412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34FB5EC-E639-4884-AACD-74A38E1AD639}"/>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Susto</a:t>
            </a:r>
          </a:p>
        </p:txBody>
      </p:sp>
      <p:sp>
        <p:nvSpPr>
          <p:cNvPr id="3" name="Content Placeholder 2">
            <a:extLst>
              <a:ext uri="{FF2B5EF4-FFF2-40B4-BE49-F238E27FC236}">
                <a16:creationId xmlns:a16="http://schemas.microsoft.com/office/drawing/2014/main" id="{F44F3924-7B06-4E05-95A6-EF09CCACD70A}"/>
              </a:ext>
            </a:extLst>
          </p:cNvPr>
          <p:cNvSpPr>
            <a:spLocks noGrp="1"/>
          </p:cNvSpPr>
          <p:nvPr>
            <p:ph idx="1"/>
          </p:nvPr>
        </p:nvSpPr>
        <p:spPr>
          <a:xfrm>
            <a:off x="838200" y="2586789"/>
            <a:ext cx="10515600" cy="3590174"/>
          </a:xfrm>
        </p:spPr>
        <p:txBody>
          <a:bodyPr>
            <a:normAutofit/>
          </a:bodyPr>
          <a:lstStyle/>
          <a:p>
            <a:r>
              <a:rPr lang="en-US" sz="2200" dirty="0" err="1"/>
              <a:t>Susto</a:t>
            </a:r>
            <a:r>
              <a:rPr lang="en-US" sz="2200" dirty="0"/>
              <a:t>- (</a:t>
            </a:r>
            <a:r>
              <a:rPr lang="en-US" sz="2200" dirty="0" err="1"/>
              <a:t>Scart</a:t>
            </a:r>
            <a:r>
              <a:rPr lang="en-US" sz="2200" dirty="0"/>
              <a:t>, Fright-)  is described as chronic somatic symptoms attributed to “soul loss” and induced by an episode of intense fear experienced by the individual, usually related to a supernatural perspective.</a:t>
            </a:r>
          </a:p>
          <a:p>
            <a:r>
              <a:rPr lang="en-US" sz="2200" dirty="0"/>
              <a:t> In some cases, Susto can be induced by witnessing others who are affected by this illness. </a:t>
            </a:r>
          </a:p>
          <a:p>
            <a:r>
              <a:rPr lang="en-US" sz="2200" dirty="0"/>
              <a:t>Symptoms include fever, diarrhea, loss of appetite, restlessness, insomnia, mental confusion, apathy, depression, and introversion.</a:t>
            </a:r>
          </a:p>
          <a:p>
            <a:r>
              <a:rPr lang="en-US" sz="2200" dirty="0"/>
              <a:t> The contributions of Latin America on psychiatric diagnoses and in particular the main local culture-bound syndromes Susto, </a:t>
            </a:r>
            <a:r>
              <a:rPr lang="en-US" sz="2200" dirty="0" err="1"/>
              <a:t>Nervios</a:t>
            </a:r>
            <a:r>
              <a:rPr lang="en-US" sz="2200" dirty="0"/>
              <a:t> and </a:t>
            </a:r>
            <a:r>
              <a:rPr lang="en-US" sz="2200" dirty="0" err="1"/>
              <a:t>Ataques</a:t>
            </a:r>
            <a:r>
              <a:rPr lang="en-US" sz="2200" dirty="0"/>
              <a:t> de </a:t>
            </a:r>
            <a:r>
              <a:rPr lang="en-US" sz="2200" dirty="0" err="1"/>
              <a:t>Nervios</a:t>
            </a:r>
            <a:r>
              <a:rPr lang="en-US" sz="2200" dirty="0"/>
              <a:t>, may contribute to the development of a more comprehensive and valid diagnostic process in Latin America.</a:t>
            </a:r>
          </a:p>
        </p:txBody>
      </p:sp>
    </p:spTree>
    <p:extLst>
      <p:ext uri="{BB962C8B-B14F-4D97-AF65-F5344CB8AC3E}">
        <p14:creationId xmlns:p14="http://schemas.microsoft.com/office/powerpoint/2010/main" val="717362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B3B8FA-9831-4F56-9E74-A2CE1373856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 Clinical case</a:t>
            </a:r>
          </a:p>
        </p:txBody>
      </p:sp>
      <p:sp>
        <p:nvSpPr>
          <p:cNvPr id="3" name="Content Placeholder 2">
            <a:extLst>
              <a:ext uri="{FF2B5EF4-FFF2-40B4-BE49-F238E27FC236}">
                <a16:creationId xmlns:a16="http://schemas.microsoft.com/office/drawing/2014/main" id="{1B7DB479-D00E-400B-80EC-9B1619404707}"/>
              </a:ext>
            </a:extLst>
          </p:cNvPr>
          <p:cNvSpPr>
            <a:spLocks noGrp="1"/>
          </p:cNvSpPr>
          <p:nvPr>
            <p:ph idx="1"/>
          </p:nvPr>
        </p:nvSpPr>
        <p:spPr>
          <a:xfrm>
            <a:off x="4810259" y="649480"/>
            <a:ext cx="6555347" cy="5546047"/>
          </a:xfrm>
        </p:spPr>
        <p:txBody>
          <a:bodyPr anchor="ctr">
            <a:normAutofit/>
          </a:bodyPr>
          <a:lstStyle/>
          <a:p>
            <a:r>
              <a:rPr lang="en-US" sz="1900" dirty="0"/>
              <a:t>50 y/o Latina woman, HIV + for 4 years on ART treatment. She carries the Dx of Gen </a:t>
            </a:r>
            <a:r>
              <a:rPr lang="en-US" sz="1900" dirty="0" err="1"/>
              <a:t>Anx</a:t>
            </a:r>
            <a:r>
              <a:rPr lang="en-US" sz="1900" dirty="0"/>
              <a:t> D/o, Panic D/O, PTSD, MDD, and recurrent Suicidal ideations. </a:t>
            </a:r>
          </a:p>
          <a:p>
            <a:r>
              <a:rPr lang="en-US" sz="1900" dirty="0"/>
              <a:t>Brief History:</a:t>
            </a:r>
          </a:p>
          <a:p>
            <a:pPr marL="0" indent="0">
              <a:buNone/>
            </a:pPr>
            <a:r>
              <a:rPr lang="en-US" sz="1900" dirty="0"/>
              <a:t>  Catholic with 4 grown children</a:t>
            </a:r>
          </a:p>
          <a:p>
            <a:pPr marL="0" indent="0">
              <a:buNone/>
            </a:pPr>
            <a:r>
              <a:rPr lang="en-US" sz="1900" dirty="0"/>
              <a:t>Married young, worked at home, and raise 4 kids. </a:t>
            </a:r>
          </a:p>
          <a:p>
            <a:pPr marL="0" indent="0">
              <a:buNone/>
            </a:pPr>
            <a:r>
              <a:rPr lang="en-US" sz="1900" dirty="0"/>
              <a:t>Hx of domestic violent by the husband who also was a drinker.</a:t>
            </a:r>
          </a:p>
          <a:p>
            <a:pPr marL="0" indent="0">
              <a:buNone/>
            </a:pPr>
            <a:r>
              <a:rPr lang="en-US" sz="1900" dirty="0"/>
              <a:t> She left her  family and went to PR, to work, and later move to the USA where she had family.</a:t>
            </a:r>
          </a:p>
          <a:p>
            <a:pPr marL="0" indent="0">
              <a:buNone/>
            </a:pPr>
            <a:r>
              <a:rPr lang="en-US" sz="1900" dirty="0"/>
              <a:t>New Life in PR </a:t>
            </a:r>
          </a:p>
          <a:p>
            <a:pPr marL="0" indent="0">
              <a:buNone/>
            </a:pPr>
            <a:r>
              <a:rPr lang="en-US" sz="1900" dirty="0"/>
              <a:t>Start a new romantic relationship with a man in PR for 3 years, then move to NY.</a:t>
            </a:r>
          </a:p>
          <a:p>
            <a:pPr marL="0" indent="0">
              <a:buNone/>
            </a:pPr>
            <a:r>
              <a:rPr lang="en-US" sz="1900" dirty="0"/>
              <a:t>No hx of other sexual partners</a:t>
            </a:r>
          </a:p>
          <a:p>
            <a:pPr marL="0" indent="0">
              <a:buNone/>
            </a:pPr>
            <a:r>
              <a:rPr lang="en-US" sz="1900" dirty="0"/>
              <a:t>No abuse of alcohol, drugs, or nicotine</a:t>
            </a:r>
          </a:p>
          <a:p>
            <a:pPr marL="0" indent="0">
              <a:buNone/>
            </a:pPr>
            <a:r>
              <a:rPr lang="en-US" sz="1900" dirty="0"/>
              <a:t>DX: </a:t>
            </a:r>
            <a:r>
              <a:rPr lang="en-US" sz="1900" b="1" i="1" dirty="0"/>
              <a:t>HIV + accidentally through a routine test before a scheduled surgery.</a:t>
            </a:r>
          </a:p>
          <a:p>
            <a:pPr marL="0" indent="0">
              <a:buNone/>
            </a:pPr>
            <a:endParaRPr lang="en-US" sz="1900" dirty="0"/>
          </a:p>
          <a:p>
            <a:endParaRPr lang="en-US" sz="1900" dirty="0"/>
          </a:p>
        </p:txBody>
      </p:sp>
    </p:spTree>
    <p:extLst>
      <p:ext uri="{BB962C8B-B14F-4D97-AF65-F5344CB8AC3E}">
        <p14:creationId xmlns:p14="http://schemas.microsoft.com/office/powerpoint/2010/main" val="2139893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D9C489-3D11-CC17-BBE0-A6D4FFD00C12}"/>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3102F2-187C-449C-AEA4-42DD1B7517C7}"/>
              </a:ext>
            </a:extLst>
          </p:cNvPr>
          <p:cNvSpPr>
            <a:spLocks noGrp="1"/>
          </p:cNvSpPr>
          <p:nvPr>
            <p:ph type="title"/>
          </p:nvPr>
        </p:nvSpPr>
        <p:spPr>
          <a:xfrm>
            <a:off x="838200" y="365125"/>
            <a:ext cx="10515600" cy="1325563"/>
          </a:xfrm>
        </p:spPr>
        <p:txBody>
          <a:bodyPr>
            <a:normAutofit/>
          </a:bodyPr>
          <a:lstStyle/>
          <a:p>
            <a:r>
              <a:rPr lang="en-US">
                <a:solidFill>
                  <a:srgbClr val="FFFFFF"/>
                </a:solidFill>
              </a:rPr>
              <a:t>TX Course.</a:t>
            </a:r>
            <a:br>
              <a:rPr lang="en-US">
                <a:solidFill>
                  <a:srgbClr val="FFFFFF"/>
                </a:solidFill>
              </a:rPr>
            </a:br>
            <a:endParaRPr lang="en-US">
              <a:solidFill>
                <a:srgbClr val="FFFFFF"/>
              </a:solidFill>
            </a:endParaRPr>
          </a:p>
        </p:txBody>
      </p:sp>
      <p:graphicFrame>
        <p:nvGraphicFramePr>
          <p:cNvPr id="5" name="Content Placeholder 2">
            <a:extLst>
              <a:ext uri="{FF2B5EF4-FFF2-40B4-BE49-F238E27FC236}">
                <a16:creationId xmlns:a16="http://schemas.microsoft.com/office/drawing/2014/main" id="{A91A1903-6FF2-154E-AB6B-7562734DBDC5}"/>
              </a:ext>
            </a:extLst>
          </p:cNvPr>
          <p:cNvGraphicFramePr>
            <a:graphicFrameLocks noGrp="1"/>
          </p:cNvGraphicFramePr>
          <p:nvPr>
            <p:ph idx="1"/>
            <p:extLst>
              <p:ext uri="{D42A27DB-BD31-4B8C-83A1-F6EECF244321}">
                <p14:modId xmlns:p14="http://schemas.microsoft.com/office/powerpoint/2010/main" val="15655096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93724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11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267BE6F-83D1-4C42-BE3A-D3D510442254}"/>
              </a:ext>
            </a:extLst>
          </p:cNvPr>
          <p:cNvPicPr>
            <a:picLocks noChangeAspect="1"/>
          </p:cNvPicPr>
          <p:nvPr/>
        </p:nvPicPr>
        <p:blipFill>
          <a:blip r:embed="rId2"/>
          <a:stretch>
            <a:fillRect/>
          </a:stretch>
        </p:blipFill>
        <p:spPr>
          <a:xfrm>
            <a:off x="2123388" y="457200"/>
            <a:ext cx="7945224" cy="5943600"/>
          </a:xfrm>
          <a:prstGeom prst="rect">
            <a:avLst/>
          </a:prstGeom>
        </p:spPr>
      </p:pic>
      <p:sp>
        <p:nvSpPr>
          <p:cNvPr id="2" name="AutoShape 2">
            <a:extLst>
              <a:ext uri="{FF2B5EF4-FFF2-40B4-BE49-F238E27FC236}">
                <a16:creationId xmlns:a16="http://schemas.microsoft.com/office/drawing/2014/main" id="{5A93B8B8-4C51-4786-B31D-D986802AF3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a:extLst>
              <a:ext uri="{FF2B5EF4-FFF2-40B4-BE49-F238E27FC236}">
                <a16:creationId xmlns:a16="http://schemas.microsoft.com/office/drawing/2014/main" id="{6948DDC9-30DE-4DE8-AA1D-F4FAFE06002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06018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8A45FD1-C04D-42E1-8377-07149CE901D1}"/>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  CD4 / </a:t>
            </a:r>
            <a:r>
              <a:rPr lang="en-US" sz="3600" b="0" i="0">
                <a:solidFill>
                  <a:schemeClr val="tx2"/>
                </a:solidFill>
                <a:effectLst/>
                <a:latin typeface="Hind" panose="02000000000000000000" pitchFamily="2" charset="0"/>
              </a:rPr>
              <a:t>T-cells, T-lymphocytes</a:t>
            </a:r>
            <a:endParaRPr lang="en-US" sz="3600">
              <a:solidFill>
                <a:schemeClr val="tx2"/>
              </a:solidFill>
            </a:endParaRPr>
          </a:p>
        </p:txBody>
      </p:sp>
      <p:sp>
        <p:nvSpPr>
          <p:cNvPr id="3" name="Content Placeholder 2">
            <a:extLst>
              <a:ext uri="{FF2B5EF4-FFF2-40B4-BE49-F238E27FC236}">
                <a16:creationId xmlns:a16="http://schemas.microsoft.com/office/drawing/2014/main" id="{B629D2D0-A6B7-46A4-8B44-BF931E061683}"/>
              </a:ext>
            </a:extLst>
          </p:cNvPr>
          <p:cNvSpPr>
            <a:spLocks noGrp="1"/>
          </p:cNvSpPr>
          <p:nvPr>
            <p:ph idx="1"/>
          </p:nvPr>
        </p:nvSpPr>
        <p:spPr>
          <a:xfrm>
            <a:off x="6172200" y="804672"/>
            <a:ext cx="5221224" cy="5230368"/>
          </a:xfrm>
        </p:spPr>
        <p:txBody>
          <a:bodyPr anchor="ctr">
            <a:normAutofit/>
          </a:bodyPr>
          <a:lstStyle/>
          <a:p>
            <a:pPr fontAlgn="base"/>
            <a:r>
              <a:rPr lang="en-US" sz="1800" b="0" i="0">
                <a:solidFill>
                  <a:schemeClr val="tx2"/>
                </a:solidFill>
                <a:effectLst/>
                <a:latin typeface="Hind" panose="02000000000000000000" pitchFamily="2" charset="0"/>
              </a:rPr>
              <a:t>CD4 cells are white blood cells that play an important role in the immune system. </a:t>
            </a:r>
            <a:r>
              <a:rPr lang="en-US" sz="1800">
                <a:solidFill>
                  <a:schemeClr val="tx2"/>
                </a:solidFill>
                <a:latin typeface="Hind" panose="02000000000000000000" pitchFamily="2" charset="0"/>
              </a:rPr>
              <a:t>B</a:t>
            </a:r>
            <a:r>
              <a:rPr lang="en-US" sz="1800" b="0" i="0">
                <a:solidFill>
                  <a:schemeClr val="tx2"/>
                </a:solidFill>
                <a:effectLst/>
                <a:latin typeface="Hind" panose="02000000000000000000" pitchFamily="2" charset="0"/>
              </a:rPr>
              <a:t>ody’s natural defense system against pathogens, infections, and illnesses.</a:t>
            </a:r>
          </a:p>
          <a:p>
            <a:pPr fontAlgn="base"/>
            <a:r>
              <a:rPr lang="en-US" sz="1800" b="0" i="0">
                <a:solidFill>
                  <a:schemeClr val="tx2"/>
                </a:solidFill>
                <a:effectLst/>
                <a:latin typeface="Hind" panose="02000000000000000000" pitchFamily="2" charset="0"/>
              </a:rPr>
              <a:t>CD4 cells are sometimes also called T-cells, T-lymphocytes, or helper cells.</a:t>
            </a:r>
          </a:p>
          <a:p>
            <a:pPr fontAlgn="base">
              <a:buFont typeface="Arial" panose="020B0604020202020204" pitchFamily="34" charset="0"/>
              <a:buChar char="•"/>
            </a:pPr>
            <a:r>
              <a:rPr lang="en-US" sz="1800" b="0" i="0">
                <a:solidFill>
                  <a:schemeClr val="tx2"/>
                </a:solidFill>
                <a:effectLst/>
                <a:latin typeface="Hind" panose="02000000000000000000" pitchFamily="2" charset="0"/>
              </a:rPr>
              <a:t>The CD4 cell count of a person who does not have HIV can be anything between 500 and 1500.</a:t>
            </a:r>
          </a:p>
          <a:p>
            <a:pPr fontAlgn="base">
              <a:buFont typeface="Arial" panose="020B0604020202020204" pitchFamily="34" charset="0"/>
              <a:buChar char="•"/>
            </a:pPr>
            <a:r>
              <a:rPr lang="en-US" sz="1800" b="0" i="0">
                <a:solidFill>
                  <a:schemeClr val="tx2"/>
                </a:solidFill>
                <a:effectLst/>
                <a:latin typeface="Hind" panose="02000000000000000000" pitchFamily="2" charset="0"/>
              </a:rPr>
              <a:t>People living with HIV who have a CD4 count over 500 are usually in pretty good health.</a:t>
            </a:r>
          </a:p>
          <a:p>
            <a:pPr fontAlgn="base">
              <a:buFont typeface="Arial" panose="020B0604020202020204" pitchFamily="34" charset="0"/>
              <a:buChar char="•"/>
            </a:pPr>
            <a:r>
              <a:rPr lang="en-US" sz="1800" b="0" i="0">
                <a:solidFill>
                  <a:schemeClr val="tx2"/>
                </a:solidFill>
                <a:effectLst/>
                <a:latin typeface="Hind" panose="02000000000000000000" pitchFamily="2" charset="0"/>
              </a:rPr>
              <a:t>People living with HIV who have a CD4 cell count below 200 are at high risk of developing serious illnesses.</a:t>
            </a:r>
          </a:p>
          <a:p>
            <a:pPr fontAlgn="base">
              <a:buFont typeface="Arial" panose="020B0604020202020204" pitchFamily="34" charset="0"/>
              <a:buChar char="•"/>
            </a:pPr>
            <a:r>
              <a:rPr lang="en-US" sz="1800" b="0" i="0">
                <a:solidFill>
                  <a:schemeClr val="tx2"/>
                </a:solidFill>
                <a:effectLst/>
                <a:latin typeface="Hind" panose="02000000000000000000" pitchFamily="2" charset="0"/>
              </a:rPr>
              <a:t>Once you start taking HIV treatment, and your viral load starts to fall, your CD4 cell count should gradually increase, over several years.</a:t>
            </a:r>
            <a:endParaRPr lang="en-US" sz="1800">
              <a:solidFill>
                <a:schemeClr val="tx2"/>
              </a:solidFill>
            </a:endParaRPr>
          </a:p>
        </p:txBody>
      </p:sp>
    </p:spTree>
    <p:extLst>
      <p:ext uri="{BB962C8B-B14F-4D97-AF65-F5344CB8AC3E}">
        <p14:creationId xmlns:p14="http://schemas.microsoft.com/office/powerpoint/2010/main" val="3863787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V treatment">
            <a:extLst>
              <a:ext uri="{FF2B5EF4-FFF2-40B4-BE49-F238E27FC236}">
                <a16:creationId xmlns:a16="http://schemas.microsoft.com/office/drawing/2014/main" id="{55745F3D-19A0-4123-9D76-F912A0EC1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0"/>
            <a:ext cx="8180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894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0A784F-8CC2-48A2-8D5D-E0DC04009B08}"/>
              </a:ext>
            </a:extLst>
          </p:cNvPr>
          <p:cNvSpPr>
            <a:spLocks noGrp="1"/>
          </p:cNvSpPr>
          <p:nvPr>
            <p:ph type="title"/>
          </p:nvPr>
        </p:nvSpPr>
        <p:spPr>
          <a:xfrm>
            <a:off x="686834" y="1153572"/>
            <a:ext cx="3200400" cy="4461163"/>
          </a:xfrm>
        </p:spPr>
        <p:txBody>
          <a:bodyPr>
            <a:normAutofit/>
          </a:bodyPr>
          <a:lstStyle/>
          <a:p>
            <a:r>
              <a:rPr lang="en-US">
                <a:solidFill>
                  <a:srgbClr val="FFFFFF"/>
                </a:solidFill>
              </a:rPr>
              <a:t>  Treatment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081AB11-1A68-430E-A693-03D34C1DB039}"/>
              </a:ext>
            </a:extLst>
          </p:cNvPr>
          <p:cNvSpPr>
            <a:spLocks noGrp="1"/>
          </p:cNvSpPr>
          <p:nvPr>
            <p:ph idx="1"/>
          </p:nvPr>
        </p:nvSpPr>
        <p:spPr>
          <a:xfrm>
            <a:off x="4447308" y="591344"/>
            <a:ext cx="6906491" cy="5585619"/>
          </a:xfrm>
        </p:spPr>
        <p:txBody>
          <a:bodyPr anchor="ctr">
            <a:normAutofit/>
          </a:bodyPr>
          <a:lstStyle/>
          <a:p>
            <a:r>
              <a:rPr lang="en-US" dirty="0"/>
              <a:t>BIO-Psycho-Socio-Cultural</a:t>
            </a:r>
          </a:p>
          <a:p>
            <a:r>
              <a:rPr lang="en-US" dirty="0"/>
              <a:t>Medication: HIV and MDD</a:t>
            </a:r>
          </a:p>
          <a:p>
            <a:r>
              <a:rPr lang="en-US" dirty="0"/>
              <a:t>Psychotherapy: Weekly-then Biweekly.</a:t>
            </a:r>
          </a:p>
          <a:p>
            <a:r>
              <a:rPr lang="en-US" dirty="0"/>
              <a:t>Problems:</a:t>
            </a:r>
          </a:p>
          <a:p>
            <a:r>
              <a:rPr lang="en-US" dirty="0"/>
              <a:t> Suic Ideations:</a:t>
            </a:r>
          </a:p>
          <a:p>
            <a:r>
              <a:rPr lang="en-US" dirty="0"/>
              <a:t> “ GOD punishment”</a:t>
            </a:r>
          </a:p>
          <a:p>
            <a:r>
              <a:rPr lang="en-US" dirty="0" err="1"/>
              <a:t>Guiltyness</a:t>
            </a:r>
            <a:r>
              <a:rPr lang="en-US" dirty="0"/>
              <a:t> </a:t>
            </a:r>
          </a:p>
          <a:p>
            <a:r>
              <a:rPr lang="en-US" dirty="0"/>
              <a:t>Isolation: “Bad woman”.</a:t>
            </a:r>
          </a:p>
        </p:txBody>
      </p:sp>
    </p:spTree>
    <p:extLst>
      <p:ext uri="{BB962C8B-B14F-4D97-AF65-F5344CB8AC3E}">
        <p14:creationId xmlns:p14="http://schemas.microsoft.com/office/powerpoint/2010/main" val="4075145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267BE6F-83D1-4C42-BE3A-D3D510442254}"/>
              </a:ext>
            </a:extLst>
          </p:cNvPr>
          <p:cNvPicPr>
            <a:picLocks noChangeAspect="1"/>
          </p:cNvPicPr>
          <p:nvPr/>
        </p:nvPicPr>
        <p:blipFill>
          <a:blip r:embed="rId2"/>
          <a:stretch>
            <a:fillRect/>
          </a:stretch>
        </p:blipFill>
        <p:spPr>
          <a:xfrm>
            <a:off x="2123388" y="457200"/>
            <a:ext cx="7945224" cy="5943600"/>
          </a:xfrm>
          <a:prstGeom prst="rect">
            <a:avLst/>
          </a:prstGeom>
        </p:spPr>
      </p:pic>
      <p:sp>
        <p:nvSpPr>
          <p:cNvPr id="2" name="AutoShape 2">
            <a:extLst>
              <a:ext uri="{FF2B5EF4-FFF2-40B4-BE49-F238E27FC236}">
                <a16:creationId xmlns:a16="http://schemas.microsoft.com/office/drawing/2014/main" id="{5A93B8B8-4C51-4786-B31D-D986802AF3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a:extLst>
              <a:ext uri="{FF2B5EF4-FFF2-40B4-BE49-F238E27FC236}">
                <a16:creationId xmlns:a16="http://schemas.microsoft.com/office/drawing/2014/main" id="{6948DDC9-30DE-4DE8-AA1D-F4FAFE06002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05431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signs&#10;&#10;Description automatically generated with low confidence">
            <a:extLst>
              <a:ext uri="{FF2B5EF4-FFF2-40B4-BE49-F238E27FC236}">
                <a16:creationId xmlns:a16="http://schemas.microsoft.com/office/drawing/2014/main" id="{C9FCBF44-C0DE-4421-9A98-DAF7FACCB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094" y="591015"/>
            <a:ext cx="15060188" cy="6428619"/>
          </a:xfrm>
          <a:prstGeom prst="rect">
            <a:avLst/>
          </a:prstGeom>
        </p:spPr>
      </p:pic>
    </p:spTree>
    <p:extLst>
      <p:ext uri="{BB962C8B-B14F-4D97-AF65-F5344CB8AC3E}">
        <p14:creationId xmlns:p14="http://schemas.microsoft.com/office/powerpoint/2010/main" val="823541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Freeform: Shape 4102">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Image result for THANKS IN DIFERENT LANGUAGES">
            <a:extLst>
              <a:ext uri="{FF2B5EF4-FFF2-40B4-BE49-F238E27FC236}">
                <a16:creationId xmlns:a16="http://schemas.microsoft.com/office/drawing/2014/main" id="{78138EAB-A948-463B-80D2-4DD432573E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6481" y="1986831"/>
            <a:ext cx="5498268" cy="2884337"/>
          </a:xfrm>
          <a:prstGeom prst="rect">
            <a:avLst/>
          </a:prstGeom>
          <a:noFill/>
          <a:extLst>
            <a:ext uri="{909E8E84-426E-40DD-AFC4-6F175D3DCCD1}">
              <a14:hiddenFill xmlns:a14="http://schemas.microsoft.com/office/drawing/2010/main">
                <a:solidFill>
                  <a:srgbClr val="FFFFFF"/>
                </a:solidFill>
              </a14:hiddenFill>
            </a:ext>
          </a:extLst>
        </p:spPr>
      </p:pic>
      <p:grpSp>
        <p:nvGrpSpPr>
          <p:cNvPr id="4105" name="Group 4104">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4106"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107"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59377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82BAF-C84A-76EB-B1BB-49B48FB30A4F}"/>
              </a:ext>
            </a:extLst>
          </p:cNvPr>
          <p:cNvSpPr txBox="1"/>
          <p:nvPr/>
        </p:nvSpPr>
        <p:spPr>
          <a:xfrm>
            <a:off x="1442605" y="1979468"/>
            <a:ext cx="73325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solidFill>
                <a:srgbClr val="0E101A"/>
              </a:solidFill>
              <a:latin typeface="Inter"/>
            </a:endParaRPr>
          </a:p>
        </p:txBody>
      </p:sp>
    </p:spTree>
    <p:extLst>
      <p:ext uri="{BB962C8B-B14F-4D97-AF65-F5344CB8AC3E}">
        <p14:creationId xmlns:p14="http://schemas.microsoft.com/office/powerpoint/2010/main" val="2972933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6833-4A78-4909-981F-E8371ECCF7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723581-9220-4F59-9260-3E1427DCF9A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66001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97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7F78-7BE6-40BB-A263-CDB4C46E300A}"/>
              </a:ext>
            </a:extLst>
          </p:cNvPr>
          <p:cNvSpPr>
            <a:spLocks noGrp="1"/>
          </p:cNvSpPr>
          <p:nvPr>
            <p:ph type="title"/>
          </p:nvPr>
        </p:nvSpPr>
        <p:spPr/>
        <p:txBody>
          <a:bodyPr/>
          <a:lstStyle/>
          <a:p>
            <a:r>
              <a:rPr lang="en-US" dirty="0"/>
              <a:t>      TRANSCULTURAL PSYCHIATRY</a:t>
            </a:r>
          </a:p>
        </p:txBody>
      </p:sp>
      <p:sp>
        <p:nvSpPr>
          <p:cNvPr id="3" name="Content Placeholder 2">
            <a:extLst>
              <a:ext uri="{FF2B5EF4-FFF2-40B4-BE49-F238E27FC236}">
                <a16:creationId xmlns:a16="http://schemas.microsoft.com/office/drawing/2014/main" id="{4BB280F9-8404-47E3-8952-FF7D4F87D361}"/>
              </a:ext>
            </a:extLst>
          </p:cNvPr>
          <p:cNvSpPr>
            <a:spLocks noGrp="1"/>
          </p:cNvSpPr>
          <p:nvPr>
            <p:ph idx="1"/>
          </p:nvPr>
        </p:nvSpPr>
        <p:spPr>
          <a:xfrm>
            <a:off x="1940312" y="1906859"/>
            <a:ext cx="9413488" cy="4270104"/>
          </a:xfrm>
        </p:spPr>
        <p:txBody>
          <a:bodyPr/>
          <a:lstStyle/>
          <a:p>
            <a:endParaRPr lang="en-US" dirty="0"/>
          </a:p>
          <a:p>
            <a:endParaRPr lang="en-US" dirty="0"/>
          </a:p>
          <a:p>
            <a:endParaRPr lang="en-US" dirty="0"/>
          </a:p>
          <a:p>
            <a:r>
              <a:rPr lang="en-US" dirty="0"/>
              <a:t>J Raul Condemarin, MD</a:t>
            </a:r>
          </a:p>
          <a:p>
            <a:r>
              <a:rPr lang="en-US" dirty="0"/>
              <a:t>Attending Psychiatrist</a:t>
            </a:r>
          </a:p>
          <a:p>
            <a:r>
              <a:rPr lang="en-US" dirty="0"/>
              <a:t>Massachusetts Mental Health Center</a:t>
            </a:r>
          </a:p>
          <a:p>
            <a:r>
              <a:rPr lang="en-US" dirty="0"/>
              <a:t>April-2023</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DA0975DC-6250-47B3-A8CB-8B0A694F8F68}"/>
                  </a:ext>
                </a:extLst>
              </p:cNvPr>
              <p:cNvGraphicFramePr>
                <a:graphicFrameLocks noChangeAspect="1"/>
              </p:cNvGraphicFramePr>
              <p:nvPr>
                <p:extLst>
                  <p:ext uri="{D42A27DB-BD31-4B8C-83A1-F6EECF244321}">
                    <p14:modId xmlns:p14="http://schemas.microsoft.com/office/powerpoint/2010/main" val="1817414412"/>
                  </p:ext>
                </p:extLst>
              </p:nvPr>
            </p:nvGraphicFramePr>
            <p:xfrm>
              <a:off x="6621691" y="3624146"/>
              <a:ext cx="4160643" cy="2340362"/>
            </p:xfrm>
            <a:graphic>
              <a:graphicData uri="http://schemas.microsoft.com/office/powerpoint/2016/slidezoom">
                <pslz:sldZm>
                  <pslz:sldZmObj sldId="324" cId="823541304">
                    <pslz:zmPr id="{BB850BD3-9C72-4788-B6AD-61A52614D7E4}" returnToParent="0" transitionDur="1000">
                      <p166:blipFill xmlns:p166="http://schemas.microsoft.com/office/powerpoint/2016/6/main">
                        <a:blip r:embed="rId2"/>
                        <a:stretch>
                          <a:fillRect/>
                        </a:stretch>
                      </p166:blipFill>
                      <p166:spPr xmlns:p166="http://schemas.microsoft.com/office/powerpoint/2016/6/main">
                        <a:xfrm>
                          <a:off x="0" y="0"/>
                          <a:ext cx="4160643" cy="2340362"/>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DA0975DC-6250-47B3-A8CB-8B0A694F8F68}"/>
                  </a:ext>
                </a:extLst>
              </p:cNvPr>
              <p:cNvPicPr>
                <a:picLocks noGrp="1" noRot="1" noChangeAspect="1" noMove="1" noResize="1" noEditPoints="1" noAdjustHandles="1" noChangeArrowheads="1" noChangeShapeType="1"/>
              </p:cNvPicPr>
              <p:nvPr/>
            </p:nvPicPr>
            <p:blipFill>
              <a:blip r:embed="rId4"/>
              <a:stretch>
                <a:fillRect/>
              </a:stretch>
            </p:blipFill>
            <p:spPr>
              <a:xfrm>
                <a:off x="6621691" y="3624146"/>
                <a:ext cx="4160643" cy="2340362"/>
              </a:xfrm>
              <a:prstGeom prst="rect">
                <a:avLst/>
              </a:prstGeom>
              <a:ln w="3175">
                <a:solidFill>
                  <a:prstClr val="ltGray"/>
                </a:solidFill>
              </a:ln>
            </p:spPr>
          </p:pic>
        </mc:Fallback>
      </mc:AlternateContent>
    </p:spTree>
    <p:extLst>
      <p:ext uri="{BB962C8B-B14F-4D97-AF65-F5344CB8AC3E}">
        <p14:creationId xmlns:p14="http://schemas.microsoft.com/office/powerpoint/2010/main" val="263855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603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8E55-82F2-4163-9CB1-5822C25D9E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EDEDB2-C258-487A-B7B4-1F5CC1CCCDE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83484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CC79-6C79-492B-B4EC-DC8F6B8C62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8CF826-FFD2-4D8C-9DF6-09450A5C9A0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33251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1CBD-120E-4E8E-8B00-04E9C2763D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96CFA4-814A-4418-BA70-009767D9F1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58381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DEC3-D827-45E1-A83F-EF573746F0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9A9695-897A-453A-BC13-66EFEADE4C5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15683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A2968-5505-4D3F-8B78-83826C0C38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78A644-F40B-4F9A-BC06-E7AF3EA8B80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59429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7ED01-E780-458A-98D7-B6314F45B3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5D9749-3873-4736-8FA4-6F43BB86971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75594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2690-9EA6-4D5A-A5E9-4631ADEB01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246B75-1C8F-4B56-BE42-264A9B20DBE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933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ECDF-CD0C-401E-A7D6-A90380E6CC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830C37-6CBC-4829-817A-DC02C352BB0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1171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FFDE4-8A38-4531-9129-EFA0FD277D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948D6C-8A6A-4FEA-9C2D-D9638508724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721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C0303-24ED-4481-9FE2-7C3DD962C268}"/>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ui-sans-serif"/>
              </a:rPr>
              <a:t>Cross-Cultural Psychiatry</a:t>
            </a:r>
            <a:br>
              <a:rPr lang="en-US" sz="4000" b="1" i="0">
                <a:solidFill>
                  <a:srgbClr val="FFFFFF"/>
                </a:solidFill>
                <a:effectLst/>
                <a:latin typeface="ui-sans-serif"/>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0BE5176B-6402-A25D-9E66-E58664ED7087}"/>
              </a:ext>
            </a:extLst>
          </p:cNvPr>
          <p:cNvGraphicFramePr>
            <a:graphicFrameLocks noGrp="1"/>
          </p:cNvGraphicFramePr>
          <p:nvPr>
            <p:ph idx="1"/>
            <p:extLst>
              <p:ext uri="{D42A27DB-BD31-4B8C-83A1-F6EECF244321}">
                <p14:modId xmlns:p14="http://schemas.microsoft.com/office/powerpoint/2010/main" val="263011484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39254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3B73-088F-4167-BA40-DB1E966344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1F9197-110D-454E-B6AC-EEF24C04FFF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633245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4415-EE4C-4772-A943-3635D1113E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3E5638-5D32-4F6B-8A87-F29434895DE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7978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1193-55B6-4151-B251-7F61217ED0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4733BD-1771-402C-B633-986F4F4BDB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95506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B48FF-6357-466B-9217-54CD014BC9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D85659-6EE8-4C31-9E91-45BFB2D0ADC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23767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836A-3FDF-4875-BCD5-10E23A1C53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3B5511-99A0-4D1E-8804-3F8B0398062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020049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346B1-475F-473A-9D91-26CBC7E661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1886B7-F912-416E-B1F8-DBF2D95A6FA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034017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5656-15A1-49A8-877A-5115D93EBEF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AC168A5-C1ED-4647-9C49-2F5051948F1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386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5B71-DC21-4E5A-9B6A-13ABBAF19A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B87A17-DC3B-4699-9079-C28AF622DE8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686369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5B71-DC21-4E5A-9B6A-13ABBAF19A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B87A17-DC3B-4699-9079-C28AF622DE8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328557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5B71-DC21-4E5A-9B6A-13ABBAF19A63}"/>
              </a:ext>
            </a:extLst>
          </p:cNvPr>
          <p:cNvSpPr>
            <a:spLocks noGrp="1"/>
          </p:cNvSpPr>
          <p:nvPr>
            <p:ph type="title"/>
          </p:nvPr>
        </p:nvSpPr>
        <p:spPr/>
        <p:txBody>
          <a:bodyPr/>
          <a:lstStyle/>
          <a:p>
            <a:r>
              <a:rPr lang="en-US" b="1" i="0">
                <a:solidFill>
                  <a:srgbClr val="000000"/>
                </a:solidFill>
                <a:effectLst/>
                <a:latin typeface="ui-sans-serif"/>
              </a:rPr>
              <a:t>Reference</a:t>
            </a:r>
            <a:br>
              <a:rPr lang="en-US" b="0" i="0">
                <a:solidFill>
                  <a:srgbClr val="000000"/>
                </a:solidFill>
                <a:effectLst/>
                <a:latin typeface="ui-sans-serif"/>
              </a:rPr>
            </a:br>
            <a:endParaRPr lang="en-US"/>
          </a:p>
        </p:txBody>
      </p:sp>
      <p:sp>
        <p:nvSpPr>
          <p:cNvPr id="3" name="Content Placeholder 2">
            <a:extLst>
              <a:ext uri="{FF2B5EF4-FFF2-40B4-BE49-F238E27FC236}">
                <a16:creationId xmlns:a16="http://schemas.microsoft.com/office/drawing/2014/main" id="{38B87A17-DC3B-4699-9079-C28AF622DE82}"/>
              </a:ext>
            </a:extLst>
          </p:cNvPr>
          <p:cNvSpPr>
            <a:spLocks noGrp="1"/>
          </p:cNvSpPr>
          <p:nvPr>
            <p:ph idx="1"/>
          </p:nvPr>
        </p:nvSpPr>
        <p:spPr/>
        <p:txBody>
          <a:bodyPr/>
          <a:lstStyle/>
          <a:p>
            <a:pPr algn="l"/>
            <a:r>
              <a:rPr lang="en-US" b="1" i="0">
                <a:solidFill>
                  <a:srgbClr val="000000"/>
                </a:solidFill>
                <a:effectLst/>
                <a:latin typeface="ui-sans-serif"/>
              </a:rPr>
              <a:t>1.</a:t>
            </a:r>
            <a:r>
              <a:rPr lang="en-US" b="0" i="0">
                <a:solidFill>
                  <a:srgbClr val="000000"/>
                </a:solidFill>
                <a:effectLst/>
                <a:latin typeface="ui-sans-serif"/>
              </a:rPr>
              <a:t> Group for the Advancement of Psychiatry. </a:t>
            </a:r>
            <a:r>
              <a:rPr lang="en-US" b="0" i="1">
                <a:solidFill>
                  <a:srgbClr val="000000"/>
                </a:solidFill>
                <a:effectLst/>
                <a:latin typeface="ui-sans-serif"/>
              </a:rPr>
              <a:t>Cultural Assessment in Clinical Psychiatry.</a:t>
            </a:r>
            <a:r>
              <a:rPr lang="en-US" b="0" i="0">
                <a:solidFill>
                  <a:srgbClr val="000000"/>
                </a:solidFill>
                <a:effectLst/>
                <a:latin typeface="ui-sans-serif"/>
              </a:rPr>
              <a:t> Arlington, VA: American Psychiatric Publishing; 2002.</a:t>
            </a:r>
          </a:p>
          <a:p>
            <a:endParaRPr lang="en-US"/>
          </a:p>
        </p:txBody>
      </p:sp>
    </p:spTree>
    <p:extLst>
      <p:ext uri="{BB962C8B-B14F-4D97-AF65-F5344CB8AC3E}">
        <p14:creationId xmlns:p14="http://schemas.microsoft.com/office/powerpoint/2010/main" val="350015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355B71-DC21-4E5A-9B6A-13ABBAF19A63}"/>
              </a:ext>
            </a:extLst>
          </p:cNvPr>
          <p:cNvSpPr>
            <a:spLocks noGrp="1"/>
          </p:cNvSpPr>
          <p:nvPr>
            <p:ph type="title"/>
          </p:nvPr>
        </p:nvSpPr>
        <p:spPr>
          <a:xfrm>
            <a:off x="838200" y="365125"/>
            <a:ext cx="10515600" cy="1325563"/>
          </a:xfrm>
        </p:spPr>
        <p:txBody>
          <a:bodyPr>
            <a:normAutofit/>
          </a:bodyPr>
          <a:lstStyle/>
          <a:p>
            <a:r>
              <a:rPr lang="en-US" sz="4200" b="1" i="1">
                <a:latin typeface="ui-sans-serif"/>
              </a:rPr>
              <a:t>P</a:t>
            </a:r>
            <a:r>
              <a:rPr lang="en-US" sz="4200" b="1" i="1">
                <a:effectLst/>
                <a:latin typeface="ui-sans-serif"/>
              </a:rPr>
              <a:t>ractical applications of cultural psychiatry to clinical practice</a:t>
            </a: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B87A17-DC3B-4699-9079-C28AF622DE82}"/>
              </a:ext>
            </a:extLst>
          </p:cNvPr>
          <p:cNvSpPr>
            <a:spLocks noGrp="1"/>
          </p:cNvSpPr>
          <p:nvPr>
            <p:ph idx="1"/>
          </p:nvPr>
        </p:nvSpPr>
        <p:spPr>
          <a:xfrm>
            <a:off x="838200" y="1929384"/>
            <a:ext cx="10515600" cy="4251960"/>
          </a:xfrm>
        </p:spPr>
        <p:txBody>
          <a:bodyPr>
            <a:normAutofit/>
          </a:bodyPr>
          <a:lstStyle/>
          <a:p>
            <a:r>
              <a:rPr lang="en-US" sz="2200" b="0" i="0" dirty="0">
                <a:effectLst/>
                <a:latin typeface="ui-sans-serif"/>
              </a:rPr>
              <a:t>One of the </a:t>
            </a:r>
            <a:r>
              <a:rPr lang="en-US" sz="2200" b="1" i="1" dirty="0">
                <a:effectLst/>
                <a:latin typeface="ui-sans-serif"/>
              </a:rPr>
              <a:t>most practical applications of cultural psychiatry to clinical practice in all fields of medicine is the open-ended questioning of patients and their families about their personal and family background characteristics</a:t>
            </a:r>
            <a:r>
              <a:rPr lang="en-US" sz="2200" b="0" i="0" dirty="0">
                <a:effectLst/>
                <a:latin typeface="ui-sans-serif"/>
              </a:rPr>
              <a:t>. This includes identifying race, ethnicity, religion, socioeconomic class features, relevant immigration history, experiences of acculturative stress, and personal and family aspirations.</a:t>
            </a:r>
          </a:p>
          <a:p>
            <a:r>
              <a:rPr lang="en-US" sz="2200" dirty="0">
                <a:latin typeface="ui-sans-serif"/>
              </a:rPr>
              <a:t>Consider idioms of distress.</a:t>
            </a:r>
          </a:p>
          <a:p>
            <a:r>
              <a:rPr lang="en-US" sz="2200" dirty="0">
                <a:latin typeface="ui-sans-serif"/>
              </a:rPr>
              <a:t> Open-minded</a:t>
            </a:r>
          </a:p>
          <a:p>
            <a:r>
              <a:rPr lang="en-US" sz="2200" dirty="0">
                <a:latin typeface="ui-sans-serif"/>
              </a:rPr>
              <a:t> Ask questions for clarification.</a:t>
            </a:r>
            <a:endParaRPr lang="en-US" sz="2200" dirty="0"/>
          </a:p>
        </p:txBody>
      </p:sp>
    </p:spTree>
    <p:extLst>
      <p:ext uri="{BB962C8B-B14F-4D97-AF65-F5344CB8AC3E}">
        <p14:creationId xmlns:p14="http://schemas.microsoft.com/office/powerpoint/2010/main" val="16243467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B9A4C3-B4A8-1D44-B587-428C228A425D}"/>
              </a:ext>
            </a:extLst>
          </p:cNvPr>
          <p:cNvSpPr txBox="1"/>
          <p:nvPr/>
        </p:nvSpPr>
        <p:spPr>
          <a:xfrm>
            <a:off x="7008171" y="5784189"/>
            <a:ext cx="2002166" cy="276999"/>
          </a:xfrm>
          <a:prstGeom prst="rect">
            <a:avLst/>
          </a:prstGeom>
          <a:noFill/>
        </p:spPr>
        <p:txBody>
          <a:bodyPr wrap="square" rtlCol="0">
            <a:spAutoFit/>
          </a:bodyPr>
          <a:lstStyle/>
          <a:p>
            <a:pPr defTabSz="457200">
              <a:defRPr/>
            </a:pPr>
            <a:r>
              <a:rPr lang="en-US" sz="1200" dirty="0">
                <a:solidFill>
                  <a:prstClr val="white"/>
                </a:solidFill>
                <a:latin typeface="Georgia" panose="02040502050405020303" pitchFamily="18" charset="0"/>
                <a:cs typeface="Arial" panose="020B0604020202020204" pitchFamily="34" charset="0"/>
                <a:hlinkClick r:id="rId2">
                  <a:extLst>
                    <a:ext uri="{A12FA001-AC4F-418D-AE19-62706E023703}">
                      <ahyp:hlinkClr xmlns:ahyp="http://schemas.microsoft.com/office/drawing/2018/hyperlinkcolor" val="tx"/>
                    </a:ext>
                  </a:extLst>
                </a:hlinkClick>
              </a:rPr>
              <a:t>Sign-Up for Newsletter</a:t>
            </a:r>
            <a:endParaRPr lang="en-US" sz="1200" dirty="0">
              <a:solidFill>
                <a:prstClr val="white"/>
              </a:solidFill>
              <a:latin typeface="Georgia" panose="02040502050405020303" pitchFamily="18" charset="0"/>
              <a:cs typeface="Arial" panose="020B0604020202020204" pitchFamily="34" charset="0"/>
            </a:endParaRPr>
          </a:p>
        </p:txBody>
      </p:sp>
      <p:sp>
        <p:nvSpPr>
          <p:cNvPr id="4" name="TextBox 3">
            <a:hlinkClick r:id="rId3"/>
            <a:extLst>
              <a:ext uri="{FF2B5EF4-FFF2-40B4-BE49-F238E27FC236}">
                <a16:creationId xmlns:a16="http://schemas.microsoft.com/office/drawing/2014/main" id="{BB77908B-EE05-5740-BCFB-4BC92BDEF6FA}"/>
              </a:ext>
            </a:extLst>
          </p:cNvPr>
          <p:cNvSpPr txBox="1"/>
          <p:nvPr/>
        </p:nvSpPr>
        <p:spPr>
          <a:xfrm>
            <a:off x="7008171" y="5233597"/>
            <a:ext cx="2785771" cy="307777"/>
          </a:xfrm>
          <a:prstGeom prst="rect">
            <a:avLst/>
          </a:prstGeom>
          <a:noFill/>
        </p:spPr>
        <p:txBody>
          <a:bodyPr wrap="square" rtlCol="0">
            <a:spAutoFit/>
          </a:bodyPr>
          <a:lstStyle/>
          <a:p>
            <a:pPr defTabSz="457200"/>
            <a:r>
              <a:rPr lang="en-US" sz="1400" dirty="0" err="1">
                <a:solidFill>
                  <a:prstClr val="white"/>
                </a:solidFill>
                <a:latin typeface="Georgia" panose="02040502050405020303" pitchFamily="18" charset="0"/>
                <a:cs typeface="Arial" panose="020B0604020202020204" pitchFamily="34" charset="0"/>
                <a:hlinkClick r:id="rId4">
                  <a:extLst>
                    <a:ext uri="{A12FA001-AC4F-418D-AE19-62706E023703}">
                      <ahyp:hlinkClr xmlns:ahyp="http://schemas.microsoft.com/office/drawing/2018/hyperlinkcolor" val="tx"/>
                    </a:ext>
                  </a:extLst>
                </a:hlinkClick>
              </a:rPr>
              <a:t>MHTTCnetwork.org</a:t>
            </a:r>
            <a:endParaRPr lang="en-US" sz="1400" dirty="0">
              <a:solidFill>
                <a:prstClr val="white"/>
              </a:solidFill>
              <a:latin typeface="Georgia" panose="02040502050405020303" pitchFamily="18" charset="0"/>
              <a:cs typeface="Arial" panose="020B0604020202020204" pitchFamily="34" charset="0"/>
            </a:endParaRPr>
          </a:p>
        </p:txBody>
      </p:sp>
      <p:sp>
        <p:nvSpPr>
          <p:cNvPr id="5" name="TextBox 4">
            <a:extLst>
              <a:ext uri="{FF2B5EF4-FFF2-40B4-BE49-F238E27FC236}">
                <a16:creationId xmlns:a16="http://schemas.microsoft.com/office/drawing/2014/main" id="{544D6997-A7EF-A542-8EA8-4626227C187C}"/>
              </a:ext>
            </a:extLst>
          </p:cNvPr>
          <p:cNvSpPr txBox="1"/>
          <p:nvPr/>
        </p:nvSpPr>
        <p:spPr>
          <a:xfrm>
            <a:off x="7008170" y="6325544"/>
            <a:ext cx="2002166" cy="276999"/>
          </a:xfrm>
          <a:prstGeom prst="rect">
            <a:avLst/>
          </a:prstGeom>
          <a:noFill/>
        </p:spPr>
        <p:txBody>
          <a:bodyPr wrap="square" rtlCol="0">
            <a:spAutoFit/>
          </a:bodyPr>
          <a:lstStyle/>
          <a:p>
            <a:pPr defTabSz="457200">
              <a:defRPr/>
            </a:pPr>
            <a:r>
              <a:rPr lang="en-US" sz="1200" dirty="0">
                <a:solidFill>
                  <a:prstClr val="white"/>
                </a:solidFill>
                <a:latin typeface="Georgia" panose="02040502050405020303" pitchFamily="18" charset="0"/>
                <a:cs typeface="Arial" panose="020B0604020202020204" pitchFamily="34" charset="0"/>
                <a:hlinkClick r:id="rId5">
                  <a:extLst>
                    <a:ext uri="{A12FA001-AC4F-418D-AE19-62706E023703}">
                      <ahyp:hlinkClr xmlns:ahyp="http://schemas.microsoft.com/office/drawing/2018/hyperlinkcolor" val="tx"/>
                    </a:ext>
                  </a:extLst>
                </a:hlinkClick>
              </a:rPr>
              <a:t>MTTC News</a:t>
            </a:r>
            <a:endParaRPr lang="en-US" sz="1200" dirty="0">
              <a:solidFill>
                <a:prstClr val="white"/>
              </a:solidFill>
              <a:latin typeface="Georgia" panose="02040502050405020303" pitchFamily="18" charset="0"/>
              <a:cs typeface="Arial" panose="020B0604020202020204" pitchFamily="34" charset="0"/>
            </a:endParaRPr>
          </a:p>
        </p:txBody>
      </p:sp>
      <p:sp>
        <p:nvSpPr>
          <p:cNvPr id="7" name="TextBox 6">
            <a:extLst>
              <a:ext uri="{FF2B5EF4-FFF2-40B4-BE49-F238E27FC236}">
                <a16:creationId xmlns:a16="http://schemas.microsoft.com/office/drawing/2014/main" id="{3E5A82F1-C785-954C-8735-880F4C362E5C}"/>
              </a:ext>
            </a:extLst>
          </p:cNvPr>
          <p:cNvSpPr txBox="1"/>
          <p:nvPr/>
        </p:nvSpPr>
        <p:spPr>
          <a:xfrm>
            <a:off x="2152651" y="1210581"/>
            <a:ext cx="8053337" cy="2677656"/>
          </a:xfrm>
          <a:prstGeom prst="rect">
            <a:avLst/>
          </a:prstGeom>
          <a:noFill/>
        </p:spPr>
        <p:txBody>
          <a:bodyPr wrap="square" rtlCol="0">
            <a:spAutoFit/>
          </a:bodyPr>
          <a:lstStyle/>
          <a:p>
            <a:pPr defTabSz="457200"/>
            <a:r>
              <a:rPr lang="en-US" sz="1200" dirty="0">
                <a:solidFill>
                  <a:prstClr val="black"/>
                </a:solidFill>
                <a:latin typeface="Georgia" panose="02040502050405020303" pitchFamily="18" charset="0"/>
              </a:rPr>
              <a:t>The purpose of the MHTTC Network is technology transfer - disseminating and implementing evidence-based practices for mental disorders into the field.</a:t>
            </a:r>
          </a:p>
          <a:p>
            <a:pPr defTabSz="457200"/>
            <a:endParaRPr lang="en-US" sz="1200" dirty="0">
              <a:solidFill>
                <a:prstClr val="black"/>
              </a:solidFill>
              <a:latin typeface="Georgia" panose="02040502050405020303" pitchFamily="18" charset="0"/>
            </a:endParaRPr>
          </a:p>
          <a:p>
            <a:pPr defTabSz="457200"/>
            <a:r>
              <a:rPr lang="en-US" sz="1200" dirty="0">
                <a:solidFill>
                  <a:prstClr val="black"/>
                </a:solidFill>
                <a:latin typeface="Georgia" panose="02040502050405020303" pitchFamily="18" charset="0"/>
              </a:rPr>
              <a:t>Funded by the Substance Abuse and Mental Health Services Administration (SAMHSA), the MHTTC Network includes 10 Regional Centers, a National American Indian and Alaska Native Center, a National Hispanic and Latino Center, and a Network Coordinating Office.</a:t>
            </a:r>
          </a:p>
          <a:p>
            <a:pPr defTabSz="457200"/>
            <a:endParaRPr lang="en-US" sz="1200" dirty="0">
              <a:solidFill>
                <a:prstClr val="black"/>
              </a:solidFill>
              <a:latin typeface="Georgia" panose="02040502050405020303" pitchFamily="18" charset="0"/>
            </a:endParaRPr>
          </a:p>
          <a:p>
            <a:pPr defTabSz="457200"/>
            <a:r>
              <a:rPr lang="en-US" sz="1200" dirty="0">
                <a:solidFill>
                  <a:prstClr val="black"/>
                </a:solidFill>
                <a:latin typeface="Georgia" panose="02040502050405020303" pitchFamily="18" charset="0"/>
              </a:rPr>
              <a:t>Our collaborative network supports resource development and dissemination, training and technical assistance, and workforce development for the mental health field.  We work with systems, organizations, and treatment practitioners involved in the delivery of mental health services to strengthen their capacity to deliver effective evidence-based practices to individuals.</a:t>
            </a:r>
          </a:p>
          <a:p>
            <a:pPr defTabSz="457200"/>
            <a:r>
              <a:rPr lang="en-US" sz="1200" dirty="0">
                <a:solidFill>
                  <a:prstClr val="black"/>
                </a:solidFill>
                <a:latin typeface="Georgia" panose="02040502050405020303" pitchFamily="18" charset="0"/>
              </a:rPr>
              <a:t>Our services cover the full continuum spanning mental illness prevention, treatment, and recovery support. </a:t>
            </a:r>
          </a:p>
          <a:p>
            <a:pPr defTabSz="457200"/>
            <a:br>
              <a:rPr lang="en-US" sz="1200" dirty="0">
                <a:solidFill>
                  <a:prstClr val="black"/>
                </a:solidFill>
                <a:latin typeface="Georgia" panose="02040502050405020303" pitchFamily="18" charset="0"/>
              </a:rPr>
            </a:br>
            <a:endParaRPr lang="en-US" sz="1200" dirty="0">
              <a:solidFill>
                <a:prstClr val="black"/>
              </a:solidFill>
              <a:latin typeface="Georgia" panose="02040502050405020303" pitchFamily="18" charset="0"/>
              <a:cs typeface="Arial" panose="020B0604020202020204" pitchFamily="34" charset="0"/>
            </a:endParaRPr>
          </a:p>
        </p:txBody>
      </p:sp>
      <p:pic>
        <p:nvPicPr>
          <p:cNvPr id="8" name="Picture 7">
            <a:extLst>
              <a:ext uri="{FF2B5EF4-FFF2-40B4-BE49-F238E27FC236}">
                <a16:creationId xmlns:a16="http://schemas.microsoft.com/office/drawing/2014/main" id="{89223155-486A-5B4B-9E84-1C8477C1F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2651" y="250094"/>
            <a:ext cx="3203047" cy="740229"/>
          </a:xfrm>
          <a:prstGeom prst="rect">
            <a:avLst/>
          </a:prstGeom>
        </p:spPr>
      </p:pic>
    </p:spTree>
    <p:extLst>
      <p:ext uri="{BB962C8B-B14F-4D97-AF65-F5344CB8AC3E}">
        <p14:creationId xmlns:p14="http://schemas.microsoft.com/office/powerpoint/2010/main" val="288943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3B24D-E8EA-4664-90C1-F966D25F43BB}"/>
              </a:ext>
            </a:extLst>
          </p:cNvPr>
          <p:cNvSpPr>
            <a:spLocks noGrp="1"/>
          </p:cNvSpPr>
          <p:nvPr>
            <p:ph type="title"/>
          </p:nvPr>
        </p:nvSpPr>
        <p:spPr>
          <a:xfrm>
            <a:off x="1371599" y="294538"/>
            <a:ext cx="9895951" cy="1033669"/>
          </a:xfrm>
        </p:spPr>
        <p:txBody>
          <a:bodyPr>
            <a:normAutofit/>
          </a:bodyPr>
          <a:lstStyle/>
          <a:p>
            <a:br>
              <a:rPr lang="en-US" sz="2200">
                <a:solidFill>
                  <a:srgbClr val="FFFFFF"/>
                </a:solidFill>
                <a:latin typeface="ui-sans-serif"/>
              </a:rPr>
            </a:br>
            <a:r>
              <a:rPr lang="en-US" sz="2200">
                <a:solidFill>
                  <a:srgbClr val="FFFFFF"/>
                </a:solidFill>
                <a:latin typeface="ui-sans-serif"/>
              </a:rPr>
              <a:t>P</a:t>
            </a:r>
            <a:r>
              <a:rPr lang="en-US" sz="2200" b="0" i="0">
                <a:solidFill>
                  <a:srgbClr val="FFFFFF"/>
                </a:solidFill>
                <a:effectLst/>
                <a:latin typeface="ui-sans-serif"/>
              </a:rPr>
              <a:t>rinciples of cultural psychiatry that are of central importance to clinicians: </a:t>
            </a:r>
            <a:br>
              <a:rPr lang="en-US" sz="2200" b="0" i="0">
                <a:solidFill>
                  <a:srgbClr val="FFFFFF"/>
                </a:solidFill>
                <a:effectLst/>
                <a:latin typeface="ui-sans-serif"/>
              </a:rPr>
            </a:br>
            <a:endParaRPr lang="en-US" sz="2200">
              <a:solidFill>
                <a:srgbClr val="FFFFFF"/>
              </a:solidFill>
            </a:endParaRPr>
          </a:p>
        </p:txBody>
      </p:sp>
      <p:sp>
        <p:nvSpPr>
          <p:cNvPr id="3" name="Content Placeholder 2">
            <a:extLst>
              <a:ext uri="{FF2B5EF4-FFF2-40B4-BE49-F238E27FC236}">
                <a16:creationId xmlns:a16="http://schemas.microsoft.com/office/drawing/2014/main" id="{68FE203F-61A0-4DC7-BAE0-5C9CFBE6A92F}"/>
              </a:ext>
            </a:extLst>
          </p:cNvPr>
          <p:cNvSpPr>
            <a:spLocks noGrp="1"/>
          </p:cNvSpPr>
          <p:nvPr>
            <p:ph idx="1"/>
          </p:nvPr>
        </p:nvSpPr>
        <p:spPr>
          <a:xfrm>
            <a:off x="1371599" y="2318197"/>
            <a:ext cx="9724031" cy="3683358"/>
          </a:xfrm>
        </p:spPr>
        <p:txBody>
          <a:bodyPr anchor="ctr">
            <a:normAutofit/>
          </a:bodyPr>
          <a:lstStyle/>
          <a:p>
            <a:r>
              <a:rPr lang="en-US" sz="2000" b="0" i="0" dirty="0">
                <a:effectLst/>
                <a:latin typeface="ui-sans-serif"/>
              </a:rPr>
              <a:t>(1) Cultural considerations in the assessment and treatment of children and youth.</a:t>
            </a:r>
          </a:p>
          <a:p>
            <a:r>
              <a:rPr lang="en-US" sz="2000" b="0" i="0" dirty="0">
                <a:effectLst/>
                <a:latin typeface="ui-sans-serif"/>
              </a:rPr>
              <a:t> (2) Religion, spirituality, and mental health</a:t>
            </a:r>
          </a:p>
          <a:p>
            <a:r>
              <a:rPr lang="en-US" sz="2000" b="0" i="0" dirty="0">
                <a:effectLst/>
                <a:latin typeface="ui-sans-serif"/>
              </a:rPr>
              <a:t> (3) Cultural and ethnic issues in psychopharmacology.  ½ TAB VS 1 TAB, small vs big</a:t>
            </a:r>
          </a:p>
          <a:p>
            <a:r>
              <a:rPr lang="en-US" sz="2000" dirty="0">
                <a:latin typeface="ui-sans-serif"/>
              </a:rPr>
              <a:t>Treatment for psych conditions by a neurologist NOT A PSYCHIATRIST.</a:t>
            </a:r>
          </a:p>
          <a:p>
            <a:r>
              <a:rPr lang="en-US" sz="2000" dirty="0">
                <a:latin typeface="ui-sans-serif"/>
              </a:rPr>
              <a:t>CANCER DIAGNOSIS ??</a:t>
            </a:r>
            <a:endParaRPr lang="en-US" sz="2000" dirty="0"/>
          </a:p>
        </p:txBody>
      </p:sp>
    </p:spTree>
    <p:extLst>
      <p:ext uri="{BB962C8B-B14F-4D97-AF65-F5344CB8AC3E}">
        <p14:creationId xmlns:p14="http://schemas.microsoft.com/office/powerpoint/2010/main" val="61829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69C24-0A49-4740-9ADB-CEE6FEEDB0F8}"/>
              </a:ext>
            </a:extLst>
          </p:cNvPr>
          <p:cNvSpPr>
            <a:spLocks noGrp="1"/>
          </p:cNvSpPr>
          <p:nvPr>
            <p:ph type="title"/>
          </p:nvPr>
        </p:nvSpPr>
        <p:spPr>
          <a:xfrm>
            <a:off x="466722" y="586855"/>
            <a:ext cx="3201366" cy="3387497"/>
          </a:xfrm>
        </p:spPr>
        <p:txBody>
          <a:bodyPr anchor="b">
            <a:normAutofit/>
          </a:bodyPr>
          <a:lstStyle/>
          <a:p>
            <a:pPr algn="r"/>
            <a:r>
              <a:rPr lang="en-US" sz="3100" b="0" i="0">
                <a:solidFill>
                  <a:srgbClr val="FFFFFF"/>
                </a:solidFill>
                <a:effectLst/>
                <a:latin typeface="Cambria" panose="02040503050406030204" pitchFamily="18" charset="0"/>
              </a:rPr>
              <a:t>Cultural Difference, Universalism and Social Psychiatry in the Age of Decolonization</a:t>
            </a:r>
            <a:br>
              <a:rPr lang="en-US" sz="3100" b="0" i="0">
                <a:solidFill>
                  <a:srgbClr val="FFFFFF"/>
                </a:solidFill>
                <a:effectLst/>
                <a:latin typeface="Cambria" panose="02040503050406030204" pitchFamily="18" charset="0"/>
              </a:rPr>
            </a:br>
            <a:endParaRPr lang="en-US" sz="3100">
              <a:solidFill>
                <a:srgbClr val="FFFFFF"/>
              </a:solidFill>
            </a:endParaRPr>
          </a:p>
        </p:txBody>
      </p:sp>
      <p:sp>
        <p:nvSpPr>
          <p:cNvPr id="3" name="Content Placeholder 2">
            <a:extLst>
              <a:ext uri="{FF2B5EF4-FFF2-40B4-BE49-F238E27FC236}">
                <a16:creationId xmlns:a16="http://schemas.microsoft.com/office/drawing/2014/main" id="{9E19404F-2FD0-4FD8-AC3A-B69C92856642}"/>
              </a:ext>
            </a:extLst>
          </p:cNvPr>
          <p:cNvSpPr>
            <a:spLocks noGrp="1"/>
          </p:cNvSpPr>
          <p:nvPr>
            <p:ph idx="1"/>
          </p:nvPr>
        </p:nvSpPr>
        <p:spPr>
          <a:xfrm>
            <a:off x="4810259" y="649480"/>
            <a:ext cx="6555347" cy="5546047"/>
          </a:xfrm>
        </p:spPr>
        <p:txBody>
          <a:bodyPr anchor="ctr">
            <a:normAutofit/>
          </a:bodyPr>
          <a:lstStyle/>
          <a:p>
            <a:r>
              <a:rPr lang="en-US" sz="2000" b="0" i="0" dirty="0">
                <a:effectLst/>
                <a:latin typeface="Cambria" panose="02040503050406030204" pitchFamily="18" charset="0"/>
              </a:rPr>
              <a:t>In the early phases of transcultural psychiatry, a large number of psychiatrists were very keen to determine how cultural and social environments shaped the basic traits of human psychology, and ‘</a:t>
            </a:r>
            <a:r>
              <a:rPr lang="en-US" sz="2000" b="0" i="0" dirty="0" err="1">
                <a:effectLst/>
                <a:latin typeface="Cambria" panose="02040503050406030204" pitchFamily="18" charset="0"/>
              </a:rPr>
              <a:t>psy</a:t>
            </a:r>
            <a:r>
              <a:rPr lang="en-US" sz="2000" b="0" i="0" dirty="0">
                <a:effectLst/>
                <a:latin typeface="Cambria" panose="02040503050406030204" pitchFamily="18" charset="0"/>
              </a:rPr>
              <a:t>’ </a:t>
            </a:r>
            <a:r>
              <a:rPr lang="en-US" sz="2000" b="1" i="1" dirty="0">
                <a:effectLst/>
                <a:latin typeface="Cambria" panose="02040503050406030204" pitchFamily="18" charset="0"/>
              </a:rPr>
              <a:t>practitioners and anthropologists from all over the world sought to re-define the relationship between culture, race, and individual psyche.</a:t>
            </a:r>
          </a:p>
          <a:p>
            <a:r>
              <a:rPr lang="en-US" sz="2000" b="0" i="0" dirty="0">
                <a:effectLst/>
                <a:latin typeface="Cambria" panose="02040503050406030204" pitchFamily="18" charset="0"/>
              </a:rPr>
              <a:t>Importantly, the emergence of transcultural psychiatry corresponded chronologically with the rise to </a:t>
            </a:r>
            <a:r>
              <a:rPr lang="en-US" sz="2000" b="1" i="1" dirty="0">
                <a:effectLst/>
                <a:latin typeface="Cambria" panose="02040503050406030204" pitchFamily="18" charset="0"/>
              </a:rPr>
              <a:t>prominence of social psychiatry in the Western world</a:t>
            </a:r>
            <a:r>
              <a:rPr lang="en-US" sz="2000" b="0" i="0" dirty="0">
                <a:effectLst/>
                <a:latin typeface="Cambria" panose="02040503050406030204" pitchFamily="18" charset="0"/>
              </a:rPr>
              <a:t>, but the two disciplines tended to remain separate throughout the second half of the twentieth century: even though they were deeply interconnected, they were marked by significant differences in their methodologies, core preoccupations, and conceptual frameworks.</a:t>
            </a:r>
            <a:endParaRPr lang="en-US" sz="2000" dirty="0"/>
          </a:p>
          <a:p>
            <a:endParaRPr lang="en-US" sz="2000" b="0" i="0" dirty="0">
              <a:effectLst/>
              <a:latin typeface="Cambria" panose="02040503050406030204" pitchFamily="18" charset="0"/>
            </a:endParaRPr>
          </a:p>
          <a:p>
            <a:r>
              <a:rPr lang="en-US" sz="2000" b="0" i="0" dirty="0">
                <a:effectLst/>
                <a:latin typeface="Cambria" panose="02040503050406030204" pitchFamily="18" charset="0"/>
              </a:rPr>
              <a:t>.</a:t>
            </a:r>
            <a:endParaRPr lang="en-US" sz="2000" dirty="0"/>
          </a:p>
        </p:txBody>
      </p:sp>
    </p:spTree>
    <p:extLst>
      <p:ext uri="{BB962C8B-B14F-4D97-AF65-F5344CB8AC3E}">
        <p14:creationId xmlns:p14="http://schemas.microsoft.com/office/powerpoint/2010/main" val="2271585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4477</Words>
  <Application>Microsoft Macintosh PowerPoint</Application>
  <PresentationFormat>Widescreen</PresentationFormat>
  <Paragraphs>293</Paragraphs>
  <Slides>70</Slides>
  <Notes>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70</vt:i4>
      </vt:variant>
    </vt:vector>
  </HeadingPairs>
  <TitlesOfParts>
    <vt:vector size="87" baseType="lpstr">
      <vt:lpstr>Meiryo</vt:lpstr>
      <vt:lpstr>Arial</vt:lpstr>
      <vt:lpstr>Calibri</vt:lpstr>
      <vt:lpstr>Calibri Light</vt:lpstr>
      <vt:lpstr>Cambria</vt:lpstr>
      <vt:lpstr>Georgia</vt:lpstr>
      <vt:lpstr>Helvetica Neue</vt:lpstr>
      <vt:lpstr>Hind</vt:lpstr>
      <vt:lpstr>Inter</vt:lpstr>
      <vt:lpstr>Noto Sans</vt:lpstr>
      <vt:lpstr>Open Sans</vt:lpstr>
      <vt:lpstr>Pridi</vt:lpstr>
      <vt:lpstr>Roboto</vt:lpstr>
      <vt:lpstr>roboto condensed</vt:lpstr>
      <vt:lpstr>ui-sans-serif</vt:lpstr>
      <vt:lpstr>Office Theme</vt:lpstr>
      <vt:lpstr>1_Office Theme</vt:lpstr>
      <vt:lpstr>Transcultural Psychiatry</vt:lpstr>
      <vt:lpstr>Housekeeping Information</vt:lpstr>
      <vt:lpstr> Acknowledgment</vt:lpstr>
      <vt:lpstr>PowerPoint Presentation</vt:lpstr>
      <vt:lpstr>      TRANSCULTURAL PSYCHIATRY</vt:lpstr>
      <vt:lpstr>Cross-Cultural Psychiatry </vt:lpstr>
      <vt:lpstr>Practical applications of cultural psychiatry to clinical practice</vt:lpstr>
      <vt:lpstr> Principles of cultural psychiatry that are of central importance to clinicians:  </vt:lpstr>
      <vt:lpstr>Cultural Difference, Universalism and Social Psychiatry in the Age of Decolonization </vt:lpstr>
      <vt:lpstr>Transcultural Psychiatry: Cultural Difference, Universalism and Social Psychiatry in the Age of Decolonisation Ana Antić         </vt:lpstr>
      <vt:lpstr>Kleinmann</vt:lpstr>
      <vt:lpstr>     Emil Kraepelin</vt:lpstr>
      <vt:lpstr>PowerPoint Presentation</vt:lpstr>
      <vt:lpstr>PowerPoint Presentation</vt:lpstr>
      <vt:lpstr>Ayahuasca-</vt:lpstr>
      <vt:lpstr>Ayahuasca Ceremony for Healing </vt:lpstr>
      <vt:lpstr>PowerPoint Presentation</vt:lpstr>
      <vt:lpstr>PowerPoint Presentation</vt:lpstr>
      <vt:lpstr>PowerPoint Presentation</vt:lpstr>
      <vt:lpstr>Stigma</vt:lpstr>
      <vt:lpstr>Stigma  II</vt:lpstr>
      <vt:lpstr>RELIGION AND MENTAL HEALTH</vt:lpstr>
      <vt:lpstr>Faith and Religious Coping Mechanisms </vt:lpstr>
      <vt:lpstr>Denial of Depression and Taboo </vt:lpstr>
      <vt:lpstr>PowerPoint Presentation</vt:lpstr>
      <vt:lpstr>PowerPoint Presentation</vt:lpstr>
      <vt:lpstr>   Idioms of Distress          Mark Nichter </vt:lpstr>
      <vt:lpstr>Voodo: Africa- Haiti </vt:lpstr>
      <vt:lpstr>. Cultural Idioms of Distress</vt:lpstr>
      <vt:lpstr>ATAQUES DE NERVIOS</vt:lpstr>
      <vt:lpstr>         What is the evil eye? 
</vt:lpstr>
      <vt:lpstr>    the evil eye  </vt:lpstr>
      <vt:lpstr>   MAL DE OJO : EVIL’S eye</vt:lpstr>
      <vt:lpstr>Why is the egg used as a ritual? </vt:lpstr>
      <vt:lpstr>PowerPoint Presentation</vt:lpstr>
      <vt:lpstr>PowerPoint Presentation</vt:lpstr>
      <vt:lpstr>Susto</vt:lpstr>
      <vt:lpstr> Clinical case</vt:lpstr>
      <vt:lpstr>TX Course. </vt:lpstr>
      <vt:lpstr>PowerPoint Presentation</vt:lpstr>
      <vt:lpstr>  CD4 / T-cells, T-lymphocytes</vt:lpstr>
      <vt:lpstr>PowerPoint Presentation</vt:lpstr>
      <vt:lpstr>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Condemarin, Raul (DMH)</dc:creator>
  <cp:lastModifiedBy>Lola Nedic</cp:lastModifiedBy>
  <cp:revision>77</cp:revision>
  <dcterms:created xsi:type="dcterms:W3CDTF">2023-03-09T20:44:55Z</dcterms:created>
  <dcterms:modified xsi:type="dcterms:W3CDTF">2023-04-18T22:42:23Z</dcterms:modified>
</cp:coreProperties>
</file>