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59" r:id="rId1"/>
    <p:sldMasterId id="2147483662" r:id="rId2"/>
  </p:sldMasterIdLst>
  <p:notesMasterIdLst>
    <p:notesMasterId r:id="rId57"/>
  </p:notesMasterIdLst>
  <p:sldIdLst>
    <p:sldId id="265" r:id="rId3"/>
    <p:sldId id="900" r:id="rId4"/>
    <p:sldId id="276" r:id="rId5"/>
    <p:sldId id="282" r:id="rId6"/>
    <p:sldId id="477" r:id="rId7"/>
    <p:sldId id="279" r:id="rId8"/>
    <p:sldId id="492" r:id="rId9"/>
    <p:sldId id="493" r:id="rId10"/>
    <p:sldId id="494" r:id="rId11"/>
    <p:sldId id="544" r:id="rId12"/>
    <p:sldId id="495" r:id="rId13"/>
    <p:sldId id="432" r:id="rId14"/>
    <p:sldId id="295" r:id="rId15"/>
    <p:sldId id="408" r:id="rId16"/>
    <p:sldId id="393" r:id="rId17"/>
    <p:sldId id="537" r:id="rId18"/>
    <p:sldId id="463" r:id="rId19"/>
    <p:sldId id="403" r:id="rId20"/>
    <p:sldId id="405" r:id="rId21"/>
    <p:sldId id="410" r:id="rId22"/>
    <p:sldId id="406" r:id="rId23"/>
    <p:sldId id="411" r:id="rId24"/>
    <p:sldId id="474" r:id="rId25"/>
    <p:sldId id="404" r:id="rId26"/>
    <p:sldId id="449" r:id="rId27"/>
    <p:sldId id="527" r:id="rId28"/>
    <p:sldId id="529" r:id="rId29"/>
    <p:sldId id="486" r:id="rId30"/>
    <p:sldId id="506" r:id="rId31"/>
    <p:sldId id="497" r:id="rId32"/>
    <p:sldId id="498" r:id="rId33"/>
    <p:sldId id="499" r:id="rId34"/>
    <p:sldId id="501" r:id="rId35"/>
    <p:sldId id="552" r:id="rId36"/>
    <p:sldId id="553" r:id="rId37"/>
    <p:sldId id="554" r:id="rId38"/>
    <p:sldId id="547" r:id="rId39"/>
    <p:sldId id="535" r:id="rId40"/>
    <p:sldId id="548" r:id="rId41"/>
    <p:sldId id="536" r:id="rId42"/>
    <p:sldId id="549" r:id="rId43"/>
    <p:sldId id="550" r:id="rId44"/>
    <p:sldId id="551" r:id="rId45"/>
    <p:sldId id="538" r:id="rId46"/>
    <p:sldId id="522" r:id="rId47"/>
    <p:sldId id="480" r:id="rId48"/>
    <p:sldId id="472" r:id="rId49"/>
    <p:sldId id="541" r:id="rId50"/>
    <p:sldId id="540" r:id="rId51"/>
    <p:sldId id="539" r:id="rId52"/>
    <p:sldId id="542" r:id="rId53"/>
    <p:sldId id="452" r:id="rId54"/>
    <p:sldId id="555" r:id="rId55"/>
    <p:sldId id="275" r:id="rId5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ather Thibeau"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920"/>
    <p:restoredTop sz="95687"/>
  </p:normalViewPr>
  <p:slideViewPr>
    <p:cSldViewPr snapToGrid="0">
      <p:cViewPr varScale="1">
        <p:scale>
          <a:sx n="136" d="100"/>
          <a:sy n="136" d="100"/>
        </p:scale>
        <p:origin x="200" y="288"/>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85" d="100"/>
          <a:sy n="85" d="100"/>
        </p:scale>
        <p:origin x="392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03F06-5A1F-4602-BB76-3605DCDD8A5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7A5E7B5-53FD-4835-85F4-DAF0EB7E5CB8}">
      <dgm:prSet/>
      <dgm:spPr/>
      <dgm:t>
        <a:bodyPr/>
        <a:lstStyle/>
        <a:p>
          <a:pPr>
            <a:lnSpc>
              <a:spcPct val="100000"/>
            </a:lnSpc>
          </a:pPr>
          <a:r>
            <a:rPr lang="en-US" b="0" i="0" dirty="0">
              <a:solidFill>
                <a:schemeClr val="bg2"/>
              </a:solidFill>
            </a:rPr>
            <a:t>Simple: </a:t>
          </a:r>
          <a:r>
            <a:rPr lang="en-US" b="1" i="0" dirty="0">
              <a:solidFill>
                <a:schemeClr val="bg2"/>
              </a:solidFill>
            </a:rPr>
            <a:t>repeat</a:t>
          </a:r>
          <a:r>
            <a:rPr lang="en-US" b="0" i="0" dirty="0">
              <a:solidFill>
                <a:schemeClr val="bg2"/>
              </a:solidFill>
            </a:rPr>
            <a:t> back what you heard</a:t>
          </a:r>
          <a:endParaRPr lang="en-US" dirty="0">
            <a:solidFill>
              <a:schemeClr val="bg2"/>
            </a:solidFill>
          </a:endParaRPr>
        </a:p>
      </dgm:t>
    </dgm:pt>
    <dgm:pt modelId="{C3F90261-2168-4E4A-88FE-0B91DEF8DD2A}" type="parTrans" cxnId="{1D1ECF11-9DF4-46CD-B343-F30DF06A66B3}">
      <dgm:prSet/>
      <dgm:spPr/>
      <dgm:t>
        <a:bodyPr/>
        <a:lstStyle/>
        <a:p>
          <a:endParaRPr lang="en-US"/>
        </a:p>
      </dgm:t>
    </dgm:pt>
    <dgm:pt modelId="{1FD933C5-A7D8-42EF-BFE2-83914C23515B}" type="sibTrans" cxnId="{1D1ECF11-9DF4-46CD-B343-F30DF06A66B3}">
      <dgm:prSet/>
      <dgm:spPr/>
      <dgm:t>
        <a:bodyPr/>
        <a:lstStyle/>
        <a:p>
          <a:endParaRPr lang="en-US"/>
        </a:p>
      </dgm:t>
    </dgm:pt>
    <dgm:pt modelId="{F6CB27B1-050F-40B5-9D6D-9F31954E55FD}">
      <dgm:prSet/>
      <dgm:spPr/>
      <dgm:t>
        <a:bodyPr/>
        <a:lstStyle/>
        <a:p>
          <a:pPr>
            <a:lnSpc>
              <a:spcPct val="100000"/>
            </a:lnSpc>
          </a:pPr>
          <a:r>
            <a:rPr lang="en-US" b="0" i="0" dirty="0">
              <a:solidFill>
                <a:schemeClr val="bg2"/>
              </a:solidFill>
            </a:rPr>
            <a:t>Complex: reflect the “gist” or overall </a:t>
          </a:r>
          <a:r>
            <a:rPr lang="en-US" b="1" i="0" dirty="0">
              <a:solidFill>
                <a:schemeClr val="bg2"/>
              </a:solidFill>
            </a:rPr>
            <a:t>meaning</a:t>
          </a:r>
          <a:endParaRPr lang="en-US" dirty="0">
            <a:solidFill>
              <a:schemeClr val="bg2"/>
            </a:solidFill>
          </a:endParaRPr>
        </a:p>
      </dgm:t>
    </dgm:pt>
    <dgm:pt modelId="{CB97B028-45FB-4F50-AFD2-8FF6744B7D4F}" type="parTrans" cxnId="{5A9738B1-B5D0-4D4D-A4C4-A9CD943CEFFA}">
      <dgm:prSet/>
      <dgm:spPr/>
      <dgm:t>
        <a:bodyPr/>
        <a:lstStyle/>
        <a:p>
          <a:endParaRPr lang="en-US"/>
        </a:p>
      </dgm:t>
    </dgm:pt>
    <dgm:pt modelId="{83CD17C2-114A-4C09-B161-1EB410BA064B}" type="sibTrans" cxnId="{5A9738B1-B5D0-4D4D-A4C4-A9CD943CEFFA}">
      <dgm:prSet/>
      <dgm:spPr/>
      <dgm:t>
        <a:bodyPr/>
        <a:lstStyle/>
        <a:p>
          <a:endParaRPr lang="en-US"/>
        </a:p>
      </dgm:t>
    </dgm:pt>
    <dgm:pt modelId="{14038910-0926-4746-BC43-150D3DCCD112}">
      <dgm:prSet/>
      <dgm:spPr/>
      <dgm:t>
        <a:bodyPr/>
        <a:lstStyle/>
        <a:p>
          <a:pPr>
            <a:lnSpc>
              <a:spcPct val="100000"/>
            </a:lnSpc>
          </a:pPr>
          <a:r>
            <a:rPr lang="en-US" b="0" i="0" dirty="0">
              <a:solidFill>
                <a:schemeClr val="bg2"/>
              </a:solidFill>
            </a:rPr>
            <a:t>Feeling: name the </a:t>
          </a:r>
          <a:r>
            <a:rPr lang="en-US" b="1" i="0" dirty="0">
              <a:solidFill>
                <a:schemeClr val="bg2"/>
              </a:solidFill>
            </a:rPr>
            <a:t>emotion</a:t>
          </a:r>
          <a:r>
            <a:rPr lang="en-US" b="0" i="0" dirty="0">
              <a:solidFill>
                <a:schemeClr val="bg2"/>
              </a:solidFill>
            </a:rPr>
            <a:t> you’re hearing</a:t>
          </a:r>
          <a:endParaRPr lang="en-US" dirty="0">
            <a:solidFill>
              <a:schemeClr val="bg2"/>
            </a:solidFill>
          </a:endParaRPr>
        </a:p>
      </dgm:t>
    </dgm:pt>
    <dgm:pt modelId="{A40EB637-8C14-49E5-B8E1-AD8943FD9529}" type="parTrans" cxnId="{9F7C025A-DB14-4BE7-924F-064FEA4AE780}">
      <dgm:prSet/>
      <dgm:spPr/>
      <dgm:t>
        <a:bodyPr/>
        <a:lstStyle/>
        <a:p>
          <a:endParaRPr lang="en-US"/>
        </a:p>
      </dgm:t>
    </dgm:pt>
    <dgm:pt modelId="{883EC12B-E498-41F6-8E83-F85803A7A1BE}" type="sibTrans" cxnId="{9F7C025A-DB14-4BE7-924F-064FEA4AE780}">
      <dgm:prSet/>
      <dgm:spPr/>
      <dgm:t>
        <a:bodyPr/>
        <a:lstStyle/>
        <a:p>
          <a:endParaRPr lang="en-US"/>
        </a:p>
      </dgm:t>
    </dgm:pt>
    <dgm:pt modelId="{DDB81695-4D64-484E-B05E-B515DEBF884A}">
      <dgm:prSet/>
      <dgm:spPr/>
      <dgm:t>
        <a:bodyPr/>
        <a:lstStyle/>
        <a:p>
          <a:pPr>
            <a:lnSpc>
              <a:spcPct val="100000"/>
            </a:lnSpc>
          </a:pPr>
          <a:r>
            <a:rPr lang="en-US" dirty="0">
              <a:solidFill>
                <a:schemeClr val="bg2"/>
              </a:solidFill>
            </a:rPr>
            <a:t>2-sided: On the one hand... but on the other...</a:t>
          </a:r>
        </a:p>
      </dgm:t>
    </dgm:pt>
    <dgm:pt modelId="{003B33E7-C7B2-F147-836B-19A60B14E3E2}" type="parTrans" cxnId="{8225FBAC-982C-AF4E-8785-724E4029EF40}">
      <dgm:prSet/>
      <dgm:spPr/>
      <dgm:t>
        <a:bodyPr/>
        <a:lstStyle/>
        <a:p>
          <a:endParaRPr lang="en-US"/>
        </a:p>
      </dgm:t>
    </dgm:pt>
    <dgm:pt modelId="{76290365-79B4-184E-8AB7-F945B881F892}" type="sibTrans" cxnId="{8225FBAC-982C-AF4E-8785-724E4029EF40}">
      <dgm:prSet/>
      <dgm:spPr/>
      <dgm:t>
        <a:bodyPr/>
        <a:lstStyle/>
        <a:p>
          <a:endParaRPr lang="en-US"/>
        </a:p>
      </dgm:t>
    </dgm:pt>
    <dgm:pt modelId="{D9D63712-7217-403C-9F27-EACF81922722}" type="pres">
      <dgm:prSet presAssocID="{01A03F06-5A1F-4602-BB76-3605DCDD8A53}" presName="root" presStyleCnt="0">
        <dgm:presLayoutVars>
          <dgm:dir/>
          <dgm:resizeHandles val="exact"/>
        </dgm:presLayoutVars>
      </dgm:prSet>
      <dgm:spPr/>
    </dgm:pt>
    <dgm:pt modelId="{C27E16A6-4036-44A9-BBC2-1C806C44961C}" type="pres">
      <dgm:prSet presAssocID="{57A5E7B5-53FD-4835-85F4-DAF0EB7E5CB8}" presName="compNode" presStyleCnt="0"/>
      <dgm:spPr/>
    </dgm:pt>
    <dgm:pt modelId="{CE64EC13-6D50-4AC4-8FD9-1F412960C384}" type="pres">
      <dgm:prSet presAssocID="{57A5E7B5-53FD-4835-85F4-DAF0EB7E5CB8}" presName="bgRect" presStyleLbl="bgShp" presStyleIdx="0" presStyleCnt="4"/>
      <dgm:spPr/>
    </dgm:pt>
    <dgm:pt modelId="{B52EFDDF-0814-4B62-A387-388CF1D3296E}" type="pres">
      <dgm:prSet presAssocID="{57A5E7B5-53FD-4835-85F4-DAF0EB7E5CB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r"/>
        </a:ext>
      </dgm:extLst>
    </dgm:pt>
    <dgm:pt modelId="{E25DDDB0-4693-4DEC-827B-C2AAF926DAC0}" type="pres">
      <dgm:prSet presAssocID="{57A5E7B5-53FD-4835-85F4-DAF0EB7E5CB8}" presName="spaceRect" presStyleCnt="0"/>
      <dgm:spPr/>
    </dgm:pt>
    <dgm:pt modelId="{F21B8012-F93F-431D-94E0-A041D6100155}" type="pres">
      <dgm:prSet presAssocID="{57A5E7B5-53FD-4835-85F4-DAF0EB7E5CB8}" presName="parTx" presStyleLbl="revTx" presStyleIdx="0" presStyleCnt="4">
        <dgm:presLayoutVars>
          <dgm:chMax val="0"/>
          <dgm:chPref val="0"/>
        </dgm:presLayoutVars>
      </dgm:prSet>
      <dgm:spPr/>
    </dgm:pt>
    <dgm:pt modelId="{DC05A370-A8AB-471B-B5BC-A5092D4165E9}" type="pres">
      <dgm:prSet presAssocID="{1FD933C5-A7D8-42EF-BFE2-83914C23515B}" presName="sibTrans" presStyleCnt="0"/>
      <dgm:spPr/>
    </dgm:pt>
    <dgm:pt modelId="{512E2173-0E66-4AB2-A41D-70538D20ECFC}" type="pres">
      <dgm:prSet presAssocID="{F6CB27B1-050F-40B5-9D6D-9F31954E55FD}" presName="compNode" presStyleCnt="0"/>
      <dgm:spPr/>
    </dgm:pt>
    <dgm:pt modelId="{9886CB75-DF65-4A54-B12F-781DFB333404}" type="pres">
      <dgm:prSet presAssocID="{F6CB27B1-050F-40B5-9D6D-9F31954E55FD}" presName="bgRect" presStyleLbl="bgShp" presStyleIdx="1" presStyleCnt="4"/>
      <dgm:spPr/>
    </dgm:pt>
    <dgm:pt modelId="{74BFDCF3-56A6-4B98-9F82-92B87D529F48}" type="pres">
      <dgm:prSet presAssocID="{F6CB27B1-050F-40B5-9D6D-9F31954E55FD}"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hat with solid fill"/>
        </a:ext>
      </dgm:extLst>
    </dgm:pt>
    <dgm:pt modelId="{AFC42F0A-6107-4FB4-B4E6-566498FF64A2}" type="pres">
      <dgm:prSet presAssocID="{F6CB27B1-050F-40B5-9D6D-9F31954E55FD}" presName="spaceRect" presStyleCnt="0"/>
      <dgm:spPr/>
    </dgm:pt>
    <dgm:pt modelId="{D9569E0A-8E62-489C-A86F-0340889890CE}" type="pres">
      <dgm:prSet presAssocID="{F6CB27B1-050F-40B5-9D6D-9F31954E55FD}" presName="parTx" presStyleLbl="revTx" presStyleIdx="1" presStyleCnt="4">
        <dgm:presLayoutVars>
          <dgm:chMax val="0"/>
          <dgm:chPref val="0"/>
        </dgm:presLayoutVars>
      </dgm:prSet>
      <dgm:spPr/>
    </dgm:pt>
    <dgm:pt modelId="{7B76948D-3813-41D4-B4DB-A2207D57151C}" type="pres">
      <dgm:prSet presAssocID="{83CD17C2-114A-4C09-B161-1EB410BA064B}" presName="sibTrans" presStyleCnt="0"/>
      <dgm:spPr/>
    </dgm:pt>
    <dgm:pt modelId="{7BF70617-1243-42E2-A4C8-84BED88F7DC4}" type="pres">
      <dgm:prSet presAssocID="{14038910-0926-4746-BC43-150D3DCCD112}" presName="compNode" presStyleCnt="0"/>
      <dgm:spPr/>
    </dgm:pt>
    <dgm:pt modelId="{424F332F-1B73-4F77-8725-03393FD57D53}" type="pres">
      <dgm:prSet presAssocID="{14038910-0926-4746-BC43-150D3DCCD112}" presName="bgRect" presStyleLbl="bgShp" presStyleIdx="2" presStyleCnt="4"/>
      <dgm:spPr/>
    </dgm:pt>
    <dgm:pt modelId="{4E0EDE7B-A826-4D88-8C5A-614EE81D04C3}" type="pres">
      <dgm:prSet presAssocID="{14038910-0926-4746-BC43-150D3DCCD11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ngue Face with Solid Fill"/>
        </a:ext>
      </dgm:extLst>
    </dgm:pt>
    <dgm:pt modelId="{0D457668-262D-4289-8BDB-7DB9B8F7CE20}" type="pres">
      <dgm:prSet presAssocID="{14038910-0926-4746-BC43-150D3DCCD112}" presName="spaceRect" presStyleCnt="0"/>
      <dgm:spPr/>
    </dgm:pt>
    <dgm:pt modelId="{C7B76B93-200B-4701-9CE2-860038B04C74}" type="pres">
      <dgm:prSet presAssocID="{14038910-0926-4746-BC43-150D3DCCD112}" presName="parTx" presStyleLbl="revTx" presStyleIdx="2" presStyleCnt="4">
        <dgm:presLayoutVars>
          <dgm:chMax val="0"/>
          <dgm:chPref val="0"/>
        </dgm:presLayoutVars>
      </dgm:prSet>
      <dgm:spPr/>
    </dgm:pt>
    <dgm:pt modelId="{79B0C598-CC11-6548-8DFC-638882361337}" type="pres">
      <dgm:prSet presAssocID="{883EC12B-E498-41F6-8E83-F85803A7A1BE}" presName="sibTrans" presStyleCnt="0"/>
      <dgm:spPr/>
    </dgm:pt>
    <dgm:pt modelId="{F996BFB6-FC3A-054C-B085-FAC8B09D34F3}" type="pres">
      <dgm:prSet presAssocID="{DDB81695-4D64-484E-B05E-B515DEBF884A}" presName="compNode" presStyleCnt="0"/>
      <dgm:spPr/>
    </dgm:pt>
    <dgm:pt modelId="{73CBAF1A-799E-614A-8DFF-8E57B478A97E}" type="pres">
      <dgm:prSet presAssocID="{DDB81695-4D64-484E-B05E-B515DEBF884A}" presName="bgRect" presStyleLbl="bgShp" presStyleIdx="3" presStyleCnt="4"/>
      <dgm:spPr/>
    </dgm:pt>
    <dgm:pt modelId="{E0A1FF9B-790A-3847-8577-34599FDAD31F}" type="pres">
      <dgm:prSet presAssocID="{DDB81695-4D64-484E-B05E-B515DEBF884A}"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cales of justice with solid fill"/>
        </a:ext>
      </dgm:extLst>
    </dgm:pt>
    <dgm:pt modelId="{6F14D807-39AC-3442-A524-135C06C910B2}" type="pres">
      <dgm:prSet presAssocID="{DDB81695-4D64-484E-B05E-B515DEBF884A}" presName="spaceRect" presStyleCnt="0"/>
      <dgm:spPr/>
    </dgm:pt>
    <dgm:pt modelId="{DB290ECF-499F-724D-BB5D-3A326B2C8EAC}" type="pres">
      <dgm:prSet presAssocID="{DDB81695-4D64-484E-B05E-B515DEBF884A}" presName="parTx" presStyleLbl="revTx" presStyleIdx="3" presStyleCnt="4">
        <dgm:presLayoutVars>
          <dgm:chMax val="0"/>
          <dgm:chPref val="0"/>
        </dgm:presLayoutVars>
      </dgm:prSet>
      <dgm:spPr/>
    </dgm:pt>
  </dgm:ptLst>
  <dgm:cxnLst>
    <dgm:cxn modelId="{D7BF0110-B2B4-7F44-B81A-120C21F247DD}" type="presOf" srcId="{DDB81695-4D64-484E-B05E-B515DEBF884A}" destId="{DB290ECF-499F-724D-BB5D-3A326B2C8EAC}" srcOrd="0" destOrd="0" presId="urn:microsoft.com/office/officeart/2018/2/layout/IconVerticalSolidList"/>
    <dgm:cxn modelId="{1D1ECF11-9DF4-46CD-B343-F30DF06A66B3}" srcId="{01A03F06-5A1F-4602-BB76-3605DCDD8A53}" destId="{57A5E7B5-53FD-4835-85F4-DAF0EB7E5CB8}" srcOrd="0" destOrd="0" parTransId="{C3F90261-2168-4E4A-88FE-0B91DEF8DD2A}" sibTransId="{1FD933C5-A7D8-42EF-BFE2-83914C23515B}"/>
    <dgm:cxn modelId="{2166C839-FDF0-46DD-84E0-E6F7E11E897B}" type="presOf" srcId="{01A03F06-5A1F-4602-BB76-3605DCDD8A53}" destId="{D9D63712-7217-403C-9F27-EACF81922722}" srcOrd="0" destOrd="0" presId="urn:microsoft.com/office/officeart/2018/2/layout/IconVerticalSolidList"/>
    <dgm:cxn modelId="{87660D4D-02A6-4142-83A2-A3E353BF068A}" type="presOf" srcId="{57A5E7B5-53FD-4835-85F4-DAF0EB7E5CB8}" destId="{F21B8012-F93F-431D-94E0-A041D6100155}" srcOrd="0" destOrd="0" presId="urn:microsoft.com/office/officeart/2018/2/layout/IconVerticalSolidList"/>
    <dgm:cxn modelId="{9F7C025A-DB14-4BE7-924F-064FEA4AE780}" srcId="{01A03F06-5A1F-4602-BB76-3605DCDD8A53}" destId="{14038910-0926-4746-BC43-150D3DCCD112}" srcOrd="2" destOrd="0" parTransId="{A40EB637-8C14-49E5-B8E1-AD8943FD9529}" sibTransId="{883EC12B-E498-41F6-8E83-F85803A7A1BE}"/>
    <dgm:cxn modelId="{64A4E577-7C8B-4FBB-8F18-0516CFFEC21B}" type="presOf" srcId="{F6CB27B1-050F-40B5-9D6D-9F31954E55FD}" destId="{D9569E0A-8E62-489C-A86F-0340889890CE}" srcOrd="0" destOrd="0" presId="urn:microsoft.com/office/officeart/2018/2/layout/IconVerticalSolidList"/>
    <dgm:cxn modelId="{8225FBAC-982C-AF4E-8785-724E4029EF40}" srcId="{01A03F06-5A1F-4602-BB76-3605DCDD8A53}" destId="{DDB81695-4D64-484E-B05E-B515DEBF884A}" srcOrd="3" destOrd="0" parTransId="{003B33E7-C7B2-F147-836B-19A60B14E3E2}" sibTransId="{76290365-79B4-184E-8AB7-F945B881F892}"/>
    <dgm:cxn modelId="{5A9738B1-B5D0-4D4D-A4C4-A9CD943CEFFA}" srcId="{01A03F06-5A1F-4602-BB76-3605DCDD8A53}" destId="{F6CB27B1-050F-40B5-9D6D-9F31954E55FD}" srcOrd="1" destOrd="0" parTransId="{CB97B028-45FB-4F50-AFD2-8FF6744B7D4F}" sibTransId="{83CD17C2-114A-4C09-B161-1EB410BA064B}"/>
    <dgm:cxn modelId="{A9ACE6EC-BE40-43FF-97AB-2272E444F61C}" type="presOf" srcId="{14038910-0926-4746-BC43-150D3DCCD112}" destId="{C7B76B93-200B-4701-9CE2-860038B04C74}" srcOrd="0" destOrd="0" presId="urn:microsoft.com/office/officeart/2018/2/layout/IconVerticalSolidList"/>
    <dgm:cxn modelId="{4E97F05D-1B70-4A77-8994-7E911319ACAB}" type="presParOf" srcId="{D9D63712-7217-403C-9F27-EACF81922722}" destId="{C27E16A6-4036-44A9-BBC2-1C806C44961C}" srcOrd="0" destOrd="0" presId="urn:microsoft.com/office/officeart/2018/2/layout/IconVerticalSolidList"/>
    <dgm:cxn modelId="{121EF8A8-30CE-407E-968E-59AE4E6F8653}" type="presParOf" srcId="{C27E16A6-4036-44A9-BBC2-1C806C44961C}" destId="{CE64EC13-6D50-4AC4-8FD9-1F412960C384}" srcOrd="0" destOrd="0" presId="urn:microsoft.com/office/officeart/2018/2/layout/IconVerticalSolidList"/>
    <dgm:cxn modelId="{72778EA9-3070-40F4-ABC2-577D835C413C}" type="presParOf" srcId="{C27E16A6-4036-44A9-BBC2-1C806C44961C}" destId="{B52EFDDF-0814-4B62-A387-388CF1D3296E}" srcOrd="1" destOrd="0" presId="urn:microsoft.com/office/officeart/2018/2/layout/IconVerticalSolidList"/>
    <dgm:cxn modelId="{70853915-059A-4140-AECD-027B2E2BAE93}" type="presParOf" srcId="{C27E16A6-4036-44A9-BBC2-1C806C44961C}" destId="{E25DDDB0-4693-4DEC-827B-C2AAF926DAC0}" srcOrd="2" destOrd="0" presId="urn:microsoft.com/office/officeart/2018/2/layout/IconVerticalSolidList"/>
    <dgm:cxn modelId="{285FD56A-DD61-4135-A969-5FEF482D973B}" type="presParOf" srcId="{C27E16A6-4036-44A9-BBC2-1C806C44961C}" destId="{F21B8012-F93F-431D-94E0-A041D6100155}" srcOrd="3" destOrd="0" presId="urn:microsoft.com/office/officeart/2018/2/layout/IconVerticalSolidList"/>
    <dgm:cxn modelId="{2272450D-1236-4E46-AEDF-77B956D6F675}" type="presParOf" srcId="{D9D63712-7217-403C-9F27-EACF81922722}" destId="{DC05A370-A8AB-471B-B5BC-A5092D4165E9}" srcOrd="1" destOrd="0" presId="urn:microsoft.com/office/officeart/2018/2/layout/IconVerticalSolidList"/>
    <dgm:cxn modelId="{4BA24513-E9B6-4AB6-8F37-A3B653EEE669}" type="presParOf" srcId="{D9D63712-7217-403C-9F27-EACF81922722}" destId="{512E2173-0E66-4AB2-A41D-70538D20ECFC}" srcOrd="2" destOrd="0" presId="urn:microsoft.com/office/officeart/2018/2/layout/IconVerticalSolidList"/>
    <dgm:cxn modelId="{81239539-2E47-4CA8-A525-BA2FD334CFCF}" type="presParOf" srcId="{512E2173-0E66-4AB2-A41D-70538D20ECFC}" destId="{9886CB75-DF65-4A54-B12F-781DFB333404}" srcOrd="0" destOrd="0" presId="urn:microsoft.com/office/officeart/2018/2/layout/IconVerticalSolidList"/>
    <dgm:cxn modelId="{11ADCA80-8D7F-4D5E-B293-78840C871B9F}" type="presParOf" srcId="{512E2173-0E66-4AB2-A41D-70538D20ECFC}" destId="{74BFDCF3-56A6-4B98-9F82-92B87D529F48}" srcOrd="1" destOrd="0" presId="urn:microsoft.com/office/officeart/2018/2/layout/IconVerticalSolidList"/>
    <dgm:cxn modelId="{68A81C86-B750-4F19-898C-72D22AB02DD7}" type="presParOf" srcId="{512E2173-0E66-4AB2-A41D-70538D20ECFC}" destId="{AFC42F0A-6107-4FB4-B4E6-566498FF64A2}" srcOrd="2" destOrd="0" presId="urn:microsoft.com/office/officeart/2018/2/layout/IconVerticalSolidList"/>
    <dgm:cxn modelId="{30344BCD-06F9-47EE-8C38-0338590C216A}" type="presParOf" srcId="{512E2173-0E66-4AB2-A41D-70538D20ECFC}" destId="{D9569E0A-8E62-489C-A86F-0340889890CE}" srcOrd="3" destOrd="0" presId="urn:microsoft.com/office/officeart/2018/2/layout/IconVerticalSolidList"/>
    <dgm:cxn modelId="{396F9119-8BB7-447C-83D3-7E73BB010669}" type="presParOf" srcId="{D9D63712-7217-403C-9F27-EACF81922722}" destId="{7B76948D-3813-41D4-B4DB-A2207D57151C}" srcOrd="3" destOrd="0" presId="urn:microsoft.com/office/officeart/2018/2/layout/IconVerticalSolidList"/>
    <dgm:cxn modelId="{692EE3BF-2669-4637-B1CF-68853834A43F}" type="presParOf" srcId="{D9D63712-7217-403C-9F27-EACF81922722}" destId="{7BF70617-1243-42E2-A4C8-84BED88F7DC4}" srcOrd="4" destOrd="0" presId="urn:microsoft.com/office/officeart/2018/2/layout/IconVerticalSolidList"/>
    <dgm:cxn modelId="{B797162A-FE2D-4E32-980A-CB8022046C60}" type="presParOf" srcId="{7BF70617-1243-42E2-A4C8-84BED88F7DC4}" destId="{424F332F-1B73-4F77-8725-03393FD57D53}" srcOrd="0" destOrd="0" presId="urn:microsoft.com/office/officeart/2018/2/layout/IconVerticalSolidList"/>
    <dgm:cxn modelId="{EBB48F41-7665-43B3-BFEA-595333AE36F8}" type="presParOf" srcId="{7BF70617-1243-42E2-A4C8-84BED88F7DC4}" destId="{4E0EDE7B-A826-4D88-8C5A-614EE81D04C3}" srcOrd="1" destOrd="0" presId="urn:microsoft.com/office/officeart/2018/2/layout/IconVerticalSolidList"/>
    <dgm:cxn modelId="{252D3DA8-47CC-41F0-9C81-3905C06427BF}" type="presParOf" srcId="{7BF70617-1243-42E2-A4C8-84BED88F7DC4}" destId="{0D457668-262D-4289-8BDB-7DB9B8F7CE20}" srcOrd="2" destOrd="0" presId="urn:microsoft.com/office/officeart/2018/2/layout/IconVerticalSolidList"/>
    <dgm:cxn modelId="{A9C63682-0BAB-4F78-9BBF-496E8AD560C0}" type="presParOf" srcId="{7BF70617-1243-42E2-A4C8-84BED88F7DC4}" destId="{C7B76B93-200B-4701-9CE2-860038B04C74}" srcOrd="3" destOrd="0" presId="urn:microsoft.com/office/officeart/2018/2/layout/IconVerticalSolidList"/>
    <dgm:cxn modelId="{96664522-BCFA-984A-B45B-0E0BB720234B}" type="presParOf" srcId="{D9D63712-7217-403C-9F27-EACF81922722}" destId="{79B0C598-CC11-6548-8DFC-638882361337}" srcOrd="5" destOrd="0" presId="urn:microsoft.com/office/officeart/2018/2/layout/IconVerticalSolidList"/>
    <dgm:cxn modelId="{70B16153-AB6F-0943-A43D-804B0A135700}" type="presParOf" srcId="{D9D63712-7217-403C-9F27-EACF81922722}" destId="{F996BFB6-FC3A-054C-B085-FAC8B09D34F3}" srcOrd="6" destOrd="0" presId="urn:microsoft.com/office/officeart/2018/2/layout/IconVerticalSolidList"/>
    <dgm:cxn modelId="{DFE16945-8F62-F540-85CC-6969C17C3A5E}" type="presParOf" srcId="{F996BFB6-FC3A-054C-B085-FAC8B09D34F3}" destId="{73CBAF1A-799E-614A-8DFF-8E57B478A97E}" srcOrd="0" destOrd="0" presId="urn:microsoft.com/office/officeart/2018/2/layout/IconVerticalSolidList"/>
    <dgm:cxn modelId="{CB9D9EAD-E5D1-224B-A29C-5A088E5B8503}" type="presParOf" srcId="{F996BFB6-FC3A-054C-B085-FAC8B09D34F3}" destId="{E0A1FF9B-790A-3847-8577-34599FDAD31F}" srcOrd="1" destOrd="0" presId="urn:microsoft.com/office/officeart/2018/2/layout/IconVerticalSolidList"/>
    <dgm:cxn modelId="{D56C9296-467C-7C45-B028-C31270883DBC}" type="presParOf" srcId="{F996BFB6-FC3A-054C-B085-FAC8B09D34F3}" destId="{6F14D807-39AC-3442-A524-135C06C910B2}" srcOrd="2" destOrd="0" presId="urn:microsoft.com/office/officeart/2018/2/layout/IconVerticalSolidList"/>
    <dgm:cxn modelId="{92D7DFDF-C2E1-5142-988F-169E137022AA}" type="presParOf" srcId="{F996BFB6-FC3A-054C-B085-FAC8B09D34F3}" destId="{DB290ECF-499F-724D-BB5D-3A326B2C8EA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64EC13-6D50-4AC4-8FD9-1F412960C384}">
      <dsp:nvSpPr>
        <dsp:cNvPr id="0" name=""/>
        <dsp:cNvSpPr/>
      </dsp:nvSpPr>
      <dsp:spPr>
        <a:xfrm>
          <a:off x="0" y="1370"/>
          <a:ext cx="8520600" cy="6947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2EFDDF-0814-4B62-A387-388CF1D3296E}">
      <dsp:nvSpPr>
        <dsp:cNvPr id="0" name=""/>
        <dsp:cNvSpPr/>
      </dsp:nvSpPr>
      <dsp:spPr>
        <a:xfrm>
          <a:off x="210155" y="157684"/>
          <a:ext cx="382100" cy="3821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1B8012-F93F-431D-94E0-A041D6100155}">
      <dsp:nvSpPr>
        <dsp:cNvPr id="0" name=""/>
        <dsp:cNvSpPr/>
      </dsp:nvSpPr>
      <dsp:spPr>
        <a:xfrm>
          <a:off x="802410" y="1370"/>
          <a:ext cx="7718189" cy="694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525" tIns="73525" rIns="73525" bIns="73525" numCol="1" spcCol="1270" anchor="ctr" anchorCtr="0">
          <a:noAutofit/>
        </a:bodyPr>
        <a:lstStyle/>
        <a:p>
          <a:pPr marL="0" lvl="0" indent="0" algn="l" defTabSz="977900">
            <a:lnSpc>
              <a:spcPct val="100000"/>
            </a:lnSpc>
            <a:spcBef>
              <a:spcPct val="0"/>
            </a:spcBef>
            <a:spcAft>
              <a:spcPct val="35000"/>
            </a:spcAft>
            <a:buNone/>
          </a:pPr>
          <a:r>
            <a:rPr lang="en-US" sz="2200" b="0" i="0" kern="1200" dirty="0">
              <a:solidFill>
                <a:schemeClr val="bg2"/>
              </a:solidFill>
            </a:rPr>
            <a:t>Simple: </a:t>
          </a:r>
          <a:r>
            <a:rPr lang="en-US" sz="2200" b="1" i="0" kern="1200" dirty="0">
              <a:solidFill>
                <a:schemeClr val="bg2"/>
              </a:solidFill>
            </a:rPr>
            <a:t>repeat</a:t>
          </a:r>
          <a:r>
            <a:rPr lang="en-US" sz="2200" b="0" i="0" kern="1200" dirty="0">
              <a:solidFill>
                <a:schemeClr val="bg2"/>
              </a:solidFill>
            </a:rPr>
            <a:t> back what you heard</a:t>
          </a:r>
          <a:endParaRPr lang="en-US" sz="2200" kern="1200" dirty="0">
            <a:solidFill>
              <a:schemeClr val="bg2"/>
            </a:solidFill>
          </a:endParaRPr>
        </a:p>
      </dsp:txBody>
      <dsp:txXfrm>
        <a:off x="802410" y="1370"/>
        <a:ext cx="7718189" cy="694728"/>
      </dsp:txXfrm>
    </dsp:sp>
    <dsp:sp modelId="{9886CB75-DF65-4A54-B12F-781DFB333404}">
      <dsp:nvSpPr>
        <dsp:cNvPr id="0" name=""/>
        <dsp:cNvSpPr/>
      </dsp:nvSpPr>
      <dsp:spPr>
        <a:xfrm>
          <a:off x="0" y="869780"/>
          <a:ext cx="8520600" cy="6947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BFDCF3-56A6-4B98-9F82-92B87D529F48}">
      <dsp:nvSpPr>
        <dsp:cNvPr id="0" name=""/>
        <dsp:cNvSpPr/>
      </dsp:nvSpPr>
      <dsp:spPr>
        <a:xfrm>
          <a:off x="210155" y="1026094"/>
          <a:ext cx="382100" cy="3821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9569E0A-8E62-489C-A86F-0340889890CE}">
      <dsp:nvSpPr>
        <dsp:cNvPr id="0" name=""/>
        <dsp:cNvSpPr/>
      </dsp:nvSpPr>
      <dsp:spPr>
        <a:xfrm>
          <a:off x="802410" y="869780"/>
          <a:ext cx="7718189" cy="694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525" tIns="73525" rIns="73525" bIns="73525" numCol="1" spcCol="1270" anchor="ctr" anchorCtr="0">
          <a:noAutofit/>
        </a:bodyPr>
        <a:lstStyle/>
        <a:p>
          <a:pPr marL="0" lvl="0" indent="0" algn="l" defTabSz="977900">
            <a:lnSpc>
              <a:spcPct val="100000"/>
            </a:lnSpc>
            <a:spcBef>
              <a:spcPct val="0"/>
            </a:spcBef>
            <a:spcAft>
              <a:spcPct val="35000"/>
            </a:spcAft>
            <a:buNone/>
          </a:pPr>
          <a:r>
            <a:rPr lang="en-US" sz="2200" b="0" i="0" kern="1200" dirty="0">
              <a:solidFill>
                <a:schemeClr val="bg2"/>
              </a:solidFill>
            </a:rPr>
            <a:t>Complex: reflect the “gist” or overall </a:t>
          </a:r>
          <a:r>
            <a:rPr lang="en-US" sz="2200" b="1" i="0" kern="1200" dirty="0">
              <a:solidFill>
                <a:schemeClr val="bg2"/>
              </a:solidFill>
            </a:rPr>
            <a:t>meaning</a:t>
          </a:r>
          <a:endParaRPr lang="en-US" sz="2200" kern="1200" dirty="0">
            <a:solidFill>
              <a:schemeClr val="bg2"/>
            </a:solidFill>
          </a:endParaRPr>
        </a:p>
      </dsp:txBody>
      <dsp:txXfrm>
        <a:off x="802410" y="869780"/>
        <a:ext cx="7718189" cy="694728"/>
      </dsp:txXfrm>
    </dsp:sp>
    <dsp:sp modelId="{424F332F-1B73-4F77-8725-03393FD57D53}">
      <dsp:nvSpPr>
        <dsp:cNvPr id="0" name=""/>
        <dsp:cNvSpPr/>
      </dsp:nvSpPr>
      <dsp:spPr>
        <a:xfrm>
          <a:off x="0" y="1738191"/>
          <a:ext cx="8520600" cy="6947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0EDE7B-A826-4D88-8C5A-614EE81D04C3}">
      <dsp:nvSpPr>
        <dsp:cNvPr id="0" name=""/>
        <dsp:cNvSpPr/>
      </dsp:nvSpPr>
      <dsp:spPr>
        <a:xfrm>
          <a:off x="210155" y="1894504"/>
          <a:ext cx="382100" cy="3821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B76B93-200B-4701-9CE2-860038B04C74}">
      <dsp:nvSpPr>
        <dsp:cNvPr id="0" name=""/>
        <dsp:cNvSpPr/>
      </dsp:nvSpPr>
      <dsp:spPr>
        <a:xfrm>
          <a:off x="802410" y="1738191"/>
          <a:ext cx="7718189" cy="694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525" tIns="73525" rIns="73525" bIns="73525" numCol="1" spcCol="1270" anchor="ctr" anchorCtr="0">
          <a:noAutofit/>
        </a:bodyPr>
        <a:lstStyle/>
        <a:p>
          <a:pPr marL="0" lvl="0" indent="0" algn="l" defTabSz="977900">
            <a:lnSpc>
              <a:spcPct val="100000"/>
            </a:lnSpc>
            <a:spcBef>
              <a:spcPct val="0"/>
            </a:spcBef>
            <a:spcAft>
              <a:spcPct val="35000"/>
            </a:spcAft>
            <a:buNone/>
          </a:pPr>
          <a:r>
            <a:rPr lang="en-US" sz="2200" b="0" i="0" kern="1200" dirty="0">
              <a:solidFill>
                <a:schemeClr val="bg2"/>
              </a:solidFill>
            </a:rPr>
            <a:t>Feeling: name the </a:t>
          </a:r>
          <a:r>
            <a:rPr lang="en-US" sz="2200" b="1" i="0" kern="1200" dirty="0">
              <a:solidFill>
                <a:schemeClr val="bg2"/>
              </a:solidFill>
            </a:rPr>
            <a:t>emotion</a:t>
          </a:r>
          <a:r>
            <a:rPr lang="en-US" sz="2200" b="0" i="0" kern="1200" dirty="0">
              <a:solidFill>
                <a:schemeClr val="bg2"/>
              </a:solidFill>
            </a:rPr>
            <a:t> you’re hearing</a:t>
          </a:r>
          <a:endParaRPr lang="en-US" sz="2200" kern="1200" dirty="0">
            <a:solidFill>
              <a:schemeClr val="bg2"/>
            </a:solidFill>
          </a:endParaRPr>
        </a:p>
      </dsp:txBody>
      <dsp:txXfrm>
        <a:off x="802410" y="1738191"/>
        <a:ext cx="7718189" cy="694728"/>
      </dsp:txXfrm>
    </dsp:sp>
    <dsp:sp modelId="{73CBAF1A-799E-614A-8DFF-8E57B478A97E}">
      <dsp:nvSpPr>
        <dsp:cNvPr id="0" name=""/>
        <dsp:cNvSpPr/>
      </dsp:nvSpPr>
      <dsp:spPr>
        <a:xfrm>
          <a:off x="0" y="2606601"/>
          <a:ext cx="8520600" cy="6947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A1FF9B-790A-3847-8577-34599FDAD31F}">
      <dsp:nvSpPr>
        <dsp:cNvPr id="0" name=""/>
        <dsp:cNvSpPr/>
      </dsp:nvSpPr>
      <dsp:spPr>
        <a:xfrm>
          <a:off x="210155" y="2762914"/>
          <a:ext cx="382100" cy="38210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290ECF-499F-724D-BB5D-3A326B2C8EAC}">
      <dsp:nvSpPr>
        <dsp:cNvPr id="0" name=""/>
        <dsp:cNvSpPr/>
      </dsp:nvSpPr>
      <dsp:spPr>
        <a:xfrm>
          <a:off x="802410" y="2606601"/>
          <a:ext cx="7718189" cy="694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525" tIns="73525" rIns="73525" bIns="73525" numCol="1" spcCol="1270" anchor="ctr" anchorCtr="0">
          <a:noAutofit/>
        </a:bodyPr>
        <a:lstStyle/>
        <a:p>
          <a:pPr marL="0" lvl="0" indent="0" algn="l" defTabSz="977900">
            <a:lnSpc>
              <a:spcPct val="100000"/>
            </a:lnSpc>
            <a:spcBef>
              <a:spcPct val="0"/>
            </a:spcBef>
            <a:spcAft>
              <a:spcPct val="35000"/>
            </a:spcAft>
            <a:buNone/>
          </a:pPr>
          <a:r>
            <a:rPr lang="en-US" sz="2200" kern="1200" dirty="0">
              <a:solidFill>
                <a:schemeClr val="bg2"/>
              </a:solidFill>
            </a:rPr>
            <a:t>2-sided: On the one hand... but on the other...</a:t>
          </a:r>
        </a:p>
      </dsp:txBody>
      <dsp:txXfrm>
        <a:off x="802410" y="2606601"/>
        <a:ext cx="7718189" cy="69472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9435422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DO NOT CHANGE THE FORMAT OF THIS TEMPLATE.</a:t>
            </a:r>
            <a:r>
              <a:rPr lang="en-US" sz="1200" baseline="0" dirty="0">
                <a:latin typeface="Arial" panose="020B0604020202020204" pitchFamily="34" charset="0"/>
                <a:cs typeface="Arial" panose="020B0604020202020204" pitchFamily="34" charset="0"/>
              </a:rPr>
              <a:t> If you are creating MHTTC-branded slides, you must use this template or one of the other approved templates in the Shared Folder.</a:t>
            </a:r>
            <a:r>
              <a:rPr lang="en-US" sz="1200" dirty="0">
                <a:latin typeface="Arial" panose="020B0604020202020204" pitchFamily="34" charset="0"/>
                <a:cs typeface="Arial" panose="020B0604020202020204" pitchFamily="34" charset="0"/>
              </a:rPr>
              <a:t>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847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Even though that mom was so warm and encouraging, I don’t think that Simone was feeling understood, confident, or in control during that conversation</a:t>
            </a:r>
          </a:p>
        </p:txBody>
      </p:sp>
    </p:spTree>
    <p:extLst>
      <p:ext uri="{BB962C8B-B14F-4D97-AF65-F5344CB8AC3E}">
        <p14:creationId xmlns:p14="http://schemas.microsoft.com/office/powerpoint/2010/main" val="4085017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733718f4a4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733718f4a4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if now you’re feeling self-conscious about your RR, I’m here to show you that there is another way. Today I’m going to share a couple tools with you that you can use to help your child feel understood, confident, and in control. These are all techniques that can feel a little awkward to the first time you try it, but over time they become very natural. And by the way I do this with my own kids. </a:t>
            </a:r>
            <a:endParaRPr dirty="0"/>
          </a:p>
        </p:txBody>
      </p:sp>
    </p:spTree>
    <p:extLst>
      <p:ext uri="{BB962C8B-B14F-4D97-AF65-F5344CB8AC3E}">
        <p14:creationId xmlns:p14="http://schemas.microsoft.com/office/powerpoint/2010/main" val="1973387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733718f4a4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733718f4a4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Reflections are a simple action someone can do to “mirror” what the individual is feeling back to them. Reflections show that we can listen – REALLY listen – </a:t>
            </a:r>
            <a:r>
              <a:rPr lang="en" dirty="0" err="1"/>
              <a:t>withou</a:t>
            </a:r>
            <a:r>
              <a:rPr lang="en-US" dirty="0"/>
              <a:t>t</a:t>
            </a:r>
            <a:r>
              <a:rPr lang="en" dirty="0"/>
              <a:t> focusing on what we want to say next or trying to cut off a conversation because it makes us nervous or mad. Actually, when someone make you nervous or mad, reflections become an especially useful way to slow down and change lanes.</a:t>
            </a:r>
            <a:endParaRPr dirty="0"/>
          </a:p>
        </p:txBody>
      </p:sp>
    </p:spTree>
    <p:extLst>
      <p:ext uri="{BB962C8B-B14F-4D97-AF65-F5344CB8AC3E}">
        <p14:creationId xmlns:p14="http://schemas.microsoft.com/office/powerpoint/2010/main" val="2748738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9105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384694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096000" cy="3429000"/>
          </a:xfrm>
        </p:spPr>
      </p:sp>
      <p:sp>
        <p:nvSpPr>
          <p:cNvPr id="3" name="Notes Placeholder 2"/>
          <p:cNvSpPr>
            <a:spLocks noGrp="1"/>
          </p:cNvSpPr>
          <p:nvPr>
            <p:ph type="body" idx="1"/>
          </p:nvPr>
        </p:nvSpPr>
        <p:spPr/>
        <p:txBody>
          <a:bodyPr/>
          <a:lstStyle/>
          <a:p>
            <a:r>
              <a:rPr lang="en-US" dirty="0"/>
              <a:t>You might worry that using a reflection will make it seem like you’re agreeing with or accepting the other person’s version as the “whole truth.” But a reflection won’t do that – you’re simply showing that you’re interested in hearing side of the story, even if your perspective is different. </a:t>
            </a:r>
          </a:p>
        </p:txBody>
      </p:sp>
    </p:spTree>
    <p:extLst>
      <p:ext uri="{BB962C8B-B14F-4D97-AF65-F5344CB8AC3E}">
        <p14:creationId xmlns:p14="http://schemas.microsoft.com/office/powerpoint/2010/main" val="3168661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6680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733718f4a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733718f4a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latin typeface="Times New Roman"/>
                <a:ea typeface="Times New Roman"/>
                <a:cs typeface="Times New Roman"/>
                <a:sym typeface="Times New Roman"/>
              </a:rPr>
              <a:t> </a:t>
            </a:r>
            <a:endParaRPr sz="1200"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dirty="0">
                <a:latin typeface="Times New Roman"/>
                <a:ea typeface="Times New Roman"/>
                <a:cs typeface="Times New Roman"/>
                <a:sym typeface="Times New Roman"/>
              </a:rPr>
              <a:t>Asking nonjudgmental questions shows that you respect and want to hear their perspective.</a:t>
            </a:r>
            <a:endParaRPr sz="1200" dirty="0">
              <a:latin typeface="Times New Roman"/>
              <a:ea typeface="Times New Roman"/>
              <a:cs typeface="Times New Roman"/>
              <a:sym typeface="Times New Roman"/>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82699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are NOT “</a:t>
            </a:r>
            <a:r>
              <a:rPr lang="en-US" dirty="0" err="1"/>
              <a:t>socratic</a:t>
            </a:r>
            <a:r>
              <a:rPr lang="en-US" dirty="0"/>
              <a:t>” questions that you are asking to prove a point. In order for this to work, you have to be coming from a place of genuine curiosity.</a:t>
            </a:r>
          </a:p>
        </p:txBody>
      </p:sp>
    </p:spTree>
    <p:extLst>
      <p:ext uri="{BB962C8B-B14F-4D97-AF65-F5344CB8AC3E}">
        <p14:creationId xmlns:p14="http://schemas.microsoft.com/office/powerpoint/2010/main" val="3304300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7356e3295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7356e3295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imagine you need to have a conversation about whether IP has been attending therapy appointments and taking medications that their doctor prescribed. Not a fun conversation. Start with a no-judgment, open-ended question to get them talking. Remember, we want them to feel understood, confident, in control. They won’t feel understood until they have a chance to let us know, from their own perspective, what’s going on.</a:t>
            </a:r>
            <a:endParaRPr dirty="0"/>
          </a:p>
        </p:txBody>
      </p:sp>
    </p:spTree>
    <p:extLst>
      <p:ext uri="{BB962C8B-B14F-4D97-AF65-F5344CB8AC3E}">
        <p14:creationId xmlns:p14="http://schemas.microsoft.com/office/powerpoint/2010/main" val="1852559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use acknowledgment slide on the 2</a:t>
            </a:r>
            <a:r>
              <a:rPr lang="en-US" baseline="30000" dirty="0"/>
              <a:t>nd</a:t>
            </a:r>
            <a:r>
              <a:rPr lang="en-US" dirty="0"/>
              <a:t> slide and add your center’s information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044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7751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768358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BY the way I’ve listened to Simone have this basic conversation with maybe 20 people – her enthusiasm here  is 100% real here. Often the conversation ends with her kind of getting a little annoyed and going, “Okay, well, I’ll think about that I guess.”</a:t>
            </a:r>
          </a:p>
        </p:txBody>
      </p:sp>
    </p:spTree>
    <p:extLst>
      <p:ext uri="{BB962C8B-B14F-4D97-AF65-F5344CB8AC3E}">
        <p14:creationId xmlns:p14="http://schemas.microsoft.com/office/powerpoint/2010/main" val="2878166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1515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2767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2739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5093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5825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9920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20122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Always use Language Matters graphic as your third slide.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361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7071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Have you heard of MI before this?</a:t>
            </a:r>
          </a:p>
          <a:p>
            <a:pPr marL="158750" indent="0">
              <a:buNone/>
            </a:pPr>
            <a:endParaRPr lang="en-US" dirty="0"/>
          </a:p>
        </p:txBody>
      </p:sp>
    </p:spTree>
    <p:extLst>
      <p:ext uri="{BB962C8B-B14F-4D97-AF65-F5344CB8AC3E}">
        <p14:creationId xmlns:p14="http://schemas.microsoft.com/office/powerpoint/2010/main" val="799584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Have you heard of MI before this?</a:t>
            </a:r>
          </a:p>
          <a:p>
            <a:pPr marL="158750" indent="0">
              <a:buNone/>
            </a:pPr>
            <a:endParaRPr lang="en-US" dirty="0"/>
          </a:p>
        </p:txBody>
      </p:sp>
    </p:spTree>
    <p:extLst>
      <p:ext uri="{BB962C8B-B14F-4D97-AF65-F5344CB8AC3E}">
        <p14:creationId xmlns:p14="http://schemas.microsoft.com/office/powerpoint/2010/main" val="4106323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727e8f9e35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727e8f9e35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 lot of parents carry around this shame about not being able to control their teen or young adult child. If you get anything out of this talk, I hope it’s this: let that shame go. You can’t control them. The best you can do is to be the kind of person who they might actually want to take advice and guidance from. </a:t>
            </a:r>
            <a:endParaRPr dirty="0"/>
          </a:p>
        </p:txBody>
      </p:sp>
    </p:spTree>
    <p:extLst>
      <p:ext uri="{BB962C8B-B14F-4D97-AF65-F5344CB8AC3E}">
        <p14:creationId xmlns:p14="http://schemas.microsoft.com/office/powerpoint/2010/main" val="3211173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1625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 me set this up for you. When we work with parents, one of our teaching tools is called a “real play.” In a real play, we tell parents about a real dilemma that we’re facing or a goal we’re trying to reach. We ask the parent to do their best at trying to help us resolve the dilemma, and we respond to them authentically – whatever happens, happens. The audio you’re about to hear is from a mom who was about to start MI training, and she’s talking to Simone, who is one of my colleagues and currently a PhD student at Georgia state.</a:t>
            </a:r>
          </a:p>
        </p:txBody>
      </p:sp>
    </p:spTree>
    <p:extLst>
      <p:ext uri="{BB962C8B-B14F-4D97-AF65-F5344CB8AC3E}">
        <p14:creationId xmlns:p14="http://schemas.microsoft.com/office/powerpoint/2010/main" val="355545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b="0" i="0">
                <a:latin typeface="Arial" panose="020B0604020202020204" pitchFamily="34" charset="0"/>
                <a:cs typeface="Arial" panose="020B0604020202020204" pitchFamily="34" charset="0"/>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dirty="0"/>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b="0" i="0">
                <a:latin typeface="Arial" panose="020B0604020202020204" pitchFamily="34" charset="0"/>
                <a:cs typeface="Arial" panose="020B0604020202020204" pitchFamily="34" charset="0"/>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F5406E-B8C1-4040-993A-BC0B09586385}"/>
              </a:ext>
            </a:extLst>
          </p:cNvPr>
          <p:cNvSpPr/>
          <p:nvPr userDrawn="1"/>
        </p:nvSpPr>
        <p:spPr>
          <a:xfrm>
            <a:off x="0" y="933927"/>
            <a:ext cx="9138104" cy="4209574"/>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  </a:t>
            </a:r>
          </a:p>
        </p:txBody>
      </p:sp>
      <p:sp>
        <p:nvSpPr>
          <p:cNvPr id="2" name="Title 1"/>
          <p:cNvSpPr>
            <a:spLocks noGrp="1"/>
          </p:cNvSpPr>
          <p:nvPr>
            <p:ph type="ctrTitle"/>
          </p:nvPr>
        </p:nvSpPr>
        <p:spPr>
          <a:xfrm>
            <a:off x="614916" y="135565"/>
            <a:ext cx="7772400" cy="959078"/>
          </a:xfrm>
        </p:spPr>
        <p:txBody>
          <a:bodyPr anchor="b">
            <a:normAutofit/>
          </a:bodyPr>
          <a:lstStyle>
            <a:lvl1pPr algn="ctr">
              <a:lnSpc>
                <a:spcPct val="100000"/>
              </a:lnSpc>
              <a:defRPr sz="330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1143000" y="1300362"/>
            <a:ext cx="6858000" cy="1024139"/>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Presenter Name</a:t>
            </a:r>
          </a:p>
          <a:p>
            <a:r>
              <a:rPr lang="en-US" dirty="0"/>
              <a:t>Organization</a:t>
            </a:r>
          </a:p>
          <a:p>
            <a:r>
              <a:rPr lang="en-US" dirty="0"/>
              <a:t>Date</a:t>
            </a:r>
          </a:p>
        </p:txBody>
      </p:sp>
      <p:sp>
        <p:nvSpPr>
          <p:cNvPr id="12" name="Rectangle 7">
            <a:extLst>
              <a:ext uri="{FF2B5EF4-FFF2-40B4-BE49-F238E27FC236}">
                <a16:creationId xmlns:a16="http://schemas.microsoft.com/office/drawing/2014/main" id="{41F719E8-F0D6-0140-882E-E096AABE372B}"/>
              </a:ext>
            </a:extLst>
          </p:cNvPr>
          <p:cNvSpPr/>
          <p:nvPr userDrawn="1"/>
        </p:nvSpPr>
        <p:spPr>
          <a:xfrm flipH="1">
            <a:off x="-1" y="3427914"/>
            <a:ext cx="4288221" cy="1715586"/>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  </a:t>
            </a:r>
          </a:p>
        </p:txBody>
      </p:sp>
      <p:pic>
        <p:nvPicPr>
          <p:cNvPr id="10" name="Picture 9">
            <a:extLst>
              <a:ext uri="{FF2B5EF4-FFF2-40B4-BE49-F238E27FC236}">
                <a16:creationId xmlns:a16="http://schemas.microsoft.com/office/drawing/2014/main" id="{4A63CBC9-E20A-8245-99BD-DB605651B0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6930" y="4780510"/>
            <a:ext cx="1156949" cy="292059"/>
          </a:xfrm>
          <a:prstGeom prst="rect">
            <a:avLst/>
          </a:prstGeom>
        </p:spPr>
      </p:pic>
      <p:pic>
        <p:nvPicPr>
          <p:cNvPr id="9" name="Picture 8">
            <a:extLst>
              <a:ext uri="{FF2B5EF4-FFF2-40B4-BE49-F238E27FC236}">
                <a16:creationId xmlns:a16="http://schemas.microsoft.com/office/drawing/2014/main" id="{E44A5ACE-9C0F-2B4A-8CC3-93D68996E4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590334" y="4178803"/>
            <a:ext cx="1543016" cy="41238"/>
          </a:xfrm>
          <a:prstGeom prst="rect">
            <a:avLst/>
          </a:prstGeom>
        </p:spPr>
      </p:pic>
    </p:spTree>
    <p:extLst>
      <p:ext uri="{BB962C8B-B14F-4D97-AF65-F5344CB8AC3E}">
        <p14:creationId xmlns:p14="http://schemas.microsoft.com/office/powerpoint/2010/main" val="2527776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0" name="Rectangle 7">
            <a:extLst>
              <a:ext uri="{FF2B5EF4-FFF2-40B4-BE49-F238E27FC236}">
                <a16:creationId xmlns:a16="http://schemas.microsoft.com/office/drawing/2014/main" id="{2CA79F07-E3D7-7345-AB58-6D7D8ACAA00B}"/>
              </a:ext>
            </a:extLst>
          </p:cNvPr>
          <p:cNvSpPr/>
          <p:nvPr userDrawn="1"/>
        </p:nvSpPr>
        <p:spPr>
          <a:xfrm>
            <a:off x="0" y="933927"/>
            <a:ext cx="9138104" cy="4209574"/>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10" name="Picture 9">
            <a:extLst>
              <a:ext uri="{FF2B5EF4-FFF2-40B4-BE49-F238E27FC236}">
                <a16:creationId xmlns:a16="http://schemas.microsoft.com/office/drawing/2014/main" id="{AA0C38B9-B43F-E84C-8019-A94D0F859C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347" y="4659848"/>
            <a:ext cx="1156949" cy="292059"/>
          </a:xfrm>
          <a:prstGeom prst="rect">
            <a:avLst/>
          </a:prstGeom>
        </p:spPr>
      </p:pic>
      <p:sp>
        <p:nvSpPr>
          <p:cNvPr id="31" name="Rectangle 7">
            <a:extLst>
              <a:ext uri="{FF2B5EF4-FFF2-40B4-BE49-F238E27FC236}">
                <a16:creationId xmlns:a16="http://schemas.microsoft.com/office/drawing/2014/main" id="{C7310555-3852-C94F-989F-E3FE25524CBB}"/>
              </a:ext>
            </a:extLst>
          </p:cNvPr>
          <p:cNvSpPr/>
          <p:nvPr userDrawn="1"/>
        </p:nvSpPr>
        <p:spPr>
          <a:xfrm flipH="1">
            <a:off x="-1" y="3427914"/>
            <a:ext cx="4288221" cy="1715586"/>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  </a:t>
            </a:r>
          </a:p>
        </p:txBody>
      </p:sp>
      <p:pic>
        <p:nvPicPr>
          <p:cNvPr id="32" name="Picture 31">
            <a:extLst>
              <a:ext uri="{FF2B5EF4-FFF2-40B4-BE49-F238E27FC236}">
                <a16:creationId xmlns:a16="http://schemas.microsoft.com/office/drawing/2014/main" id="{5AB9D514-6C77-C94E-AEF3-C25EE1867A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590334" y="4178803"/>
            <a:ext cx="1543016" cy="41238"/>
          </a:xfrm>
          <a:prstGeom prst="rect">
            <a:avLst/>
          </a:prstGeom>
        </p:spPr>
      </p:pic>
      <p:pic>
        <p:nvPicPr>
          <p:cNvPr id="29" name="Picture 28">
            <a:extLst>
              <a:ext uri="{FF2B5EF4-FFF2-40B4-BE49-F238E27FC236}">
                <a16:creationId xmlns:a16="http://schemas.microsoft.com/office/drawing/2014/main" id="{1B819AD6-A282-3943-A36E-542D60E0CA2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3888" y="163335"/>
            <a:ext cx="3203047" cy="555172"/>
          </a:xfrm>
          <a:prstGeom prst="rect">
            <a:avLst/>
          </a:prstGeom>
        </p:spPr>
      </p:pic>
    </p:spTree>
    <p:extLst>
      <p:ext uri="{BB962C8B-B14F-4D97-AF65-F5344CB8AC3E}">
        <p14:creationId xmlns:p14="http://schemas.microsoft.com/office/powerpoint/2010/main" val="2429937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alpha val="39000"/>
          </a:schemeClr>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2480DC8-84AF-9940-98C4-E967F6EA00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590334" y="4178803"/>
            <a:ext cx="1543016" cy="41238"/>
          </a:xfrm>
          <a:prstGeom prst="rect">
            <a:avLst/>
          </a:prstGeom>
        </p:spPr>
      </p:pic>
      <p:pic>
        <p:nvPicPr>
          <p:cNvPr id="11" name="Picture Placeholder 7">
            <a:extLst>
              <a:ext uri="{FF2B5EF4-FFF2-40B4-BE49-F238E27FC236}">
                <a16:creationId xmlns:a16="http://schemas.microsoft.com/office/drawing/2014/main" id="{2F287230-7AF8-C343-930D-03259317BE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9926" y="360914"/>
            <a:ext cx="8633938" cy="4706386"/>
          </a:xfrm>
          <a:prstGeom prst="rect">
            <a:avLst/>
          </a:prstGeom>
        </p:spPr>
      </p:pic>
    </p:spTree>
    <p:extLst>
      <p:ext uri="{BB962C8B-B14F-4D97-AF65-F5344CB8AC3E}">
        <p14:creationId xmlns:p14="http://schemas.microsoft.com/office/powerpoint/2010/main" val="854232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00427"/>
            <a:ext cx="7886700" cy="994172"/>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28650" y="1399707"/>
            <a:ext cx="7886700" cy="306854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F7201674-A195-4645-8BC3-78418DA9B604}"/>
              </a:ext>
            </a:extLst>
          </p:cNvPr>
          <p:cNvSpPr/>
          <p:nvPr userDrawn="1"/>
        </p:nvSpPr>
        <p:spPr>
          <a:xfrm>
            <a:off x="0" y="933927"/>
            <a:ext cx="9138104" cy="4209574"/>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  </a:t>
            </a:r>
          </a:p>
        </p:txBody>
      </p:sp>
      <p:sp>
        <p:nvSpPr>
          <p:cNvPr id="12" name="Rectangle 7">
            <a:extLst>
              <a:ext uri="{FF2B5EF4-FFF2-40B4-BE49-F238E27FC236}">
                <a16:creationId xmlns:a16="http://schemas.microsoft.com/office/drawing/2014/main" id="{9EA24D1F-E10B-5945-96DD-C244DFC0DA42}"/>
              </a:ext>
            </a:extLst>
          </p:cNvPr>
          <p:cNvSpPr/>
          <p:nvPr userDrawn="1"/>
        </p:nvSpPr>
        <p:spPr>
          <a:xfrm flipH="1">
            <a:off x="-1" y="3427914"/>
            <a:ext cx="4288221" cy="1715586"/>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  </a:t>
            </a:r>
          </a:p>
        </p:txBody>
      </p:sp>
      <p:pic>
        <p:nvPicPr>
          <p:cNvPr id="13" name="Picture 12">
            <a:extLst>
              <a:ext uri="{FF2B5EF4-FFF2-40B4-BE49-F238E27FC236}">
                <a16:creationId xmlns:a16="http://schemas.microsoft.com/office/drawing/2014/main" id="{811DF743-D28B-7F4D-B2F0-60BC78719C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590334" y="4178803"/>
            <a:ext cx="1543016" cy="41238"/>
          </a:xfrm>
          <a:prstGeom prst="rect">
            <a:avLst/>
          </a:prstGeom>
        </p:spPr>
      </p:pic>
    </p:spTree>
    <p:extLst>
      <p:ext uri="{BB962C8B-B14F-4D97-AF65-F5344CB8AC3E}">
        <p14:creationId xmlns:p14="http://schemas.microsoft.com/office/powerpoint/2010/main" val="1603312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5702" y="2356740"/>
            <a:ext cx="7886700" cy="77995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288220" y="3136693"/>
            <a:ext cx="4224182" cy="2006808"/>
          </a:xfrm>
        </p:spPr>
        <p:txBody>
          <a:bodyPr/>
          <a:lstStyle>
            <a:lvl1pPr>
              <a:defRPr sz="1800">
                <a:latin typeface="Arial" panose="020B0604020202020204" pitchFamily="34" charset="0"/>
                <a:cs typeface="Arial" panose="020B0604020202020204" pitchFamily="34" charset="0"/>
              </a:defRPr>
            </a:lvl1pPr>
            <a:lvl2pPr>
              <a:defRPr sz="165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7">
            <a:extLst>
              <a:ext uri="{FF2B5EF4-FFF2-40B4-BE49-F238E27FC236}">
                <a16:creationId xmlns:a16="http://schemas.microsoft.com/office/drawing/2014/main" id="{88938D85-D565-EF47-A9B4-B2B1986E931A}"/>
              </a:ext>
            </a:extLst>
          </p:cNvPr>
          <p:cNvSpPr/>
          <p:nvPr userDrawn="1"/>
        </p:nvSpPr>
        <p:spPr>
          <a:xfrm>
            <a:off x="0" y="933927"/>
            <a:ext cx="9138104" cy="4209574"/>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  </a:t>
            </a:r>
          </a:p>
        </p:txBody>
      </p:sp>
      <p:sp>
        <p:nvSpPr>
          <p:cNvPr id="14" name="Rectangle 7">
            <a:extLst>
              <a:ext uri="{FF2B5EF4-FFF2-40B4-BE49-F238E27FC236}">
                <a16:creationId xmlns:a16="http://schemas.microsoft.com/office/drawing/2014/main" id="{6C691A8E-147B-804B-8C97-D91EA75D0959}"/>
              </a:ext>
            </a:extLst>
          </p:cNvPr>
          <p:cNvSpPr/>
          <p:nvPr userDrawn="1"/>
        </p:nvSpPr>
        <p:spPr>
          <a:xfrm flipH="1">
            <a:off x="-1" y="3427914"/>
            <a:ext cx="4288221" cy="1715586"/>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  </a:t>
            </a:r>
          </a:p>
        </p:txBody>
      </p:sp>
      <p:pic>
        <p:nvPicPr>
          <p:cNvPr id="15" name="Picture 14">
            <a:extLst>
              <a:ext uri="{FF2B5EF4-FFF2-40B4-BE49-F238E27FC236}">
                <a16:creationId xmlns:a16="http://schemas.microsoft.com/office/drawing/2014/main" id="{9210ACF4-C33E-C849-A76A-A0C77724AC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590334" y="4178803"/>
            <a:ext cx="1543016" cy="41238"/>
          </a:xfrm>
          <a:prstGeom prst="rect">
            <a:avLst/>
          </a:prstGeom>
        </p:spPr>
      </p:pic>
      <p:sp>
        <p:nvSpPr>
          <p:cNvPr id="6" name="Picture Placeholder 5">
            <a:extLst>
              <a:ext uri="{FF2B5EF4-FFF2-40B4-BE49-F238E27FC236}">
                <a16:creationId xmlns:a16="http://schemas.microsoft.com/office/drawing/2014/main" id="{CDDB861A-1C0A-7E4E-8EC1-B2F348B6F75C}"/>
              </a:ext>
            </a:extLst>
          </p:cNvPr>
          <p:cNvSpPr>
            <a:spLocks noGrp="1"/>
          </p:cNvSpPr>
          <p:nvPr>
            <p:ph type="pic" sz="quarter" idx="10"/>
          </p:nvPr>
        </p:nvSpPr>
        <p:spPr>
          <a:xfrm>
            <a:off x="625475" y="375047"/>
            <a:ext cx="7886700" cy="1981200"/>
          </a:xfrm>
        </p:spPr>
        <p:txBody>
          <a:bodyPr/>
          <a:lstStyle/>
          <a:p>
            <a:endParaRPr lang="en-US"/>
          </a:p>
        </p:txBody>
      </p:sp>
    </p:spTree>
    <p:extLst>
      <p:ext uri="{BB962C8B-B14F-4D97-AF65-F5344CB8AC3E}">
        <p14:creationId xmlns:p14="http://schemas.microsoft.com/office/powerpoint/2010/main" val="3884481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826217"/>
            <a:ext cx="7628197" cy="566963"/>
          </a:xfrm>
        </p:spPr>
        <p:txBody>
          <a:bodyPr anchor="b">
            <a:normAutofit/>
          </a:bodyPr>
          <a:lstStyle>
            <a:lvl1pPr>
              <a:defRPr sz="3300">
                <a:latin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C44A2387-68A8-E344-B87C-FAE7E7A627BD}"/>
              </a:ext>
            </a:extLst>
          </p:cNvPr>
          <p:cNvSpPr>
            <a:spLocks noGrp="1"/>
          </p:cNvSpPr>
          <p:nvPr>
            <p:ph idx="10"/>
          </p:nvPr>
        </p:nvSpPr>
        <p:spPr>
          <a:xfrm>
            <a:off x="623887" y="1500891"/>
            <a:ext cx="7886700" cy="2158583"/>
          </a:xfrm>
        </p:spPr>
        <p:txBody>
          <a:bodyPr/>
          <a:lstStyle>
            <a:lvl1pPr marL="0" indent="0">
              <a:buFontTx/>
              <a:buNone/>
              <a:defRPr>
                <a:latin typeface="Arial" panose="020B0604020202020204" pitchFamily="34" charset="0"/>
                <a:cs typeface="Arial" panose="020B0604020202020204" pitchFamily="34" charset="0"/>
              </a:defRPr>
            </a:lvl1pPr>
            <a:lvl2pPr marL="342900" indent="0">
              <a:buFontTx/>
              <a:buNone/>
              <a:defRPr>
                <a:latin typeface="Arial" panose="020B0604020202020204" pitchFamily="34" charset="0"/>
                <a:cs typeface="Arial" panose="020B0604020202020204" pitchFamily="34" charset="0"/>
              </a:defRPr>
            </a:lvl2pPr>
            <a:lvl3pPr marL="685800" indent="0">
              <a:buFontTx/>
              <a:buNone/>
              <a:defRPr>
                <a:latin typeface="Arial" panose="020B0604020202020204" pitchFamily="34" charset="0"/>
                <a:cs typeface="Arial" panose="020B0604020202020204" pitchFamily="34" charset="0"/>
              </a:defRPr>
            </a:lvl3pPr>
            <a:lvl4pPr marL="1028700" indent="0">
              <a:buFontTx/>
              <a:buNone/>
              <a:defRPr>
                <a:latin typeface="Arial" panose="020B0604020202020204" pitchFamily="34" charset="0"/>
                <a:cs typeface="Arial" panose="020B0604020202020204" pitchFamily="34" charset="0"/>
              </a:defRPr>
            </a:lvl4pPr>
            <a:lvl5pPr marL="1371600" indent="0">
              <a:buFontTx/>
              <a:buNone/>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6B8C76CC-C123-0D40-81F3-C061A12A9D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6930" y="4780510"/>
            <a:ext cx="1156949" cy="292059"/>
          </a:xfrm>
          <a:prstGeom prst="rect">
            <a:avLst/>
          </a:prstGeom>
        </p:spPr>
      </p:pic>
      <p:sp>
        <p:nvSpPr>
          <p:cNvPr id="18" name="Rectangle 7">
            <a:extLst>
              <a:ext uri="{FF2B5EF4-FFF2-40B4-BE49-F238E27FC236}">
                <a16:creationId xmlns:a16="http://schemas.microsoft.com/office/drawing/2014/main" id="{05A1F2B1-7A02-614D-BFD5-FF2692E863C2}"/>
              </a:ext>
            </a:extLst>
          </p:cNvPr>
          <p:cNvSpPr/>
          <p:nvPr userDrawn="1"/>
        </p:nvSpPr>
        <p:spPr>
          <a:xfrm>
            <a:off x="0" y="933927"/>
            <a:ext cx="9138104" cy="4209574"/>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  </a:t>
            </a:r>
          </a:p>
        </p:txBody>
      </p:sp>
      <p:sp>
        <p:nvSpPr>
          <p:cNvPr id="19" name="Rectangle 7">
            <a:extLst>
              <a:ext uri="{FF2B5EF4-FFF2-40B4-BE49-F238E27FC236}">
                <a16:creationId xmlns:a16="http://schemas.microsoft.com/office/drawing/2014/main" id="{3EE4E531-E85C-6343-931D-130499DA152E}"/>
              </a:ext>
            </a:extLst>
          </p:cNvPr>
          <p:cNvSpPr/>
          <p:nvPr userDrawn="1"/>
        </p:nvSpPr>
        <p:spPr>
          <a:xfrm flipH="1">
            <a:off x="-1" y="3427914"/>
            <a:ext cx="4288221" cy="1715586"/>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  </a:t>
            </a:r>
          </a:p>
        </p:txBody>
      </p:sp>
      <p:pic>
        <p:nvPicPr>
          <p:cNvPr id="20" name="Picture 19">
            <a:extLst>
              <a:ext uri="{FF2B5EF4-FFF2-40B4-BE49-F238E27FC236}">
                <a16:creationId xmlns:a16="http://schemas.microsoft.com/office/drawing/2014/main" id="{62915928-856A-3D4C-A3EA-4458E7FED0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590334" y="4178803"/>
            <a:ext cx="1543016" cy="41238"/>
          </a:xfrm>
          <a:prstGeom prst="rect">
            <a:avLst/>
          </a:prstGeom>
        </p:spPr>
      </p:pic>
      <p:sp>
        <p:nvSpPr>
          <p:cNvPr id="4" name="Picture Placeholder 3">
            <a:extLst>
              <a:ext uri="{FF2B5EF4-FFF2-40B4-BE49-F238E27FC236}">
                <a16:creationId xmlns:a16="http://schemas.microsoft.com/office/drawing/2014/main" id="{87C06E4E-8E32-D844-B16C-62F8B226AECF}"/>
              </a:ext>
            </a:extLst>
          </p:cNvPr>
          <p:cNvSpPr>
            <a:spLocks noGrp="1"/>
          </p:cNvSpPr>
          <p:nvPr>
            <p:ph type="pic" sz="quarter" idx="11" hasCustomPrompt="1"/>
          </p:nvPr>
        </p:nvSpPr>
        <p:spPr>
          <a:xfrm>
            <a:off x="4520188" y="4461273"/>
            <a:ext cx="1865313" cy="610790"/>
          </a:xfrm>
        </p:spPr>
        <p:txBody>
          <a:bodyPr>
            <a:normAutofit/>
          </a:bodyPr>
          <a:lstStyle>
            <a:lvl1pPr>
              <a:defRPr sz="900"/>
            </a:lvl1pPr>
          </a:lstStyle>
          <a:p>
            <a:r>
              <a:rPr lang="en-US" dirty="0"/>
              <a:t>Co-brand logo</a:t>
            </a:r>
          </a:p>
        </p:txBody>
      </p:sp>
      <p:sp>
        <p:nvSpPr>
          <p:cNvPr id="15" name="Picture Placeholder 3">
            <a:extLst>
              <a:ext uri="{FF2B5EF4-FFF2-40B4-BE49-F238E27FC236}">
                <a16:creationId xmlns:a16="http://schemas.microsoft.com/office/drawing/2014/main" id="{A21B017B-6FAB-DC4B-B307-D611831A6147}"/>
              </a:ext>
            </a:extLst>
          </p:cNvPr>
          <p:cNvSpPr>
            <a:spLocks noGrp="1"/>
          </p:cNvSpPr>
          <p:nvPr>
            <p:ph type="pic" sz="quarter" idx="12" hasCustomPrompt="1"/>
          </p:nvPr>
        </p:nvSpPr>
        <p:spPr>
          <a:xfrm>
            <a:off x="6645275" y="4461273"/>
            <a:ext cx="1865313" cy="610790"/>
          </a:xfrm>
        </p:spPr>
        <p:txBody>
          <a:bodyPr>
            <a:normAutofit/>
          </a:bodyPr>
          <a:lstStyle>
            <a:lvl1pPr>
              <a:defRPr sz="900"/>
            </a:lvl1pPr>
          </a:lstStyle>
          <a:p>
            <a:r>
              <a:rPr lang="en-US" dirty="0"/>
              <a:t>Co-brand logo</a:t>
            </a:r>
          </a:p>
        </p:txBody>
      </p:sp>
    </p:spTree>
    <p:extLst>
      <p:ext uri="{BB962C8B-B14F-4D97-AF65-F5344CB8AC3E}">
        <p14:creationId xmlns:p14="http://schemas.microsoft.com/office/powerpoint/2010/main" val="3097259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369219"/>
            <a:ext cx="3886200" cy="311096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11096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4BF9D129-C78A-704E-A374-1C31B6D130AF}"/>
              </a:ext>
            </a:extLst>
          </p:cNvPr>
          <p:cNvSpPr>
            <a:spLocks noGrp="1"/>
          </p:cNvSpPr>
          <p:nvPr>
            <p:ph type="body" idx="10"/>
          </p:nvPr>
        </p:nvSpPr>
        <p:spPr>
          <a:xfrm>
            <a:off x="4609475" y="4581387"/>
            <a:ext cx="3901113" cy="446851"/>
          </a:xfrm>
        </p:spPr>
        <p:txBody>
          <a:bodyPr>
            <a:normAutofit/>
          </a:bodyPr>
          <a:lstStyle>
            <a:lvl1pPr marL="0" indent="0">
              <a:buNone/>
              <a:defRPr sz="1500">
                <a:solidFill>
                  <a:schemeClr val="tx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13" name="Rectangle 7">
            <a:extLst>
              <a:ext uri="{FF2B5EF4-FFF2-40B4-BE49-F238E27FC236}">
                <a16:creationId xmlns:a16="http://schemas.microsoft.com/office/drawing/2014/main" id="{4A0C9817-B271-8840-9419-43C885351A93}"/>
              </a:ext>
            </a:extLst>
          </p:cNvPr>
          <p:cNvSpPr/>
          <p:nvPr userDrawn="1"/>
        </p:nvSpPr>
        <p:spPr>
          <a:xfrm>
            <a:off x="0" y="933927"/>
            <a:ext cx="9138104" cy="4209574"/>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  </a:t>
            </a:r>
          </a:p>
        </p:txBody>
      </p:sp>
      <p:sp>
        <p:nvSpPr>
          <p:cNvPr id="14" name="Rectangle 7">
            <a:extLst>
              <a:ext uri="{FF2B5EF4-FFF2-40B4-BE49-F238E27FC236}">
                <a16:creationId xmlns:a16="http://schemas.microsoft.com/office/drawing/2014/main" id="{CA5335E9-B1A2-084A-A7DB-B1404114CAC8}"/>
              </a:ext>
            </a:extLst>
          </p:cNvPr>
          <p:cNvSpPr/>
          <p:nvPr userDrawn="1"/>
        </p:nvSpPr>
        <p:spPr>
          <a:xfrm flipH="1">
            <a:off x="-1" y="3427914"/>
            <a:ext cx="4288221" cy="1715586"/>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  </a:t>
            </a:r>
          </a:p>
        </p:txBody>
      </p:sp>
      <p:pic>
        <p:nvPicPr>
          <p:cNvPr id="15" name="Picture 14">
            <a:extLst>
              <a:ext uri="{FF2B5EF4-FFF2-40B4-BE49-F238E27FC236}">
                <a16:creationId xmlns:a16="http://schemas.microsoft.com/office/drawing/2014/main" id="{DBB88A80-D027-F340-8D18-577C224BD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590334" y="4178803"/>
            <a:ext cx="1543016" cy="41238"/>
          </a:xfrm>
          <a:prstGeom prst="rect">
            <a:avLst/>
          </a:prstGeom>
        </p:spPr>
      </p:pic>
    </p:spTree>
    <p:extLst>
      <p:ext uri="{BB962C8B-B14F-4D97-AF65-F5344CB8AC3E}">
        <p14:creationId xmlns:p14="http://schemas.microsoft.com/office/powerpoint/2010/main" val="2011462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76926" y="393493"/>
            <a:ext cx="7911055" cy="867380"/>
          </a:xfrm>
        </p:spPr>
        <p:txBody>
          <a:bodyPr/>
          <a:lstStyle/>
          <a:p>
            <a:r>
              <a:rPr lang="en-US" dirty="0"/>
              <a:t>Click to edit Master title style</a:t>
            </a:r>
          </a:p>
        </p:txBody>
      </p:sp>
      <p:sp>
        <p:nvSpPr>
          <p:cNvPr id="12" name="Rectangle 7">
            <a:extLst>
              <a:ext uri="{FF2B5EF4-FFF2-40B4-BE49-F238E27FC236}">
                <a16:creationId xmlns:a16="http://schemas.microsoft.com/office/drawing/2014/main" id="{FAF0C2A5-96A4-5642-B32C-D2B5DC963239}"/>
              </a:ext>
            </a:extLst>
          </p:cNvPr>
          <p:cNvSpPr/>
          <p:nvPr userDrawn="1"/>
        </p:nvSpPr>
        <p:spPr>
          <a:xfrm flipH="1">
            <a:off x="-5898" y="481145"/>
            <a:ext cx="827293" cy="330974"/>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  </a:t>
            </a:r>
          </a:p>
        </p:txBody>
      </p:sp>
      <p:sp>
        <p:nvSpPr>
          <p:cNvPr id="13" name="Rectangle 7">
            <a:extLst>
              <a:ext uri="{FF2B5EF4-FFF2-40B4-BE49-F238E27FC236}">
                <a16:creationId xmlns:a16="http://schemas.microsoft.com/office/drawing/2014/main" id="{D0C9A630-8116-5A4D-9FDA-548F13957760}"/>
              </a:ext>
            </a:extLst>
          </p:cNvPr>
          <p:cNvSpPr/>
          <p:nvPr userDrawn="1"/>
        </p:nvSpPr>
        <p:spPr>
          <a:xfrm>
            <a:off x="1" y="1"/>
            <a:ext cx="1762943" cy="812120"/>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  </a:t>
            </a:r>
          </a:p>
        </p:txBody>
      </p:sp>
      <p:sp>
        <p:nvSpPr>
          <p:cNvPr id="19" name="Text Placeholder 2">
            <a:extLst>
              <a:ext uri="{FF2B5EF4-FFF2-40B4-BE49-F238E27FC236}">
                <a16:creationId xmlns:a16="http://schemas.microsoft.com/office/drawing/2014/main" id="{B13FEFC9-EDE3-6F4B-B2A8-A92AAB896197}"/>
              </a:ext>
            </a:extLst>
          </p:cNvPr>
          <p:cNvSpPr>
            <a:spLocks noGrp="1"/>
          </p:cNvSpPr>
          <p:nvPr>
            <p:ph type="body" idx="1"/>
          </p:nvPr>
        </p:nvSpPr>
        <p:spPr>
          <a:xfrm>
            <a:off x="821396" y="1541938"/>
            <a:ext cx="796658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20" name="Content Placeholder 3">
            <a:extLst>
              <a:ext uri="{FF2B5EF4-FFF2-40B4-BE49-F238E27FC236}">
                <a16:creationId xmlns:a16="http://schemas.microsoft.com/office/drawing/2014/main" id="{1E25026A-0C93-E040-9C15-B6D59ACBD9F2}"/>
              </a:ext>
            </a:extLst>
          </p:cNvPr>
          <p:cNvSpPr>
            <a:spLocks noGrp="1"/>
          </p:cNvSpPr>
          <p:nvPr>
            <p:ph sz="half" idx="2"/>
          </p:nvPr>
        </p:nvSpPr>
        <p:spPr>
          <a:xfrm>
            <a:off x="821396" y="2159872"/>
            <a:ext cx="7966585" cy="27634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Oval 22">
            <a:extLst>
              <a:ext uri="{FF2B5EF4-FFF2-40B4-BE49-F238E27FC236}">
                <a16:creationId xmlns:a16="http://schemas.microsoft.com/office/drawing/2014/main" id="{3CA0726A-FA22-5047-973C-9FA7A3EA3B41}"/>
              </a:ext>
            </a:extLst>
          </p:cNvPr>
          <p:cNvSpPr/>
          <p:nvPr userDrawn="1"/>
        </p:nvSpPr>
        <p:spPr>
          <a:xfrm>
            <a:off x="131241" y="1730959"/>
            <a:ext cx="624670" cy="468503"/>
          </a:xfrm>
          <a:prstGeom prst="ellipse">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7" name="Picture 16">
            <a:extLst>
              <a:ext uri="{FF2B5EF4-FFF2-40B4-BE49-F238E27FC236}">
                <a16:creationId xmlns:a16="http://schemas.microsoft.com/office/drawing/2014/main" id="{96AE42D8-B490-A347-A7BA-5CF79DB61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8205324" y="860837"/>
            <a:ext cx="1543016" cy="41238"/>
          </a:xfrm>
          <a:prstGeom prst="rect">
            <a:avLst/>
          </a:prstGeom>
        </p:spPr>
      </p:pic>
    </p:spTree>
    <p:extLst>
      <p:ext uri="{BB962C8B-B14F-4D97-AF65-F5344CB8AC3E}">
        <p14:creationId xmlns:p14="http://schemas.microsoft.com/office/powerpoint/2010/main" val="3114213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alpha val="39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DEEE64A-84E7-3441-9BD8-261D109D3C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6930" y="4780510"/>
            <a:ext cx="1156949" cy="292059"/>
          </a:xfrm>
          <a:prstGeom prst="rect">
            <a:avLst/>
          </a:prstGeom>
        </p:spPr>
      </p:pic>
      <p:sp>
        <p:nvSpPr>
          <p:cNvPr id="2" name="Title 1"/>
          <p:cNvSpPr>
            <a:spLocks noGrp="1"/>
          </p:cNvSpPr>
          <p:nvPr>
            <p:ph type="title"/>
          </p:nvPr>
        </p:nvSpPr>
        <p:spPr>
          <a:xfrm>
            <a:off x="803006" y="2714008"/>
            <a:ext cx="7381625" cy="713906"/>
          </a:xfrm>
        </p:spPr>
        <p:txBody>
          <a:bodyPr>
            <a:normAutofit/>
          </a:bodyPr>
          <a:lstStyle>
            <a:lvl1pPr>
              <a:lnSpc>
                <a:spcPct val="100000"/>
              </a:lnSpc>
              <a:defRPr sz="2100"/>
            </a:lvl1pPr>
          </a:lstStyle>
          <a:p>
            <a:r>
              <a:rPr lang="en-US" dirty="0"/>
              <a:t>Click to edit Master title style</a:t>
            </a:r>
          </a:p>
        </p:txBody>
      </p:sp>
      <p:sp>
        <p:nvSpPr>
          <p:cNvPr id="17" name="Rectangle 7">
            <a:extLst>
              <a:ext uri="{FF2B5EF4-FFF2-40B4-BE49-F238E27FC236}">
                <a16:creationId xmlns:a16="http://schemas.microsoft.com/office/drawing/2014/main" id="{23D587AD-BA70-5D4A-8AAA-F15FB588AC1B}"/>
              </a:ext>
            </a:extLst>
          </p:cNvPr>
          <p:cNvSpPr/>
          <p:nvPr userDrawn="1"/>
        </p:nvSpPr>
        <p:spPr>
          <a:xfrm>
            <a:off x="0" y="933927"/>
            <a:ext cx="9138104" cy="4209574"/>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  </a:t>
            </a:r>
          </a:p>
        </p:txBody>
      </p:sp>
      <p:sp>
        <p:nvSpPr>
          <p:cNvPr id="19" name="Rectangle 7">
            <a:extLst>
              <a:ext uri="{FF2B5EF4-FFF2-40B4-BE49-F238E27FC236}">
                <a16:creationId xmlns:a16="http://schemas.microsoft.com/office/drawing/2014/main" id="{6561F16C-7B12-EF4F-BF71-F8BF0942987D}"/>
              </a:ext>
            </a:extLst>
          </p:cNvPr>
          <p:cNvSpPr/>
          <p:nvPr userDrawn="1"/>
        </p:nvSpPr>
        <p:spPr>
          <a:xfrm flipH="1">
            <a:off x="-1" y="3427914"/>
            <a:ext cx="4288221" cy="1715586"/>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  </a:t>
            </a:r>
          </a:p>
        </p:txBody>
      </p:sp>
      <p:pic>
        <p:nvPicPr>
          <p:cNvPr id="20" name="Picture 19">
            <a:extLst>
              <a:ext uri="{FF2B5EF4-FFF2-40B4-BE49-F238E27FC236}">
                <a16:creationId xmlns:a16="http://schemas.microsoft.com/office/drawing/2014/main" id="{D2480DC8-84AF-9940-98C4-E967F6EA00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590334" y="4178803"/>
            <a:ext cx="1543016" cy="41238"/>
          </a:xfrm>
          <a:prstGeom prst="rect">
            <a:avLst/>
          </a:prstGeom>
        </p:spPr>
      </p:pic>
      <p:sp>
        <p:nvSpPr>
          <p:cNvPr id="4" name="Picture Placeholder 3">
            <a:extLst>
              <a:ext uri="{FF2B5EF4-FFF2-40B4-BE49-F238E27FC236}">
                <a16:creationId xmlns:a16="http://schemas.microsoft.com/office/drawing/2014/main" id="{24868C9A-55DF-9B4E-B7D5-B3C6D41B5177}"/>
              </a:ext>
            </a:extLst>
          </p:cNvPr>
          <p:cNvSpPr>
            <a:spLocks noGrp="1"/>
          </p:cNvSpPr>
          <p:nvPr>
            <p:ph type="pic" sz="quarter" idx="10" hasCustomPrompt="1"/>
          </p:nvPr>
        </p:nvSpPr>
        <p:spPr>
          <a:xfrm>
            <a:off x="0" y="0"/>
            <a:ext cx="9137650" cy="2713435"/>
          </a:xfrm>
        </p:spPr>
        <p:txBody>
          <a:bodyPr/>
          <a:lstStyle/>
          <a:p>
            <a:r>
              <a:rPr lang="en-US" dirty="0"/>
              <a:t>Insert picture</a:t>
            </a:r>
          </a:p>
        </p:txBody>
      </p:sp>
    </p:spTree>
    <p:extLst>
      <p:ext uri="{BB962C8B-B14F-4D97-AF65-F5344CB8AC3E}">
        <p14:creationId xmlns:p14="http://schemas.microsoft.com/office/powerpoint/2010/main" val="2613999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0" name="Rectangle 7">
            <a:extLst>
              <a:ext uri="{FF2B5EF4-FFF2-40B4-BE49-F238E27FC236}">
                <a16:creationId xmlns:a16="http://schemas.microsoft.com/office/drawing/2014/main" id="{2CA79F07-E3D7-7345-AB58-6D7D8ACAA00B}"/>
              </a:ext>
            </a:extLst>
          </p:cNvPr>
          <p:cNvSpPr/>
          <p:nvPr userDrawn="1"/>
        </p:nvSpPr>
        <p:spPr>
          <a:xfrm>
            <a:off x="0" y="933927"/>
            <a:ext cx="9138104" cy="4209574"/>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 name="Rectangle 2">
            <a:extLst>
              <a:ext uri="{FF2B5EF4-FFF2-40B4-BE49-F238E27FC236}">
                <a16:creationId xmlns:a16="http://schemas.microsoft.com/office/drawing/2014/main" id="{9DD8CF64-BF0E-D342-AE7B-773E2375177B}"/>
              </a:ext>
            </a:extLst>
          </p:cNvPr>
          <p:cNvSpPr/>
          <p:nvPr userDrawn="1"/>
        </p:nvSpPr>
        <p:spPr>
          <a:xfrm>
            <a:off x="4288220" y="3215391"/>
            <a:ext cx="4855780" cy="1928110"/>
          </a:xfrm>
          <a:prstGeom prst="rect">
            <a:avLst/>
          </a:prstGeom>
          <a:solidFill>
            <a:srgbClr val="7D7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9">
            <a:extLst>
              <a:ext uri="{FF2B5EF4-FFF2-40B4-BE49-F238E27FC236}">
                <a16:creationId xmlns:a16="http://schemas.microsoft.com/office/drawing/2014/main" id="{AA0C38B9-B43F-E84C-8019-A94D0F859C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347" y="4659848"/>
            <a:ext cx="1156949" cy="292059"/>
          </a:xfrm>
          <a:prstGeom prst="rect">
            <a:avLst/>
          </a:prstGeom>
        </p:spPr>
      </p:pic>
      <p:pic>
        <p:nvPicPr>
          <p:cNvPr id="22" name="Picture 21">
            <a:extLst>
              <a:ext uri="{FF2B5EF4-FFF2-40B4-BE49-F238E27FC236}">
                <a16:creationId xmlns:a16="http://schemas.microsoft.com/office/drawing/2014/main" id="{68E2E997-0DA2-1B44-B389-3065F387FF6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201" t="24183" b="50155"/>
          <a:stretch/>
        </p:blipFill>
        <p:spPr>
          <a:xfrm>
            <a:off x="4751460" y="4606858"/>
            <a:ext cx="729762" cy="482348"/>
          </a:xfrm>
          <a:prstGeom prst="rect">
            <a:avLst/>
          </a:prstGeom>
        </p:spPr>
      </p:pic>
      <p:pic>
        <p:nvPicPr>
          <p:cNvPr id="23" name="Picture 22">
            <a:extLst>
              <a:ext uri="{FF2B5EF4-FFF2-40B4-BE49-F238E27FC236}">
                <a16:creationId xmlns:a16="http://schemas.microsoft.com/office/drawing/2014/main" id="{243CF106-4F01-9F4A-9623-13597723CB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9600" t="50472" r="39600" b="23866"/>
          <a:stretch/>
        </p:blipFill>
        <p:spPr>
          <a:xfrm>
            <a:off x="4751460" y="4188318"/>
            <a:ext cx="729762" cy="482348"/>
          </a:xfrm>
          <a:prstGeom prst="rect">
            <a:avLst/>
          </a:prstGeom>
        </p:spPr>
      </p:pic>
      <p:pic>
        <p:nvPicPr>
          <p:cNvPr id="24" name="Picture 23">
            <a:extLst>
              <a:ext uri="{FF2B5EF4-FFF2-40B4-BE49-F238E27FC236}">
                <a16:creationId xmlns:a16="http://schemas.microsoft.com/office/drawing/2014/main" id="{D9064BA6-E420-BB46-A71D-68929390673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94" t="25573" r="78707" b="48765"/>
          <a:stretch/>
        </p:blipFill>
        <p:spPr>
          <a:xfrm>
            <a:off x="4751460" y="3744565"/>
            <a:ext cx="729762" cy="482348"/>
          </a:xfrm>
          <a:prstGeom prst="rect">
            <a:avLst/>
          </a:prstGeom>
        </p:spPr>
      </p:pic>
      <p:sp>
        <p:nvSpPr>
          <p:cNvPr id="31" name="Rectangle 7">
            <a:extLst>
              <a:ext uri="{FF2B5EF4-FFF2-40B4-BE49-F238E27FC236}">
                <a16:creationId xmlns:a16="http://schemas.microsoft.com/office/drawing/2014/main" id="{C7310555-3852-C94F-989F-E3FE25524CBB}"/>
              </a:ext>
            </a:extLst>
          </p:cNvPr>
          <p:cNvSpPr/>
          <p:nvPr userDrawn="1"/>
        </p:nvSpPr>
        <p:spPr>
          <a:xfrm flipH="1">
            <a:off x="-1" y="3427914"/>
            <a:ext cx="4288221" cy="1715586"/>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  </a:t>
            </a:r>
          </a:p>
        </p:txBody>
      </p:sp>
      <p:pic>
        <p:nvPicPr>
          <p:cNvPr id="32" name="Picture 31">
            <a:extLst>
              <a:ext uri="{FF2B5EF4-FFF2-40B4-BE49-F238E27FC236}">
                <a16:creationId xmlns:a16="http://schemas.microsoft.com/office/drawing/2014/main" id="{5AB9D514-6C77-C94E-AEF3-C25EE1867A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590334" y="4178803"/>
            <a:ext cx="1543016" cy="41238"/>
          </a:xfrm>
          <a:prstGeom prst="rect">
            <a:avLst/>
          </a:prstGeom>
        </p:spPr>
      </p:pic>
      <p:sp>
        <p:nvSpPr>
          <p:cNvPr id="33" name="Text Placeholder 2">
            <a:extLst>
              <a:ext uri="{FF2B5EF4-FFF2-40B4-BE49-F238E27FC236}">
                <a16:creationId xmlns:a16="http://schemas.microsoft.com/office/drawing/2014/main" id="{5B5771B3-578C-F24A-8B82-88EAC5672D39}"/>
              </a:ext>
            </a:extLst>
          </p:cNvPr>
          <p:cNvSpPr txBox="1">
            <a:spLocks/>
          </p:cNvSpPr>
          <p:nvPr userDrawn="1"/>
        </p:nvSpPr>
        <p:spPr>
          <a:xfrm>
            <a:off x="4752653" y="3395274"/>
            <a:ext cx="2665163" cy="33165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500" dirty="0"/>
              <a:t>CONNECT WITH US</a:t>
            </a:r>
          </a:p>
        </p:txBody>
      </p:sp>
    </p:spTree>
    <p:extLst>
      <p:ext uri="{BB962C8B-B14F-4D97-AF65-F5344CB8AC3E}">
        <p14:creationId xmlns:p14="http://schemas.microsoft.com/office/powerpoint/2010/main" val="2744516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b="0" i="0">
                <a:latin typeface="Arial" panose="020B0604020202020204" pitchFamily="34" charset="0"/>
                <a:cs typeface="Arial" panose="020B0604020202020204" pitchFamily="34" charset="0"/>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dirty="0"/>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b="0" i="0">
                <a:latin typeface="Arial" panose="020B0604020202020204" pitchFamily="34" charset="0"/>
                <a:cs typeface="Arial" panose="020B0604020202020204" pitchFamily="34" charset="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b="0" i="0">
                <a:latin typeface="Arial" panose="020B0604020202020204" pitchFamily="34" charset="0"/>
                <a:cs typeface="Arial" panose="020B0604020202020204" pitchFamily="34" charset="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b="0" i="0">
                <a:latin typeface="Arial" panose="020B0604020202020204" pitchFamily="34" charset="0"/>
                <a:cs typeface="Arial" panose="020B0604020202020204" pitchFamily="34" charset="0"/>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dirty="0"/>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b="0" i="0">
                <a:latin typeface="Arial" panose="020B0604020202020204" pitchFamily="34" charset="0"/>
                <a:cs typeface="Arial" panose="020B0604020202020204" pitchFamily="34"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b="0" i="0">
                <a:latin typeface="Arial" panose="020B0604020202020204" pitchFamily="34" charset="0"/>
                <a:cs typeface="Arial" panose="020B0604020202020204" pitchFamily="34" charset="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5400"/>
              <a:buNone/>
              <a:defRPr sz="5400" b="0" i="0">
                <a:solidFill>
                  <a:schemeClr val="dk2"/>
                </a:solidFill>
                <a:latin typeface="Arial" panose="020B0604020202020204" pitchFamily="34" charset="0"/>
                <a:cs typeface="Arial" panose="020B0604020202020204" pitchFamily="34" charset="0"/>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dirty="0"/>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b="0" i="0">
                <a:latin typeface="Arial" panose="020B0604020202020204" pitchFamily="34" charset="0"/>
                <a:cs typeface="Arial" panose="020B0604020202020204" pitchFamily="34"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b="0" i="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b="0" i="0">
                <a:solidFill>
                  <a:schemeClr val="lt1"/>
                </a:solidFill>
                <a:latin typeface="Arial" panose="020B0604020202020204" pitchFamily="34" charset="0"/>
                <a:cs typeface="Arial" panose="020B0604020202020204" pitchFamily="34" charset="0"/>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dirty="0"/>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0" i="0">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13000"/>
              <a:buNone/>
              <a:defRPr sz="13000" b="0" i="0">
                <a:solidFill>
                  <a:schemeClr val="accent3"/>
                </a:solidFill>
                <a:latin typeface="Arial" panose="020B0604020202020204" pitchFamily="34" charset="0"/>
                <a:cs typeface="Arial" panose="020B0604020202020204" pitchFamily="34" charset="0"/>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rPr dirty="0"/>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b="0" i="0">
                <a:latin typeface="Arial" panose="020B0604020202020204" pitchFamily="34" charset="0"/>
                <a:cs typeface="Arial" panose="020B0604020202020204" pitchFamily="34" charset="0"/>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dirty="0"/>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b="0" i="0">
                <a:latin typeface="Arial" panose="020B0604020202020204" pitchFamily="34" charset="0"/>
                <a:cs typeface="Arial" panose="020B0604020202020204" pitchFamily="34" charset="0"/>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dirty="0"/>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0" i="0">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298831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202A34A5-A029-A246-82C6-D288185EB396}"/>
              </a:ext>
            </a:extLst>
          </p:cNvPr>
          <p:cNvSpPr/>
          <p:nvPr userDrawn="1"/>
        </p:nvSpPr>
        <p:spPr>
          <a:xfrm flipH="1">
            <a:off x="0" y="0"/>
            <a:ext cx="2513293" cy="51435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200" noProof="0" dirty="0">
              <a:latin typeface="Arial" panose="020B0604020202020204" pitchFamily="34" charset="0"/>
            </a:endParaRPr>
          </a:p>
        </p:txBody>
      </p:sp>
      <p:sp>
        <p:nvSpPr>
          <p:cNvPr id="13" name="Rectangle">
            <a:extLst>
              <a:ext uri="{FF2B5EF4-FFF2-40B4-BE49-F238E27FC236}">
                <a16:creationId xmlns:a16="http://schemas.microsoft.com/office/drawing/2014/main" id="{2773E1D8-C87F-EE46-8284-575DCA498E81}"/>
              </a:ext>
            </a:extLst>
          </p:cNvPr>
          <p:cNvSpPr/>
          <p:nvPr userDrawn="1"/>
        </p:nvSpPr>
        <p:spPr>
          <a:xfrm>
            <a:off x="476250" y="475406"/>
            <a:ext cx="8191500" cy="4192688"/>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200" noProof="0" dirty="0">
              <a:latin typeface="Arial" panose="020B0604020202020204" pitchFamily="34" charset="0"/>
            </a:endParaRPr>
          </a:p>
        </p:txBody>
      </p:sp>
      <p:sp>
        <p:nvSpPr>
          <p:cNvPr id="3" name="Content Placeholder 2"/>
          <p:cNvSpPr>
            <a:spLocks noGrp="1"/>
          </p:cNvSpPr>
          <p:nvPr>
            <p:ph idx="1"/>
          </p:nvPr>
        </p:nvSpPr>
        <p:spPr/>
        <p:txBody>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noProof="0" smtClean="0"/>
              <a:t>4/28/23</a:t>
            </a:fld>
            <a:endParaRPr lang="en-US" noProof="0"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noProof="0"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lvl1pPr>
              <a:defRPr b="0" i="0"/>
            </a:lvl1pPr>
          </a:lstStyle>
          <a:p>
            <a:fld id="{3A98EE3D-8CD1-4C3F-BD1C-C98C9596463C}" type="slidenum">
              <a:rPr lang="en-US" smtClean="0"/>
              <a:pPr/>
              <a:t>‹#›</a:t>
            </a:fld>
            <a:endParaRPr lang="en-US" dirty="0"/>
          </a:p>
        </p:txBody>
      </p:sp>
      <p:sp>
        <p:nvSpPr>
          <p:cNvPr id="11" name="Title Placeholder 1">
            <a:extLst>
              <a:ext uri="{FF2B5EF4-FFF2-40B4-BE49-F238E27FC236}">
                <a16:creationId xmlns:a16="http://schemas.microsoft.com/office/drawing/2014/main" id="{C429A40D-770E-C144-A5B5-6A4442C09C24}"/>
              </a:ext>
            </a:extLst>
          </p:cNvPr>
          <p:cNvSpPr>
            <a:spLocks noGrp="1"/>
          </p:cNvSpPr>
          <p:nvPr>
            <p:ph type="title" hasCustomPrompt="1"/>
          </p:nvPr>
        </p:nvSpPr>
        <p:spPr>
          <a:xfrm>
            <a:off x="822960" y="707153"/>
            <a:ext cx="7543800" cy="440688"/>
          </a:xfrm>
          <a:prstGeom prst="rect">
            <a:avLst/>
          </a:prstGeom>
        </p:spPr>
        <p:txBody>
          <a:bodyPr vert="horz" lIns="91440" tIns="45720" rIns="91440" bIns="45720" rtlCol="0" anchor="ctr">
            <a:normAutofit/>
          </a:bodyPr>
          <a:lstStyle>
            <a:lvl1pPr>
              <a:defRPr b="0" i="0" cap="all" baseline="0">
                <a:latin typeface="Arial" panose="020B0604020202020204" pitchFamily="34" charset="0"/>
                <a:cs typeface="Arial" panose="020B0604020202020204" pitchFamily="34" charset="0"/>
              </a:defRPr>
            </a:lvl1pPr>
          </a:lstStyle>
          <a:p>
            <a:r>
              <a:rPr lang="en-US" noProof="0" dirty="0"/>
              <a:t>CLICK TO EDIT MASTER TITLE STYLE</a:t>
            </a:r>
          </a:p>
        </p:txBody>
      </p:sp>
    </p:spTree>
    <p:extLst>
      <p:ext uri="{BB962C8B-B14F-4D97-AF65-F5344CB8AC3E}">
        <p14:creationId xmlns:p14="http://schemas.microsoft.com/office/powerpoint/2010/main" val="4282742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dirty="0"/>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b="0" i="0">
                <a:solidFill>
                  <a:schemeClr val="dk2"/>
                </a:solidFill>
                <a:latin typeface="Arial" panose="020B0604020202020204" pitchFamily="34" charset="0"/>
                <a:ea typeface="Open Sans"/>
                <a:cs typeface="Arial" panose="020B0604020202020204" pitchFamily="34" charset="0"/>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7" r:id="rId7"/>
    <p:sldLayoutId id="2147483660" r:id="rId8"/>
    <p:sldLayoutId id="214748366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smtClean="0"/>
              <a:t>4/28/23</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12590451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txStyles>
    <p:titleStyle>
      <a:lvl1pPr algn="l"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hyperlink" Target="mailto:newengland@mhttcnetwork.org" TargetMode="External"/><Relationship Id="rId4" Type="http://schemas.openxmlformats.org/officeDocument/2006/relationships/image" Target="../media/image8.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newengland@mhttcnetwork.org"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handholdma.org/what-can-i-do/the-school-of-hard-talks-online-lessons-from-motivational-interviewing-for-everyday-familie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techtransfercenters.org/" TargetMode="External"/><Relationship Id="rId2" Type="http://schemas.openxmlformats.org/officeDocument/2006/relationships/hyperlink" Target="https://mhttcnetwork.org/centers/global-mhttc/mhttc-pathways-newsletter" TargetMode="External"/><Relationship Id="rId1" Type="http://schemas.openxmlformats.org/officeDocument/2006/relationships/slideLayout" Target="../slideLayouts/slideLayout19.xml"/><Relationship Id="rId6" Type="http://schemas.openxmlformats.org/officeDocument/2006/relationships/image" Target="../media/image3.emf"/><Relationship Id="rId5" Type="http://schemas.openxmlformats.org/officeDocument/2006/relationships/hyperlink" Target="https://mhttcnetwork.org/centers/global-mhttc/recent-news" TargetMode="External"/><Relationship Id="rId4" Type="http://schemas.openxmlformats.org/officeDocument/2006/relationships/hyperlink" Target="http://mhttcnetwork.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4EDhdAHrO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E423F-233B-E544-B900-D3E94820747C}"/>
              </a:ext>
            </a:extLst>
          </p:cNvPr>
          <p:cNvSpPr>
            <a:spLocks noGrp="1"/>
          </p:cNvSpPr>
          <p:nvPr>
            <p:ph type="ctrTitle"/>
          </p:nvPr>
        </p:nvSpPr>
        <p:spPr>
          <a:xfrm>
            <a:off x="640134" y="1379903"/>
            <a:ext cx="7772400" cy="959078"/>
          </a:xfrm>
        </p:spPr>
        <p:txBody>
          <a:bodyPr>
            <a:normAutofit fontScale="90000"/>
          </a:bodyPr>
          <a:lstStyle/>
          <a:p>
            <a:r>
              <a:rPr lang="en-US" dirty="0">
                <a:latin typeface="Georgia" panose="02040502050405020303" pitchFamily="18" charset="0"/>
              </a:rPr>
              <a:t>Motivational Interviewing for Loved Ones</a:t>
            </a:r>
          </a:p>
        </p:txBody>
      </p:sp>
      <p:sp>
        <p:nvSpPr>
          <p:cNvPr id="3" name="Subtitle 2">
            <a:extLst>
              <a:ext uri="{FF2B5EF4-FFF2-40B4-BE49-F238E27FC236}">
                <a16:creationId xmlns:a16="http://schemas.microsoft.com/office/drawing/2014/main" id="{19F37103-85A5-DF42-AD3D-EF98372B2340}"/>
              </a:ext>
            </a:extLst>
          </p:cNvPr>
          <p:cNvSpPr>
            <a:spLocks noGrp="1"/>
          </p:cNvSpPr>
          <p:nvPr>
            <p:ph type="subTitle" idx="1"/>
          </p:nvPr>
        </p:nvSpPr>
        <p:spPr>
          <a:xfrm>
            <a:off x="1143000" y="2571750"/>
            <a:ext cx="6858000" cy="1024139"/>
          </a:xfrm>
        </p:spPr>
        <p:txBody>
          <a:bodyPr>
            <a:normAutofit lnSpcReduction="10000"/>
          </a:bodyPr>
          <a:lstStyle/>
          <a:p>
            <a:r>
              <a:rPr lang="en-US" dirty="0">
                <a:latin typeface="Georgia" panose="02040502050405020303" pitchFamily="18" charset="0"/>
              </a:rPr>
              <a:t>Emily Kline, PhD</a:t>
            </a:r>
          </a:p>
          <a:p>
            <a:r>
              <a:rPr lang="en-US" dirty="0">
                <a:latin typeface="Georgia" panose="02040502050405020303" pitchFamily="18" charset="0"/>
              </a:rPr>
              <a:t>MAPNET, New England MHTTC</a:t>
            </a:r>
          </a:p>
          <a:p>
            <a:r>
              <a:rPr lang="en-US" dirty="0">
                <a:latin typeface="Georgia" panose="02040502050405020303" pitchFamily="18" charset="0"/>
              </a:rPr>
              <a:t>April 28</a:t>
            </a:r>
            <a:r>
              <a:rPr lang="en-US" baseline="30000" dirty="0">
                <a:latin typeface="Georgia" panose="02040502050405020303" pitchFamily="18" charset="0"/>
              </a:rPr>
              <a:t>th</a:t>
            </a:r>
            <a:r>
              <a:rPr lang="en-US" dirty="0">
                <a:latin typeface="Georgia" panose="02040502050405020303" pitchFamily="18" charset="0"/>
              </a:rPr>
              <a:t>, 2023</a:t>
            </a:r>
          </a:p>
        </p:txBody>
      </p:sp>
      <p:pic>
        <p:nvPicPr>
          <p:cNvPr id="4" name="Picture 3">
            <a:extLst>
              <a:ext uri="{FF2B5EF4-FFF2-40B4-BE49-F238E27FC236}">
                <a16:creationId xmlns:a16="http://schemas.microsoft.com/office/drawing/2014/main" id="{FD2E9B02-CE28-2B41-9167-C7BC6D137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334" y="4506686"/>
            <a:ext cx="2402285" cy="555172"/>
          </a:xfrm>
          <a:prstGeom prst="rect">
            <a:avLst/>
          </a:prstGeom>
        </p:spPr>
      </p:pic>
    </p:spTree>
    <p:extLst>
      <p:ext uri="{BB962C8B-B14F-4D97-AF65-F5344CB8AC3E}">
        <p14:creationId xmlns:p14="http://schemas.microsoft.com/office/powerpoint/2010/main" val="4151119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23A5A-D3EC-5F3F-14EA-0882A893CA26}"/>
              </a:ext>
            </a:extLst>
          </p:cNvPr>
          <p:cNvSpPr>
            <a:spLocks noGrp="1"/>
          </p:cNvSpPr>
          <p:nvPr>
            <p:ph type="title"/>
          </p:nvPr>
        </p:nvSpPr>
        <p:spPr/>
        <p:txBody>
          <a:bodyPr/>
          <a:lstStyle/>
          <a:p>
            <a:r>
              <a:rPr lang="en-US" b="1" dirty="0">
                <a:ln/>
                <a:solidFill>
                  <a:schemeClr val="accent3"/>
                </a:solidFill>
              </a:rPr>
              <a:t>The Righting Reflex</a:t>
            </a:r>
            <a:br>
              <a:rPr lang="en-US" b="1" dirty="0">
                <a:ln/>
                <a:solidFill>
                  <a:schemeClr val="accent3"/>
                </a:solidFill>
              </a:rPr>
            </a:br>
            <a:endParaRPr lang="en-US" dirty="0"/>
          </a:p>
        </p:txBody>
      </p:sp>
      <p:sp>
        <p:nvSpPr>
          <p:cNvPr id="3" name="Text Placeholder 2">
            <a:extLst>
              <a:ext uri="{FF2B5EF4-FFF2-40B4-BE49-F238E27FC236}">
                <a16:creationId xmlns:a16="http://schemas.microsoft.com/office/drawing/2014/main" id="{C8017388-BBA5-09C3-82E3-13FE485C5CCF}"/>
              </a:ext>
            </a:extLst>
          </p:cNvPr>
          <p:cNvSpPr>
            <a:spLocks noGrp="1"/>
          </p:cNvSpPr>
          <p:nvPr>
            <p:ph type="body" idx="1"/>
          </p:nvPr>
        </p:nvSpPr>
        <p:spPr/>
        <p:txBody>
          <a:bodyPr/>
          <a:lstStyle/>
          <a:p>
            <a:r>
              <a:rPr lang="en-US" sz="2800" dirty="0"/>
              <a:t>The impulse to help others by</a:t>
            </a:r>
          </a:p>
          <a:p>
            <a:pPr lvl="1"/>
            <a:r>
              <a:rPr lang="en-US" sz="2400" dirty="0"/>
              <a:t>FIXING their problem</a:t>
            </a:r>
          </a:p>
          <a:p>
            <a:pPr lvl="1"/>
            <a:r>
              <a:rPr lang="en-US" sz="2400" dirty="0"/>
              <a:t>GIVING them advice</a:t>
            </a:r>
          </a:p>
          <a:p>
            <a:pPr lvl="1"/>
            <a:r>
              <a:rPr lang="en-US" sz="2400" dirty="0"/>
              <a:t>MINIMIZING their issue</a:t>
            </a:r>
          </a:p>
        </p:txBody>
      </p:sp>
    </p:spTree>
    <p:extLst>
      <p:ext uri="{BB962C8B-B14F-4D97-AF65-F5344CB8AC3E}">
        <p14:creationId xmlns:p14="http://schemas.microsoft.com/office/powerpoint/2010/main" val="1444576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might sound like this…</a:t>
            </a:r>
          </a:p>
        </p:txBody>
      </p:sp>
      <p:pic>
        <p:nvPicPr>
          <p:cNvPr id="4" name="Picture 2" descr="Aliyah Simone Sanders  Simone holds a Bachelor's degree in Clinical Psychology from Tufts University. She a research assistant at Beth Israel Deaconess Medical Center and is the program coordinator for the Massachusetts Psychosis Network for Early Treatment. Before joining BIDMC, Simone worked for the MGH First Episode and Early Psychosis Program as well as for the North Suffolk Mental Health Association.">
            <a:extLst>
              <a:ext uri="{FF2B5EF4-FFF2-40B4-BE49-F238E27FC236}">
                <a16:creationId xmlns:a16="http://schemas.microsoft.com/office/drawing/2014/main" id="{D7453ADC-3DC9-264E-BA87-0FA3459FA09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8472" t="24621" r="163" b="11168"/>
          <a:stretch/>
        </p:blipFill>
        <p:spPr bwMode="auto">
          <a:xfrm>
            <a:off x="365196" y="1428043"/>
            <a:ext cx="2698595" cy="3302701"/>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5138380" y="1261607"/>
            <a:ext cx="2934269" cy="2184453"/>
          </a:xfrm>
          <a:prstGeom prst="cloudCallout">
            <a:avLst>
              <a:gd name="adj1" fmla="val -108192"/>
              <a:gd name="adj2" fmla="val 856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stretch>
            <a:fillRect/>
          </a:stretch>
        </p:blipFill>
        <p:spPr>
          <a:xfrm>
            <a:off x="5138380" y="1341340"/>
            <a:ext cx="2704935" cy="2024986"/>
          </a:xfrm>
          <a:prstGeom prst="rect">
            <a:avLst/>
          </a:prstGeom>
        </p:spPr>
      </p:pic>
    </p:spTree>
    <p:extLst>
      <p:ext uri="{BB962C8B-B14F-4D97-AF65-F5344CB8AC3E}">
        <p14:creationId xmlns:p14="http://schemas.microsoft.com/office/powerpoint/2010/main" val="745435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518A9-6E6B-EE43-BB28-0E1FDC4E2DF3}"/>
              </a:ext>
            </a:extLst>
          </p:cNvPr>
          <p:cNvSpPr>
            <a:spLocks noGrp="1"/>
          </p:cNvSpPr>
          <p:nvPr>
            <p:ph type="title"/>
          </p:nvPr>
        </p:nvSpPr>
        <p:spPr>
          <a:xfrm>
            <a:off x="311700" y="302294"/>
            <a:ext cx="8520600" cy="707400"/>
          </a:xfrm>
        </p:spPr>
        <p:txBody>
          <a:bodyPr/>
          <a:lstStyle/>
          <a:p>
            <a:pPr marL="114300"/>
            <a:r>
              <a:rPr lang="en" sz="2000" dirty="0">
                <a:solidFill>
                  <a:schemeClr val="tx1">
                    <a:lumMod val="50000"/>
                  </a:schemeClr>
                </a:solidFill>
              </a:rPr>
              <a:t>In order to consider a healthy choice or a change, people need to feel:</a:t>
            </a:r>
          </a:p>
        </p:txBody>
      </p:sp>
      <p:sp>
        <p:nvSpPr>
          <p:cNvPr id="3" name="Text Placeholder 2">
            <a:extLst>
              <a:ext uri="{FF2B5EF4-FFF2-40B4-BE49-F238E27FC236}">
                <a16:creationId xmlns:a16="http://schemas.microsoft.com/office/drawing/2014/main" id="{CAC8A842-179F-AA49-BEC9-EE5CCE399180}"/>
              </a:ext>
            </a:extLst>
          </p:cNvPr>
          <p:cNvSpPr>
            <a:spLocks noGrp="1"/>
          </p:cNvSpPr>
          <p:nvPr>
            <p:ph type="body" idx="1"/>
          </p:nvPr>
        </p:nvSpPr>
        <p:spPr/>
        <p:txBody>
          <a:bodyPr/>
          <a:lstStyle/>
          <a:p>
            <a:pPr marL="114300" indent="0">
              <a:buNone/>
            </a:pPr>
            <a:endParaRPr lang="en" dirty="0">
              <a:solidFill>
                <a:schemeClr val="tx1">
                  <a:lumMod val="50000"/>
                </a:schemeClr>
              </a:solidFill>
            </a:endParaRPr>
          </a:p>
          <a:p>
            <a:pPr marL="114300" indent="0">
              <a:buNone/>
            </a:pPr>
            <a:endParaRPr lang="en" dirty="0">
              <a:solidFill>
                <a:schemeClr val="tx1">
                  <a:lumMod val="50000"/>
                </a:schemeClr>
              </a:solidFill>
            </a:endParaRPr>
          </a:p>
        </p:txBody>
      </p:sp>
      <p:sp>
        <p:nvSpPr>
          <p:cNvPr id="5" name="Rectangle 4">
            <a:extLst>
              <a:ext uri="{FF2B5EF4-FFF2-40B4-BE49-F238E27FC236}">
                <a16:creationId xmlns:a16="http://schemas.microsoft.com/office/drawing/2014/main" id="{8512DD58-89E9-3A4C-AF4B-D8C7FA4DDFFF}"/>
              </a:ext>
            </a:extLst>
          </p:cNvPr>
          <p:cNvSpPr/>
          <p:nvPr/>
        </p:nvSpPr>
        <p:spPr>
          <a:xfrm>
            <a:off x="311700" y="933212"/>
            <a:ext cx="4070346"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solidFill>
                  <a:schemeClr val="accent5">
                    <a:lumMod val="75000"/>
                  </a:schemeClr>
                </a:solidFill>
                <a:effectLst>
                  <a:innerShdw blurRad="177800">
                    <a:schemeClr val="accent3">
                      <a:lumMod val="50000"/>
                    </a:schemeClr>
                  </a:innerShdw>
                </a:effectLst>
              </a:rPr>
              <a:t>Understood</a:t>
            </a:r>
          </a:p>
        </p:txBody>
      </p:sp>
      <p:sp>
        <p:nvSpPr>
          <p:cNvPr id="6" name="Rectangle 5">
            <a:extLst>
              <a:ext uri="{FF2B5EF4-FFF2-40B4-BE49-F238E27FC236}">
                <a16:creationId xmlns:a16="http://schemas.microsoft.com/office/drawing/2014/main" id="{6F31AB7C-4A0E-304E-A113-9492803B2E44}"/>
              </a:ext>
            </a:extLst>
          </p:cNvPr>
          <p:cNvSpPr/>
          <p:nvPr/>
        </p:nvSpPr>
        <p:spPr>
          <a:xfrm>
            <a:off x="311700" y="3473146"/>
            <a:ext cx="3454792"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rgbClr val="002060"/>
                  </a:solidFill>
                </a:ln>
                <a:solidFill>
                  <a:schemeClr val="accent3"/>
                </a:solidFill>
              </a:rPr>
              <a:t>In Control</a:t>
            </a:r>
          </a:p>
        </p:txBody>
      </p:sp>
      <p:sp>
        <p:nvSpPr>
          <p:cNvPr id="7" name="Rectangle 6">
            <a:extLst>
              <a:ext uri="{FF2B5EF4-FFF2-40B4-BE49-F238E27FC236}">
                <a16:creationId xmlns:a16="http://schemas.microsoft.com/office/drawing/2014/main" id="{83CE7DF8-779D-2D42-ABD5-D5642ED7B70B}"/>
              </a:ext>
            </a:extLst>
          </p:cNvPr>
          <p:cNvSpPr/>
          <p:nvPr/>
        </p:nvSpPr>
        <p:spPr>
          <a:xfrm>
            <a:off x="311700" y="2228646"/>
            <a:ext cx="3416320"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Confident</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8" name="Oval 7">
            <a:extLst>
              <a:ext uri="{FF2B5EF4-FFF2-40B4-BE49-F238E27FC236}">
                <a16:creationId xmlns:a16="http://schemas.microsoft.com/office/drawing/2014/main" id="{EEB127C9-25A6-6E4A-9110-EACD8C978FF6}"/>
              </a:ext>
            </a:extLst>
          </p:cNvPr>
          <p:cNvSpPr/>
          <p:nvPr/>
        </p:nvSpPr>
        <p:spPr>
          <a:xfrm>
            <a:off x="4572000" y="927196"/>
            <a:ext cx="4165600" cy="10372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“My therapist never judges… he tries to see my point of view”</a:t>
            </a:r>
          </a:p>
        </p:txBody>
      </p:sp>
      <p:sp>
        <p:nvSpPr>
          <p:cNvPr id="9" name="Oval 8">
            <a:extLst>
              <a:ext uri="{FF2B5EF4-FFF2-40B4-BE49-F238E27FC236}">
                <a16:creationId xmlns:a16="http://schemas.microsoft.com/office/drawing/2014/main" id="{3FC9538F-F87D-B24D-8B65-CC199C9EF472}"/>
              </a:ext>
            </a:extLst>
          </p:cNvPr>
          <p:cNvSpPr/>
          <p:nvPr/>
        </p:nvSpPr>
        <p:spPr>
          <a:xfrm>
            <a:off x="4572000" y="2171696"/>
            <a:ext cx="4165600" cy="10372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 know I can quit smoking this time”</a:t>
            </a:r>
          </a:p>
        </p:txBody>
      </p:sp>
      <p:sp>
        <p:nvSpPr>
          <p:cNvPr id="10" name="Oval 9">
            <a:extLst>
              <a:ext uri="{FF2B5EF4-FFF2-40B4-BE49-F238E27FC236}">
                <a16:creationId xmlns:a16="http://schemas.microsoft.com/office/drawing/2014/main" id="{831FA7D7-F8A8-934A-9F91-4FB8DC8543E0}"/>
              </a:ext>
            </a:extLst>
          </p:cNvPr>
          <p:cNvSpPr/>
          <p:nvPr/>
        </p:nvSpPr>
        <p:spPr>
          <a:xfrm>
            <a:off x="4572000" y="3416196"/>
            <a:ext cx="4165600" cy="10372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“No one can make me take medicine – I’ll decide for myself”</a:t>
            </a:r>
          </a:p>
        </p:txBody>
      </p:sp>
    </p:spTree>
    <p:extLst>
      <p:ext uri="{BB962C8B-B14F-4D97-AF65-F5344CB8AC3E}">
        <p14:creationId xmlns:p14="http://schemas.microsoft.com/office/powerpoint/2010/main" val="2090722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265500" y="2266310"/>
            <a:ext cx="4045200" cy="167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Building Understanding</a:t>
            </a:r>
            <a:br>
              <a:rPr lang="en" dirty="0"/>
            </a:br>
            <a:r>
              <a:rPr lang="en" dirty="0"/>
              <a:t>Confidence</a:t>
            </a:r>
            <a:br>
              <a:rPr lang="en" dirty="0"/>
            </a:br>
            <a:r>
              <a:rPr lang="en" dirty="0"/>
              <a:t>&amp; Autonomy</a:t>
            </a:r>
            <a:endParaRPr dirty="0"/>
          </a:p>
        </p:txBody>
      </p:sp>
      <p:pic>
        <p:nvPicPr>
          <p:cNvPr id="3" name="Picture 2" descr="A close up of a map&#10;&#10;Description automatically generated">
            <a:extLst>
              <a:ext uri="{FF2B5EF4-FFF2-40B4-BE49-F238E27FC236}">
                <a16:creationId xmlns:a16="http://schemas.microsoft.com/office/drawing/2014/main" id="{A71BA2B0-8DA5-5645-9B0F-CBCB520806B1}"/>
              </a:ext>
            </a:extLst>
          </p:cNvPr>
          <p:cNvPicPr>
            <a:picLocks noChangeAspect="1"/>
          </p:cNvPicPr>
          <p:nvPr/>
        </p:nvPicPr>
        <p:blipFill>
          <a:blip r:embed="rId3"/>
          <a:stretch>
            <a:fillRect/>
          </a:stretch>
        </p:blipFill>
        <p:spPr>
          <a:xfrm>
            <a:off x="4903400" y="1333500"/>
            <a:ext cx="3975100" cy="2476500"/>
          </a:xfrm>
          <a:prstGeom prst="rect">
            <a:avLst/>
          </a:prstGeom>
        </p:spPr>
      </p:pic>
    </p:spTree>
    <p:extLst>
      <p:ext uri="{BB962C8B-B14F-4D97-AF65-F5344CB8AC3E}">
        <p14:creationId xmlns:p14="http://schemas.microsoft.com/office/powerpoint/2010/main" val="1847929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Tool #1: Reflections</a:t>
            </a:r>
            <a:endParaRPr dirty="0"/>
          </a:p>
        </p:txBody>
      </p:sp>
      <p:sp>
        <p:nvSpPr>
          <p:cNvPr id="98" name="Google Shape;98;p18"/>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Convey empathy and careful listening</a:t>
            </a:r>
            <a:endParaRPr dirty="0"/>
          </a:p>
        </p:txBody>
      </p:sp>
      <p:pic>
        <p:nvPicPr>
          <p:cNvPr id="99" name="Google Shape;99;p18"/>
          <p:cNvPicPr preferRelativeResize="0"/>
          <p:nvPr/>
        </p:nvPicPr>
        <p:blipFill>
          <a:blip r:embed="rId3">
            <a:alphaModFix/>
          </a:blip>
          <a:stretch>
            <a:fillRect/>
          </a:stretch>
        </p:blipFill>
        <p:spPr>
          <a:xfrm>
            <a:off x="6284618" y="1554075"/>
            <a:ext cx="1252200" cy="2035350"/>
          </a:xfrm>
          <a:prstGeom prst="rect">
            <a:avLst/>
          </a:prstGeom>
          <a:noFill/>
          <a:ln>
            <a:noFill/>
          </a:ln>
        </p:spPr>
      </p:pic>
    </p:spTree>
    <p:extLst>
      <p:ext uri="{BB962C8B-B14F-4D97-AF65-F5344CB8AC3E}">
        <p14:creationId xmlns:p14="http://schemas.microsoft.com/office/powerpoint/2010/main" val="1769686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What is a Reflection?</a:t>
            </a:r>
          </a:p>
        </p:txBody>
      </p:sp>
      <p:sp>
        <p:nvSpPr>
          <p:cNvPr id="13" name="TextBox 12"/>
          <p:cNvSpPr txBox="1"/>
          <p:nvPr/>
        </p:nvSpPr>
        <p:spPr>
          <a:xfrm>
            <a:off x="944865" y="1220294"/>
            <a:ext cx="3340056" cy="3416320"/>
          </a:xfrm>
          <a:prstGeom prst="rect">
            <a:avLst/>
          </a:prstGeom>
          <a:noFill/>
        </p:spPr>
        <p:txBody>
          <a:bodyPr wrap="square" rtlCol="0">
            <a:spAutoFit/>
          </a:bodyPr>
          <a:lstStyle/>
          <a:p>
            <a:pPr marL="214313" indent="-214313">
              <a:buFont typeface="Arial" panose="020B0604020202020204" pitchFamily="34" charset="0"/>
              <a:buChar char="•"/>
            </a:pPr>
            <a:r>
              <a:rPr lang="en-US" sz="1800" dirty="0">
                <a:solidFill>
                  <a:schemeClr val="bg2"/>
                </a:solidFill>
                <a:latin typeface="Arial" panose="020B0604020202020204" pitchFamily="34" charset="0"/>
              </a:rPr>
              <a:t>A Statement, Not a question</a:t>
            </a:r>
          </a:p>
          <a:p>
            <a:pPr marL="214313" indent="-214313">
              <a:buFont typeface="Arial" panose="020B0604020202020204" pitchFamily="34" charset="0"/>
              <a:buChar char="•"/>
            </a:pPr>
            <a:r>
              <a:rPr lang="en-US" sz="1800" dirty="0">
                <a:solidFill>
                  <a:schemeClr val="bg2"/>
                </a:solidFill>
                <a:latin typeface="Arial" panose="020B0604020202020204" pitchFamily="34" charset="0"/>
              </a:rPr>
              <a:t>Specific – not generic</a:t>
            </a:r>
          </a:p>
          <a:p>
            <a:pPr marL="214313" indent="-214313">
              <a:buFont typeface="Arial" panose="020B0604020202020204" pitchFamily="34" charset="0"/>
              <a:buChar char="•"/>
            </a:pPr>
            <a:r>
              <a:rPr lang="en-US" sz="1800" dirty="0">
                <a:solidFill>
                  <a:schemeClr val="bg2"/>
                </a:solidFill>
                <a:latin typeface="Arial" panose="020B0604020202020204" pitchFamily="34" charset="0"/>
              </a:rPr>
              <a:t>Repeat back what you heard the person say, or guess at the feelings beneath</a:t>
            </a:r>
          </a:p>
          <a:p>
            <a:pPr marL="214313" indent="-214313">
              <a:buFont typeface="Arial" panose="020B0604020202020204" pitchFamily="34" charset="0"/>
              <a:buChar char="•"/>
            </a:pPr>
            <a:r>
              <a:rPr lang="en-US" sz="1800" dirty="0">
                <a:solidFill>
                  <a:schemeClr val="bg2"/>
                </a:solidFill>
                <a:latin typeface="Arial" panose="020B0604020202020204" pitchFamily="34" charset="0"/>
              </a:rPr>
              <a:t>Helps the person: </a:t>
            </a:r>
          </a:p>
          <a:p>
            <a:pPr marL="557213" lvl="1" indent="-214313">
              <a:buFont typeface="Arial" panose="020B0604020202020204" pitchFamily="34" charset="0"/>
              <a:buChar char="•"/>
            </a:pPr>
            <a:r>
              <a:rPr lang="en-US" sz="1800" dirty="0">
                <a:solidFill>
                  <a:schemeClr val="bg2"/>
                </a:solidFill>
                <a:latin typeface="Arial" panose="020B0604020202020204" pitchFamily="34" charset="0"/>
              </a:rPr>
              <a:t>Feel understood and accepted,</a:t>
            </a:r>
          </a:p>
          <a:p>
            <a:pPr marL="557213" lvl="1" indent="-214313">
              <a:buFont typeface="Arial" panose="020B0604020202020204" pitchFamily="34" charset="0"/>
              <a:buChar char="•"/>
            </a:pPr>
            <a:r>
              <a:rPr lang="en-US" sz="1800" dirty="0">
                <a:solidFill>
                  <a:schemeClr val="bg2"/>
                </a:solidFill>
                <a:latin typeface="Arial" panose="020B0604020202020204" pitchFamily="34" charset="0"/>
              </a:rPr>
              <a:t>Hear their words think a little deeper about what they </a:t>
            </a:r>
            <a:r>
              <a:rPr lang="en-US" sz="1800" u="sng" dirty="0">
                <a:solidFill>
                  <a:schemeClr val="bg2"/>
                </a:solidFill>
                <a:latin typeface="Arial" panose="020B0604020202020204" pitchFamily="34" charset="0"/>
              </a:rPr>
              <a:t>meant.</a:t>
            </a:r>
          </a:p>
          <a:p>
            <a:pPr marL="342900" lvl="1"/>
            <a:endParaRPr lang="en-US" sz="1800" dirty="0">
              <a:solidFill>
                <a:schemeClr val="bg2"/>
              </a:solidFill>
              <a:latin typeface="Arial" panose="020B0604020202020204" pitchFamily="34" charset="0"/>
            </a:endParaRPr>
          </a:p>
        </p:txBody>
      </p:sp>
      <p:pic>
        <p:nvPicPr>
          <p:cNvPr id="5" name="Picture 4">
            <a:extLst>
              <a:ext uri="{FF2B5EF4-FFF2-40B4-BE49-F238E27FC236}">
                <a16:creationId xmlns:a16="http://schemas.microsoft.com/office/drawing/2014/main" id="{76E364D8-15AF-6743-B338-738A6CF00F10}"/>
              </a:ext>
            </a:extLst>
          </p:cNvPr>
          <p:cNvPicPr>
            <a:picLocks noChangeAspect="1"/>
          </p:cNvPicPr>
          <p:nvPr/>
        </p:nvPicPr>
        <p:blipFill>
          <a:blip r:embed="rId3"/>
          <a:stretch>
            <a:fillRect/>
          </a:stretch>
        </p:blipFill>
        <p:spPr>
          <a:xfrm>
            <a:off x="5088828" y="1220294"/>
            <a:ext cx="2975847" cy="2975847"/>
          </a:xfrm>
          <a:prstGeom prst="rect">
            <a:avLst/>
          </a:prstGeom>
        </p:spPr>
      </p:pic>
    </p:spTree>
    <p:extLst>
      <p:ext uri="{BB962C8B-B14F-4D97-AF65-F5344CB8AC3E}">
        <p14:creationId xmlns:p14="http://schemas.microsoft.com/office/powerpoint/2010/main" val="2972890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C2E8BA-02B8-B60E-5038-743FB5ABC7A3}"/>
              </a:ext>
            </a:extLst>
          </p:cNvPr>
          <p:cNvSpPr>
            <a:spLocks noGrp="1"/>
          </p:cNvSpPr>
          <p:nvPr>
            <p:ph type="title"/>
          </p:nvPr>
        </p:nvSpPr>
        <p:spPr>
          <a:xfrm>
            <a:off x="822960" y="707153"/>
            <a:ext cx="7543800" cy="440688"/>
          </a:xfrm>
        </p:spPr>
        <p:txBody>
          <a:bodyPr wrap="square" anchor="ctr">
            <a:normAutofit/>
          </a:bodyPr>
          <a:lstStyle/>
          <a:p>
            <a:pPr>
              <a:lnSpc>
                <a:spcPct val="90000"/>
              </a:lnSpc>
            </a:pPr>
            <a:r>
              <a:rPr lang="en-US" sz="2500"/>
              <a:t>Types of reflections</a:t>
            </a:r>
          </a:p>
        </p:txBody>
      </p:sp>
      <p:graphicFrame>
        <p:nvGraphicFramePr>
          <p:cNvPr id="5" name="Content Placeholder 1">
            <a:extLst>
              <a:ext uri="{FF2B5EF4-FFF2-40B4-BE49-F238E27FC236}">
                <a16:creationId xmlns:a16="http://schemas.microsoft.com/office/drawing/2014/main" id="{4FFF04E6-22F6-C621-52F7-CE759B191309}"/>
              </a:ext>
            </a:extLst>
          </p:cNvPr>
          <p:cNvGraphicFramePr/>
          <p:nvPr>
            <p:extLst>
              <p:ext uri="{D42A27DB-BD31-4B8C-83A1-F6EECF244321}">
                <p14:modId xmlns:p14="http://schemas.microsoft.com/office/powerpoint/2010/main" val="1555548254"/>
              </p:ext>
            </p:extLst>
          </p:nvPr>
        </p:nvGraphicFramePr>
        <p:xfrm>
          <a:off x="311700" y="1266325"/>
          <a:ext cx="8520600" cy="3302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6179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03D6B-535D-404F-AD5B-08E61F28F8E1}"/>
              </a:ext>
            </a:extLst>
          </p:cNvPr>
          <p:cNvSpPr>
            <a:spLocks noGrp="1"/>
          </p:cNvSpPr>
          <p:nvPr>
            <p:ph type="title"/>
          </p:nvPr>
        </p:nvSpPr>
        <p:spPr/>
        <p:txBody>
          <a:bodyPr/>
          <a:lstStyle/>
          <a:p>
            <a:r>
              <a:rPr lang="en-US" dirty="0"/>
              <a:t>Reflections Don’t Judge</a:t>
            </a:r>
          </a:p>
        </p:txBody>
      </p:sp>
      <p:sp>
        <p:nvSpPr>
          <p:cNvPr id="3" name="Text Placeholder 2">
            <a:extLst>
              <a:ext uri="{FF2B5EF4-FFF2-40B4-BE49-F238E27FC236}">
                <a16:creationId xmlns:a16="http://schemas.microsoft.com/office/drawing/2014/main" id="{C787F953-5FCE-0A4E-8FC6-242EBB95E575}"/>
              </a:ext>
            </a:extLst>
          </p:cNvPr>
          <p:cNvSpPr>
            <a:spLocks noGrp="1"/>
          </p:cNvSpPr>
          <p:nvPr>
            <p:ph type="body" idx="1"/>
          </p:nvPr>
        </p:nvSpPr>
        <p:spPr>
          <a:xfrm>
            <a:off x="4572000" y="1266325"/>
            <a:ext cx="4260300" cy="3302700"/>
          </a:xfrm>
        </p:spPr>
        <p:txBody>
          <a:bodyPr/>
          <a:lstStyle/>
          <a:p>
            <a:r>
              <a:rPr lang="en-US" sz="2000" dirty="0">
                <a:solidFill>
                  <a:schemeClr val="bg2"/>
                </a:solidFill>
                <a:ea typeface="Times New Roman"/>
                <a:cs typeface="Times New Roman"/>
                <a:sym typeface="Times New Roman"/>
              </a:rPr>
              <a:t>Reflections are different from praise – they don’t evaluate whether someone met expectations</a:t>
            </a:r>
          </a:p>
          <a:p>
            <a:r>
              <a:rPr lang="en-US" sz="2000" dirty="0">
                <a:solidFill>
                  <a:schemeClr val="bg2"/>
                </a:solidFill>
                <a:ea typeface="Times New Roman"/>
                <a:cs typeface="Times New Roman"/>
                <a:sym typeface="Times New Roman"/>
              </a:rPr>
              <a:t>Reflections don’t indicate whether you agree/disagree</a:t>
            </a:r>
          </a:p>
          <a:p>
            <a:r>
              <a:rPr lang="en-US" sz="2000" dirty="0">
                <a:solidFill>
                  <a:schemeClr val="bg2"/>
                </a:solidFill>
                <a:ea typeface="Times New Roman"/>
                <a:cs typeface="Times New Roman"/>
                <a:sym typeface="Times New Roman"/>
              </a:rPr>
              <a:t>As we get older, we like appreciation (“thank you”) more than evaluation (“good job”)</a:t>
            </a:r>
            <a:endParaRPr lang="en-US" sz="2000" dirty="0">
              <a:latin typeface="Times New Roman"/>
              <a:ea typeface="Times New Roman"/>
              <a:cs typeface="Times New Roman"/>
              <a:sym typeface="Times New Roman"/>
            </a:endParaRPr>
          </a:p>
          <a:p>
            <a:endParaRPr lang="en-US" dirty="0"/>
          </a:p>
        </p:txBody>
      </p:sp>
      <p:pic>
        <p:nvPicPr>
          <p:cNvPr id="5" name="Picture 4">
            <a:extLst>
              <a:ext uri="{FF2B5EF4-FFF2-40B4-BE49-F238E27FC236}">
                <a16:creationId xmlns:a16="http://schemas.microsoft.com/office/drawing/2014/main" id="{AB08E8AA-6EB0-BD44-8E28-DA1A51534215}"/>
              </a:ext>
            </a:extLst>
          </p:cNvPr>
          <p:cNvPicPr>
            <a:picLocks noChangeAspect="1"/>
          </p:cNvPicPr>
          <p:nvPr/>
        </p:nvPicPr>
        <p:blipFill>
          <a:blip r:embed="rId3"/>
          <a:stretch>
            <a:fillRect/>
          </a:stretch>
        </p:blipFill>
        <p:spPr>
          <a:xfrm>
            <a:off x="676003" y="1178125"/>
            <a:ext cx="3429000" cy="3390900"/>
          </a:xfrm>
          <a:prstGeom prst="rect">
            <a:avLst/>
          </a:prstGeom>
        </p:spPr>
      </p:pic>
    </p:spTree>
    <p:extLst>
      <p:ext uri="{BB962C8B-B14F-4D97-AF65-F5344CB8AC3E}">
        <p14:creationId xmlns:p14="http://schemas.microsoft.com/office/powerpoint/2010/main" val="1689419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523573" y="1266325"/>
            <a:ext cx="8319344" cy="3302700"/>
          </a:xfrm>
        </p:spPr>
        <p:txBody>
          <a:bodyPr>
            <a:normAutofit/>
          </a:bodyPr>
          <a:lstStyle/>
          <a:p>
            <a:pPr marL="126997" indent="0">
              <a:lnSpc>
                <a:spcPct val="120000"/>
              </a:lnSpc>
              <a:buNone/>
            </a:pPr>
            <a:r>
              <a:rPr lang="en-US" dirty="0">
                <a:solidFill>
                  <a:schemeClr val="accent2">
                    <a:lumMod val="75000"/>
                  </a:schemeClr>
                </a:solidFill>
              </a:rPr>
              <a:t>All my friends do it. So, it’s not a big deal. Just get off my back, okay?</a:t>
            </a:r>
          </a:p>
          <a:p>
            <a:pPr marL="412747" indent="-285750">
              <a:lnSpc>
                <a:spcPct val="120000"/>
              </a:lnSpc>
            </a:pPr>
            <a:r>
              <a:rPr lang="en-US" dirty="0">
                <a:solidFill>
                  <a:schemeClr val="accent2">
                    <a:lumMod val="75000"/>
                  </a:schemeClr>
                </a:solidFill>
              </a:rPr>
              <a:t>Simple: You feel like it’s not a big deal. </a:t>
            </a:r>
          </a:p>
          <a:p>
            <a:pPr marL="412747" indent="-285750">
              <a:lnSpc>
                <a:spcPct val="120000"/>
              </a:lnSpc>
            </a:pPr>
            <a:r>
              <a:rPr lang="en-US" dirty="0">
                <a:solidFill>
                  <a:schemeClr val="accent2">
                    <a:lumMod val="75000"/>
                  </a:schemeClr>
                </a:solidFill>
              </a:rPr>
              <a:t>Complex: Smoking seems normal to you. </a:t>
            </a:r>
          </a:p>
          <a:p>
            <a:pPr marL="412747" indent="-285750">
              <a:lnSpc>
                <a:spcPct val="120000"/>
              </a:lnSpc>
            </a:pPr>
            <a:r>
              <a:rPr lang="en-US" dirty="0">
                <a:solidFill>
                  <a:schemeClr val="accent2">
                    <a:lumMod val="75000"/>
                  </a:schemeClr>
                </a:solidFill>
              </a:rPr>
              <a:t>Feeling: My concerns are annoying to you.</a:t>
            </a:r>
          </a:p>
          <a:p>
            <a:pPr marL="412747" indent="-285750">
              <a:lnSpc>
                <a:spcPct val="120000"/>
              </a:lnSpc>
            </a:pPr>
            <a:endParaRPr lang="en-US" dirty="0">
              <a:solidFill>
                <a:schemeClr val="accent2">
                  <a:lumMod val="75000"/>
                </a:schemeClr>
              </a:solidFill>
            </a:endParaRPr>
          </a:p>
          <a:p>
            <a:pPr marL="126997" indent="0">
              <a:lnSpc>
                <a:spcPct val="120000"/>
              </a:lnSpc>
              <a:buNone/>
            </a:pPr>
            <a:r>
              <a:rPr lang="en-US" dirty="0">
                <a:solidFill>
                  <a:schemeClr val="accent2">
                    <a:lumMod val="75000"/>
                  </a:schemeClr>
                </a:solidFill>
              </a:rPr>
              <a:t>I hate school. </a:t>
            </a:r>
          </a:p>
          <a:p>
            <a:pPr marL="412747" indent="-285750">
              <a:lnSpc>
                <a:spcPct val="120000"/>
              </a:lnSpc>
            </a:pPr>
            <a:r>
              <a:rPr lang="en-US" dirty="0">
                <a:solidFill>
                  <a:schemeClr val="accent2">
                    <a:lumMod val="75000"/>
                  </a:schemeClr>
                </a:solidFill>
              </a:rPr>
              <a:t>Simple: You hate school.</a:t>
            </a:r>
          </a:p>
          <a:p>
            <a:pPr marL="412747" indent="-285750">
              <a:lnSpc>
                <a:spcPct val="120000"/>
              </a:lnSpc>
            </a:pPr>
            <a:r>
              <a:rPr lang="en-US" dirty="0">
                <a:solidFill>
                  <a:schemeClr val="accent2">
                    <a:lumMod val="75000"/>
                  </a:schemeClr>
                </a:solidFill>
              </a:rPr>
              <a:t>Complex: School has been tough lately.</a:t>
            </a:r>
          </a:p>
          <a:p>
            <a:pPr marL="412747" indent="-285750">
              <a:lnSpc>
                <a:spcPct val="120000"/>
              </a:lnSpc>
            </a:pPr>
            <a:r>
              <a:rPr lang="en-US" dirty="0">
                <a:solidFill>
                  <a:schemeClr val="accent2">
                    <a:lumMod val="75000"/>
                  </a:schemeClr>
                </a:solidFill>
              </a:rPr>
              <a:t>Feeling: You’re feeling down.</a:t>
            </a:r>
          </a:p>
        </p:txBody>
      </p:sp>
      <p:sp>
        <p:nvSpPr>
          <p:cNvPr id="2" name="Title 1"/>
          <p:cNvSpPr>
            <a:spLocks noGrp="1"/>
          </p:cNvSpPr>
          <p:nvPr>
            <p:ph type="title"/>
          </p:nvPr>
        </p:nvSpPr>
        <p:spPr/>
        <p:txBody>
          <a:bodyPr>
            <a:normAutofit fontScale="90000"/>
          </a:bodyPr>
          <a:lstStyle/>
          <a:p>
            <a:r>
              <a:rPr lang="en-US" dirty="0"/>
              <a:t>Reflection </a:t>
            </a:r>
            <a:r>
              <a:rPr lang="en-US" dirty="0" err="1"/>
              <a:t>ExampleS</a:t>
            </a:r>
            <a:endParaRPr lang="en-US" dirty="0"/>
          </a:p>
        </p:txBody>
      </p:sp>
    </p:spTree>
    <p:extLst>
      <p:ext uri="{BB962C8B-B14F-4D97-AF65-F5344CB8AC3E}">
        <p14:creationId xmlns:p14="http://schemas.microsoft.com/office/powerpoint/2010/main" val="3500848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8167-99B5-9E41-9C41-D08B1BACCDD8}"/>
              </a:ext>
            </a:extLst>
          </p:cNvPr>
          <p:cNvSpPr>
            <a:spLocks noGrp="1"/>
          </p:cNvSpPr>
          <p:nvPr>
            <p:ph type="title"/>
          </p:nvPr>
        </p:nvSpPr>
        <p:spPr/>
        <p:txBody>
          <a:bodyPr/>
          <a:lstStyle/>
          <a:p>
            <a:r>
              <a:rPr lang="en-US" dirty="0"/>
              <a:t>Reflections Practice</a:t>
            </a:r>
          </a:p>
        </p:txBody>
      </p:sp>
      <p:sp>
        <p:nvSpPr>
          <p:cNvPr id="3" name="TextBox 2">
            <a:extLst>
              <a:ext uri="{FF2B5EF4-FFF2-40B4-BE49-F238E27FC236}">
                <a16:creationId xmlns:a16="http://schemas.microsoft.com/office/drawing/2014/main" id="{C65175FE-ADDF-FD4A-8757-1B97E45E2D8B}"/>
              </a:ext>
            </a:extLst>
          </p:cNvPr>
          <p:cNvSpPr txBox="1"/>
          <p:nvPr/>
        </p:nvSpPr>
        <p:spPr>
          <a:xfrm>
            <a:off x="769433" y="1248938"/>
            <a:ext cx="7337503" cy="2985433"/>
          </a:xfrm>
          <a:prstGeom prst="rect">
            <a:avLst/>
          </a:prstGeom>
          <a:noFill/>
        </p:spPr>
        <p:txBody>
          <a:bodyPr wrap="square" rtlCol="0">
            <a:spAutoFit/>
          </a:bodyPr>
          <a:lstStyle/>
          <a:p>
            <a:r>
              <a:rPr lang="en-US" sz="2000" dirty="0">
                <a:solidFill>
                  <a:schemeClr val="bg2"/>
                </a:solidFill>
              </a:rPr>
              <a:t>Type a reflection into the chat: </a:t>
            </a:r>
          </a:p>
          <a:p>
            <a:endParaRPr lang="en-US" sz="2000" dirty="0">
              <a:solidFill>
                <a:schemeClr val="bg2"/>
              </a:solidFill>
            </a:endParaRPr>
          </a:p>
          <a:p>
            <a:endParaRPr lang="en-US" sz="2000" dirty="0">
              <a:solidFill>
                <a:schemeClr val="bg2"/>
              </a:solidFill>
            </a:endParaRPr>
          </a:p>
          <a:p>
            <a:r>
              <a:rPr lang="en-US" sz="2000" i="1" dirty="0">
                <a:solidFill>
                  <a:schemeClr val="bg2"/>
                </a:solidFill>
              </a:rPr>
              <a:t>Therapy is dumb.</a:t>
            </a:r>
          </a:p>
          <a:p>
            <a:endParaRPr lang="en-US" sz="2000" i="1" dirty="0">
              <a:solidFill>
                <a:schemeClr val="bg2"/>
              </a:solidFill>
            </a:endParaRPr>
          </a:p>
          <a:p>
            <a:r>
              <a:rPr lang="en-US" sz="2000" i="1" dirty="0">
                <a:solidFill>
                  <a:schemeClr val="bg2"/>
                </a:solidFill>
              </a:rPr>
              <a:t>Marijuana is an organic remedy.</a:t>
            </a:r>
          </a:p>
          <a:p>
            <a:endParaRPr lang="en-US" sz="2000" i="1" dirty="0">
              <a:solidFill>
                <a:schemeClr val="bg2"/>
              </a:solidFill>
            </a:endParaRPr>
          </a:p>
          <a:p>
            <a:endParaRPr lang="en-US" sz="2000" dirty="0">
              <a:solidFill>
                <a:schemeClr val="bg2"/>
              </a:solidFill>
            </a:endParaRPr>
          </a:p>
          <a:p>
            <a:endParaRPr lang="en-US" dirty="0">
              <a:solidFill>
                <a:schemeClr val="bg2"/>
              </a:solidFill>
            </a:endParaRPr>
          </a:p>
          <a:p>
            <a:endParaRPr lang="en-US" dirty="0">
              <a:solidFill>
                <a:schemeClr val="bg2"/>
              </a:solidFill>
            </a:endParaRPr>
          </a:p>
        </p:txBody>
      </p:sp>
    </p:spTree>
    <p:extLst>
      <p:ext uri="{BB962C8B-B14F-4D97-AF65-F5344CB8AC3E}">
        <p14:creationId xmlns:p14="http://schemas.microsoft.com/office/powerpoint/2010/main" val="365739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738EF-BC78-724B-BD57-1D0F648FD766}"/>
              </a:ext>
            </a:extLst>
          </p:cNvPr>
          <p:cNvSpPr>
            <a:spLocks noGrp="1"/>
          </p:cNvSpPr>
          <p:nvPr>
            <p:ph type="title"/>
          </p:nvPr>
        </p:nvSpPr>
        <p:spPr/>
        <p:txBody>
          <a:bodyPr/>
          <a:lstStyle/>
          <a:p>
            <a:pPr algn="ctr"/>
            <a:r>
              <a:rPr lang="en-US" dirty="0">
                <a:latin typeface="Georgia" panose="02040502050405020303" pitchFamily="18" charset="0"/>
              </a:rPr>
              <a:t>Housekeeping Information</a:t>
            </a:r>
          </a:p>
        </p:txBody>
      </p:sp>
      <p:grpSp>
        <p:nvGrpSpPr>
          <p:cNvPr id="4" name="Group 3">
            <a:extLst>
              <a:ext uri="{FF2B5EF4-FFF2-40B4-BE49-F238E27FC236}">
                <a16:creationId xmlns:a16="http://schemas.microsoft.com/office/drawing/2014/main" id="{904F4E27-A7DC-404B-8964-11B8435D9433}"/>
              </a:ext>
            </a:extLst>
          </p:cNvPr>
          <p:cNvGrpSpPr/>
          <p:nvPr/>
        </p:nvGrpSpPr>
        <p:grpSpPr>
          <a:xfrm>
            <a:off x="1989466" y="1250734"/>
            <a:ext cx="2072291" cy="1012413"/>
            <a:chOff x="-177714" y="1766604"/>
            <a:chExt cx="4144583" cy="2024824"/>
          </a:xfrm>
        </p:grpSpPr>
        <p:pic>
          <p:nvPicPr>
            <p:cNvPr id="5" name="Graphic 4" descr="Radio microphone">
              <a:extLst>
                <a:ext uri="{FF2B5EF4-FFF2-40B4-BE49-F238E27FC236}">
                  <a16:creationId xmlns:a16="http://schemas.microsoft.com/office/drawing/2014/main" id="{39A08CFE-0CDC-524A-A4A6-3660BDA5D382}"/>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34554" y="1766604"/>
              <a:ext cx="720050" cy="685799"/>
            </a:xfrm>
            <a:prstGeom prst="rect">
              <a:avLst/>
            </a:prstGeom>
          </p:spPr>
        </p:pic>
        <p:sp>
          <p:nvSpPr>
            <p:cNvPr id="6" name="TextBox 5">
              <a:extLst>
                <a:ext uri="{FF2B5EF4-FFF2-40B4-BE49-F238E27FC236}">
                  <a16:creationId xmlns:a16="http://schemas.microsoft.com/office/drawing/2014/main" id="{564F7D25-142E-D946-A90F-3C354DC3DFC2}"/>
                </a:ext>
              </a:extLst>
            </p:cNvPr>
            <p:cNvSpPr txBox="1"/>
            <p:nvPr/>
          </p:nvSpPr>
          <p:spPr>
            <a:xfrm>
              <a:off x="-177714" y="2775767"/>
              <a:ext cx="4144583" cy="1015661"/>
            </a:xfrm>
            <a:prstGeom prst="rect">
              <a:avLst/>
            </a:prstGeom>
            <a:solidFill>
              <a:schemeClr val="bg1"/>
            </a:solidFill>
          </p:spPr>
          <p:txBody>
            <a:bodyPr wrap="square" rtlCol="0">
              <a:spAutoFit/>
            </a:bodyPr>
            <a:lstStyle/>
            <a:p>
              <a:pPr algn="ctr" defTabSz="128589">
                <a:buClrTx/>
                <a:defRPr/>
              </a:pPr>
              <a:r>
                <a:rPr lang="en-US" sz="1350" kern="1200" dirty="0">
                  <a:solidFill>
                    <a:srgbClr val="E7E6E6">
                      <a:lumMod val="25000"/>
                    </a:srgbClr>
                  </a:solidFill>
                  <a:latin typeface="Georgia" panose="02040502050405020303" pitchFamily="18" charset="0"/>
                  <a:ea typeface="ＭＳ Ｐゴシック" charset="0"/>
                  <a:cs typeface="Arial" panose="020B0604020202020204" pitchFamily="34" charset="0"/>
                </a:rPr>
                <a:t>Participant microphones will be muted at entry</a:t>
              </a:r>
            </a:p>
          </p:txBody>
        </p:sp>
      </p:grpSp>
      <p:grpSp>
        <p:nvGrpSpPr>
          <p:cNvPr id="7" name="Group 6">
            <a:extLst>
              <a:ext uri="{FF2B5EF4-FFF2-40B4-BE49-F238E27FC236}">
                <a16:creationId xmlns:a16="http://schemas.microsoft.com/office/drawing/2014/main" id="{3799F996-C92E-4647-9470-DA572636AAB9}"/>
              </a:ext>
            </a:extLst>
          </p:cNvPr>
          <p:cNvGrpSpPr/>
          <p:nvPr/>
        </p:nvGrpSpPr>
        <p:grpSpPr>
          <a:xfrm>
            <a:off x="4844377" y="1302497"/>
            <a:ext cx="2310158" cy="937566"/>
            <a:chOff x="4439671" y="1717121"/>
            <a:chExt cx="4620314" cy="1875132"/>
          </a:xfrm>
        </p:grpSpPr>
        <p:sp>
          <p:nvSpPr>
            <p:cNvPr id="8" name="Rectangle 7" descr="Questions">
              <a:extLst>
                <a:ext uri="{FF2B5EF4-FFF2-40B4-BE49-F238E27FC236}">
                  <a16:creationId xmlns:a16="http://schemas.microsoft.com/office/drawing/2014/main" id="{F4335C49-C084-A844-8685-FC545C47ACC1}"/>
                </a:ext>
              </a:extLst>
            </p:cNvPr>
            <p:cNvSpPr/>
            <p:nvPr/>
          </p:nvSpPr>
          <p:spPr>
            <a:xfrm>
              <a:off x="6435916" y="1717121"/>
              <a:ext cx="802321" cy="842179"/>
            </a:xfrm>
            <a:prstGeom prst="rect">
              <a:avLst/>
            </a:prstGeom>
            <a:blipFill dpi="0"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pPr defTabSz="342905">
                <a:buClrTx/>
                <a:defRPr/>
              </a:pPr>
              <a:endParaRPr lang="en-US" sz="1350" kern="1200" dirty="0">
                <a:solidFill>
                  <a:prstClr val="white"/>
                </a:solidFill>
                <a:latin typeface="Georgia" panose="02040502050405020303" pitchFamily="18" charset="0"/>
                <a:cs typeface="Arial" panose="020B0604020202020204" pitchFamily="34" charset="0"/>
              </a:endParaRPr>
            </a:p>
          </p:txBody>
        </p:sp>
        <p:sp>
          <p:nvSpPr>
            <p:cNvPr id="9" name="Freeform: Shape 30">
              <a:extLst>
                <a:ext uri="{FF2B5EF4-FFF2-40B4-BE49-F238E27FC236}">
                  <a16:creationId xmlns:a16="http://schemas.microsoft.com/office/drawing/2014/main" id="{22F189A2-B2BB-CB4D-9453-14A44E555B19}"/>
                </a:ext>
              </a:extLst>
            </p:cNvPr>
            <p:cNvSpPr/>
            <p:nvPr/>
          </p:nvSpPr>
          <p:spPr>
            <a:xfrm>
              <a:off x="4439671" y="2841149"/>
              <a:ext cx="4620314" cy="751104"/>
            </a:xfrm>
            <a:custGeom>
              <a:avLst/>
              <a:gdLst>
                <a:gd name="connsiteX0" fmla="*/ 0 w 1613671"/>
                <a:gd name="connsiteY0" fmla="*/ 0 h 728043"/>
                <a:gd name="connsiteX1" fmla="*/ 1613671 w 1613671"/>
                <a:gd name="connsiteY1" fmla="*/ 0 h 728043"/>
                <a:gd name="connsiteX2" fmla="*/ 1613671 w 1613671"/>
                <a:gd name="connsiteY2" fmla="*/ 728043 h 728043"/>
                <a:gd name="connsiteX3" fmla="*/ 0 w 1613671"/>
                <a:gd name="connsiteY3" fmla="*/ 728043 h 728043"/>
                <a:gd name="connsiteX4" fmla="*/ 0 w 1613671"/>
                <a:gd name="connsiteY4" fmla="*/ 0 h 72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671" h="728043">
                  <a:moveTo>
                    <a:pt x="0" y="0"/>
                  </a:moveTo>
                  <a:lnTo>
                    <a:pt x="1613671" y="0"/>
                  </a:lnTo>
                  <a:lnTo>
                    <a:pt x="1613671" y="728043"/>
                  </a:lnTo>
                  <a:lnTo>
                    <a:pt x="0" y="728043"/>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175025">
                <a:lnSpc>
                  <a:spcPct val="90000"/>
                </a:lnSpc>
                <a:spcBef>
                  <a:spcPct val="0"/>
                </a:spcBef>
                <a:spcAft>
                  <a:spcPct val="35000"/>
                </a:spcAft>
                <a:buClrTx/>
                <a:defRPr/>
              </a:pPr>
              <a:r>
                <a:rPr lang="en-US" sz="1350" kern="1200" dirty="0">
                  <a:solidFill>
                    <a:srgbClr val="E7E6E6">
                      <a:lumMod val="25000"/>
                    </a:srgbClr>
                  </a:solidFill>
                  <a:latin typeface="Georgia" panose="02040502050405020303" pitchFamily="18" charset="0"/>
                  <a:cs typeface="Arial" panose="020B0604020202020204" pitchFamily="34" charset="0"/>
                </a:rPr>
                <a:t>If you have questions during the event, please use the chat</a:t>
              </a:r>
            </a:p>
          </p:txBody>
        </p:sp>
      </p:grpSp>
      <p:grpSp>
        <p:nvGrpSpPr>
          <p:cNvPr id="10" name="Group 9">
            <a:extLst>
              <a:ext uri="{FF2B5EF4-FFF2-40B4-BE49-F238E27FC236}">
                <a16:creationId xmlns:a16="http://schemas.microsoft.com/office/drawing/2014/main" id="{ED251B10-1ACC-C542-8397-7BE9A82A9BEC}"/>
              </a:ext>
            </a:extLst>
          </p:cNvPr>
          <p:cNvGrpSpPr/>
          <p:nvPr/>
        </p:nvGrpSpPr>
        <p:grpSpPr>
          <a:xfrm>
            <a:off x="1837764" y="2366711"/>
            <a:ext cx="2375695" cy="1303221"/>
            <a:chOff x="-811305" y="3895820"/>
            <a:chExt cx="4751391" cy="2606442"/>
          </a:xfrm>
        </p:grpSpPr>
        <p:sp>
          <p:nvSpPr>
            <p:cNvPr id="11" name="Rectangle 10" descr="Laptop">
              <a:extLst>
                <a:ext uri="{FF2B5EF4-FFF2-40B4-BE49-F238E27FC236}">
                  <a16:creationId xmlns:a16="http://schemas.microsoft.com/office/drawing/2014/main" id="{62E4560B-8A59-A44E-B26A-9C0EA144B5F9}"/>
                </a:ext>
              </a:extLst>
            </p:cNvPr>
            <p:cNvSpPr>
              <a:spLocks noChangeAspect="1"/>
            </p:cNvSpPr>
            <p:nvPr/>
          </p:nvSpPr>
          <p:spPr>
            <a:xfrm>
              <a:off x="1290676" y="3895820"/>
              <a:ext cx="784014" cy="822960"/>
            </a:xfrm>
            <a:prstGeom prst="rect">
              <a:avLst/>
            </a:prstGeom>
            <a: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2" name="Freeform: Shape 33">
              <a:extLst>
                <a:ext uri="{FF2B5EF4-FFF2-40B4-BE49-F238E27FC236}">
                  <a16:creationId xmlns:a16="http://schemas.microsoft.com/office/drawing/2014/main" id="{914D1BF3-5052-4340-9E23-414E5685ECAB}"/>
                </a:ext>
              </a:extLst>
            </p:cNvPr>
            <p:cNvSpPr/>
            <p:nvPr/>
          </p:nvSpPr>
          <p:spPr>
            <a:xfrm>
              <a:off x="-811305" y="4914602"/>
              <a:ext cx="4751391" cy="1587660"/>
            </a:xfrm>
            <a:custGeom>
              <a:avLst/>
              <a:gdLst>
                <a:gd name="connsiteX0" fmla="*/ 0 w 1613671"/>
                <a:gd name="connsiteY0" fmla="*/ 0 h 728043"/>
                <a:gd name="connsiteX1" fmla="*/ 1613671 w 1613671"/>
                <a:gd name="connsiteY1" fmla="*/ 0 h 728043"/>
                <a:gd name="connsiteX2" fmla="*/ 1613671 w 1613671"/>
                <a:gd name="connsiteY2" fmla="*/ 728043 h 728043"/>
                <a:gd name="connsiteX3" fmla="*/ 0 w 1613671"/>
                <a:gd name="connsiteY3" fmla="*/ 728043 h 728043"/>
                <a:gd name="connsiteX4" fmla="*/ 0 w 1613671"/>
                <a:gd name="connsiteY4" fmla="*/ 0 h 72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671" h="728043">
                  <a:moveTo>
                    <a:pt x="0" y="0"/>
                  </a:moveTo>
                  <a:lnTo>
                    <a:pt x="1613671" y="0"/>
                  </a:lnTo>
                  <a:lnTo>
                    <a:pt x="1613671" y="728043"/>
                  </a:lnTo>
                  <a:lnTo>
                    <a:pt x="0" y="728043"/>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175025">
                <a:lnSpc>
                  <a:spcPct val="90000"/>
                </a:lnSpc>
                <a:spcBef>
                  <a:spcPct val="0"/>
                </a:spcBef>
                <a:spcAft>
                  <a:spcPct val="35000"/>
                </a:spcAft>
                <a:buClrTx/>
                <a:defRPr/>
              </a:pPr>
              <a:r>
                <a:rPr lang="en-US" sz="1350" kern="1200" dirty="0">
                  <a:solidFill>
                    <a:prstClr val="black"/>
                  </a:solidFill>
                  <a:latin typeface="Georgia" panose="02040502050405020303" pitchFamily="18" charset="0"/>
                  <a:cs typeface="Arial" panose="020B0604020202020204" pitchFamily="34" charset="0"/>
                </a:rPr>
                <a:t>This session is being recorded and it will be emailed to all participants once available.</a:t>
              </a:r>
            </a:p>
          </p:txBody>
        </p:sp>
      </p:grpSp>
      <p:grpSp>
        <p:nvGrpSpPr>
          <p:cNvPr id="13" name="Group 12">
            <a:extLst>
              <a:ext uri="{FF2B5EF4-FFF2-40B4-BE49-F238E27FC236}">
                <a16:creationId xmlns:a16="http://schemas.microsoft.com/office/drawing/2014/main" id="{54D0B140-C7A6-944C-BA39-63BE7D38DBED}"/>
              </a:ext>
            </a:extLst>
          </p:cNvPr>
          <p:cNvGrpSpPr/>
          <p:nvPr/>
        </p:nvGrpSpPr>
        <p:grpSpPr>
          <a:xfrm>
            <a:off x="4614493" y="2380988"/>
            <a:ext cx="2769926" cy="1288944"/>
            <a:chOff x="7134340" y="3817543"/>
            <a:chExt cx="7386467" cy="3437179"/>
          </a:xfrm>
        </p:grpSpPr>
        <p:sp>
          <p:nvSpPr>
            <p:cNvPr id="14" name="Rectangle 13" descr="Email">
              <a:extLst>
                <a:ext uri="{FF2B5EF4-FFF2-40B4-BE49-F238E27FC236}">
                  <a16:creationId xmlns:a16="http://schemas.microsoft.com/office/drawing/2014/main" id="{EE53F199-B8F8-0F43-8CFB-75F975B3B9FF}"/>
                </a:ext>
              </a:extLst>
            </p:cNvPr>
            <p:cNvSpPr/>
            <p:nvPr/>
          </p:nvSpPr>
          <p:spPr>
            <a:xfrm>
              <a:off x="10327938" y="3817543"/>
              <a:ext cx="999274" cy="968375"/>
            </a:xfrm>
            <a:prstGeom prst="rect">
              <a:avLst/>
            </a:prstGeom>
            <a: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15" name="Freeform: Shape 35">
              <a:extLst>
                <a:ext uri="{FF2B5EF4-FFF2-40B4-BE49-F238E27FC236}">
                  <a16:creationId xmlns:a16="http://schemas.microsoft.com/office/drawing/2014/main" id="{B9E53BD0-1F0F-1845-8B83-0C34C3C30CE4}"/>
                </a:ext>
              </a:extLst>
            </p:cNvPr>
            <p:cNvSpPr/>
            <p:nvPr/>
          </p:nvSpPr>
          <p:spPr>
            <a:xfrm>
              <a:off x="7134340" y="5137845"/>
              <a:ext cx="7386467" cy="2116877"/>
            </a:xfrm>
            <a:custGeom>
              <a:avLst/>
              <a:gdLst>
                <a:gd name="connsiteX0" fmla="*/ 0 w 2697946"/>
                <a:gd name="connsiteY0" fmla="*/ 0 h 728043"/>
                <a:gd name="connsiteX1" fmla="*/ 2697946 w 2697946"/>
                <a:gd name="connsiteY1" fmla="*/ 0 h 728043"/>
                <a:gd name="connsiteX2" fmla="*/ 2697946 w 2697946"/>
                <a:gd name="connsiteY2" fmla="*/ 728043 h 728043"/>
                <a:gd name="connsiteX3" fmla="*/ 0 w 2697946"/>
                <a:gd name="connsiteY3" fmla="*/ 728043 h 728043"/>
                <a:gd name="connsiteX4" fmla="*/ 0 w 2697946"/>
                <a:gd name="connsiteY4" fmla="*/ 0 h 72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7946" h="728043">
                  <a:moveTo>
                    <a:pt x="0" y="0"/>
                  </a:moveTo>
                  <a:lnTo>
                    <a:pt x="2697946" y="0"/>
                  </a:lnTo>
                  <a:lnTo>
                    <a:pt x="2697946" y="728043"/>
                  </a:lnTo>
                  <a:lnTo>
                    <a:pt x="0" y="728043"/>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175025">
                <a:spcBef>
                  <a:spcPct val="0"/>
                </a:spcBef>
                <a:buClrTx/>
                <a:defRPr/>
              </a:pPr>
              <a:r>
                <a:rPr lang="en-US" sz="1350" kern="1200" dirty="0">
                  <a:solidFill>
                    <a:srgbClr val="E7E6E6">
                      <a:lumMod val="25000"/>
                    </a:srgbClr>
                  </a:solidFill>
                  <a:latin typeface="Georgia" panose="02040502050405020303" pitchFamily="18" charset="0"/>
                  <a:cs typeface="Arial" panose="020B0604020202020204" pitchFamily="34" charset="0"/>
                </a:rPr>
                <a:t>If you have questions after</a:t>
              </a:r>
            </a:p>
            <a:p>
              <a:pPr algn="ctr" defTabSz="175025">
                <a:spcBef>
                  <a:spcPct val="0"/>
                </a:spcBef>
                <a:buClrTx/>
                <a:defRPr/>
              </a:pPr>
              <a:r>
                <a:rPr lang="en-US" sz="1350" kern="1200" dirty="0">
                  <a:solidFill>
                    <a:srgbClr val="E7E6E6">
                      <a:lumMod val="25000"/>
                    </a:srgbClr>
                  </a:solidFill>
                  <a:latin typeface="Georgia" panose="02040502050405020303" pitchFamily="18" charset="0"/>
                  <a:cs typeface="Arial" panose="020B0604020202020204" pitchFamily="34" charset="0"/>
                </a:rPr>
                <a:t> this session, please e-mail:</a:t>
              </a:r>
            </a:p>
            <a:p>
              <a:pPr algn="ctr" defTabSz="175025">
                <a:spcBef>
                  <a:spcPct val="0"/>
                </a:spcBef>
                <a:buClrTx/>
                <a:defRPr/>
              </a:pPr>
              <a:r>
                <a:rPr lang="en-US" sz="1350" kern="1200" dirty="0">
                  <a:solidFill>
                    <a:srgbClr val="37557C"/>
                  </a:solidFill>
                  <a:latin typeface="Georgia" panose="02040502050405020303" pitchFamily="18" charset="0"/>
                  <a:cs typeface="Arial" panose="020B0604020202020204" pitchFamily="34" charset="0"/>
                  <a:hlinkClick r:id="rId10">
                    <a:extLst>
                      <a:ext uri="{A12FA001-AC4F-418D-AE19-62706E023703}">
                        <ahyp:hlinkClr xmlns:ahyp="http://schemas.microsoft.com/office/drawing/2018/hyperlinkcolor" val="tx"/>
                      </a:ext>
                    </a:extLst>
                  </a:hlinkClick>
                </a:rPr>
                <a:t>newengland@mhttcnetwork.org</a:t>
              </a:r>
              <a:r>
                <a:rPr lang="en-US" sz="1350" kern="1200" dirty="0">
                  <a:solidFill>
                    <a:srgbClr val="E7E6E6">
                      <a:lumMod val="25000"/>
                    </a:srgbClr>
                  </a:solidFill>
                  <a:latin typeface="Georgia" panose="02040502050405020303" pitchFamily="18" charset="0"/>
                  <a:cs typeface="Arial" panose="020B0604020202020204" pitchFamily="34" charset="0"/>
                </a:rPr>
                <a:t>.</a:t>
              </a:r>
            </a:p>
          </p:txBody>
        </p:sp>
      </p:grpSp>
      <p:sp>
        <p:nvSpPr>
          <p:cNvPr id="16" name="Freeform: Shape 35">
            <a:extLst>
              <a:ext uri="{FF2B5EF4-FFF2-40B4-BE49-F238E27FC236}">
                <a16:creationId xmlns:a16="http://schemas.microsoft.com/office/drawing/2014/main" id="{99C078DE-82AF-01F9-062C-341307E63684}"/>
              </a:ext>
            </a:extLst>
          </p:cNvPr>
          <p:cNvSpPr/>
          <p:nvPr/>
        </p:nvSpPr>
        <p:spPr>
          <a:xfrm>
            <a:off x="3187037" y="3760767"/>
            <a:ext cx="2769926" cy="1197854"/>
          </a:xfrm>
          <a:custGeom>
            <a:avLst/>
            <a:gdLst>
              <a:gd name="connsiteX0" fmla="*/ 0 w 2697946"/>
              <a:gd name="connsiteY0" fmla="*/ 0 h 728043"/>
              <a:gd name="connsiteX1" fmla="*/ 2697946 w 2697946"/>
              <a:gd name="connsiteY1" fmla="*/ 0 h 728043"/>
              <a:gd name="connsiteX2" fmla="*/ 2697946 w 2697946"/>
              <a:gd name="connsiteY2" fmla="*/ 728043 h 728043"/>
              <a:gd name="connsiteX3" fmla="*/ 0 w 2697946"/>
              <a:gd name="connsiteY3" fmla="*/ 728043 h 728043"/>
              <a:gd name="connsiteX4" fmla="*/ 0 w 2697946"/>
              <a:gd name="connsiteY4" fmla="*/ 0 h 72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7946" h="728043">
                <a:moveTo>
                  <a:pt x="0" y="0"/>
                </a:moveTo>
                <a:lnTo>
                  <a:pt x="2697946" y="0"/>
                </a:lnTo>
                <a:lnTo>
                  <a:pt x="2697946" y="728043"/>
                </a:lnTo>
                <a:lnTo>
                  <a:pt x="0" y="728043"/>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175025">
              <a:spcBef>
                <a:spcPct val="0"/>
              </a:spcBef>
              <a:buClrTx/>
              <a:defRPr/>
            </a:pPr>
            <a:r>
              <a:rPr lang="en-US" sz="1200" kern="1200" dirty="0">
                <a:solidFill>
                  <a:prstClr val="black"/>
                </a:solidFill>
                <a:latin typeface="Georgia" panose="02040502050405020303" pitchFamily="18" charset="0"/>
              </a:rPr>
              <a:t>At the end of the month, we will send you a certificate of completion that you can submit to your particular board for continuing education credit. Please contact ifisher@c4innovates.com for more information on CEs after the event.</a:t>
            </a:r>
            <a:endParaRPr lang="en-US" sz="1200" kern="1200" dirty="0">
              <a:solidFill>
                <a:prstClr val="black"/>
              </a:solidFill>
              <a:latin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3423687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900" dirty="0"/>
              <a:t>Tool #2: Asking Curious Questions</a:t>
            </a:r>
            <a:endParaRPr sz="3900" dirty="0"/>
          </a:p>
        </p:txBody>
      </p:sp>
      <p:sp>
        <p:nvSpPr>
          <p:cNvPr id="111" name="Google Shape;111;p20"/>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Get curious about another’s perspective and values</a:t>
            </a:r>
            <a:endParaRPr dirty="0"/>
          </a:p>
        </p:txBody>
      </p:sp>
      <p:pic>
        <p:nvPicPr>
          <p:cNvPr id="2" name="Picture 1">
            <a:extLst>
              <a:ext uri="{FF2B5EF4-FFF2-40B4-BE49-F238E27FC236}">
                <a16:creationId xmlns:a16="http://schemas.microsoft.com/office/drawing/2014/main" id="{18F64A5C-6918-8A42-874F-27959E591E55}"/>
              </a:ext>
            </a:extLst>
          </p:cNvPr>
          <p:cNvPicPr>
            <a:picLocks noChangeAspect="1"/>
          </p:cNvPicPr>
          <p:nvPr/>
        </p:nvPicPr>
        <p:blipFill rotWithShape="1">
          <a:blip r:embed="rId3"/>
          <a:srcRect l="20292" t="1311" r="34780" b="640"/>
          <a:stretch/>
        </p:blipFill>
        <p:spPr>
          <a:xfrm>
            <a:off x="4572000" y="330355"/>
            <a:ext cx="3423425" cy="4482790"/>
          </a:xfrm>
          <a:prstGeom prst="rect">
            <a:avLst/>
          </a:prstGeom>
        </p:spPr>
      </p:pic>
    </p:spTree>
    <p:extLst>
      <p:ext uri="{BB962C8B-B14F-4D97-AF65-F5344CB8AC3E}">
        <p14:creationId xmlns:p14="http://schemas.microsoft.com/office/powerpoint/2010/main" val="3185184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C1BFE-F7B7-1A40-A415-3EC1030A6FD5}"/>
              </a:ext>
            </a:extLst>
          </p:cNvPr>
          <p:cNvSpPr>
            <a:spLocks noGrp="1"/>
          </p:cNvSpPr>
          <p:nvPr>
            <p:ph type="title"/>
          </p:nvPr>
        </p:nvSpPr>
        <p:spPr/>
        <p:txBody>
          <a:bodyPr/>
          <a:lstStyle/>
          <a:p>
            <a:r>
              <a:rPr lang="en-US" dirty="0"/>
              <a:t>Question Examples</a:t>
            </a:r>
          </a:p>
        </p:txBody>
      </p:sp>
      <p:sp>
        <p:nvSpPr>
          <p:cNvPr id="3" name="Subtitle 2">
            <a:extLst>
              <a:ext uri="{FF2B5EF4-FFF2-40B4-BE49-F238E27FC236}">
                <a16:creationId xmlns:a16="http://schemas.microsoft.com/office/drawing/2014/main" id="{C76CF69D-54BC-D545-BC44-1E8298D0CFCD}"/>
              </a:ext>
            </a:extLst>
          </p:cNvPr>
          <p:cNvSpPr>
            <a:spLocks noGrp="1"/>
          </p:cNvSpPr>
          <p:nvPr>
            <p:ph type="subTitle" idx="1"/>
          </p:nvPr>
        </p:nvSpPr>
        <p:spPr>
          <a:xfrm>
            <a:off x="265500" y="2726875"/>
            <a:ext cx="3837000" cy="1235100"/>
          </a:xfrm>
        </p:spPr>
        <p:txBody>
          <a:bodyPr/>
          <a:lstStyle/>
          <a:p>
            <a:r>
              <a:rPr lang="en-US" dirty="0"/>
              <a:t>OPEN ENDED QUESTIONS get people talking</a:t>
            </a:r>
          </a:p>
        </p:txBody>
      </p:sp>
      <p:sp>
        <p:nvSpPr>
          <p:cNvPr id="4" name="Text Placeholder 3">
            <a:extLst>
              <a:ext uri="{FF2B5EF4-FFF2-40B4-BE49-F238E27FC236}">
                <a16:creationId xmlns:a16="http://schemas.microsoft.com/office/drawing/2014/main" id="{ADBCA39C-8A82-9647-8041-95660F758E03}"/>
              </a:ext>
            </a:extLst>
          </p:cNvPr>
          <p:cNvSpPr>
            <a:spLocks noGrp="1"/>
          </p:cNvSpPr>
          <p:nvPr>
            <p:ph type="body" idx="2"/>
          </p:nvPr>
        </p:nvSpPr>
        <p:spPr>
          <a:xfrm>
            <a:off x="4966795" y="1595926"/>
            <a:ext cx="3837000" cy="1748499"/>
          </a:xfrm>
        </p:spPr>
        <p:txBody>
          <a:bodyPr/>
          <a:lstStyle/>
          <a:p>
            <a:r>
              <a:rPr lang="en-US" dirty="0"/>
              <a:t>What happened last time you met with her?</a:t>
            </a:r>
          </a:p>
          <a:p>
            <a:r>
              <a:rPr lang="en-US" dirty="0"/>
              <a:t>Help me understand where you’re coming from.</a:t>
            </a:r>
          </a:p>
          <a:p>
            <a:r>
              <a:rPr lang="en-US" dirty="0"/>
              <a:t>What do you see as the pros and cons?</a:t>
            </a:r>
          </a:p>
        </p:txBody>
      </p:sp>
      <p:sp>
        <p:nvSpPr>
          <p:cNvPr id="5" name="TextBox 4">
            <a:extLst>
              <a:ext uri="{FF2B5EF4-FFF2-40B4-BE49-F238E27FC236}">
                <a16:creationId xmlns:a16="http://schemas.microsoft.com/office/drawing/2014/main" id="{C19016B1-93E7-4A43-A33D-7013A6ADD176}"/>
              </a:ext>
            </a:extLst>
          </p:cNvPr>
          <p:cNvSpPr txBox="1"/>
          <p:nvPr/>
        </p:nvSpPr>
        <p:spPr>
          <a:xfrm>
            <a:off x="4626591" y="508628"/>
            <a:ext cx="4517409" cy="615553"/>
          </a:xfrm>
          <a:prstGeom prst="rect">
            <a:avLst/>
          </a:prstGeom>
          <a:noFill/>
        </p:spPr>
        <p:txBody>
          <a:bodyPr wrap="square" rtlCol="0">
            <a:spAutoFit/>
          </a:bodyPr>
          <a:lstStyle/>
          <a:p>
            <a:r>
              <a:rPr lang="en-US" sz="2000" i="1" dirty="0">
                <a:solidFill>
                  <a:schemeClr val="bg1"/>
                </a:solidFill>
              </a:rPr>
              <a:t>I’m not going to see that doctor again. </a:t>
            </a:r>
          </a:p>
          <a:p>
            <a:endParaRPr lang="en-US" dirty="0"/>
          </a:p>
        </p:txBody>
      </p:sp>
    </p:spTree>
    <p:extLst>
      <p:ext uri="{BB962C8B-B14F-4D97-AF65-F5344CB8AC3E}">
        <p14:creationId xmlns:p14="http://schemas.microsoft.com/office/powerpoint/2010/main" val="4194095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Open vs. Closed Questions</a:t>
            </a:r>
            <a:endParaRPr dirty="0"/>
          </a:p>
        </p:txBody>
      </p:sp>
      <p:sp>
        <p:nvSpPr>
          <p:cNvPr id="99" name="Google Shape;99;p18"/>
          <p:cNvSpPr txBox="1">
            <a:spLocks noGrp="1"/>
          </p:cNvSpPr>
          <p:nvPr>
            <p:ph type="body" idx="1"/>
          </p:nvPr>
        </p:nvSpPr>
        <p:spPr>
          <a:xfrm>
            <a:off x="311701" y="1581075"/>
            <a:ext cx="3999900" cy="262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accent2"/>
                </a:solidFill>
              </a:rPr>
              <a:t>Instead of this (Closed)</a:t>
            </a:r>
            <a:endParaRPr u="sng" dirty="0">
              <a:solidFill>
                <a:schemeClr val="accent2"/>
              </a:solidFill>
            </a:endParaRPr>
          </a:p>
          <a:p>
            <a:pPr marL="457200" lvl="0" indent="-317500" algn="l" rtl="0">
              <a:spcBef>
                <a:spcPts val="1600"/>
              </a:spcBef>
              <a:spcAft>
                <a:spcPts val="0"/>
              </a:spcAft>
              <a:buClr>
                <a:schemeClr val="accent2"/>
              </a:buClr>
              <a:buSzPts val="1400"/>
              <a:buChar char="●"/>
            </a:pPr>
            <a:r>
              <a:rPr lang="en" dirty="0">
                <a:solidFill>
                  <a:schemeClr val="accent2"/>
                </a:solidFill>
              </a:rPr>
              <a:t>Are you feeling better today?</a:t>
            </a:r>
            <a:endParaRPr dirty="0">
              <a:solidFill>
                <a:schemeClr val="accent2"/>
              </a:solidFill>
            </a:endParaRPr>
          </a:p>
          <a:p>
            <a:pPr marL="457200" lvl="0" indent="-317500" algn="l" rtl="0">
              <a:spcBef>
                <a:spcPts val="0"/>
              </a:spcBef>
              <a:spcAft>
                <a:spcPts val="0"/>
              </a:spcAft>
              <a:buClr>
                <a:schemeClr val="accent2"/>
              </a:buClr>
              <a:buSzPts val="1400"/>
              <a:buChar char="●"/>
            </a:pPr>
            <a:r>
              <a:rPr lang="en" dirty="0">
                <a:solidFill>
                  <a:schemeClr val="accent2"/>
                </a:solidFill>
              </a:rPr>
              <a:t>Did you take your medications?</a:t>
            </a:r>
            <a:endParaRPr dirty="0">
              <a:solidFill>
                <a:schemeClr val="accent2"/>
              </a:solidFill>
            </a:endParaRPr>
          </a:p>
          <a:p>
            <a:pPr marL="457200" lvl="0" indent="-317500" algn="l" rtl="0">
              <a:spcBef>
                <a:spcPts val="0"/>
              </a:spcBef>
              <a:spcAft>
                <a:spcPts val="0"/>
              </a:spcAft>
              <a:buClr>
                <a:schemeClr val="accent2"/>
              </a:buClr>
              <a:buSzPts val="1400"/>
              <a:buChar char="●"/>
            </a:pPr>
            <a:r>
              <a:rPr lang="en" dirty="0">
                <a:solidFill>
                  <a:schemeClr val="accent2"/>
                </a:solidFill>
              </a:rPr>
              <a:t>Are you going to go to your therapy appointment today?</a:t>
            </a:r>
          </a:p>
          <a:p>
            <a:pPr marL="457200" lvl="0" indent="-317500" algn="l" rtl="0">
              <a:spcBef>
                <a:spcPts val="0"/>
              </a:spcBef>
              <a:spcAft>
                <a:spcPts val="0"/>
              </a:spcAft>
              <a:buClr>
                <a:schemeClr val="accent2"/>
              </a:buClr>
              <a:buSzPts val="1400"/>
              <a:buChar char="●"/>
            </a:pPr>
            <a:endParaRPr dirty="0">
              <a:solidFill>
                <a:schemeClr val="accent2"/>
              </a:solidFill>
            </a:endParaRPr>
          </a:p>
        </p:txBody>
      </p:sp>
      <p:sp>
        <p:nvSpPr>
          <p:cNvPr id="100" name="Google Shape;100;p18"/>
          <p:cNvSpPr txBox="1">
            <a:spLocks noGrp="1"/>
          </p:cNvSpPr>
          <p:nvPr>
            <p:ph type="body" idx="2"/>
          </p:nvPr>
        </p:nvSpPr>
        <p:spPr>
          <a:xfrm>
            <a:off x="4832399" y="1581075"/>
            <a:ext cx="3999900" cy="262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accent2"/>
                </a:solidFill>
              </a:rPr>
              <a:t>Try THIS (Open)</a:t>
            </a:r>
            <a:endParaRPr u="sng" dirty="0">
              <a:solidFill>
                <a:schemeClr val="accent2"/>
              </a:solidFill>
            </a:endParaRPr>
          </a:p>
          <a:p>
            <a:pPr marL="457200" lvl="0" indent="-317500" algn="l" rtl="0">
              <a:spcBef>
                <a:spcPts val="1600"/>
              </a:spcBef>
              <a:spcAft>
                <a:spcPts val="0"/>
              </a:spcAft>
              <a:buClr>
                <a:schemeClr val="accent2"/>
              </a:buClr>
              <a:buSzPts val="1400"/>
              <a:buChar char="●"/>
            </a:pPr>
            <a:r>
              <a:rPr lang="en" dirty="0">
                <a:solidFill>
                  <a:schemeClr val="accent2"/>
                </a:solidFill>
              </a:rPr>
              <a:t>What did you do today?</a:t>
            </a:r>
            <a:endParaRPr dirty="0">
              <a:solidFill>
                <a:schemeClr val="accent2"/>
              </a:solidFill>
            </a:endParaRPr>
          </a:p>
          <a:p>
            <a:pPr marL="457200" lvl="0" indent="-317500" algn="l" rtl="0">
              <a:spcBef>
                <a:spcPts val="0"/>
              </a:spcBef>
              <a:spcAft>
                <a:spcPts val="0"/>
              </a:spcAft>
              <a:buClr>
                <a:schemeClr val="accent2"/>
              </a:buClr>
              <a:buSzPts val="1400"/>
              <a:buChar char="●"/>
            </a:pPr>
            <a:r>
              <a:rPr lang="en-US" dirty="0">
                <a:solidFill>
                  <a:schemeClr val="accent2"/>
                </a:solidFill>
              </a:rPr>
              <a:t>What’s going on with your medications?</a:t>
            </a:r>
            <a:endParaRPr dirty="0">
              <a:solidFill>
                <a:schemeClr val="accent2"/>
              </a:solidFill>
            </a:endParaRPr>
          </a:p>
          <a:p>
            <a:pPr marL="457200" lvl="0" indent="-317500" algn="l" rtl="0">
              <a:spcBef>
                <a:spcPts val="0"/>
              </a:spcBef>
              <a:spcAft>
                <a:spcPts val="0"/>
              </a:spcAft>
              <a:buClr>
                <a:schemeClr val="accent2"/>
              </a:buClr>
              <a:buSzPts val="1400"/>
              <a:buChar char="●"/>
            </a:pPr>
            <a:r>
              <a:rPr lang="en" dirty="0">
                <a:solidFill>
                  <a:schemeClr val="accent2"/>
                </a:solidFill>
              </a:rPr>
              <a:t>How has therapy been lately?  </a:t>
            </a:r>
          </a:p>
          <a:p>
            <a:pPr marL="457200" lvl="0" indent="-317500" algn="l" rtl="0">
              <a:spcBef>
                <a:spcPts val="0"/>
              </a:spcBef>
              <a:spcAft>
                <a:spcPts val="0"/>
              </a:spcAft>
              <a:buClr>
                <a:schemeClr val="accent2"/>
              </a:buClr>
              <a:buSzPts val="1400"/>
              <a:buChar char="●"/>
            </a:pPr>
            <a:r>
              <a:rPr lang="en" dirty="0">
                <a:solidFill>
                  <a:schemeClr val="accent2"/>
                </a:solidFill>
              </a:rPr>
              <a:t>What do you see as the pro’s and con’s of meeting with your therapist today? </a:t>
            </a:r>
            <a:endParaRPr dirty="0">
              <a:solidFill>
                <a:schemeClr val="accent2"/>
              </a:solidFill>
            </a:endParaRPr>
          </a:p>
        </p:txBody>
      </p:sp>
    </p:spTree>
    <p:extLst>
      <p:ext uri="{BB962C8B-B14F-4D97-AF65-F5344CB8AC3E}">
        <p14:creationId xmlns:p14="http://schemas.microsoft.com/office/powerpoint/2010/main" val="151329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0">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8167-99B5-9E41-9C41-D08B1BACCDD8}"/>
              </a:ext>
            </a:extLst>
          </p:cNvPr>
          <p:cNvSpPr>
            <a:spLocks noGrp="1"/>
          </p:cNvSpPr>
          <p:nvPr>
            <p:ph type="title"/>
          </p:nvPr>
        </p:nvSpPr>
        <p:spPr/>
        <p:txBody>
          <a:bodyPr/>
          <a:lstStyle/>
          <a:p>
            <a:r>
              <a:rPr lang="en-US" dirty="0"/>
              <a:t>Questions Practice</a:t>
            </a:r>
          </a:p>
        </p:txBody>
      </p:sp>
      <p:sp>
        <p:nvSpPr>
          <p:cNvPr id="3" name="TextBox 2">
            <a:extLst>
              <a:ext uri="{FF2B5EF4-FFF2-40B4-BE49-F238E27FC236}">
                <a16:creationId xmlns:a16="http://schemas.microsoft.com/office/drawing/2014/main" id="{C65175FE-ADDF-FD4A-8757-1B97E45E2D8B}"/>
              </a:ext>
            </a:extLst>
          </p:cNvPr>
          <p:cNvSpPr txBox="1"/>
          <p:nvPr/>
        </p:nvSpPr>
        <p:spPr>
          <a:xfrm>
            <a:off x="769433" y="1248938"/>
            <a:ext cx="7337503" cy="2062103"/>
          </a:xfrm>
          <a:prstGeom prst="rect">
            <a:avLst/>
          </a:prstGeom>
          <a:noFill/>
        </p:spPr>
        <p:txBody>
          <a:bodyPr wrap="square" rtlCol="0">
            <a:spAutoFit/>
          </a:bodyPr>
          <a:lstStyle/>
          <a:p>
            <a:r>
              <a:rPr lang="en-US" sz="2000" dirty="0">
                <a:solidFill>
                  <a:schemeClr val="bg2"/>
                </a:solidFill>
              </a:rPr>
              <a:t>Type an open-ended question into the chat:</a:t>
            </a:r>
          </a:p>
          <a:p>
            <a:endParaRPr lang="en-US" sz="2000" dirty="0">
              <a:solidFill>
                <a:schemeClr val="bg2"/>
              </a:solidFill>
            </a:endParaRPr>
          </a:p>
          <a:p>
            <a:r>
              <a:rPr lang="en-US" sz="2000" i="1" dirty="0">
                <a:solidFill>
                  <a:schemeClr val="bg2"/>
                </a:solidFill>
              </a:rPr>
              <a:t>Therapy is dumb.</a:t>
            </a:r>
          </a:p>
          <a:p>
            <a:endParaRPr lang="en-US" sz="2000" i="1" dirty="0">
              <a:solidFill>
                <a:schemeClr val="bg2"/>
              </a:solidFill>
            </a:endParaRPr>
          </a:p>
          <a:p>
            <a:r>
              <a:rPr lang="en-US" sz="2000" i="1" dirty="0">
                <a:solidFill>
                  <a:schemeClr val="bg2"/>
                </a:solidFill>
              </a:rPr>
              <a:t>Marijuana is an organic remedy.</a:t>
            </a:r>
          </a:p>
          <a:p>
            <a:endParaRPr lang="en-US" dirty="0">
              <a:solidFill>
                <a:schemeClr val="bg2"/>
              </a:solidFill>
            </a:endParaRPr>
          </a:p>
          <a:p>
            <a:endParaRPr lang="en-US" dirty="0">
              <a:solidFill>
                <a:schemeClr val="bg2"/>
              </a:solidFill>
            </a:endParaRPr>
          </a:p>
        </p:txBody>
      </p:sp>
    </p:spTree>
    <p:extLst>
      <p:ext uri="{BB962C8B-B14F-4D97-AF65-F5344CB8AC3E}">
        <p14:creationId xmlns:p14="http://schemas.microsoft.com/office/powerpoint/2010/main" val="152570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7F530-4594-874B-95B1-AFC342BCA58F}"/>
              </a:ext>
            </a:extLst>
          </p:cNvPr>
          <p:cNvSpPr>
            <a:spLocks noGrp="1"/>
          </p:cNvSpPr>
          <p:nvPr>
            <p:ph type="title"/>
          </p:nvPr>
        </p:nvSpPr>
        <p:spPr>
          <a:xfrm>
            <a:off x="4661210" y="859104"/>
            <a:ext cx="3847705" cy="942000"/>
          </a:xfrm>
        </p:spPr>
        <p:txBody>
          <a:bodyPr/>
          <a:lstStyle/>
          <a:p>
            <a:r>
              <a:rPr lang="en-US" dirty="0"/>
              <a:t>Time to Practice! </a:t>
            </a:r>
          </a:p>
        </p:txBody>
      </p:sp>
      <p:pic>
        <p:nvPicPr>
          <p:cNvPr id="7" name="Picture 6" descr="A close up of a map&#10;&#10;Description automatically generated">
            <a:extLst>
              <a:ext uri="{FF2B5EF4-FFF2-40B4-BE49-F238E27FC236}">
                <a16:creationId xmlns:a16="http://schemas.microsoft.com/office/drawing/2014/main" id="{68DAAE7D-701B-7F48-87CE-9126635EB0D3}"/>
              </a:ext>
            </a:extLst>
          </p:cNvPr>
          <p:cNvPicPr>
            <a:picLocks noChangeAspect="1"/>
          </p:cNvPicPr>
          <p:nvPr/>
        </p:nvPicPr>
        <p:blipFill>
          <a:blip r:embed="rId3"/>
          <a:stretch>
            <a:fillRect/>
          </a:stretch>
        </p:blipFill>
        <p:spPr>
          <a:xfrm>
            <a:off x="0" y="0"/>
            <a:ext cx="4136430" cy="2577009"/>
          </a:xfrm>
          <a:prstGeom prst="rect">
            <a:avLst/>
          </a:prstGeom>
        </p:spPr>
      </p:pic>
      <p:sp>
        <p:nvSpPr>
          <p:cNvPr id="3" name="TextBox 2">
            <a:extLst>
              <a:ext uri="{FF2B5EF4-FFF2-40B4-BE49-F238E27FC236}">
                <a16:creationId xmlns:a16="http://schemas.microsoft.com/office/drawing/2014/main" id="{743D355A-E545-9D4F-BE34-25CBE611C20A}"/>
              </a:ext>
            </a:extLst>
          </p:cNvPr>
          <p:cNvSpPr txBox="1"/>
          <p:nvPr/>
        </p:nvSpPr>
        <p:spPr>
          <a:xfrm>
            <a:off x="446049" y="3311912"/>
            <a:ext cx="8508379" cy="584775"/>
          </a:xfrm>
          <a:prstGeom prst="rect">
            <a:avLst/>
          </a:prstGeom>
          <a:noFill/>
        </p:spPr>
        <p:txBody>
          <a:bodyPr wrap="square" rtlCol="0">
            <a:spAutoFit/>
          </a:bodyPr>
          <a:lstStyle/>
          <a:p>
            <a:r>
              <a:rPr lang="en-US" sz="3200" b="1" dirty="0">
                <a:solidFill>
                  <a:schemeClr val="bg1"/>
                </a:solidFill>
              </a:rPr>
              <a:t>Tell me more about why you quit dancing. </a:t>
            </a:r>
          </a:p>
        </p:txBody>
      </p:sp>
    </p:spTree>
    <p:extLst>
      <p:ext uri="{BB962C8B-B14F-4D97-AF65-F5344CB8AC3E}">
        <p14:creationId xmlns:p14="http://schemas.microsoft.com/office/powerpoint/2010/main" val="4097728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7802F-5A73-0B45-A6ED-95CC51C90CE0}"/>
              </a:ext>
            </a:extLst>
          </p:cNvPr>
          <p:cNvSpPr>
            <a:spLocks noGrp="1"/>
          </p:cNvSpPr>
          <p:nvPr>
            <p:ph type="title"/>
          </p:nvPr>
        </p:nvSpPr>
        <p:spPr/>
        <p:txBody>
          <a:bodyPr/>
          <a:lstStyle/>
          <a:p>
            <a:r>
              <a:rPr lang="en-US" dirty="0"/>
              <a:t>Listen as this Parent:</a:t>
            </a:r>
          </a:p>
        </p:txBody>
      </p:sp>
      <p:sp>
        <p:nvSpPr>
          <p:cNvPr id="3" name="Text Placeholder 2">
            <a:extLst>
              <a:ext uri="{FF2B5EF4-FFF2-40B4-BE49-F238E27FC236}">
                <a16:creationId xmlns:a16="http://schemas.microsoft.com/office/drawing/2014/main" id="{04C2F9F7-453A-644D-9513-A4F02391BE5E}"/>
              </a:ext>
            </a:extLst>
          </p:cNvPr>
          <p:cNvSpPr>
            <a:spLocks noGrp="1"/>
          </p:cNvSpPr>
          <p:nvPr>
            <p:ph type="body" idx="1"/>
          </p:nvPr>
        </p:nvSpPr>
        <p:spPr>
          <a:xfrm>
            <a:off x="311699" y="1266325"/>
            <a:ext cx="8129773" cy="3302700"/>
          </a:xfrm>
        </p:spPr>
        <p:txBody>
          <a:bodyPr/>
          <a:lstStyle/>
          <a:p>
            <a:r>
              <a:rPr lang="en-US" sz="2400" dirty="0"/>
              <a:t>Reflects key points and values</a:t>
            </a:r>
          </a:p>
          <a:p>
            <a:r>
              <a:rPr lang="en-US" sz="2400" dirty="0"/>
              <a:t>Asks an open-ended question</a:t>
            </a:r>
          </a:p>
          <a:p>
            <a:r>
              <a:rPr lang="en-US" sz="2400" dirty="0"/>
              <a:t>Listens as Simone finds some unexpected motivation! </a:t>
            </a:r>
          </a:p>
          <a:p>
            <a:r>
              <a:rPr lang="en-US" sz="2400" dirty="0"/>
              <a:t>Encourages her to pursue her own idea</a:t>
            </a:r>
          </a:p>
        </p:txBody>
      </p:sp>
      <p:pic>
        <p:nvPicPr>
          <p:cNvPr id="4" name="Picture 2" descr="Aliyah Simone Sanders  Simone holds a Bachelor's degree in Clinical Psychology from Tufts University. She a research assistant at Beth Israel Deaconess Medical Center and is the program coordinator for the Massachusetts Psychosis Network for Early Treatment. Before joining BIDMC, Simone worked for the MGH First Episode and Early Psychosis Program as well as for the North Suffolk Mental Health Association.">
            <a:extLst>
              <a:ext uri="{FF2B5EF4-FFF2-40B4-BE49-F238E27FC236}">
                <a16:creationId xmlns:a16="http://schemas.microsoft.com/office/drawing/2014/main" id="{D7453ADC-3DC9-264E-BA87-0FA3459FA09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8472" t="24621" r="163" b="11168"/>
          <a:stretch/>
        </p:blipFill>
        <p:spPr bwMode="auto">
          <a:xfrm>
            <a:off x="6998340" y="2802834"/>
            <a:ext cx="1443132" cy="1766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417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F6BED-40A1-B647-B10C-6767077C504F}"/>
              </a:ext>
            </a:extLst>
          </p:cNvPr>
          <p:cNvSpPr>
            <a:spLocks noGrp="1"/>
          </p:cNvSpPr>
          <p:nvPr>
            <p:ph type="title"/>
          </p:nvPr>
        </p:nvSpPr>
        <p:spPr/>
        <p:txBody>
          <a:bodyPr/>
          <a:lstStyle/>
          <a:p>
            <a:r>
              <a:rPr lang="en-US" dirty="0"/>
              <a:t>Research Results</a:t>
            </a:r>
          </a:p>
        </p:txBody>
      </p:sp>
    </p:spTree>
    <p:extLst>
      <p:ext uri="{BB962C8B-B14F-4D97-AF65-F5344CB8AC3E}">
        <p14:creationId xmlns:p14="http://schemas.microsoft.com/office/powerpoint/2010/main" val="3097390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3C50B-617A-3E46-B7BF-9F12558071E7}"/>
              </a:ext>
            </a:extLst>
          </p:cNvPr>
          <p:cNvSpPr>
            <a:spLocks noGrp="1"/>
          </p:cNvSpPr>
          <p:nvPr>
            <p:ph type="title"/>
          </p:nvPr>
        </p:nvSpPr>
        <p:spPr/>
        <p:txBody>
          <a:bodyPr/>
          <a:lstStyle/>
          <a:p>
            <a:r>
              <a:rPr lang="en-US" dirty="0"/>
              <a:t>Research Questions</a:t>
            </a:r>
          </a:p>
        </p:txBody>
      </p:sp>
      <p:sp>
        <p:nvSpPr>
          <p:cNvPr id="3" name="Text Placeholder 2">
            <a:extLst>
              <a:ext uri="{FF2B5EF4-FFF2-40B4-BE49-F238E27FC236}">
                <a16:creationId xmlns:a16="http://schemas.microsoft.com/office/drawing/2014/main" id="{36E5399E-FD91-4540-9A8B-9C13CF9C4DC9}"/>
              </a:ext>
            </a:extLst>
          </p:cNvPr>
          <p:cNvSpPr>
            <a:spLocks noGrp="1"/>
          </p:cNvSpPr>
          <p:nvPr>
            <p:ph type="body" idx="1"/>
          </p:nvPr>
        </p:nvSpPr>
        <p:spPr/>
        <p:txBody>
          <a:bodyPr/>
          <a:lstStyle/>
          <a:p>
            <a:r>
              <a:rPr lang="en-US" sz="2000" dirty="0"/>
              <a:t>Will caregivers want to learn these skills?</a:t>
            </a:r>
          </a:p>
          <a:p>
            <a:r>
              <a:rPr lang="en-US" sz="2000" dirty="0"/>
              <a:t>Is this kind of training feasible using remote technology?</a:t>
            </a:r>
          </a:p>
          <a:p>
            <a:r>
              <a:rPr lang="en-US" sz="2000" dirty="0"/>
              <a:t>Can this program help parents to feel less stressed and better about themselves as parents? </a:t>
            </a:r>
          </a:p>
          <a:p>
            <a:r>
              <a:rPr lang="en-US" sz="2000" dirty="0"/>
              <a:t>Can this program help families have less conflict and more fun?</a:t>
            </a:r>
          </a:p>
          <a:p>
            <a:r>
              <a:rPr lang="en-US" sz="2000" dirty="0"/>
              <a:t>Can a brief program make a lasting difference? </a:t>
            </a:r>
          </a:p>
          <a:p>
            <a:pPr marL="114300" indent="0">
              <a:buNone/>
            </a:pPr>
            <a:endParaRPr lang="en-US" sz="2000" dirty="0"/>
          </a:p>
        </p:txBody>
      </p:sp>
    </p:spTree>
    <p:extLst>
      <p:ext uri="{BB962C8B-B14F-4D97-AF65-F5344CB8AC3E}">
        <p14:creationId xmlns:p14="http://schemas.microsoft.com/office/powerpoint/2010/main" val="3559627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01ADC-FCD6-C94E-A618-8212EB664304}"/>
              </a:ext>
            </a:extLst>
          </p:cNvPr>
          <p:cNvSpPr>
            <a:spLocks noGrp="1"/>
          </p:cNvSpPr>
          <p:nvPr>
            <p:ph type="title"/>
          </p:nvPr>
        </p:nvSpPr>
        <p:spPr/>
        <p:txBody>
          <a:bodyPr/>
          <a:lstStyle/>
          <a:p>
            <a:r>
              <a:rPr lang="en-US" dirty="0"/>
              <a:t>Participants (n = 131)</a:t>
            </a:r>
          </a:p>
        </p:txBody>
      </p:sp>
      <p:sp>
        <p:nvSpPr>
          <p:cNvPr id="3" name="Text Placeholder 2">
            <a:extLst>
              <a:ext uri="{FF2B5EF4-FFF2-40B4-BE49-F238E27FC236}">
                <a16:creationId xmlns:a16="http://schemas.microsoft.com/office/drawing/2014/main" id="{F7BEC8F2-BFEB-884F-B98C-0F61ECE9DF27}"/>
              </a:ext>
            </a:extLst>
          </p:cNvPr>
          <p:cNvSpPr>
            <a:spLocks noGrp="1"/>
          </p:cNvSpPr>
          <p:nvPr>
            <p:ph type="body" idx="1"/>
          </p:nvPr>
        </p:nvSpPr>
        <p:spPr/>
        <p:txBody>
          <a:bodyPr/>
          <a:lstStyle/>
          <a:p>
            <a:r>
              <a:rPr lang="en-US" dirty="0"/>
              <a:t>82% women (moms, grandmas, a few sisters), 18% dads</a:t>
            </a:r>
          </a:p>
          <a:p>
            <a:r>
              <a:rPr lang="en-US" dirty="0"/>
              <a:t>78% White, 6% Asian, 8% Black, 8% other or more than one race</a:t>
            </a:r>
          </a:p>
          <a:p>
            <a:r>
              <a:rPr lang="en-US" dirty="0"/>
              <a:t>7% Hispanic/Latino</a:t>
            </a:r>
          </a:p>
          <a:p>
            <a:r>
              <a:rPr lang="en-US" dirty="0"/>
              <a:t>Average age of 53 (kids ranged from 14-30)</a:t>
            </a:r>
          </a:p>
          <a:p>
            <a:endParaRPr lang="en-US" dirty="0"/>
          </a:p>
          <a:p>
            <a:endParaRPr lang="en-US" dirty="0"/>
          </a:p>
          <a:p>
            <a:r>
              <a:rPr lang="en-US" dirty="0"/>
              <a:t>54% reported that their child had experienced psychosis </a:t>
            </a:r>
          </a:p>
          <a:p>
            <a:r>
              <a:rPr lang="en-US" dirty="0"/>
              <a:t>60% reported their child had at least one previous psychiatric hospitalization</a:t>
            </a:r>
          </a:p>
          <a:p>
            <a:r>
              <a:rPr lang="en-US" dirty="0"/>
              <a:t>49% reported that child was abusing drugs or alcohol</a:t>
            </a:r>
          </a:p>
        </p:txBody>
      </p:sp>
    </p:spTree>
    <p:extLst>
      <p:ext uri="{BB962C8B-B14F-4D97-AF65-F5344CB8AC3E}">
        <p14:creationId xmlns:p14="http://schemas.microsoft.com/office/powerpoint/2010/main" val="3717145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60327-053B-8345-8A7A-BCBDCA08016D}"/>
              </a:ext>
            </a:extLst>
          </p:cNvPr>
          <p:cNvSpPr>
            <a:spLocks noGrp="1"/>
          </p:cNvSpPr>
          <p:nvPr>
            <p:ph type="title"/>
          </p:nvPr>
        </p:nvSpPr>
        <p:spPr/>
        <p:txBody>
          <a:bodyPr/>
          <a:lstStyle/>
          <a:p>
            <a:r>
              <a:rPr lang="en-US" dirty="0"/>
              <a:t>MILO for Early Psychosis: 2-Phase Trial</a:t>
            </a:r>
          </a:p>
        </p:txBody>
      </p:sp>
      <p:sp>
        <p:nvSpPr>
          <p:cNvPr id="3" name="Text Placeholder 2">
            <a:extLst>
              <a:ext uri="{FF2B5EF4-FFF2-40B4-BE49-F238E27FC236}">
                <a16:creationId xmlns:a16="http://schemas.microsoft.com/office/drawing/2014/main" id="{ACF26EAB-20D7-AB49-95A9-68D5BFE507A0}"/>
              </a:ext>
            </a:extLst>
          </p:cNvPr>
          <p:cNvSpPr>
            <a:spLocks noGrp="1"/>
          </p:cNvSpPr>
          <p:nvPr>
            <p:ph type="body" idx="1"/>
          </p:nvPr>
        </p:nvSpPr>
        <p:spPr>
          <a:xfrm>
            <a:off x="311700" y="1678770"/>
            <a:ext cx="3999900" cy="3302700"/>
          </a:xfrm>
        </p:spPr>
        <p:txBody>
          <a:bodyPr/>
          <a:lstStyle/>
          <a:p>
            <a:pPr marL="139700" indent="0">
              <a:buNone/>
            </a:pPr>
            <a:r>
              <a:rPr lang="en-US" dirty="0"/>
              <a:t>Phase 1: Feasibility</a:t>
            </a:r>
          </a:p>
          <a:p>
            <a:r>
              <a:rPr lang="en-US" dirty="0"/>
              <a:t>30 participants “open label” MILO</a:t>
            </a:r>
          </a:p>
          <a:p>
            <a:r>
              <a:rPr lang="en-US" dirty="0"/>
              <a:t>May - Dec 2020</a:t>
            </a:r>
          </a:p>
        </p:txBody>
      </p:sp>
      <p:sp>
        <p:nvSpPr>
          <p:cNvPr id="4" name="Text Placeholder 3">
            <a:extLst>
              <a:ext uri="{FF2B5EF4-FFF2-40B4-BE49-F238E27FC236}">
                <a16:creationId xmlns:a16="http://schemas.microsoft.com/office/drawing/2014/main" id="{5D389B54-49CB-474A-8F0E-49AAEDDE64C6}"/>
              </a:ext>
            </a:extLst>
          </p:cNvPr>
          <p:cNvSpPr>
            <a:spLocks noGrp="1"/>
          </p:cNvSpPr>
          <p:nvPr>
            <p:ph type="body" idx="2"/>
          </p:nvPr>
        </p:nvSpPr>
        <p:spPr>
          <a:xfrm>
            <a:off x="4832400" y="1678770"/>
            <a:ext cx="3999900" cy="3302700"/>
          </a:xfrm>
        </p:spPr>
        <p:txBody>
          <a:bodyPr/>
          <a:lstStyle/>
          <a:p>
            <a:pPr marL="139700" indent="0">
              <a:buNone/>
            </a:pPr>
            <a:r>
              <a:rPr lang="en-US" dirty="0"/>
              <a:t>Phase 2: Efficacy</a:t>
            </a:r>
          </a:p>
          <a:p>
            <a:r>
              <a:rPr lang="en-US" dirty="0"/>
              <a:t>40 participants “mini RCT”</a:t>
            </a:r>
          </a:p>
          <a:p>
            <a:r>
              <a:rPr lang="en-US" dirty="0">
                <a:sym typeface="Wingdings" pitchFamily="2" charset="2"/>
              </a:rPr>
              <a:t>20 immediate intervention</a:t>
            </a:r>
          </a:p>
          <a:p>
            <a:r>
              <a:rPr lang="en-US" dirty="0">
                <a:sym typeface="Wingdings" pitchFamily="2" charset="2"/>
              </a:rPr>
              <a:t>20 6-week waitlist (crossover design)</a:t>
            </a:r>
          </a:p>
          <a:p>
            <a:r>
              <a:rPr lang="en-US" dirty="0">
                <a:sym typeface="Wingdings" pitchFamily="2" charset="2"/>
              </a:rPr>
              <a:t>Jan 2021-April 2022</a:t>
            </a:r>
            <a:endParaRPr lang="en-US" dirty="0"/>
          </a:p>
        </p:txBody>
      </p:sp>
    </p:spTree>
    <p:extLst>
      <p:ext uri="{BB962C8B-B14F-4D97-AF65-F5344CB8AC3E}">
        <p14:creationId xmlns:p14="http://schemas.microsoft.com/office/powerpoint/2010/main" val="1882737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41744-08D7-9D4E-A17D-3FDD88A0EE2F}"/>
              </a:ext>
            </a:extLst>
          </p:cNvPr>
          <p:cNvSpPr>
            <a:spLocks noGrp="1"/>
          </p:cNvSpPr>
          <p:nvPr>
            <p:ph type="title"/>
          </p:nvPr>
        </p:nvSpPr>
        <p:spPr>
          <a:xfrm>
            <a:off x="1614488" y="300427"/>
            <a:ext cx="5915025" cy="467924"/>
          </a:xfrm>
        </p:spPr>
        <p:txBody>
          <a:bodyPr>
            <a:normAutofit/>
          </a:bodyPr>
          <a:lstStyle/>
          <a:p>
            <a:br>
              <a:rPr lang="en-US" sz="1050" dirty="0"/>
            </a:br>
            <a:r>
              <a:rPr lang="en-US" sz="1050" dirty="0"/>
              <a:t>Acknowledgment</a:t>
            </a:r>
          </a:p>
        </p:txBody>
      </p:sp>
      <p:sp>
        <p:nvSpPr>
          <p:cNvPr id="4" name="Content Placeholder 3">
            <a:extLst>
              <a:ext uri="{FF2B5EF4-FFF2-40B4-BE49-F238E27FC236}">
                <a16:creationId xmlns:a16="http://schemas.microsoft.com/office/drawing/2014/main" id="{8C276D17-46A5-2F45-96FA-8FB427AA5C80}"/>
              </a:ext>
            </a:extLst>
          </p:cNvPr>
          <p:cNvSpPr txBox="1">
            <a:spLocks noGrp="1"/>
          </p:cNvSpPr>
          <p:nvPr>
            <p:ph idx="1"/>
          </p:nvPr>
        </p:nvSpPr>
        <p:spPr>
          <a:xfrm>
            <a:off x="1614488" y="768351"/>
            <a:ext cx="5915025" cy="2487861"/>
          </a:xfrm>
          <a:prstGeom prst="rect">
            <a:avLst/>
          </a:prstGeom>
          <a:noFill/>
        </p:spPr>
        <p:txBody>
          <a:bodyPr wrap="square" rtlCol="0">
            <a:spAutoFit/>
          </a:bodyPr>
          <a:lstStyle/>
          <a:p>
            <a:pPr marL="0" indent="0">
              <a:buNone/>
            </a:pPr>
            <a:r>
              <a:rPr lang="en-US" sz="750" dirty="0"/>
              <a:t>Presented in 2022 by the Mental Health Technology Transfer Center (MHTTC) Network.</a:t>
            </a:r>
          </a:p>
          <a:p>
            <a:endParaRPr lang="en-US" sz="750" dirty="0"/>
          </a:p>
          <a:p>
            <a:pPr marL="0" indent="0" defTabSz="342900">
              <a:lnSpc>
                <a:spcPct val="100000"/>
              </a:lnSpc>
              <a:spcBef>
                <a:spcPts val="0"/>
              </a:spcBef>
              <a:buNone/>
              <a:defRPr/>
            </a:pPr>
            <a:r>
              <a:rPr lang="en-US" sz="750" dirty="0"/>
              <a:t>This presentation was prepared for the New England Mental Health Technology Transfer Center (MHTTC) Network under a cooperative agreement from the Substance Abuse and Mental Health Services Administration (SAMHSA). All material appearing in this publication, except that taken directly from copyrighted sources, is in the public domain and may be reproduced or copied without permission from SAMHSA or the authors. Citation of the source is appreciated. Do not reproduce or distribute this publication for a fee without specific, written authorization from </a:t>
            </a:r>
            <a:r>
              <a:rPr lang="en-US" sz="750" dirty="0">
                <a:latin typeface="+mn-lt"/>
                <a:cs typeface="+mn-cs"/>
              </a:rPr>
              <a:t>New England MHTTC.  </a:t>
            </a:r>
            <a:r>
              <a:rPr lang="en-US" sz="750" dirty="0"/>
              <a:t>For more information on obtaining copies of this publication, email us at </a:t>
            </a:r>
            <a:r>
              <a:rPr lang="en-US" sz="750" dirty="0">
                <a:hlinkClick r:id="rId3"/>
              </a:rPr>
              <a:t>newengland@mhttcnetwork.org</a:t>
            </a:r>
            <a:r>
              <a:rPr lang="en-US" sz="750" dirty="0"/>
              <a:t>. </a:t>
            </a:r>
            <a:br>
              <a:rPr lang="en-US" sz="750" dirty="0"/>
            </a:br>
            <a:endParaRPr lang="en-US" sz="750" dirty="0"/>
          </a:p>
          <a:p>
            <a:pPr marL="0" indent="0" defTabSz="342900">
              <a:lnSpc>
                <a:spcPct val="100000"/>
              </a:lnSpc>
              <a:spcBef>
                <a:spcPts val="0"/>
              </a:spcBef>
              <a:buNone/>
              <a:defRPr/>
            </a:pPr>
            <a:r>
              <a:rPr lang="en-US" sz="750" dirty="0"/>
              <a:t>At the time of this publication, Miriam E. Delphin-</a:t>
            </a:r>
            <a:r>
              <a:rPr lang="en-US" sz="750" dirty="0" err="1"/>
              <a:t>Rittmon</a:t>
            </a:r>
            <a:r>
              <a:rPr lang="en-US" sz="750" dirty="0"/>
              <a:t>, </a:t>
            </a:r>
            <a:r>
              <a:rPr lang="en-US" sz="750" dirty="0" err="1"/>
              <a:t>Ph.D</a:t>
            </a:r>
            <a:r>
              <a:rPr lang="en-US" sz="750" dirty="0"/>
              <a:t>, served as Assistant Secretary for Mental Health and Substance Use in the U.S. Department of Health and Human Services and the Administrator of the Substance Abuse and Mental Health Services Administration.</a:t>
            </a:r>
          </a:p>
          <a:p>
            <a:pPr marL="0" indent="0">
              <a:buNone/>
            </a:pPr>
            <a:r>
              <a:rPr lang="en-US" sz="750" dirty="0"/>
              <a:t>The opinions expressed herein are the view of TTC Network and do not reflect the official position of the Department of Health and Human Services (DHHS), SAMHSA. No official support or endorsement of DHHS, SAMHSA, for the opinions described in this document is intended or should be inferred.</a:t>
            </a:r>
          </a:p>
          <a:p>
            <a:pPr marL="0" indent="0">
              <a:buNone/>
            </a:pPr>
            <a:r>
              <a:rPr lang="en-US" sz="750" dirty="0"/>
              <a:t>This work is supported by grants </a:t>
            </a:r>
            <a:r>
              <a:rPr lang="en-US" sz="750" dirty="0">
                <a:solidFill>
                  <a:srgbClr val="CC4927"/>
                </a:solidFill>
              </a:rPr>
              <a:t>#1H79SM081775</a:t>
            </a:r>
            <a:r>
              <a:rPr lang="en-US" sz="750" dirty="0"/>
              <a:t> from the Department of Health and Human Services, Substance Abuse and Mental Health Services Administration.</a:t>
            </a:r>
          </a:p>
          <a:p>
            <a:pPr marL="0" indent="0">
              <a:buNone/>
            </a:pPr>
            <a:r>
              <a:rPr lang="en-US" sz="750" dirty="0"/>
              <a:t>Presented 2022</a:t>
            </a:r>
          </a:p>
        </p:txBody>
      </p:sp>
    </p:spTree>
    <p:extLst>
      <p:ext uri="{BB962C8B-B14F-4D97-AF65-F5344CB8AC3E}">
        <p14:creationId xmlns:p14="http://schemas.microsoft.com/office/powerpoint/2010/main" val="2006445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Study 1: Feasibility</a:t>
            </a:r>
          </a:p>
        </p:txBody>
      </p:sp>
      <p:sp>
        <p:nvSpPr>
          <p:cNvPr id="3" name="Text Placeholder 2"/>
          <p:cNvSpPr>
            <a:spLocks noGrp="1"/>
          </p:cNvSpPr>
          <p:nvPr>
            <p:ph type="body" idx="1"/>
          </p:nvPr>
        </p:nvSpPr>
        <p:spPr>
          <a:xfrm>
            <a:off x="311700" y="1266175"/>
            <a:ext cx="3524320" cy="3302700"/>
          </a:xfrm>
        </p:spPr>
        <p:txBody>
          <a:bodyPr/>
          <a:lstStyle/>
          <a:p>
            <a:r>
              <a:rPr lang="en-US" dirty="0"/>
              <a:t>Aims: learn whether caregivers would sign up for MILO, attend multiple sessions, find the content relevant and useful, and get their suggestions for improvement</a:t>
            </a:r>
          </a:p>
        </p:txBody>
      </p:sp>
      <p:pic>
        <p:nvPicPr>
          <p:cNvPr id="5" name="Picture 4"/>
          <p:cNvPicPr>
            <a:picLocks noChangeAspect="1"/>
          </p:cNvPicPr>
          <p:nvPr/>
        </p:nvPicPr>
        <p:blipFill rotWithShape="1">
          <a:blip r:embed="rId3"/>
          <a:srcRect l="30597" t="17115" r="28731" b="11774"/>
          <a:stretch/>
        </p:blipFill>
        <p:spPr>
          <a:xfrm>
            <a:off x="4047893" y="308261"/>
            <a:ext cx="4784407" cy="4705398"/>
          </a:xfrm>
          <a:prstGeom prst="rect">
            <a:avLst/>
          </a:prstGeom>
        </p:spPr>
      </p:pic>
    </p:spTree>
    <p:extLst>
      <p:ext uri="{BB962C8B-B14F-4D97-AF65-F5344CB8AC3E}">
        <p14:creationId xmlns:p14="http://schemas.microsoft.com/office/powerpoint/2010/main" val="3684159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en-US" dirty="0"/>
              <a:t>High interest from parents</a:t>
            </a:r>
          </a:p>
          <a:p>
            <a:r>
              <a:rPr lang="en-US" dirty="0"/>
              <a:t>Telehealth expanded accessibility for many</a:t>
            </a:r>
          </a:p>
          <a:p>
            <a:r>
              <a:rPr lang="en-US" dirty="0"/>
              <a:t>No one dropped out after 1 session, and almost everyone attended the full course</a:t>
            </a:r>
          </a:p>
          <a:p>
            <a:r>
              <a:rPr lang="en-US" dirty="0"/>
              <a:t>Of the 29 participants who did 3+ sessions, 28 did post-MILO assessments</a:t>
            </a:r>
          </a:p>
          <a:p>
            <a:endParaRPr lang="en-US" dirty="0"/>
          </a:p>
        </p:txBody>
      </p:sp>
      <p:sp>
        <p:nvSpPr>
          <p:cNvPr id="7" name="Title 1"/>
          <p:cNvSpPr>
            <a:spLocks noGrp="1"/>
          </p:cNvSpPr>
          <p:nvPr>
            <p:ph type="title"/>
          </p:nvPr>
        </p:nvSpPr>
        <p:spPr/>
        <p:txBody>
          <a:bodyPr/>
          <a:lstStyle/>
          <a:p>
            <a:r>
              <a:rPr lang="en-US" dirty="0"/>
              <a:t>Feasibility</a:t>
            </a:r>
          </a:p>
        </p:txBody>
      </p:sp>
    </p:spTree>
    <p:extLst>
      <p:ext uri="{BB962C8B-B14F-4D97-AF65-F5344CB8AC3E}">
        <p14:creationId xmlns:p14="http://schemas.microsoft.com/office/powerpoint/2010/main" val="2070473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Satisfaction</a:t>
            </a:r>
          </a:p>
        </p:txBody>
      </p:sp>
      <p:sp>
        <p:nvSpPr>
          <p:cNvPr id="6" name="Text Placeholder 5"/>
          <p:cNvSpPr>
            <a:spLocks noGrp="1"/>
          </p:cNvSpPr>
          <p:nvPr>
            <p:ph type="body" idx="1"/>
          </p:nvPr>
        </p:nvSpPr>
        <p:spPr/>
        <p:txBody>
          <a:bodyPr/>
          <a:lstStyle/>
          <a:p>
            <a:r>
              <a:rPr lang="en-US" dirty="0"/>
              <a:t>Twenty-five of the 28 participants who completed post-intervention assessments reported that they had used the skills they learned</a:t>
            </a:r>
          </a:p>
          <a:p>
            <a:r>
              <a:rPr lang="en-US" dirty="0"/>
              <a:t>Twenty-six out of 28 participants who completed post-intervention assessments reported that they would “definitely” recommend the service to a friend in need of similar help </a:t>
            </a:r>
          </a:p>
          <a:p>
            <a:pPr lvl="1"/>
            <a:r>
              <a:rPr lang="en-US" dirty="0"/>
              <a:t>And a lot of them did!</a:t>
            </a:r>
          </a:p>
        </p:txBody>
      </p:sp>
    </p:spTree>
    <p:extLst>
      <p:ext uri="{BB962C8B-B14F-4D97-AF65-F5344CB8AC3E}">
        <p14:creationId xmlns:p14="http://schemas.microsoft.com/office/powerpoint/2010/main" val="133486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445025"/>
            <a:ext cx="3624574" cy="707400"/>
          </a:xfrm>
        </p:spPr>
        <p:txBody>
          <a:bodyPr/>
          <a:lstStyle/>
          <a:p>
            <a:r>
              <a:rPr lang="en-US" dirty="0"/>
              <a:t>What did participants think about MILO? </a:t>
            </a:r>
          </a:p>
        </p:txBody>
      </p:sp>
      <p:pic>
        <p:nvPicPr>
          <p:cNvPr id="4" name="Picture 3"/>
          <p:cNvPicPr>
            <a:picLocks noChangeAspect="1"/>
          </p:cNvPicPr>
          <p:nvPr/>
        </p:nvPicPr>
        <p:blipFill rotWithShape="1">
          <a:blip r:embed="rId3"/>
          <a:srcRect l="8283" t="15788" r="55522" b="14295"/>
          <a:stretch/>
        </p:blipFill>
        <p:spPr>
          <a:xfrm>
            <a:off x="4386844" y="187493"/>
            <a:ext cx="4305869" cy="4678748"/>
          </a:xfrm>
          <a:prstGeom prst="rect">
            <a:avLst/>
          </a:prstGeom>
        </p:spPr>
      </p:pic>
    </p:spTree>
    <p:extLst>
      <p:ext uri="{BB962C8B-B14F-4D97-AF65-F5344CB8AC3E}">
        <p14:creationId xmlns:p14="http://schemas.microsoft.com/office/powerpoint/2010/main" val="664014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5B024-D751-C40F-7135-0A955A0ECD00}"/>
              </a:ext>
            </a:extLst>
          </p:cNvPr>
          <p:cNvSpPr>
            <a:spLocks noGrp="1"/>
          </p:cNvSpPr>
          <p:nvPr>
            <p:ph type="title"/>
          </p:nvPr>
        </p:nvSpPr>
        <p:spPr/>
        <p:txBody>
          <a:bodyPr/>
          <a:lstStyle/>
          <a:p>
            <a:r>
              <a:rPr lang="en-US" dirty="0"/>
              <a:t>Study 2: Efficacy</a:t>
            </a:r>
          </a:p>
        </p:txBody>
      </p:sp>
      <p:sp>
        <p:nvSpPr>
          <p:cNvPr id="3" name="Text Placeholder 2">
            <a:extLst>
              <a:ext uri="{FF2B5EF4-FFF2-40B4-BE49-F238E27FC236}">
                <a16:creationId xmlns:a16="http://schemas.microsoft.com/office/drawing/2014/main" id="{0E864B52-30E8-2D2F-6CA5-B1961CB0C3E9}"/>
              </a:ext>
            </a:extLst>
          </p:cNvPr>
          <p:cNvSpPr>
            <a:spLocks noGrp="1"/>
          </p:cNvSpPr>
          <p:nvPr>
            <p:ph type="body" idx="1"/>
          </p:nvPr>
        </p:nvSpPr>
        <p:spPr/>
        <p:txBody>
          <a:bodyPr/>
          <a:lstStyle/>
          <a:p>
            <a:r>
              <a:rPr lang="en-US" dirty="0"/>
              <a:t>Aim: compare MILO to waitlist control</a:t>
            </a:r>
          </a:p>
        </p:txBody>
      </p:sp>
      <p:pic>
        <p:nvPicPr>
          <p:cNvPr id="6" name="Picture 5" descr="Diagram&#10;&#10;Description automatically generated">
            <a:extLst>
              <a:ext uri="{FF2B5EF4-FFF2-40B4-BE49-F238E27FC236}">
                <a16:creationId xmlns:a16="http://schemas.microsoft.com/office/drawing/2014/main" id="{6F4ED54B-7C8C-D55C-0E5E-2B41EF847DAA}"/>
              </a:ext>
            </a:extLst>
          </p:cNvPr>
          <p:cNvPicPr>
            <a:picLocks noChangeAspect="1"/>
          </p:cNvPicPr>
          <p:nvPr/>
        </p:nvPicPr>
        <p:blipFill rotWithShape="1">
          <a:blip r:embed="rId2"/>
          <a:srcRect l="23310" t="14943" r="25227"/>
          <a:stretch/>
        </p:blipFill>
        <p:spPr>
          <a:xfrm>
            <a:off x="4572000" y="290463"/>
            <a:ext cx="4416831" cy="4562574"/>
          </a:xfrm>
          <a:prstGeom prst="rect">
            <a:avLst/>
          </a:prstGeom>
        </p:spPr>
      </p:pic>
    </p:spTree>
    <p:extLst>
      <p:ext uri="{BB962C8B-B14F-4D97-AF65-F5344CB8AC3E}">
        <p14:creationId xmlns:p14="http://schemas.microsoft.com/office/powerpoint/2010/main" val="2858999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7B67D3-ADC3-C7B9-939B-04F3BABC53CB}"/>
              </a:ext>
            </a:extLst>
          </p:cNvPr>
          <p:cNvSpPr>
            <a:spLocks noGrp="1"/>
          </p:cNvSpPr>
          <p:nvPr>
            <p:ph type="title"/>
          </p:nvPr>
        </p:nvSpPr>
        <p:spPr/>
        <p:txBody>
          <a:bodyPr/>
          <a:lstStyle/>
          <a:p>
            <a:r>
              <a:rPr lang="en-US" dirty="0"/>
              <a:t>MILO vs. Waitlist</a:t>
            </a:r>
          </a:p>
        </p:txBody>
      </p:sp>
      <p:sp>
        <p:nvSpPr>
          <p:cNvPr id="6" name="Text Placeholder 5">
            <a:extLst>
              <a:ext uri="{FF2B5EF4-FFF2-40B4-BE49-F238E27FC236}">
                <a16:creationId xmlns:a16="http://schemas.microsoft.com/office/drawing/2014/main" id="{7A8EBF47-4EBC-C6DC-09E4-7E729D7E8A3F}"/>
              </a:ext>
            </a:extLst>
          </p:cNvPr>
          <p:cNvSpPr>
            <a:spLocks noGrp="1"/>
          </p:cNvSpPr>
          <p:nvPr>
            <p:ph type="body" idx="1"/>
          </p:nvPr>
        </p:nvSpPr>
        <p:spPr>
          <a:xfrm>
            <a:off x="311700" y="3649399"/>
            <a:ext cx="8520600" cy="1049076"/>
          </a:xfrm>
        </p:spPr>
        <p:txBody>
          <a:bodyPr/>
          <a:lstStyle/>
          <a:p>
            <a:pPr marL="114300" indent="0">
              <a:buNone/>
            </a:pPr>
            <a:r>
              <a:rPr lang="en-US" dirty="0"/>
              <a:t>Caregivers who did MILO reported significantly less conflict and expressed emotion than those who did waitlist.</a:t>
            </a:r>
          </a:p>
          <a:p>
            <a:pPr marL="114300" indent="0">
              <a:buNone/>
            </a:pPr>
            <a:r>
              <a:rPr lang="en-US" dirty="0"/>
              <a:t>Trend effect for stress. </a:t>
            </a:r>
          </a:p>
        </p:txBody>
      </p:sp>
      <p:pic>
        <p:nvPicPr>
          <p:cNvPr id="8" name="Picture 7" descr="Table&#10;&#10;Description automatically generated">
            <a:extLst>
              <a:ext uri="{FF2B5EF4-FFF2-40B4-BE49-F238E27FC236}">
                <a16:creationId xmlns:a16="http://schemas.microsoft.com/office/drawing/2014/main" id="{59ACE149-5C41-6386-0FBC-98835B7239A1}"/>
              </a:ext>
            </a:extLst>
          </p:cNvPr>
          <p:cNvPicPr>
            <a:picLocks noChangeAspect="1"/>
          </p:cNvPicPr>
          <p:nvPr/>
        </p:nvPicPr>
        <p:blipFill rotWithShape="1">
          <a:blip r:embed="rId2"/>
          <a:srcRect l="10273" t="46637" r="32659" b="25892"/>
          <a:stretch/>
        </p:blipFill>
        <p:spPr>
          <a:xfrm>
            <a:off x="1016083" y="1245539"/>
            <a:ext cx="7111834" cy="2139724"/>
          </a:xfrm>
          <a:prstGeom prst="rect">
            <a:avLst/>
          </a:prstGeom>
        </p:spPr>
      </p:pic>
    </p:spTree>
    <p:extLst>
      <p:ext uri="{BB962C8B-B14F-4D97-AF65-F5344CB8AC3E}">
        <p14:creationId xmlns:p14="http://schemas.microsoft.com/office/powerpoint/2010/main" val="3767193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with low confidence">
            <a:extLst>
              <a:ext uri="{FF2B5EF4-FFF2-40B4-BE49-F238E27FC236}">
                <a16:creationId xmlns:a16="http://schemas.microsoft.com/office/drawing/2014/main" id="{A7C028B5-6F95-4373-30CF-4B48DA07AAB3}"/>
              </a:ext>
            </a:extLst>
          </p:cNvPr>
          <p:cNvPicPr>
            <a:picLocks noChangeAspect="1"/>
          </p:cNvPicPr>
          <p:nvPr/>
        </p:nvPicPr>
        <p:blipFill rotWithShape="1">
          <a:blip r:embed="rId2"/>
          <a:srcRect l="6409" t="20981" r="7902" b="8692"/>
          <a:stretch/>
        </p:blipFill>
        <p:spPr>
          <a:xfrm>
            <a:off x="242369" y="292231"/>
            <a:ext cx="8589931" cy="4406244"/>
          </a:xfrm>
          <a:prstGeom prst="rect">
            <a:avLst/>
          </a:prstGeom>
        </p:spPr>
      </p:pic>
      <p:sp>
        <p:nvSpPr>
          <p:cNvPr id="4" name="Text Placeholder 3">
            <a:extLst>
              <a:ext uri="{FF2B5EF4-FFF2-40B4-BE49-F238E27FC236}">
                <a16:creationId xmlns:a16="http://schemas.microsoft.com/office/drawing/2014/main" id="{D9728BC6-0CF4-6750-8FB0-1411268C7420}"/>
              </a:ext>
            </a:extLst>
          </p:cNvPr>
          <p:cNvSpPr>
            <a:spLocks noGrp="1"/>
          </p:cNvSpPr>
          <p:nvPr>
            <p:ph type="body" idx="2"/>
          </p:nvPr>
        </p:nvSpPr>
        <p:spPr>
          <a:xfrm>
            <a:off x="4669308" y="1689665"/>
            <a:ext cx="4162991" cy="3302700"/>
          </a:xfrm>
          <a:solidFill>
            <a:schemeClr val="bg1"/>
          </a:solidFill>
          <a:ln>
            <a:solidFill>
              <a:schemeClr val="bg2"/>
            </a:solidFill>
          </a:ln>
        </p:spPr>
        <p:txBody>
          <a:bodyPr/>
          <a:lstStyle/>
          <a:p>
            <a:pPr marL="139700" indent="0">
              <a:buNone/>
            </a:pPr>
            <a:r>
              <a:rPr lang="en-US" sz="2500" dirty="0">
                <a:solidFill>
                  <a:schemeClr val="accent1"/>
                </a:solidFill>
              </a:rPr>
              <a:t>IMPACT OVER TIME</a:t>
            </a:r>
          </a:p>
          <a:p>
            <a:pPr marL="139700" indent="0">
              <a:buNone/>
            </a:pPr>
            <a:endParaRPr lang="en-US" sz="2000" dirty="0"/>
          </a:p>
          <a:p>
            <a:r>
              <a:rPr lang="en-US" sz="2000" dirty="0"/>
              <a:t>Large effects in all caregiver domains</a:t>
            </a:r>
          </a:p>
          <a:p>
            <a:r>
              <a:rPr lang="en-US" sz="2000" dirty="0"/>
              <a:t>Effects stable or continuing to improve after 8,12 weeks</a:t>
            </a:r>
          </a:p>
        </p:txBody>
      </p:sp>
    </p:spTree>
    <p:extLst>
      <p:ext uri="{BB962C8B-B14F-4D97-AF65-F5344CB8AC3E}">
        <p14:creationId xmlns:p14="http://schemas.microsoft.com/office/powerpoint/2010/main" val="1159669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44862-0084-777A-7CAB-F3E7E80E5E31}"/>
              </a:ext>
            </a:extLst>
          </p:cNvPr>
          <p:cNvSpPr>
            <a:spLocks noGrp="1"/>
          </p:cNvSpPr>
          <p:nvPr>
            <p:ph type="title"/>
          </p:nvPr>
        </p:nvSpPr>
        <p:spPr/>
        <p:txBody>
          <a:bodyPr/>
          <a:lstStyle/>
          <a:p>
            <a:r>
              <a:rPr lang="en-US" dirty="0"/>
              <a:t>Study #3</a:t>
            </a:r>
          </a:p>
        </p:txBody>
      </p:sp>
      <p:sp>
        <p:nvSpPr>
          <p:cNvPr id="5" name="Text Placeholder 4">
            <a:extLst>
              <a:ext uri="{FF2B5EF4-FFF2-40B4-BE49-F238E27FC236}">
                <a16:creationId xmlns:a16="http://schemas.microsoft.com/office/drawing/2014/main" id="{17CC0822-1948-24BA-7360-4125AC186D4B}"/>
              </a:ext>
            </a:extLst>
          </p:cNvPr>
          <p:cNvSpPr>
            <a:spLocks noGrp="1"/>
          </p:cNvSpPr>
          <p:nvPr>
            <p:ph type="body" idx="1"/>
          </p:nvPr>
        </p:nvSpPr>
        <p:spPr/>
        <p:txBody>
          <a:bodyPr/>
          <a:lstStyle/>
          <a:p>
            <a:r>
              <a:rPr lang="en-US" dirty="0"/>
              <a:t>Group format (6-10 participants x 8 hours)</a:t>
            </a:r>
          </a:p>
          <a:p>
            <a:r>
              <a:rPr lang="en-US" dirty="0"/>
              <a:t>Transdiagnostic population</a:t>
            </a:r>
          </a:p>
          <a:p>
            <a:r>
              <a:rPr lang="en-US" dirty="0"/>
              <a:t>Hybrid feasibility-effectiveness design</a:t>
            </a:r>
          </a:p>
          <a:p>
            <a:endParaRPr lang="en-US" dirty="0"/>
          </a:p>
        </p:txBody>
      </p:sp>
    </p:spTree>
    <p:extLst>
      <p:ext uri="{BB962C8B-B14F-4D97-AF65-F5344CB8AC3E}">
        <p14:creationId xmlns:p14="http://schemas.microsoft.com/office/powerpoint/2010/main" val="16491917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51574-22D9-2D40-88DA-715D29FFAE10}"/>
              </a:ext>
            </a:extLst>
          </p:cNvPr>
          <p:cNvSpPr>
            <a:spLocks noGrp="1"/>
          </p:cNvSpPr>
          <p:nvPr>
            <p:ph type="title"/>
          </p:nvPr>
        </p:nvSpPr>
        <p:spPr/>
        <p:txBody>
          <a:bodyPr/>
          <a:lstStyle/>
          <a:p>
            <a:r>
              <a:rPr lang="en-US" dirty="0"/>
              <a:t>Participants (N = 62)</a:t>
            </a:r>
          </a:p>
        </p:txBody>
      </p:sp>
      <p:sp>
        <p:nvSpPr>
          <p:cNvPr id="3" name="Text Placeholder 2">
            <a:extLst>
              <a:ext uri="{FF2B5EF4-FFF2-40B4-BE49-F238E27FC236}">
                <a16:creationId xmlns:a16="http://schemas.microsoft.com/office/drawing/2014/main" id="{347384A8-B8CD-BC46-9A7D-8E146E96A418}"/>
              </a:ext>
            </a:extLst>
          </p:cNvPr>
          <p:cNvSpPr>
            <a:spLocks noGrp="1"/>
          </p:cNvSpPr>
          <p:nvPr>
            <p:ph type="body" idx="1"/>
          </p:nvPr>
        </p:nvSpPr>
        <p:spPr/>
        <p:txBody>
          <a:bodyPr/>
          <a:lstStyle/>
          <a:p>
            <a:r>
              <a:rPr lang="en-US" dirty="0"/>
              <a:t>Caregivers of youth ages 14-24 with a wide range of psychiatric diagnoses were invited to participate in this pilot trial</a:t>
            </a:r>
          </a:p>
          <a:p>
            <a:r>
              <a:rPr lang="en-US" dirty="0"/>
              <a:t>The top behavioral concerns were defying rules (64%), substance use (41%), and difficulty with schoolwork (38%). </a:t>
            </a:r>
          </a:p>
          <a:p>
            <a:r>
              <a:rPr lang="en-US" dirty="0"/>
              <a:t>Regarding psychiatric diagnosis, 20% reported that their child had no diagnosis and 80% reported one or more diagnoses (including anxiety disorders, </a:t>
            </a:r>
            <a:r>
              <a:rPr lang="en-US" dirty="0" err="1"/>
              <a:t>uni</a:t>
            </a:r>
            <a:r>
              <a:rPr lang="en-US" dirty="0"/>
              <a:t>- and bi-polar mood disorders, ADHD, and PTSD)</a:t>
            </a:r>
          </a:p>
          <a:p>
            <a:r>
              <a:rPr lang="en-US" dirty="0"/>
              <a:t>Nearly half (43%) reported that their child had at least one prior overnight admission to a psychiatric unit for treatment, and nearly all (97%) reported that their child had received some form of therapy for mental health concerns</a:t>
            </a:r>
          </a:p>
          <a:p>
            <a:endParaRPr lang="en-US" dirty="0"/>
          </a:p>
        </p:txBody>
      </p:sp>
    </p:spTree>
    <p:extLst>
      <p:ext uri="{BB962C8B-B14F-4D97-AF65-F5344CB8AC3E}">
        <p14:creationId xmlns:p14="http://schemas.microsoft.com/office/powerpoint/2010/main" val="2049598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01ADC-FCD6-C94E-A618-8212EB664304}"/>
              </a:ext>
            </a:extLst>
          </p:cNvPr>
          <p:cNvSpPr>
            <a:spLocks noGrp="1"/>
          </p:cNvSpPr>
          <p:nvPr>
            <p:ph type="title"/>
          </p:nvPr>
        </p:nvSpPr>
        <p:spPr/>
        <p:txBody>
          <a:bodyPr/>
          <a:lstStyle/>
          <a:p>
            <a:r>
              <a:rPr lang="en-US" dirty="0"/>
              <a:t>Participants</a:t>
            </a:r>
          </a:p>
        </p:txBody>
      </p:sp>
      <p:sp>
        <p:nvSpPr>
          <p:cNvPr id="3" name="Text Placeholder 2">
            <a:extLst>
              <a:ext uri="{FF2B5EF4-FFF2-40B4-BE49-F238E27FC236}">
                <a16:creationId xmlns:a16="http://schemas.microsoft.com/office/drawing/2014/main" id="{F7BEC8F2-BFEB-884F-B98C-0F61ECE9DF27}"/>
              </a:ext>
            </a:extLst>
          </p:cNvPr>
          <p:cNvSpPr>
            <a:spLocks noGrp="1"/>
          </p:cNvSpPr>
          <p:nvPr>
            <p:ph type="body" idx="1"/>
          </p:nvPr>
        </p:nvSpPr>
        <p:spPr/>
        <p:txBody>
          <a:bodyPr/>
          <a:lstStyle/>
          <a:p>
            <a:r>
              <a:rPr lang="en-US" dirty="0"/>
              <a:t>93% Mom/Stepmom/Grandma, 7% Dad</a:t>
            </a:r>
          </a:p>
          <a:p>
            <a:r>
              <a:rPr lang="en-US" dirty="0"/>
              <a:t>56% Married/Cohabiting, 44% Single</a:t>
            </a:r>
          </a:p>
          <a:p>
            <a:r>
              <a:rPr lang="en-US" dirty="0"/>
              <a:t>79% White, 2% Asian, 11% Black, 8% other or more than one race</a:t>
            </a:r>
          </a:p>
          <a:p>
            <a:r>
              <a:rPr lang="en-US" dirty="0"/>
              <a:t>10% Hispanic/Latino</a:t>
            </a:r>
          </a:p>
          <a:p>
            <a:r>
              <a:rPr lang="en-US" dirty="0"/>
              <a:t>Average age of 53 (range 34-77)</a:t>
            </a:r>
          </a:p>
          <a:p>
            <a:endParaRPr lang="en-US" dirty="0"/>
          </a:p>
          <a:p>
            <a:endParaRPr lang="en-US" dirty="0"/>
          </a:p>
          <a:p>
            <a:r>
              <a:rPr lang="en-US" dirty="0"/>
              <a:t>92% lived with child at the time of the training</a:t>
            </a:r>
          </a:p>
          <a:p>
            <a:r>
              <a:rPr lang="en-US" dirty="0"/>
              <a:t>43% reported their child had at least one previous psychiatric hospitalization</a:t>
            </a:r>
          </a:p>
          <a:p>
            <a:r>
              <a:rPr lang="en-US" dirty="0"/>
              <a:t>31% received DMH services for their child</a:t>
            </a:r>
          </a:p>
        </p:txBody>
      </p:sp>
    </p:spTree>
    <p:extLst>
      <p:ext uri="{BB962C8B-B14F-4D97-AF65-F5344CB8AC3E}">
        <p14:creationId xmlns:p14="http://schemas.microsoft.com/office/powerpoint/2010/main" val="3683146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211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671AF-FEE9-5C4C-8F7A-6195300C90C4}"/>
              </a:ext>
            </a:extLst>
          </p:cNvPr>
          <p:cNvSpPr>
            <a:spLocks noGrp="1"/>
          </p:cNvSpPr>
          <p:nvPr>
            <p:ph type="title"/>
          </p:nvPr>
        </p:nvSpPr>
        <p:spPr/>
        <p:txBody>
          <a:bodyPr/>
          <a:lstStyle/>
          <a:p>
            <a:r>
              <a:rPr lang="en-US" dirty="0"/>
              <a:t>Retention/Feasibility</a:t>
            </a:r>
          </a:p>
        </p:txBody>
      </p:sp>
      <p:sp>
        <p:nvSpPr>
          <p:cNvPr id="3" name="Text Placeholder 2">
            <a:extLst>
              <a:ext uri="{FF2B5EF4-FFF2-40B4-BE49-F238E27FC236}">
                <a16:creationId xmlns:a16="http://schemas.microsoft.com/office/drawing/2014/main" id="{1EFA4076-40FC-C741-80BA-58E4E269E3B7}"/>
              </a:ext>
            </a:extLst>
          </p:cNvPr>
          <p:cNvSpPr>
            <a:spLocks noGrp="1"/>
          </p:cNvSpPr>
          <p:nvPr>
            <p:ph type="body" idx="1"/>
          </p:nvPr>
        </p:nvSpPr>
        <p:spPr/>
        <p:txBody>
          <a:bodyPr/>
          <a:lstStyle/>
          <a:p>
            <a:r>
              <a:rPr lang="en-US" dirty="0"/>
              <a:t>80% of participants who enrolled attended at least five hours of group training and 59% attended all eight hours.</a:t>
            </a:r>
          </a:p>
        </p:txBody>
      </p:sp>
      <p:pic>
        <p:nvPicPr>
          <p:cNvPr id="6" name="Picture 5" descr="Graphical user interface, Word&#10;&#10;Description automatically generated">
            <a:extLst>
              <a:ext uri="{FF2B5EF4-FFF2-40B4-BE49-F238E27FC236}">
                <a16:creationId xmlns:a16="http://schemas.microsoft.com/office/drawing/2014/main" id="{44760589-030D-6941-9214-A778FEA2D54C}"/>
              </a:ext>
            </a:extLst>
          </p:cNvPr>
          <p:cNvPicPr>
            <a:picLocks noChangeAspect="1"/>
          </p:cNvPicPr>
          <p:nvPr/>
        </p:nvPicPr>
        <p:blipFill rotWithShape="1">
          <a:blip r:embed="rId3"/>
          <a:srcRect l="19361" t="29579" r="35859" b="3031"/>
          <a:stretch/>
        </p:blipFill>
        <p:spPr>
          <a:xfrm>
            <a:off x="4610674" y="997527"/>
            <a:ext cx="4221626" cy="3970669"/>
          </a:xfrm>
          <a:prstGeom prst="rect">
            <a:avLst/>
          </a:prstGeom>
        </p:spPr>
      </p:pic>
    </p:spTree>
    <p:extLst>
      <p:ext uri="{BB962C8B-B14F-4D97-AF65-F5344CB8AC3E}">
        <p14:creationId xmlns:p14="http://schemas.microsoft.com/office/powerpoint/2010/main" val="2589216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00A36-F8C4-654B-AA2D-5A889BF78095}"/>
              </a:ext>
            </a:extLst>
          </p:cNvPr>
          <p:cNvSpPr>
            <a:spLocks noGrp="1"/>
          </p:cNvSpPr>
          <p:nvPr>
            <p:ph type="title"/>
          </p:nvPr>
        </p:nvSpPr>
        <p:spPr/>
        <p:txBody>
          <a:bodyPr/>
          <a:lstStyle/>
          <a:p>
            <a:r>
              <a:rPr lang="en-US" dirty="0"/>
              <a:t>Quantitative Outcomes</a:t>
            </a:r>
          </a:p>
        </p:txBody>
      </p:sp>
      <p:sp>
        <p:nvSpPr>
          <p:cNvPr id="3" name="Text Placeholder 2">
            <a:extLst>
              <a:ext uri="{FF2B5EF4-FFF2-40B4-BE49-F238E27FC236}">
                <a16:creationId xmlns:a16="http://schemas.microsoft.com/office/drawing/2014/main" id="{17D20CD2-75C3-B045-AB44-2819B7567219}"/>
              </a:ext>
            </a:extLst>
          </p:cNvPr>
          <p:cNvSpPr>
            <a:spLocks noGrp="1"/>
          </p:cNvSpPr>
          <p:nvPr>
            <p:ph type="body" idx="1"/>
          </p:nvPr>
        </p:nvSpPr>
        <p:spPr/>
        <p:txBody>
          <a:bodyPr/>
          <a:lstStyle/>
          <a:p>
            <a:r>
              <a:rPr lang="en-US" dirty="0"/>
              <a:t>Participants’ motivational interviewing skills (assessed via direct observation) improved significantly</a:t>
            </a:r>
          </a:p>
          <a:p>
            <a:r>
              <a:rPr lang="en-US" dirty="0"/>
              <a:t>A repeated measures ANOVA indicated significant and large effects on all four outcomes of interest (stress: F [2,78] = 13.15, p&lt;.001; confidence: F [2,62] = 10.70, p&lt;.001; expressed emotion: F [2,64] = 20.09; p&lt;.001; and conflict: F [2,78] = 13.20, p&lt;.001).</a:t>
            </a:r>
          </a:p>
        </p:txBody>
      </p:sp>
    </p:spTree>
    <p:extLst>
      <p:ext uri="{BB962C8B-B14F-4D97-AF65-F5344CB8AC3E}">
        <p14:creationId xmlns:p14="http://schemas.microsoft.com/office/powerpoint/2010/main" val="2509471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line chart&#10;&#10;Description automatically generated">
            <a:extLst>
              <a:ext uri="{FF2B5EF4-FFF2-40B4-BE49-F238E27FC236}">
                <a16:creationId xmlns:a16="http://schemas.microsoft.com/office/drawing/2014/main" id="{851FC153-936E-5E41-9EF5-7DEBBDF57C8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35126" y="537677"/>
            <a:ext cx="6735147" cy="4068146"/>
          </a:xfrm>
          <a:prstGeom prst="rect">
            <a:avLst/>
          </a:prstGeom>
        </p:spPr>
      </p:pic>
    </p:spTree>
    <p:extLst>
      <p:ext uri="{BB962C8B-B14F-4D97-AF65-F5344CB8AC3E}">
        <p14:creationId xmlns:p14="http://schemas.microsoft.com/office/powerpoint/2010/main" val="18337657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8F3A5-E0D3-5D49-B6D0-B23130A9F3F9}"/>
              </a:ext>
            </a:extLst>
          </p:cNvPr>
          <p:cNvSpPr>
            <a:spLocks noGrp="1"/>
          </p:cNvSpPr>
          <p:nvPr>
            <p:ph type="title"/>
          </p:nvPr>
        </p:nvSpPr>
        <p:spPr>
          <a:xfrm>
            <a:off x="692726" y="446705"/>
            <a:ext cx="8139573" cy="707400"/>
          </a:xfrm>
        </p:spPr>
        <p:txBody>
          <a:bodyPr/>
          <a:lstStyle/>
          <a:p>
            <a:r>
              <a:rPr lang="en-US" sz="2400" dirty="0"/>
              <a:t>“What’s the most important change you’ve noticed since [learning MILO skills]?”</a:t>
            </a:r>
          </a:p>
        </p:txBody>
      </p:sp>
      <p:sp>
        <p:nvSpPr>
          <p:cNvPr id="3" name="Text Placeholder 2">
            <a:extLst>
              <a:ext uri="{FF2B5EF4-FFF2-40B4-BE49-F238E27FC236}">
                <a16:creationId xmlns:a16="http://schemas.microsoft.com/office/drawing/2014/main" id="{5C1C2D20-CBF6-D04B-8189-DED7BD996DC3}"/>
              </a:ext>
            </a:extLst>
          </p:cNvPr>
          <p:cNvSpPr>
            <a:spLocks noGrp="1"/>
          </p:cNvSpPr>
          <p:nvPr>
            <p:ph type="body" idx="1"/>
          </p:nvPr>
        </p:nvSpPr>
        <p:spPr>
          <a:xfrm>
            <a:off x="311700" y="1395775"/>
            <a:ext cx="8520600" cy="3302700"/>
          </a:xfrm>
        </p:spPr>
        <p:txBody>
          <a:bodyPr/>
          <a:lstStyle/>
          <a:p>
            <a:pPr marL="380985" indent="0">
              <a:lnSpc>
                <a:spcPct val="100000"/>
              </a:lnSpc>
              <a:spcAft>
                <a:spcPts val="2000"/>
              </a:spcAft>
              <a:buNone/>
            </a:pPr>
            <a:r>
              <a:rPr lang="en-US" dirty="0">
                <a:latin typeface="Ink Free" panose="03080402000500000000" pitchFamily="66" charset="0"/>
              </a:rPr>
              <a:t>The children are willing to listen to me, not just dismiss what I am saying.</a:t>
            </a:r>
          </a:p>
          <a:p>
            <a:pPr marL="380985" indent="0">
              <a:lnSpc>
                <a:spcPct val="100000"/>
              </a:lnSpc>
              <a:spcAft>
                <a:spcPts val="2000"/>
              </a:spcAft>
              <a:buNone/>
            </a:pPr>
            <a:r>
              <a:rPr lang="en-US" dirty="0">
                <a:latin typeface="Ink Free" panose="03080402000500000000" pitchFamily="66" charset="0"/>
                <a:cs typeface="Dreaming Outloud Pro" panose="020F0502020204030204" pitchFamily="34" charset="0"/>
              </a:rPr>
              <a:t>Conversations are not as intense or volatile. I have skills that help me cope and thus, help my children.</a:t>
            </a:r>
          </a:p>
          <a:p>
            <a:pPr marL="380985" indent="0">
              <a:lnSpc>
                <a:spcPct val="100000"/>
              </a:lnSpc>
              <a:spcAft>
                <a:spcPts val="2000"/>
              </a:spcAft>
              <a:buNone/>
            </a:pPr>
            <a:r>
              <a:rPr lang="en-US" dirty="0">
                <a:latin typeface="Ink Free" panose="03080402000500000000" pitchFamily="66" charset="0"/>
                <a:cs typeface="Ink Free" panose="020F0502020204030204" pitchFamily="34" charset="0"/>
              </a:rPr>
              <a:t>I find that I hold back on criticizing my child for her decisions and instead I try to find out from her what her motivations are by asking "curious questions" rather than "judging".  </a:t>
            </a:r>
          </a:p>
          <a:p>
            <a:pPr marL="380985" indent="0">
              <a:lnSpc>
                <a:spcPct val="100000"/>
              </a:lnSpc>
              <a:spcAft>
                <a:spcPts val="2000"/>
              </a:spcAft>
              <a:buNone/>
            </a:pPr>
            <a:r>
              <a:rPr lang="en-US" dirty="0">
                <a:latin typeface="Ink Free" panose="03080402000500000000" pitchFamily="66" charset="0"/>
              </a:rPr>
              <a:t>I think I have more productive discussions with my children and that makes me feel better about myself and as a parent.</a:t>
            </a:r>
          </a:p>
          <a:p>
            <a:endParaRPr lang="en-US" dirty="0"/>
          </a:p>
        </p:txBody>
      </p:sp>
    </p:spTree>
    <p:extLst>
      <p:ext uri="{BB962C8B-B14F-4D97-AF65-F5344CB8AC3E}">
        <p14:creationId xmlns:p14="http://schemas.microsoft.com/office/powerpoint/2010/main" val="13779975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0D760A-9D34-1BD3-6204-ABAF46EDA4C2}"/>
              </a:ext>
            </a:extLst>
          </p:cNvPr>
          <p:cNvSpPr>
            <a:spLocks noGrp="1"/>
          </p:cNvSpPr>
          <p:nvPr>
            <p:ph type="title"/>
          </p:nvPr>
        </p:nvSpPr>
        <p:spPr/>
        <p:txBody>
          <a:bodyPr/>
          <a:lstStyle/>
          <a:p>
            <a:r>
              <a:rPr lang="en-US" dirty="0"/>
              <a:t>Did participants master the skills? </a:t>
            </a:r>
          </a:p>
        </p:txBody>
      </p:sp>
      <p:sp>
        <p:nvSpPr>
          <p:cNvPr id="6" name="Text Placeholder 5">
            <a:extLst>
              <a:ext uri="{FF2B5EF4-FFF2-40B4-BE49-F238E27FC236}">
                <a16:creationId xmlns:a16="http://schemas.microsoft.com/office/drawing/2014/main" id="{027F54C6-6544-5851-07E2-44EBCCD9BF2E}"/>
              </a:ext>
            </a:extLst>
          </p:cNvPr>
          <p:cNvSpPr>
            <a:spLocks noGrp="1"/>
          </p:cNvSpPr>
          <p:nvPr>
            <p:ph type="body" idx="1"/>
          </p:nvPr>
        </p:nvSpPr>
        <p:spPr/>
        <p:txBody>
          <a:bodyPr/>
          <a:lstStyle/>
          <a:p>
            <a:r>
              <a:rPr lang="en-US" dirty="0"/>
              <a:t>For the most part, yes! (75% attained “proficiency”)</a:t>
            </a:r>
          </a:p>
        </p:txBody>
      </p:sp>
    </p:spTree>
    <p:extLst>
      <p:ext uri="{BB962C8B-B14F-4D97-AF65-F5344CB8AC3E}">
        <p14:creationId xmlns:p14="http://schemas.microsoft.com/office/powerpoint/2010/main" val="1327532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6DFB-E397-8B4A-BB59-4B32AB3D047A}"/>
              </a:ext>
            </a:extLst>
          </p:cNvPr>
          <p:cNvSpPr>
            <a:spLocks noGrp="1"/>
          </p:cNvSpPr>
          <p:nvPr>
            <p:ph type="title"/>
          </p:nvPr>
        </p:nvSpPr>
        <p:spPr/>
        <p:txBody>
          <a:bodyPr/>
          <a:lstStyle/>
          <a:p>
            <a:r>
              <a:rPr lang="en-US" dirty="0"/>
              <a:t>Sample Items</a:t>
            </a:r>
          </a:p>
        </p:txBody>
      </p:sp>
      <p:sp>
        <p:nvSpPr>
          <p:cNvPr id="3" name="Text Placeholder 2">
            <a:extLst>
              <a:ext uri="{FF2B5EF4-FFF2-40B4-BE49-F238E27FC236}">
                <a16:creationId xmlns:a16="http://schemas.microsoft.com/office/drawing/2014/main" id="{8847293E-F942-E149-934C-A70906824EEA}"/>
              </a:ext>
            </a:extLst>
          </p:cNvPr>
          <p:cNvSpPr>
            <a:spLocks noGrp="1"/>
          </p:cNvSpPr>
          <p:nvPr>
            <p:ph type="body" idx="1"/>
          </p:nvPr>
        </p:nvSpPr>
        <p:spPr/>
        <p:txBody>
          <a:bodyPr/>
          <a:lstStyle/>
          <a:p>
            <a:r>
              <a:rPr lang="en-US" b="1" dirty="0"/>
              <a:t>Expressed Emotion: </a:t>
            </a:r>
            <a:r>
              <a:rPr lang="en-US" dirty="0"/>
              <a:t>My child does not appreciate everything I do for them.</a:t>
            </a:r>
          </a:p>
          <a:p>
            <a:r>
              <a:rPr lang="en-US" b="1" dirty="0"/>
              <a:t>Stress: </a:t>
            </a:r>
            <a:r>
              <a:rPr lang="en-US" dirty="0"/>
              <a:t>In the last month, how often have you felt that you were unable to control the important things in your life? </a:t>
            </a:r>
          </a:p>
          <a:p>
            <a:r>
              <a:rPr lang="en-US" b="1" dirty="0"/>
              <a:t>Confidence: </a:t>
            </a:r>
            <a:r>
              <a:rPr lang="en-US" dirty="0"/>
              <a:t>I know I am doing a good job as a parent. </a:t>
            </a:r>
          </a:p>
          <a:p>
            <a:r>
              <a:rPr lang="en-US" b="1" dirty="0"/>
              <a:t>Conflict: </a:t>
            </a:r>
            <a:r>
              <a:rPr lang="en-US" dirty="0"/>
              <a:t>For the most part, my child likes to talk to me.</a:t>
            </a:r>
          </a:p>
          <a:p>
            <a:pPr marL="114300" indent="0">
              <a:buNone/>
            </a:pPr>
            <a:endParaRPr lang="en-US" dirty="0"/>
          </a:p>
        </p:txBody>
      </p:sp>
    </p:spTree>
    <p:extLst>
      <p:ext uri="{BB962C8B-B14F-4D97-AF65-F5344CB8AC3E}">
        <p14:creationId xmlns:p14="http://schemas.microsoft.com/office/powerpoint/2010/main" val="19943542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F86932-257A-3C40-B87C-F24B5F3263C6}"/>
              </a:ext>
            </a:extLst>
          </p:cNvPr>
          <p:cNvSpPr>
            <a:spLocks noGrp="1"/>
          </p:cNvSpPr>
          <p:nvPr>
            <p:ph idx="1"/>
          </p:nvPr>
        </p:nvSpPr>
        <p:spPr>
          <a:xfrm>
            <a:off x="623400" y="1281316"/>
            <a:ext cx="8010934" cy="3302700"/>
          </a:xfrm>
        </p:spPr>
        <p:txBody>
          <a:bodyPr/>
          <a:lstStyle/>
          <a:p>
            <a:r>
              <a:rPr lang="en-US" dirty="0">
                <a:solidFill>
                  <a:schemeClr val="bg2"/>
                </a:solidFill>
              </a:rPr>
              <a:t>After a brief training, family caregivers </a:t>
            </a:r>
            <a:r>
              <a:rPr lang="en-US" b="1" dirty="0">
                <a:solidFill>
                  <a:schemeClr val="bg2"/>
                </a:solidFill>
              </a:rPr>
              <a:t>can</a:t>
            </a:r>
            <a:r>
              <a:rPr lang="en-US" dirty="0">
                <a:solidFill>
                  <a:schemeClr val="bg2"/>
                </a:solidFill>
              </a:rPr>
              <a:t> master some basic MI skills that will give them more confidence in handling challenging conversations </a:t>
            </a:r>
          </a:p>
          <a:p>
            <a:r>
              <a:rPr lang="en-US" dirty="0">
                <a:solidFill>
                  <a:schemeClr val="bg2"/>
                </a:solidFill>
              </a:rPr>
              <a:t>MI helps parents manage their role as caregivers to teens and young adults struggling with mental health</a:t>
            </a:r>
          </a:p>
          <a:p>
            <a:r>
              <a:rPr lang="en-US" dirty="0">
                <a:solidFill>
                  <a:schemeClr val="bg2"/>
                </a:solidFill>
              </a:rPr>
              <a:t>Often the young person is ambivalent about involvement with mental health services – but we can be more creative in finding ways to support those who </a:t>
            </a:r>
            <a:r>
              <a:rPr lang="en-US" b="1" dirty="0">
                <a:solidFill>
                  <a:schemeClr val="bg2"/>
                </a:solidFill>
              </a:rPr>
              <a:t>are</a:t>
            </a:r>
            <a:r>
              <a:rPr lang="en-US" dirty="0">
                <a:solidFill>
                  <a:schemeClr val="bg2"/>
                </a:solidFill>
              </a:rPr>
              <a:t> motivated (parents, caregivers, partners) </a:t>
            </a:r>
          </a:p>
          <a:p>
            <a:endParaRPr lang="en-US" dirty="0">
              <a:solidFill>
                <a:schemeClr val="bg2"/>
              </a:solidFill>
            </a:endParaRPr>
          </a:p>
        </p:txBody>
      </p:sp>
      <p:sp>
        <p:nvSpPr>
          <p:cNvPr id="3" name="Title 2">
            <a:extLst>
              <a:ext uri="{FF2B5EF4-FFF2-40B4-BE49-F238E27FC236}">
                <a16:creationId xmlns:a16="http://schemas.microsoft.com/office/drawing/2014/main" id="{DC93F8DF-5AEC-3C47-8039-C111A460EB70}"/>
              </a:ext>
            </a:extLst>
          </p:cNvPr>
          <p:cNvSpPr>
            <a:spLocks noGrp="1"/>
          </p:cNvSpPr>
          <p:nvPr>
            <p:ph type="title"/>
          </p:nvPr>
        </p:nvSpPr>
        <p:spPr/>
        <p:txBody>
          <a:bodyPr>
            <a:normAutofit fontScale="90000"/>
          </a:bodyPr>
          <a:lstStyle/>
          <a:p>
            <a:r>
              <a:rPr lang="en-US" dirty="0"/>
              <a:t>RESEARCH Conclusions (so far)</a:t>
            </a:r>
          </a:p>
        </p:txBody>
      </p:sp>
    </p:spTree>
    <p:extLst>
      <p:ext uri="{BB962C8B-B14F-4D97-AF65-F5344CB8AC3E}">
        <p14:creationId xmlns:p14="http://schemas.microsoft.com/office/powerpoint/2010/main" val="4178990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01ADC-FCD6-C94E-A618-8212EB664304}"/>
              </a:ext>
            </a:extLst>
          </p:cNvPr>
          <p:cNvSpPr>
            <a:spLocks noGrp="1"/>
          </p:cNvSpPr>
          <p:nvPr>
            <p:ph type="title"/>
          </p:nvPr>
        </p:nvSpPr>
        <p:spPr/>
        <p:txBody>
          <a:bodyPr/>
          <a:lstStyle/>
          <a:p>
            <a:r>
              <a:rPr lang="en-US" dirty="0"/>
              <a:t>Want to learn more? </a:t>
            </a:r>
          </a:p>
        </p:txBody>
      </p:sp>
      <p:sp>
        <p:nvSpPr>
          <p:cNvPr id="3" name="Text Placeholder 2">
            <a:extLst>
              <a:ext uri="{FF2B5EF4-FFF2-40B4-BE49-F238E27FC236}">
                <a16:creationId xmlns:a16="http://schemas.microsoft.com/office/drawing/2014/main" id="{F7BEC8F2-BFEB-884F-B98C-0F61ECE9DF2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92392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FD3C-2339-24DB-969C-646D23FF21B5}"/>
              </a:ext>
            </a:extLst>
          </p:cNvPr>
          <p:cNvSpPr>
            <a:spLocks noGrp="1"/>
          </p:cNvSpPr>
          <p:nvPr>
            <p:ph type="title"/>
          </p:nvPr>
        </p:nvSpPr>
        <p:spPr/>
        <p:txBody>
          <a:bodyPr/>
          <a:lstStyle/>
          <a:p>
            <a:r>
              <a:rPr lang="en-US" dirty="0"/>
              <a:t>Resource #1: Book</a:t>
            </a:r>
          </a:p>
        </p:txBody>
      </p:sp>
      <p:sp>
        <p:nvSpPr>
          <p:cNvPr id="3" name="Text Placeholder 2">
            <a:extLst>
              <a:ext uri="{FF2B5EF4-FFF2-40B4-BE49-F238E27FC236}">
                <a16:creationId xmlns:a16="http://schemas.microsoft.com/office/drawing/2014/main" id="{F3B27078-C685-8BC7-FC87-614CF4E98C7E}"/>
              </a:ext>
            </a:extLst>
          </p:cNvPr>
          <p:cNvSpPr>
            <a:spLocks noGrp="1"/>
          </p:cNvSpPr>
          <p:nvPr>
            <p:ph type="body" idx="1"/>
          </p:nvPr>
        </p:nvSpPr>
        <p:spPr>
          <a:xfrm>
            <a:off x="311699" y="1266175"/>
            <a:ext cx="5106461" cy="3302700"/>
          </a:xfrm>
        </p:spPr>
        <p:txBody>
          <a:bodyPr/>
          <a:lstStyle/>
          <a:p>
            <a:endParaRPr lang="en-US" sz="1800" dirty="0"/>
          </a:p>
        </p:txBody>
      </p:sp>
      <p:pic>
        <p:nvPicPr>
          <p:cNvPr id="5" name="Picture 4" descr="Text&#10;&#10;Description automatically generated">
            <a:extLst>
              <a:ext uri="{FF2B5EF4-FFF2-40B4-BE49-F238E27FC236}">
                <a16:creationId xmlns:a16="http://schemas.microsoft.com/office/drawing/2014/main" id="{0A3F19AD-FD3A-96D7-2D1D-E180E80EAF4A}"/>
              </a:ext>
            </a:extLst>
          </p:cNvPr>
          <p:cNvPicPr>
            <a:picLocks noChangeAspect="1"/>
          </p:cNvPicPr>
          <p:nvPr/>
        </p:nvPicPr>
        <p:blipFill>
          <a:blip r:embed="rId2"/>
          <a:stretch>
            <a:fillRect/>
          </a:stretch>
        </p:blipFill>
        <p:spPr>
          <a:xfrm>
            <a:off x="5815853" y="0"/>
            <a:ext cx="3328147" cy="5143500"/>
          </a:xfrm>
          <a:prstGeom prst="rect">
            <a:avLst/>
          </a:prstGeom>
        </p:spPr>
      </p:pic>
    </p:spTree>
    <p:extLst>
      <p:ext uri="{BB962C8B-B14F-4D97-AF65-F5344CB8AC3E}">
        <p14:creationId xmlns:p14="http://schemas.microsoft.com/office/powerpoint/2010/main" val="2196200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2E10-B6D5-776F-699F-831EBF4C61D3}"/>
              </a:ext>
            </a:extLst>
          </p:cNvPr>
          <p:cNvSpPr>
            <a:spLocks noGrp="1"/>
          </p:cNvSpPr>
          <p:nvPr>
            <p:ph type="title"/>
          </p:nvPr>
        </p:nvSpPr>
        <p:spPr>
          <a:xfrm>
            <a:off x="311700" y="445025"/>
            <a:ext cx="4260299" cy="707400"/>
          </a:xfrm>
        </p:spPr>
        <p:txBody>
          <a:bodyPr/>
          <a:lstStyle/>
          <a:p>
            <a:r>
              <a:rPr lang="en-US" dirty="0"/>
              <a:t>Resource #2: E-Course</a:t>
            </a:r>
          </a:p>
        </p:txBody>
      </p:sp>
      <p:sp>
        <p:nvSpPr>
          <p:cNvPr id="3" name="Text Placeholder 2">
            <a:extLst>
              <a:ext uri="{FF2B5EF4-FFF2-40B4-BE49-F238E27FC236}">
                <a16:creationId xmlns:a16="http://schemas.microsoft.com/office/drawing/2014/main" id="{D1FD1490-3C11-FB12-8333-B25C33A059BF}"/>
              </a:ext>
            </a:extLst>
          </p:cNvPr>
          <p:cNvSpPr>
            <a:spLocks noGrp="1"/>
          </p:cNvSpPr>
          <p:nvPr>
            <p:ph type="body" idx="1"/>
          </p:nvPr>
        </p:nvSpPr>
        <p:spPr>
          <a:xfrm>
            <a:off x="311700" y="1597450"/>
            <a:ext cx="3999900" cy="3302700"/>
          </a:xfrm>
        </p:spPr>
        <p:txBody>
          <a:bodyPr/>
          <a:lstStyle/>
          <a:p>
            <a:r>
              <a:rPr lang="en-US" sz="1800" dirty="0"/>
              <a:t>FREE E-Course at: </a:t>
            </a:r>
            <a:r>
              <a:rPr lang="en-US" sz="1800" dirty="0">
                <a:hlinkClick r:id="rId2"/>
              </a:rPr>
              <a:t>https://handholdma.org/what-can-i-do/the-school-of-hard-talks-online-lessons-from-motivational-interviewing-for-everyday-families</a:t>
            </a:r>
            <a:endParaRPr lang="en-US" sz="1800" dirty="0"/>
          </a:p>
          <a:p>
            <a:r>
              <a:rPr lang="en-US" sz="1800" dirty="0"/>
              <a:t>(Or just google “School of Hard Talks Online”)</a:t>
            </a:r>
          </a:p>
          <a:p>
            <a:r>
              <a:rPr lang="en-US" sz="1800" dirty="0"/>
              <a:t>Seven interactive 10-minute e-lessons + take home points</a:t>
            </a:r>
          </a:p>
        </p:txBody>
      </p:sp>
      <p:pic>
        <p:nvPicPr>
          <p:cNvPr id="7" name="Picture 6" descr="Graphical user interface, application, Word&#10;&#10;Description automatically generated">
            <a:extLst>
              <a:ext uri="{FF2B5EF4-FFF2-40B4-BE49-F238E27FC236}">
                <a16:creationId xmlns:a16="http://schemas.microsoft.com/office/drawing/2014/main" id="{7365DF26-C3E4-5C5A-4132-0E5E600E2015}"/>
              </a:ext>
            </a:extLst>
          </p:cNvPr>
          <p:cNvPicPr>
            <a:picLocks noChangeAspect="1"/>
          </p:cNvPicPr>
          <p:nvPr/>
        </p:nvPicPr>
        <p:blipFill rotWithShape="1">
          <a:blip r:embed="rId3"/>
          <a:srcRect l="21324" t="13096" r="21545"/>
          <a:stretch/>
        </p:blipFill>
        <p:spPr>
          <a:xfrm>
            <a:off x="4520702" y="607772"/>
            <a:ext cx="4311598" cy="4257406"/>
          </a:xfrm>
          <a:prstGeom prst="rect">
            <a:avLst/>
          </a:prstGeom>
          <a:ln>
            <a:solidFill>
              <a:schemeClr val="bg2"/>
            </a:solidFill>
          </a:ln>
        </p:spPr>
      </p:pic>
    </p:spTree>
    <p:extLst>
      <p:ext uri="{BB962C8B-B14F-4D97-AF65-F5344CB8AC3E}">
        <p14:creationId xmlns:p14="http://schemas.microsoft.com/office/powerpoint/2010/main" val="3583125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lock&#10;&#10;Description automatically generated">
            <a:extLst>
              <a:ext uri="{FF2B5EF4-FFF2-40B4-BE49-F238E27FC236}">
                <a16:creationId xmlns:a16="http://schemas.microsoft.com/office/drawing/2014/main" id="{5F6F1B60-FE19-3546-A432-980DB71B3A25}"/>
              </a:ext>
            </a:extLst>
          </p:cNvPr>
          <p:cNvPicPr>
            <a:picLocks noChangeAspect="1"/>
          </p:cNvPicPr>
          <p:nvPr/>
        </p:nvPicPr>
        <p:blipFill rotWithShape="1">
          <a:blip r:embed="rId3"/>
          <a:srcRect r="1914"/>
          <a:stretch/>
        </p:blipFill>
        <p:spPr>
          <a:xfrm>
            <a:off x="2432757" y="1290702"/>
            <a:ext cx="6711243" cy="3728063"/>
          </a:xfrm>
          <a:prstGeom prst="rect">
            <a:avLst/>
          </a:prstGeom>
        </p:spPr>
      </p:pic>
      <p:sp>
        <p:nvSpPr>
          <p:cNvPr id="2" name="Title 1">
            <a:extLst>
              <a:ext uri="{FF2B5EF4-FFF2-40B4-BE49-F238E27FC236}">
                <a16:creationId xmlns:a16="http://schemas.microsoft.com/office/drawing/2014/main" id="{7467138A-8687-4247-8352-FCEE67641152}"/>
              </a:ext>
            </a:extLst>
          </p:cNvPr>
          <p:cNvSpPr>
            <a:spLocks noGrp="1"/>
          </p:cNvSpPr>
          <p:nvPr>
            <p:ph type="title"/>
          </p:nvPr>
        </p:nvSpPr>
        <p:spPr>
          <a:xfrm>
            <a:off x="311700" y="323741"/>
            <a:ext cx="8520600" cy="707400"/>
          </a:xfrm>
        </p:spPr>
        <p:txBody>
          <a:bodyPr/>
          <a:lstStyle/>
          <a:p>
            <a:r>
              <a:rPr lang="en-US" dirty="0"/>
              <a:t>Motivational Interviewing for Loved Ones</a:t>
            </a:r>
          </a:p>
        </p:txBody>
      </p:sp>
      <p:sp>
        <p:nvSpPr>
          <p:cNvPr id="6" name="TextBox 5">
            <a:extLst>
              <a:ext uri="{FF2B5EF4-FFF2-40B4-BE49-F238E27FC236}">
                <a16:creationId xmlns:a16="http://schemas.microsoft.com/office/drawing/2014/main" id="{3330BFEC-3133-DF42-B731-58EBF1446CB0}"/>
              </a:ext>
            </a:extLst>
          </p:cNvPr>
          <p:cNvSpPr txBox="1"/>
          <p:nvPr/>
        </p:nvSpPr>
        <p:spPr>
          <a:xfrm>
            <a:off x="311700" y="2071657"/>
            <a:ext cx="2665141" cy="1015663"/>
          </a:xfrm>
          <a:prstGeom prst="rect">
            <a:avLst/>
          </a:prstGeom>
          <a:solidFill>
            <a:schemeClr val="bg1"/>
          </a:solidFill>
        </p:spPr>
        <p:txBody>
          <a:bodyPr wrap="square" rtlCol="0">
            <a:spAutoFit/>
          </a:bodyPr>
          <a:lstStyle/>
          <a:p>
            <a:endParaRPr lang="en-US" sz="2000" dirty="0">
              <a:solidFill>
                <a:schemeClr val="bg2"/>
              </a:solidFill>
            </a:endParaRPr>
          </a:p>
          <a:p>
            <a:r>
              <a:rPr lang="en-US" sz="2000" dirty="0">
                <a:solidFill>
                  <a:schemeClr val="bg2"/>
                </a:solidFill>
              </a:rPr>
              <a:t>Emily Kline, PhD</a:t>
            </a:r>
          </a:p>
          <a:p>
            <a:endParaRPr lang="en-US" sz="2000" dirty="0">
              <a:solidFill>
                <a:schemeClr val="bg2"/>
              </a:solidFill>
            </a:endParaRPr>
          </a:p>
        </p:txBody>
      </p:sp>
      <p:pic>
        <p:nvPicPr>
          <p:cNvPr id="1026" name="Picture 2" descr="Jobs with Boston University School of Medicine/Boston Medical Center">
            <a:extLst>
              <a:ext uri="{FF2B5EF4-FFF2-40B4-BE49-F238E27FC236}">
                <a16:creationId xmlns:a16="http://schemas.microsoft.com/office/drawing/2014/main" id="{842C11CE-AC5F-1647-B522-B80E2C783C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95" r="13389"/>
          <a:stretch/>
        </p:blipFill>
        <p:spPr bwMode="auto">
          <a:xfrm>
            <a:off x="-1" y="3395096"/>
            <a:ext cx="2432757" cy="1623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5791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6E9FFA-AB06-B3AA-F58E-3FC39C05D78A}"/>
              </a:ext>
            </a:extLst>
          </p:cNvPr>
          <p:cNvSpPr>
            <a:spLocks noGrp="1"/>
          </p:cNvSpPr>
          <p:nvPr>
            <p:ph type="title"/>
          </p:nvPr>
        </p:nvSpPr>
        <p:spPr/>
        <p:txBody>
          <a:bodyPr/>
          <a:lstStyle/>
          <a:p>
            <a:r>
              <a:rPr lang="en-US" dirty="0"/>
              <a:t>Resource #3: Instagram</a:t>
            </a:r>
          </a:p>
        </p:txBody>
      </p:sp>
      <p:sp>
        <p:nvSpPr>
          <p:cNvPr id="6" name="Text Placeholder 5">
            <a:extLst>
              <a:ext uri="{FF2B5EF4-FFF2-40B4-BE49-F238E27FC236}">
                <a16:creationId xmlns:a16="http://schemas.microsoft.com/office/drawing/2014/main" id="{4E690BBB-121E-CE36-EB71-C755DC0B9EC1}"/>
              </a:ext>
            </a:extLst>
          </p:cNvPr>
          <p:cNvSpPr>
            <a:spLocks noGrp="1"/>
          </p:cNvSpPr>
          <p:nvPr>
            <p:ph type="body" idx="1"/>
          </p:nvPr>
        </p:nvSpPr>
        <p:spPr/>
        <p:txBody>
          <a:bodyPr/>
          <a:lstStyle/>
          <a:p>
            <a:r>
              <a:rPr lang="en-US" sz="1800" dirty="0"/>
              <a:t>Follow </a:t>
            </a:r>
            <a:r>
              <a:rPr lang="en-US" sz="1800" b="1" dirty="0"/>
              <a:t>@</a:t>
            </a:r>
            <a:r>
              <a:rPr lang="en-US" sz="1800" b="1" dirty="0" err="1"/>
              <a:t>learnaboutMILO</a:t>
            </a:r>
            <a:r>
              <a:rPr lang="en-US" sz="1800" b="1" dirty="0"/>
              <a:t> </a:t>
            </a:r>
            <a:r>
              <a:rPr lang="en-US" sz="1800" dirty="0"/>
              <a:t>to see my students and I demonstrate MI skills, see MI skill flashcards, and learn the results of our research studies</a:t>
            </a:r>
          </a:p>
        </p:txBody>
      </p:sp>
      <p:pic>
        <p:nvPicPr>
          <p:cNvPr id="9" name="Picture 8" descr="A picture containing text&#10;&#10;Description automatically generated">
            <a:extLst>
              <a:ext uri="{FF2B5EF4-FFF2-40B4-BE49-F238E27FC236}">
                <a16:creationId xmlns:a16="http://schemas.microsoft.com/office/drawing/2014/main" id="{31B06EF6-AAA4-3D8D-7721-58CBF7D156C2}"/>
              </a:ext>
            </a:extLst>
          </p:cNvPr>
          <p:cNvPicPr>
            <a:picLocks noChangeAspect="1"/>
          </p:cNvPicPr>
          <p:nvPr/>
        </p:nvPicPr>
        <p:blipFill>
          <a:blip r:embed="rId2"/>
          <a:stretch>
            <a:fillRect/>
          </a:stretch>
        </p:blipFill>
        <p:spPr>
          <a:xfrm>
            <a:off x="5121668" y="1266175"/>
            <a:ext cx="3515659" cy="3515659"/>
          </a:xfrm>
          <a:prstGeom prst="rect">
            <a:avLst/>
          </a:prstGeom>
        </p:spPr>
      </p:pic>
    </p:spTree>
    <p:extLst>
      <p:ext uri="{BB962C8B-B14F-4D97-AF65-F5344CB8AC3E}">
        <p14:creationId xmlns:p14="http://schemas.microsoft.com/office/powerpoint/2010/main" val="9631792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03184-4D77-5212-5333-F21100DEDEF9}"/>
              </a:ext>
            </a:extLst>
          </p:cNvPr>
          <p:cNvSpPr>
            <a:spLocks noGrp="1"/>
          </p:cNvSpPr>
          <p:nvPr>
            <p:ph type="title"/>
          </p:nvPr>
        </p:nvSpPr>
        <p:spPr/>
        <p:txBody>
          <a:bodyPr/>
          <a:lstStyle/>
          <a:p>
            <a:r>
              <a:rPr lang="en-US" dirty="0"/>
              <a:t>Resource #4: MILO Clinic</a:t>
            </a:r>
          </a:p>
        </p:txBody>
      </p:sp>
      <p:sp>
        <p:nvSpPr>
          <p:cNvPr id="5" name="Text Placeholder 4">
            <a:extLst>
              <a:ext uri="{FF2B5EF4-FFF2-40B4-BE49-F238E27FC236}">
                <a16:creationId xmlns:a16="http://schemas.microsoft.com/office/drawing/2014/main" id="{462CED7C-0E0C-A210-B920-623402C79E94}"/>
              </a:ext>
            </a:extLst>
          </p:cNvPr>
          <p:cNvSpPr>
            <a:spLocks noGrp="1"/>
          </p:cNvSpPr>
          <p:nvPr>
            <p:ph type="body" idx="1"/>
          </p:nvPr>
        </p:nvSpPr>
        <p:spPr/>
        <p:txBody>
          <a:bodyPr/>
          <a:lstStyle/>
          <a:p>
            <a:pPr marL="114300" indent="0">
              <a:buNone/>
            </a:pPr>
            <a:r>
              <a:rPr lang="en-US" sz="2800" dirty="0">
                <a:solidFill>
                  <a:schemeClr val="bg2"/>
                </a:solidFill>
              </a:rPr>
              <a:t>Piloting at Boston Medical Center </a:t>
            </a:r>
            <a:r>
              <a:rPr lang="en-US" sz="2800" dirty="0" err="1">
                <a:solidFill>
                  <a:schemeClr val="bg2"/>
                </a:solidFill>
              </a:rPr>
              <a:t>learnaboutmilo@bmc.org</a:t>
            </a:r>
            <a:endParaRPr lang="en-US" sz="2800" dirty="0">
              <a:solidFill>
                <a:schemeClr val="bg2"/>
              </a:solidFill>
            </a:endParaRPr>
          </a:p>
          <a:p>
            <a:pPr marL="114300" indent="0">
              <a:buNone/>
            </a:pPr>
            <a:endParaRPr lang="en-US" sz="2800" dirty="0"/>
          </a:p>
          <a:p>
            <a:pPr marL="114300" indent="0">
              <a:buNone/>
            </a:pPr>
            <a:endParaRPr lang="en-US" sz="2800" dirty="0"/>
          </a:p>
        </p:txBody>
      </p:sp>
    </p:spTree>
    <p:extLst>
      <p:ext uri="{BB962C8B-B14F-4D97-AF65-F5344CB8AC3E}">
        <p14:creationId xmlns:p14="http://schemas.microsoft.com/office/powerpoint/2010/main" val="5900242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B4B4B0-EEC5-365B-ABAA-E7EDA41DA5E9}"/>
              </a:ext>
            </a:extLst>
          </p:cNvPr>
          <p:cNvSpPr>
            <a:spLocks noGrp="1"/>
          </p:cNvSpPr>
          <p:nvPr>
            <p:ph type="title"/>
          </p:nvPr>
        </p:nvSpPr>
        <p:spPr/>
        <p:txBody>
          <a:bodyPr/>
          <a:lstStyle/>
          <a:p>
            <a:r>
              <a:rPr lang="en-US" dirty="0"/>
              <a:t>Thank you!</a:t>
            </a:r>
          </a:p>
        </p:txBody>
      </p:sp>
      <p:sp>
        <p:nvSpPr>
          <p:cNvPr id="5" name="Text Placeholder 3">
            <a:extLst>
              <a:ext uri="{FF2B5EF4-FFF2-40B4-BE49-F238E27FC236}">
                <a16:creationId xmlns:a16="http://schemas.microsoft.com/office/drawing/2014/main" id="{79D32129-69F4-66A4-F635-83ACA9EDB627}"/>
              </a:ext>
            </a:extLst>
          </p:cNvPr>
          <p:cNvSpPr>
            <a:spLocks noGrp="1"/>
          </p:cNvSpPr>
          <p:nvPr>
            <p:ph type="body" idx="1"/>
          </p:nvPr>
        </p:nvSpPr>
        <p:spPr>
          <a:xfrm>
            <a:off x="311700" y="1266325"/>
            <a:ext cx="8520600" cy="3302700"/>
          </a:xfrm>
        </p:spPr>
        <p:txBody>
          <a:bodyPr wrap="square" anchor="t">
            <a:normAutofit/>
          </a:bodyPr>
          <a:lstStyle/>
          <a:p>
            <a:pPr>
              <a:spcAft>
                <a:spcPts val="600"/>
              </a:spcAft>
            </a:pPr>
            <a:r>
              <a:rPr lang="en-US" dirty="0"/>
              <a:t>MAPNET</a:t>
            </a:r>
          </a:p>
          <a:p>
            <a:pPr>
              <a:spcAft>
                <a:spcPts val="600"/>
              </a:spcAft>
            </a:pPr>
            <a:r>
              <a:rPr lang="en-US" dirty="0"/>
              <a:t>MILO team: Heather </a:t>
            </a:r>
            <a:r>
              <a:rPr lang="en-US" dirty="0" err="1"/>
              <a:t>Thibeau</a:t>
            </a:r>
            <a:r>
              <a:rPr lang="en-US" dirty="0"/>
              <a:t>, A. Simone Sanders, </a:t>
            </a:r>
            <a:r>
              <a:rPr lang="en-US" dirty="0" err="1"/>
              <a:t>Beshaun</a:t>
            </a:r>
            <a:r>
              <a:rPr lang="en-US" dirty="0"/>
              <a:t> Davis, Alicia Fenley, Emily Barnard, </a:t>
            </a:r>
            <a:r>
              <a:rPr lang="en-US" dirty="0" err="1"/>
              <a:t>Bediha</a:t>
            </a:r>
            <a:r>
              <a:rPr lang="en-US" dirty="0"/>
              <a:t> </a:t>
            </a:r>
            <a:r>
              <a:rPr lang="en-US" dirty="0" err="1"/>
              <a:t>Ipekci</a:t>
            </a:r>
            <a:r>
              <a:rPr lang="en-US" dirty="0"/>
              <a:t>, Jada Gibbs, Vicky Zheng</a:t>
            </a:r>
          </a:p>
          <a:p>
            <a:pPr>
              <a:spcAft>
                <a:spcPts val="600"/>
              </a:spcAft>
            </a:pPr>
            <a:r>
              <a:rPr lang="en-US" dirty="0"/>
              <a:t>BIDMC Mentors: </a:t>
            </a:r>
            <a:r>
              <a:rPr lang="en-US" dirty="0" err="1"/>
              <a:t>Matcheri</a:t>
            </a:r>
            <a:r>
              <a:rPr lang="en-US" dirty="0"/>
              <a:t> </a:t>
            </a:r>
            <a:r>
              <a:rPr lang="en-US" dirty="0" err="1"/>
              <a:t>Keshavan</a:t>
            </a:r>
            <a:r>
              <a:rPr lang="en-US" dirty="0"/>
              <a:t>, Shirley Yen</a:t>
            </a:r>
          </a:p>
          <a:p>
            <a:pPr>
              <a:spcAft>
                <a:spcPts val="600"/>
              </a:spcAft>
            </a:pPr>
            <a:r>
              <a:rPr lang="en-US" dirty="0"/>
              <a:t>DMH partners: Kelly English, Theresa McIntyre, Margarita O’Neill-Arana</a:t>
            </a:r>
          </a:p>
          <a:p>
            <a:pPr>
              <a:spcAft>
                <a:spcPts val="600"/>
              </a:spcAft>
            </a:pPr>
            <a:r>
              <a:rPr lang="en-US" dirty="0"/>
              <a:t>UMass Donohue Institute: Dana </a:t>
            </a:r>
            <a:r>
              <a:rPr lang="en-US" dirty="0" err="1"/>
              <a:t>Remian</a:t>
            </a:r>
            <a:endParaRPr lang="en-US" dirty="0"/>
          </a:p>
          <a:p>
            <a:pPr>
              <a:spcAft>
                <a:spcPts val="600"/>
              </a:spcAft>
            </a:pPr>
            <a:r>
              <a:rPr lang="en-US" dirty="0"/>
              <a:t>DMH parent partners &amp; Home for Little Wanderers</a:t>
            </a:r>
          </a:p>
          <a:p>
            <a:pPr>
              <a:spcAft>
                <a:spcPts val="600"/>
              </a:spcAft>
            </a:pPr>
            <a:r>
              <a:rPr lang="en-US" dirty="0"/>
              <a:t>And most of all… the amazing caregivers who participated in this research! </a:t>
            </a:r>
          </a:p>
        </p:txBody>
      </p:sp>
    </p:spTree>
    <p:extLst>
      <p:ext uri="{BB962C8B-B14F-4D97-AF65-F5344CB8AC3E}">
        <p14:creationId xmlns:p14="http://schemas.microsoft.com/office/powerpoint/2010/main" val="551525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BA104E-36F0-216F-7A63-6D1D637A4CD8}"/>
              </a:ext>
            </a:extLst>
          </p:cNvPr>
          <p:cNvSpPr>
            <a:spLocks noGrp="1"/>
          </p:cNvSpPr>
          <p:nvPr>
            <p:ph type="title"/>
          </p:nvPr>
        </p:nvSpPr>
        <p:spPr/>
        <p:txBody>
          <a:bodyPr/>
          <a:lstStyle/>
          <a:p>
            <a:r>
              <a:rPr lang="en-US" dirty="0"/>
              <a:t>References</a:t>
            </a:r>
          </a:p>
        </p:txBody>
      </p:sp>
      <p:sp>
        <p:nvSpPr>
          <p:cNvPr id="6" name="Text Placeholder 5">
            <a:extLst>
              <a:ext uri="{FF2B5EF4-FFF2-40B4-BE49-F238E27FC236}">
                <a16:creationId xmlns:a16="http://schemas.microsoft.com/office/drawing/2014/main" id="{3DD1C030-71A7-313E-888D-0D4C402D2739}"/>
              </a:ext>
            </a:extLst>
          </p:cNvPr>
          <p:cNvSpPr>
            <a:spLocks noGrp="1"/>
          </p:cNvSpPr>
          <p:nvPr>
            <p:ph type="body" idx="1"/>
          </p:nvPr>
        </p:nvSpPr>
        <p:spPr/>
        <p:txBody>
          <a:bodyPr/>
          <a:lstStyle/>
          <a:p>
            <a:pPr marL="114300" indent="0">
              <a:lnSpc>
                <a:spcPct val="100000"/>
              </a:lnSpc>
              <a:spcAft>
                <a:spcPts val="1000"/>
              </a:spcAft>
              <a:buNone/>
            </a:pPr>
            <a:r>
              <a:rPr lang="en-US" sz="1200" b="0" i="0" dirty="0">
                <a:solidFill>
                  <a:srgbClr val="222222"/>
                </a:solidFill>
                <a:effectLst/>
                <a:latin typeface="Arial" panose="020B0604020202020204" pitchFamily="34" charset="0"/>
              </a:rPr>
              <a:t>Davis, B. J., Fenley, A., Sanders, A., </a:t>
            </a:r>
            <a:r>
              <a:rPr lang="en-US" sz="1200" b="0" i="0" dirty="0" err="1">
                <a:solidFill>
                  <a:srgbClr val="222222"/>
                </a:solidFill>
                <a:effectLst/>
                <a:latin typeface="Arial" panose="020B0604020202020204" pitchFamily="34" charset="0"/>
              </a:rPr>
              <a:t>Ipekci</a:t>
            </a:r>
            <a:r>
              <a:rPr lang="en-US" sz="1200" b="0" i="0" dirty="0">
                <a:solidFill>
                  <a:srgbClr val="222222"/>
                </a:solidFill>
                <a:effectLst/>
                <a:latin typeface="Arial" panose="020B0604020202020204" pitchFamily="34" charset="0"/>
              </a:rPr>
              <a:t>, B., </a:t>
            </a:r>
            <a:r>
              <a:rPr lang="en-US" sz="1200" b="0" i="0" dirty="0" err="1">
                <a:solidFill>
                  <a:srgbClr val="222222"/>
                </a:solidFill>
                <a:effectLst/>
                <a:latin typeface="Arial" panose="020B0604020202020204" pitchFamily="34" charset="0"/>
              </a:rPr>
              <a:t>Thibeau</a:t>
            </a:r>
            <a:r>
              <a:rPr lang="en-US" sz="1200" b="0" i="0" dirty="0">
                <a:solidFill>
                  <a:srgbClr val="222222"/>
                </a:solidFill>
                <a:effectLst/>
                <a:latin typeface="Arial" panose="020B0604020202020204" pitchFamily="34" charset="0"/>
              </a:rPr>
              <a:t>, H., Khan, T., ... &amp; Kline, E. (2023). Development of the motivational interviewing for loved ones skills assessment (MILO‐SA). </a:t>
            </a:r>
            <a:r>
              <a:rPr lang="en-US" sz="1200" b="0" i="1" dirty="0">
                <a:solidFill>
                  <a:srgbClr val="222222"/>
                </a:solidFill>
                <a:effectLst/>
                <a:latin typeface="Arial" panose="020B0604020202020204" pitchFamily="34" charset="0"/>
              </a:rPr>
              <a:t>Early Intervention in Psychiatry</a:t>
            </a:r>
            <a:r>
              <a:rPr lang="en-US" sz="1200" b="0" i="0" dirty="0">
                <a:solidFill>
                  <a:srgbClr val="222222"/>
                </a:solidFill>
                <a:effectLst/>
                <a:latin typeface="Arial" panose="020B0604020202020204" pitchFamily="34" charset="0"/>
              </a:rPr>
              <a:t>.</a:t>
            </a:r>
          </a:p>
          <a:p>
            <a:pPr marL="114300" indent="0">
              <a:lnSpc>
                <a:spcPct val="100000"/>
              </a:lnSpc>
              <a:spcAft>
                <a:spcPts val="1000"/>
              </a:spcAft>
              <a:buNone/>
            </a:pPr>
            <a:r>
              <a:rPr lang="en-US" sz="1200" b="0" i="0" dirty="0">
                <a:solidFill>
                  <a:srgbClr val="222222"/>
                </a:solidFill>
                <a:effectLst/>
                <a:latin typeface="Arial" panose="020B0604020202020204" pitchFamily="34" charset="0"/>
              </a:rPr>
              <a:t>Kline, E. R., </a:t>
            </a:r>
            <a:r>
              <a:rPr lang="en-US" sz="1200" b="0" i="0" dirty="0" err="1">
                <a:solidFill>
                  <a:srgbClr val="222222"/>
                </a:solidFill>
                <a:effectLst/>
                <a:latin typeface="Arial" panose="020B0604020202020204" pitchFamily="34" charset="0"/>
              </a:rPr>
              <a:t>Thibeau</a:t>
            </a:r>
            <a:r>
              <a:rPr lang="en-US" sz="1200" b="0" i="0" dirty="0">
                <a:solidFill>
                  <a:srgbClr val="222222"/>
                </a:solidFill>
                <a:effectLst/>
                <a:latin typeface="Arial" panose="020B0604020202020204" pitchFamily="34" charset="0"/>
              </a:rPr>
              <a:t>, H., Davis, B. J., Fenley, A., Sanders, A. S., </a:t>
            </a:r>
            <a:r>
              <a:rPr lang="en-US" sz="1200" b="0" i="0" dirty="0" err="1">
                <a:solidFill>
                  <a:srgbClr val="222222"/>
                </a:solidFill>
                <a:effectLst/>
                <a:latin typeface="Arial" panose="020B0604020202020204" pitchFamily="34" charset="0"/>
              </a:rPr>
              <a:t>Ipekci</a:t>
            </a:r>
            <a:r>
              <a:rPr lang="en-US" sz="1200" b="0" i="0" dirty="0">
                <a:solidFill>
                  <a:srgbClr val="222222"/>
                </a:solidFill>
                <a:effectLst/>
                <a:latin typeface="Arial" panose="020B0604020202020204" pitchFamily="34" charset="0"/>
              </a:rPr>
              <a:t>, B., ... &amp; </a:t>
            </a:r>
            <a:r>
              <a:rPr lang="en-US" sz="1200" b="0" i="0" dirty="0" err="1">
                <a:solidFill>
                  <a:srgbClr val="222222"/>
                </a:solidFill>
                <a:effectLst/>
                <a:latin typeface="Arial" panose="020B0604020202020204" pitchFamily="34" charset="0"/>
              </a:rPr>
              <a:t>Keshavan</a:t>
            </a:r>
            <a:r>
              <a:rPr lang="en-US" sz="1200" b="0" i="0" dirty="0">
                <a:solidFill>
                  <a:srgbClr val="222222"/>
                </a:solidFill>
                <a:effectLst/>
                <a:latin typeface="Arial" panose="020B0604020202020204" pitchFamily="34" charset="0"/>
              </a:rPr>
              <a:t>, M. S. (2022). Motivational interviewing for loved ones: Randomized controlled trial of brief training for first episode psychosis caregivers. </a:t>
            </a:r>
            <a:r>
              <a:rPr lang="en-US" sz="1200" b="0" i="1" dirty="0">
                <a:solidFill>
                  <a:srgbClr val="222222"/>
                </a:solidFill>
                <a:effectLst/>
                <a:latin typeface="Arial" panose="020B0604020202020204" pitchFamily="34" charset="0"/>
              </a:rPr>
              <a:t>Schizophrenia Research</a:t>
            </a:r>
            <a:r>
              <a:rPr lang="en-US" sz="1200" b="0" i="0" dirty="0">
                <a:solidFill>
                  <a:srgbClr val="222222"/>
                </a:solidFill>
                <a:effectLst/>
                <a:latin typeface="Arial" panose="020B0604020202020204" pitchFamily="34" charset="0"/>
              </a:rPr>
              <a:t>, </a:t>
            </a:r>
            <a:r>
              <a:rPr lang="en-US" sz="1200" b="0" i="1" dirty="0">
                <a:solidFill>
                  <a:srgbClr val="222222"/>
                </a:solidFill>
                <a:effectLst/>
                <a:latin typeface="Arial" panose="020B0604020202020204" pitchFamily="34" charset="0"/>
              </a:rPr>
              <a:t>250</a:t>
            </a:r>
            <a:r>
              <a:rPr lang="en-US" sz="1200" b="0" i="0" dirty="0">
                <a:solidFill>
                  <a:srgbClr val="222222"/>
                </a:solidFill>
                <a:effectLst/>
                <a:latin typeface="Arial" panose="020B0604020202020204" pitchFamily="34" charset="0"/>
              </a:rPr>
              <a:t>, 43-49.</a:t>
            </a:r>
            <a:endParaRPr lang="en-US" sz="1200" dirty="0">
              <a:solidFill>
                <a:srgbClr val="222222"/>
              </a:solidFill>
            </a:endParaRPr>
          </a:p>
          <a:p>
            <a:pPr marL="114300" indent="0">
              <a:lnSpc>
                <a:spcPct val="100000"/>
              </a:lnSpc>
              <a:spcAft>
                <a:spcPts val="1000"/>
              </a:spcAft>
              <a:buNone/>
            </a:pPr>
            <a:r>
              <a:rPr lang="en-US" sz="1200" b="0" i="0" dirty="0">
                <a:solidFill>
                  <a:srgbClr val="222222"/>
                </a:solidFill>
                <a:effectLst/>
                <a:latin typeface="Arial" panose="020B0604020202020204" pitchFamily="34" charset="0"/>
              </a:rPr>
              <a:t>Kline, E. R., </a:t>
            </a:r>
            <a:r>
              <a:rPr lang="en-US" sz="1200" b="0" i="0" dirty="0" err="1">
                <a:solidFill>
                  <a:srgbClr val="222222"/>
                </a:solidFill>
                <a:effectLst/>
                <a:latin typeface="Arial" panose="020B0604020202020204" pitchFamily="34" charset="0"/>
              </a:rPr>
              <a:t>Thibeau</a:t>
            </a:r>
            <a:r>
              <a:rPr lang="en-US" sz="1200" b="0" i="0" dirty="0">
                <a:solidFill>
                  <a:srgbClr val="222222"/>
                </a:solidFill>
                <a:effectLst/>
                <a:latin typeface="Arial" panose="020B0604020202020204" pitchFamily="34" charset="0"/>
              </a:rPr>
              <a:t>, H., Sanders, A. S., Davis, B. J., Fenley, A., McIntyre, T., ... &amp; </a:t>
            </a:r>
            <a:r>
              <a:rPr lang="en-US" sz="1200" b="0" i="0" dirty="0" err="1">
                <a:solidFill>
                  <a:srgbClr val="222222"/>
                </a:solidFill>
                <a:effectLst/>
                <a:latin typeface="Arial" panose="020B0604020202020204" pitchFamily="34" charset="0"/>
              </a:rPr>
              <a:t>Keshavan</a:t>
            </a:r>
            <a:r>
              <a:rPr lang="en-US" sz="1200" b="0" i="0" dirty="0">
                <a:solidFill>
                  <a:srgbClr val="222222"/>
                </a:solidFill>
                <a:effectLst/>
                <a:latin typeface="Arial" panose="020B0604020202020204" pitchFamily="34" charset="0"/>
              </a:rPr>
              <a:t>, M. S. (2022). The School of Hard Talks: A telehealth parent training group for caregivers of adolescents and young adults. </a:t>
            </a:r>
            <a:r>
              <a:rPr lang="en-US" sz="1200" b="0" i="1" dirty="0">
                <a:solidFill>
                  <a:srgbClr val="222222"/>
                </a:solidFill>
                <a:effectLst/>
                <a:latin typeface="Arial" panose="020B0604020202020204" pitchFamily="34" charset="0"/>
              </a:rPr>
              <a:t>Early Intervention in Psychiatry</a:t>
            </a:r>
            <a:r>
              <a:rPr lang="en-US" sz="1200" b="0" i="0" dirty="0">
                <a:solidFill>
                  <a:srgbClr val="222222"/>
                </a:solidFill>
                <a:effectLst/>
                <a:latin typeface="Arial" panose="020B0604020202020204" pitchFamily="34" charset="0"/>
              </a:rPr>
              <a:t>.</a:t>
            </a:r>
          </a:p>
          <a:p>
            <a:pPr marL="114300" indent="0">
              <a:lnSpc>
                <a:spcPct val="100000"/>
              </a:lnSpc>
              <a:spcAft>
                <a:spcPts val="1000"/>
              </a:spcAft>
              <a:buNone/>
            </a:pPr>
            <a:r>
              <a:rPr lang="en-US" sz="1200" b="0" i="0" dirty="0">
                <a:solidFill>
                  <a:srgbClr val="222222"/>
                </a:solidFill>
                <a:effectLst/>
                <a:latin typeface="Arial" panose="020B0604020202020204" pitchFamily="34" charset="0"/>
              </a:rPr>
              <a:t>Kline, E. R., </a:t>
            </a:r>
            <a:r>
              <a:rPr lang="en-US" sz="1200" b="0" i="0" dirty="0" err="1">
                <a:solidFill>
                  <a:srgbClr val="222222"/>
                </a:solidFill>
                <a:effectLst/>
                <a:latin typeface="Arial" panose="020B0604020202020204" pitchFamily="34" charset="0"/>
              </a:rPr>
              <a:t>Thibeau</a:t>
            </a:r>
            <a:r>
              <a:rPr lang="en-US" sz="1200" b="0" i="0" dirty="0">
                <a:solidFill>
                  <a:srgbClr val="222222"/>
                </a:solidFill>
                <a:effectLst/>
                <a:latin typeface="Arial" panose="020B0604020202020204" pitchFamily="34" charset="0"/>
              </a:rPr>
              <a:t>, H., Sanders, A. S., English, K., Davis, B. J., Fenley, A. R., &amp; </a:t>
            </a:r>
            <a:r>
              <a:rPr lang="en-US" sz="1200" b="0" i="0" dirty="0" err="1">
                <a:solidFill>
                  <a:srgbClr val="222222"/>
                </a:solidFill>
                <a:effectLst/>
                <a:latin typeface="Arial" panose="020B0604020202020204" pitchFamily="34" charset="0"/>
              </a:rPr>
              <a:t>Keshavan</a:t>
            </a:r>
            <a:r>
              <a:rPr lang="en-US" sz="1200" b="0" i="0" dirty="0">
                <a:solidFill>
                  <a:srgbClr val="222222"/>
                </a:solidFill>
                <a:effectLst/>
                <a:latin typeface="Arial" panose="020B0604020202020204" pitchFamily="34" charset="0"/>
              </a:rPr>
              <a:t>, M. S. (2021). Motivational interviewing for loved ones in early psychosis: development and pilot feasibility trial of a brief psychoeducational intervention for caregivers. </a:t>
            </a:r>
            <a:r>
              <a:rPr lang="en-US" sz="1200" b="0" i="1" dirty="0">
                <a:solidFill>
                  <a:srgbClr val="222222"/>
                </a:solidFill>
                <a:effectLst/>
                <a:latin typeface="Arial" panose="020B0604020202020204" pitchFamily="34" charset="0"/>
              </a:rPr>
              <a:t>Frontiers in Psychiatry</a:t>
            </a:r>
            <a:r>
              <a:rPr lang="en-US" sz="1200" b="0" i="0" dirty="0">
                <a:solidFill>
                  <a:srgbClr val="222222"/>
                </a:solidFill>
                <a:effectLst/>
                <a:latin typeface="Arial" panose="020B0604020202020204" pitchFamily="34" charset="0"/>
              </a:rPr>
              <a:t>, </a:t>
            </a:r>
            <a:r>
              <a:rPr lang="en-US" sz="1200" b="0" i="1" dirty="0">
                <a:solidFill>
                  <a:srgbClr val="222222"/>
                </a:solidFill>
                <a:effectLst/>
                <a:latin typeface="Arial" panose="020B0604020202020204" pitchFamily="34" charset="0"/>
              </a:rPr>
              <a:t>12</a:t>
            </a:r>
            <a:r>
              <a:rPr lang="en-US" sz="1200" b="0" i="0" dirty="0">
                <a:solidFill>
                  <a:srgbClr val="222222"/>
                </a:solidFill>
                <a:effectLst/>
                <a:latin typeface="Arial" panose="020B0604020202020204" pitchFamily="34" charset="0"/>
              </a:rPr>
              <a:t>, 659568.</a:t>
            </a:r>
          </a:p>
          <a:p>
            <a:pPr marL="114300" indent="0">
              <a:lnSpc>
                <a:spcPct val="100000"/>
              </a:lnSpc>
              <a:spcAft>
                <a:spcPts val="1000"/>
              </a:spcAft>
              <a:buNone/>
            </a:pPr>
            <a:r>
              <a:rPr lang="en-US" sz="1200" dirty="0">
                <a:solidFill>
                  <a:srgbClr val="222222"/>
                </a:solidFill>
              </a:rPr>
              <a:t>Kline, E. </a:t>
            </a:r>
            <a:r>
              <a:rPr lang="en-US" sz="1200" i="1" dirty="0">
                <a:solidFill>
                  <a:srgbClr val="222222"/>
                </a:solidFill>
              </a:rPr>
              <a:t>The School of Hard Talks: How to Have Real Conversations with Your (Almost Grown) Kids</a:t>
            </a:r>
            <a:r>
              <a:rPr lang="en-US" sz="1200" dirty="0">
                <a:solidFill>
                  <a:srgbClr val="222222"/>
                </a:solidFill>
              </a:rPr>
              <a:t>. (2023). Seattle: Sasquatch Books.</a:t>
            </a:r>
          </a:p>
        </p:txBody>
      </p:sp>
    </p:spTree>
    <p:extLst>
      <p:ext uri="{BB962C8B-B14F-4D97-AF65-F5344CB8AC3E}">
        <p14:creationId xmlns:p14="http://schemas.microsoft.com/office/powerpoint/2010/main" val="28174443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B9A4C3-B4A8-1D44-B587-428C228A425D}"/>
              </a:ext>
            </a:extLst>
          </p:cNvPr>
          <p:cNvSpPr txBox="1"/>
          <p:nvPr/>
        </p:nvSpPr>
        <p:spPr>
          <a:xfrm>
            <a:off x="5256128" y="4338141"/>
            <a:ext cx="1501625" cy="230832"/>
          </a:xfrm>
          <a:prstGeom prst="rect">
            <a:avLst/>
          </a:prstGeom>
          <a:noFill/>
        </p:spPr>
        <p:txBody>
          <a:bodyPr wrap="square" rtlCol="0">
            <a:spAutoFit/>
          </a:bodyPr>
          <a:lstStyle/>
          <a:p>
            <a:pPr defTabSz="342900">
              <a:buClrTx/>
              <a:defRPr/>
            </a:pPr>
            <a:r>
              <a:rPr lang="en-US" sz="900" kern="1200" dirty="0">
                <a:solidFill>
                  <a:prstClr val="white"/>
                </a:solidFill>
                <a:latin typeface="Georgia" panose="02040502050405020303" pitchFamily="18" charset="0"/>
                <a:ea typeface="+mn-ea"/>
                <a:cs typeface="Arial" panose="020B0604020202020204" pitchFamily="34" charset="0"/>
                <a:hlinkClick r:id="rId2">
                  <a:extLst>
                    <a:ext uri="{A12FA001-AC4F-418D-AE19-62706E023703}">
                      <ahyp:hlinkClr xmlns:ahyp="http://schemas.microsoft.com/office/drawing/2018/hyperlinkcolor" val="tx"/>
                    </a:ext>
                  </a:extLst>
                </a:hlinkClick>
              </a:rPr>
              <a:t>Sign-Up for Newsletter</a:t>
            </a:r>
            <a:endParaRPr lang="en-US" sz="900" kern="1200" dirty="0">
              <a:solidFill>
                <a:prstClr val="white"/>
              </a:solidFill>
              <a:latin typeface="Georgia" panose="02040502050405020303" pitchFamily="18" charset="0"/>
              <a:ea typeface="+mn-ea"/>
              <a:cs typeface="Arial" panose="020B0604020202020204" pitchFamily="34" charset="0"/>
            </a:endParaRPr>
          </a:p>
        </p:txBody>
      </p:sp>
      <p:sp>
        <p:nvSpPr>
          <p:cNvPr id="4" name="TextBox 3">
            <a:hlinkClick r:id="rId3"/>
            <a:extLst>
              <a:ext uri="{FF2B5EF4-FFF2-40B4-BE49-F238E27FC236}">
                <a16:creationId xmlns:a16="http://schemas.microsoft.com/office/drawing/2014/main" id="{BB77908B-EE05-5740-BCFB-4BC92BDEF6FA}"/>
              </a:ext>
            </a:extLst>
          </p:cNvPr>
          <p:cNvSpPr txBox="1"/>
          <p:nvPr/>
        </p:nvSpPr>
        <p:spPr>
          <a:xfrm>
            <a:off x="5256128" y="3925197"/>
            <a:ext cx="2089328" cy="253916"/>
          </a:xfrm>
          <a:prstGeom prst="rect">
            <a:avLst/>
          </a:prstGeom>
          <a:noFill/>
        </p:spPr>
        <p:txBody>
          <a:bodyPr wrap="square" rtlCol="0">
            <a:spAutoFit/>
          </a:bodyPr>
          <a:lstStyle/>
          <a:p>
            <a:pPr defTabSz="342900">
              <a:buClrTx/>
            </a:pPr>
            <a:r>
              <a:rPr lang="en-US" sz="1050" kern="1200" dirty="0" err="1">
                <a:solidFill>
                  <a:prstClr val="white"/>
                </a:solidFill>
                <a:latin typeface="Georgia" panose="02040502050405020303" pitchFamily="18" charset="0"/>
                <a:ea typeface="+mn-ea"/>
                <a:cs typeface="Arial" panose="020B0604020202020204" pitchFamily="34" charset="0"/>
                <a:hlinkClick r:id="rId4">
                  <a:extLst>
                    <a:ext uri="{A12FA001-AC4F-418D-AE19-62706E023703}">
                      <ahyp:hlinkClr xmlns:ahyp="http://schemas.microsoft.com/office/drawing/2018/hyperlinkcolor" val="tx"/>
                    </a:ext>
                  </a:extLst>
                </a:hlinkClick>
              </a:rPr>
              <a:t>MHTTCnetwork.org</a:t>
            </a:r>
            <a:endParaRPr lang="en-US" sz="1050" kern="1200" dirty="0">
              <a:solidFill>
                <a:prstClr val="white"/>
              </a:solidFill>
              <a:latin typeface="Georgia" panose="02040502050405020303" pitchFamily="18" charset="0"/>
              <a:ea typeface="+mn-ea"/>
              <a:cs typeface="Arial" panose="020B0604020202020204" pitchFamily="34" charset="0"/>
            </a:endParaRPr>
          </a:p>
        </p:txBody>
      </p:sp>
      <p:sp>
        <p:nvSpPr>
          <p:cNvPr id="5" name="TextBox 4">
            <a:extLst>
              <a:ext uri="{FF2B5EF4-FFF2-40B4-BE49-F238E27FC236}">
                <a16:creationId xmlns:a16="http://schemas.microsoft.com/office/drawing/2014/main" id="{544D6997-A7EF-A542-8EA8-4626227C187C}"/>
              </a:ext>
            </a:extLst>
          </p:cNvPr>
          <p:cNvSpPr txBox="1"/>
          <p:nvPr/>
        </p:nvSpPr>
        <p:spPr>
          <a:xfrm>
            <a:off x="5256127" y="4744157"/>
            <a:ext cx="1501625" cy="230832"/>
          </a:xfrm>
          <a:prstGeom prst="rect">
            <a:avLst/>
          </a:prstGeom>
          <a:noFill/>
        </p:spPr>
        <p:txBody>
          <a:bodyPr wrap="square" rtlCol="0">
            <a:spAutoFit/>
          </a:bodyPr>
          <a:lstStyle/>
          <a:p>
            <a:pPr defTabSz="342900">
              <a:buClrTx/>
              <a:defRPr/>
            </a:pPr>
            <a:r>
              <a:rPr lang="en-US" sz="900" kern="1200" dirty="0">
                <a:solidFill>
                  <a:prstClr val="white"/>
                </a:solidFill>
                <a:latin typeface="Georgia" panose="02040502050405020303" pitchFamily="18" charset="0"/>
                <a:ea typeface="+mn-ea"/>
                <a:cs typeface="Arial" panose="020B0604020202020204" pitchFamily="34" charset="0"/>
                <a:hlinkClick r:id="rId5">
                  <a:extLst>
                    <a:ext uri="{A12FA001-AC4F-418D-AE19-62706E023703}">
                      <ahyp:hlinkClr xmlns:ahyp="http://schemas.microsoft.com/office/drawing/2018/hyperlinkcolor" val="tx"/>
                    </a:ext>
                  </a:extLst>
                </a:hlinkClick>
              </a:rPr>
              <a:t>MTTC News</a:t>
            </a:r>
            <a:endParaRPr lang="en-US" sz="900" kern="1200" dirty="0">
              <a:solidFill>
                <a:prstClr val="white"/>
              </a:solidFill>
              <a:latin typeface="Georgia" panose="02040502050405020303"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3E5A82F1-C785-954C-8735-880F4C362E5C}"/>
              </a:ext>
            </a:extLst>
          </p:cNvPr>
          <p:cNvSpPr txBox="1"/>
          <p:nvPr/>
        </p:nvSpPr>
        <p:spPr>
          <a:xfrm>
            <a:off x="1614488" y="907936"/>
            <a:ext cx="6040003" cy="2031325"/>
          </a:xfrm>
          <a:prstGeom prst="rect">
            <a:avLst/>
          </a:prstGeom>
          <a:noFill/>
        </p:spPr>
        <p:txBody>
          <a:bodyPr wrap="square" rtlCol="0">
            <a:spAutoFit/>
          </a:bodyPr>
          <a:lstStyle/>
          <a:p>
            <a:pPr defTabSz="342900">
              <a:buClrTx/>
            </a:pPr>
            <a:r>
              <a:rPr lang="en-US" sz="900" kern="1200" dirty="0">
                <a:solidFill>
                  <a:prstClr val="black"/>
                </a:solidFill>
                <a:latin typeface="Georgia" panose="02040502050405020303" pitchFamily="18" charset="0"/>
                <a:ea typeface="+mn-ea"/>
                <a:cs typeface="+mn-cs"/>
              </a:rPr>
              <a:t>The purpose of the MHTTC Network is technology transfer - disseminating and implementing evidence-based practices for mental disorders into the field.</a:t>
            </a:r>
          </a:p>
          <a:p>
            <a:pPr defTabSz="342900">
              <a:buClrTx/>
            </a:pPr>
            <a:endParaRPr lang="en-US" sz="900" kern="1200" dirty="0">
              <a:solidFill>
                <a:prstClr val="black"/>
              </a:solidFill>
              <a:latin typeface="Georgia" panose="02040502050405020303" pitchFamily="18" charset="0"/>
              <a:ea typeface="+mn-ea"/>
              <a:cs typeface="+mn-cs"/>
            </a:endParaRPr>
          </a:p>
          <a:p>
            <a:pPr defTabSz="342900">
              <a:buClrTx/>
            </a:pPr>
            <a:r>
              <a:rPr lang="en-US" sz="900" kern="1200" dirty="0">
                <a:solidFill>
                  <a:prstClr val="black"/>
                </a:solidFill>
                <a:latin typeface="Georgia" panose="02040502050405020303" pitchFamily="18" charset="0"/>
                <a:ea typeface="+mn-ea"/>
                <a:cs typeface="+mn-cs"/>
              </a:rPr>
              <a:t>Funded by the Substance Abuse and Mental Health Services Administration (SAMHSA), the MHTTC Network includes 10 Regional Centers, a National American Indian and Alaska Native Center, a National Hispanic and Latino Center, and a Network Coordinating Office.</a:t>
            </a:r>
          </a:p>
          <a:p>
            <a:pPr defTabSz="342900">
              <a:buClrTx/>
            </a:pPr>
            <a:endParaRPr lang="en-US" sz="900" kern="1200" dirty="0">
              <a:solidFill>
                <a:prstClr val="black"/>
              </a:solidFill>
              <a:latin typeface="Georgia" panose="02040502050405020303" pitchFamily="18" charset="0"/>
              <a:ea typeface="+mn-ea"/>
              <a:cs typeface="+mn-cs"/>
            </a:endParaRPr>
          </a:p>
          <a:p>
            <a:pPr defTabSz="342900">
              <a:buClrTx/>
            </a:pPr>
            <a:r>
              <a:rPr lang="en-US" sz="900" kern="1200" dirty="0">
                <a:solidFill>
                  <a:prstClr val="black"/>
                </a:solidFill>
                <a:latin typeface="Georgia" panose="02040502050405020303" pitchFamily="18" charset="0"/>
                <a:ea typeface="+mn-ea"/>
                <a:cs typeface="+mn-cs"/>
              </a:rPr>
              <a:t>Our collaborative network supports resource development and dissemination, training and technical assistance, and workforce development for the mental health field.  We work with systems, organizations, and treatment practitioners involved in the delivery of mental health services to strengthen their capacity to deliver effective evidence-based practices to individuals.</a:t>
            </a:r>
          </a:p>
          <a:p>
            <a:pPr defTabSz="342900">
              <a:buClrTx/>
            </a:pPr>
            <a:r>
              <a:rPr lang="en-US" sz="900" kern="1200" dirty="0">
                <a:solidFill>
                  <a:prstClr val="black"/>
                </a:solidFill>
                <a:latin typeface="Georgia" panose="02040502050405020303" pitchFamily="18" charset="0"/>
                <a:ea typeface="+mn-ea"/>
                <a:cs typeface="+mn-cs"/>
              </a:rPr>
              <a:t>Our services cover the full continuum spanning mental illness prevention, treatment, and recovery support. </a:t>
            </a:r>
          </a:p>
          <a:p>
            <a:pPr defTabSz="342900">
              <a:buClrTx/>
            </a:pPr>
            <a:br>
              <a:rPr lang="en-US" sz="900" kern="1200" dirty="0">
                <a:solidFill>
                  <a:prstClr val="black"/>
                </a:solidFill>
                <a:latin typeface="Georgia" panose="02040502050405020303" pitchFamily="18" charset="0"/>
                <a:ea typeface="+mn-ea"/>
                <a:cs typeface="+mn-cs"/>
              </a:rPr>
            </a:br>
            <a:endParaRPr lang="en-US" sz="900" kern="1200" dirty="0">
              <a:solidFill>
                <a:prstClr val="black"/>
              </a:solidFill>
              <a:latin typeface="Georgia" panose="02040502050405020303" pitchFamily="18" charset="0"/>
              <a:ea typeface="+mn-ea"/>
              <a:cs typeface="Arial" panose="020B0604020202020204" pitchFamily="34" charset="0"/>
            </a:endParaRPr>
          </a:p>
        </p:txBody>
      </p:sp>
      <p:pic>
        <p:nvPicPr>
          <p:cNvPr id="8" name="Picture 7">
            <a:extLst>
              <a:ext uri="{FF2B5EF4-FFF2-40B4-BE49-F238E27FC236}">
                <a16:creationId xmlns:a16="http://schemas.microsoft.com/office/drawing/2014/main" id="{89223155-486A-5B4B-9E84-1C8477C1F4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4488" y="187570"/>
            <a:ext cx="2402285" cy="555172"/>
          </a:xfrm>
          <a:prstGeom prst="rect">
            <a:avLst/>
          </a:prstGeom>
        </p:spPr>
      </p:pic>
    </p:spTree>
    <p:extLst>
      <p:ext uri="{BB962C8B-B14F-4D97-AF65-F5344CB8AC3E}">
        <p14:creationId xmlns:p14="http://schemas.microsoft.com/office/powerpoint/2010/main" val="2889437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7A301-2291-EF45-B4BC-36C188D01C59}"/>
              </a:ext>
            </a:extLst>
          </p:cNvPr>
          <p:cNvSpPr>
            <a:spLocks noGrp="1"/>
          </p:cNvSpPr>
          <p:nvPr>
            <p:ph type="title"/>
          </p:nvPr>
        </p:nvSpPr>
        <p:spPr>
          <a:xfrm>
            <a:off x="311700" y="283370"/>
            <a:ext cx="8520600" cy="707400"/>
          </a:xfrm>
        </p:spPr>
        <p:txBody>
          <a:bodyPr/>
          <a:lstStyle/>
          <a:p>
            <a:r>
              <a:rPr lang="en-US" dirty="0"/>
              <a:t>About Me</a:t>
            </a:r>
          </a:p>
        </p:txBody>
      </p:sp>
      <p:sp>
        <p:nvSpPr>
          <p:cNvPr id="3" name="Text Placeholder 2">
            <a:extLst>
              <a:ext uri="{FF2B5EF4-FFF2-40B4-BE49-F238E27FC236}">
                <a16:creationId xmlns:a16="http://schemas.microsoft.com/office/drawing/2014/main" id="{EE77B3E1-EBA1-CD41-95B6-9AC73758578C}"/>
              </a:ext>
            </a:extLst>
          </p:cNvPr>
          <p:cNvSpPr>
            <a:spLocks noGrp="1"/>
          </p:cNvSpPr>
          <p:nvPr>
            <p:ph type="body" idx="1"/>
          </p:nvPr>
        </p:nvSpPr>
        <p:spPr>
          <a:xfrm>
            <a:off x="311700" y="1079980"/>
            <a:ext cx="4940524" cy="2450182"/>
          </a:xfrm>
        </p:spPr>
        <p:txBody>
          <a:bodyPr/>
          <a:lstStyle/>
          <a:p>
            <a:pPr>
              <a:lnSpc>
                <a:spcPct val="100000"/>
              </a:lnSpc>
              <a:spcAft>
                <a:spcPts val="1000"/>
              </a:spcAft>
            </a:pPr>
            <a:r>
              <a:rPr lang="en-US" dirty="0"/>
              <a:t>Psychologist (Boston Medical Center) &amp; faculty (Boston University)</a:t>
            </a:r>
          </a:p>
          <a:p>
            <a:pPr>
              <a:lnSpc>
                <a:spcPct val="100000"/>
              </a:lnSpc>
              <a:spcAft>
                <a:spcPts val="1000"/>
              </a:spcAft>
            </a:pPr>
            <a:r>
              <a:rPr lang="en-US" dirty="0"/>
              <a:t>Director of Psychological Services at Wellness and Recovery After Psychosis (WRAP) Program</a:t>
            </a:r>
          </a:p>
          <a:p>
            <a:pPr>
              <a:lnSpc>
                <a:spcPct val="100000"/>
              </a:lnSpc>
              <a:spcAft>
                <a:spcPts val="1000"/>
              </a:spcAft>
            </a:pPr>
            <a:r>
              <a:rPr lang="en-US" dirty="0"/>
              <a:t>MI has been the best tool in my toolbox</a:t>
            </a:r>
          </a:p>
        </p:txBody>
      </p:sp>
      <p:pic>
        <p:nvPicPr>
          <p:cNvPr id="6" name="Picture 5" descr="Icon&#10;&#10;Description automatically generated">
            <a:extLst>
              <a:ext uri="{FF2B5EF4-FFF2-40B4-BE49-F238E27FC236}">
                <a16:creationId xmlns:a16="http://schemas.microsoft.com/office/drawing/2014/main" id="{B5DEA97F-2F38-0140-94A3-4EB9402A9A08}"/>
              </a:ext>
            </a:extLst>
          </p:cNvPr>
          <p:cNvPicPr>
            <a:picLocks noChangeAspect="1"/>
          </p:cNvPicPr>
          <p:nvPr/>
        </p:nvPicPr>
        <p:blipFill rotWithShape="1">
          <a:blip r:embed="rId3"/>
          <a:srcRect t="21886"/>
          <a:stretch/>
        </p:blipFill>
        <p:spPr>
          <a:xfrm>
            <a:off x="4993592" y="283370"/>
            <a:ext cx="3838708" cy="2509621"/>
          </a:xfrm>
          <a:prstGeom prst="rect">
            <a:avLst/>
          </a:prstGeom>
        </p:spPr>
      </p:pic>
      <p:sp>
        <p:nvSpPr>
          <p:cNvPr id="7" name="TextBox 6">
            <a:extLst>
              <a:ext uri="{FF2B5EF4-FFF2-40B4-BE49-F238E27FC236}">
                <a16:creationId xmlns:a16="http://schemas.microsoft.com/office/drawing/2014/main" id="{87616A7B-678E-6346-B8CE-D51D5596B773}"/>
              </a:ext>
            </a:extLst>
          </p:cNvPr>
          <p:cNvSpPr txBox="1"/>
          <p:nvPr/>
        </p:nvSpPr>
        <p:spPr>
          <a:xfrm>
            <a:off x="311700" y="3078828"/>
            <a:ext cx="8430856" cy="1456809"/>
          </a:xfrm>
          <a:prstGeom prst="rect">
            <a:avLst/>
          </a:prstGeom>
          <a:noFill/>
        </p:spPr>
        <p:txBody>
          <a:bodyPr wrap="square" rtlCol="0">
            <a:spAutoFit/>
          </a:bodyPr>
          <a:lstStyle/>
          <a:p>
            <a:pPr marL="457200" lvl="0" indent="-342900">
              <a:spcAft>
                <a:spcPts val="1000"/>
              </a:spcAft>
              <a:buClr>
                <a:srgbClr val="695D46"/>
              </a:buClr>
              <a:buSzPts val="1800"/>
              <a:buFont typeface="Open Sans"/>
              <a:buChar char="●"/>
            </a:pPr>
            <a:r>
              <a:rPr lang="en-US" sz="1800" dirty="0">
                <a:solidFill>
                  <a:srgbClr val="695D46"/>
                </a:solidFill>
                <a:latin typeface="Arial" panose="020B0604020202020204" pitchFamily="34" charset="0"/>
                <a:cs typeface="Arial" panose="020B0604020202020204" pitchFamily="34" charset="0"/>
                <a:sym typeface="Open Sans"/>
              </a:rPr>
              <a:t>Funding from MA Dept of Mental Health and National Institute of Mental Health to develop and pilot this content</a:t>
            </a:r>
          </a:p>
          <a:p>
            <a:pPr marL="457200" lvl="2" indent="-342900">
              <a:spcAft>
                <a:spcPts val="1000"/>
              </a:spcAft>
              <a:buClr>
                <a:srgbClr val="695D46"/>
              </a:buClr>
              <a:buSzPts val="1800"/>
              <a:buFont typeface="Open Sans"/>
              <a:buChar char="●"/>
            </a:pPr>
            <a:r>
              <a:rPr lang="en-US" sz="1800" dirty="0">
                <a:solidFill>
                  <a:srgbClr val="695D46"/>
                </a:solidFill>
                <a:latin typeface="Arial" panose="020B0604020202020204" pitchFamily="34" charset="0"/>
                <a:cs typeface="Arial" panose="020B0604020202020204" pitchFamily="34" charset="0"/>
                <a:sym typeface="Open Sans"/>
              </a:rPr>
              <a:t>No commercial interest</a:t>
            </a:r>
          </a:p>
          <a:p>
            <a:endParaRPr lang="en-US" sz="1800" dirty="0"/>
          </a:p>
        </p:txBody>
      </p:sp>
    </p:spTree>
    <p:extLst>
      <p:ext uri="{BB962C8B-B14F-4D97-AF65-F5344CB8AC3E}">
        <p14:creationId xmlns:p14="http://schemas.microsoft.com/office/powerpoint/2010/main" val="939295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7A301-2291-EF45-B4BC-36C188D01C59}"/>
              </a:ext>
            </a:extLst>
          </p:cNvPr>
          <p:cNvSpPr>
            <a:spLocks noGrp="1"/>
          </p:cNvSpPr>
          <p:nvPr>
            <p:ph type="title"/>
          </p:nvPr>
        </p:nvSpPr>
        <p:spPr/>
        <p:txBody>
          <a:bodyPr/>
          <a:lstStyle/>
          <a:p>
            <a:r>
              <a:rPr lang="en-US" dirty="0"/>
              <a:t>What is “Motivational Interviewing”?</a:t>
            </a:r>
          </a:p>
        </p:txBody>
      </p:sp>
      <p:sp>
        <p:nvSpPr>
          <p:cNvPr id="3" name="Text Placeholder 2">
            <a:extLst>
              <a:ext uri="{FF2B5EF4-FFF2-40B4-BE49-F238E27FC236}">
                <a16:creationId xmlns:a16="http://schemas.microsoft.com/office/drawing/2014/main" id="{EE77B3E1-EBA1-CD41-95B6-9AC73758578C}"/>
              </a:ext>
            </a:extLst>
          </p:cNvPr>
          <p:cNvSpPr>
            <a:spLocks noGrp="1"/>
          </p:cNvSpPr>
          <p:nvPr>
            <p:ph type="body" idx="1"/>
          </p:nvPr>
        </p:nvSpPr>
        <p:spPr>
          <a:xfrm>
            <a:off x="311700" y="1152426"/>
            <a:ext cx="8520600" cy="3546050"/>
          </a:xfrm>
        </p:spPr>
        <p:txBody>
          <a:bodyPr/>
          <a:lstStyle/>
          <a:p>
            <a:pPr>
              <a:lnSpc>
                <a:spcPct val="100000"/>
              </a:lnSpc>
              <a:spcAft>
                <a:spcPts val="1000"/>
              </a:spcAft>
            </a:pPr>
            <a:r>
              <a:rPr lang="en-US" sz="2000" dirty="0"/>
              <a:t>“MI” is a communication style widely used by health professionals to talk about making healthy changes – research shows it works!</a:t>
            </a:r>
          </a:p>
          <a:p>
            <a:pPr>
              <a:lnSpc>
                <a:spcPct val="100000"/>
              </a:lnSpc>
              <a:spcAft>
                <a:spcPts val="1000"/>
              </a:spcAft>
            </a:pPr>
            <a:r>
              <a:rPr lang="en-US" sz="2000" dirty="0"/>
              <a:t>Developed with the goal of increasing motivation for treatment among people with substance use disorders</a:t>
            </a:r>
          </a:p>
          <a:p>
            <a:pPr>
              <a:lnSpc>
                <a:spcPct val="100000"/>
              </a:lnSpc>
              <a:spcAft>
                <a:spcPts val="1000"/>
              </a:spcAft>
            </a:pPr>
            <a:r>
              <a:rPr lang="en-US" sz="2000" dirty="0"/>
              <a:t>MI is based on the idea that the best way to influence another person’s behavior is by respecting their independence and creating space for them to explore their own motivation for change. </a:t>
            </a:r>
          </a:p>
        </p:txBody>
      </p:sp>
    </p:spTree>
    <p:extLst>
      <p:ext uri="{BB962C8B-B14F-4D97-AF65-F5344CB8AC3E}">
        <p14:creationId xmlns:p14="http://schemas.microsoft.com/office/powerpoint/2010/main" val="1198466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Why would caregivers want to learn MI?</a:t>
            </a:r>
            <a:endParaRPr sz="3200" dirty="0"/>
          </a:p>
        </p:txBody>
      </p:sp>
      <p:pic>
        <p:nvPicPr>
          <p:cNvPr id="126" name="Google Shape;126;p22"/>
          <p:cNvPicPr preferRelativeResize="0"/>
          <p:nvPr/>
        </p:nvPicPr>
        <p:blipFill>
          <a:blip r:embed="rId3">
            <a:alphaModFix/>
          </a:blip>
          <a:stretch>
            <a:fillRect/>
          </a:stretch>
        </p:blipFill>
        <p:spPr>
          <a:xfrm>
            <a:off x="137605" y="1500187"/>
            <a:ext cx="2143125" cy="2143125"/>
          </a:xfrm>
          <a:prstGeom prst="rect">
            <a:avLst/>
          </a:prstGeom>
          <a:noFill/>
          <a:ln>
            <a:noFill/>
          </a:ln>
        </p:spPr>
      </p:pic>
      <p:sp>
        <p:nvSpPr>
          <p:cNvPr id="127" name="Google Shape;127;p22"/>
          <p:cNvSpPr txBox="1">
            <a:spLocks noGrp="1"/>
          </p:cNvSpPr>
          <p:nvPr>
            <p:ph type="title"/>
          </p:nvPr>
        </p:nvSpPr>
        <p:spPr>
          <a:xfrm>
            <a:off x="2280730" y="1281622"/>
            <a:ext cx="6581422" cy="3389313"/>
          </a:xfrm>
          <a:prstGeom prst="rect">
            <a:avLst/>
          </a:prstGeom>
        </p:spPr>
        <p:txBody>
          <a:bodyPr spcFirstLastPara="1" wrap="square" lIns="91425" tIns="91425" rIns="91425" bIns="91425" anchor="t" anchorCtr="0">
            <a:noAutofit/>
          </a:bodyPr>
          <a:lstStyle/>
          <a:p>
            <a:r>
              <a:rPr lang="en" sz="2000" dirty="0">
                <a:solidFill>
                  <a:schemeClr val="tx1">
                    <a:lumMod val="50000"/>
                  </a:schemeClr>
                </a:solidFill>
              </a:rPr>
              <a:t>“Putting your foot down” isn’t getting the result you want</a:t>
            </a:r>
            <a:br>
              <a:rPr lang="en" sz="2000" dirty="0">
                <a:solidFill>
                  <a:schemeClr val="tx1">
                    <a:lumMod val="50000"/>
                  </a:schemeClr>
                </a:solidFill>
              </a:rPr>
            </a:br>
            <a:br>
              <a:rPr lang="en" sz="2000" dirty="0">
                <a:solidFill>
                  <a:schemeClr val="tx1">
                    <a:lumMod val="50000"/>
                  </a:schemeClr>
                </a:solidFill>
              </a:rPr>
            </a:br>
            <a:r>
              <a:rPr lang="en" sz="2000" dirty="0">
                <a:solidFill>
                  <a:schemeClr val="tx1">
                    <a:lumMod val="50000"/>
                  </a:schemeClr>
                </a:solidFill>
              </a:rPr>
              <a:t>Though we can’t control others, we can control ourselves – we can try new behaviors to “clean up our side of the street” </a:t>
            </a:r>
            <a:br>
              <a:rPr lang="en" sz="2000" dirty="0">
                <a:solidFill>
                  <a:schemeClr val="tx1">
                    <a:lumMod val="50000"/>
                  </a:schemeClr>
                </a:solidFill>
              </a:rPr>
            </a:br>
            <a:br>
              <a:rPr lang="en" sz="2000" dirty="0">
                <a:solidFill>
                  <a:schemeClr val="tx1">
                    <a:lumMod val="50000"/>
                  </a:schemeClr>
                </a:solidFill>
              </a:rPr>
            </a:br>
            <a:r>
              <a:rPr lang="en" sz="2000" dirty="0">
                <a:solidFill>
                  <a:schemeClr val="tx1">
                    <a:lumMod val="50000"/>
                  </a:schemeClr>
                </a:solidFill>
              </a:rPr>
              <a:t>Great way to work on connection, even if we don’t get the behavior change we want right away </a:t>
            </a:r>
            <a:br>
              <a:rPr lang="en" sz="2000" dirty="0">
                <a:solidFill>
                  <a:schemeClr val="tx1">
                    <a:lumMod val="50000"/>
                  </a:schemeClr>
                </a:solidFill>
              </a:rPr>
            </a:br>
            <a:br>
              <a:rPr lang="en" sz="2000" dirty="0">
                <a:solidFill>
                  <a:schemeClr val="tx1">
                    <a:lumMod val="50000"/>
                  </a:schemeClr>
                </a:solidFill>
              </a:rPr>
            </a:br>
            <a:r>
              <a:rPr lang="en" sz="2000" dirty="0">
                <a:solidFill>
                  <a:schemeClr val="tx1">
                    <a:lumMod val="50000"/>
                  </a:schemeClr>
                </a:solidFill>
              </a:rPr>
              <a:t>Motivational Interviewing for Loves Ones (“MILO”) is an </a:t>
            </a:r>
            <a:r>
              <a:rPr lang="en" sz="2000" b="1" dirty="0">
                <a:solidFill>
                  <a:schemeClr val="tx1">
                    <a:lumMod val="50000"/>
                  </a:schemeClr>
                </a:solidFill>
              </a:rPr>
              <a:t>adapted</a:t>
            </a:r>
            <a:r>
              <a:rPr lang="en" sz="2000" dirty="0">
                <a:solidFill>
                  <a:schemeClr val="tx1">
                    <a:lumMod val="50000"/>
                  </a:schemeClr>
                </a:solidFill>
              </a:rPr>
              <a:t> MI curriculum for family caregivers </a:t>
            </a:r>
            <a:br>
              <a:rPr lang="en" sz="2000" dirty="0">
                <a:solidFill>
                  <a:schemeClr val="tx1">
                    <a:lumMod val="50000"/>
                  </a:schemeClr>
                </a:solidFill>
              </a:rPr>
            </a:br>
            <a:br>
              <a:rPr lang="en" sz="2000" dirty="0">
                <a:solidFill>
                  <a:schemeClr val="tx1">
                    <a:lumMod val="50000"/>
                  </a:schemeClr>
                </a:solidFill>
              </a:rPr>
            </a:br>
            <a:br>
              <a:rPr lang="en-US" sz="2000" dirty="0">
                <a:solidFill>
                  <a:schemeClr val="tx1">
                    <a:lumMod val="50000"/>
                  </a:schemeClr>
                </a:solidFill>
              </a:rPr>
            </a:br>
            <a:endParaRPr sz="2000" dirty="0">
              <a:solidFill>
                <a:schemeClr val="tx1">
                  <a:lumMod val="50000"/>
                </a:schemeClr>
              </a:solidFill>
            </a:endParaRPr>
          </a:p>
        </p:txBody>
      </p:sp>
    </p:spTree>
    <p:extLst>
      <p:ext uri="{BB962C8B-B14F-4D97-AF65-F5344CB8AC3E}">
        <p14:creationId xmlns:p14="http://schemas.microsoft.com/office/powerpoint/2010/main" val="1362816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MILO 101</a:t>
            </a:r>
          </a:p>
        </p:txBody>
      </p:sp>
      <p:sp>
        <p:nvSpPr>
          <p:cNvPr id="3" name="Text Placeholder 2"/>
          <p:cNvSpPr>
            <a:spLocks noGrp="1"/>
          </p:cNvSpPr>
          <p:nvPr>
            <p:ph type="body" idx="1"/>
          </p:nvPr>
        </p:nvSpPr>
        <p:spPr>
          <a:xfrm>
            <a:off x="311700" y="1266175"/>
            <a:ext cx="4697028" cy="3302700"/>
          </a:xfrm>
        </p:spPr>
        <p:txBody>
          <a:bodyPr/>
          <a:lstStyle/>
          <a:p>
            <a:r>
              <a:rPr lang="en-US" sz="2400" dirty="0"/>
              <a:t>When we see someone we care about struggling, we want to help them…</a:t>
            </a:r>
          </a:p>
          <a:p>
            <a:endParaRPr lang="en-US" sz="2400" dirty="0"/>
          </a:p>
          <a:p>
            <a:r>
              <a:rPr lang="en-US" sz="2400" dirty="0"/>
              <a:t>But for some reason, they don’t appreciate it!!!</a:t>
            </a:r>
          </a:p>
        </p:txBody>
      </p:sp>
      <p:pic>
        <p:nvPicPr>
          <p:cNvPr id="7" name="Google Shape;163;p27" descr="&quot;Don't try to fix it. I just need you to listen.&quot; Every man has heard these words. And they are the law of the land. No matter what." title="It's Not About The Nail">
            <a:hlinkClick r:id="rId3"/>
          </p:cNvPr>
          <p:cNvPicPr preferRelativeResize="0"/>
          <p:nvPr/>
        </p:nvPicPr>
        <p:blipFill>
          <a:blip r:embed="rId4">
            <a:alphaModFix/>
          </a:blip>
          <a:stretch>
            <a:fillRect/>
          </a:stretch>
        </p:blipFill>
        <p:spPr>
          <a:xfrm>
            <a:off x="5651919" y="1900840"/>
            <a:ext cx="2871107" cy="2033370"/>
          </a:xfrm>
          <a:prstGeom prst="rect">
            <a:avLst/>
          </a:prstGeom>
          <a:noFill/>
          <a:ln>
            <a:noFill/>
          </a:ln>
        </p:spPr>
      </p:pic>
    </p:spTree>
    <p:extLst>
      <p:ext uri="{BB962C8B-B14F-4D97-AF65-F5344CB8AC3E}">
        <p14:creationId xmlns:p14="http://schemas.microsoft.com/office/powerpoint/2010/main" val="232204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3608</TotalTime>
  <Words>3464</Words>
  <Application>Microsoft Macintosh PowerPoint</Application>
  <PresentationFormat>On-screen Show (16:9)</PresentationFormat>
  <Paragraphs>262</Paragraphs>
  <Slides>54</Slides>
  <Notes>29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54</vt:i4>
      </vt:variant>
    </vt:vector>
  </HeadingPairs>
  <TitlesOfParts>
    <vt:vector size="63" baseType="lpstr">
      <vt:lpstr>Arial</vt:lpstr>
      <vt:lpstr>Calibri</vt:lpstr>
      <vt:lpstr>Georgia</vt:lpstr>
      <vt:lpstr>Ink Free</vt:lpstr>
      <vt:lpstr>Open Sans</vt:lpstr>
      <vt:lpstr>PT Sans Narrow</vt:lpstr>
      <vt:lpstr>Times New Roman</vt:lpstr>
      <vt:lpstr>Tropic</vt:lpstr>
      <vt:lpstr>Office Theme</vt:lpstr>
      <vt:lpstr>Motivational Interviewing for Loved Ones</vt:lpstr>
      <vt:lpstr>Housekeeping Information</vt:lpstr>
      <vt:lpstr> Acknowledgment</vt:lpstr>
      <vt:lpstr>PowerPoint Presentation</vt:lpstr>
      <vt:lpstr>Motivational Interviewing for Loved Ones</vt:lpstr>
      <vt:lpstr>About Me</vt:lpstr>
      <vt:lpstr>What is “Motivational Interviewing”?</vt:lpstr>
      <vt:lpstr>Why would caregivers want to learn MI?</vt:lpstr>
      <vt:lpstr>MILO 101</vt:lpstr>
      <vt:lpstr>The Righting Reflex </vt:lpstr>
      <vt:lpstr>You might sound like this…</vt:lpstr>
      <vt:lpstr>In order to consider a healthy choice or a change, people need to feel:</vt:lpstr>
      <vt:lpstr>Building Understanding Confidence &amp; Autonomy</vt:lpstr>
      <vt:lpstr>Tool #1: Reflections</vt:lpstr>
      <vt:lpstr>What is a Reflection?</vt:lpstr>
      <vt:lpstr>Types of reflections</vt:lpstr>
      <vt:lpstr>Reflections Don’t Judge</vt:lpstr>
      <vt:lpstr>Reflection ExampleS</vt:lpstr>
      <vt:lpstr>Reflections Practice</vt:lpstr>
      <vt:lpstr>Tool #2: Asking Curious Questions</vt:lpstr>
      <vt:lpstr>Question Examples</vt:lpstr>
      <vt:lpstr>Open vs. Closed Questions</vt:lpstr>
      <vt:lpstr>Questions Practice</vt:lpstr>
      <vt:lpstr>Time to Practice! </vt:lpstr>
      <vt:lpstr>Listen as this Parent:</vt:lpstr>
      <vt:lpstr>Research Results</vt:lpstr>
      <vt:lpstr>Research Questions</vt:lpstr>
      <vt:lpstr>Participants (n = 131)</vt:lpstr>
      <vt:lpstr>MILO for Early Psychosis: 2-Phase Trial</vt:lpstr>
      <vt:lpstr>Study 1: Feasibility</vt:lpstr>
      <vt:lpstr>Feasibility</vt:lpstr>
      <vt:lpstr>Satisfaction</vt:lpstr>
      <vt:lpstr>What did participants think about MILO? </vt:lpstr>
      <vt:lpstr>Study 2: Efficacy</vt:lpstr>
      <vt:lpstr>MILO vs. Waitlist</vt:lpstr>
      <vt:lpstr>PowerPoint Presentation</vt:lpstr>
      <vt:lpstr>Study #3</vt:lpstr>
      <vt:lpstr>Participants (N = 62)</vt:lpstr>
      <vt:lpstr>Participants</vt:lpstr>
      <vt:lpstr>Retention/Feasibility</vt:lpstr>
      <vt:lpstr>Quantitative Outcomes</vt:lpstr>
      <vt:lpstr>PowerPoint Presentation</vt:lpstr>
      <vt:lpstr>“What’s the most important change you’ve noticed since [learning MILO skills]?”</vt:lpstr>
      <vt:lpstr>Did participants master the skills? </vt:lpstr>
      <vt:lpstr>Sample Items</vt:lpstr>
      <vt:lpstr>RESEARCH Conclusions (so far)</vt:lpstr>
      <vt:lpstr>Want to learn more? </vt:lpstr>
      <vt:lpstr>Resource #1: Book</vt:lpstr>
      <vt:lpstr>Resource #2: E-Course</vt:lpstr>
      <vt:lpstr>Resource #3: Instagram</vt:lpstr>
      <vt:lpstr>Resource #4: MILO Clinic</vt:lpstr>
      <vt:lpstr>Thank you!</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Motivational Interviewing for Loved Ones</dc:title>
  <dc:creator>emily kline</dc:creator>
  <cp:lastModifiedBy>Lola Nedic</cp:lastModifiedBy>
  <cp:revision>61</cp:revision>
  <cp:lastPrinted>2020-11-24T01:47:37Z</cp:lastPrinted>
  <dcterms:created xsi:type="dcterms:W3CDTF">2020-11-24T01:31:11Z</dcterms:created>
  <dcterms:modified xsi:type="dcterms:W3CDTF">2023-04-28T13:17:49Z</dcterms:modified>
</cp:coreProperties>
</file>