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 id="2147483790" r:id="rId5"/>
    <p:sldMasterId id="2147483802" r:id="rId6"/>
  </p:sldMasterIdLst>
  <p:notesMasterIdLst>
    <p:notesMasterId r:id="rId57"/>
  </p:notesMasterIdLst>
  <p:sldIdLst>
    <p:sldId id="265" r:id="rId7"/>
    <p:sldId id="900" r:id="rId8"/>
    <p:sldId id="276" r:id="rId9"/>
    <p:sldId id="282" r:id="rId10"/>
    <p:sldId id="256" r:id="rId11"/>
    <p:sldId id="347" r:id="rId12"/>
    <p:sldId id="348" r:id="rId13"/>
    <p:sldId id="1249" r:id="rId14"/>
    <p:sldId id="1250" r:id="rId15"/>
    <p:sldId id="1243" r:id="rId16"/>
    <p:sldId id="576" r:id="rId17"/>
    <p:sldId id="285" r:id="rId18"/>
    <p:sldId id="267" r:id="rId19"/>
    <p:sldId id="1271" r:id="rId20"/>
    <p:sldId id="1251" r:id="rId21"/>
    <p:sldId id="1252" r:id="rId22"/>
    <p:sldId id="260" r:id="rId23"/>
    <p:sldId id="334" r:id="rId24"/>
    <p:sldId id="335" r:id="rId25"/>
    <p:sldId id="1253" r:id="rId26"/>
    <p:sldId id="332" r:id="rId27"/>
    <p:sldId id="1254" r:id="rId28"/>
    <p:sldId id="341" r:id="rId29"/>
    <p:sldId id="292" r:id="rId30"/>
    <p:sldId id="293" r:id="rId31"/>
    <p:sldId id="337" r:id="rId32"/>
    <p:sldId id="1245" r:id="rId33"/>
    <p:sldId id="302" r:id="rId34"/>
    <p:sldId id="1258" r:id="rId35"/>
    <p:sldId id="304" r:id="rId36"/>
    <p:sldId id="320" r:id="rId37"/>
    <p:sldId id="1259" r:id="rId38"/>
    <p:sldId id="1268" r:id="rId39"/>
    <p:sldId id="1269" r:id="rId40"/>
    <p:sldId id="1270" r:id="rId41"/>
    <p:sldId id="1260" r:id="rId42"/>
    <p:sldId id="1238" r:id="rId43"/>
    <p:sldId id="1246" r:id="rId44"/>
    <p:sldId id="1232" r:id="rId45"/>
    <p:sldId id="1266" r:id="rId46"/>
    <p:sldId id="1187" r:id="rId47"/>
    <p:sldId id="1263" r:id="rId48"/>
    <p:sldId id="1264" r:id="rId49"/>
    <p:sldId id="581" r:id="rId50"/>
    <p:sldId id="1265" r:id="rId51"/>
    <p:sldId id="357" r:id="rId52"/>
    <p:sldId id="1272" r:id="rId53"/>
    <p:sldId id="1267" r:id="rId54"/>
    <p:sldId id="411" r:id="rId55"/>
    <p:sldId id="275" r:id="rId56"/>
  </p:sldIdLst>
  <p:sldSz cx="9144000" cy="6858000" type="screen4x3"/>
  <p:notesSz cx="6858000" cy="91440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0023C1-4F49-714A-AA75-0455EF67F0CA}" name="Hersh, Samantha M" initials="HSM" userId="S::Samantha.Hersh@umassmed.edu::09efc265-b82a-4333-acd5-5c3263db68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872C"/>
    <a:srgbClr val="0F6FC6"/>
    <a:srgbClr val="F18D3B"/>
    <a:srgbClr val="F4A25E"/>
    <a:srgbClr val="EF7A19"/>
    <a:srgbClr val="F4AC70"/>
    <a:srgbClr val="FCE8D8"/>
    <a:srgbClr val="BEDDFA"/>
    <a:srgbClr val="5FADF3"/>
    <a:srgbClr val="128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84903" autoAdjust="0"/>
  </p:normalViewPr>
  <p:slideViewPr>
    <p:cSldViewPr>
      <p:cViewPr varScale="1">
        <p:scale>
          <a:sx n="89" d="100"/>
          <a:sy n="89" d="100"/>
        </p:scale>
        <p:origin x="2408"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91881-DD79-4026-B811-5B295C70F2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B2C415A-FDFC-4D08-8328-624B56BD3387}">
      <dgm:prSet/>
      <dgm:spPr/>
      <dgm:t>
        <a:bodyPr/>
        <a:lstStyle/>
        <a:p>
          <a:r>
            <a:rPr lang="en-US" b="1"/>
            <a:t>Practice-based </a:t>
          </a:r>
          <a:endParaRPr lang="en-US"/>
        </a:p>
      </dgm:t>
    </dgm:pt>
    <dgm:pt modelId="{025744C5-0130-446F-814B-EFCB7B35F2F2}" type="parTrans" cxnId="{640ACFE6-240C-42D9-B347-73AA21360AFA}">
      <dgm:prSet/>
      <dgm:spPr/>
      <dgm:t>
        <a:bodyPr/>
        <a:lstStyle/>
        <a:p>
          <a:endParaRPr lang="en-US"/>
        </a:p>
      </dgm:t>
    </dgm:pt>
    <dgm:pt modelId="{63972713-1F0B-4D32-8AA3-333508A4A27C}" type="sibTrans" cxnId="{640ACFE6-240C-42D9-B347-73AA21360AFA}">
      <dgm:prSet/>
      <dgm:spPr/>
      <dgm:t>
        <a:bodyPr/>
        <a:lstStyle/>
        <a:p>
          <a:endParaRPr lang="en-US"/>
        </a:p>
      </dgm:t>
    </dgm:pt>
    <dgm:pt modelId="{6753D603-0EDC-4147-B7CA-278313065739}">
      <dgm:prSet custT="1"/>
      <dgm:spPr/>
      <dgm:t>
        <a:bodyPr/>
        <a:lstStyle/>
        <a:p>
          <a:r>
            <a:rPr lang="en-US" sz="2400" dirty="0"/>
            <a:t>HYPE’s “parent” began in 2008 (</a:t>
          </a:r>
          <a:r>
            <a:rPr lang="en-US" sz="2000" dirty="0"/>
            <a:t>LEARN: Learning Enhancement and Resource Network</a:t>
          </a:r>
          <a:r>
            <a:rPr lang="en-US" sz="2400" dirty="0"/>
            <a:t>)</a:t>
          </a:r>
        </a:p>
      </dgm:t>
    </dgm:pt>
    <dgm:pt modelId="{2D7AF452-EC4C-44EE-AF48-388B1E03927A}" type="parTrans" cxnId="{CCA994CD-710A-4B5D-B6DB-2A3C96A08734}">
      <dgm:prSet/>
      <dgm:spPr/>
      <dgm:t>
        <a:bodyPr/>
        <a:lstStyle/>
        <a:p>
          <a:endParaRPr lang="en-US"/>
        </a:p>
      </dgm:t>
    </dgm:pt>
    <dgm:pt modelId="{CA41D17E-96FF-49BF-BD10-2B4D59BF42B4}" type="sibTrans" cxnId="{CCA994CD-710A-4B5D-B6DB-2A3C96A08734}">
      <dgm:prSet/>
      <dgm:spPr/>
      <dgm:t>
        <a:bodyPr/>
        <a:lstStyle/>
        <a:p>
          <a:endParaRPr lang="en-US"/>
        </a:p>
      </dgm:t>
    </dgm:pt>
    <dgm:pt modelId="{86EC3396-2304-4F17-98FE-127764EF4547}">
      <dgm:prSet custT="1"/>
      <dgm:spPr/>
      <dgm:t>
        <a:bodyPr/>
        <a:lstStyle/>
        <a:p>
          <a:r>
            <a:rPr lang="en-US" sz="2400" dirty="0"/>
            <a:t>Integrated SEd into existing SE services</a:t>
          </a:r>
        </a:p>
      </dgm:t>
    </dgm:pt>
    <dgm:pt modelId="{ED936B9C-48A1-45BD-BBEC-8CFEE80E3C91}" type="parTrans" cxnId="{1EF41A82-9C7F-446B-84C4-6C6B53A0FF6D}">
      <dgm:prSet/>
      <dgm:spPr/>
      <dgm:t>
        <a:bodyPr/>
        <a:lstStyle/>
        <a:p>
          <a:endParaRPr lang="en-US"/>
        </a:p>
      </dgm:t>
    </dgm:pt>
    <dgm:pt modelId="{450B309D-B2DE-443C-8AC8-9E14FA4483A4}" type="sibTrans" cxnId="{1EF41A82-9C7F-446B-84C4-6C6B53A0FF6D}">
      <dgm:prSet/>
      <dgm:spPr/>
      <dgm:t>
        <a:bodyPr/>
        <a:lstStyle/>
        <a:p>
          <a:endParaRPr lang="en-US"/>
        </a:p>
      </dgm:t>
    </dgm:pt>
    <dgm:pt modelId="{3121E135-5B76-4007-B2ED-F21C739AC2F0}">
      <dgm:prSet/>
      <dgm:spPr/>
      <dgm:t>
        <a:bodyPr/>
        <a:lstStyle/>
        <a:p>
          <a:r>
            <a:rPr lang="en-US" b="1"/>
            <a:t>Research-informed</a:t>
          </a:r>
          <a:endParaRPr lang="en-US"/>
        </a:p>
      </dgm:t>
    </dgm:pt>
    <dgm:pt modelId="{26B3CB5C-4D55-40AE-AB03-4CC46575314F}" type="parTrans" cxnId="{048BE4FA-B42F-45C2-B662-BBE47C2C010C}">
      <dgm:prSet/>
      <dgm:spPr/>
      <dgm:t>
        <a:bodyPr/>
        <a:lstStyle/>
        <a:p>
          <a:endParaRPr lang="en-US"/>
        </a:p>
      </dgm:t>
    </dgm:pt>
    <dgm:pt modelId="{914A68B4-110A-45CA-A46E-15AB4E56C865}" type="sibTrans" cxnId="{048BE4FA-B42F-45C2-B662-BBE47C2C010C}">
      <dgm:prSet/>
      <dgm:spPr/>
      <dgm:t>
        <a:bodyPr/>
        <a:lstStyle/>
        <a:p>
          <a:endParaRPr lang="en-US"/>
        </a:p>
      </dgm:t>
    </dgm:pt>
    <dgm:pt modelId="{EC681E3D-3DCE-4A4A-AC86-80BF12420C70}">
      <dgm:prSet custT="1"/>
      <dgm:spPr/>
      <dgm:t>
        <a:bodyPr/>
        <a:lstStyle/>
        <a:p>
          <a:r>
            <a:rPr lang="en-US" sz="2400" dirty="0"/>
            <a:t>RCT of LEARN began in 2008</a:t>
          </a:r>
        </a:p>
      </dgm:t>
    </dgm:pt>
    <dgm:pt modelId="{57CF53E0-5562-4A6F-931F-34AC3579B27D}" type="parTrans" cxnId="{0B4893D0-77A7-4B5E-B847-647F358735BE}">
      <dgm:prSet/>
      <dgm:spPr/>
      <dgm:t>
        <a:bodyPr/>
        <a:lstStyle/>
        <a:p>
          <a:endParaRPr lang="en-US"/>
        </a:p>
      </dgm:t>
    </dgm:pt>
    <dgm:pt modelId="{CB7CAF4B-A9EC-4D01-9183-AB90AC161D91}" type="sibTrans" cxnId="{0B4893D0-77A7-4B5E-B847-647F358735BE}">
      <dgm:prSet/>
      <dgm:spPr/>
      <dgm:t>
        <a:bodyPr/>
        <a:lstStyle/>
        <a:p>
          <a:endParaRPr lang="en-US"/>
        </a:p>
      </dgm:t>
    </dgm:pt>
    <dgm:pt modelId="{6597EBDA-D450-43E7-A412-794E919C26AD}">
      <dgm:prSet/>
      <dgm:spPr/>
      <dgm:t>
        <a:bodyPr/>
        <a:lstStyle/>
        <a:p>
          <a:r>
            <a:rPr lang="en-US" b="1" dirty="0"/>
            <a:t>NIDILRR funded in 2011/2012</a:t>
          </a:r>
          <a:endParaRPr lang="en-US" dirty="0"/>
        </a:p>
      </dgm:t>
    </dgm:pt>
    <dgm:pt modelId="{F4016F95-B44E-4C9A-A5C7-F93C9C4EBA1F}" type="parTrans" cxnId="{CA7E18E0-E571-46D8-8B01-66E3233A1F0A}">
      <dgm:prSet/>
      <dgm:spPr/>
      <dgm:t>
        <a:bodyPr/>
        <a:lstStyle/>
        <a:p>
          <a:endParaRPr lang="en-US"/>
        </a:p>
      </dgm:t>
    </dgm:pt>
    <dgm:pt modelId="{9C9C24FB-F203-4DFF-A0EA-8A8D8257EF89}" type="sibTrans" cxnId="{CA7E18E0-E571-46D8-8B01-66E3233A1F0A}">
      <dgm:prSet/>
      <dgm:spPr/>
      <dgm:t>
        <a:bodyPr/>
        <a:lstStyle/>
        <a:p>
          <a:endParaRPr lang="en-US"/>
        </a:p>
      </dgm:t>
    </dgm:pt>
    <dgm:pt modelId="{EFF838CD-0FA8-420F-8055-333521CE9EE3}">
      <dgm:prSet custT="1"/>
      <dgm:spPr/>
      <dgm:t>
        <a:bodyPr/>
        <a:lstStyle/>
        <a:p>
          <a:r>
            <a:rPr lang="en-US" sz="2400" dirty="0"/>
            <a:t>Focused on refining for young adults</a:t>
          </a:r>
        </a:p>
      </dgm:t>
    </dgm:pt>
    <dgm:pt modelId="{2D2E8FE6-3D53-4B5A-923D-2A6B4598B56E}" type="parTrans" cxnId="{81669F61-4B5F-4FAD-991C-8C6A39E82109}">
      <dgm:prSet/>
      <dgm:spPr/>
      <dgm:t>
        <a:bodyPr/>
        <a:lstStyle/>
        <a:p>
          <a:endParaRPr lang="en-US"/>
        </a:p>
      </dgm:t>
    </dgm:pt>
    <dgm:pt modelId="{8453EB71-28D4-4FBE-8F92-AE27C8BBBAB1}" type="sibTrans" cxnId="{81669F61-4B5F-4FAD-991C-8C6A39E82109}">
      <dgm:prSet/>
      <dgm:spPr/>
      <dgm:t>
        <a:bodyPr/>
        <a:lstStyle/>
        <a:p>
          <a:endParaRPr lang="en-US"/>
        </a:p>
      </dgm:t>
    </dgm:pt>
    <dgm:pt modelId="{3CAA74E2-BFDB-46B7-AB24-DADCE4BD1C23}">
      <dgm:prSet custT="1"/>
      <dgm:spPr/>
      <dgm:t>
        <a:bodyPr/>
        <a:lstStyle/>
        <a:p>
          <a:r>
            <a:rPr lang="en-US" sz="2400" dirty="0" err="1"/>
            <a:t>Dev’t</a:t>
          </a:r>
          <a:r>
            <a:rPr lang="en-US" sz="2400" dirty="0"/>
            <a:t> of Exec. Functioning curriculum (FSST)</a:t>
          </a:r>
        </a:p>
      </dgm:t>
    </dgm:pt>
    <dgm:pt modelId="{42FB07CB-B3CD-40FD-A0CB-C835D9AAC1DC}" type="parTrans" cxnId="{950D77AE-206E-47DB-A352-2C737527E4D0}">
      <dgm:prSet/>
      <dgm:spPr/>
      <dgm:t>
        <a:bodyPr/>
        <a:lstStyle/>
        <a:p>
          <a:endParaRPr lang="en-US"/>
        </a:p>
      </dgm:t>
    </dgm:pt>
    <dgm:pt modelId="{5BB3343F-EFE0-4142-9764-9F6614F9C8BB}" type="sibTrans" cxnId="{950D77AE-206E-47DB-A352-2C737527E4D0}">
      <dgm:prSet/>
      <dgm:spPr/>
      <dgm:t>
        <a:bodyPr/>
        <a:lstStyle/>
        <a:p>
          <a:endParaRPr lang="en-US"/>
        </a:p>
      </dgm:t>
    </dgm:pt>
    <dgm:pt modelId="{BA3FEFE5-BC0B-4101-86CF-C416ECD25AD9}">
      <dgm:prSet custT="1"/>
      <dgm:spPr/>
      <dgm:t>
        <a:bodyPr/>
        <a:lstStyle/>
        <a:p>
          <a:r>
            <a:rPr lang="en-US" sz="2400" dirty="0" err="1"/>
            <a:t>Dev’t</a:t>
          </a:r>
          <a:r>
            <a:rPr lang="en-US" sz="2400" dirty="0"/>
            <a:t>. and pilot of HYPE Manual in SE </a:t>
          </a:r>
          <a:r>
            <a:rPr lang="en-US" sz="2400" dirty="0" err="1"/>
            <a:t>svcs</a:t>
          </a:r>
          <a:endParaRPr lang="en-US" sz="2400" dirty="0"/>
        </a:p>
      </dgm:t>
    </dgm:pt>
    <dgm:pt modelId="{59DFF731-CBB9-4F20-B494-4CC5FB41C7E4}" type="parTrans" cxnId="{7D3625DE-5C97-4510-AFB5-73FA7CD8265F}">
      <dgm:prSet/>
      <dgm:spPr/>
      <dgm:t>
        <a:bodyPr/>
        <a:lstStyle/>
        <a:p>
          <a:endParaRPr lang="en-US"/>
        </a:p>
      </dgm:t>
    </dgm:pt>
    <dgm:pt modelId="{F67ED899-0EB9-49F2-B655-2D870FA2E601}" type="sibTrans" cxnId="{7D3625DE-5C97-4510-AFB5-73FA7CD8265F}">
      <dgm:prSet/>
      <dgm:spPr/>
      <dgm:t>
        <a:bodyPr/>
        <a:lstStyle/>
        <a:p>
          <a:endParaRPr lang="en-US"/>
        </a:p>
      </dgm:t>
    </dgm:pt>
    <dgm:pt modelId="{5E9061CE-AF87-491A-9621-447545550A98}">
      <dgm:prSet custT="1"/>
      <dgm:spPr/>
      <dgm:t>
        <a:bodyPr/>
        <a:lstStyle/>
        <a:p>
          <a:endParaRPr lang="en-US" sz="2400" dirty="0"/>
        </a:p>
      </dgm:t>
    </dgm:pt>
    <dgm:pt modelId="{2EDA012B-FCE7-44F7-B97B-65067F796BCF}" type="parTrans" cxnId="{E4908695-9A1A-4E0C-A6CD-E62C81B0A7C7}">
      <dgm:prSet/>
      <dgm:spPr/>
      <dgm:t>
        <a:bodyPr/>
        <a:lstStyle/>
        <a:p>
          <a:endParaRPr lang="en-US"/>
        </a:p>
      </dgm:t>
    </dgm:pt>
    <dgm:pt modelId="{6A1FE006-5D9D-406F-9038-8FCDF0D24C25}" type="sibTrans" cxnId="{E4908695-9A1A-4E0C-A6CD-E62C81B0A7C7}">
      <dgm:prSet/>
      <dgm:spPr/>
      <dgm:t>
        <a:bodyPr/>
        <a:lstStyle/>
        <a:p>
          <a:endParaRPr lang="en-US"/>
        </a:p>
      </dgm:t>
    </dgm:pt>
    <dgm:pt modelId="{9C55DE7F-6D20-45A0-8C07-5F8ED9551D61}" type="pres">
      <dgm:prSet presAssocID="{9F091881-DD79-4026-B811-5B295C70F281}" presName="vert0" presStyleCnt="0">
        <dgm:presLayoutVars>
          <dgm:dir/>
          <dgm:animOne val="branch"/>
          <dgm:animLvl val="lvl"/>
        </dgm:presLayoutVars>
      </dgm:prSet>
      <dgm:spPr/>
    </dgm:pt>
    <dgm:pt modelId="{F5D47E59-18A4-4E3A-BC14-132127C40037}" type="pres">
      <dgm:prSet presAssocID="{EB2C415A-FDFC-4D08-8328-624B56BD3387}" presName="thickLine" presStyleLbl="alignNode1" presStyleIdx="0" presStyleCnt="3"/>
      <dgm:spPr/>
    </dgm:pt>
    <dgm:pt modelId="{2FFEE1D2-55BA-4BAC-A42E-B6D2EDD5965D}" type="pres">
      <dgm:prSet presAssocID="{EB2C415A-FDFC-4D08-8328-624B56BD3387}" presName="horz1" presStyleCnt="0"/>
      <dgm:spPr/>
    </dgm:pt>
    <dgm:pt modelId="{23FBDDD6-DD28-49AF-885D-F30B455E90A9}" type="pres">
      <dgm:prSet presAssocID="{EB2C415A-FDFC-4D08-8328-624B56BD3387}" presName="tx1" presStyleLbl="revTx" presStyleIdx="0" presStyleCnt="10"/>
      <dgm:spPr/>
    </dgm:pt>
    <dgm:pt modelId="{61A09F0C-8BC2-4169-93BE-C68721917DE1}" type="pres">
      <dgm:prSet presAssocID="{EB2C415A-FDFC-4D08-8328-624B56BD3387}" presName="vert1" presStyleCnt="0"/>
      <dgm:spPr/>
    </dgm:pt>
    <dgm:pt modelId="{D66EBD06-C1F3-400E-A998-46AE726B4530}" type="pres">
      <dgm:prSet presAssocID="{6753D603-0EDC-4147-B7CA-278313065739}" presName="vertSpace2a" presStyleCnt="0"/>
      <dgm:spPr/>
    </dgm:pt>
    <dgm:pt modelId="{CD32AE9E-E732-4BFB-A697-A1ACE7925440}" type="pres">
      <dgm:prSet presAssocID="{6753D603-0EDC-4147-B7CA-278313065739}" presName="horz2" presStyleCnt="0"/>
      <dgm:spPr/>
    </dgm:pt>
    <dgm:pt modelId="{312213A9-A701-4FDD-9FA6-0D94AD2BBC90}" type="pres">
      <dgm:prSet presAssocID="{6753D603-0EDC-4147-B7CA-278313065739}" presName="horzSpace2" presStyleCnt="0"/>
      <dgm:spPr/>
    </dgm:pt>
    <dgm:pt modelId="{B77850FE-1E09-4868-A3AB-77025ABBE88C}" type="pres">
      <dgm:prSet presAssocID="{6753D603-0EDC-4147-B7CA-278313065739}" presName="tx2" presStyleLbl="revTx" presStyleIdx="1" presStyleCnt="10"/>
      <dgm:spPr/>
    </dgm:pt>
    <dgm:pt modelId="{6846C7A7-9346-4617-A2CD-96434F9E49C0}" type="pres">
      <dgm:prSet presAssocID="{6753D603-0EDC-4147-B7CA-278313065739}" presName="vert2" presStyleCnt="0"/>
      <dgm:spPr/>
    </dgm:pt>
    <dgm:pt modelId="{712ED2A9-D43D-4830-9691-EC2D8ABDD08D}" type="pres">
      <dgm:prSet presAssocID="{6753D603-0EDC-4147-B7CA-278313065739}" presName="thinLine2b" presStyleLbl="callout" presStyleIdx="0" presStyleCnt="7"/>
      <dgm:spPr/>
    </dgm:pt>
    <dgm:pt modelId="{422FC28F-D4B0-4E9E-BB44-D07A28B87DBA}" type="pres">
      <dgm:prSet presAssocID="{6753D603-0EDC-4147-B7CA-278313065739}" presName="vertSpace2b" presStyleCnt="0"/>
      <dgm:spPr/>
    </dgm:pt>
    <dgm:pt modelId="{52AA1C6D-31B3-4301-AE77-1FD3DAF6447F}" type="pres">
      <dgm:prSet presAssocID="{86EC3396-2304-4F17-98FE-127764EF4547}" presName="horz2" presStyleCnt="0"/>
      <dgm:spPr/>
    </dgm:pt>
    <dgm:pt modelId="{0DE520EC-71AD-4434-B9A7-2C5A48DCCBAA}" type="pres">
      <dgm:prSet presAssocID="{86EC3396-2304-4F17-98FE-127764EF4547}" presName="horzSpace2" presStyleCnt="0"/>
      <dgm:spPr/>
    </dgm:pt>
    <dgm:pt modelId="{73CB39A0-35AD-4158-A4F1-A49B191041CD}" type="pres">
      <dgm:prSet presAssocID="{86EC3396-2304-4F17-98FE-127764EF4547}" presName="tx2" presStyleLbl="revTx" presStyleIdx="2" presStyleCnt="10"/>
      <dgm:spPr/>
    </dgm:pt>
    <dgm:pt modelId="{E229C5DF-B1AA-4FE4-AF3F-51CD0FEA8136}" type="pres">
      <dgm:prSet presAssocID="{86EC3396-2304-4F17-98FE-127764EF4547}" presName="vert2" presStyleCnt="0"/>
      <dgm:spPr/>
    </dgm:pt>
    <dgm:pt modelId="{3E9551D5-123A-42C5-BD83-216BC7F09E9D}" type="pres">
      <dgm:prSet presAssocID="{86EC3396-2304-4F17-98FE-127764EF4547}" presName="thinLine2b" presStyleLbl="callout" presStyleIdx="1" presStyleCnt="7"/>
      <dgm:spPr/>
    </dgm:pt>
    <dgm:pt modelId="{7B576E23-77A1-4C3A-9C9F-41084BAF99F2}" type="pres">
      <dgm:prSet presAssocID="{86EC3396-2304-4F17-98FE-127764EF4547}" presName="vertSpace2b" presStyleCnt="0"/>
      <dgm:spPr/>
    </dgm:pt>
    <dgm:pt modelId="{7064268F-41B4-4B48-A28A-E8E433E534C5}" type="pres">
      <dgm:prSet presAssocID="{3121E135-5B76-4007-B2ED-F21C739AC2F0}" presName="thickLine" presStyleLbl="alignNode1" presStyleIdx="1" presStyleCnt="3"/>
      <dgm:spPr/>
    </dgm:pt>
    <dgm:pt modelId="{8DFB7278-86E7-43AF-8ACD-049A36AABE37}" type="pres">
      <dgm:prSet presAssocID="{3121E135-5B76-4007-B2ED-F21C739AC2F0}" presName="horz1" presStyleCnt="0"/>
      <dgm:spPr/>
    </dgm:pt>
    <dgm:pt modelId="{6BC8380D-BD8C-44D3-A264-E28DDEF91949}" type="pres">
      <dgm:prSet presAssocID="{3121E135-5B76-4007-B2ED-F21C739AC2F0}" presName="tx1" presStyleLbl="revTx" presStyleIdx="3" presStyleCnt="10"/>
      <dgm:spPr/>
    </dgm:pt>
    <dgm:pt modelId="{9C2E2DB1-72D9-46A5-9CBF-69390B250414}" type="pres">
      <dgm:prSet presAssocID="{3121E135-5B76-4007-B2ED-F21C739AC2F0}" presName="vert1" presStyleCnt="0"/>
      <dgm:spPr/>
    </dgm:pt>
    <dgm:pt modelId="{05D7BDB0-DBDB-44E3-A883-F48BD61118E8}" type="pres">
      <dgm:prSet presAssocID="{EC681E3D-3DCE-4A4A-AC86-80BF12420C70}" presName="vertSpace2a" presStyleCnt="0"/>
      <dgm:spPr/>
    </dgm:pt>
    <dgm:pt modelId="{17431F86-80D7-41EA-BDBB-DD520B32D78D}" type="pres">
      <dgm:prSet presAssocID="{EC681E3D-3DCE-4A4A-AC86-80BF12420C70}" presName="horz2" presStyleCnt="0"/>
      <dgm:spPr/>
    </dgm:pt>
    <dgm:pt modelId="{B1BD9FE9-BB02-4057-8D52-517BA7E1D6CD}" type="pres">
      <dgm:prSet presAssocID="{EC681E3D-3DCE-4A4A-AC86-80BF12420C70}" presName="horzSpace2" presStyleCnt="0"/>
      <dgm:spPr/>
    </dgm:pt>
    <dgm:pt modelId="{3E44C591-518F-41FB-B372-4B4178702720}" type="pres">
      <dgm:prSet presAssocID="{EC681E3D-3DCE-4A4A-AC86-80BF12420C70}" presName="tx2" presStyleLbl="revTx" presStyleIdx="4" presStyleCnt="10" custLinFactNeighborX="0" custLinFactNeighborY="21812"/>
      <dgm:spPr/>
    </dgm:pt>
    <dgm:pt modelId="{4C063FD4-2893-4BA3-BB16-1DDD873D266F}" type="pres">
      <dgm:prSet presAssocID="{EC681E3D-3DCE-4A4A-AC86-80BF12420C70}" presName="vert2" presStyleCnt="0"/>
      <dgm:spPr/>
    </dgm:pt>
    <dgm:pt modelId="{4322ED3B-73D7-4441-BDC8-E283577235D0}" type="pres">
      <dgm:prSet presAssocID="{EC681E3D-3DCE-4A4A-AC86-80BF12420C70}" presName="thinLine2b" presStyleLbl="callout" presStyleIdx="2" presStyleCnt="7"/>
      <dgm:spPr/>
    </dgm:pt>
    <dgm:pt modelId="{E5598548-2DAB-4CFE-9E12-C6550093C715}" type="pres">
      <dgm:prSet presAssocID="{EC681E3D-3DCE-4A4A-AC86-80BF12420C70}" presName="vertSpace2b" presStyleCnt="0"/>
      <dgm:spPr/>
    </dgm:pt>
    <dgm:pt modelId="{D5FDD198-1763-409B-9441-2B4017DE7C2D}" type="pres">
      <dgm:prSet presAssocID="{5E9061CE-AF87-491A-9621-447545550A98}" presName="horz2" presStyleCnt="0"/>
      <dgm:spPr/>
    </dgm:pt>
    <dgm:pt modelId="{4A3D024F-E76C-46B0-8080-C1713A45B007}" type="pres">
      <dgm:prSet presAssocID="{5E9061CE-AF87-491A-9621-447545550A98}" presName="horzSpace2" presStyleCnt="0"/>
      <dgm:spPr/>
    </dgm:pt>
    <dgm:pt modelId="{49B7DDD3-A3FE-4C22-B3EA-10B150BD5D4B}" type="pres">
      <dgm:prSet presAssocID="{5E9061CE-AF87-491A-9621-447545550A98}" presName="tx2" presStyleLbl="revTx" presStyleIdx="5" presStyleCnt="10"/>
      <dgm:spPr/>
    </dgm:pt>
    <dgm:pt modelId="{04D13B89-1CAF-40DC-BC3F-830D44167BE9}" type="pres">
      <dgm:prSet presAssocID="{5E9061CE-AF87-491A-9621-447545550A98}" presName="vert2" presStyleCnt="0"/>
      <dgm:spPr/>
    </dgm:pt>
    <dgm:pt modelId="{5CF0AB6B-A874-4DC1-8406-DCF3B22EB07D}" type="pres">
      <dgm:prSet presAssocID="{5E9061CE-AF87-491A-9621-447545550A98}" presName="thinLine2b" presStyleLbl="callout" presStyleIdx="3" presStyleCnt="7"/>
      <dgm:spPr/>
    </dgm:pt>
    <dgm:pt modelId="{C165E857-CEB4-4B25-B63B-2BA11AA69C72}" type="pres">
      <dgm:prSet presAssocID="{5E9061CE-AF87-491A-9621-447545550A98}" presName="vertSpace2b" presStyleCnt="0"/>
      <dgm:spPr/>
    </dgm:pt>
    <dgm:pt modelId="{4EE0941D-DDCB-4891-873A-BF8F1C69192E}" type="pres">
      <dgm:prSet presAssocID="{6597EBDA-D450-43E7-A412-794E919C26AD}" presName="thickLine" presStyleLbl="alignNode1" presStyleIdx="2" presStyleCnt="3" custLinFactNeighborY="-33317"/>
      <dgm:spPr/>
    </dgm:pt>
    <dgm:pt modelId="{CDB8843C-EA0B-439E-A3BE-8B27015DAA2F}" type="pres">
      <dgm:prSet presAssocID="{6597EBDA-D450-43E7-A412-794E919C26AD}" presName="horz1" presStyleCnt="0"/>
      <dgm:spPr/>
    </dgm:pt>
    <dgm:pt modelId="{6B94510E-3207-4F82-BBC2-D2E5957BED57}" type="pres">
      <dgm:prSet presAssocID="{6597EBDA-D450-43E7-A412-794E919C26AD}" presName="tx1" presStyleLbl="revTx" presStyleIdx="6" presStyleCnt="10"/>
      <dgm:spPr/>
    </dgm:pt>
    <dgm:pt modelId="{32B9D7A8-02E7-46AF-BBD4-F9A4E46127EB}" type="pres">
      <dgm:prSet presAssocID="{6597EBDA-D450-43E7-A412-794E919C26AD}" presName="vert1" presStyleCnt="0"/>
      <dgm:spPr/>
    </dgm:pt>
    <dgm:pt modelId="{9581F1AB-8361-4ED0-8B75-133F224BCE97}" type="pres">
      <dgm:prSet presAssocID="{EFF838CD-0FA8-420F-8055-333521CE9EE3}" presName="vertSpace2a" presStyleCnt="0"/>
      <dgm:spPr/>
    </dgm:pt>
    <dgm:pt modelId="{ADE739FC-18CD-4C09-A21E-D44FAD09632F}" type="pres">
      <dgm:prSet presAssocID="{EFF838CD-0FA8-420F-8055-333521CE9EE3}" presName="horz2" presStyleCnt="0"/>
      <dgm:spPr/>
    </dgm:pt>
    <dgm:pt modelId="{541EF801-19BA-4C18-9C5E-1C785F38811C}" type="pres">
      <dgm:prSet presAssocID="{EFF838CD-0FA8-420F-8055-333521CE9EE3}" presName="horzSpace2" presStyleCnt="0"/>
      <dgm:spPr/>
    </dgm:pt>
    <dgm:pt modelId="{A1AD0F12-30BD-4756-8600-F06A7F5B2E4F}" type="pres">
      <dgm:prSet presAssocID="{EFF838CD-0FA8-420F-8055-333521CE9EE3}" presName="tx2" presStyleLbl="revTx" presStyleIdx="7" presStyleCnt="10" custLinFactNeighborX="0" custLinFactNeighborY="-96361"/>
      <dgm:spPr/>
    </dgm:pt>
    <dgm:pt modelId="{B7467AB1-FEBE-4112-BF1B-625ACB8C0850}" type="pres">
      <dgm:prSet presAssocID="{EFF838CD-0FA8-420F-8055-333521CE9EE3}" presName="vert2" presStyleCnt="0"/>
      <dgm:spPr/>
    </dgm:pt>
    <dgm:pt modelId="{CC8C1640-AAF4-4FD5-B5F3-73DE59B5E458}" type="pres">
      <dgm:prSet presAssocID="{EFF838CD-0FA8-420F-8055-333521CE9EE3}" presName="thinLine2b" presStyleLbl="callout" presStyleIdx="4" presStyleCnt="7"/>
      <dgm:spPr/>
    </dgm:pt>
    <dgm:pt modelId="{4A1B326D-A89F-4977-AAFA-65772EB080CA}" type="pres">
      <dgm:prSet presAssocID="{EFF838CD-0FA8-420F-8055-333521CE9EE3}" presName="vertSpace2b" presStyleCnt="0"/>
      <dgm:spPr/>
    </dgm:pt>
    <dgm:pt modelId="{08EECD4B-16B8-4D02-BAFC-788EB195172B}" type="pres">
      <dgm:prSet presAssocID="{BA3FEFE5-BC0B-4101-86CF-C416ECD25AD9}" presName="horz2" presStyleCnt="0"/>
      <dgm:spPr/>
    </dgm:pt>
    <dgm:pt modelId="{3826013D-0885-41A9-B65F-340F60D2250F}" type="pres">
      <dgm:prSet presAssocID="{BA3FEFE5-BC0B-4101-86CF-C416ECD25AD9}" presName="horzSpace2" presStyleCnt="0"/>
      <dgm:spPr/>
    </dgm:pt>
    <dgm:pt modelId="{5BBC9F8C-0888-425A-96C4-A9D53745CE94}" type="pres">
      <dgm:prSet presAssocID="{BA3FEFE5-BC0B-4101-86CF-C416ECD25AD9}" presName="tx2" presStyleLbl="revTx" presStyleIdx="8" presStyleCnt="10" custLinFactNeighborX="-398" custLinFactNeighborY="-94591"/>
      <dgm:spPr/>
    </dgm:pt>
    <dgm:pt modelId="{0E32D06F-C055-4968-AC80-3B0A1470D371}" type="pres">
      <dgm:prSet presAssocID="{BA3FEFE5-BC0B-4101-86CF-C416ECD25AD9}" presName="vert2" presStyleCnt="0"/>
      <dgm:spPr/>
    </dgm:pt>
    <dgm:pt modelId="{5FBC494B-D240-4771-8EBE-8DD67F968893}" type="pres">
      <dgm:prSet presAssocID="{BA3FEFE5-BC0B-4101-86CF-C416ECD25AD9}" presName="thinLine2b" presStyleLbl="callout" presStyleIdx="5" presStyleCnt="7"/>
      <dgm:spPr/>
    </dgm:pt>
    <dgm:pt modelId="{11414B2A-1515-41FF-BF79-FC6E2DA56B68}" type="pres">
      <dgm:prSet presAssocID="{BA3FEFE5-BC0B-4101-86CF-C416ECD25AD9}" presName="vertSpace2b" presStyleCnt="0"/>
      <dgm:spPr/>
    </dgm:pt>
    <dgm:pt modelId="{458FA0D2-E5B2-42D9-ACD2-239FF92B9501}" type="pres">
      <dgm:prSet presAssocID="{3CAA74E2-BFDB-46B7-AB24-DADCE4BD1C23}" presName="horz2" presStyleCnt="0"/>
      <dgm:spPr/>
    </dgm:pt>
    <dgm:pt modelId="{CF7F87D9-EE0B-4627-AD6D-ABA989C34CCB}" type="pres">
      <dgm:prSet presAssocID="{3CAA74E2-BFDB-46B7-AB24-DADCE4BD1C23}" presName="horzSpace2" presStyleCnt="0"/>
      <dgm:spPr/>
    </dgm:pt>
    <dgm:pt modelId="{5BD21D27-CADE-4E68-9FEC-0CD5502C22B3}" type="pres">
      <dgm:prSet presAssocID="{3CAA74E2-BFDB-46B7-AB24-DADCE4BD1C23}" presName="tx2" presStyleLbl="revTx" presStyleIdx="9" presStyleCnt="10" custLinFactY="-446" custLinFactNeighborX="0" custLinFactNeighborY="-100000"/>
      <dgm:spPr/>
    </dgm:pt>
    <dgm:pt modelId="{4C691C80-BE14-45CA-B912-2C702E1A2AA8}" type="pres">
      <dgm:prSet presAssocID="{3CAA74E2-BFDB-46B7-AB24-DADCE4BD1C23}" presName="vert2" presStyleCnt="0"/>
      <dgm:spPr/>
    </dgm:pt>
    <dgm:pt modelId="{0DD6EB8C-59E4-4BA3-A919-1A5331369B68}" type="pres">
      <dgm:prSet presAssocID="{3CAA74E2-BFDB-46B7-AB24-DADCE4BD1C23}" presName="thinLine2b" presStyleLbl="callout" presStyleIdx="6" presStyleCnt="7"/>
      <dgm:spPr/>
    </dgm:pt>
    <dgm:pt modelId="{19DA3F43-980F-4980-B95A-9C12582D7152}" type="pres">
      <dgm:prSet presAssocID="{3CAA74E2-BFDB-46B7-AB24-DADCE4BD1C23}" presName="vertSpace2b" presStyleCnt="0"/>
      <dgm:spPr/>
    </dgm:pt>
  </dgm:ptLst>
  <dgm:cxnLst>
    <dgm:cxn modelId="{97311116-67D7-4E21-BE1A-42BA8AA37C30}" type="presOf" srcId="{86EC3396-2304-4F17-98FE-127764EF4547}" destId="{73CB39A0-35AD-4158-A4F1-A49B191041CD}" srcOrd="0" destOrd="0" presId="urn:microsoft.com/office/officeart/2008/layout/LinedList"/>
    <dgm:cxn modelId="{F4BA3A16-63F7-4F7B-90A9-4C85D84FE768}" type="presOf" srcId="{9F091881-DD79-4026-B811-5B295C70F281}" destId="{9C55DE7F-6D20-45A0-8C07-5F8ED9551D61}" srcOrd="0" destOrd="0" presId="urn:microsoft.com/office/officeart/2008/layout/LinedList"/>
    <dgm:cxn modelId="{C0109827-527F-4B22-A511-C2E0193A7C0B}" type="presOf" srcId="{EC681E3D-3DCE-4A4A-AC86-80BF12420C70}" destId="{3E44C591-518F-41FB-B372-4B4178702720}" srcOrd="0" destOrd="0" presId="urn:microsoft.com/office/officeart/2008/layout/LinedList"/>
    <dgm:cxn modelId="{1105BE32-4E6C-4D9B-976B-F7CF3572874A}" type="presOf" srcId="{5E9061CE-AF87-491A-9621-447545550A98}" destId="{49B7DDD3-A3FE-4C22-B3EA-10B150BD5D4B}" srcOrd="0" destOrd="0" presId="urn:microsoft.com/office/officeart/2008/layout/LinedList"/>
    <dgm:cxn modelId="{3DDA6158-8503-4750-BE05-0EEABA2DEE29}" type="presOf" srcId="{BA3FEFE5-BC0B-4101-86CF-C416ECD25AD9}" destId="{5BBC9F8C-0888-425A-96C4-A9D53745CE94}" srcOrd="0" destOrd="0" presId="urn:microsoft.com/office/officeart/2008/layout/LinedList"/>
    <dgm:cxn modelId="{477B9958-B1BD-4592-BEA8-310D942450C7}" type="presOf" srcId="{3121E135-5B76-4007-B2ED-F21C739AC2F0}" destId="{6BC8380D-BD8C-44D3-A264-E28DDEF91949}" srcOrd="0" destOrd="0" presId="urn:microsoft.com/office/officeart/2008/layout/LinedList"/>
    <dgm:cxn modelId="{81669F61-4B5F-4FAD-991C-8C6A39E82109}" srcId="{6597EBDA-D450-43E7-A412-794E919C26AD}" destId="{EFF838CD-0FA8-420F-8055-333521CE9EE3}" srcOrd="0" destOrd="0" parTransId="{2D2E8FE6-3D53-4B5A-923D-2A6B4598B56E}" sibTransId="{8453EB71-28D4-4FBE-8F92-AE27C8BBBAB1}"/>
    <dgm:cxn modelId="{EFF13964-003E-4BA8-83C3-97498CC032C5}" type="presOf" srcId="{EB2C415A-FDFC-4D08-8328-624B56BD3387}" destId="{23FBDDD6-DD28-49AF-885D-F30B455E90A9}" srcOrd="0" destOrd="0" presId="urn:microsoft.com/office/officeart/2008/layout/LinedList"/>
    <dgm:cxn modelId="{70301365-D307-4D67-B8EC-99C4EE99840C}" type="presOf" srcId="{3CAA74E2-BFDB-46B7-AB24-DADCE4BD1C23}" destId="{5BD21D27-CADE-4E68-9FEC-0CD5502C22B3}" srcOrd="0" destOrd="0" presId="urn:microsoft.com/office/officeart/2008/layout/LinedList"/>
    <dgm:cxn modelId="{1EF41A82-9C7F-446B-84C4-6C6B53A0FF6D}" srcId="{EB2C415A-FDFC-4D08-8328-624B56BD3387}" destId="{86EC3396-2304-4F17-98FE-127764EF4547}" srcOrd="1" destOrd="0" parTransId="{ED936B9C-48A1-45BD-BBEC-8CFEE80E3C91}" sibTransId="{450B309D-B2DE-443C-8AC8-9E14FA4483A4}"/>
    <dgm:cxn modelId="{E4908695-9A1A-4E0C-A6CD-E62C81B0A7C7}" srcId="{3121E135-5B76-4007-B2ED-F21C739AC2F0}" destId="{5E9061CE-AF87-491A-9621-447545550A98}" srcOrd="1" destOrd="0" parTransId="{2EDA012B-FCE7-44F7-B97B-65067F796BCF}" sibTransId="{6A1FE006-5D9D-406F-9038-8FCDF0D24C25}"/>
    <dgm:cxn modelId="{950D77AE-206E-47DB-A352-2C737527E4D0}" srcId="{6597EBDA-D450-43E7-A412-794E919C26AD}" destId="{3CAA74E2-BFDB-46B7-AB24-DADCE4BD1C23}" srcOrd="2" destOrd="0" parTransId="{42FB07CB-B3CD-40FD-A0CB-C835D9AAC1DC}" sibTransId="{5BB3343F-EFE0-4142-9764-9F6614F9C8BB}"/>
    <dgm:cxn modelId="{CCA994CD-710A-4B5D-B6DB-2A3C96A08734}" srcId="{EB2C415A-FDFC-4D08-8328-624B56BD3387}" destId="{6753D603-0EDC-4147-B7CA-278313065739}" srcOrd="0" destOrd="0" parTransId="{2D7AF452-EC4C-44EE-AF48-388B1E03927A}" sibTransId="{CA41D17E-96FF-49BF-BD10-2B4D59BF42B4}"/>
    <dgm:cxn modelId="{0B4893D0-77A7-4B5E-B847-647F358735BE}" srcId="{3121E135-5B76-4007-B2ED-F21C739AC2F0}" destId="{EC681E3D-3DCE-4A4A-AC86-80BF12420C70}" srcOrd="0" destOrd="0" parTransId="{57CF53E0-5562-4A6F-931F-34AC3579B27D}" sibTransId="{CB7CAF4B-A9EC-4D01-9183-AB90AC161D91}"/>
    <dgm:cxn modelId="{DC1F51D1-91D5-48F3-ABF6-21ECA8E5C781}" type="presOf" srcId="{6753D603-0EDC-4147-B7CA-278313065739}" destId="{B77850FE-1E09-4868-A3AB-77025ABBE88C}" srcOrd="0" destOrd="0" presId="urn:microsoft.com/office/officeart/2008/layout/LinedList"/>
    <dgm:cxn modelId="{EF2F1ADB-CD61-43BD-B5DE-C9B3567BA441}" type="presOf" srcId="{EFF838CD-0FA8-420F-8055-333521CE9EE3}" destId="{A1AD0F12-30BD-4756-8600-F06A7F5B2E4F}" srcOrd="0" destOrd="0" presId="urn:microsoft.com/office/officeart/2008/layout/LinedList"/>
    <dgm:cxn modelId="{7D3625DE-5C97-4510-AFB5-73FA7CD8265F}" srcId="{6597EBDA-D450-43E7-A412-794E919C26AD}" destId="{BA3FEFE5-BC0B-4101-86CF-C416ECD25AD9}" srcOrd="1" destOrd="0" parTransId="{59DFF731-CBB9-4F20-B494-4CC5FB41C7E4}" sibTransId="{F67ED899-0EB9-49F2-B655-2D870FA2E601}"/>
    <dgm:cxn modelId="{CA7E18E0-E571-46D8-8B01-66E3233A1F0A}" srcId="{9F091881-DD79-4026-B811-5B295C70F281}" destId="{6597EBDA-D450-43E7-A412-794E919C26AD}" srcOrd="2" destOrd="0" parTransId="{F4016F95-B44E-4C9A-A5C7-F93C9C4EBA1F}" sibTransId="{9C9C24FB-F203-4DFF-A0EA-8A8D8257EF89}"/>
    <dgm:cxn modelId="{640ACFE6-240C-42D9-B347-73AA21360AFA}" srcId="{9F091881-DD79-4026-B811-5B295C70F281}" destId="{EB2C415A-FDFC-4D08-8328-624B56BD3387}" srcOrd="0" destOrd="0" parTransId="{025744C5-0130-446F-814B-EFCB7B35F2F2}" sibTransId="{63972713-1F0B-4D32-8AA3-333508A4A27C}"/>
    <dgm:cxn modelId="{048BE4FA-B42F-45C2-B662-BBE47C2C010C}" srcId="{9F091881-DD79-4026-B811-5B295C70F281}" destId="{3121E135-5B76-4007-B2ED-F21C739AC2F0}" srcOrd="1" destOrd="0" parTransId="{26B3CB5C-4D55-40AE-AB03-4CC46575314F}" sibTransId="{914A68B4-110A-45CA-A46E-15AB4E56C865}"/>
    <dgm:cxn modelId="{B4F097FC-B98E-48CF-9978-9F109985EC4F}" type="presOf" srcId="{6597EBDA-D450-43E7-A412-794E919C26AD}" destId="{6B94510E-3207-4F82-BBC2-D2E5957BED57}" srcOrd="0" destOrd="0" presId="urn:microsoft.com/office/officeart/2008/layout/LinedList"/>
    <dgm:cxn modelId="{96473AEC-ABF7-45A8-9DEE-93A67F759E1D}" type="presParOf" srcId="{9C55DE7F-6D20-45A0-8C07-5F8ED9551D61}" destId="{F5D47E59-18A4-4E3A-BC14-132127C40037}" srcOrd="0" destOrd="0" presId="urn:microsoft.com/office/officeart/2008/layout/LinedList"/>
    <dgm:cxn modelId="{47DAEFDF-C759-466C-BDA5-8E1874CBC01D}" type="presParOf" srcId="{9C55DE7F-6D20-45A0-8C07-5F8ED9551D61}" destId="{2FFEE1D2-55BA-4BAC-A42E-B6D2EDD5965D}" srcOrd="1" destOrd="0" presId="urn:microsoft.com/office/officeart/2008/layout/LinedList"/>
    <dgm:cxn modelId="{FB565997-2FA7-483A-9EE0-828F018BCC88}" type="presParOf" srcId="{2FFEE1D2-55BA-4BAC-A42E-B6D2EDD5965D}" destId="{23FBDDD6-DD28-49AF-885D-F30B455E90A9}" srcOrd="0" destOrd="0" presId="urn:microsoft.com/office/officeart/2008/layout/LinedList"/>
    <dgm:cxn modelId="{09CD607A-31E3-4A47-9779-93FD1143DE16}" type="presParOf" srcId="{2FFEE1D2-55BA-4BAC-A42E-B6D2EDD5965D}" destId="{61A09F0C-8BC2-4169-93BE-C68721917DE1}" srcOrd="1" destOrd="0" presId="urn:microsoft.com/office/officeart/2008/layout/LinedList"/>
    <dgm:cxn modelId="{F64119CA-4BBA-4BAF-AA1A-A0B19FBB5A29}" type="presParOf" srcId="{61A09F0C-8BC2-4169-93BE-C68721917DE1}" destId="{D66EBD06-C1F3-400E-A998-46AE726B4530}" srcOrd="0" destOrd="0" presId="urn:microsoft.com/office/officeart/2008/layout/LinedList"/>
    <dgm:cxn modelId="{0A7BA066-ABA0-403D-8DC3-70ECD43C0245}" type="presParOf" srcId="{61A09F0C-8BC2-4169-93BE-C68721917DE1}" destId="{CD32AE9E-E732-4BFB-A697-A1ACE7925440}" srcOrd="1" destOrd="0" presId="urn:microsoft.com/office/officeart/2008/layout/LinedList"/>
    <dgm:cxn modelId="{20D966AA-A7ED-4D1C-BE62-799FFFEBB163}" type="presParOf" srcId="{CD32AE9E-E732-4BFB-A697-A1ACE7925440}" destId="{312213A9-A701-4FDD-9FA6-0D94AD2BBC90}" srcOrd="0" destOrd="0" presId="urn:microsoft.com/office/officeart/2008/layout/LinedList"/>
    <dgm:cxn modelId="{2E031F21-DBAB-46D3-B463-EF641EDC5ED0}" type="presParOf" srcId="{CD32AE9E-E732-4BFB-A697-A1ACE7925440}" destId="{B77850FE-1E09-4868-A3AB-77025ABBE88C}" srcOrd="1" destOrd="0" presId="urn:microsoft.com/office/officeart/2008/layout/LinedList"/>
    <dgm:cxn modelId="{A7429734-395C-428C-9D0B-EA08037D10B0}" type="presParOf" srcId="{CD32AE9E-E732-4BFB-A697-A1ACE7925440}" destId="{6846C7A7-9346-4617-A2CD-96434F9E49C0}" srcOrd="2" destOrd="0" presId="urn:microsoft.com/office/officeart/2008/layout/LinedList"/>
    <dgm:cxn modelId="{E896D02A-A551-4362-80DC-D0F31E19FBFF}" type="presParOf" srcId="{61A09F0C-8BC2-4169-93BE-C68721917DE1}" destId="{712ED2A9-D43D-4830-9691-EC2D8ABDD08D}" srcOrd="2" destOrd="0" presId="urn:microsoft.com/office/officeart/2008/layout/LinedList"/>
    <dgm:cxn modelId="{6BDC6749-5F06-4A2A-9AE5-1FDB10150F80}" type="presParOf" srcId="{61A09F0C-8BC2-4169-93BE-C68721917DE1}" destId="{422FC28F-D4B0-4E9E-BB44-D07A28B87DBA}" srcOrd="3" destOrd="0" presId="urn:microsoft.com/office/officeart/2008/layout/LinedList"/>
    <dgm:cxn modelId="{88DDC369-ABD4-4B28-A32A-F92F4229A20B}" type="presParOf" srcId="{61A09F0C-8BC2-4169-93BE-C68721917DE1}" destId="{52AA1C6D-31B3-4301-AE77-1FD3DAF6447F}" srcOrd="4" destOrd="0" presId="urn:microsoft.com/office/officeart/2008/layout/LinedList"/>
    <dgm:cxn modelId="{C420F471-62DF-4929-9044-12DA9E82248F}" type="presParOf" srcId="{52AA1C6D-31B3-4301-AE77-1FD3DAF6447F}" destId="{0DE520EC-71AD-4434-B9A7-2C5A48DCCBAA}" srcOrd="0" destOrd="0" presId="urn:microsoft.com/office/officeart/2008/layout/LinedList"/>
    <dgm:cxn modelId="{160349F0-B6CF-4FF8-B86A-C0D84BEE99DC}" type="presParOf" srcId="{52AA1C6D-31B3-4301-AE77-1FD3DAF6447F}" destId="{73CB39A0-35AD-4158-A4F1-A49B191041CD}" srcOrd="1" destOrd="0" presId="urn:microsoft.com/office/officeart/2008/layout/LinedList"/>
    <dgm:cxn modelId="{616EB2A2-9CAE-4FB9-8ED4-C771F7712F79}" type="presParOf" srcId="{52AA1C6D-31B3-4301-AE77-1FD3DAF6447F}" destId="{E229C5DF-B1AA-4FE4-AF3F-51CD0FEA8136}" srcOrd="2" destOrd="0" presId="urn:microsoft.com/office/officeart/2008/layout/LinedList"/>
    <dgm:cxn modelId="{A1C1CCAA-A433-469B-A667-CB7CAC466F90}" type="presParOf" srcId="{61A09F0C-8BC2-4169-93BE-C68721917DE1}" destId="{3E9551D5-123A-42C5-BD83-216BC7F09E9D}" srcOrd="5" destOrd="0" presId="urn:microsoft.com/office/officeart/2008/layout/LinedList"/>
    <dgm:cxn modelId="{895F6646-8B80-411B-9B75-07BD4931C6DF}" type="presParOf" srcId="{61A09F0C-8BC2-4169-93BE-C68721917DE1}" destId="{7B576E23-77A1-4C3A-9C9F-41084BAF99F2}" srcOrd="6" destOrd="0" presId="urn:microsoft.com/office/officeart/2008/layout/LinedList"/>
    <dgm:cxn modelId="{934B4030-250B-41B6-B405-DCCFBBD41CB5}" type="presParOf" srcId="{9C55DE7F-6D20-45A0-8C07-5F8ED9551D61}" destId="{7064268F-41B4-4B48-A28A-E8E433E534C5}" srcOrd="2" destOrd="0" presId="urn:microsoft.com/office/officeart/2008/layout/LinedList"/>
    <dgm:cxn modelId="{28543718-6C4A-4C56-B26F-ADE819E117D7}" type="presParOf" srcId="{9C55DE7F-6D20-45A0-8C07-5F8ED9551D61}" destId="{8DFB7278-86E7-43AF-8ACD-049A36AABE37}" srcOrd="3" destOrd="0" presId="urn:microsoft.com/office/officeart/2008/layout/LinedList"/>
    <dgm:cxn modelId="{9A43D864-1DF3-4F46-B6E7-40FCC2513122}" type="presParOf" srcId="{8DFB7278-86E7-43AF-8ACD-049A36AABE37}" destId="{6BC8380D-BD8C-44D3-A264-E28DDEF91949}" srcOrd="0" destOrd="0" presId="urn:microsoft.com/office/officeart/2008/layout/LinedList"/>
    <dgm:cxn modelId="{5E1E2B9F-3FF7-468B-9E66-E5C486CFF9AE}" type="presParOf" srcId="{8DFB7278-86E7-43AF-8ACD-049A36AABE37}" destId="{9C2E2DB1-72D9-46A5-9CBF-69390B250414}" srcOrd="1" destOrd="0" presId="urn:microsoft.com/office/officeart/2008/layout/LinedList"/>
    <dgm:cxn modelId="{A6A3A588-6AD2-42CC-859B-55633CF52E33}" type="presParOf" srcId="{9C2E2DB1-72D9-46A5-9CBF-69390B250414}" destId="{05D7BDB0-DBDB-44E3-A883-F48BD61118E8}" srcOrd="0" destOrd="0" presId="urn:microsoft.com/office/officeart/2008/layout/LinedList"/>
    <dgm:cxn modelId="{BB84E662-F8E3-4339-844B-FAA3B0EC7BBE}" type="presParOf" srcId="{9C2E2DB1-72D9-46A5-9CBF-69390B250414}" destId="{17431F86-80D7-41EA-BDBB-DD520B32D78D}" srcOrd="1" destOrd="0" presId="urn:microsoft.com/office/officeart/2008/layout/LinedList"/>
    <dgm:cxn modelId="{09DC100F-188E-4EB5-B717-C88869176658}" type="presParOf" srcId="{17431F86-80D7-41EA-BDBB-DD520B32D78D}" destId="{B1BD9FE9-BB02-4057-8D52-517BA7E1D6CD}" srcOrd="0" destOrd="0" presId="urn:microsoft.com/office/officeart/2008/layout/LinedList"/>
    <dgm:cxn modelId="{10E12579-27B7-45CE-93F3-1C17843EE7DF}" type="presParOf" srcId="{17431F86-80D7-41EA-BDBB-DD520B32D78D}" destId="{3E44C591-518F-41FB-B372-4B4178702720}" srcOrd="1" destOrd="0" presId="urn:microsoft.com/office/officeart/2008/layout/LinedList"/>
    <dgm:cxn modelId="{C18654A0-71F3-4B8B-A23C-C62B7233C255}" type="presParOf" srcId="{17431F86-80D7-41EA-BDBB-DD520B32D78D}" destId="{4C063FD4-2893-4BA3-BB16-1DDD873D266F}" srcOrd="2" destOrd="0" presId="urn:microsoft.com/office/officeart/2008/layout/LinedList"/>
    <dgm:cxn modelId="{D99E9066-B243-4599-862D-95C321BB00C6}" type="presParOf" srcId="{9C2E2DB1-72D9-46A5-9CBF-69390B250414}" destId="{4322ED3B-73D7-4441-BDC8-E283577235D0}" srcOrd="2" destOrd="0" presId="urn:microsoft.com/office/officeart/2008/layout/LinedList"/>
    <dgm:cxn modelId="{675F9EA4-E8D3-4313-9FF1-184BA5953CE7}" type="presParOf" srcId="{9C2E2DB1-72D9-46A5-9CBF-69390B250414}" destId="{E5598548-2DAB-4CFE-9E12-C6550093C715}" srcOrd="3" destOrd="0" presId="urn:microsoft.com/office/officeart/2008/layout/LinedList"/>
    <dgm:cxn modelId="{FFB6E1CD-5A98-4D23-8B75-A7D7DEB1D735}" type="presParOf" srcId="{9C2E2DB1-72D9-46A5-9CBF-69390B250414}" destId="{D5FDD198-1763-409B-9441-2B4017DE7C2D}" srcOrd="4" destOrd="0" presId="urn:microsoft.com/office/officeart/2008/layout/LinedList"/>
    <dgm:cxn modelId="{D8B4D025-818D-47E3-AE19-BC4CA88C2EF0}" type="presParOf" srcId="{D5FDD198-1763-409B-9441-2B4017DE7C2D}" destId="{4A3D024F-E76C-46B0-8080-C1713A45B007}" srcOrd="0" destOrd="0" presId="urn:microsoft.com/office/officeart/2008/layout/LinedList"/>
    <dgm:cxn modelId="{2A66C6A9-63A5-4880-B2A0-9FF5A8029AB9}" type="presParOf" srcId="{D5FDD198-1763-409B-9441-2B4017DE7C2D}" destId="{49B7DDD3-A3FE-4C22-B3EA-10B150BD5D4B}" srcOrd="1" destOrd="0" presId="urn:microsoft.com/office/officeart/2008/layout/LinedList"/>
    <dgm:cxn modelId="{4DA942FE-3F10-4AFE-953D-CD9A7EEDC504}" type="presParOf" srcId="{D5FDD198-1763-409B-9441-2B4017DE7C2D}" destId="{04D13B89-1CAF-40DC-BC3F-830D44167BE9}" srcOrd="2" destOrd="0" presId="urn:microsoft.com/office/officeart/2008/layout/LinedList"/>
    <dgm:cxn modelId="{F1D9A515-0F11-45CD-8159-CFC2050EE504}" type="presParOf" srcId="{9C2E2DB1-72D9-46A5-9CBF-69390B250414}" destId="{5CF0AB6B-A874-4DC1-8406-DCF3B22EB07D}" srcOrd="5" destOrd="0" presId="urn:microsoft.com/office/officeart/2008/layout/LinedList"/>
    <dgm:cxn modelId="{2F5F7B0F-3B5C-4A6C-A97F-A08883C0485F}" type="presParOf" srcId="{9C2E2DB1-72D9-46A5-9CBF-69390B250414}" destId="{C165E857-CEB4-4B25-B63B-2BA11AA69C72}" srcOrd="6" destOrd="0" presId="urn:microsoft.com/office/officeart/2008/layout/LinedList"/>
    <dgm:cxn modelId="{C2E340CA-AB47-491D-839D-5C5FB0EBDD99}" type="presParOf" srcId="{9C55DE7F-6D20-45A0-8C07-5F8ED9551D61}" destId="{4EE0941D-DDCB-4891-873A-BF8F1C69192E}" srcOrd="4" destOrd="0" presId="urn:microsoft.com/office/officeart/2008/layout/LinedList"/>
    <dgm:cxn modelId="{63004800-9324-420C-8B8C-ACC2B8A0DE68}" type="presParOf" srcId="{9C55DE7F-6D20-45A0-8C07-5F8ED9551D61}" destId="{CDB8843C-EA0B-439E-A3BE-8B27015DAA2F}" srcOrd="5" destOrd="0" presId="urn:microsoft.com/office/officeart/2008/layout/LinedList"/>
    <dgm:cxn modelId="{13A4133E-E8DC-464A-B98E-380186B86382}" type="presParOf" srcId="{CDB8843C-EA0B-439E-A3BE-8B27015DAA2F}" destId="{6B94510E-3207-4F82-BBC2-D2E5957BED57}" srcOrd="0" destOrd="0" presId="urn:microsoft.com/office/officeart/2008/layout/LinedList"/>
    <dgm:cxn modelId="{D6CE0C03-A02F-4353-A347-77CC416F3DBD}" type="presParOf" srcId="{CDB8843C-EA0B-439E-A3BE-8B27015DAA2F}" destId="{32B9D7A8-02E7-46AF-BBD4-F9A4E46127EB}" srcOrd="1" destOrd="0" presId="urn:microsoft.com/office/officeart/2008/layout/LinedList"/>
    <dgm:cxn modelId="{2C9D2F53-C361-4C99-B379-03C8768A3F4A}" type="presParOf" srcId="{32B9D7A8-02E7-46AF-BBD4-F9A4E46127EB}" destId="{9581F1AB-8361-4ED0-8B75-133F224BCE97}" srcOrd="0" destOrd="0" presId="urn:microsoft.com/office/officeart/2008/layout/LinedList"/>
    <dgm:cxn modelId="{65F665AD-1977-4BAC-85EA-8493799D2663}" type="presParOf" srcId="{32B9D7A8-02E7-46AF-BBD4-F9A4E46127EB}" destId="{ADE739FC-18CD-4C09-A21E-D44FAD09632F}" srcOrd="1" destOrd="0" presId="urn:microsoft.com/office/officeart/2008/layout/LinedList"/>
    <dgm:cxn modelId="{75D6A4F3-84D2-4D79-BF46-1301092212AB}" type="presParOf" srcId="{ADE739FC-18CD-4C09-A21E-D44FAD09632F}" destId="{541EF801-19BA-4C18-9C5E-1C785F38811C}" srcOrd="0" destOrd="0" presId="urn:microsoft.com/office/officeart/2008/layout/LinedList"/>
    <dgm:cxn modelId="{00CCA892-3203-4993-932C-DB9462F2B3FA}" type="presParOf" srcId="{ADE739FC-18CD-4C09-A21E-D44FAD09632F}" destId="{A1AD0F12-30BD-4756-8600-F06A7F5B2E4F}" srcOrd="1" destOrd="0" presId="urn:microsoft.com/office/officeart/2008/layout/LinedList"/>
    <dgm:cxn modelId="{7C9998CE-A651-4BFE-8D26-330F598B422D}" type="presParOf" srcId="{ADE739FC-18CD-4C09-A21E-D44FAD09632F}" destId="{B7467AB1-FEBE-4112-BF1B-625ACB8C0850}" srcOrd="2" destOrd="0" presId="urn:microsoft.com/office/officeart/2008/layout/LinedList"/>
    <dgm:cxn modelId="{42C7110E-4FA5-45BE-9F64-809CE83B8F25}" type="presParOf" srcId="{32B9D7A8-02E7-46AF-BBD4-F9A4E46127EB}" destId="{CC8C1640-AAF4-4FD5-B5F3-73DE59B5E458}" srcOrd="2" destOrd="0" presId="urn:microsoft.com/office/officeart/2008/layout/LinedList"/>
    <dgm:cxn modelId="{B99B746E-2CA7-4319-935C-9E82BA67AE37}" type="presParOf" srcId="{32B9D7A8-02E7-46AF-BBD4-F9A4E46127EB}" destId="{4A1B326D-A89F-4977-AAFA-65772EB080CA}" srcOrd="3" destOrd="0" presId="urn:microsoft.com/office/officeart/2008/layout/LinedList"/>
    <dgm:cxn modelId="{BFDE98A0-3C64-44C3-BDED-C1D9EBFD4320}" type="presParOf" srcId="{32B9D7A8-02E7-46AF-BBD4-F9A4E46127EB}" destId="{08EECD4B-16B8-4D02-BAFC-788EB195172B}" srcOrd="4" destOrd="0" presId="urn:microsoft.com/office/officeart/2008/layout/LinedList"/>
    <dgm:cxn modelId="{7B433361-808C-4ACB-B6B6-64555660537D}" type="presParOf" srcId="{08EECD4B-16B8-4D02-BAFC-788EB195172B}" destId="{3826013D-0885-41A9-B65F-340F60D2250F}" srcOrd="0" destOrd="0" presId="urn:microsoft.com/office/officeart/2008/layout/LinedList"/>
    <dgm:cxn modelId="{374E611F-438D-4427-8139-81171D70F6E2}" type="presParOf" srcId="{08EECD4B-16B8-4D02-BAFC-788EB195172B}" destId="{5BBC9F8C-0888-425A-96C4-A9D53745CE94}" srcOrd="1" destOrd="0" presId="urn:microsoft.com/office/officeart/2008/layout/LinedList"/>
    <dgm:cxn modelId="{E0552079-7E07-47C9-A324-4D813F89957A}" type="presParOf" srcId="{08EECD4B-16B8-4D02-BAFC-788EB195172B}" destId="{0E32D06F-C055-4968-AC80-3B0A1470D371}" srcOrd="2" destOrd="0" presId="urn:microsoft.com/office/officeart/2008/layout/LinedList"/>
    <dgm:cxn modelId="{C301EE6C-7438-43DD-A953-B2C5EEDB5E0E}" type="presParOf" srcId="{32B9D7A8-02E7-46AF-BBD4-F9A4E46127EB}" destId="{5FBC494B-D240-4771-8EBE-8DD67F968893}" srcOrd="5" destOrd="0" presId="urn:microsoft.com/office/officeart/2008/layout/LinedList"/>
    <dgm:cxn modelId="{87D7B9E3-9140-44B1-ACEB-42D9E35109FB}" type="presParOf" srcId="{32B9D7A8-02E7-46AF-BBD4-F9A4E46127EB}" destId="{11414B2A-1515-41FF-BF79-FC6E2DA56B68}" srcOrd="6" destOrd="0" presId="urn:microsoft.com/office/officeart/2008/layout/LinedList"/>
    <dgm:cxn modelId="{0A112244-BABF-42F9-9B74-77EC7BB573D5}" type="presParOf" srcId="{32B9D7A8-02E7-46AF-BBD4-F9A4E46127EB}" destId="{458FA0D2-E5B2-42D9-ACD2-239FF92B9501}" srcOrd="7" destOrd="0" presId="urn:microsoft.com/office/officeart/2008/layout/LinedList"/>
    <dgm:cxn modelId="{B50672E2-BF8E-4032-AC4C-8151E19C059B}" type="presParOf" srcId="{458FA0D2-E5B2-42D9-ACD2-239FF92B9501}" destId="{CF7F87D9-EE0B-4627-AD6D-ABA989C34CCB}" srcOrd="0" destOrd="0" presId="urn:microsoft.com/office/officeart/2008/layout/LinedList"/>
    <dgm:cxn modelId="{56061B84-F296-464D-8D55-49CC7D27D873}" type="presParOf" srcId="{458FA0D2-E5B2-42D9-ACD2-239FF92B9501}" destId="{5BD21D27-CADE-4E68-9FEC-0CD5502C22B3}" srcOrd="1" destOrd="0" presId="urn:microsoft.com/office/officeart/2008/layout/LinedList"/>
    <dgm:cxn modelId="{915F2042-01D8-47A9-9972-0AC916C6B3EB}" type="presParOf" srcId="{458FA0D2-E5B2-42D9-ACD2-239FF92B9501}" destId="{4C691C80-BE14-45CA-B912-2C702E1A2AA8}" srcOrd="2" destOrd="0" presId="urn:microsoft.com/office/officeart/2008/layout/LinedList"/>
    <dgm:cxn modelId="{691778BA-45B9-462E-B645-FA352E501188}" type="presParOf" srcId="{32B9D7A8-02E7-46AF-BBD4-F9A4E46127EB}" destId="{0DD6EB8C-59E4-4BA3-A919-1A5331369B68}" srcOrd="8" destOrd="0" presId="urn:microsoft.com/office/officeart/2008/layout/LinedList"/>
    <dgm:cxn modelId="{A222AE24-A724-416C-A541-F135CB2C12D4}" type="presParOf" srcId="{32B9D7A8-02E7-46AF-BBD4-F9A4E46127EB}" destId="{19DA3F43-980F-4980-B95A-9C12582D715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505BE4-87FF-4CE8-9AEA-69A5210592B6}"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D037C6B4-50E2-4C8B-9877-37FDF3C931D3}">
      <dgm:prSet/>
      <dgm:spPr/>
      <dgm:t>
        <a:bodyPr/>
        <a:lstStyle/>
        <a:p>
          <a:r>
            <a:rPr lang="en-US" dirty="0"/>
            <a:t>Virtual or in-person course series for young adults</a:t>
          </a:r>
        </a:p>
      </dgm:t>
    </dgm:pt>
    <dgm:pt modelId="{9E39774E-46D1-4895-9E18-B5DC5820E216}" type="parTrans" cxnId="{8ABAEAC4-9056-49EB-9EC7-0DED4B10117B}">
      <dgm:prSet/>
      <dgm:spPr/>
      <dgm:t>
        <a:bodyPr/>
        <a:lstStyle/>
        <a:p>
          <a:endParaRPr lang="en-US"/>
        </a:p>
      </dgm:t>
    </dgm:pt>
    <dgm:pt modelId="{58AA6731-8322-4777-B0CF-33212D5902E7}" type="sibTrans" cxnId="{8ABAEAC4-9056-49EB-9EC7-0DED4B10117B}">
      <dgm:prSet/>
      <dgm:spPr/>
      <dgm:t>
        <a:bodyPr/>
        <a:lstStyle/>
        <a:p>
          <a:endParaRPr lang="en-US"/>
        </a:p>
      </dgm:t>
    </dgm:pt>
    <dgm:pt modelId="{26392009-38A1-4C06-B381-8955AD6B8404}">
      <dgm:prSet/>
      <dgm:spPr/>
      <dgm:t>
        <a:bodyPr/>
        <a:lstStyle/>
        <a:p>
          <a:r>
            <a:rPr lang="en-US" dirty="0"/>
            <a:t>6-7 week courses, 1.5 </a:t>
          </a:r>
          <a:r>
            <a:rPr lang="en-US" dirty="0" err="1"/>
            <a:t>hrs</a:t>
          </a:r>
          <a:r>
            <a:rPr lang="en-US" dirty="0"/>
            <a:t>/week</a:t>
          </a:r>
        </a:p>
      </dgm:t>
    </dgm:pt>
    <dgm:pt modelId="{E7601198-19BF-47B9-B84B-4B1DDE27F431}" type="parTrans" cxnId="{F6F9D79D-55A3-45C8-B7C9-EAE143AC4DF4}">
      <dgm:prSet/>
      <dgm:spPr/>
      <dgm:t>
        <a:bodyPr/>
        <a:lstStyle/>
        <a:p>
          <a:endParaRPr lang="en-US"/>
        </a:p>
      </dgm:t>
    </dgm:pt>
    <dgm:pt modelId="{24B1A111-5E08-4E33-B9BB-2E62E556E606}" type="sibTrans" cxnId="{F6F9D79D-55A3-45C8-B7C9-EAE143AC4DF4}">
      <dgm:prSet/>
      <dgm:spPr/>
      <dgm:t>
        <a:bodyPr/>
        <a:lstStyle/>
        <a:p>
          <a:endParaRPr lang="en-US"/>
        </a:p>
      </dgm:t>
    </dgm:pt>
    <dgm:pt modelId="{66F6C607-72D0-48D9-BCE9-14DD6BE349B7}">
      <dgm:prSet/>
      <dgm:spPr/>
      <dgm:t>
        <a:bodyPr/>
        <a:lstStyle/>
        <a:p>
          <a:r>
            <a:rPr lang="en-US" dirty="0"/>
            <a:t>Individual Sessions to help operationalize learnings</a:t>
          </a:r>
        </a:p>
      </dgm:t>
    </dgm:pt>
    <dgm:pt modelId="{4F0E3795-0CE0-4FFC-9BF9-784A62DB1423}" type="parTrans" cxnId="{3B8EFD37-7D77-43CD-A1EC-D4A3A998FC88}">
      <dgm:prSet/>
      <dgm:spPr/>
      <dgm:t>
        <a:bodyPr/>
        <a:lstStyle/>
        <a:p>
          <a:endParaRPr lang="en-US"/>
        </a:p>
      </dgm:t>
    </dgm:pt>
    <dgm:pt modelId="{08149FFE-CBCA-446E-9DF5-AF1FFEB9D5DE}" type="sibTrans" cxnId="{3B8EFD37-7D77-43CD-A1EC-D4A3A998FC88}">
      <dgm:prSet/>
      <dgm:spPr/>
      <dgm:t>
        <a:bodyPr/>
        <a:lstStyle/>
        <a:p>
          <a:endParaRPr lang="en-US"/>
        </a:p>
      </dgm:t>
    </dgm:pt>
    <dgm:pt modelId="{1378207A-AA8E-4B42-9287-EB13649F2EA6}">
      <dgm:prSet/>
      <dgm:spPr/>
      <dgm:t>
        <a:bodyPr/>
        <a:lstStyle/>
        <a:p>
          <a:r>
            <a:rPr lang="en-US" dirty="0"/>
            <a:t>Designed similarly to topical seminars</a:t>
          </a:r>
        </a:p>
      </dgm:t>
    </dgm:pt>
    <dgm:pt modelId="{FFAB0A58-DDF0-4EC8-89CB-EB9F80B9D8FF}" type="parTrans" cxnId="{F064ABB5-C588-4E0B-82A0-10CCC035B714}">
      <dgm:prSet/>
      <dgm:spPr/>
      <dgm:t>
        <a:bodyPr/>
        <a:lstStyle/>
        <a:p>
          <a:endParaRPr lang="en-US"/>
        </a:p>
      </dgm:t>
    </dgm:pt>
    <dgm:pt modelId="{84B59D72-77DE-45B4-829F-63A30A9B0999}" type="sibTrans" cxnId="{F064ABB5-C588-4E0B-82A0-10CCC035B714}">
      <dgm:prSet/>
      <dgm:spPr/>
      <dgm:t>
        <a:bodyPr/>
        <a:lstStyle/>
        <a:p>
          <a:endParaRPr lang="en-US"/>
        </a:p>
      </dgm:t>
    </dgm:pt>
    <dgm:pt modelId="{E9F8E907-0645-498A-9D44-9408AF979F7A}" type="pres">
      <dgm:prSet presAssocID="{46505BE4-87FF-4CE8-9AEA-69A5210592B6}" presName="vert0" presStyleCnt="0">
        <dgm:presLayoutVars>
          <dgm:dir/>
          <dgm:animOne val="branch"/>
          <dgm:animLvl val="lvl"/>
        </dgm:presLayoutVars>
      </dgm:prSet>
      <dgm:spPr/>
    </dgm:pt>
    <dgm:pt modelId="{E7711EE8-EA1D-4903-978F-6665973A4EFF}" type="pres">
      <dgm:prSet presAssocID="{D037C6B4-50E2-4C8B-9877-37FDF3C931D3}" presName="thickLine" presStyleLbl="alignNode1" presStyleIdx="0" presStyleCnt="4"/>
      <dgm:spPr/>
    </dgm:pt>
    <dgm:pt modelId="{898138E8-8FB8-469F-8FDA-6466156C7BF1}" type="pres">
      <dgm:prSet presAssocID="{D037C6B4-50E2-4C8B-9877-37FDF3C931D3}" presName="horz1" presStyleCnt="0"/>
      <dgm:spPr/>
    </dgm:pt>
    <dgm:pt modelId="{A67B397A-9537-4721-A3D9-71834F563947}" type="pres">
      <dgm:prSet presAssocID="{D037C6B4-50E2-4C8B-9877-37FDF3C931D3}" presName="tx1" presStyleLbl="revTx" presStyleIdx="0" presStyleCnt="4"/>
      <dgm:spPr/>
    </dgm:pt>
    <dgm:pt modelId="{CED2A7B3-3939-4827-87C3-8B686DD4DE78}" type="pres">
      <dgm:prSet presAssocID="{D037C6B4-50E2-4C8B-9877-37FDF3C931D3}" presName="vert1" presStyleCnt="0"/>
      <dgm:spPr/>
    </dgm:pt>
    <dgm:pt modelId="{D7849723-5DB0-4CA7-83EC-59B453267227}" type="pres">
      <dgm:prSet presAssocID="{26392009-38A1-4C06-B381-8955AD6B8404}" presName="thickLine" presStyleLbl="alignNode1" presStyleIdx="1" presStyleCnt="4"/>
      <dgm:spPr/>
    </dgm:pt>
    <dgm:pt modelId="{9D7D9E08-CEAF-493F-95EF-D89D8999C901}" type="pres">
      <dgm:prSet presAssocID="{26392009-38A1-4C06-B381-8955AD6B8404}" presName="horz1" presStyleCnt="0"/>
      <dgm:spPr/>
    </dgm:pt>
    <dgm:pt modelId="{47AC2B5A-4EC4-40D9-BAB4-4EEC8E579E7B}" type="pres">
      <dgm:prSet presAssocID="{26392009-38A1-4C06-B381-8955AD6B8404}" presName="tx1" presStyleLbl="revTx" presStyleIdx="1" presStyleCnt="4"/>
      <dgm:spPr/>
    </dgm:pt>
    <dgm:pt modelId="{A2B3A261-F7C0-4D98-A2AE-9273EE242914}" type="pres">
      <dgm:prSet presAssocID="{26392009-38A1-4C06-B381-8955AD6B8404}" presName="vert1" presStyleCnt="0"/>
      <dgm:spPr/>
    </dgm:pt>
    <dgm:pt modelId="{25A9E200-F388-4162-B8F1-2DA613681B0A}" type="pres">
      <dgm:prSet presAssocID="{1378207A-AA8E-4B42-9287-EB13649F2EA6}" presName="thickLine" presStyleLbl="alignNode1" presStyleIdx="2" presStyleCnt="4"/>
      <dgm:spPr/>
    </dgm:pt>
    <dgm:pt modelId="{2A14FE02-B656-4674-A91D-70EA013A728C}" type="pres">
      <dgm:prSet presAssocID="{1378207A-AA8E-4B42-9287-EB13649F2EA6}" presName="horz1" presStyleCnt="0"/>
      <dgm:spPr/>
    </dgm:pt>
    <dgm:pt modelId="{DC3B9579-B3C3-4117-B321-F3103D29FF4F}" type="pres">
      <dgm:prSet presAssocID="{1378207A-AA8E-4B42-9287-EB13649F2EA6}" presName="tx1" presStyleLbl="revTx" presStyleIdx="2" presStyleCnt="4"/>
      <dgm:spPr/>
    </dgm:pt>
    <dgm:pt modelId="{3F4B7E02-C7CB-4B05-A768-03E26688ECDF}" type="pres">
      <dgm:prSet presAssocID="{1378207A-AA8E-4B42-9287-EB13649F2EA6}" presName="vert1" presStyleCnt="0"/>
      <dgm:spPr/>
    </dgm:pt>
    <dgm:pt modelId="{FAA7680C-1AF6-4FBF-87D9-186939CFD9B6}" type="pres">
      <dgm:prSet presAssocID="{66F6C607-72D0-48D9-BCE9-14DD6BE349B7}" presName="thickLine" presStyleLbl="alignNode1" presStyleIdx="3" presStyleCnt="4"/>
      <dgm:spPr/>
    </dgm:pt>
    <dgm:pt modelId="{19D62ED4-230A-489A-BCEB-1B20E9F42F35}" type="pres">
      <dgm:prSet presAssocID="{66F6C607-72D0-48D9-BCE9-14DD6BE349B7}" presName="horz1" presStyleCnt="0"/>
      <dgm:spPr/>
    </dgm:pt>
    <dgm:pt modelId="{A613A5B2-35F8-47B6-883C-2620DA7A83C5}" type="pres">
      <dgm:prSet presAssocID="{66F6C607-72D0-48D9-BCE9-14DD6BE349B7}" presName="tx1" presStyleLbl="revTx" presStyleIdx="3" presStyleCnt="4"/>
      <dgm:spPr/>
    </dgm:pt>
    <dgm:pt modelId="{D7FD28CE-C6B8-4B6C-A6D8-9B8B2D911621}" type="pres">
      <dgm:prSet presAssocID="{66F6C607-72D0-48D9-BCE9-14DD6BE349B7}" presName="vert1" presStyleCnt="0"/>
      <dgm:spPr/>
    </dgm:pt>
  </dgm:ptLst>
  <dgm:cxnLst>
    <dgm:cxn modelId="{461EE208-B61D-4FE3-ADD6-7DDB1B734C3F}" type="presOf" srcId="{66F6C607-72D0-48D9-BCE9-14DD6BE349B7}" destId="{A613A5B2-35F8-47B6-883C-2620DA7A83C5}" srcOrd="0" destOrd="0" presId="urn:microsoft.com/office/officeart/2008/layout/LinedList"/>
    <dgm:cxn modelId="{3B8EFD37-7D77-43CD-A1EC-D4A3A998FC88}" srcId="{46505BE4-87FF-4CE8-9AEA-69A5210592B6}" destId="{66F6C607-72D0-48D9-BCE9-14DD6BE349B7}" srcOrd="3" destOrd="0" parTransId="{4F0E3795-0CE0-4FFC-9BF9-784A62DB1423}" sibTransId="{08149FFE-CBCA-446E-9DF5-AF1FFEB9D5DE}"/>
    <dgm:cxn modelId="{71CB487D-22F0-4D57-9AF1-11B1BC26A057}" type="presOf" srcId="{D037C6B4-50E2-4C8B-9877-37FDF3C931D3}" destId="{A67B397A-9537-4721-A3D9-71834F563947}" srcOrd="0" destOrd="0" presId="urn:microsoft.com/office/officeart/2008/layout/LinedList"/>
    <dgm:cxn modelId="{F6F9D79D-55A3-45C8-B7C9-EAE143AC4DF4}" srcId="{46505BE4-87FF-4CE8-9AEA-69A5210592B6}" destId="{26392009-38A1-4C06-B381-8955AD6B8404}" srcOrd="1" destOrd="0" parTransId="{E7601198-19BF-47B9-B84B-4B1DDE27F431}" sibTransId="{24B1A111-5E08-4E33-B9BB-2E62E556E606}"/>
    <dgm:cxn modelId="{F064ABB5-C588-4E0B-82A0-10CCC035B714}" srcId="{46505BE4-87FF-4CE8-9AEA-69A5210592B6}" destId="{1378207A-AA8E-4B42-9287-EB13649F2EA6}" srcOrd="2" destOrd="0" parTransId="{FFAB0A58-DDF0-4EC8-89CB-EB9F80B9D8FF}" sibTransId="{84B59D72-77DE-45B4-829F-63A30A9B0999}"/>
    <dgm:cxn modelId="{B77597BE-23B5-4EAC-90AB-D1CD79A5F80D}" type="presOf" srcId="{46505BE4-87FF-4CE8-9AEA-69A5210592B6}" destId="{E9F8E907-0645-498A-9D44-9408AF979F7A}" srcOrd="0" destOrd="0" presId="urn:microsoft.com/office/officeart/2008/layout/LinedList"/>
    <dgm:cxn modelId="{5E1FD6C2-D08B-4F8F-A740-1C8A966405E2}" type="presOf" srcId="{1378207A-AA8E-4B42-9287-EB13649F2EA6}" destId="{DC3B9579-B3C3-4117-B321-F3103D29FF4F}" srcOrd="0" destOrd="0" presId="urn:microsoft.com/office/officeart/2008/layout/LinedList"/>
    <dgm:cxn modelId="{8ABAEAC4-9056-49EB-9EC7-0DED4B10117B}" srcId="{46505BE4-87FF-4CE8-9AEA-69A5210592B6}" destId="{D037C6B4-50E2-4C8B-9877-37FDF3C931D3}" srcOrd="0" destOrd="0" parTransId="{9E39774E-46D1-4895-9E18-B5DC5820E216}" sibTransId="{58AA6731-8322-4777-B0CF-33212D5902E7}"/>
    <dgm:cxn modelId="{A02D1EEB-8DE5-472D-ABD8-BDFC61C8E6A2}" type="presOf" srcId="{26392009-38A1-4C06-B381-8955AD6B8404}" destId="{47AC2B5A-4EC4-40D9-BAB4-4EEC8E579E7B}" srcOrd="0" destOrd="0" presId="urn:microsoft.com/office/officeart/2008/layout/LinedList"/>
    <dgm:cxn modelId="{982E98E0-57B1-4D32-B266-5E5223EB9D73}" type="presParOf" srcId="{E9F8E907-0645-498A-9D44-9408AF979F7A}" destId="{E7711EE8-EA1D-4903-978F-6665973A4EFF}" srcOrd="0" destOrd="0" presId="urn:microsoft.com/office/officeart/2008/layout/LinedList"/>
    <dgm:cxn modelId="{ABEDC32A-33BF-4A40-B785-0689FFA19D37}" type="presParOf" srcId="{E9F8E907-0645-498A-9D44-9408AF979F7A}" destId="{898138E8-8FB8-469F-8FDA-6466156C7BF1}" srcOrd="1" destOrd="0" presId="urn:microsoft.com/office/officeart/2008/layout/LinedList"/>
    <dgm:cxn modelId="{1635552C-78CA-4AA6-8A70-5C5AC530C89A}" type="presParOf" srcId="{898138E8-8FB8-469F-8FDA-6466156C7BF1}" destId="{A67B397A-9537-4721-A3D9-71834F563947}" srcOrd="0" destOrd="0" presId="urn:microsoft.com/office/officeart/2008/layout/LinedList"/>
    <dgm:cxn modelId="{BDF31402-34C3-4B9D-BCFC-1F94C5A4AB37}" type="presParOf" srcId="{898138E8-8FB8-469F-8FDA-6466156C7BF1}" destId="{CED2A7B3-3939-4827-87C3-8B686DD4DE78}" srcOrd="1" destOrd="0" presId="urn:microsoft.com/office/officeart/2008/layout/LinedList"/>
    <dgm:cxn modelId="{60FAA4A5-0E82-4FB9-8D55-C50DA5353FD7}" type="presParOf" srcId="{E9F8E907-0645-498A-9D44-9408AF979F7A}" destId="{D7849723-5DB0-4CA7-83EC-59B453267227}" srcOrd="2" destOrd="0" presId="urn:microsoft.com/office/officeart/2008/layout/LinedList"/>
    <dgm:cxn modelId="{8D641A5A-D145-4ABD-954D-71FAC7E45766}" type="presParOf" srcId="{E9F8E907-0645-498A-9D44-9408AF979F7A}" destId="{9D7D9E08-CEAF-493F-95EF-D89D8999C901}" srcOrd="3" destOrd="0" presId="urn:microsoft.com/office/officeart/2008/layout/LinedList"/>
    <dgm:cxn modelId="{E29B5F0D-CB32-49B2-9E62-DD66CCCF31D0}" type="presParOf" srcId="{9D7D9E08-CEAF-493F-95EF-D89D8999C901}" destId="{47AC2B5A-4EC4-40D9-BAB4-4EEC8E579E7B}" srcOrd="0" destOrd="0" presId="urn:microsoft.com/office/officeart/2008/layout/LinedList"/>
    <dgm:cxn modelId="{A9437C68-E9C4-43D9-8761-5866FA2A6238}" type="presParOf" srcId="{9D7D9E08-CEAF-493F-95EF-D89D8999C901}" destId="{A2B3A261-F7C0-4D98-A2AE-9273EE242914}" srcOrd="1" destOrd="0" presId="urn:microsoft.com/office/officeart/2008/layout/LinedList"/>
    <dgm:cxn modelId="{C6A93ED3-12FA-45A3-B0A3-E5623FD58D33}" type="presParOf" srcId="{E9F8E907-0645-498A-9D44-9408AF979F7A}" destId="{25A9E200-F388-4162-B8F1-2DA613681B0A}" srcOrd="4" destOrd="0" presId="urn:microsoft.com/office/officeart/2008/layout/LinedList"/>
    <dgm:cxn modelId="{DABC33BD-D453-49E0-953B-3A5C10362009}" type="presParOf" srcId="{E9F8E907-0645-498A-9D44-9408AF979F7A}" destId="{2A14FE02-B656-4674-A91D-70EA013A728C}" srcOrd="5" destOrd="0" presId="urn:microsoft.com/office/officeart/2008/layout/LinedList"/>
    <dgm:cxn modelId="{2986A0E3-6F60-49C9-8567-C95D4E9A4684}" type="presParOf" srcId="{2A14FE02-B656-4674-A91D-70EA013A728C}" destId="{DC3B9579-B3C3-4117-B321-F3103D29FF4F}" srcOrd="0" destOrd="0" presId="urn:microsoft.com/office/officeart/2008/layout/LinedList"/>
    <dgm:cxn modelId="{255C7FC3-285B-42A1-BD7F-91B43CE8B943}" type="presParOf" srcId="{2A14FE02-B656-4674-A91D-70EA013A728C}" destId="{3F4B7E02-C7CB-4B05-A768-03E26688ECDF}" srcOrd="1" destOrd="0" presId="urn:microsoft.com/office/officeart/2008/layout/LinedList"/>
    <dgm:cxn modelId="{8E78B639-6760-4DF4-8A25-C613ED491F54}" type="presParOf" srcId="{E9F8E907-0645-498A-9D44-9408AF979F7A}" destId="{FAA7680C-1AF6-4FBF-87D9-186939CFD9B6}" srcOrd="6" destOrd="0" presId="urn:microsoft.com/office/officeart/2008/layout/LinedList"/>
    <dgm:cxn modelId="{1EC3539B-E2A1-423B-8052-CA4180BC7F44}" type="presParOf" srcId="{E9F8E907-0645-498A-9D44-9408AF979F7A}" destId="{19D62ED4-230A-489A-BCEB-1B20E9F42F35}" srcOrd="7" destOrd="0" presId="urn:microsoft.com/office/officeart/2008/layout/LinedList"/>
    <dgm:cxn modelId="{97DA3103-CE14-445F-A3E7-732BF8EB1F7A}" type="presParOf" srcId="{19D62ED4-230A-489A-BCEB-1B20E9F42F35}" destId="{A613A5B2-35F8-47B6-883C-2620DA7A83C5}" srcOrd="0" destOrd="0" presId="urn:microsoft.com/office/officeart/2008/layout/LinedList"/>
    <dgm:cxn modelId="{4EB66BE5-B2C2-42E3-A5E9-6DF4214B11DC}" type="presParOf" srcId="{19D62ED4-230A-489A-BCEB-1B20E9F42F35}" destId="{D7FD28CE-C6B8-4B6C-A6D8-9B8B2D9116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C22993-5509-457D-9A08-A2AD90FFA147}" type="doc">
      <dgm:prSet loTypeId="urn:microsoft.com/office/officeart/2008/layout/LinedList" loCatId="list" qsTypeId="urn:microsoft.com/office/officeart/2005/8/quickstyle/3d4" qsCatId="3D" csTypeId="urn:microsoft.com/office/officeart/2005/8/colors/accent1_4" csCatId="accent1" phldr="1"/>
      <dgm:spPr/>
      <dgm:t>
        <a:bodyPr/>
        <a:lstStyle/>
        <a:p>
          <a:endParaRPr lang="en-US"/>
        </a:p>
      </dgm:t>
    </dgm:pt>
    <dgm:pt modelId="{B8A47A8E-DFD1-4023-A1E2-6036D9A13170}">
      <dgm:prSet/>
      <dgm:spPr/>
      <dgm:t>
        <a:bodyPr/>
        <a:lstStyle/>
        <a:p>
          <a:r>
            <a:rPr lang="en-US" dirty="0"/>
            <a:t>HYPE Career</a:t>
          </a:r>
        </a:p>
        <a:p>
          <a:r>
            <a:rPr lang="en-US" dirty="0"/>
            <a:t>Decisions </a:t>
          </a:r>
        </a:p>
      </dgm:t>
    </dgm:pt>
    <dgm:pt modelId="{A334FAC7-97D3-4B54-8F5D-EE6A346B207F}" type="parTrans" cxnId="{1C4D034A-4306-4F29-A1BE-06AB176C16F1}">
      <dgm:prSet/>
      <dgm:spPr/>
      <dgm:t>
        <a:bodyPr/>
        <a:lstStyle/>
        <a:p>
          <a:endParaRPr lang="en-US"/>
        </a:p>
      </dgm:t>
    </dgm:pt>
    <dgm:pt modelId="{B790E80A-9841-4AA6-817A-69733B50AC30}" type="sibTrans" cxnId="{1C4D034A-4306-4F29-A1BE-06AB176C16F1}">
      <dgm:prSet/>
      <dgm:spPr/>
      <dgm:t>
        <a:bodyPr/>
        <a:lstStyle/>
        <a:p>
          <a:endParaRPr lang="en-US"/>
        </a:p>
      </dgm:t>
    </dgm:pt>
    <dgm:pt modelId="{BA5F1ADC-1BA2-4460-90EB-3CE4B38543AA}">
      <dgm:prSet custT="1"/>
      <dgm:spPr/>
      <dgm:t>
        <a:bodyPr/>
        <a:lstStyle/>
        <a:p>
          <a:r>
            <a:rPr lang="en-US" sz="2400" dirty="0"/>
            <a:t>Choosing a career direction with personal and standardized assessment/ planning</a:t>
          </a:r>
        </a:p>
      </dgm:t>
    </dgm:pt>
    <dgm:pt modelId="{E6EC1FEE-5A78-42D8-A990-8B82F3B02D5D}" type="parTrans" cxnId="{5C9A535C-E72D-4D64-AA3B-8584E5512BCF}">
      <dgm:prSet/>
      <dgm:spPr/>
      <dgm:t>
        <a:bodyPr/>
        <a:lstStyle/>
        <a:p>
          <a:endParaRPr lang="en-US"/>
        </a:p>
      </dgm:t>
    </dgm:pt>
    <dgm:pt modelId="{B2153514-E24B-4E30-9A21-ED1A3DDBEE1E}" type="sibTrans" cxnId="{5C9A535C-E72D-4D64-AA3B-8584E5512BCF}">
      <dgm:prSet/>
      <dgm:spPr/>
      <dgm:t>
        <a:bodyPr/>
        <a:lstStyle/>
        <a:p>
          <a:endParaRPr lang="en-US"/>
        </a:p>
      </dgm:t>
    </dgm:pt>
    <dgm:pt modelId="{B4ADA05B-F3CF-481B-AB0A-66A2A8B61B63}">
      <dgm:prSet/>
      <dgm:spPr/>
      <dgm:t>
        <a:bodyPr/>
        <a:lstStyle/>
        <a:p>
          <a:r>
            <a:rPr lang="en-US" dirty="0"/>
            <a:t>HYPE School Prep</a:t>
          </a:r>
        </a:p>
      </dgm:t>
    </dgm:pt>
    <dgm:pt modelId="{1186D64B-E70C-4CC8-98C7-2E159E9C62B8}" type="parTrans" cxnId="{62811D53-307B-40B3-9C5A-40D6C8EED727}">
      <dgm:prSet/>
      <dgm:spPr/>
      <dgm:t>
        <a:bodyPr/>
        <a:lstStyle/>
        <a:p>
          <a:endParaRPr lang="en-US"/>
        </a:p>
      </dgm:t>
    </dgm:pt>
    <dgm:pt modelId="{6BE4933F-2C45-405B-96D5-21D3DE56F2D7}" type="sibTrans" cxnId="{62811D53-307B-40B3-9C5A-40D6C8EED727}">
      <dgm:prSet/>
      <dgm:spPr/>
      <dgm:t>
        <a:bodyPr/>
        <a:lstStyle/>
        <a:p>
          <a:endParaRPr lang="en-US"/>
        </a:p>
      </dgm:t>
    </dgm:pt>
    <dgm:pt modelId="{A5BCAAD4-5103-4C5D-89DE-13541A8B56CC}">
      <dgm:prSet custT="1"/>
      <dgm:spPr/>
      <dgm:t>
        <a:bodyPr/>
        <a:lstStyle/>
        <a:p>
          <a:r>
            <a:rPr lang="en-US" sz="2400" dirty="0"/>
            <a:t>Preparing to Choose, Get, and Keep School/ Education</a:t>
          </a:r>
        </a:p>
      </dgm:t>
    </dgm:pt>
    <dgm:pt modelId="{1D8250B1-C0A5-4F82-88D1-882775BC6712}" type="parTrans" cxnId="{F85308C0-6F14-48CF-89C7-A3CB61124250}">
      <dgm:prSet/>
      <dgm:spPr/>
      <dgm:t>
        <a:bodyPr/>
        <a:lstStyle/>
        <a:p>
          <a:endParaRPr lang="en-US"/>
        </a:p>
      </dgm:t>
    </dgm:pt>
    <dgm:pt modelId="{0B687136-E6B4-4A37-8AF8-25F899B3B13A}" type="sibTrans" cxnId="{F85308C0-6F14-48CF-89C7-A3CB61124250}">
      <dgm:prSet/>
      <dgm:spPr/>
      <dgm:t>
        <a:bodyPr/>
        <a:lstStyle/>
        <a:p>
          <a:endParaRPr lang="en-US"/>
        </a:p>
      </dgm:t>
    </dgm:pt>
    <dgm:pt modelId="{D559335F-6E5D-4585-B33B-D7848BF19530}">
      <dgm:prSet/>
      <dgm:spPr/>
      <dgm:t>
        <a:bodyPr/>
        <a:lstStyle/>
        <a:p>
          <a:r>
            <a:rPr lang="en-US" dirty="0"/>
            <a:t>HYPE Work Prep</a:t>
          </a:r>
        </a:p>
      </dgm:t>
    </dgm:pt>
    <dgm:pt modelId="{84F72387-07F6-4D17-96B5-D1062B402AD4}" type="parTrans" cxnId="{C64B1BB5-CC07-4550-B77E-97AB85FD6790}">
      <dgm:prSet/>
      <dgm:spPr/>
      <dgm:t>
        <a:bodyPr/>
        <a:lstStyle/>
        <a:p>
          <a:endParaRPr lang="en-US"/>
        </a:p>
      </dgm:t>
    </dgm:pt>
    <dgm:pt modelId="{3B1D7424-62A6-432D-A537-DDC5C6D36BA5}" type="sibTrans" cxnId="{C64B1BB5-CC07-4550-B77E-97AB85FD6790}">
      <dgm:prSet/>
      <dgm:spPr/>
      <dgm:t>
        <a:bodyPr/>
        <a:lstStyle/>
        <a:p>
          <a:endParaRPr lang="en-US"/>
        </a:p>
      </dgm:t>
    </dgm:pt>
    <dgm:pt modelId="{548F1AC9-DC9A-4906-9809-8FE5B5FB9C4C}">
      <dgm:prSet custT="1"/>
      <dgm:spPr/>
      <dgm:t>
        <a:bodyPr/>
        <a:lstStyle/>
        <a:p>
          <a:r>
            <a:rPr lang="en-US" sz="2400" dirty="0"/>
            <a:t>Preparing to Choose, Get and Keep a job </a:t>
          </a:r>
        </a:p>
      </dgm:t>
    </dgm:pt>
    <dgm:pt modelId="{0790A2D8-AEDE-4C8A-ACC9-61E87C2BBE85}" type="parTrans" cxnId="{F9914288-1F2F-4068-BC1D-016C2115B93E}">
      <dgm:prSet/>
      <dgm:spPr/>
      <dgm:t>
        <a:bodyPr/>
        <a:lstStyle/>
        <a:p>
          <a:endParaRPr lang="en-US"/>
        </a:p>
      </dgm:t>
    </dgm:pt>
    <dgm:pt modelId="{FDF6FADE-1042-4A8A-B395-25B088271F6D}" type="sibTrans" cxnId="{F9914288-1F2F-4068-BC1D-016C2115B93E}">
      <dgm:prSet/>
      <dgm:spPr/>
      <dgm:t>
        <a:bodyPr/>
        <a:lstStyle/>
        <a:p>
          <a:endParaRPr lang="en-US"/>
        </a:p>
      </dgm:t>
    </dgm:pt>
    <dgm:pt modelId="{EE82E6F6-98EE-4748-91AB-09B6D0C33973}" type="pres">
      <dgm:prSet presAssocID="{02C22993-5509-457D-9A08-A2AD90FFA147}" presName="vert0" presStyleCnt="0">
        <dgm:presLayoutVars>
          <dgm:dir/>
          <dgm:animOne val="branch"/>
          <dgm:animLvl val="lvl"/>
        </dgm:presLayoutVars>
      </dgm:prSet>
      <dgm:spPr/>
    </dgm:pt>
    <dgm:pt modelId="{036FFC0C-0FD8-4339-B364-B46E1258D5BB}" type="pres">
      <dgm:prSet presAssocID="{B8A47A8E-DFD1-4023-A1E2-6036D9A13170}" presName="thickLine" presStyleLbl="alignNode1" presStyleIdx="0" presStyleCnt="3"/>
      <dgm:spPr/>
    </dgm:pt>
    <dgm:pt modelId="{BEFE1565-7B22-496B-88C6-8AE01D33CBE9}" type="pres">
      <dgm:prSet presAssocID="{B8A47A8E-DFD1-4023-A1E2-6036D9A13170}" presName="horz1" presStyleCnt="0"/>
      <dgm:spPr/>
    </dgm:pt>
    <dgm:pt modelId="{A094E628-544F-4098-AF7E-73249E8FA0FE}" type="pres">
      <dgm:prSet presAssocID="{B8A47A8E-DFD1-4023-A1E2-6036D9A13170}" presName="tx1" presStyleLbl="revTx" presStyleIdx="0" presStyleCnt="6"/>
      <dgm:spPr/>
    </dgm:pt>
    <dgm:pt modelId="{D05B92EE-B54A-45F9-864F-FA10F12DCAD9}" type="pres">
      <dgm:prSet presAssocID="{B8A47A8E-DFD1-4023-A1E2-6036D9A13170}" presName="vert1" presStyleCnt="0"/>
      <dgm:spPr/>
    </dgm:pt>
    <dgm:pt modelId="{20DB21D4-0EF4-4126-B16E-DDAED51D1A79}" type="pres">
      <dgm:prSet presAssocID="{BA5F1ADC-1BA2-4460-90EB-3CE4B38543AA}" presName="vertSpace2a" presStyleCnt="0"/>
      <dgm:spPr/>
    </dgm:pt>
    <dgm:pt modelId="{B981C1DB-65C0-451A-9FFE-AA24C2070B50}" type="pres">
      <dgm:prSet presAssocID="{BA5F1ADC-1BA2-4460-90EB-3CE4B38543AA}" presName="horz2" presStyleCnt="0"/>
      <dgm:spPr/>
    </dgm:pt>
    <dgm:pt modelId="{EACC8A8D-E1E2-44DF-931F-998920FAB05F}" type="pres">
      <dgm:prSet presAssocID="{BA5F1ADC-1BA2-4460-90EB-3CE4B38543AA}" presName="horzSpace2" presStyleCnt="0"/>
      <dgm:spPr/>
    </dgm:pt>
    <dgm:pt modelId="{66E6EBC8-CB99-4A94-AB90-808A1F4E02EA}" type="pres">
      <dgm:prSet presAssocID="{BA5F1ADC-1BA2-4460-90EB-3CE4B38543AA}" presName="tx2" presStyleLbl="revTx" presStyleIdx="1" presStyleCnt="6"/>
      <dgm:spPr/>
    </dgm:pt>
    <dgm:pt modelId="{0D5BC3E8-7325-495E-9E7B-A803F664995C}" type="pres">
      <dgm:prSet presAssocID="{BA5F1ADC-1BA2-4460-90EB-3CE4B38543AA}" presName="vert2" presStyleCnt="0"/>
      <dgm:spPr/>
    </dgm:pt>
    <dgm:pt modelId="{90693864-6B49-4EB6-AFA0-C6A47377F2EE}" type="pres">
      <dgm:prSet presAssocID="{BA5F1ADC-1BA2-4460-90EB-3CE4B38543AA}" presName="thinLine2b" presStyleLbl="callout" presStyleIdx="0" presStyleCnt="3"/>
      <dgm:spPr/>
    </dgm:pt>
    <dgm:pt modelId="{1C4E6CB8-1AF5-46EC-883C-A7EAB13A055B}" type="pres">
      <dgm:prSet presAssocID="{BA5F1ADC-1BA2-4460-90EB-3CE4B38543AA}" presName="vertSpace2b" presStyleCnt="0"/>
      <dgm:spPr/>
    </dgm:pt>
    <dgm:pt modelId="{C6E3BCBD-F4BA-4767-A546-057CFFACCF40}" type="pres">
      <dgm:prSet presAssocID="{B4ADA05B-F3CF-481B-AB0A-66A2A8B61B63}" presName="thickLine" presStyleLbl="alignNode1" presStyleIdx="1" presStyleCnt="3"/>
      <dgm:spPr/>
    </dgm:pt>
    <dgm:pt modelId="{75415133-D42A-473D-8FB0-F534F1A89D22}" type="pres">
      <dgm:prSet presAssocID="{B4ADA05B-F3CF-481B-AB0A-66A2A8B61B63}" presName="horz1" presStyleCnt="0"/>
      <dgm:spPr/>
    </dgm:pt>
    <dgm:pt modelId="{E2414ABF-6CD3-4EAD-A1EA-8B7BCC195435}" type="pres">
      <dgm:prSet presAssocID="{B4ADA05B-F3CF-481B-AB0A-66A2A8B61B63}" presName="tx1" presStyleLbl="revTx" presStyleIdx="2" presStyleCnt="6"/>
      <dgm:spPr/>
    </dgm:pt>
    <dgm:pt modelId="{19B6795F-E198-4237-A610-4A5D4FFDAAB7}" type="pres">
      <dgm:prSet presAssocID="{B4ADA05B-F3CF-481B-AB0A-66A2A8B61B63}" presName="vert1" presStyleCnt="0"/>
      <dgm:spPr/>
    </dgm:pt>
    <dgm:pt modelId="{9BF0C313-E767-4F0F-96EE-9F138CD5F841}" type="pres">
      <dgm:prSet presAssocID="{A5BCAAD4-5103-4C5D-89DE-13541A8B56CC}" presName="vertSpace2a" presStyleCnt="0"/>
      <dgm:spPr/>
    </dgm:pt>
    <dgm:pt modelId="{65D23F71-880E-4208-B37A-66F464964736}" type="pres">
      <dgm:prSet presAssocID="{A5BCAAD4-5103-4C5D-89DE-13541A8B56CC}" presName="horz2" presStyleCnt="0"/>
      <dgm:spPr/>
    </dgm:pt>
    <dgm:pt modelId="{38CBF8BC-E5E4-4C80-8C76-522BB906AD81}" type="pres">
      <dgm:prSet presAssocID="{A5BCAAD4-5103-4C5D-89DE-13541A8B56CC}" presName="horzSpace2" presStyleCnt="0"/>
      <dgm:spPr/>
    </dgm:pt>
    <dgm:pt modelId="{1AA12BEE-5157-463E-8FED-A2C9C95BAD3C}" type="pres">
      <dgm:prSet presAssocID="{A5BCAAD4-5103-4C5D-89DE-13541A8B56CC}" presName="tx2" presStyleLbl="revTx" presStyleIdx="3" presStyleCnt="6"/>
      <dgm:spPr/>
    </dgm:pt>
    <dgm:pt modelId="{82A3882F-ABCD-4FBA-B1AF-C6438B7E5447}" type="pres">
      <dgm:prSet presAssocID="{A5BCAAD4-5103-4C5D-89DE-13541A8B56CC}" presName="vert2" presStyleCnt="0"/>
      <dgm:spPr/>
    </dgm:pt>
    <dgm:pt modelId="{3C4F6B34-4AD4-4FFB-9233-733F7578B5F6}" type="pres">
      <dgm:prSet presAssocID="{A5BCAAD4-5103-4C5D-89DE-13541A8B56CC}" presName="thinLine2b" presStyleLbl="callout" presStyleIdx="1" presStyleCnt="3"/>
      <dgm:spPr/>
    </dgm:pt>
    <dgm:pt modelId="{BF5898E5-A134-4327-B8A9-87AE84ACAD0E}" type="pres">
      <dgm:prSet presAssocID="{A5BCAAD4-5103-4C5D-89DE-13541A8B56CC}" presName="vertSpace2b" presStyleCnt="0"/>
      <dgm:spPr/>
    </dgm:pt>
    <dgm:pt modelId="{7072287C-A6E6-494D-AE3F-5517B6444DD7}" type="pres">
      <dgm:prSet presAssocID="{D559335F-6E5D-4585-B33B-D7848BF19530}" presName="thickLine" presStyleLbl="alignNode1" presStyleIdx="2" presStyleCnt="3"/>
      <dgm:spPr/>
    </dgm:pt>
    <dgm:pt modelId="{0FD255E6-9C47-4C0F-AD51-222299CD8C5B}" type="pres">
      <dgm:prSet presAssocID="{D559335F-6E5D-4585-B33B-D7848BF19530}" presName="horz1" presStyleCnt="0"/>
      <dgm:spPr/>
    </dgm:pt>
    <dgm:pt modelId="{E476A162-5D91-4E5D-9AEE-C06CB8F731F6}" type="pres">
      <dgm:prSet presAssocID="{D559335F-6E5D-4585-B33B-D7848BF19530}" presName="tx1" presStyleLbl="revTx" presStyleIdx="4" presStyleCnt="6"/>
      <dgm:spPr/>
    </dgm:pt>
    <dgm:pt modelId="{11732005-5702-454B-9E48-CB3AC38C35BC}" type="pres">
      <dgm:prSet presAssocID="{D559335F-6E5D-4585-B33B-D7848BF19530}" presName="vert1" presStyleCnt="0"/>
      <dgm:spPr/>
    </dgm:pt>
    <dgm:pt modelId="{42488714-2EDD-4A1C-860C-245D60541F3F}" type="pres">
      <dgm:prSet presAssocID="{548F1AC9-DC9A-4906-9809-8FE5B5FB9C4C}" presName="vertSpace2a" presStyleCnt="0"/>
      <dgm:spPr/>
    </dgm:pt>
    <dgm:pt modelId="{39B5BE98-6AAB-4C3B-9420-AB12DD7BCCAA}" type="pres">
      <dgm:prSet presAssocID="{548F1AC9-DC9A-4906-9809-8FE5B5FB9C4C}" presName="horz2" presStyleCnt="0"/>
      <dgm:spPr/>
    </dgm:pt>
    <dgm:pt modelId="{966D856A-E6F0-4A16-A61A-844A8A9774BA}" type="pres">
      <dgm:prSet presAssocID="{548F1AC9-DC9A-4906-9809-8FE5B5FB9C4C}" presName="horzSpace2" presStyleCnt="0"/>
      <dgm:spPr/>
    </dgm:pt>
    <dgm:pt modelId="{054F08A6-6427-4426-9140-6F34113B25D0}" type="pres">
      <dgm:prSet presAssocID="{548F1AC9-DC9A-4906-9809-8FE5B5FB9C4C}" presName="tx2" presStyleLbl="revTx" presStyleIdx="5" presStyleCnt="6"/>
      <dgm:spPr/>
    </dgm:pt>
    <dgm:pt modelId="{FD290E8A-D201-4C1B-A3E7-F2EE0A59395F}" type="pres">
      <dgm:prSet presAssocID="{548F1AC9-DC9A-4906-9809-8FE5B5FB9C4C}" presName="vert2" presStyleCnt="0"/>
      <dgm:spPr/>
    </dgm:pt>
    <dgm:pt modelId="{53439A82-01D4-4EB9-86AC-DC9FB29DBFA2}" type="pres">
      <dgm:prSet presAssocID="{548F1AC9-DC9A-4906-9809-8FE5B5FB9C4C}" presName="thinLine2b" presStyleLbl="callout" presStyleIdx="2" presStyleCnt="3"/>
      <dgm:spPr/>
    </dgm:pt>
    <dgm:pt modelId="{21A8EAED-BCBC-43C1-A7E5-6A3C4896BA60}" type="pres">
      <dgm:prSet presAssocID="{548F1AC9-DC9A-4906-9809-8FE5B5FB9C4C}" presName="vertSpace2b" presStyleCnt="0"/>
      <dgm:spPr/>
    </dgm:pt>
  </dgm:ptLst>
  <dgm:cxnLst>
    <dgm:cxn modelId="{6BF92B11-A2C4-4F91-A085-B1131C6C33DF}" type="presOf" srcId="{548F1AC9-DC9A-4906-9809-8FE5B5FB9C4C}" destId="{054F08A6-6427-4426-9140-6F34113B25D0}" srcOrd="0" destOrd="0" presId="urn:microsoft.com/office/officeart/2008/layout/LinedList"/>
    <dgm:cxn modelId="{2A7D2B19-6BFD-47E9-B655-EFB5FF439DB4}" type="presOf" srcId="{BA5F1ADC-1BA2-4460-90EB-3CE4B38543AA}" destId="{66E6EBC8-CB99-4A94-AB90-808A1F4E02EA}" srcOrd="0" destOrd="0" presId="urn:microsoft.com/office/officeart/2008/layout/LinedList"/>
    <dgm:cxn modelId="{AA2BCA1D-AB7D-4680-A162-2B82DAA867B4}" type="presOf" srcId="{B4ADA05B-F3CF-481B-AB0A-66A2A8B61B63}" destId="{E2414ABF-6CD3-4EAD-A1EA-8B7BCC195435}" srcOrd="0" destOrd="0" presId="urn:microsoft.com/office/officeart/2008/layout/LinedList"/>
    <dgm:cxn modelId="{1C4D034A-4306-4F29-A1BE-06AB176C16F1}" srcId="{02C22993-5509-457D-9A08-A2AD90FFA147}" destId="{B8A47A8E-DFD1-4023-A1E2-6036D9A13170}" srcOrd="0" destOrd="0" parTransId="{A334FAC7-97D3-4B54-8F5D-EE6A346B207F}" sibTransId="{B790E80A-9841-4AA6-817A-69733B50AC30}"/>
    <dgm:cxn modelId="{62811D53-307B-40B3-9C5A-40D6C8EED727}" srcId="{02C22993-5509-457D-9A08-A2AD90FFA147}" destId="{B4ADA05B-F3CF-481B-AB0A-66A2A8B61B63}" srcOrd="1" destOrd="0" parTransId="{1186D64B-E70C-4CC8-98C7-2E159E9C62B8}" sibTransId="{6BE4933F-2C45-405B-96D5-21D3DE56F2D7}"/>
    <dgm:cxn modelId="{EAE4AF59-38E7-441C-BA0D-3F81F39CD26A}" type="presOf" srcId="{D559335F-6E5D-4585-B33B-D7848BF19530}" destId="{E476A162-5D91-4E5D-9AEE-C06CB8F731F6}" srcOrd="0" destOrd="0" presId="urn:microsoft.com/office/officeart/2008/layout/LinedList"/>
    <dgm:cxn modelId="{5C9A535C-E72D-4D64-AA3B-8584E5512BCF}" srcId="{B8A47A8E-DFD1-4023-A1E2-6036D9A13170}" destId="{BA5F1ADC-1BA2-4460-90EB-3CE4B38543AA}" srcOrd="0" destOrd="0" parTransId="{E6EC1FEE-5A78-42D8-A990-8B82F3B02D5D}" sibTransId="{B2153514-E24B-4E30-9A21-ED1A3DDBEE1E}"/>
    <dgm:cxn modelId="{F9914288-1F2F-4068-BC1D-016C2115B93E}" srcId="{D559335F-6E5D-4585-B33B-D7848BF19530}" destId="{548F1AC9-DC9A-4906-9809-8FE5B5FB9C4C}" srcOrd="0" destOrd="0" parTransId="{0790A2D8-AEDE-4C8A-ACC9-61E87C2BBE85}" sibTransId="{FDF6FADE-1042-4A8A-B395-25B088271F6D}"/>
    <dgm:cxn modelId="{D2D043A6-0515-4304-96B5-6FA3F696659C}" type="presOf" srcId="{02C22993-5509-457D-9A08-A2AD90FFA147}" destId="{EE82E6F6-98EE-4748-91AB-09B6D0C33973}" srcOrd="0" destOrd="0" presId="urn:microsoft.com/office/officeart/2008/layout/LinedList"/>
    <dgm:cxn modelId="{C64B1BB5-CC07-4550-B77E-97AB85FD6790}" srcId="{02C22993-5509-457D-9A08-A2AD90FFA147}" destId="{D559335F-6E5D-4585-B33B-D7848BF19530}" srcOrd="2" destOrd="0" parTransId="{84F72387-07F6-4D17-96B5-D1062B402AD4}" sibTransId="{3B1D7424-62A6-432D-A537-DDC5C6D36BA5}"/>
    <dgm:cxn modelId="{C686DDB5-B991-4F7C-A1FD-927ECCA2B7F1}" type="presOf" srcId="{A5BCAAD4-5103-4C5D-89DE-13541A8B56CC}" destId="{1AA12BEE-5157-463E-8FED-A2C9C95BAD3C}" srcOrd="0" destOrd="0" presId="urn:microsoft.com/office/officeart/2008/layout/LinedList"/>
    <dgm:cxn modelId="{F85308C0-6F14-48CF-89C7-A3CB61124250}" srcId="{B4ADA05B-F3CF-481B-AB0A-66A2A8B61B63}" destId="{A5BCAAD4-5103-4C5D-89DE-13541A8B56CC}" srcOrd="0" destOrd="0" parTransId="{1D8250B1-C0A5-4F82-88D1-882775BC6712}" sibTransId="{0B687136-E6B4-4A37-8AF8-25F899B3B13A}"/>
    <dgm:cxn modelId="{0F0B00E4-581C-46C0-84C6-F8CA7F1DBE76}" type="presOf" srcId="{B8A47A8E-DFD1-4023-A1E2-6036D9A13170}" destId="{A094E628-544F-4098-AF7E-73249E8FA0FE}" srcOrd="0" destOrd="0" presId="urn:microsoft.com/office/officeart/2008/layout/LinedList"/>
    <dgm:cxn modelId="{43FC8B68-55C5-4E5E-85C2-8CE92F347DFF}" type="presParOf" srcId="{EE82E6F6-98EE-4748-91AB-09B6D0C33973}" destId="{036FFC0C-0FD8-4339-B364-B46E1258D5BB}" srcOrd="0" destOrd="0" presId="urn:microsoft.com/office/officeart/2008/layout/LinedList"/>
    <dgm:cxn modelId="{9F4647B8-530A-4753-A0A5-FE8951748BAD}" type="presParOf" srcId="{EE82E6F6-98EE-4748-91AB-09B6D0C33973}" destId="{BEFE1565-7B22-496B-88C6-8AE01D33CBE9}" srcOrd="1" destOrd="0" presId="urn:microsoft.com/office/officeart/2008/layout/LinedList"/>
    <dgm:cxn modelId="{D403DC51-3033-40B3-AF93-2EE6076BE10C}" type="presParOf" srcId="{BEFE1565-7B22-496B-88C6-8AE01D33CBE9}" destId="{A094E628-544F-4098-AF7E-73249E8FA0FE}" srcOrd="0" destOrd="0" presId="urn:microsoft.com/office/officeart/2008/layout/LinedList"/>
    <dgm:cxn modelId="{0CCAF7A7-00F4-4E0F-ADF9-B4C08A6427AD}" type="presParOf" srcId="{BEFE1565-7B22-496B-88C6-8AE01D33CBE9}" destId="{D05B92EE-B54A-45F9-864F-FA10F12DCAD9}" srcOrd="1" destOrd="0" presId="urn:microsoft.com/office/officeart/2008/layout/LinedList"/>
    <dgm:cxn modelId="{76634F58-3E1A-4F38-AAA3-103FE580716A}" type="presParOf" srcId="{D05B92EE-B54A-45F9-864F-FA10F12DCAD9}" destId="{20DB21D4-0EF4-4126-B16E-DDAED51D1A79}" srcOrd="0" destOrd="0" presId="urn:microsoft.com/office/officeart/2008/layout/LinedList"/>
    <dgm:cxn modelId="{AD483292-5EC9-49DC-B703-81E6FEE722E3}" type="presParOf" srcId="{D05B92EE-B54A-45F9-864F-FA10F12DCAD9}" destId="{B981C1DB-65C0-451A-9FFE-AA24C2070B50}" srcOrd="1" destOrd="0" presId="urn:microsoft.com/office/officeart/2008/layout/LinedList"/>
    <dgm:cxn modelId="{1EDEFBF3-C8E5-458D-9ECD-D7AD9F176C1D}" type="presParOf" srcId="{B981C1DB-65C0-451A-9FFE-AA24C2070B50}" destId="{EACC8A8D-E1E2-44DF-931F-998920FAB05F}" srcOrd="0" destOrd="0" presId="urn:microsoft.com/office/officeart/2008/layout/LinedList"/>
    <dgm:cxn modelId="{657C34ED-BC73-4982-8D15-CD47C9EC06E4}" type="presParOf" srcId="{B981C1DB-65C0-451A-9FFE-AA24C2070B50}" destId="{66E6EBC8-CB99-4A94-AB90-808A1F4E02EA}" srcOrd="1" destOrd="0" presId="urn:microsoft.com/office/officeart/2008/layout/LinedList"/>
    <dgm:cxn modelId="{2DD204CE-B867-45CF-9334-3E1A85F74C52}" type="presParOf" srcId="{B981C1DB-65C0-451A-9FFE-AA24C2070B50}" destId="{0D5BC3E8-7325-495E-9E7B-A803F664995C}" srcOrd="2" destOrd="0" presId="urn:microsoft.com/office/officeart/2008/layout/LinedList"/>
    <dgm:cxn modelId="{5B9B4F07-ED88-4DEF-9B89-2AB7714BC39C}" type="presParOf" srcId="{D05B92EE-B54A-45F9-864F-FA10F12DCAD9}" destId="{90693864-6B49-4EB6-AFA0-C6A47377F2EE}" srcOrd="2" destOrd="0" presId="urn:microsoft.com/office/officeart/2008/layout/LinedList"/>
    <dgm:cxn modelId="{7FBFAA26-151E-4C14-8242-7CDA754AF1BA}" type="presParOf" srcId="{D05B92EE-B54A-45F9-864F-FA10F12DCAD9}" destId="{1C4E6CB8-1AF5-46EC-883C-A7EAB13A055B}" srcOrd="3" destOrd="0" presId="urn:microsoft.com/office/officeart/2008/layout/LinedList"/>
    <dgm:cxn modelId="{45283CF3-4044-4F21-A32A-AFB578A8D617}" type="presParOf" srcId="{EE82E6F6-98EE-4748-91AB-09B6D0C33973}" destId="{C6E3BCBD-F4BA-4767-A546-057CFFACCF40}" srcOrd="2" destOrd="0" presId="urn:microsoft.com/office/officeart/2008/layout/LinedList"/>
    <dgm:cxn modelId="{A9D1B3CB-3D5D-4DC5-8C29-FAD55404C239}" type="presParOf" srcId="{EE82E6F6-98EE-4748-91AB-09B6D0C33973}" destId="{75415133-D42A-473D-8FB0-F534F1A89D22}" srcOrd="3" destOrd="0" presId="urn:microsoft.com/office/officeart/2008/layout/LinedList"/>
    <dgm:cxn modelId="{550124C4-C4FB-4CAB-91C9-897374675F2E}" type="presParOf" srcId="{75415133-D42A-473D-8FB0-F534F1A89D22}" destId="{E2414ABF-6CD3-4EAD-A1EA-8B7BCC195435}" srcOrd="0" destOrd="0" presId="urn:microsoft.com/office/officeart/2008/layout/LinedList"/>
    <dgm:cxn modelId="{2CEF4849-D9FE-41C0-B33A-9D1ED8D5AA31}" type="presParOf" srcId="{75415133-D42A-473D-8FB0-F534F1A89D22}" destId="{19B6795F-E198-4237-A610-4A5D4FFDAAB7}" srcOrd="1" destOrd="0" presId="urn:microsoft.com/office/officeart/2008/layout/LinedList"/>
    <dgm:cxn modelId="{3CECBBC8-4D53-4B7D-9EF6-3A862C68F253}" type="presParOf" srcId="{19B6795F-E198-4237-A610-4A5D4FFDAAB7}" destId="{9BF0C313-E767-4F0F-96EE-9F138CD5F841}" srcOrd="0" destOrd="0" presId="urn:microsoft.com/office/officeart/2008/layout/LinedList"/>
    <dgm:cxn modelId="{1419BAFF-BF70-4FEE-B963-5F9D1ACB19EF}" type="presParOf" srcId="{19B6795F-E198-4237-A610-4A5D4FFDAAB7}" destId="{65D23F71-880E-4208-B37A-66F464964736}" srcOrd="1" destOrd="0" presId="urn:microsoft.com/office/officeart/2008/layout/LinedList"/>
    <dgm:cxn modelId="{F163BE8D-7FFB-435D-A0C0-E8150CCCA005}" type="presParOf" srcId="{65D23F71-880E-4208-B37A-66F464964736}" destId="{38CBF8BC-E5E4-4C80-8C76-522BB906AD81}" srcOrd="0" destOrd="0" presId="urn:microsoft.com/office/officeart/2008/layout/LinedList"/>
    <dgm:cxn modelId="{396D1DC6-0DC7-47F1-AE71-17A4AF39465F}" type="presParOf" srcId="{65D23F71-880E-4208-B37A-66F464964736}" destId="{1AA12BEE-5157-463E-8FED-A2C9C95BAD3C}" srcOrd="1" destOrd="0" presId="urn:microsoft.com/office/officeart/2008/layout/LinedList"/>
    <dgm:cxn modelId="{8CBAB229-75F9-4A85-B16C-28DF62F0225D}" type="presParOf" srcId="{65D23F71-880E-4208-B37A-66F464964736}" destId="{82A3882F-ABCD-4FBA-B1AF-C6438B7E5447}" srcOrd="2" destOrd="0" presId="urn:microsoft.com/office/officeart/2008/layout/LinedList"/>
    <dgm:cxn modelId="{57BD7655-1857-4FDA-A921-6DF33A2DD1CF}" type="presParOf" srcId="{19B6795F-E198-4237-A610-4A5D4FFDAAB7}" destId="{3C4F6B34-4AD4-4FFB-9233-733F7578B5F6}" srcOrd="2" destOrd="0" presId="urn:microsoft.com/office/officeart/2008/layout/LinedList"/>
    <dgm:cxn modelId="{C68335B2-4BC0-414E-B756-6A80428507A0}" type="presParOf" srcId="{19B6795F-E198-4237-A610-4A5D4FFDAAB7}" destId="{BF5898E5-A134-4327-B8A9-87AE84ACAD0E}" srcOrd="3" destOrd="0" presId="urn:microsoft.com/office/officeart/2008/layout/LinedList"/>
    <dgm:cxn modelId="{07746D9E-FFF3-486F-A978-2551691B999D}" type="presParOf" srcId="{EE82E6F6-98EE-4748-91AB-09B6D0C33973}" destId="{7072287C-A6E6-494D-AE3F-5517B6444DD7}" srcOrd="4" destOrd="0" presId="urn:microsoft.com/office/officeart/2008/layout/LinedList"/>
    <dgm:cxn modelId="{A5634B4E-70A6-43FE-B195-D17E839D83E0}" type="presParOf" srcId="{EE82E6F6-98EE-4748-91AB-09B6D0C33973}" destId="{0FD255E6-9C47-4C0F-AD51-222299CD8C5B}" srcOrd="5" destOrd="0" presId="urn:microsoft.com/office/officeart/2008/layout/LinedList"/>
    <dgm:cxn modelId="{6D77C99A-9EA1-424A-8EF2-70D02F3AEC92}" type="presParOf" srcId="{0FD255E6-9C47-4C0F-AD51-222299CD8C5B}" destId="{E476A162-5D91-4E5D-9AEE-C06CB8F731F6}" srcOrd="0" destOrd="0" presId="urn:microsoft.com/office/officeart/2008/layout/LinedList"/>
    <dgm:cxn modelId="{393AD85C-AFDD-4A08-BB18-535A8BBFD056}" type="presParOf" srcId="{0FD255E6-9C47-4C0F-AD51-222299CD8C5B}" destId="{11732005-5702-454B-9E48-CB3AC38C35BC}" srcOrd="1" destOrd="0" presId="urn:microsoft.com/office/officeart/2008/layout/LinedList"/>
    <dgm:cxn modelId="{225F6D7C-3D88-472B-A5CB-4C6B69879378}" type="presParOf" srcId="{11732005-5702-454B-9E48-CB3AC38C35BC}" destId="{42488714-2EDD-4A1C-860C-245D60541F3F}" srcOrd="0" destOrd="0" presId="urn:microsoft.com/office/officeart/2008/layout/LinedList"/>
    <dgm:cxn modelId="{2FB56227-C1A7-4719-AFFA-25197223971A}" type="presParOf" srcId="{11732005-5702-454B-9E48-CB3AC38C35BC}" destId="{39B5BE98-6AAB-4C3B-9420-AB12DD7BCCAA}" srcOrd="1" destOrd="0" presId="urn:microsoft.com/office/officeart/2008/layout/LinedList"/>
    <dgm:cxn modelId="{DFA1C236-FD97-4060-AE7F-869340CAE4C3}" type="presParOf" srcId="{39B5BE98-6AAB-4C3B-9420-AB12DD7BCCAA}" destId="{966D856A-E6F0-4A16-A61A-844A8A9774BA}" srcOrd="0" destOrd="0" presId="urn:microsoft.com/office/officeart/2008/layout/LinedList"/>
    <dgm:cxn modelId="{7E1A0656-1103-4651-8CCB-8A8D4E33D826}" type="presParOf" srcId="{39B5BE98-6AAB-4C3B-9420-AB12DD7BCCAA}" destId="{054F08A6-6427-4426-9140-6F34113B25D0}" srcOrd="1" destOrd="0" presId="urn:microsoft.com/office/officeart/2008/layout/LinedList"/>
    <dgm:cxn modelId="{089A22B0-FD24-4A37-976D-C13725A5ABA8}" type="presParOf" srcId="{39B5BE98-6AAB-4C3B-9420-AB12DD7BCCAA}" destId="{FD290E8A-D201-4C1B-A3E7-F2EE0A59395F}" srcOrd="2" destOrd="0" presId="urn:microsoft.com/office/officeart/2008/layout/LinedList"/>
    <dgm:cxn modelId="{FB30DEE8-D09E-4780-A833-639F23E05586}" type="presParOf" srcId="{11732005-5702-454B-9E48-CB3AC38C35BC}" destId="{53439A82-01D4-4EB9-86AC-DC9FB29DBFA2}" srcOrd="2" destOrd="0" presId="urn:microsoft.com/office/officeart/2008/layout/LinedList"/>
    <dgm:cxn modelId="{6690DC48-9781-43E0-9AF9-6D60904DB11C}" type="presParOf" srcId="{11732005-5702-454B-9E48-CB3AC38C35BC}" destId="{21A8EAED-BCBC-43C1-A7E5-6A3C4896BA6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D46A7F-44EB-473A-94C1-BEAA00F396F7}"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6B776ADE-99D2-4716-AF3E-2E923763CDE5}">
      <dgm:prSet/>
      <dgm:spPr/>
      <dgm:t>
        <a:bodyPr/>
        <a:lstStyle/>
        <a:p>
          <a:r>
            <a:rPr lang="en-US" dirty="0"/>
            <a:t>Career Decisions:</a:t>
          </a:r>
        </a:p>
      </dgm:t>
    </dgm:pt>
    <dgm:pt modelId="{DBBD23E5-6D1E-4DDA-AF58-7A4F57F49FD7}" type="parTrans" cxnId="{B50483AA-1E34-4DD0-9E00-E6C28002ED49}">
      <dgm:prSet/>
      <dgm:spPr/>
      <dgm:t>
        <a:bodyPr/>
        <a:lstStyle/>
        <a:p>
          <a:endParaRPr lang="en-US"/>
        </a:p>
      </dgm:t>
    </dgm:pt>
    <dgm:pt modelId="{1AD4EA9B-798C-4134-B581-8ED4D30D1AFF}" type="sibTrans" cxnId="{B50483AA-1E34-4DD0-9E00-E6C28002ED49}">
      <dgm:prSet/>
      <dgm:spPr/>
      <dgm:t>
        <a:bodyPr/>
        <a:lstStyle/>
        <a:p>
          <a:endParaRPr lang="en-US"/>
        </a:p>
      </dgm:t>
    </dgm:pt>
    <dgm:pt modelId="{758199F4-05C9-4C52-A0C7-17F17BCF4AE8}">
      <dgm:prSet/>
      <dgm:spPr/>
      <dgm:t>
        <a:bodyPr/>
        <a:lstStyle/>
        <a:p>
          <a:r>
            <a:rPr lang="en-US" dirty="0"/>
            <a:t>Career Assessment (SDS) or My Next Move</a:t>
          </a:r>
        </a:p>
      </dgm:t>
    </dgm:pt>
    <dgm:pt modelId="{66D3715D-6E84-4C7A-A237-7E14CE640D6E}" type="parTrans" cxnId="{1FA5CD43-DC98-4F93-ACFC-7AFC9C257785}">
      <dgm:prSet/>
      <dgm:spPr/>
      <dgm:t>
        <a:bodyPr/>
        <a:lstStyle/>
        <a:p>
          <a:endParaRPr lang="en-US"/>
        </a:p>
      </dgm:t>
    </dgm:pt>
    <dgm:pt modelId="{AA478B51-CB16-4CC4-84F2-36DDCFF1F510}" type="sibTrans" cxnId="{1FA5CD43-DC98-4F93-ACFC-7AFC9C257785}">
      <dgm:prSet/>
      <dgm:spPr/>
      <dgm:t>
        <a:bodyPr/>
        <a:lstStyle/>
        <a:p>
          <a:endParaRPr lang="en-US"/>
        </a:p>
      </dgm:t>
    </dgm:pt>
    <dgm:pt modelId="{AA952D18-2FDF-4B89-A18D-CE3E7959CE93}">
      <dgm:prSet/>
      <dgm:spPr/>
      <dgm:t>
        <a:bodyPr/>
        <a:lstStyle/>
        <a:p>
          <a:r>
            <a:rPr lang="en-US" dirty="0"/>
            <a:t>Conducting Career Research (i.e., Info Interviews.)</a:t>
          </a:r>
        </a:p>
      </dgm:t>
    </dgm:pt>
    <dgm:pt modelId="{E85DE3C2-E62E-4681-B008-B6CA29922B0D}" type="parTrans" cxnId="{B525E240-0D52-481E-9285-939C182E71BA}">
      <dgm:prSet/>
      <dgm:spPr/>
      <dgm:t>
        <a:bodyPr/>
        <a:lstStyle/>
        <a:p>
          <a:endParaRPr lang="en-US"/>
        </a:p>
      </dgm:t>
    </dgm:pt>
    <dgm:pt modelId="{0B367120-5130-4D67-80CF-F0980A8D662B}" type="sibTrans" cxnId="{B525E240-0D52-481E-9285-939C182E71BA}">
      <dgm:prSet/>
      <dgm:spPr/>
      <dgm:t>
        <a:bodyPr/>
        <a:lstStyle/>
        <a:p>
          <a:endParaRPr lang="en-US"/>
        </a:p>
      </dgm:t>
    </dgm:pt>
    <dgm:pt modelId="{3E1A16C1-DDF8-4C0D-B766-5D44477FD7C6}">
      <dgm:prSet/>
      <dgm:spPr/>
      <dgm:t>
        <a:bodyPr/>
        <a:lstStyle/>
        <a:p>
          <a:r>
            <a:rPr lang="en-US"/>
            <a:t>School Prep:</a:t>
          </a:r>
        </a:p>
      </dgm:t>
    </dgm:pt>
    <dgm:pt modelId="{67CD44A2-4B01-4A5F-8FCE-3174B6833222}" type="parTrans" cxnId="{7D8D31B6-6214-4CD8-BEC8-130B2926D58C}">
      <dgm:prSet/>
      <dgm:spPr/>
      <dgm:t>
        <a:bodyPr/>
        <a:lstStyle/>
        <a:p>
          <a:endParaRPr lang="en-US"/>
        </a:p>
      </dgm:t>
    </dgm:pt>
    <dgm:pt modelId="{A7F942D3-93BD-4539-AE11-B9C5EFC36433}" type="sibTrans" cxnId="{7D8D31B6-6214-4CD8-BEC8-130B2926D58C}">
      <dgm:prSet/>
      <dgm:spPr/>
      <dgm:t>
        <a:bodyPr/>
        <a:lstStyle/>
        <a:p>
          <a:endParaRPr lang="en-US"/>
        </a:p>
      </dgm:t>
    </dgm:pt>
    <dgm:pt modelId="{4B4EB582-72D9-4CFA-BEEB-5D5F18E596F8}">
      <dgm:prSet/>
      <dgm:spPr/>
      <dgm:t>
        <a:bodyPr/>
        <a:lstStyle/>
        <a:p>
          <a:r>
            <a:rPr lang="en-US"/>
            <a:t>Choosing a School, Program, Area of Study</a:t>
          </a:r>
        </a:p>
      </dgm:t>
    </dgm:pt>
    <dgm:pt modelId="{FB72BA81-500E-43F1-B6D2-46B651DAADAE}" type="parTrans" cxnId="{910B7FE1-0691-4302-B58F-CF5426E9361E}">
      <dgm:prSet/>
      <dgm:spPr/>
      <dgm:t>
        <a:bodyPr/>
        <a:lstStyle/>
        <a:p>
          <a:endParaRPr lang="en-US"/>
        </a:p>
      </dgm:t>
    </dgm:pt>
    <dgm:pt modelId="{81C1E72C-C450-4444-BA6F-0C3A083D752C}" type="sibTrans" cxnId="{910B7FE1-0691-4302-B58F-CF5426E9361E}">
      <dgm:prSet/>
      <dgm:spPr/>
      <dgm:t>
        <a:bodyPr/>
        <a:lstStyle/>
        <a:p>
          <a:endParaRPr lang="en-US"/>
        </a:p>
      </dgm:t>
    </dgm:pt>
    <dgm:pt modelId="{9457FD55-C595-427F-8701-721F865FEE56}">
      <dgm:prSet/>
      <dgm:spPr/>
      <dgm:t>
        <a:bodyPr/>
        <a:lstStyle/>
        <a:p>
          <a:r>
            <a:rPr lang="en-US"/>
            <a:t>Disability Services and Academic Accommodations</a:t>
          </a:r>
        </a:p>
      </dgm:t>
    </dgm:pt>
    <dgm:pt modelId="{DBF7B8FA-E5F0-43A3-A523-8AFE8735D0BA}" type="parTrans" cxnId="{78D8808B-0499-4A75-B7A7-8D64A688E10F}">
      <dgm:prSet/>
      <dgm:spPr/>
      <dgm:t>
        <a:bodyPr/>
        <a:lstStyle/>
        <a:p>
          <a:endParaRPr lang="en-US"/>
        </a:p>
      </dgm:t>
    </dgm:pt>
    <dgm:pt modelId="{6E79EAB7-89B9-4D93-93E3-3CCB8479DF3E}" type="sibTrans" cxnId="{78D8808B-0499-4A75-B7A7-8D64A688E10F}">
      <dgm:prSet/>
      <dgm:spPr/>
      <dgm:t>
        <a:bodyPr/>
        <a:lstStyle/>
        <a:p>
          <a:endParaRPr lang="en-US"/>
        </a:p>
      </dgm:t>
    </dgm:pt>
    <dgm:pt modelId="{4F649520-7C9A-4443-94B9-7C4AFBDE966E}">
      <dgm:prSet/>
      <dgm:spPr/>
      <dgm:t>
        <a:bodyPr/>
        <a:lstStyle/>
        <a:p>
          <a:r>
            <a:rPr lang="en-US"/>
            <a:t>Work Prep:</a:t>
          </a:r>
        </a:p>
      </dgm:t>
    </dgm:pt>
    <dgm:pt modelId="{E30A88CF-2138-4180-BEA0-7038DD21D365}" type="parTrans" cxnId="{DCE8123A-7CF1-438C-9370-B566CE9C44C5}">
      <dgm:prSet/>
      <dgm:spPr/>
      <dgm:t>
        <a:bodyPr/>
        <a:lstStyle/>
        <a:p>
          <a:endParaRPr lang="en-US"/>
        </a:p>
      </dgm:t>
    </dgm:pt>
    <dgm:pt modelId="{ED5D4F63-12C9-4648-930D-5287A77E43BD}" type="sibTrans" cxnId="{DCE8123A-7CF1-438C-9370-B566CE9C44C5}">
      <dgm:prSet/>
      <dgm:spPr/>
      <dgm:t>
        <a:bodyPr/>
        <a:lstStyle/>
        <a:p>
          <a:endParaRPr lang="en-US"/>
        </a:p>
      </dgm:t>
    </dgm:pt>
    <dgm:pt modelId="{D92ED14E-3282-48DA-8AC0-B0B7882C90AF}">
      <dgm:prSet/>
      <dgm:spPr/>
      <dgm:t>
        <a:bodyPr/>
        <a:lstStyle/>
        <a:p>
          <a:r>
            <a:rPr lang="en-US"/>
            <a:t>Your Network and Elevator Pitch</a:t>
          </a:r>
        </a:p>
      </dgm:t>
    </dgm:pt>
    <dgm:pt modelId="{A2A96C65-7F0C-4A9B-B94F-DFBF71FC666C}" type="parTrans" cxnId="{C9A80370-0D74-41EF-8DB3-DF3FAF70F3B6}">
      <dgm:prSet/>
      <dgm:spPr/>
      <dgm:t>
        <a:bodyPr/>
        <a:lstStyle/>
        <a:p>
          <a:endParaRPr lang="en-US"/>
        </a:p>
      </dgm:t>
    </dgm:pt>
    <dgm:pt modelId="{94F1C686-34AF-4464-BE66-D8C7A2D66B50}" type="sibTrans" cxnId="{C9A80370-0D74-41EF-8DB3-DF3FAF70F3B6}">
      <dgm:prSet/>
      <dgm:spPr/>
      <dgm:t>
        <a:bodyPr/>
        <a:lstStyle/>
        <a:p>
          <a:endParaRPr lang="en-US"/>
        </a:p>
      </dgm:t>
    </dgm:pt>
    <dgm:pt modelId="{6EEE2920-5F3D-4B5A-9401-71BBD7690010}">
      <dgm:prSet/>
      <dgm:spPr/>
      <dgm:t>
        <a:bodyPr/>
        <a:lstStyle/>
        <a:p>
          <a:r>
            <a:rPr lang="en-US"/>
            <a:t>Creating a Work Plan</a:t>
          </a:r>
        </a:p>
      </dgm:t>
    </dgm:pt>
    <dgm:pt modelId="{7B32E122-6D8A-48D5-BAC6-C019E4FC9BEA}" type="parTrans" cxnId="{6C3CBD00-5783-4A52-A98A-2A28B71ACC92}">
      <dgm:prSet/>
      <dgm:spPr/>
      <dgm:t>
        <a:bodyPr/>
        <a:lstStyle/>
        <a:p>
          <a:endParaRPr lang="en-US"/>
        </a:p>
      </dgm:t>
    </dgm:pt>
    <dgm:pt modelId="{071EAB83-0333-4A82-BEA4-C6776A8740A4}" type="sibTrans" cxnId="{6C3CBD00-5783-4A52-A98A-2A28B71ACC92}">
      <dgm:prSet/>
      <dgm:spPr/>
      <dgm:t>
        <a:bodyPr/>
        <a:lstStyle/>
        <a:p>
          <a:endParaRPr lang="en-US"/>
        </a:p>
      </dgm:t>
    </dgm:pt>
    <dgm:pt modelId="{A1B45ECA-6FB5-456C-8E0D-779EF3051E01}" type="pres">
      <dgm:prSet presAssocID="{33D46A7F-44EB-473A-94C1-BEAA00F396F7}" presName="Name0" presStyleCnt="0">
        <dgm:presLayoutVars>
          <dgm:dir/>
          <dgm:animLvl val="lvl"/>
          <dgm:resizeHandles val="exact"/>
        </dgm:presLayoutVars>
      </dgm:prSet>
      <dgm:spPr/>
    </dgm:pt>
    <dgm:pt modelId="{A71CA6B0-82ED-43B5-BE13-05C434F52DB1}" type="pres">
      <dgm:prSet presAssocID="{6B776ADE-99D2-4716-AF3E-2E923763CDE5}" presName="composite" presStyleCnt="0"/>
      <dgm:spPr/>
    </dgm:pt>
    <dgm:pt modelId="{1446228F-59E2-4ABE-B0A8-C44D3722AAF7}" type="pres">
      <dgm:prSet presAssocID="{6B776ADE-99D2-4716-AF3E-2E923763CDE5}" presName="parTx" presStyleLbl="alignNode1" presStyleIdx="0" presStyleCnt="3">
        <dgm:presLayoutVars>
          <dgm:chMax val="0"/>
          <dgm:chPref val="0"/>
          <dgm:bulletEnabled val="1"/>
        </dgm:presLayoutVars>
      </dgm:prSet>
      <dgm:spPr/>
    </dgm:pt>
    <dgm:pt modelId="{F01EE0C0-881B-4427-A9DA-0CE853000D2B}" type="pres">
      <dgm:prSet presAssocID="{6B776ADE-99D2-4716-AF3E-2E923763CDE5}" presName="desTx" presStyleLbl="alignAccFollowNode1" presStyleIdx="0" presStyleCnt="3">
        <dgm:presLayoutVars>
          <dgm:bulletEnabled val="1"/>
        </dgm:presLayoutVars>
      </dgm:prSet>
      <dgm:spPr/>
    </dgm:pt>
    <dgm:pt modelId="{928E8289-5C7A-428C-BA5F-18E93B7A408D}" type="pres">
      <dgm:prSet presAssocID="{1AD4EA9B-798C-4134-B581-8ED4D30D1AFF}" presName="space" presStyleCnt="0"/>
      <dgm:spPr/>
    </dgm:pt>
    <dgm:pt modelId="{95043761-1F26-47CB-B4AA-DBD6E2D271BC}" type="pres">
      <dgm:prSet presAssocID="{3E1A16C1-DDF8-4C0D-B766-5D44477FD7C6}" presName="composite" presStyleCnt="0"/>
      <dgm:spPr/>
    </dgm:pt>
    <dgm:pt modelId="{2CFC366C-1C3D-43DD-A1C7-5D024BD89208}" type="pres">
      <dgm:prSet presAssocID="{3E1A16C1-DDF8-4C0D-B766-5D44477FD7C6}" presName="parTx" presStyleLbl="alignNode1" presStyleIdx="1" presStyleCnt="3">
        <dgm:presLayoutVars>
          <dgm:chMax val="0"/>
          <dgm:chPref val="0"/>
          <dgm:bulletEnabled val="1"/>
        </dgm:presLayoutVars>
      </dgm:prSet>
      <dgm:spPr/>
    </dgm:pt>
    <dgm:pt modelId="{E7244328-30D4-4781-826F-80AD5BFA4412}" type="pres">
      <dgm:prSet presAssocID="{3E1A16C1-DDF8-4C0D-B766-5D44477FD7C6}" presName="desTx" presStyleLbl="alignAccFollowNode1" presStyleIdx="1" presStyleCnt="3">
        <dgm:presLayoutVars>
          <dgm:bulletEnabled val="1"/>
        </dgm:presLayoutVars>
      </dgm:prSet>
      <dgm:spPr/>
    </dgm:pt>
    <dgm:pt modelId="{2EA3E05F-89AF-49DB-805D-ED9A9B731096}" type="pres">
      <dgm:prSet presAssocID="{A7F942D3-93BD-4539-AE11-B9C5EFC36433}" presName="space" presStyleCnt="0"/>
      <dgm:spPr/>
    </dgm:pt>
    <dgm:pt modelId="{A38F8F97-259A-4779-841D-E3ACB6384254}" type="pres">
      <dgm:prSet presAssocID="{4F649520-7C9A-4443-94B9-7C4AFBDE966E}" presName="composite" presStyleCnt="0"/>
      <dgm:spPr/>
    </dgm:pt>
    <dgm:pt modelId="{96EB4656-A336-4B70-99DF-CAE2ADB69F49}" type="pres">
      <dgm:prSet presAssocID="{4F649520-7C9A-4443-94B9-7C4AFBDE966E}" presName="parTx" presStyleLbl="alignNode1" presStyleIdx="2" presStyleCnt="3">
        <dgm:presLayoutVars>
          <dgm:chMax val="0"/>
          <dgm:chPref val="0"/>
          <dgm:bulletEnabled val="1"/>
        </dgm:presLayoutVars>
      </dgm:prSet>
      <dgm:spPr/>
    </dgm:pt>
    <dgm:pt modelId="{6ADDA837-39F2-424D-8FF6-D228C56B0A37}" type="pres">
      <dgm:prSet presAssocID="{4F649520-7C9A-4443-94B9-7C4AFBDE966E}" presName="desTx" presStyleLbl="alignAccFollowNode1" presStyleIdx="2" presStyleCnt="3">
        <dgm:presLayoutVars>
          <dgm:bulletEnabled val="1"/>
        </dgm:presLayoutVars>
      </dgm:prSet>
      <dgm:spPr/>
    </dgm:pt>
  </dgm:ptLst>
  <dgm:cxnLst>
    <dgm:cxn modelId="{6C3CBD00-5783-4A52-A98A-2A28B71ACC92}" srcId="{4F649520-7C9A-4443-94B9-7C4AFBDE966E}" destId="{6EEE2920-5F3D-4B5A-9401-71BBD7690010}" srcOrd="1" destOrd="0" parTransId="{7B32E122-6D8A-48D5-BAC6-C019E4FC9BEA}" sibTransId="{071EAB83-0333-4A82-BEA4-C6776A8740A4}"/>
    <dgm:cxn modelId="{0ABE6E03-741B-4D1B-9D87-7C73417CCD5C}" type="presOf" srcId="{AA952D18-2FDF-4B89-A18D-CE3E7959CE93}" destId="{F01EE0C0-881B-4427-A9DA-0CE853000D2B}" srcOrd="0" destOrd="1" presId="urn:microsoft.com/office/officeart/2005/8/layout/hList1"/>
    <dgm:cxn modelId="{FC562320-377F-44C9-B80D-9BDFB4B0BFAC}" type="presOf" srcId="{D92ED14E-3282-48DA-8AC0-B0B7882C90AF}" destId="{6ADDA837-39F2-424D-8FF6-D228C56B0A37}" srcOrd="0" destOrd="0" presId="urn:microsoft.com/office/officeart/2005/8/layout/hList1"/>
    <dgm:cxn modelId="{DCE8123A-7CF1-438C-9370-B566CE9C44C5}" srcId="{33D46A7F-44EB-473A-94C1-BEAA00F396F7}" destId="{4F649520-7C9A-4443-94B9-7C4AFBDE966E}" srcOrd="2" destOrd="0" parTransId="{E30A88CF-2138-4180-BEA0-7038DD21D365}" sibTransId="{ED5D4F63-12C9-4648-930D-5287A77E43BD}"/>
    <dgm:cxn modelId="{B525E240-0D52-481E-9285-939C182E71BA}" srcId="{6B776ADE-99D2-4716-AF3E-2E923763CDE5}" destId="{AA952D18-2FDF-4B89-A18D-CE3E7959CE93}" srcOrd="1" destOrd="0" parTransId="{E85DE3C2-E62E-4681-B008-B6CA29922B0D}" sibTransId="{0B367120-5130-4D67-80CF-F0980A8D662B}"/>
    <dgm:cxn modelId="{69B96941-C2BB-4BAB-8F91-F6DF34F2A8D0}" type="presOf" srcId="{4B4EB582-72D9-4CFA-BEEB-5D5F18E596F8}" destId="{E7244328-30D4-4781-826F-80AD5BFA4412}" srcOrd="0" destOrd="0" presId="urn:microsoft.com/office/officeart/2005/8/layout/hList1"/>
    <dgm:cxn modelId="{1FA5CD43-DC98-4F93-ACFC-7AFC9C257785}" srcId="{6B776ADE-99D2-4716-AF3E-2E923763CDE5}" destId="{758199F4-05C9-4C52-A0C7-17F17BCF4AE8}" srcOrd="0" destOrd="0" parTransId="{66D3715D-6E84-4C7A-A237-7E14CE640D6E}" sibTransId="{AA478B51-CB16-4CC4-84F2-36DDCFF1F510}"/>
    <dgm:cxn modelId="{1437C550-9DF2-468D-AD61-6282D7D786B1}" type="presOf" srcId="{9457FD55-C595-427F-8701-721F865FEE56}" destId="{E7244328-30D4-4781-826F-80AD5BFA4412}" srcOrd="0" destOrd="1" presId="urn:microsoft.com/office/officeart/2005/8/layout/hList1"/>
    <dgm:cxn modelId="{4F26C057-04E4-48CF-BC4D-7551EB8885EC}" type="presOf" srcId="{3E1A16C1-DDF8-4C0D-B766-5D44477FD7C6}" destId="{2CFC366C-1C3D-43DD-A1C7-5D024BD89208}" srcOrd="0" destOrd="0" presId="urn:microsoft.com/office/officeart/2005/8/layout/hList1"/>
    <dgm:cxn modelId="{388A2D69-2A99-4C0E-A273-A5F54CC07407}" type="presOf" srcId="{33D46A7F-44EB-473A-94C1-BEAA00F396F7}" destId="{A1B45ECA-6FB5-456C-8E0D-779EF3051E01}" srcOrd="0" destOrd="0" presId="urn:microsoft.com/office/officeart/2005/8/layout/hList1"/>
    <dgm:cxn modelId="{CC7B376A-4FD8-454F-8E5B-1B4C42E98CA6}" type="presOf" srcId="{4F649520-7C9A-4443-94B9-7C4AFBDE966E}" destId="{96EB4656-A336-4B70-99DF-CAE2ADB69F49}" srcOrd="0" destOrd="0" presId="urn:microsoft.com/office/officeart/2005/8/layout/hList1"/>
    <dgm:cxn modelId="{C9A80370-0D74-41EF-8DB3-DF3FAF70F3B6}" srcId="{4F649520-7C9A-4443-94B9-7C4AFBDE966E}" destId="{D92ED14E-3282-48DA-8AC0-B0B7882C90AF}" srcOrd="0" destOrd="0" parTransId="{A2A96C65-7F0C-4A9B-B94F-DFBF71FC666C}" sibTransId="{94F1C686-34AF-4464-BE66-D8C7A2D66B50}"/>
    <dgm:cxn modelId="{6A85A281-103D-4A04-AE27-721D82A4FFE9}" type="presOf" srcId="{6EEE2920-5F3D-4B5A-9401-71BBD7690010}" destId="{6ADDA837-39F2-424D-8FF6-D228C56B0A37}" srcOrd="0" destOrd="1" presId="urn:microsoft.com/office/officeart/2005/8/layout/hList1"/>
    <dgm:cxn modelId="{78D8808B-0499-4A75-B7A7-8D64A688E10F}" srcId="{3E1A16C1-DDF8-4C0D-B766-5D44477FD7C6}" destId="{9457FD55-C595-427F-8701-721F865FEE56}" srcOrd="1" destOrd="0" parTransId="{DBF7B8FA-E5F0-43A3-A523-8AFE8735D0BA}" sibTransId="{6E79EAB7-89B9-4D93-93E3-3CCB8479DF3E}"/>
    <dgm:cxn modelId="{B50483AA-1E34-4DD0-9E00-E6C28002ED49}" srcId="{33D46A7F-44EB-473A-94C1-BEAA00F396F7}" destId="{6B776ADE-99D2-4716-AF3E-2E923763CDE5}" srcOrd="0" destOrd="0" parTransId="{DBBD23E5-6D1E-4DDA-AF58-7A4F57F49FD7}" sibTransId="{1AD4EA9B-798C-4134-B581-8ED4D30D1AFF}"/>
    <dgm:cxn modelId="{7D8D31B6-6214-4CD8-BEC8-130B2926D58C}" srcId="{33D46A7F-44EB-473A-94C1-BEAA00F396F7}" destId="{3E1A16C1-DDF8-4C0D-B766-5D44477FD7C6}" srcOrd="1" destOrd="0" parTransId="{67CD44A2-4B01-4A5F-8FCE-3174B6833222}" sibTransId="{A7F942D3-93BD-4539-AE11-B9C5EFC36433}"/>
    <dgm:cxn modelId="{84C9E7C5-CFC2-46FE-BBCA-22AEA35531D3}" type="presOf" srcId="{6B776ADE-99D2-4716-AF3E-2E923763CDE5}" destId="{1446228F-59E2-4ABE-B0A8-C44D3722AAF7}" srcOrd="0" destOrd="0" presId="urn:microsoft.com/office/officeart/2005/8/layout/hList1"/>
    <dgm:cxn modelId="{A81719E1-27C5-4952-B9A3-A6E4221CA941}" type="presOf" srcId="{758199F4-05C9-4C52-A0C7-17F17BCF4AE8}" destId="{F01EE0C0-881B-4427-A9DA-0CE853000D2B}" srcOrd="0" destOrd="0" presId="urn:microsoft.com/office/officeart/2005/8/layout/hList1"/>
    <dgm:cxn modelId="{910B7FE1-0691-4302-B58F-CF5426E9361E}" srcId="{3E1A16C1-DDF8-4C0D-B766-5D44477FD7C6}" destId="{4B4EB582-72D9-4CFA-BEEB-5D5F18E596F8}" srcOrd="0" destOrd="0" parTransId="{FB72BA81-500E-43F1-B6D2-46B651DAADAE}" sibTransId="{81C1E72C-C450-4444-BA6F-0C3A083D752C}"/>
    <dgm:cxn modelId="{59C71184-FCA1-43C7-ADC7-4C28CEB0580D}" type="presParOf" srcId="{A1B45ECA-6FB5-456C-8E0D-779EF3051E01}" destId="{A71CA6B0-82ED-43B5-BE13-05C434F52DB1}" srcOrd="0" destOrd="0" presId="urn:microsoft.com/office/officeart/2005/8/layout/hList1"/>
    <dgm:cxn modelId="{4A99EDEB-2434-483A-81B4-F0952C63C84F}" type="presParOf" srcId="{A71CA6B0-82ED-43B5-BE13-05C434F52DB1}" destId="{1446228F-59E2-4ABE-B0A8-C44D3722AAF7}" srcOrd="0" destOrd="0" presId="urn:microsoft.com/office/officeart/2005/8/layout/hList1"/>
    <dgm:cxn modelId="{6EB3DB5E-182A-42E1-A982-C17CD1BCF431}" type="presParOf" srcId="{A71CA6B0-82ED-43B5-BE13-05C434F52DB1}" destId="{F01EE0C0-881B-4427-A9DA-0CE853000D2B}" srcOrd="1" destOrd="0" presId="urn:microsoft.com/office/officeart/2005/8/layout/hList1"/>
    <dgm:cxn modelId="{B05E8513-B8D6-42AC-8072-62F0DD503678}" type="presParOf" srcId="{A1B45ECA-6FB5-456C-8E0D-779EF3051E01}" destId="{928E8289-5C7A-428C-BA5F-18E93B7A408D}" srcOrd="1" destOrd="0" presId="urn:microsoft.com/office/officeart/2005/8/layout/hList1"/>
    <dgm:cxn modelId="{A886CCAA-CBD3-4603-A848-9C833D2711E3}" type="presParOf" srcId="{A1B45ECA-6FB5-456C-8E0D-779EF3051E01}" destId="{95043761-1F26-47CB-B4AA-DBD6E2D271BC}" srcOrd="2" destOrd="0" presId="urn:microsoft.com/office/officeart/2005/8/layout/hList1"/>
    <dgm:cxn modelId="{701099CF-8CA4-4A47-8ADC-FC7B942D2811}" type="presParOf" srcId="{95043761-1F26-47CB-B4AA-DBD6E2D271BC}" destId="{2CFC366C-1C3D-43DD-A1C7-5D024BD89208}" srcOrd="0" destOrd="0" presId="urn:microsoft.com/office/officeart/2005/8/layout/hList1"/>
    <dgm:cxn modelId="{038A1295-FD65-4142-93AE-B876DE259CB2}" type="presParOf" srcId="{95043761-1F26-47CB-B4AA-DBD6E2D271BC}" destId="{E7244328-30D4-4781-826F-80AD5BFA4412}" srcOrd="1" destOrd="0" presId="urn:microsoft.com/office/officeart/2005/8/layout/hList1"/>
    <dgm:cxn modelId="{05D2AFDC-7E38-4D43-85DE-70A17E4D3D2F}" type="presParOf" srcId="{A1B45ECA-6FB5-456C-8E0D-779EF3051E01}" destId="{2EA3E05F-89AF-49DB-805D-ED9A9B731096}" srcOrd="3" destOrd="0" presId="urn:microsoft.com/office/officeart/2005/8/layout/hList1"/>
    <dgm:cxn modelId="{B7F8C11B-DC9A-4821-81AC-5568A9E246BB}" type="presParOf" srcId="{A1B45ECA-6FB5-456C-8E0D-779EF3051E01}" destId="{A38F8F97-259A-4779-841D-E3ACB6384254}" srcOrd="4" destOrd="0" presId="urn:microsoft.com/office/officeart/2005/8/layout/hList1"/>
    <dgm:cxn modelId="{994F295B-F363-44BB-88C8-EDCB0CE83A6B}" type="presParOf" srcId="{A38F8F97-259A-4779-841D-E3ACB6384254}" destId="{96EB4656-A336-4B70-99DF-CAE2ADB69F49}" srcOrd="0" destOrd="0" presId="urn:microsoft.com/office/officeart/2005/8/layout/hList1"/>
    <dgm:cxn modelId="{022B3B37-BA42-44E4-BD64-2E1F6241725A}" type="presParOf" srcId="{A38F8F97-259A-4779-841D-E3ACB6384254}" destId="{6ADDA837-39F2-424D-8FF6-D228C56B0A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FCF4C-A80A-493E-ACA8-1B3A626E8A80}" type="doc">
      <dgm:prSet loTypeId="urn:microsoft.com/office/officeart/2005/8/layout/vList6" loCatId="list" qsTypeId="urn:microsoft.com/office/officeart/2005/8/quickstyle/3d1" qsCatId="3D" csTypeId="urn:microsoft.com/office/officeart/2005/8/colors/colorful4" csCatId="colorful" phldr="1"/>
      <dgm:spPr/>
      <dgm:t>
        <a:bodyPr/>
        <a:lstStyle/>
        <a:p>
          <a:endParaRPr lang="en-US"/>
        </a:p>
      </dgm:t>
    </dgm:pt>
    <dgm:pt modelId="{8119A6C8-7BD4-47BE-BE0E-6C0CAA33DC80}">
      <dgm:prSet phldrT="[Text]" custT="1"/>
      <dgm:spPr/>
      <dgm:t>
        <a:bodyPr/>
        <a:lstStyle/>
        <a:p>
          <a:r>
            <a:rPr lang="en-US" sz="1800" dirty="0"/>
            <a:t>Scoping Review</a:t>
          </a:r>
        </a:p>
      </dgm:t>
    </dgm:pt>
    <dgm:pt modelId="{BE84B128-D301-46A7-9842-CE570A4D9AB6}" type="parTrans" cxnId="{6BC30A38-B6AA-4E8B-B1D6-061CB6B6594F}">
      <dgm:prSet/>
      <dgm:spPr/>
      <dgm:t>
        <a:bodyPr/>
        <a:lstStyle/>
        <a:p>
          <a:endParaRPr lang="en-US"/>
        </a:p>
      </dgm:t>
    </dgm:pt>
    <dgm:pt modelId="{74247531-893C-4906-A6D0-559E0DCAF8CC}" type="sibTrans" cxnId="{6BC30A38-B6AA-4E8B-B1D6-061CB6B6594F}">
      <dgm:prSet/>
      <dgm:spPr/>
      <dgm:t>
        <a:bodyPr/>
        <a:lstStyle/>
        <a:p>
          <a:endParaRPr lang="en-US"/>
        </a:p>
      </dgm:t>
    </dgm:pt>
    <dgm:pt modelId="{9A542C0A-A6AE-49BA-AB91-1B283FD5ECEF}">
      <dgm:prSet phldrT="[Text]" custT="1"/>
      <dgm:spPr/>
      <dgm:t>
        <a:bodyPr/>
        <a:lstStyle/>
        <a:p>
          <a:r>
            <a:rPr lang="en-US" sz="1600"/>
            <a:t>Survey of Innovative Practices</a:t>
          </a:r>
          <a:endParaRPr lang="en-US" sz="1600" dirty="0"/>
        </a:p>
      </dgm:t>
    </dgm:pt>
    <dgm:pt modelId="{D517024E-E620-4D3F-B772-E57607207753}" type="parTrans" cxnId="{3E46B000-9DCF-4EC4-8BF3-C4CEE7C35CA2}">
      <dgm:prSet/>
      <dgm:spPr/>
      <dgm:t>
        <a:bodyPr/>
        <a:lstStyle/>
        <a:p>
          <a:endParaRPr lang="en-US"/>
        </a:p>
      </dgm:t>
    </dgm:pt>
    <dgm:pt modelId="{E10CACFE-C322-4061-8EBC-F0A617B9BFAE}" type="sibTrans" cxnId="{3E46B000-9DCF-4EC4-8BF3-C4CEE7C35CA2}">
      <dgm:prSet/>
      <dgm:spPr/>
      <dgm:t>
        <a:bodyPr/>
        <a:lstStyle/>
        <a:p>
          <a:endParaRPr lang="en-US"/>
        </a:p>
      </dgm:t>
    </dgm:pt>
    <dgm:pt modelId="{D1DF7B36-56DE-47C5-8616-8C9C4A32479D}">
      <dgm:prSet custT="1"/>
      <dgm:spPr/>
      <dgm:t>
        <a:bodyPr/>
        <a:lstStyle/>
        <a:p>
          <a:r>
            <a:rPr lang="en-US" sz="1600"/>
            <a:t>Qualitative Interviews</a:t>
          </a:r>
          <a:endParaRPr lang="en-US" sz="1600" dirty="0"/>
        </a:p>
      </dgm:t>
    </dgm:pt>
    <dgm:pt modelId="{4211E6AF-9075-40CA-BCD0-439C384BDC95}" type="parTrans" cxnId="{51F87C26-A516-44F3-8642-AEF8D3AD5199}">
      <dgm:prSet/>
      <dgm:spPr/>
      <dgm:t>
        <a:bodyPr/>
        <a:lstStyle/>
        <a:p>
          <a:endParaRPr lang="en-US"/>
        </a:p>
      </dgm:t>
    </dgm:pt>
    <dgm:pt modelId="{A7CA9992-04F9-4ED0-98F6-38A31DE9CC6E}" type="sibTrans" cxnId="{51F87C26-A516-44F3-8642-AEF8D3AD5199}">
      <dgm:prSet/>
      <dgm:spPr/>
      <dgm:t>
        <a:bodyPr/>
        <a:lstStyle/>
        <a:p>
          <a:endParaRPr lang="en-US"/>
        </a:p>
      </dgm:t>
    </dgm:pt>
    <dgm:pt modelId="{26B290CE-CADC-4B60-BB49-393739A5BE7A}" type="pres">
      <dgm:prSet presAssocID="{30CFCF4C-A80A-493E-ACA8-1B3A626E8A80}" presName="Name0" presStyleCnt="0">
        <dgm:presLayoutVars>
          <dgm:dir/>
          <dgm:animLvl val="lvl"/>
          <dgm:resizeHandles/>
        </dgm:presLayoutVars>
      </dgm:prSet>
      <dgm:spPr/>
    </dgm:pt>
    <dgm:pt modelId="{7FA595CB-49E3-4C4A-A41C-84D56CDFBFC7}" type="pres">
      <dgm:prSet presAssocID="{8119A6C8-7BD4-47BE-BE0E-6C0CAA33DC80}" presName="linNode" presStyleCnt="0"/>
      <dgm:spPr/>
    </dgm:pt>
    <dgm:pt modelId="{C7C2DB0D-9A9F-470A-A7D5-BE59A7BC9615}" type="pres">
      <dgm:prSet presAssocID="{8119A6C8-7BD4-47BE-BE0E-6C0CAA33DC80}" presName="parentShp" presStyleLbl="node1" presStyleIdx="0" presStyleCnt="3" custScaleX="177309">
        <dgm:presLayoutVars>
          <dgm:bulletEnabled val="1"/>
        </dgm:presLayoutVars>
      </dgm:prSet>
      <dgm:spPr/>
    </dgm:pt>
    <dgm:pt modelId="{9842FB28-0C83-4057-8EF6-F070EC2D8EEC}" type="pres">
      <dgm:prSet presAssocID="{8119A6C8-7BD4-47BE-BE0E-6C0CAA33DC80}" presName="childShp" presStyleLbl="bgAccFollowNode1" presStyleIdx="0" presStyleCnt="3" custAng="1302056" custScaleY="37022">
        <dgm:presLayoutVars>
          <dgm:bulletEnabled val="1"/>
        </dgm:presLayoutVars>
      </dgm:prSet>
      <dgm:spPr/>
    </dgm:pt>
    <dgm:pt modelId="{054E3A8B-75A6-45CE-BDF8-F1948643DB55}" type="pres">
      <dgm:prSet presAssocID="{74247531-893C-4906-A6D0-559E0DCAF8CC}" presName="spacing" presStyleCnt="0"/>
      <dgm:spPr/>
    </dgm:pt>
    <dgm:pt modelId="{FEE53E3C-354B-4099-902C-717221C6BD7E}" type="pres">
      <dgm:prSet presAssocID="{9A542C0A-A6AE-49BA-AB91-1B283FD5ECEF}" presName="linNode" presStyleCnt="0"/>
      <dgm:spPr/>
    </dgm:pt>
    <dgm:pt modelId="{53E04F91-1D67-48F1-878B-45478CE467CB}" type="pres">
      <dgm:prSet presAssocID="{9A542C0A-A6AE-49BA-AB91-1B283FD5ECEF}" presName="parentShp" presStyleLbl="node1" presStyleIdx="1" presStyleCnt="3" custScaleX="189116">
        <dgm:presLayoutVars>
          <dgm:bulletEnabled val="1"/>
        </dgm:presLayoutVars>
      </dgm:prSet>
      <dgm:spPr/>
    </dgm:pt>
    <dgm:pt modelId="{591B3BF7-F842-43A6-9E13-CCCF8685BB9E}" type="pres">
      <dgm:prSet presAssocID="{9A542C0A-A6AE-49BA-AB91-1B283FD5ECEF}" presName="childShp" presStyleLbl="bgAccFollowNode1" presStyleIdx="1" presStyleCnt="3" custScaleY="44691">
        <dgm:presLayoutVars>
          <dgm:bulletEnabled val="1"/>
        </dgm:presLayoutVars>
      </dgm:prSet>
      <dgm:spPr/>
    </dgm:pt>
    <dgm:pt modelId="{66883A06-0296-4E45-BAE8-CC17B1D4CB78}" type="pres">
      <dgm:prSet presAssocID="{E10CACFE-C322-4061-8EBC-F0A617B9BFAE}" presName="spacing" presStyleCnt="0"/>
      <dgm:spPr/>
    </dgm:pt>
    <dgm:pt modelId="{D82F2816-8E0E-4E87-B31E-8E1A1B09A9F6}" type="pres">
      <dgm:prSet presAssocID="{D1DF7B36-56DE-47C5-8616-8C9C4A32479D}" presName="linNode" presStyleCnt="0"/>
      <dgm:spPr/>
    </dgm:pt>
    <dgm:pt modelId="{B83EDC8F-AB0F-4B1C-BB5D-43060F0BC94F}" type="pres">
      <dgm:prSet presAssocID="{D1DF7B36-56DE-47C5-8616-8C9C4A32479D}" presName="parentShp" presStyleLbl="node1" presStyleIdx="2" presStyleCnt="3" custScaleX="185714">
        <dgm:presLayoutVars>
          <dgm:bulletEnabled val="1"/>
        </dgm:presLayoutVars>
      </dgm:prSet>
      <dgm:spPr/>
    </dgm:pt>
    <dgm:pt modelId="{1ECDC1E2-F3CC-4B85-9CE3-9D3A3368C1A0}" type="pres">
      <dgm:prSet presAssocID="{D1DF7B36-56DE-47C5-8616-8C9C4A32479D}" presName="childShp" presStyleLbl="bgAccFollowNode1" presStyleIdx="2" presStyleCnt="3" custAng="20396729" custScaleY="42503">
        <dgm:presLayoutVars>
          <dgm:bulletEnabled val="1"/>
        </dgm:presLayoutVars>
      </dgm:prSet>
      <dgm:spPr/>
    </dgm:pt>
  </dgm:ptLst>
  <dgm:cxnLst>
    <dgm:cxn modelId="{3E46B000-9DCF-4EC4-8BF3-C4CEE7C35CA2}" srcId="{30CFCF4C-A80A-493E-ACA8-1B3A626E8A80}" destId="{9A542C0A-A6AE-49BA-AB91-1B283FD5ECEF}" srcOrd="1" destOrd="0" parTransId="{D517024E-E620-4D3F-B772-E57607207753}" sibTransId="{E10CACFE-C322-4061-8EBC-F0A617B9BFAE}"/>
    <dgm:cxn modelId="{85BC6F1A-133C-B34E-9350-B138F33DA01C}" type="presOf" srcId="{30CFCF4C-A80A-493E-ACA8-1B3A626E8A80}" destId="{26B290CE-CADC-4B60-BB49-393739A5BE7A}" srcOrd="0" destOrd="0" presId="urn:microsoft.com/office/officeart/2005/8/layout/vList6"/>
    <dgm:cxn modelId="{51F87C26-A516-44F3-8642-AEF8D3AD5199}" srcId="{30CFCF4C-A80A-493E-ACA8-1B3A626E8A80}" destId="{D1DF7B36-56DE-47C5-8616-8C9C4A32479D}" srcOrd="2" destOrd="0" parTransId="{4211E6AF-9075-40CA-BCD0-439C384BDC95}" sibTransId="{A7CA9992-04F9-4ED0-98F6-38A31DE9CC6E}"/>
    <dgm:cxn modelId="{D3B8B729-CC0E-194A-B344-AA92F17AE540}" type="presOf" srcId="{D1DF7B36-56DE-47C5-8616-8C9C4A32479D}" destId="{B83EDC8F-AB0F-4B1C-BB5D-43060F0BC94F}" srcOrd="0" destOrd="0" presId="urn:microsoft.com/office/officeart/2005/8/layout/vList6"/>
    <dgm:cxn modelId="{6BC30A38-B6AA-4E8B-B1D6-061CB6B6594F}" srcId="{30CFCF4C-A80A-493E-ACA8-1B3A626E8A80}" destId="{8119A6C8-7BD4-47BE-BE0E-6C0CAA33DC80}" srcOrd="0" destOrd="0" parTransId="{BE84B128-D301-46A7-9842-CE570A4D9AB6}" sibTransId="{74247531-893C-4906-A6D0-559E0DCAF8CC}"/>
    <dgm:cxn modelId="{B88F4588-5C10-2142-B0CD-2ED4CD910E88}" type="presOf" srcId="{9A542C0A-A6AE-49BA-AB91-1B283FD5ECEF}" destId="{53E04F91-1D67-48F1-878B-45478CE467CB}" srcOrd="0" destOrd="0" presId="urn:microsoft.com/office/officeart/2005/8/layout/vList6"/>
    <dgm:cxn modelId="{2C3B2E92-0C07-5F4A-8399-68245D2617AF}" type="presOf" srcId="{8119A6C8-7BD4-47BE-BE0E-6C0CAA33DC80}" destId="{C7C2DB0D-9A9F-470A-A7D5-BE59A7BC9615}" srcOrd="0" destOrd="0" presId="urn:microsoft.com/office/officeart/2005/8/layout/vList6"/>
    <dgm:cxn modelId="{31088C2C-8066-E840-985B-2035BE99AE71}" type="presParOf" srcId="{26B290CE-CADC-4B60-BB49-393739A5BE7A}" destId="{7FA595CB-49E3-4C4A-A41C-84D56CDFBFC7}" srcOrd="0" destOrd="0" presId="urn:microsoft.com/office/officeart/2005/8/layout/vList6"/>
    <dgm:cxn modelId="{4B389849-A41B-5540-BE63-DC17191D6425}" type="presParOf" srcId="{7FA595CB-49E3-4C4A-A41C-84D56CDFBFC7}" destId="{C7C2DB0D-9A9F-470A-A7D5-BE59A7BC9615}" srcOrd="0" destOrd="0" presId="urn:microsoft.com/office/officeart/2005/8/layout/vList6"/>
    <dgm:cxn modelId="{D0CD18A2-7963-0246-9308-2E96835EF41C}" type="presParOf" srcId="{7FA595CB-49E3-4C4A-A41C-84D56CDFBFC7}" destId="{9842FB28-0C83-4057-8EF6-F070EC2D8EEC}" srcOrd="1" destOrd="0" presId="urn:microsoft.com/office/officeart/2005/8/layout/vList6"/>
    <dgm:cxn modelId="{56936601-1580-6147-A2F2-F11717E9683B}" type="presParOf" srcId="{26B290CE-CADC-4B60-BB49-393739A5BE7A}" destId="{054E3A8B-75A6-45CE-BDF8-F1948643DB55}" srcOrd="1" destOrd="0" presId="urn:microsoft.com/office/officeart/2005/8/layout/vList6"/>
    <dgm:cxn modelId="{E9A19937-90CC-9344-9DC3-11C5BEB13C49}" type="presParOf" srcId="{26B290CE-CADC-4B60-BB49-393739A5BE7A}" destId="{FEE53E3C-354B-4099-902C-717221C6BD7E}" srcOrd="2" destOrd="0" presId="urn:microsoft.com/office/officeart/2005/8/layout/vList6"/>
    <dgm:cxn modelId="{ADEFF1DA-366A-7443-9AFD-6A01B152C1AB}" type="presParOf" srcId="{FEE53E3C-354B-4099-902C-717221C6BD7E}" destId="{53E04F91-1D67-48F1-878B-45478CE467CB}" srcOrd="0" destOrd="0" presId="urn:microsoft.com/office/officeart/2005/8/layout/vList6"/>
    <dgm:cxn modelId="{E0A1E9D5-AB01-1F48-B9B8-C479EC41A3EB}" type="presParOf" srcId="{FEE53E3C-354B-4099-902C-717221C6BD7E}" destId="{591B3BF7-F842-43A6-9E13-CCCF8685BB9E}" srcOrd="1" destOrd="0" presId="urn:microsoft.com/office/officeart/2005/8/layout/vList6"/>
    <dgm:cxn modelId="{38FBE3EA-6DEA-7A4A-9F33-81440053C1BA}" type="presParOf" srcId="{26B290CE-CADC-4B60-BB49-393739A5BE7A}" destId="{66883A06-0296-4E45-BAE8-CC17B1D4CB78}" srcOrd="3" destOrd="0" presId="urn:microsoft.com/office/officeart/2005/8/layout/vList6"/>
    <dgm:cxn modelId="{E4C246C1-0D4B-164C-BEC8-EA0475351FAA}" type="presParOf" srcId="{26B290CE-CADC-4B60-BB49-393739A5BE7A}" destId="{D82F2816-8E0E-4E87-B31E-8E1A1B09A9F6}" srcOrd="4" destOrd="0" presId="urn:microsoft.com/office/officeart/2005/8/layout/vList6"/>
    <dgm:cxn modelId="{1AFEE8C6-C20C-AE41-977A-67AF8B90C71A}" type="presParOf" srcId="{D82F2816-8E0E-4E87-B31E-8E1A1B09A9F6}" destId="{B83EDC8F-AB0F-4B1C-BB5D-43060F0BC94F}" srcOrd="0" destOrd="0" presId="urn:microsoft.com/office/officeart/2005/8/layout/vList6"/>
    <dgm:cxn modelId="{2C2662CB-1AE9-3D49-A4BB-6849F010865F}" type="presParOf" srcId="{D82F2816-8E0E-4E87-B31E-8E1A1B09A9F6}" destId="{1ECDC1E2-F3CC-4B85-9CE3-9D3A3368C1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DF97A-B05C-4CFA-A0B2-465F2FB9B8FA}" type="doc">
      <dgm:prSet loTypeId="urn:microsoft.com/office/officeart/2005/8/layout/bProcess2" loCatId="process" qsTypeId="urn:microsoft.com/office/officeart/2005/8/quickstyle/3d1" qsCatId="3D" csTypeId="urn:microsoft.com/office/officeart/2005/8/colors/accent2_3" csCatId="accent2" phldr="1"/>
      <dgm:spPr/>
      <dgm:t>
        <a:bodyPr/>
        <a:lstStyle/>
        <a:p>
          <a:endParaRPr lang="en-US"/>
        </a:p>
      </dgm:t>
    </dgm:pt>
    <dgm:pt modelId="{9C767EC8-4F6F-4C2A-875F-FF3A96EE9222}">
      <dgm:prSet phldrT="[Text]" custT="1"/>
      <dgm:spPr/>
      <dgm:t>
        <a:bodyPr/>
        <a:lstStyle/>
        <a:p>
          <a:r>
            <a:rPr lang="en-US" sz="1800" b="1" dirty="0">
              <a:effectLst>
                <a:outerShdw blurRad="38100" dist="38100" dir="2700000" algn="tl">
                  <a:srgbClr val="000000">
                    <a:alpha val="43137"/>
                  </a:srgbClr>
                </a:outerShdw>
              </a:effectLst>
            </a:rPr>
            <a:t>HYPE Development Meeting (Consensus Conference)</a:t>
          </a:r>
        </a:p>
      </dgm:t>
    </dgm:pt>
    <dgm:pt modelId="{9A4F81F2-5C88-446A-A7B4-262E22D30414}" type="sibTrans" cxnId="{FB7E793C-3129-4804-B957-E78F98E0B75F}">
      <dgm:prSet/>
      <dgm:spPr/>
      <dgm:t>
        <a:bodyPr/>
        <a:lstStyle/>
        <a:p>
          <a:endParaRPr lang="en-US"/>
        </a:p>
      </dgm:t>
    </dgm:pt>
    <dgm:pt modelId="{84E6E137-DB34-4B8F-808B-C7D5A69FAEC1}" type="parTrans" cxnId="{FB7E793C-3129-4804-B957-E78F98E0B75F}">
      <dgm:prSet/>
      <dgm:spPr/>
      <dgm:t>
        <a:bodyPr/>
        <a:lstStyle/>
        <a:p>
          <a:endParaRPr lang="en-US"/>
        </a:p>
      </dgm:t>
    </dgm:pt>
    <dgm:pt modelId="{36ABBBDF-B128-4C3D-B861-0C802BEB18F5}">
      <dgm:prSet custT="1"/>
      <dgm:spPr/>
      <dgm:t>
        <a:bodyPr/>
        <a:lstStyle/>
        <a:p>
          <a:r>
            <a:rPr lang="en-US" sz="3200" dirty="0">
              <a:effectLst>
                <a:outerShdw blurRad="38100" dist="38100" dir="2700000" algn="tl">
                  <a:srgbClr val="000000">
                    <a:alpha val="43137"/>
                  </a:srgbClr>
                </a:outerShdw>
              </a:effectLst>
            </a:rPr>
            <a:t>HYPE </a:t>
          </a:r>
          <a:r>
            <a:rPr lang="en-US" sz="2400" dirty="0">
              <a:effectLst>
                <a:outerShdw blurRad="38100" dist="38100" dir="2700000" algn="tl">
                  <a:srgbClr val="000000">
                    <a:alpha val="43137"/>
                  </a:srgbClr>
                </a:outerShdw>
              </a:effectLst>
            </a:rPr>
            <a:t>Manual &amp;                  Community of Practice</a:t>
          </a:r>
        </a:p>
      </dgm:t>
    </dgm:pt>
    <dgm:pt modelId="{C3E69C39-13A9-450C-B879-111969D1086F}" type="parTrans" cxnId="{F1B3774D-2948-40EC-8BCA-883A24E60455}">
      <dgm:prSet/>
      <dgm:spPr/>
      <dgm:t>
        <a:bodyPr/>
        <a:lstStyle/>
        <a:p>
          <a:endParaRPr lang="en-US"/>
        </a:p>
      </dgm:t>
    </dgm:pt>
    <dgm:pt modelId="{15546F7D-3E55-445B-A1CB-970341D03999}" type="sibTrans" cxnId="{F1B3774D-2948-40EC-8BCA-883A24E60455}">
      <dgm:prSet/>
      <dgm:spPr/>
      <dgm:t>
        <a:bodyPr/>
        <a:lstStyle/>
        <a:p>
          <a:endParaRPr lang="en-US"/>
        </a:p>
      </dgm:t>
    </dgm:pt>
    <dgm:pt modelId="{4D818DA1-A300-4046-81FC-F704FFB6B1DB}" type="pres">
      <dgm:prSet presAssocID="{44FDF97A-B05C-4CFA-A0B2-465F2FB9B8FA}" presName="diagram" presStyleCnt="0">
        <dgm:presLayoutVars>
          <dgm:dir/>
          <dgm:resizeHandles/>
        </dgm:presLayoutVars>
      </dgm:prSet>
      <dgm:spPr/>
    </dgm:pt>
    <dgm:pt modelId="{705D09BE-27CF-40D7-B720-A273D6EE0BCD}" type="pres">
      <dgm:prSet presAssocID="{9C767EC8-4F6F-4C2A-875F-FF3A96EE9222}" presName="firstNode" presStyleLbl="node1" presStyleIdx="0" presStyleCnt="2" custScaleX="178296" custScaleY="233435" custLinFactNeighborX="-2426" custLinFactNeighborY="-4606">
        <dgm:presLayoutVars>
          <dgm:bulletEnabled val="1"/>
        </dgm:presLayoutVars>
      </dgm:prSet>
      <dgm:spPr/>
    </dgm:pt>
    <dgm:pt modelId="{54860095-8FD3-4CC6-8F05-8D4A75700C6D}" type="pres">
      <dgm:prSet presAssocID="{9A4F81F2-5C88-446A-A7B4-262E22D30414}" presName="sibTrans" presStyleLbl="sibTrans2D1" presStyleIdx="0" presStyleCnt="1" custAng="15929278" custLinFactNeighborX="-13055" custLinFactNeighborY="-1462"/>
      <dgm:spPr>
        <a:prstGeom prst="rightArrow">
          <a:avLst/>
        </a:prstGeom>
      </dgm:spPr>
    </dgm:pt>
    <dgm:pt modelId="{C1E272A8-1F7B-4B1A-BE8B-BCB40316293E}" type="pres">
      <dgm:prSet presAssocID="{36ABBBDF-B128-4C3D-B861-0C802BEB18F5}" presName="lastNode" presStyleLbl="node1" presStyleIdx="1" presStyleCnt="2" custScaleX="149073" custScaleY="210095" custLinFactNeighborX="-1178" custLinFactNeighborY="-16276">
        <dgm:presLayoutVars>
          <dgm:bulletEnabled val="1"/>
        </dgm:presLayoutVars>
      </dgm:prSet>
      <dgm:spPr>
        <a:prstGeom prst="rect">
          <a:avLst/>
        </a:prstGeom>
      </dgm:spPr>
    </dgm:pt>
  </dgm:ptLst>
  <dgm:cxnLst>
    <dgm:cxn modelId="{41502105-0920-CB46-B0E9-3D300788CF5C}" type="presOf" srcId="{36ABBBDF-B128-4C3D-B861-0C802BEB18F5}" destId="{C1E272A8-1F7B-4B1A-BE8B-BCB40316293E}" srcOrd="0" destOrd="0" presId="urn:microsoft.com/office/officeart/2005/8/layout/bProcess2"/>
    <dgm:cxn modelId="{4ED6EB1A-8463-FB4B-81BC-F7B20F1E86BD}" type="presOf" srcId="{44FDF97A-B05C-4CFA-A0B2-465F2FB9B8FA}" destId="{4D818DA1-A300-4046-81FC-F704FFB6B1DB}" srcOrd="0" destOrd="0" presId="urn:microsoft.com/office/officeart/2005/8/layout/bProcess2"/>
    <dgm:cxn modelId="{FB7E793C-3129-4804-B957-E78F98E0B75F}" srcId="{44FDF97A-B05C-4CFA-A0B2-465F2FB9B8FA}" destId="{9C767EC8-4F6F-4C2A-875F-FF3A96EE9222}" srcOrd="0" destOrd="0" parTransId="{84E6E137-DB34-4B8F-808B-C7D5A69FAEC1}" sibTransId="{9A4F81F2-5C88-446A-A7B4-262E22D30414}"/>
    <dgm:cxn modelId="{F1B3774D-2948-40EC-8BCA-883A24E60455}" srcId="{44FDF97A-B05C-4CFA-A0B2-465F2FB9B8FA}" destId="{36ABBBDF-B128-4C3D-B861-0C802BEB18F5}" srcOrd="1" destOrd="0" parTransId="{C3E69C39-13A9-450C-B879-111969D1086F}" sibTransId="{15546F7D-3E55-445B-A1CB-970341D03999}"/>
    <dgm:cxn modelId="{BEEC768C-8CD1-FE4C-90CF-5BE907063467}" type="presOf" srcId="{9A4F81F2-5C88-446A-A7B4-262E22D30414}" destId="{54860095-8FD3-4CC6-8F05-8D4A75700C6D}" srcOrd="0" destOrd="0" presId="urn:microsoft.com/office/officeart/2005/8/layout/bProcess2"/>
    <dgm:cxn modelId="{D4786DBF-DDDF-7749-858A-894B264CBAF1}" type="presOf" srcId="{9C767EC8-4F6F-4C2A-875F-FF3A96EE9222}" destId="{705D09BE-27CF-40D7-B720-A273D6EE0BCD}" srcOrd="0" destOrd="0" presId="urn:microsoft.com/office/officeart/2005/8/layout/bProcess2"/>
    <dgm:cxn modelId="{50CC3055-5492-DA4F-A241-C7107A9D838D}" type="presParOf" srcId="{4D818DA1-A300-4046-81FC-F704FFB6B1DB}" destId="{705D09BE-27CF-40D7-B720-A273D6EE0BCD}" srcOrd="0" destOrd="0" presId="urn:microsoft.com/office/officeart/2005/8/layout/bProcess2"/>
    <dgm:cxn modelId="{0CFDDAAC-5538-5F40-A1EC-891BA8D891B6}" type="presParOf" srcId="{4D818DA1-A300-4046-81FC-F704FFB6B1DB}" destId="{54860095-8FD3-4CC6-8F05-8D4A75700C6D}" srcOrd="1" destOrd="0" presId="urn:microsoft.com/office/officeart/2005/8/layout/bProcess2"/>
    <dgm:cxn modelId="{67702B08-75C1-904B-ABAF-5AE354660284}" type="presParOf" srcId="{4D818DA1-A300-4046-81FC-F704FFB6B1DB}" destId="{C1E272A8-1F7B-4B1A-BE8B-BCB40316293E}" srcOrd="2" destOrd="0" presId="urn:microsoft.com/office/officeart/2005/8/layout/bProcess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F2A4B-EA23-0546-A362-CF05306DA945}" type="doc">
      <dgm:prSet loTypeId="urn:microsoft.com/office/officeart/2005/8/layout/vList6" loCatId="process" qsTypeId="urn:microsoft.com/office/officeart/2005/8/quickstyle/3D1" qsCatId="3D" csTypeId="urn:microsoft.com/office/officeart/2005/8/colors/accent2_2" csCatId="accent2" phldr="1"/>
      <dgm:spPr/>
      <dgm:t>
        <a:bodyPr/>
        <a:lstStyle/>
        <a:p>
          <a:endParaRPr lang="en-US"/>
        </a:p>
      </dgm:t>
    </dgm:pt>
    <dgm:pt modelId="{A1A2E48C-F035-3E4E-8742-BA5DC1A0C470}">
      <dgm:prSet phldrT="[Text]"/>
      <dgm:spPr/>
      <dgm:t>
        <a:bodyPr/>
        <a:lstStyle/>
        <a:p>
          <a:r>
            <a:rPr lang="en-US" dirty="0"/>
            <a:t>PAC</a:t>
          </a:r>
        </a:p>
      </dgm:t>
    </dgm:pt>
    <dgm:pt modelId="{A14A4800-8C0D-B844-818D-E65B2C7D110D}" type="parTrans" cxnId="{D94E2D9C-5F18-F44A-875B-3A8F3A1A4FE6}">
      <dgm:prSet/>
      <dgm:spPr/>
      <dgm:t>
        <a:bodyPr/>
        <a:lstStyle/>
        <a:p>
          <a:endParaRPr lang="en-US"/>
        </a:p>
      </dgm:t>
    </dgm:pt>
    <dgm:pt modelId="{26E614A7-58FD-7949-8448-FBA428C06A9B}" type="sibTrans" cxnId="{D94E2D9C-5F18-F44A-875B-3A8F3A1A4FE6}">
      <dgm:prSet/>
      <dgm:spPr/>
      <dgm:t>
        <a:bodyPr/>
        <a:lstStyle/>
        <a:p>
          <a:endParaRPr lang="en-US"/>
        </a:p>
      </dgm:t>
    </dgm:pt>
    <dgm:pt modelId="{7082CA4E-F383-984D-BBCD-9ABA1B8E2283}">
      <dgm:prSet phldrT="[Text]"/>
      <dgm:spPr/>
      <dgm:t>
        <a:bodyPr/>
        <a:lstStyle/>
        <a:p>
          <a:r>
            <a:rPr lang="en-US" dirty="0"/>
            <a:t>NAC</a:t>
          </a:r>
        </a:p>
      </dgm:t>
    </dgm:pt>
    <dgm:pt modelId="{19566C2E-0869-604C-9496-7E662C39B0E0}" type="parTrans" cxnId="{CF3789F0-17F6-5840-A231-F5AF01418DCD}">
      <dgm:prSet/>
      <dgm:spPr/>
      <dgm:t>
        <a:bodyPr/>
        <a:lstStyle/>
        <a:p>
          <a:endParaRPr lang="en-US"/>
        </a:p>
      </dgm:t>
    </dgm:pt>
    <dgm:pt modelId="{26490D8B-BD6E-6743-8C39-7B9B37FB7D99}" type="sibTrans" cxnId="{CF3789F0-17F6-5840-A231-F5AF01418DCD}">
      <dgm:prSet/>
      <dgm:spPr/>
      <dgm:t>
        <a:bodyPr/>
        <a:lstStyle/>
        <a:p>
          <a:endParaRPr lang="en-US"/>
        </a:p>
      </dgm:t>
    </dgm:pt>
    <dgm:pt modelId="{FBE15981-AC7A-7441-A332-D7E705E7CD83}">
      <dgm:prSet phldrT="[Text]"/>
      <dgm:spPr/>
      <dgm:t>
        <a:bodyPr/>
        <a:lstStyle/>
        <a:p>
          <a:endParaRPr lang="en-US" dirty="0"/>
        </a:p>
      </dgm:t>
    </dgm:pt>
    <dgm:pt modelId="{474AA191-CD0A-3D41-822C-722BD4D7439B}" type="parTrans" cxnId="{DE2EDB8F-CB51-104D-BD4D-D6A1465B2335}">
      <dgm:prSet/>
      <dgm:spPr/>
      <dgm:t>
        <a:bodyPr/>
        <a:lstStyle/>
        <a:p>
          <a:endParaRPr lang="en-US"/>
        </a:p>
      </dgm:t>
    </dgm:pt>
    <dgm:pt modelId="{8111A5C6-8613-E941-9D56-9D56964F5D2C}" type="sibTrans" cxnId="{DE2EDB8F-CB51-104D-BD4D-D6A1465B2335}">
      <dgm:prSet/>
      <dgm:spPr/>
      <dgm:t>
        <a:bodyPr/>
        <a:lstStyle/>
        <a:p>
          <a:endParaRPr lang="en-US"/>
        </a:p>
      </dgm:t>
    </dgm:pt>
    <dgm:pt modelId="{F38573EB-2474-AC49-ADB3-D731EF5657BE}" type="pres">
      <dgm:prSet presAssocID="{C7DF2A4B-EA23-0546-A362-CF05306DA945}" presName="Name0" presStyleCnt="0">
        <dgm:presLayoutVars>
          <dgm:dir/>
          <dgm:animLvl val="lvl"/>
          <dgm:resizeHandles/>
        </dgm:presLayoutVars>
      </dgm:prSet>
      <dgm:spPr/>
    </dgm:pt>
    <dgm:pt modelId="{B994E066-41CC-A148-A4AB-C92AE3B45D1E}" type="pres">
      <dgm:prSet presAssocID="{A1A2E48C-F035-3E4E-8742-BA5DC1A0C470}" presName="linNode" presStyleCnt="0"/>
      <dgm:spPr/>
    </dgm:pt>
    <dgm:pt modelId="{150D82C8-FDB9-934E-8E2B-379EEBB1F14E}" type="pres">
      <dgm:prSet presAssocID="{A1A2E48C-F035-3E4E-8742-BA5DC1A0C470}" presName="parentShp" presStyleLbl="node1" presStyleIdx="0" presStyleCnt="2" custScaleX="212000">
        <dgm:presLayoutVars>
          <dgm:bulletEnabled val="1"/>
        </dgm:presLayoutVars>
      </dgm:prSet>
      <dgm:spPr/>
    </dgm:pt>
    <dgm:pt modelId="{D32C987A-D793-084F-9191-37A9CF84E38F}" type="pres">
      <dgm:prSet presAssocID="{A1A2E48C-F035-3E4E-8742-BA5DC1A0C470}" presName="childShp" presStyleLbl="bgAccFollowNode1" presStyleIdx="0" presStyleCnt="2" custScaleX="58293" custScaleY="24762">
        <dgm:presLayoutVars>
          <dgm:bulletEnabled val="1"/>
        </dgm:presLayoutVars>
      </dgm:prSet>
      <dgm:spPr/>
    </dgm:pt>
    <dgm:pt modelId="{88C3DEBB-CE85-934D-873F-D9FC7BBCDA5B}" type="pres">
      <dgm:prSet presAssocID="{26E614A7-58FD-7949-8448-FBA428C06A9B}" presName="spacing" presStyleCnt="0"/>
      <dgm:spPr/>
    </dgm:pt>
    <dgm:pt modelId="{B37387E7-40A3-5A43-ACB3-A7220F03CE28}" type="pres">
      <dgm:prSet presAssocID="{7082CA4E-F383-984D-BBCD-9ABA1B8E2283}" presName="linNode" presStyleCnt="0"/>
      <dgm:spPr/>
    </dgm:pt>
    <dgm:pt modelId="{879A3189-51A7-8F4B-BF17-EC218B939D03}" type="pres">
      <dgm:prSet presAssocID="{7082CA4E-F383-984D-BBCD-9ABA1B8E2283}" presName="parentShp" presStyleLbl="node1" presStyleIdx="1" presStyleCnt="2" custScaleX="175999">
        <dgm:presLayoutVars>
          <dgm:bulletEnabled val="1"/>
        </dgm:presLayoutVars>
      </dgm:prSet>
      <dgm:spPr/>
    </dgm:pt>
    <dgm:pt modelId="{B3522E05-AC27-7243-9263-FB378FD2BB53}" type="pres">
      <dgm:prSet presAssocID="{7082CA4E-F383-984D-BBCD-9ABA1B8E2283}" presName="childShp" presStyleLbl="bgAccFollowNode1" presStyleIdx="1" presStyleCnt="2" custScaleX="46667" custScaleY="23946">
        <dgm:presLayoutVars>
          <dgm:bulletEnabled val="1"/>
        </dgm:presLayoutVars>
      </dgm:prSet>
      <dgm:spPr/>
    </dgm:pt>
  </dgm:ptLst>
  <dgm:cxnLst>
    <dgm:cxn modelId="{D7E32132-63A2-F349-9F2B-73CB7276C2C1}" type="presOf" srcId="{FBE15981-AC7A-7441-A332-D7E705E7CD83}" destId="{B3522E05-AC27-7243-9263-FB378FD2BB53}" srcOrd="0" destOrd="0" presId="urn:microsoft.com/office/officeart/2005/8/layout/vList6"/>
    <dgm:cxn modelId="{485D555C-CD7B-3C40-8519-3A34B005D22F}" type="presOf" srcId="{C7DF2A4B-EA23-0546-A362-CF05306DA945}" destId="{F38573EB-2474-AC49-ADB3-D731EF5657BE}" srcOrd="0" destOrd="0" presId="urn:microsoft.com/office/officeart/2005/8/layout/vList6"/>
    <dgm:cxn modelId="{DE2EDB8F-CB51-104D-BD4D-D6A1465B2335}" srcId="{7082CA4E-F383-984D-BBCD-9ABA1B8E2283}" destId="{FBE15981-AC7A-7441-A332-D7E705E7CD83}" srcOrd="0" destOrd="0" parTransId="{474AA191-CD0A-3D41-822C-722BD4D7439B}" sibTransId="{8111A5C6-8613-E941-9D56-9D56964F5D2C}"/>
    <dgm:cxn modelId="{D94E2D9C-5F18-F44A-875B-3A8F3A1A4FE6}" srcId="{C7DF2A4B-EA23-0546-A362-CF05306DA945}" destId="{A1A2E48C-F035-3E4E-8742-BA5DC1A0C470}" srcOrd="0" destOrd="0" parTransId="{A14A4800-8C0D-B844-818D-E65B2C7D110D}" sibTransId="{26E614A7-58FD-7949-8448-FBA428C06A9B}"/>
    <dgm:cxn modelId="{C286FABB-9FFD-494F-8957-FD91110B696B}" type="presOf" srcId="{7082CA4E-F383-984D-BBCD-9ABA1B8E2283}" destId="{879A3189-51A7-8F4B-BF17-EC218B939D03}" srcOrd="0" destOrd="0" presId="urn:microsoft.com/office/officeart/2005/8/layout/vList6"/>
    <dgm:cxn modelId="{747C8FEE-096C-E84E-81DE-136141887EBB}" type="presOf" srcId="{A1A2E48C-F035-3E4E-8742-BA5DC1A0C470}" destId="{150D82C8-FDB9-934E-8E2B-379EEBB1F14E}" srcOrd="0" destOrd="0" presId="urn:microsoft.com/office/officeart/2005/8/layout/vList6"/>
    <dgm:cxn modelId="{CF3789F0-17F6-5840-A231-F5AF01418DCD}" srcId="{C7DF2A4B-EA23-0546-A362-CF05306DA945}" destId="{7082CA4E-F383-984D-BBCD-9ABA1B8E2283}" srcOrd="1" destOrd="0" parTransId="{19566C2E-0869-604C-9496-7E662C39B0E0}" sibTransId="{26490D8B-BD6E-6743-8C39-7B9B37FB7D99}"/>
    <dgm:cxn modelId="{3274E71E-48D7-E94D-BF4C-D53549FE1694}" type="presParOf" srcId="{F38573EB-2474-AC49-ADB3-D731EF5657BE}" destId="{B994E066-41CC-A148-A4AB-C92AE3B45D1E}" srcOrd="0" destOrd="0" presId="urn:microsoft.com/office/officeart/2005/8/layout/vList6"/>
    <dgm:cxn modelId="{A9722C33-2933-5149-8571-2661003DEA71}" type="presParOf" srcId="{B994E066-41CC-A148-A4AB-C92AE3B45D1E}" destId="{150D82C8-FDB9-934E-8E2B-379EEBB1F14E}" srcOrd="0" destOrd="0" presId="urn:microsoft.com/office/officeart/2005/8/layout/vList6"/>
    <dgm:cxn modelId="{39ECDDD5-1CDA-3A4D-A551-FCC5103E308B}" type="presParOf" srcId="{B994E066-41CC-A148-A4AB-C92AE3B45D1E}" destId="{D32C987A-D793-084F-9191-37A9CF84E38F}" srcOrd="1" destOrd="0" presId="urn:microsoft.com/office/officeart/2005/8/layout/vList6"/>
    <dgm:cxn modelId="{5075D646-E581-234A-9225-756E17CCB6F5}" type="presParOf" srcId="{F38573EB-2474-AC49-ADB3-D731EF5657BE}" destId="{88C3DEBB-CE85-934D-873F-D9FC7BBCDA5B}" srcOrd="1" destOrd="0" presId="urn:microsoft.com/office/officeart/2005/8/layout/vList6"/>
    <dgm:cxn modelId="{7F50CE93-AA81-354E-8C6F-45AE9421E3E8}" type="presParOf" srcId="{F38573EB-2474-AC49-ADB3-D731EF5657BE}" destId="{B37387E7-40A3-5A43-ACB3-A7220F03CE28}" srcOrd="2" destOrd="0" presId="urn:microsoft.com/office/officeart/2005/8/layout/vList6"/>
    <dgm:cxn modelId="{02550CEF-796B-2747-9E2F-1C45F89BC5B7}" type="presParOf" srcId="{B37387E7-40A3-5A43-ACB3-A7220F03CE28}" destId="{879A3189-51A7-8F4B-BF17-EC218B939D03}" srcOrd="0" destOrd="0" presId="urn:microsoft.com/office/officeart/2005/8/layout/vList6"/>
    <dgm:cxn modelId="{7FB87A1B-6A49-FD40-80A6-CE1DC0B3D1F8}" type="presParOf" srcId="{B37387E7-40A3-5A43-ACB3-A7220F03CE28}" destId="{B3522E05-AC27-7243-9263-FB378FD2BB53}"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900882-95FE-4CE1-A662-C974B7FE62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D6898A-0FCF-4583-98CB-77949BB656D1}">
      <dgm:prSet/>
      <dgm:spPr/>
      <dgm:t>
        <a:bodyPr/>
        <a:lstStyle/>
        <a:p>
          <a:r>
            <a:rPr lang="en-US" b="1" dirty="0"/>
            <a:t>Two components:</a:t>
          </a:r>
        </a:p>
      </dgm:t>
    </dgm:pt>
    <dgm:pt modelId="{5EFB20B5-1B96-4614-BA68-A45CF9C1A83C}" type="parTrans" cxnId="{271BBAF8-B552-45BF-BED4-33F0A9B2D1C9}">
      <dgm:prSet/>
      <dgm:spPr/>
      <dgm:t>
        <a:bodyPr/>
        <a:lstStyle/>
        <a:p>
          <a:endParaRPr lang="en-US"/>
        </a:p>
      </dgm:t>
    </dgm:pt>
    <dgm:pt modelId="{CFB82FAA-4A08-4064-8E7B-53F3393FC846}" type="sibTrans" cxnId="{271BBAF8-B552-45BF-BED4-33F0A9B2D1C9}">
      <dgm:prSet/>
      <dgm:spPr/>
      <dgm:t>
        <a:bodyPr/>
        <a:lstStyle/>
        <a:p>
          <a:endParaRPr lang="en-US"/>
        </a:p>
      </dgm:t>
    </dgm:pt>
    <dgm:pt modelId="{7A6FB75D-0868-49C5-93C4-361A9A3E5219}">
      <dgm:prSet custT="1"/>
      <dgm:spPr/>
      <dgm:t>
        <a:bodyPr/>
        <a:lstStyle/>
        <a:p>
          <a:r>
            <a:rPr lang="en-US" sz="2000" b="1" dirty="0"/>
            <a:t>Exploration</a:t>
          </a:r>
          <a:r>
            <a:rPr lang="en-US" sz="2000" dirty="0"/>
            <a:t> generates chance for opportunities</a:t>
          </a:r>
        </a:p>
      </dgm:t>
    </dgm:pt>
    <dgm:pt modelId="{DDBF058B-0BC6-4BCA-87ED-7E197CD7E1C6}" type="parTrans" cxnId="{551EDE3A-8AAD-44F1-A4F9-2006B18E027F}">
      <dgm:prSet/>
      <dgm:spPr/>
      <dgm:t>
        <a:bodyPr/>
        <a:lstStyle/>
        <a:p>
          <a:endParaRPr lang="en-US"/>
        </a:p>
      </dgm:t>
    </dgm:pt>
    <dgm:pt modelId="{7229C934-63EC-4E8D-9F36-83C56602C515}" type="sibTrans" cxnId="{551EDE3A-8AAD-44F1-A4F9-2006B18E027F}">
      <dgm:prSet/>
      <dgm:spPr/>
      <dgm:t>
        <a:bodyPr/>
        <a:lstStyle/>
        <a:p>
          <a:endParaRPr lang="en-US"/>
        </a:p>
      </dgm:t>
    </dgm:pt>
    <dgm:pt modelId="{45DFA585-9773-4659-8A03-9F2B58C0F33E}">
      <dgm:prSet custT="1"/>
      <dgm:spPr/>
      <dgm:t>
        <a:bodyPr/>
        <a:lstStyle/>
        <a:p>
          <a:r>
            <a:rPr lang="en-US" sz="2000" b="1" dirty="0"/>
            <a:t>Skills</a:t>
          </a:r>
          <a:r>
            <a:rPr lang="en-US" sz="2000" dirty="0"/>
            <a:t> enable people to take advantage of opportunities</a:t>
          </a:r>
        </a:p>
      </dgm:t>
    </dgm:pt>
    <dgm:pt modelId="{A9D9620D-A60E-4AB7-A2D0-9652BB946054}" type="parTrans" cxnId="{08D1DA8A-6CF8-4BCE-A1A6-B5335CF296F1}">
      <dgm:prSet/>
      <dgm:spPr/>
      <dgm:t>
        <a:bodyPr/>
        <a:lstStyle/>
        <a:p>
          <a:endParaRPr lang="en-US"/>
        </a:p>
      </dgm:t>
    </dgm:pt>
    <dgm:pt modelId="{CA7A3741-FE5C-452A-8411-8E7A80818996}" type="sibTrans" cxnId="{08D1DA8A-6CF8-4BCE-A1A6-B5335CF296F1}">
      <dgm:prSet/>
      <dgm:spPr/>
      <dgm:t>
        <a:bodyPr/>
        <a:lstStyle/>
        <a:p>
          <a:endParaRPr lang="en-US"/>
        </a:p>
      </dgm:t>
    </dgm:pt>
    <dgm:pt modelId="{13A2A88A-1AA0-4525-A065-38F522097FE6}">
      <dgm:prSet/>
      <dgm:spPr/>
      <dgm:t>
        <a:bodyPr/>
        <a:lstStyle/>
        <a:p>
          <a:r>
            <a:rPr lang="en-US" b="1" dirty="0"/>
            <a:t>Critical values:</a:t>
          </a:r>
        </a:p>
      </dgm:t>
    </dgm:pt>
    <dgm:pt modelId="{F84D8068-A86B-406B-A5B9-21FC0518A28D}" type="parTrans" cxnId="{8D1611C9-0280-4955-A189-808104313A8F}">
      <dgm:prSet/>
      <dgm:spPr/>
      <dgm:t>
        <a:bodyPr/>
        <a:lstStyle/>
        <a:p>
          <a:endParaRPr lang="en-US"/>
        </a:p>
      </dgm:t>
    </dgm:pt>
    <dgm:pt modelId="{9B022BE5-3829-4591-903C-8BB4F5968090}" type="sibTrans" cxnId="{8D1611C9-0280-4955-A189-808104313A8F}">
      <dgm:prSet/>
      <dgm:spPr/>
      <dgm:t>
        <a:bodyPr/>
        <a:lstStyle/>
        <a:p>
          <a:endParaRPr lang="en-US"/>
        </a:p>
      </dgm:t>
    </dgm:pt>
    <dgm:pt modelId="{D7B6615F-BABA-443F-A3D1-6E347F83D209}">
      <dgm:prSet custT="1"/>
      <dgm:spPr/>
      <dgm:t>
        <a:bodyPr/>
        <a:lstStyle/>
        <a:p>
          <a:pPr>
            <a:spcAft>
              <a:spcPts val="600"/>
            </a:spcAft>
          </a:pPr>
          <a:r>
            <a:rPr lang="en-US" sz="2000" b="1" dirty="0"/>
            <a:t>Curiosity</a:t>
          </a:r>
          <a:r>
            <a:rPr lang="en-US" sz="2000" dirty="0"/>
            <a:t>: exploring new learning opportunities</a:t>
          </a:r>
        </a:p>
      </dgm:t>
    </dgm:pt>
    <dgm:pt modelId="{DB464F98-11BA-4590-8204-750706AC1840}" type="parTrans" cxnId="{A12090A3-1172-47ED-9624-090712598B86}">
      <dgm:prSet/>
      <dgm:spPr/>
      <dgm:t>
        <a:bodyPr/>
        <a:lstStyle/>
        <a:p>
          <a:endParaRPr lang="en-US"/>
        </a:p>
      </dgm:t>
    </dgm:pt>
    <dgm:pt modelId="{5239F2C8-8B86-48EE-905F-2166362F9145}" type="sibTrans" cxnId="{A12090A3-1172-47ED-9624-090712598B86}">
      <dgm:prSet/>
      <dgm:spPr/>
      <dgm:t>
        <a:bodyPr/>
        <a:lstStyle/>
        <a:p>
          <a:endParaRPr lang="en-US"/>
        </a:p>
      </dgm:t>
    </dgm:pt>
    <dgm:pt modelId="{675EA3B3-6CE3-40B5-BE91-761F57AFCECD}">
      <dgm:prSet custT="1"/>
      <dgm:spPr/>
      <dgm:t>
        <a:bodyPr/>
        <a:lstStyle/>
        <a:p>
          <a:pPr>
            <a:spcAft>
              <a:spcPts val="600"/>
            </a:spcAft>
          </a:pPr>
          <a:r>
            <a:rPr lang="en-US" sz="2000" b="1" dirty="0"/>
            <a:t>Persistence</a:t>
          </a:r>
          <a:r>
            <a:rPr lang="en-US" sz="2000" dirty="0"/>
            <a:t>: exerting effort despite setbacks</a:t>
          </a:r>
        </a:p>
      </dgm:t>
    </dgm:pt>
    <dgm:pt modelId="{40EE488F-A796-4542-AB79-4CB873DB8C2A}" type="parTrans" cxnId="{4718CBC5-45C1-415F-947B-7822F896B160}">
      <dgm:prSet/>
      <dgm:spPr/>
      <dgm:t>
        <a:bodyPr/>
        <a:lstStyle/>
        <a:p>
          <a:endParaRPr lang="en-US"/>
        </a:p>
      </dgm:t>
    </dgm:pt>
    <dgm:pt modelId="{62DB1577-ACD5-4BCF-A685-F8C04C0ECD45}" type="sibTrans" cxnId="{4718CBC5-45C1-415F-947B-7822F896B160}">
      <dgm:prSet/>
      <dgm:spPr/>
      <dgm:t>
        <a:bodyPr/>
        <a:lstStyle/>
        <a:p>
          <a:endParaRPr lang="en-US"/>
        </a:p>
      </dgm:t>
    </dgm:pt>
    <dgm:pt modelId="{2EC28833-D8EF-413B-9D03-42DD8436F2C5}">
      <dgm:prSet custT="1"/>
      <dgm:spPr/>
      <dgm:t>
        <a:bodyPr/>
        <a:lstStyle/>
        <a:p>
          <a:pPr>
            <a:spcAft>
              <a:spcPts val="600"/>
            </a:spcAft>
          </a:pPr>
          <a:r>
            <a:rPr lang="en-US" sz="2000" b="1" dirty="0"/>
            <a:t>Flexibility</a:t>
          </a:r>
          <a:r>
            <a:rPr lang="en-US" sz="2000" dirty="0"/>
            <a:t>: changing attitudes and circumstances</a:t>
          </a:r>
        </a:p>
      </dgm:t>
    </dgm:pt>
    <dgm:pt modelId="{23D3B047-DF10-4CFD-8AFE-7DCD88F657E4}" type="parTrans" cxnId="{B744D4ED-9262-49AF-B97E-ACD1FE5F5BC5}">
      <dgm:prSet/>
      <dgm:spPr/>
      <dgm:t>
        <a:bodyPr/>
        <a:lstStyle/>
        <a:p>
          <a:endParaRPr lang="en-US"/>
        </a:p>
      </dgm:t>
    </dgm:pt>
    <dgm:pt modelId="{6639C274-221B-49A9-964A-DFB50A34BEC5}" type="sibTrans" cxnId="{B744D4ED-9262-49AF-B97E-ACD1FE5F5BC5}">
      <dgm:prSet/>
      <dgm:spPr/>
      <dgm:t>
        <a:bodyPr/>
        <a:lstStyle/>
        <a:p>
          <a:endParaRPr lang="en-US"/>
        </a:p>
      </dgm:t>
    </dgm:pt>
    <dgm:pt modelId="{10F28BDF-F6CE-4BC1-BD04-FE8B39A57D9F}">
      <dgm:prSet custT="1"/>
      <dgm:spPr/>
      <dgm:t>
        <a:bodyPr/>
        <a:lstStyle/>
        <a:p>
          <a:pPr>
            <a:spcAft>
              <a:spcPts val="600"/>
            </a:spcAft>
          </a:pPr>
          <a:r>
            <a:rPr lang="en-US" sz="2000" b="1" dirty="0"/>
            <a:t>Optimism</a:t>
          </a:r>
          <a:r>
            <a:rPr lang="en-US" sz="2000" dirty="0"/>
            <a:t>: viewing new opportunities as possible and attainable</a:t>
          </a:r>
        </a:p>
      </dgm:t>
    </dgm:pt>
    <dgm:pt modelId="{52F2A1F1-890E-4173-936F-98197C477E15}" type="parTrans" cxnId="{06B8E001-44A4-427E-9E97-B044F626CE58}">
      <dgm:prSet/>
      <dgm:spPr/>
      <dgm:t>
        <a:bodyPr/>
        <a:lstStyle/>
        <a:p>
          <a:endParaRPr lang="en-US"/>
        </a:p>
      </dgm:t>
    </dgm:pt>
    <dgm:pt modelId="{C4C946EF-37CC-48F9-BDF7-730B5E98D45E}" type="sibTrans" cxnId="{06B8E001-44A4-427E-9E97-B044F626CE58}">
      <dgm:prSet/>
      <dgm:spPr/>
      <dgm:t>
        <a:bodyPr/>
        <a:lstStyle/>
        <a:p>
          <a:endParaRPr lang="en-US"/>
        </a:p>
      </dgm:t>
    </dgm:pt>
    <dgm:pt modelId="{9D67A0FE-B204-47EE-83F6-7A6C957B7FA9}">
      <dgm:prSet custT="1"/>
      <dgm:spPr/>
      <dgm:t>
        <a:bodyPr/>
        <a:lstStyle/>
        <a:p>
          <a:pPr>
            <a:spcAft>
              <a:spcPts val="600"/>
            </a:spcAft>
          </a:pPr>
          <a:r>
            <a:rPr lang="en-US" sz="2000" b="1" dirty="0"/>
            <a:t>Risk-taking</a:t>
          </a:r>
          <a:r>
            <a:rPr lang="en-US" sz="2000" dirty="0"/>
            <a:t>: taking action in the face of uncertain outcomes    (Mitchell, Levin, &amp; </a:t>
          </a:r>
          <a:r>
            <a:rPr lang="en-US" sz="2000" dirty="0" err="1"/>
            <a:t>Krumbolz</a:t>
          </a:r>
          <a:r>
            <a:rPr lang="en-US" sz="2000" dirty="0"/>
            <a:t>, 1999)</a:t>
          </a:r>
        </a:p>
      </dgm:t>
    </dgm:pt>
    <dgm:pt modelId="{CA6CDED3-AB1A-42C1-8841-F166AC12964A}" type="parTrans" cxnId="{3D961B59-FD1E-4EF2-A309-DB900970FD76}">
      <dgm:prSet/>
      <dgm:spPr/>
      <dgm:t>
        <a:bodyPr/>
        <a:lstStyle/>
        <a:p>
          <a:endParaRPr lang="en-US"/>
        </a:p>
      </dgm:t>
    </dgm:pt>
    <dgm:pt modelId="{75C57955-79C6-4B5D-90CD-7424B8CE4366}" type="sibTrans" cxnId="{3D961B59-FD1E-4EF2-A309-DB900970FD76}">
      <dgm:prSet/>
      <dgm:spPr/>
      <dgm:t>
        <a:bodyPr/>
        <a:lstStyle/>
        <a:p>
          <a:endParaRPr lang="en-US"/>
        </a:p>
      </dgm:t>
    </dgm:pt>
    <dgm:pt modelId="{65BB7CFB-6F31-4B95-A712-AE29845A8DD1}">
      <dgm:prSet custT="1"/>
      <dgm:spPr/>
      <dgm:t>
        <a:bodyPr/>
        <a:lstStyle/>
        <a:p>
          <a:pPr>
            <a:spcAft>
              <a:spcPct val="20000"/>
            </a:spcAft>
          </a:pPr>
          <a:endParaRPr lang="en-US" sz="2000" dirty="0"/>
        </a:p>
      </dgm:t>
    </dgm:pt>
    <dgm:pt modelId="{8B07145D-D6D2-43B1-8324-49BFCC04DC7A}" type="parTrans" cxnId="{078F0A54-01BD-4E1E-B43C-5E7F57672797}">
      <dgm:prSet/>
      <dgm:spPr/>
      <dgm:t>
        <a:bodyPr/>
        <a:lstStyle/>
        <a:p>
          <a:endParaRPr lang="en-US"/>
        </a:p>
      </dgm:t>
    </dgm:pt>
    <dgm:pt modelId="{25C86A5F-8D9B-4754-BEB1-08B6696DC81C}" type="sibTrans" cxnId="{078F0A54-01BD-4E1E-B43C-5E7F57672797}">
      <dgm:prSet/>
      <dgm:spPr/>
      <dgm:t>
        <a:bodyPr/>
        <a:lstStyle/>
        <a:p>
          <a:endParaRPr lang="en-US"/>
        </a:p>
      </dgm:t>
    </dgm:pt>
    <dgm:pt modelId="{86C7B4E0-16C6-7B44-B001-8988F747C8FA}" type="pres">
      <dgm:prSet presAssocID="{D5900882-95FE-4CE1-A662-C974B7FE6278}" presName="linear" presStyleCnt="0">
        <dgm:presLayoutVars>
          <dgm:animLvl val="lvl"/>
          <dgm:resizeHandles val="exact"/>
        </dgm:presLayoutVars>
      </dgm:prSet>
      <dgm:spPr/>
    </dgm:pt>
    <dgm:pt modelId="{3BEEBCEA-50A3-3E46-938A-0C12A8A802C4}" type="pres">
      <dgm:prSet presAssocID="{E2D6898A-0FCF-4583-98CB-77949BB656D1}" presName="parentText" presStyleLbl="node1" presStyleIdx="0" presStyleCnt="2" custScaleY="56004">
        <dgm:presLayoutVars>
          <dgm:chMax val="0"/>
          <dgm:bulletEnabled val="1"/>
        </dgm:presLayoutVars>
      </dgm:prSet>
      <dgm:spPr/>
    </dgm:pt>
    <dgm:pt modelId="{18AFC06B-6511-8D44-AB68-8986C1E434FB}" type="pres">
      <dgm:prSet presAssocID="{E2D6898A-0FCF-4583-98CB-77949BB656D1}" presName="childText" presStyleLbl="revTx" presStyleIdx="0" presStyleCnt="2">
        <dgm:presLayoutVars>
          <dgm:bulletEnabled val="1"/>
        </dgm:presLayoutVars>
      </dgm:prSet>
      <dgm:spPr/>
    </dgm:pt>
    <dgm:pt modelId="{536B7E04-E5C5-6640-8100-19EB51AB706B}" type="pres">
      <dgm:prSet presAssocID="{13A2A88A-1AA0-4525-A065-38F522097FE6}" presName="parentText" presStyleLbl="node1" presStyleIdx="1" presStyleCnt="2" custScaleY="59029">
        <dgm:presLayoutVars>
          <dgm:chMax val="0"/>
          <dgm:bulletEnabled val="1"/>
        </dgm:presLayoutVars>
      </dgm:prSet>
      <dgm:spPr/>
    </dgm:pt>
    <dgm:pt modelId="{116645F6-1F88-5243-9FBC-DE07EB238EBB}" type="pres">
      <dgm:prSet presAssocID="{13A2A88A-1AA0-4525-A065-38F522097FE6}" presName="childText" presStyleLbl="revTx" presStyleIdx="1" presStyleCnt="2" custScaleY="112261">
        <dgm:presLayoutVars>
          <dgm:bulletEnabled val="1"/>
        </dgm:presLayoutVars>
      </dgm:prSet>
      <dgm:spPr/>
    </dgm:pt>
  </dgm:ptLst>
  <dgm:cxnLst>
    <dgm:cxn modelId="{06B8E001-44A4-427E-9E97-B044F626CE58}" srcId="{13A2A88A-1AA0-4525-A065-38F522097FE6}" destId="{10F28BDF-F6CE-4BC1-BD04-FE8B39A57D9F}" srcOrd="4" destOrd="0" parTransId="{52F2A1F1-890E-4173-936F-98197C477E15}" sibTransId="{C4C946EF-37CC-48F9-BDF7-730B5E98D45E}"/>
    <dgm:cxn modelId="{DA59F010-FBFE-C848-A61C-212E340871F3}" type="presOf" srcId="{45DFA585-9773-4659-8A03-9F2B58C0F33E}" destId="{18AFC06B-6511-8D44-AB68-8986C1E434FB}" srcOrd="0" destOrd="1" presId="urn:microsoft.com/office/officeart/2005/8/layout/vList2"/>
    <dgm:cxn modelId="{D33F3F13-6333-A34C-B61E-E3A8612617A5}" type="presOf" srcId="{10F28BDF-F6CE-4BC1-BD04-FE8B39A57D9F}" destId="{116645F6-1F88-5243-9FBC-DE07EB238EBB}" srcOrd="0" destOrd="4" presId="urn:microsoft.com/office/officeart/2005/8/layout/vList2"/>
    <dgm:cxn modelId="{AE43E22D-A9BB-EC45-8851-BC34C608A28D}" type="presOf" srcId="{2EC28833-D8EF-413B-9D03-42DD8436F2C5}" destId="{116645F6-1F88-5243-9FBC-DE07EB238EBB}" srcOrd="0" destOrd="3" presId="urn:microsoft.com/office/officeart/2005/8/layout/vList2"/>
    <dgm:cxn modelId="{551EDE3A-8AAD-44F1-A4F9-2006B18E027F}" srcId="{E2D6898A-0FCF-4583-98CB-77949BB656D1}" destId="{7A6FB75D-0868-49C5-93C4-361A9A3E5219}" srcOrd="0" destOrd="0" parTransId="{DDBF058B-0BC6-4BCA-87ED-7E197CD7E1C6}" sibTransId="{7229C934-63EC-4E8D-9F36-83C56602C515}"/>
    <dgm:cxn modelId="{2ADE683E-6EF1-1849-BCB3-6CF8A1F6A894}" type="presOf" srcId="{13A2A88A-1AA0-4525-A065-38F522097FE6}" destId="{536B7E04-E5C5-6640-8100-19EB51AB706B}" srcOrd="0" destOrd="0" presId="urn:microsoft.com/office/officeart/2005/8/layout/vList2"/>
    <dgm:cxn modelId="{078F0A54-01BD-4E1E-B43C-5E7F57672797}" srcId="{13A2A88A-1AA0-4525-A065-38F522097FE6}" destId="{65BB7CFB-6F31-4B95-A712-AE29845A8DD1}" srcOrd="0" destOrd="0" parTransId="{8B07145D-D6D2-43B1-8324-49BFCC04DC7A}" sibTransId="{25C86A5F-8D9B-4754-BEB1-08B6696DC81C}"/>
    <dgm:cxn modelId="{4A346955-C564-444B-BF94-9A730E34CBDF}" type="presOf" srcId="{D7B6615F-BABA-443F-A3D1-6E347F83D209}" destId="{116645F6-1F88-5243-9FBC-DE07EB238EBB}" srcOrd="0" destOrd="1" presId="urn:microsoft.com/office/officeart/2005/8/layout/vList2"/>
    <dgm:cxn modelId="{3D961B59-FD1E-4EF2-A309-DB900970FD76}" srcId="{13A2A88A-1AA0-4525-A065-38F522097FE6}" destId="{9D67A0FE-B204-47EE-83F6-7A6C957B7FA9}" srcOrd="5" destOrd="0" parTransId="{CA6CDED3-AB1A-42C1-8841-F166AC12964A}" sibTransId="{75C57955-79C6-4B5D-90CD-7424B8CE4366}"/>
    <dgm:cxn modelId="{7F74436A-D85C-2249-B673-9053037D73B3}" type="presOf" srcId="{D5900882-95FE-4CE1-A662-C974B7FE6278}" destId="{86C7B4E0-16C6-7B44-B001-8988F747C8FA}" srcOrd="0" destOrd="0" presId="urn:microsoft.com/office/officeart/2005/8/layout/vList2"/>
    <dgm:cxn modelId="{F386536D-2F6A-8B4A-9071-C4AC47A4A9C3}" type="presOf" srcId="{9D67A0FE-B204-47EE-83F6-7A6C957B7FA9}" destId="{116645F6-1F88-5243-9FBC-DE07EB238EBB}" srcOrd="0" destOrd="5" presId="urn:microsoft.com/office/officeart/2005/8/layout/vList2"/>
    <dgm:cxn modelId="{09169972-B371-4598-9E30-189852CCBA17}" type="presOf" srcId="{65BB7CFB-6F31-4B95-A712-AE29845A8DD1}" destId="{116645F6-1F88-5243-9FBC-DE07EB238EBB}" srcOrd="0" destOrd="0" presId="urn:microsoft.com/office/officeart/2005/8/layout/vList2"/>
    <dgm:cxn modelId="{08D1DA8A-6CF8-4BCE-A1A6-B5335CF296F1}" srcId="{E2D6898A-0FCF-4583-98CB-77949BB656D1}" destId="{45DFA585-9773-4659-8A03-9F2B58C0F33E}" srcOrd="1" destOrd="0" parTransId="{A9D9620D-A60E-4AB7-A2D0-9652BB946054}" sibTransId="{CA7A3741-FE5C-452A-8411-8E7A80818996}"/>
    <dgm:cxn modelId="{058FD58E-3F64-A74F-A66A-CD34E8559C4B}" type="presOf" srcId="{675EA3B3-6CE3-40B5-BE91-761F57AFCECD}" destId="{116645F6-1F88-5243-9FBC-DE07EB238EBB}" srcOrd="0" destOrd="2" presId="urn:microsoft.com/office/officeart/2005/8/layout/vList2"/>
    <dgm:cxn modelId="{AEA17695-2115-9442-AFE0-D192730E8938}" type="presOf" srcId="{E2D6898A-0FCF-4583-98CB-77949BB656D1}" destId="{3BEEBCEA-50A3-3E46-938A-0C12A8A802C4}" srcOrd="0" destOrd="0" presId="urn:microsoft.com/office/officeart/2005/8/layout/vList2"/>
    <dgm:cxn modelId="{A12090A3-1172-47ED-9624-090712598B86}" srcId="{13A2A88A-1AA0-4525-A065-38F522097FE6}" destId="{D7B6615F-BABA-443F-A3D1-6E347F83D209}" srcOrd="1" destOrd="0" parTransId="{DB464F98-11BA-4590-8204-750706AC1840}" sibTransId="{5239F2C8-8B86-48EE-905F-2166362F9145}"/>
    <dgm:cxn modelId="{4718CBC5-45C1-415F-947B-7822F896B160}" srcId="{13A2A88A-1AA0-4525-A065-38F522097FE6}" destId="{675EA3B3-6CE3-40B5-BE91-761F57AFCECD}" srcOrd="2" destOrd="0" parTransId="{40EE488F-A796-4542-AB79-4CB873DB8C2A}" sibTransId="{62DB1577-ACD5-4BCF-A685-F8C04C0ECD45}"/>
    <dgm:cxn modelId="{8D1611C9-0280-4955-A189-808104313A8F}" srcId="{D5900882-95FE-4CE1-A662-C974B7FE6278}" destId="{13A2A88A-1AA0-4525-A065-38F522097FE6}" srcOrd="1" destOrd="0" parTransId="{F84D8068-A86B-406B-A5B9-21FC0518A28D}" sibTransId="{9B022BE5-3829-4591-903C-8BB4F5968090}"/>
    <dgm:cxn modelId="{F3603BE5-676C-E34F-B2FA-55F2FE605D96}" type="presOf" srcId="{7A6FB75D-0868-49C5-93C4-361A9A3E5219}" destId="{18AFC06B-6511-8D44-AB68-8986C1E434FB}" srcOrd="0" destOrd="0" presId="urn:microsoft.com/office/officeart/2005/8/layout/vList2"/>
    <dgm:cxn modelId="{B744D4ED-9262-49AF-B97E-ACD1FE5F5BC5}" srcId="{13A2A88A-1AA0-4525-A065-38F522097FE6}" destId="{2EC28833-D8EF-413B-9D03-42DD8436F2C5}" srcOrd="3" destOrd="0" parTransId="{23D3B047-DF10-4CFD-8AFE-7DCD88F657E4}" sibTransId="{6639C274-221B-49A9-964A-DFB50A34BEC5}"/>
    <dgm:cxn modelId="{271BBAF8-B552-45BF-BED4-33F0A9B2D1C9}" srcId="{D5900882-95FE-4CE1-A662-C974B7FE6278}" destId="{E2D6898A-0FCF-4583-98CB-77949BB656D1}" srcOrd="0" destOrd="0" parTransId="{5EFB20B5-1B96-4614-BA68-A45CF9C1A83C}" sibTransId="{CFB82FAA-4A08-4064-8E7B-53F3393FC846}"/>
    <dgm:cxn modelId="{5EE2C555-1E78-A84E-BE10-9C45B608C591}" type="presParOf" srcId="{86C7B4E0-16C6-7B44-B001-8988F747C8FA}" destId="{3BEEBCEA-50A3-3E46-938A-0C12A8A802C4}" srcOrd="0" destOrd="0" presId="urn:microsoft.com/office/officeart/2005/8/layout/vList2"/>
    <dgm:cxn modelId="{168BA9FF-0D4B-1F4D-AA97-F48DC0415C4F}" type="presParOf" srcId="{86C7B4E0-16C6-7B44-B001-8988F747C8FA}" destId="{18AFC06B-6511-8D44-AB68-8986C1E434FB}" srcOrd="1" destOrd="0" presId="urn:microsoft.com/office/officeart/2005/8/layout/vList2"/>
    <dgm:cxn modelId="{17218EE5-42CD-D54C-8B70-335E7A09880F}" type="presParOf" srcId="{86C7B4E0-16C6-7B44-B001-8988F747C8FA}" destId="{536B7E04-E5C5-6640-8100-19EB51AB706B}" srcOrd="2" destOrd="0" presId="urn:microsoft.com/office/officeart/2005/8/layout/vList2"/>
    <dgm:cxn modelId="{0B2340DD-DD5C-204A-9B37-5A8D8389DC35}" type="presParOf" srcId="{86C7B4E0-16C6-7B44-B001-8988F747C8FA}" destId="{116645F6-1F88-5243-9FBC-DE07EB238EB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78937-95C3-4F94-8D3B-F533D5CD4FC4}" type="doc">
      <dgm:prSet loTypeId="urn:microsoft.com/office/officeart/2005/8/layout/cycle8" loCatId="cycle" qsTypeId="urn:microsoft.com/office/officeart/2005/8/quickstyle/3d1" qsCatId="3D" csTypeId="urn:microsoft.com/office/officeart/2005/8/colors/accent1_2" csCatId="accent1" phldr="1"/>
      <dgm:spPr/>
      <dgm:t>
        <a:bodyPr/>
        <a:lstStyle/>
        <a:p>
          <a:endParaRPr lang="en-US"/>
        </a:p>
      </dgm:t>
    </dgm:pt>
    <dgm:pt modelId="{40E0C335-8004-4EDC-9DDE-FDE67452587B}">
      <dgm:prSet phldrT="[Text]" custT="1"/>
      <dgm:spPr/>
      <dgm:t>
        <a:bodyPr/>
        <a:lstStyle/>
        <a:p>
          <a:r>
            <a:rPr lang="en-US" sz="2800" b="0" dirty="0"/>
            <a:t>Choose</a:t>
          </a:r>
          <a:endParaRPr lang="en-US" sz="1800" b="0" dirty="0"/>
        </a:p>
      </dgm:t>
    </dgm:pt>
    <dgm:pt modelId="{7D7C6549-A040-44A1-9388-D41C9A399AC7}" type="parTrans" cxnId="{C174437A-E57F-4D4D-9508-AF215B1F728C}">
      <dgm:prSet/>
      <dgm:spPr/>
      <dgm:t>
        <a:bodyPr/>
        <a:lstStyle/>
        <a:p>
          <a:endParaRPr lang="en-US"/>
        </a:p>
      </dgm:t>
    </dgm:pt>
    <dgm:pt modelId="{5E918C2E-C622-48BD-BB4B-91F4E54FA3C8}" type="sibTrans" cxnId="{C174437A-E57F-4D4D-9508-AF215B1F728C}">
      <dgm:prSet/>
      <dgm:spPr/>
      <dgm:t>
        <a:bodyPr/>
        <a:lstStyle/>
        <a:p>
          <a:endParaRPr lang="en-US"/>
        </a:p>
      </dgm:t>
    </dgm:pt>
    <dgm:pt modelId="{57A3408E-672B-417D-B022-CD5E4234FA71}">
      <dgm:prSet phldrT="[Text]"/>
      <dgm:spPr/>
      <dgm:t>
        <a:bodyPr/>
        <a:lstStyle/>
        <a:p>
          <a:r>
            <a:rPr lang="en-US" dirty="0"/>
            <a:t>Get</a:t>
          </a:r>
        </a:p>
      </dgm:t>
    </dgm:pt>
    <dgm:pt modelId="{FAB423D9-6036-4DDC-B6A0-2F92138A756C}" type="parTrans" cxnId="{DB26C144-6EAB-49A2-B53B-2E5DD57F361B}">
      <dgm:prSet/>
      <dgm:spPr/>
      <dgm:t>
        <a:bodyPr/>
        <a:lstStyle/>
        <a:p>
          <a:endParaRPr lang="en-US"/>
        </a:p>
      </dgm:t>
    </dgm:pt>
    <dgm:pt modelId="{AB6374DF-D323-4CE7-9BCC-8A9277774F74}" type="sibTrans" cxnId="{DB26C144-6EAB-49A2-B53B-2E5DD57F361B}">
      <dgm:prSet/>
      <dgm:spPr/>
      <dgm:t>
        <a:bodyPr/>
        <a:lstStyle/>
        <a:p>
          <a:endParaRPr lang="en-US"/>
        </a:p>
      </dgm:t>
    </dgm:pt>
    <dgm:pt modelId="{A03C7AAA-99C6-4EEB-A4B4-E7815C28C6D5}">
      <dgm:prSet phldrT="[Text]"/>
      <dgm:spPr/>
      <dgm:t>
        <a:bodyPr/>
        <a:lstStyle/>
        <a:p>
          <a:r>
            <a:rPr lang="en-US" dirty="0"/>
            <a:t>Keep</a:t>
          </a:r>
        </a:p>
      </dgm:t>
    </dgm:pt>
    <dgm:pt modelId="{BC415570-EB71-4B39-89C0-3F488EBBE139}" type="parTrans" cxnId="{07EA7EB2-A1C2-40DA-92FD-296C095E916F}">
      <dgm:prSet/>
      <dgm:spPr/>
      <dgm:t>
        <a:bodyPr/>
        <a:lstStyle/>
        <a:p>
          <a:endParaRPr lang="en-US"/>
        </a:p>
      </dgm:t>
    </dgm:pt>
    <dgm:pt modelId="{05149CFA-7FA2-40E2-B7BF-DA4BF5166D19}" type="sibTrans" cxnId="{07EA7EB2-A1C2-40DA-92FD-296C095E916F}">
      <dgm:prSet/>
      <dgm:spPr/>
      <dgm:t>
        <a:bodyPr/>
        <a:lstStyle/>
        <a:p>
          <a:endParaRPr lang="en-US"/>
        </a:p>
      </dgm:t>
    </dgm:pt>
    <dgm:pt modelId="{8BD8B8DF-852E-4520-9BCD-51CE60F777DB}">
      <dgm:prSet phldrT="[Text]"/>
      <dgm:spPr/>
      <dgm:t>
        <a:bodyPr/>
        <a:lstStyle/>
        <a:p>
          <a:r>
            <a:rPr lang="en-US" dirty="0"/>
            <a:t>Leave</a:t>
          </a:r>
        </a:p>
      </dgm:t>
    </dgm:pt>
    <dgm:pt modelId="{028B84CC-1F48-473D-AE51-A6D6CE80198B}" type="parTrans" cxnId="{B5C54C98-F69E-4D36-A9A2-5E7735281CEF}">
      <dgm:prSet/>
      <dgm:spPr/>
      <dgm:t>
        <a:bodyPr/>
        <a:lstStyle/>
        <a:p>
          <a:endParaRPr lang="en-US"/>
        </a:p>
      </dgm:t>
    </dgm:pt>
    <dgm:pt modelId="{34F01CE5-CA22-46C4-BCD7-F5E0B2DD4346}" type="sibTrans" cxnId="{B5C54C98-F69E-4D36-A9A2-5E7735281CEF}">
      <dgm:prSet/>
      <dgm:spPr/>
      <dgm:t>
        <a:bodyPr/>
        <a:lstStyle/>
        <a:p>
          <a:endParaRPr lang="en-US"/>
        </a:p>
      </dgm:t>
    </dgm:pt>
    <dgm:pt modelId="{B4F3CD28-BEA2-47C6-A1B5-2A22AC5C0EBE}" type="pres">
      <dgm:prSet presAssocID="{15678937-95C3-4F94-8D3B-F533D5CD4FC4}" presName="compositeShape" presStyleCnt="0">
        <dgm:presLayoutVars>
          <dgm:chMax val="7"/>
          <dgm:dir/>
          <dgm:resizeHandles val="exact"/>
        </dgm:presLayoutVars>
      </dgm:prSet>
      <dgm:spPr/>
    </dgm:pt>
    <dgm:pt modelId="{47F3A539-3E3E-4678-8C74-DE2FE2E53F56}" type="pres">
      <dgm:prSet presAssocID="{15678937-95C3-4F94-8D3B-F533D5CD4FC4}" presName="wedge1" presStyleLbl="node1" presStyleIdx="0" presStyleCnt="4" custScaleX="100897" custScaleY="100599"/>
      <dgm:spPr/>
    </dgm:pt>
    <dgm:pt modelId="{E9E056F0-0427-42F4-9349-E6D2651B669B}" type="pres">
      <dgm:prSet presAssocID="{15678937-95C3-4F94-8D3B-F533D5CD4FC4}" presName="dummy1a" presStyleCnt="0"/>
      <dgm:spPr/>
    </dgm:pt>
    <dgm:pt modelId="{091E805F-CB76-401A-9BFA-1493545C2385}" type="pres">
      <dgm:prSet presAssocID="{15678937-95C3-4F94-8D3B-F533D5CD4FC4}" presName="dummy1b" presStyleCnt="0"/>
      <dgm:spPr/>
    </dgm:pt>
    <dgm:pt modelId="{DAF62974-F48D-4D23-88BE-DA8DE495F57D}" type="pres">
      <dgm:prSet presAssocID="{15678937-95C3-4F94-8D3B-F533D5CD4FC4}" presName="wedge1Tx" presStyleLbl="node1" presStyleIdx="0" presStyleCnt="4">
        <dgm:presLayoutVars>
          <dgm:chMax val="0"/>
          <dgm:chPref val="0"/>
          <dgm:bulletEnabled val="1"/>
        </dgm:presLayoutVars>
      </dgm:prSet>
      <dgm:spPr/>
    </dgm:pt>
    <dgm:pt modelId="{1B99538C-4C01-4C56-ACEF-0BDA95A4107A}" type="pres">
      <dgm:prSet presAssocID="{15678937-95C3-4F94-8D3B-F533D5CD4FC4}" presName="wedge2" presStyleLbl="node1" presStyleIdx="1" presStyleCnt="4"/>
      <dgm:spPr/>
    </dgm:pt>
    <dgm:pt modelId="{EC916D78-1F94-4222-83B8-B031853233B6}" type="pres">
      <dgm:prSet presAssocID="{15678937-95C3-4F94-8D3B-F533D5CD4FC4}" presName="dummy2a" presStyleCnt="0"/>
      <dgm:spPr/>
    </dgm:pt>
    <dgm:pt modelId="{0D8E062F-9118-4655-8D66-B1EA91C18A4D}" type="pres">
      <dgm:prSet presAssocID="{15678937-95C3-4F94-8D3B-F533D5CD4FC4}" presName="dummy2b" presStyleCnt="0"/>
      <dgm:spPr/>
    </dgm:pt>
    <dgm:pt modelId="{515DCD87-EAF1-4865-9593-DD2EBDF32D9D}" type="pres">
      <dgm:prSet presAssocID="{15678937-95C3-4F94-8D3B-F533D5CD4FC4}" presName="wedge2Tx" presStyleLbl="node1" presStyleIdx="1" presStyleCnt="4">
        <dgm:presLayoutVars>
          <dgm:chMax val="0"/>
          <dgm:chPref val="0"/>
          <dgm:bulletEnabled val="1"/>
        </dgm:presLayoutVars>
      </dgm:prSet>
      <dgm:spPr/>
    </dgm:pt>
    <dgm:pt modelId="{FCD8D344-578C-4E62-BB41-978DA0B70886}" type="pres">
      <dgm:prSet presAssocID="{15678937-95C3-4F94-8D3B-F533D5CD4FC4}" presName="wedge3" presStyleLbl="node1" presStyleIdx="2" presStyleCnt="4"/>
      <dgm:spPr/>
    </dgm:pt>
    <dgm:pt modelId="{E4CC9D25-C9E7-45DB-86B7-40E401DB865A}" type="pres">
      <dgm:prSet presAssocID="{15678937-95C3-4F94-8D3B-F533D5CD4FC4}" presName="dummy3a" presStyleCnt="0"/>
      <dgm:spPr/>
    </dgm:pt>
    <dgm:pt modelId="{7EFFE20F-1C50-4F3D-8AF0-F61CC4093845}" type="pres">
      <dgm:prSet presAssocID="{15678937-95C3-4F94-8D3B-F533D5CD4FC4}" presName="dummy3b" presStyleCnt="0"/>
      <dgm:spPr/>
    </dgm:pt>
    <dgm:pt modelId="{684BE0B9-C4DB-4DBB-A35E-96BF338F78CD}" type="pres">
      <dgm:prSet presAssocID="{15678937-95C3-4F94-8D3B-F533D5CD4FC4}" presName="wedge3Tx" presStyleLbl="node1" presStyleIdx="2" presStyleCnt="4">
        <dgm:presLayoutVars>
          <dgm:chMax val="0"/>
          <dgm:chPref val="0"/>
          <dgm:bulletEnabled val="1"/>
        </dgm:presLayoutVars>
      </dgm:prSet>
      <dgm:spPr/>
    </dgm:pt>
    <dgm:pt modelId="{B786E6D1-0705-41BF-8233-78A03079DCC0}" type="pres">
      <dgm:prSet presAssocID="{15678937-95C3-4F94-8D3B-F533D5CD4FC4}" presName="wedge4" presStyleLbl="node1" presStyleIdx="3" presStyleCnt="4"/>
      <dgm:spPr/>
    </dgm:pt>
    <dgm:pt modelId="{7DDEB952-836F-48D9-B05E-86F234F807C1}" type="pres">
      <dgm:prSet presAssocID="{15678937-95C3-4F94-8D3B-F533D5CD4FC4}" presName="dummy4a" presStyleCnt="0"/>
      <dgm:spPr/>
    </dgm:pt>
    <dgm:pt modelId="{99D9BBB6-D42A-44E7-A98A-D3CD73E02D5C}" type="pres">
      <dgm:prSet presAssocID="{15678937-95C3-4F94-8D3B-F533D5CD4FC4}" presName="dummy4b" presStyleCnt="0"/>
      <dgm:spPr/>
    </dgm:pt>
    <dgm:pt modelId="{011A584D-D3CA-455C-A4D4-D0D622EDDEEC}" type="pres">
      <dgm:prSet presAssocID="{15678937-95C3-4F94-8D3B-F533D5CD4FC4}" presName="wedge4Tx" presStyleLbl="node1" presStyleIdx="3" presStyleCnt="4">
        <dgm:presLayoutVars>
          <dgm:chMax val="0"/>
          <dgm:chPref val="0"/>
          <dgm:bulletEnabled val="1"/>
        </dgm:presLayoutVars>
      </dgm:prSet>
      <dgm:spPr/>
    </dgm:pt>
    <dgm:pt modelId="{80959127-5C53-4083-985A-95149D69A30E}" type="pres">
      <dgm:prSet presAssocID="{5E918C2E-C622-48BD-BB4B-91F4E54FA3C8}" presName="arrowWedge1" presStyleLbl="fgSibTrans2D1" presStyleIdx="0" presStyleCnt="4"/>
      <dgm:spPr/>
    </dgm:pt>
    <dgm:pt modelId="{9BF3D228-602F-4388-88DF-0F96F2611B1C}" type="pres">
      <dgm:prSet presAssocID="{AB6374DF-D323-4CE7-9BCC-8A9277774F74}" presName="arrowWedge2" presStyleLbl="fgSibTrans2D1" presStyleIdx="1" presStyleCnt="4"/>
      <dgm:spPr/>
    </dgm:pt>
    <dgm:pt modelId="{909A5F3F-99DB-424B-A027-0CEEBA5636E5}" type="pres">
      <dgm:prSet presAssocID="{05149CFA-7FA2-40E2-B7BF-DA4BF5166D19}" presName="arrowWedge3" presStyleLbl="fgSibTrans2D1" presStyleIdx="2" presStyleCnt="4"/>
      <dgm:spPr/>
    </dgm:pt>
    <dgm:pt modelId="{78541052-DED0-40B2-A7E3-84DAC31BAACE}" type="pres">
      <dgm:prSet presAssocID="{34F01CE5-CA22-46C4-BCD7-F5E0B2DD4346}" presName="arrowWedge4" presStyleLbl="fgSibTrans2D1" presStyleIdx="3" presStyleCnt="4"/>
      <dgm:spPr/>
    </dgm:pt>
  </dgm:ptLst>
  <dgm:cxnLst>
    <dgm:cxn modelId="{908A5807-A02A-42D1-BB77-63716C507685}" type="presOf" srcId="{57A3408E-672B-417D-B022-CD5E4234FA71}" destId="{1B99538C-4C01-4C56-ACEF-0BDA95A4107A}" srcOrd="0" destOrd="0" presId="urn:microsoft.com/office/officeart/2005/8/layout/cycle8"/>
    <dgm:cxn modelId="{DB26C144-6EAB-49A2-B53B-2E5DD57F361B}" srcId="{15678937-95C3-4F94-8D3B-F533D5CD4FC4}" destId="{57A3408E-672B-417D-B022-CD5E4234FA71}" srcOrd="1" destOrd="0" parTransId="{FAB423D9-6036-4DDC-B6A0-2F92138A756C}" sibTransId="{AB6374DF-D323-4CE7-9BCC-8A9277774F74}"/>
    <dgm:cxn modelId="{91755755-87EB-47AD-AE6E-375ECFEE9EF0}" type="presOf" srcId="{40E0C335-8004-4EDC-9DDE-FDE67452587B}" destId="{DAF62974-F48D-4D23-88BE-DA8DE495F57D}" srcOrd="1" destOrd="0" presId="urn:microsoft.com/office/officeart/2005/8/layout/cycle8"/>
    <dgm:cxn modelId="{35984261-629D-4F93-A0F1-601C54464B4C}" type="presOf" srcId="{8BD8B8DF-852E-4520-9BCD-51CE60F777DB}" destId="{011A584D-D3CA-455C-A4D4-D0D622EDDEEC}" srcOrd="1" destOrd="0" presId="urn:microsoft.com/office/officeart/2005/8/layout/cycle8"/>
    <dgm:cxn modelId="{B0085973-FB69-4D52-A581-B09E94FA5B7B}" type="presOf" srcId="{A03C7AAA-99C6-4EEB-A4B4-E7815C28C6D5}" destId="{FCD8D344-578C-4E62-BB41-978DA0B70886}" srcOrd="0" destOrd="0" presId="urn:microsoft.com/office/officeart/2005/8/layout/cycle8"/>
    <dgm:cxn modelId="{C174437A-E57F-4D4D-9508-AF215B1F728C}" srcId="{15678937-95C3-4F94-8D3B-F533D5CD4FC4}" destId="{40E0C335-8004-4EDC-9DDE-FDE67452587B}" srcOrd="0" destOrd="0" parTransId="{7D7C6549-A040-44A1-9388-D41C9A399AC7}" sibTransId="{5E918C2E-C622-48BD-BB4B-91F4E54FA3C8}"/>
    <dgm:cxn modelId="{B5C54C98-F69E-4D36-A9A2-5E7735281CEF}" srcId="{15678937-95C3-4F94-8D3B-F533D5CD4FC4}" destId="{8BD8B8DF-852E-4520-9BCD-51CE60F777DB}" srcOrd="3" destOrd="0" parTransId="{028B84CC-1F48-473D-AE51-A6D6CE80198B}" sibTransId="{34F01CE5-CA22-46C4-BCD7-F5E0B2DD4346}"/>
    <dgm:cxn modelId="{817FF8A6-F45F-485F-93F8-957CC78D169E}" type="presOf" srcId="{15678937-95C3-4F94-8D3B-F533D5CD4FC4}" destId="{B4F3CD28-BEA2-47C6-A1B5-2A22AC5C0EBE}" srcOrd="0" destOrd="0" presId="urn:microsoft.com/office/officeart/2005/8/layout/cycle8"/>
    <dgm:cxn modelId="{AE807DB2-8D66-40B6-80E3-D05F24B2F223}" type="presOf" srcId="{A03C7AAA-99C6-4EEB-A4B4-E7815C28C6D5}" destId="{684BE0B9-C4DB-4DBB-A35E-96BF338F78CD}" srcOrd="1" destOrd="0" presId="urn:microsoft.com/office/officeart/2005/8/layout/cycle8"/>
    <dgm:cxn modelId="{07EA7EB2-A1C2-40DA-92FD-296C095E916F}" srcId="{15678937-95C3-4F94-8D3B-F533D5CD4FC4}" destId="{A03C7AAA-99C6-4EEB-A4B4-E7815C28C6D5}" srcOrd="2" destOrd="0" parTransId="{BC415570-EB71-4B39-89C0-3F488EBBE139}" sibTransId="{05149CFA-7FA2-40E2-B7BF-DA4BF5166D19}"/>
    <dgm:cxn modelId="{C0F756BA-A7DA-4103-8AEC-CDCEF7BAD920}" type="presOf" srcId="{40E0C335-8004-4EDC-9DDE-FDE67452587B}" destId="{47F3A539-3E3E-4678-8C74-DE2FE2E53F56}" srcOrd="0" destOrd="0" presId="urn:microsoft.com/office/officeart/2005/8/layout/cycle8"/>
    <dgm:cxn modelId="{2BB166F0-C4D1-4C2C-85B1-E8A875226BCF}" type="presOf" srcId="{57A3408E-672B-417D-B022-CD5E4234FA71}" destId="{515DCD87-EAF1-4865-9593-DD2EBDF32D9D}" srcOrd="1" destOrd="0" presId="urn:microsoft.com/office/officeart/2005/8/layout/cycle8"/>
    <dgm:cxn modelId="{7E4471FB-3891-49AE-99CB-95F377683850}" type="presOf" srcId="{8BD8B8DF-852E-4520-9BCD-51CE60F777DB}" destId="{B786E6D1-0705-41BF-8233-78A03079DCC0}" srcOrd="0" destOrd="0" presId="urn:microsoft.com/office/officeart/2005/8/layout/cycle8"/>
    <dgm:cxn modelId="{16F2ACF4-2619-4701-B814-FD245B761EE2}" type="presParOf" srcId="{B4F3CD28-BEA2-47C6-A1B5-2A22AC5C0EBE}" destId="{47F3A539-3E3E-4678-8C74-DE2FE2E53F56}" srcOrd="0" destOrd="0" presId="urn:microsoft.com/office/officeart/2005/8/layout/cycle8"/>
    <dgm:cxn modelId="{277C56F8-2321-48D1-B3A0-EA82B98F126F}" type="presParOf" srcId="{B4F3CD28-BEA2-47C6-A1B5-2A22AC5C0EBE}" destId="{E9E056F0-0427-42F4-9349-E6D2651B669B}" srcOrd="1" destOrd="0" presId="urn:microsoft.com/office/officeart/2005/8/layout/cycle8"/>
    <dgm:cxn modelId="{37DD4581-AEB4-43C9-93B6-C7ED7CABEFF4}" type="presParOf" srcId="{B4F3CD28-BEA2-47C6-A1B5-2A22AC5C0EBE}" destId="{091E805F-CB76-401A-9BFA-1493545C2385}" srcOrd="2" destOrd="0" presId="urn:microsoft.com/office/officeart/2005/8/layout/cycle8"/>
    <dgm:cxn modelId="{4AA8BE41-8843-4D96-AD8B-52D697856FDA}" type="presParOf" srcId="{B4F3CD28-BEA2-47C6-A1B5-2A22AC5C0EBE}" destId="{DAF62974-F48D-4D23-88BE-DA8DE495F57D}" srcOrd="3" destOrd="0" presId="urn:microsoft.com/office/officeart/2005/8/layout/cycle8"/>
    <dgm:cxn modelId="{3A204249-A5EA-41AA-96BE-4F8549EC057A}" type="presParOf" srcId="{B4F3CD28-BEA2-47C6-A1B5-2A22AC5C0EBE}" destId="{1B99538C-4C01-4C56-ACEF-0BDA95A4107A}" srcOrd="4" destOrd="0" presId="urn:microsoft.com/office/officeart/2005/8/layout/cycle8"/>
    <dgm:cxn modelId="{7A433480-D16A-4EE7-8E1D-9A42E2BA56A5}" type="presParOf" srcId="{B4F3CD28-BEA2-47C6-A1B5-2A22AC5C0EBE}" destId="{EC916D78-1F94-4222-83B8-B031853233B6}" srcOrd="5" destOrd="0" presId="urn:microsoft.com/office/officeart/2005/8/layout/cycle8"/>
    <dgm:cxn modelId="{D4016B8E-9B99-4F62-AF0E-977D92B7DBEC}" type="presParOf" srcId="{B4F3CD28-BEA2-47C6-A1B5-2A22AC5C0EBE}" destId="{0D8E062F-9118-4655-8D66-B1EA91C18A4D}" srcOrd="6" destOrd="0" presId="urn:microsoft.com/office/officeart/2005/8/layout/cycle8"/>
    <dgm:cxn modelId="{06C5F607-6E64-4813-9770-354DF3B95291}" type="presParOf" srcId="{B4F3CD28-BEA2-47C6-A1B5-2A22AC5C0EBE}" destId="{515DCD87-EAF1-4865-9593-DD2EBDF32D9D}" srcOrd="7" destOrd="0" presId="urn:microsoft.com/office/officeart/2005/8/layout/cycle8"/>
    <dgm:cxn modelId="{A30D69F5-8AC6-420B-AAC6-C23F206403FE}" type="presParOf" srcId="{B4F3CD28-BEA2-47C6-A1B5-2A22AC5C0EBE}" destId="{FCD8D344-578C-4E62-BB41-978DA0B70886}" srcOrd="8" destOrd="0" presId="urn:microsoft.com/office/officeart/2005/8/layout/cycle8"/>
    <dgm:cxn modelId="{02BA3F69-0EF9-4661-985A-BA2C348891C6}" type="presParOf" srcId="{B4F3CD28-BEA2-47C6-A1B5-2A22AC5C0EBE}" destId="{E4CC9D25-C9E7-45DB-86B7-40E401DB865A}" srcOrd="9" destOrd="0" presId="urn:microsoft.com/office/officeart/2005/8/layout/cycle8"/>
    <dgm:cxn modelId="{690732F0-D9E5-4FC7-83EB-C3D7C41B3932}" type="presParOf" srcId="{B4F3CD28-BEA2-47C6-A1B5-2A22AC5C0EBE}" destId="{7EFFE20F-1C50-4F3D-8AF0-F61CC4093845}" srcOrd="10" destOrd="0" presId="urn:microsoft.com/office/officeart/2005/8/layout/cycle8"/>
    <dgm:cxn modelId="{C2212113-F454-4F18-903E-96DF3312D04C}" type="presParOf" srcId="{B4F3CD28-BEA2-47C6-A1B5-2A22AC5C0EBE}" destId="{684BE0B9-C4DB-4DBB-A35E-96BF338F78CD}" srcOrd="11" destOrd="0" presId="urn:microsoft.com/office/officeart/2005/8/layout/cycle8"/>
    <dgm:cxn modelId="{6F9443D7-2E43-406A-9D57-3227D550847F}" type="presParOf" srcId="{B4F3CD28-BEA2-47C6-A1B5-2A22AC5C0EBE}" destId="{B786E6D1-0705-41BF-8233-78A03079DCC0}" srcOrd="12" destOrd="0" presId="urn:microsoft.com/office/officeart/2005/8/layout/cycle8"/>
    <dgm:cxn modelId="{9A35B608-C0CB-44DC-B757-FBCCD030DC74}" type="presParOf" srcId="{B4F3CD28-BEA2-47C6-A1B5-2A22AC5C0EBE}" destId="{7DDEB952-836F-48D9-B05E-86F234F807C1}" srcOrd="13" destOrd="0" presId="urn:microsoft.com/office/officeart/2005/8/layout/cycle8"/>
    <dgm:cxn modelId="{AF36758A-BFE5-41AC-BA06-04CA6FEA67CA}" type="presParOf" srcId="{B4F3CD28-BEA2-47C6-A1B5-2A22AC5C0EBE}" destId="{99D9BBB6-D42A-44E7-A98A-D3CD73E02D5C}" srcOrd="14" destOrd="0" presId="urn:microsoft.com/office/officeart/2005/8/layout/cycle8"/>
    <dgm:cxn modelId="{522C7426-0449-4582-81FE-3D9DD318447E}" type="presParOf" srcId="{B4F3CD28-BEA2-47C6-A1B5-2A22AC5C0EBE}" destId="{011A584D-D3CA-455C-A4D4-D0D622EDDEEC}" srcOrd="15" destOrd="0" presId="urn:microsoft.com/office/officeart/2005/8/layout/cycle8"/>
    <dgm:cxn modelId="{DC7A72A5-B988-468E-A88E-3F87D4286209}" type="presParOf" srcId="{B4F3CD28-BEA2-47C6-A1B5-2A22AC5C0EBE}" destId="{80959127-5C53-4083-985A-95149D69A30E}" srcOrd="16" destOrd="0" presId="urn:microsoft.com/office/officeart/2005/8/layout/cycle8"/>
    <dgm:cxn modelId="{ED6D0C16-0706-444B-B672-C27935D7D11A}" type="presParOf" srcId="{B4F3CD28-BEA2-47C6-A1B5-2A22AC5C0EBE}" destId="{9BF3D228-602F-4388-88DF-0F96F2611B1C}" srcOrd="17" destOrd="0" presId="urn:microsoft.com/office/officeart/2005/8/layout/cycle8"/>
    <dgm:cxn modelId="{0DB9491B-F614-4892-9D87-54AF6181EFA7}" type="presParOf" srcId="{B4F3CD28-BEA2-47C6-A1B5-2A22AC5C0EBE}" destId="{909A5F3F-99DB-424B-A027-0CEEBA5636E5}" srcOrd="18" destOrd="0" presId="urn:microsoft.com/office/officeart/2005/8/layout/cycle8"/>
    <dgm:cxn modelId="{E46EB2A1-07C3-4897-A43D-C744BA3B38E5}" type="presParOf" srcId="{B4F3CD28-BEA2-47C6-A1B5-2A22AC5C0EBE}" destId="{78541052-DED0-40B2-A7E3-84DAC31BAAC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405C92-C041-4FB6-A0F0-AF7C87354E84}"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0143B0D1-39CA-40F8-AF3E-81B7AE1F2310}">
      <dgm:prSet custT="1"/>
      <dgm:spPr/>
      <dgm:t>
        <a:bodyPr/>
        <a:lstStyle/>
        <a:p>
          <a:r>
            <a:rPr lang="en-US" sz="2400" dirty="0"/>
            <a:t>Existing supported employment models achieve only moderate success </a:t>
          </a:r>
        </a:p>
      </dgm:t>
    </dgm:pt>
    <dgm:pt modelId="{AA5AA76E-60B2-45F1-9AFA-9B9EC9CBD9DB}" type="parTrans" cxnId="{210D7DD7-3B41-4389-94E6-68E9AC865836}">
      <dgm:prSet/>
      <dgm:spPr/>
      <dgm:t>
        <a:bodyPr/>
        <a:lstStyle/>
        <a:p>
          <a:endParaRPr lang="en-US"/>
        </a:p>
      </dgm:t>
    </dgm:pt>
    <dgm:pt modelId="{38412BF0-962C-4D01-BDB9-2B59E8A7B9DA}" type="sibTrans" cxnId="{210D7DD7-3B41-4389-94E6-68E9AC865836}">
      <dgm:prSet/>
      <dgm:spPr/>
      <dgm:t>
        <a:bodyPr/>
        <a:lstStyle/>
        <a:p>
          <a:endParaRPr lang="en-US"/>
        </a:p>
      </dgm:t>
    </dgm:pt>
    <dgm:pt modelId="{D9F56E98-411C-4C00-8D5D-562BF4B5B4A5}">
      <dgm:prSet custT="1"/>
      <dgm:spPr/>
      <dgm:t>
        <a:bodyPr/>
        <a:lstStyle/>
        <a:p>
          <a:r>
            <a:rPr lang="en-US" sz="2400" dirty="0"/>
            <a:t>Many young adults with mental health conditions become reliant on Supplemental Security Income (SSI) </a:t>
          </a:r>
        </a:p>
      </dgm:t>
    </dgm:pt>
    <dgm:pt modelId="{7580B374-A2CF-44A4-B4CA-D4A3312B6B4D}" type="parTrans" cxnId="{C495743F-2B6E-4D55-AEB3-B831EC330B59}">
      <dgm:prSet/>
      <dgm:spPr/>
      <dgm:t>
        <a:bodyPr/>
        <a:lstStyle/>
        <a:p>
          <a:endParaRPr lang="en-US"/>
        </a:p>
      </dgm:t>
    </dgm:pt>
    <dgm:pt modelId="{04446EEB-7357-4390-A236-F245D5B9292C}" type="sibTrans" cxnId="{C495743F-2B6E-4D55-AEB3-B831EC330B59}">
      <dgm:prSet/>
      <dgm:spPr/>
      <dgm:t>
        <a:bodyPr/>
        <a:lstStyle/>
        <a:p>
          <a:endParaRPr lang="en-US"/>
        </a:p>
      </dgm:t>
    </dgm:pt>
    <dgm:pt modelId="{F8641DAE-846D-42B7-8D60-F3EA344D89EE}">
      <dgm:prSet custT="1"/>
      <dgm:spPr/>
      <dgm:t>
        <a:bodyPr/>
        <a:lstStyle/>
        <a:p>
          <a:r>
            <a:rPr lang="en-US" sz="2400" dirty="0"/>
            <a:t>Existing Supported Employment and Vocational Rehabilitation programs emphasize employment over education </a:t>
          </a:r>
        </a:p>
      </dgm:t>
    </dgm:pt>
    <dgm:pt modelId="{27DCE038-79EB-4324-90CB-546A108368FE}" type="parTrans" cxnId="{EC7A8147-6845-4255-BFAD-E74C8B69C35A}">
      <dgm:prSet/>
      <dgm:spPr/>
      <dgm:t>
        <a:bodyPr/>
        <a:lstStyle/>
        <a:p>
          <a:endParaRPr lang="en-US"/>
        </a:p>
      </dgm:t>
    </dgm:pt>
    <dgm:pt modelId="{A95BD16F-5FF8-4BF0-BA39-B2057DCB4AE4}" type="sibTrans" cxnId="{EC7A8147-6845-4255-BFAD-E74C8B69C35A}">
      <dgm:prSet/>
      <dgm:spPr/>
      <dgm:t>
        <a:bodyPr/>
        <a:lstStyle/>
        <a:p>
          <a:endParaRPr lang="en-US"/>
        </a:p>
      </dgm:t>
    </dgm:pt>
    <dgm:pt modelId="{A08B2674-3CA9-48E9-9C28-C0E0C1FF7F7E}">
      <dgm:prSet custT="1"/>
      <dgm:spPr/>
      <dgm:t>
        <a:bodyPr/>
        <a:lstStyle/>
        <a:p>
          <a:r>
            <a:rPr lang="en-US" sz="2400" dirty="0"/>
            <a:t>Higher education and working are vital to cultivating human capital </a:t>
          </a:r>
        </a:p>
        <a:p>
          <a:endParaRPr lang="en-US" sz="2100" dirty="0"/>
        </a:p>
      </dgm:t>
    </dgm:pt>
    <dgm:pt modelId="{90C2B6E8-B431-41A2-B91C-F5B91DB2B0C8}" type="parTrans" cxnId="{1AAFA524-AF03-4528-9873-61F6ED85A72A}">
      <dgm:prSet/>
      <dgm:spPr/>
      <dgm:t>
        <a:bodyPr/>
        <a:lstStyle/>
        <a:p>
          <a:endParaRPr lang="en-US"/>
        </a:p>
      </dgm:t>
    </dgm:pt>
    <dgm:pt modelId="{09740009-83DF-4FAC-A3D4-B02A17812FD3}" type="sibTrans" cxnId="{1AAFA524-AF03-4528-9873-61F6ED85A72A}">
      <dgm:prSet/>
      <dgm:spPr/>
      <dgm:t>
        <a:bodyPr/>
        <a:lstStyle/>
        <a:p>
          <a:endParaRPr lang="en-US"/>
        </a:p>
      </dgm:t>
    </dgm:pt>
    <dgm:pt modelId="{A7DD0DC9-D26D-4390-93DF-59DA58D1BDA4}">
      <dgm:prSet custT="1"/>
      <dgm:spPr/>
      <dgm:t>
        <a:bodyPr/>
        <a:lstStyle/>
        <a:p>
          <a:r>
            <a:rPr lang="en-US" sz="2400" dirty="0"/>
            <a:t>For young adults, being a student and working are age-appropriate roles/activities, yet present unique challenges </a:t>
          </a:r>
        </a:p>
      </dgm:t>
    </dgm:pt>
    <dgm:pt modelId="{23971F6D-7AD9-4165-B56C-1E625E48263F}" type="parTrans" cxnId="{00401BF7-3A91-4934-992E-70390D45642B}">
      <dgm:prSet/>
      <dgm:spPr/>
      <dgm:t>
        <a:bodyPr/>
        <a:lstStyle/>
        <a:p>
          <a:endParaRPr lang="en-US"/>
        </a:p>
      </dgm:t>
    </dgm:pt>
    <dgm:pt modelId="{964EC2A1-E6B9-4D65-9478-01E02B6917DA}" type="sibTrans" cxnId="{00401BF7-3A91-4934-992E-70390D45642B}">
      <dgm:prSet/>
      <dgm:spPr/>
      <dgm:t>
        <a:bodyPr/>
        <a:lstStyle/>
        <a:p>
          <a:endParaRPr lang="en-US"/>
        </a:p>
      </dgm:t>
    </dgm:pt>
    <dgm:pt modelId="{9918FD75-95B9-4247-B56C-5BC2D21B2D9D}" type="pres">
      <dgm:prSet presAssocID="{5C405C92-C041-4FB6-A0F0-AF7C87354E84}" presName="vert0" presStyleCnt="0">
        <dgm:presLayoutVars>
          <dgm:dir/>
          <dgm:animOne val="branch"/>
          <dgm:animLvl val="lvl"/>
        </dgm:presLayoutVars>
      </dgm:prSet>
      <dgm:spPr/>
    </dgm:pt>
    <dgm:pt modelId="{252A8B27-6CBD-4DC9-B387-1ED14264122D}" type="pres">
      <dgm:prSet presAssocID="{0143B0D1-39CA-40F8-AF3E-81B7AE1F2310}" presName="thickLine" presStyleLbl="alignNode1" presStyleIdx="0" presStyleCnt="5"/>
      <dgm:spPr/>
    </dgm:pt>
    <dgm:pt modelId="{25D93B1F-E0AB-4649-9FD2-20A1FE00F376}" type="pres">
      <dgm:prSet presAssocID="{0143B0D1-39CA-40F8-AF3E-81B7AE1F2310}" presName="horz1" presStyleCnt="0"/>
      <dgm:spPr/>
    </dgm:pt>
    <dgm:pt modelId="{3D8EE8FB-C27A-446D-A9D7-53E27CBBC353}" type="pres">
      <dgm:prSet presAssocID="{0143B0D1-39CA-40F8-AF3E-81B7AE1F2310}" presName="tx1" presStyleLbl="revTx" presStyleIdx="0" presStyleCnt="5"/>
      <dgm:spPr/>
    </dgm:pt>
    <dgm:pt modelId="{5629EBBF-AB89-449E-85FC-C51C67C479BE}" type="pres">
      <dgm:prSet presAssocID="{0143B0D1-39CA-40F8-AF3E-81B7AE1F2310}" presName="vert1" presStyleCnt="0"/>
      <dgm:spPr/>
    </dgm:pt>
    <dgm:pt modelId="{8EE33753-2F81-4E19-AE71-9330D8CA4111}" type="pres">
      <dgm:prSet presAssocID="{D9F56E98-411C-4C00-8D5D-562BF4B5B4A5}" presName="thickLine" presStyleLbl="alignNode1" presStyleIdx="1" presStyleCnt="5"/>
      <dgm:spPr/>
    </dgm:pt>
    <dgm:pt modelId="{D5813A5E-2FDD-4790-95A2-3F783E5D3653}" type="pres">
      <dgm:prSet presAssocID="{D9F56E98-411C-4C00-8D5D-562BF4B5B4A5}" presName="horz1" presStyleCnt="0"/>
      <dgm:spPr/>
    </dgm:pt>
    <dgm:pt modelId="{64F6F9A1-BAF5-487F-8387-77A3824760FC}" type="pres">
      <dgm:prSet presAssocID="{D9F56E98-411C-4C00-8D5D-562BF4B5B4A5}" presName="tx1" presStyleLbl="revTx" presStyleIdx="1" presStyleCnt="5"/>
      <dgm:spPr/>
    </dgm:pt>
    <dgm:pt modelId="{8573C894-5DBA-44A0-8549-E1D4175B097A}" type="pres">
      <dgm:prSet presAssocID="{D9F56E98-411C-4C00-8D5D-562BF4B5B4A5}" presName="vert1" presStyleCnt="0"/>
      <dgm:spPr/>
    </dgm:pt>
    <dgm:pt modelId="{66867588-D08C-4ADF-B149-169CE6DFFCF3}" type="pres">
      <dgm:prSet presAssocID="{F8641DAE-846D-42B7-8D60-F3EA344D89EE}" presName="thickLine" presStyleLbl="alignNode1" presStyleIdx="2" presStyleCnt="5"/>
      <dgm:spPr/>
    </dgm:pt>
    <dgm:pt modelId="{CC24FC2B-D9FC-4D5F-B057-BEA7B3300CD5}" type="pres">
      <dgm:prSet presAssocID="{F8641DAE-846D-42B7-8D60-F3EA344D89EE}" presName="horz1" presStyleCnt="0"/>
      <dgm:spPr/>
    </dgm:pt>
    <dgm:pt modelId="{A10042EA-B014-42F7-AD3F-5A58F34B8FD9}" type="pres">
      <dgm:prSet presAssocID="{F8641DAE-846D-42B7-8D60-F3EA344D89EE}" presName="tx1" presStyleLbl="revTx" presStyleIdx="2" presStyleCnt="5"/>
      <dgm:spPr/>
    </dgm:pt>
    <dgm:pt modelId="{C5879999-761A-43A7-A77A-18E130D04450}" type="pres">
      <dgm:prSet presAssocID="{F8641DAE-846D-42B7-8D60-F3EA344D89EE}" presName="vert1" presStyleCnt="0"/>
      <dgm:spPr/>
    </dgm:pt>
    <dgm:pt modelId="{6BDFCC5F-369E-4A16-B275-139C97F346EE}" type="pres">
      <dgm:prSet presAssocID="{A08B2674-3CA9-48E9-9C28-C0E0C1FF7F7E}" presName="thickLine" presStyleLbl="alignNode1" presStyleIdx="3" presStyleCnt="5"/>
      <dgm:spPr/>
    </dgm:pt>
    <dgm:pt modelId="{F0554DAB-217C-469E-9111-E8798C9CEAE4}" type="pres">
      <dgm:prSet presAssocID="{A08B2674-3CA9-48E9-9C28-C0E0C1FF7F7E}" presName="horz1" presStyleCnt="0"/>
      <dgm:spPr/>
    </dgm:pt>
    <dgm:pt modelId="{937CBF47-C837-4C2D-A0E2-8D91E6FC3BC7}" type="pres">
      <dgm:prSet presAssocID="{A08B2674-3CA9-48E9-9C28-C0E0C1FF7F7E}" presName="tx1" presStyleLbl="revTx" presStyleIdx="3" presStyleCnt="5" custScaleY="73219" custLinFactNeighborX="-1019" custLinFactNeighborY="-774"/>
      <dgm:spPr/>
    </dgm:pt>
    <dgm:pt modelId="{ABAE6114-44C0-4AAA-B2CF-FE95DADA00E7}" type="pres">
      <dgm:prSet presAssocID="{A08B2674-3CA9-48E9-9C28-C0E0C1FF7F7E}" presName="vert1" presStyleCnt="0"/>
      <dgm:spPr/>
    </dgm:pt>
    <dgm:pt modelId="{DFAFD846-5B6B-4D69-9991-CA9DCC27F90C}" type="pres">
      <dgm:prSet presAssocID="{A7DD0DC9-D26D-4390-93DF-59DA58D1BDA4}" presName="thickLine" presStyleLbl="alignNode1" presStyleIdx="4" presStyleCnt="5"/>
      <dgm:spPr/>
    </dgm:pt>
    <dgm:pt modelId="{92AEA844-A4C8-4CA3-8331-EEF8022C93A8}" type="pres">
      <dgm:prSet presAssocID="{A7DD0DC9-D26D-4390-93DF-59DA58D1BDA4}" presName="horz1" presStyleCnt="0"/>
      <dgm:spPr/>
    </dgm:pt>
    <dgm:pt modelId="{615B616F-4E14-4DCB-95A5-896FCA63C884}" type="pres">
      <dgm:prSet presAssocID="{A7DD0DC9-D26D-4390-93DF-59DA58D1BDA4}" presName="tx1" presStyleLbl="revTx" presStyleIdx="4" presStyleCnt="5"/>
      <dgm:spPr/>
    </dgm:pt>
    <dgm:pt modelId="{D23E0E45-C518-45E6-9B70-BCA5BE3D5A1A}" type="pres">
      <dgm:prSet presAssocID="{A7DD0DC9-D26D-4390-93DF-59DA58D1BDA4}" presName="vert1" presStyleCnt="0"/>
      <dgm:spPr/>
    </dgm:pt>
  </dgm:ptLst>
  <dgm:cxnLst>
    <dgm:cxn modelId="{51CF3F18-4D07-4208-8924-79A822298BAF}" type="presOf" srcId="{5C405C92-C041-4FB6-A0F0-AF7C87354E84}" destId="{9918FD75-95B9-4247-B56C-5BC2D21B2D9D}" srcOrd="0" destOrd="0" presId="urn:microsoft.com/office/officeart/2008/layout/LinedList"/>
    <dgm:cxn modelId="{1AAFA524-AF03-4528-9873-61F6ED85A72A}" srcId="{5C405C92-C041-4FB6-A0F0-AF7C87354E84}" destId="{A08B2674-3CA9-48E9-9C28-C0E0C1FF7F7E}" srcOrd="3" destOrd="0" parTransId="{90C2B6E8-B431-41A2-B91C-F5B91DB2B0C8}" sibTransId="{09740009-83DF-4FAC-A3D4-B02A17812FD3}"/>
    <dgm:cxn modelId="{612ADE2D-BDF0-48EA-8369-4446A301A396}" type="presOf" srcId="{0143B0D1-39CA-40F8-AF3E-81B7AE1F2310}" destId="{3D8EE8FB-C27A-446D-A9D7-53E27CBBC353}" srcOrd="0" destOrd="0" presId="urn:microsoft.com/office/officeart/2008/layout/LinedList"/>
    <dgm:cxn modelId="{C495743F-2B6E-4D55-AEB3-B831EC330B59}" srcId="{5C405C92-C041-4FB6-A0F0-AF7C87354E84}" destId="{D9F56E98-411C-4C00-8D5D-562BF4B5B4A5}" srcOrd="1" destOrd="0" parTransId="{7580B374-A2CF-44A4-B4CA-D4A3312B6B4D}" sibTransId="{04446EEB-7357-4390-A236-F245D5B9292C}"/>
    <dgm:cxn modelId="{B8983C41-DB8C-4BB5-889F-645362D413A6}" type="presOf" srcId="{F8641DAE-846D-42B7-8D60-F3EA344D89EE}" destId="{A10042EA-B014-42F7-AD3F-5A58F34B8FD9}" srcOrd="0" destOrd="0" presId="urn:microsoft.com/office/officeart/2008/layout/LinedList"/>
    <dgm:cxn modelId="{EC7A8147-6845-4255-BFAD-E74C8B69C35A}" srcId="{5C405C92-C041-4FB6-A0F0-AF7C87354E84}" destId="{F8641DAE-846D-42B7-8D60-F3EA344D89EE}" srcOrd="2" destOrd="0" parTransId="{27DCE038-79EB-4324-90CB-546A108368FE}" sibTransId="{A95BD16F-5FF8-4BF0-BA39-B2057DCB4AE4}"/>
    <dgm:cxn modelId="{A48CE784-02A8-4628-ABCF-F32B77CB13A5}" type="presOf" srcId="{A7DD0DC9-D26D-4390-93DF-59DA58D1BDA4}" destId="{615B616F-4E14-4DCB-95A5-896FCA63C884}" srcOrd="0" destOrd="0" presId="urn:microsoft.com/office/officeart/2008/layout/LinedList"/>
    <dgm:cxn modelId="{CBA2F0B2-76ED-4735-AAD6-AE004284CC10}" type="presOf" srcId="{A08B2674-3CA9-48E9-9C28-C0E0C1FF7F7E}" destId="{937CBF47-C837-4C2D-A0E2-8D91E6FC3BC7}" srcOrd="0" destOrd="0" presId="urn:microsoft.com/office/officeart/2008/layout/LinedList"/>
    <dgm:cxn modelId="{C7DD8DC3-4FB9-446C-BD02-A552DF91181A}" type="presOf" srcId="{D9F56E98-411C-4C00-8D5D-562BF4B5B4A5}" destId="{64F6F9A1-BAF5-487F-8387-77A3824760FC}" srcOrd="0" destOrd="0" presId="urn:microsoft.com/office/officeart/2008/layout/LinedList"/>
    <dgm:cxn modelId="{210D7DD7-3B41-4389-94E6-68E9AC865836}" srcId="{5C405C92-C041-4FB6-A0F0-AF7C87354E84}" destId="{0143B0D1-39CA-40F8-AF3E-81B7AE1F2310}" srcOrd="0" destOrd="0" parTransId="{AA5AA76E-60B2-45F1-9AFA-9B9EC9CBD9DB}" sibTransId="{38412BF0-962C-4D01-BDB9-2B59E8A7B9DA}"/>
    <dgm:cxn modelId="{00401BF7-3A91-4934-992E-70390D45642B}" srcId="{5C405C92-C041-4FB6-A0F0-AF7C87354E84}" destId="{A7DD0DC9-D26D-4390-93DF-59DA58D1BDA4}" srcOrd="4" destOrd="0" parTransId="{23971F6D-7AD9-4165-B56C-1E625E48263F}" sibTransId="{964EC2A1-E6B9-4D65-9478-01E02B6917DA}"/>
    <dgm:cxn modelId="{9CCD0840-DE8C-449F-99EB-5AAF8E7E5509}" type="presParOf" srcId="{9918FD75-95B9-4247-B56C-5BC2D21B2D9D}" destId="{252A8B27-6CBD-4DC9-B387-1ED14264122D}" srcOrd="0" destOrd="0" presId="urn:microsoft.com/office/officeart/2008/layout/LinedList"/>
    <dgm:cxn modelId="{00EF117D-8B01-49C0-9E63-26953B8EEC66}" type="presParOf" srcId="{9918FD75-95B9-4247-B56C-5BC2D21B2D9D}" destId="{25D93B1F-E0AB-4649-9FD2-20A1FE00F376}" srcOrd="1" destOrd="0" presId="urn:microsoft.com/office/officeart/2008/layout/LinedList"/>
    <dgm:cxn modelId="{6849D977-93B6-46DF-8E84-7A1CA1A3C8FE}" type="presParOf" srcId="{25D93B1F-E0AB-4649-9FD2-20A1FE00F376}" destId="{3D8EE8FB-C27A-446D-A9D7-53E27CBBC353}" srcOrd="0" destOrd="0" presId="urn:microsoft.com/office/officeart/2008/layout/LinedList"/>
    <dgm:cxn modelId="{14B456D9-E872-4AD4-8138-D9335F99E880}" type="presParOf" srcId="{25D93B1F-E0AB-4649-9FD2-20A1FE00F376}" destId="{5629EBBF-AB89-449E-85FC-C51C67C479BE}" srcOrd="1" destOrd="0" presId="urn:microsoft.com/office/officeart/2008/layout/LinedList"/>
    <dgm:cxn modelId="{E998FD4F-E110-4BE2-9CFF-09790955C044}" type="presParOf" srcId="{9918FD75-95B9-4247-B56C-5BC2D21B2D9D}" destId="{8EE33753-2F81-4E19-AE71-9330D8CA4111}" srcOrd="2" destOrd="0" presId="urn:microsoft.com/office/officeart/2008/layout/LinedList"/>
    <dgm:cxn modelId="{B068CFF5-0F17-42DD-83A5-F183C3DA1452}" type="presParOf" srcId="{9918FD75-95B9-4247-B56C-5BC2D21B2D9D}" destId="{D5813A5E-2FDD-4790-95A2-3F783E5D3653}" srcOrd="3" destOrd="0" presId="urn:microsoft.com/office/officeart/2008/layout/LinedList"/>
    <dgm:cxn modelId="{F1CD8750-3A7B-495E-B4FD-B9AFCB4F2B66}" type="presParOf" srcId="{D5813A5E-2FDD-4790-95A2-3F783E5D3653}" destId="{64F6F9A1-BAF5-487F-8387-77A3824760FC}" srcOrd="0" destOrd="0" presId="urn:microsoft.com/office/officeart/2008/layout/LinedList"/>
    <dgm:cxn modelId="{F3C8D50E-1382-4410-A69D-66F160229133}" type="presParOf" srcId="{D5813A5E-2FDD-4790-95A2-3F783E5D3653}" destId="{8573C894-5DBA-44A0-8549-E1D4175B097A}" srcOrd="1" destOrd="0" presId="urn:microsoft.com/office/officeart/2008/layout/LinedList"/>
    <dgm:cxn modelId="{09BD5242-357D-444C-B4AF-6DB82A77BFC7}" type="presParOf" srcId="{9918FD75-95B9-4247-B56C-5BC2D21B2D9D}" destId="{66867588-D08C-4ADF-B149-169CE6DFFCF3}" srcOrd="4" destOrd="0" presId="urn:microsoft.com/office/officeart/2008/layout/LinedList"/>
    <dgm:cxn modelId="{FDCB3AED-D81D-4FF9-95E2-6F354271E8D9}" type="presParOf" srcId="{9918FD75-95B9-4247-B56C-5BC2D21B2D9D}" destId="{CC24FC2B-D9FC-4D5F-B057-BEA7B3300CD5}" srcOrd="5" destOrd="0" presId="urn:microsoft.com/office/officeart/2008/layout/LinedList"/>
    <dgm:cxn modelId="{D8AAC5A3-72AA-4897-885D-EF739BCAE146}" type="presParOf" srcId="{CC24FC2B-D9FC-4D5F-B057-BEA7B3300CD5}" destId="{A10042EA-B014-42F7-AD3F-5A58F34B8FD9}" srcOrd="0" destOrd="0" presId="urn:microsoft.com/office/officeart/2008/layout/LinedList"/>
    <dgm:cxn modelId="{60BB5FB6-8DB2-4E64-9ABE-BF79A1F9F501}" type="presParOf" srcId="{CC24FC2B-D9FC-4D5F-B057-BEA7B3300CD5}" destId="{C5879999-761A-43A7-A77A-18E130D04450}" srcOrd="1" destOrd="0" presId="urn:microsoft.com/office/officeart/2008/layout/LinedList"/>
    <dgm:cxn modelId="{90FF7D5F-B215-498E-81DD-CE6E7D515A63}" type="presParOf" srcId="{9918FD75-95B9-4247-B56C-5BC2D21B2D9D}" destId="{6BDFCC5F-369E-4A16-B275-139C97F346EE}" srcOrd="6" destOrd="0" presId="urn:microsoft.com/office/officeart/2008/layout/LinedList"/>
    <dgm:cxn modelId="{00863F1E-49AA-420D-869C-F0892F7FFE13}" type="presParOf" srcId="{9918FD75-95B9-4247-B56C-5BC2D21B2D9D}" destId="{F0554DAB-217C-469E-9111-E8798C9CEAE4}" srcOrd="7" destOrd="0" presId="urn:microsoft.com/office/officeart/2008/layout/LinedList"/>
    <dgm:cxn modelId="{D8AB904E-00F5-487F-BE18-E94A40F824D6}" type="presParOf" srcId="{F0554DAB-217C-469E-9111-E8798C9CEAE4}" destId="{937CBF47-C837-4C2D-A0E2-8D91E6FC3BC7}" srcOrd="0" destOrd="0" presId="urn:microsoft.com/office/officeart/2008/layout/LinedList"/>
    <dgm:cxn modelId="{D941B310-76DB-4DAE-A523-34591C7E8993}" type="presParOf" srcId="{F0554DAB-217C-469E-9111-E8798C9CEAE4}" destId="{ABAE6114-44C0-4AAA-B2CF-FE95DADA00E7}" srcOrd="1" destOrd="0" presId="urn:microsoft.com/office/officeart/2008/layout/LinedList"/>
    <dgm:cxn modelId="{1AD3D31F-EB46-4CC2-81D7-32764D086E37}" type="presParOf" srcId="{9918FD75-95B9-4247-B56C-5BC2D21B2D9D}" destId="{DFAFD846-5B6B-4D69-9991-CA9DCC27F90C}" srcOrd="8" destOrd="0" presId="urn:microsoft.com/office/officeart/2008/layout/LinedList"/>
    <dgm:cxn modelId="{B010AF4A-0B9C-4BAC-A84E-7573565A758C}" type="presParOf" srcId="{9918FD75-95B9-4247-B56C-5BC2D21B2D9D}" destId="{92AEA844-A4C8-4CA3-8331-EEF8022C93A8}" srcOrd="9" destOrd="0" presId="urn:microsoft.com/office/officeart/2008/layout/LinedList"/>
    <dgm:cxn modelId="{2DE5A217-8475-4A2C-A5DB-C7EECB7E0528}" type="presParOf" srcId="{92AEA844-A4C8-4CA3-8331-EEF8022C93A8}" destId="{615B616F-4E14-4DCB-95A5-896FCA63C884}" srcOrd="0" destOrd="0" presId="urn:microsoft.com/office/officeart/2008/layout/LinedList"/>
    <dgm:cxn modelId="{2B412740-4BE2-4C27-9C17-3582CB2E3844}" type="presParOf" srcId="{92AEA844-A4C8-4CA3-8331-EEF8022C93A8}" destId="{D23E0E45-C518-45E6-9B70-BCA5BE3D5A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1CCC3B-FBEE-4EA7-8090-9F04B5C8BCDD}"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3566F3F1-ED81-4353-8B5E-FD325A301C44}">
      <dgm:prSet/>
      <dgm:spPr/>
      <dgm:t>
        <a:bodyPr/>
        <a:lstStyle/>
        <a:p>
          <a:r>
            <a:rPr lang="en-US" dirty="0"/>
            <a:t>Barriers include: </a:t>
          </a:r>
        </a:p>
      </dgm:t>
    </dgm:pt>
    <dgm:pt modelId="{D611CC4E-D0C8-49E9-8395-05522EDBABAE}" type="parTrans" cxnId="{D889CBF2-3C1F-4044-84EF-2BF4670045F9}">
      <dgm:prSet/>
      <dgm:spPr/>
      <dgm:t>
        <a:bodyPr/>
        <a:lstStyle/>
        <a:p>
          <a:endParaRPr lang="en-US"/>
        </a:p>
      </dgm:t>
    </dgm:pt>
    <dgm:pt modelId="{678CCC97-D0AC-4C23-927F-5847D52551B4}" type="sibTrans" cxnId="{D889CBF2-3C1F-4044-84EF-2BF4670045F9}">
      <dgm:prSet/>
      <dgm:spPr/>
      <dgm:t>
        <a:bodyPr/>
        <a:lstStyle/>
        <a:p>
          <a:endParaRPr lang="en-US"/>
        </a:p>
      </dgm:t>
    </dgm:pt>
    <dgm:pt modelId="{8688CF03-999C-4D09-B449-2819CD413F97}">
      <dgm:prSet/>
      <dgm:spPr/>
      <dgm:t>
        <a:bodyPr/>
        <a:lstStyle/>
        <a:p>
          <a:r>
            <a:rPr lang="en-US" dirty="0"/>
            <a:t>Mental health symptoms </a:t>
          </a:r>
        </a:p>
      </dgm:t>
    </dgm:pt>
    <dgm:pt modelId="{F77759C6-AF5A-4CA0-97A8-D821F7F4663F}" type="parTrans" cxnId="{E5AE9F1D-FC0D-481A-ABA6-C054C97DF24F}">
      <dgm:prSet/>
      <dgm:spPr/>
      <dgm:t>
        <a:bodyPr/>
        <a:lstStyle/>
        <a:p>
          <a:endParaRPr lang="en-US"/>
        </a:p>
      </dgm:t>
    </dgm:pt>
    <dgm:pt modelId="{1FA63B98-DB43-4B4D-8D54-760B8EEA8E98}" type="sibTrans" cxnId="{E5AE9F1D-FC0D-481A-ABA6-C054C97DF24F}">
      <dgm:prSet/>
      <dgm:spPr/>
      <dgm:t>
        <a:bodyPr/>
        <a:lstStyle/>
        <a:p>
          <a:endParaRPr lang="en-US"/>
        </a:p>
      </dgm:t>
    </dgm:pt>
    <dgm:pt modelId="{92A49D0E-4DD3-438A-802E-4722DFC237B0}">
      <dgm:prSet/>
      <dgm:spPr/>
      <dgm:t>
        <a:bodyPr/>
        <a:lstStyle/>
        <a:p>
          <a:r>
            <a:rPr lang="en-US" dirty="0"/>
            <a:t>Poor grades</a:t>
          </a:r>
        </a:p>
      </dgm:t>
    </dgm:pt>
    <dgm:pt modelId="{CE7E23F8-21E4-46DB-A69A-C276D82686C9}" type="parTrans" cxnId="{A186350C-8BA8-4A3D-856A-7F6BEB15FFA2}">
      <dgm:prSet/>
      <dgm:spPr/>
      <dgm:t>
        <a:bodyPr/>
        <a:lstStyle/>
        <a:p>
          <a:endParaRPr lang="en-US"/>
        </a:p>
      </dgm:t>
    </dgm:pt>
    <dgm:pt modelId="{53C4AB29-72A3-489C-9F99-E5A691212137}" type="sibTrans" cxnId="{A186350C-8BA8-4A3D-856A-7F6BEB15FFA2}">
      <dgm:prSet/>
      <dgm:spPr/>
      <dgm:t>
        <a:bodyPr/>
        <a:lstStyle/>
        <a:p>
          <a:endParaRPr lang="en-US"/>
        </a:p>
      </dgm:t>
    </dgm:pt>
    <dgm:pt modelId="{33B0E6DD-7920-445F-9BF4-D62846495771}">
      <dgm:prSet/>
      <dgm:spPr/>
      <dgm:t>
        <a:bodyPr/>
        <a:lstStyle/>
        <a:p>
          <a:r>
            <a:rPr lang="en-US" dirty="0"/>
            <a:t>Lack of support</a:t>
          </a:r>
        </a:p>
      </dgm:t>
    </dgm:pt>
    <dgm:pt modelId="{1356E818-FAB6-46E7-A337-EEF584ED0422}" type="parTrans" cxnId="{9A265435-68FA-4422-B3D9-3066DB147365}">
      <dgm:prSet/>
      <dgm:spPr/>
      <dgm:t>
        <a:bodyPr/>
        <a:lstStyle/>
        <a:p>
          <a:endParaRPr lang="en-US"/>
        </a:p>
      </dgm:t>
    </dgm:pt>
    <dgm:pt modelId="{5AB04AC6-BC65-45D3-98B3-BE288A0A8C8C}" type="sibTrans" cxnId="{9A265435-68FA-4422-B3D9-3066DB147365}">
      <dgm:prSet/>
      <dgm:spPr/>
      <dgm:t>
        <a:bodyPr/>
        <a:lstStyle/>
        <a:p>
          <a:endParaRPr lang="en-US"/>
        </a:p>
      </dgm:t>
    </dgm:pt>
    <dgm:pt modelId="{3B55449F-B165-4BFE-B139-D400F09BE446}">
      <dgm:prSet/>
      <dgm:spPr/>
      <dgm:t>
        <a:bodyPr/>
        <a:lstStyle/>
        <a:p>
          <a:r>
            <a:rPr lang="en-US" dirty="0"/>
            <a:t>Financial aid issues </a:t>
          </a:r>
        </a:p>
      </dgm:t>
    </dgm:pt>
    <dgm:pt modelId="{D04833C3-5954-4CA6-9CA4-58092FCC3E92}" type="parTrans" cxnId="{65EFDCB6-F0CB-4755-9A4D-7CCEFA43F5EA}">
      <dgm:prSet/>
      <dgm:spPr/>
      <dgm:t>
        <a:bodyPr/>
        <a:lstStyle/>
        <a:p>
          <a:endParaRPr lang="en-US"/>
        </a:p>
      </dgm:t>
    </dgm:pt>
    <dgm:pt modelId="{8BA5DC9A-5FD9-48CC-842F-B9E675463302}" type="sibTrans" cxnId="{65EFDCB6-F0CB-4755-9A4D-7CCEFA43F5EA}">
      <dgm:prSet/>
      <dgm:spPr/>
      <dgm:t>
        <a:bodyPr/>
        <a:lstStyle/>
        <a:p>
          <a:endParaRPr lang="en-US"/>
        </a:p>
      </dgm:t>
    </dgm:pt>
    <dgm:pt modelId="{849FCCA1-7D29-4FCA-A7A7-5DEFD98B55C9}">
      <dgm:prSet/>
      <dgm:spPr/>
      <dgm:t>
        <a:bodyPr/>
        <a:lstStyle/>
        <a:p>
          <a:r>
            <a:rPr lang="en-US" dirty="0"/>
            <a:t>Lack of adequate accommodations</a:t>
          </a:r>
        </a:p>
      </dgm:t>
    </dgm:pt>
    <dgm:pt modelId="{D2E6B654-7EFC-43A2-ADB9-0D990BDA67AA}" type="parTrans" cxnId="{C6DBE364-CB9C-4C02-B5AD-B095CC78E15B}">
      <dgm:prSet/>
      <dgm:spPr/>
      <dgm:t>
        <a:bodyPr/>
        <a:lstStyle/>
        <a:p>
          <a:endParaRPr lang="en-US"/>
        </a:p>
      </dgm:t>
    </dgm:pt>
    <dgm:pt modelId="{FD68FAD1-F446-4F74-A1E6-ED112DD3F786}" type="sibTrans" cxnId="{C6DBE364-CB9C-4C02-B5AD-B095CC78E15B}">
      <dgm:prSet/>
      <dgm:spPr/>
      <dgm:t>
        <a:bodyPr/>
        <a:lstStyle/>
        <a:p>
          <a:endParaRPr lang="en-US"/>
        </a:p>
      </dgm:t>
    </dgm:pt>
    <dgm:pt modelId="{99C0743E-E8E6-4BD6-BEBC-E2D1FFB62E7D}">
      <dgm:prSet/>
      <dgm:spPr/>
      <dgm:t>
        <a:bodyPr/>
        <a:lstStyle/>
        <a:p>
          <a:r>
            <a:rPr lang="en-US" dirty="0"/>
            <a:t>Avoidance of disclosure due to fear of discrimination</a:t>
          </a:r>
        </a:p>
      </dgm:t>
    </dgm:pt>
    <dgm:pt modelId="{63C8D432-79DA-4046-9FBD-5BA20F5D9925}" type="parTrans" cxnId="{FE859626-BE1F-4A04-AA5B-84C924DD55DC}">
      <dgm:prSet/>
      <dgm:spPr/>
      <dgm:t>
        <a:bodyPr/>
        <a:lstStyle/>
        <a:p>
          <a:endParaRPr lang="en-US"/>
        </a:p>
      </dgm:t>
    </dgm:pt>
    <dgm:pt modelId="{F212F3BB-29D4-401C-83DD-A6301E26CFC9}" type="sibTrans" cxnId="{FE859626-BE1F-4A04-AA5B-84C924DD55DC}">
      <dgm:prSet/>
      <dgm:spPr/>
      <dgm:t>
        <a:bodyPr/>
        <a:lstStyle/>
        <a:p>
          <a:endParaRPr lang="en-US"/>
        </a:p>
      </dgm:t>
    </dgm:pt>
    <dgm:pt modelId="{5D461FEB-6FB3-468D-9A9B-5F0A3CE5C153}">
      <dgm:prSet/>
      <dgm:spPr/>
      <dgm:t>
        <a:bodyPr/>
        <a:lstStyle/>
        <a:p>
          <a:r>
            <a:rPr lang="en-US" dirty="0"/>
            <a:t>Lack of access to specialized services </a:t>
          </a:r>
        </a:p>
      </dgm:t>
    </dgm:pt>
    <dgm:pt modelId="{82F6C305-9656-4303-A7F5-221AF3BE2F3D}" type="parTrans" cxnId="{0AC11AC5-1AA1-49DB-9007-06C7D25616A3}">
      <dgm:prSet/>
      <dgm:spPr/>
      <dgm:t>
        <a:bodyPr/>
        <a:lstStyle/>
        <a:p>
          <a:endParaRPr lang="en-US"/>
        </a:p>
      </dgm:t>
    </dgm:pt>
    <dgm:pt modelId="{B9DB1107-DF47-434C-BC3B-A0B7AE0619E5}" type="sibTrans" cxnId="{0AC11AC5-1AA1-49DB-9007-06C7D25616A3}">
      <dgm:prSet/>
      <dgm:spPr/>
      <dgm:t>
        <a:bodyPr/>
        <a:lstStyle/>
        <a:p>
          <a:endParaRPr lang="en-US"/>
        </a:p>
      </dgm:t>
    </dgm:pt>
    <dgm:pt modelId="{E522CC1E-FD5C-4026-8DA2-0D6D208A0044}" type="pres">
      <dgm:prSet presAssocID="{3C1CCC3B-FBEE-4EA7-8090-9F04B5C8BCDD}" presName="vert0" presStyleCnt="0">
        <dgm:presLayoutVars>
          <dgm:dir/>
          <dgm:animOne val="branch"/>
          <dgm:animLvl val="lvl"/>
        </dgm:presLayoutVars>
      </dgm:prSet>
      <dgm:spPr/>
    </dgm:pt>
    <dgm:pt modelId="{8AD6E5F0-2096-4F03-A9CC-817AB8E33AC5}" type="pres">
      <dgm:prSet presAssocID="{3566F3F1-ED81-4353-8B5E-FD325A301C44}" presName="thickLine" presStyleLbl="alignNode1" presStyleIdx="0" presStyleCnt="1"/>
      <dgm:spPr/>
    </dgm:pt>
    <dgm:pt modelId="{A48A35C6-02A5-4849-B255-4090BF2F47E1}" type="pres">
      <dgm:prSet presAssocID="{3566F3F1-ED81-4353-8B5E-FD325A301C44}" presName="horz1" presStyleCnt="0"/>
      <dgm:spPr/>
    </dgm:pt>
    <dgm:pt modelId="{21F28DAD-A569-421C-B5D5-0E9B5D17A42A}" type="pres">
      <dgm:prSet presAssocID="{3566F3F1-ED81-4353-8B5E-FD325A301C44}" presName="tx1" presStyleLbl="revTx" presStyleIdx="0" presStyleCnt="8"/>
      <dgm:spPr/>
    </dgm:pt>
    <dgm:pt modelId="{6F8AE50E-F1CD-47BB-884C-CF663C23FCCF}" type="pres">
      <dgm:prSet presAssocID="{3566F3F1-ED81-4353-8B5E-FD325A301C44}" presName="vert1" presStyleCnt="0"/>
      <dgm:spPr/>
    </dgm:pt>
    <dgm:pt modelId="{006D8E51-4AEF-407D-B6A8-306015FC5842}" type="pres">
      <dgm:prSet presAssocID="{8688CF03-999C-4D09-B449-2819CD413F97}" presName="vertSpace2a" presStyleCnt="0"/>
      <dgm:spPr/>
    </dgm:pt>
    <dgm:pt modelId="{95932826-4B35-4FA6-ABDC-C010A3991A92}" type="pres">
      <dgm:prSet presAssocID="{8688CF03-999C-4D09-B449-2819CD413F97}" presName="horz2" presStyleCnt="0"/>
      <dgm:spPr/>
    </dgm:pt>
    <dgm:pt modelId="{4371A473-C9A5-4A9C-8A5A-E5ACC716F740}" type="pres">
      <dgm:prSet presAssocID="{8688CF03-999C-4D09-B449-2819CD413F97}" presName="horzSpace2" presStyleCnt="0"/>
      <dgm:spPr/>
    </dgm:pt>
    <dgm:pt modelId="{B5E72E83-1BED-410A-98B8-C87B41A119CB}" type="pres">
      <dgm:prSet presAssocID="{8688CF03-999C-4D09-B449-2819CD413F97}" presName="tx2" presStyleLbl="revTx" presStyleIdx="1" presStyleCnt="8"/>
      <dgm:spPr/>
    </dgm:pt>
    <dgm:pt modelId="{78B402B1-E40C-4980-9225-B81D1364A971}" type="pres">
      <dgm:prSet presAssocID="{8688CF03-999C-4D09-B449-2819CD413F97}" presName="vert2" presStyleCnt="0"/>
      <dgm:spPr/>
    </dgm:pt>
    <dgm:pt modelId="{08127E65-B17E-4999-BB91-1CAE27FA50E7}" type="pres">
      <dgm:prSet presAssocID="{8688CF03-999C-4D09-B449-2819CD413F97}" presName="thinLine2b" presStyleLbl="callout" presStyleIdx="0" presStyleCnt="7"/>
      <dgm:spPr/>
    </dgm:pt>
    <dgm:pt modelId="{615D6344-2B5B-40E7-AF8C-B98D80349A6F}" type="pres">
      <dgm:prSet presAssocID="{8688CF03-999C-4D09-B449-2819CD413F97}" presName="vertSpace2b" presStyleCnt="0"/>
      <dgm:spPr/>
    </dgm:pt>
    <dgm:pt modelId="{03F6CF83-6AAA-4810-95F3-B87222DFE952}" type="pres">
      <dgm:prSet presAssocID="{92A49D0E-4DD3-438A-802E-4722DFC237B0}" presName="horz2" presStyleCnt="0"/>
      <dgm:spPr/>
    </dgm:pt>
    <dgm:pt modelId="{9D96A30E-E190-454C-BC5A-5EEA3024B5D6}" type="pres">
      <dgm:prSet presAssocID="{92A49D0E-4DD3-438A-802E-4722DFC237B0}" presName="horzSpace2" presStyleCnt="0"/>
      <dgm:spPr/>
    </dgm:pt>
    <dgm:pt modelId="{809526A4-40B3-42B5-9EE3-F53747C1B802}" type="pres">
      <dgm:prSet presAssocID="{92A49D0E-4DD3-438A-802E-4722DFC237B0}" presName="tx2" presStyleLbl="revTx" presStyleIdx="2" presStyleCnt="8"/>
      <dgm:spPr/>
    </dgm:pt>
    <dgm:pt modelId="{E4EC4C01-CCA7-4A5D-B8DB-B8D25FFADCDC}" type="pres">
      <dgm:prSet presAssocID="{92A49D0E-4DD3-438A-802E-4722DFC237B0}" presName="vert2" presStyleCnt="0"/>
      <dgm:spPr/>
    </dgm:pt>
    <dgm:pt modelId="{95B6124A-7405-4F9E-A184-7307220BC771}" type="pres">
      <dgm:prSet presAssocID="{92A49D0E-4DD3-438A-802E-4722DFC237B0}" presName="thinLine2b" presStyleLbl="callout" presStyleIdx="1" presStyleCnt="7"/>
      <dgm:spPr/>
    </dgm:pt>
    <dgm:pt modelId="{C525850E-99DB-48B7-B5A4-A48FF912983B}" type="pres">
      <dgm:prSet presAssocID="{92A49D0E-4DD3-438A-802E-4722DFC237B0}" presName="vertSpace2b" presStyleCnt="0"/>
      <dgm:spPr/>
    </dgm:pt>
    <dgm:pt modelId="{F4692E28-3FE0-4D52-BFF0-EFAD92BB4865}" type="pres">
      <dgm:prSet presAssocID="{33B0E6DD-7920-445F-9BF4-D62846495771}" presName="horz2" presStyleCnt="0"/>
      <dgm:spPr/>
    </dgm:pt>
    <dgm:pt modelId="{ECBC32CF-56EB-4901-957F-37D01DAF91F0}" type="pres">
      <dgm:prSet presAssocID="{33B0E6DD-7920-445F-9BF4-D62846495771}" presName="horzSpace2" presStyleCnt="0"/>
      <dgm:spPr/>
    </dgm:pt>
    <dgm:pt modelId="{33D9D999-D799-4330-80FA-5C2E538C4AC2}" type="pres">
      <dgm:prSet presAssocID="{33B0E6DD-7920-445F-9BF4-D62846495771}" presName="tx2" presStyleLbl="revTx" presStyleIdx="3" presStyleCnt="8"/>
      <dgm:spPr/>
    </dgm:pt>
    <dgm:pt modelId="{F7915F73-E6B2-44DB-B7B4-AE0D57464056}" type="pres">
      <dgm:prSet presAssocID="{33B0E6DD-7920-445F-9BF4-D62846495771}" presName="vert2" presStyleCnt="0"/>
      <dgm:spPr/>
    </dgm:pt>
    <dgm:pt modelId="{F3E3D6C6-AED4-491F-84CC-3FB9F1C151EB}" type="pres">
      <dgm:prSet presAssocID="{33B0E6DD-7920-445F-9BF4-D62846495771}" presName="thinLine2b" presStyleLbl="callout" presStyleIdx="2" presStyleCnt="7"/>
      <dgm:spPr/>
    </dgm:pt>
    <dgm:pt modelId="{C5790980-5599-4D92-9508-8C09BD21AB6F}" type="pres">
      <dgm:prSet presAssocID="{33B0E6DD-7920-445F-9BF4-D62846495771}" presName="vertSpace2b" presStyleCnt="0"/>
      <dgm:spPr/>
    </dgm:pt>
    <dgm:pt modelId="{30972896-81B6-42D0-A3AC-6842402985EE}" type="pres">
      <dgm:prSet presAssocID="{3B55449F-B165-4BFE-B139-D400F09BE446}" presName="horz2" presStyleCnt="0"/>
      <dgm:spPr/>
    </dgm:pt>
    <dgm:pt modelId="{5985815F-1685-4B39-AE91-21C22E8F8FED}" type="pres">
      <dgm:prSet presAssocID="{3B55449F-B165-4BFE-B139-D400F09BE446}" presName="horzSpace2" presStyleCnt="0"/>
      <dgm:spPr/>
    </dgm:pt>
    <dgm:pt modelId="{7654D0CB-E5F0-41C5-8A87-2B26E8D482FA}" type="pres">
      <dgm:prSet presAssocID="{3B55449F-B165-4BFE-B139-D400F09BE446}" presName="tx2" presStyleLbl="revTx" presStyleIdx="4" presStyleCnt="8"/>
      <dgm:spPr/>
    </dgm:pt>
    <dgm:pt modelId="{2F5C130E-29A4-44A8-8C28-F25BC2EBD580}" type="pres">
      <dgm:prSet presAssocID="{3B55449F-B165-4BFE-B139-D400F09BE446}" presName="vert2" presStyleCnt="0"/>
      <dgm:spPr/>
    </dgm:pt>
    <dgm:pt modelId="{5DED03DD-14C0-46A8-BB35-B41AFBA00BD8}" type="pres">
      <dgm:prSet presAssocID="{3B55449F-B165-4BFE-B139-D400F09BE446}" presName="thinLine2b" presStyleLbl="callout" presStyleIdx="3" presStyleCnt="7"/>
      <dgm:spPr/>
    </dgm:pt>
    <dgm:pt modelId="{0D5A90AD-B3D1-4483-B3FA-F3A9A5138149}" type="pres">
      <dgm:prSet presAssocID="{3B55449F-B165-4BFE-B139-D400F09BE446}" presName="vertSpace2b" presStyleCnt="0"/>
      <dgm:spPr/>
    </dgm:pt>
    <dgm:pt modelId="{4445D814-51FC-456A-B698-F971DDDEE41D}" type="pres">
      <dgm:prSet presAssocID="{849FCCA1-7D29-4FCA-A7A7-5DEFD98B55C9}" presName="horz2" presStyleCnt="0"/>
      <dgm:spPr/>
    </dgm:pt>
    <dgm:pt modelId="{0476A8B7-E722-411C-A5F5-237E624A192C}" type="pres">
      <dgm:prSet presAssocID="{849FCCA1-7D29-4FCA-A7A7-5DEFD98B55C9}" presName="horzSpace2" presStyleCnt="0"/>
      <dgm:spPr/>
    </dgm:pt>
    <dgm:pt modelId="{289BCE34-73C4-486B-B2D1-BB9E2FE02F1D}" type="pres">
      <dgm:prSet presAssocID="{849FCCA1-7D29-4FCA-A7A7-5DEFD98B55C9}" presName="tx2" presStyleLbl="revTx" presStyleIdx="5" presStyleCnt="8"/>
      <dgm:spPr/>
    </dgm:pt>
    <dgm:pt modelId="{05EC2F44-9296-4EBC-A139-D28AA8B544CC}" type="pres">
      <dgm:prSet presAssocID="{849FCCA1-7D29-4FCA-A7A7-5DEFD98B55C9}" presName="vert2" presStyleCnt="0"/>
      <dgm:spPr/>
    </dgm:pt>
    <dgm:pt modelId="{96FEA924-A2E1-46EB-83DB-4C3ABB5EE001}" type="pres">
      <dgm:prSet presAssocID="{849FCCA1-7D29-4FCA-A7A7-5DEFD98B55C9}" presName="thinLine2b" presStyleLbl="callout" presStyleIdx="4" presStyleCnt="7"/>
      <dgm:spPr/>
    </dgm:pt>
    <dgm:pt modelId="{39BB47BE-5B39-459D-9BD7-44A890265192}" type="pres">
      <dgm:prSet presAssocID="{849FCCA1-7D29-4FCA-A7A7-5DEFD98B55C9}" presName="vertSpace2b" presStyleCnt="0"/>
      <dgm:spPr/>
    </dgm:pt>
    <dgm:pt modelId="{459C8A44-F47B-4F53-B959-FB6ECDDD3196}" type="pres">
      <dgm:prSet presAssocID="{99C0743E-E8E6-4BD6-BEBC-E2D1FFB62E7D}" presName="horz2" presStyleCnt="0"/>
      <dgm:spPr/>
    </dgm:pt>
    <dgm:pt modelId="{07C3105B-8304-46A4-BFF2-858C963C2DCC}" type="pres">
      <dgm:prSet presAssocID="{99C0743E-E8E6-4BD6-BEBC-E2D1FFB62E7D}" presName="horzSpace2" presStyleCnt="0"/>
      <dgm:spPr/>
    </dgm:pt>
    <dgm:pt modelId="{0C0A690F-FD9E-4ACE-AD22-65EEECBEE508}" type="pres">
      <dgm:prSet presAssocID="{99C0743E-E8E6-4BD6-BEBC-E2D1FFB62E7D}" presName="tx2" presStyleLbl="revTx" presStyleIdx="6" presStyleCnt="8"/>
      <dgm:spPr/>
    </dgm:pt>
    <dgm:pt modelId="{CF0A5F89-5BF5-49A8-9EA4-CB5C279F10C9}" type="pres">
      <dgm:prSet presAssocID="{99C0743E-E8E6-4BD6-BEBC-E2D1FFB62E7D}" presName="vert2" presStyleCnt="0"/>
      <dgm:spPr/>
    </dgm:pt>
    <dgm:pt modelId="{9BE22454-F99D-4156-8324-6E9848CE92EA}" type="pres">
      <dgm:prSet presAssocID="{99C0743E-E8E6-4BD6-BEBC-E2D1FFB62E7D}" presName="thinLine2b" presStyleLbl="callout" presStyleIdx="5" presStyleCnt="7"/>
      <dgm:spPr/>
    </dgm:pt>
    <dgm:pt modelId="{560A7416-1999-4BE1-BCD6-3C353BBE6848}" type="pres">
      <dgm:prSet presAssocID="{99C0743E-E8E6-4BD6-BEBC-E2D1FFB62E7D}" presName="vertSpace2b" presStyleCnt="0"/>
      <dgm:spPr/>
    </dgm:pt>
    <dgm:pt modelId="{E9C7F0BA-3E34-4BA9-B302-9C82795BA552}" type="pres">
      <dgm:prSet presAssocID="{5D461FEB-6FB3-468D-9A9B-5F0A3CE5C153}" presName="horz2" presStyleCnt="0"/>
      <dgm:spPr/>
    </dgm:pt>
    <dgm:pt modelId="{5FFBFA75-897A-4123-BD5E-CFF1CED11385}" type="pres">
      <dgm:prSet presAssocID="{5D461FEB-6FB3-468D-9A9B-5F0A3CE5C153}" presName="horzSpace2" presStyleCnt="0"/>
      <dgm:spPr/>
    </dgm:pt>
    <dgm:pt modelId="{07C1638B-C6E1-4D49-9B47-8CECBB02DBA8}" type="pres">
      <dgm:prSet presAssocID="{5D461FEB-6FB3-468D-9A9B-5F0A3CE5C153}" presName="tx2" presStyleLbl="revTx" presStyleIdx="7" presStyleCnt="8"/>
      <dgm:spPr/>
    </dgm:pt>
    <dgm:pt modelId="{2F6E4CB4-F75D-4230-B569-FA031642FAAA}" type="pres">
      <dgm:prSet presAssocID="{5D461FEB-6FB3-468D-9A9B-5F0A3CE5C153}" presName="vert2" presStyleCnt="0"/>
      <dgm:spPr/>
    </dgm:pt>
    <dgm:pt modelId="{B907F31A-7CE3-46E7-8B60-01F6EF5E2A33}" type="pres">
      <dgm:prSet presAssocID="{5D461FEB-6FB3-468D-9A9B-5F0A3CE5C153}" presName="thinLine2b" presStyleLbl="callout" presStyleIdx="6" presStyleCnt="7"/>
      <dgm:spPr/>
    </dgm:pt>
    <dgm:pt modelId="{70CA5F1D-DC0E-4464-B11A-D1F7B0337E3F}" type="pres">
      <dgm:prSet presAssocID="{5D461FEB-6FB3-468D-9A9B-5F0A3CE5C153}" presName="vertSpace2b" presStyleCnt="0"/>
      <dgm:spPr/>
    </dgm:pt>
  </dgm:ptLst>
  <dgm:cxnLst>
    <dgm:cxn modelId="{A186350C-8BA8-4A3D-856A-7F6BEB15FFA2}" srcId="{3566F3F1-ED81-4353-8B5E-FD325A301C44}" destId="{92A49D0E-4DD3-438A-802E-4722DFC237B0}" srcOrd="1" destOrd="0" parTransId="{CE7E23F8-21E4-46DB-A69A-C276D82686C9}" sibTransId="{53C4AB29-72A3-489C-9F99-E5A691212137}"/>
    <dgm:cxn modelId="{E5AE9F1D-FC0D-481A-ABA6-C054C97DF24F}" srcId="{3566F3F1-ED81-4353-8B5E-FD325A301C44}" destId="{8688CF03-999C-4D09-B449-2819CD413F97}" srcOrd="0" destOrd="0" parTransId="{F77759C6-AF5A-4CA0-97A8-D821F7F4663F}" sibTransId="{1FA63B98-DB43-4B4D-8D54-760B8EEA8E98}"/>
    <dgm:cxn modelId="{FE859626-BE1F-4A04-AA5B-84C924DD55DC}" srcId="{3566F3F1-ED81-4353-8B5E-FD325A301C44}" destId="{99C0743E-E8E6-4BD6-BEBC-E2D1FFB62E7D}" srcOrd="5" destOrd="0" parTransId="{63C8D432-79DA-4046-9FBD-5BA20F5D9925}" sibTransId="{F212F3BB-29D4-401C-83DD-A6301E26CFC9}"/>
    <dgm:cxn modelId="{9A265435-68FA-4422-B3D9-3066DB147365}" srcId="{3566F3F1-ED81-4353-8B5E-FD325A301C44}" destId="{33B0E6DD-7920-445F-9BF4-D62846495771}" srcOrd="2" destOrd="0" parTransId="{1356E818-FAB6-46E7-A337-EEF584ED0422}" sibTransId="{5AB04AC6-BC65-45D3-98B3-BE288A0A8C8C}"/>
    <dgm:cxn modelId="{9B6AF452-885B-4094-BD1C-8579922E1C04}" type="presOf" srcId="{8688CF03-999C-4D09-B449-2819CD413F97}" destId="{B5E72E83-1BED-410A-98B8-C87B41A119CB}" srcOrd="0" destOrd="0" presId="urn:microsoft.com/office/officeart/2008/layout/LinedList"/>
    <dgm:cxn modelId="{C6DBE364-CB9C-4C02-B5AD-B095CC78E15B}" srcId="{3566F3F1-ED81-4353-8B5E-FD325A301C44}" destId="{849FCCA1-7D29-4FCA-A7A7-5DEFD98B55C9}" srcOrd="4" destOrd="0" parTransId="{D2E6B654-7EFC-43A2-ADB9-0D990BDA67AA}" sibTransId="{FD68FAD1-F446-4F74-A1E6-ED112DD3F786}"/>
    <dgm:cxn modelId="{58E3CA6F-2F48-498B-8575-0E22F0D19A27}" type="presOf" srcId="{33B0E6DD-7920-445F-9BF4-D62846495771}" destId="{33D9D999-D799-4330-80FA-5C2E538C4AC2}" srcOrd="0" destOrd="0" presId="urn:microsoft.com/office/officeart/2008/layout/LinedList"/>
    <dgm:cxn modelId="{39ACFE7C-FFB0-4B5B-BFF5-84BCF1294CB6}" type="presOf" srcId="{3566F3F1-ED81-4353-8B5E-FD325A301C44}" destId="{21F28DAD-A569-421C-B5D5-0E9B5D17A42A}" srcOrd="0" destOrd="0" presId="urn:microsoft.com/office/officeart/2008/layout/LinedList"/>
    <dgm:cxn modelId="{8C4AD88C-E7F9-43B5-BB29-62FA814C2789}" type="presOf" srcId="{3B55449F-B165-4BFE-B139-D400F09BE446}" destId="{7654D0CB-E5F0-41C5-8A87-2B26E8D482FA}" srcOrd="0" destOrd="0" presId="urn:microsoft.com/office/officeart/2008/layout/LinedList"/>
    <dgm:cxn modelId="{65EFDCB6-F0CB-4755-9A4D-7CCEFA43F5EA}" srcId="{3566F3F1-ED81-4353-8B5E-FD325A301C44}" destId="{3B55449F-B165-4BFE-B139-D400F09BE446}" srcOrd="3" destOrd="0" parTransId="{D04833C3-5954-4CA6-9CA4-58092FCC3E92}" sibTransId="{8BA5DC9A-5FD9-48CC-842F-B9E675463302}"/>
    <dgm:cxn modelId="{0F2501B8-16F9-46DB-9AC8-6219EA70FAA1}" type="presOf" srcId="{92A49D0E-4DD3-438A-802E-4722DFC237B0}" destId="{809526A4-40B3-42B5-9EE3-F53747C1B802}" srcOrd="0" destOrd="0" presId="urn:microsoft.com/office/officeart/2008/layout/LinedList"/>
    <dgm:cxn modelId="{0AC11AC5-1AA1-49DB-9007-06C7D25616A3}" srcId="{3566F3F1-ED81-4353-8B5E-FD325A301C44}" destId="{5D461FEB-6FB3-468D-9A9B-5F0A3CE5C153}" srcOrd="6" destOrd="0" parTransId="{82F6C305-9656-4303-A7F5-221AF3BE2F3D}" sibTransId="{B9DB1107-DF47-434C-BC3B-A0B7AE0619E5}"/>
    <dgm:cxn modelId="{ACF37ACD-F197-4D2F-9D31-303C00B298EB}" type="presOf" srcId="{849FCCA1-7D29-4FCA-A7A7-5DEFD98B55C9}" destId="{289BCE34-73C4-486B-B2D1-BB9E2FE02F1D}" srcOrd="0" destOrd="0" presId="urn:microsoft.com/office/officeart/2008/layout/LinedList"/>
    <dgm:cxn modelId="{2462C6D2-A707-4E11-9459-837EB8E8B039}" type="presOf" srcId="{5D461FEB-6FB3-468D-9A9B-5F0A3CE5C153}" destId="{07C1638B-C6E1-4D49-9B47-8CECBB02DBA8}" srcOrd="0" destOrd="0" presId="urn:microsoft.com/office/officeart/2008/layout/LinedList"/>
    <dgm:cxn modelId="{041FD1D4-DABB-4425-B953-A78056015094}" type="presOf" srcId="{99C0743E-E8E6-4BD6-BEBC-E2D1FFB62E7D}" destId="{0C0A690F-FD9E-4ACE-AD22-65EEECBEE508}" srcOrd="0" destOrd="0" presId="urn:microsoft.com/office/officeart/2008/layout/LinedList"/>
    <dgm:cxn modelId="{E2CDF2ED-8311-4F48-AAC6-5BBAEB89E2CF}" type="presOf" srcId="{3C1CCC3B-FBEE-4EA7-8090-9F04B5C8BCDD}" destId="{E522CC1E-FD5C-4026-8DA2-0D6D208A0044}" srcOrd="0" destOrd="0" presId="urn:microsoft.com/office/officeart/2008/layout/LinedList"/>
    <dgm:cxn modelId="{D889CBF2-3C1F-4044-84EF-2BF4670045F9}" srcId="{3C1CCC3B-FBEE-4EA7-8090-9F04B5C8BCDD}" destId="{3566F3F1-ED81-4353-8B5E-FD325A301C44}" srcOrd="0" destOrd="0" parTransId="{D611CC4E-D0C8-49E9-8395-05522EDBABAE}" sibTransId="{678CCC97-D0AC-4C23-927F-5847D52551B4}"/>
    <dgm:cxn modelId="{DE66F983-8D29-46BE-B51A-4018C31F8B5F}" type="presParOf" srcId="{E522CC1E-FD5C-4026-8DA2-0D6D208A0044}" destId="{8AD6E5F0-2096-4F03-A9CC-817AB8E33AC5}" srcOrd="0" destOrd="0" presId="urn:microsoft.com/office/officeart/2008/layout/LinedList"/>
    <dgm:cxn modelId="{F331A04A-B965-4E4C-89A4-5E8FD9DCEDBD}" type="presParOf" srcId="{E522CC1E-FD5C-4026-8DA2-0D6D208A0044}" destId="{A48A35C6-02A5-4849-B255-4090BF2F47E1}" srcOrd="1" destOrd="0" presId="urn:microsoft.com/office/officeart/2008/layout/LinedList"/>
    <dgm:cxn modelId="{01ACFD7B-77E4-4B23-865E-A653F7568C75}" type="presParOf" srcId="{A48A35C6-02A5-4849-B255-4090BF2F47E1}" destId="{21F28DAD-A569-421C-B5D5-0E9B5D17A42A}" srcOrd="0" destOrd="0" presId="urn:microsoft.com/office/officeart/2008/layout/LinedList"/>
    <dgm:cxn modelId="{3F3AF237-9164-406F-82D4-5FD05CC61DEE}" type="presParOf" srcId="{A48A35C6-02A5-4849-B255-4090BF2F47E1}" destId="{6F8AE50E-F1CD-47BB-884C-CF663C23FCCF}" srcOrd="1" destOrd="0" presId="urn:microsoft.com/office/officeart/2008/layout/LinedList"/>
    <dgm:cxn modelId="{E43C4585-9A19-429B-ACB3-8C96592325B5}" type="presParOf" srcId="{6F8AE50E-F1CD-47BB-884C-CF663C23FCCF}" destId="{006D8E51-4AEF-407D-B6A8-306015FC5842}" srcOrd="0" destOrd="0" presId="urn:microsoft.com/office/officeart/2008/layout/LinedList"/>
    <dgm:cxn modelId="{345A0EBD-62DB-42C1-8EC4-0204CADBA542}" type="presParOf" srcId="{6F8AE50E-F1CD-47BB-884C-CF663C23FCCF}" destId="{95932826-4B35-4FA6-ABDC-C010A3991A92}" srcOrd="1" destOrd="0" presId="urn:microsoft.com/office/officeart/2008/layout/LinedList"/>
    <dgm:cxn modelId="{0C333B46-93FA-409F-A45D-870B55C27623}" type="presParOf" srcId="{95932826-4B35-4FA6-ABDC-C010A3991A92}" destId="{4371A473-C9A5-4A9C-8A5A-E5ACC716F740}" srcOrd="0" destOrd="0" presId="urn:microsoft.com/office/officeart/2008/layout/LinedList"/>
    <dgm:cxn modelId="{E3C9183E-1E75-40ED-94EB-337DF74B87CC}" type="presParOf" srcId="{95932826-4B35-4FA6-ABDC-C010A3991A92}" destId="{B5E72E83-1BED-410A-98B8-C87B41A119CB}" srcOrd="1" destOrd="0" presId="urn:microsoft.com/office/officeart/2008/layout/LinedList"/>
    <dgm:cxn modelId="{BEC5773E-162E-4A96-96F4-EC5F9862568D}" type="presParOf" srcId="{95932826-4B35-4FA6-ABDC-C010A3991A92}" destId="{78B402B1-E40C-4980-9225-B81D1364A971}" srcOrd="2" destOrd="0" presId="urn:microsoft.com/office/officeart/2008/layout/LinedList"/>
    <dgm:cxn modelId="{9C3A9839-418B-4494-BA1C-C681C75485FE}" type="presParOf" srcId="{6F8AE50E-F1CD-47BB-884C-CF663C23FCCF}" destId="{08127E65-B17E-4999-BB91-1CAE27FA50E7}" srcOrd="2" destOrd="0" presId="urn:microsoft.com/office/officeart/2008/layout/LinedList"/>
    <dgm:cxn modelId="{ABC0A173-430D-411F-96F4-1D9B3C6D1367}" type="presParOf" srcId="{6F8AE50E-F1CD-47BB-884C-CF663C23FCCF}" destId="{615D6344-2B5B-40E7-AF8C-B98D80349A6F}" srcOrd="3" destOrd="0" presId="urn:microsoft.com/office/officeart/2008/layout/LinedList"/>
    <dgm:cxn modelId="{0EB470AA-7570-4961-9472-B1D7A5C0FA81}" type="presParOf" srcId="{6F8AE50E-F1CD-47BB-884C-CF663C23FCCF}" destId="{03F6CF83-6AAA-4810-95F3-B87222DFE952}" srcOrd="4" destOrd="0" presId="urn:microsoft.com/office/officeart/2008/layout/LinedList"/>
    <dgm:cxn modelId="{05006F15-56A5-4804-B987-ECB84C2F9966}" type="presParOf" srcId="{03F6CF83-6AAA-4810-95F3-B87222DFE952}" destId="{9D96A30E-E190-454C-BC5A-5EEA3024B5D6}" srcOrd="0" destOrd="0" presId="urn:microsoft.com/office/officeart/2008/layout/LinedList"/>
    <dgm:cxn modelId="{5A29D109-736A-49D3-A434-58676399C11F}" type="presParOf" srcId="{03F6CF83-6AAA-4810-95F3-B87222DFE952}" destId="{809526A4-40B3-42B5-9EE3-F53747C1B802}" srcOrd="1" destOrd="0" presId="urn:microsoft.com/office/officeart/2008/layout/LinedList"/>
    <dgm:cxn modelId="{E34EACCD-5E22-4197-931F-CAC584F8368F}" type="presParOf" srcId="{03F6CF83-6AAA-4810-95F3-B87222DFE952}" destId="{E4EC4C01-CCA7-4A5D-B8DB-B8D25FFADCDC}" srcOrd="2" destOrd="0" presId="urn:microsoft.com/office/officeart/2008/layout/LinedList"/>
    <dgm:cxn modelId="{767F1D03-4400-4614-9631-004CEA8CE849}" type="presParOf" srcId="{6F8AE50E-F1CD-47BB-884C-CF663C23FCCF}" destId="{95B6124A-7405-4F9E-A184-7307220BC771}" srcOrd="5" destOrd="0" presId="urn:microsoft.com/office/officeart/2008/layout/LinedList"/>
    <dgm:cxn modelId="{507CDE8B-7011-4125-A6D2-3E7530B51EDE}" type="presParOf" srcId="{6F8AE50E-F1CD-47BB-884C-CF663C23FCCF}" destId="{C525850E-99DB-48B7-B5A4-A48FF912983B}" srcOrd="6" destOrd="0" presId="urn:microsoft.com/office/officeart/2008/layout/LinedList"/>
    <dgm:cxn modelId="{997FFF03-F7D0-49F3-9BEB-910162A1A303}" type="presParOf" srcId="{6F8AE50E-F1CD-47BB-884C-CF663C23FCCF}" destId="{F4692E28-3FE0-4D52-BFF0-EFAD92BB4865}" srcOrd="7" destOrd="0" presId="urn:microsoft.com/office/officeart/2008/layout/LinedList"/>
    <dgm:cxn modelId="{585EC7FA-523D-4575-92F4-2D3556DD8FB8}" type="presParOf" srcId="{F4692E28-3FE0-4D52-BFF0-EFAD92BB4865}" destId="{ECBC32CF-56EB-4901-957F-37D01DAF91F0}" srcOrd="0" destOrd="0" presId="urn:microsoft.com/office/officeart/2008/layout/LinedList"/>
    <dgm:cxn modelId="{CF769914-36A0-4610-8401-BFA505E6056C}" type="presParOf" srcId="{F4692E28-3FE0-4D52-BFF0-EFAD92BB4865}" destId="{33D9D999-D799-4330-80FA-5C2E538C4AC2}" srcOrd="1" destOrd="0" presId="urn:microsoft.com/office/officeart/2008/layout/LinedList"/>
    <dgm:cxn modelId="{7553733E-5BF4-49CB-85D5-86C97FC9DC40}" type="presParOf" srcId="{F4692E28-3FE0-4D52-BFF0-EFAD92BB4865}" destId="{F7915F73-E6B2-44DB-B7B4-AE0D57464056}" srcOrd="2" destOrd="0" presId="urn:microsoft.com/office/officeart/2008/layout/LinedList"/>
    <dgm:cxn modelId="{ADC69F58-6548-455C-B3EA-780A0B8DF32C}" type="presParOf" srcId="{6F8AE50E-F1CD-47BB-884C-CF663C23FCCF}" destId="{F3E3D6C6-AED4-491F-84CC-3FB9F1C151EB}" srcOrd="8" destOrd="0" presId="urn:microsoft.com/office/officeart/2008/layout/LinedList"/>
    <dgm:cxn modelId="{2C5386EA-292A-4D7C-A177-4B7C14559120}" type="presParOf" srcId="{6F8AE50E-F1CD-47BB-884C-CF663C23FCCF}" destId="{C5790980-5599-4D92-9508-8C09BD21AB6F}" srcOrd="9" destOrd="0" presId="urn:microsoft.com/office/officeart/2008/layout/LinedList"/>
    <dgm:cxn modelId="{732ADCB5-AA67-4F57-8A51-A2E532432756}" type="presParOf" srcId="{6F8AE50E-F1CD-47BB-884C-CF663C23FCCF}" destId="{30972896-81B6-42D0-A3AC-6842402985EE}" srcOrd="10" destOrd="0" presId="urn:microsoft.com/office/officeart/2008/layout/LinedList"/>
    <dgm:cxn modelId="{0CB5B6C8-BEA3-4DEF-95BF-6B02AB111382}" type="presParOf" srcId="{30972896-81B6-42D0-A3AC-6842402985EE}" destId="{5985815F-1685-4B39-AE91-21C22E8F8FED}" srcOrd="0" destOrd="0" presId="urn:microsoft.com/office/officeart/2008/layout/LinedList"/>
    <dgm:cxn modelId="{B0C583DC-BC4F-4E62-8A9F-683544A7CAFF}" type="presParOf" srcId="{30972896-81B6-42D0-A3AC-6842402985EE}" destId="{7654D0CB-E5F0-41C5-8A87-2B26E8D482FA}" srcOrd="1" destOrd="0" presId="urn:microsoft.com/office/officeart/2008/layout/LinedList"/>
    <dgm:cxn modelId="{57109AF6-8A88-4559-8786-714FFEFD34FE}" type="presParOf" srcId="{30972896-81B6-42D0-A3AC-6842402985EE}" destId="{2F5C130E-29A4-44A8-8C28-F25BC2EBD580}" srcOrd="2" destOrd="0" presId="urn:microsoft.com/office/officeart/2008/layout/LinedList"/>
    <dgm:cxn modelId="{74495E69-448A-4135-8781-F1558DEAE67B}" type="presParOf" srcId="{6F8AE50E-F1CD-47BB-884C-CF663C23FCCF}" destId="{5DED03DD-14C0-46A8-BB35-B41AFBA00BD8}" srcOrd="11" destOrd="0" presId="urn:microsoft.com/office/officeart/2008/layout/LinedList"/>
    <dgm:cxn modelId="{559D1D18-5C6A-418E-B252-4B124B085291}" type="presParOf" srcId="{6F8AE50E-F1CD-47BB-884C-CF663C23FCCF}" destId="{0D5A90AD-B3D1-4483-B3FA-F3A9A5138149}" srcOrd="12" destOrd="0" presId="urn:microsoft.com/office/officeart/2008/layout/LinedList"/>
    <dgm:cxn modelId="{8606EBDD-4DAC-4D7A-A014-58158E3648D0}" type="presParOf" srcId="{6F8AE50E-F1CD-47BB-884C-CF663C23FCCF}" destId="{4445D814-51FC-456A-B698-F971DDDEE41D}" srcOrd="13" destOrd="0" presId="urn:microsoft.com/office/officeart/2008/layout/LinedList"/>
    <dgm:cxn modelId="{EDBD9D83-0B37-4FB7-BA95-248CCAC115F1}" type="presParOf" srcId="{4445D814-51FC-456A-B698-F971DDDEE41D}" destId="{0476A8B7-E722-411C-A5F5-237E624A192C}" srcOrd="0" destOrd="0" presId="urn:microsoft.com/office/officeart/2008/layout/LinedList"/>
    <dgm:cxn modelId="{D78BE3D2-E04E-4EE7-A580-409DB1AD76C2}" type="presParOf" srcId="{4445D814-51FC-456A-B698-F971DDDEE41D}" destId="{289BCE34-73C4-486B-B2D1-BB9E2FE02F1D}" srcOrd="1" destOrd="0" presId="urn:microsoft.com/office/officeart/2008/layout/LinedList"/>
    <dgm:cxn modelId="{41EF1319-7F27-403B-94D9-8617D18FD94A}" type="presParOf" srcId="{4445D814-51FC-456A-B698-F971DDDEE41D}" destId="{05EC2F44-9296-4EBC-A139-D28AA8B544CC}" srcOrd="2" destOrd="0" presId="urn:microsoft.com/office/officeart/2008/layout/LinedList"/>
    <dgm:cxn modelId="{DB60BF44-7040-41EC-929A-A8125F3842CF}" type="presParOf" srcId="{6F8AE50E-F1CD-47BB-884C-CF663C23FCCF}" destId="{96FEA924-A2E1-46EB-83DB-4C3ABB5EE001}" srcOrd="14" destOrd="0" presId="urn:microsoft.com/office/officeart/2008/layout/LinedList"/>
    <dgm:cxn modelId="{B2CD8380-929F-41EB-AA77-79CFFE7C430D}" type="presParOf" srcId="{6F8AE50E-F1CD-47BB-884C-CF663C23FCCF}" destId="{39BB47BE-5B39-459D-9BD7-44A890265192}" srcOrd="15" destOrd="0" presId="urn:microsoft.com/office/officeart/2008/layout/LinedList"/>
    <dgm:cxn modelId="{50D21288-E0F1-4F4C-99EE-5B50318372EF}" type="presParOf" srcId="{6F8AE50E-F1CD-47BB-884C-CF663C23FCCF}" destId="{459C8A44-F47B-4F53-B959-FB6ECDDD3196}" srcOrd="16" destOrd="0" presId="urn:microsoft.com/office/officeart/2008/layout/LinedList"/>
    <dgm:cxn modelId="{9F4C19E4-11CA-4667-BAEF-2E546FC93C4F}" type="presParOf" srcId="{459C8A44-F47B-4F53-B959-FB6ECDDD3196}" destId="{07C3105B-8304-46A4-BFF2-858C963C2DCC}" srcOrd="0" destOrd="0" presId="urn:microsoft.com/office/officeart/2008/layout/LinedList"/>
    <dgm:cxn modelId="{F320CA56-29B4-4CF5-9E2D-DE3560A31B43}" type="presParOf" srcId="{459C8A44-F47B-4F53-B959-FB6ECDDD3196}" destId="{0C0A690F-FD9E-4ACE-AD22-65EEECBEE508}" srcOrd="1" destOrd="0" presId="urn:microsoft.com/office/officeart/2008/layout/LinedList"/>
    <dgm:cxn modelId="{A0810331-2CD3-49A9-87BD-81ACDE472296}" type="presParOf" srcId="{459C8A44-F47B-4F53-B959-FB6ECDDD3196}" destId="{CF0A5F89-5BF5-49A8-9EA4-CB5C279F10C9}" srcOrd="2" destOrd="0" presId="urn:microsoft.com/office/officeart/2008/layout/LinedList"/>
    <dgm:cxn modelId="{A565B177-4394-47CD-A00C-959ABDB3DEA2}" type="presParOf" srcId="{6F8AE50E-F1CD-47BB-884C-CF663C23FCCF}" destId="{9BE22454-F99D-4156-8324-6E9848CE92EA}" srcOrd="17" destOrd="0" presId="urn:microsoft.com/office/officeart/2008/layout/LinedList"/>
    <dgm:cxn modelId="{4510C97E-618C-44B9-B78E-17AB7E986C3A}" type="presParOf" srcId="{6F8AE50E-F1CD-47BB-884C-CF663C23FCCF}" destId="{560A7416-1999-4BE1-BCD6-3C353BBE6848}" srcOrd="18" destOrd="0" presId="urn:microsoft.com/office/officeart/2008/layout/LinedList"/>
    <dgm:cxn modelId="{C4A56733-0E5F-48A4-9E73-C82C255C5E9B}" type="presParOf" srcId="{6F8AE50E-F1CD-47BB-884C-CF663C23FCCF}" destId="{E9C7F0BA-3E34-4BA9-B302-9C82795BA552}" srcOrd="19" destOrd="0" presId="urn:microsoft.com/office/officeart/2008/layout/LinedList"/>
    <dgm:cxn modelId="{578107DB-0221-4369-974E-EEA99E3B34BB}" type="presParOf" srcId="{E9C7F0BA-3E34-4BA9-B302-9C82795BA552}" destId="{5FFBFA75-897A-4123-BD5E-CFF1CED11385}" srcOrd="0" destOrd="0" presId="urn:microsoft.com/office/officeart/2008/layout/LinedList"/>
    <dgm:cxn modelId="{EA3C722D-BA87-44F3-A805-F3D81DF06904}" type="presParOf" srcId="{E9C7F0BA-3E34-4BA9-B302-9C82795BA552}" destId="{07C1638B-C6E1-4D49-9B47-8CECBB02DBA8}" srcOrd="1" destOrd="0" presId="urn:microsoft.com/office/officeart/2008/layout/LinedList"/>
    <dgm:cxn modelId="{6E09C062-A48D-431B-A729-905DE678CF37}" type="presParOf" srcId="{E9C7F0BA-3E34-4BA9-B302-9C82795BA552}" destId="{2F6E4CB4-F75D-4230-B569-FA031642FAAA}" srcOrd="2" destOrd="0" presId="urn:microsoft.com/office/officeart/2008/layout/LinedList"/>
    <dgm:cxn modelId="{AC90D91C-C9F3-4868-A695-5C538DAB18C9}" type="presParOf" srcId="{6F8AE50E-F1CD-47BB-884C-CF663C23FCCF}" destId="{B907F31A-7CE3-46E7-8B60-01F6EF5E2A33}" srcOrd="20" destOrd="0" presId="urn:microsoft.com/office/officeart/2008/layout/LinedList"/>
    <dgm:cxn modelId="{35F51345-F5C0-41C7-9EFC-EA572E2AB2C0}" type="presParOf" srcId="{6F8AE50E-F1CD-47BB-884C-CF663C23FCCF}" destId="{70CA5F1D-DC0E-4464-B11A-D1F7B0337E3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398D16-BE57-4E47-87B6-FD4CF16CDBA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8C316DD-BC9E-439B-82A6-7C4C9903C7E5}">
      <dgm:prSet custT="1"/>
      <dgm:spPr/>
      <dgm:t>
        <a:bodyPr/>
        <a:lstStyle/>
        <a:p>
          <a:r>
            <a:rPr lang="en-US" sz="2000" b="1" dirty="0">
              <a:effectLst/>
            </a:rPr>
            <a:t>Odds of academic persistence were significant (</a:t>
          </a:r>
          <a:r>
            <a:rPr lang="en-US" sz="2000" b="1" i="1" dirty="0">
              <a:effectLst/>
            </a:rPr>
            <a:t>p</a:t>
          </a:r>
          <a:r>
            <a:rPr lang="en-US" sz="2000" b="1" dirty="0">
              <a:effectLst/>
            </a:rPr>
            <a:t> &lt; .05)</a:t>
          </a:r>
        </a:p>
      </dgm:t>
    </dgm:pt>
    <dgm:pt modelId="{E2D5D1D3-E394-49BE-B573-D133A47A6AF5}" type="parTrans" cxnId="{6EF3A08C-ED4B-497C-84AD-BB9AF7FF30E1}">
      <dgm:prSet/>
      <dgm:spPr/>
      <dgm:t>
        <a:bodyPr/>
        <a:lstStyle/>
        <a:p>
          <a:endParaRPr lang="en-US"/>
        </a:p>
      </dgm:t>
    </dgm:pt>
    <dgm:pt modelId="{00AE0472-2850-4E90-938F-11D573E3518A}" type="sibTrans" cxnId="{6EF3A08C-ED4B-497C-84AD-BB9AF7FF30E1}">
      <dgm:prSet/>
      <dgm:spPr/>
      <dgm:t>
        <a:bodyPr/>
        <a:lstStyle/>
        <a:p>
          <a:endParaRPr lang="en-US"/>
        </a:p>
      </dgm:t>
    </dgm:pt>
    <dgm:pt modelId="{8215FBAD-F299-4072-A844-D158AD64D985}">
      <dgm:prSet custT="1"/>
      <dgm:spPr/>
      <dgm:t>
        <a:bodyPr/>
        <a:lstStyle/>
        <a:p>
          <a:r>
            <a:rPr lang="en-US" sz="2000" b="1" dirty="0">
              <a:effectLst/>
            </a:rPr>
            <a:t>FSST had a </a:t>
          </a:r>
          <a:r>
            <a:rPr lang="en-US" sz="2000" b="1" u="sng" dirty="0">
              <a:effectLst/>
            </a:rPr>
            <a:t>very</a:t>
          </a:r>
          <a:r>
            <a:rPr lang="en-US" sz="2000" b="1" dirty="0">
              <a:effectLst/>
            </a:rPr>
            <a:t> large estimated effect on academic persistence. (</a:t>
          </a:r>
          <a:r>
            <a:rPr lang="en-US" sz="2000" b="1" i="1" dirty="0">
              <a:effectLst/>
            </a:rPr>
            <a:t>d=1.025)</a:t>
          </a:r>
          <a:r>
            <a:rPr lang="en-US" sz="2000" b="1" dirty="0">
              <a:effectLst>
                <a:outerShdw blurRad="38100" dist="38100" dir="2700000" algn="tl">
                  <a:srgbClr val="000000">
                    <a:alpha val="43137"/>
                  </a:srgbClr>
                </a:outerShdw>
              </a:effectLst>
            </a:rPr>
            <a:t>            </a:t>
          </a:r>
          <a:endParaRPr lang="en-US" sz="2000" b="1" dirty="0">
            <a:effectLst/>
          </a:endParaRPr>
        </a:p>
      </dgm:t>
    </dgm:pt>
    <dgm:pt modelId="{724F789B-F161-4625-B78B-08D83D5414F2}" type="parTrans" cxnId="{1982FBF7-0C72-4252-BEA6-3A5A162FF562}">
      <dgm:prSet/>
      <dgm:spPr/>
      <dgm:t>
        <a:bodyPr/>
        <a:lstStyle/>
        <a:p>
          <a:endParaRPr lang="en-US"/>
        </a:p>
      </dgm:t>
    </dgm:pt>
    <dgm:pt modelId="{CA6EF00B-D62D-49B2-9DEC-4FECB566CE2C}" type="sibTrans" cxnId="{1982FBF7-0C72-4252-BEA6-3A5A162FF562}">
      <dgm:prSet/>
      <dgm:spPr/>
      <dgm:t>
        <a:bodyPr/>
        <a:lstStyle/>
        <a:p>
          <a:endParaRPr lang="en-US"/>
        </a:p>
      </dgm:t>
    </dgm:pt>
    <dgm:pt modelId="{742D2FCA-6ED0-4DA6-A974-7F651C7174C2}">
      <dgm:prSet custT="1"/>
      <dgm:spPr/>
      <dgm:t>
        <a:bodyPr/>
        <a:lstStyle/>
        <a:p>
          <a:r>
            <a:rPr lang="en-US" sz="2000" b="1" dirty="0"/>
            <a:t>86.52% increased relative odds FAST participants would academically persist (</a:t>
          </a:r>
          <a:r>
            <a:rPr lang="en-US" sz="2000" b="1" dirty="0">
              <a:sym typeface="Symbol" pitchFamily="2" charset="2"/>
            </a:rPr>
            <a:t>= 1.895)</a:t>
          </a:r>
          <a:r>
            <a:rPr lang="en-US" sz="2000" b="1" dirty="0"/>
            <a:t> </a:t>
          </a:r>
          <a:endParaRPr lang="en-US" sz="2000" b="1" dirty="0">
            <a:effectLst/>
          </a:endParaRPr>
        </a:p>
      </dgm:t>
    </dgm:pt>
    <dgm:pt modelId="{F01AEAD8-783A-405C-B41E-2B56167A8347}" type="parTrans" cxnId="{9C8ED708-C632-4CE8-9F4D-19A4701B63A0}">
      <dgm:prSet/>
      <dgm:spPr/>
      <dgm:t>
        <a:bodyPr/>
        <a:lstStyle/>
        <a:p>
          <a:endParaRPr lang="en-US"/>
        </a:p>
      </dgm:t>
    </dgm:pt>
    <dgm:pt modelId="{D8D06257-78F5-4D00-9739-3AC15D875CFD}" type="sibTrans" cxnId="{9C8ED708-C632-4CE8-9F4D-19A4701B63A0}">
      <dgm:prSet/>
      <dgm:spPr/>
      <dgm:t>
        <a:bodyPr/>
        <a:lstStyle/>
        <a:p>
          <a:endParaRPr lang="en-US"/>
        </a:p>
      </dgm:t>
    </dgm:pt>
    <dgm:pt modelId="{3E5D0D22-5CB4-4A2E-91DA-02A7B7298E97}" type="pres">
      <dgm:prSet presAssocID="{F4398D16-BE57-4E47-87B6-FD4CF16CDBAA}" presName="outerComposite" presStyleCnt="0">
        <dgm:presLayoutVars>
          <dgm:chMax val="5"/>
          <dgm:dir/>
          <dgm:resizeHandles val="exact"/>
        </dgm:presLayoutVars>
      </dgm:prSet>
      <dgm:spPr/>
    </dgm:pt>
    <dgm:pt modelId="{DCFF2CBA-6958-4C14-8213-B6C144461A82}" type="pres">
      <dgm:prSet presAssocID="{F4398D16-BE57-4E47-87B6-FD4CF16CDBAA}" presName="dummyMaxCanvas" presStyleCnt="0">
        <dgm:presLayoutVars/>
      </dgm:prSet>
      <dgm:spPr/>
    </dgm:pt>
    <dgm:pt modelId="{D9DE24B2-3DE0-49A7-BBDC-9BD7DEFAD18E}" type="pres">
      <dgm:prSet presAssocID="{F4398D16-BE57-4E47-87B6-FD4CF16CDBAA}" presName="ThreeNodes_1" presStyleLbl="node1" presStyleIdx="0" presStyleCnt="3">
        <dgm:presLayoutVars>
          <dgm:bulletEnabled val="1"/>
        </dgm:presLayoutVars>
      </dgm:prSet>
      <dgm:spPr/>
    </dgm:pt>
    <dgm:pt modelId="{FF23D207-F3CF-4F4B-9EE0-9AC4F9751BBC}" type="pres">
      <dgm:prSet presAssocID="{F4398D16-BE57-4E47-87B6-FD4CF16CDBAA}" presName="ThreeNodes_2" presStyleLbl="node1" presStyleIdx="1" presStyleCnt="3">
        <dgm:presLayoutVars>
          <dgm:bulletEnabled val="1"/>
        </dgm:presLayoutVars>
      </dgm:prSet>
      <dgm:spPr/>
    </dgm:pt>
    <dgm:pt modelId="{138EAB33-1F1D-4045-A454-B97E91E2D4F2}" type="pres">
      <dgm:prSet presAssocID="{F4398D16-BE57-4E47-87B6-FD4CF16CDBAA}" presName="ThreeNodes_3" presStyleLbl="node1" presStyleIdx="2" presStyleCnt="3">
        <dgm:presLayoutVars>
          <dgm:bulletEnabled val="1"/>
        </dgm:presLayoutVars>
      </dgm:prSet>
      <dgm:spPr/>
    </dgm:pt>
    <dgm:pt modelId="{785A672D-62CC-4F51-827F-38BBCC8BDBEB}" type="pres">
      <dgm:prSet presAssocID="{F4398D16-BE57-4E47-87B6-FD4CF16CDBAA}" presName="ThreeConn_1-2" presStyleLbl="fgAccFollowNode1" presStyleIdx="0" presStyleCnt="2">
        <dgm:presLayoutVars>
          <dgm:bulletEnabled val="1"/>
        </dgm:presLayoutVars>
      </dgm:prSet>
      <dgm:spPr/>
    </dgm:pt>
    <dgm:pt modelId="{0B50084A-74B9-47BD-98A6-45A93138BDB7}" type="pres">
      <dgm:prSet presAssocID="{F4398D16-BE57-4E47-87B6-FD4CF16CDBAA}" presName="ThreeConn_2-3" presStyleLbl="fgAccFollowNode1" presStyleIdx="1" presStyleCnt="2">
        <dgm:presLayoutVars>
          <dgm:bulletEnabled val="1"/>
        </dgm:presLayoutVars>
      </dgm:prSet>
      <dgm:spPr/>
    </dgm:pt>
    <dgm:pt modelId="{2938ABFF-3863-4E1B-8F0A-9F181D019013}" type="pres">
      <dgm:prSet presAssocID="{F4398D16-BE57-4E47-87B6-FD4CF16CDBAA}" presName="ThreeNodes_1_text" presStyleLbl="node1" presStyleIdx="2" presStyleCnt="3">
        <dgm:presLayoutVars>
          <dgm:bulletEnabled val="1"/>
        </dgm:presLayoutVars>
      </dgm:prSet>
      <dgm:spPr/>
    </dgm:pt>
    <dgm:pt modelId="{EE560C9F-5A76-486B-A9CD-BD8F7C3DE76A}" type="pres">
      <dgm:prSet presAssocID="{F4398D16-BE57-4E47-87B6-FD4CF16CDBAA}" presName="ThreeNodes_2_text" presStyleLbl="node1" presStyleIdx="2" presStyleCnt="3">
        <dgm:presLayoutVars>
          <dgm:bulletEnabled val="1"/>
        </dgm:presLayoutVars>
      </dgm:prSet>
      <dgm:spPr/>
    </dgm:pt>
    <dgm:pt modelId="{71EEFC24-2F62-41E6-8973-1702A53648FC}" type="pres">
      <dgm:prSet presAssocID="{F4398D16-BE57-4E47-87B6-FD4CF16CDBAA}" presName="ThreeNodes_3_text" presStyleLbl="node1" presStyleIdx="2" presStyleCnt="3">
        <dgm:presLayoutVars>
          <dgm:bulletEnabled val="1"/>
        </dgm:presLayoutVars>
      </dgm:prSet>
      <dgm:spPr/>
    </dgm:pt>
  </dgm:ptLst>
  <dgm:cxnLst>
    <dgm:cxn modelId="{9C8ED708-C632-4CE8-9F4D-19A4701B63A0}" srcId="{F4398D16-BE57-4E47-87B6-FD4CF16CDBAA}" destId="{742D2FCA-6ED0-4DA6-A974-7F651C7174C2}" srcOrd="1" destOrd="0" parTransId="{F01AEAD8-783A-405C-B41E-2B56167A8347}" sibTransId="{D8D06257-78F5-4D00-9739-3AC15D875CFD}"/>
    <dgm:cxn modelId="{9F443B4B-5BD1-49BF-A523-069C69D725ED}" type="presOf" srcId="{742D2FCA-6ED0-4DA6-A974-7F651C7174C2}" destId="{FF23D207-F3CF-4F4B-9EE0-9AC4F9751BBC}" srcOrd="0" destOrd="0" presId="urn:microsoft.com/office/officeart/2005/8/layout/vProcess5"/>
    <dgm:cxn modelId="{A40BD958-9C96-4FD2-B95C-BC80F2F733A4}" type="presOf" srcId="{8215FBAD-F299-4072-A844-D158AD64D985}" destId="{71EEFC24-2F62-41E6-8973-1702A53648FC}" srcOrd="1" destOrd="0" presId="urn:microsoft.com/office/officeart/2005/8/layout/vProcess5"/>
    <dgm:cxn modelId="{E558635A-A29B-4E27-A6E2-1AAFECDF7CD2}" type="presOf" srcId="{D8D06257-78F5-4D00-9739-3AC15D875CFD}" destId="{0B50084A-74B9-47BD-98A6-45A93138BDB7}" srcOrd="0" destOrd="0" presId="urn:microsoft.com/office/officeart/2005/8/layout/vProcess5"/>
    <dgm:cxn modelId="{72462864-AF2E-490E-BF02-D6D72F60FB59}" type="presOf" srcId="{742D2FCA-6ED0-4DA6-A974-7F651C7174C2}" destId="{EE560C9F-5A76-486B-A9CD-BD8F7C3DE76A}" srcOrd="1" destOrd="0" presId="urn:microsoft.com/office/officeart/2005/8/layout/vProcess5"/>
    <dgm:cxn modelId="{B2543771-FD8B-4533-9A09-5768ED1BA7C3}" type="presOf" srcId="{00AE0472-2850-4E90-938F-11D573E3518A}" destId="{785A672D-62CC-4F51-827F-38BBCC8BDBEB}" srcOrd="0" destOrd="0" presId="urn:microsoft.com/office/officeart/2005/8/layout/vProcess5"/>
    <dgm:cxn modelId="{7AB8CB86-0C81-41F1-BBDE-63D2B19E6767}" type="presOf" srcId="{8215FBAD-F299-4072-A844-D158AD64D985}" destId="{138EAB33-1F1D-4045-A454-B97E91E2D4F2}" srcOrd="0" destOrd="0" presId="urn:microsoft.com/office/officeart/2005/8/layout/vProcess5"/>
    <dgm:cxn modelId="{6EF3A08C-ED4B-497C-84AD-BB9AF7FF30E1}" srcId="{F4398D16-BE57-4E47-87B6-FD4CF16CDBAA}" destId="{D8C316DD-BC9E-439B-82A6-7C4C9903C7E5}" srcOrd="0" destOrd="0" parTransId="{E2D5D1D3-E394-49BE-B573-D133A47A6AF5}" sibTransId="{00AE0472-2850-4E90-938F-11D573E3518A}"/>
    <dgm:cxn modelId="{F634159D-8E65-4079-A54A-590F68CD64D5}" type="presOf" srcId="{D8C316DD-BC9E-439B-82A6-7C4C9903C7E5}" destId="{2938ABFF-3863-4E1B-8F0A-9F181D019013}" srcOrd="1" destOrd="0" presId="urn:microsoft.com/office/officeart/2005/8/layout/vProcess5"/>
    <dgm:cxn modelId="{6493BA9D-CBD3-45D6-B8D1-60BC10659D90}" type="presOf" srcId="{F4398D16-BE57-4E47-87B6-FD4CF16CDBAA}" destId="{3E5D0D22-5CB4-4A2E-91DA-02A7B7298E97}" srcOrd="0" destOrd="0" presId="urn:microsoft.com/office/officeart/2005/8/layout/vProcess5"/>
    <dgm:cxn modelId="{1982FBF7-0C72-4252-BEA6-3A5A162FF562}" srcId="{F4398D16-BE57-4E47-87B6-FD4CF16CDBAA}" destId="{8215FBAD-F299-4072-A844-D158AD64D985}" srcOrd="2" destOrd="0" parTransId="{724F789B-F161-4625-B78B-08D83D5414F2}" sibTransId="{CA6EF00B-D62D-49B2-9DEC-4FECB566CE2C}"/>
    <dgm:cxn modelId="{E7239FFD-AB3F-4DC4-9D62-2AEFD86B9017}" type="presOf" srcId="{D8C316DD-BC9E-439B-82A6-7C4C9903C7E5}" destId="{D9DE24B2-3DE0-49A7-BBDC-9BD7DEFAD18E}" srcOrd="0" destOrd="0" presId="urn:microsoft.com/office/officeart/2005/8/layout/vProcess5"/>
    <dgm:cxn modelId="{D5A66317-0BEC-46B9-A009-B2AE8212B001}" type="presParOf" srcId="{3E5D0D22-5CB4-4A2E-91DA-02A7B7298E97}" destId="{DCFF2CBA-6958-4C14-8213-B6C144461A82}" srcOrd="0" destOrd="0" presId="urn:microsoft.com/office/officeart/2005/8/layout/vProcess5"/>
    <dgm:cxn modelId="{682F7E2C-7CE2-4814-A92A-36FE18EC0BA2}" type="presParOf" srcId="{3E5D0D22-5CB4-4A2E-91DA-02A7B7298E97}" destId="{D9DE24B2-3DE0-49A7-BBDC-9BD7DEFAD18E}" srcOrd="1" destOrd="0" presId="urn:microsoft.com/office/officeart/2005/8/layout/vProcess5"/>
    <dgm:cxn modelId="{8C2B8605-1B54-42B7-ABD4-4458E4113F68}" type="presParOf" srcId="{3E5D0D22-5CB4-4A2E-91DA-02A7B7298E97}" destId="{FF23D207-F3CF-4F4B-9EE0-9AC4F9751BBC}" srcOrd="2" destOrd="0" presId="urn:microsoft.com/office/officeart/2005/8/layout/vProcess5"/>
    <dgm:cxn modelId="{588A8807-00C4-4DAC-9453-80DCDC0D3DC5}" type="presParOf" srcId="{3E5D0D22-5CB4-4A2E-91DA-02A7B7298E97}" destId="{138EAB33-1F1D-4045-A454-B97E91E2D4F2}" srcOrd="3" destOrd="0" presId="urn:microsoft.com/office/officeart/2005/8/layout/vProcess5"/>
    <dgm:cxn modelId="{8FDE67C1-318E-4C79-82FE-F273AA8D1AD9}" type="presParOf" srcId="{3E5D0D22-5CB4-4A2E-91DA-02A7B7298E97}" destId="{785A672D-62CC-4F51-827F-38BBCC8BDBEB}" srcOrd="4" destOrd="0" presId="urn:microsoft.com/office/officeart/2005/8/layout/vProcess5"/>
    <dgm:cxn modelId="{46816D9D-4C66-4F2B-87E5-1D86AC505D95}" type="presParOf" srcId="{3E5D0D22-5CB4-4A2E-91DA-02A7B7298E97}" destId="{0B50084A-74B9-47BD-98A6-45A93138BDB7}" srcOrd="5" destOrd="0" presId="urn:microsoft.com/office/officeart/2005/8/layout/vProcess5"/>
    <dgm:cxn modelId="{B0A38D03-C6D0-4C72-98D6-F1FCF09A2A28}" type="presParOf" srcId="{3E5D0D22-5CB4-4A2E-91DA-02A7B7298E97}" destId="{2938ABFF-3863-4E1B-8F0A-9F181D019013}" srcOrd="6" destOrd="0" presId="urn:microsoft.com/office/officeart/2005/8/layout/vProcess5"/>
    <dgm:cxn modelId="{4054544D-679E-49B3-ADA7-AD077A0E1B04}" type="presParOf" srcId="{3E5D0D22-5CB4-4A2E-91DA-02A7B7298E97}" destId="{EE560C9F-5A76-486B-A9CD-BD8F7C3DE76A}" srcOrd="7" destOrd="0" presId="urn:microsoft.com/office/officeart/2005/8/layout/vProcess5"/>
    <dgm:cxn modelId="{E702958B-E08C-4022-AAB2-9BFA5FA67A99}" type="presParOf" srcId="{3E5D0D22-5CB4-4A2E-91DA-02A7B7298E97}" destId="{71EEFC24-2F62-41E6-8973-1702A53648F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47E59-18A4-4E3A-BC14-132127C40037}">
      <dsp:nvSpPr>
        <dsp:cNvPr id="0" name=""/>
        <dsp:cNvSpPr/>
      </dsp:nvSpPr>
      <dsp:spPr>
        <a:xfrm>
          <a:off x="0" y="2232"/>
          <a:ext cx="81242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BDDD6-DD28-49AF-885D-F30B455E90A9}">
      <dsp:nvSpPr>
        <dsp:cNvPr id="0" name=""/>
        <dsp:cNvSpPr/>
      </dsp:nvSpPr>
      <dsp:spPr>
        <a:xfrm>
          <a:off x="0" y="2232"/>
          <a:ext cx="1624843"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Practice-based </a:t>
          </a:r>
          <a:endParaRPr lang="en-US" sz="2300" kern="1200"/>
        </a:p>
      </dsp:txBody>
      <dsp:txXfrm>
        <a:off x="0" y="2232"/>
        <a:ext cx="1624843" cy="1522511"/>
      </dsp:txXfrm>
    </dsp:sp>
    <dsp:sp modelId="{B77850FE-1E09-4868-A3AB-77025ABBE88C}">
      <dsp:nvSpPr>
        <dsp:cNvPr id="0" name=""/>
        <dsp:cNvSpPr/>
      </dsp:nvSpPr>
      <dsp:spPr>
        <a:xfrm>
          <a:off x="1746706" y="37618"/>
          <a:ext cx="6377511"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HYPE’s “parent” began in 2008 (</a:t>
          </a:r>
          <a:r>
            <a:rPr lang="en-US" sz="2000" kern="1200" dirty="0"/>
            <a:t>LEARN: Learning Enhancement and Resource Network</a:t>
          </a:r>
          <a:r>
            <a:rPr lang="en-US" sz="2400" kern="1200" dirty="0"/>
            <a:t>)</a:t>
          </a:r>
        </a:p>
      </dsp:txBody>
      <dsp:txXfrm>
        <a:off x="1746706" y="37618"/>
        <a:ext cx="6377511" cy="707730"/>
      </dsp:txXfrm>
    </dsp:sp>
    <dsp:sp modelId="{712ED2A9-D43D-4830-9691-EC2D8ABDD08D}">
      <dsp:nvSpPr>
        <dsp:cNvPr id="0" name=""/>
        <dsp:cNvSpPr/>
      </dsp:nvSpPr>
      <dsp:spPr>
        <a:xfrm>
          <a:off x="1624843" y="745348"/>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B39A0-35AD-4158-A4F1-A49B191041CD}">
      <dsp:nvSpPr>
        <dsp:cNvPr id="0" name=""/>
        <dsp:cNvSpPr/>
      </dsp:nvSpPr>
      <dsp:spPr>
        <a:xfrm>
          <a:off x="1746706" y="780735"/>
          <a:ext cx="6377511"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Integrated SEd into existing SE services</a:t>
          </a:r>
        </a:p>
      </dsp:txBody>
      <dsp:txXfrm>
        <a:off x="1746706" y="780735"/>
        <a:ext cx="6377511" cy="707730"/>
      </dsp:txXfrm>
    </dsp:sp>
    <dsp:sp modelId="{3E9551D5-123A-42C5-BD83-216BC7F09E9D}">
      <dsp:nvSpPr>
        <dsp:cNvPr id="0" name=""/>
        <dsp:cNvSpPr/>
      </dsp:nvSpPr>
      <dsp:spPr>
        <a:xfrm>
          <a:off x="1624843" y="1488465"/>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4268F-41B4-4B48-A28A-E8E433E534C5}">
      <dsp:nvSpPr>
        <dsp:cNvPr id="0" name=""/>
        <dsp:cNvSpPr/>
      </dsp:nvSpPr>
      <dsp:spPr>
        <a:xfrm>
          <a:off x="0" y="1524744"/>
          <a:ext cx="81242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380D-BD8C-44D3-A264-E28DDEF91949}">
      <dsp:nvSpPr>
        <dsp:cNvPr id="0" name=""/>
        <dsp:cNvSpPr/>
      </dsp:nvSpPr>
      <dsp:spPr>
        <a:xfrm>
          <a:off x="0" y="1524744"/>
          <a:ext cx="1624843"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Research-informed</a:t>
          </a:r>
          <a:endParaRPr lang="en-US" sz="2300" kern="1200"/>
        </a:p>
      </dsp:txBody>
      <dsp:txXfrm>
        <a:off x="0" y="1524744"/>
        <a:ext cx="1624843" cy="1522511"/>
      </dsp:txXfrm>
    </dsp:sp>
    <dsp:sp modelId="{3E44C591-518F-41FB-B372-4B4178702720}">
      <dsp:nvSpPr>
        <dsp:cNvPr id="0" name=""/>
        <dsp:cNvSpPr/>
      </dsp:nvSpPr>
      <dsp:spPr>
        <a:xfrm>
          <a:off x="1746706" y="1714500"/>
          <a:ext cx="6377511"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RCT of LEARN began in 2008</a:t>
          </a:r>
        </a:p>
      </dsp:txBody>
      <dsp:txXfrm>
        <a:off x="1746706" y="1714500"/>
        <a:ext cx="6377511" cy="707730"/>
      </dsp:txXfrm>
    </dsp:sp>
    <dsp:sp modelId="{4322ED3B-73D7-4441-BDC8-E283577235D0}">
      <dsp:nvSpPr>
        <dsp:cNvPr id="0" name=""/>
        <dsp:cNvSpPr/>
      </dsp:nvSpPr>
      <dsp:spPr>
        <a:xfrm>
          <a:off x="1624843" y="2267860"/>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7DDD3-A3FE-4C22-B3EA-10B150BD5D4B}">
      <dsp:nvSpPr>
        <dsp:cNvPr id="0" name=""/>
        <dsp:cNvSpPr/>
      </dsp:nvSpPr>
      <dsp:spPr>
        <a:xfrm>
          <a:off x="1746706" y="2303247"/>
          <a:ext cx="6377511"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1746706" y="2303247"/>
        <a:ext cx="6377511" cy="707730"/>
      </dsp:txXfrm>
    </dsp:sp>
    <dsp:sp modelId="{5CF0AB6B-A874-4DC1-8406-DCF3B22EB07D}">
      <dsp:nvSpPr>
        <dsp:cNvPr id="0" name=""/>
        <dsp:cNvSpPr/>
      </dsp:nvSpPr>
      <dsp:spPr>
        <a:xfrm>
          <a:off x="1624843" y="3010977"/>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0941D-DDCB-4891-873A-BF8F1C69192E}">
      <dsp:nvSpPr>
        <dsp:cNvPr id="0" name=""/>
        <dsp:cNvSpPr/>
      </dsp:nvSpPr>
      <dsp:spPr>
        <a:xfrm>
          <a:off x="0" y="2540000"/>
          <a:ext cx="812421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4510E-3207-4F82-BBC2-D2E5957BED57}">
      <dsp:nvSpPr>
        <dsp:cNvPr id="0" name=""/>
        <dsp:cNvSpPr/>
      </dsp:nvSpPr>
      <dsp:spPr>
        <a:xfrm>
          <a:off x="0" y="3047255"/>
          <a:ext cx="1624843"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NIDILRR funded in 2011/2012</a:t>
          </a:r>
          <a:endParaRPr lang="en-US" sz="2300" kern="1200" dirty="0"/>
        </a:p>
      </dsp:txBody>
      <dsp:txXfrm>
        <a:off x="0" y="3047255"/>
        <a:ext cx="1624843" cy="1522511"/>
      </dsp:txXfrm>
    </dsp:sp>
    <dsp:sp modelId="{A1AD0F12-30BD-4756-8600-F06A7F5B2E4F}">
      <dsp:nvSpPr>
        <dsp:cNvPr id="0" name=""/>
        <dsp:cNvSpPr/>
      </dsp:nvSpPr>
      <dsp:spPr>
        <a:xfrm>
          <a:off x="1746706" y="2612574"/>
          <a:ext cx="6377511" cy="47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Focused on refining for young adults</a:t>
          </a:r>
        </a:p>
      </dsp:txBody>
      <dsp:txXfrm>
        <a:off x="1746706" y="2612574"/>
        <a:ext cx="6377511" cy="475784"/>
      </dsp:txXfrm>
    </dsp:sp>
    <dsp:sp modelId="{CC8C1640-AAF4-4FD5-B5F3-73DE59B5E458}">
      <dsp:nvSpPr>
        <dsp:cNvPr id="0" name=""/>
        <dsp:cNvSpPr/>
      </dsp:nvSpPr>
      <dsp:spPr>
        <a:xfrm>
          <a:off x="1624843" y="3546830"/>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BC9F8C-0888-425A-96C4-A9D53745CE94}">
      <dsp:nvSpPr>
        <dsp:cNvPr id="0" name=""/>
        <dsp:cNvSpPr/>
      </dsp:nvSpPr>
      <dsp:spPr>
        <a:xfrm>
          <a:off x="1721324" y="3120569"/>
          <a:ext cx="6377511" cy="47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Dev’t</a:t>
          </a:r>
          <a:r>
            <a:rPr lang="en-US" sz="2400" kern="1200" dirty="0"/>
            <a:t>. and pilot of HYPE Manual in SE </a:t>
          </a:r>
          <a:r>
            <a:rPr lang="en-US" sz="2400" kern="1200" dirty="0" err="1"/>
            <a:t>svcs</a:t>
          </a:r>
          <a:endParaRPr lang="en-US" sz="2400" kern="1200" dirty="0"/>
        </a:p>
      </dsp:txBody>
      <dsp:txXfrm>
        <a:off x="1721324" y="3120569"/>
        <a:ext cx="6377511" cy="475784"/>
      </dsp:txXfrm>
    </dsp:sp>
    <dsp:sp modelId="{5FBC494B-D240-4771-8EBE-8DD67F968893}">
      <dsp:nvSpPr>
        <dsp:cNvPr id="0" name=""/>
        <dsp:cNvSpPr/>
      </dsp:nvSpPr>
      <dsp:spPr>
        <a:xfrm>
          <a:off x="1624843" y="4046404"/>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D21D27-CADE-4E68-9FEC-0CD5502C22B3}">
      <dsp:nvSpPr>
        <dsp:cNvPr id="0" name=""/>
        <dsp:cNvSpPr/>
      </dsp:nvSpPr>
      <dsp:spPr>
        <a:xfrm>
          <a:off x="1746706" y="3592286"/>
          <a:ext cx="6377511" cy="47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Dev’t</a:t>
          </a:r>
          <a:r>
            <a:rPr lang="en-US" sz="2400" kern="1200" dirty="0"/>
            <a:t> of Exec. Functioning curriculum (FSST)</a:t>
          </a:r>
        </a:p>
      </dsp:txBody>
      <dsp:txXfrm>
        <a:off x="1746706" y="3592286"/>
        <a:ext cx="6377511" cy="475784"/>
      </dsp:txXfrm>
    </dsp:sp>
    <dsp:sp modelId="{0DD6EB8C-59E4-4BA3-A919-1A5331369B68}">
      <dsp:nvSpPr>
        <dsp:cNvPr id="0" name=""/>
        <dsp:cNvSpPr/>
      </dsp:nvSpPr>
      <dsp:spPr>
        <a:xfrm>
          <a:off x="1624843" y="4545978"/>
          <a:ext cx="649937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11EE8-EA1D-4903-978F-6665973A4EFF}">
      <dsp:nvSpPr>
        <dsp:cNvPr id="0" name=""/>
        <dsp:cNvSpPr/>
      </dsp:nvSpPr>
      <dsp:spPr>
        <a:xfrm>
          <a:off x="0" y="0"/>
          <a:ext cx="400941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7B397A-9537-4721-A3D9-71834F563947}">
      <dsp:nvSpPr>
        <dsp:cNvPr id="0" name=""/>
        <dsp:cNvSpPr/>
      </dsp:nvSpPr>
      <dsp:spPr>
        <a:xfrm>
          <a:off x="0" y="0"/>
          <a:ext cx="4009418" cy="1142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Virtual or in-person course series for young adults</a:t>
          </a:r>
        </a:p>
      </dsp:txBody>
      <dsp:txXfrm>
        <a:off x="0" y="0"/>
        <a:ext cx="4009418" cy="1142237"/>
      </dsp:txXfrm>
    </dsp:sp>
    <dsp:sp modelId="{D7849723-5DB0-4CA7-83EC-59B453267227}">
      <dsp:nvSpPr>
        <dsp:cNvPr id="0" name=""/>
        <dsp:cNvSpPr/>
      </dsp:nvSpPr>
      <dsp:spPr>
        <a:xfrm>
          <a:off x="0" y="1142237"/>
          <a:ext cx="400941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AC2B5A-4EC4-40D9-BAB4-4EEC8E579E7B}">
      <dsp:nvSpPr>
        <dsp:cNvPr id="0" name=""/>
        <dsp:cNvSpPr/>
      </dsp:nvSpPr>
      <dsp:spPr>
        <a:xfrm>
          <a:off x="0" y="1142237"/>
          <a:ext cx="4009418" cy="1142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6-7 week courses, 1.5 </a:t>
          </a:r>
          <a:r>
            <a:rPr lang="en-US" sz="2500" kern="1200" dirty="0" err="1"/>
            <a:t>hrs</a:t>
          </a:r>
          <a:r>
            <a:rPr lang="en-US" sz="2500" kern="1200" dirty="0"/>
            <a:t>/week</a:t>
          </a:r>
        </a:p>
      </dsp:txBody>
      <dsp:txXfrm>
        <a:off x="0" y="1142237"/>
        <a:ext cx="4009418" cy="1142237"/>
      </dsp:txXfrm>
    </dsp:sp>
    <dsp:sp modelId="{25A9E200-F388-4162-B8F1-2DA613681B0A}">
      <dsp:nvSpPr>
        <dsp:cNvPr id="0" name=""/>
        <dsp:cNvSpPr/>
      </dsp:nvSpPr>
      <dsp:spPr>
        <a:xfrm>
          <a:off x="0" y="2284475"/>
          <a:ext cx="400941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B9579-B3C3-4117-B321-F3103D29FF4F}">
      <dsp:nvSpPr>
        <dsp:cNvPr id="0" name=""/>
        <dsp:cNvSpPr/>
      </dsp:nvSpPr>
      <dsp:spPr>
        <a:xfrm>
          <a:off x="0" y="2284475"/>
          <a:ext cx="4009418" cy="1142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Designed similarly to topical seminars</a:t>
          </a:r>
        </a:p>
      </dsp:txBody>
      <dsp:txXfrm>
        <a:off x="0" y="2284475"/>
        <a:ext cx="4009418" cy="1142237"/>
      </dsp:txXfrm>
    </dsp:sp>
    <dsp:sp modelId="{FAA7680C-1AF6-4FBF-87D9-186939CFD9B6}">
      <dsp:nvSpPr>
        <dsp:cNvPr id="0" name=""/>
        <dsp:cNvSpPr/>
      </dsp:nvSpPr>
      <dsp:spPr>
        <a:xfrm>
          <a:off x="0" y="3426713"/>
          <a:ext cx="4009418"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3A5B2-35F8-47B6-883C-2620DA7A83C5}">
      <dsp:nvSpPr>
        <dsp:cNvPr id="0" name=""/>
        <dsp:cNvSpPr/>
      </dsp:nvSpPr>
      <dsp:spPr>
        <a:xfrm>
          <a:off x="0" y="3426713"/>
          <a:ext cx="4009418" cy="1142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Individual Sessions to help operationalize learnings</a:t>
          </a:r>
        </a:p>
      </dsp:txBody>
      <dsp:txXfrm>
        <a:off x="0" y="3426713"/>
        <a:ext cx="4009418" cy="11422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FC0C-0FD8-4339-B364-B46E1258D5BB}">
      <dsp:nvSpPr>
        <dsp:cNvPr id="0" name=""/>
        <dsp:cNvSpPr/>
      </dsp:nvSpPr>
      <dsp:spPr>
        <a:xfrm>
          <a:off x="0" y="2269"/>
          <a:ext cx="8686800" cy="0"/>
        </a:xfrm>
        <a:prstGeom prst="line">
          <a:avLst/>
        </a:prstGeom>
        <a:solidFill>
          <a:schemeClr val="accent1">
            <a:shade val="50000"/>
            <a:hueOff val="0"/>
            <a:satOff val="0"/>
            <a:lumOff val="0"/>
            <a:alphaOff val="0"/>
          </a:schemeClr>
        </a:solidFill>
        <a:ln w="9525" cap="flat" cmpd="sng" algn="ctr">
          <a:solidFill>
            <a:schemeClr val="accent1">
              <a:shade val="5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094E628-544F-4098-AF7E-73249E8FA0FE}">
      <dsp:nvSpPr>
        <dsp:cNvPr id="0" name=""/>
        <dsp:cNvSpPr/>
      </dsp:nvSpPr>
      <dsp:spPr>
        <a:xfrm>
          <a:off x="0" y="2269"/>
          <a:ext cx="1737360" cy="15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HYPE Career</a:t>
          </a:r>
        </a:p>
        <a:p>
          <a:pPr marL="0" lvl="0" indent="0" algn="l" defTabSz="1200150">
            <a:lnSpc>
              <a:spcPct val="90000"/>
            </a:lnSpc>
            <a:spcBef>
              <a:spcPct val="0"/>
            </a:spcBef>
            <a:spcAft>
              <a:spcPct val="35000"/>
            </a:spcAft>
            <a:buNone/>
          </a:pPr>
          <a:r>
            <a:rPr lang="en-US" sz="2700" kern="1200" dirty="0"/>
            <a:t>Decisions </a:t>
          </a:r>
        </a:p>
      </dsp:txBody>
      <dsp:txXfrm>
        <a:off x="0" y="2269"/>
        <a:ext cx="1737360" cy="1547886"/>
      </dsp:txXfrm>
    </dsp:sp>
    <dsp:sp modelId="{66E6EBC8-CB99-4A94-AB90-808A1F4E02EA}">
      <dsp:nvSpPr>
        <dsp:cNvPr id="0" name=""/>
        <dsp:cNvSpPr/>
      </dsp:nvSpPr>
      <dsp:spPr>
        <a:xfrm>
          <a:off x="1867662" y="72559"/>
          <a:ext cx="6819138" cy="140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Choosing a career direction with personal and standardized assessment/ planning</a:t>
          </a:r>
        </a:p>
      </dsp:txBody>
      <dsp:txXfrm>
        <a:off x="1867662" y="72559"/>
        <a:ext cx="6819138" cy="1405795"/>
      </dsp:txXfrm>
    </dsp:sp>
    <dsp:sp modelId="{90693864-6B49-4EB6-AFA0-C6A47377F2EE}">
      <dsp:nvSpPr>
        <dsp:cNvPr id="0" name=""/>
        <dsp:cNvSpPr/>
      </dsp:nvSpPr>
      <dsp:spPr>
        <a:xfrm>
          <a:off x="1737360" y="1478355"/>
          <a:ext cx="69494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C6E3BCBD-F4BA-4767-A546-057CFFACCF40}">
      <dsp:nvSpPr>
        <dsp:cNvPr id="0" name=""/>
        <dsp:cNvSpPr/>
      </dsp:nvSpPr>
      <dsp:spPr>
        <a:xfrm>
          <a:off x="0" y="1550156"/>
          <a:ext cx="8686800" cy="0"/>
        </a:xfrm>
        <a:prstGeom prst="line">
          <a:avLst/>
        </a:prstGeom>
        <a:solidFill>
          <a:schemeClr val="accent1">
            <a:shade val="50000"/>
            <a:hueOff val="520350"/>
            <a:satOff val="-30057"/>
            <a:lumOff val="33026"/>
            <a:alphaOff val="0"/>
          </a:schemeClr>
        </a:solidFill>
        <a:ln w="9525" cap="flat" cmpd="sng" algn="ctr">
          <a:solidFill>
            <a:schemeClr val="accent1">
              <a:shade val="50000"/>
              <a:hueOff val="520350"/>
              <a:satOff val="-30057"/>
              <a:lumOff val="3302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2414ABF-6CD3-4EAD-A1EA-8B7BCC195435}">
      <dsp:nvSpPr>
        <dsp:cNvPr id="0" name=""/>
        <dsp:cNvSpPr/>
      </dsp:nvSpPr>
      <dsp:spPr>
        <a:xfrm>
          <a:off x="0" y="1550156"/>
          <a:ext cx="1737360" cy="15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HYPE School Prep</a:t>
          </a:r>
        </a:p>
      </dsp:txBody>
      <dsp:txXfrm>
        <a:off x="0" y="1550156"/>
        <a:ext cx="1737360" cy="1547886"/>
      </dsp:txXfrm>
    </dsp:sp>
    <dsp:sp modelId="{1AA12BEE-5157-463E-8FED-A2C9C95BAD3C}">
      <dsp:nvSpPr>
        <dsp:cNvPr id="0" name=""/>
        <dsp:cNvSpPr/>
      </dsp:nvSpPr>
      <dsp:spPr>
        <a:xfrm>
          <a:off x="1867662" y="1620446"/>
          <a:ext cx="6819138" cy="140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Preparing to Choose, Get, and Keep School/ Education</a:t>
          </a:r>
        </a:p>
      </dsp:txBody>
      <dsp:txXfrm>
        <a:off x="1867662" y="1620446"/>
        <a:ext cx="6819138" cy="1405795"/>
      </dsp:txXfrm>
    </dsp:sp>
    <dsp:sp modelId="{3C4F6B34-4AD4-4FFB-9233-733F7578B5F6}">
      <dsp:nvSpPr>
        <dsp:cNvPr id="0" name=""/>
        <dsp:cNvSpPr/>
      </dsp:nvSpPr>
      <dsp:spPr>
        <a:xfrm>
          <a:off x="1737360" y="3026242"/>
          <a:ext cx="69494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7072287C-A6E6-494D-AE3F-5517B6444DD7}">
      <dsp:nvSpPr>
        <dsp:cNvPr id="0" name=""/>
        <dsp:cNvSpPr/>
      </dsp:nvSpPr>
      <dsp:spPr>
        <a:xfrm>
          <a:off x="0" y="3098043"/>
          <a:ext cx="8686800" cy="0"/>
        </a:xfrm>
        <a:prstGeom prst="line">
          <a:avLst/>
        </a:prstGeom>
        <a:solidFill>
          <a:schemeClr val="accent1">
            <a:shade val="50000"/>
            <a:hueOff val="520350"/>
            <a:satOff val="-30057"/>
            <a:lumOff val="33026"/>
            <a:alphaOff val="0"/>
          </a:schemeClr>
        </a:solidFill>
        <a:ln w="9525" cap="flat" cmpd="sng" algn="ctr">
          <a:solidFill>
            <a:schemeClr val="accent1">
              <a:shade val="50000"/>
              <a:hueOff val="520350"/>
              <a:satOff val="-30057"/>
              <a:lumOff val="3302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76A162-5D91-4E5D-9AEE-C06CB8F731F6}">
      <dsp:nvSpPr>
        <dsp:cNvPr id="0" name=""/>
        <dsp:cNvSpPr/>
      </dsp:nvSpPr>
      <dsp:spPr>
        <a:xfrm>
          <a:off x="0" y="3098043"/>
          <a:ext cx="1737360" cy="15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HYPE Work Prep</a:t>
          </a:r>
        </a:p>
      </dsp:txBody>
      <dsp:txXfrm>
        <a:off x="0" y="3098043"/>
        <a:ext cx="1737360" cy="1547886"/>
      </dsp:txXfrm>
    </dsp:sp>
    <dsp:sp modelId="{054F08A6-6427-4426-9140-6F34113B25D0}">
      <dsp:nvSpPr>
        <dsp:cNvPr id="0" name=""/>
        <dsp:cNvSpPr/>
      </dsp:nvSpPr>
      <dsp:spPr>
        <a:xfrm>
          <a:off x="1867662" y="3168333"/>
          <a:ext cx="6819138" cy="140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Preparing to Choose, Get and Keep a job </a:t>
          </a:r>
        </a:p>
      </dsp:txBody>
      <dsp:txXfrm>
        <a:off x="1867662" y="3168333"/>
        <a:ext cx="6819138" cy="1405795"/>
      </dsp:txXfrm>
    </dsp:sp>
    <dsp:sp modelId="{53439A82-01D4-4EB9-86AC-DC9FB29DBFA2}">
      <dsp:nvSpPr>
        <dsp:cNvPr id="0" name=""/>
        <dsp:cNvSpPr/>
      </dsp:nvSpPr>
      <dsp:spPr>
        <a:xfrm>
          <a:off x="1737360" y="4574128"/>
          <a:ext cx="69494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6228F-59E2-4ABE-B0A8-C44D3722AAF7}">
      <dsp:nvSpPr>
        <dsp:cNvPr id="0" name=""/>
        <dsp:cNvSpPr/>
      </dsp:nvSpPr>
      <dsp:spPr>
        <a:xfrm>
          <a:off x="2857" y="680129"/>
          <a:ext cx="2786062" cy="662400"/>
        </a:xfrm>
        <a:prstGeom prst="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Career Decisions:</a:t>
          </a:r>
        </a:p>
      </dsp:txBody>
      <dsp:txXfrm>
        <a:off x="2857" y="680129"/>
        <a:ext cx="2786062" cy="662400"/>
      </dsp:txXfrm>
    </dsp:sp>
    <dsp:sp modelId="{F01EE0C0-881B-4427-A9DA-0CE853000D2B}">
      <dsp:nvSpPr>
        <dsp:cNvPr id="0" name=""/>
        <dsp:cNvSpPr/>
      </dsp:nvSpPr>
      <dsp:spPr>
        <a:xfrm>
          <a:off x="2857" y="1342530"/>
          <a:ext cx="2786062" cy="27779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Career Assessment (SDS) or My Next Move</a:t>
          </a:r>
        </a:p>
        <a:p>
          <a:pPr marL="228600" lvl="1" indent="-228600" algn="l" defTabSz="1022350">
            <a:lnSpc>
              <a:spcPct val="90000"/>
            </a:lnSpc>
            <a:spcBef>
              <a:spcPct val="0"/>
            </a:spcBef>
            <a:spcAft>
              <a:spcPct val="15000"/>
            </a:spcAft>
            <a:buChar char="•"/>
          </a:pPr>
          <a:r>
            <a:rPr lang="en-US" sz="2300" kern="1200" dirty="0"/>
            <a:t>Conducting Career Research (i.e., Info Interviews.)</a:t>
          </a:r>
        </a:p>
      </dsp:txBody>
      <dsp:txXfrm>
        <a:off x="2857" y="1342530"/>
        <a:ext cx="2786062" cy="2777939"/>
      </dsp:txXfrm>
    </dsp:sp>
    <dsp:sp modelId="{2CFC366C-1C3D-43DD-A1C7-5D024BD89208}">
      <dsp:nvSpPr>
        <dsp:cNvPr id="0" name=""/>
        <dsp:cNvSpPr/>
      </dsp:nvSpPr>
      <dsp:spPr>
        <a:xfrm>
          <a:off x="3178968" y="680129"/>
          <a:ext cx="2786062" cy="662400"/>
        </a:xfrm>
        <a:prstGeom prst="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School Prep:</a:t>
          </a:r>
        </a:p>
      </dsp:txBody>
      <dsp:txXfrm>
        <a:off x="3178968" y="680129"/>
        <a:ext cx="2786062" cy="662400"/>
      </dsp:txXfrm>
    </dsp:sp>
    <dsp:sp modelId="{E7244328-30D4-4781-826F-80AD5BFA4412}">
      <dsp:nvSpPr>
        <dsp:cNvPr id="0" name=""/>
        <dsp:cNvSpPr/>
      </dsp:nvSpPr>
      <dsp:spPr>
        <a:xfrm>
          <a:off x="3178968" y="1342530"/>
          <a:ext cx="2786062" cy="27779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Choosing a School, Program, Area of Study</a:t>
          </a:r>
        </a:p>
        <a:p>
          <a:pPr marL="228600" lvl="1" indent="-228600" algn="l" defTabSz="1022350">
            <a:lnSpc>
              <a:spcPct val="90000"/>
            </a:lnSpc>
            <a:spcBef>
              <a:spcPct val="0"/>
            </a:spcBef>
            <a:spcAft>
              <a:spcPct val="15000"/>
            </a:spcAft>
            <a:buChar char="•"/>
          </a:pPr>
          <a:r>
            <a:rPr lang="en-US" sz="2300" kern="1200"/>
            <a:t>Disability Services and Academic Accommodations</a:t>
          </a:r>
        </a:p>
      </dsp:txBody>
      <dsp:txXfrm>
        <a:off x="3178968" y="1342530"/>
        <a:ext cx="2786062" cy="2777939"/>
      </dsp:txXfrm>
    </dsp:sp>
    <dsp:sp modelId="{96EB4656-A336-4B70-99DF-CAE2ADB69F49}">
      <dsp:nvSpPr>
        <dsp:cNvPr id="0" name=""/>
        <dsp:cNvSpPr/>
      </dsp:nvSpPr>
      <dsp:spPr>
        <a:xfrm>
          <a:off x="6355080" y="680129"/>
          <a:ext cx="2786062" cy="662400"/>
        </a:xfrm>
        <a:prstGeom prst="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Work Prep:</a:t>
          </a:r>
        </a:p>
      </dsp:txBody>
      <dsp:txXfrm>
        <a:off x="6355080" y="680129"/>
        <a:ext cx="2786062" cy="662400"/>
      </dsp:txXfrm>
    </dsp:sp>
    <dsp:sp modelId="{6ADDA837-39F2-424D-8FF6-D228C56B0A37}">
      <dsp:nvSpPr>
        <dsp:cNvPr id="0" name=""/>
        <dsp:cNvSpPr/>
      </dsp:nvSpPr>
      <dsp:spPr>
        <a:xfrm>
          <a:off x="6355080" y="1342530"/>
          <a:ext cx="2786062" cy="277793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Your Network and Elevator Pitch</a:t>
          </a:r>
        </a:p>
        <a:p>
          <a:pPr marL="228600" lvl="1" indent="-228600" algn="l" defTabSz="1022350">
            <a:lnSpc>
              <a:spcPct val="90000"/>
            </a:lnSpc>
            <a:spcBef>
              <a:spcPct val="0"/>
            </a:spcBef>
            <a:spcAft>
              <a:spcPct val="15000"/>
            </a:spcAft>
            <a:buChar char="•"/>
          </a:pPr>
          <a:r>
            <a:rPr lang="en-US" sz="2300" kern="1200"/>
            <a:t>Creating a Work Plan</a:t>
          </a:r>
        </a:p>
      </dsp:txBody>
      <dsp:txXfrm>
        <a:off x="6355080" y="1342530"/>
        <a:ext cx="2786062" cy="277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2FB28-0C83-4057-8EF6-F070EC2D8EEC}">
      <dsp:nvSpPr>
        <dsp:cNvPr id="0" name=""/>
        <dsp:cNvSpPr/>
      </dsp:nvSpPr>
      <dsp:spPr>
        <a:xfrm rot="1302056">
          <a:off x="1193201" y="387334"/>
          <a:ext cx="1009263" cy="455394"/>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7C2DB0D-9A9F-470A-A7D5-BE59A7BC9615}">
      <dsp:nvSpPr>
        <dsp:cNvPr id="0" name=""/>
        <dsp:cNvSpPr/>
      </dsp:nvSpPr>
      <dsp:spPr>
        <a:xfrm>
          <a:off x="190" y="0"/>
          <a:ext cx="1193010" cy="1230064"/>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Scoping Review</a:t>
          </a:r>
        </a:p>
      </dsp:txBody>
      <dsp:txXfrm>
        <a:off x="58428" y="58238"/>
        <a:ext cx="1076534" cy="1113588"/>
      </dsp:txXfrm>
    </dsp:sp>
    <dsp:sp modelId="{591B3BF7-F842-43A6-9E13-CCCF8685BB9E}">
      <dsp:nvSpPr>
        <dsp:cNvPr id="0" name=""/>
        <dsp:cNvSpPr/>
      </dsp:nvSpPr>
      <dsp:spPr>
        <a:xfrm>
          <a:off x="1228210" y="1693238"/>
          <a:ext cx="973126" cy="549728"/>
        </a:xfrm>
        <a:prstGeom prst="rightArrow">
          <a:avLst>
            <a:gd name="adj1" fmla="val 75000"/>
            <a:gd name="adj2" fmla="val 50000"/>
          </a:avLst>
        </a:prstGeom>
        <a:solidFill>
          <a:schemeClr val="accent4">
            <a:tint val="40000"/>
            <a:alpha val="90000"/>
            <a:hueOff val="-1307836"/>
            <a:satOff val="-4704"/>
            <a:lumOff val="515"/>
            <a:alphaOff val="0"/>
          </a:schemeClr>
        </a:solidFill>
        <a:ln w="9525" cap="flat" cmpd="sng" algn="ctr">
          <a:solidFill>
            <a:schemeClr val="accent4">
              <a:tint val="40000"/>
              <a:alpha val="90000"/>
              <a:hueOff val="-1307836"/>
              <a:satOff val="-4704"/>
              <a:lumOff val="515"/>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E04F91-1D67-48F1-878B-45478CE467CB}">
      <dsp:nvSpPr>
        <dsp:cNvPr id="0" name=""/>
        <dsp:cNvSpPr/>
      </dsp:nvSpPr>
      <dsp:spPr>
        <a:xfrm>
          <a:off x="1318" y="1353070"/>
          <a:ext cx="1226891" cy="1230064"/>
        </a:xfrm>
        <a:prstGeom prst="roundRect">
          <a:avLst/>
        </a:prstGeom>
        <a:gradFill rotWithShape="0">
          <a:gsLst>
            <a:gs pos="0">
              <a:schemeClr val="accent4">
                <a:hueOff val="-1759972"/>
                <a:satOff val="-18065"/>
                <a:lumOff val="7550"/>
                <a:alphaOff val="0"/>
              </a:schemeClr>
            </a:gs>
            <a:gs pos="100000">
              <a:schemeClr val="accent4">
                <a:hueOff val="-1759972"/>
                <a:satOff val="-18065"/>
                <a:lumOff val="755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Survey of Innovative Practices</a:t>
          </a:r>
          <a:endParaRPr lang="en-US" sz="1600" kern="1200" dirty="0"/>
        </a:p>
      </dsp:txBody>
      <dsp:txXfrm>
        <a:off x="61210" y="1412962"/>
        <a:ext cx="1107107" cy="1110280"/>
      </dsp:txXfrm>
    </dsp:sp>
    <dsp:sp modelId="{1ECDC1E2-F3CC-4B85-9CE3-9D3A3368C1A0}">
      <dsp:nvSpPr>
        <dsp:cNvPr id="0" name=""/>
        <dsp:cNvSpPr/>
      </dsp:nvSpPr>
      <dsp:spPr>
        <a:xfrm rot="20396729">
          <a:off x="1218404" y="3059766"/>
          <a:ext cx="983451" cy="522814"/>
        </a:xfrm>
        <a:prstGeom prst="rightArrow">
          <a:avLst>
            <a:gd name="adj1" fmla="val 75000"/>
            <a:gd name="adj2" fmla="val 50000"/>
          </a:avLst>
        </a:prstGeom>
        <a:solidFill>
          <a:schemeClr val="accent4">
            <a:tint val="40000"/>
            <a:alpha val="90000"/>
            <a:hueOff val="-2615673"/>
            <a:satOff val="-9408"/>
            <a:lumOff val="1029"/>
            <a:alphaOff val="0"/>
          </a:schemeClr>
        </a:solidFill>
        <a:ln w="9525" cap="flat" cmpd="sng" algn="ctr">
          <a:solidFill>
            <a:schemeClr val="accent4">
              <a:tint val="40000"/>
              <a:alpha val="90000"/>
              <a:hueOff val="-2615673"/>
              <a:satOff val="-9408"/>
              <a:lumOff val="1029"/>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3EDC8F-AB0F-4B1C-BB5D-43060F0BC94F}">
      <dsp:nvSpPr>
        <dsp:cNvPr id="0" name=""/>
        <dsp:cNvSpPr/>
      </dsp:nvSpPr>
      <dsp:spPr>
        <a:xfrm>
          <a:off x="799" y="2706141"/>
          <a:ext cx="1217604" cy="1230064"/>
        </a:xfrm>
        <a:prstGeom prst="roundRect">
          <a:avLst/>
        </a:prstGeom>
        <a:gradFill rotWithShape="0">
          <a:gsLst>
            <a:gs pos="0">
              <a:schemeClr val="accent4">
                <a:hueOff val="-3519944"/>
                <a:satOff val="-36129"/>
                <a:lumOff val="15099"/>
                <a:alphaOff val="0"/>
              </a:schemeClr>
            </a:gs>
            <a:gs pos="100000">
              <a:schemeClr val="accent4">
                <a:hueOff val="-3519944"/>
                <a:satOff val="-36129"/>
                <a:lumOff val="15099"/>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Qualitative Interviews</a:t>
          </a:r>
          <a:endParaRPr lang="en-US" sz="1600" kern="1200" dirty="0"/>
        </a:p>
      </dsp:txBody>
      <dsp:txXfrm>
        <a:off x="60238" y="2765580"/>
        <a:ext cx="1098726" cy="1111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09BE-27CF-40D7-B720-A273D6EE0BCD}">
      <dsp:nvSpPr>
        <dsp:cNvPr id="0" name=""/>
        <dsp:cNvSpPr/>
      </dsp:nvSpPr>
      <dsp:spPr>
        <a:xfrm>
          <a:off x="0" y="682515"/>
          <a:ext cx="2120253" cy="2775953"/>
        </a:xfrm>
        <a:prstGeom prst="ellipse">
          <a:avLst/>
        </a:prstGeom>
        <a:gradFill rotWithShape="0">
          <a:gsLst>
            <a:gs pos="0">
              <a:schemeClr val="accent2">
                <a:shade val="80000"/>
                <a:hueOff val="0"/>
                <a:satOff val="0"/>
                <a:lumOff val="0"/>
                <a:alphaOff val="0"/>
              </a:schemeClr>
            </a:gs>
            <a:gs pos="100000">
              <a:schemeClr val="accent2">
                <a:shade val="8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HYPE Development Meeting (Consensus Conference)</a:t>
          </a:r>
        </a:p>
      </dsp:txBody>
      <dsp:txXfrm>
        <a:off x="310504" y="1089044"/>
        <a:ext cx="1499245" cy="1962895"/>
      </dsp:txXfrm>
    </dsp:sp>
    <dsp:sp modelId="{54860095-8FD3-4CC6-8F05-8D4A75700C6D}">
      <dsp:nvSpPr>
        <dsp:cNvPr id="0" name=""/>
        <dsp:cNvSpPr/>
      </dsp:nvSpPr>
      <dsp:spPr>
        <a:xfrm rot="21329278">
          <a:off x="2172275" y="1909780"/>
          <a:ext cx="416211" cy="309253"/>
        </a:xfrm>
        <a:prstGeom prst="rightArrow">
          <a:avLst/>
        </a:prstGeom>
        <a:gradFill rotWithShape="0">
          <a:gsLst>
            <a:gs pos="0">
              <a:schemeClr val="accent2">
                <a:shade val="90000"/>
                <a:hueOff val="0"/>
                <a:satOff val="0"/>
                <a:lumOff val="0"/>
                <a:alphaOff val="0"/>
              </a:schemeClr>
            </a:gs>
            <a:gs pos="100000">
              <a:schemeClr val="accent2">
                <a:shade val="9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E272A8-1F7B-4B1A-BE8B-BCB40316293E}">
      <dsp:nvSpPr>
        <dsp:cNvPr id="0" name=""/>
        <dsp:cNvSpPr/>
      </dsp:nvSpPr>
      <dsp:spPr>
        <a:xfrm>
          <a:off x="2703750" y="821292"/>
          <a:ext cx="1772740" cy="2498399"/>
        </a:xfrm>
        <a:prstGeom prst="rect">
          <a:avLst/>
        </a:prstGeom>
        <a:gradFill rotWithShape="0">
          <a:gsLst>
            <a:gs pos="0">
              <a:schemeClr val="accent2">
                <a:shade val="80000"/>
                <a:hueOff val="602952"/>
                <a:satOff val="-39016"/>
                <a:lumOff val="35622"/>
                <a:alphaOff val="0"/>
              </a:schemeClr>
            </a:gs>
            <a:gs pos="100000">
              <a:schemeClr val="accent2">
                <a:shade val="80000"/>
                <a:hueOff val="602952"/>
                <a:satOff val="-39016"/>
                <a:lumOff val="35622"/>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HYPE </a:t>
          </a:r>
          <a:r>
            <a:rPr lang="en-US" sz="2400" kern="1200" dirty="0">
              <a:effectLst>
                <a:outerShdw blurRad="38100" dist="38100" dir="2700000" algn="tl">
                  <a:srgbClr val="000000">
                    <a:alpha val="43137"/>
                  </a:srgbClr>
                </a:outerShdw>
              </a:effectLst>
            </a:rPr>
            <a:t>Manual &amp;                  Community of Practice</a:t>
          </a:r>
        </a:p>
      </dsp:txBody>
      <dsp:txXfrm>
        <a:off x="2703750" y="821292"/>
        <a:ext cx="1772740" cy="2498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C987A-D793-084F-9191-37A9CF84E38F}">
      <dsp:nvSpPr>
        <dsp:cNvPr id="0" name=""/>
        <dsp:cNvSpPr/>
      </dsp:nvSpPr>
      <dsp:spPr>
        <a:xfrm>
          <a:off x="1220201" y="647820"/>
          <a:ext cx="502885" cy="4261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50D82C8-FDB9-934E-8E2B-379EEBB1F14E}">
      <dsp:nvSpPr>
        <dsp:cNvPr id="0" name=""/>
        <dsp:cNvSpPr/>
      </dsp:nvSpPr>
      <dsp:spPr>
        <a:xfrm>
          <a:off x="938" y="441"/>
          <a:ext cx="1219263" cy="1720883"/>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PAC</a:t>
          </a:r>
        </a:p>
      </dsp:txBody>
      <dsp:txXfrm>
        <a:off x="60458" y="59961"/>
        <a:ext cx="1100223" cy="1601843"/>
      </dsp:txXfrm>
    </dsp:sp>
    <dsp:sp modelId="{B3522E05-AC27-7243-9263-FB378FD2BB53}">
      <dsp:nvSpPr>
        <dsp:cNvPr id="0" name=""/>
        <dsp:cNvSpPr/>
      </dsp:nvSpPr>
      <dsp:spPr>
        <a:xfrm>
          <a:off x="1227501" y="2547813"/>
          <a:ext cx="482730" cy="41208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dsp:txBody>
      <dsp:txXfrm>
        <a:off x="1227501" y="2599323"/>
        <a:ext cx="328199" cy="309062"/>
      </dsp:txXfrm>
    </dsp:sp>
    <dsp:sp modelId="{879A3189-51A7-8F4B-BF17-EC218B939D03}">
      <dsp:nvSpPr>
        <dsp:cNvPr id="0" name=""/>
        <dsp:cNvSpPr/>
      </dsp:nvSpPr>
      <dsp:spPr>
        <a:xfrm>
          <a:off x="13793" y="1893413"/>
          <a:ext cx="1213707" cy="1720883"/>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NAC</a:t>
          </a:r>
        </a:p>
      </dsp:txBody>
      <dsp:txXfrm>
        <a:off x="73041" y="1952661"/>
        <a:ext cx="1095211" cy="1602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BCEA-50A3-3E46-938A-0C12A8A802C4}">
      <dsp:nvSpPr>
        <dsp:cNvPr id="0" name=""/>
        <dsp:cNvSpPr/>
      </dsp:nvSpPr>
      <dsp:spPr>
        <a:xfrm>
          <a:off x="0" y="202026"/>
          <a:ext cx="5398249" cy="5897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Two components:</a:t>
          </a:r>
        </a:p>
      </dsp:txBody>
      <dsp:txXfrm>
        <a:off x="28788" y="230814"/>
        <a:ext cx="5340673" cy="532146"/>
      </dsp:txXfrm>
    </dsp:sp>
    <dsp:sp modelId="{18AFC06B-6511-8D44-AB68-8986C1E434FB}">
      <dsp:nvSpPr>
        <dsp:cNvPr id="0" name=""/>
        <dsp:cNvSpPr/>
      </dsp:nvSpPr>
      <dsp:spPr>
        <a:xfrm>
          <a:off x="0" y="791749"/>
          <a:ext cx="5398249" cy="1164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39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Exploration</a:t>
          </a:r>
          <a:r>
            <a:rPr lang="en-US" sz="2000" kern="1200" dirty="0"/>
            <a:t> generates chance for opportunities</a:t>
          </a:r>
        </a:p>
        <a:p>
          <a:pPr marL="228600" lvl="1" indent="-228600" algn="l" defTabSz="889000">
            <a:lnSpc>
              <a:spcPct val="90000"/>
            </a:lnSpc>
            <a:spcBef>
              <a:spcPct val="0"/>
            </a:spcBef>
            <a:spcAft>
              <a:spcPct val="20000"/>
            </a:spcAft>
            <a:buChar char="•"/>
          </a:pPr>
          <a:r>
            <a:rPr lang="en-US" sz="2000" b="1" kern="1200" dirty="0"/>
            <a:t>Skills</a:t>
          </a:r>
          <a:r>
            <a:rPr lang="en-US" sz="2000" kern="1200" dirty="0"/>
            <a:t> enable people to take advantage of opportunities</a:t>
          </a:r>
        </a:p>
      </dsp:txBody>
      <dsp:txXfrm>
        <a:off x="0" y="791749"/>
        <a:ext cx="5398249" cy="1164374"/>
      </dsp:txXfrm>
    </dsp:sp>
    <dsp:sp modelId="{536B7E04-E5C5-6640-8100-19EB51AB706B}">
      <dsp:nvSpPr>
        <dsp:cNvPr id="0" name=""/>
        <dsp:cNvSpPr/>
      </dsp:nvSpPr>
      <dsp:spPr>
        <a:xfrm>
          <a:off x="0" y="1956124"/>
          <a:ext cx="5398249" cy="6215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Critical values:</a:t>
          </a:r>
        </a:p>
      </dsp:txBody>
      <dsp:txXfrm>
        <a:off x="30343" y="1986467"/>
        <a:ext cx="5337563" cy="560889"/>
      </dsp:txXfrm>
    </dsp:sp>
    <dsp:sp modelId="{116645F6-1F88-5243-9FBC-DE07EB238EBB}">
      <dsp:nvSpPr>
        <dsp:cNvPr id="0" name=""/>
        <dsp:cNvSpPr/>
      </dsp:nvSpPr>
      <dsp:spPr>
        <a:xfrm>
          <a:off x="0" y="2577699"/>
          <a:ext cx="5398249" cy="407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394"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ts val="600"/>
            </a:spcAft>
            <a:buChar char="•"/>
          </a:pPr>
          <a:r>
            <a:rPr lang="en-US" sz="2000" b="1" kern="1200" dirty="0"/>
            <a:t>Curiosity</a:t>
          </a:r>
          <a:r>
            <a:rPr lang="en-US" sz="2000" kern="1200" dirty="0"/>
            <a:t>: exploring new learning opportunities</a:t>
          </a:r>
        </a:p>
        <a:p>
          <a:pPr marL="228600" lvl="1" indent="-228600" algn="l" defTabSz="889000">
            <a:lnSpc>
              <a:spcPct val="90000"/>
            </a:lnSpc>
            <a:spcBef>
              <a:spcPct val="0"/>
            </a:spcBef>
            <a:spcAft>
              <a:spcPts val="600"/>
            </a:spcAft>
            <a:buChar char="•"/>
          </a:pPr>
          <a:r>
            <a:rPr lang="en-US" sz="2000" b="1" kern="1200" dirty="0"/>
            <a:t>Persistence</a:t>
          </a:r>
          <a:r>
            <a:rPr lang="en-US" sz="2000" kern="1200" dirty="0"/>
            <a:t>: exerting effort despite setbacks</a:t>
          </a:r>
        </a:p>
        <a:p>
          <a:pPr marL="228600" lvl="1" indent="-228600" algn="l" defTabSz="889000">
            <a:lnSpc>
              <a:spcPct val="90000"/>
            </a:lnSpc>
            <a:spcBef>
              <a:spcPct val="0"/>
            </a:spcBef>
            <a:spcAft>
              <a:spcPts val="600"/>
            </a:spcAft>
            <a:buChar char="•"/>
          </a:pPr>
          <a:r>
            <a:rPr lang="en-US" sz="2000" b="1" kern="1200" dirty="0"/>
            <a:t>Flexibility</a:t>
          </a:r>
          <a:r>
            <a:rPr lang="en-US" sz="2000" kern="1200" dirty="0"/>
            <a:t>: changing attitudes and circumstances</a:t>
          </a:r>
        </a:p>
        <a:p>
          <a:pPr marL="228600" lvl="1" indent="-228600" algn="l" defTabSz="889000">
            <a:lnSpc>
              <a:spcPct val="90000"/>
            </a:lnSpc>
            <a:spcBef>
              <a:spcPct val="0"/>
            </a:spcBef>
            <a:spcAft>
              <a:spcPts val="600"/>
            </a:spcAft>
            <a:buChar char="•"/>
          </a:pPr>
          <a:r>
            <a:rPr lang="en-US" sz="2000" b="1" kern="1200" dirty="0"/>
            <a:t>Optimism</a:t>
          </a:r>
          <a:r>
            <a:rPr lang="en-US" sz="2000" kern="1200" dirty="0"/>
            <a:t>: viewing new opportunities as possible and attainable</a:t>
          </a:r>
        </a:p>
        <a:p>
          <a:pPr marL="228600" lvl="1" indent="-228600" algn="l" defTabSz="889000">
            <a:lnSpc>
              <a:spcPct val="90000"/>
            </a:lnSpc>
            <a:spcBef>
              <a:spcPct val="0"/>
            </a:spcBef>
            <a:spcAft>
              <a:spcPts val="600"/>
            </a:spcAft>
            <a:buChar char="•"/>
          </a:pPr>
          <a:r>
            <a:rPr lang="en-US" sz="2000" b="1" kern="1200" dirty="0"/>
            <a:t>Risk-taking</a:t>
          </a:r>
          <a:r>
            <a:rPr lang="en-US" sz="2000" kern="1200" dirty="0"/>
            <a:t>: taking action in the face of uncertain outcomes    (Mitchell, Levin, &amp; </a:t>
          </a:r>
          <a:r>
            <a:rPr lang="en-US" sz="2000" kern="1200" dirty="0" err="1"/>
            <a:t>Krumbolz</a:t>
          </a:r>
          <a:r>
            <a:rPr lang="en-US" sz="2000" kern="1200" dirty="0"/>
            <a:t>, 1999)</a:t>
          </a:r>
        </a:p>
      </dsp:txBody>
      <dsp:txXfrm>
        <a:off x="0" y="2577699"/>
        <a:ext cx="5398249" cy="4078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3A539-3E3E-4678-8C74-DE2FE2E53F56}">
      <dsp:nvSpPr>
        <dsp:cNvPr id="0" name=""/>
        <dsp:cNvSpPr/>
      </dsp:nvSpPr>
      <dsp:spPr>
        <a:xfrm>
          <a:off x="3409432" y="252768"/>
          <a:ext cx="3550096" cy="3539610"/>
        </a:xfrm>
        <a:prstGeom prst="pie">
          <a:avLst>
            <a:gd name="adj1" fmla="val 16200000"/>
            <a:gd name="adj2" fmla="val 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Choose</a:t>
          </a:r>
          <a:endParaRPr lang="en-US" sz="1800" b="0" kern="1200" dirty="0"/>
        </a:p>
      </dsp:txBody>
      <dsp:txXfrm>
        <a:off x="5293941" y="986394"/>
        <a:ext cx="1310154" cy="969179"/>
      </dsp:txXfrm>
    </dsp:sp>
    <dsp:sp modelId="{1B99538C-4C01-4C56-ACEF-0BDA95A4107A}">
      <dsp:nvSpPr>
        <dsp:cNvPr id="0" name=""/>
        <dsp:cNvSpPr/>
      </dsp:nvSpPr>
      <dsp:spPr>
        <a:xfrm>
          <a:off x="3425212" y="381428"/>
          <a:ext cx="3518534" cy="3518534"/>
        </a:xfrm>
        <a:prstGeom prst="pie">
          <a:avLst>
            <a:gd name="adj1" fmla="val 0"/>
            <a:gd name="adj2" fmla="val 54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Get</a:t>
          </a:r>
        </a:p>
      </dsp:txBody>
      <dsp:txXfrm>
        <a:off x="5292968" y="2207296"/>
        <a:ext cx="1298506" cy="963408"/>
      </dsp:txXfrm>
    </dsp:sp>
    <dsp:sp modelId="{FCD8D344-578C-4E62-BB41-978DA0B70886}">
      <dsp:nvSpPr>
        <dsp:cNvPr id="0" name=""/>
        <dsp:cNvSpPr/>
      </dsp:nvSpPr>
      <dsp:spPr>
        <a:xfrm>
          <a:off x="3307090" y="381428"/>
          <a:ext cx="3518534" cy="3518534"/>
        </a:xfrm>
        <a:prstGeom prst="pie">
          <a:avLst>
            <a:gd name="adj1" fmla="val 5400000"/>
            <a:gd name="adj2" fmla="val 108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Keep</a:t>
          </a:r>
        </a:p>
      </dsp:txBody>
      <dsp:txXfrm>
        <a:off x="3659363" y="2207296"/>
        <a:ext cx="1298506" cy="963408"/>
      </dsp:txXfrm>
    </dsp:sp>
    <dsp:sp modelId="{B786E6D1-0705-41BF-8233-78A03079DCC0}">
      <dsp:nvSpPr>
        <dsp:cNvPr id="0" name=""/>
        <dsp:cNvSpPr/>
      </dsp:nvSpPr>
      <dsp:spPr>
        <a:xfrm>
          <a:off x="3307090" y="263306"/>
          <a:ext cx="3518534" cy="3518534"/>
        </a:xfrm>
        <a:prstGeom prst="pie">
          <a:avLst>
            <a:gd name="adj1" fmla="val 10800000"/>
            <a:gd name="adj2" fmla="val 162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Leave</a:t>
          </a:r>
        </a:p>
      </dsp:txBody>
      <dsp:txXfrm>
        <a:off x="3659363" y="992564"/>
        <a:ext cx="1298506" cy="963408"/>
      </dsp:txXfrm>
    </dsp:sp>
    <dsp:sp modelId="{80959127-5C53-4083-985A-95149D69A30E}">
      <dsp:nvSpPr>
        <dsp:cNvPr id="0" name=""/>
        <dsp:cNvSpPr/>
      </dsp:nvSpPr>
      <dsp:spPr>
        <a:xfrm>
          <a:off x="3207237" y="45384"/>
          <a:ext cx="3954163" cy="3954163"/>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BF3D228-602F-4388-88DF-0F96F2611B1C}">
      <dsp:nvSpPr>
        <dsp:cNvPr id="0" name=""/>
        <dsp:cNvSpPr/>
      </dsp:nvSpPr>
      <dsp:spPr>
        <a:xfrm>
          <a:off x="3207398" y="163614"/>
          <a:ext cx="3954163" cy="3954163"/>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9A5F3F-99DB-424B-A027-0CEEBA5636E5}">
      <dsp:nvSpPr>
        <dsp:cNvPr id="0" name=""/>
        <dsp:cNvSpPr/>
      </dsp:nvSpPr>
      <dsp:spPr>
        <a:xfrm>
          <a:off x="3089276" y="163614"/>
          <a:ext cx="3954163" cy="3954163"/>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541052-DED0-40B2-A7E3-84DAC31BAACE}">
      <dsp:nvSpPr>
        <dsp:cNvPr id="0" name=""/>
        <dsp:cNvSpPr/>
      </dsp:nvSpPr>
      <dsp:spPr>
        <a:xfrm>
          <a:off x="3089276" y="45492"/>
          <a:ext cx="3954163" cy="3954163"/>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A8B27-6CBD-4DC9-B387-1ED14264122D}">
      <dsp:nvSpPr>
        <dsp:cNvPr id="0" name=""/>
        <dsp:cNvSpPr/>
      </dsp:nvSpPr>
      <dsp:spPr>
        <a:xfrm>
          <a:off x="0" y="1572"/>
          <a:ext cx="8074365" cy="0"/>
        </a:xfrm>
        <a:prstGeom prst="lin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sp>
    <dsp:sp modelId="{3D8EE8FB-C27A-446D-A9D7-53E27CBBC353}">
      <dsp:nvSpPr>
        <dsp:cNvPr id="0" name=""/>
        <dsp:cNvSpPr/>
      </dsp:nvSpPr>
      <dsp:spPr>
        <a:xfrm>
          <a:off x="0" y="1572"/>
          <a:ext cx="8074365" cy="10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Existing supported employment models achieve only moderate success </a:t>
          </a:r>
        </a:p>
      </dsp:txBody>
      <dsp:txXfrm>
        <a:off x="0" y="1572"/>
        <a:ext cx="8074365" cy="1024341"/>
      </dsp:txXfrm>
    </dsp:sp>
    <dsp:sp modelId="{8EE33753-2F81-4E19-AE71-9330D8CA4111}">
      <dsp:nvSpPr>
        <dsp:cNvPr id="0" name=""/>
        <dsp:cNvSpPr/>
      </dsp:nvSpPr>
      <dsp:spPr>
        <a:xfrm>
          <a:off x="0" y="1025914"/>
          <a:ext cx="8074365" cy="0"/>
        </a:xfrm>
        <a:prstGeom prst="lin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sp>
    <dsp:sp modelId="{64F6F9A1-BAF5-487F-8387-77A3824760FC}">
      <dsp:nvSpPr>
        <dsp:cNvPr id="0" name=""/>
        <dsp:cNvSpPr/>
      </dsp:nvSpPr>
      <dsp:spPr>
        <a:xfrm>
          <a:off x="0" y="1025914"/>
          <a:ext cx="8074365" cy="10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Many young adults with mental health conditions become reliant on Supplemental Security Income (SSI) </a:t>
          </a:r>
        </a:p>
      </dsp:txBody>
      <dsp:txXfrm>
        <a:off x="0" y="1025914"/>
        <a:ext cx="8074365" cy="1024341"/>
      </dsp:txXfrm>
    </dsp:sp>
    <dsp:sp modelId="{66867588-D08C-4ADF-B149-169CE6DFFCF3}">
      <dsp:nvSpPr>
        <dsp:cNvPr id="0" name=""/>
        <dsp:cNvSpPr/>
      </dsp:nvSpPr>
      <dsp:spPr>
        <a:xfrm>
          <a:off x="0" y="2050255"/>
          <a:ext cx="8074365" cy="0"/>
        </a:xfrm>
        <a:prstGeom prst="lin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sp>
    <dsp:sp modelId="{A10042EA-B014-42F7-AD3F-5A58F34B8FD9}">
      <dsp:nvSpPr>
        <dsp:cNvPr id="0" name=""/>
        <dsp:cNvSpPr/>
      </dsp:nvSpPr>
      <dsp:spPr>
        <a:xfrm>
          <a:off x="0" y="2050255"/>
          <a:ext cx="8074365" cy="10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Existing Supported Employment and Vocational Rehabilitation programs emphasize employment over education </a:t>
          </a:r>
        </a:p>
      </dsp:txBody>
      <dsp:txXfrm>
        <a:off x="0" y="2050255"/>
        <a:ext cx="8074365" cy="1024341"/>
      </dsp:txXfrm>
    </dsp:sp>
    <dsp:sp modelId="{6BDFCC5F-369E-4A16-B275-139C97F346EE}">
      <dsp:nvSpPr>
        <dsp:cNvPr id="0" name=""/>
        <dsp:cNvSpPr/>
      </dsp:nvSpPr>
      <dsp:spPr>
        <a:xfrm>
          <a:off x="0" y="3074597"/>
          <a:ext cx="8074365" cy="0"/>
        </a:xfrm>
        <a:prstGeom prst="lin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sp>
    <dsp:sp modelId="{937CBF47-C837-4C2D-A0E2-8D91E6FC3BC7}">
      <dsp:nvSpPr>
        <dsp:cNvPr id="0" name=""/>
        <dsp:cNvSpPr/>
      </dsp:nvSpPr>
      <dsp:spPr>
        <a:xfrm>
          <a:off x="0" y="3066668"/>
          <a:ext cx="8074365" cy="75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Higher education and working are vital to cultivating human capital </a:t>
          </a:r>
        </a:p>
        <a:p>
          <a:pPr marL="0" lvl="0" indent="0" algn="l" defTabSz="1066800">
            <a:lnSpc>
              <a:spcPct val="90000"/>
            </a:lnSpc>
            <a:spcBef>
              <a:spcPct val="0"/>
            </a:spcBef>
            <a:spcAft>
              <a:spcPct val="35000"/>
            </a:spcAft>
            <a:buNone/>
          </a:pPr>
          <a:endParaRPr lang="en-US" sz="2100" kern="1200" dirty="0"/>
        </a:p>
      </dsp:txBody>
      <dsp:txXfrm>
        <a:off x="0" y="3066668"/>
        <a:ext cx="8074365" cy="750012"/>
      </dsp:txXfrm>
    </dsp:sp>
    <dsp:sp modelId="{DFAFD846-5B6B-4D69-9991-CA9DCC27F90C}">
      <dsp:nvSpPr>
        <dsp:cNvPr id="0" name=""/>
        <dsp:cNvSpPr/>
      </dsp:nvSpPr>
      <dsp:spPr>
        <a:xfrm>
          <a:off x="0" y="3824609"/>
          <a:ext cx="8074365" cy="0"/>
        </a:xfrm>
        <a:prstGeom prst="lin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sp>
    <dsp:sp modelId="{615B616F-4E14-4DCB-95A5-896FCA63C884}">
      <dsp:nvSpPr>
        <dsp:cNvPr id="0" name=""/>
        <dsp:cNvSpPr/>
      </dsp:nvSpPr>
      <dsp:spPr>
        <a:xfrm>
          <a:off x="0" y="3824609"/>
          <a:ext cx="8074365" cy="10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For young adults, being a student and working are age-appropriate roles/activities, yet present unique challenges </a:t>
          </a:r>
        </a:p>
      </dsp:txBody>
      <dsp:txXfrm>
        <a:off x="0" y="3824609"/>
        <a:ext cx="8074365" cy="1024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E5F0-2096-4F03-A9CC-817AB8E33AC5}">
      <dsp:nvSpPr>
        <dsp:cNvPr id="0" name=""/>
        <dsp:cNvSpPr/>
      </dsp:nvSpPr>
      <dsp:spPr>
        <a:xfrm>
          <a:off x="0" y="0"/>
          <a:ext cx="8124825" cy="0"/>
        </a:xfrm>
        <a:prstGeom prst="lin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1">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sp>
    <dsp:sp modelId="{21F28DAD-A569-421C-B5D5-0E9B5D17A42A}">
      <dsp:nvSpPr>
        <dsp:cNvPr id="0" name=""/>
        <dsp:cNvSpPr/>
      </dsp:nvSpPr>
      <dsp:spPr>
        <a:xfrm>
          <a:off x="0" y="0"/>
          <a:ext cx="1624965" cy="48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Barriers include: </a:t>
          </a:r>
        </a:p>
      </dsp:txBody>
      <dsp:txXfrm>
        <a:off x="0" y="0"/>
        <a:ext cx="1624965" cy="4800600"/>
      </dsp:txXfrm>
    </dsp:sp>
    <dsp:sp modelId="{B5E72E83-1BED-410A-98B8-C87B41A119CB}">
      <dsp:nvSpPr>
        <dsp:cNvPr id="0" name=""/>
        <dsp:cNvSpPr/>
      </dsp:nvSpPr>
      <dsp:spPr>
        <a:xfrm>
          <a:off x="1746837" y="32406"/>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Mental health symptoms </a:t>
          </a:r>
        </a:p>
      </dsp:txBody>
      <dsp:txXfrm>
        <a:off x="1746837" y="32406"/>
        <a:ext cx="6377987" cy="648127"/>
      </dsp:txXfrm>
    </dsp:sp>
    <dsp:sp modelId="{08127E65-B17E-4999-BB91-1CAE27FA50E7}">
      <dsp:nvSpPr>
        <dsp:cNvPr id="0" name=""/>
        <dsp:cNvSpPr/>
      </dsp:nvSpPr>
      <dsp:spPr>
        <a:xfrm>
          <a:off x="1624964" y="680534"/>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809526A4-40B3-42B5-9EE3-F53747C1B802}">
      <dsp:nvSpPr>
        <dsp:cNvPr id="0" name=""/>
        <dsp:cNvSpPr/>
      </dsp:nvSpPr>
      <dsp:spPr>
        <a:xfrm>
          <a:off x="1746837" y="712940"/>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Poor grades</a:t>
          </a:r>
        </a:p>
      </dsp:txBody>
      <dsp:txXfrm>
        <a:off x="1746837" y="712940"/>
        <a:ext cx="6377987" cy="648127"/>
      </dsp:txXfrm>
    </dsp:sp>
    <dsp:sp modelId="{95B6124A-7405-4F9E-A184-7307220BC771}">
      <dsp:nvSpPr>
        <dsp:cNvPr id="0" name=""/>
        <dsp:cNvSpPr/>
      </dsp:nvSpPr>
      <dsp:spPr>
        <a:xfrm>
          <a:off x="1624964" y="1361068"/>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33D9D999-D799-4330-80FA-5C2E538C4AC2}">
      <dsp:nvSpPr>
        <dsp:cNvPr id="0" name=""/>
        <dsp:cNvSpPr/>
      </dsp:nvSpPr>
      <dsp:spPr>
        <a:xfrm>
          <a:off x="1746837" y="1393474"/>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Lack of support</a:t>
          </a:r>
        </a:p>
      </dsp:txBody>
      <dsp:txXfrm>
        <a:off x="1746837" y="1393474"/>
        <a:ext cx="6377987" cy="648127"/>
      </dsp:txXfrm>
    </dsp:sp>
    <dsp:sp modelId="{F3E3D6C6-AED4-491F-84CC-3FB9F1C151EB}">
      <dsp:nvSpPr>
        <dsp:cNvPr id="0" name=""/>
        <dsp:cNvSpPr/>
      </dsp:nvSpPr>
      <dsp:spPr>
        <a:xfrm>
          <a:off x="1624964" y="2041602"/>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654D0CB-E5F0-41C5-8A87-2B26E8D482FA}">
      <dsp:nvSpPr>
        <dsp:cNvPr id="0" name=""/>
        <dsp:cNvSpPr/>
      </dsp:nvSpPr>
      <dsp:spPr>
        <a:xfrm>
          <a:off x="1746837" y="2074009"/>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Financial aid issues </a:t>
          </a:r>
        </a:p>
      </dsp:txBody>
      <dsp:txXfrm>
        <a:off x="1746837" y="2074009"/>
        <a:ext cx="6377987" cy="648127"/>
      </dsp:txXfrm>
    </dsp:sp>
    <dsp:sp modelId="{5DED03DD-14C0-46A8-BB35-B41AFBA00BD8}">
      <dsp:nvSpPr>
        <dsp:cNvPr id="0" name=""/>
        <dsp:cNvSpPr/>
      </dsp:nvSpPr>
      <dsp:spPr>
        <a:xfrm>
          <a:off x="1624964" y="2722137"/>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89BCE34-73C4-486B-B2D1-BB9E2FE02F1D}">
      <dsp:nvSpPr>
        <dsp:cNvPr id="0" name=""/>
        <dsp:cNvSpPr/>
      </dsp:nvSpPr>
      <dsp:spPr>
        <a:xfrm>
          <a:off x="1746837" y="2754543"/>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Lack of adequate accommodations</a:t>
          </a:r>
        </a:p>
      </dsp:txBody>
      <dsp:txXfrm>
        <a:off x="1746837" y="2754543"/>
        <a:ext cx="6377987" cy="648127"/>
      </dsp:txXfrm>
    </dsp:sp>
    <dsp:sp modelId="{96FEA924-A2E1-46EB-83DB-4C3ABB5EE001}">
      <dsp:nvSpPr>
        <dsp:cNvPr id="0" name=""/>
        <dsp:cNvSpPr/>
      </dsp:nvSpPr>
      <dsp:spPr>
        <a:xfrm>
          <a:off x="1624964" y="3402671"/>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C0A690F-FD9E-4ACE-AD22-65EEECBEE508}">
      <dsp:nvSpPr>
        <dsp:cNvPr id="0" name=""/>
        <dsp:cNvSpPr/>
      </dsp:nvSpPr>
      <dsp:spPr>
        <a:xfrm>
          <a:off x="1746837" y="3435077"/>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Avoidance of disclosure due to fear of discrimination</a:t>
          </a:r>
        </a:p>
      </dsp:txBody>
      <dsp:txXfrm>
        <a:off x="1746837" y="3435077"/>
        <a:ext cx="6377987" cy="648127"/>
      </dsp:txXfrm>
    </dsp:sp>
    <dsp:sp modelId="{9BE22454-F99D-4156-8324-6E9848CE92EA}">
      <dsp:nvSpPr>
        <dsp:cNvPr id="0" name=""/>
        <dsp:cNvSpPr/>
      </dsp:nvSpPr>
      <dsp:spPr>
        <a:xfrm>
          <a:off x="1624964" y="4083205"/>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7C1638B-C6E1-4D49-9B47-8CECBB02DBA8}">
      <dsp:nvSpPr>
        <dsp:cNvPr id="0" name=""/>
        <dsp:cNvSpPr/>
      </dsp:nvSpPr>
      <dsp:spPr>
        <a:xfrm>
          <a:off x="1746837" y="4115612"/>
          <a:ext cx="6377987" cy="64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Lack of access to specialized services </a:t>
          </a:r>
        </a:p>
      </dsp:txBody>
      <dsp:txXfrm>
        <a:off x="1746837" y="4115612"/>
        <a:ext cx="6377987" cy="648127"/>
      </dsp:txXfrm>
    </dsp:sp>
    <dsp:sp modelId="{B907F31A-7CE3-46E7-8B60-01F6EF5E2A33}">
      <dsp:nvSpPr>
        <dsp:cNvPr id="0" name=""/>
        <dsp:cNvSpPr/>
      </dsp:nvSpPr>
      <dsp:spPr>
        <a:xfrm>
          <a:off x="1624964" y="4763739"/>
          <a:ext cx="6499860"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E24B2-3DE0-49A7-BBDC-9BD7DEFAD18E}">
      <dsp:nvSpPr>
        <dsp:cNvPr id="0" name=""/>
        <dsp:cNvSpPr/>
      </dsp:nvSpPr>
      <dsp:spPr>
        <a:xfrm>
          <a:off x="0" y="0"/>
          <a:ext cx="4250105" cy="1636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rPr>
            <a:t>Odds of academic persistence were significant (</a:t>
          </a:r>
          <a:r>
            <a:rPr lang="en-US" sz="2000" b="1" i="1" kern="1200" dirty="0">
              <a:effectLst/>
            </a:rPr>
            <a:t>p</a:t>
          </a:r>
          <a:r>
            <a:rPr lang="en-US" sz="2000" b="1" kern="1200" dirty="0">
              <a:effectLst/>
            </a:rPr>
            <a:t> &lt; .05)</a:t>
          </a:r>
        </a:p>
      </dsp:txBody>
      <dsp:txXfrm>
        <a:off x="47922" y="47922"/>
        <a:ext cx="2484543" cy="1540332"/>
      </dsp:txXfrm>
    </dsp:sp>
    <dsp:sp modelId="{FF23D207-F3CF-4F4B-9EE0-9AC4F9751BBC}">
      <dsp:nvSpPr>
        <dsp:cNvPr id="0" name=""/>
        <dsp:cNvSpPr/>
      </dsp:nvSpPr>
      <dsp:spPr>
        <a:xfrm>
          <a:off x="375009" y="1908872"/>
          <a:ext cx="4250105" cy="1636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86.52% increased relative odds FAST participants would academically persist (</a:t>
          </a:r>
          <a:r>
            <a:rPr lang="en-US" sz="2000" b="1" kern="1200" dirty="0">
              <a:sym typeface="Symbol" pitchFamily="2" charset="2"/>
            </a:rPr>
            <a:t>= 1.895)</a:t>
          </a:r>
          <a:r>
            <a:rPr lang="en-US" sz="2000" b="1" kern="1200" dirty="0"/>
            <a:t> </a:t>
          </a:r>
          <a:endParaRPr lang="en-US" sz="2000" b="1" kern="1200" dirty="0">
            <a:effectLst/>
          </a:endParaRPr>
        </a:p>
      </dsp:txBody>
      <dsp:txXfrm>
        <a:off x="422931" y="1956794"/>
        <a:ext cx="2715737" cy="1540331"/>
      </dsp:txXfrm>
    </dsp:sp>
    <dsp:sp modelId="{138EAB33-1F1D-4045-A454-B97E91E2D4F2}">
      <dsp:nvSpPr>
        <dsp:cNvPr id="0" name=""/>
        <dsp:cNvSpPr/>
      </dsp:nvSpPr>
      <dsp:spPr>
        <a:xfrm>
          <a:off x="750018" y="3817744"/>
          <a:ext cx="4250105" cy="16361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rPr>
            <a:t>FSST had a </a:t>
          </a:r>
          <a:r>
            <a:rPr lang="en-US" sz="2000" b="1" u="sng" kern="1200" dirty="0">
              <a:effectLst/>
            </a:rPr>
            <a:t>very</a:t>
          </a:r>
          <a:r>
            <a:rPr lang="en-US" sz="2000" b="1" kern="1200" dirty="0">
              <a:effectLst/>
            </a:rPr>
            <a:t> large estimated effect on academic persistence. (</a:t>
          </a:r>
          <a:r>
            <a:rPr lang="en-US" sz="2000" b="1" i="1" kern="1200" dirty="0">
              <a:effectLst/>
            </a:rPr>
            <a:t>d=1.025)</a:t>
          </a:r>
          <a:r>
            <a:rPr lang="en-US" sz="2000" b="1" kern="1200" dirty="0">
              <a:effectLst>
                <a:outerShdw blurRad="38100" dist="38100" dir="2700000" algn="tl">
                  <a:srgbClr val="000000">
                    <a:alpha val="43137"/>
                  </a:srgbClr>
                </a:outerShdw>
              </a:effectLst>
            </a:rPr>
            <a:t>            </a:t>
          </a:r>
          <a:endParaRPr lang="en-US" sz="2000" b="1" kern="1200" dirty="0">
            <a:effectLst/>
          </a:endParaRPr>
        </a:p>
      </dsp:txBody>
      <dsp:txXfrm>
        <a:off x="797940" y="3865666"/>
        <a:ext cx="2715737" cy="1540331"/>
      </dsp:txXfrm>
    </dsp:sp>
    <dsp:sp modelId="{785A672D-62CC-4F51-827F-38BBCC8BDBEB}">
      <dsp:nvSpPr>
        <dsp:cNvPr id="0" name=""/>
        <dsp:cNvSpPr/>
      </dsp:nvSpPr>
      <dsp:spPr>
        <a:xfrm>
          <a:off x="3186591" y="1240766"/>
          <a:ext cx="1063514" cy="106351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25882" y="1240766"/>
        <a:ext cx="584932" cy="800294"/>
      </dsp:txXfrm>
    </dsp:sp>
    <dsp:sp modelId="{0B50084A-74B9-47BD-98A6-45A93138BDB7}">
      <dsp:nvSpPr>
        <dsp:cNvPr id="0" name=""/>
        <dsp:cNvSpPr/>
      </dsp:nvSpPr>
      <dsp:spPr>
        <a:xfrm>
          <a:off x="3561600" y="3138730"/>
          <a:ext cx="1063514" cy="106351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00891" y="3138730"/>
        <a:ext cx="584932" cy="8002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4664BB-3605-45C0-90DB-C0DD3BD67616}" type="datetimeFigureOut">
              <a:rPr lang="en-US"/>
              <a:pPr>
                <a:defRPr/>
              </a:pPr>
              <a:t>5/25/23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A0CC2E-AAE6-4F41-8EA0-AA5119340D48}" type="slidenum">
              <a:rPr lang="en-US"/>
              <a:pPr>
                <a:defRPr/>
              </a:pPr>
              <a:t>‹#›</a:t>
            </a:fld>
            <a:endParaRPr lang="en-US"/>
          </a:p>
        </p:txBody>
      </p:sp>
    </p:spTree>
    <p:extLst>
      <p:ext uri="{BB962C8B-B14F-4D97-AF65-F5344CB8AC3E}">
        <p14:creationId xmlns:p14="http://schemas.microsoft.com/office/powerpoint/2010/main" val="3120146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C0457-2F33-6546-BDB6-F7EC81D6833A}" type="slidenum">
              <a:rPr lang="en-US" smtClean="0"/>
              <a:t>30</a:t>
            </a:fld>
            <a:endParaRPr lang="en-US"/>
          </a:p>
        </p:txBody>
      </p:sp>
    </p:spTree>
    <p:extLst>
      <p:ext uri="{BB962C8B-B14F-4D97-AF65-F5344CB8AC3E}">
        <p14:creationId xmlns:p14="http://schemas.microsoft.com/office/powerpoint/2010/main" val="392336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816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38</a:t>
            </a:fld>
            <a:endParaRPr lang="en-US"/>
          </a:p>
        </p:txBody>
      </p:sp>
    </p:spTree>
    <p:extLst>
      <p:ext uri="{BB962C8B-B14F-4D97-AF65-F5344CB8AC3E}">
        <p14:creationId xmlns:p14="http://schemas.microsoft.com/office/powerpoint/2010/main" val="129464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39</a:t>
            </a:fld>
            <a:endParaRPr lang="en-US"/>
          </a:p>
        </p:txBody>
      </p:sp>
    </p:spTree>
    <p:extLst>
      <p:ext uri="{BB962C8B-B14F-4D97-AF65-F5344CB8AC3E}">
        <p14:creationId xmlns:p14="http://schemas.microsoft.com/office/powerpoint/2010/main" val="428047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2F0C90-5BD2-284A-8A5D-A31A6AC69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386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E29DD-8BF0-45A5-8E00-EEA5101871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76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279BE-C417-44AA-8663-F7FAC9B13062}" type="slidenum">
              <a:rPr lang="en-US" smtClean="0">
                <a:solidFill>
                  <a:srgbClr val="000000"/>
                </a:solidFill>
              </a:rPr>
              <a:pPr fontAlgn="base">
                <a:spcBef>
                  <a:spcPct val="0"/>
                </a:spcBef>
                <a:spcAft>
                  <a:spcPct val="0"/>
                </a:spcAft>
                <a:defRPr/>
              </a:pPr>
              <a:t>6</a:t>
            </a:fld>
            <a:endParaRPr lang="en-US">
              <a:solidFill>
                <a:srgbClr val="000000"/>
              </a:solidFill>
            </a:endParaRPr>
          </a:p>
        </p:txBody>
      </p:sp>
    </p:spTree>
    <p:extLst>
      <p:ext uri="{BB962C8B-B14F-4D97-AF65-F5344CB8AC3E}">
        <p14:creationId xmlns:p14="http://schemas.microsoft.com/office/powerpoint/2010/main" val="254610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FC0457-2F33-6546-BDB6-F7EC81D6833A}" type="slidenum">
              <a:rPr lang="en-US" smtClean="0"/>
              <a:t>13</a:t>
            </a:fld>
            <a:endParaRPr lang="en-US"/>
          </a:p>
        </p:txBody>
      </p:sp>
    </p:spTree>
    <p:extLst>
      <p:ext uri="{BB962C8B-B14F-4D97-AF65-F5344CB8AC3E}">
        <p14:creationId xmlns:p14="http://schemas.microsoft.com/office/powerpoint/2010/main" val="71541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C0457-2F33-6546-BDB6-F7EC81D6833A}" type="slidenum">
              <a:rPr lang="en-US" smtClean="0"/>
              <a:t>17</a:t>
            </a:fld>
            <a:endParaRPr lang="en-US"/>
          </a:p>
        </p:txBody>
      </p:sp>
    </p:spTree>
    <p:extLst>
      <p:ext uri="{BB962C8B-B14F-4D97-AF65-F5344CB8AC3E}">
        <p14:creationId xmlns:p14="http://schemas.microsoft.com/office/powerpoint/2010/main" val="193267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21</a:t>
            </a:fld>
            <a:endParaRPr lang="en-US"/>
          </a:p>
        </p:txBody>
      </p:sp>
    </p:spTree>
    <p:extLst>
      <p:ext uri="{BB962C8B-B14F-4D97-AF65-F5344CB8AC3E}">
        <p14:creationId xmlns:p14="http://schemas.microsoft.com/office/powerpoint/2010/main" val="303866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D4B8D-9FBA-4CFE-9444-6422ABC71E15}" type="slidenum">
              <a:rPr lang="en-US" smtClean="0"/>
              <a:t>24</a:t>
            </a:fld>
            <a:endParaRPr lang="en-US"/>
          </a:p>
        </p:txBody>
      </p:sp>
    </p:spTree>
    <p:extLst>
      <p:ext uri="{BB962C8B-B14F-4D97-AF65-F5344CB8AC3E}">
        <p14:creationId xmlns:p14="http://schemas.microsoft.com/office/powerpoint/2010/main" val="137714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27</a:t>
            </a:fld>
            <a:endParaRPr lang="en-US"/>
          </a:p>
        </p:txBody>
      </p:sp>
    </p:spTree>
    <p:extLst>
      <p:ext uri="{BB962C8B-B14F-4D97-AF65-F5344CB8AC3E}">
        <p14:creationId xmlns:p14="http://schemas.microsoft.com/office/powerpoint/2010/main" val="244762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09600" y="3124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04576" y="301863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p>
        </p:txBody>
      </p:sp>
      <p:sp>
        <p:nvSpPr>
          <p:cNvPr id="3" name="Vertical Text Placeholder 2"/>
          <p:cNvSpPr>
            <a:spLocks noGrp="1"/>
          </p:cNvSpPr>
          <p:nvPr>
            <p:ph type="body" orient="vert" idx="1"/>
          </p:nvPr>
        </p:nvSpPr>
        <p:spPr>
          <a:xfrm>
            <a:off x="457200" y="1371600"/>
            <a:ext cx="8124218"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838200"/>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743200" y="3678472"/>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844691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2" y="228600"/>
            <a:ext cx="8124218" cy="1043668"/>
          </a:xfrm>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1" y="304800"/>
            <a:ext cx="8124218" cy="1043668"/>
          </a:xfrm>
        </p:spPr>
        <p:txBody>
          <a:bodyPr/>
          <a:lstStyle>
            <a:lvl1pPr algn="l">
              <a:defRPr/>
            </a:lvl1pPr>
          </a:lstStyle>
          <a:p>
            <a:r>
              <a:rPr lang="en-US"/>
              <a:t>Click to edit Master title style</a:t>
            </a:r>
          </a:p>
        </p:txBody>
      </p:sp>
      <p:sp>
        <p:nvSpPr>
          <p:cNvPr id="4" name="Text Placeholder 3"/>
          <p:cNvSpPr>
            <a:spLocks noGrp="1"/>
          </p:cNvSpPr>
          <p:nvPr>
            <p:ph type="body" sz="quarter" idx="10"/>
          </p:nvPr>
        </p:nvSpPr>
        <p:spPr>
          <a:xfrm>
            <a:off x="486382" y="1447800"/>
            <a:ext cx="8124218"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06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E823-ED37-8E43-AD41-CB0A4F118BD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8B3DB4F-1CFD-644C-AA4E-0452D6C2B5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9D3CD35-81F1-EE43-8E33-353698FCFA84}"/>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5" name="Footer Placeholder 4">
            <a:extLst>
              <a:ext uri="{FF2B5EF4-FFF2-40B4-BE49-F238E27FC236}">
                <a16:creationId xmlns:a16="http://schemas.microsoft.com/office/drawing/2014/main" id="{86A068DA-B0E6-2D4D-B5EC-36F95CEDE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4103B-C08A-B240-8C86-DBC4C51E382D}"/>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382000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FBCB-4FDB-7049-92FB-7C6C1FC7B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44DFA4-161A-2F4E-8D1C-6857E50249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F13F8-1E5C-7841-92DE-B1B1C3EB2F8C}"/>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5" name="Footer Placeholder 4">
            <a:extLst>
              <a:ext uri="{FF2B5EF4-FFF2-40B4-BE49-F238E27FC236}">
                <a16:creationId xmlns:a16="http://schemas.microsoft.com/office/drawing/2014/main" id="{07BE02FD-E994-054B-BC7A-BC0B7C06F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BDC7B-400A-0A4E-BF60-C5A01E22DE0C}"/>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21664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D8C7-2824-304B-8AD5-B3771BA2605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0464E72-A06C-8D4D-99BD-F8BD0CD44F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5792B9-1EB7-0E4D-96B9-D5D7131673CB}"/>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5" name="Footer Placeholder 4">
            <a:extLst>
              <a:ext uri="{FF2B5EF4-FFF2-40B4-BE49-F238E27FC236}">
                <a16:creationId xmlns:a16="http://schemas.microsoft.com/office/drawing/2014/main" id="{7DFF6D7F-1B5F-5C47-B62F-AFABC1281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666E2-33BE-2E44-955E-4E42F79C8040}"/>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306445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D2A9-BAD6-D047-A22C-4A829A6E4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762DF-EC56-F545-96D1-78A4226EBD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EA1D9-3138-5642-BC81-E73D57AC758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83184-2A5A-5645-A286-1A98660625D0}"/>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6" name="Footer Placeholder 5">
            <a:extLst>
              <a:ext uri="{FF2B5EF4-FFF2-40B4-BE49-F238E27FC236}">
                <a16:creationId xmlns:a16="http://schemas.microsoft.com/office/drawing/2014/main" id="{D249CE99-DAE6-744C-A99A-447D440D4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225A6-A2B7-484A-9539-915809008725}"/>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1684900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ACA8-0DB2-7142-9C03-611F26A3DE0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5B2C6-D0CB-414F-81A9-014434213AA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896E363-D41D-5F41-BFB3-B3CC22FDB25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DC25D8-EB0D-864A-9647-43290CCBA9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3A279-B5D4-494E-855C-630A17774A0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887E68-6817-3547-8DE6-24D64CCEAE62}"/>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8" name="Footer Placeholder 7">
            <a:extLst>
              <a:ext uri="{FF2B5EF4-FFF2-40B4-BE49-F238E27FC236}">
                <a16:creationId xmlns:a16="http://schemas.microsoft.com/office/drawing/2014/main" id="{6CF37985-A7B0-1B40-9E3A-AA68112B4B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623660-CB30-6441-AC77-6757B938A656}"/>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285356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124218"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D7CC-A13A-2A48-A504-A89944C626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1FD54-1ED2-CF4D-A23D-94DF48FD5F8A}"/>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4" name="Footer Placeholder 3">
            <a:extLst>
              <a:ext uri="{FF2B5EF4-FFF2-40B4-BE49-F238E27FC236}">
                <a16:creationId xmlns:a16="http://schemas.microsoft.com/office/drawing/2014/main" id="{A0123268-44FB-8B43-B4CD-CC96CD660D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6E492-5251-C64E-A5EA-88C391D31EC6}"/>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110412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BEC08-058E-6D43-AF34-633DBF74D5E5}"/>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3" name="Footer Placeholder 2">
            <a:extLst>
              <a:ext uri="{FF2B5EF4-FFF2-40B4-BE49-F238E27FC236}">
                <a16:creationId xmlns:a16="http://schemas.microsoft.com/office/drawing/2014/main" id="{314A69CA-2AF1-3544-AA74-FD1581B94B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2C3CE0-475F-3E4A-B694-899A76DD7C8A}"/>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397117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E771-E5D7-DC4B-AB2D-194C050487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C435471-4C91-AA44-B8DF-70165B4A0D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8CF0B-21C3-E543-97BA-B2BCD4DB56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CDEB8F-6E8A-0F4B-B126-8B68D10BB455}"/>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6" name="Footer Placeholder 5">
            <a:extLst>
              <a:ext uri="{FF2B5EF4-FFF2-40B4-BE49-F238E27FC236}">
                <a16:creationId xmlns:a16="http://schemas.microsoft.com/office/drawing/2014/main" id="{09D5415C-0351-7548-AFEB-92410EF58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716C5-0E24-D244-9452-483CF4734729}"/>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3903375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A7C6-A2B1-9942-AC27-78DCB390650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599A8AB-8E71-1742-A89F-361EBB1881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2AAF609-7A04-9747-AD64-3BAECC3D65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D1C0BA9-A58A-FD48-9770-CA7726AB295C}"/>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6" name="Footer Placeholder 5">
            <a:extLst>
              <a:ext uri="{FF2B5EF4-FFF2-40B4-BE49-F238E27FC236}">
                <a16:creationId xmlns:a16="http://schemas.microsoft.com/office/drawing/2014/main" id="{3F448B29-F64B-7E41-B16F-40B31F5D7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64830-815B-9243-B8AB-319BD6E4A717}"/>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1925926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BF26-B5C2-3C49-A7ED-F2598B37C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9F0D4-0A8C-1D4F-812A-7F9D18C6C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DA169-843A-254B-8E3A-C3ABECBEC99C}"/>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5" name="Footer Placeholder 4">
            <a:extLst>
              <a:ext uri="{FF2B5EF4-FFF2-40B4-BE49-F238E27FC236}">
                <a16:creationId xmlns:a16="http://schemas.microsoft.com/office/drawing/2014/main" id="{40B4B751-475B-7347-8CF9-C9307126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D6142-FCE7-424B-9EC2-76FB062E6CF1}"/>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377234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2F04F-DD5C-FA45-9A38-A2D29B4C76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B7F89-06CA-524B-862E-989E4CC87E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70087-63FB-B148-A925-7EA83940251A}"/>
              </a:ext>
            </a:extLst>
          </p:cNvPr>
          <p:cNvSpPr>
            <a:spLocks noGrp="1"/>
          </p:cNvSpPr>
          <p:nvPr>
            <p:ph type="dt" sz="half" idx="10"/>
          </p:nvPr>
        </p:nvSpPr>
        <p:spPr/>
        <p:txBody>
          <a:bodyPr/>
          <a:lstStyle/>
          <a:p>
            <a:fld id="{92AFFCBF-936B-7E4F-A515-1F06D5FD9CFA}" type="datetimeFigureOut">
              <a:rPr lang="en-US" smtClean="0"/>
              <a:t>5/25/23</a:t>
            </a:fld>
            <a:endParaRPr lang="en-US"/>
          </a:p>
        </p:txBody>
      </p:sp>
      <p:sp>
        <p:nvSpPr>
          <p:cNvPr id="5" name="Footer Placeholder 4">
            <a:extLst>
              <a:ext uri="{FF2B5EF4-FFF2-40B4-BE49-F238E27FC236}">
                <a16:creationId xmlns:a16="http://schemas.microsoft.com/office/drawing/2014/main" id="{DE1B11B1-90AE-6743-A7F3-20D63AE65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E766E-2B25-D945-8253-C54525E14D7E}"/>
              </a:ext>
            </a:extLst>
          </p:cNvPr>
          <p:cNvSpPr>
            <a:spLocks noGrp="1"/>
          </p:cNvSpPr>
          <p:nvPr>
            <p:ph type="sldNum" sz="quarter" idx="12"/>
          </p:nvPr>
        </p:nvSpPr>
        <p:spPr/>
        <p:txBody>
          <a:bodyPr/>
          <a:lstStyle/>
          <a:p>
            <a:fld id="{98D79F0F-3BE6-6E43-A97B-C2EB8B974997}" type="slidenum">
              <a:rPr lang="en-US" smtClean="0"/>
              <a:t>‹#›</a:t>
            </a:fld>
            <a:endParaRPr lang="en-US"/>
          </a:p>
        </p:txBody>
      </p:sp>
    </p:spTree>
    <p:extLst>
      <p:ext uri="{BB962C8B-B14F-4D97-AF65-F5344CB8AC3E}">
        <p14:creationId xmlns:p14="http://schemas.microsoft.com/office/powerpoint/2010/main" val="299275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14916" y="180752"/>
            <a:ext cx="77724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1733815"/>
            <a:ext cx="6858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1269898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887" y="217779"/>
            <a:ext cx="3203047" cy="740229"/>
          </a:xfrm>
          <a:prstGeom prst="rect">
            <a:avLst/>
          </a:prstGeom>
        </p:spPr>
      </p:pic>
    </p:spTree>
    <p:extLst>
      <p:ext uri="{BB962C8B-B14F-4D97-AF65-F5344CB8AC3E}">
        <p14:creationId xmlns:p14="http://schemas.microsoft.com/office/powerpoint/2010/main" val="292593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926" y="481218"/>
            <a:ext cx="8633938" cy="6275181"/>
          </a:xfrm>
          <a:prstGeom prst="rect">
            <a:avLst/>
          </a:prstGeom>
        </p:spPr>
      </p:pic>
    </p:spTree>
    <p:extLst>
      <p:ext uri="{BB962C8B-B14F-4D97-AF65-F5344CB8AC3E}">
        <p14:creationId xmlns:p14="http://schemas.microsoft.com/office/powerpoint/2010/main" val="1491432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66275"/>
            <a:ext cx="78867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97377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pattFill prst="pct5">
          <a:fgClr>
            <a:srgbClr val="F0872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2200275"/>
          </a:xfrm>
        </p:spPr>
        <p:txBody>
          <a:bodyPr anchor="b">
            <a:normAutofit/>
          </a:bodyPr>
          <a:lstStyle>
            <a:lvl1pPr algn="l">
              <a:defRPr sz="4800" b="0" cap="small" baseline="0">
                <a:solidFill>
                  <a:srgbClr val="0F6FC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169664"/>
            <a:ext cx="7772400" cy="1500187"/>
          </a:xfrm>
        </p:spPr>
        <p:txBody>
          <a:bodyPr anchor="t">
            <a:normAutofit/>
          </a:bodyPr>
          <a:lstStyle>
            <a:lvl1pPr marL="0" indent="0">
              <a:buNone/>
              <a:defRPr sz="2400">
                <a:solidFill>
                  <a:srgbClr val="0F6FC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695007" y="41422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702" y="3142319"/>
            <a:ext cx="78867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88220" y="4182257"/>
            <a:ext cx="4224182"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625475" y="500063"/>
            <a:ext cx="7886700" cy="2641600"/>
          </a:xfrm>
        </p:spPr>
        <p:txBody>
          <a:bodyPr/>
          <a:lstStyle/>
          <a:p>
            <a:endParaRPr lang="en-US"/>
          </a:p>
        </p:txBody>
      </p:sp>
    </p:spTree>
    <p:extLst>
      <p:ext uri="{BB962C8B-B14F-4D97-AF65-F5344CB8AC3E}">
        <p14:creationId xmlns:p14="http://schemas.microsoft.com/office/powerpoint/2010/main" val="129216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101622"/>
            <a:ext cx="7628197"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623887" y="2001187"/>
            <a:ext cx="78867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4520187" y="5948363"/>
            <a:ext cx="1865313"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6645274" y="5948363"/>
            <a:ext cx="1865313"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2333951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4609474" y="6108515"/>
            <a:ext cx="3901113"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2514734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821395" y="2055917"/>
            <a:ext cx="79665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821395" y="2879829"/>
            <a:ext cx="796658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31241" y="2307945"/>
            <a:ext cx="624670"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7948154" y="1154656"/>
            <a:ext cx="2057355" cy="41238"/>
          </a:xfrm>
          <a:prstGeom prst="rect">
            <a:avLst/>
          </a:prstGeom>
        </p:spPr>
      </p:pic>
    </p:spTree>
    <p:extLst>
      <p:ext uri="{BB962C8B-B14F-4D97-AF65-F5344CB8AC3E}">
        <p14:creationId xmlns:p14="http://schemas.microsoft.com/office/powerpoint/2010/main" val="1783814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2" name="Title 1"/>
          <p:cNvSpPr>
            <a:spLocks noGrp="1"/>
          </p:cNvSpPr>
          <p:nvPr>
            <p:ph type="title"/>
          </p:nvPr>
        </p:nvSpPr>
        <p:spPr>
          <a:xfrm>
            <a:off x="803005" y="3618677"/>
            <a:ext cx="7381625"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0"/>
            <a:ext cx="9137650" cy="3617913"/>
          </a:xfrm>
        </p:spPr>
        <p:txBody>
          <a:bodyPr/>
          <a:lstStyle/>
          <a:p>
            <a:r>
              <a:rPr lang="en-US" dirty="0"/>
              <a:t>Insert picture</a:t>
            </a:r>
          </a:p>
        </p:txBody>
      </p:sp>
    </p:spTree>
    <p:extLst>
      <p:ext uri="{BB962C8B-B14F-4D97-AF65-F5344CB8AC3E}">
        <p14:creationId xmlns:p14="http://schemas.microsoft.com/office/powerpoint/2010/main" val="3028620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4288220" y="4287187"/>
            <a:ext cx="4855780"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201" t="24183" b="50155"/>
          <a:stretch/>
        </p:blipFill>
        <p:spPr>
          <a:xfrm>
            <a:off x="4751460" y="6142477"/>
            <a:ext cx="729762"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600" t="50472" r="39600" b="23866"/>
          <a:stretch/>
        </p:blipFill>
        <p:spPr>
          <a:xfrm>
            <a:off x="4751460" y="5584424"/>
            <a:ext cx="729762"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4" t="25573" r="78707" b="48765"/>
          <a:stretch/>
        </p:blipFill>
        <p:spPr>
          <a:xfrm>
            <a:off x="4751460" y="4992754"/>
            <a:ext cx="729762"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4752652" y="4527031"/>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CONNECT WITH US</a:t>
            </a:r>
          </a:p>
        </p:txBody>
      </p:sp>
    </p:spTree>
    <p:extLst>
      <p:ext uri="{BB962C8B-B14F-4D97-AF65-F5344CB8AC3E}">
        <p14:creationId xmlns:p14="http://schemas.microsoft.com/office/powerpoint/2010/main" val="205836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24218" cy="10436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3514" y="1577068"/>
            <a:ext cx="39522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80116"/>
            <a:ext cx="4009418" cy="4568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24000"/>
            <a:ext cx="37795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0"/>
            <a:ext cx="3779520"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7795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86000"/>
            <a:ext cx="3779520"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flipH="1">
            <a:off x="4572000" y="1539240"/>
            <a:ext cx="794" cy="45567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4543" y="304800"/>
            <a:ext cx="3080657" cy="329184"/>
          </a:xfrm>
          <a:prstGeom prst="rect">
            <a:avLst/>
          </a:prstGeom>
        </p:spPr>
        <p:txBody>
          <a:bodyPr/>
          <a:lstStyle/>
          <a:p>
            <a:pPr>
              <a:defRPr/>
            </a:pPr>
            <a:fld id="{9FA456D1-13CF-4556-A7CA-41D38ADBA1BA}" type="datetime2">
              <a:rPr lang="en-US" smtClean="0"/>
              <a:pPr>
                <a:defRPr/>
              </a:pPr>
              <a:t>Thursday, May 25, 2023</a:t>
            </a:fld>
            <a:endParaRPr lang="en-US" dirty="0"/>
          </a:p>
        </p:txBody>
      </p:sp>
      <p:sp>
        <p:nvSpPr>
          <p:cNvPr id="3" name="Footer Placeholder 2"/>
          <p:cNvSpPr>
            <a:spLocks noGrp="1"/>
          </p:cNvSpPr>
          <p:nvPr>
            <p:ph type="ftr" sz="quarter" idx="11"/>
          </p:nvPr>
        </p:nvSpPr>
        <p:spPr>
          <a:xfrm>
            <a:off x="3810000" y="304800"/>
            <a:ext cx="3360715" cy="329184"/>
          </a:xfrm>
          <a:prstGeom prst="rect">
            <a:avLst/>
          </a:prstGeom>
        </p:spPr>
        <p:txBody>
          <a:bodyPr/>
          <a:lstStyle/>
          <a:p>
            <a:pPr>
              <a:defRPr/>
            </a:pPr>
            <a:r>
              <a:rPr lang="en-US" dirty="0"/>
              <a:t>Transitions RTC</a:t>
            </a:r>
          </a:p>
        </p:txBody>
      </p:sp>
      <p:sp>
        <p:nvSpPr>
          <p:cNvPr id="4" name="Slide Number Placeholder 3"/>
          <p:cNvSpPr>
            <a:spLocks noGrp="1"/>
          </p:cNvSpPr>
          <p:nvPr>
            <p:ph type="sldNum" sz="quarter" idx="12"/>
          </p:nvPr>
        </p:nvSpPr>
        <p:spPr>
          <a:xfrm>
            <a:off x="7304315" y="304800"/>
            <a:ext cx="941000" cy="329184"/>
          </a:xfrm>
          <a:prstGeom prst="rect">
            <a:avLst/>
          </a:prstGeom>
        </p:spPr>
        <p:txBody>
          <a:bodyPr/>
          <a:lstStyle/>
          <a:p>
            <a:pPr>
              <a:defRPr/>
            </a:pPr>
            <a:fld id="{C08B3CFC-6B5C-487F-8912-4F59E7D69DDA}" type="slidenum">
              <a:rPr lang="en-US" smtClean="0"/>
              <a:pPr>
                <a:defRPr/>
              </a:pPr>
              <a:t>‹#›</a:t>
            </a:fld>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2903"/>
            <a:ext cx="2139696" cy="125746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907982"/>
            <a:ext cx="5715000" cy="5558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241792"/>
            <a:ext cx="2139696" cy="4228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flipH="1">
            <a:off x="2775010" y="838200"/>
            <a:ext cx="402" cy="56281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42672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17221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77200" y="228600"/>
            <a:ext cx="1056314" cy="106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3400" y="228600"/>
            <a:ext cx="8124218" cy="104366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1371600"/>
            <a:ext cx="8124218"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1252638" y="6324602"/>
            <a:ext cx="7434162" cy="584775"/>
          </a:xfrm>
          <a:prstGeom prst="rect">
            <a:avLst/>
          </a:prstGeom>
          <a:noFill/>
        </p:spPr>
        <p:txBody>
          <a:bodyPr wrap="square" rtlCol="0">
            <a:spAutoFit/>
          </a:bodyPr>
          <a:lstStyle/>
          <a:p>
            <a:r>
              <a:rPr lang="en-US" sz="3200" dirty="0">
                <a:solidFill>
                  <a:schemeClr val="bg1"/>
                </a:solidFill>
                <a:latin typeface="Rage Italic" panose="03070502040507070304" pitchFamily="66" charset="0"/>
              </a:rPr>
              <a:t>The Transitions to Adulthood</a:t>
            </a:r>
            <a:r>
              <a:rPr lang="en-US" sz="3200" baseline="0" dirty="0">
                <a:solidFill>
                  <a:schemeClr val="bg1"/>
                </a:solidFill>
                <a:latin typeface="Rage Italic" panose="03070502040507070304" pitchFamily="66" charset="0"/>
              </a:rPr>
              <a:t> </a:t>
            </a:r>
            <a:r>
              <a:rPr lang="en-US" sz="3200" dirty="0">
                <a:solidFill>
                  <a:schemeClr val="bg1"/>
                </a:solidFill>
                <a:latin typeface="Rage Italic" panose="03070502040507070304" pitchFamily="66" charset="0"/>
              </a:rPr>
              <a:t>Center for Research</a:t>
            </a:r>
          </a:p>
        </p:txBody>
      </p:sp>
      <p:graphicFrame>
        <p:nvGraphicFramePr>
          <p:cNvPr id="5" name="Object 4"/>
          <p:cNvGraphicFramePr>
            <a:graphicFrameLocks noChangeAspect="1"/>
          </p:cNvGraphicFramePr>
          <p:nvPr userDrawn="1">
            <p:extLst>
              <p:ext uri="{D42A27DB-BD31-4B8C-83A1-F6EECF244321}">
                <p14:modId xmlns:p14="http://schemas.microsoft.com/office/powerpoint/2010/main" val="1693450481"/>
              </p:ext>
            </p:extLst>
          </p:nvPr>
        </p:nvGraphicFramePr>
        <p:xfrm>
          <a:off x="0" y="6271532"/>
          <a:ext cx="9144000" cy="609600"/>
        </p:xfrm>
        <a:graphic>
          <a:graphicData uri="http://schemas.openxmlformats.org/presentationml/2006/ole">
            <mc:AlternateContent xmlns:mc="http://schemas.openxmlformats.org/markup-compatibility/2006">
              <mc:Choice xmlns:v="urn:schemas-microsoft-com:vml" Requires="v">
                <p:oleObj name="Image" r:id="rId17" imgW="9144000" imgH="609840" progId="Photoshop.Image.18">
                  <p:embed/>
                </p:oleObj>
              </mc:Choice>
              <mc:Fallback>
                <p:oleObj name="Image" r:id="rId17" imgW="9144000" imgH="609840" progId="Photoshop.Image.18">
                  <p:embed/>
                  <p:pic>
                    <p:nvPicPr>
                      <p:cNvPr id="0" name=""/>
                      <p:cNvPicPr/>
                      <p:nvPr/>
                    </p:nvPicPr>
                    <p:blipFill>
                      <a:blip r:embed="rId18"/>
                      <a:stretch>
                        <a:fillRect/>
                      </a:stretch>
                    </p:blipFill>
                    <p:spPr>
                      <a:xfrm>
                        <a:off x="0" y="6271532"/>
                        <a:ext cx="9144000" cy="609600"/>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75" r:id="rId12"/>
    <p:sldLayoutId id="2147483788" r:id="rId13"/>
    <p:sldLayoutId id="2147483789" r:id="rId14"/>
  </p:sldLayoutIdLst>
  <p:hf sldNum="0" hdr="0" dt="0"/>
  <p:txStyles>
    <p:titleStyle>
      <a:lvl1pPr algn="l" defTabSz="914400" rtl="0" eaLnBrk="1" latinLnBrk="0" hangingPunct="1">
        <a:spcBef>
          <a:spcPct val="0"/>
        </a:spcBef>
        <a:buNone/>
        <a:defRPr sz="4000" kern="1200" spc="-100" baseline="0">
          <a:solidFill>
            <a:srgbClr val="0F6FC6"/>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9F585-DA66-224F-A206-B6CEE6262B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D08B11-E7DB-7541-A44D-186FE4F921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E6338-1DEF-B54C-B6BD-0FE90B884D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AFFCBF-936B-7E4F-A515-1F06D5FD9CFA}" type="datetimeFigureOut">
              <a:rPr lang="en-US" smtClean="0"/>
              <a:t>5/25/23</a:t>
            </a:fld>
            <a:endParaRPr lang="en-US"/>
          </a:p>
        </p:txBody>
      </p:sp>
      <p:sp>
        <p:nvSpPr>
          <p:cNvPr id="5" name="Footer Placeholder 4">
            <a:extLst>
              <a:ext uri="{FF2B5EF4-FFF2-40B4-BE49-F238E27FC236}">
                <a16:creationId xmlns:a16="http://schemas.microsoft.com/office/drawing/2014/main" id="{D2687EA4-0B55-A248-ABCB-B037298A94E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20567-1AD8-9749-A987-164EC0728EF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D79F0F-3BE6-6E43-A97B-C2EB8B974997}" type="slidenum">
              <a:rPr lang="en-US" smtClean="0"/>
              <a:t>‹#›</a:t>
            </a:fld>
            <a:endParaRPr lang="en-US"/>
          </a:p>
        </p:txBody>
      </p:sp>
    </p:spTree>
    <p:extLst>
      <p:ext uri="{BB962C8B-B14F-4D97-AF65-F5344CB8AC3E}">
        <p14:creationId xmlns:p14="http://schemas.microsoft.com/office/powerpoint/2010/main" val="280377030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5/25/23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13936779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Return-arrow-icon.gif" TargetMode="External"/><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hyperlink" Target="mailto:newengland@mhttcnetwork.org" TargetMode="External"/><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flower-desert-cactus-pink-rock-1346598/" TargetMode="External"/><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3.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hypecareers.org/course/view.php?id=34"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HYPE@umassmed.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pixabay.com/illustrations/thank-you-text-message-note-394180/" TargetMode="External"/><Relationship Id="rId5" Type="http://schemas.openxmlformats.org/officeDocument/2006/relationships/image" Target="../media/image48.png"/><Relationship Id="rId4" Type="http://schemas.openxmlformats.org/officeDocument/2006/relationships/hyperlink" Target="https://www.umassmed.edu/hyp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35.xml"/><Relationship Id="rId6" Type="http://schemas.openxmlformats.org/officeDocument/2006/relationships/image" Target="../media/image6.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umassmed.edu/HYPE" TargetMode="External"/><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umassmed.edu/TransitionsACR" TargetMode="Externa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685800" y="2114531"/>
            <a:ext cx="7772400" cy="1278771"/>
          </a:xfrm>
        </p:spPr>
        <p:txBody>
          <a:bodyPr>
            <a:normAutofit fontScale="90000"/>
          </a:bodyPr>
          <a:lstStyle/>
          <a:p>
            <a:r>
              <a:rPr lang="en-US" sz="4400" b="1" dirty="0">
                <a:latin typeface="Georgia" panose="02040502050405020303" pitchFamily="18" charset="0"/>
              </a:rPr>
              <a:t>Helping Youth on the Path to Employment</a:t>
            </a:r>
            <a:endParaRPr lang="en-US" b="1" dirty="0">
              <a:latin typeface="Georgia" panose="02040502050405020303" pitchFamily="18" charset="0"/>
            </a:endParaRP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143000" y="3810000"/>
            <a:ext cx="6858000" cy="1365519"/>
          </a:xfrm>
        </p:spPr>
        <p:txBody>
          <a:bodyPr>
            <a:normAutofit fontScale="85000" lnSpcReduction="20000"/>
          </a:bodyPr>
          <a:lstStyle/>
          <a:p>
            <a:r>
              <a:rPr lang="en-US" sz="2400" dirty="0">
                <a:latin typeface="Georgia" panose="02040502050405020303" pitchFamily="18" charset="0"/>
              </a:rPr>
              <a:t>Debbie </a:t>
            </a:r>
            <a:r>
              <a:rPr lang="en-US" sz="2400" dirty="0" err="1">
                <a:latin typeface="Georgia" panose="02040502050405020303" pitchFamily="18" charset="0"/>
              </a:rPr>
              <a:t>Nicolellis</a:t>
            </a:r>
            <a:r>
              <a:rPr lang="en-US" sz="2400" dirty="0">
                <a:latin typeface="Georgia" panose="02040502050405020303" pitchFamily="18" charset="0"/>
              </a:rPr>
              <a:t>, Michelle G. Mullen</a:t>
            </a:r>
          </a:p>
          <a:p>
            <a:r>
              <a:rPr lang="en-US" sz="2400" dirty="0">
                <a:latin typeface="Georgia" panose="02040502050405020303" pitchFamily="18" charset="0"/>
              </a:rPr>
              <a:t>UMass Chan Medical School</a:t>
            </a:r>
          </a:p>
          <a:p>
            <a:r>
              <a:rPr lang="en-US" dirty="0">
                <a:latin typeface="Georgia" panose="02040502050405020303" pitchFamily="18" charset="0"/>
              </a:rPr>
              <a:t>MAPNET, New England MHTTC</a:t>
            </a:r>
          </a:p>
          <a:p>
            <a:r>
              <a:rPr lang="en-US" dirty="0">
                <a:latin typeface="Georgia" panose="02040502050405020303" pitchFamily="18" charset="0"/>
              </a:rPr>
              <a:t>May 26</a:t>
            </a:r>
            <a:r>
              <a:rPr lang="en-US" baseline="30000" dirty="0">
                <a:latin typeface="Georgia" panose="02040502050405020303" pitchFamily="18" charset="0"/>
              </a:rPr>
              <a:t>th</a:t>
            </a:r>
            <a:r>
              <a:rPr lang="en-US" dirty="0">
                <a:latin typeface="Georgia" panose="02040502050405020303" pitchFamily="18" charset="0"/>
              </a:rPr>
              <a:t>, 2023</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111" y="6008914"/>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6035C-BAD0-5BC6-D455-D9FE0DCE3713}"/>
              </a:ext>
            </a:extLst>
          </p:cNvPr>
          <p:cNvSpPr>
            <a:spLocks noGrp="1"/>
          </p:cNvSpPr>
          <p:nvPr>
            <p:ph type="title"/>
          </p:nvPr>
        </p:nvSpPr>
        <p:spPr/>
        <p:txBody>
          <a:bodyPr/>
          <a:lstStyle/>
          <a:p>
            <a:r>
              <a:rPr lang="en-US" dirty="0"/>
              <a:t>Helping Youth on the Path to Employment</a:t>
            </a:r>
          </a:p>
        </p:txBody>
      </p:sp>
      <p:sp>
        <p:nvSpPr>
          <p:cNvPr id="6" name="Text Placeholder 5">
            <a:extLst>
              <a:ext uri="{FF2B5EF4-FFF2-40B4-BE49-F238E27FC236}">
                <a16:creationId xmlns:a16="http://schemas.microsoft.com/office/drawing/2014/main" id="{83937A3C-2BE6-3797-637B-4EB488128512}"/>
              </a:ext>
            </a:extLst>
          </p:cNvPr>
          <p:cNvSpPr>
            <a:spLocks noGrp="1"/>
          </p:cNvSpPr>
          <p:nvPr>
            <p:ph type="body" idx="1"/>
          </p:nvPr>
        </p:nvSpPr>
        <p:spPr/>
        <p:txBody>
          <a:bodyPr/>
          <a:lstStyle/>
          <a:p>
            <a:r>
              <a:rPr lang="en-US" dirty="0"/>
              <a:t>A Short History</a:t>
            </a:r>
          </a:p>
        </p:txBody>
      </p:sp>
    </p:spTree>
    <p:extLst>
      <p:ext uri="{BB962C8B-B14F-4D97-AF65-F5344CB8AC3E}">
        <p14:creationId xmlns:p14="http://schemas.microsoft.com/office/powerpoint/2010/main" val="16669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6201-7826-2552-6024-54F620A223A8}"/>
              </a:ext>
            </a:extLst>
          </p:cNvPr>
          <p:cNvSpPr>
            <a:spLocks noGrp="1"/>
          </p:cNvSpPr>
          <p:nvPr>
            <p:ph type="title"/>
          </p:nvPr>
        </p:nvSpPr>
        <p:spPr>
          <a:xfrm>
            <a:off x="381000" y="685800"/>
            <a:ext cx="8227842" cy="1485900"/>
          </a:xfrm>
        </p:spPr>
        <p:txBody>
          <a:bodyPr>
            <a:normAutofit fontScale="90000"/>
          </a:bodyPr>
          <a:lstStyle/>
          <a:p>
            <a:r>
              <a:rPr lang="en-US" dirty="0"/>
              <a:t>(But first…) What is HYPE?</a:t>
            </a:r>
            <a:r>
              <a:rPr lang="en-US" sz="4000" dirty="0"/>
              <a:t> </a:t>
            </a:r>
            <a:br>
              <a:rPr lang="en-US" sz="4000" dirty="0"/>
            </a:br>
            <a:br>
              <a:rPr lang="en-US" sz="2700" dirty="0"/>
            </a:br>
            <a:r>
              <a:rPr lang="en-US" sz="4000" dirty="0">
                <a:solidFill>
                  <a:schemeClr val="tx1"/>
                </a:solidFill>
              </a:rPr>
              <a:t>Helping Youth on the Path to Employment</a:t>
            </a:r>
            <a:br>
              <a:rPr lang="en-US" sz="4000" dirty="0">
                <a:solidFill>
                  <a:schemeClr val="tx1"/>
                </a:solidFill>
              </a:rPr>
            </a:br>
            <a:endParaRPr lang="en-US" dirty="0">
              <a:solidFill>
                <a:schemeClr val="tx1"/>
              </a:solidFill>
            </a:endParaRPr>
          </a:p>
        </p:txBody>
      </p:sp>
      <p:sp>
        <p:nvSpPr>
          <p:cNvPr id="4" name="Content Placeholder 3">
            <a:extLst>
              <a:ext uri="{FF2B5EF4-FFF2-40B4-BE49-F238E27FC236}">
                <a16:creationId xmlns:a16="http://schemas.microsoft.com/office/drawing/2014/main" id="{49AA1EF1-8ECD-D52D-D1F3-B2E8B19AB9FA}"/>
              </a:ext>
            </a:extLst>
          </p:cNvPr>
          <p:cNvSpPr>
            <a:spLocks noGrp="1"/>
          </p:cNvSpPr>
          <p:nvPr>
            <p:ph sz="half" idx="1"/>
          </p:nvPr>
        </p:nvSpPr>
        <p:spPr>
          <a:xfrm>
            <a:off x="990600" y="2438400"/>
            <a:ext cx="3335840" cy="325081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en-US" sz="1200" dirty="0"/>
          </a:p>
          <a:p>
            <a:r>
              <a:rPr lang="en-US" sz="2600" dirty="0"/>
              <a:t>Comprehensive, intentional service model</a:t>
            </a:r>
          </a:p>
          <a:p>
            <a:r>
              <a:rPr lang="en-US" sz="2600" dirty="0"/>
              <a:t>Focused on career development for young adults, ages 18-30, living with mental health conditions.</a:t>
            </a:r>
          </a:p>
        </p:txBody>
      </p:sp>
      <p:sp>
        <p:nvSpPr>
          <p:cNvPr id="6" name="Content Placeholder 5">
            <a:extLst>
              <a:ext uri="{FF2B5EF4-FFF2-40B4-BE49-F238E27FC236}">
                <a16:creationId xmlns:a16="http://schemas.microsoft.com/office/drawing/2014/main" id="{BAC22B7F-8A98-BFA4-3FD5-D5F5C9A157D4}"/>
              </a:ext>
            </a:extLst>
          </p:cNvPr>
          <p:cNvSpPr>
            <a:spLocks noGrp="1"/>
          </p:cNvSpPr>
          <p:nvPr>
            <p:ph sz="half" idx="2"/>
          </p:nvPr>
        </p:nvSpPr>
        <p:spPr>
          <a:xfrm>
            <a:off x="4876800" y="2438401"/>
            <a:ext cx="3335840" cy="325081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en-US" sz="1200" dirty="0"/>
          </a:p>
          <a:p>
            <a:r>
              <a:rPr lang="en-US" sz="2600" dirty="0"/>
              <a:t>Brings together the best of supported employment and supported education to help young adults maximize their capacity for success in vocational environments</a:t>
            </a:r>
          </a:p>
          <a:p>
            <a:endParaRPr lang="en-US" dirty="0"/>
          </a:p>
        </p:txBody>
      </p:sp>
    </p:spTree>
    <p:extLst>
      <p:ext uri="{BB962C8B-B14F-4D97-AF65-F5344CB8AC3E}">
        <p14:creationId xmlns:p14="http://schemas.microsoft.com/office/powerpoint/2010/main" val="108172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nchor="ctr">
            <a:normAutofit/>
          </a:bodyPr>
          <a:lstStyle/>
          <a:p>
            <a:r>
              <a:rPr lang="en-US" dirty="0"/>
              <a:t>HYPE’s History</a:t>
            </a:r>
          </a:p>
        </p:txBody>
      </p:sp>
      <p:graphicFrame>
        <p:nvGraphicFramePr>
          <p:cNvPr id="5" name="Content Placeholder 2">
            <a:extLst>
              <a:ext uri="{FF2B5EF4-FFF2-40B4-BE49-F238E27FC236}">
                <a16:creationId xmlns:a16="http://schemas.microsoft.com/office/drawing/2014/main" id="{9C048E47-8CD2-9C56-8D5B-B404178374ED}"/>
              </a:ext>
            </a:extLst>
          </p:cNvPr>
          <p:cNvGraphicFramePr>
            <a:graphicFrameLocks noGrp="1"/>
          </p:cNvGraphicFramePr>
          <p:nvPr>
            <p:ph idx="1"/>
            <p:extLst>
              <p:ext uri="{D42A27DB-BD31-4B8C-83A1-F6EECF244321}">
                <p14:modId xmlns:p14="http://schemas.microsoft.com/office/powerpoint/2010/main" val="1810755413"/>
              </p:ext>
            </p:extLst>
          </p:nvPr>
        </p:nvGraphicFramePr>
        <p:xfrm>
          <a:off x="457200" y="1371600"/>
          <a:ext cx="812421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40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49431616"/>
              </p:ext>
            </p:extLst>
          </p:nvPr>
        </p:nvGraphicFramePr>
        <p:xfrm>
          <a:off x="2369344" y="1702594"/>
          <a:ext cx="2202656" cy="3936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509256179"/>
              </p:ext>
            </p:extLst>
          </p:nvPr>
        </p:nvGraphicFramePr>
        <p:xfrm>
          <a:off x="4667515" y="1600200"/>
          <a:ext cx="4493418" cy="42505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268546245"/>
              </p:ext>
            </p:extLst>
          </p:nvPr>
        </p:nvGraphicFramePr>
        <p:xfrm>
          <a:off x="609600" y="1821656"/>
          <a:ext cx="1724026" cy="36147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5379334" y="903461"/>
            <a:ext cx="2278766" cy="369332"/>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3F7693EC-B2F5-1399-19F8-829BDEE682E3}"/>
              </a:ext>
            </a:extLst>
          </p:cNvPr>
          <p:cNvSpPr>
            <a:spLocks noGrp="1"/>
          </p:cNvSpPr>
          <p:nvPr>
            <p:ph type="title"/>
          </p:nvPr>
        </p:nvSpPr>
        <p:spPr/>
        <p:txBody>
          <a:bodyPr/>
          <a:lstStyle/>
          <a:p>
            <a:r>
              <a:rPr lang="en-US" dirty="0"/>
              <a:t>The Development of HYPE</a:t>
            </a:r>
          </a:p>
        </p:txBody>
      </p:sp>
    </p:spTree>
    <p:extLst>
      <p:ext uri="{BB962C8B-B14F-4D97-AF65-F5344CB8AC3E}">
        <p14:creationId xmlns:p14="http://schemas.microsoft.com/office/powerpoint/2010/main" val="239395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F245-2005-8FFD-4E35-C866D2BA28E5}"/>
              </a:ext>
            </a:extLst>
          </p:cNvPr>
          <p:cNvSpPr>
            <a:spLocks noGrp="1"/>
          </p:cNvSpPr>
          <p:nvPr>
            <p:ph type="title"/>
          </p:nvPr>
        </p:nvSpPr>
        <p:spPr/>
        <p:txBody>
          <a:bodyPr/>
          <a:lstStyle/>
          <a:p>
            <a:r>
              <a:rPr lang="en-US" dirty="0"/>
              <a:t>Involving Young Adults</a:t>
            </a:r>
          </a:p>
        </p:txBody>
      </p:sp>
      <p:sp>
        <p:nvSpPr>
          <p:cNvPr id="4" name="Content Placeholder 3">
            <a:extLst>
              <a:ext uri="{FF2B5EF4-FFF2-40B4-BE49-F238E27FC236}">
                <a16:creationId xmlns:a16="http://schemas.microsoft.com/office/drawing/2014/main" id="{DCE66A6F-13FE-2AD2-3AEA-21B1636C9373}"/>
              </a:ext>
            </a:extLst>
          </p:cNvPr>
          <p:cNvSpPr>
            <a:spLocks noGrp="1"/>
          </p:cNvSpPr>
          <p:nvPr>
            <p:ph sz="half" idx="1"/>
          </p:nvPr>
        </p:nvSpPr>
        <p:spPr>
          <a:xfrm>
            <a:off x="533400" y="1833109"/>
            <a:ext cx="3952286" cy="4061732"/>
          </a:xfrm>
        </p:spPr>
        <p:txBody>
          <a:bodyPr/>
          <a:lstStyle/>
          <a:p>
            <a:r>
              <a:rPr lang="en-US" dirty="0"/>
              <a:t>Consensus Conference</a:t>
            </a:r>
          </a:p>
          <a:p>
            <a:endParaRPr lang="en-US" sz="1800" dirty="0"/>
          </a:p>
          <a:p>
            <a:r>
              <a:rPr lang="en-US" dirty="0"/>
              <a:t>Young Adult Advisory Board</a:t>
            </a:r>
          </a:p>
          <a:p>
            <a:endParaRPr lang="en-US" sz="1800" dirty="0"/>
          </a:p>
          <a:p>
            <a:r>
              <a:rPr lang="en-US" dirty="0"/>
              <a:t>Hiring of YA’s with lived experience to team</a:t>
            </a:r>
          </a:p>
        </p:txBody>
      </p:sp>
      <p:pic>
        <p:nvPicPr>
          <p:cNvPr id="7" name="Content Placeholder 6">
            <a:extLst>
              <a:ext uri="{FF2B5EF4-FFF2-40B4-BE49-F238E27FC236}">
                <a16:creationId xmlns:a16="http://schemas.microsoft.com/office/drawing/2014/main" id="{185C6D3B-6276-DD6F-521B-CEB6DE912AA9}"/>
              </a:ext>
            </a:extLst>
          </p:cNvPr>
          <p:cNvPicPr>
            <a:picLocks noGrp="1" noChangeAspect="1"/>
          </p:cNvPicPr>
          <p:nvPr>
            <p:ph sz="half" idx="2"/>
          </p:nvPr>
        </p:nvPicPr>
        <p:blipFill>
          <a:blip r:embed="rId2"/>
          <a:stretch>
            <a:fillRect/>
          </a:stretch>
        </p:blipFill>
        <p:spPr>
          <a:xfrm>
            <a:off x="4925777" y="1579563"/>
            <a:ext cx="3454871" cy="4568825"/>
          </a:xfrm>
        </p:spPr>
      </p:pic>
    </p:spTree>
    <p:extLst>
      <p:ext uri="{BB962C8B-B14F-4D97-AF65-F5344CB8AC3E}">
        <p14:creationId xmlns:p14="http://schemas.microsoft.com/office/powerpoint/2010/main" val="263397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9799-F10A-0047-EDD6-B89D06252119}"/>
              </a:ext>
            </a:extLst>
          </p:cNvPr>
          <p:cNvSpPr>
            <a:spLocks noGrp="1"/>
          </p:cNvSpPr>
          <p:nvPr>
            <p:ph type="title"/>
          </p:nvPr>
        </p:nvSpPr>
        <p:spPr/>
        <p:txBody>
          <a:bodyPr/>
          <a:lstStyle/>
          <a:p>
            <a:r>
              <a:rPr lang="en-US" dirty="0"/>
              <a:t>Further research and development</a:t>
            </a:r>
          </a:p>
        </p:txBody>
      </p:sp>
      <p:sp>
        <p:nvSpPr>
          <p:cNvPr id="3" name="Content Placeholder 2">
            <a:extLst>
              <a:ext uri="{FF2B5EF4-FFF2-40B4-BE49-F238E27FC236}">
                <a16:creationId xmlns:a16="http://schemas.microsoft.com/office/drawing/2014/main" id="{270C0444-1F09-009D-16BE-66074E2A40F8}"/>
              </a:ext>
            </a:extLst>
          </p:cNvPr>
          <p:cNvSpPr>
            <a:spLocks noGrp="1"/>
          </p:cNvSpPr>
          <p:nvPr>
            <p:ph idx="1"/>
          </p:nvPr>
        </p:nvSpPr>
        <p:spPr/>
        <p:txBody>
          <a:bodyPr>
            <a:normAutofit/>
          </a:bodyPr>
          <a:lstStyle/>
          <a:p>
            <a:r>
              <a:rPr lang="en-US" b="1" dirty="0"/>
              <a:t>FSST</a:t>
            </a:r>
            <a:r>
              <a:rPr lang="en-US" dirty="0"/>
              <a:t> early studies (Mullen, et.al., 2017; Mullen, in prep) have shown great effect on persistence in school for students with mental health conditions.</a:t>
            </a:r>
          </a:p>
          <a:p>
            <a:endParaRPr lang="en-US" sz="1600" dirty="0"/>
          </a:p>
          <a:p>
            <a:r>
              <a:rPr lang="en-US" b="1" dirty="0"/>
              <a:t>HYPE on Campus</a:t>
            </a:r>
            <a:r>
              <a:rPr lang="en-US" dirty="0"/>
              <a:t>: Randomized Controlled Trial (RCT) (in analysis): trained graduate students to offer complex intervention to young adult college students with severe mental health conditions on large campus</a:t>
            </a:r>
          </a:p>
          <a:p>
            <a:endParaRPr lang="en-US" sz="1400" dirty="0"/>
          </a:p>
          <a:p>
            <a:r>
              <a:rPr lang="en-US" b="1" dirty="0"/>
              <a:t>FSST at Work </a:t>
            </a:r>
            <a:r>
              <a:rPr lang="en-US" dirty="0"/>
              <a:t>(current study): studying effect of FSST on young adults who are working at least 20 hours/week to help address barriers to success.</a:t>
            </a:r>
          </a:p>
          <a:p>
            <a:endParaRPr lang="en-US" sz="1600" dirty="0"/>
          </a:p>
        </p:txBody>
      </p:sp>
    </p:spTree>
    <p:extLst>
      <p:ext uri="{BB962C8B-B14F-4D97-AF65-F5344CB8AC3E}">
        <p14:creationId xmlns:p14="http://schemas.microsoft.com/office/powerpoint/2010/main" val="345165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0B2510-2D53-0DE0-F71E-2D7A651F5D0A}"/>
              </a:ext>
            </a:extLst>
          </p:cNvPr>
          <p:cNvSpPr>
            <a:spLocks noGrp="1"/>
          </p:cNvSpPr>
          <p:nvPr>
            <p:ph type="title"/>
          </p:nvPr>
        </p:nvSpPr>
        <p:spPr/>
        <p:txBody>
          <a:bodyPr/>
          <a:lstStyle/>
          <a:p>
            <a:r>
              <a:rPr lang="en-US" dirty="0"/>
              <a:t>Foundations of HYPE</a:t>
            </a:r>
          </a:p>
        </p:txBody>
      </p:sp>
      <p:sp>
        <p:nvSpPr>
          <p:cNvPr id="7" name="Text Placeholder 6">
            <a:extLst>
              <a:ext uri="{FF2B5EF4-FFF2-40B4-BE49-F238E27FC236}">
                <a16:creationId xmlns:a16="http://schemas.microsoft.com/office/drawing/2014/main" id="{83C7F01A-B130-3E83-47C6-CD5413BCA527}"/>
              </a:ext>
            </a:extLst>
          </p:cNvPr>
          <p:cNvSpPr>
            <a:spLocks noGrp="1"/>
          </p:cNvSpPr>
          <p:nvPr>
            <p:ph type="body" idx="1"/>
          </p:nvPr>
        </p:nvSpPr>
        <p:spPr/>
        <p:txBody>
          <a:bodyPr/>
          <a:lstStyle/>
          <a:p>
            <a:r>
              <a:rPr lang="en-US" dirty="0"/>
              <a:t>What inspires us and informs HYPE</a:t>
            </a:r>
          </a:p>
        </p:txBody>
      </p:sp>
    </p:spTree>
    <p:extLst>
      <p:ext uri="{BB962C8B-B14F-4D97-AF65-F5344CB8AC3E}">
        <p14:creationId xmlns:p14="http://schemas.microsoft.com/office/powerpoint/2010/main" val="148404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0200"/>
            <a:ext cx="3288550" cy="3810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a:normAutofit fontScale="90000"/>
          </a:bodyPr>
          <a:lstStyle/>
          <a:p>
            <a:pPr marL="169863"/>
            <a:r>
              <a:rPr lang="en-US" sz="3600" b="1" dirty="0">
                <a:solidFill>
                  <a:schemeClr val="tx1"/>
                </a:solidFill>
              </a:rPr>
              <a:t>Planned Happenstance</a:t>
            </a:r>
            <a:r>
              <a:rPr lang="en-US" sz="3600" dirty="0">
                <a:solidFill>
                  <a:schemeClr val="tx1"/>
                </a:solidFill>
              </a:rPr>
              <a:t>:</a:t>
            </a:r>
            <a:br>
              <a:rPr lang="en-US" sz="3600" dirty="0">
                <a:solidFill>
                  <a:schemeClr val="tx1"/>
                </a:solidFill>
              </a:rPr>
            </a:br>
            <a:br>
              <a:rPr lang="en-US" sz="1800" dirty="0">
                <a:solidFill>
                  <a:schemeClr val="tx1"/>
                </a:solidFill>
              </a:rPr>
            </a:br>
            <a:r>
              <a:rPr lang="en-US" sz="2700" b="1" dirty="0">
                <a:solidFill>
                  <a:schemeClr val="tx1"/>
                </a:solidFill>
              </a:rPr>
              <a:t>“Creating and transforming of unplanned events into opportunities for learning” </a:t>
            </a:r>
            <a:br>
              <a:rPr lang="en-US" sz="1600" b="1" dirty="0"/>
            </a:br>
            <a:endParaRPr lang="en-US" sz="3600" b="1" dirty="0">
              <a:solidFill>
                <a:schemeClr val="tx1"/>
              </a:solidFill>
            </a:endParaRPr>
          </a:p>
        </p:txBody>
      </p:sp>
      <p:sp>
        <p:nvSpPr>
          <p:cNvPr id="7" name="TextBox 6"/>
          <p:cNvSpPr txBox="1"/>
          <p:nvPr/>
        </p:nvSpPr>
        <p:spPr>
          <a:xfrm>
            <a:off x="5379334" y="903461"/>
            <a:ext cx="2278766" cy="369332"/>
          </a:xfrm>
          <a:prstGeom prst="rect">
            <a:avLst/>
          </a:prstGeom>
          <a:solidFill>
            <a:schemeClr val="bg1"/>
          </a:solidFill>
        </p:spPr>
        <p:txBody>
          <a:bodyPr wrap="square" rtlCol="0">
            <a:spAutoFit/>
          </a:bodyPr>
          <a:lstStyle/>
          <a:p>
            <a:endParaRPr lang="en-US"/>
          </a:p>
        </p:txBody>
      </p:sp>
      <p:graphicFrame>
        <p:nvGraphicFramePr>
          <p:cNvPr id="9" name="Content Placeholder 5">
            <a:extLst>
              <a:ext uri="{FF2B5EF4-FFF2-40B4-BE49-F238E27FC236}">
                <a16:creationId xmlns:a16="http://schemas.microsoft.com/office/drawing/2014/main" id="{29431DD0-286D-486E-9FFC-8CC4CB8D4583}"/>
              </a:ext>
            </a:extLst>
          </p:cNvPr>
          <p:cNvGraphicFramePr>
            <a:graphicFrameLocks noGrp="1"/>
          </p:cNvGraphicFramePr>
          <p:nvPr>
            <p:ph idx="1"/>
            <p:extLst>
              <p:ext uri="{D42A27DB-BD31-4B8C-83A1-F6EECF244321}">
                <p14:modId xmlns:p14="http://schemas.microsoft.com/office/powerpoint/2010/main" val="3135740688"/>
              </p:ext>
            </p:extLst>
          </p:nvPr>
        </p:nvGraphicFramePr>
        <p:xfrm>
          <a:off x="3745750" y="0"/>
          <a:ext cx="539824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71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381000"/>
            <a:ext cx="8124218" cy="1043668"/>
          </a:xfrm>
        </p:spPr>
        <p:txBody>
          <a:bodyPr anchor="ctr">
            <a:normAutofit/>
          </a:bodyPr>
          <a:lstStyle/>
          <a:p>
            <a:pPr eaLnBrk="1" hangingPunct="1">
              <a:defRPr/>
            </a:pPr>
            <a:r>
              <a:rPr lang="en-US" dirty="0"/>
              <a:t>Development of Human Capital</a:t>
            </a:r>
          </a:p>
        </p:txBody>
      </p:sp>
      <p:sp>
        <p:nvSpPr>
          <p:cNvPr id="14339" name="Content Placeholder 2"/>
          <p:cNvSpPr>
            <a:spLocks noGrp="1"/>
          </p:cNvSpPr>
          <p:nvPr>
            <p:ph sz="half" idx="1"/>
          </p:nvPr>
        </p:nvSpPr>
        <p:spPr>
          <a:xfrm>
            <a:off x="543514" y="1424668"/>
            <a:ext cx="5247686" cy="4724400"/>
          </a:xfrm>
        </p:spPr>
        <p:txBody>
          <a:bodyPr>
            <a:normAutofit lnSpcReduction="10000"/>
          </a:bodyPr>
          <a:lstStyle/>
          <a:p>
            <a:pPr eaLnBrk="1" hangingPunct="1">
              <a:lnSpc>
                <a:spcPct val="90000"/>
              </a:lnSpc>
            </a:pPr>
            <a:r>
              <a:rPr lang="en-US" altLang="en-US" sz="2400" dirty="0"/>
              <a:t>Unique set of personal abilities and skills: </a:t>
            </a:r>
          </a:p>
          <a:p>
            <a:pPr lvl="1" eaLnBrk="1" hangingPunct="1">
              <a:lnSpc>
                <a:spcPct val="90000"/>
              </a:lnSpc>
            </a:pPr>
            <a:r>
              <a:rPr lang="en-US" altLang="en-US" dirty="0"/>
              <a:t>higher education, </a:t>
            </a:r>
          </a:p>
          <a:p>
            <a:pPr lvl="1" eaLnBrk="1" hangingPunct="1">
              <a:lnSpc>
                <a:spcPct val="90000"/>
              </a:lnSpc>
            </a:pPr>
            <a:r>
              <a:rPr lang="en-US" altLang="en-US" dirty="0"/>
              <a:t>advanced training, and  </a:t>
            </a:r>
          </a:p>
          <a:p>
            <a:pPr lvl="1" eaLnBrk="1" hangingPunct="1">
              <a:lnSpc>
                <a:spcPct val="90000"/>
              </a:lnSpc>
            </a:pPr>
            <a:r>
              <a:rPr lang="en-US" altLang="en-US" dirty="0"/>
              <a:t>special skills.</a:t>
            </a:r>
          </a:p>
          <a:p>
            <a:pPr lvl="1" eaLnBrk="1" hangingPunct="1">
              <a:lnSpc>
                <a:spcPct val="90000"/>
              </a:lnSpc>
            </a:pPr>
            <a:endParaRPr lang="en-US" altLang="en-US" sz="1500" dirty="0"/>
          </a:p>
          <a:p>
            <a:pPr eaLnBrk="1" hangingPunct="1">
              <a:lnSpc>
                <a:spcPct val="90000"/>
              </a:lnSpc>
            </a:pPr>
            <a:r>
              <a:rPr lang="en-US" altLang="en-US" sz="2400" dirty="0"/>
              <a:t>Typically only gained through </a:t>
            </a:r>
            <a:r>
              <a:rPr lang="en-US" altLang="en-US" sz="2400" b="1" dirty="0"/>
              <a:t>employment &amp; education</a:t>
            </a:r>
          </a:p>
          <a:p>
            <a:pPr eaLnBrk="1" hangingPunct="1">
              <a:lnSpc>
                <a:spcPct val="90000"/>
              </a:lnSpc>
            </a:pPr>
            <a:endParaRPr lang="en-US" altLang="en-US" sz="1300" dirty="0"/>
          </a:p>
          <a:p>
            <a:pPr eaLnBrk="1" hangingPunct="1">
              <a:lnSpc>
                <a:spcPct val="90000"/>
              </a:lnSpc>
            </a:pPr>
            <a:r>
              <a:rPr lang="en-US" altLang="en-US" sz="2400" dirty="0"/>
              <a:t>Associated with both increased labor participation and earnings over time. </a:t>
            </a:r>
            <a:endParaRPr lang="en-US" altLang="en-US" sz="2400" baseline="30000" dirty="0"/>
          </a:p>
          <a:p>
            <a:pPr eaLnBrk="1" hangingPunct="1">
              <a:lnSpc>
                <a:spcPct val="90000"/>
              </a:lnSpc>
            </a:pPr>
            <a:endParaRPr lang="en-US" altLang="en-US" sz="1400" baseline="30000" dirty="0"/>
          </a:p>
          <a:p>
            <a:pPr eaLnBrk="1" hangingPunct="1">
              <a:lnSpc>
                <a:spcPct val="90000"/>
              </a:lnSpc>
            </a:pPr>
            <a:r>
              <a:rPr lang="en-US" altLang="en-US" sz="2400" dirty="0"/>
              <a:t>A resume is a summary of a person’s human capital.</a:t>
            </a:r>
          </a:p>
        </p:txBody>
      </p:sp>
      <p:pic>
        <p:nvPicPr>
          <p:cNvPr id="3" name="Graphic 2" descr="Document with solid fill">
            <a:extLst>
              <a:ext uri="{FF2B5EF4-FFF2-40B4-BE49-F238E27FC236}">
                <a16:creationId xmlns:a16="http://schemas.microsoft.com/office/drawing/2014/main" id="{D82A2AF6-9EF7-3C2B-6213-C23C6F2D47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7717" y="1904049"/>
            <a:ext cx="3049901" cy="3049901"/>
          </a:xfrm>
          <a:prstGeom prst="rect">
            <a:avLst/>
          </a:prstGeom>
        </p:spPr>
      </p:pic>
    </p:spTree>
    <p:extLst>
      <p:ext uri="{BB962C8B-B14F-4D97-AF65-F5344CB8AC3E}">
        <p14:creationId xmlns:p14="http://schemas.microsoft.com/office/powerpoint/2010/main" val="150373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124218" cy="1043668"/>
          </a:xfrm>
        </p:spPr>
        <p:txBody>
          <a:bodyPr anchor="ctr">
            <a:normAutofit fontScale="90000"/>
          </a:bodyPr>
          <a:lstStyle/>
          <a:p>
            <a:pPr eaLnBrk="1" hangingPunct="1"/>
            <a:r>
              <a:rPr lang="en-US" altLang="en-US" dirty="0"/>
              <a:t>Rate of Return Education </a:t>
            </a:r>
            <a:r>
              <a:rPr lang="en-US" altLang="en-US" dirty="0">
                <a:sym typeface="Wingdings" panose="05000000000000000000" pitchFamily="2" charset="2"/>
              </a:rPr>
              <a:t></a:t>
            </a:r>
            <a:r>
              <a:rPr lang="en-US" altLang="en-US" dirty="0"/>
              <a:t> Earnings</a:t>
            </a:r>
          </a:p>
        </p:txBody>
      </p:sp>
      <p:pic>
        <p:nvPicPr>
          <p:cNvPr id="5" name="Picture 4" descr="A white arrow in an orange square&#10;&#10;Description automatically generated with low confidence">
            <a:extLst>
              <a:ext uri="{FF2B5EF4-FFF2-40B4-BE49-F238E27FC236}">
                <a16:creationId xmlns:a16="http://schemas.microsoft.com/office/drawing/2014/main" id="{C60B70BA-4CB6-5914-06DE-C59D80BA1B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249" y="1957194"/>
            <a:ext cx="2943611" cy="2943611"/>
          </a:xfrm>
          <a:prstGeom prst="rect">
            <a:avLst/>
          </a:prstGeom>
          <a:noFill/>
        </p:spPr>
      </p:pic>
      <p:sp>
        <p:nvSpPr>
          <p:cNvPr id="15363" name="Content Placeholder 2"/>
          <p:cNvSpPr>
            <a:spLocks noGrp="1"/>
          </p:cNvSpPr>
          <p:nvPr>
            <p:ph sz="half" idx="2"/>
          </p:nvPr>
        </p:nvSpPr>
        <p:spPr>
          <a:xfrm>
            <a:off x="3657600" y="1580116"/>
            <a:ext cx="5000018" cy="4568952"/>
          </a:xfrm>
        </p:spPr>
        <p:txBody>
          <a:bodyPr>
            <a:normAutofit fontScale="92500" lnSpcReduction="20000"/>
          </a:bodyPr>
          <a:lstStyle/>
          <a:p>
            <a:pPr>
              <a:lnSpc>
                <a:spcPct val="90000"/>
              </a:lnSpc>
              <a:spcBef>
                <a:spcPts val="0"/>
              </a:spcBef>
              <a:spcAft>
                <a:spcPts val="600"/>
              </a:spcAft>
            </a:pPr>
            <a:r>
              <a:rPr lang="en-US" altLang="en-US" sz="2600" dirty="0"/>
              <a:t>“Rate of return” measures the effect of each extra year of education on earnings. </a:t>
            </a:r>
            <a:endParaRPr lang="en-US" altLang="en-US" sz="2600" baseline="30000" dirty="0"/>
          </a:p>
          <a:p>
            <a:pPr>
              <a:lnSpc>
                <a:spcPct val="90000"/>
              </a:lnSpc>
              <a:spcBef>
                <a:spcPts val="0"/>
              </a:spcBef>
              <a:spcAft>
                <a:spcPts val="600"/>
              </a:spcAft>
            </a:pPr>
            <a:endParaRPr lang="en-US" altLang="en-US" sz="1600" dirty="0"/>
          </a:p>
          <a:p>
            <a:pPr>
              <a:lnSpc>
                <a:spcPct val="90000"/>
              </a:lnSpc>
              <a:spcBef>
                <a:spcPts val="0"/>
              </a:spcBef>
              <a:spcAft>
                <a:spcPts val="600"/>
              </a:spcAft>
            </a:pPr>
            <a:r>
              <a:rPr lang="en-US" altLang="en-US" sz="2600" dirty="0"/>
              <a:t>Each additional year of education returned averages of </a:t>
            </a:r>
            <a:r>
              <a:rPr lang="en-US" altLang="en-US" sz="2600" u="sng" dirty="0"/>
              <a:t>9% increase </a:t>
            </a:r>
            <a:r>
              <a:rPr lang="en-US" altLang="en-US" sz="2600" dirty="0"/>
              <a:t>in earnings. </a:t>
            </a:r>
            <a:endParaRPr lang="en-US" altLang="en-US" sz="2600" baseline="30000" dirty="0"/>
          </a:p>
          <a:p>
            <a:pPr marL="0" indent="0">
              <a:lnSpc>
                <a:spcPct val="90000"/>
              </a:lnSpc>
              <a:spcBef>
                <a:spcPts val="0"/>
              </a:spcBef>
              <a:spcAft>
                <a:spcPts val="600"/>
              </a:spcAft>
              <a:buNone/>
            </a:pPr>
            <a:endParaRPr lang="en-US" altLang="ja-JP" sz="1500" dirty="0"/>
          </a:p>
          <a:p>
            <a:pPr>
              <a:lnSpc>
                <a:spcPct val="90000"/>
              </a:lnSpc>
              <a:spcBef>
                <a:spcPts val="0"/>
              </a:spcBef>
              <a:spcAft>
                <a:spcPts val="600"/>
              </a:spcAft>
            </a:pPr>
            <a:r>
              <a:rPr lang="en-US" altLang="en-US" sz="2600" dirty="0"/>
              <a:t>Investing in education at an early age realize greater lifetime earnings.</a:t>
            </a:r>
          </a:p>
          <a:p>
            <a:pPr>
              <a:lnSpc>
                <a:spcPct val="90000"/>
              </a:lnSpc>
              <a:spcBef>
                <a:spcPts val="0"/>
              </a:spcBef>
              <a:spcAft>
                <a:spcPts val="600"/>
              </a:spcAft>
            </a:pPr>
            <a:endParaRPr lang="en-US" altLang="en-US" sz="1300" dirty="0"/>
          </a:p>
          <a:p>
            <a:pPr>
              <a:lnSpc>
                <a:spcPct val="90000"/>
              </a:lnSpc>
              <a:spcBef>
                <a:spcPts val="0"/>
              </a:spcBef>
              <a:spcAft>
                <a:spcPts val="600"/>
              </a:spcAft>
            </a:pPr>
            <a:r>
              <a:rPr lang="en-US" altLang="en-US" sz="2600" dirty="0"/>
              <a:t>Particular relevance to transition age youth and young adults, whose education is often interrupted or delayed</a:t>
            </a:r>
            <a:r>
              <a:rPr lang="en-US" altLang="en-US" sz="1800" dirty="0"/>
              <a:t>.</a:t>
            </a:r>
          </a:p>
        </p:txBody>
      </p:sp>
    </p:spTree>
    <p:extLst>
      <p:ext uri="{BB962C8B-B14F-4D97-AF65-F5344CB8AC3E}">
        <p14:creationId xmlns:p14="http://schemas.microsoft.com/office/powerpoint/2010/main" val="166609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1128621" y="1667644"/>
            <a:ext cx="2763055" cy="1319107"/>
            <a:chOff x="-177714" y="1766604"/>
            <a:chExt cx="4144583" cy="1978658"/>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marL="0" marR="0" lvl="0" indent="0" algn="ctr" defTabSz="17145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4935169" y="1736663"/>
            <a:ext cx="3080210" cy="1250088"/>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926351" y="3155614"/>
            <a:ext cx="3167593" cy="1737628"/>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4628657" y="3174650"/>
            <a:ext cx="3693234" cy="1718592"/>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If you have questions after</a:t>
              </a:r>
            </a:p>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 this session, please e-mail:</a:t>
              </a:r>
            </a:p>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37557C"/>
                  </a:solidFill>
                  <a:effectLst/>
                  <a:uLnTx/>
                  <a:uFillTx/>
                  <a:latin typeface="Georgia" panose="02040502050405020303" pitchFamily="18"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2725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the end of the month, we will send you a certificate of completion that you can submit to your particular board for continuing education credit. Please contact ifisher@c4innovates.com for more information on CEs after the event.</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3B1C-BD1B-6220-9FBA-29A188F410F1}"/>
              </a:ext>
            </a:extLst>
          </p:cNvPr>
          <p:cNvSpPr>
            <a:spLocks noGrp="1"/>
          </p:cNvSpPr>
          <p:nvPr>
            <p:ph type="title"/>
          </p:nvPr>
        </p:nvSpPr>
        <p:spPr>
          <a:xfrm>
            <a:off x="143482" y="163966"/>
            <a:ext cx="8124218" cy="1043668"/>
          </a:xfrm>
        </p:spPr>
        <p:txBody>
          <a:bodyPr/>
          <a:lstStyle/>
          <a:p>
            <a:r>
              <a:rPr lang="en-US" dirty="0"/>
              <a:t>Choose-Get-Keep-Leave Framework</a:t>
            </a:r>
          </a:p>
        </p:txBody>
      </p:sp>
      <p:sp>
        <p:nvSpPr>
          <p:cNvPr id="3" name="Content Placeholder 2">
            <a:extLst>
              <a:ext uri="{FF2B5EF4-FFF2-40B4-BE49-F238E27FC236}">
                <a16:creationId xmlns:a16="http://schemas.microsoft.com/office/drawing/2014/main" id="{D0141B08-8972-2C46-DA03-8E37CC6C2AA3}"/>
              </a:ext>
            </a:extLst>
          </p:cNvPr>
          <p:cNvSpPr>
            <a:spLocks noGrp="1"/>
          </p:cNvSpPr>
          <p:nvPr>
            <p:ph idx="1"/>
          </p:nvPr>
        </p:nvSpPr>
        <p:spPr>
          <a:xfrm>
            <a:off x="457200" y="5397500"/>
            <a:ext cx="3810000" cy="774700"/>
          </a:xfrm>
        </p:spPr>
        <p:txBody>
          <a:bodyPr>
            <a:normAutofit fontScale="85000" lnSpcReduction="10000"/>
          </a:bodyPr>
          <a:lstStyle/>
          <a:p>
            <a:pPr marL="0" indent="0">
              <a:buNone/>
            </a:pPr>
            <a:r>
              <a:rPr lang="en-US" sz="1800" dirty="0"/>
              <a:t>Employment support approach developed at Boston University (e.g., Danley &amp; Anthony, 1987; Rogers, et al., 2006)</a:t>
            </a:r>
          </a:p>
        </p:txBody>
      </p:sp>
      <p:graphicFrame>
        <p:nvGraphicFramePr>
          <p:cNvPr id="4" name="Diagram 3">
            <a:extLst>
              <a:ext uri="{FF2B5EF4-FFF2-40B4-BE49-F238E27FC236}">
                <a16:creationId xmlns:a16="http://schemas.microsoft.com/office/drawing/2014/main" id="{EEBCDAFA-51DF-EAB6-856B-C8833C5581F3}"/>
              </a:ext>
            </a:extLst>
          </p:cNvPr>
          <p:cNvGraphicFramePr/>
          <p:nvPr>
            <p:extLst>
              <p:ext uri="{D42A27DB-BD31-4B8C-83A1-F6EECF244321}">
                <p14:modId xmlns:p14="http://schemas.microsoft.com/office/powerpoint/2010/main" val="983746377"/>
              </p:ext>
            </p:extLst>
          </p:nvPr>
        </p:nvGraphicFramePr>
        <p:xfrm>
          <a:off x="-2895600" y="1208768"/>
          <a:ext cx="10287000" cy="4188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BB1EDAD-CB9B-711C-1A13-620E75B92741}"/>
              </a:ext>
            </a:extLst>
          </p:cNvPr>
          <p:cNvSpPr txBox="1"/>
          <p:nvPr/>
        </p:nvSpPr>
        <p:spPr>
          <a:xfrm>
            <a:off x="4114800" y="1208768"/>
            <a:ext cx="5029200" cy="497059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Support decision-making</a:t>
            </a:r>
          </a:p>
          <a:p>
            <a:pPr marL="800100" lvl="1" indent="-342900">
              <a:spcBef>
                <a:spcPts val="600"/>
              </a:spcBef>
              <a:buFont typeface="Arial" panose="020B0604020202020204" pitchFamily="34" charset="0"/>
              <a:buChar char="•"/>
            </a:pPr>
            <a:r>
              <a:rPr lang="en-US" sz="2000" dirty="0"/>
              <a:t>Factors Assoc. w/ Change, Goal Plan</a:t>
            </a:r>
          </a:p>
          <a:p>
            <a:pPr marL="285750" indent="-285750">
              <a:spcBef>
                <a:spcPts val="600"/>
              </a:spcBef>
              <a:buFont typeface="Arial" panose="020B0604020202020204" pitchFamily="34" charset="0"/>
              <a:buChar char="•"/>
            </a:pPr>
            <a:r>
              <a:rPr lang="en-US" sz="2400" dirty="0"/>
              <a:t>Connection/app. to work &amp; school</a:t>
            </a:r>
          </a:p>
          <a:p>
            <a:pPr marL="285750" indent="-285750">
              <a:spcBef>
                <a:spcPts val="600"/>
              </a:spcBef>
              <a:buFont typeface="Arial" panose="020B0604020202020204" pitchFamily="34" charset="0"/>
              <a:buChar char="•"/>
            </a:pPr>
            <a:r>
              <a:rPr lang="en-US" sz="2400" dirty="0"/>
              <a:t>Keep jobs &amp; schooling through:</a:t>
            </a:r>
          </a:p>
          <a:p>
            <a:pPr marL="742950" lvl="1" indent="-285750">
              <a:spcBef>
                <a:spcPts val="600"/>
              </a:spcBef>
              <a:buFont typeface="Arial" panose="020B0604020202020204" pitchFamily="34" charset="0"/>
              <a:buChar char="•"/>
            </a:pPr>
            <a:r>
              <a:rPr lang="en-US" sz="2000" dirty="0"/>
              <a:t>Skill development</a:t>
            </a:r>
          </a:p>
          <a:p>
            <a:pPr marL="742950" lvl="1" indent="-285750">
              <a:spcBef>
                <a:spcPts val="600"/>
              </a:spcBef>
              <a:buFont typeface="Arial" panose="020B0604020202020204" pitchFamily="34" charset="0"/>
              <a:buChar char="•"/>
            </a:pPr>
            <a:r>
              <a:rPr lang="en-US" sz="2000" dirty="0"/>
              <a:t>Resource </a:t>
            </a:r>
            <a:r>
              <a:rPr lang="en-US" sz="2000" dirty="0" err="1"/>
              <a:t>dev’t</a:t>
            </a:r>
            <a:r>
              <a:rPr lang="en-US" sz="2000" dirty="0"/>
              <a:t> &amp; coordination</a:t>
            </a:r>
          </a:p>
          <a:p>
            <a:pPr marL="742950" lvl="1" indent="-285750">
              <a:spcBef>
                <a:spcPts val="600"/>
              </a:spcBef>
              <a:buFont typeface="Arial" panose="020B0604020202020204" pitchFamily="34" charset="0"/>
              <a:buChar char="•"/>
            </a:pPr>
            <a:r>
              <a:rPr lang="en-US" sz="2000" dirty="0"/>
              <a:t>Accommodations &amp; Assistive Technology</a:t>
            </a:r>
          </a:p>
          <a:p>
            <a:pPr marL="285750" indent="-285750">
              <a:spcBef>
                <a:spcPts val="600"/>
              </a:spcBef>
              <a:buFont typeface="Arial" panose="020B0604020202020204" pitchFamily="34" charset="0"/>
              <a:buChar char="•"/>
            </a:pPr>
            <a:r>
              <a:rPr lang="en-US" sz="2400" dirty="0"/>
              <a:t>Support leaving environments to enhance earning capacity, human capital development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140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53C7-8414-4522-9629-25539C4DA773}"/>
              </a:ext>
            </a:extLst>
          </p:cNvPr>
          <p:cNvSpPr>
            <a:spLocks noGrp="1"/>
          </p:cNvSpPr>
          <p:nvPr>
            <p:ph type="title"/>
          </p:nvPr>
        </p:nvSpPr>
        <p:spPr>
          <a:xfrm>
            <a:off x="534817" y="422031"/>
            <a:ext cx="7618581" cy="1200394"/>
          </a:xfrm>
        </p:spPr>
        <p:txBody>
          <a:bodyPr>
            <a:normAutofit fontScale="90000"/>
          </a:bodyPr>
          <a:lstStyle/>
          <a:p>
            <a:r>
              <a:rPr lang="en-US" dirty="0">
                <a:solidFill>
                  <a:schemeClr val="accent1">
                    <a:lumMod val="75000"/>
                  </a:schemeClr>
                </a:solidFill>
              </a:rPr>
              <a:t>Rationale for Developing HYPE Model</a:t>
            </a:r>
          </a:p>
        </p:txBody>
      </p:sp>
      <p:sp>
        <p:nvSpPr>
          <p:cNvPr id="5" name="Slide Number Placeholder 4">
            <a:extLst>
              <a:ext uri="{FF2B5EF4-FFF2-40B4-BE49-F238E27FC236}">
                <a16:creationId xmlns:a16="http://schemas.microsoft.com/office/drawing/2014/main" id="{284318A3-1B4F-4E56-99EF-62B3876F7D5B}"/>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C4E011-E311-4DDD-9B88-3291AE2E7272}" type="datetimeFigureOut">
              <a:rPr lang="en-US" smtClean="0"/>
              <a:pPr/>
              <a:t>5/25/23</a:t>
            </a:fld>
            <a:endParaRPr lang="en-US" dirty="0"/>
          </a:p>
        </p:txBody>
      </p:sp>
      <p:graphicFrame>
        <p:nvGraphicFramePr>
          <p:cNvPr id="4" name="Content Placeholder 3">
            <a:extLst>
              <a:ext uri="{FF2B5EF4-FFF2-40B4-BE49-F238E27FC236}">
                <a16:creationId xmlns:a16="http://schemas.microsoft.com/office/drawing/2014/main" id="{18F90E0E-4684-4D58-BEFC-3567073A4DEB}"/>
              </a:ext>
            </a:extLst>
          </p:cNvPr>
          <p:cNvGraphicFramePr>
            <a:graphicFrameLocks noGrp="1"/>
          </p:cNvGraphicFramePr>
          <p:nvPr>
            <p:ph idx="1"/>
            <p:extLst>
              <p:ext uri="{D42A27DB-BD31-4B8C-83A1-F6EECF244321}">
                <p14:modId xmlns:p14="http://schemas.microsoft.com/office/powerpoint/2010/main" val="3785194410"/>
              </p:ext>
            </p:extLst>
          </p:nvPr>
        </p:nvGraphicFramePr>
        <p:xfrm>
          <a:off x="534817" y="1371600"/>
          <a:ext cx="8074365" cy="485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019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9BD374-A02A-3989-D382-0B8E5E71806A}"/>
              </a:ext>
            </a:extLst>
          </p:cNvPr>
          <p:cNvSpPr>
            <a:spLocks noGrp="1"/>
          </p:cNvSpPr>
          <p:nvPr>
            <p:ph type="title"/>
          </p:nvPr>
        </p:nvSpPr>
        <p:spPr/>
        <p:txBody>
          <a:bodyPr/>
          <a:lstStyle/>
          <a:p>
            <a:r>
              <a:rPr lang="en-US" dirty="0"/>
              <a:t>Prevention </a:t>
            </a:r>
            <a:br>
              <a:rPr lang="en-US" dirty="0"/>
            </a:br>
            <a:r>
              <a:rPr lang="en-US" dirty="0"/>
              <a:t>of Long-Term Disability</a:t>
            </a:r>
          </a:p>
        </p:txBody>
      </p:sp>
      <p:sp>
        <p:nvSpPr>
          <p:cNvPr id="7" name="Text Placeholder 6">
            <a:extLst>
              <a:ext uri="{FF2B5EF4-FFF2-40B4-BE49-F238E27FC236}">
                <a16:creationId xmlns:a16="http://schemas.microsoft.com/office/drawing/2014/main" id="{A9C2723C-7FCB-6280-BA6F-C209940BEC11}"/>
              </a:ext>
            </a:extLst>
          </p:cNvPr>
          <p:cNvSpPr>
            <a:spLocks noGrp="1"/>
          </p:cNvSpPr>
          <p:nvPr>
            <p:ph type="body" idx="1"/>
          </p:nvPr>
        </p:nvSpPr>
        <p:spPr/>
        <p:txBody>
          <a:bodyPr/>
          <a:lstStyle/>
          <a:p>
            <a:r>
              <a:rPr lang="en-US" dirty="0"/>
              <a:t>In young adults with severe mental health conditions</a:t>
            </a:r>
          </a:p>
        </p:txBody>
      </p:sp>
    </p:spTree>
    <p:extLst>
      <p:ext uri="{BB962C8B-B14F-4D97-AF65-F5344CB8AC3E}">
        <p14:creationId xmlns:p14="http://schemas.microsoft.com/office/powerpoint/2010/main" val="165695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261257" y="191029"/>
            <a:ext cx="8458200" cy="1364646"/>
          </a:xfrm>
        </p:spPr>
        <p:txBody>
          <a:bodyPr>
            <a:normAutofit/>
          </a:bodyPr>
          <a:lstStyle/>
          <a:p>
            <a:pPr eaLnBrk="1" hangingPunct="1">
              <a:defRPr/>
            </a:pPr>
            <a:r>
              <a:rPr lang="en-US" dirty="0">
                <a:solidFill>
                  <a:schemeClr val="accent1"/>
                </a:solidFill>
                <a:cs typeface="+mj-cs"/>
              </a:rPr>
              <a:t>HYPE Prepares YA’s for the </a:t>
            </a:r>
            <a:br>
              <a:rPr lang="en-US" dirty="0">
                <a:solidFill>
                  <a:schemeClr val="accent1"/>
                </a:solidFill>
                <a:cs typeface="+mj-cs"/>
              </a:rPr>
            </a:br>
            <a:r>
              <a:rPr lang="en-US" dirty="0">
                <a:solidFill>
                  <a:schemeClr val="accent1"/>
                </a:solidFill>
                <a:cs typeface="+mj-cs"/>
              </a:rPr>
              <a:t>Primary Labor Market</a:t>
            </a:r>
          </a:p>
        </p:txBody>
      </p:sp>
      <p:sp>
        <p:nvSpPr>
          <p:cNvPr id="92163" name="Rectangle 3"/>
          <p:cNvSpPr>
            <a:spLocks noGrp="1" noChangeArrowheads="1"/>
          </p:cNvSpPr>
          <p:nvPr>
            <p:ph sz="half" idx="1"/>
          </p:nvPr>
        </p:nvSpPr>
        <p:spPr>
          <a:xfrm>
            <a:off x="261258" y="2429742"/>
            <a:ext cx="4198177" cy="3039310"/>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defRPr/>
            </a:pPr>
            <a:r>
              <a:rPr lang="en-US" dirty="0">
                <a:solidFill>
                  <a:schemeClr val="tx1"/>
                </a:solidFill>
              </a:rPr>
              <a:t>Higher pay</a:t>
            </a:r>
          </a:p>
          <a:p>
            <a:pPr>
              <a:lnSpc>
                <a:spcPct val="90000"/>
              </a:lnSpc>
              <a:defRPr/>
            </a:pPr>
            <a:r>
              <a:rPr lang="en-US" dirty="0">
                <a:solidFill>
                  <a:schemeClr val="tx1"/>
                </a:solidFill>
              </a:rPr>
              <a:t>Benefits</a:t>
            </a:r>
          </a:p>
          <a:p>
            <a:pPr>
              <a:lnSpc>
                <a:spcPct val="90000"/>
              </a:lnSpc>
              <a:defRPr/>
            </a:pPr>
            <a:r>
              <a:rPr lang="en-US" dirty="0">
                <a:solidFill>
                  <a:schemeClr val="tx1"/>
                </a:solidFill>
              </a:rPr>
              <a:t>Flexibility</a:t>
            </a:r>
          </a:p>
          <a:p>
            <a:pPr>
              <a:lnSpc>
                <a:spcPct val="90000"/>
              </a:lnSpc>
              <a:defRPr/>
            </a:pPr>
            <a:r>
              <a:rPr lang="en-US" dirty="0">
                <a:solidFill>
                  <a:schemeClr val="tx1"/>
                </a:solidFill>
              </a:rPr>
              <a:t>Vacation time</a:t>
            </a:r>
          </a:p>
          <a:p>
            <a:pPr>
              <a:lnSpc>
                <a:spcPct val="90000"/>
              </a:lnSpc>
              <a:defRPr/>
            </a:pPr>
            <a:r>
              <a:rPr lang="en-US" dirty="0">
                <a:solidFill>
                  <a:schemeClr val="tx1"/>
                </a:solidFill>
              </a:rPr>
              <a:t>Sick time</a:t>
            </a:r>
          </a:p>
          <a:p>
            <a:pPr>
              <a:lnSpc>
                <a:spcPct val="90000"/>
              </a:lnSpc>
              <a:defRPr/>
            </a:pPr>
            <a:r>
              <a:rPr lang="en-US" dirty="0">
                <a:solidFill>
                  <a:schemeClr val="tx1"/>
                </a:solidFill>
              </a:rPr>
              <a:t>Career Mobility</a:t>
            </a:r>
          </a:p>
          <a:p>
            <a:pPr>
              <a:lnSpc>
                <a:spcPct val="90000"/>
              </a:lnSpc>
              <a:defRPr/>
            </a:pPr>
            <a:endParaRPr lang="en-US" dirty="0">
              <a:solidFill>
                <a:schemeClr val="tx1"/>
              </a:solidFill>
              <a:cs typeface="Garamond"/>
            </a:endParaRPr>
          </a:p>
        </p:txBody>
      </p:sp>
      <p:sp>
        <p:nvSpPr>
          <p:cNvPr id="92164" name="Rectangle 4"/>
          <p:cNvSpPr>
            <a:spLocks noGrp="1" noChangeArrowheads="1"/>
          </p:cNvSpPr>
          <p:nvPr>
            <p:ph sz="half" idx="2"/>
          </p:nvPr>
        </p:nvSpPr>
        <p:spPr>
          <a:xfrm>
            <a:off x="4629150" y="2429740"/>
            <a:ext cx="4090307" cy="3039311"/>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defRPr/>
            </a:pPr>
            <a:r>
              <a:rPr lang="en-US" dirty="0">
                <a:solidFill>
                  <a:schemeClr val="tx1"/>
                </a:solidFill>
                <a:cs typeface="Garamond"/>
              </a:rPr>
              <a:t>Entry level jobs</a:t>
            </a:r>
          </a:p>
          <a:p>
            <a:pPr>
              <a:lnSpc>
                <a:spcPct val="90000"/>
              </a:lnSpc>
              <a:defRPr/>
            </a:pPr>
            <a:r>
              <a:rPr lang="en-US" dirty="0">
                <a:solidFill>
                  <a:schemeClr val="tx1"/>
                </a:solidFill>
                <a:cs typeface="Garamond"/>
              </a:rPr>
              <a:t>Short job tenure</a:t>
            </a:r>
          </a:p>
          <a:p>
            <a:pPr>
              <a:lnSpc>
                <a:spcPct val="90000"/>
              </a:lnSpc>
              <a:defRPr/>
            </a:pPr>
            <a:r>
              <a:rPr lang="en-US" dirty="0">
                <a:solidFill>
                  <a:schemeClr val="tx1"/>
                </a:solidFill>
                <a:cs typeface="Garamond"/>
              </a:rPr>
              <a:t>Low pay</a:t>
            </a:r>
          </a:p>
          <a:p>
            <a:pPr>
              <a:lnSpc>
                <a:spcPct val="90000"/>
              </a:lnSpc>
              <a:defRPr/>
            </a:pPr>
            <a:r>
              <a:rPr lang="en-US" dirty="0">
                <a:solidFill>
                  <a:schemeClr val="tx1"/>
                </a:solidFill>
                <a:cs typeface="Garamond"/>
              </a:rPr>
              <a:t>No benefits</a:t>
            </a:r>
          </a:p>
          <a:p>
            <a:pPr>
              <a:lnSpc>
                <a:spcPct val="90000"/>
              </a:lnSpc>
              <a:defRPr/>
            </a:pPr>
            <a:r>
              <a:rPr lang="en-US" dirty="0">
                <a:solidFill>
                  <a:schemeClr val="tx1"/>
                </a:solidFill>
                <a:cs typeface="Garamond"/>
              </a:rPr>
              <a:t>No vacation time</a:t>
            </a:r>
          </a:p>
          <a:p>
            <a:pPr>
              <a:lnSpc>
                <a:spcPct val="90000"/>
              </a:lnSpc>
              <a:defRPr/>
            </a:pPr>
            <a:r>
              <a:rPr lang="en-US" dirty="0">
                <a:solidFill>
                  <a:schemeClr val="tx1"/>
                </a:solidFill>
                <a:cs typeface="Garamond"/>
              </a:rPr>
              <a:t>Typically little flexibility</a:t>
            </a:r>
            <a:endParaRPr lang="en-US" dirty="0">
              <a:solidFill>
                <a:schemeClr val="tx1"/>
              </a:solidFill>
            </a:endParaRPr>
          </a:p>
        </p:txBody>
      </p:sp>
      <p:sp>
        <p:nvSpPr>
          <p:cNvPr id="4" name="Text Placeholder 3">
            <a:extLst>
              <a:ext uri="{FF2B5EF4-FFF2-40B4-BE49-F238E27FC236}">
                <a16:creationId xmlns:a16="http://schemas.microsoft.com/office/drawing/2014/main" id="{42686B78-02F0-4E8B-B7FF-15D7240B8A47}"/>
              </a:ext>
            </a:extLst>
          </p:cNvPr>
          <p:cNvSpPr>
            <a:spLocks noGrp="1"/>
          </p:cNvSpPr>
          <p:nvPr>
            <p:ph type="body" idx="4294967295"/>
          </p:nvPr>
        </p:nvSpPr>
        <p:spPr>
          <a:xfrm>
            <a:off x="261258" y="1887578"/>
            <a:ext cx="4198177" cy="479822"/>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b="1" dirty="0"/>
              <a:t>Primary Labor Market</a:t>
            </a:r>
          </a:p>
        </p:txBody>
      </p:sp>
      <p:sp>
        <p:nvSpPr>
          <p:cNvPr id="5" name="Text Placeholder 4">
            <a:extLst>
              <a:ext uri="{FF2B5EF4-FFF2-40B4-BE49-F238E27FC236}">
                <a16:creationId xmlns:a16="http://schemas.microsoft.com/office/drawing/2014/main" id="{3C773C96-A863-43B6-BAFB-26EB803933BF}"/>
              </a:ext>
            </a:extLst>
          </p:cNvPr>
          <p:cNvSpPr>
            <a:spLocks noGrp="1"/>
          </p:cNvSpPr>
          <p:nvPr>
            <p:ph type="body" sz="quarter" idx="4294967295"/>
          </p:nvPr>
        </p:nvSpPr>
        <p:spPr>
          <a:xfrm>
            <a:off x="4629150" y="1896274"/>
            <a:ext cx="4090307" cy="479822"/>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b="1" dirty="0"/>
              <a:t>Secondary Labor Market</a:t>
            </a:r>
          </a:p>
          <a:p>
            <a:pPr marL="0" indent="0">
              <a:buNone/>
            </a:pPr>
            <a:endParaRPr lang="en-US" b="1" dirty="0"/>
          </a:p>
        </p:txBody>
      </p:sp>
      <p:sp>
        <p:nvSpPr>
          <p:cNvPr id="3" name="TextBox 2"/>
          <p:cNvSpPr txBox="1"/>
          <p:nvPr/>
        </p:nvSpPr>
        <p:spPr>
          <a:xfrm>
            <a:off x="261258" y="5480177"/>
            <a:ext cx="8458199"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x-none" sz="2000" b="1" dirty="0">
                <a:solidFill>
                  <a:schemeClr val="bg1"/>
                </a:solidFill>
              </a:rPr>
              <a:t>Tertiary labor markets </a:t>
            </a:r>
            <a:r>
              <a:rPr lang="en-US" altLang="x-none" sz="2000" dirty="0">
                <a:solidFill>
                  <a:schemeClr val="bg1"/>
                </a:solidFill>
              </a:rPr>
              <a:t>or “gig” economy offer flexibility, but lack the benefits of the primary market (aka **self-employment)</a:t>
            </a:r>
          </a:p>
        </p:txBody>
      </p:sp>
    </p:spTree>
    <p:extLst>
      <p:ext uri="{BB962C8B-B14F-4D97-AF65-F5344CB8AC3E}">
        <p14:creationId xmlns:p14="http://schemas.microsoft.com/office/powerpoint/2010/main" val="165012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Education">
            <a:extLst>
              <a:ext uri="{FF2B5EF4-FFF2-40B4-BE49-F238E27FC236}">
                <a16:creationId xmlns:a16="http://schemas.microsoft.com/office/drawing/2014/main" id="{FB891EBC-9E02-41D7-9E8F-B532D1B213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414909"/>
            <a:ext cx="9492109" cy="8272909"/>
          </a:xfrm>
          <a:prstGeom prst="rect">
            <a:avLst/>
          </a:prstGeom>
        </p:spPr>
      </p:pic>
      <p:sp>
        <p:nvSpPr>
          <p:cNvPr id="4" name="Title 1"/>
          <p:cNvSpPr txBox="1">
            <a:spLocks/>
          </p:cNvSpPr>
          <p:nvPr/>
        </p:nvSpPr>
        <p:spPr>
          <a:xfrm>
            <a:off x="533400" y="213329"/>
            <a:ext cx="7239000"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Clr>
                <a:schemeClr val="accent3">
                  <a:lumMod val="75000"/>
                </a:schemeClr>
              </a:buClr>
              <a:buNone/>
            </a:pPr>
            <a:r>
              <a:rPr lang="en-US" sz="3600" b="1" dirty="0">
                <a:solidFill>
                  <a:schemeClr val="accent1"/>
                </a:solidFill>
              </a:rPr>
              <a:t>HYPE: Not your typical supported employment service!</a:t>
            </a:r>
            <a:r>
              <a:rPr lang="en-US" sz="3600" dirty="0">
                <a:solidFill>
                  <a:schemeClr val="accent1"/>
                </a:solidFill>
              </a:rPr>
              <a:t> </a:t>
            </a:r>
          </a:p>
        </p:txBody>
      </p:sp>
      <p:sp>
        <p:nvSpPr>
          <p:cNvPr id="5" name="Content Placeholder 2"/>
          <p:cNvSpPr txBox="1">
            <a:spLocks/>
          </p:cNvSpPr>
          <p:nvPr/>
        </p:nvSpPr>
        <p:spPr>
          <a:xfrm>
            <a:off x="533400" y="1295400"/>
            <a:ext cx="8077200" cy="4876800"/>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lumMod val="75000"/>
                </a:schemeClr>
              </a:buClr>
            </a:pPr>
            <a:r>
              <a:rPr lang="en-US" sz="2600" dirty="0">
                <a:solidFill>
                  <a:srgbClr val="000000"/>
                </a:solidFill>
              </a:rPr>
              <a:t>Emphasis on career development – and the fluid movement from work </a:t>
            </a:r>
            <a:r>
              <a:rPr lang="en-US" sz="2600" dirty="0">
                <a:solidFill>
                  <a:srgbClr val="000000"/>
                </a:solidFill>
                <a:sym typeface="Wingdings" panose="05000000000000000000" pitchFamily="2" charset="2"/>
              </a:rPr>
              <a:t> school</a:t>
            </a:r>
            <a:endParaRPr lang="en-US" sz="2600" dirty="0">
              <a:solidFill>
                <a:srgbClr val="000000"/>
              </a:solidFill>
            </a:endParaRPr>
          </a:p>
          <a:p>
            <a:pPr>
              <a:buClr>
                <a:schemeClr val="accent3">
                  <a:lumMod val="75000"/>
                </a:schemeClr>
              </a:buClr>
            </a:pPr>
            <a:r>
              <a:rPr lang="en-US" sz="2600" dirty="0">
                <a:solidFill>
                  <a:srgbClr val="000000"/>
                </a:solidFill>
              </a:rPr>
              <a:t>Support higher education pursuits as early as possible.</a:t>
            </a:r>
          </a:p>
          <a:p>
            <a:pPr lvl="1">
              <a:buClr>
                <a:schemeClr val="accent3">
                  <a:lumMod val="75000"/>
                </a:schemeClr>
              </a:buClr>
            </a:pPr>
            <a:r>
              <a:rPr lang="en-US" sz="2600" dirty="0">
                <a:solidFill>
                  <a:srgbClr val="000000"/>
                </a:solidFill>
              </a:rPr>
              <a:t>Education may become the </a:t>
            </a:r>
            <a:r>
              <a:rPr lang="en-US" sz="2600" u="sng" dirty="0">
                <a:solidFill>
                  <a:srgbClr val="000000"/>
                </a:solidFill>
              </a:rPr>
              <a:t>primary</a:t>
            </a:r>
            <a:r>
              <a:rPr lang="en-US" sz="2600" dirty="0">
                <a:solidFill>
                  <a:srgbClr val="000000"/>
                </a:solidFill>
              </a:rPr>
              <a:t> vocational pursuit as compared to rapid job pursuit.</a:t>
            </a:r>
          </a:p>
          <a:p>
            <a:pPr>
              <a:buClr>
                <a:schemeClr val="accent3">
                  <a:lumMod val="75000"/>
                </a:schemeClr>
              </a:buClr>
            </a:pPr>
            <a:r>
              <a:rPr lang="en-US" sz="2600" dirty="0">
                <a:solidFill>
                  <a:srgbClr val="000000"/>
                </a:solidFill>
              </a:rPr>
              <a:t>Education is a meaningful and often long process. It is the mechanism by which a person is able to:</a:t>
            </a:r>
          </a:p>
          <a:p>
            <a:pPr lvl="1">
              <a:buClr>
                <a:schemeClr val="accent3">
                  <a:lumMod val="75000"/>
                </a:schemeClr>
              </a:buClr>
            </a:pPr>
            <a:r>
              <a:rPr lang="en-US" sz="2600" dirty="0">
                <a:solidFill>
                  <a:srgbClr val="000000"/>
                </a:solidFill>
              </a:rPr>
              <a:t>secure the position they want; </a:t>
            </a:r>
          </a:p>
          <a:p>
            <a:pPr lvl="1">
              <a:buClr>
                <a:schemeClr val="accent3">
                  <a:lumMod val="75000"/>
                </a:schemeClr>
              </a:buClr>
            </a:pPr>
            <a:r>
              <a:rPr lang="en-US" sz="2600" dirty="0">
                <a:solidFill>
                  <a:srgbClr val="000000"/>
                </a:solidFill>
              </a:rPr>
              <a:t>in a field they have chosen; and </a:t>
            </a:r>
          </a:p>
          <a:p>
            <a:pPr lvl="1">
              <a:buClr>
                <a:schemeClr val="accent3">
                  <a:lumMod val="75000"/>
                </a:schemeClr>
              </a:buClr>
            </a:pPr>
            <a:r>
              <a:rPr lang="en-US" sz="2600" dirty="0">
                <a:solidFill>
                  <a:srgbClr val="000000"/>
                </a:solidFill>
              </a:rPr>
              <a:t>with a salary that can support an adult lifestyle.</a:t>
            </a:r>
          </a:p>
          <a:p>
            <a:pPr marL="171450" lvl="1" indent="0">
              <a:buClr>
                <a:schemeClr val="accent3">
                  <a:lumMod val="75000"/>
                </a:schemeClr>
              </a:buClr>
              <a:buNone/>
            </a:pPr>
            <a:r>
              <a:rPr lang="en-US" sz="1000" dirty="0">
                <a:solidFill>
                  <a:srgbClr val="000000"/>
                </a:solidFill>
              </a:rPr>
              <a:t>				(Mullen et al., in preparation)</a:t>
            </a:r>
          </a:p>
        </p:txBody>
      </p:sp>
    </p:spTree>
    <p:extLst>
      <p:ext uri="{BB962C8B-B14F-4D97-AF65-F5344CB8AC3E}">
        <p14:creationId xmlns:p14="http://schemas.microsoft.com/office/powerpoint/2010/main" val="345431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D83-7960-42B7-9EF5-33A5A493E13D}"/>
              </a:ext>
            </a:extLst>
          </p:cNvPr>
          <p:cNvSpPr>
            <a:spLocks noGrp="1"/>
          </p:cNvSpPr>
          <p:nvPr>
            <p:ph type="title"/>
          </p:nvPr>
        </p:nvSpPr>
        <p:spPr>
          <a:xfrm>
            <a:off x="457200" y="228600"/>
            <a:ext cx="8124218" cy="1043668"/>
          </a:xfrm>
        </p:spPr>
        <p:txBody>
          <a:bodyPr anchor="ctr">
            <a:normAutofit/>
          </a:bodyPr>
          <a:lstStyle/>
          <a:p>
            <a:r>
              <a:rPr lang="en-US" dirty="0"/>
              <a:t>Education Pays (BLS)</a:t>
            </a:r>
          </a:p>
        </p:txBody>
      </p:sp>
      <p:pic>
        <p:nvPicPr>
          <p:cNvPr id="16" name="Picture Placeholder 15" descr="A picture containing text, screenshot, font, number&#10;&#10;Description automatically generated">
            <a:extLst>
              <a:ext uri="{FF2B5EF4-FFF2-40B4-BE49-F238E27FC236}">
                <a16:creationId xmlns:a16="http://schemas.microsoft.com/office/drawing/2014/main" id="{8F9085BC-5099-98D5-61AA-13B6ED97C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346" y="1424512"/>
            <a:ext cx="9704692" cy="5458888"/>
          </a:xfrm>
          <a:noFill/>
        </p:spPr>
      </p:pic>
    </p:spTree>
    <p:extLst>
      <p:ext uri="{BB962C8B-B14F-4D97-AF65-F5344CB8AC3E}">
        <p14:creationId xmlns:p14="http://schemas.microsoft.com/office/powerpoint/2010/main" val="246166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ea typeface="ヒラギノ角ゴ Pro W3" charset="-128"/>
              </a:rPr>
              <a:t>Compare it to 2010</a:t>
            </a:r>
          </a:p>
        </p:txBody>
      </p:sp>
      <p:pic>
        <p:nvPicPr>
          <p:cNvPr id="18436" name="Content Placeholder 7" descr="ep_chart_001.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73" y="1272268"/>
            <a:ext cx="9790546" cy="4895273"/>
          </a:xfrm>
        </p:spPr>
      </p:pic>
    </p:spTree>
    <p:extLst>
      <p:ext uri="{BB962C8B-B14F-4D97-AF65-F5344CB8AC3E}">
        <p14:creationId xmlns:p14="http://schemas.microsoft.com/office/powerpoint/2010/main" val="189108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5D47-018B-0A80-6002-ACEF273B8EB8}"/>
              </a:ext>
            </a:extLst>
          </p:cNvPr>
          <p:cNvSpPr>
            <a:spLocks noGrp="1"/>
          </p:cNvSpPr>
          <p:nvPr>
            <p:ph type="title"/>
          </p:nvPr>
        </p:nvSpPr>
        <p:spPr>
          <a:xfrm>
            <a:off x="457200" y="228600"/>
            <a:ext cx="7924800" cy="1043668"/>
          </a:xfrm>
        </p:spPr>
        <p:txBody>
          <a:bodyPr anchor="b">
            <a:noAutofit/>
          </a:bodyPr>
          <a:lstStyle/>
          <a:p>
            <a:r>
              <a:rPr lang="en-US" sz="3200" dirty="0"/>
              <a:t>Barriers for Young Adult College Students </a:t>
            </a:r>
            <a:br>
              <a:rPr lang="en-US" sz="2800" dirty="0"/>
            </a:br>
            <a:r>
              <a:rPr lang="en-US" sz="2000" dirty="0">
                <a:solidFill>
                  <a:schemeClr val="tx1"/>
                </a:solidFill>
              </a:rPr>
              <a:t>e.g., YA College students have the highest</a:t>
            </a:r>
            <a:r>
              <a:rPr lang="en-US" sz="2000" b="1" dirty="0">
                <a:solidFill>
                  <a:schemeClr val="tx1"/>
                </a:solidFill>
              </a:rPr>
              <a:t> </a:t>
            </a:r>
            <a:r>
              <a:rPr lang="en-US" sz="2000" dirty="0">
                <a:solidFill>
                  <a:schemeClr val="tx1"/>
                </a:solidFill>
              </a:rPr>
              <a:t>rate of attrition: </a:t>
            </a:r>
            <a:br>
              <a:rPr lang="en-US" sz="2000" dirty="0">
                <a:solidFill>
                  <a:schemeClr val="tx1"/>
                </a:solidFill>
              </a:rPr>
            </a:br>
            <a:r>
              <a:rPr lang="en-US" sz="2000" dirty="0">
                <a:solidFill>
                  <a:schemeClr val="tx1"/>
                </a:solidFill>
              </a:rPr>
              <a:t>Estimated dropout rate of 86%. </a:t>
            </a:r>
            <a:endParaRPr lang="en-US" sz="2800" dirty="0">
              <a:solidFill>
                <a:schemeClr val="tx1"/>
              </a:solidFill>
            </a:endParaRPr>
          </a:p>
        </p:txBody>
      </p:sp>
      <p:graphicFrame>
        <p:nvGraphicFramePr>
          <p:cNvPr id="5" name="Content Placeholder 2">
            <a:extLst>
              <a:ext uri="{FF2B5EF4-FFF2-40B4-BE49-F238E27FC236}">
                <a16:creationId xmlns:a16="http://schemas.microsoft.com/office/drawing/2014/main" id="{FFDDFEC1-04C2-82F4-58CA-058BE5094D0A}"/>
              </a:ext>
            </a:extLst>
          </p:cNvPr>
          <p:cNvGraphicFramePr>
            <a:graphicFrameLocks noGrp="1"/>
          </p:cNvGraphicFramePr>
          <p:nvPr>
            <p:ph idx="1"/>
          </p:nvPr>
        </p:nvGraphicFramePr>
        <p:xfrm>
          <a:off x="457200" y="1371600"/>
          <a:ext cx="812482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3">
            <a:extLst>
              <a:ext uri="{FF2B5EF4-FFF2-40B4-BE49-F238E27FC236}">
                <a16:creationId xmlns:a16="http://schemas.microsoft.com/office/drawing/2014/main" id="{F1EA4D47-F4AA-37AE-F108-F72E67C98BAC}"/>
              </a:ext>
            </a:extLst>
          </p:cNvPr>
          <p:cNvSpPr>
            <a:spLocks noGrp="1"/>
          </p:cNvSpPr>
          <p:nvPr>
            <p:ph type="body" sz="half" idx="4294967295"/>
          </p:nvPr>
        </p:nvSpPr>
        <p:spPr>
          <a:xfrm>
            <a:off x="152400" y="4343400"/>
            <a:ext cx="1845733" cy="1828800"/>
          </a:xfrm>
        </p:spPr>
        <p:txBody>
          <a:bodyPr>
            <a:normAutofit lnSpcReduction="10000"/>
          </a:bodyPr>
          <a:lstStyle/>
          <a:p>
            <a:pPr marL="0" indent="0">
              <a:buNone/>
            </a:pPr>
            <a:r>
              <a:rPr lang="en-US" sz="1400" dirty="0"/>
              <a:t>Mullen et al., 2017; </a:t>
            </a:r>
            <a:r>
              <a:rPr lang="en-US" sz="1400" dirty="0" err="1"/>
              <a:t>Markoulakis</a:t>
            </a:r>
            <a:r>
              <a:rPr lang="en-US" sz="1400" dirty="0"/>
              <a:t> &amp; </a:t>
            </a:r>
            <a:r>
              <a:rPr lang="en-US" sz="1400" dirty="0" err="1"/>
              <a:t>Kirsh</a:t>
            </a:r>
            <a:r>
              <a:rPr lang="en-US" sz="1400" dirty="0"/>
              <a:t>, 2013; Collins &amp; Mowbray, 2005; Mowbray et al., 2001; </a:t>
            </a:r>
            <a:r>
              <a:rPr lang="en-US" sz="1400" dirty="0" err="1"/>
              <a:t>Manthey</a:t>
            </a:r>
            <a:r>
              <a:rPr lang="en-US" sz="1400" dirty="0"/>
              <a:t>, et al., 2015; Kessler, et al., 1995; </a:t>
            </a:r>
            <a:r>
              <a:rPr lang="en-US" sz="1400" dirty="0" err="1"/>
              <a:t>Salzer</a:t>
            </a:r>
            <a:r>
              <a:rPr lang="en-US" sz="1400" dirty="0"/>
              <a:t>, et al., 2008</a:t>
            </a:r>
          </a:p>
          <a:p>
            <a:endParaRPr lang="en-US" dirty="0"/>
          </a:p>
        </p:txBody>
      </p:sp>
    </p:spTree>
    <p:extLst>
      <p:ext uri="{BB962C8B-B14F-4D97-AF65-F5344CB8AC3E}">
        <p14:creationId xmlns:p14="http://schemas.microsoft.com/office/powerpoint/2010/main" val="227600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A320-1000-4809-A1F6-67280D646B8E}"/>
              </a:ext>
            </a:extLst>
          </p:cNvPr>
          <p:cNvSpPr>
            <a:spLocks noGrp="1"/>
          </p:cNvSpPr>
          <p:nvPr>
            <p:ph type="title"/>
          </p:nvPr>
        </p:nvSpPr>
        <p:spPr>
          <a:xfrm>
            <a:off x="340360" y="361949"/>
            <a:ext cx="3361240" cy="1485900"/>
          </a:xfrm>
        </p:spPr>
        <p:txBody>
          <a:bodyPr anchor="t">
            <a:normAutofit/>
          </a:bodyPr>
          <a:lstStyle/>
          <a:p>
            <a:r>
              <a:rPr lang="en-US" dirty="0"/>
              <a:t>HYPE Focus</a:t>
            </a:r>
          </a:p>
        </p:txBody>
      </p:sp>
      <p:pic>
        <p:nvPicPr>
          <p:cNvPr id="6" name="Content Placeholder 5">
            <a:extLst>
              <a:ext uri="{FF2B5EF4-FFF2-40B4-BE49-F238E27FC236}">
                <a16:creationId xmlns:a16="http://schemas.microsoft.com/office/drawing/2014/main" id="{26AC1CAA-8468-43C7-B921-69A84D03B57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764" r="21379"/>
          <a:stretch/>
        </p:blipFill>
        <p:spPr>
          <a:xfrm>
            <a:off x="365760" y="1847849"/>
            <a:ext cx="2945476" cy="3162301"/>
          </a:xfrm>
          <a:noFill/>
        </p:spPr>
      </p:pic>
      <p:sp>
        <p:nvSpPr>
          <p:cNvPr id="3" name="Content Placeholder 2">
            <a:extLst>
              <a:ext uri="{FF2B5EF4-FFF2-40B4-BE49-F238E27FC236}">
                <a16:creationId xmlns:a16="http://schemas.microsoft.com/office/drawing/2014/main" id="{79CCAFA3-2D93-49B0-B452-7B38C28F6DEB}"/>
              </a:ext>
            </a:extLst>
          </p:cNvPr>
          <p:cNvSpPr>
            <a:spLocks noGrp="1"/>
          </p:cNvSpPr>
          <p:nvPr>
            <p:ph sz="half" idx="2"/>
          </p:nvPr>
        </p:nvSpPr>
        <p:spPr>
          <a:xfrm>
            <a:off x="3581400" y="1066800"/>
            <a:ext cx="5029200" cy="5181600"/>
          </a:xfrm>
        </p:spPr>
        <p:txBody>
          <a:bodyPr>
            <a:normAutofit/>
          </a:bodyPr>
          <a:lstStyle/>
          <a:p>
            <a:pPr marL="0" indent="0">
              <a:buNone/>
            </a:pPr>
            <a:r>
              <a:rPr lang="en-US" sz="2400" dirty="0"/>
              <a:t>Focuses on maintaining young adult, student and/or worker identity</a:t>
            </a:r>
          </a:p>
          <a:p>
            <a:pPr marL="0" indent="0">
              <a:buNone/>
            </a:pPr>
            <a:endParaRPr lang="en-US" sz="1100" dirty="0"/>
          </a:p>
          <a:p>
            <a:pPr marL="0" indent="0">
              <a:buNone/>
            </a:pPr>
            <a:r>
              <a:rPr lang="en-US" sz="2400" dirty="0"/>
              <a:t>Actively works against the development of a </a:t>
            </a:r>
            <a:r>
              <a:rPr lang="en-US" sz="2400" i="1" dirty="0"/>
              <a:t>disability identity </a:t>
            </a:r>
          </a:p>
          <a:p>
            <a:pPr lvl="1"/>
            <a:r>
              <a:rPr lang="en-US" sz="2400" dirty="0"/>
              <a:t>Aims to </a:t>
            </a:r>
            <a:r>
              <a:rPr lang="en-US" sz="2400" i="1" dirty="0"/>
              <a:t>prevent</a:t>
            </a:r>
            <a:r>
              <a:rPr lang="en-US" sz="2400" dirty="0"/>
              <a:t> the application to/ enrollment in disability benefits</a:t>
            </a:r>
          </a:p>
          <a:p>
            <a:pPr marL="298323" lvl="1" indent="0">
              <a:buNone/>
            </a:pPr>
            <a:endParaRPr lang="en-US" sz="1100" dirty="0"/>
          </a:p>
          <a:p>
            <a:pPr marL="0" indent="0">
              <a:buNone/>
            </a:pPr>
            <a:r>
              <a:rPr lang="en-US" sz="2400" dirty="0"/>
              <a:t>Develops skills and mindset to </a:t>
            </a:r>
            <a:r>
              <a:rPr lang="en-US" sz="2400" i="1" dirty="0"/>
              <a:t>persist </a:t>
            </a:r>
            <a:r>
              <a:rPr lang="en-US" sz="2400" dirty="0"/>
              <a:t>in school and work</a:t>
            </a:r>
            <a:endParaRPr lang="en-US" sz="2400" i="1" dirty="0"/>
          </a:p>
          <a:p>
            <a:pPr lvl="1"/>
            <a:r>
              <a:rPr lang="en-US" sz="2400" dirty="0"/>
              <a:t>Highly specialized support + executive functioning skill development</a:t>
            </a:r>
          </a:p>
        </p:txBody>
      </p:sp>
      <p:sp>
        <p:nvSpPr>
          <p:cNvPr id="4" name="Slide Number Placeholder 3" hidden="1">
            <a:extLst>
              <a:ext uri="{FF2B5EF4-FFF2-40B4-BE49-F238E27FC236}">
                <a16:creationId xmlns:a16="http://schemas.microsoft.com/office/drawing/2014/main" id="{6371281A-365F-4C33-A6B6-3E98F9E39088}"/>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FC4E011-E311-4DDD-9B88-3291AE2E7272}" type="datetimeFigureOut">
              <a:rPr lang="en-US" smtClean="0"/>
              <a:pPr>
                <a:spcAft>
                  <a:spcPts val="600"/>
                </a:spcAft>
              </a:pPr>
              <a:t>5/25/23</a:t>
            </a:fld>
            <a:endParaRPr lang="en-US"/>
          </a:p>
        </p:txBody>
      </p:sp>
    </p:spTree>
    <p:extLst>
      <p:ext uri="{BB962C8B-B14F-4D97-AF65-F5344CB8AC3E}">
        <p14:creationId xmlns:p14="http://schemas.microsoft.com/office/powerpoint/2010/main" val="291173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186C82-204C-3719-C31F-F14BFDFC254A}"/>
              </a:ext>
            </a:extLst>
          </p:cNvPr>
          <p:cNvSpPr>
            <a:spLocks noGrp="1"/>
          </p:cNvSpPr>
          <p:nvPr>
            <p:ph type="title"/>
          </p:nvPr>
        </p:nvSpPr>
        <p:spPr/>
        <p:txBody>
          <a:bodyPr/>
          <a:lstStyle/>
          <a:p>
            <a:r>
              <a:rPr lang="en-US" dirty="0"/>
              <a:t>A Specified Model</a:t>
            </a:r>
          </a:p>
        </p:txBody>
      </p:sp>
      <p:sp>
        <p:nvSpPr>
          <p:cNvPr id="6" name="Text Placeholder 5">
            <a:extLst>
              <a:ext uri="{FF2B5EF4-FFF2-40B4-BE49-F238E27FC236}">
                <a16:creationId xmlns:a16="http://schemas.microsoft.com/office/drawing/2014/main" id="{5E4D1FB4-1A0E-F94F-E8A7-5CF8D9B54A07}"/>
              </a:ext>
            </a:extLst>
          </p:cNvPr>
          <p:cNvSpPr>
            <a:spLocks noGrp="1"/>
          </p:cNvSpPr>
          <p:nvPr>
            <p:ph type="body" idx="1"/>
          </p:nvPr>
        </p:nvSpPr>
        <p:spPr/>
        <p:txBody>
          <a:bodyPr/>
          <a:lstStyle/>
          <a:p>
            <a:r>
              <a:rPr lang="en-US" dirty="0"/>
              <a:t>What providers actually </a:t>
            </a:r>
            <a:r>
              <a:rPr lang="en-US" u="sng" dirty="0"/>
              <a:t>do</a:t>
            </a:r>
            <a:r>
              <a:rPr lang="en-US" dirty="0"/>
              <a:t> in HYPE</a:t>
            </a:r>
          </a:p>
        </p:txBody>
      </p:sp>
    </p:spTree>
    <p:extLst>
      <p:ext uri="{BB962C8B-B14F-4D97-AF65-F5344CB8AC3E}">
        <p14:creationId xmlns:p14="http://schemas.microsoft.com/office/powerpoint/2010/main" val="180225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628650" y="400568"/>
            <a:ext cx="7886700" cy="623899"/>
          </a:xfrm>
        </p:spPr>
        <p:txBody>
          <a:bodyPr>
            <a:normAutofit/>
          </a:bodyPr>
          <a:lstStyle/>
          <a:p>
            <a:br>
              <a:rPr lang="en-US" sz="1400" dirty="0"/>
            </a:br>
            <a:r>
              <a:rPr lang="en-US" sz="1400"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628650" y="1024467"/>
            <a:ext cx="7886700" cy="3252172"/>
          </a:xfrm>
          <a:prstGeom prst="rect">
            <a:avLst/>
          </a:prstGeom>
          <a:noFill/>
        </p:spPr>
        <p:txBody>
          <a:bodyPr wrap="square" rtlCol="0">
            <a:spAutoFit/>
          </a:bodyPr>
          <a:lstStyle/>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Presented in 2022 by the Mental Health Technology Transfer Center (MHTTC) Network.</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defTabSz="457200">
              <a:lnSpc>
                <a:spcPct val="100000"/>
              </a:lnSpc>
              <a:spcBef>
                <a:spcPts val="0"/>
              </a:spcBef>
              <a:buNone/>
              <a:defRPr/>
            </a:pPr>
            <a:r>
              <a:rPr lang="en-US" sz="1000" kern="1200" dirty="0">
                <a:solidFill>
                  <a:schemeClr val="tx1"/>
                </a:solidFill>
                <a:effectLst/>
                <a:latin typeface="Arial" panose="020B0604020202020204" pitchFamily="34" charset="0"/>
                <a:ea typeface="+mn-ea"/>
                <a:cs typeface="Arial" panose="020B0604020202020204" pitchFamily="34" charset="0"/>
              </a:rPr>
              <a:t>This presentation was prepared for the </a:t>
            </a:r>
            <a:r>
              <a:rPr lang="en-US" sz="1000" dirty="0"/>
              <a:t>New England </a:t>
            </a:r>
            <a:r>
              <a:rPr lang="en-US" sz="1000" kern="1200" dirty="0">
                <a:solidFill>
                  <a:schemeClr val="tx1"/>
                </a:solidFill>
                <a:effectLst/>
                <a:latin typeface="Arial" panose="020B0604020202020204" pitchFamily="34" charset="0"/>
                <a:ea typeface="+mn-ea"/>
                <a:cs typeface="Arial" panose="020B0604020202020204" pitchFamily="34" charset="0"/>
              </a:rPr>
              <a:t>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000" kern="1200" dirty="0">
                <a:solidFill>
                  <a:schemeClr val="tx1"/>
                </a:solidFill>
                <a:effectLst/>
                <a:latin typeface="+mn-lt"/>
                <a:ea typeface="+mn-ea"/>
                <a:cs typeface="+mn-cs"/>
              </a:rPr>
              <a:t>New England MHTTC.  </a:t>
            </a:r>
            <a:r>
              <a:rPr lang="en-US" sz="1000" kern="1200" dirty="0">
                <a:solidFill>
                  <a:schemeClr val="tx1"/>
                </a:solidFill>
                <a:effectLst/>
                <a:latin typeface="Arial" panose="020B0604020202020204" pitchFamily="34" charset="0"/>
                <a:ea typeface="+mn-ea"/>
                <a:cs typeface="Arial" panose="020B0604020202020204" pitchFamily="34" charset="0"/>
              </a:rPr>
              <a:t>For more information on obtaining copies of this publication, </a:t>
            </a:r>
            <a:r>
              <a:rPr lang="en-US" sz="1000" dirty="0"/>
              <a:t>email us at </a:t>
            </a:r>
            <a:r>
              <a:rPr lang="en-US" sz="1000" dirty="0">
                <a:hlinkClick r:id="rId3"/>
              </a:rPr>
              <a:t>newengland@mhttcnetwork.org</a:t>
            </a:r>
            <a:r>
              <a:rPr lang="en-US" sz="1000" dirty="0"/>
              <a:t>. </a:t>
            </a:r>
            <a:br>
              <a:rPr lang="en-US" sz="1000" kern="1200" dirty="0">
                <a:solidFill>
                  <a:schemeClr val="tx1"/>
                </a:solidFill>
                <a:effectLst/>
                <a:latin typeface="Arial" panose="020B0604020202020204" pitchFamily="34" charset="0"/>
                <a:ea typeface="+mn-ea"/>
                <a:cs typeface="Arial" panose="020B0604020202020204" pitchFamily="34" charset="0"/>
              </a:rPr>
            </a:b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At the time of this publication, Miriam E. Delphin-</a:t>
            </a:r>
            <a:r>
              <a:rPr lang="en-US" sz="1000" kern="1200" dirty="0" err="1">
                <a:solidFill>
                  <a:schemeClr val="tx1"/>
                </a:solidFill>
                <a:effectLst/>
                <a:latin typeface="Arial" panose="020B0604020202020204" pitchFamily="34" charset="0"/>
                <a:ea typeface="+mn-ea"/>
                <a:cs typeface="Arial" panose="020B0604020202020204" pitchFamily="34" charset="0"/>
              </a:rPr>
              <a:t>Rittmon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Ph.D</a:t>
            </a:r>
            <a:r>
              <a:rPr lang="en-US" sz="1000" kern="1200" dirty="0">
                <a:solidFill>
                  <a:schemeClr val="tx1"/>
                </a:solidFill>
                <a:effectLst/>
                <a:latin typeface="Arial" panose="020B0604020202020204" pitchFamily="34" charset="0"/>
                <a:ea typeface="+mn-ea"/>
                <a:cs typeface="Arial" panose="020B0604020202020204" pitchFamily="34" charset="0"/>
              </a:rPr>
              <a:t>, served as Assistant Secretary for Mental Health and Substance Use in the U.S. Department of Health and Human Services and the Administrator of the Substance Abuse and Mental Health Services Administration.</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This work is supported by grants </a:t>
            </a:r>
            <a:r>
              <a:rPr lang="en-US" sz="1000" dirty="0">
                <a:solidFill>
                  <a:srgbClr val="CC4927"/>
                </a:solidFill>
              </a:rPr>
              <a:t>#1H79SM081775</a:t>
            </a:r>
            <a:r>
              <a:rPr lang="en-US" sz="1000" dirty="0"/>
              <a:t> </a:t>
            </a:r>
            <a:r>
              <a:rPr lang="en-US" sz="1000" kern="1200" dirty="0">
                <a:solidFill>
                  <a:schemeClr val="tx1"/>
                </a:solidFill>
                <a:effectLst/>
                <a:latin typeface="Arial" panose="020B0604020202020204" pitchFamily="34" charset="0"/>
                <a:ea typeface="+mn-ea"/>
                <a:cs typeface="Arial" panose="020B0604020202020204" pitchFamily="34" charset="0"/>
              </a:rPr>
              <a:t>from the Department of Health and Human Services, Substance Abuse and Mental Health Services Administration.</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95" y="718921"/>
            <a:ext cx="7401217" cy="534354"/>
          </a:xfrm>
        </p:spPr>
        <p:txBody>
          <a:bodyPr>
            <a:normAutofit fontScale="90000"/>
          </a:bodyPr>
          <a:lstStyle/>
          <a:p>
            <a:r>
              <a:rPr lang="en-US" dirty="0"/>
              <a:t>HYPE’s Approach to Service Planning in Community Mental Health </a:t>
            </a:r>
          </a:p>
        </p:txBody>
      </p:sp>
      <p:cxnSp>
        <p:nvCxnSpPr>
          <p:cNvPr id="6" name="Straight Arrow Connector 5"/>
          <p:cNvCxnSpPr/>
          <p:nvPr/>
        </p:nvCxnSpPr>
        <p:spPr>
          <a:xfrm>
            <a:off x="7562850" y="7163753"/>
            <a:ext cx="0" cy="185261"/>
          </a:xfrm>
          <a:prstGeom prst="straightConnector1">
            <a:avLst/>
          </a:prstGeom>
          <a:ln w="25400">
            <a:round/>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7677150" y="7278053"/>
            <a:ext cx="0" cy="185261"/>
          </a:xfrm>
          <a:prstGeom prst="straightConnector1">
            <a:avLst/>
          </a:prstGeom>
          <a:ln w="25400">
            <a:round/>
            <a:tailEnd type="triangle"/>
          </a:ln>
        </p:spPr>
        <p:style>
          <a:lnRef idx="3">
            <a:schemeClr val="accent1"/>
          </a:lnRef>
          <a:fillRef idx="0">
            <a:schemeClr val="accent1"/>
          </a:fillRef>
          <a:effectRef idx="2">
            <a:schemeClr val="accent1"/>
          </a:effectRef>
          <a:fontRef idx="minor">
            <a:schemeClr val="tx1"/>
          </a:fontRef>
        </p:style>
      </p:cxn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76" y="1752600"/>
            <a:ext cx="9193476" cy="4495800"/>
          </a:xfrm>
        </p:spPr>
      </p:pic>
    </p:spTree>
    <p:extLst>
      <p:ext uri="{BB962C8B-B14F-4D97-AF65-F5344CB8AC3E}">
        <p14:creationId xmlns:p14="http://schemas.microsoft.com/office/powerpoint/2010/main" val="415130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863942" y="5433090"/>
            <a:ext cx="7822858" cy="662910"/>
          </a:xfrm>
          <a:prstGeom prst="trapezoid">
            <a:avLst>
              <a:gd name="adj" fmla="val 25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sz="2000" b="1" dirty="0">
                <a:solidFill>
                  <a:schemeClr val="dk1"/>
                </a:solidFill>
                <a:latin typeface="Arial"/>
                <a:ea typeface="Arial"/>
                <a:cs typeface="Arial"/>
                <a:sym typeface="Arial"/>
              </a:rPr>
              <a:t>Foundation</a:t>
            </a:r>
            <a:r>
              <a:rPr lang="en" sz="2000" dirty="0">
                <a:solidFill>
                  <a:schemeClr val="dk1"/>
                </a:solidFill>
                <a:latin typeface="Arial"/>
                <a:ea typeface="Arial"/>
                <a:cs typeface="Arial"/>
                <a:sym typeface="Arial"/>
              </a:rPr>
              <a:t>: Supported Emp/Ed ; Psychiatric Rehabilitation</a:t>
            </a:r>
            <a:endParaRPr sz="2000" dirty="0">
              <a:solidFill>
                <a:srgbClr val="000000"/>
              </a:solidFill>
              <a:latin typeface="Arial"/>
              <a:ea typeface="Arial"/>
              <a:cs typeface="Arial"/>
              <a:sym typeface="Arial"/>
            </a:endParaRPr>
          </a:p>
        </p:txBody>
      </p:sp>
      <p:sp>
        <p:nvSpPr>
          <p:cNvPr id="55" name="Shape 55"/>
          <p:cNvSpPr/>
          <p:nvPr/>
        </p:nvSpPr>
        <p:spPr>
          <a:xfrm>
            <a:off x="989425" y="4770180"/>
            <a:ext cx="7571891" cy="662910"/>
          </a:xfrm>
          <a:prstGeom prst="trapezoid">
            <a:avLst>
              <a:gd name="adj" fmla="val 25000"/>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sz="2000" b="1" dirty="0">
                <a:solidFill>
                  <a:schemeClr val="dk1"/>
                </a:solidFill>
                <a:latin typeface="Arial"/>
                <a:ea typeface="Arial"/>
                <a:cs typeface="Arial"/>
                <a:sym typeface="Arial"/>
              </a:rPr>
              <a:t>Emphasis on Educational Development</a:t>
            </a:r>
            <a:r>
              <a:rPr lang="en" sz="2000" dirty="0">
                <a:solidFill>
                  <a:schemeClr val="dk1"/>
                </a:solidFill>
                <a:latin typeface="Arial"/>
                <a:ea typeface="Arial"/>
                <a:cs typeface="Arial"/>
                <a:sym typeface="Arial"/>
              </a:rPr>
              <a:t>: Degree Attainment is Key for Long-Term Success</a:t>
            </a:r>
            <a:endParaRPr sz="2000" dirty="0">
              <a:solidFill>
                <a:srgbClr val="000000"/>
              </a:solidFill>
              <a:latin typeface="Arial"/>
              <a:ea typeface="Arial"/>
              <a:cs typeface="Arial"/>
              <a:sym typeface="Arial"/>
            </a:endParaRPr>
          </a:p>
        </p:txBody>
      </p:sp>
      <p:sp>
        <p:nvSpPr>
          <p:cNvPr id="56" name="Shape 56"/>
          <p:cNvSpPr/>
          <p:nvPr/>
        </p:nvSpPr>
        <p:spPr>
          <a:xfrm>
            <a:off x="1118382" y="4107270"/>
            <a:ext cx="7313978" cy="662910"/>
          </a:xfrm>
          <a:prstGeom prst="trapezoid">
            <a:avLst>
              <a:gd name="adj" fmla="val 25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sz="2000" b="1" dirty="0">
                <a:solidFill>
                  <a:schemeClr val="dk1"/>
                </a:solidFill>
                <a:latin typeface="Arial"/>
                <a:ea typeface="Arial"/>
                <a:cs typeface="Arial"/>
                <a:sym typeface="Arial"/>
              </a:rPr>
              <a:t>Methodological Focus</a:t>
            </a:r>
            <a:r>
              <a:rPr lang="en" sz="2000" dirty="0">
                <a:solidFill>
                  <a:schemeClr val="dk1"/>
                </a:solidFill>
                <a:latin typeface="Arial"/>
                <a:ea typeface="Arial"/>
                <a:cs typeface="Arial"/>
                <a:sym typeface="Arial"/>
              </a:rPr>
              <a:t>: Transtheoretical Model + Motivational Interviewing + Choose-Get-Keep-Leave</a:t>
            </a:r>
            <a:endParaRPr sz="2000" dirty="0">
              <a:solidFill>
                <a:srgbClr val="000000"/>
              </a:solidFill>
              <a:latin typeface="Arial"/>
              <a:ea typeface="Arial"/>
              <a:cs typeface="Arial"/>
              <a:sym typeface="Arial"/>
            </a:endParaRPr>
          </a:p>
        </p:txBody>
      </p:sp>
      <p:sp>
        <p:nvSpPr>
          <p:cNvPr id="57" name="Shape 57"/>
          <p:cNvSpPr/>
          <p:nvPr/>
        </p:nvSpPr>
        <p:spPr>
          <a:xfrm>
            <a:off x="1245525" y="3444294"/>
            <a:ext cx="7059689" cy="662910"/>
          </a:xfrm>
          <a:prstGeom prst="trapezoid">
            <a:avLst>
              <a:gd name="adj" fmla="val 25000"/>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sz="2000" b="1" dirty="0">
                <a:solidFill>
                  <a:schemeClr val="dk1"/>
                </a:solidFill>
                <a:latin typeface="Arial"/>
                <a:ea typeface="Arial"/>
                <a:cs typeface="Arial"/>
                <a:sym typeface="Arial"/>
              </a:rPr>
              <a:t>Critical</a:t>
            </a:r>
            <a:r>
              <a:rPr lang="en" sz="2000" dirty="0">
                <a:solidFill>
                  <a:schemeClr val="dk1"/>
                </a:solidFill>
                <a:latin typeface="Arial"/>
                <a:ea typeface="Arial"/>
                <a:cs typeface="Arial"/>
                <a:sym typeface="Arial"/>
              </a:rPr>
              <a:t> </a:t>
            </a:r>
            <a:r>
              <a:rPr lang="en" sz="2000" b="1" dirty="0">
                <a:solidFill>
                  <a:schemeClr val="dk1"/>
                </a:solidFill>
                <a:latin typeface="Arial"/>
                <a:ea typeface="Arial"/>
                <a:cs typeface="Arial"/>
                <a:sym typeface="Arial"/>
              </a:rPr>
              <a:t>Factors Associated with Long-Lasting Change</a:t>
            </a:r>
            <a:r>
              <a:rPr lang="en" sz="2000" dirty="0">
                <a:solidFill>
                  <a:schemeClr val="dk1"/>
                </a:solidFill>
                <a:latin typeface="Arial"/>
                <a:ea typeface="Arial"/>
                <a:cs typeface="Arial"/>
                <a:sym typeface="Arial"/>
              </a:rPr>
              <a:t>: Motivation + Commitment + Awareness</a:t>
            </a:r>
            <a:endParaRPr sz="3600" dirty="0">
              <a:solidFill>
                <a:srgbClr val="000000"/>
              </a:solidFill>
              <a:latin typeface="Arial"/>
              <a:ea typeface="Arial"/>
              <a:cs typeface="Arial"/>
              <a:sym typeface="Arial"/>
            </a:endParaRPr>
          </a:p>
        </p:txBody>
      </p:sp>
      <p:sp>
        <p:nvSpPr>
          <p:cNvPr id="58" name="Shape 58"/>
          <p:cNvSpPr/>
          <p:nvPr/>
        </p:nvSpPr>
        <p:spPr>
          <a:xfrm>
            <a:off x="1367536" y="2781450"/>
            <a:ext cx="6815668" cy="662910"/>
          </a:xfrm>
          <a:prstGeom prst="trapezoid">
            <a:avLst>
              <a:gd name="adj" fmla="val 25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b="1" dirty="0">
                <a:solidFill>
                  <a:schemeClr val="dk1"/>
                </a:solidFill>
                <a:latin typeface="Arial"/>
                <a:ea typeface="Arial"/>
                <a:cs typeface="Arial"/>
                <a:sym typeface="Arial"/>
              </a:rPr>
              <a:t>Self-Assessment:</a:t>
            </a:r>
            <a:r>
              <a:rPr lang="en" dirty="0">
                <a:solidFill>
                  <a:schemeClr val="dk1"/>
                </a:solidFill>
                <a:latin typeface="Arial"/>
                <a:ea typeface="Arial"/>
                <a:cs typeface="Arial"/>
                <a:sym typeface="Arial"/>
              </a:rPr>
              <a:t> Values Clarification + Exploring Interests &amp; Preferences + Discovering Strengths &amp; Talents</a:t>
            </a:r>
            <a:endParaRPr dirty="0">
              <a:solidFill>
                <a:schemeClr val="dk1"/>
              </a:solidFill>
              <a:latin typeface="Arial"/>
              <a:ea typeface="Arial"/>
              <a:cs typeface="Arial"/>
              <a:sym typeface="Arial"/>
            </a:endParaRPr>
          </a:p>
        </p:txBody>
      </p:sp>
      <p:sp>
        <p:nvSpPr>
          <p:cNvPr id="59" name="Shape 59"/>
          <p:cNvSpPr/>
          <p:nvPr/>
        </p:nvSpPr>
        <p:spPr>
          <a:xfrm>
            <a:off x="1489698" y="2118540"/>
            <a:ext cx="6571345" cy="662910"/>
          </a:xfrm>
          <a:prstGeom prst="trapezoid">
            <a:avLst>
              <a:gd name="adj" fmla="val 25000"/>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sz="2000" b="1" dirty="0">
                <a:solidFill>
                  <a:schemeClr val="dk1"/>
                </a:solidFill>
                <a:latin typeface="Arial"/>
                <a:ea typeface="Arial"/>
                <a:cs typeface="Arial"/>
                <a:sym typeface="Arial"/>
              </a:rPr>
              <a:t>Support Strategies</a:t>
            </a:r>
            <a:r>
              <a:rPr lang="en" sz="2000" dirty="0">
                <a:solidFill>
                  <a:schemeClr val="dk1"/>
                </a:solidFill>
                <a:latin typeface="Arial"/>
                <a:ea typeface="Arial"/>
                <a:cs typeface="Arial"/>
                <a:sym typeface="Arial"/>
              </a:rPr>
              <a:t>: Emotional Support + Instrumental Support + Informational Support</a:t>
            </a:r>
            <a:endParaRPr sz="3600" dirty="0">
              <a:solidFill>
                <a:srgbClr val="000000"/>
              </a:solidFill>
              <a:latin typeface="Arial"/>
              <a:ea typeface="Arial"/>
              <a:cs typeface="Arial"/>
              <a:sym typeface="Arial"/>
            </a:endParaRPr>
          </a:p>
        </p:txBody>
      </p:sp>
      <p:sp>
        <p:nvSpPr>
          <p:cNvPr id="60" name="Shape 60"/>
          <p:cNvSpPr/>
          <p:nvPr/>
        </p:nvSpPr>
        <p:spPr>
          <a:xfrm>
            <a:off x="1621825" y="1455630"/>
            <a:ext cx="6307090" cy="662910"/>
          </a:xfrm>
          <a:prstGeom prst="trapezoid">
            <a:avLst>
              <a:gd name="adj" fmla="val 25000"/>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chemeClr val="dk1"/>
              </a:buClr>
              <a:buSzPts val="1100"/>
            </a:pPr>
            <a:r>
              <a:rPr lang="en" b="1" dirty="0">
                <a:solidFill>
                  <a:schemeClr val="dk1"/>
                </a:solidFill>
                <a:latin typeface="Arial"/>
                <a:ea typeface="Arial"/>
                <a:cs typeface="Arial"/>
                <a:sym typeface="Arial"/>
              </a:rPr>
              <a:t>Skill Development</a:t>
            </a:r>
            <a:r>
              <a:rPr lang="en" dirty="0">
                <a:solidFill>
                  <a:schemeClr val="dk1"/>
                </a:solidFill>
                <a:latin typeface="Arial"/>
                <a:ea typeface="Arial"/>
                <a:cs typeface="Arial"/>
                <a:sym typeface="Arial"/>
              </a:rPr>
              <a:t>: Executive Functioning + Self-management &amp; self-regulation (persistence) skills  </a:t>
            </a:r>
            <a:endParaRPr dirty="0">
              <a:solidFill>
                <a:schemeClr val="dk1"/>
              </a:solidFill>
              <a:latin typeface="Arial"/>
              <a:ea typeface="Arial"/>
              <a:cs typeface="Arial"/>
              <a:sym typeface="Arial"/>
            </a:endParaRPr>
          </a:p>
        </p:txBody>
      </p:sp>
      <p:sp>
        <p:nvSpPr>
          <p:cNvPr id="61" name="Shape 61"/>
          <p:cNvSpPr/>
          <p:nvPr/>
        </p:nvSpPr>
        <p:spPr>
          <a:xfrm>
            <a:off x="1735229" y="152400"/>
            <a:ext cx="6080284" cy="1303296"/>
          </a:xfrm>
          <a:prstGeom prst="triangle">
            <a:avLst>
              <a:gd name="adj" fmla="val 50052"/>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400"/>
            </a:pPr>
            <a:r>
              <a:rPr lang="en" sz="2000" b="1" dirty="0">
                <a:solidFill>
                  <a:schemeClr val="dk1"/>
                </a:solidFill>
                <a:latin typeface="Arial"/>
                <a:ea typeface="Arial"/>
                <a:cs typeface="Arial"/>
                <a:sym typeface="Arial"/>
              </a:rPr>
              <a:t>Helping Youth on the</a:t>
            </a:r>
            <a:endParaRPr sz="2000" b="1" dirty="0">
              <a:solidFill>
                <a:schemeClr val="dk1"/>
              </a:solidFill>
              <a:latin typeface="Arial"/>
              <a:ea typeface="Arial"/>
              <a:cs typeface="Arial"/>
              <a:sym typeface="Arial"/>
            </a:endParaRPr>
          </a:p>
          <a:p>
            <a:pPr algn="ctr">
              <a:buClr>
                <a:srgbClr val="000000"/>
              </a:buClr>
              <a:buSzPts val="1400"/>
            </a:pPr>
            <a:r>
              <a:rPr lang="en" sz="2000" b="1" dirty="0">
                <a:solidFill>
                  <a:schemeClr val="dk1"/>
                </a:solidFill>
                <a:latin typeface="Arial"/>
                <a:ea typeface="Arial"/>
                <a:cs typeface="Arial"/>
                <a:sym typeface="Arial"/>
              </a:rPr>
              <a:t>Path to Employment</a:t>
            </a:r>
            <a:endParaRPr sz="2000" b="1" dirty="0">
              <a:solidFill>
                <a:schemeClr val="dk1"/>
              </a:solidFill>
              <a:latin typeface="Arial"/>
              <a:ea typeface="Arial"/>
              <a:cs typeface="Arial"/>
              <a:sym typeface="Arial"/>
            </a:endParaRPr>
          </a:p>
          <a:p>
            <a:pPr algn="ctr">
              <a:buClr>
                <a:schemeClr val="dk1"/>
              </a:buClr>
              <a:buSzPts val="1100"/>
            </a:pPr>
            <a:endParaRPr sz="1050" i="1" dirty="0">
              <a:solidFill>
                <a:schemeClr val="dk1"/>
              </a:solidFill>
              <a:latin typeface="Arial"/>
              <a:ea typeface="Arial"/>
              <a:cs typeface="Arial"/>
              <a:sym typeface="Arial"/>
            </a:endParaRPr>
          </a:p>
        </p:txBody>
      </p:sp>
      <p:sp>
        <p:nvSpPr>
          <p:cNvPr id="62" name="Shape 62"/>
          <p:cNvSpPr/>
          <p:nvPr/>
        </p:nvSpPr>
        <p:spPr>
          <a:xfrm rot="17080104">
            <a:off x="-1566679" y="3295126"/>
            <a:ext cx="4724895" cy="829539"/>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100"/>
            </a:pPr>
            <a:r>
              <a:rPr lang="en" b="1" dirty="0">
                <a:solidFill>
                  <a:srgbClr val="000000"/>
                </a:solidFill>
                <a:latin typeface="Arial"/>
                <a:ea typeface="Arial"/>
                <a:cs typeface="Arial"/>
                <a:sym typeface="Arial"/>
              </a:rPr>
              <a:t>Engagement</a:t>
            </a:r>
            <a:r>
              <a:rPr lang="en" dirty="0">
                <a:solidFill>
                  <a:srgbClr val="000000"/>
                </a:solidFill>
                <a:latin typeface="Arial"/>
                <a:ea typeface="Arial"/>
                <a:cs typeface="Arial"/>
                <a:sym typeface="Arial"/>
              </a:rPr>
              <a:t> &amp; Authentic Relationship Development</a:t>
            </a: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47626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FA6A2B-35D2-A36F-F50C-D6853A49EAF3}"/>
              </a:ext>
            </a:extLst>
          </p:cNvPr>
          <p:cNvSpPr>
            <a:spLocks noGrp="1"/>
          </p:cNvSpPr>
          <p:nvPr>
            <p:ph type="title"/>
          </p:nvPr>
        </p:nvSpPr>
        <p:spPr/>
        <p:txBody>
          <a:bodyPr/>
          <a:lstStyle/>
          <a:p>
            <a:r>
              <a:rPr lang="en-US" dirty="0"/>
              <a:t>A Simplified “Map” of Services</a:t>
            </a:r>
          </a:p>
        </p:txBody>
      </p:sp>
      <p:pic>
        <p:nvPicPr>
          <p:cNvPr id="6" name="Content Placeholder 5" descr="A diagram of a goal plan&#10;&#10;Description automatically generated with low confidence">
            <a:extLst>
              <a:ext uri="{FF2B5EF4-FFF2-40B4-BE49-F238E27FC236}">
                <a16:creationId xmlns:a16="http://schemas.microsoft.com/office/drawing/2014/main" id="{7C1295EA-A13B-D231-FF39-887B87396D7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2057400"/>
            <a:ext cx="9144000" cy="3200401"/>
          </a:xfrm>
        </p:spPr>
      </p:pic>
    </p:spTree>
    <p:extLst>
      <p:ext uri="{BB962C8B-B14F-4D97-AF65-F5344CB8AC3E}">
        <p14:creationId xmlns:p14="http://schemas.microsoft.com/office/powerpoint/2010/main" val="190550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6EED-FED6-97F2-E583-2F9037A46A01}"/>
              </a:ext>
            </a:extLst>
          </p:cNvPr>
          <p:cNvSpPr>
            <a:spLocks noGrp="1"/>
          </p:cNvSpPr>
          <p:nvPr>
            <p:ph type="title"/>
          </p:nvPr>
        </p:nvSpPr>
        <p:spPr/>
        <p:txBody>
          <a:bodyPr/>
          <a:lstStyle/>
          <a:p>
            <a:r>
              <a:rPr lang="en-US" dirty="0"/>
              <a:t>Assessments of Needs</a:t>
            </a:r>
          </a:p>
        </p:txBody>
      </p:sp>
      <p:sp>
        <p:nvSpPr>
          <p:cNvPr id="4" name="Content Placeholder 3">
            <a:extLst>
              <a:ext uri="{FF2B5EF4-FFF2-40B4-BE49-F238E27FC236}">
                <a16:creationId xmlns:a16="http://schemas.microsoft.com/office/drawing/2014/main" id="{4049747D-72D9-CE4E-DF6C-734024207F83}"/>
              </a:ext>
            </a:extLst>
          </p:cNvPr>
          <p:cNvSpPr>
            <a:spLocks noGrp="1"/>
          </p:cNvSpPr>
          <p:nvPr>
            <p:ph sz="half" idx="2"/>
          </p:nvPr>
        </p:nvSpPr>
        <p:spPr>
          <a:xfrm>
            <a:off x="609600" y="1524000"/>
            <a:ext cx="3779520" cy="4572000"/>
          </a:xfrm>
        </p:spPr>
        <p:txBody>
          <a:bodyPr/>
          <a:lstStyle/>
          <a:p>
            <a:r>
              <a:rPr lang="en-US" sz="2800" dirty="0"/>
              <a:t>Student / Worker Needs Checklist</a:t>
            </a:r>
          </a:p>
          <a:p>
            <a:r>
              <a:rPr lang="en-US" sz="2800" dirty="0"/>
              <a:t>Critical Skills Checklists</a:t>
            </a:r>
          </a:p>
          <a:p>
            <a:r>
              <a:rPr lang="en-US" sz="2800" dirty="0"/>
              <a:t>Common Resources Assessments</a:t>
            </a:r>
          </a:p>
          <a:p>
            <a:r>
              <a:rPr lang="en-US" sz="2800" dirty="0"/>
              <a:t>Functional Implications of a MHC</a:t>
            </a:r>
          </a:p>
          <a:p>
            <a:endParaRPr lang="en-US" dirty="0"/>
          </a:p>
        </p:txBody>
      </p:sp>
      <p:sp>
        <p:nvSpPr>
          <p:cNvPr id="5" name="Content Placeholder 4">
            <a:extLst>
              <a:ext uri="{FF2B5EF4-FFF2-40B4-BE49-F238E27FC236}">
                <a16:creationId xmlns:a16="http://schemas.microsoft.com/office/drawing/2014/main" id="{131272AB-EFE1-30AF-C527-BE1FDB05E95F}"/>
              </a:ext>
            </a:extLst>
          </p:cNvPr>
          <p:cNvSpPr>
            <a:spLocks noGrp="1"/>
          </p:cNvSpPr>
          <p:nvPr>
            <p:ph sz="quarter" idx="4"/>
          </p:nvPr>
        </p:nvSpPr>
        <p:spPr>
          <a:xfrm>
            <a:off x="4754880" y="1524000"/>
            <a:ext cx="3779520" cy="4572000"/>
          </a:xfrm>
        </p:spPr>
        <p:txBody>
          <a:bodyPr>
            <a:normAutofit/>
          </a:bodyPr>
          <a:lstStyle/>
          <a:p>
            <a:pPr marL="0" indent="0">
              <a:buNone/>
            </a:pPr>
            <a:r>
              <a:rPr lang="en-US" sz="2800" dirty="0"/>
              <a:t>Factors Associated with Change Assessment</a:t>
            </a:r>
          </a:p>
          <a:p>
            <a:pPr lvl="1"/>
            <a:r>
              <a:rPr lang="en-US" sz="2400" dirty="0"/>
              <a:t>Motivational Factors</a:t>
            </a:r>
          </a:p>
          <a:p>
            <a:pPr lvl="1"/>
            <a:r>
              <a:rPr lang="en-US" sz="2400" dirty="0"/>
              <a:t>Commitment Factors</a:t>
            </a:r>
          </a:p>
          <a:p>
            <a:pPr lvl="1"/>
            <a:r>
              <a:rPr lang="en-US" sz="2400" dirty="0"/>
              <a:t>Awareness – Environment</a:t>
            </a:r>
          </a:p>
          <a:p>
            <a:pPr lvl="1"/>
            <a:r>
              <a:rPr lang="en-US" sz="2400" dirty="0"/>
              <a:t>Awareness – Self</a:t>
            </a:r>
          </a:p>
          <a:p>
            <a:pPr lvl="1"/>
            <a:r>
              <a:rPr lang="en-US" sz="2400" dirty="0"/>
              <a:t>Support for the Change</a:t>
            </a:r>
          </a:p>
        </p:txBody>
      </p:sp>
    </p:spTree>
    <p:extLst>
      <p:ext uri="{BB962C8B-B14F-4D97-AF65-F5344CB8AC3E}">
        <p14:creationId xmlns:p14="http://schemas.microsoft.com/office/powerpoint/2010/main" val="3332804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3014-B85E-8513-76ED-57422F1E453D}"/>
              </a:ext>
            </a:extLst>
          </p:cNvPr>
          <p:cNvSpPr>
            <a:spLocks noGrp="1"/>
          </p:cNvSpPr>
          <p:nvPr>
            <p:ph type="title"/>
          </p:nvPr>
        </p:nvSpPr>
        <p:spPr>
          <a:xfrm>
            <a:off x="533400" y="381000"/>
            <a:ext cx="8124218" cy="1043668"/>
          </a:xfrm>
        </p:spPr>
        <p:txBody>
          <a:bodyPr anchor="ctr">
            <a:normAutofit/>
          </a:bodyPr>
          <a:lstStyle/>
          <a:p>
            <a:r>
              <a:rPr lang="en-US" dirty="0"/>
              <a:t>Goal Planning</a:t>
            </a:r>
          </a:p>
        </p:txBody>
      </p:sp>
      <p:sp>
        <p:nvSpPr>
          <p:cNvPr id="3" name="Content Placeholder 2">
            <a:extLst>
              <a:ext uri="{FF2B5EF4-FFF2-40B4-BE49-F238E27FC236}">
                <a16:creationId xmlns:a16="http://schemas.microsoft.com/office/drawing/2014/main" id="{885366CB-FFC2-3C3E-3B89-6A3A0042138E}"/>
              </a:ext>
            </a:extLst>
          </p:cNvPr>
          <p:cNvSpPr>
            <a:spLocks noGrp="1"/>
          </p:cNvSpPr>
          <p:nvPr>
            <p:ph sz="half" idx="1"/>
          </p:nvPr>
        </p:nvSpPr>
        <p:spPr>
          <a:xfrm>
            <a:off x="543514" y="1577068"/>
            <a:ext cx="3952286" cy="4572000"/>
          </a:xfrm>
        </p:spPr>
        <p:txBody>
          <a:bodyPr>
            <a:normAutofit/>
          </a:bodyPr>
          <a:lstStyle/>
          <a:p>
            <a:pPr>
              <a:spcBef>
                <a:spcPts val="1200"/>
              </a:spcBef>
            </a:pPr>
            <a:r>
              <a:rPr lang="en-US" dirty="0"/>
              <a:t>SMART Goal-setting</a:t>
            </a:r>
          </a:p>
          <a:p>
            <a:pPr>
              <a:spcBef>
                <a:spcPts val="1200"/>
              </a:spcBef>
            </a:pPr>
            <a:r>
              <a:rPr lang="en-US" dirty="0"/>
              <a:t>Goal Planning</a:t>
            </a:r>
          </a:p>
          <a:p>
            <a:pPr lvl="1">
              <a:spcBef>
                <a:spcPts val="1200"/>
              </a:spcBef>
            </a:pPr>
            <a:r>
              <a:rPr lang="en-US" dirty="0"/>
              <a:t>Goal Attainment Scaling</a:t>
            </a:r>
          </a:p>
          <a:p>
            <a:pPr lvl="1">
              <a:spcBef>
                <a:spcPts val="1200"/>
              </a:spcBef>
            </a:pPr>
            <a:r>
              <a:rPr lang="en-US" dirty="0"/>
              <a:t>Milestones</a:t>
            </a:r>
          </a:p>
          <a:p>
            <a:pPr lvl="1">
              <a:spcBef>
                <a:spcPts val="1200"/>
              </a:spcBef>
            </a:pPr>
            <a:r>
              <a:rPr lang="en-US" dirty="0"/>
              <a:t>Tracking</a:t>
            </a:r>
          </a:p>
          <a:p>
            <a:pPr>
              <a:spcBef>
                <a:spcPts val="1200"/>
              </a:spcBef>
            </a:pPr>
            <a:r>
              <a:rPr lang="en-US" dirty="0"/>
              <a:t>Service Planning</a:t>
            </a:r>
          </a:p>
          <a:p>
            <a:pPr lvl="1">
              <a:spcBef>
                <a:spcPts val="1200"/>
              </a:spcBef>
            </a:pPr>
            <a:r>
              <a:rPr lang="en-US" dirty="0"/>
              <a:t>Provider’s Plan for supporting YA Goals</a:t>
            </a:r>
          </a:p>
        </p:txBody>
      </p:sp>
      <p:pic>
        <p:nvPicPr>
          <p:cNvPr id="6" name="Content Placeholder 5" descr="Red dot with arrows pointing to it">
            <a:extLst>
              <a:ext uri="{FF2B5EF4-FFF2-40B4-BE49-F238E27FC236}">
                <a16:creationId xmlns:a16="http://schemas.microsoft.com/office/drawing/2014/main" id="{F146ACD7-1C21-B5E8-3051-0FC6A084F442}"/>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9143" r="12281" b="-1"/>
          <a:stretch/>
        </p:blipFill>
        <p:spPr>
          <a:xfrm>
            <a:off x="4648200" y="1580116"/>
            <a:ext cx="4009418" cy="4568952"/>
          </a:xfrm>
          <a:noFill/>
        </p:spPr>
      </p:pic>
    </p:spTree>
    <p:extLst>
      <p:ext uri="{BB962C8B-B14F-4D97-AF65-F5344CB8AC3E}">
        <p14:creationId xmlns:p14="http://schemas.microsoft.com/office/powerpoint/2010/main" val="1239352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9577-A25F-917D-B5FE-4AFB04D652D1}"/>
              </a:ext>
            </a:extLst>
          </p:cNvPr>
          <p:cNvSpPr>
            <a:spLocks noGrp="1"/>
          </p:cNvSpPr>
          <p:nvPr>
            <p:ph type="title"/>
          </p:nvPr>
        </p:nvSpPr>
        <p:spPr/>
        <p:txBody>
          <a:bodyPr>
            <a:normAutofit fontScale="90000"/>
          </a:bodyPr>
          <a:lstStyle/>
          <a:p>
            <a:r>
              <a:rPr lang="en-US" dirty="0"/>
              <a:t>Development of Skills, Res., Accomms</a:t>
            </a:r>
          </a:p>
        </p:txBody>
      </p:sp>
      <p:sp>
        <p:nvSpPr>
          <p:cNvPr id="3" name="Content Placeholder 2">
            <a:extLst>
              <a:ext uri="{FF2B5EF4-FFF2-40B4-BE49-F238E27FC236}">
                <a16:creationId xmlns:a16="http://schemas.microsoft.com/office/drawing/2014/main" id="{3B809B36-1BA2-DEAA-DB7C-46D330D01A53}"/>
              </a:ext>
            </a:extLst>
          </p:cNvPr>
          <p:cNvSpPr>
            <a:spLocks noGrp="1"/>
          </p:cNvSpPr>
          <p:nvPr>
            <p:ph sz="half" idx="1"/>
          </p:nvPr>
        </p:nvSpPr>
        <p:spPr/>
        <p:txBody>
          <a:bodyPr>
            <a:normAutofit fontScale="92500"/>
          </a:bodyPr>
          <a:lstStyle/>
          <a:p>
            <a:r>
              <a:rPr lang="en-US" dirty="0"/>
              <a:t>Specified Skill </a:t>
            </a:r>
            <a:r>
              <a:rPr lang="en-US" dirty="0" err="1"/>
              <a:t>Dev’t</a:t>
            </a:r>
            <a:r>
              <a:rPr lang="en-US" dirty="0"/>
              <a:t> tools and guides:</a:t>
            </a:r>
          </a:p>
          <a:p>
            <a:pPr lvl="1"/>
            <a:r>
              <a:rPr lang="en-US" dirty="0"/>
              <a:t>Skill teaching lesson plans for common skills</a:t>
            </a:r>
          </a:p>
          <a:p>
            <a:pPr lvl="1"/>
            <a:r>
              <a:rPr lang="en-US" dirty="0"/>
              <a:t>Supporting Skill Use </a:t>
            </a:r>
          </a:p>
          <a:p>
            <a:pPr lvl="1"/>
            <a:r>
              <a:rPr lang="en-US" dirty="0"/>
              <a:t>Executive Functioning curriculum with extensive provider guides</a:t>
            </a:r>
          </a:p>
          <a:p>
            <a:r>
              <a:rPr lang="en-US" dirty="0"/>
              <a:t>Resource Coordination</a:t>
            </a:r>
          </a:p>
          <a:p>
            <a:r>
              <a:rPr lang="en-US" dirty="0"/>
              <a:t>Supporting the Use of Accommodations </a:t>
            </a:r>
          </a:p>
          <a:p>
            <a:endParaRPr lang="en-US" dirty="0"/>
          </a:p>
        </p:txBody>
      </p:sp>
      <p:pic>
        <p:nvPicPr>
          <p:cNvPr id="6" name="Content Placeholder 5" descr="A picture containing hot air balloon, text, balloon&#10;&#10;Description automatically generated">
            <a:extLst>
              <a:ext uri="{FF2B5EF4-FFF2-40B4-BE49-F238E27FC236}">
                <a16:creationId xmlns:a16="http://schemas.microsoft.com/office/drawing/2014/main" id="{BD6BF5EF-1D32-9BE7-589E-DDE08B9144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2743200"/>
            <a:ext cx="4010025" cy="1822219"/>
          </a:xfrm>
        </p:spPr>
      </p:pic>
    </p:spTree>
    <p:extLst>
      <p:ext uri="{BB962C8B-B14F-4D97-AF65-F5344CB8AC3E}">
        <p14:creationId xmlns:p14="http://schemas.microsoft.com/office/powerpoint/2010/main" val="250099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33AC-346F-10CC-0F28-71482CAAB7D7}"/>
              </a:ext>
            </a:extLst>
          </p:cNvPr>
          <p:cNvSpPr>
            <a:spLocks noGrp="1"/>
          </p:cNvSpPr>
          <p:nvPr>
            <p:ph type="title"/>
          </p:nvPr>
        </p:nvSpPr>
        <p:spPr/>
        <p:txBody>
          <a:bodyPr/>
          <a:lstStyle/>
          <a:p>
            <a:r>
              <a:rPr lang="en-US" dirty="0"/>
              <a:t>HYPE’s Executive Functioning Focus</a:t>
            </a:r>
          </a:p>
        </p:txBody>
      </p:sp>
      <p:sp>
        <p:nvSpPr>
          <p:cNvPr id="4" name="Text Placeholder 3">
            <a:extLst>
              <a:ext uri="{FF2B5EF4-FFF2-40B4-BE49-F238E27FC236}">
                <a16:creationId xmlns:a16="http://schemas.microsoft.com/office/drawing/2014/main" id="{6D2D4771-3951-7649-79C6-7B63057592AA}"/>
              </a:ext>
            </a:extLst>
          </p:cNvPr>
          <p:cNvSpPr>
            <a:spLocks noGrp="1"/>
          </p:cNvSpPr>
          <p:nvPr>
            <p:ph type="body" idx="1"/>
          </p:nvPr>
        </p:nvSpPr>
        <p:spPr/>
        <p:txBody>
          <a:bodyPr/>
          <a:lstStyle/>
          <a:p>
            <a:r>
              <a:rPr lang="en-US" dirty="0"/>
              <a:t>Focused Skill and Strategy Training (FSST)</a:t>
            </a:r>
          </a:p>
          <a:p>
            <a:endParaRPr lang="en-US" dirty="0"/>
          </a:p>
          <a:p>
            <a:r>
              <a:rPr lang="en-US" sz="1600" dirty="0"/>
              <a:t>						(Mullen, et.al., 2023)</a:t>
            </a:r>
          </a:p>
        </p:txBody>
      </p:sp>
    </p:spTree>
    <p:extLst>
      <p:ext uri="{BB962C8B-B14F-4D97-AF65-F5344CB8AC3E}">
        <p14:creationId xmlns:p14="http://schemas.microsoft.com/office/powerpoint/2010/main" val="3542521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2350-932F-1186-4D28-B0916393C082}"/>
              </a:ext>
            </a:extLst>
          </p:cNvPr>
          <p:cNvSpPr>
            <a:spLocks noGrp="1"/>
          </p:cNvSpPr>
          <p:nvPr>
            <p:ph type="title"/>
          </p:nvPr>
        </p:nvSpPr>
        <p:spPr>
          <a:xfrm>
            <a:off x="533400" y="381000"/>
            <a:ext cx="8124218" cy="1043668"/>
          </a:xfrm>
        </p:spPr>
        <p:txBody>
          <a:bodyPr anchor="ctr">
            <a:normAutofit/>
          </a:bodyPr>
          <a:lstStyle/>
          <a:p>
            <a:pPr>
              <a:lnSpc>
                <a:spcPct val="90000"/>
              </a:lnSpc>
            </a:pPr>
            <a:r>
              <a:rPr lang="en-US" sz="3400"/>
              <a:t>Focused Skill and Strategy Training (FSST)</a:t>
            </a:r>
          </a:p>
        </p:txBody>
      </p:sp>
      <p:pic>
        <p:nvPicPr>
          <p:cNvPr id="10" name="Content Placeholder 5" descr="Text&#10;&#10;Description automatically generated with low confidence">
            <a:extLst>
              <a:ext uri="{FF2B5EF4-FFF2-40B4-BE49-F238E27FC236}">
                <a16:creationId xmlns:a16="http://schemas.microsoft.com/office/drawing/2014/main" id="{06D2F820-729B-7008-3D41-7AE0D170F0B0}"/>
              </a:ext>
            </a:extLst>
          </p:cNvPr>
          <p:cNvPicPr>
            <a:picLocks noGrp="1" noChangeAspect="1"/>
          </p:cNvPicPr>
          <p:nvPr>
            <p:ph sz="half" idx="1"/>
          </p:nvPr>
        </p:nvPicPr>
        <p:blipFill>
          <a:blip r:embed="rId2"/>
          <a:stretch>
            <a:fillRect/>
          </a:stretch>
        </p:blipFill>
        <p:spPr>
          <a:xfrm>
            <a:off x="543514" y="2232750"/>
            <a:ext cx="3952286" cy="3260635"/>
          </a:xfrm>
          <a:prstGeom prst="rect">
            <a:avLst/>
          </a:prstGeom>
          <a:noFill/>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6F874F4A-BD1D-6C73-C08E-A5529EC656C9}"/>
              </a:ext>
            </a:extLst>
          </p:cNvPr>
          <p:cNvSpPr>
            <a:spLocks noGrp="1"/>
          </p:cNvSpPr>
          <p:nvPr>
            <p:ph sz="half" idx="2"/>
          </p:nvPr>
        </p:nvSpPr>
        <p:spPr>
          <a:xfrm>
            <a:off x="4648200" y="1580116"/>
            <a:ext cx="4343400" cy="4568952"/>
          </a:xfrm>
        </p:spPr>
        <p:txBody>
          <a:bodyPr>
            <a:normAutofit fontScale="92500"/>
          </a:bodyPr>
          <a:lstStyle/>
          <a:p>
            <a:pPr>
              <a:lnSpc>
                <a:spcPct val="90000"/>
              </a:lnSpc>
              <a:spcBef>
                <a:spcPts val="1200"/>
              </a:spcBef>
            </a:pPr>
            <a:r>
              <a:rPr lang="en-US" sz="2600" dirty="0"/>
              <a:t>Manualized compensatory cognitive remediation intervention </a:t>
            </a:r>
          </a:p>
          <a:p>
            <a:pPr lvl="1">
              <a:lnSpc>
                <a:spcPct val="90000"/>
              </a:lnSpc>
              <a:spcBef>
                <a:spcPts val="1200"/>
              </a:spcBef>
            </a:pPr>
            <a:r>
              <a:rPr lang="en-US" dirty="0"/>
              <a:t>Teaches skills and strategies to compensate for cognitive barriers through coaching</a:t>
            </a:r>
          </a:p>
          <a:p>
            <a:pPr lvl="1">
              <a:lnSpc>
                <a:spcPct val="90000"/>
              </a:lnSpc>
              <a:spcBef>
                <a:spcPts val="1200"/>
              </a:spcBef>
            </a:pPr>
            <a:r>
              <a:rPr lang="en-US" dirty="0"/>
              <a:t>Reduce impact of impairment and enhancing performance on real-world cognitive tasks</a:t>
            </a:r>
          </a:p>
          <a:p>
            <a:pPr lvl="1">
              <a:lnSpc>
                <a:spcPct val="90000"/>
              </a:lnSpc>
              <a:spcBef>
                <a:spcPts val="1200"/>
              </a:spcBef>
            </a:pPr>
            <a:r>
              <a:rPr lang="en-US" dirty="0"/>
              <a:t>Modification of Compensatory Cognitive Training intervention for employment (Twamley et al., 2012)</a:t>
            </a:r>
          </a:p>
          <a:p>
            <a:pPr>
              <a:lnSpc>
                <a:spcPct val="90000"/>
              </a:lnSpc>
            </a:pPr>
            <a:endParaRPr lang="en-US" sz="2000" dirty="0"/>
          </a:p>
        </p:txBody>
      </p:sp>
    </p:spTree>
    <p:extLst>
      <p:ext uri="{BB962C8B-B14F-4D97-AF65-F5344CB8AC3E}">
        <p14:creationId xmlns:p14="http://schemas.microsoft.com/office/powerpoint/2010/main" val="298218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299C8-66B6-6C4C-B885-8D607B5267F1}"/>
              </a:ext>
            </a:extLst>
          </p:cNvPr>
          <p:cNvSpPr>
            <a:spLocks noGrp="1"/>
          </p:cNvSpPr>
          <p:nvPr>
            <p:ph type="title"/>
          </p:nvPr>
        </p:nvSpPr>
        <p:spPr/>
        <p:txBody>
          <a:bodyPr>
            <a:normAutofit fontScale="90000"/>
          </a:bodyPr>
          <a:lstStyle/>
          <a:p>
            <a:r>
              <a:rPr lang="en-US" dirty="0"/>
              <a:t>Barriers Endorsed by students in </a:t>
            </a:r>
            <a:br>
              <a:rPr lang="en-US" dirty="0"/>
            </a:br>
            <a:r>
              <a:rPr lang="en-US" dirty="0"/>
              <a:t>multi-site Supported Ed. Study </a:t>
            </a:r>
          </a:p>
        </p:txBody>
      </p:sp>
      <p:sp>
        <p:nvSpPr>
          <p:cNvPr id="7" name="Content Placeholder 6">
            <a:extLst>
              <a:ext uri="{FF2B5EF4-FFF2-40B4-BE49-F238E27FC236}">
                <a16:creationId xmlns:a16="http://schemas.microsoft.com/office/drawing/2014/main" id="{F91B9C3D-C7D9-5796-0BDB-D273E435286A}"/>
              </a:ext>
            </a:extLst>
          </p:cNvPr>
          <p:cNvSpPr>
            <a:spLocks noGrp="1"/>
          </p:cNvSpPr>
          <p:nvPr>
            <p:ph sz="half" idx="2"/>
          </p:nvPr>
        </p:nvSpPr>
        <p:spPr>
          <a:xfrm>
            <a:off x="609600" y="1524000"/>
            <a:ext cx="3779520" cy="4572000"/>
          </a:xfrm>
        </p:spPr>
        <p:txBody>
          <a:bodyPr>
            <a:normAutofit fontScale="92500" lnSpcReduction="10000"/>
          </a:bodyPr>
          <a:lstStyle/>
          <a:p>
            <a:pPr marL="0" indent="0">
              <a:buNone/>
              <a:defRPr/>
            </a:pPr>
            <a:r>
              <a:rPr lang="en-US" sz="2400" dirty="0"/>
              <a:t>Over </a:t>
            </a:r>
            <a:r>
              <a:rPr lang="en-US" sz="2400" b="1" dirty="0"/>
              <a:t>70% </a:t>
            </a:r>
            <a:r>
              <a:rPr lang="en-US" sz="2400" dirty="0"/>
              <a:t>of respondents:</a:t>
            </a:r>
          </a:p>
          <a:p>
            <a:pPr>
              <a:buFont typeface="Arial" charset="0"/>
              <a:buChar char="•"/>
              <a:defRPr/>
            </a:pPr>
            <a:r>
              <a:rPr lang="en-US" sz="2400" dirty="0"/>
              <a:t>Concentration (85%), </a:t>
            </a:r>
          </a:p>
          <a:p>
            <a:pPr>
              <a:buFont typeface="Arial" charset="0"/>
              <a:buChar char="•"/>
              <a:defRPr/>
            </a:pPr>
            <a:r>
              <a:rPr lang="en-US" sz="2400" dirty="0"/>
              <a:t>Time management (77%), </a:t>
            </a:r>
          </a:p>
          <a:p>
            <a:pPr>
              <a:buFont typeface="Arial" charset="0"/>
              <a:buChar char="•"/>
              <a:defRPr/>
            </a:pPr>
            <a:r>
              <a:rPr lang="en-US" sz="2400" dirty="0"/>
              <a:t>Stamina (75%), </a:t>
            </a:r>
          </a:p>
          <a:p>
            <a:pPr>
              <a:buFont typeface="Arial" charset="0"/>
              <a:buChar char="•"/>
              <a:defRPr/>
            </a:pPr>
            <a:r>
              <a:rPr lang="en-US" sz="2400" dirty="0"/>
              <a:t>Organization (71%), </a:t>
            </a:r>
          </a:p>
          <a:p>
            <a:pPr>
              <a:buFont typeface="Arial" charset="0"/>
              <a:buChar char="•"/>
              <a:defRPr/>
            </a:pPr>
            <a:r>
              <a:rPr lang="en-US" sz="2400" dirty="0"/>
              <a:t>Prioritizing tasks (70%) </a:t>
            </a:r>
          </a:p>
          <a:p>
            <a:endParaRPr lang="en-US" dirty="0"/>
          </a:p>
        </p:txBody>
      </p:sp>
      <p:sp>
        <p:nvSpPr>
          <p:cNvPr id="9" name="Content Placeholder 8">
            <a:extLst>
              <a:ext uri="{FF2B5EF4-FFF2-40B4-BE49-F238E27FC236}">
                <a16:creationId xmlns:a16="http://schemas.microsoft.com/office/drawing/2014/main" id="{DC9BF5B1-1CA4-3B3A-5D8F-4DEDA53D6321}"/>
              </a:ext>
            </a:extLst>
          </p:cNvPr>
          <p:cNvSpPr>
            <a:spLocks noGrp="1"/>
          </p:cNvSpPr>
          <p:nvPr>
            <p:ph sz="quarter" idx="4"/>
          </p:nvPr>
        </p:nvSpPr>
        <p:spPr>
          <a:xfrm>
            <a:off x="4754880" y="1524000"/>
            <a:ext cx="3779520" cy="4572000"/>
          </a:xfrm>
        </p:spPr>
        <p:txBody>
          <a:bodyPr>
            <a:normAutofit fontScale="92500" lnSpcReduction="10000"/>
          </a:bodyPr>
          <a:lstStyle/>
          <a:p>
            <a:pPr marL="240030" indent="-240030">
              <a:buNone/>
              <a:defRPr/>
            </a:pPr>
            <a:r>
              <a:rPr lang="en-US" sz="2400" dirty="0"/>
              <a:t>Over </a:t>
            </a:r>
            <a:r>
              <a:rPr lang="en-US" sz="2400" b="1" dirty="0"/>
              <a:t>50% </a:t>
            </a:r>
            <a:r>
              <a:rPr lang="en-US" sz="2400" dirty="0"/>
              <a:t>of respondents:</a:t>
            </a:r>
          </a:p>
          <a:p>
            <a:pPr>
              <a:buFont typeface="Arial" charset="0"/>
              <a:buChar char="•"/>
              <a:defRPr/>
            </a:pPr>
            <a:r>
              <a:rPr lang="en-US" sz="2400" dirty="0"/>
              <a:t>Difficulty memorizing information </a:t>
            </a:r>
          </a:p>
          <a:p>
            <a:pPr>
              <a:buFont typeface="Arial" charset="0"/>
              <a:buChar char="•"/>
              <a:defRPr/>
            </a:pPr>
            <a:r>
              <a:rPr lang="en-US" sz="2400" dirty="0"/>
              <a:t>Managing psychiatric symptoms</a:t>
            </a:r>
          </a:p>
          <a:p>
            <a:pPr>
              <a:buFont typeface="Arial" charset="0"/>
              <a:buChar char="•"/>
              <a:defRPr/>
            </a:pPr>
            <a:r>
              <a:rPr lang="en-US" sz="2400" dirty="0"/>
              <a:t>Studying for exams</a:t>
            </a:r>
          </a:p>
          <a:p>
            <a:pPr>
              <a:buFont typeface="Arial" charset="0"/>
              <a:buChar char="•"/>
              <a:defRPr/>
            </a:pPr>
            <a:r>
              <a:rPr lang="en-US" sz="2400" dirty="0"/>
              <a:t>Taking exams</a:t>
            </a:r>
          </a:p>
          <a:p>
            <a:pPr>
              <a:buFont typeface="Arial" charset="0"/>
              <a:buChar char="•"/>
              <a:defRPr/>
            </a:pPr>
            <a:r>
              <a:rPr lang="en-US" sz="2400" dirty="0"/>
              <a:t>Preparing for class </a:t>
            </a:r>
          </a:p>
          <a:p>
            <a:pPr>
              <a:buFont typeface="Arial" charset="0"/>
              <a:buChar char="•"/>
              <a:defRPr/>
            </a:pPr>
            <a:r>
              <a:rPr lang="en-US" sz="2400" dirty="0"/>
              <a:t>Writing papers</a:t>
            </a:r>
          </a:p>
          <a:p>
            <a:pPr>
              <a:buFont typeface="Arial" charset="0"/>
              <a:buChar char="•"/>
              <a:defRPr/>
            </a:pPr>
            <a:r>
              <a:rPr lang="en-US" sz="2400" dirty="0"/>
              <a:t>Taking notes</a:t>
            </a:r>
          </a:p>
          <a:p>
            <a:pPr>
              <a:buFont typeface="Arial" charset="0"/>
              <a:buChar char="•"/>
              <a:defRPr/>
            </a:pPr>
            <a:r>
              <a:rPr lang="en-US" sz="2400" dirty="0"/>
              <a:t>Researching information</a:t>
            </a:r>
          </a:p>
          <a:p>
            <a:pPr>
              <a:buFont typeface="Arial" charset="0"/>
              <a:buChar char="•"/>
              <a:defRPr/>
            </a:pPr>
            <a:r>
              <a:rPr lang="en-US" sz="2400" dirty="0"/>
              <a:t>Meeting deadlines</a:t>
            </a:r>
          </a:p>
          <a:p>
            <a:pPr marL="0" indent="0">
              <a:buNone/>
              <a:defRPr/>
            </a:pPr>
            <a:r>
              <a:rPr lang="en-US" sz="1600" dirty="0"/>
              <a:t>                          (Gill, Mullen, et al., 2022)</a:t>
            </a:r>
          </a:p>
          <a:p>
            <a:endParaRPr lang="en-US" dirty="0"/>
          </a:p>
        </p:txBody>
      </p:sp>
      <p:pic>
        <p:nvPicPr>
          <p:cNvPr id="13" name="Picture 12" descr="Pencil eraser on white background">
            <a:extLst>
              <a:ext uri="{FF2B5EF4-FFF2-40B4-BE49-F238E27FC236}">
                <a16:creationId xmlns:a16="http://schemas.microsoft.com/office/drawing/2014/main" id="{B4AC69BF-ED03-E114-CDC0-DA1EBFEFB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02380"/>
            <a:ext cx="3352800" cy="2235200"/>
          </a:xfrm>
          <a:prstGeom prst="rect">
            <a:avLst/>
          </a:prstGeom>
        </p:spPr>
      </p:pic>
    </p:spTree>
    <p:extLst>
      <p:ext uri="{BB962C8B-B14F-4D97-AF65-F5344CB8AC3E}">
        <p14:creationId xmlns:p14="http://schemas.microsoft.com/office/powerpoint/2010/main" val="518301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457200" y="228600"/>
            <a:ext cx="7848600" cy="1043668"/>
          </a:xfrm>
        </p:spPr>
        <p:txBody>
          <a:bodyPr anchor="ctr">
            <a:normAutofit/>
          </a:bodyPr>
          <a:lstStyle/>
          <a:p>
            <a:pPr>
              <a:lnSpc>
                <a:spcPct val="90000"/>
              </a:lnSpc>
            </a:pPr>
            <a:r>
              <a:rPr lang="en-US" sz="3400" dirty="0"/>
              <a:t>YA’s Crash &amp; Burn without Executive Functioning Support</a:t>
            </a:r>
          </a:p>
        </p:txBody>
      </p:sp>
      <p:sp>
        <p:nvSpPr>
          <p:cNvPr id="4" name="Content Placeholder 3">
            <a:extLst>
              <a:ext uri="{FF2B5EF4-FFF2-40B4-BE49-F238E27FC236}">
                <a16:creationId xmlns:a16="http://schemas.microsoft.com/office/drawing/2014/main" id="{94EDE500-F42A-9986-0AAB-4F0B8CF79CFC}"/>
              </a:ext>
            </a:extLst>
          </p:cNvPr>
          <p:cNvSpPr>
            <a:spLocks noGrp="1"/>
          </p:cNvSpPr>
          <p:nvPr>
            <p:ph idx="1"/>
          </p:nvPr>
        </p:nvSpPr>
        <p:spPr>
          <a:xfrm>
            <a:off x="457200" y="1600200"/>
            <a:ext cx="8124218" cy="4572000"/>
          </a:xfrm>
        </p:spPr>
        <p:txBody>
          <a:bodyPr>
            <a:normAutofit/>
          </a:bodyPr>
          <a:lstStyle/>
          <a:p>
            <a:r>
              <a:rPr lang="en-US" dirty="0"/>
              <a:t>With underdeveloped EF skills &amp; strategies, students cannot keep up with the constant demands of student life </a:t>
            </a:r>
            <a:r>
              <a:rPr lang="en-US" dirty="0">
                <a:sym typeface="Wingdings" panose="05000000000000000000" pitchFamily="2" charset="2"/>
              </a:rPr>
              <a:t></a:t>
            </a:r>
            <a:r>
              <a:rPr lang="en-US" dirty="0"/>
              <a:t> prolonged cognitive overload</a:t>
            </a:r>
          </a:p>
          <a:p>
            <a:endParaRPr lang="en-US" sz="1200" dirty="0"/>
          </a:p>
          <a:p>
            <a:r>
              <a:rPr lang="en-US" dirty="0"/>
              <a:t>Results in two potential pathways:</a:t>
            </a:r>
          </a:p>
          <a:p>
            <a:pPr lvl="1"/>
            <a:r>
              <a:rPr lang="en-US" sz="2400" dirty="0"/>
              <a:t>“Holding on” – “White-knuckling it”</a:t>
            </a:r>
          </a:p>
          <a:p>
            <a:pPr lvl="2"/>
            <a:r>
              <a:rPr lang="en-US" sz="2400" dirty="0"/>
              <a:t>Finishes  semester by sheer will and determination (+supports?)</a:t>
            </a:r>
          </a:p>
          <a:p>
            <a:pPr lvl="1"/>
            <a:r>
              <a:rPr lang="en-US" sz="2400" dirty="0"/>
              <a:t>“Crash &amp; burn”: </a:t>
            </a:r>
          </a:p>
          <a:p>
            <a:pPr lvl="2"/>
            <a:r>
              <a:rPr lang="en-US" sz="2400" dirty="0"/>
              <a:t>difficulty finishing semester (e.g., incompletes, poor grades, not finishing final assignment) </a:t>
            </a:r>
          </a:p>
          <a:p>
            <a:endParaRPr lang="en-US" dirty="0"/>
          </a:p>
        </p:txBody>
      </p:sp>
    </p:spTree>
    <p:extLst>
      <p:ext uri="{BB962C8B-B14F-4D97-AF65-F5344CB8AC3E}">
        <p14:creationId xmlns:p14="http://schemas.microsoft.com/office/powerpoint/2010/main" val="366315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37F3BF-67B2-AAAB-0C5A-13A926962B63}"/>
              </a:ext>
            </a:extLst>
          </p:cNvPr>
          <p:cNvPicPr>
            <a:picLocks noGrp="1" noChangeAspect="1"/>
          </p:cNvPicPr>
          <p:nvPr>
            <p:ph sz="half" idx="2"/>
          </p:nvPr>
        </p:nvPicPr>
        <p:blipFill>
          <a:blip r:embed="rId2"/>
          <a:stretch>
            <a:fillRect/>
          </a:stretch>
        </p:blipFill>
        <p:spPr>
          <a:xfrm>
            <a:off x="6219825" y="2590800"/>
            <a:ext cx="2924175" cy="2857500"/>
          </a:xfrm>
        </p:spPr>
      </p:pic>
      <p:sp>
        <p:nvSpPr>
          <p:cNvPr id="2" name="Title 1">
            <a:extLst>
              <a:ext uri="{FF2B5EF4-FFF2-40B4-BE49-F238E27FC236}">
                <a16:creationId xmlns:a16="http://schemas.microsoft.com/office/drawing/2014/main" id="{816E53E2-0D99-F1F2-8737-384C8BC325C7}"/>
              </a:ext>
            </a:extLst>
          </p:cNvPr>
          <p:cNvSpPr>
            <a:spLocks noGrp="1"/>
          </p:cNvSpPr>
          <p:nvPr>
            <p:ph type="title"/>
          </p:nvPr>
        </p:nvSpPr>
        <p:spPr>
          <a:xfrm>
            <a:off x="509891" y="285901"/>
            <a:ext cx="8124218" cy="1043668"/>
          </a:xfrm>
        </p:spPr>
        <p:txBody>
          <a:bodyPr>
            <a:normAutofit fontScale="90000"/>
          </a:bodyPr>
          <a:lstStyle/>
          <a:p>
            <a:r>
              <a:rPr lang="en-US" dirty="0"/>
              <a:t>FSST: </a:t>
            </a:r>
            <a:br>
              <a:rPr lang="en-US" dirty="0"/>
            </a:br>
            <a:r>
              <a:rPr lang="en-US" sz="4000" dirty="0"/>
              <a:t>Focused Skill and Strategy Training</a:t>
            </a:r>
            <a:endParaRPr lang="en-US" dirty="0"/>
          </a:p>
        </p:txBody>
      </p:sp>
      <p:sp>
        <p:nvSpPr>
          <p:cNvPr id="3" name="Content Placeholder 2">
            <a:extLst>
              <a:ext uri="{FF2B5EF4-FFF2-40B4-BE49-F238E27FC236}">
                <a16:creationId xmlns:a16="http://schemas.microsoft.com/office/drawing/2014/main" id="{13EDA887-783B-6025-490D-EE52D6D9A1A6}"/>
              </a:ext>
            </a:extLst>
          </p:cNvPr>
          <p:cNvSpPr>
            <a:spLocks noGrp="1"/>
          </p:cNvSpPr>
          <p:nvPr>
            <p:ph sz="half" idx="1"/>
          </p:nvPr>
        </p:nvSpPr>
        <p:spPr>
          <a:xfrm>
            <a:off x="543514" y="1424668"/>
            <a:ext cx="6619286" cy="4899932"/>
          </a:xfrm>
        </p:spPr>
        <p:txBody>
          <a:bodyPr>
            <a:normAutofit fontScale="25000" lnSpcReduction="20000"/>
          </a:bodyPr>
          <a:lstStyle/>
          <a:p>
            <a:pPr>
              <a:lnSpc>
                <a:spcPct val="114000"/>
              </a:lnSpc>
              <a:spcBef>
                <a:spcPts val="1200"/>
              </a:spcBef>
            </a:pPr>
            <a:r>
              <a:rPr lang="en-US" sz="9600" dirty="0"/>
              <a:t>Gamified, exercise- and discussion-based, </a:t>
            </a:r>
            <a:r>
              <a:rPr lang="en-US" sz="9600" u="sng" dirty="0"/>
              <a:t>facilitated</a:t>
            </a:r>
            <a:r>
              <a:rPr lang="en-US" sz="9600" dirty="0"/>
              <a:t> curriculum</a:t>
            </a:r>
          </a:p>
          <a:p>
            <a:pPr>
              <a:lnSpc>
                <a:spcPct val="114000"/>
              </a:lnSpc>
              <a:spcBef>
                <a:spcPts val="1200"/>
              </a:spcBef>
            </a:pPr>
            <a:r>
              <a:rPr lang="en-US" sz="9600" dirty="0"/>
              <a:t>12 sessions divided into 4 units, 1 hour per week</a:t>
            </a:r>
          </a:p>
          <a:p>
            <a:pPr lvl="1">
              <a:lnSpc>
                <a:spcPct val="114000"/>
              </a:lnSpc>
              <a:spcBef>
                <a:spcPts val="1200"/>
              </a:spcBef>
            </a:pPr>
            <a:r>
              <a:rPr lang="en-US" sz="9600" dirty="0"/>
              <a:t>Time and Task Management (Prospective Memory)</a:t>
            </a:r>
          </a:p>
          <a:p>
            <a:pPr lvl="1">
              <a:lnSpc>
                <a:spcPct val="114000"/>
              </a:lnSpc>
              <a:spcBef>
                <a:spcPts val="1200"/>
              </a:spcBef>
            </a:pPr>
            <a:r>
              <a:rPr lang="en-US" sz="9600" dirty="0"/>
              <a:t>Focus/Attention</a:t>
            </a:r>
          </a:p>
          <a:p>
            <a:pPr lvl="1">
              <a:lnSpc>
                <a:spcPct val="114000"/>
              </a:lnSpc>
              <a:spcBef>
                <a:spcPts val="1200"/>
              </a:spcBef>
            </a:pPr>
            <a:r>
              <a:rPr lang="en-US" sz="9600" dirty="0"/>
              <a:t>Verbal Learning &amp; Memory</a:t>
            </a:r>
          </a:p>
          <a:p>
            <a:pPr lvl="1">
              <a:lnSpc>
                <a:spcPct val="114000"/>
              </a:lnSpc>
              <a:spcBef>
                <a:spcPts val="1200"/>
              </a:spcBef>
            </a:pPr>
            <a:r>
              <a:rPr lang="en-US" sz="9600" dirty="0"/>
              <a:t>Cognitive Flexibility &amp; Problem-Solving</a:t>
            </a:r>
          </a:p>
          <a:p>
            <a:pPr>
              <a:lnSpc>
                <a:spcPct val="114000"/>
              </a:lnSpc>
              <a:spcBef>
                <a:spcPts val="1200"/>
              </a:spcBef>
            </a:pPr>
            <a:r>
              <a:rPr lang="en-US" sz="9600" dirty="0"/>
              <a:t>Home exercises to support practice and habit formation</a:t>
            </a:r>
          </a:p>
          <a:p>
            <a:endParaRPr lang="en-US" dirty="0"/>
          </a:p>
        </p:txBody>
      </p:sp>
    </p:spTree>
    <p:extLst>
      <p:ext uri="{BB962C8B-B14F-4D97-AF65-F5344CB8AC3E}">
        <p14:creationId xmlns:p14="http://schemas.microsoft.com/office/powerpoint/2010/main" val="114697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8C431-3333-9B40-8E85-13C4EAF4B0D7}"/>
              </a:ext>
            </a:extLst>
          </p:cNvPr>
          <p:cNvSpPr>
            <a:spLocks noGrp="1"/>
          </p:cNvSpPr>
          <p:nvPr>
            <p:ph type="title"/>
          </p:nvPr>
        </p:nvSpPr>
        <p:spPr>
          <a:xfrm>
            <a:off x="465087" y="2067700"/>
            <a:ext cx="2336449" cy="2819400"/>
          </a:xfrm>
        </p:spPr>
        <p:txBody>
          <a:bodyPr anchor="b">
            <a:normAutofit/>
          </a:bodyPr>
          <a:lstStyle/>
          <a:p>
            <a:pPr algn="r"/>
            <a:r>
              <a:rPr lang="en-US" sz="3500" dirty="0">
                <a:solidFill>
                  <a:srgbClr val="FFFFFF"/>
                </a:solidFill>
              </a:rPr>
              <a:t>FSST’s impact on Academic Persistence</a:t>
            </a:r>
            <a:br>
              <a:rPr lang="en-US" sz="3500" dirty="0">
                <a:solidFill>
                  <a:srgbClr val="FFFFFF"/>
                </a:solidFill>
              </a:rPr>
            </a:br>
            <a:br>
              <a:rPr lang="en-US" sz="3500" dirty="0">
                <a:solidFill>
                  <a:srgbClr val="FFFFFF"/>
                </a:solidFill>
              </a:rPr>
            </a:br>
            <a:r>
              <a:rPr lang="en-US" sz="2000" dirty="0">
                <a:solidFill>
                  <a:schemeClr val="bg1"/>
                </a:solidFill>
                <a:effectLst>
                  <a:outerShdw blurRad="38100" dist="38100" dir="2700000" algn="tl">
                    <a:srgbClr val="000000">
                      <a:alpha val="43137"/>
                    </a:srgbClr>
                  </a:outerShdw>
                </a:effectLst>
              </a:rPr>
              <a:t>(Mullen, 2022)</a:t>
            </a:r>
            <a:endParaRPr lang="en-US" sz="3500" dirty="0">
              <a:solidFill>
                <a:schemeClr val="bg1"/>
              </a:solidFill>
            </a:endParaRPr>
          </a:p>
        </p:txBody>
      </p:sp>
      <p:graphicFrame>
        <p:nvGraphicFramePr>
          <p:cNvPr id="18" name="Content Placeholder 2">
            <a:extLst>
              <a:ext uri="{FF2B5EF4-FFF2-40B4-BE49-F238E27FC236}">
                <a16:creationId xmlns:a16="http://schemas.microsoft.com/office/drawing/2014/main" id="{967B5AB9-F0E9-88DF-86F6-A5B184D10971}"/>
              </a:ext>
            </a:extLst>
          </p:cNvPr>
          <p:cNvGraphicFramePr>
            <a:graphicFrameLocks noGrp="1"/>
          </p:cNvGraphicFramePr>
          <p:nvPr>
            <p:ph idx="1"/>
            <p:extLst>
              <p:ext uri="{D42A27DB-BD31-4B8C-83A1-F6EECF244321}">
                <p14:modId xmlns:p14="http://schemas.microsoft.com/office/powerpoint/2010/main" val="317937372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38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186C82-204C-3719-C31F-F14BFDFC254A}"/>
              </a:ext>
            </a:extLst>
          </p:cNvPr>
          <p:cNvSpPr>
            <a:spLocks noGrp="1"/>
          </p:cNvSpPr>
          <p:nvPr>
            <p:ph type="title"/>
          </p:nvPr>
        </p:nvSpPr>
        <p:spPr/>
        <p:txBody>
          <a:bodyPr/>
          <a:lstStyle/>
          <a:p>
            <a:r>
              <a:rPr lang="en-US" dirty="0"/>
              <a:t>HYPE Spinoffs</a:t>
            </a:r>
          </a:p>
        </p:txBody>
      </p:sp>
      <p:sp>
        <p:nvSpPr>
          <p:cNvPr id="6" name="Text Placeholder 5">
            <a:extLst>
              <a:ext uri="{FF2B5EF4-FFF2-40B4-BE49-F238E27FC236}">
                <a16:creationId xmlns:a16="http://schemas.microsoft.com/office/drawing/2014/main" id="{5E4D1FB4-1A0E-F94F-E8A7-5CF8D9B54A07}"/>
              </a:ext>
            </a:extLst>
          </p:cNvPr>
          <p:cNvSpPr>
            <a:spLocks noGrp="1"/>
          </p:cNvSpPr>
          <p:nvPr>
            <p:ph type="body" idx="1"/>
          </p:nvPr>
        </p:nvSpPr>
        <p:spPr/>
        <p:txBody>
          <a:bodyPr/>
          <a:lstStyle/>
          <a:p>
            <a:r>
              <a:rPr lang="en-US" dirty="0"/>
              <a:t>The HYPE Course – supported by MA DMH</a:t>
            </a:r>
          </a:p>
        </p:txBody>
      </p:sp>
    </p:spTree>
    <p:extLst>
      <p:ext uri="{BB962C8B-B14F-4D97-AF65-F5344CB8AC3E}">
        <p14:creationId xmlns:p14="http://schemas.microsoft.com/office/powerpoint/2010/main" val="1684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3DAAB9-B7AF-5B4A-8445-EE8F04071F21}"/>
              </a:ext>
            </a:extLst>
          </p:cNvPr>
          <p:cNvSpPr>
            <a:spLocks noGrp="1"/>
          </p:cNvSpPr>
          <p:nvPr>
            <p:ph type="title"/>
          </p:nvPr>
        </p:nvSpPr>
        <p:spPr>
          <a:xfrm>
            <a:off x="533400" y="381000"/>
            <a:ext cx="8124218" cy="1043668"/>
          </a:xfrm>
        </p:spPr>
        <p:txBody>
          <a:bodyPr anchor="ctr">
            <a:normAutofit/>
          </a:bodyPr>
          <a:lstStyle/>
          <a:p>
            <a:r>
              <a:rPr lang="en-US" dirty="0"/>
              <a:t>The HYPE Course</a:t>
            </a:r>
          </a:p>
        </p:txBody>
      </p:sp>
      <p:graphicFrame>
        <p:nvGraphicFramePr>
          <p:cNvPr id="22" name="Content Placeholder 11">
            <a:extLst>
              <a:ext uri="{FF2B5EF4-FFF2-40B4-BE49-F238E27FC236}">
                <a16:creationId xmlns:a16="http://schemas.microsoft.com/office/drawing/2014/main" id="{85B25873-BB00-CE17-1ED1-409350E5F8B1}"/>
              </a:ext>
            </a:extLst>
          </p:cNvPr>
          <p:cNvGraphicFramePr>
            <a:graphicFrameLocks noGrp="1"/>
          </p:cNvGraphicFramePr>
          <p:nvPr>
            <p:ph sz="half" idx="2"/>
            <p:extLst>
              <p:ext uri="{D42A27DB-BD31-4B8C-83A1-F6EECF244321}">
                <p14:modId xmlns:p14="http://schemas.microsoft.com/office/powerpoint/2010/main" val="819384944"/>
              </p:ext>
            </p:extLst>
          </p:nvPr>
        </p:nvGraphicFramePr>
        <p:xfrm>
          <a:off x="4648200" y="1580116"/>
          <a:ext cx="4009418" cy="456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a:extLst>
              <a:ext uri="{FF2B5EF4-FFF2-40B4-BE49-F238E27FC236}">
                <a16:creationId xmlns:a16="http://schemas.microsoft.com/office/drawing/2014/main" id="{DDE8EC57-37BD-FA96-C095-F0FB490F8317}"/>
              </a:ext>
            </a:extLst>
          </p:cNvPr>
          <p:cNvPicPr>
            <a:picLocks noChangeAspect="1"/>
          </p:cNvPicPr>
          <p:nvPr/>
        </p:nvPicPr>
        <p:blipFill>
          <a:blip r:embed="rId7"/>
          <a:stretch>
            <a:fillRect/>
          </a:stretch>
        </p:blipFill>
        <p:spPr>
          <a:xfrm>
            <a:off x="146262" y="1905000"/>
            <a:ext cx="4349539" cy="2212358"/>
          </a:xfrm>
          <a:prstGeom prst="rect">
            <a:avLst/>
          </a:prstGeom>
        </p:spPr>
      </p:pic>
      <p:sp>
        <p:nvSpPr>
          <p:cNvPr id="23" name="Isosceles Triangle 22">
            <a:extLst>
              <a:ext uri="{FF2B5EF4-FFF2-40B4-BE49-F238E27FC236}">
                <a16:creationId xmlns:a16="http://schemas.microsoft.com/office/drawing/2014/main" id="{AA0C8560-CD0D-5818-EFD5-C8C17737428C}"/>
              </a:ext>
            </a:extLst>
          </p:cNvPr>
          <p:cNvSpPr/>
          <p:nvPr/>
        </p:nvSpPr>
        <p:spPr>
          <a:xfrm rot="2633470">
            <a:off x="4318035" y="1750744"/>
            <a:ext cx="355532" cy="308509"/>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24600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53E5-759A-AEDB-C661-597F1BF794CF}"/>
              </a:ext>
            </a:extLst>
          </p:cNvPr>
          <p:cNvSpPr>
            <a:spLocks noGrp="1"/>
          </p:cNvSpPr>
          <p:nvPr>
            <p:ph type="title"/>
          </p:nvPr>
        </p:nvSpPr>
        <p:spPr>
          <a:xfrm>
            <a:off x="304800" y="381000"/>
            <a:ext cx="8124218" cy="782751"/>
          </a:xfrm>
        </p:spPr>
        <p:txBody>
          <a:bodyPr anchor="ctr">
            <a:normAutofit/>
          </a:bodyPr>
          <a:lstStyle/>
          <a:p>
            <a:r>
              <a:rPr lang="en-US" dirty="0"/>
              <a:t>The HYPE Courses</a:t>
            </a:r>
          </a:p>
        </p:txBody>
      </p:sp>
      <p:graphicFrame>
        <p:nvGraphicFramePr>
          <p:cNvPr id="5" name="Content Placeholder 2">
            <a:extLst>
              <a:ext uri="{FF2B5EF4-FFF2-40B4-BE49-F238E27FC236}">
                <a16:creationId xmlns:a16="http://schemas.microsoft.com/office/drawing/2014/main" id="{F1BA99CB-CA46-867E-8E13-2166052176E8}"/>
              </a:ext>
            </a:extLst>
          </p:cNvPr>
          <p:cNvGraphicFramePr>
            <a:graphicFrameLocks noGrp="1"/>
          </p:cNvGraphicFramePr>
          <p:nvPr>
            <p:ph idx="1"/>
            <p:extLst>
              <p:ext uri="{D42A27DB-BD31-4B8C-83A1-F6EECF244321}">
                <p14:modId xmlns:p14="http://schemas.microsoft.com/office/powerpoint/2010/main" val="4057134554"/>
              </p:ext>
            </p:extLst>
          </p:nvPr>
        </p:nvGraphicFramePr>
        <p:xfrm>
          <a:off x="457200" y="15240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6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F901-3DE0-69A5-D5BB-FCAEFC65A682}"/>
              </a:ext>
            </a:extLst>
          </p:cNvPr>
          <p:cNvSpPr>
            <a:spLocks noGrp="1"/>
          </p:cNvSpPr>
          <p:nvPr>
            <p:ph type="title"/>
          </p:nvPr>
        </p:nvSpPr>
        <p:spPr/>
        <p:txBody>
          <a:bodyPr/>
          <a:lstStyle/>
          <a:p>
            <a:r>
              <a:rPr lang="en-US" dirty="0"/>
              <a:t>Sample HYPE Course Topics</a:t>
            </a:r>
          </a:p>
        </p:txBody>
      </p:sp>
      <p:graphicFrame>
        <p:nvGraphicFramePr>
          <p:cNvPr id="4" name="Content Placeholder 3">
            <a:extLst>
              <a:ext uri="{FF2B5EF4-FFF2-40B4-BE49-F238E27FC236}">
                <a16:creationId xmlns:a16="http://schemas.microsoft.com/office/drawing/2014/main" id="{DA71FB49-330E-9579-0722-66CEAC751AAC}"/>
              </a:ext>
            </a:extLst>
          </p:cNvPr>
          <p:cNvGraphicFramePr>
            <a:graphicFrameLocks noGrp="1"/>
          </p:cNvGraphicFramePr>
          <p:nvPr>
            <p:ph idx="1"/>
            <p:extLst>
              <p:ext uri="{D42A27DB-BD31-4B8C-83A1-F6EECF244321}">
                <p14:modId xmlns:p14="http://schemas.microsoft.com/office/powerpoint/2010/main" val="1457867175"/>
              </p:ext>
            </p:extLst>
          </p:nvPr>
        </p:nvGraphicFramePr>
        <p:xfrm>
          <a:off x="0" y="1371600"/>
          <a:ext cx="9144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960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B4A6-22DA-FF24-1860-5946C17A96BF}"/>
              </a:ext>
            </a:extLst>
          </p:cNvPr>
          <p:cNvSpPr>
            <a:spLocks noGrp="1"/>
          </p:cNvSpPr>
          <p:nvPr>
            <p:ph type="title"/>
          </p:nvPr>
        </p:nvSpPr>
        <p:spPr>
          <a:xfrm>
            <a:off x="533400" y="381000"/>
            <a:ext cx="8124218" cy="1043668"/>
          </a:xfrm>
        </p:spPr>
        <p:txBody>
          <a:bodyPr anchor="ctr">
            <a:normAutofit/>
          </a:bodyPr>
          <a:lstStyle/>
          <a:p>
            <a:r>
              <a:rPr lang="en-US" dirty="0"/>
              <a:t>New Research and Directions:</a:t>
            </a:r>
          </a:p>
        </p:txBody>
      </p:sp>
      <p:sp>
        <p:nvSpPr>
          <p:cNvPr id="3" name="Content Placeholder 2">
            <a:extLst>
              <a:ext uri="{FF2B5EF4-FFF2-40B4-BE49-F238E27FC236}">
                <a16:creationId xmlns:a16="http://schemas.microsoft.com/office/drawing/2014/main" id="{7C898E91-7C87-BED3-A945-8CC1233F7642}"/>
              </a:ext>
            </a:extLst>
          </p:cNvPr>
          <p:cNvSpPr>
            <a:spLocks noGrp="1"/>
          </p:cNvSpPr>
          <p:nvPr>
            <p:ph sz="half" idx="1"/>
          </p:nvPr>
        </p:nvSpPr>
        <p:spPr>
          <a:xfrm>
            <a:off x="543514" y="1577068"/>
            <a:ext cx="4638086" cy="4572000"/>
          </a:xfrm>
        </p:spPr>
        <p:txBody>
          <a:bodyPr>
            <a:normAutofit lnSpcReduction="10000"/>
          </a:bodyPr>
          <a:lstStyle/>
          <a:p>
            <a:pPr>
              <a:spcBef>
                <a:spcPts val="1800"/>
              </a:spcBef>
            </a:pPr>
            <a:r>
              <a:rPr lang="en-US" dirty="0"/>
              <a:t>FSST at Work RCT currently in open trial</a:t>
            </a:r>
          </a:p>
          <a:p>
            <a:pPr>
              <a:spcBef>
                <a:spcPts val="1800"/>
              </a:spcBef>
            </a:pPr>
            <a:r>
              <a:rPr lang="en-US" dirty="0"/>
              <a:t>Creation of Digital FSST – in beta-test now</a:t>
            </a:r>
          </a:p>
          <a:p>
            <a:pPr>
              <a:spcBef>
                <a:spcPts val="1800"/>
              </a:spcBef>
            </a:pPr>
            <a:r>
              <a:rPr lang="en-US" dirty="0"/>
              <a:t>FSST for marginalized populations (foster care, etc.) </a:t>
            </a:r>
          </a:p>
          <a:p>
            <a:pPr>
              <a:spcBef>
                <a:spcPts val="1800"/>
              </a:spcBef>
            </a:pPr>
            <a:r>
              <a:rPr lang="en-US" dirty="0"/>
              <a:t>Training and Technical Assistance</a:t>
            </a:r>
          </a:p>
        </p:txBody>
      </p:sp>
      <p:pic>
        <p:nvPicPr>
          <p:cNvPr id="10" name="Content Placeholder 9" descr="Microscope with solid fill">
            <a:extLst>
              <a:ext uri="{FF2B5EF4-FFF2-40B4-BE49-F238E27FC236}">
                <a16:creationId xmlns:a16="http://schemas.microsoft.com/office/drawing/2014/main" id="{D5AD6DB5-9FAE-01CB-F56B-A71FBAF2AEB2}"/>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3934" y="1577068"/>
            <a:ext cx="3139619" cy="3139619"/>
          </a:xfrm>
        </p:spPr>
      </p:pic>
    </p:spTree>
    <p:extLst>
      <p:ext uri="{BB962C8B-B14F-4D97-AF65-F5344CB8AC3E}">
        <p14:creationId xmlns:p14="http://schemas.microsoft.com/office/powerpoint/2010/main" val="2529552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2746-B26F-757A-2335-5D4B546EABD0}"/>
              </a:ext>
            </a:extLst>
          </p:cNvPr>
          <p:cNvSpPr>
            <a:spLocks noGrp="1"/>
          </p:cNvSpPr>
          <p:nvPr>
            <p:ph type="title"/>
          </p:nvPr>
        </p:nvSpPr>
        <p:spPr/>
        <p:txBody>
          <a:bodyPr/>
          <a:lstStyle/>
          <a:p>
            <a:r>
              <a:rPr lang="en-US" dirty="0"/>
              <a:t>Free online course now available:</a:t>
            </a:r>
          </a:p>
        </p:txBody>
      </p:sp>
      <p:sp>
        <p:nvSpPr>
          <p:cNvPr id="3" name="Content Placeholder 2">
            <a:extLst>
              <a:ext uri="{FF2B5EF4-FFF2-40B4-BE49-F238E27FC236}">
                <a16:creationId xmlns:a16="http://schemas.microsoft.com/office/drawing/2014/main" id="{26F8B3C3-85EF-F6F0-EF95-00BBE724D476}"/>
              </a:ext>
            </a:extLst>
          </p:cNvPr>
          <p:cNvSpPr>
            <a:spLocks noGrp="1"/>
          </p:cNvSpPr>
          <p:nvPr>
            <p:ph sz="half" idx="1"/>
          </p:nvPr>
        </p:nvSpPr>
        <p:spPr>
          <a:xfrm>
            <a:off x="543514" y="1295400"/>
            <a:ext cx="8114104" cy="4853668"/>
          </a:xfrm>
        </p:spPr>
        <p:txBody>
          <a:bodyPr/>
          <a:lstStyle/>
          <a:p>
            <a:pPr marL="0" indent="0">
              <a:buNone/>
            </a:pPr>
            <a:r>
              <a:rPr lang="en-US" dirty="0"/>
              <a:t>Success in Work and School: HYPECareers.org </a:t>
            </a:r>
          </a:p>
          <a:p>
            <a:r>
              <a:rPr lang="en-US" dirty="0">
                <a:hlinkClick r:id="rId2"/>
              </a:rPr>
              <a:t>Engaging Young Adults in Work and School</a:t>
            </a:r>
            <a:endParaRPr lang="en-US" dirty="0"/>
          </a:p>
          <a:p>
            <a:pPr marL="0" indent="0">
              <a:buNone/>
            </a:pPr>
            <a:r>
              <a:rPr lang="en-US" dirty="0"/>
              <a:t>Coming soon: </a:t>
            </a:r>
          </a:p>
          <a:p>
            <a:r>
              <a:rPr lang="en-US" dirty="0"/>
              <a:t>Work and School Resources for (You)ng Adults</a:t>
            </a:r>
          </a:p>
          <a:p>
            <a:endParaRPr lang="en-US" dirty="0"/>
          </a:p>
        </p:txBody>
      </p:sp>
      <p:pic>
        <p:nvPicPr>
          <p:cNvPr id="6" name="Content Placeholder 5">
            <a:extLst>
              <a:ext uri="{FF2B5EF4-FFF2-40B4-BE49-F238E27FC236}">
                <a16:creationId xmlns:a16="http://schemas.microsoft.com/office/drawing/2014/main" id="{70D7B81F-B08F-E138-CAF0-8375988E1A1C}"/>
              </a:ext>
            </a:extLst>
          </p:cNvPr>
          <p:cNvPicPr>
            <a:picLocks noGrp="1" noChangeAspect="1"/>
          </p:cNvPicPr>
          <p:nvPr>
            <p:ph sz="half" idx="2"/>
          </p:nvPr>
        </p:nvPicPr>
        <p:blipFill>
          <a:blip r:embed="rId3"/>
          <a:stretch>
            <a:fillRect/>
          </a:stretch>
        </p:blipFill>
        <p:spPr>
          <a:xfrm>
            <a:off x="1381309" y="3556000"/>
            <a:ext cx="6381381" cy="2593068"/>
          </a:xfrm>
        </p:spPr>
      </p:pic>
    </p:spTree>
    <p:extLst>
      <p:ext uri="{BB962C8B-B14F-4D97-AF65-F5344CB8AC3E}">
        <p14:creationId xmlns:p14="http://schemas.microsoft.com/office/powerpoint/2010/main" val="4183892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54C31F-2675-9878-E15D-F015815E0F97}"/>
              </a:ext>
            </a:extLst>
          </p:cNvPr>
          <p:cNvSpPr>
            <a:spLocks noGrp="1"/>
          </p:cNvSpPr>
          <p:nvPr>
            <p:ph type="title"/>
          </p:nvPr>
        </p:nvSpPr>
        <p:spPr/>
        <p:txBody>
          <a:bodyPr/>
          <a:lstStyle/>
          <a:p>
            <a:r>
              <a:rPr lang="en-US" dirty="0"/>
              <a:t>Questions/Comments/Thoughts</a:t>
            </a:r>
          </a:p>
        </p:txBody>
      </p:sp>
      <p:pic>
        <p:nvPicPr>
          <p:cNvPr id="8" name="Content Placeholder 7" descr="Question mark symbol">
            <a:extLst>
              <a:ext uri="{FF2B5EF4-FFF2-40B4-BE49-F238E27FC236}">
                <a16:creationId xmlns:a16="http://schemas.microsoft.com/office/drawing/2014/main" id="{A8A4D09D-A407-DE0B-B9A1-AA54BC46F7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90699"/>
            <a:ext cx="8124825" cy="4562401"/>
          </a:xfrm>
        </p:spPr>
      </p:pic>
    </p:spTree>
    <p:extLst>
      <p:ext uri="{BB962C8B-B14F-4D97-AF65-F5344CB8AC3E}">
        <p14:creationId xmlns:p14="http://schemas.microsoft.com/office/powerpoint/2010/main" val="181295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ED4F-4BFA-B9D8-DB37-48AF6B3BE6C5}"/>
              </a:ext>
            </a:extLst>
          </p:cNvPr>
          <p:cNvSpPr>
            <a:spLocks noGrp="1"/>
          </p:cNvSpPr>
          <p:nvPr>
            <p:ph type="title"/>
          </p:nvPr>
        </p:nvSpPr>
        <p:spPr>
          <a:xfrm>
            <a:off x="509891" y="390609"/>
            <a:ext cx="8124218" cy="782751"/>
          </a:xfrm>
        </p:spPr>
        <p:txBody>
          <a:bodyPr anchor="ctr">
            <a:normAutofit/>
          </a:bodyPr>
          <a:lstStyle/>
          <a:p>
            <a:r>
              <a:rPr lang="en-US" dirty="0"/>
              <a:t>Do Contact us!</a:t>
            </a:r>
          </a:p>
        </p:txBody>
      </p:sp>
      <p:sp>
        <p:nvSpPr>
          <p:cNvPr id="4" name="Content Placeholder 3">
            <a:extLst>
              <a:ext uri="{FF2B5EF4-FFF2-40B4-BE49-F238E27FC236}">
                <a16:creationId xmlns:a16="http://schemas.microsoft.com/office/drawing/2014/main" id="{CA7D71AF-53DA-4C04-A36B-05E078929E56}"/>
              </a:ext>
            </a:extLst>
          </p:cNvPr>
          <p:cNvSpPr>
            <a:spLocks noGrp="1"/>
          </p:cNvSpPr>
          <p:nvPr>
            <p:ph sz="half" idx="1"/>
          </p:nvPr>
        </p:nvSpPr>
        <p:spPr>
          <a:xfrm>
            <a:off x="509891" y="1539483"/>
            <a:ext cx="6066818" cy="2057400"/>
          </a:xfrm>
        </p:spPr>
        <p:txBody>
          <a:bodyPr>
            <a:normAutofit/>
          </a:bodyPr>
          <a:lstStyle/>
          <a:p>
            <a:pPr marL="0" indent="0">
              <a:buNone/>
            </a:pPr>
            <a:r>
              <a:rPr lang="en-US" dirty="0"/>
              <a:t>Email </a:t>
            </a:r>
            <a:r>
              <a:rPr lang="en-US" dirty="0">
                <a:hlinkClick r:id="rId3"/>
              </a:rPr>
              <a:t>HYPE@umassmed.edu</a:t>
            </a:r>
            <a:endParaRPr lang="en-US" dirty="0"/>
          </a:p>
          <a:p>
            <a:pPr marL="0" indent="0">
              <a:buNone/>
            </a:pPr>
            <a:endParaRPr lang="en-US" sz="1600" dirty="0"/>
          </a:p>
          <a:p>
            <a:pPr marL="0" indent="0">
              <a:buNone/>
            </a:pPr>
            <a:r>
              <a:rPr lang="en-US" dirty="0"/>
              <a:t>OR go to our website: </a:t>
            </a:r>
            <a:r>
              <a:rPr lang="en-US" dirty="0">
                <a:hlinkClick r:id="rId4"/>
              </a:rPr>
              <a:t>https://www.umassmed.edu/hype/</a:t>
            </a:r>
            <a:r>
              <a:rPr lang="en-US" dirty="0"/>
              <a:t>  </a:t>
            </a:r>
          </a:p>
        </p:txBody>
      </p:sp>
      <p:pic>
        <p:nvPicPr>
          <p:cNvPr id="5" name="Picture 4" descr="Text&#10;&#10;Description automatically generated with medium confidence">
            <a:extLst>
              <a:ext uri="{FF2B5EF4-FFF2-40B4-BE49-F238E27FC236}">
                <a16:creationId xmlns:a16="http://schemas.microsoft.com/office/drawing/2014/main" id="{1D974CD6-C882-8448-6698-E16061622D3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34582" y="3412067"/>
            <a:ext cx="4009418" cy="3007064"/>
          </a:xfrm>
          <a:prstGeom prst="rect">
            <a:avLst/>
          </a:prstGeom>
          <a:noFill/>
        </p:spPr>
      </p:pic>
    </p:spTree>
    <p:extLst>
      <p:ext uri="{BB962C8B-B14F-4D97-AF65-F5344CB8AC3E}">
        <p14:creationId xmlns:p14="http://schemas.microsoft.com/office/powerpoint/2010/main" val="407138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B94D-565F-4D2E-A145-7157B88B4D9C}"/>
              </a:ext>
            </a:extLst>
          </p:cNvPr>
          <p:cNvSpPr>
            <a:spLocks noGrp="1"/>
          </p:cNvSpPr>
          <p:nvPr>
            <p:ph type="ctrTitle"/>
          </p:nvPr>
        </p:nvSpPr>
        <p:spPr>
          <a:xfrm>
            <a:off x="609600" y="990600"/>
            <a:ext cx="6705600" cy="1927225"/>
          </a:xfrm>
        </p:spPr>
        <p:txBody>
          <a:bodyPr/>
          <a:lstStyle/>
          <a:p>
            <a:r>
              <a:rPr lang="en-US" sz="4800" dirty="0"/>
              <a:t>Helping youth on the path to employment</a:t>
            </a:r>
          </a:p>
        </p:txBody>
      </p:sp>
      <p:sp>
        <p:nvSpPr>
          <p:cNvPr id="3" name="Subtitle 2">
            <a:extLst>
              <a:ext uri="{FF2B5EF4-FFF2-40B4-BE49-F238E27FC236}">
                <a16:creationId xmlns:a16="http://schemas.microsoft.com/office/drawing/2014/main" id="{24026001-221A-42EE-A32E-4CF5C2843CD4}"/>
              </a:ext>
            </a:extLst>
          </p:cNvPr>
          <p:cNvSpPr>
            <a:spLocks noGrp="1"/>
          </p:cNvSpPr>
          <p:nvPr>
            <p:ph type="subTitle" idx="1"/>
          </p:nvPr>
        </p:nvSpPr>
        <p:spPr>
          <a:xfrm>
            <a:off x="609600" y="3113172"/>
            <a:ext cx="6934200" cy="2416175"/>
          </a:xfrm>
        </p:spPr>
        <p:txBody>
          <a:bodyPr>
            <a:normAutofit/>
          </a:bodyPr>
          <a:lstStyle/>
          <a:p>
            <a:r>
              <a:rPr lang="en-US" sz="3200" dirty="0"/>
              <a:t>Preventing Long-term Disability in Youth and Young Adults through a Specified Career Development Model</a:t>
            </a:r>
          </a:p>
        </p:txBody>
      </p:sp>
      <p:pic>
        <p:nvPicPr>
          <p:cNvPr id="4" name="Picture 3">
            <a:extLst>
              <a:ext uri="{FF2B5EF4-FFF2-40B4-BE49-F238E27FC236}">
                <a16:creationId xmlns:a16="http://schemas.microsoft.com/office/drawing/2014/main" id="{6F953C46-C59B-4F6F-A23F-F46496B723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6914">
            <a:off x="5936752" y="22292"/>
            <a:ext cx="3869018" cy="3672987"/>
          </a:xfrm>
          <a:prstGeom prst="rect">
            <a:avLst/>
          </a:prstGeom>
          <a:noFill/>
          <a:ln>
            <a:noFill/>
          </a:ln>
        </p:spPr>
      </p:pic>
      <p:sp>
        <p:nvSpPr>
          <p:cNvPr id="5" name="TextBox 4">
            <a:extLst>
              <a:ext uri="{FF2B5EF4-FFF2-40B4-BE49-F238E27FC236}">
                <a16:creationId xmlns:a16="http://schemas.microsoft.com/office/drawing/2014/main" id="{D39767D9-034C-44F1-FC84-C4014FBD9F29}"/>
              </a:ext>
            </a:extLst>
          </p:cNvPr>
          <p:cNvSpPr txBox="1"/>
          <p:nvPr/>
        </p:nvSpPr>
        <p:spPr>
          <a:xfrm>
            <a:off x="609600" y="5036403"/>
            <a:ext cx="6286500" cy="830997"/>
          </a:xfrm>
          <a:prstGeom prst="rect">
            <a:avLst/>
          </a:prstGeom>
          <a:noFill/>
        </p:spPr>
        <p:txBody>
          <a:bodyPr wrap="square" rtlCol="0">
            <a:spAutoFit/>
          </a:bodyPr>
          <a:lstStyle/>
          <a:p>
            <a:r>
              <a:rPr lang="en-US" sz="2400" dirty="0"/>
              <a:t>Debbie Nicolellis, Michelle G. Mullen</a:t>
            </a:r>
          </a:p>
          <a:p>
            <a:r>
              <a:rPr lang="en-US" sz="2400" dirty="0"/>
              <a:t>UMass Chan Medical School</a:t>
            </a:r>
          </a:p>
        </p:txBody>
      </p:sp>
    </p:spTree>
    <p:extLst>
      <p:ext uri="{BB962C8B-B14F-4D97-AF65-F5344CB8AC3E}">
        <p14:creationId xmlns:p14="http://schemas.microsoft.com/office/powerpoint/2010/main" val="2065361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5484171" y="5784188"/>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hlinkClick r:id="rId2">
                  <a:extLst>
                    <a:ext uri="{A12FA001-AC4F-418D-AE19-62706E023703}">
                      <ahyp:hlinkClr xmlns:ahyp="http://schemas.microsoft.com/office/drawing/2018/hyperlinkcolor" val="tx"/>
                    </a:ext>
                  </a:extLst>
                </a:hlinkClick>
              </a:rPr>
              <a:t>Sign-Up for Newsletter</a:t>
            </a:r>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5484170" y="5233596"/>
            <a:ext cx="27857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MHTTCnetwork.org</a:t>
            </a:r>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5484170" y="6325543"/>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MTTC News</a:t>
            </a:r>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628650" y="1210581"/>
            <a:ext cx="8053337"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purpose of the MHTTC Network is technology transfer - disseminating and implementing evidence-based practices for mental disorders into the field.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Funded by the Substance Abuse and Mental Health Services Administration (SAMHSA), the MHTTC Network includes 10 Regional Centers, a National American Indian and Alaska Native Center, a National Hispanic and Latino Center, and a Network Coordinating Office.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Our services cover the full continuum spanning mental illness prevention, treatment, and recovery support.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 y="250093"/>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891798"/>
            <a:ext cx="8153400" cy="2384802"/>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1" name="Rectangle 18"/>
          <p:cNvSpPr>
            <a:spLocks noChangeArrowheads="1"/>
          </p:cNvSpPr>
          <p:nvPr/>
        </p:nvSpPr>
        <p:spPr bwMode="auto">
          <a:xfrm>
            <a:off x="1638300" y="937736"/>
            <a:ext cx="69342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The mission of the Transitions to Adulthood Center for Research is to promote the full participation in socially valued roles of transition-age youth and young adults (ages 14-30) with serious mental health conditions. We use the tools of research and knowledge translation in partnership with this </a:t>
            </a:r>
            <a:r>
              <a:rPr lang="en-US" b="1" u="sng" dirty="0">
                <a:solidFill>
                  <a:schemeClr val="bg1"/>
                </a:solidFill>
                <a:effectLst>
                  <a:outerShdw blurRad="38100" dist="38100" dir="2700000" algn="tl">
                    <a:srgbClr val="000000">
                      <a:alpha val="43137"/>
                    </a:srgbClr>
                  </a:outerShdw>
                </a:effectLst>
              </a:rPr>
              <a:t>at </a:t>
            </a:r>
            <a:r>
              <a:rPr lang="en-US" b="1" dirty="0">
                <a:solidFill>
                  <a:schemeClr val="bg1"/>
                </a:solidFill>
                <a:effectLst>
                  <a:outerShdw blurRad="38100" dist="38100" dir="2700000" algn="tl">
                    <a:srgbClr val="000000">
                      <a:alpha val="43137"/>
                    </a:srgbClr>
                  </a:outerShdw>
                </a:effectLst>
              </a:rPr>
              <a:t>risk</a:t>
            </a:r>
            <a:r>
              <a:rPr lang="en-US" b="1" u="sng"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population to achieve this mission.</a:t>
            </a:r>
            <a:r>
              <a:rPr lang="en-US" b="1" dirty="0">
                <a:effectLst>
                  <a:outerShdw blurRad="38100" dist="38100" dir="2700000" algn="tl">
                    <a:srgbClr val="000000">
                      <a:alpha val="43137"/>
                    </a:srgbClr>
                  </a:outerShdw>
                </a:effectLst>
              </a:rPr>
              <a:t> </a:t>
            </a:r>
          </a:p>
          <a:p>
            <a:pPr algn="ctr"/>
            <a:endParaRPr lang="en-US" sz="800" dirty="0">
              <a:solidFill>
                <a:srgbClr val="FFFFFF"/>
              </a:solidFill>
              <a:effectLst>
                <a:outerShdw blurRad="38100" dist="38100" dir="2700000" algn="tl">
                  <a:srgbClr val="000000">
                    <a:alpha val="43137"/>
                  </a:srgbClr>
                </a:outerShdw>
              </a:effectLst>
              <a:latin typeface="+mn-lt"/>
            </a:endParaRPr>
          </a:p>
          <a:p>
            <a:pPr algn="ctr"/>
            <a:r>
              <a:rPr lang="en-US" dirty="0">
                <a:solidFill>
                  <a:schemeClr val="bg1"/>
                </a:solidFill>
                <a:effectLst>
                  <a:outerShdw blurRad="38100" dist="38100" dir="2700000" algn="tl">
                    <a:srgbClr val="000000">
                      <a:alpha val="43137"/>
                    </a:srgbClr>
                  </a:outerShdw>
                </a:effectLst>
                <a:latin typeface="+mn-lt"/>
              </a:rPr>
              <a:t>Visit us at: </a:t>
            </a:r>
            <a:r>
              <a:rPr lang="en-US" b="1" dirty="0">
                <a:solidFill>
                  <a:schemeClr val="bg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https://www.umassmed.edu/HYPE</a:t>
            </a:r>
            <a:r>
              <a:rPr lang="en-US" b="1" dirty="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a:p>
            <a:pPr algn="ctr"/>
            <a:r>
              <a:rPr lang="en-US" b="1" u="sng" dirty="0">
                <a:solidFill>
                  <a:schemeClr val="bg1"/>
                </a:solidFill>
                <a:effectLst>
                  <a:outerShdw blurRad="38100" dist="38100" dir="2700000" algn="tl">
                    <a:srgbClr val="000000">
                      <a:alpha val="43137"/>
                    </a:srgbClr>
                  </a:outerShdw>
                </a:effectLst>
                <a:latin typeface="+mn-lt"/>
                <a:hlinkClick r:id="rId4">
                  <a:extLst>
                    <a:ext uri="{A12FA001-AC4F-418D-AE19-62706E023703}">
                      <ahyp:hlinkClr xmlns:ahyp="http://schemas.microsoft.com/office/drawing/2018/hyperlinkcolor" val="tx"/>
                    </a:ext>
                  </a:extLst>
                </a:hlinkClick>
              </a:rPr>
              <a:t>http://www.umassmed.edu/TransitionsACR</a:t>
            </a:r>
            <a:endParaRPr lang="en-US" b="1" dirty="0">
              <a:solidFill>
                <a:schemeClr val="bg1"/>
              </a:solidFill>
              <a:effectLst>
                <a:outerShdw blurRad="38100" dist="38100" dir="2700000" algn="tl">
                  <a:srgbClr val="000000">
                    <a:alpha val="43137"/>
                  </a:srgbClr>
                </a:outerShdw>
              </a:effectLst>
              <a:latin typeface="+mn-lt"/>
            </a:endParaRPr>
          </a:p>
        </p:txBody>
      </p:sp>
      <p:sp>
        <p:nvSpPr>
          <p:cNvPr id="7172" name="TextBox 12"/>
          <p:cNvSpPr txBox="1">
            <a:spLocks noChangeArrowheads="1"/>
          </p:cNvSpPr>
          <p:nvPr/>
        </p:nvSpPr>
        <p:spPr bwMode="auto">
          <a:xfrm>
            <a:off x="457200" y="3307140"/>
            <a:ext cx="8153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a:latin typeface="Calibri" panose="020F0502020204030204" pitchFamily="34" charset="0"/>
              </a:rPr>
              <a:t>The contents of this presentation were developed under a grant with funding from the National Institute on Disability, Independent Living, and Rehabilitation Research, United States Department of Health and Human Services (NIDILRR grant number A-90DP0063). NIDILRR is a Center within the Administration for Community Living (ACL), Department of Health and Human Services (HHS). </a:t>
            </a:r>
            <a:r>
              <a:rPr lang="en-US" altLang="en-US" b="1" i="1" dirty="0">
                <a:latin typeface="Calibri" panose="020F0502020204030204" pitchFamily="34" charset="0"/>
              </a:rPr>
              <a:t>The contents of this presentation do not necessarily represent the policy of NIDILRR, ACL, HHS, and you should not assume endorsement by the Federal Government.</a:t>
            </a:r>
          </a:p>
        </p:txBody>
      </p:sp>
      <p:sp>
        <p:nvSpPr>
          <p:cNvPr id="7176" name="TextBox 8"/>
          <p:cNvSpPr txBox="1">
            <a:spLocks noChangeArrowheads="1"/>
          </p:cNvSpPr>
          <p:nvPr/>
        </p:nvSpPr>
        <p:spPr bwMode="auto">
          <a:xfrm>
            <a:off x="1625546" y="152400"/>
            <a:ext cx="579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a:solidFill>
                  <a:srgbClr val="F0872C"/>
                </a:solidFill>
                <a:latin typeface="Calibri" pitchFamily="34" charset="0"/>
              </a:rPr>
              <a:t>Acknowledgements</a:t>
            </a:r>
          </a:p>
        </p:txBody>
      </p:sp>
      <p:pic>
        <p:nvPicPr>
          <p:cNvPr id="1026" name="Picture 2" descr="Image result for nidilr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703521"/>
            <a:ext cx="1982431" cy="7603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429" y="1137546"/>
            <a:ext cx="1054171" cy="1803714"/>
          </a:xfrm>
          <a:prstGeom prst="rect">
            <a:avLst/>
          </a:prstGeom>
        </p:spPr>
      </p:pic>
      <p:pic>
        <p:nvPicPr>
          <p:cNvPr id="5" name="Picture 4" descr="A picture containing text, font, screenshot, logo&#10;&#10;Description automatically generated">
            <a:extLst>
              <a:ext uri="{FF2B5EF4-FFF2-40B4-BE49-F238E27FC236}">
                <a16:creationId xmlns:a16="http://schemas.microsoft.com/office/drawing/2014/main" id="{39A0FDB7-25FE-586C-4408-9BAA04C1D3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5398461"/>
            <a:ext cx="2087688" cy="1273272"/>
          </a:xfrm>
          <a:prstGeom prst="rect">
            <a:avLst/>
          </a:prstGeom>
        </p:spPr>
      </p:pic>
      <p:pic>
        <p:nvPicPr>
          <p:cNvPr id="6" name="Picture 5" descr="Logo, company name&#10;&#10;Description automatically generated">
            <a:extLst>
              <a:ext uri="{FF2B5EF4-FFF2-40B4-BE49-F238E27FC236}">
                <a16:creationId xmlns:a16="http://schemas.microsoft.com/office/drawing/2014/main" id="{C466F3A7-6D26-DBBA-6125-035CDECADE1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5236" y="5508816"/>
            <a:ext cx="1461159" cy="1123092"/>
          </a:xfrm>
          <a:prstGeom prst="rect">
            <a:avLst/>
          </a:prstGeom>
          <a:noFill/>
          <a:ln>
            <a:noFill/>
          </a:ln>
        </p:spPr>
      </p:pic>
      <p:pic>
        <p:nvPicPr>
          <p:cNvPr id="8" name="Picture 7">
            <a:extLst>
              <a:ext uri="{FF2B5EF4-FFF2-40B4-BE49-F238E27FC236}">
                <a16:creationId xmlns:a16="http://schemas.microsoft.com/office/drawing/2014/main" id="{C1AC053B-1185-B2CA-370F-7F8D7411817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95293" y="5398461"/>
            <a:ext cx="1767865" cy="1233447"/>
          </a:xfrm>
          <a:prstGeom prst="rect">
            <a:avLst/>
          </a:prstGeom>
          <a:noFill/>
          <a:ln>
            <a:noFill/>
          </a:ln>
        </p:spPr>
      </p:pic>
    </p:spTree>
    <p:extLst>
      <p:ext uri="{BB962C8B-B14F-4D97-AF65-F5344CB8AC3E}">
        <p14:creationId xmlns:p14="http://schemas.microsoft.com/office/powerpoint/2010/main" val="52669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FB26-6220-90A1-546E-B2363F8CE061}"/>
              </a:ext>
            </a:extLst>
          </p:cNvPr>
          <p:cNvSpPr>
            <a:spLocks noGrp="1"/>
          </p:cNvSpPr>
          <p:nvPr>
            <p:ph type="title"/>
          </p:nvPr>
        </p:nvSpPr>
        <p:spPr>
          <a:xfrm>
            <a:off x="533400" y="381000"/>
            <a:ext cx="8124218" cy="1043668"/>
          </a:xfrm>
        </p:spPr>
        <p:txBody>
          <a:bodyPr anchor="ctr">
            <a:normAutofit/>
          </a:bodyPr>
          <a:lstStyle/>
          <a:p>
            <a:r>
              <a:rPr lang="en-US" dirty="0"/>
              <a:t>Let me introduce myself</a:t>
            </a:r>
          </a:p>
        </p:txBody>
      </p:sp>
      <p:pic>
        <p:nvPicPr>
          <p:cNvPr id="5" name="Picture 4" descr="A person wearing glasses and a black jacket&#10;&#10;Description automatically generated with low confidence">
            <a:extLst>
              <a:ext uri="{FF2B5EF4-FFF2-40B4-BE49-F238E27FC236}">
                <a16:creationId xmlns:a16="http://schemas.microsoft.com/office/drawing/2014/main" id="{B8403317-6B4E-F6D5-BC0D-BB88AB40D6FC}"/>
              </a:ext>
            </a:extLst>
          </p:cNvPr>
          <p:cNvPicPr>
            <a:picLocks noChangeAspect="1"/>
          </p:cNvPicPr>
          <p:nvPr/>
        </p:nvPicPr>
        <p:blipFill rotWithShape="1">
          <a:blip r:embed="rId2">
            <a:extLst>
              <a:ext uri="{28A0092B-C50C-407E-A947-70E740481C1C}">
                <a14:useLocalDpi xmlns:a14="http://schemas.microsoft.com/office/drawing/2010/main" val="0"/>
              </a:ext>
            </a:extLst>
          </a:blip>
          <a:srcRect l="17991" r="10489" b="-1"/>
          <a:stretch/>
        </p:blipFill>
        <p:spPr>
          <a:xfrm>
            <a:off x="632780" y="1995304"/>
            <a:ext cx="2362200" cy="2691857"/>
          </a:xfrm>
          <a:prstGeom prst="rect">
            <a:avLst/>
          </a:prstGeom>
          <a:noFill/>
          <a:effectLst>
            <a:softEdge rad="127000"/>
          </a:effectLst>
        </p:spPr>
      </p:pic>
      <p:sp>
        <p:nvSpPr>
          <p:cNvPr id="6" name="Content Placeholder 5">
            <a:extLst>
              <a:ext uri="{FF2B5EF4-FFF2-40B4-BE49-F238E27FC236}">
                <a16:creationId xmlns:a16="http://schemas.microsoft.com/office/drawing/2014/main" id="{8807A22F-AEDA-E964-605A-DC1D0E1D11D1}"/>
              </a:ext>
            </a:extLst>
          </p:cNvPr>
          <p:cNvSpPr>
            <a:spLocks noGrp="1"/>
          </p:cNvSpPr>
          <p:nvPr>
            <p:ph sz="half" idx="1"/>
          </p:nvPr>
        </p:nvSpPr>
        <p:spPr>
          <a:xfrm>
            <a:off x="3117161" y="1946620"/>
            <a:ext cx="5867400" cy="3844580"/>
          </a:xfrm>
        </p:spPr>
        <p:txBody>
          <a:bodyPr>
            <a:normAutofit lnSpcReduction="10000"/>
          </a:bodyPr>
          <a:lstStyle/>
          <a:p>
            <a:r>
              <a:rPr lang="en-US" sz="2400" dirty="0"/>
              <a:t>Debbie Nicolellis, </a:t>
            </a:r>
            <a:r>
              <a:rPr lang="en-US" sz="2000" dirty="0"/>
              <a:t>she/her/hers</a:t>
            </a:r>
            <a:endParaRPr lang="en-US" sz="2400" dirty="0"/>
          </a:p>
          <a:p>
            <a:r>
              <a:rPr lang="en-US" sz="2400" dirty="0"/>
              <a:t>Rehabilitation Counselor by trade</a:t>
            </a:r>
          </a:p>
          <a:p>
            <a:r>
              <a:rPr lang="en-US" sz="2400" dirty="0"/>
              <a:t>Psychiatric Rehabilitation and Supported Employment-trained (BU)</a:t>
            </a:r>
          </a:p>
          <a:p>
            <a:r>
              <a:rPr lang="en-US" sz="2400" dirty="0"/>
              <a:t>35 years in field</a:t>
            </a:r>
          </a:p>
          <a:p>
            <a:r>
              <a:rPr lang="en-US" sz="2400" dirty="0"/>
              <a:t>My main focus: career development, valued roles for adults and young adults with mental health conditions</a:t>
            </a:r>
          </a:p>
          <a:p>
            <a:r>
              <a:rPr lang="en-US" sz="2400" dirty="0"/>
              <a:t>Current role: Training Director for HYPE/Transitions ACR</a:t>
            </a:r>
          </a:p>
        </p:txBody>
      </p:sp>
    </p:spTree>
    <p:extLst>
      <p:ext uri="{BB962C8B-B14F-4D97-AF65-F5344CB8AC3E}">
        <p14:creationId xmlns:p14="http://schemas.microsoft.com/office/powerpoint/2010/main" val="155620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49DA-359F-32BC-FE0A-9E7A5A62484F}"/>
              </a:ext>
            </a:extLst>
          </p:cNvPr>
          <p:cNvSpPr>
            <a:spLocks noGrp="1"/>
          </p:cNvSpPr>
          <p:nvPr>
            <p:ph type="title"/>
          </p:nvPr>
        </p:nvSpPr>
        <p:spPr>
          <a:xfrm>
            <a:off x="533400" y="381000"/>
            <a:ext cx="8124218" cy="1043668"/>
          </a:xfrm>
        </p:spPr>
        <p:txBody>
          <a:bodyPr anchor="ctr">
            <a:normAutofit/>
          </a:bodyPr>
          <a:lstStyle/>
          <a:p>
            <a:r>
              <a:rPr lang="en-US" dirty="0"/>
              <a:t>Representing our team</a:t>
            </a:r>
          </a:p>
        </p:txBody>
      </p:sp>
      <p:sp>
        <p:nvSpPr>
          <p:cNvPr id="3" name="Content Placeholder 2">
            <a:extLst>
              <a:ext uri="{FF2B5EF4-FFF2-40B4-BE49-F238E27FC236}">
                <a16:creationId xmlns:a16="http://schemas.microsoft.com/office/drawing/2014/main" id="{147DEF68-D0DB-57C7-950D-2EEDBDC09F98}"/>
              </a:ext>
            </a:extLst>
          </p:cNvPr>
          <p:cNvSpPr>
            <a:spLocks noGrp="1"/>
          </p:cNvSpPr>
          <p:nvPr>
            <p:ph sz="half" idx="1"/>
          </p:nvPr>
        </p:nvSpPr>
        <p:spPr>
          <a:xfrm>
            <a:off x="543514" y="1676400"/>
            <a:ext cx="4557201" cy="4343400"/>
          </a:xfrm>
        </p:spPr>
        <p:txBody>
          <a:bodyPr>
            <a:normAutofit/>
          </a:bodyPr>
          <a:lstStyle/>
          <a:p>
            <a:pPr>
              <a:spcBef>
                <a:spcPts val="1200"/>
              </a:spcBef>
            </a:pPr>
            <a:r>
              <a:rPr lang="en-US" sz="2400" dirty="0"/>
              <a:t>Dr. Maryann Davis, ED, Transitions ACR, </a:t>
            </a:r>
            <a:r>
              <a:rPr lang="en-US" sz="2400" dirty="0" err="1"/>
              <a:t>iSPARC</a:t>
            </a:r>
            <a:endParaRPr lang="en-US" sz="2400" dirty="0"/>
          </a:p>
          <a:p>
            <a:pPr>
              <a:spcBef>
                <a:spcPts val="1200"/>
              </a:spcBef>
            </a:pPr>
            <a:r>
              <a:rPr lang="en-US" sz="2400" dirty="0"/>
              <a:t>Dr. Michelle G. Mullen, HYPE clinical developer, PI</a:t>
            </a:r>
          </a:p>
          <a:p>
            <a:pPr>
              <a:spcBef>
                <a:spcPts val="1200"/>
              </a:spcBef>
            </a:pPr>
            <a:r>
              <a:rPr lang="en-US" sz="2400" dirty="0"/>
              <a:t>Dr. Kathryn Sabella, Co-I</a:t>
            </a:r>
          </a:p>
          <a:p>
            <a:pPr>
              <a:spcBef>
                <a:spcPts val="1200"/>
              </a:spcBef>
            </a:pPr>
            <a:r>
              <a:rPr lang="en-US" sz="2400" dirty="0"/>
              <a:t>Maya Ingram, RPD</a:t>
            </a:r>
          </a:p>
          <a:p>
            <a:pPr>
              <a:spcBef>
                <a:spcPts val="1200"/>
              </a:spcBef>
            </a:pPr>
            <a:r>
              <a:rPr lang="en-US" sz="2400" dirty="0"/>
              <a:t>Samantha Hersh, RC</a:t>
            </a:r>
          </a:p>
          <a:p>
            <a:pPr>
              <a:spcBef>
                <a:spcPts val="1200"/>
              </a:spcBef>
            </a:pPr>
            <a:r>
              <a:rPr lang="en-US" sz="2400" dirty="0"/>
              <a:t>Vanessa Wagner, TC</a:t>
            </a:r>
          </a:p>
          <a:p>
            <a:pPr>
              <a:spcBef>
                <a:spcPts val="1200"/>
              </a:spcBef>
            </a:pPr>
            <a:r>
              <a:rPr lang="en-US" sz="2400" dirty="0"/>
              <a:t>Mei Pearlstein, RC</a:t>
            </a:r>
          </a:p>
        </p:txBody>
      </p:sp>
      <p:pic>
        <p:nvPicPr>
          <p:cNvPr id="6" name="Content Placeholder 5" descr="Balloons in the shape of letters&#10;&#10;Description automatically generated with low confidence">
            <a:extLst>
              <a:ext uri="{FF2B5EF4-FFF2-40B4-BE49-F238E27FC236}">
                <a16:creationId xmlns:a16="http://schemas.microsoft.com/office/drawing/2014/main" id="{0B2DD392-993A-D34D-6D96-8EB412EA3249}"/>
              </a:ext>
            </a:extLst>
          </p:cNvPr>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8769" r="15416" b="1"/>
          <a:stretch/>
        </p:blipFill>
        <p:spPr>
          <a:xfrm>
            <a:off x="5100715" y="1563183"/>
            <a:ext cx="4009418" cy="4568952"/>
          </a:xfrm>
          <a:noFill/>
          <a:effectLst>
            <a:softEdge rad="127000"/>
          </a:effectLst>
        </p:spPr>
      </p:pic>
    </p:spTree>
    <p:extLst>
      <p:ext uri="{BB962C8B-B14F-4D97-AF65-F5344CB8AC3E}">
        <p14:creationId xmlns:p14="http://schemas.microsoft.com/office/powerpoint/2010/main" val="236273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A712-903B-3AA3-E73A-CEB0A9E5E83C}"/>
              </a:ext>
            </a:extLst>
          </p:cNvPr>
          <p:cNvSpPr>
            <a:spLocks noGrp="1"/>
          </p:cNvSpPr>
          <p:nvPr>
            <p:ph type="title"/>
          </p:nvPr>
        </p:nvSpPr>
        <p:spPr>
          <a:xfrm>
            <a:off x="533400" y="381000"/>
            <a:ext cx="8124218" cy="1043668"/>
          </a:xfrm>
        </p:spPr>
        <p:txBody>
          <a:bodyPr anchor="ctr">
            <a:normAutofit/>
          </a:bodyPr>
          <a:lstStyle/>
          <a:p>
            <a:r>
              <a:rPr lang="en-US" dirty="0"/>
              <a:t>What we’ll cover today</a:t>
            </a:r>
          </a:p>
        </p:txBody>
      </p:sp>
      <p:sp>
        <p:nvSpPr>
          <p:cNvPr id="3" name="Content Placeholder 2">
            <a:extLst>
              <a:ext uri="{FF2B5EF4-FFF2-40B4-BE49-F238E27FC236}">
                <a16:creationId xmlns:a16="http://schemas.microsoft.com/office/drawing/2014/main" id="{A2434DA1-BB0B-09BE-7D92-4B27CF8A952B}"/>
              </a:ext>
            </a:extLst>
          </p:cNvPr>
          <p:cNvSpPr>
            <a:spLocks noGrp="1"/>
          </p:cNvSpPr>
          <p:nvPr>
            <p:ph sz="half" idx="1"/>
          </p:nvPr>
        </p:nvSpPr>
        <p:spPr>
          <a:xfrm>
            <a:off x="543514" y="1577068"/>
            <a:ext cx="6466886" cy="4572000"/>
          </a:xfrm>
        </p:spPr>
        <p:txBody>
          <a:bodyPr>
            <a:normAutofit/>
          </a:bodyPr>
          <a:lstStyle/>
          <a:p>
            <a:pPr>
              <a:lnSpc>
                <a:spcPct val="90000"/>
              </a:lnSpc>
              <a:spcAft>
                <a:spcPts val="1200"/>
              </a:spcAft>
            </a:pPr>
            <a:r>
              <a:rPr lang="en-US" dirty="0"/>
              <a:t>A short history of HYPE</a:t>
            </a:r>
          </a:p>
          <a:p>
            <a:pPr>
              <a:lnSpc>
                <a:spcPct val="90000"/>
              </a:lnSpc>
              <a:spcAft>
                <a:spcPts val="1200"/>
              </a:spcAft>
            </a:pPr>
            <a:r>
              <a:rPr lang="en-US" dirty="0"/>
              <a:t>Foundations and Research</a:t>
            </a:r>
          </a:p>
          <a:p>
            <a:pPr>
              <a:lnSpc>
                <a:spcPct val="90000"/>
              </a:lnSpc>
              <a:spcAft>
                <a:spcPts val="1200"/>
              </a:spcAft>
            </a:pPr>
            <a:r>
              <a:rPr lang="en-US" dirty="0"/>
              <a:t>HYPE works to prevent L-T disability</a:t>
            </a:r>
          </a:p>
          <a:p>
            <a:pPr>
              <a:lnSpc>
                <a:spcPct val="90000"/>
              </a:lnSpc>
              <a:spcAft>
                <a:spcPts val="1200"/>
              </a:spcAft>
            </a:pPr>
            <a:r>
              <a:rPr lang="en-US" dirty="0"/>
              <a:t>A Specified Model</a:t>
            </a:r>
          </a:p>
          <a:p>
            <a:pPr>
              <a:lnSpc>
                <a:spcPct val="90000"/>
              </a:lnSpc>
              <a:spcAft>
                <a:spcPts val="1200"/>
              </a:spcAft>
            </a:pPr>
            <a:r>
              <a:rPr lang="en-US" dirty="0"/>
              <a:t>HYPE’s Executive Functioning Focus</a:t>
            </a:r>
          </a:p>
          <a:p>
            <a:pPr>
              <a:lnSpc>
                <a:spcPct val="90000"/>
              </a:lnSpc>
              <a:spcAft>
                <a:spcPts val="1200"/>
              </a:spcAft>
            </a:pPr>
            <a:r>
              <a:rPr lang="en-US" dirty="0"/>
              <a:t>Current research and programs</a:t>
            </a:r>
          </a:p>
          <a:p>
            <a:pPr>
              <a:lnSpc>
                <a:spcPct val="90000"/>
              </a:lnSpc>
              <a:spcAft>
                <a:spcPts val="1200"/>
              </a:spcAft>
            </a:pPr>
            <a:r>
              <a:rPr lang="en-US" dirty="0"/>
              <a:t>&amp; lots of Q&amp;A</a:t>
            </a:r>
          </a:p>
        </p:txBody>
      </p:sp>
      <p:pic>
        <p:nvPicPr>
          <p:cNvPr id="6" name="Content Placeholder 5" descr="Easel outline">
            <a:extLst>
              <a:ext uri="{FF2B5EF4-FFF2-40B4-BE49-F238E27FC236}">
                <a16:creationId xmlns:a16="http://schemas.microsoft.com/office/drawing/2014/main" id="{DCA09C74-015A-8AD9-335D-E20CC8ADA20D}"/>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8400" y="1594001"/>
            <a:ext cx="3202301" cy="3202301"/>
          </a:xfrm>
        </p:spPr>
      </p:pic>
    </p:spTree>
    <p:extLst>
      <p:ext uri="{BB962C8B-B14F-4D97-AF65-F5344CB8AC3E}">
        <p14:creationId xmlns:p14="http://schemas.microsoft.com/office/powerpoint/2010/main" val="3693851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6 - &amp;quot;Title Goes Here&amp;quot;&quot;/&gt;&lt;property id=&quot;20307&quot; value=&quot;257&quot;/&gt;&lt;/object&gt;&lt;object type=&quot;3&quot; unique_id=&quot;10006&quot;&gt;&lt;property id=&quot;20148&quot; value=&quot;5&quot;/&gt;&lt;property id=&quot;20300&quot; value=&quot;Slide 1 - &amp;quot;Transitions RTC&amp;#x0D;&amp;#x0A;&amp;quot;&quot;/&gt;&lt;property id=&quot;20307&quot; value=&quot;258&quot;/&gt;&lt;/object&gt;&lt;object type=&quot;3&quot; unique_id=&quot;10007&quot;&gt;&lt;property id=&quot;20148&quot; value=&quot;5&quot;/&gt;&lt;property id=&quot;20300&quot; value=&quot;Slide 3&quot;/&gt;&lt;property id=&quot;20307&quot; value=&quot;259&quot;/&gt;&lt;/object&gt;&lt;object type=&quot;3&quot; unique_id=&quot;10011&quot;&gt;&lt;property id=&quot;20148&quot; value=&quot;5&quot;/&gt;&lt;property id=&quot;20300&quot; value=&quot;Slide 4 - &amp;quot;Title Goes Here&amp;quot;&quot;/&gt;&lt;property id=&quot;20307&quot; value=&quot;265&quot;/&gt;&lt;/object&gt;&lt;object type=&quot;3&quot; unique_id=&quot;10012&quot;&gt;&lt;property id=&quot;20148&quot; value=&quot;5&quot;/&gt;&lt;property id=&quot;20300&quot; value=&quot;Slide 7 - &amp;quot;Section Header&amp;quot;&quot;/&gt;&lt;property id=&quot;20307&quot; value=&quot;263&quot;/&gt;&lt;/object&gt;&lt;object type=&quot;3&quot; unique_id=&quot;10030&quot;&gt;&lt;property id=&quot;20148&quot; value=&quot;5&quot;/&gt;&lt;property id=&quot;20300&quot; value=&quot;Slide 5 - &amp;quot;Title Goes Here&amp;quot;&quot;/&gt;&lt;property id=&quot;20307&quot; value=&quot;267&quot;/&gt;&lt;/object&gt;&lt;object type=&quot;3&quot; unique_id=&quot;10039&quot;&gt;&lt;property id=&quot;20148&quot; value=&quot;5&quot;/&gt;&lt;property id=&quot;20300&quot; value=&quot;Slide 2 - &amp;quot;Receive our newsletter, products, and announcements text: &amp;#x0D;&amp;#x0A;TransitionsRTC to 22828 &amp;#x0D;&amp;#x0A;to subscribe to our email list &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nsitions RTC_template2012">
  <a:themeElements>
    <a:clrScheme name="Custom 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CC00C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A_Mullen_PreventingDisability_6-16-18_final" id="{26AEF447-0A89-EC4B-905E-A32891EA625F}" vid="{BAE97AD5-C393-9645-8BB5-85F7F0BFE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2083632E-DF2E-4734-B4BE-C30C289ACC35}">
  <ds:schemaRefs>
    <ds:schemaRef ds:uri="http://schemas.microsoft.com/sharepoint/v3/contenttype/forms"/>
  </ds:schemaRefs>
</ds:datastoreItem>
</file>

<file path=customXml/itemProps2.xml><?xml version="1.0" encoding="utf-8"?>
<ds:datastoreItem xmlns:ds="http://schemas.openxmlformats.org/officeDocument/2006/customXml" ds:itemID="{FE5AB9B4-E340-4AFF-BB3A-3803C11C49F2}">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2AF06F75-CE6D-4E07-A9E6-87212BC7BA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HYPE UMASS Template</Template>
  <TotalTime>2942</TotalTime>
  <Words>2721</Words>
  <Application>Microsoft Macintosh PowerPoint</Application>
  <PresentationFormat>On-screen Show (4:3)</PresentationFormat>
  <Paragraphs>346</Paragraphs>
  <Slides>50</Slides>
  <Notes>15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60" baseType="lpstr">
      <vt:lpstr>Arial</vt:lpstr>
      <vt:lpstr>Calibri</vt:lpstr>
      <vt:lpstr>Calibri Light</vt:lpstr>
      <vt:lpstr>Georgia</vt:lpstr>
      <vt:lpstr>Rage Italic</vt:lpstr>
      <vt:lpstr>Symbol</vt:lpstr>
      <vt:lpstr>Transitions RTC_template2012</vt:lpstr>
      <vt:lpstr>Office Theme</vt:lpstr>
      <vt:lpstr>1_Office Theme</vt:lpstr>
      <vt:lpstr>Image</vt:lpstr>
      <vt:lpstr>Helping Youth on the Path to Employment</vt:lpstr>
      <vt:lpstr>Housekeeping Information</vt:lpstr>
      <vt:lpstr> Acknowledgment</vt:lpstr>
      <vt:lpstr>PowerPoint Presentation</vt:lpstr>
      <vt:lpstr>Helping youth on the path to employment</vt:lpstr>
      <vt:lpstr>PowerPoint Presentation</vt:lpstr>
      <vt:lpstr>Let me introduce myself</vt:lpstr>
      <vt:lpstr>Representing our team</vt:lpstr>
      <vt:lpstr>What we’ll cover today</vt:lpstr>
      <vt:lpstr>Helping Youth on the Path to Employment</vt:lpstr>
      <vt:lpstr>(But first…) What is HYPE?   Helping Youth on the Path to Employment </vt:lpstr>
      <vt:lpstr>HYPE’s History</vt:lpstr>
      <vt:lpstr>The Development of HYPE</vt:lpstr>
      <vt:lpstr>Involving Young Adults</vt:lpstr>
      <vt:lpstr>Further research and development</vt:lpstr>
      <vt:lpstr>Foundations of HYPE</vt:lpstr>
      <vt:lpstr>Planned Happenstance:  “Creating and transforming of unplanned events into opportunities for learning”  </vt:lpstr>
      <vt:lpstr>Development of Human Capital</vt:lpstr>
      <vt:lpstr>Rate of Return Education  Earnings</vt:lpstr>
      <vt:lpstr>Choose-Get-Keep-Leave Framework</vt:lpstr>
      <vt:lpstr>Rationale for Developing HYPE Model</vt:lpstr>
      <vt:lpstr>Prevention  of Long-Term Disability</vt:lpstr>
      <vt:lpstr>HYPE Prepares YA’s for the  Primary Labor Market</vt:lpstr>
      <vt:lpstr>PowerPoint Presentation</vt:lpstr>
      <vt:lpstr>Education Pays (BLS)</vt:lpstr>
      <vt:lpstr>Compare it to 2010</vt:lpstr>
      <vt:lpstr>Barriers for Young Adult College Students  e.g., YA College students have the highest rate of attrition:  Estimated dropout rate of 86%. </vt:lpstr>
      <vt:lpstr>HYPE Focus</vt:lpstr>
      <vt:lpstr>A Specified Model</vt:lpstr>
      <vt:lpstr>HYPE’s Approach to Service Planning in Community Mental Health </vt:lpstr>
      <vt:lpstr>PowerPoint Presentation</vt:lpstr>
      <vt:lpstr>A Simplified “Map” of Services</vt:lpstr>
      <vt:lpstr>Assessments of Needs</vt:lpstr>
      <vt:lpstr>Goal Planning</vt:lpstr>
      <vt:lpstr>Development of Skills, Res., Accomms</vt:lpstr>
      <vt:lpstr>HYPE’s Executive Functioning Focus</vt:lpstr>
      <vt:lpstr>Focused Skill and Strategy Training (FSST)</vt:lpstr>
      <vt:lpstr>Barriers Endorsed by students in  multi-site Supported Ed. Study </vt:lpstr>
      <vt:lpstr>YA’s Crash &amp; Burn without Executive Functioning Support</vt:lpstr>
      <vt:lpstr>FSST:  Focused Skill and Strategy Training</vt:lpstr>
      <vt:lpstr>FSST’s impact on Academic Persistence  (Mullen, 2022)</vt:lpstr>
      <vt:lpstr>HYPE Spinoffs</vt:lpstr>
      <vt:lpstr>The HYPE Course</vt:lpstr>
      <vt:lpstr>The HYPE Courses</vt:lpstr>
      <vt:lpstr>Sample HYPE Course Topics</vt:lpstr>
      <vt:lpstr>New Research and Directions:</vt:lpstr>
      <vt:lpstr>Free online course now available:</vt:lpstr>
      <vt:lpstr>Questions/Comments/Thoughts</vt:lpstr>
      <vt:lpstr>Do 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 Mullen</dc:creator>
  <cp:lastModifiedBy>Lola Nedic</cp:lastModifiedBy>
  <cp:revision>34</cp:revision>
  <dcterms:created xsi:type="dcterms:W3CDTF">2019-03-22T18:08:19Z</dcterms:created>
  <dcterms:modified xsi:type="dcterms:W3CDTF">2023-05-25T17:44:12Z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TC300002559990</vt:lpwstr>
  </property>
</Properties>
</file>