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9" r:id="rId2"/>
    <p:sldMasterId id="2147483711" r:id="rId3"/>
    <p:sldMasterId id="2147483726" r:id="rId4"/>
  </p:sldMasterIdLst>
  <p:notesMasterIdLst>
    <p:notesMasterId r:id="rId65"/>
  </p:notesMasterIdLst>
  <p:sldIdLst>
    <p:sldId id="265" r:id="rId5"/>
    <p:sldId id="900" r:id="rId6"/>
    <p:sldId id="276" r:id="rId7"/>
    <p:sldId id="282" r:id="rId8"/>
    <p:sldId id="901"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7" r:id="rId25"/>
    <p:sldId id="918" r:id="rId26"/>
    <p:sldId id="919" r:id="rId27"/>
    <p:sldId id="920" r:id="rId28"/>
    <p:sldId id="921" r:id="rId29"/>
    <p:sldId id="922" r:id="rId30"/>
    <p:sldId id="923" r:id="rId31"/>
    <p:sldId id="924" r:id="rId32"/>
    <p:sldId id="925" r:id="rId33"/>
    <p:sldId id="926" r:id="rId34"/>
    <p:sldId id="927" r:id="rId35"/>
    <p:sldId id="928" r:id="rId36"/>
    <p:sldId id="929" r:id="rId37"/>
    <p:sldId id="930" r:id="rId38"/>
    <p:sldId id="931" r:id="rId39"/>
    <p:sldId id="932" r:id="rId40"/>
    <p:sldId id="933" r:id="rId41"/>
    <p:sldId id="934" r:id="rId42"/>
    <p:sldId id="935" r:id="rId43"/>
    <p:sldId id="936" r:id="rId44"/>
    <p:sldId id="937" r:id="rId45"/>
    <p:sldId id="938" r:id="rId46"/>
    <p:sldId id="939" r:id="rId47"/>
    <p:sldId id="940" r:id="rId48"/>
    <p:sldId id="941" r:id="rId49"/>
    <p:sldId id="942" r:id="rId50"/>
    <p:sldId id="943" r:id="rId51"/>
    <p:sldId id="944" r:id="rId52"/>
    <p:sldId id="945" r:id="rId53"/>
    <p:sldId id="946" r:id="rId54"/>
    <p:sldId id="947" r:id="rId55"/>
    <p:sldId id="948" r:id="rId56"/>
    <p:sldId id="949" r:id="rId57"/>
    <p:sldId id="950" r:id="rId58"/>
    <p:sldId id="951" r:id="rId59"/>
    <p:sldId id="952" r:id="rId60"/>
    <p:sldId id="953" r:id="rId61"/>
    <p:sldId id="954" r:id="rId62"/>
    <p:sldId id="955" r:id="rId63"/>
    <p:sldId id="275" r:id="rId64"/>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7D7B7D"/>
    <a:srgbClr val="94A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05" autoAdjust="0"/>
  </p:normalViewPr>
  <p:slideViewPr>
    <p:cSldViewPr snapToGrid="0">
      <p:cViewPr varScale="1">
        <p:scale>
          <a:sx n="87" d="100"/>
          <a:sy n="87" d="100"/>
        </p:scale>
        <p:origin x="1098" y="9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milycarol\Dropbox\McLean\LEAP\virtual%20tranision\4.24.20%20MAPNET%20workshop\data\Coded_MAPNET_Data_eced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milycarol\Dropbox\McLean\LEAP\virtual%20tranision\4.24.20%20MAPNET%20workshop\data\Coded_MAPNET_Data_eced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a:t>Most programs are offering, or have plans to offer, new programing.</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15A-7842-A224-DC41DAFF1BC4}"/>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15A-7842-A224-DC41DAFF1BC4}"/>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15A-7842-A224-DC41DAFF1BC4}"/>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15A-7842-A224-DC41DAFF1B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Sheet3!$C$13:$F$13</c:f>
              <c:strCache>
                <c:ptCount val="4"/>
                <c:pt idx="0">
                  <c:v>Added new programs</c:v>
                </c:pt>
                <c:pt idx="1">
                  <c:v>No new programs</c:v>
                </c:pt>
                <c:pt idx="2">
                  <c:v>Not yet but planning to add</c:v>
                </c:pt>
                <c:pt idx="3">
                  <c:v>Not sure</c:v>
                </c:pt>
              </c:strCache>
            </c:strRef>
          </c:cat>
          <c:val>
            <c:numRef>
              <c:f>Sheet3!$C$14:$F$14</c:f>
              <c:numCache>
                <c:formatCode>General</c:formatCode>
                <c:ptCount val="4"/>
                <c:pt idx="0">
                  <c:v>51.6</c:v>
                </c:pt>
                <c:pt idx="1">
                  <c:v>22.6</c:v>
                </c:pt>
                <c:pt idx="2">
                  <c:v>19.399999999999999</c:v>
                </c:pt>
                <c:pt idx="3">
                  <c:v>6.5</c:v>
                </c:pt>
              </c:numCache>
            </c:numRef>
          </c:val>
          <c:extLst xmlns:c16r2="http://schemas.microsoft.com/office/drawing/2015/06/chart">
            <c:ext xmlns:c16="http://schemas.microsoft.com/office/drawing/2014/chart" uri="{C3380CC4-5D6E-409C-BE32-E72D297353CC}">
              <c16:uniqueId val="{00000008-615A-7842-A224-DC41DAFF1BC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980298643444429"/>
          <c:y val="0.25339009776095867"/>
          <c:w val="0.39688717448535288"/>
          <c:h val="0.7406052536295362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Services</a:t>
            </a:r>
            <a:r>
              <a:rPr lang="en-US" sz="1800" b="1" baseline="0" dirty="0">
                <a:solidFill>
                  <a:schemeClr val="tx1"/>
                </a:solidFill>
              </a:rPr>
              <a:t> offered virtually:</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7453343498017803"/>
          <c:y val="0.18014902072915209"/>
          <c:w val="0.48660842839857338"/>
          <c:h val="0.7832713548286413"/>
        </c:manualLayout>
      </c:layout>
      <c:barChart>
        <c:barDir val="bar"/>
        <c:grouping val="clustered"/>
        <c:varyColors val="0"/>
        <c:ser>
          <c:idx val="0"/>
          <c:order val="0"/>
          <c:spPr>
            <a:solidFill>
              <a:schemeClr val="accent1"/>
            </a:solidFill>
            <a:ln>
              <a:noFill/>
            </a:ln>
            <a:effectLst/>
          </c:spPr>
          <c:invertIfNegative val="0"/>
          <c:cat>
            <c:strRef>
              <c:f>Sheet3!$C$9:$K$9</c:f>
              <c:strCache>
                <c:ptCount val="9"/>
                <c:pt idx="0">
                  <c:v>Individual therapy</c:v>
                </c:pt>
                <c:pt idx="1">
                  <c:v>Case management</c:v>
                </c:pt>
                <c:pt idx="2">
                  <c:v>Family work/therapy</c:v>
                </c:pt>
                <c:pt idx="3">
                  <c:v>Medication management</c:v>
                </c:pt>
                <c:pt idx="4">
                  <c:v>Groups</c:v>
                </c:pt>
                <c:pt idx="5">
                  <c:v>Peer specialist support</c:v>
                </c:pt>
                <c:pt idx="6">
                  <c:v>SEE</c:v>
                </c:pt>
                <c:pt idx="7">
                  <c:v>New intakes</c:v>
                </c:pt>
                <c:pt idx="8">
                  <c:v>Diagnostic/neuropsych</c:v>
                </c:pt>
              </c:strCache>
            </c:strRef>
          </c:cat>
          <c:val>
            <c:numRef>
              <c:f>Sheet3!$C$10:$K$10</c:f>
              <c:numCache>
                <c:formatCode>General</c:formatCode>
                <c:ptCount val="9"/>
                <c:pt idx="0">
                  <c:v>100</c:v>
                </c:pt>
                <c:pt idx="1">
                  <c:v>77.400000000000006</c:v>
                </c:pt>
                <c:pt idx="2">
                  <c:v>83.9</c:v>
                </c:pt>
                <c:pt idx="3">
                  <c:v>90.3</c:v>
                </c:pt>
                <c:pt idx="4">
                  <c:v>64.5</c:v>
                </c:pt>
                <c:pt idx="5">
                  <c:v>80.599999999999994</c:v>
                </c:pt>
                <c:pt idx="6">
                  <c:v>22.6</c:v>
                </c:pt>
                <c:pt idx="7">
                  <c:v>83.9</c:v>
                </c:pt>
                <c:pt idx="8">
                  <c:v>32.299999999999997</c:v>
                </c:pt>
              </c:numCache>
            </c:numRef>
          </c:val>
          <c:extLst xmlns:c16r2="http://schemas.microsoft.com/office/drawing/2015/06/chart">
            <c:ext xmlns:c16="http://schemas.microsoft.com/office/drawing/2014/chart" uri="{C3380CC4-5D6E-409C-BE32-E72D297353CC}">
              <c16:uniqueId val="{00000000-97E6-704A-A421-8893F363AA89}"/>
            </c:ext>
          </c:extLst>
        </c:ser>
        <c:dLbls>
          <c:showLegendKey val="0"/>
          <c:showVal val="0"/>
          <c:showCatName val="0"/>
          <c:showSerName val="0"/>
          <c:showPercent val="0"/>
          <c:showBubbleSize val="0"/>
        </c:dLbls>
        <c:gapWidth val="182"/>
        <c:axId val="363726592"/>
        <c:axId val="363727376"/>
      </c:barChart>
      <c:catAx>
        <c:axId val="363726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ln>
                  <a:noFill/>
                </a:ln>
                <a:solidFill>
                  <a:schemeClr val="tx1"/>
                </a:solidFill>
                <a:latin typeface="+mn-lt"/>
                <a:ea typeface="+mn-ea"/>
                <a:cs typeface="+mn-cs"/>
              </a:defRPr>
            </a:pPr>
            <a:endParaRPr lang="en-US"/>
          </a:p>
        </c:txPr>
        <c:crossAx val="363727376"/>
        <c:crosses val="autoZero"/>
        <c:auto val="1"/>
        <c:lblAlgn val="ctr"/>
        <c:lblOffset val="100"/>
        <c:noMultiLvlLbl val="0"/>
      </c:catAx>
      <c:valAx>
        <c:axId val="363727376"/>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726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Ordinal Regression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410976537751122E-2"/>
          <c:y val="0.13169163185015142"/>
          <c:w val="0.94599517614285855"/>
          <c:h val="0.69839419659797153"/>
        </c:manualLayout>
      </c:layout>
      <c:barChart>
        <c:barDir val="bar"/>
        <c:grouping val="stacked"/>
        <c:varyColors val="0"/>
        <c:ser>
          <c:idx val="0"/>
          <c:order val="0"/>
          <c:tx>
            <c:strRef>
              <c:f>Sheet1!$B$1</c:f>
              <c:strCache>
                <c:ptCount val="1"/>
                <c:pt idx="0">
                  <c:v>Only SES, Health</c:v>
                </c:pt>
              </c:strCache>
            </c:strRef>
          </c:tx>
          <c:spPr>
            <a:solidFill>
              <a:schemeClr val="accent1"/>
            </a:solidFill>
            <a:ln>
              <a:noFill/>
            </a:ln>
            <a:effectLst/>
          </c:spPr>
          <c:invertIfNegative val="0"/>
          <c:cat>
            <c:strRef>
              <c:f>Sheet1!$A$2:$A$12</c:f>
              <c:strCache>
                <c:ptCount val="11"/>
                <c:pt idx="0">
                  <c:v>Income Loss</c:v>
                </c:pt>
                <c:pt idx="1">
                  <c:v>Money Worry</c:v>
                </c:pt>
                <c:pt idx="2">
                  <c:v>Infection Worry</c:v>
                </c:pt>
                <c:pt idx="3">
                  <c:v>Self-Reported Health</c:v>
                </c:pt>
                <c:pt idx="4">
                  <c:v>Household Income</c:v>
                </c:pt>
                <c:pt idx="5">
                  <c:v>Education</c:v>
                </c:pt>
                <c:pt idx="6">
                  <c:v>Age</c:v>
                </c:pt>
                <c:pt idx="7">
                  <c:v>Female</c:v>
                </c:pt>
                <c:pt idx="8">
                  <c:v>Asian</c:v>
                </c:pt>
                <c:pt idx="9">
                  <c:v>Black</c:v>
                </c:pt>
                <c:pt idx="10">
                  <c:v>Latinx</c:v>
                </c:pt>
              </c:strCache>
            </c:strRef>
          </c:cat>
          <c:val>
            <c:numRef>
              <c:f>Sheet1!$B$2:$B$12</c:f>
              <c:numCache>
                <c:formatCode>General</c:formatCode>
                <c:ptCount val="11"/>
                <c:pt idx="1">
                  <c:v>0.21</c:v>
                </c:pt>
                <c:pt idx="3">
                  <c:v>-0.24</c:v>
                </c:pt>
                <c:pt idx="4">
                  <c:v>0</c:v>
                </c:pt>
                <c:pt idx="6">
                  <c:v>-0.03</c:v>
                </c:pt>
                <c:pt idx="9">
                  <c:v>-0.83</c:v>
                </c:pt>
              </c:numCache>
            </c:numRef>
          </c:val>
          <c:extLst xmlns:c16r2="http://schemas.microsoft.com/office/drawing/2015/06/chart">
            <c:ext xmlns:c16="http://schemas.microsoft.com/office/drawing/2014/chart" uri="{C3380CC4-5D6E-409C-BE32-E72D297353CC}">
              <c16:uniqueId val="{00000000-7497-49A3-838E-5F0402CB4032}"/>
            </c:ext>
          </c:extLst>
        </c:ser>
        <c:ser>
          <c:idx val="1"/>
          <c:order val="1"/>
          <c:tx>
            <c:strRef>
              <c:f>Sheet1!$C$1</c:f>
              <c:strCache>
                <c:ptCount val="1"/>
                <c:pt idx="0">
                  <c:v>After Controlling for Social, Behavior</c:v>
                </c:pt>
              </c:strCache>
            </c:strRef>
          </c:tx>
          <c:spPr>
            <a:solidFill>
              <a:schemeClr val="accent2"/>
            </a:solidFill>
            <a:ln>
              <a:noFill/>
            </a:ln>
            <a:effectLst/>
          </c:spPr>
          <c:invertIfNegative val="0"/>
          <c:cat>
            <c:strRef>
              <c:f>Sheet1!$A$2:$A$12</c:f>
              <c:strCache>
                <c:ptCount val="11"/>
                <c:pt idx="0">
                  <c:v>Income Loss</c:v>
                </c:pt>
                <c:pt idx="1">
                  <c:v>Money Worry</c:v>
                </c:pt>
                <c:pt idx="2">
                  <c:v>Infection Worry</c:v>
                </c:pt>
                <c:pt idx="3">
                  <c:v>Self-Reported Health</c:v>
                </c:pt>
                <c:pt idx="4">
                  <c:v>Household Income</c:v>
                </c:pt>
                <c:pt idx="5">
                  <c:v>Education</c:v>
                </c:pt>
                <c:pt idx="6">
                  <c:v>Age</c:v>
                </c:pt>
                <c:pt idx="7">
                  <c:v>Female</c:v>
                </c:pt>
                <c:pt idx="8">
                  <c:v>Asian</c:v>
                </c:pt>
                <c:pt idx="9">
                  <c:v>Black</c:v>
                </c:pt>
                <c:pt idx="10">
                  <c:v>Latinx</c:v>
                </c:pt>
              </c:strCache>
            </c:strRef>
          </c:cat>
          <c:val>
            <c:numRef>
              <c:f>Sheet1!$C$2:$C$12</c:f>
              <c:numCache>
                <c:formatCode>General</c:formatCode>
                <c:ptCount val="11"/>
                <c:pt idx="0">
                  <c:v>-0.28000000000000003</c:v>
                </c:pt>
                <c:pt idx="1">
                  <c:v>0</c:v>
                </c:pt>
                <c:pt idx="2">
                  <c:v>0.2</c:v>
                </c:pt>
                <c:pt idx="3">
                  <c:v>0.08</c:v>
                </c:pt>
                <c:pt idx="4">
                  <c:v>0.15</c:v>
                </c:pt>
                <c:pt idx="5">
                  <c:v>0.2</c:v>
                </c:pt>
                <c:pt idx="7">
                  <c:v>0.34</c:v>
                </c:pt>
                <c:pt idx="8">
                  <c:v>-0.63</c:v>
                </c:pt>
                <c:pt idx="9">
                  <c:v>0</c:v>
                </c:pt>
                <c:pt idx="10">
                  <c:v>-1.02</c:v>
                </c:pt>
              </c:numCache>
            </c:numRef>
          </c:val>
          <c:extLst xmlns:c16r2="http://schemas.microsoft.com/office/drawing/2015/06/chart">
            <c:ext xmlns:c16="http://schemas.microsoft.com/office/drawing/2014/chart" uri="{C3380CC4-5D6E-409C-BE32-E72D297353CC}">
              <c16:uniqueId val="{00000001-7497-49A3-838E-5F0402CB4032}"/>
            </c:ext>
          </c:extLst>
        </c:ser>
        <c:dLbls>
          <c:showLegendKey val="0"/>
          <c:showVal val="0"/>
          <c:showCatName val="0"/>
          <c:showSerName val="0"/>
          <c:showPercent val="0"/>
          <c:showBubbleSize val="0"/>
        </c:dLbls>
        <c:gapWidth val="150"/>
        <c:overlap val="100"/>
        <c:axId val="531835216"/>
        <c:axId val="531830120"/>
      </c:barChart>
      <c:catAx>
        <c:axId val="531835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830120"/>
        <c:crosses val="autoZero"/>
        <c:auto val="1"/>
        <c:lblAlgn val="ctr"/>
        <c:lblOffset val="100"/>
        <c:noMultiLvlLbl val="0"/>
      </c:catAx>
      <c:valAx>
        <c:axId val="531830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83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Ordinal Regression, SES &amp; Health Controlled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SES, Health</c:v>
                </c:pt>
              </c:strCache>
            </c:strRef>
          </c:tx>
          <c:spPr>
            <a:solidFill>
              <a:schemeClr val="accent1"/>
            </a:solidFill>
            <a:ln>
              <a:noFill/>
            </a:ln>
            <a:effectLst/>
          </c:spPr>
          <c:invertIfNegative val="0"/>
          <c:cat>
            <c:strRef>
              <c:f>Sheet1!$A$2:$A$9</c:f>
              <c:strCache>
                <c:ptCount val="8"/>
                <c:pt idx="0">
                  <c:v>Exercise</c:v>
                </c:pt>
                <c:pt idx="1">
                  <c:v>Drinking</c:v>
                </c:pt>
                <c:pt idx="2">
                  <c:v>Religion</c:v>
                </c:pt>
                <c:pt idx="3">
                  <c:v>News on Social Media</c:v>
                </c:pt>
                <c:pt idx="4">
                  <c:v>Friends, Family</c:v>
                </c:pt>
                <c:pt idx="5">
                  <c:v>More Online</c:v>
                </c:pt>
                <c:pt idx="6">
                  <c:v>Lonely</c:v>
                </c:pt>
                <c:pt idx="7">
                  <c:v>Distress</c:v>
                </c:pt>
              </c:strCache>
            </c:strRef>
          </c:cat>
          <c:val>
            <c:numRef>
              <c:f>Sheet1!$B$2:$B$9</c:f>
              <c:numCache>
                <c:formatCode>General</c:formatCode>
                <c:ptCount val="8"/>
              </c:numCache>
            </c:numRef>
          </c:val>
          <c:extLst xmlns:c16r2="http://schemas.microsoft.com/office/drawing/2015/06/chart">
            <c:ext xmlns:c16="http://schemas.microsoft.com/office/drawing/2014/chart" uri="{C3380CC4-5D6E-409C-BE32-E72D297353CC}">
              <c16:uniqueId val="{00000000-7497-49A3-838E-5F0402CB4032}"/>
            </c:ext>
          </c:extLst>
        </c:ser>
        <c:ser>
          <c:idx val="1"/>
          <c:order val="1"/>
          <c:tx>
            <c:strRef>
              <c:f>Sheet1!$C$1</c:f>
              <c:strCache>
                <c:ptCount val="1"/>
                <c:pt idx="0">
                  <c:v>Social, Behavior</c:v>
                </c:pt>
              </c:strCache>
            </c:strRef>
          </c:tx>
          <c:spPr>
            <a:solidFill>
              <a:schemeClr val="accent2"/>
            </a:solidFill>
            <a:ln>
              <a:noFill/>
            </a:ln>
            <a:effectLst/>
          </c:spPr>
          <c:invertIfNegative val="0"/>
          <c:cat>
            <c:strRef>
              <c:f>Sheet1!$A$2:$A$9</c:f>
              <c:strCache>
                <c:ptCount val="8"/>
                <c:pt idx="0">
                  <c:v>Exercise</c:v>
                </c:pt>
                <c:pt idx="1">
                  <c:v>Drinking</c:v>
                </c:pt>
                <c:pt idx="2">
                  <c:v>Religion</c:v>
                </c:pt>
                <c:pt idx="3">
                  <c:v>News on Social Media</c:v>
                </c:pt>
                <c:pt idx="4">
                  <c:v>Friends, Family</c:v>
                </c:pt>
                <c:pt idx="5">
                  <c:v>More Online</c:v>
                </c:pt>
                <c:pt idx="6">
                  <c:v>Lonely</c:v>
                </c:pt>
                <c:pt idx="7">
                  <c:v>Distress</c:v>
                </c:pt>
              </c:strCache>
            </c:strRef>
          </c:cat>
          <c:val>
            <c:numRef>
              <c:f>Sheet1!$C$2:$C$9</c:f>
              <c:numCache>
                <c:formatCode>General</c:formatCode>
                <c:ptCount val="8"/>
                <c:pt idx="0">
                  <c:v>-0.12</c:v>
                </c:pt>
                <c:pt idx="1">
                  <c:v>0.01</c:v>
                </c:pt>
                <c:pt idx="2">
                  <c:v>-0.76</c:v>
                </c:pt>
                <c:pt idx="3">
                  <c:v>0.32</c:v>
                </c:pt>
                <c:pt idx="4">
                  <c:v>-0.48</c:v>
                </c:pt>
                <c:pt idx="5">
                  <c:v>0.44</c:v>
                </c:pt>
                <c:pt idx="6">
                  <c:v>0.56999999999999995</c:v>
                </c:pt>
                <c:pt idx="7">
                  <c:v>0.9</c:v>
                </c:pt>
              </c:numCache>
            </c:numRef>
          </c:val>
          <c:extLst xmlns:c16r2="http://schemas.microsoft.com/office/drawing/2015/06/chart">
            <c:ext xmlns:c16="http://schemas.microsoft.com/office/drawing/2014/chart" uri="{C3380CC4-5D6E-409C-BE32-E72D297353CC}">
              <c16:uniqueId val="{00000001-7497-49A3-838E-5F0402CB4032}"/>
            </c:ext>
          </c:extLst>
        </c:ser>
        <c:dLbls>
          <c:showLegendKey val="0"/>
          <c:showVal val="0"/>
          <c:showCatName val="0"/>
          <c:showSerName val="0"/>
          <c:showPercent val="0"/>
          <c:showBubbleSize val="0"/>
        </c:dLbls>
        <c:gapWidth val="150"/>
        <c:overlap val="100"/>
        <c:axId val="531829336"/>
        <c:axId val="531828160"/>
      </c:barChart>
      <c:catAx>
        <c:axId val="531829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828160"/>
        <c:crosses val="autoZero"/>
        <c:auto val="1"/>
        <c:lblAlgn val="ctr"/>
        <c:lblOffset val="100"/>
        <c:noMultiLvlLbl val="0"/>
      </c:catAx>
      <c:valAx>
        <c:axId val="531828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8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7/18/2023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18528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2510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participants from 10 programs. SEE: 6 out of the 10 clinics represented in the sample offered SEE prior to COVID-19 so biased sample </a:t>
            </a:r>
          </a:p>
        </p:txBody>
      </p:sp>
      <p:sp>
        <p:nvSpPr>
          <p:cNvPr id="4" name="Slide Number Placeholder 3"/>
          <p:cNvSpPr>
            <a:spLocks noGrp="1"/>
          </p:cNvSpPr>
          <p:nvPr>
            <p:ph type="sldNum" sz="quarter" idx="10"/>
          </p:nvPr>
        </p:nvSpPr>
        <p:spPr/>
        <p:txBody>
          <a:bodyPr/>
          <a:lstStyle/>
          <a:p>
            <a:fld id="{ECC5F508-10BC-9749-A200-6CA67ACCF43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8632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09408-ACD8-467B-80A4-52A89CEC737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53004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FF5406E-B8C1-4040-993A-BC0B09586385}"/>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14916" y="180752"/>
            <a:ext cx="77724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1733815"/>
            <a:ext cx="6858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xmlns=""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xmlns="" id="{4A63CBC9-E20A-8245-99BD-DB605651B0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pic>
        <p:nvPicPr>
          <p:cNvPr id="9" name="Picture 8">
            <a:extLst>
              <a:ext uri="{FF2B5EF4-FFF2-40B4-BE49-F238E27FC236}">
                <a16:creationId xmlns:a16="http://schemas.microsoft.com/office/drawing/2014/main" xmlns="" id="{E44A5ACE-9C0F-2B4A-8CC3-93D68996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136197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xmlns=""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9DD8CF64-BF0E-D342-AE7B-773E2375177B}"/>
              </a:ext>
            </a:extLst>
          </p:cNvPr>
          <p:cNvSpPr/>
          <p:nvPr userDrawn="1"/>
        </p:nvSpPr>
        <p:spPr>
          <a:xfrm>
            <a:off x="4288220" y="4287187"/>
            <a:ext cx="4855780"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22" name="Picture 21">
            <a:extLst>
              <a:ext uri="{FF2B5EF4-FFF2-40B4-BE49-F238E27FC236}">
                <a16:creationId xmlns:a16="http://schemas.microsoft.com/office/drawing/2014/main" xmlns="" id="{68E2E997-0DA2-1B44-B389-3065F387FF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xmlns="" id="{243CF106-4F01-9F4A-9623-13597723CB3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xmlns="" id="{D9064BA6-E420-BB46-A71D-6892939067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sp>
        <p:nvSpPr>
          <p:cNvPr id="31" name="Rectangle 7">
            <a:extLst>
              <a:ext uri="{FF2B5EF4-FFF2-40B4-BE49-F238E27FC236}">
                <a16:creationId xmlns:a16="http://schemas.microsoft.com/office/drawing/2014/main" xmlns=""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xmlns="" id="{5AB9D514-6C77-C94E-AEF3-C25EE1867A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33" name="Text Placeholder 2">
            <a:extLst>
              <a:ext uri="{FF2B5EF4-FFF2-40B4-BE49-F238E27FC236}">
                <a16:creationId xmlns:a16="http://schemas.microsoft.com/office/drawing/2014/main" xmlns="" id="{5B5771B3-578C-F24A-8B82-88EAC5672D39}"/>
              </a:ext>
            </a:extLst>
          </p:cNvPr>
          <p:cNvSpPr txBox="1">
            <a:spLocks/>
          </p:cNvSpPr>
          <p:nvPr userDrawn="1"/>
        </p:nvSpPr>
        <p:spPr>
          <a:xfrm>
            <a:off x="4752652" y="4527031"/>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spTree>
    <p:extLst>
      <p:ext uri="{BB962C8B-B14F-4D97-AF65-F5344CB8AC3E}">
        <p14:creationId xmlns:p14="http://schemas.microsoft.com/office/powerpoint/2010/main" val="370395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97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30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32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63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81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019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31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xmlns=""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sp>
        <p:nvSpPr>
          <p:cNvPr id="31" name="Rectangle 7">
            <a:extLst>
              <a:ext uri="{FF2B5EF4-FFF2-40B4-BE49-F238E27FC236}">
                <a16:creationId xmlns:a16="http://schemas.microsoft.com/office/drawing/2014/main" xmlns=""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xmlns="" id="{5AB9D514-6C77-C94E-AEF3-C25EE1867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29" name="Picture 28">
            <a:extLst>
              <a:ext uri="{FF2B5EF4-FFF2-40B4-BE49-F238E27FC236}">
                <a16:creationId xmlns:a16="http://schemas.microsoft.com/office/drawing/2014/main" xmlns=""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7" y="217779"/>
            <a:ext cx="3203047" cy="740229"/>
          </a:xfrm>
          <a:prstGeom prst="rect">
            <a:avLst/>
          </a:prstGeom>
        </p:spPr>
      </p:pic>
    </p:spTree>
    <p:extLst>
      <p:ext uri="{BB962C8B-B14F-4D97-AF65-F5344CB8AC3E}">
        <p14:creationId xmlns:p14="http://schemas.microsoft.com/office/powerpoint/2010/main" val="164987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0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323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6"/>
          <p:cNvGrpSpPr/>
          <p:nvPr/>
        </p:nvGrpSpPr>
        <p:grpSpPr>
          <a:xfrm>
            <a:off x="-8466" y="-8469"/>
            <a:ext cx="9169804" cy="6874936"/>
            <a:chOff x="0" y="0"/>
            <a:chExt cx="9169804" cy="6874934"/>
          </a:xfrm>
        </p:grpSpPr>
        <p:sp>
          <p:nvSpPr>
            <p:cNvPr id="22" name="Straight Connector 16"/>
            <p:cNvSpPr/>
            <p:nvPr/>
          </p:nvSpPr>
          <p:spPr>
            <a:xfrm flipV="1">
              <a:off x="5139295" y="4184073"/>
              <a:ext cx="4022476" cy="2682396"/>
            </a:xfrm>
            <a:prstGeom prst="line">
              <a:avLst/>
            </a:prstGeom>
            <a:noFill/>
            <a:ln w="9525" cap="rnd">
              <a:solidFill>
                <a:srgbClr val="D9D9D9"/>
              </a:solidFill>
              <a:prstDash val="solid"/>
              <a:round/>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3" name="Straight Connector 17"/>
            <p:cNvSpPr/>
            <p:nvPr/>
          </p:nvSpPr>
          <p:spPr>
            <a:xfrm>
              <a:off x="7051172" y="8468"/>
              <a:ext cx="1219201" cy="6858000"/>
            </a:xfrm>
            <a:prstGeom prst="line">
              <a:avLst/>
            </a:prstGeom>
            <a:noFill/>
            <a:ln w="9525" cap="rnd">
              <a:solidFill>
                <a:srgbClr val="BFBFBF"/>
              </a:solidFill>
              <a:prstDash val="solid"/>
              <a:round/>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4" name="Freeform 18"/>
            <p:cNvSpPr/>
            <p:nvPr/>
          </p:nvSpPr>
          <p:spPr>
            <a:xfrm>
              <a:off x="6900361" y="8469"/>
              <a:ext cx="2269444" cy="6866466"/>
            </a:xfrm>
            <a:custGeom>
              <a:avLst/>
              <a:gdLst/>
              <a:ahLst/>
              <a:cxnLst>
                <a:cxn ang="0">
                  <a:pos x="wd2" y="hd2"/>
                </a:cxn>
                <a:cxn ang="5400000">
                  <a:pos x="wd2" y="hd2"/>
                </a:cxn>
                <a:cxn ang="10800000">
                  <a:pos x="wd2" y="hd2"/>
                </a:cxn>
                <a:cxn ang="16200000">
                  <a:pos x="wd2" y="hd2"/>
                </a:cxn>
              </a:cxnLst>
              <a:rect l="0" t="0" r="r" b="b"/>
              <a:pathLst>
                <a:path w="21577" h="21600" extrusionOk="0">
                  <a:moveTo>
                    <a:pt x="19239" y="0"/>
                  </a:moveTo>
                  <a:lnTo>
                    <a:pt x="0" y="21573"/>
                  </a:lnTo>
                  <a:lnTo>
                    <a:pt x="21573" y="21600"/>
                  </a:lnTo>
                  <a:cubicBezTo>
                    <a:pt x="21600" y="14409"/>
                    <a:pt x="21466" y="7218"/>
                    <a:pt x="21493" y="27"/>
                  </a:cubicBezTo>
                  <a:lnTo>
                    <a:pt x="19239"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5" name="Freeform 19"/>
            <p:cNvSpPr/>
            <p:nvPr/>
          </p:nvSpPr>
          <p:spPr>
            <a:xfrm>
              <a:off x="7213624" y="1"/>
              <a:ext cx="1948148" cy="6866467"/>
            </a:xfrm>
            <a:custGeom>
              <a:avLst/>
              <a:gdLst/>
              <a:ahLst/>
              <a:cxnLst>
                <a:cxn ang="0">
                  <a:pos x="wd2" y="hd2"/>
                </a:cxn>
                <a:cxn ang="5400000">
                  <a:pos x="wd2" y="hd2"/>
                </a:cxn>
                <a:cxn ang="10800000">
                  <a:pos x="wd2" y="hd2"/>
                </a:cxn>
                <a:cxn ang="16200000">
                  <a:pos x="wd2" y="hd2"/>
                </a:cxn>
              </a:cxnLst>
              <a:rect l="0" t="0" r="r" b="b"/>
              <a:pathLst>
                <a:path w="21578" h="21600" extrusionOk="0">
                  <a:moveTo>
                    <a:pt x="0" y="0"/>
                  </a:moveTo>
                  <a:lnTo>
                    <a:pt x="13316" y="21600"/>
                  </a:lnTo>
                  <a:lnTo>
                    <a:pt x="21569" y="21600"/>
                  </a:lnTo>
                  <a:cubicBezTo>
                    <a:pt x="21537" y="14400"/>
                    <a:pt x="21600" y="7200"/>
                    <a:pt x="21569" y="0"/>
                  </a:cubicBez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6" name="Freeform 20"/>
            <p:cNvSpPr/>
            <p:nvPr/>
          </p:nvSpPr>
          <p:spPr>
            <a:xfrm>
              <a:off x="6646361" y="3928533"/>
              <a:ext cx="2513566" cy="29379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44" y="0"/>
                  </a:lnTo>
                  <a:cubicBezTo>
                    <a:pt x="21563" y="7200"/>
                    <a:pt x="21581" y="14400"/>
                    <a:pt x="21600" y="21600"/>
                  </a:cubicBezTo>
                  <a:lnTo>
                    <a:pt x="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7" name="Freeform 21"/>
            <p:cNvSpPr/>
            <p:nvPr/>
          </p:nvSpPr>
          <p:spPr>
            <a:xfrm>
              <a:off x="7018894" y="1"/>
              <a:ext cx="2142877"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16" y="21600"/>
                  </a:lnTo>
                  <a:lnTo>
                    <a:pt x="21600" y="21573"/>
                  </a:lnTo>
                  <a:lnTo>
                    <a:pt x="21600" y="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8" name="Freeform 22"/>
            <p:cNvSpPr/>
            <p:nvPr/>
          </p:nvSpPr>
          <p:spPr>
            <a:xfrm>
              <a:off x="8304241" y="1"/>
              <a:ext cx="857531" cy="6866467"/>
            </a:xfrm>
            <a:custGeom>
              <a:avLst/>
              <a:gdLst/>
              <a:ahLst/>
              <a:cxnLst>
                <a:cxn ang="0">
                  <a:pos x="wd2" y="hd2"/>
                </a:cxn>
                <a:cxn ang="5400000">
                  <a:pos x="wd2" y="hd2"/>
                </a:cxn>
                <a:cxn ang="10800000">
                  <a:pos x="wd2" y="hd2"/>
                </a:cxn>
                <a:cxn ang="16200000">
                  <a:pos x="wd2" y="hd2"/>
                </a:cxn>
              </a:cxnLst>
              <a:rect l="0" t="0" r="r" b="b"/>
              <a:pathLst>
                <a:path w="21600" h="21600" extrusionOk="0">
                  <a:moveTo>
                    <a:pt x="17053" y="0"/>
                  </a:moveTo>
                  <a:lnTo>
                    <a:pt x="0" y="21600"/>
                  </a:lnTo>
                  <a:lnTo>
                    <a:pt x="21600" y="21600"/>
                  </a:lnTo>
                  <a:cubicBezTo>
                    <a:pt x="21553" y="14400"/>
                    <a:pt x="21505" y="7200"/>
                    <a:pt x="21458" y="0"/>
                  </a:cubicBezTo>
                  <a:lnTo>
                    <a:pt x="1705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29" name="Freeform 23"/>
            <p:cNvSpPr/>
            <p:nvPr/>
          </p:nvSpPr>
          <p:spPr>
            <a:xfrm>
              <a:off x="8085697" y="0"/>
              <a:ext cx="1066771" cy="6866467"/>
            </a:xfrm>
            <a:custGeom>
              <a:avLst/>
              <a:gdLst/>
              <a:ahLst/>
              <a:cxnLst>
                <a:cxn ang="0">
                  <a:pos x="wd2" y="hd2"/>
                </a:cxn>
                <a:cxn ang="5400000">
                  <a:pos x="wd2" y="hd2"/>
                </a:cxn>
                <a:cxn ang="10800000">
                  <a:pos x="wd2" y="hd2"/>
                </a:cxn>
                <a:cxn ang="16200000">
                  <a:pos x="wd2" y="hd2"/>
                </a:cxn>
              </a:cxnLst>
              <a:rect l="0" t="0" r="r" b="b"/>
              <a:pathLst>
                <a:path w="21556" h="21600" extrusionOk="0">
                  <a:moveTo>
                    <a:pt x="0" y="0"/>
                  </a:moveTo>
                  <a:lnTo>
                    <a:pt x="18966" y="21600"/>
                  </a:lnTo>
                  <a:lnTo>
                    <a:pt x="21552" y="21600"/>
                  </a:lnTo>
                  <a:cubicBezTo>
                    <a:pt x="21600" y="14391"/>
                    <a:pt x="21217" y="7209"/>
                    <a:pt x="21265" y="0"/>
                  </a:cubicBez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30" name="Freeform 24"/>
            <p:cNvSpPr/>
            <p:nvPr/>
          </p:nvSpPr>
          <p:spPr>
            <a:xfrm>
              <a:off x="8068763" y="4902200"/>
              <a:ext cx="1094087" cy="19642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00" y="0"/>
                  </a:lnTo>
                  <a:cubicBezTo>
                    <a:pt x="21533" y="7181"/>
                    <a:pt x="21567" y="14363"/>
                    <a:pt x="21600" y="21544"/>
                  </a:cubicBezTo>
                  <a:lnTo>
                    <a:pt x="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31" name="Freeform 27"/>
            <p:cNvSpPr/>
            <p:nvPr/>
          </p:nvSpPr>
          <p:spPr>
            <a:xfrm>
              <a:off x="-1" y="0"/>
              <a:ext cx="863601" cy="5698068"/>
            </a:xfrm>
            <a:custGeom>
              <a:avLst/>
              <a:gdLst/>
              <a:ahLst/>
              <a:cxnLst>
                <a:cxn ang="0">
                  <a:pos x="wd2" y="hd2"/>
                </a:cxn>
                <a:cxn ang="5400000">
                  <a:pos x="wd2" y="hd2"/>
                </a:cxn>
                <a:cxn ang="10800000">
                  <a:pos x="wd2" y="hd2"/>
                </a:cxn>
                <a:cxn ang="16200000">
                  <a:pos x="wd2" y="hd2"/>
                </a:cxn>
              </a:cxnLst>
              <a:rect l="0" t="0" r="r" b="b"/>
              <a:pathLst>
                <a:path w="21600" h="21600" extrusionOk="0">
                  <a:moveTo>
                    <a:pt x="0" y="32"/>
                  </a:moveTo>
                  <a:lnTo>
                    <a:pt x="21600" y="0"/>
                  </a:lnTo>
                  <a:lnTo>
                    <a:pt x="21600" y="64"/>
                  </a:lnTo>
                  <a:lnTo>
                    <a:pt x="0" y="21600"/>
                  </a:lnTo>
                  <a:lnTo>
                    <a:pt x="0" y="32"/>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grpSp>
      <p:sp>
        <p:nvSpPr>
          <p:cNvPr id="33" name="Title Text"/>
          <p:cNvSpPr txBox="1">
            <a:spLocks noGrp="1"/>
          </p:cNvSpPr>
          <p:nvPr>
            <p:ph type="title"/>
          </p:nvPr>
        </p:nvSpPr>
        <p:spPr>
          <a:xfrm>
            <a:off x="1130595" y="2404534"/>
            <a:ext cx="5826720" cy="1646303"/>
          </a:xfrm>
          <a:prstGeom prst="rect">
            <a:avLst/>
          </a:prstGeom>
        </p:spPr>
        <p:txBody>
          <a:bodyPr anchor="b"/>
          <a:lstStyle>
            <a:lvl1pPr algn="r">
              <a:defRPr sz="5400"/>
            </a:lvl1pPr>
          </a:lstStyle>
          <a:p>
            <a:r>
              <a:t>Title Text</a:t>
            </a:r>
          </a:p>
        </p:txBody>
      </p:sp>
      <p:sp>
        <p:nvSpPr>
          <p:cNvPr id="34" name="Body Level One…"/>
          <p:cNvSpPr txBox="1">
            <a:spLocks noGrp="1"/>
          </p:cNvSpPr>
          <p:nvPr>
            <p:ph type="body" sz="quarter" idx="1"/>
          </p:nvPr>
        </p:nvSpPr>
        <p:spPr>
          <a:xfrm>
            <a:off x="1130595" y="4050834"/>
            <a:ext cx="5826720" cy="1096900"/>
          </a:xfrm>
          <a:prstGeom prst="rect">
            <a:avLst/>
          </a:prstGeom>
        </p:spPr>
        <p:txBody>
          <a:bodyPr/>
          <a:lstStyle>
            <a:lvl1pPr marL="0" indent="0" algn="r">
              <a:buClrTx/>
              <a:buSzTx/>
              <a:buNone/>
              <a:defRPr>
                <a:solidFill>
                  <a:srgbClr val="808080"/>
                </a:solidFill>
              </a:defRPr>
            </a:lvl1pPr>
            <a:lvl2pPr marL="0" indent="457200" algn="r">
              <a:buClrTx/>
              <a:buSzTx/>
              <a:buNone/>
              <a:defRPr>
                <a:solidFill>
                  <a:srgbClr val="808080"/>
                </a:solidFill>
              </a:defRPr>
            </a:lvl2pPr>
            <a:lvl3pPr marL="0" indent="914400" algn="r">
              <a:buClrTx/>
              <a:buSzTx/>
              <a:buNone/>
              <a:defRPr>
                <a:solidFill>
                  <a:srgbClr val="808080"/>
                </a:solidFill>
              </a:defRPr>
            </a:lvl3pPr>
            <a:lvl4pPr marL="0" indent="1371600" algn="r">
              <a:buClrTx/>
              <a:buSzTx/>
              <a:buNone/>
              <a:defRPr>
                <a:solidFill>
                  <a:srgbClr val="808080"/>
                </a:solidFill>
              </a:defRPr>
            </a:lvl4pPr>
            <a:lvl5pPr marL="0" indent="1828800" algn="r">
              <a:buClrTx/>
              <a:buSz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1075546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09598" y="609600"/>
            <a:ext cx="6347714" cy="1320800"/>
          </a:xfrm>
          <a:prstGeom prst="rect">
            <a:avLst/>
          </a:prstGeom>
        </p:spPr>
        <p:txBody>
          <a:bodyPr/>
          <a:lstStyle/>
          <a:p>
            <a:r>
              <a:t>Title Text</a:t>
            </a:r>
          </a:p>
        </p:txBody>
      </p:sp>
      <p:sp>
        <p:nvSpPr>
          <p:cNvPr id="43" name="Body Level One…"/>
          <p:cNvSpPr txBox="1">
            <a:spLocks noGrp="1"/>
          </p:cNvSpPr>
          <p:nvPr>
            <p:ph type="body" sz="half" idx="1"/>
          </p:nvPr>
        </p:nvSpPr>
        <p:spPr>
          <a:xfrm>
            <a:off x="609598" y="2160590"/>
            <a:ext cx="6347716"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201758214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Title Text"/>
          <p:cNvSpPr txBox="1">
            <a:spLocks noGrp="1"/>
          </p:cNvSpPr>
          <p:nvPr>
            <p:ph type="title"/>
          </p:nvPr>
        </p:nvSpPr>
        <p:spPr>
          <a:xfrm>
            <a:off x="609598" y="2700868"/>
            <a:ext cx="6347715" cy="1826582"/>
          </a:xfrm>
          <a:prstGeom prst="rect">
            <a:avLst/>
          </a:prstGeom>
        </p:spPr>
        <p:txBody>
          <a:bodyPr anchor="b"/>
          <a:lstStyle>
            <a:lvl1pPr>
              <a:defRPr sz="4000"/>
            </a:lvl1pPr>
          </a:lstStyle>
          <a:p>
            <a:r>
              <a:t>Title Text</a:t>
            </a:r>
          </a:p>
        </p:txBody>
      </p:sp>
      <p:sp>
        <p:nvSpPr>
          <p:cNvPr id="52" name="Body Level One…"/>
          <p:cNvSpPr txBox="1">
            <a:spLocks noGrp="1"/>
          </p:cNvSpPr>
          <p:nvPr>
            <p:ph type="body" sz="quarter" idx="1"/>
          </p:nvPr>
        </p:nvSpPr>
        <p:spPr>
          <a:xfrm>
            <a:off x="609598" y="4527448"/>
            <a:ext cx="6347715" cy="860401"/>
          </a:xfrm>
          <a:prstGeom prst="rect">
            <a:avLst/>
          </a:prstGeom>
        </p:spPr>
        <p:txBody>
          <a:bodyPr/>
          <a:lstStyle>
            <a:lvl1pPr marL="0" indent="0">
              <a:buClrTx/>
              <a:buSzTx/>
              <a:buNone/>
              <a:defRPr sz="2000">
                <a:solidFill>
                  <a:srgbClr val="808080"/>
                </a:solidFill>
              </a:defRPr>
            </a:lvl1pPr>
            <a:lvl2pPr marL="0" indent="457200">
              <a:buClrTx/>
              <a:buSzTx/>
              <a:buNone/>
              <a:defRPr sz="2000">
                <a:solidFill>
                  <a:srgbClr val="808080"/>
                </a:solidFill>
              </a:defRPr>
            </a:lvl2pPr>
            <a:lvl3pPr marL="0" indent="914400">
              <a:buClrTx/>
              <a:buSzTx/>
              <a:buNone/>
              <a:defRPr sz="2000">
                <a:solidFill>
                  <a:srgbClr val="808080"/>
                </a:solidFill>
              </a:defRPr>
            </a:lvl3pPr>
            <a:lvl4pPr marL="0" indent="1371600">
              <a:buClrTx/>
              <a:buSzTx/>
              <a:buNone/>
              <a:defRPr sz="2000">
                <a:solidFill>
                  <a:srgbClr val="808080"/>
                </a:solidFill>
              </a:defRPr>
            </a:lvl4pPr>
            <a:lvl5pPr marL="0" indent="1828800">
              <a:buClrTx/>
              <a:buSzTx/>
              <a:buNone/>
              <a:defRPr sz="20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349991997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09600" y="609600"/>
            <a:ext cx="6347715" cy="1320800"/>
          </a:xfrm>
          <a:prstGeom prst="rect">
            <a:avLst/>
          </a:prstGeom>
        </p:spPr>
        <p:txBody>
          <a:bodyPr/>
          <a:lstStyle/>
          <a:p>
            <a:r>
              <a:t>Title Text</a:t>
            </a:r>
          </a:p>
        </p:txBody>
      </p:sp>
      <p:sp>
        <p:nvSpPr>
          <p:cNvPr id="61" name="Body Level One…"/>
          <p:cNvSpPr txBox="1">
            <a:spLocks noGrp="1"/>
          </p:cNvSpPr>
          <p:nvPr>
            <p:ph type="body" sz="quarter" idx="1"/>
          </p:nvPr>
        </p:nvSpPr>
        <p:spPr>
          <a:xfrm>
            <a:off x="609600" y="2160589"/>
            <a:ext cx="3088109"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313165157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09598" y="609600"/>
            <a:ext cx="6347714" cy="1320800"/>
          </a:xfrm>
          <a:prstGeom prst="rect">
            <a:avLst/>
          </a:prstGeom>
        </p:spPr>
        <p:txBody>
          <a:bodyPr/>
          <a:lstStyle/>
          <a:p>
            <a:r>
              <a:t>Title Text</a:t>
            </a:r>
          </a:p>
        </p:txBody>
      </p:sp>
      <p:sp>
        <p:nvSpPr>
          <p:cNvPr id="70" name="Body Level One…"/>
          <p:cNvSpPr txBox="1">
            <a:spLocks noGrp="1"/>
          </p:cNvSpPr>
          <p:nvPr>
            <p:ph type="body" sz="quarter" idx="1"/>
          </p:nvPr>
        </p:nvSpPr>
        <p:spPr>
          <a:xfrm>
            <a:off x="609598" y="2160983"/>
            <a:ext cx="3090673"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3866639" y="2160983"/>
            <a:ext cx="3090673" cy="576263"/>
          </a:xfrm>
          <a:prstGeom prst="rect">
            <a:avLst/>
          </a:prstGeom>
        </p:spPr>
        <p:txBody>
          <a:bodyPr anchor="b"/>
          <a:lstStyle/>
          <a:p>
            <a:pPr marL="0" indent="0">
              <a:buClrTx/>
              <a:buSzTx/>
              <a:buNone/>
              <a:defRPr sz="24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98192621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598" y="609600"/>
            <a:ext cx="6347716" cy="13208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339916441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153450146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09598" y="1498603"/>
            <a:ext cx="2790183" cy="1278467"/>
          </a:xfrm>
          <a:prstGeom prst="rect">
            <a:avLst/>
          </a:prstGeom>
        </p:spPr>
        <p:txBody>
          <a:bodyPr anchor="b"/>
          <a:lstStyle>
            <a:lvl1pPr>
              <a:defRPr sz="2000"/>
            </a:lvl1pPr>
          </a:lstStyle>
          <a:p>
            <a:r>
              <a:t>Title Text</a:t>
            </a:r>
          </a:p>
        </p:txBody>
      </p:sp>
      <p:sp>
        <p:nvSpPr>
          <p:cNvPr id="95" name="Body Level One…"/>
          <p:cNvSpPr txBox="1">
            <a:spLocks noGrp="1"/>
          </p:cNvSpPr>
          <p:nvPr>
            <p:ph type="body" sz="half" idx="1"/>
          </p:nvPr>
        </p:nvSpPr>
        <p:spPr>
          <a:xfrm>
            <a:off x="3571275" y="514925"/>
            <a:ext cx="3386038" cy="55264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09598" y="2777069"/>
            <a:ext cx="2790183" cy="2584450"/>
          </a:xfrm>
          <a:prstGeom prst="rect">
            <a:avLst/>
          </a:prstGeom>
        </p:spPr>
        <p:txBody>
          <a:bodyPr/>
          <a:lstStyle/>
          <a:p>
            <a:pPr marL="0" indent="0">
              <a:buClrTx/>
              <a:buSzTx/>
              <a:buNone/>
              <a:defRPr sz="14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7047854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D2480DC8-84AF-9940-98C4-E967F6EA0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11" name="Picture Placeholder 7">
            <a:extLst>
              <a:ext uri="{FF2B5EF4-FFF2-40B4-BE49-F238E27FC236}">
                <a16:creationId xmlns:a16="http://schemas.microsoft.com/office/drawing/2014/main" xmlns=""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26" y="481218"/>
            <a:ext cx="8633938" cy="6275181"/>
          </a:xfrm>
          <a:prstGeom prst="rect">
            <a:avLst/>
          </a:prstGeom>
        </p:spPr>
      </p:pic>
    </p:spTree>
    <p:extLst>
      <p:ext uri="{BB962C8B-B14F-4D97-AF65-F5344CB8AC3E}">
        <p14:creationId xmlns:p14="http://schemas.microsoft.com/office/powerpoint/2010/main" val="900576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09598" y="4800600"/>
            <a:ext cx="6347716" cy="566738"/>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609598" y="609600"/>
            <a:ext cx="6347716" cy="3845718"/>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09598" y="5367337"/>
            <a:ext cx="6347716" cy="674025"/>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33432361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609600" y="609600"/>
            <a:ext cx="6347715" cy="3403600"/>
          </a:xfrm>
          <a:prstGeom prst="rect">
            <a:avLst/>
          </a:prstGeom>
        </p:spPr>
        <p:txBody>
          <a:bodyPr anchor="ctr"/>
          <a:lstStyle>
            <a:lvl1pPr>
              <a:defRPr sz="4400"/>
            </a:lvl1pPr>
          </a:lstStyle>
          <a:p>
            <a:r>
              <a:t>Title Text</a:t>
            </a:r>
          </a:p>
        </p:txBody>
      </p:sp>
      <p:sp>
        <p:nvSpPr>
          <p:cNvPr id="115" name="Body Level One…"/>
          <p:cNvSpPr txBox="1">
            <a:spLocks noGrp="1"/>
          </p:cNvSpPr>
          <p:nvPr>
            <p:ph type="body" sz="quarter" idx="1"/>
          </p:nvPr>
        </p:nvSpPr>
        <p:spPr>
          <a:xfrm>
            <a:off x="609600" y="4470400"/>
            <a:ext cx="6347715" cy="1570962"/>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250660449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774885" y="609600"/>
            <a:ext cx="6072183" cy="3022600"/>
          </a:xfrm>
          <a:prstGeom prst="rect">
            <a:avLst/>
          </a:prstGeom>
        </p:spPr>
        <p:txBody>
          <a:bodyPr anchor="ctr"/>
          <a:lstStyle>
            <a:lvl1pPr>
              <a:defRPr sz="4400"/>
            </a:lvl1pPr>
          </a:lstStyle>
          <a:p>
            <a:r>
              <a:t>Title Text</a:t>
            </a:r>
          </a:p>
        </p:txBody>
      </p:sp>
      <p:sp>
        <p:nvSpPr>
          <p:cNvPr id="124" name="Body Level One…"/>
          <p:cNvSpPr txBox="1">
            <a:spLocks noGrp="1"/>
          </p:cNvSpPr>
          <p:nvPr>
            <p:ph type="body" sz="quarter" idx="1"/>
          </p:nvPr>
        </p:nvSpPr>
        <p:spPr>
          <a:xfrm>
            <a:off x="1101073" y="3632200"/>
            <a:ext cx="5419806"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Text Placeholder 2"/>
          <p:cNvSpPr>
            <a:spLocks noGrp="1"/>
          </p:cNvSpPr>
          <p:nvPr>
            <p:ph type="body" sz="quarter" idx="21"/>
          </p:nvPr>
        </p:nvSpPr>
        <p:spPr>
          <a:xfrm>
            <a:off x="609597" y="4470400"/>
            <a:ext cx="6347717" cy="1570963"/>
          </a:xfrm>
          <a:prstGeom prst="rect">
            <a:avLst/>
          </a:prstGeom>
        </p:spPr>
        <p:txBody>
          <a:bodyPr anchor="ctr"/>
          <a:lstStyle/>
          <a:p>
            <a:pPr marL="0" indent="0">
              <a:buClrTx/>
              <a:buSzTx/>
              <a:buNone/>
            </a:pPr>
            <a:endParaRPr/>
          </a:p>
        </p:txBody>
      </p:sp>
      <p:sp>
        <p:nvSpPr>
          <p:cNvPr id="126" name="TextBox 23"/>
          <p:cNvSpPr txBox="1"/>
          <p:nvPr/>
        </p:nvSpPr>
        <p:spPr>
          <a:xfrm>
            <a:off x="528431" y="469465"/>
            <a:ext cx="365879" cy="1226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hangingPunct="0"/>
            <a:r>
              <a:rPr kern="0"/>
              <a:t>“</a:t>
            </a:r>
          </a:p>
        </p:txBody>
      </p:sp>
      <p:sp>
        <p:nvSpPr>
          <p:cNvPr id="127" name="TextBox 24"/>
          <p:cNvSpPr txBox="1"/>
          <p:nvPr/>
        </p:nvSpPr>
        <p:spPr>
          <a:xfrm>
            <a:off x="6793418" y="2565643"/>
            <a:ext cx="365880" cy="1226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hangingPunct="0"/>
            <a:r>
              <a:rPr kern="0"/>
              <a: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109441409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09598" y="1931988"/>
            <a:ext cx="6347715" cy="2595461"/>
          </a:xfrm>
          <a:prstGeom prst="rect">
            <a:avLst/>
          </a:prstGeom>
        </p:spPr>
        <p:txBody>
          <a:bodyPr anchor="b"/>
          <a:lstStyle>
            <a:lvl1pPr>
              <a:defRPr sz="4400"/>
            </a:lvl1pPr>
          </a:lstStyle>
          <a:p>
            <a:r>
              <a:t>Title Text</a:t>
            </a:r>
          </a:p>
        </p:txBody>
      </p:sp>
      <p:sp>
        <p:nvSpPr>
          <p:cNvPr id="136" name="Body Level One…"/>
          <p:cNvSpPr txBox="1">
            <a:spLocks noGrp="1"/>
          </p:cNvSpPr>
          <p:nvPr>
            <p:ph type="body" sz="quarter" idx="1"/>
          </p:nvPr>
        </p:nvSpPr>
        <p:spPr>
          <a:xfrm>
            <a:off x="609598" y="4527448"/>
            <a:ext cx="6347715" cy="1513915"/>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151004837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774885" y="609600"/>
            <a:ext cx="6072183" cy="3022600"/>
          </a:xfrm>
          <a:prstGeom prst="rect">
            <a:avLst/>
          </a:prstGeom>
        </p:spPr>
        <p:txBody>
          <a:bodyPr anchor="ctr"/>
          <a:lstStyle>
            <a:lvl1pPr>
              <a:defRPr sz="4400"/>
            </a:lvl1pPr>
          </a:lstStyle>
          <a:p>
            <a:r>
              <a:t>Title Text</a:t>
            </a:r>
          </a:p>
        </p:txBody>
      </p:sp>
      <p:sp>
        <p:nvSpPr>
          <p:cNvPr id="145" name="Body Level One…"/>
          <p:cNvSpPr txBox="1">
            <a:spLocks noGrp="1"/>
          </p:cNvSpPr>
          <p:nvPr>
            <p:ph type="body" sz="quarter" idx="1"/>
          </p:nvPr>
        </p:nvSpPr>
        <p:spPr>
          <a:xfrm>
            <a:off x="609596" y="4013200"/>
            <a:ext cx="6347718" cy="514249"/>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21"/>
          </p:nvPr>
        </p:nvSpPr>
        <p:spPr>
          <a:xfrm>
            <a:off x="609597" y="4527448"/>
            <a:ext cx="6347717" cy="1513915"/>
          </a:xfrm>
          <a:prstGeom prst="rect">
            <a:avLst/>
          </a:prstGeom>
        </p:spPr>
        <p:txBody>
          <a:bodyPr/>
          <a:lstStyle/>
          <a:p>
            <a:pPr marL="0" indent="0">
              <a:buClrTx/>
              <a:buSzTx/>
              <a:buNone/>
              <a:defRPr>
                <a:solidFill>
                  <a:srgbClr val="808080"/>
                </a:solidFill>
              </a:defRPr>
            </a:pPr>
            <a:endParaRPr/>
          </a:p>
        </p:txBody>
      </p:sp>
      <p:sp>
        <p:nvSpPr>
          <p:cNvPr id="147" name="TextBox 23"/>
          <p:cNvSpPr txBox="1"/>
          <p:nvPr/>
        </p:nvSpPr>
        <p:spPr>
          <a:xfrm>
            <a:off x="528431" y="469465"/>
            <a:ext cx="365879" cy="1226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hangingPunct="0"/>
            <a:r>
              <a:rPr kern="0"/>
              <a:t>“</a:t>
            </a:r>
          </a:p>
        </p:txBody>
      </p:sp>
      <p:sp>
        <p:nvSpPr>
          <p:cNvPr id="148" name="TextBox 24"/>
          <p:cNvSpPr txBox="1"/>
          <p:nvPr/>
        </p:nvSpPr>
        <p:spPr>
          <a:xfrm>
            <a:off x="6793418" y="2565643"/>
            <a:ext cx="365880" cy="1226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hangingPunct="0"/>
            <a:r>
              <a:rPr kern="0"/>
              <a:t>”</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63411043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15848" y="609600"/>
            <a:ext cx="6341465" cy="3022600"/>
          </a:xfrm>
          <a:prstGeom prst="rect">
            <a:avLst/>
          </a:prstGeom>
        </p:spPr>
        <p:txBody>
          <a:bodyPr anchor="ctr"/>
          <a:lstStyle>
            <a:lvl1pPr>
              <a:defRPr sz="4400"/>
            </a:lvl1pPr>
          </a:lstStyle>
          <a:p>
            <a:r>
              <a:t>Title Text</a:t>
            </a:r>
          </a:p>
        </p:txBody>
      </p:sp>
      <p:sp>
        <p:nvSpPr>
          <p:cNvPr id="157" name="Body Level One…"/>
          <p:cNvSpPr txBox="1">
            <a:spLocks noGrp="1"/>
          </p:cNvSpPr>
          <p:nvPr>
            <p:ph type="body" sz="quarter" idx="1"/>
          </p:nvPr>
        </p:nvSpPr>
        <p:spPr>
          <a:xfrm>
            <a:off x="609596" y="4013200"/>
            <a:ext cx="6347718" cy="514249"/>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21"/>
          </p:nvPr>
        </p:nvSpPr>
        <p:spPr>
          <a:xfrm>
            <a:off x="609597" y="4527448"/>
            <a:ext cx="6347717" cy="1513915"/>
          </a:xfrm>
          <a:prstGeom prst="rect">
            <a:avLst/>
          </a:prstGeom>
        </p:spPr>
        <p:txBody>
          <a:bodyPr/>
          <a:lstStyle/>
          <a:p>
            <a:pPr marL="0" indent="0">
              <a:buClrTx/>
              <a:buSzTx/>
              <a:buNone/>
              <a:defRPr>
                <a:solidFill>
                  <a:srgbClr val="808080"/>
                </a:solidFill>
              </a:defRPr>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rPr>
                <a:solidFill>
                  <a:srgbClr val="90C226"/>
                </a:solidFill>
              </a:rPr>
              <a:pPr/>
              <a:t>‹#›</a:t>
            </a:fld>
            <a:endParaRPr>
              <a:solidFill>
                <a:srgbClr val="90C226"/>
              </a:solidFill>
            </a:endParaRPr>
          </a:p>
        </p:txBody>
      </p:sp>
    </p:spTree>
    <p:extLst>
      <p:ext uri="{BB962C8B-B14F-4D97-AF65-F5344CB8AC3E}">
        <p14:creationId xmlns:p14="http://schemas.microsoft.com/office/powerpoint/2010/main" val="114172671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0818" y="802299"/>
            <a:ext cx="6477805" cy="2920713"/>
          </a:xfrm>
        </p:spPr>
        <p:txBody>
          <a:bodyPr bIns="0" anchor="b">
            <a:normAutofit/>
          </a:bodyPr>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1330818" y="3724075"/>
            <a:ext cx="6477804" cy="977621"/>
          </a:xfrm>
        </p:spPr>
        <p:txBody>
          <a:bodyPr tIns="91440" bIns="91440">
            <a:normAutofit/>
          </a:bodyPr>
          <a:lstStyle>
            <a:lvl1pPr marL="0" indent="0" algn="ctr">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11"/>
          </p:nvPr>
        </p:nvSpPr>
        <p:spPr>
          <a:xfrm>
            <a:off x="1088684" y="329308"/>
            <a:ext cx="4220081" cy="309201"/>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357626" y="798973"/>
            <a:ext cx="608264" cy="503578"/>
          </a:xfrm>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3034789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4118306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817" y="1756131"/>
            <a:ext cx="6482366" cy="1969007"/>
          </a:xfrm>
        </p:spPr>
        <p:txBody>
          <a:bodyPr anchor="b">
            <a:normAutofit/>
          </a:bodyPr>
          <a:lstStyle>
            <a:lvl1pPr algn="ctr">
              <a:defRPr sz="2700"/>
            </a:lvl1pPr>
          </a:lstStyle>
          <a:p>
            <a:r>
              <a:rPr lang="en-US"/>
              <a:t>Click to edit Master title style</a:t>
            </a:r>
            <a:endParaRPr lang="en-US" dirty="0"/>
          </a:p>
        </p:txBody>
      </p:sp>
      <p:sp>
        <p:nvSpPr>
          <p:cNvPr id="3" name="Text Placeholder 2"/>
          <p:cNvSpPr>
            <a:spLocks noGrp="1"/>
          </p:cNvSpPr>
          <p:nvPr>
            <p:ph type="body" idx="1"/>
          </p:nvPr>
        </p:nvSpPr>
        <p:spPr>
          <a:xfrm>
            <a:off x="1330817" y="3725138"/>
            <a:ext cx="6482366" cy="1093987"/>
          </a:xfrm>
        </p:spPr>
        <p:txBody>
          <a:bodyPr tIns="91440">
            <a:normAutofit/>
          </a:bodyPr>
          <a:lstStyle>
            <a:lvl1pPr marL="0" indent="0" algn="ct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2854383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697018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366491"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0605" y="2017343"/>
            <a:ext cx="3366491"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354400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66275"/>
            <a:ext cx="78867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xmlns="" id="{F7201674-A195-4645-8BC3-78418DA9B604}"/>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7">
            <a:extLst>
              <a:ext uri="{FF2B5EF4-FFF2-40B4-BE49-F238E27FC236}">
                <a16:creationId xmlns:a16="http://schemas.microsoft.com/office/drawing/2014/main" xmlns="" id="{9EA24D1F-E10B-5945-96DD-C244DFC0DA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xmlns="" id="{811DF743-D28B-7F4D-B2F0-60BC78719C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3625661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697170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550"/>
            <a:ext cx="3366596"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824270"/>
            <a:ext cx="336659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2019" y="2023004"/>
            <a:ext cx="3366596"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2019" y="2821491"/>
            <a:ext cx="336659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1967949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1650045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2265768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221475" cy="240651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7743" y="798974"/>
            <a:ext cx="4509353"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492"/>
            <a:ext cx="2221475"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869187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5608041" y="482171"/>
            <a:ext cx="3055900"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922299"/>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24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087747" y="3059600"/>
            <a:ext cx="4143303" cy="2090134"/>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6" name="Footer Placeholder 5"/>
          <p:cNvSpPr>
            <a:spLocks noGrp="1"/>
          </p:cNvSpPr>
          <p:nvPr>
            <p:ph type="ftr" sz="quarter" idx="11"/>
          </p:nvPr>
        </p:nvSpPr>
        <p:spPr>
          <a:xfrm>
            <a:off x="1085537" y="318641"/>
            <a:ext cx="4155753" cy="320931"/>
          </a:xfr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1573048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4249003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289"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798974"/>
            <a:ext cx="56389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4B740F-DEEE-4D67-8970-7E2A606B305B}" type="slidenum">
              <a:rPr lang="en-US" smtClean="0">
                <a:solidFill>
                  <a:srgbClr val="FB8C29"/>
                </a:solidFill>
              </a:rPr>
              <a:pPr/>
              <a:t>‹#›</a:t>
            </a:fld>
            <a:endParaRPr lang="en-US">
              <a:solidFill>
                <a:srgbClr val="FB8C29"/>
              </a:solidFill>
            </a:endParaRPr>
          </a:p>
        </p:txBody>
      </p:sp>
    </p:spTree>
    <p:extLst>
      <p:ext uri="{BB962C8B-B14F-4D97-AF65-F5344CB8AC3E}">
        <p14:creationId xmlns:p14="http://schemas.microsoft.com/office/powerpoint/2010/main" val="66588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702" y="3142319"/>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8220" y="4182257"/>
            <a:ext cx="4224182"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xmlns="" id="{88938D85-D565-EF47-A9B4-B2B1986E931A}"/>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xmlns="" id="{6C691A8E-147B-804B-8C97-D91EA75D095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xmlns="" id="{9210ACF4-C33E-C849-A76A-A0C77724AC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6" name="Picture Placeholder 5">
            <a:extLst>
              <a:ext uri="{FF2B5EF4-FFF2-40B4-BE49-F238E27FC236}">
                <a16:creationId xmlns:a16="http://schemas.microsoft.com/office/drawing/2014/main" xmlns="" id="{CDDB861A-1C0A-7E4E-8EC1-B2F348B6F75C}"/>
              </a:ext>
            </a:extLst>
          </p:cNvPr>
          <p:cNvSpPr>
            <a:spLocks noGrp="1"/>
          </p:cNvSpPr>
          <p:nvPr>
            <p:ph type="pic" sz="quarter" idx="10"/>
          </p:nvPr>
        </p:nvSpPr>
        <p:spPr>
          <a:xfrm>
            <a:off x="625475" y="500063"/>
            <a:ext cx="7886700" cy="2641600"/>
          </a:xfrm>
        </p:spPr>
        <p:txBody>
          <a:bodyPr/>
          <a:lstStyle/>
          <a:p>
            <a:endParaRPr lang="en-US"/>
          </a:p>
        </p:txBody>
      </p:sp>
    </p:spTree>
    <p:extLst>
      <p:ext uri="{BB962C8B-B14F-4D97-AF65-F5344CB8AC3E}">
        <p14:creationId xmlns:p14="http://schemas.microsoft.com/office/powerpoint/2010/main" val="356792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01622"/>
            <a:ext cx="7628197"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xmlns="" id="{C44A2387-68A8-E344-B87C-FAE7E7A627BD}"/>
              </a:ext>
            </a:extLst>
          </p:cNvPr>
          <p:cNvSpPr>
            <a:spLocks noGrp="1"/>
          </p:cNvSpPr>
          <p:nvPr>
            <p:ph idx="10"/>
          </p:nvPr>
        </p:nvSpPr>
        <p:spPr>
          <a:xfrm>
            <a:off x="623887" y="2001187"/>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xmlns="" id="{6B8C76CC-C123-0D40-81F3-C061A12A9D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18" name="Rectangle 7">
            <a:extLst>
              <a:ext uri="{FF2B5EF4-FFF2-40B4-BE49-F238E27FC236}">
                <a16:creationId xmlns:a16="http://schemas.microsoft.com/office/drawing/2014/main" xmlns="" id="{05A1F2B1-7A02-614D-BFD5-FF2692E863C2}"/>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xmlns="" id="{3EE4E531-E85C-6343-931D-130499DA152E}"/>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xmlns="" id="{62915928-856A-3D4C-A3EA-4458E7FED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xmlns="" id="{87C06E4E-8E32-D844-B16C-62F8B226AECF}"/>
              </a:ext>
            </a:extLst>
          </p:cNvPr>
          <p:cNvSpPr>
            <a:spLocks noGrp="1"/>
          </p:cNvSpPr>
          <p:nvPr>
            <p:ph type="pic" sz="quarter" idx="11" hasCustomPrompt="1"/>
          </p:nvPr>
        </p:nvSpPr>
        <p:spPr>
          <a:xfrm>
            <a:off x="4520187" y="5948363"/>
            <a:ext cx="1865313"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xmlns="" id="{A21B017B-6FAB-DC4B-B307-D611831A6147}"/>
              </a:ext>
            </a:extLst>
          </p:cNvPr>
          <p:cNvSpPr>
            <a:spLocks noGrp="1"/>
          </p:cNvSpPr>
          <p:nvPr>
            <p:ph type="pic" sz="quarter" idx="12" hasCustomPrompt="1"/>
          </p:nvPr>
        </p:nvSpPr>
        <p:spPr>
          <a:xfrm>
            <a:off x="6645274" y="5948363"/>
            <a:ext cx="1865313"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4643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xmlns="" id="{4BF9D129-C78A-704E-A374-1C31B6D130AF}"/>
              </a:ext>
            </a:extLst>
          </p:cNvPr>
          <p:cNvSpPr>
            <a:spLocks noGrp="1"/>
          </p:cNvSpPr>
          <p:nvPr>
            <p:ph type="body" idx="10"/>
          </p:nvPr>
        </p:nvSpPr>
        <p:spPr>
          <a:xfrm>
            <a:off x="4609474" y="6108515"/>
            <a:ext cx="3901113"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xmlns="" id="{4A0C9817-B271-8840-9419-43C885351A93}"/>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xmlns="" id="{CA5335E9-B1A2-084A-A7DB-B1404114CAC8}"/>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xmlns="" id="{DBB88A80-D027-F340-8D18-577C224BD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xmlns=""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xmlns=""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 Placeholder 2">
            <a:extLst>
              <a:ext uri="{FF2B5EF4-FFF2-40B4-BE49-F238E27FC236}">
                <a16:creationId xmlns:a16="http://schemas.microsoft.com/office/drawing/2014/main" xmlns="" id="{B13FEFC9-EDE3-6F4B-B2A8-A92AAB896197}"/>
              </a:ext>
            </a:extLst>
          </p:cNvPr>
          <p:cNvSpPr>
            <a:spLocks noGrp="1"/>
          </p:cNvSpPr>
          <p:nvPr>
            <p:ph type="body" idx="1"/>
          </p:nvPr>
        </p:nvSpPr>
        <p:spPr>
          <a:xfrm>
            <a:off x="821395" y="2055917"/>
            <a:ext cx="79665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xmlns="" id="{1E25026A-0C93-E040-9C15-B6D59ACBD9F2}"/>
              </a:ext>
            </a:extLst>
          </p:cNvPr>
          <p:cNvSpPr>
            <a:spLocks noGrp="1"/>
          </p:cNvSpPr>
          <p:nvPr>
            <p:ph sz="half" idx="2"/>
          </p:nvPr>
        </p:nvSpPr>
        <p:spPr>
          <a:xfrm>
            <a:off x="821395" y="2879829"/>
            <a:ext cx="796658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xmlns="" id="{3CA0726A-FA22-5047-973C-9FA7A3EA3B41}"/>
              </a:ext>
            </a:extLst>
          </p:cNvPr>
          <p:cNvSpPr/>
          <p:nvPr userDrawn="1"/>
        </p:nvSpPr>
        <p:spPr>
          <a:xfrm>
            <a:off x="131241" y="2307945"/>
            <a:ext cx="624670"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96AE42D8-B490-A347-A7BA-5CF79DB61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7948154" y="1154656"/>
            <a:ext cx="2057355" cy="41238"/>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DEEE64A-84E7-3441-9BD8-261D109D3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2" name="Title 1"/>
          <p:cNvSpPr>
            <a:spLocks noGrp="1"/>
          </p:cNvSpPr>
          <p:nvPr>
            <p:ph type="title"/>
          </p:nvPr>
        </p:nvSpPr>
        <p:spPr>
          <a:xfrm>
            <a:off x="803005" y="3618677"/>
            <a:ext cx="7381625"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xmlns="" id="{23D587AD-BA70-5D4A-8AAA-F15FB588AC1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xmlns="" id="{6561F16C-7B12-EF4F-BF71-F8BF0942987D}"/>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xmlns="" id="{D2480DC8-84AF-9940-98C4-E967F6EA0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xmlns="" id="{24868C9A-55DF-9B4E-B7D5-B3C6D41B5177}"/>
              </a:ext>
            </a:extLst>
          </p:cNvPr>
          <p:cNvSpPr>
            <a:spLocks noGrp="1"/>
          </p:cNvSpPr>
          <p:nvPr>
            <p:ph type="pic" sz="quarter" idx="10" hasCustomPrompt="1"/>
          </p:nvPr>
        </p:nvSpPr>
        <p:spPr>
          <a:xfrm>
            <a:off x="0" y="0"/>
            <a:ext cx="9137650" cy="3617913"/>
          </a:xfrm>
        </p:spPr>
        <p:txBody>
          <a:bodyPr/>
          <a:lstStyle/>
          <a:p>
            <a:r>
              <a:rPr lang="en-US" dirty="0"/>
              <a:t>Insert picture</a:t>
            </a:r>
          </a:p>
        </p:txBody>
      </p:sp>
    </p:spTree>
    <p:extLst>
      <p:ext uri="{BB962C8B-B14F-4D97-AF65-F5344CB8AC3E}">
        <p14:creationId xmlns:p14="http://schemas.microsoft.com/office/powerpoint/2010/main" val="323890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98" r:id="rId2"/>
    <p:sldLayoutId id="2147483697" r:id="rId3"/>
    <p:sldLayoutId id="2147483683" r:id="rId4"/>
    <p:sldLayoutId id="2147483695" r:id="rId5"/>
    <p:sldLayoutId id="2147483684" r:id="rId6"/>
    <p:sldLayoutId id="2147483685" r:id="rId7"/>
    <p:sldLayoutId id="2147483687" r:id="rId8"/>
    <p:sldLayoutId id="2147483686"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1BD9C-9123-46DA-B656-1DFCD0D72F8D}" type="datetimeFigureOut">
              <a:rPr lang="en-US" smtClean="0">
                <a:solidFill>
                  <a:prstClr val="black">
                    <a:tint val="75000"/>
                  </a:prstClr>
                </a:solidFill>
              </a:rPr>
              <a:pPr/>
              <a:t>7/18/2023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6D1E4-8099-4CB4-8CB4-778CC14B40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1380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16"/>
          <p:cNvGrpSpPr/>
          <p:nvPr/>
        </p:nvGrpSpPr>
        <p:grpSpPr>
          <a:xfrm>
            <a:off x="-8467" y="-8468"/>
            <a:ext cx="9169805" cy="6874935"/>
            <a:chOff x="0" y="0"/>
            <a:chExt cx="9169804" cy="6874934"/>
          </a:xfrm>
        </p:grpSpPr>
        <p:sp>
          <p:nvSpPr>
            <p:cNvPr id="2" name="Freeform 6"/>
            <p:cNvSpPr/>
            <p:nvPr/>
          </p:nvSpPr>
          <p:spPr>
            <a:xfrm>
              <a:off x="0" y="4021667"/>
              <a:ext cx="457201" cy="28532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536"/>
                  </a:lnTo>
                  <a:cubicBezTo>
                    <a:pt x="133" y="14421"/>
                    <a:pt x="267" y="7307"/>
                    <a:pt x="0" y="0"/>
                  </a:cubicBez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3" name="Straight Connector 7"/>
            <p:cNvSpPr/>
            <p:nvPr/>
          </p:nvSpPr>
          <p:spPr>
            <a:xfrm flipV="1">
              <a:off x="5139296" y="4184073"/>
              <a:ext cx="4022475" cy="2682396"/>
            </a:xfrm>
            <a:prstGeom prst="line">
              <a:avLst/>
            </a:prstGeom>
            <a:noFill/>
            <a:ln w="9525" cap="rnd">
              <a:solidFill>
                <a:srgbClr val="D9D9D9"/>
              </a:solidFill>
              <a:prstDash val="solid"/>
              <a:round/>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4" name="Straight Connector 8"/>
            <p:cNvSpPr/>
            <p:nvPr/>
          </p:nvSpPr>
          <p:spPr>
            <a:xfrm>
              <a:off x="7051173" y="8468"/>
              <a:ext cx="1219200" cy="6858000"/>
            </a:xfrm>
            <a:prstGeom prst="line">
              <a:avLst/>
            </a:prstGeom>
            <a:noFill/>
            <a:ln w="9525" cap="rnd">
              <a:solidFill>
                <a:srgbClr val="BFBFBF"/>
              </a:solidFill>
              <a:prstDash val="solid"/>
              <a:round/>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5" name="Freeform 9"/>
            <p:cNvSpPr/>
            <p:nvPr/>
          </p:nvSpPr>
          <p:spPr>
            <a:xfrm>
              <a:off x="6900362" y="8469"/>
              <a:ext cx="2269443" cy="6866466"/>
            </a:xfrm>
            <a:custGeom>
              <a:avLst/>
              <a:gdLst/>
              <a:ahLst/>
              <a:cxnLst>
                <a:cxn ang="0">
                  <a:pos x="wd2" y="hd2"/>
                </a:cxn>
                <a:cxn ang="5400000">
                  <a:pos x="wd2" y="hd2"/>
                </a:cxn>
                <a:cxn ang="10800000">
                  <a:pos x="wd2" y="hd2"/>
                </a:cxn>
                <a:cxn ang="16200000">
                  <a:pos x="wd2" y="hd2"/>
                </a:cxn>
              </a:cxnLst>
              <a:rect l="0" t="0" r="r" b="b"/>
              <a:pathLst>
                <a:path w="21577" h="21600" extrusionOk="0">
                  <a:moveTo>
                    <a:pt x="19239" y="0"/>
                  </a:moveTo>
                  <a:lnTo>
                    <a:pt x="0" y="21573"/>
                  </a:lnTo>
                  <a:lnTo>
                    <a:pt x="21573" y="21600"/>
                  </a:lnTo>
                  <a:cubicBezTo>
                    <a:pt x="21600" y="14409"/>
                    <a:pt x="21466" y="7218"/>
                    <a:pt x="21493" y="27"/>
                  </a:cubicBezTo>
                  <a:lnTo>
                    <a:pt x="19239"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6" name="Freeform 10"/>
            <p:cNvSpPr/>
            <p:nvPr/>
          </p:nvSpPr>
          <p:spPr>
            <a:xfrm>
              <a:off x="7213624" y="1"/>
              <a:ext cx="1948149" cy="6866467"/>
            </a:xfrm>
            <a:custGeom>
              <a:avLst/>
              <a:gdLst/>
              <a:ahLst/>
              <a:cxnLst>
                <a:cxn ang="0">
                  <a:pos x="wd2" y="hd2"/>
                </a:cxn>
                <a:cxn ang="5400000">
                  <a:pos x="wd2" y="hd2"/>
                </a:cxn>
                <a:cxn ang="10800000">
                  <a:pos x="wd2" y="hd2"/>
                </a:cxn>
                <a:cxn ang="16200000">
                  <a:pos x="wd2" y="hd2"/>
                </a:cxn>
              </a:cxnLst>
              <a:rect l="0" t="0" r="r" b="b"/>
              <a:pathLst>
                <a:path w="21578" h="21600" extrusionOk="0">
                  <a:moveTo>
                    <a:pt x="0" y="0"/>
                  </a:moveTo>
                  <a:lnTo>
                    <a:pt x="13316" y="21600"/>
                  </a:lnTo>
                  <a:lnTo>
                    <a:pt x="21569" y="21600"/>
                  </a:lnTo>
                  <a:cubicBezTo>
                    <a:pt x="21537" y="14400"/>
                    <a:pt x="21600" y="7200"/>
                    <a:pt x="21569" y="0"/>
                  </a:cubicBez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7" name="Freeform 11"/>
            <p:cNvSpPr/>
            <p:nvPr/>
          </p:nvSpPr>
          <p:spPr>
            <a:xfrm>
              <a:off x="6646362" y="3928533"/>
              <a:ext cx="2513566" cy="29379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44" y="0"/>
                  </a:lnTo>
                  <a:cubicBezTo>
                    <a:pt x="21563" y="7200"/>
                    <a:pt x="21581" y="14400"/>
                    <a:pt x="21600" y="21600"/>
                  </a:cubicBezTo>
                  <a:lnTo>
                    <a:pt x="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8" name="Freeform 12"/>
            <p:cNvSpPr/>
            <p:nvPr/>
          </p:nvSpPr>
          <p:spPr>
            <a:xfrm>
              <a:off x="7018895" y="1"/>
              <a:ext cx="2142877"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16" y="21600"/>
                  </a:lnTo>
                  <a:lnTo>
                    <a:pt x="21600" y="21573"/>
                  </a:lnTo>
                  <a:lnTo>
                    <a:pt x="21600" y="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9" name="Freeform 13"/>
            <p:cNvSpPr/>
            <p:nvPr/>
          </p:nvSpPr>
          <p:spPr>
            <a:xfrm>
              <a:off x="8304242" y="1"/>
              <a:ext cx="857531" cy="6866467"/>
            </a:xfrm>
            <a:custGeom>
              <a:avLst/>
              <a:gdLst/>
              <a:ahLst/>
              <a:cxnLst>
                <a:cxn ang="0">
                  <a:pos x="wd2" y="hd2"/>
                </a:cxn>
                <a:cxn ang="5400000">
                  <a:pos x="wd2" y="hd2"/>
                </a:cxn>
                <a:cxn ang="10800000">
                  <a:pos x="wd2" y="hd2"/>
                </a:cxn>
                <a:cxn ang="16200000">
                  <a:pos x="wd2" y="hd2"/>
                </a:cxn>
              </a:cxnLst>
              <a:rect l="0" t="0" r="r" b="b"/>
              <a:pathLst>
                <a:path w="21600" h="21600" extrusionOk="0">
                  <a:moveTo>
                    <a:pt x="17053" y="0"/>
                  </a:moveTo>
                  <a:lnTo>
                    <a:pt x="0" y="21600"/>
                  </a:lnTo>
                  <a:lnTo>
                    <a:pt x="21600" y="21600"/>
                  </a:lnTo>
                  <a:cubicBezTo>
                    <a:pt x="21553" y="14400"/>
                    <a:pt x="21505" y="7200"/>
                    <a:pt x="21458" y="0"/>
                  </a:cubicBezTo>
                  <a:lnTo>
                    <a:pt x="1705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10" name="Freeform 14"/>
            <p:cNvSpPr/>
            <p:nvPr/>
          </p:nvSpPr>
          <p:spPr>
            <a:xfrm>
              <a:off x="8085697" y="0"/>
              <a:ext cx="1066771" cy="6866467"/>
            </a:xfrm>
            <a:custGeom>
              <a:avLst/>
              <a:gdLst/>
              <a:ahLst/>
              <a:cxnLst>
                <a:cxn ang="0">
                  <a:pos x="wd2" y="hd2"/>
                </a:cxn>
                <a:cxn ang="5400000">
                  <a:pos x="wd2" y="hd2"/>
                </a:cxn>
                <a:cxn ang="10800000">
                  <a:pos x="wd2" y="hd2"/>
                </a:cxn>
                <a:cxn ang="16200000">
                  <a:pos x="wd2" y="hd2"/>
                </a:cxn>
              </a:cxnLst>
              <a:rect l="0" t="0" r="r" b="b"/>
              <a:pathLst>
                <a:path w="21556" h="21600" extrusionOk="0">
                  <a:moveTo>
                    <a:pt x="0" y="0"/>
                  </a:moveTo>
                  <a:lnTo>
                    <a:pt x="18966" y="21600"/>
                  </a:lnTo>
                  <a:lnTo>
                    <a:pt x="21552" y="21600"/>
                  </a:lnTo>
                  <a:cubicBezTo>
                    <a:pt x="21600" y="14391"/>
                    <a:pt x="21217" y="7209"/>
                    <a:pt x="21265" y="0"/>
                  </a:cubicBez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sp>
          <p:nvSpPr>
            <p:cNvPr id="11" name="Freeform 15"/>
            <p:cNvSpPr/>
            <p:nvPr/>
          </p:nvSpPr>
          <p:spPr>
            <a:xfrm>
              <a:off x="8068763" y="4902200"/>
              <a:ext cx="1094087" cy="19642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00" y="0"/>
                  </a:lnTo>
                  <a:cubicBezTo>
                    <a:pt x="21533" y="7181"/>
                    <a:pt x="21567" y="14363"/>
                    <a:pt x="21600" y="21544"/>
                  </a:cubicBezTo>
                  <a:lnTo>
                    <a:pt x="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hangingPunct="0"/>
              <a:endParaRPr kern="0">
                <a:solidFill>
                  <a:srgbClr val="000000"/>
                </a:solidFill>
                <a:latin typeface="Trebuchet MS"/>
                <a:sym typeface="Trebuchet MS"/>
              </a:endParaRPr>
            </a:p>
          </p:txBody>
        </p:sp>
      </p:grpSp>
      <p:sp>
        <p:nvSpPr>
          <p:cNvPr id="13" name="Title Text"/>
          <p:cNvSpPr txBox="1">
            <a:spLocks noGrp="1"/>
          </p:cNvSpPr>
          <p:nvPr>
            <p:ph type="title"/>
          </p:nvPr>
        </p:nvSpPr>
        <p:spPr>
          <a:xfrm>
            <a:off x="457200" y="274637"/>
            <a:ext cx="8229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1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6733293" y="6114705"/>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pPr hangingPunct="0"/>
            <a:fld id="{86CB4B4D-7CA3-9044-876B-883B54F8677D}" type="slidenum">
              <a:rPr kern="0">
                <a:solidFill>
                  <a:srgbClr val="90C226"/>
                </a:solidFill>
                <a:latin typeface="Trebuchet MS"/>
                <a:sym typeface="Trebuchet MS"/>
              </a:rPr>
              <a:pPr hangingPunct="0"/>
              <a:t>‹#›</a:t>
            </a:fld>
            <a:endParaRPr kern="0">
              <a:solidFill>
                <a:srgbClr val="90C226"/>
              </a:solidFill>
              <a:latin typeface="Trebuchet MS"/>
              <a:sym typeface="Trebuchet MS"/>
            </a:endParaRPr>
          </a:p>
        </p:txBody>
      </p:sp>
    </p:spTree>
    <p:extLst>
      <p:ext uri="{BB962C8B-B14F-4D97-AF65-F5344CB8AC3E}">
        <p14:creationId xmlns:p14="http://schemas.microsoft.com/office/powerpoint/2010/main" val="24158602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5" y="804520"/>
            <a:ext cx="6968411"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2015733"/>
            <a:ext cx="696841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31560" y="330370"/>
            <a:ext cx="2625536"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AECF3D7E-1DD5-41CD-9175-0F22FC595DDD}" type="datetimeFigureOut">
              <a:rPr lang="en-US" smtClean="0">
                <a:solidFill>
                  <a:prstClr val="white">
                    <a:tint val="75000"/>
                  </a:prstClr>
                </a:solidFill>
              </a:rPr>
              <a:pPr/>
              <a:t>7/18/2023</a:t>
            </a:fld>
            <a:endParaRPr lang="en-US">
              <a:solidFill>
                <a:prstClr val="white">
                  <a:tint val="75000"/>
                </a:prstClr>
              </a:solidFill>
            </a:endParaRPr>
          </a:p>
        </p:txBody>
      </p:sp>
      <p:sp>
        <p:nvSpPr>
          <p:cNvPr id="5" name="Footer Placeholder 4"/>
          <p:cNvSpPr>
            <a:spLocks noGrp="1"/>
          </p:cNvSpPr>
          <p:nvPr>
            <p:ph type="ftr" sz="quarter" idx="3"/>
          </p:nvPr>
        </p:nvSpPr>
        <p:spPr>
          <a:xfrm>
            <a:off x="1088684" y="329308"/>
            <a:ext cx="4220081"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100">
                <a:solidFill>
                  <a:schemeClr val="accent1"/>
                </a:solidFill>
              </a:defRPr>
            </a:lvl1pPr>
          </a:lstStyle>
          <a:p>
            <a:fld id="{6F4B740F-DEEE-4D67-8970-7E2A606B305B}" type="slidenum">
              <a:rPr lang="en-US" smtClean="0">
                <a:solidFill>
                  <a:srgbClr val="FB8C29"/>
                </a:solidFill>
              </a:rPr>
              <a:pPr/>
              <a:t>‹#›</a:t>
            </a:fld>
            <a:endParaRPr lang="en-US">
              <a:solidFill>
                <a:srgbClr val="FB8C29"/>
              </a:solidFill>
            </a:endParaRPr>
          </a:p>
        </p:txBody>
      </p:sp>
      <p:sp>
        <p:nvSpPr>
          <p:cNvPr id="9" name="Rectangle 8"/>
          <p:cNvSpPr/>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2" name="Straight Connector 11"/>
          <p:cNvCxnSpPr/>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56978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685800" rtl="0" eaLnBrk="1" latinLnBrk="0" hangingPunct="1">
        <a:lnSpc>
          <a:spcPct val="90000"/>
        </a:lnSpc>
        <a:spcBef>
          <a:spcPct val="0"/>
        </a:spcBef>
        <a:buNone/>
        <a:defRPr sz="2400" b="0" i="0" kern="1200" cap="all">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www.pewresearch.org/short-reads/2023/04/26/what-the-data-says-about-gun-deaths-in-the-u-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pressroom/nchs_press_releases/2022/20220930.htm" TargetMode="External"/><Relationship Id="rId2" Type="http://schemas.openxmlformats.org/officeDocument/2006/relationships/hyperlink" Target="https://www.cdc.gov/nchs/pressroom/podcasts/2021/20211105/20211105.ht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9.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hronic_fatigue_syndrome" TargetMode="External"/><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Asthma" TargetMode="External"/><Relationship Id="rId2" Type="http://schemas.openxmlformats.org/officeDocument/2006/relationships/hyperlink" Target="https://en.wikipedia.org/wiki/Obesity" TargetMode="Externa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annabinoid" TargetMode="External"/><Relationship Id="rId3" Type="http://schemas.openxmlformats.org/officeDocument/2006/relationships/hyperlink" Target="https://en.wikipedia.org/wiki/Nirmatrelvir/ritonavir" TargetMode="External"/><Relationship Id="rId7" Type="http://schemas.openxmlformats.org/officeDocument/2006/relationships/hyperlink" Target="https://en.wikipedia.org/wiki/Low-dose_naltrexone" TargetMode="External"/><Relationship Id="rId12" Type="http://schemas.openxmlformats.org/officeDocument/2006/relationships/image" Target="../media/image32.jpeg"/><Relationship Id="rId2" Type="http://schemas.openxmlformats.org/officeDocument/2006/relationships/hyperlink" Target="https://en.wikipedia.org/wiki/Favipiravir" TargetMode="External"/><Relationship Id="rId1" Type="http://schemas.openxmlformats.org/officeDocument/2006/relationships/slideLayout" Target="../slideLayouts/slideLayout12.xml"/><Relationship Id="rId6" Type="http://schemas.openxmlformats.org/officeDocument/2006/relationships/hyperlink" Target="https://en.wikipedia.org/wiki/Pentoxifylline" TargetMode="External"/><Relationship Id="rId11" Type="http://schemas.openxmlformats.org/officeDocument/2006/relationships/hyperlink" Target="https://en.wikipedia.org/wiki/Vortioxetine" TargetMode="External"/><Relationship Id="rId5" Type="http://schemas.openxmlformats.org/officeDocument/2006/relationships/hyperlink" Target="https://en.wikipedia.org/wiki/Infliximab" TargetMode="External"/><Relationship Id="rId10" Type="http://schemas.openxmlformats.org/officeDocument/2006/relationships/hyperlink" Target="https://en.wikipedia.org/wiki/Lithium_(medication)" TargetMode="External"/><Relationship Id="rId4" Type="http://schemas.openxmlformats.org/officeDocument/2006/relationships/hyperlink" Target="https://en.wikipedia.org/wiki/Remdesivir" TargetMode="External"/><Relationship Id="rId9" Type="http://schemas.openxmlformats.org/officeDocument/2006/relationships/hyperlink" Target="https://en.wikipedia.org/wiki/Fluvoxamin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Social_media" TargetMode="External"/><Relationship Id="rId2" Type="http://schemas.openxmlformats.org/officeDocument/2006/relationships/hyperlink" Target="https://en.wikipedia.org/wiki/Physical_therapy"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hyperlink" Target="https://www.kff.org/private-insurance/issue-brief/mental-health-parity-at-a-crossroad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10.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E423F-233B-E544-B900-D3E94820747C}"/>
              </a:ext>
            </a:extLst>
          </p:cNvPr>
          <p:cNvSpPr>
            <a:spLocks noGrp="1"/>
          </p:cNvSpPr>
          <p:nvPr>
            <p:ph type="ctrTitle"/>
          </p:nvPr>
        </p:nvSpPr>
        <p:spPr>
          <a:xfrm>
            <a:off x="614916" y="1864483"/>
            <a:ext cx="7772400" cy="1278771"/>
          </a:xfrm>
        </p:spPr>
        <p:txBody>
          <a:bodyPr>
            <a:normAutofit fontScale="90000"/>
          </a:bodyPr>
          <a:lstStyle/>
          <a:p>
            <a:r>
              <a:rPr lang="en-US" dirty="0">
                <a:latin typeface="Georgia" panose="02040502050405020303" pitchFamily="18" charset="0"/>
              </a:rPr>
              <a:t>The COVID-19 Pandemic and Mental Health</a:t>
            </a:r>
          </a:p>
        </p:txBody>
      </p:sp>
      <p:sp>
        <p:nvSpPr>
          <p:cNvPr id="3" name="Subtitle 2">
            <a:extLst>
              <a:ext uri="{FF2B5EF4-FFF2-40B4-BE49-F238E27FC236}">
                <a16:creationId xmlns:a16="http://schemas.microsoft.com/office/drawing/2014/main" xmlns="" id="{19F37103-85A5-DF42-AD3D-EF98372B2340}"/>
              </a:ext>
            </a:extLst>
          </p:cNvPr>
          <p:cNvSpPr>
            <a:spLocks noGrp="1"/>
          </p:cNvSpPr>
          <p:nvPr>
            <p:ph type="subTitle" idx="1"/>
          </p:nvPr>
        </p:nvSpPr>
        <p:spPr>
          <a:xfrm>
            <a:off x="1072116" y="3573632"/>
            <a:ext cx="6858000" cy="1365519"/>
          </a:xfrm>
        </p:spPr>
        <p:txBody>
          <a:bodyPr>
            <a:normAutofit fontScale="92500" lnSpcReduction="20000"/>
          </a:bodyPr>
          <a:lstStyle/>
          <a:p>
            <a:r>
              <a:rPr lang="en-US" dirty="0" smtClean="0">
                <a:latin typeface="Georgia" panose="02040502050405020303" pitchFamily="18" charset="0"/>
              </a:rPr>
              <a:t>New England MHTTC</a:t>
            </a:r>
          </a:p>
          <a:p>
            <a:r>
              <a:rPr lang="en-US" dirty="0" err="1">
                <a:latin typeface="Georgia" panose="02040502050405020303" pitchFamily="18" charset="0"/>
              </a:rPr>
              <a:t>Matcheri</a:t>
            </a:r>
            <a:r>
              <a:rPr lang="en-US" dirty="0">
                <a:latin typeface="Georgia" panose="02040502050405020303" pitchFamily="18" charset="0"/>
              </a:rPr>
              <a:t> Keshavan, MD, Russell K. </a:t>
            </a:r>
            <a:r>
              <a:rPr lang="en-US" dirty="0" err="1">
                <a:latin typeface="Georgia" panose="02040502050405020303" pitchFamily="18" charset="0"/>
              </a:rPr>
              <a:t>Schutt</a:t>
            </a:r>
            <a:r>
              <a:rPr lang="en-US" dirty="0">
                <a:latin typeface="Georgia" panose="02040502050405020303" pitchFamily="18" charset="0"/>
              </a:rPr>
              <a:t>, PHD, and Dr. B.S. </a:t>
            </a:r>
            <a:r>
              <a:rPr lang="en-US" dirty="0" err="1">
                <a:latin typeface="Georgia" panose="02040502050405020303" pitchFamily="18" charset="0"/>
              </a:rPr>
              <a:t>Keshava</a:t>
            </a:r>
            <a:endParaRPr lang="en-US" dirty="0">
              <a:latin typeface="Georgia" panose="02040502050405020303" pitchFamily="18" charset="0"/>
            </a:endParaRPr>
          </a:p>
          <a:p>
            <a:r>
              <a:rPr lang="en-US" dirty="0" smtClean="0">
                <a:latin typeface="Georgia" panose="02040502050405020303" pitchFamily="18" charset="0"/>
              </a:rPr>
              <a:t>July 21</a:t>
            </a:r>
            <a:r>
              <a:rPr lang="en-US" baseline="30000" dirty="0" smtClean="0">
                <a:latin typeface="Georgia" panose="02040502050405020303" pitchFamily="18" charset="0"/>
              </a:rPr>
              <a:t>st</a:t>
            </a:r>
            <a:r>
              <a:rPr lang="en-US" dirty="0" smtClean="0">
                <a:latin typeface="Georgia" panose="02040502050405020303" pitchFamily="18" charset="0"/>
              </a:rPr>
              <a:t>, 2023</a:t>
            </a:r>
            <a:endParaRPr lang="en-US" dirty="0">
              <a:latin typeface="Georgia" panose="02040502050405020303" pitchFamily="18" charset="0"/>
            </a:endParaRPr>
          </a:p>
        </p:txBody>
      </p:sp>
      <p:pic>
        <p:nvPicPr>
          <p:cNvPr id="4" name="Picture 3">
            <a:extLst>
              <a:ext uri="{FF2B5EF4-FFF2-40B4-BE49-F238E27FC236}">
                <a16:creationId xmlns:a16="http://schemas.microsoft.com/office/drawing/2014/main" xmlns=""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111" y="6008914"/>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CCA67E0-4A79-98EE-74EE-72F2BB18C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97" y="1201203"/>
            <a:ext cx="8460606" cy="4810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4F4AC97-DC56-3FEA-74CD-4A3004E8BA40}"/>
              </a:ext>
            </a:extLst>
          </p:cNvPr>
          <p:cNvSpPr txBox="1"/>
          <p:nvPr/>
        </p:nvSpPr>
        <p:spPr>
          <a:xfrm>
            <a:off x="510139" y="308008"/>
            <a:ext cx="7286324" cy="646331"/>
          </a:xfrm>
          <a:prstGeom prst="rect">
            <a:avLst/>
          </a:prstGeom>
          <a:noFill/>
        </p:spPr>
        <p:txBody>
          <a:bodyPr wrap="square" rtlCol="0">
            <a:spAutoFit/>
          </a:bodyPr>
          <a:lstStyle/>
          <a:p>
            <a:r>
              <a:rPr lang="en-US" dirty="0">
                <a:solidFill>
                  <a:srgbClr val="FF0000"/>
                </a:solidFill>
              </a:rPr>
              <a:t>Global economic decline with the pandemic during and rocky recovery after the pandemic </a:t>
            </a:r>
          </a:p>
        </p:txBody>
      </p:sp>
    </p:spTree>
    <p:extLst>
      <p:ext uri="{BB962C8B-B14F-4D97-AF65-F5344CB8AC3E}">
        <p14:creationId xmlns:p14="http://schemas.microsoft.com/office/powerpoint/2010/main" val="7395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0EDBAB3-993C-B879-D933-FE43DCF9744A}"/>
              </a:ext>
            </a:extLst>
          </p:cNvPr>
          <p:cNvPicPr>
            <a:picLocks noChangeAspect="1"/>
          </p:cNvPicPr>
          <p:nvPr/>
        </p:nvPicPr>
        <p:blipFill>
          <a:blip r:embed="rId2"/>
          <a:stretch>
            <a:fillRect/>
          </a:stretch>
        </p:blipFill>
        <p:spPr>
          <a:xfrm>
            <a:off x="630455" y="1031107"/>
            <a:ext cx="7421078" cy="5080935"/>
          </a:xfrm>
          <a:prstGeom prst="rect">
            <a:avLst/>
          </a:prstGeom>
        </p:spPr>
      </p:pic>
      <p:sp>
        <p:nvSpPr>
          <p:cNvPr id="6" name="TextBox 5">
            <a:extLst>
              <a:ext uri="{FF2B5EF4-FFF2-40B4-BE49-F238E27FC236}">
                <a16:creationId xmlns:a16="http://schemas.microsoft.com/office/drawing/2014/main" xmlns="" id="{6A6FA199-56D1-CFC4-3DBD-FE70F6D5B2A0}"/>
              </a:ext>
            </a:extLst>
          </p:cNvPr>
          <p:cNvSpPr txBox="1"/>
          <p:nvPr/>
        </p:nvSpPr>
        <p:spPr>
          <a:xfrm>
            <a:off x="317634" y="6027003"/>
            <a:ext cx="7820526" cy="830997"/>
          </a:xfrm>
          <a:prstGeom prst="rect">
            <a:avLst/>
          </a:prstGeom>
          <a:noFill/>
        </p:spPr>
        <p:txBody>
          <a:bodyPr wrap="square" rtlCol="0">
            <a:spAutoFit/>
          </a:bodyPr>
          <a:lstStyle/>
          <a:p>
            <a:r>
              <a:rPr lang="en-US" sz="2400" dirty="0">
                <a:solidFill>
                  <a:prstClr val="black"/>
                </a:solidFill>
                <a:latin typeface="Source Sans Pro" panose="020B0503030403020204" pitchFamily="34" charset="0"/>
              </a:rPr>
              <a:t>6-month neurological and psychiatric outcomes in 236 379 survivors of COVID-19 </a:t>
            </a:r>
            <a:r>
              <a:rPr lang="en-US" sz="2400" dirty="0" err="1">
                <a:solidFill>
                  <a:prstClr val="black"/>
                </a:solidFill>
                <a:latin typeface="Source Sans Pro" panose="020B0503030403020204" pitchFamily="34" charset="0"/>
              </a:rPr>
              <a:t>Taquet</a:t>
            </a:r>
            <a:r>
              <a:rPr lang="en-US" sz="2400" dirty="0">
                <a:solidFill>
                  <a:prstClr val="black"/>
                </a:solidFill>
                <a:latin typeface="Source Sans Pro" panose="020B0503030403020204" pitchFamily="34" charset="0"/>
              </a:rPr>
              <a:t> et al Lancet Psychiatry 2021</a:t>
            </a:r>
          </a:p>
        </p:txBody>
      </p:sp>
      <p:sp>
        <p:nvSpPr>
          <p:cNvPr id="2" name="TextBox 1">
            <a:extLst>
              <a:ext uri="{FF2B5EF4-FFF2-40B4-BE49-F238E27FC236}">
                <a16:creationId xmlns:a16="http://schemas.microsoft.com/office/drawing/2014/main" xmlns="" id="{FCBA8F61-4A84-FB85-F14A-7975213E8FA3}"/>
              </a:ext>
            </a:extLst>
          </p:cNvPr>
          <p:cNvSpPr txBox="1"/>
          <p:nvPr/>
        </p:nvSpPr>
        <p:spPr>
          <a:xfrm>
            <a:off x="3657600" y="2536257"/>
            <a:ext cx="1828800" cy="1828800"/>
          </a:xfrm>
          <a:prstGeom prst="rect">
            <a:avLst/>
          </a:prstGeom>
          <a:noFill/>
        </p:spPr>
        <p:txBody>
          <a:bodyPr wrap="square" rtlCol="0">
            <a:spAutoFit/>
          </a:bodyPr>
          <a:lstStyle/>
          <a:p>
            <a:r>
              <a:rPr lang="en-US" dirty="0">
                <a:solidFill>
                  <a:prstClr val="black"/>
                </a:solidFill>
              </a:rPr>
              <a:t>Your text here</a:t>
            </a:r>
          </a:p>
        </p:txBody>
      </p:sp>
      <p:sp>
        <p:nvSpPr>
          <p:cNvPr id="4" name="TextBox 3">
            <a:extLst>
              <a:ext uri="{FF2B5EF4-FFF2-40B4-BE49-F238E27FC236}">
                <a16:creationId xmlns:a16="http://schemas.microsoft.com/office/drawing/2014/main" xmlns="" id="{97BEAE76-09BD-4485-FA4B-BF4F26850B89}"/>
              </a:ext>
            </a:extLst>
          </p:cNvPr>
          <p:cNvSpPr txBox="1"/>
          <p:nvPr/>
        </p:nvSpPr>
        <p:spPr>
          <a:xfrm>
            <a:off x="630455" y="365760"/>
            <a:ext cx="7647271" cy="369332"/>
          </a:xfrm>
          <a:prstGeom prst="rect">
            <a:avLst/>
          </a:prstGeom>
          <a:noFill/>
        </p:spPr>
        <p:txBody>
          <a:bodyPr wrap="square" rtlCol="0">
            <a:spAutoFit/>
          </a:bodyPr>
          <a:lstStyle/>
          <a:p>
            <a:r>
              <a:rPr lang="en-US" dirty="0">
                <a:solidFill>
                  <a:prstClr val="black"/>
                </a:solidFill>
              </a:rPr>
              <a:t>HAVE MENTAL HEALTH INDICES WORSENED SINCE THE PANDEMIC BEGAN? </a:t>
            </a:r>
          </a:p>
        </p:txBody>
      </p:sp>
    </p:spTree>
    <p:extLst>
      <p:ext uri="{BB962C8B-B14F-4D97-AF65-F5344CB8AC3E}">
        <p14:creationId xmlns:p14="http://schemas.microsoft.com/office/powerpoint/2010/main" val="354690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535A6-D0FE-F0E8-006D-C1857D49DCE6}"/>
              </a:ext>
            </a:extLst>
          </p:cNvPr>
          <p:cNvSpPr>
            <a:spLocks noGrp="1"/>
          </p:cNvSpPr>
          <p:nvPr>
            <p:ph type="title"/>
          </p:nvPr>
        </p:nvSpPr>
        <p:spPr/>
        <p:txBody>
          <a:bodyPr/>
          <a:lstStyle/>
          <a:p>
            <a:r>
              <a:rPr lang="en-US" dirty="0"/>
              <a:t>Has gun violence increased since the pandemic?</a:t>
            </a:r>
          </a:p>
        </p:txBody>
      </p:sp>
      <p:sp>
        <p:nvSpPr>
          <p:cNvPr id="3" name="Content Placeholder 2">
            <a:extLst>
              <a:ext uri="{FF2B5EF4-FFF2-40B4-BE49-F238E27FC236}">
                <a16:creationId xmlns:a16="http://schemas.microsoft.com/office/drawing/2014/main" xmlns="" id="{0A15F4F2-465D-DA66-CE54-9186613189CD}"/>
              </a:ext>
            </a:extLst>
          </p:cNvPr>
          <p:cNvSpPr>
            <a:spLocks noGrp="1"/>
          </p:cNvSpPr>
          <p:nvPr>
            <p:ph idx="1"/>
          </p:nvPr>
        </p:nvSpPr>
        <p:spPr/>
        <p:txBody>
          <a:bodyPr>
            <a:normAutofit lnSpcReduction="10000"/>
          </a:bodyPr>
          <a:lstStyle/>
          <a:p>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The CDC reported that gun deaths reached an all-time high in 2021, with a 23% increase since 2019</a:t>
            </a:r>
            <a:r>
              <a:rPr lang="en-US" b="0" i="0" u="sng" strike="noStrike" baseline="30000" dirty="0">
                <a:effectLst/>
                <a:latin typeface="-apple-system"/>
                <a:hlinkClick r:id="rId2">
                  <a:extLst>
                    <a:ext uri="{A12FA001-AC4F-418D-AE19-62706E023703}">
                      <ahyp:hlinkClr xmlns:ahyp="http://schemas.microsoft.com/office/drawing/2018/hyperlinkcolor" xmlns="" val="tx"/>
                    </a:ext>
                  </a:extLst>
                </a:hlinkClick>
              </a:rPr>
              <a:t>1</a:t>
            </a:r>
            <a:r>
              <a:rPr lang="en-US" b="0" i="0" u="sng" dirty="0">
                <a:effectLst/>
                <a:latin typeface="-apple-system"/>
              </a:rPr>
              <a:t>. </a:t>
            </a:r>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Gun homicides increased by 45% and gun suicides increased by 10% in the same period</a:t>
            </a:r>
            <a:r>
              <a:rPr lang="en-US" b="0" i="0" u="sng" strike="noStrike" baseline="30000" dirty="0">
                <a:effectLst/>
                <a:latin typeface="-apple-system"/>
                <a:hlinkClick r:id="rId2">
                  <a:extLst>
                    <a:ext uri="{A12FA001-AC4F-418D-AE19-62706E023703}">
                      <ahyp:hlinkClr xmlns:ahyp="http://schemas.microsoft.com/office/drawing/2018/hyperlinkcolor" xmlns="" val="tx"/>
                    </a:ext>
                  </a:extLst>
                </a:hlinkClick>
              </a:rPr>
              <a:t>1</a:t>
            </a:r>
            <a:r>
              <a:rPr lang="en-US" b="0" i="0" u="sng" dirty="0">
                <a:effectLst/>
                <a:latin typeface="-apple-system"/>
              </a:rPr>
              <a:t>. F</a:t>
            </a:r>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actors may have contributed to this spike include </a:t>
            </a:r>
          </a:p>
          <a:p>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 social disruption</a:t>
            </a:r>
          </a:p>
          <a:p>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 economic insecurity, </a:t>
            </a:r>
          </a:p>
          <a:p>
            <a:r>
              <a:rPr lang="en-US" b="0" i="0" u="sng" dirty="0">
                <a:solidFill>
                  <a:srgbClr val="0563C1"/>
                </a:solidFill>
                <a:effectLst/>
                <a:latin typeface="-apple-system"/>
                <a:hlinkClick r:id="rId2">
                  <a:extLst>
                    <a:ext uri="{A12FA001-AC4F-418D-AE19-62706E023703}">
                      <ahyp:hlinkClr xmlns:ahyp="http://schemas.microsoft.com/office/drawing/2018/hyperlinkcolor" xmlns="" val="tx"/>
                    </a:ext>
                  </a:extLst>
                </a:hlinkClick>
              </a:rPr>
              <a:t>fear, and uncertainty, </a:t>
            </a:r>
          </a:p>
          <a:p>
            <a:r>
              <a:rPr lang="en-US" b="0" i="0" u="sng" dirty="0">
                <a:effectLst/>
                <a:latin typeface="-apple-system"/>
                <a:hlinkClick r:id="rId2">
                  <a:extLst>
                    <a:ext uri="{A12FA001-AC4F-418D-AE19-62706E023703}">
                      <ahyp:hlinkClr xmlns:ahyp="http://schemas.microsoft.com/office/drawing/2018/hyperlinkcolor" xmlns="" val="tx"/>
                    </a:ext>
                  </a:extLst>
                </a:hlinkClick>
              </a:rPr>
              <a:t>increased gun ownership</a:t>
            </a:r>
            <a:endParaRPr lang="en-US" u="sng" dirty="0"/>
          </a:p>
        </p:txBody>
      </p:sp>
    </p:spTree>
    <p:extLst>
      <p:ext uri="{BB962C8B-B14F-4D97-AF65-F5344CB8AC3E}">
        <p14:creationId xmlns:p14="http://schemas.microsoft.com/office/powerpoint/2010/main" val="414089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CDF38-488F-EC79-D39C-2E35E8B2F72B}"/>
              </a:ext>
            </a:extLst>
          </p:cNvPr>
          <p:cNvSpPr>
            <a:spLocks noGrp="1"/>
          </p:cNvSpPr>
          <p:nvPr>
            <p:ph type="title"/>
          </p:nvPr>
        </p:nvSpPr>
        <p:spPr/>
        <p:txBody>
          <a:bodyPr/>
          <a:lstStyle/>
          <a:p>
            <a:r>
              <a:rPr lang="en-US" dirty="0"/>
              <a:t>Have suicides increased since the pandemic?</a:t>
            </a:r>
          </a:p>
        </p:txBody>
      </p:sp>
      <p:sp>
        <p:nvSpPr>
          <p:cNvPr id="3" name="Content Placeholder 2">
            <a:extLst>
              <a:ext uri="{FF2B5EF4-FFF2-40B4-BE49-F238E27FC236}">
                <a16:creationId xmlns:a16="http://schemas.microsoft.com/office/drawing/2014/main" xmlns="" id="{4579F419-89FF-F18E-6F4E-6C43D80B4F85}"/>
              </a:ext>
            </a:extLst>
          </p:cNvPr>
          <p:cNvSpPr>
            <a:spLocks noGrp="1"/>
          </p:cNvSpPr>
          <p:nvPr>
            <p:ph idx="1"/>
          </p:nvPr>
        </p:nvSpPr>
        <p:spPr/>
        <p:txBody>
          <a:bodyPr/>
          <a:lstStyle/>
          <a:p>
            <a:r>
              <a:rPr lang="en-US" b="0" i="0" dirty="0">
                <a:solidFill>
                  <a:srgbClr val="111111"/>
                </a:solidFill>
                <a:effectLst/>
                <a:latin typeface="-apple-system"/>
              </a:rPr>
              <a:t>Per CDC data, Suicide in the U.S</a:t>
            </a:r>
            <a:r>
              <a:rPr lang="en-US" b="0" i="0" dirty="0">
                <a:effectLst/>
                <a:latin typeface="-apple-system"/>
              </a:rPr>
              <a:t>. </a:t>
            </a:r>
            <a:r>
              <a:rPr lang="en-US" b="0" i="0" dirty="0">
                <a:effectLst/>
                <a:latin typeface="-apple-system"/>
                <a:hlinkClick r:id="rId2">
                  <a:extLst>
                    <a:ext uri="{A12FA001-AC4F-418D-AE19-62706E023703}">
                      <ahyp:hlinkClr xmlns:ahyp="http://schemas.microsoft.com/office/drawing/2018/hyperlinkcolor" xmlns="" val="tx"/>
                    </a:ext>
                  </a:extLst>
                </a:hlinkClick>
              </a:rPr>
              <a:t>declined by 3% from 2019 to 2020, continuing a trend that started in 2018</a:t>
            </a:r>
            <a:r>
              <a:rPr lang="en-US" b="0" i="0" u="none" strike="noStrike" baseline="30000" dirty="0">
                <a:effectLst/>
                <a:latin typeface="-apple-system"/>
                <a:hlinkClick r:id="rId2">
                  <a:extLst>
                    <a:ext uri="{A12FA001-AC4F-418D-AE19-62706E023703}">
                      <ahyp:hlinkClr xmlns:ahyp="http://schemas.microsoft.com/office/drawing/2018/hyperlinkcolor" xmlns="" val="tx"/>
                    </a:ext>
                  </a:extLst>
                </a:hlinkClick>
              </a:rPr>
              <a:t>1</a:t>
            </a:r>
            <a:r>
              <a:rPr lang="en-US" b="0" i="0" dirty="0">
                <a:effectLst/>
                <a:latin typeface="-apple-system"/>
              </a:rPr>
              <a:t>. </a:t>
            </a:r>
          </a:p>
          <a:p>
            <a:r>
              <a:rPr lang="en-US" b="0" i="0" dirty="0">
                <a:effectLst/>
                <a:latin typeface="-apple-system"/>
                <a:hlinkClick r:id="rId3">
                  <a:extLst>
                    <a:ext uri="{A12FA001-AC4F-418D-AE19-62706E023703}">
                      <ahyp:hlinkClr xmlns:ahyp="http://schemas.microsoft.com/office/drawing/2018/hyperlinkcolor" xmlns="" val="tx"/>
                    </a:ext>
                  </a:extLst>
                </a:hlinkClick>
              </a:rPr>
              <a:t>However, suicide rates increased by 4% from 2020 to 2021</a:t>
            </a:r>
            <a:r>
              <a:rPr lang="en-US" b="0" i="0" dirty="0">
                <a:effectLst/>
                <a:latin typeface="-apple-system"/>
              </a:rPr>
              <a:t> (more in males)</a:t>
            </a:r>
          </a:p>
          <a:p>
            <a:r>
              <a:rPr lang="en-US" dirty="0">
                <a:latin typeface="-apple-system"/>
              </a:rPr>
              <a:t>Data are inconsistent across different countries</a:t>
            </a:r>
            <a:endParaRPr lang="en-US" dirty="0"/>
          </a:p>
        </p:txBody>
      </p:sp>
    </p:spTree>
    <p:extLst>
      <p:ext uri="{BB962C8B-B14F-4D97-AF65-F5344CB8AC3E}">
        <p14:creationId xmlns:p14="http://schemas.microsoft.com/office/powerpoint/2010/main" val="75088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he coronavirus pandemic fuels racism | COVID-19 Special - YouTube">
            <a:extLst>
              <a:ext uri="{FF2B5EF4-FFF2-40B4-BE49-F238E27FC236}">
                <a16:creationId xmlns:a16="http://schemas.microsoft.com/office/drawing/2014/main" xmlns="" id="{F26BFFB5-3B9B-418F-8D19-AA7853A72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4532" y="214994"/>
            <a:ext cx="2829468" cy="23017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xmlns="" id="{D0DF4771-1330-A6C9-783F-C13811E9E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0" y="214994"/>
            <a:ext cx="5521337" cy="41109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Racial Disparities in Mental Health Treatment - Blog">
            <a:extLst>
              <a:ext uri="{FF2B5EF4-FFF2-40B4-BE49-F238E27FC236}">
                <a16:creationId xmlns:a16="http://schemas.microsoft.com/office/drawing/2014/main" xmlns="" id="{21836CCE-FF92-3680-4E51-0DEDBBDDA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328" y="2684859"/>
            <a:ext cx="3958147" cy="3958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0DE0788-04C5-2362-A5E7-6222406D6424}"/>
              </a:ext>
            </a:extLst>
          </p:cNvPr>
          <p:cNvSpPr txBox="1"/>
          <p:nvPr/>
        </p:nvSpPr>
        <p:spPr>
          <a:xfrm>
            <a:off x="221381" y="4735629"/>
            <a:ext cx="4129238" cy="1384995"/>
          </a:xfrm>
          <a:prstGeom prst="rect">
            <a:avLst/>
          </a:prstGeom>
          <a:noFill/>
        </p:spPr>
        <p:txBody>
          <a:bodyPr wrap="square" rtlCol="0">
            <a:spAutoFit/>
          </a:bodyPr>
          <a:lstStyle/>
          <a:p>
            <a:r>
              <a:rPr lang="en-US" sz="2800" dirty="0">
                <a:solidFill>
                  <a:srgbClr val="FF0000"/>
                </a:solidFill>
              </a:rPr>
              <a:t>Disproportional impact of pandemic on minority populations</a:t>
            </a:r>
          </a:p>
        </p:txBody>
      </p:sp>
    </p:spTree>
    <p:extLst>
      <p:ext uri="{BB962C8B-B14F-4D97-AF65-F5344CB8AC3E}">
        <p14:creationId xmlns:p14="http://schemas.microsoft.com/office/powerpoint/2010/main" val="27685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vid_Shiers (@Davidiris1) | Twitter">
            <a:extLst>
              <a:ext uri="{FF2B5EF4-FFF2-40B4-BE49-F238E27FC236}">
                <a16:creationId xmlns:a16="http://schemas.microsoft.com/office/drawing/2014/main" xmlns="" id="{02505C5E-51F5-449F-8D04-E0DB0DDF8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98" y="569883"/>
            <a:ext cx="7729177" cy="3645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E9F85B2-CA18-4F86-9C28-5800532DC7A6}"/>
              </a:ext>
            </a:extLst>
          </p:cNvPr>
          <p:cNvSpPr txBox="1"/>
          <p:nvPr/>
        </p:nvSpPr>
        <p:spPr>
          <a:xfrm>
            <a:off x="233034" y="4430607"/>
            <a:ext cx="8910966" cy="1938992"/>
          </a:xfrm>
          <a:prstGeom prst="rect">
            <a:avLst/>
          </a:prstGeom>
          <a:noFill/>
        </p:spPr>
        <p:txBody>
          <a:bodyPr wrap="none" rtlCol="0">
            <a:spAutoFit/>
          </a:bodyPr>
          <a:lstStyle/>
          <a:p>
            <a:r>
              <a:rPr lang="en-US" sz="2400" dirty="0">
                <a:solidFill>
                  <a:srgbClr val="FF0000"/>
                </a:solidFill>
                <a:latin typeface="BlinkMacSystemFont"/>
              </a:rPr>
              <a:t>Diagnosis of a schizophrenia spectrum disorder associated with 3 fold </a:t>
            </a:r>
          </a:p>
          <a:p>
            <a:r>
              <a:rPr lang="en-US" sz="2400" dirty="0">
                <a:solidFill>
                  <a:srgbClr val="FF0000"/>
                </a:solidFill>
                <a:latin typeface="BlinkMacSystemFont"/>
              </a:rPr>
              <a:t>Increased mortality</a:t>
            </a:r>
          </a:p>
          <a:p>
            <a:endParaRPr lang="en-US" sz="2400" dirty="0">
              <a:solidFill>
                <a:srgbClr val="212121"/>
              </a:solidFill>
              <a:latin typeface="BlinkMacSystemFont"/>
            </a:endParaRPr>
          </a:p>
          <a:p>
            <a:r>
              <a:rPr lang="en-US" sz="2400" dirty="0">
                <a:solidFill>
                  <a:srgbClr val="212121"/>
                </a:solidFill>
                <a:latin typeface="BlinkMacSystemFont"/>
              </a:rPr>
              <a:t>A diagnosis of schizophrenia ranked behind only age in strength of </a:t>
            </a:r>
          </a:p>
          <a:p>
            <a:r>
              <a:rPr lang="en-US" sz="2400" dirty="0">
                <a:solidFill>
                  <a:srgbClr val="212121"/>
                </a:solidFill>
                <a:latin typeface="BlinkMacSystemFont"/>
              </a:rPr>
              <a:t>an association with mortality.</a:t>
            </a:r>
            <a:endParaRPr lang="en-US" sz="2400" dirty="0">
              <a:solidFill>
                <a:prstClr val="black"/>
              </a:solidFill>
            </a:endParaRPr>
          </a:p>
        </p:txBody>
      </p:sp>
      <p:sp>
        <p:nvSpPr>
          <p:cNvPr id="5" name="TextBox 4">
            <a:extLst>
              <a:ext uri="{FF2B5EF4-FFF2-40B4-BE49-F238E27FC236}">
                <a16:creationId xmlns:a16="http://schemas.microsoft.com/office/drawing/2014/main" xmlns="" id="{AC84E15E-51C1-48E6-AED2-74437B735635}"/>
              </a:ext>
            </a:extLst>
          </p:cNvPr>
          <p:cNvSpPr txBox="1"/>
          <p:nvPr/>
        </p:nvSpPr>
        <p:spPr>
          <a:xfrm>
            <a:off x="4428565" y="826982"/>
            <a:ext cx="2600392" cy="369332"/>
          </a:xfrm>
          <a:prstGeom prst="rect">
            <a:avLst/>
          </a:prstGeom>
          <a:noFill/>
        </p:spPr>
        <p:txBody>
          <a:bodyPr wrap="none" rtlCol="0">
            <a:spAutoFit/>
          </a:bodyPr>
          <a:lstStyle/>
          <a:p>
            <a:r>
              <a:rPr lang="en-US" dirty="0">
                <a:solidFill>
                  <a:srgbClr val="5B616B"/>
                </a:solidFill>
                <a:latin typeface="BlinkMacSystemFont"/>
              </a:rPr>
              <a:t>2021 Apr 1;78(4):380-386</a:t>
            </a:r>
            <a:endParaRPr lang="en-US" dirty="0">
              <a:solidFill>
                <a:prstClr val="black"/>
              </a:solidFill>
            </a:endParaRPr>
          </a:p>
        </p:txBody>
      </p:sp>
    </p:spTree>
    <p:extLst>
      <p:ext uri="{BB962C8B-B14F-4D97-AF65-F5344CB8AC3E}">
        <p14:creationId xmlns:p14="http://schemas.microsoft.com/office/powerpoint/2010/main" val="240322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B5053-DECE-D6F2-2C89-9694D0E9228B}"/>
              </a:ext>
            </a:extLst>
          </p:cNvPr>
          <p:cNvSpPr>
            <a:spLocks noGrp="1"/>
          </p:cNvSpPr>
          <p:nvPr>
            <p:ph type="title"/>
          </p:nvPr>
        </p:nvSpPr>
        <p:spPr>
          <a:xfrm>
            <a:off x="628650" y="365127"/>
            <a:ext cx="7886700" cy="626276"/>
          </a:xfrm>
        </p:spPr>
        <p:txBody>
          <a:bodyPr>
            <a:normAutofit fontScale="90000"/>
          </a:bodyPr>
          <a:lstStyle/>
          <a:p>
            <a:r>
              <a:rPr lang="en-US" sz="2700" b="1" u="none" strike="noStrike" dirty="0">
                <a:solidFill>
                  <a:srgbClr val="0075C9"/>
                </a:solidFill>
                <a:effectLst/>
                <a:latin typeface="Open Sans" panose="020B0606030504020204" pitchFamily="34" charset="0"/>
              </a:rPr>
              <a:t>Several Changes in the Delivery of Mental Health and Substance Use Disorder Services</a:t>
            </a:r>
            <a:r>
              <a:rPr lang="en-US" b="1" u="none" strike="noStrike" dirty="0">
                <a:solidFill>
                  <a:srgbClr val="0075C9"/>
                </a:solidFill>
                <a:effectLst/>
                <a:latin typeface="Open Sans" panose="020B0606030504020204" pitchFamily="34" charset="0"/>
              </a:rPr>
              <a:t/>
            </a:r>
            <a:br>
              <a:rPr lang="en-US" b="1" u="none" strike="noStrike" dirty="0">
                <a:solidFill>
                  <a:srgbClr val="0075C9"/>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xmlns="" id="{A06D6C5B-0DBB-0C0E-69DD-05087C0F09B6}"/>
              </a:ext>
            </a:extLst>
          </p:cNvPr>
          <p:cNvSpPr>
            <a:spLocks noGrp="1"/>
          </p:cNvSpPr>
          <p:nvPr>
            <p:ph idx="1"/>
          </p:nvPr>
        </p:nvSpPr>
        <p:spPr>
          <a:xfrm>
            <a:off x="542021" y="1122981"/>
            <a:ext cx="8216967" cy="4351338"/>
          </a:xfrm>
        </p:spPr>
        <p:txBody>
          <a:bodyPr>
            <a:normAutofit/>
          </a:bodyPr>
          <a:lstStyle/>
          <a:p>
            <a:r>
              <a:rPr lang="en-US" sz="2400" dirty="0">
                <a:solidFill>
                  <a:srgbClr val="393D40"/>
                </a:solidFill>
                <a:latin typeface="Open Sans" panose="020B0606030504020204" pitchFamily="34" charset="0"/>
              </a:rPr>
              <a:t>Some restrictions on Clozapine monitoring </a:t>
            </a:r>
            <a:r>
              <a:rPr lang="en-US" sz="2400" dirty="0" err="1">
                <a:solidFill>
                  <a:srgbClr val="393D40"/>
                </a:solidFill>
                <a:latin typeface="Open Sans" panose="020B0606030504020204" pitchFamily="34" charset="0"/>
              </a:rPr>
              <a:t>requireents</a:t>
            </a:r>
            <a:r>
              <a:rPr lang="en-US" sz="2400" dirty="0">
                <a:solidFill>
                  <a:srgbClr val="393D40"/>
                </a:solidFill>
                <a:latin typeface="Open Sans" panose="020B0606030504020204" pitchFamily="34" charset="0"/>
              </a:rPr>
              <a:t> were relaxed in 2020 after pandemic onset </a:t>
            </a:r>
          </a:p>
          <a:p>
            <a:r>
              <a:rPr lang="en-US" sz="2400" dirty="0"/>
              <a:t>Rapid shift to telehealth; Congress lifted provisions that limited telemedicine services all beneficiaries of fee-for-service Medicare</a:t>
            </a:r>
          </a:p>
          <a:p>
            <a:r>
              <a:rPr lang="en-US" sz="2400" b="0" i="0" dirty="0">
                <a:solidFill>
                  <a:srgbClr val="393D40"/>
                </a:solidFill>
                <a:effectLst/>
                <a:latin typeface="Open Sans" panose="020B0606030504020204" pitchFamily="34" charset="0"/>
              </a:rPr>
              <a:t>X-waiver requirement for prescribing buprenorphine, dropped in 2023, increasing the number </a:t>
            </a:r>
            <a:r>
              <a:rPr lang="en-US" sz="2400" dirty="0">
                <a:solidFill>
                  <a:srgbClr val="393D40"/>
                </a:solidFill>
                <a:latin typeface="Open Sans" panose="020B0606030504020204" pitchFamily="34" charset="0"/>
              </a:rPr>
              <a:t>of buprenorphine prescriptions</a:t>
            </a:r>
          </a:p>
          <a:p>
            <a:r>
              <a:rPr lang="en-US" sz="2400" b="0" i="0" dirty="0">
                <a:solidFill>
                  <a:srgbClr val="393D40"/>
                </a:solidFill>
                <a:effectLst/>
                <a:latin typeface="Open Sans" panose="020B0606030504020204" pitchFamily="34" charset="0"/>
              </a:rPr>
              <a:t>Increased </a:t>
            </a:r>
            <a:r>
              <a:rPr lang="en-US" sz="2000" b="0" i="0" dirty="0">
                <a:solidFill>
                  <a:srgbClr val="393D40"/>
                </a:solidFill>
                <a:effectLst/>
                <a:latin typeface="Open Sans" panose="020B0606030504020204" pitchFamily="34" charset="0"/>
              </a:rPr>
              <a:t>funding to expand and train mental health providers in schools; implement suicide, drug, and violence prevention programs</a:t>
            </a:r>
          </a:p>
          <a:p>
            <a:r>
              <a:rPr lang="en-US" sz="2400" i="0" dirty="0">
                <a:solidFill>
                  <a:srgbClr val="393D40"/>
                </a:solidFill>
                <a:effectLst/>
                <a:latin typeface="Open Sans" panose="020B0606030504020204" pitchFamily="34" charset="0"/>
              </a:rPr>
              <a:t>An easy-to-remember number for the suicide and behavioral health crisis hotline, 988, was launched in 2022. </a:t>
            </a:r>
          </a:p>
        </p:txBody>
      </p:sp>
    </p:spTree>
    <p:extLst>
      <p:ext uri="{BB962C8B-B14F-4D97-AF65-F5344CB8AC3E}">
        <p14:creationId xmlns:p14="http://schemas.microsoft.com/office/powerpoint/2010/main" val="124979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xmlns="" id="{777CC2FF-8A86-254F-A18F-85916DFC8C42}"/>
              </a:ext>
            </a:extLst>
          </p:cNvPr>
          <p:cNvSpPr/>
          <p:nvPr/>
        </p:nvSpPr>
        <p:spPr>
          <a:xfrm>
            <a:off x="4702267" y="4515484"/>
            <a:ext cx="3844685" cy="1276451"/>
          </a:xfrm>
          <a:prstGeom prst="roundRect">
            <a:avLst/>
          </a:prstGeom>
          <a:solidFill>
            <a:schemeClr val="accent2">
              <a:tint val="66000"/>
              <a:satMod val="1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TextBox 3">
            <a:extLst>
              <a:ext uri="{FF2B5EF4-FFF2-40B4-BE49-F238E27FC236}">
                <a16:creationId xmlns:a16="http://schemas.microsoft.com/office/drawing/2014/main" xmlns="" id="{841A8A0C-6D0B-7849-9F0D-E5C89A9E7782}"/>
              </a:ext>
            </a:extLst>
          </p:cNvPr>
          <p:cNvSpPr txBox="1"/>
          <p:nvPr/>
        </p:nvSpPr>
        <p:spPr>
          <a:xfrm>
            <a:off x="840008" y="1192290"/>
            <a:ext cx="7359095" cy="646331"/>
          </a:xfrm>
          <a:prstGeom prst="rect">
            <a:avLst/>
          </a:prstGeom>
          <a:noFill/>
        </p:spPr>
        <p:txBody>
          <a:bodyPr wrap="square" rtlCol="0">
            <a:spAutoFit/>
          </a:bodyPr>
          <a:lstStyle/>
          <a:p>
            <a:pPr algn="ctr"/>
            <a:r>
              <a:rPr lang="en-US" b="1" dirty="0">
                <a:solidFill>
                  <a:prstClr val="black"/>
                </a:solidFill>
              </a:rPr>
              <a:t>MA FEP clinics are using innovative strategies to continue to offer quality services during the COVID-19 crisis. </a:t>
            </a:r>
          </a:p>
        </p:txBody>
      </p:sp>
      <p:graphicFrame>
        <p:nvGraphicFramePr>
          <p:cNvPr id="24" name="Chart 23">
            <a:extLst>
              <a:ext uri="{FF2B5EF4-FFF2-40B4-BE49-F238E27FC236}">
                <a16:creationId xmlns:a16="http://schemas.microsoft.com/office/drawing/2014/main" xmlns="" id="{82F5C20F-0728-9A41-A8C0-93AE730FDB8B}"/>
              </a:ext>
            </a:extLst>
          </p:cNvPr>
          <p:cNvGraphicFramePr>
            <a:graphicFrameLocks/>
          </p:cNvGraphicFramePr>
          <p:nvPr/>
        </p:nvGraphicFramePr>
        <p:xfrm>
          <a:off x="4702267" y="1835108"/>
          <a:ext cx="4293816" cy="256851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xmlns="" id="{79BDAD40-8B59-8648-859C-9060E08E6BC5}"/>
              </a:ext>
            </a:extLst>
          </p:cNvPr>
          <p:cNvSpPr txBox="1"/>
          <p:nvPr/>
        </p:nvSpPr>
        <p:spPr>
          <a:xfrm>
            <a:off x="5726631" y="4552516"/>
            <a:ext cx="2525327" cy="507831"/>
          </a:xfrm>
          <a:prstGeom prst="rect">
            <a:avLst/>
          </a:prstGeom>
          <a:noFill/>
        </p:spPr>
        <p:txBody>
          <a:bodyPr wrap="square" rtlCol="0">
            <a:spAutoFit/>
          </a:bodyPr>
          <a:lstStyle/>
          <a:p>
            <a:r>
              <a:rPr lang="en-US" sz="1350" dirty="0">
                <a:solidFill>
                  <a:prstClr val="black"/>
                </a:solidFill>
              </a:rPr>
              <a:t>feel early intervention in psychosis is as important as ever.</a:t>
            </a:r>
          </a:p>
        </p:txBody>
      </p:sp>
      <p:sp>
        <p:nvSpPr>
          <p:cNvPr id="30" name="TextBox 29">
            <a:extLst>
              <a:ext uri="{FF2B5EF4-FFF2-40B4-BE49-F238E27FC236}">
                <a16:creationId xmlns:a16="http://schemas.microsoft.com/office/drawing/2014/main" xmlns="" id="{DCDED142-4738-334A-8B5F-7627D819B090}"/>
              </a:ext>
            </a:extLst>
          </p:cNvPr>
          <p:cNvSpPr txBox="1"/>
          <p:nvPr/>
        </p:nvSpPr>
        <p:spPr>
          <a:xfrm>
            <a:off x="4882751" y="4552515"/>
            <a:ext cx="932633" cy="507831"/>
          </a:xfrm>
          <a:prstGeom prst="rect">
            <a:avLst/>
          </a:prstGeom>
          <a:noFill/>
        </p:spPr>
        <p:txBody>
          <a:bodyPr wrap="square" rtlCol="0">
            <a:spAutoFit/>
          </a:bodyPr>
          <a:lstStyle/>
          <a:p>
            <a:pPr algn="ctr"/>
            <a:r>
              <a:rPr lang="en-US" sz="2700" dirty="0">
                <a:solidFill>
                  <a:prstClr val="black"/>
                </a:solidFill>
              </a:rPr>
              <a:t>80%</a:t>
            </a:r>
          </a:p>
        </p:txBody>
      </p:sp>
      <p:sp>
        <p:nvSpPr>
          <p:cNvPr id="31" name="TextBox 30">
            <a:extLst>
              <a:ext uri="{FF2B5EF4-FFF2-40B4-BE49-F238E27FC236}">
                <a16:creationId xmlns:a16="http://schemas.microsoft.com/office/drawing/2014/main" xmlns="" id="{29454081-BC2E-0B47-9A63-5CFC9A6523CC}"/>
              </a:ext>
            </a:extLst>
          </p:cNvPr>
          <p:cNvSpPr txBox="1"/>
          <p:nvPr/>
        </p:nvSpPr>
        <p:spPr>
          <a:xfrm>
            <a:off x="4882751" y="5203312"/>
            <a:ext cx="932633" cy="507831"/>
          </a:xfrm>
          <a:prstGeom prst="rect">
            <a:avLst/>
          </a:prstGeom>
          <a:noFill/>
        </p:spPr>
        <p:txBody>
          <a:bodyPr wrap="square" rtlCol="0">
            <a:spAutoFit/>
          </a:bodyPr>
          <a:lstStyle/>
          <a:p>
            <a:pPr algn="ctr"/>
            <a:r>
              <a:rPr lang="en-US" sz="2700" dirty="0">
                <a:solidFill>
                  <a:prstClr val="black"/>
                </a:solidFill>
              </a:rPr>
              <a:t>87%</a:t>
            </a:r>
          </a:p>
        </p:txBody>
      </p:sp>
      <p:sp>
        <p:nvSpPr>
          <p:cNvPr id="32" name="TextBox 31">
            <a:extLst>
              <a:ext uri="{FF2B5EF4-FFF2-40B4-BE49-F238E27FC236}">
                <a16:creationId xmlns:a16="http://schemas.microsoft.com/office/drawing/2014/main" xmlns="" id="{32FF25A8-459A-674F-8152-B33D18E19EC0}"/>
              </a:ext>
            </a:extLst>
          </p:cNvPr>
          <p:cNvSpPr txBox="1"/>
          <p:nvPr/>
        </p:nvSpPr>
        <p:spPr>
          <a:xfrm>
            <a:off x="5729500" y="5099438"/>
            <a:ext cx="2855102" cy="715581"/>
          </a:xfrm>
          <a:prstGeom prst="rect">
            <a:avLst/>
          </a:prstGeom>
          <a:noFill/>
        </p:spPr>
        <p:txBody>
          <a:bodyPr wrap="square" rtlCol="0">
            <a:spAutoFit/>
          </a:bodyPr>
          <a:lstStyle/>
          <a:p>
            <a:r>
              <a:rPr lang="en-US" sz="1350" dirty="0">
                <a:solidFill>
                  <a:prstClr val="black"/>
                </a:solidFill>
              </a:rPr>
              <a:t> feel that there are clinic changes made for COVID-19 that should be sustained in the future</a:t>
            </a:r>
          </a:p>
        </p:txBody>
      </p:sp>
      <p:grpSp>
        <p:nvGrpSpPr>
          <p:cNvPr id="7" name="Group 6">
            <a:extLst>
              <a:ext uri="{FF2B5EF4-FFF2-40B4-BE49-F238E27FC236}">
                <a16:creationId xmlns:a16="http://schemas.microsoft.com/office/drawing/2014/main" xmlns="" id="{B1013CF4-4D7A-4CE2-9EAA-FE75E50B0003}"/>
              </a:ext>
            </a:extLst>
          </p:cNvPr>
          <p:cNvGrpSpPr/>
          <p:nvPr/>
        </p:nvGrpSpPr>
        <p:grpSpPr>
          <a:xfrm>
            <a:off x="97269" y="1850675"/>
            <a:ext cx="4370249" cy="4552272"/>
            <a:chOff x="97269" y="1850675"/>
            <a:chExt cx="4370249" cy="4552272"/>
          </a:xfrm>
        </p:grpSpPr>
        <p:sp>
          <p:nvSpPr>
            <p:cNvPr id="35" name="Rounded Rectangle 34">
              <a:extLst>
                <a:ext uri="{FF2B5EF4-FFF2-40B4-BE49-F238E27FC236}">
                  <a16:creationId xmlns:a16="http://schemas.microsoft.com/office/drawing/2014/main" xmlns="" id="{BB5C6335-6A6A-6347-8FC6-5D327CBD358B}"/>
                </a:ext>
              </a:extLst>
            </p:cNvPr>
            <p:cNvSpPr/>
            <p:nvPr/>
          </p:nvSpPr>
          <p:spPr>
            <a:xfrm>
              <a:off x="622833" y="2193519"/>
              <a:ext cx="3844685" cy="1265112"/>
            </a:xfrm>
            <a:prstGeom prst="roundRect">
              <a:avLst/>
            </a:prstGeom>
            <a:solidFill>
              <a:schemeClr val="accent2">
                <a:tint val="66000"/>
                <a:satMod val="1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TextBox 21">
              <a:extLst>
                <a:ext uri="{FF2B5EF4-FFF2-40B4-BE49-F238E27FC236}">
                  <a16:creationId xmlns:a16="http://schemas.microsoft.com/office/drawing/2014/main" xmlns="" id="{C2D254D4-B5EF-7541-BB82-62426D56053D}"/>
                </a:ext>
              </a:extLst>
            </p:cNvPr>
            <p:cNvSpPr txBox="1"/>
            <p:nvPr/>
          </p:nvSpPr>
          <p:spPr>
            <a:xfrm>
              <a:off x="1749241" y="2100500"/>
              <a:ext cx="1694696" cy="507831"/>
            </a:xfrm>
            <a:prstGeom prst="rect">
              <a:avLst/>
            </a:prstGeom>
            <a:noFill/>
          </p:spPr>
          <p:txBody>
            <a:bodyPr wrap="square" rtlCol="0">
              <a:spAutoFit/>
            </a:bodyPr>
            <a:lstStyle/>
            <a:p>
              <a:r>
                <a:rPr lang="en-US" sz="1350" dirty="0">
                  <a:solidFill>
                    <a:prstClr val="black"/>
                  </a:solidFill>
                </a:rPr>
                <a:t>of programs are offering virtual care.</a:t>
              </a:r>
            </a:p>
          </p:txBody>
        </p:sp>
        <p:graphicFrame>
          <p:nvGraphicFramePr>
            <p:cNvPr id="25" name="Chart 24">
              <a:extLst>
                <a:ext uri="{FF2B5EF4-FFF2-40B4-BE49-F238E27FC236}">
                  <a16:creationId xmlns:a16="http://schemas.microsoft.com/office/drawing/2014/main" xmlns="" id="{4A80C786-FB91-DE43-9B9D-408533879597}"/>
                </a:ext>
              </a:extLst>
            </p:cNvPr>
            <p:cNvGraphicFramePr>
              <a:graphicFrameLocks/>
            </p:cNvGraphicFramePr>
            <p:nvPr>
              <p:extLst/>
            </p:nvPr>
          </p:nvGraphicFramePr>
          <p:xfrm>
            <a:off x="97269" y="3717744"/>
            <a:ext cx="4336847" cy="268520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xmlns="" id="{50C9AB6C-A55E-9F47-899A-C96042A28FAB}"/>
                </a:ext>
              </a:extLst>
            </p:cNvPr>
            <p:cNvSpPr txBox="1"/>
            <p:nvPr/>
          </p:nvSpPr>
          <p:spPr>
            <a:xfrm>
              <a:off x="1753370" y="2631535"/>
              <a:ext cx="2583474" cy="715581"/>
            </a:xfrm>
            <a:prstGeom prst="rect">
              <a:avLst/>
            </a:prstGeom>
            <a:noFill/>
          </p:spPr>
          <p:txBody>
            <a:bodyPr wrap="square" rtlCol="0">
              <a:spAutoFit/>
            </a:bodyPr>
            <a:lstStyle/>
            <a:p>
              <a:r>
                <a:rPr lang="en-US" sz="1350" dirty="0">
                  <a:solidFill>
                    <a:prstClr val="black"/>
                  </a:solidFill>
                </a:rPr>
                <a:t>of providers are satisfied with their clinic’s transition to virtual care.</a:t>
              </a:r>
            </a:p>
          </p:txBody>
        </p:sp>
        <p:sp>
          <p:nvSpPr>
            <p:cNvPr id="29" name="TextBox 28">
              <a:extLst>
                <a:ext uri="{FF2B5EF4-FFF2-40B4-BE49-F238E27FC236}">
                  <a16:creationId xmlns:a16="http://schemas.microsoft.com/office/drawing/2014/main" xmlns="" id="{E6029FA7-A07B-D74E-A44D-8E5D2E1131B9}"/>
                </a:ext>
              </a:extLst>
            </p:cNvPr>
            <p:cNvSpPr txBox="1"/>
            <p:nvPr/>
          </p:nvSpPr>
          <p:spPr>
            <a:xfrm>
              <a:off x="822095" y="2631535"/>
              <a:ext cx="932633" cy="507831"/>
            </a:xfrm>
            <a:prstGeom prst="rect">
              <a:avLst/>
            </a:prstGeom>
            <a:noFill/>
          </p:spPr>
          <p:txBody>
            <a:bodyPr wrap="square" rtlCol="0">
              <a:spAutoFit/>
            </a:bodyPr>
            <a:lstStyle/>
            <a:p>
              <a:pPr algn="ctr"/>
              <a:r>
                <a:rPr lang="en-US" sz="2700" dirty="0">
                  <a:solidFill>
                    <a:prstClr val="black"/>
                  </a:solidFill>
                </a:rPr>
                <a:t>80%</a:t>
              </a:r>
            </a:p>
          </p:txBody>
        </p:sp>
        <p:sp>
          <p:nvSpPr>
            <p:cNvPr id="2" name="TextBox 1">
              <a:extLst>
                <a:ext uri="{FF2B5EF4-FFF2-40B4-BE49-F238E27FC236}">
                  <a16:creationId xmlns:a16="http://schemas.microsoft.com/office/drawing/2014/main" xmlns="" id="{218DB04A-E29E-8E47-8B9A-3E54B6B099BC}"/>
                </a:ext>
              </a:extLst>
            </p:cNvPr>
            <p:cNvSpPr txBox="1"/>
            <p:nvPr/>
          </p:nvSpPr>
          <p:spPr>
            <a:xfrm>
              <a:off x="1549102" y="5099437"/>
              <a:ext cx="129092" cy="300082"/>
            </a:xfrm>
            <a:prstGeom prst="rect">
              <a:avLst/>
            </a:prstGeom>
            <a:noFill/>
          </p:spPr>
          <p:txBody>
            <a:bodyPr wrap="square" rtlCol="0">
              <a:spAutoFit/>
            </a:bodyPr>
            <a:lstStyle/>
            <a:p>
              <a:r>
                <a:rPr lang="en-US" sz="1350" dirty="0">
                  <a:solidFill>
                    <a:prstClr val="black"/>
                  </a:solidFill>
                </a:rPr>
                <a:t>*</a:t>
              </a:r>
            </a:p>
          </p:txBody>
        </p:sp>
        <p:sp>
          <p:nvSpPr>
            <p:cNvPr id="3" name="TextBox 2">
              <a:extLst>
                <a:ext uri="{FF2B5EF4-FFF2-40B4-BE49-F238E27FC236}">
                  <a16:creationId xmlns:a16="http://schemas.microsoft.com/office/drawing/2014/main" xmlns="" id="{310CD3EF-AA2B-D342-AA82-A4A151D736A5}"/>
                </a:ext>
              </a:extLst>
            </p:cNvPr>
            <p:cNvSpPr txBox="1"/>
            <p:nvPr/>
          </p:nvSpPr>
          <p:spPr>
            <a:xfrm>
              <a:off x="1017445" y="1850675"/>
              <a:ext cx="3304110" cy="300082"/>
            </a:xfrm>
            <a:prstGeom prst="rect">
              <a:avLst/>
            </a:prstGeom>
            <a:noFill/>
          </p:spPr>
          <p:txBody>
            <a:bodyPr wrap="none" rtlCol="0">
              <a:spAutoFit/>
            </a:bodyPr>
            <a:lstStyle/>
            <a:p>
              <a:r>
                <a:rPr lang="en-US" sz="1350" b="1" dirty="0">
                  <a:solidFill>
                    <a:prstClr val="black"/>
                  </a:solidFill>
                </a:rPr>
                <a:t>Sample:    31 participants from 10 programs</a:t>
              </a:r>
            </a:p>
          </p:txBody>
        </p:sp>
      </p:grpSp>
      <p:sp>
        <p:nvSpPr>
          <p:cNvPr id="5" name="TextBox 4">
            <a:extLst>
              <a:ext uri="{FF2B5EF4-FFF2-40B4-BE49-F238E27FC236}">
                <a16:creationId xmlns:a16="http://schemas.microsoft.com/office/drawing/2014/main" xmlns="" id="{8E52F5EC-DBA2-4348-926E-E8F62654842C}"/>
              </a:ext>
            </a:extLst>
          </p:cNvPr>
          <p:cNvSpPr txBox="1"/>
          <p:nvPr/>
        </p:nvSpPr>
        <p:spPr>
          <a:xfrm>
            <a:off x="7080884" y="5753332"/>
            <a:ext cx="1960581" cy="230832"/>
          </a:xfrm>
          <a:prstGeom prst="rect">
            <a:avLst/>
          </a:prstGeom>
          <a:noFill/>
        </p:spPr>
        <p:txBody>
          <a:bodyPr wrap="square" rtlCol="0">
            <a:spAutoFit/>
          </a:bodyPr>
          <a:lstStyle/>
          <a:p>
            <a:pPr algn="r"/>
            <a:r>
              <a:rPr lang="en-US" sz="900" dirty="0">
                <a:solidFill>
                  <a:prstClr val="black"/>
                </a:solidFill>
              </a:rPr>
              <a:t>Emily E. Carol, Ph.D.</a:t>
            </a:r>
          </a:p>
        </p:txBody>
      </p:sp>
      <p:sp>
        <p:nvSpPr>
          <p:cNvPr id="6" name="TextBox 5">
            <a:extLst>
              <a:ext uri="{FF2B5EF4-FFF2-40B4-BE49-F238E27FC236}">
                <a16:creationId xmlns:a16="http://schemas.microsoft.com/office/drawing/2014/main" xmlns="" id="{415F6511-B929-4242-800F-509A1591AFED}"/>
              </a:ext>
            </a:extLst>
          </p:cNvPr>
          <p:cNvSpPr txBox="1"/>
          <p:nvPr/>
        </p:nvSpPr>
        <p:spPr>
          <a:xfrm>
            <a:off x="2951192" y="267204"/>
            <a:ext cx="5482398" cy="830997"/>
          </a:xfrm>
          <a:prstGeom prst="rect">
            <a:avLst/>
          </a:prstGeom>
          <a:noFill/>
        </p:spPr>
        <p:txBody>
          <a:bodyPr wrap="none" rtlCol="0">
            <a:spAutoFit/>
          </a:bodyPr>
          <a:lstStyle/>
          <a:p>
            <a:r>
              <a:rPr lang="en-US" sz="2400" dirty="0">
                <a:solidFill>
                  <a:srgbClr val="FF0000"/>
                </a:solidFill>
              </a:rPr>
              <a:t>Locally: Massachusetts Psychosis Network </a:t>
            </a:r>
          </a:p>
          <a:p>
            <a:r>
              <a:rPr lang="en-US" sz="2400" dirty="0">
                <a:solidFill>
                  <a:srgbClr val="FF0000"/>
                </a:solidFill>
              </a:rPr>
              <a:t>and LEAP Center experience</a:t>
            </a:r>
          </a:p>
        </p:txBody>
      </p:sp>
      <p:pic>
        <p:nvPicPr>
          <p:cNvPr id="1026" name="Picture 2">
            <a:extLst>
              <a:ext uri="{FF2B5EF4-FFF2-40B4-BE49-F238E27FC236}">
                <a16:creationId xmlns:a16="http://schemas.microsoft.com/office/drawing/2014/main" xmlns="" id="{A88B0C5A-A298-4A32-91E6-26DBCF8165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410" y="93834"/>
            <a:ext cx="1806476" cy="125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8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C850531C-88FF-B588-0C5B-AA05130D7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85" y="275262"/>
            <a:ext cx="5350844" cy="6153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854D0DF-19E5-94AF-E0A8-FCF706FD0113}"/>
              </a:ext>
            </a:extLst>
          </p:cNvPr>
          <p:cNvSpPr txBox="1"/>
          <p:nvPr/>
        </p:nvSpPr>
        <p:spPr>
          <a:xfrm>
            <a:off x="5928360" y="275262"/>
            <a:ext cx="2916455" cy="4893647"/>
          </a:xfrm>
          <a:prstGeom prst="rect">
            <a:avLst/>
          </a:prstGeom>
          <a:noFill/>
        </p:spPr>
        <p:txBody>
          <a:bodyPr wrap="square" rtlCol="0">
            <a:spAutoFit/>
          </a:bodyPr>
          <a:lstStyle/>
          <a:p>
            <a:r>
              <a:rPr lang="en-US" sz="2400" b="1" dirty="0">
                <a:solidFill>
                  <a:prstClr val="black"/>
                </a:solidFill>
              </a:rPr>
              <a:t>We are learning more about </a:t>
            </a:r>
          </a:p>
          <a:p>
            <a:r>
              <a:rPr lang="en-US" sz="2400" b="1" dirty="0">
                <a:solidFill>
                  <a:prstClr val="black"/>
                </a:solidFill>
              </a:rPr>
              <a:t>Long Covid</a:t>
            </a:r>
          </a:p>
          <a:p>
            <a:endParaRPr lang="en-US" sz="2400" dirty="0">
              <a:solidFill>
                <a:prstClr val="black"/>
              </a:solidFill>
            </a:endParaRPr>
          </a:p>
          <a:p>
            <a:r>
              <a:rPr lang="en-US" sz="2400" dirty="0">
                <a:solidFill>
                  <a:prstClr val="black"/>
                </a:solidFill>
              </a:rPr>
              <a:t>Psychiatric symptoms are common (&gt;20%) </a:t>
            </a:r>
          </a:p>
          <a:p>
            <a:endParaRPr lang="en-US" sz="2400" dirty="0">
              <a:solidFill>
                <a:prstClr val="black"/>
              </a:solidFill>
            </a:endParaRPr>
          </a:p>
          <a:p>
            <a:r>
              <a:rPr lang="en-US" sz="2400" dirty="0">
                <a:solidFill>
                  <a:prstClr val="black"/>
                </a:solidFill>
              </a:rPr>
              <a:t>Anxiety</a:t>
            </a:r>
          </a:p>
          <a:p>
            <a:r>
              <a:rPr lang="en-US" sz="2400" dirty="0">
                <a:solidFill>
                  <a:prstClr val="black"/>
                </a:solidFill>
              </a:rPr>
              <a:t>Depression</a:t>
            </a:r>
          </a:p>
          <a:p>
            <a:r>
              <a:rPr lang="en-US" sz="2400" dirty="0">
                <a:solidFill>
                  <a:prstClr val="black"/>
                </a:solidFill>
              </a:rPr>
              <a:t> Insomnia</a:t>
            </a:r>
          </a:p>
          <a:p>
            <a:r>
              <a:rPr lang="en-US" sz="2400" dirty="0">
                <a:solidFill>
                  <a:prstClr val="black"/>
                </a:solidFill>
              </a:rPr>
              <a:t>Fatigue</a:t>
            </a:r>
          </a:p>
          <a:p>
            <a:r>
              <a:rPr lang="en-US" sz="2400" dirty="0">
                <a:solidFill>
                  <a:prstClr val="black"/>
                </a:solidFill>
              </a:rPr>
              <a:t>Memory problems</a:t>
            </a:r>
          </a:p>
          <a:p>
            <a:endParaRPr lang="en-US" sz="2400" dirty="0">
              <a:solidFill>
                <a:prstClr val="black"/>
              </a:solidFill>
            </a:endParaRPr>
          </a:p>
        </p:txBody>
      </p:sp>
    </p:spTree>
    <p:extLst>
      <p:ext uri="{BB962C8B-B14F-4D97-AF65-F5344CB8AC3E}">
        <p14:creationId xmlns:p14="http://schemas.microsoft.com/office/powerpoint/2010/main" val="316547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iagram of the body showing autoimmune response, persistent virus, organ damage, and microclots">
            <a:extLst>
              <a:ext uri="{FF2B5EF4-FFF2-40B4-BE49-F238E27FC236}">
                <a16:creationId xmlns:a16="http://schemas.microsoft.com/office/drawing/2014/main" xmlns="" id="{0FA91F37-C15F-ACBD-2E5D-6128A4FC0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2" y="1218095"/>
            <a:ext cx="8181475" cy="48804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B3FC2F9-5FC1-2F82-530A-641BB825B2D1}"/>
              </a:ext>
            </a:extLst>
          </p:cNvPr>
          <p:cNvSpPr txBox="1"/>
          <p:nvPr/>
        </p:nvSpPr>
        <p:spPr>
          <a:xfrm>
            <a:off x="1915428" y="390096"/>
            <a:ext cx="2964581" cy="369332"/>
          </a:xfrm>
          <a:prstGeom prst="rect">
            <a:avLst/>
          </a:prstGeom>
          <a:noFill/>
        </p:spPr>
        <p:txBody>
          <a:bodyPr wrap="square" rtlCol="0">
            <a:spAutoFit/>
          </a:bodyPr>
          <a:lstStyle/>
          <a:p>
            <a:r>
              <a:rPr lang="en-US" dirty="0">
                <a:solidFill>
                  <a:prstClr val="black"/>
                </a:solidFill>
              </a:rPr>
              <a:t>Possible causes of Long Covid</a:t>
            </a:r>
          </a:p>
        </p:txBody>
      </p:sp>
    </p:spTree>
    <p:extLst>
      <p:ext uri="{BB962C8B-B14F-4D97-AF65-F5344CB8AC3E}">
        <p14:creationId xmlns:p14="http://schemas.microsoft.com/office/powerpoint/2010/main" val="314936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xmlns="" id="{904F4E27-A7DC-404B-8964-11B8435D9433}"/>
              </a:ext>
            </a:extLst>
          </p:cNvPr>
          <p:cNvGrpSpPr/>
          <p:nvPr/>
        </p:nvGrpSpPr>
        <p:grpSpPr>
          <a:xfrm>
            <a:off x="1128621" y="1667644"/>
            <a:ext cx="2763055" cy="1319107"/>
            <a:chOff x="-177714" y="1766604"/>
            <a:chExt cx="4144583" cy="1978658"/>
          </a:xfrm>
        </p:grpSpPr>
        <p:pic>
          <p:nvPicPr>
            <p:cNvPr id="5" name="Graphic 4" descr="Radio microphone">
              <a:extLst>
                <a:ext uri="{FF2B5EF4-FFF2-40B4-BE49-F238E27FC236}">
                  <a16:creationId xmlns:a16="http://schemas.microsoft.com/office/drawing/2014/main" xmlns=""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xmlns=""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algn="ctr" defTabSz="171452">
                <a:defRPr/>
              </a:pPr>
              <a:r>
                <a:rPr lang="en-US" dirty="0">
                  <a:solidFill>
                    <a:srgbClr val="E7E6E6">
                      <a:lumMod val="25000"/>
                    </a:srgbClr>
                  </a:solidFill>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xmlns="" id="{3799F996-C92E-4647-9470-DA572636AAB9}"/>
              </a:ext>
            </a:extLst>
          </p:cNvPr>
          <p:cNvGrpSpPr/>
          <p:nvPr/>
        </p:nvGrpSpPr>
        <p:grpSpPr>
          <a:xfrm>
            <a:off x="4935169" y="1736663"/>
            <a:ext cx="3080210" cy="1250088"/>
            <a:chOff x="4439671" y="1717121"/>
            <a:chExt cx="4620314" cy="1875132"/>
          </a:xfrm>
        </p:grpSpPr>
        <p:sp>
          <p:nvSpPr>
            <p:cNvPr id="8" name="Rectangle 7" descr="Questions">
              <a:extLst>
                <a:ext uri="{FF2B5EF4-FFF2-40B4-BE49-F238E27FC236}">
                  <a16:creationId xmlns:a16="http://schemas.microsoft.com/office/drawing/2014/main" xmlns=""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457206">
                <a:defRPr/>
              </a:pPr>
              <a:endParaRPr lang="en-US"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xmlns=""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xmlns="" id="{ED251B10-1ACC-C542-8397-7BE9A82A9BEC}"/>
              </a:ext>
            </a:extLst>
          </p:cNvPr>
          <p:cNvGrpSpPr/>
          <p:nvPr/>
        </p:nvGrpSpPr>
        <p:grpSpPr>
          <a:xfrm>
            <a:off x="926351" y="3155614"/>
            <a:ext cx="3167593" cy="1737628"/>
            <a:chOff x="-811305" y="3895820"/>
            <a:chExt cx="4751391" cy="2606442"/>
          </a:xfrm>
        </p:grpSpPr>
        <p:sp>
          <p:nvSpPr>
            <p:cNvPr id="11" name="Rectangle 10" descr="Laptop">
              <a:extLst>
                <a:ext uri="{FF2B5EF4-FFF2-40B4-BE49-F238E27FC236}">
                  <a16:creationId xmlns:a16="http://schemas.microsoft.com/office/drawing/2014/main" xmlns=""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xmlns=""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chemeClr val="tx1"/>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xmlns="" id="{54D0B140-C7A6-944C-BA39-63BE7D38DBED}"/>
              </a:ext>
            </a:extLst>
          </p:cNvPr>
          <p:cNvGrpSpPr/>
          <p:nvPr/>
        </p:nvGrpSpPr>
        <p:grpSpPr>
          <a:xfrm>
            <a:off x="4628657" y="3174650"/>
            <a:ext cx="3693234" cy="1718592"/>
            <a:chOff x="7134340" y="3817543"/>
            <a:chExt cx="7386467" cy="3437179"/>
          </a:xfrm>
        </p:grpSpPr>
        <p:sp>
          <p:nvSpPr>
            <p:cNvPr id="14" name="Rectangle 13" descr="Email">
              <a:extLst>
                <a:ext uri="{FF2B5EF4-FFF2-40B4-BE49-F238E27FC236}">
                  <a16:creationId xmlns:a16="http://schemas.microsoft.com/office/drawing/2014/main" xmlns=""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xmlns=""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233366">
                <a:spcBef>
                  <a:spcPct val="0"/>
                </a:spcBef>
                <a:defRPr/>
              </a:pPr>
              <a:r>
                <a:rPr lang="en-US"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xmlns="" val="tx"/>
                      </a:ext>
                    </a:extLst>
                  </a:hlinkClick>
                </a:rPr>
                <a:t>newengland@mhttcnetwork.org</a:t>
              </a:r>
              <a:r>
                <a:rPr lang="en-US"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xmlns="" id="{99C078DE-82AF-01F9-062C-341307E63684}"/>
              </a:ext>
            </a:extLst>
          </p:cNvPr>
          <p:cNvSpPr/>
          <p:nvPr/>
        </p:nvSpPr>
        <p:spPr>
          <a:xfrm>
            <a:off x="2725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sz="1600" b="0" u="none" strike="noStrike" dirty="0">
                <a:solidFill>
                  <a:schemeClr val="tx1"/>
                </a:solidFill>
                <a:effectLst/>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600" dirty="0">
              <a:solidFill>
                <a:schemeClr val="tx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xmlns="" id="{E83421FF-BE33-6CC1-E3E3-127053C50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14" y="1347536"/>
            <a:ext cx="7086737" cy="5177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CC73533-2012-D73F-EA63-C28C659A2C0F}"/>
              </a:ext>
            </a:extLst>
          </p:cNvPr>
          <p:cNvSpPr txBox="1"/>
          <p:nvPr/>
        </p:nvSpPr>
        <p:spPr>
          <a:xfrm>
            <a:off x="334414" y="333209"/>
            <a:ext cx="8289822" cy="646331"/>
          </a:xfrm>
          <a:prstGeom prst="rect">
            <a:avLst/>
          </a:prstGeom>
          <a:noFill/>
        </p:spPr>
        <p:txBody>
          <a:bodyPr wrap="square" rtlCol="0">
            <a:spAutoFit/>
          </a:bodyPr>
          <a:lstStyle/>
          <a:p>
            <a:r>
              <a:rPr lang="en-US">
                <a:solidFill>
                  <a:srgbClr val="202122"/>
                </a:solidFill>
                <a:latin typeface="Arial" panose="020B0604020202020204" pitchFamily="34" charset="0"/>
              </a:rPr>
              <a:t>Long COVID has many symptoms in common with </a:t>
            </a:r>
            <a:r>
              <a:rPr lang="en-US" u="sng">
                <a:solidFill>
                  <a:srgbClr val="3366CC"/>
                </a:solidFill>
                <a:latin typeface="Arial" panose="020B0604020202020204" pitchFamily="34" charset="0"/>
                <a:hlinkClick r:id="rId3"/>
              </a:rPr>
              <a:t>myalgic encephalomyelitis/chronic fatigue syndrome</a:t>
            </a:r>
            <a:endParaRPr lang="en-US" dirty="0">
              <a:solidFill>
                <a:prstClr val="black"/>
              </a:solidFill>
            </a:endParaRPr>
          </a:p>
        </p:txBody>
      </p:sp>
    </p:spTree>
    <p:extLst>
      <p:ext uri="{BB962C8B-B14F-4D97-AF65-F5344CB8AC3E}">
        <p14:creationId xmlns:p14="http://schemas.microsoft.com/office/powerpoint/2010/main" val="92366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14B01E-5C04-15F9-6ECD-2928C9A9BB3D}"/>
              </a:ext>
            </a:extLst>
          </p:cNvPr>
          <p:cNvSpPr txBox="1"/>
          <p:nvPr/>
        </p:nvSpPr>
        <p:spPr>
          <a:xfrm>
            <a:off x="77000" y="972151"/>
            <a:ext cx="3031959" cy="4339650"/>
          </a:xfrm>
          <a:prstGeom prst="rect">
            <a:avLst/>
          </a:prstGeom>
          <a:noFill/>
        </p:spPr>
        <p:txBody>
          <a:bodyPr wrap="square" rtlCol="0">
            <a:spAutoFit/>
          </a:bodyPr>
          <a:lstStyle/>
          <a:p>
            <a:pPr>
              <a:buFont typeface="Arial" panose="020B0604020202020204" pitchFamily="34" charset="0"/>
              <a:buChar char="•"/>
            </a:pPr>
            <a:r>
              <a:rPr lang="en-US" dirty="0">
                <a:solidFill>
                  <a:srgbClr val="202122"/>
                </a:solidFill>
                <a:latin typeface="Arial" panose="020B0604020202020204" pitchFamily="34" charset="0"/>
              </a:rPr>
              <a:t>Gender – Women are more at risk.</a:t>
            </a:r>
          </a:p>
          <a:p>
            <a:pPr>
              <a:buFont typeface="Arial" panose="020B0604020202020204" pitchFamily="34" charset="0"/>
              <a:buChar char="•"/>
            </a:pP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rPr>
              <a:t>Unvaccinated individuals</a:t>
            </a:r>
          </a:p>
          <a:p>
            <a:pPr>
              <a:buFont typeface="Arial" panose="020B0604020202020204" pitchFamily="34" charset="0"/>
              <a:buChar char="•"/>
            </a:pP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rPr>
              <a:t>Age, with older age more at risk; uncommon in children</a:t>
            </a:r>
            <a:endParaRPr lang="en-US" sz="3200" baseline="30000" dirty="0">
              <a:solidFill>
                <a:srgbClr val="3366CC"/>
              </a:solidFill>
              <a:latin typeface="Arial" panose="020B0604020202020204" pitchFamily="34" charset="0"/>
            </a:endParaRPr>
          </a:p>
          <a:p>
            <a:pPr>
              <a:buFont typeface="Arial" panose="020B0604020202020204" pitchFamily="34" charset="0"/>
              <a:buChar char="•"/>
            </a:pP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3366CC"/>
                </a:solidFill>
                <a:latin typeface="Arial" panose="020B0604020202020204" pitchFamily="34" charset="0"/>
                <a:hlinkClick r:id="rId2" tooltip="Obesity"/>
              </a:rPr>
              <a:t>Obesity</a:t>
            </a:r>
            <a:r>
              <a:rPr lang="en-US" dirty="0">
                <a:solidFill>
                  <a:srgbClr val="3366CC"/>
                </a:solidFill>
                <a:latin typeface="Arial" panose="020B0604020202020204" pitchFamily="34" charset="0"/>
              </a:rPr>
              <a:t>, </a:t>
            </a:r>
            <a:r>
              <a:rPr lang="en-US" dirty="0">
                <a:solidFill>
                  <a:srgbClr val="3366CC"/>
                </a:solidFill>
                <a:latin typeface="Arial" panose="020B0604020202020204" pitchFamily="34" charset="0"/>
                <a:hlinkClick r:id="rId3" tooltip="Asthma"/>
              </a:rPr>
              <a:t>Asthma</a:t>
            </a:r>
            <a:endParaRPr lang="en-US" dirty="0">
              <a:solidFill>
                <a:srgbClr val="3366CC"/>
              </a:solidFill>
              <a:latin typeface="Arial" panose="020B0604020202020204" pitchFamily="34" charset="0"/>
            </a:endParaRPr>
          </a:p>
          <a:p>
            <a:pPr>
              <a:buFont typeface="Arial" panose="020B0604020202020204" pitchFamily="34" charset="0"/>
              <a:buChar char="•"/>
            </a:pPr>
            <a:endParaRPr lang="en-US" baseline="30000" dirty="0">
              <a:solidFill>
                <a:srgbClr val="3366CC"/>
              </a:solidFill>
              <a:latin typeface="Arial" panose="020B0604020202020204" pitchFamily="34" charset="0"/>
            </a:endParaRPr>
          </a:p>
          <a:p>
            <a:pPr>
              <a:buFont typeface="Arial" panose="020B0604020202020204" pitchFamily="34" charset="0"/>
              <a:buChar char="•"/>
            </a:pPr>
            <a:endParaRPr lang="en-US" baseline="30000" dirty="0">
              <a:solidFill>
                <a:srgbClr val="3366CC"/>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rPr>
              <a:t>Depression or anxiety</a:t>
            </a:r>
            <a:endParaRPr lang="en-US" baseline="30000" dirty="0">
              <a:solidFill>
                <a:srgbClr val="3366CC"/>
              </a:solidFill>
              <a:latin typeface="Arial" panose="020B0604020202020204" pitchFamily="34" charset="0"/>
            </a:endParaRPr>
          </a:p>
          <a:p>
            <a:pPr>
              <a:buFont typeface="Arial" panose="020B0604020202020204" pitchFamily="34" charset="0"/>
              <a:buChar char="•"/>
            </a:pPr>
            <a:endParaRPr lang="en-US" dirty="0">
              <a:solidFill>
                <a:srgbClr val="202122"/>
              </a:solidFill>
              <a:latin typeface="Arial" panose="020B0604020202020204" pitchFamily="34" charset="0"/>
            </a:endParaRPr>
          </a:p>
          <a:p>
            <a:pPr>
              <a:buFont typeface="Arial" panose="020B0604020202020204" pitchFamily="34" charset="0"/>
              <a:buChar char="•"/>
            </a:pPr>
            <a:r>
              <a:rPr lang="en-US" dirty="0">
                <a:solidFill>
                  <a:srgbClr val="202122"/>
                </a:solidFill>
                <a:latin typeface="Arial" panose="020B0604020202020204" pitchFamily="34" charset="0"/>
              </a:rPr>
              <a:t>The number of symptoms during acute COVID</a:t>
            </a:r>
          </a:p>
        </p:txBody>
      </p:sp>
      <p:sp>
        <p:nvSpPr>
          <p:cNvPr id="3" name="TextBox 2">
            <a:extLst>
              <a:ext uri="{FF2B5EF4-FFF2-40B4-BE49-F238E27FC236}">
                <a16:creationId xmlns:a16="http://schemas.microsoft.com/office/drawing/2014/main" xmlns="" id="{4C32A713-23F0-A96F-0B01-11ECB60FA964}"/>
              </a:ext>
            </a:extLst>
          </p:cNvPr>
          <p:cNvSpPr txBox="1"/>
          <p:nvPr/>
        </p:nvSpPr>
        <p:spPr>
          <a:xfrm>
            <a:off x="644892" y="327259"/>
            <a:ext cx="6805061" cy="523220"/>
          </a:xfrm>
          <a:prstGeom prst="rect">
            <a:avLst/>
          </a:prstGeom>
          <a:noFill/>
        </p:spPr>
        <p:txBody>
          <a:bodyPr wrap="square" rtlCol="0">
            <a:spAutoFit/>
          </a:bodyPr>
          <a:lstStyle/>
          <a:p>
            <a:r>
              <a:rPr lang="en-US" sz="2800" dirty="0">
                <a:solidFill>
                  <a:prstClr val="black"/>
                </a:solidFill>
              </a:rPr>
              <a:t>Risk factors for Long Covid</a:t>
            </a:r>
          </a:p>
        </p:txBody>
      </p:sp>
      <p:pic>
        <p:nvPicPr>
          <p:cNvPr id="4" name="Picture 2" descr="Chart called &quot;Who is Most Likely to Get Long Covid?&quot; showing that the prevalence of long Covid is somewhat higher in women and middle-aged adults">
            <a:extLst>
              <a:ext uri="{FF2B5EF4-FFF2-40B4-BE49-F238E27FC236}">
                <a16:creationId xmlns:a16="http://schemas.microsoft.com/office/drawing/2014/main" xmlns="" id="{DAEDE0B5-BCE9-EF6D-B065-2D9172CF4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42" y="755583"/>
            <a:ext cx="5775158" cy="577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7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B5B9F-F943-3C47-0E5F-9635FA784DE1}"/>
              </a:ext>
            </a:extLst>
          </p:cNvPr>
          <p:cNvSpPr>
            <a:spLocks noGrp="1"/>
          </p:cNvSpPr>
          <p:nvPr>
            <p:ph type="title"/>
          </p:nvPr>
        </p:nvSpPr>
        <p:spPr>
          <a:xfrm>
            <a:off x="628650" y="365127"/>
            <a:ext cx="7886700" cy="809156"/>
          </a:xfrm>
        </p:spPr>
        <p:txBody>
          <a:bodyPr>
            <a:normAutofit fontScale="90000"/>
          </a:bodyPr>
          <a:lstStyle/>
          <a:p>
            <a:r>
              <a:rPr lang="en-US" dirty="0"/>
              <a:t>Diagnosis, treatment and prevention</a:t>
            </a:r>
          </a:p>
        </p:txBody>
      </p:sp>
      <p:sp>
        <p:nvSpPr>
          <p:cNvPr id="3" name="Content Placeholder 2">
            <a:extLst>
              <a:ext uri="{FF2B5EF4-FFF2-40B4-BE49-F238E27FC236}">
                <a16:creationId xmlns:a16="http://schemas.microsoft.com/office/drawing/2014/main" xmlns="" id="{C07675AC-7591-B871-FEC8-40CF2C0D8F97}"/>
              </a:ext>
            </a:extLst>
          </p:cNvPr>
          <p:cNvSpPr>
            <a:spLocks noGrp="1"/>
          </p:cNvSpPr>
          <p:nvPr>
            <p:ph idx="1"/>
          </p:nvPr>
        </p:nvSpPr>
        <p:spPr>
          <a:xfrm>
            <a:off x="551648" y="1440615"/>
            <a:ext cx="4520866" cy="5052258"/>
          </a:xfrm>
        </p:spPr>
        <p:txBody>
          <a:bodyPr>
            <a:normAutofit fontScale="92500" lnSpcReduction="20000"/>
          </a:bodyPr>
          <a:lstStyle/>
          <a:p>
            <a:r>
              <a:rPr lang="en-US" dirty="0"/>
              <a:t>No standardized tests or biomarkers</a:t>
            </a:r>
          </a:p>
          <a:p>
            <a:r>
              <a:rPr lang="en-US" dirty="0"/>
              <a:t>Vaccination may reduce Long Covid risk to some extent</a:t>
            </a:r>
          </a:p>
          <a:p>
            <a:r>
              <a:rPr lang="en-US" dirty="0"/>
              <a:t>No specific treatments</a:t>
            </a:r>
          </a:p>
          <a:p>
            <a:r>
              <a:rPr lang="en-US" dirty="0"/>
              <a:t>Treatments being researched: </a:t>
            </a:r>
          </a:p>
          <a:p>
            <a:pPr lvl="1"/>
            <a:r>
              <a:rPr lang="en-US" sz="1900" b="0" i="0" dirty="0">
                <a:effectLst/>
                <a:latin typeface="Arial" panose="020B0604020202020204" pitchFamily="34" charset="0"/>
              </a:rPr>
              <a:t>antivirals </a:t>
            </a:r>
            <a:r>
              <a:rPr lang="en-US" sz="1900" b="0" i="0" u="none" strike="noStrike" dirty="0">
                <a:effectLst/>
                <a:latin typeface="Arial" panose="020B0604020202020204" pitchFamily="34" charset="0"/>
                <a:hlinkClick r:id="rId2" tooltip="Favipiravir">
                  <a:extLst>
                    <a:ext uri="{A12FA001-AC4F-418D-AE19-62706E023703}">
                      <ahyp:hlinkClr xmlns:ahyp="http://schemas.microsoft.com/office/drawing/2018/hyperlinkcolor" xmlns="" val="tx"/>
                    </a:ext>
                  </a:extLst>
                </a:hlinkClick>
              </a:rPr>
              <a:t>favipiravir</a:t>
            </a:r>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3" tooltip="Nirmatrelvir/ritonavir">
                  <a:extLst>
                    <a:ext uri="{A12FA001-AC4F-418D-AE19-62706E023703}">
                      <ahyp:hlinkClr xmlns:ahyp="http://schemas.microsoft.com/office/drawing/2018/hyperlinkcolor" xmlns="" val="tx"/>
                    </a:ext>
                  </a:extLst>
                </a:hlinkClick>
              </a:rPr>
              <a:t>nirmatrelvir/ritonavir</a:t>
            </a:r>
            <a:r>
              <a:rPr lang="en-US" sz="1900" b="0" i="0" dirty="0">
                <a:effectLst/>
                <a:latin typeface="Arial" panose="020B0604020202020204" pitchFamily="34" charset="0"/>
              </a:rPr>
              <a:t> (Paxlovid), and </a:t>
            </a:r>
            <a:r>
              <a:rPr lang="en-US" sz="1900" b="0" i="0" u="none" strike="noStrike" dirty="0">
                <a:effectLst/>
                <a:latin typeface="Arial" panose="020B0604020202020204" pitchFamily="34" charset="0"/>
                <a:hlinkClick r:id="rId4" tooltip="Remdesivir">
                  <a:extLst>
                    <a:ext uri="{A12FA001-AC4F-418D-AE19-62706E023703}">
                      <ahyp:hlinkClr xmlns:ahyp="http://schemas.microsoft.com/office/drawing/2018/hyperlinkcolor" xmlns="" val="tx"/>
                    </a:ext>
                  </a:extLst>
                </a:hlinkClick>
              </a:rPr>
              <a:t>remdesivir</a:t>
            </a:r>
            <a:r>
              <a:rPr lang="en-US" sz="1900" b="0" i="0" dirty="0">
                <a:effectLst/>
                <a:latin typeface="Arial" panose="020B0604020202020204" pitchFamily="34" charset="0"/>
              </a:rPr>
              <a:t> </a:t>
            </a:r>
          </a:p>
          <a:p>
            <a:pPr lvl="1"/>
            <a:r>
              <a:rPr lang="en-US" sz="1900" b="0" i="0" dirty="0">
                <a:effectLst/>
                <a:latin typeface="Arial" panose="020B0604020202020204" pitchFamily="34" charset="0"/>
              </a:rPr>
              <a:t>Anti-inflammatories, such as </a:t>
            </a:r>
            <a:r>
              <a:rPr lang="en-US" sz="1900" b="0" i="0" u="none" strike="noStrike" dirty="0">
                <a:effectLst/>
                <a:latin typeface="Arial" panose="020B0604020202020204" pitchFamily="34" charset="0"/>
                <a:hlinkClick r:id="rId5" tooltip="Infliximab">
                  <a:extLst>
                    <a:ext uri="{A12FA001-AC4F-418D-AE19-62706E023703}">
                      <ahyp:hlinkClr xmlns:ahyp="http://schemas.microsoft.com/office/drawing/2018/hyperlinkcolor" xmlns="" val="tx"/>
                    </a:ext>
                  </a:extLst>
                </a:hlinkClick>
              </a:rPr>
              <a:t>infliximab</a:t>
            </a:r>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6" tooltip="Pentoxifylline">
                  <a:extLst>
                    <a:ext uri="{A12FA001-AC4F-418D-AE19-62706E023703}">
                      <ahyp:hlinkClr xmlns:ahyp="http://schemas.microsoft.com/office/drawing/2018/hyperlinkcolor" xmlns="" val="tx"/>
                    </a:ext>
                  </a:extLst>
                </a:hlinkClick>
              </a:rPr>
              <a:t>pentoxifylline</a:t>
            </a:r>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7" tooltip="Low-dose naltrexone">
                  <a:extLst>
                    <a:ext uri="{A12FA001-AC4F-418D-AE19-62706E023703}">
                      <ahyp:hlinkClr xmlns:ahyp="http://schemas.microsoft.com/office/drawing/2018/hyperlinkcolor" xmlns="" val="tx"/>
                    </a:ext>
                  </a:extLst>
                </a:hlinkClick>
              </a:rPr>
              <a:t>low dose naltrexone</a:t>
            </a:r>
            <a:r>
              <a:rPr lang="en-US" sz="1900" b="0" i="0" dirty="0">
                <a:effectLst/>
                <a:latin typeface="Arial" panose="020B0604020202020204" pitchFamily="34" charset="0"/>
              </a:rPr>
              <a:t>, </a:t>
            </a:r>
          </a:p>
          <a:p>
            <a:pPr lvl="1"/>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8" tooltip="Cannabinoid">
                  <a:extLst>
                    <a:ext uri="{A12FA001-AC4F-418D-AE19-62706E023703}">
                      <ahyp:hlinkClr xmlns:ahyp="http://schemas.microsoft.com/office/drawing/2018/hyperlinkcolor" xmlns="" val="tx"/>
                    </a:ext>
                  </a:extLst>
                </a:hlinkClick>
              </a:rPr>
              <a:t>cannabinoids</a:t>
            </a:r>
            <a:r>
              <a:rPr lang="en-US" sz="1900" b="0" i="0" dirty="0">
                <a:effectLst/>
                <a:latin typeface="Arial" panose="020B0604020202020204" pitchFamily="34" charset="0"/>
              </a:rPr>
              <a:t>. </a:t>
            </a:r>
          </a:p>
          <a:p>
            <a:pPr lvl="1"/>
            <a:r>
              <a:rPr lang="en-US" sz="1900" b="0" i="0" u="none" strike="noStrike" dirty="0">
                <a:effectLst/>
                <a:latin typeface="Arial" panose="020B0604020202020204" pitchFamily="34" charset="0"/>
                <a:hlinkClick r:id="rId9" tooltip="Fluvoxamine">
                  <a:extLst>
                    <a:ext uri="{A12FA001-AC4F-418D-AE19-62706E023703}">
                      <ahyp:hlinkClr xmlns:ahyp="http://schemas.microsoft.com/office/drawing/2018/hyperlinkcolor" xmlns="" val="tx"/>
                    </a:ext>
                  </a:extLst>
                </a:hlinkClick>
              </a:rPr>
              <a:t>Fluvoxamine</a:t>
            </a:r>
            <a:r>
              <a:rPr lang="en-US" sz="1900" b="0" i="0" dirty="0">
                <a:effectLst/>
                <a:latin typeface="Arial" panose="020B0604020202020204" pitchFamily="34" charset="0"/>
              </a:rPr>
              <a:t> is being studied for parosmia. </a:t>
            </a:r>
          </a:p>
          <a:p>
            <a:pPr lvl="1"/>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10" tooltip="Lithium (medication)">
                  <a:extLst>
                    <a:ext uri="{A12FA001-AC4F-418D-AE19-62706E023703}">
                      <ahyp:hlinkClr xmlns:ahyp="http://schemas.microsoft.com/office/drawing/2018/hyperlinkcolor" xmlns="" val="tx"/>
                    </a:ext>
                  </a:extLst>
                </a:hlinkClick>
              </a:rPr>
              <a:t>lithium</a:t>
            </a:r>
            <a:r>
              <a:rPr lang="en-US" sz="1900" b="0" i="0" dirty="0">
                <a:effectLst/>
                <a:latin typeface="Arial" panose="020B0604020202020204" pitchFamily="34" charset="0"/>
              </a:rPr>
              <a:t>, </a:t>
            </a:r>
            <a:r>
              <a:rPr lang="en-US" sz="1900" b="0" i="0" u="none" strike="noStrike" dirty="0">
                <a:effectLst/>
                <a:latin typeface="Arial" panose="020B0604020202020204" pitchFamily="34" charset="0"/>
                <a:hlinkClick r:id="rId11" tooltip="Vortioxetine">
                  <a:extLst>
                    <a:ext uri="{A12FA001-AC4F-418D-AE19-62706E023703}">
                      <ahyp:hlinkClr xmlns:ahyp="http://schemas.microsoft.com/office/drawing/2018/hyperlinkcolor" xmlns="" val="tx"/>
                    </a:ext>
                  </a:extLst>
                </a:hlinkClick>
              </a:rPr>
              <a:t>vortioxetine</a:t>
            </a:r>
            <a:r>
              <a:rPr lang="en-US" sz="1900" b="0" i="0" dirty="0">
                <a:effectLst/>
                <a:latin typeface="Arial" panose="020B0604020202020204" pitchFamily="34" charset="0"/>
              </a:rPr>
              <a:t>, and </a:t>
            </a:r>
            <a:r>
              <a:rPr lang="en-US" sz="1900" b="0" i="0" dirty="0" err="1">
                <a:effectLst/>
                <a:latin typeface="Arial" panose="020B0604020202020204" pitchFamily="34" charset="0"/>
              </a:rPr>
              <a:t>temelimab</a:t>
            </a:r>
            <a:r>
              <a:rPr lang="en-US" sz="1900" b="0" i="0" dirty="0">
                <a:effectLst/>
                <a:latin typeface="Arial" panose="020B0604020202020204" pitchFamily="34" charset="0"/>
              </a:rPr>
              <a:t> for cognitive function</a:t>
            </a:r>
          </a:p>
          <a:p>
            <a:pPr lvl="1"/>
            <a:r>
              <a:rPr lang="en-US" sz="1900" dirty="0">
                <a:latin typeface="Arial" panose="020B0604020202020204" pitchFamily="34" charset="0"/>
              </a:rPr>
              <a:t>Exercise, Yoga</a:t>
            </a:r>
            <a:endParaRPr lang="en-US" sz="1900" dirty="0"/>
          </a:p>
        </p:txBody>
      </p:sp>
      <p:pic>
        <p:nvPicPr>
          <p:cNvPr id="2050" name="Picture 2" descr="Long Covid: ‘Is this now me forever?’ | Coronavirus | The Guardian">
            <a:extLst>
              <a:ext uri="{FF2B5EF4-FFF2-40B4-BE49-F238E27FC236}">
                <a16:creationId xmlns:a16="http://schemas.microsoft.com/office/drawing/2014/main" xmlns="" id="{F93B6815-79FE-0100-25AD-99F13562D9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0585" y="1440615"/>
            <a:ext cx="3796788" cy="474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3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1686E-B569-E481-3770-6B5D624F3508}"/>
              </a:ext>
            </a:extLst>
          </p:cNvPr>
          <p:cNvSpPr>
            <a:spLocks noGrp="1"/>
          </p:cNvSpPr>
          <p:nvPr>
            <p:ph type="title"/>
          </p:nvPr>
        </p:nvSpPr>
        <p:spPr>
          <a:xfrm>
            <a:off x="628650" y="365127"/>
            <a:ext cx="7886700" cy="1020912"/>
          </a:xfrm>
        </p:spPr>
        <p:txBody>
          <a:bodyPr>
            <a:normAutofit fontScale="90000"/>
          </a:bodyPr>
          <a:lstStyle/>
          <a:p>
            <a:r>
              <a:rPr lang="en-US" dirty="0"/>
              <a:t>Long Covid: approaches to services</a:t>
            </a:r>
          </a:p>
        </p:txBody>
      </p:sp>
      <p:sp>
        <p:nvSpPr>
          <p:cNvPr id="3" name="Content Placeholder 2">
            <a:extLst>
              <a:ext uri="{FF2B5EF4-FFF2-40B4-BE49-F238E27FC236}">
                <a16:creationId xmlns:a16="http://schemas.microsoft.com/office/drawing/2014/main" xmlns="" id="{961B8AAF-7BD6-2357-BE9A-CC25453E3537}"/>
              </a:ext>
            </a:extLst>
          </p:cNvPr>
          <p:cNvSpPr>
            <a:spLocks noGrp="1"/>
          </p:cNvSpPr>
          <p:nvPr>
            <p:ph idx="1"/>
          </p:nvPr>
        </p:nvSpPr>
        <p:spPr>
          <a:xfrm>
            <a:off x="493897" y="1479114"/>
            <a:ext cx="8303594" cy="5162317"/>
          </a:xfrm>
        </p:spPr>
        <p:txBody>
          <a:bodyPr>
            <a:normAutofit fontScale="85000" lnSpcReduction="10000"/>
          </a:bodyPr>
          <a:lstStyle/>
          <a:p>
            <a:r>
              <a:rPr lang="en-US" b="0" i="0" dirty="0">
                <a:solidFill>
                  <a:srgbClr val="202122"/>
                </a:solidFill>
                <a:effectLst/>
                <a:latin typeface="Arial" panose="020B0604020202020204" pitchFamily="34" charset="0"/>
              </a:rPr>
              <a:t>Several guidelines on long COVID for clinicians area available</a:t>
            </a:r>
          </a:p>
          <a:p>
            <a:r>
              <a:rPr lang="en-US" b="0" i="0" dirty="0">
                <a:solidFill>
                  <a:srgbClr val="202122"/>
                </a:solidFill>
                <a:effectLst/>
                <a:latin typeface="Arial" panose="020B0604020202020204" pitchFamily="34" charset="0"/>
              </a:rPr>
              <a:t>Multi-</a:t>
            </a:r>
            <a:r>
              <a:rPr lang="en-US" b="0" i="0" dirty="0" err="1">
                <a:solidFill>
                  <a:srgbClr val="202122"/>
                </a:solidFill>
                <a:effectLst/>
                <a:latin typeface="Arial" panose="020B0604020202020204" pitchFamily="34" charset="0"/>
              </a:rPr>
              <a:t>disciplinare</a:t>
            </a:r>
            <a:r>
              <a:rPr lang="en-US" b="0" i="0" dirty="0">
                <a:solidFill>
                  <a:srgbClr val="202122"/>
                </a:solidFill>
                <a:effectLst/>
                <a:latin typeface="Arial" panose="020B0604020202020204" pitchFamily="34" charset="0"/>
              </a:rPr>
              <a:t> care is needed integrating social services, </a:t>
            </a:r>
            <a:r>
              <a:rPr lang="en-US" b="0" i="0" strike="noStrike" dirty="0">
                <a:effectLst/>
                <a:latin typeface="Arial" panose="020B0604020202020204" pitchFamily="34" charset="0"/>
                <a:hlinkClick r:id="rId2" tooltip="Physical therapy">
                  <a:extLst>
                    <a:ext uri="{A12FA001-AC4F-418D-AE19-62706E023703}">
                      <ahyp:hlinkClr xmlns:ahyp="http://schemas.microsoft.com/office/drawing/2018/hyperlinkcolor" xmlns="" val="tx"/>
                    </a:ext>
                  </a:extLst>
                </a:hlinkClick>
              </a:rPr>
              <a:t>physical therapy</a:t>
            </a:r>
            <a:r>
              <a:rPr lang="en-US" b="0" i="0" dirty="0">
                <a:solidFill>
                  <a:srgbClr val="202122"/>
                </a:solidFill>
                <a:effectLst/>
                <a:latin typeface="Arial" panose="020B0604020202020204" pitchFamily="34" charset="0"/>
              </a:rPr>
              <a:t>, and mental health care</a:t>
            </a:r>
          </a:p>
          <a:p>
            <a:r>
              <a:rPr lang="en-US" b="0" i="0" dirty="0">
                <a:solidFill>
                  <a:srgbClr val="202122"/>
                </a:solidFill>
                <a:effectLst/>
                <a:latin typeface="Arial" panose="020B0604020202020204" pitchFamily="34" charset="0"/>
              </a:rPr>
              <a:t>primary physicians should provide the first assessment of people with long COVID symptoms, leading to specialist referrals for more complex long COVID symptoms</a:t>
            </a:r>
          </a:p>
          <a:p>
            <a:r>
              <a:rPr lang="en-US" b="0" i="0" dirty="0">
                <a:solidFill>
                  <a:srgbClr val="202122"/>
                </a:solidFill>
                <a:effectLst/>
                <a:latin typeface="Arial" panose="020B0604020202020204" pitchFamily="34" charset="0"/>
              </a:rPr>
              <a:t>Patient self reports are valuable to assess quality of life</a:t>
            </a:r>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Digital technologies, are valuable  as part of long-term monitoring.</a:t>
            </a:r>
            <a:r>
              <a:rPr lang="en-US"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long COVID have formed community care networks and support groups on </a:t>
            </a:r>
            <a:r>
              <a:rPr lang="en-US" b="0" i="0" u="none" strike="noStrike" dirty="0">
                <a:effectLst/>
                <a:latin typeface="Arial" panose="020B0604020202020204" pitchFamily="34" charset="0"/>
                <a:hlinkClick r:id="rId3" tooltip="Social media">
                  <a:extLst>
                    <a:ext uri="{A12FA001-AC4F-418D-AE19-62706E023703}">
                      <ahyp:hlinkClr xmlns:ahyp="http://schemas.microsoft.com/office/drawing/2018/hyperlinkcolor" xmlns="" val="tx"/>
                    </a:ext>
                  </a:extLst>
                </a:hlinkClick>
              </a:rPr>
              <a:t>social media</a:t>
            </a:r>
            <a:r>
              <a:rPr lang="en-US" b="0" i="0" dirty="0">
                <a:effectLst/>
                <a:latin typeface="Arial" panose="020B0604020202020204" pitchFamily="34" charset="0"/>
              </a:rPr>
              <a:t> </a:t>
            </a:r>
            <a:r>
              <a:rPr lang="en-US" b="0" i="0" dirty="0">
                <a:solidFill>
                  <a:srgbClr val="202122"/>
                </a:solidFill>
                <a:effectLst/>
                <a:latin typeface="Arial" panose="020B0604020202020204" pitchFamily="34" charset="0"/>
              </a:rPr>
              <a:t>websites.</a:t>
            </a:r>
          </a:p>
          <a:p>
            <a:r>
              <a:rPr lang="en-US" b="0" i="0" dirty="0">
                <a:solidFill>
                  <a:srgbClr val="000000"/>
                </a:solidFill>
                <a:effectLst/>
                <a:latin typeface="Open Sans" panose="020B0606030504020204" pitchFamily="34" charset="0"/>
              </a:rPr>
              <a:t>In July 2021, Long COVID was added as a recognized condition that could result in a disability under the Americans with Disabilities Act (ADA)</a:t>
            </a:r>
            <a:endParaRPr lang="en-US" dirty="0"/>
          </a:p>
        </p:txBody>
      </p:sp>
    </p:spTree>
    <p:extLst>
      <p:ext uri="{BB962C8B-B14F-4D97-AF65-F5344CB8AC3E}">
        <p14:creationId xmlns:p14="http://schemas.microsoft.com/office/powerpoint/2010/main" val="153788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E6DABB-03D1-6B90-F90A-37D2CD228F00}"/>
              </a:ext>
            </a:extLst>
          </p:cNvPr>
          <p:cNvSpPr txBox="1"/>
          <p:nvPr/>
        </p:nvSpPr>
        <p:spPr>
          <a:xfrm>
            <a:off x="312821" y="1078029"/>
            <a:ext cx="8518357" cy="5355312"/>
          </a:xfrm>
          <a:prstGeom prst="rect">
            <a:avLst/>
          </a:prstGeom>
          <a:noFill/>
        </p:spPr>
        <p:txBody>
          <a:bodyPr wrap="square" rtlCol="0">
            <a:spAutoFit/>
          </a:bodyPr>
          <a:lstStyle/>
          <a:p>
            <a:pPr>
              <a:buFont typeface="Arial" panose="020B0604020202020204" pitchFamily="34" charset="0"/>
              <a:buChar char="•"/>
            </a:pPr>
            <a:r>
              <a:rPr lang="en-US" b="1" dirty="0">
                <a:solidFill>
                  <a:srgbClr val="111111"/>
                </a:solidFill>
                <a:latin typeface="-apple-system"/>
              </a:rPr>
              <a:t>Mental health is a continuum</a:t>
            </a:r>
            <a:r>
              <a:rPr lang="en-US" dirty="0">
                <a:solidFill>
                  <a:srgbClr val="111111"/>
                </a:solidFill>
                <a:latin typeface="-apple-system"/>
              </a:rPr>
              <a:t> and anyone can experience psychological distress or problems at some point in their lives. </a:t>
            </a:r>
          </a:p>
          <a:p>
            <a:pPr>
              <a:buFont typeface="Arial" panose="020B0604020202020204" pitchFamily="34" charset="0"/>
              <a:buChar char="•"/>
            </a:pPr>
            <a:endParaRPr lang="en-US" dirty="0">
              <a:solidFill>
                <a:srgbClr val="111111"/>
              </a:solidFill>
              <a:latin typeface="-apple-system"/>
            </a:endParaRPr>
          </a:p>
          <a:p>
            <a:pPr>
              <a:buFont typeface="Arial" panose="020B0604020202020204" pitchFamily="34" charset="0"/>
              <a:buChar char="•"/>
            </a:pPr>
            <a:r>
              <a:rPr lang="en-US" b="1" dirty="0">
                <a:solidFill>
                  <a:srgbClr val="111111"/>
                </a:solidFill>
                <a:latin typeface="-apple-system"/>
              </a:rPr>
              <a:t>Environment plays a huge role in mental health</a:t>
            </a:r>
            <a:r>
              <a:rPr lang="en-US" dirty="0">
                <a:solidFill>
                  <a:srgbClr val="111111"/>
                </a:solidFill>
                <a:latin typeface="-apple-system"/>
              </a:rPr>
              <a:t>. The pandemic disrupted our routines, social interactions, and activities, which can affect our mood, sleep, and well-being. </a:t>
            </a:r>
          </a:p>
          <a:p>
            <a:pPr>
              <a:buFont typeface="Arial" panose="020B0604020202020204" pitchFamily="34" charset="0"/>
              <a:buChar char="•"/>
            </a:pPr>
            <a:endParaRPr lang="en-US" dirty="0">
              <a:solidFill>
                <a:srgbClr val="111111"/>
              </a:solidFill>
              <a:latin typeface="-apple-system"/>
            </a:endParaRPr>
          </a:p>
          <a:p>
            <a:pPr>
              <a:buFont typeface="Arial" panose="020B0604020202020204" pitchFamily="34" charset="0"/>
              <a:buChar char="•"/>
            </a:pPr>
            <a:r>
              <a:rPr lang="en-US" b="1" dirty="0">
                <a:solidFill>
                  <a:srgbClr val="111111"/>
                </a:solidFill>
                <a:latin typeface="-apple-system"/>
              </a:rPr>
              <a:t>Need for coping skills</a:t>
            </a:r>
            <a:r>
              <a:rPr lang="en-US" dirty="0">
                <a:solidFill>
                  <a:srgbClr val="111111"/>
                </a:solidFill>
                <a:latin typeface="-apple-system"/>
              </a:rPr>
              <a:t>. The pandemic took away some of our usual coping strategies, such as going out with friends, traveling, or engaging in hobbies. There is increasing awareness of  ways of coping with stress, such as mindfulness, gratitude, self-care, and seeking social support</a:t>
            </a:r>
          </a:p>
          <a:p>
            <a:pPr>
              <a:buFont typeface="Arial" panose="020B0604020202020204" pitchFamily="34" charset="0"/>
              <a:buChar char="•"/>
            </a:pPr>
            <a:endParaRPr lang="en-US" dirty="0">
              <a:solidFill>
                <a:srgbClr val="111111"/>
              </a:solidFill>
              <a:latin typeface="-apple-system"/>
            </a:endParaRPr>
          </a:p>
          <a:p>
            <a:pPr>
              <a:buFont typeface="Arial" panose="020B0604020202020204" pitchFamily="34" charset="0"/>
              <a:buChar char="•"/>
            </a:pPr>
            <a:r>
              <a:rPr lang="en-US" b="1" dirty="0">
                <a:solidFill>
                  <a:srgbClr val="111111"/>
                </a:solidFill>
                <a:latin typeface="-apple-system"/>
              </a:rPr>
              <a:t>Psychosocial factors can predict distress</a:t>
            </a:r>
            <a:r>
              <a:rPr lang="en-US" dirty="0">
                <a:solidFill>
                  <a:srgbClr val="111111"/>
                </a:solidFill>
                <a:latin typeface="-apple-system"/>
              </a:rPr>
              <a:t>. The pandemic exposed some of the factors that can increase or decrease the risk of distress, such as age, gender, work status, pre-existing medical conditions, health insurance, perceived seriousness of COVID-19, trust in government, basic needs fulfillment, social support, and psychological capital.</a:t>
            </a:r>
          </a:p>
          <a:p>
            <a:pPr>
              <a:buFont typeface="Arial" panose="020B0604020202020204" pitchFamily="34" charset="0"/>
              <a:buChar char="•"/>
            </a:pPr>
            <a:endParaRPr lang="en-US" dirty="0">
              <a:solidFill>
                <a:srgbClr val="111111"/>
              </a:solidFill>
              <a:latin typeface="-apple-system"/>
            </a:endParaRPr>
          </a:p>
          <a:p>
            <a:pPr>
              <a:buFont typeface="Arial" panose="020B0604020202020204" pitchFamily="34" charset="0"/>
              <a:buChar char="•"/>
            </a:pPr>
            <a:r>
              <a:rPr lang="en-US" dirty="0">
                <a:solidFill>
                  <a:srgbClr val="111111"/>
                </a:solidFill>
                <a:latin typeface="-apple-system"/>
              </a:rPr>
              <a:t> </a:t>
            </a:r>
            <a:r>
              <a:rPr lang="en-US" b="1" dirty="0">
                <a:solidFill>
                  <a:srgbClr val="111111"/>
                </a:solidFill>
                <a:latin typeface="-apple-system"/>
              </a:rPr>
              <a:t>Compassion is key</a:t>
            </a:r>
            <a:r>
              <a:rPr lang="en-US" dirty="0">
                <a:solidFill>
                  <a:srgbClr val="111111"/>
                </a:solidFill>
                <a:latin typeface="-apple-system"/>
              </a:rPr>
              <a:t>. The pandemic showed us that we are all interconnected and interdependent. It also showed us that we can be more compassionate with ourselves and others who are suffering or struggling. </a:t>
            </a:r>
          </a:p>
        </p:txBody>
      </p:sp>
      <p:sp>
        <p:nvSpPr>
          <p:cNvPr id="3" name="TextBox 2">
            <a:extLst>
              <a:ext uri="{FF2B5EF4-FFF2-40B4-BE49-F238E27FC236}">
                <a16:creationId xmlns:a16="http://schemas.microsoft.com/office/drawing/2014/main" xmlns="" id="{8A791172-419A-9E73-E11E-59E01876432F}"/>
              </a:ext>
            </a:extLst>
          </p:cNvPr>
          <p:cNvSpPr txBox="1"/>
          <p:nvPr/>
        </p:nvSpPr>
        <p:spPr>
          <a:xfrm>
            <a:off x="827773" y="510138"/>
            <a:ext cx="5476774" cy="369332"/>
          </a:xfrm>
          <a:prstGeom prst="rect">
            <a:avLst/>
          </a:prstGeom>
          <a:noFill/>
        </p:spPr>
        <p:txBody>
          <a:bodyPr wrap="square" rtlCol="0">
            <a:spAutoFit/>
          </a:bodyPr>
          <a:lstStyle/>
          <a:p>
            <a:r>
              <a:rPr lang="en-US" dirty="0">
                <a:solidFill>
                  <a:srgbClr val="FF0000"/>
                </a:solidFill>
              </a:rPr>
              <a:t>Some general Lessons from the pandemic</a:t>
            </a:r>
          </a:p>
        </p:txBody>
      </p:sp>
    </p:spTree>
    <p:extLst>
      <p:ext uri="{BB962C8B-B14F-4D97-AF65-F5344CB8AC3E}">
        <p14:creationId xmlns:p14="http://schemas.microsoft.com/office/powerpoint/2010/main" val="40658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6EED4-4F61-4D04-8CAA-0B619AECFA44}"/>
              </a:ext>
            </a:extLst>
          </p:cNvPr>
          <p:cNvSpPr>
            <a:spLocks noGrp="1"/>
          </p:cNvSpPr>
          <p:nvPr>
            <p:ph type="title"/>
          </p:nvPr>
        </p:nvSpPr>
        <p:spPr>
          <a:xfrm>
            <a:off x="404362" y="132214"/>
            <a:ext cx="8032067" cy="623735"/>
          </a:xfrm>
        </p:spPr>
        <p:txBody>
          <a:bodyPr>
            <a:normAutofit fontScale="90000"/>
          </a:bodyPr>
          <a:lstStyle/>
          <a:p>
            <a:r>
              <a:rPr lang="en-US" dirty="0">
                <a:solidFill>
                  <a:srgbClr val="FF0000"/>
                </a:solidFill>
              </a:rPr>
              <a:t>Conclusions and Next steps</a:t>
            </a:r>
          </a:p>
        </p:txBody>
      </p:sp>
      <p:sp>
        <p:nvSpPr>
          <p:cNvPr id="3" name="Content Placeholder 2">
            <a:extLst>
              <a:ext uri="{FF2B5EF4-FFF2-40B4-BE49-F238E27FC236}">
                <a16:creationId xmlns:a16="http://schemas.microsoft.com/office/drawing/2014/main" xmlns="" id="{6B066712-5C19-412E-8B76-B86E26B733E7}"/>
              </a:ext>
            </a:extLst>
          </p:cNvPr>
          <p:cNvSpPr>
            <a:spLocks noGrp="1"/>
          </p:cNvSpPr>
          <p:nvPr>
            <p:ph idx="1"/>
          </p:nvPr>
        </p:nvSpPr>
        <p:spPr>
          <a:xfrm>
            <a:off x="223747" y="1237213"/>
            <a:ext cx="8696506" cy="5118639"/>
          </a:xfrm>
        </p:spPr>
        <p:txBody>
          <a:bodyPr>
            <a:noAutofit/>
          </a:bodyPr>
          <a:lstStyle/>
          <a:p>
            <a:r>
              <a:rPr lang="en-US" sz="2400" dirty="0"/>
              <a:t> Mental health impact of disasters typically outlast the physical impact, suggesting today’s elevated mental health needs will continue well beyond the coronavirus outbreak itself. </a:t>
            </a:r>
          </a:p>
          <a:p>
            <a:r>
              <a:rPr lang="en-US" sz="2400" dirty="0">
                <a:solidFill>
                  <a:srgbClr val="393D40"/>
                </a:solidFill>
                <a:latin typeface="Open Sans" panose="020B0606030504020204" pitchFamily="34" charset="0"/>
              </a:rPr>
              <a:t>Continuing challenges with </a:t>
            </a:r>
            <a:r>
              <a:rPr lang="en-US" sz="2400" dirty="0">
                <a:solidFill>
                  <a:srgbClr val="0075C9"/>
                </a:solidFill>
                <a:latin typeface="Open Sans" panose="020B0606030504020204" pitchFamily="34" charset="0"/>
                <a:hlinkClick r:id="rId2"/>
              </a:rPr>
              <a:t>mental health parity</a:t>
            </a:r>
            <a:r>
              <a:rPr lang="en-US" sz="2400" dirty="0">
                <a:solidFill>
                  <a:srgbClr val="393D40"/>
                </a:solidFill>
                <a:latin typeface="Open Sans" panose="020B0606030504020204" pitchFamily="34" charset="0"/>
              </a:rPr>
              <a:t> and negative mental health impacts among communities of color, young adults and children</a:t>
            </a:r>
          </a:p>
          <a:p>
            <a:r>
              <a:rPr lang="en-US" sz="2400" dirty="0">
                <a:solidFill>
                  <a:srgbClr val="393D40"/>
                </a:solidFill>
                <a:latin typeface="Open Sans" panose="020B0606030504020204" pitchFamily="34" charset="0"/>
              </a:rPr>
              <a:t>Increased gun violence and possibly increasing suicide rates ( despite an initial decline)</a:t>
            </a:r>
          </a:p>
          <a:p>
            <a:r>
              <a:rPr lang="en-US" sz="2400" dirty="0"/>
              <a:t>Tele-health may be here for good: Need better reimbursement for new digital services, and expanded regulatory relief</a:t>
            </a:r>
          </a:p>
          <a:p>
            <a:r>
              <a:rPr lang="en-US" sz="2400" dirty="0"/>
              <a:t>As we emerge from the COVID-19 pandemic increased need for mental health and substance use services may persist long term</a:t>
            </a:r>
          </a:p>
        </p:txBody>
      </p:sp>
    </p:spTree>
    <p:extLst>
      <p:ext uri="{BB962C8B-B14F-4D97-AF65-F5344CB8AC3E}">
        <p14:creationId xmlns:p14="http://schemas.microsoft.com/office/powerpoint/2010/main" val="22527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ctrTitle"/>
          </p:nvPr>
        </p:nvSpPr>
        <p:spPr>
          <a:xfrm>
            <a:off x="249024" y="1968963"/>
            <a:ext cx="7620001" cy="1460037"/>
          </a:xfrm>
          <a:prstGeom prst="rect">
            <a:avLst/>
          </a:prstGeom>
        </p:spPr>
        <p:txBody>
          <a:bodyPr/>
          <a:lstStyle/>
          <a:p>
            <a:pPr algn="ctr">
              <a:defRPr sz="2800" b="1">
                <a:solidFill>
                  <a:schemeClr val="accent2"/>
                </a:solidFill>
              </a:defRPr>
            </a:pPr>
            <a:r>
              <a:t>NEUROPSYCHIATRIC COMPLICATIONS OF </a:t>
            </a:r>
            <a:r>
              <a:rPr i="1"/>
              <a:t>COVID-19</a:t>
            </a:r>
          </a:p>
        </p:txBody>
      </p:sp>
      <p:sp>
        <p:nvSpPr>
          <p:cNvPr id="169" name="Subtitle 2"/>
          <p:cNvSpPr txBox="1">
            <a:spLocks noGrp="1"/>
          </p:cNvSpPr>
          <p:nvPr>
            <p:ph type="subTitle" sz="quarter" idx="1"/>
          </p:nvPr>
        </p:nvSpPr>
        <p:spPr>
          <a:xfrm>
            <a:off x="249025" y="5257800"/>
            <a:ext cx="7175204" cy="1096900"/>
          </a:xfrm>
          <a:prstGeom prst="rect">
            <a:avLst/>
          </a:prstGeom>
        </p:spPr>
        <p:txBody>
          <a:bodyPr>
            <a:normAutofit lnSpcReduction="10000"/>
          </a:bodyPr>
          <a:lstStyle/>
          <a:p>
            <a:pPr algn="just" defTabSz="333756">
              <a:spcBef>
                <a:spcPts val="700"/>
              </a:spcBef>
              <a:defRPr sz="876" b="1"/>
            </a:pPr>
            <a:r>
              <a:t>Dr B S Keshava</a:t>
            </a:r>
          </a:p>
          <a:p>
            <a:pPr algn="just" defTabSz="333756">
              <a:spcBef>
                <a:spcPts val="700"/>
              </a:spcBef>
              <a:defRPr sz="876"/>
            </a:pPr>
            <a:r>
              <a:t>Professor in Neurology,</a:t>
            </a:r>
          </a:p>
          <a:p>
            <a:pPr algn="just" defTabSz="333756">
              <a:spcBef>
                <a:spcPts val="700"/>
              </a:spcBef>
              <a:defRPr sz="876"/>
            </a:pPr>
            <a:r>
              <a:t>JSS Medical College &amp; University,</a:t>
            </a:r>
          </a:p>
          <a:p>
            <a:pPr algn="just" defTabSz="333756">
              <a:spcBef>
                <a:spcPts val="700"/>
              </a:spcBef>
              <a:defRPr sz="876"/>
            </a:pPr>
            <a:r>
              <a:t>Mysuru, Karnataka state, </a:t>
            </a:r>
          </a:p>
          <a:p>
            <a:pPr algn="just" defTabSz="333756">
              <a:spcBef>
                <a:spcPts val="700"/>
              </a:spcBef>
              <a:defRPr sz="876"/>
            </a:pPr>
            <a:r>
              <a:t>India</a:t>
            </a:r>
          </a:p>
        </p:txBody>
      </p:sp>
    </p:spTree>
    <p:extLst>
      <p:ext uri="{BB962C8B-B14F-4D97-AF65-F5344CB8AC3E}">
        <p14:creationId xmlns:p14="http://schemas.microsoft.com/office/powerpoint/2010/main" val="13053552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7"/>
          <p:cNvSpPr/>
          <p:nvPr/>
        </p:nvSpPr>
        <p:spPr>
          <a:xfrm>
            <a:off x="0" y="0"/>
            <a:ext cx="9144000" cy="6858000"/>
          </a:xfrm>
          <a:prstGeom prst="rect">
            <a:avLst/>
          </a:prstGeom>
          <a:solidFill>
            <a:srgbClr val="FFFFFF"/>
          </a:solidFill>
          <a:ln w="12700">
            <a:miter lim="400000"/>
          </a:ln>
        </p:spPr>
        <p:txBody>
          <a:bodyPr lIns="45719" rIns="45719" anchor="ctr"/>
          <a:lstStyle/>
          <a:p>
            <a:pPr algn="ctr" hangingPunct="0">
              <a:defRPr>
                <a:solidFill>
                  <a:srgbClr val="FFFFFF"/>
                </a:solidFill>
              </a:defRPr>
            </a:pPr>
            <a:endParaRPr kern="0">
              <a:solidFill>
                <a:srgbClr val="FFFFFF"/>
              </a:solidFill>
              <a:latin typeface="Trebuchet MS"/>
              <a:sym typeface="Trebuchet MS"/>
            </a:endParaRPr>
          </a:p>
        </p:txBody>
      </p:sp>
      <p:sp>
        <p:nvSpPr>
          <p:cNvPr id="172" name="Title 1"/>
          <p:cNvSpPr txBox="1">
            <a:spLocks noGrp="1"/>
          </p:cNvSpPr>
          <p:nvPr>
            <p:ph type="title"/>
          </p:nvPr>
        </p:nvSpPr>
        <p:spPr>
          <a:xfrm>
            <a:off x="1981200" y="449462"/>
            <a:ext cx="6447502" cy="734352"/>
          </a:xfrm>
          <a:prstGeom prst="rect">
            <a:avLst/>
          </a:prstGeom>
        </p:spPr>
        <p:txBody>
          <a:bodyPr/>
          <a:lstStyle>
            <a:lvl1pPr>
              <a:defRPr sz="2800"/>
            </a:lvl1pPr>
          </a:lstStyle>
          <a:p>
            <a:r>
              <a:t>Covid-19 - New Kid On The Block</a:t>
            </a:r>
          </a:p>
        </p:txBody>
      </p:sp>
      <p:sp>
        <p:nvSpPr>
          <p:cNvPr id="173" name="Isosceles Triangle 9"/>
          <p:cNvSpPr/>
          <p:nvPr/>
        </p:nvSpPr>
        <p:spPr>
          <a:xfrm rot="10800000">
            <a:off x="-1" y="0"/>
            <a:ext cx="631948" cy="5666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5000"/>
            </a:schemeClr>
          </a:solidFill>
          <a:ln w="12700">
            <a:miter lim="400000"/>
          </a:ln>
        </p:spPr>
        <p:txBody>
          <a:bodyPr lIns="45719" rIns="45719"/>
          <a:lstStyle/>
          <a:p>
            <a:pPr hangingPunct="0"/>
            <a:endParaRPr kern="0">
              <a:solidFill>
                <a:srgbClr val="000000"/>
              </a:solidFill>
              <a:latin typeface="Trebuchet MS"/>
              <a:sym typeface="Trebuchet MS"/>
            </a:endParaRPr>
          </a:p>
        </p:txBody>
      </p:sp>
      <p:sp>
        <p:nvSpPr>
          <p:cNvPr id="174" name="Content Placeholder 2"/>
          <p:cNvSpPr txBox="1">
            <a:spLocks noGrp="1"/>
          </p:cNvSpPr>
          <p:nvPr>
            <p:ph type="body" sz="half" idx="1"/>
          </p:nvPr>
        </p:nvSpPr>
        <p:spPr>
          <a:xfrm>
            <a:off x="1066800" y="1554826"/>
            <a:ext cx="6447502" cy="3880774"/>
          </a:xfrm>
          <a:prstGeom prst="rect">
            <a:avLst/>
          </a:prstGeom>
        </p:spPr>
        <p:txBody>
          <a:bodyPr/>
          <a:lstStyle/>
          <a:p>
            <a:pPr>
              <a:defRPr sz="2000"/>
            </a:pPr>
            <a:r>
              <a:t>Single stranded and enveloped RNA virus</a:t>
            </a:r>
          </a:p>
          <a:p>
            <a:pPr>
              <a:defRPr sz="2000"/>
            </a:pPr>
            <a:r>
              <a:t>Crown like morphology (corona)</a:t>
            </a:r>
          </a:p>
          <a:p>
            <a:pPr>
              <a:defRPr sz="2000"/>
            </a:pPr>
            <a:r>
              <a:t>Neurotropic (replicating in neurons)</a:t>
            </a:r>
          </a:p>
          <a:p>
            <a:pPr>
              <a:defRPr sz="2000"/>
            </a:pPr>
            <a:r>
              <a:t>Enters CNS via ACE 2 receptors in the olfactory bulb</a:t>
            </a:r>
          </a:p>
          <a:p>
            <a:pPr>
              <a:defRPr sz="2000"/>
            </a:pPr>
            <a:r>
              <a:t>Propensity to involve the brain stem (Limbic encephalitis) contributing to respiratory failure/mortality</a:t>
            </a:r>
          </a:p>
        </p:txBody>
      </p:sp>
      <p:sp>
        <p:nvSpPr>
          <p:cNvPr id="175" name="Isosceles Triangle 11"/>
          <p:cNvSpPr/>
          <p:nvPr/>
        </p:nvSpPr>
        <p:spPr>
          <a:xfrm flipH="1">
            <a:off x="8807450" y="4013200"/>
            <a:ext cx="336550" cy="2844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85000"/>
            </a:schemeClr>
          </a:solidFill>
          <a:ln w="12700">
            <a:miter lim="400000"/>
          </a:ln>
        </p:spPr>
        <p:txBody>
          <a:bodyPr lIns="45719" rIns="45719"/>
          <a:lstStyle/>
          <a:p>
            <a:pPr hangingPunct="0"/>
            <a:endParaRPr kern="0">
              <a:solidFill>
                <a:srgbClr val="000000"/>
              </a:solidFill>
              <a:latin typeface="Trebuchet MS"/>
              <a:sym typeface="Trebuchet MS"/>
            </a:endParaRPr>
          </a:p>
        </p:txBody>
      </p:sp>
    </p:spTree>
    <p:extLst>
      <p:ext uri="{BB962C8B-B14F-4D97-AF65-F5344CB8AC3E}">
        <p14:creationId xmlns:p14="http://schemas.microsoft.com/office/powerpoint/2010/main" val="2034626535"/>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title"/>
          </p:nvPr>
        </p:nvSpPr>
        <p:spPr>
          <a:xfrm>
            <a:off x="665375" y="304800"/>
            <a:ext cx="6347713" cy="1320800"/>
          </a:xfrm>
          <a:prstGeom prst="rect">
            <a:avLst/>
          </a:prstGeom>
        </p:spPr>
        <p:txBody>
          <a:bodyPr/>
          <a:lstStyle>
            <a:lvl1pPr>
              <a:defRPr sz="3200" b="1"/>
            </a:lvl1pPr>
          </a:lstStyle>
          <a:p>
            <a:r>
              <a:t>Viral spread</a:t>
            </a:r>
          </a:p>
        </p:txBody>
      </p:sp>
      <p:grpSp>
        <p:nvGrpSpPr>
          <p:cNvPr id="193" name="Content Placeholder 2"/>
          <p:cNvGrpSpPr/>
          <p:nvPr/>
        </p:nvGrpSpPr>
        <p:grpSpPr>
          <a:xfrm>
            <a:off x="685800" y="1879600"/>
            <a:ext cx="6347713" cy="4339361"/>
            <a:chOff x="0" y="0"/>
            <a:chExt cx="6347712" cy="4339360"/>
          </a:xfrm>
        </p:grpSpPr>
        <p:grpSp>
          <p:nvGrpSpPr>
            <p:cNvPr id="180" name="Group"/>
            <p:cNvGrpSpPr/>
            <p:nvPr/>
          </p:nvGrpSpPr>
          <p:grpSpPr>
            <a:xfrm>
              <a:off x="0" y="0"/>
              <a:ext cx="6347713" cy="767521"/>
              <a:chOff x="0" y="0"/>
              <a:chExt cx="6347712" cy="767520"/>
            </a:xfrm>
          </p:grpSpPr>
          <p:sp>
            <p:nvSpPr>
              <p:cNvPr id="178" name="Rounded Rectangle"/>
              <p:cNvSpPr/>
              <p:nvPr/>
            </p:nvSpPr>
            <p:spPr>
              <a:xfrm>
                <a:off x="0" y="0"/>
                <a:ext cx="6347713" cy="767521"/>
              </a:xfrm>
              <a:prstGeom prst="roundRect">
                <a:avLst>
                  <a:gd name="adj" fmla="val 16667"/>
                </a:avLst>
              </a:prstGeom>
              <a:gradFill flip="none" rotWithShape="1">
                <a:gsLst>
                  <a:gs pos="0">
                    <a:schemeClr val="accent1">
                      <a:hueOff val="464295"/>
                      <a:satOff val="-23726"/>
                      <a:lumOff val="36028"/>
                    </a:schemeClr>
                  </a:gs>
                  <a:gs pos="88000">
                    <a:schemeClr val="accent1">
                      <a:hueOff val="257949"/>
                      <a:satOff val="-17603"/>
                      <a:lumOff val="12552"/>
                    </a:schemeClr>
                  </a:gs>
                </a:gsLst>
                <a:lin ang="5400000" scaled="0"/>
              </a:gradFill>
              <a:ln w="12700" cap="flat">
                <a:noFill/>
                <a:miter lim="400000"/>
              </a:ln>
              <a:effectLst/>
            </p:spPr>
            <p:txBody>
              <a:bodyPr wrap="square" lIns="45719" tIns="45719" rIns="45719" bIns="45719" numCol="1" anchor="ctr">
                <a:noAutofit/>
              </a:bodyPr>
              <a:lstStyle/>
              <a:p>
                <a:pPr defTabSz="800100" hangingPunct="0">
                  <a:lnSpc>
                    <a:spcPct val="90000"/>
                  </a:lnSpc>
                  <a:spcBef>
                    <a:spcPts val="700"/>
                  </a:spcBef>
                </a:pPr>
                <a:endParaRPr kern="0">
                  <a:solidFill>
                    <a:srgbClr val="000000"/>
                  </a:solidFill>
                  <a:latin typeface="Trebuchet MS"/>
                  <a:sym typeface="Trebuchet MS"/>
                </a:endParaRPr>
              </a:p>
            </p:txBody>
          </p:sp>
          <p:sp>
            <p:nvSpPr>
              <p:cNvPr id="179" name="Direct viral invasion uncommon"/>
              <p:cNvSpPr txBox="1"/>
              <p:nvPr/>
            </p:nvSpPr>
            <p:spPr>
              <a:xfrm>
                <a:off x="37466" y="181830"/>
                <a:ext cx="6272781" cy="403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lvl1pPr defTabSz="800100">
                  <a:lnSpc>
                    <a:spcPct val="90000"/>
                  </a:lnSpc>
                  <a:spcBef>
                    <a:spcPts val="700"/>
                  </a:spcBef>
                </a:lvl1pPr>
              </a:lstStyle>
              <a:p>
                <a:pPr hangingPunct="0"/>
                <a:r>
                  <a:rPr kern="0">
                    <a:solidFill>
                      <a:srgbClr val="000000"/>
                    </a:solidFill>
                    <a:latin typeface="Trebuchet MS"/>
                    <a:sym typeface="Trebuchet MS"/>
                  </a:rPr>
                  <a:t>Direct viral invasion uncommon</a:t>
                </a:r>
              </a:p>
            </p:txBody>
          </p:sp>
        </p:grpSp>
        <p:grpSp>
          <p:nvGrpSpPr>
            <p:cNvPr id="183" name="Group"/>
            <p:cNvGrpSpPr/>
            <p:nvPr/>
          </p:nvGrpSpPr>
          <p:grpSpPr>
            <a:xfrm>
              <a:off x="0" y="939800"/>
              <a:ext cx="6347713" cy="767521"/>
              <a:chOff x="0" y="0"/>
              <a:chExt cx="6347712" cy="767520"/>
            </a:xfrm>
          </p:grpSpPr>
          <p:sp>
            <p:nvSpPr>
              <p:cNvPr id="181" name="Rounded Rectangle"/>
              <p:cNvSpPr/>
              <p:nvPr/>
            </p:nvSpPr>
            <p:spPr>
              <a:xfrm>
                <a:off x="0" y="0"/>
                <a:ext cx="6347713" cy="767521"/>
              </a:xfrm>
              <a:prstGeom prst="roundRect">
                <a:avLst>
                  <a:gd name="adj" fmla="val 16667"/>
                </a:avLst>
              </a:prstGeom>
              <a:gradFill flip="none" rotWithShape="1">
                <a:gsLst>
                  <a:gs pos="0">
                    <a:schemeClr val="accent1">
                      <a:hueOff val="464295"/>
                      <a:satOff val="-23726"/>
                      <a:lumOff val="36028"/>
                    </a:schemeClr>
                  </a:gs>
                  <a:gs pos="88000">
                    <a:schemeClr val="accent1">
                      <a:hueOff val="257949"/>
                      <a:satOff val="-17603"/>
                      <a:lumOff val="12552"/>
                    </a:schemeClr>
                  </a:gs>
                </a:gsLst>
                <a:lin ang="5400000" scaled="0"/>
              </a:gradFill>
              <a:ln w="12700" cap="flat">
                <a:noFill/>
                <a:miter lim="400000"/>
              </a:ln>
              <a:effectLst/>
            </p:spPr>
            <p:txBody>
              <a:bodyPr wrap="square" lIns="45719" tIns="45719" rIns="45719" bIns="45719" numCol="1" anchor="ctr">
                <a:noAutofit/>
              </a:bodyPr>
              <a:lstStyle/>
              <a:p>
                <a:pPr defTabSz="800100" hangingPunct="0">
                  <a:lnSpc>
                    <a:spcPct val="90000"/>
                  </a:lnSpc>
                  <a:spcBef>
                    <a:spcPts val="700"/>
                  </a:spcBef>
                </a:pPr>
                <a:endParaRPr kern="0">
                  <a:solidFill>
                    <a:srgbClr val="000000"/>
                  </a:solidFill>
                  <a:latin typeface="Trebuchet MS"/>
                  <a:sym typeface="Trebuchet MS"/>
                </a:endParaRPr>
              </a:p>
            </p:txBody>
          </p:sp>
          <p:sp>
            <p:nvSpPr>
              <p:cNvPr id="182" name="Through  the blood brain barrier"/>
              <p:cNvSpPr txBox="1"/>
              <p:nvPr/>
            </p:nvSpPr>
            <p:spPr>
              <a:xfrm>
                <a:off x="37466" y="181830"/>
                <a:ext cx="6272781" cy="403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lvl1pPr defTabSz="800100">
                  <a:lnSpc>
                    <a:spcPct val="90000"/>
                  </a:lnSpc>
                  <a:spcBef>
                    <a:spcPts val="700"/>
                  </a:spcBef>
                </a:lvl1pPr>
              </a:lstStyle>
              <a:p>
                <a:pPr hangingPunct="0"/>
                <a:r>
                  <a:rPr kern="0">
                    <a:solidFill>
                      <a:srgbClr val="000000"/>
                    </a:solidFill>
                    <a:latin typeface="Trebuchet MS"/>
                    <a:sym typeface="Trebuchet MS"/>
                  </a:rPr>
                  <a:t>Through  the blood brain barrier </a:t>
                </a:r>
              </a:p>
            </p:txBody>
          </p:sp>
        </p:grpSp>
        <p:grpSp>
          <p:nvGrpSpPr>
            <p:cNvPr id="186" name="Group"/>
            <p:cNvGrpSpPr/>
            <p:nvPr/>
          </p:nvGrpSpPr>
          <p:grpSpPr>
            <a:xfrm>
              <a:off x="0" y="1800640"/>
              <a:ext cx="6347713" cy="767521"/>
              <a:chOff x="0" y="0"/>
              <a:chExt cx="6347712" cy="767520"/>
            </a:xfrm>
          </p:grpSpPr>
          <p:sp>
            <p:nvSpPr>
              <p:cNvPr id="184" name="Rounded Rectangle"/>
              <p:cNvSpPr/>
              <p:nvPr/>
            </p:nvSpPr>
            <p:spPr>
              <a:xfrm>
                <a:off x="0" y="0"/>
                <a:ext cx="6347713" cy="767521"/>
              </a:xfrm>
              <a:prstGeom prst="roundRect">
                <a:avLst>
                  <a:gd name="adj" fmla="val 16667"/>
                </a:avLst>
              </a:prstGeom>
              <a:gradFill flip="none" rotWithShape="1">
                <a:gsLst>
                  <a:gs pos="0">
                    <a:schemeClr val="accent1">
                      <a:hueOff val="464295"/>
                      <a:satOff val="-23726"/>
                      <a:lumOff val="36028"/>
                    </a:schemeClr>
                  </a:gs>
                  <a:gs pos="88000">
                    <a:schemeClr val="accent1">
                      <a:hueOff val="257949"/>
                      <a:satOff val="-17603"/>
                      <a:lumOff val="12552"/>
                    </a:schemeClr>
                  </a:gs>
                </a:gsLst>
                <a:lin ang="5400000" scaled="0"/>
              </a:gradFill>
              <a:ln w="12700" cap="flat">
                <a:noFill/>
                <a:miter lim="400000"/>
              </a:ln>
              <a:effectLst/>
            </p:spPr>
            <p:txBody>
              <a:bodyPr wrap="square" lIns="45719" tIns="45719" rIns="45719" bIns="45719" numCol="1" anchor="ctr">
                <a:noAutofit/>
              </a:bodyPr>
              <a:lstStyle/>
              <a:p>
                <a:pPr defTabSz="800100" hangingPunct="0">
                  <a:lnSpc>
                    <a:spcPct val="90000"/>
                  </a:lnSpc>
                  <a:spcBef>
                    <a:spcPts val="700"/>
                  </a:spcBef>
                </a:pPr>
                <a:endParaRPr kern="0">
                  <a:solidFill>
                    <a:srgbClr val="000000"/>
                  </a:solidFill>
                  <a:latin typeface="Trebuchet MS"/>
                  <a:sym typeface="Trebuchet MS"/>
                </a:endParaRPr>
              </a:p>
            </p:txBody>
          </p:sp>
          <p:sp>
            <p:nvSpPr>
              <p:cNvPr id="185" name="Transcellular migration: through host endothelial cells"/>
              <p:cNvSpPr txBox="1"/>
              <p:nvPr/>
            </p:nvSpPr>
            <p:spPr>
              <a:xfrm>
                <a:off x="37466" y="181829"/>
                <a:ext cx="6272781" cy="403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lvl1pPr defTabSz="800100">
                  <a:lnSpc>
                    <a:spcPct val="90000"/>
                  </a:lnSpc>
                  <a:spcBef>
                    <a:spcPts val="700"/>
                  </a:spcBef>
                </a:lvl1pPr>
              </a:lstStyle>
              <a:p>
                <a:pPr hangingPunct="0"/>
                <a:r>
                  <a:rPr kern="0">
                    <a:solidFill>
                      <a:srgbClr val="000000"/>
                    </a:solidFill>
                    <a:latin typeface="Trebuchet MS"/>
                    <a:sym typeface="Trebuchet MS"/>
                  </a:rPr>
                  <a:t>Transcellular migration: through host endothelial cells</a:t>
                </a:r>
              </a:p>
            </p:txBody>
          </p:sp>
        </p:grpSp>
        <p:grpSp>
          <p:nvGrpSpPr>
            <p:cNvPr id="189" name="Group"/>
            <p:cNvGrpSpPr/>
            <p:nvPr/>
          </p:nvGrpSpPr>
          <p:grpSpPr>
            <a:xfrm>
              <a:off x="0" y="2686239"/>
              <a:ext cx="6347713" cy="767521"/>
              <a:chOff x="0" y="0"/>
              <a:chExt cx="6347712" cy="767520"/>
            </a:xfrm>
          </p:grpSpPr>
          <p:sp>
            <p:nvSpPr>
              <p:cNvPr id="187" name="Rounded Rectangle"/>
              <p:cNvSpPr/>
              <p:nvPr/>
            </p:nvSpPr>
            <p:spPr>
              <a:xfrm>
                <a:off x="0" y="0"/>
                <a:ext cx="6347713" cy="767521"/>
              </a:xfrm>
              <a:prstGeom prst="roundRect">
                <a:avLst>
                  <a:gd name="adj" fmla="val 16667"/>
                </a:avLst>
              </a:prstGeom>
              <a:gradFill flip="none" rotWithShape="1">
                <a:gsLst>
                  <a:gs pos="0">
                    <a:schemeClr val="accent1">
                      <a:hueOff val="464295"/>
                      <a:satOff val="-23726"/>
                      <a:lumOff val="36028"/>
                    </a:schemeClr>
                  </a:gs>
                  <a:gs pos="88000">
                    <a:schemeClr val="accent1">
                      <a:hueOff val="257949"/>
                      <a:satOff val="-17603"/>
                      <a:lumOff val="12552"/>
                    </a:schemeClr>
                  </a:gs>
                </a:gsLst>
                <a:lin ang="5400000" scaled="0"/>
              </a:gradFill>
              <a:ln w="12700" cap="flat">
                <a:noFill/>
                <a:miter lim="400000"/>
              </a:ln>
              <a:effectLst/>
            </p:spPr>
            <p:txBody>
              <a:bodyPr wrap="square" lIns="45719" tIns="45719" rIns="45719" bIns="45719" numCol="1" anchor="ctr">
                <a:noAutofit/>
              </a:bodyPr>
              <a:lstStyle/>
              <a:p>
                <a:pPr defTabSz="800100" hangingPunct="0">
                  <a:lnSpc>
                    <a:spcPct val="90000"/>
                  </a:lnSpc>
                  <a:spcBef>
                    <a:spcPts val="700"/>
                  </a:spcBef>
                </a:pPr>
                <a:endParaRPr kern="0">
                  <a:solidFill>
                    <a:srgbClr val="000000"/>
                  </a:solidFill>
                  <a:latin typeface="Trebuchet MS"/>
                  <a:sym typeface="Trebuchet MS"/>
                </a:endParaRPr>
              </a:p>
            </p:txBody>
          </p:sp>
          <p:sp>
            <p:nvSpPr>
              <p:cNvPr id="188" name="Paracellular migration: through tight junctions"/>
              <p:cNvSpPr txBox="1"/>
              <p:nvPr/>
            </p:nvSpPr>
            <p:spPr>
              <a:xfrm>
                <a:off x="37466" y="181830"/>
                <a:ext cx="6272781" cy="403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lvl1pPr defTabSz="800100">
                  <a:lnSpc>
                    <a:spcPct val="90000"/>
                  </a:lnSpc>
                  <a:spcBef>
                    <a:spcPts val="700"/>
                  </a:spcBef>
                </a:lvl1pPr>
              </a:lstStyle>
              <a:p>
                <a:pPr hangingPunct="0"/>
                <a:r>
                  <a:rPr kern="0">
                    <a:solidFill>
                      <a:srgbClr val="000000"/>
                    </a:solidFill>
                    <a:latin typeface="Trebuchet MS"/>
                    <a:sym typeface="Trebuchet MS"/>
                  </a:rPr>
                  <a:t>Paracellular migration: through tight junctions</a:t>
                </a:r>
              </a:p>
            </p:txBody>
          </p:sp>
        </p:grpSp>
        <p:grpSp>
          <p:nvGrpSpPr>
            <p:cNvPr id="192" name="Group"/>
            <p:cNvGrpSpPr/>
            <p:nvPr/>
          </p:nvGrpSpPr>
          <p:grpSpPr>
            <a:xfrm>
              <a:off x="0" y="3571840"/>
              <a:ext cx="6347713" cy="767521"/>
              <a:chOff x="0" y="0"/>
              <a:chExt cx="6347712" cy="767520"/>
            </a:xfrm>
          </p:grpSpPr>
          <p:sp>
            <p:nvSpPr>
              <p:cNvPr id="190" name="Rounded Rectangle"/>
              <p:cNvSpPr/>
              <p:nvPr/>
            </p:nvSpPr>
            <p:spPr>
              <a:xfrm>
                <a:off x="0" y="0"/>
                <a:ext cx="6347713" cy="767521"/>
              </a:xfrm>
              <a:prstGeom prst="roundRect">
                <a:avLst>
                  <a:gd name="adj" fmla="val 16667"/>
                </a:avLst>
              </a:prstGeom>
              <a:gradFill flip="none" rotWithShape="1">
                <a:gsLst>
                  <a:gs pos="0">
                    <a:schemeClr val="accent1">
                      <a:hueOff val="464295"/>
                      <a:satOff val="-23726"/>
                      <a:lumOff val="36028"/>
                    </a:schemeClr>
                  </a:gs>
                  <a:gs pos="88000">
                    <a:schemeClr val="accent1">
                      <a:hueOff val="257949"/>
                      <a:satOff val="-17603"/>
                      <a:lumOff val="12552"/>
                    </a:schemeClr>
                  </a:gs>
                </a:gsLst>
                <a:lin ang="5400000" scaled="0"/>
              </a:gradFill>
              <a:ln w="12700" cap="flat">
                <a:noFill/>
                <a:miter lim="400000"/>
              </a:ln>
              <a:effectLst/>
            </p:spPr>
            <p:txBody>
              <a:bodyPr wrap="square" lIns="45719" tIns="45719" rIns="45719" bIns="45719" numCol="1" anchor="ctr">
                <a:noAutofit/>
              </a:bodyPr>
              <a:lstStyle/>
              <a:p>
                <a:pPr defTabSz="800100" hangingPunct="0">
                  <a:lnSpc>
                    <a:spcPct val="90000"/>
                  </a:lnSpc>
                  <a:spcBef>
                    <a:spcPts val="700"/>
                  </a:spcBef>
                </a:pPr>
                <a:endParaRPr kern="0">
                  <a:solidFill>
                    <a:srgbClr val="000000"/>
                  </a:solidFill>
                  <a:latin typeface="Trebuchet MS"/>
                  <a:sym typeface="Trebuchet MS"/>
                </a:endParaRPr>
              </a:p>
            </p:txBody>
          </p:sp>
          <p:sp>
            <p:nvSpPr>
              <p:cNvPr id="191" name="Immune system “Trojan horse” passing through the BBB"/>
              <p:cNvSpPr txBox="1"/>
              <p:nvPr/>
            </p:nvSpPr>
            <p:spPr>
              <a:xfrm>
                <a:off x="37466" y="181829"/>
                <a:ext cx="6272781" cy="403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lvl1pPr defTabSz="800100">
                  <a:lnSpc>
                    <a:spcPct val="90000"/>
                  </a:lnSpc>
                  <a:spcBef>
                    <a:spcPts val="700"/>
                  </a:spcBef>
                </a:lvl1pPr>
              </a:lstStyle>
              <a:p>
                <a:pPr hangingPunct="0"/>
                <a:r>
                  <a:rPr kern="0">
                    <a:solidFill>
                      <a:srgbClr val="000000"/>
                    </a:solidFill>
                    <a:latin typeface="Trebuchet MS"/>
                    <a:sym typeface="Trebuchet MS"/>
                  </a:rPr>
                  <a:t>Immune system “Trojan horse” passing through the BBB</a:t>
                </a:r>
              </a:p>
            </p:txBody>
          </p:sp>
        </p:grpSp>
      </p:grpSp>
    </p:spTree>
    <p:extLst>
      <p:ext uri="{BB962C8B-B14F-4D97-AF65-F5344CB8AC3E}">
        <p14:creationId xmlns:p14="http://schemas.microsoft.com/office/powerpoint/2010/main" val="259953993"/>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1071512" y="421375"/>
            <a:ext cx="6447503" cy="1320801"/>
          </a:xfrm>
          <a:prstGeom prst="rect">
            <a:avLst/>
          </a:prstGeom>
        </p:spPr>
        <p:txBody>
          <a:bodyPr/>
          <a:lstStyle>
            <a:lvl1pPr>
              <a:defRPr sz="2800" b="1"/>
            </a:lvl1pPr>
          </a:lstStyle>
          <a:p>
            <a:r>
              <a:t>Mechanisms Of Acute Neurological Disease In COVID-19</a:t>
            </a:r>
          </a:p>
        </p:txBody>
      </p:sp>
      <p:sp>
        <p:nvSpPr>
          <p:cNvPr id="196" name="Content Placeholder 3"/>
          <p:cNvSpPr txBox="1">
            <a:spLocks noGrp="1"/>
          </p:cNvSpPr>
          <p:nvPr>
            <p:ph type="body" sz="half" idx="1"/>
          </p:nvPr>
        </p:nvSpPr>
        <p:spPr>
          <a:xfrm>
            <a:off x="914400" y="5867400"/>
            <a:ext cx="6248400" cy="3880773"/>
          </a:xfrm>
          <a:prstGeom prst="rect">
            <a:avLst/>
          </a:prstGeom>
        </p:spPr>
        <p:txBody>
          <a:bodyPr/>
          <a:lstStyle/>
          <a:p>
            <a:pPr marL="0" indent="0">
              <a:buSzTx/>
              <a:buFont typeface="Wingdings 3"/>
              <a:buNone/>
              <a:defRPr sz="1300"/>
            </a:pPr>
            <a:endParaRPr/>
          </a:p>
        </p:txBody>
      </p:sp>
      <p:pic>
        <p:nvPicPr>
          <p:cNvPr id="197" name="Content Placeholder 6" descr="Content Placeholder 6"/>
          <p:cNvPicPr>
            <a:picLocks noChangeAspect="1"/>
          </p:cNvPicPr>
          <p:nvPr/>
        </p:nvPicPr>
        <p:blipFill>
          <a:blip r:embed="rId2"/>
          <a:srcRect l="17874" t="25115" r="23267" b="11123"/>
          <a:stretch>
            <a:fillRect/>
          </a:stretch>
        </p:blipFill>
        <p:spPr>
          <a:xfrm>
            <a:off x="507998" y="1524000"/>
            <a:ext cx="6817805" cy="3932902"/>
          </a:xfrm>
          <a:prstGeom prst="rect">
            <a:avLst/>
          </a:prstGeom>
          <a:ln w="12700">
            <a:miter lim="400000"/>
          </a:ln>
        </p:spPr>
      </p:pic>
      <p:sp>
        <p:nvSpPr>
          <p:cNvPr id="198" name="TextBox 10"/>
          <p:cNvSpPr txBox="1"/>
          <p:nvPr/>
        </p:nvSpPr>
        <p:spPr>
          <a:xfrm>
            <a:off x="-2164081" y="6298124"/>
            <a:ext cx="7666675"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hangingPunct="0">
              <a:spcBef>
                <a:spcPts val="600"/>
              </a:spcBef>
              <a:defRPr sz="1200">
                <a:solidFill>
                  <a:srgbClr val="212121"/>
                </a:solidFill>
                <a:latin typeface="BlinkMacSystemFont"/>
                <a:ea typeface="BlinkMacSystemFont"/>
                <a:cs typeface="BlinkMacSystemFont"/>
                <a:sym typeface="BlinkMacSystemFont"/>
              </a:defRPr>
            </a:pPr>
            <a:r>
              <a:rPr sz="1200" kern="0">
                <a:solidFill>
                  <a:srgbClr val="212121"/>
                </a:solidFill>
                <a:latin typeface="BlinkMacSystemFont"/>
                <a:ea typeface="BlinkMacSystemFont"/>
                <a:cs typeface="BlinkMacSystemFont"/>
                <a:sym typeface="BlinkMacSystemFont"/>
              </a:rPr>
              <a:t>Balcom, Erin F et al. </a:t>
            </a:r>
            <a:r>
              <a:rPr sz="1200" i="1" kern="0">
                <a:solidFill>
                  <a:srgbClr val="212121"/>
                </a:solidFill>
                <a:latin typeface="BlinkMacSystemFont"/>
                <a:ea typeface="BlinkMacSystemFont"/>
                <a:cs typeface="BlinkMacSystemFont"/>
                <a:sym typeface="BlinkMacSystemFont"/>
              </a:rPr>
              <a:t>Brain : a journal of neurology</a:t>
            </a:r>
            <a:r>
              <a:rPr sz="1200" kern="0">
                <a:solidFill>
                  <a:srgbClr val="212121"/>
                </a:solidFill>
                <a:latin typeface="BlinkMacSystemFont"/>
                <a:ea typeface="BlinkMacSystemFont"/>
                <a:cs typeface="BlinkMacSystemFont"/>
                <a:sym typeface="BlinkMacSystemFont"/>
              </a:rPr>
              <a:t> vol. 144,12 (2021): 3576-3588. </a:t>
            </a:r>
          </a:p>
        </p:txBody>
      </p:sp>
      <p:sp>
        <p:nvSpPr>
          <p:cNvPr id="199" name="TextBox 2"/>
          <p:cNvSpPr/>
          <p:nvPr/>
        </p:nvSpPr>
        <p:spPr>
          <a:xfrm>
            <a:off x="609600" y="1742175"/>
            <a:ext cx="457200" cy="772426"/>
          </a:xfrm>
          <a:prstGeom prst="rect">
            <a:avLst/>
          </a:prstGeom>
          <a:solidFill>
            <a:srgbClr val="FFFFFF"/>
          </a:solidFill>
          <a:ln w="12700">
            <a:miter lim="400000"/>
          </a:ln>
        </p:spPr>
        <p:txBody>
          <a:bodyPr lIns="45719" rIns="45719"/>
          <a:lstStyle/>
          <a:p>
            <a:pPr hangingPunct="0"/>
            <a:endParaRPr kern="0">
              <a:solidFill>
                <a:srgbClr val="000000"/>
              </a:solidFill>
              <a:latin typeface="Trebuchet MS"/>
              <a:sym typeface="Trebuchet MS"/>
            </a:endParaRPr>
          </a:p>
        </p:txBody>
      </p:sp>
    </p:spTree>
    <p:extLst>
      <p:ext uri="{BB962C8B-B14F-4D97-AF65-F5344CB8AC3E}">
        <p14:creationId xmlns:p14="http://schemas.microsoft.com/office/powerpoint/2010/main" val="3728728588"/>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41744-08D7-9D4E-A17D-3FDD88A0EE2F}"/>
              </a:ext>
            </a:extLst>
          </p:cNvPr>
          <p:cNvSpPr>
            <a:spLocks noGrp="1"/>
          </p:cNvSpPr>
          <p:nvPr>
            <p:ph type="title"/>
          </p:nvPr>
        </p:nvSpPr>
        <p:spPr>
          <a:xfrm>
            <a:off x="628650" y="400568"/>
            <a:ext cx="7886700" cy="623899"/>
          </a:xfrm>
        </p:spPr>
        <p:txBody>
          <a:bodyPr>
            <a:normAutofit/>
          </a:bodyPr>
          <a:lstStyle/>
          <a:p>
            <a:r>
              <a:rPr lang="en-US" sz="1400" dirty="0"/>
              <a:t/>
            </a:r>
            <a:br>
              <a:rPr lang="en-US" sz="1400" dirty="0"/>
            </a:br>
            <a:r>
              <a:rPr lang="en-US" sz="1400" dirty="0"/>
              <a:t>Acknowledgment</a:t>
            </a:r>
          </a:p>
        </p:txBody>
      </p:sp>
      <p:sp>
        <p:nvSpPr>
          <p:cNvPr id="4" name="Content Placeholder 3">
            <a:extLst>
              <a:ext uri="{FF2B5EF4-FFF2-40B4-BE49-F238E27FC236}">
                <a16:creationId xmlns:a16="http://schemas.microsoft.com/office/drawing/2014/main" xmlns="" id="{8C276D17-46A5-2F45-96FA-8FB427AA5C80}"/>
              </a:ext>
            </a:extLst>
          </p:cNvPr>
          <p:cNvSpPr txBox="1">
            <a:spLocks noGrp="1"/>
          </p:cNvSpPr>
          <p:nvPr>
            <p:ph idx="1"/>
          </p:nvPr>
        </p:nvSpPr>
        <p:spPr>
          <a:xfrm>
            <a:off x="628650" y="1024467"/>
            <a:ext cx="7886700" cy="3252172"/>
          </a:xfrm>
          <a:prstGeom prst="rect">
            <a:avLst/>
          </a:prstGeom>
          <a:noFill/>
        </p:spPr>
        <p:txBody>
          <a:bodyPr wrap="square" rtlCol="0">
            <a:spAutoFit/>
          </a:bodyPr>
          <a:lstStyle/>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in 2022 by the Mental Health Technology Transfer Center (MHTTC) Network.</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defTabSz="457200">
              <a:lnSpc>
                <a:spcPct val="100000"/>
              </a:lnSpc>
              <a:spcBef>
                <a:spcPts val="0"/>
              </a:spcBef>
              <a:buNone/>
              <a:defRPr/>
            </a:pPr>
            <a:r>
              <a:rPr lang="en-US" sz="1000" kern="1200" dirty="0">
                <a:solidFill>
                  <a:schemeClr val="tx1"/>
                </a:solidFill>
                <a:effectLst/>
                <a:latin typeface="Arial" panose="020B0604020202020204" pitchFamily="34" charset="0"/>
                <a:ea typeface="+mn-ea"/>
                <a:cs typeface="Arial" panose="020B0604020202020204" pitchFamily="34" charset="0"/>
              </a:rPr>
              <a:t>This presentation was prepared for the </a:t>
            </a:r>
            <a:r>
              <a:rPr lang="en-US" sz="1000" dirty="0"/>
              <a:t>New England </a:t>
            </a:r>
            <a:r>
              <a:rPr lang="en-US" sz="1000" kern="1200" dirty="0">
                <a:solidFill>
                  <a:schemeClr val="tx1"/>
                </a:solidFill>
                <a:effectLst/>
                <a:latin typeface="Arial" panose="020B0604020202020204" pitchFamily="34" charset="0"/>
                <a:ea typeface="+mn-ea"/>
                <a:cs typeface="Arial" panose="020B0604020202020204" pitchFamily="34" charset="0"/>
              </a:rPr>
              <a:t>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kern="1200" dirty="0">
                <a:solidFill>
                  <a:schemeClr val="tx1"/>
                </a:solidFill>
                <a:effectLst/>
                <a:latin typeface="+mn-lt"/>
                <a:ea typeface="+mn-ea"/>
                <a:cs typeface="+mn-cs"/>
              </a:rPr>
              <a:t>New England MHTTC.  </a:t>
            </a:r>
            <a:r>
              <a:rPr lang="en-US" sz="1000" kern="1200" dirty="0">
                <a:solidFill>
                  <a:schemeClr val="tx1"/>
                </a:solidFill>
                <a:effectLst/>
                <a:latin typeface="Arial" panose="020B0604020202020204" pitchFamily="34" charset="0"/>
                <a:ea typeface="+mn-ea"/>
                <a:cs typeface="Arial" panose="020B0604020202020204" pitchFamily="34" charset="0"/>
              </a:rPr>
              <a:t>For more information on obtaining copies of this publication, </a:t>
            </a:r>
            <a:r>
              <a:rPr lang="en-US" sz="1000" dirty="0"/>
              <a:t>email us at </a:t>
            </a:r>
            <a:r>
              <a:rPr lang="en-US" sz="1000" dirty="0">
                <a:hlinkClick r:id="rId3"/>
              </a:rPr>
              <a:t>newengland@mhttcnetwork.org</a:t>
            </a:r>
            <a:r>
              <a:rPr lang="en-US" sz="1000" dirty="0"/>
              <a:t>. </a:t>
            </a:r>
            <a:r>
              <a:rPr lang="en-US" sz="1000" kern="1200" dirty="0">
                <a:solidFill>
                  <a:schemeClr val="tx1"/>
                </a:solidFill>
                <a:effectLst/>
                <a:latin typeface="Arial" panose="020B0604020202020204" pitchFamily="34" charset="0"/>
                <a:ea typeface="+mn-ea"/>
                <a:cs typeface="Arial" panose="020B0604020202020204" pitchFamily="34" charset="0"/>
              </a:rPr>
              <a:t/>
            </a:r>
            <a:br>
              <a:rPr lang="en-US" sz="1000" kern="1200" dirty="0">
                <a:solidFill>
                  <a:schemeClr val="tx1"/>
                </a:solidFill>
                <a:effectLst/>
                <a:latin typeface="Arial" panose="020B0604020202020204" pitchFamily="34" charset="0"/>
                <a:ea typeface="+mn-ea"/>
                <a:cs typeface="Arial" panose="020B0604020202020204" pitchFamily="34" charset="0"/>
              </a:rPr>
            </a:b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At the time of this publication, Miriam E. Delphin-</a:t>
            </a:r>
            <a:r>
              <a:rPr lang="en-US" sz="1000" kern="1200" dirty="0" err="1">
                <a:solidFill>
                  <a:schemeClr val="tx1"/>
                </a:solidFill>
                <a:effectLst/>
                <a:latin typeface="Arial" panose="020B0604020202020204" pitchFamily="34" charset="0"/>
                <a:ea typeface="+mn-ea"/>
                <a:cs typeface="Arial" panose="020B0604020202020204" pitchFamily="34" charset="0"/>
              </a:rPr>
              <a:t>Rittmon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Ph.D</a:t>
            </a:r>
            <a:r>
              <a:rPr lang="en-US" sz="1000" kern="1200" dirty="0">
                <a:solidFill>
                  <a:schemeClr val="tx1"/>
                </a:solidFill>
                <a:effectLst/>
                <a:latin typeface="Arial" panose="020B0604020202020204" pitchFamily="34" charset="0"/>
                <a:ea typeface="+mn-ea"/>
                <a:cs typeface="Arial" panose="020B0604020202020204" pitchFamily="34" charset="0"/>
              </a:rPr>
              <a:t>, served as Assistant Secretary for Mental Health and Substance Use in the U.S. Department of Health and Human Services and the Administrator of the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This work is supported by grants </a:t>
            </a:r>
            <a:r>
              <a:rPr lang="en-US" sz="1000" dirty="0">
                <a:solidFill>
                  <a:srgbClr val="CC4927"/>
                </a:solidFill>
              </a:rPr>
              <a:t>#1H79SM081775</a:t>
            </a:r>
            <a:r>
              <a:rPr lang="en-US" sz="1000" dirty="0"/>
              <a:t> </a:t>
            </a:r>
            <a:r>
              <a:rPr lang="en-US" sz="1000" kern="1200" dirty="0">
                <a:solidFill>
                  <a:schemeClr val="tx1"/>
                </a:solidFill>
                <a:effectLst/>
                <a:latin typeface="Arial" panose="020B0604020202020204" pitchFamily="34" charset="0"/>
                <a:ea typeface="+mn-ea"/>
                <a:cs typeface="Arial" panose="020B0604020202020204" pitchFamily="34" charset="0"/>
              </a:rPr>
              <a:t>from the Department of Health and Human Services,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txBox="1">
            <a:spLocks noGrp="1"/>
          </p:cNvSpPr>
          <p:nvPr>
            <p:ph type="title"/>
          </p:nvPr>
        </p:nvSpPr>
        <p:spPr>
          <a:xfrm>
            <a:off x="609599" y="609600"/>
            <a:ext cx="6347713" cy="1320800"/>
          </a:xfrm>
          <a:prstGeom prst="rect">
            <a:avLst/>
          </a:prstGeom>
        </p:spPr>
        <p:txBody>
          <a:bodyPr/>
          <a:lstStyle>
            <a:lvl1pPr>
              <a:defRPr sz="2800" b="1"/>
            </a:lvl1pPr>
          </a:lstStyle>
          <a:p>
            <a:r>
              <a:t>Acute Neurological Syndromes</a:t>
            </a:r>
          </a:p>
        </p:txBody>
      </p:sp>
      <p:sp>
        <p:nvSpPr>
          <p:cNvPr id="202" name="TextBox 2"/>
          <p:cNvSpPr txBox="1"/>
          <p:nvPr/>
        </p:nvSpPr>
        <p:spPr>
          <a:xfrm>
            <a:off x="-1021081" y="6627168"/>
            <a:ext cx="7666675"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hangingPunct="0">
              <a:spcBef>
                <a:spcPts val="600"/>
              </a:spcBef>
              <a:defRPr sz="900">
                <a:solidFill>
                  <a:srgbClr val="212121"/>
                </a:solidFill>
                <a:latin typeface="BlinkMacSystemFont"/>
                <a:ea typeface="BlinkMacSystemFont"/>
                <a:cs typeface="BlinkMacSystemFont"/>
                <a:sym typeface="BlinkMacSystemFont"/>
              </a:defRPr>
            </a:pPr>
            <a:r>
              <a:rPr sz="900" kern="0">
                <a:solidFill>
                  <a:srgbClr val="212121"/>
                </a:solidFill>
                <a:latin typeface="BlinkMacSystemFont"/>
                <a:ea typeface="BlinkMacSystemFont"/>
                <a:cs typeface="BlinkMacSystemFont"/>
                <a:sym typeface="BlinkMacSystemFont"/>
              </a:rPr>
              <a:t>Balcom, Erin F et al. </a:t>
            </a:r>
            <a:r>
              <a:rPr sz="900" i="1" kern="0">
                <a:solidFill>
                  <a:srgbClr val="212121"/>
                </a:solidFill>
                <a:latin typeface="BlinkMacSystemFont"/>
                <a:ea typeface="BlinkMacSystemFont"/>
                <a:cs typeface="BlinkMacSystemFont"/>
                <a:sym typeface="BlinkMacSystemFont"/>
              </a:rPr>
              <a:t>Brain : a journal of neurology</a:t>
            </a:r>
            <a:r>
              <a:rPr sz="900" kern="0">
                <a:solidFill>
                  <a:srgbClr val="212121"/>
                </a:solidFill>
                <a:latin typeface="BlinkMacSystemFont"/>
                <a:ea typeface="BlinkMacSystemFont"/>
                <a:cs typeface="BlinkMacSystemFont"/>
                <a:sym typeface="BlinkMacSystemFont"/>
              </a:rPr>
              <a:t> vol. 144,12 (2021): 3576-3588. </a:t>
            </a:r>
          </a:p>
        </p:txBody>
      </p:sp>
      <p:graphicFrame>
        <p:nvGraphicFramePr>
          <p:cNvPr id="203" name="Table 8"/>
          <p:cNvGraphicFramePr/>
          <p:nvPr/>
        </p:nvGraphicFramePr>
        <p:xfrm>
          <a:off x="609600" y="2160588"/>
          <a:ext cx="6348414" cy="2763520"/>
        </p:xfrm>
        <a:graphic>
          <a:graphicData uri="http://schemas.openxmlformats.org/drawingml/2006/table">
            <a:tbl>
              <a:tblPr firstRow="1" bandRow="1"/>
              <a:tblGrid>
                <a:gridCol w="3174207">
                  <a:extLst>
                    <a:ext uri="{9D8B030D-6E8A-4147-A177-3AD203B41FA5}">
                      <a16:colId xmlns:a16="http://schemas.microsoft.com/office/drawing/2014/main" xmlns="" val="20000"/>
                    </a:ext>
                  </a:extLst>
                </a:gridCol>
                <a:gridCol w="3174207">
                  <a:extLst>
                    <a:ext uri="{9D8B030D-6E8A-4147-A177-3AD203B41FA5}">
                      <a16:colId xmlns:a16="http://schemas.microsoft.com/office/drawing/2014/main" xmlns="" val="20001"/>
                    </a:ext>
                  </a:extLst>
                </a:gridCol>
              </a:tblGrid>
              <a:tr h="370840">
                <a:tc>
                  <a:txBody>
                    <a:bodyPr/>
                    <a:lstStyle/>
                    <a:p>
                      <a:pPr algn="l">
                        <a:defRPr sz="1800" b="0">
                          <a:solidFill>
                            <a:srgbClr val="000000"/>
                          </a:solidFill>
                        </a:defRPr>
                      </a:pPr>
                      <a:r>
                        <a:rPr b="1">
                          <a:solidFill>
                            <a:srgbClr val="FFFFFF"/>
                          </a:solidFill>
                        </a:rPr>
                        <a:t>Neurological Syndromes </a:t>
                      </a:r>
                    </a:p>
                  </a:txBody>
                  <a:tcPr marL="45720" marR="45720" horzOverflow="overflow"/>
                </a:tc>
                <a:tc>
                  <a:txBody>
                    <a:bodyPr/>
                    <a:lstStyle/>
                    <a:p>
                      <a:pPr algn="l">
                        <a:defRPr sz="1800" b="0">
                          <a:solidFill>
                            <a:srgbClr val="000000"/>
                          </a:solidFill>
                        </a:defRPr>
                      </a:pPr>
                      <a:r>
                        <a:rPr b="1">
                          <a:solidFill>
                            <a:srgbClr val="FFFFFF"/>
                          </a:solidFill>
                        </a:rPr>
                        <a:t>Mechanisms</a:t>
                      </a:r>
                    </a:p>
                  </a:txBody>
                  <a:tcPr marL="45720" marR="45720" horzOverflow="overflow"/>
                </a:tc>
                <a:extLst>
                  <a:ext uri="{0D108BD9-81ED-4DB2-BD59-A6C34878D82A}">
                    <a16:rowId xmlns:a16="http://schemas.microsoft.com/office/drawing/2014/main" xmlns="" val="10000"/>
                  </a:ext>
                </a:extLst>
              </a:tr>
              <a:tr h="370840">
                <a:tc>
                  <a:txBody>
                    <a:bodyPr/>
                    <a:lstStyle/>
                    <a:p>
                      <a:pPr algn="l">
                        <a:defRPr sz="1800"/>
                      </a:pPr>
                      <a:r>
                        <a:t>Anosmia/Ageusia </a:t>
                      </a:r>
                    </a:p>
                  </a:txBody>
                  <a:tcPr marL="45720" marR="45720" horzOverflow="overflow"/>
                </a:tc>
                <a:tc>
                  <a:txBody>
                    <a:bodyPr/>
                    <a:lstStyle/>
                    <a:p>
                      <a:pPr algn="l">
                        <a:defRPr sz="1800"/>
                      </a:pPr>
                      <a:r>
                        <a:t>Olfactory bulb</a:t>
                      </a:r>
                    </a:p>
                  </a:txBody>
                  <a:tcPr marL="45720" marR="45720" horzOverflow="overflow"/>
                </a:tc>
                <a:extLst>
                  <a:ext uri="{0D108BD9-81ED-4DB2-BD59-A6C34878D82A}">
                    <a16:rowId xmlns:a16="http://schemas.microsoft.com/office/drawing/2014/main" xmlns="" val="10001"/>
                  </a:ext>
                </a:extLst>
              </a:tr>
              <a:tr h="370840">
                <a:tc>
                  <a:txBody>
                    <a:bodyPr/>
                    <a:lstStyle/>
                    <a:p>
                      <a:pPr algn="l">
                        <a:defRPr sz="1800"/>
                      </a:pPr>
                      <a:r>
                        <a:t>Stroke </a:t>
                      </a:r>
                    </a:p>
                  </a:txBody>
                  <a:tcPr marL="45720" marR="45720" horzOverflow="overflow"/>
                </a:tc>
                <a:tc>
                  <a:txBody>
                    <a:bodyPr/>
                    <a:lstStyle/>
                    <a:p>
                      <a:pPr algn="l">
                        <a:defRPr sz="1800"/>
                      </a:pPr>
                      <a:r>
                        <a:t>Hypercoagulability/ endothelial damage </a:t>
                      </a:r>
                    </a:p>
                  </a:txBody>
                  <a:tcPr marL="45720" marR="45720" horzOverflow="overflow"/>
                </a:tc>
                <a:extLst>
                  <a:ext uri="{0D108BD9-81ED-4DB2-BD59-A6C34878D82A}">
                    <a16:rowId xmlns:a16="http://schemas.microsoft.com/office/drawing/2014/main" xmlns="" val="10002"/>
                  </a:ext>
                </a:extLst>
              </a:tr>
              <a:tr h="370840">
                <a:tc>
                  <a:txBody>
                    <a:bodyPr/>
                    <a:lstStyle/>
                    <a:p>
                      <a:pPr algn="l">
                        <a:defRPr sz="1800"/>
                      </a:pPr>
                      <a:r>
                        <a:t>Encephalitis/Encephalopathy </a:t>
                      </a:r>
                    </a:p>
                  </a:txBody>
                  <a:tcPr marL="45720" marR="45720" horzOverflow="overflow"/>
                </a:tc>
                <a:tc>
                  <a:txBody>
                    <a:bodyPr/>
                    <a:lstStyle/>
                    <a:p>
                      <a:pPr algn="l">
                        <a:defRPr sz="1800"/>
                      </a:pPr>
                      <a:r>
                        <a:t>Disrupted BBB, Auto-Immunity</a:t>
                      </a:r>
                    </a:p>
                  </a:txBody>
                  <a:tcPr marL="45720" marR="45720" horzOverflow="overflow"/>
                </a:tc>
                <a:extLst>
                  <a:ext uri="{0D108BD9-81ED-4DB2-BD59-A6C34878D82A}">
                    <a16:rowId xmlns:a16="http://schemas.microsoft.com/office/drawing/2014/main" xmlns="" val="10003"/>
                  </a:ext>
                </a:extLst>
              </a:tr>
              <a:tr h="370840">
                <a:tc>
                  <a:txBody>
                    <a:bodyPr/>
                    <a:lstStyle/>
                    <a:p>
                      <a:pPr algn="l">
                        <a:defRPr sz="1800"/>
                      </a:pPr>
                      <a:r>
                        <a:t>Peripheral Neuropathy </a:t>
                      </a:r>
                    </a:p>
                  </a:txBody>
                  <a:tcPr marL="45720" marR="45720" horzOverflow="overflow"/>
                </a:tc>
                <a:tc>
                  <a:txBody>
                    <a:bodyPr/>
                    <a:lstStyle/>
                    <a:p>
                      <a:pPr algn="l">
                        <a:defRPr sz="1800"/>
                      </a:pPr>
                      <a:r>
                        <a:t>Molecular Mimicry </a:t>
                      </a:r>
                    </a:p>
                  </a:txBody>
                  <a:tcPr marL="45720" marR="45720" horzOverflow="overflow"/>
                </a:tc>
                <a:extLst>
                  <a:ext uri="{0D108BD9-81ED-4DB2-BD59-A6C34878D82A}">
                    <a16:rowId xmlns:a16="http://schemas.microsoft.com/office/drawing/2014/main" xmlns="" val="10004"/>
                  </a:ext>
                </a:extLst>
              </a:tr>
              <a:tr h="370840">
                <a:tc>
                  <a:txBody>
                    <a:bodyPr/>
                    <a:lstStyle/>
                    <a:p>
                      <a:pPr algn="l">
                        <a:defRPr sz="1800"/>
                      </a:pPr>
                      <a:r>
                        <a:t>Myositis </a:t>
                      </a:r>
                    </a:p>
                  </a:txBody>
                  <a:tcPr marL="45720" marR="45720" horzOverflow="overflow"/>
                </a:tc>
                <a:tc>
                  <a:txBody>
                    <a:bodyPr/>
                    <a:lstStyle/>
                    <a:p>
                      <a:pPr algn="l">
                        <a:defRPr sz="1800"/>
                      </a:pPr>
                      <a:r>
                        <a:t>Bioenergetic dysfunction </a:t>
                      </a:r>
                    </a:p>
                  </a:txBody>
                  <a:tcPr marL="45720" marR="45720"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661270576"/>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le 1"/>
          <p:cNvSpPr txBox="1">
            <a:spLocks noGrp="1"/>
          </p:cNvSpPr>
          <p:nvPr>
            <p:ph type="title"/>
          </p:nvPr>
        </p:nvSpPr>
        <p:spPr>
          <a:xfrm>
            <a:off x="1156698" y="310735"/>
            <a:ext cx="5410203" cy="832265"/>
          </a:xfrm>
          <a:prstGeom prst="rect">
            <a:avLst/>
          </a:prstGeom>
        </p:spPr>
        <p:txBody>
          <a:bodyPr>
            <a:normAutofit fontScale="90000"/>
          </a:bodyPr>
          <a:lstStyle/>
          <a:p>
            <a:pPr algn="ctr" defTabSz="406908">
              <a:defRPr sz="2492"/>
            </a:pPr>
            <a:r>
              <a:t>Long COVID</a:t>
            </a:r>
            <a:br/>
            <a:r>
              <a:rPr b="1" i="1"/>
              <a:t> Elephant in the room</a:t>
            </a:r>
          </a:p>
        </p:txBody>
      </p:sp>
      <p:sp>
        <p:nvSpPr>
          <p:cNvPr id="206" name="Content Placeholder 2"/>
          <p:cNvSpPr txBox="1">
            <a:spLocks noGrp="1"/>
          </p:cNvSpPr>
          <p:nvPr>
            <p:ph type="body" sz="half" idx="1"/>
          </p:nvPr>
        </p:nvSpPr>
        <p:spPr>
          <a:xfrm>
            <a:off x="533398" y="1637893"/>
            <a:ext cx="5562603" cy="4194698"/>
          </a:xfrm>
          <a:prstGeom prst="rect">
            <a:avLst/>
          </a:prstGeom>
        </p:spPr>
        <p:txBody>
          <a:bodyPr/>
          <a:lstStyle/>
          <a:p>
            <a:pPr marL="0" indent="0">
              <a:buSzTx/>
              <a:buFont typeface="Wingdings 3"/>
              <a:buNone/>
              <a:defRPr sz="2000" b="1" i="1"/>
            </a:pPr>
            <a:r>
              <a:t>Long COVID : </a:t>
            </a:r>
            <a:r>
              <a:rPr b="0" i="0"/>
              <a:t>Ongoing symptomatic COVID-19   &amp;  post-COVID-19 syndrome</a:t>
            </a:r>
          </a:p>
          <a:p>
            <a:pPr marL="0" indent="0">
              <a:buSzTx/>
              <a:buFont typeface="Wingdings 3"/>
              <a:buNone/>
              <a:defRPr sz="2000" b="1"/>
            </a:pPr>
            <a:r>
              <a:t>• </a:t>
            </a:r>
            <a:r>
              <a:rPr i="1"/>
              <a:t>Ongoing symptomatic COVID-19</a:t>
            </a:r>
          </a:p>
          <a:p>
            <a:pPr marL="0" indent="0">
              <a:buSzTx/>
              <a:buFont typeface="Wingdings 3"/>
              <a:buNone/>
              <a:defRPr sz="2000"/>
            </a:pPr>
            <a:r>
              <a:t>Signs and symptoms of COVID-19 from 4 to 12 weeks</a:t>
            </a:r>
          </a:p>
          <a:p>
            <a:pPr marL="0" indent="0">
              <a:buSzTx/>
              <a:buFont typeface="Wingdings 3"/>
              <a:buNone/>
              <a:defRPr sz="2000" i="1"/>
            </a:pPr>
            <a:r>
              <a:t>• </a:t>
            </a:r>
            <a:r>
              <a:rPr b="1"/>
              <a:t>Post-COVID-19 syndrome</a:t>
            </a:r>
          </a:p>
          <a:p>
            <a:pPr marL="0" indent="0">
              <a:buSzTx/>
              <a:buFont typeface="Wingdings 3"/>
              <a:buNone/>
              <a:defRPr sz="2000"/>
            </a:pPr>
            <a:r>
              <a:t>Develop during or after an infection consistent with COVID‑19, continue for more than 12 weeks and are not explained by an alternative diagnosis</a:t>
            </a:r>
          </a:p>
        </p:txBody>
      </p:sp>
      <p:sp>
        <p:nvSpPr>
          <p:cNvPr id="207" name="TextBox 4"/>
          <p:cNvSpPr txBox="1"/>
          <p:nvPr/>
        </p:nvSpPr>
        <p:spPr>
          <a:xfrm>
            <a:off x="1951344" y="6412419"/>
            <a:ext cx="6997035"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900"/>
            </a:lvl1pPr>
          </a:lstStyle>
          <a:p>
            <a:pPr hangingPunct="0"/>
            <a:r>
              <a:rPr kern="0">
                <a:solidFill>
                  <a:srgbClr val="000000"/>
                </a:solidFill>
                <a:latin typeface="Trebuchet MS"/>
                <a:sym typeface="Trebuchet MS"/>
              </a:rPr>
              <a:t>Kubota, Takafumi et al. Psychiatry and clinical neurosciences vol. 77,2 (2023): 84-93. </a:t>
            </a:r>
          </a:p>
        </p:txBody>
      </p:sp>
      <p:pic>
        <p:nvPicPr>
          <p:cNvPr id="208" name="Picture 2" descr="Picture 2"/>
          <p:cNvPicPr>
            <a:picLocks noChangeAspect="1"/>
          </p:cNvPicPr>
          <p:nvPr/>
        </p:nvPicPr>
        <p:blipFill>
          <a:blip r:embed="rId2"/>
          <a:stretch>
            <a:fillRect/>
          </a:stretch>
        </p:blipFill>
        <p:spPr>
          <a:xfrm>
            <a:off x="6248400" y="2590800"/>
            <a:ext cx="1985234" cy="3470391"/>
          </a:xfrm>
          <a:prstGeom prst="rect">
            <a:avLst/>
          </a:prstGeom>
          <a:ln w="12700">
            <a:miter lim="400000"/>
          </a:ln>
        </p:spPr>
      </p:pic>
    </p:spTree>
    <p:extLst>
      <p:ext uri="{BB962C8B-B14F-4D97-AF65-F5344CB8AC3E}">
        <p14:creationId xmlns:p14="http://schemas.microsoft.com/office/powerpoint/2010/main" val="235365372"/>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609600" y="513716"/>
            <a:ext cx="6347713" cy="627053"/>
          </a:xfrm>
          <a:prstGeom prst="rect">
            <a:avLst/>
          </a:prstGeom>
        </p:spPr>
        <p:txBody>
          <a:bodyPr/>
          <a:lstStyle>
            <a:lvl1pPr>
              <a:defRPr sz="2400" b="1"/>
            </a:lvl1pPr>
          </a:lstStyle>
          <a:p>
            <a:r>
              <a:t>Mechanisms of long COVID pathogenesis</a:t>
            </a:r>
          </a:p>
        </p:txBody>
      </p:sp>
      <p:pic>
        <p:nvPicPr>
          <p:cNvPr id="211" name="Content Placeholder 8" descr="Content Placeholder 8"/>
          <p:cNvPicPr>
            <a:picLocks noChangeAspect="1"/>
          </p:cNvPicPr>
          <p:nvPr/>
        </p:nvPicPr>
        <p:blipFill>
          <a:blip r:embed="rId2"/>
          <a:srcRect l="14584" t="24426" r="12380" b="15087"/>
          <a:stretch>
            <a:fillRect/>
          </a:stretch>
        </p:blipFill>
        <p:spPr>
          <a:xfrm>
            <a:off x="490194" y="1600199"/>
            <a:ext cx="6718063" cy="3950734"/>
          </a:xfrm>
          <a:prstGeom prst="rect">
            <a:avLst/>
          </a:prstGeom>
          <a:ln w="12700">
            <a:miter lim="400000"/>
          </a:ln>
        </p:spPr>
      </p:pic>
      <p:sp>
        <p:nvSpPr>
          <p:cNvPr id="212" name="TextBox 10"/>
          <p:cNvSpPr txBox="1"/>
          <p:nvPr/>
        </p:nvSpPr>
        <p:spPr>
          <a:xfrm>
            <a:off x="502919" y="6412419"/>
            <a:ext cx="7793388"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hangingPunct="0">
              <a:defRPr sz="900">
                <a:solidFill>
                  <a:srgbClr val="222222"/>
                </a:solidFill>
              </a:defRPr>
            </a:pPr>
            <a:r>
              <a:rPr sz="900" kern="0">
                <a:solidFill>
                  <a:srgbClr val="222222"/>
                </a:solidFill>
                <a:latin typeface="Trebuchet MS"/>
                <a:sym typeface="Trebuchet MS"/>
              </a:rPr>
              <a:t>Davis HE, McCorkell L, Vogel JM, Topol EJ. Long COVID: major findings, mechanisms and recommendations.</a:t>
            </a:r>
          </a:p>
          <a:p>
            <a:pPr hangingPunct="0">
              <a:defRPr sz="900">
                <a:solidFill>
                  <a:srgbClr val="222222"/>
                </a:solidFill>
              </a:defRPr>
            </a:pPr>
            <a:r>
              <a:rPr sz="900" kern="0">
                <a:solidFill>
                  <a:srgbClr val="222222"/>
                </a:solidFill>
                <a:latin typeface="Trebuchet MS"/>
                <a:sym typeface="Trebuchet MS"/>
              </a:rPr>
              <a:t> Nature Reviews Microbiology. 2023 Jan 13:1-4.</a:t>
            </a:r>
          </a:p>
        </p:txBody>
      </p:sp>
    </p:spTree>
    <p:extLst>
      <p:ext uri="{BB962C8B-B14F-4D97-AF65-F5344CB8AC3E}">
        <p14:creationId xmlns:p14="http://schemas.microsoft.com/office/powerpoint/2010/main" val="1812615617"/>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1"/>
          <p:cNvSpPr txBox="1">
            <a:spLocks noGrp="1"/>
          </p:cNvSpPr>
          <p:nvPr>
            <p:ph type="title"/>
          </p:nvPr>
        </p:nvSpPr>
        <p:spPr>
          <a:xfrm>
            <a:off x="609600" y="279920"/>
            <a:ext cx="6347713" cy="1320801"/>
          </a:xfrm>
          <a:prstGeom prst="rect">
            <a:avLst/>
          </a:prstGeom>
        </p:spPr>
        <p:txBody>
          <a:bodyPr/>
          <a:lstStyle>
            <a:lvl1pPr algn="ctr">
              <a:defRPr sz="2800" b="1"/>
            </a:lvl1pPr>
          </a:lstStyle>
          <a:p>
            <a:r>
              <a:t>Symptoms of post-acute sequelae of SARS-CoV-2 (PASC)</a:t>
            </a:r>
          </a:p>
        </p:txBody>
      </p:sp>
      <p:sp>
        <p:nvSpPr>
          <p:cNvPr id="215" name="TextBox 4"/>
          <p:cNvSpPr txBox="1"/>
          <p:nvPr/>
        </p:nvSpPr>
        <p:spPr>
          <a:xfrm>
            <a:off x="274320" y="1752600"/>
            <a:ext cx="4556760" cy="2428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hangingPunct="0">
              <a:buSzPct val="100000"/>
              <a:buFont typeface="Arial"/>
              <a:buChar char="•"/>
              <a:defRPr sz="2000"/>
            </a:pPr>
            <a:r>
              <a:rPr sz="2000" kern="0">
                <a:solidFill>
                  <a:srgbClr val="000000"/>
                </a:solidFill>
                <a:latin typeface="Trebuchet MS"/>
                <a:sym typeface="Trebuchet MS"/>
              </a:rPr>
              <a:t>PASC - Symptoms involving multiple organ systems / individual variations. </a:t>
            </a:r>
          </a:p>
          <a:p>
            <a:pPr marL="285750" indent="-285750" hangingPunct="0">
              <a:buSzPct val="100000"/>
              <a:buFont typeface="Arial"/>
              <a:buChar char="•"/>
              <a:defRPr sz="2000"/>
            </a:pPr>
            <a:r>
              <a:rPr sz="2000" kern="0">
                <a:solidFill>
                  <a:srgbClr val="000000"/>
                </a:solidFill>
                <a:latin typeface="Trebuchet MS"/>
                <a:sym typeface="Trebuchet MS"/>
              </a:rPr>
              <a:t>Cognitive dysfunction – Brain Fog, </a:t>
            </a:r>
          </a:p>
          <a:p>
            <a:pPr hangingPunct="0">
              <a:defRPr sz="2000"/>
            </a:pPr>
            <a:r>
              <a:rPr sz="2000" kern="0">
                <a:solidFill>
                  <a:srgbClr val="000000"/>
                </a:solidFill>
                <a:latin typeface="Trebuchet MS"/>
                <a:sym typeface="Trebuchet MS"/>
              </a:rPr>
              <a:t>    dizziness, and anosmia. </a:t>
            </a:r>
          </a:p>
          <a:p>
            <a:pPr marL="285750" indent="-285750" hangingPunct="0">
              <a:buSzPct val="100000"/>
              <a:buFont typeface="Arial"/>
              <a:buChar char="•"/>
              <a:defRPr sz="2000"/>
            </a:pPr>
            <a:r>
              <a:rPr sz="2000" kern="0">
                <a:solidFill>
                  <a:srgbClr val="000000"/>
                </a:solidFill>
                <a:latin typeface="Trebuchet MS"/>
                <a:sym typeface="Trebuchet MS"/>
              </a:rPr>
              <a:t>Treatment depends on the systems involved </a:t>
            </a:r>
          </a:p>
          <a:p>
            <a:pPr marL="285750" indent="-285750" hangingPunct="0">
              <a:buSzPct val="100000"/>
              <a:buFont typeface="Arial"/>
              <a:buChar char="•"/>
              <a:defRPr sz="2000"/>
            </a:pPr>
            <a:r>
              <a:rPr sz="2000" kern="0">
                <a:solidFill>
                  <a:srgbClr val="000000"/>
                </a:solidFill>
                <a:latin typeface="Trebuchet MS"/>
                <a:sym typeface="Trebuchet MS"/>
              </a:rPr>
              <a:t>Multidisciplinary approach</a:t>
            </a:r>
          </a:p>
        </p:txBody>
      </p:sp>
      <p:pic>
        <p:nvPicPr>
          <p:cNvPr id="216" name="Picture 6" descr="Picture 6"/>
          <p:cNvPicPr>
            <a:picLocks noChangeAspect="1"/>
          </p:cNvPicPr>
          <p:nvPr/>
        </p:nvPicPr>
        <p:blipFill>
          <a:blip r:embed="rId2"/>
          <a:srcRect l="38115" t="18429" r="25369" b="2152"/>
          <a:stretch>
            <a:fillRect/>
          </a:stretch>
        </p:blipFill>
        <p:spPr>
          <a:xfrm>
            <a:off x="4724400" y="1752599"/>
            <a:ext cx="2471460" cy="3816754"/>
          </a:xfrm>
          <a:prstGeom prst="rect">
            <a:avLst/>
          </a:prstGeom>
          <a:ln w="12700">
            <a:miter lim="400000"/>
          </a:ln>
        </p:spPr>
      </p:pic>
      <p:sp>
        <p:nvSpPr>
          <p:cNvPr id="217" name="TextBox 7"/>
          <p:cNvSpPr txBox="1"/>
          <p:nvPr/>
        </p:nvSpPr>
        <p:spPr>
          <a:xfrm>
            <a:off x="4389120" y="6578079"/>
            <a:ext cx="4478685"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900"/>
            </a:lvl1pPr>
          </a:lstStyle>
          <a:p>
            <a:pPr hangingPunct="0"/>
            <a:r>
              <a:rPr kern="0">
                <a:solidFill>
                  <a:srgbClr val="000000"/>
                </a:solidFill>
                <a:latin typeface="Trebuchet MS"/>
                <a:sym typeface="Trebuchet MS"/>
              </a:rPr>
              <a:t>Neurotherapeutics (2022) 19:1435–1466</a:t>
            </a:r>
          </a:p>
        </p:txBody>
      </p:sp>
    </p:spTree>
    <p:extLst>
      <p:ext uri="{BB962C8B-B14F-4D97-AF65-F5344CB8AC3E}">
        <p14:creationId xmlns:p14="http://schemas.microsoft.com/office/powerpoint/2010/main" val="3373780160"/>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272437"/>
            <a:ext cx="6347713" cy="870563"/>
          </a:xfrm>
          <a:prstGeom prst="rect">
            <a:avLst/>
          </a:prstGeom>
        </p:spPr>
        <p:txBody>
          <a:bodyPr/>
          <a:lstStyle>
            <a:lvl1pPr>
              <a:defRPr sz="2800" b="1"/>
            </a:lvl1pPr>
          </a:lstStyle>
          <a:p>
            <a:r>
              <a:t>Neuro-PASC symptoms</a:t>
            </a:r>
          </a:p>
        </p:txBody>
      </p:sp>
      <p:sp>
        <p:nvSpPr>
          <p:cNvPr id="220" name="TextBox 6"/>
          <p:cNvSpPr txBox="1"/>
          <p:nvPr/>
        </p:nvSpPr>
        <p:spPr>
          <a:xfrm>
            <a:off x="4320728" y="6627168"/>
            <a:ext cx="4478685"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900"/>
            </a:lvl1pPr>
          </a:lstStyle>
          <a:p>
            <a:pPr hangingPunct="0"/>
            <a:r>
              <a:rPr kern="0">
                <a:solidFill>
                  <a:srgbClr val="000000"/>
                </a:solidFill>
                <a:latin typeface="Trebuchet MS"/>
                <a:sym typeface="Trebuchet MS"/>
              </a:rPr>
              <a:t>Neurotherapeutics (2022) 19:1435–1466</a:t>
            </a:r>
          </a:p>
        </p:txBody>
      </p:sp>
      <p:graphicFrame>
        <p:nvGraphicFramePr>
          <p:cNvPr id="221" name="Table 8"/>
          <p:cNvGraphicFramePr/>
          <p:nvPr/>
        </p:nvGraphicFramePr>
        <p:xfrm>
          <a:off x="609600" y="1524000"/>
          <a:ext cx="6348412" cy="2661920"/>
        </p:xfrm>
        <a:graphic>
          <a:graphicData uri="http://schemas.openxmlformats.org/drawingml/2006/table">
            <a:tbl>
              <a:tblPr firstRow="1" bandRow="1"/>
              <a:tblGrid>
                <a:gridCol w="3174206">
                  <a:extLst>
                    <a:ext uri="{9D8B030D-6E8A-4147-A177-3AD203B41FA5}">
                      <a16:colId xmlns:a16="http://schemas.microsoft.com/office/drawing/2014/main" xmlns="" val="20000"/>
                    </a:ext>
                  </a:extLst>
                </a:gridCol>
                <a:gridCol w="3174206">
                  <a:extLst>
                    <a:ext uri="{9D8B030D-6E8A-4147-A177-3AD203B41FA5}">
                      <a16:colId xmlns:a16="http://schemas.microsoft.com/office/drawing/2014/main" xmlns="" val="20001"/>
                    </a:ext>
                  </a:extLst>
                </a:gridCol>
              </a:tblGrid>
              <a:tr h="370840">
                <a:tc>
                  <a:txBody>
                    <a:bodyPr/>
                    <a:lstStyle/>
                    <a:p>
                      <a:pPr algn="l">
                        <a:defRPr sz="1800" b="0">
                          <a:solidFill>
                            <a:srgbClr val="000000"/>
                          </a:solidFill>
                        </a:defRPr>
                      </a:pPr>
                      <a:r>
                        <a:rPr b="1">
                          <a:solidFill>
                            <a:srgbClr val="FFFFFF"/>
                          </a:solidFill>
                        </a:rPr>
                        <a:t>Neuro – PASC symptoms </a:t>
                      </a:r>
                    </a:p>
                  </a:txBody>
                  <a:tcPr marL="45720" marR="45720" horzOverflow="overflow"/>
                </a:tc>
                <a:tc>
                  <a:txBody>
                    <a:bodyPr/>
                    <a:lstStyle/>
                    <a:p>
                      <a:pPr algn="l">
                        <a:defRPr sz="1800" b="0">
                          <a:solidFill>
                            <a:srgbClr val="000000"/>
                          </a:solidFill>
                        </a:defRPr>
                      </a:pPr>
                      <a:r>
                        <a:rPr b="1">
                          <a:solidFill>
                            <a:srgbClr val="FFFFFF"/>
                          </a:solidFill>
                        </a:rPr>
                        <a:t>Pathogenesis </a:t>
                      </a:r>
                    </a:p>
                  </a:txBody>
                  <a:tcPr marL="45720" marR="45720" horzOverflow="overflow"/>
                </a:tc>
                <a:extLst>
                  <a:ext uri="{0D108BD9-81ED-4DB2-BD59-A6C34878D82A}">
                    <a16:rowId xmlns:a16="http://schemas.microsoft.com/office/drawing/2014/main" xmlns="" val="10000"/>
                  </a:ext>
                </a:extLst>
              </a:tr>
              <a:tr h="370840">
                <a:tc>
                  <a:txBody>
                    <a:bodyPr/>
                    <a:lstStyle/>
                    <a:p>
                      <a:pPr algn="l">
                        <a:defRPr sz="1800"/>
                      </a:pPr>
                      <a:r>
                        <a:t>Cognitive dysfunction (Brain Fog)</a:t>
                      </a:r>
                    </a:p>
                  </a:txBody>
                  <a:tcPr marL="45720" marR="45720" horzOverflow="overflow"/>
                </a:tc>
                <a:tc>
                  <a:txBody>
                    <a:bodyPr/>
                    <a:lstStyle/>
                    <a:p>
                      <a:pPr algn="l">
                        <a:defRPr sz="1800"/>
                      </a:pPr>
                      <a:r>
                        <a:t>Aberrant immune response, potential persistent infection</a:t>
                      </a:r>
                    </a:p>
                  </a:txBody>
                  <a:tcPr marL="45720" marR="45720" horzOverflow="overflow"/>
                </a:tc>
                <a:extLst>
                  <a:ext uri="{0D108BD9-81ED-4DB2-BD59-A6C34878D82A}">
                    <a16:rowId xmlns:a16="http://schemas.microsoft.com/office/drawing/2014/main" xmlns="" val="10001"/>
                  </a:ext>
                </a:extLst>
              </a:tr>
              <a:tr h="370840">
                <a:tc>
                  <a:txBody>
                    <a:bodyPr/>
                    <a:lstStyle/>
                    <a:p>
                      <a:pPr algn="l">
                        <a:defRPr sz="1800"/>
                      </a:pPr>
                      <a:r>
                        <a:t>Fatigue </a:t>
                      </a:r>
                    </a:p>
                  </a:txBody>
                  <a:tcPr marL="45720" marR="45720" horzOverflow="overflow"/>
                </a:tc>
                <a:tc>
                  <a:txBody>
                    <a:bodyPr/>
                    <a:lstStyle/>
                    <a:p>
                      <a:pPr algn="l">
                        <a:defRPr sz="1800"/>
                      </a:pPr>
                      <a:r>
                        <a:t>Dysfunction in brain stem sleep/wakefulness centres</a:t>
                      </a:r>
                    </a:p>
                  </a:txBody>
                  <a:tcPr marL="45720" marR="45720" horzOverflow="overflow"/>
                </a:tc>
                <a:extLst>
                  <a:ext uri="{0D108BD9-81ED-4DB2-BD59-A6C34878D82A}">
                    <a16:rowId xmlns:a16="http://schemas.microsoft.com/office/drawing/2014/main" xmlns="" val="10002"/>
                  </a:ext>
                </a:extLst>
              </a:tr>
              <a:tr h="370840">
                <a:tc>
                  <a:txBody>
                    <a:bodyPr/>
                    <a:lstStyle/>
                    <a:p>
                      <a:pPr algn="l">
                        <a:defRPr sz="1800"/>
                      </a:pPr>
                      <a:r>
                        <a:t>Anosmia/Ageusia </a:t>
                      </a:r>
                    </a:p>
                  </a:txBody>
                  <a:tcPr marL="45720" marR="45720" horzOverflow="overflow"/>
                </a:tc>
                <a:tc>
                  <a:txBody>
                    <a:bodyPr/>
                    <a:lstStyle/>
                    <a:p>
                      <a:pPr algn="l">
                        <a:defRPr sz="1800"/>
                      </a:pPr>
                      <a:r>
                        <a:t>Dysfunction in olfactory/ gustatory pathways </a:t>
                      </a:r>
                    </a:p>
                  </a:txBody>
                  <a:tcPr marL="45720" marR="45720" horzOverflow="overflow"/>
                </a:tc>
                <a:extLst>
                  <a:ext uri="{0D108BD9-81ED-4DB2-BD59-A6C34878D82A}">
                    <a16:rowId xmlns:a16="http://schemas.microsoft.com/office/drawing/2014/main" xmlns="" val="10003"/>
                  </a:ext>
                </a:extLst>
              </a:tr>
              <a:tr h="370840">
                <a:tc>
                  <a:txBody>
                    <a:bodyPr/>
                    <a:lstStyle/>
                    <a:p>
                      <a:pPr algn="l">
                        <a:defRPr sz="1800"/>
                      </a:pPr>
                      <a:r>
                        <a:t>Audio-vestibular symptoms </a:t>
                      </a:r>
                    </a:p>
                  </a:txBody>
                  <a:tcPr marL="45720" marR="45720" horzOverflow="overflow"/>
                </a:tc>
                <a:tc>
                  <a:txBody>
                    <a:bodyPr/>
                    <a:lstStyle/>
                    <a:p>
                      <a:pPr algn="l">
                        <a:defRPr sz="1800"/>
                      </a:pPr>
                      <a:r>
                        <a:t>Vestibulo – cochlear pathway </a:t>
                      </a:r>
                    </a:p>
                  </a:txBody>
                  <a:tcPr marL="45720" marR="45720" horzOverflow="overflow"/>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36636243"/>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1"/>
          <p:cNvSpPr txBox="1">
            <a:spLocks noGrp="1"/>
          </p:cNvSpPr>
          <p:nvPr>
            <p:ph type="title"/>
          </p:nvPr>
        </p:nvSpPr>
        <p:spPr>
          <a:xfrm>
            <a:off x="609599" y="609600"/>
            <a:ext cx="6347713" cy="914400"/>
          </a:xfrm>
          <a:prstGeom prst="rect">
            <a:avLst/>
          </a:prstGeom>
        </p:spPr>
        <p:txBody>
          <a:bodyPr/>
          <a:lstStyle>
            <a:lvl1pPr>
              <a:defRPr sz="2800" b="1"/>
            </a:lvl1pPr>
          </a:lstStyle>
          <a:p>
            <a:r>
              <a:t>Brain Fog: Cognitive  dysfunction</a:t>
            </a:r>
          </a:p>
        </p:txBody>
      </p:sp>
      <p:sp>
        <p:nvSpPr>
          <p:cNvPr id="224" name="Content Placeholder 2"/>
          <p:cNvSpPr txBox="1">
            <a:spLocks noGrp="1"/>
          </p:cNvSpPr>
          <p:nvPr>
            <p:ph type="body" sz="half" idx="1"/>
          </p:nvPr>
        </p:nvSpPr>
        <p:spPr>
          <a:xfrm>
            <a:off x="609598" y="1752600"/>
            <a:ext cx="6347716" cy="3880773"/>
          </a:xfrm>
          <a:prstGeom prst="rect">
            <a:avLst/>
          </a:prstGeom>
        </p:spPr>
        <p:txBody>
          <a:bodyPr/>
          <a:lstStyle/>
          <a:p>
            <a:pPr algn="just">
              <a:lnSpc>
                <a:spcPct val="90000"/>
              </a:lnSpc>
              <a:defRPr sz="1600"/>
            </a:pPr>
            <a:r>
              <a:t>Mr K, 46/m, No Diabetes, hypertension</a:t>
            </a:r>
          </a:p>
          <a:p>
            <a:pPr algn="just">
              <a:lnSpc>
                <a:spcPct val="90000"/>
              </a:lnSpc>
              <a:defRPr sz="1600"/>
            </a:pPr>
            <a:r>
              <a:t>Senior executive, active professionally, personal life</a:t>
            </a:r>
          </a:p>
          <a:p>
            <a:pPr algn="just">
              <a:lnSpc>
                <a:spcPct val="90000"/>
              </a:lnSpc>
              <a:defRPr sz="1600"/>
            </a:pPr>
            <a:r>
              <a:t>Admitted for COVID pneumonia with respiratory failure 8 weeks back, recovered after hospital stay for 2 weeks</a:t>
            </a:r>
          </a:p>
          <a:p>
            <a:pPr algn="just">
              <a:lnSpc>
                <a:spcPct val="90000"/>
              </a:lnSpc>
              <a:defRPr sz="1600"/>
            </a:pPr>
            <a:r>
              <a:t>c/o decreased attention, poor concentration, takes long to reply/take decisions, impaired multi tasking, needs frequent prompting, easy tiredness &amp; fatigability</a:t>
            </a:r>
          </a:p>
          <a:p>
            <a:pPr algn="just">
              <a:lnSpc>
                <a:spcPct val="90000"/>
              </a:lnSpc>
              <a:defRPr sz="1600"/>
            </a:pPr>
            <a:r>
              <a:t>MRI/MRA scan brain: non specific hyperintense signals</a:t>
            </a:r>
          </a:p>
          <a:p>
            <a:pPr algn="just">
              <a:lnSpc>
                <a:spcPct val="90000"/>
              </a:lnSpc>
              <a:defRPr sz="1600"/>
            </a:pPr>
            <a:r>
              <a:t>Neuropsychological evaluation: mild depression, anxiety</a:t>
            </a:r>
          </a:p>
          <a:p>
            <a:pPr>
              <a:lnSpc>
                <a:spcPct val="90000"/>
              </a:lnSpc>
              <a:defRPr sz="1600"/>
            </a:pPr>
            <a:r>
              <a:t>Management: Cognitive rehabilitation, less demanding job, recreational activities, counselling, neuro- protective drugs, family  counselling &amp; support </a:t>
            </a:r>
          </a:p>
        </p:txBody>
      </p:sp>
    </p:spTree>
    <p:extLst>
      <p:ext uri="{BB962C8B-B14F-4D97-AF65-F5344CB8AC3E}">
        <p14:creationId xmlns:p14="http://schemas.microsoft.com/office/powerpoint/2010/main" val="4267753052"/>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533400" y="331764"/>
            <a:ext cx="6347713" cy="432480"/>
          </a:xfrm>
          <a:prstGeom prst="rect">
            <a:avLst/>
          </a:prstGeom>
        </p:spPr>
        <p:txBody>
          <a:bodyPr>
            <a:normAutofit fontScale="90000"/>
          </a:bodyPr>
          <a:lstStyle>
            <a:lvl1pPr defTabSz="388620">
              <a:defRPr sz="2380" b="1"/>
            </a:lvl1pPr>
          </a:lstStyle>
          <a:p>
            <a:r>
              <a:t>Chronic neurological sequelae of COVID-19</a:t>
            </a:r>
          </a:p>
        </p:txBody>
      </p:sp>
      <p:pic>
        <p:nvPicPr>
          <p:cNvPr id="227" name="Content Placeholder 4" descr="Content Placeholder 4"/>
          <p:cNvPicPr>
            <a:picLocks noChangeAspect="1"/>
          </p:cNvPicPr>
          <p:nvPr/>
        </p:nvPicPr>
        <p:blipFill>
          <a:blip r:embed="rId2"/>
          <a:srcRect l="30763" t="19232" r="31085" b="11918"/>
          <a:stretch>
            <a:fillRect/>
          </a:stretch>
        </p:blipFill>
        <p:spPr>
          <a:xfrm>
            <a:off x="2057400" y="1272911"/>
            <a:ext cx="4095828" cy="5248611"/>
          </a:xfrm>
          <a:prstGeom prst="rect">
            <a:avLst/>
          </a:prstGeom>
          <a:ln w="12700">
            <a:miter lim="400000"/>
          </a:ln>
        </p:spPr>
      </p:pic>
      <p:sp>
        <p:nvSpPr>
          <p:cNvPr id="228" name="TextBox 6"/>
          <p:cNvSpPr txBox="1"/>
          <p:nvPr/>
        </p:nvSpPr>
        <p:spPr>
          <a:xfrm>
            <a:off x="1365238" y="6521522"/>
            <a:ext cx="766667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hangingPunct="0">
              <a:defRPr sz="900">
                <a:solidFill>
                  <a:srgbClr val="212121"/>
                </a:solidFill>
                <a:latin typeface="BlinkMacSystemFont"/>
                <a:ea typeface="BlinkMacSystemFont"/>
                <a:cs typeface="BlinkMacSystemFont"/>
                <a:sym typeface="BlinkMacSystemFont"/>
              </a:defRPr>
            </a:pPr>
            <a:r>
              <a:rPr sz="900" kern="0">
                <a:solidFill>
                  <a:srgbClr val="212121"/>
                </a:solidFill>
                <a:latin typeface="BlinkMacSystemFont"/>
                <a:ea typeface="BlinkMacSystemFont"/>
                <a:cs typeface="BlinkMacSystemFont"/>
                <a:sym typeface="BlinkMacSystemFont"/>
              </a:rPr>
              <a:t>Balcom, Erin F et al. </a:t>
            </a:r>
            <a:r>
              <a:rPr sz="900" i="1" kern="0">
                <a:solidFill>
                  <a:srgbClr val="212121"/>
                </a:solidFill>
                <a:latin typeface="BlinkMacSystemFont"/>
                <a:ea typeface="BlinkMacSystemFont"/>
                <a:cs typeface="BlinkMacSystemFont"/>
                <a:sym typeface="BlinkMacSystemFont"/>
              </a:rPr>
              <a:t>Brain : a journal of neurology</a:t>
            </a:r>
            <a:r>
              <a:rPr sz="900" kern="0">
                <a:solidFill>
                  <a:srgbClr val="212121"/>
                </a:solidFill>
                <a:latin typeface="BlinkMacSystemFont"/>
                <a:ea typeface="BlinkMacSystemFont"/>
                <a:cs typeface="BlinkMacSystemFont"/>
                <a:sym typeface="BlinkMacSystemFont"/>
              </a:rPr>
              <a:t> vol. 144,12 (2021): 3576-3588. </a:t>
            </a:r>
          </a:p>
        </p:txBody>
      </p:sp>
    </p:spTree>
    <p:extLst>
      <p:ext uri="{BB962C8B-B14F-4D97-AF65-F5344CB8AC3E}">
        <p14:creationId xmlns:p14="http://schemas.microsoft.com/office/powerpoint/2010/main" val="800578876"/>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xfrm>
            <a:off x="609599" y="609600"/>
            <a:ext cx="6347713" cy="1320800"/>
          </a:xfrm>
          <a:prstGeom prst="rect">
            <a:avLst/>
          </a:prstGeom>
        </p:spPr>
        <p:txBody>
          <a:bodyPr/>
          <a:lstStyle>
            <a:lvl1pPr>
              <a:defRPr sz="2800" b="1"/>
            </a:lvl1pPr>
          </a:lstStyle>
          <a:p>
            <a:r>
              <a:t>Long Covid:</a:t>
            </a:r>
          </a:p>
        </p:txBody>
      </p:sp>
      <p:sp>
        <p:nvSpPr>
          <p:cNvPr id="231" name="Content Placeholder 2"/>
          <p:cNvSpPr txBox="1">
            <a:spLocks noGrp="1"/>
          </p:cNvSpPr>
          <p:nvPr>
            <p:ph type="body" sz="half" idx="1"/>
          </p:nvPr>
        </p:nvSpPr>
        <p:spPr>
          <a:xfrm>
            <a:off x="616668" y="1752600"/>
            <a:ext cx="6347716" cy="3880773"/>
          </a:xfrm>
          <a:prstGeom prst="rect">
            <a:avLst/>
          </a:prstGeom>
        </p:spPr>
        <p:txBody>
          <a:bodyPr/>
          <a:lstStyle/>
          <a:p>
            <a:pPr>
              <a:lnSpc>
                <a:spcPct val="80000"/>
              </a:lnSpc>
              <a:defRPr sz="1600"/>
            </a:pPr>
            <a:r>
              <a:t>32/f, medical professional, married with 2 kids</a:t>
            </a:r>
          </a:p>
          <a:p>
            <a:pPr>
              <a:lnSpc>
                <a:spcPct val="80000"/>
              </a:lnSpc>
              <a:defRPr sz="1600"/>
            </a:pPr>
            <a:r>
              <a:t>Developed COVID infection in both the 1</a:t>
            </a:r>
            <a:r>
              <a:rPr baseline="30000"/>
              <a:t>st</a:t>
            </a:r>
            <a:r>
              <a:t> &amp; 2</a:t>
            </a:r>
            <a:r>
              <a:rPr baseline="30000"/>
              <a:t>nd</a:t>
            </a:r>
            <a:r>
              <a:t> waves</a:t>
            </a:r>
          </a:p>
          <a:p>
            <a:pPr>
              <a:lnSpc>
                <a:spcPct val="80000"/>
              </a:lnSpc>
              <a:defRPr sz="1600"/>
            </a:pPr>
            <a:r>
              <a:t>Recovered with ward admission and drugs. </a:t>
            </a:r>
          </a:p>
          <a:p>
            <a:pPr>
              <a:lnSpc>
                <a:spcPct val="80000"/>
              </a:lnSpc>
              <a:defRPr sz="1600"/>
            </a:pPr>
            <a:r>
              <a:t>No focal neurological deficit</a:t>
            </a:r>
          </a:p>
          <a:p>
            <a:pPr>
              <a:lnSpc>
                <a:spcPct val="80000"/>
              </a:lnSpc>
              <a:defRPr sz="1600"/>
            </a:pPr>
            <a:r>
              <a:t>Persistent tiredness, easy fatigability, unable to perform her regular domestic chores, difficulty in fulfilling family responsibilities, poor sexual drive</a:t>
            </a:r>
          </a:p>
          <a:p>
            <a:pPr>
              <a:lnSpc>
                <a:spcPct val="80000"/>
              </a:lnSpc>
              <a:defRPr sz="1600"/>
            </a:pPr>
            <a:r>
              <a:t>physical activity sports, games not possible</a:t>
            </a:r>
          </a:p>
          <a:p>
            <a:pPr>
              <a:lnSpc>
                <a:spcPct val="80000"/>
              </a:lnSpc>
              <a:defRPr sz="1600"/>
            </a:pPr>
            <a:r>
              <a:t>Investigations, metabolic /hormonal  workup- WNL</a:t>
            </a:r>
          </a:p>
          <a:p>
            <a:pPr>
              <a:lnSpc>
                <a:spcPct val="80000"/>
              </a:lnSpc>
              <a:defRPr sz="1600"/>
            </a:pPr>
            <a:r>
              <a:t>Fibromyalgia/PTSD/Post viral myalgia/Long Covid</a:t>
            </a:r>
          </a:p>
          <a:p>
            <a:pPr>
              <a:lnSpc>
                <a:spcPct val="80000"/>
              </a:lnSpc>
              <a:defRPr sz="1600"/>
            </a:pPr>
            <a:r>
              <a:t>Treated with multi vitamins, supplements, counselling</a:t>
            </a:r>
          </a:p>
          <a:p>
            <a:pPr>
              <a:lnSpc>
                <a:spcPct val="80000"/>
              </a:lnSpc>
              <a:defRPr sz="1600"/>
            </a:pPr>
            <a:r>
              <a:t>Yoga, meditation, breathing exercises(pranayama)</a:t>
            </a:r>
          </a:p>
        </p:txBody>
      </p:sp>
    </p:spTree>
    <p:extLst>
      <p:ext uri="{BB962C8B-B14F-4D97-AF65-F5344CB8AC3E}">
        <p14:creationId xmlns:p14="http://schemas.microsoft.com/office/powerpoint/2010/main" val="3619864585"/>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xfrm>
            <a:off x="587828" y="214748"/>
            <a:ext cx="6347713" cy="928252"/>
          </a:xfrm>
          <a:prstGeom prst="rect">
            <a:avLst/>
          </a:prstGeom>
        </p:spPr>
        <p:txBody>
          <a:bodyPr/>
          <a:lstStyle/>
          <a:p>
            <a:pPr algn="ctr">
              <a:defRPr sz="2500" b="1"/>
            </a:pPr>
            <a:r>
              <a:t>Neurological Complications </a:t>
            </a:r>
            <a:br/>
            <a:r>
              <a:t> After COVID-19 Vaccination</a:t>
            </a:r>
          </a:p>
        </p:txBody>
      </p:sp>
      <p:pic>
        <p:nvPicPr>
          <p:cNvPr id="234" name="Content Placeholder 4" descr="Content Placeholder 4"/>
          <p:cNvPicPr>
            <a:picLocks noChangeAspect="1"/>
          </p:cNvPicPr>
          <p:nvPr/>
        </p:nvPicPr>
        <p:blipFill>
          <a:blip r:embed="rId2"/>
          <a:srcRect l="30486" t="25725" r="12232" b="18330"/>
          <a:stretch>
            <a:fillRect/>
          </a:stretch>
        </p:blipFill>
        <p:spPr>
          <a:xfrm>
            <a:off x="600925" y="1523999"/>
            <a:ext cx="6592370" cy="4572001"/>
          </a:xfrm>
          <a:prstGeom prst="rect">
            <a:avLst/>
          </a:prstGeom>
          <a:ln w="12700">
            <a:miter lim="400000"/>
          </a:ln>
        </p:spPr>
      </p:pic>
      <p:sp>
        <p:nvSpPr>
          <p:cNvPr id="235" name="TextBox 5"/>
          <p:cNvSpPr txBox="1"/>
          <p:nvPr/>
        </p:nvSpPr>
        <p:spPr>
          <a:xfrm>
            <a:off x="-411481" y="6361584"/>
            <a:ext cx="656653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hangingPunct="0">
              <a:defRPr sz="900">
                <a:solidFill>
                  <a:srgbClr val="212121"/>
                </a:solidFill>
                <a:latin typeface="BlinkMacSystemFont"/>
                <a:ea typeface="BlinkMacSystemFont"/>
                <a:cs typeface="BlinkMacSystemFont"/>
                <a:sym typeface="BlinkMacSystemFont"/>
              </a:defRPr>
            </a:pPr>
            <a:r>
              <a:rPr sz="900" kern="0">
                <a:solidFill>
                  <a:srgbClr val="212121"/>
                </a:solidFill>
                <a:latin typeface="BlinkMacSystemFont"/>
                <a:ea typeface="BlinkMacSystemFont"/>
                <a:cs typeface="BlinkMacSystemFont"/>
                <a:sym typeface="BlinkMacSystemFont"/>
              </a:rPr>
              <a:t>Hosseini, Roya, and Nayere Askari. Et al, </a:t>
            </a:r>
            <a:r>
              <a:rPr sz="900" i="1" kern="0">
                <a:solidFill>
                  <a:srgbClr val="212121"/>
                </a:solidFill>
                <a:latin typeface="BlinkMacSystemFont"/>
                <a:ea typeface="BlinkMacSystemFont"/>
                <a:cs typeface="BlinkMacSystemFont"/>
                <a:sym typeface="BlinkMacSystemFont"/>
              </a:rPr>
              <a:t>European journal of medical research</a:t>
            </a:r>
            <a:r>
              <a:rPr sz="900" kern="0">
                <a:solidFill>
                  <a:srgbClr val="212121"/>
                </a:solidFill>
                <a:latin typeface="BlinkMacSystemFont"/>
                <a:ea typeface="BlinkMacSystemFont"/>
                <a:cs typeface="BlinkMacSystemFont"/>
                <a:sym typeface="BlinkMacSystemFont"/>
              </a:rPr>
              <a:t> vol. 28,1 102. 25 Feb. 2023, </a:t>
            </a:r>
          </a:p>
        </p:txBody>
      </p:sp>
    </p:spTree>
    <p:extLst>
      <p:ext uri="{BB962C8B-B14F-4D97-AF65-F5344CB8AC3E}">
        <p14:creationId xmlns:p14="http://schemas.microsoft.com/office/powerpoint/2010/main" val="1343533044"/>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le 1"/>
          <p:cNvSpPr txBox="1">
            <a:spLocks noGrp="1"/>
          </p:cNvSpPr>
          <p:nvPr>
            <p:ph type="title"/>
          </p:nvPr>
        </p:nvSpPr>
        <p:spPr>
          <a:xfrm>
            <a:off x="152400" y="304800"/>
            <a:ext cx="6347713" cy="533400"/>
          </a:xfrm>
          <a:prstGeom prst="rect">
            <a:avLst/>
          </a:prstGeom>
        </p:spPr>
        <p:txBody>
          <a:bodyPr/>
          <a:lstStyle/>
          <a:p>
            <a:pPr>
              <a:defRPr sz="2500" b="1"/>
            </a:pPr>
            <a:r>
              <a:t>Covid-19 Pandemic: </a:t>
            </a:r>
            <a:r>
              <a:rPr i="1"/>
              <a:t>The Indian Scenario</a:t>
            </a:r>
          </a:p>
        </p:txBody>
      </p:sp>
      <p:sp>
        <p:nvSpPr>
          <p:cNvPr id="238" name="Content Placeholder 2"/>
          <p:cNvSpPr txBox="1">
            <a:spLocks noGrp="1"/>
          </p:cNvSpPr>
          <p:nvPr>
            <p:ph type="body" idx="1"/>
          </p:nvPr>
        </p:nvSpPr>
        <p:spPr>
          <a:xfrm>
            <a:off x="76200" y="1219200"/>
            <a:ext cx="7162800" cy="3880773"/>
          </a:xfrm>
          <a:prstGeom prst="rect">
            <a:avLst/>
          </a:prstGeom>
        </p:spPr>
        <p:txBody>
          <a:bodyPr/>
          <a:lstStyle/>
          <a:p>
            <a:pPr marL="318897" indent="-318897" algn="just" defTabSz="425195">
              <a:spcBef>
                <a:spcPts val="900"/>
              </a:spcBef>
              <a:defRPr sz="1674" b="1"/>
            </a:pPr>
            <a:r>
              <a:t>First wave (March-Sept 2020) </a:t>
            </a:r>
            <a:r>
              <a:rPr b="0"/>
              <a:t>Manageable, lockdowns, minimal disruption of medical supply chains. </a:t>
            </a:r>
          </a:p>
          <a:p>
            <a:pPr marL="318897" indent="-318897" algn="just" defTabSz="425195">
              <a:spcBef>
                <a:spcPts val="900"/>
              </a:spcBef>
              <a:defRPr sz="1674" b="1"/>
            </a:pPr>
            <a:r>
              <a:t>Second wave (March - June 2021)</a:t>
            </a:r>
          </a:p>
          <a:p>
            <a:pPr marL="690943" lvl="1" indent="-265747" algn="just" defTabSz="425195">
              <a:spcBef>
                <a:spcPts val="900"/>
              </a:spcBef>
              <a:defRPr sz="1674"/>
            </a:pPr>
            <a:r>
              <a:t>Tsunami effect – overwhelmed medical infrastructure, acute shortage of beds, essential medicines, and oxygen supply. </a:t>
            </a:r>
            <a:endParaRPr sz="1488"/>
          </a:p>
          <a:p>
            <a:pPr marL="690943" lvl="1" indent="-265747" algn="just" defTabSz="425195">
              <a:spcBef>
                <a:spcPts val="900"/>
              </a:spcBef>
              <a:defRPr sz="1674"/>
            </a:pPr>
            <a:r>
              <a:t>Torrid experience for patients, families, medical fraternity, and government</a:t>
            </a:r>
            <a:endParaRPr sz="1488"/>
          </a:p>
          <a:p>
            <a:pPr marL="690943" lvl="1" indent="-265747" algn="just" defTabSz="425195">
              <a:spcBef>
                <a:spcPts val="900"/>
              </a:spcBef>
              <a:defRPr sz="1674"/>
            </a:pPr>
            <a:r>
              <a:t>Gradual stabilization of the situation</a:t>
            </a:r>
            <a:endParaRPr sz="1488"/>
          </a:p>
          <a:p>
            <a:pPr marL="690943" lvl="1" indent="-265747" algn="just" defTabSz="425195">
              <a:spcBef>
                <a:spcPts val="900"/>
              </a:spcBef>
              <a:defRPr sz="1674"/>
            </a:pPr>
            <a:r>
              <a:t>Arrival of the “white knight” – indigenously manufactured Covaxin and Covishield vaccines</a:t>
            </a:r>
            <a:endParaRPr sz="1488"/>
          </a:p>
          <a:p>
            <a:pPr marL="690943" lvl="1" indent="-265747" algn="just" defTabSz="425195">
              <a:spcBef>
                <a:spcPts val="900"/>
              </a:spcBef>
              <a:defRPr sz="1674"/>
            </a:pPr>
            <a:r>
              <a:t>Leveraging the established network of the Universal Immunization program, vaccination was undertaken on a war footing</a:t>
            </a:r>
          </a:p>
        </p:txBody>
      </p:sp>
    </p:spTree>
    <p:extLst>
      <p:ext uri="{BB962C8B-B14F-4D97-AF65-F5344CB8AC3E}">
        <p14:creationId xmlns:p14="http://schemas.microsoft.com/office/powerpoint/2010/main" val="2007074738"/>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ontent Placeholder 2"/>
          <p:cNvSpPr txBox="1">
            <a:spLocks noGrp="1"/>
          </p:cNvSpPr>
          <p:nvPr>
            <p:ph type="body" idx="1"/>
          </p:nvPr>
        </p:nvSpPr>
        <p:spPr>
          <a:xfrm>
            <a:off x="457200" y="1488613"/>
            <a:ext cx="7315200" cy="3880773"/>
          </a:xfrm>
          <a:prstGeom prst="rect">
            <a:avLst/>
          </a:prstGeom>
        </p:spPr>
        <p:txBody>
          <a:bodyPr/>
          <a:lstStyle/>
          <a:p>
            <a:pPr>
              <a:lnSpc>
                <a:spcPct val="90000"/>
              </a:lnSpc>
              <a:defRPr b="1"/>
            </a:pPr>
            <a:r>
              <a:t>Cowin Web Portal</a:t>
            </a:r>
            <a:r>
              <a:rPr b="0"/>
              <a:t>– Proper monitoring and universal coverage</a:t>
            </a:r>
            <a:endParaRPr sz="1600"/>
          </a:p>
          <a:p>
            <a:pPr>
              <a:lnSpc>
                <a:spcPct val="90000"/>
              </a:lnSpc>
              <a:defRPr b="1"/>
            </a:pPr>
            <a:r>
              <a:t>Enforced guidelines- </a:t>
            </a:r>
            <a:r>
              <a:rPr b="0"/>
              <a:t>Mandatory wearing of face masks, extensive media coverage of preventive measures</a:t>
            </a:r>
            <a:endParaRPr sz="1600"/>
          </a:p>
          <a:p>
            <a:pPr>
              <a:lnSpc>
                <a:spcPct val="90000"/>
              </a:lnSpc>
              <a:defRPr b="1"/>
            </a:pPr>
            <a:r>
              <a:t>Third wave (January-march 2022)</a:t>
            </a:r>
            <a:endParaRPr sz="1600"/>
          </a:p>
          <a:p>
            <a:pPr marL="742950" lvl="1" indent="-285750">
              <a:lnSpc>
                <a:spcPct val="90000"/>
              </a:lnSpc>
            </a:pPr>
            <a:r>
              <a:t>Improved infrastructure, availability of drugs and oxygen</a:t>
            </a:r>
            <a:endParaRPr sz="1400"/>
          </a:p>
          <a:p>
            <a:pPr marL="742950" lvl="1" indent="-285750">
              <a:lnSpc>
                <a:spcPct val="90000"/>
              </a:lnSpc>
            </a:pPr>
            <a:r>
              <a:t>Hybrid immunity amongst majority of the population</a:t>
            </a:r>
            <a:endParaRPr sz="1400"/>
          </a:p>
          <a:p>
            <a:pPr marL="742950" lvl="1" indent="-285750">
              <a:lnSpc>
                <a:spcPct val="90000"/>
              </a:lnSpc>
            </a:pPr>
            <a:r>
              <a:t>Lesser impact, reduced mortality/morbidity </a:t>
            </a:r>
            <a:endParaRPr sz="1400"/>
          </a:p>
          <a:p>
            <a:pPr indent="-285750">
              <a:lnSpc>
                <a:spcPct val="90000"/>
              </a:lnSpc>
              <a:defRPr b="1"/>
            </a:pPr>
            <a:r>
              <a:t>Newer Variants/Mutants of the Covid virus</a:t>
            </a:r>
            <a:r>
              <a:rPr b="0"/>
              <a:t>-</a:t>
            </a:r>
            <a:endParaRPr sz="1600"/>
          </a:p>
          <a:p>
            <a:pPr marL="742950" lvl="1" indent="-285750">
              <a:lnSpc>
                <a:spcPct val="90000"/>
              </a:lnSpc>
            </a:pPr>
            <a:r>
              <a:t>Less virulent/reduced complications and ICU admissions</a:t>
            </a:r>
            <a:endParaRPr sz="1400"/>
          </a:p>
          <a:p>
            <a:pPr marL="742950" lvl="1" indent="-285750">
              <a:lnSpc>
                <a:spcPct val="90000"/>
              </a:lnSpc>
            </a:pPr>
            <a:r>
              <a:t>Human spirit prevails </a:t>
            </a:r>
          </a:p>
        </p:txBody>
      </p:sp>
      <p:sp>
        <p:nvSpPr>
          <p:cNvPr id="241" name="Title 1"/>
          <p:cNvSpPr txBox="1"/>
          <p:nvPr/>
        </p:nvSpPr>
        <p:spPr>
          <a:xfrm>
            <a:off x="502920" y="457200"/>
            <a:ext cx="6256273" cy="53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hangingPunct="0">
              <a:defRPr sz="2400" b="1">
                <a:solidFill>
                  <a:srgbClr val="90C226"/>
                </a:solidFill>
              </a:defRPr>
            </a:pPr>
            <a:r>
              <a:rPr sz="2400" b="1" kern="0">
                <a:solidFill>
                  <a:srgbClr val="90C226"/>
                </a:solidFill>
                <a:latin typeface="Trebuchet MS"/>
                <a:sym typeface="Trebuchet MS"/>
              </a:rPr>
              <a:t>Covid-19 Pandemic: </a:t>
            </a:r>
            <a:r>
              <a:rPr sz="2400" b="1" i="1" kern="0">
                <a:solidFill>
                  <a:srgbClr val="90C226"/>
                </a:solidFill>
                <a:latin typeface="Trebuchet MS"/>
                <a:sym typeface="Trebuchet MS"/>
              </a:rPr>
              <a:t>The Indian Scenario</a:t>
            </a:r>
          </a:p>
        </p:txBody>
      </p:sp>
    </p:spTree>
    <p:extLst>
      <p:ext uri="{BB962C8B-B14F-4D97-AF65-F5344CB8AC3E}">
        <p14:creationId xmlns:p14="http://schemas.microsoft.com/office/powerpoint/2010/main" val="2205295991"/>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609599" y="609600"/>
            <a:ext cx="6347713" cy="1320800"/>
          </a:xfrm>
          <a:prstGeom prst="rect">
            <a:avLst/>
          </a:prstGeom>
        </p:spPr>
        <p:txBody>
          <a:bodyPr/>
          <a:lstStyle/>
          <a:p>
            <a:pPr algn="ctr">
              <a:defRPr sz="2800" b="1"/>
            </a:pPr>
            <a:r>
              <a:t>Closing Thoughts</a:t>
            </a:r>
            <a:br/>
            <a:endParaRPr/>
          </a:p>
        </p:txBody>
      </p:sp>
      <p:sp>
        <p:nvSpPr>
          <p:cNvPr id="244" name="Content Placeholder 2"/>
          <p:cNvSpPr txBox="1">
            <a:spLocks noGrp="1"/>
          </p:cNvSpPr>
          <p:nvPr>
            <p:ph type="body" idx="1"/>
          </p:nvPr>
        </p:nvSpPr>
        <p:spPr>
          <a:xfrm>
            <a:off x="457200" y="1676400"/>
            <a:ext cx="7315200" cy="4572000"/>
          </a:xfrm>
          <a:prstGeom prst="rect">
            <a:avLst/>
          </a:prstGeom>
        </p:spPr>
        <p:txBody>
          <a:bodyPr/>
          <a:lstStyle/>
          <a:p>
            <a:pPr>
              <a:defRPr sz="2000"/>
            </a:pPr>
            <a:r>
              <a:t>Ongoing infection </a:t>
            </a:r>
            <a:r>
              <a:rPr>
                <a:latin typeface="Wingdings"/>
                <a:ea typeface="Wingdings"/>
                <a:cs typeface="Wingdings"/>
                <a:sym typeface="Wingdings"/>
              </a:rPr>
              <a:t> </a:t>
            </a:r>
            <a:r>
              <a:t>multiple mutants/variants</a:t>
            </a:r>
          </a:p>
          <a:p>
            <a:pPr>
              <a:defRPr sz="2000"/>
            </a:pPr>
            <a:r>
              <a:t>Constantly changing symptoms/clinical signs</a:t>
            </a:r>
          </a:p>
          <a:p>
            <a:pPr>
              <a:defRPr sz="2000"/>
            </a:pPr>
            <a:r>
              <a:t>Pandemic </a:t>
            </a:r>
            <a:r>
              <a:rPr>
                <a:latin typeface="Wingdings"/>
                <a:ea typeface="Wingdings"/>
                <a:cs typeface="Wingdings"/>
                <a:sym typeface="Wingdings"/>
              </a:rPr>
              <a:t></a:t>
            </a:r>
            <a:r>
              <a:t>epidemic </a:t>
            </a:r>
            <a:r>
              <a:rPr>
                <a:latin typeface="Wingdings"/>
                <a:ea typeface="Wingdings"/>
                <a:cs typeface="Wingdings"/>
                <a:sym typeface="Wingdings"/>
              </a:rPr>
              <a:t> </a:t>
            </a:r>
            <a:r>
              <a:t>endemic</a:t>
            </a:r>
          </a:p>
          <a:p>
            <a:pPr>
              <a:defRPr sz="2000"/>
            </a:pPr>
            <a:r>
              <a:t>Last word not yet written</a:t>
            </a:r>
          </a:p>
          <a:p>
            <a:pPr>
              <a:defRPr sz="2000"/>
            </a:pPr>
            <a:r>
              <a:t>Huge burden on the health infrastructure, economic hardships </a:t>
            </a:r>
          </a:p>
          <a:p>
            <a:pPr>
              <a:defRPr sz="2000"/>
            </a:pPr>
            <a:r>
              <a:t>Disruption of the delicate family/social fabric </a:t>
            </a:r>
          </a:p>
          <a:p>
            <a:pPr>
              <a:defRPr sz="2000"/>
            </a:pPr>
            <a:r>
              <a:t>Continuous learning process for the entire medical fraternity.</a:t>
            </a:r>
          </a:p>
        </p:txBody>
      </p:sp>
    </p:spTree>
    <p:extLst>
      <p:ext uri="{BB962C8B-B14F-4D97-AF65-F5344CB8AC3E}">
        <p14:creationId xmlns:p14="http://schemas.microsoft.com/office/powerpoint/2010/main" val="2687925216"/>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xfrm>
            <a:off x="609599" y="609600"/>
            <a:ext cx="6347713" cy="1320800"/>
          </a:xfrm>
          <a:prstGeom prst="rect">
            <a:avLst/>
          </a:prstGeom>
        </p:spPr>
        <p:txBody>
          <a:bodyPr/>
          <a:lstStyle/>
          <a:p>
            <a:endParaRPr/>
          </a:p>
        </p:txBody>
      </p:sp>
      <p:pic>
        <p:nvPicPr>
          <p:cNvPr id="247" name="Content Placeholder 3" descr="Content Placeholder 3"/>
          <p:cNvPicPr>
            <a:picLocks noChangeAspect="1"/>
          </p:cNvPicPr>
          <p:nvPr/>
        </p:nvPicPr>
        <p:blipFill>
          <a:blip r:embed="rId2"/>
          <a:stretch>
            <a:fillRect/>
          </a:stretch>
        </p:blipFill>
        <p:spPr>
          <a:xfrm>
            <a:off x="0" y="0"/>
            <a:ext cx="9144000" cy="6858000"/>
          </a:xfrm>
          <a:prstGeom prst="rect">
            <a:avLst/>
          </a:prstGeom>
          <a:ln w="12700">
            <a:miter lim="400000"/>
          </a:ln>
          <a:effectLst>
            <a:outerShdw blurRad="292100" dist="139700" dir="2700000" rotWithShape="0">
              <a:srgbClr val="333333">
                <a:alpha val="64999"/>
              </a:srgbClr>
            </a:outerShdw>
          </a:effectLst>
        </p:spPr>
      </p:pic>
      <p:sp>
        <p:nvSpPr>
          <p:cNvPr id="248" name="Rectangle 4"/>
          <p:cNvSpPr txBox="1"/>
          <p:nvPr/>
        </p:nvSpPr>
        <p:spPr>
          <a:xfrm>
            <a:off x="2446065" y="2967334"/>
            <a:ext cx="3794726" cy="790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5400" b="1">
                <a:ln w="17780" cap="flat">
                  <a:solidFill>
                    <a:srgbClr val="FFFFFF"/>
                  </a:solidFill>
                  <a:prstDash val="solid"/>
                  <a:miter lim="800000"/>
                </a:ln>
                <a:gradFill flip="none" rotWithShape="1">
                  <a:gsLst>
                    <a:gs pos="0">
                      <a:srgbClr val="515151"/>
                    </a:gs>
                    <a:gs pos="49000">
                      <a:srgbClr val="595959"/>
                    </a:gs>
                    <a:gs pos="50000">
                      <a:srgbClr val="000000"/>
                    </a:gs>
                    <a:gs pos="95000">
                      <a:srgbClr val="000000"/>
                    </a:gs>
                    <a:gs pos="100000">
                      <a:srgbClr val="000000"/>
                    </a:gs>
                  </a:gsLst>
                  <a:lin ang="5400000" scaled="0"/>
                </a:gradFill>
                <a:effectLst>
                  <a:outerShdw blurRad="50800" rotWithShape="0">
                    <a:srgbClr val="000000"/>
                  </a:outerShdw>
                </a:effectLst>
                <a:latin typeface="+mn-lt"/>
                <a:ea typeface="+mn-ea"/>
                <a:cs typeface="+mn-cs"/>
                <a:sym typeface="Calibri"/>
              </a:defRPr>
            </a:lvl1pPr>
          </a:lstStyle>
          <a:p>
            <a:pPr hangingPunct="0"/>
            <a:r>
              <a:rPr kern="0"/>
              <a:t>THANK YOU</a:t>
            </a:r>
          </a:p>
        </p:txBody>
      </p:sp>
      <p:sp>
        <p:nvSpPr>
          <p:cNvPr id="249" name="Rectangle 6"/>
          <p:cNvSpPr/>
          <p:nvPr/>
        </p:nvSpPr>
        <p:spPr>
          <a:xfrm>
            <a:off x="7696200" y="6407603"/>
            <a:ext cx="1285875" cy="428626"/>
          </a:xfrm>
          <a:prstGeom prst="rect">
            <a:avLst/>
          </a:prstGeom>
          <a:solidFill>
            <a:srgbClr val="EAE8DC"/>
          </a:solidFill>
          <a:ln w="19050" cap="rnd">
            <a:solidFill>
              <a:srgbClr val="EAE8DC"/>
            </a:solidFill>
          </a:ln>
        </p:spPr>
        <p:txBody>
          <a:bodyPr lIns="45719" rIns="45719" anchor="ctr"/>
          <a:lstStyle/>
          <a:p>
            <a:pPr algn="ctr" hangingPunct="0">
              <a:defRPr>
                <a:solidFill>
                  <a:srgbClr val="FFFFFF"/>
                </a:solidFill>
              </a:defRPr>
            </a:pPr>
            <a:endParaRPr kern="0">
              <a:solidFill>
                <a:srgbClr val="FFFFFF"/>
              </a:solidFill>
              <a:latin typeface="Trebuchet MS"/>
              <a:sym typeface="Trebuchet MS"/>
            </a:endParaRPr>
          </a:p>
        </p:txBody>
      </p:sp>
    </p:spTree>
    <p:extLst>
      <p:ext uri="{BB962C8B-B14F-4D97-AF65-F5344CB8AC3E}">
        <p14:creationId xmlns:p14="http://schemas.microsoft.com/office/powerpoint/2010/main" val="85181923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7FBF3-5D0D-4676-9A93-2639B18270D9}"/>
              </a:ext>
            </a:extLst>
          </p:cNvPr>
          <p:cNvSpPr>
            <a:spLocks noGrp="1"/>
          </p:cNvSpPr>
          <p:nvPr>
            <p:ph type="ctrTitle"/>
          </p:nvPr>
        </p:nvSpPr>
        <p:spPr>
          <a:xfrm>
            <a:off x="133555" y="1499296"/>
            <a:ext cx="9090212" cy="2602109"/>
          </a:xfrm>
        </p:spPr>
        <p:txBody>
          <a:bodyPr>
            <a:normAutofit fontScale="90000"/>
          </a:bodyPr>
          <a:lstStyle/>
          <a:p>
            <a:pPr algn="ct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the covid-19 pandemic and mental health among  </a:t>
            </a:r>
            <a:r>
              <a:rPr lang="en-US" dirty="0" err="1"/>
              <a:t>boston’s</a:t>
            </a:r>
            <a:r>
              <a:rPr lang="en-US" dirty="0"/>
              <a:t> residents</a:t>
            </a:r>
            <a:br>
              <a:rPr lang="en-US" dirty="0"/>
            </a:br>
            <a:r>
              <a:rPr lang="en-US" dirty="0"/>
              <a:t> </a:t>
            </a:r>
            <a:br>
              <a:rPr lang="en-US" dirty="0"/>
            </a:br>
            <a:endParaRPr lang="en-US" dirty="0"/>
          </a:p>
        </p:txBody>
      </p:sp>
      <p:sp>
        <p:nvSpPr>
          <p:cNvPr id="3" name="Subtitle 2">
            <a:extLst>
              <a:ext uri="{FF2B5EF4-FFF2-40B4-BE49-F238E27FC236}">
                <a16:creationId xmlns:a16="http://schemas.microsoft.com/office/drawing/2014/main" xmlns="" id="{CC63DB47-10A3-4141-B965-2180F74C57BA}"/>
              </a:ext>
            </a:extLst>
          </p:cNvPr>
          <p:cNvSpPr>
            <a:spLocks noGrp="1"/>
          </p:cNvSpPr>
          <p:nvPr>
            <p:ph type="subTitle" idx="1"/>
          </p:nvPr>
        </p:nvSpPr>
        <p:spPr>
          <a:xfrm>
            <a:off x="1439759" y="2907507"/>
            <a:ext cx="6477804" cy="869662"/>
          </a:xfrm>
        </p:spPr>
        <p:txBody>
          <a:bodyPr>
            <a:normAutofit fontScale="25000" lnSpcReduction="20000"/>
          </a:bodyPr>
          <a:lstStyle/>
          <a:p>
            <a:pPr algn="ctr"/>
            <a:endParaRPr lang="en-US" dirty="0"/>
          </a:p>
          <a:p>
            <a:pPr algn="ctr"/>
            <a:r>
              <a:rPr lang="en-US" sz="6000" dirty="0">
                <a:solidFill>
                  <a:schemeClr val="tx2"/>
                </a:solidFill>
                <a:latin typeface="Bodoni MT Black" panose="02070A03080606020203" pitchFamily="18" charset="0"/>
              </a:rPr>
              <a:t>Russell k. Schutt, </a:t>
            </a:r>
            <a:r>
              <a:rPr lang="en-US" sz="6000" dirty="0" err="1">
                <a:solidFill>
                  <a:schemeClr val="tx2"/>
                </a:solidFill>
                <a:latin typeface="Bodoni MT Black" panose="02070A03080606020203" pitchFamily="18" charset="0"/>
              </a:rPr>
              <a:t>Phd</a:t>
            </a:r>
            <a:r>
              <a:rPr lang="en-US" sz="3750" dirty="0">
                <a:solidFill>
                  <a:schemeClr val="tx2"/>
                </a:solidFill>
                <a:latin typeface="Bodoni MT Black" panose="02070A03080606020203" pitchFamily="18" charset="0"/>
              </a:rPr>
              <a:t/>
            </a:r>
            <a:br>
              <a:rPr lang="en-US" sz="3750" dirty="0">
                <a:solidFill>
                  <a:schemeClr val="tx2"/>
                </a:solidFill>
                <a:latin typeface="Bodoni MT Black" panose="02070A03080606020203" pitchFamily="18" charset="0"/>
              </a:rPr>
            </a:br>
            <a:r>
              <a:rPr lang="en-US" sz="3750" dirty="0" err="1">
                <a:solidFill>
                  <a:schemeClr val="tx2"/>
                </a:solidFill>
                <a:latin typeface="Bodoni MT Black" panose="02070A03080606020203" pitchFamily="18" charset="0"/>
              </a:rPr>
              <a:t>beth</a:t>
            </a:r>
            <a:r>
              <a:rPr lang="en-US" sz="3750" dirty="0">
                <a:solidFill>
                  <a:schemeClr val="tx2"/>
                </a:solidFill>
                <a:latin typeface="Bodoni MT Black" panose="02070A03080606020203" pitchFamily="18" charset="0"/>
              </a:rPr>
              <a:t> </a:t>
            </a:r>
            <a:r>
              <a:rPr lang="en-US" sz="3750" dirty="0" err="1">
                <a:solidFill>
                  <a:schemeClr val="tx2"/>
                </a:solidFill>
                <a:latin typeface="Bodoni MT Black" panose="02070A03080606020203" pitchFamily="18" charset="0"/>
              </a:rPr>
              <a:t>israel</a:t>
            </a:r>
            <a:r>
              <a:rPr lang="en-US" sz="3750" dirty="0">
                <a:solidFill>
                  <a:schemeClr val="tx2"/>
                </a:solidFill>
                <a:latin typeface="Bodoni MT Black" panose="02070A03080606020203" pitchFamily="18" charset="0"/>
              </a:rPr>
              <a:t> deaconess medical center, Harvard medical school</a:t>
            </a:r>
          </a:p>
          <a:p>
            <a:pPr algn="ctr"/>
            <a:r>
              <a:rPr lang="en-US" sz="3750" dirty="0">
                <a:solidFill>
                  <a:schemeClr val="tx2"/>
                </a:solidFill>
                <a:latin typeface="Bodoni MT Black" panose="02070A03080606020203" pitchFamily="18" charset="0"/>
              </a:rPr>
              <a:t> university of Massachusetts </a:t>
            </a:r>
            <a:r>
              <a:rPr lang="en-US" sz="3750" dirty="0" err="1">
                <a:solidFill>
                  <a:schemeClr val="tx2"/>
                </a:solidFill>
                <a:latin typeface="Bodoni MT Black" panose="02070A03080606020203" pitchFamily="18" charset="0"/>
              </a:rPr>
              <a:t>boston</a:t>
            </a:r>
            <a:endParaRPr lang="en-US" sz="3750" dirty="0">
              <a:solidFill>
                <a:schemeClr val="tx2"/>
              </a:solidFill>
              <a:latin typeface="Bodoni MT Black" panose="02070A03080606020203" pitchFamily="18" charset="0"/>
            </a:endParaRPr>
          </a:p>
        </p:txBody>
      </p:sp>
      <p:pic>
        <p:nvPicPr>
          <p:cNvPr id="9" name="Picture 8">
            <a:extLst>
              <a:ext uri="{FF2B5EF4-FFF2-40B4-BE49-F238E27FC236}">
                <a16:creationId xmlns:a16="http://schemas.microsoft.com/office/drawing/2014/main" xmlns="" id="{2F9B4039-60FB-4059-80D5-256F4A357E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15000" y="4180879"/>
            <a:ext cx="2928938" cy="962501"/>
          </a:xfrm>
          <a:prstGeom prst="rect">
            <a:avLst/>
          </a:prstGeom>
        </p:spPr>
      </p:pic>
      <p:pic>
        <p:nvPicPr>
          <p:cNvPr id="10" name="Picture 9" descr="Partners | Harvard Street">
            <a:extLst>
              <a:ext uri="{FF2B5EF4-FFF2-40B4-BE49-F238E27FC236}">
                <a16:creationId xmlns:a16="http://schemas.microsoft.com/office/drawing/2014/main" xmlns="" id="{5FEB0D4C-3E92-412E-8D33-A1593E2EB00F}"/>
              </a:ext>
            </a:extLst>
          </p:cNvPr>
          <p:cNvPicPr/>
          <p:nvPr/>
        </p:nvPicPr>
        <p:blipFill rotWithShape="1">
          <a:blip r:embed="rId3">
            <a:extLst>
              <a:ext uri="{28A0092B-C50C-407E-A947-70E740481C1C}">
                <a14:useLocalDpi xmlns:a14="http://schemas.microsoft.com/office/drawing/2010/main" val="0"/>
              </a:ext>
            </a:extLst>
          </a:blip>
          <a:srcRect l="11060" t="9014" r="7834" b="8583"/>
          <a:stretch/>
        </p:blipFill>
        <p:spPr bwMode="auto">
          <a:xfrm>
            <a:off x="3943350" y="4101405"/>
            <a:ext cx="1257300" cy="1371600"/>
          </a:xfrm>
          <a:prstGeom prst="rect">
            <a:avLst/>
          </a:prstGeom>
          <a:noFill/>
        </p:spPr>
      </p:pic>
      <p:pic>
        <p:nvPicPr>
          <p:cNvPr id="8" name="Picture 7" descr="A close up of a logo&#10;&#10;Description automatically generated">
            <a:extLst>
              <a:ext uri="{FF2B5EF4-FFF2-40B4-BE49-F238E27FC236}">
                <a16:creationId xmlns:a16="http://schemas.microsoft.com/office/drawing/2014/main" xmlns="" id="{D1AC0C63-BC4C-49F9-A015-1970783A08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57250" y="4180878"/>
            <a:ext cx="1885950" cy="942975"/>
          </a:xfrm>
          <a:prstGeom prst="rect">
            <a:avLst/>
          </a:prstGeom>
          <a:ln>
            <a:solidFill>
              <a:schemeClr val="tx1"/>
            </a:solidFill>
          </a:ln>
        </p:spPr>
      </p:pic>
    </p:spTree>
    <p:extLst>
      <p:ext uri="{BB962C8B-B14F-4D97-AF65-F5344CB8AC3E}">
        <p14:creationId xmlns:p14="http://schemas.microsoft.com/office/powerpoint/2010/main" val="3345648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EE5C0-78FF-AE95-7079-E48506016E39}"/>
              </a:ext>
            </a:extLst>
          </p:cNvPr>
          <p:cNvSpPr>
            <a:spLocks noGrp="1"/>
          </p:cNvSpPr>
          <p:nvPr>
            <p:ph type="title"/>
          </p:nvPr>
        </p:nvSpPr>
        <p:spPr>
          <a:xfrm>
            <a:off x="1087794" y="1106182"/>
            <a:ext cx="7033928" cy="529337"/>
          </a:xfrm>
        </p:spPr>
        <p:txBody>
          <a:bodyPr/>
          <a:lstStyle/>
          <a:p>
            <a:pPr algn="ctr"/>
            <a:r>
              <a:rPr lang="en-US" dirty="0"/>
              <a:t>Main points</a:t>
            </a:r>
          </a:p>
        </p:txBody>
      </p:sp>
      <p:sp>
        <p:nvSpPr>
          <p:cNvPr id="3" name="Content Placeholder 2">
            <a:extLst>
              <a:ext uri="{FF2B5EF4-FFF2-40B4-BE49-F238E27FC236}">
                <a16:creationId xmlns:a16="http://schemas.microsoft.com/office/drawing/2014/main" xmlns="" id="{E0869541-BBB3-92C1-8566-74482310B55B}"/>
              </a:ext>
            </a:extLst>
          </p:cNvPr>
          <p:cNvSpPr>
            <a:spLocks noGrp="1"/>
          </p:cNvSpPr>
          <p:nvPr>
            <p:ph idx="1"/>
          </p:nvPr>
        </p:nvSpPr>
        <p:spPr>
          <a:xfrm>
            <a:off x="833623" y="1558462"/>
            <a:ext cx="7634852" cy="4083977"/>
          </a:xfrm>
        </p:spPr>
        <p:txBody>
          <a:bodyPr>
            <a:normAutofit fontScale="62500" lnSpcReduction="20000"/>
          </a:bodyPr>
          <a:lstStyle/>
          <a:p>
            <a:pPr marL="0" indent="0">
              <a:buNone/>
            </a:pPr>
            <a:r>
              <a:rPr lang="en-US" sz="2475" dirty="0">
                <a:latin typeface="Times New Roman" panose="02020603050405020304" pitchFamily="18" charset="0"/>
                <a:ea typeface="Calibri" panose="020F0502020204030204" pitchFamily="34" charset="0"/>
              </a:rPr>
              <a:t>The onset of the COVID-19 </a:t>
            </a:r>
            <a:r>
              <a:rPr lang="en-US" sz="2475" dirty="0">
                <a:solidFill>
                  <a:srgbClr val="FFFF00"/>
                </a:solidFill>
                <a:latin typeface="Times New Roman" panose="02020603050405020304" pitchFamily="18" charset="0"/>
                <a:ea typeface="Calibri" panose="020F0502020204030204" pitchFamily="34" charset="0"/>
              </a:rPr>
              <a:t>pandemic decreased both economic well-being and mental health</a:t>
            </a:r>
            <a:r>
              <a:rPr lang="en-US" sz="2475" dirty="0">
                <a:latin typeface="Times New Roman" panose="02020603050405020304" pitchFamily="18" charset="0"/>
                <a:ea typeface="Calibri" panose="020F0502020204030204" pitchFamily="34" charset="0"/>
              </a:rPr>
              <a:t>.  Using a survey of </a:t>
            </a:r>
            <a:r>
              <a:rPr lang="en-US" sz="2475" i="1" dirty="0">
                <a:latin typeface="Times New Roman" panose="02020603050405020304" pitchFamily="18" charset="0"/>
                <a:ea typeface="Calibri" panose="020F0502020204030204" pitchFamily="34" charset="0"/>
              </a:rPr>
              <a:t>a diverse representative sample of Boston residents in the first months of the pandemic</a:t>
            </a:r>
            <a:r>
              <a:rPr lang="en-US" sz="2475" dirty="0">
                <a:latin typeface="Times New Roman" panose="02020603050405020304" pitchFamily="18" charset="0"/>
                <a:ea typeface="Calibri" panose="020F0502020204030204" pitchFamily="34" charset="0"/>
              </a:rPr>
              <a:t>, we identify sources of vulnerability and resilience for mental health.</a:t>
            </a:r>
          </a:p>
          <a:p>
            <a:pPr marL="0" indent="0">
              <a:buNone/>
            </a:pPr>
            <a:r>
              <a:rPr lang="en-US" sz="2475" dirty="0">
                <a:latin typeface="Times New Roman" panose="02020603050405020304" pitchFamily="18" charset="0"/>
                <a:ea typeface="Calibri" panose="020F0502020204030204" pitchFamily="34" charset="0"/>
              </a:rPr>
              <a:t> Although </a:t>
            </a:r>
            <a:r>
              <a:rPr lang="en-US" sz="2475" dirty="0">
                <a:solidFill>
                  <a:srgbClr val="FFFF00"/>
                </a:solidFill>
                <a:latin typeface="Times New Roman" panose="02020603050405020304" pitchFamily="18" charset="0"/>
                <a:ea typeface="Calibri" panose="020F0502020204030204" pitchFamily="34" charset="0"/>
              </a:rPr>
              <a:t>persons of color </a:t>
            </a:r>
            <a:r>
              <a:rPr lang="en-US" sz="2475" dirty="0">
                <a:latin typeface="Times New Roman" panose="02020603050405020304" pitchFamily="18" charset="0"/>
                <a:ea typeface="Calibri" panose="020F0502020204030204" pitchFamily="34" charset="0"/>
              </a:rPr>
              <a:t>reported more adverse economic impact, they also reported </a:t>
            </a:r>
            <a:r>
              <a:rPr lang="en-US" sz="2475" dirty="0">
                <a:solidFill>
                  <a:srgbClr val="FFFF00"/>
                </a:solidFill>
                <a:latin typeface="Times New Roman" panose="02020603050405020304" pitchFamily="18" charset="0"/>
                <a:ea typeface="Calibri" panose="020F0502020204030204" pitchFamily="34" charset="0"/>
              </a:rPr>
              <a:t>less decline in mental health</a:t>
            </a:r>
            <a:r>
              <a:rPr lang="en-US" sz="2475" dirty="0">
                <a:latin typeface="Times New Roman" panose="02020603050405020304" pitchFamily="18" charset="0"/>
                <a:ea typeface="Calibri" panose="020F0502020204030204" pitchFamily="34" charset="0"/>
              </a:rPr>
              <a:t> than white residents. </a:t>
            </a:r>
          </a:p>
          <a:p>
            <a:pPr marL="0" indent="0">
              <a:buNone/>
            </a:pPr>
            <a:r>
              <a:rPr lang="en-US" sz="2475" dirty="0">
                <a:solidFill>
                  <a:srgbClr val="FFFF00"/>
                </a:solidFill>
                <a:latin typeface="Times New Roman" panose="02020603050405020304" pitchFamily="18" charset="0"/>
                <a:ea typeface="Calibri" panose="020F0502020204030204" pitchFamily="34" charset="0"/>
              </a:rPr>
              <a:t>Women, younger and more educated persons </a:t>
            </a:r>
            <a:r>
              <a:rPr lang="en-US" sz="2475" dirty="0">
                <a:latin typeface="Times New Roman" panose="02020603050405020304" pitchFamily="18" charset="0"/>
                <a:ea typeface="Calibri" panose="020F0502020204030204" pitchFamily="34" charset="0"/>
              </a:rPr>
              <a:t>reported more adverse mental health impact. </a:t>
            </a:r>
          </a:p>
          <a:p>
            <a:pPr marL="0" indent="0">
              <a:buNone/>
            </a:pPr>
            <a:r>
              <a:rPr lang="en-US" sz="2700" dirty="0">
                <a:solidFill>
                  <a:srgbClr val="FFFF00"/>
                </a:solidFill>
                <a:latin typeface="Times New Roman" panose="02020603050405020304" pitchFamily="18" charset="0"/>
                <a:ea typeface="Calibri" panose="020F0502020204030204" pitchFamily="34" charset="0"/>
              </a:rPr>
              <a:t>Loneliness</a:t>
            </a:r>
            <a:r>
              <a:rPr lang="en-US" sz="2700" dirty="0">
                <a:latin typeface="Times New Roman" panose="02020603050405020304" pitchFamily="18" charset="0"/>
                <a:ea typeface="Calibri" panose="020F0502020204030204" pitchFamily="34" charset="0"/>
              </a:rPr>
              <a:t> </a:t>
            </a:r>
            <a:r>
              <a:rPr lang="en-US" sz="2475" dirty="0">
                <a:latin typeface="Times New Roman" panose="02020603050405020304" pitchFamily="18" charset="0"/>
                <a:ea typeface="Calibri" panose="020F0502020204030204" pitchFamily="34" charset="0"/>
              </a:rPr>
              <a:t>was associated with greater decline in mental health, as was more online activity—except when it involved friends and family or a religious community. </a:t>
            </a:r>
          </a:p>
          <a:p>
            <a:pPr marL="0" indent="0">
              <a:buNone/>
            </a:pPr>
            <a:r>
              <a:rPr lang="en-US" sz="2475" dirty="0">
                <a:latin typeface="Times New Roman" panose="02020603050405020304" pitchFamily="18" charset="0"/>
                <a:ea typeface="Calibri" panose="020F0502020204030204" pitchFamily="34" charset="0"/>
              </a:rPr>
              <a:t>We relate these patterns to the “black-white mental health paradox” and the “Latino health paradox” and we emphasize the importance of the quality as well as the quantity of social connection. </a:t>
            </a:r>
          </a:p>
          <a:p>
            <a:pPr marL="0" indent="0">
              <a:buNone/>
            </a:pPr>
            <a:r>
              <a:rPr lang="en-US" sz="2475" dirty="0">
                <a:latin typeface="Times New Roman" panose="02020603050405020304" pitchFamily="18" charset="0"/>
                <a:ea typeface="Calibri" panose="020F0502020204030204" pitchFamily="34" charset="0"/>
              </a:rPr>
              <a:t>We suggest implications for lessening adverse mental health effects of future pandemics.</a:t>
            </a:r>
          </a:p>
          <a:p>
            <a:pPr marL="0" indent="0">
              <a:buNone/>
            </a:pPr>
            <a:endParaRPr lang="en-US" dirty="0"/>
          </a:p>
        </p:txBody>
      </p:sp>
    </p:spTree>
    <p:extLst>
      <p:ext uri="{BB962C8B-B14F-4D97-AF65-F5344CB8AC3E}">
        <p14:creationId xmlns:p14="http://schemas.microsoft.com/office/powerpoint/2010/main" val="240587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68A4E-13A3-46EF-A041-1F029ED8304C}"/>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xmlns="" id="{79D51A68-44BC-413D-8F88-798058DA3E40}"/>
              </a:ext>
            </a:extLst>
          </p:cNvPr>
          <p:cNvSpPr>
            <a:spLocks noGrp="1"/>
          </p:cNvSpPr>
          <p:nvPr>
            <p:ph idx="1"/>
          </p:nvPr>
        </p:nvSpPr>
        <p:spPr/>
        <p:txBody>
          <a:bodyPr/>
          <a:lstStyle/>
          <a:p>
            <a:r>
              <a:rPr lang="en-US" dirty="0">
                <a:latin typeface="Abadi" panose="020B0604020104020204" pitchFamily="34" charset="0"/>
              </a:rPr>
              <a:t>Population</a:t>
            </a:r>
          </a:p>
          <a:p>
            <a:pPr lvl="1"/>
            <a:r>
              <a:rPr lang="en-US" dirty="0">
                <a:latin typeface="Abadi" panose="020B0604020104020204" pitchFamily="34" charset="0"/>
              </a:rPr>
              <a:t>Boston, 25 neighborhoods, summer 2020</a:t>
            </a:r>
          </a:p>
          <a:p>
            <a:r>
              <a:rPr lang="en-US" dirty="0">
                <a:latin typeface="Abadi" panose="020B0604020104020204" pitchFamily="34" charset="0"/>
              </a:rPr>
              <a:t>Sample</a:t>
            </a:r>
          </a:p>
          <a:p>
            <a:pPr lvl="1"/>
            <a:r>
              <a:rPr lang="en-US" dirty="0">
                <a:latin typeface="Abadi" panose="020B0604020104020204" pitchFamily="34" charset="0"/>
              </a:rPr>
              <a:t>Random, address-based (N=1370)</a:t>
            </a:r>
          </a:p>
          <a:p>
            <a:pPr lvl="1"/>
            <a:r>
              <a:rPr lang="en-US" dirty="0">
                <a:latin typeface="Abadi" panose="020B0604020104020204" pitchFamily="34" charset="0"/>
              </a:rPr>
              <a:t>27% response rate</a:t>
            </a:r>
          </a:p>
          <a:p>
            <a:pPr lvl="1"/>
            <a:r>
              <a:rPr lang="en-US" dirty="0">
                <a:latin typeface="Abadi" panose="020B0604020104020204" pitchFamily="34" charset="0"/>
              </a:rPr>
              <a:t>256 from online panel (total N=1626)</a:t>
            </a:r>
          </a:p>
          <a:p>
            <a:pPr lvl="1"/>
            <a:r>
              <a:rPr lang="en-US" dirty="0">
                <a:latin typeface="Abadi" panose="020B0604020104020204" pitchFamily="34" charset="0"/>
              </a:rPr>
              <a:t>2 phases (2</a:t>
            </a:r>
            <a:r>
              <a:rPr lang="en-US" baseline="30000" dirty="0">
                <a:latin typeface="Abadi" panose="020B0604020104020204" pitchFamily="34" charset="0"/>
              </a:rPr>
              <a:t>nd</a:t>
            </a:r>
            <a:r>
              <a:rPr lang="en-US" dirty="0">
                <a:latin typeface="Abadi" panose="020B0604020104020204" pitchFamily="34" charset="0"/>
              </a:rPr>
              <a:t> online only) (N=932)</a:t>
            </a:r>
          </a:p>
          <a:p>
            <a:pPr lvl="1"/>
            <a:r>
              <a:rPr lang="en-US" dirty="0">
                <a:latin typeface="Abadi" panose="020B0604020104020204" pitchFamily="34" charset="0"/>
              </a:rPr>
              <a:t>Weighting by age, gender, education, race:  ACS</a:t>
            </a:r>
          </a:p>
          <a:p>
            <a:pPr lvl="1"/>
            <a:endParaRPr lang="en-US" dirty="0"/>
          </a:p>
          <a:p>
            <a:pPr lvl="1"/>
            <a:endParaRPr lang="en-US" dirty="0"/>
          </a:p>
        </p:txBody>
      </p:sp>
    </p:spTree>
    <p:extLst>
      <p:ext uri="{BB962C8B-B14F-4D97-AF65-F5344CB8AC3E}">
        <p14:creationId xmlns:p14="http://schemas.microsoft.com/office/powerpoint/2010/main" val="3075921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68A4E-13A3-46EF-A041-1F029ED8304C}"/>
              </a:ext>
            </a:extLst>
          </p:cNvPr>
          <p:cNvSpPr>
            <a:spLocks noGrp="1"/>
          </p:cNvSpPr>
          <p:nvPr>
            <p:ph type="title"/>
          </p:nvPr>
        </p:nvSpPr>
        <p:spPr>
          <a:xfrm>
            <a:off x="1087795" y="1117740"/>
            <a:ext cx="6968411" cy="786926"/>
          </a:xfrm>
        </p:spPr>
        <p:txBody>
          <a:bodyPr/>
          <a:lstStyle/>
          <a:p>
            <a:r>
              <a:rPr lang="en-US" dirty="0"/>
              <a:t>measures</a:t>
            </a:r>
          </a:p>
        </p:txBody>
      </p:sp>
      <p:sp>
        <p:nvSpPr>
          <p:cNvPr id="3" name="Content Placeholder 2">
            <a:extLst>
              <a:ext uri="{FF2B5EF4-FFF2-40B4-BE49-F238E27FC236}">
                <a16:creationId xmlns:a16="http://schemas.microsoft.com/office/drawing/2014/main" xmlns="" id="{79D51A68-44BC-413D-8F88-798058DA3E40}"/>
              </a:ext>
            </a:extLst>
          </p:cNvPr>
          <p:cNvSpPr>
            <a:spLocks noGrp="1"/>
          </p:cNvSpPr>
          <p:nvPr>
            <p:ph idx="1"/>
          </p:nvPr>
        </p:nvSpPr>
        <p:spPr>
          <a:xfrm>
            <a:off x="214313" y="1904666"/>
            <a:ext cx="8929687" cy="3571019"/>
          </a:xfrm>
        </p:spPr>
        <p:txBody>
          <a:bodyPr>
            <a:normAutofit fontScale="77500" lnSpcReduction="20000"/>
          </a:bodyPr>
          <a:lstStyle/>
          <a:p>
            <a:r>
              <a:rPr lang="en-US" sz="1575" dirty="0">
                <a:latin typeface="Abadi" panose="020B0604020104020204" pitchFamily="34" charset="0"/>
              </a:rPr>
              <a:t>Economic</a:t>
            </a:r>
          </a:p>
          <a:p>
            <a:pPr lvl="1"/>
            <a:r>
              <a:rPr lang="en-US" sz="1575" dirty="0">
                <a:latin typeface="Abadi" panose="020B0604020104020204" pitchFamily="34" charset="0"/>
              </a:rPr>
              <a:t>Change in personal income (“</a:t>
            </a:r>
            <a:r>
              <a:rPr lang="en-US" sz="1575" dirty="0">
                <a:latin typeface="Abadi" panose="020B0604020104020204" pitchFamily="34" charset="0"/>
                <a:ea typeface="Calibri" panose="020F0502020204030204" pitchFamily="34" charset="0"/>
              </a:rPr>
              <a:t>How has your personal income been affected by the COVID-19 coronavirus?”</a:t>
            </a:r>
            <a:r>
              <a:rPr lang="en-US" sz="1575" dirty="0">
                <a:latin typeface="Abadi" panose="020B0604020104020204" pitchFamily="34" charset="0"/>
              </a:rPr>
              <a:t>)</a:t>
            </a:r>
          </a:p>
          <a:p>
            <a:pPr lvl="1"/>
            <a:r>
              <a:rPr lang="en-US" sz="1575" dirty="0">
                <a:latin typeface="Abadi" panose="020B0604020104020204" pitchFamily="34" charset="0"/>
              </a:rPr>
              <a:t>Household income</a:t>
            </a:r>
          </a:p>
          <a:p>
            <a:pPr lvl="1"/>
            <a:r>
              <a:rPr lang="en-US" sz="1575" dirty="0">
                <a:latin typeface="Abadi" panose="020B0604020104020204" pitchFamily="34" charset="0"/>
              </a:rPr>
              <a:t>Money worries</a:t>
            </a:r>
          </a:p>
          <a:p>
            <a:pPr lvl="1"/>
            <a:r>
              <a:rPr lang="en-US" sz="1575" dirty="0">
                <a:latin typeface="Abadi" panose="020B0604020104020204" pitchFamily="34" charset="0"/>
              </a:rPr>
              <a:t>Work status and location</a:t>
            </a:r>
          </a:p>
          <a:p>
            <a:r>
              <a:rPr lang="en-US" sz="1575" dirty="0">
                <a:latin typeface="Abadi" panose="020B0604020104020204" pitchFamily="34" charset="0"/>
              </a:rPr>
              <a:t>Psychological</a:t>
            </a:r>
          </a:p>
          <a:p>
            <a:pPr lvl="1"/>
            <a:r>
              <a:rPr lang="en-US" sz="1575" dirty="0">
                <a:latin typeface="Abadi" panose="020B0604020104020204" pitchFamily="34" charset="0"/>
              </a:rPr>
              <a:t>Change in mental health (“</a:t>
            </a:r>
            <a:r>
              <a:rPr lang="en-US" sz="1575" dirty="0">
                <a:latin typeface="Abadi" panose="020B0604020104020204" pitchFamily="34" charset="0"/>
                <a:ea typeface="Calibri" panose="020F0502020204030204" pitchFamily="34" charset="0"/>
              </a:rPr>
              <a:t>Since March 2020, has your own mental health gotten better, worse, or stayed about the same?”</a:t>
            </a:r>
            <a:r>
              <a:rPr lang="en-US" sz="1575" dirty="0">
                <a:latin typeface="Abadi" panose="020B0604020104020204" pitchFamily="34" charset="0"/>
              </a:rPr>
              <a:t>)</a:t>
            </a:r>
          </a:p>
          <a:p>
            <a:pPr lvl="1"/>
            <a:r>
              <a:rPr lang="en-US" sz="1575" dirty="0">
                <a:latin typeface="Abadi" panose="020B0604020104020204" pitchFamily="34" charset="0"/>
              </a:rPr>
              <a:t>Symptoms of depression and living (PHQ-4)</a:t>
            </a:r>
          </a:p>
          <a:p>
            <a:pPr lvl="1"/>
            <a:r>
              <a:rPr lang="en-US" sz="1575" dirty="0">
                <a:latin typeface="Abadi" panose="020B0604020104020204" pitchFamily="34" charset="0"/>
              </a:rPr>
              <a:t>Change in depression and anxiety (panel)</a:t>
            </a:r>
          </a:p>
          <a:p>
            <a:r>
              <a:rPr lang="en-US" sz="1575" dirty="0">
                <a:latin typeface="Abadi" panose="020B0604020104020204" pitchFamily="34" charset="0"/>
              </a:rPr>
              <a:t>Social</a:t>
            </a:r>
          </a:p>
          <a:p>
            <a:pPr lvl="1"/>
            <a:r>
              <a:rPr lang="en-US" sz="1575" dirty="0">
                <a:latin typeface="Abadi" panose="020B0604020104020204" pitchFamily="34" charset="0"/>
              </a:rPr>
              <a:t>Change in online activities</a:t>
            </a:r>
          </a:p>
          <a:p>
            <a:pPr lvl="1"/>
            <a:r>
              <a:rPr lang="en-US" sz="1575" dirty="0">
                <a:latin typeface="Abadi" panose="020B0604020104020204" pitchFamily="34" charset="0"/>
              </a:rPr>
              <a:t>Frequency of connecting with friends or family online</a:t>
            </a:r>
          </a:p>
          <a:p>
            <a:pPr lvl="1"/>
            <a:r>
              <a:rPr lang="en-US" sz="1575" dirty="0">
                <a:latin typeface="Abadi" panose="020B0604020104020204" pitchFamily="34" charset="0"/>
              </a:rPr>
              <a:t>Frequency of social media for news to average social interaction with friends or family in last 7 days</a:t>
            </a:r>
          </a:p>
          <a:p>
            <a:pPr lvl="1"/>
            <a:endParaRPr lang="en-US" dirty="0"/>
          </a:p>
          <a:p>
            <a:pPr lvl="1"/>
            <a:endParaRPr lang="en-US" dirty="0"/>
          </a:p>
        </p:txBody>
      </p:sp>
    </p:spTree>
    <p:extLst>
      <p:ext uri="{BB962C8B-B14F-4D97-AF65-F5344CB8AC3E}">
        <p14:creationId xmlns:p14="http://schemas.microsoft.com/office/powerpoint/2010/main" val="3627563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5F63DB-A91B-4DCE-AD49-F0BB614591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737" y="972835"/>
            <a:ext cx="7830512" cy="4912331"/>
          </a:xfrm>
          <a:prstGeom prst="rect">
            <a:avLst/>
          </a:prstGeom>
          <a:noFill/>
          <a:ln>
            <a:noFill/>
          </a:ln>
        </p:spPr>
      </p:pic>
    </p:spTree>
    <p:extLst>
      <p:ext uri="{BB962C8B-B14F-4D97-AF65-F5344CB8AC3E}">
        <p14:creationId xmlns:p14="http://schemas.microsoft.com/office/powerpoint/2010/main" val="1328304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8ACE97-4248-44DC-AE1C-DBE9EE8E821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338736" y="1797336"/>
            <a:ext cx="5320648" cy="3717023"/>
          </a:xfrm>
          <a:prstGeom prst="rect">
            <a:avLst/>
          </a:prstGeom>
        </p:spPr>
      </p:pic>
      <p:sp>
        <p:nvSpPr>
          <p:cNvPr id="2" name="Title 1">
            <a:extLst>
              <a:ext uri="{FF2B5EF4-FFF2-40B4-BE49-F238E27FC236}">
                <a16:creationId xmlns:a16="http://schemas.microsoft.com/office/drawing/2014/main" xmlns="" id="{3E82C9CA-CC92-4399-B6B3-023E8663876B}"/>
              </a:ext>
            </a:extLst>
          </p:cNvPr>
          <p:cNvSpPr>
            <a:spLocks noGrp="1"/>
          </p:cNvSpPr>
          <p:nvPr>
            <p:ph type="title"/>
          </p:nvPr>
        </p:nvSpPr>
        <p:spPr>
          <a:xfrm>
            <a:off x="459578" y="961375"/>
            <a:ext cx="8356600" cy="994172"/>
          </a:xfrm>
        </p:spPr>
        <p:txBody>
          <a:bodyPr vert="horz" lIns="68580" tIns="34290" rIns="68580" bIns="34290" rtlCol="0" anchor="ctr">
            <a:normAutofit/>
          </a:bodyPr>
          <a:lstStyle/>
          <a:p>
            <a:pPr algn="ctr"/>
            <a:r>
              <a:rPr lang="en-US" sz="3000" b="1" dirty="0"/>
              <a:t>Pandemic Impact on Mental Health</a:t>
            </a:r>
          </a:p>
        </p:txBody>
      </p:sp>
    </p:spTree>
    <p:extLst>
      <p:ext uri="{BB962C8B-B14F-4D97-AF65-F5344CB8AC3E}">
        <p14:creationId xmlns:p14="http://schemas.microsoft.com/office/powerpoint/2010/main" val="934437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75FC3-96CC-4DF4-9F97-DB3BEE141CBF}"/>
              </a:ext>
            </a:extLst>
          </p:cNvPr>
          <p:cNvSpPr>
            <a:spLocks noGrp="1"/>
          </p:cNvSpPr>
          <p:nvPr>
            <p:ph type="title"/>
          </p:nvPr>
        </p:nvSpPr>
        <p:spPr>
          <a:xfrm>
            <a:off x="915646" y="943615"/>
            <a:ext cx="7486808" cy="786926"/>
          </a:xfrm>
        </p:spPr>
        <p:txBody>
          <a:bodyPr/>
          <a:lstStyle/>
          <a:p>
            <a:r>
              <a:rPr lang="en-US" b="1" dirty="0"/>
              <a:t>Change in Mental Health, Fall 2018-2020</a:t>
            </a:r>
          </a:p>
        </p:txBody>
      </p:sp>
      <p:pic>
        <p:nvPicPr>
          <p:cNvPr id="6" name="Content Placeholder 5">
            <a:extLst>
              <a:ext uri="{FF2B5EF4-FFF2-40B4-BE49-F238E27FC236}">
                <a16:creationId xmlns:a16="http://schemas.microsoft.com/office/drawing/2014/main" xmlns="" id="{0C559AC9-FC84-4303-A1B2-D48D3636F356}"/>
              </a:ext>
            </a:extLst>
          </p:cNvPr>
          <p:cNvPicPr>
            <a:picLocks noGrp="1" noChangeAspect="1"/>
          </p:cNvPicPr>
          <p:nvPr>
            <p:ph idx="1"/>
          </p:nvPr>
        </p:nvPicPr>
        <p:blipFill>
          <a:blip r:embed="rId2"/>
          <a:stretch>
            <a:fillRect/>
          </a:stretch>
        </p:blipFill>
        <p:spPr>
          <a:xfrm>
            <a:off x="2352950" y="1612400"/>
            <a:ext cx="5504040" cy="3908522"/>
          </a:xfrm>
          <a:prstGeom prst="rect">
            <a:avLst/>
          </a:prstGeom>
        </p:spPr>
      </p:pic>
    </p:spTree>
    <p:extLst>
      <p:ext uri="{BB962C8B-B14F-4D97-AF65-F5344CB8AC3E}">
        <p14:creationId xmlns:p14="http://schemas.microsoft.com/office/powerpoint/2010/main" val="72582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05EBB-B215-4D78-9CD1-BB0F3FC22365}"/>
              </a:ext>
            </a:extLst>
          </p:cNvPr>
          <p:cNvSpPr>
            <a:spLocks noGrp="1"/>
          </p:cNvSpPr>
          <p:nvPr>
            <p:ph type="title"/>
          </p:nvPr>
        </p:nvSpPr>
        <p:spPr>
          <a:xfrm>
            <a:off x="404261" y="209883"/>
            <a:ext cx="8287352" cy="1341493"/>
          </a:xfrm>
        </p:spPr>
        <p:txBody>
          <a:bodyPr>
            <a:normAutofit fontScale="90000"/>
          </a:bodyPr>
          <a:lstStyle/>
          <a:p>
            <a:r>
              <a:rPr lang="en-US" dirty="0">
                <a:cs typeface="Calibri Light"/>
              </a:rPr>
              <a:t>What we have learned from the COVID-19 pandemic: Psychiatric, neurological and social aspects</a:t>
            </a:r>
          </a:p>
        </p:txBody>
      </p:sp>
      <p:sp>
        <p:nvSpPr>
          <p:cNvPr id="3" name="TextBox 2">
            <a:extLst>
              <a:ext uri="{FF2B5EF4-FFF2-40B4-BE49-F238E27FC236}">
                <a16:creationId xmlns:a16="http://schemas.microsoft.com/office/drawing/2014/main" xmlns="" id="{F1C57677-7F83-4248-AF20-A863A880BAA1}"/>
              </a:ext>
            </a:extLst>
          </p:cNvPr>
          <p:cNvSpPr txBox="1"/>
          <p:nvPr/>
        </p:nvSpPr>
        <p:spPr>
          <a:xfrm>
            <a:off x="692669" y="4323940"/>
            <a:ext cx="5905199" cy="2308324"/>
          </a:xfrm>
          <a:prstGeom prst="rect">
            <a:avLst/>
          </a:prstGeom>
          <a:noFill/>
        </p:spPr>
        <p:txBody>
          <a:bodyPr wrap="square" rtlCol="0">
            <a:spAutoFit/>
          </a:bodyPr>
          <a:lstStyle/>
          <a:p>
            <a:r>
              <a:rPr lang="en-US" b="1" dirty="0">
                <a:solidFill>
                  <a:prstClr val="black"/>
                </a:solidFill>
              </a:rPr>
              <a:t>Matcheri S Keshavan MD</a:t>
            </a:r>
          </a:p>
          <a:p>
            <a:r>
              <a:rPr lang="en-US" b="1" dirty="0">
                <a:solidFill>
                  <a:prstClr val="black"/>
                </a:solidFill>
              </a:rPr>
              <a:t>Russell Schutt PhD</a:t>
            </a:r>
          </a:p>
          <a:p>
            <a:r>
              <a:rPr lang="en-US" dirty="0">
                <a:solidFill>
                  <a:prstClr val="black"/>
                </a:solidFill>
              </a:rPr>
              <a:t>BIDMC and MMHC,  Harvard Medical School</a:t>
            </a:r>
          </a:p>
          <a:p>
            <a:endParaRPr lang="en-US" dirty="0">
              <a:solidFill>
                <a:prstClr val="black"/>
              </a:solidFill>
            </a:endParaRPr>
          </a:p>
          <a:p>
            <a:r>
              <a:rPr lang="en-US" b="1" dirty="0">
                <a:solidFill>
                  <a:prstClr val="black"/>
                </a:solidFill>
              </a:rPr>
              <a:t>B S Keshava MD, DM</a:t>
            </a:r>
          </a:p>
          <a:p>
            <a:r>
              <a:rPr lang="en-US" dirty="0">
                <a:solidFill>
                  <a:prstClr val="black"/>
                </a:solidFill>
              </a:rPr>
              <a:t>Neurologist, Mysore, India</a:t>
            </a:r>
          </a:p>
          <a:p>
            <a:endParaRPr lang="en-US" dirty="0">
              <a:solidFill>
                <a:prstClr val="black"/>
              </a:solidFill>
            </a:endParaRPr>
          </a:p>
          <a:p>
            <a:r>
              <a:rPr lang="en-US" dirty="0">
                <a:solidFill>
                  <a:prstClr val="black"/>
                </a:solidFill>
              </a:rPr>
              <a:t>No relevant disclosures</a:t>
            </a:r>
          </a:p>
        </p:txBody>
      </p:sp>
      <p:pic>
        <p:nvPicPr>
          <p:cNvPr id="1032" name="Picture 8" descr="Blue Brain Transparent Background PNG | PNG Arts">
            <a:extLst>
              <a:ext uri="{FF2B5EF4-FFF2-40B4-BE49-F238E27FC236}">
                <a16:creationId xmlns:a16="http://schemas.microsoft.com/office/drawing/2014/main" xmlns="" id="{BC388718-2D5C-409A-BE3F-3600B19D6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1365"/>
            <a:ext cx="4129238" cy="2722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3D Motion Graphics GIF by Matthew Butler - Find &amp; Share on GIPHY">
            <a:extLst>
              <a:ext uri="{FF2B5EF4-FFF2-40B4-BE49-F238E27FC236}">
                <a16:creationId xmlns:a16="http://schemas.microsoft.com/office/drawing/2014/main" xmlns="" id="{A0EBF7D9-1DBC-4A12-B98B-0EA1DDF5453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31" y="2049196"/>
            <a:ext cx="1953927" cy="1098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 England MHTTC Events | Eventbrite">
            <a:extLst>
              <a:ext uri="{FF2B5EF4-FFF2-40B4-BE49-F238E27FC236}">
                <a16:creationId xmlns:a16="http://schemas.microsoft.com/office/drawing/2014/main" xmlns="" id="{D1BD5A01-BD0F-48D8-AF8D-527F14EE5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011" y="2121703"/>
            <a:ext cx="1324963" cy="1307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0F6E3F0-984B-45F6-B5CA-E762F58EEDCA}"/>
              </a:ext>
            </a:extLst>
          </p:cNvPr>
          <p:cNvSpPr txBox="1"/>
          <p:nvPr/>
        </p:nvSpPr>
        <p:spPr>
          <a:xfrm>
            <a:off x="7262011" y="3897609"/>
            <a:ext cx="1416222" cy="646331"/>
          </a:xfrm>
          <a:prstGeom prst="rect">
            <a:avLst/>
          </a:prstGeom>
          <a:noFill/>
        </p:spPr>
        <p:txBody>
          <a:bodyPr wrap="none" rtlCol="0">
            <a:spAutoFit/>
          </a:bodyPr>
          <a:lstStyle/>
          <a:p>
            <a:r>
              <a:rPr lang="en-US" dirty="0">
                <a:solidFill>
                  <a:prstClr val="black"/>
                </a:solidFill>
              </a:rPr>
              <a:t>New England</a:t>
            </a:r>
          </a:p>
          <a:p>
            <a:r>
              <a:rPr lang="en-US" dirty="0">
                <a:solidFill>
                  <a:prstClr val="black"/>
                </a:solidFill>
              </a:rPr>
              <a:t>MHTTC</a:t>
            </a:r>
          </a:p>
        </p:txBody>
      </p:sp>
    </p:spTree>
    <p:extLst>
      <p:ext uri="{BB962C8B-B14F-4D97-AF65-F5344CB8AC3E}">
        <p14:creationId xmlns:p14="http://schemas.microsoft.com/office/powerpoint/2010/main" val="2404297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8D3599F-3F3E-45E6-AD96-8CED0B88CE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67" y="857250"/>
            <a:ext cx="7679267" cy="4927600"/>
          </a:xfrm>
          <a:prstGeom prst="rect">
            <a:avLst/>
          </a:prstGeom>
          <a:noFill/>
          <a:ln>
            <a:noFill/>
          </a:ln>
        </p:spPr>
      </p:pic>
    </p:spTree>
    <p:extLst>
      <p:ext uri="{BB962C8B-B14F-4D97-AF65-F5344CB8AC3E}">
        <p14:creationId xmlns:p14="http://schemas.microsoft.com/office/powerpoint/2010/main" val="1948196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xmlns="" id="{A2D85193-2610-4A72-AB4E-214303C5A00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857250"/>
            <a:ext cx="7586133" cy="4995333"/>
          </a:xfrm>
          <a:prstGeom prst="rect">
            <a:avLst/>
          </a:prstGeom>
          <a:noFill/>
        </p:spPr>
      </p:pic>
    </p:spTree>
    <p:extLst>
      <p:ext uri="{BB962C8B-B14F-4D97-AF65-F5344CB8AC3E}">
        <p14:creationId xmlns:p14="http://schemas.microsoft.com/office/powerpoint/2010/main" val="2642936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A6E96BC-2947-4DC4-BC14-2409BDA8FF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60" y="857250"/>
            <a:ext cx="8263073" cy="4995333"/>
          </a:xfrm>
          <a:prstGeom prst="rect">
            <a:avLst/>
          </a:prstGeom>
          <a:noFill/>
          <a:ln>
            <a:noFill/>
          </a:ln>
        </p:spPr>
      </p:pic>
    </p:spTree>
    <p:extLst>
      <p:ext uri="{BB962C8B-B14F-4D97-AF65-F5344CB8AC3E}">
        <p14:creationId xmlns:p14="http://schemas.microsoft.com/office/powerpoint/2010/main" val="2632378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5FA13D-1ADB-4724-AFAE-C3B287FD9C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68" y="857250"/>
            <a:ext cx="7588300" cy="5012267"/>
          </a:xfrm>
          <a:prstGeom prst="rect">
            <a:avLst/>
          </a:prstGeom>
          <a:noFill/>
          <a:ln>
            <a:noFill/>
          </a:ln>
        </p:spPr>
      </p:pic>
    </p:spTree>
    <p:extLst>
      <p:ext uri="{BB962C8B-B14F-4D97-AF65-F5344CB8AC3E}">
        <p14:creationId xmlns:p14="http://schemas.microsoft.com/office/powerpoint/2010/main" val="4208540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AD37D2-A404-436B-AFDD-944DDED33C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35" y="857251"/>
            <a:ext cx="8456832" cy="5031464"/>
          </a:xfrm>
          <a:prstGeom prst="rect">
            <a:avLst/>
          </a:prstGeom>
          <a:noFill/>
          <a:ln>
            <a:noFill/>
          </a:ln>
        </p:spPr>
      </p:pic>
    </p:spTree>
    <p:extLst>
      <p:ext uri="{BB962C8B-B14F-4D97-AF65-F5344CB8AC3E}">
        <p14:creationId xmlns:p14="http://schemas.microsoft.com/office/powerpoint/2010/main" val="1156784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EEBCD84-45CF-4651-9A02-032D1DC2D8D9}"/>
              </a:ext>
            </a:extLst>
          </p:cNvPr>
          <p:cNvSpPr txBox="1"/>
          <p:nvPr/>
        </p:nvSpPr>
        <p:spPr>
          <a:xfrm>
            <a:off x="1459871" y="1207543"/>
            <a:ext cx="5448933" cy="323165"/>
          </a:xfrm>
          <a:prstGeom prst="rect">
            <a:avLst/>
          </a:prstGeom>
          <a:noFill/>
        </p:spPr>
        <p:txBody>
          <a:bodyPr wrap="square" rtlCol="0">
            <a:spAutoFit/>
          </a:bodyPr>
          <a:lstStyle/>
          <a:p>
            <a:pPr algn="ctr"/>
            <a:r>
              <a:rPr lang="en-US" sz="1500" dirty="0">
                <a:solidFill>
                  <a:prstClr val="white"/>
                </a:solidFill>
                <a:latin typeface="Arial Black" panose="020B0A04020102020204" pitchFamily="34" charset="0"/>
              </a:rPr>
              <a:t>Mental Health Impact and Visiting Others’ Homes</a:t>
            </a:r>
          </a:p>
        </p:txBody>
      </p:sp>
      <p:pic>
        <p:nvPicPr>
          <p:cNvPr id="47" name="Picture 46">
            <a:extLst>
              <a:ext uri="{FF2B5EF4-FFF2-40B4-BE49-F238E27FC236}">
                <a16:creationId xmlns:a16="http://schemas.microsoft.com/office/drawing/2014/main" xmlns="" id="{D5584721-4050-41AE-8D4F-BEA04EFB35D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133946" y="1712803"/>
            <a:ext cx="7081866" cy="3937655"/>
          </a:xfrm>
          <a:prstGeom prst="rect">
            <a:avLst/>
          </a:prstGeom>
          <a:noFill/>
          <a:ln>
            <a:noFill/>
          </a:ln>
        </p:spPr>
      </p:pic>
    </p:spTree>
    <p:extLst>
      <p:ext uri="{BB962C8B-B14F-4D97-AF65-F5344CB8AC3E}">
        <p14:creationId xmlns:p14="http://schemas.microsoft.com/office/powerpoint/2010/main" val="1640381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88EC6-FB5E-6DEC-9D54-FDA2952225D8}"/>
              </a:ext>
            </a:extLst>
          </p:cNvPr>
          <p:cNvSpPr>
            <a:spLocks noGrp="1"/>
          </p:cNvSpPr>
          <p:nvPr>
            <p:ph type="title"/>
          </p:nvPr>
        </p:nvSpPr>
        <p:spPr>
          <a:xfrm>
            <a:off x="1183734" y="1067176"/>
            <a:ext cx="6968411" cy="786926"/>
          </a:xfrm>
        </p:spPr>
        <p:txBody>
          <a:bodyPr/>
          <a:lstStyle/>
          <a:p>
            <a:r>
              <a:rPr lang="en-US" dirty="0"/>
              <a:t>Mental Health Decline by SES, Health</a:t>
            </a:r>
          </a:p>
        </p:txBody>
      </p:sp>
      <p:graphicFrame>
        <p:nvGraphicFramePr>
          <p:cNvPr id="6" name="Content Placeholder 5">
            <a:extLst>
              <a:ext uri="{FF2B5EF4-FFF2-40B4-BE49-F238E27FC236}">
                <a16:creationId xmlns:a16="http://schemas.microsoft.com/office/drawing/2014/main" xmlns="" id="{2897C25F-BEA8-8A25-A324-91E95226DA09}"/>
              </a:ext>
            </a:extLst>
          </p:cNvPr>
          <p:cNvGraphicFramePr>
            <a:graphicFrameLocks noGrp="1"/>
          </p:cNvGraphicFramePr>
          <p:nvPr>
            <p:ph idx="1"/>
            <p:extLst/>
          </p:nvPr>
        </p:nvGraphicFramePr>
        <p:xfrm>
          <a:off x="803108" y="1678406"/>
          <a:ext cx="7751345" cy="3718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1252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88EC6-FB5E-6DEC-9D54-FDA2952225D8}"/>
              </a:ext>
            </a:extLst>
          </p:cNvPr>
          <p:cNvSpPr>
            <a:spLocks noGrp="1"/>
          </p:cNvSpPr>
          <p:nvPr>
            <p:ph type="title"/>
          </p:nvPr>
        </p:nvSpPr>
        <p:spPr>
          <a:xfrm>
            <a:off x="1183734" y="1000432"/>
            <a:ext cx="6968411" cy="786926"/>
          </a:xfrm>
        </p:spPr>
        <p:txBody>
          <a:bodyPr/>
          <a:lstStyle/>
          <a:p>
            <a:r>
              <a:rPr lang="en-US" dirty="0"/>
              <a:t>Mental Health Decline by social connection, Activity</a:t>
            </a:r>
          </a:p>
        </p:txBody>
      </p:sp>
      <p:graphicFrame>
        <p:nvGraphicFramePr>
          <p:cNvPr id="6" name="Content Placeholder 5">
            <a:extLst>
              <a:ext uri="{FF2B5EF4-FFF2-40B4-BE49-F238E27FC236}">
                <a16:creationId xmlns:a16="http://schemas.microsoft.com/office/drawing/2014/main" xmlns="" id="{2897C25F-BEA8-8A25-A324-91E95226DA09}"/>
              </a:ext>
            </a:extLst>
          </p:cNvPr>
          <p:cNvGraphicFramePr>
            <a:graphicFrameLocks noGrp="1"/>
          </p:cNvGraphicFramePr>
          <p:nvPr>
            <p:ph idx="1"/>
            <p:extLst/>
          </p:nvPr>
        </p:nvGraphicFramePr>
        <p:xfrm>
          <a:off x="785060" y="1787358"/>
          <a:ext cx="7543800" cy="3610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262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285C0-7021-4986-B0CA-C34453DA3799}"/>
              </a:ext>
            </a:extLst>
          </p:cNvPr>
          <p:cNvSpPr>
            <a:spLocks noGrp="1"/>
          </p:cNvSpPr>
          <p:nvPr>
            <p:ph type="title"/>
          </p:nvPr>
        </p:nvSpPr>
        <p:spPr>
          <a:xfrm>
            <a:off x="952439" y="921614"/>
            <a:ext cx="6968411" cy="539026"/>
          </a:xfrm>
        </p:spPr>
        <p:txBody>
          <a:bodyPr/>
          <a:lstStyle/>
          <a:p>
            <a:pPr algn="ctr"/>
            <a:r>
              <a:rPr lang="en-US" b="1" dirty="0"/>
              <a:t>Implications for clinicians</a:t>
            </a:r>
          </a:p>
        </p:txBody>
      </p:sp>
      <p:sp>
        <p:nvSpPr>
          <p:cNvPr id="3" name="Content Placeholder 2">
            <a:extLst>
              <a:ext uri="{FF2B5EF4-FFF2-40B4-BE49-F238E27FC236}">
                <a16:creationId xmlns:a16="http://schemas.microsoft.com/office/drawing/2014/main" xmlns="" id="{EF06E92E-8932-4139-A15B-FCF1BFC36CA9}"/>
              </a:ext>
            </a:extLst>
          </p:cNvPr>
          <p:cNvSpPr>
            <a:spLocks noGrp="1"/>
          </p:cNvSpPr>
          <p:nvPr>
            <p:ph idx="1"/>
          </p:nvPr>
        </p:nvSpPr>
        <p:spPr>
          <a:xfrm>
            <a:off x="81213" y="1525003"/>
            <a:ext cx="8944177" cy="3872358"/>
          </a:xfrm>
        </p:spPr>
        <p:txBody>
          <a:bodyPr>
            <a:normAutofit fontScale="77500" lnSpcReduction="20000"/>
          </a:bodyPr>
          <a:lstStyle/>
          <a:p>
            <a:r>
              <a:rPr lang="en-US" sz="2100" dirty="0">
                <a:latin typeface="Calibri" panose="020F0502020204030204" pitchFamily="34" charset="0"/>
                <a:ea typeface="Calibri" panose="020F0502020204030204" pitchFamily="34" charset="0"/>
                <a:cs typeface="Times New Roman" panose="02020603050405020304" pitchFamily="18" charset="0"/>
              </a:rPr>
              <a:t>Be alert to adverse effects of the pandemic on mental health unrelated to infection</a:t>
            </a:r>
          </a:p>
          <a:p>
            <a:r>
              <a:rPr lang="en-US" sz="2100" dirty="0">
                <a:latin typeface="Calibri" panose="020F0502020204030204" pitchFamily="34" charset="0"/>
                <a:ea typeface="Calibri" panose="020F0502020204030204" pitchFamily="34" charset="0"/>
                <a:cs typeface="Times New Roman" panose="02020603050405020304" pitchFamily="18" charset="0"/>
              </a:rPr>
              <a:t>Recognize differences in impact between social groups</a:t>
            </a:r>
          </a:p>
          <a:p>
            <a:pPr lvl="1"/>
            <a:r>
              <a:rPr lang="en-US" dirty="0">
                <a:latin typeface="Calibri" panose="020F0502020204030204" pitchFamily="34" charset="0"/>
                <a:cs typeface="Times New Roman" panose="02020603050405020304" pitchFamily="18" charset="0"/>
              </a:rPr>
              <a:t>Economic loss not the source of pandemic’s unique adverse mental health effects</a:t>
            </a:r>
          </a:p>
          <a:p>
            <a:pPr lvl="2"/>
            <a:r>
              <a:rPr lang="en-US" dirty="0">
                <a:latin typeface="Calibri" panose="020F0502020204030204" pitchFamily="34" charset="0"/>
                <a:cs typeface="Times New Roman" panose="02020603050405020304" pitchFamily="18" charset="0"/>
              </a:rPr>
              <a:t>Financial worry still important</a:t>
            </a:r>
          </a:p>
          <a:p>
            <a:pPr lvl="2"/>
            <a:r>
              <a:rPr lang="en-US" dirty="0">
                <a:latin typeface="Calibri" panose="020F0502020204030204" pitchFamily="34" charset="0"/>
                <a:cs typeface="Times New Roman" panose="02020603050405020304" pitchFamily="18" charset="0"/>
              </a:rPr>
              <a:t>Adverse effects of lower household income may be compensated by other sources of resilience</a:t>
            </a:r>
          </a:p>
          <a:p>
            <a:pPr lvl="1"/>
            <a:r>
              <a:rPr lang="en-US" dirty="0">
                <a:latin typeface="Calibri" panose="020F0502020204030204" pitchFamily="34" charset="0"/>
                <a:cs typeface="Times New Roman" panose="02020603050405020304" pitchFamily="18" charset="0"/>
              </a:rPr>
              <a:t>Resilience among persons of color</a:t>
            </a:r>
          </a:p>
          <a:p>
            <a:pPr lvl="2"/>
            <a:r>
              <a:rPr lang="en-US" dirty="0">
                <a:latin typeface="Calibri" panose="020F0502020204030204" pitchFamily="34" charset="0"/>
                <a:cs typeface="Times New Roman" panose="02020603050405020304" pitchFamily="18" charset="0"/>
              </a:rPr>
              <a:t>Social connection and religious engagement important for Black residents</a:t>
            </a:r>
          </a:p>
          <a:p>
            <a:pPr lvl="2"/>
            <a:r>
              <a:rPr lang="en-US" dirty="0">
                <a:latin typeface="Calibri" panose="020F0502020204030204" pitchFamily="34" charset="0"/>
                <a:cs typeface="Times New Roman" panose="02020603050405020304" pitchFamily="18" charset="0"/>
              </a:rPr>
              <a:t>Latinx and Asian Americans communities may have been more supportive</a:t>
            </a:r>
          </a:p>
          <a:p>
            <a:r>
              <a:rPr lang="en-US" sz="2100" dirty="0">
                <a:latin typeface="Calibri" panose="020F0502020204030204" pitchFamily="34" charset="0"/>
                <a:ea typeface="Calibri" panose="020F0502020204030204" pitchFamily="34" charset="0"/>
                <a:cs typeface="Times New Roman" panose="02020603050405020304" pitchFamily="18" charset="0"/>
              </a:rPr>
              <a:t>Take account of quality and quantity of social connection</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Ask about </a:t>
            </a:r>
            <a:r>
              <a:rPr lang="en-US" dirty="0">
                <a:latin typeface="Calibri" panose="020F0502020204030204" pitchFamily="34" charset="0"/>
                <a:ea typeface="Calibri" panose="020F0502020204030204" pitchFamily="34" charset="0"/>
                <a:cs typeface="Times New Roman" panose="02020603050405020304" pitchFamily="18" charset="0"/>
              </a:rPr>
              <a:t>feelings of loneliness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Emphasize maintaining social ties with family and friends</a:t>
            </a:r>
          </a:p>
          <a:p>
            <a:pPr lvl="1"/>
            <a:r>
              <a:rPr lang="en-US" dirty="0">
                <a:latin typeface="Calibri" panose="020F0502020204030204" pitchFamily="34" charset="0"/>
                <a:ea typeface="Calibri" panose="020F0502020204030204" pitchFamily="34" charset="0"/>
                <a:cs typeface="Times New Roman" panose="02020603050405020304" pitchFamily="18" charset="0"/>
              </a:rPr>
              <a:t>Discourage increasing online activity and “doom scrolling” of news on social media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100" dirty="0">
                <a:latin typeface="Calibri" panose="020F0502020204030204" pitchFamily="34" charset="0"/>
                <a:cs typeface="Times New Roman" panose="02020603050405020304" pitchFamily="18" charset="0"/>
              </a:rPr>
              <a:t>Encourage action</a:t>
            </a:r>
          </a:p>
          <a:p>
            <a:pPr lvl="1"/>
            <a:r>
              <a:rPr lang="en-US" dirty="0">
                <a:latin typeface="Calibri" panose="020F0502020204030204" pitchFamily="34" charset="0"/>
                <a:ea typeface="Calibri" panose="020F0502020204030204" pitchFamily="34" charset="0"/>
                <a:cs typeface="Times New Roman" panose="02020603050405020304" pitchFamily="18" charset="0"/>
              </a:rPr>
              <a:t>Recognize value of connection to a religious community</a:t>
            </a:r>
          </a:p>
          <a:p>
            <a:pPr lvl="1"/>
            <a:r>
              <a:rPr lang="en-US" dirty="0">
                <a:latin typeface="Calibri" panose="020F0502020204030204" pitchFamily="34" charset="0"/>
                <a:cs typeface="Times New Roman" panose="02020603050405020304" pitchFamily="18" charset="0"/>
              </a:rPr>
              <a:t>Encourage exercise to improve resilience</a:t>
            </a:r>
          </a:p>
          <a:p>
            <a:pPr lvl="1"/>
            <a:r>
              <a:rPr lang="en-US" dirty="0">
                <a:latin typeface="Calibri" panose="020F0502020204030204" pitchFamily="34" charset="0"/>
                <a:cs typeface="Times New Roman" panose="02020603050405020304" pitchFamily="18" charset="0"/>
              </a:rPr>
              <a:t>Drinking may not be a good indicator of vulnerability</a:t>
            </a:r>
          </a:p>
        </p:txBody>
      </p:sp>
    </p:spTree>
    <p:extLst>
      <p:ext uri="{BB962C8B-B14F-4D97-AF65-F5344CB8AC3E}">
        <p14:creationId xmlns:p14="http://schemas.microsoft.com/office/powerpoint/2010/main" val="1110080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04225-67EB-475F-8AA9-A715D929C89C}"/>
              </a:ext>
            </a:extLst>
          </p:cNvPr>
          <p:cNvSpPr>
            <a:spLocks noGrp="1"/>
          </p:cNvSpPr>
          <p:nvPr>
            <p:ph type="title"/>
          </p:nvPr>
        </p:nvSpPr>
        <p:spPr>
          <a:xfrm>
            <a:off x="1021198" y="1008398"/>
            <a:ext cx="7202456" cy="463214"/>
          </a:xfrm>
        </p:spPr>
        <p:txBody>
          <a:bodyPr>
            <a:normAutofit/>
          </a:bodyPr>
          <a:lstStyle/>
          <a:p>
            <a:pPr algn="ctr"/>
            <a:r>
              <a:rPr lang="en-US" b="1" dirty="0"/>
              <a:t>ACKNOWLEDGMENTS</a:t>
            </a:r>
          </a:p>
        </p:txBody>
      </p:sp>
      <p:sp>
        <p:nvSpPr>
          <p:cNvPr id="3" name="Content Placeholder 2">
            <a:extLst>
              <a:ext uri="{FF2B5EF4-FFF2-40B4-BE49-F238E27FC236}">
                <a16:creationId xmlns:a16="http://schemas.microsoft.com/office/drawing/2014/main" xmlns="" id="{E68A3331-83F6-4590-BBF8-D18FF4E74E56}"/>
              </a:ext>
            </a:extLst>
          </p:cNvPr>
          <p:cNvSpPr>
            <a:spLocks noGrp="1"/>
          </p:cNvSpPr>
          <p:nvPr>
            <p:ph idx="1"/>
          </p:nvPr>
        </p:nvSpPr>
        <p:spPr>
          <a:xfrm>
            <a:off x="-1" y="2252803"/>
            <a:ext cx="9043147" cy="3233597"/>
          </a:xfrm>
        </p:spPr>
        <p:txBody>
          <a:bodyPr>
            <a:normAutofit fontScale="32500" lnSpcReduction="20000"/>
          </a:bodyPr>
          <a:lstStyle/>
          <a:p>
            <a:pPr marL="0" indent="0" algn="ctr">
              <a:buNone/>
            </a:pPr>
            <a:r>
              <a:rPr lang="en-US" sz="4425" b="1" dirty="0"/>
              <a:t>The Project Team</a:t>
            </a:r>
          </a:p>
          <a:p>
            <a:r>
              <a:rPr lang="en-US" sz="2250" b="1" i="1" dirty="0"/>
              <a:t>Lee Hargraves, PhD, Co-PI</a:t>
            </a:r>
            <a:r>
              <a:rPr lang="en-US" sz="2250" b="1" dirty="0"/>
              <a:t>, Interim Director, Center for Survey Research, University of Massachusetts Boston</a:t>
            </a:r>
          </a:p>
          <a:p>
            <a:r>
              <a:rPr lang="en-US" sz="2250" b="1" i="1" dirty="0"/>
              <a:t>Daniel T. O’Brien, PhD, PI</a:t>
            </a:r>
            <a:r>
              <a:rPr lang="en-US" sz="2250" b="1" dirty="0"/>
              <a:t>, Associate Professor in the School of Public Policy and Urban Affairs; Director, Boston Area Research Initiative (BARI); Northeastern University</a:t>
            </a:r>
          </a:p>
          <a:p>
            <a:r>
              <a:rPr lang="en-US" sz="2250" b="1" i="1" dirty="0"/>
              <a:t>Russell K. Schutt, </a:t>
            </a:r>
            <a:r>
              <a:rPr lang="en-US" sz="2250" b="1" dirty="0"/>
              <a:t>PhD, Co-PI, Professor of Sociology, University of Massachusetts Boston</a:t>
            </a:r>
          </a:p>
          <a:p>
            <a:r>
              <a:rPr lang="en-US" sz="2250" b="1" dirty="0"/>
              <a:t>Dan Dooley, PhD, Director, Research and Evaluation Office, Boston Public Health Commission</a:t>
            </a:r>
          </a:p>
          <a:p>
            <a:r>
              <a:rPr lang="en-US" sz="2250" b="1" dirty="0"/>
              <a:t>Floyd (Jack) Fowler, PhD, Senior Research Fellow, Center for Survey Research, University of Massachusetts Boston</a:t>
            </a:r>
          </a:p>
          <a:p>
            <a:r>
              <a:rPr lang="en-US" sz="2250" b="1" dirty="0"/>
              <a:t>Ryan Qi Wang, PhD, Co-PI, Assistant Professor of Civil and Environmental Engineering; Associate Director of Research on Social Media, BARI; Northeastern University</a:t>
            </a:r>
          </a:p>
          <a:p>
            <a:r>
              <a:rPr lang="en-US" sz="2250" b="1" dirty="0"/>
              <a:t>Alina Ristea, PhD, Co-PI, Postdoctoral Associate, Boston Area Research Initiative, Northeastern University</a:t>
            </a:r>
          </a:p>
          <a:p>
            <a:r>
              <a:rPr lang="en-US" sz="2250" b="1" dirty="0"/>
              <a:t>Anthony Roman, MA, Senior Research Fellow, Center for Survey Research, University of Massachusetts Boston</a:t>
            </a:r>
          </a:p>
          <a:p>
            <a:r>
              <a:rPr lang="en-US" sz="2250" b="1" dirty="0"/>
              <a:t>Mehrnaz Amiri, Research Assistant and Student in the Masters of Science in Urban Informatics, Boston Area Research Initiative, Northeastern University</a:t>
            </a:r>
          </a:p>
          <a:p>
            <a:r>
              <a:rPr lang="en-US" sz="2250" b="1" dirty="0"/>
              <a:t>Sage Gibbons, Research Assistant and Student in the Masters of Science in Urban Informatics, Boston Area Research Initiative, Northeastern University</a:t>
            </a:r>
          </a:p>
          <a:p>
            <a:r>
              <a:rPr lang="en-US" sz="2250" b="1" dirty="0"/>
              <a:t>Hannah Grabowski, Research Assistant and Graduate of the Graduate Program in Applied Sociology, Department of Sociology, University of Massachusetts Boston</a:t>
            </a:r>
          </a:p>
          <a:p>
            <a:r>
              <a:rPr lang="en-US" sz="2250" b="1" dirty="0"/>
              <a:t>Nikola Kovacevic, MA, Assistant Study Director, Center for Survey Research, University of Massachusetts Boston</a:t>
            </a:r>
          </a:p>
          <a:p>
            <a:endParaRPr lang="en-US" dirty="0"/>
          </a:p>
        </p:txBody>
      </p:sp>
      <p:pic>
        <p:nvPicPr>
          <p:cNvPr id="2049" name="Picture 4" descr="NSF Logo | NSF - National Science Foundation">
            <a:extLst>
              <a:ext uri="{FF2B5EF4-FFF2-40B4-BE49-F238E27FC236}">
                <a16:creationId xmlns:a16="http://schemas.microsoft.com/office/drawing/2014/main" xmlns="" id="{A1C96153-B767-42A3-B981-61E069BE8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367" y="8340329"/>
            <a:ext cx="583406" cy="585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6D95B3C-447D-A415-7B8E-BAEA65768398}"/>
              </a:ext>
            </a:extLst>
          </p:cNvPr>
          <p:cNvSpPr txBox="1"/>
          <p:nvPr/>
        </p:nvSpPr>
        <p:spPr>
          <a:xfrm>
            <a:off x="0" y="1471612"/>
            <a:ext cx="9043147" cy="623248"/>
          </a:xfrm>
          <a:prstGeom prst="rect">
            <a:avLst/>
          </a:prstGeom>
          <a:noFill/>
        </p:spPr>
        <p:txBody>
          <a:bodyPr wrap="square">
            <a:spAutoFit/>
          </a:bodyPr>
          <a:lstStyle/>
          <a:p>
            <a:pPr algn="ctr"/>
            <a:r>
              <a:rPr lang="en-US" sz="2100" b="1" dirty="0">
                <a:solidFill>
                  <a:prstClr val="white"/>
                </a:solidFill>
              </a:rPr>
              <a:t>Funding</a:t>
            </a:r>
          </a:p>
          <a:p>
            <a:pPr algn="ctr"/>
            <a:r>
              <a:rPr lang="en-US" sz="1350" b="1" dirty="0">
                <a:solidFill>
                  <a:prstClr val="white"/>
                </a:solidFill>
              </a:rPr>
              <a:t>National Science Foundation, Human-Environment and Geographical (RAPID #2032384 ) </a:t>
            </a:r>
          </a:p>
        </p:txBody>
      </p:sp>
    </p:spTree>
    <p:extLst>
      <p:ext uri="{BB962C8B-B14F-4D97-AF65-F5344CB8AC3E}">
        <p14:creationId xmlns:p14="http://schemas.microsoft.com/office/powerpoint/2010/main" val="361991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EFA6760-9A4C-2839-399B-7FECCA109F0E}"/>
              </a:ext>
            </a:extLst>
          </p:cNvPr>
          <p:cNvPicPr>
            <a:picLocks noChangeAspect="1"/>
          </p:cNvPicPr>
          <p:nvPr/>
        </p:nvPicPr>
        <p:blipFill>
          <a:blip r:embed="rId2"/>
          <a:stretch>
            <a:fillRect/>
          </a:stretch>
        </p:blipFill>
        <p:spPr>
          <a:xfrm>
            <a:off x="527246" y="115774"/>
            <a:ext cx="6220063" cy="3255476"/>
          </a:xfrm>
          <a:prstGeom prst="rect">
            <a:avLst/>
          </a:prstGeom>
        </p:spPr>
      </p:pic>
      <p:pic>
        <p:nvPicPr>
          <p:cNvPr id="7" name="Picture 6">
            <a:extLst>
              <a:ext uri="{FF2B5EF4-FFF2-40B4-BE49-F238E27FC236}">
                <a16:creationId xmlns:a16="http://schemas.microsoft.com/office/drawing/2014/main" xmlns="" id="{1668E5D5-105E-E3F2-5849-86692AD2AE15}"/>
              </a:ext>
            </a:extLst>
          </p:cNvPr>
          <p:cNvPicPr>
            <a:picLocks noChangeAspect="1"/>
          </p:cNvPicPr>
          <p:nvPr/>
        </p:nvPicPr>
        <p:blipFill>
          <a:blip r:embed="rId3"/>
          <a:stretch>
            <a:fillRect/>
          </a:stretch>
        </p:blipFill>
        <p:spPr>
          <a:xfrm>
            <a:off x="721894" y="3648586"/>
            <a:ext cx="6025415" cy="3151664"/>
          </a:xfrm>
          <a:prstGeom prst="rect">
            <a:avLst/>
          </a:prstGeom>
        </p:spPr>
      </p:pic>
      <p:sp>
        <p:nvSpPr>
          <p:cNvPr id="2" name="TextBox 1">
            <a:extLst>
              <a:ext uri="{FF2B5EF4-FFF2-40B4-BE49-F238E27FC236}">
                <a16:creationId xmlns:a16="http://schemas.microsoft.com/office/drawing/2014/main" xmlns="" id="{B682D546-456B-ADD8-EC10-25584379BF21}"/>
              </a:ext>
            </a:extLst>
          </p:cNvPr>
          <p:cNvSpPr txBox="1"/>
          <p:nvPr/>
        </p:nvSpPr>
        <p:spPr>
          <a:xfrm>
            <a:off x="6429676" y="1337912"/>
            <a:ext cx="2444817" cy="3139321"/>
          </a:xfrm>
          <a:prstGeom prst="rect">
            <a:avLst/>
          </a:prstGeom>
          <a:noFill/>
        </p:spPr>
        <p:txBody>
          <a:bodyPr wrap="square" rtlCol="0">
            <a:spAutoFit/>
          </a:bodyPr>
          <a:lstStyle/>
          <a:p>
            <a:r>
              <a:rPr lang="en-US" dirty="0">
                <a:solidFill>
                  <a:srgbClr val="FF0000"/>
                </a:solidFill>
              </a:rPr>
              <a:t>The Covid-19 pandemic </a:t>
            </a:r>
          </a:p>
          <a:p>
            <a:r>
              <a:rPr lang="en-US" dirty="0">
                <a:solidFill>
                  <a:srgbClr val="FF0000"/>
                </a:solidFill>
              </a:rPr>
              <a:t>Has largely dissipated as of July 2023</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Official end to pandemic declared in may 2023</a:t>
            </a:r>
          </a:p>
        </p:txBody>
      </p:sp>
    </p:spTree>
    <p:extLst>
      <p:ext uri="{BB962C8B-B14F-4D97-AF65-F5344CB8AC3E}">
        <p14:creationId xmlns:p14="http://schemas.microsoft.com/office/powerpoint/2010/main" val="2213654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B9A4C3-B4A8-1D44-B587-428C228A425D}"/>
              </a:ext>
            </a:extLst>
          </p:cNvPr>
          <p:cNvSpPr txBox="1"/>
          <p:nvPr/>
        </p:nvSpPr>
        <p:spPr>
          <a:xfrm>
            <a:off x="5484171" y="5784188"/>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Georgia" panose="02040502050405020303" pitchFamily="18" charset="0"/>
                <a:cs typeface="Arial" panose="020B0604020202020204" pitchFamily="34" charset="0"/>
                <a:hlinkClick r:id="rId2">
                  <a:extLst>
                    <a:ext uri="{A12FA001-AC4F-418D-AE19-62706E023703}">
                      <ahyp:hlinkClr xmlns:ahyp="http://schemas.microsoft.com/office/drawing/2018/hyperlinkcolor" xmlns="" val="tx"/>
                    </a:ext>
                  </a:extLst>
                </a:hlinkClick>
              </a:rPr>
              <a:t>Sign-Up for Newsletter</a:t>
            </a:r>
            <a:endParaRPr lang="en-US" sz="1200" dirty="0">
              <a:solidFill>
                <a:schemeClr val="bg1"/>
              </a:solidFill>
              <a:latin typeface="Georgia" panose="02040502050405020303" pitchFamily="18" charset="0"/>
              <a:cs typeface="Arial" panose="020B0604020202020204" pitchFamily="34" charset="0"/>
            </a:endParaRPr>
          </a:p>
        </p:txBody>
      </p:sp>
      <p:sp>
        <p:nvSpPr>
          <p:cNvPr id="4" name="TextBox 3">
            <a:hlinkClick r:id="rId3"/>
            <a:extLst>
              <a:ext uri="{FF2B5EF4-FFF2-40B4-BE49-F238E27FC236}">
                <a16:creationId xmlns:a16="http://schemas.microsoft.com/office/drawing/2014/main" xmlns="" id="{BB77908B-EE05-5740-BCFB-4BC92BDEF6FA}"/>
              </a:ext>
            </a:extLst>
          </p:cNvPr>
          <p:cNvSpPr txBox="1"/>
          <p:nvPr/>
        </p:nvSpPr>
        <p:spPr>
          <a:xfrm>
            <a:off x="5484170" y="5233596"/>
            <a:ext cx="2785771" cy="307777"/>
          </a:xfrm>
          <a:prstGeom prst="rect">
            <a:avLst/>
          </a:prstGeom>
          <a:noFill/>
        </p:spPr>
        <p:txBody>
          <a:bodyPr wrap="square" rtlCol="0">
            <a:spAutoFit/>
          </a:bodyPr>
          <a:lstStyle/>
          <a:p>
            <a:pPr lvl="0"/>
            <a:r>
              <a:rPr lang="en-US" sz="1400" dirty="0" err="1">
                <a:solidFill>
                  <a:schemeClr val="bg1"/>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MHTTCnetwork.org</a:t>
            </a:r>
            <a:endParaRPr lang="en-US" sz="1400" dirty="0">
              <a:solidFill>
                <a:schemeClr val="bg1"/>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544D6997-A7EF-A542-8EA8-4626227C187C}"/>
              </a:ext>
            </a:extLst>
          </p:cNvPr>
          <p:cNvSpPr txBox="1"/>
          <p:nvPr/>
        </p:nvSpPr>
        <p:spPr>
          <a:xfrm>
            <a:off x="5484170" y="6325543"/>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xmlns="" val="tx"/>
                    </a:ext>
                  </a:extLst>
                </a:hlinkClick>
              </a:rPr>
              <a:t>MTTC News</a:t>
            </a:r>
            <a:endParaRPr lang="en-US" sz="1200" dirty="0">
              <a:solidFill>
                <a:schemeClr val="bg1"/>
              </a:solidFill>
              <a:latin typeface="Georgia" panose="02040502050405020303"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3E5A82F1-C785-954C-8735-880F4C362E5C}"/>
              </a:ext>
            </a:extLst>
          </p:cNvPr>
          <p:cNvSpPr txBox="1"/>
          <p:nvPr/>
        </p:nvSpPr>
        <p:spPr>
          <a:xfrm>
            <a:off x="628650" y="1210581"/>
            <a:ext cx="8053337" cy="2677656"/>
          </a:xfrm>
          <a:prstGeom prst="rect">
            <a:avLst/>
          </a:prstGeom>
          <a:noFill/>
        </p:spPr>
        <p:txBody>
          <a:bodyPr wrap="square" rtlCol="0">
            <a:spAutoFit/>
          </a:bodyPr>
          <a:lstStyle/>
          <a:p>
            <a:r>
              <a:rPr lang="en-US" sz="1200" b="0" i="0" kern="1200" dirty="0">
                <a:solidFill>
                  <a:schemeClr val="tx1"/>
                </a:solidFill>
                <a:effectLst/>
                <a:latin typeface="Georgia" panose="02040502050405020303" pitchFamily="18" charset="0"/>
              </a:rPr>
              <a:t>The purpose of the MHTTC Network is technology transfer - disseminating and implementing evidence-based practices for mental disorders into the field.</a:t>
            </a:r>
          </a:p>
          <a:p>
            <a:endParaRPr lang="en-US" sz="1200" b="0" i="0" kern="1200" dirty="0">
              <a:solidFill>
                <a:schemeClr val="tx1"/>
              </a:solidFill>
              <a:effectLst/>
              <a:latin typeface="Georgia" panose="02040502050405020303" pitchFamily="18" charset="0"/>
            </a:endParaRPr>
          </a:p>
          <a:p>
            <a:r>
              <a:rPr lang="en-US" sz="1200" b="0" i="0" kern="1200" dirty="0">
                <a:solidFill>
                  <a:schemeClr val="tx1"/>
                </a:solidFill>
                <a:effectLst/>
                <a:latin typeface="Georgia" panose="02040502050405020303" pitchFamily="18" charset="0"/>
              </a:rPr>
              <a:t>Funded by the Substance Abuse and Mental Health Services Administration (SAMHSA), the MHTTC Network includes 10 Regional Centers, a National American Indian and Alaska Native Center, a National Hispanic and Latino Center, and a Network Coordinating Office.</a:t>
            </a:r>
          </a:p>
          <a:p>
            <a:endParaRPr lang="en-US" sz="1200" b="0" i="0" kern="1200" dirty="0">
              <a:solidFill>
                <a:schemeClr val="tx1"/>
              </a:solidFill>
              <a:effectLst/>
              <a:latin typeface="Georgia" panose="02040502050405020303" pitchFamily="18" charset="0"/>
            </a:endParaRPr>
          </a:p>
          <a:p>
            <a:r>
              <a:rPr lang="en-US" sz="1200" b="0" i="0" kern="1200" dirty="0">
                <a:solidFill>
                  <a:schemeClr val="tx1"/>
                </a:solidFill>
                <a:effectLst/>
                <a:latin typeface="Georgia" panose="02040502050405020303" pitchFamily="18" charset="0"/>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r>
              <a:rPr lang="en-US" sz="1200" b="0" i="0" kern="1200" dirty="0">
                <a:solidFill>
                  <a:schemeClr val="tx1"/>
                </a:solidFill>
                <a:effectLst/>
                <a:latin typeface="Georgia" panose="02040502050405020303" pitchFamily="18" charset="0"/>
              </a:rPr>
              <a:t>Our services cover the full continuum spanning mental illness prevention, treatment, and recovery support. </a:t>
            </a:r>
          </a:p>
          <a:p>
            <a:r>
              <a:rPr lang="en-US" sz="1200" dirty="0">
                <a:latin typeface="Georgia" panose="02040502050405020303" pitchFamily="18" charset="0"/>
              </a:rPr>
              <a:t/>
            </a:r>
            <a:br>
              <a:rPr lang="en-US" sz="1200" dirty="0">
                <a:latin typeface="Georgia" panose="02040502050405020303" pitchFamily="18" charset="0"/>
              </a:rPr>
            </a:br>
            <a:endParaRPr lang="en-US" sz="1200" dirty="0">
              <a:solidFill>
                <a:schemeClr val="tx1"/>
              </a:solidFill>
              <a:latin typeface="Georgia" panose="020405020504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250093"/>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text">
            <a:extLst>
              <a:ext uri="{FF2B5EF4-FFF2-40B4-BE49-F238E27FC236}">
                <a16:creationId xmlns:a16="http://schemas.microsoft.com/office/drawing/2014/main" xmlns="" id="{9B57B2B5-41DF-4FF8-A88A-1D1D256B5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6" y="1022893"/>
            <a:ext cx="8824823" cy="509265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3DA38ED6-7F35-4519-85D0-A484C81B7D3F}"/>
              </a:ext>
            </a:extLst>
          </p:cNvPr>
          <p:cNvSpPr/>
          <p:nvPr/>
        </p:nvSpPr>
        <p:spPr>
          <a:xfrm>
            <a:off x="4942936" y="686644"/>
            <a:ext cx="4201064" cy="39629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xmlns="" id="{ECA9F41B-A103-4EB9-A74A-09DEED3B8755}"/>
              </a:ext>
            </a:extLst>
          </p:cNvPr>
          <p:cNvSpPr txBox="1"/>
          <p:nvPr/>
        </p:nvSpPr>
        <p:spPr>
          <a:xfrm>
            <a:off x="159722" y="190410"/>
            <a:ext cx="8794497" cy="1200329"/>
          </a:xfrm>
          <a:prstGeom prst="rect">
            <a:avLst/>
          </a:prstGeom>
          <a:noFill/>
        </p:spPr>
        <p:txBody>
          <a:bodyPr wrap="square" rtlCol="0">
            <a:spAutoFit/>
          </a:bodyPr>
          <a:lstStyle/>
          <a:p>
            <a:r>
              <a:rPr lang="en-US" sz="3600" dirty="0">
                <a:solidFill>
                  <a:prstClr val="black"/>
                </a:solidFill>
              </a:rPr>
              <a:t>Post-Covid: A predicted mental health “surge”? </a:t>
            </a:r>
          </a:p>
        </p:txBody>
      </p:sp>
      <p:sp>
        <p:nvSpPr>
          <p:cNvPr id="4" name="Freeform: Shape 3">
            <a:extLst>
              <a:ext uri="{FF2B5EF4-FFF2-40B4-BE49-F238E27FC236}">
                <a16:creationId xmlns:a16="http://schemas.microsoft.com/office/drawing/2014/main" xmlns="" id="{EFE2E84E-BA36-4134-B3CC-6B8855BE1729}"/>
              </a:ext>
            </a:extLst>
          </p:cNvPr>
          <p:cNvSpPr/>
          <p:nvPr/>
        </p:nvSpPr>
        <p:spPr>
          <a:xfrm>
            <a:off x="810883" y="2275550"/>
            <a:ext cx="4019909" cy="3331620"/>
          </a:xfrm>
          <a:custGeom>
            <a:avLst/>
            <a:gdLst>
              <a:gd name="connsiteX0" fmla="*/ 0 w 4019909"/>
              <a:gd name="connsiteY0" fmla="*/ 3219476 h 3331620"/>
              <a:gd name="connsiteX1" fmla="*/ 474453 w 4019909"/>
              <a:gd name="connsiteY1" fmla="*/ 562541 h 3331620"/>
              <a:gd name="connsiteX2" fmla="*/ 664234 w 4019909"/>
              <a:gd name="connsiteY2" fmla="*/ 53582 h 3331620"/>
              <a:gd name="connsiteX3" fmla="*/ 819509 w 4019909"/>
              <a:gd name="connsiteY3" fmla="*/ 79461 h 3331620"/>
              <a:gd name="connsiteX4" fmla="*/ 974785 w 4019909"/>
              <a:gd name="connsiteY4" fmla="*/ 622925 h 3331620"/>
              <a:gd name="connsiteX5" fmla="*/ 1285336 w 4019909"/>
              <a:gd name="connsiteY5" fmla="*/ 1899635 h 3331620"/>
              <a:gd name="connsiteX6" fmla="*/ 1846053 w 4019909"/>
              <a:gd name="connsiteY6" fmla="*/ 2632880 h 3331620"/>
              <a:gd name="connsiteX7" fmla="*/ 3364302 w 4019909"/>
              <a:gd name="connsiteY7" fmla="*/ 3202224 h 3331620"/>
              <a:gd name="connsiteX8" fmla="*/ 4019909 w 4019909"/>
              <a:gd name="connsiteY8" fmla="*/ 3331620 h 3331620"/>
              <a:gd name="connsiteX9" fmla="*/ 4019909 w 4019909"/>
              <a:gd name="connsiteY9" fmla="*/ 3331620 h 33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909" h="3331620">
                <a:moveTo>
                  <a:pt x="0" y="3219476"/>
                </a:moveTo>
                <a:cubicBezTo>
                  <a:pt x="181873" y="2154833"/>
                  <a:pt x="363747" y="1090190"/>
                  <a:pt x="474453" y="562541"/>
                </a:cubicBezTo>
                <a:cubicBezTo>
                  <a:pt x="585159" y="34892"/>
                  <a:pt x="606725" y="134095"/>
                  <a:pt x="664234" y="53582"/>
                </a:cubicBezTo>
                <a:cubicBezTo>
                  <a:pt x="721743" y="-26931"/>
                  <a:pt x="767750" y="-15430"/>
                  <a:pt x="819509" y="79461"/>
                </a:cubicBezTo>
                <a:cubicBezTo>
                  <a:pt x="871268" y="174352"/>
                  <a:pt x="897147" y="319563"/>
                  <a:pt x="974785" y="622925"/>
                </a:cubicBezTo>
                <a:cubicBezTo>
                  <a:pt x="1052423" y="926287"/>
                  <a:pt x="1140125" y="1564643"/>
                  <a:pt x="1285336" y="1899635"/>
                </a:cubicBezTo>
                <a:cubicBezTo>
                  <a:pt x="1430547" y="2234627"/>
                  <a:pt x="1499559" y="2415782"/>
                  <a:pt x="1846053" y="2632880"/>
                </a:cubicBezTo>
                <a:cubicBezTo>
                  <a:pt x="2192547" y="2849978"/>
                  <a:pt x="3001993" y="3085767"/>
                  <a:pt x="3364302" y="3202224"/>
                </a:cubicBezTo>
                <a:cubicBezTo>
                  <a:pt x="3726611" y="3318681"/>
                  <a:pt x="4019909" y="3331620"/>
                  <a:pt x="4019909" y="3331620"/>
                </a:cubicBezTo>
                <a:lnTo>
                  <a:pt x="4019909" y="3331620"/>
                </a:ln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88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Epidemiological triad">
            <a:extLst>
              <a:ext uri="{FF2B5EF4-FFF2-40B4-BE49-F238E27FC236}">
                <a16:creationId xmlns:a16="http://schemas.microsoft.com/office/drawing/2014/main" xmlns="" id="{9F2EE7C2-2BB7-4264-B9AB-34EE04D21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940" y="1812749"/>
            <a:ext cx="4487113" cy="33688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ree People Cliparts Transparent, Download Free Clip Art, Free ...">
            <a:extLst>
              <a:ext uri="{FF2B5EF4-FFF2-40B4-BE49-F238E27FC236}">
                <a16:creationId xmlns:a16="http://schemas.microsoft.com/office/drawing/2014/main" xmlns="" id="{D961D7C4-779B-439B-BEA7-CAE1B379B8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180" y="874498"/>
            <a:ext cx="758317" cy="1902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A5398D7-BDF8-41CB-ADD5-27614215CE09}"/>
              </a:ext>
            </a:extLst>
          </p:cNvPr>
          <p:cNvSpPr txBox="1"/>
          <p:nvPr/>
        </p:nvSpPr>
        <p:spPr>
          <a:xfrm>
            <a:off x="7000409" y="2776537"/>
            <a:ext cx="1800301" cy="1754326"/>
          </a:xfrm>
          <a:prstGeom prst="rect">
            <a:avLst/>
          </a:prstGeom>
          <a:noFill/>
        </p:spPr>
        <p:txBody>
          <a:bodyPr wrap="none" rtlCol="0">
            <a:spAutoFit/>
          </a:bodyPr>
          <a:lstStyle/>
          <a:p>
            <a:r>
              <a:rPr lang="en-US" dirty="0">
                <a:solidFill>
                  <a:prstClr val="black"/>
                </a:solidFill>
              </a:rPr>
              <a:t>Iatrogenic effects</a:t>
            </a:r>
          </a:p>
          <a:p>
            <a:endParaRPr lang="en-US" dirty="0">
              <a:solidFill>
                <a:prstClr val="black"/>
              </a:solidFill>
            </a:endParaRPr>
          </a:p>
          <a:p>
            <a:r>
              <a:rPr lang="en-US" dirty="0">
                <a:solidFill>
                  <a:prstClr val="black"/>
                </a:solidFill>
              </a:rPr>
              <a:t>Medical</a:t>
            </a:r>
          </a:p>
          <a:p>
            <a:r>
              <a:rPr lang="en-US" dirty="0">
                <a:solidFill>
                  <a:prstClr val="black"/>
                </a:solidFill>
              </a:rPr>
              <a:t>Comorbidity</a:t>
            </a:r>
          </a:p>
          <a:p>
            <a:endParaRPr lang="en-US" dirty="0">
              <a:solidFill>
                <a:prstClr val="black"/>
              </a:solidFill>
            </a:endParaRPr>
          </a:p>
          <a:p>
            <a:r>
              <a:rPr lang="en-US" dirty="0">
                <a:solidFill>
                  <a:prstClr val="black"/>
                </a:solidFill>
              </a:rPr>
              <a:t>Genetic risk</a:t>
            </a:r>
          </a:p>
        </p:txBody>
      </p:sp>
      <p:sp>
        <p:nvSpPr>
          <p:cNvPr id="3" name="TextBox 2">
            <a:extLst>
              <a:ext uri="{FF2B5EF4-FFF2-40B4-BE49-F238E27FC236}">
                <a16:creationId xmlns:a16="http://schemas.microsoft.com/office/drawing/2014/main" xmlns="" id="{31F4C51D-B642-4504-9A24-DE3F1663EB7C}"/>
              </a:ext>
            </a:extLst>
          </p:cNvPr>
          <p:cNvSpPr txBox="1"/>
          <p:nvPr/>
        </p:nvSpPr>
        <p:spPr>
          <a:xfrm>
            <a:off x="538422" y="2361038"/>
            <a:ext cx="1720023" cy="2585323"/>
          </a:xfrm>
          <a:prstGeom prst="rect">
            <a:avLst/>
          </a:prstGeom>
          <a:noFill/>
        </p:spPr>
        <p:txBody>
          <a:bodyPr wrap="none" rtlCol="0">
            <a:spAutoFit/>
          </a:bodyPr>
          <a:lstStyle/>
          <a:p>
            <a:r>
              <a:rPr lang="en-US" dirty="0">
                <a:solidFill>
                  <a:prstClr val="black"/>
                </a:solidFill>
              </a:rPr>
              <a:t>Age</a:t>
            </a:r>
          </a:p>
          <a:p>
            <a:endParaRPr lang="en-US" dirty="0">
              <a:solidFill>
                <a:prstClr val="black"/>
              </a:solidFill>
            </a:endParaRPr>
          </a:p>
          <a:p>
            <a:r>
              <a:rPr lang="en-US" dirty="0">
                <a:solidFill>
                  <a:prstClr val="black"/>
                </a:solidFill>
              </a:rPr>
              <a:t>Race</a:t>
            </a:r>
          </a:p>
          <a:p>
            <a:endParaRPr lang="en-US" dirty="0">
              <a:solidFill>
                <a:prstClr val="black"/>
              </a:solidFill>
            </a:endParaRPr>
          </a:p>
          <a:p>
            <a:r>
              <a:rPr lang="en-US" dirty="0">
                <a:solidFill>
                  <a:prstClr val="black"/>
                </a:solidFill>
              </a:rPr>
              <a:t>Socio-economic </a:t>
            </a:r>
          </a:p>
          <a:p>
            <a:r>
              <a:rPr lang="en-US" dirty="0">
                <a:solidFill>
                  <a:prstClr val="black"/>
                </a:solidFill>
              </a:rPr>
              <a:t>status</a:t>
            </a:r>
          </a:p>
          <a:p>
            <a:endParaRPr lang="en-US" dirty="0">
              <a:solidFill>
                <a:prstClr val="black"/>
              </a:solidFill>
            </a:endParaRPr>
          </a:p>
          <a:p>
            <a:r>
              <a:rPr lang="en-US" dirty="0">
                <a:solidFill>
                  <a:prstClr val="black"/>
                </a:solidFill>
              </a:rPr>
              <a:t>Psychiatric </a:t>
            </a:r>
          </a:p>
          <a:p>
            <a:r>
              <a:rPr lang="en-US" dirty="0">
                <a:solidFill>
                  <a:prstClr val="black"/>
                </a:solidFill>
              </a:rPr>
              <a:t>comorbidity</a:t>
            </a:r>
          </a:p>
        </p:txBody>
      </p:sp>
      <p:sp>
        <p:nvSpPr>
          <p:cNvPr id="4" name="TextBox 3">
            <a:extLst>
              <a:ext uri="{FF2B5EF4-FFF2-40B4-BE49-F238E27FC236}">
                <a16:creationId xmlns:a16="http://schemas.microsoft.com/office/drawing/2014/main" xmlns="" id="{BFA2FE43-B08E-44F3-A051-7B89788D31C6}"/>
              </a:ext>
            </a:extLst>
          </p:cNvPr>
          <p:cNvSpPr txBox="1"/>
          <p:nvPr/>
        </p:nvSpPr>
        <p:spPr>
          <a:xfrm>
            <a:off x="536779" y="523410"/>
            <a:ext cx="1729384" cy="1754326"/>
          </a:xfrm>
          <a:prstGeom prst="rect">
            <a:avLst/>
          </a:prstGeom>
          <a:noFill/>
        </p:spPr>
        <p:txBody>
          <a:bodyPr wrap="none" rtlCol="0">
            <a:spAutoFit/>
          </a:bodyPr>
          <a:lstStyle/>
          <a:p>
            <a:r>
              <a:rPr lang="en-US" dirty="0">
                <a:solidFill>
                  <a:prstClr val="black"/>
                </a:solidFill>
              </a:rPr>
              <a:t>Social distancing</a:t>
            </a:r>
          </a:p>
          <a:p>
            <a:endParaRPr lang="en-US" dirty="0">
              <a:solidFill>
                <a:prstClr val="black"/>
              </a:solidFill>
            </a:endParaRPr>
          </a:p>
          <a:p>
            <a:r>
              <a:rPr lang="en-US" dirty="0">
                <a:solidFill>
                  <a:prstClr val="black"/>
                </a:solidFill>
              </a:rPr>
              <a:t>Loneliness</a:t>
            </a:r>
          </a:p>
          <a:p>
            <a:endParaRPr lang="en-US" dirty="0">
              <a:solidFill>
                <a:prstClr val="black"/>
              </a:solidFill>
            </a:endParaRPr>
          </a:p>
          <a:p>
            <a:r>
              <a:rPr lang="en-US" dirty="0">
                <a:solidFill>
                  <a:prstClr val="black"/>
                </a:solidFill>
              </a:rPr>
              <a:t>Economic </a:t>
            </a:r>
          </a:p>
          <a:p>
            <a:r>
              <a:rPr lang="en-US" dirty="0">
                <a:solidFill>
                  <a:prstClr val="black"/>
                </a:solidFill>
              </a:rPr>
              <a:t>deprivation</a:t>
            </a:r>
          </a:p>
        </p:txBody>
      </p:sp>
      <p:sp>
        <p:nvSpPr>
          <p:cNvPr id="7" name="TextBox 6">
            <a:extLst>
              <a:ext uri="{FF2B5EF4-FFF2-40B4-BE49-F238E27FC236}">
                <a16:creationId xmlns:a16="http://schemas.microsoft.com/office/drawing/2014/main" xmlns="" id="{D3E57255-AFA0-4BD7-B600-BC2AB85E3613}"/>
              </a:ext>
            </a:extLst>
          </p:cNvPr>
          <p:cNvSpPr txBox="1"/>
          <p:nvPr/>
        </p:nvSpPr>
        <p:spPr>
          <a:xfrm>
            <a:off x="7000409" y="1003414"/>
            <a:ext cx="1884683" cy="1200329"/>
          </a:xfrm>
          <a:prstGeom prst="rect">
            <a:avLst/>
          </a:prstGeom>
          <a:noFill/>
        </p:spPr>
        <p:txBody>
          <a:bodyPr wrap="none" rtlCol="0">
            <a:spAutoFit/>
          </a:bodyPr>
          <a:lstStyle/>
          <a:p>
            <a:r>
              <a:rPr lang="en-US" dirty="0">
                <a:solidFill>
                  <a:prstClr val="black"/>
                </a:solidFill>
              </a:rPr>
              <a:t>Lack of awareness</a:t>
            </a:r>
          </a:p>
          <a:p>
            <a:endParaRPr lang="en-US" dirty="0">
              <a:solidFill>
                <a:prstClr val="black"/>
              </a:solidFill>
            </a:endParaRPr>
          </a:p>
          <a:p>
            <a:r>
              <a:rPr lang="en-US" dirty="0">
                <a:solidFill>
                  <a:prstClr val="black"/>
                </a:solidFill>
              </a:rPr>
              <a:t>Inadequate </a:t>
            </a:r>
          </a:p>
          <a:p>
            <a:r>
              <a:rPr lang="en-US" dirty="0">
                <a:solidFill>
                  <a:prstClr val="black"/>
                </a:solidFill>
              </a:rPr>
              <a:t>access to care</a:t>
            </a:r>
          </a:p>
        </p:txBody>
      </p:sp>
      <p:sp>
        <p:nvSpPr>
          <p:cNvPr id="8" name="TextBox 7">
            <a:extLst>
              <a:ext uri="{FF2B5EF4-FFF2-40B4-BE49-F238E27FC236}">
                <a16:creationId xmlns:a16="http://schemas.microsoft.com/office/drawing/2014/main" xmlns="" id="{921DD7D4-6E73-4672-B1D4-561AE0FA221C}"/>
              </a:ext>
            </a:extLst>
          </p:cNvPr>
          <p:cNvSpPr txBox="1"/>
          <p:nvPr/>
        </p:nvSpPr>
        <p:spPr>
          <a:xfrm>
            <a:off x="4403645" y="3724275"/>
            <a:ext cx="1051185" cy="1200329"/>
          </a:xfrm>
          <a:prstGeom prst="rect">
            <a:avLst/>
          </a:prstGeom>
          <a:noFill/>
        </p:spPr>
        <p:txBody>
          <a:bodyPr wrap="none" rtlCol="0">
            <a:spAutoFit/>
          </a:bodyPr>
          <a:lstStyle/>
          <a:p>
            <a:r>
              <a:rPr lang="en-US" dirty="0">
                <a:solidFill>
                  <a:prstClr val="white"/>
                </a:solidFill>
              </a:rPr>
              <a:t>Mental</a:t>
            </a:r>
          </a:p>
          <a:p>
            <a:r>
              <a:rPr lang="en-US" dirty="0">
                <a:solidFill>
                  <a:prstClr val="white"/>
                </a:solidFill>
              </a:rPr>
              <a:t> health </a:t>
            </a:r>
          </a:p>
          <a:p>
            <a:r>
              <a:rPr lang="en-US" dirty="0">
                <a:solidFill>
                  <a:prstClr val="white"/>
                </a:solidFill>
              </a:rPr>
              <a:t>disorders</a:t>
            </a:r>
          </a:p>
          <a:p>
            <a:endParaRPr lang="en-US" dirty="0">
              <a:solidFill>
                <a:prstClr val="white"/>
              </a:solidFill>
            </a:endParaRPr>
          </a:p>
        </p:txBody>
      </p:sp>
      <p:sp>
        <p:nvSpPr>
          <p:cNvPr id="9" name="TextBox 8">
            <a:extLst>
              <a:ext uri="{FF2B5EF4-FFF2-40B4-BE49-F238E27FC236}">
                <a16:creationId xmlns:a16="http://schemas.microsoft.com/office/drawing/2014/main" xmlns="" id="{A479A56B-7BE0-4170-8C36-B4BB6A5381F3}"/>
              </a:ext>
            </a:extLst>
          </p:cNvPr>
          <p:cNvSpPr txBox="1"/>
          <p:nvPr/>
        </p:nvSpPr>
        <p:spPr>
          <a:xfrm>
            <a:off x="911849" y="5181600"/>
            <a:ext cx="660758" cy="369332"/>
          </a:xfrm>
          <a:prstGeom prst="rect">
            <a:avLst/>
          </a:prstGeom>
          <a:noFill/>
        </p:spPr>
        <p:txBody>
          <a:bodyPr wrap="none" rtlCol="0">
            <a:spAutoFit/>
          </a:bodyPr>
          <a:lstStyle/>
          <a:p>
            <a:r>
              <a:rPr lang="en-US" dirty="0">
                <a:solidFill>
                  <a:prstClr val="white"/>
                </a:solidFill>
              </a:rPr>
              <a:t>Virus</a:t>
            </a:r>
          </a:p>
        </p:txBody>
      </p:sp>
      <p:sp>
        <p:nvSpPr>
          <p:cNvPr id="10" name="TextBox 9">
            <a:extLst>
              <a:ext uri="{FF2B5EF4-FFF2-40B4-BE49-F238E27FC236}">
                <a16:creationId xmlns:a16="http://schemas.microsoft.com/office/drawing/2014/main" xmlns="" id="{E6DEFFB2-BC2C-4DBD-BF35-DB4E376E3230}"/>
              </a:ext>
            </a:extLst>
          </p:cNvPr>
          <p:cNvSpPr txBox="1"/>
          <p:nvPr/>
        </p:nvSpPr>
        <p:spPr>
          <a:xfrm>
            <a:off x="6555627" y="5181600"/>
            <a:ext cx="2359172" cy="369332"/>
          </a:xfrm>
          <a:prstGeom prst="rect">
            <a:avLst/>
          </a:prstGeom>
          <a:noFill/>
        </p:spPr>
        <p:txBody>
          <a:bodyPr wrap="none" rtlCol="0">
            <a:spAutoFit/>
          </a:bodyPr>
          <a:lstStyle/>
          <a:p>
            <a:r>
              <a:rPr lang="en-US" dirty="0">
                <a:solidFill>
                  <a:prstClr val="white"/>
                </a:solidFill>
              </a:rPr>
              <a:t>Host Immune response</a:t>
            </a:r>
          </a:p>
        </p:txBody>
      </p:sp>
      <p:sp>
        <p:nvSpPr>
          <p:cNvPr id="19" name="TextBox 18">
            <a:extLst>
              <a:ext uri="{FF2B5EF4-FFF2-40B4-BE49-F238E27FC236}">
                <a16:creationId xmlns:a16="http://schemas.microsoft.com/office/drawing/2014/main" xmlns="" id="{C05EB8EC-1C5D-45FB-932E-E2630C8D22ED}"/>
              </a:ext>
            </a:extLst>
          </p:cNvPr>
          <p:cNvSpPr txBox="1"/>
          <p:nvPr/>
        </p:nvSpPr>
        <p:spPr>
          <a:xfrm>
            <a:off x="3622808" y="5635802"/>
            <a:ext cx="2394245" cy="646331"/>
          </a:xfrm>
          <a:prstGeom prst="rect">
            <a:avLst/>
          </a:prstGeom>
          <a:noFill/>
        </p:spPr>
        <p:txBody>
          <a:bodyPr wrap="none" rtlCol="0">
            <a:spAutoFit/>
          </a:bodyPr>
          <a:lstStyle/>
          <a:p>
            <a:r>
              <a:rPr lang="en-US" dirty="0">
                <a:solidFill>
                  <a:prstClr val="black"/>
                </a:solidFill>
              </a:rPr>
              <a:t>FACTORS UNDERLYING</a:t>
            </a:r>
          </a:p>
          <a:p>
            <a:r>
              <a:rPr lang="en-US" dirty="0">
                <a:solidFill>
                  <a:prstClr val="black"/>
                </a:solidFill>
              </a:rPr>
              <a:t> RISK WITH PANDEMICS</a:t>
            </a:r>
          </a:p>
        </p:txBody>
      </p:sp>
      <p:sp>
        <p:nvSpPr>
          <p:cNvPr id="11" name="Right Brace 10">
            <a:extLst>
              <a:ext uri="{FF2B5EF4-FFF2-40B4-BE49-F238E27FC236}">
                <a16:creationId xmlns:a16="http://schemas.microsoft.com/office/drawing/2014/main" xmlns="" id="{0170DF00-FA19-41FD-8782-83965CE4D3E0}"/>
              </a:ext>
            </a:extLst>
          </p:cNvPr>
          <p:cNvSpPr/>
          <p:nvPr/>
        </p:nvSpPr>
        <p:spPr>
          <a:xfrm>
            <a:off x="2272337" y="1138687"/>
            <a:ext cx="414097" cy="33921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Right Brace 14">
            <a:extLst>
              <a:ext uri="{FF2B5EF4-FFF2-40B4-BE49-F238E27FC236}">
                <a16:creationId xmlns:a16="http://schemas.microsoft.com/office/drawing/2014/main" xmlns="" id="{2BFD6526-836F-4833-AD2C-DD0508967D9A}"/>
              </a:ext>
            </a:extLst>
          </p:cNvPr>
          <p:cNvSpPr/>
          <p:nvPr/>
        </p:nvSpPr>
        <p:spPr>
          <a:xfrm flipH="1">
            <a:off x="6555627" y="1127299"/>
            <a:ext cx="593907" cy="33921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TextBox 11">
            <a:extLst>
              <a:ext uri="{FF2B5EF4-FFF2-40B4-BE49-F238E27FC236}">
                <a16:creationId xmlns:a16="http://schemas.microsoft.com/office/drawing/2014/main" xmlns="" id="{E5E42148-07EB-4E40-ACF2-1D1A296C6389}"/>
              </a:ext>
            </a:extLst>
          </p:cNvPr>
          <p:cNvSpPr txBox="1"/>
          <p:nvPr/>
        </p:nvSpPr>
        <p:spPr>
          <a:xfrm>
            <a:off x="3478114" y="135836"/>
            <a:ext cx="2956194" cy="369332"/>
          </a:xfrm>
          <a:prstGeom prst="rect">
            <a:avLst/>
          </a:prstGeom>
          <a:noFill/>
        </p:spPr>
        <p:txBody>
          <a:bodyPr wrap="none" rtlCol="0">
            <a:spAutoFit/>
          </a:bodyPr>
          <a:lstStyle/>
          <a:p>
            <a:r>
              <a:rPr lang="en-US" dirty="0">
                <a:solidFill>
                  <a:prstClr val="black"/>
                </a:solidFill>
              </a:rPr>
              <a:t>Health care system responses</a:t>
            </a:r>
          </a:p>
        </p:txBody>
      </p:sp>
      <p:sp>
        <p:nvSpPr>
          <p:cNvPr id="17" name="Right Brace 16">
            <a:extLst>
              <a:ext uri="{FF2B5EF4-FFF2-40B4-BE49-F238E27FC236}">
                <a16:creationId xmlns:a16="http://schemas.microsoft.com/office/drawing/2014/main" xmlns="" id="{3B104C39-B416-4FB8-ADE8-AD30F38BA892}"/>
              </a:ext>
            </a:extLst>
          </p:cNvPr>
          <p:cNvSpPr/>
          <p:nvPr/>
        </p:nvSpPr>
        <p:spPr>
          <a:xfrm rot="5400000">
            <a:off x="4749163" y="-1190921"/>
            <a:ext cx="414097" cy="339217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xmlns="" id="{3845DB82-8470-47FB-A998-83A8C13D97ED}"/>
              </a:ext>
            </a:extLst>
          </p:cNvPr>
          <p:cNvSpPr txBox="1"/>
          <p:nvPr/>
        </p:nvSpPr>
        <p:spPr>
          <a:xfrm>
            <a:off x="3148642" y="3429000"/>
            <a:ext cx="3231334" cy="369332"/>
          </a:xfrm>
          <a:prstGeom prst="rect">
            <a:avLst/>
          </a:prstGeom>
          <a:noFill/>
        </p:spPr>
        <p:txBody>
          <a:bodyPr wrap="none" rtlCol="0">
            <a:spAutoFit/>
          </a:bodyPr>
          <a:lstStyle/>
          <a:p>
            <a:r>
              <a:rPr lang="en-US" dirty="0">
                <a:solidFill>
                  <a:prstClr val="black"/>
                </a:solidFill>
              </a:rPr>
              <a:t>RISK                              RESILIENCE</a:t>
            </a:r>
          </a:p>
        </p:txBody>
      </p:sp>
    </p:spTree>
    <p:extLst>
      <p:ext uri="{BB962C8B-B14F-4D97-AF65-F5344CB8AC3E}">
        <p14:creationId xmlns:p14="http://schemas.microsoft.com/office/powerpoint/2010/main" val="32592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animBg="1"/>
      <p:bldP spid="15" grpId="0" animBg="1"/>
      <p:bldP spid="12" grpId="0"/>
      <p:bldP spid="1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minoes Falling Down in a Row by butlerm | VideoHive">
            <a:extLst>
              <a:ext uri="{FF2B5EF4-FFF2-40B4-BE49-F238E27FC236}">
                <a16:creationId xmlns:a16="http://schemas.microsoft.com/office/drawing/2014/main" xmlns="" id="{55FC1549-DD0A-4892-87EB-A2A350305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50" y="270213"/>
            <a:ext cx="8642969" cy="486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C0F594F-D03D-4202-88C5-AD5BFDDE38D9}"/>
              </a:ext>
            </a:extLst>
          </p:cNvPr>
          <p:cNvSpPr txBox="1"/>
          <p:nvPr/>
        </p:nvSpPr>
        <p:spPr>
          <a:xfrm rot="1130598">
            <a:off x="7159925" y="3372927"/>
            <a:ext cx="1012393" cy="369332"/>
          </a:xfrm>
          <a:prstGeom prst="rect">
            <a:avLst/>
          </a:prstGeom>
          <a:noFill/>
        </p:spPr>
        <p:txBody>
          <a:bodyPr wrap="none" rtlCol="0">
            <a:spAutoFit/>
          </a:bodyPr>
          <a:lstStyle/>
          <a:p>
            <a:r>
              <a:rPr lang="en-US" dirty="0">
                <a:solidFill>
                  <a:prstClr val="black"/>
                </a:solidFill>
              </a:rPr>
              <a:t>Covid-19</a:t>
            </a:r>
          </a:p>
        </p:txBody>
      </p:sp>
      <p:sp>
        <p:nvSpPr>
          <p:cNvPr id="5" name="TextBox 4">
            <a:extLst>
              <a:ext uri="{FF2B5EF4-FFF2-40B4-BE49-F238E27FC236}">
                <a16:creationId xmlns:a16="http://schemas.microsoft.com/office/drawing/2014/main" xmlns="" id="{B4739221-B772-480C-9C3D-F3C4DD56AFC2}"/>
              </a:ext>
            </a:extLst>
          </p:cNvPr>
          <p:cNvSpPr txBox="1"/>
          <p:nvPr/>
        </p:nvSpPr>
        <p:spPr>
          <a:xfrm rot="1130598">
            <a:off x="4810968" y="3283793"/>
            <a:ext cx="2271263" cy="369332"/>
          </a:xfrm>
          <a:prstGeom prst="rect">
            <a:avLst/>
          </a:prstGeom>
          <a:noFill/>
        </p:spPr>
        <p:txBody>
          <a:bodyPr wrap="none" rtlCol="0">
            <a:spAutoFit/>
          </a:bodyPr>
          <a:lstStyle/>
          <a:p>
            <a:r>
              <a:rPr lang="en-US" dirty="0">
                <a:solidFill>
                  <a:prstClr val="black"/>
                </a:solidFill>
              </a:rPr>
              <a:t>Racism/discrimination</a:t>
            </a:r>
          </a:p>
        </p:txBody>
      </p:sp>
      <p:sp>
        <p:nvSpPr>
          <p:cNvPr id="6" name="TextBox 5">
            <a:extLst>
              <a:ext uri="{FF2B5EF4-FFF2-40B4-BE49-F238E27FC236}">
                <a16:creationId xmlns:a16="http://schemas.microsoft.com/office/drawing/2014/main" xmlns="" id="{8A53C470-7748-4C17-B774-CDEFDDC13143}"/>
              </a:ext>
            </a:extLst>
          </p:cNvPr>
          <p:cNvSpPr txBox="1"/>
          <p:nvPr/>
        </p:nvSpPr>
        <p:spPr>
          <a:xfrm rot="2474119">
            <a:off x="3363940" y="2889653"/>
            <a:ext cx="2071336" cy="369332"/>
          </a:xfrm>
          <a:prstGeom prst="rect">
            <a:avLst/>
          </a:prstGeom>
          <a:noFill/>
        </p:spPr>
        <p:txBody>
          <a:bodyPr wrap="none" rtlCol="0">
            <a:spAutoFit/>
          </a:bodyPr>
          <a:lstStyle/>
          <a:p>
            <a:r>
              <a:rPr lang="en-US" dirty="0">
                <a:solidFill>
                  <a:prstClr val="black"/>
                </a:solidFill>
              </a:rPr>
              <a:t>Economic downturn</a:t>
            </a:r>
          </a:p>
        </p:txBody>
      </p:sp>
      <p:sp>
        <p:nvSpPr>
          <p:cNvPr id="7" name="TextBox 6">
            <a:extLst>
              <a:ext uri="{FF2B5EF4-FFF2-40B4-BE49-F238E27FC236}">
                <a16:creationId xmlns:a16="http://schemas.microsoft.com/office/drawing/2014/main" xmlns="" id="{C525B802-CF21-4EB2-997D-917DF91CCD8E}"/>
              </a:ext>
            </a:extLst>
          </p:cNvPr>
          <p:cNvSpPr txBox="1"/>
          <p:nvPr/>
        </p:nvSpPr>
        <p:spPr>
          <a:xfrm rot="4451816">
            <a:off x="2650117" y="2507671"/>
            <a:ext cx="1224246" cy="369332"/>
          </a:xfrm>
          <a:prstGeom prst="rect">
            <a:avLst/>
          </a:prstGeom>
          <a:noFill/>
        </p:spPr>
        <p:txBody>
          <a:bodyPr wrap="none" rtlCol="0">
            <a:spAutoFit/>
          </a:bodyPr>
          <a:lstStyle/>
          <a:p>
            <a:r>
              <a:rPr lang="en-US" dirty="0">
                <a:solidFill>
                  <a:prstClr val="black"/>
                </a:solidFill>
              </a:rPr>
              <a:t>Civil unrest</a:t>
            </a:r>
          </a:p>
        </p:txBody>
      </p:sp>
      <p:sp>
        <p:nvSpPr>
          <p:cNvPr id="8" name="TextBox 7">
            <a:extLst>
              <a:ext uri="{FF2B5EF4-FFF2-40B4-BE49-F238E27FC236}">
                <a16:creationId xmlns:a16="http://schemas.microsoft.com/office/drawing/2014/main" xmlns="" id="{8629E5D0-2304-45C5-8BB4-3446C934F0C9}"/>
              </a:ext>
            </a:extLst>
          </p:cNvPr>
          <p:cNvSpPr txBox="1"/>
          <p:nvPr/>
        </p:nvSpPr>
        <p:spPr>
          <a:xfrm rot="5400000">
            <a:off x="919640" y="2541723"/>
            <a:ext cx="2364943" cy="369332"/>
          </a:xfrm>
          <a:prstGeom prst="rect">
            <a:avLst/>
          </a:prstGeom>
          <a:noFill/>
        </p:spPr>
        <p:txBody>
          <a:bodyPr wrap="none" rtlCol="0">
            <a:spAutoFit/>
          </a:bodyPr>
          <a:lstStyle/>
          <a:p>
            <a:r>
              <a:rPr lang="en-US" dirty="0">
                <a:solidFill>
                  <a:prstClr val="black"/>
                </a:solidFill>
              </a:rPr>
              <a:t>Democratic institutions</a:t>
            </a:r>
          </a:p>
        </p:txBody>
      </p:sp>
      <p:sp>
        <p:nvSpPr>
          <p:cNvPr id="9" name="TextBox 8">
            <a:extLst>
              <a:ext uri="{FF2B5EF4-FFF2-40B4-BE49-F238E27FC236}">
                <a16:creationId xmlns:a16="http://schemas.microsoft.com/office/drawing/2014/main" xmlns="" id="{0C13FD8A-9B54-4A83-B655-E4C1D253BFEB}"/>
              </a:ext>
            </a:extLst>
          </p:cNvPr>
          <p:cNvSpPr txBox="1"/>
          <p:nvPr/>
        </p:nvSpPr>
        <p:spPr>
          <a:xfrm rot="5400000">
            <a:off x="-1883" y="2490326"/>
            <a:ext cx="1313245" cy="369332"/>
          </a:xfrm>
          <a:prstGeom prst="rect">
            <a:avLst/>
          </a:prstGeom>
          <a:noFill/>
        </p:spPr>
        <p:txBody>
          <a:bodyPr wrap="none" rtlCol="0">
            <a:spAutoFit/>
          </a:bodyPr>
          <a:lstStyle/>
          <a:p>
            <a:r>
              <a:rPr lang="en-US" dirty="0">
                <a:solidFill>
                  <a:prstClr val="black"/>
                </a:solidFill>
              </a:rPr>
              <a:t>Law &amp;Order</a:t>
            </a:r>
          </a:p>
        </p:txBody>
      </p:sp>
      <p:sp>
        <p:nvSpPr>
          <p:cNvPr id="3" name="TextBox 2">
            <a:extLst>
              <a:ext uri="{FF2B5EF4-FFF2-40B4-BE49-F238E27FC236}">
                <a16:creationId xmlns:a16="http://schemas.microsoft.com/office/drawing/2014/main" xmlns="" id="{EE238DF3-30BD-4402-E857-3CFD5A7D8D72}"/>
              </a:ext>
            </a:extLst>
          </p:cNvPr>
          <p:cNvSpPr txBox="1"/>
          <p:nvPr/>
        </p:nvSpPr>
        <p:spPr>
          <a:xfrm>
            <a:off x="635488" y="5572805"/>
            <a:ext cx="7334451" cy="830997"/>
          </a:xfrm>
          <a:prstGeom prst="rect">
            <a:avLst/>
          </a:prstGeom>
          <a:noFill/>
        </p:spPr>
        <p:txBody>
          <a:bodyPr wrap="square" rtlCol="0">
            <a:spAutoFit/>
          </a:bodyPr>
          <a:lstStyle/>
          <a:p>
            <a:r>
              <a:rPr lang="en-US" sz="2400" dirty="0">
                <a:solidFill>
                  <a:prstClr val="black"/>
                </a:solidFill>
              </a:rPr>
              <a:t>Why mental health impact of disasters typically outlast the physical impact,</a:t>
            </a:r>
          </a:p>
        </p:txBody>
      </p:sp>
    </p:spTree>
    <p:extLst>
      <p:ext uri="{BB962C8B-B14F-4D97-AF65-F5344CB8AC3E}">
        <p14:creationId xmlns:p14="http://schemas.microsoft.com/office/powerpoint/2010/main" val="2500205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Calibri"/>
        <a:ea typeface="Calibri"/>
        <a:cs typeface="Calibri"/>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5469</TotalTime>
  <Words>2534</Words>
  <Application>Microsoft Office PowerPoint</Application>
  <PresentationFormat>On-screen Show (4:3)</PresentationFormat>
  <Paragraphs>388</Paragraphs>
  <Slides>60</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60</vt:i4>
      </vt:variant>
    </vt:vector>
  </HeadingPairs>
  <TitlesOfParts>
    <vt:vector size="81" baseType="lpstr">
      <vt:lpstr>ＭＳ Ｐゴシック</vt:lpstr>
      <vt:lpstr>Abadi</vt:lpstr>
      <vt:lpstr>-apple-system</vt:lpstr>
      <vt:lpstr>Arial</vt:lpstr>
      <vt:lpstr>Arial Black</vt:lpstr>
      <vt:lpstr>BlinkMacSystemFont</vt:lpstr>
      <vt:lpstr>Bodoni MT Black</vt:lpstr>
      <vt:lpstr>Calibri</vt:lpstr>
      <vt:lpstr>Calibri Light</vt:lpstr>
      <vt:lpstr>Georgia</vt:lpstr>
      <vt:lpstr>Open Sans</vt:lpstr>
      <vt:lpstr>Rockwell</vt:lpstr>
      <vt:lpstr>Source Sans Pro</vt:lpstr>
      <vt:lpstr>Times New Roman</vt:lpstr>
      <vt:lpstr>Trebuchet MS</vt:lpstr>
      <vt:lpstr>Wingdings</vt:lpstr>
      <vt:lpstr>Wingdings 3</vt:lpstr>
      <vt:lpstr>Office Theme</vt:lpstr>
      <vt:lpstr>1_Office Theme</vt:lpstr>
      <vt:lpstr>Facet</vt:lpstr>
      <vt:lpstr>Gallery</vt:lpstr>
      <vt:lpstr>The COVID-19 Pandemic and Mental Health</vt:lpstr>
      <vt:lpstr>Housekeeping Information</vt:lpstr>
      <vt:lpstr> Acknowledgment</vt:lpstr>
      <vt:lpstr>PowerPoint Presentation</vt:lpstr>
      <vt:lpstr>What we have learned from the COVID-19 pandemic: Psychiatric, neurological and social aspects</vt:lpstr>
      <vt:lpstr>PowerPoint Presentation</vt:lpstr>
      <vt:lpstr>PowerPoint Presentation</vt:lpstr>
      <vt:lpstr>PowerPoint Presentation</vt:lpstr>
      <vt:lpstr>PowerPoint Presentation</vt:lpstr>
      <vt:lpstr>PowerPoint Presentation</vt:lpstr>
      <vt:lpstr>PowerPoint Presentation</vt:lpstr>
      <vt:lpstr>Has gun violence increased since the pandemic?</vt:lpstr>
      <vt:lpstr>Have suicides increased since the pandemic?</vt:lpstr>
      <vt:lpstr>PowerPoint Presentation</vt:lpstr>
      <vt:lpstr>PowerPoint Presentation</vt:lpstr>
      <vt:lpstr>Several Changes in the Delivery of Mental Health and Substance Use Disorder Services </vt:lpstr>
      <vt:lpstr>PowerPoint Presentation</vt:lpstr>
      <vt:lpstr>PowerPoint Presentation</vt:lpstr>
      <vt:lpstr>PowerPoint Presentation</vt:lpstr>
      <vt:lpstr>PowerPoint Presentation</vt:lpstr>
      <vt:lpstr>PowerPoint Presentation</vt:lpstr>
      <vt:lpstr>Diagnosis, treatment and prevention</vt:lpstr>
      <vt:lpstr>Long Covid: approaches to services</vt:lpstr>
      <vt:lpstr>PowerPoint Presentation</vt:lpstr>
      <vt:lpstr>Conclusions and Next steps</vt:lpstr>
      <vt:lpstr>NEUROPSYCHIATRIC COMPLICATIONS OF COVID-19</vt:lpstr>
      <vt:lpstr>Covid-19 - New Kid On The Block</vt:lpstr>
      <vt:lpstr>Viral spread</vt:lpstr>
      <vt:lpstr>Mechanisms Of Acute Neurological Disease In COVID-19</vt:lpstr>
      <vt:lpstr>Acute Neurological Syndromes</vt:lpstr>
      <vt:lpstr>Long COVID  Elephant in the room</vt:lpstr>
      <vt:lpstr>Mechanisms of long COVID pathogenesis</vt:lpstr>
      <vt:lpstr>Symptoms of post-acute sequelae of SARS-CoV-2 (PASC)</vt:lpstr>
      <vt:lpstr>Neuro-PASC symptoms</vt:lpstr>
      <vt:lpstr>Brain Fog: Cognitive  dysfunction</vt:lpstr>
      <vt:lpstr>Chronic neurological sequelae of COVID-19</vt:lpstr>
      <vt:lpstr>Long Covid:</vt:lpstr>
      <vt:lpstr>Neurological Complications   After COVID-19 Vaccination</vt:lpstr>
      <vt:lpstr>Covid-19 Pandemic: The Indian Scenario</vt:lpstr>
      <vt:lpstr>PowerPoint Presentation</vt:lpstr>
      <vt:lpstr>Closing Thoughts </vt:lpstr>
      <vt:lpstr>PowerPoint Presentation</vt:lpstr>
      <vt:lpstr>       the covid-19 pandemic and mental health among  boston’s residents   </vt:lpstr>
      <vt:lpstr>Main points</vt:lpstr>
      <vt:lpstr>Methods</vt:lpstr>
      <vt:lpstr>measures</vt:lpstr>
      <vt:lpstr>PowerPoint Presentation</vt:lpstr>
      <vt:lpstr>Pandemic Impact on Mental Health</vt:lpstr>
      <vt:lpstr>Change in Mental Health, Fall 2018-2020</vt:lpstr>
      <vt:lpstr>PowerPoint Presentation</vt:lpstr>
      <vt:lpstr>PowerPoint Presentation</vt:lpstr>
      <vt:lpstr>PowerPoint Presentation</vt:lpstr>
      <vt:lpstr>PowerPoint Presentation</vt:lpstr>
      <vt:lpstr>PowerPoint Presentation</vt:lpstr>
      <vt:lpstr>PowerPoint Presentation</vt:lpstr>
      <vt:lpstr>Mental Health Decline by SES, Health</vt:lpstr>
      <vt:lpstr>Mental Health Decline by social connection, Activity</vt:lpstr>
      <vt:lpstr>Implications for clinicians</vt:lpstr>
      <vt:lpstr>ACKNOWLEDGMENTS</vt:lpstr>
      <vt:lpstr>PowerPoint Presentation</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Nedic, Lola  (BIDMC - Keshavan - Psychiatry)</cp:lastModifiedBy>
  <cp:revision>97</cp:revision>
  <cp:lastPrinted>2019-01-31T16:24:05Z</cp:lastPrinted>
  <dcterms:created xsi:type="dcterms:W3CDTF">2017-10-19T14:29:41Z</dcterms:created>
  <dcterms:modified xsi:type="dcterms:W3CDTF">2023-07-18T19:49:47Z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