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0"/>
  </p:notesMasterIdLst>
  <p:sldIdLst>
    <p:sldId id="1438" r:id="rId3"/>
    <p:sldId id="530" r:id="rId4"/>
    <p:sldId id="10379" r:id="rId5"/>
    <p:sldId id="258" r:id="rId6"/>
    <p:sldId id="259" r:id="rId7"/>
    <p:sldId id="260" r:id="rId8"/>
    <p:sldId id="10378" r:id="rId9"/>
    <p:sldId id="317" r:id="rId10"/>
    <p:sldId id="876" r:id="rId11"/>
    <p:sldId id="531" r:id="rId12"/>
    <p:sldId id="533" r:id="rId13"/>
    <p:sldId id="538" r:id="rId14"/>
    <p:sldId id="1112" r:id="rId15"/>
    <p:sldId id="548" r:id="rId16"/>
    <p:sldId id="1418" r:id="rId17"/>
    <p:sldId id="1420" r:id="rId18"/>
    <p:sldId id="1416" r:id="rId19"/>
    <p:sldId id="10385" r:id="rId20"/>
    <p:sldId id="736" r:id="rId21"/>
    <p:sldId id="1487" r:id="rId22"/>
    <p:sldId id="553" r:id="rId23"/>
    <p:sldId id="1482" r:id="rId24"/>
    <p:sldId id="1488" r:id="rId25"/>
    <p:sldId id="10386" r:id="rId26"/>
    <p:sldId id="1489" r:id="rId27"/>
    <p:sldId id="1470" r:id="rId28"/>
    <p:sldId id="1471" r:id="rId29"/>
    <p:sldId id="1472" r:id="rId30"/>
    <p:sldId id="1490" r:id="rId31"/>
    <p:sldId id="1491" r:id="rId32"/>
    <p:sldId id="1492" r:id="rId33"/>
    <p:sldId id="1493" r:id="rId34"/>
    <p:sldId id="1494" r:id="rId35"/>
    <p:sldId id="1495" r:id="rId36"/>
    <p:sldId id="1496" r:id="rId37"/>
    <p:sldId id="1480" r:id="rId38"/>
    <p:sldId id="1497" r:id="rId39"/>
    <p:sldId id="10380" r:id="rId40"/>
    <p:sldId id="10381" r:id="rId41"/>
    <p:sldId id="10382" r:id="rId42"/>
    <p:sldId id="10383" r:id="rId43"/>
    <p:sldId id="1498" r:id="rId44"/>
    <p:sldId id="1499" r:id="rId45"/>
    <p:sldId id="1500" r:id="rId46"/>
    <p:sldId id="1501" r:id="rId47"/>
    <p:sldId id="1469" r:id="rId48"/>
    <p:sldId id="1468" r:id="rId49"/>
  </p:sldIdLst>
  <p:sldSz cx="9144000" cy="6858000" type="screen4x3"/>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ffin, Deanna" initials="GD" lastIdx="10" clrIdx="0">
    <p:extLst>
      <p:ext uri="{19B8F6BF-5375-455C-9EA6-DF929625EA0E}">
        <p15:presenceInfo xmlns:p15="http://schemas.microsoft.com/office/powerpoint/2012/main" userId="Griffin, Deanna" providerId="None"/>
      </p:ext>
    </p:extLst>
  </p:cmAuthor>
  <p:cmAuthor id="2" name="Isaiah Pickens" initials="IP" lastIdx="11" clrIdx="1">
    <p:extLst>
      <p:ext uri="{19B8F6BF-5375-455C-9EA6-DF929625EA0E}">
        <p15:presenceInfo xmlns:p15="http://schemas.microsoft.com/office/powerpoint/2012/main" userId="Isaiah Picken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4C62"/>
    <a:srgbClr val="CD4928"/>
    <a:srgbClr val="F5702B"/>
    <a:srgbClr val="FFFFFF"/>
    <a:srgbClr val="919295"/>
    <a:srgbClr val="C0504D"/>
    <a:srgbClr val="0A57A4"/>
    <a:srgbClr val="8064A2"/>
    <a:srgbClr val="9BBB59"/>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67" autoAdjust="0"/>
    <p:restoredTop sz="81224" autoAdjust="0"/>
  </p:normalViewPr>
  <p:slideViewPr>
    <p:cSldViewPr snapToGrid="0" snapToObjects="1">
      <p:cViewPr varScale="1">
        <p:scale>
          <a:sx n="103" d="100"/>
          <a:sy n="103" d="100"/>
        </p:scale>
        <p:origin x="2704" y="168"/>
      </p:cViewPr>
      <p:guideLst/>
    </p:cSldViewPr>
  </p:slideViewPr>
  <p:outlineViewPr>
    <p:cViewPr>
      <p:scale>
        <a:sx n="33" d="100"/>
        <a:sy n="33" d="100"/>
      </p:scale>
      <p:origin x="0" y="-1194"/>
    </p:cViewPr>
  </p:outlineViewPr>
  <p:notesTextViewPr>
    <p:cViewPr>
      <p:scale>
        <a:sx n="1" d="1"/>
        <a:sy n="1" d="1"/>
      </p:scale>
      <p:origin x="0" y="0"/>
    </p:cViewPr>
  </p:notesTextViewPr>
  <p:notesViewPr>
    <p:cSldViewPr snapToGrid="0" snapToObjects="1">
      <p:cViewPr varScale="1">
        <p:scale>
          <a:sx n="116" d="100"/>
          <a:sy n="116" d="100"/>
        </p:scale>
        <p:origin x="164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8B087-81EC-6649-9146-B261894D90BF}" type="doc">
      <dgm:prSet loTypeId="urn:microsoft.com/office/officeart/2005/8/layout/hList1" loCatId="" qsTypeId="urn:microsoft.com/office/officeart/2005/8/quickstyle/simple1" qsCatId="simple" csTypeId="urn:microsoft.com/office/officeart/2005/8/colors/accent2_5" csCatId="accent2" phldr="1"/>
      <dgm:spPr/>
    </dgm:pt>
    <dgm:pt modelId="{0444FC58-7DC1-224D-8C39-9A209E414C59}">
      <dgm:prSet phldrT="[Text]" custT="1"/>
      <dgm:spPr>
        <a:solidFill>
          <a:schemeClr val="accent2">
            <a:hueOff val="0"/>
            <a:satOff val="0"/>
            <a:lumOff val="0"/>
          </a:schemeClr>
        </a:solidFill>
      </dgm:spPr>
      <dgm:t>
        <a:bodyPr/>
        <a:lstStyle/>
        <a:p>
          <a:pPr algn="ctr"/>
          <a:r>
            <a:rPr lang="en-US" sz="2400" b="1" dirty="0">
              <a:latin typeface="Arial" panose="020B0604020202020204" pitchFamily="34" charset="0"/>
              <a:cs typeface="Arial" panose="020B0604020202020204" pitchFamily="34" charset="0"/>
            </a:rPr>
            <a:t>Someone to Talk To</a:t>
          </a:r>
        </a:p>
      </dgm:t>
    </dgm:pt>
    <dgm:pt modelId="{93C2310C-E2A5-164C-96B2-485CE01106DC}" type="parTrans" cxnId="{030CA8F1-8723-F547-8602-617A1707F1C8}">
      <dgm:prSet/>
      <dgm:spPr/>
      <dgm:t>
        <a:bodyPr/>
        <a:lstStyle/>
        <a:p>
          <a:endParaRPr lang="en-US"/>
        </a:p>
      </dgm:t>
    </dgm:pt>
    <dgm:pt modelId="{53F45153-7629-B94D-84BC-8CD2F925AFCB}" type="sibTrans" cxnId="{030CA8F1-8723-F547-8602-617A1707F1C8}">
      <dgm:prSet/>
      <dgm:spPr/>
      <dgm:t>
        <a:bodyPr/>
        <a:lstStyle/>
        <a:p>
          <a:endParaRPr lang="en-US"/>
        </a:p>
      </dgm:t>
    </dgm:pt>
    <dgm:pt modelId="{173CBFEE-65C7-034E-96AD-FB5CADAB0005}">
      <dgm:prSet phldrT="[Text]" custT="1"/>
      <dgm:spPr>
        <a:solidFill>
          <a:schemeClr val="accent2"/>
        </a:solidFill>
      </dgm:spPr>
      <dgm:t>
        <a:bodyPr spcFirstLastPara="0" vert="horz" wrap="square" lIns="113792" tIns="113792" rIns="113792" bIns="113792" numCol="1" spcCol="1270" anchor="ctr" anchorCtr="1"/>
        <a:lstStyle/>
        <a:p>
          <a:pPr marL="0" lvl="0" indent="0" algn="ctr" defTabSz="711200">
            <a:lnSpc>
              <a:spcPct val="100000"/>
            </a:lnSpc>
            <a:spcBef>
              <a:spcPct val="0"/>
            </a:spcBef>
            <a:spcAft>
              <a:spcPts val="0"/>
            </a:spcAft>
            <a:buNone/>
          </a:pPr>
          <a:r>
            <a:rPr lang="en-US" sz="2400" b="1" kern="1200" dirty="0">
              <a:latin typeface="Arial" panose="020B0604020202020204" pitchFamily="34" charset="0"/>
              <a:ea typeface="+mn-ea"/>
              <a:cs typeface="Arial" panose="020B0604020202020204" pitchFamily="34" charset="0"/>
            </a:rPr>
            <a:t>Someone to </a:t>
          </a:r>
        </a:p>
        <a:p>
          <a:pPr marL="0" lvl="0" indent="0" algn="ctr" defTabSz="711200">
            <a:lnSpc>
              <a:spcPct val="100000"/>
            </a:lnSpc>
            <a:spcBef>
              <a:spcPct val="0"/>
            </a:spcBef>
            <a:spcAft>
              <a:spcPts val="0"/>
            </a:spcAft>
            <a:buNone/>
          </a:pPr>
          <a:r>
            <a:rPr lang="en-US" sz="2400" b="1" kern="1200" dirty="0">
              <a:latin typeface="Arial" panose="020B0604020202020204" pitchFamily="34" charset="0"/>
              <a:ea typeface="+mn-ea"/>
              <a:cs typeface="Arial" panose="020B0604020202020204" pitchFamily="34" charset="0"/>
            </a:rPr>
            <a:t>Go To</a:t>
          </a:r>
        </a:p>
      </dgm:t>
    </dgm:pt>
    <dgm:pt modelId="{2DC4E464-8BAF-A34D-9DAA-49FBE2946E75}" type="parTrans" cxnId="{7CC815DA-ADFC-804B-89EB-4402B46C9744}">
      <dgm:prSet/>
      <dgm:spPr/>
      <dgm:t>
        <a:bodyPr/>
        <a:lstStyle/>
        <a:p>
          <a:endParaRPr lang="en-US"/>
        </a:p>
      </dgm:t>
    </dgm:pt>
    <dgm:pt modelId="{2F324C99-334A-7948-9B24-DD7810ACE5F0}" type="sibTrans" cxnId="{7CC815DA-ADFC-804B-89EB-4402B46C9744}">
      <dgm:prSet/>
      <dgm:spPr/>
      <dgm:t>
        <a:bodyPr/>
        <a:lstStyle/>
        <a:p>
          <a:endParaRPr lang="en-US"/>
        </a:p>
      </dgm:t>
    </dgm:pt>
    <dgm:pt modelId="{9DB0CF7E-C791-2F4E-9B37-7D8AA8EDC035}">
      <dgm:prSet phldrT="[Text]" custT="1"/>
      <dgm:spPr>
        <a:solidFill>
          <a:schemeClr val="accent2"/>
        </a:solidFill>
      </dgm:spPr>
      <dgm:t>
        <a:bodyPr/>
        <a:lstStyle/>
        <a:p>
          <a:pPr algn="ctr">
            <a:spcAft>
              <a:spcPts val="0"/>
            </a:spcAft>
          </a:pPr>
          <a:r>
            <a:rPr lang="en-US" sz="2400" b="1" dirty="0">
              <a:latin typeface="Arial" panose="020B0604020202020204" pitchFamily="34" charset="0"/>
              <a:cs typeface="Arial" panose="020B0604020202020204" pitchFamily="34" charset="0"/>
            </a:rPr>
            <a:t>Somewhere </a:t>
          </a:r>
        </a:p>
        <a:p>
          <a:pPr algn="ctr">
            <a:spcAft>
              <a:spcPts val="0"/>
            </a:spcAft>
          </a:pPr>
          <a:r>
            <a:rPr lang="en-US" sz="2400" b="1" dirty="0">
              <a:latin typeface="Arial" panose="020B0604020202020204" pitchFamily="34" charset="0"/>
              <a:cs typeface="Arial" panose="020B0604020202020204" pitchFamily="34" charset="0"/>
            </a:rPr>
            <a:t>to Go</a:t>
          </a:r>
        </a:p>
      </dgm:t>
    </dgm:pt>
    <dgm:pt modelId="{C82560E1-36AA-1D48-A9C0-D70418ED061A}" type="parTrans" cxnId="{4536A6AB-A27E-A344-95F5-4602C073780F}">
      <dgm:prSet/>
      <dgm:spPr/>
      <dgm:t>
        <a:bodyPr/>
        <a:lstStyle/>
        <a:p>
          <a:endParaRPr lang="en-US"/>
        </a:p>
      </dgm:t>
    </dgm:pt>
    <dgm:pt modelId="{CB9101C0-51EB-064A-9392-892581FAF451}" type="sibTrans" cxnId="{4536A6AB-A27E-A344-95F5-4602C073780F}">
      <dgm:prSet/>
      <dgm:spPr/>
      <dgm:t>
        <a:bodyPr/>
        <a:lstStyle/>
        <a:p>
          <a:endParaRPr lang="en-US"/>
        </a:p>
      </dgm:t>
    </dgm:pt>
    <dgm:pt modelId="{E39C29E2-0B48-4343-8716-E5C7C054D484}">
      <dgm:prSet custT="1"/>
      <dgm:spPr/>
      <dgm:t>
        <a:bodyPr anchor="ctr"/>
        <a:lstStyle/>
        <a:p>
          <a:pPr algn="l"/>
          <a:r>
            <a:rPr lang="en-US" sz="1800" dirty="0">
              <a:solidFill>
                <a:schemeClr val="tx1">
                  <a:lumMod val="85000"/>
                  <a:lumOff val="15000"/>
                </a:schemeClr>
              </a:solidFill>
              <a:latin typeface="Arial" panose="020B0604020202020204" pitchFamily="34" charset="0"/>
              <a:cs typeface="Arial" panose="020B0604020202020204" pitchFamily="34" charset="0"/>
            </a:rPr>
            <a:t>Available 24/7 for calls, text &amp; chat</a:t>
          </a:r>
        </a:p>
      </dgm:t>
    </dgm:pt>
    <dgm:pt modelId="{11DBAAC6-84D4-0F42-8B2B-579209AE7DCB}" type="parTrans" cxnId="{B615D9AB-489F-2744-8CC8-6FBDBD6DD9B9}">
      <dgm:prSet/>
      <dgm:spPr/>
      <dgm:t>
        <a:bodyPr/>
        <a:lstStyle/>
        <a:p>
          <a:endParaRPr lang="en-US"/>
        </a:p>
      </dgm:t>
    </dgm:pt>
    <dgm:pt modelId="{C7F07AB7-6302-824B-894C-302CDB34A3FB}" type="sibTrans" cxnId="{B615D9AB-489F-2744-8CC8-6FBDBD6DD9B9}">
      <dgm:prSet/>
      <dgm:spPr/>
      <dgm:t>
        <a:bodyPr/>
        <a:lstStyle/>
        <a:p>
          <a:endParaRPr lang="en-US"/>
        </a:p>
      </dgm:t>
    </dgm:pt>
    <dgm:pt modelId="{E4E09CC8-D27C-3F41-B57A-079DA6D5B90D}">
      <dgm:prSet custT="1"/>
      <dgm:spPr/>
      <dgm:t>
        <a:bodyPr anchor="ctr"/>
        <a:lstStyle/>
        <a:p>
          <a:pPr algn="l">
            <a:buFontTx/>
            <a:buChar char="•"/>
          </a:pPr>
          <a:r>
            <a:rPr lang="en-US" sz="1800" dirty="0">
              <a:solidFill>
                <a:schemeClr val="tx1">
                  <a:lumMod val="85000"/>
                  <a:lumOff val="15000"/>
                </a:schemeClr>
              </a:solidFill>
              <a:latin typeface="Arial" panose="020B0604020202020204" pitchFamily="34" charset="0"/>
              <a:cs typeface="Arial" panose="020B0604020202020204" pitchFamily="34" charset="0"/>
            </a:rPr>
            <a:t>Peer-run warm lines offering callers emotional support, staffed by volunteers who are in recovery themselves</a:t>
          </a:r>
        </a:p>
      </dgm:t>
    </dgm:pt>
    <dgm:pt modelId="{CA0C11E1-9B1D-384B-8913-8FA45DF1C18B}" type="parTrans" cxnId="{E80485CC-D015-3A40-80AA-18AC8EA4B97C}">
      <dgm:prSet/>
      <dgm:spPr/>
      <dgm:t>
        <a:bodyPr/>
        <a:lstStyle/>
        <a:p>
          <a:endParaRPr lang="en-US"/>
        </a:p>
      </dgm:t>
    </dgm:pt>
    <dgm:pt modelId="{D162D354-ABAD-2F48-BB9D-51B9EDC502EF}" type="sibTrans" cxnId="{E80485CC-D015-3A40-80AA-18AC8EA4B97C}">
      <dgm:prSet/>
      <dgm:spPr/>
      <dgm:t>
        <a:bodyPr/>
        <a:lstStyle/>
        <a:p>
          <a:endParaRPr lang="en-US"/>
        </a:p>
      </dgm:t>
    </dgm:pt>
    <dgm:pt modelId="{20612D09-8ED4-6C40-9485-63663D8FAF6F}">
      <dgm:prSet custT="1"/>
      <dgm:spPr/>
      <dgm:t>
        <a:bodyPr spcFirstLastPara="0" vert="horz" wrap="square" lIns="113792" tIns="113792" rIns="113792" bIns="113792" numCol="1" spcCol="1270" anchor="ctr" anchorCtr="1"/>
        <a:lstStyle/>
        <a:p>
          <a:pPr marL="0" lvl="0" indent="0" algn="l" defTabSz="711200">
            <a:lnSpc>
              <a:spcPct val="90000"/>
            </a:lnSpc>
            <a:spcBef>
              <a:spcPct val="0"/>
            </a:spcBef>
            <a:spcAft>
              <a:spcPct val="35000"/>
            </a:spcAft>
            <a:buFont typeface="Arial" panose="020B0604020202020204" pitchFamily="34" charset="0"/>
            <a:buChar char="•"/>
          </a:pPr>
          <a:r>
            <a:rPr lang="en-US" sz="1800" b="0" kern="1200" dirty="0">
              <a:latin typeface="Arial" panose="020B0604020202020204" pitchFamily="34" charset="0"/>
              <a:ea typeface="+mn-ea"/>
              <a:cs typeface="Arial" panose="020B0604020202020204" pitchFamily="34" charset="0"/>
            </a:rPr>
            <a:t>Mobile crisis response available statewide</a:t>
          </a:r>
        </a:p>
      </dgm:t>
    </dgm:pt>
    <dgm:pt modelId="{A31CD51B-2C43-AB42-A245-47FF3F603B5A}" type="parTrans" cxnId="{5B180075-DD0F-EE43-8B8F-DCFA1A93BE24}">
      <dgm:prSet/>
      <dgm:spPr/>
      <dgm:t>
        <a:bodyPr/>
        <a:lstStyle/>
        <a:p>
          <a:endParaRPr lang="en-US"/>
        </a:p>
      </dgm:t>
    </dgm:pt>
    <dgm:pt modelId="{C4F4808F-97FC-5045-BBF0-2159F36C0E1E}" type="sibTrans" cxnId="{5B180075-DD0F-EE43-8B8F-DCFA1A93BE24}">
      <dgm:prSet/>
      <dgm:spPr/>
      <dgm:t>
        <a:bodyPr/>
        <a:lstStyle/>
        <a:p>
          <a:endParaRPr lang="en-US"/>
        </a:p>
      </dgm:t>
    </dgm:pt>
    <dgm:pt modelId="{E5414B39-7A92-7945-BF93-BF3CE233BDB9}">
      <dgm:prSet custT="1"/>
      <dgm:spPr/>
      <dgm:t>
        <a:bodyPr spcFirstLastPara="0" vert="horz" wrap="square" lIns="113792" tIns="113792" rIns="113792" bIns="113792" numCol="1" spcCol="1270" anchor="ctr" anchorCtr="1"/>
        <a:lstStyle/>
        <a:p>
          <a:pPr marL="0" lvl="0" indent="0" algn="l" defTabSz="711200">
            <a:lnSpc>
              <a:spcPct val="90000"/>
            </a:lnSpc>
            <a:spcBef>
              <a:spcPct val="0"/>
            </a:spcBef>
            <a:spcAft>
              <a:spcPct val="35000"/>
            </a:spcAft>
            <a:buFont typeface="Arial" panose="020B0604020202020204" pitchFamily="34" charset="0"/>
            <a:buChar char="•"/>
          </a:pPr>
          <a:r>
            <a:rPr lang="en-US" sz="1800" b="0" kern="1200" dirty="0">
              <a:latin typeface="Arial" panose="020B0604020202020204" pitchFamily="34" charset="0"/>
              <a:ea typeface="+mn-ea"/>
              <a:cs typeface="Arial" panose="020B0604020202020204" pitchFamily="34" charset="0"/>
            </a:rPr>
            <a:t>Coordination with 9-1-1/ EMS as </a:t>
          </a:r>
          <a:r>
            <a:rPr lang="en-US" sz="1800" kern="1200" dirty="0">
              <a:solidFill>
                <a:prstClr val="black">
                  <a:lumMod val="85000"/>
                  <a:lumOff val="15000"/>
                </a:prstClr>
              </a:solidFill>
              <a:latin typeface="Arial" panose="020B0604020202020204" pitchFamily="34" charset="0"/>
              <a:ea typeface="+mn-ea"/>
              <a:cs typeface="Arial" panose="020B0604020202020204" pitchFamily="34" charset="0"/>
            </a:rPr>
            <a:t>appropriate</a:t>
          </a:r>
        </a:p>
      </dgm:t>
    </dgm:pt>
    <dgm:pt modelId="{BF8CB1E4-20C1-C942-84E0-02C129CBA5D4}" type="parTrans" cxnId="{340E3AA5-E42F-474C-BED8-7DF542D25B34}">
      <dgm:prSet/>
      <dgm:spPr/>
      <dgm:t>
        <a:bodyPr/>
        <a:lstStyle/>
        <a:p>
          <a:endParaRPr lang="en-US"/>
        </a:p>
      </dgm:t>
    </dgm:pt>
    <dgm:pt modelId="{D00F9018-4F92-0342-8CC6-FF1CEBCDD7E6}" type="sibTrans" cxnId="{340E3AA5-E42F-474C-BED8-7DF542D25B34}">
      <dgm:prSet/>
      <dgm:spPr/>
      <dgm:t>
        <a:bodyPr/>
        <a:lstStyle/>
        <a:p>
          <a:endParaRPr lang="en-US"/>
        </a:p>
      </dgm:t>
    </dgm:pt>
    <dgm:pt modelId="{45AC72CB-D955-5045-8167-7F601E7B09B4}">
      <dgm:prSet custT="1"/>
      <dgm:spPr/>
      <dgm:t>
        <a:bodyPr spcFirstLastPara="0" vert="horz" wrap="square" lIns="113792" tIns="113792" rIns="113792" bIns="113792" numCol="1" spcCol="1270" anchor="ctr" anchorCtr="1"/>
        <a:lstStyle/>
        <a:p>
          <a:pPr marL="0" lvl="0" indent="0" algn="l" defTabSz="711200">
            <a:lnSpc>
              <a:spcPct val="90000"/>
            </a:lnSpc>
            <a:spcBef>
              <a:spcPct val="0"/>
            </a:spcBef>
            <a:spcAft>
              <a:spcPct val="35000"/>
            </a:spcAft>
            <a:buFont typeface="Arial" panose="020B0604020202020204" pitchFamily="34" charset="0"/>
            <a:buChar char="•"/>
          </a:pPr>
          <a:r>
            <a:rPr lang="en-US" sz="1800" b="0" kern="1200" dirty="0">
              <a:latin typeface="Arial" panose="020B0604020202020204" pitchFamily="34" charset="0"/>
              <a:ea typeface="+mn-ea"/>
              <a:cs typeface="Arial" panose="020B0604020202020204" pitchFamily="34" charset="0"/>
            </a:rPr>
            <a:t>Outpatient community provider response</a:t>
          </a:r>
        </a:p>
      </dgm:t>
    </dgm:pt>
    <dgm:pt modelId="{8FC807DD-A8C8-EE4C-AE7E-0CB37C232D0E}" type="parTrans" cxnId="{E86A26FD-9887-1849-9428-6BB64341A756}">
      <dgm:prSet/>
      <dgm:spPr/>
      <dgm:t>
        <a:bodyPr/>
        <a:lstStyle/>
        <a:p>
          <a:endParaRPr lang="en-US"/>
        </a:p>
      </dgm:t>
    </dgm:pt>
    <dgm:pt modelId="{A74CC7B5-99A2-E947-A39F-7BEE94CB95B3}" type="sibTrans" cxnId="{E86A26FD-9887-1849-9428-6BB64341A756}">
      <dgm:prSet/>
      <dgm:spPr/>
      <dgm:t>
        <a:bodyPr/>
        <a:lstStyle/>
        <a:p>
          <a:endParaRPr lang="en-US"/>
        </a:p>
      </dgm:t>
    </dgm:pt>
    <dgm:pt modelId="{DF9C8069-88C1-154E-8924-51D931FA29B3}">
      <dgm:prSet custT="1"/>
      <dgm:spPr/>
      <dgm:t>
        <a:bodyPr anchor="ctr"/>
        <a:lstStyle/>
        <a:p>
          <a:pPr algn="l">
            <a:buFontTx/>
            <a:buChar char="•"/>
          </a:pPr>
          <a:r>
            <a:rPr lang="en-US" sz="1800" spc="-11" dirty="0">
              <a:latin typeface="Arial" panose="020B0604020202020204" pitchFamily="34" charset="0"/>
              <a:cs typeface="Arial" panose="020B0604020202020204" pitchFamily="34" charset="0"/>
            </a:rPr>
            <a:t>Crisis receiving and stabilization units </a:t>
          </a:r>
          <a:endParaRPr lang="en-US" sz="1800" dirty="0">
            <a:latin typeface="Arial" panose="020B0604020202020204" pitchFamily="34" charset="0"/>
            <a:cs typeface="Arial" panose="020B0604020202020204" pitchFamily="34" charset="0"/>
          </a:endParaRPr>
        </a:p>
      </dgm:t>
    </dgm:pt>
    <dgm:pt modelId="{E54CA409-ACC0-3B43-B5E0-37F36FDF1289}" type="parTrans" cxnId="{46C9F5BD-2DD7-EA4B-A7E2-22DC4C60372C}">
      <dgm:prSet/>
      <dgm:spPr/>
      <dgm:t>
        <a:bodyPr/>
        <a:lstStyle/>
        <a:p>
          <a:endParaRPr lang="en-US"/>
        </a:p>
      </dgm:t>
    </dgm:pt>
    <dgm:pt modelId="{106345D9-84C7-0B45-9310-253FCDADB224}" type="sibTrans" cxnId="{46C9F5BD-2DD7-EA4B-A7E2-22DC4C60372C}">
      <dgm:prSet/>
      <dgm:spPr/>
      <dgm:t>
        <a:bodyPr/>
        <a:lstStyle/>
        <a:p>
          <a:endParaRPr lang="en-US"/>
        </a:p>
      </dgm:t>
    </dgm:pt>
    <dgm:pt modelId="{A27F0586-DA8C-D344-B1F6-2487165CA21E}">
      <dgm:prSet custT="1"/>
      <dgm:spPr/>
      <dgm:t>
        <a:bodyPr anchor="ctr"/>
        <a:lstStyle/>
        <a:p>
          <a:pPr algn="l"/>
          <a:r>
            <a:rPr lang="en-US" sz="1800" spc="-11" dirty="0">
              <a:latin typeface="Arial" panose="020B0604020202020204" pitchFamily="34" charset="0"/>
              <a:cs typeface="Arial" panose="020B0604020202020204" pitchFamily="34" charset="0"/>
            </a:rPr>
            <a:t>Peer crisis respite (living room models)</a:t>
          </a:r>
        </a:p>
      </dgm:t>
    </dgm:pt>
    <dgm:pt modelId="{0E3D485D-A183-5D49-9175-A96B571D75E2}" type="parTrans" cxnId="{A78247CA-B561-2549-93A4-792391078481}">
      <dgm:prSet/>
      <dgm:spPr/>
      <dgm:t>
        <a:bodyPr/>
        <a:lstStyle/>
        <a:p>
          <a:endParaRPr lang="en-US"/>
        </a:p>
      </dgm:t>
    </dgm:pt>
    <dgm:pt modelId="{9AD2B77E-E00D-0D41-ACB9-E178864498F2}" type="sibTrans" cxnId="{A78247CA-B561-2549-93A4-792391078481}">
      <dgm:prSet/>
      <dgm:spPr/>
      <dgm:t>
        <a:bodyPr/>
        <a:lstStyle/>
        <a:p>
          <a:endParaRPr lang="en-US"/>
        </a:p>
      </dgm:t>
    </dgm:pt>
    <dgm:pt modelId="{8118F3A7-166E-C74A-BEB3-FA262B4416F5}">
      <dgm:prSet custT="1"/>
      <dgm:spPr/>
      <dgm:t>
        <a:bodyPr anchor="ctr"/>
        <a:lstStyle/>
        <a:p>
          <a:pPr algn="l"/>
          <a:r>
            <a:rPr lang="en-US" sz="1800" spc="-11" dirty="0">
              <a:latin typeface="Arial" panose="020B0604020202020204" pitchFamily="34" charset="0"/>
              <a:cs typeface="Arial" panose="020B0604020202020204" pitchFamily="34" charset="0"/>
            </a:rPr>
            <a:t>Substance Use Disorder (SUD) treatment</a:t>
          </a:r>
        </a:p>
      </dgm:t>
    </dgm:pt>
    <dgm:pt modelId="{D163314A-80C5-0A49-89F6-1503A512F8CB}" type="parTrans" cxnId="{F20C6AF4-3068-FC40-AFF8-5564392F7A9A}">
      <dgm:prSet/>
      <dgm:spPr/>
      <dgm:t>
        <a:bodyPr/>
        <a:lstStyle/>
        <a:p>
          <a:endParaRPr lang="en-US"/>
        </a:p>
      </dgm:t>
    </dgm:pt>
    <dgm:pt modelId="{78747BB9-552D-684A-B938-339C57D47F11}" type="sibTrans" cxnId="{F20C6AF4-3068-FC40-AFF8-5564392F7A9A}">
      <dgm:prSet/>
      <dgm:spPr/>
      <dgm:t>
        <a:bodyPr/>
        <a:lstStyle/>
        <a:p>
          <a:endParaRPr lang="en-US"/>
        </a:p>
      </dgm:t>
    </dgm:pt>
    <dgm:pt modelId="{B31AD3A0-D54C-3F41-AC38-6F1B386022D9}">
      <dgm:prSet custT="1"/>
      <dgm:spPr/>
      <dgm:t>
        <a:bodyPr anchor="ctr"/>
        <a:lstStyle/>
        <a:p>
          <a:pPr algn="l"/>
          <a:r>
            <a:rPr lang="en-US" sz="1800" spc="-11" dirty="0">
              <a:latin typeface="Arial" panose="020B0604020202020204" pitchFamily="34" charset="0"/>
              <a:cs typeface="Arial" panose="020B0604020202020204" pitchFamily="34" charset="0"/>
            </a:rPr>
            <a:t>Inpatient treatment</a:t>
          </a:r>
        </a:p>
      </dgm:t>
    </dgm:pt>
    <dgm:pt modelId="{EA143E46-16C4-4B45-93DB-CBA206D87482}" type="parTrans" cxnId="{22304340-1B19-074F-B388-FB79587EC878}">
      <dgm:prSet/>
      <dgm:spPr/>
      <dgm:t>
        <a:bodyPr/>
        <a:lstStyle/>
        <a:p>
          <a:endParaRPr lang="en-US"/>
        </a:p>
      </dgm:t>
    </dgm:pt>
    <dgm:pt modelId="{1E8A49D1-94F6-8549-B285-A08A5E967D96}" type="sibTrans" cxnId="{22304340-1B19-074F-B388-FB79587EC878}">
      <dgm:prSet/>
      <dgm:spPr/>
      <dgm:t>
        <a:bodyPr/>
        <a:lstStyle/>
        <a:p>
          <a:endParaRPr lang="en-US"/>
        </a:p>
      </dgm:t>
    </dgm:pt>
    <dgm:pt modelId="{649342F8-2EF7-C543-A7DC-A55D82AD5688}">
      <dgm:prSet custT="1"/>
      <dgm:spPr/>
      <dgm:t>
        <a:bodyPr anchor="ctr"/>
        <a:lstStyle/>
        <a:p>
          <a:pPr algn="l"/>
          <a:r>
            <a:rPr lang="en-US" sz="1800" spc="-11" dirty="0">
              <a:latin typeface="Arial" panose="020B0604020202020204" pitchFamily="34" charset="0"/>
              <a:cs typeface="Arial" panose="020B0604020202020204" pitchFamily="34" charset="0"/>
            </a:rPr>
            <a:t>Outpatient crisis</a:t>
          </a:r>
        </a:p>
      </dgm:t>
    </dgm:pt>
    <dgm:pt modelId="{228BAFB7-35D8-3947-9F7F-6C641B02EB27}" type="parTrans" cxnId="{33CEE9D7-A5E6-3249-8469-96A11CFA2AB5}">
      <dgm:prSet/>
      <dgm:spPr/>
      <dgm:t>
        <a:bodyPr/>
        <a:lstStyle/>
        <a:p>
          <a:endParaRPr lang="en-US"/>
        </a:p>
      </dgm:t>
    </dgm:pt>
    <dgm:pt modelId="{7958E734-860D-0F4C-95FB-B4677870D3FE}" type="sibTrans" cxnId="{33CEE9D7-A5E6-3249-8469-96A11CFA2AB5}">
      <dgm:prSet/>
      <dgm:spPr/>
      <dgm:t>
        <a:bodyPr/>
        <a:lstStyle/>
        <a:p>
          <a:endParaRPr lang="en-US"/>
        </a:p>
      </dgm:t>
    </dgm:pt>
    <dgm:pt modelId="{E09B8A79-F12D-B042-A5D8-F796343BF7F9}" type="pres">
      <dgm:prSet presAssocID="{4708B087-81EC-6649-9146-B261894D90BF}" presName="Name0" presStyleCnt="0">
        <dgm:presLayoutVars>
          <dgm:dir/>
          <dgm:animLvl val="lvl"/>
          <dgm:resizeHandles val="exact"/>
        </dgm:presLayoutVars>
      </dgm:prSet>
      <dgm:spPr/>
    </dgm:pt>
    <dgm:pt modelId="{9ED76303-77D6-6342-BCA9-7AB6A1E0FADE}" type="pres">
      <dgm:prSet presAssocID="{0444FC58-7DC1-224D-8C39-9A209E414C59}" presName="composite" presStyleCnt="0"/>
      <dgm:spPr/>
    </dgm:pt>
    <dgm:pt modelId="{58A75C94-7998-DE42-803B-A30438F06559}" type="pres">
      <dgm:prSet presAssocID="{0444FC58-7DC1-224D-8C39-9A209E414C59}" presName="parTx" presStyleLbl="alignNode1" presStyleIdx="0" presStyleCnt="3">
        <dgm:presLayoutVars>
          <dgm:chMax val="0"/>
          <dgm:chPref val="0"/>
          <dgm:bulletEnabled val="1"/>
        </dgm:presLayoutVars>
      </dgm:prSet>
      <dgm:spPr/>
    </dgm:pt>
    <dgm:pt modelId="{9120BA3D-550B-4944-9FE3-EF8E1C4064E1}" type="pres">
      <dgm:prSet presAssocID="{0444FC58-7DC1-224D-8C39-9A209E414C59}" presName="desTx" presStyleLbl="alignAccFollowNode1" presStyleIdx="0" presStyleCnt="3">
        <dgm:presLayoutVars>
          <dgm:bulletEnabled val="1"/>
        </dgm:presLayoutVars>
      </dgm:prSet>
      <dgm:spPr/>
    </dgm:pt>
    <dgm:pt modelId="{E6AA8CE3-B7F4-1B49-B5CE-0B1DBD3D8DB6}" type="pres">
      <dgm:prSet presAssocID="{53F45153-7629-B94D-84BC-8CD2F925AFCB}" presName="space" presStyleCnt="0"/>
      <dgm:spPr/>
    </dgm:pt>
    <dgm:pt modelId="{ADB5159E-5641-E74C-AD5F-101570A8CCBC}" type="pres">
      <dgm:prSet presAssocID="{173CBFEE-65C7-034E-96AD-FB5CADAB0005}" presName="composite" presStyleCnt="0"/>
      <dgm:spPr/>
    </dgm:pt>
    <dgm:pt modelId="{1D999216-C665-BD49-8E12-7C23D7AF01CE}" type="pres">
      <dgm:prSet presAssocID="{173CBFEE-65C7-034E-96AD-FB5CADAB0005}" presName="parTx" presStyleLbl="alignNode1" presStyleIdx="1" presStyleCnt="3">
        <dgm:presLayoutVars>
          <dgm:chMax val="0"/>
          <dgm:chPref val="0"/>
          <dgm:bulletEnabled val="1"/>
        </dgm:presLayoutVars>
      </dgm:prSet>
      <dgm:spPr/>
    </dgm:pt>
    <dgm:pt modelId="{111705D8-A4A3-D842-A3A3-F39A5820208A}" type="pres">
      <dgm:prSet presAssocID="{173CBFEE-65C7-034E-96AD-FB5CADAB0005}" presName="desTx" presStyleLbl="alignAccFollowNode1" presStyleIdx="1" presStyleCnt="3" custScaleY="100000">
        <dgm:presLayoutVars>
          <dgm:bulletEnabled val="1"/>
        </dgm:presLayoutVars>
      </dgm:prSet>
      <dgm:spPr/>
    </dgm:pt>
    <dgm:pt modelId="{E65D8D50-D538-6843-B520-DEA8FF339A68}" type="pres">
      <dgm:prSet presAssocID="{2F324C99-334A-7948-9B24-DD7810ACE5F0}" presName="space" presStyleCnt="0"/>
      <dgm:spPr/>
    </dgm:pt>
    <dgm:pt modelId="{2DD2E537-B319-F14C-80F1-A72BD0F7C42F}" type="pres">
      <dgm:prSet presAssocID="{9DB0CF7E-C791-2F4E-9B37-7D8AA8EDC035}" presName="composite" presStyleCnt="0"/>
      <dgm:spPr/>
    </dgm:pt>
    <dgm:pt modelId="{FEC35547-E9D2-914B-925C-742262D64442}" type="pres">
      <dgm:prSet presAssocID="{9DB0CF7E-C791-2F4E-9B37-7D8AA8EDC035}" presName="parTx" presStyleLbl="alignNode1" presStyleIdx="2" presStyleCnt="3">
        <dgm:presLayoutVars>
          <dgm:chMax val="0"/>
          <dgm:chPref val="0"/>
          <dgm:bulletEnabled val="1"/>
        </dgm:presLayoutVars>
      </dgm:prSet>
      <dgm:spPr/>
    </dgm:pt>
    <dgm:pt modelId="{90E0173A-095C-D04B-AAC1-F43BEE1D6177}" type="pres">
      <dgm:prSet presAssocID="{9DB0CF7E-C791-2F4E-9B37-7D8AA8EDC035}" presName="desTx" presStyleLbl="alignAccFollowNode1" presStyleIdx="2" presStyleCnt="3">
        <dgm:presLayoutVars>
          <dgm:bulletEnabled val="1"/>
        </dgm:presLayoutVars>
      </dgm:prSet>
      <dgm:spPr/>
    </dgm:pt>
  </dgm:ptLst>
  <dgm:cxnLst>
    <dgm:cxn modelId="{78EBEF03-E42D-C543-8CCB-AC4018AC9C7C}" type="presOf" srcId="{45AC72CB-D955-5045-8167-7F601E7B09B4}" destId="{111705D8-A4A3-D842-A3A3-F39A5820208A}" srcOrd="0" destOrd="2" presId="urn:microsoft.com/office/officeart/2005/8/layout/hList1"/>
    <dgm:cxn modelId="{D3CF1D35-FFF5-4A45-AF65-F51918574545}" type="presOf" srcId="{9DB0CF7E-C791-2F4E-9B37-7D8AA8EDC035}" destId="{FEC35547-E9D2-914B-925C-742262D64442}" srcOrd="0" destOrd="0" presId="urn:microsoft.com/office/officeart/2005/8/layout/hList1"/>
    <dgm:cxn modelId="{7CCA1E3F-3F5F-964D-B96A-B54818252100}" type="presOf" srcId="{8118F3A7-166E-C74A-BEB3-FA262B4416F5}" destId="{90E0173A-095C-D04B-AAC1-F43BEE1D6177}" srcOrd="0" destOrd="2" presId="urn:microsoft.com/office/officeart/2005/8/layout/hList1"/>
    <dgm:cxn modelId="{22304340-1B19-074F-B388-FB79587EC878}" srcId="{9DB0CF7E-C791-2F4E-9B37-7D8AA8EDC035}" destId="{B31AD3A0-D54C-3F41-AC38-6F1B386022D9}" srcOrd="3" destOrd="0" parTransId="{EA143E46-16C4-4B45-93DB-CBA206D87482}" sibTransId="{1E8A49D1-94F6-8549-B285-A08A5E967D96}"/>
    <dgm:cxn modelId="{D55DF042-9411-F144-A027-17D7CCF8D7EC}" type="presOf" srcId="{DF9C8069-88C1-154E-8924-51D931FA29B3}" destId="{90E0173A-095C-D04B-AAC1-F43BEE1D6177}" srcOrd="0" destOrd="0" presId="urn:microsoft.com/office/officeart/2005/8/layout/hList1"/>
    <dgm:cxn modelId="{EAEBA445-3A44-BA4E-9666-D3B4AFBA3E64}" type="presOf" srcId="{20612D09-8ED4-6C40-9485-63663D8FAF6F}" destId="{111705D8-A4A3-D842-A3A3-F39A5820208A}" srcOrd="0" destOrd="0" presId="urn:microsoft.com/office/officeart/2005/8/layout/hList1"/>
    <dgm:cxn modelId="{3D3D134C-AB77-FB4D-AAE3-734010F89539}" type="presOf" srcId="{E39C29E2-0B48-4343-8716-E5C7C054D484}" destId="{9120BA3D-550B-4944-9FE3-EF8E1C4064E1}" srcOrd="0" destOrd="0" presId="urn:microsoft.com/office/officeart/2005/8/layout/hList1"/>
    <dgm:cxn modelId="{461F4866-1672-1C4B-BA44-35847CCD05C8}" type="presOf" srcId="{0444FC58-7DC1-224D-8C39-9A209E414C59}" destId="{58A75C94-7998-DE42-803B-A30438F06559}" srcOrd="0" destOrd="0" presId="urn:microsoft.com/office/officeart/2005/8/layout/hList1"/>
    <dgm:cxn modelId="{5B180075-DD0F-EE43-8B8F-DCFA1A93BE24}" srcId="{173CBFEE-65C7-034E-96AD-FB5CADAB0005}" destId="{20612D09-8ED4-6C40-9485-63663D8FAF6F}" srcOrd="0" destOrd="0" parTransId="{A31CD51B-2C43-AB42-A245-47FF3F603B5A}" sibTransId="{C4F4808F-97FC-5045-BBF0-2159F36C0E1E}"/>
    <dgm:cxn modelId="{EA725B92-23F3-AA40-8105-DA2476CEA3BF}" type="presOf" srcId="{E4E09CC8-D27C-3F41-B57A-079DA6D5B90D}" destId="{9120BA3D-550B-4944-9FE3-EF8E1C4064E1}" srcOrd="0" destOrd="1" presId="urn:microsoft.com/office/officeart/2005/8/layout/hList1"/>
    <dgm:cxn modelId="{7F35559A-0D99-724A-9BF6-D33B8E4EA112}" type="presOf" srcId="{4708B087-81EC-6649-9146-B261894D90BF}" destId="{E09B8A79-F12D-B042-A5D8-F796343BF7F9}" srcOrd="0" destOrd="0" presId="urn:microsoft.com/office/officeart/2005/8/layout/hList1"/>
    <dgm:cxn modelId="{340E3AA5-E42F-474C-BED8-7DF542D25B34}" srcId="{173CBFEE-65C7-034E-96AD-FB5CADAB0005}" destId="{E5414B39-7A92-7945-BF93-BF3CE233BDB9}" srcOrd="1" destOrd="0" parTransId="{BF8CB1E4-20C1-C942-84E0-02C129CBA5D4}" sibTransId="{D00F9018-4F92-0342-8CC6-FF1CEBCDD7E6}"/>
    <dgm:cxn modelId="{4536A6AB-A27E-A344-95F5-4602C073780F}" srcId="{4708B087-81EC-6649-9146-B261894D90BF}" destId="{9DB0CF7E-C791-2F4E-9B37-7D8AA8EDC035}" srcOrd="2" destOrd="0" parTransId="{C82560E1-36AA-1D48-A9C0-D70418ED061A}" sibTransId="{CB9101C0-51EB-064A-9392-892581FAF451}"/>
    <dgm:cxn modelId="{B615D9AB-489F-2744-8CC8-6FBDBD6DD9B9}" srcId="{0444FC58-7DC1-224D-8C39-9A209E414C59}" destId="{E39C29E2-0B48-4343-8716-E5C7C054D484}" srcOrd="0" destOrd="0" parTransId="{11DBAAC6-84D4-0F42-8B2B-579209AE7DCB}" sibTransId="{C7F07AB7-6302-824B-894C-302CDB34A3FB}"/>
    <dgm:cxn modelId="{46C9F5BD-2DD7-EA4B-A7E2-22DC4C60372C}" srcId="{9DB0CF7E-C791-2F4E-9B37-7D8AA8EDC035}" destId="{DF9C8069-88C1-154E-8924-51D931FA29B3}" srcOrd="0" destOrd="0" parTransId="{E54CA409-ACC0-3B43-B5E0-37F36FDF1289}" sibTransId="{106345D9-84C7-0B45-9310-253FCDADB224}"/>
    <dgm:cxn modelId="{1E9151C3-35C8-EE47-85D4-143551192E18}" type="presOf" srcId="{649342F8-2EF7-C543-A7DC-A55D82AD5688}" destId="{90E0173A-095C-D04B-AAC1-F43BEE1D6177}" srcOrd="0" destOrd="4" presId="urn:microsoft.com/office/officeart/2005/8/layout/hList1"/>
    <dgm:cxn modelId="{A78247CA-B561-2549-93A4-792391078481}" srcId="{9DB0CF7E-C791-2F4E-9B37-7D8AA8EDC035}" destId="{A27F0586-DA8C-D344-B1F6-2487165CA21E}" srcOrd="1" destOrd="0" parTransId="{0E3D485D-A183-5D49-9175-A96B571D75E2}" sibTransId="{9AD2B77E-E00D-0D41-ACB9-E178864498F2}"/>
    <dgm:cxn modelId="{E80485CC-D015-3A40-80AA-18AC8EA4B97C}" srcId="{0444FC58-7DC1-224D-8C39-9A209E414C59}" destId="{E4E09CC8-D27C-3F41-B57A-079DA6D5B90D}" srcOrd="1" destOrd="0" parTransId="{CA0C11E1-9B1D-384B-8913-8FA45DF1C18B}" sibTransId="{D162D354-ABAD-2F48-BB9D-51B9EDC502EF}"/>
    <dgm:cxn modelId="{4A11A0D3-80E6-EE41-8DAE-89626EC67EE1}" type="presOf" srcId="{E5414B39-7A92-7945-BF93-BF3CE233BDB9}" destId="{111705D8-A4A3-D842-A3A3-F39A5820208A}" srcOrd="0" destOrd="1" presId="urn:microsoft.com/office/officeart/2005/8/layout/hList1"/>
    <dgm:cxn modelId="{CD5781D4-AACC-0748-8C22-876DD87AA02E}" type="presOf" srcId="{A27F0586-DA8C-D344-B1F6-2487165CA21E}" destId="{90E0173A-095C-D04B-AAC1-F43BEE1D6177}" srcOrd="0" destOrd="1" presId="urn:microsoft.com/office/officeart/2005/8/layout/hList1"/>
    <dgm:cxn modelId="{33CEE9D7-A5E6-3249-8469-96A11CFA2AB5}" srcId="{9DB0CF7E-C791-2F4E-9B37-7D8AA8EDC035}" destId="{649342F8-2EF7-C543-A7DC-A55D82AD5688}" srcOrd="4" destOrd="0" parTransId="{228BAFB7-35D8-3947-9F7F-6C641B02EB27}" sibTransId="{7958E734-860D-0F4C-95FB-B4677870D3FE}"/>
    <dgm:cxn modelId="{7CC815DA-ADFC-804B-89EB-4402B46C9744}" srcId="{4708B087-81EC-6649-9146-B261894D90BF}" destId="{173CBFEE-65C7-034E-96AD-FB5CADAB0005}" srcOrd="1" destOrd="0" parTransId="{2DC4E464-8BAF-A34D-9DAA-49FBE2946E75}" sibTransId="{2F324C99-334A-7948-9B24-DD7810ACE5F0}"/>
    <dgm:cxn modelId="{3693D8DC-FF6F-484C-81C8-669DBE951BCD}" type="presOf" srcId="{173CBFEE-65C7-034E-96AD-FB5CADAB0005}" destId="{1D999216-C665-BD49-8E12-7C23D7AF01CE}" srcOrd="0" destOrd="0" presId="urn:microsoft.com/office/officeart/2005/8/layout/hList1"/>
    <dgm:cxn modelId="{C26DEBF0-2E60-724E-A485-A9B35F1307FD}" type="presOf" srcId="{B31AD3A0-D54C-3F41-AC38-6F1B386022D9}" destId="{90E0173A-095C-D04B-AAC1-F43BEE1D6177}" srcOrd="0" destOrd="3" presId="urn:microsoft.com/office/officeart/2005/8/layout/hList1"/>
    <dgm:cxn modelId="{030CA8F1-8723-F547-8602-617A1707F1C8}" srcId="{4708B087-81EC-6649-9146-B261894D90BF}" destId="{0444FC58-7DC1-224D-8C39-9A209E414C59}" srcOrd="0" destOrd="0" parTransId="{93C2310C-E2A5-164C-96B2-485CE01106DC}" sibTransId="{53F45153-7629-B94D-84BC-8CD2F925AFCB}"/>
    <dgm:cxn modelId="{F20C6AF4-3068-FC40-AFF8-5564392F7A9A}" srcId="{9DB0CF7E-C791-2F4E-9B37-7D8AA8EDC035}" destId="{8118F3A7-166E-C74A-BEB3-FA262B4416F5}" srcOrd="2" destOrd="0" parTransId="{D163314A-80C5-0A49-89F6-1503A512F8CB}" sibTransId="{78747BB9-552D-684A-B938-339C57D47F11}"/>
    <dgm:cxn modelId="{E86A26FD-9887-1849-9428-6BB64341A756}" srcId="{173CBFEE-65C7-034E-96AD-FB5CADAB0005}" destId="{45AC72CB-D955-5045-8167-7F601E7B09B4}" srcOrd="2" destOrd="0" parTransId="{8FC807DD-A8C8-EE4C-AE7E-0CB37C232D0E}" sibTransId="{A74CC7B5-99A2-E947-A39F-7BEE94CB95B3}"/>
    <dgm:cxn modelId="{45A6198B-2313-754E-9C0C-A8DADF9B6ABF}" type="presParOf" srcId="{E09B8A79-F12D-B042-A5D8-F796343BF7F9}" destId="{9ED76303-77D6-6342-BCA9-7AB6A1E0FADE}" srcOrd="0" destOrd="0" presId="urn:microsoft.com/office/officeart/2005/8/layout/hList1"/>
    <dgm:cxn modelId="{76917B45-AE72-A346-AED9-2A78303E112E}" type="presParOf" srcId="{9ED76303-77D6-6342-BCA9-7AB6A1E0FADE}" destId="{58A75C94-7998-DE42-803B-A30438F06559}" srcOrd="0" destOrd="0" presId="urn:microsoft.com/office/officeart/2005/8/layout/hList1"/>
    <dgm:cxn modelId="{409AE5E6-E4BD-C140-924D-D96872211EFD}" type="presParOf" srcId="{9ED76303-77D6-6342-BCA9-7AB6A1E0FADE}" destId="{9120BA3D-550B-4944-9FE3-EF8E1C4064E1}" srcOrd="1" destOrd="0" presId="urn:microsoft.com/office/officeart/2005/8/layout/hList1"/>
    <dgm:cxn modelId="{138352B6-14AE-7742-9BA5-AA177EAD66D7}" type="presParOf" srcId="{E09B8A79-F12D-B042-A5D8-F796343BF7F9}" destId="{E6AA8CE3-B7F4-1B49-B5CE-0B1DBD3D8DB6}" srcOrd="1" destOrd="0" presId="urn:microsoft.com/office/officeart/2005/8/layout/hList1"/>
    <dgm:cxn modelId="{2EF596D8-BE13-A447-A063-B10E387A8F3E}" type="presParOf" srcId="{E09B8A79-F12D-B042-A5D8-F796343BF7F9}" destId="{ADB5159E-5641-E74C-AD5F-101570A8CCBC}" srcOrd="2" destOrd="0" presId="urn:microsoft.com/office/officeart/2005/8/layout/hList1"/>
    <dgm:cxn modelId="{B73EF5FC-5191-AA47-ABA0-7287A923622F}" type="presParOf" srcId="{ADB5159E-5641-E74C-AD5F-101570A8CCBC}" destId="{1D999216-C665-BD49-8E12-7C23D7AF01CE}" srcOrd="0" destOrd="0" presId="urn:microsoft.com/office/officeart/2005/8/layout/hList1"/>
    <dgm:cxn modelId="{11E149F6-59DC-3A42-96EF-E65311F2924E}" type="presParOf" srcId="{ADB5159E-5641-E74C-AD5F-101570A8CCBC}" destId="{111705D8-A4A3-D842-A3A3-F39A5820208A}" srcOrd="1" destOrd="0" presId="urn:microsoft.com/office/officeart/2005/8/layout/hList1"/>
    <dgm:cxn modelId="{E1462DE4-D0CB-584D-B155-7F4E1D42051B}" type="presParOf" srcId="{E09B8A79-F12D-B042-A5D8-F796343BF7F9}" destId="{E65D8D50-D538-6843-B520-DEA8FF339A68}" srcOrd="3" destOrd="0" presId="urn:microsoft.com/office/officeart/2005/8/layout/hList1"/>
    <dgm:cxn modelId="{47C5DA6E-E421-014D-A376-3C0E7B54937F}" type="presParOf" srcId="{E09B8A79-F12D-B042-A5D8-F796343BF7F9}" destId="{2DD2E537-B319-F14C-80F1-A72BD0F7C42F}" srcOrd="4" destOrd="0" presId="urn:microsoft.com/office/officeart/2005/8/layout/hList1"/>
    <dgm:cxn modelId="{266A18AE-3AEC-7643-B55F-17562721F046}" type="presParOf" srcId="{2DD2E537-B319-F14C-80F1-A72BD0F7C42F}" destId="{FEC35547-E9D2-914B-925C-742262D64442}" srcOrd="0" destOrd="0" presId="urn:microsoft.com/office/officeart/2005/8/layout/hList1"/>
    <dgm:cxn modelId="{82DD66B5-36A3-D04F-9BC5-2D81E153B8EE}" type="presParOf" srcId="{2DD2E537-B319-F14C-80F1-A72BD0F7C42F}" destId="{90E0173A-095C-D04B-AAC1-F43BEE1D617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A75C94-7998-DE42-803B-A30438F06559}">
      <dsp:nvSpPr>
        <dsp:cNvPr id="0" name=""/>
        <dsp:cNvSpPr/>
      </dsp:nvSpPr>
      <dsp:spPr>
        <a:xfrm>
          <a:off x="2661" y="344756"/>
          <a:ext cx="2594520" cy="1037808"/>
        </a:xfrm>
        <a:prstGeom prst="rect">
          <a:avLst/>
        </a:prstGeom>
        <a:solidFill>
          <a:schemeClr val="accent2">
            <a:hueOff val="0"/>
            <a:satOff val="0"/>
            <a:lum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Someone to Talk To</a:t>
          </a:r>
        </a:p>
      </dsp:txBody>
      <dsp:txXfrm>
        <a:off x="2661" y="344756"/>
        <a:ext cx="2594520" cy="1037808"/>
      </dsp:txXfrm>
    </dsp:sp>
    <dsp:sp modelId="{9120BA3D-550B-4944-9FE3-EF8E1C4064E1}">
      <dsp:nvSpPr>
        <dsp:cNvPr id="0" name=""/>
        <dsp:cNvSpPr/>
      </dsp:nvSpPr>
      <dsp:spPr>
        <a:xfrm>
          <a:off x="2661" y="1382565"/>
          <a:ext cx="2594520"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lumMod val="85000"/>
                  <a:lumOff val="15000"/>
                </a:schemeClr>
              </a:solidFill>
              <a:latin typeface="Arial" panose="020B0604020202020204" pitchFamily="34" charset="0"/>
              <a:cs typeface="Arial" panose="020B0604020202020204" pitchFamily="34" charset="0"/>
            </a:rPr>
            <a:t>Available 24/7 for calls, text &amp; chat</a:t>
          </a:r>
        </a:p>
        <a:p>
          <a:pPr marL="171450" lvl="1" indent="-171450" algn="l" defTabSz="800100">
            <a:lnSpc>
              <a:spcPct val="90000"/>
            </a:lnSpc>
            <a:spcBef>
              <a:spcPct val="0"/>
            </a:spcBef>
            <a:spcAft>
              <a:spcPct val="15000"/>
            </a:spcAft>
            <a:buFontTx/>
            <a:buChar char="•"/>
          </a:pPr>
          <a:r>
            <a:rPr lang="en-US" sz="1800" kern="1200" dirty="0">
              <a:solidFill>
                <a:schemeClr val="tx1">
                  <a:lumMod val="85000"/>
                  <a:lumOff val="15000"/>
                </a:schemeClr>
              </a:solidFill>
              <a:latin typeface="Arial" panose="020B0604020202020204" pitchFamily="34" charset="0"/>
              <a:cs typeface="Arial" panose="020B0604020202020204" pitchFamily="34" charset="0"/>
            </a:rPr>
            <a:t>Peer-run warm lines offering callers emotional support, staffed by volunteers who are in recovery themselves</a:t>
          </a:r>
        </a:p>
      </dsp:txBody>
      <dsp:txXfrm>
        <a:off x="2661" y="1382565"/>
        <a:ext cx="2594520" cy="2854800"/>
      </dsp:txXfrm>
    </dsp:sp>
    <dsp:sp modelId="{1D999216-C665-BD49-8E12-7C23D7AF01CE}">
      <dsp:nvSpPr>
        <dsp:cNvPr id="0" name=""/>
        <dsp:cNvSpPr/>
      </dsp:nvSpPr>
      <dsp:spPr>
        <a:xfrm>
          <a:off x="2960414" y="344756"/>
          <a:ext cx="2594520" cy="1037808"/>
        </a:xfrm>
        <a:prstGeom prst="rect">
          <a:avLst/>
        </a:prstGeom>
        <a:solidFill>
          <a:schemeClr val="accent2"/>
        </a:solidFill>
        <a:ln w="12700" cap="flat" cmpd="sng" algn="ctr">
          <a:solidFill>
            <a:schemeClr val="accent2">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1">
          <a:noAutofit/>
        </a:bodyPr>
        <a:lstStyle/>
        <a:p>
          <a:pPr marL="0" lvl="0" indent="0" algn="ctr" defTabSz="711200">
            <a:lnSpc>
              <a:spcPct val="100000"/>
            </a:lnSpc>
            <a:spcBef>
              <a:spcPct val="0"/>
            </a:spcBef>
            <a:spcAft>
              <a:spcPts val="0"/>
            </a:spcAft>
            <a:buNone/>
          </a:pPr>
          <a:r>
            <a:rPr lang="en-US" sz="2400" b="1" kern="1200" dirty="0">
              <a:latin typeface="Arial" panose="020B0604020202020204" pitchFamily="34" charset="0"/>
              <a:ea typeface="+mn-ea"/>
              <a:cs typeface="Arial" panose="020B0604020202020204" pitchFamily="34" charset="0"/>
            </a:rPr>
            <a:t>Someone to </a:t>
          </a:r>
        </a:p>
        <a:p>
          <a:pPr marL="0" lvl="0" indent="0" algn="ctr" defTabSz="711200">
            <a:lnSpc>
              <a:spcPct val="100000"/>
            </a:lnSpc>
            <a:spcBef>
              <a:spcPct val="0"/>
            </a:spcBef>
            <a:spcAft>
              <a:spcPts val="0"/>
            </a:spcAft>
            <a:buNone/>
          </a:pPr>
          <a:r>
            <a:rPr lang="en-US" sz="2400" b="1" kern="1200" dirty="0">
              <a:latin typeface="Arial" panose="020B0604020202020204" pitchFamily="34" charset="0"/>
              <a:ea typeface="+mn-ea"/>
              <a:cs typeface="Arial" panose="020B0604020202020204" pitchFamily="34" charset="0"/>
            </a:rPr>
            <a:t>Go To</a:t>
          </a:r>
        </a:p>
      </dsp:txBody>
      <dsp:txXfrm>
        <a:off x="2960414" y="344756"/>
        <a:ext cx="2594520" cy="1037808"/>
      </dsp:txXfrm>
    </dsp:sp>
    <dsp:sp modelId="{111705D8-A4A3-D842-A3A3-F39A5820208A}">
      <dsp:nvSpPr>
        <dsp:cNvPr id="0" name=""/>
        <dsp:cNvSpPr/>
      </dsp:nvSpPr>
      <dsp:spPr>
        <a:xfrm>
          <a:off x="2960414" y="1382565"/>
          <a:ext cx="2594520"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1">
          <a:noAutofit/>
        </a:bodyPr>
        <a:lstStyle/>
        <a:p>
          <a:pPr marL="0" lvl="0" indent="0" algn="l" defTabSz="711200">
            <a:lnSpc>
              <a:spcPct val="90000"/>
            </a:lnSpc>
            <a:spcBef>
              <a:spcPct val="0"/>
            </a:spcBef>
            <a:spcAft>
              <a:spcPct val="35000"/>
            </a:spcAft>
            <a:buFont typeface="Arial" panose="020B0604020202020204" pitchFamily="34" charset="0"/>
            <a:buChar char="•"/>
          </a:pPr>
          <a:r>
            <a:rPr lang="en-US" sz="1800" b="0" kern="1200" dirty="0">
              <a:latin typeface="Arial" panose="020B0604020202020204" pitchFamily="34" charset="0"/>
              <a:ea typeface="+mn-ea"/>
              <a:cs typeface="Arial" panose="020B0604020202020204" pitchFamily="34" charset="0"/>
            </a:rPr>
            <a:t>Mobile crisis response available statewide</a:t>
          </a:r>
        </a:p>
        <a:p>
          <a:pPr marL="0" lvl="0" indent="0" algn="l" defTabSz="711200">
            <a:lnSpc>
              <a:spcPct val="90000"/>
            </a:lnSpc>
            <a:spcBef>
              <a:spcPct val="0"/>
            </a:spcBef>
            <a:spcAft>
              <a:spcPct val="35000"/>
            </a:spcAft>
            <a:buFont typeface="Arial" panose="020B0604020202020204" pitchFamily="34" charset="0"/>
            <a:buChar char="•"/>
          </a:pPr>
          <a:r>
            <a:rPr lang="en-US" sz="1800" b="0" kern="1200" dirty="0">
              <a:latin typeface="Arial" panose="020B0604020202020204" pitchFamily="34" charset="0"/>
              <a:ea typeface="+mn-ea"/>
              <a:cs typeface="Arial" panose="020B0604020202020204" pitchFamily="34" charset="0"/>
            </a:rPr>
            <a:t>Coordination with 9-1-1/ EMS as </a:t>
          </a:r>
          <a:r>
            <a:rPr lang="en-US" sz="1800" kern="1200" dirty="0">
              <a:solidFill>
                <a:prstClr val="black">
                  <a:lumMod val="85000"/>
                  <a:lumOff val="15000"/>
                </a:prstClr>
              </a:solidFill>
              <a:latin typeface="Arial" panose="020B0604020202020204" pitchFamily="34" charset="0"/>
              <a:ea typeface="+mn-ea"/>
              <a:cs typeface="Arial" panose="020B0604020202020204" pitchFamily="34" charset="0"/>
            </a:rPr>
            <a:t>appropriate</a:t>
          </a:r>
        </a:p>
        <a:p>
          <a:pPr marL="0" lvl="0" indent="0" algn="l" defTabSz="711200">
            <a:lnSpc>
              <a:spcPct val="90000"/>
            </a:lnSpc>
            <a:spcBef>
              <a:spcPct val="0"/>
            </a:spcBef>
            <a:spcAft>
              <a:spcPct val="35000"/>
            </a:spcAft>
            <a:buFont typeface="Arial" panose="020B0604020202020204" pitchFamily="34" charset="0"/>
            <a:buChar char="•"/>
          </a:pPr>
          <a:r>
            <a:rPr lang="en-US" sz="1800" b="0" kern="1200" dirty="0">
              <a:latin typeface="Arial" panose="020B0604020202020204" pitchFamily="34" charset="0"/>
              <a:ea typeface="+mn-ea"/>
              <a:cs typeface="Arial" panose="020B0604020202020204" pitchFamily="34" charset="0"/>
            </a:rPr>
            <a:t>Outpatient community provider response</a:t>
          </a:r>
        </a:p>
      </dsp:txBody>
      <dsp:txXfrm>
        <a:off x="2960414" y="1382565"/>
        <a:ext cx="2594520" cy="2854800"/>
      </dsp:txXfrm>
    </dsp:sp>
    <dsp:sp modelId="{FEC35547-E9D2-914B-925C-742262D64442}">
      <dsp:nvSpPr>
        <dsp:cNvPr id="0" name=""/>
        <dsp:cNvSpPr/>
      </dsp:nvSpPr>
      <dsp:spPr>
        <a:xfrm>
          <a:off x="5918168" y="344756"/>
          <a:ext cx="2594520" cy="1037808"/>
        </a:xfrm>
        <a:prstGeom prst="rect">
          <a:avLst/>
        </a:prstGeom>
        <a:solidFill>
          <a:schemeClr val="accent2"/>
        </a:solidFill>
        <a:ln w="1270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ts val="0"/>
            </a:spcAft>
            <a:buNone/>
          </a:pPr>
          <a:r>
            <a:rPr lang="en-US" sz="2400" b="1" kern="1200" dirty="0">
              <a:latin typeface="Arial" panose="020B0604020202020204" pitchFamily="34" charset="0"/>
              <a:cs typeface="Arial" panose="020B0604020202020204" pitchFamily="34" charset="0"/>
            </a:rPr>
            <a:t>Somewhere </a:t>
          </a:r>
        </a:p>
        <a:p>
          <a:pPr marL="0" lvl="0" indent="0" algn="ctr" defTabSz="1066800">
            <a:lnSpc>
              <a:spcPct val="90000"/>
            </a:lnSpc>
            <a:spcBef>
              <a:spcPct val="0"/>
            </a:spcBef>
            <a:spcAft>
              <a:spcPts val="0"/>
            </a:spcAft>
            <a:buNone/>
          </a:pPr>
          <a:r>
            <a:rPr lang="en-US" sz="2400" b="1" kern="1200" dirty="0">
              <a:latin typeface="Arial" panose="020B0604020202020204" pitchFamily="34" charset="0"/>
              <a:cs typeface="Arial" panose="020B0604020202020204" pitchFamily="34" charset="0"/>
            </a:rPr>
            <a:t>to Go</a:t>
          </a:r>
        </a:p>
      </dsp:txBody>
      <dsp:txXfrm>
        <a:off x="5918168" y="344756"/>
        <a:ext cx="2594520" cy="1037808"/>
      </dsp:txXfrm>
    </dsp:sp>
    <dsp:sp modelId="{90E0173A-095C-D04B-AAC1-F43BEE1D6177}">
      <dsp:nvSpPr>
        <dsp:cNvPr id="0" name=""/>
        <dsp:cNvSpPr/>
      </dsp:nvSpPr>
      <dsp:spPr>
        <a:xfrm>
          <a:off x="5918168" y="1382565"/>
          <a:ext cx="2594520"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ctr" anchorCtr="0">
          <a:noAutofit/>
        </a:bodyPr>
        <a:lstStyle/>
        <a:p>
          <a:pPr marL="171450" lvl="1" indent="-171450" algn="l" defTabSz="800100">
            <a:lnSpc>
              <a:spcPct val="90000"/>
            </a:lnSpc>
            <a:spcBef>
              <a:spcPct val="0"/>
            </a:spcBef>
            <a:spcAft>
              <a:spcPct val="15000"/>
            </a:spcAft>
            <a:buFontTx/>
            <a:buChar char="•"/>
          </a:pPr>
          <a:r>
            <a:rPr lang="en-US" sz="1800" kern="1200" spc="-11" dirty="0">
              <a:latin typeface="Arial" panose="020B0604020202020204" pitchFamily="34" charset="0"/>
              <a:cs typeface="Arial" panose="020B0604020202020204" pitchFamily="34" charset="0"/>
            </a:rPr>
            <a:t>Crisis receiving and stabilization units </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spc="-11" dirty="0">
              <a:latin typeface="Arial" panose="020B0604020202020204" pitchFamily="34" charset="0"/>
              <a:cs typeface="Arial" panose="020B0604020202020204" pitchFamily="34" charset="0"/>
            </a:rPr>
            <a:t>Peer crisis respite (living room models)</a:t>
          </a:r>
        </a:p>
        <a:p>
          <a:pPr marL="171450" lvl="1" indent="-171450" algn="l" defTabSz="800100">
            <a:lnSpc>
              <a:spcPct val="90000"/>
            </a:lnSpc>
            <a:spcBef>
              <a:spcPct val="0"/>
            </a:spcBef>
            <a:spcAft>
              <a:spcPct val="15000"/>
            </a:spcAft>
            <a:buChar char="•"/>
          </a:pPr>
          <a:r>
            <a:rPr lang="en-US" sz="1800" kern="1200" spc="-11" dirty="0">
              <a:latin typeface="Arial" panose="020B0604020202020204" pitchFamily="34" charset="0"/>
              <a:cs typeface="Arial" panose="020B0604020202020204" pitchFamily="34" charset="0"/>
            </a:rPr>
            <a:t>Substance Use Disorder (SUD) treatment</a:t>
          </a:r>
        </a:p>
        <a:p>
          <a:pPr marL="171450" lvl="1" indent="-171450" algn="l" defTabSz="800100">
            <a:lnSpc>
              <a:spcPct val="90000"/>
            </a:lnSpc>
            <a:spcBef>
              <a:spcPct val="0"/>
            </a:spcBef>
            <a:spcAft>
              <a:spcPct val="15000"/>
            </a:spcAft>
            <a:buChar char="•"/>
          </a:pPr>
          <a:r>
            <a:rPr lang="en-US" sz="1800" kern="1200" spc="-11" dirty="0">
              <a:latin typeface="Arial" panose="020B0604020202020204" pitchFamily="34" charset="0"/>
              <a:cs typeface="Arial" panose="020B0604020202020204" pitchFamily="34" charset="0"/>
            </a:rPr>
            <a:t>Inpatient treatment</a:t>
          </a:r>
        </a:p>
        <a:p>
          <a:pPr marL="171450" lvl="1" indent="-171450" algn="l" defTabSz="800100">
            <a:lnSpc>
              <a:spcPct val="90000"/>
            </a:lnSpc>
            <a:spcBef>
              <a:spcPct val="0"/>
            </a:spcBef>
            <a:spcAft>
              <a:spcPct val="15000"/>
            </a:spcAft>
            <a:buChar char="•"/>
          </a:pPr>
          <a:r>
            <a:rPr lang="en-US" sz="1800" kern="1200" spc="-11" dirty="0">
              <a:latin typeface="Arial" panose="020B0604020202020204" pitchFamily="34" charset="0"/>
              <a:cs typeface="Arial" panose="020B0604020202020204" pitchFamily="34" charset="0"/>
            </a:rPr>
            <a:t>Outpatient crisis</a:t>
          </a:r>
        </a:p>
      </dsp:txBody>
      <dsp:txXfrm>
        <a:off x="5918168" y="1382565"/>
        <a:ext cx="2594520"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F9476-16BE-46A1-B18A-7F3484242F21}" type="datetimeFigureOut">
              <a:rPr lang="en-US" smtClean="0"/>
              <a:t>7/31/23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C9B06-5F52-47D4-95B1-21537421DAE8}" type="slidenum">
              <a:rPr lang="en-US" smtClean="0"/>
              <a:t>‹#›</a:t>
            </a:fld>
            <a:endParaRPr lang="en-US"/>
          </a:p>
        </p:txBody>
      </p:sp>
    </p:spTree>
    <p:extLst>
      <p:ext uri="{BB962C8B-B14F-4D97-AF65-F5344CB8AC3E}">
        <p14:creationId xmlns:p14="http://schemas.microsoft.com/office/powerpoint/2010/main" val="3595749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DADF7-079A-7146-9439-6C3A689DEF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4086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Thank you so much for joining us! As Lee said I’m Rowan and this is my friend and colleague, Kris Locus. We are both so thrilled to have you here with us to discuss a topic near and dear to our hearts. Collectively Kris and I have 13 years of experience working in peer support. </a:t>
            </a:r>
          </a:p>
          <a:p>
            <a:r>
              <a:rPr lang="en-US" dirty="0"/>
              <a:t>To introduce yourselves you everyone put in the chat where they’re located, their pronouns and what your favorite self care activity is!</a:t>
            </a:r>
          </a:p>
          <a:p>
            <a:r>
              <a:rPr lang="en-US" dirty="0"/>
              <a:t>We want this to be a very interactive presentation so please feel free to ask a question when something pops into your mind or come off mute when we ask y’all questions! </a:t>
            </a:r>
          </a:p>
          <a:p>
            <a:endParaRPr lang="en-US" dirty="0"/>
          </a:p>
        </p:txBody>
      </p:sp>
      <p:sp>
        <p:nvSpPr>
          <p:cNvPr id="4" name="Slide Number Placeholder 3"/>
          <p:cNvSpPr>
            <a:spLocks noGrp="1"/>
          </p:cNvSpPr>
          <p:nvPr>
            <p:ph type="sldNum" sz="quarter" idx="5"/>
          </p:nvPr>
        </p:nvSpPr>
        <p:spPr/>
        <p:txBody>
          <a:bodyPr/>
          <a:lstStyle/>
          <a:p>
            <a:fld id="{941C9B06-5F52-47D4-95B1-21537421DAE8}" type="slidenum">
              <a:rPr lang="en-US" smtClean="0"/>
              <a:t>10</a:t>
            </a:fld>
            <a:endParaRPr lang="en-US"/>
          </a:p>
        </p:txBody>
      </p:sp>
    </p:spTree>
    <p:extLst>
      <p:ext uri="{BB962C8B-B14F-4D97-AF65-F5344CB8AC3E}">
        <p14:creationId xmlns:p14="http://schemas.microsoft.com/office/powerpoint/2010/main" val="4151204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a:t>
            </a:r>
          </a:p>
        </p:txBody>
      </p:sp>
      <p:sp>
        <p:nvSpPr>
          <p:cNvPr id="4" name="Slide Number Placeholder 3"/>
          <p:cNvSpPr>
            <a:spLocks noGrp="1"/>
          </p:cNvSpPr>
          <p:nvPr>
            <p:ph type="sldNum" sz="quarter" idx="5"/>
          </p:nvPr>
        </p:nvSpPr>
        <p:spPr/>
        <p:txBody>
          <a:bodyPr/>
          <a:lstStyle/>
          <a:p>
            <a:fld id="{941C9B06-5F52-47D4-95B1-21537421DAE8}" type="slidenum">
              <a:rPr lang="en-US" smtClean="0"/>
              <a:t>11</a:t>
            </a:fld>
            <a:endParaRPr lang="en-US"/>
          </a:p>
        </p:txBody>
      </p:sp>
    </p:spTree>
    <p:extLst>
      <p:ext uri="{BB962C8B-B14F-4D97-AF65-F5344CB8AC3E}">
        <p14:creationId xmlns:p14="http://schemas.microsoft.com/office/powerpoint/2010/main" val="414180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a:t>
            </a:r>
          </a:p>
        </p:txBody>
      </p:sp>
      <p:sp>
        <p:nvSpPr>
          <p:cNvPr id="4" name="Slide Number Placeholder 3"/>
          <p:cNvSpPr>
            <a:spLocks noGrp="1"/>
          </p:cNvSpPr>
          <p:nvPr>
            <p:ph type="sldNum" sz="quarter" idx="5"/>
          </p:nvPr>
        </p:nvSpPr>
        <p:spPr/>
        <p:txBody>
          <a:bodyPr/>
          <a:lstStyle/>
          <a:p>
            <a:fld id="{23C058E0-0852-DB43-83D6-BD76659FF1D8}" type="slidenum">
              <a:rPr lang="en-US" smtClean="0"/>
              <a:t>12</a:t>
            </a:fld>
            <a:endParaRPr lang="en-US" dirty="0"/>
          </a:p>
        </p:txBody>
      </p:sp>
    </p:spTree>
    <p:extLst>
      <p:ext uri="{BB962C8B-B14F-4D97-AF65-F5344CB8AC3E}">
        <p14:creationId xmlns:p14="http://schemas.microsoft.com/office/powerpoint/2010/main" val="482777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53FB7-BB02-A14B-A780-C2AB428D0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050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Rowan- Talk about how peers are involved in every step, </a:t>
            </a:r>
          </a:p>
          <a:p>
            <a:r>
              <a:rPr lang="en-US" dirty="0"/>
              <a:t>Ask the audience- Do they see elements of al </a:t>
            </a:r>
            <a:r>
              <a:rPr lang="en-US" dirty="0" err="1"/>
              <a:t>lthese</a:t>
            </a:r>
            <a:r>
              <a:rPr lang="en-US" dirty="0"/>
              <a:t> steps in their </a:t>
            </a:r>
            <a:r>
              <a:rPr lang="en-US" dirty="0" err="1"/>
              <a:t>communitites</a:t>
            </a:r>
            <a:r>
              <a:rPr lang="en-US" dirty="0"/>
              <a:t>? Is there anything additional they see in their </a:t>
            </a:r>
            <a:r>
              <a:rPr lang="en-US" dirty="0" err="1"/>
              <a:t>communitities</a:t>
            </a:r>
            <a:r>
              <a:rPr lang="en-US" dirty="0"/>
              <a:t>? </a:t>
            </a:r>
          </a:p>
          <a:p>
            <a:endParaRPr lang="en-US" dirty="0"/>
          </a:p>
        </p:txBody>
      </p:sp>
      <p:sp>
        <p:nvSpPr>
          <p:cNvPr id="4" name="Slide Number Placeholder 3"/>
          <p:cNvSpPr>
            <a:spLocks noGrp="1"/>
          </p:cNvSpPr>
          <p:nvPr>
            <p:ph type="sldNum" sz="quarter" idx="5"/>
          </p:nvPr>
        </p:nvSpPr>
        <p:spPr/>
        <p:txBody>
          <a:bodyPr/>
          <a:lstStyle/>
          <a:p>
            <a:fld id="{23C058E0-0852-DB43-83D6-BD76659FF1D8}" type="slidenum">
              <a:rPr lang="en-US" smtClean="0"/>
              <a:t>14</a:t>
            </a:fld>
            <a:endParaRPr lang="en-US"/>
          </a:p>
        </p:txBody>
      </p:sp>
    </p:spTree>
    <p:extLst>
      <p:ext uri="{BB962C8B-B14F-4D97-AF65-F5344CB8AC3E}">
        <p14:creationId xmlns:p14="http://schemas.microsoft.com/office/powerpoint/2010/main" val="2659433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Rowan- </a:t>
            </a:r>
          </a:p>
          <a:p>
            <a:r>
              <a:rPr lang="en-US" dirty="0"/>
              <a:t>We still see a lot of these negative aspects popping up- Kris and I are both from Maryland where we see devastating ER wait times for people in crisis, especially children. And we see our system </a:t>
            </a:r>
            <a:r>
              <a:rPr lang="en-US" dirty="0" err="1"/>
              <a:t>overrelying</a:t>
            </a:r>
            <a:r>
              <a:rPr lang="en-US" dirty="0"/>
              <a:t> on hospitals to fill all the cracks. Our foster care system has taken to placing foster youth that they are struggling to place or support in the hospital and then practically abandoning them. </a:t>
            </a:r>
          </a:p>
          <a:p>
            <a:r>
              <a:rPr lang="en-US" dirty="0"/>
              <a:t>Talk about </a:t>
            </a:r>
            <a:r>
              <a:rPr lang="en-US" dirty="0" err="1"/>
              <a:t>madeline</a:t>
            </a:r>
            <a:r>
              <a:rPr lang="en-US" dirty="0"/>
              <a:t> being in crisis and going to the er for a </a:t>
            </a:r>
            <a:r>
              <a:rPr lang="en-US" dirty="0" err="1"/>
              <a:t>referal</a:t>
            </a:r>
            <a:r>
              <a:rPr lang="en-US" dirty="0"/>
              <a:t> and her traumatic experience </a:t>
            </a:r>
          </a:p>
          <a:p>
            <a:r>
              <a:rPr lang="en-US" dirty="0"/>
              <a:t>Do any of you still see these elements exist within your local crisis systems?</a:t>
            </a:r>
          </a:p>
          <a:p>
            <a:endParaRPr lang="en-US" dirty="0"/>
          </a:p>
        </p:txBody>
      </p:sp>
      <p:sp>
        <p:nvSpPr>
          <p:cNvPr id="4" name="Slide Number Placeholder 3"/>
          <p:cNvSpPr>
            <a:spLocks noGrp="1"/>
          </p:cNvSpPr>
          <p:nvPr>
            <p:ph type="sldNum" sz="quarter" idx="5"/>
          </p:nvPr>
        </p:nvSpPr>
        <p:spPr/>
        <p:txBody>
          <a:bodyPr/>
          <a:lstStyle/>
          <a:p>
            <a:fld id="{941C9B06-5F52-47D4-95B1-21537421DAE8}" type="slidenum">
              <a:rPr lang="en-US" smtClean="0"/>
              <a:t>15</a:t>
            </a:fld>
            <a:endParaRPr lang="en-US"/>
          </a:p>
        </p:txBody>
      </p:sp>
    </p:spTree>
    <p:extLst>
      <p:ext uri="{BB962C8B-B14F-4D97-AF65-F5344CB8AC3E}">
        <p14:creationId xmlns:p14="http://schemas.microsoft.com/office/powerpoint/2010/main" val="1370689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Rowan</a:t>
            </a:r>
          </a:p>
        </p:txBody>
      </p:sp>
      <p:sp>
        <p:nvSpPr>
          <p:cNvPr id="4" name="Slide Number Placeholder 3"/>
          <p:cNvSpPr>
            <a:spLocks noGrp="1"/>
          </p:cNvSpPr>
          <p:nvPr>
            <p:ph type="sldNum" sz="quarter" idx="5"/>
          </p:nvPr>
        </p:nvSpPr>
        <p:spPr/>
        <p:txBody>
          <a:bodyPr/>
          <a:lstStyle/>
          <a:p>
            <a:fld id="{941C9B06-5F52-47D4-95B1-21537421DAE8}" type="slidenum">
              <a:rPr lang="en-US" smtClean="0"/>
              <a:t>16</a:t>
            </a:fld>
            <a:endParaRPr lang="en-US"/>
          </a:p>
        </p:txBody>
      </p:sp>
    </p:spTree>
    <p:extLst>
      <p:ext uri="{BB962C8B-B14F-4D97-AF65-F5344CB8AC3E}">
        <p14:creationId xmlns:p14="http://schemas.microsoft.com/office/powerpoint/2010/main" val="316743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a:t>
            </a:r>
          </a:p>
        </p:txBody>
      </p:sp>
      <p:sp>
        <p:nvSpPr>
          <p:cNvPr id="4" name="Slide Number Placeholder 3"/>
          <p:cNvSpPr>
            <a:spLocks noGrp="1"/>
          </p:cNvSpPr>
          <p:nvPr>
            <p:ph type="sldNum" sz="quarter" idx="5"/>
          </p:nvPr>
        </p:nvSpPr>
        <p:spPr/>
        <p:txBody>
          <a:bodyPr/>
          <a:lstStyle/>
          <a:p>
            <a:fld id="{941C9B06-5F52-47D4-95B1-21537421DAE8}" type="slidenum">
              <a:rPr lang="en-US" smtClean="0"/>
              <a:t>17</a:t>
            </a:fld>
            <a:endParaRPr lang="en-US"/>
          </a:p>
        </p:txBody>
      </p:sp>
    </p:spTree>
    <p:extLst>
      <p:ext uri="{BB962C8B-B14F-4D97-AF65-F5344CB8AC3E}">
        <p14:creationId xmlns:p14="http://schemas.microsoft.com/office/powerpoint/2010/main" val="610332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a:t>
            </a:r>
          </a:p>
        </p:txBody>
      </p:sp>
      <p:sp>
        <p:nvSpPr>
          <p:cNvPr id="4" name="Slide Number Placeholder 3"/>
          <p:cNvSpPr>
            <a:spLocks noGrp="1"/>
          </p:cNvSpPr>
          <p:nvPr>
            <p:ph type="sldNum" sz="quarter" idx="5"/>
          </p:nvPr>
        </p:nvSpPr>
        <p:spPr/>
        <p:txBody>
          <a:bodyPr/>
          <a:lstStyle/>
          <a:p>
            <a:fld id="{941C9B06-5F52-47D4-95B1-21537421DAE8}" type="slidenum">
              <a:rPr lang="en-US" smtClean="0"/>
              <a:t>18</a:t>
            </a:fld>
            <a:endParaRPr lang="en-US"/>
          </a:p>
        </p:txBody>
      </p:sp>
    </p:spTree>
    <p:extLst>
      <p:ext uri="{BB962C8B-B14F-4D97-AF65-F5344CB8AC3E}">
        <p14:creationId xmlns:p14="http://schemas.microsoft.com/office/powerpoint/2010/main" val="2364568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organize peer support roles across the continuum of crisis care from crisis prevention services, through crisis responses and post-crisis support. Not every behavioral health care system has the whole continuum of care for people experiencing crisis but that is the goal –that people in every community in the US has access to crisis care along the continuum of prevention-response-and post-crisis care.</a:t>
            </a:r>
          </a:p>
          <a:p>
            <a:endParaRPr lang="en-US" dirty="0"/>
          </a:p>
          <a:p>
            <a:r>
              <a:rPr lang="en-US" dirty="0"/>
              <a:t>PREVENTION</a:t>
            </a:r>
          </a:p>
          <a:p>
            <a:r>
              <a:rPr lang="en-US" dirty="0"/>
              <a:t>Peer support can help a person learn strategies for preventing or managing crisis. Some peers help people build a wellness toolkit or a wellness plan –these plans can include harm reduction strategies in addition to self-care</a:t>
            </a:r>
          </a:p>
          <a:p>
            <a:endParaRPr lang="en-US" dirty="0"/>
          </a:p>
          <a:p>
            <a:r>
              <a:rPr lang="en-US" dirty="0"/>
              <a:t>CRISIS RESPONSE</a:t>
            </a:r>
          </a:p>
          <a:p>
            <a:r>
              <a:rPr lang="en-US" dirty="0"/>
              <a:t>These services are activated when a person experiences a crisis-most communities have or are developing mobile crisis teams to take pressure off law enforcement and hospital emergency departments.</a:t>
            </a:r>
          </a:p>
          <a:p>
            <a:endParaRPr lang="en-US" dirty="0"/>
          </a:p>
          <a:p>
            <a:r>
              <a:rPr lang="en-US" dirty="0"/>
              <a:t>POST-CRISIS CARE</a:t>
            </a:r>
          </a:p>
          <a:p>
            <a:r>
              <a:rPr lang="en-US" dirty="0"/>
              <a:t>Post-crisis care may also include clinical and treatment services for the person. Peer support also plays a big role by providing support and navigation services. People are vulnerable post-crisis and often need additional support and resources to recover</a:t>
            </a:r>
          </a:p>
          <a:p>
            <a:endParaRPr lang="en-US" dirty="0"/>
          </a:p>
          <a:p>
            <a:endParaRPr lang="en-US" dirty="0"/>
          </a:p>
        </p:txBody>
      </p:sp>
      <p:sp>
        <p:nvSpPr>
          <p:cNvPr id="4" name="Slide Number Placeholder 3"/>
          <p:cNvSpPr>
            <a:spLocks noGrp="1"/>
          </p:cNvSpPr>
          <p:nvPr>
            <p:ph type="sldNum" sz="quarter" idx="5"/>
          </p:nvPr>
        </p:nvSpPr>
        <p:spPr/>
        <p:txBody>
          <a:bodyPr/>
          <a:lstStyle/>
          <a:p>
            <a:fld id="{A5CF5F2E-6134-AB44-B728-FDD7E0009472}" type="slidenum">
              <a:rPr lang="en-US" smtClean="0"/>
              <a:t>19</a:t>
            </a:fld>
            <a:endParaRPr lang="en-US" dirty="0"/>
          </a:p>
        </p:txBody>
      </p:sp>
    </p:spTree>
    <p:extLst>
      <p:ext uri="{BB962C8B-B14F-4D97-AF65-F5344CB8AC3E}">
        <p14:creationId xmlns:p14="http://schemas.microsoft.com/office/powerpoint/2010/main" val="1916960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C9B06-5F52-47D4-95B1-21537421DAE8}" type="slidenum">
              <a:rPr lang="en-US" smtClean="0"/>
              <a:t>2</a:t>
            </a:fld>
            <a:endParaRPr lang="en-US"/>
          </a:p>
        </p:txBody>
      </p:sp>
    </p:spTree>
    <p:extLst>
      <p:ext uri="{BB962C8B-B14F-4D97-AF65-F5344CB8AC3E}">
        <p14:creationId xmlns:p14="http://schemas.microsoft.com/office/powerpoint/2010/main" val="2553650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organize peer support roles across the continuum of crisis care from crisis prevention services, through crisis responses and post-crisis support. Not every behavioral health care system has the whole continuum of care for people experiencing crisis but that is the goal –that people in every community in the US has access to crisis care along the continuum of prevention-response-and post-crisis care.</a:t>
            </a:r>
          </a:p>
          <a:p>
            <a:endParaRPr lang="en-US" dirty="0"/>
          </a:p>
          <a:p>
            <a:r>
              <a:rPr lang="en-US" dirty="0"/>
              <a:t>PREVENTION</a:t>
            </a:r>
          </a:p>
          <a:p>
            <a:r>
              <a:rPr lang="en-US" dirty="0"/>
              <a:t>Peer support can help a person learn strategies for preventing or managing crisis. Some peers help people build a wellness toolkit or a wellness plan –these plans can include harm reduction strategies in addition to self-care</a:t>
            </a:r>
          </a:p>
          <a:p>
            <a:endParaRPr lang="en-US" dirty="0"/>
          </a:p>
          <a:p>
            <a:r>
              <a:rPr lang="en-US" dirty="0"/>
              <a:t>CRISIS RESPONSE</a:t>
            </a:r>
          </a:p>
          <a:p>
            <a:r>
              <a:rPr lang="en-US" dirty="0"/>
              <a:t>These services are activated when a person experiences a crisis-most communities have or are developing mobile crisis teams to take pressure off law enforcement and hospital emergency departments.</a:t>
            </a:r>
          </a:p>
          <a:p>
            <a:endParaRPr lang="en-US" dirty="0"/>
          </a:p>
          <a:p>
            <a:r>
              <a:rPr lang="en-US" dirty="0"/>
              <a:t>POST-CRISIS CARE</a:t>
            </a:r>
          </a:p>
          <a:p>
            <a:r>
              <a:rPr lang="en-US" dirty="0"/>
              <a:t>Post-crisis care may also include clinical and treatment services for the person. Peer support also plays a big role by providing support and navigation services. People are vulnerable post-crisis and often need additional support and resources to recover</a:t>
            </a:r>
          </a:p>
          <a:p>
            <a:endParaRPr lang="en-US" dirty="0"/>
          </a:p>
          <a:p>
            <a:endParaRPr lang="en-US" dirty="0"/>
          </a:p>
        </p:txBody>
      </p:sp>
      <p:sp>
        <p:nvSpPr>
          <p:cNvPr id="4" name="Slide Number Placeholder 3"/>
          <p:cNvSpPr>
            <a:spLocks noGrp="1"/>
          </p:cNvSpPr>
          <p:nvPr>
            <p:ph type="sldNum" sz="quarter" idx="5"/>
          </p:nvPr>
        </p:nvSpPr>
        <p:spPr/>
        <p:txBody>
          <a:bodyPr/>
          <a:lstStyle/>
          <a:p>
            <a:fld id="{A5CF5F2E-6134-AB44-B728-FDD7E0009472}" type="slidenum">
              <a:rPr lang="en-US" smtClean="0"/>
              <a:t>20</a:t>
            </a:fld>
            <a:endParaRPr lang="en-US" dirty="0"/>
          </a:p>
        </p:txBody>
      </p:sp>
    </p:spTree>
    <p:extLst>
      <p:ext uri="{BB962C8B-B14F-4D97-AF65-F5344CB8AC3E}">
        <p14:creationId xmlns:p14="http://schemas.microsoft.com/office/powerpoint/2010/main" val="1728238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peers are involved in every step</a:t>
            </a:r>
          </a:p>
        </p:txBody>
      </p:sp>
      <p:sp>
        <p:nvSpPr>
          <p:cNvPr id="4" name="Slide Number Placeholder 3"/>
          <p:cNvSpPr>
            <a:spLocks noGrp="1"/>
          </p:cNvSpPr>
          <p:nvPr>
            <p:ph type="sldNum" sz="quarter" idx="5"/>
          </p:nvPr>
        </p:nvSpPr>
        <p:spPr/>
        <p:txBody>
          <a:bodyPr/>
          <a:lstStyle/>
          <a:p>
            <a:fld id="{23C058E0-0852-DB43-83D6-BD76659FF1D8}" type="slidenum">
              <a:rPr lang="en-US" smtClean="0"/>
              <a:t>21</a:t>
            </a:fld>
            <a:endParaRPr lang="en-US"/>
          </a:p>
        </p:txBody>
      </p:sp>
    </p:spTree>
    <p:extLst>
      <p:ext uri="{BB962C8B-B14F-4D97-AF65-F5344CB8AC3E}">
        <p14:creationId xmlns:p14="http://schemas.microsoft.com/office/powerpoint/2010/main" val="701323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Rowan</a:t>
            </a:r>
          </a:p>
        </p:txBody>
      </p:sp>
      <p:sp>
        <p:nvSpPr>
          <p:cNvPr id="4" name="Slide Number Placeholder 3"/>
          <p:cNvSpPr>
            <a:spLocks noGrp="1"/>
          </p:cNvSpPr>
          <p:nvPr>
            <p:ph type="sldNum" sz="quarter" idx="5"/>
          </p:nvPr>
        </p:nvSpPr>
        <p:spPr/>
        <p:txBody>
          <a:bodyPr/>
          <a:lstStyle/>
          <a:p>
            <a:fld id="{941C9B06-5F52-47D4-95B1-21537421DAE8}" type="slidenum">
              <a:rPr lang="en-US" smtClean="0"/>
              <a:t>22</a:t>
            </a:fld>
            <a:endParaRPr lang="en-US"/>
          </a:p>
        </p:txBody>
      </p:sp>
    </p:spTree>
    <p:extLst>
      <p:ext uri="{BB962C8B-B14F-4D97-AF65-F5344CB8AC3E}">
        <p14:creationId xmlns:p14="http://schemas.microsoft.com/office/powerpoint/2010/main" val="3152686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Rowan- Talk through each. Give examples</a:t>
            </a:r>
          </a:p>
          <a:p>
            <a:r>
              <a:rPr lang="en-US" dirty="0"/>
              <a:t>What is an element of your self care practice? </a:t>
            </a:r>
          </a:p>
          <a:p>
            <a:r>
              <a:rPr lang="en-US" dirty="0"/>
              <a:t>Talk about </a:t>
            </a:r>
            <a:r>
              <a:rPr lang="en-US" dirty="0" err="1"/>
              <a:t>expereicne</a:t>
            </a:r>
            <a:r>
              <a:rPr lang="en-US" dirty="0"/>
              <a:t> with Annabel in the hospital with autonomy and the doctor interactions </a:t>
            </a:r>
          </a:p>
          <a:p>
            <a:r>
              <a:rPr lang="en-US" dirty="0"/>
              <a:t>What are topics that may impact your ability to act in a crisis setting? – I know that when hospitalization is involved I can be a bit biased so I have to check myself with that</a:t>
            </a:r>
          </a:p>
        </p:txBody>
      </p:sp>
      <p:sp>
        <p:nvSpPr>
          <p:cNvPr id="4" name="Slide Number Placeholder 3"/>
          <p:cNvSpPr>
            <a:spLocks noGrp="1"/>
          </p:cNvSpPr>
          <p:nvPr>
            <p:ph type="sldNum" sz="quarter" idx="5"/>
          </p:nvPr>
        </p:nvSpPr>
        <p:spPr/>
        <p:txBody>
          <a:bodyPr/>
          <a:lstStyle/>
          <a:p>
            <a:fld id="{23C058E0-0852-DB43-83D6-BD76659FF1D8}" type="slidenum">
              <a:rPr lang="en-US" smtClean="0"/>
              <a:t>23</a:t>
            </a:fld>
            <a:endParaRPr lang="en-US"/>
          </a:p>
        </p:txBody>
      </p:sp>
    </p:spTree>
    <p:extLst>
      <p:ext uri="{BB962C8B-B14F-4D97-AF65-F5344CB8AC3E}">
        <p14:creationId xmlns:p14="http://schemas.microsoft.com/office/powerpoint/2010/main" val="1151838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Rowan</a:t>
            </a:r>
          </a:p>
        </p:txBody>
      </p:sp>
      <p:sp>
        <p:nvSpPr>
          <p:cNvPr id="4" name="Slide Number Placeholder 3"/>
          <p:cNvSpPr>
            <a:spLocks noGrp="1"/>
          </p:cNvSpPr>
          <p:nvPr>
            <p:ph type="sldNum" sz="quarter" idx="5"/>
          </p:nvPr>
        </p:nvSpPr>
        <p:spPr/>
        <p:txBody>
          <a:bodyPr/>
          <a:lstStyle/>
          <a:p>
            <a:fld id="{941C9B06-5F52-47D4-95B1-21537421DAE8}" type="slidenum">
              <a:rPr lang="en-US" smtClean="0"/>
              <a:t>24</a:t>
            </a:fld>
            <a:endParaRPr lang="en-US"/>
          </a:p>
        </p:txBody>
      </p:sp>
    </p:spTree>
    <p:extLst>
      <p:ext uri="{BB962C8B-B14F-4D97-AF65-F5344CB8AC3E}">
        <p14:creationId xmlns:p14="http://schemas.microsoft.com/office/powerpoint/2010/main" val="4012001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overview of how these core competencies were created</a:t>
            </a:r>
          </a:p>
          <a:p>
            <a:r>
              <a:rPr lang="en-US" dirty="0"/>
              <a:t>We conducted a thorough literature review on peer support in crisis service settings, conducted expert panel of 18 peer leaders from across the expert and spoke about their perspectives on peer support roles within the continuum of crisis care environments, conducted 15 interviews with people working as peers in crisis service </a:t>
            </a:r>
            <a:r>
              <a:rPr lang="en-US" dirty="0" err="1"/>
              <a:t>environemtns</a:t>
            </a:r>
            <a:r>
              <a:rPr lang="en-US" dirty="0"/>
              <a:t>. These interviews were focused on actual tasks and skills used by the peers in their roles. Drafted the core competencies out of all of that work. </a:t>
            </a:r>
          </a:p>
        </p:txBody>
      </p:sp>
      <p:sp>
        <p:nvSpPr>
          <p:cNvPr id="4" name="Slide Number Placeholder 3"/>
          <p:cNvSpPr>
            <a:spLocks noGrp="1"/>
          </p:cNvSpPr>
          <p:nvPr>
            <p:ph type="sldNum" sz="quarter" idx="5"/>
          </p:nvPr>
        </p:nvSpPr>
        <p:spPr/>
        <p:txBody>
          <a:bodyPr/>
          <a:lstStyle/>
          <a:p>
            <a:fld id="{23C058E0-0852-DB43-83D6-BD76659FF1D8}" type="slidenum">
              <a:rPr lang="en-US" smtClean="0"/>
              <a:t>25</a:t>
            </a:fld>
            <a:endParaRPr lang="en-US"/>
          </a:p>
        </p:txBody>
      </p:sp>
    </p:spTree>
    <p:extLst>
      <p:ext uri="{BB962C8B-B14F-4D97-AF65-F5344CB8AC3E}">
        <p14:creationId xmlns:p14="http://schemas.microsoft.com/office/powerpoint/2010/main" val="3816461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a:t>
            </a:r>
          </a:p>
        </p:txBody>
      </p:sp>
      <p:sp>
        <p:nvSpPr>
          <p:cNvPr id="4" name="Slide Number Placeholder 3"/>
          <p:cNvSpPr>
            <a:spLocks noGrp="1"/>
          </p:cNvSpPr>
          <p:nvPr>
            <p:ph type="sldNum" sz="quarter" idx="5"/>
          </p:nvPr>
        </p:nvSpPr>
        <p:spPr/>
        <p:txBody>
          <a:bodyPr/>
          <a:lstStyle/>
          <a:p>
            <a:fld id="{23C058E0-0852-DB43-83D6-BD76659FF1D8}" type="slidenum">
              <a:rPr lang="en-US" smtClean="0"/>
              <a:t>26</a:t>
            </a:fld>
            <a:endParaRPr lang="en-US"/>
          </a:p>
        </p:txBody>
      </p:sp>
    </p:spTree>
    <p:extLst>
      <p:ext uri="{BB962C8B-B14F-4D97-AF65-F5344CB8AC3E}">
        <p14:creationId xmlns:p14="http://schemas.microsoft.com/office/powerpoint/2010/main" val="3255574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a:t>
            </a:r>
          </a:p>
        </p:txBody>
      </p:sp>
      <p:sp>
        <p:nvSpPr>
          <p:cNvPr id="4" name="Slide Number Placeholder 3"/>
          <p:cNvSpPr>
            <a:spLocks noGrp="1"/>
          </p:cNvSpPr>
          <p:nvPr>
            <p:ph type="sldNum" sz="quarter" idx="5"/>
          </p:nvPr>
        </p:nvSpPr>
        <p:spPr/>
        <p:txBody>
          <a:bodyPr/>
          <a:lstStyle/>
          <a:p>
            <a:fld id="{23C058E0-0852-DB43-83D6-BD76659FF1D8}" type="slidenum">
              <a:rPr lang="en-US" smtClean="0"/>
              <a:t>27</a:t>
            </a:fld>
            <a:endParaRPr lang="en-US"/>
          </a:p>
        </p:txBody>
      </p:sp>
    </p:spTree>
    <p:extLst>
      <p:ext uri="{BB962C8B-B14F-4D97-AF65-F5344CB8AC3E}">
        <p14:creationId xmlns:p14="http://schemas.microsoft.com/office/powerpoint/2010/main" val="2608776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a:t>
            </a:r>
          </a:p>
        </p:txBody>
      </p:sp>
      <p:sp>
        <p:nvSpPr>
          <p:cNvPr id="4" name="Slide Number Placeholder 3"/>
          <p:cNvSpPr>
            <a:spLocks noGrp="1"/>
          </p:cNvSpPr>
          <p:nvPr>
            <p:ph type="sldNum" sz="quarter" idx="5"/>
          </p:nvPr>
        </p:nvSpPr>
        <p:spPr/>
        <p:txBody>
          <a:bodyPr/>
          <a:lstStyle/>
          <a:p>
            <a:fld id="{23C058E0-0852-DB43-83D6-BD76659FF1D8}" type="slidenum">
              <a:rPr lang="en-US" smtClean="0"/>
              <a:t>28</a:t>
            </a:fld>
            <a:endParaRPr lang="en-US"/>
          </a:p>
        </p:txBody>
      </p:sp>
    </p:spTree>
    <p:extLst>
      <p:ext uri="{BB962C8B-B14F-4D97-AF65-F5344CB8AC3E}">
        <p14:creationId xmlns:p14="http://schemas.microsoft.com/office/powerpoint/2010/main" val="1600448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a:t>
            </a:r>
          </a:p>
        </p:txBody>
      </p:sp>
      <p:sp>
        <p:nvSpPr>
          <p:cNvPr id="4" name="Slide Number Placeholder 3"/>
          <p:cNvSpPr>
            <a:spLocks noGrp="1"/>
          </p:cNvSpPr>
          <p:nvPr>
            <p:ph type="sldNum" sz="quarter" idx="5"/>
          </p:nvPr>
        </p:nvSpPr>
        <p:spPr/>
        <p:txBody>
          <a:bodyPr/>
          <a:lstStyle/>
          <a:p>
            <a:fld id="{23C058E0-0852-DB43-83D6-BD76659FF1D8}" type="slidenum">
              <a:rPr lang="en-US" smtClean="0"/>
              <a:t>29</a:t>
            </a:fld>
            <a:endParaRPr lang="en-US"/>
          </a:p>
        </p:txBody>
      </p:sp>
    </p:spTree>
    <p:extLst>
      <p:ext uri="{BB962C8B-B14F-4D97-AF65-F5344CB8AC3E}">
        <p14:creationId xmlns:p14="http://schemas.microsoft.com/office/powerpoint/2010/main" val="242668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C9B06-5F52-47D4-95B1-21537421DAE8}" type="slidenum">
              <a:rPr lang="en-US" smtClean="0"/>
              <a:t>3</a:t>
            </a:fld>
            <a:endParaRPr lang="en-US"/>
          </a:p>
        </p:txBody>
      </p:sp>
    </p:spTree>
    <p:extLst>
      <p:ext uri="{BB962C8B-B14F-4D97-AF65-F5344CB8AC3E}">
        <p14:creationId xmlns:p14="http://schemas.microsoft.com/office/powerpoint/2010/main" val="1311917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Rowan</a:t>
            </a:r>
          </a:p>
        </p:txBody>
      </p:sp>
      <p:sp>
        <p:nvSpPr>
          <p:cNvPr id="4" name="Slide Number Placeholder 3"/>
          <p:cNvSpPr>
            <a:spLocks noGrp="1"/>
          </p:cNvSpPr>
          <p:nvPr>
            <p:ph type="sldNum" sz="quarter" idx="5"/>
          </p:nvPr>
        </p:nvSpPr>
        <p:spPr/>
        <p:txBody>
          <a:bodyPr/>
          <a:lstStyle/>
          <a:p>
            <a:fld id="{23C058E0-0852-DB43-83D6-BD76659FF1D8}" type="slidenum">
              <a:rPr lang="en-US" smtClean="0"/>
              <a:t>30</a:t>
            </a:fld>
            <a:endParaRPr lang="en-US"/>
          </a:p>
        </p:txBody>
      </p:sp>
    </p:spTree>
    <p:extLst>
      <p:ext uri="{BB962C8B-B14F-4D97-AF65-F5344CB8AC3E}">
        <p14:creationId xmlns:p14="http://schemas.microsoft.com/office/powerpoint/2010/main" val="1221955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Rowan- Does anyone have an example of where they’ve seen this competency show up in a crisis scenario they’ve been in?</a:t>
            </a:r>
          </a:p>
        </p:txBody>
      </p:sp>
      <p:sp>
        <p:nvSpPr>
          <p:cNvPr id="4" name="Slide Number Placeholder 3"/>
          <p:cNvSpPr>
            <a:spLocks noGrp="1"/>
          </p:cNvSpPr>
          <p:nvPr>
            <p:ph type="sldNum" sz="quarter" idx="5"/>
          </p:nvPr>
        </p:nvSpPr>
        <p:spPr/>
        <p:txBody>
          <a:bodyPr/>
          <a:lstStyle/>
          <a:p>
            <a:fld id="{23C058E0-0852-DB43-83D6-BD76659FF1D8}" type="slidenum">
              <a:rPr lang="en-US" smtClean="0"/>
              <a:t>31</a:t>
            </a:fld>
            <a:endParaRPr lang="en-US"/>
          </a:p>
        </p:txBody>
      </p:sp>
    </p:spTree>
    <p:extLst>
      <p:ext uri="{BB962C8B-B14F-4D97-AF65-F5344CB8AC3E}">
        <p14:creationId xmlns:p14="http://schemas.microsoft.com/office/powerpoint/2010/main" val="1279785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Rowan- Talk about how my mother really highlighted this skill when I was in crisis as a kid</a:t>
            </a:r>
          </a:p>
        </p:txBody>
      </p:sp>
      <p:sp>
        <p:nvSpPr>
          <p:cNvPr id="4" name="Slide Number Placeholder 3"/>
          <p:cNvSpPr>
            <a:spLocks noGrp="1"/>
          </p:cNvSpPr>
          <p:nvPr>
            <p:ph type="sldNum" sz="quarter" idx="5"/>
          </p:nvPr>
        </p:nvSpPr>
        <p:spPr/>
        <p:txBody>
          <a:bodyPr/>
          <a:lstStyle/>
          <a:p>
            <a:fld id="{23C058E0-0852-DB43-83D6-BD76659FF1D8}" type="slidenum">
              <a:rPr lang="en-US" smtClean="0"/>
              <a:t>32</a:t>
            </a:fld>
            <a:endParaRPr lang="en-US"/>
          </a:p>
        </p:txBody>
      </p:sp>
    </p:spTree>
    <p:extLst>
      <p:ext uri="{BB962C8B-B14F-4D97-AF65-F5344CB8AC3E}">
        <p14:creationId xmlns:p14="http://schemas.microsoft.com/office/powerpoint/2010/main" val="3937278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Rowan</a:t>
            </a:r>
          </a:p>
        </p:txBody>
      </p:sp>
      <p:sp>
        <p:nvSpPr>
          <p:cNvPr id="4" name="Slide Number Placeholder 3"/>
          <p:cNvSpPr>
            <a:spLocks noGrp="1"/>
          </p:cNvSpPr>
          <p:nvPr>
            <p:ph type="sldNum" sz="quarter" idx="5"/>
          </p:nvPr>
        </p:nvSpPr>
        <p:spPr/>
        <p:txBody>
          <a:bodyPr/>
          <a:lstStyle/>
          <a:p>
            <a:fld id="{23C058E0-0852-DB43-83D6-BD76659FF1D8}" type="slidenum">
              <a:rPr lang="en-US" smtClean="0"/>
              <a:t>33</a:t>
            </a:fld>
            <a:endParaRPr lang="en-US"/>
          </a:p>
        </p:txBody>
      </p:sp>
    </p:spTree>
    <p:extLst>
      <p:ext uri="{BB962C8B-B14F-4D97-AF65-F5344CB8AC3E}">
        <p14:creationId xmlns:p14="http://schemas.microsoft.com/office/powerpoint/2010/main" val="3314823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a:t>
            </a:r>
          </a:p>
        </p:txBody>
      </p:sp>
      <p:sp>
        <p:nvSpPr>
          <p:cNvPr id="4" name="Slide Number Placeholder 3"/>
          <p:cNvSpPr>
            <a:spLocks noGrp="1"/>
          </p:cNvSpPr>
          <p:nvPr>
            <p:ph type="sldNum" sz="quarter" idx="5"/>
          </p:nvPr>
        </p:nvSpPr>
        <p:spPr/>
        <p:txBody>
          <a:bodyPr/>
          <a:lstStyle/>
          <a:p>
            <a:fld id="{23C058E0-0852-DB43-83D6-BD76659FF1D8}" type="slidenum">
              <a:rPr lang="en-US" smtClean="0"/>
              <a:t>34</a:t>
            </a:fld>
            <a:endParaRPr lang="en-US"/>
          </a:p>
        </p:txBody>
      </p:sp>
    </p:spTree>
    <p:extLst>
      <p:ext uri="{BB962C8B-B14F-4D97-AF65-F5344CB8AC3E}">
        <p14:creationId xmlns:p14="http://schemas.microsoft.com/office/powerpoint/2010/main" val="3549269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a:t>
            </a:r>
          </a:p>
        </p:txBody>
      </p:sp>
      <p:sp>
        <p:nvSpPr>
          <p:cNvPr id="4" name="Slide Number Placeholder 3"/>
          <p:cNvSpPr>
            <a:spLocks noGrp="1"/>
          </p:cNvSpPr>
          <p:nvPr>
            <p:ph type="sldNum" sz="quarter" idx="5"/>
          </p:nvPr>
        </p:nvSpPr>
        <p:spPr/>
        <p:txBody>
          <a:bodyPr/>
          <a:lstStyle/>
          <a:p>
            <a:fld id="{23C058E0-0852-DB43-83D6-BD76659FF1D8}" type="slidenum">
              <a:rPr lang="en-US" smtClean="0"/>
              <a:t>35</a:t>
            </a:fld>
            <a:endParaRPr lang="en-US"/>
          </a:p>
        </p:txBody>
      </p:sp>
    </p:spTree>
    <p:extLst>
      <p:ext uri="{BB962C8B-B14F-4D97-AF65-F5344CB8AC3E}">
        <p14:creationId xmlns:p14="http://schemas.microsoft.com/office/powerpoint/2010/main" val="3438193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Rowan</a:t>
            </a:r>
          </a:p>
        </p:txBody>
      </p:sp>
      <p:sp>
        <p:nvSpPr>
          <p:cNvPr id="4" name="Slide Number Placeholder 3"/>
          <p:cNvSpPr>
            <a:spLocks noGrp="1"/>
          </p:cNvSpPr>
          <p:nvPr>
            <p:ph type="sldNum" sz="quarter" idx="5"/>
          </p:nvPr>
        </p:nvSpPr>
        <p:spPr/>
        <p:txBody>
          <a:bodyPr/>
          <a:lstStyle/>
          <a:p>
            <a:fld id="{941C9B06-5F52-47D4-95B1-21537421DAE8}" type="slidenum">
              <a:rPr lang="en-US" smtClean="0"/>
              <a:t>36</a:t>
            </a:fld>
            <a:endParaRPr lang="en-US"/>
          </a:p>
        </p:txBody>
      </p:sp>
    </p:spTree>
    <p:extLst>
      <p:ext uri="{BB962C8B-B14F-4D97-AF65-F5344CB8AC3E}">
        <p14:creationId xmlns:p14="http://schemas.microsoft.com/office/powerpoint/2010/main" val="4180594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C9B06-5F52-47D4-95B1-21537421DAE8}" type="slidenum">
              <a:rPr lang="en-US" smtClean="0"/>
              <a:t>37</a:t>
            </a:fld>
            <a:endParaRPr lang="en-US"/>
          </a:p>
        </p:txBody>
      </p:sp>
    </p:spTree>
    <p:extLst>
      <p:ext uri="{BB962C8B-B14F-4D97-AF65-F5344CB8AC3E}">
        <p14:creationId xmlns:p14="http://schemas.microsoft.com/office/powerpoint/2010/main" val="1057677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C9B06-5F52-47D4-95B1-21537421DAE8}" type="slidenum">
              <a:rPr lang="en-US" smtClean="0"/>
              <a:t>38</a:t>
            </a:fld>
            <a:endParaRPr lang="en-US"/>
          </a:p>
        </p:txBody>
      </p:sp>
    </p:spTree>
    <p:extLst>
      <p:ext uri="{BB962C8B-B14F-4D97-AF65-F5344CB8AC3E}">
        <p14:creationId xmlns:p14="http://schemas.microsoft.com/office/powerpoint/2010/main" val="1889437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C9B06-5F52-47D4-95B1-21537421DAE8}" type="slidenum">
              <a:rPr lang="en-US" smtClean="0"/>
              <a:t>39</a:t>
            </a:fld>
            <a:endParaRPr lang="en-US"/>
          </a:p>
        </p:txBody>
      </p:sp>
    </p:spTree>
    <p:extLst>
      <p:ext uri="{BB962C8B-B14F-4D97-AF65-F5344CB8AC3E}">
        <p14:creationId xmlns:p14="http://schemas.microsoft.com/office/powerpoint/2010/main" val="219143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1342951fdae_4_29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1" name="Google Shape;1701;g1342951fdae_4_29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sz="1200">
                <a:latin typeface="Calibri"/>
                <a:ea typeface="Calibri"/>
                <a:cs typeface="Calibri"/>
                <a:sym typeface="Calibri"/>
              </a:rPr>
              <a:t>Part of opening script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C9B06-5F52-47D4-95B1-21537421DAE8}" type="slidenum">
              <a:rPr lang="en-US" smtClean="0"/>
              <a:t>40</a:t>
            </a:fld>
            <a:endParaRPr lang="en-US"/>
          </a:p>
        </p:txBody>
      </p:sp>
    </p:spTree>
    <p:extLst>
      <p:ext uri="{BB962C8B-B14F-4D97-AF65-F5344CB8AC3E}">
        <p14:creationId xmlns:p14="http://schemas.microsoft.com/office/powerpoint/2010/main" val="2278062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C9B06-5F52-47D4-95B1-21537421DAE8}" type="slidenum">
              <a:rPr lang="en-US" smtClean="0"/>
              <a:t>41</a:t>
            </a:fld>
            <a:endParaRPr lang="en-US"/>
          </a:p>
        </p:txBody>
      </p:sp>
    </p:spTree>
    <p:extLst>
      <p:ext uri="{BB962C8B-B14F-4D97-AF65-F5344CB8AC3E}">
        <p14:creationId xmlns:p14="http://schemas.microsoft.com/office/powerpoint/2010/main" val="3238938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C9B06-5F52-47D4-95B1-21537421DAE8}" type="slidenum">
              <a:rPr lang="en-US" smtClean="0"/>
              <a:t>42</a:t>
            </a:fld>
            <a:endParaRPr lang="en-US"/>
          </a:p>
        </p:txBody>
      </p:sp>
    </p:spTree>
    <p:extLst>
      <p:ext uri="{BB962C8B-B14F-4D97-AF65-F5344CB8AC3E}">
        <p14:creationId xmlns:p14="http://schemas.microsoft.com/office/powerpoint/2010/main" val="1113287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F5F2E-6134-AB44-B728-FDD7E0009472}" type="slidenum">
              <a:rPr lang="en-US" smtClean="0"/>
              <a:t>43</a:t>
            </a:fld>
            <a:endParaRPr lang="en-US" dirty="0"/>
          </a:p>
        </p:txBody>
      </p:sp>
    </p:spTree>
    <p:extLst>
      <p:ext uri="{BB962C8B-B14F-4D97-AF65-F5344CB8AC3E}">
        <p14:creationId xmlns:p14="http://schemas.microsoft.com/office/powerpoint/2010/main" val="1242284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058E0-0852-DB43-83D6-BD76659FF1D8}" type="slidenum">
              <a:rPr lang="en-US" smtClean="0"/>
              <a:t>44</a:t>
            </a:fld>
            <a:endParaRPr lang="en-US"/>
          </a:p>
        </p:txBody>
      </p:sp>
    </p:spTree>
    <p:extLst>
      <p:ext uri="{BB962C8B-B14F-4D97-AF65-F5344CB8AC3E}">
        <p14:creationId xmlns:p14="http://schemas.microsoft.com/office/powerpoint/2010/main" val="17282475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C058E0-0852-DB43-83D6-BD76659FF1D8}" type="slidenum">
              <a:rPr lang="en-US" smtClean="0"/>
              <a:t>45</a:t>
            </a:fld>
            <a:endParaRPr lang="en-US"/>
          </a:p>
        </p:txBody>
      </p:sp>
    </p:spTree>
    <p:extLst>
      <p:ext uri="{BB962C8B-B14F-4D97-AF65-F5344CB8AC3E}">
        <p14:creationId xmlns:p14="http://schemas.microsoft.com/office/powerpoint/2010/main" val="19425005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Google Shape;2701;g11747690584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2" name="Google Shape;2702;g1174769058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03" name="Google Shape;2703;g11747690584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118f92a25d5_1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80" name="Google Shape;1880;g118f92a25d5_10_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1342951fdae_4_2924:notes"/>
          <p:cNvSpPr txBox="1">
            <a:spLocks noGrp="1"/>
          </p:cNvSpPr>
          <p:nvPr>
            <p:ph type="body" idx="1"/>
          </p:nvPr>
        </p:nvSpPr>
        <p:spPr>
          <a:xfrm>
            <a:off x="710248" y="4459526"/>
            <a:ext cx="5682000" cy="42249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100"/>
              <a:buNone/>
            </a:pPr>
            <a:endParaRPr/>
          </a:p>
        </p:txBody>
      </p:sp>
      <p:sp>
        <p:nvSpPr>
          <p:cNvPr id="1718" name="Google Shape;1718;g1342951fdae_4_292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1342951fdae_4_29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3" name="Google Shape;1723;g1342951fdae_4_29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
        <p:nvSpPr>
          <p:cNvPr id="1724" name="Google Shape;1724;g1342951fdae_4_292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1ccddfb54c2_1_2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Rowan Kris and I are both currently in Piscataway and Susquehannock, and Lee resides on Nipmuc/</a:t>
            </a:r>
            <a:r>
              <a:rPr lang="en-US" dirty="0" err="1"/>
              <a:t>Pocumtuck</a:t>
            </a:r>
            <a:r>
              <a:rPr lang="en-US" dirty="0"/>
              <a:t>/</a:t>
            </a:r>
            <a:r>
              <a:rPr lang="en-US" dirty="0" err="1"/>
              <a:t>Wabanki</a:t>
            </a:r>
            <a:r>
              <a:rPr lang="en-US" dirty="0"/>
              <a:t> Confederacy land. </a:t>
            </a:r>
          </a:p>
          <a:p>
            <a:pPr marL="0" lvl="0" indent="0" algn="l" rtl="0">
              <a:lnSpc>
                <a:spcPct val="100000"/>
              </a:lnSpc>
              <a:spcBef>
                <a:spcPts val="0"/>
              </a:spcBef>
              <a:spcAft>
                <a:spcPts val="0"/>
              </a:spcAft>
              <a:buSzPts val="1400"/>
              <a:buNone/>
            </a:pPr>
            <a:endParaRPr dirty="0"/>
          </a:p>
        </p:txBody>
      </p:sp>
      <p:sp>
        <p:nvSpPr>
          <p:cNvPr id="1344" name="Google Shape;1344;g1ccddfb54c2_1_2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map showing the location of</a:t>
            </a:r>
            <a:r>
              <a:rPr lang="en-US" baseline="0" dirty="0"/>
              <a:t> the regional centers. Note that some of them are co-located with other </a:t>
            </a:r>
            <a:r>
              <a:rPr lang="en-US" baseline="0" dirty="0" err="1"/>
              <a:t>TTCs</a:t>
            </a:r>
            <a:r>
              <a:rPr lang="en-US" baseline="0" dirty="0"/>
              <a:t>, either within the same office and group, such as the National American Indian and Alaska Native </a:t>
            </a:r>
            <a:r>
              <a:rPr lang="en-US" baseline="0" dirty="0" err="1"/>
              <a:t>ATTC</a:t>
            </a:r>
            <a:r>
              <a:rPr lang="en-US" baseline="0" dirty="0"/>
              <a:t>, MHTTC, and </a:t>
            </a:r>
            <a:r>
              <a:rPr lang="en-US" baseline="0" dirty="0" err="1"/>
              <a:t>PTTC</a:t>
            </a:r>
            <a:r>
              <a:rPr lang="en-US" baseline="0" dirty="0"/>
              <a:t>, or at the same institution, such as with the Region 10 </a:t>
            </a:r>
            <a:r>
              <a:rPr lang="en-US" baseline="0" dirty="0" err="1"/>
              <a:t>TTCs</a:t>
            </a:r>
            <a:r>
              <a:rPr lang="en-US" baseline="0" dirty="0"/>
              <a:t> located at the University of Washington.</a:t>
            </a:r>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8</a:t>
            </a:fld>
            <a:endParaRPr lang="en-US"/>
          </a:p>
        </p:txBody>
      </p:sp>
    </p:spTree>
    <p:extLst>
      <p:ext uri="{BB962C8B-B14F-4D97-AF65-F5344CB8AC3E}">
        <p14:creationId xmlns:p14="http://schemas.microsoft.com/office/powerpoint/2010/main" val="174446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DADF7-079A-7146-9439-6C3A689DEF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753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73453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9454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9700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59"/>
        <p:cNvGrpSpPr/>
        <p:nvPr/>
      </p:nvGrpSpPr>
      <p:grpSpPr>
        <a:xfrm>
          <a:off x="0" y="0"/>
          <a:ext cx="0" cy="0"/>
          <a:chOff x="0" y="0"/>
          <a:chExt cx="0" cy="0"/>
        </a:xfrm>
      </p:grpSpPr>
      <p:sp>
        <p:nvSpPr>
          <p:cNvPr id="360" name="Google Shape;360;g1069607c0ad_23_117"/>
          <p:cNvSpPr txBox="1">
            <a:spLocks noGrp="1"/>
          </p:cNvSpPr>
          <p:nvPr>
            <p:ph type="title"/>
          </p:nvPr>
        </p:nvSpPr>
        <p:spPr>
          <a:xfrm>
            <a:off x="628650" y="400569"/>
            <a:ext cx="7886700" cy="1325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Arial"/>
              <a:buNone/>
              <a:defRPr>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a:t>Click to edit Master title style</a:t>
            </a:r>
            <a:endParaRPr/>
          </a:p>
        </p:txBody>
      </p:sp>
      <p:sp>
        <p:nvSpPr>
          <p:cNvPr id="361" name="Google Shape;361;g1069607c0ad_23_117"/>
          <p:cNvSpPr txBox="1">
            <a:spLocks noGrp="1"/>
          </p:cNvSpPr>
          <p:nvPr>
            <p:ph type="body" idx="1"/>
          </p:nvPr>
        </p:nvSpPr>
        <p:spPr>
          <a:xfrm>
            <a:off x="628650" y="2607083"/>
            <a:ext cx="7886700" cy="1555200"/>
          </a:xfrm>
          <a:prstGeom prst="rect">
            <a:avLst/>
          </a:prstGeom>
          <a:noFill/>
          <a:ln>
            <a:noFill/>
          </a:ln>
        </p:spPr>
        <p:txBody>
          <a:bodyPr spcFirstLastPara="1" wrap="square" lIns="68575" tIns="34275" rIns="68575" bIns="34275" anchor="t" anchorCtr="0">
            <a:normAutofit/>
          </a:bodyPr>
          <a:lstStyle>
            <a:lvl1pPr marL="342900" lvl="0" indent="-271463" algn="l">
              <a:lnSpc>
                <a:spcPct val="90000"/>
              </a:lnSpc>
              <a:spcBef>
                <a:spcPts val="600"/>
              </a:spcBef>
              <a:spcAft>
                <a:spcPts val="0"/>
              </a:spcAft>
              <a:buClr>
                <a:schemeClr val="dk1"/>
              </a:buClr>
              <a:buSzPts val="2100"/>
              <a:buChar char="•"/>
              <a:defRPr>
                <a:latin typeface="Arial"/>
                <a:ea typeface="Arial"/>
                <a:cs typeface="Arial"/>
                <a:sym typeface="Arial"/>
              </a:defRPr>
            </a:lvl1pPr>
            <a:lvl2pPr marL="685800" lvl="1" indent="-257175" algn="l">
              <a:lnSpc>
                <a:spcPct val="90000"/>
              </a:lnSpc>
              <a:spcBef>
                <a:spcPts val="300"/>
              </a:spcBef>
              <a:spcAft>
                <a:spcPts val="0"/>
              </a:spcAft>
              <a:buClr>
                <a:schemeClr val="dk1"/>
              </a:buClr>
              <a:buSzPts val="1800"/>
              <a:buChar char="•"/>
              <a:defRPr>
                <a:latin typeface="Arial"/>
                <a:ea typeface="Arial"/>
                <a:cs typeface="Arial"/>
                <a:sym typeface="Arial"/>
              </a:defRPr>
            </a:lvl2pPr>
            <a:lvl3pPr marL="1028700" lvl="2" indent="-242888" algn="l">
              <a:lnSpc>
                <a:spcPct val="90000"/>
              </a:lnSpc>
              <a:spcBef>
                <a:spcPts val="300"/>
              </a:spcBef>
              <a:spcAft>
                <a:spcPts val="0"/>
              </a:spcAft>
              <a:buClr>
                <a:schemeClr val="dk1"/>
              </a:buClr>
              <a:buSzPts val="1500"/>
              <a:buChar char="•"/>
              <a:defRPr>
                <a:latin typeface="Arial"/>
                <a:ea typeface="Arial"/>
                <a:cs typeface="Arial"/>
                <a:sym typeface="Arial"/>
              </a:defRPr>
            </a:lvl3pPr>
            <a:lvl4pPr marL="1371600" lvl="3" indent="-238125" algn="l">
              <a:lnSpc>
                <a:spcPct val="90000"/>
              </a:lnSpc>
              <a:spcBef>
                <a:spcPts val="300"/>
              </a:spcBef>
              <a:spcAft>
                <a:spcPts val="0"/>
              </a:spcAft>
              <a:buClr>
                <a:schemeClr val="dk1"/>
              </a:buClr>
              <a:buSzPts val="1400"/>
              <a:buChar char="•"/>
              <a:defRPr>
                <a:latin typeface="Arial"/>
                <a:ea typeface="Arial"/>
                <a:cs typeface="Arial"/>
                <a:sym typeface="Arial"/>
              </a:defRPr>
            </a:lvl4pPr>
            <a:lvl5pPr marL="1714500" lvl="4" indent="-238125" algn="l">
              <a:lnSpc>
                <a:spcPct val="90000"/>
              </a:lnSpc>
              <a:spcBef>
                <a:spcPts val="300"/>
              </a:spcBef>
              <a:spcAft>
                <a:spcPts val="0"/>
              </a:spcAft>
              <a:buClr>
                <a:schemeClr val="dk1"/>
              </a:buClr>
              <a:buSzPts val="1400"/>
              <a:buChar char="•"/>
              <a:defRPr>
                <a:latin typeface="Arial"/>
                <a:ea typeface="Arial"/>
                <a:cs typeface="Arial"/>
                <a:sym typeface="Arial"/>
              </a:defRPr>
            </a:lvl5pPr>
            <a:lvl6pPr marL="2057400" lvl="5" indent="-238125" algn="l">
              <a:lnSpc>
                <a:spcPct val="90000"/>
              </a:lnSpc>
              <a:spcBef>
                <a:spcPts val="300"/>
              </a:spcBef>
              <a:spcAft>
                <a:spcPts val="0"/>
              </a:spcAft>
              <a:buClr>
                <a:schemeClr val="dk1"/>
              </a:buClr>
              <a:buSzPts val="1400"/>
              <a:buChar char="•"/>
              <a:defRPr/>
            </a:lvl6pPr>
            <a:lvl7pPr marL="2400300" lvl="6" indent="-238125" algn="l">
              <a:lnSpc>
                <a:spcPct val="90000"/>
              </a:lnSpc>
              <a:spcBef>
                <a:spcPts val="300"/>
              </a:spcBef>
              <a:spcAft>
                <a:spcPts val="0"/>
              </a:spcAft>
              <a:buClr>
                <a:schemeClr val="dk1"/>
              </a:buClr>
              <a:buSzPts val="1400"/>
              <a:buChar char="•"/>
              <a:defRPr/>
            </a:lvl7pPr>
            <a:lvl8pPr marL="2743200" lvl="7" indent="-238125" algn="l">
              <a:lnSpc>
                <a:spcPct val="90000"/>
              </a:lnSpc>
              <a:spcBef>
                <a:spcPts val="300"/>
              </a:spcBef>
              <a:spcAft>
                <a:spcPts val="0"/>
              </a:spcAft>
              <a:buClr>
                <a:schemeClr val="dk1"/>
              </a:buClr>
              <a:buSzPts val="1400"/>
              <a:buChar char="•"/>
              <a:defRPr/>
            </a:lvl8pPr>
            <a:lvl9pPr marL="3086100" lvl="8" indent="-238125" algn="l">
              <a:lnSpc>
                <a:spcPct val="90000"/>
              </a:lnSpc>
              <a:spcBef>
                <a:spcPts val="300"/>
              </a:spcBef>
              <a:spcAft>
                <a:spcPts val="0"/>
              </a:spcAft>
              <a:buClr>
                <a:schemeClr val="dk1"/>
              </a:buClr>
              <a:buSzPts val="1400"/>
              <a:buChar char="•"/>
              <a:defRPr/>
            </a:lvl9pPr>
          </a:lstStyle>
          <a:p>
            <a:pPr lvl="0"/>
            <a:r>
              <a:rPr lang="en-US"/>
              <a:t>Click to edit Master text styles</a:t>
            </a:r>
          </a:p>
        </p:txBody>
      </p:sp>
      <p:pic>
        <p:nvPicPr>
          <p:cNvPr id="362" name="Google Shape;362;g1069607c0ad_23_117"/>
          <p:cNvPicPr preferRelativeResize="0"/>
          <p:nvPr/>
        </p:nvPicPr>
        <p:blipFill rotWithShape="1">
          <a:blip r:embed="rId2">
            <a:alphaModFix/>
          </a:blip>
          <a:srcRect/>
          <a:stretch/>
        </p:blipFill>
        <p:spPr>
          <a:xfrm rot="-5400000" flipH="1">
            <a:off x="-3354945" y="3376225"/>
            <a:ext cx="6857997" cy="105549"/>
          </a:xfrm>
          <a:prstGeom prst="rect">
            <a:avLst/>
          </a:prstGeom>
          <a:noFill/>
          <a:ln>
            <a:noFill/>
          </a:ln>
        </p:spPr>
      </p:pic>
      <p:sp>
        <p:nvSpPr>
          <p:cNvPr id="363" name="Google Shape;363;g1069607c0ad_23_117"/>
          <p:cNvSpPr/>
          <p:nvPr/>
        </p:nvSpPr>
        <p:spPr>
          <a:xfrm>
            <a:off x="233917" y="4582635"/>
            <a:ext cx="8910000" cy="2275200"/>
          </a:xfrm>
          <a:prstGeom prst="rect">
            <a:avLst/>
          </a:prstGeom>
          <a:solidFill>
            <a:srgbClr val="6A4A62"/>
          </a:solidFill>
          <a:ln w="12700" cap="flat" cmpd="sng">
            <a:solidFill>
              <a:srgbClr val="6A4A62"/>
            </a:solidFill>
            <a:prstDash val="solid"/>
            <a:miter lim="800000"/>
            <a:headEnd type="none" w="sm" len="sm"/>
            <a:tailEnd type="none" w="sm" len="sm"/>
          </a:ln>
        </p:spPr>
        <p:txBody>
          <a:bodyPr spcFirstLastPara="1" wrap="square" lIns="51431" tIns="25706" rIns="51431" bIns="25706"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36404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8E6F150D-423F-4DC5-BAEB-5A80751BA181}"/>
              </a:ext>
            </a:extLst>
          </p:cNvPr>
          <p:cNvSpPr/>
          <p:nvPr userDrawn="1"/>
        </p:nvSpPr>
        <p:spPr>
          <a:xfrm>
            <a:off x="233917" y="2"/>
            <a:ext cx="8910083" cy="2275367"/>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941C28D4-E907-45F8-BE94-0CBEA50B8C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3358632" y="3358632"/>
            <a:ext cx="6858000" cy="140736"/>
          </a:xfrm>
          <a:prstGeom prst="rect">
            <a:avLst/>
          </a:prstGeom>
        </p:spPr>
      </p:pic>
    </p:spTree>
    <p:extLst>
      <p:ext uri="{BB962C8B-B14F-4D97-AF65-F5344CB8AC3E}">
        <p14:creationId xmlns:p14="http://schemas.microsoft.com/office/powerpoint/2010/main" val="3310427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DDC29203-ED9F-4778-831C-7617D8FEAF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3337356" y="3358635"/>
            <a:ext cx="6858000" cy="140732"/>
          </a:xfrm>
          <a:prstGeom prst="rect">
            <a:avLst/>
          </a:prstGeom>
        </p:spPr>
      </p:pic>
      <p:sp>
        <p:nvSpPr>
          <p:cNvPr id="8" name="Rectangle 7">
            <a:extLst>
              <a:ext uri="{FF2B5EF4-FFF2-40B4-BE49-F238E27FC236}">
                <a16:creationId xmlns:a16="http://schemas.microsoft.com/office/drawing/2014/main" id="{3BC3C954-E872-4D62-AAE1-AB163149AA07}"/>
              </a:ext>
            </a:extLst>
          </p:cNvPr>
          <p:cNvSpPr/>
          <p:nvPr userDrawn="1"/>
        </p:nvSpPr>
        <p:spPr>
          <a:xfrm>
            <a:off x="233917" y="2291318"/>
            <a:ext cx="8910083" cy="2275367"/>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95923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3845B294-8AF1-4A77-8268-7FF9F311A2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3337356" y="3358635"/>
            <a:ext cx="6858000" cy="140732"/>
          </a:xfrm>
          <a:prstGeom prst="rect">
            <a:avLst/>
          </a:prstGeom>
        </p:spPr>
      </p:pic>
    </p:spTree>
    <p:extLst>
      <p:ext uri="{BB962C8B-B14F-4D97-AF65-F5344CB8AC3E}">
        <p14:creationId xmlns:p14="http://schemas.microsoft.com/office/powerpoint/2010/main" val="1152348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7/31/23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a:extLst>
              <a:ext uri="{FF2B5EF4-FFF2-40B4-BE49-F238E27FC236}">
                <a16:creationId xmlns:a16="http://schemas.microsoft.com/office/drawing/2014/main" id="{D17F871B-70DD-4F08-98F6-A5CE59EFE1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3337356" y="3358635"/>
            <a:ext cx="6858000" cy="140732"/>
          </a:xfrm>
          <a:prstGeom prst="rect">
            <a:avLst/>
          </a:prstGeom>
        </p:spPr>
      </p:pic>
    </p:spTree>
    <p:extLst>
      <p:ext uri="{BB962C8B-B14F-4D97-AF65-F5344CB8AC3E}">
        <p14:creationId xmlns:p14="http://schemas.microsoft.com/office/powerpoint/2010/main" val="1307048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7/31/23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pic>
        <p:nvPicPr>
          <p:cNvPr id="10" name="Picture 9">
            <a:extLst>
              <a:ext uri="{FF2B5EF4-FFF2-40B4-BE49-F238E27FC236}">
                <a16:creationId xmlns:a16="http://schemas.microsoft.com/office/drawing/2014/main" id="{21D58583-EEF7-4C83-A081-272691359A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3337356" y="3358635"/>
            <a:ext cx="6858000" cy="140732"/>
          </a:xfrm>
          <a:prstGeom prst="rect">
            <a:avLst/>
          </a:prstGeom>
        </p:spPr>
      </p:pic>
    </p:spTree>
    <p:extLst>
      <p:ext uri="{BB962C8B-B14F-4D97-AF65-F5344CB8AC3E}">
        <p14:creationId xmlns:p14="http://schemas.microsoft.com/office/powerpoint/2010/main" val="1607447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7/31/23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pic>
        <p:nvPicPr>
          <p:cNvPr id="6" name="Picture 5">
            <a:extLst>
              <a:ext uri="{FF2B5EF4-FFF2-40B4-BE49-F238E27FC236}">
                <a16:creationId xmlns:a16="http://schemas.microsoft.com/office/drawing/2014/main" id="{CE7C8CA4-80DE-4919-8559-450E1352CA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3337356" y="3358635"/>
            <a:ext cx="6858000" cy="140732"/>
          </a:xfrm>
          <a:prstGeom prst="rect">
            <a:avLst/>
          </a:prstGeom>
        </p:spPr>
      </p:pic>
    </p:spTree>
    <p:extLst>
      <p:ext uri="{BB962C8B-B14F-4D97-AF65-F5344CB8AC3E}">
        <p14:creationId xmlns:p14="http://schemas.microsoft.com/office/powerpoint/2010/main" val="3036252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7/31/23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pic>
        <p:nvPicPr>
          <p:cNvPr id="5" name="Picture 4">
            <a:extLst>
              <a:ext uri="{FF2B5EF4-FFF2-40B4-BE49-F238E27FC236}">
                <a16:creationId xmlns:a16="http://schemas.microsoft.com/office/drawing/2014/main" id="{2FD4134C-B24F-496B-8D04-8042AAD284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3337356" y="3358635"/>
            <a:ext cx="6858000" cy="140732"/>
          </a:xfrm>
          <a:prstGeom prst="rect">
            <a:avLst/>
          </a:prstGeom>
        </p:spPr>
      </p:pic>
    </p:spTree>
    <p:extLst>
      <p:ext uri="{BB962C8B-B14F-4D97-AF65-F5344CB8AC3E}">
        <p14:creationId xmlns:p14="http://schemas.microsoft.com/office/powerpoint/2010/main" val="295058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902651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7/31/23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08646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7/31/23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3210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52562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7/31/23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2217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773"/>
            <a:ext cx="9144000" cy="940424"/>
          </a:xfrm>
        </p:spPr>
        <p:txBody>
          <a:bodyPr/>
          <a:lstStyle/>
          <a:p>
            <a:r>
              <a:rPr lang="en-US" dirty="0"/>
              <a:t>Click to edit Master title style</a:t>
            </a:r>
          </a:p>
        </p:txBody>
      </p:sp>
      <p:sp>
        <p:nvSpPr>
          <p:cNvPr id="3" name="Content Placeholder 2"/>
          <p:cNvSpPr>
            <a:spLocks noGrp="1"/>
          </p:cNvSpPr>
          <p:nvPr>
            <p:ph idx="1"/>
          </p:nvPr>
        </p:nvSpPr>
        <p:spPr>
          <a:xfrm>
            <a:off x="628650" y="1335279"/>
            <a:ext cx="78867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0" hasCustomPrompt="1"/>
          </p:nvPr>
        </p:nvSpPr>
        <p:spPr>
          <a:xfrm>
            <a:off x="0" y="5995992"/>
            <a:ext cx="3335338" cy="788987"/>
          </a:xfrm>
        </p:spPr>
        <p:txBody>
          <a:bodyPr>
            <a:noAutofit/>
          </a:bodyPr>
          <a:lstStyle>
            <a:lvl1pPr>
              <a:defRPr sz="1125" baseline="0"/>
            </a:lvl1pPr>
          </a:lstStyle>
          <a:p>
            <a:r>
              <a:rPr lang="en-US" dirty="0"/>
              <a:t>If second slide, put your logo on actual slide here (Master) with alt text.</a:t>
            </a:r>
          </a:p>
        </p:txBody>
      </p:sp>
      <p:sp>
        <p:nvSpPr>
          <p:cNvPr id="7" name="Picture Placeholder 6"/>
          <p:cNvSpPr>
            <a:spLocks noGrp="1"/>
          </p:cNvSpPr>
          <p:nvPr>
            <p:ph type="pic" sz="quarter" idx="11" hasCustomPrompt="1"/>
          </p:nvPr>
        </p:nvSpPr>
        <p:spPr>
          <a:xfrm>
            <a:off x="5580065" y="5923396"/>
            <a:ext cx="3563937" cy="862012"/>
          </a:xfrm>
        </p:spPr>
        <p:txBody>
          <a:bodyPr>
            <a:noAutofit/>
          </a:bodyPr>
          <a:lstStyle>
            <a:lvl1pPr>
              <a:defRPr sz="1125" baseline="0"/>
            </a:lvl1pPr>
          </a:lstStyle>
          <a:p>
            <a:r>
              <a:rPr lang="en-US" dirty="0"/>
              <a:t>If this is your second slide, put the ATTC stacked bars here (Master) with alt text.</a:t>
            </a:r>
          </a:p>
        </p:txBody>
      </p:sp>
    </p:spTree>
    <p:custDataLst>
      <p:tags r:id="rId1"/>
    </p:custDataLst>
    <p:extLst>
      <p:ext uri="{BB962C8B-B14F-4D97-AF65-F5344CB8AC3E}">
        <p14:creationId xmlns:p14="http://schemas.microsoft.com/office/powerpoint/2010/main" val="351717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8730"/>
          </a:xfrm>
        </p:spPr>
        <p:txBody>
          <a:bodyPr/>
          <a:lstStyle/>
          <a:p>
            <a:r>
              <a:rPr lang="en-US" dirty="0"/>
              <a:t>Click to edit Master title style</a:t>
            </a:r>
          </a:p>
        </p:txBody>
      </p:sp>
      <p:sp>
        <p:nvSpPr>
          <p:cNvPr id="3" name="Text Placeholder 2"/>
          <p:cNvSpPr>
            <a:spLocks noGrp="1"/>
          </p:cNvSpPr>
          <p:nvPr>
            <p:ph type="body" idx="1"/>
          </p:nvPr>
        </p:nvSpPr>
        <p:spPr>
          <a:xfrm>
            <a:off x="630075" y="1360457"/>
            <a:ext cx="386810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30075" y="2184369"/>
            <a:ext cx="3868108"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386" y="1360457"/>
            <a:ext cx="388715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386" y="2184369"/>
            <a:ext cx="3887157"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p:cNvSpPr>
          <p:nvPr>
            <p:ph type="pic" sz="quarter" idx="10" hasCustomPrompt="1"/>
          </p:nvPr>
        </p:nvSpPr>
        <p:spPr>
          <a:xfrm>
            <a:off x="114302" y="6151567"/>
            <a:ext cx="3927475" cy="706437"/>
          </a:xfrm>
        </p:spPr>
        <p:txBody>
          <a:bodyPr/>
          <a:lstStyle>
            <a:lvl1pPr>
              <a:defRPr baseline="0"/>
            </a:lvl1pPr>
          </a:lstStyle>
          <a:p>
            <a:r>
              <a:rPr lang="en-US" dirty="0"/>
              <a:t>Your logo on Master slide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3166" y="5538461"/>
            <a:ext cx="1860834" cy="1654076"/>
          </a:xfrm>
          <a:prstGeom prst="rect">
            <a:avLst/>
          </a:prstGeom>
        </p:spPr>
      </p:pic>
    </p:spTree>
    <p:custDataLst>
      <p:tags r:id="rId1"/>
    </p:custDataLst>
    <p:extLst>
      <p:ext uri="{BB962C8B-B14F-4D97-AF65-F5344CB8AC3E}">
        <p14:creationId xmlns:p14="http://schemas.microsoft.com/office/powerpoint/2010/main" val="1234206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081816"/>
          </a:xfrm>
        </p:spPr>
        <p:txBody>
          <a:bodyPr/>
          <a:lstStyle/>
          <a:p>
            <a:r>
              <a:rPr lang="en-US" dirty="0"/>
              <a:t>Click to edit Master title style</a:t>
            </a:r>
          </a:p>
        </p:txBody>
      </p:sp>
      <p:sp>
        <p:nvSpPr>
          <p:cNvPr id="7" name="Content Placeholder 6"/>
          <p:cNvSpPr>
            <a:spLocks noGrp="1"/>
          </p:cNvSpPr>
          <p:nvPr>
            <p:ph sz="quarter" idx="10"/>
          </p:nvPr>
        </p:nvSpPr>
        <p:spPr>
          <a:xfrm>
            <a:off x="2787255" y="5004952"/>
            <a:ext cx="3330178"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207172" y="1710899"/>
            <a:ext cx="3689917" cy="317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2"/>
          </p:nvPr>
        </p:nvSpPr>
        <p:spPr>
          <a:xfrm>
            <a:off x="5247085" y="1710890"/>
            <a:ext cx="3689604"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7"/>
          <p:cNvSpPr>
            <a:spLocks noGrp="1"/>
          </p:cNvSpPr>
          <p:nvPr>
            <p:ph type="pic" sz="quarter" idx="13" hasCustomPrompt="1"/>
          </p:nvPr>
        </p:nvSpPr>
        <p:spPr>
          <a:xfrm>
            <a:off x="114302" y="6151567"/>
            <a:ext cx="3927475" cy="706437"/>
          </a:xfrm>
        </p:spPr>
        <p:txBody>
          <a:bodyPr/>
          <a:lstStyle>
            <a:lvl1pPr>
              <a:defRPr baseline="0"/>
            </a:lvl1pPr>
          </a:lstStyle>
          <a:p>
            <a:r>
              <a:rPr lang="en-US" dirty="0"/>
              <a:t>Your logo on Master slide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3166" y="5538461"/>
            <a:ext cx="1860834" cy="1654076"/>
          </a:xfrm>
          <a:prstGeom prst="rect">
            <a:avLst/>
          </a:prstGeom>
        </p:spPr>
      </p:pic>
    </p:spTree>
    <p:custDataLst>
      <p:tags r:id="rId1"/>
    </p:custDataLst>
    <p:extLst>
      <p:ext uri="{BB962C8B-B14F-4D97-AF65-F5344CB8AC3E}">
        <p14:creationId xmlns:p14="http://schemas.microsoft.com/office/powerpoint/2010/main" val="2230364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 y="2310"/>
            <a:ext cx="9143999" cy="887693"/>
          </a:xfrm>
        </p:spPr>
        <p:txBody>
          <a:bodyPr anchor="b">
            <a:normAutofit/>
          </a:bodyPr>
          <a:lstStyle>
            <a:lvl1pPr>
              <a:defRPr sz="2475"/>
            </a:lvl1pPr>
          </a:lstStyle>
          <a:p>
            <a:r>
              <a:rPr lang="en-US" dirty="0"/>
              <a:t>Click to edit Master title style</a:t>
            </a:r>
          </a:p>
        </p:txBody>
      </p:sp>
      <p:sp>
        <p:nvSpPr>
          <p:cNvPr id="11" name="Text Placeholder 10"/>
          <p:cNvSpPr>
            <a:spLocks noGrp="1"/>
          </p:cNvSpPr>
          <p:nvPr>
            <p:ph type="body" sz="quarter" idx="11"/>
          </p:nvPr>
        </p:nvSpPr>
        <p:spPr>
          <a:xfrm>
            <a:off x="283369" y="3526027"/>
            <a:ext cx="3092054"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283369" y="1668652"/>
            <a:ext cx="3092054"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p:cNvSpPr>
          <p:nvPr>
            <p:ph type="pic" sz="quarter" idx="13"/>
          </p:nvPr>
        </p:nvSpPr>
        <p:spPr>
          <a:xfrm>
            <a:off x="5801916" y="1668643"/>
            <a:ext cx="2677716" cy="1392918"/>
          </a:xfrm>
        </p:spPr>
        <p:txBody>
          <a:bodyPr/>
          <a:lstStyle/>
          <a:p>
            <a:endParaRPr lang="en-US"/>
          </a:p>
        </p:txBody>
      </p:sp>
      <p:sp>
        <p:nvSpPr>
          <p:cNvPr id="17" name="Picture Placeholder 16"/>
          <p:cNvSpPr>
            <a:spLocks noGrp="1"/>
          </p:cNvSpPr>
          <p:nvPr>
            <p:ph type="pic" sz="quarter" idx="14"/>
          </p:nvPr>
        </p:nvSpPr>
        <p:spPr>
          <a:xfrm>
            <a:off x="5801916" y="3526018"/>
            <a:ext cx="2681478" cy="1389888"/>
          </a:xfrm>
        </p:spPr>
        <p:txBody>
          <a:bodyPr/>
          <a:lstStyle/>
          <a:p>
            <a:endParaRPr lang="en-US"/>
          </a:p>
        </p:txBody>
      </p:sp>
      <p:sp>
        <p:nvSpPr>
          <p:cNvPr id="8" name="Picture Placeholder 7"/>
          <p:cNvSpPr>
            <a:spLocks noGrp="1"/>
          </p:cNvSpPr>
          <p:nvPr>
            <p:ph type="pic" sz="quarter" idx="15" hasCustomPrompt="1"/>
          </p:nvPr>
        </p:nvSpPr>
        <p:spPr>
          <a:xfrm>
            <a:off x="114302" y="6151567"/>
            <a:ext cx="3927475" cy="706437"/>
          </a:xfrm>
        </p:spPr>
        <p:txBody>
          <a:bodyPr/>
          <a:lstStyle>
            <a:lvl1pPr>
              <a:defRPr baseline="0"/>
            </a:lvl1pPr>
          </a:lstStyle>
          <a:p>
            <a:r>
              <a:rPr lang="en-US" dirty="0"/>
              <a:t>Your logo on Master slide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3166" y="5538461"/>
            <a:ext cx="1860834" cy="1654076"/>
          </a:xfrm>
          <a:prstGeom prst="rect">
            <a:avLst/>
          </a:prstGeom>
        </p:spPr>
      </p:pic>
    </p:spTree>
    <p:custDataLst>
      <p:tags r:id="rId1"/>
    </p:custDataLst>
    <p:extLst>
      <p:ext uri="{BB962C8B-B14F-4D97-AF65-F5344CB8AC3E}">
        <p14:creationId xmlns:p14="http://schemas.microsoft.com/office/powerpoint/2010/main" val="1801554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ection Header" type="tx">
  <p:cSld name="1_Section Header">
    <p:spTree>
      <p:nvGrpSpPr>
        <p:cNvPr id="1" name="Shape 432"/>
        <p:cNvGrpSpPr/>
        <p:nvPr/>
      </p:nvGrpSpPr>
      <p:grpSpPr>
        <a:xfrm>
          <a:off x="0" y="0"/>
          <a:ext cx="0" cy="0"/>
          <a:chOff x="0" y="0"/>
          <a:chExt cx="0" cy="0"/>
        </a:xfrm>
      </p:grpSpPr>
      <p:sp>
        <p:nvSpPr>
          <p:cNvPr id="433" name="Google Shape;433;p58"/>
          <p:cNvSpPr txBox="1">
            <a:spLocks noGrp="1"/>
          </p:cNvSpPr>
          <p:nvPr>
            <p:ph type="title"/>
          </p:nvPr>
        </p:nvSpPr>
        <p:spPr>
          <a:xfrm>
            <a:off x="623888" y="1709738"/>
            <a:ext cx="7886700" cy="2852700"/>
          </a:xfrm>
          <a:prstGeom prst="rect">
            <a:avLst/>
          </a:prstGeom>
          <a:noFill/>
          <a:ln>
            <a:noFill/>
          </a:ln>
        </p:spPr>
        <p:txBody>
          <a:bodyPr spcFirstLastPara="1" wrap="square" lIns="45700" tIns="45700" rIns="45700" bIns="45700" anchor="b" anchorCtr="0">
            <a:normAutofit/>
          </a:bodyPr>
          <a:lstStyle>
            <a:lvl1pPr lvl="0" algn="l" rtl="0">
              <a:lnSpc>
                <a:spcPct val="90000"/>
              </a:lnSpc>
              <a:spcBef>
                <a:spcPts val="0"/>
              </a:spcBef>
              <a:spcAft>
                <a:spcPts val="0"/>
              </a:spcAft>
              <a:buClr>
                <a:srgbClr val="000000"/>
              </a:buClr>
              <a:buSzPts val="6000"/>
              <a:buFont typeface="Calibri"/>
              <a:buNone/>
              <a:defRPr sz="6000">
                <a:latin typeface="Calibri"/>
                <a:ea typeface="Calibri"/>
                <a:cs typeface="Calibri"/>
                <a:sym typeface="Calibri"/>
              </a:defRPr>
            </a:lvl1pPr>
            <a:lvl2pPr lvl="1" algn="l" rtl="0">
              <a:lnSpc>
                <a:spcPct val="90000"/>
              </a:lnSpc>
              <a:spcBef>
                <a:spcPts val="0"/>
              </a:spcBef>
              <a:spcAft>
                <a:spcPts val="0"/>
              </a:spcAft>
              <a:buClr>
                <a:srgbClr val="000000"/>
              </a:buClr>
              <a:buSzPts val="1800"/>
              <a:buNone/>
              <a:defRPr/>
            </a:lvl2pPr>
            <a:lvl3pPr lvl="2" algn="l" rtl="0">
              <a:lnSpc>
                <a:spcPct val="90000"/>
              </a:lnSpc>
              <a:spcBef>
                <a:spcPts val="0"/>
              </a:spcBef>
              <a:spcAft>
                <a:spcPts val="0"/>
              </a:spcAft>
              <a:buClr>
                <a:srgbClr val="000000"/>
              </a:buClr>
              <a:buSzPts val="1800"/>
              <a:buNone/>
              <a:defRPr/>
            </a:lvl3pPr>
            <a:lvl4pPr lvl="3" algn="l" rtl="0">
              <a:lnSpc>
                <a:spcPct val="90000"/>
              </a:lnSpc>
              <a:spcBef>
                <a:spcPts val="0"/>
              </a:spcBef>
              <a:spcAft>
                <a:spcPts val="0"/>
              </a:spcAft>
              <a:buClr>
                <a:srgbClr val="000000"/>
              </a:buClr>
              <a:buSzPts val="1800"/>
              <a:buNone/>
              <a:defRPr/>
            </a:lvl4pPr>
            <a:lvl5pPr lvl="4" algn="l" rtl="0">
              <a:lnSpc>
                <a:spcPct val="90000"/>
              </a:lnSpc>
              <a:spcBef>
                <a:spcPts val="0"/>
              </a:spcBef>
              <a:spcAft>
                <a:spcPts val="0"/>
              </a:spcAft>
              <a:buClr>
                <a:srgbClr val="000000"/>
              </a:buClr>
              <a:buSzPts val="1800"/>
              <a:buNone/>
              <a:defRPr/>
            </a:lvl5pPr>
            <a:lvl6pPr lvl="5" algn="l" rtl="0">
              <a:lnSpc>
                <a:spcPct val="90000"/>
              </a:lnSpc>
              <a:spcBef>
                <a:spcPts val="0"/>
              </a:spcBef>
              <a:spcAft>
                <a:spcPts val="0"/>
              </a:spcAft>
              <a:buClr>
                <a:srgbClr val="000000"/>
              </a:buClr>
              <a:buSzPts val="1800"/>
              <a:buNone/>
              <a:defRPr/>
            </a:lvl6pPr>
            <a:lvl7pPr lvl="6" algn="l" rtl="0">
              <a:lnSpc>
                <a:spcPct val="90000"/>
              </a:lnSpc>
              <a:spcBef>
                <a:spcPts val="0"/>
              </a:spcBef>
              <a:spcAft>
                <a:spcPts val="0"/>
              </a:spcAft>
              <a:buClr>
                <a:srgbClr val="000000"/>
              </a:buClr>
              <a:buSzPts val="1800"/>
              <a:buNone/>
              <a:defRPr/>
            </a:lvl7pPr>
            <a:lvl8pPr lvl="7" algn="l" rtl="0">
              <a:lnSpc>
                <a:spcPct val="90000"/>
              </a:lnSpc>
              <a:spcBef>
                <a:spcPts val="0"/>
              </a:spcBef>
              <a:spcAft>
                <a:spcPts val="0"/>
              </a:spcAft>
              <a:buClr>
                <a:srgbClr val="000000"/>
              </a:buClr>
              <a:buSzPts val="1800"/>
              <a:buNone/>
              <a:defRPr/>
            </a:lvl8pPr>
            <a:lvl9pPr lvl="8" algn="l" rtl="0">
              <a:lnSpc>
                <a:spcPct val="90000"/>
              </a:lnSpc>
              <a:spcBef>
                <a:spcPts val="0"/>
              </a:spcBef>
              <a:spcAft>
                <a:spcPts val="0"/>
              </a:spcAft>
              <a:buClr>
                <a:srgbClr val="000000"/>
              </a:buClr>
              <a:buSzPts val="1800"/>
              <a:buNone/>
              <a:defRPr/>
            </a:lvl9pPr>
          </a:lstStyle>
          <a:p>
            <a:endParaRPr/>
          </a:p>
        </p:txBody>
      </p:sp>
      <p:sp>
        <p:nvSpPr>
          <p:cNvPr id="434" name="Google Shape;434;p58"/>
          <p:cNvSpPr txBox="1">
            <a:spLocks noGrp="1"/>
          </p:cNvSpPr>
          <p:nvPr>
            <p:ph type="body" idx="1"/>
          </p:nvPr>
        </p:nvSpPr>
        <p:spPr>
          <a:xfrm>
            <a:off x="623888" y="4589462"/>
            <a:ext cx="7886700" cy="1500300"/>
          </a:xfrm>
          <a:prstGeom prst="rect">
            <a:avLst/>
          </a:prstGeom>
          <a:noFill/>
          <a:ln>
            <a:noFill/>
          </a:ln>
        </p:spPr>
        <p:txBody>
          <a:bodyPr spcFirstLastPara="1" wrap="square" lIns="45700" tIns="45700" rIns="45700" bIns="45700" anchor="t" anchorCtr="0">
            <a:normAutofit/>
          </a:bodyPr>
          <a:lstStyle>
            <a:lvl1pPr marL="457200" lvl="0" indent="-228600" algn="l" rtl="0">
              <a:lnSpc>
                <a:spcPct val="90000"/>
              </a:lnSpc>
              <a:spcBef>
                <a:spcPts val="1000"/>
              </a:spcBef>
              <a:spcAft>
                <a:spcPts val="0"/>
              </a:spcAft>
              <a:buClr>
                <a:srgbClr val="888888"/>
              </a:buClr>
              <a:buSzPts val="2400"/>
              <a:buFont typeface="Calibri"/>
              <a:buNone/>
              <a:defRPr sz="2400">
                <a:solidFill>
                  <a:srgbClr val="888888"/>
                </a:solidFill>
              </a:defRPr>
            </a:lvl1pPr>
            <a:lvl2pPr marL="914400" lvl="1" indent="-228600" algn="l" rtl="0">
              <a:lnSpc>
                <a:spcPct val="90000"/>
              </a:lnSpc>
              <a:spcBef>
                <a:spcPts val="1000"/>
              </a:spcBef>
              <a:spcAft>
                <a:spcPts val="0"/>
              </a:spcAft>
              <a:buClr>
                <a:srgbClr val="888888"/>
              </a:buClr>
              <a:buSzPts val="2400"/>
              <a:buFont typeface="Calibri"/>
              <a:buNone/>
              <a:defRPr sz="2400">
                <a:solidFill>
                  <a:srgbClr val="888888"/>
                </a:solidFill>
              </a:defRPr>
            </a:lvl2pPr>
            <a:lvl3pPr marL="1371600" lvl="2" indent="-228600" algn="l" rtl="0">
              <a:lnSpc>
                <a:spcPct val="90000"/>
              </a:lnSpc>
              <a:spcBef>
                <a:spcPts val="1000"/>
              </a:spcBef>
              <a:spcAft>
                <a:spcPts val="0"/>
              </a:spcAft>
              <a:buClr>
                <a:srgbClr val="888888"/>
              </a:buClr>
              <a:buSzPts val="2400"/>
              <a:buFont typeface="Calibri"/>
              <a:buNone/>
              <a:defRPr sz="2400">
                <a:solidFill>
                  <a:srgbClr val="888888"/>
                </a:solidFill>
              </a:defRPr>
            </a:lvl3pPr>
            <a:lvl4pPr marL="1828800" lvl="3" indent="-228600" algn="l" rtl="0">
              <a:lnSpc>
                <a:spcPct val="90000"/>
              </a:lnSpc>
              <a:spcBef>
                <a:spcPts val="1000"/>
              </a:spcBef>
              <a:spcAft>
                <a:spcPts val="0"/>
              </a:spcAft>
              <a:buClr>
                <a:srgbClr val="888888"/>
              </a:buClr>
              <a:buSzPts val="2400"/>
              <a:buFont typeface="Calibri"/>
              <a:buNone/>
              <a:defRPr sz="2400">
                <a:solidFill>
                  <a:srgbClr val="888888"/>
                </a:solidFill>
              </a:defRPr>
            </a:lvl4pPr>
            <a:lvl5pPr marL="2286000" lvl="4" indent="-228600" algn="l" rtl="0">
              <a:lnSpc>
                <a:spcPct val="90000"/>
              </a:lnSpc>
              <a:spcBef>
                <a:spcPts val="1000"/>
              </a:spcBef>
              <a:spcAft>
                <a:spcPts val="0"/>
              </a:spcAft>
              <a:buClr>
                <a:srgbClr val="888888"/>
              </a:buClr>
              <a:buSzPts val="2400"/>
              <a:buFont typeface="Calibri"/>
              <a:buNone/>
              <a:defRPr sz="2400">
                <a:solidFill>
                  <a:srgbClr val="888888"/>
                </a:solidFill>
              </a:defRPr>
            </a:lvl5pPr>
            <a:lvl6pPr marL="2743200" lvl="5" indent="-406400" algn="l" rtl="0">
              <a:lnSpc>
                <a:spcPct val="90000"/>
              </a:lnSpc>
              <a:spcBef>
                <a:spcPts val="1000"/>
              </a:spcBef>
              <a:spcAft>
                <a:spcPts val="0"/>
              </a:spcAft>
              <a:buSzPts val="2800"/>
              <a:buChar char="•"/>
              <a:defRPr/>
            </a:lvl6pPr>
            <a:lvl7pPr marL="3200400" lvl="6" indent="-406400" algn="l" rtl="0">
              <a:lnSpc>
                <a:spcPct val="90000"/>
              </a:lnSpc>
              <a:spcBef>
                <a:spcPts val="1000"/>
              </a:spcBef>
              <a:spcAft>
                <a:spcPts val="0"/>
              </a:spcAft>
              <a:buSzPts val="2800"/>
              <a:buChar char="•"/>
              <a:defRPr/>
            </a:lvl7pPr>
            <a:lvl8pPr marL="3657600" lvl="7" indent="-406400" algn="l" rtl="0">
              <a:lnSpc>
                <a:spcPct val="90000"/>
              </a:lnSpc>
              <a:spcBef>
                <a:spcPts val="1000"/>
              </a:spcBef>
              <a:spcAft>
                <a:spcPts val="0"/>
              </a:spcAft>
              <a:buSzPts val="2800"/>
              <a:buChar char="•"/>
              <a:defRPr/>
            </a:lvl8pPr>
            <a:lvl9pPr marL="4114800" lvl="8" indent="-406400" algn="l" rtl="0">
              <a:lnSpc>
                <a:spcPct val="90000"/>
              </a:lnSpc>
              <a:spcBef>
                <a:spcPts val="1000"/>
              </a:spcBef>
              <a:spcAft>
                <a:spcPts val="0"/>
              </a:spcAft>
              <a:buSzPts val="2800"/>
              <a:buChar char="•"/>
              <a:defRPr/>
            </a:lvl9pPr>
          </a:lstStyle>
          <a:p>
            <a:endParaRPr/>
          </a:p>
        </p:txBody>
      </p:sp>
      <p:pic>
        <p:nvPicPr>
          <p:cNvPr id="435" name="Google Shape;435;p58" descr="Picture 6"/>
          <p:cNvPicPr preferRelativeResize="0"/>
          <p:nvPr/>
        </p:nvPicPr>
        <p:blipFill rotWithShape="1">
          <a:blip r:embed="rId2">
            <a:alphaModFix/>
          </a:blip>
          <a:srcRect/>
          <a:stretch/>
        </p:blipFill>
        <p:spPr>
          <a:xfrm rot="-5400000" flipH="1">
            <a:off x="-3337356" y="3358634"/>
            <a:ext cx="6858001" cy="140733"/>
          </a:xfrm>
          <a:prstGeom prst="rect">
            <a:avLst/>
          </a:prstGeom>
          <a:noFill/>
          <a:ln>
            <a:noFill/>
          </a:ln>
        </p:spPr>
      </p:pic>
      <p:sp>
        <p:nvSpPr>
          <p:cNvPr id="436" name="Google Shape;436;p58"/>
          <p:cNvSpPr txBox="1">
            <a:spLocks noGrp="1"/>
          </p:cNvSpPr>
          <p:nvPr>
            <p:ph type="sldNum" idx="12"/>
          </p:nvPr>
        </p:nvSpPr>
        <p:spPr>
          <a:xfrm>
            <a:off x="8310108" y="6406785"/>
            <a:ext cx="205200" cy="276900"/>
          </a:xfrm>
          <a:prstGeom prst="rect">
            <a:avLst/>
          </a:prstGeom>
          <a:noFill/>
          <a:ln>
            <a:noFill/>
          </a:ln>
        </p:spPr>
        <p:txBody>
          <a:bodyPr spcFirstLastPara="1" wrap="square" lIns="45700" tIns="45700" rIns="45700" bIns="45700" anchor="ctr" anchorCtr="0">
            <a:spAutoFit/>
          </a:bodyPr>
          <a:lstStyle>
            <a:lvl1pPr marL="0" lvl="0" indent="0" algn="r" rtl="0">
              <a:lnSpc>
                <a:spcPct val="100000"/>
              </a:lnSpc>
              <a:spcBef>
                <a:spcPts val="0"/>
              </a:spcBef>
              <a:spcAft>
                <a:spcPts val="0"/>
              </a:spcAft>
              <a:buNone/>
              <a:defRPr>
                <a:latin typeface="Arial"/>
                <a:ea typeface="Arial"/>
                <a:cs typeface="Arial"/>
                <a:sym typeface="Arial"/>
              </a:defRPr>
            </a:lvl1pPr>
            <a:lvl2pPr marL="0" lvl="1" indent="0" algn="r" rtl="0">
              <a:lnSpc>
                <a:spcPct val="100000"/>
              </a:lnSpc>
              <a:spcBef>
                <a:spcPts val="0"/>
              </a:spcBef>
              <a:spcAft>
                <a:spcPts val="0"/>
              </a:spcAft>
              <a:buNone/>
              <a:defRPr>
                <a:latin typeface="Arial"/>
                <a:ea typeface="Arial"/>
                <a:cs typeface="Arial"/>
                <a:sym typeface="Arial"/>
              </a:defRPr>
            </a:lvl2pPr>
            <a:lvl3pPr marL="0" lvl="2" indent="0" algn="r" rtl="0">
              <a:lnSpc>
                <a:spcPct val="100000"/>
              </a:lnSpc>
              <a:spcBef>
                <a:spcPts val="0"/>
              </a:spcBef>
              <a:spcAft>
                <a:spcPts val="0"/>
              </a:spcAft>
              <a:buNone/>
              <a:defRPr>
                <a:latin typeface="Arial"/>
                <a:ea typeface="Arial"/>
                <a:cs typeface="Arial"/>
                <a:sym typeface="Arial"/>
              </a:defRPr>
            </a:lvl3pPr>
            <a:lvl4pPr marL="0" lvl="3" indent="0" algn="r" rtl="0">
              <a:lnSpc>
                <a:spcPct val="100000"/>
              </a:lnSpc>
              <a:spcBef>
                <a:spcPts val="0"/>
              </a:spcBef>
              <a:spcAft>
                <a:spcPts val="0"/>
              </a:spcAft>
              <a:buNone/>
              <a:defRPr>
                <a:latin typeface="Arial"/>
                <a:ea typeface="Arial"/>
                <a:cs typeface="Arial"/>
                <a:sym typeface="Arial"/>
              </a:defRPr>
            </a:lvl4pPr>
            <a:lvl5pPr marL="0" lvl="4" indent="0" algn="r" rtl="0">
              <a:lnSpc>
                <a:spcPct val="100000"/>
              </a:lnSpc>
              <a:spcBef>
                <a:spcPts val="0"/>
              </a:spcBef>
              <a:spcAft>
                <a:spcPts val="0"/>
              </a:spcAft>
              <a:buNone/>
              <a:defRPr>
                <a:latin typeface="Arial"/>
                <a:ea typeface="Arial"/>
                <a:cs typeface="Arial"/>
                <a:sym typeface="Arial"/>
              </a:defRPr>
            </a:lvl5pPr>
            <a:lvl6pPr marL="0" lvl="5" indent="0" algn="r" rtl="0">
              <a:lnSpc>
                <a:spcPct val="100000"/>
              </a:lnSpc>
              <a:spcBef>
                <a:spcPts val="0"/>
              </a:spcBef>
              <a:spcAft>
                <a:spcPts val="0"/>
              </a:spcAft>
              <a:buNone/>
              <a:defRPr>
                <a:latin typeface="Arial"/>
                <a:ea typeface="Arial"/>
                <a:cs typeface="Arial"/>
                <a:sym typeface="Arial"/>
              </a:defRPr>
            </a:lvl6pPr>
            <a:lvl7pPr marL="0" lvl="6" indent="0" algn="r" rtl="0">
              <a:lnSpc>
                <a:spcPct val="100000"/>
              </a:lnSpc>
              <a:spcBef>
                <a:spcPts val="0"/>
              </a:spcBef>
              <a:spcAft>
                <a:spcPts val="0"/>
              </a:spcAft>
              <a:buNone/>
              <a:defRPr>
                <a:latin typeface="Arial"/>
                <a:ea typeface="Arial"/>
                <a:cs typeface="Arial"/>
                <a:sym typeface="Arial"/>
              </a:defRPr>
            </a:lvl7pPr>
            <a:lvl8pPr marL="0" lvl="7" indent="0" algn="r" rtl="0">
              <a:lnSpc>
                <a:spcPct val="100000"/>
              </a:lnSpc>
              <a:spcBef>
                <a:spcPts val="0"/>
              </a:spcBef>
              <a:spcAft>
                <a:spcPts val="0"/>
              </a:spcAft>
              <a:buNone/>
              <a:defRPr>
                <a:latin typeface="Arial"/>
                <a:ea typeface="Arial"/>
                <a:cs typeface="Arial"/>
                <a:sym typeface="Arial"/>
              </a:defRPr>
            </a:lvl8pPr>
            <a:lvl9pPr marL="0" lvl="8" indent="0" algn="r" rtl="0">
              <a:lnSpc>
                <a:spcPct val="100000"/>
              </a:lnSpc>
              <a:spcBef>
                <a:spcPts val="0"/>
              </a:spcBef>
              <a:spcAft>
                <a:spcPts val="0"/>
              </a:spcAft>
              <a:buNone/>
              <a:defRPr>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200" b="0" i="0" u="none" strike="noStrike" cap="none">
              <a:solidFill>
                <a:srgbClr val="888888"/>
              </a:solidFill>
            </a:endParaRPr>
          </a:p>
        </p:txBody>
      </p:sp>
    </p:spTree>
    <p:extLst>
      <p:ext uri="{BB962C8B-B14F-4D97-AF65-F5344CB8AC3E}">
        <p14:creationId xmlns:p14="http://schemas.microsoft.com/office/powerpoint/2010/main" val="98234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05847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7331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5187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22607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308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42499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17249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CFE758-F9B6-3D4D-A4D4-F31CB6AEAFD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197600"/>
            <a:ext cx="9144000" cy="660399"/>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4"/>
    </p:custDataLst>
    <p:extLst>
      <p:ext uri="{BB962C8B-B14F-4D97-AF65-F5344CB8AC3E}">
        <p14:creationId xmlns:p14="http://schemas.microsoft.com/office/powerpoint/2010/main" val="3506538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8"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7/31/23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1864030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9"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image" Target="../media/image27.svg"/><Relationship Id="rId5" Type="http://schemas.openxmlformats.org/officeDocument/2006/relationships/diagramQuickStyle" Target="../diagrams/quickStyle1.xml"/><Relationship Id="rId10" Type="http://schemas.openxmlformats.org/officeDocument/2006/relationships/image" Target="../media/image26.png"/><Relationship Id="rId4" Type="http://schemas.openxmlformats.org/officeDocument/2006/relationships/diagramLayout" Target="../diagrams/layout1.xml"/><Relationship Id="rId9" Type="http://schemas.openxmlformats.org/officeDocument/2006/relationships/image" Target="../media/image25.sv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41.sv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43.sv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46.sv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48.sv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51.png"/><Relationship Id="rId4" Type="http://schemas.openxmlformats.org/officeDocument/2006/relationships/image" Target="../media/image50.sv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55.sv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55.sv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55.sv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55.sv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55.sv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55.sv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hyperlink" Target="https://ttc-gpra.org/GPRAOnline/GPRASurvey.aspx?id=412990&amp;type=PostEvent" TargetMode="External"/><Relationship Id="rId4" Type="http://schemas.openxmlformats.org/officeDocument/2006/relationships/hyperlink" Target="https://cdn.forms-content.sg-form.com/4c469828-6af3-11eb-969e-1ee8dc6c6e67" TargetMode="External"/><Relationship Id="rId9" Type="http://schemas.openxmlformats.org/officeDocument/2006/relationships/image" Target="../media/image60.png"/></Relationships>
</file>

<file path=ppt/slides/_rels/slide4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www.mhttcnetwork.org/newengland" TargetMode="External"/><Relationship Id="rId7"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hyperlink" Target="mailto:newengland@mhttcnetwork.org" TargetMode="External"/><Relationship Id="rId4" Type="http://schemas.openxmlformats.org/officeDocument/2006/relationships/hyperlink" Target="https://mhttcnetwork.org/centers/content/new-england-mhttc"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hyperlink" Target="about:blan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5FEA6A-4A95-5D40-8EE3-DA7865EC0B8C}"/>
              </a:ext>
            </a:extLst>
          </p:cNvPr>
          <p:cNvSpPr>
            <a:spLocks noGrp="1"/>
          </p:cNvSpPr>
          <p:nvPr>
            <p:ph idx="1"/>
          </p:nvPr>
        </p:nvSpPr>
        <p:spPr>
          <a:xfrm>
            <a:off x="2539758" y="4806392"/>
            <a:ext cx="4464698" cy="1835948"/>
          </a:xfrm>
        </p:spPr>
        <p:txBody>
          <a:bodyPr>
            <a:normAutofit/>
          </a:bodyPr>
          <a:lstStyle/>
          <a:p>
            <a:pPr marL="0" indent="0" algn="ctr">
              <a:lnSpc>
                <a:spcPct val="110000"/>
              </a:lnSpc>
              <a:spcBef>
                <a:spcPts val="0"/>
              </a:spcBef>
              <a:buNone/>
              <a:defRPr/>
            </a:pPr>
            <a:r>
              <a:rPr lang="en-US" sz="1500" dirty="0">
                <a:solidFill>
                  <a:prstClr val="black"/>
                </a:solidFill>
                <a:latin typeface="Arial" panose="020B0604020202020204"/>
              </a:rPr>
              <a:t>Yale Program for Recovery and Community Health  </a:t>
            </a:r>
          </a:p>
          <a:p>
            <a:pPr marL="0" indent="0" algn="ctr">
              <a:lnSpc>
                <a:spcPct val="110000"/>
              </a:lnSpc>
              <a:spcBef>
                <a:spcPts val="0"/>
              </a:spcBef>
              <a:buNone/>
              <a:defRPr/>
            </a:pPr>
            <a:r>
              <a:rPr lang="en-US" sz="1500" dirty="0">
                <a:solidFill>
                  <a:prstClr val="black"/>
                </a:solidFill>
                <a:latin typeface="Arial" panose="020B0604020202020204"/>
              </a:rPr>
              <a:t>in partnership with</a:t>
            </a:r>
          </a:p>
          <a:p>
            <a:pPr marL="0" indent="0" algn="ctr">
              <a:lnSpc>
                <a:spcPct val="110000"/>
              </a:lnSpc>
              <a:spcBef>
                <a:spcPts val="0"/>
              </a:spcBef>
              <a:buNone/>
              <a:defRPr/>
            </a:pPr>
            <a:r>
              <a:rPr lang="en-US" sz="1500" dirty="0">
                <a:solidFill>
                  <a:prstClr val="black"/>
                </a:solidFill>
                <a:latin typeface="Arial" panose="020B0604020202020204"/>
              </a:rPr>
              <a:t>C4 Innovations, </a:t>
            </a:r>
          </a:p>
          <a:p>
            <a:pPr marL="0" indent="0" algn="ctr">
              <a:lnSpc>
                <a:spcPct val="110000"/>
              </a:lnSpc>
              <a:spcBef>
                <a:spcPts val="0"/>
              </a:spcBef>
              <a:buNone/>
              <a:defRPr/>
            </a:pPr>
            <a:r>
              <a:rPr lang="en-US" sz="1500" dirty="0">
                <a:solidFill>
                  <a:prstClr val="black"/>
                </a:solidFill>
                <a:latin typeface="Arial" panose="020B0604020202020204"/>
              </a:rPr>
              <a:t>Harvard University, Department of Psychiatry, and the Center for Educational Improvement</a:t>
            </a:r>
            <a:endParaRPr lang="en-US" dirty="0"/>
          </a:p>
        </p:txBody>
      </p:sp>
      <p:pic>
        <p:nvPicPr>
          <p:cNvPr id="4" name="Picture 3">
            <a:extLst>
              <a:ext uri="{FF2B5EF4-FFF2-40B4-BE49-F238E27FC236}">
                <a16:creationId xmlns:a16="http://schemas.microsoft.com/office/drawing/2014/main" id="{D1D461EF-DC3D-4804-901D-10B329B1749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83716" y="1245165"/>
            <a:ext cx="6466961" cy="970045"/>
          </a:xfrm>
          <a:prstGeom prst="rect">
            <a:avLst/>
          </a:prstGeom>
        </p:spPr>
      </p:pic>
      <p:sp>
        <p:nvSpPr>
          <p:cNvPr id="5" name="Title 1">
            <a:extLst>
              <a:ext uri="{FF2B5EF4-FFF2-40B4-BE49-F238E27FC236}">
                <a16:creationId xmlns:a16="http://schemas.microsoft.com/office/drawing/2014/main" id="{05CD11FF-D425-4291-930D-AE2B93CE78D5}"/>
              </a:ext>
            </a:extLst>
          </p:cNvPr>
          <p:cNvSpPr txBox="1">
            <a:spLocks/>
          </p:cNvSpPr>
          <p:nvPr/>
        </p:nvSpPr>
        <p:spPr>
          <a:xfrm>
            <a:off x="2379561" y="2680266"/>
            <a:ext cx="4384878" cy="1485209"/>
          </a:xfrm>
          <a:prstGeom prst="rect">
            <a:avLst/>
          </a:prstGeom>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pPr defTabSz="685800">
              <a:lnSpc>
                <a:spcPct val="110000"/>
              </a:lnSpc>
              <a:defRPr/>
            </a:pPr>
            <a:r>
              <a:rPr lang="en-US" sz="2400" b="1" dirty="0">
                <a:solidFill>
                  <a:prstClr val="white"/>
                </a:solidFill>
                <a:latin typeface="Arial" panose="020B0604020202020204" pitchFamily="34" charset="0"/>
                <a:cs typeface="Arial" panose="020B0604020202020204" pitchFamily="34" charset="0"/>
              </a:rPr>
              <a:t>New England Mental Health Technology Transfer Center </a:t>
            </a:r>
            <a:br>
              <a:rPr lang="en-US" sz="2400" b="1" dirty="0">
                <a:solidFill>
                  <a:prstClr val="white"/>
                </a:solidFill>
                <a:latin typeface="Arial" panose="020B0604020202020204" pitchFamily="34" charset="0"/>
                <a:cs typeface="Arial" panose="020B0604020202020204" pitchFamily="34" charset="0"/>
              </a:rPr>
            </a:br>
            <a:r>
              <a:rPr lang="en-US" sz="2400" b="1" dirty="0">
                <a:solidFill>
                  <a:prstClr val="white"/>
                </a:solidFill>
                <a:latin typeface="Arial" panose="020B0604020202020204" pitchFamily="34" charset="0"/>
                <a:cs typeface="Arial" panose="020B0604020202020204" pitchFamily="34" charset="0"/>
              </a:rPr>
              <a:t>(New England MHTTC)</a:t>
            </a:r>
            <a:br>
              <a:rPr lang="en-US" sz="3375" b="1" dirty="0">
                <a:solidFill>
                  <a:prstClr val="white"/>
                </a:solidFill>
                <a:latin typeface="Arial" panose="020B0604020202020204" pitchFamily="34" charset="0"/>
                <a:cs typeface="Arial" panose="020B0604020202020204" pitchFamily="34" charset="0"/>
              </a:rPr>
            </a:br>
            <a:r>
              <a:rPr lang="en-US" sz="1050" dirty="0">
                <a:solidFill>
                  <a:prstClr val="white"/>
                </a:solidFill>
                <a:latin typeface="Arial" panose="020B0604020202020204" pitchFamily="34" charset="0"/>
                <a:cs typeface="Arial" panose="020B0604020202020204" pitchFamily="34" charset="0"/>
              </a:rPr>
              <a:t>SAMHSA #1H79SM081775-01</a:t>
            </a:r>
            <a:endParaRPr lang="en-US" sz="3375" dirty="0">
              <a:solidFill>
                <a:prstClr val="white"/>
              </a:solidFill>
              <a:latin typeface="Arial" panose="020B0604020202020204" pitchFamily="34" charset="0"/>
              <a:ea typeface="Arial" charset="0"/>
              <a:cs typeface="Arial" panose="020B0604020202020204" pitchFamily="34" charset="0"/>
            </a:endParaRPr>
          </a:p>
        </p:txBody>
      </p:sp>
      <p:pic>
        <p:nvPicPr>
          <p:cNvPr id="6" name="Picture 5">
            <a:extLst>
              <a:ext uri="{FF2B5EF4-FFF2-40B4-BE49-F238E27FC236}">
                <a16:creationId xmlns:a16="http://schemas.microsoft.com/office/drawing/2014/main" id="{770B7001-F305-49E2-A854-62E88ECD7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176" y="5449234"/>
            <a:ext cx="972128" cy="327204"/>
          </a:xfrm>
          <a:prstGeom prst="rect">
            <a:avLst/>
          </a:prstGeom>
        </p:spPr>
      </p:pic>
    </p:spTree>
    <p:extLst>
      <p:ext uri="{BB962C8B-B14F-4D97-AF65-F5344CB8AC3E}">
        <p14:creationId xmlns:p14="http://schemas.microsoft.com/office/powerpoint/2010/main" val="2076598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CF44DD-25E5-CABD-CA69-3D3B9739AD95}"/>
              </a:ext>
            </a:extLst>
          </p:cNvPr>
          <p:cNvSpPr/>
          <p:nvPr/>
        </p:nvSpPr>
        <p:spPr>
          <a:xfrm>
            <a:off x="231449" y="-1698"/>
            <a:ext cx="8912551" cy="2270234"/>
          </a:xfrm>
          <a:prstGeom prst="rect">
            <a:avLst/>
          </a:prstGeom>
          <a:solidFill>
            <a:srgbClr val="6A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7F7E09-6A9E-9FCC-7867-895F21ABE716}"/>
              </a:ext>
            </a:extLst>
          </p:cNvPr>
          <p:cNvSpPr>
            <a:spLocks noGrp="1"/>
          </p:cNvSpPr>
          <p:nvPr>
            <p:ph type="title"/>
          </p:nvPr>
        </p:nvSpPr>
        <p:spPr>
          <a:xfrm>
            <a:off x="628650" y="719164"/>
            <a:ext cx="7886700" cy="828509"/>
          </a:xfrm>
        </p:spPr>
        <p:txBody>
          <a:bodyPr anchor="t">
            <a:normAutofit/>
          </a:bodyPr>
          <a:lstStyle/>
          <a:p>
            <a:r>
              <a:rPr lang="en-US" sz="4800" b="1" dirty="0">
                <a:solidFill>
                  <a:srgbClr val="FFFFFF"/>
                </a:solidFill>
                <a:latin typeface="Arial" panose="020B0604020202020204" pitchFamily="34" charset="0"/>
                <a:cs typeface="Arial" panose="020B0604020202020204" pitchFamily="34" charset="0"/>
              </a:rPr>
              <a:t>Agenda</a:t>
            </a:r>
          </a:p>
        </p:txBody>
      </p:sp>
      <p:sp>
        <p:nvSpPr>
          <p:cNvPr id="3" name="Content Placeholder 2">
            <a:extLst>
              <a:ext uri="{FF2B5EF4-FFF2-40B4-BE49-F238E27FC236}">
                <a16:creationId xmlns:a16="http://schemas.microsoft.com/office/drawing/2014/main" id="{199158D4-7B61-0A48-E33F-792278D05724}"/>
              </a:ext>
            </a:extLst>
          </p:cNvPr>
          <p:cNvSpPr>
            <a:spLocks noGrp="1"/>
          </p:cNvSpPr>
          <p:nvPr>
            <p:ph type="body" idx="1"/>
          </p:nvPr>
        </p:nvSpPr>
        <p:spPr>
          <a:xfrm>
            <a:off x="628650" y="2840342"/>
            <a:ext cx="7886700" cy="3498246"/>
          </a:xfrm>
        </p:spPr>
        <p:txBody>
          <a:bodyPr>
            <a:noAutofit/>
          </a:bodyPr>
          <a:lstStyle/>
          <a:p>
            <a:pPr marL="257175" indent="-257175">
              <a:lnSpc>
                <a:spcPct val="150000"/>
              </a:lnSpc>
              <a:buClr>
                <a:srgbClr val="6A4C62"/>
              </a:buClr>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Introduction</a:t>
            </a:r>
          </a:p>
          <a:p>
            <a:pPr marL="257175" indent="-257175">
              <a:lnSpc>
                <a:spcPct val="150000"/>
              </a:lnSpc>
              <a:buClr>
                <a:srgbClr val="6A4C62"/>
              </a:buClr>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Overview of Crisis Services and Crisis Competencies</a:t>
            </a:r>
          </a:p>
          <a:p>
            <a:pPr marL="257175" indent="-257175">
              <a:lnSpc>
                <a:spcPct val="150000"/>
              </a:lnSpc>
              <a:buClr>
                <a:srgbClr val="6A4C62"/>
              </a:buClr>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Discussion of where the competencies show up</a:t>
            </a:r>
          </a:p>
          <a:p>
            <a:pPr marL="257175" indent="-257175">
              <a:lnSpc>
                <a:spcPct val="150000"/>
              </a:lnSpc>
              <a:buClr>
                <a:srgbClr val="6A4C62"/>
              </a:buClr>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Case Studies and Breakout Groups</a:t>
            </a:r>
          </a:p>
          <a:p>
            <a:pPr marL="257175" indent="-257175">
              <a:lnSpc>
                <a:spcPct val="150000"/>
              </a:lnSpc>
              <a:buClr>
                <a:srgbClr val="6A4C62"/>
              </a:buClr>
              <a:buFont typeface="Courier New" panose="02070309020205020404" pitchFamily="49" charset="0"/>
              <a:buChar char="o"/>
            </a:pPr>
            <a:r>
              <a:rPr lang="en-US" sz="2400" dirty="0">
                <a:solidFill>
                  <a:schemeClr val="tx1"/>
                </a:solidFill>
                <a:latin typeface="Arial" panose="020B0604020202020204" pitchFamily="34" charset="0"/>
                <a:cs typeface="Arial" panose="020B0604020202020204" pitchFamily="34" charset="0"/>
              </a:rPr>
              <a:t>Debrief </a:t>
            </a:r>
          </a:p>
        </p:txBody>
      </p:sp>
      <p:sp>
        <p:nvSpPr>
          <p:cNvPr id="5" name="Slide Number Placeholder 4">
            <a:extLst>
              <a:ext uri="{FF2B5EF4-FFF2-40B4-BE49-F238E27FC236}">
                <a16:creationId xmlns:a16="http://schemas.microsoft.com/office/drawing/2014/main" id="{9157728F-9EA1-A705-8E4D-B7823E4F4C26}"/>
              </a:ext>
            </a:extLst>
          </p:cNvPr>
          <p:cNvSpPr>
            <a:spLocks noGrp="1"/>
          </p:cNvSpPr>
          <p:nvPr>
            <p:ph type="sldNum" sz="quarter" idx="12"/>
          </p:nvPr>
        </p:nvSpPr>
        <p:spPr/>
        <p:txBody>
          <a:bodyPr/>
          <a:lstStyle/>
          <a:p>
            <a:fld id="{294A09A9-5501-47C1-A89A-A340965A2BE2}" type="slidenum">
              <a:rPr lang="en-US" smtClean="0"/>
              <a:pPr/>
              <a:t>10</a:t>
            </a:fld>
            <a:endParaRPr lang="en-US" dirty="0"/>
          </a:p>
        </p:txBody>
      </p:sp>
    </p:spTree>
    <p:extLst>
      <p:ext uri="{BB962C8B-B14F-4D97-AF65-F5344CB8AC3E}">
        <p14:creationId xmlns:p14="http://schemas.microsoft.com/office/powerpoint/2010/main" val="511834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ust on a sheet of metal">
            <a:extLst>
              <a:ext uri="{FF2B5EF4-FFF2-40B4-BE49-F238E27FC236}">
                <a16:creationId xmlns:a16="http://schemas.microsoft.com/office/drawing/2014/main" id="{882F39FA-2A43-8F8F-9380-78D8D83D5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98" y="0"/>
            <a:ext cx="8913202" cy="6858000"/>
          </a:xfrm>
          <a:prstGeom prst="rect">
            <a:avLst/>
          </a:prstGeom>
        </p:spPr>
      </p:pic>
      <p:sp>
        <p:nvSpPr>
          <p:cNvPr id="2" name="Title 1">
            <a:extLst>
              <a:ext uri="{FF2B5EF4-FFF2-40B4-BE49-F238E27FC236}">
                <a16:creationId xmlns:a16="http://schemas.microsoft.com/office/drawing/2014/main" id="{F41F0E99-07CC-9576-AFD7-C52151AD0EA3}"/>
              </a:ext>
            </a:extLst>
          </p:cNvPr>
          <p:cNvSpPr>
            <a:spLocks noGrp="1"/>
          </p:cNvSpPr>
          <p:nvPr>
            <p:ph type="title"/>
          </p:nvPr>
        </p:nvSpPr>
        <p:spPr>
          <a:xfrm>
            <a:off x="1999717" y="576264"/>
            <a:ext cx="5135042" cy="2117942"/>
          </a:xfrm>
          <a:prstGeom prst="wedgeRoundRectCallout">
            <a:avLst>
              <a:gd name="adj1" fmla="val 5743"/>
              <a:gd name="adj2" fmla="val 78527"/>
              <a:gd name="adj3" fmla="val 16667"/>
            </a:avLst>
          </a:prstGeom>
          <a:solidFill>
            <a:srgbClr val="6A4C62"/>
          </a:solidFill>
        </p:spPr>
        <p:txBody>
          <a:bodyPr anchor="ctr"/>
          <a:lstStyle/>
          <a:p>
            <a:pPr algn="ctr"/>
            <a:r>
              <a:rPr lang="en-US" b="1" dirty="0">
                <a:solidFill>
                  <a:schemeClr val="bg1"/>
                </a:solidFill>
                <a:latin typeface="Arial" panose="020B0604020202020204" pitchFamily="34" charset="0"/>
                <a:cs typeface="Arial" panose="020B0604020202020204" pitchFamily="34" charset="0"/>
              </a:rPr>
              <a:t>What is crisis?</a:t>
            </a:r>
          </a:p>
        </p:txBody>
      </p:sp>
      <p:sp>
        <p:nvSpPr>
          <p:cNvPr id="3" name="Subtitle 2">
            <a:extLst>
              <a:ext uri="{FF2B5EF4-FFF2-40B4-BE49-F238E27FC236}">
                <a16:creationId xmlns:a16="http://schemas.microsoft.com/office/drawing/2014/main" id="{5A82A8B0-333F-633E-3FA7-D38DBFB10971}"/>
              </a:ext>
            </a:extLst>
          </p:cNvPr>
          <p:cNvSpPr>
            <a:spLocks noGrp="1"/>
          </p:cNvSpPr>
          <p:nvPr>
            <p:ph type="body" idx="1"/>
          </p:nvPr>
        </p:nvSpPr>
        <p:spPr>
          <a:xfrm>
            <a:off x="230798" y="3593390"/>
            <a:ext cx="8913201" cy="2830236"/>
          </a:xfrm>
          <a:solidFill>
            <a:srgbClr val="F5702B">
              <a:alpha val="44000"/>
            </a:srgbClr>
          </a:solidFill>
        </p:spPr>
        <p:txBody>
          <a:bodyPr anchor="ctr">
            <a:noAutofit/>
          </a:bodyPr>
          <a:lstStyle/>
          <a:p>
            <a:pPr algn="ctr"/>
            <a:r>
              <a:rPr lang="en-US" sz="2800" dirty="0">
                <a:solidFill>
                  <a:schemeClr val="bg1"/>
                </a:solidFill>
                <a:latin typeface="Arial" panose="020B0604020202020204" pitchFamily="34" charset="0"/>
                <a:cs typeface="Arial" panose="020B0604020202020204" pitchFamily="34" charset="0"/>
              </a:rPr>
              <a:t>A behavioral health crisis is a subjective experience that can vary depending on many factors. It is important that individuals be given the autonomy to define crisis for themselves, so they can own the experience, direct the service delivery, and maintain their own recovery. </a:t>
            </a:r>
          </a:p>
        </p:txBody>
      </p:sp>
    </p:spTree>
    <p:extLst>
      <p:ext uri="{BB962C8B-B14F-4D97-AF65-F5344CB8AC3E}">
        <p14:creationId xmlns:p14="http://schemas.microsoft.com/office/powerpoint/2010/main" val="32177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nchor="ctr">
            <a:normAutofit/>
          </a:bodyPr>
          <a:lstStyle/>
          <a:p>
            <a:pPr>
              <a:spcAft>
                <a:spcPts val="450"/>
              </a:spcAft>
            </a:pPr>
            <a:fld id="{294A09A9-5501-47C1-A89A-A340965A2BE2}" type="slidenum">
              <a:rPr lang="en-US" smtClean="0"/>
              <a:pPr>
                <a:spcAft>
                  <a:spcPts val="450"/>
                </a:spcAft>
              </a:pPr>
              <a:t>12</a:t>
            </a:fld>
            <a:endParaRPr lang="en-US"/>
          </a:p>
        </p:txBody>
      </p:sp>
      <p:pic>
        <p:nvPicPr>
          <p:cNvPr id="1026" name="Picture 2">
            <a:extLst>
              <a:ext uri="{FF2B5EF4-FFF2-40B4-BE49-F238E27FC236}">
                <a16:creationId xmlns:a16="http://schemas.microsoft.com/office/drawing/2014/main" id="{E284D311-DBA5-0FC4-E08D-797F1ECBED6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488731" y="930165"/>
            <a:ext cx="8166538" cy="4997669"/>
          </a:xfrm>
          <a:prstGeom prst="rect">
            <a:avLst/>
          </a:prstGeom>
          <a:solidFill>
            <a:srgbClr val="FFFFFF"/>
          </a:solidFill>
        </p:spPr>
      </p:pic>
    </p:spTree>
    <p:extLst>
      <p:ext uri="{BB962C8B-B14F-4D97-AF65-F5344CB8AC3E}">
        <p14:creationId xmlns:p14="http://schemas.microsoft.com/office/powerpoint/2010/main" val="2728083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EDA7E7E2-4943-F8D5-1046-4ECAA941C304}"/>
              </a:ext>
            </a:extLst>
          </p:cNvPr>
          <p:cNvSpPr/>
          <p:nvPr/>
        </p:nvSpPr>
        <p:spPr>
          <a:xfrm>
            <a:off x="6697954" y="1757715"/>
            <a:ext cx="1648823" cy="1491935"/>
          </a:xfrm>
          <a:prstGeom prst="ellipse">
            <a:avLst/>
          </a:prstGeom>
          <a:solidFill>
            <a:srgbClr val="FFFFFF"/>
          </a:solidFill>
          <a:ln w="28575">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176DC6D-02BA-0C68-3D1B-5F47343C1AB6}"/>
              </a:ext>
            </a:extLst>
          </p:cNvPr>
          <p:cNvSpPr/>
          <p:nvPr/>
        </p:nvSpPr>
        <p:spPr>
          <a:xfrm>
            <a:off x="740848" y="1801510"/>
            <a:ext cx="1648823" cy="1491935"/>
          </a:xfrm>
          <a:prstGeom prst="ellipse">
            <a:avLst/>
          </a:prstGeom>
          <a:solidFill>
            <a:srgbClr val="FFFFFF"/>
          </a:solidFill>
          <a:ln w="28575">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580A06E-0AA3-1AB9-C612-ED004F13A808}"/>
              </a:ext>
            </a:extLst>
          </p:cNvPr>
          <p:cNvSpPr/>
          <p:nvPr/>
        </p:nvSpPr>
        <p:spPr>
          <a:xfrm>
            <a:off x="3747588" y="1737792"/>
            <a:ext cx="1648823" cy="1491935"/>
          </a:xfrm>
          <a:prstGeom prst="ellipse">
            <a:avLst/>
          </a:prstGeom>
          <a:solidFill>
            <a:srgbClr val="FFFFFF"/>
          </a:solidFill>
          <a:ln w="28575">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8B14AD5-4FDC-4D52-B597-2FF81786FF0E}"/>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342900" rtl="0" eaLnBrk="1" latinLnBrk="0" hangingPunct="1">
              <a:defRPr sz="675" b="0" i="0" kern="1200">
                <a:solidFill>
                  <a:schemeClr val="tx1">
                    <a:tint val="75000"/>
                  </a:schemeClr>
                </a:solidFill>
                <a:latin typeface="Calibri" panose="020F0502020204030204" pitchFamily="34" charset="0"/>
                <a:ea typeface="+mn-ea"/>
                <a:cs typeface="Calibri" panose="020F0502020204030204" pitchFamily="34" charset="0"/>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defRPr/>
            </a:pPr>
            <a:fld id="{1271A09D-B238-CC49-8083-E93D66A072E7}" type="slidenum">
              <a:rPr lang="en-US">
                <a:solidFill>
                  <a:prstClr val="black">
                    <a:tint val="75000"/>
                  </a:prstClr>
                </a:solidFill>
              </a:rPr>
              <a:pPr>
                <a:defRPr/>
              </a:pPr>
              <a:t>13</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0B5B9F68-0FCE-441B-B19A-68045DF19E2B}"/>
              </a:ext>
            </a:extLst>
          </p:cNvPr>
          <p:cNvSpPr txBox="1"/>
          <p:nvPr/>
        </p:nvSpPr>
        <p:spPr>
          <a:xfrm>
            <a:off x="882210" y="1009474"/>
            <a:ext cx="7369970" cy="584775"/>
          </a:xfrm>
          <a:prstGeom prst="rect">
            <a:avLst/>
          </a:prstGeom>
          <a:noFill/>
        </p:spPr>
        <p:txBody>
          <a:bodyPr wrap="square">
            <a:spAutoFit/>
          </a:bodyPr>
          <a:lstStyle/>
          <a:p>
            <a:pPr algn="ctr" defTabSz="685800">
              <a:defRPr/>
            </a:pPr>
            <a:r>
              <a:rPr lang="en-US" sz="1600" dirty="0">
                <a:solidFill>
                  <a:srgbClr val="CD4928"/>
                </a:solidFill>
                <a:latin typeface="Arial" panose="020B0604020202020204" pitchFamily="34" charset="0"/>
                <a:cs typeface="Arial" panose="020B0604020202020204" pitchFamily="34" charset="0"/>
              </a:rPr>
              <a:t>The 9-8-8 law requires states to enhance the current system’s ability to respond to those experiencing a behavioral health crisis by providing:</a:t>
            </a:r>
          </a:p>
        </p:txBody>
      </p:sp>
      <p:graphicFrame>
        <p:nvGraphicFramePr>
          <p:cNvPr id="10" name="Diagram 9">
            <a:extLst>
              <a:ext uri="{FF2B5EF4-FFF2-40B4-BE49-F238E27FC236}">
                <a16:creationId xmlns:a16="http://schemas.microsoft.com/office/drawing/2014/main" id="{189B8CBD-6A4E-BD37-DD49-2DD695FFB6A8}"/>
              </a:ext>
            </a:extLst>
          </p:cNvPr>
          <p:cNvGraphicFramePr/>
          <p:nvPr>
            <p:extLst>
              <p:ext uri="{D42A27DB-BD31-4B8C-83A1-F6EECF244321}">
                <p14:modId xmlns:p14="http://schemas.microsoft.com/office/powerpoint/2010/main" val="4255401916"/>
              </p:ext>
            </p:extLst>
          </p:nvPr>
        </p:nvGraphicFramePr>
        <p:xfrm>
          <a:off x="309520" y="2404209"/>
          <a:ext cx="8515350" cy="4582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A9F23BD3-88D2-D882-D155-CC75921D2C9A}"/>
              </a:ext>
            </a:extLst>
          </p:cNvPr>
          <p:cNvSpPr txBox="1"/>
          <p:nvPr/>
        </p:nvSpPr>
        <p:spPr>
          <a:xfrm>
            <a:off x="1454901" y="444967"/>
            <a:ext cx="6224588" cy="646331"/>
          </a:xfrm>
          <a:prstGeom prst="rect">
            <a:avLst/>
          </a:prstGeom>
          <a:noFill/>
        </p:spPr>
        <p:txBody>
          <a:bodyPr wrap="square">
            <a:spAutoFit/>
          </a:bodyPr>
          <a:lstStyle/>
          <a:p>
            <a:pPr algn="ctr"/>
            <a:r>
              <a:rPr lang="en-US" sz="3600" b="1" dirty="0">
                <a:solidFill>
                  <a:srgbClr val="CD4928"/>
                </a:solidFill>
                <a:latin typeface="Arial" panose="020B0604020202020204" pitchFamily="34" charset="0"/>
                <a:cs typeface="Arial" panose="020B0604020202020204" pitchFamily="34" charset="0"/>
              </a:rPr>
              <a:t>9-8-8 Overview</a:t>
            </a:r>
          </a:p>
        </p:txBody>
      </p:sp>
      <p:pic>
        <p:nvPicPr>
          <p:cNvPr id="25" name="Graphic 24" descr="Run with solid fill">
            <a:extLst>
              <a:ext uri="{FF2B5EF4-FFF2-40B4-BE49-F238E27FC236}">
                <a16:creationId xmlns:a16="http://schemas.microsoft.com/office/drawing/2014/main" id="{09CFAC83-7C59-8C65-B1F3-9A37AFB8A1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6596" y="1927742"/>
            <a:ext cx="841198" cy="841198"/>
          </a:xfrm>
          <a:prstGeom prst="rect">
            <a:avLst/>
          </a:prstGeom>
        </p:spPr>
      </p:pic>
      <p:pic>
        <p:nvPicPr>
          <p:cNvPr id="27" name="Graphic 26" descr="House with solid fill">
            <a:extLst>
              <a:ext uri="{FF2B5EF4-FFF2-40B4-BE49-F238E27FC236}">
                <a16:creationId xmlns:a16="http://schemas.microsoft.com/office/drawing/2014/main" id="{CD1F6B61-E118-5D3D-BC51-2F8C43DAC3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25684" y="1847009"/>
            <a:ext cx="921931" cy="921931"/>
          </a:xfrm>
          <a:prstGeom prst="rect">
            <a:avLst/>
          </a:prstGeom>
        </p:spPr>
      </p:pic>
      <p:pic>
        <p:nvPicPr>
          <p:cNvPr id="37" name="Graphic 36" descr="Speaker phone with solid fill">
            <a:extLst>
              <a:ext uri="{FF2B5EF4-FFF2-40B4-BE49-F238E27FC236}">
                <a16:creationId xmlns:a16="http://schemas.microsoft.com/office/drawing/2014/main" id="{B7D34E05-EFAD-1375-E390-1A6877BE9A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8059" y="1901258"/>
            <a:ext cx="914400" cy="914400"/>
          </a:xfrm>
          <a:prstGeom prst="rect">
            <a:avLst/>
          </a:prstGeom>
        </p:spPr>
      </p:pic>
    </p:spTree>
    <p:extLst>
      <p:ext uri="{BB962C8B-B14F-4D97-AF65-F5344CB8AC3E}">
        <p14:creationId xmlns:p14="http://schemas.microsoft.com/office/powerpoint/2010/main" val="3762109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E45E-D6A7-9780-F652-BAF86DFBCC00}"/>
              </a:ext>
            </a:extLst>
          </p:cNvPr>
          <p:cNvSpPr>
            <a:spLocks noGrp="1"/>
          </p:cNvSpPr>
          <p:nvPr>
            <p:ph type="title"/>
          </p:nvPr>
        </p:nvSpPr>
        <p:spPr>
          <a:xfrm>
            <a:off x="470994" y="156491"/>
            <a:ext cx="11090385" cy="1325563"/>
          </a:xfrm>
        </p:spPr>
        <p:txBody>
          <a:bodyPr/>
          <a:lstStyle/>
          <a:p>
            <a:r>
              <a:rPr lang="en-US" b="1" spc="-150" dirty="0">
                <a:solidFill>
                  <a:srgbClr val="6A4C62"/>
                </a:solidFill>
                <a:latin typeface="Arial" panose="020B0604020202020204" pitchFamily="34" charset="0"/>
                <a:cs typeface="Arial" panose="020B0604020202020204" pitchFamily="34" charset="0"/>
              </a:rPr>
              <a:t>How does our crisis system currently work?</a:t>
            </a:r>
          </a:p>
        </p:txBody>
      </p:sp>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fld id="{294A09A9-5501-47C1-A89A-A340965A2BE2}" type="slidenum">
              <a:rPr lang="en-US" smtClean="0"/>
              <a:t>14</a:t>
            </a:fld>
            <a:endParaRPr lang="en-US" dirty="0"/>
          </a:p>
        </p:txBody>
      </p:sp>
      <p:sp>
        <p:nvSpPr>
          <p:cNvPr id="5" name="Rounded Rectangle 4">
            <a:extLst>
              <a:ext uri="{FF2B5EF4-FFF2-40B4-BE49-F238E27FC236}">
                <a16:creationId xmlns:a16="http://schemas.microsoft.com/office/drawing/2014/main" id="{561F1995-D926-F767-25FE-AF52D1EB71EA}"/>
              </a:ext>
            </a:extLst>
          </p:cNvPr>
          <p:cNvSpPr/>
          <p:nvPr/>
        </p:nvSpPr>
        <p:spPr>
          <a:xfrm>
            <a:off x="627459" y="1337671"/>
            <a:ext cx="8059341" cy="1491935"/>
          </a:xfrm>
          <a:prstGeom prst="roundRect">
            <a:avLst/>
          </a:prstGeom>
          <a:solidFill>
            <a:srgbClr val="FFFFFF"/>
          </a:solidFill>
          <a:ln w="28575">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defTabSz="685800">
              <a:lnSpc>
                <a:spcPct val="90000"/>
              </a:lnSpc>
              <a:spcBef>
                <a:spcPts val="750"/>
              </a:spcBef>
              <a:defRPr/>
            </a:pPr>
            <a:r>
              <a:rPr kumimoji="0" lang="en-US" b="1" i="0" u="none" strike="noStrike" kern="1200" cap="none" spc="0" normalizeH="0" baseline="0" noProof="0" dirty="0">
                <a:ln>
                  <a:noFill/>
                </a:ln>
                <a:solidFill>
                  <a:srgbClr val="6A4C62"/>
                </a:solidFill>
                <a:effectLst/>
                <a:uLnTx/>
                <a:uFillTx/>
                <a:latin typeface="Arial" panose="020B0604020202020204" pitchFamily="34" charset="0"/>
                <a:cs typeface="Arial" panose="020B0604020202020204" pitchFamily="34" charset="0"/>
              </a:rPr>
              <a:t>Regional Crisis Call Centers (Someone to Talk To)</a:t>
            </a:r>
          </a:p>
          <a:p>
            <a:pPr lvl="2" defTabSz="685800">
              <a:lnSpc>
                <a:spcPct val="90000"/>
              </a:lnSpc>
              <a:spcBef>
                <a:spcPts val="750"/>
              </a:spcBef>
              <a:defRPr/>
            </a:pPr>
            <a:r>
              <a:rPr kumimoji="0" lang="en-US" b="0" i="0" u="none" strike="noStrike" kern="1200" cap="none" spc="0" normalizeH="0" baseline="0" noProof="0" dirty="0">
                <a:ln>
                  <a:noFill/>
                </a:ln>
                <a:solidFill>
                  <a:srgbClr val="6A4C62"/>
                </a:solidFill>
                <a:effectLst/>
                <a:uLnTx/>
                <a:uFillTx/>
                <a:latin typeface="Arial" panose="020B0604020202020204" pitchFamily="34" charset="0"/>
                <a:cs typeface="Arial" panose="020B0604020202020204" pitchFamily="34" charset="0"/>
              </a:rPr>
              <a:t>These centers run 24/7 and provide crisis intervention services via call, text or chat. They support people in immediate crisis and if necessary, offer coordination of crisis care in real time. </a:t>
            </a:r>
          </a:p>
        </p:txBody>
      </p:sp>
      <p:pic>
        <p:nvPicPr>
          <p:cNvPr id="10" name="Graphic 9" descr="Speaker phone with solid fill">
            <a:extLst>
              <a:ext uri="{FF2B5EF4-FFF2-40B4-BE49-F238E27FC236}">
                <a16:creationId xmlns:a16="http://schemas.microsoft.com/office/drawing/2014/main" id="{FFB4542A-8BC4-F306-D02C-F583F8042D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1062" y="1626438"/>
            <a:ext cx="914400" cy="914400"/>
          </a:xfrm>
          <a:prstGeom prst="rect">
            <a:avLst/>
          </a:prstGeom>
        </p:spPr>
      </p:pic>
      <p:sp>
        <p:nvSpPr>
          <p:cNvPr id="11" name="Rounded Rectangle 10">
            <a:extLst>
              <a:ext uri="{FF2B5EF4-FFF2-40B4-BE49-F238E27FC236}">
                <a16:creationId xmlns:a16="http://schemas.microsoft.com/office/drawing/2014/main" id="{13FA3379-43AA-8D80-A9CA-BA6F898790B9}"/>
              </a:ext>
            </a:extLst>
          </p:cNvPr>
          <p:cNvSpPr/>
          <p:nvPr/>
        </p:nvSpPr>
        <p:spPr>
          <a:xfrm>
            <a:off x="650841" y="3063323"/>
            <a:ext cx="8035959" cy="1658380"/>
          </a:xfrm>
          <a:prstGeom prst="roundRect">
            <a:avLst/>
          </a:prstGeom>
          <a:solidFill>
            <a:srgbClr val="FFFFFF"/>
          </a:solidFill>
          <a:ln w="28575">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defTabSz="685800">
              <a:lnSpc>
                <a:spcPct val="90000"/>
              </a:lnSpc>
              <a:spcBef>
                <a:spcPts val="750"/>
              </a:spcBef>
              <a:defRPr/>
            </a:pPr>
            <a:r>
              <a:rPr lang="en-US" b="1" dirty="0">
                <a:solidFill>
                  <a:srgbClr val="6A4C62"/>
                </a:solidFill>
                <a:latin typeface="Arial" panose="020B0604020202020204" pitchFamily="34" charset="0"/>
                <a:cs typeface="Arial" panose="020B0604020202020204" pitchFamily="34" charset="0"/>
              </a:rPr>
              <a:t>Crisis Mobile Team (Someone to Respond) </a:t>
            </a:r>
          </a:p>
          <a:p>
            <a:pPr lvl="2" defTabSz="685800">
              <a:lnSpc>
                <a:spcPct val="90000"/>
              </a:lnSpc>
              <a:spcBef>
                <a:spcPts val="750"/>
              </a:spcBef>
              <a:defRPr/>
            </a:pPr>
            <a:r>
              <a:rPr lang="en-US" dirty="0">
                <a:solidFill>
                  <a:srgbClr val="6A4C62"/>
                </a:solidFill>
                <a:latin typeface="Arial" panose="020B0604020202020204" pitchFamily="34" charset="0"/>
                <a:cs typeface="Arial" panose="020B0604020202020204" pitchFamily="34" charset="0"/>
              </a:rPr>
              <a:t>Mobile Crisis Teams respond to crisis calls in individuals' homes, workplaces, and any community-based location. They provide crisis de-escalation services and connect individuals with additional and ongoing crisis services. </a:t>
            </a:r>
          </a:p>
        </p:txBody>
      </p:sp>
      <p:sp>
        <p:nvSpPr>
          <p:cNvPr id="12" name="Rounded Rectangle 11">
            <a:extLst>
              <a:ext uri="{FF2B5EF4-FFF2-40B4-BE49-F238E27FC236}">
                <a16:creationId xmlns:a16="http://schemas.microsoft.com/office/drawing/2014/main" id="{40741819-98B6-A560-CEC8-1B74A0E2A4B9}"/>
              </a:ext>
            </a:extLst>
          </p:cNvPr>
          <p:cNvSpPr/>
          <p:nvPr/>
        </p:nvSpPr>
        <p:spPr>
          <a:xfrm>
            <a:off x="650841" y="4955420"/>
            <a:ext cx="8012577" cy="1491935"/>
          </a:xfrm>
          <a:prstGeom prst="roundRect">
            <a:avLst/>
          </a:prstGeom>
          <a:solidFill>
            <a:srgbClr val="FFFFFF"/>
          </a:solidFill>
          <a:ln w="28575">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defTabSz="685800">
              <a:lnSpc>
                <a:spcPct val="90000"/>
              </a:lnSpc>
              <a:spcBef>
                <a:spcPts val="750"/>
              </a:spcBef>
              <a:defRPr/>
            </a:pPr>
            <a:r>
              <a:rPr lang="en-US" b="1" dirty="0">
                <a:solidFill>
                  <a:srgbClr val="6A4C62"/>
                </a:solidFill>
                <a:latin typeface="Arial" panose="020B0604020202020204" pitchFamily="34" charset="0"/>
                <a:cs typeface="Arial" panose="020B0604020202020204" pitchFamily="34" charset="0"/>
              </a:rPr>
              <a:t>Stabilization Facilities (Someplace to Go)</a:t>
            </a:r>
          </a:p>
          <a:p>
            <a:pPr lvl="2" defTabSz="685800">
              <a:lnSpc>
                <a:spcPct val="90000"/>
              </a:lnSpc>
              <a:spcBef>
                <a:spcPts val="750"/>
              </a:spcBef>
              <a:defRPr/>
            </a:pPr>
            <a:r>
              <a:rPr lang="en-US" dirty="0">
                <a:solidFill>
                  <a:srgbClr val="6A4C62"/>
                </a:solidFill>
                <a:latin typeface="Arial" panose="020B0604020202020204" pitchFamily="34" charset="0"/>
                <a:cs typeface="Arial" panose="020B0604020202020204" pitchFamily="34" charset="0"/>
              </a:rPr>
              <a:t>Crisis Stabilization Facilities provide short-term observation and crisis stabilization services to any and all referrals in a safe and comfortable, non-hospital environment.</a:t>
            </a:r>
          </a:p>
        </p:txBody>
      </p:sp>
      <p:pic>
        <p:nvPicPr>
          <p:cNvPr id="7" name="Graphic 6" descr="Run with solid fill">
            <a:extLst>
              <a:ext uri="{FF2B5EF4-FFF2-40B4-BE49-F238E27FC236}">
                <a16:creationId xmlns:a16="http://schemas.microsoft.com/office/drawing/2014/main" id="{6639384C-7D59-4C70-F419-5049EA8AFA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663" y="3463267"/>
            <a:ext cx="841198" cy="841198"/>
          </a:xfrm>
          <a:prstGeom prst="rect">
            <a:avLst/>
          </a:prstGeom>
        </p:spPr>
      </p:pic>
      <p:pic>
        <p:nvPicPr>
          <p:cNvPr id="9" name="Graphic 8" descr="House with solid fill">
            <a:extLst>
              <a:ext uri="{FF2B5EF4-FFF2-40B4-BE49-F238E27FC236}">
                <a16:creationId xmlns:a16="http://schemas.microsoft.com/office/drawing/2014/main" id="{3F140E1B-EA83-21A6-EE28-76C8DC8DF7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0129" y="5189137"/>
            <a:ext cx="921931" cy="921931"/>
          </a:xfrm>
          <a:prstGeom prst="rect">
            <a:avLst/>
          </a:prstGeom>
        </p:spPr>
      </p:pic>
    </p:spTree>
    <p:extLst>
      <p:ext uri="{BB962C8B-B14F-4D97-AF65-F5344CB8AC3E}">
        <p14:creationId xmlns:p14="http://schemas.microsoft.com/office/powerpoint/2010/main" val="1042446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ful threads on white background">
            <a:extLst>
              <a:ext uri="{FF2B5EF4-FFF2-40B4-BE49-F238E27FC236}">
                <a16:creationId xmlns:a16="http://schemas.microsoft.com/office/drawing/2014/main" id="{5A789D63-9223-FDE0-2593-226D963D5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2" y="1"/>
            <a:ext cx="9144000" cy="6857999"/>
          </a:xfrm>
          <a:prstGeom prst="rect">
            <a:avLst/>
          </a:prstGeom>
        </p:spPr>
      </p:pic>
      <p:sp>
        <p:nvSpPr>
          <p:cNvPr id="3" name="Rectangle 2">
            <a:extLst>
              <a:ext uri="{FF2B5EF4-FFF2-40B4-BE49-F238E27FC236}">
                <a16:creationId xmlns:a16="http://schemas.microsoft.com/office/drawing/2014/main" id="{6C4BD477-BD8E-D7EF-51D4-E27C5E563A2E}"/>
              </a:ext>
            </a:extLst>
          </p:cNvPr>
          <p:cNvSpPr/>
          <p:nvPr/>
        </p:nvSpPr>
        <p:spPr>
          <a:xfrm>
            <a:off x="229406" y="0"/>
            <a:ext cx="8912551" cy="1582171"/>
          </a:xfrm>
          <a:prstGeom prst="rect">
            <a:avLst/>
          </a:prstGeom>
          <a:solidFill>
            <a:srgbClr val="CD49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728390-009E-9D4A-BD38-FB3F371C75A4}"/>
              </a:ext>
            </a:extLst>
          </p:cNvPr>
          <p:cNvSpPr>
            <a:spLocks noGrp="1"/>
          </p:cNvSpPr>
          <p:nvPr>
            <p:ph type="title"/>
          </p:nvPr>
        </p:nvSpPr>
        <p:spPr>
          <a:xfrm>
            <a:off x="678303" y="334365"/>
            <a:ext cx="6481598" cy="913439"/>
          </a:xfrm>
          <a:noFill/>
        </p:spPr>
        <p:txBody>
          <a:bodyPr vert="horz" lIns="68580" tIns="34290" rIns="68580" bIns="34290" rtlCol="0" anchor="ctr">
            <a:normAutofit fontScale="90000"/>
          </a:bodyPr>
          <a:lstStyle/>
          <a:p>
            <a:r>
              <a:rPr lang="en-US" b="1" dirty="0">
                <a:solidFill>
                  <a:srgbClr val="FFFFFF"/>
                </a:solidFill>
                <a:latin typeface="Arial" panose="020B0604020202020204" pitchFamily="34" charset="0"/>
                <a:cs typeface="Arial" panose="020B0604020202020204" pitchFamily="34" charset="0"/>
              </a:rPr>
              <a:t>Crisis “System” Past and Present</a:t>
            </a:r>
          </a:p>
        </p:txBody>
      </p:sp>
      <p:sp>
        <p:nvSpPr>
          <p:cNvPr id="4" name="Content Placeholder 3">
            <a:extLst>
              <a:ext uri="{FF2B5EF4-FFF2-40B4-BE49-F238E27FC236}">
                <a16:creationId xmlns:a16="http://schemas.microsoft.com/office/drawing/2014/main" id="{BF5BF32D-9962-6001-268C-0FB980DEBBC6}"/>
              </a:ext>
            </a:extLst>
          </p:cNvPr>
          <p:cNvSpPr>
            <a:spLocks noGrp="1"/>
          </p:cNvSpPr>
          <p:nvPr>
            <p:ph sz="half" idx="2"/>
          </p:nvPr>
        </p:nvSpPr>
        <p:spPr>
          <a:xfrm>
            <a:off x="678303" y="2040540"/>
            <a:ext cx="7269874" cy="4053325"/>
          </a:xfrm>
          <a:prstGeom prst="roundRect">
            <a:avLst/>
          </a:prstGeom>
          <a:solidFill>
            <a:schemeClr val="bg1"/>
          </a:solidFill>
          <a:ln w="38100">
            <a:solidFill>
              <a:srgbClr val="CD4928"/>
            </a:solidFill>
          </a:ln>
        </p:spPr>
        <p:txBody>
          <a:bodyPr vert="horz" lIns="68580" tIns="34290" rIns="68580" bIns="34290" rtlCol="0" anchor="ctr">
            <a:normAutofit fontScale="92500"/>
          </a:bodyPr>
          <a:lstStyle/>
          <a:p>
            <a:pPr marL="192881">
              <a:defRPr/>
            </a:pPr>
            <a:r>
              <a:rPr lang="en-US" sz="2400" dirty="0">
                <a:solidFill>
                  <a:schemeClr val="tx1">
                    <a:lumMod val="85000"/>
                    <a:lumOff val="15000"/>
                  </a:schemeClr>
                </a:solidFill>
                <a:latin typeface="Arial" panose="020B0604020202020204" pitchFamily="34" charset="0"/>
                <a:cs typeface="Arial" panose="020B0604020202020204" pitchFamily="34" charset="0"/>
              </a:rPr>
              <a:t>Over-reliance on law enforcement</a:t>
            </a:r>
          </a:p>
          <a:p>
            <a:pPr marL="192881">
              <a:defRPr/>
            </a:pPr>
            <a:r>
              <a:rPr lang="en-US" sz="2400" dirty="0">
                <a:solidFill>
                  <a:schemeClr val="tx1">
                    <a:lumMod val="85000"/>
                    <a:lumOff val="15000"/>
                  </a:schemeClr>
                </a:solidFill>
                <a:latin typeface="Arial" panose="020B0604020202020204" pitchFamily="34" charset="0"/>
                <a:cs typeface="Arial" panose="020B0604020202020204" pitchFamily="34" charset="0"/>
              </a:rPr>
              <a:t>Over-reliance on hospital emergency departments</a:t>
            </a:r>
          </a:p>
          <a:p>
            <a:pPr marL="192881">
              <a:defRPr/>
            </a:pPr>
            <a:r>
              <a:rPr lang="en-US" sz="2400" dirty="0">
                <a:solidFill>
                  <a:schemeClr val="tx1">
                    <a:lumMod val="85000"/>
                    <a:lumOff val="15000"/>
                  </a:schemeClr>
                </a:solidFill>
                <a:latin typeface="Arial" panose="020B0604020202020204" pitchFamily="34" charset="0"/>
                <a:cs typeface="Arial" panose="020B0604020202020204" pitchFamily="34" charset="0"/>
              </a:rPr>
              <a:t>“Psychiatric boarding” in emergency departments</a:t>
            </a:r>
          </a:p>
          <a:p>
            <a:pPr marL="192881">
              <a:defRPr/>
            </a:pPr>
            <a:r>
              <a:rPr lang="en-US" sz="2400" dirty="0">
                <a:solidFill>
                  <a:schemeClr val="tx1">
                    <a:lumMod val="85000"/>
                    <a:lumOff val="15000"/>
                  </a:schemeClr>
                </a:solidFill>
                <a:latin typeface="Arial" panose="020B0604020202020204" pitchFamily="34" charset="0"/>
                <a:cs typeface="Arial" panose="020B0604020202020204" pitchFamily="34" charset="0"/>
              </a:rPr>
              <a:t>Potentially traumatizing for all involved</a:t>
            </a:r>
          </a:p>
          <a:p>
            <a:pPr marL="192881">
              <a:defRPr/>
            </a:pPr>
            <a:r>
              <a:rPr lang="en-US" sz="2400" dirty="0">
                <a:solidFill>
                  <a:schemeClr val="tx1">
                    <a:lumMod val="85000"/>
                    <a:lumOff val="15000"/>
                  </a:schemeClr>
                </a:solidFill>
                <a:latin typeface="Arial" panose="020B0604020202020204" pitchFamily="34" charset="0"/>
                <a:cs typeface="Arial" panose="020B0604020202020204" pitchFamily="34" charset="0"/>
              </a:rPr>
              <a:t>Increases risk for violence</a:t>
            </a:r>
          </a:p>
          <a:p>
            <a:pPr marL="192881">
              <a:defRPr/>
            </a:pPr>
            <a:r>
              <a:rPr lang="en-US" sz="2400" dirty="0">
                <a:solidFill>
                  <a:schemeClr val="tx1">
                    <a:lumMod val="85000"/>
                    <a:lumOff val="15000"/>
                  </a:schemeClr>
                </a:solidFill>
                <a:latin typeface="Arial" panose="020B0604020202020204" pitchFamily="34" charset="0"/>
                <a:cs typeface="Arial" panose="020B0604020202020204" pitchFamily="34" charset="0"/>
              </a:rPr>
              <a:t>Lack of effective responses to crisis</a:t>
            </a:r>
          </a:p>
          <a:p>
            <a:pPr marL="192881">
              <a:defRPr/>
            </a:pPr>
            <a:r>
              <a:rPr lang="en-US" sz="2400" dirty="0">
                <a:solidFill>
                  <a:schemeClr val="tx1">
                    <a:lumMod val="85000"/>
                    <a:lumOff val="15000"/>
                  </a:schemeClr>
                </a:solidFill>
                <a:latin typeface="Arial" panose="020B0604020202020204" pitchFamily="34" charset="0"/>
                <a:cs typeface="Arial" panose="020B0604020202020204" pitchFamily="34" charset="0"/>
              </a:rPr>
              <a:t>Lack of available needed services &amp; support</a:t>
            </a:r>
          </a:p>
          <a:p>
            <a:pPr marL="192881">
              <a:defRPr/>
            </a:pPr>
            <a:r>
              <a:rPr lang="en-US" sz="2400" dirty="0">
                <a:solidFill>
                  <a:schemeClr val="tx1">
                    <a:lumMod val="85000"/>
                    <a:lumOff val="15000"/>
                  </a:schemeClr>
                </a:solidFill>
                <a:latin typeface="Arial" panose="020B0604020202020204" pitchFamily="34" charset="0"/>
                <a:cs typeface="Arial" panose="020B0604020202020204" pitchFamily="34" charset="0"/>
              </a:rPr>
              <a:t>Lack of follow-up</a:t>
            </a:r>
          </a:p>
        </p:txBody>
      </p:sp>
    </p:spTree>
    <p:extLst>
      <p:ext uri="{BB962C8B-B14F-4D97-AF65-F5344CB8AC3E}">
        <p14:creationId xmlns:p14="http://schemas.microsoft.com/office/powerpoint/2010/main" val="3850968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hugging&#10;&#10;Description automatically generated">
            <a:extLst>
              <a:ext uri="{FF2B5EF4-FFF2-40B4-BE49-F238E27FC236}">
                <a16:creationId xmlns:a16="http://schemas.microsoft.com/office/drawing/2014/main" id="{C557EAB0-A5DE-4613-C667-1CC58970F89B}"/>
              </a:ext>
            </a:extLst>
          </p:cNvPr>
          <p:cNvPicPr>
            <a:picLocks noChangeAspect="1"/>
          </p:cNvPicPr>
          <p:nvPr/>
        </p:nvPicPr>
        <p:blipFill rotWithShape="1">
          <a:blip r:embed="rId3">
            <a:extLst>
              <a:ext uri="{28A0092B-C50C-407E-A947-70E740481C1C}">
                <a14:useLocalDpi xmlns:a14="http://schemas.microsoft.com/office/drawing/2010/main" val="0"/>
              </a:ext>
            </a:extLst>
          </a:blip>
          <a:srcRect t="19365" r="62684"/>
          <a:stretch/>
        </p:blipFill>
        <p:spPr>
          <a:xfrm>
            <a:off x="5422454" y="2021847"/>
            <a:ext cx="3194190" cy="3882474"/>
          </a:xfrm>
          <a:prstGeom prst="rect">
            <a:avLst/>
          </a:prstGeom>
        </p:spPr>
      </p:pic>
      <p:sp>
        <p:nvSpPr>
          <p:cNvPr id="6" name="Rectangle 5">
            <a:extLst>
              <a:ext uri="{FF2B5EF4-FFF2-40B4-BE49-F238E27FC236}">
                <a16:creationId xmlns:a16="http://schemas.microsoft.com/office/drawing/2014/main" id="{7F3EEBF0-5E86-15DE-F9BC-118985335092}"/>
              </a:ext>
            </a:extLst>
          </p:cNvPr>
          <p:cNvSpPr/>
          <p:nvPr/>
        </p:nvSpPr>
        <p:spPr>
          <a:xfrm>
            <a:off x="229406" y="0"/>
            <a:ext cx="8912551" cy="1582171"/>
          </a:xfrm>
          <a:prstGeom prst="rect">
            <a:avLst/>
          </a:prstGeom>
          <a:solidFill>
            <a:srgbClr val="6A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5484EFA-E38E-969C-F489-89726C5FD494}"/>
              </a:ext>
            </a:extLst>
          </p:cNvPr>
          <p:cNvSpPr txBox="1"/>
          <p:nvPr/>
        </p:nvSpPr>
        <p:spPr>
          <a:xfrm>
            <a:off x="570219" y="2267987"/>
            <a:ext cx="5116700" cy="3373111"/>
          </a:xfrm>
          <a:prstGeom prst="rect">
            <a:avLst/>
          </a:prstGeom>
        </p:spPr>
        <p:txBody>
          <a:bodyPr vert="horz" lIns="68580" tIns="34290" rIns="68580" bIns="34290" rtlCol="0">
            <a:noAutofit/>
          </a:bodyPr>
          <a:lstStyle/>
          <a:p>
            <a:pPr marL="342900" indent="-171450" defTabSz="685800">
              <a:spcAft>
                <a:spcPts val="45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Embracing recovery</a:t>
            </a:r>
          </a:p>
          <a:p>
            <a:pPr marL="342900" indent="-171450" defTabSz="685800">
              <a:spcAft>
                <a:spcPts val="45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Significant role for peers </a:t>
            </a:r>
          </a:p>
          <a:p>
            <a:pPr marL="342900" indent="-171450" defTabSz="685800">
              <a:spcAft>
                <a:spcPts val="45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Trauma-informed care </a:t>
            </a:r>
          </a:p>
          <a:p>
            <a:pPr marL="342900" indent="-171450" defTabSz="685800">
              <a:spcAft>
                <a:spcPts val="45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Suicide-safer care </a:t>
            </a:r>
          </a:p>
          <a:p>
            <a:pPr marL="342900" indent="-171450" defTabSz="685800">
              <a:spcAft>
                <a:spcPts val="45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Safety/security for staff and consumers </a:t>
            </a:r>
          </a:p>
          <a:p>
            <a:pPr marL="342900" indent="-171450" defTabSz="685800">
              <a:spcAft>
                <a:spcPts val="45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Crisis response partnerships </a:t>
            </a:r>
          </a:p>
          <a:p>
            <a:pPr marL="355600" indent="-184150" defTabSz="685800">
              <a:spcAft>
                <a:spcPts val="450"/>
              </a:spcAft>
              <a:defRPr/>
            </a:pPr>
            <a:r>
              <a:rPr lang="en-US" sz="2400" dirty="0">
                <a:solidFill>
                  <a:srgbClr val="6A4C62"/>
                </a:solidFill>
                <a:latin typeface="Arial" panose="020B0604020202020204" pitchFamily="34" charset="0"/>
                <a:cs typeface="Arial" panose="020B0604020202020204" pitchFamily="34" charset="0"/>
              </a:rPr>
              <a:t>  with law enforcement</a:t>
            </a:r>
          </a:p>
          <a:p>
            <a:pPr marL="171450" algn="r" defTabSz="685800">
              <a:lnSpc>
                <a:spcPct val="90000"/>
              </a:lnSpc>
              <a:spcAft>
                <a:spcPts val="450"/>
              </a:spcAft>
              <a:defRPr/>
            </a:pPr>
            <a:endParaRPr lang="en-US" sz="2400" dirty="0">
              <a:solidFill>
                <a:srgbClr val="6A4C62"/>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9222784-DE23-C23E-3AB9-736BA0FCC03D}"/>
              </a:ext>
            </a:extLst>
          </p:cNvPr>
          <p:cNvSpPr>
            <a:spLocks noGrp="1"/>
          </p:cNvSpPr>
          <p:nvPr>
            <p:ph type="title"/>
          </p:nvPr>
        </p:nvSpPr>
        <p:spPr>
          <a:xfrm>
            <a:off x="527356" y="319626"/>
            <a:ext cx="5968037" cy="942917"/>
          </a:xfrm>
        </p:spPr>
        <p:txBody>
          <a:bodyPr vert="horz" lIns="68580" tIns="34290" rIns="68580" bIns="34290" rtlCol="0" anchor="ctr">
            <a:noAutofit/>
          </a:bodyPr>
          <a:lstStyle/>
          <a:p>
            <a:r>
              <a:rPr lang="en-US" b="1" dirty="0">
                <a:solidFill>
                  <a:srgbClr val="FFFFFF"/>
                </a:solidFill>
                <a:latin typeface="Arial" panose="020B0604020202020204" pitchFamily="34" charset="0"/>
                <a:cs typeface="Arial" panose="020B0604020202020204" pitchFamily="34" charset="0"/>
              </a:rPr>
              <a:t>Principles </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of Crisis Services</a:t>
            </a:r>
          </a:p>
        </p:txBody>
      </p:sp>
      <p:sp>
        <p:nvSpPr>
          <p:cNvPr id="10" name="TextBox 9">
            <a:extLst>
              <a:ext uri="{FF2B5EF4-FFF2-40B4-BE49-F238E27FC236}">
                <a16:creationId xmlns:a16="http://schemas.microsoft.com/office/drawing/2014/main" id="{3E59314A-BB3A-9BF2-E86A-1AED2E528F18}"/>
              </a:ext>
            </a:extLst>
          </p:cNvPr>
          <p:cNvSpPr txBox="1"/>
          <p:nvPr/>
        </p:nvSpPr>
        <p:spPr>
          <a:xfrm>
            <a:off x="204952" y="6458267"/>
            <a:ext cx="6038193" cy="276999"/>
          </a:xfrm>
          <a:prstGeom prst="rect">
            <a:avLst/>
          </a:prstGeom>
          <a:noFill/>
        </p:spPr>
        <p:txBody>
          <a:bodyPr wrap="square" rtlCol="0" anchor="ctr">
            <a:spAutoFit/>
          </a:bodyPr>
          <a:lstStyle/>
          <a:p>
            <a:r>
              <a:rPr lang="en-US" sz="1200" dirty="0">
                <a:solidFill>
                  <a:srgbClr val="6A4C62"/>
                </a:solidFill>
                <a:latin typeface="Arial" panose="020B0604020202020204" pitchFamily="34" charset="0"/>
                <a:cs typeface="Arial" panose="020B0604020202020204" pitchFamily="34" charset="0"/>
              </a:rPr>
              <a:t>National Guidelines for Behavioral Health Crisis Care, SAMHSA, 2020, p. 26 </a:t>
            </a:r>
          </a:p>
        </p:txBody>
      </p:sp>
    </p:spTree>
    <p:extLst>
      <p:ext uri="{BB962C8B-B14F-4D97-AF65-F5344CB8AC3E}">
        <p14:creationId xmlns:p14="http://schemas.microsoft.com/office/powerpoint/2010/main" val="840757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1E4B19-5F35-9882-7209-7B04AC63E295}"/>
              </a:ext>
            </a:extLst>
          </p:cNvPr>
          <p:cNvSpPr/>
          <p:nvPr/>
        </p:nvSpPr>
        <p:spPr>
          <a:xfrm>
            <a:off x="229406" y="0"/>
            <a:ext cx="8912551" cy="1582171"/>
          </a:xfrm>
          <a:prstGeom prst="rect">
            <a:avLst/>
          </a:prstGeom>
          <a:solidFill>
            <a:srgbClr val="6A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C76F6E-8081-81E1-4AAF-FEC777E10735}"/>
              </a:ext>
            </a:extLst>
          </p:cNvPr>
          <p:cNvSpPr>
            <a:spLocks noGrp="1"/>
          </p:cNvSpPr>
          <p:nvPr>
            <p:ph type="title"/>
          </p:nvPr>
        </p:nvSpPr>
        <p:spPr>
          <a:xfrm>
            <a:off x="700776" y="361017"/>
            <a:ext cx="6062630" cy="853646"/>
          </a:xfrm>
        </p:spPr>
        <p:txBody>
          <a:bodyPr vert="horz" lIns="68580" tIns="34290" rIns="68580" bIns="34290" rtlCol="0" anchor="ctr">
            <a:noAutofit/>
          </a:bodyPr>
          <a:lstStyle/>
          <a:p>
            <a:r>
              <a:rPr lang="en-US" b="1" dirty="0">
                <a:solidFill>
                  <a:srgbClr val="FFFFFF"/>
                </a:solidFill>
                <a:latin typeface="Arial" panose="020B0604020202020204" pitchFamily="34" charset="0"/>
                <a:cs typeface="Arial" panose="020B0604020202020204" pitchFamily="34" charset="0"/>
              </a:rPr>
              <a:t>Peer Roles </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in Crisis Services</a:t>
            </a:r>
          </a:p>
        </p:txBody>
      </p:sp>
      <p:sp>
        <p:nvSpPr>
          <p:cNvPr id="4" name="TextBox 3">
            <a:extLst>
              <a:ext uri="{FF2B5EF4-FFF2-40B4-BE49-F238E27FC236}">
                <a16:creationId xmlns:a16="http://schemas.microsoft.com/office/drawing/2014/main" id="{D1F844A1-5FC3-4DA7-7574-D2EA4DFF3914}"/>
              </a:ext>
            </a:extLst>
          </p:cNvPr>
          <p:cNvSpPr txBox="1"/>
          <p:nvPr/>
        </p:nvSpPr>
        <p:spPr>
          <a:xfrm>
            <a:off x="700776" y="1947243"/>
            <a:ext cx="6898203" cy="4462513"/>
          </a:xfrm>
          <a:prstGeom prst="rect">
            <a:avLst/>
          </a:prstGeom>
        </p:spPr>
        <p:txBody>
          <a:bodyPr vert="horz" lIns="68580" tIns="34290" rIns="68580" bIns="34290" rtlCol="0">
            <a:noAutofit/>
          </a:bodyPr>
          <a:lstStyle/>
          <a:p>
            <a:pPr marL="457200" indent="-285750" defTabSz="685800">
              <a:lnSpc>
                <a:spcPct val="120000"/>
              </a:lnSpc>
              <a:spcAft>
                <a:spcPts val="30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Peer support specialist/recovery coach in ED</a:t>
            </a:r>
          </a:p>
          <a:p>
            <a:pPr marL="457200" indent="-285750" defTabSz="685800">
              <a:lnSpc>
                <a:spcPct val="120000"/>
              </a:lnSpc>
              <a:spcAft>
                <a:spcPts val="30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Peer support provider on inpatient unit</a:t>
            </a:r>
          </a:p>
          <a:p>
            <a:pPr marL="457200" indent="-285750" defTabSz="685800">
              <a:lnSpc>
                <a:spcPct val="120000"/>
              </a:lnSpc>
              <a:spcAft>
                <a:spcPts val="30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Peer support on a crisis warmline/hotline</a:t>
            </a:r>
          </a:p>
          <a:p>
            <a:pPr marL="457200" indent="-285750" defTabSz="685800">
              <a:lnSpc>
                <a:spcPct val="120000"/>
              </a:lnSpc>
              <a:spcAft>
                <a:spcPts val="30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Staff in peer-run residential respites</a:t>
            </a:r>
          </a:p>
          <a:p>
            <a:pPr marL="457200" indent="-285750" defTabSz="685800">
              <a:lnSpc>
                <a:spcPct val="120000"/>
              </a:lnSpc>
              <a:spcAft>
                <a:spcPts val="30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Peer support provider on mobile crisis teams</a:t>
            </a:r>
          </a:p>
          <a:p>
            <a:pPr marL="457200" indent="-285750" defTabSz="685800">
              <a:lnSpc>
                <a:spcPct val="120000"/>
              </a:lnSpc>
              <a:spcAft>
                <a:spcPts val="30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Peer support provider in crisis care center</a:t>
            </a:r>
          </a:p>
          <a:p>
            <a:pPr marL="457200" indent="-285750" defTabSz="685800">
              <a:lnSpc>
                <a:spcPct val="120000"/>
              </a:lnSpc>
              <a:spcAft>
                <a:spcPts val="30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Outreach/Harm reductionist</a:t>
            </a:r>
          </a:p>
          <a:p>
            <a:pPr marL="457200" indent="-285750" defTabSz="685800">
              <a:lnSpc>
                <a:spcPct val="120000"/>
              </a:lnSpc>
              <a:spcAft>
                <a:spcPts val="30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Outreach team member</a:t>
            </a:r>
          </a:p>
          <a:p>
            <a:pPr marL="457200" indent="-285750" defTabSz="685800">
              <a:lnSpc>
                <a:spcPct val="120000"/>
              </a:lnSpc>
              <a:spcAft>
                <a:spcPts val="300"/>
              </a:spcAft>
              <a:buFont typeface="Arial" panose="020B0604020202020204" pitchFamily="34" charset="0"/>
              <a:buChar char="•"/>
              <a:defRPr/>
            </a:pPr>
            <a:r>
              <a:rPr lang="en-US" sz="2400" dirty="0">
                <a:solidFill>
                  <a:srgbClr val="6A4C62"/>
                </a:solidFill>
                <a:latin typeface="Arial" panose="020B0604020202020204" pitchFamily="34" charset="0"/>
                <a:cs typeface="Arial" panose="020B0604020202020204" pitchFamily="34" charset="0"/>
              </a:rPr>
              <a:t>Staff in peer-run drop-in centers</a:t>
            </a:r>
          </a:p>
        </p:txBody>
      </p:sp>
    </p:spTree>
    <p:extLst>
      <p:ext uri="{BB962C8B-B14F-4D97-AF65-F5344CB8AC3E}">
        <p14:creationId xmlns:p14="http://schemas.microsoft.com/office/powerpoint/2010/main" val="3783929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9191-1BF2-7D35-0DF1-48736ACB2FF1}"/>
              </a:ext>
            </a:extLst>
          </p:cNvPr>
          <p:cNvSpPr>
            <a:spLocks noGrp="1"/>
          </p:cNvSpPr>
          <p:nvPr>
            <p:ph type="title"/>
          </p:nvPr>
        </p:nvSpPr>
        <p:spPr/>
        <p:txBody>
          <a:bodyPr/>
          <a:lstStyle/>
          <a:p>
            <a:endParaRPr lang="en-US"/>
          </a:p>
        </p:txBody>
      </p:sp>
      <p:pic>
        <p:nvPicPr>
          <p:cNvPr id="3" name="Picture 2" descr="Colorful threads on white background">
            <a:extLst>
              <a:ext uri="{FF2B5EF4-FFF2-40B4-BE49-F238E27FC236}">
                <a16:creationId xmlns:a16="http://schemas.microsoft.com/office/drawing/2014/main" id="{80BE4E9D-06CE-1784-9896-993D8455A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2" y="1"/>
            <a:ext cx="9144000" cy="6857999"/>
          </a:xfrm>
          <a:prstGeom prst="rect">
            <a:avLst/>
          </a:prstGeom>
        </p:spPr>
      </p:pic>
      <p:sp>
        <p:nvSpPr>
          <p:cNvPr id="5" name="TextBox 4">
            <a:extLst>
              <a:ext uri="{FF2B5EF4-FFF2-40B4-BE49-F238E27FC236}">
                <a16:creationId xmlns:a16="http://schemas.microsoft.com/office/drawing/2014/main" id="{84AE1B7E-4F15-BD12-9E82-9DF8E52B76B8}"/>
              </a:ext>
            </a:extLst>
          </p:cNvPr>
          <p:cNvSpPr txBox="1"/>
          <p:nvPr/>
        </p:nvSpPr>
        <p:spPr>
          <a:xfrm>
            <a:off x="1753261" y="1998821"/>
            <a:ext cx="6005781" cy="2860358"/>
          </a:xfrm>
          <a:prstGeom prst="roundRect">
            <a:avLst>
              <a:gd name="adj" fmla="val 50000"/>
            </a:avLst>
          </a:prstGeom>
          <a:solidFill>
            <a:srgbClr val="FFFFFF">
              <a:alpha val="68235"/>
            </a:srgbClr>
          </a:solidFill>
        </p:spPr>
        <p:txBody>
          <a:bodyPr wrap="square" anchor="ctr">
            <a:spAutoFit/>
          </a:bodyPr>
          <a:lstStyle/>
          <a:p>
            <a:pPr algn="ctr"/>
            <a:r>
              <a:rPr lang="en-US" sz="5400" b="1" dirty="0">
                <a:solidFill>
                  <a:srgbClr val="6A4C62"/>
                </a:solidFill>
                <a:latin typeface="Arial" panose="020B0604020202020204" pitchFamily="34" charset="0"/>
                <a:cs typeface="Arial" panose="020B0604020202020204" pitchFamily="34" charset="0"/>
              </a:rPr>
              <a:t>Peer Roles in the Crisis Care Continuum</a:t>
            </a:r>
            <a:endParaRPr lang="en-US" sz="5400" dirty="0">
              <a:solidFill>
                <a:srgbClr val="6A4C62"/>
              </a:solidFill>
            </a:endParaRPr>
          </a:p>
        </p:txBody>
      </p:sp>
    </p:spTree>
    <p:extLst>
      <p:ext uri="{BB962C8B-B14F-4D97-AF65-F5344CB8AC3E}">
        <p14:creationId xmlns:p14="http://schemas.microsoft.com/office/powerpoint/2010/main" val="941634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FB825F-2F53-1289-82E8-D3D19BB4F17C}"/>
              </a:ext>
            </a:extLst>
          </p:cNvPr>
          <p:cNvSpPr/>
          <p:nvPr/>
        </p:nvSpPr>
        <p:spPr>
          <a:xfrm>
            <a:off x="229406" y="0"/>
            <a:ext cx="8912551" cy="1582171"/>
          </a:xfrm>
          <a:prstGeom prst="rect">
            <a:avLst/>
          </a:prstGeom>
          <a:solidFill>
            <a:srgbClr val="6A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FBFDDB14-575B-5520-3B74-F2225E5F23DE}"/>
              </a:ext>
            </a:extLst>
          </p:cNvPr>
          <p:cNvSpPr>
            <a:spLocks noGrp="1"/>
          </p:cNvSpPr>
          <p:nvPr>
            <p:ph type="sldNum" sz="quarter" idx="12"/>
          </p:nvPr>
        </p:nvSpPr>
        <p:spPr>
          <a:prstGeom prst="rect">
            <a:avLst/>
          </a:prstGeom>
        </p:spPr>
        <p:txBody>
          <a:bodyPr/>
          <a:lstStyle>
            <a:defPPr>
              <a:defRPr lang="en-US"/>
            </a:defPPr>
            <a:lvl1pPr marL="0" algn="l" defTabSz="685800" rtl="0" eaLnBrk="1" latinLnBrk="0" hangingPunct="1">
              <a:defRPr sz="900" kern="1200">
                <a:solidFill>
                  <a:srgbClr val="006633"/>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9B59301F-F790-CE40-BB3E-97C23C1DA339}" type="slidenum">
              <a:rPr lang="en-US" smtClean="0"/>
              <a:pPr algn="r"/>
              <a:t>19</a:t>
            </a:fld>
            <a:endParaRPr lang="en-US" dirty="0"/>
          </a:p>
        </p:txBody>
      </p:sp>
      <p:graphicFrame>
        <p:nvGraphicFramePr>
          <p:cNvPr id="5" name="Table 5">
            <a:extLst>
              <a:ext uri="{FF2B5EF4-FFF2-40B4-BE49-F238E27FC236}">
                <a16:creationId xmlns:a16="http://schemas.microsoft.com/office/drawing/2014/main" id="{257F8E11-8A68-1B74-B49B-CC5D01D9E458}"/>
              </a:ext>
            </a:extLst>
          </p:cNvPr>
          <p:cNvGraphicFramePr>
            <a:graphicFrameLocks noGrp="1"/>
          </p:cNvGraphicFramePr>
          <p:nvPr>
            <p:ph idx="4294967295"/>
            <p:extLst>
              <p:ext uri="{D42A27DB-BD31-4B8C-83A1-F6EECF244321}">
                <p14:modId xmlns:p14="http://schemas.microsoft.com/office/powerpoint/2010/main" val="1777639685"/>
              </p:ext>
            </p:extLst>
          </p:nvPr>
        </p:nvGraphicFramePr>
        <p:xfrm>
          <a:off x="686159" y="2094295"/>
          <a:ext cx="7897863" cy="3802008"/>
        </p:xfrm>
        <a:graphic>
          <a:graphicData uri="http://schemas.openxmlformats.org/drawingml/2006/table">
            <a:tbl>
              <a:tblPr firstRow="1" bandRow="1">
                <a:tableStyleId>{5C22544A-7EE6-4342-B048-85BDC9FD1C3A}</a:tableStyleId>
              </a:tblPr>
              <a:tblGrid>
                <a:gridCol w="2644239">
                  <a:extLst>
                    <a:ext uri="{9D8B030D-6E8A-4147-A177-3AD203B41FA5}">
                      <a16:colId xmlns:a16="http://schemas.microsoft.com/office/drawing/2014/main" val="3923415307"/>
                    </a:ext>
                  </a:extLst>
                </a:gridCol>
                <a:gridCol w="2676293">
                  <a:extLst>
                    <a:ext uri="{9D8B030D-6E8A-4147-A177-3AD203B41FA5}">
                      <a16:colId xmlns:a16="http://schemas.microsoft.com/office/drawing/2014/main" val="3620888153"/>
                    </a:ext>
                  </a:extLst>
                </a:gridCol>
                <a:gridCol w="2577331">
                  <a:extLst>
                    <a:ext uri="{9D8B030D-6E8A-4147-A177-3AD203B41FA5}">
                      <a16:colId xmlns:a16="http://schemas.microsoft.com/office/drawing/2014/main" val="1994164736"/>
                    </a:ext>
                  </a:extLst>
                </a:gridCol>
              </a:tblGrid>
              <a:tr h="971442">
                <a:tc>
                  <a:txBody>
                    <a:bodyPr/>
                    <a:lstStyle/>
                    <a:p>
                      <a:pPr algn="ctr"/>
                      <a:r>
                        <a:rPr lang="en-US" sz="2100" dirty="0">
                          <a:solidFill>
                            <a:srgbClr val="FFFFFF"/>
                          </a:solidFill>
                          <a:latin typeface="Arial" panose="020B0604020202020204" pitchFamily="34" charset="0"/>
                          <a:cs typeface="Arial" panose="020B0604020202020204" pitchFamily="34" charset="0"/>
                        </a:rPr>
                        <a:t>Crisis Prevention</a:t>
                      </a:r>
                    </a:p>
                  </a:txBody>
                  <a:tcPr marL="68580" marR="68580" marT="34290" marB="34290" anchor="ctr">
                    <a:solidFill>
                      <a:srgbClr val="6A4C62">
                        <a:alpha val="42581"/>
                      </a:srgbClr>
                    </a:solidFill>
                  </a:tcPr>
                </a:tc>
                <a:tc>
                  <a:txBody>
                    <a:bodyPr/>
                    <a:lstStyle/>
                    <a:p>
                      <a:pPr algn="ctr"/>
                      <a:r>
                        <a:rPr lang="en-US" sz="2100" dirty="0">
                          <a:solidFill>
                            <a:srgbClr val="FFFFFF"/>
                          </a:solidFill>
                          <a:latin typeface="Arial" panose="020B0604020202020204" pitchFamily="34" charset="0"/>
                          <a:cs typeface="Arial" panose="020B0604020202020204" pitchFamily="34" charset="0"/>
                        </a:rPr>
                        <a:t>Crisis Response</a:t>
                      </a:r>
                    </a:p>
                  </a:txBody>
                  <a:tcPr marL="68580" marR="68580" marT="34290" marB="34290" anchor="ctr">
                    <a:solidFill>
                      <a:srgbClr val="6A4C62">
                        <a:alpha val="73000"/>
                      </a:srgbClr>
                    </a:solidFill>
                  </a:tcPr>
                </a:tc>
                <a:tc>
                  <a:txBody>
                    <a:bodyPr/>
                    <a:lstStyle/>
                    <a:p>
                      <a:pPr algn="ctr"/>
                      <a:r>
                        <a:rPr lang="en-US" sz="2100" dirty="0">
                          <a:solidFill>
                            <a:srgbClr val="FFFFFF"/>
                          </a:solidFill>
                          <a:latin typeface="Arial" panose="020B0604020202020204" pitchFamily="34" charset="0"/>
                          <a:cs typeface="Arial" panose="020B0604020202020204" pitchFamily="34" charset="0"/>
                        </a:rPr>
                        <a:t>Post-Crisis Care</a:t>
                      </a:r>
                    </a:p>
                  </a:txBody>
                  <a:tcPr marL="68580" marR="68580" marT="34290" marB="34290" anchor="ctr">
                    <a:solidFill>
                      <a:srgbClr val="6A4C62">
                        <a:alpha val="61000"/>
                      </a:srgbClr>
                    </a:solidFill>
                  </a:tcPr>
                </a:tc>
                <a:extLst>
                  <a:ext uri="{0D108BD9-81ED-4DB2-BD59-A6C34878D82A}">
                    <a16:rowId xmlns:a16="http://schemas.microsoft.com/office/drawing/2014/main" val="210447983"/>
                  </a:ext>
                </a:extLst>
              </a:tr>
              <a:tr h="2830566">
                <a:tc>
                  <a:txBody>
                    <a:bodyPr/>
                    <a:lstStyle/>
                    <a:p>
                      <a:pPr marL="342900" lvl="0" indent="-165100">
                        <a:buFont typeface="Arial" panose="020B0604020202020204" pitchFamily="34" charset="0"/>
                        <a:buChar char="•"/>
                        <a:tabLst/>
                      </a:pPr>
                      <a:r>
                        <a:rPr lang="en-US" sz="1800" dirty="0">
                          <a:solidFill>
                            <a:srgbClr val="FFFFFF"/>
                          </a:solidFill>
                          <a:latin typeface="Arial" panose="020B0604020202020204" pitchFamily="34" charset="0"/>
                          <a:cs typeface="Arial" panose="020B0604020202020204" pitchFamily="34" charset="0"/>
                        </a:rPr>
                        <a:t>Individual peer support</a:t>
                      </a:r>
                    </a:p>
                    <a:p>
                      <a:pPr marL="342900" lvl="0" indent="-165100">
                        <a:buFont typeface="Arial" panose="020B0604020202020204" pitchFamily="34" charset="0"/>
                        <a:buChar char="•"/>
                        <a:tabLst/>
                      </a:pPr>
                      <a:r>
                        <a:rPr lang="en-US" sz="1800" dirty="0">
                          <a:solidFill>
                            <a:srgbClr val="FFFFFF"/>
                          </a:solidFill>
                          <a:latin typeface="Arial" panose="020B0604020202020204" pitchFamily="34" charset="0"/>
                          <a:cs typeface="Arial" panose="020B0604020202020204" pitchFamily="34" charset="0"/>
                        </a:rPr>
                        <a:t>Peer support groups</a:t>
                      </a:r>
                    </a:p>
                    <a:p>
                      <a:pPr marL="342900" lvl="0" indent="-165100">
                        <a:buFont typeface="Arial" panose="020B0604020202020204" pitchFamily="34" charset="0"/>
                        <a:buChar char="•"/>
                        <a:tabLst/>
                      </a:pPr>
                      <a:r>
                        <a:rPr lang="en-US" sz="1800" dirty="0">
                          <a:solidFill>
                            <a:srgbClr val="FFFFFF"/>
                          </a:solidFill>
                          <a:latin typeface="Arial" panose="020B0604020202020204" pitchFamily="34" charset="0"/>
                          <a:cs typeface="Arial" panose="020B0604020202020204" pitchFamily="34" charset="0"/>
                        </a:rPr>
                        <a:t>Peer-run residential respite</a:t>
                      </a:r>
                    </a:p>
                    <a:p>
                      <a:pPr marL="342900" lvl="0" indent="-165100">
                        <a:buFont typeface="Arial" panose="020B0604020202020204" pitchFamily="34" charset="0"/>
                        <a:buChar char="•"/>
                        <a:tabLst/>
                      </a:pPr>
                      <a:r>
                        <a:rPr lang="en-US" sz="1800" dirty="0">
                          <a:solidFill>
                            <a:srgbClr val="FFFFFF"/>
                          </a:solidFill>
                          <a:latin typeface="Arial" panose="020B0604020202020204" pitchFamily="34" charset="0"/>
                          <a:cs typeface="Arial" panose="020B0604020202020204" pitchFamily="34" charset="0"/>
                        </a:rPr>
                        <a:t>Peer drop-in center</a:t>
                      </a:r>
                    </a:p>
                  </a:txBody>
                  <a:tcPr marL="68580" marR="68580" marT="34290" marB="34290" anchor="ctr">
                    <a:solidFill>
                      <a:srgbClr val="6A4C62">
                        <a:alpha val="42581"/>
                      </a:srgbClr>
                    </a:solidFill>
                  </a:tcPr>
                </a:tc>
                <a:tc>
                  <a:txBody>
                    <a:bodyPr/>
                    <a:lstStyle/>
                    <a:p>
                      <a:pPr marL="342900" indent="-165100">
                        <a:buFont typeface="Arial" panose="020B0604020202020204" pitchFamily="34" charset="0"/>
                        <a:buChar char="•"/>
                        <a:tabLst/>
                      </a:pPr>
                      <a:r>
                        <a:rPr lang="en-US" sz="1800" dirty="0">
                          <a:solidFill>
                            <a:srgbClr val="FFFFFF"/>
                          </a:solidFill>
                          <a:latin typeface="Arial" panose="020B0604020202020204" pitchFamily="34" charset="0"/>
                          <a:cs typeface="Arial" panose="020B0604020202020204" pitchFamily="34" charset="0"/>
                        </a:rPr>
                        <a:t>Crisis Call Centers</a:t>
                      </a:r>
                    </a:p>
                    <a:p>
                      <a:pPr marL="342900" indent="-165100">
                        <a:buFont typeface="Arial" panose="020B0604020202020204" pitchFamily="34" charset="0"/>
                        <a:buChar char="•"/>
                        <a:tabLst/>
                      </a:pPr>
                      <a:r>
                        <a:rPr lang="en-US" sz="1800" dirty="0">
                          <a:solidFill>
                            <a:srgbClr val="FFFFFF"/>
                          </a:solidFill>
                          <a:latin typeface="Arial" panose="020B0604020202020204" pitchFamily="34" charset="0"/>
                          <a:cs typeface="Arial" panose="020B0604020202020204" pitchFamily="34" charset="0"/>
                        </a:rPr>
                        <a:t>Mobile Crisis Services</a:t>
                      </a:r>
                    </a:p>
                    <a:p>
                      <a:pPr marL="342900" indent="-165100">
                        <a:buFont typeface="Arial" panose="020B0604020202020204" pitchFamily="34" charset="0"/>
                        <a:buChar char="•"/>
                        <a:tabLst/>
                      </a:pPr>
                      <a:r>
                        <a:rPr lang="en-US" sz="1800" dirty="0">
                          <a:solidFill>
                            <a:srgbClr val="FFFFFF"/>
                          </a:solidFill>
                          <a:latin typeface="Arial" panose="020B0604020202020204" pitchFamily="34" charset="0"/>
                          <a:cs typeface="Arial" panose="020B0604020202020204" pitchFamily="34" charset="0"/>
                        </a:rPr>
                        <a:t>Crisis Receiving and Stabilization Programs</a:t>
                      </a:r>
                    </a:p>
                    <a:p>
                      <a:pPr marL="342900" indent="-165100">
                        <a:buFont typeface="Arial" panose="020B0604020202020204" pitchFamily="34" charset="0"/>
                        <a:buChar char="•"/>
                        <a:tabLst/>
                      </a:pPr>
                      <a:r>
                        <a:rPr lang="en-US" sz="1800" dirty="0">
                          <a:solidFill>
                            <a:srgbClr val="FFFFFF"/>
                          </a:solidFill>
                          <a:latin typeface="Arial" panose="020B0604020202020204" pitchFamily="34" charset="0"/>
                          <a:cs typeface="Arial" panose="020B0604020202020204" pitchFamily="34" charset="0"/>
                        </a:rPr>
                        <a:t>Peer-run Respite Programs</a:t>
                      </a:r>
                    </a:p>
                  </a:txBody>
                  <a:tcPr marL="68580" marR="68580" marT="34290" marB="34290" anchor="ctr">
                    <a:solidFill>
                      <a:srgbClr val="6A4C62">
                        <a:alpha val="73000"/>
                      </a:srgbClr>
                    </a:solidFill>
                  </a:tcPr>
                </a:tc>
                <a:tc>
                  <a:txBody>
                    <a:bodyPr/>
                    <a:lstStyle/>
                    <a:p>
                      <a:pPr marL="342900" indent="-165100">
                        <a:buFont typeface="Arial" panose="020B0604020202020204" pitchFamily="34" charset="0"/>
                        <a:buChar char="•"/>
                        <a:tabLst/>
                      </a:pPr>
                      <a:r>
                        <a:rPr lang="en-US" sz="1800" dirty="0">
                          <a:solidFill>
                            <a:srgbClr val="FFFFFF"/>
                          </a:solidFill>
                          <a:latin typeface="Arial" panose="020B0604020202020204" pitchFamily="34" charset="0"/>
                          <a:cs typeface="Arial" panose="020B0604020202020204" pitchFamily="34" charset="0"/>
                        </a:rPr>
                        <a:t>1-to-1 peer support</a:t>
                      </a:r>
                    </a:p>
                    <a:p>
                      <a:pPr marL="342900" indent="-165100">
                        <a:buFont typeface="Arial" panose="020B0604020202020204" pitchFamily="34" charset="0"/>
                        <a:buChar char="•"/>
                        <a:tabLst/>
                      </a:pPr>
                      <a:r>
                        <a:rPr lang="en-US" sz="1800" dirty="0">
                          <a:solidFill>
                            <a:srgbClr val="FFFFFF"/>
                          </a:solidFill>
                          <a:latin typeface="Arial" panose="020B0604020202020204" pitchFamily="34" charset="0"/>
                          <a:cs typeface="Arial" panose="020B0604020202020204" pitchFamily="34" charset="0"/>
                        </a:rPr>
                        <a:t>Peer support groups</a:t>
                      </a:r>
                    </a:p>
                    <a:p>
                      <a:pPr marL="342900" indent="-165100">
                        <a:buFont typeface="Arial" panose="020B0604020202020204" pitchFamily="34" charset="0"/>
                        <a:buChar char="•"/>
                        <a:tabLst/>
                      </a:pPr>
                      <a:r>
                        <a:rPr lang="en-US" sz="1800" dirty="0">
                          <a:solidFill>
                            <a:srgbClr val="FFFFFF"/>
                          </a:solidFill>
                          <a:latin typeface="Arial" panose="020B0604020202020204" pitchFamily="34" charset="0"/>
                          <a:cs typeface="Arial" panose="020B0604020202020204" pitchFamily="34" charset="0"/>
                        </a:rPr>
                        <a:t>Peer navigation services</a:t>
                      </a:r>
                    </a:p>
                    <a:p>
                      <a:pPr marL="342900" indent="-165100">
                        <a:buFont typeface="Arial" panose="020B0604020202020204" pitchFamily="34" charset="0"/>
                        <a:buChar char="•"/>
                        <a:tabLst/>
                      </a:pPr>
                      <a:r>
                        <a:rPr lang="en-US" sz="1800" dirty="0">
                          <a:solidFill>
                            <a:srgbClr val="FFFFFF"/>
                          </a:solidFill>
                          <a:latin typeface="Arial" panose="020B0604020202020204" pitchFamily="34" charset="0"/>
                          <a:cs typeface="Arial" panose="020B0604020202020204" pitchFamily="34" charset="0"/>
                        </a:rPr>
                        <a:t>Community participation</a:t>
                      </a:r>
                    </a:p>
                  </a:txBody>
                  <a:tcPr marL="68580" marR="68580" marT="34290" marB="34290" anchor="ctr">
                    <a:solidFill>
                      <a:srgbClr val="6A4C62">
                        <a:alpha val="61000"/>
                      </a:srgbClr>
                    </a:solidFill>
                  </a:tcPr>
                </a:tc>
                <a:extLst>
                  <a:ext uri="{0D108BD9-81ED-4DB2-BD59-A6C34878D82A}">
                    <a16:rowId xmlns:a16="http://schemas.microsoft.com/office/drawing/2014/main" val="522339001"/>
                  </a:ext>
                </a:extLst>
              </a:tr>
            </a:tbl>
          </a:graphicData>
        </a:graphic>
      </p:graphicFrame>
      <p:sp>
        <p:nvSpPr>
          <p:cNvPr id="8" name="TextBox 7">
            <a:extLst>
              <a:ext uri="{FF2B5EF4-FFF2-40B4-BE49-F238E27FC236}">
                <a16:creationId xmlns:a16="http://schemas.microsoft.com/office/drawing/2014/main" id="{C080F74D-741B-4B4B-7DCF-17139CB0DF20}"/>
              </a:ext>
            </a:extLst>
          </p:cNvPr>
          <p:cNvSpPr txBox="1"/>
          <p:nvPr/>
        </p:nvSpPr>
        <p:spPr>
          <a:xfrm>
            <a:off x="526230" y="491003"/>
            <a:ext cx="8318901" cy="600164"/>
          </a:xfrm>
          <a:prstGeom prst="rect">
            <a:avLst/>
          </a:prstGeom>
          <a:noFill/>
        </p:spPr>
        <p:txBody>
          <a:bodyPr wrap="square" rtlCol="0">
            <a:spAutoFit/>
          </a:bodyPr>
          <a:lstStyle/>
          <a:p>
            <a:r>
              <a:rPr lang="en-US" sz="3300" b="1" dirty="0">
                <a:solidFill>
                  <a:srgbClr val="FFFFFF"/>
                </a:solidFill>
                <a:latin typeface="Arial" panose="020B0604020202020204" pitchFamily="34" charset="0"/>
                <a:cs typeface="Arial" panose="020B0604020202020204" pitchFamily="34" charset="0"/>
              </a:rPr>
              <a:t>Peer Roles in the Crisis Care Continuum</a:t>
            </a:r>
            <a:endParaRPr lang="en-US" sz="3300" dirty="0">
              <a:solidFill>
                <a:srgbClr val="FFFFFF"/>
              </a:solidFill>
            </a:endParaRPr>
          </a:p>
        </p:txBody>
      </p:sp>
      <p:sp>
        <p:nvSpPr>
          <p:cNvPr id="3" name="Left-Right Arrow 2">
            <a:extLst>
              <a:ext uri="{FF2B5EF4-FFF2-40B4-BE49-F238E27FC236}">
                <a16:creationId xmlns:a16="http://schemas.microsoft.com/office/drawing/2014/main" id="{6F440180-DB9F-93DB-DAC4-998FF91D7536}"/>
              </a:ext>
            </a:extLst>
          </p:cNvPr>
          <p:cNvSpPr/>
          <p:nvPr/>
        </p:nvSpPr>
        <p:spPr>
          <a:xfrm>
            <a:off x="526230" y="5497049"/>
            <a:ext cx="8217720" cy="941388"/>
          </a:xfrm>
          <a:prstGeom prst="leftRightArrow">
            <a:avLst/>
          </a:prstGeom>
          <a:solidFill>
            <a:srgbClr val="6A4C62"/>
          </a:solidFill>
          <a:ln>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58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threads on white background">
            <a:extLst>
              <a:ext uri="{FF2B5EF4-FFF2-40B4-BE49-F238E27FC236}">
                <a16:creationId xmlns:a16="http://schemas.microsoft.com/office/drawing/2014/main" id="{85793B4C-E7CC-E03E-26F2-4B242936A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2" y="1"/>
            <a:ext cx="9144000" cy="6857999"/>
          </a:xfrm>
          <a:prstGeom prst="rect">
            <a:avLst/>
          </a:prstGeom>
        </p:spPr>
      </p:pic>
      <p:sp>
        <p:nvSpPr>
          <p:cNvPr id="2" name="Title 1">
            <a:extLst>
              <a:ext uri="{FF2B5EF4-FFF2-40B4-BE49-F238E27FC236}">
                <a16:creationId xmlns:a16="http://schemas.microsoft.com/office/drawing/2014/main" id="{DC870DB4-0446-EF22-E8E0-3A5B83923AC0}"/>
              </a:ext>
            </a:extLst>
          </p:cNvPr>
          <p:cNvSpPr>
            <a:spLocks noGrp="1"/>
          </p:cNvSpPr>
          <p:nvPr>
            <p:ph type="title"/>
          </p:nvPr>
        </p:nvSpPr>
        <p:spPr>
          <a:xfrm>
            <a:off x="2199530" y="969506"/>
            <a:ext cx="5113244" cy="3212529"/>
          </a:xfrm>
          <a:prstGeom prst="roundRect">
            <a:avLst/>
          </a:prstGeom>
          <a:solidFill>
            <a:srgbClr val="FFFFFF">
              <a:alpha val="61000"/>
            </a:srgbClr>
          </a:solidFill>
        </p:spPr>
        <p:txBody>
          <a:bodyPr>
            <a:noAutofit/>
          </a:bodyPr>
          <a:lstStyle/>
          <a:p>
            <a:pPr algn="ctr"/>
            <a:r>
              <a:rPr lang="en-US" sz="4400" b="1" i="0" dirty="0">
                <a:solidFill>
                  <a:srgbClr val="6A4C62"/>
                </a:solidFill>
                <a:effectLst/>
                <a:latin typeface="Arial" panose="020B0604020202020204" pitchFamily="34" charset="0"/>
                <a:cs typeface="Arial" panose="020B0604020202020204" pitchFamily="34" charset="0"/>
              </a:rPr>
              <a:t>Competencies for Peer Workers </a:t>
            </a:r>
            <a:br>
              <a:rPr lang="en-US" sz="4400" b="1" i="0" dirty="0">
                <a:solidFill>
                  <a:srgbClr val="6A4C62"/>
                </a:solidFill>
                <a:effectLst/>
                <a:latin typeface="Arial" panose="020B0604020202020204" pitchFamily="34" charset="0"/>
                <a:cs typeface="Arial" panose="020B0604020202020204" pitchFamily="34" charset="0"/>
              </a:rPr>
            </a:br>
            <a:r>
              <a:rPr lang="en-US" sz="4400" b="1" i="0" dirty="0">
                <a:solidFill>
                  <a:srgbClr val="6A4C62"/>
                </a:solidFill>
                <a:effectLst/>
                <a:latin typeface="Arial" panose="020B0604020202020204" pitchFamily="34" charset="0"/>
                <a:cs typeface="Arial" panose="020B0604020202020204" pitchFamily="34" charset="0"/>
              </a:rPr>
              <a:t>on Crisis Triage Teams</a:t>
            </a:r>
            <a:endParaRPr lang="en-US" sz="4400" b="1" dirty="0">
              <a:solidFill>
                <a:srgbClr val="6A4C62"/>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9EE3AB4-79AB-F52E-29D3-28D29F1FDF0C}"/>
              </a:ext>
            </a:extLst>
          </p:cNvPr>
          <p:cNvSpPr/>
          <p:nvPr/>
        </p:nvSpPr>
        <p:spPr>
          <a:xfrm>
            <a:off x="0" y="4585855"/>
            <a:ext cx="9328152" cy="2272145"/>
          </a:xfrm>
          <a:prstGeom prst="rect">
            <a:avLst/>
          </a:prstGeom>
          <a:solidFill>
            <a:srgbClr val="CD49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696329B1-2D04-0F3A-1081-C5117D8CE122}"/>
              </a:ext>
            </a:extLst>
          </p:cNvPr>
          <p:cNvSpPr>
            <a:spLocks noGrp="1"/>
          </p:cNvSpPr>
          <p:nvPr>
            <p:ph idx="1"/>
          </p:nvPr>
        </p:nvSpPr>
        <p:spPr>
          <a:xfrm>
            <a:off x="2569512" y="4802324"/>
            <a:ext cx="4373280" cy="1839205"/>
          </a:xfrm>
        </p:spPr>
        <p:txBody>
          <a:bodyPr>
            <a:noAutofit/>
          </a:bodyPr>
          <a:lstStyle/>
          <a:p>
            <a:pPr marL="0" indent="0" algn="ctr">
              <a:buNone/>
            </a:pPr>
            <a:r>
              <a:rPr lang="en-US" sz="2000" b="1" dirty="0">
                <a:solidFill>
                  <a:schemeClr val="bg1"/>
                </a:solidFill>
                <a:latin typeface="Arial" panose="020B0604020202020204" pitchFamily="34" charset="0"/>
                <a:cs typeface="Arial" panose="020B0604020202020204" pitchFamily="34" charset="0"/>
              </a:rPr>
              <a:t>Presented by:</a:t>
            </a:r>
          </a:p>
          <a:p>
            <a:pPr marL="0" indent="0" algn="ctr">
              <a:buNone/>
            </a:pPr>
            <a:r>
              <a:rPr lang="en-US" sz="2000" b="1"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Rowan Willis- Powell (she/they) </a:t>
            </a:r>
          </a:p>
          <a:p>
            <a:pPr marL="0" indent="0" algn="ctr">
              <a:buNone/>
            </a:pPr>
            <a:r>
              <a:rPr lang="en-US" sz="2000" dirty="0">
                <a:solidFill>
                  <a:schemeClr val="bg1"/>
                </a:solidFill>
                <a:latin typeface="Arial" panose="020B0604020202020204" pitchFamily="34" charset="0"/>
                <a:cs typeface="Arial" panose="020B0604020202020204" pitchFamily="34" charset="0"/>
              </a:rPr>
              <a:t>&amp; Kris Locus (they/she)</a:t>
            </a:r>
            <a:endParaRPr lang="en-US" sz="1100" dirty="0">
              <a:solidFill>
                <a:schemeClr val="bg1"/>
              </a:solidFill>
              <a:latin typeface="Arial" panose="020B0604020202020204" pitchFamily="34" charset="0"/>
              <a:cs typeface="Arial" panose="020B0604020202020204" pitchFamily="34" charset="0"/>
            </a:endParaRPr>
          </a:p>
          <a:p>
            <a:pPr marL="0" indent="0" algn="ctr">
              <a:spcBef>
                <a:spcPts val="1350"/>
              </a:spcBef>
              <a:buNone/>
            </a:pPr>
            <a:r>
              <a:rPr lang="en-US" sz="2000" b="1" dirty="0">
                <a:solidFill>
                  <a:schemeClr val="bg1"/>
                </a:solidFill>
                <a:latin typeface="Arial" panose="020B0604020202020204" pitchFamily="34" charset="0"/>
                <a:cs typeface="Arial" panose="020B0604020202020204" pitchFamily="34" charset="0"/>
              </a:rPr>
              <a:t>Monday, July 31</a:t>
            </a:r>
            <a:r>
              <a:rPr lang="en-US" sz="2000" b="1" baseline="30000" dirty="0">
                <a:solidFill>
                  <a:schemeClr val="bg1"/>
                </a:solidFill>
                <a:latin typeface="Arial" panose="020B0604020202020204" pitchFamily="34" charset="0"/>
                <a:cs typeface="Arial" panose="020B0604020202020204" pitchFamily="34" charset="0"/>
              </a:rPr>
              <a:t>st</a:t>
            </a:r>
            <a:r>
              <a:rPr lang="en-US" sz="2000" b="1" dirty="0">
                <a:solidFill>
                  <a:schemeClr val="bg1"/>
                </a:solidFill>
                <a:latin typeface="Arial" panose="020B0604020202020204" pitchFamily="34" charset="0"/>
                <a:cs typeface="Arial" panose="020B0604020202020204" pitchFamily="34" charset="0"/>
              </a:rPr>
              <a:t>, 2023</a:t>
            </a:r>
          </a:p>
          <a:p>
            <a:pPr marL="0" indent="0" algn="ctr">
              <a:lnSpc>
                <a:spcPct val="100000"/>
              </a:lnSpc>
              <a:spcBef>
                <a:spcPts val="150"/>
              </a:spcBef>
              <a:buNone/>
            </a:pPr>
            <a:r>
              <a:rPr lang="en-US" sz="2000" dirty="0">
                <a:solidFill>
                  <a:schemeClr val="bg1"/>
                </a:solidFill>
                <a:latin typeface="Arial" panose="020B0604020202020204" pitchFamily="34" charset="0"/>
                <a:cs typeface="Arial" panose="020B0604020202020204" pitchFamily="34" charset="0"/>
              </a:rPr>
              <a:t>1:00-4:00pm EST</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endParaRPr lang="en-US" sz="1800" dirty="0">
              <a:solidFill>
                <a:schemeClr val="bg1"/>
              </a:solidFill>
            </a:endParaRPr>
          </a:p>
        </p:txBody>
      </p:sp>
    </p:spTree>
    <p:extLst>
      <p:ext uri="{BB962C8B-B14F-4D97-AF65-F5344CB8AC3E}">
        <p14:creationId xmlns:p14="http://schemas.microsoft.com/office/powerpoint/2010/main" val="1221550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ead with flowers coming out of it&#10;&#10;Description automatically generated">
            <a:extLst>
              <a:ext uri="{FF2B5EF4-FFF2-40B4-BE49-F238E27FC236}">
                <a16:creationId xmlns:a16="http://schemas.microsoft.com/office/drawing/2014/main" id="{E4AD7B06-C15D-81AA-D77F-95FE8CC43D03}"/>
              </a:ext>
            </a:extLst>
          </p:cNvPr>
          <p:cNvPicPr>
            <a:picLocks noChangeAspect="1"/>
          </p:cNvPicPr>
          <p:nvPr/>
        </p:nvPicPr>
        <p:blipFill rotWithShape="1">
          <a:blip r:embed="rId3">
            <a:extLst>
              <a:ext uri="{28A0092B-C50C-407E-A947-70E740481C1C}">
                <a14:useLocalDpi xmlns:a14="http://schemas.microsoft.com/office/drawing/2010/main" val="0"/>
              </a:ext>
            </a:extLst>
          </a:blip>
          <a:srcRect l="7290" r="15625"/>
          <a:stretch/>
        </p:blipFill>
        <p:spPr>
          <a:xfrm>
            <a:off x="228600" y="0"/>
            <a:ext cx="9594056" cy="7000875"/>
          </a:xfrm>
          <a:prstGeom prst="rect">
            <a:avLst/>
          </a:prstGeom>
        </p:spPr>
      </p:pic>
      <p:sp>
        <p:nvSpPr>
          <p:cNvPr id="2" name="Title 1">
            <a:extLst>
              <a:ext uri="{FF2B5EF4-FFF2-40B4-BE49-F238E27FC236}">
                <a16:creationId xmlns:a16="http://schemas.microsoft.com/office/drawing/2014/main" id="{0779A8E0-A3CB-1760-618A-C018E707B46A}"/>
              </a:ext>
            </a:extLst>
          </p:cNvPr>
          <p:cNvSpPr>
            <a:spLocks noGrp="1"/>
          </p:cNvSpPr>
          <p:nvPr>
            <p:ph type="title"/>
          </p:nvPr>
        </p:nvSpPr>
        <p:spPr>
          <a:xfrm>
            <a:off x="2317531" y="454508"/>
            <a:ext cx="5153354" cy="2603076"/>
          </a:xfrm>
          <a:prstGeom prst="ellipse">
            <a:avLst/>
          </a:prstGeom>
          <a:solidFill>
            <a:srgbClr val="6A4C62">
              <a:alpha val="83474"/>
            </a:srgbClr>
          </a:solidFill>
          <a:ln>
            <a:solidFill>
              <a:srgbClr val="6A4C62"/>
            </a:solidFill>
          </a:ln>
        </p:spPr>
        <p:txBody>
          <a:bodyPr anchor="ctr">
            <a:normAutofit/>
          </a:bodyPr>
          <a:lstStyle/>
          <a:p>
            <a:pPr algn="ctr"/>
            <a:endParaRPr lang="en-US" sz="3600" b="1" dirty="0">
              <a:no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BFDDB14-575B-5520-3B74-F2225E5F23DE}"/>
              </a:ext>
            </a:extLst>
          </p:cNvPr>
          <p:cNvSpPr>
            <a:spLocks noGrp="1"/>
          </p:cNvSpPr>
          <p:nvPr>
            <p:ph type="sldNum" sz="quarter" idx="12"/>
          </p:nvPr>
        </p:nvSpPr>
        <p:spPr>
          <a:prstGeom prst="rect">
            <a:avLst/>
          </a:prstGeom>
        </p:spPr>
        <p:txBody>
          <a:bodyPr/>
          <a:lstStyle>
            <a:defPPr>
              <a:defRPr lang="en-US"/>
            </a:defPPr>
            <a:lvl1pPr marL="0" algn="l" defTabSz="685800" rtl="0" eaLnBrk="1" latinLnBrk="0" hangingPunct="1">
              <a:defRPr sz="900" kern="1200">
                <a:solidFill>
                  <a:srgbClr val="006633"/>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9B59301F-F790-CE40-BB3E-97C23C1DA339}" type="slidenum">
              <a:rPr lang="en-US" smtClean="0"/>
              <a:pPr algn="r"/>
              <a:t>20</a:t>
            </a:fld>
            <a:endParaRPr lang="en-US" dirty="0"/>
          </a:p>
        </p:txBody>
      </p:sp>
      <p:sp>
        <p:nvSpPr>
          <p:cNvPr id="7" name="TextBox 6">
            <a:extLst>
              <a:ext uri="{FF2B5EF4-FFF2-40B4-BE49-F238E27FC236}">
                <a16:creationId xmlns:a16="http://schemas.microsoft.com/office/drawing/2014/main" id="{45496E23-29D6-D9C5-9643-9FA86845D89C}"/>
              </a:ext>
            </a:extLst>
          </p:cNvPr>
          <p:cNvSpPr txBox="1"/>
          <p:nvPr/>
        </p:nvSpPr>
        <p:spPr>
          <a:xfrm>
            <a:off x="2622988" y="1043756"/>
            <a:ext cx="4542440" cy="1615827"/>
          </a:xfrm>
          <a:prstGeom prst="rect">
            <a:avLst/>
          </a:prstGeom>
          <a:noFill/>
        </p:spPr>
        <p:txBody>
          <a:bodyPr wrap="square" rtlCol="0">
            <a:spAutoFit/>
          </a:bodyPr>
          <a:lstStyle/>
          <a:p>
            <a:pPr algn="ctr"/>
            <a:r>
              <a:rPr lang="en-US" sz="3300" b="1" dirty="0">
                <a:solidFill>
                  <a:srgbClr val="FFFFFF"/>
                </a:solidFill>
                <a:latin typeface="Arial" panose="020B0604020202020204" pitchFamily="34" charset="0"/>
                <a:cs typeface="Arial" panose="020B0604020202020204" pitchFamily="34" charset="0"/>
              </a:rPr>
              <a:t>What qualities do you think peers bring to crisis work?</a:t>
            </a:r>
            <a:endParaRPr lang="en-US" sz="3300" dirty="0"/>
          </a:p>
        </p:txBody>
      </p:sp>
    </p:spTree>
    <p:extLst>
      <p:ext uri="{BB962C8B-B14F-4D97-AF65-F5344CB8AC3E}">
        <p14:creationId xmlns:p14="http://schemas.microsoft.com/office/powerpoint/2010/main" val="120024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9000">
              <a:srgbClr val="6A4C62"/>
            </a:gs>
          </a:gsLst>
          <a:lin ang="5400000" scaled="1"/>
        </a:gradFill>
        <a:effectLst/>
      </p:bgPr>
    </p:bg>
    <p:spTree>
      <p:nvGrpSpPr>
        <p:cNvPr id="1" name=""/>
        <p:cNvGrpSpPr/>
        <p:nvPr/>
      </p:nvGrpSpPr>
      <p:grpSpPr>
        <a:xfrm>
          <a:off x="0" y="0"/>
          <a:ext cx="0" cy="0"/>
          <a:chOff x="0" y="0"/>
          <a:chExt cx="0" cy="0"/>
        </a:xfrm>
      </p:grpSpPr>
      <p:sp>
        <p:nvSpPr>
          <p:cNvPr id="8" name="Slide Number Placeholder 7" hidden="1">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pPr>
              <a:spcAft>
                <a:spcPts val="600"/>
              </a:spcAft>
            </a:pPr>
            <a:fld id="{294A09A9-5501-47C1-A89A-A340965A2BE2}" type="slidenum">
              <a:rPr lang="en-US" smtClean="0"/>
              <a:pPr>
                <a:spcAft>
                  <a:spcPts val="600"/>
                </a:spcAft>
              </a:pPr>
              <a:t>21</a:t>
            </a:fld>
            <a:endParaRPr lang="en-US"/>
          </a:p>
        </p:txBody>
      </p:sp>
      <p:cxnSp>
        <p:nvCxnSpPr>
          <p:cNvPr id="24" name="Straight Connector 23">
            <a:extLst>
              <a:ext uri="{FF2B5EF4-FFF2-40B4-BE49-F238E27FC236}">
                <a16:creationId xmlns:a16="http://schemas.microsoft.com/office/drawing/2014/main" id="{537DF1CB-88D3-5E7D-D36A-7852339D2F46}"/>
              </a:ext>
            </a:extLst>
          </p:cNvPr>
          <p:cNvCxnSpPr>
            <a:cxnSpLocks/>
          </p:cNvCxnSpPr>
          <p:nvPr/>
        </p:nvCxnSpPr>
        <p:spPr>
          <a:xfrm flipH="1">
            <a:off x="3338692" y="4670624"/>
            <a:ext cx="547769" cy="464515"/>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C2CDD181-3502-FF33-296A-9DF4ABE2D2F2}"/>
              </a:ext>
            </a:extLst>
          </p:cNvPr>
          <p:cNvCxnSpPr>
            <a:cxnSpLocks/>
          </p:cNvCxnSpPr>
          <p:nvPr/>
        </p:nvCxnSpPr>
        <p:spPr>
          <a:xfrm flipH="1" flipV="1">
            <a:off x="3214995" y="1602394"/>
            <a:ext cx="428833" cy="617921"/>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4FB592D9-A3D6-326E-245C-B4EAA1B373A3}"/>
              </a:ext>
            </a:extLst>
          </p:cNvPr>
          <p:cNvCxnSpPr>
            <a:cxnSpLocks/>
          </p:cNvCxnSpPr>
          <p:nvPr/>
        </p:nvCxnSpPr>
        <p:spPr>
          <a:xfrm flipH="1">
            <a:off x="2037954" y="3328685"/>
            <a:ext cx="1037352" cy="0"/>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sp>
        <p:nvSpPr>
          <p:cNvPr id="28" name="Rounded Rectangle 27">
            <a:extLst>
              <a:ext uri="{FF2B5EF4-FFF2-40B4-BE49-F238E27FC236}">
                <a16:creationId xmlns:a16="http://schemas.microsoft.com/office/drawing/2014/main" id="{A084617A-D365-D247-6013-F544D8328172}"/>
              </a:ext>
            </a:extLst>
          </p:cNvPr>
          <p:cNvSpPr/>
          <p:nvPr/>
        </p:nvSpPr>
        <p:spPr>
          <a:xfrm>
            <a:off x="1029758" y="500738"/>
            <a:ext cx="2614070" cy="1092832"/>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67C15CA8-F1A2-29CF-16E0-0ADFB8AA06E9}"/>
              </a:ext>
            </a:extLst>
          </p:cNvPr>
          <p:cNvSpPr/>
          <p:nvPr/>
        </p:nvSpPr>
        <p:spPr>
          <a:xfrm>
            <a:off x="5729296" y="506961"/>
            <a:ext cx="2614068" cy="1086610"/>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D41C1E47-14AB-DEF7-3B2C-704A6F64A352}"/>
              </a:ext>
            </a:extLst>
          </p:cNvPr>
          <p:cNvSpPr/>
          <p:nvPr/>
        </p:nvSpPr>
        <p:spPr>
          <a:xfrm>
            <a:off x="617275" y="5077782"/>
            <a:ext cx="2922335" cy="1318915"/>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8696AAF2-C90F-E11F-52EA-685054F3C3A5}"/>
              </a:ext>
            </a:extLst>
          </p:cNvPr>
          <p:cNvSpPr/>
          <p:nvPr/>
        </p:nvSpPr>
        <p:spPr>
          <a:xfrm>
            <a:off x="5552146" y="5109292"/>
            <a:ext cx="3139828" cy="1318915"/>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E086168-FA7C-7B93-78AA-A3EAD0DF0F9D}"/>
              </a:ext>
            </a:extLst>
          </p:cNvPr>
          <p:cNvSpPr txBox="1"/>
          <p:nvPr/>
        </p:nvSpPr>
        <p:spPr>
          <a:xfrm>
            <a:off x="1723333" y="851511"/>
            <a:ext cx="2017986" cy="400110"/>
          </a:xfrm>
          <a:prstGeom prst="rect">
            <a:avLst/>
          </a:prstGeom>
          <a:noFill/>
        </p:spPr>
        <p:txBody>
          <a:bodyPr wrap="square" rtlCol="0">
            <a:spAutoFit/>
          </a:bodyPr>
          <a:lstStyle/>
          <a:p>
            <a:pPr algn="ctr"/>
            <a:r>
              <a:rPr lang="en-US" sz="2000" b="1" dirty="0">
                <a:solidFill>
                  <a:srgbClr val="6A4C62"/>
                </a:solidFill>
                <a:latin typeface="Arial" panose="020B0604020202020204" pitchFamily="34" charset="0"/>
                <a:cs typeface="Arial" panose="020B0604020202020204" pitchFamily="34" charset="0"/>
              </a:rPr>
              <a:t>Empathy</a:t>
            </a:r>
            <a:endParaRPr lang="en-US" b="1" dirty="0">
              <a:solidFill>
                <a:srgbClr val="6A4C62"/>
              </a:solidFill>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EA68685D-5179-149C-84F7-3791942AE4AA}"/>
              </a:ext>
            </a:extLst>
          </p:cNvPr>
          <p:cNvCxnSpPr>
            <a:cxnSpLocks/>
          </p:cNvCxnSpPr>
          <p:nvPr/>
        </p:nvCxnSpPr>
        <p:spPr>
          <a:xfrm flipV="1">
            <a:off x="5476938" y="1593100"/>
            <a:ext cx="546430" cy="583392"/>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8FA3B286-C179-1F6A-6AA3-1C12C9A626DE}"/>
              </a:ext>
            </a:extLst>
          </p:cNvPr>
          <p:cNvSpPr txBox="1"/>
          <p:nvPr/>
        </p:nvSpPr>
        <p:spPr>
          <a:xfrm>
            <a:off x="1547637" y="5304253"/>
            <a:ext cx="2017986" cy="923330"/>
          </a:xfrm>
          <a:prstGeom prst="rect">
            <a:avLst/>
          </a:prstGeom>
          <a:noFill/>
        </p:spPr>
        <p:txBody>
          <a:bodyPr wrap="square" rtlCol="0">
            <a:spAutoFit/>
          </a:bodyPr>
          <a:lstStyle>
            <a:defPPr>
              <a:defRPr lang="en-US"/>
            </a:defPPr>
            <a:lvl1pPr algn="ctr">
              <a:defRPr b="1">
                <a:solidFill>
                  <a:srgbClr val="6A4C62"/>
                </a:solidFill>
                <a:latin typeface="Arial" panose="020B0604020202020204" pitchFamily="34" charset="0"/>
                <a:cs typeface="Arial" panose="020B0604020202020204" pitchFamily="34" charset="0"/>
              </a:defRPr>
            </a:lvl1pPr>
          </a:lstStyle>
          <a:p>
            <a:r>
              <a:rPr lang="en-US" dirty="0"/>
              <a:t>Knowledge of Behavioral Health Systems</a:t>
            </a:r>
          </a:p>
        </p:txBody>
      </p:sp>
      <p:sp>
        <p:nvSpPr>
          <p:cNvPr id="14" name="TextBox 13">
            <a:extLst>
              <a:ext uri="{FF2B5EF4-FFF2-40B4-BE49-F238E27FC236}">
                <a16:creationId xmlns:a16="http://schemas.microsoft.com/office/drawing/2014/main" id="{BBCB9346-920F-2094-F85F-1535E6BB9ABC}"/>
              </a:ext>
            </a:extLst>
          </p:cNvPr>
          <p:cNvSpPr txBox="1"/>
          <p:nvPr/>
        </p:nvSpPr>
        <p:spPr>
          <a:xfrm>
            <a:off x="5476938" y="5304253"/>
            <a:ext cx="2017986" cy="923330"/>
          </a:xfrm>
          <a:prstGeom prst="rect">
            <a:avLst/>
          </a:prstGeom>
          <a:noFill/>
        </p:spPr>
        <p:txBody>
          <a:bodyPr wrap="square" rtlCol="0">
            <a:spAutoFit/>
          </a:bodyPr>
          <a:lstStyle/>
          <a:p>
            <a:pPr algn="ctr"/>
            <a:r>
              <a:rPr lang="en-US" b="1" dirty="0">
                <a:solidFill>
                  <a:srgbClr val="6A4C62"/>
                </a:solidFill>
                <a:latin typeface="Arial" panose="020B0604020202020204" pitchFamily="34" charset="0"/>
                <a:cs typeface="Arial" panose="020B0604020202020204" pitchFamily="34" charset="0"/>
              </a:rPr>
              <a:t>Knowledge of Recovery Pathways</a:t>
            </a:r>
          </a:p>
        </p:txBody>
      </p:sp>
      <p:sp>
        <p:nvSpPr>
          <p:cNvPr id="15" name="TextBox 14">
            <a:extLst>
              <a:ext uri="{FF2B5EF4-FFF2-40B4-BE49-F238E27FC236}">
                <a16:creationId xmlns:a16="http://schemas.microsoft.com/office/drawing/2014/main" id="{D6110BE7-2AEF-1DE6-A22F-D12B96F0F497}"/>
              </a:ext>
            </a:extLst>
          </p:cNvPr>
          <p:cNvSpPr txBox="1"/>
          <p:nvPr/>
        </p:nvSpPr>
        <p:spPr>
          <a:xfrm>
            <a:off x="6052310" y="851511"/>
            <a:ext cx="867242" cy="400110"/>
          </a:xfrm>
          <a:prstGeom prst="rect">
            <a:avLst/>
          </a:prstGeom>
          <a:noFill/>
        </p:spPr>
        <p:txBody>
          <a:bodyPr wrap="square" rtlCol="0">
            <a:spAutoFit/>
          </a:bodyPr>
          <a:lstStyle>
            <a:defPPr>
              <a:defRPr lang="en-US"/>
            </a:defPPr>
            <a:lvl1pPr algn="ctr">
              <a:defRPr b="1">
                <a:solidFill>
                  <a:srgbClr val="6A4C62"/>
                </a:solidFill>
                <a:latin typeface="Arial" panose="020B0604020202020204" pitchFamily="34" charset="0"/>
                <a:cs typeface="Arial" panose="020B0604020202020204" pitchFamily="34" charset="0"/>
              </a:defRPr>
            </a:lvl1pPr>
          </a:lstStyle>
          <a:p>
            <a:r>
              <a:rPr lang="en-US" sz="2000" dirty="0"/>
              <a:t>Hope</a:t>
            </a:r>
          </a:p>
        </p:txBody>
      </p:sp>
      <p:grpSp>
        <p:nvGrpSpPr>
          <p:cNvPr id="48" name="Group 47">
            <a:extLst>
              <a:ext uri="{FF2B5EF4-FFF2-40B4-BE49-F238E27FC236}">
                <a16:creationId xmlns:a16="http://schemas.microsoft.com/office/drawing/2014/main" id="{ED054AB6-6499-EE69-448A-6F15346E88DB}"/>
              </a:ext>
            </a:extLst>
          </p:cNvPr>
          <p:cNvGrpSpPr/>
          <p:nvPr/>
        </p:nvGrpSpPr>
        <p:grpSpPr>
          <a:xfrm>
            <a:off x="452026" y="2487217"/>
            <a:ext cx="8175691" cy="1789901"/>
            <a:chOff x="337465" y="2593524"/>
            <a:chExt cx="8175691" cy="1789901"/>
          </a:xfrm>
        </p:grpSpPr>
        <p:sp>
          <p:nvSpPr>
            <p:cNvPr id="27" name="Rounded Rectangle 26">
              <a:extLst>
                <a:ext uri="{FF2B5EF4-FFF2-40B4-BE49-F238E27FC236}">
                  <a16:creationId xmlns:a16="http://schemas.microsoft.com/office/drawing/2014/main" id="{0BAE8EA1-B9A8-B330-9FA8-51215EC21BC5}"/>
                </a:ext>
              </a:extLst>
            </p:cNvPr>
            <p:cNvSpPr/>
            <p:nvPr/>
          </p:nvSpPr>
          <p:spPr>
            <a:xfrm>
              <a:off x="372596" y="2593524"/>
              <a:ext cx="2017986" cy="1789901"/>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1DAE482-88B3-F055-E22A-AAE66822BE1A}"/>
                </a:ext>
              </a:extLst>
            </p:cNvPr>
            <p:cNvSpPr txBox="1"/>
            <p:nvPr/>
          </p:nvSpPr>
          <p:spPr>
            <a:xfrm>
              <a:off x="337465" y="3620659"/>
              <a:ext cx="2017986" cy="646331"/>
            </a:xfrm>
            <a:prstGeom prst="rect">
              <a:avLst/>
            </a:prstGeom>
            <a:noFill/>
          </p:spPr>
          <p:txBody>
            <a:bodyPr wrap="square" rtlCol="0">
              <a:spAutoFit/>
            </a:bodyPr>
            <a:lstStyle>
              <a:defPPr>
                <a:defRPr lang="en-US"/>
              </a:defPPr>
              <a:lvl1pPr algn="ctr">
                <a:defRPr b="1">
                  <a:solidFill>
                    <a:srgbClr val="6A4C62"/>
                  </a:solidFill>
                  <a:latin typeface="Arial" panose="020B0604020202020204" pitchFamily="34" charset="0"/>
                  <a:cs typeface="Arial" panose="020B0604020202020204" pitchFamily="34" charset="0"/>
                </a:defRPr>
              </a:lvl1pPr>
            </a:lstStyle>
            <a:p>
              <a:r>
                <a:rPr lang="en-US" dirty="0"/>
                <a:t>Shared Experiences</a:t>
              </a:r>
            </a:p>
          </p:txBody>
        </p:sp>
        <p:sp>
          <p:nvSpPr>
            <p:cNvPr id="38" name="Rounded Rectangle 37">
              <a:extLst>
                <a:ext uri="{FF2B5EF4-FFF2-40B4-BE49-F238E27FC236}">
                  <a16:creationId xmlns:a16="http://schemas.microsoft.com/office/drawing/2014/main" id="{66871732-0A18-9578-5D77-B37D2E75357B}"/>
                </a:ext>
              </a:extLst>
            </p:cNvPr>
            <p:cNvSpPr/>
            <p:nvPr/>
          </p:nvSpPr>
          <p:spPr>
            <a:xfrm>
              <a:off x="6444640" y="2593524"/>
              <a:ext cx="2017986" cy="1789901"/>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668B6EF-F60E-5B3B-9913-62AE215DF1D7}"/>
                </a:ext>
              </a:extLst>
            </p:cNvPr>
            <p:cNvSpPr txBox="1"/>
            <p:nvPr/>
          </p:nvSpPr>
          <p:spPr>
            <a:xfrm>
              <a:off x="6495170" y="3620660"/>
              <a:ext cx="2017986" cy="646331"/>
            </a:xfrm>
            <a:prstGeom prst="rect">
              <a:avLst/>
            </a:prstGeom>
            <a:noFill/>
          </p:spPr>
          <p:txBody>
            <a:bodyPr wrap="square" rtlCol="0">
              <a:spAutoFit/>
            </a:bodyPr>
            <a:lstStyle/>
            <a:p>
              <a:pPr algn="ctr"/>
              <a:r>
                <a:rPr lang="en-US" b="1" dirty="0">
                  <a:solidFill>
                    <a:srgbClr val="6A4C62"/>
                  </a:solidFill>
                  <a:latin typeface="Arial" panose="020B0604020202020204" pitchFamily="34" charset="0"/>
                  <a:cs typeface="Arial" panose="020B0604020202020204" pitchFamily="34" charset="0"/>
                </a:rPr>
                <a:t>Example of Recovery</a:t>
              </a:r>
            </a:p>
          </p:txBody>
        </p:sp>
      </p:grpSp>
      <p:cxnSp>
        <p:nvCxnSpPr>
          <p:cNvPr id="46" name="Straight Connector 45">
            <a:extLst>
              <a:ext uri="{FF2B5EF4-FFF2-40B4-BE49-F238E27FC236}">
                <a16:creationId xmlns:a16="http://schemas.microsoft.com/office/drawing/2014/main" id="{F27926A8-CE6F-5861-66E0-31B4B219C88D}"/>
              </a:ext>
            </a:extLst>
          </p:cNvPr>
          <p:cNvCxnSpPr>
            <a:cxnSpLocks/>
          </p:cNvCxnSpPr>
          <p:nvPr/>
        </p:nvCxnSpPr>
        <p:spPr>
          <a:xfrm>
            <a:off x="6001629" y="3332111"/>
            <a:ext cx="557572" cy="0"/>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id="{E17C9E02-296C-A594-780F-E998D8C8A1BA}"/>
              </a:ext>
            </a:extLst>
          </p:cNvPr>
          <p:cNvCxnSpPr>
            <a:cxnSpLocks/>
          </p:cNvCxnSpPr>
          <p:nvPr/>
        </p:nvCxnSpPr>
        <p:spPr>
          <a:xfrm>
            <a:off x="5077729" y="4714830"/>
            <a:ext cx="547769" cy="464515"/>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sp>
        <p:nvSpPr>
          <p:cNvPr id="2" name="Title 1">
            <a:extLst>
              <a:ext uri="{FF2B5EF4-FFF2-40B4-BE49-F238E27FC236}">
                <a16:creationId xmlns:a16="http://schemas.microsoft.com/office/drawing/2014/main" id="{D249E45E-D6A7-9780-F652-BAF86DFBCC00}"/>
              </a:ext>
            </a:extLst>
          </p:cNvPr>
          <p:cNvSpPr>
            <a:spLocks noGrp="1"/>
          </p:cNvSpPr>
          <p:nvPr>
            <p:ph type="title"/>
          </p:nvPr>
        </p:nvSpPr>
        <p:spPr>
          <a:xfrm>
            <a:off x="2797851" y="1716076"/>
            <a:ext cx="3544613" cy="3304409"/>
          </a:xfrm>
          <a:prstGeom prst="ellipse">
            <a:avLst/>
          </a:prstGeom>
          <a:solidFill>
            <a:srgbClr val="FFFFFF"/>
          </a:solidFill>
          <a:ln w="38100">
            <a:solidFill>
              <a:srgbClr val="6A4C62"/>
            </a:solidFill>
          </a:ln>
        </p:spPr>
        <p:txBody>
          <a:bodyPr anchor="ctr">
            <a:normAutofit fontScale="90000"/>
          </a:bodyPr>
          <a:lstStyle/>
          <a:p>
            <a:pPr algn="ctr"/>
            <a:r>
              <a:rPr lang="en-US" sz="3300" b="1" dirty="0">
                <a:solidFill>
                  <a:srgbClr val="6A4C62"/>
                </a:solidFill>
                <a:latin typeface="Arial" panose="020B0604020202020204" pitchFamily="34" charset="0"/>
                <a:cs typeface="Arial" panose="020B0604020202020204" pitchFamily="34" charset="0"/>
              </a:rPr>
              <a:t>What qualities do Peers </a:t>
            </a:r>
            <a:br>
              <a:rPr lang="en-US" sz="3300" b="1" dirty="0">
                <a:solidFill>
                  <a:srgbClr val="6A4C62"/>
                </a:solidFill>
                <a:latin typeface="Arial" panose="020B0604020202020204" pitchFamily="34" charset="0"/>
                <a:cs typeface="Arial" panose="020B0604020202020204" pitchFamily="34" charset="0"/>
              </a:rPr>
            </a:br>
            <a:r>
              <a:rPr lang="en-US" sz="3300" b="1" dirty="0">
                <a:solidFill>
                  <a:srgbClr val="6A4C62"/>
                </a:solidFill>
                <a:latin typeface="Arial" panose="020B0604020202020204" pitchFamily="34" charset="0"/>
                <a:cs typeface="Arial" panose="020B0604020202020204" pitchFamily="34" charset="0"/>
              </a:rPr>
              <a:t>bring to crisis work?</a:t>
            </a:r>
          </a:p>
        </p:txBody>
      </p:sp>
      <p:pic>
        <p:nvPicPr>
          <p:cNvPr id="55" name="Picture 54" descr="A close-up of icons&#10;&#10;Description automatically generated">
            <a:extLst>
              <a:ext uri="{FF2B5EF4-FFF2-40B4-BE49-F238E27FC236}">
                <a16:creationId xmlns:a16="http://schemas.microsoft.com/office/drawing/2014/main" id="{F4A3BA02-9E40-25C4-AC8B-B6C82D2E0F90}"/>
              </a:ext>
            </a:extLst>
          </p:cNvPr>
          <p:cNvPicPr>
            <a:picLocks noChangeAspect="1"/>
          </p:cNvPicPr>
          <p:nvPr/>
        </p:nvPicPr>
        <p:blipFill rotWithShape="1">
          <a:blip r:embed="rId3">
            <a:extLst>
              <a:ext uri="{28A0092B-C50C-407E-A947-70E740481C1C}">
                <a14:useLocalDpi xmlns:a14="http://schemas.microsoft.com/office/drawing/2010/main" val="0"/>
              </a:ext>
            </a:extLst>
          </a:blip>
          <a:srcRect l="30597" r="34200" b="44690"/>
          <a:stretch/>
        </p:blipFill>
        <p:spPr>
          <a:xfrm>
            <a:off x="1029758" y="509561"/>
            <a:ext cx="1236536" cy="1092833"/>
          </a:xfrm>
          <a:prstGeom prst="rect">
            <a:avLst/>
          </a:prstGeom>
        </p:spPr>
      </p:pic>
      <p:pic>
        <p:nvPicPr>
          <p:cNvPr id="56" name="Picture 55" descr="A close-up of icons&#10;&#10;Description automatically generated">
            <a:extLst>
              <a:ext uri="{FF2B5EF4-FFF2-40B4-BE49-F238E27FC236}">
                <a16:creationId xmlns:a16="http://schemas.microsoft.com/office/drawing/2014/main" id="{6B0B25A2-A5D9-D0AC-4ACE-8A81E18E81CC}"/>
              </a:ext>
            </a:extLst>
          </p:cNvPr>
          <p:cNvPicPr>
            <a:picLocks noChangeAspect="1"/>
          </p:cNvPicPr>
          <p:nvPr/>
        </p:nvPicPr>
        <p:blipFill rotWithShape="1">
          <a:blip r:embed="rId3">
            <a:extLst>
              <a:ext uri="{28A0092B-C50C-407E-A947-70E740481C1C}">
                <a14:useLocalDpi xmlns:a14="http://schemas.microsoft.com/office/drawing/2010/main" val="0"/>
              </a:ext>
            </a:extLst>
          </a:blip>
          <a:srcRect l="31865" t="54472" r="32932" b="-1657"/>
          <a:stretch/>
        </p:blipFill>
        <p:spPr>
          <a:xfrm>
            <a:off x="6814749" y="437442"/>
            <a:ext cx="1794324" cy="1352859"/>
          </a:xfrm>
          <a:prstGeom prst="rect">
            <a:avLst/>
          </a:prstGeom>
        </p:spPr>
      </p:pic>
      <p:pic>
        <p:nvPicPr>
          <p:cNvPr id="57" name="Picture 56" descr="A close-up of icons&#10;&#10;Description automatically generated">
            <a:extLst>
              <a:ext uri="{FF2B5EF4-FFF2-40B4-BE49-F238E27FC236}">
                <a16:creationId xmlns:a16="http://schemas.microsoft.com/office/drawing/2014/main" id="{E4094432-B8EF-457F-A241-60865054D97C}"/>
              </a:ext>
            </a:extLst>
          </p:cNvPr>
          <p:cNvPicPr>
            <a:picLocks noChangeAspect="1"/>
          </p:cNvPicPr>
          <p:nvPr/>
        </p:nvPicPr>
        <p:blipFill rotWithShape="1">
          <a:blip r:embed="rId3">
            <a:extLst>
              <a:ext uri="{28A0092B-C50C-407E-A947-70E740481C1C}">
                <a14:useLocalDpi xmlns:a14="http://schemas.microsoft.com/office/drawing/2010/main" val="0"/>
              </a:ext>
            </a:extLst>
          </a:blip>
          <a:srcRect l="64679" t="18207" r="118" b="41017"/>
          <a:stretch/>
        </p:blipFill>
        <p:spPr>
          <a:xfrm>
            <a:off x="605776" y="2586805"/>
            <a:ext cx="1794324" cy="1169112"/>
          </a:xfrm>
          <a:prstGeom prst="rect">
            <a:avLst/>
          </a:prstGeom>
        </p:spPr>
      </p:pic>
      <p:pic>
        <p:nvPicPr>
          <p:cNvPr id="58" name="Picture 57" descr="A close-up of icons&#10;&#10;Description automatically generated">
            <a:extLst>
              <a:ext uri="{FF2B5EF4-FFF2-40B4-BE49-F238E27FC236}">
                <a16:creationId xmlns:a16="http://schemas.microsoft.com/office/drawing/2014/main" id="{74218125-55CF-706D-8E2D-D2ACDFCCE2B6}"/>
              </a:ext>
            </a:extLst>
          </p:cNvPr>
          <p:cNvPicPr>
            <a:picLocks noChangeAspect="1"/>
          </p:cNvPicPr>
          <p:nvPr/>
        </p:nvPicPr>
        <p:blipFill rotWithShape="1">
          <a:blip r:embed="rId3">
            <a:extLst>
              <a:ext uri="{28A0092B-C50C-407E-A947-70E740481C1C}">
                <a14:useLocalDpi xmlns:a14="http://schemas.microsoft.com/office/drawing/2010/main" val="0"/>
              </a:ext>
            </a:extLst>
          </a:blip>
          <a:srcRect l="64042" t="56127" r="755" b="3097"/>
          <a:stretch/>
        </p:blipFill>
        <p:spPr>
          <a:xfrm>
            <a:off x="6671032" y="2504092"/>
            <a:ext cx="1794324" cy="1169112"/>
          </a:xfrm>
          <a:prstGeom prst="rect">
            <a:avLst/>
          </a:prstGeom>
        </p:spPr>
      </p:pic>
      <p:pic>
        <p:nvPicPr>
          <p:cNvPr id="59" name="Picture 58" descr="A close-up of icons&#10;&#10;Description automatically generated">
            <a:extLst>
              <a:ext uri="{FF2B5EF4-FFF2-40B4-BE49-F238E27FC236}">
                <a16:creationId xmlns:a16="http://schemas.microsoft.com/office/drawing/2014/main" id="{3A506F54-B751-DE58-033A-162E883D5B8F}"/>
              </a:ext>
            </a:extLst>
          </p:cNvPr>
          <p:cNvPicPr>
            <a:picLocks noChangeAspect="1"/>
          </p:cNvPicPr>
          <p:nvPr/>
        </p:nvPicPr>
        <p:blipFill rotWithShape="1">
          <a:blip r:embed="rId3">
            <a:extLst>
              <a:ext uri="{28A0092B-C50C-407E-A947-70E740481C1C}">
                <a14:useLocalDpi xmlns:a14="http://schemas.microsoft.com/office/drawing/2010/main" val="0"/>
              </a:ext>
            </a:extLst>
          </a:blip>
          <a:srcRect l="-1630" t="50697" r="66427" b="3302"/>
          <a:stretch/>
        </p:blipFill>
        <p:spPr>
          <a:xfrm>
            <a:off x="364794" y="5150991"/>
            <a:ext cx="1673160" cy="1229853"/>
          </a:xfrm>
          <a:prstGeom prst="rect">
            <a:avLst/>
          </a:prstGeom>
        </p:spPr>
      </p:pic>
      <p:pic>
        <p:nvPicPr>
          <p:cNvPr id="60" name="Picture 59" descr="A close-up of icons&#10;&#10;Description automatically generated">
            <a:extLst>
              <a:ext uri="{FF2B5EF4-FFF2-40B4-BE49-F238E27FC236}">
                <a16:creationId xmlns:a16="http://schemas.microsoft.com/office/drawing/2014/main" id="{A7DF24B3-0CB3-A623-C2E6-B49BD47C5FBF}"/>
              </a:ext>
            </a:extLst>
          </p:cNvPr>
          <p:cNvPicPr>
            <a:picLocks noChangeAspect="1"/>
          </p:cNvPicPr>
          <p:nvPr/>
        </p:nvPicPr>
        <p:blipFill rotWithShape="1">
          <a:blip r:embed="rId3">
            <a:extLst>
              <a:ext uri="{28A0092B-C50C-407E-A947-70E740481C1C}">
                <a14:useLocalDpi xmlns:a14="http://schemas.microsoft.com/office/drawing/2010/main" val="0"/>
              </a:ext>
            </a:extLst>
          </a:blip>
          <a:srcRect l="-1247" t="7591" r="66044" b="50193"/>
          <a:stretch/>
        </p:blipFill>
        <p:spPr>
          <a:xfrm>
            <a:off x="7072179" y="5150991"/>
            <a:ext cx="1794324" cy="1210403"/>
          </a:xfrm>
          <a:prstGeom prst="rect">
            <a:avLst/>
          </a:prstGeom>
        </p:spPr>
      </p:pic>
    </p:spTree>
    <p:extLst>
      <p:ext uri="{BB962C8B-B14F-4D97-AF65-F5344CB8AC3E}">
        <p14:creationId xmlns:p14="http://schemas.microsoft.com/office/powerpoint/2010/main" val="1864481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ead with flowers coming out of it&#10;&#10;Description automatically generated">
            <a:extLst>
              <a:ext uri="{FF2B5EF4-FFF2-40B4-BE49-F238E27FC236}">
                <a16:creationId xmlns:a16="http://schemas.microsoft.com/office/drawing/2014/main" id="{870573AA-FBEB-AABC-1CB2-488E2047BABC}"/>
              </a:ext>
            </a:extLst>
          </p:cNvPr>
          <p:cNvPicPr>
            <a:picLocks noChangeAspect="1"/>
          </p:cNvPicPr>
          <p:nvPr/>
        </p:nvPicPr>
        <p:blipFill rotWithShape="1">
          <a:blip r:embed="rId3">
            <a:extLst>
              <a:ext uri="{28A0092B-C50C-407E-A947-70E740481C1C}">
                <a14:useLocalDpi xmlns:a14="http://schemas.microsoft.com/office/drawing/2010/main" val="0"/>
              </a:ext>
            </a:extLst>
          </a:blip>
          <a:srcRect l="7290" r="19224"/>
          <a:stretch/>
        </p:blipFill>
        <p:spPr>
          <a:xfrm flipH="1">
            <a:off x="223024" y="0"/>
            <a:ext cx="9146004" cy="7201597"/>
          </a:xfrm>
          <a:prstGeom prst="rect">
            <a:avLst/>
          </a:prstGeom>
        </p:spPr>
      </p:pic>
      <p:sp>
        <p:nvSpPr>
          <p:cNvPr id="6" name="Title 1">
            <a:extLst>
              <a:ext uri="{FF2B5EF4-FFF2-40B4-BE49-F238E27FC236}">
                <a16:creationId xmlns:a16="http://schemas.microsoft.com/office/drawing/2014/main" id="{6929D48D-94D7-F0F1-4B29-A6D220D7037B}"/>
              </a:ext>
            </a:extLst>
          </p:cNvPr>
          <p:cNvSpPr txBox="1">
            <a:spLocks/>
          </p:cNvSpPr>
          <p:nvPr/>
        </p:nvSpPr>
        <p:spPr>
          <a:xfrm>
            <a:off x="1679072" y="533031"/>
            <a:ext cx="5776332" cy="2603076"/>
          </a:xfrm>
          <a:prstGeom prst="ellipse">
            <a:avLst/>
          </a:prstGeom>
          <a:solidFill>
            <a:srgbClr val="CD4928">
              <a:alpha val="83474"/>
            </a:srgbClr>
          </a:solidFill>
          <a:ln>
            <a:solidFill>
              <a:srgbClr val="CD4928"/>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ctr"/>
            <a:endParaRPr lang="en-US" sz="3600" b="1" dirty="0">
              <a:no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ADBD6CA-DDC9-B614-4782-193A5EFB7400}"/>
              </a:ext>
            </a:extLst>
          </p:cNvPr>
          <p:cNvSpPr>
            <a:spLocks noGrp="1"/>
          </p:cNvSpPr>
          <p:nvPr>
            <p:ph type="body" idx="1"/>
          </p:nvPr>
        </p:nvSpPr>
        <p:spPr>
          <a:xfrm>
            <a:off x="1990561" y="1237437"/>
            <a:ext cx="5153354" cy="1500187"/>
          </a:xfrm>
        </p:spPr>
        <p:txBody>
          <a:bodyPr anchor="ctr">
            <a:normAutofit fontScale="92500" lnSpcReduction="20000"/>
          </a:bodyPr>
          <a:lstStyle/>
          <a:p>
            <a:pPr algn="ctr"/>
            <a:r>
              <a:rPr lang="en-US" sz="3300" b="1" dirty="0">
                <a:solidFill>
                  <a:srgbClr val="FFFFFF"/>
                </a:solidFill>
                <a:latin typeface="Arial" panose="020B0604020202020204" pitchFamily="34" charset="0"/>
                <a:cs typeface="Arial" panose="020B0604020202020204" pitchFamily="34" charset="0"/>
              </a:rPr>
              <a:t>What ethical guidelines do you think are a priority when working as a Peer in crisis services?</a:t>
            </a:r>
          </a:p>
        </p:txBody>
      </p:sp>
    </p:spTree>
    <p:extLst>
      <p:ext uri="{BB962C8B-B14F-4D97-AF65-F5344CB8AC3E}">
        <p14:creationId xmlns:p14="http://schemas.microsoft.com/office/powerpoint/2010/main" val="3403278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6A4C62"/>
            </a:gs>
          </a:gsLst>
          <a:lin ang="5400000" scaled="1"/>
        </a:gradFill>
        <a:effectLst/>
      </p:bgPr>
    </p:bg>
    <p:spTree>
      <p:nvGrpSpPr>
        <p:cNvPr id="1" name=""/>
        <p:cNvGrpSpPr/>
        <p:nvPr/>
      </p:nvGrpSpPr>
      <p:grpSpPr>
        <a:xfrm>
          <a:off x="0" y="0"/>
          <a:ext cx="0" cy="0"/>
          <a:chOff x="0" y="0"/>
          <a:chExt cx="0" cy="0"/>
        </a:xfrm>
      </p:grpSpPr>
      <p:sp>
        <p:nvSpPr>
          <p:cNvPr id="8" name="Slide Number Placeholder 7" hidden="1">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pPr>
              <a:spcAft>
                <a:spcPts val="600"/>
              </a:spcAft>
            </a:pPr>
            <a:fld id="{294A09A9-5501-47C1-A89A-A340965A2BE2}" type="slidenum">
              <a:rPr lang="en-US" smtClean="0"/>
              <a:pPr>
                <a:spcAft>
                  <a:spcPts val="600"/>
                </a:spcAft>
              </a:pPr>
              <a:t>23</a:t>
            </a:fld>
            <a:endParaRPr lang="en-US"/>
          </a:p>
        </p:txBody>
      </p:sp>
      <p:cxnSp>
        <p:nvCxnSpPr>
          <p:cNvPr id="24" name="Straight Connector 23">
            <a:extLst>
              <a:ext uri="{FF2B5EF4-FFF2-40B4-BE49-F238E27FC236}">
                <a16:creationId xmlns:a16="http://schemas.microsoft.com/office/drawing/2014/main" id="{537DF1CB-88D3-5E7D-D36A-7852339D2F46}"/>
              </a:ext>
            </a:extLst>
          </p:cNvPr>
          <p:cNvCxnSpPr>
            <a:cxnSpLocks/>
          </p:cNvCxnSpPr>
          <p:nvPr/>
        </p:nvCxnSpPr>
        <p:spPr>
          <a:xfrm flipH="1">
            <a:off x="3338692" y="4670624"/>
            <a:ext cx="547769" cy="464515"/>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C2CDD181-3502-FF33-296A-9DF4ABE2D2F2}"/>
              </a:ext>
            </a:extLst>
          </p:cNvPr>
          <p:cNvCxnSpPr>
            <a:cxnSpLocks/>
          </p:cNvCxnSpPr>
          <p:nvPr/>
        </p:nvCxnSpPr>
        <p:spPr>
          <a:xfrm flipH="1" flipV="1">
            <a:off x="3471915" y="1441136"/>
            <a:ext cx="428833" cy="617921"/>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4FB592D9-A3D6-326E-245C-B4EAA1B373A3}"/>
              </a:ext>
            </a:extLst>
          </p:cNvPr>
          <p:cNvCxnSpPr>
            <a:cxnSpLocks/>
          </p:cNvCxnSpPr>
          <p:nvPr/>
        </p:nvCxnSpPr>
        <p:spPr>
          <a:xfrm flipH="1">
            <a:off x="2037954" y="3328685"/>
            <a:ext cx="1037352" cy="0"/>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sp>
        <p:nvSpPr>
          <p:cNvPr id="28" name="Rounded Rectangle 27">
            <a:extLst>
              <a:ext uri="{FF2B5EF4-FFF2-40B4-BE49-F238E27FC236}">
                <a16:creationId xmlns:a16="http://schemas.microsoft.com/office/drawing/2014/main" id="{A084617A-D365-D247-6013-F544D8328172}"/>
              </a:ext>
            </a:extLst>
          </p:cNvPr>
          <p:cNvSpPr/>
          <p:nvPr/>
        </p:nvSpPr>
        <p:spPr>
          <a:xfrm>
            <a:off x="1029758" y="500738"/>
            <a:ext cx="2614070" cy="1092832"/>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6A4C62"/>
                </a:solidFill>
                <a:latin typeface="Calibri" panose="020F0502020204030204"/>
              </a:rPr>
              <a:t>Prioritize the choice and voice of the Peer I am supporting</a:t>
            </a:r>
          </a:p>
        </p:txBody>
      </p:sp>
      <p:sp>
        <p:nvSpPr>
          <p:cNvPr id="30" name="Rounded Rectangle 29">
            <a:extLst>
              <a:ext uri="{FF2B5EF4-FFF2-40B4-BE49-F238E27FC236}">
                <a16:creationId xmlns:a16="http://schemas.microsoft.com/office/drawing/2014/main" id="{67C15CA8-F1A2-29CF-16E0-0ADFB8AA06E9}"/>
              </a:ext>
            </a:extLst>
          </p:cNvPr>
          <p:cNvSpPr/>
          <p:nvPr/>
        </p:nvSpPr>
        <p:spPr>
          <a:xfrm>
            <a:off x="5729296" y="506961"/>
            <a:ext cx="2614068" cy="1086610"/>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6A4C62"/>
                </a:solidFill>
                <a:latin typeface="Calibri" panose="020F0502020204030204"/>
              </a:rPr>
              <a:t>Ensure that my team is providing focusing on autonomy </a:t>
            </a:r>
          </a:p>
        </p:txBody>
      </p:sp>
      <p:sp>
        <p:nvSpPr>
          <p:cNvPr id="39" name="Rounded Rectangle 38">
            <a:extLst>
              <a:ext uri="{FF2B5EF4-FFF2-40B4-BE49-F238E27FC236}">
                <a16:creationId xmlns:a16="http://schemas.microsoft.com/office/drawing/2014/main" id="{D41C1E47-14AB-DEF7-3B2C-704A6F64A352}"/>
              </a:ext>
            </a:extLst>
          </p:cNvPr>
          <p:cNvSpPr/>
          <p:nvPr/>
        </p:nvSpPr>
        <p:spPr>
          <a:xfrm>
            <a:off x="617275" y="5077782"/>
            <a:ext cx="2922335" cy="1318915"/>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6A4C62"/>
                </a:solidFill>
                <a:latin typeface="Calibri" panose="020F0502020204030204"/>
              </a:rPr>
              <a:t>Practice creating healthy boundaries with Peers</a:t>
            </a:r>
          </a:p>
        </p:txBody>
      </p:sp>
      <p:cxnSp>
        <p:nvCxnSpPr>
          <p:cNvPr id="36" name="Straight Connector 35">
            <a:extLst>
              <a:ext uri="{FF2B5EF4-FFF2-40B4-BE49-F238E27FC236}">
                <a16:creationId xmlns:a16="http://schemas.microsoft.com/office/drawing/2014/main" id="{EA68685D-5179-149C-84F7-3791942AE4AA}"/>
              </a:ext>
            </a:extLst>
          </p:cNvPr>
          <p:cNvCxnSpPr>
            <a:cxnSpLocks/>
          </p:cNvCxnSpPr>
          <p:nvPr/>
        </p:nvCxnSpPr>
        <p:spPr>
          <a:xfrm flipV="1">
            <a:off x="5243253" y="1533465"/>
            <a:ext cx="546430" cy="583392"/>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sp>
        <p:nvSpPr>
          <p:cNvPr id="27" name="Rounded Rectangle 26">
            <a:extLst>
              <a:ext uri="{FF2B5EF4-FFF2-40B4-BE49-F238E27FC236}">
                <a16:creationId xmlns:a16="http://schemas.microsoft.com/office/drawing/2014/main" id="{0BAE8EA1-B9A8-B330-9FA8-51215EC21BC5}"/>
              </a:ext>
            </a:extLst>
          </p:cNvPr>
          <p:cNvSpPr/>
          <p:nvPr/>
        </p:nvSpPr>
        <p:spPr>
          <a:xfrm>
            <a:off x="487157" y="2487217"/>
            <a:ext cx="2017986" cy="1789901"/>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6A4C62"/>
                </a:solidFill>
                <a:latin typeface="Calibri" panose="020F0502020204030204"/>
              </a:rPr>
              <a:t>Maintain a self-care practice</a:t>
            </a:r>
          </a:p>
        </p:txBody>
      </p:sp>
      <p:sp>
        <p:nvSpPr>
          <p:cNvPr id="38" name="Rounded Rectangle 37">
            <a:extLst>
              <a:ext uri="{FF2B5EF4-FFF2-40B4-BE49-F238E27FC236}">
                <a16:creationId xmlns:a16="http://schemas.microsoft.com/office/drawing/2014/main" id="{66871732-0A18-9578-5D77-B37D2E75357B}"/>
              </a:ext>
            </a:extLst>
          </p:cNvPr>
          <p:cNvSpPr/>
          <p:nvPr/>
        </p:nvSpPr>
        <p:spPr>
          <a:xfrm>
            <a:off x="6559201" y="2290463"/>
            <a:ext cx="2395228" cy="2183407"/>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6A4C62"/>
                </a:solidFill>
                <a:latin typeface="Calibri" panose="020F0502020204030204"/>
              </a:rPr>
              <a:t>Identify and recognize personal issues and topics that may impact my ability to act as a peer in a crisis setting</a:t>
            </a:r>
          </a:p>
        </p:txBody>
      </p:sp>
      <p:cxnSp>
        <p:nvCxnSpPr>
          <p:cNvPr id="46" name="Straight Connector 45">
            <a:extLst>
              <a:ext uri="{FF2B5EF4-FFF2-40B4-BE49-F238E27FC236}">
                <a16:creationId xmlns:a16="http://schemas.microsoft.com/office/drawing/2014/main" id="{F27926A8-CE6F-5861-66E0-31B4B219C88D}"/>
              </a:ext>
            </a:extLst>
          </p:cNvPr>
          <p:cNvCxnSpPr>
            <a:cxnSpLocks/>
          </p:cNvCxnSpPr>
          <p:nvPr/>
        </p:nvCxnSpPr>
        <p:spPr>
          <a:xfrm>
            <a:off x="6001629" y="3332111"/>
            <a:ext cx="557572" cy="0"/>
          </a:xfrm>
          <a:prstGeom prst="line">
            <a:avLst/>
          </a:prstGeom>
          <a:ln>
            <a:solidFill>
              <a:srgbClr val="CD4928"/>
            </a:solidFill>
          </a:ln>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id="{E17C9E02-296C-A594-780F-E998D8C8A1BA}"/>
              </a:ext>
            </a:extLst>
          </p:cNvPr>
          <p:cNvCxnSpPr>
            <a:cxnSpLocks/>
          </p:cNvCxnSpPr>
          <p:nvPr/>
        </p:nvCxnSpPr>
        <p:spPr>
          <a:xfrm>
            <a:off x="5257541" y="4670623"/>
            <a:ext cx="547769" cy="464515"/>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sp>
        <p:nvSpPr>
          <p:cNvPr id="2" name="Title 1">
            <a:extLst>
              <a:ext uri="{FF2B5EF4-FFF2-40B4-BE49-F238E27FC236}">
                <a16:creationId xmlns:a16="http://schemas.microsoft.com/office/drawing/2014/main" id="{D249E45E-D6A7-9780-F652-BAF86DFBCC00}"/>
              </a:ext>
            </a:extLst>
          </p:cNvPr>
          <p:cNvSpPr>
            <a:spLocks noGrp="1"/>
          </p:cNvSpPr>
          <p:nvPr>
            <p:ph type="title"/>
          </p:nvPr>
        </p:nvSpPr>
        <p:spPr>
          <a:xfrm>
            <a:off x="2797851" y="1716076"/>
            <a:ext cx="3544613" cy="3304409"/>
          </a:xfrm>
          <a:prstGeom prst="ellipse">
            <a:avLst/>
          </a:prstGeom>
          <a:solidFill>
            <a:schemeClr val="bg1"/>
          </a:solidFill>
          <a:ln w="63500">
            <a:solidFill>
              <a:srgbClr val="6A4C62"/>
            </a:solidFill>
          </a:ln>
        </p:spPr>
        <p:txBody>
          <a:bodyPr anchor="ctr">
            <a:normAutofit/>
          </a:bodyPr>
          <a:lstStyle/>
          <a:p>
            <a:pPr algn="ctr"/>
            <a:r>
              <a:rPr lang="en-US" sz="3300" b="1" dirty="0">
                <a:solidFill>
                  <a:srgbClr val="6A4C62"/>
                </a:solidFill>
                <a:latin typeface="Arial" panose="020B0604020202020204" pitchFamily="34" charset="0"/>
                <a:cs typeface="Arial" panose="020B0604020202020204" pitchFamily="34" charset="0"/>
              </a:rPr>
              <a:t>Ethics in Peer Crisis Work</a:t>
            </a:r>
          </a:p>
        </p:txBody>
      </p:sp>
      <p:sp>
        <p:nvSpPr>
          <p:cNvPr id="21" name="TextBox 20">
            <a:extLst>
              <a:ext uri="{FF2B5EF4-FFF2-40B4-BE49-F238E27FC236}">
                <a16:creationId xmlns:a16="http://schemas.microsoft.com/office/drawing/2014/main" id="{D924C38F-317E-E588-4A53-4E1D9340D62A}"/>
              </a:ext>
            </a:extLst>
          </p:cNvPr>
          <p:cNvSpPr txBox="1"/>
          <p:nvPr/>
        </p:nvSpPr>
        <p:spPr>
          <a:xfrm>
            <a:off x="197643" y="6538457"/>
            <a:ext cx="5427855" cy="276999"/>
          </a:xfrm>
          <a:prstGeom prst="rect">
            <a:avLst/>
          </a:prstGeom>
          <a:noFill/>
        </p:spPr>
        <p:txBody>
          <a:bodyPr wrap="square">
            <a:spAutoFit/>
          </a:bodyPr>
          <a:lstStyle/>
          <a:p>
            <a:r>
              <a:rPr lang="en-US" sz="1200" dirty="0">
                <a:solidFill>
                  <a:srgbClr val="FFFFFF"/>
                </a:solidFill>
                <a:latin typeface="Arial" panose="020B0604020202020204" pitchFamily="34" charset="0"/>
                <a:cs typeface="Arial" panose="020B0604020202020204" pitchFamily="34" charset="0"/>
              </a:rPr>
              <a:t>National Guidelines for Behavioral Health Crisis Care, SAMHSA, 2020, p. 26 </a:t>
            </a:r>
          </a:p>
        </p:txBody>
      </p:sp>
      <p:sp>
        <p:nvSpPr>
          <p:cNvPr id="40" name="Rounded Rectangle 39">
            <a:extLst>
              <a:ext uri="{FF2B5EF4-FFF2-40B4-BE49-F238E27FC236}">
                <a16:creationId xmlns:a16="http://schemas.microsoft.com/office/drawing/2014/main" id="{8696AAF2-C90F-E11F-52EA-685054F3C3A5}"/>
              </a:ext>
            </a:extLst>
          </p:cNvPr>
          <p:cNvSpPr/>
          <p:nvPr/>
        </p:nvSpPr>
        <p:spPr>
          <a:xfrm>
            <a:off x="5552146" y="5109292"/>
            <a:ext cx="3139828" cy="1318915"/>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6A4C62"/>
                </a:solidFill>
                <a:latin typeface="Calibri" panose="020F0502020204030204"/>
              </a:rPr>
              <a:t>Advocate for continued education on crisis topics among my team </a:t>
            </a:r>
          </a:p>
        </p:txBody>
      </p:sp>
    </p:spTree>
    <p:extLst>
      <p:ext uri="{BB962C8B-B14F-4D97-AF65-F5344CB8AC3E}">
        <p14:creationId xmlns:p14="http://schemas.microsoft.com/office/powerpoint/2010/main" val="4238251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9191-1BF2-7D35-0DF1-48736ACB2FF1}"/>
              </a:ext>
            </a:extLst>
          </p:cNvPr>
          <p:cNvSpPr>
            <a:spLocks noGrp="1"/>
          </p:cNvSpPr>
          <p:nvPr>
            <p:ph type="title"/>
          </p:nvPr>
        </p:nvSpPr>
        <p:spPr/>
        <p:txBody>
          <a:bodyPr/>
          <a:lstStyle/>
          <a:p>
            <a:endParaRPr lang="en-US"/>
          </a:p>
        </p:txBody>
      </p:sp>
      <p:pic>
        <p:nvPicPr>
          <p:cNvPr id="3" name="Picture 2" descr="Colorful threads on white background">
            <a:extLst>
              <a:ext uri="{FF2B5EF4-FFF2-40B4-BE49-F238E27FC236}">
                <a16:creationId xmlns:a16="http://schemas.microsoft.com/office/drawing/2014/main" id="{80BE4E9D-06CE-1784-9896-993D8455A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93" y="0"/>
            <a:ext cx="9144000" cy="6857999"/>
          </a:xfrm>
          <a:prstGeom prst="rect">
            <a:avLst/>
          </a:prstGeom>
        </p:spPr>
      </p:pic>
      <p:sp>
        <p:nvSpPr>
          <p:cNvPr id="5" name="TextBox 4">
            <a:extLst>
              <a:ext uri="{FF2B5EF4-FFF2-40B4-BE49-F238E27FC236}">
                <a16:creationId xmlns:a16="http://schemas.microsoft.com/office/drawing/2014/main" id="{84AE1B7E-4F15-BD12-9E82-9DF8E52B76B8}"/>
              </a:ext>
            </a:extLst>
          </p:cNvPr>
          <p:cNvSpPr txBox="1"/>
          <p:nvPr/>
        </p:nvSpPr>
        <p:spPr>
          <a:xfrm>
            <a:off x="1415448" y="1689666"/>
            <a:ext cx="6762089" cy="3478665"/>
          </a:xfrm>
          <a:prstGeom prst="roundRect">
            <a:avLst>
              <a:gd name="adj" fmla="val 50000"/>
            </a:avLst>
          </a:prstGeom>
          <a:solidFill>
            <a:srgbClr val="FFFFFF">
              <a:alpha val="68235"/>
            </a:srgbClr>
          </a:solidFill>
        </p:spPr>
        <p:txBody>
          <a:bodyPr wrap="square" anchor="ctr">
            <a:noAutofit/>
          </a:bodyPr>
          <a:lstStyle/>
          <a:p>
            <a:pPr algn="ctr"/>
            <a:r>
              <a:rPr lang="en-US" sz="5400" b="1" dirty="0">
                <a:solidFill>
                  <a:srgbClr val="6A4C62"/>
                </a:solidFill>
                <a:latin typeface="Arial" panose="020B0604020202020204" pitchFamily="34" charset="0"/>
                <a:cs typeface="Arial" panose="020B0604020202020204" pitchFamily="34" charset="0"/>
              </a:rPr>
              <a:t>Core Competencies for Peers in Crisis Work</a:t>
            </a:r>
            <a:endParaRPr lang="en-US" sz="5400" dirty="0">
              <a:solidFill>
                <a:srgbClr val="6A4C62"/>
              </a:solidFill>
            </a:endParaRPr>
          </a:p>
        </p:txBody>
      </p:sp>
    </p:spTree>
    <p:extLst>
      <p:ext uri="{BB962C8B-B14F-4D97-AF65-F5344CB8AC3E}">
        <p14:creationId xmlns:p14="http://schemas.microsoft.com/office/powerpoint/2010/main" val="152516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rgbClr val="CD4928">
                <a:lumMod val="88000"/>
                <a:alpha val="63000"/>
              </a:srgbClr>
            </a:gs>
          </a:gsLst>
          <a:lin ang="5400000" scaled="1"/>
          <a:tileRect/>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122D7A4-15AB-8C75-16A1-60EA8C1EB584}"/>
              </a:ext>
            </a:extLst>
          </p:cNvPr>
          <p:cNvSpPr/>
          <p:nvPr/>
        </p:nvSpPr>
        <p:spPr>
          <a:xfrm>
            <a:off x="229406" y="0"/>
            <a:ext cx="8912551" cy="1582171"/>
          </a:xfrm>
          <a:prstGeom prst="rect">
            <a:avLst/>
          </a:prstGeom>
          <a:solidFill>
            <a:srgbClr val="CD49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49E45E-D6A7-9780-F652-BAF86DFBCC00}"/>
              </a:ext>
            </a:extLst>
          </p:cNvPr>
          <p:cNvSpPr>
            <a:spLocks noGrp="1"/>
          </p:cNvSpPr>
          <p:nvPr>
            <p:ph type="title"/>
          </p:nvPr>
        </p:nvSpPr>
        <p:spPr>
          <a:xfrm>
            <a:off x="385859" y="136524"/>
            <a:ext cx="8372269" cy="1325563"/>
          </a:xfrm>
        </p:spPr>
        <p:txBody>
          <a:bodyPr>
            <a:normAutofit/>
          </a:bodyPr>
          <a:lstStyle/>
          <a:p>
            <a:r>
              <a:rPr lang="en-US" sz="3200" b="1" dirty="0">
                <a:solidFill>
                  <a:srgbClr val="FFFFFF"/>
                </a:solidFill>
                <a:latin typeface="Arial" panose="020B0604020202020204" pitchFamily="34" charset="0"/>
                <a:cs typeface="Arial" panose="020B0604020202020204" pitchFamily="34" charset="0"/>
              </a:rPr>
              <a:t>Core Competencies for Peers </a:t>
            </a:r>
            <a:br>
              <a:rPr lang="en-US" sz="3200" b="1" dirty="0">
                <a:solidFill>
                  <a:srgbClr val="FFFFFF"/>
                </a:solidFill>
                <a:latin typeface="Arial" panose="020B0604020202020204" pitchFamily="34" charset="0"/>
                <a:cs typeface="Arial" panose="020B0604020202020204" pitchFamily="34" charset="0"/>
              </a:rPr>
            </a:br>
            <a:r>
              <a:rPr lang="en-US" sz="3200" b="1" dirty="0">
                <a:solidFill>
                  <a:srgbClr val="FFFFFF"/>
                </a:solidFill>
                <a:latin typeface="Arial" panose="020B0604020202020204" pitchFamily="34" charset="0"/>
                <a:cs typeface="Arial" panose="020B0604020202020204" pitchFamily="34" charset="0"/>
              </a:rPr>
              <a:t>in Crisis Work</a:t>
            </a:r>
          </a:p>
        </p:txBody>
      </p:sp>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fld id="{294A09A9-5501-47C1-A89A-A340965A2BE2}" type="slidenum">
              <a:rPr lang="en-US" smtClean="0"/>
              <a:t>25</a:t>
            </a:fld>
            <a:endParaRPr lang="en-US" dirty="0"/>
          </a:p>
        </p:txBody>
      </p:sp>
      <p:sp>
        <p:nvSpPr>
          <p:cNvPr id="5" name="Rounded Rectangle 4">
            <a:extLst>
              <a:ext uri="{FF2B5EF4-FFF2-40B4-BE49-F238E27FC236}">
                <a16:creationId xmlns:a16="http://schemas.microsoft.com/office/drawing/2014/main" id="{561F1995-D926-F767-25FE-AF52D1EB71EA}"/>
              </a:ext>
            </a:extLst>
          </p:cNvPr>
          <p:cNvSpPr/>
          <p:nvPr/>
        </p:nvSpPr>
        <p:spPr>
          <a:xfrm>
            <a:off x="656010" y="1961412"/>
            <a:ext cx="8059341" cy="691851"/>
          </a:xfrm>
          <a:prstGeom prst="roundRect">
            <a:avLst/>
          </a:prstGeom>
          <a:solidFill>
            <a:srgbClr val="FFFFFF"/>
          </a:solidFill>
          <a:ln w="28575">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90000"/>
              </a:lnSpc>
              <a:spcBef>
                <a:spcPts val="75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CD4928"/>
                </a:solidFill>
                <a:effectLst/>
                <a:uLnTx/>
                <a:uFillTx/>
                <a:latin typeface="Arial" panose="020B0604020202020204" pitchFamily="34" charset="0"/>
                <a:cs typeface="Arial" panose="020B0604020202020204" pitchFamily="34" charset="0"/>
              </a:rPr>
              <a:t>Engaging people in crisis in empathic and supportive relationships</a:t>
            </a:r>
          </a:p>
        </p:txBody>
      </p:sp>
      <p:sp>
        <p:nvSpPr>
          <p:cNvPr id="3" name="Rounded Rectangle 2">
            <a:extLst>
              <a:ext uri="{FF2B5EF4-FFF2-40B4-BE49-F238E27FC236}">
                <a16:creationId xmlns:a16="http://schemas.microsoft.com/office/drawing/2014/main" id="{0694BE6A-D552-389C-7BFC-904CA3FEFCCC}"/>
              </a:ext>
            </a:extLst>
          </p:cNvPr>
          <p:cNvSpPr/>
          <p:nvPr/>
        </p:nvSpPr>
        <p:spPr>
          <a:xfrm>
            <a:off x="656009" y="2860944"/>
            <a:ext cx="8059341" cy="691851"/>
          </a:xfrm>
          <a:prstGeom prst="roundRect">
            <a:avLst/>
          </a:prstGeom>
          <a:solidFill>
            <a:srgbClr val="FFFFFF"/>
          </a:solidFill>
          <a:ln w="28575">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685800" rtl="0" eaLnBrk="1" fontAlgn="auto" latinLnBrk="0" hangingPunct="1">
              <a:lnSpc>
                <a:spcPct val="90000"/>
              </a:lnSpc>
              <a:spcBef>
                <a:spcPts val="750"/>
              </a:spcBef>
              <a:spcAft>
                <a:spcPts val="0"/>
              </a:spcAft>
              <a:buClrTx/>
              <a:buSzTx/>
              <a:tabLst/>
              <a:defRPr/>
            </a:pPr>
            <a:r>
              <a:rPr kumimoji="0" lang="en-US" sz="2000" b="0" i="0" u="none" strike="noStrike" kern="1200" cap="none" spc="0" normalizeH="0" baseline="0" noProof="0" dirty="0">
                <a:ln>
                  <a:noFill/>
                </a:ln>
                <a:solidFill>
                  <a:srgbClr val="CD4928"/>
                </a:solidFill>
                <a:effectLst/>
                <a:uLnTx/>
                <a:uFillTx/>
                <a:latin typeface="Arial" panose="020B0604020202020204" pitchFamily="34" charset="0"/>
                <a:cs typeface="Arial" panose="020B0604020202020204" pitchFamily="34" charset="0"/>
              </a:rPr>
              <a:t>2.   Developing connection</a:t>
            </a:r>
          </a:p>
        </p:txBody>
      </p:sp>
      <p:sp>
        <p:nvSpPr>
          <p:cNvPr id="4" name="Rounded Rectangle 3">
            <a:extLst>
              <a:ext uri="{FF2B5EF4-FFF2-40B4-BE49-F238E27FC236}">
                <a16:creationId xmlns:a16="http://schemas.microsoft.com/office/drawing/2014/main" id="{26DB9A93-7AFB-F7D8-CD0D-0BD148C632CB}"/>
              </a:ext>
            </a:extLst>
          </p:cNvPr>
          <p:cNvSpPr/>
          <p:nvPr/>
        </p:nvSpPr>
        <p:spPr>
          <a:xfrm>
            <a:off x="656008" y="3760476"/>
            <a:ext cx="8059341" cy="787380"/>
          </a:xfrm>
          <a:prstGeom prst="roundRect">
            <a:avLst/>
          </a:prstGeom>
          <a:solidFill>
            <a:srgbClr val="FFFFFF"/>
          </a:solidFill>
          <a:ln w="28575">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4488" indent="-333375" defTabSz="685800">
              <a:lnSpc>
                <a:spcPct val="90000"/>
              </a:lnSpc>
              <a:spcBef>
                <a:spcPts val="750"/>
              </a:spcBef>
              <a:defRPr/>
            </a:pPr>
            <a:r>
              <a:rPr kumimoji="0" lang="en-US" sz="2000" i="0" u="none" strike="noStrike" kern="1200" cap="none" spc="0" normalizeH="0" baseline="0" noProof="0" dirty="0">
                <a:ln>
                  <a:noFill/>
                </a:ln>
                <a:solidFill>
                  <a:srgbClr val="CD4928"/>
                </a:solidFill>
                <a:effectLst/>
                <a:uLnTx/>
                <a:uFillTx/>
                <a:latin typeface="Arial" panose="020B0604020202020204" pitchFamily="34" charset="0"/>
                <a:cs typeface="Arial" panose="020B0604020202020204" pitchFamily="34" charset="0"/>
              </a:rPr>
              <a:t>3.  Supporting people experiencing crisis to participate in making    decisions</a:t>
            </a:r>
          </a:p>
        </p:txBody>
      </p:sp>
      <p:sp>
        <p:nvSpPr>
          <p:cNvPr id="6" name="Rounded Rectangle 5">
            <a:extLst>
              <a:ext uri="{FF2B5EF4-FFF2-40B4-BE49-F238E27FC236}">
                <a16:creationId xmlns:a16="http://schemas.microsoft.com/office/drawing/2014/main" id="{5260E63D-8F24-0A3F-EFDC-35DEA16389C1}"/>
              </a:ext>
            </a:extLst>
          </p:cNvPr>
          <p:cNvSpPr/>
          <p:nvPr/>
        </p:nvSpPr>
        <p:spPr>
          <a:xfrm>
            <a:off x="656006" y="4755537"/>
            <a:ext cx="8059341" cy="691851"/>
          </a:xfrm>
          <a:prstGeom prst="roundRect">
            <a:avLst/>
          </a:prstGeom>
          <a:solidFill>
            <a:srgbClr val="FFFFFF"/>
          </a:solidFill>
          <a:ln w="28575">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lnSpc>
                <a:spcPct val="90000"/>
              </a:lnSpc>
              <a:spcBef>
                <a:spcPts val="750"/>
              </a:spcBef>
              <a:defRPr/>
            </a:pPr>
            <a:r>
              <a:rPr lang="en-US" sz="2000" dirty="0">
                <a:solidFill>
                  <a:srgbClr val="CD4928"/>
                </a:solidFill>
                <a:latin typeface="Arial" panose="020B0604020202020204" pitchFamily="34" charset="0"/>
                <a:cs typeface="Arial" panose="020B0604020202020204" pitchFamily="34" charset="0"/>
              </a:rPr>
              <a:t>4.   Advocating for self-determination </a:t>
            </a:r>
          </a:p>
        </p:txBody>
      </p:sp>
      <p:sp>
        <p:nvSpPr>
          <p:cNvPr id="13" name="Rounded Rectangle 12">
            <a:extLst>
              <a:ext uri="{FF2B5EF4-FFF2-40B4-BE49-F238E27FC236}">
                <a16:creationId xmlns:a16="http://schemas.microsoft.com/office/drawing/2014/main" id="{9540148B-1B4F-39CC-1860-389B7958AE71}"/>
              </a:ext>
            </a:extLst>
          </p:cNvPr>
          <p:cNvSpPr/>
          <p:nvPr/>
        </p:nvSpPr>
        <p:spPr>
          <a:xfrm>
            <a:off x="656005" y="5655069"/>
            <a:ext cx="8059341" cy="691851"/>
          </a:xfrm>
          <a:prstGeom prst="roundRect">
            <a:avLst/>
          </a:prstGeom>
          <a:solidFill>
            <a:srgbClr val="FFFFFF"/>
          </a:solidFill>
          <a:ln w="28575">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lnSpc>
                <a:spcPct val="90000"/>
              </a:lnSpc>
              <a:spcBef>
                <a:spcPts val="750"/>
              </a:spcBef>
              <a:defRPr/>
            </a:pPr>
            <a:r>
              <a:rPr lang="en-US" sz="2000" dirty="0">
                <a:solidFill>
                  <a:srgbClr val="CD4928"/>
                </a:solidFill>
                <a:latin typeface="Arial" panose="020B0604020202020204" pitchFamily="34" charset="0"/>
                <a:cs typeface="Arial" panose="020B0604020202020204" pitchFamily="34" charset="0"/>
              </a:rPr>
              <a:t>5.   Promoting team resiliency</a:t>
            </a:r>
          </a:p>
        </p:txBody>
      </p:sp>
    </p:spTree>
    <p:extLst>
      <p:ext uri="{BB962C8B-B14F-4D97-AF65-F5344CB8AC3E}">
        <p14:creationId xmlns:p14="http://schemas.microsoft.com/office/powerpoint/2010/main" val="2701573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684EC9-5C14-87FD-84E6-CDDC98239698}"/>
              </a:ext>
            </a:extLst>
          </p:cNvPr>
          <p:cNvSpPr/>
          <p:nvPr/>
        </p:nvSpPr>
        <p:spPr>
          <a:xfrm>
            <a:off x="229406" y="0"/>
            <a:ext cx="8912551" cy="1582171"/>
          </a:xfrm>
          <a:prstGeom prst="rect">
            <a:avLst/>
          </a:prstGeom>
          <a:solidFill>
            <a:srgbClr val="CD49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49E45E-D6A7-9780-F652-BAF86DFBCC00}"/>
              </a:ext>
            </a:extLst>
          </p:cNvPr>
          <p:cNvSpPr>
            <a:spLocks noGrp="1"/>
          </p:cNvSpPr>
          <p:nvPr>
            <p:ph type="title"/>
          </p:nvPr>
        </p:nvSpPr>
        <p:spPr>
          <a:xfrm>
            <a:off x="1255257" y="128303"/>
            <a:ext cx="7886700" cy="1325563"/>
          </a:xfrm>
        </p:spPr>
        <p:txBody>
          <a:bodyPr anchor="ctr">
            <a:normAutofit/>
          </a:bodyPr>
          <a:lstStyle/>
          <a:p>
            <a:r>
              <a:rPr lang="en-US" b="1" dirty="0">
                <a:solidFill>
                  <a:srgbClr val="FFFFFF"/>
                </a:solidFill>
                <a:latin typeface="Arial" panose="020B0604020202020204" pitchFamily="34" charset="0"/>
                <a:cs typeface="Arial" panose="020B0604020202020204" pitchFamily="34" charset="0"/>
              </a:rPr>
              <a:t>Engaging people in crisis in </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empathic and support relationships</a:t>
            </a:r>
          </a:p>
        </p:txBody>
      </p:sp>
      <p:pic>
        <p:nvPicPr>
          <p:cNvPr id="7" name="Picture 6" descr="A person talking to another person&#10;&#10;Description automatically generated">
            <a:extLst>
              <a:ext uri="{FF2B5EF4-FFF2-40B4-BE49-F238E27FC236}">
                <a16:creationId xmlns:a16="http://schemas.microsoft.com/office/drawing/2014/main" id="{99392EEC-93C1-FE8A-07A1-32773AFDBF2C}"/>
              </a:ext>
            </a:extLst>
          </p:cNvPr>
          <p:cNvPicPr>
            <a:picLocks noChangeAspect="1"/>
          </p:cNvPicPr>
          <p:nvPr/>
        </p:nvPicPr>
        <p:blipFill rotWithShape="1">
          <a:blip r:embed="rId3">
            <a:extLst>
              <a:ext uri="{28A0092B-C50C-407E-A947-70E740481C1C}">
                <a14:useLocalDpi xmlns:a14="http://schemas.microsoft.com/office/drawing/2010/main" val="0"/>
              </a:ext>
            </a:extLst>
          </a:blip>
          <a:srcRect l="10882" r="38881" b="-1"/>
          <a:stretch/>
        </p:blipFill>
        <p:spPr>
          <a:xfrm>
            <a:off x="628650" y="1825625"/>
            <a:ext cx="3886200" cy="4351338"/>
          </a:xfrm>
          <a:prstGeom prst="rect">
            <a:avLst/>
          </a:prstGeom>
          <a:noFill/>
        </p:spPr>
      </p:pic>
      <p:sp>
        <p:nvSpPr>
          <p:cNvPr id="4" name="Content Placeholder 3">
            <a:extLst>
              <a:ext uri="{FF2B5EF4-FFF2-40B4-BE49-F238E27FC236}">
                <a16:creationId xmlns:a16="http://schemas.microsoft.com/office/drawing/2014/main" id="{BE22F651-7ABC-015D-B5C4-622708A64CB1}"/>
              </a:ext>
            </a:extLst>
          </p:cNvPr>
          <p:cNvSpPr>
            <a:spLocks noGrp="1"/>
          </p:cNvSpPr>
          <p:nvPr>
            <p:ph sz="half" idx="2"/>
          </p:nvPr>
        </p:nvSpPr>
        <p:spPr>
          <a:xfrm>
            <a:off x="4629149" y="1825625"/>
            <a:ext cx="4314825" cy="4351338"/>
          </a:xfrm>
        </p:spPr>
        <p:txBody>
          <a:bodyPr anchor="ctr">
            <a:normAutofit/>
          </a:bodyPr>
          <a:lstStyle/>
          <a:p>
            <a:pPr marL="127000" marR="0" lvl="0" indent="-114300" fontAlgn="auto">
              <a:spcBef>
                <a:spcPts val="0"/>
              </a:spcBef>
              <a:spcAft>
                <a:spcPts val="600"/>
              </a:spcAft>
              <a:buClrTx/>
              <a:buSzTx/>
              <a:defRPr/>
            </a:pPr>
            <a:r>
              <a:rPr kumimoji="0" lang="en-US" b="1" i="0" u="none" strike="noStrike" cap="none" spc="0" normalizeH="0" baseline="0" noProof="0" dirty="0">
                <a:ln>
                  <a:noFill/>
                </a:ln>
                <a:solidFill>
                  <a:srgbClr val="CD4928"/>
                </a:solidFill>
                <a:effectLst/>
                <a:uLnTx/>
                <a:uFillTx/>
                <a:latin typeface="Arial" panose="020B0604020202020204" pitchFamily="34" charset="0"/>
                <a:cs typeface="Arial" panose="020B0604020202020204" pitchFamily="34" charset="0"/>
              </a:rPr>
              <a:t>Core peer support skills</a:t>
            </a:r>
          </a:p>
          <a:p>
            <a:pPr marL="742950" marR="0" lvl="1" indent="-228600" fontAlgn="auto">
              <a:spcBef>
                <a:spcPts val="0"/>
              </a:spcBef>
              <a:spcAft>
                <a:spcPts val="600"/>
              </a:spcAft>
              <a:buClrTx/>
              <a:buSzTx/>
              <a:buFont typeface="Arial" panose="020B0604020202020204" pitchFamily="34" charset="0"/>
              <a:buChar char="•"/>
              <a:tabLst/>
              <a:defRPr/>
            </a:pPr>
            <a:r>
              <a:rPr kumimoji="0" lang="en-US" sz="2100" b="0" i="0" u="none" strike="noStrike" cap="none" spc="0" normalizeH="0" baseline="0" noProof="0" dirty="0">
                <a:ln>
                  <a:noFill/>
                </a:ln>
                <a:effectLst/>
                <a:uLnTx/>
                <a:uFillTx/>
                <a:latin typeface="Arial" panose="020B0604020202020204" pitchFamily="34" charset="0"/>
                <a:cs typeface="Arial" panose="020B0604020202020204" pitchFamily="34" charset="0"/>
              </a:rPr>
              <a:t>Listening </a:t>
            </a:r>
          </a:p>
          <a:p>
            <a:pPr marL="742950" marR="0" lvl="1" indent="-228600" fontAlgn="auto">
              <a:spcBef>
                <a:spcPts val="0"/>
              </a:spcBef>
              <a:spcAft>
                <a:spcPts val="600"/>
              </a:spcAft>
              <a:buClrTx/>
              <a:buSzTx/>
              <a:buFont typeface="Arial" panose="020B0604020202020204" pitchFamily="34" charset="0"/>
              <a:buChar char="•"/>
              <a:tabLst/>
              <a:defRPr/>
            </a:pPr>
            <a:r>
              <a:rPr kumimoji="0" lang="en-US" sz="2100" b="0" i="0" u="none" strike="noStrike" cap="none" spc="0" normalizeH="0" baseline="0" noProof="0" dirty="0">
                <a:ln>
                  <a:noFill/>
                </a:ln>
                <a:effectLst/>
                <a:uLnTx/>
                <a:uFillTx/>
                <a:latin typeface="Arial" panose="020B0604020202020204" pitchFamily="34" charset="0"/>
                <a:cs typeface="Arial" panose="020B0604020202020204" pitchFamily="34" charset="0"/>
              </a:rPr>
              <a:t>Empathetic responding</a:t>
            </a:r>
          </a:p>
          <a:p>
            <a:pPr marL="742950" marR="0" lvl="1" indent="-228600" fontAlgn="auto">
              <a:spcBef>
                <a:spcPts val="0"/>
              </a:spcBef>
              <a:spcAft>
                <a:spcPts val="600"/>
              </a:spcAft>
              <a:buClrTx/>
              <a:buSzTx/>
              <a:buFont typeface="Arial" panose="020B0604020202020204" pitchFamily="34" charset="0"/>
              <a:buChar char="•"/>
              <a:tabLst/>
              <a:defRPr/>
            </a:pPr>
            <a:r>
              <a:rPr kumimoji="0" lang="en-US" sz="2100" b="0" i="0" u="none" strike="noStrike" cap="none" spc="0" normalizeH="0" baseline="0" noProof="0" dirty="0">
                <a:ln>
                  <a:noFill/>
                </a:ln>
                <a:effectLst/>
                <a:uLnTx/>
                <a:uFillTx/>
                <a:latin typeface="Arial" panose="020B0604020202020204" pitchFamily="34" charset="0"/>
                <a:cs typeface="Arial" panose="020B0604020202020204" pitchFamily="34" charset="0"/>
              </a:rPr>
              <a:t>Expressing curiosity</a:t>
            </a:r>
          </a:p>
          <a:p>
            <a:pPr marL="742950" marR="0" lvl="1" indent="-228600" fontAlgn="auto">
              <a:spcBef>
                <a:spcPts val="0"/>
              </a:spcBef>
              <a:spcAft>
                <a:spcPts val="600"/>
              </a:spcAft>
              <a:buClrTx/>
              <a:buSzTx/>
              <a:buFont typeface="Arial" panose="020B0604020202020204" pitchFamily="34" charset="0"/>
              <a:buChar char="•"/>
              <a:tabLst/>
              <a:defRPr/>
            </a:pPr>
            <a:r>
              <a:rPr kumimoji="0" lang="en-US" sz="2100" b="0" i="0" u="none" strike="noStrike" cap="none" spc="0" normalizeH="0" baseline="0" noProof="0" dirty="0">
                <a:ln>
                  <a:noFill/>
                </a:ln>
                <a:effectLst/>
                <a:uLnTx/>
                <a:uFillTx/>
                <a:latin typeface="Arial" panose="020B0604020202020204" pitchFamily="34" charset="0"/>
                <a:cs typeface="Arial" panose="020B0604020202020204" pitchFamily="34" charset="0"/>
              </a:rPr>
              <a:t>Non-judgmental stance</a:t>
            </a:r>
          </a:p>
          <a:p>
            <a:pPr marL="57150" marR="0" lvl="0" indent="0" fontAlgn="auto">
              <a:spcBef>
                <a:spcPts val="0"/>
              </a:spcBef>
              <a:spcAft>
                <a:spcPts val="600"/>
              </a:spcAft>
              <a:buClrTx/>
              <a:buSzTx/>
              <a:tabLst/>
              <a:defRPr/>
            </a:pPr>
            <a:r>
              <a:rPr lang="en-US" b="1" dirty="0">
                <a:solidFill>
                  <a:srgbClr val="CD4928"/>
                </a:solidFill>
                <a:latin typeface="Arial" panose="020B0604020202020204" pitchFamily="34" charset="0"/>
                <a:cs typeface="Arial" panose="020B0604020202020204" pitchFamily="34" charset="0"/>
              </a:rPr>
              <a:t>Calming </a:t>
            </a:r>
            <a:r>
              <a:rPr kumimoji="0" lang="en-US" b="1" i="0" u="none" strike="noStrike" cap="none" spc="0" normalizeH="0" baseline="0" noProof="0" dirty="0">
                <a:ln>
                  <a:noFill/>
                </a:ln>
                <a:solidFill>
                  <a:srgbClr val="CD4928"/>
                </a:solidFill>
                <a:effectLst/>
                <a:uLnTx/>
                <a:uFillTx/>
                <a:latin typeface="Arial" panose="020B0604020202020204" pitchFamily="34" charset="0"/>
                <a:cs typeface="Arial" panose="020B0604020202020204" pitchFamily="34" charset="0"/>
              </a:rPr>
              <a:t>strategies</a:t>
            </a:r>
          </a:p>
          <a:p>
            <a:pPr marL="800100" marR="0" lvl="1" indent="-228600" fontAlgn="auto">
              <a:spcBef>
                <a:spcPts val="0"/>
              </a:spcBef>
              <a:spcAft>
                <a:spcPts val="600"/>
              </a:spcAft>
              <a:buClrTx/>
              <a:buSzTx/>
              <a:buFont typeface="Arial" panose="020B0604020202020204" pitchFamily="34" charset="0"/>
              <a:buChar char="•"/>
              <a:tabLst/>
              <a:defRPr/>
            </a:pPr>
            <a:r>
              <a:rPr kumimoji="0" lang="en-US" sz="2100" b="0" i="0" u="none" strike="noStrike" cap="none" spc="0" normalizeH="0" baseline="0" noProof="0" dirty="0">
                <a:ln>
                  <a:noFill/>
                </a:ln>
                <a:effectLst/>
                <a:uLnTx/>
                <a:uFillTx/>
                <a:latin typeface="Arial" panose="020B0604020202020204" pitchFamily="34" charset="0"/>
                <a:cs typeface="Arial" panose="020B0604020202020204" pitchFamily="34" charset="0"/>
              </a:rPr>
              <a:t>Non-coercive language</a:t>
            </a:r>
          </a:p>
          <a:p>
            <a:pPr marL="800100" marR="0" lvl="1" indent="-228600" fontAlgn="auto">
              <a:spcBef>
                <a:spcPts val="0"/>
              </a:spcBef>
              <a:spcAft>
                <a:spcPts val="600"/>
              </a:spcAft>
              <a:buClrTx/>
              <a:buSzTx/>
              <a:buFont typeface="Arial" panose="020B0604020202020204" pitchFamily="34" charset="0"/>
              <a:buChar char="•"/>
              <a:tabLst/>
              <a:defRPr/>
            </a:pPr>
            <a:r>
              <a:rPr kumimoji="0" lang="en-US" sz="2100" b="0" i="0" u="none" strike="noStrike" cap="none" spc="0" normalizeH="0" baseline="0" noProof="0" dirty="0">
                <a:ln>
                  <a:noFill/>
                </a:ln>
                <a:effectLst/>
                <a:uLnTx/>
                <a:uFillTx/>
                <a:latin typeface="Arial" panose="020B0604020202020204" pitchFamily="34" charset="0"/>
                <a:cs typeface="Arial" panose="020B0604020202020204" pitchFamily="34" charset="0"/>
              </a:rPr>
              <a:t>Non-threatening body language</a:t>
            </a:r>
          </a:p>
          <a:p>
            <a:pPr marL="800100" marR="0" lvl="1" indent="-228600" fontAlgn="auto">
              <a:spcBef>
                <a:spcPts val="0"/>
              </a:spcBef>
              <a:spcAft>
                <a:spcPts val="600"/>
              </a:spcAft>
              <a:buClrTx/>
              <a:buSzTx/>
              <a:buFont typeface="Arial" panose="020B0604020202020204" pitchFamily="34" charset="0"/>
              <a:buChar char="•"/>
              <a:tabLst/>
              <a:defRPr/>
            </a:pPr>
            <a:r>
              <a:rPr kumimoji="0" lang="en-US" sz="2100" b="0" i="0" u="none" strike="noStrike" cap="none" spc="0" normalizeH="0" baseline="0" noProof="0" dirty="0">
                <a:ln>
                  <a:noFill/>
                </a:ln>
                <a:effectLst/>
                <a:uLnTx/>
                <a:uFillTx/>
                <a:latin typeface="Arial" panose="020B0604020202020204" pitchFamily="34" charset="0"/>
                <a:cs typeface="Arial" panose="020B0604020202020204" pitchFamily="34" charset="0"/>
              </a:rPr>
              <a:t>Centering yourself</a:t>
            </a:r>
          </a:p>
          <a:p>
            <a:pPr marL="114300" marR="0" lvl="0" indent="0" fontAlgn="auto">
              <a:spcBef>
                <a:spcPts val="0"/>
              </a:spcBef>
              <a:spcAft>
                <a:spcPts val="600"/>
              </a:spcAft>
              <a:buClrTx/>
              <a:buSzTx/>
              <a:tabLst/>
              <a:defRPr/>
            </a:pPr>
            <a:r>
              <a:rPr kumimoji="0" lang="en-US" b="1" i="0" u="none" strike="noStrike" cap="none" spc="0" normalizeH="0" baseline="0" noProof="0" dirty="0">
                <a:ln>
                  <a:noFill/>
                </a:ln>
                <a:solidFill>
                  <a:srgbClr val="CD4928"/>
                </a:solidFill>
                <a:effectLst/>
                <a:uLnTx/>
                <a:uFillTx/>
                <a:latin typeface="Arial" panose="020B0604020202020204" pitchFamily="34" charset="0"/>
                <a:cs typeface="Arial" panose="020B0604020202020204" pitchFamily="34" charset="0"/>
              </a:rPr>
              <a:t>Demonstrating positive regard</a:t>
            </a:r>
          </a:p>
        </p:txBody>
      </p:sp>
      <p:sp>
        <p:nvSpPr>
          <p:cNvPr id="8" name="Slide Number Placeholder 7" hidden="1">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pPr>
              <a:spcAft>
                <a:spcPts val="600"/>
              </a:spcAft>
            </a:pPr>
            <a:fld id="{294A09A9-5501-47C1-A89A-A340965A2BE2}" type="slidenum">
              <a:rPr lang="en-US" smtClean="0"/>
              <a:pPr>
                <a:spcAft>
                  <a:spcPts val="600"/>
                </a:spcAft>
              </a:pPr>
              <a:t>26</a:t>
            </a:fld>
            <a:endParaRPr lang="en-US"/>
          </a:p>
        </p:txBody>
      </p:sp>
      <p:pic>
        <p:nvPicPr>
          <p:cNvPr id="11" name="Graphic 10" descr="Badge 1 with solid fill">
            <a:extLst>
              <a:ext uri="{FF2B5EF4-FFF2-40B4-BE49-F238E27FC236}">
                <a16:creationId xmlns:a16="http://schemas.microsoft.com/office/drawing/2014/main" id="{F30F9F50-4181-3052-731D-0707BAB46E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857" y="274724"/>
            <a:ext cx="914400" cy="914400"/>
          </a:xfrm>
          <a:prstGeom prst="rect">
            <a:avLst/>
          </a:prstGeom>
        </p:spPr>
      </p:pic>
    </p:spTree>
    <p:extLst>
      <p:ext uri="{BB962C8B-B14F-4D97-AF65-F5344CB8AC3E}">
        <p14:creationId xmlns:p14="http://schemas.microsoft.com/office/powerpoint/2010/main" val="2328082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olorful threads on white background">
            <a:extLst>
              <a:ext uri="{FF2B5EF4-FFF2-40B4-BE49-F238E27FC236}">
                <a16:creationId xmlns:a16="http://schemas.microsoft.com/office/drawing/2014/main" id="{3D318D8F-69DE-081D-523E-6D74BA27A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2" y="1"/>
            <a:ext cx="9144000" cy="6857999"/>
          </a:xfrm>
          <a:prstGeom prst="rect">
            <a:avLst/>
          </a:prstGeom>
        </p:spPr>
      </p:pic>
      <p:sp>
        <p:nvSpPr>
          <p:cNvPr id="5" name="Rectangle 4">
            <a:extLst>
              <a:ext uri="{FF2B5EF4-FFF2-40B4-BE49-F238E27FC236}">
                <a16:creationId xmlns:a16="http://schemas.microsoft.com/office/drawing/2014/main" id="{8D100DDC-799D-D5BA-54DB-7A9617254320}"/>
              </a:ext>
            </a:extLst>
          </p:cNvPr>
          <p:cNvSpPr/>
          <p:nvPr/>
        </p:nvSpPr>
        <p:spPr>
          <a:xfrm>
            <a:off x="229406" y="0"/>
            <a:ext cx="8912551" cy="1582171"/>
          </a:xfrm>
          <a:prstGeom prst="rect">
            <a:avLst/>
          </a:prstGeom>
          <a:solidFill>
            <a:srgbClr val="CD49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fld id="{294A09A9-5501-47C1-A89A-A340965A2BE2}" type="slidenum">
              <a:rPr lang="en-US" smtClean="0"/>
              <a:t>27</a:t>
            </a:fld>
            <a:endParaRPr lang="en-US" dirty="0"/>
          </a:p>
        </p:txBody>
      </p:sp>
      <p:sp>
        <p:nvSpPr>
          <p:cNvPr id="2" name="Title 1">
            <a:extLst>
              <a:ext uri="{FF2B5EF4-FFF2-40B4-BE49-F238E27FC236}">
                <a16:creationId xmlns:a16="http://schemas.microsoft.com/office/drawing/2014/main" id="{D249E45E-D6A7-9780-F652-BAF86DFBCC00}"/>
              </a:ext>
            </a:extLst>
          </p:cNvPr>
          <p:cNvSpPr>
            <a:spLocks noGrp="1"/>
          </p:cNvSpPr>
          <p:nvPr>
            <p:ph type="title"/>
          </p:nvPr>
        </p:nvSpPr>
        <p:spPr>
          <a:xfrm>
            <a:off x="455759" y="136524"/>
            <a:ext cx="7886700" cy="1325563"/>
          </a:xfrm>
        </p:spPr>
        <p:txBody>
          <a:bodyPr/>
          <a:lstStyle/>
          <a:p>
            <a:r>
              <a:rPr lang="en-US" b="1" dirty="0">
                <a:solidFill>
                  <a:srgbClr val="FFFFFF"/>
                </a:solidFill>
                <a:latin typeface="Arial" panose="020B0604020202020204" pitchFamily="34" charset="0"/>
                <a:cs typeface="Arial" panose="020B0604020202020204" pitchFamily="34" charset="0"/>
              </a:rPr>
              <a:t>Engaging people in crisis in empathic and support relationships</a:t>
            </a:r>
          </a:p>
        </p:txBody>
      </p:sp>
      <p:sp>
        <p:nvSpPr>
          <p:cNvPr id="6" name="Rounded Rectangle 5">
            <a:extLst>
              <a:ext uri="{FF2B5EF4-FFF2-40B4-BE49-F238E27FC236}">
                <a16:creationId xmlns:a16="http://schemas.microsoft.com/office/drawing/2014/main" id="{75C8756D-A88F-3085-7C95-CE9C69CF0E61}"/>
              </a:ext>
            </a:extLst>
          </p:cNvPr>
          <p:cNvSpPr/>
          <p:nvPr/>
        </p:nvSpPr>
        <p:spPr>
          <a:xfrm>
            <a:off x="3443288" y="2070156"/>
            <a:ext cx="5357812" cy="1358902"/>
          </a:xfrm>
          <a:prstGeom prst="roundRect">
            <a:avLst/>
          </a:prstGeom>
          <a:solidFill>
            <a:schemeClr val="bg1"/>
          </a:solidFill>
          <a:ln w="38100">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D4928"/>
                </a:solidFill>
              </a:rPr>
              <a:t>During intakes or when first meeting a Peer, using empathic body language and facial expressions to ensure they feel supported and heard. </a:t>
            </a:r>
          </a:p>
        </p:txBody>
      </p:sp>
      <p:sp>
        <p:nvSpPr>
          <p:cNvPr id="7" name="Rounded Rectangle 6">
            <a:extLst>
              <a:ext uri="{FF2B5EF4-FFF2-40B4-BE49-F238E27FC236}">
                <a16:creationId xmlns:a16="http://schemas.microsoft.com/office/drawing/2014/main" id="{8EF85B1D-B3C0-18A3-6A21-0E63D051EB6E}"/>
              </a:ext>
            </a:extLst>
          </p:cNvPr>
          <p:cNvSpPr/>
          <p:nvPr/>
        </p:nvSpPr>
        <p:spPr>
          <a:xfrm>
            <a:off x="3443288" y="3768523"/>
            <a:ext cx="5357812" cy="1006159"/>
          </a:xfrm>
          <a:prstGeom prst="roundRect">
            <a:avLst/>
          </a:prstGeom>
          <a:solidFill>
            <a:schemeClr val="bg1"/>
          </a:solidFill>
          <a:ln w="38100">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CD4928"/>
                </a:solidFill>
                <a:latin typeface="Calibri" panose="020F0502020204030204"/>
              </a:rPr>
              <a:t>Asking supportive and curious questions when trying to learn more about a Peer and what circumstances may have led them to be in crisis. </a:t>
            </a:r>
          </a:p>
        </p:txBody>
      </p:sp>
      <p:sp>
        <p:nvSpPr>
          <p:cNvPr id="9" name="Title 1">
            <a:extLst>
              <a:ext uri="{FF2B5EF4-FFF2-40B4-BE49-F238E27FC236}">
                <a16:creationId xmlns:a16="http://schemas.microsoft.com/office/drawing/2014/main" id="{BC1EC10D-573D-DB82-C8CA-3A75816EF2AF}"/>
              </a:ext>
            </a:extLst>
          </p:cNvPr>
          <p:cNvSpPr txBox="1">
            <a:spLocks/>
          </p:cNvSpPr>
          <p:nvPr/>
        </p:nvSpPr>
        <p:spPr>
          <a:xfrm>
            <a:off x="342900" y="1861205"/>
            <a:ext cx="2843213" cy="4739620"/>
          </a:xfrm>
          <a:prstGeom prst="roundRect">
            <a:avLst/>
          </a:prstGeom>
          <a:solidFill>
            <a:srgbClr val="CD4928"/>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Where might this core competency </a:t>
            </a:r>
          </a:p>
          <a:p>
            <a:pPr algn="ctr"/>
            <a:r>
              <a:rPr lang="en-US" sz="2400" b="1" dirty="0">
                <a:solidFill>
                  <a:schemeClr val="bg1"/>
                </a:solidFill>
                <a:latin typeface="Arial" panose="020B0604020202020204" pitchFamily="34" charset="0"/>
                <a:cs typeface="Arial" panose="020B0604020202020204" pitchFamily="34" charset="0"/>
              </a:rPr>
              <a:t>show up in practice?</a:t>
            </a:r>
          </a:p>
        </p:txBody>
      </p:sp>
      <p:sp>
        <p:nvSpPr>
          <p:cNvPr id="10" name="Rounded Rectangle 9">
            <a:extLst>
              <a:ext uri="{FF2B5EF4-FFF2-40B4-BE49-F238E27FC236}">
                <a16:creationId xmlns:a16="http://schemas.microsoft.com/office/drawing/2014/main" id="{9CEBA220-2C9D-CC52-B226-84795EBFF5C7}"/>
              </a:ext>
            </a:extLst>
          </p:cNvPr>
          <p:cNvSpPr/>
          <p:nvPr/>
        </p:nvSpPr>
        <p:spPr>
          <a:xfrm>
            <a:off x="3443288" y="5194837"/>
            <a:ext cx="5357812" cy="1175178"/>
          </a:xfrm>
          <a:prstGeom prst="roundRect">
            <a:avLst/>
          </a:prstGeom>
          <a:solidFill>
            <a:schemeClr val="bg1"/>
          </a:solidFill>
          <a:ln w="38100">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D4928"/>
                </a:solidFill>
                <a:latin typeface="Calibri" panose="020F0502020204030204"/>
              </a:rPr>
              <a:t>Ensuring that you focus on the needs and wants of the Peer you are supporting and try to meet their goals and needs. </a:t>
            </a:r>
          </a:p>
        </p:txBody>
      </p:sp>
    </p:spTree>
    <p:extLst>
      <p:ext uri="{BB962C8B-B14F-4D97-AF65-F5344CB8AC3E}">
        <p14:creationId xmlns:p14="http://schemas.microsoft.com/office/powerpoint/2010/main" val="1739709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65A2C4-4DFB-3C87-6666-E08F795ECFE3}"/>
              </a:ext>
            </a:extLst>
          </p:cNvPr>
          <p:cNvSpPr/>
          <p:nvPr/>
        </p:nvSpPr>
        <p:spPr>
          <a:xfrm>
            <a:off x="229406" y="0"/>
            <a:ext cx="8912551" cy="1582171"/>
          </a:xfrm>
          <a:prstGeom prst="rect">
            <a:avLst/>
          </a:prstGeom>
          <a:solidFill>
            <a:srgbClr val="6A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49E45E-D6A7-9780-F652-BAF86DFBCC00}"/>
              </a:ext>
            </a:extLst>
          </p:cNvPr>
          <p:cNvSpPr>
            <a:spLocks noGrp="1"/>
          </p:cNvSpPr>
          <p:nvPr>
            <p:ph type="title"/>
          </p:nvPr>
        </p:nvSpPr>
        <p:spPr>
          <a:xfrm>
            <a:off x="1257300" y="136524"/>
            <a:ext cx="7886700" cy="1325563"/>
          </a:xfrm>
        </p:spPr>
        <p:txBody>
          <a:bodyPr/>
          <a:lstStyle/>
          <a:p>
            <a:r>
              <a:rPr lang="en-US" b="1" dirty="0">
                <a:solidFill>
                  <a:srgbClr val="FFFFFF"/>
                </a:solidFill>
                <a:latin typeface="Arial" panose="020B0604020202020204" pitchFamily="34" charset="0"/>
                <a:cs typeface="Arial" panose="020B0604020202020204" pitchFamily="34" charset="0"/>
              </a:rPr>
              <a:t>Developing Connection</a:t>
            </a:r>
          </a:p>
        </p:txBody>
      </p:sp>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fld id="{294A09A9-5501-47C1-A89A-A340965A2BE2}" type="slidenum">
              <a:rPr lang="en-US" smtClean="0"/>
              <a:t>28</a:t>
            </a:fld>
            <a:endParaRPr lang="en-US" dirty="0"/>
          </a:p>
        </p:txBody>
      </p:sp>
      <p:sp>
        <p:nvSpPr>
          <p:cNvPr id="4" name="Content Placeholder 3">
            <a:extLst>
              <a:ext uri="{FF2B5EF4-FFF2-40B4-BE49-F238E27FC236}">
                <a16:creationId xmlns:a16="http://schemas.microsoft.com/office/drawing/2014/main" id="{BE22F651-7ABC-015D-B5C4-622708A64CB1}"/>
              </a:ext>
            </a:extLst>
          </p:cNvPr>
          <p:cNvSpPr>
            <a:spLocks noGrp="1"/>
          </p:cNvSpPr>
          <p:nvPr>
            <p:ph sz="half" idx="2"/>
          </p:nvPr>
        </p:nvSpPr>
        <p:spPr>
          <a:xfrm>
            <a:off x="2782989" y="2042458"/>
            <a:ext cx="5866026" cy="4060640"/>
          </a:xfrm>
        </p:spPr>
        <p:txBody>
          <a:bodyPr anchor="ctr">
            <a:noAutofit/>
          </a:bodyPr>
          <a:lstStyle/>
          <a:p>
            <a:pPr marL="412750" indent="-355600">
              <a:spcBef>
                <a:spcPts val="0"/>
              </a:spcBef>
              <a:spcAft>
                <a:spcPts val="800"/>
              </a:spcAft>
              <a:defRPr/>
            </a:pPr>
            <a:r>
              <a:rPr lang="en-US" sz="2400" b="1" dirty="0">
                <a:solidFill>
                  <a:srgbClr val="6A4C62"/>
                </a:solidFill>
                <a:latin typeface="Arial" panose="020B0604020202020204" pitchFamily="34" charset="0"/>
                <a:cs typeface="Arial" panose="020B0604020202020204" pitchFamily="34" charset="0"/>
              </a:rPr>
              <a:t>Developing </a:t>
            </a:r>
            <a:r>
              <a:rPr lang="en-US" sz="2400" dirty="0">
                <a:solidFill>
                  <a:srgbClr val="6A4C62"/>
                </a:solidFill>
                <a:latin typeface="Arial" panose="020B0604020202020204" pitchFamily="34" charset="0"/>
                <a:cs typeface="Arial" panose="020B0604020202020204" pitchFamily="34" charset="0"/>
              </a:rPr>
              <a:t>the skills to quickly build rapport and connection in a short time frame</a:t>
            </a:r>
          </a:p>
          <a:p>
            <a:pPr marL="412750" marR="0" lvl="0" indent="-355600" fontAlgn="auto">
              <a:lnSpc>
                <a:spcPct val="90000"/>
              </a:lnSpc>
              <a:spcBef>
                <a:spcPts val="0"/>
              </a:spcBef>
              <a:spcAft>
                <a:spcPts val="800"/>
              </a:spcAft>
              <a:buClrTx/>
              <a:buSzTx/>
              <a:buFont typeface="Arial" panose="020B0604020202020204" pitchFamily="34" charset="0"/>
              <a:buChar char="•"/>
              <a:defRPr/>
            </a:pPr>
            <a:r>
              <a:rPr lang="en-US" sz="2400" b="1" dirty="0">
                <a:solidFill>
                  <a:srgbClr val="6A4C62"/>
                </a:solidFill>
                <a:latin typeface="Arial" panose="020B0604020202020204" pitchFamily="34" charset="0"/>
                <a:cs typeface="Arial" panose="020B0604020202020204" pitchFamily="34" charset="0"/>
              </a:rPr>
              <a:t>Using </a:t>
            </a:r>
            <a:r>
              <a:rPr lang="en-US" sz="2400" dirty="0">
                <a:solidFill>
                  <a:srgbClr val="6A4C62"/>
                </a:solidFill>
                <a:latin typeface="Arial" panose="020B0604020202020204" pitchFamily="34" charset="0"/>
                <a:cs typeface="Arial" panose="020B0604020202020204" pitchFamily="34" charset="0"/>
              </a:rPr>
              <a:t>active listening to fully understand a person and their unique situation </a:t>
            </a:r>
          </a:p>
          <a:p>
            <a:pPr marL="412750" marR="0" lvl="0" indent="-355600" fontAlgn="auto">
              <a:lnSpc>
                <a:spcPct val="90000"/>
              </a:lnSpc>
              <a:spcBef>
                <a:spcPts val="0"/>
              </a:spcBef>
              <a:spcAft>
                <a:spcPts val="800"/>
              </a:spcAft>
              <a:buClrTx/>
              <a:buSzTx/>
              <a:buFont typeface="Arial" panose="020B0604020202020204" pitchFamily="34" charset="0"/>
              <a:buChar char="•"/>
              <a:defRPr/>
            </a:pPr>
            <a:r>
              <a:rPr lang="en-US" sz="2400" b="1" dirty="0">
                <a:solidFill>
                  <a:srgbClr val="6A4C62"/>
                </a:solidFill>
                <a:latin typeface="Arial" panose="020B0604020202020204" pitchFamily="34" charset="0"/>
                <a:cs typeface="Arial" panose="020B0604020202020204" pitchFamily="34" charset="0"/>
              </a:rPr>
              <a:t>Sharing </a:t>
            </a:r>
            <a:r>
              <a:rPr lang="en-US" sz="2400" dirty="0">
                <a:solidFill>
                  <a:srgbClr val="6A4C62"/>
                </a:solidFill>
                <a:latin typeface="Arial" panose="020B0604020202020204" pitchFamily="34" charset="0"/>
                <a:cs typeface="Arial" panose="020B0604020202020204" pitchFamily="34" charset="0"/>
              </a:rPr>
              <a:t>your story when appropriate </a:t>
            </a:r>
          </a:p>
          <a:p>
            <a:pPr marL="412750" marR="0" lvl="0" indent="-355600" fontAlgn="auto">
              <a:lnSpc>
                <a:spcPct val="90000"/>
              </a:lnSpc>
              <a:spcBef>
                <a:spcPts val="0"/>
              </a:spcBef>
              <a:spcAft>
                <a:spcPts val="800"/>
              </a:spcAft>
              <a:buClrTx/>
              <a:buSzTx/>
              <a:buFont typeface="Arial" panose="020B0604020202020204" pitchFamily="34" charset="0"/>
              <a:buChar char="•"/>
              <a:defRPr/>
            </a:pPr>
            <a:r>
              <a:rPr lang="en-US" sz="2400" b="1" dirty="0">
                <a:solidFill>
                  <a:srgbClr val="6A4C62"/>
                </a:solidFill>
                <a:latin typeface="Arial" panose="020B0604020202020204" pitchFamily="34" charset="0"/>
                <a:cs typeface="Arial" panose="020B0604020202020204" pitchFamily="34" charset="0"/>
              </a:rPr>
              <a:t>Focusing </a:t>
            </a:r>
            <a:r>
              <a:rPr lang="en-US" sz="2400" dirty="0">
                <a:solidFill>
                  <a:srgbClr val="6A4C62"/>
                </a:solidFill>
                <a:latin typeface="Arial" panose="020B0604020202020204" pitchFamily="34" charset="0"/>
                <a:cs typeface="Arial" panose="020B0604020202020204" pitchFamily="34" charset="0"/>
              </a:rPr>
              <a:t>on strengths and skills</a:t>
            </a:r>
          </a:p>
        </p:txBody>
      </p:sp>
      <p:pic>
        <p:nvPicPr>
          <p:cNvPr id="6" name="Picture 5" descr="A close-up of icons&#10;&#10;Description automatically generated">
            <a:extLst>
              <a:ext uri="{FF2B5EF4-FFF2-40B4-BE49-F238E27FC236}">
                <a16:creationId xmlns:a16="http://schemas.microsoft.com/office/drawing/2014/main" id="{CD7CAFDD-EEB9-484F-2125-1B8AFA6F37ED}"/>
              </a:ext>
            </a:extLst>
          </p:cNvPr>
          <p:cNvPicPr>
            <a:picLocks noChangeAspect="1"/>
          </p:cNvPicPr>
          <p:nvPr/>
        </p:nvPicPr>
        <p:blipFill rotWithShape="1">
          <a:blip r:embed="rId3">
            <a:extLst>
              <a:ext uri="{28A0092B-C50C-407E-A947-70E740481C1C}">
                <a14:useLocalDpi xmlns:a14="http://schemas.microsoft.com/office/drawing/2010/main" val="0"/>
              </a:ext>
            </a:extLst>
          </a:blip>
          <a:srcRect l="64679" t="18207" r="6749" b="44805"/>
          <a:stretch/>
        </p:blipFill>
        <p:spPr>
          <a:xfrm flipH="1">
            <a:off x="229406" y="2908212"/>
            <a:ext cx="3198594" cy="2329132"/>
          </a:xfrm>
          <a:prstGeom prst="rect">
            <a:avLst/>
          </a:prstGeom>
        </p:spPr>
      </p:pic>
      <p:pic>
        <p:nvPicPr>
          <p:cNvPr id="9" name="Graphic 8" descr="Badge with solid fill">
            <a:extLst>
              <a:ext uri="{FF2B5EF4-FFF2-40B4-BE49-F238E27FC236}">
                <a16:creationId xmlns:a16="http://schemas.microsoft.com/office/drawing/2014/main" id="{B4B8D82A-99C0-B127-71AF-6E0AAEA173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900" y="333885"/>
            <a:ext cx="914400" cy="914400"/>
          </a:xfrm>
          <a:prstGeom prst="rect">
            <a:avLst/>
          </a:prstGeom>
        </p:spPr>
      </p:pic>
    </p:spTree>
    <p:extLst>
      <p:ext uri="{BB962C8B-B14F-4D97-AF65-F5344CB8AC3E}">
        <p14:creationId xmlns:p14="http://schemas.microsoft.com/office/powerpoint/2010/main" val="3278677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olorful threads on white background">
            <a:extLst>
              <a:ext uri="{FF2B5EF4-FFF2-40B4-BE49-F238E27FC236}">
                <a16:creationId xmlns:a16="http://schemas.microsoft.com/office/drawing/2014/main" id="{3D318D8F-69DE-081D-523E-6D74BA27A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2" y="1"/>
            <a:ext cx="9144000" cy="6857999"/>
          </a:xfrm>
          <a:prstGeom prst="rect">
            <a:avLst/>
          </a:prstGeom>
        </p:spPr>
      </p:pic>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fld id="{294A09A9-5501-47C1-A89A-A340965A2BE2}" type="slidenum">
              <a:rPr lang="en-US" smtClean="0"/>
              <a:t>29</a:t>
            </a:fld>
            <a:endParaRPr lang="en-US" dirty="0"/>
          </a:p>
        </p:txBody>
      </p:sp>
      <p:sp>
        <p:nvSpPr>
          <p:cNvPr id="6" name="Rounded Rectangle 5">
            <a:extLst>
              <a:ext uri="{FF2B5EF4-FFF2-40B4-BE49-F238E27FC236}">
                <a16:creationId xmlns:a16="http://schemas.microsoft.com/office/drawing/2014/main" id="{75C8756D-A88F-3085-7C95-CE9C69CF0E61}"/>
              </a:ext>
            </a:extLst>
          </p:cNvPr>
          <p:cNvSpPr/>
          <p:nvPr/>
        </p:nvSpPr>
        <p:spPr>
          <a:xfrm>
            <a:off x="3443287" y="2604577"/>
            <a:ext cx="5357812" cy="1358902"/>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6A4C62"/>
                </a:solidFill>
              </a:rPr>
              <a:t>When first meeting a new peer, whether that </a:t>
            </a:r>
          </a:p>
          <a:p>
            <a:pPr algn="ctr"/>
            <a:r>
              <a:rPr lang="en-US" sz="2000" dirty="0">
                <a:solidFill>
                  <a:srgbClr val="6A4C62"/>
                </a:solidFill>
              </a:rPr>
              <a:t>be on a crisis call in the community or at a stabilization center. </a:t>
            </a:r>
          </a:p>
        </p:txBody>
      </p:sp>
      <p:sp>
        <p:nvSpPr>
          <p:cNvPr id="9" name="Title 1">
            <a:extLst>
              <a:ext uri="{FF2B5EF4-FFF2-40B4-BE49-F238E27FC236}">
                <a16:creationId xmlns:a16="http://schemas.microsoft.com/office/drawing/2014/main" id="{BC1EC10D-573D-DB82-C8CA-3A75816EF2AF}"/>
              </a:ext>
            </a:extLst>
          </p:cNvPr>
          <p:cNvSpPr txBox="1">
            <a:spLocks/>
          </p:cNvSpPr>
          <p:nvPr/>
        </p:nvSpPr>
        <p:spPr>
          <a:xfrm>
            <a:off x="342900" y="1861205"/>
            <a:ext cx="2843213" cy="4739620"/>
          </a:xfrm>
          <a:prstGeom prst="roundRect">
            <a:avLst/>
          </a:prstGeom>
          <a:solidFill>
            <a:srgbClr val="6A4C62"/>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Where might this core competency </a:t>
            </a:r>
          </a:p>
          <a:p>
            <a:pPr algn="ctr"/>
            <a:r>
              <a:rPr lang="en-US" sz="2400" b="1" dirty="0">
                <a:solidFill>
                  <a:schemeClr val="bg1"/>
                </a:solidFill>
                <a:latin typeface="Arial" panose="020B0604020202020204" pitchFamily="34" charset="0"/>
                <a:cs typeface="Arial" panose="020B0604020202020204" pitchFamily="34" charset="0"/>
              </a:rPr>
              <a:t>show up in practice?</a:t>
            </a:r>
          </a:p>
        </p:txBody>
      </p:sp>
      <p:sp>
        <p:nvSpPr>
          <p:cNvPr id="10" name="Rounded Rectangle 9">
            <a:extLst>
              <a:ext uri="{FF2B5EF4-FFF2-40B4-BE49-F238E27FC236}">
                <a16:creationId xmlns:a16="http://schemas.microsoft.com/office/drawing/2014/main" id="{9CEBA220-2C9D-CC52-B226-84795EBFF5C7}"/>
              </a:ext>
            </a:extLst>
          </p:cNvPr>
          <p:cNvSpPr/>
          <p:nvPr/>
        </p:nvSpPr>
        <p:spPr>
          <a:xfrm>
            <a:off x="3443287" y="4594395"/>
            <a:ext cx="5357812" cy="1175178"/>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00050" indent="-342900" algn="ctr">
              <a:spcBef>
                <a:spcPts val="0"/>
              </a:spcBef>
              <a:spcAft>
                <a:spcPts val="800"/>
              </a:spcAft>
              <a:defRPr/>
            </a:pPr>
            <a:r>
              <a:rPr lang="en-US" sz="2000" dirty="0">
                <a:solidFill>
                  <a:srgbClr val="6A4C62"/>
                </a:solidFill>
              </a:rPr>
              <a:t>When attempting to help someone stabilize and calm down.</a:t>
            </a:r>
          </a:p>
        </p:txBody>
      </p:sp>
      <p:sp>
        <p:nvSpPr>
          <p:cNvPr id="11" name="Rectangle 10">
            <a:extLst>
              <a:ext uri="{FF2B5EF4-FFF2-40B4-BE49-F238E27FC236}">
                <a16:creationId xmlns:a16="http://schemas.microsoft.com/office/drawing/2014/main" id="{3C9253CF-F65B-A303-98F5-2399F71ED492}"/>
              </a:ext>
            </a:extLst>
          </p:cNvPr>
          <p:cNvSpPr/>
          <p:nvPr/>
        </p:nvSpPr>
        <p:spPr>
          <a:xfrm>
            <a:off x="229406" y="0"/>
            <a:ext cx="9144000" cy="1582171"/>
          </a:xfrm>
          <a:prstGeom prst="rect">
            <a:avLst/>
          </a:prstGeom>
          <a:solidFill>
            <a:srgbClr val="6A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534EE99-6FE4-208B-EAC6-E1591BBD6B01}"/>
              </a:ext>
            </a:extLst>
          </p:cNvPr>
          <p:cNvSpPr>
            <a:spLocks noGrp="1"/>
          </p:cNvSpPr>
          <p:nvPr>
            <p:ph type="title"/>
          </p:nvPr>
        </p:nvSpPr>
        <p:spPr>
          <a:xfrm>
            <a:off x="571231" y="153794"/>
            <a:ext cx="7886700" cy="1325563"/>
          </a:xfrm>
        </p:spPr>
        <p:txBody>
          <a:bodyPr/>
          <a:lstStyle/>
          <a:p>
            <a:r>
              <a:rPr lang="en-US" b="1" dirty="0">
                <a:solidFill>
                  <a:srgbClr val="FFFFFF"/>
                </a:solidFill>
                <a:latin typeface="Arial" panose="020B0604020202020204" pitchFamily="34" charset="0"/>
                <a:cs typeface="Arial" panose="020B0604020202020204" pitchFamily="34" charset="0"/>
              </a:rPr>
              <a:t>Developing Connection</a:t>
            </a:r>
          </a:p>
        </p:txBody>
      </p:sp>
    </p:spTree>
    <p:extLst>
      <p:ext uri="{BB962C8B-B14F-4D97-AF65-F5344CB8AC3E}">
        <p14:creationId xmlns:p14="http://schemas.microsoft.com/office/powerpoint/2010/main" val="2285409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77AC9-D0F2-89FB-63D2-449BAD28DD1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Who are we?</a:t>
            </a:r>
          </a:p>
        </p:txBody>
      </p:sp>
      <p:sp>
        <p:nvSpPr>
          <p:cNvPr id="3" name="Content Placeholder 2">
            <a:extLst>
              <a:ext uri="{FF2B5EF4-FFF2-40B4-BE49-F238E27FC236}">
                <a16:creationId xmlns:a16="http://schemas.microsoft.com/office/drawing/2014/main" id="{CA666782-3E85-0580-BC08-FFEC7A3368AF}"/>
              </a:ext>
            </a:extLst>
          </p:cNvPr>
          <p:cNvSpPr>
            <a:spLocks noGrp="1"/>
          </p:cNvSpPr>
          <p:nvPr>
            <p:ph sz="half" idx="1"/>
          </p:nvPr>
        </p:nvSpPr>
        <p:spPr>
          <a:xfrm>
            <a:off x="2592237" y="1622474"/>
            <a:ext cx="6137103" cy="2054044"/>
          </a:xfrm>
        </p:spPr>
        <p:txBody>
          <a:bodyPr>
            <a:noAutofit/>
          </a:bodyPr>
          <a:lstStyle/>
          <a:p>
            <a:r>
              <a:rPr lang="en-US" sz="1600" b="1" dirty="0">
                <a:latin typeface="Arial" panose="020B0604020202020204" pitchFamily="34" charset="0"/>
                <a:cs typeface="Arial" panose="020B0604020202020204" pitchFamily="34" charset="0"/>
              </a:rPr>
              <a:t>Rowan Willis-Gorman (She/They) </a:t>
            </a:r>
            <a:r>
              <a:rPr lang="en-US" sz="1600" dirty="0">
                <a:latin typeface="Arial" panose="020B0604020202020204" pitchFamily="34" charset="0"/>
                <a:cs typeface="Arial" panose="020B0604020202020204" pitchFamily="34" charset="0"/>
              </a:rPr>
              <a:t>is an experienced behavioral health advocate who is passionate about ensuring that everyone receives appropriate and equitable services when they are experiencing a crisis. They have 10 years of experience working as a peer and using their lived expertise to create and run creative youth programming, lead trainings and advocate. She is considered a Subject Matter Expert in suicide prevention and intervention, behavioral health services, youth work, crisis services, peer support, and rural youth engagement. </a:t>
            </a:r>
          </a:p>
        </p:txBody>
      </p:sp>
      <p:sp>
        <p:nvSpPr>
          <p:cNvPr id="4" name="Content Placeholder 3">
            <a:extLst>
              <a:ext uri="{FF2B5EF4-FFF2-40B4-BE49-F238E27FC236}">
                <a16:creationId xmlns:a16="http://schemas.microsoft.com/office/drawing/2014/main" id="{EE1E94AF-7BE7-243E-C203-E48B825F2762}"/>
              </a:ext>
            </a:extLst>
          </p:cNvPr>
          <p:cNvSpPr>
            <a:spLocks noGrp="1"/>
          </p:cNvSpPr>
          <p:nvPr>
            <p:ph sz="half" idx="2"/>
          </p:nvPr>
        </p:nvSpPr>
        <p:spPr>
          <a:xfrm>
            <a:off x="2592237" y="3927047"/>
            <a:ext cx="6023695" cy="4351338"/>
          </a:xfrm>
        </p:spPr>
        <p:txBody>
          <a:bodyPr>
            <a:normAutofit/>
          </a:bodyPr>
          <a:lstStyle/>
          <a:p>
            <a:r>
              <a:rPr lang="en-US" sz="1600" b="1" dirty="0">
                <a:latin typeface="Arial" panose="020B0604020202020204" pitchFamily="34" charset="0"/>
                <a:cs typeface="Arial" panose="020B0604020202020204" pitchFamily="34" charset="0"/>
              </a:rPr>
              <a:t>Kris Locus (They/She)</a:t>
            </a:r>
            <a:r>
              <a:rPr lang="en-US" sz="1600" dirty="0">
                <a:latin typeface="Arial" panose="020B0604020202020204" pitchFamily="34" charset="0"/>
                <a:cs typeface="Arial" panose="020B0604020202020204" pitchFamily="34" charset="0"/>
              </a:rPr>
              <a:t> is a Certified Peer Recovery Specialist and Certified Trauma Recovery Coach. Kris worked as one of the first youth peers for Prince George’s mobile crisis team. They supported the expansion and implementation of new best practices and played a critical role in helping to create a safe and equitable workplace for other peers. In addition to this, Kris also worked in assisting youth and young adults in long-term recovery and stabilization after the initial crisis period by leaning into mutuality and empowerment through a trauma informed lens. During Kris’s involvement, this program went from zero consumers to consistently on or over capacity. </a:t>
            </a:r>
          </a:p>
        </p:txBody>
      </p:sp>
      <p:pic>
        <p:nvPicPr>
          <p:cNvPr id="5" name="Picture 4" descr="A person with red hair smiling&#10;&#10;Description automatically generated">
            <a:extLst>
              <a:ext uri="{FF2B5EF4-FFF2-40B4-BE49-F238E27FC236}">
                <a16:creationId xmlns:a16="http://schemas.microsoft.com/office/drawing/2014/main" id="{88927547-3C0E-47B6-2A62-3E5715F7E449}"/>
              </a:ext>
            </a:extLst>
          </p:cNvPr>
          <p:cNvPicPr>
            <a:picLocks noChangeAspect="1"/>
          </p:cNvPicPr>
          <p:nvPr/>
        </p:nvPicPr>
        <p:blipFill rotWithShape="1">
          <a:blip r:embed="rId3">
            <a:extLst>
              <a:ext uri="{28A0092B-C50C-407E-A947-70E740481C1C}">
                <a14:useLocalDpi xmlns:a14="http://schemas.microsoft.com/office/drawing/2010/main" val="0"/>
              </a:ext>
            </a:extLst>
          </a:blip>
          <a:srcRect l="12076" r="8515" b="22840"/>
          <a:stretch/>
        </p:blipFill>
        <p:spPr>
          <a:xfrm>
            <a:off x="463230" y="1560210"/>
            <a:ext cx="1963587" cy="2178571"/>
          </a:xfrm>
          <a:prstGeom prst="roundRect">
            <a:avLst/>
          </a:prstGeom>
          <a:ln w="38100">
            <a:solidFill>
              <a:srgbClr val="CD4928"/>
            </a:solidFill>
          </a:ln>
        </p:spPr>
      </p:pic>
      <p:pic>
        <p:nvPicPr>
          <p:cNvPr id="6" name="Picture 5" descr="A person smiling at the camera&#10;&#10;Description automatically generated">
            <a:extLst>
              <a:ext uri="{FF2B5EF4-FFF2-40B4-BE49-F238E27FC236}">
                <a16:creationId xmlns:a16="http://schemas.microsoft.com/office/drawing/2014/main" id="{57EDE75C-1B17-89AA-5F1C-EA5FB8C7C2B7}"/>
              </a:ext>
            </a:extLst>
          </p:cNvPr>
          <p:cNvPicPr>
            <a:picLocks noChangeAspect="1"/>
          </p:cNvPicPr>
          <p:nvPr/>
        </p:nvPicPr>
        <p:blipFill rotWithShape="1">
          <a:blip r:embed="rId4">
            <a:extLst>
              <a:ext uri="{28A0092B-C50C-407E-A947-70E740481C1C}">
                <a14:useLocalDpi xmlns:a14="http://schemas.microsoft.com/office/drawing/2010/main" val="0"/>
              </a:ext>
            </a:extLst>
          </a:blip>
          <a:srcRect t="8283"/>
          <a:stretch/>
        </p:blipFill>
        <p:spPr>
          <a:xfrm>
            <a:off x="463229" y="4074965"/>
            <a:ext cx="1963587" cy="2235505"/>
          </a:xfrm>
          <a:prstGeom prst="roundRect">
            <a:avLst/>
          </a:prstGeom>
          <a:ln w="38100">
            <a:solidFill>
              <a:srgbClr val="CD4928"/>
            </a:solidFill>
          </a:ln>
        </p:spPr>
      </p:pic>
    </p:spTree>
    <p:extLst>
      <p:ext uri="{BB962C8B-B14F-4D97-AF65-F5344CB8AC3E}">
        <p14:creationId xmlns:p14="http://schemas.microsoft.com/office/powerpoint/2010/main" val="3033868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684EC9-5C14-87FD-84E6-CDDC98239698}"/>
              </a:ext>
            </a:extLst>
          </p:cNvPr>
          <p:cNvSpPr/>
          <p:nvPr/>
        </p:nvSpPr>
        <p:spPr>
          <a:xfrm>
            <a:off x="229406" y="0"/>
            <a:ext cx="8912551" cy="1582171"/>
          </a:xfrm>
          <a:prstGeom prst="rect">
            <a:avLst/>
          </a:prstGeom>
          <a:solidFill>
            <a:srgbClr val="CD49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49E45E-D6A7-9780-F652-BAF86DFBCC00}"/>
              </a:ext>
            </a:extLst>
          </p:cNvPr>
          <p:cNvSpPr>
            <a:spLocks noGrp="1"/>
          </p:cNvSpPr>
          <p:nvPr>
            <p:ph type="title"/>
          </p:nvPr>
        </p:nvSpPr>
        <p:spPr>
          <a:xfrm>
            <a:off x="1604512" y="128303"/>
            <a:ext cx="7310081" cy="1325563"/>
          </a:xfrm>
        </p:spPr>
        <p:txBody>
          <a:bodyPr anchor="ctr">
            <a:normAutofit fontScale="90000"/>
          </a:bodyPr>
          <a:lstStyle/>
          <a:p>
            <a:r>
              <a:rPr kumimoji="0" lang="en-US"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Supporting people experiencing crisis to participate in making decisions</a:t>
            </a:r>
            <a:endParaRPr lang="en-US" b="1" dirty="0">
              <a:solidFill>
                <a:srgbClr val="FFFFFF"/>
              </a:solidFill>
              <a:latin typeface="Arial" panose="020B0604020202020204" pitchFamily="34" charset="0"/>
              <a:cs typeface="Arial" panose="020B0604020202020204" pitchFamily="34" charset="0"/>
            </a:endParaRPr>
          </a:p>
        </p:txBody>
      </p:sp>
      <p:sp>
        <p:nvSpPr>
          <p:cNvPr id="8" name="Slide Number Placeholder 7" hidden="1">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pPr>
              <a:spcAft>
                <a:spcPts val="600"/>
              </a:spcAft>
            </a:pPr>
            <a:fld id="{294A09A9-5501-47C1-A89A-A340965A2BE2}" type="slidenum">
              <a:rPr lang="en-US" smtClean="0"/>
              <a:pPr>
                <a:spcAft>
                  <a:spcPts val="600"/>
                </a:spcAft>
              </a:pPr>
              <a:t>30</a:t>
            </a:fld>
            <a:endParaRPr lang="en-US"/>
          </a:p>
        </p:txBody>
      </p:sp>
      <p:pic>
        <p:nvPicPr>
          <p:cNvPr id="5" name="Picture 4" descr="A person talking to a doctor&#10;&#10;Description automatically generated">
            <a:extLst>
              <a:ext uri="{FF2B5EF4-FFF2-40B4-BE49-F238E27FC236}">
                <a16:creationId xmlns:a16="http://schemas.microsoft.com/office/drawing/2014/main" id="{138C5910-164B-A103-A3A5-59EADFDF3B79}"/>
              </a:ext>
            </a:extLst>
          </p:cNvPr>
          <p:cNvPicPr>
            <a:picLocks noChangeAspect="1"/>
          </p:cNvPicPr>
          <p:nvPr/>
        </p:nvPicPr>
        <p:blipFill rotWithShape="1">
          <a:blip r:embed="rId3">
            <a:extLst>
              <a:ext uri="{28A0092B-C50C-407E-A947-70E740481C1C}">
                <a14:useLocalDpi xmlns:a14="http://schemas.microsoft.com/office/drawing/2010/main" val="0"/>
              </a:ext>
            </a:extLst>
          </a:blip>
          <a:srcRect l="10846" t="9200" r="41468" b="11875"/>
          <a:stretch/>
        </p:blipFill>
        <p:spPr>
          <a:xfrm>
            <a:off x="229406" y="2276011"/>
            <a:ext cx="4451677" cy="4144406"/>
          </a:xfrm>
          <a:prstGeom prst="rect">
            <a:avLst/>
          </a:prstGeom>
        </p:spPr>
      </p:pic>
      <p:sp>
        <p:nvSpPr>
          <p:cNvPr id="10" name="TextBox 9">
            <a:extLst>
              <a:ext uri="{FF2B5EF4-FFF2-40B4-BE49-F238E27FC236}">
                <a16:creationId xmlns:a16="http://schemas.microsoft.com/office/drawing/2014/main" id="{5CBAF275-9B13-06B5-18D2-AE04D5011DCB}"/>
              </a:ext>
            </a:extLst>
          </p:cNvPr>
          <p:cNvSpPr txBox="1"/>
          <p:nvPr/>
        </p:nvSpPr>
        <p:spPr>
          <a:xfrm>
            <a:off x="4791608" y="3027596"/>
            <a:ext cx="4350349" cy="2641236"/>
          </a:xfrm>
          <a:prstGeom prst="rect">
            <a:avLst/>
          </a:prstGeom>
          <a:noFill/>
        </p:spPr>
        <p:txBody>
          <a:bodyPr wrap="square">
            <a:spAutoFit/>
          </a:bodyPr>
          <a:lstStyle/>
          <a:p>
            <a:pPr marL="285750" marR="0" lvl="0" indent="-228600" fontAlgn="auto">
              <a:lnSpc>
                <a:spcPct val="90000"/>
              </a:lnSpc>
              <a:spcBef>
                <a:spcPts val="0"/>
              </a:spcBef>
              <a:spcAft>
                <a:spcPts val="800"/>
              </a:spcAft>
              <a:buClrTx/>
              <a:buSzTx/>
              <a:buFont typeface="Arial" panose="020B0604020202020204" pitchFamily="34" charset="0"/>
              <a:buChar char="•"/>
              <a:tabLst/>
              <a:defRPr/>
            </a:pPr>
            <a:r>
              <a:rPr lang="en-US" sz="2100" b="1" dirty="0">
                <a:solidFill>
                  <a:srgbClr val="CD4928"/>
                </a:solidFill>
                <a:latin typeface="Arial" panose="020B0604020202020204" pitchFamily="34" charset="0"/>
                <a:cs typeface="Arial" panose="020B0604020202020204" pitchFamily="34" charset="0"/>
              </a:rPr>
              <a:t>Listening for understanding</a:t>
            </a:r>
          </a:p>
          <a:p>
            <a:pPr marL="742950" marR="0" lvl="1" indent="-228600" fontAlgn="auto">
              <a:lnSpc>
                <a:spcPct val="90000"/>
              </a:lnSpc>
              <a:spcBef>
                <a:spcPts val="0"/>
              </a:spcBef>
              <a:spcAft>
                <a:spcPts val="800"/>
              </a:spcAft>
              <a:buClrTx/>
              <a:buSzTx/>
              <a:buFont typeface="Arial" panose="020B0604020202020204" pitchFamily="34" charset="0"/>
              <a:buChar char="•"/>
              <a:tabLst/>
              <a:defRPr/>
            </a:pPr>
            <a:r>
              <a:rPr lang="en-US" sz="2100" dirty="0">
                <a:latin typeface="Arial" panose="020B0604020202020204" pitchFamily="34" charset="0"/>
                <a:cs typeface="Arial" panose="020B0604020202020204" pitchFamily="34" charset="0"/>
              </a:rPr>
              <a:t>Person’s preferences, needs, and resources</a:t>
            </a:r>
          </a:p>
          <a:p>
            <a:pPr marL="285750" marR="0" lvl="0" indent="-228600" fontAlgn="auto">
              <a:lnSpc>
                <a:spcPct val="90000"/>
              </a:lnSpc>
              <a:spcBef>
                <a:spcPts val="0"/>
              </a:spcBef>
              <a:spcAft>
                <a:spcPts val="800"/>
              </a:spcAft>
              <a:buClrTx/>
              <a:buSzTx/>
              <a:buFont typeface="Arial" panose="020B0604020202020204" pitchFamily="34" charset="0"/>
              <a:buChar char="•"/>
              <a:tabLst/>
              <a:defRPr/>
            </a:pPr>
            <a:r>
              <a:rPr lang="en-US" sz="2100" b="1" dirty="0">
                <a:solidFill>
                  <a:srgbClr val="CD4928"/>
                </a:solidFill>
                <a:latin typeface="Arial" panose="020B0604020202020204" pitchFamily="34" charset="0"/>
                <a:cs typeface="Arial" panose="020B0604020202020204" pitchFamily="34" charset="0"/>
              </a:rPr>
              <a:t>Expanding options</a:t>
            </a:r>
          </a:p>
          <a:p>
            <a:pPr marL="742950" marR="0" lvl="1" indent="-228600" fontAlgn="auto">
              <a:lnSpc>
                <a:spcPct val="90000"/>
              </a:lnSpc>
              <a:spcBef>
                <a:spcPts val="0"/>
              </a:spcBef>
              <a:spcAft>
                <a:spcPts val="800"/>
              </a:spcAft>
              <a:buClrTx/>
              <a:buSzTx/>
              <a:buFont typeface="Arial" panose="020B0604020202020204" pitchFamily="34" charset="0"/>
              <a:buChar char="•"/>
              <a:tabLst/>
              <a:defRPr/>
            </a:pPr>
            <a:r>
              <a:rPr lang="en-US" sz="2100" dirty="0">
                <a:latin typeface="Arial" panose="020B0604020202020204" pitchFamily="34" charset="0"/>
                <a:cs typeface="Arial" panose="020B0604020202020204" pitchFamily="34" charset="0"/>
              </a:rPr>
              <a:t>Brainstorming options</a:t>
            </a:r>
          </a:p>
          <a:p>
            <a:pPr marL="742950" marR="0" lvl="1" indent="-228600" fontAlgn="auto">
              <a:lnSpc>
                <a:spcPct val="90000"/>
              </a:lnSpc>
              <a:spcBef>
                <a:spcPts val="0"/>
              </a:spcBef>
              <a:spcAft>
                <a:spcPts val="800"/>
              </a:spcAft>
              <a:buClrTx/>
              <a:buSzTx/>
              <a:buFont typeface="Arial" panose="020B0604020202020204" pitchFamily="34" charset="0"/>
              <a:buChar char="•"/>
              <a:tabLst/>
              <a:defRPr/>
            </a:pPr>
            <a:r>
              <a:rPr lang="en-US" sz="2100" dirty="0">
                <a:latin typeface="Arial" panose="020B0604020202020204" pitchFamily="34" charset="0"/>
                <a:cs typeface="Arial" panose="020B0604020202020204" pitchFamily="34" charset="0"/>
              </a:rPr>
              <a:t>Natural supports</a:t>
            </a:r>
          </a:p>
          <a:p>
            <a:pPr marL="285750" marR="0" lvl="0" indent="-228600" fontAlgn="auto">
              <a:lnSpc>
                <a:spcPct val="90000"/>
              </a:lnSpc>
              <a:spcBef>
                <a:spcPts val="0"/>
              </a:spcBef>
              <a:spcAft>
                <a:spcPts val="800"/>
              </a:spcAft>
              <a:buClrTx/>
              <a:buSzTx/>
              <a:buFont typeface="Arial" panose="020B0604020202020204" pitchFamily="34" charset="0"/>
              <a:buChar char="•"/>
              <a:tabLst/>
              <a:defRPr/>
            </a:pPr>
            <a:r>
              <a:rPr lang="en-US" sz="2100" b="1" dirty="0">
                <a:solidFill>
                  <a:srgbClr val="CD4928"/>
                </a:solidFill>
                <a:latin typeface="Arial" panose="020B0604020202020204" pitchFamily="34" charset="0"/>
                <a:cs typeface="Arial" panose="020B0604020202020204" pitchFamily="34" charset="0"/>
              </a:rPr>
              <a:t>Planning for resolution</a:t>
            </a:r>
          </a:p>
        </p:txBody>
      </p:sp>
      <p:pic>
        <p:nvPicPr>
          <p:cNvPr id="14" name="Graphic 13" descr="Badge 3 with solid fill">
            <a:extLst>
              <a:ext uri="{FF2B5EF4-FFF2-40B4-BE49-F238E27FC236}">
                <a16:creationId xmlns:a16="http://schemas.microsoft.com/office/drawing/2014/main" id="{93D6C7C0-2B77-22FB-4674-609507B611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1669" y="333884"/>
            <a:ext cx="914400" cy="914400"/>
          </a:xfrm>
          <a:prstGeom prst="rect">
            <a:avLst/>
          </a:prstGeom>
        </p:spPr>
      </p:pic>
    </p:spTree>
    <p:extLst>
      <p:ext uri="{BB962C8B-B14F-4D97-AF65-F5344CB8AC3E}">
        <p14:creationId xmlns:p14="http://schemas.microsoft.com/office/powerpoint/2010/main" val="2947712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olorful threads on white background">
            <a:extLst>
              <a:ext uri="{FF2B5EF4-FFF2-40B4-BE49-F238E27FC236}">
                <a16:creationId xmlns:a16="http://schemas.microsoft.com/office/drawing/2014/main" id="{3D318D8F-69DE-081D-523E-6D74BA27A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2" y="1"/>
            <a:ext cx="9144000" cy="6857999"/>
          </a:xfrm>
          <a:prstGeom prst="rect">
            <a:avLst/>
          </a:prstGeom>
        </p:spPr>
      </p:pic>
      <p:sp>
        <p:nvSpPr>
          <p:cNvPr id="5" name="Rectangle 4">
            <a:extLst>
              <a:ext uri="{FF2B5EF4-FFF2-40B4-BE49-F238E27FC236}">
                <a16:creationId xmlns:a16="http://schemas.microsoft.com/office/drawing/2014/main" id="{8D100DDC-799D-D5BA-54DB-7A9617254320}"/>
              </a:ext>
            </a:extLst>
          </p:cNvPr>
          <p:cNvSpPr/>
          <p:nvPr/>
        </p:nvSpPr>
        <p:spPr>
          <a:xfrm>
            <a:off x="229406" y="0"/>
            <a:ext cx="8912551" cy="1582171"/>
          </a:xfrm>
          <a:prstGeom prst="rect">
            <a:avLst/>
          </a:prstGeom>
          <a:solidFill>
            <a:srgbClr val="CD49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fld id="{294A09A9-5501-47C1-A89A-A340965A2BE2}" type="slidenum">
              <a:rPr lang="en-US" smtClean="0"/>
              <a:t>31</a:t>
            </a:fld>
            <a:endParaRPr lang="en-US" dirty="0"/>
          </a:p>
        </p:txBody>
      </p:sp>
      <p:sp>
        <p:nvSpPr>
          <p:cNvPr id="6" name="Rounded Rectangle 5">
            <a:extLst>
              <a:ext uri="{FF2B5EF4-FFF2-40B4-BE49-F238E27FC236}">
                <a16:creationId xmlns:a16="http://schemas.microsoft.com/office/drawing/2014/main" id="{75C8756D-A88F-3085-7C95-CE9C69CF0E61}"/>
              </a:ext>
            </a:extLst>
          </p:cNvPr>
          <p:cNvSpPr/>
          <p:nvPr/>
        </p:nvSpPr>
        <p:spPr>
          <a:xfrm>
            <a:off x="3504389" y="1861206"/>
            <a:ext cx="5357812" cy="1358902"/>
          </a:xfrm>
          <a:prstGeom prst="roundRect">
            <a:avLst/>
          </a:prstGeom>
          <a:solidFill>
            <a:schemeClr val="bg1"/>
          </a:solidFill>
          <a:ln w="38100">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00050" indent="-342900" algn="ctr">
              <a:spcBef>
                <a:spcPts val="0"/>
              </a:spcBef>
              <a:defRPr/>
            </a:pPr>
            <a:r>
              <a:rPr lang="en-US" sz="2000" dirty="0">
                <a:solidFill>
                  <a:srgbClr val="CD4928"/>
                </a:solidFill>
                <a:latin typeface="Arial" panose="020B0604020202020204" pitchFamily="34" charset="0"/>
                <a:cs typeface="Arial" panose="020B0604020202020204" pitchFamily="34" charset="0"/>
              </a:rPr>
              <a:t>Advocating for a peer’s choices and </a:t>
            </a:r>
          </a:p>
          <a:p>
            <a:pPr marL="400050" indent="-342900" algn="ctr">
              <a:spcBef>
                <a:spcPts val="0"/>
              </a:spcBef>
              <a:defRPr/>
            </a:pPr>
            <a:r>
              <a:rPr lang="en-US" sz="2000" dirty="0">
                <a:solidFill>
                  <a:srgbClr val="CD4928"/>
                </a:solidFill>
                <a:latin typeface="Arial" panose="020B0604020202020204" pitchFamily="34" charset="0"/>
                <a:cs typeface="Arial" panose="020B0604020202020204" pitchFamily="34" charset="0"/>
              </a:rPr>
              <a:t>goals in recovery as they navigate the crisis system. </a:t>
            </a:r>
          </a:p>
        </p:txBody>
      </p:sp>
      <p:sp>
        <p:nvSpPr>
          <p:cNvPr id="7" name="Rounded Rectangle 6">
            <a:extLst>
              <a:ext uri="{FF2B5EF4-FFF2-40B4-BE49-F238E27FC236}">
                <a16:creationId xmlns:a16="http://schemas.microsoft.com/office/drawing/2014/main" id="{8EF85B1D-B3C0-18A3-6A21-0E63D051EB6E}"/>
              </a:ext>
            </a:extLst>
          </p:cNvPr>
          <p:cNvSpPr/>
          <p:nvPr/>
        </p:nvSpPr>
        <p:spPr>
          <a:xfrm>
            <a:off x="3504389" y="3492354"/>
            <a:ext cx="5357812" cy="1289790"/>
          </a:xfrm>
          <a:prstGeom prst="roundRect">
            <a:avLst/>
          </a:prstGeom>
          <a:solidFill>
            <a:schemeClr val="bg1"/>
          </a:solidFill>
          <a:ln w="38100">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0"/>
              </a:spcBef>
              <a:defRPr/>
            </a:pPr>
            <a:r>
              <a:rPr lang="en-US" sz="2000" dirty="0">
                <a:solidFill>
                  <a:srgbClr val="CD4928"/>
                </a:solidFill>
                <a:latin typeface="Arial" panose="020B0604020202020204" pitchFamily="34" charset="0"/>
                <a:cs typeface="Arial" panose="020B0604020202020204" pitchFamily="34" charset="0"/>
              </a:rPr>
              <a:t>Ensuring that other members of the crisis team acknowledge and try to work towards the peer’s goals. </a:t>
            </a:r>
          </a:p>
        </p:txBody>
      </p:sp>
      <p:sp>
        <p:nvSpPr>
          <p:cNvPr id="9" name="Title 1">
            <a:extLst>
              <a:ext uri="{FF2B5EF4-FFF2-40B4-BE49-F238E27FC236}">
                <a16:creationId xmlns:a16="http://schemas.microsoft.com/office/drawing/2014/main" id="{BC1EC10D-573D-DB82-C8CA-3A75816EF2AF}"/>
              </a:ext>
            </a:extLst>
          </p:cNvPr>
          <p:cNvSpPr txBox="1">
            <a:spLocks/>
          </p:cNvSpPr>
          <p:nvPr/>
        </p:nvSpPr>
        <p:spPr>
          <a:xfrm>
            <a:off x="342900" y="1861205"/>
            <a:ext cx="2843213" cy="4739620"/>
          </a:xfrm>
          <a:prstGeom prst="roundRect">
            <a:avLst/>
          </a:prstGeom>
          <a:solidFill>
            <a:srgbClr val="CD4928"/>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Where might this core competency </a:t>
            </a:r>
          </a:p>
          <a:p>
            <a:pPr algn="ctr"/>
            <a:r>
              <a:rPr lang="en-US" sz="2400" b="1" dirty="0">
                <a:solidFill>
                  <a:schemeClr val="bg1"/>
                </a:solidFill>
                <a:latin typeface="Arial" panose="020B0604020202020204" pitchFamily="34" charset="0"/>
                <a:cs typeface="Arial" panose="020B0604020202020204" pitchFamily="34" charset="0"/>
              </a:rPr>
              <a:t>show up in practice?</a:t>
            </a:r>
          </a:p>
        </p:txBody>
      </p:sp>
      <p:sp>
        <p:nvSpPr>
          <p:cNvPr id="10" name="Rounded Rectangle 9">
            <a:extLst>
              <a:ext uri="{FF2B5EF4-FFF2-40B4-BE49-F238E27FC236}">
                <a16:creationId xmlns:a16="http://schemas.microsoft.com/office/drawing/2014/main" id="{9CEBA220-2C9D-CC52-B226-84795EBFF5C7}"/>
              </a:ext>
            </a:extLst>
          </p:cNvPr>
          <p:cNvSpPr/>
          <p:nvPr/>
        </p:nvSpPr>
        <p:spPr>
          <a:xfrm>
            <a:off x="3504389" y="5130291"/>
            <a:ext cx="5357812" cy="1374735"/>
          </a:xfrm>
          <a:prstGeom prst="roundRect">
            <a:avLst/>
          </a:prstGeom>
          <a:solidFill>
            <a:schemeClr val="bg1"/>
          </a:solidFill>
          <a:ln w="38100">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CD4928"/>
                </a:solidFill>
                <a:latin typeface="Arial" panose="020B0604020202020204" pitchFamily="34" charset="0"/>
                <a:cs typeface="Arial" panose="020B0604020202020204" pitchFamily="34" charset="0"/>
              </a:rPr>
              <a:t>Supporting the peer in brainstorming options when seeking services, sharing your knowledge about the crisis system to help them find the best fit for them. </a:t>
            </a:r>
          </a:p>
        </p:txBody>
      </p:sp>
      <p:sp>
        <p:nvSpPr>
          <p:cNvPr id="12" name="TextBox 11">
            <a:extLst>
              <a:ext uri="{FF2B5EF4-FFF2-40B4-BE49-F238E27FC236}">
                <a16:creationId xmlns:a16="http://schemas.microsoft.com/office/drawing/2014/main" id="{119958B2-092D-40E0-898F-97841F932D54}"/>
              </a:ext>
            </a:extLst>
          </p:cNvPr>
          <p:cNvSpPr txBox="1"/>
          <p:nvPr/>
        </p:nvSpPr>
        <p:spPr>
          <a:xfrm>
            <a:off x="445338" y="237087"/>
            <a:ext cx="8070012" cy="1107996"/>
          </a:xfrm>
          <a:prstGeom prst="rect">
            <a:avLst/>
          </a:prstGeom>
          <a:noFill/>
        </p:spPr>
        <p:txBody>
          <a:bodyPr wrap="square">
            <a:spAutoFit/>
          </a:bodyPr>
          <a:lstStyle/>
          <a:p>
            <a:r>
              <a:rPr kumimoji="0" lang="en-US" sz="33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Supporting people experiencing crisis to participate in making decisions</a:t>
            </a:r>
            <a:endParaRPr lang="en-US" sz="3300" dirty="0"/>
          </a:p>
        </p:txBody>
      </p:sp>
    </p:spTree>
    <p:extLst>
      <p:ext uri="{BB962C8B-B14F-4D97-AF65-F5344CB8AC3E}">
        <p14:creationId xmlns:p14="http://schemas.microsoft.com/office/powerpoint/2010/main" val="1691199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65A2C4-4DFB-3C87-6666-E08F795ECFE3}"/>
              </a:ext>
            </a:extLst>
          </p:cNvPr>
          <p:cNvSpPr/>
          <p:nvPr/>
        </p:nvSpPr>
        <p:spPr>
          <a:xfrm>
            <a:off x="229406" y="0"/>
            <a:ext cx="8912551" cy="1582171"/>
          </a:xfrm>
          <a:prstGeom prst="rect">
            <a:avLst/>
          </a:prstGeom>
          <a:solidFill>
            <a:srgbClr val="6A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49E45E-D6A7-9780-F652-BAF86DFBCC00}"/>
              </a:ext>
            </a:extLst>
          </p:cNvPr>
          <p:cNvSpPr>
            <a:spLocks noGrp="1"/>
          </p:cNvSpPr>
          <p:nvPr>
            <p:ph type="title"/>
          </p:nvPr>
        </p:nvSpPr>
        <p:spPr>
          <a:xfrm>
            <a:off x="1368751" y="136524"/>
            <a:ext cx="7886700" cy="1325563"/>
          </a:xfrm>
        </p:spPr>
        <p:txBody>
          <a:bodyPr>
            <a:normAutofit/>
          </a:bodyPr>
          <a:lstStyle/>
          <a:p>
            <a:r>
              <a:rPr lang="en-US" b="1" dirty="0">
                <a:solidFill>
                  <a:srgbClr val="FFFFFF"/>
                </a:solidFill>
                <a:latin typeface="Arial" panose="020B0604020202020204" pitchFamily="34" charset="0"/>
                <a:cs typeface="Arial" panose="020B0604020202020204" pitchFamily="34" charset="0"/>
              </a:rPr>
              <a:t>Advocating for self-determination </a:t>
            </a:r>
          </a:p>
        </p:txBody>
      </p:sp>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fld id="{294A09A9-5501-47C1-A89A-A340965A2BE2}" type="slidenum">
              <a:rPr lang="en-US" smtClean="0"/>
              <a:t>32</a:t>
            </a:fld>
            <a:endParaRPr lang="en-US" dirty="0"/>
          </a:p>
        </p:txBody>
      </p:sp>
      <p:sp>
        <p:nvSpPr>
          <p:cNvPr id="4" name="Content Placeholder 3">
            <a:extLst>
              <a:ext uri="{FF2B5EF4-FFF2-40B4-BE49-F238E27FC236}">
                <a16:creationId xmlns:a16="http://schemas.microsoft.com/office/drawing/2014/main" id="{BE22F651-7ABC-015D-B5C4-622708A64CB1}"/>
              </a:ext>
            </a:extLst>
          </p:cNvPr>
          <p:cNvSpPr>
            <a:spLocks noGrp="1"/>
          </p:cNvSpPr>
          <p:nvPr>
            <p:ph sz="half" idx="2"/>
          </p:nvPr>
        </p:nvSpPr>
        <p:spPr>
          <a:xfrm>
            <a:off x="2937690" y="2042458"/>
            <a:ext cx="5866026" cy="4060640"/>
          </a:xfrm>
        </p:spPr>
        <p:txBody>
          <a:bodyPr anchor="ctr">
            <a:noAutofit/>
          </a:bodyPr>
          <a:lstStyle/>
          <a:p>
            <a:pPr marL="412750" indent="-355600">
              <a:spcBef>
                <a:spcPts val="0"/>
              </a:spcBef>
              <a:spcAft>
                <a:spcPts val="800"/>
              </a:spcAft>
              <a:defRPr/>
            </a:pPr>
            <a:r>
              <a:rPr lang="en-US" sz="2400" dirty="0">
                <a:solidFill>
                  <a:srgbClr val="6A4C62"/>
                </a:solidFill>
                <a:latin typeface="Arial" panose="020B0604020202020204" pitchFamily="34" charset="0"/>
                <a:cs typeface="Arial" panose="020B0604020202020204" pitchFamily="34" charset="0"/>
              </a:rPr>
              <a:t>Expressing curiosity about team choices</a:t>
            </a:r>
          </a:p>
          <a:p>
            <a:pPr marL="412750" indent="-355600">
              <a:spcBef>
                <a:spcPts val="0"/>
              </a:spcBef>
              <a:spcAft>
                <a:spcPts val="800"/>
              </a:spcAft>
              <a:defRPr/>
            </a:pPr>
            <a:r>
              <a:rPr lang="en-US" sz="2400" dirty="0">
                <a:solidFill>
                  <a:srgbClr val="6A4C62"/>
                </a:solidFill>
                <a:latin typeface="Arial" panose="020B0604020202020204" pitchFamily="34" charset="0"/>
                <a:cs typeface="Arial" panose="020B0604020202020204" pitchFamily="34" charset="0"/>
              </a:rPr>
              <a:t>Upholding person-centered principles and peer practices</a:t>
            </a:r>
          </a:p>
          <a:p>
            <a:pPr marL="412750" indent="-355600">
              <a:spcBef>
                <a:spcPts val="0"/>
              </a:spcBef>
              <a:spcAft>
                <a:spcPts val="800"/>
              </a:spcAft>
              <a:defRPr/>
            </a:pPr>
            <a:r>
              <a:rPr lang="en-US" sz="2400" dirty="0">
                <a:solidFill>
                  <a:srgbClr val="6A4C62"/>
                </a:solidFill>
                <a:latin typeface="Arial" panose="020B0604020202020204" pitchFamily="34" charset="0"/>
                <a:cs typeface="Arial" panose="020B0604020202020204" pitchFamily="34" charset="0"/>
              </a:rPr>
              <a:t>Presenting other options</a:t>
            </a:r>
          </a:p>
        </p:txBody>
      </p:sp>
      <p:pic>
        <p:nvPicPr>
          <p:cNvPr id="7" name="Graphic 6" descr="Badge 4 with solid fill">
            <a:extLst>
              <a:ext uri="{FF2B5EF4-FFF2-40B4-BE49-F238E27FC236}">
                <a16:creationId xmlns:a16="http://schemas.microsoft.com/office/drawing/2014/main" id="{198678D8-B5CA-2804-B3F0-9C11A46334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33885"/>
            <a:ext cx="914400" cy="914400"/>
          </a:xfrm>
          <a:prstGeom prst="rect">
            <a:avLst/>
          </a:prstGeom>
        </p:spPr>
      </p:pic>
      <p:pic>
        <p:nvPicPr>
          <p:cNvPr id="10" name="Picture 9" descr="A close-up of icons&#10;&#10;Description automatically generated">
            <a:extLst>
              <a:ext uri="{FF2B5EF4-FFF2-40B4-BE49-F238E27FC236}">
                <a16:creationId xmlns:a16="http://schemas.microsoft.com/office/drawing/2014/main" id="{CFD03CC4-9D01-F6B2-7961-BD4688E058EF}"/>
              </a:ext>
            </a:extLst>
          </p:cNvPr>
          <p:cNvPicPr>
            <a:picLocks noChangeAspect="1"/>
          </p:cNvPicPr>
          <p:nvPr/>
        </p:nvPicPr>
        <p:blipFill rotWithShape="1">
          <a:blip r:embed="rId5">
            <a:extLst>
              <a:ext uri="{28A0092B-C50C-407E-A947-70E740481C1C}">
                <a14:useLocalDpi xmlns:a14="http://schemas.microsoft.com/office/drawing/2010/main" val="0"/>
              </a:ext>
            </a:extLst>
          </a:blip>
          <a:srcRect l="31865" t="54472" r="32932" b="-1657"/>
          <a:stretch/>
        </p:blipFill>
        <p:spPr>
          <a:xfrm>
            <a:off x="-615983" y="2479952"/>
            <a:ext cx="4225194" cy="3185652"/>
          </a:xfrm>
          <a:prstGeom prst="rect">
            <a:avLst/>
          </a:prstGeom>
        </p:spPr>
      </p:pic>
    </p:spTree>
    <p:extLst>
      <p:ext uri="{BB962C8B-B14F-4D97-AF65-F5344CB8AC3E}">
        <p14:creationId xmlns:p14="http://schemas.microsoft.com/office/powerpoint/2010/main" val="3958192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olorful threads on white background">
            <a:extLst>
              <a:ext uri="{FF2B5EF4-FFF2-40B4-BE49-F238E27FC236}">
                <a16:creationId xmlns:a16="http://schemas.microsoft.com/office/drawing/2014/main" id="{3D318D8F-69DE-081D-523E-6D74BA27A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2" y="1"/>
            <a:ext cx="9144000" cy="6857999"/>
          </a:xfrm>
          <a:prstGeom prst="rect">
            <a:avLst/>
          </a:prstGeom>
        </p:spPr>
      </p:pic>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fld id="{294A09A9-5501-47C1-A89A-A340965A2BE2}" type="slidenum">
              <a:rPr lang="en-US" smtClean="0"/>
              <a:t>33</a:t>
            </a:fld>
            <a:endParaRPr lang="en-US" dirty="0"/>
          </a:p>
        </p:txBody>
      </p:sp>
      <p:sp>
        <p:nvSpPr>
          <p:cNvPr id="6" name="Rounded Rectangle 5">
            <a:extLst>
              <a:ext uri="{FF2B5EF4-FFF2-40B4-BE49-F238E27FC236}">
                <a16:creationId xmlns:a16="http://schemas.microsoft.com/office/drawing/2014/main" id="{75C8756D-A88F-3085-7C95-CE9C69CF0E61}"/>
              </a:ext>
            </a:extLst>
          </p:cNvPr>
          <p:cNvSpPr/>
          <p:nvPr/>
        </p:nvSpPr>
        <p:spPr>
          <a:xfrm>
            <a:off x="3443288" y="1923042"/>
            <a:ext cx="5357812" cy="1358902"/>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6A4C62"/>
                </a:solidFill>
                <a:effectLst/>
                <a:uLnTx/>
                <a:uFillTx/>
                <a:latin typeface="Arial" panose="020B0604020202020204" pitchFamily="34" charset="0"/>
                <a:cs typeface="Arial" panose="020B0604020202020204" pitchFamily="34" charset="0"/>
              </a:rPr>
              <a:t>Reminding team members that choice and voice </a:t>
            </a:r>
            <a:r>
              <a:rPr lang="en-US" sz="2000" dirty="0">
                <a:solidFill>
                  <a:srgbClr val="6A4C62"/>
                </a:solidFill>
                <a:latin typeface="Arial" panose="020B0604020202020204" pitchFamily="34" charset="0"/>
                <a:cs typeface="Arial" panose="020B0604020202020204" pitchFamily="34" charset="0"/>
              </a:rPr>
              <a:t>needs to be the priority when providing services</a:t>
            </a:r>
            <a:endParaRPr lang="en-US" sz="2000" b="1" dirty="0">
              <a:solidFill>
                <a:srgbClr val="6A4C62"/>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BC1EC10D-573D-DB82-C8CA-3A75816EF2AF}"/>
              </a:ext>
            </a:extLst>
          </p:cNvPr>
          <p:cNvSpPr txBox="1">
            <a:spLocks/>
          </p:cNvSpPr>
          <p:nvPr/>
        </p:nvSpPr>
        <p:spPr>
          <a:xfrm>
            <a:off x="342900" y="1861205"/>
            <a:ext cx="2843213" cy="4739620"/>
          </a:xfrm>
          <a:prstGeom prst="roundRect">
            <a:avLst/>
          </a:prstGeom>
          <a:solidFill>
            <a:srgbClr val="6A4C62"/>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Where might this core competency </a:t>
            </a:r>
          </a:p>
          <a:p>
            <a:pPr algn="ctr"/>
            <a:r>
              <a:rPr lang="en-US" sz="2400" b="1" dirty="0">
                <a:solidFill>
                  <a:schemeClr val="bg1"/>
                </a:solidFill>
                <a:latin typeface="Arial" panose="020B0604020202020204" pitchFamily="34" charset="0"/>
                <a:cs typeface="Arial" panose="020B0604020202020204" pitchFamily="34" charset="0"/>
              </a:rPr>
              <a:t>show up in practice?</a:t>
            </a:r>
          </a:p>
        </p:txBody>
      </p:sp>
      <p:sp>
        <p:nvSpPr>
          <p:cNvPr id="10" name="Rounded Rectangle 9">
            <a:extLst>
              <a:ext uri="{FF2B5EF4-FFF2-40B4-BE49-F238E27FC236}">
                <a16:creationId xmlns:a16="http://schemas.microsoft.com/office/drawing/2014/main" id="{9CEBA220-2C9D-CC52-B226-84795EBFF5C7}"/>
              </a:ext>
            </a:extLst>
          </p:cNvPr>
          <p:cNvSpPr/>
          <p:nvPr/>
        </p:nvSpPr>
        <p:spPr>
          <a:xfrm>
            <a:off x="3443288" y="3602633"/>
            <a:ext cx="5357812" cy="1175178"/>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00050" indent="-342900" algn="ctr">
              <a:spcBef>
                <a:spcPts val="0"/>
              </a:spcBef>
              <a:spcAft>
                <a:spcPts val="800"/>
              </a:spcAft>
              <a:defRPr/>
            </a:pPr>
            <a:r>
              <a:rPr lang="en-US" sz="2000" dirty="0">
                <a:solidFill>
                  <a:srgbClr val="6A4C62"/>
                </a:solidFill>
                <a:latin typeface="Arial" panose="020B0604020202020204" pitchFamily="34" charset="0"/>
                <a:cs typeface="Arial" panose="020B0604020202020204" pitchFamily="34" charset="0"/>
              </a:rPr>
              <a:t>Support your team in focusing on person-centered principles and educate them on peer best practices. </a:t>
            </a:r>
          </a:p>
        </p:txBody>
      </p:sp>
      <p:sp>
        <p:nvSpPr>
          <p:cNvPr id="12" name="Title 1">
            <a:extLst>
              <a:ext uri="{FF2B5EF4-FFF2-40B4-BE49-F238E27FC236}">
                <a16:creationId xmlns:a16="http://schemas.microsoft.com/office/drawing/2014/main" id="{B534EE99-6FE4-208B-EAC6-E1591BBD6B01}"/>
              </a:ext>
            </a:extLst>
          </p:cNvPr>
          <p:cNvSpPr>
            <a:spLocks noGrp="1"/>
          </p:cNvSpPr>
          <p:nvPr>
            <p:ph type="title"/>
          </p:nvPr>
        </p:nvSpPr>
        <p:spPr>
          <a:xfrm>
            <a:off x="628650" y="137318"/>
            <a:ext cx="7886700" cy="1325563"/>
          </a:xfrm>
        </p:spPr>
        <p:txBody>
          <a:bodyPr/>
          <a:lstStyle/>
          <a:p>
            <a:r>
              <a:rPr lang="en-US" b="1" dirty="0">
                <a:solidFill>
                  <a:srgbClr val="FFFFFF"/>
                </a:solidFill>
                <a:latin typeface="Arial" panose="020B0604020202020204" pitchFamily="34" charset="0"/>
                <a:cs typeface="Arial" panose="020B0604020202020204" pitchFamily="34" charset="0"/>
              </a:rPr>
              <a:t>Developing Connection</a:t>
            </a:r>
          </a:p>
        </p:txBody>
      </p:sp>
      <p:sp>
        <p:nvSpPr>
          <p:cNvPr id="2" name="Rectangle 1">
            <a:extLst>
              <a:ext uri="{FF2B5EF4-FFF2-40B4-BE49-F238E27FC236}">
                <a16:creationId xmlns:a16="http://schemas.microsoft.com/office/drawing/2014/main" id="{D4E3DB45-3AA0-8FEE-3249-9F7BD3D41844}"/>
              </a:ext>
            </a:extLst>
          </p:cNvPr>
          <p:cNvSpPr/>
          <p:nvPr/>
        </p:nvSpPr>
        <p:spPr>
          <a:xfrm>
            <a:off x="229479" y="-18308"/>
            <a:ext cx="9098673" cy="1582171"/>
          </a:xfrm>
          <a:prstGeom prst="rect">
            <a:avLst/>
          </a:prstGeom>
          <a:solidFill>
            <a:srgbClr val="6A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73FD70C0-051B-2663-FCA1-406806AF728D}"/>
              </a:ext>
            </a:extLst>
          </p:cNvPr>
          <p:cNvSpPr txBox="1">
            <a:spLocks/>
          </p:cNvSpPr>
          <p:nvPr/>
        </p:nvSpPr>
        <p:spPr>
          <a:xfrm>
            <a:off x="628650" y="155627"/>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solidFill>
                  <a:srgbClr val="FFFFFF"/>
                </a:solidFill>
                <a:latin typeface="Arial" panose="020B0604020202020204" pitchFamily="34" charset="0"/>
                <a:cs typeface="Arial" panose="020B0604020202020204" pitchFamily="34" charset="0"/>
              </a:rPr>
              <a:t>Advocating for self-determination </a:t>
            </a:r>
          </a:p>
        </p:txBody>
      </p:sp>
      <p:sp>
        <p:nvSpPr>
          <p:cNvPr id="4" name="Rounded Rectangle 3">
            <a:extLst>
              <a:ext uri="{FF2B5EF4-FFF2-40B4-BE49-F238E27FC236}">
                <a16:creationId xmlns:a16="http://schemas.microsoft.com/office/drawing/2014/main" id="{A7089223-E201-4549-B255-B6AF03C05F74}"/>
              </a:ext>
            </a:extLst>
          </p:cNvPr>
          <p:cNvSpPr/>
          <p:nvPr/>
        </p:nvSpPr>
        <p:spPr>
          <a:xfrm>
            <a:off x="3443288" y="5098500"/>
            <a:ext cx="5357812" cy="1175178"/>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0"/>
              </a:spcBef>
              <a:defRPr/>
            </a:pPr>
            <a:r>
              <a:rPr lang="en-US" sz="2000" dirty="0">
                <a:solidFill>
                  <a:srgbClr val="6A4C62"/>
                </a:solidFill>
                <a:latin typeface="Arial" panose="020B0604020202020204" pitchFamily="34" charset="0"/>
                <a:cs typeface="Arial" panose="020B0604020202020204" pitchFamily="34" charset="0"/>
              </a:rPr>
              <a:t>Ensure that all options are presented to a peer when they are making a choice. </a:t>
            </a:r>
          </a:p>
        </p:txBody>
      </p:sp>
    </p:spTree>
    <p:extLst>
      <p:ext uri="{BB962C8B-B14F-4D97-AF65-F5344CB8AC3E}">
        <p14:creationId xmlns:p14="http://schemas.microsoft.com/office/powerpoint/2010/main" val="346057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684EC9-5C14-87FD-84E6-CDDC98239698}"/>
              </a:ext>
            </a:extLst>
          </p:cNvPr>
          <p:cNvSpPr/>
          <p:nvPr/>
        </p:nvSpPr>
        <p:spPr>
          <a:xfrm>
            <a:off x="229406" y="0"/>
            <a:ext cx="8912551" cy="1582171"/>
          </a:xfrm>
          <a:prstGeom prst="rect">
            <a:avLst/>
          </a:prstGeom>
          <a:solidFill>
            <a:srgbClr val="CD49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49E45E-D6A7-9780-F652-BAF86DFBCC00}"/>
              </a:ext>
            </a:extLst>
          </p:cNvPr>
          <p:cNvSpPr>
            <a:spLocks noGrp="1"/>
          </p:cNvSpPr>
          <p:nvPr>
            <p:ph type="title"/>
          </p:nvPr>
        </p:nvSpPr>
        <p:spPr>
          <a:xfrm>
            <a:off x="1604512" y="128303"/>
            <a:ext cx="7310081" cy="1325563"/>
          </a:xfrm>
        </p:spPr>
        <p:txBody>
          <a:bodyPr anchor="ctr">
            <a:normAutofit/>
          </a:bodyPr>
          <a:lstStyle/>
          <a:p>
            <a:r>
              <a:rPr kumimoji="0" lang="en-US"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Promoting Team Resiliency</a:t>
            </a:r>
            <a:endParaRPr lang="en-US" b="1" dirty="0">
              <a:solidFill>
                <a:srgbClr val="FFFFFF"/>
              </a:solidFill>
              <a:latin typeface="Arial" panose="020B0604020202020204" pitchFamily="34" charset="0"/>
              <a:cs typeface="Arial" panose="020B0604020202020204" pitchFamily="34" charset="0"/>
            </a:endParaRPr>
          </a:p>
        </p:txBody>
      </p:sp>
      <p:sp>
        <p:nvSpPr>
          <p:cNvPr id="8" name="Slide Number Placeholder 7" hidden="1">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pPr>
              <a:spcAft>
                <a:spcPts val="600"/>
              </a:spcAft>
            </a:pPr>
            <a:fld id="{294A09A9-5501-47C1-A89A-A340965A2BE2}" type="slidenum">
              <a:rPr lang="en-US" smtClean="0"/>
              <a:pPr>
                <a:spcAft>
                  <a:spcPts val="600"/>
                </a:spcAft>
              </a:pPr>
              <a:t>34</a:t>
            </a:fld>
            <a:endParaRPr lang="en-US"/>
          </a:p>
        </p:txBody>
      </p:sp>
      <p:pic>
        <p:nvPicPr>
          <p:cNvPr id="4" name="Graphic 3" descr="Badge 5 with solid fill">
            <a:extLst>
              <a:ext uri="{FF2B5EF4-FFF2-40B4-BE49-F238E27FC236}">
                <a16:creationId xmlns:a16="http://schemas.microsoft.com/office/drawing/2014/main" id="{0E0AA077-9FE5-A29B-C018-4B75A6F57D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748" y="333884"/>
            <a:ext cx="914400" cy="914400"/>
          </a:xfrm>
          <a:prstGeom prst="rect">
            <a:avLst/>
          </a:prstGeom>
        </p:spPr>
      </p:pic>
      <p:pic>
        <p:nvPicPr>
          <p:cNvPr id="12" name="Picture 11" descr="A person in a headscarf looking at a computer&#10;&#10;Description automatically generated">
            <a:extLst>
              <a:ext uri="{FF2B5EF4-FFF2-40B4-BE49-F238E27FC236}">
                <a16:creationId xmlns:a16="http://schemas.microsoft.com/office/drawing/2014/main" id="{D24DE14D-3AE0-6406-3380-AC6D140B859C}"/>
              </a:ext>
            </a:extLst>
          </p:cNvPr>
          <p:cNvPicPr>
            <a:picLocks noChangeAspect="1"/>
          </p:cNvPicPr>
          <p:nvPr/>
        </p:nvPicPr>
        <p:blipFill rotWithShape="1">
          <a:blip r:embed="rId5">
            <a:extLst>
              <a:ext uri="{28A0092B-C50C-407E-A947-70E740481C1C}">
                <a14:useLocalDpi xmlns:a14="http://schemas.microsoft.com/office/drawing/2010/main" val="0"/>
              </a:ext>
            </a:extLst>
          </a:blip>
          <a:srcRect t="8999" r="62486" b="8043"/>
          <a:stretch/>
        </p:blipFill>
        <p:spPr>
          <a:xfrm>
            <a:off x="441120" y="1787750"/>
            <a:ext cx="3911273" cy="4865298"/>
          </a:xfrm>
          <a:prstGeom prst="rect">
            <a:avLst/>
          </a:prstGeom>
        </p:spPr>
      </p:pic>
      <p:sp>
        <p:nvSpPr>
          <p:cNvPr id="15" name="TextBox 14">
            <a:extLst>
              <a:ext uri="{FF2B5EF4-FFF2-40B4-BE49-F238E27FC236}">
                <a16:creationId xmlns:a16="http://schemas.microsoft.com/office/drawing/2014/main" id="{F58235E4-AEFD-C275-E0F7-0A0BC076D107}"/>
              </a:ext>
            </a:extLst>
          </p:cNvPr>
          <p:cNvSpPr txBox="1"/>
          <p:nvPr/>
        </p:nvSpPr>
        <p:spPr>
          <a:xfrm>
            <a:off x="4572000" y="3199094"/>
            <a:ext cx="4130880" cy="1751762"/>
          </a:xfrm>
          <a:prstGeom prst="rect">
            <a:avLst/>
          </a:prstGeom>
          <a:noFill/>
        </p:spPr>
        <p:txBody>
          <a:bodyPr wrap="square">
            <a:spAutoFit/>
          </a:bodyPr>
          <a:lstStyle/>
          <a:p>
            <a:pPr marL="285750" indent="-228600">
              <a:lnSpc>
                <a:spcPct val="90000"/>
              </a:lnSpc>
              <a:spcAft>
                <a:spcPts val="800"/>
              </a:spcAft>
              <a:buFont typeface="Arial" panose="020B0604020202020204" pitchFamily="34" charset="0"/>
              <a:buChar char="•"/>
              <a:defRPr/>
            </a:pPr>
            <a:r>
              <a:rPr lang="en-US" sz="2100" dirty="0">
                <a:solidFill>
                  <a:srgbClr val="CD4928"/>
                </a:solidFill>
                <a:latin typeface="Arial" panose="020B0604020202020204" pitchFamily="34" charset="0"/>
                <a:cs typeface="Arial" panose="020B0604020202020204" pitchFamily="34" charset="0"/>
              </a:rPr>
              <a:t>Engage in excellent self-care for work</a:t>
            </a:r>
          </a:p>
          <a:p>
            <a:pPr marL="285750" indent="-228600">
              <a:lnSpc>
                <a:spcPct val="90000"/>
              </a:lnSpc>
              <a:spcAft>
                <a:spcPts val="800"/>
              </a:spcAft>
              <a:buFont typeface="Arial" panose="020B0604020202020204" pitchFamily="34" charset="0"/>
              <a:buChar char="•"/>
              <a:defRPr/>
            </a:pPr>
            <a:r>
              <a:rPr lang="en-US" sz="2100" dirty="0">
                <a:solidFill>
                  <a:srgbClr val="CD4928"/>
                </a:solidFill>
                <a:latin typeface="Arial" panose="020B0604020202020204" pitchFamily="34" charset="0"/>
                <a:cs typeface="Arial" panose="020B0604020202020204" pitchFamily="34" charset="0"/>
              </a:rPr>
              <a:t>Connect with colleagues</a:t>
            </a:r>
          </a:p>
          <a:p>
            <a:pPr marL="285750" indent="-228600">
              <a:lnSpc>
                <a:spcPct val="90000"/>
              </a:lnSpc>
              <a:spcAft>
                <a:spcPts val="800"/>
              </a:spcAft>
              <a:buFont typeface="Arial" panose="020B0604020202020204" pitchFamily="34" charset="0"/>
              <a:buChar char="•"/>
              <a:defRPr/>
            </a:pPr>
            <a:r>
              <a:rPr lang="en-US" sz="2100" dirty="0">
                <a:solidFill>
                  <a:srgbClr val="CD4928"/>
                </a:solidFill>
                <a:latin typeface="Arial" panose="020B0604020202020204" pitchFamily="34" charset="0"/>
                <a:cs typeface="Arial" panose="020B0604020202020204" pitchFamily="34" charset="0"/>
              </a:rPr>
              <a:t>Participate in team meetings, including debriefings</a:t>
            </a:r>
          </a:p>
        </p:txBody>
      </p:sp>
    </p:spTree>
    <p:extLst>
      <p:ext uri="{BB962C8B-B14F-4D97-AF65-F5344CB8AC3E}">
        <p14:creationId xmlns:p14="http://schemas.microsoft.com/office/powerpoint/2010/main" val="1393322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olorful threads on white background">
            <a:extLst>
              <a:ext uri="{FF2B5EF4-FFF2-40B4-BE49-F238E27FC236}">
                <a16:creationId xmlns:a16="http://schemas.microsoft.com/office/drawing/2014/main" id="{3D318D8F-69DE-081D-523E-6D74BA27A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2" y="1"/>
            <a:ext cx="9144000" cy="6857999"/>
          </a:xfrm>
          <a:prstGeom prst="rect">
            <a:avLst/>
          </a:prstGeom>
        </p:spPr>
      </p:pic>
      <p:sp>
        <p:nvSpPr>
          <p:cNvPr id="5" name="Rectangle 4">
            <a:extLst>
              <a:ext uri="{FF2B5EF4-FFF2-40B4-BE49-F238E27FC236}">
                <a16:creationId xmlns:a16="http://schemas.microsoft.com/office/drawing/2014/main" id="{8D100DDC-799D-D5BA-54DB-7A9617254320}"/>
              </a:ext>
            </a:extLst>
          </p:cNvPr>
          <p:cNvSpPr/>
          <p:nvPr/>
        </p:nvSpPr>
        <p:spPr>
          <a:xfrm>
            <a:off x="229406" y="0"/>
            <a:ext cx="8912551" cy="1582171"/>
          </a:xfrm>
          <a:prstGeom prst="rect">
            <a:avLst/>
          </a:prstGeom>
          <a:solidFill>
            <a:srgbClr val="CD49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fld id="{294A09A9-5501-47C1-A89A-A340965A2BE2}" type="slidenum">
              <a:rPr lang="en-US" smtClean="0"/>
              <a:t>35</a:t>
            </a:fld>
            <a:endParaRPr lang="en-US" dirty="0"/>
          </a:p>
        </p:txBody>
      </p:sp>
      <p:sp>
        <p:nvSpPr>
          <p:cNvPr id="6" name="Rounded Rectangle 5">
            <a:extLst>
              <a:ext uri="{FF2B5EF4-FFF2-40B4-BE49-F238E27FC236}">
                <a16:creationId xmlns:a16="http://schemas.microsoft.com/office/drawing/2014/main" id="{75C8756D-A88F-3085-7C95-CE9C69CF0E61}"/>
              </a:ext>
            </a:extLst>
          </p:cNvPr>
          <p:cNvSpPr/>
          <p:nvPr/>
        </p:nvSpPr>
        <p:spPr>
          <a:xfrm>
            <a:off x="3504389" y="2317227"/>
            <a:ext cx="5357812" cy="1796394"/>
          </a:xfrm>
          <a:prstGeom prst="roundRect">
            <a:avLst/>
          </a:prstGeom>
          <a:solidFill>
            <a:schemeClr val="bg1"/>
          </a:solidFill>
          <a:ln w="38100">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0"/>
              </a:spcBef>
              <a:defRPr/>
            </a:pPr>
            <a:r>
              <a:rPr lang="en-US" sz="2000" dirty="0">
                <a:solidFill>
                  <a:srgbClr val="CD4928"/>
                </a:solidFill>
                <a:latin typeface="Arial" panose="020B0604020202020204" pitchFamily="34" charset="0"/>
                <a:cs typeface="Arial" panose="020B0604020202020204" pitchFamily="34" charset="0"/>
              </a:rPr>
              <a:t>Talk about self-care openly and often as a team and encourage team members to bring up self-care with peers. </a:t>
            </a:r>
          </a:p>
        </p:txBody>
      </p:sp>
      <p:sp>
        <p:nvSpPr>
          <p:cNvPr id="9" name="Title 1">
            <a:extLst>
              <a:ext uri="{FF2B5EF4-FFF2-40B4-BE49-F238E27FC236}">
                <a16:creationId xmlns:a16="http://schemas.microsoft.com/office/drawing/2014/main" id="{BC1EC10D-573D-DB82-C8CA-3A75816EF2AF}"/>
              </a:ext>
            </a:extLst>
          </p:cNvPr>
          <p:cNvSpPr txBox="1">
            <a:spLocks/>
          </p:cNvSpPr>
          <p:nvPr/>
        </p:nvSpPr>
        <p:spPr>
          <a:xfrm>
            <a:off x="342900" y="1861205"/>
            <a:ext cx="2843213" cy="4739620"/>
          </a:xfrm>
          <a:prstGeom prst="roundRect">
            <a:avLst/>
          </a:prstGeom>
          <a:solidFill>
            <a:srgbClr val="CD4928"/>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Where might this core competency </a:t>
            </a:r>
          </a:p>
          <a:p>
            <a:pPr algn="ctr"/>
            <a:r>
              <a:rPr lang="en-US" sz="2400" b="1" dirty="0">
                <a:solidFill>
                  <a:schemeClr val="bg1"/>
                </a:solidFill>
                <a:latin typeface="Arial" panose="020B0604020202020204" pitchFamily="34" charset="0"/>
                <a:cs typeface="Arial" panose="020B0604020202020204" pitchFamily="34" charset="0"/>
              </a:rPr>
              <a:t>show up in practice?</a:t>
            </a:r>
          </a:p>
        </p:txBody>
      </p:sp>
      <p:sp>
        <p:nvSpPr>
          <p:cNvPr id="10" name="Rounded Rectangle 9">
            <a:extLst>
              <a:ext uri="{FF2B5EF4-FFF2-40B4-BE49-F238E27FC236}">
                <a16:creationId xmlns:a16="http://schemas.microsoft.com/office/drawing/2014/main" id="{9CEBA220-2C9D-CC52-B226-84795EBFF5C7}"/>
              </a:ext>
            </a:extLst>
          </p:cNvPr>
          <p:cNvSpPr/>
          <p:nvPr/>
        </p:nvSpPr>
        <p:spPr>
          <a:xfrm>
            <a:off x="3504389" y="4547618"/>
            <a:ext cx="5357812" cy="1796394"/>
          </a:xfrm>
          <a:prstGeom prst="roundRect">
            <a:avLst/>
          </a:prstGeom>
          <a:solidFill>
            <a:schemeClr val="bg1"/>
          </a:solidFill>
          <a:ln w="38100">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0"/>
              </a:spcBef>
              <a:defRPr/>
            </a:pPr>
            <a:r>
              <a:rPr lang="en-US" sz="2000" dirty="0">
                <a:solidFill>
                  <a:srgbClr val="CD4928"/>
                </a:solidFill>
                <a:latin typeface="Arial" panose="020B0604020202020204" pitchFamily="34" charset="0"/>
                <a:cs typeface="Arial" panose="020B0604020202020204" pitchFamily="34" charset="0"/>
              </a:rPr>
              <a:t>Building rapport with team members can make collaboration when supporting peers easier and more fruitful. </a:t>
            </a:r>
          </a:p>
        </p:txBody>
      </p:sp>
      <p:sp>
        <p:nvSpPr>
          <p:cNvPr id="12" name="TextBox 11">
            <a:extLst>
              <a:ext uri="{FF2B5EF4-FFF2-40B4-BE49-F238E27FC236}">
                <a16:creationId xmlns:a16="http://schemas.microsoft.com/office/drawing/2014/main" id="{119958B2-092D-40E0-898F-97841F932D54}"/>
              </a:ext>
            </a:extLst>
          </p:cNvPr>
          <p:cNvSpPr txBox="1"/>
          <p:nvPr/>
        </p:nvSpPr>
        <p:spPr>
          <a:xfrm>
            <a:off x="445338" y="491003"/>
            <a:ext cx="8070012" cy="600164"/>
          </a:xfrm>
          <a:prstGeom prst="rect">
            <a:avLst/>
          </a:prstGeom>
          <a:noFill/>
        </p:spPr>
        <p:txBody>
          <a:bodyPr wrap="square">
            <a:spAutoFit/>
          </a:bodyPr>
          <a:lstStyle/>
          <a:p>
            <a:r>
              <a:rPr kumimoji="0" lang="en-US" sz="33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Promoting Team Resiliency</a:t>
            </a:r>
            <a:endParaRPr lang="en-US" sz="3300" dirty="0"/>
          </a:p>
        </p:txBody>
      </p:sp>
    </p:spTree>
    <p:extLst>
      <p:ext uri="{BB962C8B-B14F-4D97-AF65-F5344CB8AC3E}">
        <p14:creationId xmlns:p14="http://schemas.microsoft.com/office/powerpoint/2010/main" val="1109406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st on a sheet of metal">
            <a:extLst>
              <a:ext uri="{FF2B5EF4-FFF2-40B4-BE49-F238E27FC236}">
                <a16:creationId xmlns:a16="http://schemas.microsoft.com/office/drawing/2014/main" id="{EE319964-A53D-54A6-26B0-B15189236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98" y="0"/>
            <a:ext cx="8913202" cy="6858000"/>
          </a:xfrm>
          <a:prstGeom prst="rect">
            <a:avLst/>
          </a:prstGeom>
        </p:spPr>
      </p:pic>
      <p:sp>
        <p:nvSpPr>
          <p:cNvPr id="2" name="Title 1">
            <a:extLst>
              <a:ext uri="{FF2B5EF4-FFF2-40B4-BE49-F238E27FC236}">
                <a16:creationId xmlns:a16="http://schemas.microsoft.com/office/drawing/2014/main" id="{420208C2-A43A-69AF-7157-182910A53C17}"/>
              </a:ext>
            </a:extLst>
          </p:cNvPr>
          <p:cNvSpPr>
            <a:spLocks noGrp="1"/>
          </p:cNvSpPr>
          <p:nvPr>
            <p:ph type="title"/>
          </p:nvPr>
        </p:nvSpPr>
        <p:spPr>
          <a:xfrm>
            <a:off x="734195" y="647335"/>
            <a:ext cx="7886700" cy="1325563"/>
          </a:xfrm>
        </p:spPr>
        <p:txBody>
          <a:bodyPr anchor="ctr">
            <a:normAutofit/>
          </a:bodyPr>
          <a:lstStyle/>
          <a:p>
            <a:pPr algn="ctr"/>
            <a:r>
              <a:rPr lang="en-US" sz="4400" b="1" dirty="0">
                <a:solidFill>
                  <a:srgbClr val="FFFFFF"/>
                </a:solidFill>
                <a:latin typeface="Arial" panose="020B0604020202020204" pitchFamily="34" charset="0"/>
                <a:cs typeface="Arial" panose="020B0604020202020204" pitchFamily="34" charset="0"/>
              </a:rPr>
              <a:t>Knowledge into practice</a:t>
            </a:r>
          </a:p>
        </p:txBody>
      </p:sp>
      <p:sp>
        <p:nvSpPr>
          <p:cNvPr id="7" name="Oval 6">
            <a:extLst>
              <a:ext uri="{FF2B5EF4-FFF2-40B4-BE49-F238E27FC236}">
                <a16:creationId xmlns:a16="http://schemas.microsoft.com/office/drawing/2014/main" id="{73E2D4E3-F9BD-0402-7D2A-8C363AF1B58E}"/>
              </a:ext>
            </a:extLst>
          </p:cNvPr>
          <p:cNvSpPr/>
          <p:nvPr/>
        </p:nvSpPr>
        <p:spPr>
          <a:xfrm>
            <a:off x="1359192" y="2358540"/>
            <a:ext cx="2196000" cy="2196000"/>
          </a:xfrm>
          <a:prstGeom prst="ellipse">
            <a:avLst/>
          </a:prstGeom>
          <a:solidFill>
            <a:srgbClr val="FFFFFF"/>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8" name="Rectangle 7" descr="Users">
            <a:extLst>
              <a:ext uri="{FF2B5EF4-FFF2-40B4-BE49-F238E27FC236}">
                <a16:creationId xmlns:a16="http://schemas.microsoft.com/office/drawing/2014/main" id="{74624765-6559-61DB-52E9-CF74083CD725}"/>
              </a:ext>
            </a:extLst>
          </p:cNvPr>
          <p:cNvSpPr/>
          <p:nvPr/>
        </p:nvSpPr>
        <p:spPr>
          <a:xfrm>
            <a:off x="1827193" y="2815953"/>
            <a:ext cx="1260000" cy="126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9" name="Freeform 8">
            <a:extLst>
              <a:ext uri="{FF2B5EF4-FFF2-40B4-BE49-F238E27FC236}">
                <a16:creationId xmlns:a16="http://schemas.microsoft.com/office/drawing/2014/main" id="{3BDC06AB-6C2D-1FE1-ACCE-B14B6B983D8E}"/>
              </a:ext>
            </a:extLst>
          </p:cNvPr>
          <p:cNvSpPr/>
          <p:nvPr/>
        </p:nvSpPr>
        <p:spPr>
          <a:xfrm>
            <a:off x="1353537" y="4896303"/>
            <a:ext cx="2201655" cy="1273449"/>
          </a:xfrm>
          <a:custGeom>
            <a:avLst/>
            <a:gdLst>
              <a:gd name="connsiteX0" fmla="*/ 0 w 2201655"/>
              <a:gd name="connsiteY0" fmla="*/ 0 h 765000"/>
              <a:gd name="connsiteX1" fmla="*/ 2201655 w 2201655"/>
              <a:gd name="connsiteY1" fmla="*/ 0 h 765000"/>
              <a:gd name="connsiteX2" fmla="*/ 2201655 w 2201655"/>
              <a:gd name="connsiteY2" fmla="*/ 765000 h 765000"/>
              <a:gd name="connsiteX3" fmla="*/ 0 w 2201655"/>
              <a:gd name="connsiteY3" fmla="*/ 765000 h 765000"/>
              <a:gd name="connsiteX4" fmla="*/ 0 w 2201655"/>
              <a:gd name="connsiteY4" fmla="*/ 0 h 76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1655" h="765000">
                <a:moveTo>
                  <a:pt x="0" y="0"/>
                </a:moveTo>
                <a:lnTo>
                  <a:pt x="2201655" y="0"/>
                </a:lnTo>
                <a:lnTo>
                  <a:pt x="2201655" y="765000"/>
                </a:lnTo>
                <a:lnTo>
                  <a:pt x="0" y="76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066800">
              <a:spcBef>
                <a:spcPct val="0"/>
              </a:spcBef>
              <a:buNone/>
              <a:defRPr cap="all"/>
            </a:pPr>
            <a:r>
              <a:rPr lang="en-US" sz="2400" b="1" kern="1200" cap="none" dirty="0">
                <a:solidFill>
                  <a:srgbClr val="FFFFFF"/>
                </a:solidFill>
                <a:latin typeface="Arial" panose="020B0604020202020204" pitchFamily="34" charset="0"/>
                <a:cs typeface="Arial" panose="020B0604020202020204" pitchFamily="34" charset="0"/>
              </a:rPr>
              <a:t>Breakout groups </a:t>
            </a:r>
          </a:p>
          <a:p>
            <a:pPr marL="0" lvl="0" indent="0" algn="ctr" defTabSz="1066800">
              <a:spcBef>
                <a:spcPct val="0"/>
              </a:spcBef>
              <a:buNone/>
              <a:defRPr cap="all"/>
            </a:pPr>
            <a:r>
              <a:rPr lang="en-US" sz="2400" b="1" kern="1200" cap="none" dirty="0">
                <a:solidFill>
                  <a:srgbClr val="FFFFFF"/>
                </a:solidFill>
                <a:latin typeface="Arial" panose="020B0604020202020204" pitchFamily="34" charset="0"/>
                <a:cs typeface="Arial" panose="020B0604020202020204" pitchFamily="34" charset="0"/>
              </a:rPr>
              <a:t>of 3</a:t>
            </a:r>
          </a:p>
        </p:txBody>
      </p:sp>
      <p:sp>
        <p:nvSpPr>
          <p:cNvPr id="10" name="Oval 9">
            <a:extLst>
              <a:ext uri="{FF2B5EF4-FFF2-40B4-BE49-F238E27FC236}">
                <a16:creationId xmlns:a16="http://schemas.microsoft.com/office/drawing/2014/main" id="{F79CB807-48F7-C181-E18E-34168F59A114}"/>
              </a:ext>
            </a:extLst>
          </p:cNvPr>
          <p:cNvSpPr/>
          <p:nvPr/>
        </p:nvSpPr>
        <p:spPr>
          <a:xfrm>
            <a:off x="5589193" y="2347953"/>
            <a:ext cx="2196000" cy="2196000"/>
          </a:xfrm>
          <a:prstGeom prst="ellipse">
            <a:avLst/>
          </a:prstGeom>
          <a:solidFill>
            <a:srgbClr val="FFFFFF"/>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1" name="Rectangle 10" descr="Chat">
            <a:extLst>
              <a:ext uri="{FF2B5EF4-FFF2-40B4-BE49-F238E27FC236}">
                <a16:creationId xmlns:a16="http://schemas.microsoft.com/office/drawing/2014/main" id="{C36FEFD8-DD7D-D515-E0A5-39DBE8AD240E}"/>
              </a:ext>
            </a:extLst>
          </p:cNvPr>
          <p:cNvSpPr/>
          <p:nvPr/>
        </p:nvSpPr>
        <p:spPr>
          <a:xfrm>
            <a:off x="6057193" y="2826540"/>
            <a:ext cx="1260000" cy="126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858E4A4B-9A36-6E28-CA1E-AA81840984AE}"/>
              </a:ext>
            </a:extLst>
          </p:cNvPr>
          <p:cNvSpPr txBox="1"/>
          <p:nvPr/>
        </p:nvSpPr>
        <p:spPr>
          <a:xfrm>
            <a:off x="5066537" y="4563531"/>
            <a:ext cx="3241311" cy="193899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defPPr>
              <a:defRPr lang="en-US"/>
            </a:defPPr>
            <a:lvl1pPr lvl="0" indent="0" algn="ctr" defTabSz="1066800">
              <a:spcBef>
                <a:spcPct val="0"/>
              </a:spcBef>
              <a:buNone/>
              <a:defRPr sz="2400" b="1" cap="none">
                <a:solidFill>
                  <a:srgbClr val="FFFFFF"/>
                </a:solidFill>
                <a:latin typeface="Arial" panose="020B0604020202020204" pitchFamily="34" charset="0"/>
                <a:cs typeface="Arial" panose="020B0604020202020204" pitchFamily="34" charset="0"/>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r>
              <a:rPr lang="en-US" sz="2000" dirty="0"/>
              <a:t>Read the Case Study as a group and discuss where the competencies show up and how</a:t>
            </a:r>
          </a:p>
        </p:txBody>
      </p:sp>
    </p:spTree>
    <p:extLst>
      <p:ext uri="{BB962C8B-B14F-4D97-AF65-F5344CB8AC3E}">
        <p14:creationId xmlns:p14="http://schemas.microsoft.com/office/powerpoint/2010/main" val="4112836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Rust on a sheet of metal">
            <a:extLst>
              <a:ext uri="{FF2B5EF4-FFF2-40B4-BE49-F238E27FC236}">
                <a16:creationId xmlns:a16="http://schemas.microsoft.com/office/drawing/2014/main" id="{9938AEC3-89E6-B47D-B7C1-8EA926858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98" y="0"/>
            <a:ext cx="8913202" cy="6858000"/>
          </a:xfrm>
          <a:prstGeom prst="rect">
            <a:avLst/>
          </a:prstGeom>
        </p:spPr>
      </p:pic>
      <p:sp>
        <p:nvSpPr>
          <p:cNvPr id="8" name="Rectangle 7" descr="Users">
            <a:extLst>
              <a:ext uri="{FF2B5EF4-FFF2-40B4-BE49-F238E27FC236}">
                <a16:creationId xmlns:a16="http://schemas.microsoft.com/office/drawing/2014/main" id="{74624765-6559-61DB-52E9-CF74083CD725}"/>
              </a:ext>
            </a:extLst>
          </p:cNvPr>
          <p:cNvSpPr/>
          <p:nvPr/>
        </p:nvSpPr>
        <p:spPr>
          <a:xfrm>
            <a:off x="1827193" y="2815953"/>
            <a:ext cx="1260000" cy="126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Rectangle 10" descr="Chat">
            <a:extLst>
              <a:ext uri="{FF2B5EF4-FFF2-40B4-BE49-F238E27FC236}">
                <a16:creationId xmlns:a16="http://schemas.microsoft.com/office/drawing/2014/main" id="{C36FEFD8-DD7D-D515-E0A5-39DBE8AD240E}"/>
              </a:ext>
            </a:extLst>
          </p:cNvPr>
          <p:cNvSpPr/>
          <p:nvPr/>
        </p:nvSpPr>
        <p:spPr>
          <a:xfrm>
            <a:off x="6057193" y="2826540"/>
            <a:ext cx="1260000" cy="126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 name="Rounded Rectangle 2">
            <a:extLst>
              <a:ext uri="{FF2B5EF4-FFF2-40B4-BE49-F238E27FC236}">
                <a16:creationId xmlns:a16="http://schemas.microsoft.com/office/drawing/2014/main" id="{6720EF74-E259-5C0F-7205-4C6753FBA9FD}"/>
              </a:ext>
            </a:extLst>
          </p:cNvPr>
          <p:cNvSpPr/>
          <p:nvPr/>
        </p:nvSpPr>
        <p:spPr>
          <a:xfrm>
            <a:off x="473426" y="731115"/>
            <a:ext cx="8427946" cy="5395769"/>
          </a:xfrm>
          <a:prstGeom prst="roundRect">
            <a:avLst>
              <a:gd name="adj" fmla="val 11964"/>
            </a:avLst>
          </a:prstGeom>
          <a:solidFill>
            <a:srgbClr val="FFFFFF"/>
          </a:solidFill>
          <a:ln>
            <a:solidFill>
              <a:srgbClr val="CD49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CD4928"/>
                </a:solidFill>
                <a:latin typeface="Arial" panose="020B0604020202020204" pitchFamily="34" charset="0"/>
                <a:cs typeface="Arial" panose="020B0604020202020204" pitchFamily="34" charset="0"/>
              </a:rPr>
              <a:t>1. Toulouse is 29 years old and has struggled with passive and active suicidal ideation for most of their life. </a:t>
            </a:r>
            <a:r>
              <a:rPr lang="en-US" sz="2000" dirty="0">
                <a:solidFill>
                  <a:srgbClr val="CD4928"/>
                </a:solidFill>
                <a:latin typeface="Arial" panose="020B0604020202020204" pitchFamily="34" charset="0"/>
                <a:cs typeface="Arial" panose="020B0604020202020204" pitchFamily="34" charset="0"/>
              </a:rPr>
              <a:t>They’ve spoken about this at length with their current therapist and have set up ways to check in with their partner and mother about when they need additional help. They’ve been struggling more recently as they’ve begun a new job, which is a night shift at a tech support company. Their suicidal ideation has become more active and intense as they’ve been having a hard time adapting to a new sleep schedule, and a recent fight with their partner has caused them to spiral and make a plan to end their life. Toulouse decided to reach out to their therapist, who then called mobile crisis to come and check in on them. Toulouse is firm that they do not want to go to a hospital but agree that they need some kind of support. </a:t>
            </a:r>
          </a:p>
          <a:p>
            <a:endParaRPr lang="en-US" sz="2000" dirty="0">
              <a:solidFill>
                <a:srgbClr val="CD4928"/>
              </a:solidFill>
              <a:latin typeface="Arial" panose="020B0604020202020204" pitchFamily="34" charset="0"/>
              <a:cs typeface="Arial" panose="020B0604020202020204" pitchFamily="34" charset="0"/>
            </a:endParaRPr>
          </a:p>
          <a:p>
            <a:r>
              <a:rPr lang="en-US" sz="2000" b="1" dirty="0">
                <a:solidFill>
                  <a:srgbClr val="CD4928"/>
                </a:solidFill>
                <a:latin typeface="Arial" panose="020B0604020202020204" pitchFamily="34" charset="0"/>
                <a:cs typeface="Arial" panose="020B0604020202020204" pitchFamily="34" charset="0"/>
              </a:rPr>
              <a:t>How would you support Toulouse through this crisis? </a:t>
            </a:r>
          </a:p>
        </p:txBody>
      </p:sp>
    </p:spTree>
    <p:extLst>
      <p:ext uri="{BB962C8B-B14F-4D97-AF65-F5344CB8AC3E}">
        <p14:creationId xmlns:p14="http://schemas.microsoft.com/office/powerpoint/2010/main" val="4277824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Rust on a sheet of metal">
            <a:extLst>
              <a:ext uri="{FF2B5EF4-FFF2-40B4-BE49-F238E27FC236}">
                <a16:creationId xmlns:a16="http://schemas.microsoft.com/office/drawing/2014/main" id="{9938AEC3-89E6-B47D-B7C1-8EA926858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98" y="0"/>
            <a:ext cx="8913202" cy="6858000"/>
          </a:xfrm>
          <a:prstGeom prst="rect">
            <a:avLst/>
          </a:prstGeom>
        </p:spPr>
      </p:pic>
      <p:sp>
        <p:nvSpPr>
          <p:cNvPr id="8" name="Rectangle 7" descr="Users">
            <a:extLst>
              <a:ext uri="{FF2B5EF4-FFF2-40B4-BE49-F238E27FC236}">
                <a16:creationId xmlns:a16="http://schemas.microsoft.com/office/drawing/2014/main" id="{74624765-6559-61DB-52E9-CF74083CD725}"/>
              </a:ext>
            </a:extLst>
          </p:cNvPr>
          <p:cNvSpPr/>
          <p:nvPr/>
        </p:nvSpPr>
        <p:spPr>
          <a:xfrm>
            <a:off x="1827193" y="2815953"/>
            <a:ext cx="1260000" cy="126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Rectangle 10" descr="Chat">
            <a:extLst>
              <a:ext uri="{FF2B5EF4-FFF2-40B4-BE49-F238E27FC236}">
                <a16:creationId xmlns:a16="http://schemas.microsoft.com/office/drawing/2014/main" id="{C36FEFD8-DD7D-D515-E0A5-39DBE8AD240E}"/>
              </a:ext>
            </a:extLst>
          </p:cNvPr>
          <p:cNvSpPr/>
          <p:nvPr/>
        </p:nvSpPr>
        <p:spPr>
          <a:xfrm>
            <a:off x="6057193" y="2826540"/>
            <a:ext cx="1260000" cy="126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 name="Rounded Rectangle 2">
            <a:extLst>
              <a:ext uri="{FF2B5EF4-FFF2-40B4-BE49-F238E27FC236}">
                <a16:creationId xmlns:a16="http://schemas.microsoft.com/office/drawing/2014/main" id="{6720EF74-E259-5C0F-7205-4C6753FBA9FD}"/>
              </a:ext>
            </a:extLst>
          </p:cNvPr>
          <p:cNvSpPr/>
          <p:nvPr/>
        </p:nvSpPr>
        <p:spPr>
          <a:xfrm>
            <a:off x="473426" y="771502"/>
            <a:ext cx="8427946" cy="5370076"/>
          </a:xfrm>
          <a:prstGeom prst="roundRect">
            <a:avLst>
              <a:gd name="adj" fmla="val 1079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rgbClr val="CD4928"/>
                </a:solidFill>
                <a:latin typeface="Arial" panose="020B0604020202020204" pitchFamily="34" charset="0"/>
                <a:cs typeface="Arial" panose="020B0604020202020204" pitchFamily="34" charset="0"/>
              </a:rPr>
              <a:t>2. Charlise is a 50-year-old woman who works as a lawyer, has a wife and two children. </a:t>
            </a:r>
            <a:r>
              <a:rPr lang="en-US" sz="2000" dirty="0">
                <a:solidFill>
                  <a:srgbClr val="CD4928"/>
                </a:solidFill>
                <a:latin typeface="Arial" panose="020B0604020202020204" pitchFamily="34" charset="0"/>
                <a:cs typeface="Arial" panose="020B0604020202020204" pitchFamily="34" charset="0"/>
              </a:rPr>
              <a:t>As one of her children has recently started to experience some behavioral health struggles in school and it’s been stressful for the entire family. Charlise in particular has been struggling and has been having a difficult time finding healthy coping skills. She’s begun drinking and has started to self harm in moments of intense stress. These coping skills calm her down immensely but make her feel incredibly guilty and shameful afterwards. After drinking to excess and cutting herself to a potentially dangerous degree, Charlise asks her wife to take her to the emergency room to receive medical care. You are called in to meet them at the emergency room. </a:t>
            </a:r>
          </a:p>
          <a:p>
            <a:endParaRPr lang="en-US" sz="2000" b="1" dirty="0">
              <a:solidFill>
                <a:srgbClr val="CD4928"/>
              </a:solidFill>
              <a:latin typeface="Arial" panose="020B0604020202020204" pitchFamily="34" charset="0"/>
              <a:cs typeface="Arial" panose="020B0604020202020204" pitchFamily="34" charset="0"/>
            </a:endParaRPr>
          </a:p>
          <a:p>
            <a:pPr algn="ctr"/>
            <a:r>
              <a:rPr lang="en-US" sz="2000" b="1" dirty="0">
                <a:solidFill>
                  <a:srgbClr val="CD4928"/>
                </a:solidFill>
                <a:latin typeface="Arial" panose="020B0604020202020204" pitchFamily="34" charset="0"/>
                <a:cs typeface="Arial" panose="020B0604020202020204" pitchFamily="34" charset="0"/>
              </a:rPr>
              <a:t>How would you support Charlise through this crisis? </a:t>
            </a:r>
          </a:p>
        </p:txBody>
      </p:sp>
    </p:spTree>
    <p:extLst>
      <p:ext uri="{BB962C8B-B14F-4D97-AF65-F5344CB8AC3E}">
        <p14:creationId xmlns:p14="http://schemas.microsoft.com/office/powerpoint/2010/main" val="3071517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Rust on a sheet of metal">
            <a:extLst>
              <a:ext uri="{FF2B5EF4-FFF2-40B4-BE49-F238E27FC236}">
                <a16:creationId xmlns:a16="http://schemas.microsoft.com/office/drawing/2014/main" id="{9938AEC3-89E6-B47D-B7C1-8EA926858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98" y="0"/>
            <a:ext cx="8913202" cy="6858000"/>
          </a:xfrm>
          <a:prstGeom prst="rect">
            <a:avLst/>
          </a:prstGeom>
        </p:spPr>
      </p:pic>
      <p:sp>
        <p:nvSpPr>
          <p:cNvPr id="8" name="Rectangle 7" descr="Users">
            <a:extLst>
              <a:ext uri="{FF2B5EF4-FFF2-40B4-BE49-F238E27FC236}">
                <a16:creationId xmlns:a16="http://schemas.microsoft.com/office/drawing/2014/main" id="{74624765-6559-61DB-52E9-CF74083CD725}"/>
              </a:ext>
            </a:extLst>
          </p:cNvPr>
          <p:cNvSpPr/>
          <p:nvPr/>
        </p:nvSpPr>
        <p:spPr>
          <a:xfrm>
            <a:off x="1827193" y="2815953"/>
            <a:ext cx="1260000" cy="126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Rectangle 10" descr="Chat">
            <a:extLst>
              <a:ext uri="{FF2B5EF4-FFF2-40B4-BE49-F238E27FC236}">
                <a16:creationId xmlns:a16="http://schemas.microsoft.com/office/drawing/2014/main" id="{C36FEFD8-DD7D-D515-E0A5-39DBE8AD240E}"/>
              </a:ext>
            </a:extLst>
          </p:cNvPr>
          <p:cNvSpPr/>
          <p:nvPr/>
        </p:nvSpPr>
        <p:spPr>
          <a:xfrm>
            <a:off x="6057193" y="2826540"/>
            <a:ext cx="1260000" cy="126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67CFDD72-7007-8E95-9E79-964FBB27B7B8}"/>
              </a:ext>
            </a:extLst>
          </p:cNvPr>
          <p:cNvSpPr/>
          <p:nvPr/>
        </p:nvSpPr>
        <p:spPr>
          <a:xfrm>
            <a:off x="473426" y="1406595"/>
            <a:ext cx="8427945" cy="4099890"/>
          </a:xfrm>
          <a:prstGeom prst="roundRect">
            <a:avLst>
              <a:gd name="adj" fmla="val 9489"/>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4300" lvl="1"/>
            <a:r>
              <a:rPr lang="en-US" sz="2000" b="1" dirty="0">
                <a:solidFill>
                  <a:srgbClr val="CD4928"/>
                </a:solidFill>
                <a:latin typeface="Arial" panose="020B0604020202020204" pitchFamily="34" charset="0"/>
                <a:cs typeface="Arial" panose="020B0604020202020204" pitchFamily="34" charset="0"/>
              </a:rPr>
              <a:t>3. Devon is a new team member on a mobile crisis team. </a:t>
            </a:r>
            <a:r>
              <a:rPr lang="en-US" sz="2000" dirty="0">
                <a:solidFill>
                  <a:srgbClr val="CD4928"/>
                </a:solidFill>
                <a:latin typeface="Arial" panose="020B0604020202020204" pitchFamily="34" charset="0"/>
                <a:cs typeface="Arial" panose="020B0604020202020204" pitchFamily="34" charset="0"/>
              </a:rPr>
              <a:t>He has been working as a certified Peer Support Specialist for 5 years and recently finished a training on crisis situations. Since he started work 8 weeks ago his team has engaged in numerous high stress and triggering situations, including one which involved an individual in an intense state of crisis that was very verbally combative with the team. Devon is very aware that his team is approaching burn out and is worried that another high stress crisis situation could push them all too far.</a:t>
            </a:r>
            <a:r>
              <a:rPr lang="en-US" sz="2000" b="1" dirty="0">
                <a:solidFill>
                  <a:srgbClr val="CD4928"/>
                </a:solidFill>
                <a:latin typeface="Arial" panose="020B0604020202020204" pitchFamily="34" charset="0"/>
                <a:cs typeface="Arial" panose="020B0604020202020204" pitchFamily="34" charset="0"/>
              </a:rPr>
              <a:t> </a:t>
            </a:r>
          </a:p>
          <a:p>
            <a:pPr marL="114300" lvl="1"/>
            <a:endParaRPr lang="en-US" sz="2000" b="1" dirty="0">
              <a:solidFill>
                <a:srgbClr val="CD4928"/>
              </a:solidFill>
              <a:latin typeface="Arial" panose="020B0604020202020204" pitchFamily="34" charset="0"/>
              <a:cs typeface="Arial" panose="020B0604020202020204" pitchFamily="34" charset="0"/>
            </a:endParaRPr>
          </a:p>
          <a:p>
            <a:pPr indent="-342900"/>
            <a:r>
              <a:rPr lang="en-US" sz="2000" b="1" dirty="0">
                <a:solidFill>
                  <a:srgbClr val="CD4928"/>
                </a:solidFill>
                <a:latin typeface="Arial" panose="020B0604020202020204" pitchFamily="34" charset="0"/>
                <a:cs typeface="Arial" panose="020B0604020202020204" pitchFamily="34" charset="0"/>
              </a:rPr>
              <a:t>How would you support Devon and his team in this situation?</a:t>
            </a:r>
          </a:p>
        </p:txBody>
      </p:sp>
    </p:spTree>
    <p:extLst>
      <p:ext uri="{BB962C8B-B14F-4D97-AF65-F5344CB8AC3E}">
        <p14:creationId xmlns:p14="http://schemas.microsoft.com/office/powerpoint/2010/main" val="239353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pic>
        <p:nvPicPr>
          <p:cNvPr id="1703" name="Google Shape;1703;p263" descr="Google Shape;481;p5"/>
          <p:cNvPicPr preferRelativeResize="0"/>
          <p:nvPr/>
        </p:nvPicPr>
        <p:blipFill rotWithShape="1">
          <a:blip r:embed="rId3">
            <a:alphaModFix/>
          </a:blip>
          <a:srcRect/>
          <a:stretch/>
        </p:blipFill>
        <p:spPr>
          <a:xfrm>
            <a:off x="1594356" y="1745537"/>
            <a:ext cx="583032" cy="583032"/>
          </a:xfrm>
          <a:prstGeom prst="rect">
            <a:avLst/>
          </a:prstGeom>
          <a:noFill/>
          <a:ln>
            <a:noFill/>
          </a:ln>
        </p:spPr>
      </p:pic>
      <p:sp>
        <p:nvSpPr>
          <p:cNvPr id="1704" name="Google Shape;1704;p263"/>
          <p:cNvSpPr txBox="1"/>
          <p:nvPr/>
        </p:nvSpPr>
        <p:spPr>
          <a:xfrm>
            <a:off x="760875" y="2624875"/>
            <a:ext cx="2250000" cy="1169700"/>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Participant microphones will be muted at entry – you will be able to unmute during the discussion portion of our webinar.</a:t>
            </a:r>
            <a:endParaRPr/>
          </a:p>
        </p:txBody>
      </p:sp>
      <p:sp>
        <p:nvSpPr>
          <p:cNvPr id="1705" name="Google Shape;1705;p263"/>
          <p:cNvSpPr/>
          <p:nvPr/>
        </p:nvSpPr>
        <p:spPr>
          <a:xfrm>
            <a:off x="4152900" y="4282025"/>
            <a:ext cx="582900" cy="646500"/>
          </a:xfrm>
          <a:prstGeom prst="rect">
            <a:avLst/>
          </a:prstGeom>
          <a:blipFill rotWithShape="1">
            <a:blip r:embed="rId4">
              <a:alphaModFix/>
            </a:blip>
            <a:stretch>
              <a:fillRect/>
            </a:stretch>
          </a:blip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263"/>
          <p:cNvSpPr txBox="1"/>
          <p:nvPr/>
        </p:nvSpPr>
        <p:spPr>
          <a:xfrm>
            <a:off x="3415212" y="5237475"/>
            <a:ext cx="2111700" cy="1163700"/>
          </a:xfrm>
          <a:prstGeom prst="rect">
            <a:avLst/>
          </a:prstGeom>
          <a:noFill/>
          <a:ln>
            <a:noFill/>
          </a:ln>
        </p:spPr>
        <p:txBody>
          <a:bodyPr spcFirstLastPara="1" wrap="square" lIns="0" tIns="0" rIns="0" bIns="0" anchor="ctr" anchorCtr="0">
            <a:spAutoFit/>
          </a:bodyPr>
          <a:lstStyle/>
          <a:p>
            <a:pPr marL="0" marR="0" lvl="0" indent="0" algn="ctr" rtl="0">
              <a:lnSpc>
                <a:spcPct val="9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If you have questions during the webinar, please use the chat or use the “raise hand” feature during discussion to have your microphone unmuted.</a:t>
            </a:r>
            <a:endParaRPr/>
          </a:p>
        </p:txBody>
      </p:sp>
      <p:sp>
        <p:nvSpPr>
          <p:cNvPr id="1707" name="Google Shape;1707;p263"/>
          <p:cNvSpPr/>
          <p:nvPr/>
        </p:nvSpPr>
        <p:spPr>
          <a:xfrm>
            <a:off x="6863341" y="1627857"/>
            <a:ext cx="705600" cy="818400"/>
          </a:xfrm>
          <a:prstGeom prst="rect">
            <a:avLst/>
          </a:prstGeom>
          <a:blipFill rotWithShape="1">
            <a:blip r:embed="rId5">
              <a:alphaModFix/>
            </a:blip>
            <a:stretch>
              <a:fillRect/>
            </a:stretch>
          </a:blip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263"/>
          <p:cNvSpPr txBox="1"/>
          <p:nvPr/>
        </p:nvSpPr>
        <p:spPr>
          <a:xfrm>
            <a:off x="5931575" y="2724925"/>
            <a:ext cx="2478300" cy="969600"/>
          </a:xfrm>
          <a:prstGeom prst="rect">
            <a:avLst/>
          </a:prstGeom>
          <a:noFill/>
          <a:ln>
            <a:noFill/>
          </a:ln>
        </p:spPr>
        <p:txBody>
          <a:bodyPr spcFirstLastPara="1" wrap="square" lIns="0" tIns="0" rIns="0" bIns="0" anchor="ctr" anchorCtr="0">
            <a:spAutoFit/>
          </a:bodyPr>
          <a:lstStyle/>
          <a:p>
            <a:pPr marL="0" marR="0" lvl="0" indent="0" algn="ctr" rtl="0">
              <a:lnSpc>
                <a:spcPct val="9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This session is being recorded and it will be available on the MHTTC website within 24 hours of the close of this  presentation.</a:t>
            </a:r>
            <a:endParaRPr/>
          </a:p>
        </p:txBody>
      </p:sp>
      <p:sp>
        <p:nvSpPr>
          <p:cNvPr id="1709" name="Google Shape;1709;p263"/>
          <p:cNvSpPr/>
          <p:nvPr/>
        </p:nvSpPr>
        <p:spPr>
          <a:xfrm>
            <a:off x="1603312" y="4188119"/>
            <a:ext cx="618000" cy="895500"/>
          </a:xfrm>
          <a:prstGeom prst="rect">
            <a:avLst/>
          </a:prstGeom>
          <a:blipFill rotWithShape="1">
            <a:blip r:embed="rId6">
              <a:alphaModFix/>
            </a:blip>
            <a:stretch>
              <a:fillRect/>
            </a:stretch>
          </a:blip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263"/>
          <p:cNvSpPr txBox="1"/>
          <p:nvPr/>
        </p:nvSpPr>
        <p:spPr>
          <a:xfrm>
            <a:off x="969075" y="5232225"/>
            <a:ext cx="1833600" cy="775800"/>
          </a:xfrm>
          <a:prstGeom prst="rect">
            <a:avLst/>
          </a:prstGeom>
          <a:noFill/>
          <a:ln>
            <a:noFill/>
          </a:ln>
        </p:spPr>
        <p:txBody>
          <a:bodyPr spcFirstLastPara="1" wrap="square" lIns="0" tIns="0" rIns="0" bIns="0" anchor="ctr" anchorCtr="0">
            <a:spAutoFit/>
          </a:bodyPr>
          <a:lstStyle/>
          <a:p>
            <a:pPr marL="0" marR="0" lvl="0" indent="0" algn="ctr" rtl="0">
              <a:lnSpc>
                <a:spcPct val="9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Information about Certificates of Completion will be sent in a follow-up e-mail.</a:t>
            </a:r>
            <a:endParaRPr/>
          </a:p>
        </p:txBody>
      </p:sp>
      <p:sp>
        <p:nvSpPr>
          <p:cNvPr id="1711" name="Google Shape;1711;p263"/>
          <p:cNvSpPr/>
          <p:nvPr/>
        </p:nvSpPr>
        <p:spPr>
          <a:xfrm>
            <a:off x="6962020" y="4406970"/>
            <a:ext cx="408300" cy="457800"/>
          </a:xfrm>
          <a:prstGeom prst="rect">
            <a:avLst/>
          </a:prstGeom>
          <a:blipFill rotWithShape="1">
            <a:blip r:embed="rId7">
              <a:alphaModFix/>
            </a:blip>
            <a:stretch>
              <a:fillRect/>
            </a:stretch>
          </a:blip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263"/>
          <p:cNvSpPr txBox="1"/>
          <p:nvPr/>
        </p:nvSpPr>
        <p:spPr>
          <a:xfrm>
            <a:off x="5891875" y="5237475"/>
            <a:ext cx="2582700" cy="6465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If you have questions after</a:t>
            </a:r>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this session, please e-mail:</a:t>
            </a:r>
            <a:endParaRPr/>
          </a:p>
          <a:p>
            <a:pPr marL="0" marR="0" lvl="0" indent="0" algn="ctr" rtl="0">
              <a:lnSpc>
                <a:spcPct val="100000"/>
              </a:lnSpc>
              <a:spcBef>
                <a:spcPts val="0"/>
              </a:spcBef>
              <a:spcAft>
                <a:spcPts val="0"/>
              </a:spcAft>
              <a:buClr>
                <a:srgbClr val="0563C1"/>
              </a:buClr>
              <a:buSzPts val="1400"/>
              <a:buFont typeface="Arial"/>
              <a:buNone/>
            </a:pPr>
            <a:r>
              <a:rPr lang="en" sz="1400" b="0" i="0" u="sng" strike="noStrike" cap="none">
                <a:solidFill>
                  <a:srgbClr val="0563C1"/>
                </a:solidFill>
                <a:latin typeface="Arial"/>
                <a:ea typeface="Arial"/>
                <a:cs typeface="Arial"/>
                <a:sym typeface="Arial"/>
                <a:hlinkClick r:id="rId8">
                  <a:extLst>
                    <a:ext uri="{A12FA001-AC4F-418D-AE19-62706E023703}">
                      <ahyp:hlinkClr xmlns:ahyp="http://schemas.microsoft.com/office/drawing/2018/hyperlinkcolor" val="tx"/>
                    </a:ext>
                  </a:extLst>
                </a:hlinkClick>
              </a:rPr>
              <a:t>newengland@mhttcnetwork.org</a:t>
            </a:r>
            <a:r>
              <a:rPr lang="en" sz="1400" b="0" i="0" u="none" strike="noStrike" cap="none">
                <a:solidFill>
                  <a:srgbClr val="000000"/>
                </a:solidFill>
                <a:latin typeface="Arial"/>
                <a:ea typeface="Arial"/>
                <a:cs typeface="Arial"/>
                <a:sym typeface="Arial"/>
              </a:rPr>
              <a:t>.</a:t>
            </a:r>
            <a:endParaRPr/>
          </a:p>
        </p:txBody>
      </p:sp>
      <p:sp>
        <p:nvSpPr>
          <p:cNvPr id="1713" name="Google Shape;1713;p263"/>
          <p:cNvSpPr txBox="1"/>
          <p:nvPr/>
        </p:nvSpPr>
        <p:spPr>
          <a:xfrm>
            <a:off x="628650" y="459300"/>
            <a:ext cx="7907400" cy="7695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 sz="4400" b="0" i="0" u="none" strike="noStrike" cap="none" dirty="0">
                <a:solidFill>
                  <a:srgbClr val="000000"/>
                </a:solidFill>
                <a:latin typeface="Arial"/>
                <a:ea typeface="Arial"/>
                <a:cs typeface="Arial"/>
                <a:sym typeface="Arial"/>
              </a:rPr>
              <a:t>Housekeeping Information</a:t>
            </a:r>
            <a:endParaRPr dirty="0"/>
          </a:p>
        </p:txBody>
      </p:sp>
      <p:pic>
        <p:nvPicPr>
          <p:cNvPr id="1714" name="Google Shape;1714;p263" descr="Google Shape;492;p5"/>
          <p:cNvPicPr preferRelativeResize="0"/>
          <p:nvPr/>
        </p:nvPicPr>
        <p:blipFill rotWithShape="1">
          <a:blip r:embed="rId9">
            <a:alphaModFix/>
          </a:blip>
          <a:srcRect/>
          <a:stretch/>
        </p:blipFill>
        <p:spPr>
          <a:xfrm>
            <a:off x="4282444" y="1772230"/>
            <a:ext cx="529636" cy="529653"/>
          </a:xfrm>
          <a:prstGeom prst="rect">
            <a:avLst/>
          </a:prstGeom>
          <a:noFill/>
          <a:ln>
            <a:noFill/>
          </a:ln>
        </p:spPr>
      </p:pic>
      <p:sp>
        <p:nvSpPr>
          <p:cNvPr id="1715" name="Google Shape;1715;p263"/>
          <p:cNvSpPr txBox="1"/>
          <p:nvPr/>
        </p:nvSpPr>
        <p:spPr>
          <a:xfrm>
            <a:off x="3193975" y="2624875"/>
            <a:ext cx="2478300" cy="1348200"/>
          </a:xfrm>
          <a:prstGeom prst="rect">
            <a:avLst/>
          </a:prstGeom>
          <a:noFill/>
          <a:ln>
            <a:noFill/>
          </a:ln>
        </p:spPr>
        <p:txBody>
          <a:bodyPr spcFirstLastPara="1" wrap="square" lIns="91400" tIns="91400" rIns="91400" bIns="91400"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Closed captioning is available for this event. Click on the closed captioning (CC) icon at the bottom of your Zoom screen to select a transcription option.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Rust on a sheet of metal">
            <a:extLst>
              <a:ext uri="{FF2B5EF4-FFF2-40B4-BE49-F238E27FC236}">
                <a16:creationId xmlns:a16="http://schemas.microsoft.com/office/drawing/2014/main" id="{9938AEC3-89E6-B47D-B7C1-8EA926858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98" y="0"/>
            <a:ext cx="8913202" cy="6858000"/>
          </a:xfrm>
          <a:prstGeom prst="rect">
            <a:avLst/>
          </a:prstGeom>
        </p:spPr>
      </p:pic>
      <p:sp>
        <p:nvSpPr>
          <p:cNvPr id="8" name="Rectangle 7" descr="Users">
            <a:extLst>
              <a:ext uri="{FF2B5EF4-FFF2-40B4-BE49-F238E27FC236}">
                <a16:creationId xmlns:a16="http://schemas.microsoft.com/office/drawing/2014/main" id="{74624765-6559-61DB-52E9-CF74083CD725}"/>
              </a:ext>
            </a:extLst>
          </p:cNvPr>
          <p:cNvSpPr/>
          <p:nvPr/>
        </p:nvSpPr>
        <p:spPr>
          <a:xfrm>
            <a:off x="1827193" y="2815953"/>
            <a:ext cx="1260000" cy="126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Rectangle 10" descr="Chat">
            <a:extLst>
              <a:ext uri="{FF2B5EF4-FFF2-40B4-BE49-F238E27FC236}">
                <a16:creationId xmlns:a16="http://schemas.microsoft.com/office/drawing/2014/main" id="{C36FEFD8-DD7D-D515-E0A5-39DBE8AD240E}"/>
              </a:ext>
            </a:extLst>
          </p:cNvPr>
          <p:cNvSpPr/>
          <p:nvPr/>
        </p:nvSpPr>
        <p:spPr>
          <a:xfrm>
            <a:off x="6057193" y="2826540"/>
            <a:ext cx="1260000" cy="126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67CFDD72-7007-8E95-9E79-964FBB27B7B8}"/>
              </a:ext>
            </a:extLst>
          </p:cNvPr>
          <p:cNvSpPr/>
          <p:nvPr/>
        </p:nvSpPr>
        <p:spPr>
          <a:xfrm>
            <a:off x="485255" y="1177159"/>
            <a:ext cx="8427945" cy="4679944"/>
          </a:xfrm>
          <a:prstGeom prst="roundRect">
            <a:avLst>
              <a:gd name="adj" fmla="val 1015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4300" lvl="1"/>
            <a:r>
              <a:rPr lang="en-US" sz="2000" b="1" dirty="0">
                <a:solidFill>
                  <a:srgbClr val="CD4928"/>
                </a:solidFill>
                <a:latin typeface="Arial" panose="020B0604020202020204" pitchFamily="34" charset="0"/>
                <a:cs typeface="Arial" panose="020B0604020202020204" pitchFamily="34" charset="0"/>
              </a:rPr>
              <a:t>4. Sarah is 67 years old and has been homeless for 25 years. </a:t>
            </a:r>
            <a:r>
              <a:rPr lang="en-US" sz="2000" dirty="0">
                <a:solidFill>
                  <a:srgbClr val="CD4928"/>
                </a:solidFill>
                <a:latin typeface="Arial" panose="020B0604020202020204" pitchFamily="34" charset="0"/>
                <a:cs typeface="Arial" panose="020B0604020202020204" pitchFamily="34" charset="0"/>
              </a:rPr>
              <a:t>Before becoming homeless she worked as a teacher and was married to her husband since she was 23. During most of the year she avoids the shelters due to a previous trauma that had occurred at one when she first started experiencing homelessness. It’s the middle of the summer and it’s reached a dangerous heat. A homeless outreach worker has called your mobile crisis team to ask that you help her convince Sarah to go somewhere indoors with air conditioning. When you arrive, Sarah is very activated and upset, and seems unwilling to speak to your team. She is insisting that she cannot go to a homeless shelter. </a:t>
            </a:r>
          </a:p>
          <a:p>
            <a:pPr marL="114300" lvl="1"/>
            <a:endParaRPr lang="en-US" sz="2000" b="1" dirty="0">
              <a:solidFill>
                <a:srgbClr val="CD4928"/>
              </a:solidFill>
              <a:latin typeface="Arial" panose="020B0604020202020204" pitchFamily="34" charset="0"/>
              <a:cs typeface="Arial" panose="020B0604020202020204" pitchFamily="34" charset="0"/>
            </a:endParaRPr>
          </a:p>
          <a:p>
            <a:pPr indent="-342900"/>
            <a:r>
              <a:rPr lang="en-US" sz="2000" b="1" dirty="0">
                <a:solidFill>
                  <a:srgbClr val="CD4928"/>
                </a:solidFill>
                <a:latin typeface="Arial" panose="020B0604020202020204" pitchFamily="34" charset="0"/>
                <a:cs typeface="Arial" panose="020B0604020202020204" pitchFamily="34" charset="0"/>
              </a:rPr>
              <a:t>What can you and your team do to help Sarah?</a:t>
            </a:r>
          </a:p>
        </p:txBody>
      </p:sp>
    </p:spTree>
    <p:extLst>
      <p:ext uri="{BB962C8B-B14F-4D97-AF65-F5344CB8AC3E}">
        <p14:creationId xmlns:p14="http://schemas.microsoft.com/office/powerpoint/2010/main" val="3320142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Rust on a sheet of metal">
            <a:extLst>
              <a:ext uri="{FF2B5EF4-FFF2-40B4-BE49-F238E27FC236}">
                <a16:creationId xmlns:a16="http://schemas.microsoft.com/office/drawing/2014/main" id="{9938AEC3-89E6-B47D-B7C1-8EA926858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98" y="0"/>
            <a:ext cx="8913202" cy="6858000"/>
          </a:xfrm>
          <a:prstGeom prst="rect">
            <a:avLst/>
          </a:prstGeom>
        </p:spPr>
      </p:pic>
      <p:sp>
        <p:nvSpPr>
          <p:cNvPr id="8" name="Rectangle 7" descr="Users">
            <a:extLst>
              <a:ext uri="{FF2B5EF4-FFF2-40B4-BE49-F238E27FC236}">
                <a16:creationId xmlns:a16="http://schemas.microsoft.com/office/drawing/2014/main" id="{74624765-6559-61DB-52E9-CF74083CD725}"/>
              </a:ext>
            </a:extLst>
          </p:cNvPr>
          <p:cNvSpPr/>
          <p:nvPr/>
        </p:nvSpPr>
        <p:spPr>
          <a:xfrm>
            <a:off x="1827193" y="2815953"/>
            <a:ext cx="1260000" cy="126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Rectangle 10" descr="Chat">
            <a:extLst>
              <a:ext uri="{FF2B5EF4-FFF2-40B4-BE49-F238E27FC236}">
                <a16:creationId xmlns:a16="http://schemas.microsoft.com/office/drawing/2014/main" id="{C36FEFD8-DD7D-D515-E0A5-39DBE8AD240E}"/>
              </a:ext>
            </a:extLst>
          </p:cNvPr>
          <p:cNvSpPr/>
          <p:nvPr/>
        </p:nvSpPr>
        <p:spPr>
          <a:xfrm>
            <a:off x="6057193" y="2826540"/>
            <a:ext cx="1260000" cy="126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67CFDD72-7007-8E95-9E79-964FBB27B7B8}"/>
              </a:ext>
            </a:extLst>
          </p:cNvPr>
          <p:cNvSpPr/>
          <p:nvPr/>
        </p:nvSpPr>
        <p:spPr>
          <a:xfrm>
            <a:off x="485255" y="1313793"/>
            <a:ext cx="8427945" cy="4543310"/>
          </a:xfrm>
          <a:prstGeom prst="roundRect">
            <a:avLst>
              <a:gd name="adj" fmla="val 1065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4300" lvl="1"/>
            <a:r>
              <a:rPr lang="en-US" sz="2000" b="1" dirty="0">
                <a:solidFill>
                  <a:srgbClr val="CD4928"/>
                </a:solidFill>
                <a:latin typeface="Arial" panose="020B0604020202020204" pitchFamily="34" charset="0"/>
                <a:cs typeface="Arial" panose="020B0604020202020204" pitchFamily="34" charset="0"/>
              </a:rPr>
              <a:t>5. Alden responds to a crisis situation with his team </a:t>
            </a:r>
            <a:r>
              <a:rPr lang="en-US" sz="2000" dirty="0">
                <a:solidFill>
                  <a:srgbClr val="CD4928"/>
                </a:solidFill>
                <a:latin typeface="Arial" panose="020B0604020202020204" pitchFamily="34" charset="0"/>
                <a:cs typeface="Arial" panose="020B0604020202020204" pitchFamily="34" charset="0"/>
              </a:rPr>
              <a:t>where there are multiple individuals who are experiencing high levels of distress and fear due to a sudden loss of a family member. When they arrive on the scene there are multiple emergency personnel including Police, EMT’s and Firefighters there as well as many bystanders watching near by. Alden and his team can hear one of the individuals screaming at bystanders for watching, clearly upset by the large number of people involved and the chaos of the scene. </a:t>
            </a:r>
          </a:p>
          <a:p>
            <a:pPr marL="114300" lvl="1"/>
            <a:endParaRPr lang="en-US" sz="2000" b="1" dirty="0">
              <a:solidFill>
                <a:srgbClr val="CD4928"/>
              </a:solidFill>
              <a:latin typeface="Arial" panose="020B0604020202020204" pitchFamily="34" charset="0"/>
              <a:cs typeface="Arial" panose="020B0604020202020204" pitchFamily="34" charset="0"/>
            </a:endParaRPr>
          </a:p>
          <a:p>
            <a:pPr marL="114300" lvl="1"/>
            <a:r>
              <a:rPr lang="en-US" sz="2000" b="1" dirty="0">
                <a:solidFill>
                  <a:srgbClr val="CD4928"/>
                </a:solidFill>
                <a:latin typeface="Arial" panose="020B0604020202020204" pitchFamily="34" charset="0"/>
                <a:cs typeface="Arial" panose="020B0604020202020204" pitchFamily="34" charset="0"/>
              </a:rPr>
              <a:t>How would you recommend Alden proceed in this situation? </a:t>
            </a:r>
          </a:p>
        </p:txBody>
      </p:sp>
    </p:spTree>
    <p:extLst>
      <p:ext uri="{BB962C8B-B14F-4D97-AF65-F5344CB8AC3E}">
        <p14:creationId xmlns:p14="http://schemas.microsoft.com/office/powerpoint/2010/main" val="522342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st on a sheet of metal">
            <a:extLst>
              <a:ext uri="{FF2B5EF4-FFF2-40B4-BE49-F238E27FC236}">
                <a16:creationId xmlns:a16="http://schemas.microsoft.com/office/drawing/2014/main" id="{EE319964-A53D-54A6-26B0-B15189236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98" y="0"/>
            <a:ext cx="8913202" cy="6858000"/>
          </a:xfrm>
          <a:prstGeom prst="rect">
            <a:avLst/>
          </a:prstGeom>
        </p:spPr>
      </p:pic>
      <p:sp>
        <p:nvSpPr>
          <p:cNvPr id="2" name="Title 1">
            <a:extLst>
              <a:ext uri="{FF2B5EF4-FFF2-40B4-BE49-F238E27FC236}">
                <a16:creationId xmlns:a16="http://schemas.microsoft.com/office/drawing/2014/main" id="{420208C2-A43A-69AF-7157-182910A53C17}"/>
              </a:ext>
            </a:extLst>
          </p:cNvPr>
          <p:cNvSpPr>
            <a:spLocks noGrp="1"/>
          </p:cNvSpPr>
          <p:nvPr>
            <p:ph type="title"/>
          </p:nvPr>
        </p:nvSpPr>
        <p:spPr>
          <a:xfrm>
            <a:off x="628650" y="772683"/>
            <a:ext cx="7886700" cy="1260000"/>
          </a:xfrm>
        </p:spPr>
        <p:txBody>
          <a:bodyPr anchor="ctr">
            <a:normAutofit/>
          </a:bodyPr>
          <a:lstStyle/>
          <a:p>
            <a:pPr algn="ctr"/>
            <a:r>
              <a:rPr lang="en-US" sz="4400" b="1" dirty="0">
                <a:solidFill>
                  <a:srgbClr val="FFFFFF"/>
                </a:solidFill>
                <a:latin typeface="Arial" panose="020B0604020202020204" pitchFamily="34" charset="0"/>
                <a:cs typeface="Arial" panose="020B0604020202020204" pitchFamily="34" charset="0"/>
              </a:rPr>
              <a:t>Debrief</a:t>
            </a:r>
          </a:p>
        </p:txBody>
      </p:sp>
      <p:sp>
        <p:nvSpPr>
          <p:cNvPr id="5" name="Oval 4" descr="Chat">
            <a:extLst>
              <a:ext uri="{FF2B5EF4-FFF2-40B4-BE49-F238E27FC236}">
                <a16:creationId xmlns:a16="http://schemas.microsoft.com/office/drawing/2014/main" id="{73897C97-0A38-96C1-3D37-105B38AD7A47}"/>
              </a:ext>
            </a:extLst>
          </p:cNvPr>
          <p:cNvSpPr/>
          <p:nvPr/>
        </p:nvSpPr>
        <p:spPr>
          <a:xfrm>
            <a:off x="564282" y="2468248"/>
            <a:ext cx="3579642" cy="3361813"/>
          </a:xfrm>
          <a:prstGeom prst="ellipse">
            <a:avLst/>
          </a:prstGeom>
          <a:solidFill>
            <a:schemeClr val="bg1"/>
          </a:solidFill>
          <a:ln>
            <a:solidFill>
              <a:srgbClr val="CD4928"/>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sz="2800" dirty="0">
                <a:solidFill>
                  <a:srgbClr val="CD4928"/>
                </a:solidFill>
                <a:latin typeface="Arial" panose="020B0604020202020204" pitchFamily="34" charset="0"/>
                <a:cs typeface="Arial" panose="020B0604020202020204" pitchFamily="34" charset="0"/>
              </a:rPr>
              <a:t>Where did you notice the competencies showing up?</a:t>
            </a:r>
          </a:p>
        </p:txBody>
      </p:sp>
      <p:sp>
        <p:nvSpPr>
          <p:cNvPr id="11" name="Oval 10" descr="Chat">
            <a:extLst>
              <a:ext uri="{FF2B5EF4-FFF2-40B4-BE49-F238E27FC236}">
                <a16:creationId xmlns:a16="http://schemas.microsoft.com/office/drawing/2014/main" id="{C36FEFD8-DD7D-D515-E0A5-39DBE8AD240E}"/>
              </a:ext>
            </a:extLst>
          </p:cNvPr>
          <p:cNvSpPr/>
          <p:nvPr/>
        </p:nvSpPr>
        <p:spPr>
          <a:xfrm>
            <a:off x="5000076" y="2468247"/>
            <a:ext cx="3579642" cy="3361814"/>
          </a:xfrm>
          <a:prstGeom prst="ellipse">
            <a:avLst/>
          </a:prstGeom>
          <a:solidFill>
            <a:schemeClr val="bg1"/>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sz="2400" dirty="0">
                <a:solidFill>
                  <a:srgbClr val="CD4928"/>
                </a:solidFill>
                <a:latin typeface="Arial" panose="020B0604020202020204" pitchFamily="34" charset="0"/>
                <a:cs typeface="Arial" panose="020B0604020202020204" pitchFamily="34" charset="0"/>
              </a:rPr>
              <a:t>Did you feel like you </a:t>
            </a:r>
            <a:r>
              <a:rPr lang="en-US" sz="2400">
                <a:solidFill>
                  <a:srgbClr val="CD4928"/>
                </a:solidFill>
                <a:latin typeface="Arial" panose="020B0604020202020204" pitchFamily="34" charset="0"/>
                <a:cs typeface="Arial" panose="020B0604020202020204" pitchFamily="34" charset="0"/>
              </a:rPr>
              <a:t>could </a:t>
            </a:r>
          </a:p>
          <a:p>
            <a:pPr algn="ctr"/>
            <a:r>
              <a:rPr lang="en-US" sz="2400">
                <a:solidFill>
                  <a:srgbClr val="CD4928"/>
                </a:solidFill>
                <a:latin typeface="Arial" panose="020B0604020202020204" pitchFamily="34" charset="0"/>
                <a:cs typeface="Arial" panose="020B0604020202020204" pitchFamily="34" charset="0"/>
              </a:rPr>
              <a:t>utilize </a:t>
            </a:r>
            <a:r>
              <a:rPr lang="en-US" sz="2400" dirty="0">
                <a:solidFill>
                  <a:srgbClr val="CD4928"/>
                </a:solidFill>
                <a:latin typeface="Arial" panose="020B0604020202020204" pitchFamily="34" charset="0"/>
                <a:cs typeface="Arial" panose="020B0604020202020204" pitchFamily="34" charset="0"/>
              </a:rPr>
              <a:t>the competencies </a:t>
            </a:r>
          </a:p>
          <a:p>
            <a:pPr algn="ctr"/>
            <a:r>
              <a:rPr lang="en-US" sz="2400" dirty="0">
                <a:solidFill>
                  <a:srgbClr val="CD4928"/>
                </a:solidFill>
                <a:latin typeface="Arial" panose="020B0604020202020204" pitchFamily="34" charset="0"/>
                <a:cs typeface="Arial" panose="020B0604020202020204" pitchFamily="34" charset="0"/>
              </a:rPr>
              <a:t>in these scenarios?</a:t>
            </a:r>
          </a:p>
        </p:txBody>
      </p:sp>
    </p:spTree>
    <p:extLst>
      <p:ext uri="{BB962C8B-B14F-4D97-AF65-F5344CB8AC3E}">
        <p14:creationId xmlns:p14="http://schemas.microsoft.com/office/powerpoint/2010/main" val="1918781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ead with flowers coming out of it&#10;&#10;Description automatically generated">
            <a:extLst>
              <a:ext uri="{FF2B5EF4-FFF2-40B4-BE49-F238E27FC236}">
                <a16:creationId xmlns:a16="http://schemas.microsoft.com/office/drawing/2014/main" id="{E4AD7B06-C15D-81AA-D77F-95FE8CC43D03}"/>
              </a:ext>
            </a:extLst>
          </p:cNvPr>
          <p:cNvPicPr>
            <a:picLocks noChangeAspect="1"/>
          </p:cNvPicPr>
          <p:nvPr/>
        </p:nvPicPr>
        <p:blipFill rotWithShape="1">
          <a:blip r:embed="rId3">
            <a:extLst>
              <a:ext uri="{28A0092B-C50C-407E-A947-70E740481C1C}">
                <a14:useLocalDpi xmlns:a14="http://schemas.microsoft.com/office/drawing/2010/main" val="0"/>
              </a:ext>
            </a:extLst>
          </a:blip>
          <a:srcRect l="12210" r="15625"/>
          <a:stretch/>
        </p:blipFill>
        <p:spPr>
          <a:xfrm>
            <a:off x="258792" y="0"/>
            <a:ext cx="9911960" cy="7725869"/>
          </a:xfrm>
          <a:prstGeom prst="rect">
            <a:avLst/>
          </a:prstGeom>
        </p:spPr>
      </p:pic>
      <p:sp>
        <p:nvSpPr>
          <p:cNvPr id="2" name="Title 1">
            <a:extLst>
              <a:ext uri="{FF2B5EF4-FFF2-40B4-BE49-F238E27FC236}">
                <a16:creationId xmlns:a16="http://schemas.microsoft.com/office/drawing/2014/main" id="{0779A8E0-A3CB-1760-618A-C018E707B46A}"/>
              </a:ext>
            </a:extLst>
          </p:cNvPr>
          <p:cNvSpPr>
            <a:spLocks noGrp="1"/>
          </p:cNvSpPr>
          <p:nvPr>
            <p:ph type="title"/>
          </p:nvPr>
        </p:nvSpPr>
        <p:spPr>
          <a:xfrm>
            <a:off x="2127750" y="454508"/>
            <a:ext cx="5687782" cy="2974492"/>
          </a:xfrm>
          <a:prstGeom prst="ellipse">
            <a:avLst/>
          </a:prstGeom>
          <a:solidFill>
            <a:srgbClr val="6A4C62">
              <a:alpha val="83474"/>
            </a:srgbClr>
          </a:solidFill>
          <a:ln>
            <a:solidFill>
              <a:srgbClr val="6A4C62"/>
            </a:solidFill>
          </a:ln>
        </p:spPr>
        <p:txBody>
          <a:bodyPr anchor="ctr">
            <a:normAutofit/>
          </a:bodyPr>
          <a:lstStyle/>
          <a:p>
            <a:pPr algn="ctr"/>
            <a:endParaRPr lang="en-US" sz="3600" b="1" dirty="0">
              <a:no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BFDDB14-575B-5520-3B74-F2225E5F23DE}"/>
              </a:ext>
            </a:extLst>
          </p:cNvPr>
          <p:cNvSpPr>
            <a:spLocks noGrp="1"/>
          </p:cNvSpPr>
          <p:nvPr>
            <p:ph type="sldNum" sz="quarter" idx="12"/>
          </p:nvPr>
        </p:nvSpPr>
        <p:spPr>
          <a:prstGeom prst="rect">
            <a:avLst/>
          </a:prstGeom>
        </p:spPr>
        <p:txBody>
          <a:bodyPr/>
          <a:lstStyle>
            <a:defPPr>
              <a:defRPr lang="en-US"/>
            </a:defPPr>
            <a:lvl1pPr marL="0" algn="l" defTabSz="685800" rtl="0" eaLnBrk="1" latinLnBrk="0" hangingPunct="1">
              <a:defRPr sz="900" kern="1200">
                <a:solidFill>
                  <a:srgbClr val="006633"/>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9B59301F-F790-CE40-BB3E-97C23C1DA339}" type="slidenum">
              <a:rPr lang="en-US" smtClean="0"/>
              <a:pPr algn="r"/>
              <a:t>43</a:t>
            </a:fld>
            <a:endParaRPr lang="en-US" dirty="0"/>
          </a:p>
        </p:txBody>
      </p:sp>
      <p:sp>
        <p:nvSpPr>
          <p:cNvPr id="7" name="TextBox 6">
            <a:extLst>
              <a:ext uri="{FF2B5EF4-FFF2-40B4-BE49-F238E27FC236}">
                <a16:creationId xmlns:a16="http://schemas.microsoft.com/office/drawing/2014/main" id="{45496E23-29D6-D9C5-9643-9FA86845D89C}"/>
              </a:ext>
            </a:extLst>
          </p:cNvPr>
          <p:cNvSpPr txBox="1"/>
          <p:nvPr/>
        </p:nvSpPr>
        <p:spPr>
          <a:xfrm>
            <a:off x="2700421" y="1033813"/>
            <a:ext cx="4542440"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What tools and practices do you think could help you increase your skills in these competencies? </a:t>
            </a:r>
          </a:p>
        </p:txBody>
      </p:sp>
    </p:spTree>
    <p:extLst>
      <p:ext uri="{BB962C8B-B14F-4D97-AF65-F5344CB8AC3E}">
        <p14:creationId xmlns:p14="http://schemas.microsoft.com/office/powerpoint/2010/main" val="4230385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6A4C62"/>
            </a:gs>
          </a:gsLst>
          <a:lin ang="5400000" scaled="1"/>
        </a:gradFill>
        <a:effectLst/>
      </p:bgPr>
    </p:bg>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EA68685D-5179-149C-84F7-3791942AE4AA}"/>
              </a:ext>
            </a:extLst>
          </p:cNvPr>
          <p:cNvCxnSpPr>
            <a:cxnSpLocks/>
          </p:cNvCxnSpPr>
          <p:nvPr/>
        </p:nvCxnSpPr>
        <p:spPr>
          <a:xfrm flipV="1">
            <a:off x="5500174" y="1540068"/>
            <a:ext cx="546430" cy="583392"/>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cxnSp>
        <p:nvCxnSpPr>
          <p:cNvPr id="5" name="Straight Connector 4">
            <a:extLst>
              <a:ext uri="{FF2B5EF4-FFF2-40B4-BE49-F238E27FC236}">
                <a16:creationId xmlns:a16="http://schemas.microsoft.com/office/drawing/2014/main" id="{F78B7FC7-6684-E992-E1AC-66974C9D2BFA}"/>
              </a:ext>
            </a:extLst>
          </p:cNvPr>
          <p:cNvCxnSpPr>
            <a:cxnSpLocks/>
          </p:cNvCxnSpPr>
          <p:nvPr/>
        </p:nvCxnSpPr>
        <p:spPr>
          <a:xfrm flipH="1">
            <a:off x="5829742" y="3341951"/>
            <a:ext cx="1037352" cy="0"/>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sp>
        <p:nvSpPr>
          <p:cNvPr id="8" name="Slide Number Placeholder 7" hidden="1">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pPr>
              <a:spcAft>
                <a:spcPts val="600"/>
              </a:spcAft>
            </a:pPr>
            <a:fld id="{294A09A9-5501-47C1-A89A-A340965A2BE2}" type="slidenum">
              <a:rPr lang="en-US" smtClean="0"/>
              <a:pPr>
                <a:spcAft>
                  <a:spcPts val="600"/>
                </a:spcAft>
              </a:pPr>
              <a:t>44</a:t>
            </a:fld>
            <a:endParaRPr lang="en-US"/>
          </a:p>
        </p:txBody>
      </p:sp>
      <p:cxnSp>
        <p:nvCxnSpPr>
          <p:cNvPr id="24" name="Straight Connector 23">
            <a:extLst>
              <a:ext uri="{FF2B5EF4-FFF2-40B4-BE49-F238E27FC236}">
                <a16:creationId xmlns:a16="http://schemas.microsoft.com/office/drawing/2014/main" id="{537DF1CB-88D3-5E7D-D36A-7852339D2F46}"/>
              </a:ext>
            </a:extLst>
          </p:cNvPr>
          <p:cNvCxnSpPr>
            <a:cxnSpLocks/>
            <a:stCxn id="2" idx="4"/>
          </p:cNvCxnSpPr>
          <p:nvPr/>
        </p:nvCxnSpPr>
        <p:spPr>
          <a:xfrm>
            <a:off x="4517205" y="4916873"/>
            <a:ext cx="1842" cy="396379"/>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C2CDD181-3502-FF33-296A-9DF4ABE2D2F2}"/>
              </a:ext>
            </a:extLst>
          </p:cNvPr>
          <p:cNvCxnSpPr>
            <a:cxnSpLocks/>
          </p:cNvCxnSpPr>
          <p:nvPr/>
        </p:nvCxnSpPr>
        <p:spPr>
          <a:xfrm flipH="1" flipV="1">
            <a:off x="2902281" y="1370287"/>
            <a:ext cx="428833" cy="617921"/>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4FB592D9-A3D6-326E-245C-B4EAA1B373A3}"/>
              </a:ext>
            </a:extLst>
          </p:cNvPr>
          <p:cNvCxnSpPr>
            <a:cxnSpLocks/>
          </p:cNvCxnSpPr>
          <p:nvPr/>
        </p:nvCxnSpPr>
        <p:spPr>
          <a:xfrm flipH="1">
            <a:off x="2037954" y="3328685"/>
            <a:ext cx="1037352" cy="0"/>
          </a:xfrm>
          <a:prstGeom prst="line">
            <a:avLst/>
          </a:prstGeom>
          <a:ln w="63500">
            <a:solidFill>
              <a:srgbClr val="6A4C62"/>
            </a:solidFill>
          </a:ln>
        </p:spPr>
        <p:style>
          <a:lnRef idx="3">
            <a:schemeClr val="dk1"/>
          </a:lnRef>
          <a:fillRef idx="0">
            <a:schemeClr val="dk1"/>
          </a:fillRef>
          <a:effectRef idx="2">
            <a:schemeClr val="dk1"/>
          </a:effectRef>
          <a:fontRef idx="minor">
            <a:schemeClr val="tx1"/>
          </a:fontRef>
        </p:style>
      </p:cxnSp>
      <p:sp>
        <p:nvSpPr>
          <p:cNvPr id="28" name="Rounded Rectangle 27">
            <a:extLst>
              <a:ext uri="{FF2B5EF4-FFF2-40B4-BE49-F238E27FC236}">
                <a16:creationId xmlns:a16="http://schemas.microsoft.com/office/drawing/2014/main" id="{A084617A-D365-D247-6013-F544D8328172}"/>
              </a:ext>
            </a:extLst>
          </p:cNvPr>
          <p:cNvSpPr/>
          <p:nvPr/>
        </p:nvSpPr>
        <p:spPr>
          <a:xfrm>
            <a:off x="356134" y="500738"/>
            <a:ext cx="3287694" cy="1092832"/>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800" dirty="0">
                <a:solidFill>
                  <a:srgbClr val="6A4C62"/>
                </a:solidFill>
                <a:latin typeface="Arial" panose="020B0604020202020204" pitchFamily="34" charset="0"/>
                <a:cs typeface="Arial" panose="020B0604020202020204" pitchFamily="34" charset="0"/>
              </a:rPr>
              <a:t>Roleplaying crisis scenarios with teammates. </a:t>
            </a:r>
          </a:p>
        </p:txBody>
      </p:sp>
      <p:sp>
        <p:nvSpPr>
          <p:cNvPr id="30" name="Rounded Rectangle 29">
            <a:extLst>
              <a:ext uri="{FF2B5EF4-FFF2-40B4-BE49-F238E27FC236}">
                <a16:creationId xmlns:a16="http://schemas.microsoft.com/office/drawing/2014/main" id="{67C15CA8-F1A2-29CF-16E0-0ADFB8AA06E9}"/>
              </a:ext>
            </a:extLst>
          </p:cNvPr>
          <p:cNvSpPr/>
          <p:nvPr/>
        </p:nvSpPr>
        <p:spPr>
          <a:xfrm>
            <a:off x="2374840" y="5159050"/>
            <a:ext cx="4394320" cy="1402870"/>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dirty="0">
                <a:solidFill>
                  <a:srgbClr val="6A4C62"/>
                </a:solidFill>
                <a:latin typeface="Arial" panose="020B0604020202020204" pitchFamily="34" charset="0"/>
                <a:cs typeface="Arial" panose="020B0604020202020204" pitchFamily="34" charset="0"/>
              </a:rPr>
              <a:t>Further develop your understanding of the service system in your area, and what virtual options exist. </a:t>
            </a:r>
          </a:p>
        </p:txBody>
      </p:sp>
      <p:sp>
        <p:nvSpPr>
          <p:cNvPr id="39" name="Rounded Rectangle 38">
            <a:extLst>
              <a:ext uri="{FF2B5EF4-FFF2-40B4-BE49-F238E27FC236}">
                <a16:creationId xmlns:a16="http://schemas.microsoft.com/office/drawing/2014/main" id="{D41C1E47-14AB-DEF7-3B2C-704A6F64A352}"/>
              </a:ext>
            </a:extLst>
          </p:cNvPr>
          <p:cNvSpPr/>
          <p:nvPr/>
        </p:nvSpPr>
        <p:spPr>
          <a:xfrm>
            <a:off x="5243253" y="497276"/>
            <a:ext cx="3544613" cy="1092832"/>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dirty="0">
                <a:solidFill>
                  <a:srgbClr val="6A4C62"/>
                </a:solidFill>
                <a:latin typeface="Arial" panose="020B0604020202020204" pitchFamily="34" charset="0"/>
                <a:cs typeface="Arial" panose="020B0604020202020204" pitchFamily="34" charset="0"/>
              </a:rPr>
              <a:t>As a team practice communication skills via roleplaying or games. </a:t>
            </a:r>
          </a:p>
        </p:txBody>
      </p:sp>
      <p:sp>
        <p:nvSpPr>
          <p:cNvPr id="27" name="Rounded Rectangle 26">
            <a:extLst>
              <a:ext uri="{FF2B5EF4-FFF2-40B4-BE49-F238E27FC236}">
                <a16:creationId xmlns:a16="http://schemas.microsoft.com/office/drawing/2014/main" id="{0BAE8EA1-B9A8-B330-9FA8-51215EC21BC5}"/>
              </a:ext>
            </a:extLst>
          </p:cNvPr>
          <p:cNvSpPr/>
          <p:nvPr/>
        </p:nvSpPr>
        <p:spPr>
          <a:xfrm>
            <a:off x="509445" y="2007226"/>
            <a:ext cx="2017986" cy="2783503"/>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dirty="0">
                <a:solidFill>
                  <a:srgbClr val="6A4C62"/>
                </a:solidFill>
                <a:latin typeface="Arial" panose="020B0604020202020204" pitchFamily="34" charset="0"/>
                <a:cs typeface="Arial" panose="020B0604020202020204" pitchFamily="34" charset="0"/>
              </a:rPr>
              <a:t>Practice explaining your role to family members and friends. Orient them to what role you play.</a:t>
            </a:r>
          </a:p>
        </p:txBody>
      </p:sp>
      <p:sp>
        <p:nvSpPr>
          <p:cNvPr id="38" name="Rounded Rectangle 37">
            <a:extLst>
              <a:ext uri="{FF2B5EF4-FFF2-40B4-BE49-F238E27FC236}">
                <a16:creationId xmlns:a16="http://schemas.microsoft.com/office/drawing/2014/main" id="{66871732-0A18-9578-5D77-B37D2E75357B}"/>
              </a:ext>
            </a:extLst>
          </p:cNvPr>
          <p:cNvSpPr/>
          <p:nvPr/>
        </p:nvSpPr>
        <p:spPr>
          <a:xfrm>
            <a:off x="6506978" y="1976639"/>
            <a:ext cx="2098473" cy="2844676"/>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dirty="0">
                <a:solidFill>
                  <a:srgbClr val="6A4C62"/>
                </a:solidFill>
                <a:latin typeface="Arial" panose="020B0604020202020204" pitchFamily="34" charset="0"/>
                <a:cs typeface="Arial" panose="020B0604020202020204" pitchFamily="34" charset="0"/>
              </a:rPr>
              <a:t>Network with other providers, increase your ability to be the connector and navigator. </a:t>
            </a:r>
          </a:p>
        </p:txBody>
      </p:sp>
      <p:sp>
        <p:nvSpPr>
          <p:cNvPr id="2" name="Title 1">
            <a:extLst>
              <a:ext uri="{FF2B5EF4-FFF2-40B4-BE49-F238E27FC236}">
                <a16:creationId xmlns:a16="http://schemas.microsoft.com/office/drawing/2014/main" id="{D249E45E-D6A7-9780-F652-BAF86DFBCC00}"/>
              </a:ext>
            </a:extLst>
          </p:cNvPr>
          <p:cNvSpPr>
            <a:spLocks noGrp="1"/>
          </p:cNvSpPr>
          <p:nvPr>
            <p:ph type="title"/>
          </p:nvPr>
        </p:nvSpPr>
        <p:spPr>
          <a:xfrm>
            <a:off x="2744898" y="1612464"/>
            <a:ext cx="3544613" cy="3304409"/>
          </a:xfrm>
          <a:prstGeom prst="ellipse">
            <a:avLst/>
          </a:prstGeom>
          <a:solidFill>
            <a:schemeClr val="bg1"/>
          </a:solidFill>
          <a:ln w="63500">
            <a:solidFill>
              <a:srgbClr val="6A4C62"/>
            </a:solidFill>
          </a:ln>
        </p:spPr>
        <p:txBody>
          <a:bodyPr anchor="ctr">
            <a:normAutofit/>
          </a:bodyPr>
          <a:lstStyle/>
          <a:p>
            <a:pPr algn="ctr"/>
            <a:r>
              <a:rPr lang="en-US" sz="3300" b="1" dirty="0">
                <a:solidFill>
                  <a:srgbClr val="6A4C62"/>
                </a:solidFill>
                <a:latin typeface="Arial" panose="020B0604020202020204" pitchFamily="34" charset="0"/>
                <a:cs typeface="Arial" panose="020B0604020202020204" pitchFamily="34" charset="0"/>
              </a:rPr>
              <a:t>Tools and Practices</a:t>
            </a:r>
          </a:p>
        </p:txBody>
      </p:sp>
    </p:spTree>
    <p:extLst>
      <p:ext uri="{BB962C8B-B14F-4D97-AF65-F5344CB8AC3E}">
        <p14:creationId xmlns:p14="http://schemas.microsoft.com/office/powerpoint/2010/main" val="2347542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descr="Colorful threads on white background">
            <a:extLst>
              <a:ext uri="{FF2B5EF4-FFF2-40B4-BE49-F238E27FC236}">
                <a16:creationId xmlns:a16="http://schemas.microsoft.com/office/drawing/2014/main" id="{3D318D8F-69DE-081D-523E-6D74BA27A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2" y="1"/>
            <a:ext cx="9144000" cy="6857999"/>
          </a:xfrm>
          <a:prstGeom prst="rect">
            <a:avLst/>
          </a:prstGeom>
        </p:spPr>
      </p:pic>
      <p:sp>
        <p:nvSpPr>
          <p:cNvPr id="8" name="Slide Number Placeholder 7">
            <a:extLst>
              <a:ext uri="{FF2B5EF4-FFF2-40B4-BE49-F238E27FC236}">
                <a16:creationId xmlns:a16="http://schemas.microsoft.com/office/drawing/2014/main" id="{85577A64-4E94-69E1-3180-1E014BD06B3C}"/>
              </a:ext>
            </a:extLst>
          </p:cNvPr>
          <p:cNvSpPr>
            <a:spLocks noGrp="1"/>
          </p:cNvSpPr>
          <p:nvPr>
            <p:ph type="sldNum" sz="quarter" idx="12"/>
          </p:nvPr>
        </p:nvSpPr>
        <p:spPr/>
        <p:txBody>
          <a:bodyPr/>
          <a:lstStyle/>
          <a:p>
            <a:fld id="{294A09A9-5501-47C1-A89A-A340965A2BE2}" type="slidenum">
              <a:rPr lang="en-US" smtClean="0"/>
              <a:t>45</a:t>
            </a:fld>
            <a:endParaRPr lang="en-US" dirty="0"/>
          </a:p>
        </p:txBody>
      </p:sp>
      <p:sp>
        <p:nvSpPr>
          <p:cNvPr id="10" name="Rounded Rectangle 9">
            <a:extLst>
              <a:ext uri="{FF2B5EF4-FFF2-40B4-BE49-F238E27FC236}">
                <a16:creationId xmlns:a16="http://schemas.microsoft.com/office/drawing/2014/main" id="{9CEBA220-2C9D-CC52-B226-84795EBFF5C7}"/>
              </a:ext>
            </a:extLst>
          </p:cNvPr>
          <p:cNvSpPr/>
          <p:nvPr/>
        </p:nvSpPr>
        <p:spPr>
          <a:xfrm>
            <a:off x="524864" y="2002355"/>
            <a:ext cx="8434984" cy="2853289"/>
          </a:xfrm>
          <a:prstGeom prst="roundRect">
            <a:avLst/>
          </a:prstGeom>
          <a:solidFill>
            <a:schemeClr val="bg1"/>
          </a:solidFill>
          <a:ln w="38100">
            <a:solidFill>
              <a:srgbClr val="6A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00050" indent="-342900" algn="ctr">
              <a:spcBef>
                <a:spcPts val="0"/>
              </a:spcBef>
              <a:spcAft>
                <a:spcPts val="800"/>
              </a:spcAft>
              <a:defRPr/>
            </a:pPr>
            <a:endParaRPr lang="en-US" sz="2000" dirty="0">
              <a:solidFill>
                <a:srgbClr val="6A4C62"/>
              </a:solidFill>
            </a:endParaRPr>
          </a:p>
        </p:txBody>
      </p:sp>
      <p:sp>
        <p:nvSpPr>
          <p:cNvPr id="11" name="Rectangle 10">
            <a:extLst>
              <a:ext uri="{FF2B5EF4-FFF2-40B4-BE49-F238E27FC236}">
                <a16:creationId xmlns:a16="http://schemas.microsoft.com/office/drawing/2014/main" id="{3C9253CF-F65B-A303-98F5-2399F71ED492}"/>
              </a:ext>
            </a:extLst>
          </p:cNvPr>
          <p:cNvSpPr/>
          <p:nvPr/>
        </p:nvSpPr>
        <p:spPr>
          <a:xfrm>
            <a:off x="229406" y="0"/>
            <a:ext cx="9144000" cy="1582171"/>
          </a:xfrm>
          <a:prstGeom prst="rect">
            <a:avLst/>
          </a:prstGeom>
          <a:solidFill>
            <a:srgbClr val="6A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534EE99-6FE4-208B-EAC6-E1591BBD6B01}"/>
              </a:ext>
            </a:extLst>
          </p:cNvPr>
          <p:cNvSpPr>
            <a:spLocks noGrp="1"/>
          </p:cNvSpPr>
          <p:nvPr>
            <p:ph type="title"/>
          </p:nvPr>
        </p:nvSpPr>
        <p:spPr>
          <a:xfrm>
            <a:off x="571231" y="153794"/>
            <a:ext cx="7886700" cy="1325563"/>
          </a:xfrm>
        </p:spPr>
        <p:txBody>
          <a:bodyPr/>
          <a:lstStyle/>
          <a:p>
            <a:r>
              <a:rPr lang="en-US" b="1" dirty="0">
                <a:solidFill>
                  <a:srgbClr val="FFFFFF"/>
                </a:solidFill>
                <a:latin typeface="Arial" panose="020B0604020202020204" pitchFamily="34" charset="0"/>
                <a:cs typeface="Arial" panose="020B0604020202020204" pitchFamily="34" charset="0"/>
              </a:rPr>
              <a:t>Slide: Incoming Listening Sessions</a:t>
            </a:r>
          </a:p>
        </p:txBody>
      </p:sp>
      <p:sp>
        <p:nvSpPr>
          <p:cNvPr id="2" name="Rectangle 1">
            <a:extLst>
              <a:ext uri="{FF2B5EF4-FFF2-40B4-BE49-F238E27FC236}">
                <a16:creationId xmlns:a16="http://schemas.microsoft.com/office/drawing/2014/main" id="{F0A1748A-B9C8-5F19-1985-0D4EBDB69686}"/>
              </a:ext>
            </a:extLst>
          </p:cNvPr>
          <p:cNvSpPr/>
          <p:nvPr/>
        </p:nvSpPr>
        <p:spPr>
          <a:xfrm>
            <a:off x="229406" y="5271877"/>
            <a:ext cx="9144000" cy="1582171"/>
          </a:xfrm>
          <a:prstGeom prst="rect">
            <a:avLst/>
          </a:prstGeom>
          <a:solidFill>
            <a:srgbClr val="9192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19295"/>
              </a:solidFill>
            </a:endParaRPr>
          </a:p>
        </p:txBody>
      </p:sp>
    </p:spTree>
    <p:extLst>
      <p:ext uri="{BB962C8B-B14F-4D97-AF65-F5344CB8AC3E}">
        <p14:creationId xmlns:p14="http://schemas.microsoft.com/office/powerpoint/2010/main" val="1433344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04"/>
        <p:cNvGrpSpPr/>
        <p:nvPr/>
      </p:nvGrpSpPr>
      <p:grpSpPr>
        <a:xfrm>
          <a:off x="0" y="0"/>
          <a:ext cx="0" cy="0"/>
          <a:chOff x="0" y="0"/>
          <a:chExt cx="0" cy="0"/>
        </a:xfrm>
      </p:grpSpPr>
      <p:pic>
        <p:nvPicPr>
          <p:cNvPr id="2705" name="Google Shape;2705;g11747690584_0_6" descr="Text&#10;&#10;Description automatically generated"/>
          <p:cNvPicPr preferRelativeResize="0"/>
          <p:nvPr/>
        </p:nvPicPr>
        <p:blipFill rotWithShape="1">
          <a:blip r:embed="rId3">
            <a:alphaModFix/>
          </a:blip>
          <a:srcRect/>
          <a:stretch/>
        </p:blipFill>
        <p:spPr>
          <a:xfrm>
            <a:off x="1780823" y="4847665"/>
            <a:ext cx="5901206" cy="741169"/>
          </a:xfrm>
          <a:prstGeom prst="rect">
            <a:avLst/>
          </a:prstGeom>
          <a:noFill/>
          <a:ln>
            <a:noFill/>
          </a:ln>
        </p:spPr>
      </p:pic>
      <p:sp>
        <p:nvSpPr>
          <p:cNvPr id="2706" name="Google Shape;2706;g11747690584_0_6"/>
          <p:cNvSpPr txBox="1"/>
          <p:nvPr/>
        </p:nvSpPr>
        <p:spPr>
          <a:xfrm>
            <a:off x="5437769" y="1376007"/>
            <a:ext cx="2873475" cy="807891"/>
          </a:xfrm>
          <a:prstGeom prst="rect">
            <a:avLst/>
          </a:prstGeom>
          <a:noFill/>
          <a:ln>
            <a:noFill/>
          </a:ln>
        </p:spPr>
        <p:txBody>
          <a:bodyPr spcFirstLastPara="1" wrap="square" lIns="68569" tIns="68569" rIns="68569" bIns="68569" anchor="t" anchorCtr="0">
            <a:spAutoFit/>
          </a:bodyPr>
          <a:lstStyle/>
          <a:p>
            <a:pPr algn="ctr" defTabSz="685800">
              <a:buClr>
                <a:srgbClr val="000000"/>
              </a:buClr>
              <a:buSzPts val="2600"/>
              <a:defRPr/>
            </a:pPr>
            <a:r>
              <a:rPr lang="en-US" sz="2175" b="1" u="sng" kern="0" dirty="0">
                <a:solidFill>
                  <a:srgbClr val="CE574A"/>
                </a:solidFill>
                <a:latin typeface="Arial"/>
                <a:ea typeface="Arial"/>
                <a:cs typeface="Arial"/>
                <a:sym typeface="Arial"/>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Sign up</a:t>
            </a:r>
            <a:r>
              <a:rPr lang="en-US" sz="2175" b="1" kern="0" dirty="0">
                <a:solidFill>
                  <a:srgbClr val="CE574A"/>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 </a:t>
            </a:r>
            <a:r>
              <a:rPr lang="en-US" sz="2175" b="1" kern="0" dirty="0">
                <a:solidFill>
                  <a:srgbClr val="000000"/>
                </a:solidFill>
                <a:latin typeface="Arial"/>
                <a:ea typeface="Arial"/>
                <a:cs typeface="Arial"/>
                <a:sym typeface="Arial"/>
              </a:rPr>
              <a:t>for our newsletter!</a:t>
            </a:r>
            <a:endParaRPr sz="2175" b="1" kern="0" dirty="0">
              <a:solidFill>
                <a:srgbClr val="000000"/>
              </a:solidFill>
              <a:latin typeface="Arial"/>
              <a:ea typeface="Arial"/>
              <a:cs typeface="Arial"/>
              <a:sym typeface="Arial"/>
            </a:endParaRPr>
          </a:p>
        </p:txBody>
      </p:sp>
      <p:sp>
        <p:nvSpPr>
          <p:cNvPr id="2707" name="Google Shape;2707;g11747690584_0_6"/>
          <p:cNvSpPr txBox="1"/>
          <p:nvPr/>
        </p:nvSpPr>
        <p:spPr>
          <a:xfrm>
            <a:off x="419352" y="2493917"/>
            <a:ext cx="4609727" cy="1492694"/>
          </a:xfrm>
          <a:prstGeom prst="rect">
            <a:avLst/>
          </a:prstGeom>
          <a:noFill/>
          <a:ln>
            <a:noFill/>
          </a:ln>
        </p:spPr>
        <p:txBody>
          <a:bodyPr spcFirstLastPara="1" wrap="square" lIns="68569" tIns="68569" rIns="68569" bIns="68569" anchor="t" anchorCtr="0">
            <a:spAutoFit/>
          </a:bodyPr>
          <a:lstStyle/>
          <a:p>
            <a:pPr defTabSz="685800">
              <a:buClr>
                <a:srgbClr val="000000"/>
              </a:buClr>
              <a:buSzPts val="1600"/>
              <a:defRPr/>
            </a:pPr>
            <a:r>
              <a:rPr lang="en-US" b="1" kern="0" dirty="0">
                <a:solidFill>
                  <a:srgbClr val="000000"/>
                </a:solidFill>
                <a:latin typeface="Arial"/>
                <a:ea typeface="Arial"/>
                <a:cs typeface="Arial"/>
                <a:sym typeface="Arial"/>
              </a:rPr>
              <a:t>Complete Our Evaluation</a:t>
            </a:r>
            <a:endParaRPr b="1" kern="0" dirty="0">
              <a:solidFill>
                <a:srgbClr val="000000"/>
              </a:solidFill>
              <a:latin typeface="Arial"/>
              <a:ea typeface="Arial"/>
              <a:cs typeface="Arial"/>
              <a:sym typeface="Arial"/>
            </a:endParaRPr>
          </a:p>
          <a:p>
            <a:pPr defTabSz="685800">
              <a:buClr>
                <a:srgbClr val="000000"/>
              </a:buClr>
              <a:buSzPts val="2300"/>
              <a:defRPr/>
            </a:pPr>
            <a:r>
              <a:rPr lang="en-US" kern="0" dirty="0">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Scan the QR Code or follow the link below:</a:t>
            </a:r>
          </a:p>
          <a:p>
            <a:pPr defTabSz="685800">
              <a:buClr>
                <a:srgbClr val="000000"/>
              </a:buClr>
              <a:buSzPts val="2300"/>
              <a:defRPr/>
            </a:pPr>
            <a:endParaRPr lang="en-US" kern="0" dirty="0">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endParaRPr>
          </a:p>
          <a:p>
            <a:pPr defTabSz="685800">
              <a:buClr>
                <a:srgbClr val="000000"/>
              </a:buClr>
              <a:buSzPts val="2300"/>
              <a:defRPr/>
            </a:pPr>
            <a:r>
              <a:rPr lang="en-US" sz="1600" kern="0" dirty="0">
                <a:solidFill>
                  <a:srgbClr val="000000"/>
                </a:solidFill>
                <a:latin typeface="Arial"/>
                <a:ea typeface="Arial"/>
                <a:cs typeface="Arial"/>
                <a:sym typeface="Arial"/>
                <a:hlinkClick r:id="rId5"/>
              </a:rPr>
              <a:t>https://ttc-gpra.org/GPRAOnline/GPRASurvey.</a:t>
            </a:r>
          </a:p>
          <a:p>
            <a:pPr defTabSz="685800">
              <a:buClr>
                <a:srgbClr val="000000"/>
              </a:buClr>
              <a:buSzPts val="2300"/>
              <a:defRPr/>
            </a:pPr>
            <a:r>
              <a:rPr lang="en-US" sz="1600" kern="0" dirty="0">
                <a:solidFill>
                  <a:srgbClr val="000000"/>
                </a:solidFill>
                <a:latin typeface="Arial"/>
                <a:ea typeface="Arial"/>
                <a:cs typeface="Arial"/>
                <a:sym typeface="Arial"/>
                <a:hlinkClick r:id="rId5"/>
              </a:rPr>
              <a:t>aspx?id=412990&amp;type=PostEvent</a:t>
            </a:r>
            <a:r>
              <a:rPr lang="en-US" sz="1600" kern="0" dirty="0">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 </a:t>
            </a:r>
            <a:endParaRPr sz="1600" kern="0" dirty="0">
              <a:solidFill>
                <a:srgbClr val="000000"/>
              </a:solidFill>
              <a:latin typeface="Arial"/>
              <a:ea typeface="Arial"/>
              <a:cs typeface="Arial"/>
              <a:sym typeface="Arial"/>
            </a:endParaRPr>
          </a:p>
        </p:txBody>
      </p:sp>
      <p:pic>
        <p:nvPicPr>
          <p:cNvPr id="2709" name="Google Shape;2709;g11747690584_0_6"/>
          <p:cNvPicPr preferRelativeResize="0"/>
          <p:nvPr/>
        </p:nvPicPr>
        <p:blipFill rotWithShape="1">
          <a:blip r:embed="rId6">
            <a:alphaModFix/>
          </a:blip>
          <a:srcRect/>
          <a:stretch/>
        </p:blipFill>
        <p:spPr>
          <a:xfrm>
            <a:off x="5235613" y="2719069"/>
            <a:ext cx="2914650" cy="1350169"/>
          </a:xfrm>
          <a:prstGeom prst="rect">
            <a:avLst/>
          </a:prstGeom>
          <a:noFill/>
          <a:ln>
            <a:noFill/>
          </a:ln>
        </p:spPr>
      </p:pic>
      <p:pic>
        <p:nvPicPr>
          <p:cNvPr id="2710" name="Google Shape;2710;g11747690584_0_6"/>
          <p:cNvPicPr preferRelativeResize="0"/>
          <p:nvPr/>
        </p:nvPicPr>
        <p:blipFill rotWithShape="1">
          <a:blip r:embed="rId7">
            <a:alphaModFix/>
          </a:blip>
          <a:srcRect/>
          <a:stretch/>
        </p:blipFill>
        <p:spPr>
          <a:xfrm>
            <a:off x="5456067" y="3627938"/>
            <a:ext cx="263963" cy="233044"/>
          </a:xfrm>
          <a:prstGeom prst="rect">
            <a:avLst/>
          </a:prstGeom>
          <a:noFill/>
          <a:ln>
            <a:noFill/>
          </a:ln>
        </p:spPr>
      </p:pic>
      <p:pic>
        <p:nvPicPr>
          <p:cNvPr id="2711" name="Google Shape;2711;g11747690584_0_6"/>
          <p:cNvPicPr preferRelativeResize="0"/>
          <p:nvPr/>
        </p:nvPicPr>
        <p:blipFill rotWithShape="1">
          <a:blip r:embed="rId8">
            <a:alphaModFix/>
          </a:blip>
          <a:srcRect b="50460"/>
          <a:stretch/>
        </p:blipFill>
        <p:spPr>
          <a:xfrm>
            <a:off x="5406127" y="2980175"/>
            <a:ext cx="354244" cy="310275"/>
          </a:xfrm>
          <a:prstGeom prst="rect">
            <a:avLst/>
          </a:prstGeom>
          <a:noFill/>
          <a:ln>
            <a:noFill/>
          </a:ln>
        </p:spPr>
      </p:pic>
      <p:pic>
        <p:nvPicPr>
          <p:cNvPr id="2712" name="Google Shape;2712;g11747690584_0_6"/>
          <p:cNvPicPr preferRelativeResize="0"/>
          <p:nvPr/>
        </p:nvPicPr>
        <p:blipFill rotWithShape="1">
          <a:blip r:embed="rId8">
            <a:alphaModFix/>
          </a:blip>
          <a:srcRect t="44252" b="-12880"/>
          <a:stretch/>
        </p:blipFill>
        <p:spPr>
          <a:xfrm>
            <a:off x="5385956" y="3297263"/>
            <a:ext cx="333150" cy="310275"/>
          </a:xfrm>
          <a:prstGeom prst="rect">
            <a:avLst/>
          </a:prstGeom>
          <a:noFill/>
          <a:ln>
            <a:noFill/>
          </a:ln>
        </p:spPr>
      </p:pic>
      <p:pic>
        <p:nvPicPr>
          <p:cNvPr id="3" name="Picture 2" descr="A qr code with a black border&#10;&#10;Description automatically generated">
            <a:extLst>
              <a:ext uri="{FF2B5EF4-FFF2-40B4-BE49-F238E27FC236}">
                <a16:creationId xmlns:a16="http://schemas.microsoft.com/office/drawing/2014/main" id="{3B7BA433-5E59-2CF2-B802-16A7851DC8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1185" y="706063"/>
            <a:ext cx="1706062" cy="170606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sp>
        <p:nvSpPr>
          <p:cNvPr id="1882" name="Google Shape;1882;g118f92a25d5_10_95"/>
          <p:cNvSpPr txBox="1">
            <a:spLocks noGrp="1"/>
          </p:cNvSpPr>
          <p:nvPr>
            <p:ph type="title"/>
          </p:nvPr>
        </p:nvSpPr>
        <p:spPr>
          <a:xfrm>
            <a:off x="458520" y="603738"/>
            <a:ext cx="7719321" cy="994275"/>
          </a:xfrm>
          <a:prstGeom prst="rect">
            <a:avLst/>
          </a:prstGeom>
          <a:noFill/>
          <a:ln>
            <a:noFill/>
          </a:ln>
        </p:spPr>
        <p:txBody>
          <a:bodyPr spcFirstLastPara="1" vert="horz" wrap="square" lIns="68569" tIns="34275" rIns="68569" bIns="34275" rtlCol="0" anchor="ctr" anchorCtr="0">
            <a:normAutofit fontScale="90000"/>
          </a:bodyPr>
          <a:lstStyle/>
          <a:p>
            <a:pPr>
              <a:buSzPts val="4400"/>
            </a:pPr>
            <a:r>
              <a:rPr lang="en-US" b="1" dirty="0">
                <a:solidFill>
                  <a:srgbClr val="6A4C62"/>
                </a:solidFill>
              </a:rPr>
              <a:t>Contact New England MHTTC</a:t>
            </a:r>
            <a:endParaRPr b="1" dirty="0">
              <a:solidFill>
                <a:srgbClr val="6A4C62"/>
              </a:solidFill>
            </a:endParaRPr>
          </a:p>
        </p:txBody>
      </p:sp>
      <p:sp>
        <p:nvSpPr>
          <p:cNvPr id="1883" name="Google Shape;1883;g118f92a25d5_10_95"/>
          <p:cNvSpPr txBox="1">
            <a:spLocks noGrp="1"/>
          </p:cNvSpPr>
          <p:nvPr>
            <p:ph type="body" idx="1"/>
          </p:nvPr>
        </p:nvSpPr>
        <p:spPr>
          <a:xfrm>
            <a:off x="458520" y="1670254"/>
            <a:ext cx="6695621" cy="2259032"/>
          </a:xfrm>
          <a:prstGeom prst="rect">
            <a:avLst/>
          </a:prstGeom>
          <a:noFill/>
          <a:ln>
            <a:noFill/>
          </a:ln>
        </p:spPr>
        <p:txBody>
          <a:bodyPr spcFirstLastPara="1" vert="horz" wrap="square" lIns="68569" tIns="34275" rIns="68569" bIns="34275" rtlCol="0" anchor="ctr" anchorCtr="0">
            <a:normAutofit/>
          </a:bodyPr>
          <a:lstStyle/>
          <a:p>
            <a:pPr marL="0" indent="0">
              <a:lnSpc>
                <a:spcPct val="100000"/>
              </a:lnSpc>
              <a:spcBef>
                <a:spcPts val="0"/>
              </a:spcBef>
              <a:buSzPts val="2400"/>
              <a:buNone/>
            </a:pPr>
            <a:r>
              <a:rPr lang="en-US" sz="1800" b="1" dirty="0">
                <a:uFill>
                  <a:noFill/>
                </a:uFill>
                <a:hlinkClick r:id="rId3">
                  <a:extLst>
                    <a:ext uri="{A12FA001-AC4F-418D-AE19-62706E023703}">
                      <ahyp:hlinkClr xmlns:ahyp="http://schemas.microsoft.com/office/drawing/2018/hyperlinkcolor" val="tx"/>
                    </a:ext>
                  </a:extLst>
                </a:hlinkClick>
              </a:rPr>
              <a:t>Website:</a:t>
            </a:r>
            <a:br>
              <a:rPr lang="en-US" sz="1800" b="1" dirty="0">
                <a:uFill>
                  <a:noFill/>
                </a:uFill>
              </a:rPr>
            </a:br>
            <a:r>
              <a:rPr lang="en-US" sz="1800" dirty="0">
                <a:hlinkClick r:id="rId4"/>
              </a:rPr>
              <a:t>https://mhttcnetwork.org/centers/content/new-england-mhttc</a:t>
            </a:r>
            <a:r>
              <a:rPr lang="en-US" sz="1800" dirty="0"/>
              <a:t> </a:t>
            </a:r>
            <a:br>
              <a:rPr lang="en-US" sz="1800" b="1" dirty="0"/>
            </a:br>
            <a:endParaRPr sz="1800" b="1" dirty="0"/>
          </a:p>
          <a:p>
            <a:pPr marL="0" indent="0">
              <a:lnSpc>
                <a:spcPct val="100000"/>
              </a:lnSpc>
              <a:spcBef>
                <a:spcPts val="0"/>
              </a:spcBef>
              <a:buSzPts val="2400"/>
              <a:buNone/>
            </a:pPr>
            <a:r>
              <a:rPr lang="en-US" sz="1800" b="1" dirty="0">
                <a:uFill>
                  <a:noFill/>
                </a:uFill>
              </a:rPr>
              <a:t>Email: </a:t>
            </a:r>
            <a:br>
              <a:rPr lang="en-US" sz="1800" b="1" dirty="0">
                <a:uFill>
                  <a:noFill/>
                </a:uFill>
              </a:rPr>
            </a:br>
            <a:r>
              <a:rPr lang="en-US" sz="1800" u="sng" dirty="0">
                <a:hlinkClick r:id="rId5"/>
              </a:rPr>
              <a:t>newengland@mhttcnetwork.org</a:t>
            </a:r>
            <a:endParaRPr lang="en-US" sz="1800" u="sng" dirty="0"/>
          </a:p>
        </p:txBody>
      </p:sp>
      <p:pic>
        <p:nvPicPr>
          <p:cNvPr id="1884" name="Google Shape;1884;g118f92a25d5_10_95" descr="A black and white logo&#10;&#10;Description automatically generated with low confidence"/>
          <p:cNvPicPr preferRelativeResize="0"/>
          <p:nvPr/>
        </p:nvPicPr>
        <p:blipFill rotWithShape="1">
          <a:blip r:embed="rId6">
            <a:alphaModFix/>
          </a:blip>
          <a:srcRect/>
          <a:stretch/>
        </p:blipFill>
        <p:spPr>
          <a:xfrm>
            <a:off x="623036" y="4857750"/>
            <a:ext cx="1771249" cy="607595"/>
          </a:xfrm>
          <a:prstGeom prst="rect">
            <a:avLst/>
          </a:prstGeom>
          <a:noFill/>
          <a:ln>
            <a:noFill/>
          </a:ln>
        </p:spPr>
      </p:pic>
      <p:pic>
        <p:nvPicPr>
          <p:cNvPr id="1886" name="Google Shape;1886;g118f92a25d5_10_95" descr="Text&#10;&#10;Description automatically generated with low confidence"/>
          <p:cNvPicPr preferRelativeResize="0"/>
          <p:nvPr/>
        </p:nvPicPr>
        <p:blipFill rotWithShape="1">
          <a:blip r:embed="rId7">
            <a:alphaModFix/>
          </a:blip>
          <a:srcRect l="13592" t="2663" r="9708" b="3500"/>
          <a:stretch/>
        </p:blipFill>
        <p:spPr>
          <a:xfrm>
            <a:off x="7021657" y="1953524"/>
            <a:ext cx="1955183" cy="1666374"/>
          </a:xfrm>
          <a:prstGeom prst="rect">
            <a:avLst/>
          </a:prstGeom>
          <a:noFill/>
          <a:ln>
            <a:noFill/>
          </a:ln>
        </p:spPr>
      </p:pic>
      <p:pic>
        <p:nvPicPr>
          <p:cNvPr id="7" name="Google Shape;1869;g11747690584_0_6" descr="Text&#10;&#10;Description automatically generated">
            <a:extLst>
              <a:ext uri="{FF2B5EF4-FFF2-40B4-BE49-F238E27FC236}">
                <a16:creationId xmlns:a16="http://schemas.microsoft.com/office/drawing/2014/main" id="{13585740-DA8D-8109-EC5E-A2D6BA354337}"/>
              </a:ext>
            </a:extLst>
          </p:cNvPr>
          <p:cNvPicPr preferRelativeResize="0"/>
          <p:nvPr/>
        </p:nvPicPr>
        <p:blipFill rotWithShape="1">
          <a:blip r:embed="rId8">
            <a:alphaModFix/>
          </a:blip>
          <a:srcRect/>
          <a:stretch/>
        </p:blipFill>
        <p:spPr>
          <a:xfrm>
            <a:off x="2904184" y="4821655"/>
            <a:ext cx="5901206" cy="74116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264"/>
          <p:cNvSpPr txBox="1">
            <a:spLocks noGrp="1"/>
          </p:cNvSpPr>
          <p:nvPr>
            <p:ph type="body" idx="4294967295"/>
          </p:nvPr>
        </p:nvSpPr>
        <p:spPr>
          <a:xfrm>
            <a:off x="628650" y="576263"/>
            <a:ext cx="7886700" cy="5862600"/>
          </a:xfrm>
          <a:prstGeom prst="rect">
            <a:avLst/>
          </a:prstGeom>
          <a:noFill/>
          <a:ln>
            <a:noFill/>
          </a:ln>
        </p:spPr>
        <p:txBody>
          <a:bodyPr spcFirstLastPara="1" wrap="square" lIns="45700" tIns="45700" rIns="45700" bIns="45700" anchor="t" anchorCtr="0">
            <a:normAutofit fontScale="40000" lnSpcReduction="20000"/>
          </a:bodyPr>
          <a:lstStyle/>
          <a:p>
            <a:pPr marL="0" lvl="0" indent="0" algn="l" rtl="0">
              <a:lnSpc>
                <a:spcPct val="115000"/>
              </a:lnSpc>
              <a:spcBef>
                <a:spcPts val="1000"/>
              </a:spcBef>
              <a:spcAft>
                <a:spcPts val="0"/>
              </a:spcAft>
              <a:buClr>
                <a:srgbClr val="888888"/>
              </a:buClr>
              <a:buSzPct val="100000"/>
              <a:buFont typeface="Montserrat"/>
              <a:buNone/>
            </a:pPr>
            <a:r>
              <a:rPr lang="en" sz="6000" b="1" dirty="0">
                <a:latin typeface="Arial"/>
                <a:ea typeface="Arial"/>
                <a:cs typeface="Arial"/>
                <a:sym typeface="Arial"/>
              </a:rPr>
              <a:t>Disclaimer: </a:t>
            </a:r>
            <a:endParaRPr dirty="0"/>
          </a:p>
          <a:p>
            <a:pPr marL="0" lvl="0" indent="0" algn="l" rtl="0">
              <a:lnSpc>
                <a:spcPct val="115000"/>
              </a:lnSpc>
              <a:spcBef>
                <a:spcPts val="1000"/>
              </a:spcBef>
              <a:spcAft>
                <a:spcPts val="0"/>
              </a:spcAft>
              <a:buClr>
                <a:srgbClr val="888888"/>
              </a:buClr>
              <a:buSzPct val="133333"/>
              <a:buFont typeface="Montserrat"/>
              <a:buNone/>
            </a:pPr>
            <a:r>
              <a:rPr lang="en" sz="4500" dirty="0">
                <a:latin typeface="Arial"/>
                <a:ea typeface="Arial"/>
                <a:cs typeface="Arial"/>
                <a:sym typeface="Arial"/>
              </a:rPr>
              <a:t>This publication was prepared by the New England Mental Health Technology Transfer Center</a:t>
            </a:r>
            <a:r>
              <a:rPr lang="en" dirty="0"/>
              <a:t> </a:t>
            </a:r>
            <a:r>
              <a:rPr lang="en" sz="4500" dirty="0">
                <a:latin typeface="Arial"/>
                <a:ea typeface="Arial"/>
                <a:cs typeface="Arial"/>
                <a:sym typeface="Arial"/>
              </a:rPr>
              <a:t>under a cooperative agreement from the Substance Abuse and Mental Health Services</a:t>
            </a:r>
            <a:r>
              <a:rPr lang="en" dirty="0"/>
              <a:t> </a:t>
            </a:r>
            <a:r>
              <a:rPr lang="en" sz="4500" dirty="0">
                <a:latin typeface="Arial"/>
                <a:ea typeface="Arial"/>
                <a:cs typeface="Arial"/>
                <a:sym typeface="Arial"/>
              </a:rPr>
              <a:t>Administration (SAMHSA). All material appearing in this publication, except that taken directly</a:t>
            </a:r>
            <a:r>
              <a:rPr lang="en" dirty="0"/>
              <a:t> </a:t>
            </a:r>
            <a:r>
              <a:rPr lang="en" sz="4500" dirty="0">
                <a:latin typeface="Arial"/>
                <a:ea typeface="Arial"/>
                <a:cs typeface="Arial"/>
                <a:sym typeface="Arial"/>
              </a:rPr>
              <a:t>from copyrighted sources, is in the public domain and may be reproduced or copied without</a:t>
            </a:r>
            <a:r>
              <a:rPr lang="en" dirty="0"/>
              <a:t> </a:t>
            </a:r>
            <a:r>
              <a:rPr lang="en" sz="4500" dirty="0">
                <a:latin typeface="Arial"/>
                <a:ea typeface="Arial"/>
                <a:cs typeface="Arial"/>
                <a:sym typeface="Arial"/>
              </a:rPr>
              <a:t>permission from SAMHSA or the authors. Citation of the source is appreciated. Do not </a:t>
            </a:r>
            <a:r>
              <a:rPr lang="en" dirty="0"/>
              <a:t> </a:t>
            </a:r>
            <a:r>
              <a:rPr lang="en" sz="4500" dirty="0">
                <a:latin typeface="Arial"/>
                <a:ea typeface="Arial"/>
                <a:cs typeface="Arial"/>
                <a:sym typeface="Arial"/>
              </a:rPr>
              <a:t>reproduce or distribute this presentation for a fee without specific, written authorization from</a:t>
            </a:r>
            <a:r>
              <a:rPr lang="en" dirty="0"/>
              <a:t> </a:t>
            </a:r>
            <a:r>
              <a:rPr lang="en" sz="4500" dirty="0">
                <a:latin typeface="Arial"/>
                <a:ea typeface="Arial"/>
                <a:cs typeface="Arial"/>
                <a:sym typeface="Arial"/>
              </a:rPr>
              <a:t>New England Mental Health Technology Transfer Center.</a:t>
            </a:r>
            <a:endParaRPr dirty="0"/>
          </a:p>
          <a:p>
            <a:pPr marL="0" lvl="0" indent="0" algn="l" rtl="0">
              <a:lnSpc>
                <a:spcPct val="115000"/>
              </a:lnSpc>
              <a:spcBef>
                <a:spcPts val="1000"/>
              </a:spcBef>
              <a:spcAft>
                <a:spcPts val="0"/>
              </a:spcAft>
              <a:buClr>
                <a:srgbClr val="888888"/>
              </a:buClr>
              <a:buSzPct val="133333"/>
              <a:buFont typeface="Montserrat"/>
              <a:buNone/>
            </a:pPr>
            <a:endParaRPr sz="4500" dirty="0">
              <a:latin typeface="Arial"/>
              <a:ea typeface="Arial"/>
              <a:cs typeface="Arial"/>
              <a:sym typeface="Arial"/>
            </a:endParaRPr>
          </a:p>
          <a:p>
            <a:pPr marL="0" lvl="0" indent="0" algn="l" rtl="0">
              <a:lnSpc>
                <a:spcPct val="115000"/>
              </a:lnSpc>
              <a:spcBef>
                <a:spcPts val="1000"/>
              </a:spcBef>
              <a:spcAft>
                <a:spcPts val="0"/>
              </a:spcAft>
              <a:buClr>
                <a:srgbClr val="888888"/>
              </a:buClr>
              <a:buSzPct val="133333"/>
              <a:buFont typeface="Montserrat"/>
              <a:buNone/>
            </a:pPr>
            <a:r>
              <a:rPr lang="en" sz="4500" dirty="0">
                <a:latin typeface="Arial"/>
                <a:ea typeface="Arial"/>
                <a:cs typeface="Arial"/>
                <a:sym typeface="Arial"/>
              </a:rPr>
              <a:t>At the time of this release, Dr. Miriam Delphin-</a:t>
            </a:r>
            <a:r>
              <a:rPr lang="en" sz="4500" dirty="0" err="1">
                <a:latin typeface="Arial"/>
                <a:ea typeface="Arial"/>
                <a:cs typeface="Arial"/>
                <a:sym typeface="Arial"/>
              </a:rPr>
              <a:t>Rittmon</a:t>
            </a:r>
            <a:r>
              <a:rPr lang="en" sz="4500" dirty="0">
                <a:latin typeface="Arial"/>
                <a:ea typeface="Arial"/>
                <a:cs typeface="Arial"/>
                <a:sym typeface="Arial"/>
              </a:rPr>
              <a:t> served as Assistant Secretary for Mental</a:t>
            </a:r>
            <a:r>
              <a:rPr lang="en" dirty="0"/>
              <a:t> </a:t>
            </a:r>
            <a:r>
              <a:rPr lang="en" sz="4500" dirty="0">
                <a:latin typeface="Arial"/>
                <a:ea typeface="Arial"/>
                <a:cs typeface="Arial"/>
                <a:sym typeface="Arial"/>
              </a:rPr>
              <a:t>Health and Substance Use at SAMHSA. The opinions expressed herein are the views of the</a:t>
            </a:r>
            <a:r>
              <a:rPr lang="en" dirty="0"/>
              <a:t> </a:t>
            </a:r>
            <a:r>
              <a:rPr lang="en" sz="4500" dirty="0">
                <a:latin typeface="Arial"/>
                <a:ea typeface="Arial"/>
                <a:cs typeface="Arial"/>
                <a:sym typeface="Arial"/>
              </a:rPr>
              <a:t>speakers, and do not reflect the official position of the Department of Health and Human</a:t>
            </a:r>
            <a:r>
              <a:rPr lang="en" dirty="0"/>
              <a:t> </a:t>
            </a:r>
            <a:r>
              <a:rPr lang="en" sz="4500" dirty="0">
                <a:latin typeface="Arial"/>
                <a:ea typeface="Arial"/>
                <a:cs typeface="Arial"/>
                <a:sym typeface="Arial"/>
              </a:rPr>
              <a:t>Services (DHHS), or SAMHSA. No official support or endorsement of DHHS, SAMHSA, for the</a:t>
            </a:r>
            <a:r>
              <a:rPr lang="en" dirty="0"/>
              <a:t> </a:t>
            </a:r>
            <a:r>
              <a:rPr lang="en" sz="4500" dirty="0">
                <a:latin typeface="Arial"/>
                <a:ea typeface="Arial"/>
                <a:cs typeface="Arial"/>
                <a:sym typeface="Arial"/>
              </a:rPr>
              <a:t>opinions described in this presentation is intended or should be inferred. This work is supported</a:t>
            </a:r>
            <a:r>
              <a:rPr lang="en" dirty="0"/>
              <a:t> </a:t>
            </a:r>
            <a:r>
              <a:rPr lang="en" sz="4500" dirty="0">
                <a:latin typeface="Arial"/>
                <a:ea typeface="Arial"/>
                <a:cs typeface="Arial"/>
                <a:sym typeface="Arial"/>
              </a:rPr>
              <a:t>by grant #1H79SM081775 from the DHHS, SAMHSA.</a:t>
            </a:r>
            <a:endParaRPr dirty="0"/>
          </a:p>
          <a:p>
            <a:pPr marL="457200" lvl="0" indent="-228600" algn="l" rtl="0">
              <a:lnSpc>
                <a:spcPct val="115000"/>
              </a:lnSpc>
              <a:spcBef>
                <a:spcPts val="1000"/>
              </a:spcBef>
              <a:spcAft>
                <a:spcPts val="0"/>
              </a:spcAft>
              <a:buClr>
                <a:srgbClr val="888888"/>
              </a:buClr>
              <a:buSzPct val="157894"/>
              <a:buFont typeface="Montserrat"/>
              <a:buNone/>
            </a:pPr>
            <a:endParaRPr sz="3800" dirty="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pic>
        <p:nvPicPr>
          <p:cNvPr id="1726" name="Google Shape;1726;p265"/>
          <p:cNvPicPr preferRelativeResize="0"/>
          <p:nvPr/>
        </p:nvPicPr>
        <p:blipFill rotWithShape="1">
          <a:blip r:embed="rId3">
            <a:alphaModFix/>
          </a:blip>
          <a:srcRect/>
          <a:stretch/>
        </p:blipFill>
        <p:spPr>
          <a:xfrm>
            <a:off x="628650" y="432575"/>
            <a:ext cx="7907349" cy="59879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g1ccddfb54c2_1_225"/>
          <p:cNvSpPr txBox="1"/>
          <p:nvPr/>
        </p:nvSpPr>
        <p:spPr>
          <a:xfrm>
            <a:off x="452573" y="1873992"/>
            <a:ext cx="2949975" cy="3103098"/>
          </a:xfrm>
          <a:prstGeom prst="rect">
            <a:avLst/>
          </a:prstGeom>
          <a:noFill/>
          <a:ln>
            <a:noFill/>
          </a:ln>
        </p:spPr>
        <p:txBody>
          <a:bodyPr spcFirstLastPara="1" wrap="square" lIns="34256" tIns="34256" rIns="34256" bIns="34256" anchor="ctr" anchorCtr="0">
            <a:noAutofit/>
          </a:bodyPr>
          <a:lstStyle/>
          <a:p>
            <a:pPr defTabSz="685800">
              <a:lnSpc>
                <a:spcPct val="90000"/>
              </a:lnSpc>
              <a:spcBef>
                <a:spcPts val="600"/>
              </a:spcBef>
              <a:spcAft>
                <a:spcPts val="600"/>
              </a:spcAft>
              <a:buClr>
                <a:srgbClr val="000000"/>
              </a:buClr>
              <a:buSzPts val="770"/>
              <a:defRPr/>
            </a:pPr>
            <a:r>
              <a:rPr lang="en-US" sz="1650" b="1" kern="0" dirty="0">
                <a:solidFill>
                  <a:srgbClr val="000000"/>
                </a:solidFill>
                <a:latin typeface="Arial"/>
                <a:ea typeface="Arial"/>
                <a:cs typeface="Arial"/>
                <a:sym typeface="Arial"/>
              </a:rPr>
              <a:t>As a committed ally, New England MHTTC recognizes that the New England area is home to the ancestral land of many Native tribes.</a:t>
            </a:r>
            <a:br>
              <a:rPr lang="en-US" sz="1650" kern="0" dirty="0">
                <a:solidFill>
                  <a:srgbClr val="000000"/>
                </a:solidFill>
                <a:latin typeface="Arial"/>
                <a:ea typeface="Arial"/>
                <a:cs typeface="Arial"/>
                <a:sym typeface="Arial"/>
              </a:rPr>
            </a:br>
            <a:br>
              <a:rPr lang="en-US" sz="1650" kern="0" dirty="0">
                <a:solidFill>
                  <a:srgbClr val="000000"/>
                </a:solidFill>
                <a:latin typeface="Arial"/>
                <a:ea typeface="Arial"/>
                <a:cs typeface="Arial"/>
                <a:sym typeface="Arial"/>
              </a:rPr>
            </a:br>
            <a:r>
              <a:rPr lang="en-US" sz="1650" kern="0" dirty="0">
                <a:solidFill>
                  <a:srgbClr val="000000"/>
                </a:solidFill>
                <a:latin typeface="Arial"/>
                <a:ea typeface="Arial"/>
                <a:cs typeface="Arial"/>
                <a:sym typeface="Arial"/>
              </a:rPr>
              <a:t>Consistent with our values of community and inclusion, we acknowledge that all the places our distributed staff live and work, as well as where we provide services and hold events, are Indigenous lands.</a:t>
            </a:r>
            <a:endParaRPr sz="1650" kern="0" dirty="0">
              <a:solidFill>
                <a:srgbClr val="000000"/>
              </a:solidFill>
              <a:latin typeface="Arial"/>
              <a:ea typeface="Arial"/>
              <a:cs typeface="Arial"/>
              <a:sym typeface="Arial"/>
            </a:endParaRPr>
          </a:p>
        </p:txBody>
      </p:sp>
      <p:sp>
        <p:nvSpPr>
          <p:cNvPr id="1347" name="Google Shape;1347;g1ccddfb54c2_1_225"/>
          <p:cNvSpPr txBox="1"/>
          <p:nvPr/>
        </p:nvSpPr>
        <p:spPr>
          <a:xfrm>
            <a:off x="454308" y="528622"/>
            <a:ext cx="6024150" cy="501975"/>
          </a:xfrm>
          <a:prstGeom prst="rect">
            <a:avLst/>
          </a:prstGeom>
          <a:noFill/>
          <a:ln>
            <a:noFill/>
          </a:ln>
        </p:spPr>
        <p:txBody>
          <a:bodyPr spcFirstLastPara="1" wrap="square" lIns="34256" tIns="34256" rIns="34256" bIns="34256" anchor="ctr" anchorCtr="0">
            <a:normAutofit/>
          </a:bodyPr>
          <a:lstStyle/>
          <a:p>
            <a:pPr defTabSz="685800">
              <a:lnSpc>
                <a:spcPct val="90000"/>
              </a:lnSpc>
              <a:buClr>
                <a:srgbClr val="000000"/>
              </a:buClr>
              <a:buSzPts val="4400"/>
              <a:defRPr/>
            </a:pPr>
            <a:r>
              <a:rPr lang="en-US" sz="2700" b="1" kern="0" dirty="0">
                <a:solidFill>
                  <a:srgbClr val="000000"/>
                </a:solidFill>
                <a:latin typeface="Arial" panose="020B0604020202020204" pitchFamily="34" charset="0"/>
                <a:ea typeface="Arial"/>
                <a:cs typeface="Arial" panose="020B0604020202020204" pitchFamily="34" charset="0"/>
                <a:sym typeface="Arial"/>
              </a:rPr>
              <a:t>Land Acknowledgement</a:t>
            </a:r>
            <a:endParaRPr sz="2700" b="1" kern="0" dirty="0">
              <a:solidFill>
                <a:srgbClr val="000000"/>
              </a:solidFill>
              <a:latin typeface="Arial" panose="020B0604020202020204" pitchFamily="34" charset="0"/>
              <a:ea typeface="Arial"/>
              <a:cs typeface="Arial" panose="020B0604020202020204" pitchFamily="34" charset="0"/>
              <a:sym typeface="Arial"/>
            </a:endParaRPr>
          </a:p>
        </p:txBody>
      </p:sp>
      <p:pic>
        <p:nvPicPr>
          <p:cNvPr id="1348" name="Google Shape;1348;g1ccddfb54c2_1_225"/>
          <p:cNvPicPr preferRelativeResize="0"/>
          <p:nvPr/>
        </p:nvPicPr>
        <p:blipFill rotWithShape="1">
          <a:blip r:embed="rId3">
            <a:alphaModFix/>
          </a:blip>
          <a:srcRect/>
          <a:stretch/>
        </p:blipFill>
        <p:spPr>
          <a:xfrm>
            <a:off x="3644194" y="1728000"/>
            <a:ext cx="5197630" cy="3395082"/>
          </a:xfrm>
          <a:prstGeom prst="rect">
            <a:avLst/>
          </a:prstGeom>
          <a:noFill/>
          <a:ln>
            <a:noFill/>
          </a:ln>
        </p:spPr>
      </p:pic>
      <p:sp>
        <p:nvSpPr>
          <p:cNvPr id="1349" name="Google Shape;1349;g1ccddfb54c2_1_225"/>
          <p:cNvSpPr txBox="1"/>
          <p:nvPr/>
        </p:nvSpPr>
        <p:spPr>
          <a:xfrm>
            <a:off x="3729488" y="4203244"/>
            <a:ext cx="1570725" cy="862650"/>
          </a:xfrm>
          <a:prstGeom prst="rect">
            <a:avLst/>
          </a:prstGeom>
          <a:noFill/>
          <a:ln>
            <a:noFill/>
          </a:ln>
        </p:spPr>
        <p:txBody>
          <a:bodyPr spcFirstLastPara="1" wrap="square" lIns="34256" tIns="34256" rIns="34256" bIns="34256" anchor="t" anchorCtr="0">
            <a:noAutofit/>
          </a:bodyPr>
          <a:lstStyle/>
          <a:p>
            <a:pPr defTabSz="685800">
              <a:lnSpc>
                <a:spcPct val="87273"/>
              </a:lnSpc>
              <a:spcAft>
                <a:spcPts val="600"/>
              </a:spcAft>
              <a:buClr>
                <a:srgbClr val="000000"/>
              </a:buClr>
              <a:buSzPts val="523"/>
              <a:defRPr/>
            </a:pPr>
            <a:r>
              <a:rPr lang="en-US" sz="1163" b="1" kern="0">
                <a:solidFill>
                  <a:srgbClr val="000000"/>
                </a:solidFill>
                <a:latin typeface="Calibri"/>
                <a:ea typeface="Calibri"/>
                <a:cs typeface="Calibri"/>
                <a:sym typeface="Calibri"/>
              </a:rPr>
              <a:t>To learn which Indigenous tribe(s) to acknowledge for your geographic location, use </a:t>
            </a:r>
            <a:r>
              <a:rPr lang="en-US" sz="1163" b="1" i="1" u="sng" kern="0">
                <a:solidFill>
                  <a:srgbClr val="0563C1"/>
                </a:solidFill>
                <a:latin typeface="Calibri"/>
                <a:ea typeface="Calibri"/>
                <a:cs typeface="Calibri"/>
                <a:sym typeface="Calibri"/>
                <a:hlinkClick r:id="rId4"/>
              </a:rPr>
              <a:t>Native Land Digital</a:t>
            </a:r>
            <a:r>
              <a:rPr lang="en-US" sz="1163" b="1" i="1" kern="0">
                <a:solidFill>
                  <a:srgbClr val="000000"/>
                </a:solidFill>
                <a:latin typeface="Calibri"/>
                <a:ea typeface="Calibri"/>
                <a:cs typeface="Calibri"/>
                <a:sym typeface="Calibri"/>
              </a:rPr>
              <a:t>.</a:t>
            </a:r>
            <a:endParaRPr sz="1055" b="1" i="1" kern="0">
              <a:solidFill>
                <a:srgbClr val="000000"/>
              </a:solidFill>
              <a:latin typeface="Arial"/>
              <a:ea typeface="Arial"/>
              <a:cs typeface="Arial"/>
              <a:sym typeface="Arial"/>
            </a:endParaRPr>
          </a:p>
        </p:txBody>
      </p:sp>
      <p:sp>
        <p:nvSpPr>
          <p:cNvPr id="1350" name="Google Shape;1350;g1ccddfb54c2_1_225"/>
          <p:cNvSpPr txBox="1"/>
          <p:nvPr/>
        </p:nvSpPr>
        <p:spPr>
          <a:xfrm>
            <a:off x="321092" y="6352912"/>
            <a:ext cx="8387516" cy="369310"/>
          </a:xfrm>
          <a:prstGeom prst="rect">
            <a:avLst/>
          </a:prstGeom>
          <a:noFill/>
          <a:ln>
            <a:noFill/>
          </a:ln>
        </p:spPr>
        <p:txBody>
          <a:bodyPr spcFirstLastPara="1" wrap="square" lIns="68569" tIns="68569" rIns="68569" bIns="68569" anchor="t" anchorCtr="0">
            <a:spAutoFit/>
          </a:bodyPr>
          <a:lstStyle/>
          <a:p>
            <a:pPr defTabSz="685800">
              <a:buClr>
                <a:srgbClr val="000000"/>
              </a:buClr>
              <a:buSzPts val="1000"/>
              <a:defRPr/>
            </a:pPr>
            <a:r>
              <a:rPr lang="en-US" sz="750" i="1" kern="0" dirty="0">
                <a:solidFill>
                  <a:srgbClr val="000000"/>
                </a:solidFill>
                <a:latin typeface="Arial"/>
                <a:ea typeface="Arial"/>
                <a:cs typeface="Arial"/>
                <a:sym typeface="Arial"/>
              </a:rPr>
              <a:t>Adapted from Dekibaota, </a:t>
            </a:r>
            <a:r>
              <a:rPr lang="en-US" sz="750" i="1" kern="0" dirty="0" err="1">
                <a:solidFill>
                  <a:srgbClr val="000000"/>
                </a:solidFill>
                <a:latin typeface="Arial"/>
                <a:ea typeface="Arial"/>
                <a:cs typeface="Arial"/>
                <a:sym typeface="Arial"/>
              </a:rPr>
              <a:t>Elleh</a:t>
            </a:r>
            <a:r>
              <a:rPr lang="en-US" sz="750" i="1" kern="0" dirty="0">
                <a:solidFill>
                  <a:srgbClr val="000000"/>
                </a:solidFill>
                <a:latin typeface="Arial"/>
                <a:ea typeface="Arial"/>
                <a:cs typeface="Arial"/>
                <a:sym typeface="Arial"/>
              </a:rPr>
              <a:t> Driscoll, Meskwaki and Winnebago Nations Ttakimaweakwe, Keely Driscoll, Meskwaki and Winnebago Nations Keokuk, Sean A. Bear, 1st. Meskwaki Nation</a:t>
            </a:r>
            <a:endParaRPr sz="750" i="1" kern="0" dirty="0">
              <a:solidFill>
                <a:srgbClr val="000000"/>
              </a:solidFill>
              <a:latin typeface="Arial"/>
              <a:ea typeface="Arial"/>
              <a:cs typeface="Arial"/>
              <a:sym typeface="Arial"/>
            </a:endParaRPr>
          </a:p>
          <a:p>
            <a:pPr defTabSz="685800">
              <a:buClr>
                <a:srgbClr val="000000"/>
              </a:buClr>
              <a:buSzPts val="1000"/>
              <a:defRPr/>
            </a:pPr>
            <a:r>
              <a:rPr lang="en-US" sz="750" i="1" kern="0" dirty="0">
                <a:solidFill>
                  <a:srgbClr val="000000"/>
                </a:solidFill>
                <a:latin typeface="Arial"/>
                <a:ea typeface="Arial"/>
                <a:cs typeface="Arial"/>
                <a:sym typeface="Arial"/>
              </a:rPr>
              <a:t>for the Native Center for Behavioral Health</a:t>
            </a:r>
            <a:endParaRPr sz="750" i="1" kern="0" dirty="0">
              <a:solidFill>
                <a:srgbClr val="000000"/>
              </a:solidFill>
              <a:latin typeface="Arial"/>
              <a:ea typeface="Arial"/>
              <a:cs typeface="Arial"/>
              <a:sym typeface="Arial"/>
            </a:endParaRPr>
          </a:p>
        </p:txBody>
      </p:sp>
      <p:pic>
        <p:nvPicPr>
          <p:cNvPr id="2" name="Google Shape;1756;gef041608bc_3_13">
            <a:extLst>
              <a:ext uri="{FF2B5EF4-FFF2-40B4-BE49-F238E27FC236}">
                <a16:creationId xmlns:a16="http://schemas.microsoft.com/office/drawing/2014/main" id="{38CC5B9B-2710-5F3C-A750-E30AF32D1E88}"/>
              </a:ext>
            </a:extLst>
          </p:cNvPr>
          <p:cNvPicPr preferRelativeResize="0"/>
          <p:nvPr/>
        </p:nvPicPr>
        <p:blipFill rotWithShape="1">
          <a:blip r:embed="rId5">
            <a:alphaModFix/>
          </a:blip>
          <a:srcRect/>
          <a:stretch/>
        </p:blipFill>
        <p:spPr>
          <a:xfrm>
            <a:off x="15430" y="857250"/>
            <a:ext cx="141325" cy="51435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 image of the MHTTC Net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9553" y="1141368"/>
            <a:ext cx="6481208" cy="4536077"/>
          </a:xfrm>
          <a:prstGeom prst="rect">
            <a:avLst/>
          </a:prstGeom>
        </p:spPr>
      </p:pic>
      <p:sp>
        <p:nvSpPr>
          <p:cNvPr id="2" name="Footer Placeholder 1">
            <a:extLst>
              <a:ext uri="{FF2B5EF4-FFF2-40B4-BE49-F238E27FC236}">
                <a16:creationId xmlns:a16="http://schemas.microsoft.com/office/drawing/2014/main" id="{40391935-2014-4D01-B158-D0EDBBFE6329}"/>
              </a:ext>
            </a:extLst>
          </p:cNvPr>
          <p:cNvSpPr>
            <a:spLocks noGrp="1"/>
          </p:cNvSpPr>
          <p:nvPr>
            <p:ph type="ftr" sz="quarter" idx="11"/>
          </p:nvPr>
        </p:nvSpPr>
        <p:spPr/>
        <p:txBody>
          <a:bodyPr/>
          <a:lstStyle/>
          <a:p>
            <a:r>
              <a:rPr lang="en-US"/>
              <a:t>New England MHTTC, 2022</a:t>
            </a:r>
            <a:endParaRPr lang="en-US" dirty="0"/>
          </a:p>
        </p:txBody>
      </p:sp>
    </p:spTree>
    <p:extLst>
      <p:ext uri="{BB962C8B-B14F-4D97-AF65-F5344CB8AC3E}">
        <p14:creationId xmlns:p14="http://schemas.microsoft.com/office/powerpoint/2010/main" val="49949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generated with high confidence">
            <a:extLst>
              <a:ext uri="{FF2B5EF4-FFF2-40B4-BE49-F238E27FC236}">
                <a16:creationId xmlns:a16="http://schemas.microsoft.com/office/drawing/2014/main" id="{878347F6-2FFA-4B38-9B2A-D6FF1401F3C3}"/>
              </a:ext>
            </a:extLst>
          </p:cNvPr>
          <p:cNvPicPr>
            <a:picLocks noChangeAspect="1"/>
          </p:cNvPicPr>
          <p:nvPr/>
        </p:nvPicPr>
        <p:blipFill rotWithShape="1">
          <a:blip r:embed="rId3">
            <a:extLst>
              <a:ext uri="{28A0092B-C50C-407E-A947-70E740481C1C}">
                <a14:useLocalDpi xmlns:a14="http://schemas.microsoft.com/office/drawing/2010/main" val="0"/>
              </a:ext>
            </a:extLst>
          </a:blip>
          <a:srcRect l="2744" r="161" b="1"/>
          <a:stretch/>
        </p:blipFill>
        <p:spPr>
          <a:xfrm>
            <a:off x="355600" y="1098550"/>
            <a:ext cx="8661401" cy="4660901"/>
          </a:xfrm>
          <a:prstGeom prst="rect">
            <a:avLst/>
          </a:prstGeom>
        </p:spPr>
      </p:pic>
    </p:spTree>
    <p:extLst>
      <p:ext uri="{BB962C8B-B14F-4D97-AF65-F5344CB8AC3E}">
        <p14:creationId xmlns:p14="http://schemas.microsoft.com/office/powerpoint/2010/main" val="134590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5"/>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CTSN_180220">
      <a:dk1>
        <a:srgbClr val="000000"/>
      </a:dk1>
      <a:lt1>
        <a:srgbClr val="FFFFFF"/>
      </a:lt1>
      <a:dk2>
        <a:srgbClr val="34495D"/>
      </a:dk2>
      <a:lt2>
        <a:srgbClr val="D7DBDD"/>
      </a:lt2>
      <a:accent1>
        <a:srgbClr val="0A57A3"/>
      </a:accent1>
      <a:accent2>
        <a:srgbClr val="FDD946"/>
      </a:accent2>
      <a:accent3>
        <a:srgbClr val="9BBB59"/>
      </a:accent3>
      <a:accent4>
        <a:srgbClr val="4BACC6"/>
      </a:accent4>
      <a:accent5>
        <a:srgbClr val="8064A2"/>
      </a:accent5>
      <a:accent6>
        <a:srgbClr val="F79646"/>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HTTC slides" id="{86C2B41A-6978-B847-BA9F-9FB5E9534EE1}" vid="{EEA2026C-AB44-4142-9EC2-138E8A91C55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HTTC slides" id="{86C2B41A-6978-B847-BA9F-9FB5E9534EE1}" vid="{06FFBE1E-72DD-104A-A53B-53939CC032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6413</TotalTime>
  <Words>3795</Words>
  <Application>Microsoft Macintosh PowerPoint</Application>
  <PresentationFormat>On-screen Show (4:3)</PresentationFormat>
  <Paragraphs>360</Paragraphs>
  <Slides>47</Slides>
  <Notes>47</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47</vt:i4>
      </vt:variant>
    </vt:vector>
  </HeadingPairs>
  <TitlesOfParts>
    <vt:vector size="56" baseType="lpstr">
      <vt:lpstr>Arial</vt:lpstr>
      <vt:lpstr>Calibri</vt:lpstr>
      <vt:lpstr>Calibri Light</vt:lpstr>
      <vt:lpstr>Courier New</vt:lpstr>
      <vt:lpstr>Franklin Gothic Book</vt:lpstr>
      <vt:lpstr>Franklin Gothic Medium</vt:lpstr>
      <vt:lpstr>Montserrat</vt:lpstr>
      <vt:lpstr>Office Theme</vt:lpstr>
      <vt:lpstr>1_Office Theme</vt:lpstr>
      <vt:lpstr>PowerPoint Presentation</vt:lpstr>
      <vt:lpstr>Competencies for Peer Workers  on Crisis Triage Teams</vt:lpstr>
      <vt:lpstr>Who are we?</vt:lpstr>
      <vt:lpstr>PowerPoint Presentation</vt:lpstr>
      <vt:lpstr>PowerPoint Presentation</vt:lpstr>
      <vt:lpstr>PowerPoint Presentation</vt:lpstr>
      <vt:lpstr>PowerPoint Presentation</vt:lpstr>
      <vt:lpstr>PowerPoint Presentation</vt:lpstr>
      <vt:lpstr>PowerPoint Presentation</vt:lpstr>
      <vt:lpstr>Agenda</vt:lpstr>
      <vt:lpstr>What is crisis?</vt:lpstr>
      <vt:lpstr>PowerPoint Presentation</vt:lpstr>
      <vt:lpstr>PowerPoint Presentation</vt:lpstr>
      <vt:lpstr>How does our crisis system currently work?</vt:lpstr>
      <vt:lpstr>Crisis “System” Past and Present</vt:lpstr>
      <vt:lpstr>Principles  of Crisis Services</vt:lpstr>
      <vt:lpstr>Peer Roles  in Crisis Services</vt:lpstr>
      <vt:lpstr>PowerPoint Presentation</vt:lpstr>
      <vt:lpstr>PowerPoint Presentation</vt:lpstr>
      <vt:lpstr>PowerPoint Presentation</vt:lpstr>
      <vt:lpstr>What qualities do Peers  bring to crisis work?</vt:lpstr>
      <vt:lpstr>PowerPoint Presentation</vt:lpstr>
      <vt:lpstr>Ethics in Peer Crisis Work</vt:lpstr>
      <vt:lpstr>PowerPoint Presentation</vt:lpstr>
      <vt:lpstr>Core Competencies for Peers  in Crisis Work</vt:lpstr>
      <vt:lpstr>Engaging people in crisis in  empathic and support relationships</vt:lpstr>
      <vt:lpstr>Engaging people in crisis in empathic and support relationships</vt:lpstr>
      <vt:lpstr>Developing Connection</vt:lpstr>
      <vt:lpstr>Developing Connection</vt:lpstr>
      <vt:lpstr>Supporting people experiencing crisis to participate in making decisions</vt:lpstr>
      <vt:lpstr>PowerPoint Presentation</vt:lpstr>
      <vt:lpstr>Advocating for self-determination </vt:lpstr>
      <vt:lpstr>Developing Connection</vt:lpstr>
      <vt:lpstr>Promoting Team Resiliency</vt:lpstr>
      <vt:lpstr>PowerPoint Presentation</vt:lpstr>
      <vt:lpstr>Knowledge into practice</vt:lpstr>
      <vt:lpstr>PowerPoint Presentation</vt:lpstr>
      <vt:lpstr>PowerPoint Presentation</vt:lpstr>
      <vt:lpstr>PowerPoint Presentation</vt:lpstr>
      <vt:lpstr>PowerPoint Presentation</vt:lpstr>
      <vt:lpstr>PowerPoint Presentation</vt:lpstr>
      <vt:lpstr>Debrief</vt:lpstr>
      <vt:lpstr>PowerPoint Presentation</vt:lpstr>
      <vt:lpstr>Tools and Practices</vt:lpstr>
      <vt:lpstr>Slide: Incoming Listening Sessions</vt:lpstr>
      <vt:lpstr>PowerPoint Presentation</vt:lpstr>
      <vt:lpstr>Contact New England MHTTC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Rowan Willis-Powell</dc:creator>
  <cp:lastModifiedBy>Rowan Willis-Powell</cp:lastModifiedBy>
  <cp:revision>7</cp:revision>
  <dcterms:created xsi:type="dcterms:W3CDTF">2023-07-17T20:35:24Z</dcterms:created>
  <dcterms:modified xsi:type="dcterms:W3CDTF">2023-08-01T19:49:31Z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FCB2E3A3-ED59-4020-8A28-B91C6460218B</vt:lpwstr>
  </property>
  <property fmtid="{D5CDD505-2E9C-101B-9397-08002B2CF9AE}" pid="3" name="ArticulatePath">
    <vt:lpwstr>Final Think Trauma Module 1 Second Edition_formatted_19100300</vt:lpwstr>
  </property>
</Properties>
</file>