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Lst>
  <p:notesMasterIdLst>
    <p:notesMasterId r:id="rId58"/>
  </p:notesMasterIdLst>
  <p:handoutMasterIdLst>
    <p:handoutMasterId r:id="rId59"/>
  </p:handoutMasterIdLst>
  <p:sldIdLst>
    <p:sldId id="817" r:id="rId3"/>
    <p:sldId id="510" r:id="rId4"/>
    <p:sldId id="1136" r:id="rId5"/>
    <p:sldId id="1137" r:id="rId6"/>
    <p:sldId id="1138" r:id="rId7"/>
    <p:sldId id="1139" r:id="rId8"/>
    <p:sldId id="1124" r:id="rId9"/>
    <p:sldId id="1125" r:id="rId10"/>
    <p:sldId id="1067" r:id="rId11"/>
    <p:sldId id="1068" r:id="rId12"/>
    <p:sldId id="882" r:id="rId13"/>
    <p:sldId id="897" r:id="rId14"/>
    <p:sldId id="1069" r:id="rId15"/>
    <p:sldId id="1071" r:id="rId16"/>
    <p:sldId id="1140" r:id="rId17"/>
    <p:sldId id="1081" r:id="rId18"/>
    <p:sldId id="1084" r:id="rId19"/>
    <p:sldId id="1085" r:id="rId20"/>
    <p:sldId id="1094" r:id="rId21"/>
    <p:sldId id="1097" r:id="rId22"/>
    <p:sldId id="1098" r:id="rId23"/>
    <p:sldId id="1099" r:id="rId24"/>
    <p:sldId id="1118" r:id="rId25"/>
    <p:sldId id="1141" r:id="rId26"/>
    <p:sldId id="516" r:id="rId27"/>
    <p:sldId id="461" r:id="rId28"/>
    <p:sldId id="464" r:id="rId29"/>
    <p:sldId id="490" r:id="rId30"/>
    <p:sldId id="463" r:id="rId31"/>
    <p:sldId id="465" r:id="rId32"/>
    <p:sldId id="466" r:id="rId33"/>
    <p:sldId id="468" r:id="rId34"/>
    <p:sldId id="482" r:id="rId35"/>
    <p:sldId id="483" r:id="rId36"/>
    <p:sldId id="467" r:id="rId37"/>
    <p:sldId id="1102" r:id="rId38"/>
    <p:sldId id="1142" r:id="rId39"/>
    <p:sldId id="1143" r:id="rId40"/>
    <p:sldId id="1103" r:id="rId41"/>
    <p:sldId id="1104" r:id="rId42"/>
    <p:sldId id="1105" r:id="rId43"/>
    <p:sldId id="1144" r:id="rId44"/>
    <p:sldId id="1106" r:id="rId45"/>
    <p:sldId id="1110" r:id="rId46"/>
    <p:sldId id="1112" r:id="rId47"/>
    <p:sldId id="1113" r:id="rId48"/>
    <p:sldId id="1108" r:id="rId49"/>
    <p:sldId id="1109" r:id="rId50"/>
    <p:sldId id="1114" r:id="rId51"/>
    <p:sldId id="1111" r:id="rId52"/>
    <p:sldId id="1115" r:id="rId53"/>
    <p:sldId id="1116" r:id="rId54"/>
    <p:sldId id="1117" r:id="rId55"/>
    <p:sldId id="1145" r:id="rId56"/>
    <p:sldId id="906" r:id="rId57"/>
  </p:sldIdLst>
  <p:sldSz cx="9144000" cy="6858000" type="screen4x3"/>
  <p:notesSz cx="6858000" cy="9190038"/>
  <p:defaultTextStyle>
    <a:defPPr>
      <a:defRPr lang="en-US"/>
    </a:defPPr>
    <a:lvl1pPr algn="l" rtl="0" fontAlgn="base">
      <a:spcBef>
        <a:spcPct val="0"/>
      </a:spcBef>
      <a:spcAft>
        <a:spcPct val="0"/>
      </a:spcAft>
      <a:defRPr sz="2400" kern="1200">
        <a:solidFill>
          <a:schemeClr val="tx1"/>
        </a:solidFill>
        <a:latin typeface="Times New Roman" pitchFamily="-109" charset="0"/>
        <a:ea typeface="+mn-ea"/>
        <a:cs typeface="+mn-cs"/>
      </a:defRPr>
    </a:lvl1pPr>
    <a:lvl2pPr marL="457200" algn="l" rtl="0" fontAlgn="base">
      <a:spcBef>
        <a:spcPct val="0"/>
      </a:spcBef>
      <a:spcAft>
        <a:spcPct val="0"/>
      </a:spcAft>
      <a:defRPr sz="2400" kern="1200">
        <a:solidFill>
          <a:schemeClr val="tx1"/>
        </a:solidFill>
        <a:latin typeface="Times New Roman" pitchFamily="-109" charset="0"/>
        <a:ea typeface="+mn-ea"/>
        <a:cs typeface="+mn-cs"/>
      </a:defRPr>
    </a:lvl2pPr>
    <a:lvl3pPr marL="914400" algn="l" rtl="0" fontAlgn="base">
      <a:spcBef>
        <a:spcPct val="0"/>
      </a:spcBef>
      <a:spcAft>
        <a:spcPct val="0"/>
      </a:spcAft>
      <a:defRPr sz="2400" kern="1200">
        <a:solidFill>
          <a:schemeClr val="tx1"/>
        </a:solidFill>
        <a:latin typeface="Times New Roman" pitchFamily="-109" charset="0"/>
        <a:ea typeface="+mn-ea"/>
        <a:cs typeface="+mn-cs"/>
      </a:defRPr>
    </a:lvl3pPr>
    <a:lvl4pPr marL="1371600" algn="l" rtl="0" fontAlgn="base">
      <a:spcBef>
        <a:spcPct val="0"/>
      </a:spcBef>
      <a:spcAft>
        <a:spcPct val="0"/>
      </a:spcAft>
      <a:defRPr sz="2400" kern="1200">
        <a:solidFill>
          <a:schemeClr val="tx1"/>
        </a:solidFill>
        <a:latin typeface="Times New Roman" pitchFamily="-109" charset="0"/>
        <a:ea typeface="+mn-ea"/>
        <a:cs typeface="+mn-cs"/>
      </a:defRPr>
    </a:lvl4pPr>
    <a:lvl5pPr marL="1828800" algn="l" rtl="0" fontAlgn="base">
      <a:spcBef>
        <a:spcPct val="0"/>
      </a:spcBef>
      <a:spcAft>
        <a:spcPct val="0"/>
      </a:spcAft>
      <a:defRPr sz="2400" kern="1200">
        <a:solidFill>
          <a:schemeClr val="tx1"/>
        </a:solidFill>
        <a:latin typeface="Times New Roman" pitchFamily="-109" charset="0"/>
        <a:ea typeface="+mn-ea"/>
        <a:cs typeface="+mn-cs"/>
      </a:defRPr>
    </a:lvl5pPr>
    <a:lvl6pPr marL="2286000" algn="l" defTabSz="457200" rtl="0" eaLnBrk="1" latinLnBrk="0" hangingPunct="1">
      <a:defRPr sz="2400" kern="1200">
        <a:solidFill>
          <a:schemeClr val="tx1"/>
        </a:solidFill>
        <a:latin typeface="Times New Roman" pitchFamily="-109" charset="0"/>
        <a:ea typeface="+mn-ea"/>
        <a:cs typeface="+mn-cs"/>
      </a:defRPr>
    </a:lvl6pPr>
    <a:lvl7pPr marL="2743200" algn="l" defTabSz="457200" rtl="0" eaLnBrk="1" latinLnBrk="0" hangingPunct="1">
      <a:defRPr sz="2400" kern="1200">
        <a:solidFill>
          <a:schemeClr val="tx1"/>
        </a:solidFill>
        <a:latin typeface="Times New Roman" pitchFamily="-109" charset="0"/>
        <a:ea typeface="+mn-ea"/>
        <a:cs typeface="+mn-cs"/>
      </a:defRPr>
    </a:lvl7pPr>
    <a:lvl8pPr marL="3200400" algn="l" defTabSz="457200" rtl="0" eaLnBrk="1" latinLnBrk="0" hangingPunct="1">
      <a:defRPr sz="2400" kern="1200">
        <a:solidFill>
          <a:schemeClr val="tx1"/>
        </a:solidFill>
        <a:latin typeface="Times New Roman" pitchFamily="-109" charset="0"/>
        <a:ea typeface="+mn-ea"/>
        <a:cs typeface="+mn-cs"/>
      </a:defRPr>
    </a:lvl8pPr>
    <a:lvl9pPr marL="3657600" algn="l" defTabSz="457200" rtl="0" eaLnBrk="1" latinLnBrk="0" hangingPunct="1">
      <a:defRPr sz="2400" kern="1200">
        <a:solidFill>
          <a:schemeClr val="tx1"/>
        </a:solidFill>
        <a:latin typeface="Times New Roman"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D4B"/>
    <a:srgbClr val="FFFF9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13" autoAdjust="0"/>
    <p:restoredTop sz="94611" autoAdjust="0"/>
  </p:normalViewPr>
  <p:slideViewPr>
    <p:cSldViewPr>
      <p:cViewPr varScale="1">
        <p:scale>
          <a:sx n="80" d="100"/>
          <a:sy n="80" d="100"/>
        </p:scale>
        <p:origin x="1944" y="184"/>
      </p:cViewPr>
      <p:guideLst>
        <p:guide orient="horz" pos="2160"/>
        <p:guide pos="2880"/>
      </p:guideLst>
    </p:cSldViewPr>
  </p:slideViewPr>
  <p:outlineViewPr>
    <p:cViewPr>
      <p:scale>
        <a:sx n="33" d="100"/>
        <a:sy n="33" d="100"/>
      </p:scale>
      <p:origin x="0" y="46648"/>
    </p:cViewPr>
  </p:outlineViewPr>
  <p:notesTextViewPr>
    <p:cViewPr>
      <p:scale>
        <a:sx n="100" d="100"/>
        <a:sy n="100" d="100"/>
      </p:scale>
      <p:origin x="0" y="0"/>
    </p:cViewPr>
  </p:notesTextViewPr>
  <p:sorterViewPr>
    <p:cViewPr>
      <p:scale>
        <a:sx n="100" d="100"/>
        <a:sy n="100" d="100"/>
      </p:scale>
      <p:origin x="0" y="9560"/>
    </p:cViewPr>
  </p:sorterViewPr>
  <p:notesViewPr>
    <p:cSldViewPr>
      <p:cViewPr varScale="1">
        <p:scale>
          <a:sx n="82" d="100"/>
          <a:sy n="82" d="100"/>
        </p:scale>
        <p:origin x="-1812" y="-9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0" charset="0"/>
              </a:defRPr>
            </a:lvl1pPr>
          </a:lstStyle>
          <a:p>
            <a:pPr>
              <a:defRPr/>
            </a:pPr>
            <a:endParaRPr lang="en-US"/>
          </a:p>
        </p:txBody>
      </p:sp>
      <p:sp>
        <p:nvSpPr>
          <p:cNvPr id="107523"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0" charset="0"/>
              </a:defRPr>
            </a:lvl1pPr>
          </a:lstStyle>
          <a:p>
            <a:pPr>
              <a:defRPr/>
            </a:pPr>
            <a:endParaRPr lang="en-US"/>
          </a:p>
        </p:txBody>
      </p:sp>
      <p:sp>
        <p:nvSpPr>
          <p:cNvPr id="107524" name="Rectangle 4"/>
          <p:cNvSpPr>
            <a:spLocks noGrp="1" noChangeArrowheads="1"/>
          </p:cNvSpPr>
          <p:nvPr>
            <p:ph type="ftr" sz="quarter" idx="2"/>
          </p:nvPr>
        </p:nvSpPr>
        <p:spPr bwMode="auto">
          <a:xfrm>
            <a:off x="0" y="8731250"/>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0" charset="0"/>
              </a:defRPr>
            </a:lvl1pPr>
          </a:lstStyle>
          <a:p>
            <a:pPr>
              <a:defRPr/>
            </a:pPr>
            <a:endParaRPr lang="en-US"/>
          </a:p>
        </p:txBody>
      </p:sp>
      <p:sp>
        <p:nvSpPr>
          <p:cNvPr id="107525" name="Rectangle 5"/>
          <p:cNvSpPr>
            <a:spLocks noGrp="1" noChangeArrowheads="1"/>
          </p:cNvSpPr>
          <p:nvPr>
            <p:ph type="sldNum" sz="quarter" idx="3"/>
          </p:nvPr>
        </p:nvSpPr>
        <p:spPr bwMode="auto">
          <a:xfrm>
            <a:off x="3886200" y="8731250"/>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10" charset="0"/>
              </a:defRPr>
            </a:lvl1pPr>
          </a:lstStyle>
          <a:p>
            <a:pPr>
              <a:defRPr/>
            </a:pPr>
            <a:fld id="{F06CE96B-F1C1-B744-A97C-94F6610385A5}" type="slidenum">
              <a:rPr lang="en-US"/>
              <a:pPr>
                <a:defRPr/>
              </a:pPr>
              <a:t>‹#›</a:t>
            </a:fld>
            <a:endParaRPr lang="en-US"/>
          </a:p>
        </p:txBody>
      </p:sp>
    </p:spTree>
    <p:extLst>
      <p:ext uri="{BB962C8B-B14F-4D97-AF65-F5344CB8AC3E}">
        <p14:creationId xmlns:p14="http://schemas.microsoft.com/office/powerpoint/2010/main" val="1666645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0" charset="0"/>
              </a:defRPr>
            </a:lvl1pPr>
          </a:lstStyle>
          <a:p>
            <a:pPr>
              <a:defRPr/>
            </a:pPr>
            <a:endParaRPr lang="en-US"/>
          </a:p>
        </p:txBody>
      </p:sp>
      <p:sp>
        <p:nvSpPr>
          <p:cNvPr id="19459"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0"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31888" y="688975"/>
            <a:ext cx="4595812" cy="3446463"/>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65625"/>
            <a:ext cx="5029200" cy="4135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731250"/>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0" charset="0"/>
              </a:defRPr>
            </a:lvl1pPr>
          </a:lstStyle>
          <a:p>
            <a:pPr>
              <a:defRPr/>
            </a:pPr>
            <a:endParaRPr lang="en-US"/>
          </a:p>
        </p:txBody>
      </p:sp>
      <p:sp>
        <p:nvSpPr>
          <p:cNvPr id="19463" name="Rectangle 7"/>
          <p:cNvSpPr>
            <a:spLocks noGrp="1" noChangeArrowheads="1"/>
          </p:cNvSpPr>
          <p:nvPr>
            <p:ph type="sldNum" sz="quarter" idx="5"/>
          </p:nvPr>
        </p:nvSpPr>
        <p:spPr bwMode="auto">
          <a:xfrm>
            <a:off x="3886200" y="8731250"/>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10" charset="0"/>
              </a:defRPr>
            </a:lvl1pPr>
          </a:lstStyle>
          <a:p>
            <a:pPr>
              <a:defRPr/>
            </a:pPr>
            <a:fld id="{8552B89B-61CF-FB42-ACE5-FD2BB8CA09FC}" type="slidenum">
              <a:rPr lang="en-US"/>
              <a:pPr>
                <a:defRPr/>
              </a:pPr>
              <a:t>‹#›</a:t>
            </a:fld>
            <a:endParaRPr lang="en-US"/>
          </a:p>
        </p:txBody>
      </p:sp>
    </p:spTree>
    <p:extLst>
      <p:ext uri="{BB962C8B-B14F-4D97-AF65-F5344CB8AC3E}">
        <p14:creationId xmlns:p14="http://schemas.microsoft.com/office/powerpoint/2010/main" val="1095831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7B5AA33-93B1-F44F-9A45-66CE450A627E}" type="slidenum">
              <a:rPr lang="en-US">
                <a:latin typeface="Times New Roman" pitchFamily="-109" charset="0"/>
              </a:rPr>
              <a:pPr/>
              <a:t>1</a:t>
            </a:fld>
            <a:endParaRPr lang="en-US">
              <a:latin typeface="Times New Roman" pitchFamily="-109"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E2A3310-C7E8-2F70-A087-7068A881E648}"/>
              </a:ext>
            </a:extLst>
          </p:cNvPr>
          <p:cNvSpPr>
            <a:spLocks noGrp="1" noRot="1" noChangeAspect="1" noChangeArrowheads="1" noTextEdit="1"/>
          </p:cNvSpPr>
          <p:nvPr>
            <p:ph type="sldImg"/>
          </p:nvPr>
        </p:nvSpPr>
        <p:spPr>
          <a:solidFill>
            <a:srgbClr val="FFFFFF"/>
          </a:solidFill>
          <a:ln/>
        </p:spPr>
      </p:sp>
      <p:sp>
        <p:nvSpPr>
          <p:cNvPr id="33795" name="Rectangle 3">
            <a:extLst>
              <a:ext uri="{FF2B5EF4-FFF2-40B4-BE49-F238E27FC236}">
                <a16:creationId xmlns:a16="http://schemas.microsoft.com/office/drawing/2014/main" id="{D2151A14-09CD-F932-E4DD-9DAB2EA3807C}"/>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Times New Roman" panose="02020603050405020304" pitchFamily="18" charset="0"/>
                <a:cs typeface="Times New Roman" panose="02020603050405020304" pitchFamily="18" charset="0"/>
              </a:rPr>
              <a:t>Integrated Illness Management and Recovery’s roots stem from Illness Management and Recovery.  IIMR is an adaptation of IMR which offers a standardized curriculum addressing psychiatric and medical self management and education.  There is a consistent emphasis on recognizing and honoring the influence and connection of mind on body/mind body.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EB414D8-A122-72CC-5A6A-21A452ABD0F3}"/>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18C2A5D8-4856-B981-D4F7-7C218EA27A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cs typeface="Times New Roman" panose="02020603050405020304" pitchFamily="18" charset="0"/>
              </a:rPr>
              <a:t>IIMR was based on IMR. IMR was adapted in 2004 in response to an RFP asking for adaptations of evidence based practices for older people with smi. In 2005, the adaptation was tested in a pilot and about 60 people received I-IMR (pilot was randomized in both Nashua and Chicago).  In 2012, I-IMR was evaluated as one of the interventions in a Centers for Medicare and Medicaid Innovations grant.  In 2014, Sarah Pratt, Meghan Santos along with support from Kim Mueser at BU and Piper Meyer at University of Minnesota, revised the curriculum to make the curriculum more integrated and focused on integrated health.  Other modifications were streamlining the practitioner guidelines and incorporating the discussion prompts into the participant handouts. In 2014, a randomized trial comparing I-IMR to Telefriend for mental and physical health compared to usual care began and is in the follow-up phase for data collection (January 2019). </a:t>
            </a:r>
          </a:p>
        </p:txBody>
      </p:sp>
      <p:sp>
        <p:nvSpPr>
          <p:cNvPr id="35844" name="Slide Number Placeholder 3">
            <a:extLst>
              <a:ext uri="{FF2B5EF4-FFF2-40B4-BE49-F238E27FC236}">
                <a16:creationId xmlns:a16="http://schemas.microsoft.com/office/drawing/2014/main" id="{128FB498-45F5-7518-870D-73F0538810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7EF5F2A-A58C-334D-BF3C-4BD872FD16ED}" type="slidenum">
              <a:rPr lang="en-US" altLang="en-US" sz="1200"/>
              <a:pPr/>
              <a:t>26</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6BA320A-21AF-A66B-6FF2-AFA7BA915D9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1A1D20EE-57F1-E4A7-57F0-D4D65AC6A5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cs typeface="Times New Roman" panose="02020603050405020304" pitchFamily="18" charset="0"/>
              </a:rPr>
              <a:t>Eventhough the agenda will generally remain the same each time because you are following a general format, it is helpful to set an agenda with the consumer or group, take about 10-15 of time to review goals the consumer may be working towards.  Home practice is more likely to happen if a specific plan is made.  </a:t>
            </a:r>
          </a:p>
        </p:txBody>
      </p:sp>
      <p:sp>
        <p:nvSpPr>
          <p:cNvPr id="41988" name="Slide Number Placeholder 3">
            <a:extLst>
              <a:ext uri="{FF2B5EF4-FFF2-40B4-BE49-F238E27FC236}">
                <a16:creationId xmlns:a16="http://schemas.microsoft.com/office/drawing/2014/main" id="{CC9CF255-740B-0698-41CC-5BF9162BA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pPr>
            <a:fld id="{3EA7CCDE-22D8-8245-A64F-DCEC8EE3CC6E}" type="slidenum">
              <a:rPr lang="en-US" altLang="en-US"/>
              <a:pPr>
                <a:spcBef>
                  <a:spcPct val="0"/>
                </a:spcBef>
              </a:pPr>
              <a:t>27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4B278BE-8066-A2C1-8559-8AF74D7E0535}"/>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0E6B1F7D-D341-EA6C-C710-A1E55B3ACE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cs typeface="Times New Roman" panose="02020603050405020304" pitchFamily="18" charset="0"/>
              </a:rPr>
              <a:t>I-IMR being a recovery oriented intervention, emphasizing the client as the expert on themselves…..being curious is incredibly important to learning more </a:t>
            </a:r>
          </a:p>
          <a:p>
            <a:endParaRPr lang="en-US" altLang="en-US">
              <a:latin typeface="Times New Roman" panose="02020603050405020304" pitchFamily="18" charset="0"/>
              <a:cs typeface="Times New Roman" panose="02020603050405020304" pitchFamily="18" charset="0"/>
            </a:endParaRPr>
          </a:p>
        </p:txBody>
      </p:sp>
      <p:sp>
        <p:nvSpPr>
          <p:cNvPr id="44036" name="Slide Number Placeholder 3">
            <a:extLst>
              <a:ext uri="{FF2B5EF4-FFF2-40B4-BE49-F238E27FC236}">
                <a16:creationId xmlns:a16="http://schemas.microsoft.com/office/drawing/2014/main" id="{5389F3D1-0C14-229B-1871-835E1B36FC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24FD138-DB0E-1F4D-8F3B-130171C74A7E}" type="slidenum">
              <a:rPr lang="en-US" altLang="en-US" sz="1200"/>
              <a:pPr/>
              <a:t>28</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B64B25D-86EF-FE79-F04C-FD0F53D60E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pPr>
            <a:fld id="{B4EC1EC1-8520-4F4E-AA34-24B5257269BE}" type="slidenum">
              <a:rPr lang="en-US" altLang="en-US"/>
              <a:pPr>
                <a:spcBef>
                  <a:spcPct val="0"/>
                </a:spcBef>
              </a:pPr>
              <a:t>29</a:t>
            </a:fld>
            <a:endParaRPr lang="en-US" altLang="en-US"/>
          </a:p>
        </p:txBody>
      </p:sp>
      <p:sp>
        <p:nvSpPr>
          <p:cNvPr id="46083" name="Rectangle 2">
            <a:extLst>
              <a:ext uri="{FF2B5EF4-FFF2-40B4-BE49-F238E27FC236}">
                <a16:creationId xmlns:a16="http://schemas.microsoft.com/office/drawing/2014/main" id="{5317AF96-B38A-7C81-D057-7CDBD6344800}"/>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6BAE524-DD78-C5C7-617D-81CE1D47F8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Times New Roman" panose="02020603050405020304" pitchFamily="18" charset="0"/>
              </a:rPr>
              <a:t>Although we will look at the material in much more detail later in the training, here are the topics that are covered in the I-IMR curriculum.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EE40F05-F49F-6A2E-7598-7BE49579F4DB}"/>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E7239904-AF0A-812D-8D10-A64F6E8F1E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cs typeface="Times New Roman" panose="02020603050405020304" pitchFamily="18" charset="0"/>
              </a:rPr>
              <a:t>It is important to prepare briefly for each session.  This can be done by briefly reviewing the practitioner guidelines. In the guidelines, there are suggestions about what the main points to emphasize in the session are as well as ways you could discuss the topic and ideas for practice and home practice.  The handouts should also be reviewed briefly before each session by the facilitator. In total, it should not take more than 15 minutes or so to prepare for covering a topic after you are familiar with the material.  Have a mechanism to share handouts (particularly in the remote environment). It is a lot of material to give people up front, better to do it by module if possible.  Home work half sheet should be used at the end of each session. </a:t>
            </a:r>
          </a:p>
        </p:txBody>
      </p:sp>
      <p:sp>
        <p:nvSpPr>
          <p:cNvPr id="48132" name="Slide Number Placeholder 3">
            <a:extLst>
              <a:ext uri="{FF2B5EF4-FFF2-40B4-BE49-F238E27FC236}">
                <a16:creationId xmlns:a16="http://schemas.microsoft.com/office/drawing/2014/main" id="{58FE0C08-C2D8-43F7-4B8A-2C9A12F2FB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E78DF45-907B-044A-AD82-3E09DCAB0563}" type="slidenum">
              <a:rPr lang="en-US" altLang="en-US" sz="1200"/>
              <a:pPr/>
              <a:t>30</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7E34E67-9BB0-FEA1-E14B-8275DFE11745}"/>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BE5310B4-35F8-4BC3-2533-2E3C7767EB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cs typeface="Times New Roman" panose="02020603050405020304" pitchFamily="18" charset="0"/>
              </a:rPr>
              <a:t>You will notice that each of the topics covered in the handouts is approached with attention to the interplay between physical and mental health. </a:t>
            </a:r>
          </a:p>
        </p:txBody>
      </p:sp>
      <p:sp>
        <p:nvSpPr>
          <p:cNvPr id="50180" name="Slide Number Placeholder 3">
            <a:extLst>
              <a:ext uri="{FF2B5EF4-FFF2-40B4-BE49-F238E27FC236}">
                <a16:creationId xmlns:a16="http://schemas.microsoft.com/office/drawing/2014/main" id="{B2E945A4-6078-443F-956B-ABE566F053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9324A50-F5DD-1744-B855-E41A2DDD010F}" type="slidenum">
              <a:rPr lang="en-US" altLang="en-US" sz="1200"/>
              <a:pPr/>
              <a:t>31</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BE2CF88-D558-A962-7E0A-6423669ACCD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5FD1A383-2B35-CBEE-852A-A4F1FD867D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cs typeface="Times New Roman" panose="02020603050405020304" pitchFamily="18" charset="0"/>
              </a:rPr>
              <a:t>The purpose of I-IMR is to empower clients with the knowledge and skills needed to better manage their conditions and communicate effectively with providers.  The ultimate goal is for people to develop mastery in these areas so that meaningful life goals can be pursued. </a:t>
            </a:r>
          </a:p>
        </p:txBody>
      </p:sp>
      <p:sp>
        <p:nvSpPr>
          <p:cNvPr id="52228" name="Slide Number Placeholder 3">
            <a:extLst>
              <a:ext uri="{FF2B5EF4-FFF2-40B4-BE49-F238E27FC236}">
                <a16:creationId xmlns:a16="http://schemas.microsoft.com/office/drawing/2014/main" id="{60E036F1-E2EB-7417-04A2-E1B2F11F17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pPr>
            <a:fld id="{B564DD48-1DA4-7A46-A54F-C23256ECB177}" type="slidenum">
              <a:rPr lang="en-US" altLang="en-US"/>
              <a:pPr>
                <a:spcBef>
                  <a:spcPct val="0"/>
                </a:spcBef>
              </a:pPr>
              <a:t>32</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1B8C9E0-260A-76C5-2344-C2AFA885467F}"/>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83569FF5-1B21-A3CC-7A16-B9BB357D65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cs typeface="Times New Roman" panose="02020603050405020304" pitchFamily="18" charset="0"/>
              </a:rPr>
              <a:t>The beginning sessions will focus largely on discovering what is important and meaningful to the person and how managing conditions could help facilitate progress towards that goal. </a:t>
            </a:r>
          </a:p>
        </p:txBody>
      </p:sp>
      <p:sp>
        <p:nvSpPr>
          <p:cNvPr id="54276" name="Slide Number Placeholder 3">
            <a:extLst>
              <a:ext uri="{FF2B5EF4-FFF2-40B4-BE49-F238E27FC236}">
                <a16:creationId xmlns:a16="http://schemas.microsoft.com/office/drawing/2014/main" id="{E4A4D8CA-B50E-20DF-7382-3FD518CC64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D69EF9B-C067-0848-AA5D-59180BF12767}" type="slidenum">
              <a:rPr lang="en-US" altLang="en-US" sz="1200"/>
              <a:pPr/>
              <a:t>33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ea typeface="MS PGothic" charset="0"/>
              </a:rPr>
              <a:t>Variability in life expectancy</a:t>
            </a:r>
          </a:p>
        </p:txBody>
      </p:sp>
    </p:spTree>
    <p:extLst>
      <p:ext uri="{BB962C8B-B14F-4D97-AF65-F5344CB8AC3E}">
        <p14:creationId xmlns:p14="http://schemas.microsoft.com/office/powerpoint/2010/main" val="3453108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31F99F2-17EA-4967-D418-8AD151A93C5F}"/>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26C76370-2B65-886D-D23F-277409D051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cs typeface="Times New Roman" panose="02020603050405020304" pitchFamily="18" charset="0"/>
              </a:rPr>
              <a:t>Some open-ended questions to ask clients when exploring creating a vision for oneself….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FDD3609-27E9-9817-4878-0D99C71A44ED}"/>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556983B7-C690-9BF8-E33C-F7CE758A9B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cs typeface="Times New Roman" panose="02020603050405020304" pitchFamily="18" charset="0"/>
              </a:rPr>
              <a:t>Psychoeducation is the primary way to for clients to learn about  their conditions.  Education can help to increase engagement or motivation in management and is the foundational technique used in I-IMR.  There may be many opportunities to use these other techniques, particularly skills training and CBT. Motivational interviewing may come up in the context of shift in motivation around a goal, or perhaps someone is having difficulty completing a home practice they identifed and planned. We will talk about these in more detail over the next hour.  </a:t>
            </a:r>
          </a:p>
        </p:txBody>
      </p:sp>
      <p:sp>
        <p:nvSpPr>
          <p:cNvPr id="58372" name="Slide Number Placeholder 3">
            <a:extLst>
              <a:ext uri="{FF2B5EF4-FFF2-40B4-BE49-F238E27FC236}">
                <a16:creationId xmlns:a16="http://schemas.microsoft.com/office/drawing/2014/main" id="{678C1EEC-1ACB-A477-D380-64C9DE9870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spcBef>
                <a:spcPct val="0"/>
              </a:spcBef>
            </a:pPr>
            <a:fld id="{FA2B074B-C2AA-D044-80EB-9C4F191C9FAE}" type="slidenum">
              <a:rPr lang="en-US" altLang="en-US"/>
              <a:pPr>
                <a:spcBef>
                  <a:spcPct val="0"/>
                </a:spcBef>
              </a:pPr>
              <a:t>35</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41B119D-C0F9-CC47-A6A5-66CCAF277329}" type="slidenum">
              <a:rPr lang="en-US">
                <a:latin typeface="Times New Roman" pitchFamily="-109" charset="0"/>
              </a:rPr>
              <a:pPr/>
              <a:t>55</a:t>
            </a:fld>
            <a:endParaRPr lang="en-US">
              <a:latin typeface="Times New Roman" pitchFamily="-109" charset="0"/>
            </a:endParaRPr>
          </a:p>
        </p:txBody>
      </p:sp>
      <p:sp>
        <p:nvSpPr>
          <p:cNvPr id="113667" name="Rectangle 7"/>
          <p:cNvSpPr txBox="1">
            <a:spLocks noGrp="1" noChangeArrowheads="1"/>
          </p:cNvSpPr>
          <p:nvPr/>
        </p:nvSpPr>
        <p:spPr bwMode="auto">
          <a:xfrm>
            <a:off x="3884613" y="8729663"/>
            <a:ext cx="2971800" cy="458787"/>
          </a:xfrm>
          <a:prstGeom prst="rect">
            <a:avLst/>
          </a:prstGeom>
          <a:noFill/>
          <a:ln w="9525">
            <a:noFill/>
            <a:miter lim="800000"/>
            <a:headEnd/>
            <a:tailEnd/>
          </a:ln>
        </p:spPr>
        <p:txBody>
          <a:bodyPr anchor="b">
            <a:prstTxWarp prst="textNoShape">
              <a:avLst/>
            </a:prstTxWarp>
          </a:bodyPr>
          <a:lstStyle/>
          <a:p>
            <a:pPr algn="r"/>
            <a:fld id="{7C839383-97B6-3B43-8661-3824B0C40BA2}" type="slidenum">
              <a:rPr lang="en-US" sz="1200">
                <a:latin typeface="Arial" pitchFamily="-109" charset="0"/>
              </a:rPr>
              <a:pPr algn="r"/>
              <a:t>55</a:t>
            </a:fld>
            <a:endParaRPr lang="en-US" sz="1200">
              <a:latin typeface="Arial" pitchFamily="-109" charset="0"/>
            </a:endParaRPr>
          </a:p>
        </p:txBody>
      </p:sp>
      <p:sp>
        <p:nvSpPr>
          <p:cNvPr id="113668" name="Rectangle 2"/>
          <p:cNvSpPr>
            <a:spLocks noGrp="1" noRot="1" noChangeAspect="1" noChangeArrowheads="1" noTextEdit="1"/>
          </p:cNvSpPr>
          <p:nvPr>
            <p:ph type="sldImg"/>
          </p:nvPr>
        </p:nvSpPr>
        <p:spPr>
          <a:solidFill>
            <a:srgbClr val="FFFFFF"/>
          </a:solidFill>
          <a:ln/>
        </p:spPr>
      </p:sp>
      <p:sp>
        <p:nvSpPr>
          <p:cNvPr id="113669" name="Rectangle 3"/>
          <p:cNvSpPr>
            <a:spLocks noGrp="1" noChangeArrowheads="1"/>
          </p:cNvSpPr>
          <p:nvPr>
            <p:ph type="body" idx="1"/>
          </p:nvPr>
        </p:nvSpPr>
        <p:spPr>
          <a:xfrm>
            <a:off x="685800" y="4365625"/>
            <a:ext cx="5486400" cy="4135438"/>
          </a:xfrm>
          <a:solidFill>
            <a:srgbClr val="FFFFFF"/>
          </a:solidFill>
          <a:ln>
            <a:solidFill>
              <a:srgbClr val="000000"/>
            </a:solidFill>
          </a:ln>
        </p:spPr>
        <p:txBody>
          <a:bodyPr/>
          <a:lstStyle/>
          <a:p>
            <a:pPr eaLnBrk="1" hangingPunct="1"/>
            <a:r>
              <a:rPr lang="en-US">
                <a:latin typeface="Times New Roman" pitchFamily="-109" charset="0"/>
                <a:ea typeface="ＭＳ Ｐゴシック" pitchFamily="-109" charset="-128"/>
                <a:cs typeface="ＭＳ Ｐゴシック" pitchFamily="-109" charset="-128"/>
              </a:rPr>
              <a:t>The lifestyle issues are all problems are all problems in the general population, but they have each been shown to be elevated in mental health consumers.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MS PGothic" charset="0"/>
                <a:cs typeface="MS PGothic" charset="0"/>
              </a:defRPr>
            </a:lvl1pPr>
            <a:lvl2pPr marL="742950" indent="-285750">
              <a:defRPr sz="1200">
                <a:solidFill>
                  <a:schemeClr val="tx1"/>
                </a:solidFill>
                <a:latin typeface="Times New Roman" charset="0"/>
                <a:ea typeface="MS PGothic" charset="0"/>
                <a:cs typeface="MS PGothic" charset="0"/>
              </a:defRPr>
            </a:lvl2pPr>
            <a:lvl3pPr marL="1143000" indent="-228600">
              <a:defRPr sz="1200">
                <a:solidFill>
                  <a:schemeClr val="tx1"/>
                </a:solidFill>
                <a:latin typeface="Times New Roman" charset="0"/>
                <a:ea typeface="MS PGothic" charset="0"/>
                <a:cs typeface="MS PGothic" charset="0"/>
              </a:defRPr>
            </a:lvl3pPr>
            <a:lvl4pPr marL="1600200" indent="-228600">
              <a:defRPr sz="1200">
                <a:solidFill>
                  <a:schemeClr val="tx1"/>
                </a:solidFill>
                <a:latin typeface="Times New Roman" charset="0"/>
                <a:ea typeface="MS PGothic" charset="0"/>
                <a:cs typeface="MS PGothic" charset="0"/>
              </a:defRPr>
            </a:lvl4pPr>
            <a:lvl5pPr marL="2057400" indent="-228600">
              <a:defRPr sz="1200">
                <a:solidFill>
                  <a:schemeClr val="tx1"/>
                </a:solidFill>
                <a:latin typeface="Times New Roman"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Times New Roman" charset="0"/>
                <a:ea typeface="MS PGothic" charset="0"/>
                <a:cs typeface="MS PGothic" charset="0"/>
              </a:defRPr>
            </a:lvl9pPr>
          </a:lstStyle>
          <a:p>
            <a:fld id="{8A123BD6-FD82-134A-837E-0519CED4D586}" type="slidenum">
              <a:rPr lang="en-US">
                <a:latin typeface="Times" charset="0"/>
              </a:rPr>
              <a:pPr/>
              <a:t>8</a:t>
            </a:fld>
            <a:endParaRPr lang="en-US">
              <a:latin typeface="Times" charset="0"/>
            </a:endParaRPr>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xfrm>
            <a:off x="1447800" y="4365625"/>
            <a:ext cx="4038600" cy="41354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51B6D04-08AF-1148-995B-C918EAE2E105}" type="slidenum">
              <a:rPr lang="en-US" sz="1200"/>
              <a:pPr eaLnBrk="1" hangingPunct="1"/>
              <a:t>9</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B610637-6BF7-614A-9AC1-C5034915A696}" type="slidenum">
              <a:rPr lang="en-US" sz="1200">
                <a:cs typeface="Times New Roman" charset="0"/>
              </a:rPr>
              <a:pPr eaLnBrk="1" hangingPunct="1"/>
              <a:t>10</a:t>
            </a:fld>
            <a:endParaRPr lang="en-US" sz="1200">
              <a:cs typeface="Times New Roman"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ＭＳ Ｐゴシック" charset="0"/>
            </a:endParaRPr>
          </a:p>
        </p:txBody>
      </p:sp>
    </p:spTree>
    <p:extLst>
      <p:ext uri="{BB962C8B-B14F-4D97-AF65-F5344CB8AC3E}">
        <p14:creationId xmlns:p14="http://schemas.microsoft.com/office/powerpoint/2010/main" val="49661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F64E46E-892E-5644-BA44-2FCF74D401A6}" type="slidenum">
              <a:rPr lang="en-US">
                <a:latin typeface="Times New Roman" pitchFamily="-109" charset="0"/>
              </a:rPr>
              <a:pPr/>
              <a:t>11</a:t>
            </a:fld>
            <a:endParaRPr lang="en-US">
              <a:latin typeface="Times New Roman" pitchFamily="-109" charset="0"/>
            </a:endParaRPr>
          </a:p>
        </p:txBody>
      </p:sp>
      <p:sp>
        <p:nvSpPr>
          <p:cNvPr id="36867" name="Rectangle 2"/>
          <p:cNvSpPr>
            <a:spLocks noGrp="1" noRot="1" noChangeAspect="1" noChangeArrowheads="1" noTextEdit="1"/>
          </p:cNvSpPr>
          <p:nvPr>
            <p:ph type="sldImg"/>
          </p:nvPr>
        </p:nvSpPr>
        <p:spPr>
          <a:xfrm>
            <a:off x="1133475" y="687388"/>
            <a:ext cx="4594225" cy="3446462"/>
          </a:xfrm>
          <a:solidFill>
            <a:srgbClr val="FFFFFF"/>
          </a:solidFill>
          <a:ln/>
        </p:spPr>
      </p:sp>
      <p:sp>
        <p:nvSpPr>
          <p:cNvPr id="36868" name="Rectangle 3"/>
          <p:cNvSpPr>
            <a:spLocks noGrp="1" noChangeArrowheads="1"/>
          </p:cNvSpPr>
          <p:nvPr>
            <p:ph type="body" idx="1"/>
          </p:nvPr>
        </p:nvSpPr>
        <p:spPr>
          <a:xfrm>
            <a:off x="685800" y="4365625"/>
            <a:ext cx="5486400" cy="4137025"/>
          </a:xfrm>
          <a:solidFill>
            <a:srgbClr val="FFFFFF"/>
          </a:solidFill>
          <a:ln/>
        </p:spPr>
        <p:txBody>
          <a:bodyPr lIns="90567" tIns="45283" rIns="90567" bIns="45283"/>
          <a:lstStyle/>
          <a:p>
            <a:pPr eaLnBrk="1" hangingPunct="1"/>
            <a:endParaRPr lang="en-US">
              <a:latin typeface="Times New Roman" pitchFamily="-109" charset="0"/>
              <a:ea typeface="ＭＳ Ｐゴシック" pitchFamily="-109" charset="-128"/>
              <a:cs typeface="ＭＳ Ｐゴシック" pitchFamily="-10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85EEA54-2E17-7F42-ADE3-AA010513C0B6}" type="slidenum">
              <a:rPr lang="en-US">
                <a:latin typeface="Times New Roman" pitchFamily="-109" charset="0"/>
              </a:rPr>
              <a:pPr/>
              <a:t>12</a:t>
            </a:fld>
            <a:endParaRPr lang="en-US">
              <a:latin typeface="Times New Roman" pitchFamily="-109" charset="0"/>
            </a:endParaRPr>
          </a:p>
        </p:txBody>
      </p:sp>
      <p:sp>
        <p:nvSpPr>
          <p:cNvPr id="38915" name="Rectangle 2"/>
          <p:cNvSpPr>
            <a:spLocks noGrp="1" noRot="1" noChangeAspect="1" noChangeArrowheads="1" noTextEdit="1"/>
          </p:cNvSpPr>
          <p:nvPr>
            <p:ph type="sldImg"/>
          </p:nvPr>
        </p:nvSpPr>
        <p:spPr>
          <a:xfrm>
            <a:off x="1133475" y="688975"/>
            <a:ext cx="4592638" cy="3444875"/>
          </a:xfrm>
          <a:solidFill>
            <a:srgbClr val="FFFFFF"/>
          </a:solidFill>
          <a:ln/>
        </p:spPr>
      </p:sp>
      <p:sp>
        <p:nvSpPr>
          <p:cNvPr id="38916" name="Rectangle 3"/>
          <p:cNvSpPr>
            <a:spLocks noGrp="1" noChangeArrowheads="1"/>
          </p:cNvSpPr>
          <p:nvPr>
            <p:ph type="body" idx="1"/>
          </p:nvPr>
        </p:nvSpPr>
        <p:spPr>
          <a:xfrm>
            <a:off x="685800" y="4365625"/>
            <a:ext cx="5486400" cy="4135438"/>
          </a:xfrm>
          <a:solidFill>
            <a:srgbClr val="FFFFFF"/>
          </a:solidFill>
          <a:ln>
            <a:solidFill>
              <a:srgbClr val="000000"/>
            </a:solidFill>
          </a:ln>
        </p:spPr>
        <p:txBody>
          <a:bodyPr lIns="90661" tIns="45332" rIns="90661" bIns="45332"/>
          <a:lstStyle/>
          <a:p>
            <a:pPr eaLnBrk="1" hangingPunct="1">
              <a:spcAft>
                <a:spcPct val="30000"/>
              </a:spcAft>
              <a:tabLst>
                <a:tab pos="8682038" algn="r"/>
              </a:tabLst>
            </a:pPr>
            <a:r>
              <a:rPr lang="en-US" b="1" i="1">
                <a:latin typeface="Times New Roman" pitchFamily="-109" charset="0"/>
                <a:ea typeface="ＭＳ Ｐゴシック" pitchFamily="-109" charset="-128"/>
                <a:cs typeface="ＭＳ Ｐゴシック" pitchFamily="-109" charset="-128"/>
              </a:rPr>
              <a:t>Key Points:</a:t>
            </a:r>
          </a:p>
          <a:p>
            <a:pPr eaLnBrk="1" hangingPunct="1">
              <a:buFontTx/>
              <a:buChar char="•"/>
              <a:tabLst>
                <a:tab pos="8682038" algn="r"/>
              </a:tabLst>
            </a:pPr>
            <a:r>
              <a:rPr lang="en-US">
                <a:latin typeface="Times New Roman" pitchFamily="-109" charset="0"/>
                <a:ea typeface="ＭＳ Ｐゴシック" pitchFamily="-109" charset="-128"/>
                <a:cs typeface="ＭＳ Ｐゴシック" pitchFamily="-109" charset="-128"/>
              </a:rPr>
              <a:t>There is growing evidence that patients with major mental disorders (on this slide, schizophrenia is shown as an example)</a:t>
            </a:r>
            <a:r>
              <a:rPr lang="en-US">
                <a:latin typeface="Times New Roman" pitchFamily="-109" charset="0"/>
                <a:ea typeface="ＭＳ Ｐゴシック" pitchFamily="-109" charset="-128"/>
                <a:cs typeface="ＭＳ Ｐゴシック" pitchFamily="-109" charset="-128"/>
                <a:sym typeface="Wingdings" pitchFamily="-109" charset="2"/>
              </a:rPr>
              <a:t> have a higher prevalence of key cardiovascular risk factors; this may explain the observation of higher rates of cardiovascular disease in mental health populations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76FBF49-1A98-6546-AF34-3B332398C6E3}" type="slidenum">
              <a:rPr lang="en-US" sz="1200">
                <a:cs typeface="Times New Roman" charset="0"/>
              </a:rPr>
              <a:pPr eaLnBrk="1" hangingPunct="1"/>
              <a:t>13</a:t>
            </a:fld>
            <a:endParaRPr lang="en-US" sz="1200">
              <a:cs typeface="Times New Roman"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68820F4-D979-9B4F-9FE6-07921B2D7383}" type="slidenum">
              <a:rPr lang="en-US" sz="1200"/>
              <a:pPr/>
              <a:t>22</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B6210E-40CC-4241-ADF2-9655CB7D3A52}" type="slidenum">
              <a:rPr lang="en-US"/>
              <a:pPr>
                <a:defRPr/>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8D854-6CFC-BC4A-A7FA-5597A1771ABB}"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CEE95-29BD-2E44-B8FF-92A72ED31B43}"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B5B615-3BAE-6C47-8E1D-A2D27892C65D}" type="slidenum">
              <a:rPr lang="en-US"/>
              <a:pPr>
                <a:defRPr/>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F76DD9-F788-1C46-AF05-7D4718D3A390}" type="slidenum">
              <a:rPr lang="en-US"/>
              <a:pPr>
                <a:defRPr/>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CAF5B9-2F49-D640-A7FA-27D41309CB62}" type="slidenum">
              <a:rPr lang="en-US"/>
              <a:pPr>
                <a:defRPr/>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BDEFF11E-0BCD-DE48-AB34-BE7D10B6DA0A}" type="datetimeFigureOut">
              <a:rPr lang="en-US" smtClean="0">
                <a:solidFill>
                  <a:srgbClr val="191B0E"/>
                </a:solidFill>
                <a:latin typeface="Franklin Gothic Book"/>
              </a:rPr>
              <a:pPr/>
              <a:t>7/28/23</a:t>
            </a:fld>
            <a:endParaRPr lang="en-US">
              <a:solidFill>
                <a:srgbClr val="191B0E"/>
              </a:solidFill>
              <a:latin typeface="Franklin Gothic Book"/>
            </a:endParaRP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solidFill>
                <a:srgbClr val="191B0E"/>
              </a:solidFill>
              <a:latin typeface="Franklin Gothic Book"/>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37175904-C80E-6C4A-A8B7-EC9301A0C825}" type="slidenum">
              <a:rPr lang="en-US" smtClean="0">
                <a:solidFill>
                  <a:srgbClr val="191B0E"/>
                </a:solidFill>
                <a:latin typeface="Franklin Gothic Book"/>
              </a:rPr>
              <a:pPr/>
              <a:t>‹#›</a:t>
            </a:fld>
            <a:endParaRPr lang="en-US">
              <a:solidFill>
                <a:srgbClr val="191B0E"/>
              </a:solidFill>
              <a:latin typeface="Franklin Gothic Book"/>
            </a:endParaRPr>
          </a:p>
        </p:txBody>
      </p:sp>
      <p:grpSp>
        <p:nvGrpSpPr>
          <p:cNvPr id="7" name="Group 6"/>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603455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F11E-0BCD-DE48-AB34-BE7D10B6DA0A}" type="datetimeFigureOut">
              <a:rPr lang="en-US" smtClean="0">
                <a:solidFill>
                  <a:srgbClr val="191B0E"/>
                </a:solidFill>
                <a:latin typeface="Franklin Gothic Book"/>
              </a:rPr>
              <a:pPr/>
              <a:t>7/28/23</a:t>
            </a:fld>
            <a:endParaRPr lang="en-US">
              <a:solidFill>
                <a:srgbClr val="191B0E"/>
              </a:solidFill>
              <a:latin typeface="Franklin Gothic Book"/>
            </a:endParaRPr>
          </a:p>
        </p:txBody>
      </p:sp>
      <p:sp>
        <p:nvSpPr>
          <p:cNvPr id="5" name="Footer Placeholder 4"/>
          <p:cNvSpPr>
            <a:spLocks noGrp="1"/>
          </p:cNvSpPr>
          <p:nvPr>
            <p:ph type="ftr" sz="quarter" idx="11"/>
          </p:nvPr>
        </p:nvSpPr>
        <p:spPr/>
        <p:txBody>
          <a:bodyPr/>
          <a:lstStyle/>
          <a:p>
            <a:endParaRPr lang="en-US">
              <a:solidFill>
                <a:srgbClr val="191B0E"/>
              </a:solidFill>
              <a:latin typeface="Franklin Gothic Book"/>
            </a:endParaRPr>
          </a:p>
        </p:txBody>
      </p:sp>
      <p:sp>
        <p:nvSpPr>
          <p:cNvPr id="6" name="Slide Number Placeholder 5"/>
          <p:cNvSpPr>
            <a:spLocks noGrp="1"/>
          </p:cNvSpPr>
          <p:nvPr>
            <p:ph type="sldNum" sz="quarter" idx="12"/>
          </p:nvPr>
        </p:nvSpPr>
        <p:spPr/>
        <p:txBody>
          <a:bodyPr/>
          <a:lstStyle/>
          <a:p>
            <a:fld id="{37175904-C80E-6C4A-A8B7-EC9301A0C825}" type="slidenum">
              <a:rPr lang="en-US" smtClean="0">
                <a:solidFill>
                  <a:srgbClr val="191B0E"/>
                </a:solidFill>
                <a:latin typeface="Franklin Gothic Book"/>
              </a:rPr>
              <a:pPr/>
              <a:t>‹#›</a:t>
            </a:fld>
            <a:endParaRPr lang="en-US">
              <a:solidFill>
                <a:srgbClr val="191B0E"/>
              </a:solidFill>
              <a:latin typeface="Franklin Gothic Book"/>
            </a:endParaRPr>
          </a:p>
        </p:txBody>
      </p:sp>
    </p:spTree>
    <p:extLst>
      <p:ext uri="{BB962C8B-B14F-4D97-AF65-F5344CB8AC3E}">
        <p14:creationId xmlns:p14="http://schemas.microsoft.com/office/powerpoint/2010/main" val="3908190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BDEFF11E-0BCD-DE48-AB34-BE7D10B6DA0A}" type="datetimeFigureOut">
              <a:rPr lang="en-US" smtClean="0">
                <a:solidFill>
                  <a:srgbClr val="EFEDE3"/>
                </a:solidFill>
                <a:latin typeface="Franklin Gothic Book"/>
              </a:rPr>
              <a:pPr/>
              <a:t>7/28/23</a:t>
            </a:fld>
            <a:endParaRPr lang="en-US">
              <a:solidFill>
                <a:srgbClr val="EFEDE3"/>
              </a:solidFill>
              <a:latin typeface="Franklin Gothic Book"/>
            </a:endParaRP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solidFill>
                <a:srgbClr val="EFEDE3"/>
              </a:solidFill>
              <a:latin typeface="Franklin Gothic Book"/>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37175904-C80E-6C4A-A8B7-EC9301A0C825}" type="slidenum">
              <a:rPr lang="en-US" smtClean="0">
                <a:solidFill>
                  <a:srgbClr val="EFEDE3"/>
                </a:solidFill>
                <a:latin typeface="Franklin Gothic Book"/>
              </a:rPr>
              <a:pPr/>
              <a:t>‹#›</a:t>
            </a:fld>
            <a:endParaRPr lang="en-US">
              <a:solidFill>
                <a:srgbClr val="EFEDE3"/>
              </a:solidFill>
              <a:latin typeface="Franklin Gothic Book"/>
            </a:endParaRPr>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369180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EFF11E-0BCD-DE48-AB34-BE7D10B6DA0A}" type="datetimeFigureOut">
              <a:rPr lang="en-US" smtClean="0">
                <a:solidFill>
                  <a:srgbClr val="191B0E"/>
                </a:solidFill>
                <a:latin typeface="Franklin Gothic Book"/>
              </a:rPr>
              <a:pPr/>
              <a:t>7/28/23</a:t>
            </a:fld>
            <a:endParaRPr lang="en-US">
              <a:solidFill>
                <a:srgbClr val="191B0E"/>
              </a:solidFill>
              <a:latin typeface="Franklin Gothic Book"/>
            </a:endParaRPr>
          </a:p>
        </p:txBody>
      </p:sp>
      <p:sp>
        <p:nvSpPr>
          <p:cNvPr id="6" name="Footer Placeholder 5"/>
          <p:cNvSpPr>
            <a:spLocks noGrp="1"/>
          </p:cNvSpPr>
          <p:nvPr>
            <p:ph type="ftr" sz="quarter" idx="11"/>
          </p:nvPr>
        </p:nvSpPr>
        <p:spPr/>
        <p:txBody>
          <a:bodyPr/>
          <a:lstStyle/>
          <a:p>
            <a:endParaRPr lang="en-US">
              <a:solidFill>
                <a:srgbClr val="191B0E"/>
              </a:solidFill>
              <a:latin typeface="Franklin Gothic Book"/>
            </a:endParaRPr>
          </a:p>
        </p:txBody>
      </p:sp>
      <p:sp>
        <p:nvSpPr>
          <p:cNvPr id="7" name="Slide Number Placeholder 6"/>
          <p:cNvSpPr>
            <a:spLocks noGrp="1"/>
          </p:cNvSpPr>
          <p:nvPr>
            <p:ph type="sldNum" sz="quarter" idx="12"/>
          </p:nvPr>
        </p:nvSpPr>
        <p:spPr/>
        <p:txBody>
          <a:bodyPr/>
          <a:lstStyle/>
          <a:p>
            <a:fld id="{37175904-C80E-6C4A-A8B7-EC9301A0C825}" type="slidenum">
              <a:rPr lang="en-US" smtClean="0">
                <a:solidFill>
                  <a:srgbClr val="191B0E"/>
                </a:solidFill>
                <a:latin typeface="Franklin Gothic Book"/>
              </a:rPr>
              <a:pPr/>
              <a:t>‹#›</a:t>
            </a:fld>
            <a:endParaRPr lang="en-US">
              <a:solidFill>
                <a:srgbClr val="191B0E"/>
              </a:solidFill>
              <a:latin typeface="Franklin Gothic Book"/>
            </a:endParaRPr>
          </a:p>
        </p:txBody>
      </p:sp>
    </p:spTree>
    <p:extLst>
      <p:ext uri="{BB962C8B-B14F-4D97-AF65-F5344CB8AC3E}">
        <p14:creationId xmlns:p14="http://schemas.microsoft.com/office/powerpoint/2010/main" val="3267322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EFF11E-0BCD-DE48-AB34-BE7D10B6DA0A}" type="datetimeFigureOut">
              <a:rPr lang="en-US" smtClean="0">
                <a:solidFill>
                  <a:srgbClr val="191B0E"/>
                </a:solidFill>
                <a:latin typeface="Franklin Gothic Book"/>
              </a:rPr>
              <a:pPr/>
              <a:t>7/28/23</a:t>
            </a:fld>
            <a:endParaRPr lang="en-US">
              <a:solidFill>
                <a:srgbClr val="191B0E"/>
              </a:solidFill>
              <a:latin typeface="Franklin Gothic Book"/>
            </a:endParaRPr>
          </a:p>
        </p:txBody>
      </p:sp>
      <p:sp>
        <p:nvSpPr>
          <p:cNvPr id="8" name="Footer Placeholder 7"/>
          <p:cNvSpPr>
            <a:spLocks noGrp="1"/>
          </p:cNvSpPr>
          <p:nvPr>
            <p:ph type="ftr" sz="quarter" idx="11"/>
          </p:nvPr>
        </p:nvSpPr>
        <p:spPr/>
        <p:txBody>
          <a:bodyPr/>
          <a:lstStyle/>
          <a:p>
            <a:endParaRPr lang="en-US">
              <a:solidFill>
                <a:srgbClr val="191B0E"/>
              </a:solidFill>
              <a:latin typeface="Franklin Gothic Book"/>
            </a:endParaRPr>
          </a:p>
        </p:txBody>
      </p:sp>
      <p:sp>
        <p:nvSpPr>
          <p:cNvPr id="9" name="Slide Number Placeholder 8"/>
          <p:cNvSpPr>
            <a:spLocks noGrp="1"/>
          </p:cNvSpPr>
          <p:nvPr>
            <p:ph type="sldNum" sz="quarter" idx="12"/>
          </p:nvPr>
        </p:nvSpPr>
        <p:spPr/>
        <p:txBody>
          <a:bodyPr/>
          <a:lstStyle/>
          <a:p>
            <a:fld id="{37175904-C80E-6C4A-A8B7-EC9301A0C825}" type="slidenum">
              <a:rPr lang="en-US" smtClean="0">
                <a:solidFill>
                  <a:srgbClr val="191B0E"/>
                </a:solidFill>
                <a:latin typeface="Franklin Gothic Book"/>
              </a:rPr>
              <a:pPr/>
              <a:t>‹#›</a:t>
            </a:fld>
            <a:endParaRPr lang="en-US">
              <a:solidFill>
                <a:srgbClr val="191B0E"/>
              </a:solidFill>
              <a:latin typeface="Franklin Gothic Book"/>
            </a:endParaRPr>
          </a:p>
        </p:txBody>
      </p:sp>
    </p:spTree>
    <p:extLst>
      <p:ext uri="{BB962C8B-B14F-4D97-AF65-F5344CB8AC3E}">
        <p14:creationId xmlns:p14="http://schemas.microsoft.com/office/powerpoint/2010/main" val="94270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E3796E-F785-8948-A4FA-27DDB3C6D746}" type="slidenum">
              <a:rPr lang="en-US"/>
              <a:pPr>
                <a:defRPr/>
              </a:pPr>
              <a:t>‹#›</a:t>
            </a:fld>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EFF11E-0BCD-DE48-AB34-BE7D10B6DA0A}" type="datetimeFigureOut">
              <a:rPr lang="en-US" smtClean="0">
                <a:solidFill>
                  <a:srgbClr val="191B0E"/>
                </a:solidFill>
                <a:latin typeface="Franklin Gothic Book"/>
              </a:rPr>
              <a:pPr/>
              <a:t>7/28/23</a:t>
            </a:fld>
            <a:endParaRPr lang="en-US">
              <a:solidFill>
                <a:srgbClr val="191B0E"/>
              </a:solidFill>
              <a:latin typeface="Franklin Gothic Book"/>
            </a:endParaRPr>
          </a:p>
        </p:txBody>
      </p:sp>
      <p:sp>
        <p:nvSpPr>
          <p:cNvPr id="4" name="Footer Placeholder 3"/>
          <p:cNvSpPr>
            <a:spLocks noGrp="1"/>
          </p:cNvSpPr>
          <p:nvPr>
            <p:ph type="ftr" sz="quarter" idx="11"/>
          </p:nvPr>
        </p:nvSpPr>
        <p:spPr/>
        <p:txBody>
          <a:bodyPr/>
          <a:lstStyle/>
          <a:p>
            <a:endParaRPr lang="en-US">
              <a:solidFill>
                <a:srgbClr val="191B0E"/>
              </a:solidFill>
              <a:latin typeface="Franklin Gothic Book"/>
            </a:endParaRPr>
          </a:p>
        </p:txBody>
      </p:sp>
      <p:sp>
        <p:nvSpPr>
          <p:cNvPr id="5" name="Slide Number Placeholder 4"/>
          <p:cNvSpPr>
            <a:spLocks noGrp="1"/>
          </p:cNvSpPr>
          <p:nvPr>
            <p:ph type="sldNum" sz="quarter" idx="12"/>
          </p:nvPr>
        </p:nvSpPr>
        <p:spPr/>
        <p:txBody>
          <a:bodyPr/>
          <a:lstStyle/>
          <a:p>
            <a:fld id="{37175904-C80E-6C4A-A8B7-EC9301A0C825}" type="slidenum">
              <a:rPr lang="en-US" smtClean="0">
                <a:solidFill>
                  <a:srgbClr val="191B0E"/>
                </a:solidFill>
                <a:latin typeface="Franklin Gothic Book"/>
              </a:rPr>
              <a:pPr/>
              <a:t>‹#›</a:t>
            </a:fld>
            <a:endParaRPr lang="en-US">
              <a:solidFill>
                <a:srgbClr val="191B0E"/>
              </a:solidFill>
              <a:latin typeface="Franklin Gothic Book"/>
            </a:endParaRPr>
          </a:p>
        </p:txBody>
      </p:sp>
    </p:spTree>
    <p:extLst>
      <p:ext uri="{BB962C8B-B14F-4D97-AF65-F5344CB8AC3E}">
        <p14:creationId xmlns:p14="http://schemas.microsoft.com/office/powerpoint/2010/main" val="2110850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FF11E-0BCD-DE48-AB34-BE7D10B6DA0A}" type="datetimeFigureOut">
              <a:rPr lang="en-US" smtClean="0">
                <a:solidFill>
                  <a:srgbClr val="191B0E"/>
                </a:solidFill>
                <a:latin typeface="Franklin Gothic Book"/>
              </a:rPr>
              <a:pPr/>
              <a:t>7/28/23</a:t>
            </a:fld>
            <a:endParaRPr lang="en-US">
              <a:solidFill>
                <a:srgbClr val="191B0E"/>
              </a:solidFill>
              <a:latin typeface="Franklin Gothic Book"/>
            </a:endParaRPr>
          </a:p>
        </p:txBody>
      </p:sp>
      <p:sp>
        <p:nvSpPr>
          <p:cNvPr id="3" name="Footer Placeholder 2"/>
          <p:cNvSpPr>
            <a:spLocks noGrp="1"/>
          </p:cNvSpPr>
          <p:nvPr>
            <p:ph type="ftr" sz="quarter" idx="11"/>
          </p:nvPr>
        </p:nvSpPr>
        <p:spPr/>
        <p:txBody>
          <a:bodyPr/>
          <a:lstStyle/>
          <a:p>
            <a:endParaRPr lang="en-US">
              <a:solidFill>
                <a:srgbClr val="191B0E"/>
              </a:solidFill>
              <a:latin typeface="Franklin Gothic Book"/>
            </a:endParaRPr>
          </a:p>
        </p:txBody>
      </p:sp>
      <p:sp>
        <p:nvSpPr>
          <p:cNvPr id="4" name="Slide Number Placeholder 3"/>
          <p:cNvSpPr>
            <a:spLocks noGrp="1"/>
          </p:cNvSpPr>
          <p:nvPr>
            <p:ph type="sldNum" sz="quarter" idx="12"/>
          </p:nvPr>
        </p:nvSpPr>
        <p:spPr/>
        <p:txBody>
          <a:bodyPr/>
          <a:lstStyle/>
          <a:p>
            <a:fld id="{37175904-C80E-6C4A-A8B7-EC9301A0C825}" type="slidenum">
              <a:rPr lang="en-US" smtClean="0">
                <a:solidFill>
                  <a:srgbClr val="191B0E"/>
                </a:solidFill>
                <a:latin typeface="Franklin Gothic Book"/>
              </a:rPr>
              <a:pPr/>
              <a:t>‹#›</a:t>
            </a:fld>
            <a:endParaRPr lang="en-US">
              <a:solidFill>
                <a:srgbClr val="191B0E"/>
              </a:solidFill>
              <a:latin typeface="Franklin Gothic Book"/>
            </a:endParaRPr>
          </a:p>
        </p:txBody>
      </p:sp>
    </p:spTree>
    <p:extLst>
      <p:ext uri="{BB962C8B-B14F-4D97-AF65-F5344CB8AC3E}">
        <p14:creationId xmlns:p14="http://schemas.microsoft.com/office/powerpoint/2010/main" val="672413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DEFF11E-0BCD-DE48-AB34-BE7D10B6DA0A}" type="datetimeFigureOut">
              <a:rPr lang="en-US" smtClean="0">
                <a:solidFill>
                  <a:srgbClr val="191B0E"/>
                </a:solidFill>
                <a:latin typeface="Franklin Gothic Book"/>
              </a:rPr>
              <a:pPr/>
              <a:t>7/28/23</a:t>
            </a:fld>
            <a:endParaRPr lang="en-US">
              <a:solidFill>
                <a:srgbClr val="191B0E"/>
              </a:solidFill>
              <a:latin typeface="Franklin Gothic Book"/>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solidFill>
                <a:srgbClr val="191B0E"/>
              </a:solidFill>
              <a:latin typeface="Franklin Gothic Book"/>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7175904-C80E-6C4A-A8B7-EC9301A0C825}" type="slidenum">
              <a:rPr lang="en-US" smtClean="0">
                <a:solidFill>
                  <a:srgbClr val="191B0E"/>
                </a:solidFill>
                <a:latin typeface="Franklin Gothic Book"/>
              </a:rPr>
              <a:pPr/>
              <a:t>‹#›</a:t>
            </a:fld>
            <a:endParaRPr lang="en-US">
              <a:solidFill>
                <a:srgbClr val="191B0E"/>
              </a:solidFill>
              <a:latin typeface="Franklin Gothic Book"/>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9367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DEFF11E-0BCD-DE48-AB34-BE7D10B6DA0A}" type="datetimeFigureOut">
              <a:rPr lang="en-US" smtClean="0">
                <a:solidFill>
                  <a:srgbClr val="191B0E"/>
                </a:solidFill>
                <a:latin typeface="Franklin Gothic Book"/>
              </a:rPr>
              <a:pPr/>
              <a:t>7/28/23</a:t>
            </a:fld>
            <a:endParaRPr lang="en-US">
              <a:solidFill>
                <a:srgbClr val="191B0E"/>
              </a:solidFill>
              <a:latin typeface="Franklin Gothic Book"/>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191B0E"/>
              </a:solidFill>
              <a:latin typeface="Franklin Gothic Book"/>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7175904-C80E-6C4A-A8B7-EC9301A0C825}" type="slidenum">
              <a:rPr lang="en-US" smtClean="0">
                <a:solidFill>
                  <a:srgbClr val="191B0E"/>
                </a:solidFill>
                <a:latin typeface="Franklin Gothic Book"/>
              </a:rPr>
              <a:pPr/>
              <a:t>‹#›</a:t>
            </a:fld>
            <a:endParaRPr lang="en-US">
              <a:solidFill>
                <a:srgbClr val="191B0E"/>
              </a:solidFill>
              <a:latin typeface="Franklin Gothic Book"/>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799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F11E-0BCD-DE48-AB34-BE7D10B6DA0A}" type="datetimeFigureOut">
              <a:rPr lang="en-US" smtClean="0">
                <a:solidFill>
                  <a:srgbClr val="191B0E"/>
                </a:solidFill>
                <a:latin typeface="Franklin Gothic Book"/>
              </a:rPr>
              <a:pPr/>
              <a:t>7/28/23</a:t>
            </a:fld>
            <a:endParaRPr lang="en-US">
              <a:solidFill>
                <a:srgbClr val="191B0E"/>
              </a:solidFill>
              <a:latin typeface="Franklin Gothic Book"/>
            </a:endParaRPr>
          </a:p>
        </p:txBody>
      </p:sp>
      <p:sp>
        <p:nvSpPr>
          <p:cNvPr id="5" name="Footer Placeholder 4"/>
          <p:cNvSpPr>
            <a:spLocks noGrp="1"/>
          </p:cNvSpPr>
          <p:nvPr>
            <p:ph type="ftr" sz="quarter" idx="11"/>
          </p:nvPr>
        </p:nvSpPr>
        <p:spPr/>
        <p:txBody>
          <a:bodyPr/>
          <a:lstStyle/>
          <a:p>
            <a:endParaRPr lang="en-US">
              <a:solidFill>
                <a:srgbClr val="191B0E"/>
              </a:solidFill>
              <a:latin typeface="Franklin Gothic Book"/>
            </a:endParaRPr>
          </a:p>
        </p:txBody>
      </p:sp>
      <p:sp>
        <p:nvSpPr>
          <p:cNvPr id="6" name="Slide Number Placeholder 5"/>
          <p:cNvSpPr>
            <a:spLocks noGrp="1"/>
          </p:cNvSpPr>
          <p:nvPr>
            <p:ph type="sldNum" sz="quarter" idx="12"/>
          </p:nvPr>
        </p:nvSpPr>
        <p:spPr/>
        <p:txBody>
          <a:bodyPr/>
          <a:lstStyle/>
          <a:p>
            <a:fld id="{37175904-C80E-6C4A-A8B7-EC9301A0C825}" type="slidenum">
              <a:rPr lang="en-US" smtClean="0">
                <a:solidFill>
                  <a:srgbClr val="191B0E"/>
                </a:solidFill>
                <a:latin typeface="Franklin Gothic Book"/>
              </a:rPr>
              <a:pPr/>
              <a:t>‹#›</a:t>
            </a:fld>
            <a:endParaRPr lang="en-US">
              <a:solidFill>
                <a:srgbClr val="191B0E"/>
              </a:solidFill>
              <a:latin typeface="Franklin Gothic Book"/>
            </a:endParaRPr>
          </a:p>
        </p:txBody>
      </p:sp>
    </p:spTree>
    <p:extLst>
      <p:ext uri="{BB962C8B-B14F-4D97-AF65-F5344CB8AC3E}">
        <p14:creationId xmlns:p14="http://schemas.microsoft.com/office/powerpoint/2010/main" val="71756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FF11E-0BCD-DE48-AB34-BE7D10B6DA0A}" type="datetimeFigureOut">
              <a:rPr lang="en-US" smtClean="0">
                <a:solidFill>
                  <a:srgbClr val="191B0E"/>
                </a:solidFill>
                <a:latin typeface="Franklin Gothic Book"/>
              </a:rPr>
              <a:pPr/>
              <a:t>7/28/23</a:t>
            </a:fld>
            <a:endParaRPr lang="en-US">
              <a:solidFill>
                <a:srgbClr val="191B0E"/>
              </a:solidFill>
              <a:latin typeface="Franklin Gothic Book"/>
            </a:endParaRPr>
          </a:p>
        </p:txBody>
      </p:sp>
      <p:sp>
        <p:nvSpPr>
          <p:cNvPr id="5" name="Footer Placeholder 4"/>
          <p:cNvSpPr>
            <a:spLocks noGrp="1"/>
          </p:cNvSpPr>
          <p:nvPr>
            <p:ph type="ftr" sz="quarter" idx="11"/>
          </p:nvPr>
        </p:nvSpPr>
        <p:spPr/>
        <p:txBody>
          <a:bodyPr/>
          <a:lstStyle/>
          <a:p>
            <a:endParaRPr lang="en-US">
              <a:solidFill>
                <a:srgbClr val="191B0E"/>
              </a:solidFill>
              <a:latin typeface="Franklin Gothic Book"/>
            </a:endParaRPr>
          </a:p>
        </p:txBody>
      </p:sp>
      <p:sp>
        <p:nvSpPr>
          <p:cNvPr id="6" name="Slide Number Placeholder 5"/>
          <p:cNvSpPr>
            <a:spLocks noGrp="1"/>
          </p:cNvSpPr>
          <p:nvPr>
            <p:ph type="sldNum" sz="quarter" idx="12"/>
          </p:nvPr>
        </p:nvSpPr>
        <p:spPr/>
        <p:txBody>
          <a:bodyPr/>
          <a:lstStyle/>
          <a:p>
            <a:fld id="{37175904-C80E-6C4A-A8B7-EC9301A0C825}" type="slidenum">
              <a:rPr lang="en-US" smtClean="0">
                <a:solidFill>
                  <a:srgbClr val="191B0E"/>
                </a:solidFill>
                <a:latin typeface="Franklin Gothic Book"/>
              </a:rPr>
              <a:pPr/>
              <a:t>‹#›</a:t>
            </a:fld>
            <a:endParaRPr lang="en-US">
              <a:solidFill>
                <a:srgbClr val="191B0E"/>
              </a:solidFill>
              <a:latin typeface="Franklin Gothic Book"/>
            </a:endParaRPr>
          </a:p>
        </p:txBody>
      </p:sp>
    </p:spTree>
    <p:extLst>
      <p:ext uri="{BB962C8B-B14F-4D97-AF65-F5344CB8AC3E}">
        <p14:creationId xmlns:p14="http://schemas.microsoft.com/office/powerpoint/2010/main" val="3389326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754F58-1B4D-EF46-AD3E-A5CD90DAAB95}"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F0DE56-A7EF-3C4D-A781-70EF47166A6B}"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269333-79B1-FF4B-ACFD-58EB5EE8DE09}"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9D31F1-4D26-2748-9388-474F47BAA459}"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C3D469-C306-A842-90A4-7BA17BF00026}"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373BFB-1DDB-4743-8772-B867FB6B69DA}"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0C0FF6-23BE-F342-A1E0-2F48F02B6754}"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0"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0"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10" charset="0"/>
              </a:defRPr>
            </a:lvl1pPr>
          </a:lstStyle>
          <a:p>
            <a:pPr>
              <a:defRPr/>
            </a:pPr>
            <a:fld id="{21AA1F32-2F4C-484E-A232-3FA79B633B1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ransition spd="med"/>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Times New Roman"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Times New Roman" pitchFamily="-110" charset="0"/>
        </a:defRPr>
      </a:lvl6pPr>
      <a:lvl7pPr marL="914400" algn="ctr" rtl="0" fontAlgn="base">
        <a:spcBef>
          <a:spcPct val="0"/>
        </a:spcBef>
        <a:spcAft>
          <a:spcPct val="0"/>
        </a:spcAft>
        <a:defRPr sz="4400">
          <a:solidFill>
            <a:schemeClr val="tx2"/>
          </a:solidFill>
          <a:latin typeface="Times New Roman" pitchFamily="-110" charset="0"/>
        </a:defRPr>
      </a:lvl7pPr>
      <a:lvl8pPr marL="1371600" algn="ctr" rtl="0" fontAlgn="base">
        <a:spcBef>
          <a:spcPct val="0"/>
        </a:spcBef>
        <a:spcAft>
          <a:spcPct val="0"/>
        </a:spcAft>
        <a:defRPr sz="4400">
          <a:solidFill>
            <a:schemeClr val="tx2"/>
          </a:solidFill>
          <a:latin typeface="Times New Roman" pitchFamily="-110" charset="0"/>
        </a:defRPr>
      </a:lvl8pPr>
      <a:lvl9pPr marL="1828800" algn="ctr" rtl="0" fontAlgn="base">
        <a:spcBef>
          <a:spcPct val="0"/>
        </a:spcBef>
        <a:spcAft>
          <a:spcPct val="0"/>
        </a:spcAft>
        <a:defRPr sz="4400">
          <a:solidFill>
            <a:schemeClr val="tx2"/>
          </a:solidFill>
          <a:latin typeface="Times New Roman"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200" baseline="0">
                <a:solidFill>
                  <a:schemeClr val="tx2"/>
                </a:solidFill>
              </a:defRPr>
            </a:lvl1pPr>
          </a:lstStyle>
          <a:p>
            <a:pPr fontAlgn="auto">
              <a:spcBef>
                <a:spcPts val="0"/>
              </a:spcBef>
              <a:spcAft>
                <a:spcPts val="0"/>
              </a:spcAft>
            </a:pPr>
            <a:fld id="{BDEFF11E-0BCD-DE48-AB34-BE7D10B6DA0A}" type="datetimeFigureOut">
              <a:rPr lang="en-US" smtClean="0">
                <a:solidFill>
                  <a:srgbClr val="191B0E"/>
                </a:solidFill>
                <a:latin typeface="Franklin Gothic Book"/>
              </a:rPr>
              <a:pPr fontAlgn="auto">
                <a:spcBef>
                  <a:spcPts val="0"/>
                </a:spcBef>
                <a:spcAft>
                  <a:spcPts val="0"/>
                </a:spcAft>
              </a:pPr>
              <a:t>7/28/23</a:t>
            </a:fld>
            <a:endParaRPr lang="en-US">
              <a:solidFill>
                <a:srgbClr val="191B0E"/>
              </a:solidFill>
              <a:latin typeface="Franklin Gothic Book"/>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200" baseline="0">
                <a:solidFill>
                  <a:schemeClr val="tx2"/>
                </a:solidFill>
              </a:defRPr>
            </a:lvl1pPr>
          </a:lstStyle>
          <a:p>
            <a:pPr fontAlgn="auto">
              <a:spcBef>
                <a:spcPts val="0"/>
              </a:spcBef>
              <a:spcAft>
                <a:spcPts val="0"/>
              </a:spcAft>
            </a:pPr>
            <a:endParaRPr lang="en-US">
              <a:solidFill>
                <a:srgbClr val="191B0E"/>
              </a:solidFill>
              <a:latin typeface="Franklin Gothic Book"/>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200" baseline="0">
                <a:solidFill>
                  <a:schemeClr val="tx2"/>
                </a:solidFill>
              </a:defRPr>
            </a:lvl1pPr>
          </a:lstStyle>
          <a:p>
            <a:pPr fontAlgn="auto">
              <a:spcBef>
                <a:spcPts val="0"/>
              </a:spcBef>
              <a:spcAft>
                <a:spcPts val="0"/>
              </a:spcAft>
            </a:pPr>
            <a:fld id="{37175904-C80E-6C4A-A8B7-EC9301A0C825}" type="slidenum">
              <a:rPr lang="en-US" smtClean="0">
                <a:solidFill>
                  <a:srgbClr val="191B0E"/>
                </a:solidFill>
                <a:latin typeface="Franklin Gothic Book"/>
              </a:rPr>
              <a:pPr fontAlgn="auto">
                <a:spcBef>
                  <a:spcPts val="0"/>
                </a:spcBef>
                <a:spcAft>
                  <a:spcPts val="0"/>
                </a:spcAft>
              </a:pPr>
              <a:t>‹#›</a:t>
            </a:fld>
            <a:endParaRPr lang="en-US">
              <a:solidFill>
                <a:srgbClr val="191B0E"/>
              </a:solidFill>
              <a:latin typeface="Franklin Gothic Book"/>
            </a:endParaRPr>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66011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tel:(347)%20982-4382" TargetMode="External"/><Relationship Id="rId2" Type="http://schemas.openxmlformats.org/officeDocument/2006/relationships/image" Target="../media/image1.jpg"/><Relationship Id="rId1" Type="http://schemas.openxmlformats.org/officeDocument/2006/relationships/slideLayout" Target="../slideLayouts/slideLayout16.xml"/><Relationship Id="rId4" Type="http://schemas.openxmlformats.org/officeDocument/2006/relationships/hyperlink" Target="http://jmueser.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hyperlink" Target="fast.wistia.net/embed/iframe/st4xzpeqf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j2js7Vp-XXAhUBOyYKHTeaBU4QjRwIBw&amp;url=http://www.computerweekly.com/news/450400236/Government-provides-free-digital-skills-training-to-unskilled-adults&amp;psig=AOvVaw1Tzh4lqAZg0k6vZfpe-IKu&amp;ust=1512097286102980"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cid:image001.png@01D3E09B.AD9915C0"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houstonisd.org/domain/3279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fitness4backpain.com/breaking-ground-on-the-mind-body-connection/"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thilda.ca/events/energy-works-healing-touch-ministry/2017-11-1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hyperlink" Target="http://www.precisionnutrition.com/nutrition-recovery-problem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838200"/>
            <a:ext cx="8686800" cy="2057400"/>
          </a:xfrm>
        </p:spPr>
        <p:txBody>
          <a:bodyPr/>
          <a:lstStyle/>
          <a:p>
            <a:pPr eaLnBrk="1" hangingPunct="1"/>
            <a:r>
              <a:rPr lang="en-US" sz="3600" b="1" dirty="0">
                <a:solidFill>
                  <a:srgbClr val="FFFF00"/>
                </a:solidFill>
                <a:ea typeface="Geneva" pitchFamily="-109" charset="0"/>
                <a:cs typeface="Geneva" pitchFamily="-109" charset="0"/>
              </a:rPr>
              <a:t>Medical Comorbidities &amp; Strategies to Support Physical Health for FEP Clients </a:t>
            </a:r>
            <a:endParaRPr lang="en-US" sz="3600" b="1" dirty="0">
              <a:solidFill>
                <a:srgbClr val="FFFF00"/>
              </a:solidFill>
              <a:ea typeface="ＭＳ Ｐゴシック" pitchFamily="-109" charset="-128"/>
              <a:cs typeface="ＭＳ Ｐゴシック" pitchFamily="-109" charset="-128"/>
            </a:endParaRPr>
          </a:p>
        </p:txBody>
      </p:sp>
      <p:sp>
        <p:nvSpPr>
          <p:cNvPr id="19459" name="Rectangle 3"/>
          <p:cNvSpPr>
            <a:spLocks noGrp="1" noChangeArrowheads="1"/>
          </p:cNvSpPr>
          <p:nvPr>
            <p:ph type="body" idx="1"/>
          </p:nvPr>
        </p:nvSpPr>
        <p:spPr>
          <a:xfrm>
            <a:off x="304800" y="3200400"/>
            <a:ext cx="8686800" cy="3505199"/>
          </a:xfrm>
        </p:spPr>
        <p:txBody>
          <a:bodyPr/>
          <a:lstStyle/>
          <a:p>
            <a:pPr algn="ctr" eaLnBrk="1" hangingPunct="1">
              <a:lnSpc>
                <a:spcPct val="80000"/>
              </a:lnSpc>
              <a:buFontTx/>
              <a:buNone/>
            </a:pPr>
            <a:r>
              <a:rPr lang="en-US" sz="3600" b="1" dirty="0">
                <a:ea typeface="ＭＳ Ｐゴシック" pitchFamily="-109" charset="-128"/>
                <a:cs typeface="ＭＳ Ｐゴシック" pitchFamily="-109" charset="-128"/>
              </a:rPr>
              <a:t>Kim T. Mueser, PhD</a:t>
            </a:r>
          </a:p>
          <a:p>
            <a:pPr algn="ctr" eaLnBrk="1" hangingPunct="1">
              <a:lnSpc>
                <a:spcPct val="80000"/>
              </a:lnSpc>
              <a:buFontTx/>
              <a:buNone/>
            </a:pPr>
            <a:r>
              <a:rPr lang="en-US" dirty="0">
                <a:ea typeface="ＭＳ Ｐゴシック" pitchFamily="-109" charset="-128"/>
                <a:cs typeface="ＭＳ Ｐゴシック" pitchFamily="-109" charset="-128"/>
              </a:rPr>
              <a:t>Professor of Occupational Therapy,</a:t>
            </a:r>
          </a:p>
          <a:p>
            <a:pPr algn="ctr" eaLnBrk="1" hangingPunct="1">
              <a:lnSpc>
                <a:spcPct val="80000"/>
              </a:lnSpc>
              <a:buFontTx/>
              <a:buNone/>
            </a:pPr>
            <a:r>
              <a:rPr lang="en-US" dirty="0">
                <a:ea typeface="ＭＳ Ｐゴシック" pitchFamily="-109" charset="-128"/>
                <a:cs typeface="ＭＳ Ｐゴシック" pitchFamily="-109" charset="-128"/>
              </a:rPr>
              <a:t> Psychology</a:t>
            </a:r>
          </a:p>
          <a:p>
            <a:pPr algn="ctr" eaLnBrk="1" hangingPunct="1">
              <a:lnSpc>
                <a:spcPct val="80000"/>
              </a:lnSpc>
              <a:buFontTx/>
              <a:buNone/>
            </a:pPr>
            <a:r>
              <a:rPr lang="en-US" dirty="0">
                <a:ea typeface="ＭＳ Ｐゴシック" pitchFamily="-109" charset="-128"/>
                <a:cs typeface="ＭＳ Ｐゴシック" pitchFamily="-109" charset="-128"/>
              </a:rPr>
              <a:t>Center for Psychiatric Rehabilitation</a:t>
            </a:r>
          </a:p>
          <a:p>
            <a:pPr algn="ctr" eaLnBrk="1" hangingPunct="1">
              <a:lnSpc>
                <a:spcPct val="80000"/>
              </a:lnSpc>
              <a:buFontTx/>
              <a:buNone/>
            </a:pPr>
            <a:r>
              <a:rPr lang="en-US" dirty="0">
                <a:ea typeface="ＭＳ Ｐゴシック" pitchFamily="-109" charset="-128"/>
                <a:cs typeface="ＭＳ Ｐゴシック" pitchFamily="-109" charset="-128"/>
              </a:rPr>
              <a:t>Boston University</a:t>
            </a:r>
          </a:p>
          <a:p>
            <a:pPr algn="ctr" eaLnBrk="1" hangingPunct="1">
              <a:lnSpc>
                <a:spcPct val="80000"/>
              </a:lnSpc>
              <a:buFontTx/>
              <a:buNone/>
            </a:pPr>
            <a:endParaRPr lang="en-US" dirty="0">
              <a:ea typeface="ＭＳ Ｐゴシック" pitchFamily="-109" charset="-128"/>
              <a:cs typeface="ＭＳ Ｐゴシック" pitchFamily="-109" charset="-128"/>
            </a:endParaRPr>
          </a:p>
          <a:p>
            <a:pPr algn="ctr" eaLnBrk="1" hangingPunct="1">
              <a:lnSpc>
                <a:spcPct val="80000"/>
              </a:lnSpc>
              <a:buFontTx/>
              <a:buNone/>
            </a:pPr>
            <a:r>
              <a:rPr lang="en-US" sz="2400" dirty="0">
                <a:ea typeface="ＭＳ Ｐゴシック" pitchFamily="-109" charset="-128"/>
                <a:cs typeface="ＭＳ Ｐゴシック" pitchFamily="-109" charset="-128"/>
              </a:rPr>
              <a:t>[Thanks to Sarah Pratt for use of some slides in this presentation]</a:t>
            </a:r>
          </a:p>
        </p:txBody>
      </p:sp>
      <p:sp>
        <p:nvSpPr>
          <p:cNvPr id="19460" name="Line 4"/>
          <p:cNvSpPr>
            <a:spLocks noChangeShapeType="1"/>
          </p:cNvSpPr>
          <p:nvPr/>
        </p:nvSpPr>
        <p:spPr bwMode="auto">
          <a:xfrm>
            <a:off x="609600" y="3200400"/>
            <a:ext cx="8077200" cy="0"/>
          </a:xfrm>
          <a:prstGeom prst="line">
            <a:avLst/>
          </a:prstGeom>
          <a:noFill/>
          <a:ln w="9525">
            <a:solidFill>
              <a:schemeClr val="tx1"/>
            </a:solidFill>
            <a:round/>
            <a:headEnd/>
            <a:tailEnd/>
          </a:ln>
        </p:spPr>
        <p:txBody>
          <a:bodyPr>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304800"/>
            <a:ext cx="9144000" cy="1143000"/>
          </a:xfrm>
        </p:spPr>
        <p:txBody>
          <a:bodyPr/>
          <a:lstStyle/>
          <a:p>
            <a:pPr eaLnBrk="1" hangingPunct="1"/>
            <a:r>
              <a:rPr lang="en-US" sz="3200" b="1">
                <a:latin typeface="Times New Roman" charset="0"/>
                <a:cs typeface="ＭＳ Ｐゴシック" charset="0"/>
              </a:rPr>
              <a:t>The Differential Mortality Gap for Schizophrenia Has Increased Over Recent Decades</a:t>
            </a:r>
            <a:endParaRPr lang="en-US" sz="3200">
              <a:latin typeface="Times New Roman" charset="0"/>
              <a:cs typeface="ＭＳ Ｐゴシック" charset="0"/>
            </a:endParaRPr>
          </a:p>
        </p:txBody>
      </p:sp>
      <p:graphicFrame>
        <p:nvGraphicFramePr>
          <p:cNvPr id="26626" name="Object 2"/>
          <p:cNvGraphicFramePr>
            <a:graphicFrameLocks noGrp="1" noChangeAspect="1"/>
          </p:cNvGraphicFramePr>
          <p:nvPr>
            <p:ph type="chart" idx="1"/>
          </p:nvPr>
        </p:nvGraphicFramePr>
        <p:xfrm>
          <a:off x="-381000" y="1676400"/>
          <a:ext cx="8915400" cy="4716463"/>
        </p:xfrm>
        <a:graphic>
          <a:graphicData uri="http://schemas.openxmlformats.org/presentationml/2006/ole">
            <mc:AlternateContent xmlns:mc="http://schemas.openxmlformats.org/markup-compatibility/2006">
              <mc:Choice xmlns:v="urn:schemas-microsoft-com:vml" Requires="v">
                <p:oleObj name="Chart" r:id="rId3" imgW="7772400" imgH="4114800" progId="MSGraph.Chart.8">
                  <p:embed followColorScheme="full"/>
                </p:oleObj>
              </mc:Choice>
              <mc:Fallback>
                <p:oleObj name="Chart" r:id="rId3" imgW="7772400" imgH="4114800" progId="MSGraph.Chart.8">
                  <p:embed followColorScheme="full"/>
                  <p:pic>
                    <p:nvPicPr>
                      <p:cNvPr id="26626" name="Object 2"/>
                      <p:cNvPicPr>
                        <a:picLocks noGrp="1" noChangeAspect="1" noChangeArrowheads="1"/>
                      </p:cNvPicPr>
                      <p:nvPr/>
                    </p:nvPicPr>
                    <p:blipFill>
                      <a:blip r:embed="rId4"/>
                      <a:srcRect/>
                      <a:stretch>
                        <a:fillRect/>
                      </a:stretch>
                    </p:blipFill>
                    <p:spPr bwMode="auto">
                      <a:xfrm>
                        <a:off x="-381000" y="1676400"/>
                        <a:ext cx="8915400" cy="471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6627" name="Rectangle 6"/>
          <p:cNvSpPr>
            <a:spLocks noChangeArrowheads="1"/>
          </p:cNvSpPr>
          <p:nvPr/>
        </p:nvSpPr>
        <p:spPr bwMode="auto">
          <a:xfrm>
            <a:off x="8077200" y="2743200"/>
            <a:ext cx="906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t>P&lt;.03</a:t>
            </a:r>
          </a:p>
        </p:txBody>
      </p:sp>
      <p:sp>
        <p:nvSpPr>
          <p:cNvPr id="26628" name="Rectangle 7"/>
          <p:cNvSpPr>
            <a:spLocks noChangeArrowheads="1"/>
          </p:cNvSpPr>
          <p:nvPr/>
        </p:nvSpPr>
        <p:spPr bwMode="auto">
          <a:xfrm>
            <a:off x="3276600" y="6267450"/>
            <a:ext cx="5448300"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97000"/>
              </a:lnSpc>
              <a:buClr>
                <a:srgbClr val="000000"/>
              </a:buClr>
              <a:buSzPct val="100000"/>
              <a:buFont typeface="Times New Roman" charset="0"/>
              <a:buNone/>
            </a:pPr>
            <a:r>
              <a:rPr lang="en-GB" sz="1600" b="1">
                <a:latin typeface="Arial" charset="0"/>
              </a:rPr>
              <a:t>Saha, S. et al. Arch Gen Psychiatry 2007;64:1123-1131.</a:t>
            </a:r>
            <a:endParaRPr lang="en-US"/>
          </a:p>
        </p:txBody>
      </p:sp>
    </p:spTree>
    <p:extLst>
      <p:ext uri="{BB962C8B-B14F-4D97-AF65-F5344CB8AC3E}">
        <p14:creationId xmlns:p14="http://schemas.microsoft.com/office/powerpoint/2010/main" val="31909244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57200" y="185738"/>
            <a:ext cx="8534400" cy="1314450"/>
          </a:xfrm>
        </p:spPr>
        <p:txBody>
          <a:bodyPr/>
          <a:lstStyle/>
          <a:p>
            <a:pPr eaLnBrk="1" hangingPunct="1"/>
            <a:r>
              <a:rPr lang="en-US" sz="3600" b="1">
                <a:solidFill>
                  <a:srgbClr val="F8FF37"/>
                </a:solidFill>
                <a:ea typeface="ＭＳ Ｐゴシック" pitchFamily="-109" charset="-128"/>
                <a:cs typeface="ＭＳ Ｐゴシック" pitchFamily="-109" charset="-128"/>
              </a:rPr>
              <a:t>Cardiovascular Disease Is Primary Cause of Death in Persons with Mental Illness*</a:t>
            </a:r>
            <a:endParaRPr lang="en-US" sz="4200">
              <a:ea typeface="ＭＳ Ｐゴシック" pitchFamily="-109" charset="-128"/>
              <a:cs typeface="ＭＳ Ｐゴシック" pitchFamily="-109" charset="-128"/>
            </a:endParaRPr>
          </a:p>
        </p:txBody>
      </p:sp>
      <p:graphicFrame>
        <p:nvGraphicFramePr>
          <p:cNvPr id="35842" name="Object 2"/>
          <p:cNvGraphicFramePr>
            <a:graphicFrameLocks noGrp="1" noChangeAspect="1"/>
          </p:cNvGraphicFramePr>
          <p:nvPr>
            <p:ph idx="1"/>
          </p:nvPr>
        </p:nvGraphicFramePr>
        <p:xfrm>
          <a:off x="681038" y="1562100"/>
          <a:ext cx="7721600" cy="4492625"/>
        </p:xfrm>
        <a:graphic>
          <a:graphicData uri="http://schemas.openxmlformats.org/presentationml/2006/ole">
            <mc:AlternateContent xmlns:mc="http://schemas.openxmlformats.org/markup-compatibility/2006">
              <mc:Choice xmlns:v="urn:schemas-microsoft-com:vml" Requires="v">
                <p:oleObj name="Chart" r:id="rId4" imgW="9017000" imgH="5245100" progId="MSGraph.Chart.8">
                  <p:embed followColorScheme="full"/>
                </p:oleObj>
              </mc:Choice>
              <mc:Fallback>
                <p:oleObj name="Chart" r:id="rId4" imgW="9017000" imgH="5245100" progId="MSGraph.Chart.8">
                  <p:embed followColorScheme="full"/>
                  <p:pic>
                    <p:nvPicPr>
                      <p:cNvPr id="0" name="Picture 5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562100"/>
                        <a:ext cx="7721600" cy="4492625"/>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35844" name="Text Box 4"/>
          <p:cNvSpPr txBox="1">
            <a:spLocks noChangeArrowheads="1"/>
          </p:cNvSpPr>
          <p:nvPr/>
        </p:nvSpPr>
        <p:spPr bwMode="auto">
          <a:xfrm>
            <a:off x="165100" y="6080125"/>
            <a:ext cx="7505700" cy="660400"/>
          </a:xfrm>
          <a:prstGeom prst="rect">
            <a:avLst/>
          </a:prstGeom>
          <a:noFill/>
          <a:ln w="9525">
            <a:noFill/>
            <a:miter lim="800000"/>
            <a:headEnd/>
            <a:tailEnd/>
          </a:ln>
        </p:spPr>
        <p:txBody>
          <a:bodyPr>
            <a:prstTxWarp prst="textNoShape">
              <a:avLst/>
            </a:prstTxWarp>
            <a:spAutoFit/>
          </a:bodyPr>
          <a:lstStyle/>
          <a:p>
            <a:pPr>
              <a:lnSpc>
                <a:spcPct val="90000"/>
              </a:lnSpc>
              <a:spcBef>
                <a:spcPct val="20000"/>
              </a:spcBef>
              <a:buClr>
                <a:schemeClr val="hlink"/>
              </a:buClr>
              <a:buSzPct val="90000"/>
              <a:buFont typeface="Wingdings" pitchFamily="-109" charset="2"/>
              <a:buNone/>
            </a:pPr>
            <a:r>
              <a:rPr lang="en-US" sz="1200" b="1">
                <a:solidFill>
                  <a:srgbClr val="FFFF00"/>
                </a:solidFill>
                <a:latin typeface="Arial" pitchFamily="-109" charset="0"/>
                <a:ea typeface="ＭＳ Ｐゴシック" pitchFamily="-109" charset="-128"/>
                <a:cs typeface="ＭＳ Ｐゴシック" pitchFamily="-109" charset="-128"/>
              </a:rPr>
              <a:t>*Average data from 1996-2000. </a:t>
            </a:r>
          </a:p>
          <a:p>
            <a:pPr>
              <a:lnSpc>
                <a:spcPct val="90000"/>
              </a:lnSpc>
              <a:spcBef>
                <a:spcPct val="20000"/>
              </a:spcBef>
              <a:buClr>
                <a:schemeClr val="hlink"/>
              </a:buClr>
              <a:buSzPct val="90000"/>
              <a:buFont typeface="Wingdings" pitchFamily="-109" charset="2"/>
              <a:buNone/>
            </a:pPr>
            <a:r>
              <a:rPr lang="en-US" sz="1200" b="1">
                <a:latin typeface="Arial" pitchFamily="-109" charset="0"/>
                <a:ea typeface="ＭＳ Ｐゴシック" pitchFamily="-109" charset="-128"/>
                <a:cs typeface="ＭＳ Ｐゴシック" pitchFamily="-109" charset="-128"/>
              </a:rPr>
              <a:t>Colton CW, Manderscheid RW. Prev Chronic Dis [serial online] 2006 Apr [date cited].</a:t>
            </a:r>
          </a:p>
          <a:p>
            <a:pPr>
              <a:lnSpc>
                <a:spcPct val="90000"/>
              </a:lnSpc>
              <a:spcBef>
                <a:spcPct val="20000"/>
              </a:spcBef>
              <a:buClr>
                <a:schemeClr val="hlink"/>
              </a:buClr>
              <a:buSzPct val="90000"/>
              <a:buFont typeface="Wingdings" pitchFamily="-109" charset="2"/>
              <a:buNone/>
            </a:pPr>
            <a:r>
              <a:rPr lang="en-US" sz="1200" b="1">
                <a:latin typeface="Arial" pitchFamily="-109" charset="0"/>
                <a:ea typeface="ＭＳ Ｐゴシック" pitchFamily="-109" charset="-128"/>
                <a:cs typeface="ＭＳ Ｐゴシック" pitchFamily="-109" charset="-128"/>
              </a:rPr>
              <a:t>Available at URL: http://www.cdc.gov/pcd/issues/2006/apr/05_0180.htm</a:t>
            </a:r>
          </a:p>
        </p:txBody>
      </p:sp>
      <p:pic>
        <p:nvPicPr>
          <p:cNvPr id="35845" name="Picture 5" descr="APNA Bar 150"/>
          <p:cNvPicPr>
            <a:picLocks noChangeAspect="1" noChangeArrowheads="1"/>
          </p:cNvPicPr>
          <p:nvPr/>
        </p:nvPicPr>
        <p:blipFill>
          <a:blip r:embed="rId6"/>
          <a:srcRect/>
          <a:stretch>
            <a:fillRect/>
          </a:stretch>
        </p:blipFill>
        <p:spPr bwMode="auto">
          <a:xfrm>
            <a:off x="419100" y="1477963"/>
            <a:ext cx="8235950" cy="76200"/>
          </a:xfrm>
          <a:prstGeom prst="rect">
            <a:avLst/>
          </a:prstGeom>
          <a:noFill/>
          <a:ln w="9525">
            <a:noFill/>
            <a:miter lim="800000"/>
            <a:headEnd/>
            <a:tailEnd/>
          </a:ln>
        </p:spPr>
      </p:pic>
      <p:sp>
        <p:nvSpPr>
          <p:cNvPr id="35846" name="Text Box 6"/>
          <p:cNvSpPr txBox="1">
            <a:spLocks noChangeArrowheads="1"/>
          </p:cNvSpPr>
          <p:nvPr/>
        </p:nvSpPr>
        <p:spPr bwMode="auto">
          <a:xfrm rot="-5400000">
            <a:off x="-434181" y="2574132"/>
            <a:ext cx="2495550" cy="366712"/>
          </a:xfrm>
          <a:prstGeom prst="rect">
            <a:avLst/>
          </a:prstGeom>
          <a:noFill/>
          <a:ln w="9525">
            <a:noFill/>
            <a:miter lim="800000"/>
            <a:headEnd/>
            <a:tailEnd/>
          </a:ln>
        </p:spPr>
        <p:txBody>
          <a:bodyPr wrap="none">
            <a:prstTxWarp prst="textNoShape">
              <a:avLst/>
            </a:prstTxWarp>
            <a:spAutoFit/>
          </a:bodyPr>
          <a:lstStyle/>
          <a:p>
            <a:r>
              <a:rPr lang="en-US" sz="1800" b="1">
                <a:latin typeface="Arial" pitchFamily="-109" charset="0"/>
              </a:rPr>
              <a:t>Percentage of deaths</a:t>
            </a:r>
            <a:endParaRPr lang="en-US" sz="1800" b="1">
              <a:solidFill>
                <a:schemeClr val="bg1"/>
              </a:solidFill>
              <a:latin typeface="Arial" pitchFamily="-109" charset="0"/>
            </a:endParaRPr>
          </a:p>
        </p:txBody>
      </p:sp>
    </p:spTree>
  </p:cSld>
  <p:clrMapOvr>
    <a:overrideClrMapping bg1="dk2" tx1="lt1" bg2="dk1" tx2="lt2" accent1="accent1" accent2="accent2" accent3="accent3" accent4="accent4" accent5="accent5" accent6="accent6" hlink="hlink" folHlink="folHlink"/>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23850"/>
            <a:ext cx="8458200" cy="1143000"/>
          </a:xfrm>
        </p:spPr>
        <p:txBody>
          <a:bodyPr/>
          <a:lstStyle/>
          <a:p>
            <a:pPr eaLnBrk="1" hangingPunct="1"/>
            <a:r>
              <a:rPr lang="en-US" sz="4000">
                <a:ea typeface="ＭＳ Ｐゴシック" pitchFamily="-109" charset="-128"/>
                <a:cs typeface="ＭＳ Ｐゴシック" pitchFamily="-109" charset="-128"/>
              </a:rPr>
              <a:t>Cardiovascular Disease (CVD) Risk Factors</a:t>
            </a:r>
            <a:endParaRPr lang="en-US">
              <a:ea typeface="ＭＳ Ｐゴシック" pitchFamily="-109" charset="-128"/>
              <a:cs typeface="ＭＳ Ｐゴシック" pitchFamily="-109" charset="-128"/>
            </a:endParaRPr>
          </a:p>
        </p:txBody>
      </p:sp>
      <p:graphicFrame>
        <p:nvGraphicFramePr>
          <p:cNvPr id="816131" name="Group 3"/>
          <p:cNvGraphicFramePr>
            <a:graphicFrameLocks noGrp="1"/>
          </p:cNvGraphicFramePr>
          <p:nvPr/>
        </p:nvGraphicFramePr>
        <p:xfrm>
          <a:off x="457200" y="1903413"/>
          <a:ext cx="8264843" cy="3411540"/>
        </p:xfrm>
        <a:graphic>
          <a:graphicData uri="http://schemas.openxmlformats.org/drawingml/2006/table">
            <a:tbl>
              <a:tblPr/>
              <a:tblGrid>
                <a:gridCol w="2401888">
                  <a:extLst>
                    <a:ext uri="{9D8B030D-6E8A-4147-A177-3AD203B41FA5}">
                      <a16:colId xmlns:a16="http://schemas.microsoft.com/office/drawing/2014/main" val="20000"/>
                    </a:ext>
                  </a:extLst>
                </a:gridCol>
                <a:gridCol w="407987">
                  <a:extLst>
                    <a:ext uri="{9D8B030D-6E8A-4147-A177-3AD203B41FA5}">
                      <a16:colId xmlns:a16="http://schemas.microsoft.com/office/drawing/2014/main" val="20001"/>
                    </a:ext>
                  </a:extLst>
                </a:gridCol>
                <a:gridCol w="2582863">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663825">
                  <a:extLst>
                    <a:ext uri="{9D8B030D-6E8A-4147-A177-3AD203B41FA5}">
                      <a16:colId xmlns:a16="http://schemas.microsoft.com/office/drawing/2014/main" val="20004"/>
                    </a:ext>
                  </a:extLst>
                </a:gridCol>
              </a:tblGrid>
              <a:tr h="27622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imes New Roman" pitchFamily="-110" charset="0"/>
                        </a:rPr>
                        <a:t>Modifiable Risk Factors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8080"/>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imes New Roman" pitchFamily="-110" charset="0"/>
                        </a:rPr>
                        <a:t>Estimated Prevalence and Relative Risk (RR)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808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5775">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imes New Roman" pitchFamily="-110" charset="0"/>
                        </a:rPr>
                        <a:t>Schizophrenia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3E0CB"/>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000000"/>
                          </a:solidFill>
                          <a:effectLst/>
                          <a:latin typeface="Times New Roman" pitchFamily="-110" charset="0"/>
                        </a:rPr>
                        <a:t>Bipolar Disorder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FFFFCC"/>
                    </a:solidFill>
                  </a:tcPr>
                </a:tc>
                <a:tc hMerge="1">
                  <a:txBody>
                    <a:bodyPr/>
                    <a:lstStyle/>
                    <a:p>
                      <a:endParaRPr lang="en-US"/>
                    </a:p>
                  </a:txBody>
                  <a:tcPr/>
                </a:tc>
                <a:extLst>
                  <a:ext uri="{0D108BD9-81ED-4DB2-BD59-A6C34878D82A}">
                    <a16:rowId xmlns:a16="http://schemas.microsoft.com/office/drawing/2014/main" val="10001"/>
                  </a:ext>
                </a:extLst>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Obesity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0FF20"/>
                    </a:solid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30000">
                        <a:ln>
                          <a:noFill/>
                        </a:ln>
                        <a:solidFill>
                          <a:srgbClr val="000000"/>
                        </a:solidFill>
                        <a:effectLst/>
                        <a:latin typeface="Times New Roman" pitchFamily="-110"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E3E0C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45–55%, 1.5-2X RR</a:t>
                      </a:r>
                      <a:r>
                        <a:rPr kumimoji="0" lang="en-US" sz="2000" b="0" i="0" u="none" strike="noStrike" cap="none" normalizeH="0" baseline="30000">
                          <a:ln>
                            <a:noFill/>
                          </a:ln>
                          <a:solidFill>
                            <a:srgbClr val="000000"/>
                          </a:solidFill>
                          <a:effectLst/>
                          <a:latin typeface="Times New Roman" pitchFamily="-110" charset="0"/>
                        </a:rPr>
                        <a:t>1</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0FF20"/>
                    </a:solid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30000">
                        <a:ln>
                          <a:noFill/>
                        </a:ln>
                        <a:solidFill>
                          <a:srgbClr val="000000"/>
                        </a:solidFill>
                        <a:effectLst/>
                        <a:latin typeface="Times New Roman" pitchFamily="-110"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26%</a:t>
                      </a:r>
                      <a:r>
                        <a:rPr kumimoji="0" lang="en-US" sz="2000" b="0" i="0" u="none" strike="noStrike" cap="none" normalizeH="0" baseline="30000">
                          <a:ln>
                            <a:noFill/>
                          </a:ln>
                          <a:solidFill>
                            <a:srgbClr val="000000"/>
                          </a:solidFill>
                          <a:effectLst/>
                          <a:latin typeface="Times New Roman" pitchFamily="-110" charset="0"/>
                        </a:rPr>
                        <a:t>5</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0FF20"/>
                    </a:solidFill>
                  </a:tcPr>
                </a:tc>
                <a:extLst>
                  <a:ext uri="{0D108BD9-81ED-4DB2-BD59-A6C34878D82A}">
                    <a16:rowId xmlns:a16="http://schemas.microsoft.com/office/drawing/2014/main" val="10002"/>
                  </a:ext>
                </a:extLst>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Smoking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0FF20"/>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50–80%, 2-3X RR</a:t>
                      </a:r>
                      <a:r>
                        <a:rPr kumimoji="0" lang="en-US" sz="2000" b="0" i="0" u="none" strike="noStrike" cap="none" normalizeH="0" baseline="30000">
                          <a:ln>
                            <a:noFill/>
                          </a:ln>
                          <a:solidFill>
                            <a:srgbClr val="000000"/>
                          </a:solidFill>
                          <a:effectLst/>
                          <a:latin typeface="Times New Roman" pitchFamily="-110" charset="0"/>
                        </a:rPr>
                        <a:t>2</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0FF20"/>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55%</a:t>
                      </a:r>
                      <a:r>
                        <a:rPr kumimoji="0" lang="en-US" sz="2000" b="0" i="0" u="none" strike="noStrike" cap="none" normalizeH="0" baseline="30000">
                          <a:ln>
                            <a:noFill/>
                          </a:ln>
                          <a:solidFill>
                            <a:srgbClr val="000000"/>
                          </a:solidFill>
                          <a:effectLst/>
                          <a:latin typeface="Times New Roman" pitchFamily="-110" charset="0"/>
                        </a:rPr>
                        <a:t>6</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0FF20"/>
                    </a:solidFill>
                  </a:tcPr>
                </a:tc>
                <a:extLst>
                  <a:ext uri="{0D108BD9-81ED-4DB2-BD59-A6C34878D82A}">
                    <a16:rowId xmlns:a16="http://schemas.microsoft.com/office/drawing/2014/main" val="10003"/>
                  </a:ext>
                </a:extLst>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Diabetes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0FF20"/>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10–14%, 2X RR</a:t>
                      </a:r>
                      <a:r>
                        <a:rPr kumimoji="0" lang="en-US" sz="2000" b="0" i="0" u="none" strike="noStrike" cap="none" normalizeH="0" baseline="30000">
                          <a:ln>
                            <a:noFill/>
                          </a:ln>
                          <a:solidFill>
                            <a:srgbClr val="000000"/>
                          </a:solidFill>
                          <a:effectLst/>
                          <a:latin typeface="Times New Roman" pitchFamily="-110" charset="0"/>
                        </a:rPr>
                        <a:t>3</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0FF20"/>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10%</a:t>
                      </a:r>
                      <a:r>
                        <a:rPr kumimoji="0" lang="en-US" sz="2000" b="0" i="0" u="none" strike="noStrike" cap="none" normalizeH="0" baseline="30000">
                          <a:ln>
                            <a:noFill/>
                          </a:ln>
                          <a:solidFill>
                            <a:srgbClr val="000000"/>
                          </a:solidFill>
                          <a:effectLst/>
                          <a:latin typeface="Times New Roman" pitchFamily="-110" charset="0"/>
                        </a:rPr>
                        <a:t>7</a:t>
                      </a:r>
                      <a:endParaRPr kumimoji="0" lang="en-US" sz="2000" b="0" i="0" u="none" strike="noStrike" cap="none" normalizeH="0" baseline="0">
                        <a:ln>
                          <a:noFill/>
                        </a:ln>
                        <a:solidFill>
                          <a:srgbClr val="000000"/>
                        </a:solidFill>
                        <a:effectLst/>
                        <a:latin typeface="Times New Roman" pitchFamily="-110"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0FF20"/>
                    </a:solidFill>
                  </a:tcPr>
                </a:tc>
                <a:extLst>
                  <a:ext uri="{0D108BD9-81ED-4DB2-BD59-A6C34878D82A}">
                    <a16:rowId xmlns:a16="http://schemas.microsoft.com/office/drawing/2014/main" val="10004"/>
                  </a:ext>
                </a:extLst>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Hypertension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0FF20"/>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≥18%</a:t>
                      </a:r>
                      <a:r>
                        <a:rPr kumimoji="0" lang="en-US" sz="2000" b="0" i="0" u="none" strike="noStrike" cap="none" normalizeH="0" baseline="30000">
                          <a:ln>
                            <a:noFill/>
                          </a:ln>
                          <a:solidFill>
                            <a:srgbClr val="000000"/>
                          </a:solidFill>
                          <a:effectLst/>
                          <a:latin typeface="Times New Roman" pitchFamily="-110" charset="0"/>
                        </a:rPr>
                        <a:t>4</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0FF20"/>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15%</a:t>
                      </a:r>
                      <a:r>
                        <a:rPr kumimoji="0" lang="en-US" sz="2000" b="0" i="0" u="none" strike="noStrike" cap="none" normalizeH="0" baseline="30000">
                          <a:ln>
                            <a:noFill/>
                          </a:ln>
                          <a:solidFill>
                            <a:srgbClr val="000000"/>
                          </a:solidFill>
                          <a:effectLst/>
                          <a:latin typeface="Times New Roman" pitchFamily="-110" charset="0"/>
                        </a:rPr>
                        <a:t>5</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0FF20"/>
                    </a:solidFill>
                  </a:tcPr>
                </a:tc>
                <a:extLst>
                  <a:ext uri="{0D108BD9-81ED-4DB2-BD59-A6C34878D82A}">
                    <a16:rowId xmlns:a16="http://schemas.microsoft.com/office/drawing/2014/main" val="10005"/>
                  </a:ext>
                </a:extLst>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Dyslipidemia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F20"/>
                    </a:solidFill>
                  </a:tcPr>
                </a:tc>
                <a:tc vMerge="1">
                  <a:txBody>
                    <a:bodyPr/>
                    <a:lstStyle/>
                    <a:p>
                      <a:endParaRPr lang="en-US"/>
                    </a:p>
                  </a:txBody>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10" charset="0"/>
                        </a:rPr>
                        <a:t>Up to 5X RR</a:t>
                      </a:r>
                      <a:r>
                        <a:rPr kumimoji="0" lang="en-US" sz="2000" b="0" i="0" u="none" strike="noStrike" cap="none" normalizeH="0" baseline="30000">
                          <a:ln>
                            <a:noFill/>
                          </a:ln>
                          <a:solidFill>
                            <a:srgbClr val="000000"/>
                          </a:solidFill>
                          <a:effectLst/>
                          <a:latin typeface="Times New Roman" pitchFamily="-110" charset="0"/>
                        </a:rPr>
                        <a:t>8</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F20"/>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000000"/>
                        </a:solidFill>
                        <a:effectLst/>
                        <a:latin typeface="Times New Roman" pitchFamily="-110"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F20"/>
                    </a:solidFill>
                  </a:tcPr>
                </a:tc>
                <a:extLst>
                  <a:ext uri="{0D108BD9-81ED-4DB2-BD59-A6C34878D82A}">
                    <a16:rowId xmlns:a16="http://schemas.microsoft.com/office/drawing/2014/main" val="10006"/>
                  </a:ext>
                </a:extLst>
              </a:tr>
            </a:tbl>
          </a:graphicData>
        </a:graphic>
      </p:graphicFrame>
      <p:sp>
        <p:nvSpPr>
          <p:cNvPr id="37937" name="Text Box 49"/>
          <p:cNvSpPr txBox="1">
            <a:spLocks noChangeArrowheads="1"/>
          </p:cNvSpPr>
          <p:nvPr/>
        </p:nvSpPr>
        <p:spPr bwMode="auto">
          <a:xfrm>
            <a:off x="342900" y="5648325"/>
            <a:ext cx="8458200" cy="996950"/>
          </a:xfrm>
          <a:prstGeom prst="rect">
            <a:avLst/>
          </a:prstGeom>
          <a:noFill/>
          <a:ln w="9525">
            <a:noFill/>
            <a:miter lim="800000"/>
            <a:headEnd/>
            <a:tailEnd/>
          </a:ln>
        </p:spPr>
        <p:txBody>
          <a:bodyPr>
            <a:prstTxWarp prst="textNoShape">
              <a:avLst/>
            </a:prstTxWarp>
            <a:spAutoFit/>
          </a:bodyPr>
          <a:lstStyle/>
          <a:p>
            <a:pPr eaLnBrk="0" hangingPunct="0">
              <a:spcAft>
                <a:spcPct val="25000"/>
              </a:spcAft>
            </a:pPr>
            <a:r>
              <a:rPr lang="en-US" sz="1400" b="1">
                <a:latin typeface="Arial Narrow" pitchFamily="-109" charset="0"/>
              </a:rPr>
              <a:t>1. Davidson S, et al. </a:t>
            </a:r>
            <a:r>
              <a:rPr lang="en-US" sz="1400" b="1" i="1">
                <a:latin typeface="Arial Narrow" pitchFamily="-109" charset="0"/>
              </a:rPr>
              <a:t>Aust N Z J Psychiatry</a:t>
            </a:r>
            <a:r>
              <a:rPr lang="en-US" sz="1400" b="1">
                <a:latin typeface="Arial Narrow" pitchFamily="-109" charset="0"/>
              </a:rPr>
              <a:t>. 2001;35:196-202. 2. Allison DB, et al. </a:t>
            </a:r>
            <a:r>
              <a:rPr lang="en-US" sz="1400" b="1" i="1">
                <a:latin typeface="Arial Narrow" pitchFamily="-109" charset="0"/>
              </a:rPr>
              <a:t>J Clin Psychiatry</a:t>
            </a:r>
            <a:r>
              <a:rPr lang="en-US" sz="1400" b="1">
                <a:latin typeface="Arial Narrow" pitchFamily="-109" charset="0"/>
              </a:rPr>
              <a:t>. 1999; 60:215-220. </a:t>
            </a:r>
            <a:br>
              <a:rPr lang="en-US" sz="1400" b="1">
                <a:latin typeface="Arial Narrow" pitchFamily="-109" charset="0"/>
              </a:rPr>
            </a:br>
            <a:r>
              <a:rPr lang="en-US" sz="1400" b="1">
                <a:latin typeface="Arial Narrow" pitchFamily="-109" charset="0"/>
              </a:rPr>
              <a:t>3. </a:t>
            </a:r>
            <a:r>
              <a:rPr lang="en-US" sz="1400" b="1">
                <a:latin typeface="Arial Narrow" pitchFamily="-109" charset="0"/>
                <a:ea typeface="Arial" pitchFamily="-109" charset="0"/>
                <a:cs typeface="Arial" pitchFamily="-109" charset="0"/>
              </a:rPr>
              <a:t>Dixon L, et al. </a:t>
            </a:r>
            <a:r>
              <a:rPr lang="en-US" sz="1400" b="1" i="1">
                <a:latin typeface="Arial Narrow" pitchFamily="-109" charset="0"/>
              </a:rPr>
              <a:t>J Nerv Ment Dis</a:t>
            </a:r>
            <a:r>
              <a:rPr lang="en-US" sz="1400" b="1">
                <a:latin typeface="Arial Narrow" pitchFamily="-109" charset="0"/>
              </a:rPr>
              <a:t>. 1999;187:496-502</a:t>
            </a:r>
            <a:r>
              <a:rPr lang="en-US" sz="1400" b="1">
                <a:latin typeface="Arial Narrow" pitchFamily="-109" charset="0"/>
                <a:ea typeface="Arial" pitchFamily="-109" charset="0"/>
                <a:cs typeface="Arial" pitchFamily="-109" charset="0"/>
              </a:rPr>
              <a:t>. 4. Herran A, et al. </a:t>
            </a:r>
            <a:r>
              <a:rPr lang="en-US" sz="1400" b="1" i="1">
                <a:latin typeface="Arial Narrow" pitchFamily="-109" charset="0"/>
              </a:rPr>
              <a:t>Schizophr Res</a:t>
            </a:r>
            <a:r>
              <a:rPr lang="en-US" sz="1400" b="1">
                <a:latin typeface="Arial Narrow" pitchFamily="-109" charset="0"/>
              </a:rPr>
              <a:t>. 2000;41:373-381</a:t>
            </a:r>
            <a:r>
              <a:rPr lang="en-US" sz="1400" b="1">
                <a:latin typeface="Arial Narrow" pitchFamily="-109" charset="0"/>
                <a:ea typeface="Arial" pitchFamily="-109" charset="0"/>
                <a:cs typeface="Arial" pitchFamily="-109" charset="0"/>
              </a:rPr>
              <a:t>. </a:t>
            </a:r>
            <a:br>
              <a:rPr lang="en-US" sz="1400" b="1">
                <a:latin typeface="Arial Narrow" pitchFamily="-109" charset="0"/>
                <a:ea typeface="Arial" pitchFamily="-109" charset="0"/>
                <a:cs typeface="Arial" pitchFamily="-109" charset="0"/>
              </a:rPr>
            </a:br>
            <a:r>
              <a:rPr lang="en-US" sz="1400" b="1">
                <a:latin typeface="Arial Narrow" pitchFamily="-109" charset="0"/>
                <a:ea typeface="Arial" pitchFamily="-109" charset="0"/>
                <a:cs typeface="Arial" pitchFamily="-109" charset="0"/>
              </a:rPr>
              <a:t>5. MeElroy SL, et al. </a:t>
            </a:r>
            <a:r>
              <a:rPr lang="en-US" sz="1400" b="1" i="1">
                <a:latin typeface="Arial Narrow" pitchFamily="-109" charset="0"/>
                <a:ea typeface="Arial" pitchFamily="-109" charset="0"/>
                <a:cs typeface="Arial" pitchFamily="-109" charset="0"/>
              </a:rPr>
              <a:t>J Clin Psychiatry</a:t>
            </a:r>
            <a:r>
              <a:rPr lang="en-US" sz="1400" b="1">
                <a:latin typeface="Arial Narrow" pitchFamily="-109" charset="0"/>
                <a:ea typeface="Arial" pitchFamily="-109" charset="0"/>
                <a:cs typeface="Arial" pitchFamily="-109" charset="0"/>
              </a:rPr>
              <a:t>. 2002;63:207-213. 6. Ucok A, et al. Psychiatry Clin Neurosci. 2004;58:434-437. </a:t>
            </a:r>
            <a:br>
              <a:rPr lang="en-US" sz="1400" b="1">
                <a:latin typeface="Arial Narrow" pitchFamily="-109" charset="0"/>
                <a:ea typeface="Arial" pitchFamily="-109" charset="0"/>
                <a:cs typeface="Arial" pitchFamily="-109" charset="0"/>
              </a:rPr>
            </a:br>
            <a:r>
              <a:rPr lang="en-US" sz="1400" b="1">
                <a:latin typeface="Arial Narrow" pitchFamily="-109" charset="0"/>
                <a:ea typeface="Arial" pitchFamily="-109" charset="0"/>
                <a:cs typeface="Arial" pitchFamily="-109" charset="0"/>
              </a:rPr>
              <a:t>7. Cassidy F, et al. </a:t>
            </a:r>
            <a:r>
              <a:rPr lang="en-US" sz="1400" b="1" i="1">
                <a:latin typeface="Arial Narrow" pitchFamily="-109" charset="0"/>
                <a:ea typeface="Arial" pitchFamily="-109" charset="0"/>
                <a:cs typeface="Arial" pitchFamily="-109" charset="0"/>
              </a:rPr>
              <a:t>Am J Psychiatry</a:t>
            </a:r>
            <a:r>
              <a:rPr lang="en-US" sz="1400" b="1">
                <a:latin typeface="Arial Narrow" pitchFamily="-109" charset="0"/>
                <a:ea typeface="Arial" pitchFamily="-109" charset="0"/>
                <a:cs typeface="Arial" pitchFamily="-109" charset="0"/>
              </a:rPr>
              <a:t>. 1999;156:1417-1420. 8. Allebeck. </a:t>
            </a:r>
            <a:r>
              <a:rPr lang="en-US" sz="1400" b="1">
                <a:latin typeface="Arial Narrow" pitchFamily="-109" charset="0"/>
              </a:rPr>
              <a:t>Schizophr Bull. 1999;15(1)81-89</a:t>
            </a:r>
            <a:r>
              <a:rPr lang="en-US" sz="1400" b="1">
                <a:latin typeface="Arial Narrow" pitchFamily="-109" charset="0"/>
                <a:ea typeface="Arial" pitchFamily="-109" charset="0"/>
                <a:cs typeface="Arial" pitchFamily="-109" charset="0"/>
              </a:rPr>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04800" y="304800"/>
            <a:ext cx="8839200" cy="1143000"/>
          </a:xfrm>
        </p:spPr>
        <p:txBody>
          <a:bodyPr/>
          <a:lstStyle/>
          <a:p>
            <a:pPr eaLnBrk="1" hangingPunct="1"/>
            <a:r>
              <a:rPr lang="en-US" sz="3200" b="1">
                <a:latin typeface="Times New Roman" charset="0"/>
                <a:cs typeface="ＭＳ Ｐゴシック" charset="0"/>
              </a:rPr>
              <a:t>Increased Medical Comorbidity in </a:t>
            </a:r>
            <a:br>
              <a:rPr lang="en-US" sz="3200" b="1">
                <a:latin typeface="Times New Roman" charset="0"/>
                <a:cs typeface="ＭＳ Ｐゴシック" charset="0"/>
              </a:rPr>
            </a:br>
            <a:r>
              <a:rPr lang="en-US" sz="3200" b="1">
                <a:latin typeface="Times New Roman" charset="0"/>
                <a:cs typeface="ＭＳ Ｐゴシック" charset="0"/>
              </a:rPr>
              <a:t>Psychotic Disorders</a:t>
            </a:r>
            <a:endParaRPr lang="en-US" sz="2800">
              <a:latin typeface="Times New Roman" charset="0"/>
              <a:cs typeface="ＭＳ Ｐゴシック" charset="0"/>
            </a:endParaRPr>
          </a:p>
        </p:txBody>
      </p:sp>
      <p:graphicFrame>
        <p:nvGraphicFramePr>
          <p:cNvPr id="28674" name="Object 2"/>
          <p:cNvGraphicFramePr>
            <a:graphicFrameLocks noGrp="1" noChangeAspect="1"/>
          </p:cNvGraphicFramePr>
          <p:nvPr>
            <p:ph type="chart" idx="1"/>
            <p:extLst>
              <p:ext uri="{D42A27DB-BD31-4B8C-83A1-F6EECF244321}">
                <p14:modId xmlns:p14="http://schemas.microsoft.com/office/powerpoint/2010/main" val="1614423696"/>
              </p:ext>
            </p:extLst>
          </p:nvPr>
        </p:nvGraphicFramePr>
        <p:xfrm>
          <a:off x="304800" y="1538288"/>
          <a:ext cx="8610600" cy="4556125"/>
        </p:xfrm>
        <a:graphic>
          <a:graphicData uri="http://schemas.openxmlformats.org/presentationml/2006/ole">
            <mc:AlternateContent xmlns:mc="http://schemas.openxmlformats.org/markup-compatibility/2006">
              <mc:Choice xmlns:v="urn:schemas-microsoft-com:vml" Requires="v">
                <p:oleObj name="Chart" r:id="rId3" imgW="7772400" imgH="4114800" progId="MSGraph.Chart.8">
                  <p:embed followColorScheme="full"/>
                </p:oleObj>
              </mc:Choice>
              <mc:Fallback>
                <p:oleObj name="Chart" r:id="rId3" imgW="7772400" imgH="4114800" progId="MSGraph.Chart.8">
                  <p:embed followColorScheme="full"/>
                  <p:pic>
                    <p:nvPicPr>
                      <p:cNvPr id="0" name=""/>
                      <p:cNvPicPr>
                        <a:picLocks noGrp="1" noChangeAspect="1" noChangeArrowheads="1"/>
                      </p:cNvPicPr>
                      <p:nvPr/>
                    </p:nvPicPr>
                    <p:blipFill>
                      <a:blip r:embed="rId4"/>
                      <a:srcRect/>
                      <a:stretch>
                        <a:fillRect/>
                      </a:stretch>
                    </p:blipFill>
                    <p:spPr bwMode="auto">
                      <a:xfrm>
                        <a:off x="304800" y="1538288"/>
                        <a:ext cx="8610600" cy="455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8675" name="Text Box 4"/>
          <p:cNvSpPr txBox="1">
            <a:spLocks noChangeArrowheads="1"/>
          </p:cNvSpPr>
          <p:nvPr/>
        </p:nvSpPr>
        <p:spPr bwMode="auto">
          <a:xfrm>
            <a:off x="228600" y="3429000"/>
            <a:ext cx="8445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Odds</a:t>
            </a:r>
          </a:p>
          <a:p>
            <a:pPr eaLnBrk="1" hangingPunct="1"/>
            <a:r>
              <a:rPr lang="en-US"/>
              <a:t>Ratio</a:t>
            </a:r>
          </a:p>
        </p:txBody>
      </p:sp>
      <p:sp>
        <p:nvSpPr>
          <p:cNvPr id="28676" name="Text Box 5"/>
          <p:cNvSpPr txBox="1">
            <a:spLocks noChangeArrowheads="1"/>
          </p:cNvSpPr>
          <p:nvPr/>
        </p:nvSpPr>
        <p:spPr bwMode="auto">
          <a:xfrm>
            <a:off x="838200" y="5943600"/>
            <a:ext cx="6253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All significant compared to non-psychosis groups</a:t>
            </a:r>
          </a:p>
        </p:txBody>
      </p:sp>
      <p:sp>
        <p:nvSpPr>
          <p:cNvPr id="28677" name="Text Box 6"/>
          <p:cNvSpPr txBox="1">
            <a:spLocks noChangeArrowheads="1"/>
          </p:cNvSpPr>
          <p:nvPr/>
        </p:nvSpPr>
        <p:spPr bwMode="auto">
          <a:xfrm>
            <a:off x="974725" y="6338888"/>
            <a:ext cx="43529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Dickey et al. , 2002, Psychiatric Services</a:t>
            </a:r>
          </a:p>
        </p:txBody>
      </p:sp>
      <p:sp>
        <p:nvSpPr>
          <p:cNvPr id="28678" name="Rectangle 7"/>
          <p:cNvSpPr>
            <a:spLocks noChangeArrowheads="1"/>
          </p:cNvSpPr>
          <p:nvPr/>
        </p:nvSpPr>
        <p:spPr bwMode="auto">
          <a:xfrm>
            <a:off x="8220075" y="1682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31508507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85800" y="304800"/>
            <a:ext cx="7772400" cy="1143000"/>
          </a:xfrm>
        </p:spPr>
        <p:txBody>
          <a:bodyPr/>
          <a:lstStyle/>
          <a:p>
            <a:r>
              <a:rPr lang="en-US" b="1" dirty="0">
                <a:latin typeface="Times New Roman" charset="0"/>
              </a:rPr>
              <a:t>Summary and Implications</a:t>
            </a:r>
          </a:p>
        </p:txBody>
      </p:sp>
      <p:sp>
        <p:nvSpPr>
          <p:cNvPr id="33794" name="Content Placeholder 2"/>
          <p:cNvSpPr>
            <a:spLocks noGrp="1"/>
          </p:cNvSpPr>
          <p:nvPr>
            <p:ph idx="1"/>
          </p:nvPr>
        </p:nvSpPr>
        <p:spPr>
          <a:xfrm>
            <a:off x="381000" y="1371600"/>
            <a:ext cx="8458200" cy="5181600"/>
          </a:xfrm>
        </p:spPr>
        <p:txBody>
          <a:bodyPr/>
          <a:lstStyle/>
          <a:p>
            <a:r>
              <a:rPr lang="en-US" dirty="0">
                <a:latin typeface="Times New Roman" charset="0"/>
              </a:rPr>
              <a:t>FEP clients have compromised physical health when presenting for CSC treatment, but rates of actual medical conditions are relatively low</a:t>
            </a:r>
          </a:p>
          <a:p>
            <a:r>
              <a:rPr lang="en-US" dirty="0">
                <a:latin typeface="Times New Roman" charset="0"/>
              </a:rPr>
              <a:t>Individuals with schizophrenia (and other SMI) have high rates of medical comorbidity and are prone to premature mortality </a:t>
            </a:r>
          </a:p>
          <a:p>
            <a:r>
              <a:rPr lang="en-US" dirty="0">
                <a:latin typeface="Times New Roman" charset="0"/>
              </a:rPr>
              <a:t>Intervention at FEP to address lifestyle has potential to prevent emergence of comorbid medical conditions</a:t>
            </a:r>
          </a:p>
          <a:p>
            <a:r>
              <a:rPr lang="en-US" dirty="0">
                <a:latin typeface="Times New Roman" charset="0"/>
              </a:rPr>
              <a:t>Individuals with FEP and comorbid medical disorders need 1</a:t>
            </a:r>
          </a:p>
          <a:p>
            <a:pPr>
              <a:buFontTx/>
              <a:buNone/>
            </a:pPr>
            <a:r>
              <a:rPr lang="en-US" dirty="0">
                <a:latin typeface="Times New Roman" charset="0"/>
              </a:rPr>
              <a:t>		</a:t>
            </a:r>
            <a:br>
              <a:rPr lang="en-US" dirty="0">
                <a:latin typeface="Times New Roman" charset="0"/>
              </a:rPr>
            </a:br>
            <a:endParaRPr lang="en-US" dirty="0">
              <a:latin typeface="Times New Roman" charset="0"/>
            </a:endParaRPr>
          </a:p>
        </p:txBody>
      </p:sp>
    </p:spTree>
    <p:extLst>
      <p:ext uri="{BB962C8B-B14F-4D97-AF65-F5344CB8AC3E}">
        <p14:creationId xmlns:p14="http://schemas.microsoft.com/office/powerpoint/2010/main" val="14431593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85800" y="304800"/>
            <a:ext cx="7772400" cy="1143000"/>
          </a:xfrm>
        </p:spPr>
        <p:txBody>
          <a:bodyPr/>
          <a:lstStyle/>
          <a:p>
            <a:r>
              <a:rPr lang="en-US" b="1" dirty="0">
                <a:latin typeface="Times New Roman" charset="0"/>
              </a:rPr>
              <a:t>Summary, cont’d</a:t>
            </a:r>
          </a:p>
        </p:txBody>
      </p:sp>
      <p:sp>
        <p:nvSpPr>
          <p:cNvPr id="33794" name="Content Placeholder 2"/>
          <p:cNvSpPr>
            <a:spLocks noGrp="1"/>
          </p:cNvSpPr>
          <p:nvPr>
            <p:ph idx="1"/>
          </p:nvPr>
        </p:nvSpPr>
        <p:spPr>
          <a:xfrm>
            <a:off x="381000" y="1371600"/>
            <a:ext cx="8458200" cy="5181600"/>
          </a:xfrm>
        </p:spPr>
        <p:txBody>
          <a:bodyPr/>
          <a:lstStyle/>
          <a:p>
            <a:r>
              <a:rPr lang="en-US" dirty="0">
                <a:latin typeface="Times New Roman" charset="0"/>
              </a:rPr>
              <a:t>Individuals with FEP and comorbid medical disorders need: </a:t>
            </a:r>
          </a:p>
          <a:p>
            <a:pPr lvl="1"/>
            <a:r>
              <a:rPr lang="en-US" dirty="0">
                <a:latin typeface="Times New Roman" charset="0"/>
              </a:rPr>
              <a:t>Integrated training in illness self-management (e.g., I-IMR program: psychoeducation, self-management skills)</a:t>
            </a:r>
          </a:p>
          <a:p>
            <a:pPr lvl="1"/>
            <a:r>
              <a:rPr lang="en-US" dirty="0">
                <a:latin typeface="Times New Roman" charset="0"/>
              </a:rPr>
              <a:t>Help modifying lifestyle factors to facilitate management of both disorders</a:t>
            </a:r>
          </a:p>
          <a:p>
            <a:pPr lvl="1"/>
            <a:r>
              <a:rPr lang="en-US" dirty="0">
                <a:latin typeface="Times New Roman" charset="0"/>
              </a:rPr>
              <a:t>Coordinated physical and mental healthcare</a:t>
            </a:r>
          </a:p>
          <a:p>
            <a:pPr>
              <a:buFontTx/>
              <a:buNone/>
            </a:pPr>
            <a:r>
              <a:rPr lang="en-US" dirty="0">
                <a:latin typeface="Times New Roman" charset="0"/>
              </a:rPr>
              <a:t>		</a:t>
            </a:r>
            <a:br>
              <a:rPr lang="en-US" dirty="0">
                <a:latin typeface="Times New Roman" charset="0"/>
              </a:rPr>
            </a:br>
            <a:endParaRPr lang="en-US" dirty="0">
              <a:latin typeface="Times New Roman" charset="0"/>
            </a:endParaRPr>
          </a:p>
        </p:txBody>
      </p:sp>
    </p:spTree>
    <p:extLst>
      <p:ext uri="{BB962C8B-B14F-4D97-AF65-F5344CB8AC3E}">
        <p14:creationId xmlns:p14="http://schemas.microsoft.com/office/powerpoint/2010/main" val="264967716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457200"/>
            <a:ext cx="7772400" cy="1676400"/>
          </a:xfrm>
        </p:spPr>
        <p:txBody>
          <a:bodyPr/>
          <a:lstStyle/>
          <a:p>
            <a:r>
              <a:rPr lang="en-US" b="1" dirty="0"/>
              <a:t>Mental Health – Physical Health </a:t>
            </a:r>
            <a:r>
              <a:rPr lang="en-US" sz="4400" b="1" dirty="0"/>
              <a:t>Interactions</a:t>
            </a:r>
            <a:endParaRPr lang="en-US" sz="3600" b="1" dirty="0"/>
          </a:p>
        </p:txBody>
      </p:sp>
      <p:sp>
        <p:nvSpPr>
          <p:cNvPr id="82947" name="Rectangle 3"/>
          <p:cNvSpPr>
            <a:spLocks noGrp="1" noChangeArrowheads="1"/>
          </p:cNvSpPr>
          <p:nvPr>
            <p:ph type="body" idx="1"/>
          </p:nvPr>
        </p:nvSpPr>
        <p:spPr>
          <a:xfrm>
            <a:off x="152400" y="2133600"/>
            <a:ext cx="8763000" cy="4495800"/>
          </a:xfrm>
        </p:spPr>
        <p:txBody>
          <a:bodyPr/>
          <a:lstStyle/>
          <a:p>
            <a:pPr>
              <a:lnSpc>
                <a:spcPct val="90000"/>
              </a:lnSpc>
            </a:pPr>
            <a:r>
              <a:rPr lang="en-US" sz="2800" dirty="0"/>
              <a:t>Unawareness/increased pain threshold may interfere with recognizing physical signs of medical problems</a:t>
            </a:r>
            <a:endParaRPr lang="en-US" sz="2800" b="0" dirty="0"/>
          </a:p>
          <a:p>
            <a:pPr>
              <a:lnSpc>
                <a:spcPct val="90000"/>
              </a:lnSpc>
            </a:pPr>
            <a:r>
              <a:rPr lang="en-US" sz="2800" b="0" dirty="0"/>
              <a:t>Difficulties communicating with health providers may reduce ability to obtain appropriate treatment</a:t>
            </a:r>
          </a:p>
          <a:p>
            <a:pPr>
              <a:lnSpc>
                <a:spcPct val="90000"/>
              </a:lnSpc>
            </a:pPr>
            <a:r>
              <a:rPr lang="en-US" sz="2800" dirty="0"/>
              <a:t>People with mental illness less likely to be believed by health care professions, receive inferior treatment</a:t>
            </a:r>
            <a:endParaRPr lang="en-US" sz="2800" b="0" dirty="0"/>
          </a:p>
          <a:p>
            <a:pPr>
              <a:lnSpc>
                <a:spcPct val="90000"/>
              </a:lnSpc>
            </a:pPr>
            <a:r>
              <a:rPr lang="en-US" sz="2800" b="0" dirty="0"/>
              <a:t>Poor self-management skills and medication non-adherence may worsen health conditions</a:t>
            </a:r>
            <a:endParaRPr lang="en-US" sz="2800" dirty="0"/>
          </a:p>
          <a:p>
            <a:pPr>
              <a:lnSpc>
                <a:spcPct val="90000"/>
              </a:lnSpc>
            </a:pPr>
            <a:r>
              <a:rPr lang="en-US" sz="2800" dirty="0"/>
              <a:t>Self-medication of symptoms and reciprocal effects of substance use  </a:t>
            </a:r>
          </a:p>
        </p:txBody>
      </p:sp>
    </p:spTree>
    <p:extLst>
      <p:ext uri="{BB962C8B-B14F-4D97-AF65-F5344CB8AC3E}">
        <p14:creationId xmlns:p14="http://schemas.microsoft.com/office/powerpoint/2010/main" val="81490239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457200"/>
            <a:ext cx="7772400" cy="1676400"/>
          </a:xfrm>
        </p:spPr>
        <p:txBody>
          <a:bodyPr/>
          <a:lstStyle/>
          <a:p>
            <a:r>
              <a:rPr lang="en-US" b="1" dirty="0"/>
              <a:t>Physical – Mental Health  </a:t>
            </a:r>
            <a:r>
              <a:rPr lang="en-US" sz="4400" b="1" dirty="0"/>
              <a:t>Interactions, cont’d</a:t>
            </a:r>
            <a:endParaRPr lang="en-US" sz="3600" b="1" dirty="0"/>
          </a:p>
        </p:txBody>
      </p:sp>
      <p:sp>
        <p:nvSpPr>
          <p:cNvPr id="82947" name="Rectangle 3"/>
          <p:cNvSpPr>
            <a:spLocks noGrp="1" noChangeArrowheads="1"/>
          </p:cNvSpPr>
          <p:nvPr>
            <p:ph type="body" idx="1"/>
          </p:nvPr>
        </p:nvSpPr>
        <p:spPr>
          <a:xfrm>
            <a:off x="152400" y="2286000"/>
            <a:ext cx="8763000" cy="4343400"/>
          </a:xfrm>
        </p:spPr>
        <p:txBody>
          <a:bodyPr/>
          <a:lstStyle/>
          <a:p>
            <a:pPr>
              <a:lnSpc>
                <a:spcPct val="90000"/>
              </a:lnSpc>
            </a:pPr>
            <a:r>
              <a:rPr lang="en-US" dirty="0"/>
              <a:t>Poor health contributes to or worsens symptoms</a:t>
            </a:r>
          </a:p>
          <a:p>
            <a:pPr>
              <a:lnSpc>
                <a:spcPct val="90000"/>
              </a:lnSpc>
            </a:pPr>
            <a:r>
              <a:rPr lang="en-US" dirty="0"/>
              <a:t>Poor health may contribute to worse cognitive functioning, interfere with psychosocial functioning</a:t>
            </a:r>
            <a:endParaRPr lang="en-US" b="0" dirty="0"/>
          </a:p>
          <a:p>
            <a:pPr>
              <a:lnSpc>
                <a:spcPct val="90000"/>
              </a:lnSpc>
            </a:pPr>
            <a:r>
              <a:rPr lang="en-US" dirty="0"/>
              <a:t>Treatment of some health conditions may expose people to substances with high addiction potential</a:t>
            </a:r>
          </a:p>
        </p:txBody>
      </p:sp>
    </p:spTree>
    <p:extLst>
      <p:ext uri="{BB962C8B-B14F-4D97-AF65-F5344CB8AC3E}">
        <p14:creationId xmlns:p14="http://schemas.microsoft.com/office/powerpoint/2010/main" val="283705440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457200"/>
            <a:ext cx="7772400" cy="1676400"/>
          </a:xfrm>
        </p:spPr>
        <p:txBody>
          <a:bodyPr/>
          <a:lstStyle/>
          <a:p>
            <a:r>
              <a:rPr lang="en-US" b="1" dirty="0"/>
              <a:t>Lifestyle Interventions</a:t>
            </a:r>
            <a:endParaRPr lang="en-US" sz="3600" b="1" dirty="0"/>
          </a:p>
        </p:txBody>
      </p:sp>
      <p:sp>
        <p:nvSpPr>
          <p:cNvPr id="82947" name="Rectangle 3"/>
          <p:cNvSpPr>
            <a:spLocks noGrp="1" noChangeArrowheads="1"/>
          </p:cNvSpPr>
          <p:nvPr>
            <p:ph type="body" idx="1"/>
          </p:nvPr>
        </p:nvSpPr>
        <p:spPr>
          <a:xfrm>
            <a:off x="152400" y="1905000"/>
            <a:ext cx="8763000" cy="4724400"/>
          </a:xfrm>
        </p:spPr>
        <p:txBody>
          <a:bodyPr/>
          <a:lstStyle/>
          <a:p>
            <a:pPr marL="0" indent="0">
              <a:lnSpc>
                <a:spcPct val="90000"/>
              </a:lnSpc>
              <a:buNone/>
            </a:pPr>
            <a:r>
              <a:rPr lang="en-US" u="sng" dirty="0"/>
              <a:t>Primary Targets</a:t>
            </a:r>
          </a:p>
          <a:p>
            <a:pPr>
              <a:lnSpc>
                <a:spcPct val="90000"/>
              </a:lnSpc>
            </a:pPr>
            <a:r>
              <a:rPr lang="en-US" dirty="0"/>
              <a:t>Healthier diet</a:t>
            </a:r>
            <a:endParaRPr lang="en-US" b="0" dirty="0"/>
          </a:p>
          <a:p>
            <a:pPr>
              <a:lnSpc>
                <a:spcPct val="90000"/>
              </a:lnSpc>
            </a:pPr>
            <a:r>
              <a:rPr lang="en-US" dirty="0"/>
              <a:t>Smoking cessation</a:t>
            </a:r>
          </a:p>
          <a:p>
            <a:pPr>
              <a:lnSpc>
                <a:spcPct val="90000"/>
              </a:lnSpc>
            </a:pPr>
            <a:r>
              <a:rPr lang="en-US" dirty="0"/>
              <a:t>Increased exercise</a:t>
            </a:r>
          </a:p>
          <a:p>
            <a:pPr lvl="1">
              <a:lnSpc>
                <a:spcPct val="90000"/>
              </a:lnSpc>
            </a:pPr>
            <a:r>
              <a:rPr lang="en-US" dirty="0"/>
              <a:t>Effects on symptoms</a:t>
            </a:r>
          </a:p>
          <a:p>
            <a:pPr lvl="1">
              <a:lnSpc>
                <a:spcPct val="90000"/>
              </a:lnSpc>
            </a:pPr>
            <a:r>
              <a:rPr lang="en-US" dirty="0"/>
              <a:t>Potential impact on cognitive functioning</a:t>
            </a:r>
          </a:p>
        </p:txBody>
      </p:sp>
    </p:spTree>
    <p:extLst>
      <p:ext uri="{BB962C8B-B14F-4D97-AF65-F5344CB8AC3E}">
        <p14:creationId xmlns:p14="http://schemas.microsoft.com/office/powerpoint/2010/main" val="119577491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447800"/>
          </a:xfrm>
        </p:spPr>
        <p:txBody>
          <a:bodyPr/>
          <a:lstStyle/>
          <a:p>
            <a:pPr>
              <a:defRPr/>
            </a:pPr>
            <a:r>
              <a:rPr lang="en-US" b="1" dirty="0">
                <a:cs typeface="+mj-cs"/>
              </a:rPr>
              <a:t>Cognitive Enhancement from Exercise</a:t>
            </a:r>
          </a:p>
        </p:txBody>
      </p:sp>
      <p:sp>
        <p:nvSpPr>
          <p:cNvPr id="3" name="Content Placeholder 2"/>
          <p:cNvSpPr>
            <a:spLocks noGrp="1"/>
          </p:cNvSpPr>
          <p:nvPr>
            <p:ph sz="half" idx="1"/>
          </p:nvPr>
        </p:nvSpPr>
        <p:spPr>
          <a:xfrm>
            <a:off x="152400" y="1828800"/>
            <a:ext cx="4572000" cy="4724400"/>
          </a:xfrm>
        </p:spPr>
        <p:txBody>
          <a:bodyPr>
            <a:normAutofit/>
          </a:bodyPr>
          <a:lstStyle/>
          <a:p>
            <a:pPr marL="0" indent="0">
              <a:lnSpc>
                <a:spcPct val="50000"/>
              </a:lnSpc>
              <a:buFont typeface="Symbol" charset="0"/>
              <a:buNone/>
              <a:defRPr/>
            </a:pPr>
            <a:r>
              <a:rPr lang="en-US" b="1" dirty="0">
                <a:solidFill>
                  <a:schemeClr val="accent6">
                    <a:lumMod val="75000"/>
                  </a:schemeClr>
                </a:solidFill>
                <a:cs typeface="+mn-cs"/>
              </a:rPr>
              <a:t>Meta-analyses 29 studies</a:t>
            </a:r>
          </a:p>
          <a:p>
            <a:pPr marL="0" indent="0">
              <a:lnSpc>
                <a:spcPct val="50000"/>
              </a:lnSpc>
              <a:buFont typeface="Symbol" charset="0"/>
              <a:buNone/>
              <a:defRPr/>
            </a:pPr>
            <a:r>
              <a:rPr lang="en-US" b="1" dirty="0">
                <a:solidFill>
                  <a:schemeClr val="accent6">
                    <a:lumMod val="75000"/>
                  </a:schemeClr>
                </a:solidFill>
                <a:cs typeface="+mn-cs"/>
              </a:rPr>
              <a:t> (Smith et al., 2010)</a:t>
            </a:r>
          </a:p>
          <a:p>
            <a:pPr lvl="1">
              <a:lnSpc>
                <a:spcPct val="90000"/>
              </a:lnSpc>
              <a:defRPr/>
            </a:pPr>
            <a:r>
              <a:rPr lang="en-US" sz="1600" b="1" dirty="0"/>
              <a:t>Control group:  wait-list, or, less frequently,  stretching and toning, health education, or relaxation</a:t>
            </a:r>
          </a:p>
          <a:p>
            <a:pPr lvl="1">
              <a:lnSpc>
                <a:spcPct val="90000"/>
              </a:lnSpc>
              <a:defRPr/>
            </a:pPr>
            <a:r>
              <a:rPr lang="en-US" sz="1600" b="1" dirty="0"/>
              <a:t>PA trials ranged in duration from 6 weeks to 18 months</a:t>
            </a:r>
          </a:p>
          <a:p>
            <a:pPr lvl="2">
              <a:lnSpc>
                <a:spcPct val="90000"/>
              </a:lnSpc>
              <a:defRPr/>
            </a:pPr>
            <a:r>
              <a:rPr lang="en-US" sz="1600" b="1" dirty="0"/>
              <a:t>Median/modal length of 12/10  weeks </a:t>
            </a:r>
          </a:p>
          <a:p>
            <a:pPr lvl="1">
              <a:lnSpc>
                <a:spcPct val="90000"/>
              </a:lnSpc>
              <a:defRPr/>
            </a:pPr>
            <a:r>
              <a:rPr lang="en-US" sz="1600" b="1" dirty="0"/>
              <a:t>Modest benefits in health adults</a:t>
            </a:r>
          </a:p>
          <a:p>
            <a:pPr lvl="1">
              <a:lnSpc>
                <a:spcPct val="90000"/>
              </a:lnSpc>
              <a:defRPr/>
            </a:pPr>
            <a:r>
              <a:rPr lang="en-US" sz="1600" b="1" dirty="0"/>
              <a:t>Greater benefits in those with impairment</a:t>
            </a:r>
          </a:p>
          <a:p>
            <a:pPr lvl="2">
              <a:lnSpc>
                <a:spcPct val="90000"/>
              </a:lnSpc>
              <a:defRPr/>
            </a:pPr>
            <a:r>
              <a:rPr lang="en-US" sz="1600" b="1" dirty="0"/>
              <a:t>Meta-analysis indicates physical activity can improve cognitive abilities and living skills among those with dementia and Parkinson’s disease.</a:t>
            </a:r>
          </a:p>
          <a:p>
            <a:pPr lvl="1">
              <a:lnSpc>
                <a:spcPct val="90000"/>
              </a:lnSpc>
              <a:defRPr/>
            </a:pPr>
            <a:r>
              <a:rPr lang="en-US" sz="1600" b="1" dirty="0"/>
              <a:t>Some indication of greater benefit with combined aerobic and weight training</a:t>
            </a:r>
          </a:p>
        </p:txBody>
      </p:sp>
      <p:pic>
        <p:nvPicPr>
          <p:cNvPr id="4" name="Content Placeholder 6" descr="Ponce classic fountain painting.jpg"/>
          <p:cNvPicPr>
            <a:picLocks noGrp="1" noChangeAspect="1"/>
          </p:cNvPicPr>
          <p:nvPr>
            <p:ph sz="half" idx="2"/>
          </p:nvPr>
        </p:nvPicPr>
        <p:blipFill>
          <a:blip r:embed="rId2"/>
          <a:srcRect l="5148" r="5148"/>
          <a:stretch>
            <a:fillRect/>
          </a:stretch>
        </p:blipFill>
        <p:spPr/>
      </p:pic>
    </p:spTree>
    <p:extLst>
      <p:ext uri="{BB962C8B-B14F-4D97-AF65-F5344CB8AC3E}">
        <p14:creationId xmlns:p14="http://schemas.microsoft.com/office/powerpoint/2010/main" val="138671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44624"/>
            <a:ext cx="7200900" cy="1485900"/>
          </a:xfrm>
        </p:spPr>
        <p:txBody>
          <a:bodyPr>
            <a:normAutofit/>
          </a:bodyPr>
          <a:lstStyle/>
          <a:p>
            <a:pPr algn="ctr"/>
            <a:r>
              <a:rPr lang="en-US" sz="4800" dirty="0"/>
              <a:t>Disclosure</a:t>
            </a:r>
          </a:p>
        </p:txBody>
      </p:sp>
      <p:sp>
        <p:nvSpPr>
          <p:cNvPr id="3" name="Content Placeholder 2"/>
          <p:cNvSpPr>
            <a:spLocks noGrp="1"/>
          </p:cNvSpPr>
          <p:nvPr>
            <p:ph idx="1"/>
          </p:nvPr>
        </p:nvSpPr>
        <p:spPr>
          <a:xfrm>
            <a:off x="1028700" y="1193800"/>
            <a:ext cx="7200900" cy="5486917"/>
          </a:xfrm>
        </p:spPr>
        <p:txBody>
          <a:bodyPr>
            <a:normAutofit/>
          </a:bodyPr>
          <a:lstStyle/>
          <a:p>
            <a:pPr>
              <a:buFont typeface="Arial" charset="0"/>
              <a:buChar char="•"/>
            </a:pPr>
            <a:r>
              <a:rPr lang="en-US" sz="2400" dirty="0"/>
              <a:t>All my clothes were made by my son, J. </a:t>
            </a:r>
            <a:r>
              <a:rPr lang="en-US" sz="2400" dirty="0" err="1"/>
              <a:t>Mueser</a:t>
            </a:r>
            <a:endParaRPr lang="en-US" sz="2400" dirty="0"/>
          </a:p>
          <a:p>
            <a:pPr>
              <a:buFont typeface="Arial" charset="0"/>
              <a:buChar char="•"/>
            </a:pPr>
            <a:r>
              <a:rPr lang="en-US" sz="2400" dirty="0"/>
              <a:t>Bespoke Hand Tailored Suits and Shirts, with stores in New York City:</a:t>
            </a:r>
            <a:br>
              <a:rPr lang="en-US" sz="4000" dirty="0"/>
            </a:br>
            <a:endParaRPr lang="en-US" sz="4000" dirty="0"/>
          </a:p>
          <a:p>
            <a:pPr marL="0" indent="0">
              <a:buNone/>
            </a:pPr>
            <a:endParaRPr lang="en-US" sz="72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1" y="2853665"/>
            <a:ext cx="4165983" cy="3704253"/>
          </a:xfrm>
          <a:prstGeom prst="rect">
            <a:avLst/>
          </a:prstGeom>
        </p:spPr>
      </p:pic>
      <p:sp>
        <p:nvSpPr>
          <p:cNvPr id="9" name="TextBox 8"/>
          <p:cNvSpPr txBox="1"/>
          <p:nvPr/>
        </p:nvSpPr>
        <p:spPr>
          <a:xfrm>
            <a:off x="5673588" y="3432606"/>
            <a:ext cx="3318012" cy="224676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a:ea typeface="ＭＳ Ｐゴシック" charset="0"/>
              </a:rPr>
              <a:t>J. </a:t>
            </a:r>
            <a:r>
              <a:rPr kumimoji="0" lang="en-US" sz="2800" b="0" i="0" u="none" strike="noStrike" kern="1200" cap="none" spc="0" normalizeH="0" baseline="0" noProof="0" dirty="0" err="1">
                <a:ln>
                  <a:noFill/>
                </a:ln>
                <a:solidFill>
                  <a:prstClr val="black"/>
                </a:solidFill>
                <a:effectLst/>
                <a:uLnTx/>
                <a:uFillTx/>
                <a:latin typeface="Franklin Gothic Book"/>
                <a:ea typeface="ＭＳ Ｐゴシック" charset="0"/>
              </a:rPr>
              <a:t>Mueser</a:t>
            </a:r>
            <a:endParaRPr kumimoji="0" lang="en-US" sz="2800" b="0" i="0" u="none" strike="noStrike" kern="1200" cap="none" spc="0" normalizeH="0" baseline="0" noProof="0" dirty="0">
              <a:ln>
                <a:noFill/>
              </a:ln>
              <a:solidFill>
                <a:prstClr val="black"/>
              </a:solidFill>
              <a:effectLst/>
              <a:uLnTx/>
              <a:uFillTx/>
              <a:latin typeface="Franklin Gothic Book"/>
              <a:ea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a:ea typeface="ＭＳ Ｐゴシック" charset="0"/>
              </a:rPr>
              <a:t>19 Christopher 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a:ea typeface="ＭＳ Ｐゴシック" charset="0"/>
              </a:rPr>
              <a:t>New York, NY 10014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a:ea typeface="ＭＳ Ｐゴシック" charset="0"/>
                <a:hlinkClick r:id="rId3" action="ppaction://hlinkfile"/>
              </a:rPr>
              <a:t>(347) 982-4382</a:t>
            </a:r>
            <a:endParaRPr kumimoji="0" lang="en-US" sz="2800" b="0" i="0" u="none" strike="noStrike" kern="1200" cap="none" spc="0" normalizeH="0" baseline="0" noProof="0" dirty="0">
              <a:ln>
                <a:noFill/>
              </a:ln>
              <a:solidFill>
                <a:prstClr val="black"/>
              </a:solidFill>
              <a:effectLst/>
              <a:uLnTx/>
              <a:uFillTx/>
              <a:latin typeface="Franklin Gothic Book"/>
              <a:ea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a:ea typeface="ＭＳ Ｐゴシック" charset="0"/>
                <a:hlinkClick r:id="rId4"/>
              </a:rPr>
              <a:t>http://jmueser.com</a:t>
            </a:r>
            <a:endParaRPr kumimoji="0" lang="en-US" sz="2800" b="0" i="0" u="none" strike="noStrike" kern="1200" cap="none" spc="0" normalizeH="0" baseline="0" noProof="0" dirty="0">
              <a:ln>
                <a:noFill/>
              </a:ln>
              <a:solidFill>
                <a:prstClr val="black"/>
              </a:solidFill>
              <a:effectLst/>
              <a:uLnTx/>
              <a:uFillTx/>
              <a:latin typeface="Franklin Gothic Book"/>
              <a:ea typeface="ＭＳ Ｐゴシック" charset="0"/>
            </a:endParaRPr>
          </a:p>
        </p:txBody>
      </p:sp>
      <p:cxnSp>
        <p:nvCxnSpPr>
          <p:cNvPr id="11" name="Straight Connector 10"/>
          <p:cNvCxnSpPr/>
          <p:nvPr/>
        </p:nvCxnSpPr>
        <p:spPr>
          <a:xfrm>
            <a:off x="1263514" y="860229"/>
            <a:ext cx="6905625"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85288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0"/>
            <a:ext cx="7772400" cy="1676400"/>
          </a:xfrm>
        </p:spPr>
        <p:txBody>
          <a:bodyPr/>
          <a:lstStyle/>
          <a:p>
            <a:r>
              <a:rPr lang="en-US" b="1" dirty="0"/>
              <a:t> Critical Factors in Effective Lifestyle Interventions for SMI</a:t>
            </a:r>
            <a:endParaRPr lang="en-US" sz="3600" b="1" dirty="0"/>
          </a:p>
        </p:txBody>
      </p:sp>
      <p:sp>
        <p:nvSpPr>
          <p:cNvPr id="82947" name="Rectangle 3"/>
          <p:cNvSpPr>
            <a:spLocks noGrp="1" noChangeArrowheads="1"/>
          </p:cNvSpPr>
          <p:nvPr>
            <p:ph type="body" idx="1"/>
          </p:nvPr>
        </p:nvSpPr>
        <p:spPr>
          <a:xfrm>
            <a:off x="152400" y="1676400"/>
            <a:ext cx="8763000" cy="4953000"/>
          </a:xfrm>
        </p:spPr>
        <p:txBody>
          <a:bodyPr>
            <a:normAutofit lnSpcReduction="10000"/>
          </a:bodyPr>
          <a:lstStyle/>
          <a:p>
            <a:pPr>
              <a:lnSpc>
                <a:spcPct val="90000"/>
              </a:lnSpc>
            </a:pPr>
            <a:r>
              <a:rPr lang="en-US" sz="2800" dirty="0"/>
              <a:t>Support and build self-determination, resilience, self-efficacy</a:t>
            </a:r>
            <a:endParaRPr lang="en-US" sz="2800" b="0" dirty="0"/>
          </a:p>
          <a:p>
            <a:pPr>
              <a:lnSpc>
                <a:spcPct val="90000"/>
              </a:lnSpc>
            </a:pPr>
            <a:r>
              <a:rPr lang="en-US" sz="2800" b="0" dirty="0"/>
              <a:t>Provide information about:</a:t>
            </a:r>
          </a:p>
          <a:p>
            <a:pPr lvl="1">
              <a:lnSpc>
                <a:spcPct val="90000"/>
              </a:lnSpc>
            </a:pPr>
            <a:r>
              <a:rPr lang="en-US" sz="2000" dirty="0"/>
              <a:t>I</a:t>
            </a:r>
            <a:r>
              <a:rPr lang="en-US" sz="2000" b="0" dirty="0"/>
              <a:t>nteractions between mental health, substance use, and physical </a:t>
            </a:r>
            <a:r>
              <a:rPr lang="en-US" sz="2000" dirty="0"/>
              <a:t>health</a:t>
            </a:r>
          </a:p>
          <a:p>
            <a:pPr lvl="1">
              <a:lnSpc>
                <a:spcPct val="90000"/>
              </a:lnSpc>
            </a:pPr>
            <a:r>
              <a:rPr lang="en-US" sz="2000" dirty="0"/>
              <a:t>Benefits of improved physical conditioning</a:t>
            </a:r>
          </a:p>
          <a:p>
            <a:pPr lvl="1">
              <a:lnSpc>
                <a:spcPct val="90000"/>
              </a:lnSpc>
            </a:pPr>
            <a:r>
              <a:rPr lang="en-US" sz="2000" b="0" dirty="0"/>
              <a:t>How to get in shape</a:t>
            </a:r>
          </a:p>
          <a:p>
            <a:pPr lvl="1">
              <a:lnSpc>
                <a:spcPct val="90000"/>
              </a:lnSpc>
            </a:pPr>
            <a:r>
              <a:rPr lang="en-US" sz="2000" dirty="0"/>
              <a:t>Guidance on health diet and nutrition</a:t>
            </a:r>
            <a:endParaRPr lang="en-US" sz="2000" b="0" dirty="0"/>
          </a:p>
          <a:p>
            <a:pPr>
              <a:lnSpc>
                <a:spcPct val="90000"/>
              </a:lnSpc>
            </a:pPr>
            <a:r>
              <a:rPr lang="en-US" sz="2800" dirty="0"/>
              <a:t>Facilitate access to experts in health lifestyles (e.g., coaches)</a:t>
            </a:r>
            <a:endParaRPr lang="en-US" sz="2800" b="0" dirty="0"/>
          </a:p>
          <a:p>
            <a:pPr>
              <a:lnSpc>
                <a:spcPct val="90000"/>
              </a:lnSpc>
            </a:pPr>
            <a:r>
              <a:rPr lang="en-US" sz="2800" dirty="0"/>
              <a:t>Teach skills related to healthy living</a:t>
            </a:r>
          </a:p>
          <a:p>
            <a:pPr>
              <a:lnSpc>
                <a:spcPct val="90000"/>
              </a:lnSpc>
            </a:pPr>
            <a:r>
              <a:rPr lang="en-US" sz="2800" dirty="0"/>
              <a:t>Create opportunities for people to experience new, healthier behaviors</a:t>
            </a:r>
          </a:p>
          <a:p>
            <a:pPr>
              <a:lnSpc>
                <a:spcPct val="90000"/>
              </a:lnSpc>
            </a:pPr>
            <a:r>
              <a:rPr lang="en-US" sz="2800" dirty="0"/>
              <a:t>Engineer social supports for lifestyle changes</a:t>
            </a:r>
          </a:p>
        </p:txBody>
      </p:sp>
    </p:spTree>
    <p:extLst>
      <p:ext uri="{BB962C8B-B14F-4D97-AF65-F5344CB8AC3E}">
        <p14:creationId xmlns:p14="http://schemas.microsoft.com/office/powerpoint/2010/main" val="334374270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0"/>
            <a:ext cx="7772400" cy="1676400"/>
          </a:xfrm>
        </p:spPr>
        <p:txBody>
          <a:bodyPr/>
          <a:lstStyle/>
          <a:p>
            <a:r>
              <a:rPr lang="en-US" b="1" dirty="0"/>
              <a:t> Examples of Lifestyle Intervention Programs for SMI</a:t>
            </a:r>
            <a:endParaRPr lang="en-US" sz="3600" b="1" dirty="0"/>
          </a:p>
        </p:txBody>
      </p:sp>
      <p:sp>
        <p:nvSpPr>
          <p:cNvPr id="82947" name="Rectangle 3"/>
          <p:cNvSpPr>
            <a:spLocks noGrp="1" noChangeArrowheads="1"/>
          </p:cNvSpPr>
          <p:nvPr>
            <p:ph type="body" idx="1"/>
          </p:nvPr>
        </p:nvSpPr>
        <p:spPr>
          <a:xfrm>
            <a:off x="152400" y="1676400"/>
            <a:ext cx="8763000" cy="4953000"/>
          </a:xfrm>
        </p:spPr>
        <p:txBody>
          <a:bodyPr>
            <a:normAutofit fontScale="92500" lnSpcReduction="20000"/>
          </a:bodyPr>
          <a:lstStyle/>
          <a:p>
            <a:pPr>
              <a:lnSpc>
                <a:spcPct val="90000"/>
              </a:lnSpc>
            </a:pPr>
            <a:r>
              <a:rPr lang="en-US" b="0" dirty="0"/>
              <a:t>Whole Health Action Management (WHAM)</a:t>
            </a:r>
          </a:p>
          <a:p>
            <a:pPr lvl="1">
              <a:lnSpc>
                <a:spcPct val="90000"/>
              </a:lnSpc>
            </a:pPr>
            <a:r>
              <a:rPr lang="en-US" dirty="0"/>
              <a:t>Consumer-led health and fitness program</a:t>
            </a:r>
          </a:p>
          <a:p>
            <a:pPr lvl="1">
              <a:lnSpc>
                <a:spcPct val="90000"/>
              </a:lnSpc>
            </a:pPr>
            <a:r>
              <a:rPr lang="en-US" b="0" dirty="0"/>
              <a:t>Well standardized</a:t>
            </a:r>
          </a:p>
          <a:p>
            <a:pPr>
              <a:lnSpc>
                <a:spcPct val="90000"/>
              </a:lnSpc>
            </a:pPr>
            <a:r>
              <a:rPr lang="en-US" dirty="0"/>
              <a:t>Behavioral Weight Loss Intervention (</a:t>
            </a:r>
            <a:r>
              <a:rPr lang="en-US" dirty="0" err="1"/>
              <a:t>Daumit</a:t>
            </a:r>
            <a:r>
              <a:rPr lang="en-US" dirty="0"/>
              <a:t>)</a:t>
            </a:r>
          </a:p>
          <a:p>
            <a:pPr lvl="1">
              <a:lnSpc>
                <a:spcPct val="90000"/>
              </a:lnSpc>
            </a:pPr>
            <a:r>
              <a:rPr lang="en-US" b="0" dirty="0"/>
              <a:t>Exercise program conducted by trainers in day treatment setting</a:t>
            </a:r>
          </a:p>
          <a:p>
            <a:pPr lvl="1">
              <a:lnSpc>
                <a:spcPct val="90000"/>
              </a:lnSpc>
            </a:pPr>
            <a:r>
              <a:rPr lang="en-US" dirty="0"/>
              <a:t>Modifications in diet, nutrition training</a:t>
            </a:r>
          </a:p>
          <a:p>
            <a:pPr lvl="1">
              <a:lnSpc>
                <a:spcPct val="90000"/>
              </a:lnSpc>
            </a:pPr>
            <a:r>
              <a:rPr lang="en-US" b="0" dirty="0"/>
              <a:t>Most impressive weight losses reported to date</a:t>
            </a:r>
          </a:p>
          <a:p>
            <a:pPr>
              <a:lnSpc>
                <a:spcPct val="90000"/>
              </a:lnSpc>
            </a:pPr>
            <a:r>
              <a:rPr lang="en-US" dirty="0"/>
              <a:t>STRIDE (Green)</a:t>
            </a:r>
          </a:p>
          <a:p>
            <a:pPr lvl="1">
              <a:lnSpc>
                <a:spcPct val="90000"/>
              </a:lnSpc>
            </a:pPr>
            <a:r>
              <a:rPr lang="en-US" dirty="0"/>
              <a:t>Exercise program adapted for SMI population</a:t>
            </a:r>
          </a:p>
          <a:p>
            <a:pPr>
              <a:lnSpc>
                <a:spcPct val="90000"/>
              </a:lnSpc>
            </a:pPr>
            <a:r>
              <a:rPr lang="en-US" dirty="0"/>
              <a:t>Nutrition and Exercise for Wellness and Recovery (NEW-R) Program (</a:t>
            </a:r>
            <a:r>
              <a:rPr lang="en-US" dirty="0" err="1"/>
              <a:t>Razzano</a:t>
            </a:r>
            <a:r>
              <a:rPr lang="en-US" dirty="0"/>
              <a:t> &amp; Cook)</a:t>
            </a:r>
          </a:p>
          <a:p>
            <a:pPr>
              <a:lnSpc>
                <a:spcPct val="90000"/>
              </a:lnSpc>
            </a:pPr>
            <a:r>
              <a:rPr lang="en-US" dirty="0"/>
              <a:t>In Shape Program (Bartels &amp; Pratt): following</a:t>
            </a:r>
          </a:p>
          <a:p>
            <a:pPr>
              <a:lnSpc>
                <a:spcPct val="90000"/>
              </a:lnSpc>
            </a:pPr>
            <a:endParaRPr lang="en-US" dirty="0"/>
          </a:p>
        </p:txBody>
      </p:sp>
    </p:spTree>
    <p:extLst>
      <p:ext uri="{BB962C8B-B14F-4D97-AF65-F5344CB8AC3E}">
        <p14:creationId xmlns:p14="http://schemas.microsoft.com/office/powerpoint/2010/main" val="29414718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SCN0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48100"/>
            <a:ext cx="4038600"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3" name="Picture 3" descr="slide0004_image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0"/>
            <a:ext cx="4071937" cy="305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4" descr="slide0004_image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054475"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5" descr="slide0004_image0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0"/>
            <a:ext cx="23114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Text Box 6">
            <a:hlinkClick r:id="rId7" action="ppaction://hlinkfile"/>
          </p:cNvPr>
          <p:cNvSpPr txBox="1">
            <a:spLocks noChangeArrowheads="1"/>
          </p:cNvSpPr>
          <p:nvPr/>
        </p:nvSpPr>
        <p:spPr bwMode="auto">
          <a:xfrm>
            <a:off x="-139700" y="3057525"/>
            <a:ext cx="914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lgn="ctr">
              <a:spcBef>
                <a:spcPct val="50000"/>
              </a:spcBef>
            </a:pPr>
            <a:r>
              <a:rPr lang="en-US" sz="2400" b="1" dirty="0">
                <a:solidFill>
                  <a:srgbClr val="FFFF00"/>
                </a:solidFill>
                <a:latin typeface="+mn-lt"/>
              </a:rPr>
              <a:t>In SHAPE: Individualized Self Health Actualization Plan for Empowerment</a:t>
            </a:r>
          </a:p>
        </p:txBody>
      </p:sp>
      <p:pic>
        <p:nvPicPr>
          <p:cNvPr id="15367" name="Picture 7" descr="po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46513"/>
            <a:ext cx="5562600" cy="301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897726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95300" y="152400"/>
            <a:ext cx="8229600" cy="1828800"/>
          </a:xfrm>
        </p:spPr>
        <p:txBody>
          <a:bodyPr/>
          <a:lstStyle/>
          <a:p>
            <a:r>
              <a:rPr lang="en-US" sz="4000" b="1" dirty="0">
                <a:latin typeface="Times New Roman" charset="0"/>
                <a:ea typeface="MS PGothic" charset="0"/>
              </a:rPr>
              <a:t>Fitness Promotion </a:t>
            </a:r>
            <a:br>
              <a:rPr lang="en-US" sz="4000" b="1" dirty="0">
                <a:latin typeface="Times New Roman" charset="0"/>
                <a:ea typeface="MS PGothic" charset="0"/>
              </a:rPr>
            </a:br>
            <a:r>
              <a:rPr lang="en-US" sz="4000" b="1" dirty="0">
                <a:latin typeface="Times New Roman" charset="0"/>
                <a:ea typeface="MS PGothic" charset="0"/>
              </a:rPr>
              <a:t>In SHAPE: A Program </a:t>
            </a:r>
            <a:br>
              <a:rPr lang="en-US" sz="4000" b="1" dirty="0">
                <a:latin typeface="Times New Roman" charset="0"/>
                <a:ea typeface="MS PGothic" charset="0"/>
              </a:rPr>
            </a:br>
            <a:r>
              <a:rPr lang="en-US" sz="4000" b="1" dirty="0">
                <a:latin typeface="Times New Roman" charset="0"/>
                <a:ea typeface="MS PGothic" charset="0"/>
              </a:rPr>
              <a:t>with Several Components</a:t>
            </a:r>
          </a:p>
        </p:txBody>
      </p:sp>
      <p:sp>
        <p:nvSpPr>
          <p:cNvPr id="17411" name="Rectangle 3"/>
          <p:cNvSpPr>
            <a:spLocks noGrp="1" noChangeArrowheads="1"/>
          </p:cNvSpPr>
          <p:nvPr>
            <p:ph type="body" idx="1"/>
          </p:nvPr>
        </p:nvSpPr>
        <p:spPr>
          <a:xfrm>
            <a:off x="609600" y="2590800"/>
            <a:ext cx="8534400" cy="4267200"/>
          </a:xfrm>
        </p:spPr>
        <p:txBody>
          <a:bodyPr/>
          <a:lstStyle/>
          <a:p>
            <a:pPr marL="609600" indent="-609600">
              <a:lnSpc>
                <a:spcPct val="80000"/>
              </a:lnSpc>
              <a:buFontTx/>
              <a:buAutoNum type="arabicPeriod"/>
            </a:pPr>
            <a:r>
              <a:rPr lang="en-US" sz="2900">
                <a:latin typeface="Times New Roman" charset="0"/>
                <a:ea typeface="MS PGothic" charset="0"/>
              </a:rPr>
              <a:t>Individualized fitness and healthy lifestyle assessment</a:t>
            </a:r>
          </a:p>
          <a:p>
            <a:pPr marL="609600" indent="-609600">
              <a:lnSpc>
                <a:spcPct val="80000"/>
              </a:lnSpc>
              <a:buFontTx/>
              <a:buAutoNum type="arabicPeriod"/>
            </a:pPr>
            <a:r>
              <a:rPr lang="en-US" sz="2900">
                <a:latin typeface="Times New Roman" charset="0"/>
                <a:ea typeface="MS PGothic" charset="0"/>
              </a:rPr>
              <a:t>Individual meetings (weekly) with a </a:t>
            </a:r>
            <a:r>
              <a:rPr lang="ja-JP" altLang="en-US" sz="2900">
                <a:latin typeface="Times New Roman" charset="0"/>
                <a:ea typeface="MS PGothic" charset="0"/>
              </a:rPr>
              <a:t>“</a:t>
            </a:r>
            <a:r>
              <a:rPr lang="en-US" altLang="ja-JP" sz="2900">
                <a:latin typeface="Times New Roman" charset="0"/>
                <a:ea typeface="MS PGothic" charset="0"/>
              </a:rPr>
              <a:t>Health Mentor</a:t>
            </a:r>
            <a:r>
              <a:rPr lang="ja-JP" altLang="en-US" sz="2900">
                <a:latin typeface="Times New Roman" charset="0"/>
                <a:ea typeface="MS PGothic" charset="0"/>
              </a:rPr>
              <a:t>”</a:t>
            </a:r>
            <a:r>
              <a:rPr lang="en-US" altLang="ja-JP" sz="2900">
                <a:latin typeface="Times New Roman" charset="0"/>
                <a:ea typeface="MS PGothic" charset="0"/>
              </a:rPr>
              <a:t> (certified fitness trainer)</a:t>
            </a:r>
          </a:p>
          <a:p>
            <a:pPr marL="609600" indent="-609600">
              <a:lnSpc>
                <a:spcPct val="80000"/>
              </a:lnSpc>
              <a:buFontTx/>
              <a:buAutoNum type="arabicPeriod"/>
            </a:pPr>
            <a:r>
              <a:rPr lang="en-US" sz="2900">
                <a:latin typeface="Times New Roman" charset="0"/>
                <a:ea typeface="MS PGothic" charset="0"/>
              </a:rPr>
              <a:t>Free membership to local fitness centers   (YMCA; Dance-exercise center; Women</a:t>
            </a:r>
            <a:r>
              <a:rPr lang="ja-JP" altLang="en-US" sz="2900">
                <a:latin typeface="Times New Roman" charset="0"/>
                <a:ea typeface="MS PGothic" charset="0"/>
              </a:rPr>
              <a:t>’</a:t>
            </a:r>
            <a:r>
              <a:rPr lang="en-US" altLang="ja-JP" sz="2900">
                <a:latin typeface="Times New Roman" charset="0"/>
                <a:ea typeface="MS PGothic" charset="0"/>
              </a:rPr>
              <a:t>s fitness center)</a:t>
            </a:r>
          </a:p>
          <a:p>
            <a:pPr marL="609600" indent="-609600">
              <a:lnSpc>
                <a:spcPct val="80000"/>
              </a:lnSpc>
              <a:buFontTx/>
              <a:buAutoNum type="arabicPeriod"/>
            </a:pPr>
            <a:r>
              <a:rPr lang="en-US" sz="2900">
                <a:latin typeface="Times New Roman" charset="0"/>
                <a:ea typeface="MS PGothic" charset="0"/>
              </a:rPr>
              <a:t>Group Exercise and Healthy Eating Education</a:t>
            </a:r>
          </a:p>
          <a:p>
            <a:pPr marL="609600" indent="-609600">
              <a:lnSpc>
                <a:spcPct val="80000"/>
              </a:lnSpc>
              <a:buFontTx/>
              <a:buAutoNum type="arabicPeriod"/>
            </a:pPr>
            <a:r>
              <a:rPr lang="en-US" sz="2900">
                <a:latin typeface="Times New Roman" charset="0"/>
                <a:ea typeface="MS PGothic" charset="0"/>
              </a:rPr>
              <a:t>Group health educational/motivational </a:t>
            </a:r>
            <a:r>
              <a:rPr lang="ja-JP" altLang="en-US" sz="2900">
                <a:latin typeface="Times New Roman" charset="0"/>
                <a:ea typeface="MS PGothic" charset="0"/>
              </a:rPr>
              <a:t>“</a:t>
            </a:r>
            <a:r>
              <a:rPr lang="en-US" altLang="ja-JP" sz="2900">
                <a:latin typeface="Times New Roman" charset="0"/>
                <a:ea typeface="MS PGothic" charset="0"/>
              </a:rPr>
              <a:t>Celebrations</a:t>
            </a:r>
            <a:r>
              <a:rPr lang="ja-JP" altLang="en-US" sz="2900">
                <a:latin typeface="Times New Roman" charset="0"/>
                <a:ea typeface="MS PGothic" charset="0"/>
              </a:rPr>
              <a:t>”</a:t>
            </a:r>
            <a:endParaRPr lang="en-US" sz="2900">
              <a:latin typeface="Times New Roman" charset="0"/>
              <a:ea typeface="MS PGothic" charset="0"/>
            </a:endParaRPr>
          </a:p>
        </p:txBody>
      </p:sp>
      <p:sp>
        <p:nvSpPr>
          <p:cNvPr id="17412" name="Line 4"/>
          <p:cNvSpPr>
            <a:spLocks noChangeShapeType="1"/>
          </p:cNvSpPr>
          <p:nvPr/>
        </p:nvSpPr>
        <p:spPr bwMode="auto">
          <a:xfrm>
            <a:off x="381000" y="2362200"/>
            <a:ext cx="8458200" cy="0"/>
          </a:xfrm>
          <a:prstGeom prst="line">
            <a:avLst/>
          </a:prstGeom>
          <a:noFill/>
          <a:ln w="9525">
            <a:solidFill>
              <a:schemeClr val="tx2"/>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5" name="Picture 4" descr="slide0004_image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2326476" cy="1752600"/>
          </a:xfrm>
          <a:prstGeom prst="rect">
            <a:avLst/>
          </a:prstGeom>
          <a:noFill/>
          <a:ln>
            <a:noFill/>
          </a:ln>
          <a:effectLst>
            <a:softEdge rad="1651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slide0004_image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729" y="0"/>
            <a:ext cx="2328470" cy="1828799"/>
          </a:xfrm>
          <a:prstGeom prst="rect">
            <a:avLst/>
          </a:prstGeom>
          <a:noFill/>
          <a:ln>
            <a:noFill/>
          </a:ln>
          <a:effectLst>
            <a:softEdge rad="165100"/>
          </a:effectLst>
        </p:spPr>
      </p:pic>
    </p:spTree>
    <p:extLst>
      <p:ext uri="{BB962C8B-B14F-4D97-AF65-F5344CB8AC3E}">
        <p14:creationId xmlns:p14="http://schemas.microsoft.com/office/powerpoint/2010/main" val="401262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457200"/>
            <a:ext cx="7772400" cy="1676400"/>
          </a:xfrm>
        </p:spPr>
        <p:txBody>
          <a:bodyPr/>
          <a:lstStyle/>
          <a:p>
            <a:r>
              <a:rPr lang="en-US" b="1" dirty="0"/>
              <a:t>Comorbid Physical-Mental Illness Interventions</a:t>
            </a:r>
            <a:endParaRPr lang="en-US" sz="3600" b="1" dirty="0"/>
          </a:p>
        </p:txBody>
      </p:sp>
      <p:sp>
        <p:nvSpPr>
          <p:cNvPr id="82947" name="Rectangle 3"/>
          <p:cNvSpPr>
            <a:spLocks noGrp="1" noChangeArrowheads="1"/>
          </p:cNvSpPr>
          <p:nvPr>
            <p:ph type="body" idx="1"/>
          </p:nvPr>
        </p:nvSpPr>
        <p:spPr>
          <a:xfrm>
            <a:off x="152400" y="2209800"/>
            <a:ext cx="8763000" cy="4419600"/>
          </a:xfrm>
        </p:spPr>
        <p:txBody>
          <a:bodyPr/>
          <a:lstStyle/>
          <a:p>
            <a:pPr marL="0" indent="0">
              <a:lnSpc>
                <a:spcPct val="90000"/>
              </a:lnSpc>
              <a:buNone/>
            </a:pPr>
            <a:r>
              <a:rPr lang="en-US" u="sng" dirty="0"/>
              <a:t>Primary Targets</a:t>
            </a:r>
          </a:p>
          <a:p>
            <a:pPr>
              <a:lnSpc>
                <a:spcPct val="90000"/>
              </a:lnSpc>
            </a:pPr>
            <a:r>
              <a:rPr lang="en-US" dirty="0"/>
              <a:t>Knowledge of disorders</a:t>
            </a:r>
          </a:p>
          <a:p>
            <a:pPr>
              <a:lnSpc>
                <a:spcPct val="90000"/>
              </a:lnSpc>
            </a:pPr>
            <a:r>
              <a:rPr lang="en-US" dirty="0"/>
              <a:t>Integration of physical and mental health treatment, including routine preventive care</a:t>
            </a:r>
          </a:p>
          <a:p>
            <a:pPr>
              <a:lnSpc>
                <a:spcPct val="90000"/>
              </a:lnSpc>
            </a:pPr>
            <a:r>
              <a:rPr lang="en-US" b="0" dirty="0"/>
              <a:t>Illness self-management strategies</a:t>
            </a:r>
          </a:p>
          <a:p>
            <a:pPr>
              <a:lnSpc>
                <a:spcPct val="90000"/>
              </a:lnSpc>
            </a:pPr>
            <a:r>
              <a:rPr lang="en-US" dirty="0"/>
              <a:t>Skills for improving interactions with healthcare providers</a:t>
            </a:r>
          </a:p>
          <a:p>
            <a:pPr>
              <a:lnSpc>
                <a:spcPct val="90000"/>
              </a:lnSpc>
            </a:pPr>
            <a:r>
              <a:rPr lang="en-US" dirty="0"/>
              <a:t>Lifestyle change (diet, exercise, smoking)</a:t>
            </a:r>
          </a:p>
        </p:txBody>
      </p:sp>
    </p:spTree>
    <p:extLst>
      <p:ext uri="{BB962C8B-B14F-4D97-AF65-F5344CB8AC3E}">
        <p14:creationId xmlns:p14="http://schemas.microsoft.com/office/powerpoint/2010/main" val="408376467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61C482D-6E5C-E413-5E7E-95D1F27386A9}"/>
              </a:ext>
            </a:extLst>
          </p:cNvPr>
          <p:cNvSpPr>
            <a:spLocks noGrp="1" noChangeArrowheads="1"/>
          </p:cNvSpPr>
          <p:nvPr>
            <p:ph type="title" idx="4294967295"/>
          </p:nvPr>
        </p:nvSpPr>
        <p:spPr>
          <a:xfrm>
            <a:off x="-152400" y="292100"/>
            <a:ext cx="7772400" cy="838200"/>
          </a:xfrm>
        </p:spPr>
        <p:txBody>
          <a:bodyPr/>
          <a:lstStyle/>
          <a:p>
            <a:pPr eaLnBrk="1" hangingPunct="1"/>
            <a:r>
              <a:rPr lang="en-US" altLang="en-US" b="1" dirty="0">
                <a:solidFill>
                  <a:srgbClr val="FFFF00"/>
                </a:solidFill>
              </a:rPr>
              <a:t>Example: I-IMR</a:t>
            </a:r>
            <a:endParaRPr lang="en-US" altLang="en-US" b="1" dirty="0"/>
          </a:p>
        </p:txBody>
      </p:sp>
      <p:sp>
        <p:nvSpPr>
          <p:cNvPr id="32771" name="Rectangle 3">
            <a:extLst>
              <a:ext uri="{FF2B5EF4-FFF2-40B4-BE49-F238E27FC236}">
                <a16:creationId xmlns:a16="http://schemas.microsoft.com/office/drawing/2014/main" id="{65C54D0F-2983-047E-BE1F-00F6BF668D70}"/>
              </a:ext>
            </a:extLst>
          </p:cNvPr>
          <p:cNvSpPr>
            <a:spLocks noGrp="1" noChangeArrowheads="1"/>
          </p:cNvSpPr>
          <p:nvPr>
            <p:ph idx="4294967295"/>
          </p:nvPr>
        </p:nvSpPr>
        <p:spPr>
          <a:xfrm>
            <a:off x="228600" y="1295400"/>
            <a:ext cx="8915400" cy="4114800"/>
          </a:xfrm>
        </p:spPr>
        <p:txBody>
          <a:bodyPr>
            <a:normAutofit lnSpcReduction="10000"/>
          </a:bodyPr>
          <a:lstStyle/>
          <a:p>
            <a:pPr eaLnBrk="1" hangingPunct="1"/>
            <a:r>
              <a:rPr lang="en-US" altLang="en-US" sz="2800" dirty="0"/>
              <a:t>Integrated Illness Management and Recovery (I-IMR)</a:t>
            </a:r>
          </a:p>
          <a:p>
            <a:pPr eaLnBrk="1" hangingPunct="1"/>
            <a:r>
              <a:rPr lang="en-US" altLang="en-US" sz="2800" dirty="0"/>
              <a:t>Standardized curriculum (10 topics) based on IMR delivered in weekly group or individual sessions for 3-10 months</a:t>
            </a:r>
          </a:p>
          <a:p>
            <a:pPr eaLnBrk="1" hangingPunct="1"/>
            <a:r>
              <a:rPr lang="en-US" altLang="en-US" sz="2800" dirty="0"/>
              <a:t>Education on psychiatric and medical problems and how they influence and are related to each other</a:t>
            </a:r>
            <a:endParaRPr lang="en-US" altLang="en-US" sz="400" dirty="0"/>
          </a:p>
          <a:p>
            <a:pPr eaLnBrk="1" hangingPunct="1"/>
            <a:r>
              <a:rPr lang="en-US" altLang="en-US" sz="2800" dirty="0"/>
              <a:t>Training on self-management skills</a:t>
            </a:r>
            <a:endParaRPr lang="en-US" altLang="en-US" sz="1400" dirty="0"/>
          </a:p>
          <a:p>
            <a:pPr eaLnBrk="1" hangingPunct="1"/>
            <a:r>
              <a:rPr lang="en-US" altLang="en-US" sz="2800" dirty="0"/>
              <a:t>Assistance with establishing goals and steps towards recovery and wellness</a:t>
            </a:r>
          </a:p>
          <a:p>
            <a:pPr eaLnBrk="1" hangingPunct="1">
              <a:spcBef>
                <a:spcPct val="0"/>
              </a:spcBef>
            </a:pPr>
            <a:endParaRPr lang="en-US" altLang="en-US" sz="400" dirty="0"/>
          </a:p>
          <a:p>
            <a:pPr eaLnBrk="1" hangingPunct="1">
              <a:spcBef>
                <a:spcPct val="0"/>
              </a:spcBef>
            </a:pPr>
            <a:endParaRPr lang="en-US" altLang="en-US" sz="400" dirty="0"/>
          </a:p>
          <a:p>
            <a:pPr eaLnBrk="1" hangingPunct="1">
              <a:spcBef>
                <a:spcPct val="0"/>
              </a:spcBef>
            </a:pPr>
            <a:endParaRPr lang="en-US" altLang="en-US" sz="400" dirty="0"/>
          </a:p>
        </p:txBody>
      </p:sp>
      <p:sp>
        <p:nvSpPr>
          <p:cNvPr id="32772" name="Rectangle 4">
            <a:extLst>
              <a:ext uri="{FF2B5EF4-FFF2-40B4-BE49-F238E27FC236}">
                <a16:creationId xmlns:a16="http://schemas.microsoft.com/office/drawing/2014/main" id="{EA44CBBE-2E83-59FF-5F2E-13290E7C333B}"/>
              </a:ext>
            </a:extLst>
          </p:cNvPr>
          <p:cNvSpPr>
            <a:spLocks noChangeArrowheads="1"/>
          </p:cNvSpPr>
          <p:nvPr/>
        </p:nvSpPr>
        <p:spPr bwMode="auto">
          <a:xfrm>
            <a:off x="457200" y="533400"/>
            <a:ext cx="18475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buClr>
                <a:schemeClr val="accent1"/>
              </a:buClr>
            </a:pPr>
            <a:endParaRPr lang="en-US" altLang="en-US" sz="3400">
              <a:latin typeface="Tahoma" panose="020B0604030504040204" pitchFamily="34" charset="0"/>
            </a:endParaRPr>
          </a:p>
        </p:txBody>
      </p:sp>
      <p:pic>
        <p:nvPicPr>
          <p:cNvPr id="32773" name="Picture 4" descr="Image result for image of skills training">
            <a:hlinkClick r:id="rId3"/>
            <a:extLst>
              <a:ext uri="{FF2B5EF4-FFF2-40B4-BE49-F238E27FC236}">
                <a16:creationId xmlns:a16="http://schemas.microsoft.com/office/drawing/2014/main" id="{D0938F98-CA30-2BC1-0581-22746E904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75" y="5181600"/>
            <a:ext cx="49069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descr="NA00417_">
            <a:extLst>
              <a:ext uri="{FF2B5EF4-FFF2-40B4-BE49-F238E27FC236}">
                <a16:creationId xmlns:a16="http://schemas.microsoft.com/office/drawing/2014/main" id="{9627C64D-1A23-7FDE-8540-42AF6A98CE8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638800" y="169863"/>
            <a:ext cx="876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B063A5A-BDBC-8AA1-164C-82B84626CE57}"/>
              </a:ext>
            </a:extLst>
          </p:cNvPr>
          <p:cNvSpPr>
            <a:spLocks noGrp="1"/>
          </p:cNvSpPr>
          <p:nvPr>
            <p:ph type="title"/>
          </p:nvPr>
        </p:nvSpPr>
        <p:spPr>
          <a:xfrm>
            <a:off x="533400" y="0"/>
            <a:ext cx="7772400" cy="1143000"/>
          </a:xfrm>
        </p:spPr>
        <p:txBody>
          <a:bodyPr/>
          <a:lstStyle/>
          <a:p>
            <a:r>
              <a:rPr lang="en-US" altLang="en-US" b="1" dirty="0"/>
              <a:t>History of I-IMR</a:t>
            </a:r>
          </a:p>
        </p:txBody>
      </p:sp>
      <p:sp>
        <p:nvSpPr>
          <p:cNvPr id="3" name="Content Placeholder 2">
            <a:extLst>
              <a:ext uri="{FF2B5EF4-FFF2-40B4-BE49-F238E27FC236}">
                <a16:creationId xmlns:a16="http://schemas.microsoft.com/office/drawing/2014/main" id="{17228ECC-7866-9AD5-D684-9E0464A6131F}"/>
              </a:ext>
            </a:extLst>
          </p:cNvPr>
          <p:cNvSpPr>
            <a:spLocks noGrp="1"/>
          </p:cNvSpPr>
          <p:nvPr>
            <p:ph idx="1"/>
          </p:nvPr>
        </p:nvSpPr>
        <p:spPr>
          <a:xfrm>
            <a:off x="381000" y="990600"/>
            <a:ext cx="8382000" cy="4114800"/>
          </a:xfrm>
        </p:spPr>
        <p:txBody>
          <a:bodyPr/>
          <a:lstStyle/>
          <a:p>
            <a:pPr>
              <a:defRPr/>
            </a:pPr>
            <a:r>
              <a:rPr lang="en-US" sz="3000" b="1" dirty="0">
                <a:solidFill>
                  <a:schemeClr val="tx2"/>
                </a:solidFill>
                <a:ea typeface="ＭＳ Ｐゴシック" charset="0"/>
              </a:rPr>
              <a:t>2004:</a:t>
            </a:r>
            <a:r>
              <a:rPr lang="en-US" sz="3000" dirty="0">
                <a:ea typeface="ＭＳ Ｐゴシック" charset="0"/>
              </a:rPr>
              <a:t> Joint RFP (SAMHSA &amp; NIMH) to adapt EBPs for older people</a:t>
            </a:r>
          </a:p>
          <a:p>
            <a:pPr>
              <a:defRPr/>
            </a:pPr>
            <a:r>
              <a:rPr lang="en-US" sz="3000" b="1" dirty="0">
                <a:solidFill>
                  <a:schemeClr val="tx2"/>
                </a:solidFill>
                <a:ea typeface="ＭＳ Ｐゴシック" charset="0"/>
              </a:rPr>
              <a:t>2005-2008:</a:t>
            </a:r>
            <a:r>
              <a:rPr lang="en-US" sz="3000" dirty="0">
                <a:ea typeface="ＭＳ Ｐゴシック" charset="0"/>
              </a:rPr>
              <a:t> Pilot tested addition of physical health self-management training to IMR (Manchester &amp; Nashua, n=70 &amp; Chicago, n=50)</a:t>
            </a:r>
          </a:p>
          <a:p>
            <a:pPr>
              <a:defRPr/>
            </a:pPr>
            <a:r>
              <a:rPr lang="en-US" sz="3000" b="1" dirty="0">
                <a:solidFill>
                  <a:schemeClr val="tx2"/>
                </a:solidFill>
                <a:ea typeface="ＭＳ Ｐゴシック" charset="0"/>
              </a:rPr>
              <a:t>2012-2015:</a:t>
            </a:r>
            <a:r>
              <a:rPr lang="en-US" sz="3000" dirty="0">
                <a:solidFill>
                  <a:schemeClr val="tx2"/>
                </a:solidFill>
                <a:ea typeface="ＭＳ Ｐゴシック" charset="0"/>
              </a:rPr>
              <a:t> </a:t>
            </a:r>
            <a:r>
              <a:rPr lang="en-US" sz="3000" dirty="0">
                <a:ea typeface="ＭＳ Ｐゴシック" charset="0"/>
              </a:rPr>
              <a:t>Included in CMMI study in Boston and Health Home Project in MD</a:t>
            </a:r>
          </a:p>
          <a:p>
            <a:pPr>
              <a:defRPr/>
            </a:pPr>
            <a:r>
              <a:rPr lang="en-US" sz="3000" b="1" dirty="0">
                <a:solidFill>
                  <a:schemeClr val="tx2"/>
                </a:solidFill>
                <a:ea typeface="ＭＳ Ｐゴシック" charset="0"/>
              </a:rPr>
              <a:t>2014:</a:t>
            </a:r>
            <a:r>
              <a:rPr lang="en-US" sz="3000" b="1" dirty="0">
                <a:ea typeface="ＭＳ Ｐゴシック" charset="0"/>
              </a:rPr>
              <a:t> </a:t>
            </a:r>
            <a:r>
              <a:rPr lang="en-US" sz="3000" dirty="0">
                <a:ea typeface="ＭＳ Ｐゴシック" charset="0"/>
              </a:rPr>
              <a:t>Major revision of IIMR to fully integrate self-management curriculum</a:t>
            </a:r>
          </a:p>
          <a:p>
            <a:pPr>
              <a:defRPr/>
            </a:pPr>
            <a:r>
              <a:rPr lang="en-US" sz="3000" b="1" dirty="0">
                <a:solidFill>
                  <a:schemeClr val="tx2"/>
                </a:solidFill>
                <a:ea typeface="ＭＳ Ｐゴシック" charset="0"/>
              </a:rPr>
              <a:t>2014-2019: </a:t>
            </a:r>
            <a:r>
              <a:rPr lang="en-US" sz="3000" dirty="0">
                <a:ea typeface="ＭＳ Ｐゴシック" charset="0"/>
              </a:rPr>
              <a:t>Evaluation in RCT in Boston (n=300)</a:t>
            </a:r>
          </a:p>
          <a:p>
            <a:pPr marL="0" indent="0">
              <a:buFontTx/>
              <a:buNone/>
              <a:defRPr/>
            </a:pPr>
            <a:r>
              <a:rPr lang="en-US" sz="3000" dirty="0">
                <a:solidFill>
                  <a:schemeClr val="tx2"/>
                </a:solidFill>
                <a:ea typeface="ＭＳ Ｐゴシック" charset="0"/>
              </a:rPr>
              <a:t>Currently offered in 7 states (and counting)</a:t>
            </a:r>
          </a:p>
          <a:p>
            <a:pPr>
              <a:defRPr/>
            </a:pPr>
            <a:endParaRPr lang="en-US" dirty="0">
              <a:ea typeface="ＭＳ Ｐゴシック"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0DB0592-09F1-B2DA-020B-94763431E7F2}"/>
              </a:ext>
            </a:extLst>
          </p:cNvPr>
          <p:cNvSpPr>
            <a:spLocks noGrp="1"/>
          </p:cNvSpPr>
          <p:nvPr>
            <p:ph type="title"/>
          </p:nvPr>
        </p:nvSpPr>
        <p:spPr>
          <a:xfrm>
            <a:off x="228600" y="609600"/>
            <a:ext cx="5943600" cy="1143000"/>
          </a:xfrm>
        </p:spPr>
        <p:txBody>
          <a:bodyPr/>
          <a:lstStyle/>
          <a:p>
            <a:r>
              <a:rPr lang="en-US" altLang="en-US" b="1" dirty="0"/>
              <a:t>General Structure of I-IMR Session or Group</a:t>
            </a:r>
          </a:p>
        </p:txBody>
      </p:sp>
      <p:sp>
        <p:nvSpPr>
          <p:cNvPr id="3" name="Content Placeholder 2">
            <a:extLst>
              <a:ext uri="{FF2B5EF4-FFF2-40B4-BE49-F238E27FC236}">
                <a16:creationId xmlns:a16="http://schemas.microsoft.com/office/drawing/2014/main" id="{97E0BC95-163C-FA41-9A46-5921A3800B16}"/>
              </a:ext>
            </a:extLst>
          </p:cNvPr>
          <p:cNvSpPr>
            <a:spLocks noGrp="1"/>
          </p:cNvSpPr>
          <p:nvPr>
            <p:ph idx="1"/>
          </p:nvPr>
        </p:nvSpPr>
        <p:spPr/>
        <p:txBody>
          <a:bodyPr/>
          <a:lstStyle/>
          <a:p>
            <a:pPr>
              <a:defRPr/>
            </a:pPr>
            <a:r>
              <a:rPr lang="en-US" dirty="0">
                <a:ea typeface="ＭＳ Ｐゴシック" pitchFamily="-110" charset="-128"/>
              </a:rPr>
              <a:t>Set the Agenda for Session Review of Progress Towards Goal or Home Practice/Weekly Objective</a:t>
            </a:r>
          </a:p>
          <a:p>
            <a:pPr>
              <a:defRPr/>
            </a:pPr>
            <a:r>
              <a:rPr lang="en-US" dirty="0">
                <a:ea typeface="ＭＳ Ｐゴシック" pitchFamily="-110" charset="-128"/>
              </a:rPr>
              <a:t>Review of Previous Session </a:t>
            </a:r>
          </a:p>
          <a:p>
            <a:pPr>
              <a:defRPr/>
            </a:pPr>
            <a:r>
              <a:rPr lang="en-US" dirty="0">
                <a:ea typeface="ＭＳ Ｐゴシック" pitchFamily="-110" charset="-128"/>
              </a:rPr>
              <a:t>Establish Rationale for Topic or Skill</a:t>
            </a:r>
          </a:p>
          <a:p>
            <a:pPr>
              <a:defRPr/>
            </a:pPr>
            <a:r>
              <a:rPr lang="en-US" dirty="0">
                <a:ea typeface="ＭＳ Ｐゴシック" pitchFamily="-110" charset="-128"/>
              </a:rPr>
              <a:t>Engage Participants in Materials and Topic</a:t>
            </a:r>
          </a:p>
          <a:p>
            <a:pPr>
              <a:defRPr/>
            </a:pPr>
            <a:r>
              <a:rPr lang="en-US" dirty="0">
                <a:ea typeface="ＭＳ Ｐゴシック" pitchFamily="-110" charset="-128"/>
              </a:rPr>
              <a:t>Practice Skill</a:t>
            </a:r>
          </a:p>
          <a:p>
            <a:pPr>
              <a:defRPr/>
            </a:pPr>
            <a:r>
              <a:rPr lang="en-US" dirty="0">
                <a:ea typeface="ＭＳ Ｐゴシック" pitchFamily="-110" charset="-128"/>
              </a:rPr>
              <a:t>Develop Home Practice </a:t>
            </a:r>
          </a:p>
          <a:p>
            <a:pPr>
              <a:defRPr/>
            </a:pPr>
            <a:endParaRPr lang="en-US" dirty="0">
              <a:ea typeface="ＭＳ Ｐゴシック" pitchFamily="-110" charset="-128"/>
            </a:endParaRPr>
          </a:p>
          <a:p>
            <a:pPr marL="0" indent="0">
              <a:buFontTx/>
              <a:buNone/>
              <a:defRPr/>
            </a:pPr>
            <a:endParaRPr lang="en-US" dirty="0">
              <a:ea typeface="ＭＳ Ｐゴシック" pitchFamily="-110" charset="-128"/>
            </a:endParaRPr>
          </a:p>
        </p:txBody>
      </p:sp>
      <p:pic>
        <p:nvPicPr>
          <p:cNvPr id="40964" name="Picture 5" descr="Related image">
            <a:hlinkClick r:id="rId3"/>
            <a:extLst>
              <a:ext uri="{FF2B5EF4-FFF2-40B4-BE49-F238E27FC236}">
                <a16:creationId xmlns:a16="http://schemas.microsoft.com/office/drawing/2014/main" id="{C7570D0C-CB5D-064D-7F62-33D85E341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608013"/>
            <a:ext cx="16605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A281C96-1671-A063-3CEB-64011030D7ED}"/>
              </a:ext>
            </a:extLst>
          </p:cNvPr>
          <p:cNvSpPr>
            <a:spLocks noGrp="1"/>
          </p:cNvSpPr>
          <p:nvPr>
            <p:ph type="title"/>
          </p:nvPr>
        </p:nvSpPr>
        <p:spPr>
          <a:xfrm>
            <a:off x="657225" y="228600"/>
            <a:ext cx="7772400" cy="1143000"/>
          </a:xfrm>
        </p:spPr>
        <p:txBody>
          <a:bodyPr/>
          <a:lstStyle/>
          <a:p>
            <a:r>
              <a:rPr lang="en-US" altLang="en-US" b="1" dirty="0"/>
              <a:t>Overarching Principles</a:t>
            </a:r>
          </a:p>
        </p:txBody>
      </p:sp>
      <p:sp>
        <p:nvSpPr>
          <p:cNvPr id="43011" name="Content Placeholder 2">
            <a:extLst>
              <a:ext uri="{FF2B5EF4-FFF2-40B4-BE49-F238E27FC236}">
                <a16:creationId xmlns:a16="http://schemas.microsoft.com/office/drawing/2014/main" id="{9711B287-AFB2-0F3A-003C-63FE2D2CE41C}"/>
              </a:ext>
            </a:extLst>
          </p:cNvPr>
          <p:cNvSpPr>
            <a:spLocks noGrp="1"/>
          </p:cNvSpPr>
          <p:nvPr>
            <p:ph idx="1"/>
          </p:nvPr>
        </p:nvSpPr>
        <p:spPr>
          <a:xfrm>
            <a:off x="838200" y="1371600"/>
            <a:ext cx="7772400" cy="4114800"/>
          </a:xfrm>
        </p:spPr>
        <p:txBody>
          <a:bodyPr/>
          <a:lstStyle/>
          <a:p>
            <a:r>
              <a:rPr lang="en-US" altLang="en-US"/>
              <a:t>“Ask Don’t Tell”</a:t>
            </a:r>
          </a:p>
          <a:p>
            <a:r>
              <a:rPr lang="en-US" altLang="en-US"/>
              <a:t>Have a conversation</a:t>
            </a:r>
          </a:p>
          <a:p>
            <a:r>
              <a:rPr lang="en-US" altLang="en-US"/>
              <a:t>Listen more than you talk – Be CURIOUS</a:t>
            </a:r>
          </a:p>
          <a:p>
            <a:r>
              <a:rPr lang="en-US" altLang="en-US"/>
              <a:t>Use the handouts but relate material to person’s life</a:t>
            </a:r>
          </a:p>
          <a:p>
            <a:r>
              <a:rPr lang="en-US" altLang="en-US"/>
              <a:t>Have flexibility regarding order</a:t>
            </a:r>
          </a:p>
          <a:p>
            <a:r>
              <a:rPr lang="en-US" altLang="en-US"/>
              <a:t>Emphasize autonomy and empowerment</a:t>
            </a:r>
          </a:p>
          <a:p>
            <a:r>
              <a:rPr lang="en-US" altLang="en-US"/>
              <a:t>Be EMPATHIC and VALIDATNG</a:t>
            </a:r>
          </a:p>
          <a:p>
            <a:endParaRPr lang="en-US" altLang="en-US"/>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6C333B8-DE2C-E324-4D6A-CB89BC7FC4CE}"/>
              </a:ext>
            </a:extLst>
          </p:cNvPr>
          <p:cNvSpPr>
            <a:spLocks noGrp="1" noChangeArrowheads="1"/>
          </p:cNvSpPr>
          <p:nvPr>
            <p:ph type="title"/>
          </p:nvPr>
        </p:nvSpPr>
        <p:spPr>
          <a:xfrm>
            <a:off x="0" y="38100"/>
            <a:ext cx="6248400" cy="1143000"/>
          </a:xfrm>
        </p:spPr>
        <p:txBody>
          <a:bodyPr/>
          <a:lstStyle/>
          <a:p>
            <a:pPr eaLnBrk="1" hangingPunct="1"/>
            <a:r>
              <a:rPr lang="en-US" altLang="en-US" sz="4000" b="1" dirty="0"/>
              <a:t>The I-IMR Curriculum</a:t>
            </a:r>
            <a:endParaRPr lang="en-US" altLang="en-US" b="1" dirty="0"/>
          </a:p>
        </p:txBody>
      </p:sp>
      <p:sp>
        <p:nvSpPr>
          <p:cNvPr id="35843" name="Rectangle 3">
            <a:extLst>
              <a:ext uri="{FF2B5EF4-FFF2-40B4-BE49-F238E27FC236}">
                <a16:creationId xmlns:a16="http://schemas.microsoft.com/office/drawing/2014/main" id="{5D82CB9E-533F-71D3-56B7-17ABD0A93342}"/>
              </a:ext>
            </a:extLst>
          </p:cNvPr>
          <p:cNvSpPr>
            <a:spLocks noGrp="1" noChangeArrowheads="1"/>
          </p:cNvSpPr>
          <p:nvPr>
            <p:ph type="body" sz="half" idx="1"/>
          </p:nvPr>
        </p:nvSpPr>
        <p:spPr>
          <a:xfrm>
            <a:off x="425450" y="990600"/>
            <a:ext cx="8032750" cy="5254625"/>
          </a:xfrm>
        </p:spPr>
        <p:txBody>
          <a:bodyPr/>
          <a:lstStyle/>
          <a:p>
            <a:pPr algn="ctr" eaLnBrk="1" hangingPunct="1">
              <a:lnSpc>
                <a:spcPct val="90000"/>
              </a:lnSpc>
              <a:buFontTx/>
              <a:buNone/>
              <a:defRPr/>
            </a:pPr>
            <a:endParaRPr lang="en-US" sz="2000" dirty="0">
              <a:solidFill>
                <a:srgbClr val="FFCC00"/>
              </a:solidFill>
              <a:ea typeface="ＭＳ Ｐゴシック" charset="0"/>
            </a:endParaRPr>
          </a:p>
          <a:p>
            <a:pPr marL="457200" indent="-457200" eaLnBrk="1" hangingPunct="1">
              <a:lnSpc>
                <a:spcPct val="90000"/>
              </a:lnSpc>
              <a:buFont typeface="+mj-lt"/>
              <a:buAutoNum type="arabicPeriod"/>
              <a:defRPr/>
            </a:pPr>
            <a:r>
              <a:rPr lang="en-US" sz="2400" dirty="0">
                <a:ea typeface="ＭＳ Ｐゴシック" charset="0"/>
              </a:rPr>
              <a:t>Recovery</a:t>
            </a:r>
          </a:p>
          <a:p>
            <a:pPr marL="457200" indent="-457200" eaLnBrk="1" hangingPunct="1">
              <a:lnSpc>
                <a:spcPct val="90000"/>
              </a:lnSpc>
              <a:buFont typeface="+mj-lt"/>
              <a:buAutoNum type="arabicPeriod"/>
              <a:defRPr/>
            </a:pPr>
            <a:r>
              <a:rPr lang="en-US" sz="2400" dirty="0">
                <a:ea typeface="ＭＳ Ｐゴシック" charset="0"/>
              </a:rPr>
              <a:t>The Brain – Body Connection</a:t>
            </a:r>
          </a:p>
          <a:p>
            <a:pPr marL="457200" indent="-457200" eaLnBrk="1" hangingPunct="1">
              <a:lnSpc>
                <a:spcPct val="90000"/>
              </a:lnSpc>
              <a:buFont typeface="+mj-lt"/>
              <a:buAutoNum type="arabicPeriod"/>
              <a:defRPr/>
            </a:pPr>
            <a:r>
              <a:rPr lang="en-US" sz="2400" dirty="0">
                <a:ea typeface="ＭＳ Ｐゴシック" charset="0"/>
              </a:rPr>
              <a:t>Practical Facts on Physical and Mental Health*</a:t>
            </a:r>
          </a:p>
          <a:p>
            <a:pPr marL="457200" indent="-457200" eaLnBrk="1" hangingPunct="1">
              <a:lnSpc>
                <a:spcPct val="90000"/>
              </a:lnSpc>
              <a:buFont typeface="+mj-lt"/>
              <a:buAutoNum type="arabicPeriod"/>
              <a:defRPr/>
            </a:pPr>
            <a:r>
              <a:rPr lang="en-US" sz="2400" dirty="0">
                <a:ea typeface="ＭＳ Ｐゴシック" charset="0"/>
              </a:rPr>
              <a:t>Healthy Lifestyle*</a:t>
            </a:r>
          </a:p>
          <a:p>
            <a:pPr marL="457200" indent="-457200" eaLnBrk="1" hangingPunct="1">
              <a:lnSpc>
                <a:spcPct val="90000"/>
              </a:lnSpc>
              <a:buFont typeface="+mj-lt"/>
              <a:buAutoNum type="arabicPeriod"/>
              <a:defRPr/>
            </a:pPr>
            <a:r>
              <a:rPr lang="en-US" sz="2400" dirty="0">
                <a:ea typeface="ＭＳ Ｐゴシック" charset="0"/>
              </a:rPr>
              <a:t>Using Medications Effectively</a:t>
            </a:r>
          </a:p>
          <a:p>
            <a:pPr marL="457200" indent="-457200" eaLnBrk="1" hangingPunct="1">
              <a:lnSpc>
                <a:spcPct val="90000"/>
              </a:lnSpc>
              <a:buFont typeface="+mj-lt"/>
              <a:buAutoNum type="arabicPeriod"/>
              <a:defRPr/>
            </a:pPr>
            <a:r>
              <a:rPr lang="en-US" sz="2400" dirty="0">
                <a:ea typeface="ＭＳ Ｐゴシック" charset="0"/>
              </a:rPr>
              <a:t>Social Support</a:t>
            </a:r>
          </a:p>
          <a:p>
            <a:pPr marL="457200" indent="-457200" eaLnBrk="1" hangingPunct="1">
              <a:lnSpc>
                <a:spcPct val="90000"/>
              </a:lnSpc>
              <a:buFont typeface="+mj-lt"/>
              <a:buAutoNum type="arabicPeriod"/>
              <a:defRPr/>
            </a:pPr>
            <a:r>
              <a:rPr lang="en-US" sz="2400" dirty="0">
                <a:ea typeface="ＭＳ Ｐゴシック" charset="0"/>
              </a:rPr>
              <a:t>Managing Stress</a:t>
            </a:r>
          </a:p>
          <a:p>
            <a:pPr marL="457200" indent="-457200" eaLnBrk="1" hangingPunct="1">
              <a:lnSpc>
                <a:spcPct val="90000"/>
              </a:lnSpc>
              <a:buFont typeface="+mj-lt"/>
              <a:buAutoNum type="arabicPeriod"/>
              <a:defRPr/>
            </a:pPr>
            <a:r>
              <a:rPr lang="en-US" sz="2400" dirty="0">
                <a:ea typeface="ＭＳ Ｐゴシック" charset="0"/>
              </a:rPr>
              <a:t>Managing Persistent Physical and Mental Health Symptoms</a:t>
            </a:r>
          </a:p>
          <a:p>
            <a:pPr marL="457200" indent="-457200" eaLnBrk="1" hangingPunct="1">
              <a:lnSpc>
                <a:spcPct val="90000"/>
              </a:lnSpc>
              <a:buFont typeface="+mj-lt"/>
              <a:buAutoNum type="arabicPeriod"/>
              <a:defRPr/>
            </a:pPr>
            <a:r>
              <a:rPr lang="en-US" sz="2400" dirty="0">
                <a:ea typeface="ＭＳ Ｐゴシック" charset="0"/>
              </a:rPr>
              <a:t>Relapse Prevention</a:t>
            </a:r>
          </a:p>
          <a:p>
            <a:pPr marL="457200" indent="-457200" eaLnBrk="1" hangingPunct="1">
              <a:lnSpc>
                <a:spcPct val="90000"/>
              </a:lnSpc>
              <a:buFont typeface="+mj-lt"/>
              <a:buAutoNum type="arabicPeriod"/>
              <a:defRPr/>
            </a:pPr>
            <a:r>
              <a:rPr lang="en-US" sz="2400" dirty="0">
                <a:ea typeface="ＭＳ Ｐゴシック" charset="0"/>
              </a:rPr>
              <a:t>Getting Your Needs Met in the Health Care System</a:t>
            </a:r>
          </a:p>
          <a:p>
            <a:pPr marL="0" indent="0" eaLnBrk="1" hangingPunct="1">
              <a:lnSpc>
                <a:spcPct val="90000"/>
              </a:lnSpc>
              <a:buFontTx/>
              <a:buNone/>
              <a:defRPr/>
            </a:pPr>
            <a:r>
              <a:rPr lang="en-US" sz="2400" dirty="0">
                <a:ea typeface="ＭＳ Ｐゴシック" charset="0"/>
              </a:rPr>
              <a:t>*Tobacco education in “Healthy Lifestyle,” and any of the topics in “Practical Facts on Physical and Mental Health,” may or may not be covered depending on relevance to the participants.</a:t>
            </a:r>
          </a:p>
        </p:txBody>
      </p:sp>
      <p:sp>
        <p:nvSpPr>
          <p:cNvPr id="45060" name="Rectangle 5">
            <a:extLst>
              <a:ext uri="{FF2B5EF4-FFF2-40B4-BE49-F238E27FC236}">
                <a16:creationId xmlns:a16="http://schemas.microsoft.com/office/drawing/2014/main" id="{4371E0D4-556C-3EC2-2977-D0BAADD1F8F5}"/>
              </a:ext>
            </a:extLst>
          </p:cNvPr>
          <p:cNvSpPr>
            <a:spLocks noChangeArrowheads="1"/>
          </p:cNvSpPr>
          <p:nvPr/>
        </p:nvSpPr>
        <p:spPr bwMode="auto">
          <a:xfrm>
            <a:off x="425450" y="62452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b="1">
              <a:solidFill>
                <a:schemeClr val="bg1"/>
              </a:solidFill>
              <a:latin typeface="Arial" panose="020B0604020202020204" pitchFamily="34" charset="0"/>
            </a:endParaRPr>
          </a:p>
        </p:txBody>
      </p:sp>
      <p:pic>
        <p:nvPicPr>
          <p:cNvPr id="45061" name="Picture 8" descr="Image result for image of mind body connection">
            <a:hlinkClick r:id="rId3"/>
            <a:extLst>
              <a:ext uri="{FF2B5EF4-FFF2-40B4-BE49-F238E27FC236}">
                <a16:creationId xmlns:a16="http://schemas.microsoft.com/office/drawing/2014/main" id="{EDE785EE-9D39-4AFB-535F-2E59FAA28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990600"/>
            <a:ext cx="1947863"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81000" y="304800"/>
            <a:ext cx="8382000" cy="1143000"/>
          </a:xfrm>
        </p:spPr>
        <p:txBody>
          <a:bodyPr/>
          <a:lstStyle/>
          <a:p>
            <a:r>
              <a:rPr lang="en-US" b="1" dirty="0">
                <a:latin typeface="Times New Roman" charset="0"/>
              </a:rPr>
              <a:t>Physical Health in FEP Clients</a:t>
            </a:r>
          </a:p>
        </p:txBody>
      </p:sp>
      <p:sp>
        <p:nvSpPr>
          <p:cNvPr id="33794" name="Content Placeholder 2"/>
          <p:cNvSpPr>
            <a:spLocks noGrp="1"/>
          </p:cNvSpPr>
          <p:nvPr>
            <p:ph idx="1"/>
          </p:nvPr>
        </p:nvSpPr>
        <p:spPr>
          <a:xfrm>
            <a:off x="381000" y="1371600"/>
            <a:ext cx="8458200" cy="5181600"/>
          </a:xfrm>
        </p:spPr>
        <p:txBody>
          <a:bodyPr/>
          <a:lstStyle/>
          <a:p>
            <a:pPr marL="0" indent="0">
              <a:buNone/>
            </a:pPr>
            <a:r>
              <a:rPr lang="en-US" u="sng" dirty="0" err="1">
                <a:latin typeface="Times New Roman" charset="0"/>
              </a:rPr>
              <a:t>Correll</a:t>
            </a:r>
            <a:r>
              <a:rPr lang="en-US" u="sng" dirty="0">
                <a:latin typeface="Times New Roman" charset="0"/>
              </a:rPr>
              <a:t> et al. (2015) study of RAISE-ETP baseline sample (N=404)</a:t>
            </a:r>
          </a:p>
          <a:p>
            <a:r>
              <a:rPr lang="en-US" dirty="0">
                <a:latin typeface="Times New Roman" charset="0"/>
              </a:rPr>
              <a:t>Primary focus on cardiometabolic risk in FEP</a:t>
            </a:r>
          </a:p>
          <a:p>
            <a:r>
              <a:rPr lang="en-US" dirty="0">
                <a:latin typeface="Times New Roman" charset="0"/>
              </a:rPr>
              <a:t>Average age: 22 years, 71% male, </a:t>
            </a:r>
            <a:r>
              <a:rPr lang="en-US" u="sng" dirty="0">
                <a:latin typeface="Times New Roman" charset="0"/>
              </a:rPr>
              <a:t>&lt;</a:t>
            </a:r>
            <a:r>
              <a:rPr lang="en-US" dirty="0">
                <a:latin typeface="Times New Roman" charset="0"/>
              </a:rPr>
              <a:t> 3 months prior antipsychotic treatment</a:t>
            </a:r>
          </a:p>
          <a:p>
            <a:r>
              <a:rPr lang="en-US" dirty="0">
                <a:latin typeface="Times New Roman" charset="0"/>
              </a:rPr>
              <a:t>Evaluated body composition and fasting lipid, glucose, and fasting parameters</a:t>
            </a:r>
          </a:p>
          <a:p>
            <a:r>
              <a:rPr lang="en-US" dirty="0">
                <a:latin typeface="Times New Roman" charset="0"/>
              </a:rPr>
              <a:t>Compared physical parameters with norms from general population</a:t>
            </a:r>
          </a:p>
          <a:p>
            <a:pPr>
              <a:buFontTx/>
              <a:buNone/>
            </a:pPr>
            <a:r>
              <a:rPr lang="en-US" dirty="0">
                <a:latin typeface="Times New Roman" charset="0"/>
              </a:rPr>
              <a:t>		</a:t>
            </a:r>
            <a:br>
              <a:rPr lang="en-US" dirty="0">
                <a:latin typeface="Times New Roman" charset="0"/>
              </a:rPr>
            </a:br>
            <a:endParaRPr lang="en-US" dirty="0">
              <a:latin typeface="Times New Roman" charset="0"/>
            </a:endParaRPr>
          </a:p>
        </p:txBody>
      </p:sp>
    </p:spTree>
    <p:extLst>
      <p:ext uri="{BB962C8B-B14F-4D97-AF65-F5344CB8AC3E}">
        <p14:creationId xmlns:p14="http://schemas.microsoft.com/office/powerpoint/2010/main" val="73548491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22509A3-83D0-8A6F-59EE-FA56902287A8}"/>
              </a:ext>
            </a:extLst>
          </p:cNvPr>
          <p:cNvSpPr>
            <a:spLocks noGrp="1"/>
          </p:cNvSpPr>
          <p:nvPr>
            <p:ph type="title"/>
          </p:nvPr>
        </p:nvSpPr>
        <p:spPr>
          <a:xfrm>
            <a:off x="685800" y="277813"/>
            <a:ext cx="7772400" cy="1143000"/>
          </a:xfrm>
        </p:spPr>
        <p:txBody>
          <a:bodyPr/>
          <a:lstStyle/>
          <a:p>
            <a:r>
              <a:rPr lang="en-US" altLang="en-US" b="1" dirty="0"/>
              <a:t>I-IMR Curriculum Materials</a:t>
            </a:r>
          </a:p>
        </p:txBody>
      </p:sp>
      <p:sp>
        <p:nvSpPr>
          <p:cNvPr id="3" name="Content Placeholder 2">
            <a:extLst>
              <a:ext uri="{FF2B5EF4-FFF2-40B4-BE49-F238E27FC236}">
                <a16:creationId xmlns:a16="http://schemas.microsoft.com/office/drawing/2014/main" id="{8B26115D-3BA9-1F25-2B82-3CC8E2A9D74A}"/>
              </a:ext>
            </a:extLst>
          </p:cNvPr>
          <p:cNvSpPr>
            <a:spLocks noGrp="1"/>
          </p:cNvSpPr>
          <p:nvPr>
            <p:ph idx="1"/>
          </p:nvPr>
        </p:nvSpPr>
        <p:spPr>
          <a:xfrm>
            <a:off x="609600" y="1447800"/>
            <a:ext cx="7772400" cy="4114800"/>
          </a:xfrm>
        </p:spPr>
        <p:txBody>
          <a:bodyPr/>
          <a:lstStyle/>
          <a:p>
            <a:pPr>
              <a:defRPr/>
            </a:pPr>
            <a:r>
              <a:rPr lang="en-US" dirty="0">
                <a:ea typeface="ＭＳ Ｐゴシック" charset="0"/>
              </a:rPr>
              <a:t>Practitioner guidelines for each session containing:</a:t>
            </a:r>
          </a:p>
          <a:p>
            <a:pPr lvl="1">
              <a:defRPr/>
            </a:pPr>
            <a:r>
              <a:rPr lang="en-US" dirty="0"/>
              <a:t>Information about what to emphasize in session</a:t>
            </a:r>
          </a:p>
          <a:p>
            <a:pPr lvl="1">
              <a:defRPr/>
            </a:pPr>
            <a:r>
              <a:rPr lang="en-US" dirty="0"/>
              <a:t>Specific suggestions for discussing the topic</a:t>
            </a:r>
          </a:p>
          <a:p>
            <a:pPr lvl="1">
              <a:defRPr/>
            </a:pPr>
            <a:r>
              <a:rPr lang="en-US" dirty="0"/>
              <a:t>Suggested additional resources</a:t>
            </a:r>
          </a:p>
          <a:p>
            <a:pPr lvl="1">
              <a:defRPr/>
            </a:pPr>
            <a:r>
              <a:rPr lang="en-US" dirty="0"/>
              <a:t>Ideas for practice (in-class and at home)  </a:t>
            </a:r>
          </a:p>
          <a:p>
            <a:pPr marL="457200" lvl="1" indent="-457200">
              <a:buFont typeface="Arial" panose="020B0604020202020204" pitchFamily="34" charset="0"/>
              <a:buChar char="•"/>
              <a:defRPr/>
            </a:pPr>
            <a:r>
              <a:rPr lang="en-US" sz="3200" dirty="0"/>
              <a:t>Sessions primarily rely on participant handouts (one for each session)</a:t>
            </a:r>
          </a:p>
          <a:p>
            <a:pPr marL="457200" lvl="1" indent="-457200">
              <a:buFont typeface="Arial" panose="020B0604020202020204" pitchFamily="34" charset="0"/>
              <a:buChar char="•"/>
              <a:defRPr/>
            </a:pPr>
            <a:r>
              <a:rPr lang="en-US" sz="3200" dirty="0"/>
              <a:t>Homework Half-sheet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58BA697-5CA3-EA3C-0426-24780D500940}"/>
              </a:ext>
            </a:extLst>
          </p:cNvPr>
          <p:cNvSpPr>
            <a:spLocks noGrp="1"/>
          </p:cNvSpPr>
          <p:nvPr>
            <p:ph type="title"/>
          </p:nvPr>
        </p:nvSpPr>
        <p:spPr>
          <a:xfrm>
            <a:off x="685800" y="609600"/>
            <a:ext cx="4191000" cy="1905000"/>
          </a:xfrm>
        </p:spPr>
        <p:txBody>
          <a:bodyPr/>
          <a:lstStyle/>
          <a:p>
            <a:r>
              <a:rPr lang="en-US" altLang="en-US" b="1" dirty="0"/>
              <a:t>I-IMR Focus on Integration</a:t>
            </a:r>
          </a:p>
        </p:txBody>
      </p:sp>
      <p:sp>
        <p:nvSpPr>
          <p:cNvPr id="49155" name="Content Placeholder 2">
            <a:extLst>
              <a:ext uri="{FF2B5EF4-FFF2-40B4-BE49-F238E27FC236}">
                <a16:creationId xmlns:a16="http://schemas.microsoft.com/office/drawing/2014/main" id="{BFE2C312-2F50-AE92-B9F2-F3DF9F7965D3}"/>
              </a:ext>
            </a:extLst>
          </p:cNvPr>
          <p:cNvSpPr>
            <a:spLocks noGrp="1"/>
          </p:cNvSpPr>
          <p:nvPr>
            <p:ph idx="1"/>
          </p:nvPr>
        </p:nvSpPr>
        <p:spPr>
          <a:xfrm>
            <a:off x="381000" y="2743200"/>
            <a:ext cx="8382000" cy="4114800"/>
          </a:xfrm>
        </p:spPr>
        <p:txBody>
          <a:bodyPr/>
          <a:lstStyle/>
          <a:p>
            <a:r>
              <a:rPr lang="en-US" altLang="en-US"/>
              <a:t>Every Topic in the Program Relates to the Interplay Between Physical and Mental Health</a:t>
            </a:r>
          </a:p>
          <a:p>
            <a:r>
              <a:rPr lang="en-US" altLang="en-US"/>
              <a:t>Deliberate, Repeated Efforts to Connect Physical and Mental Health  (including how managing, or not managing, one can affect the other)</a:t>
            </a:r>
          </a:p>
        </p:txBody>
      </p:sp>
      <p:pic>
        <p:nvPicPr>
          <p:cNvPr id="49156" name="Picture 6" descr="Related image">
            <a:hlinkClick r:id="rId3"/>
            <a:extLst>
              <a:ext uri="{FF2B5EF4-FFF2-40B4-BE49-F238E27FC236}">
                <a16:creationId xmlns:a16="http://schemas.microsoft.com/office/drawing/2014/main" id="{3A1BED95-4B4A-023C-C4D5-D35B36A8A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13" y="515938"/>
            <a:ext cx="2665412"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0EDD83E-0BF7-5C61-CB64-80C9874A78FC}"/>
              </a:ext>
            </a:extLst>
          </p:cNvPr>
          <p:cNvSpPr>
            <a:spLocks noGrp="1"/>
          </p:cNvSpPr>
          <p:nvPr>
            <p:ph type="title"/>
          </p:nvPr>
        </p:nvSpPr>
        <p:spPr>
          <a:xfrm>
            <a:off x="152400" y="609600"/>
            <a:ext cx="5257800" cy="1143000"/>
          </a:xfrm>
        </p:spPr>
        <p:txBody>
          <a:bodyPr/>
          <a:lstStyle/>
          <a:p>
            <a:r>
              <a:rPr lang="en-US" altLang="en-US" b="1" dirty="0"/>
              <a:t>Recovery-Oriented Treatment</a:t>
            </a:r>
          </a:p>
        </p:txBody>
      </p:sp>
      <p:sp>
        <p:nvSpPr>
          <p:cNvPr id="51203" name="Content Placeholder 2">
            <a:extLst>
              <a:ext uri="{FF2B5EF4-FFF2-40B4-BE49-F238E27FC236}">
                <a16:creationId xmlns:a16="http://schemas.microsoft.com/office/drawing/2014/main" id="{FE93B720-8494-EEE9-C69F-643F5A52DB53}"/>
              </a:ext>
            </a:extLst>
          </p:cNvPr>
          <p:cNvSpPr>
            <a:spLocks noGrp="1"/>
          </p:cNvSpPr>
          <p:nvPr>
            <p:ph idx="1"/>
          </p:nvPr>
        </p:nvSpPr>
        <p:spPr>
          <a:xfrm>
            <a:off x="669925" y="1981200"/>
            <a:ext cx="7772400" cy="4114800"/>
          </a:xfrm>
        </p:spPr>
        <p:txBody>
          <a:bodyPr/>
          <a:lstStyle/>
          <a:p>
            <a:r>
              <a:rPr lang="en-US" altLang="en-US"/>
              <a:t>Growth-Promoting</a:t>
            </a:r>
          </a:p>
          <a:p>
            <a:r>
              <a:rPr lang="en-US" altLang="en-US"/>
              <a:t>Emphasis on Autonomy</a:t>
            </a:r>
          </a:p>
          <a:p>
            <a:r>
              <a:rPr lang="en-US" altLang="en-US"/>
              <a:t>According to Anthony, “</a:t>
            </a:r>
            <a:r>
              <a:rPr lang="en-US" altLang="ja-JP"/>
              <a:t>Recovery involves the development of new meaning and purpose in one</a:t>
            </a:r>
            <a:r>
              <a:rPr lang="en-US" altLang="en-US"/>
              <a:t>’</a:t>
            </a:r>
            <a:r>
              <a:rPr lang="en-US" altLang="ja-JP"/>
              <a:t>s life as one grows beyond the catastrophic effects of [mental] illness.</a:t>
            </a:r>
            <a:r>
              <a:rPr lang="en-US" altLang="en-US"/>
              <a:t>”</a:t>
            </a:r>
            <a:endParaRPr lang="en-US" altLang="ja-JP"/>
          </a:p>
          <a:p>
            <a:r>
              <a:rPr lang="en-US" altLang="en-US"/>
              <a:t>Mastery over management of symptoms so that meaningful life goals can be pursued.</a:t>
            </a:r>
          </a:p>
          <a:p>
            <a:endParaRPr lang="en-US" altLang="en-US"/>
          </a:p>
          <a:p>
            <a:endParaRPr lang="en-US" altLang="en-US"/>
          </a:p>
        </p:txBody>
      </p:sp>
      <p:pic>
        <p:nvPicPr>
          <p:cNvPr id="51204" name="Picture 5" descr="Image result for image of recovery">
            <a:hlinkClick r:id="rId3"/>
            <a:extLst>
              <a:ext uri="{FF2B5EF4-FFF2-40B4-BE49-F238E27FC236}">
                <a16:creationId xmlns:a16="http://schemas.microsoft.com/office/drawing/2014/main" id="{87FAC5BA-D8CE-2FD1-026B-5AE7C9358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713" y="457200"/>
            <a:ext cx="2757487"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5420940-4A3E-4CD4-D074-3722A1776D4F}"/>
              </a:ext>
            </a:extLst>
          </p:cNvPr>
          <p:cNvSpPr>
            <a:spLocks noGrp="1"/>
          </p:cNvSpPr>
          <p:nvPr>
            <p:ph type="title"/>
          </p:nvPr>
        </p:nvSpPr>
        <p:spPr/>
        <p:txBody>
          <a:bodyPr/>
          <a:lstStyle/>
          <a:p>
            <a:r>
              <a:rPr lang="en-US" altLang="en-US" sz="4000" b="1" dirty="0"/>
              <a:t>Promoting Recovery by Eliciting Vision</a:t>
            </a:r>
          </a:p>
        </p:txBody>
      </p:sp>
      <p:sp>
        <p:nvSpPr>
          <p:cNvPr id="53251" name="Content Placeholder 2">
            <a:extLst>
              <a:ext uri="{FF2B5EF4-FFF2-40B4-BE49-F238E27FC236}">
                <a16:creationId xmlns:a16="http://schemas.microsoft.com/office/drawing/2014/main" id="{0C734822-DFBB-680E-89BB-6AFD23AF782E}"/>
              </a:ext>
            </a:extLst>
          </p:cNvPr>
          <p:cNvSpPr>
            <a:spLocks noGrp="1"/>
          </p:cNvSpPr>
          <p:nvPr>
            <p:ph idx="1"/>
          </p:nvPr>
        </p:nvSpPr>
        <p:spPr>
          <a:xfrm>
            <a:off x="685800" y="1752600"/>
            <a:ext cx="7772400" cy="4114800"/>
          </a:xfrm>
        </p:spPr>
        <p:txBody>
          <a:bodyPr/>
          <a:lstStyle/>
          <a:p>
            <a:r>
              <a:rPr lang="en-US" altLang="en-US"/>
              <a:t>Uncovering/discovering deeper meaning and purpose </a:t>
            </a:r>
          </a:p>
          <a:p>
            <a:r>
              <a:rPr lang="en-US" altLang="en-US"/>
              <a:t>The uncovering is a process that takes time – need to re-visit often</a:t>
            </a:r>
          </a:p>
          <a:p>
            <a:r>
              <a:rPr lang="en-US" altLang="en-US"/>
              <a:t>Motivation naturally waxes and wanes</a:t>
            </a:r>
          </a:p>
          <a:p>
            <a:r>
              <a:rPr lang="en-US" altLang="en-US"/>
              <a:t>Creates foundation on which to build ongoing commitment to personally meaningful, recovery-oriented goals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3664413-4F53-560E-749B-A2D64733A28C}"/>
              </a:ext>
            </a:extLst>
          </p:cNvPr>
          <p:cNvSpPr>
            <a:spLocks noGrp="1" noChangeArrowheads="1"/>
          </p:cNvSpPr>
          <p:nvPr>
            <p:ph type="title"/>
          </p:nvPr>
        </p:nvSpPr>
        <p:spPr>
          <a:xfrm>
            <a:off x="685800" y="304800"/>
            <a:ext cx="7772400" cy="1143000"/>
          </a:xfrm>
        </p:spPr>
        <p:txBody>
          <a:bodyPr/>
          <a:lstStyle/>
          <a:p>
            <a:r>
              <a:rPr lang="en-US" altLang="en-US" b="1" dirty="0"/>
              <a:t>Creating Vision</a:t>
            </a:r>
          </a:p>
        </p:txBody>
      </p:sp>
      <p:sp>
        <p:nvSpPr>
          <p:cNvPr id="55299" name="Rectangle 3">
            <a:extLst>
              <a:ext uri="{FF2B5EF4-FFF2-40B4-BE49-F238E27FC236}">
                <a16:creationId xmlns:a16="http://schemas.microsoft.com/office/drawing/2014/main" id="{3A56F24B-C7AF-D29D-BB78-4D62593B1516}"/>
              </a:ext>
            </a:extLst>
          </p:cNvPr>
          <p:cNvSpPr>
            <a:spLocks noGrp="1" noChangeArrowheads="1"/>
          </p:cNvSpPr>
          <p:nvPr>
            <p:ph type="body" idx="1"/>
          </p:nvPr>
        </p:nvSpPr>
        <p:spPr>
          <a:xfrm>
            <a:off x="685800" y="1295400"/>
            <a:ext cx="7772400" cy="4114800"/>
          </a:xfrm>
        </p:spPr>
        <p:txBody>
          <a:bodyPr/>
          <a:lstStyle/>
          <a:p>
            <a:pPr>
              <a:lnSpc>
                <a:spcPct val="90000"/>
              </a:lnSpc>
            </a:pPr>
            <a:r>
              <a:rPr lang="en-US" altLang="en-US" sz="2800"/>
              <a:t>What is your vision for yourself?</a:t>
            </a:r>
          </a:p>
          <a:p>
            <a:pPr>
              <a:lnSpc>
                <a:spcPct val="90000"/>
              </a:lnSpc>
            </a:pPr>
            <a:r>
              <a:rPr lang="en-US" altLang="en-US" sz="2800"/>
              <a:t>Why does this vision matter to you?</a:t>
            </a:r>
          </a:p>
          <a:p>
            <a:pPr>
              <a:lnSpc>
                <a:spcPct val="90000"/>
              </a:lnSpc>
            </a:pPr>
            <a:r>
              <a:rPr lang="en-US" altLang="en-US" sz="2800"/>
              <a:t>What brings meaning to your life?</a:t>
            </a:r>
          </a:p>
          <a:p>
            <a:pPr>
              <a:lnSpc>
                <a:spcPct val="90000"/>
              </a:lnSpc>
            </a:pPr>
            <a:r>
              <a:rPr lang="en-US" altLang="en-US" sz="2800"/>
              <a:t>What is the gap between here and your vision?</a:t>
            </a:r>
          </a:p>
          <a:p>
            <a:pPr>
              <a:lnSpc>
                <a:spcPct val="90000"/>
              </a:lnSpc>
            </a:pPr>
            <a:r>
              <a:rPr lang="en-US" altLang="en-US" sz="2800"/>
              <a:t>What strengths can you use to reach your vision?</a:t>
            </a:r>
          </a:p>
          <a:p>
            <a:pPr>
              <a:lnSpc>
                <a:spcPct val="90000"/>
              </a:lnSpc>
            </a:pPr>
            <a:r>
              <a:rPr lang="en-US" altLang="en-US" sz="2800"/>
              <a:t>What successful experiences have you had that you could build on?</a:t>
            </a:r>
          </a:p>
          <a:p>
            <a:pPr>
              <a:lnSpc>
                <a:spcPct val="90000"/>
              </a:lnSpc>
            </a:pPr>
            <a:r>
              <a:rPr lang="en-US" altLang="en-US" sz="2800"/>
              <a:t>What are the key challenges?</a:t>
            </a:r>
          </a:p>
          <a:p>
            <a:pPr>
              <a:lnSpc>
                <a:spcPct val="90000"/>
              </a:lnSpc>
            </a:pPr>
            <a:r>
              <a:rPr lang="en-US" altLang="en-US" sz="2800"/>
              <a:t>What would need to be in place in order to help you achieve your vision?</a:t>
            </a:r>
          </a:p>
          <a:p>
            <a:pPr>
              <a:lnSpc>
                <a:spcPct val="90000"/>
              </a:lnSpc>
            </a:pPr>
            <a:r>
              <a:rPr lang="en-US" altLang="en-US" sz="2800"/>
              <a:t>What are you willing to do as a next step in moving toward your vision?</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6C88FC3-D473-BCF6-B416-B5E37BA10AA4}"/>
              </a:ext>
            </a:extLst>
          </p:cNvPr>
          <p:cNvSpPr>
            <a:spLocks noGrp="1"/>
          </p:cNvSpPr>
          <p:nvPr>
            <p:ph type="title"/>
          </p:nvPr>
        </p:nvSpPr>
        <p:spPr>
          <a:xfrm>
            <a:off x="304800" y="609600"/>
            <a:ext cx="8458200" cy="1143000"/>
          </a:xfrm>
        </p:spPr>
        <p:txBody>
          <a:bodyPr/>
          <a:lstStyle/>
          <a:p>
            <a:r>
              <a:rPr lang="en-US" altLang="en-US" b="1" dirty="0"/>
              <a:t>Four Main Techniques in I-IMR</a:t>
            </a:r>
          </a:p>
        </p:txBody>
      </p:sp>
      <p:sp>
        <p:nvSpPr>
          <p:cNvPr id="3" name="Content Placeholder 2">
            <a:extLst>
              <a:ext uri="{FF2B5EF4-FFF2-40B4-BE49-F238E27FC236}">
                <a16:creationId xmlns:a16="http://schemas.microsoft.com/office/drawing/2014/main" id="{0E63A84E-268E-5F66-090C-C7040E983187}"/>
              </a:ext>
            </a:extLst>
          </p:cNvPr>
          <p:cNvSpPr>
            <a:spLocks noGrp="1"/>
          </p:cNvSpPr>
          <p:nvPr>
            <p:ph idx="1"/>
          </p:nvPr>
        </p:nvSpPr>
        <p:spPr/>
        <p:txBody>
          <a:bodyPr/>
          <a:lstStyle/>
          <a:p>
            <a:pPr>
              <a:defRPr/>
            </a:pPr>
            <a:r>
              <a:rPr lang="en-US" dirty="0" err="1">
                <a:ea typeface="ＭＳ Ｐゴシック" pitchFamily="-110" charset="-128"/>
              </a:rPr>
              <a:t>Psychoeducation</a:t>
            </a:r>
            <a:r>
              <a:rPr lang="en-US" dirty="0">
                <a:ea typeface="ＭＳ Ｐゴシック" pitchFamily="-110" charset="-128"/>
              </a:rPr>
              <a:t>/Health Education</a:t>
            </a:r>
          </a:p>
          <a:p>
            <a:pPr>
              <a:defRPr/>
            </a:pPr>
            <a:r>
              <a:rPr lang="en-US" dirty="0">
                <a:ea typeface="ＭＳ Ｐゴシック" pitchFamily="-110" charset="-128"/>
              </a:rPr>
              <a:t>Motivational Interviewing</a:t>
            </a:r>
          </a:p>
          <a:p>
            <a:pPr>
              <a:defRPr/>
            </a:pPr>
            <a:r>
              <a:rPr lang="en-US" dirty="0">
                <a:ea typeface="ＭＳ Ｐゴシック" pitchFamily="-110" charset="-128"/>
              </a:rPr>
              <a:t>Cognitive Behavior Therapy</a:t>
            </a:r>
          </a:p>
          <a:p>
            <a:pPr>
              <a:defRPr/>
            </a:pPr>
            <a:r>
              <a:rPr lang="en-US" dirty="0">
                <a:ea typeface="ＭＳ Ｐゴシック" pitchFamily="-110" charset="-128"/>
              </a:rPr>
              <a:t>Skills Training</a:t>
            </a:r>
          </a:p>
          <a:p>
            <a:pPr>
              <a:defRPr/>
            </a:pPr>
            <a:endParaRPr lang="en-US" dirty="0">
              <a:ea typeface="ＭＳ Ｐゴシック" pitchFamily="-110" charset="-128"/>
            </a:endParaRPr>
          </a:p>
          <a:p>
            <a:pPr>
              <a:defRPr/>
            </a:pPr>
            <a:r>
              <a:rPr lang="en-US" dirty="0">
                <a:ea typeface="ＭＳ Ｐゴシック" pitchFamily="-110" charset="-128"/>
              </a:rPr>
              <a:t>Other techniques: behavioral tailoring and relapse prevention planning </a:t>
            </a:r>
          </a:p>
          <a:p>
            <a:pPr marL="0" indent="0">
              <a:buFontTx/>
              <a:buNone/>
              <a:defRPr/>
            </a:pPr>
            <a:endParaRPr lang="en-US" dirty="0">
              <a:ea typeface="ＭＳ Ｐゴシック" pitchFamily="-110" charset="-128"/>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457200"/>
            <a:ext cx="8991600" cy="914400"/>
          </a:xfrm>
        </p:spPr>
        <p:txBody>
          <a:bodyPr/>
          <a:lstStyle/>
          <a:p>
            <a:r>
              <a:rPr lang="en-US" sz="4000" b="1" dirty="0"/>
              <a:t>Strategies to Promote Lifestyle Change</a:t>
            </a:r>
          </a:p>
        </p:txBody>
      </p:sp>
      <p:sp>
        <p:nvSpPr>
          <p:cNvPr id="82947" name="Rectangle 3"/>
          <p:cNvSpPr>
            <a:spLocks noGrp="1" noChangeArrowheads="1"/>
          </p:cNvSpPr>
          <p:nvPr>
            <p:ph type="body" idx="1"/>
          </p:nvPr>
        </p:nvSpPr>
        <p:spPr>
          <a:xfrm>
            <a:off x="381000" y="1371600"/>
            <a:ext cx="8458200" cy="5486400"/>
          </a:xfrm>
        </p:spPr>
        <p:txBody>
          <a:bodyPr>
            <a:normAutofit fontScale="92500" lnSpcReduction="10000"/>
          </a:bodyPr>
          <a:lstStyle/>
          <a:p>
            <a:pPr>
              <a:lnSpc>
                <a:spcPct val="90000"/>
              </a:lnSpc>
            </a:pPr>
            <a:r>
              <a:rPr lang="en-US" b="0" dirty="0"/>
              <a:t>Link lifestyle changes to personal goals</a:t>
            </a:r>
          </a:p>
          <a:p>
            <a:pPr>
              <a:lnSpc>
                <a:spcPct val="90000"/>
              </a:lnSpc>
            </a:pPr>
            <a:r>
              <a:rPr lang="en-US" dirty="0"/>
              <a:t>Integration of goal work with all treatment providers</a:t>
            </a:r>
            <a:endParaRPr lang="en-US" b="0" dirty="0"/>
          </a:p>
          <a:p>
            <a:pPr>
              <a:lnSpc>
                <a:spcPct val="90000"/>
              </a:lnSpc>
            </a:pPr>
            <a:r>
              <a:rPr lang="en-US" b="0" dirty="0"/>
              <a:t>Understandin</a:t>
            </a:r>
            <a:r>
              <a:rPr lang="en-US" dirty="0"/>
              <a:t>g the “Why” behind motivation to change health behaviors</a:t>
            </a:r>
          </a:p>
          <a:p>
            <a:pPr>
              <a:lnSpc>
                <a:spcPct val="90000"/>
              </a:lnSpc>
            </a:pPr>
            <a:r>
              <a:rPr lang="en-US" b="0" dirty="0"/>
              <a:t>Psychoeducation about mental illness, mind-body connection, physical illness</a:t>
            </a:r>
          </a:p>
          <a:p>
            <a:pPr>
              <a:lnSpc>
                <a:spcPct val="90000"/>
              </a:lnSpc>
            </a:pPr>
            <a:r>
              <a:rPr lang="en-US" b="0" dirty="0"/>
              <a:t>Motivational interviewing to establish discrepancy between personal goals and current behavior</a:t>
            </a:r>
          </a:p>
          <a:p>
            <a:pPr>
              <a:lnSpc>
                <a:spcPct val="90000"/>
              </a:lnSpc>
            </a:pPr>
            <a:r>
              <a:rPr lang="en-US" dirty="0"/>
              <a:t>B</a:t>
            </a:r>
            <a:r>
              <a:rPr lang="en-US" b="0" dirty="0"/>
              <a:t>ehavioral experiments to explore health behavior change</a:t>
            </a:r>
          </a:p>
          <a:p>
            <a:pPr>
              <a:lnSpc>
                <a:spcPct val="90000"/>
              </a:lnSpc>
            </a:pPr>
            <a:r>
              <a:rPr lang="en-US" dirty="0"/>
              <a:t>Experiential opportunities to try out changes with client</a:t>
            </a:r>
            <a:endParaRPr lang="en-US" b="0" dirty="0"/>
          </a:p>
        </p:txBody>
      </p:sp>
    </p:spTree>
    <p:extLst>
      <p:ext uri="{BB962C8B-B14F-4D97-AF65-F5344CB8AC3E}">
        <p14:creationId xmlns:p14="http://schemas.microsoft.com/office/powerpoint/2010/main" val="285537242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295400"/>
          </a:xfrm>
        </p:spPr>
        <p:txBody>
          <a:bodyPr/>
          <a:lstStyle/>
          <a:p>
            <a:r>
              <a:rPr lang="en-US" b="1" dirty="0"/>
              <a:t>Link Recovery Goals to Potential Lifestyle Changes</a:t>
            </a:r>
            <a:endParaRPr lang="en-US" sz="3600" b="1" dirty="0"/>
          </a:p>
        </p:txBody>
      </p:sp>
      <p:sp>
        <p:nvSpPr>
          <p:cNvPr id="82947" name="Rectangle 3"/>
          <p:cNvSpPr>
            <a:spLocks noGrp="1" noChangeArrowheads="1"/>
          </p:cNvSpPr>
          <p:nvPr>
            <p:ph type="body" idx="1"/>
          </p:nvPr>
        </p:nvSpPr>
        <p:spPr>
          <a:xfrm>
            <a:off x="152400" y="1752600"/>
            <a:ext cx="8686800" cy="4953000"/>
          </a:xfrm>
        </p:spPr>
        <p:txBody>
          <a:bodyPr>
            <a:normAutofit/>
          </a:bodyPr>
          <a:lstStyle/>
          <a:p>
            <a:pPr>
              <a:lnSpc>
                <a:spcPct val="90000"/>
              </a:lnSpc>
            </a:pPr>
            <a:r>
              <a:rPr lang="en-US" dirty="0"/>
              <a:t>Explore how lifestyle changes could help person achieve goals set in CSC program</a:t>
            </a:r>
            <a:endParaRPr lang="en-US" b="0" dirty="0"/>
          </a:p>
          <a:p>
            <a:pPr>
              <a:lnSpc>
                <a:spcPct val="90000"/>
              </a:lnSpc>
            </a:pPr>
            <a:r>
              <a:rPr lang="en-US" b="0" dirty="0"/>
              <a:t>Desire to return to school, work, </a:t>
            </a:r>
            <a:r>
              <a:rPr lang="en-US" dirty="0"/>
              <a:t>make friends, get closer to people, reduce feelings of loneliness, develop new leisure and recreational activities</a:t>
            </a:r>
            <a:endParaRPr lang="en-US" b="0" dirty="0"/>
          </a:p>
          <a:p>
            <a:pPr>
              <a:lnSpc>
                <a:spcPct val="90000"/>
              </a:lnSpc>
            </a:pPr>
            <a:r>
              <a:rPr lang="en-US" dirty="0"/>
              <a:t>Use of Socratic method of asking questions more than giving answers</a:t>
            </a:r>
            <a:endParaRPr lang="en-US" b="0" dirty="0"/>
          </a:p>
        </p:txBody>
      </p:sp>
    </p:spTree>
    <p:extLst>
      <p:ext uri="{BB962C8B-B14F-4D97-AF65-F5344CB8AC3E}">
        <p14:creationId xmlns:p14="http://schemas.microsoft.com/office/powerpoint/2010/main" val="425949327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295400"/>
          </a:xfrm>
        </p:spPr>
        <p:txBody>
          <a:bodyPr/>
          <a:lstStyle/>
          <a:p>
            <a:r>
              <a:rPr lang="en-US" sz="4400" b="1" dirty="0"/>
              <a:t>Integration of Individual Work  with Other Interventions</a:t>
            </a:r>
            <a:endParaRPr lang="en-US" sz="3600" b="1" dirty="0"/>
          </a:p>
        </p:txBody>
      </p:sp>
      <p:sp>
        <p:nvSpPr>
          <p:cNvPr id="82947" name="Rectangle 3"/>
          <p:cNvSpPr>
            <a:spLocks noGrp="1" noChangeArrowheads="1"/>
          </p:cNvSpPr>
          <p:nvPr>
            <p:ph type="body" idx="1"/>
          </p:nvPr>
        </p:nvSpPr>
        <p:spPr>
          <a:xfrm>
            <a:off x="152400" y="1752600"/>
            <a:ext cx="8686800" cy="4953000"/>
          </a:xfrm>
        </p:spPr>
        <p:txBody>
          <a:bodyPr>
            <a:normAutofit/>
          </a:bodyPr>
          <a:lstStyle/>
          <a:p>
            <a:pPr>
              <a:lnSpc>
                <a:spcPct val="90000"/>
              </a:lnSpc>
            </a:pPr>
            <a:r>
              <a:rPr lang="en-US" b="0" dirty="0"/>
              <a:t>Support of client’s goals provided by all members of CSC team</a:t>
            </a:r>
          </a:p>
          <a:p>
            <a:pPr>
              <a:lnSpc>
                <a:spcPct val="90000"/>
              </a:lnSpc>
            </a:pPr>
            <a:r>
              <a:rPr lang="en-US" b="0" dirty="0"/>
              <a:t>Potential link between client goals and lifestyle change understood by all CSC team members</a:t>
            </a:r>
          </a:p>
          <a:p>
            <a:pPr>
              <a:lnSpc>
                <a:spcPct val="90000"/>
              </a:lnSpc>
            </a:pPr>
            <a:r>
              <a:rPr lang="en-US" dirty="0"/>
              <a:t>CSC intervention providers on lookout to support work on goals and connection between goals and lifestyle change</a:t>
            </a:r>
            <a:endParaRPr lang="en-US" b="0" dirty="0"/>
          </a:p>
          <a:p>
            <a:pPr>
              <a:lnSpc>
                <a:spcPct val="90000"/>
              </a:lnSpc>
            </a:pPr>
            <a:r>
              <a:rPr lang="en-US" dirty="0"/>
              <a:t>Medical health providers included in integration</a:t>
            </a:r>
            <a:endParaRPr lang="en-US" b="0" dirty="0"/>
          </a:p>
        </p:txBody>
      </p:sp>
    </p:spTree>
    <p:extLst>
      <p:ext uri="{BB962C8B-B14F-4D97-AF65-F5344CB8AC3E}">
        <p14:creationId xmlns:p14="http://schemas.microsoft.com/office/powerpoint/2010/main" val="7885202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295400"/>
          </a:xfrm>
        </p:spPr>
        <p:txBody>
          <a:bodyPr/>
          <a:lstStyle/>
          <a:p>
            <a:r>
              <a:rPr lang="en-US" sz="4400" b="1" dirty="0"/>
              <a:t>Understanding the “Why?” Behind Motivation to Change</a:t>
            </a:r>
            <a:endParaRPr lang="en-US" sz="3600" b="1" dirty="0"/>
          </a:p>
        </p:txBody>
      </p:sp>
      <p:sp>
        <p:nvSpPr>
          <p:cNvPr id="82947" name="Rectangle 3"/>
          <p:cNvSpPr>
            <a:spLocks noGrp="1" noChangeArrowheads="1"/>
          </p:cNvSpPr>
          <p:nvPr>
            <p:ph type="body" idx="1"/>
          </p:nvPr>
        </p:nvSpPr>
        <p:spPr>
          <a:xfrm>
            <a:off x="152400" y="1752600"/>
            <a:ext cx="8686800" cy="4953000"/>
          </a:xfrm>
        </p:spPr>
        <p:txBody>
          <a:bodyPr>
            <a:normAutofit fontScale="92500" lnSpcReduction="20000"/>
          </a:bodyPr>
          <a:lstStyle/>
          <a:p>
            <a:pPr>
              <a:lnSpc>
                <a:spcPct val="90000"/>
              </a:lnSpc>
            </a:pPr>
            <a:r>
              <a:rPr lang="en-US" dirty="0"/>
              <a:t>People often have behavioral health desires (e.g., lose XX </a:t>
            </a:r>
            <a:r>
              <a:rPr lang="en-US" dirty="0" err="1"/>
              <a:t>lbs</a:t>
            </a:r>
            <a:r>
              <a:rPr lang="en-US" dirty="0"/>
              <a:t>, stop smoking, cut down on snacks, eating more balanced meals, get out for a daily walk, start jogging/going to the gym, etc.)</a:t>
            </a:r>
            <a:endParaRPr lang="en-US" b="0" dirty="0"/>
          </a:p>
          <a:p>
            <a:pPr>
              <a:lnSpc>
                <a:spcPct val="90000"/>
              </a:lnSpc>
            </a:pPr>
            <a:r>
              <a:rPr lang="en-US" b="0" dirty="0"/>
              <a:t>Brief exploration about the reasons underlying these desires often yields broad goals (e.g., looking better better, feeling fewer aches and pains, improving one’s health and vigor) </a:t>
            </a:r>
          </a:p>
          <a:p>
            <a:pPr>
              <a:lnSpc>
                <a:spcPct val="90000"/>
              </a:lnSpc>
            </a:pPr>
            <a:r>
              <a:rPr lang="en-US" dirty="0"/>
              <a:t>The mental image of  better YOU and all that entails may be enough to initiate a change in lifestyle, but is</a:t>
            </a:r>
            <a:r>
              <a:rPr lang="en-US" b="0" dirty="0"/>
              <a:t> often insufficient to sustain over the long haul</a:t>
            </a:r>
          </a:p>
          <a:p>
            <a:pPr>
              <a:lnSpc>
                <a:spcPct val="90000"/>
              </a:lnSpc>
            </a:pPr>
            <a:r>
              <a:rPr lang="en-US" dirty="0"/>
              <a:t>More specific, personally meaningful goals are needed to sustain lifestyle change efforts</a:t>
            </a:r>
            <a:endParaRPr lang="en-US" b="0" dirty="0"/>
          </a:p>
        </p:txBody>
      </p:sp>
    </p:spTree>
    <p:extLst>
      <p:ext uri="{BB962C8B-B14F-4D97-AF65-F5344CB8AC3E}">
        <p14:creationId xmlns:p14="http://schemas.microsoft.com/office/powerpoint/2010/main" val="1682051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81000" y="304800"/>
            <a:ext cx="8382000" cy="1143000"/>
          </a:xfrm>
        </p:spPr>
        <p:txBody>
          <a:bodyPr/>
          <a:lstStyle/>
          <a:p>
            <a:r>
              <a:rPr lang="en-US" b="1" dirty="0">
                <a:latin typeface="Times New Roman" charset="0"/>
              </a:rPr>
              <a:t>Findings from </a:t>
            </a:r>
            <a:r>
              <a:rPr lang="en-US" b="1" dirty="0" err="1">
                <a:latin typeface="Times New Roman" charset="0"/>
              </a:rPr>
              <a:t>Correll</a:t>
            </a:r>
            <a:r>
              <a:rPr lang="en-US" b="1" dirty="0">
                <a:latin typeface="Times New Roman" charset="0"/>
              </a:rPr>
              <a:t> et al. (2015)</a:t>
            </a:r>
          </a:p>
        </p:txBody>
      </p:sp>
      <p:sp>
        <p:nvSpPr>
          <p:cNvPr id="33794" name="Content Placeholder 2"/>
          <p:cNvSpPr>
            <a:spLocks noGrp="1"/>
          </p:cNvSpPr>
          <p:nvPr>
            <p:ph idx="1"/>
          </p:nvPr>
        </p:nvSpPr>
        <p:spPr>
          <a:xfrm>
            <a:off x="381000" y="1371600"/>
            <a:ext cx="8458200" cy="5181600"/>
          </a:xfrm>
        </p:spPr>
        <p:txBody>
          <a:bodyPr/>
          <a:lstStyle/>
          <a:p>
            <a:r>
              <a:rPr lang="en-US" dirty="0">
                <a:latin typeface="Times New Roman" charset="0"/>
              </a:rPr>
              <a:t>26% overweight, 22% obese</a:t>
            </a:r>
          </a:p>
          <a:p>
            <a:r>
              <a:rPr lang="en-US" dirty="0">
                <a:latin typeface="Times New Roman" charset="0"/>
              </a:rPr>
              <a:t>51% smokers (M&gt;F)</a:t>
            </a:r>
          </a:p>
          <a:p>
            <a:r>
              <a:rPr lang="en-US" dirty="0">
                <a:latin typeface="Times New Roman" charset="0"/>
              </a:rPr>
              <a:t>40% prehypertension (M&gt;F); F more likely than M to be prescribed antihypertensive medications (7% vs. 2%)</a:t>
            </a:r>
          </a:p>
          <a:p>
            <a:r>
              <a:rPr lang="en-US" dirty="0">
                <a:latin typeface="Times New Roman" charset="0"/>
              </a:rPr>
              <a:t>10% hypertension</a:t>
            </a:r>
          </a:p>
          <a:p>
            <a:r>
              <a:rPr lang="en-US" dirty="0">
                <a:latin typeface="Times New Roman" charset="0"/>
              </a:rPr>
              <a:t>57% dyslipidemia</a:t>
            </a:r>
          </a:p>
          <a:p>
            <a:r>
              <a:rPr lang="en-US" dirty="0">
                <a:latin typeface="Times New Roman" charset="0"/>
              </a:rPr>
              <a:t>16% prediabetes, 3% diabetes (F&gt;M)</a:t>
            </a:r>
          </a:p>
          <a:p>
            <a:r>
              <a:rPr lang="en-US" dirty="0">
                <a:latin typeface="Times New Roman" charset="0"/>
              </a:rPr>
              <a:t>13% metabolic syndrome</a:t>
            </a:r>
          </a:p>
          <a:p>
            <a:endParaRPr lang="en-US" dirty="0">
              <a:latin typeface="Times New Roman" charset="0"/>
            </a:endParaRPr>
          </a:p>
          <a:p>
            <a:endParaRPr lang="en-US" dirty="0">
              <a:latin typeface="Times New Roman" charset="0"/>
            </a:endParaRPr>
          </a:p>
          <a:p>
            <a:pPr>
              <a:buFontTx/>
              <a:buNone/>
            </a:pPr>
            <a:r>
              <a:rPr lang="en-US" dirty="0">
                <a:latin typeface="Times New Roman" charset="0"/>
              </a:rPr>
              <a:t>		</a:t>
            </a:r>
            <a:br>
              <a:rPr lang="en-US" dirty="0">
                <a:latin typeface="Times New Roman" charset="0"/>
              </a:rPr>
            </a:br>
            <a:endParaRPr lang="en-US" dirty="0">
              <a:latin typeface="Times New Roman" charset="0"/>
            </a:endParaRPr>
          </a:p>
        </p:txBody>
      </p:sp>
    </p:spTree>
    <p:extLst>
      <p:ext uri="{BB962C8B-B14F-4D97-AF65-F5344CB8AC3E}">
        <p14:creationId xmlns:p14="http://schemas.microsoft.com/office/powerpoint/2010/main" val="380823473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457200"/>
            <a:ext cx="7772400" cy="1676400"/>
          </a:xfrm>
        </p:spPr>
        <p:txBody>
          <a:bodyPr/>
          <a:lstStyle/>
          <a:p>
            <a:r>
              <a:rPr lang="en-US" b="1" dirty="0"/>
              <a:t>Understanding the “Why?” (Cont’d)</a:t>
            </a:r>
            <a:endParaRPr lang="en-US" sz="3600" b="1" dirty="0"/>
          </a:p>
        </p:txBody>
      </p:sp>
      <p:sp>
        <p:nvSpPr>
          <p:cNvPr id="82947" name="Rectangle 3"/>
          <p:cNvSpPr>
            <a:spLocks noGrp="1" noChangeArrowheads="1"/>
          </p:cNvSpPr>
          <p:nvPr>
            <p:ph type="body" idx="1"/>
          </p:nvPr>
        </p:nvSpPr>
        <p:spPr>
          <a:xfrm>
            <a:off x="304800" y="2209800"/>
            <a:ext cx="8458200" cy="4419600"/>
          </a:xfrm>
        </p:spPr>
        <p:txBody>
          <a:bodyPr>
            <a:normAutofit fontScale="92500" lnSpcReduction="20000"/>
          </a:bodyPr>
          <a:lstStyle/>
          <a:p>
            <a:pPr>
              <a:lnSpc>
                <a:spcPct val="90000"/>
              </a:lnSpc>
            </a:pPr>
            <a:r>
              <a:rPr lang="en-US" b="0" dirty="0"/>
              <a:t>Take time to explore the meaning behind the changes the person is contemplating by tapping into their mental images about those changes</a:t>
            </a:r>
          </a:p>
          <a:p>
            <a:pPr>
              <a:lnSpc>
                <a:spcPct val="90000"/>
              </a:lnSpc>
            </a:pPr>
            <a:r>
              <a:rPr lang="en-US" b="0" dirty="0"/>
              <a:t>Get the person to imagine and talk about what their life would be like if the change occurred</a:t>
            </a:r>
          </a:p>
          <a:p>
            <a:pPr>
              <a:lnSpc>
                <a:spcPct val="90000"/>
              </a:lnSpc>
            </a:pPr>
            <a:r>
              <a:rPr lang="en-US" b="0" dirty="0"/>
              <a:t>Ask follow-up questions to understand as specifically as possible what changes the person cares most about</a:t>
            </a:r>
          </a:p>
          <a:p>
            <a:pPr>
              <a:lnSpc>
                <a:spcPct val="90000"/>
              </a:lnSpc>
            </a:pPr>
            <a:r>
              <a:rPr lang="en-US" dirty="0"/>
              <a:t>Pay attention to the person’s affect and enthusiasm as they imagine their new life, now freed of the current health-related obstacles, to zero in on the most important change</a:t>
            </a:r>
            <a:endParaRPr lang="en-US" b="0" dirty="0"/>
          </a:p>
        </p:txBody>
      </p:sp>
    </p:spTree>
    <p:extLst>
      <p:ext uri="{BB962C8B-B14F-4D97-AF65-F5344CB8AC3E}">
        <p14:creationId xmlns:p14="http://schemas.microsoft.com/office/powerpoint/2010/main" val="16820514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457200"/>
            <a:ext cx="7772400" cy="1676400"/>
          </a:xfrm>
        </p:spPr>
        <p:txBody>
          <a:bodyPr/>
          <a:lstStyle/>
          <a:p>
            <a:r>
              <a:rPr lang="en-US" b="1" dirty="0"/>
              <a:t>Understanding the “Why?” (Cont’d)</a:t>
            </a:r>
            <a:endParaRPr lang="en-US" sz="3600" b="1" dirty="0"/>
          </a:p>
        </p:txBody>
      </p:sp>
      <p:sp>
        <p:nvSpPr>
          <p:cNvPr id="82947" name="Rectangle 3"/>
          <p:cNvSpPr>
            <a:spLocks noGrp="1" noChangeArrowheads="1"/>
          </p:cNvSpPr>
          <p:nvPr>
            <p:ph type="body" idx="1"/>
          </p:nvPr>
        </p:nvSpPr>
        <p:spPr>
          <a:xfrm>
            <a:off x="304800" y="2209800"/>
            <a:ext cx="8458200" cy="4419600"/>
          </a:xfrm>
        </p:spPr>
        <p:txBody>
          <a:bodyPr>
            <a:normAutofit lnSpcReduction="10000"/>
          </a:bodyPr>
          <a:lstStyle/>
          <a:p>
            <a:pPr>
              <a:lnSpc>
                <a:spcPct val="90000"/>
              </a:lnSpc>
            </a:pPr>
            <a:r>
              <a:rPr lang="en-US" b="0" dirty="0"/>
              <a:t>Get them to spell out how life would be so different by asking questions such as:</a:t>
            </a:r>
          </a:p>
          <a:p>
            <a:pPr>
              <a:lnSpc>
                <a:spcPct val="90000"/>
              </a:lnSpc>
            </a:pPr>
            <a:r>
              <a:rPr lang="en-US" b="0" dirty="0"/>
              <a:t>“So let’s imagine that you have suddenly and automatically </a:t>
            </a:r>
            <a:r>
              <a:rPr lang="en-US" dirty="0"/>
              <a:t>lost those 50 </a:t>
            </a:r>
            <a:r>
              <a:rPr lang="en-US" dirty="0" err="1"/>
              <a:t>lbs</a:t>
            </a:r>
            <a:r>
              <a:rPr lang="en-US" dirty="0"/>
              <a:t> and you are now your desired weight. How would things be different than they are now? What would you be doing that you are not doing now? What would that be like? What else might you be doing? How would that feel?”</a:t>
            </a:r>
          </a:p>
          <a:p>
            <a:pPr>
              <a:lnSpc>
                <a:spcPct val="90000"/>
              </a:lnSpc>
            </a:pPr>
            <a:r>
              <a:rPr lang="en-US" b="0" dirty="0"/>
              <a:t>Delve into specifics as needed</a:t>
            </a:r>
          </a:p>
        </p:txBody>
      </p:sp>
    </p:spTree>
    <p:extLst>
      <p:ext uri="{BB962C8B-B14F-4D97-AF65-F5344CB8AC3E}">
        <p14:creationId xmlns:p14="http://schemas.microsoft.com/office/powerpoint/2010/main" val="289876217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457200"/>
            <a:ext cx="7772400" cy="1066800"/>
          </a:xfrm>
        </p:spPr>
        <p:txBody>
          <a:bodyPr/>
          <a:lstStyle/>
          <a:p>
            <a:r>
              <a:rPr lang="en-US" b="1" dirty="0"/>
              <a:t>Psychoeducation</a:t>
            </a:r>
            <a:endParaRPr lang="en-US" sz="3600" b="1" dirty="0"/>
          </a:p>
        </p:txBody>
      </p:sp>
      <p:sp>
        <p:nvSpPr>
          <p:cNvPr id="82947" name="Rectangle 3"/>
          <p:cNvSpPr>
            <a:spLocks noGrp="1" noChangeArrowheads="1"/>
          </p:cNvSpPr>
          <p:nvPr>
            <p:ph type="body" idx="1"/>
          </p:nvPr>
        </p:nvSpPr>
        <p:spPr>
          <a:xfrm>
            <a:off x="304800" y="1828800"/>
            <a:ext cx="8458200" cy="4800600"/>
          </a:xfrm>
        </p:spPr>
        <p:txBody>
          <a:bodyPr>
            <a:normAutofit/>
          </a:bodyPr>
          <a:lstStyle/>
          <a:p>
            <a:pPr>
              <a:lnSpc>
                <a:spcPct val="90000"/>
              </a:lnSpc>
            </a:pPr>
            <a:r>
              <a:rPr lang="en-US" b="0" dirty="0"/>
              <a:t>Provision of basic information about mental illness, mind-body connection, physical illness using standardized educational materials</a:t>
            </a:r>
          </a:p>
          <a:p>
            <a:pPr>
              <a:lnSpc>
                <a:spcPct val="90000"/>
              </a:lnSpc>
            </a:pPr>
            <a:r>
              <a:rPr lang="en-US" dirty="0"/>
              <a:t>Interactive teaching style, tailored to individual</a:t>
            </a:r>
            <a:endParaRPr lang="en-US" b="0" dirty="0"/>
          </a:p>
          <a:p>
            <a:pPr>
              <a:lnSpc>
                <a:spcPct val="90000"/>
              </a:lnSpc>
            </a:pPr>
            <a:r>
              <a:rPr lang="en-US" b="0" dirty="0"/>
              <a:t>Critical to facilitating informed decision-making</a:t>
            </a:r>
          </a:p>
          <a:p>
            <a:pPr>
              <a:lnSpc>
                <a:spcPct val="90000"/>
              </a:lnSpc>
            </a:pPr>
            <a:r>
              <a:rPr lang="en-US" dirty="0"/>
              <a:t>Respects individual as having the right to accurate information related to care of their conditions</a:t>
            </a:r>
          </a:p>
          <a:p>
            <a:pPr>
              <a:lnSpc>
                <a:spcPct val="90000"/>
              </a:lnSpc>
            </a:pPr>
            <a:r>
              <a:rPr lang="en-US" b="0" dirty="0"/>
              <a:t>Provided to family whenever possible</a:t>
            </a:r>
          </a:p>
        </p:txBody>
      </p:sp>
    </p:spTree>
    <p:extLst>
      <p:ext uri="{BB962C8B-B14F-4D97-AF65-F5344CB8AC3E}">
        <p14:creationId xmlns:p14="http://schemas.microsoft.com/office/powerpoint/2010/main" val="156348471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381000"/>
            <a:ext cx="7772400" cy="1143000"/>
          </a:xfrm>
        </p:spPr>
        <p:txBody>
          <a:bodyPr/>
          <a:lstStyle/>
          <a:p>
            <a:pPr>
              <a:defRPr/>
            </a:pPr>
            <a:r>
              <a:rPr lang="en-US" b="1" dirty="0">
                <a:cs typeface="+mj-cs"/>
              </a:rPr>
              <a:t>Motivational Interviewing</a:t>
            </a:r>
            <a:endParaRPr lang="en-US" dirty="0">
              <a:cs typeface="+mj-cs"/>
            </a:endParaRPr>
          </a:p>
        </p:txBody>
      </p:sp>
      <p:sp>
        <p:nvSpPr>
          <p:cNvPr id="94211" name="Rectangle 3"/>
          <p:cNvSpPr>
            <a:spLocks noGrp="1" noChangeArrowheads="1"/>
          </p:cNvSpPr>
          <p:nvPr>
            <p:ph type="body" idx="1"/>
          </p:nvPr>
        </p:nvSpPr>
        <p:spPr>
          <a:xfrm>
            <a:off x="304800" y="1752600"/>
            <a:ext cx="8458200" cy="4724400"/>
          </a:xfrm>
        </p:spPr>
        <p:txBody>
          <a:bodyPr/>
          <a:lstStyle/>
          <a:p>
            <a:pPr>
              <a:buFontTx/>
              <a:buNone/>
              <a:defRPr/>
            </a:pPr>
            <a:r>
              <a:rPr lang="en-US" sz="2400" u="sng" dirty="0">
                <a:cs typeface="+mn-cs"/>
              </a:rPr>
              <a:t>Goal:</a:t>
            </a:r>
          </a:p>
          <a:p>
            <a:pPr>
              <a:defRPr/>
            </a:pPr>
            <a:r>
              <a:rPr lang="en-US" sz="2400" dirty="0">
                <a:cs typeface="+mn-cs"/>
              </a:rPr>
              <a:t>To create a salient dissonance or discrepancy between the person</a:t>
            </a:r>
            <a:r>
              <a:rPr lang="ja-JP" altLang="en-US" sz="2400" dirty="0">
                <a:latin typeface="Arial"/>
                <a:cs typeface="+mn-cs"/>
              </a:rPr>
              <a:t>’</a:t>
            </a:r>
            <a:r>
              <a:rPr lang="en-US" sz="2400" dirty="0">
                <a:cs typeface="+mn-cs"/>
              </a:rPr>
              <a:t>s current health behaviors and important personal goals.</a:t>
            </a:r>
          </a:p>
          <a:p>
            <a:pPr>
              <a:buFontTx/>
              <a:buNone/>
              <a:defRPr/>
            </a:pPr>
            <a:r>
              <a:rPr lang="en-US" sz="2400" u="sng" dirty="0">
                <a:cs typeface="+mn-cs"/>
              </a:rPr>
              <a:t>Core Principles</a:t>
            </a:r>
          </a:p>
          <a:p>
            <a:pPr lvl="1">
              <a:buFontTx/>
              <a:buNone/>
              <a:defRPr/>
            </a:pPr>
            <a:r>
              <a:rPr lang="en-US" sz="2400" b="1" dirty="0">
                <a:effectLst>
                  <a:outerShdw blurRad="38100" dist="38100" dir="2700000" algn="tl">
                    <a:srgbClr val="FFFFFF"/>
                  </a:outerShdw>
                </a:effectLst>
              </a:rPr>
              <a:t>1. </a:t>
            </a:r>
            <a:r>
              <a:rPr lang="en-US" sz="2400" dirty="0"/>
              <a:t>Express empathy</a:t>
            </a:r>
          </a:p>
          <a:p>
            <a:pPr lvl="1">
              <a:buFontTx/>
              <a:buNone/>
              <a:defRPr/>
            </a:pPr>
            <a:r>
              <a:rPr lang="en-US" sz="2400" b="1" dirty="0">
                <a:effectLst>
                  <a:outerShdw blurRad="38100" dist="38100" dir="2700000" algn="tl">
                    <a:srgbClr val="FFFFFF"/>
                  </a:outerShdw>
                </a:effectLst>
              </a:rPr>
              <a:t>2. </a:t>
            </a:r>
            <a:r>
              <a:rPr lang="en-US" sz="2400" dirty="0"/>
              <a:t>Establish personal goals</a:t>
            </a:r>
          </a:p>
          <a:p>
            <a:pPr lvl="1">
              <a:buFontTx/>
              <a:buNone/>
              <a:defRPr/>
            </a:pPr>
            <a:r>
              <a:rPr lang="en-US" sz="2400" b="1" dirty="0">
                <a:effectLst>
                  <a:outerShdw blurRad="38100" dist="38100" dir="2700000" algn="tl">
                    <a:srgbClr val="FFFFFF"/>
                  </a:outerShdw>
                </a:effectLst>
              </a:rPr>
              <a:t>3. </a:t>
            </a:r>
            <a:r>
              <a:rPr lang="en-US" sz="2400" dirty="0"/>
              <a:t>Develop discrepancy</a:t>
            </a:r>
          </a:p>
          <a:p>
            <a:pPr lvl="1">
              <a:buFontTx/>
              <a:buNone/>
              <a:defRPr/>
            </a:pPr>
            <a:r>
              <a:rPr lang="en-US" sz="2400" b="1" dirty="0">
                <a:effectLst>
                  <a:outerShdw blurRad="38100" dist="38100" dir="2700000" algn="tl">
                    <a:srgbClr val="FFFFFF"/>
                  </a:outerShdw>
                </a:effectLst>
              </a:rPr>
              <a:t>4. </a:t>
            </a:r>
            <a:r>
              <a:rPr lang="en-US" sz="2400" dirty="0"/>
              <a:t>Roll with resistance</a:t>
            </a:r>
          </a:p>
          <a:p>
            <a:pPr lvl="1">
              <a:buFontTx/>
              <a:buNone/>
              <a:defRPr/>
            </a:pPr>
            <a:r>
              <a:rPr lang="en-US" sz="2400" b="1" dirty="0">
                <a:effectLst>
                  <a:outerShdw blurRad="38100" dist="38100" dir="2700000" algn="tl">
                    <a:srgbClr val="FFFFFF"/>
                  </a:outerShdw>
                </a:effectLst>
              </a:rPr>
              <a:t>5. </a:t>
            </a:r>
            <a:r>
              <a:rPr lang="en-US" sz="2400" dirty="0"/>
              <a:t>Support self-efficacy</a:t>
            </a:r>
            <a:endParaRPr lang="en-US" b="1" i="1" u="sng" dirty="0">
              <a:effectLst>
                <a:outerShdw blurRad="38100" dist="38100" dir="2700000" algn="tl">
                  <a:srgbClr val="FFFFFF"/>
                </a:outerShdw>
              </a:effectLst>
            </a:endParaRPr>
          </a:p>
        </p:txBody>
      </p:sp>
    </p:spTree>
    <p:extLst>
      <p:ext uri="{BB962C8B-B14F-4D97-AF65-F5344CB8AC3E}">
        <p14:creationId xmlns:p14="http://schemas.microsoft.com/office/powerpoint/2010/main" val="338432465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228600"/>
            <a:ext cx="7772400" cy="1143000"/>
          </a:xfrm>
        </p:spPr>
        <p:txBody>
          <a:bodyPr/>
          <a:lstStyle/>
          <a:p>
            <a:pPr>
              <a:defRPr/>
            </a:pPr>
            <a:r>
              <a:rPr lang="en-US" b="1" dirty="0">
                <a:cs typeface="+mj-cs"/>
              </a:rPr>
              <a:t>Expressing Empathy</a:t>
            </a:r>
            <a:endParaRPr lang="en-US" dirty="0">
              <a:cs typeface="+mj-cs"/>
            </a:endParaRPr>
          </a:p>
        </p:txBody>
      </p:sp>
      <p:sp>
        <p:nvSpPr>
          <p:cNvPr id="83971" name="Rectangle 3"/>
          <p:cNvSpPr>
            <a:spLocks noGrp="1" noChangeArrowheads="1"/>
          </p:cNvSpPr>
          <p:nvPr>
            <p:ph type="body" idx="1"/>
          </p:nvPr>
        </p:nvSpPr>
        <p:spPr>
          <a:xfrm>
            <a:off x="304800" y="1295400"/>
            <a:ext cx="8458200" cy="5334000"/>
          </a:xfrm>
        </p:spPr>
        <p:txBody>
          <a:bodyPr/>
          <a:lstStyle/>
          <a:p>
            <a:pPr>
              <a:buFontTx/>
              <a:buNone/>
              <a:defRPr/>
            </a:pPr>
            <a:r>
              <a:rPr lang="en-US" sz="2400" u="sng" dirty="0">
                <a:cs typeface="+mn-cs"/>
              </a:rPr>
              <a:t>Goal</a:t>
            </a:r>
            <a:r>
              <a:rPr lang="en-US" sz="2400" dirty="0">
                <a:cs typeface="+mn-cs"/>
              </a:rPr>
              <a:t>:</a:t>
            </a:r>
          </a:p>
          <a:p>
            <a:pPr lvl="1">
              <a:buClr>
                <a:srgbClr val="FFFFFF"/>
              </a:buClr>
              <a:buSzPct val="75000"/>
              <a:buFont typeface="Monotype Sorts" charset="0"/>
              <a:buChar char="â"/>
              <a:defRPr/>
            </a:pPr>
            <a:r>
              <a:rPr lang="en-US" sz="2400" dirty="0"/>
              <a:t>To understand the person’s world</a:t>
            </a:r>
          </a:p>
          <a:p>
            <a:pPr>
              <a:buFontTx/>
              <a:buNone/>
              <a:defRPr/>
            </a:pPr>
            <a:r>
              <a:rPr lang="en-US" sz="2400" u="sng" dirty="0">
                <a:cs typeface="+mn-cs"/>
              </a:rPr>
              <a:t>Strategies</a:t>
            </a:r>
          </a:p>
          <a:p>
            <a:pPr lvl="1">
              <a:buClr>
                <a:srgbClr val="FFFFFF"/>
              </a:buClr>
              <a:buSzPct val="75000"/>
              <a:buFont typeface="Monotype Sorts" charset="0"/>
              <a:buChar char="â"/>
              <a:defRPr/>
            </a:pPr>
            <a:r>
              <a:rPr lang="en-US" sz="2400" dirty="0"/>
              <a:t>Active listening skills</a:t>
            </a:r>
          </a:p>
          <a:p>
            <a:pPr lvl="2">
              <a:defRPr/>
            </a:pPr>
            <a:r>
              <a:rPr lang="en-US" dirty="0"/>
              <a:t>Good eye contact</a:t>
            </a:r>
          </a:p>
          <a:p>
            <a:pPr lvl="2">
              <a:defRPr/>
            </a:pPr>
            <a:r>
              <a:rPr lang="en-US" dirty="0"/>
              <a:t>Responsive facial expression</a:t>
            </a:r>
          </a:p>
          <a:p>
            <a:pPr lvl="2">
              <a:defRPr/>
            </a:pPr>
            <a:r>
              <a:rPr lang="en-US" dirty="0"/>
              <a:t>Body orientation</a:t>
            </a:r>
          </a:p>
          <a:p>
            <a:pPr lvl="2">
              <a:defRPr/>
            </a:pPr>
            <a:r>
              <a:rPr lang="en-US" dirty="0"/>
              <a:t>Verbal and non-verbal </a:t>
            </a:r>
            <a:r>
              <a:rPr lang="ja-JP" altLang="en-US" dirty="0">
                <a:latin typeface="Arial"/>
              </a:rPr>
              <a:t>“</a:t>
            </a:r>
            <a:r>
              <a:rPr lang="en-US" dirty="0"/>
              <a:t>encouragers</a:t>
            </a:r>
            <a:r>
              <a:rPr lang="ja-JP" altLang="en-US" dirty="0">
                <a:latin typeface="Arial"/>
              </a:rPr>
              <a:t>”</a:t>
            </a:r>
            <a:endParaRPr lang="en-US" dirty="0"/>
          </a:p>
          <a:p>
            <a:pPr lvl="1">
              <a:buClr>
                <a:srgbClr val="FFFFFF"/>
              </a:buClr>
              <a:buSzPct val="75000"/>
              <a:buFont typeface="Monotype Sorts" charset="0"/>
              <a:buChar char="â"/>
              <a:defRPr/>
            </a:pPr>
            <a:r>
              <a:rPr lang="en-US" sz="2400" dirty="0"/>
              <a:t>Reflective listening</a:t>
            </a:r>
          </a:p>
          <a:p>
            <a:pPr lvl="1">
              <a:buClr>
                <a:srgbClr val="FFFFFF"/>
              </a:buClr>
              <a:buSzPct val="75000"/>
              <a:buFont typeface="Monotype Sorts" charset="0"/>
              <a:buChar char="â"/>
              <a:defRPr/>
            </a:pPr>
            <a:r>
              <a:rPr lang="en-US" sz="2400" dirty="0"/>
              <a:t>Asking clarifying questions</a:t>
            </a:r>
          </a:p>
          <a:p>
            <a:pPr lvl="1">
              <a:buClr>
                <a:srgbClr val="FFFFFF"/>
              </a:buClr>
              <a:buSzPct val="75000"/>
              <a:buFont typeface="Monotype Sorts" charset="0"/>
              <a:buChar char="â"/>
              <a:defRPr/>
            </a:pPr>
            <a:r>
              <a:rPr lang="en-US" sz="2400" dirty="0"/>
              <a:t>Avoiding challenges, expressing doubt, judgment, and unsolicited advice</a:t>
            </a:r>
          </a:p>
          <a:p>
            <a:pPr lvl="2">
              <a:defRPr/>
            </a:pPr>
            <a:endParaRPr lang="en-US" dirty="0"/>
          </a:p>
        </p:txBody>
      </p:sp>
    </p:spTree>
    <p:extLst>
      <p:ext uri="{BB962C8B-B14F-4D97-AF65-F5344CB8AC3E}">
        <p14:creationId xmlns:p14="http://schemas.microsoft.com/office/powerpoint/2010/main" val="261059892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n-US" b="1" dirty="0">
                <a:cs typeface="+mj-cs"/>
              </a:rPr>
              <a:t>Establishing Personal Goals</a:t>
            </a:r>
            <a:endParaRPr lang="en-US" dirty="0">
              <a:cs typeface="+mj-cs"/>
            </a:endParaRPr>
          </a:p>
        </p:txBody>
      </p:sp>
      <p:sp>
        <p:nvSpPr>
          <p:cNvPr id="81923" name="Rectangle 3"/>
          <p:cNvSpPr>
            <a:spLocks noGrp="1" noChangeArrowheads="1"/>
          </p:cNvSpPr>
          <p:nvPr>
            <p:ph type="body" idx="1"/>
          </p:nvPr>
        </p:nvSpPr>
        <p:spPr/>
        <p:txBody>
          <a:bodyPr/>
          <a:lstStyle/>
          <a:p>
            <a:pPr>
              <a:buFontTx/>
              <a:buNone/>
              <a:defRPr/>
            </a:pPr>
            <a:r>
              <a:rPr lang="en-US" sz="2600" u="sng" dirty="0">
                <a:cs typeface="+mn-cs"/>
              </a:rPr>
              <a:t>Goal</a:t>
            </a:r>
            <a:r>
              <a:rPr lang="en-US" sz="2600" dirty="0">
                <a:cs typeface="+mn-cs"/>
              </a:rPr>
              <a:t>:</a:t>
            </a:r>
            <a:endParaRPr lang="en-US" sz="2600" u="sng" dirty="0">
              <a:cs typeface="+mn-cs"/>
            </a:endParaRPr>
          </a:p>
          <a:p>
            <a:pPr lvl="1">
              <a:buClr>
                <a:srgbClr val="FFFFFF"/>
              </a:buClr>
              <a:buSzPct val="75000"/>
              <a:buFont typeface="Monotype Sorts" charset="0"/>
              <a:buChar char="â"/>
              <a:defRPr/>
            </a:pPr>
            <a:r>
              <a:rPr lang="en-US" sz="2600" dirty="0"/>
              <a:t>To establish personal, meaningful goals that the person wants to work towards</a:t>
            </a:r>
          </a:p>
          <a:p>
            <a:pPr>
              <a:buFontTx/>
              <a:buNone/>
              <a:defRPr/>
            </a:pPr>
            <a:r>
              <a:rPr lang="en-US" sz="2600" u="sng" dirty="0">
                <a:cs typeface="+mn-cs"/>
              </a:rPr>
              <a:t>Strategies</a:t>
            </a:r>
            <a:endParaRPr lang="en-US" sz="2600" dirty="0">
              <a:cs typeface="+mn-cs"/>
            </a:endParaRPr>
          </a:p>
          <a:p>
            <a:pPr lvl="1">
              <a:buClr>
                <a:srgbClr val="FFFFFF"/>
              </a:buClr>
              <a:buSzPct val="75000"/>
              <a:buFont typeface="Monotype Sorts" charset="0"/>
              <a:buChar char="â"/>
              <a:defRPr/>
            </a:pPr>
            <a:r>
              <a:rPr lang="en-US" sz="2600" dirty="0"/>
              <a:t>Talk with person about their: </a:t>
            </a:r>
          </a:p>
          <a:p>
            <a:pPr lvl="2">
              <a:defRPr/>
            </a:pPr>
            <a:r>
              <a:rPr lang="en-US" sz="2600" dirty="0"/>
              <a:t>Aspirations</a:t>
            </a:r>
          </a:p>
          <a:p>
            <a:pPr lvl="2">
              <a:defRPr/>
            </a:pPr>
            <a:r>
              <a:rPr lang="en-US" sz="2600" dirty="0"/>
              <a:t>Thoughts about how things could be different</a:t>
            </a:r>
          </a:p>
          <a:p>
            <a:pPr lvl="2">
              <a:defRPr/>
            </a:pPr>
            <a:r>
              <a:rPr lang="en-US" sz="2600" dirty="0"/>
              <a:t>Fantasies</a:t>
            </a:r>
            <a:endParaRPr lang="en-US" dirty="0"/>
          </a:p>
        </p:txBody>
      </p:sp>
    </p:spTree>
    <p:extLst>
      <p:ext uri="{BB962C8B-B14F-4D97-AF65-F5344CB8AC3E}">
        <p14:creationId xmlns:p14="http://schemas.microsoft.com/office/powerpoint/2010/main" val="729628447"/>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914400" y="1066800"/>
            <a:ext cx="7772400" cy="4114800"/>
          </a:xfrm>
        </p:spPr>
        <p:txBody>
          <a:bodyPr/>
          <a:lstStyle/>
          <a:p>
            <a:pPr lvl="1">
              <a:buClr>
                <a:srgbClr val="FFFFFF"/>
              </a:buClr>
              <a:buSzPct val="75000"/>
              <a:buFont typeface="Monotype Sorts" charset="0"/>
              <a:buChar char="â"/>
              <a:defRPr/>
            </a:pPr>
            <a:r>
              <a:rPr lang="en-US" dirty="0"/>
              <a:t>Get to know what the person was like in the past, such as:</a:t>
            </a:r>
            <a:endParaRPr lang="en-US" sz="3200" dirty="0"/>
          </a:p>
          <a:p>
            <a:pPr lvl="3">
              <a:buClr>
                <a:schemeClr val="tx1"/>
              </a:buClr>
              <a:buSzPct val="55000"/>
              <a:buFont typeface="Zapf Dingbats" charset="0"/>
              <a:buChar char="l"/>
              <a:defRPr/>
            </a:pPr>
            <a:r>
              <a:rPr lang="en-US" sz="2800" dirty="0"/>
              <a:t>Preferred activities</a:t>
            </a:r>
          </a:p>
          <a:p>
            <a:pPr lvl="3">
              <a:buClr>
                <a:schemeClr val="tx1"/>
              </a:buClr>
              <a:buSzPct val="55000"/>
              <a:buFont typeface="Zapf Dingbats" charset="0"/>
              <a:buChar char="l"/>
              <a:defRPr/>
            </a:pPr>
            <a:r>
              <a:rPr lang="en-US" sz="2800" dirty="0"/>
              <a:t>Admired people</a:t>
            </a:r>
          </a:p>
          <a:p>
            <a:pPr lvl="3">
              <a:buClr>
                <a:schemeClr val="tx1"/>
              </a:buClr>
              <a:buSzPct val="55000"/>
              <a:buFont typeface="Zapf Dingbats" charset="0"/>
              <a:buChar char="l"/>
              <a:defRPr/>
            </a:pPr>
            <a:r>
              <a:rPr lang="en-US" sz="2800" dirty="0"/>
              <a:t>Personal ambitions</a:t>
            </a:r>
            <a:endParaRPr lang="en-US" dirty="0"/>
          </a:p>
          <a:p>
            <a:pPr lvl="1">
              <a:buClr>
                <a:srgbClr val="FFFFFF"/>
              </a:buClr>
              <a:buSzPct val="75000"/>
              <a:buFont typeface="Monotype Sorts" charset="0"/>
              <a:buChar char="â"/>
              <a:defRPr/>
            </a:pPr>
            <a:r>
              <a:rPr lang="en-US" dirty="0"/>
              <a:t>Don</a:t>
            </a:r>
            <a:r>
              <a:rPr lang="en-US" dirty="0">
                <a:latin typeface="Arial"/>
              </a:rPr>
              <a:t>’</a:t>
            </a:r>
            <a:r>
              <a:rPr lang="en-US" dirty="0"/>
              <a:t>t discourage ambitious goals!</a:t>
            </a:r>
          </a:p>
        </p:txBody>
      </p:sp>
    </p:spTree>
    <p:extLst>
      <p:ext uri="{BB962C8B-B14F-4D97-AF65-F5344CB8AC3E}">
        <p14:creationId xmlns:p14="http://schemas.microsoft.com/office/powerpoint/2010/main" val="104266680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en-US" b="1" dirty="0">
                <a:cs typeface="+mj-cs"/>
              </a:rPr>
              <a:t>Developing Discrepancy</a:t>
            </a:r>
          </a:p>
        </p:txBody>
      </p:sp>
      <p:sp>
        <p:nvSpPr>
          <p:cNvPr id="101379" name="Rectangle 3"/>
          <p:cNvSpPr>
            <a:spLocks noGrp="1" noChangeArrowheads="1"/>
          </p:cNvSpPr>
          <p:nvPr>
            <p:ph type="body" idx="1"/>
          </p:nvPr>
        </p:nvSpPr>
        <p:spPr/>
        <p:txBody>
          <a:bodyPr/>
          <a:lstStyle/>
          <a:p>
            <a:pPr eaLnBrk="1" hangingPunct="1">
              <a:lnSpc>
                <a:spcPct val="80000"/>
              </a:lnSpc>
              <a:defRPr/>
            </a:pPr>
            <a:r>
              <a:rPr lang="en-US" dirty="0">
                <a:cs typeface="+mn-cs"/>
              </a:rPr>
              <a:t>Explore person’s goals</a:t>
            </a:r>
          </a:p>
          <a:p>
            <a:pPr eaLnBrk="1" hangingPunct="1">
              <a:lnSpc>
                <a:spcPct val="80000"/>
              </a:lnSpc>
              <a:defRPr/>
            </a:pPr>
            <a:r>
              <a:rPr lang="en-US" dirty="0">
                <a:cs typeface="+mn-cs"/>
              </a:rPr>
              <a:t>Consider steps that need to be taken to achieve those goals</a:t>
            </a:r>
          </a:p>
          <a:p>
            <a:pPr eaLnBrk="1" hangingPunct="1">
              <a:lnSpc>
                <a:spcPct val="80000"/>
              </a:lnSpc>
              <a:defRPr/>
            </a:pPr>
            <a:r>
              <a:rPr lang="en-US" dirty="0">
                <a:cs typeface="+mn-cs"/>
              </a:rPr>
              <a:t>Ask person to describe possible consequences of not changing</a:t>
            </a:r>
          </a:p>
          <a:p>
            <a:pPr eaLnBrk="1" hangingPunct="1">
              <a:lnSpc>
                <a:spcPct val="80000"/>
              </a:lnSpc>
              <a:defRPr/>
            </a:pPr>
            <a:r>
              <a:rPr lang="en-US" dirty="0">
                <a:cs typeface="+mn-cs"/>
              </a:rPr>
              <a:t>Use reflective listening selectively to reinforce person’s recognition that not changing interferes with goal attainment</a:t>
            </a:r>
          </a:p>
        </p:txBody>
      </p:sp>
    </p:spTree>
    <p:extLst>
      <p:ext uri="{BB962C8B-B14F-4D97-AF65-F5344CB8AC3E}">
        <p14:creationId xmlns:p14="http://schemas.microsoft.com/office/powerpoint/2010/main" val="385133140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2400" y="609600"/>
            <a:ext cx="8686800" cy="1143000"/>
          </a:xfrm>
        </p:spPr>
        <p:txBody>
          <a:bodyPr/>
          <a:lstStyle/>
          <a:p>
            <a:pPr eaLnBrk="1" hangingPunct="1">
              <a:defRPr/>
            </a:pPr>
            <a:r>
              <a:rPr lang="en-US" b="1" dirty="0">
                <a:cs typeface="+mj-cs"/>
              </a:rPr>
              <a:t>Developing Discrepancy (Cont’d)</a:t>
            </a:r>
          </a:p>
        </p:txBody>
      </p:sp>
      <p:sp>
        <p:nvSpPr>
          <p:cNvPr id="102403" name="Rectangle 3"/>
          <p:cNvSpPr>
            <a:spLocks noGrp="1" noChangeArrowheads="1"/>
          </p:cNvSpPr>
          <p:nvPr>
            <p:ph type="body" idx="1"/>
          </p:nvPr>
        </p:nvSpPr>
        <p:spPr>
          <a:xfrm>
            <a:off x="457200" y="1752600"/>
            <a:ext cx="8229600" cy="4800600"/>
          </a:xfrm>
        </p:spPr>
        <p:txBody>
          <a:bodyPr/>
          <a:lstStyle/>
          <a:p>
            <a:pPr eaLnBrk="1" hangingPunct="1">
              <a:lnSpc>
                <a:spcPct val="80000"/>
              </a:lnSpc>
              <a:defRPr/>
            </a:pPr>
            <a:r>
              <a:rPr lang="en-US" dirty="0">
                <a:cs typeface="+mn-cs"/>
              </a:rPr>
              <a:t>Actively collaborate with person on helping them achieve their goal</a:t>
            </a:r>
          </a:p>
          <a:p>
            <a:pPr eaLnBrk="1" hangingPunct="1">
              <a:lnSpc>
                <a:spcPct val="80000"/>
              </a:lnSpc>
              <a:defRPr/>
            </a:pPr>
            <a:r>
              <a:rPr lang="en-US" dirty="0">
                <a:cs typeface="+mn-cs"/>
              </a:rPr>
              <a:t>Expect that discrepancy between problem area and goal attainment will develop through experience of trying to work on goal, not just anticipation and talk</a:t>
            </a:r>
          </a:p>
          <a:p>
            <a:pPr eaLnBrk="1" hangingPunct="1">
              <a:lnSpc>
                <a:spcPct val="80000"/>
              </a:lnSpc>
              <a:defRPr/>
            </a:pPr>
            <a:r>
              <a:rPr lang="en-US" dirty="0">
                <a:cs typeface="+mn-cs"/>
              </a:rPr>
              <a:t>Avoid directly confronting client with discrepancy; rather, use session to process interference and ask questions, using Socratic method</a:t>
            </a:r>
          </a:p>
        </p:txBody>
      </p:sp>
    </p:spTree>
    <p:extLst>
      <p:ext uri="{BB962C8B-B14F-4D97-AF65-F5344CB8AC3E}">
        <p14:creationId xmlns:p14="http://schemas.microsoft.com/office/powerpoint/2010/main" val="103528853"/>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b="1" dirty="0">
                <a:cs typeface="+mj-cs"/>
              </a:rPr>
              <a:t>Rolling with Resistance</a:t>
            </a:r>
            <a:endParaRPr lang="en-US" dirty="0">
              <a:cs typeface="+mj-cs"/>
            </a:endParaRPr>
          </a:p>
        </p:txBody>
      </p:sp>
      <p:sp>
        <p:nvSpPr>
          <p:cNvPr id="77827" name="Rectangle 3"/>
          <p:cNvSpPr>
            <a:spLocks noGrp="1" noChangeArrowheads="1"/>
          </p:cNvSpPr>
          <p:nvPr>
            <p:ph type="body" idx="1"/>
          </p:nvPr>
        </p:nvSpPr>
        <p:spPr>
          <a:xfrm>
            <a:off x="457200" y="1524000"/>
            <a:ext cx="8305800" cy="4800600"/>
          </a:xfrm>
        </p:spPr>
        <p:txBody>
          <a:bodyPr/>
          <a:lstStyle/>
          <a:p>
            <a:pPr>
              <a:buFontTx/>
              <a:buNone/>
              <a:defRPr/>
            </a:pPr>
            <a:r>
              <a:rPr lang="en-US" sz="2600" b="1" i="1" u="sng" dirty="0">
                <a:effectLst>
                  <a:outerShdw blurRad="38100" dist="38100" dir="2700000" algn="tl">
                    <a:srgbClr val="FFFFFF"/>
                  </a:outerShdw>
                </a:effectLst>
                <a:cs typeface="+mn-cs"/>
              </a:rPr>
              <a:t>Goal</a:t>
            </a:r>
            <a:r>
              <a:rPr lang="en-US" sz="2600" b="1" i="1" dirty="0">
                <a:effectLst>
                  <a:outerShdw blurRad="38100" dist="38100" dir="2700000" algn="tl">
                    <a:srgbClr val="FFFFFF"/>
                  </a:outerShdw>
                </a:effectLst>
                <a:cs typeface="+mn-cs"/>
              </a:rPr>
              <a:t>:</a:t>
            </a:r>
            <a:endParaRPr lang="en-US" sz="2600" dirty="0">
              <a:effectLst>
                <a:outerShdw blurRad="38100" dist="38100" dir="2700000" algn="tl">
                  <a:srgbClr val="FFFFFF"/>
                </a:outerShdw>
              </a:effectLst>
              <a:cs typeface="+mn-cs"/>
            </a:endParaRPr>
          </a:p>
          <a:p>
            <a:pPr lvl="1">
              <a:buClr>
                <a:srgbClr val="FFFFFF"/>
              </a:buClr>
              <a:buSzPct val="75000"/>
              <a:buFont typeface="Monotype Sorts" charset="0"/>
              <a:buChar char="â"/>
              <a:defRPr/>
            </a:pPr>
            <a:r>
              <a:rPr lang="en-US" dirty="0"/>
              <a:t>To overcome resistance to change in health behaviors</a:t>
            </a:r>
            <a:endParaRPr lang="en-US" dirty="0">
              <a:effectLst>
                <a:outerShdw blurRad="38100" dist="38100" dir="2700000" algn="tl">
                  <a:srgbClr val="FFFFFF"/>
                </a:outerShdw>
              </a:effectLst>
            </a:endParaRPr>
          </a:p>
          <a:p>
            <a:pPr>
              <a:buFontTx/>
              <a:buNone/>
              <a:defRPr/>
            </a:pPr>
            <a:r>
              <a:rPr lang="en-US" sz="2800" b="1" i="1" u="sng" dirty="0">
                <a:effectLst>
                  <a:outerShdw blurRad="38100" dist="38100" dir="2700000" algn="tl">
                    <a:srgbClr val="FFFFFF"/>
                  </a:outerShdw>
                </a:effectLst>
                <a:cs typeface="+mn-cs"/>
              </a:rPr>
              <a:t>Strategies</a:t>
            </a:r>
            <a:endParaRPr lang="en-US" sz="2800" dirty="0">
              <a:effectLst>
                <a:outerShdw blurRad="38100" dist="38100" dir="2700000" algn="tl">
                  <a:srgbClr val="FFFFFF"/>
                </a:outerShdw>
              </a:effectLst>
              <a:cs typeface="+mn-cs"/>
            </a:endParaRPr>
          </a:p>
          <a:p>
            <a:pPr lvl="1">
              <a:buClr>
                <a:srgbClr val="FFFFFF"/>
              </a:buClr>
              <a:buSzPct val="75000"/>
              <a:buFont typeface="Monotype Sorts" charset="0"/>
              <a:buChar char="â"/>
              <a:defRPr/>
            </a:pPr>
            <a:r>
              <a:rPr lang="en-US" dirty="0"/>
              <a:t>Avoid over-</a:t>
            </a:r>
            <a:r>
              <a:rPr lang="en-US" dirty="0" err="1"/>
              <a:t>pathologizing</a:t>
            </a:r>
            <a:r>
              <a:rPr lang="en-US" dirty="0"/>
              <a:t>: resistance is normal</a:t>
            </a:r>
          </a:p>
          <a:p>
            <a:pPr lvl="1">
              <a:buClr>
                <a:srgbClr val="FFFFFF"/>
              </a:buClr>
              <a:buSzPct val="75000"/>
              <a:buFont typeface="Monotype Sorts" charset="0"/>
              <a:buChar char="â"/>
              <a:defRPr/>
            </a:pPr>
            <a:r>
              <a:rPr lang="en-US" dirty="0"/>
              <a:t>Rather than opposing resistance, explore it</a:t>
            </a:r>
          </a:p>
          <a:p>
            <a:pPr lvl="1">
              <a:buClr>
                <a:srgbClr val="FFFFFF"/>
              </a:buClr>
              <a:buSzPct val="75000"/>
              <a:buFont typeface="Monotype Sorts" charset="0"/>
              <a:buChar char="â"/>
              <a:defRPr/>
            </a:pPr>
            <a:r>
              <a:rPr lang="en-US" dirty="0"/>
              <a:t>Identify specific concerns about attaining sobriety and problem solve about these concerns</a:t>
            </a:r>
          </a:p>
        </p:txBody>
      </p:sp>
    </p:spTree>
    <p:extLst>
      <p:ext uri="{BB962C8B-B14F-4D97-AF65-F5344CB8AC3E}">
        <p14:creationId xmlns:p14="http://schemas.microsoft.com/office/powerpoint/2010/main" val="38213061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81000" y="304800"/>
            <a:ext cx="8382000" cy="1143000"/>
          </a:xfrm>
        </p:spPr>
        <p:txBody>
          <a:bodyPr/>
          <a:lstStyle/>
          <a:p>
            <a:r>
              <a:rPr lang="en-US" b="1" dirty="0">
                <a:latin typeface="Times New Roman" charset="0"/>
              </a:rPr>
              <a:t>Findings from </a:t>
            </a:r>
            <a:r>
              <a:rPr lang="en-US" b="1" dirty="0" err="1">
                <a:latin typeface="Times New Roman" charset="0"/>
              </a:rPr>
              <a:t>Correll</a:t>
            </a:r>
            <a:r>
              <a:rPr lang="en-US" b="1" dirty="0">
                <a:latin typeface="Times New Roman" charset="0"/>
              </a:rPr>
              <a:t>, cont’d</a:t>
            </a:r>
          </a:p>
        </p:txBody>
      </p:sp>
      <p:sp>
        <p:nvSpPr>
          <p:cNvPr id="33794" name="Content Placeholder 2"/>
          <p:cNvSpPr>
            <a:spLocks noGrp="1"/>
          </p:cNvSpPr>
          <p:nvPr>
            <p:ph idx="1"/>
          </p:nvPr>
        </p:nvSpPr>
        <p:spPr>
          <a:xfrm>
            <a:off x="381000" y="1371600"/>
            <a:ext cx="8458200" cy="5181600"/>
          </a:xfrm>
        </p:spPr>
        <p:txBody>
          <a:bodyPr/>
          <a:lstStyle/>
          <a:p>
            <a:r>
              <a:rPr lang="en-US" dirty="0">
                <a:latin typeface="Times New Roman" charset="0"/>
              </a:rPr>
              <a:t>Duration untreated psychosis (DUP) correlated with body mass measures (weight, BMI, fat %)</a:t>
            </a:r>
          </a:p>
          <a:p>
            <a:r>
              <a:rPr lang="en-US" dirty="0">
                <a:latin typeface="Times New Roman" charset="0"/>
              </a:rPr>
              <a:t>Duration antipsychotic treatment correlated with abnormal lipid metabolism (i.e., pre-diabetes)</a:t>
            </a:r>
          </a:p>
          <a:p>
            <a:r>
              <a:rPr lang="en-US" dirty="0">
                <a:latin typeface="Times New Roman" charset="0"/>
              </a:rPr>
              <a:t>Antipsychotic naïve vs. exposed FEP clients: </a:t>
            </a:r>
          </a:p>
          <a:p>
            <a:pPr lvl="1"/>
            <a:r>
              <a:rPr lang="en-US" dirty="0">
                <a:latin typeface="Times New Roman" charset="0"/>
              </a:rPr>
              <a:t>Higher obesity</a:t>
            </a:r>
          </a:p>
          <a:p>
            <a:pPr lvl="1"/>
            <a:r>
              <a:rPr lang="en-US" dirty="0">
                <a:latin typeface="Times New Roman" charset="0"/>
              </a:rPr>
              <a:t>Higher metabolic syndrome</a:t>
            </a:r>
          </a:p>
          <a:p>
            <a:pPr lvl="1"/>
            <a:r>
              <a:rPr lang="en-US" dirty="0">
                <a:latin typeface="Times New Roman" charset="0"/>
              </a:rPr>
              <a:t>Lower hypertension</a:t>
            </a:r>
          </a:p>
          <a:p>
            <a:endParaRPr lang="en-US" dirty="0">
              <a:latin typeface="Times New Roman" charset="0"/>
            </a:endParaRPr>
          </a:p>
          <a:p>
            <a:endParaRPr lang="en-US" dirty="0">
              <a:latin typeface="Times New Roman" charset="0"/>
            </a:endParaRPr>
          </a:p>
          <a:p>
            <a:pPr>
              <a:buFontTx/>
              <a:buNone/>
            </a:pPr>
            <a:r>
              <a:rPr lang="en-US" dirty="0">
                <a:latin typeface="Times New Roman" charset="0"/>
              </a:rPr>
              <a:t>		</a:t>
            </a:r>
            <a:br>
              <a:rPr lang="en-US" dirty="0">
                <a:latin typeface="Times New Roman" charset="0"/>
              </a:rPr>
            </a:br>
            <a:endParaRPr lang="en-US" dirty="0">
              <a:latin typeface="Times New Roman" charset="0"/>
            </a:endParaRPr>
          </a:p>
        </p:txBody>
      </p:sp>
    </p:spTree>
    <p:extLst>
      <p:ext uri="{BB962C8B-B14F-4D97-AF65-F5344CB8AC3E}">
        <p14:creationId xmlns:p14="http://schemas.microsoft.com/office/powerpoint/2010/main" val="134603075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b="1" dirty="0"/>
              <a:t>Supporting-Efficacy</a:t>
            </a:r>
            <a:endParaRPr lang="en-US" dirty="0"/>
          </a:p>
        </p:txBody>
      </p:sp>
      <p:sp>
        <p:nvSpPr>
          <p:cNvPr id="75779" name="Rectangle 3"/>
          <p:cNvSpPr>
            <a:spLocks noGrp="1" noChangeArrowheads="1"/>
          </p:cNvSpPr>
          <p:nvPr>
            <p:ph type="body" idx="1"/>
          </p:nvPr>
        </p:nvSpPr>
        <p:spPr>
          <a:xfrm>
            <a:off x="304800" y="1752600"/>
            <a:ext cx="8458200" cy="4876800"/>
          </a:xfrm>
        </p:spPr>
        <p:txBody>
          <a:bodyPr>
            <a:normAutofit/>
          </a:bodyPr>
          <a:lstStyle/>
          <a:p>
            <a:pPr>
              <a:buFontTx/>
              <a:buNone/>
              <a:defRPr/>
            </a:pPr>
            <a:r>
              <a:rPr lang="en-US" sz="2600" u="sng" dirty="0">
                <a:effectLst>
                  <a:outerShdw blurRad="38100" dist="38100" dir="2700000" algn="tl">
                    <a:srgbClr val="FFFFFF"/>
                  </a:outerShdw>
                </a:effectLst>
              </a:rPr>
              <a:t>Goal</a:t>
            </a:r>
            <a:r>
              <a:rPr lang="en-US" sz="2600" dirty="0">
                <a:effectLst>
                  <a:outerShdw blurRad="38100" dist="38100" dir="2700000" algn="tl">
                    <a:srgbClr val="FFFFFF"/>
                  </a:outerShdw>
                </a:effectLst>
              </a:rPr>
              <a:t>:</a:t>
            </a:r>
            <a:r>
              <a:rPr lang="en-US" sz="2600" dirty="0"/>
              <a:t> </a:t>
            </a:r>
          </a:p>
          <a:p>
            <a:pPr lvl="1">
              <a:buClr>
                <a:srgbClr val="FFFFFF"/>
              </a:buClr>
              <a:buSzPct val="75000"/>
              <a:buFont typeface="Monotype Sorts" charset="0"/>
              <a:buChar char="â"/>
              <a:defRPr/>
            </a:pPr>
            <a:r>
              <a:rPr lang="en-US" sz="2600" dirty="0"/>
              <a:t>To foster hope in people that they can achieve desired changes</a:t>
            </a:r>
          </a:p>
          <a:p>
            <a:pPr>
              <a:buFontTx/>
              <a:buNone/>
              <a:defRPr/>
            </a:pPr>
            <a:r>
              <a:rPr lang="en-US" sz="2600" u="sng" dirty="0"/>
              <a:t>Clinical Strategies</a:t>
            </a:r>
            <a:endParaRPr lang="en-US" sz="2600" dirty="0"/>
          </a:p>
          <a:p>
            <a:pPr lvl="1">
              <a:buClr>
                <a:srgbClr val="FFFFFF"/>
              </a:buClr>
              <a:buSzPct val="75000"/>
              <a:buFont typeface="Monotype Sorts" charset="0"/>
              <a:buChar char="â"/>
              <a:defRPr/>
            </a:pPr>
            <a:r>
              <a:rPr lang="en-US" sz="2600" dirty="0"/>
              <a:t>Express optimism that change is possible</a:t>
            </a:r>
          </a:p>
          <a:p>
            <a:pPr lvl="1">
              <a:buClr>
                <a:srgbClr val="FFFFFF"/>
              </a:buClr>
              <a:buSzPct val="75000"/>
              <a:buFont typeface="Monotype Sorts" charset="0"/>
              <a:buChar char="â"/>
              <a:defRPr/>
            </a:pPr>
            <a:r>
              <a:rPr lang="en-US" sz="2600" dirty="0"/>
              <a:t>Note that change typically follows multiple efforts to change—consider analogy to climbing of Recovery Mountain as a reframe to setbacks and challenges</a:t>
            </a:r>
          </a:p>
          <a:p>
            <a:pPr lvl="1">
              <a:buClr>
                <a:srgbClr val="FFFFFF"/>
              </a:buClr>
              <a:buSzPct val="75000"/>
              <a:buFont typeface="Monotype Sorts" charset="0"/>
              <a:buChar char="â"/>
              <a:defRPr/>
            </a:pPr>
            <a:r>
              <a:rPr lang="en-US" sz="2600" dirty="0"/>
              <a:t>Review prior accomplishments</a:t>
            </a:r>
          </a:p>
          <a:p>
            <a:pPr lvl="1">
              <a:buClr>
                <a:srgbClr val="FFFFFF"/>
              </a:buClr>
              <a:buSzPct val="75000"/>
              <a:buFont typeface="Monotype Sorts" charset="0"/>
              <a:buChar char="â"/>
              <a:defRPr/>
            </a:pPr>
            <a:r>
              <a:rPr lang="en-US" sz="2600" dirty="0"/>
              <a:t>Reframe past failures as examples of personal strengths</a:t>
            </a:r>
            <a:endParaRPr lang="en-US" dirty="0"/>
          </a:p>
        </p:txBody>
      </p:sp>
    </p:spTree>
    <p:extLst>
      <p:ext uri="{BB962C8B-B14F-4D97-AF65-F5344CB8AC3E}">
        <p14:creationId xmlns:p14="http://schemas.microsoft.com/office/powerpoint/2010/main" val="214956157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1295400"/>
          </a:xfrm>
        </p:spPr>
        <p:txBody>
          <a:bodyPr/>
          <a:lstStyle/>
          <a:p>
            <a:r>
              <a:rPr lang="en-US" sz="4400" b="1" dirty="0"/>
              <a:t>Behavioral Experiments</a:t>
            </a:r>
            <a:endParaRPr lang="en-US" sz="3600" b="1" dirty="0"/>
          </a:p>
        </p:txBody>
      </p:sp>
      <p:sp>
        <p:nvSpPr>
          <p:cNvPr id="82947" name="Rectangle 3"/>
          <p:cNvSpPr>
            <a:spLocks noGrp="1" noChangeArrowheads="1"/>
          </p:cNvSpPr>
          <p:nvPr>
            <p:ph type="body" idx="1"/>
          </p:nvPr>
        </p:nvSpPr>
        <p:spPr>
          <a:xfrm>
            <a:off x="152400" y="1752600"/>
            <a:ext cx="8686800" cy="4953000"/>
          </a:xfrm>
        </p:spPr>
        <p:txBody>
          <a:bodyPr>
            <a:normAutofit/>
          </a:bodyPr>
          <a:lstStyle/>
          <a:p>
            <a:pPr>
              <a:lnSpc>
                <a:spcPct val="90000"/>
              </a:lnSpc>
            </a:pPr>
            <a:r>
              <a:rPr lang="en-US" dirty="0"/>
              <a:t>Frequently used in CBT (especially CBT for psychosis) to help people go out and get more information about a particular belief they have, but need more evidence to evaluate</a:t>
            </a:r>
            <a:endParaRPr lang="en-US" b="0" dirty="0"/>
          </a:p>
          <a:p>
            <a:pPr>
              <a:lnSpc>
                <a:spcPct val="90000"/>
              </a:lnSpc>
            </a:pPr>
            <a:r>
              <a:rPr lang="en-US" b="0" dirty="0"/>
              <a:t>Nature of experiment collaboratively agreed upon in advance</a:t>
            </a:r>
          </a:p>
          <a:p>
            <a:pPr>
              <a:lnSpc>
                <a:spcPct val="90000"/>
              </a:lnSpc>
            </a:pPr>
            <a:r>
              <a:rPr lang="en-US" dirty="0"/>
              <a:t>Focuses on thoughts or beliefs the person has at least some doubt about</a:t>
            </a:r>
            <a:endParaRPr lang="en-US" b="0" dirty="0"/>
          </a:p>
          <a:p>
            <a:pPr>
              <a:lnSpc>
                <a:spcPct val="90000"/>
              </a:lnSpc>
            </a:pPr>
            <a:r>
              <a:rPr lang="en-US" dirty="0"/>
              <a:t>Interpretation of findings agreed upon IN ADVANCE of “experiment”</a:t>
            </a:r>
            <a:endParaRPr lang="en-US" b="0" dirty="0"/>
          </a:p>
        </p:txBody>
      </p:sp>
    </p:spTree>
    <p:extLst>
      <p:ext uri="{BB962C8B-B14F-4D97-AF65-F5344CB8AC3E}">
        <p14:creationId xmlns:p14="http://schemas.microsoft.com/office/powerpoint/2010/main" val="117306926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228600"/>
            <a:ext cx="8686800" cy="1295400"/>
          </a:xfrm>
        </p:spPr>
        <p:txBody>
          <a:bodyPr/>
          <a:lstStyle/>
          <a:p>
            <a:r>
              <a:rPr lang="en-US" sz="4400" b="1" dirty="0"/>
              <a:t>Behavioral Experiments (Cont’d)</a:t>
            </a:r>
            <a:endParaRPr lang="en-US" sz="3600" b="1" dirty="0"/>
          </a:p>
        </p:txBody>
      </p:sp>
      <p:sp>
        <p:nvSpPr>
          <p:cNvPr id="82947" name="Rectangle 3"/>
          <p:cNvSpPr>
            <a:spLocks noGrp="1" noChangeArrowheads="1"/>
          </p:cNvSpPr>
          <p:nvPr>
            <p:ph type="body" idx="1"/>
          </p:nvPr>
        </p:nvSpPr>
        <p:spPr>
          <a:xfrm>
            <a:off x="152400" y="1752600"/>
            <a:ext cx="8686800" cy="4953000"/>
          </a:xfrm>
        </p:spPr>
        <p:txBody>
          <a:bodyPr>
            <a:normAutofit fontScale="92500"/>
          </a:bodyPr>
          <a:lstStyle/>
          <a:p>
            <a:pPr>
              <a:lnSpc>
                <a:spcPct val="90000"/>
              </a:lnSpc>
            </a:pPr>
            <a:r>
              <a:rPr lang="en-US" dirty="0"/>
              <a:t>New application of behavioral experiments to undercut fear associated with commitment to a health behavior change</a:t>
            </a:r>
          </a:p>
          <a:p>
            <a:pPr>
              <a:lnSpc>
                <a:spcPct val="90000"/>
              </a:lnSpc>
            </a:pPr>
            <a:r>
              <a:rPr lang="en-US" b="0" dirty="0"/>
              <a:t>Commitment to health behavior change often thought to be critical to successful change</a:t>
            </a:r>
          </a:p>
          <a:p>
            <a:pPr>
              <a:lnSpc>
                <a:spcPct val="90000"/>
              </a:lnSpc>
            </a:pPr>
            <a:r>
              <a:rPr lang="en-US" dirty="0"/>
              <a:t>People are ambivalent about change because they don’t know what it’s going to be like—if they don’t have the experience of changing, how could they?</a:t>
            </a:r>
          </a:p>
          <a:p>
            <a:pPr>
              <a:lnSpc>
                <a:spcPct val="90000"/>
              </a:lnSpc>
            </a:pPr>
            <a:r>
              <a:rPr lang="en-US" b="0" dirty="0"/>
              <a:t>Exploring change, contemplating it, may be futile as </a:t>
            </a:r>
            <a:r>
              <a:rPr lang="en-US" dirty="0"/>
              <a:t>it doesn’t shed any information on the process of change itself</a:t>
            </a:r>
            <a:endParaRPr lang="en-US" b="0" dirty="0"/>
          </a:p>
        </p:txBody>
      </p:sp>
    </p:spTree>
    <p:extLst>
      <p:ext uri="{BB962C8B-B14F-4D97-AF65-F5344CB8AC3E}">
        <p14:creationId xmlns:p14="http://schemas.microsoft.com/office/powerpoint/2010/main" val="4242853747"/>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228600"/>
            <a:ext cx="8686800" cy="1295400"/>
          </a:xfrm>
        </p:spPr>
        <p:txBody>
          <a:bodyPr/>
          <a:lstStyle/>
          <a:p>
            <a:r>
              <a:rPr lang="en-US" sz="4400" b="1" dirty="0"/>
              <a:t>Behavioral Experiments (Cont’d)</a:t>
            </a:r>
            <a:endParaRPr lang="en-US" sz="3600" b="1" dirty="0"/>
          </a:p>
        </p:txBody>
      </p:sp>
      <p:sp>
        <p:nvSpPr>
          <p:cNvPr id="82947" name="Rectangle 3"/>
          <p:cNvSpPr>
            <a:spLocks noGrp="1" noChangeArrowheads="1"/>
          </p:cNvSpPr>
          <p:nvPr>
            <p:ph type="body" idx="1"/>
          </p:nvPr>
        </p:nvSpPr>
        <p:spPr>
          <a:xfrm>
            <a:off x="152400" y="1752600"/>
            <a:ext cx="8686800" cy="4953000"/>
          </a:xfrm>
        </p:spPr>
        <p:txBody>
          <a:bodyPr>
            <a:normAutofit fontScale="85000" lnSpcReduction="10000"/>
          </a:bodyPr>
          <a:lstStyle/>
          <a:p>
            <a:pPr>
              <a:lnSpc>
                <a:spcPct val="90000"/>
              </a:lnSpc>
            </a:pPr>
            <a:r>
              <a:rPr lang="en-US" dirty="0"/>
              <a:t>Behavioral experiments are a way of breaking through the ambivalence by NOT requiring commitment to change in health behavior</a:t>
            </a:r>
          </a:p>
          <a:p>
            <a:pPr>
              <a:lnSpc>
                <a:spcPct val="90000"/>
              </a:lnSpc>
            </a:pPr>
            <a:r>
              <a:rPr lang="en-US" b="0" dirty="0"/>
              <a:t>Instead, work with person to try “experiments” in behavior change, designed to shed light on what changes are like and inform subsequent decision-making</a:t>
            </a:r>
          </a:p>
          <a:p>
            <a:pPr>
              <a:lnSpc>
                <a:spcPct val="90000"/>
              </a:lnSpc>
            </a:pPr>
            <a:r>
              <a:rPr lang="en-US" dirty="0"/>
              <a:t>Process experiments with person, explore what was learned, use new information to plan new experiments</a:t>
            </a:r>
          </a:p>
          <a:p>
            <a:pPr>
              <a:lnSpc>
                <a:spcPct val="90000"/>
              </a:lnSpc>
            </a:pPr>
            <a:r>
              <a:rPr lang="en-US" b="0" dirty="0"/>
              <a:t>Focus on facilitating behavior change towards goals, even in light of ambivalence, by experimenting with potentially acceptable (even if minor) changes in health behavior: anything that changes behavior provides opportunity for new insights</a:t>
            </a:r>
          </a:p>
        </p:txBody>
      </p:sp>
    </p:spTree>
    <p:extLst>
      <p:ext uri="{BB962C8B-B14F-4D97-AF65-F5344CB8AC3E}">
        <p14:creationId xmlns:p14="http://schemas.microsoft.com/office/powerpoint/2010/main" val="378039005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228600"/>
            <a:ext cx="8991600" cy="1295400"/>
          </a:xfrm>
        </p:spPr>
        <p:txBody>
          <a:bodyPr/>
          <a:lstStyle/>
          <a:p>
            <a:r>
              <a:rPr lang="en-US" sz="4400" b="1" dirty="0"/>
              <a:t>Creating Experiential Opportunities</a:t>
            </a:r>
            <a:endParaRPr lang="en-US" sz="3600" b="1" dirty="0"/>
          </a:p>
        </p:txBody>
      </p:sp>
      <p:sp>
        <p:nvSpPr>
          <p:cNvPr id="82947" name="Rectangle 3"/>
          <p:cNvSpPr>
            <a:spLocks noGrp="1" noChangeArrowheads="1"/>
          </p:cNvSpPr>
          <p:nvPr>
            <p:ph type="body" idx="1"/>
          </p:nvPr>
        </p:nvSpPr>
        <p:spPr>
          <a:xfrm>
            <a:off x="152400" y="1752600"/>
            <a:ext cx="8686800" cy="4953000"/>
          </a:xfrm>
        </p:spPr>
        <p:txBody>
          <a:bodyPr>
            <a:normAutofit/>
          </a:bodyPr>
          <a:lstStyle/>
          <a:p>
            <a:pPr>
              <a:lnSpc>
                <a:spcPct val="90000"/>
              </a:lnSpc>
            </a:pPr>
            <a:r>
              <a:rPr lang="en-US" dirty="0"/>
              <a:t>Create opportunities for clients to experience minor lifestyle changes with clinician or peer support specialist:</a:t>
            </a:r>
          </a:p>
          <a:p>
            <a:pPr lvl="1">
              <a:lnSpc>
                <a:spcPct val="90000"/>
              </a:lnSpc>
            </a:pPr>
            <a:r>
              <a:rPr lang="en-US" dirty="0"/>
              <a:t>Taking a walk together</a:t>
            </a:r>
          </a:p>
          <a:p>
            <a:pPr lvl="1">
              <a:lnSpc>
                <a:spcPct val="90000"/>
              </a:lnSpc>
            </a:pPr>
            <a:r>
              <a:rPr lang="en-US" dirty="0"/>
              <a:t>Sharing a healthy meal</a:t>
            </a:r>
          </a:p>
          <a:p>
            <a:pPr lvl="1">
              <a:lnSpc>
                <a:spcPct val="90000"/>
              </a:lnSpc>
            </a:pPr>
            <a:r>
              <a:rPr lang="en-US" dirty="0"/>
              <a:t>Preparing a healthy meal</a:t>
            </a:r>
          </a:p>
          <a:p>
            <a:pPr lvl="1">
              <a:lnSpc>
                <a:spcPct val="90000"/>
              </a:lnSpc>
            </a:pPr>
            <a:r>
              <a:rPr lang="en-US" dirty="0"/>
              <a:t>Going to the gym</a:t>
            </a:r>
          </a:p>
          <a:p>
            <a:pPr>
              <a:lnSpc>
                <a:spcPct val="90000"/>
              </a:lnSpc>
            </a:pPr>
            <a:r>
              <a:rPr lang="en-US" b="0" dirty="0"/>
              <a:t>Introduces some variety into routine therapy meetings</a:t>
            </a:r>
          </a:p>
          <a:p>
            <a:pPr>
              <a:lnSpc>
                <a:spcPct val="90000"/>
              </a:lnSpc>
            </a:pPr>
            <a:r>
              <a:rPr lang="en-US" dirty="0"/>
              <a:t>Opportunity to discuss and process experience</a:t>
            </a:r>
          </a:p>
        </p:txBody>
      </p:sp>
    </p:spTree>
    <p:extLst>
      <p:ext uri="{BB962C8B-B14F-4D97-AF65-F5344CB8AC3E}">
        <p14:creationId xmlns:p14="http://schemas.microsoft.com/office/powerpoint/2010/main" val="192122482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Text Box 17"/>
          <p:cNvSpPr txBox="1">
            <a:spLocks noChangeArrowheads="1"/>
          </p:cNvSpPr>
          <p:nvPr/>
        </p:nvSpPr>
        <p:spPr bwMode="auto">
          <a:xfrm>
            <a:off x="5029200" y="3586163"/>
            <a:ext cx="1524000" cy="1371600"/>
          </a:xfrm>
          <a:prstGeom prst="rect">
            <a:avLst/>
          </a:prstGeom>
          <a:solidFill>
            <a:srgbClr val="FFFFFF">
              <a:alpha val="0"/>
            </a:srgbClr>
          </a:solidFill>
          <a:ln w="9525">
            <a:solidFill>
              <a:schemeClr val="tx1"/>
            </a:solidFill>
            <a:miter lim="800000"/>
            <a:headEnd/>
            <a:tailEnd/>
          </a:ln>
        </p:spPr>
        <p:txBody>
          <a:bodyPr>
            <a:prstTxWarp prst="textNoShape">
              <a:avLst/>
            </a:prstTxWarp>
          </a:bodyPr>
          <a:lstStyle/>
          <a:p>
            <a:r>
              <a:rPr lang="en-US" sz="2000">
                <a:latin typeface="+mn-lt"/>
                <a:ea typeface="Times New Roman" pitchFamily="-109" charset="0"/>
                <a:cs typeface="Times New Roman" pitchFamily="-109" charset="0"/>
              </a:rPr>
              <a:t> </a:t>
            </a:r>
            <a:r>
              <a:rPr lang="en-US" sz="2000">
                <a:latin typeface="+mn-lt"/>
                <a:ea typeface="Lucida Grande" pitchFamily="-109" charset="0"/>
                <a:cs typeface="Lucida Grande" pitchFamily="-109" charset="0"/>
              </a:rPr>
              <a:t>↑</a:t>
            </a:r>
            <a:r>
              <a:rPr lang="en-US" sz="2000">
                <a:latin typeface="+mn-lt"/>
                <a:ea typeface="Times New Roman" pitchFamily="-109" charset="0"/>
                <a:cs typeface="Times New Roman" pitchFamily="-109" charset="0"/>
              </a:rPr>
              <a:t> Weight</a:t>
            </a:r>
            <a:endParaRPr lang="en-US" sz="2000">
              <a:latin typeface="+mn-lt"/>
            </a:endParaRPr>
          </a:p>
          <a:p>
            <a:pPr eaLnBrk="0" hangingPunct="0"/>
            <a:r>
              <a:rPr lang="en-US" sz="2000">
                <a:latin typeface="+mn-lt"/>
                <a:ea typeface="Times New Roman" pitchFamily="-109" charset="0"/>
                <a:cs typeface="Times New Roman" pitchFamily="-109" charset="0"/>
              </a:rPr>
              <a:t>  </a:t>
            </a:r>
            <a:r>
              <a:rPr lang="en-US" sz="2000">
                <a:latin typeface="+mn-lt"/>
                <a:ea typeface="Helvetica" pitchFamily="-109" charset="0"/>
                <a:cs typeface="Helvetica" pitchFamily="-109" charset="0"/>
              </a:rPr>
              <a:t>⁭</a:t>
            </a:r>
            <a:r>
              <a:rPr lang="en-US" sz="2000">
                <a:latin typeface="+mn-lt"/>
                <a:ea typeface="Arial" pitchFamily="-109" charset="0"/>
                <a:cs typeface="Arial" pitchFamily="-109" charset="0"/>
              </a:rPr>
              <a:t> </a:t>
            </a:r>
            <a:r>
              <a:rPr lang="en-US" sz="2000">
                <a:latin typeface="+mn-lt"/>
                <a:ea typeface="Times New Roman" pitchFamily="-109" charset="0"/>
                <a:cs typeface="Times New Roman" pitchFamily="-109" charset="0"/>
              </a:rPr>
              <a:t>Glucose</a:t>
            </a:r>
            <a:endParaRPr lang="en-US" sz="2000">
              <a:latin typeface="+mn-lt"/>
            </a:endParaRPr>
          </a:p>
          <a:p>
            <a:pPr eaLnBrk="0" hangingPunct="0"/>
            <a:r>
              <a:rPr lang="en-US" sz="2000">
                <a:latin typeface="+mn-lt"/>
                <a:ea typeface="Arial" pitchFamily="-109" charset="0"/>
                <a:cs typeface="Arial" pitchFamily="-109" charset="0"/>
              </a:rPr>
              <a:t> </a:t>
            </a:r>
            <a:r>
              <a:rPr lang="en-US" sz="2000">
                <a:latin typeface="+mn-lt"/>
                <a:ea typeface="Lucida Grande" pitchFamily="-109" charset="0"/>
                <a:cs typeface="Lucida Grande" pitchFamily="-109" charset="0"/>
              </a:rPr>
              <a:t>↑</a:t>
            </a:r>
            <a:r>
              <a:rPr lang="en-US" sz="2000">
                <a:latin typeface="+mn-lt"/>
              </a:rPr>
              <a:t> Lipids</a:t>
            </a:r>
          </a:p>
          <a:p>
            <a:pPr eaLnBrk="0" hangingPunct="0"/>
            <a:r>
              <a:rPr lang="en-US" sz="2000">
                <a:latin typeface="+mn-lt"/>
              </a:rPr>
              <a:t> </a:t>
            </a:r>
            <a:r>
              <a:rPr lang="en-US" sz="2000">
                <a:latin typeface="+mn-lt"/>
                <a:ea typeface="Lucida Grande" pitchFamily="-109" charset="0"/>
                <a:cs typeface="Lucida Grande" pitchFamily="-109" charset="0"/>
              </a:rPr>
              <a:t>↑</a:t>
            </a:r>
            <a:r>
              <a:rPr lang="en-US" sz="2000">
                <a:latin typeface="+mn-lt"/>
                <a:ea typeface="Arial" pitchFamily="-109" charset="0"/>
                <a:cs typeface="Arial" pitchFamily="-109" charset="0"/>
              </a:rPr>
              <a:t> </a:t>
            </a:r>
            <a:r>
              <a:rPr lang="en-US" sz="2000">
                <a:latin typeface="+mn-lt"/>
              </a:rPr>
              <a:t>BP</a:t>
            </a:r>
          </a:p>
        </p:txBody>
      </p:sp>
      <p:sp>
        <p:nvSpPr>
          <p:cNvPr id="834563" name="Text Box 25"/>
          <p:cNvSpPr txBox="1">
            <a:spLocks noChangeArrowheads="1"/>
          </p:cNvSpPr>
          <p:nvPr/>
        </p:nvSpPr>
        <p:spPr bwMode="auto">
          <a:xfrm>
            <a:off x="152400" y="2444750"/>
            <a:ext cx="2438400" cy="3727450"/>
          </a:xfrm>
          <a:prstGeom prst="rect">
            <a:avLst/>
          </a:prstGeom>
          <a:solidFill>
            <a:schemeClr val="accent1">
              <a:alpha val="0"/>
            </a:schemeClr>
          </a:solidFill>
          <a:ln w="9525">
            <a:solidFill>
              <a:schemeClr val="tx1"/>
            </a:solidFill>
            <a:miter lim="800000"/>
            <a:headEnd/>
            <a:tailEnd/>
          </a:ln>
        </p:spPr>
        <p:txBody>
          <a:bodyPr>
            <a:prstTxWarp prst="textNoShape">
              <a:avLst/>
            </a:prstTxWarp>
          </a:bodyPr>
          <a:lstStyle/>
          <a:p>
            <a:r>
              <a:rPr lang="en-US" sz="2000" b="1" dirty="0">
                <a:solidFill>
                  <a:schemeClr val="tx2"/>
                </a:solidFill>
                <a:latin typeface="+mn-lt"/>
                <a:ea typeface="Times New Roman" pitchFamily="-109" charset="0"/>
                <a:cs typeface="Times New Roman" pitchFamily="-109" charset="0"/>
              </a:rPr>
              <a:t>Client</a:t>
            </a:r>
            <a:endParaRPr lang="en-US" sz="2000" b="1" dirty="0">
              <a:latin typeface="+mn-lt"/>
            </a:endParaRPr>
          </a:p>
          <a:p>
            <a:pPr eaLnBrk="0" hangingPunct="0"/>
            <a:r>
              <a:rPr lang="en-US" sz="1400" dirty="0">
                <a:latin typeface="+mn-lt"/>
                <a:ea typeface="Times New Roman" pitchFamily="-109" charset="0"/>
                <a:cs typeface="Times New Roman" pitchFamily="-109" charset="0"/>
              </a:rPr>
              <a:t>  Symptoms &amp; Life style</a:t>
            </a:r>
            <a:br>
              <a:rPr lang="en-US" sz="1400" dirty="0">
                <a:latin typeface="+mn-lt"/>
                <a:ea typeface="Times New Roman" pitchFamily="-109" charset="0"/>
                <a:cs typeface="Times New Roman" pitchFamily="-109" charset="0"/>
              </a:rPr>
            </a:br>
            <a:r>
              <a:rPr lang="en-US" sz="1400" dirty="0">
                <a:latin typeface="+mn-lt"/>
                <a:ea typeface="Times New Roman" pitchFamily="-109" charset="0"/>
                <a:cs typeface="Times New Roman" pitchFamily="-109" charset="0"/>
              </a:rPr>
              <a:t>  Poor health behaviors </a:t>
            </a:r>
          </a:p>
          <a:p>
            <a:pPr eaLnBrk="0" hangingPunct="0"/>
            <a:r>
              <a:rPr lang="en-US" sz="1400" dirty="0">
                <a:latin typeface="+mn-lt"/>
                <a:ea typeface="Times New Roman" pitchFamily="-109" charset="0"/>
                <a:cs typeface="Times New Roman" pitchFamily="-109" charset="0"/>
              </a:rPr>
              <a:t>  Poverty, </a:t>
            </a:r>
            <a:r>
              <a:rPr lang="en-US" sz="1400" dirty="0" err="1">
                <a:latin typeface="+mn-lt"/>
                <a:ea typeface="Times New Roman" pitchFamily="-109" charset="0"/>
                <a:cs typeface="Times New Roman" pitchFamily="-109" charset="0"/>
              </a:rPr>
              <a:t>Uninsurance</a:t>
            </a:r>
            <a:br>
              <a:rPr lang="en-US" sz="1400" dirty="0">
                <a:latin typeface="+mn-lt"/>
                <a:ea typeface="Times New Roman" pitchFamily="-109" charset="0"/>
                <a:cs typeface="Times New Roman" pitchFamily="-109" charset="0"/>
              </a:rPr>
            </a:br>
            <a:r>
              <a:rPr lang="en-US" sz="1400" dirty="0">
                <a:latin typeface="+mn-lt"/>
                <a:ea typeface="Times New Roman" pitchFamily="-109" charset="0"/>
                <a:cs typeface="Times New Roman" pitchFamily="-109" charset="0"/>
              </a:rPr>
              <a:t>  Lack of self management</a:t>
            </a:r>
          </a:p>
          <a:p>
            <a:pPr eaLnBrk="0" hangingPunct="0"/>
            <a:r>
              <a:rPr lang="en-US" sz="2000" b="1" dirty="0">
                <a:solidFill>
                  <a:schemeClr val="tx2"/>
                </a:solidFill>
                <a:latin typeface="+mn-lt"/>
              </a:rPr>
              <a:t>Provider </a:t>
            </a:r>
            <a:endParaRPr lang="en-US" sz="2000" b="1" dirty="0">
              <a:latin typeface="+mn-lt"/>
            </a:endParaRPr>
          </a:p>
          <a:p>
            <a:pPr eaLnBrk="0" hangingPunct="0"/>
            <a:r>
              <a:rPr lang="en-US" sz="2000" b="1" dirty="0">
                <a:latin typeface="+mn-lt"/>
              </a:rPr>
              <a:t>  </a:t>
            </a:r>
            <a:r>
              <a:rPr lang="en-US" sz="1400" dirty="0">
                <a:latin typeface="+mn-lt"/>
              </a:rPr>
              <a:t>Lack of knowledge</a:t>
            </a:r>
          </a:p>
          <a:p>
            <a:pPr eaLnBrk="0" hangingPunct="0"/>
            <a:r>
              <a:rPr lang="en-US" sz="1400" dirty="0">
                <a:latin typeface="+mn-lt"/>
              </a:rPr>
              <a:t>   Competing demands </a:t>
            </a:r>
            <a:br>
              <a:rPr lang="en-US" sz="1400" dirty="0">
                <a:latin typeface="+mn-lt"/>
              </a:rPr>
            </a:br>
            <a:r>
              <a:rPr lang="en-US" sz="1400" dirty="0">
                <a:latin typeface="+mn-lt"/>
              </a:rPr>
              <a:t>   Therapeutic nihilism</a:t>
            </a:r>
            <a:endParaRPr lang="en-US" sz="1400" b="1" dirty="0">
              <a:latin typeface="+mn-lt"/>
            </a:endParaRPr>
          </a:p>
          <a:p>
            <a:pPr eaLnBrk="0" hangingPunct="0"/>
            <a:r>
              <a:rPr lang="en-US" sz="2000" b="1" dirty="0">
                <a:solidFill>
                  <a:schemeClr val="tx2"/>
                </a:solidFill>
                <a:latin typeface="+mn-lt"/>
              </a:rPr>
              <a:t>System</a:t>
            </a:r>
            <a:endParaRPr lang="en-US" sz="2000" b="1" dirty="0">
              <a:latin typeface="+mn-lt"/>
            </a:endParaRPr>
          </a:p>
          <a:p>
            <a:pPr eaLnBrk="0" hangingPunct="0"/>
            <a:r>
              <a:rPr lang="en-US" sz="1400" b="1" dirty="0">
                <a:latin typeface="+mn-lt"/>
              </a:rPr>
              <a:t>   </a:t>
            </a:r>
            <a:r>
              <a:rPr lang="en-US" sz="1400" dirty="0">
                <a:latin typeface="+mn-lt"/>
              </a:rPr>
              <a:t>Limited onsite capacity</a:t>
            </a:r>
          </a:p>
          <a:p>
            <a:pPr eaLnBrk="0" hangingPunct="0"/>
            <a:r>
              <a:rPr lang="en-US" sz="1400" dirty="0">
                <a:latin typeface="+mn-lt"/>
              </a:rPr>
              <a:t>   Lack of medical home</a:t>
            </a:r>
          </a:p>
          <a:p>
            <a:pPr eaLnBrk="0" hangingPunct="0"/>
            <a:r>
              <a:rPr lang="en-US" sz="1400" dirty="0">
                <a:latin typeface="+mn-lt"/>
              </a:rPr>
              <a:t>   Lack of reimbursement </a:t>
            </a:r>
            <a:br>
              <a:rPr lang="en-US" sz="1400" dirty="0">
                <a:latin typeface="+mn-lt"/>
              </a:rPr>
            </a:br>
            <a:r>
              <a:rPr lang="en-US" sz="1400" dirty="0">
                <a:latin typeface="+mn-lt"/>
              </a:rPr>
              <a:t>    for prevention &amp; health</a:t>
            </a:r>
            <a:br>
              <a:rPr lang="en-US" sz="1400" dirty="0">
                <a:latin typeface="+mn-lt"/>
              </a:rPr>
            </a:br>
            <a:r>
              <a:rPr lang="en-US" sz="1400" dirty="0">
                <a:latin typeface="+mn-lt"/>
              </a:rPr>
              <a:t>    promotion programs</a:t>
            </a:r>
          </a:p>
          <a:p>
            <a:pPr eaLnBrk="0" hangingPunct="0"/>
            <a:endParaRPr lang="en-US" sz="1400" u="sng" dirty="0">
              <a:latin typeface="+mn-lt"/>
              <a:ea typeface="Times New Roman" pitchFamily="-109" charset="0"/>
              <a:cs typeface="Times New Roman" pitchFamily="-109" charset="0"/>
            </a:endParaRPr>
          </a:p>
        </p:txBody>
      </p:sp>
      <p:sp>
        <p:nvSpPr>
          <p:cNvPr id="834564" name="Text Box 21"/>
          <p:cNvSpPr txBox="1">
            <a:spLocks noChangeArrowheads="1"/>
          </p:cNvSpPr>
          <p:nvPr/>
        </p:nvSpPr>
        <p:spPr bwMode="auto">
          <a:xfrm>
            <a:off x="2971800" y="3509963"/>
            <a:ext cx="1600200" cy="1676400"/>
          </a:xfrm>
          <a:prstGeom prst="rect">
            <a:avLst/>
          </a:prstGeom>
          <a:solidFill>
            <a:srgbClr val="FFFFFF">
              <a:alpha val="0"/>
            </a:srgbClr>
          </a:solidFill>
          <a:ln w="9525">
            <a:solidFill>
              <a:schemeClr val="tx1"/>
            </a:solidFill>
            <a:miter lim="800000"/>
            <a:headEnd/>
            <a:tailEnd/>
          </a:ln>
        </p:spPr>
        <p:txBody>
          <a:bodyPr>
            <a:prstTxWarp prst="textNoShape">
              <a:avLst/>
            </a:prstTxWarp>
          </a:bodyPr>
          <a:lstStyle/>
          <a:p>
            <a:r>
              <a:rPr lang="en-US" sz="2000">
                <a:latin typeface="+mn-lt"/>
                <a:ea typeface="Times New Roman" pitchFamily="-109" charset="0"/>
                <a:cs typeface="Times New Roman" pitchFamily="-109" charset="0"/>
              </a:rPr>
              <a:t>Lifestyle:</a:t>
            </a:r>
            <a:r>
              <a:rPr lang="en-US" sz="1400">
                <a:latin typeface="+mn-lt"/>
                <a:ea typeface="Times New Roman" pitchFamily="-109" charset="0"/>
                <a:cs typeface="Times New Roman" pitchFamily="-109" charset="0"/>
              </a:rPr>
              <a:t> Inactivity, poor diet, smoking</a:t>
            </a:r>
            <a:endParaRPr lang="en-US" sz="1400">
              <a:latin typeface="+mn-lt"/>
            </a:endParaRPr>
          </a:p>
          <a:p>
            <a:pPr eaLnBrk="0" hangingPunct="0"/>
            <a:endParaRPr lang="en-US" sz="1400">
              <a:latin typeface="+mn-lt"/>
            </a:endParaRPr>
          </a:p>
          <a:p>
            <a:pPr eaLnBrk="0" hangingPunct="0"/>
            <a:r>
              <a:rPr lang="en-US" sz="2000">
                <a:latin typeface="+mn-lt"/>
                <a:ea typeface="Times New Roman" pitchFamily="-109" charset="0"/>
                <a:cs typeface="Times New Roman" pitchFamily="-109" charset="0"/>
              </a:rPr>
              <a:t>Medications</a:t>
            </a:r>
          </a:p>
        </p:txBody>
      </p:sp>
      <p:sp>
        <p:nvSpPr>
          <p:cNvPr id="834565" name="Text Box 18"/>
          <p:cNvSpPr txBox="1">
            <a:spLocks noChangeArrowheads="1"/>
          </p:cNvSpPr>
          <p:nvPr/>
        </p:nvSpPr>
        <p:spPr bwMode="auto">
          <a:xfrm>
            <a:off x="7924800" y="3886200"/>
            <a:ext cx="838200" cy="754063"/>
          </a:xfrm>
          <a:prstGeom prst="rect">
            <a:avLst/>
          </a:prstGeom>
          <a:solidFill>
            <a:srgbClr val="FFFFFF">
              <a:alpha val="0"/>
            </a:srgbClr>
          </a:solidFill>
          <a:ln w="9525">
            <a:solidFill>
              <a:schemeClr val="tx1"/>
            </a:solidFill>
            <a:miter lim="800000"/>
            <a:headEnd/>
            <a:tailEnd/>
          </a:ln>
        </p:spPr>
        <p:txBody>
          <a:bodyPr>
            <a:prstTxWarp prst="textNoShape">
              <a:avLst/>
            </a:prstTxWarp>
          </a:bodyPr>
          <a:lstStyle/>
          <a:p>
            <a:r>
              <a:rPr lang="en-US" sz="2000">
                <a:latin typeface="+mn-lt"/>
                <a:ea typeface="Times New Roman" pitchFamily="-109" charset="0"/>
                <a:cs typeface="Times New Roman" pitchFamily="-109" charset="0"/>
              </a:rPr>
              <a:t>CAD</a:t>
            </a:r>
            <a:endParaRPr lang="en-US" sz="2000">
              <a:latin typeface="+mn-lt"/>
            </a:endParaRPr>
          </a:p>
          <a:p>
            <a:pPr eaLnBrk="0" hangingPunct="0"/>
            <a:r>
              <a:rPr lang="en-US" sz="2000">
                <a:latin typeface="+mn-lt"/>
                <a:ea typeface="Times New Roman" pitchFamily="-109" charset="0"/>
                <a:cs typeface="Times New Roman" pitchFamily="-109" charset="0"/>
              </a:rPr>
              <a:t>DM</a:t>
            </a:r>
            <a:endParaRPr lang="en-US" sz="2000">
              <a:latin typeface="+mn-lt"/>
            </a:endParaRPr>
          </a:p>
          <a:p>
            <a:pPr eaLnBrk="0" hangingPunct="0"/>
            <a:endParaRPr lang="en-US" sz="2000">
              <a:latin typeface="+mn-lt"/>
            </a:endParaRPr>
          </a:p>
        </p:txBody>
      </p:sp>
      <p:sp>
        <p:nvSpPr>
          <p:cNvPr id="834567" name="Line 37"/>
          <p:cNvSpPr>
            <a:spLocks noChangeShapeType="1"/>
          </p:cNvSpPr>
          <p:nvPr/>
        </p:nvSpPr>
        <p:spPr bwMode="auto">
          <a:xfrm>
            <a:off x="2590800" y="4271963"/>
            <a:ext cx="381000" cy="0"/>
          </a:xfrm>
          <a:prstGeom prst="line">
            <a:avLst/>
          </a:prstGeom>
          <a:noFill/>
          <a:ln w="9525">
            <a:solidFill>
              <a:schemeClr val="tx1"/>
            </a:solidFill>
            <a:round/>
            <a:headEnd/>
            <a:tailEnd type="triangle" w="med" len="med"/>
          </a:ln>
        </p:spPr>
        <p:txBody>
          <a:bodyPr>
            <a:prstTxWarp prst="textNoShape">
              <a:avLst/>
            </a:prstTxWarp>
            <a:spAutoFit/>
          </a:bodyPr>
          <a:lstStyle/>
          <a:p>
            <a:endParaRPr lang="en-US">
              <a:latin typeface="+mn-lt"/>
            </a:endParaRPr>
          </a:p>
        </p:txBody>
      </p:sp>
      <p:sp>
        <p:nvSpPr>
          <p:cNvPr id="834568" name="Line 38"/>
          <p:cNvSpPr>
            <a:spLocks noChangeShapeType="1"/>
          </p:cNvSpPr>
          <p:nvPr/>
        </p:nvSpPr>
        <p:spPr bwMode="auto">
          <a:xfrm>
            <a:off x="4572000" y="4271963"/>
            <a:ext cx="381000" cy="0"/>
          </a:xfrm>
          <a:prstGeom prst="line">
            <a:avLst/>
          </a:prstGeom>
          <a:noFill/>
          <a:ln w="9525">
            <a:solidFill>
              <a:schemeClr val="tx1"/>
            </a:solidFill>
            <a:round/>
            <a:headEnd/>
            <a:tailEnd type="triangle" w="med" len="med"/>
          </a:ln>
        </p:spPr>
        <p:txBody>
          <a:bodyPr>
            <a:prstTxWarp prst="textNoShape">
              <a:avLst/>
            </a:prstTxWarp>
            <a:spAutoFit/>
          </a:bodyPr>
          <a:lstStyle/>
          <a:p>
            <a:endParaRPr lang="en-US">
              <a:latin typeface="+mn-lt"/>
            </a:endParaRPr>
          </a:p>
        </p:txBody>
      </p:sp>
      <p:sp>
        <p:nvSpPr>
          <p:cNvPr id="192565" name="Rectangle 53"/>
          <p:cNvSpPr>
            <a:spLocks noChangeArrowheads="1"/>
          </p:cNvSpPr>
          <p:nvPr/>
        </p:nvSpPr>
        <p:spPr bwMode="black">
          <a:xfrm>
            <a:off x="457200" y="304800"/>
            <a:ext cx="8458200" cy="1066800"/>
          </a:xfrm>
          <a:prstGeom prst="rect">
            <a:avLst/>
          </a:prstGeom>
          <a:noFill/>
          <a:ln w="9525">
            <a:noFill/>
            <a:miter lim="800000"/>
            <a:headEnd/>
            <a:tailEnd/>
          </a:ln>
        </p:spPr>
        <p:txBody>
          <a:bodyPr anchor="ctr">
            <a:prstTxWarp prst="textNoShape">
              <a:avLst/>
            </a:prstTxWarp>
          </a:bodyPr>
          <a:lstStyle/>
          <a:p>
            <a:pPr algn="ctr">
              <a:lnSpc>
                <a:spcPct val="90000"/>
              </a:lnSpc>
            </a:pPr>
            <a:r>
              <a:rPr lang="en-US" sz="3600" b="1" dirty="0">
                <a:solidFill>
                  <a:schemeClr val="tx2"/>
                </a:solidFill>
                <a:latin typeface="+mn-lt"/>
              </a:rPr>
              <a:t>The Big Picture: Reversing Early Mortality in Persons with Mental Illness</a:t>
            </a:r>
            <a:endParaRPr lang="en-US" sz="3600" b="1" dirty="0">
              <a:solidFill>
                <a:schemeClr val="hlink"/>
              </a:solidFill>
              <a:latin typeface="+mn-lt"/>
            </a:endParaRPr>
          </a:p>
        </p:txBody>
      </p:sp>
      <p:sp>
        <p:nvSpPr>
          <p:cNvPr id="834570" name="Rectangle 54"/>
          <p:cNvSpPr>
            <a:spLocks noChangeArrowheads="1"/>
          </p:cNvSpPr>
          <p:nvPr/>
        </p:nvSpPr>
        <p:spPr bwMode="auto">
          <a:xfrm>
            <a:off x="6934200" y="2438400"/>
            <a:ext cx="1295400" cy="1200150"/>
          </a:xfrm>
          <a:prstGeom prst="rect">
            <a:avLst/>
          </a:prstGeom>
          <a:noFill/>
          <a:ln w="9525">
            <a:solidFill>
              <a:schemeClr val="tx1"/>
            </a:solidFill>
            <a:miter lim="800000"/>
            <a:headEnd/>
            <a:tailEnd/>
          </a:ln>
        </p:spPr>
        <p:txBody>
          <a:bodyPr anchor="ctr">
            <a:prstTxWarp prst="textNoShape">
              <a:avLst/>
            </a:prstTxWarp>
            <a:spAutoFit/>
          </a:bodyPr>
          <a:lstStyle/>
          <a:p>
            <a:pPr algn="ctr" eaLnBrk="0" hangingPunct="0"/>
            <a:r>
              <a:rPr lang="en-US" sz="2000" b="1">
                <a:latin typeface="+mn-lt"/>
              </a:rPr>
              <a:t>Poor Quality</a:t>
            </a:r>
            <a:r>
              <a:rPr lang="en-US" sz="1800">
                <a:latin typeface="+mn-lt"/>
              </a:rPr>
              <a:t> </a:t>
            </a:r>
            <a:r>
              <a:rPr lang="en-US" sz="1600">
                <a:latin typeface="+mn-lt"/>
              </a:rPr>
              <a:t>Detection, Treatment</a:t>
            </a:r>
          </a:p>
        </p:txBody>
      </p:sp>
      <p:sp>
        <p:nvSpPr>
          <p:cNvPr id="834571" name="Freeform 56"/>
          <p:cNvSpPr>
            <a:spLocks/>
          </p:cNvSpPr>
          <p:nvPr/>
        </p:nvSpPr>
        <p:spPr bwMode="auto">
          <a:xfrm>
            <a:off x="2667000" y="4953000"/>
            <a:ext cx="4572000" cy="376238"/>
          </a:xfrm>
          <a:custGeom>
            <a:avLst/>
            <a:gdLst>
              <a:gd name="T0" fmla="*/ 0 w 2880"/>
              <a:gd name="T1" fmla="*/ 2147483647 h 568"/>
              <a:gd name="T2" fmla="*/ 2147483647 w 2880"/>
              <a:gd name="T3" fmla="*/ 2147483647 h 568"/>
              <a:gd name="T4" fmla="*/ 2147483647 w 2880"/>
              <a:gd name="T5" fmla="*/ 0 h 568"/>
              <a:gd name="T6" fmla="*/ 0 60000 65536"/>
              <a:gd name="T7" fmla="*/ 0 60000 65536"/>
              <a:gd name="T8" fmla="*/ 0 60000 65536"/>
              <a:gd name="T9" fmla="*/ 0 w 2880"/>
              <a:gd name="T10" fmla="*/ 0 h 568"/>
              <a:gd name="T11" fmla="*/ 2880 w 2880"/>
              <a:gd name="T12" fmla="*/ 568 h 568"/>
            </a:gdLst>
            <a:ahLst/>
            <a:cxnLst>
              <a:cxn ang="T6">
                <a:pos x="T0" y="T1"/>
              </a:cxn>
              <a:cxn ang="T7">
                <a:pos x="T2" y="T3"/>
              </a:cxn>
              <a:cxn ang="T8">
                <a:pos x="T4" y="T5"/>
              </a:cxn>
            </a:cxnLst>
            <a:rect l="T9" t="T10" r="T11" b="T12"/>
            <a:pathLst>
              <a:path w="2880" h="568">
                <a:moveTo>
                  <a:pt x="0" y="528"/>
                </a:moveTo>
                <a:cubicBezTo>
                  <a:pt x="768" y="548"/>
                  <a:pt x="1536" y="568"/>
                  <a:pt x="2016" y="480"/>
                </a:cubicBezTo>
                <a:cubicBezTo>
                  <a:pt x="2496" y="392"/>
                  <a:pt x="2744" y="80"/>
                  <a:pt x="2880" y="0"/>
                </a:cubicBezTo>
              </a:path>
            </a:pathLst>
          </a:custGeom>
          <a:noFill/>
          <a:ln w="9525">
            <a:solidFill>
              <a:schemeClr val="tx1"/>
            </a:solidFill>
            <a:prstDash val="dash"/>
            <a:round/>
            <a:headEnd/>
            <a:tailEnd/>
          </a:ln>
        </p:spPr>
        <p:txBody>
          <a:bodyPr>
            <a:prstTxWarp prst="textNoShape">
              <a:avLst/>
            </a:prstTxWarp>
            <a:spAutoFit/>
          </a:bodyPr>
          <a:lstStyle/>
          <a:p>
            <a:pPr algn="ctr" eaLnBrk="0" hangingPunct="0"/>
            <a:endParaRPr lang="en-US" sz="1800">
              <a:latin typeface="+mn-lt"/>
            </a:endParaRPr>
          </a:p>
        </p:txBody>
      </p:sp>
      <p:sp>
        <p:nvSpPr>
          <p:cNvPr id="834572" name="Line 66"/>
          <p:cNvSpPr>
            <a:spLocks noChangeShapeType="1"/>
          </p:cNvSpPr>
          <p:nvPr/>
        </p:nvSpPr>
        <p:spPr bwMode="auto">
          <a:xfrm>
            <a:off x="7543800" y="3662363"/>
            <a:ext cx="0" cy="609600"/>
          </a:xfrm>
          <a:prstGeom prst="line">
            <a:avLst/>
          </a:prstGeom>
          <a:noFill/>
          <a:ln w="9525">
            <a:solidFill>
              <a:schemeClr val="tx1"/>
            </a:solidFill>
            <a:prstDash val="dash"/>
            <a:round/>
            <a:headEnd/>
            <a:tailEnd type="triangle" w="med" len="med"/>
          </a:ln>
        </p:spPr>
        <p:txBody>
          <a:bodyPr>
            <a:prstTxWarp prst="textNoShape">
              <a:avLst/>
            </a:prstTxWarp>
            <a:spAutoFit/>
          </a:bodyPr>
          <a:lstStyle/>
          <a:p>
            <a:endParaRPr lang="en-US">
              <a:latin typeface="+mn-lt"/>
            </a:endParaRPr>
          </a:p>
        </p:txBody>
      </p:sp>
      <p:sp>
        <p:nvSpPr>
          <p:cNvPr id="834573" name="Freeform 13"/>
          <p:cNvSpPr>
            <a:spLocks/>
          </p:cNvSpPr>
          <p:nvPr/>
        </p:nvSpPr>
        <p:spPr bwMode="auto">
          <a:xfrm>
            <a:off x="2590800" y="2640013"/>
            <a:ext cx="4572000" cy="461665"/>
          </a:xfrm>
          <a:custGeom>
            <a:avLst/>
            <a:gdLst>
              <a:gd name="T0" fmla="*/ 0 w 2880"/>
              <a:gd name="T1" fmla="*/ 201612500 h 848"/>
              <a:gd name="T2" fmla="*/ 2147483647 w 2880"/>
              <a:gd name="T3" fmla="*/ 322580000 h 848"/>
              <a:gd name="T4" fmla="*/ 2147483647 w 2880"/>
              <a:gd name="T5" fmla="*/ 2137092500 h 848"/>
              <a:gd name="T6" fmla="*/ 0 60000 65536"/>
              <a:gd name="T7" fmla="*/ 0 60000 65536"/>
              <a:gd name="T8" fmla="*/ 0 60000 65536"/>
              <a:gd name="T9" fmla="*/ 0 w 2880"/>
              <a:gd name="T10" fmla="*/ 0 h 848"/>
              <a:gd name="T11" fmla="*/ 2880 w 2880"/>
              <a:gd name="T12" fmla="*/ 848 h 848"/>
            </a:gdLst>
            <a:ahLst/>
            <a:cxnLst>
              <a:cxn ang="T6">
                <a:pos x="T0" y="T1"/>
              </a:cxn>
              <a:cxn ang="T7">
                <a:pos x="T2" y="T3"/>
              </a:cxn>
              <a:cxn ang="T8">
                <a:pos x="T4" y="T5"/>
              </a:cxn>
            </a:cxnLst>
            <a:rect l="T9" t="T10" r="T11" b="T12"/>
            <a:pathLst>
              <a:path w="2880" h="848">
                <a:moveTo>
                  <a:pt x="0" y="80"/>
                </a:moveTo>
                <a:cubicBezTo>
                  <a:pt x="576" y="40"/>
                  <a:pt x="1152" y="0"/>
                  <a:pt x="1632" y="128"/>
                </a:cubicBezTo>
                <a:cubicBezTo>
                  <a:pt x="2112" y="256"/>
                  <a:pt x="2688" y="728"/>
                  <a:pt x="2880" y="848"/>
                </a:cubicBezTo>
              </a:path>
            </a:pathLst>
          </a:custGeom>
          <a:noFill/>
          <a:ln w="9525">
            <a:solidFill>
              <a:schemeClr val="tx1"/>
            </a:solidFill>
            <a:prstDash val="dash"/>
            <a:round/>
            <a:headEnd/>
            <a:tailEnd/>
          </a:ln>
        </p:spPr>
        <p:txBody>
          <a:bodyPr>
            <a:prstTxWarp prst="textNoShape">
              <a:avLst/>
            </a:prstTxWarp>
            <a:spAutoFit/>
          </a:bodyPr>
          <a:lstStyle/>
          <a:p>
            <a:endParaRPr lang="en-US">
              <a:latin typeface="+mn-lt"/>
            </a:endParaRPr>
          </a:p>
        </p:txBody>
      </p:sp>
      <p:sp>
        <p:nvSpPr>
          <p:cNvPr id="834574" name="Line 14"/>
          <p:cNvSpPr>
            <a:spLocks noChangeShapeType="1"/>
          </p:cNvSpPr>
          <p:nvPr/>
        </p:nvSpPr>
        <p:spPr bwMode="auto">
          <a:xfrm>
            <a:off x="6553200" y="4267200"/>
            <a:ext cx="1295400" cy="0"/>
          </a:xfrm>
          <a:prstGeom prst="line">
            <a:avLst/>
          </a:prstGeom>
          <a:noFill/>
          <a:ln w="9525">
            <a:solidFill>
              <a:schemeClr val="tx1"/>
            </a:solidFill>
            <a:round/>
            <a:headEnd/>
            <a:tailEnd type="triangle" w="med" len="med"/>
          </a:ln>
        </p:spPr>
        <p:txBody>
          <a:bodyPr>
            <a:prstTxWarp prst="textNoShape">
              <a:avLst/>
            </a:prstTxWarp>
            <a:spAutoFit/>
          </a:bodyPr>
          <a:lstStyle/>
          <a:p>
            <a:endParaRPr lang="en-US">
              <a:latin typeface="+mn-lt"/>
            </a:endParaRPr>
          </a:p>
        </p:txBody>
      </p:sp>
      <p:sp>
        <p:nvSpPr>
          <p:cNvPr id="834575" name="Text Box 15"/>
          <p:cNvSpPr txBox="1">
            <a:spLocks noChangeArrowheads="1"/>
          </p:cNvSpPr>
          <p:nvPr/>
        </p:nvSpPr>
        <p:spPr bwMode="auto">
          <a:xfrm>
            <a:off x="381000" y="1828800"/>
            <a:ext cx="1600200" cy="707886"/>
          </a:xfrm>
          <a:prstGeom prst="rect">
            <a:avLst/>
          </a:prstGeom>
          <a:solidFill>
            <a:schemeClr val="accent1">
              <a:alpha val="0"/>
            </a:schemeClr>
          </a:solidFill>
          <a:ln w="9525">
            <a:noFill/>
            <a:miter lim="800000"/>
            <a:headEnd/>
            <a:tailEnd/>
          </a:ln>
        </p:spPr>
        <p:txBody>
          <a:bodyPr wrap="square">
            <a:prstTxWarp prst="textNoShape">
              <a:avLst/>
            </a:prstTxWarp>
            <a:spAutoFit/>
          </a:bodyPr>
          <a:lstStyle/>
          <a:p>
            <a:pPr eaLnBrk="0" hangingPunct="0"/>
            <a:r>
              <a:rPr lang="en-US" sz="2000" b="1" dirty="0">
                <a:solidFill>
                  <a:schemeClr val="hlink"/>
                </a:solidFill>
                <a:latin typeface="+mn-lt"/>
              </a:rPr>
              <a:t>Underlying</a:t>
            </a:r>
          </a:p>
          <a:p>
            <a:pPr eaLnBrk="0" hangingPunct="0"/>
            <a:r>
              <a:rPr lang="en-US" sz="2000" b="1" dirty="0">
                <a:solidFill>
                  <a:schemeClr val="hlink"/>
                </a:solidFill>
                <a:latin typeface="+mn-lt"/>
              </a:rPr>
              <a:t>Risk Factors</a:t>
            </a:r>
          </a:p>
        </p:txBody>
      </p:sp>
      <p:sp>
        <p:nvSpPr>
          <p:cNvPr id="834576" name="Text Box 16"/>
          <p:cNvSpPr txBox="1">
            <a:spLocks noChangeArrowheads="1"/>
          </p:cNvSpPr>
          <p:nvPr/>
        </p:nvSpPr>
        <p:spPr bwMode="auto">
          <a:xfrm>
            <a:off x="2965450" y="1828800"/>
            <a:ext cx="1573768" cy="707886"/>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a:solidFill>
                  <a:schemeClr val="hlink"/>
                </a:solidFill>
                <a:latin typeface="+mn-lt"/>
              </a:rPr>
              <a:t>Proximal</a:t>
            </a:r>
          </a:p>
          <a:p>
            <a:pPr eaLnBrk="0" hangingPunct="0"/>
            <a:r>
              <a:rPr lang="en-US" sz="2000" b="1" dirty="0">
                <a:solidFill>
                  <a:schemeClr val="hlink"/>
                </a:solidFill>
                <a:latin typeface="+mn-lt"/>
              </a:rPr>
              <a:t>Risk Factors</a:t>
            </a:r>
          </a:p>
        </p:txBody>
      </p:sp>
      <p:sp>
        <p:nvSpPr>
          <p:cNvPr id="834577" name="Text Box 17"/>
          <p:cNvSpPr txBox="1">
            <a:spLocks noChangeArrowheads="1"/>
          </p:cNvSpPr>
          <p:nvPr/>
        </p:nvSpPr>
        <p:spPr bwMode="auto">
          <a:xfrm>
            <a:off x="4953000" y="1860550"/>
            <a:ext cx="2022484" cy="707886"/>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err="1">
                <a:solidFill>
                  <a:schemeClr val="hlink"/>
                </a:solidFill>
                <a:latin typeface="+mn-lt"/>
              </a:rPr>
              <a:t>Cardiometabolic</a:t>
            </a:r>
            <a:endParaRPr lang="en-US" sz="2000" b="1" dirty="0">
              <a:solidFill>
                <a:schemeClr val="hlink"/>
              </a:solidFill>
              <a:latin typeface="+mn-lt"/>
            </a:endParaRPr>
          </a:p>
          <a:p>
            <a:pPr eaLnBrk="0" hangingPunct="0"/>
            <a:r>
              <a:rPr lang="en-US" sz="2000" b="1" dirty="0">
                <a:solidFill>
                  <a:schemeClr val="hlink"/>
                </a:solidFill>
                <a:latin typeface="+mn-lt"/>
              </a:rPr>
              <a:t>Risk Factors</a:t>
            </a:r>
          </a:p>
        </p:txBody>
      </p:sp>
      <p:sp>
        <p:nvSpPr>
          <p:cNvPr id="112657" name="Rectangle 18"/>
          <p:cNvSpPr>
            <a:spLocks noChangeArrowheads="1"/>
          </p:cNvSpPr>
          <p:nvPr/>
        </p:nvSpPr>
        <p:spPr bwMode="auto">
          <a:xfrm>
            <a:off x="0" y="6491288"/>
            <a:ext cx="2736850" cy="461665"/>
          </a:xfrm>
          <a:prstGeom prst="rect">
            <a:avLst/>
          </a:prstGeom>
          <a:noFill/>
          <a:ln w="9525">
            <a:noFill/>
            <a:miter lim="800000"/>
            <a:headEnd/>
            <a:tailEnd/>
          </a:ln>
        </p:spPr>
        <p:txBody>
          <a:bodyPr>
            <a:prstTxWarp prst="textNoShape">
              <a:avLst/>
            </a:prstTxWarp>
            <a:spAutoFit/>
          </a:bodyPr>
          <a:lstStyle/>
          <a:p>
            <a:endParaRPr lang="en-US" dirty="0">
              <a:latin typeface="+mn-lt"/>
            </a:endParaRPr>
          </a:p>
        </p:txBody>
      </p:sp>
      <p:sp>
        <p:nvSpPr>
          <p:cNvPr id="112658" name="Rectangle 19"/>
          <p:cNvSpPr>
            <a:spLocks noChangeArrowheads="1"/>
          </p:cNvSpPr>
          <p:nvPr/>
        </p:nvSpPr>
        <p:spPr bwMode="auto">
          <a:xfrm>
            <a:off x="2586038" y="6107113"/>
            <a:ext cx="184150" cy="457200"/>
          </a:xfrm>
          <a:prstGeom prst="rect">
            <a:avLst/>
          </a:prstGeom>
          <a:noFill/>
          <a:ln w="9525">
            <a:noFill/>
            <a:miter lim="800000"/>
            <a:headEnd/>
            <a:tailEnd/>
          </a:ln>
        </p:spPr>
        <p:txBody>
          <a:bodyPr wrap="none">
            <a:prstTxWarp prst="textNoShape">
              <a:avLst/>
            </a:prstTxWarp>
            <a:spAutoFit/>
          </a:bodyPr>
          <a:lstStyle/>
          <a:p>
            <a:endParaRPr lang="en-US">
              <a:latin typeface="+mn-lt"/>
            </a:endParaRPr>
          </a:p>
        </p:txBody>
      </p:sp>
      <p:sp>
        <p:nvSpPr>
          <p:cNvPr id="834580" name="Text Box 21"/>
          <p:cNvSpPr txBox="1">
            <a:spLocks noChangeArrowheads="1"/>
          </p:cNvSpPr>
          <p:nvPr/>
        </p:nvSpPr>
        <p:spPr bwMode="auto">
          <a:xfrm>
            <a:off x="2667000" y="5486400"/>
            <a:ext cx="2362200" cy="1219200"/>
          </a:xfrm>
          <a:prstGeom prst="rect">
            <a:avLst/>
          </a:prstGeom>
          <a:solidFill>
            <a:srgbClr val="FFFFFF">
              <a:alpha val="0"/>
            </a:srgbClr>
          </a:solidFill>
          <a:ln w="9525">
            <a:solidFill>
              <a:schemeClr val="tx2"/>
            </a:solidFill>
            <a:miter lim="800000"/>
            <a:headEnd/>
            <a:tailEnd/>
          </a:ln>
        </p:spPr>
        <p:txBody>
          <a:bodyPr>
            <a:prstTxWarp prst="textNoShape">
              <a:avLst/>
            </a:prstTxWarp>
          </a:bodyPr>
          <a:lstStyle/>
          <a:p>
            <a:r>
              <a:rPr lang="en-US" sz="1800">
                <a:solidFill>
                  <a:schemeClr val="tx2"/>
                </a:solidFill>
                <a:latin typeface="+mn-lt"/>
                <a:ea typeface="Times New Roman" pitchFamily="-109" charset="0"/>
                <a:cs typeface="Times New Roman" pitchFamily="-109" charset="0"/>
              </a:rPr>
              <a:t>Integrated Wellness:     </a:t>
            </a:r>
            <a:br>
              <a:rPr lang="en-US" sz="1800">
                <a:solidFill>
                  <a:schemeClr val="tx2"/>
                </a:solidFill>
                <a:latin typeface="+mn-lt"/>
                <a:ea typeface="Times New Roman" pitchFamily="-109" charset="0"/>
                <a:cs typeface="Times New Roman" pitchFamily="-109" charset="0"/>
              </a:rPr>
            </a:br>
            <a:r>
              <a:rPr lang="en-US" sz="1800">
                <a:solidFill>
                  <a:schemeClr val="tx2"/>
                </a:solidFill>
                <a:latin typeface="+mn-lt"/>
                <a:ea typeface="Times New Roman" pitchFamily="-109" charset="0"/>
                <a:cs typeface="Times New Roman" pitchFamily="-109" charset="0"/>
              </a:rPr>
              <a:t>Diet, Exercise</a:t>
            </a:r>
          </a:p>
          <a:p>
            <a:r>
              <a:rPr lang="en-US" sz="1800">
                <a:solidFill>
                  <a:schemeClr val="tx2"/>
                </a:solidFill>
                <a:latin typeface="+mn-lt"/>
                <a:ea typeface="Times New Roman" pitchFamily="-109" charset="0"/>
                <a:cs typeface="Times New Roman" pitchFamily="-109" charset="0"/>
              </a:rPr>
              <a:t>Smoking Cessation</a:t>
            </a:r>
            <a:endParaRPr lang="en-US" sz="1800">
              <a:solidFill>
                <a:schemeClr val="tx2"/>
              </a:solidFill>
              <a:latin typeface="+mn-lt"/>
            </a:endParaRPr>
          </a:p>
          <a:p>
            <a:pPr eaLnBrk="0" hangingPunct="0"/>
            <a:r>
              <a:rPr lang="en-US" sz="1800">
                <a:solidFill>
                  <a:schemeClr val="tx2"/>
                </a:solidFill>
                <a:latin typeface="+mn-lt"/>
                <a:ea typeface="Times New Roman" pitchFamily="-109" charset="0"/>
                <a:cs typeface="Times New Roman" pitchFamily="-109" charset="0"/>
              </a:rPr>
              <a:t>Medication Switching</a:t>
            </a:r>
          </a:p>
        </p:txBody>
      </p:sp>
      <p:sp>
        <p:nvSpPr>
          <p:cNvPr id="834581" name="Line 21"/>
          <p:cNvSpPr>
            <a:spLocks noChangeShapeType="1"/>
          </p:cNvSpPr>
          <p:nvPr/>
        </p:nvSpPr>
        <p:spPr bwMode="auto">
          <a:xfrm flipV="1">
            <a:off x="3733800" y="4953000"/>
            <a:ext cx="0" cy="533400"/>
          </a:xfrm>
          <a:prstGeom prst="line">
            <a:avLst/>
          </a:prstGeom>
          <a:noFill/>
          <a:ln w="9525">
            <a:solidFill>
              <a:schemeClr val="tx2"/>
            </a:solidFill>
            <a:round/>
            <a:headEnd/>
            <a:tailEnd type="triangle" w="med" len="med"/>
          </a:ln>
        </p:spPr>
        <p:txBody>
          <a:bodyPr>
            <a:prstTxWarp prst="textNoShape">
              <a:avLst/>
            </a:prstTxWarp>
          </a:bodyPr>
          <a:lstStyle/>
          <a:p>
            <a:endParaRPr lang="en-US">
              <a:latin typeface="+mn-lt"/>
            </a:endParaRPr>
          </a:p>
        </p:txBody>
      </p:sp>
      <p:sp>
        <p:nvSpPr>
          <p:cNvPr id="834582" name="Rectangle 22"/>
          <p:cNvSpPr>
            <a:spLocks noChangeArrowheads="1"/>
          </p:cNvSpPr>
          <p:nvPr/>
        </p:nvSpPr>
        <p:spPr bwMode="auto">
          <a:xfrm>
            <a:off x="5257800" y="5486400"/>
            <a:ext cx="1295400" cy="1200150"/>
          </a:xfrm>
          <a:prstGeom prst="rect">
            <a:avLst/>
          </a:prstGeom>
          <a:noFill/>
          <a:ln w="9525">
            <a:solidFill>
              <a:schemeClr val="tx2"/>
            </a:solidFill>
            <a:miter lim="800000"/>
            <a:headEnd/>
            <a:tailEnd/>
          </a:ln>
        </p:spPr>
        <p:txBody>
          <a:bodyPr>
            <a:prstTxWarp prst="textNoShape">
              <a:avLst/>
            </a:prstTxWarp>
            <a:spAutoFit/>
          </a:bodyPr>
          <a:lstStyle/>
          <a:p>
            <a:pPr algn="ctr"/>
            <a:r>
              <a:rPr lang="en-US" sz="1800">
                <a:solidFill>
                  <a:schemeClr val="tx2"/>
                </a:solidFill>
                <a:latin typeface="+mn-lt"/>
                <a:ea typeface="Times New Roman" pitchFamily="-109" charset="0"/>
                <a:cs typeface="Times New Roman" pitchFamily="-109" charset="0"/>
              </a:rPr>
              <a:t>Routine Health Screening</a:t>
            </a:r>
          </a:p>
          <a:p>
            <a:endParaRPr lang="en-US" sz="1800">
              <a:solidFill>
                <a:schemeClr val="tx2"/>
              </a:solidFill>
              <a:latin typeface="+mn-lt"/>
              <a:ea typeface="Times New Roman" pitchFamily="-109" charset="0"/>
              <a:cs typeface="Times New Roman" pitchFamily="-109" charset="0"/>
            </a:endParaRPr>
          </a:p>
        </p:txBody>
      </p:sp>
      <p:sp>
        <p:nvSpPr>
          <p:cNvPr id="834583" name="Rectangle 23"/>
          <p:cNvSpPr>
            <a:spLocks noChangeArrowheads="1"/>
          </p:cNvSpPr>
          <p:nvPr/>
        </p:nvSpPr>
        <p:spPr bwMode="auto">
          <a:xfrm>
            <a:off x="6858000" y="5486400"/>
            <a:ext cx="2133600" cy="1200150"/>
          </a:xfrm>
          <a:prstGeom prst="rect">
            <a:avLst/>
          </a:prstGeom>
          <a:noFill/>
          <a:ln w="9525">
            <a:solidFill>
              <a:schemeClr val="tx2"/>
            </a:solidFill>
            <a:miter lim="800000"/>
            <a:headEnd/>
            <a:tailEnd/>
          </a:ln>
        </p:spPr>
        <p:txBody>
          <a:bodyPr>
            <a:prstTxWarp prst="textNoShape">
              <a:avLst/>
            </a:prstTxWarp>
            <a:spAutoFit/>
          </a:bodyPr>
          <a:lstStyle/>
          <a:p>
            <a:r>
              <a:rPr lang="en-US" sz="1800">
                <a:solidFill>
                  <a:schemeClr val="tx2"/>
                </a:solidFill>
                <a:latin typeface="+mn-lt"/>
                <a:ea typeface="Times New Roman" pitchFamily="-109" charset="0"/>
                <a:cs typeface="Times New Roman" pitchFamily="-109" charset="0"/>
              </a:rPr>
              <a:t>Integrated: </a:t>
            </a:r>
            <a:br>
              <a:rPr lang="en-US" sz="1800">
                <a:solidFill>
                  <a:schemeClr val="tx2"/>
                </a:solidFill>
                <a:latin typeface="+mn-lt"/>
                <a:ea typeface="Times New Roman" pitchFamily="-109" charset="0"/>
                <a:cs typeface="Times New Roman" pitchFamily="-109" charset="0"/>
              </a:rPr>
            </a:br>
            <a:r>
              <a:rPr lang="en-US" sz="1800">
                <a:solidFill>
                  <a:schemeClr val="tx2"/>
                </a:solidFill>
                <a:latin typeface="+mn-lt"/>
                <a:ea typeface="Times New Roman" pitchFamily="-109" charset="0"/>
                <a:cs typeface="Times New Roman" pitchFamily="-109" charset="0"/>
              </a:rPr>
              <a:t>Disease Mangmt.</a:t>
            </a:r>
          </a:p>
          <a:p>
            <a:r>
              <a:rPr lang="en-US" sz="1800">
                <a:solidFill>
                  <a:schemeClr val="tx2"/>
                </a:solidFill>
                <a:latin typeface="+mn-lt"/>
                <a:ea typeface="Times New Roman" pitchFamily="-109" charset="0"/>
                <a:cs typeface="Times New Roman" pitchFamily="-109" charset="0"/>
              </a:rPr>
              <a:t>Care Management</a:t>
            </a:r>
          </a:p>
          <a:p>
            <a:r>
              <a:rPr lang="en-US" sz="1800">
                <a:solidFill>
                  <a:schemeClr val="tx2"/>
                </a:solidFill>
                <a:latin typeface="+mn-lt"/>
                <a:ea typeface="Times New Roman" pitchFamily="-109" charset="0"/>
                <a:cs typeface="Times New Roman" pitchFamily="-109" charset="0"/>
              </a:rPr>
              <a:t>Self-Management</a:t>
            </a:r>
          </a:p>
        </p:txBody>
      </p:sp>
      <p:sp>
        <p:nvSpPr>
          <p:cNvPr id="834584" name="Line 24"/>
          <p:cNvSpPr>
            <a:spLocks noChangeShapeType="1"/>
          </p:cNvSpPr>
          <p:nvPr/>
        </p:nvSpPr>
        <p:spPr bwMode="auto">
          <a:xfrm flipV="1">
            <a:off x="5791200" y="4953000"/>
            <a:ext cx="0" cy="533400"/>
          </a:xfrm>
          <a:prstGeom prst="line">
            <a:avLst/>
          </a:prstGeom>
          <a:noFill/>
          <a:ln w="9525">
            <a:solidFill>
              <a:schemeClr val="tx2"/>
            </a:solidFill>
            <a:round/>
            <a:headEnd/>
            <a:tailEnd type="triangle" w="med" len="med"/>
          </a:ln>
        </p:spPr>
        <p:txBody>
          <a:bodyPr>
            <a:prstTxWarp prst="textNoShape">
              <a:avLst/>
            </a:prstTxWarp>
          </a:bodyPr>
          <a:lstStyle/>
          <a:p>
            <a:endParaRPr lang="en-US">
              <a:latin typeface="+mn-lt"/>
            </a:endParaRPr>
          </a:p>
        </p:txBody>
      </p:sp>
      <p:sp>
        <p:nvSpPr>
          <p:cNvPr id="834585" name="Line 25"/>
          <p:cNvSpPr>
            <a:spLocks noChangeShapeType="1"/>
          </p:cNvSpPr>
          <p:nvPr/>
        </p:nvSpPr>
        <p:spPr bwMode="auto">
          <a:xfrm flipV="1">
            <a:off x="7543800" y="4495800"/>
            <a:ext cx="0" cy="990600"/>
          </a:xfrm>
          <a:prstGeom prst="line">
            <a:avLst/>
          </a:prstGeom>
          <a:noFill/>
          <a:ln w="9525">
            <a:solidFill>
              <a:schemeClr val="tx2"/>
            </a:solidFill>
            <a:round/>
            <a:headEnd/>
            <a:tailEnd type="triangle" w="med" len="med"/>
          </a:ln>
        </p:spPr>
        <p:txBody>
          <a:bodyPr>
            <a:prstTxWarp prst="textNoShape">
              <a:avLst/>
            </a:prstTxWarp>
          </a:bodyPr>
          <a:lstStyle/>
          <a:p>
            <a:endParaRPr lang="en-US">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4563"/>
                                        </p:tgtEl>
                                        <p:attrNameLst>
                                          <p:attrName>style.visibility</p:attrName>
                                        </p:attrNameLst>
                                      </p:cBhvr>
                                      <p:to>
                                        <p:strVal val="visible"/>
                                      </p:to>
                                    </p:set>
                                    <p:animEffect transition="in" filter="dissolve">
                                      <p:cBhvr>
                                        <p:cTn id="7" dur="500"/>
                                        <p:tgtEl>
                                          <p:spTgt spid="83456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2565"/>
                                        </p:tgtEl>
                                        <p:attrNameLst>
                                          <p:attrName>style.visibility</p:attrName>
                                        </p:attrNameLst>
                                      </p:cBhvr>
                                      <p:to>
                                        <p:strVal val="visible"/>
                                      </p:to>
                                    </p:set>
                                    <p:animEffect transition="in" filter="dissolve">
                                      <p:cBhvr>
                                        <p:cTn id="10" dur="500"/>
                                        <p:tgtEl>
                                          <p:spTgt spid="19256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34575"/>
                                        </p:tgtEl>
                                        <p:attrNameLst>
                                          <p:attrName>style.visibility</p:attrName>
                                        </p:attrNameLst>
                                      </p:cBhvr>
                                      <p:to>
                                        <p:strVal val="visible"/>
                                      </p:to>
                                    </p:set>
                                    <p:animEffect transition="in" filter="dissolve">
                                      <p:cBhvr>
                                        <p:cTn id="13" dur="500"/>
                                        <p:tgtEl>
                                          <p:spTgt spid="83457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34564"/>
                                        </p:tgtEl>
                                        <p:attrNameLst>
                                          <p:attrName>style.visibility</p:attrName>
                                        </p:attrNameLst>
                                      </p:cBhvr>
                                      <p:to>
                                        <p:strVal val="visible"/>
                                      </p:to>
                                    </p:set>
                                    <p:animEffect transition="in" filter="dissolve">
                                      <p:cBhvr>
                                        <p:cTn id="18" dur="500"/>
                                        <p:tgtEl>
                                          <p:spTgt spid="83456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34576"/>
                                        </p:tgtEl>
                                        <p:attrNameLst>
                                          <p:attrName>style.visibility</p:attrName>
                                        </p:attrNameLst>
                                      </p:cBhvr>
                                      <p:to>
                                        <p:strVal val="visible"/>
                                      </p:to>
                                    </p:set>
                                    <p:animEffect transition="in" filter="dissolve">
                                      <p:cBhvr>
                                        <p:cTn id="21" dur="500"/>
                                        <p:tgtEl>
                                          <p:spTgt spid="83457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34567"/>
                                        </p:tgtEl>
                                        <p:attrNameLst>
                                          <p:attrName>style.visibility</p:attrName>
                                        </p:attrNameLst>
                                      </p:cBhvr>
                                      <p:to>
                                        <p:strVal val="visible"/>
                                      </p:to>
                                    </p:set>
                                    <p:animEffect transition="in" filter="dissolve">
                                      <p:cBhvr>
                                        <p:cTn id="24" dur="500"/>
                                        <p:tgtEl>
                                          <p:spTgt spid="83456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34568"/>
                                        </p:tgtEl>
                                        <p:attrNameLst>
                                          <p:attrName>style.visibility</p:attrName>
                                        </p:attrNameLst>
                                      </p:cBhvr>
                                      <p:to>
                                        <p:strVal val="visible"/>
                                      </p:to>
                                    </p:set>
                                    <p:animEffect transition="in" filter="dissolve">
                                      <p:cBhvr>
                                        <p:cTn id="29" dur="500"/>
                                        <p:tgtEl>
                                          <p:spTgt spid="83456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34562"/>
                                        </p:tgtEl>
                                        <p:attrNameLst>
                                          <p:attrName>style.visibility</p:attrName>
                                        </p:attrNameLst>
                                      </p:cBhvr>
                                      <p:to>
                                        <p:strVal val="visible"/>
                                      </p:to>
                                    </p:set>
                                    <p:animEffect transition="in" filter="dissolve">
                                      <p:cBhvr>
                                        <p:cTn id="32" dur="500"/>
                                        <p:tgtEl>
                                          <p:spTgt spid="83456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34577"/>
                                        </p:tgtEl>
                                        <p:attrNameLst>
                                          <p:attrName>style.visibility</p:attrName>
                                        </p:attrNameLst>
                                      </p:cBhvr>
                                      <p:to>
                                        <p:strVal val="visible"/>
                                      </p:to>
                                    </p:set>
                                    <p:animEffect transition="in" filter="dissolve">
                                      <p:cBhvr>
                                        <p:cTn id="35" dur="500"/>
                                        <p:tgtEl>
                                          <p:spTgt spid="83457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34570"/>
                                        </p:tgtEl>
                                        <p:attrNameLst>
                                          <p:attrName>style.visibility</p:attrName>
                                        </p:attrNameLst>
                                      </p:cBhvr>
                                      <p:to>
                                        <p:strVal val="visible"/>
                                      </p:to>
                                    </p:set>
                                    <p:animEffect transition="in" filter="dissolve">
                                      <p:cBhvr>
                                        <p:cTn id="40" dur="500"/>
                                        <p:tgtEl>
                                          <p:spTgt spid="83457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834573"/>
                                        </p:tgtEl>
                                        <p:attrNameLst>
                                          <p:attrName>style.visibility</p:attrName>
                                        </p:attrNameLst>
                                      </p:cBhvr>
                                      <p:to>
                                        <p:strVal val="visible"/>
                                      </p:to>
                                    </p:set>
                                    <p:animEffect transition="in" filter="dissolve">
                                      <p:cBhvr>
                                        <p:cTn id="43" dur="500"/>
                                        <p:tgtEl>
                                          <p:spTgt spid="83457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834571"/>
                                        </p:tgtEl>
                                        <p:attrNameLst>
                                          <p:attrName>style.visibility</p:attrName>
                                        </p:attrNameLst>
                                      </p:cBhvr>
                                      <p:to>
                                        <p:strVal val="visible"/>
                                      </p:to>
                                    </p:set>
                                    <p:animEffect transition="in" filter="dissolve">
                                      <p:cBhvr>
                                        <p:cTn id="46" dur="500"/>
                                        <p:tgtEl>
                                          <p:spTgt spid="83457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834572"/>
                                        </p:tgtEl>
                                        <p:attrNameLst>
                                          <p:attrName>style.visibility</p:attrName>
                                        </p:attrNameLst>
                                      </p:cBhvr>
                                      <p:to>
                                        <p:strVal val="visible"/>
                                      </p:to>
                                    </p:set>
                                    <p:animEffect transition="in" filter="dissolve">
                                      <p:cBhvr>
                                        <p:cTn id="49" dur="500"/>
                                        <p:tgtEl>
                                          <p:spTgt spid="83457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834565"/>
                                        </p:tgtEl>
                                        <p:attrNameLst>
                                          <p:attrName>style.visibility</p:attrName>
                                        </p:attrNameLst>
                                      </p:cBhvr>
                                      <p:to>
                                        <p:strVal val="visible"/>
                                      </p:to>
                                    </p:set>
                                    <p:animEffect transition="in" filter="dissolve">
                                      <p:cBhvr>
                                        <p:cTn id="54" dur="500"/>
                                        <p:tgtEl>
                                          <p:spTgt spid="83456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834574"/>
                                        </p:tgtEl>
                                        <p:attrNameLst>
                                          <p:attrName>style.visibility</p:attrName>
                                        </p:attrNameLst>
                                      </p:cBhvr>
                                      <p:to>
                                        <p:strVal val="visible"/>
                                      </p:to>
                                    </p:set>
                                    <p:animEffect transition="in" filter="dissolve">
                                      <p:cBhvr>
                                        <p:cTn id="57" dur="500"/>
                                        <p:tgtEl>
                                          <p:spTgt spid="83457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834580"/>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83458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834582"/>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499"/>
                                          </p:stCondLst>
                                        </p:cTn>
                                        <p:tgtEl>
                                          <p:spTgt spid="83458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834583"/>
                                        </p:tgtEl>
                                        <p:attrNameLst>
                                          <p:attrName>style.visibility</p:attrName>
                                        </p:attrNameLst>
                                      </p:cBhvr>
                                      <p:to>
                                        <p:strVal val="visible"/>
                                      </p:to>
                                    </p:set>
                                  </p:childTnLst>
                                </p:cTn>
                              </p:par>
                            </p:childTnLst>
                          </p:cTn>
                        </p:par>
                        <p:par>
                          <p:cTn id="76" fill="hold">
                            <p:stCondLst>
                              <p:cond delay="500"/>
                            </p:stCondLst>
                            <p:childTnLst>
                              <p:par>
                                <p:cTn id="77" presetID="1" presetClass="entr" presetSubtype="0" fill="hold" grpId="0" nodeType="afterEffect">
                                  <p:stCondLst>
                                    <p:cond delay="0"/>
                                  </p:stCondLst>
                                  <p:childTnLst>
                                    <p:set>
                                      <p:cBhvr>
                                        <p:cTn id="78" dur="1" fill="hold">
                                          <p:stCondLst>
                                            <p:cond delay="499"/>
                                          </p:stCondLst>
                                        </p:cTn>
                                        <p:tgtEl>
                                          <p:spTgt spid="834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2" grpId="0" animBg="1"/>
      <p:bldP spid="834563" grpId="0" animBg="1"/>
      <p:bldP spid="834564" grpId="0" animBg="1"/>
      <p:bldP spid="834565" grpId="0" animBg="1"/>
      <p:bldP spid="834567" grpId="0" animBg="1"/>
      <p:bldP spid="834568" grpId="0" animBg="1"/>
      <p:bldP spid="192565" grpId="0"/>
      <p:bldP spid="834570" grpId="0" animBg="1"/>
      <p:bldP spid="834571" grpId="0" animBg="1"/>
      <p:bldP spid="834572" grpId="0" animBg="1"/>
      <p:bldP spid="834573" grpId="0" animBg="1"/>
      <p:bldP spid="834574" grpId="0" animBg="1"/>
      <p:bldP spid="834575" grpId="0" animBg="1"/>
      <p:bldP spid="834576" grpId="0"/>
      <p:bldP spid="834577" grpId="0"/>
      <p:bldP spid="834580" grpId="0" animBg="1" autoUpdateAnimBg="0"/>
      <p:bldP spid="834581" grpId="0" animBg="1"/>
      <p:bldP spid="834582" grpId="0" animBg="1" autoUpdateAnimBg="0"/>
      <p:bldP spid="834583" grpId="0" animBg="1" autoUpdateAnimBg="0"/>
      <p:bldP spid="834584" grpId="0" animBg="1"/>
      <p:bldP spid="8345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81000" y="304800"/>
            <a:ext cx="8382000" cy="1143000"/>
          </a:xfrm>
        </p:spPr>
        <p:txBody>
          <a:bodyPr/>
          <a:lstStyle/>
          <a:p>
            <a:r>
              <a:rPr lang="en-US" b="1" dirty="0">
                <a:latin typeface="Times New Roman" charset="0"/>
              </a:rPr>
              <a:t>Factors Contributing to Poor Health in FEP</a:t>
            </a:r>
          </a:p>
        </p:txBody>
      </p:sp>
      <p:sp>
        <p:nvSpPr>
          <p:cNvPr id="33794" name="Content Placeholder 2"/>
          <p:cNvSpPr>
            <a:spLocks noGrp="1"/>
          </p:cNvSpPr>
          <p:nvPr>
            <p:ph idx="1"/>
          </p:nvPr>
        </p:nvSpPr>
        <p:spPr>
          <a:xfrm>
            <a:off x="381000" y="1676400"/>
            <a:ext cx="8458200" cy="5029200"/>
          </a:xfrm>
        </p:spPr>
        <p:txBody>
          <a:bodyPr>
            <a:noAutofit/>
          </a:bodyPr>
          <a:lstStyle/>
          <a:p>
            <a:r>
              <a:rPr lang="en-US" sz="2800" dirty="0">
                <a:latin typeface="Times New Roman" charset="0"/>
              </a:rPr>
              <a:t>High rates of smoking (&gt;50%)</a:t>
            </a:r>
          </a:p>
          <a:p>
            <a:r>
              <a:rPr lang="en-US" sz="2800" dirty="0">
                <a:latin typeface="Times New Roman" charset="0"/>
              </a:rPr>
              <a:t>High rates of substance use disorder (50% lifetime)</a:t>
            </a:r>
          </a:p>
          <a:p>
            <a:r>
              <a:rPr lang="en-US" sz="2800" dirty="0">
                <a:latin typeface="Times New Roman" charset="0"/>
              </a:rPr>
              <a:t>Sedentary lifestyle</a:t>
            </a:r>
          </a:p>
          <a:p>
            <a:r>
              <a:rPr lang="en-US" sz="2800" dirty="0">
                <a:latin typeface="Times New Roman" charset="0"/>
              </a:rPr>
              <a:t>Lack of exercise</a:t>
            </a:r>
          </a:p>
          <a:p>
            <a:r>
              <a:rPr lang="en-US" sz="2800" dirty="0">
                <a:latin typeface="Times New Roman" charset="0"/>
              </a:rPr>
              <a:t>Poor diet</a:t>
            </a:r>
          </a:p>
          <a:p>
            <a:r>
              <a:rPr lang="en-US" sz="2800" dirty="0">
                <a:latin typeface="Times New Roman" charset="0"/>
              </a:rPr>
              <a:t>Lack of preventive healthcare</a:t>
            </a:r>
            <a:endParaRPr lang="en-US" sz="3600" dirty="0">
              <a:solidFill>
                <a:schemeClr val="tx2"/>
              </a:solidFill>
              <a:latin typeface="Times New Roman" charset="0"/>
            </a:endParaRPr>
          </a:p>
          <a:p>
            <a:pPr marL="0" indent="0" algn="ctr">
              <a:buNone/>
            </a:pPr>
            <a:r>
              <a:rPr lang="en-US" sz="4600" b="1" dirty="0">
                <a:solidFill>
                  <a:schemeClr val="tx2"/>
                </a:solidFill>
                <a:latin typeface="Times New Roman" charset="0"/>
              </a:rPr>
              <a:t>What are the implications of poor health in FEP?</a:t>
            </a:r>
          </a:p>
          <a:p>
            <a:endParaRPr lang="en-US" dirty="0">
              <a:latin typeface="Times New Roman" charset="0"/>
            </a:endParaRPr>
          </a:p>
          <a:p>
            <a:endParaRPr lang="en-US" dirty="0">
              <a:latin typeface="Times New Roman" charset="0"/>
            </a:endParaRPr>
          </a:p>
          <a:p>
            <a:pPr>
              <a:buFontTx/>
              <a:buNone/>
            </a:pPr>
            <a:r>
              <a:rPr lang="en-US" dirty="0">
                <a:latin typeface="Times New Roman" charset="0"/>
              </a:rPr>
              <a:t>		</a:t>
            </a:r>
            <a:br>
              <a:rPr lang="en-US" dirty="0">
                <a:latin typeface="Times New Roman" charset="0"/>
              </a:rPr>
            </a:br>
            <a:endParaRPr lang="en-US" dirty="0">
              <a:latin typeface="Times New Roman" charset="0"/>
            </a:endParaRPr>
          </a:p>
        </p:txBody>
      </p:sp>
    </p:spTree>
    <p:extLst>
      <p:ext uri="{BB962C8B-B14F-4D97-AF65-F5344CB8AC3E}">
        <p14:creationId xmlns:p14="http://schemas.microsoft.com/office/powerpoint/2010/main" val="9613724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 y="152400"/>
            <a:ext cx="8839200" cy="1143000"/>
          </a:xfrm>
        </p:spPr>
        <p:txBody>
          <a:bodyPr/>
          <a:lstStyle/>
          <a:p>
            <a:r>
              <a:rPr lang="en-US" b="1" dirty="0">
                <a:latin typeface="Times New Roman" charset="0"/>
                <a:ea typeface="MS PGothic" charset="0"/>
              </a:rPr>
              <a:t>Global Life Expectancy Disparities:</a:t>
            </a:r>
            <a:br>
              <a:rPr lang="en-US" b="1" dirty="0">
                <a:latin typeface="Times New Roman" charset="0"/>
                <a:ea typeface="MS PGothic" charset="0"/>
              </a:rPr>
            </a:br>
            <a:r>
              <a:rPr lang="en-US" b="1" dirty="0">
                <a:latin typeface="Times New Roman" charset="0"/>
                <a:ea typeface="MS PGothic" charset="0"/>
              </a:rPr>
              <a:t>US (79 </a:t>
            </a:r>
            <a:r>
              <a:rPr lang="en-US" b="1" dirty="0" err="1">
                <a:latin typeface="Times New Roman" charset="0"/>
                <a:ea typeface="MS PGothic" charset="0"/>
              </a:rPr>
              <a:t>yrs</a:t>
            </a:r>
            <a:r>
              <a:rPr lang="en-US" b="1" dirty="0">
                <a:latin typeface="Times New Roman" charset="0"/>
                <a:ea typeface="MS PGothic" charset="0"/>
              </a:rPr>
              <a:t>) vs. Ethiopia (55 </a:t>
            </a:r>
            <a:r>
              <a:rPr lang="en-US" b="1" dirty="0" err="1">
                <a:latin typeface="Times New Roman" charset="0"/>
                <a:ea typeface="MS PGothic" charset="0"/>
              </a:rPr>
              <a:t>yrs</a:t>
            </a:r>
            <a:r>
              <a:rPr lang="en-US" b="1" dirty="0">
                <a:latin typeface="Times New Roman" charset="0"/>
                <a:ea typeface="MS PGothic" charset="0"/>
              </a:rPr>
              <a:t>) </a:t>
            </a:r>
          </a:p>
        </p:txBody>
      </p:sp>
      <p:pic>
        <p:nvPicPr>
          <p:cNvPr id="40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117348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noChangeArrowheads="1"/>
          </p:cNvSpPr>
          <p:nvPr/>
        </p:nvSpPr>
        <p:spPr bwMode="auto">
          <a:xfrm flipH="1">
            <a:off x="0" y="1447800"/>
            <a:ext cx="2133600" cy="609600"/>
          </a:xfrm>
          <a:prstGeom prst="rect">
            <a:avLst/>
          </a:prstGeom>
          <a:solidFill>
            <a:schemeClr val="bg2"/>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Rectangle 4"/>
          <p:cNvSpPr>
            <a:spLocks noChangeArrowheads="1"/>
          </p:cNvSpPr>
          <p:nvPr/>
        </p:nvSpPr>
        <p:spPr bwMode="auto">
          <a:xfrm flipH="1">
            <a:off x="6629400" y="1447800"/>
            <a:ext cx="2743200" cy="685800"/>
          </a:xfrm>
          <a:prstGeom prst="rect">
            <a:avLst/>
          </a:prstGeom>
          <a:solidFill>
            <a:schemeClr val="bg2"/>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5873093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609600"/>
            <a:ext cx="8763000" cy="1143000"/>
          </a:xfrm>
        </p:spPr>
        <p:txBody>
          <a:bodyPr/>
          <a:lstStyle/>
          <a:p>
            <a:r>
              <a:rPr lang="en-US" sz="4000" b="1" dirty="0">
                <a:latin typeface="Times New Roman" charset="0"/>
                <a:ea typeface="MS PGothic" charset="0"/>
              </a:rPr>
              <a:t>Longevity: Life Expectancy on the Rise</a:t>
            </a:r>
          </a:p>
        </p:txBody>
      </p:sp>
      <p:graphicFrame>
        <p:nvGraphicFramePr>
          <p:cNvPr id="23575" name="Group 1047"/>
          <p:cNvGraphicFramePr>
            <a:graphicFrameLocks noGrp="1"/>
          </p:cNvGraphicFramePr>
          <p:nvPr/>
        </p:nvGraphicFramePr>
        <p:xfrm>
          <a:off x="1066800" y="2052638"/>
          <a:ext cx="7010400" cy="3108624"/>
        </p:xfrm>
        <a:graphic>
          <a:graphicData uri="http://schemas.openxmlformats.org/drawingml/2006/table">
            <a:tbl>
              <a:tblPr/>
              <a:tblGrid>
                <a:gridCol w="23368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518054">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Life Expectancy At Birth</a:t>
                      </a:r>
                    </a:p>
                  </a:txBody>
                  <a:tcPr marT="45692" marB="4569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0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In the year:</a:t>
                      </a:r>
                    </a:p>
                  </a:txBody>
                  <a:tcPr marT="45692" marB="4569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Men</a:t>
                      </a:r>
                    </a:p>
                  </a:txBody>
                  <a:tcPr marT="45692" marB="4569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charset="0"/>
                          <a:ea typeface="ＭＳ Ｐゴシック" charset="0"/>
                          <a:cs typeface="ＭＳ Ｐゴシック" charset="0"/>
                        </a:rPr>
                        <a:t>Women</a:t>
                      </a:r>
                    </a:p>
                  </a:txBody>
                  <a:tcPr marT="45692" marB="4569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charset="0"/>
                          <a:ea typeface="ＭＳ Ｐゴシック" charset="0"/>
                          <a:cs typeface="ＭＳ Ｐゴシック" charset="0"/>
                        </a:rPr>
                        <a:t>1900</a:t>
                      </a:r>
                    </a:p>
                  </a:txBody>
                  <a:tcPr marT="45692" marB="4569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charset="0"/>
                          <a:ea typeface="ＭＳ Ｐゴシック" charset="0"/>
                          <a:cs typeface="ＭＳ Ｐゴシック" charset="0"/>
                        </a:rPr>
                        <a:t>47.1</a:t>
                      </a:r>
                    </a:p>
                  </a:txBody>
                  <a:tcPr marT="45692" marB="4569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charset="0"/>
                          <a:ea typeface="ＭＳ Ｐゴシック" charset="0"/>
                          <a:cs typeface="ＭＳ Ｐゴシック" charset="0"/>
                        </a:rPr>
                        <a:t>50.7</a:t>
                      </a:r>
                    </a:p>
                  </a:txBody>
                  <a:tcPr marT="45692" marB="4569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5180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charset="0"/>
                          <a:ea typeface="ＭＳ Ｐゴシック" charset="0"/>
                          <a:cs typeface="ＭＳ Ｐゴシック" charset="0"/>
                        </a:rPr>
                        <a:t>1990</a:t>
                      </a:r>
                    </a:p>
                  </a:txBody>
                  <a:tcPr marT="45692" marB="4569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charset="0"/>
                          <a:ea typeface="ＭＳ Ｐゴシック" charset="0"/>
                          <a:cs typeface="ＭＳ Ｐゴシック" charset="0"/>
                        </a:rPr>
                        <a:t>71.8</a:t>
                      </a:r>
                    </a:p>
                  </a:txBody>
                  <a:tcPr marT="45692" marB="4569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charset="0"/>
                          <a:ea typeface="ＭＳ Ｐゴシック" charset="0"/>
                          <a:cs typeface="ＭＳ Ｐゴシック" charset="0"/>
                        </a:rPr>
                        <a:t>78.8</a:t>
                      </a:r>
                    </a:p>
                  </a:txBody>
                  <a:tcPr marT="45692" marB="4569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180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charset="0"/>
                          <a:ea typeface="ＭＳ Ｐゴシック" charset="0"/>
                          <a:cs typeface="ＭＳ Ｐゴシック" charset="0"/>
                        </a:rPr>
                        <a:t>2020</a:t>
                      </a:r>
                    </a:p>
                  </a:txBody>
                  <a:tcPr marT="45692" marB="4569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charset="0"/>
                          <a:ea typeface="ＭＳ Ｐゴシック" charset="0"/>
                          <a:cs typeface="ＭＳ Ｐゴシック" charset="0"/>
                        </a:rPr>
                        <a:t>75.7</a:t>
                      </a:r>
                    </a:p>
                  </a:txBody>
                  <a:tcPr marT="45692" marB="45692"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charset="0"/>
                          <a:ea typeface="ＭＳ Ｐゴシック" charset="0"/>
                          <a:cs typeface="ＭＳ Ｐゴシック" charset="0"/>
                        </a:rPr>
                        <a:t>82.3</a:t>
                      </a:r>
                    </a:p>
                  </a:txBody>
                  <a:tcPr marT="45692" marB="45692"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180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charset="0"/>
                          <a:ea typeface="ＭＳ Ｐゴシック" charset="0"/>
                          <a:cs typeface="ＭＳ Ｐゴシック" charset="0"/>
                        </a:rPr>
                        <a:t>2050</a:t>
                      </a:r>
                    </a:p>
                  </a:txBody>
                  <a:tcPr marT="45692" marB="4569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charset="0"/>
                          <a:ea typeface="ＭＳ Ｐゴシック" charset="0"/>
                          <a:cs typeface="ＭＳ Ｐゴシック" charset="0"/>
                        </a:rPr>
                        <a:t>79.7</a:t>
                      </a:r>
                    </a:p>
                  </a:txBody>
                  <a:tcPr marT="45692" marB="4569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charset="0"/>
                          <a:ea typeface="ＭＳ Ｐゴシック" charset="0"/>
                          <a:cs typeface="ＭＳ Ｐゴシック" charset="0"/>
                        </a:rPr>
                        <a:t>85.6</a:t>
                      </a:r>
                    </a:p>
                  </a:txBody>
                  <a:tcPr marT="45692" marB="4569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167" name="Text Box 36"/>
          <p:cNvSpPr txBox="1">
            <a:spLocks noChangeArrowheads="1"/>
          </p:cNvSpPr>
          <p:nvPr/>
        </p:nvSpPr>
        <p:spPr bwMode="auto">
          <a:xfrm>
            <a:off x="1066800" y="5334000"/>
            <a:ext cx="70866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eaLnBrk="1" hangingPunct="1"/>
            <a:r>
              <a:rPr lang="en-US" sz="1600" b="1">
                <a:latin typeface="Arial" charset="0"/>
              </a:rPr>
              <a:t>Source:</a:t>
            </a:r>
            <a:r>
              <a:rPr lang="en-US" sz="1600">
                <a:latin typeface="Arial" charset="0"/>
              </a:rPr>
              <a:t> National Center for Health Statistics, U.S. Decennial Life Tables for 1989-91, vol. 1, no. 3, Some Trends and Comparisons of United States Life Table Data: 1900-91. Hyattsville, MD; 1999, p. 2, Table A.</a:t>
            </a:r>
            <a:endParaRPr lang="en-US" sz="1600">
              <a:solidFill>
                <a:srgbClr val="003565"/>
              </a:solidFill>
              <a:latin typeface="Arial" charset="0"/>
            </a:endParaRPr>
          </a:p>
        </p:txBody>
      </p:sp>
    </p:spTree>
    <p:extLst>
      <p:ext uri="{BB962C8B-B14F-4D97-AF65-F5344CB8AC3E}">
        <p14:creationId xmlns:p14="http://schemas.microsoft.com/office/powerpoint/2010/main" val="39995495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subTitle" idx="1"/>
          </p:nvPr>
        </p:nvSpPr>
        <p:spPr>
          <a:xfrm>
            <a:off x="0" y="304800"/>
            <a:ext cx="8915400" cy="1371600"/>
          </a:xfrm>
        </p:spPr>
        <p:txBody>
          <a:bodyPr/>
          <a:lstStyle/>
          <a:p>
            <a:pPr eaLnBrk="1" hangingPunct="1"/>
            <a:r>
              <a:rPr lang="en-US" sz="3600" b="1" dirty="0">
                <a:solidFill>
                  <a:srgbClr val="F8FF37"/>
                </a:solidFill>
                <a:latin typeface="Times New Roman" charset="0"/>
                <a:cs typeface="ＭＳ Ｐゴシック" charset="0"/>
              </a:rPr>
              <a:t>Persons with Serious Mental Illness have not Benefitted in Improved Longevity</a:t>
            </a:r>
            <a:endParaRPr lang="en-US" sz="3600" b="1" dirty="0">
              <a:latin typeface="Times New Roman" charset="0"/>
              <a:cs typeface="ＭＳ Ｐゴシック" charset="0"/>
            </a:endParaRPr>
          </a:p>
        </p:txBody>
      </p:sp>
      <p:pic>
        <p:nvPicPr>
          <p:cNvPr id="840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0"/>
            <a:ext cx="883920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0708" name="Rectangle 4"/>
          <p:cNvSpPr>
            <a:spLocks noChangeArrowheads="1"/>
          </p:cNvSpPr>
          <p:nvPr/>
        </p:nvSpPr>
        <p:spPr bwMode="auto">
          <a:xfrm>
            <a:off x="296863" y="4937125"/>
            <a:ext cx="8494712"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0" hangingPunct="0"/>
            <a:r>
              <a:rPr lang="en-US" sz="4000" b="1">
                <a:solidFill>
                  <a:srgbClr val="F8FF37"/>
                </a:solidFill>
              </a:rPr>
              <a:t>For people with serious mental illness:</a:t>
            </a:r>
          </a:p>
          <a:p>
            <a:pPr algn="ctr" eaLnBrk="0" hangingPunct="0"/>
            <a:r>
              <a:rPr lang="en-US" sz="4000" b="1">
                <a:solidFill>
                  <a:srgbClr val="F8FF37"/>
                </a:solidFill>
              </a:rPr>
              <a:t>The average life expectancy is 53 yrs.</a:t>
            </a:r>
            <a:br>
              <a:rPr lang="en-US" sz="4000" b="1">
                <a:solidFill>
                  <a:srgbClr val="F8FF37"/>
                </a:solidFill>
              </a:rPr>
            </a:br>
            <a:r>
              <a:rPr lang="ja-JP" altLang="en-US" sz="4000" b="1">
                <a:solidFill>
                  <a:srgbClr val="F8FF37"/>
                </a:solidFill>
              </a:rPr>
              <a:t>“</a:t>
            </a:r>
            <a:r>
              <a:rPr lang="en-US" altLang="ja-JP" sz="4000" b="1">
                <a:solidFill>
                  <a:srgbClr val="F8FF37"/>
                </a:solidFill>
              </a:rPr>
              <a:t>50 is the New 75</a:t>
            </a:r>
            <a:r>
              <a:rPr lang="ja-JP" altLang="en-US" sz="4000" b="1">
                <a:solidFill>
                  <a:srgbClr val="F8FF37"/>
                </a:solidFill>
              </a:rPr>
              <a:t>”</a:t>
            </a:r>
            <a:endParaRPr lang="en-US" sz="4000" b="1">
              <a:solidFill>
                <a:srgbClr val="F8FF37"/>
              </a:solidFill>
            </a:endParaRPr>
          </a:p>
        </p:txBody>
      </p:sp>
      <p:sp>
        <p:nvSpPr>
          <p:cNvPr id="840709" name="Rectangle 5"/>
          <p:cNvSpPr>
            <a:spLocks noChangeArrowheads="1"/>
          </p:cNvSpPr>
          <p:nvPr/>
        </p:nvSpPr>
        <p:spPr bwMode="auto">
          <a:xfrm>
            <a:off x="304800" y="1676400"/>
            <a:ext cx="88392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dirty="0">
                <a:latin typeface="ArialMT" charset="0"/>
              </a:rPr>
              <a:t>The average life expectancy in the US has steadily increased</a:t>
            </a:r>
            <a:br>
              <a:rPr lang="en-US" dirty="0">
                <a:latin typeface="ArialMT" charset="0"/>
              </a:rPr>
            </a:br>
            <a:r>
              <a:rPr lang="en-US" dirty="0">
                <a:latin typeface="ArialMT" charset="0"/>
              </a:rPr>
              <a:t>to 77.9 years (increasing by almost 5 years since the 90s alone)</a:t>
            </a:r>
            <a:br>
              <a:rPr lang="en-US" dirty="0">
                <a:latin typeface="ArialMT" charset="0"/>
              </a:rPr>
            </a:br>
            <a:r>
              <a:rPr lang="en-US" dirty="0">
                <a:latin typeface="ArialMT" charset="0"/>
              </a:rPr>
              <a:t>At the same time……….</a:t>
            </a:r>
            <a:br>
              <a:rPr lang="en-US" dirty="0">
                <a:latin typeface="ArialMT" charset="0"/>
              </a:rPr>
            </a:br>
            <a:endParaRPr lang="en-US" dirty="0">
              <a:latin typeface="ArialMT" charset="0"/>
            </a:endParaRPr>
          </a:p>
        </p:txBody>
      </p:sp>
    </p:spTree>
    <p:extLst>
      <p:ext uri="{BB962C8B-B14F-4D97-AF65-F5344CB8AC3E}">
        <p14:creationId xmlns:p14="http://schemas.microsoft.com/office/powerpoint/2010/main" val="733094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07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407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070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07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8" grpId="0" build="p" autoUpdateAnimBg="0"/>
      <p:bldP spid="840709"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majorFont>
      <a:minorFont>
        <a:latin typeface="Franklin Gothic Book"/>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otalTime>11281</TotalTime>
  <Words>4137</Words>
  <Application>Microsoft Macintosh PowerPoint</Application>
  <PresentationFormat>On-screen Show (4:3)</PresentationFormat>
  <Paragraphs>453</Paragraphs>
  <Slides>55</Slides>
  <Notes>22</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9" baseType="lpstr">
      <vt:lpstr>Arial</vt:lpstr>
      <vt:lpstr>Arial Narrow</vt:lpstr>
      <vt:lpstr>ArialMT</vt:lpstr>
      <vt:lpstr>Franklin Gothic Book</vt:lpstr>
      <vt:lpstr>Monotype Sorts</vt:lpstr>
      <vt:lpstr>Symbol</vt:lpstr>
      <vt:lpstr>Tahoma</vt:lpstr>
      <vt:lpstr>Times</vt:lpstr>
      <vt:lpstr>Times New Roman</vt:lpstr>
      <vt:lpstr>Wingdings</vt:lpstr>
      <vt:lpstr>Zapf Dingbats</vt:lpstr>
      <vt:lpstr>Default Design</vt:lpstr>
      <vt:lpstr>Crop</vt:lpstr>
      <vt:lpstr>Chart</vt:lpstr>
      <vt:lpstr>Medical Comorbidities &amp; Strategies to Support Physical Health for FEP Clients </vt:lpstr>
      <vt:lpstr>Disclosure</vt:lpstr>
      <vt:lpstr>Physical Health in FEP Clients</vt:lpstr>
      <vt:lpstr>Findings from Correll et al. (2015)</vt:lpstr>
      <vt:lpstr>Findings from Correll, cont’d</vt:lpstr>
      <vt:lpstr>Factors Contributing to Poor Health in FEP</vt:lpstr>
      <vt:lpstr>Global Life Expectancy Disparities: US (79 yrs) vs. Ethiopia (55 yrs) </vt:lpstr>
      <vt:lpstr>Longevity: Life Expectancy on the Rise</vt:lpstr>
      <vt:lpstr>PowerPoint Presentation</vt:lpstr>
      <vt:lpstr>The Differential Mortality Gap for Schizophrenia Has Increased Over Recent Decades</vt:lpstr>
      <vt:lpstr>Cardiovascular Disease Is Primary Cause of Death in Persons with Mental Illness*</vt:lpstr>
      <vt:lpstr>Cardiovascular Disease (CVD) Risk Factors</vt:lpstr>
      <vt:lpstr>Increased Medical Comorbidity in  Psychotic Disorders</vt:lpstr>
      <vt:lpstr>Summary and Implications</vt:lpstr>
      <vt:lpstr>Summary, cont’d</vt:lpstr>
      <vt:lpstr>Mental Health – Physical Health Interactions</vt:lpstr>
      <vt:lpstr>Physical – Mental Health  Interactions, cont’d</vt:lpstr>
      <vt:lpstr>Lifestyle Interventions</vt:lpstr>
      <vt:lpstr>Cognitive Enhancement from Exercise</vt:lpstr>
      <vt:lpstr> Critical Factors in Effective Lifestyle Interventions for SMI</vt:lpstr>
      <vt:lpstr> Examples of Lifestyle Intervention Programs for SMI</vt:lpstr>
      <vt:lpstr>PowerPoint Presentation</vt:lpstr>
      <vt:lpstr>Fitness Promotion  In SHAPE: A Program  with Several Components</vt:lpstr>
      <vt:lpstr>Comorbid Physical-Mental Illness Interventions</vt:lpstr>
      <vt:lpstr>Example: I-IMR</vt:lpstr>
      <vt:lpstr>History of I-IMR</vt:lpstr>
      <vt:lpstr>General Structure of I-IMR Session or Group</vt:lpstr>
      <vt:lpstr>Overarching Principles</vt:lpstr>
      <vt:lpstr>The I-IMR Curriculum</vt:lpstr>
      <vt:lpstr>I-IMR Curriculum Materials</vt:lpstr>
      <vt:lpstr>I-IMR Focus on Integration</vt:lpstr>
      <vt:lpstr>Recovery-Oriented Treatment</vt:lpstr>
      <vt:lpstr>Promoting Recovery by Eliciting Vision</vt:lpstr>
      <vt:lpstr>Creating Vision</vt:lpstr>
      <vt:lpstr>Four Main Techniques in I-IMR</vt:lpstr>
      <vt:lpstr>Strategies to Promote Lifestyle Change</vt:lpstr>
      <vt:lpstr>Link Recovery Goals to Potential Lifestyle Changes</vt:lpstr>
      <vt:lpstr>Integration of Individual Work  with Other Interventions</vt:lpstr>
      <vt:lpstr>Understanding the “Why?” Behind Motivation to Change</vt:lpstr>
      <vt:lpstr>Understanding the “Why?” (Cont’d)</vt:lpstr>
      <vt:lpstr>Understanding the “Why?” (Cont’d)</vt:lpstr>
      <vt:lpstr>Psychoeducation</vt:lpstr>
      <vt:lpstr>Motivational Interviewing</vt:lpstr>
      <vt:lpstr>Expressing Empathy</vt:lpstr>
      <vt:lpstr>Establishing Personal Goals</vt:lpstr>
      <vt:lpstr>PowerPoint Presentation</vt:lpstr>
      <vt:lpstr>Developing Discrepancy</vt:lpstr>
      <vt:lpstr>Developing Discrepancy (Cont’d)</vt:lpstr>
      <vt:lpstr>Rolling with Resistance</vt:lpstr>
      <vt:lpstr>Supporting-Efficacy</vt:lpstr>
      <vt:lpstr>Behavioral Experiments</vt:lpstr>
      <vt:lpstr>Behavioral Experiments (Cont’d)</vt:lpstr>
      <vt:lpstr>Behavioral Experiments (Cont’d)</vt:lpstr>
      <vt:lpstr>Creating Experiential Opportunities</vt:lpstr>
      <vt:lpstr>PowerPoint Presentation</vt:lpstr>
    </vt:vector>
  </TitlesOfParts>
  <Company>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Collaborative Approaches to Integrated Medical Care into Psychiatric Care </dc:title>
  <dc:creator>Steve Bartels</dc:creator>
  <cp:lastModifiedBy>Mueser, Kim</cp:lastModifiedBy>
  <cp:revision>236</cp:revision>
  <cp:lastPrinted>2005-06-10T14:55:38Z</cp:lastPrinted>
  <dcterms:created xsi:type="dcterms:W3CDTF">2011-09-28T15:40:35Z</dcterms:created>
  <dcterms:modified xsi:type="dcterms:W3CDTF">2023-07-28T17:03:31Z</dcterms:modified>
</cp:coreProperties>
</file>