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4"/>
    <p:sldMasterId id="2147483833" r:id="rId5"/>
  </p:sldMasterIdLst>
  <p:notesMasterIdLst>
    <p:notesMasterId r:id="rId25"/>
  </p:notesMasterIdLst>
  <p:sldIdLst>
    <p:sldId id="265" r:id="rId6"/>
    <p:sldId id="900" r:id="rId7"/>
    <p:sldId id="276" r:id="rId8"/>
    <p:sldId id="282" r:id="rId9"/>
    <p:sldId id="289" r:id="rId10"/>
    <p:sldId id="302" r:id="rId11"/>
    <p:sldId id="300" r:id="rId12"/>
    <p:sldId id="299" r:id="rId13"/>
    <p:sldId id="296" r:id="rId14"/>
    <p:sldId id="303" r:id="rId15"/>
    <p:sldId id="297" r:id="rId16"/>
    <p:sldId id="304" r:id="rId17"/>
    <p:sldId id="288" r:id="rId18"/>
    <p:sldId id="290" r:id="rId19"/>
    <p:sldId id="263" r:id="rId20"/>
    <p:sldId id="260" r:id="rId21"/>
    <p:sldId id="295" r:id="rId22"/>
    <p:sldId id="293" r:id="rId23"/>
    <p:sldId id="27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9E"/>
    <a:srgbClr val="002E46"/>
    <a:srgbClr val="7FCC66"/>
    <a:srgbClr val="8ACE5A"/>
    <a:srgbClr val="23BBCF"/>
    <a:srgbClr val="87CE5C"/>
    <a:srgbClr val="1B4085"/>
    <a:srgbClr val="27BCCB"/>
    <a:srgbClr val="41C1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7" autoAdjust="0"/>
    <p:restoredTop sz="94694"/>
  </p:normalViewPr>
  <p:slideViewPr>
    <p:cSldViewPr snapToGrid="0" snapToObjects="1">
      <p:cViewPr varScale="1">
        <p:scale>
          <a:sx n="105" d="100"/>
          <a:sy n="105" d="100"/>
        </p:scale>
        <p:origin x="9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F0837B-6EA2-4F34-B0E5-9D6AD739A092}" type="doc">
      <dgm:prSet loTypeId="urn:microsoft.com/office/officeart/2005/8/layout/venn1" loCatId="relationship" qsTypeId="urn:microsoft.com/office/officeart/2005/8/quickstyle/simple1" qsCatId="simple" csTypeId="urn:microsoft.com/office/officeart/2005/8/colors/accent1_2" csCatId="accent1" phldr="1"/>
      <dgm:spPr/>
    </dgm:pt>
    <dgm:pt modelId="{89A3B824-B588-466C-9BA6-411426E83C42}">
      <dgm:prSet phldrT="[Text]" custT="1"/>
      <dgm:spPr>
        <a:solidFill>
          <a:srgbClr val="23BBCF"/>
        </a:solidFill>
        <a:ln>
          <a:solidFill>
            <a:srgbClr val="00679E"/>
          </a:solidFill>
        </a:ln>
        <a:effectLst>
          <a:outerShdw blurRad="50800" dist="50800" dir="5400000" algn="ctr" rotWithShape="0">
            <a:srgbClr val="000000">
              <a:alpha val="0"/>
            </a:srgbClr>
          </a:outerShdw>
        </a:effectLst>
        <a:scene3d>
          <a:camera prst="orthographicFront"/>
          <a:lightRig rig="threePt" dir="t"/>
        </a:scene3d>
        <a:sp3d>
          <a:bevelT w="0"/>
        </a:sp3d>
      </dgm:spPr>
      <dgm:t>
        <a:bodyPr/>
        <a:lstStyle/>
        <a:p>
          <a:endParaRPr lang="en-US" sz="3600" dirty="0"/>
        </a:p>
      </dgm:t>
    </dgm:pt>
    <dgm:pt modelId="{29A3D4A7-9A50-4984-8FD1-1664F6953A07}" type="parTrans" cxnId="{1C34F119-AC3A-4E09-BFCA-51E172387259}">
      <dgm:prSet/>
      <dgm:spPr/>
      <dgm:t>
        <a:bodyPr/>
        <a:lstStyle/>
        <a:p>
          <a:endParaRPr lang="en-US"/>
        </a:p>
      </dgm:t>
    </dgm:pt>
    <dgm:pt modelId="{A5D2E8E3-14B3-46EC-A026-1A0E4B97E9DB}" type="sibTrans" cxnId="{1C34F119-AC3A-4E09-BFCA-51E172387259}">
      <dgm:prSet/>
      <dgm:spPr/>
      <dgm:t>
        <a:bodyPr/>
        <a:lstStyle/>
        <a:p>
          <a:endParaRPr lang="en-US"/>
        </a:p>
      </dgm:t>
    </dgm:pt>
    <dgm:pt modelId="{C2E592AE-CCAC-4437-8AAF-8CF72DFB8838}">
      <dgm:prSet phldrT="[Text]" custT="1"/>
      <dgm:spPr>
        <a:solidFill>
          <a:srgbClr val="7FCC66">
            <a:alpha val="50000"/>
          </a:srgbClr>
        </a:solidFill>
        <a:ln>
          <a:solidFill>
            <a:srgbClr val="00B050"/>
          </a:solidFill>
        </a:ln>
      </dgm:spPr>
      <dgm:t>
        <a:bodyPr/>
        <a:lstStyle/>
        <a:p>
          <a:endParaRPr lang="en-US" sz="3200" dirty="0"/>
        </a:p>
      </dgm:t>
    </dgm:pt>
    <dgm:pt modelId="{1EF1377A-61EF-4176-AD81-7E53B0F465B5}" type="parTrans" cxnId="{7D10B63C-FD40-4E16-A570-575AE3DF6FBE}">
      <dgm:prSet/>
      <dgm:spPr/>
      <dgm:t>
        <a:bodyPr/>
        <a:lstStyle/>
        <a:p>
          <a:endParaRPr lang="en-US"/>
        </a:p>
      </dgm:t>
    </dgm:pt>
    <dgm:pt modelId="{D1D71A91-050D-41C4-A191-F325B088E311}" type="sibTrans" cxnId="{7D10B63C-FD40-4E16-A570-575AE3DF6FBE}">
      <dgm:prSet/>
      <dgm:spPr/>
      <dgm:t>
        <a:bodyPr/>
        <a:lstStyle/>
        <a:p>
          <a:endParaRPr lang="en-US"/>
        </a:p>
      </dgm:t>
    </dgm:pt>
    <dgm:pt modelId="{C475AA78-739F-4F8F-B0A0-0F8DA6DA6FCF}" type="pres">
      <dgm:prSet presAssocID="{32F0837B-6EA2-4F34-B0E5-9D6AD739A092}" presName="compositeShape" presStyleCnt="0">
        <dgm:presLayoutVars>
          <dgm:chMax val="7"/>
          <dgm:dir/>
          <dgm:resizeHandles val="exact"/>
        </dgm:presLayoutVars>
      </dgm:prSet>
      <dgm:spPr/>
    </dgm:pt>
    <dgm:pt modelId="{DF9DCA43-4C9C-45BF-92FC-16C0B10E80FE}" type="pres">
      <dgm:prSet presAssocID="{89A3B824-B588-466C-9BA6-411426E83C42}" presName="circ1" presStyleLbl="vennNode1" presStyleIdx="0" presStyleCnt="2" custScaleX="98739" custScaleY="100155" custLinFactNeighborX="6641" custLinFactNeighborY="0"/>
      <dgm:spPr/>
    </dgm:pt>
    <dgm:pt modelId="{D862D2A8-11DF-470B-B864-9E2EEC4C0D6A}" type="pres">
      <dgm:prSet presAssocID="{89A3B824-B588-466C-9BA6-411426E83C42}" presName="circ1Tx" presStyleLbl="revTx" presStyleIdx="0" presStyleCnt="0">
        <dgm:presLayoutVars>
          <dgm:chMax val="0"/>
          <dgm:chPref val="0"/>
          <dgm:bulletEnabled val="1"/>
        </dgm:presLayoutVars>
      </dgm:prSet>
      <dgm:spPr/>
    </dgm:pt>
    <dgm:pt modelId="{87252A26-FB46-457A-B489-CADECD0E242E}" type="pres">
      <dgm:prSet presAssocID="{C2E592AE-CCAC-4437-8AAF-8CF72DFB8838}" presName="circ2" presStyleLbl="vennNode1" presStyleIdx="1" presStyleCnt="2" custLinFactNeighborX="-17819" custLinFactNeighborY="0"/>
      <dgm:spPr/>
    </dgm:pt>
    <dgm:pt modelId="{6998AE1A-32BC-4D50-8DDE-E7CEAA074752}" type="pres">
      <dgm:prSet presAssocID="{C2E592AE-CCAC-4437-8AAF-8CF72DFB8838}" presName="circ2Tx" presStyleLbl="revTx" presStyleIdx="0" presStyleCnt="0">
        <dgm:presLayoutVars>
          <dgm:chMax val="0"/>
          <dgm:chPref val="0"/>
          <dgm:bulletEnabled val="1"/>
        </dgm:presLayoutVars>
      </dgm:prSet>
      <dgm:spPr/>
    </dgm:pt>
  </dgm:ptLst>
  <dgm:cxnLst>
    <dgm:cxn modelId="{1C34F119-AC3A-4E09-BFCA-51E172387259}" srcId="{32F0837B-6EA2-4F34-B0E5-9D6AD739A092}" destId="{89A3B824-B588-466C-9BA6-411426E83C42}" srcOrd="0" destOrd="0" parTransId="{29A3D4A7-9A50-4984-8FD1-1664F6953A07}" sibTransId="{A5D2E8E3-14B3-46EC-A026-1A0E4B97E9DB}"/>
    <dgm:cxn modelId="{A698E83B-C167-4A3B-80DB-143EA21D4D93}" type="presOf" srcId="{89A3B824-B588-466C-9BA6-411426E83C42}" destId="{D862D2A8-11DF-470B-B864-9E2EEC4C0D6A}" srcOrd="1" destOrd="0" presId="urn:microsoft.com/office/officeart/2005/8/layout/venn1"/>
    <dgm:cxn modelId="{7D10B63C-FD40-4E16-A570-575AE3DF6FBE}" srcId="{32F0837B-6EA2-4F34-B0E5-9D6AD739A092}" destId="{C2E592AE-CCAC-4437-8AAF-8CF72DFB8838}" srcOrd="1" destOrd="0" parTransId="{1EF1377A-61EF-4176-AD81-7E53B0F465B5}" sibTransId="{D1D71A91-050D-41C4-A191-F325B088E311}"/>
    <dgm:cxn modelId="{89944B80-DA1D-4D83-AAC7-B59123875319}" type="presOf" srcId="{32F0837B-6EA2-4F34-B0E5-9D6AD739A092}" destId="{C475AA78-739F-4F8F-B0A0-0F8DA6DA6FCF}" srcOrd="0" destOrd="0" presId="urn:microsoft.com/office/officeart/2005/8/layout/venn1"/>
    <dgm:cxn modelId="{9D8CE8B1-DC60-4DD7-8A2E-149F4C04B20F}" type="presOf" srcId="{89A3B824-B588-466C-9BA6-411426E83C42}" destId="{DF9DCA43-4C9C-45BF-92FC-16C0B10E80FE}" srcOrd="0" destOrd="0" presId="urn:microsoft.com/office/officeart/2005/8/layout/venn1"/>
    <dgm:cxn modelId="{CF6B15CC-DA84-4555-91CB-C811B0B259E5}" type="presOf" srcId="{C2E592AE-CCAC-4437-8AAF-8CF72DFB8838}" destId="{6998AE1A-32BC-4D50-8DDE-E7CEAA074752}" srcOrd="1" destOrd="0" presId="urn:microsoft.com/office/officeart/2005/8/layout/venn1"/>
    <dgm:cxn modelId="{18AC60F1-8DAB-4C1D-9619-8907CE700B42}" type="presOf" srcId="{C2E592AE-CCAC-4437-8AAF-8CF72DFB8838}" destId="{87252A26-FB46-457A-B489-CADECD0E242E}" srcOrd="0" destOrd="0" presId="urn:microsoft.com/office/officeart/2005/8/layout/venn1"/>
    <dgm:cxn modelId="{E8335346-3CB3-4577-9FEB-573B598932EB}" type="presParOf" srcId="{C475AA78-739F-4F8F-B0A0-0F8DA6DA6FCF}" destId="{DF9DCA43-4C9C-45BF-92FC-16C0B10E80FE}" srcOrd="0" destOrd="0" presId="urn:microsoft.com/office/officeart/2005/8/layout/venn1"/>
    <dgm:cxn modelId="{49C8859D-58D9-453F-8369-7D365C45658C}" type="presParOf" srcId="{C475AA78-739F-4F8F-B0A0-0F8DA6DA6FCF}" destId="{D862D2A8-11DF-470B-B864-9E2EEC4C0D6A}" srcOrd="1" destOrd="0" presId="urn:microsoft.com/office/officeart/2005/8/layout/venn1"/>
    <dgm:cxn modelId="{74DF3421-0301-4C70-B27E-AB7747A5A52B}" type="presParOf" srcId="{C475AA78-739F-4F8F-B0A0-0F8DA6DA6FCF}" destId="{87252A26-FB46-457A-B489-CADECD0E242E}" srcOrd="2" destOrd="0" presId="urn:microsoft.com/office/officeart/2005/8/layout/venn1"/>
    <dgm:cxn modelId="{D0BA6481-09CC-4FE8-B3D4-ADBF9F9F31B2}" type="presParOf" srcId="{C475AA78-739F-4F8F-B0A0-0F8DA6DA6FCF}" destId="{6998AE1A-32BC-4D50-8DDE-E7CEAA074752}"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DCA43-4C9C-45BF-92FC-16C0B10E80FE}">
      <dsp:nvSpPr>
        <dsp:cNvPr id="0" name=""/>
        <dsp:cNvSpPr/>
      </dsp:nvSpPr>
      <dsp:spPr>
        <a:xfrm>
          <a:off x="680627" y="236155"/>
          <a:ext cx="6103784" cy="6191317"/>
        </a:xfrm>
        <a:prstGeom prst="ellipse">
          <a:avLst/>
        </a:prstGeom>
        <a:solidFill>
          <a:srgbClr val="23BBCF"/>
        </a:solidFill>
        <a:ln w="15875" cap="flat" cmpd="sng" algn="ctr">
          <a:solidFill>
            <a:srgbClr val="00679E"/>
          </a:solidFill>
          <a:prstDash val="solid"/>
        </a:ln>
        <a:effectLst>
          <a:outerShdw blurRad="50800" dist="50800" dir="5400000" algn="ctr" rotWithShape="0">
            <a:srgbClr val="000000">
              <a:alpha val="0"/>
            </a:srgbClr>
          </a:outerShdw>
        </a:effectLst>
        <a:scene3d>
          <a:camera prst="orthographicFront"/>
          <a:lightRig rig="threePt" dir="t"/>
        </a:scene3d>
        <a:sp3d>
          <a:bevelT w="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1532958" y="966245"/>
        <a:ext cx="3519299" cy="4731138"/>
      </dsp:txXfrm>
    </dsp:sp>
    <dsp:sp modelId="{87252A26-FB46-457A-B489-CADECD0E242E}">
      <dsp:nvSpPr>
        <dsp:cNvPr id="0" name=""/>
        <dsp:cNvSpPr/>
      </dsp:nvSpPr>
      <dsp:spPr>
        <a:xfrm>
          <a:off x="3584904" y="240946"/>
          <a:ext cx="6181735" cy="6181735"/>
        </a:xfrm>
        <a:prstGeom prst="ellipse">
          <a:avLst/>
        </a:prstGeom>
        <a:solidFill>
          <a:srgbClr val="7FCC66">
            <a:alpha val="50000"/>
          </a:srgbClr>
        </a:solidFill>
        <a:ln w="15875" cap="flat" cmpd="sng" algn="ctr">
          <a:solidFill>
            <a:srgbClr val="00B05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5339181" y="969906"/>
        <a:ext cx="3564244" cy="472381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E5A931-BA15-BE4B-908F-99898CFFA032}" type="datetimeFigureOut">
              <a:rPr lang="en-US" smtClean="0"/>
              <a:t>9/12/23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E2867-1847-2846-88D8-2C2F1B24668B}" type="slidenum">
              <a:rPr lang="en-US" smtClean="0"/>
              <a:t>‹#›</a:t>
            </a:fld>
            <a:endParaRPr lang="en-US"/>
          </a:p>
        </p:txBody>
      </p:sp>
    </p:spTree>
    <p:extLst>
      <p:ext uri="{BB962C8B-B14F-4D97-AF65-F5344CB8AC3E}">
        <p14:creationId xmlns:p14="http://schemas.microsoft.com/office/powerpoint/2010/main" val="2805813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DO NOT CHANGE THE FORMAT OF THIS TEMPLATE.</a:t>
            </a:r>
            <a:r>
              <a:rPr lang="en-US" sz="1200" baseline="0" dirty="0">
                <a:latin typeface="Arial" panose="020B0604020202020204" pitchFamily="34" charset="0"/>
                <a:cs typeface="Arial" panose="020B0604020202020204" pitchFamily="34" charset="0"/>
              </a:rPr>
              <a:t> If you are creating MHTTC-branded slides, you must use this template or one of the other approved templates in the Shared Folder.</a:t>
            </a:r>
            <a:r>
              <a:rPr lang="en-US" sz="1200" dirty="0">
                <a:latin typeface="Arial" panose="020B0604020202020204" pitchFamily="34" charset="0"/>
                <a:cs typeface="Arial" panose="020B0604020202020204"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847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use acknowledgment slide on the 2</a:t>
            </a:r>
            <a:r>
              <a:rPr lang="en-US" baseline="30000" dirty="0"/>
              <a:t>nd</a:t>
            </a:r>
            <a:r>
              <a:rPr lang="en-US" dirty="0"/>
              <a:t> slide and add your center’s information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04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Always use Language Matters graphic as your third slide.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36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295C8F-CC8B-E44F-AFB5-C994A1508BC8}" type="datetimeFigureOut">
              <a:rPr lang="en-US" smtClean="0"/>
              <a:t>9/12/23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C2000540-DB8A-2F40-AE81-B306D5B6FE0A}"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2266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295C8F-CC8B-E44F-AFB5-C994A1508BC8}" type="datetimeFigureOut">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00540-DB8A-2F40-AE81-B306D5B6FE0A}"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3915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295C8F-CC8B-E44F-AFB5-C994A1508BC8}" type="datetimeFigureOut">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00540-DB8A-2F40-AE81-B306D5B6FE0A}"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60689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F5406E-B8C1-4040-993A-BC0B09586385}"/>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2" name="Title 1"/>
          <p:cNvSpPr>
            <a:spLocks noGrp="1"/>
          </p:cNvSpPr>
          <p:nvPr>
            <p:ph type="ctrTitle"/>
          </p:nvPr>
        </p:nvSpPr>
        <p:spPr>
          <a:xfrm>
            <a:off x="819888" y="180753"/>
            <a:ext cx="10363200" cy="1278771"/>
          </a:xfrm>
        </p:spPr>
        <p:txBody>
          <a:bodyPr anchor="b">
            <a:normAutofit/>
          </a:bodyPr>
          <a:lstStyle>
            <a:lvl1pPr algn="ctr">
              <a:lnSpc>
                <a:spcPct val="100000"/>
              </a:lnSpc>
              <a:defRPr sz="44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1524000" y="1733816"/>
            <a:ext cx="9144000" cy="1365519"/>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Organization</a:t>
            </a:r>
          </a:p>
          <a:p>
            <a:r>
              <a:rPr lang="en-US" dirty="0"/>
              <a:t>Date</a:t>
            </a:r>
          </a:p>
        </p:txBody>
      </p:sp>
      <p:sp>
        <p:nvSpPr>
          <p:cNvPr id="12" name="Rectangle 7">
            <a:extLst>
              <a:ext uri="{FF2B5EF4-FFF2-40B4-BE49-F238E27FC236}">
                <a16:creationId xmlns:a16="http://schemas.microsoft.com/office/drawing/2014/main" id="{41F719E8-F0D6-0140-882E-E096AABE372B}"/>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0" name="Picture 9">
            <a:extLst>
              <a:ext uri="{FF2B5EF4-FFF2-40B4-BE49-F238E27FC236}">
                <a16:creationId xmlns:a16="http://schemas.microsoft.com/office/drawing/2014/main" id="{4A63CBC9-E20A-8245-99BD-DB605651B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906" y="6374013"/>
            <a:ext cx="1542599" cy="389412"/>
          </a:xfrm>
          <a:prstGeom prst="rect">
            <a:avLst/>
          </a:prstGeom>
        </p:spPr>
      </p:pic>
      <p:pic>
        <p:nvPicPr>
          <p:cNvPr id="9" name="Picture 8">
            <a:extLst>
              <a:ext uri="{FF2B5EF4-FFF2-40B4-BE49-F238E27FC236}">
                <a16:creationId xmlns:a16="http://schemas.microsoft.com/office/drawing/2014/main" id="{E44A5ACE-9C0F-2B4A-8CC3-93D68996E4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Tree>
    <p:extLst>
      <p:ext uri="{BB962C8B-B14F-4D97-AF65-F5344CB8AC3E}">
        <p14:creationId xmlns:p14="http://schemas.microsoft.com/office/powerpoint/2010/main" val="505719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2CA79F07-E3D7-7345-AB58-6D7D8ACAA00B}"/>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AA0C38B9-B43F-E84C-8019-A94D0F859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129" y="6213130"/>
            <a:ext cx="1542599" cy="389412"/>
          </a:xfrm>
          <a:prstGeom prst="rect">
            <a:avLst/>
          </a:prstGeom>
        </p:spPr>
      </p:pic>
      <p:sp>
        <p:nvSpPr>
          <p:cNvPr id="31" name="Rectangle 7">
            <a:extLst>
              <a:ext uri="{FF2B5EF4-FFF2-40B4-BE49-F238E27FC236}">
                <a16:creationId xmlns:a16="http://schemas.microsoft.com/office/drawing/2014/main" id="{C7310555-3852-C94F-989F-E3FE25524CBB}"/>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32" name="Picture 31">
            <a:extLst>
              <a:ext uri="{FF2B5EF4-FFF2-40B4-BE49-F238E27FC236}">
                <a16:creationId xmlns:a16="http://schemas.microsoft.com/office/drawing/2014/main" id="{5AB9D514-6C77-C94E-AEF3-C25EE1867A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pic>
        <p:nvPicPr>
          <p:cNvPr id="29" name="Picture 28">
            <a:extLst>
              <a:ext uri="{FF2B5EF4-FFF2-40B4-BE49-F238E27FC236}">
                <a16:creationId xmlns:a16="http://schemas.microsoft.com/office/drawing/2014/main" id="{1B819AD6-A282-3943-A36E-542D60E0CA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1850" y="217780"/>
            <a:ext cx="4270729" cy="740229"/>
          </a:xfrm>
          <a:prstGeom prst="rect">
            <a:avLst/>
          </a:prstGeom>
        </p:spPr>
      </p:pic>
    </p:spTree>
    <p:extLst>
      <p:ext uri="{BB962C8B-B14F-4D97-AF65-F5344CB8AC3E}">
        <p14:creationId xmlns:p14="http://schemas.microsoft.com/office/powerpoint/2010/main" val="827378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alpha val="39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2480DC8-84AF-9940-98C4-E967F6EA00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pic>
        <p:nvPicPr>
          <p:cNvPr id="11" name="Picture Placeholder 7">
            <a:extLst>
              <a:ext uri="{FF2B5EF4-FFF2-40B4-BE49-F238E27FC236}">
                <a16:creationId xmlns:a16="http://schemas.microsoft.com/office/drawing/2014/main" id="{2F287230-7AF8-C343-930D-03259317BE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568" y="481219"/>
            <a:ext cx="11511917" cy="6275181"/>
          </a:xfrm>
          <a:prstGeom prst="rect">
            <a:avLst/>
          </a:prstGeom>
        </p:spPr>
      </p:pic>
    </p:spTree>
    <p:extLst>
      <p:ext uri="{BB962C8B-B14F-4D97-AF65-F5344CB8AC3E}">
        <p14:creationId xmlns:p14="http://schemas.microsoft.com/office/powerpoint/2010/main" val="1656117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00569"/>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66276"/>
            <a:ext cx="10515600" cy="409139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F7201674-A195-4645-8BC3-78418DA9B604}"/>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2" name="Rectangle 7">
            <a:extLst>
              <a:ext uri="{FF2B5EF4-FFF2-40B4-BE49-F238E27FC236}">
                <a16:creationId xmlns:a16="http://schemas.microsoft.com/office/drawing/2014/main" id="{9EA24D1F-E10B-5945-96DD-C244DFC0DA42}"/>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3" name="Picture 12">
            <a:extLst>
              <a:ext uri="{FF2B5EF4-FFF2-40B4-BE49-F238E27FC236}">
                <a16:creationId xmlns:a16="http://schemas.microsoft.com/office/drawing/2014/main" id="{811DF743-D28B-7F4D-B2F0-60BC78719C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Tree>
    <p:extLst>
      <p:ext uri="{BB962C8B-B14F-4D97-AF65-F5344CB8AC3E}">
        <p14:creationId xmlns:p14="http://schemas.microsoft.com/office/powerpoint/2010/main" val="1176500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9" y="3142320"/>
            <a:ext cx="10515600" cy="1039937"/>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717627" y="4182257"/>
            <a:ext cx="5632243" cy="2675744"/>
          </a:xfrm>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7">
            <a:extLst>
              <a:ext uri="{FF2B5EF4-FFF2-40B4-BE49-F238E27FC236}">
                <a16:creationId xmlns:a16="http://schemas.microsoft.com/office/drawing/2014/main" id="{88938D85-D565-EF47-A9B4-B2B1986E931A}"/>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4" name="Rectangle 7">
            <a:extLst>
              <a:ext uri="{FF2B5EF4-FFF2-40B4-BE49-F238E27FC236}">
                <a16:creationId xmlns:a16="http://schemas.microsoft.com/office/drawing/2014/main" id="{6C691A8E-147B-804B-8C97-D91EA75D0959}"/>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5" name="Picture 14">
            <a:extLst>
              <a:ext uri="{FF2B5EF4-FFF2-40B4-BE49-F238E27FC236}">
                <a16:creationId xmlns:a16="http://schemas.microsoft.com/office/drawing/2014/main" id="{9210ACF4-C33E-C849-A76A-A0C77724AC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
        <p:nvSpPr>
          <p:cNvPr id="6" name="Picture Placeholder 5">
            <a:extLst>
              <a:ext uri="{FF2B5EF4-FFF2-40B4-BE49-F238E27FC236}">
                <a16:creationId xmlns:a16="http://schemas.microsoft.com/office/drawing/2014/main" id="{CDDB861A-1C0A-7E4E-8EC1-B2F348B6F75C}"/>
              </a:ext>
            </a:extLst>
          </p:cNvPr>
          <p:cNvSpPr>
            <a:spLocks noGrp="1"/>
          </p:cNvSpPr>
          <p:nvPr>
            <p:ph type="pic" sz="quarter" idx="10"/>
          </p:nvPr>
        </p:nvSpPr>
        <p:spPr>
          <a:xfrm>
            <a:off x="833967" y="500063"/>
            <a:ext cx="10515600" cy="2641600"/>
          </a:xfrm>
        </p:spPr>
        <p:txBody>
          <a:bodyPr/>
          <a:lstStyle/>
          <a:p>
            <a:endParaRPr lang="en-US"/>
          </a:p>
        </p:txBody>
      </p:sp>
    </p:spTree>
    <p:extLst>
      <p:ext uri="{BB962C8B-B14F-4D97-AF65-F5344CB8AC3E}">
        <p14:creationId xmlns:p14="http://schemas.microsoft.com/office/powerpoint/2010/main" val="3205922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101623"/>
            <a:ext cx="10170929" cy="755951"/>
          </a:xfrm>
        </p:spPr>
        <p:txBody>
          <a:bodyPr anchor="b">
            <a:normAutofit/>
          </a:bodyPr>
          <a:lstStyle>
            <a:lvl1pP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C44A2387-68A8-E344-B87C-FAE7E7A627BD}"/>
              </a:ext>
            </a:extLst>
          </p:cNvPr>
          <p:cNvSpPr>
            <a:spLocks noGrp="1"/>
          </p:cNvSpPr>
          <p:nvPr>
            <p:ph idx="10"/>
          </p:nvPr>
        </p:nvSpPr>
        <p:spPr>
          <a:xfrm>
            <a:off x="831849" y="2001188"/>
            <a:ext cx="10515600" cy="2878111"/>
          </a:xfr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6B8C76CC-C123-0D40-81F3-C061A12A9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906" y="6374013"/>
            <a:ext cx="1542599" cy="389412"/>
          </a:xfrm>
          <a:prstGeom prst="rect">
            <a:avLst/>
          </a:prstGeom>
        </p:spPr>
      </p:pic>
      <p:sp>
        <p:nvSpPr>
          <p:cNvPr id="18" name="Rectangle 7">
            <a:extLst>
              <a:ext uri="{FF2B5EF4-FFF2-40B4-BE49-F238E27FC236}">
                <a16:creationId xmlns:a16="http://schemas.microsoft.com/office/drawing/2014/main" id="{05A1F2B1-7A02-614D-BFD5-FF2692E863C2}"/>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9" name="Rectangle 7">
            <a:extLst>
              <a:ext uri="{FF2B5EF4-FFF2-40B4-BE49-F238E27FC236}">
                <a16:creationId xmlns:a16="http://schemas.microsoft.com/office/drawing/2014/main" id="{3EE4E531-E85C-6343-931D-130499DA152E}"/>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0" name="Picture 19">
            <a:extLst>
              <a:ext uri="{FF2B5EF4-FFF2-40B4-BE49-F238E27FC236}">
                <a16:creationId xmlns:a16="http://schemas.microsoft.com/office/drawing/2014/main" id="{62915928-856A-3D4C-A3EA-4458E7FED0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
        <p:nvSpPr>
          <p:cNvPr id="4" name="Picture Placeholder 3">
            <a:extLst>
              <a:ext uri="{FF2B5EF4-FFF2-40B4-BE49-F238E27FC236}">
                <a16:creationId xmlns:a16="http://schemas.microsoft.com/office/drawing/2014/main" id="{87C06E4E-8E32-D844-B16C-62F8B226AECF}"/>
              </a:ext>
            </a:extLst>
          </p:cNvPr>
          <p:cNvSpPr>
            <a:spLocks noGrp="1"/>
          </p:cNvSpPr>
          <p:nvPr>
            <p:ph type="pic" sz="quarter" idx="11" hasCustomPrompt="1"/>
          </p:nvPr>
        </p:nvSpPr>
        <p:spPr>
          <a:xfrm>
            <a:off x="6026917" y="5948364"/>
            <a:ext cx="2487084" cy="814387"/>
          </a:xfrm>
        </p:spPr>
        <p:txBody>
          <a:bodyPr>
            <a:normAutofit/>
          </a:bodyPr>
          <a:lstStyle>
            <a:lvl1pPr>
              <a:defRPr sz="1200"/>
            </a:lvl1pPr>
          </a:lstStyle>
          <a:p>
            <a:r>
              <a:rPr lang="en-US" dirty="0"/>
              <a:t>Co-brand logo</a:t>
            </a:r>
          </a:p>
        </p:txBody>
      </p:sp>
      <p:sp>
        <p:nvSpPr>
          <p:cNvPr id="15" name="Picture Placeholder 3">
            <a:extLst>
              <a:ext uri="{FF2B5EF4-FFF2-40B4-BE49-F238E27FC236}">
                <a16:creationId xmlns:a16="http://schemas.microsoft.com/office/drawing/2014/main" id="{A21B017B-6FAB-DC4B-B307-D611831A6147}"/>
              </a:ext>
            </a:extLst>
          </p:cNvPr>
          <p:cNvSpPr>
            <a:spLocks noGrp="1"/>
          </p:cNvSpPr>
          <p:nvPr>
            <p:ph type="pic" sz="quarter" idx="12" hasCustomPrompt="1"/>
          </p:nvPr>
        </p:nvSpPr>
        <p:spPr>
          <a:xfrm>
            <a:off x="8860366" y="5948364"/>
            <a:ext cx="2487084" cy="814387"/>
          </a:xfrm>
        </p:spPr>
        <p:txBody>
          <a:bodyPr>
            <a:normAutofit/>
          </a:bodyPr>
          <a:lstStyle>
            <a:lvl1pPr>
              <a:defRPr sz="1200"/>
            </a:lvl1pPr>
          </a:lstStyle>
          <a:p>
            <a:r>
              <a:rPr lang="en-US" dirty="0"/>
              <a:t>Co-brand logo</a:t>
            </a:r>
          </a:p>
        </p:txBody>
      </p:sp>
    </p:spTree>
    <p:extLst>
      <p:ext uri="{BB962C8B-B14F-4D97-AF65-F5344CB8AC3E}">
        <p14:creationId xmlns:p14="http://schemas.microsoft.com/office/powerpoint/2010/main" val="350677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1479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1479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4BF9D129-C78A-704E-A374-1C31B6D130AF}"/>
              </a:ext>
            </a:extLst>
          </p:cNvPr>
          <p:cNvSpPr>
            <a:spLocks noGrp="1"/>
          </p:cNvSpPr>
          <p:nvPr>
            <p:ph type="body" idx="10"/>
          </p:nvPr>
        </p:nvSpPr>
        <p:spPr>
          <a:xfrm>
            <a:off x="6145966" y="6108516"/>
            <a:ext cx="5201484" cy="595801"/>
          </a:xfrm>
        </p:spPr>
        <p:txBody>
          <a:bodyPr>
            <a:normAutofit/>
          </a:bodyPr>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Rectangle 7">
            <a:extLst>
              <a:ext uri="{FF2B5EF4-FFF2-40B4-BE49-F238E27FC236}">
                <a16:creationId xmlns:a16="http://schemas.microsoft.com/office/drawing/2014/main" id="{4A0C9817-B271-8840-9419-43C885351A93}"/>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4" name="Rectangle 7">
            <a:extLst>
              <a:ext uri="{FF2B5EF4-FFF2-40B4-BE49-F238E27FC236}">
                <a16:creationId xmlns:a16="http://schemas.microsoft.com/office/drawing/2014/main" id="{CA5335E9-B1A2-084A-A7DB-B1404114CAC8}"/>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5" name="Picture 14">
            <a:extLst>
              <a:ext uri="{FF2B5EF4-FFF2-40B4-BE49-F238E27FC236}">
                <a16:creationId xmlns:a16="http://schemas.microsoft.com/office/drawing/2014/main" id="{DBB88A80-D027-F340-8D18-577C224BD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Tree>
    <p:extLst>
      <p:ext uri="{BB962C8B-B14F-4D97-AF65-F5344CB8AC3E}">
        <p14:creationId xmlns:p14="http://schemas.microsoft.com/office/powerpoint/2010/main" val="3358631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69234" y="524657"/>
            <a:ext cx="10548073" cy="1156507"/>
          </a:xfrm>
        </p:spPr>
        <p:txBody>
          <a:bodyPr/>
          <a:lstStyle/>
          <a:p>
            <a:r>
              <a:rPr lang="en-US" dirty="0"/>
              <a:t>Click to edit Master title style</a:t>
            </a:r>
          </a:p>
        </p:txBody>
      </p:sp>
      <p:sp>
        <p:nvSpPr>
          <p:cNvPr id="12" name="Rectangle 7">
            <a:extLst>
              <a:ext uri="{FF2B5EF4-FFF2-40B4-BE49-F238E27FC236}">
                <a16:creationId xmlns:a16="http://schemas.microsoft.com/office/drawing/2014/main" id="{FAF0C2A5-96A4-5642-B32C-D2B5DC963239}"/>
              </a:ext>
            </a:extLst>
          </p:cNvPr>
          <p:cNvSpPr/>
          <p:nvPr userDrawn="1"/>
        </p:nvSpPr>
        <p:spPr>
          <a:xfrm flipH="1">
            <a:off x="-7863" y="641527"/>
            <a:ext cx="1103057" cy="441299"/>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3" name="Rectangle 7">
            <a:extLst>
              <a:ext uri="{FF2B5EF4-FFF2-40B4-BE49-F238E27FC236}">
                <a16:creationId xmlns:a16="http://schemas.microsoft.com/office/drawing/2014/main" id="{D0C9A630-8116-5A4D-9FDA-548F13957760}"/>
              </a:ext>
            </a:extLst>
          </p:cNvPr>
          <p:cNvSpPr/>
          <p:nvPr userDrawn="1"/>
        </p:nvSpPr>
        <p:spPr>
          <a:xfrm>
            <a:off x="1" y="1"/>
            <a:ext cx="2350591" cy="1082827"/>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9" name="Text Placeholder 2">
            <a:extLst>
              <a:ext uri="{FF2B5EF4-FFF2-40B4-BE49-F238E27FC236}">
                <a16:creationId xmlns:a16="http://schemas.microsoft.com/office/drawing/2014/main" id="{B13FEFC9-EDE3-6F4B-B2A8-A92AAB896197}"/>
              </a:ext>
            </a:extLst>
          </p:cNvPr>
          <p:cNvSpPr>
            <a:spLocks noGrp="1"/>
          </p:cNvSpPr>
          <p:nvPr>
            <p:ph type="body" idx="1"/>
          </p:nvPr>
        </p:nvSpPr>
        <p:spPr>
          <a:xfrm>
            <a:off x="1095194" y="2055917"/>
            <a:ext cx="106221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3">
            <a:extLst>
              <a:ext uri="{FF2B5EF4-FFF2-40B4-BE49-F238E27FC236}">
                <a16:creationId xmlns:a16="http://schemas.microsoft.com/office/drawing/2014/main" id="{1E25026A-0C93-E040-9C15-B6D59ACBD9F2}"/>
              </a:ext>
            </a:extLst>
          </p:cNvPr>
          <p:cNvSpPr>
            <a:spLocks noGrp="1"/>
          </p:cNvSpPr>
          <p:nvPr>
            <p:ph sz="half" idx="2"/>
          </p:nvPr>
        </p:nvSpPr>
        <p:spPr>
          <a:xfrm>
            <a:off x="1095194" y="2879829"/>
            <a:ext cx="10622113"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Oval 22">
            <a:extLst>
              <a:ext uri="{FF2B5EF4-FFF2-40B4-BE49-F238E27FC236}">
                <a16:creationId xmlns:a16="http://schemas.microsoft.com/office/drawing/2014/main" id="{3CA0726A-FA22-5047-973C-9FA7A3EA3B41}"/>
              </a:ext>
            </a:extLst>
          </p:cNvPr>
          <p:cNvSpPr/>
          <p:nvPr userDrawn="1"/>
        </p:nvSpPr>
        <p:spPr>
          <a:xfrm>
            <a:off x="174988" y="2307945"/>
            <a:ext cx="832893" cy="624670"/>
          </a:xfrm>
          <a:prstGeom prst="ellipse">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96AE42D8-B490-A347-A7BA-5CF79DB61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0940432" y="1147783"/>
            <a:ext cx="2057355" cy="54984"/>
          </a:xfrm>
          <a:prstGeom prst="rect">
            <a:avLst/>
          </a:prstGeom>
        </p:spPr>
      </p:pic>
    </p:spTree>
    <p:extLst>
      <p:ext uri="{BB962C8B-B14F-4D97-AF65-F5344CB8AC3E}">
        <p14:creationId xmlns:p14="http://schemas.microsoft.com/office/powerpoint/2010/main" val="227497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295C8F-CC8B-E44F-AFB5-C994A1508BC8}" type="datetimeFigureOut">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00540-DB8A-2F40-AE81-B306D5B6FE0A}"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4829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alpha val="39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EEE64A-84E7-3441-9BD8-261D109D3C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906" y="6374013"/>
            <a:ext cx="1542599" cy="389412"/>
          </a:xfrm>
          <a:prstGeom prst="rect">
            <a:avLst/>
          </a:prstGeom>
        </p:spPr>
      </p:pic>
      <p:sp>
        <p:nvSpPr>
          <p:cNvPr id="2" name="Title 1"/>
          <p:cNvSpPr>
            <a:spLocks noGrp="1"/>
          </p:cNvSpPr>
          <p:nvPr>
            <p:ph type="title"/>
          </p:nvPr>
        </p:nvSpPr>
        <p:spPr>
          <a:xfrm>
            <a:off x="1070674" y="3618678"/>
            <a:ext cx="9842167" cy="951875"/>
          </a:xfrm>
        </p:spPr>
        <p:txBody>
          <a:bodyPr>
            <a:normAutofit/>
          </a:bodyPr>
          <a:lstStyle>
            <a:lvl1pPr>
              <a:lnSpc>
                <a:spcPct val="100000"/>
              </a:lnSpc>
              <a:defRPr sz="2800"/>
            </a:lvl1pPr>
          </a:lstStyle>
          <a:p>
            <a:r>
              <a:rPr lang="en-US" dirty="0"/>
              <a:t>Click to edit Master title style</a:t>
            </a:r>
          </a:p>
        </p:txBody>
      </p:sp>
      <p:sp>
        <p:nvSpPr>
          <p:cNvPr id="17" name="Rectangle 7">
            <a:extLst>
              <a:ext uri="{FF2B5EF4-FFF2-40B4-BE49-F238E27FC236}">
                <a16:creationId xmlns:a16="http://schemas.microsoft.com/office/drawing/2014/main" id="{23D587AD-BA70-5D4A-8AAA-F15FB588AC1B}"/>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9" name="Rectangle 7">
            <a:extLst>
              <a:ext uri="{FF2B5EF4-FFF2-40B4-BE49-F238E27FC236}">
                <a16:creationId xmlns:a16="http://schemas.microsoft.com/office/drawing/2014/main" id="{6561F16C-7B12-EF4F-BF71-F8BF0942987D}"/>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0" name="Picture 19">
            <a:extLst>
              <a:ext uri="{FF2B5EF4-FFF2-40B4-BE49-F238E27FC236}">
                <a16:creationId xmlns:a16="http://schemas.microsoft.com/office/drawing/2014/main" id="{D2480DC8-84AF-9940-98C4-E967F6EA00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
        <p:nvSpPr>
          <p:cNvPr id="4" name="Picture Placeholder 3">
            <a:extLst>
              <a:ext uri="{FF2B5EF4-FFF2-40B4-BE49-F238E27FC236}">
                <a16:creationId xmlns:a16="http://schemas.microsoft.com/office/drawing/2014/main" id="{24868C9A-55DF-9B4E-B7D5-B3C6D41B5177}"/>
              </a:ext>
            </a:extLst>
          </p:cNvPr>
          <p:cNvSpPr>
            <a:spLocks noGrp="1"/>
          </p:cNvSpPr>
          <p:nvPr>
            <p:ph type="pic" sz="quarter" idx="10" hasCustomPrompt="1"/>
          </p:nvPr>
        </p:nvSpPr>
        <p:spPr>
          <a:xfrm>
            <a:off x="0" y="1"/>
            <a:ext cx="12183533" cy="3617913"/>
          </a:xfrm>
        </p:spPr>
        <p:txBody>
          <a:bodyPr/>
          <a:lstStyle/>
          <a:p>
            <a:r>
              <a:rPr lang="en-US" dirty="0"/>
              <a:t>Insert picture</a:t>
            </a:r>
          </a:p>
        </p:txBody>
      </p:sp>
    </p:spTree>
    <p:extLst>
      <p:ext uri="{BB962C8B-B14F-4D97-AF65-F5344CB8AC3E}">
        <p14:creationId xmlns:p14="http://schemas.microsoft.com/office/powerpoint/2010/main" val="843172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2CA79F07-E3D7-7345-AB58-6D7D8ACAA00B}"/>
              </a:ext>
            </a:extLst>
          </p:cNvPr>
          <p:cNvSpPr/>
          <p:nvPr userDrawn="1"/>
        </p:nvSpPr>
        <p:spPr>
          <a:xfrm>
            <a:off x="0" y="1245236"/>
            <a:ext cx="12184139"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ectangle 2">
            <a:extLst>
              <a:ext uri="{FF2B5EF4-FFF2-40B4-BE49-F238E27FC236}">
                <a16:creationId xmlns:a16="http://schemas.microsoft.com/office/drawing/2014/main" id="{9DD8CF64-BF0E-D342-AE7B-773E2375177B}"/>
              </a:ext>
            </a:extLst>
          </p:cNvPr>
          <p:cNvSpPr/>
          <p:nvPr userDrawn="1"/>
        </p:nvSpPr>
        <p:spPr>
          <a:xfrm>
            <a:off x="5717627" y="4287188"/>
            <a:ext cx="6474373" cy="2570813"/>
          </a:xfrm>
          <a:prstGeom prst="rect">
            <a:avLst/>
          </a:prstGeom>
          <a:solidFill>
            <a:srgbClr val="7D7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AA0C38B9-B43F-E84C-8019-A94D0F859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129" y="6213130"/>
            <a:ext cx="1542599" cy="389412"/>
          </a:xfrm>
          <a:prstGeom prst="rect">
            <a:avLst/>
          </a:prstGeom>
        </p:spPr>
      </p:pic>
      <p:pic>
        <p:nvPicPr>
          <p:cNvPr id="22" name="Picture 21">
            <a:extLst>
              <a:ext uri="{FF2B5EF4-FFF2-40B4-BE49-F238E27FC236}">
                <a16:creationId xmlns:a16="http://schemas.microsoft.com/office/drawing/2014/main" id="{68E2E997-0DA2-1B44-B389-3065F387FF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201" t="24183" b="50155"/>
          <a:stretch/>
        </p:blipFill>
        <p:spPr>
          <a:xfrm>
            <a:off x="6335280" y="6142477"/>
            <a:ext cx="973016" cy="643130"/>
          </a:xfrm>
          <a:prstGeom prst="rect">
            <a:avLst/>
          </a:prstGeom>
        </p:spPr>
      </p:pic>
      <p:pic>
        <p:nvPicPr>
          <p:cNvPr id="23" name="Picture 22">
            <a:extLst>
              <a:ext uri="{FF2B5EF4-FFF2-40B4-BE49-F238E27FC236}">
                <a16:creationId xmlns:a16="http://schemas.microsoft.com/office/drawing/2014/main" id="{243CF106-4F01-9F4A-9623-13597723CB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600" t="50472" r="39600" b="23866"/>
          <a:stretch/>
        </p:blipFill>
        <p:spPr>
          <a:xfrm>
            <a:off x="6335280" y="5584424"/>
            <a:ext cx="973016" cy="643130"/>
          </a:xfrm>
          <a:prstGeom prst="rect">
            <a:avLst/>
          </a:prstGeom>
        </p:spPr>
      </p:pic>
      <p:pic>
        <p:nvPicPr>
          <p:cNvPr id="24" name="Picture 23">
            <a:extLst>
              <a:ext uri="{FF2B5EF4-FFF2-40B4-BE49-F238E27FC236}">
                <a16:creationId xmlns:a16="http://schemas.microsoft.com/office/drawing/2014/main" id="{D9064BA6-E420-BB46-A71D-6892939067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94" t="25573" r="78707" b="48765"/>
          <a:stretch/>
        </p:blipFill>
        <p:spPr>
          <a:xfrm>
            <a:off x="6335280" y="4992754"/>
            <a:ext cx="973016" cy="643130"/>
          </a:xfrm>
          <a:prstGeom prst="rect">
            <a:avLst/>
          </a:prstGeom>
        </p:spPr>
      </p:pic>
      <p:sp>
        <p:nvSpPr>
          <p:cNvPr id="31" name="Rectangle 7">
            <a:extLst>
              <a:ext uri="{FF2B5EF4-FFF2-40B4-BE49-F238E27FC236}">
                <a16:creationId xmlns:a16="http://schemas.microsoft.com/office/drawing/2014/main" id="{C7310555-3852-C94F-989F-E3FE25524CBB}"/>
              </a:ext>
            </a:extLst>
          </p:cNvPr>
          <p:cNvSpPr/>
          <p:nvPr userDrawn="1"/>
        </p:nvSpPr>
        <p:spPr>
          <a:xfrm flipH="1">
            <a:off x="-1" y="4570552"/>
            <a:ext cx="5717628"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CC492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32" name="Picture 31">
            <a:extLst>
              <a:ext uri="{FF2B5EF4-FFF2-40B4-BE49-F238E27FC236}">
                <a16:creationId xmlns:a16="http://schemas.microsoft.com/office/drawing/2014/main" id="{5AB9D514-6C77-C94E-AEF3-C25EE1867A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787112" y="5571737"/>
            <a:ext cx="2057355" cy="54984"/>
          </a:xfrm>
          <a:prstGeom prst="rect">
            <a:avLst/>
          </a:prstGeom>
        </p:spPr>
      </p:pic>
      <p:sp>
        <p:nvSpPr>
          <p:cNvPr id="33" name="Text Placeholder 2">
            <a:extLst>
              <a:ext uri="{FF2B5EF4-FFF2-40B4-BE49-F238E27FC236}">
                <a16:creationId xmlns:a16="http://schemas.microsoft.com/office/drawing/2014/main" id="{5B5771B3-578C-F24A-8B82-88EAC5672D39}"/>
              </a:ext>
            </a:extLst>
          </p:cNvPr>
          <p:cNvSpPr txBox="1">
            <a:spLocks/>
          </p:cNvSpPr>
          <p:nvPr userDrawn="1"/>
        </p:nvSpPr>
        <p:spPr>
          <a:xfrm>
            <a:off x="6336870" y="4527032"/>
            <a:ext cx="3553551" cy="44220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t>CONNECT WITH US</a:t>
            </a:r>
          </a:p>
        </p:txBody>
      </p:sp>
    </p:spTree>
    <p:extLst>
      <p:ext uri="{BB962C8B-B14F-4D97-AF65-F5344CB8AC3E}">
        <p14:creationId xmlns:p14="http://schemas.microsoft.com/office/powerpoint/2010/main" val="3204170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295C8F-CC8B-E44F-AFB5-C994A1508BC8}" type="datetimeFigureOut">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00540-DB8A-2F40-AE81-B306D5B6FE0A}"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5470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295C8F-CC8B-E44F-AFB5-C994A1508BC8}" type="datetimeFigureOut">
              <a:rPr lang="en-US" smtClean="0"/>
              <a:t>9/12/23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00540-DB8A-2F40-AE81-B306D5B6FE0A}"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68852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295C8F-CC8B-E44F-AFB5-C994A1508BC8}" type="datetimeFigureOut">
              <a:rPr lang="en-US" smtClean="0"/>
              <a:t>9/12/23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000540-DB8A-2F40-AE81-B306D5B6FE0A}"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37633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295C8F-CC8B-E44F-AFB5-C994A1508BC8}" type="datetimeFigureOut">
              <a:rPr lang="en-US" smtClean="0"/>
              <a:t>9/12/23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000540-DB8A-2F40-AE81-B306D5B6FE0A}"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6907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95C8F-CC8B-E44F-AFB5-C994A1508BC8}" type="datetimeFigureOut">
              <a:rPr lang="en-US" smtClean="0"/>
              <a:t>9/12/23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000540-DB8A-2F40-AE81-B306D5B6FE0A}" type="slidenum">
              <a:rPr lang="en-US" smtClean="0"/>
              <a:t>‹#›</a:t>
            </a:fld>
            <a:endParaRPr lang="en-US"/>
          </a:p>
        </p:txBody>
      </p:sp>
    </p:spTree>
    <p:extLst>
      <p:ext uri="{BB962C8B-B14F-4D97-AF65-F5344CB8AC3E}">
        <p14:creationId xmlns:p14="http://schemas.microsoft.com/office/powerpoint/2010/main" val="1226851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295C8F-CC8B-E44F-AFB5-C994A1508BC8}" type="datetimeFigureOut">
              <a:rPr lang="en-US" smtClean="0"/>
              <a:t>9/12/23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00540-DB8A-2F40-AE81-B306D5B6FE0A}"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57206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CD295C8F-CC8B-E44F-AFB5-C994A1508BC8}" type="datetimeFigureOut">
              <a:rPr lang="en-US" smtClean="0"/>
              <a:t>9/12/23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C2000540-DB8A-2F40-AE81-B306D5B6FE0A}"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0966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D295C8F-CC8B-E44F-AFB5-C994A1508BC8}" type="datetimeFigureOut">
              <a:rPr lang="en-US" smtClean="0"/>
              <a:t>9/12/23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C2000540-DB8A-2F40-AE81-B306D5B6FE0A}"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0260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9/12/23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32305526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8.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6.JPG"/><Relationship Id="rId13" Type="http://schemas.openxmlformats.org/officeDocument/2006/relationships/image" Target="../media/image61.JPG"/><Relationship Id="rId18" Type="http://schemas.openxmlformats.org/officeDocument/2006/relationships/image" Target="../media/image66.JPG"/><Relationship Id="rId3" Type="http://schemas.openxmlformats.org/officeDocument/2006/relationships/image" Target="../media/image51.JPG"/><Relationship Id="rId21" Type="http://schemas.openxmlformats.org/officeDocument/2006/relationships/image" Target="../media/image69.jpg"/><Relationship Id="rId7" Type="http://schemas.openxmlformats.org/officeDocument/2006/relationships/image" Target="../media/image55.JPG"/><Relationship Id="rId12" Type="http://schemas.openxmlformats.org/officeDocument/2006/relationships/image" Target="../media/image60.JPG"/><Relationship Id="rId17" Type="http://schemas.openxmlformats.org/officeDocument/2006/relationships/image" Target="../media/image65.JPG"/><Relationship Id="rId2" Type="http://schemas.openxmlformats.org/officeDocument/2006/relationships/image" Target="../media/image50.emf"/><Relationship Id="rId16" Type="http://schemas.openxmlformats.org/officeDocument/2006/relationships/image" Target="../media/image64.JPG"/><Relationship Id="rId20"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image" Target="../media/image54.JPG"/><Relationship Id="rId11" Type="http://schemas.openxmlformats.org/officeDocument/2006/relationships/image" Target="../media/image59.JPG"/><Relationship Id="rId5" Type="http://schemas.openxmlformats.org/officeDocument/2006/relationships/image" Target="../media/image53.JPG"/><Relationship Id="rId15" Type="http://schemas.openxmlformats.org/officeDocument/2006/relationships/image" Target="../media/image63.JPG"/><Relationship Id="rId10" Type="http://schemas.openxmlformats.org/officeDocument/2006/relationships/image" Target="../media/image58.JPG"/><Relationship Id="rId19" Type="http://schemas.openxmlformats.org/officeDocument/2006/relationships/image" Target="../media/image67.JPG"/><Relationship Id="rId4" Type="http://schemas.openxmlformats.org/officeDocument/2006/relationships/image" Target="../media/image52.JPG"/><Relationship Id="rId9" Type="http://schemas.openxmlformats.org/officeDocument/2006/relationships/image" Target="../media/image57.JPG"/><Relationship Id="rId14" Type="http://schemas.openxmlformats.org/officeDocument/2006/relationships/image" Target="../media/image62.JPG"/><Relationship Id="rId22" Type="http://schemas.openxmlformats.org/officeDocument/2006/relationships/image" Target="../media/image70.JPG"/></Relationships>
</file>

<file path=ppt/slides/_rels/slide14.xml.rels><?xml version="1.0" encoding="UTF-8" standalone="yes"?>
<Relationships xmlns="http://schemas.openxmlformats.org/package/2006/relationships"><Relationship Id="rId8" Type="http://schemas.openxmlformats.org/officeDocument/2006/relationships/image" Target="../media/image77.JPG"/><Relationship Id="rId13" Type="http://schemas.openxmlformats.org/officeDocument/2006/relationships/image" Target="../media/image82.JPG"/><Relationship Id="rId18" Type="http://schemas.openxmlformats.org/officeDocument/2006/relationships/image" Target="../media/image87.JPG"/><Relationship Id="rId3" Type="http://schemas.openxmlformats.org/officeDocument/2006/relationships/image" Target="../media/image72.JPG"/><Relationship Id="rId21" Type="http://schemas.openxmlformats.org/officeDocument/2006/relationships/image" Target="../media/image90.JPG"/><Relationship Id="rId7" Type="http://schemas.openxmlformats.org/officeDocument/2006/relationships/image" Target="../media/image76.JPG"/><Relationship Id="rId12" Type="http://schemas.openxmlformats.org/officeDocument/2006/relationships/image" Target="../media/image81.JPG"/><Relationship Id="rId17" Type="http://schemas.openxmlformats.org/officeDocument/2006/relationships/image" Target="../media/image86.JPG"/><Relationship Id="rId2" Type="http://schemas.openxmlformats.org/officeDocument/2006/relationships/image" Target="../media/image71.JPG"/><Relationship Id="rId16" Type="http://schemas.openxmlformats.org/officeDocument/2006/relationships/image" Target="../media/image85.JPG"/><Relationship Id="rId20"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image" Target="../media/image75.JPG"/><Relationship Id="rId11" Type="http://schemas.openxmlformats.org/officeDocument/2006/relationships/image" Target="../media/image80.JPG"/><Relationship Id="rId5" Type="http://schemas.openxmlformats.org/officeDocument/2006/relationships/image" Target="../media/image74.JPG"/><Relationship Id="rId15" Type="http://schemas.openxmlformats.org/officeDocument/2006/relationships/image" Target="../media/image84.JPG"/><Relationship Id="rId23" Type="http://schemas.openxmlformats.org/officeDocument/2006/relationships/image" Target="../media/image92.JPG"/><Relationship Id="rId10" Type="http://schemas.openxmlformats.org/officeDocument/2006/relationships/image" Target="../media/image79.JPG"/><Relationship Id="rId19" Type="http://schemas.openxmlformats.org/officeDocument/2006/relationships/image" Target="../media/image88.JPG"/><Relationship Id="rId4" Type="http://schemas.openxmlformats.org/officeDocument/2006/relationships/image" Target="../media/image73.JPG"/><Relationship Id="rId9" Type="http://schemas.openxmlformats.org/officeDocument/2006/relationships/image" Target="../media/image78.JPG"/><Relationship Id="rId14" Type="http://schemas.openxmlformats.org/officeDocument/2006/relationships/image" Target="../media/image83.JPG"/><Relationship Id="rId22" Type="http://schemas.openxmlformats.org/officeDocument/2006/relationships/image" Target="../media/image91.JPG"/></Relationships>
</file>

<file path=ppt/slides/_rels/slide15.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04.jpeg"/><Relationship Id="rId3" Type="http://schemas.openxmlformats.org/officeDocument/2006/relationships/image" Target="../media/image94.JPG"/><Relationship Id="rId7" Type="http://schemas.openxmlformats.org/officeDocument/2006/relationships/image" Target="../media/image98.JPG"/><Relationship Id="rId12" Type="http://schemas.openxmlformats.org/officeDocument/2006/relationships/image" Target="../media/image103.jpeg"/><Relationship Id="rId2" Type="http://schemas.openxmlformats.org/officeDocument/2006/relationships/image" Target="../media/image93.JPG"/><Relationship Id="rId1" Type="http://schemas.openxmlformats.org/officeDocument/2006/relationships/slideLayout" Target="../slideLayouts/slideLayout2.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0" Type="http://schemas.openxmlformats.org/officeDocument/2006/relationships/image" Target="../media/image101.JP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5.png"/></Relationships>
</file>

<file path=ppt/slides/_rels/slide16.xml.rels><?xml version="1.0" encoding="UTF-8" standalone="yes"?>
<Relationships xmlns="http://schemas.openxmlformats.org/package/2006/relationships"><Relationship Id="rId8" Type="http://schemas.openxmlformats.org/officeDocument/2006/relationships/image" Target="../media/image112.JPG"/><Relationship Id="rId13" Type="http://schemas.openxmlformats.org/officeDocument/2006/relationships/image" Target="../media/image117.JPG"/><Relationship Id="rId18" Type="http://schemas.openxmlformats.org/officeDocument/2006/relationships/image" Target="../media/image122.JPG"/><Relationship Id="rId3" Type="http://schemas.openxmlformats.org/officeDocument/2006/relationships/image" Target="../media/image107.JPG"/><Relationship Id="rId21" Type="http://schemas.openxmlformats.org/officeDocument/2006/relationships/image" Target="../media/image125.JPG"/><Relationship Id="rId7" Type="http://schemas.openxmlformats.org/officeDocument/2006/relationships/image" Target="../media/image111.JPG"/><Relationship Id="rId12" Type="http://schemas.openxmlformats.org/officeDocument/2006/relationships/image" Target="../media/image116.JPG"/><Relationship Id="rId17" Type="http://schemas.openxmlformats.org/officeDocument/2006/relationships/image" Target="../media/image121.JPG"/><Relationship Id="rId2" Type="http://schemas.openxmlformats.org/officeDocument/2006/relationships/image" Target="../media/image106.png"/><Relationship Id="rId16" Type="http://schemas.openxmlformats.org/officeDocument/2006/relationships/image" Target="../media/image120.JPG"/><Relationship Id="rId20" Type="http://schemas.openxmlformats.org/officeDocument/2006/relationships/image" Target="../media/image124.JPG"/><Relationship Id="rId1" Type="http://schemas.openxmlformats.org/officeDocument/2006/relationships/slideLayout" Target="../slideLayouts/slideLayout2.xml"/><Relationship Id="rId6" Type="http://schemas.openxmlformats.org/officeDocument/2006/relationships/image" Target="../media/image110.JPG"/><Relationship Id="rId11" Type="http://schemas.openxmlformats.org/officeDocument/2006/relationships/image" Target="../media/image115.JPG"/><Relationship Id="rId24" Type="http://schemas.openxmlformats.org/officeDocument/2006/relationships/image" Target="../media/image128.JPG"/><Relationship Id="rId5" Type="http://schemas.openxmlformats.org/officeDocument/2006/relationships/image" Target="../media/image109.JPG"/><Relationship Id="rId15" Type="http://schemas.openxmlformats.org/officeDocument/2006/relationships/image" Target="../media/image119.JPG"/><Relationship Id="rId23" Type="http://schemas.openxmlformats.org/officeDocument/2006/relationships/image" Target="../media/image127.JPG"/><Relationship Id="rId10" Type="http://schemas.openxmlformats.org/officeDocument/2006/relationships/image" Target="../media/image114.JPG"/><Relationship Id="rId19" Type="http://schemas.openxmlformats.org/officeDocument/2006/relationships/image" Target="../media/image123.JPG"/><Relationship Id="rId4" Type="http://schemas.openxmlformats.org/officeDocument/2006/relationships/image" Target="../media/image108.JPG"/><Relationship Id="rId9" Type="http://schemas.openxmlformats.org/officeDocument/2006/relationships/image" Target="../media/image113.JPG"/><Relationship Id="rId14" Type="http://schemas.openxmlformats.org/officeDocument/2006/relationships/image" Target="../media/image118.JPG"/><Relationship Id="rId22" Type="http://schemas.openxmlformats.org/officeDocument/2006/relationships/image" Target="../media/image126.JPG"/></Relationships>
</file>

<file path=ppt/slides/_rels/slide1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145.png"/><Relationship Id="rId3" Type="http://schemas.openxmlformats.org/officeDocument/2006/relationships/image" Target="../media/image130.png"/><Relationship Id="rId21" Type="http://schemas.openxmlformats.org/officeDocument/2006/relationships/image" Target="../media/image148.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4.png"/><Relationship Id="rId25" Type="http://schemas.openxmlformats.org/officeDocument/2006/relationships/image" Target="../media/image152.png"/><Relationship Id="rId2" Type="http://schemas.openxmlformats.org/officeDocument/2006/relationships/image" Target="../media/image129.png"/><Relationship Id="rId16" Type="http://schemas.openxmlformats.org/officeDocument/2006/relationships/image" Target="../media/image143.png"/><Relationship Id="rId20"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8.png"/><Relationship Id="rId24" Type="http://schemas.openxmlformats.org/officeDocument/2006/relationships/image" Target="../media/image151.png"/><Relationship Id="rId5" Type="http://schemas.openxmlformats.org/officeDocument/2006/relationships/image" Target="../media/image132.png"/><Relationship Id="rId15" Type="http://schemas.openxmlformats.org/officeDocument/2006/relationships/image" Target="../media/image142.png"/><Relationship Id="rId23" Type="http://schemas.openxmlformats.org/officeDocument/2006/relationships/image" Target="../media/image150.png"/><Relationship Id="rId10" Type="http://schemas.openxmlformats.org/officeDocument/2006/relationships/image" Target="../media/image137.png"/><Relationship Id="rId19" Type="http://schemas.openxmlformats.org/officeDocument/2006/relationships/image" Target="../media/image146.jpe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 Id="rId22" Type="http://schemas.openxmlformats.org/officeDocument/2006/relationships/image" Target="../media/image14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techtransfercenters.org/" TargetMode="External"/><Relationship Id="rId2" Type="http://schemas.openxmlformats.org/officeDocument/2006/relationships/hyperlink" Target="https://mhttcnetwork.org/centers/global-mhttc/mhttc-pathways-newsletter" TargetMode="External"/><Relationship Id="rId1" Type="http://schemas.openxmlformats.org/officeDocument/2006/relationships/slideLayout" Target="../slideLayouts/slideLayout21.xml"/><Relationship Id="rId6" Type="http://schemas.openxmlformats.org/officeDocument/2006/relationships/image" Target="../media/image4.emf"/><Relationship Id="rId5" Type="http://schemas.openxmlformats.org/officeDocument/2006/relationships/hyperlink" Target="https://mhttcnetwork.org/centers/global-mhttc/recent-news" TargetMode="External"/><Relationship Id="rId4" Type="http://schemas.openxmlformats.org/officeDocument/2006/relationships/hyperlink" Target="http://mhttcnetwork.o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hyperlink" Target="mailto:newengland@mhttcnetwork.org" TargetMode="External"/><Relationship Id="rId4" Type="http://schemas.openxmlformats.org/officeDocument/2006/relationships/image" Target="../media/image9.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hyperlink" Target="mailto:newengland@mhttcnetwork.org"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3" Type="http://schemas.openxmlformats.org/officeDocument/2006/relationships/image" Target="../media/image16.emf"/><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image" Target="../media/image15.jp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5" Type="http://schemas.openxmlformats.org/officeDocument/2006/relationships/image" Target="../media/image2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18" Type="http://schemas.openxmlformats.org/officeDocument/2006/relationships/image" Target="../media/image47.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6.jpeg"/><Relationship Id="rId2" Type="http://schemas.openxmlformats.org/officeDocument/2006/relationships/image" Target="../media/image31.jpeg"/><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jpeg"/><Relationship Id="rId10" Type="http://schemas.openxmlformats.org/officeDocument/2006/relationships/image" Target="../media/image39.jpeg"/><Relationship Id="rId19" Type="http://schemas.openxmlformats.org/officeDocument/2006/relationships/hyperlink" Target="mailto:helpline@nami.org" TargetMode="External"/><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423F-233B-E544-B900-D3E94820747C}"/>
              </a:ext>
            </a:extLst>
          </p:cNvPr>
          <p:cNvSpPr>
            <a:spLocks noGrp="1"/>
          </p:cNvSpPr>
          <p:nvPr>
            <p:ph type="ctrTitle"/>
          </p:nvPr>
        </p:nvSpPr>
        <p:spPr>
          <a:xfrm>
            <a:off x="853512" y="1814732"/>
            <a:ext cx="10363200" cy="1278771"/>
          </a:xfrm>
        </p:spPr>
        <p:txBody>
          <a:bodyPr>
            <a:normAutofit/>
          </a:bodyPr>
          <a:lstStyle/>
          <a:p>
            <a:r>
              <a:rPr lang="en-US" sz="3000" b="1" i="0" u="none" strike="noStrike" dirty="0">
                <a:solidFill>
                  <a:srgbClr val="242424"/>
                </a:solidFill>
                <a:effectLst/>
                <a:latin typeface="Georgia" panose="02040502050405020303" pitchFamily="18" charset="0"/>
              </a:rPr>
              <a:t>Lived Experience as Expertise :  How NAMI Can support patients and families</a:t>
            </a:r>
            <a:endParaRPr lang="en-US" sz="3000" dirty="0">
              <a:latin typeface="Georgia" panose="02040502050405020303" pitchFamily="18" charset="0"/>
            </a:endParaRPr>
          </a:p>
        </p:txBody>
      </p:sp>
      <p:sp>
        <p:nvSpPr>
          <p:cNvPr id="3" name="Subtitle 2">
            <a:extLst>
              <a:ext uri="{FF2B5EF4-FFF2-40B4-BE49-F238E27FC236}">
                <a16:creationId xmlns:a16="http://schemas.microsoft.com/office/drawing/2014/main" id="{19F37103-85A5-DF42-AD3D-EF98372B2340}"/>
              </a:ext>
            </a:extLst>
          </p:cNvPr>
          <p:cNvSpPr>
            <a:spLocks noGrp="1"/>
          </p:cNvSpPr>
          <p:nvPr>
            <p:ph type="subTitle" idx="1"/>
          </p:nvPr>
        </p:nvSpPr>
        <p:spPr>
          <a:xfrm>
            <a:off x="1524000" y="3764497"/>
            <a:ext cx="9144000" cy="1365519"/>
          </a:xfrm>
        </p:spPr>
        <p:txBody>
          <a:bodyPr/>
          <a:lstStyle/>
          <a:p>
            <a:r>
              <a:rPr lang="en-US" dirty="0">
                <a:latin typeface="Georgia" panose="02040502050405020303" pitchFamily="18" charset="0"/>
              </a:rPr>
              <a:t>Ken Duckworth, MD</a:t>
            </a:r>
          </a:p>
          <a:p>
            <a:r>
              <a:rPr lang="en-US" dirty="0">
                <a:latin typeface="Georgia" panose="02040502050405020303" pitchFamily="18" charset="0"/>
              </a:rPr>
              <a:t>New England MHTTC, MMHC Grand Rounds </a:t>
            </a:r>
          </a:p>
          <a:p>
            <a:r>
              <a:rPr lang="en-US">
                <a:latin typeface="Georgia" panose="02040502050405020303" pitchFamily="18" charset="0"/>
              </a:rPr>
              <a:t>September 13</a:t>
            </a:r>
            <a:r>
              <a:rPr lang="en-US" baseline="30000">
                <a:latin typeface="Georgia" panose="02040502050405020303" pitchFamily="18" charset="0"/>
              </a:rPr>
              <a:t>th</a:t>
            </a:r>
            <a:r>
              <a:rPr lang="en-US" dirty="0">
                <a:latin typeface="Georgia" panose="02040502050405020303" pitchFamily="18" charset="0"/>
              </a:rPr>
              <a:t>, 2023</a:t>
            </a:r>
          </a:p>
        </p:txBody>
      </p:sp>
      <p:pic>
        <p:nvPicPr>
          <p:cNvPr id="4" name="Picture 3">
            <a:extLst>
              <a:ext uri="{FF2B5EF4-FFF2-40B4-BE49-F238E27FC236}">
                <a16:creationId xmlns:a16="http://schemas.microsoft.com/office/drawing/2014/main" id="{FD2E9B02-CE28-2B41-9167-C7BC6D13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112" y="6008915"/>
            <a:ext cx="3203047" cy="740229"/>
          </a:xfrm>
          <a:prstGeom prst="rect">
            <a:avLst/>
          </a:prstGeom>
        </p:spPr>
      </p:pic>
    </p:spTree>
    <p:extLst>
      <p:ext uri="{BB962C8B-B14F-4D97-AF65-F5344CB8AC3E}">
        <p14:creationId xmlns:p14="http://schemas.microsoft.com/office/powerpoint/2010/main" val="4151119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C12901-9FCC-461E-A64A-89B479123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60A10-B04E-E058-4D7D-63E4A975CC77}"/>
              </a:ext>
            </a:extLst>
          </p:cNvPr>
          <p:cNvSpPr>
            <a:spLocks noGrp="1"/>
          </p:cNvSpPr>
          <p:nvPr>
            <p:ph type="ctrTitle"/>
          </p:nvPr>
        </p:nvSpPr>
        <p:spPr>
          <a:xfrm>
            <a:off x="849683" y="1240076"/>
            <a:ext cx="2727813" cy="4584527"/>
          </a:xfrm>
        </p:spPr>
        <p:txBody>
          <a:bodyPr vert="horz" lIns="91440" tIns="45720" rIns="91440" bIns="45720" rtlCol="0" anchor="t">
            <a:normAutofit/>
          </a:bodyPr>
          <a:lstStyle/>
          <a:p>
            <a:r>
              <a:rPr lang="en-US" sz="3200" b="0" i="0" kern="1200" cap="all">
                <a:solidFill>
                  <a:srgbClr val="FFFFFF"/>
                </a:solidFill>
                <a:effectLst/>
                <a:latin typeface="+mj-lt"/>
                <a:ea typeface="+mj-ea"/>
                <a:cs typeface="+mj-cs"/>
              </a:rPr>
              <a:t>NAMI Family to Family : </a:t>
            </a:r>
            <a:br>
              <a:rPr lang="en-US" sz="3200" b="0" i="0" kern="1200" cap="all">
                <a:solidFill>
                  <a:srgbClr val="FFFFFF"/>
                </a:solidFill>
                <a:effectLst/>
                <a:latin typeface="+mj-lt"/>
                <a:ea typeface="+mj-ea"/>
                <a:cs typeface="+mj-cs"/>
              </a:rPr>
            </a:br>
            <a:r>
              <a:rPr lang="en-US" sz="3200" b="0" i="0" kern="1200" cap="all">
                <a:solidFill>
                  <a:srgbClr val="FFFFFF"/>
                </a:solidFill>
                <a:effectLst/>
                <a:latin typeface="+mj-lt"/>
                <a:ea typeface="+mj-ea"/>
                <a:cs typeface="+mj-cs"/>
              </a:rPr>
              <a:t>Service to Science </a:t>
            </a:r>
          </a:p>
        </p:txBody>
      </p:sp>
      <p:sp>
        <p:nvSpPr>
          <p:cNvPr id="3" name="Subtitle 2">
            <a:extLst>
              <a:ext uri="{FF2B5EF4-FFF2-40B4-BE49-F238E27FC236}">
                <a16:creationId xmlns:a16="http://schemas.microsoft.com/office/drawing/2014/main" id="{13EB4B2D-ED24-C9D8-0876-74595F5C94B2}"/>
              </a:ext>
            </a:extLst>
          </p:cNvPr>
          <p:cNvSpPr>
            <a:spLocks noGrp="1"/>
          </p:cNvSpPr>
          <p:nvPr>
            <p:ph type="subTitle" idx="1"/>
          </p:nvPr>
        </p:nvSpPr>
        <p:spPr>
          <a:xfrm>
            <a:off x="4705594" y="1240077"/>
            <a:ext cx="6034827" cy="4916465"/>
          </a:xfrm>
        </p:spPr>
        <p:txBody>
          <a:bodyPr vert="horz" lIns="91440" tIns="45720" rIns="91440" bIns="45720" rtlCol="0" anchor="t">
            <a:normAutofit/>
          </a:bodyPr>
          <a:lstStyle/>
          <a:p>
            <a:pPr indent="-228600">
              <a:buFont typeface="Arial" panose="020B0604020202020204" pitchFamily="34" charset="0"/>
              <a:buChar char="•"/>
            </a:pPr>
            <a:r>
              <a:rPr lang="en-US"/>
              <a:t>RTC hope and empowerment increased after Fam to Fam </a:t>
            </a:r>
          </a:p>
          <a:p>
            <a:pPr indent="-228600">
              <a:buFont typeface="Arial" panose="020B0604020202020204" pitchFamily="34" charset="0"/>
              <a:buChar char="•"/>
            </a:pPr>
            <a:r>
              <a:rPr lang="en-US"/>
              <a:t>Results remained at 9 months </a:t>
            </a:r>
          </a:p>
          <a:p>
            <a:pPr indent="-228600">
              <a:buFont typeface="Arial" panose="020B0604020202020204" pitchFamily="34" charset="0"/>
              <a:buChar char="•"/>
            </a:pPr>
            <a:r>
              <a:rPr lang="en-US"/>
              <a:t>Psychiatric  Services PAPERS </a:t>
            </a:r>
          </a:p>
          <a:p>
            <a:pPr indent="-228600">
              <a:buFont typeface="Arial" panose="020B0604020202020204" pitchFamily="34" charset="0"/>
              <a:buChar char="•"/>
            </a:pPr>
            <a:r>
              <a:rPr lang="en-US"/>
              <a:t>Did not change family members symptoms </a:t>
            </a:r>
          </a:p>
          <a:p>
            <a:pPr indent="-228600">
              <a:buFont typeface="Arial" panose="020B0604020202020204" pitchFamily="34" charset="0"/>
              <a:buChar char="•"/>
            </a:pPr>
            <a:r>
              <a:rPr lang="en-US"/>
              <a:t>Can be found across the USA in person and zoom for free  </a:t>
            </a:r>
          </a:p>
          <a:p>
            <a:pPr indent="-228600">
              <a:buFont typeface="Arial" panose="020B0604020202020204" pitchFamily="34" charset="0"/>
              <a:buChar char="•"/>
            </a:pPr>
            <a:endParaRPr lang="en-US"/>
          </a:p>
        </p:txBody>
      </p:sp>
    </p:spTree>
    <p:extLst>
      <p:ext uri="{BB962C8B-B14F-4D97-AF65-F5344CB8AC3E}">
        <p14:creationId xmlns:p14="http://schemas.microsoft.com/office/powerpoint/2010/main" val="1154152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3D1D156-845B-780C-5A90-651A87BF92E6}"/>
              </a:ext>
            </a:extLst>
          </p:cNvPr>
          <p:cNvGraphicFramePr/>
          <p:nvPr>
            <p:extLst>
              <p:ext uri="{D42A27DB-BD31-4B8C-83A1-F6EECF244321}">
                <p14:modId xmlns:p14="http://schemas.microsoft.com/office/powerpoint/2010/main" val="2273311229"/>
              </p:ext>
            </p:extLst>
          </p:nvPr>
        </p:nvGraphicFramePr>
        <p:xfrm>
          <a:off x="843676" y="107285"/>
          <a:ext cx="11138263" cy="6663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EE8BCA57-AA37-ED15-AEB8-018E21C3EA5F}"/>
              </a:ext>
            </a:extLst>
          </p:cNvPr>
          <p:cNvSpPr txBox="1"/>
          <p:nvPr/>
        </p:nvSpPr>
        <p:spPr>
          <a:xfrm>
            <a:off x="1428894" y="2846339"/>
            <a:ext cx="3226914" cy="954107"/>
          </a:xfrm>
          <a:prstGeom prst="rect">
            <a:avLst/>
          </a:prstGeom>
          <a:noFill/>
        </p:spPr>
        <p:txBody>
          <a:bodyPr wrap="square">
            <a:spAutoFit/>
          </a:bodyPr>
          <a:lstStyle/>
          <a:p>
            <a:pPr algn="ctr"/>
            <a:r>
              <a:rPr lang="en-US" sz="2800" i="1" dirty="0"/>
              <a:t>Evidence</a:t>
            </a:r>
            <a:r>
              <a:rPr lang="en-US" sz="2800" dirty="0"/>
              <a:t>-based </a:t>
            </a:r>
          </a:p>
          <a:p>
            <a:pPr algn="ctr"/>
            <a:r>
              <a:rPr lang="en-US" sz="2800" dirty="0"/>
              <a:t>research</a:t>
            </a:r>
          </a:p>
        </p:txBody>
      </p:sp>
      <p:sp>
        <p:nvSpPr>
          <p:cNvPr id="9" name="TextBox 8">
            <a:extLst>
              <a:ext uri="{FF2B5EF4-FFF2-40B4-BE49-F238E27FC236}">
                <a16:creationId xmlns:a16="http://schemas.microsoft.com/office/drawing/2014/main" id="{4973E54E-7F65-32BE-F6B3-495CB8BF6217}"/>
              </a:ext>
            </a:extLst>
          </p:cNvPr>
          <p:cNvSpPr txBox="1"/>
          <p:nvPr/>
        </p:nvSpPr>
        <p:spPr>
          <a:xfrm>
            <a:off x="7456660" y="2845724"/>
            <a:ext cx="3226914" cy="954107"/>
          </a:xfrm>
          <a:prstGeom prst="rect">
            <a:avLst/>
          </a:prstGeom>
          <a:noFill/>
        </p:spPr>
        <p:txBody>
          <a:bodyPr wrap="square">
            <a:spAutoFit/>
          </a:bodyPr>
          <a:lstStyle/>
          <a:p>
            <a:pPr algn="ctr"/>
            <a:r>
              <a:rPr lang="en-US" sz="2800" i="1" dirty="0"/>
              <a:t>Experience</a:t>
            </a:r>
            <a:r>
              <a:rPr lang="en-US" sz="2800" dirty="0"/>
              <a:t>-based </a:t>
            </a:r>
          </a:p>
          <a:p>
            <a:pPr algn="ctr"/>
            <a:r>
              <a:rPr lang="en-US" sz="2800" dirty="0"/>
              <a:t>evidence</a:t>
            </a:r>
          </a:p>
        </p:txBody>
      </p:sp>
      <p:pic>
        <p:nvPicPr>
          <p:cNvPr id="11" name="Picture 10" descr="Text&#10;&#10;Description automatically generated with medium confidence">
            <a:extLst>
              <a:ext uri="{FF2B5EF4-FFF2-40B4-BE49-F238E27FC236}">
                <a16:creationId xmlns:a16="http://schemas.microsoft.com/office/drawing/2014/main" id="{8EF2BA71-698D-4831-78EF-14015F3FEC1C}"/>
              </a:ext>
            </a:extLst>
          </p:cNvPr>
          <p:cNvPicPr>
            <a:picLocks noChangeAspect="1"/>
          </p:cNvPicPr>
          <p:nvPr/>
        </p:nvPicPr>
        <p:blipFill>
          <a:blip r:embed="rId7"/>
          <a:stretch>
            <a:fillRect/>
          </a:stretch>
        </p:blipFill>
        <p:spPr>
          <a:xfrm>
            <a:off x="4917755" y="1850647"/>
            <a:ext cx="2217740" cy="3156702"/>
          </a:xfrm>
          <a:prstGeom prst="rect">
            <a:avLst/>
          </a:prstGeom>
        </p:spPr>
      </p:pic>
      <p:sp>
        <p:nvSpPr>
          <p:cNvPr id="12" name="Rectangle 11">
            <a:extLst>
              <a:ext uri="{FF2B5EF4-FFF2-40B4-BE49-F238E27FC236}">
                <a16:creationId xmlns:a16="http://schemas.microsoft.com/office/drawing/2014/main" id="{F4A1873D-AC22-50EF-0EEC-700DF79248B8}"/>
              </a:ext>
            </a:extLst>
          </p:cNvPr>
          <p:cNvSpPr/>
          <p:nvPr/>
        </p:nvSpPr>
        <p:spPr>
          <a:xfrm rot="5400000">
            <a:off x="-2849274" y="2841778"/>
            <a:ext cx="6858000" cy="1174441"/>
          </a:xfrm>
          <a:prstGeom prst="rect">
            <a:avLst/>
          </a:prstGeom>
          <a:gradFill>
            <a:gsLst>
              <a:gs pos="2000">
                <a:srgbClr val="92D050"/>
              </a:gs>
              <a:gs pos="92000">
                <a:srgbClr val="23BBC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0A71F79-0B33-3C41-3A90-2A84997BA65B}"/>
              </a:ext>
            </a:extLst>
          </p:cNvPr>
          <p:cNvSpPr/>
          <p:nvPr/>
        </p:nvSpPr>
        <p:spPr>
          <a:xfrm rot="16200000">
            <a:off x="8175779" y="2841778"/>
            <a:ext cx="6858000" cy="1174441"/>
          </a:xfrm>
          <a:prstGeom prst="rect">
            <a:avLst/>
          </a:prstGeom>
          <a:gradFill>
            <a:gsLst>
              <a:gs pos="2000">
                <a:srgbClr val="92D050"/>
              </a:gs>
              <a:gs pos="92000">
                <a:srgbClr val="23BBC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134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n placed on top of a signature line">
            <a:extLst>
              <a:ext uri="{FF2B5EF4-FFF2-40B4-BE49-F238E27FC236}">
                <a16:creationId xmlns:a16="http://schemas.microsoft.com/office/drawing/2014/main" id="{1ACB8D36-2B9A-8F65-AEB5-58BE34502844}"/>
              </a:ext>
            </a:extLst>
          </p:cNvPr>
          <p:cNvPicPr>
            <a:picLocks noChangeAspect="1"/>
          </p:cNvPicPr>
          <p:nvPr/>
        </p:nvPicPr>
        <p:blipFill rotWithShape="1">
          <a:blip r:embed="rId2">
            <a:alphaModFix amt="45000"/>
          </a:blip>
          <a:srcRect b="15730"/>
          <a:stretch/>
        </p:blipFill>
        <p:spPr>
          <a:xfrm>
            <a:off x="20" y="10"/>
            <a:ext cx="12191675" cy="6857990"/>
          </a:xfrm>
          <a:prstGeom prst="rect">
            <a:avLst/>
          </a:prstGeom>
        </p:spPr>
      </p:pic>
      <p:sp>
        <p:nvSpPr>
          <p:cNvPr id="2" name="Title 1">
            <a:extLst>
              <a:ext uri="{FF2B5EF4-FFF2-40B4-BE49-F238E27FC236}">
                <a16:creationId xmlns:a16="http://schemas.microsoft.com/office/drawing/2014/main" id="{0EF651B0-1BC2-0C52-EB76-275BC310143B}"/>
              </a:ext>
            </a:extLst>
          </p:cNvPr>
          <p:cNvSpPr>
            <a:spLocks noGrp="1"/>
          </p:cNvSpPr>
          <p:nvPr>
            <p:ph type="ctrTitle"/>
          </p:nvPr>
        </p:nvSpPr>
        <p:spPr>
          <a:xfrm>
            <a:off x="1769532" y="1695576"/>
            <a:ext cx="8652938" cy="2857191"/>
          </a:xfrm>
        </p:spPr>
        <p:txBody>
          <a:bodyPr anchor="ctr">
            <a:normAutofit fontScale="90000"/>
          </a:bodyPr>
          <a:lstStyle/>
          <a:p>
            <a:br>
              <a:rPr lang="en-US" sz="2000"/>
            </a:br>
            <a:br>
              <a:rPr lang="en-US" sz="2000"/>
            </a:br>
            <a:br>
              <a:rPr lang="en-US" sz="2000"/>
            </a:br>
            <a:br>
              <a:rPr lang="en-US" sz="2000"/>
            </a:br>
            <a:br>
              <a:rPr lang="en-US" sz="2000"/>
            </a:br>
            <a:r>
              <a:rPr lang="en-US" sz="2000"/>
              <a:t>HOW TO WRITE A BOOK WITH REAL PEOPLE AS EXPERTS …..</a:t>
            </a:r>
            <a:br>
              <a:rPr lang="en-US" sz="2000"/>
            </a:br>
            <a:br>
              <a:rPr lang="en-US" sz="2000"/>
            </a:br>
            <a:r>
              <a:rPr lang="en-US" sz="2000"/>
              <a:t>IRB  Approved protocol </a:t>
            </a:r>
            <a:br>
              <a:rPr lang="en-US" sz="2000"/>
            </a:br>
            <a:r>
              <a:rPr lang="en-US" sz="2000"/>
              <a:t>informed consent discussion </a:t>
            </a:r>
            <a:br>
              <a:rPr lang="en-US" sz="2000"/>
            </a:br>
            <a:r>
              <a:rPr lang="en-US" sz="2000"/>
              <a:t>Signed consent</a:t>
            </a:r>
            <a:br>
              <a:rPr lang="en-US" sz="2000"/>
            </a:br>
            <a:r>
              <a:rPr lang="en-US" sz="2000"/>
              <a:t>Recurrent option to opt out  </a:t>
            </a:r>
            <a:br>
              <a:rPr lang="en-US" sz="2000"/>
            </a:br>
            <a:r>
              <a:rPr lang="en-US" sz="2000"/>
              <a:t>No guardians or in Hospital </a:t>
            </a:r>
            <a:br>
              <a:rPr lang="en-US" sz="2000"/>
            </a:br>
            <a:br>
              <a:rPr lang="en-US" sz="2000"/>
            </a:br>
            <a:br>
              <a:rPr lang="en-US" sz="2000"/>
            </a:br>
            <a:r>
              <a:rPr lang="en-US" sz="2000"/>
              <a:t>zoom interviews (with transcripts )</a:t>
            </a:r>
            <a:br>
              <a:rPr lang="en-US" sz="2000"/>
            </a:br>
            <a:r>
              <a:rPr lang="en-US" sz="2000"/>
              <a:t>all quotes reviewed and approved </a:t>
            </a:r>
            <a:br>
              <a:rPr lang="en-US" sz="2000"/>
            </a:br>
            <a:br>
              <a:rPr lang="en-US" sz="2000"/>
            </a:br>
            <a:endParaRPr lang="en-US" sz="2000"/>
          </a:p>
        </p:txBody>
      </p:sp>
      <p:sp>
        <p:nvSpPr>
          <p:cNvPr id="3" name="Subtitle 2">
            <a:extLst>
              <a:ext uri="{FF2B5EF4-FFF2-40B4-BE49-F238E27FC236}">
                <a16:creationId xmlns:a16="http://schemas.microsoft.com/office/drawing/2014/main" id="{7283E487-D8BD-62FE-FD7F-6FBFB44671DC}"/>
              </a:ext>
            </a:extLst>
          </p:cNvPr>
          <p:cNvSpPr>
            <a:spLocks noGrp="1"/>
          </p:cNvSpPr>
          <p:nvPr>
            <p:ph type="subTitle" idx="1"/>
          </p:nvPr>
        </p:nvSpPr>
        <p:spPr>
          <a:xfrm>
            <a:off x="1769532" y="4623127"/>
            <a:ext cx="8655200" cy="457201"/>
          </a:xfrm>
        </p:spPr>
        <p:txBody>
          <a:bodyPr>
            <a:normAutofit fontScale="92500" lnSpcReduction="20000"/>
          </a:bodyPr>
          <a:lstStyle/>
          <a:p>
            <a:endParaRPr lang="en-US"/>
          </a:p>
          <a:p>
            <a:endParaRPr lang="en-US"/>
          </a:p>
          <a:p>
            <a:endParaRPr lang="en-US" dirty="0"/>
          </a:p>
        </p:txBody>
      </p:sp>
    </p:spTree>
    <p:extLst>
      <p:ext uri="{BB962C8B-B14F-4D97-AF65-F5344CB8AC3E}">
        <p14:creationId xmlns:p14="http://schemas.microsoft.com/office/powerpoint/2010/main" val="33065215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000"/>
                                  </p:stCondLst>
                                  <p:endCondLst>
                                    <p:cond evt="begin" delay="0">
                                      <p:tn val="5"/>
                                    </p:cond>
                                  </p:end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9D2EB6-CBA5-4AFF-8F53-5AA499F46C73}"/>
              </a:ext>
            </a:extLst>
          </p:cNvPr>
          <p:cNvPicPr>
            <a:picLocks noChangeAspect="1"/>
          </p:cNvPicPr>
          <p:nvPr/>
        </p:nvPicPr>
        <p:blipFill>
          <a:blip r:embed="rId2"/>
          <a:stretch>
            <a:fillRect/>
          </a:stretch>
        </p:blipFill>
        <p:spPr>
          <a:xfrm>
            <a:off x="-27451" y="2950692"/>
            <a:ext cx="12214196" cy="1001486"/>
          </a:xfrm>
          <a:prstGeom prst="rect">
            <a:avLst/>
          </a:prstGeom>
        </p:spPr>
      </p:pic>
      <p:sp>
        <p:nvSpPr>
          <p:cNvPr id="8" name="Title 1">
            <a:extLst>
              <a:ext uri="{FF2B5EF4-FFF2-40B4-BE49-F238E27FC236}">
                <a16:creationId xmlns:a16="http://schemas.microsoft.com/office/drawing/2014/main" id="{EDEF2928-1628-4C4E-9238-621F563E55C0}"/>
              </a:ext>
            </a:extLst>
          </p:cNvPr>
          <p:cNvSpPr txBox="1">
            <a:spLocks/>
          </p:cNvSpPr>
          <p:nvPr/>
        </p:nvSpPr>
        <p:spPr>
          <a:xfrm>
            <a:off x="609600" y="2348530"/>
            <a:ext cx="10972800" cy="2286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Light" panose="020F0302020204030204"/>
                <a:ea typeface="+mj-ea"/>
                <a:cs typeface="+mj-cs"/>
              </a:rPr>
              <a:t>YOU ARE NOT ALONE</a:t>
            </a:r>
          </a:p>
        </p:txBody>
      </p:sp>
      <p:pic>
        <p:nvPicPr>
          <p:cNvPr id="6" name="Picture 5" descr="A picture containing text, wall, indoor, person&#10;&#10;Description automatically generated">
            <a:extLst>
              <a:ext uri="{FF2B5EF4-FFF2-40B4-BE49-F238E27FC236}">
                <a16:creationId xmlns:a16="http://schemas.microsoft.com/office/drawing/2014/main" id="{35538BCE-25D6-481F-859F-BA5D3FC55AA2}"/>
              </a:ext>
            </a:extLst>
          </p:cNvPr>
          <p:cNvPicPr>
            <a:picLocks noChangeAspect="1"/>
          </p:cNvPicPr>
          <p:nvPr/>
        </p:nvPicPr>
        <p:blipFill>
          <a:blip r:embed="rId3"/>
          <a:stretch>
            <a:fillRect/>
          </a:stretch>
        </p:blipFill>
        <p:spPr>
          <a:xfrm>
            <a:off x="4933432" y="177553"/>
            <a:ext cx="2474233" cy="1394495"/>
          </a:xfrm>
          <a:prstGeom prst="rect">
            <a:avLst/>
          </a:prstGeom>
        </p:spPr>
      </p:pic>
      <p:pic>
        <p:nvPicPr>
          <p:cNvPr id="9" name="Picture 8" descr="A person wearing glasses&#10;&#10;Description automatically generated with low confidence">
            <a:extLst>
              <a:ext uri="{FF2B5EF4-FFF2-40B4-BE49-F238E27FC236}">
                <a16:creationId xmlns:a16="http://schemas.microsoft.com/office/drawing/2014/main" id="{38B43815-0FAE-8CAB-5FBD-3A0E22DA6CB5}"/>
              </a:ext>
            </a:extLst>
          </p:cNvPr>
          <p:cNvPicPr>
            <a:picLocks noChangeAspect="1"/>
          </p:cNvPicPr>
          <p:nvPr/>
        </p:nvPicPr>
        <p:blipFill>
          <a:blip r:embed="rId4"/>
          <a:stretch>
            <a:fillRect/>
          </a:stretch>
        </p:blipFill>
        <p:spPr>
          <a:xfrm>
            <a:off x="2474232" y="171419"/>
            <a:ext cx="2459200" cy="1389637"/>
          </a:xfrm>
          <a:prstGeom prst="rect">
            <a:avLst/>
          </a:prstGeom>
        </p:spPr>
      </p:pic>
      <p:pic>
        <p:nvPicPr>
          <p:cNvPr id="12" name="Picture 11" descr="A person wearing a hat&#10;&#10;Description automatically generated with low confidence">
            <a:extLst>
              <a:ext uri="{FF2B5EF4-FFF2-40B4-BE49-F238E27FC236}">
                <a16:creationId xmlns:a16="http://schemas.microsoft.com/office/drawing/2014/main" id="{AE8BDD48-1684-19F8-58CA-FBB5872D5206}"/>
              </a:ext>
            </a:extLst>
          </p:cNvPr>
          <p:cNvPicPr>
            <a:picLocks noChangeAspect="1"/>
          </p:cNvPicPr>
          <p:nvPr/>
        </p:nvPicPr>
        <p:blipFill>
          <a:blip r:embed="rId5"/>
          <a:stretch>
            <a:fillRect/>
          </a:stretch>
        </p:blipFill>
        <p:spPr>
          <a:xfrm>
            <a:off x="7401651" y="167566"/>
            <a:ext cx="2468837" cy="1383503"/>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13C08F00-F370-071E-7943-590C5F18FE8B}"/>
              </a:ext>
            </a:extLst>
          </p:cNvPr>
          <p:cNvPicPr>
            <a:picLocks noChangeAspect="1"/>
          </p:cNvPicPr>
          <p:nvPr/>
        </p:nvPicPr>
        <p:blipFill rotWithShape="1">
          <a:blip r:embed="rId6"/>
          <a:srcRect r="6187"/>
          <a:stretch/>
        </p:blipFill>
        <p:spPr>
          <a:xfrm>
            <a:off x="9861009" y="171418"/>
            <a:ext cx="2325736" cy="1400630"/>
          </a:xfrm>
          <a:prstGeom prst="rect">
            <a:avLst/>
          </a:prstGeom>
        </p:spPr>
      </p:pic>
      <p:pic>
        <p:nvPicPr>
          <p:cNvPr id="19" name="Picture 18" descr="A person wearing glasses&#10;&#10;Description automatically generated with medium confidence">
            <a:extLst>
              <a:ext uri="{FF2B5EF4-FFF2-40B4-BE49-F238E27FC236}">
                <a16:creationId xmlns:a16="http://schemas.microsoft.com/office/drawing/2014/main" id="{43FB1698-5320-22B2-D6D7-B0C1178BCC31}"/>
              </a:ext>
            </a:extLst>
          </p:cNvPr>
          <p:cNvPicPr>
            <a:picLocks noChangeAspect="1"/>
          </p:cNvPicPr>
          <p:nvPr/>
        </p:nvPicPr>
        <p:blipFill>
          <a:blip r:embed="rId7"/>
          <a:stretch>
            <a:fillRect/>
          </a:stretch>
        </p:blipFill>
        <p:spPr>
          <a:xfrm>
            <a:off x="2430007" y="1572048"/>
            <a:ext cx="2503425" cy="1400630"/>
          </a:xfrm>
          <a:prstGeom prst="rect">
            <a:avLst/>
          </a:prstGeom>
        </p:spPr>
      </p:pic>
      <p:pic>
        <p:nvPicPr>
          <p:cNvPr id="21" name="Picture 20" descr="A person smiling for the camera&#10;&#10;Description automatically generated with medium confidence">
            <a:extLst>
              <a:ext uri="{FF2B5EF4-FFF2-40B4-BE49-F238E27FC236}">
                <a16:creationId xmlns:a16="http://schemas.microsoft.com/office/drawing/2014/main" id="{D1BC1498-D993-A905-31BD-8F7E6F9BBBA8}"/>
              </a:ext>
            </a:extLst>
          </p:cNvPr>
          <p:cNvPicPr>
            <a:picLocks noChangeAspect="1"/>
          </p:cNvPicPr>
          <p:nvPr/>
        </p:nvPicPr>
        <p:blipFill>
          <a:blip r:embed="rId8"/>
          <a:stretch>
            <a:fillRect/>
          </a:stretch>
        </p:blipFill>
        <p:spPr>
          <a:xfrm>
            <a:off x="4864186" y="1555559"/>
            <a:ext cx="2463628" cy="1389637"/>
          </a:xfrm>
          <a:prstGeom prst="rect">
            <a:avLst/>
          </a:prstGeom>
        </p:spPr>
      </p:pic>
      <p:pic>
        <p:nvPicPr>
          <p:cNvPr id="23" name="Picture 22" descr="A person sitting in a chair&#10;&#10;Description automatically generated with medium confidence">
            <a:extLst>
              <a:ext uri="{FF2B5EF4-FFF2-40B4-BE49-F238E27FC236}">
                <a16:creationId xmlns:a16="http://schemas.microsoft.com/office/drawing/2014/main" id="{E6F1B59A-47EB-412F-5DB1-BDF1C8B219AD}"/>
              </a:ext>
            </a:extLst>
          </p:cNvPr>
          <p:cNvPicPr>
            <a:picLocks noChangeAspect="1"/>
          </p:cNvPicPr>
          <p:nvPr/>
        </p:nvPicPr>
        <p:blipFill>
          <a:blip r:embed="rId9"/>
          <a:stretch>
            <a:fillRect/>
          </a:stretch>
        </p:blipFill>
        <p:spPr>
          <a:xfrm>
            <a:off x="7337293" y="1555249"/>
            <a:ext cx="2523716" cy="1417429"/>
          </a:xfrm>
          <a:prstGeom prst="rect">
            <a:avLst/>
          </a:prstGeom>
        </p:spPr>
      </p:pic>
      <p:pic>
        <p:nvPicPr>
          <p:cNvPr id="27" name="Picture 26" descr="A person sitting in a chair&#10;&#10;Description automatically generated with low confidence">
            <a:extLst>
              <a:ext uri="{FF2B5EF4-FFF2-40B4-BE49-F238E27FC236}">
                <a16:creationId xmlns:a16="http://schemas.microsoft.com/office/drawing/2014/main" id="{FB392CB2-69E0-8A52-5F83-8C5FEDCF0288}"/>
              </a:ext>
            </a:extLst>
          </p:cNvPr>
          <p:cNvPicPr>
            <a:picLocks noChangeAspect="1"/>
          </p:cNvPicPr>
          <p:nvPr/>
        </p:nvPicPr>
        <p:blipFill rotWithShape="1">
          <a:blip r:embed="rId10"/>
          <a:srcRect r="6313"/>
          <a:stretch/>
        </p:blipFill>
        <p:spPr>
          <a:xfrm>
            <a:off x="9847102" y="1555249"/>
            <a:ext cx="2339643" cy="1401462"/>
          </a:xfrm>
          <a:prstGeom prst="rect">
            <a:avLst/>
          </a:prstGeom>
        </p:spPr>
      </p:pic>
      <p:pic>
        <p:nvPicPr>
          <p:cNvPr id="31" name="Picture 30" descr="A picture containing text, indoor&#10;&#10;Description automatically generated">
            <a:extLst>
              <a:ext uri="{FF2B5EF4-FFF2-40B4-BE49-F238E27FC236}">
                <a16:creationId xmlns:a16="http://schemas.microsoft.com/office/drawing/2014/main" id="{3C2CBB8F-FAF9-BDAE-9427-67BDF56F740B}"/>
              </a:ext>
            </a:extLst>
          </p:cNvPr>
          <p:cNvPicPr>
            <a:picLocks noChangeAspect="1"/>
          </p:cNvPicPr>
          <p:nvPr/>
        </p:nvPicPr>
        <p:blipFill>
          <a:blip r:embed="rId11"/>
          <a:stretch>
            <a:fillRect/>
          </a:stretch>
        </p:blipFill>
        <p:spPr>
          <a:xfrm>
            <a:off x="-18306" y="3970465"/>
            <a:ext cx="2453790" cy="1378645"/>
          </a:xfrm>
          <a:prstGeom prst="rect">
            <a:avLst/>
          </a:prstGeom>
        </p:spPr>
      </p:pic>
      <p:pic>
        <p:nvPicPr>
          <p:cNvPr id="33" name="Picture 32" descr="A person smiling for the camera&#10;&#10;Description automatically generated with medium confidence">
            <a:extLst>
              <a:ext uri="{FF2B5EF4-FFF2-40B4-BE49-F238E27FC236}">
                <a16:creationId xmlns:a16="http://schemas.microsoft.com/office/drawing/2014/main" id="{3F5FAEA8-6F8B-90B2-BA07-C8991C0AA81A}"/>
              </a:ext>
            </a:extLst>
          </p:cNvPr>
          <p:cNvPicPr>
            <a:picLocks noChangeAspect="1"/>
          </p:cNvPicPr>
          <p:nvPr/>
        </p:nvPicPr>
        <p:blipFill>
          <a:blip r:embed="rId12"/>
          <a:stretch>
            <a:fillRect/>
          </a:stretch>
        </p:blipFill>
        <p:spPr>
          <a:xfrm>
            <a:off x="2430007" y="3930192"/>
            <a:ext cx="2451144" cy="1378645"/>
          </a:xfrm>
          <a:prstGeom prst="rect">
            <a:avLst/>
          </a:prstGeom>
        </p:spPr>
      </p:pic>
      <p:pic>
        <p:nvPicPr>
          <p:cNvPr id="35" name="Picture 34" descr="A person sitting in a chair&#10;&#10;Description automatically generated with low confidence">
            <a:extLst>
              <a:ext uri="{FF2B5EF4-FFF2-40B4-BE49-F238E27FC236}">
                <a16:creationId xmlns:a16="http://schemas.microsoft.com/office/drawing/2014/main" id="{5A39CC88-E4EC-9192-5E2E-4C4208D6F345}"/>
              </a:ext>
            </a:extLst>
          </p:cNvPr>
          <p:cNvPicPr>
            <a:picLocks noChangeAspect="1"/>
          </p:cNvPicPr>
          <p:nvPr/>
        </p:nvPicPr>
        <p:blipFill>
          <a:blip r:embed="rId13"/>
          <a:stretch>
            <a:fillRect/>
          </a:stretch>
        </p:blipFill>
        <p:spPr>
          <a:xfrm>
            <a:off x="4845284" y="3928430"/>
            <a:ext cx="2482530" cy="1395422"/>
          </a:xfrm>
          <a:prstGeom prst="rect">
            <a:avLst/>
          </a:prstGeom>
        </p:spPr>
      </p:pic>
      <p:pic>
        <p:nvPicPr>
          <p:cNvPr id="37" name="Picture 36" descr="A person and person smiling&#10;&#10;Description automatically generated with low confidence">
            <a:extLst>
              <a:ext uri="{FF2B5EF4-FFF2-40B4-BE49-F238E27FC236}">
                <a16:creationId xmlns:a16="http://schemas.microsoft.com/office/drawing/2014/main" id="{A633869B-DA3B-E574-7F18-78E69BEE4746}"/>
              </a:ext>
            </a:extLst>
          </p:cNvPr>
          <p:cNvPicPr>
            <a:picLocks noChangeAspect="1"/>
          </p:cNvPicPr>
          <p:nvPr/>
        </p:nvPicPr>
        <p:blipFill>
          <a:blip r:embed="rId14"/>
          <a:stretch>
            <a:fillRect/>
          </a:stretch>
        </p:blipFill>
        <p:spPr>
          <a:xfrm>
            <a:off x="7337293" y="3913415"/>
            <a:ext cx="2529338" cy="1417407"/>
          </a:xfrm>
          <a:prstGeom prst="rect">
            <a:avLst/>
          </a:prstGeom>
        </p:spPr>
      </p:pic>
      <p:pic>
        <p:nvPicPr>
          <p:cNvPr id="39" name="Picture 38" descr="A person wearing glasses&#10;&#10;Description automatically generated with medium confidence">
            <a:extLst>
              <a:ext uri="{FF2B5EF4-FFF2-40B4-BE49-F238E27FC236}">
                <a16:creationId xmlns:a16="http://schemas.microsoft.com/office/drawing/2014/main" id="{EC8B4463-11F2-282C-40A7-604E2592F648}"/>
              </a:ext>
            </a:extLst>
          </p:cNvPr>
          <p:cNvPicPr>
            <a:picLocks noChangeAspect="1"/>
          </p:cNvPicPr>
          <p:nvPr/>
        </p:nvPicPr>
        <p:blipFill rotWithShape="1">
          <a:blip r:embed="rId15"/>
          <a:srcRect r="6613"/>
          <a:stretch/>
        </p:blipFill>
        <p:spPr>
          <a:xfrm>
            <a:off x="9841847" y="3905055"/>
            <a:ext cx="2362078" cy="1418797"/>
          </a:xfrm>
          <a:prstGeom prst="rect">
            <a:avLst/>
          </a:prstGeom>
        </p:spPr>
      </p:pic>
      <p:pic>
        <p:nvPicPr>
          <p:cNvPr id="41" name="Picture 40" descr="A person smiling at the camera&#10;&#10;Description automatically generated with low confidence">
            <a:extLst>
              <a:ext uri="{FF2B5EF4-FFF2-40B4-BE49-F238E27FC236}">
                <a16:creationId xmlns:a16="http://schemas.microsoft.com/office/drawing/2014/main" id="{D2E01C4E-4066-8FFF-9893-4544351E4E29}"/>
              </a:ext>
            </a:extLst>
          </p:cNvPr>
          <p:cNvPicPr>
            <a:picLocks noChangeAspect="1"/>
          </p:cNvPicPr>
          <p:nvPr/>
        </p:nvPicPr>
        <p:blipFill>
          <a:blip r:embed="rId16"/>
          <a:stretch>
            <a:fillRect/>
          </a:stretch>
        </p:blipFill>
        <p:spPr>
          <a:xfrm>
            <a:off x="0" y="5330822"/>
            <a:ext cx="2529338" cy="1416102"/>
          </a:xfrm>
          <a:prstGeom prst="rect">
            <a:avLst/>
          </a:prstGeom>
        </p:spPr>
      </p:pic>
      <p:pic>
        <p:nvPicPr>
          <p:cNvPr id="45" name="Picture 44" descr="A person with a cat on the shoulder&#10;&#10;Description automatically generated with medium confidence">
            <a:extLst>
              <a:ext uri="{FF2B5EF4-FFF2-40B4-BE49-F238E27FC236}">
                <a16:creationId xmlns:a16="http://schemas.microsoft.com/office/drawing/2014/main" id="{931A4A90-4BB9-D27F-82FE-8649FCADF1EE}"/>
              </a:ext>
            </a:extLst>
          </p:cNvPr>
          <p:cNvPicPr>
            <a:picLocks noChangeAspect="1"/>
          </p:cNvPicPr>
          <p:nvPr/>
        </p:nvPicPr>
        <p:blipFill>
          <a:blip r:embed="rId17"/>
          <a:stretch>
            <a:fillRect/>
          </a:stretch>
        </p:blipFill>
        <p:spPr>
          <a:xfrm>
            <a:off x="7354473" y="5309409"/>
            <a:ext cx="2458185" cy="1378644"/>
          </a:xfrm>
          <a:prstGeom prst="rect">
            <a:avLst/>
          </a:prstGeom>
        </p:spPr>
      </p:pic>
      <p:pic>
        <p:nvPicPr>
          <p:cNvPr id="47" name="Picture 46" descr="A person sitting in a chair&#10;&#10;Description automatically generated with medium confidence">
            <a:extLst>
              <a:ext uri="{FF2B5EF4-FFF2-40B4-BE49-F238E27FC236}">
                <a16:creationId xmlns:a16="http://schemas.microsoft.com/office/drawing/2014/main" id="{4FF99D77-A200-6022-18B1-30A442B0669F}"/>
              </a:ext>
            </a:extLst>
          </p:cNvPr>
          <p:cNvPicPr>
            <a:picLocks noChangeAspect="1"/>
          </p:cNvPicPr>
          <p:nvPr/>
        </p:nvPicPr>
        <p:blipFill rotWithShape="1">
          <a:blip r:embed="rId18"/>
          <a:srcRect r="3635"/>
          <a:stretch/>
        </p:blipFill>
        <p:spPr>
          <a:xfrm>
            <a:off x="9829838" y="5330822"/>
            <a:ext cx="2374087" cy="1389637"/>
          </a:xfrm>
          <a:prstGeom prst="rect">
            <a:avLst/>
          </a:prstGeom>
        </p:spPr>
      </p:pic>
      <p:pic>
        <p:nvPicPr>
          <p:cNvPr id="51" name="Picture 50" descr="A picture containing text&#10;&#10;Description automatically generated">
            <a:extLst>
              <a:ext uri="{FF2B5EF4-FFF2-40B4-BE49-F238E27FC236}">
                <a16:creationId xmlns:a16="http://schemas.microsoft.com/office/drawing/2014/main" id="{10181CB3-0EA8-C07D-68C5-942403565E85}"/>
              </a:ext>
            </a:extLst>
          </p:cNvPr>
          <p:cNvPicPr>
            <a:picLocks noChangeAspect="1"/>
          </p:cNvPicPr>
          <p:nvPr/>
        </p:nvPicPr>
        <p:blipFill>
          <a:blip r:embed="rId19"/>
          <a:stretch>
            <a:fillRect/>
          </a:stretch>
        </p:blipFill>
        <p:spPr>
          <a:xfrm>
            <a:off x="4853667" y="5319829"/>
            <a:ext cx="2484666" cy="1400630"/>
          </a:xfrm>
          <a:prstGeom prst="rect">
            <a:avLst/>
          </a:prstGeom>
        </p:spPr>
      </p:pic>
      <p:pic>
        <p:nvPicPr>
          <p:cNvPr id="5" name="Picture 4" descr="A picture containing text, wall, indoor, person&#10;&#10;Description automatically generated">
            <a:extLst>
              <a:ext uri="{FF2B5EF4-FFF2-40B4-BE49-F238E27FC236}">
                <a16:creationId xmlns:a16="http://schemas.microsoft.com/office/drawing/2014/main" id="{1A725A88-C317-FB49-FA85-9600E561A371}"/>
              </a:ext>
            </a:extLst>
          </p:cNvPr>
          <p:cNvPicPr>
            <a:picLocks noChangeAspect="1"/>
          </p:cNvPicPr>
          <p:nvPr/>
        </p:nvPicPr>
        <p:blipFill>
          <a:blip r:embed="rId20"/>
          <a:stretch>
            <a:fillRect/>
          </a:stretch>
        </p:blipFill>
        <p:spPr>
          <a:xfrm>
            <a:off x="2449540" y="5349111"/>
            <a:ext cx="2404127" cy="1356490"/>
          </a:xfrm>
          <a:prstGeom prst="rect">
            <a:avLst/>
          </a:prstGeom>
        </p:spPr>
      </p:pic>
      <p:pic>
        <p:nvPicPr>
          <p:cNvPr id="7" name="Picture 6" descr="A person sitting in a chair&#10;&#10;Description automatically generated with low confidence">
            <a:extLst>
              <a:ext uri="{FF2B5EF4-FFF2-40B4-BE49-F238E27FC236}">
                <a16:creationId xmlns:a16="http://schemas.microsoft.com/office/drawing/2014/main" id="{AB260207-C8A2-F43B-EEDB-966D70E29DA4}"/>
              </a:ext>
            </a:extLst>
          </p:cNvPr>
          <p:cNvPicPr>
            <a:picLocks noChangeAspect="1"/>
          </p:cNvPicPr>
          <p:nvPr/>
        </p:nvPicPr>
        <p:blipFill>
          <a:blip r:embed="rId21"/>
          <a:stretch>
            <a:fillRect/>
          </a:stretch>
        </p:blipFill>
        <p:spPr>
          <a:xfrm>
            <a:off x="22493" y="145581"/>
            <a:ext cx="2444279" cy="1482862"/>
          </a:xfrm>
          <a:prstGeom prst="rect">
            <a:avLst/>
          </a:prstGeom>
        </p:spPr>
      </p:pic>
      <p:pic>
        <p:nvPicPr>
          <p:cNvPr id="17" name="Picture 16" descr="A person taking a selfie&#10;&#10;Description automatically generated">
            <a:extLst>
              <a:ext uri="{FF2B5EF4-FFF2-40B4-BE49-F238E27FC236}">
                <a16:creationId xmlns:a16="http://schemas.microsoft.com/office/drawing/2014/main" id="{43A2F68B-549E-DC6A-8EFE-72354D57C992}"/>
              </a:ext>
            </a:extLst>
          </p:cNvPr>
          <p:cNvPicPr>
            <a:picLocks noChangeAspect="1"/>
          </p:cNvPicPr>
          <p:nvPr/>
        </p:nvPicPr>
        <p:blipFill>
          <a:blip r:embed="rId22"/>
          <a:stretch>
            <a:fillRect/>
          </a:stretch>
        </p:blipFill>
        <p:spPr>
          <a:xfrm>
            <a:off x="-27451" y="1567190"/>
            <a:ext cx="2487776" cy="1400630"/>
          </a:xfrm>
          <a:prstGeom prst="rect">
            <a:avLst/>
          </a:prstGeom>
        </p:spPr>
      </p:pic>
    </p:spTree>
    <p:extLst>
      <p:ext uri="{BB962C8B-B14F-4D97-AF65-F5344CB8AC3E}">
        <p14:creationId xmlns:p14="http://schemas.microsoft.com/office/powerpoint/2010/main" val="928341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F75FE-AEFE-454C-87B2-7ACE38EDA227}"/>
              </a:ext>
            </a:extLst>
          </p:cNvPr>
          <p:cNvSpPr/>
          <p:nvPr/>
        </p:nvSpPr>
        <p:spPr>
          <a:xfrm rot="10800000">
            <a:off x="0" y="-1"/>
            <a:ext cx="12192000" cy="1020962"/>
          </a:xfrm>
          <a:prstGeom prst="rect">
            <a:avLst/>
          </a:prstGeom>
          <a:gradFill>
            <a:gsLst>
              <a:gs pos="2000">
                <a:srgbClr val="92D050"/>
              </a:gs>
              <a:gs pos="92000">
                <a:srgbClr val="23BBC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descr="Graphical user interface, application&#10;&#10;Description automatically generated">
            <a:extLst>
              <a:ext uri="{FF2B5EF4-FFF2-40B4-BE49-F238E27FC236}">
                <a16:creationId xmlns:a16="http://schemas.microsoft.com/office/drawing/2014/main" id="{A140F8AD-1971-8853-9B1E-17B3D4FD743E}"/>
              </a:ext>
            </a:extLst>
          </p:cNvPr>
          <p:cNvPicPr>
            <a:picLocks noChangeAspect="1"/>
          </p:cNvPicPr>
          <p:nvPr/>
        </p:nvPicPr>
        <p:blipFill>
          <a:blip r:embed="rId2"/>
          <a:stretch>
            <a:fillRect/>
          </a:stretch>
        </p:blipFill>
        <p:spPr>
          <a:xfrm>
            <a:off x="1687231" y="1003707"/>
            <a:ext cx="1749161" cy="983815"/>
          </a:xfrm>
          <a:prstGeom prst="rect">
            <a:avLst/>
          </a:prstGeom>
        </p:spPr>
      </p:pic>
      <p:pic>
        <p:nvPicPr>
          <p:cNvPr id="38" name="Picture 37" descr="A person wearing glasses&#10;&#10;Description automatically generated with medium confidence">
            <a:extLst>
              <a:ext uri="{FF2B5EF4-FFF2-40B4-BE49-F238E27FC236}">
                <a16:creationId xmlns:a16="http://schemas.microsoft.com/office/drawing/2014/main" id="{C4EC612A-507E-DE2C-F8E8-92150D3655B9}"/>
              </a:ext>
            </a:extLst>
          </p:cNvPr>
          <p:cNvPicPr>
            <a:picLocks noChangeAspect="1"/>
          </p:cNvPicPr>
          <p:nvPr/>
        </p:nvPicPr>
        <p:blipFill>
          <a:blip r:embed="rId3"/>
          <a:stretch>
            <a:fillRect/>
          </a:stretch>
        </p:blipFill>
        <p:spPr>
          <a:xfrm>
            <a:off x="3436392" y="1000288"/>
            <a:ext cx="1754375" cy="983815"/>
          </a:xfrm>
          <a:prstGeom prst="rect">
            <a:avLst/>
          </a:prstGeom>
        </p:spPr>
      </p:pic>
      <p:pic>
        <p:nvPicPr>
          <p:cNvPr id="39" name="Picture 38" descr="A picture containing text, person, wall, person&#10;&#10;Description automatically generated">
            <a:extLst>
              <a:ext uri="{FF2B5EF4-FFF2-40B4-BE49-F238E27FC236}">
                <a16:creationId xmlns:a16="http://schemas.microsoft.com/office/drawing/2014/main" id="{32898757-B037-3856-2F1D-40F53598EE24}"/>
              </a:ext>
            </a:extLst>
          </p:cNvPr>
          <p:cNvPicPr>
            <a:picLocks noChangeAspect="1"/>
          </p:cNvPicPr>
          <p:nvPr/>
        </p:nvPicPr>
        <p:blipFill>
          <a:blip r:embed="rId4"/>
          <a:stretch>
            <a:fillRect/>
          </a:stretch>
        </p:blipFill>
        <p:spPr>
          <a:xfrm>
            <a:off x="10441665" y="4846868"/>
            <a:ext cx="1744300" cy="977822"/>
          </a:xfrm>
          <a:prstGeom prst="rect">
            <a:avLst/>
          </a:prstGeom>
        </p:spPr>
      </p:pic>
      <p:pic>
        <p:nvPicPr>
          <p:cNvPr id="40" name="Picture 39" descr="A person wearing glasses&#10;&#10;Description automatically generated with low confidence">
            <a:extLst>
              <a:ext uri="{FF2B5EF4-FFF2-40B4-BE49-F238E27FC236}">
                <a16:creationId xmlns:a16="http://schemas.microsoft.com/office/drawing/2014/main" id="{BBF2FC77-7DDC-6C6E-7CC4-E73F0F48A19D}"/>
              </a:ext>
            </a:extLst>
          </p:cNvPr>
          <p:cNvPicPr>
            <a:picLocks noChangeAspect="1"/>
          </p:cNvPicPr>
          <p:nvPr/>
        </p:nvPicPr>
        <p:blipFill>
          <a:blip r:embed="rId5"/>
          <a:stretch>
            <a:fillRect/>
          </a:stretch>
        </p:blipFill>
        <p:spPr>
          <a:xfrm>
            <a:off x="10494483" y="2006803"/>
            <a:ext cx="1699386" cy="956936"/>
          </a:xfrm>
          <a:prstGeom prst="rect">
            <a:avLst/>
          </a:prstGeom>
        </p:spPr>
      </p:pic>
      <p:pic>
        <p:nvPicPr>
          <p:cNvPr id="42" name="Picture 41" descr="A picture containing text, wall, indoor, person&#10;&#10;Description automatically generated">
            <a:extLst>
              <a:ext uri="{FF2B5EF4-FFF2-40B4-BE49-F238E27FC236}">
                <a16:creationId xmlns:a16="http://schemas.microsoft.com/office/drawing/2014/main" id="{4BFEFA53-1C26-9FFF-03B9-50121C041B30}"/>
              </a:ext>
            </a:extLst>
          </p:cNvPr>
          <p:cNvPicPr>
            <a:picLocks noChangeAspect="1"/>
          </p:cNvPicPr>
          <p:nvPr/>
        </p:nvPicPr>
        <p:blipFill rotWithShape="1">
          <a:blip r:embed="rId6"/>
          <a:srcRect t="7653"/>
          <a:stretch/>
        </p:blipFill>
        <p:spPr>
          <a:xfrm>
            <a:off x="10486579" y="2946285"/>
            <a:ext cx="1707290" cy="944512"/>
          </a:xfrm>
          <a:prstGeom prst="rect">
            <a:avLst/>
          </a:prstGeom>
        </p:spPr>
      </p:pic>
      <p:pic>
        <p:nvPicPr>
          <p:cNvPr id="43" name="Picture 42" descr="A picture containing text, person, indoor&#10;&#10;Description automatically generated">
            <a:extLst>
              <a:ext uri="{FF2B5EF4-FFF2-40B4-BE49-F238E27FC236}">
                <a16:creationId xmlns:a16="http://schemas.microsoft.com/office/drawing/2014/main" id="{08657F6C-66D6-ED66-054D-A33ED123B068}"/>
              </a:ext>
            </a:extLst>
          </p:cNvPr>
          <p:cNvPicPr>
            <a:picLocks noChangeAspect="1"/>
          </p:cNvPicPr>
          <p:nvPr/>
        </p:nvPicPr>
        <p:blipFill>
          <a:blip r:embed="rId7"/>
          <a:stretch>
            <a:fillRect/>
          </a:stretch>
        </p:blipFill>
        <p:spPr>
          <a:xfrm>
            <a:off x="7334" y="5797258"/>
            <a:ext cx="1698262" cy="959648"/>
          </a:xfrm>
          <a:prstGeom prst="rect">
            <a:avLst/>
          </a:prstGeom>
        </p:spPr>
      </p:pic>
      <p:pic>
        <p:nvPicPr>
          <p:cNvPr id="44" name="Picture 43" descr="A picture containing text, wall, person, indoor&#10;&#10;Description automatically generated">
            <a:extLst>
              <a:ext uri="{FF2B5EF4-FFF2-40B4-BE49-F238E27FC236}">
                <a16:creationId xmlns:a16="http://schemas.microsoft.com/office/drawing/2014/main" id="{BC8650E0-8ABE-FF02-D178-A61D073F0C04}"/>
              </a:ext>
            </a:extLst>
          </p:cNvPr>
          <p:cNvPicPr>
            <a:picLocks noChangeAspect="1"/>
          </p:cNvPicPr>
          <p:nvPr/>
        </p:nvPicPr>
        <p:blipFill>
          <a:blip r:embed="rId8"/>
          <a:stretch>
            <a:fillRect/>
          </a:stretch>
        </p:blipFill>
        <p:spPr>
          <a:xfrm>
            <a:off x="8926" y="2905024"/>
            <a:ext cx="1696670" cy="950519"/>
          </a:xfrm>
          <a:prstGeom prst="rect">
            <a:avLst/>
          </a:prstGeom>
        </p:spPr>
      </p:pic>
      <p:pic>
        <p:nvPicPr>
          <p:cNvPr id="45" name="Picture 44" descr="A person smiling with the hand on the chin&#10;&#10;Description automatically generated with low confidence">
            <a:extLst>
              <a:ext uri="{FF2B5EF4-FFF2-40B4-BE49-F238E27FC236}">
                <a16:creationId xmlns:a16="http://schemas.microsoft.com/office/drawing/2014/main" id="{F191B5B5-28E9-B25C-075E-482E092BEF38}"/>
              </a:ext>
            </a:extLst>
          </p:cNvPr>
          <p:cNvPicPr>
            <a:picLocks noChangeAspect="1"/>
          </p:cNvPicPr>
          <p:nvPr/>
        </p:nvPicPr>
        <p:blipFill>
          <a:blip r:embed="rId9"/>
          <a:stretch>
            <a:fillRect/>
          </a:stretch>
        </p:blipFill>
        <p:spPr>
          <a:xfrm>
            <a:off x="7334" y="4835690"/>
            <a:ext cx="1698262" cy="955187"/>
          </a:xfrm>
          <a:prstGeom prst="rect">
            <a:avLst/>
          </a:prstGeom>
        </p:spPr>
      </p:pic>
      <p:sp>
        <p:nvSpPr>
          <p:cNvPr id="46" name="TextBox 45">
            <a:extLst>
              <a:ext uri="{FF2B5EF4-FFF2-40B4-BE49-F238E27FC236}">
                <a16:creationId xmlns:a16="http://schemas.microsoft.com/office/drawing/2014/main" id="{F5666533-A28F-5886-F38E-333C3B635AF1}"/>
              </a:ext>
            </a:extLst>
          </p:cNvPr>
          <p:cNvSpPr txBox="1"/>
          <p:nvPr/>
        </p:nvSpPr>
        <p:spPr>
          <a:xfrm>
            <a:off x="4139383" y="94080"/>
            <a:ext cx="4592683" cy="830997"/>
          </a:xfrm>
          <a:prstGeom prst="rect">
            <a:avLst/>
          </a:prstGeom>
          <a:noFill/>
        </p:spPr>
        <p:txBody>
          <a:bodyPr wrap="square">
            <a:spAutoFit/>
          </a:bodyPr>
          <a:lstStyle/>
          <a:p>
            <a:r>
              <a:rPr lang="en-US" sz="4800" b="1" dirty="0">
                <a:solidFill>
                  <a:schemeClr val="bg1"/>
                </a:solidFill>
              </a:rPr>
              <a:t>Project Overview</a:t>
            </a:r>
            <a:endParaRPr lang="en-US" sz="4800" dirty="0">
              <a:solidFill>
                <a:schemeClr val="bg1"/>
              </a:solidFill>
            </a:endParaRPr>
          </a:p>
        </p:txBody>
      </p:sp>
      <p:sp>
        <p:nvSpPr>
          <p:cNvPr id="47" name="TextBox 46">
            <a:extLst>
              <a:ext uri="{FF2B5EF4-FFF2-40B4-BE49-F238E27FC236}">
                <a16:creationId xmlns:a16="http://schemas.microsoft.com/office/drawing/2014/main" id="{A06CF529-77E8-7C7A-54F0-D0700B2A510F}"/>
              </a:ext>
            </a:extLst>
          </p:cNvPr>
          <p:cNvSpPr txBox="1"/>
          <p:nvPr/>
        </p:nvSpPr>
        <p:spPr>
          <a:xfrm>
            <a:off x="2069236" y="2502023"/>
            <a:ext cx="8068370" cy="2800767"/>
          </a:xfrm>
          <a:prstGeom prst="rect">
            <a:avLst/>
          </a:prstGeom>
          <a:noFill/>
        </p:spPr>
        <p:txBody>
          <a:bodyPr wrap="square">
            <a:spAutoFit/>
          </a:bodyPr>
          <a:lstStyle/>
          <a:p>
            <a:pPr algn="ctr"/>
            <a:r>
              <a:rPr lang="en-US" sz="2800" u="sng" dirty="0"/>
              <a:t>130</a:t>
            </a:r>
            <a:r>
              <a:rPr lang="en-US" sz="2800" dirty="0"/>
              <a:t> </a:t>
            </a:r>
            <a:r>
              <a:rPr lang="en-US" sz="2400" dirty="0"/>
              <a:t>interviews with individuals living with a mental health condition and families—using their real names &amp; stories</a:t>
            </a:r>
          </a:p>
          <a:p>
            <a:pPr algn="ctr"/>
            <a:endParaRPr lang="en-US" sz="2400" dirty="0"/>
          </a:p>
          <a:p>
            <a:pPr algn="ctr"/>
            <a:r>
              <a:rPr lang="en-US" sz="2800" u="sng" dirty="0"/>
              <a:t>35</a:t>
            </a:r>
            <a:r>
              <a:rPr lang="en-US" sz="2400" dirty="0"/>
              <a:t> Frequently Asked Questions answered </a:t>
            </a:r>
          </a:p>
          <a:p>
            <a:pPr algn="ctr"/>
            <a:r>
              <a:rPr lang="en-US" sz="2400" dirty="0"/>
              <a:t>by experts from across the field</a:t>
            </a:r>
          </a:p>
          <a:p>
            <a:pPr algn="ctr"/>
            <a:endParaRPr lang="en-US" sz="2400" dirty="0"/>
          </a:p>
          <a:p>
            <a:pPr algn="ctr"/>
            <a:r>
              <a:rPr lang="en-US" sz="2400" dirty="0"/>
              <a:t>All proceeds go to NAMI</a:t>
            </a:r>
          </a:p>
        </p:txBody>
      </p:sp>
      <p:pic>
        <p:nvPicPr>
          <p:cNvPr id="16" name="Picture 15" descr="A person smiling for the camera&#10;&#10;Description automatically generated with low confidence">
            <a:extLst>
              <a:ext uri="{FF2B5EF4-FFF2-40B4-BE49-F238E27FC236}">
                <a16:creationId xmlns:a16="http://schemas.microsoft.com/office/drawing/2014/main" id="{8E99868C-89D9-8DF3-C49F-E170A99A08F8}"/>
              </a:ext>
            </a:extLst>
          </p:cNvPr>
          <p:cNvPicPr>
            <a:picLocks noChangeAspect="1"/>
          </p:cNvPicPr>
          <p:nvPr/>
        </p:nvPicPr>
        <p:blipFill>
          <a:blip r:embed="rId10"/>
          <a:stretch>
            <a:fillRect/>
          </a:stretch>
        </p:blipFill>
        <p:spPr>
          <a:xfrm>
            <a:off x="6952070" y="1009404"/>
            <a:ext cx="1774109" cy="997399"/>
          </a:xfrm>
          <a:prstGeom prst="rect">
            <a:avLst/>
          </a:prstGeom>
        </p:spPr>
      </p:pic>
      <p:pic>
        <p:nvPicPr>
          <p:cNvPr id="49" name="Picture 48" descr="A person wearing glasses&#10;&#10;Description automatically generated with medium confidence">
            <a:extLst>
              <a:ext uri="{FF2B5EF4-FFF2-40B4-BE49-F238E27FC236}">
                <a16:creationId xmlns:a16="http://schemas.microsoft.com/office/drawing/2014/main" id="{277575DD-C3DB-5629-8CDF-2C8DD024AE50}"/>
              </a:ext>
            </a:extLst>
          </p:cNvPr>
          <p:cNvPicPr>
            <a:picLocks noChangeAspect="1"/>
          </p:cNvPicPr>
          <p:nvPr/>
        </p:nvPicPr>
        <p:blipFill>
          <a:blip r:embed="rId11"/>
          <a:stretch>
            <a:fillRect/>
          </a:stretch>
        </p:blipFill>
        <p:spPr>
          <a:xfrm>
            <a:off x="8726179" y="1017182"/>
            <a:ext cx="1751468" cy="981841"/>
          </a:xfrm>
          <a:prstGeom prst="rect">
            <a:avLst/>
          </a:prstGeom>
        </p:spPr>
      </p:pic>
      <p:pic>
        <p:nvPicPr>
          <p:cNvPr id="51" name="Picture 50" descr="A person smiling for the camera&#10;&#10;Description automatically generated with medium confidence">
            <a:extLst>
              <a:ext uri="{FF2B5EF4-FFF2-40B4-BE49-F238E27FC236}">
                <a16:creationId xmlns:a16="http://schemas.microsoft.com/office/drawing/2014/main" id="{DBB1A46B-517E-5422-2012-FDA19495896D}"/>
              </a:ext>
            </a:extLst>
          </p:cNvPr>
          <p:cNvPicPr>
            <a:picLocks noChangeAspect="1"/>
          </p:cNvPicPr>
          <p:nvPr/>
        </p:nvPicPr>
        <p:blipFill>
          <a:blip r:embed="rId12"/>
          <a:stretch>
            <a:fillRect/>
          </a:stretch>
        </p:blipFill>
        <p:spPr>
          <a:xfrm>
            <a:off x="-10143" y="1003707"/>
            <a:ext cx="1706814" cy="956976"/>
          </a:xfrm>
          <a:prstGeom prst="rect">
            <a:avLst/>
          </a:prstGeom>
        </p:spPr>
      </p:pic>
      <p:pic>
        <p:nvPicPr>
          <p:cNvPr id="53" name="Picture 52" descr="A person smiling for the camera&#10;&#10;Description automatically generated with medium confidence">
            <a:extLst>
              <a:ext uri="{FF2B5EF4-FFF2-40B4-BE49-F238E27FC236}">
                <a16:creationId xmlns:a16="http://schemas.microsoft.com/office/drawing/2014/main" id="{438E7A66-CF57-DE39-1312-1BDD4A934477}"/>
              </a:ext>
            </a:extLst>
          </p:cNvPr>
          <p:cNvPicPr>
            <a:picLocks noChangeAspect="1"/>
          </p:cNvPicPr>
          <p:nvPr/>
        </p:nvPicPr>
        <p:blipFill>
          <a:blip r:embed="rId13"/>
          <a:stretch>
            <a:fillRect/>
          </a:stretch>
        </p:blipFill>
        <p:spPr>
          <a:xfrm>
            <a:off x="10500635" y="1033311"/>
            <a:ext cx="1699692" cy="956935"/>
          </a:xfrm>
          <a:prstGeom prst="rect">
            <a:avLst/>
          </a:prstGeom>
        </p:spPr>
      </p:pic>
      <p:pic>
        <p:nvPicPr>
          <p:cNvPr id="36" name="Picture 35" descr="A person taking a selfie&#10;&#10;Description automatically generated">
            <a:extLst>
              <a:ext uri="{FF2B5EF4-FFF2-40B4-BE49-F238E27FC236}">
                <a16:creationId xmlns:a16="http://schemas.microsoft.com/office/drawing/2014/main" id="{22107BB9-C830-8D55-36CD-D48ADB81410C}"/>
              </a:ext>
            </a:extLst>
          </p:cNvPr>
          <p:cNvPicPr>
            <a:picLocks noChangeAspect="1"/>
          </p:cNvPicPr>
          <p:nvPr/>
        </p:nvPicPr>
        <p:blipFill>
          <a:blip r:embed="rId14"/>
          <a:stretch>
            <a:fillRect/>
          </a:stretch>
        </p:blipFill>
        <p:spPr>
          <a:xfrm>
            <a:off x="7334" y="1958802"/>
            <a:ext cx="1659794" cy="932799"/>
          </a:xfrm>
          <a:prstGeom prst="rect">
            <a:avLst/>
          </a:prstGeom>
        </p:spPr>
      </p:pic>
      <p:pic>
        <p:nvPicPr>
          <p:cNvPr id="41" name="Picture 40" descr="A person wearing glasses&#10;&#10;Description automatically generated with medium confidence">
            <a:extLst>
              <a:ext uri="{FF2B5EF4-FFF2-40B4-BE49-F238E27FC236}">
                <a16:creationId xmlns:a16="http://schemas.microsoft.com/office/drawing/2014/main" id="{7596C39C-6E67-EDAD-A904-030DE4A251EF}"/>
              </a:ext>
            </a:extLst>
          </p:cNvPr>
          <p:cNvPicPr>
            <a:picLocks noChangeAspect="1"/>
          </p:cNvPicPr>
          <p:nvPr/>
        </p:nvPicPr>
        <p:blipFill>
          <a:blip r:embed="rId15"/>
          <a:stretch>
            <a:fillRect/>
          </a:stretch>
        </p:blipFill>
        <p:spPr>
          <a:xfrm>
            <a:off x="0" y="3859388"/>
            <a:ext cx="1712930" cy="967937"/>
          </a:xfrm>
          <a:prstGeom prst="rect">
            <a:avLst/>
          </a:prstGeom>
        </p:spPr>
      </p:pic>
      <p:pic>
        <p:nvPicPr>
          <p:cNvPr id="19" name="Picture 18" descr="A person with long hair&#10;&#10;Description automatically generated with low confidence">
            <a:extLst>
              <a:ext uri="{FF2B5EF4-FFF2-40B4-BE49-F238E27FC236}">
                <a16:creationId xmlns:a16="http://schemas.microsoft.com/office/drawing/2014/main" id="{A83C15D4-8C10-2A40-3743-04FDF6DB1A04}"/>
              </a:ext>
            </a:extLst>
          </p:cNvPr>
          <p:cNvPicPr>
            <a:picLocks noChangeAspect="1"/>
          </p:cNvPicPr>
          <p:nvPr/>
        </p:nvPicPr>
        <p:blipFill>
          <a:blip r:embed="rId16"/>
          <a:stretch>
            <a:fillRect/>
          </a:stretch>
        </p:blipFill>
        <p:spPr>
          <a:xfrm>
            <a:off x="1687231" y="5809178"/>
            <a:ext cx="1774407" cy="999264"/>
          </a:xfrm>
          <a:prstGeom prst="rect">
            <a:avLst/>
          </a:prstGeom>
        </p:spPr>
      </p:pic>
      <p:pic>
        <p:nvPicPr>
          <p:cNvPr id="20" name="Picture 19" descr="A picture containing text, wall, person, indoor&#10;&#10;Description automatically generated">
            <a:extLst>
              <a:ext uri="{FF2B5EF4-FFF2-40B4-BE49-F238E27FC236}">
                <a16:creationId xmlns:a16="http://schemas.microsoft.com/office/drawing/2014/main" id="{04352E2A-220E-62E2-4A36-93CCBEA56450}"/>
              </a:ext>
            </a:extLst>
          </p:cNvPr>
          <p:cNvPicPr>
            <a:picLocks noChangeAspect="1"/>
          </p:cNvPicPr>
          <p:nvPr/>
        </p:nvPicPr>
        <p:blipFill>
          <a:blip r:embed="rId17"/>
          <a:stretch>
            <a:fillRect/>
          </a:stretch>
        </p:blipFill>
        <p:spPr>
          <a:xfrm>
            <a:off x="8677325" y="5797258"/>
            <a:ext cx="1774407" cy="1003526"/>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17565226-137B-6E77-0583-B776A6C9C8DE}"/>
              </a:ext>
            </a:extLst>
          </p:cNvPr>
          <p:cNvPicPr>
            <a:picLocks noChangeAspect="1"/>
          </p:cNvPicPr>
          <p:nvPr/>
        </p:nvPicPr>
        <p:blipFill>
          <a:blip r:embed="rId18"/>
          <a:stretch>
            <a:fillRect/>
          </a:stretch>
        </p:blipFill>
        <p:spPr>
          <a:xfrm>
            <a:off x="10427332" y="5805759"/>
            <a:ext cx="1758633" cy="979393"/>
          </a:xfrm>
          <a:prstGeom prst="rect">
            <a:avLst/>
          </a:prstGeom>
        </p:spPr>
      </p:pic>
      <p:pic>
        <p:nvPicPr>
          <p:cNvPr id="22" name="Picture 21" descr="A person smiling at the camera&#10;&#10;Description automatically generated with low confidence">
            <a:extLst>
              <a:ext uri="{FF2B5EF4-FFF2-40B4-BE49-F238E27FC236}">
                <a16:creationId xmlns:a16="http://schemas.microsoft.com/office/drawing/2014/main" id="{F21E0B84-AE1D-360C-B432-A05F6DBB4058}"/>
              </a:ext>
            </a:extLst>
          </p:cNvPr>
          <p:cNvPicPr>
            <a:picLocks noChangeAspect="1"/>
          </p:cNvPicPr>
          <p:nvPr/>
        </p:nvPicPr>
        <p:blipFill>
          <a:blip r:embed="rId19"/>
          <a:stretch>
            <a:fillRect/>
          </a:stretch>
        </p:blipFill>
        <p:spPr>
          <a:xfrm>
            <a:off x="5206473" y="1019072"/>
            <a:ext cx="1752598" cy="981842"/>
          </a:xfrm>
          <a:prstGeom prst="rect">
            <a:avLst/>
          </a:prstGeom>
        </p:spPr>
      </p:pic>
      <p:pic>
        <p:nvPicPr>
          <p:cNvPr id="23" name="Picture 22" descr="A person wearing glasses&#10;&#10;Description automatically generated with medium confidence">
            <a:extLst>
              <a:ext uri="{FF2B5EF4-FFF2-40B4-BE49-F238E27FC236}">
                <a16:creationId xmlns:a16="http://schemas.microsoft.com/office/drawing/2014/main" id="{F6137425-84A8-BB9F-602E-E38D7CFF2722}"/>
              </a:ext>
            </a:extLst>
          </p:cNvPr>
          <p:cNvPicPr>
            <a:picLocks noChangeAspect="1"/>
          </p:cNvPicPr>
          <p:nvPr/>
        </p:nvPicPr>
        <p:blipFill>
          <a:blip r:embed="rId20"/>
          <a:stretch>
            <a:fillRect/>
          </a:stretch>
        </p:blipFill>
        <p:spPr>
          <a:xfrm>
            <a:off x="10478675" y="3906579"/>
            <a:ext cx="1707290" cy="959045"/>
          </a:xfrm>
          <a:prstGeom prst="rect">
            <a:avLst/>
          </a:prstGeom>
        </p:spPr>
      </p:pic>
      <p:pic>
        <p:nvPicPr>
          <p:cNvPr id="24" name="Picture 23" descr="A picture containing text, person&#10;&#10;Description automatically generated">
            <a:extLst>
              <a:ext uri="{FF2B5EF4-FFF2-40B4-BE49-F238E27FC236}">
                <a16:creationId xmlns:a16="http://schemas.microsoft.com/office/drawing/2014/main" id="{2A82526F-FED7-04D9-9158-6421B142D5C4}"/>
              </a:ext>
            </a:extLst>
          </p:cNvPr>
          <p:cNvPicPr>
            <a:picLocks noChangeAspect="1"/>
          </p:cNvPicPr>
          <p:nvPr/>
        </p:nvPicPr>
        <p:blipFill>
          <a:blip r:embed="rId21"/>
          <a:stretch>
            <a:fillRect/>
          </a:stretch>
        </p:blipFill>
        <p:spPr>
          <a:xfrm>
            <a:off x="3436392" y="5805759"/>
            <a:ext cx="1838414" cy="991264"/>
          </a:xfrm>
          <a:prstGeom prst="rect">
            <a:avLst/>
          </a:prstGeom>
        </p:spPr>
      </p:pic>
      <p:pic>
        <p:nvPicPr>
          <p:cNvPr id="25" name="Picture 24" descr="A picture containing text, person, indoor&#10;&#10;Description automatically generated">
            <a:extLst>
              <a:ext uri="{FF2B5EF4-FFF2-40B4-BE49-F238E27FC236}">
                <a16:creationId xmlns:a16="http://schemas.microsoft.com/office/drawing/2014/main" id="{FC1169AD-03EA-E95C-FCD4-5189C60B454B}"/>
              </a:ext>
            </a:extLst>
          </p:cNvPr>
          <p:cNvPicPr>
            <a:picLocks noChangeAspect="1"/>
          </p:cNvPicPr>
          <p:nvPr/>
        </p:nvPicPr>
        <p:blipFill>
          <a:blip r:embed="rId22"/>
          <a:stretch>
            <a:fillRect/>
          </a:stretch>
        </p:blipFill>
        <p:spPr>
          <a:xfrm>
            <a:off x="5263621" y="5827672"/>
            <a:ext cx="1683882" cy="947438"/>
          </a:xfrm>
          <a:prstGeom prst="rect">
            <a:avLst/>
          </a:prstGeom>
        </p:spPr>
      </p:pic>
      <p:pic>
        <p:nvPicPr>
          <p:cNvPr id="4" name="Picture 3" descr="Application&#10;&#10;Description automatically generated">
            <a:extLst>
              <a:ext uri="{FF2B5EF4-FFF2-40B4-BE49-F238E27FC236}">
                <a16:creationId xmlns:a16="http://schemas.microsoft.com/office/drawing/2014/main" id="{EE692D6B-04AB-B94B-2527-AB3B5D508FA1}"/>
              </a:ext>
            </a:extLst>
          </p:cNvPr>
          <p:cNvPicPr>
            <a:picLocks noChangeAspect="1"/>
          </p:cNvPicPr>
          <p:nvPr/>
        </p:nvPicPr>
        <p:blipFill>
          <a:blip r:embed="rId23"/>
          <a:stretch>
            <a:fillRect/>
          </a:stretch>
        </p:blipFill>
        <p:spPr>
          <a:xfrm>
            <a:off x="6932952" y="5793888"/>
            <a:ext cx="1758924" cy="991264"/>
          </a:xfrm>
          <a:prstGeom prst="rect">
            <a:avLst/>
          </a:prstGeom>
        </p:spPr>
      </p:pic>
    </p:spTree>
    <p:extLst>
      <p:ext uri="{BB962C8B-B14F-4D97-AF65-F5344CB8AC3E}">
        <p14:creationId xmlns:p14="http://schemas.microsoft.com/office/powerpoint/2010/main" val="2507623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905BC8-7C2F-4D4E-836D-765E3412F556}"/>
              </a:ext>
            </a:extLst>
          </p:cNvPr>
          <p:cNvSpPr/>
          <p:nvPr/>
        </p:nvSpPr>
        <p:spPr>
          <a:xfrm>
            <a:off x="5863818" y="-14516"/>
            <a:ext cx="6339512" cy="6858001"/>
          </a:xfrm>
          <a:prstGeom prst="rect">
            <a:avLst/>
          </a:prstGeom>
          <a:gradFill>
            <a:gsLst>
              <a:gs pos="2000">
                <a:srgbClr val="00679E"/>
              </a:gs>
              <a:gs pos="92000">
                <a:srgbClr val="23BBC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F1952B4-6F72-5F45-97FF-86B8BF422070}"/>
              </a:ext>
            </a:extLst>
          </p:cNvPr>
          <p:cNvSpPr>
            <a:spLocks noGrp="1"/>
          </p:cNvSpPr>
          <p:nvPr>
            <p:ph type="title"/>
          </p:nvPr>
        </p:nvSpPr>
        <p:spPr>
          <a:xfrm>
            <a:off x="114300" y="388060"/>
            <a:ext cx="6505303" cy="885373"/>
          </a:xfrm>
        </p:spPr>
        <p:txBody>
          <a:bodyPr>
            <a:normAutofit fontScale="90000"/>
          </a:bodyPr>
          <a:lstStyle/>
          <a:p>
            <a:pPr>
              <a:tabLst>
                <a:tab pos="1028700" algn="l"/>
              </a:tabLst>
            </a:pPr>
            <a:r>
              <a:rPr lang="en-US" sz="3600" b="1" i="1" u="sng" dirty="0">
                <a:solidFill>
                  <a:srgbClr val="1B4085"/>
                </a:solidFill>
                <a:latin typeface="+mn-lt"/>
              </a:rPr>
              <a:t>Contributors joined us from: </a:t>
            </a:r>
          </a:p>
        </p:txBody>
      </p:sp>
      <p:sp>
        <p:nvSpPr>
          <p:cNvPr id="2" name="TextBox 1">
            <a:extLst>
              <a:ext uri="{FF2B5EF4-FFF2-40B4-BE49-F238E27FC236}">
                <a16:creationId xmlns:a16="http://schemas.microsoft.com/office/drawing/2014/main" id="{8419AFC2-13F7-C4F1-71F7-FF5CD9A4011E}"/>
              </a:ext>
            </a:extLst>
          </p:cNvPr>
          <p:cNvSpPr txBox="1"/>
          <p:nvPr/>
        </p:nvSpPr>
        <p:spPr>
          <a:xfrm>
            <a:off x="282950" y="1525746"/>
            <a:ext cx="5297918" cy="4647426"/>
          </a:xfrm>
          <a:prstGeom prst="rect">
            <a:avLst/>
          </a:prstGeom>
          <a:noFill/>
        </p:spPr>
        <p:txBody>
          <a:bodyPr wrap="square" rtlCol="0">
            <a:spAutoFit/>
          </a:bodyPr>
          <a:lstStyle/>
          <a:p>
            <a:pPr marL="457200" indent="-457200">
              <a:buFont typeface="Arial" panose="020B0604020202020204" pitchFamily="34" charset="0"/>
              <a:buChar char="•"/>
            </a:pPr>
            <a:r>
              <a:rPr lang="en-US" sz="2800" dirty="0"/>
              <a:t>38 States</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2800" dirty="0"/>
              <a:t>11 races and ethnicities</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2800" dirty="0"/>
              <a:t>Across the spectrums of gender &amp; sexuality</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2800" dirty="0"/>
              <a:t>25 different faith orientations</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2800" dirty="0"/>
              <a:t>Over 50 occupations</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2800" dirty="0"/>
              <a:t>Ages 16 – 100 (Or as one reported, “Older than Dirt”)</a:t>
            </a:r>
          </a:p>
          <a:p>
            <a:pPr marL="457200" indent="-457200">
              <a:buFont typeface="Arial" panose="020B0604020202020204" pitchFamily="34" charset="0"/>
              <a:buChar char="•"/>
            </a:pPr>
            <a:endParaRPr lang="en-US" sz="1200" dirty="0"/>
          </a:p>
        </p:txBody>
      </p:sp>
      <p:pic>
        <p:nvPicPr>
          <p:cNvPr id="10" name="Picture 9" descr="Graphical user interface, application, Teams&#10;&#10;Description automatically generated">
            <a:extLst>
              <a:ext uri="{FF2B5EF4-FFF2-40B4-BE49-F238E27FC236}">
                <a16:creationId xmlns:a16="http://schemas.microsoft.com/office/drawing/2014/main" id="{1B7CF1DB-FB9A-8AEE-1D35-0DCEE666E44E}"/>
              </a:ext>
            </a:extLst>
          </p:cNvPr>
          <p:cNvPicPr>
            <a:picLocks noChangeAspect="1"/>
          </p:cNvPicPr>
          <p:nvPr/>
        </p:nvPicPr>
        <p:blipFill rotWithShape="1">
          <a:blip r:embed="rId2"/>
          <a:srcRect l="29828" r="27986"/>
          <a:stretch/>
        </p:blipFill>
        <p:spPr>
          <a:xfrm>
            <a:off x="5929460" y="388061"/>
            <a:ext cx="999008" cy="1336238"/>
          </a:xfrm>
          <a:prstGeom prst="rect">
            <a:avLst/>
          </a:prstGeom>
        </p:spPr>
      </p:pic>
      <p:pic>
        <p:nvPicPr>
          <p:cNvPr id="12" name="Picture 11" descr="Graphical user interface, application, Teams&#10;&#10;Description automatically generated">
            <a:extLst>
              <a:ext uri="{FF2B5EF4-FFF2-40B4-BE49-F238E27FC236}">
                <a16:creationId xmlns:a16="http://schemas.microsoft.com/office/drawing/2014/main" id="{3413749F-304B-3997-7F82-41CE42C1DBA8}"/>
              </a:ext>
            </a:extLst>
          </p:cNvPr>
          <p:cNvPicPr>
            <a:picLocks noChangeAspect="1"/>
          </p:cNvPicPr>
          <p:nvPr/>
        </p:nvPicPr>
        <p:blipFill rotWithShape="1">
          <a:blip r:embed="rId3"/>
          <a:srcRect l="29816" r="27987"/>
          <a:stretch/>
        </p:blipFill>
        <p:spPr>
          <a:xfrm>
            <a:off x="7978060" y="388061"/>
            <a:ext cx="999009" cy="1336238"/>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72D79884-27DF-C4B7-3043-9F4967FFCCFD}"/>
              </a:ext>
            </a:extLst>
          </p:cNvPr>
          <p:cNvPicPr>
            <a:picLocks noChangeAspect="1"/>
          </p:cNvPicPr>
          <p:nvPr/>
        </p:nvPicPr>
        <p:blipFill rotWithShape="1">
          <a:blip r:embed="rId4"/>
          <a:srcRect l="29146" r="31256"/>
          <a:stretch/>
        </p:blipFill>
        <p:spPr>
          <a:xfrm>
            <a:off x="6994110" y="388060"/>
            <a:ext cx="937892" cy="1336239"/>
          </a:xfrm>
          <a:prstGeom prst="rect">
            <a:avLst/>
          </a:prstGeom>
        </p:spPr>
      </p:pic>
      <p:pic>
        <p:nvPicPr>
          <p:cNvPr id="16" name="Picture 15" descr="A picture containing application&#10;&#10;Description automatically generated">
            <a:extLst>
              <a:ext uri="{FF2B5EF4-FFF2-40B4-BE49-F238E27FC236}">
                <a16:creationId xmlns:a16="http://schemas.microsoft.com/office/drawing/2014/main" id="{A445D04C-D667-1F3E-FE74-51E1A2AE062D}"/>
              </a:ext>
            </a:extLst>
          </p:cNvPr>
          <p:cNvPicPr>
            <a:picLocks noChangeAspect="1"/>
          </p:cNvPicPr>
          <p:nvPr/>
        </p:nvPicPr>
        <p:blipFill rotWithShape="1">
          <a:blip r:embed="rId5"/>
          <a:srcRect l="27878" r="30098"/>
          <a:stretch/>
        </p:blipFill>
        <p:spPr>
          <a:xfrm>
            <a:off x="9080657" y="388061"/>
            <a:ext cx="994896" cy="1336238"/>
          </a:xfrm>
          <a:prstGeom prst="rect">
            <a:avLst/>
          </a:prstGeom>
        </p:spPr>
      </p:pic>
      <p:pic>
        <p:nvPicPr>
          <p:cNvPr id="18" name="Picture 17" descr="A person sitting in a car&#10;&#10;Description automatically generated with medium confidence">
            <a:extLst>
              <a:ext uri="{FF2B5EF4-FFF2-40B4-BE49-F238E27FC236}">
                <a16:creationId xmlns:a16="http://schemas.microsoft.com/office/drawing/2014/main" id="{270879D1-CFA4-8D15-845F-0F5775CFCBDE}"/>
              </a:ext>
            </a:extLst>
          </p:cNvPr>
          <p:cNvPicPr>
            <a:picLocks noChangeAspect="1"/>
          </p:cNvPicPr>
          <p:nvPr/>
        </p:nvPicPr>
        <p:blipFill rotWithShape="1">
          <a:blip r:embed="rId6"/>
          <a:srcRect l="31478" r="29087"/>
          <a:stretch/>
        </p:blipFill>
        <p:spPr>
          <a:xfrm>
            <a:off x="11215853" y="388062"/>
            <a:ext cx="937892" cy="1336238"/>
          </a:xfrm>
          <a:prstGeom prst="rect">
            <a:avLst/>
          </a:prstGeom>
        </p:spPr>
      </p:pic>
      <p:pic>
        <p:nvPicPr>
          <p:cNvPr id="20" name="Picture 19" descr="A person smiling at the camera&#10;&#10;Description automatically generated with medium confidence">
            <a:extLst>
              <a:ext uri="{FF2B5EF4-FFF2-40B4-BE49-F238E27FC236}">
                <a16:creationId xmlns:a16="http://schemas.microsoft.com/office/drawing/2014/main" id="{7C3E8801-6A29-5DA7-1FDE-CA9CCA3D8D14}"/>
              </a:ext>
            </a:extLst>
          </p:cNvPr>
          <p:cNvPicPr>
            <a:picLocks noChangeAspect="1"/>
          </p:cNvPicPr>
          <p:nvPr/>
        </p:nvPicPr>
        <p:blipFill rotWithShape="1">
          <a:blip r:embed="rId7"/>
          <a:srcRect l="28543" r="29730"/>
          <a:stretch/>
        </p:blipFill>
        <p:spPr>
          <a:xfrm>
            <a:off x="10117087" y="388060"/>
            <a:ext cx="1011359" cy="1336238"/>
          </a:xfrm>
          <a:prstGeom prst="rect">
            <a:avLst/>
          </a:prstGeom>
        </p:spPr>
      </p:pic>
      <p:pic>
        <p:nvPicPr>
          <p:cNvPr id="23" name="Picture 22" descr="A picture containing application&#10;&#10;Description automatically generated">
            <a:extLst>
              <a:ext uri="{FF2B5EF4-FFF2-40B4-BE49-F238E27FC236}">
                <a16:creationId xmlns:a16="http://schemas.microsoft.com/office/drawing/2014/main" id="{1370078D-E96E-C4AE-158A-C2AAE39CD58B}"/>
              </a:ext>
            </a:extLst>
          </p:cNvPr>
          <p:cNvPicPr>
            <a:picLocks noChangeAspect="1"/>
          </p:cNvPicPr>
          <p:nvPr/>
        </p:nvPicPr>
        <p:blipFill rotWithShape="1">
          <a:blip r:embed="rId8"/>
          <a:srcRect l="28093" r="28935"/>
          <a:stretch/>
        </p:blipFill>
        <p:spPr>
          <a:xfrm>
            <a:off x="8022293" y="5044980"/>
            <a:ext cx="993184" cy="1303327"/>
          </a:xfrm>
          <a:prstGeom prst="rect">
            <a:avLst/>
          </a:prstGeom>
        </p:spPr>
      </p:pic>
      <p:pic>
        <p:nvPicPr>
          <p:cNvPr id="25" name="Picture 24" descr="A person wearing glasses&#10;&#10;Description automatically generated with medium confidence">
            <a:extLst>
              <a:ext uri="{FF2B5EF4-FFF2-40B4-BE49-F238E27FC236}">
                <a16:creationId xmlns:a16="http://schemas.microsoft.com/office/drawing/2014/main" id="{74223B5E-E7B1-ADF1-820B-3FC2E61407E5}"/>
              </a:ext>
            </a:extLst>
          </p:cNvPr>
          <p:cNvPicPr>
            <a:picLocks noChangeAspect="1"/>
          </p:cNvPicPr>
          <p:nvPr/>
        </p:nvPicPr>
        <p:blipFill rotWithShape="1">
          <a:blip r:embed="rId9"/>
          <a:srcRect l="30461" r="30252"/>
          <a:stretch/>
        </p:blipFill>
        <p:spPr>
          <a:xfrm>
            <a:off x="9088373" y="5034482"/>
            <a:ext cx="910937" cy="1303327"/>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088DCAA4-5F0E-85C5-8246-94C8E3AB65DC}"/>
              </a:ext>
            </a:extLst>
          </p:cNvPr>
          <p:cNvPicPr>
            <a:picLocks noChangeAspect="1"/>
          </p:cNvPicPr>
          <p:nvPr/>
        </p:nvPicPr>
        <p:blipFill rotWithShape="1">
          <a:blip r:embed="rId10"/>
          <a:srcRect l="29315" r="29213"/>
          <a:stretch/>
        </p:blipFill>
        <p:spPr>
          <a:xfrm>
            <a:off x="5941336" y="5031140"/>
            <a:ext cx="994896" cy="1359413"/>
          </a:xfrm>
          <a:prstGeom prst="rect">
            <a:avLst/>
          </a:prstGeom>
        </p:spPr>
      </p:pic>
      <p:pic>
        <p:nvPicPr>
          <p:cNvPr id="17" name="Picture 16" descr="A person smiling for the camera&#10;&#10;Description automatically generated with medium confidence">
            <a:extLst>
              <a:ext uri="{FF2B5EF4-FFF2-40B4-BE49-F238E27FC236}">
                <a16:creationId xmlns:a16="http://schemas.microsoft.com/office/drawing/2014/main" id="{9C4129FE-131E-7C99-9339-8310AFABCC43}"/>
              </a:ext>
            </a:extLst>
          </p:cNvPr>
          <p:cNvPicPr>
            <a:picLocks noChangeAspect="1"/>
          </p:cNvPicPr>
          <p:nvPr/>
        </p:nvPicPr>
        <p:blipFill rotWithShape="1">
          <a:blip r:embed="rId11"/>
          <a:srcRect l="34912" t="1597" r="25497" b="-1597"/>
          <a:stretch/>
        </p:blipFill>
        <p:spPr>
          <a:xfrm>
            <a:off x="11128446" y="5034482"/>
            <a:ext cx="957244" cy="1362887"/>
          </a:xfrm>
          <a:prstGeom prst="rect">
            <a:avLst/>
          </a:prstGeom>
        </p:spPr>
      </p:pic>
      <p:pic>
        <p:nvPicPr>
          <p:cNvPr id="1026" name="Picture 2" descr="Alum Educates on Intersection of Identity and Mental Illness | SPH">
            <a:extLst>
              <a:ext uri="{FF2B5EF4-FFF2-40B4-BE49-F238E27FC236}">
                <a16:creationId xmlns:a16="http://schemas.microsoft.com/office/drawing/2014/main" id="{37B02342-BEC6-DE43-4EC0-E593CF79574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1134" t="31014" r="34254"/>
          <a:stretch/>
        </p:blipFill>
        <p:spPr bwMode="auto">
          <a:xfrm>
            <a:off x="10064427" y="5044717"/>
            <a:ext cx="998901" cy="13275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file | Philip Lederer, MD | NEJM Resident 360">
            <a:extLst>
              <a:ext uri="{FF2B5EF4-FFF2-40B4-BE49-F238E27FC236}">
                <a16:creationId xmlns:a16="http://schemas.microsoft.com/office/drawing/2014/main" id="{E01E4E39-B589-243A-96CF-56197CA8A08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3806" t="7476" r="18155"/>
          <a:stretch/>
        </p:blipFill>
        <p:spPr bwMode="auto">
          <a:xfrm>
            <a:off x="6981366" y="5036007"/>
            <a:ext cx="982619" cy="1336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p&#10;&#10;Description automatically generated">
            <a:extLst>
              <a:ext uri="{FF2B5EF4-FFF2-40B4-BE49-F238E27FC236}">
                <a16:creationId xmlns:a16="http://schemas.microsoft.com/office/drawing/2014/main" id="{58C9B9C4-E17D-FF9B-5647-72B6362C36E5}"/>
              </a:ext>
            </a:extLst>
          </p:cNvPr>
          <p:cNvPicPr>
            <a:picLocks noChangeAspect="1"/>
          </p:cNvPicPr>
          <p:nvPr/>
        </p:nvPicPr>
        <p:blipFill rotWithShape="1">
          <a:blip r:embed="rId14"/>
          <a:srcRect l="1999" r="12537" b="16027"/>
          <a:stretch/>
        </p:blipFill>
        <p:spPr>
          <a:xfrm>
            <a:off x="6971440" y="1942085"/>
            <a:ext cx="4124267" cy="2884583"/>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2022156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7F6599-191E-5949-A940-E36609EF73C1}"/>
              </a:ext>
            </a:extLst>
          </p:cNvPr>
          <p:cNvSpPr/>
          <p:nvPr/>
        </p:nvSpPr>
        <p:spPr>
          <a:xfrm>
            <a:off x="0" y="0"/>
            <a:ext cx="12192000" cy="1001953"/>
          </a:xfrm>
          <a:prstGeom prst="rect">
            <a:avLst/>
          </a:prstGeom>
          <a:gradFill>
            <a:gsLst>
              <a:gs pos="2000">
                <a:srgbClr val="00679E"/>
              </a:gs>
              <a:gs pos="92000">
                <a:srgbClr val="23BBC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12D5AD2E-1DA8-BD4F-BD89-172AE38C0317}"/>
              </a:ext>
            </a:extLst>
          </p:cNvPr>
          <p:cNvSpPr>
            <a:spLocks noGrp="1"/>
          </p:cNvSpPr>
          <p:nvPr>
            <p:ph type="title"/>
          </p:nvPr>
        </p:nvSpPr>
        <p:spPr>
          <a:xfrm>
            <a:off x="3283826" y="104172"/>
            <a:ext cx="5034467" cy="885269"/>
          </a:xfrm>
        </p:spPr>
        <p:txBody>
          <a:bodyPr>
            <a:normAutofit/>
          </a:bodyPr>
          <a:lstStyle/>
          <a:p>
            <a:r>
              <a:rPr lang="en-US" b="1" dirty="0">
                <a:solidFill>
                  <a:schemeClr val="bg1"/>
                </a:solidFill>
                <a:latin typeface="+mn-lt"/>
              </a:rPr>
              <a:t>Chapters &amp; Themes</a:t>
            </a:r>
          </a:p>
        </p:txBody>
      </p:sp>
      <p:sp>
        <p:nvSpPr>
          <p:cNvPr id="7" name="Content Placeholder 9">
            <a:extLst>
              <a:ext uri="{FF2B5EF4-FFF2-40B4-BE49-F238E27FC236}">
                <a16:creationId xmlns:a16="http://schemas.microsoft.com/office/drawing/2014/main" id="{333F5060-9E77-DF43-BC8A-707A64F07A1C}"/>
              </a:ext>
            </a:extLst>
          </p:cNvPr>
          <p:cNvSpPr>
            <a:spLocks noGrp="1"/>
          </p:cNvSpPr>
          <p:nvPr>
            <p:ph idx="1"/>
          </p:nvPr>
        </p:nvSpPr>
        <p:spPr>
          <a:xfrm>
            <a:off x="1813458" y="2065032"/>
            <a:ext cx="4077153" cy="1833878"/>
          </a:xfrm>
          <a:ln>
            <a:noFill/>
          </a:ln>
        </p:spPr>
        <p:txBody>
          <a:bodyPr>
            <a:normAutofit fontScale="77500" lnSpcReduction="20000"/>
          </a:bodyPr>
          <a:lstStyle/>
          <a:p>
            <a:pPr marL="0" indent="0">
              <a:spcBef>
                <a:spcPts val="0"/>
              </a:spcBef>
              <a:buNone/>
            </a:pPr>
            <a:r>
              <a:rPr lang="en-US" sz="1600" b="1" dirty="0">
                <a:effectLst/>
                <a:latin typeface="Times New Roman" panose="02020603050405020304" pitchFamily="18" charset="0"/>
                <a:ea typeface="Times New Roman" panose="02020603050405020304" pitchFamily="18" charset="0"/>
              </a:rPr>
              <a:t>Part I</a:t>
            </a:r>
          </a:p>
          <a:p>
            <a:pPr marL="0" indent="0">
              <a:spcBef>
                <a:spcPts val="0"/>
              </a:spcBef>
              <a:buNone/>
            </a:pPr>
            <a:r>
              <a:rPr lang="en-US" sz="1400" b="1" dirty="0">
                <a:effectLst/>
                <a:latin typeface="Times New Roman" panose="02020603050405020304" pitchFamily="18" charset="0"/>
                <a:ea typeface="Times New Roman" panose="02020603050405020304" pitchFamily="18" charset="0"/>
              </a:rPr>
              <a:t>Mental Health </a:t>
            </a:r>
            <a:r>
              <a:rPr lang="en-US" sz="1400" b="1" dirty="0">
                <a:latin typeface="Times New Roman" panose="02020603050405020304" pitchFamily="18" charset="0"/>
                <a:ea typeface="Times New Roman" panose="02020603050405020304" pitchFamily="18" charset="0"/>
              </a:rPr>
              <a:t>&amp;</a:t>
            </a:r>
            <a:r>
              <a:rPr lang="en-US" sz="1400" b="1" dirty="0">
                <a:effectLst/>
                <a:latin typeface="Times New Roman" panose="02020603050405020304" pitchFamily="18" charset="0"/>
                <a:ea typeface="Times New Roman" panose="02020603050405020304" pitchFamily="18" charset="0"/>
              </a:rPr>
              <a:t> Mental Health Conditions</a:t>
            </a:r>
          </a:p>
          <a:p>
            <a:pPr marL="0" indent="0">
              <a:spcBef>
                <a:spcPts val="0"/>
              </a:spcBef>
              <a:buNone/>
            </a:pPr>
            <a:endParaRPr lang="en-US" sz="1400" b="1" dirty="0">
              <a:effectLst/>
              <a:latin typeface="Times New Roman" panose="02020603050405020304" pitchFamily="18" charset="0"/>
              <a:ea typeface="Times New Roman" panose="02020603050405020304" pitchFamily="18" charset="0"/>
            </a:endParaRPr>
          </a:p>
          <a:p>
            <a:pPr lvl="1">
              <a:spcBef>
                <a:spcPts val="0"/>
              </a:spcBef>
            </a:pPr>
            <a:r>
              <a:rPr lang="en-US" sz="1400" dirty="0">
                <a:effectLst/>
                <a:latin typeface="Times New Roman" panose="02020603050405020304" pitchFamily="18" charset="0"/>
                <a:ea typeface="Times New Roman" panose="02020603050405020304" pitchFamily="18" charset="0"/>
              </a:rPr>
              <a:t>Do I Need Help? </a:t>
            </a:r>
            <a:endParaRPr lang="en-US" sz="1400" dirty="0">
              <a:latin typeface="Calibri" panose="020F0502020204030204" pitchFamily="34" charset="0"/>
              <a:ea typeface="Times New Roman" panose="02020603050405020304" pitchFamily="18" charset="0"/>
            </a:endParaRPr>
          </a:p>
          <a:p>
            <a:pPr lvl="1">
              <a:spcBef>
                <a:spcPts val="0"/>
              </a:spcBef>
            </a:pPr>
            <a:r>
              <a:rPr lang="en-US" sz="1400" dirty="0">
                <a:effectLst/>
                <a:latin typeface="Times New Roman" panose="02020603050405020304" pitchFamily="18" charset="0"/>
                <a:ea typeface="Times New Roman" panose="02020603050405020304" pitchFamily="18" charset="0"/>
              </a:rPr>
              <a:t>The Paradox of Diagnosis</a:t>
            </a:r>
            <a:endParaRPr lang="en-US" sz="1400" dirty="0">
              <a:latin typeface="Calibri" panose="020F0502020204030204" pitchFamily="34" charset="0"/>
              <a:ea typeface="Times New Roman" panose="02020603050405020304" pitchFamily="18" charset="0"/>
            </a:endParaRPr>
          </a:p>
          <a:p>
            <a:pPr lvl="1">
              <a:spcBef>
                <a:spcPts val="0"/>
              </a:spcBef>
            </a:pPr>
            <a:r>
              <a:rPr lang="en-US" sz="1400" dirty="0">
                <a:effectLst/>
                <a:latin typeface="Times New Roman" panose="02020603050405020304" pitchFamily="18" charset="0"/>
                <a:ea typeface="Times New Roman" panose="02020603050405020304" pitchFamily="18" charset="0"/>
              </a:rPr>
              <a:t>How Do I Find Help? Minding the Many Gaps</a:t>
            </a:r>
            <a:endParaRPr lang="en-US" sz="1400" dirty="0">
              <a:latin typeface="Calibri" panose="020F0502020204030204" pitchFamily="34" charset="0"/>
              <a:ea typeface="Times New Roman" panose="02020603050405020304" pitchFamily="18" charset="0"/>
            </a:endParaRPr>
          </a:p>
          <a:p>
            <a:pPr lvl="1">
              <a:spcBef>
                <a:spcPts val="0"/>
              </a:spcBef>
            </a:pPr>
            <a:r>
              <a:rPr lang="en-US" sz="1400" dirty="0">
                <a:effectLst/>
                <a:latin typeface="Times New Roman" panose="02020603050405020304" pitchFamily="18" charset="0"/>
                <a:ea typeface="Times New Roman" panose="02020603050405020304" pitchFamily="18" charset="0"/>
              </a:rPr>
              <a:t>The Path to Recovery: First Steps </a:t>
            </a:r>
            <a:endParaRPr lang="en-US" sz="1400" dirty="0">
              <a:latin typeface="Calibri" panose="020F0502020204030204" pitchFamily="34" charset="0"/>
              <a:ea typeface="Times New Roman" panose="02020603050405020304" pitchFamily="18" charset="0"/>
            </a:endParaRPr>
          </a:p>
          <a:p>
            <a:pPr lvl="1">
              <a:spcBef>
                <a:spcPts val="0"/>
              </a:spcBef>
            </a:pPr>
            <a:r>
              <a:rPr lang="en-US" sz="1400" dirty="0">
                <a:effectLst/>
                <a:latin typeface="Times New Roman" panose="02020603050405020304" pitchFamily="18" charset="0"/>
                <a:ea typeface="Times New Roman" panose="02020603050405020304" pitchFamily="18" charset="0"/>
              </a:rPr>
              <a:t>Added Complexity: Substance Use Conditions </a:t>
            </a:r>
            <a:endParaRPr lang="en-US" sz="1400" dirty="0">
              <a:latin typeface="Calibri" panose="020F0502020204030204" pitchFamily="34" charset="0"/>
              <a:ea typeface="Times New Roman" panose="02020603050405020304" pitchFamily="18" charset="0"/>
            </a:endParaRPr>
          </a:p>
          <a:p>
            <a:pPr lvl="1">
              <a:spcBef>
                <a:spcPts val="0"/>
              </a:spcBef>
            </a:pPr>
            <a:r>
              <a:rPr lang="en-US" sz="1400" dirty="0">
                <a:effectLst/>
                <a:latin typeface="Times New Roman" panose="02020603050405020304" pitchFamily="18" charset="0"/>
                <a:ea typeface="Times New Roman" panose="02020603050405020304" pitchFamily="18" charset="0"/>
              </a:rPr>
              <a:t>The Impact of Trauma </a:t>
            </a:r>
            <a:endParaRPr lang="en-US" sz="1400" dirty="0">
              <a:latin typeface="Calibri" panose="020F0502020204030204" pitchFamily="34" charset="0"/>
              <a:ea typeface="Times New Roman" panose="02020603050405020304" pitchFamily="18" charset="0"/>
            </a:endParaRPr>
          </a:p>
          <a:p>
            <a:pPr lvl="1">
              <a:spcBef>
                <a:spcPts val="0"/>
              </a:spcBef>
            </a:pPr>
            <a:r>
              <a:rPr lang="en-US" sz="1400" dirty="0">
                <a:effectLst/>
                <a:latin typeface="Times New Roman" panose="02020603050405020304" pitchFamily="18" charset="0"/>
                <a:ea typeface="Times New Roman" panose="02020603050405020304" pitchFamily="18" charset="0"/>
              </a:rPr>
              <a:t>Children, Teens, and Young Adults</a:t>
            </a:r>
            <a:endParaRPr lang="en-US" sz="1400" dirty="0">
              <a:effectLst/>
              <a:latin typeface="Calibri" panose="020F0502020204030204" pitchFamily="34" charset="0"/>
              <a:ea typeface="Calibri" panose="020F0502020204030204" pitchFamily="34" charset="0"/>
            </a:endParaRPr>
          </a:p>
        </p:txBody>
      </p:sp>
      <p:pic>
        <p:nvPicPr>
          <p:cNvPr id="6" name="Picture 5" descr="A drawing of a face&#10;&#10;Description automatically generated">
            <a:extLst>
              <a:ext uri="{FF2B5EF4-FFF2-40B4-BE49-F238E27FC236}">
                <a16:creationId xmlns:a16="http://schemas.microsoft.com/office/drawing/2014/main" id="{F0172ECB-6314-A84D-B8E9-BDAF8C0D7A63}"/>
              </a:ext>
            </a:extLst>
          </p:cNvPr>
          <p:cNvPicPr>
            <a:picLocks noChangeAspect="1"/>
          </p:cNvPicPr>
          <p:nvPr/>
        </p:nvPicPr>
        <p:blipFill>
          <a:blip r:embed="rId2"/>
          <a:stretch>
            <a:fillRect/>
          </a:stretch>
        </p:blipFill>
        <p:spPr>
          <a:xfrm>
            <a:off x="10343711" y="180128"/>
            <a:ext cx="1542382" cy="592204"/>
          </a:xfrm>
          <a:prstGeom prst="rect">
            <a:avLst/>
          </a:prstGeom>
        </p:spPr>
      </p:pic>
      <p:sp>
        <p:nvSpPr>
          <p:cNvPr id="8" name="TextBox 7">
            <a:extLst>
              <a:ext uri="{FF2B5EF4-FFF2-40B4-BE49-F238E27FC236}">
                <a16:creationId xmlns:a16="http://schemas.microsoft.com/office/drawing/2014/main" id="{686F6716-A5A5-B113-82D2-2C16C1DFDB2E}"/>
              </a:ext>
            </a:extLst>
          </p:cNvPr>
          <p:cNvSpPr txBox="1"/>
          <p:nvPr/>
        </p:nvSpPr>
        <p:spPr>
          <a:xfrm>
            <a:off x="1865472" y="3929049"/>
            <a:ext cx="4113186" cy="1846659"/>
          </a:xfrm>
          <a:prstGeom prst="rect">
            <a:avLst/>
          </a:prstGeom>
          <a:noFill/>
        </p:spPr>
        <p:txBody>
          <a:bodyPr wrap="square">
            <a:spAutoFit/>
          </a:bodyPr>
          <a:lstStyle/>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Part III</a:t>
            </a:r>
          </a:p>
          <a:p>
            <a:pPr marL="0" marR="0">
              <a:spcBef>
                <a:spcPts val="0"/>
              </a:spcBef>
              <a:spcAft>
                <a:spcPts val="0"/>
              </a:spcAft>
            </a:pPr>
            <a:r>
              <a:rPr lang="en-US" sz="1400" b="1" dirty="0">
                <a:effectLst/>
                <a:latin typeface="Times New Roman" panose="02020603050405020304" pitchFamily="18" charset="0"/>
                <a:ea typeface="Times New Roman" panose="02020603050405020304" pitchFamily="18" charset="0"/>
              </a:rPr>
              <a:t>Family Matters</a:t>
            </a:r>
          </a:p>
          <a:p>
            <a:pPr marL="0" marR="0">
              <a:spcBef>
                <a:spcPts val="0"/>
              </a:spcBef>
              <a:spcAft>
                <a:spcPts val="0"/>
              </a:spcAft>
            </a:pPr>
            <a:endParaRPr lang="en-US" sz="1050" b="1" dirty="0">
              <a:effectLst/>
              <a:latin typeface="Times New Roman" panose="02020603050405020304" pitchFamily="18" charset="0"/>
              <a:ea typeface="Times New Roman" panose="02020603050405020304" pitchFamily="18" charset="0"/>
            </a:endParaRPr>
          </a:p>
          <a:p>
            <a:pPr marL="742950" lvl="1" indent="-285750">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rPr>
              <a:t>Family Communication </a:t>
            </a:r>
            <a:endParaRPr lang="en-US" sz="1400" dirty="0">
              <a:effectLst/>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rPr>
              <a:t>Navigating the Legal System</a:t>
            </a:r>
            <a:endParaRPr lang="en-US" sz="1400" dirty="0">
              <a:effectLst/>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rPr>
              <a:t>The Hardest Family Questions </a:t>
            </a:r>
            <a:endParaRPr lang="en-US" sz="1400" dirty="0">
              <a:effectLst/>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rPr>
              <a:t>Making Meaning of  Loss by Suicide</a:t>
            </a:r>
            <a:endParaRPr lang="en-US" sz="1400" dirty="0">
              <a:effectLst/>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rPr>
              <a:t>Family Advocacy </a:t>
            </a:r>
            <a:endParaRPr lang="en-US" sz="14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AA1A61CE-820A-AFCC-1A8C-834B8D878C3E}"/>
              </a:ext>
            </a:extLst>
          </p:cNvPr>
          <p:cNvSpPr txBox="1"/>
          <p:nvPr/>
        </p:nvSpPr>
        <p:spPr>
          <a:xfrm>
            <a:off x="5955591" y="3965632"/>
            <a:ext cx="3620907" cy="1846659"/>
          </a:xfrm>
          <a:prstGeom prst="rect">
            <a:avLst/>
          </a:prstGeom>
          <a:noFill/>
        </p:spPr>
        <p:txBody>
          <a:bodyPr wrap="square">
            <a:spAutoFit/>
          </a:bodyPr>
          <a:lstStyle/>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Part IV</a:t>
            </a:r>
          </a:p>
          <a:p>
            <a:pPr marL="0" marR="0">
              <a:spcBef>
                <a:spcPts val="0"/>
              </a:spcBef>
              <a:spcAft>
                <a:spcPts val="0"/>
              </a:spcAft>
            </a:pPr>
            <a:r>
              <a:rPr lang="en-US" sz="1400" b="1" dirty="0">
                <a:effectLst/>
                <a:latin typeface="Times New Roman" panose="02020603050405020304" pitchFamily="18" charset="0"/>
                <a:ea typeface="Times New Roman" panose="02020603050405020304" pitchFamily="18" charset="0"/>
              </a:rPr>
              <a:t>Best Practices</a:t>
            </a:r>
          </a:p>
          <a:p>
            <a:pPr marL="0" marR="0">
              <a:spcBef>
                <a:spcPts val="0"/>
              </a:spcBef>
              <a:spcAft>
                <a:spcPts val="0"/>
              </a:spcAft>
            </a:pPr>
            <a:endParaRPr lang="en-US" sz="1050" b="1" dirty="0">
              <a:effectLst/>
              <a:latin typeface="Times New Roman" panose="02020603050405020304" pitchFamily="18" charset="0"/>
              <a:ea typeface="Times New Roman" panose="02020603050405020304" pitchFamily="18" charset="0"/>
            </a:endParaRPr>
          </a:p>
          <a:p>
            <a:pPr marL="742950" lvl="1" indent="-285750">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rPr>
              <a:t>Experts Answer the Most Frequently Asked Questions </a:t>
            </a:r>
          </a:p>
          <a:p>
            <a:pPr marL="742950" lvl="1" indent="-285750">
              <a:buFont typeface="Arial" panose="020B0604020202020204" pitchFamily="34" charset="0"/>
              <a:buChar char="•"/>
            </a:pPr>
            <a:endParaRPr lang="en-US" sz="1400" dirty="0">
              <a:effectLst/>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rPr>
              <a:t>State of the Art Care</a:t>
            </a:r>
            <a:r>
              <a:rPr lang="en-US" sz="1400" b="1"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and Research</a:t>
            </a:r>
            <a:r>
              <a:rPr lang="en-US" sz="1400" b="1" dirty="0">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for Specific Conditions</a:t>
            </a:r>
            <a:endParaRPr lang="en-US" sz="1400" dirty="0">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D224594C-1CFE-3C0A-8EC9-58088F7669AD}"/>
              </a:ext>
            </a:extLst>
          </p:cNvPr>
          <p:cNvSpPr txBox="1"/>
          <p:nvPr/>
        </p:nvSpPr>
        <p:spPr>
          <a:xfrm>
            <a:off x="5844777" y="2086394"/>
            <a:ext cx="4494174" cy="1631216"/>
          </a:xfrm>
          <a:prstGeom prst="rect">
            <a:avLst/>
          </a:prstGeom>
          <a:noFill/>
        </p:spPr>
        <p:txBody>
          <a:bodyPr wrap="square">
            <a:spAutoFit/>
          </a:bodyPr>
          <a:lstStyle/>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Part II</a:t>
            </a: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rPr>
              <a:t>The Recovery Journey: Evidence from Lived Experience</a:t>
            </a:r>
          </a:p>
          <a:p>
            <a:pPr marL="0" marR="0" indent="0">
              <a:spcBef>
                <a:spcPts val="0"/>
              </a:spcBef>
              <a:spcAft>
                <a:spcPts val="0"/>
              </a:spcAft>
              <a:buNone/>
            </a:pPr>
            <a:endParaRPr lang="en-US" sz="1100" b="1" dirty="0">
              <a:effectLst/>
              <a:latin typeface="Times New Roman" panose="02020603050405020304" pitchFamily="18" charset="0"/>
              <a:ea typeface="Times New Roman" panose="02020603050405020304" pitchFamily="18" charset="0"/>
            </a:endParaRPr>
          </a:p>
          <a:p>
            <a:pPr marL="742950" lvl="1" indent="-285750">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rPr>
              <a:t>Themes of Recovery </a:t>
            </a:r>
            <a:endParaRPr lang="en-US" sz="1400" dirty="0">
              <a:effectLst/>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rPr>
              <a:t>The Power of Peers </a:t>
            </a:r>
            <a:endParaRPr lang="en-US" sz="1400" dirty="0">
              <a:effectLst/>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rPr>
              <a:t>Culture and Identity: Barriers and Opportunities </a:t>
            </a:r>
            <a:endParaRPr lang="en-US" sz="1400" dirty="0">
              <a:effectLst/>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US" sz="1400" dirty="0">
                <a:effectLst/>
                <a:latin typeface="Times New Roman" panose="02020603050405020304" pitchFamily="18" charset="0"/>
                <a:ea typeface="Times New Roman" panose="02020603050405020304" pitchFamily="18" charset="0"/>
              </a:rPr>
              <a:t>Becoming an Advocate </a:t>
            </a:r>
            <a:endParaRPr lang="en-US" sz="1400" dirty="0">
              <a:effectLst/>
              <a:latin typeface="Calibri" panose="020F0502020204030204" pitchFamily="34" charset="0"/>
              <a:ea typeface="Calibri" panose="020F0502020204030204" pitchFamily="34" charset="0"/>
            </a:endParaRPr>
          </a:p>
        </p:txBody>
      </p:sp>
      <p:cxnSp>
        <p:nvCxnSpPr>
          <p:cNvPr id="13" name="Straight Connector 12">
            <a:extLst>
              <a:ext uri="{FF2B5EF4-FFF2-40B4-BE49-F238E27FC236}">
                <a16:creationId xmlns:a16="http://schemas.microsoft.com/office/drawing/2014/main" id="{8C8ADA36-5D2E-A886-D2DD-D14D7428FA1A}"/>
              </a:ext>
            </a:extLst>
          </p:cNvPr>
          <p:cNvCxnSpPr>
            <a:cxnSpLocks/>
          </p:cNvCxnSpPr>
          <p:nvPr/>
        </p:nvCxnSpPr>
        <p:spPr>
          <a:xfrm>
            <a:off x="1698171" y="3907579"/>
            <a:ext cx="10499146" cy="140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5CF28D6-DF3D-56A7-8717-0C79BC135DD1}"/>
              </a:ext>
            </a:extLst>
          </p:cNvPr>
          <p:cNvCxnSpPr>
            <a:cxnSpLocks/>
          </p:cNvCxnSpPr>
          <p:nvPr/>
        </p:nvCxnSpPr>
        <p:spPr>
          <a:xfrm>
            <a:off x="5763978" y="2048837"/>
            <a:ext cx="22330" cy="3918794"/>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descr="A person wearing headphones&#10;&#10;Description automatically generated">
            <a:extLst>
              <a:ext uri="{FF2B5EF4-FFF2-40B4-BE49-F238E27FC236}">
                <a16:creationId xmlns:a16="http://schemas.microsoft.com/office/drawing/2014/main" id="{668FBF46-13E6-9715-E27C-A3549890AEC1}"/>
              </a:ext>
            </a:extLst>
          </p:cNvPr>
          <p:cNvPicPr>
            <a:picLocks noChangeAspect="1"/>
          </p:cNvPicPr>
          <p:nvPr/>
        </p:nvPicPr>
        <p:blipFill>
          <a:blip r:embed="rId3"/>
          <a:stretch>
            <a:fillRect/>
          </a:stretch>
        </p:blipFill>
        <p:spPr>
          <a:xfrm>
            <a:off x="1755787" y="1004620"/>
            <a:ext cx="1712446" cy="956399"/>
          </a:xfrm>
          <a:prstGeom prst="rect">
            <a:avLst/>
          </a:prstGeom>
        </p:spPr>
      </p:pic>
      <p:pic>
        <p:nvPicPr>
          <p:cNvPr id="17" name="Picture 16" descr="A person wearing glasses&#10;&#10;Description automatically generated with medium confidence">
            <a:extLst>
              <a:ext uri="{FF2B5EF4-FFF2-40B4-BE49-F238E27FC236}">
                <a16:creationId xmlns:a16="http://schemas.microsoft.com/office/drawing/2014/main" id="{640C4C1F-9586-2772-6BB8-A7AAEA17C126}"/>
              </a:ext>
            </a:extLst>
          </p:cNvPr>
          <p:cNvPicPr>
            <a:picLocks noChangeAspect="1"/>
          </p:cNvPicPr>
          <p:nvPr/>
        </p:nvPicPr>
        <p:blipFill>
          <a:blip r:embed="rId4"/>
          <a:stretch>
            <a:fillRect/>
          </a:stretch>
        </p:blipFill>
        <p:spPr>
          <a:xfrm>
            <a:off x="10414432" y="5862213"/>
            <a:ext cx="1785930" cy="1005824"/>
          </a:xfrm>
          <a:prstGeom prst="rect">
            <a:avLst/>
          </a:prstGeom>
        </p:spPr>
      </p:pic>
      <p:pic>
        <p:nvPicPr>
          <p:cNvPr id="19" name="Picture 18" descr="A person wearing glasses&#10;&#10;Description automatically generated with medium confidence">
            <a:extLst>
              <a:ext uri="{FF2B5EF4-FFF2-40B4-BE49-F238E27FC236}">
                <a16:creationId xmlns:a16="http://schemas.microsoft.com/office/drawing/2014/main" id="{0C3A4531-2F8B-738A-AECC-1810CF6411DF}"/>
              </a:ext>
            </a:extLst>
          </p:cNvPr>
          <p:cNvPicPr>
            <a:picLocks noChangeAspect="1"/>
          </p:cNvPicPr>
          <p:nvPr/>
        </p:nvPicPr>
        <p:blipFill>
          <a:blip r:embed="rId5"/>
          <a:stretch>
            <a:fillRect/>
          </a:stretch>
        </p:blipFill>
        <p:spPr>
          <a:xfrm>
            <a:off x="5158092" y="989441"/>
            <a:ext cx="1729165" cy="966031"/>
          </a:xfrm>
          <a:prstGeom prst="rect">
            <a:avLst/>
          </a:prstGeom>
        </p:spPr>
      </p:pic>
      <p:pic>
        <p:nvPicPr>
          <p:cNvPr id="22" name="Picture 21" descr="A person wearing glasses&#10;&#10;Description automatically generated with low confidence">
            <a:extLst>
              <a:ext uri="{FF2B5EF4-FFF2-40B4-BE49-F238E27FC236}">
                <a16:creationId xmlns:a16="http://schemas.microsoft.com/office/drawing/2014/main" id="{65B4FB74-AC64-CAF7-AF00-3E4058EC06C5}"/>
              </a:ext>
            </a:extLst>
          </p:cNvPr>
          <p:cNvPicPr>
            <a:picLocks noChangeAspect="1"/>
          </p:cNvPicPr>
          <p:nvPr/>
        </p:nvPicPr>
        <p:blipFill>
          <a:blip r:embed="rId6"/>
          <a:stretch>
            <a:fillRect/>
          </a:stretch>
        </p:blipFill>
        <p:spPr>
          <a:xfrm>
            <a:off x="10411387" y="997190"/>
            <a:ext cx="1780613" cy="1008489"/>
          </a:xfrm>
          <a:prstGeom prst="rect">
            <a:avLst/>
          </a:prstGeom>
        </p:spPr>
      </p:pic>
      <p:pic>
        <p:nvPicPr>
          <p:cNvPr id="23" name="Picture 22" descr="A person smiling for the camera&#10;&#10;Description automatically generated with low confidence">
            <a:extLst>
              <a:ext uri="{FF2B5EF4-FFF2-40B4-BE49-F238E27FC236}">
                <a16:creationId xmlns:a16="http://schemas.microsoft.com/office/drawing/2014/main" id="{FCC876FE-EA52-0F6A-2E54-351A92533A1B}"/>
              </a:ext>
            </a:extLst>
          </p:cNvPr>
          <p:cNvPicPr>
            <a:picLocks noChangeAspect="1"/>
          </p:cNvPicPr>
          <p:nvPr/>
        </p:nvPicPr>
        <p:blipFill>
          <a:blip r:embed="rId7"/>
          <a:stretch>
            <a:fillRect/>
          </a:stretch>
        </p:blipFill>
        <p:spPr>
          <a:xfrm>
            <a:off x="30035" y="1946128"/>
            <a:ext cx="1714292" cy="972567"/>
          </a:xfrm>
          <a:prstGeom prst="rect">
            <a:avLst/>
          </a:prstGeom>
        </p:spPr>
      </p:pic>
      <p:pic>
        <p:nvPicPr>
          <p:cNvPr id="20" name="Picture 19" descr="A group of people smiling&#10;&#10;Description automatically generated with medium confidence">
            <a:extLst>
              <a:ext uri="{FF2B5EF4-FFF2-40B4-BE49-F238E27FC236}">
                <a16:creationId xmlns:a16="http://schemas.microsoft.com/office/drawing/2014/main" id="{A2976401-EAB6-92DB-B24A-78EF7877C92A}"/>
              </a:ext>
            </a:extLst>
          </p:cNvPr>
          <p:cNvPicPr>
            <a:picLocks noChangeAspect="1"/>
          </p:cNvPicPr>
          <p:nvPr/>
        </p:nvPicPr>
        <p:blipFill>
          <a:blip r:embed="rId8"/>
          <a:stretch>
            <a:fillRect/>
          </a:stretch>
        </p:blipFill>
        <p:spPr>
          <a:xfrm>
            <a:off x="3468233" y="1000761"/>
            <a:ext cx="1689198" cy="956398"/>
          </a:xfrm>
          <a:prstGeom prst="rect">
            <a:avLst/>
          </a:prstGeom>
        </p:spPr>
      </p:pic>
      <p:pic>
        <p:nvPicPr>
          <p:cNvPr id="24" name="Picture 23" descr="A picture containing person, person, wall, indoor&#10;&#10;Description automatically generated">
            <a:extLst>
              <a:ext uri="{FF2B5EF4-FFF2-40B4-BE49-F238E27FC236}">
                <a16:creationId xmlns:a16="http://schemas.microsoft.com/office/drawing/2014/main" id="{90D722FC-4928-29AB-B3B1-2751003039CD}"/>
              </a:ext>
            </a:extLst>
          </p:cNvPr>
          <p:cNvPicPr>
            <a:picLocks noChangeAspect="1"/>
          </p:cNvPicPr>
          <p:nvPr/>
        </p:nvPicPr>
        <p:blipFill>
          <a:blip r:embed="rId9"/>
          <a:stretch>
            <a:fillRect/>
          </a:stretch>
        </p:blipFill>
        <p:spPr>
          <a:xfrm>
            <a:off x="21215" y="3898910"/>
            <a:ext cx="1717394" cy="954571"/>
          </a:xfrm>
          <a:prstGeom prst="rect">
            <a:avLst/>
          </a:prstGeom>
        </p:spPr>
      </p:pic>
      <p:pic>
        <p:nvPicPr>
          <p:cNvPr id="25" name="Picture 24" descr="A person smiling for the camera&#10;&#10;Description automatically generated with medium confidence">
            <a:extLst>
              <a:ext uri="{FF2B5EF4-FFF2-40B4-BE49-F238E27FC236}">
                <a16:creationId xmlns:a16="http://schemas.microsoft.com/office/drawing/2014/main" id="{86493341-A094-A1FC-EF87-D76F17FCF10B}"/>
              </a:ext>
            </a:extLst>
          </p:cNvPr>
          <p:cNvPicPr>
            <a:picLocks noChangeAspect="1"/>
          </p:cNvPicPr>
          <p:nvPr/>
        </p:nvPicPr>
        <p:blipFill>
          <a:blip r:embed="rId10"/>
          <a:stretch>
            <a:fillRect/>
          </a:stretch>
        </p:blipFill>
        <p:spPr>
          <a:xfrm>
            <a:off x="-2436" y="2905194"/>
            <a:ext cx="1764906" cy="995336"/>
          </a:xfrm>
          <a:prstGeom prst="rect">
            <a:avLst/>
          </a:prstGeom>
        </p:spPr>
      </p:pic>
      <p:pic>
        <p:nvPicPr>
          <p:cNvPr id="26" name="Picture 25" descr="A picture containing text, indoor, person, shelf&#10;&#10;Description automatically generated">
            <a:extLst>
              <a:ext uri="{FF2B5EF4-FFF2-40B4-BE49-F238E27FC236}">
                <a16:creationId xmlns:a16="http://schemas.microsoft.com/office/drawing/2014/main" id="{886B9EF8-63A3-DD12-5D4B-25E277FDBCA0}"/>
              </a:ext>
            </a:extLst>
          </p:cNvPr>
          <p:cNvPicPr>
            <a:picLocks noChangeAspect="1"/>
          </p:cNvPicPr>
          <p:nvPr/>
        </p:nvPicPr>
        <p:blipFill>
          <a:blip r:embed="rId11"/>
          <a:stretch>
            <a:fillRect/>
          </a:stretch>
        </p:blipFill>
        <p:spPr>
          <a:xfrm>
            <a:off x="10411387" y="2911011"/>
            <a:ext cx="1785930" cy="996568"/>
          </a:xfrm>
          <a:prstGeom prst="rect">
            <a:avLst/>
          </a:prstGeom>
        </p:spPr>
      </p:pic>
      <p:pic>
        <p:nvPicPr>
          <p:cNvPr id="27" name="Picture 26" descr="A picture containing text, wall&#10;&#10;Description automatically generated">
            <a:extLst>
              <a:ext uri="{FF2B5EF4-FFF2-40B4-BE49-F238E27FC236}">
                <a16:creationId xmlns:a16="http://schemas.microsoft.com/office/drawing/2014/main" id="{0DF72DEC-FB54-BA0E-DB59-AEAD67990954}"/>
              </a:ext>
            </a:extLst>
          </p:cNvPr>
          <p:cNvPicPr>
            <a:picLocks noChangeAspect="1"/>
          </p:cNvPicPr>
          <p:nvPr/>
        </p:nvPicPr>
        <p:blipFill rotWithShape="1">
          <a:blip r:embed="rId12"/>
          <a:srcRect t="6973"/>
          <a:stretch/>
        </p:blipFill>
        <p:spPr>
          <a:xfrm>
            <a:off x="10411387" y="2005391"/>
            <a:ext cx="1780613" cy="923299"/>
          </a:xfrm>
          <a:prstGeom prst="rect">
            <a:avLst/>
          </a:prstGeom>
        </p:spPr>
      </p:pic>
      <p:pic>
        <p:nvPicPr>
          <p:cNvPr id="28" name="Picture 27" descr="A picture containing person, indoor, window&#10;&#10;Description automatically generated">
            <a:extLst>
              <a:ext uri="{FF2B5EF4-FFF2-40B4-BE49-F238E27FC236}">
                <a16:creationId xmlns:a16="http://schemas.microsoft.com/office/drawing/2014/main" id="{5BA912BD-D43D-2FC3-DD7C-8BE12A48C633}"/>
              </a:ext>
            </a:extLst>
          </p:cNvPr>
          <p:cNvPicPr>
            <a:picLocks noChangeAspect="1"/>
          </p:cNvPicPr>
          <p:nvPr/>
        </p:nvPicPr>
        <p:blipFill>
          <a:blip r:embed="rId13"/>
          <a:stretch>
            <a:fillRect/>
          </a:stretch>
        </p:blipFill>
        <p:spPr>
          <a:xfrm>
            <a:off x="21215" y="4860366"/>
            <a:ext cx="1700442" cy="957676"/>
          </a:xfrm>
          <a:prstGeom prst="rect">
            <a:avLst/>
          </a:prstGeom>
        </p:spPr>
      </p:pic>
      <p:pic>
        <p:nvPicPr>
          <p:cNvPr id="29" name="Picture 28" descr="A person wearing glasses&#10;&#10;Description automatically generated with medium confidence">
            <a:extLst>
              <a:ext uri="{FF2B5EF4-FFF2-40B4-BE49-F238E27FC236}">
                <a16:creationId xmlns:a16="http://schemas.microsoft.com/office/drawing/2014/main" id="{60A6D5F4-C14B-ACC7-FEB6-9286D37027DC}"/>
              </a:ext>
            </a:extLst>
          </p:cNvPr>
          <p:cNvPicPr>
            <a:picLocks noChangeAspect="1"/>
          </p:cNvPicPr>
          <p:nvPr/>
        </p:nvPicPr>
        <p:blipFill>
          <a:blip r:embed="rId14"/>
          <a:stretch>
            <a:fillRect/>
          </a:stretch>
        </p:blipFill>
        <p:spPr>
          <a:xfrm>
            <a:off x="10406070" y="4893420"/>
            <a:ext cx="1785930" cy="1006300"/>
          </a:xfrm>
          <a:prstGeom prst="rect">
            <a:avLst/>
          </a:prstGeom>
        </p:spPr>
      </p:pic>
      <p:pic>
        <p:nvPicPr>
          <p:cNvPr id="30" name="Picture 29" descr="A child taking a selfie&#10;&#10;Description automatically generated with medium confidence">
            <a:extLst>
              <a:ext uri="{FF2B5EF4-FFF2-40B4-BE49-F238E27FC236}">
                <a16:creationId xmlns:a16="http://schemas.microsoft.com/office/drawing/2014/main" id="{67C63356-166E-69C1-9F83-F9F80CD79C0C}"/>
              </a:ext>
            </a:extLst>
          </p:cNvPr>
          <p:cNvPicPr>
            <a:picLocks noChangeAspect="1"/>
          </p:cNvPicPr>
          <p:nvPr/>
        </p:nvPicPr>
        <p:blipFill>
          <a:blip r:embed="rId15"/>
          <a:stretch>
            <a:fillRect/>
          </a:stretch>
        </p:blipFill>
        <p:spPr>
          <a:xfrm>
            <a:off x="10406070" y="3907579"/>
            <a:ext cx="1785930" cy="1004767"/>
          </a:xfrm>
          <a:prstGeom prst="rect">
            <a:avLst/>
          </a:prstGeom>
        </p:spPr>
      </p:pic>
      <p:pic>
        <p:nvPicPr>
          <p:cNvPr id="31" name="Picture 30" descr="A picture containing text, monitor, electronics, television&#10;&#10;Description automatically generated">
            <a:extLst>
              <a:ext uri="{FF2B5EF4-FFF2-40B4-BE49-F238E27FC236}">
                <a16:creationId xmlns:a16="http://schemas.microsoft.com/office/drawing/2014/main" id="{75F205FD-74B9-9C8F-82DC-10167A2161AB}"/>
              </a:ext>
            </a:extLst>
          </p:cNvPr>
          <p:cNvPicPr>
            <a:picLocks noChangeAspect="1"/>
          </p:cNvPicPr>
          <p:nvPr/>
        </p:nvPicPr>
        <p:blipFill>
          <a:blip r:embed="rId16"/>
          <a:stretch>
            <a:fillRect/>
          </a:stretch>
        </p:blipFill>
        <p:spPr>
          <a:xfrm>
            <a:off x="2915" y="996853"/>
            <a:ext cx="1735694" cy="974739"/>
          </a:xfrm>
          <a:prstGeom prst="rect">
            <a:avLst/>
          </a:prstGeom>
        </p:spPr>
      </p:pic>
      <p:pic>
        <p:nvPicPr>
          <p:cNvPr id="32" name="Picture 31" descr="A person wearing glasses&#10;&#10;Description automatically generated with medium confidence">
            <a:extLst>
              <a:ext uri="{FF2B5EF4-FFF2-40B4-BE49-F238E27FC236}">
                <a16:creationId xmlns:a16="http://schemas.microsoft.com/office/drawing/2014/main" id="{635D2374-569F-7B32-C60C-94B60DAD325F}"/>
              </a:ext>
            </a:extLst>
          </p:cNvPr>
          <p:cNvPicPr>
            <a:picLocks noChangeAspect="1"/>
          </p:cNvPicPr>
          <p:nvPr/>
        </p:nvPicPr>
        <p:blipFill>
          <a:blip r:embed="rId17"/>
          <a:stretch>
            <a:fillRect/>
          </a:stretch>
        </p:blipFill>
        <p:spPr>
          <a:xfrm>
            <a:off x="1725067" y="5888470"/>
            <a:ext cx="1717394" cy="961796"/>
          </a:xfrm>
          <a:prstGeom prst="rect">
            <a:avLst/>
          </a:prstGeom>
        </p:spPr>
      </p:pic>
      <p:pic>
        <p:nvPicPr>
          <p:cNvPr id="33" name="Picture 32" descr="A person wearing glasses&#10;&#10;Description automatically generated with medium confidence">
            <a:extLst>
              <a:ext uri="{FF2B5EF4-FFF2-40B4-BE49-F238E27FC236}">
                <a16:creationId xmlns:a16="http://schemas.microsoft.com/office/drawing/2014/main" id="{306E5202-5D23-5F65-1C76-087B0D6439DF}"/>
              </a:ext>
            </a:extLst>
          </p:cNvPr>
          <p:cNvPicPr>
            <a:picLocks noChangeAspect="1"/>
          </p:cNvPicPr>
          <p:nvPr/>
        </p:nvPicPr>
        <p:blipFill>
          <a:blip r:embed="rId18"/>
          <a:stretch>
            <a:fillRect/>
          </a:stretch>
        </p:blipFill>
        <p:spPr>
          <a:xfrm>
            <a:off x="6869218" y="997190"/>
            <a:ext cx="1735694" cy="976931"/>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516B5124-FC75-41B0-11D0-B46F071094F7}"/>
              </a:ext>
            </a:extLst>
          </p:cNvPr>
          <p:cNvPicPr>
            <a:picLocks noChangeAspect="1"/>
          </p:cNvPicPr>
          <p:nvPr/>
        </p:nvPicPr>
        <p:blipFill>
          <a:blip r:embed="rId19"/>
          <a:stretch>
            <a:fillRect/>
          </a:stretch>
        </p:blipFill>
        <p:spPr>
          <a:xfrm>
            <a:off x="8649" y="5847197"/>
            <a:ext cx="1717146" cy="967568"/>
          </a:xfrm>
          <a:prstGeom prst="rect">
            <a:avLst/>
          </a:prstGeom>
        </p:spPr>
      </p:pic>
      <p:pic>
        <p:nvPicPr>
          <p:cNvPr id="35" name="Picture 34" descr="A picture containing text, wall, person, person&#10;&#10;Description automatically generated">
            <a:extLst>
              <a:ext uri="{FF2B5EF4-FFF2-40B4-BE49-F238E27FC236}">
                <a16:creationId xmlns:a16="http://schemas.microsoft.com/office/drawing/2014/main" id="{1ED8CAF4-7AA5-9461-63AC-2D57903A3C77}"/>
              </a:ext>
            </a:extLst>
          </p:cNvPr>
          <p:cNvPicPr>
            <a:picLocks noChangeAspect="1"/>
          </p:cNvPicPr>
          <p:nvPr/>
        </p:nvPicPr>
        <p:blipFill>
          <a:blip r:embed="rId20"/>
          <a:stretch>
            <a:fillRect/>
          </a:stretch>
        </p:blipFill>
        <p:spPr>
          <a:xfrm>
            <a:off x="5170996" y="5867850"/>
            <a:ext cx="1703967" cy="962130"/>
          </a:xfrm>
          <a:prstGeom prst="rect">
            <a:avLst/>
          </a:prstGeom>
        </p:spPr>
      </p:pic>
      <p:pic>
        <p:nvPicPr>
          <p:cNvPr id="37" name="Picture 36" descr="A person sitting on a couch&#10;&#10;Description automatically generated">
            <a:extLst>
              <a:ext uri="{FF2B5EF4-FFF2-40B4-BE49-F238E27FC236}">
                <a16:creationId xmlns:a16="http://schemas.microsoft.com/office/drawing/2014/main" id="{7E16498A-BB1C-7D2F-38A3-584A7EC81D4D}"/>
              </a:ext>
            </a:extLst>
          </p:cNvPr>
          <p:cNvPicPr>
            <a:picLocks noChangeAspect="1"/>
          </p:cNvPicPr>
          <p:nvPr/>
        </p:nvPicPr>
        <p:blipFill>
          <a:blip r:embed="rId21"/>
          <a:stretch>
            <a:fillRect/>
          </a:stretch>
        </p:blipFill>
        <p:spPr>
          <a:xfrm>
            <a:off x="6876614" y="5879403"/>
            <a:ext cx="1720902" cy="970863"/>
          </a:xfrm>
          <a:prstGeom prst="rect">
            <a:avLst/>
          </a:prstGeom>
        </p:spPr>
      </p:pic>
      <p:pic>
        <p:nvPicPr>
          <p:cNvPr id="38" name="Picture 37" descr="A picture containing text, wall, indoor, monitor&#10;&#10;Description automatically generated">
            <a:extLst>
              <a:ext uri="{FF2B5EF4-FFF2-40B4-BE49-F238E27FC236}">
                <a16:creationId xmlns:a16="http://schemas.microsoft.com/office/drawing/2014/main" id="{3B44F99B-94A3-6B9C-C546-9701DC398EC4}"/>
              </a:ext>
            </a:extLst>
          </p:cNvPr>
          <p:cNvPicPr>
            <a:picLocks noChangeAspect="1"/>
          </p:cNvPicPr>
          <p:nvPr/>
        </p:nvPicPr>
        <p:blipFill rotWithShape="1">
          <a:blip r:embed="rId22"/>
          <a:srcRect l="6849" r="8180"/>
          <a:stretch/>
        </p:blipFill>
        <p:spPr>
          <a:xfrm>
            <a:off x="8591629" y="5876582"/>
            <a:ext cx="1822485" cy="985237"/>
          </a:xfrm>
          <a:prstGeom prst="rect">
            <a:avLst/>
          </a:prstGeom>
        </p:spPr>
      </p:pic>
      <p:pic>
        <p:nvPicPr>
          <p:cNvPr id="3" name="Picture 2" descr="A person smiling for the camera&#10;&#10;Description automatically generated with low confidence">
            <a:extLst>
              <a:ext uri="{FF2B5EF4-FFF2-40B4-BE49-F238E27FC236}">
                <a16:creationId xmlns:a16="http://schemas.microsoft.com/office/drawing/2014/main" id="{641A4C7C-A7F9-2DDF-16FD-B83AD663ECED}"/>
              </a:ext>
            </a:extLst>
          </p:cNvPr>
          <p:cNvPicPr>
            <a:picLocks noChangeAspect="1"/>
          </p:cNvPicPr>
          <p:nvPr/>
        </p:nvPicPr>
        <p:blipFill>
          <a:blip r:embed="rId23"/>
          <a:stretch>
            <a:fillRect/>
          </a:stretch>
        </p:blipFill>
        <p:spPr>
          <a:xfrm>
            <a:off x="3424602" y="5858447"/>
            <a:ext cx="1765670" cy="991819"/>
          </a:xfrm>
          <a:prstGeom prst="rect">
            <a:avLst/>
          </a:prstGeom>
        </p:spPr>
      </p:pic>
      <p:pic>
        <p:nvPicPr>
          <p:cNvPr id="12" name="Picture 11" descr="A picture containing text, person, wall, smiling&#10;&#10;Description automatically generated">
            <a:extLst>
              <a:ext uri="{FF2B5EF4-FFF2-40B4-BE49-F238E27FC236}">
                <a16:creationId xmlns:a16="http://schemas.microsoft.com/office/drawing/2014/main" id="{FFFDE03C-B102-2811-7D90-08E3205332A0}"/>
              </a:ext>
            </a:extLst>
          </p:cNvPr>
          <p:cNvPicPr>
            <a:picLocks noChangeAspect="1"/>
          </p:cNvPicPr>
          <p:nvPr/>
        </p:nvPicPr>
        <p:blipFill>
          <a:blip r:embed="rId24"/>
          <a:stretch>
            <a:fillRect/>
          </a:stretch>
        </p:blipFill>
        <p:spPr>
          <a:xfrm>
            <a:off x="8605630" y="983144"/>
            <a:ext cx="1785930" cy="1002879"/>
          </a:xfrm>
          <a:prstGeom prst="rect">
            <a:avLst/>
          </a:prstGeom>
        </p:spPr>
      </p:pic>
    </p:spTree>
    <p:extLst>
      <p:ext uri="{BB962C8B-B14F-4D97-AF65-F5344CB8AC3E}">
        <p14:creationId xmlns:p14="http://schemas.microsoft.com/office/powerpoint/2010/main" val="123350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5CE512-0414-D01E-3125-4EBC5941A3FC}"/>
              </a:ext>
            </a:extLst>
          </p:cNvPr>
          <p:cNvSpPr/>
          <p:nvPr/>
        </p:nvSpPr>
        <p:spPr>
          <a:xfrm>
            <a:off x="1577182" y="592977"/>
            <a:ext cx="8863481" cy="5506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he University of Tennessee Logo | Brand Guidelines">
            <a:extLst>
              <a:ext uri="{FF2B5EF4-FFF2-40B4-BE49-F238E27FC236}">
                <a16:creationId xmlns:a16="http://schemas.microsoft.com/office/drawing/2014/main" id="{3025B42A-BC08-C43A-10FB-A0543AD21E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03" t="18777" r="16613" b="16412"/>
          <a:stretch/>
        </p:blipFill>
        <p:spPr bwMode="auto">
          <a:xfrm>
            <a:off x="104510" y="1384441"/>
            <a:ext cx="1371344" cy="10641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s – Brand &amp; Visual Identity">
            <a:extLst>
              <a:ext uri="{FF2B5EF4-FFF2-40B4-BE49-F238E27FC236}">
                <a16:creationId xmlns:a16="http://schemas.microsoft.com/office/drawing/2014/main" id="{41C3ACA5-5870-CBB7-4D78-10599631E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19" y="2488441"/>
            <a:ext cx="1035611" cy="10973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Logos - Toolkit | UAB">
            <a:extLst>
              <a:ext uri="{FF2B5EF4-FFF2-40B4-BE49-F238E27FC236}">
                <a16:creationId xmlns:a16="http://schemas.microsoft.com/office/drawing/2014/main" id="{88BD795F-C0D7-E3FA-5DB9-DC50ED3985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7" y="3782840"/>
            <a:ext cx="1548119" cy="4156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mory university logo - Arogya World">
            <a:extLst>
              <a:ext uri="{FF2B5EF4-FFF2-40B4-BE49-F238E27FC236}">
                <a16:creationId xmlns:a16="http://schemas.microsoft.com/office/drawing/2014/main" id="{18515BFE-644C-47DD-FEFE-0F298B24C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037" y="65952"/>
            <a:ext cx="1423598" cy="4794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lumbia University logo transparent PNG - StickPNG">
            <a:extLst>
              <a:ext uri="{FF2B5EF4-FFF2-40B4-BE49-F238E27FC236}">
                <a16:creationId xmlns:a16="http://schemas.microsoft.com/office/drawing/2014/main" id="{F4057AAB-7DFA-A09F-618C-6550D2E06D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124" b="14687"/>
          <a:stretch/>
        </p:blipFill>
        <p:spPr bwMode="auto">
          <a:xfrm>
            <a:off x="145191" y="4244346"/>
            <a:ext cx="1312203" cy="101288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E83DE8D-0652-37C1-2E50-3274FF12D1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876" y="687643"/>
            <a:ext cx="1335383" cy="5961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niversity Logo – Brand Guidelines">
            <a:extLst>
              <a:ext uri="{FF2B5EF4-FFF2-40B4-BE49-F238E27FC236}">
                <a16:creationId xmlns:a16="http://schemas.microsoft.com/office/drawing/2014/main" id="{4F36C126-8551-C683-2CCE-0B44760F5E6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955" t="30169" r="10590" b="29661"/>
          <a:stretch/>
        </p:blipFill>
        <p:spPr bwMode="auto">
          <a:xfrm>
            <a:off x="44703" y="6218421"/>
            <a:ext cx="2415743" cy="5137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112CA824-2C4D-5875-2AB1-CF2AD6FF5C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2729" y="6329216"/>
            <a:ext cx="1664152" cy="34571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ownload Penn Logos | Penn Brand Standards">
            <a:extLst>
              <a:ext uri="{FF2B5EF4-FFF2-40B4-BE49-F238E27FC236}">
                <a16:creationId xmlns:a16="http://schemas.microsoft.com/office/drawing/2014/main" id="{9C7FEBB9-355A-D07F-D521-5E3D03D688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719" b="26751"/>
          <a:stretch/>
        </p:blipFill>
        <p:spPr bwMode="auto">
          <a:xfrm>
            <a:off x="42036" y="5448803"/>
            <a:ext cx="1480089" cy="4779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F0B227A2-2FD0-48A5-0551-B137A65500A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8031"/>
          <a:stretch/>
        </p:blipFill>
        <p:spPr bwMode="auto">
          <a:xfrm>
            <a:off x="3369971" y="200298"/>
            <a:ext cx="1884125" cy="23727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B5F30E15-6E50-9CF7-FAE0-7BF9B0C4DE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012" y="6367066"/>
            <a:ext cx="1457223" cy="27235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Stanford University Logo, symbol, meaning, history, PNG">
            <a:extLst>
              <a:ext uri="{FF2B5EF4-FFF2-40B4-BE49-F238E27FC236}">
                <a16:creationId xmlns:a16="http://schemas.microsoft.com/office/drawing/2014/main" id="{9AB986BF-9464-F465-F723-3CA604C1AC5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7998" b="24157"/>
          <a:stretch/>
        </p:blipFill>
        <p:spPr bwMode="auto">
          <a:xfrm>
            <a:off x="117858" y="113527"/>
            <a:ext cx="1480089" cy="47945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17A0C895-5E46-B175-CC35-1FB6E40246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14771" y="1956548"/>
            <a:ext cx="1252207" cy="914159"/>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Brand tools and guidelines | AFSP">
            <a:extLst>
              <a:ext uri="{FF2B5EF4-FFF2-40B4-BE49-F238E27FC236}">
                <a16:creationId xmlns:a16="http://schemas.microsoft.com/office/drawing/2014/main" id="{F64ADA2E-CC95-E5DD-2DBF-EA4A795F903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16" b="-1347"/>
          <a:stretch/>
        </p:blipFill>
        <p:spPr bwMode="auto">
          <a:xfrm>
            <a:off x="10517741" y="5275744"/>
            <a:ext cx="1666574" cy="74496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enry Amador Center">
            <a:extLst>
              <a:ext uri="{FF2B5EF4-FFF2-40B4-BE49-F238E27FC236}">
                <a16:creationId xmlns:a16="http://schemas.microsoft.com/office/drawing/2014/main" id="{D689955A-8E8E-7249-F3A1-4C3A85D3718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74188" y="4691370"/>
            <a:ext cx="1666574" cy="39319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Become a Shatterproof Ambassador - Tennessee Together">
            <a:extLst>
              <a:ext uri="{FF2B5EF4-FFF2-40B4-BE49-F238E27FC236}">
                <a16:creationId xmlns:a16="http://schemas.microsoft.com/office/drawing/2014/main" id="{BEC5A45E-CBD0-073A-ADBF-BA4CA906603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2430" t="8897" r="23543" b="30370"/>
          <a:stretch/>
        </p:blipFill>
        <p:spPr bwMode="auto">
          <a:xfrm>
            <a:off x="10724925" y="948833"/>
            <a:ext cx="1319768" cy="78006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opeland Center for Wellness and Recovery |">
            <a:extLst>
              <a:ext uri="{FF2B5EF4-FFF2-40B4-BE49-F238E27FC236}">
                <a16:creationId xmlns:a16="http://schemas.microsoft.com/office/drawing/2014/main" id="{BADCA00C-65C7-AF5B-BAF6-AEBB4FB982D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68463" y="6230213"/>
            <a:ext cx="1846415" cy="608764"/>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Fountain House (@fountainhouse) / Twitter">
            <a:extLst>
              <a:ext uri="{FF2B5EF4-FFF2-40B4-BE49-F238E27FC236}">
                <a16:creationId xmlns:a16="http://schemas.microsoft.com/office/drawing/2014/main" id="{E9F36AEA-A20A-6CE3-2C43-F010FB33F33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8132" t="30462" r="6535" b="32177"/>
          <a:stretch/>
        </p:blipFill>
        <p:spPr bwMode="auto">
          <a:xfrm>
            <a:off x="10698262" y="127638"/>
            <a:ext cx="1416616" cy="620228"/>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Hallowell Todaro ADHD | Strength-Based ADHD Support">
            <a:extLst>
              <a:ext uri="{FF2B5EF4-FFF2-40B4-BE49-F238E27FC236}">
                <a16:creationId xmlns:a16="http://schemas.microsoft.com/office/drawing/2014/main" id="{89FC55E9-6BE6-B9F0-F558-846C7FA2DFB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5043" t="1453" r="1"/>
          <a:stretch/>
        </p:blipFill>
        <p:spPr bwMode="auto">
          <a:xfrm>
            <a:off x="10541991" y="3867202"/>
            <a:ext cx="1598771" cy="583801"/>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The Leggett Group">
            <a:extLst>
              <a:ext uri="{FF2B5EF4-FFF2-40B4-BE49-F238E27FC236}">
                <a16:creationId xmlns:a16="http://schemas.microsoft.com/office/drawing/2014/main" id="{0BCDD9B8-170B-99E2-C71A-2B51C8849BE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51496" y="6119232"/>
            <a:ext cx="2526191" cy="634355"/>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Amplifying Resilience: An Orientation to the Social Resilience Model (SRM)  - Irit Felsen, Ph.D.">
            <a:extLst>
              <a:ext uri="{FF2B5EF4-FFF2-40B4-BE49-F238E27FC236}">
                <a16:creationId xmlns:a16="http://schemas.microsoft.com/office/drawing/2014/main" id="{016C8EC1-A45E-6D91-B9E5-C98D4738831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53559" y="44556"/>
            <a:ext cx="3276637" cy="393196"/>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Yale University Logo Png 2 | Christian Life School">
            <a:extLst>
              <a:ext uri="{FF2B5EF4-FFF2-40B4-BE49-F238E27FC236}">
                <a16:creationId xmlns:a16="http://schemas.microsoft.com/office/drawing/2014/main" id="{2DB91862-6422-1B9D-F77F-2471EF2AB617}"/>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20267" b="29292"/>
          <a:stretch/>
        </p:blipFill>
        <p:spPr bwMode="auto">
          <a:xfrm>
            <a:off x="5335729" y="31936"/>
            <a:ext cx="1971273" cy="529457"/>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a:extLst>
              <a:ext uri="{FF2B5EF4-FFF2-40B4-BE49-F238E27FC236}">
                <a16:creationId xmlns:a16="http://schemas.microsoft.com/office/drawing/2014/main" id="{C011F235-388E-4F4E-C3A5-17B37899FCD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938275" y="6329832"/>
            <a:ext cx="1510059" cy="3955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60DB7D-1B81-EBD7-F8EE-B1AE016D3168}"/>
              </a:ext>
            </a:extLst>
          </p:cNvPr>
          <p:cNvSpPr txBox="1"/>
          <p:nvPr/>
        </p:nvSpPr>
        <p:spPr>
          <a:xfrm>
            <a:off x="2460446" y="686542"/>
            <a:ext cx="7213028" cy="923330"/>
          </a:xfrm>
          <a:prstGeom prst="rect">
            <a:avLst/>
          </a:prstGeom>
          <a:noFill/>
        </p:spPr>
        <p:txBody>
          <a:bodyPr wrap="square">
            <a:spAutoFit/>
          </a:bodyPr>
          <a:lstStyle/>
          <a:p>
            <a:pPr marL="0" marR="0" algn="ctr">
              <a:spcBef>
                <a:spcPts val="0"/>
              </a:spcBef>
              <a:spcAft>
                <a:spcPts val="0"/>
              </a:spcAft>
            </a:pPr>
            <a:r>
              <a:rPr lang="en-US" b="1" dirty="0">
                <a:effectLst/>
                <a:latin typeface="Times New Roman" panose="02020603050405020304" pitchFamily="18" charset="0"/>
                <a:ea typeface="Times New Roman" panose="02020603050405020304" pitchFamily="18" charset="0"/>
              </a:rPr>
              <a:t>Part IV: Best Practices</a:t>
            </a:r>
          </a:p>
          <a:p>
            <a:pPr lvl="1" algn="ctr"/>
            <a:r>
              <a:rPr lang="en-US" dirty="0">
                <a:effectLst/>
                <a:latin typeface="Times New Roman" panose="02020603050405020304" pitchFamily="18" charset="0"/>
                <a:ea typeface="Times New Roman" panose="02020603050405020304" pitchFamily="18" charset="0"/>
              </a:rPr>
              <a:t>17. Experts Answer the Most Frequently Asked Questions </a:t>
            </a:r>
            <a:endParaRPr lang="en-US" dirty="0">
              <a:effectLst/>
              <a:latin typeface="Calibri" panose="020F0502020204030204" pitchFamily="34" charset="0"/>
              <a:ea typeface="Calibri" panose="020F0502020204030204" pitchFamily="34" charset="0"/>
            </a:endParaRPr>
          </a:p>
          <a:p>
            <a:pPr lvl="1" algn="ctr"/>
            <a:r>
              <a:rPr lang="en-US" dirty="0">
                <a:effectLst/>
                <a:latin typeface="Times New Roman" panose="02020603050405020304" pitchFamily="18" charset="0"/>
                <a:ea typeface="Times New Roman" panose="02020603050405020304" pitchFamily="18" charset="0"/>
              </a:rPr>
              <a:t>18. State of the Art Care</a:t>
            </a:r>
            <a:r>
              <a:rPr lang="en-US" b="1" dirty="0">
                <a:effectLst/>
                <a:latin typeface="Times New Roman" panose="02020603050405020304" pitchFamily="18" charset="0"/>
                <a:ea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rPr>
              <a:t>and Research</a:t>
            </a:r>
            <a:r>
              <a:rPr lang="en-US" b="1" dirty="0">
                <a:latin typeface="Times New Roman" panose="02020603050405020304" pitchFamily="18" charset="0"/>
                <a:ea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rPr>
              <a:t>for Specific Conditions</a:t>
            </a:r>
            <a:endParaRPr lang="en-US"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C44920AF-C032-EFAD-F617-A0F50A467CB1}"/>
              </a:ext>
            </a:extLst>
          </p:cNvPr>
          <p:cNvSpPr txBox="1"/>
          <p:nvPr/>
        </p:nvSpPr>
        <p:spPr>
          <a:xfrm>
            <a:off x="1834549" y="1908981"/>
            <a:ext cx="4206299" cy="1754326"/>
          </a:xfrm>
          <a:prstGeom prst="rect">
            <a:avLst/>
          </a:prstGeom>
          <a:noFill/>
        </p:spPr>
        <p:txBody>
          <a:bodyPr wrap="square" rtlCol="0">
            <a:spAutoFit/>
          </a:bodyPr>
          <a:lstStyle/>
          <a:p>
            <a:pPr marL="0" marR="0" algn="ctr">
              <a:spcBef>
                <a:spcPts val="0"/>
              </a:spcBef>
            </a:pPr>
            <a:r>
              <a:rPr lang="en-US" b="1" u="sng" dirty="0">
                <a:effectLst/>
                <a:latin typeface="Times New Roman" panose="02020603050405020304" pitchFamily="18" charset="0"/>
                <a:ea typeface="Calibri" panose="020F0502020204030204" pitchFamily="34" charset="0"/>
                <a:cs typeface="Times New Roman" panose="02020603050405020304" pitchFamily="18" charset="0"/>
              </a:rPr>
              <a:t>Seeking Help</a:t>
            </a:r>
            <a:endParaRPr lang="en-US" b="1" u="sng" dirty="0">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pP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How do I find a therapist? </a:t>
            </a:r>
          </a:p>
          <a:p>
            <a:pPr marR="0" algn="ctr">
              <a:spcBef>
                <a:spcPts val="0"/>
              </a:spcBef>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Jen Leggett LICSW </a:t>
            </a:r>
          </a:p>
          <a:p>
            <a:pPr marR="0" algn="ctr">
              <a:spcBef>
                <a:spcPts val="0"/>
              </a:spcBef>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R="0" algn="ctr">
              <a:spcBef>
                <a:spcPts val="0"/>
              </a:spcBef>
            </a:pP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Can technology help me manage my symptoms? </a:t>
            </a:r>
          </a:p>
          <a:p>
            <a:pPr marR="0" algn="ctr">
              <a:spcBef>
                <a:spcPts val="0"/>
              </a:spcBef>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John Torous  MD </a:t>
            </a:r>
            <a:endParaRPr lang="en-US" sz="1000" b="1" dirty="0">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
        <p:nvSpPr>
          <p:cNvPr id="7" name="TextBox 6">
            <a:extLst>
              <a:ext uri="{FF2B5EF4-FFF2-40B4-BE49-F238E27FC236}">
                <a16:creationId xmlns:a16="http://schemas.microsoft.com/office/drawing/2014/main" id="{C7EA62DF-8CAC-FEE0-6156-7158EE5D46C8}"/>
              </a:ext>
            </a:extLst>
          </p:cNvPr>
          <p:cNvSpPr txBox="1"/>
          <p:nvPr/>
        </p:nvSpPr>
        <p:spPr>
          <a:xfrm>
            <a:off x="6251105" y="1913761"/>
            <a:ext cx="4206300" cy="2154436"/>
          </a:xfrm>
          <a:prstGeom prst="rect">
            <a:avLst/>
          </a:prstGeom>
          <a:noFill/>
        </p:spPr>
        <p:txBody>
          <a:bodyPr wrap="square">
            <a:spAutoFit/>
          </a:bodyPr>
          <a:lstStyle/>
          <a:p>
            <a:pPr marL="0" marR="0" algn="ctr">
              <a:spcBef>
                <a:spcPts val="0"/>
              </a:spcBef>
            </a:pPr>
            <a:r>
              <a:rPr lang="en-US" b="1" u="sng" dirty="0">
                <a:effectLst/>
                <a:latin typeface="Times New Roman" panose="02020603050405020304" pitchFamily="18" charset="0"/>
                <a:ea typeface="Calibri" panose="020F0502020204030204" pitchFamily="34" charset="0"/>
                <a:cs typeface="Times New Roman" panose="02020603050405020304" pitchFamily="18" charset="0"/>
              </a:rPr>
              <a:t>Recovery </a:t>
            </a:r>
            <a:r>
              <a:rPr lang="en-US" b="1" u="sng" dirty="0">
                <a:latin typeface="Times New Roman" panose="02020603050405020304" pitchFamily="18" charset="0"/>
                <a:ea typeface="Calibri" panose="020F0502020204030204" pitchFamily="34" charset="0"/>
                <a:cs typeface="Times New Roman" panose="02020603050405020304" pitchFamily="18" charset="0"/>
              </a:rPr>
              <a:t>T</a:t>
            </a:r>
            <a:r>
              <a:rPr lang="en-US" b="1" u="sng" dirty="0">
                <a:effectLst/>
                <a:latin typeface="Times New Roman" panose="02020603050405020304" pitchFamily="18" charset="0"/>
                <a:ea typeface="Calibri" panose="020F0502020204030204" pitchFamily="34" charset="0"/>
                <a:cs typeface="Times New Roman" panose="02020603050405020304" pitchFamily="18" charset="0"/>
              </a:rPr>
              <a:t>ools</a:t>
            </a:r>
            <a:endParaRPr lang="en-US" u="sng" dirty="0">
              <a:effectLst/>
              <a:latin typeface="Times New Roman" panose="02020603050405020304" pitchFamily="18" charset="0"/>
              <a:ea typeface="Calibri" panose="020F0502020204030204" pitchFamily="34" charset="0"/>
              <a:cs typeface="Times New Roman" panose="02020603050405020304" pitchFamily="18" charset="0"/>
            </a:endParaRPr>
          </a:p>
          <a:p>
            <a:pPr marR="0" algn="ctr">
              <a:spcBef>
                <a:spcPts val="0"/>
              </a:spcBef>
            </a:pP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What is WRAP and how does it work? </a:t>
            </a:r>
          </a:p>
          <a:p>
            <a:pPr marL="0" marR="0" algn="ctr">
              <a:spcBef>
                <a:spcPts val="0"/>
              </a:spcBef>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Mary Ellen Copeland </a:t>
            </a:r>
          </a:p>
          <a:p>
            <a:pPr marL="0" marR="0" algn="ctr">
              <a:spcBef>
                <a:spcPts val="0"/>
              </a:spcBef>
            </a:pPr>
            <a:endParaRPr lang="en-US" sz="1600" i="1" dirty="0">
              <a:effectLst/>
              <a:latin typeface="Times New Roman" panose="02020603050405020304" pitchFamily="18" charset="0"/>
              <a:ea typeface="Calibri" panose="020F0502020204030204" pitchFamily="34" charset="0"/>
              <a:cs typeface="Times New Roman" panose="02020603050405020304" pitchFamily="18" charset="0"/>
            </a:endParaRPr>
          </a:p>
          <a:p>
            <a:pPr marR="0" algn="ctr">
              <a:spcBef>
                <a:spcPts val="0"/>
              </a:spcBef>
            </a:pP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Is a job a mental health intervention? </a:t>
            </a:r>
          </a:p>
          <a:p>
            <a:pPr marL="0" marR="0" algn="ctr">
              <a:spcBef>
                <a:spcPts val="0"/>
              </a:spcBef>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Bob Drake MD PhD</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pPr>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pPr>
            <a:endParaRPr lang="en-US" b="1" u="sng"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AC58D365-5A18-972C-5ECD-3935B9EAC6BD}"/>
              </a:ext>
            </a:extLst>
          </p:cNvPr>
          <p:cNvCxnSpPr>
            <a:cxnSpLocks/>
          </p:cNvCxnSpPr>
          <p:nvPr/>
        </p:nvCxnSpPr>
        <p:spPr>
          <a:xfrm>
            <a:off x="6274213" y="1747474"/>
            <a:ext cx="0" cy="4352458"/>
          </a:xfrm>
          <a:prstGeom prst="line">
            <a:avLst/>
          </a:prstGeom>
          <a:ln>
            <a:solidFill>
              <a:srgbClr val="1B408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F2CEC1-E24A-094F-2F20-681062AA6A69}"/>
              </a:ext>
            </a:extLst>
          </p:cNvPr>
          <p:cNvCxnSpPr>
            <a:cxnSpLocks/>
          </p:cNvCxnSpPr>
          <p:nvPr/>
        </p:nvCxnSpPr>
        <p:spPr>
          <a:xfrm flipH="1" flipV="1">
            <a:off x="1597947" y="3688174"/>
            <a:ext cx="8842716" cy="17173"/>
          </a:xfrm>
          <a:prstGeom prst="line">
            <a:avLst/>
          </a:prstGeom>
          <a:ln>
            <a:solidFill>
              <a:srgbClr val="1B4085"/>
            </a:solidFill>
          </a:ln>
        </p:spPr>
        <p:style>
          <a:lnRef idx="1">
            <a:schemeClr val="accent1"/>
          </a:lnRef>
          <a:fillRef idx="0">
            <a:schemeClr val="accent1"/>
          </a:fillRef>
          <a:effectRef idx="0">
            <a:schemeClr val="accent1"/>
          </a:effectRef>
          <a:fontRef idx="minor">
            <a:schemeClr val="tx1"/>
          </a:fontRef>
        </p:style>
      </p:cxnSp>
      <p:pic>
        <p:nvPicPr>
          <p:cNvPr id="1076" name="Picture 52" descr="NAMI">
            <a:extLst>
              <a:ext uri="{FF2B5EF4-FFF2-40B4-BE49-F238E27FC236}">
                <a16:creationId xmlns:a16="http://schemas.microsoft.com/office/drawing/2014/main" id="{D57180E4-5A8A-3B44-C58A-3CAB5E64D71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606533" y="3091759"/>
            <a:ext cx="1469686" cy="55848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150BB205-C423-0652-FFB0-CC4A900C68A5}"/>
              </a:ext>
            </a:extLst>
          </p:cNvPr>
          <p:cNvCxnSpPr>
            <a:cxnSpLocks/>
          </p:cNvCxnSpPr>
          <p:nvPr/>
        </p:nvCxnSpPr>
        <p:spPr>
          <a:xfrm flipH="1" flipV="1">
            <a:off x="1559538" y="1747474"/>
            <a:ext cx="8881125" cy="17600"/>
          </a:xfrm>
          <a:prstGeom prst="line">
            <a:avLst/>
          </a:prstGeom>
          <a:ln>
            <a:solidFill>
              <a:srgbClr val="1B4085"/>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CB9560A-5920-473E-1281-A6F8418B76B9}"/>
              </a:ext>
            </a:extLst>
          </p:cNvPr>
          <p:cNvSpPr txBox="1"/>
          <p:nvPr/>
        </p:nvSpPr>
        <p:spPr>
          <a:xfrm>
            <a:off x="1475854" y="3673637"/>
            <a:ext cx="4995277" cy="2123658"/>
          </a:xfrm>
          <a:prstGeom prst="rect">
            <a:avLst/>
          </a:prstGeom>
          <a:noFill/>
        </p:spPr>
        <p:txBody>
          <a:bodyPr wrap="square">
            <a:spAutoFit/>
          </a:bodyPr>
          <a:lstStyle/>
          <a:p>
            <a:pPr marL="0" marR="0" algn="ctr">
              <a:spcBef>
                <a:spcPts val="0"/>
              </a:spcBef>
            </a:pPr>
            <a:endParaRPr lang="en-US" sz="1800" b="1" i="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pPr>
            <a:r>
              <a:rPr lang="en-US" b="1" u="sng" dirty="0">
                <a:effectLst/>
                <a:latin typeface="Times New Roman" panose="02020603050405020304" pitchFamily="18" charset="0"/>
                <a:ea typeface="Calibri" panose="020F0502020204030204" pitchFamily="34" charset="0"/>
                <a:cs typeface="Times New Roman" panose="02020603050405020304" pitchFamily="18" charset="0"/>
              </a:rPr>
              <a:t>Family </a:t>
            </a:r>
            <a:endParaRPr lang="en-US" u="sng" dirty="0">
              <a:effectLst/>
              <a:latin typeface="Times New Roman" panose="02020603050405020304" pitchFamily="18" charset="0"/>
              <a:ea typeface="Calibri" panose="020F0502020204030204" pitchFamily="34" charset="0"/>
              <a:cs typeface="Times New Roman" panose="02020603050405020304" pitchFamily="18" charset="0"/>
            </a:endParaRPr>
          </a:p>
          <a:p>
            <a:pPr marR="0" algn="ctr">
              <a:spcBef>
                <a:spcPts val="0"/>
              </a:spcBef>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How do I help my family member see they need help?</a:t>
            </a:r>
          </a:p>
          <a:p>
            <a:pPr marR="0" algn="ctr">
              <a:spcBef>
                <a:spcPts val="0"/>
              </a:spcBef>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William Miller </a:t>
            </a:r>
          </a:p>
          <a:p>
            <a:pPr marR="0" algn="ctr">
              <a:spcBef>
                <a:spcPts val="0"/>
              </a:spcBef>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R="0" algn="ctr">
              <a:spcBef>
                <a:spcPts val="0"/>
              </a:spcBef>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 want </a:t>
            </a:r>
            <a:r>
              <a:rPr lang="en-US" sz="1600" dirty="0">
                <a:latin typeface="Times New Roman" panose="02020603050405020304" pitchFamily="18" charset="0"/>
                <a:ea typeface="Calibri" panose="020F0502020204030204" pitchFamily="34" charset="0"/>
                <a:cs typeface="Times New Roman" panose="02020603050405020304" pitchFamily="18" charset="0"/>
              </a:rPr>
              <a:t>to have a baby but I have bipolar disorder. </a:t>
            </a:r>
          </a:p>
          <a:p>
            <a:pPr marR="0" algn="ctr">
              <a:spcBef>
                <a:spcPts val="0"/>
              </a:spcBef>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How do I approach that? </a:t>
            </a:r>
          </a:p>
          <a:p>
            <a:pPr marR="0" algn="ctr">
              <a:spcBef>
                <a:spcPts val="0"/>
              </a:spcBef>
            </a:pPr>
            <a:r>
              <a:rPr lang="en-US" sz="1600" dirty="0">
                <a:latin typeface="Times New Roman" panose="02020603050405020304" pitchFamily="18" charset="0"/>
                <a:ea typeface="Calibri" panose="020F0502020204030204" pitchFamily="34" charset="0"/>
                <a:cs typeface="Times New Roman" panose="02020603050405020304" pitchFamily="18" charset="0"/>
              </a:rPr>
              <a:t>Marlene Freeman MD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F44C9139-5DE3-3ED4-AA24-CFAB3258493F}"/>
              </a:ext>
            </a:extLst>
          </p:cNvPr>
          <p:cNvSpPr txBox="1"/>
          <p:nvPr/>
        </p:nvSpPr>
        <p:spPr>
          <a:xfrm>
            <a:off x="6148626" y="3783929"/>
            <a:ext cx="4369115" cy="2092881"/>
          </a:xfrm>
          <a:prstGeom prst="rect">
            <a:avLst/>
          </a:prstGeom>
          <a:noFill/>
        </p:spPr>
        <p:txBody>
          <a:bodyPr wrap="square">
            <a:spAutoFit/>
          </a:bodyPr>
          <a:lstStyle/>
          <a:p>
            <a:pPr marL="0" marR="0" algn="ctr">
              <a:spcBef>
                <a:spcPts val="0"/>
              </a:spcBef>
            </a:pPr>
            <a:r>
              <a:rPr lang="en-US" b="1" u="sng" dirty="0">
                <a:effectLst/>
                <a:latin typeface="Times New Roman" panose="02020603050405020304" pitchFamily="18" charset="0"/>
                <a:ea typeface="Calibri" panose="020F0502020204030204" pitchFamily="34" charset="0"/>
                <a:cs typeface="Times New Roman" panose="02020603050405020304" pitchFamily="18" charset="0"/>
              </a:rPr>
              <a:t>Treatment/Research </a:t>
            </a:r>
            <a:endParaRPr lang="en-US" u="sng" dirty="0">
              <a:effectLst/>
              <a:latin typeface="Times New Roman" panose="02020603050405020304" pitchFamily="18" charset="0"/>
              <a:ea typeface="Calibri" panose="020F0502020204030204" pitchFamily="34" charset="0"/>
              <a:cs typeface="Times New Roman" panose="02020603050405020304" pitchFamily="18" charset="0"/>
            </a:endParaRPr>
          </a:p>
          <a:p>
            <a:pPr marR="0" algn="ctr">
              <a:spcBef>
                <a:spcPts val="0"/>
              </a:spcBef>
            </a:pP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Do I really have to take these meds forever?</a:t>
            </a:r>
          </a:p>
          <a:p>
            <a:pPr marL="0" marR="0" algn="ctr">
              <a:spcBef>
                <a:spcPts val="0"/>
              </a:spcBef>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Andy Nierenberg MD </a:t>
            </a:r>
          </a:p>
          <a:p>
            <a:pPr marL="0" marR="0" algn="ctr">
              <a:spcBef>
                <a:spcPts val="0"/>
              </a:spcBef>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pP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Is there a better way to approach early psychosis </a:t>
            </a:r>
          </a:p>
          <a:p>
            <a:pPr marL="0" marR="0" algn="ctr">
              <a:spcBef>
                <a:spcPts val="0"/>
              </a:spcBef>
            </a:pPr>
            <a:r>
              <a:rPr lang="en-US" sz="1600" dirty="0">
                <a:latin typeface="Times New Roman" panose="02020603050405020304" pitchFamily="18" charset="0"/>
                <a:ea typeface="Calibri" panose="020F0502020204030204" pitchFamily="34" charset="0"/>
                <a:cs typeface="Times New Roman" panose="02020603050405020304" pitchFamily="18" charset="0"/>
              </a:rPr>
              <a:t>Kesh MD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pPr>
            <a:r>
              <a:rPr lang="en-US" sz="1600" dirty="0">
                <a:latin typeface="Times New Roman" panose="02020603050405020304" pitchFamily="18" charset="0"/>
                <a:ea typeface="Calibri" panose="020F0502020204030204" pitchFamily="34" charset="0"/>
                <a:cs typeface="Times New Roman" panose="02020603050405020304" pitchFamily="18" charset="0"/>
              </a:rPr>
              <a:t>What is the best approach to OCD ? </a:t>
            </a:r>
          </a:p>
          <a:p>
            <a:pPr marL="0" marR="0" algn="ctr">
              <a:spcBef>
                <a:spcPts val="0"/>
              </a:spcBef>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Sabine Wilhel</a:t>
            </a:r>
            <a:r>
              <a:rPr lang="en-US" sz="1600" dirty="0">
                <a:latin typeface="Times New Roman" panose="02020603050405020304" pitchFamily="18" charset="0"/>
                <a:ea typeface="Calibri" panose="020F0502020204030204" pitchFamily="34" charset="0"/>
                <a:cs typeface="Times New Roman" panose="02020603050405020304" pitchFamily="18" charset="0"/>
              </a:rPr>
              <a:t>m PhD</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3316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F75FE-AEFE-454C-87B2-7ACE38EDA227}"/>
              </a:ext>
            </a:extLst>
          </p:cNvPr>
          <p:cNvSpPr/>
          <p:nvPr/>
        </p:nvSpPr>
        <p:spPr>
          <a:xfrm rot="10800000">
            <a:off x="0" y="-3"/>
            <a:ext cx="12192000" cy="931457"/>
          </a:xfrm>
          <a:prstGeom prst="rect">
            <a:avLst/>
          </a:prstGeom>
          <a:gradFill>
            <a:gsLst>
              <a:gs pos="2000">
                <a:srgbClr val="92D050"/>
              </a:gs>
              <a:gs pos="92000">
                <a:srgbClr val="23BBC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F5666533-A28F-5886-F38E-333C3B635AF1}"/>
              </a:ext>
            </a:extLst>
          </p:cNvPr>
          <p:cNvSpPr txBox="1"/>
          <p:nvPr/>
        </p:nvSpPr>
        <p:spPr>
          <a:xfrm>
            <a:off x="2015787" y="95333"/>
            <a:ext cx="9036708" cy="769441"/>
          </a:xfrm>
          <a:prstGeom prst="rect">
            <a:avLst/>
          </a:prstGeom>
          <a:noFill/>
        </p:spPr>
        <p:txBody>
          <a:bodyPr wrap="square">
            <a:spAutoFit/>
          </a:bodyPr>
          <a:lstStyle/>
          <a:p>
            <a:r>
              <a:rPr lang="en-US" sz="4400" b="1" dirty="0">
                <a:solidFill>
                  <a:schemeClr val="bg1"/>
                </a:solidFill>
              </a:rPr>
              <a:t>Acknowledgments – Contributors  </a:t>
            </a:r>
            <a:endParaRPr lang="en-US" sz="4400" dirty="0">
              <a:solidFill>
                <a:schemeClr val="bg1"/>
              </a:solidFill>
            </a:endParaRPr>
          </a:p>
        </p:txBody>
      </p:sp>
      <p:sp>
        <p:nvSpPr>
          <p:cNvPr id="22" name="TextBox 21">
            <a:extLst>
              <a:ext uri="{FF2B5EF4-FFF2-40B4-BE49-F238E27FC236}">
                <a16:creationId xmlns:a16="http://schemas.microsoft.com/office/drawing/2014/main" id="{0EF0FCDB-1AD1-88B3-0B4D-761AFE76680A}"/>
              </a:ext>
            </a:extLst>
          </p:cNvPr>
          <p:cNvSpPr txBox="1"/>
          <p:nvPr/>
        </p:nvSpPr>
        <p:spPr>
          <a:xfrm>
            <a:off x="10724951" y="901312"/>
            <a:ext cx="1748799" cy="5860066"/>
          </a:xfrm>
          <a:prstGeom prst="rect">
            <a:avLst/>
          </a:prstGeom>
          <a:noFill/>
        </p:spPr>
        <p:txBody>
          <a:bodyPr wrap="square">
            <a:spAutoFit/>
          </a:bodyPr>
          <a:lstStyle/>
          <a:p>
            <a:pPr>
              <a:lnSpc>
                <a:spcPct val="200000"/>
              </a:lnSpc>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Susie Seligson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Susan Smiley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Brad Smith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Nancy Smith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Eric Smith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Richard Smith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Sheryl Smith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Mike Smith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Stephen Smith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Christina </a:t>
            </a:r>
            <a:r>
              <a:rPr lang="en-US" sz="1050" dirty="0" err="1">
                <a:effectLst/>
                <a:latin typeface="Times New Roman" panose="02020603050405020304" pitchFamily="18" charset="0"/>
                <a:ea typeface="Times New Roman" panose="02020603050405020304" pitchFamily="18" charset="0"/>
                <a:cs typeface="Times New Roman" panose="02020603050405020304" pitchFamily="18" charset="0"/>
              </a:rPr>
              <a:t>Sparrock</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Kaitlyn Tollefson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s-ES" sz="1050" dirty="0">
                <a:effectLst/>
                <a:latin typeface="Times New Roman" panose="02020603050405020304" pitchFamily="18" charset="0"/>
                <a:ea typeface="Times New Roman" panose="02020603050405020304" pitchFamily="18" charset="0"/>
                <a:cs typeface="Times New Roman" panose="02020603050405020304" pitchFamily="18" charset="0"/>
              </a:rPr>
              <a:t>Valerie Van Galder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s-ES" sz="1050" dirty="0">
                <a:effectLst/>
                <a:latin typeface="Times New Roman" panose="02020603050405020304" pitchFamily="18" charset="0"/>
                <a:ea typeface="Times New Roman" panose="02020603050405020304" pitchFamily="18" charset="0"/>
                <a:cs typeface="Times New Roman" panose="02020603050405020304" pitchFamily="18" charset="0"/>
              </a:rPr>
              <a:t>Suzanne Vogel-Scibilia</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Caroline Whiddon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Emma Winters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Liam Winters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Bethany Yeiser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Karen Yeiser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C1FEC2FA-40D7-49CA-90D6-A9C26994711D}"/>
              </a:ext>
            </a:extLst>
          </p:cNvPr>
          <p:cNvSpPr txBox="1"/>
          <p:nvPr/>
        </p:nvSpPr>
        <p:spPr>
          <a:xfrm>
            <a:off x="376973" y="947050"/>
            <a:ext cx="1761849" cy="5860066"/>
          </a:xfrm>
          <a:prstGeom prst="rect">
            <a:avLst/>
          </a:prstGeom>
          <a:noFill/>
        </p:spPr>
        <p:txBody>
          <a:bodyPr wrap="square">
            <a:spAutoFit/>
          </a:bodyPr>
          <a:lstStyle/>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Brenda Adams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Haley Amering</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Danny Anastasi</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Wendy </a:t>
            </a:r>
            <a:r>
              <a:rPr lang="en-US" sz="1050" dirty="0" err="1">
                <a:effectLst/>
                <a:latin typeface="Times New Roman" panose="02020603050405020304" pitchFamily="18" charset="0"/>
                <a:ea typeface="Times New Roman" panose="02020603050405020304" pitchFamily="18" charset="0"/>
                <a:cs typeface="Times New Roman" panose="02020603050405020304" pitchFamily="18" charset="0"/>
              </a:rPr>
              <a:t>Ascione-Juska</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Sukhmani Kaur Bal</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Diane Banks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Chrissy Barnard</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Cynthia Berkowitz</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Janet Berkowitz</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Sascha Biesi</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Ronald </a:t>
            </a:r>
            <a:r>
              <a:rPr lang="fr-FR" sz="1050" dirty="0" err="1">
                <a:effectLst/>
                <a:latin typeface="Times New Roman" panose="02020603050405020304" pitchFamily="18" charset="0"/>
                <a:ea typeface="Times New Roman" panose="02020603050405020304" pitchFamily="18" charset="0"/>
                <a:cs typeface="Times New Roman" panose="02020603050405020304" pitchFamily="18" charset="0"/>
              </a:rPr>
              <a:t>Braunstein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Angela Brisbin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Michael Brisbin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Charita Cole Brown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Dawn Brown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Miana Bryant</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Joyce Burland</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Tera Carter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CCCB4E65-E2B8-2C6F-58CF-5DC167893649}"/>
              </a:ext>
            </a:extLst>
          </p:cNvPr>
          <p:cNvSpPr txBox="1"/>
          <p:nvPr/>
        </p:nvSpPr>
        <p:spPr>
          <a:xfrm>
            <a:off x="2148467" y="940671"/>
            <a:ext cx="1487784" cy="5860066"/>
          </a:xfrm>
          <a:prstGeom prst="rect">
            <a:avLst/>
          </a:prstGeom>
          <a:noFill/>
        </p:spPr>
        <p:txBody>
          <a:bodyPr wrap="square">
            <a:spAutoFit/>
          </a:bodyPr>
          <a:lstStyle/>
          <a:p>
            <a:pPr>
              <a:lnSpc>
                <a:spcPct val="200000"/>
              </a:lnSpc>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James Chambliss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Diana Chao</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Karyl Chastain Beal</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Kimberly Comer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Haley Comerford</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Mary Ellen Copeland</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Robert Cubby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Margaret Curley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Kevin Dedner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Marc DeGregorio</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Alexander Donahoe</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John Donahoe</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Nancy Donahoe</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Roselin </a:t>
            </a:r>
            <a:r>
              <a:rPr lang="en-US" sz="1050" dirty="0" err="1">
                <a:effectLst/>
                <a:latin typeface="Times New Roman" panose="02020603050405020304" pitchFamily="18" charset="0"/>
                <a:ea typeface="Times New Roman" panose="02020603050405020304" pitchFamily="18" charset="0"/>
                <a:cs typeface="Times New Roman" panose="02020603050405020304" pitchFamily="18" charset="0"/>
              </a:rPr>
              <a:t>Dueñas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Matt Edwards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Carolyn Edwards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Nick Emeigh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Lisa Fabian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1AE8C8E2-B101-27A9-BAD3-6CC76AFAF7CE}"/>
              </a:ext>
            </a:extLst>
          </p:cNvPr>
          <p:cNvSpPr txBox="1"/>
          <p:nvPr/>
        </p:nvSpPr>
        <p:spPr>
          <a:xfrm>
            <a:off x="5486309" y="904711"/>
            <a:ext cx="2114219" cy="5860066"/>
          </a:xfrm>
          <a:prstGeom prst="rect">
            <a:avLst/>
          </a:prstGeom>
          <a:noFill/>
        </p:spPr>
        <p:txBody>
          <a:bodyPr wrap="square">
            <a:spAutoFit/>
          </a:bodyPr>
          <a:lstStyle/>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Lloyd Hale</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Judy Harris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Michael Hauck</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Alice Henley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John Henley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Anita Herron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Brenda Hilligoss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Shirley Holloway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Angelina Hudson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Peggy Huppert</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Clarence Jordan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George Kaufmann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Patrick Kaufmann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Rosemary Ketchum</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George Kohn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Jutta Kohn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err="1">
                <a:effectLst/>
                <a:latin typeface="Times New Roman" panose="02020603050405020304" pitchFamily="18" charset="0"/>
                <a:ea typeface="Times New Roman" panose="02020603050405020304" pitchFamily="18" charset="0"/>
                <a:cs typeface="Times New Roman" panose="02020603050405020304" pitchFamily="18" charset="0"/>
              </a:rPr>
              <a:t>Drea</a:t>
            </a: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 Landry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Carlos A. Larrauri</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28F8CBDB-FC51-5E10-36CF-7FEE3DBC433B}"/>
              </a:ext>
            </a:extLst>
          </p:cNvPr>
          <p:cNvSpPr txBox="1"/>
          <p:nvPr/>
        </p:nvSpPr>
        <p:spPr>
          <a:xfrm>
            <a:off x="7048520" y="901134"/>
            <a:ext cx="2114219" cy="5860066"/>
          </a:xfrm>
          <a:prstGeom prst="rect">
            <a:avLst/>
          </a:prstGeom>
          <a:noFill/>
        </p:spPr>
        <p:txBody>
          <a:bodyPr wrap="square">
            <a:spAutoFit/>
          </a:bodyPr>
          <a:lstStyle/>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Babu George Mathew</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Danna Mauch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Nancy-Lee Mauger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Trevor McCauley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Kathryn Cohan McNulty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Pooja Mehta</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Gary Mihelish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Kurt Mihelish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Lynn Miller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John Moe</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Christine Yu Moutier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Chastity Murry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Dante Murry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Elisa Norman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Betsey O’Brien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Jonathan Ordonez</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Norman Ornstein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Eleanor Owen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EB3E6B92-4CEC-0F51-F1A9-3460E62185E3}"/>
              </a:ext>
            </a:extLst>
          </p:cNvPr>
          <p:cNvSpPr txBox="1"/>
          <p:nvPr/>
        </p:nvSpPr>
        <p:spPr>
          <a:xfrm>
            <a:off x="8814293" y="920201"/>
            <a:ext cx="2238202" cy="5860066"/>
          </a:xfrm>
          <a:prstGeom prst="rect">
            <a:avLst/>
          </a:prstGeom>
          <a:noFill/>
        </p:spPr>
        <p:txBody>
          <a:bodyPr wrap="square">
            <a:spAutoFit/>
          </a:bodyPr>
          <a:lstStyle/>
          <a:p>
            <a:pPr>
              <a:lnSpc>
                <a:spcPct val="200000"/>
              </a:lnSpc>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Monique Owens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Denise Paley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Marty Parrish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Kelly Pavelich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Cathleen Payne</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Jim Payne</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Kenya “The Visionaire” Phillips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Jeanne Porter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Ky Quickbane</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Jeremiah Rainville</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James Ramirez</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Karen Ranus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Nikki Rashes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Kristen Roper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Snake Sabo</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Kristina Saffran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Josh Santana</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fr-FR" sz="1050" dirty="0">
                <a:effectLst/>
                <a:latin typeface="Times New Roman" panose="02020603050405020304" pitchFamily="18" charset="0"/>
                <a:ea typeface="Times New Roman" panose="02020603050405020304" pitchFamily="18" charset="0"/>
                <a:cs typeface="Times New Roman" panose="02020603050405020304" pitchFamily="18" charset="0"/>
              </a:rPr>
              <a:t>Phil &amp; Donna Satow</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43E43DAE-DFB0-CB90-2184-A22CACDCD042}"/>
              </a:ext>
            </a:extLst>
          </p:cNvPr>
          <p:cNvSpPr txBox="1"/>
          <p:nvPr/>
        </p:nvSpPr>
        <p:spPr>
          <a:xfrm>
            <a:off x="3854911" y="931455"/>
            <a:ext cx="1585324" cy="5860066"/>
          </a:xfrm>
          <a:prstGeom prst="rect">
            <a:avLst/>
          </a:prstGeom>
          <a:noFill/>
        </p:spPr>
        <p:txBody>
          <a:bodyPr wrap="square">
            <a:spAutoFit/>
          </a:bodyPr>
          <a:lstStyle/>
          <a:p>
            <a:pPr>
              <a:lnSpc>
                <a:spcPct val="200000"/>
              </a:lnSpc>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Joseph Feaster, Jr.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Sally Fitlow</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Laurie Flynn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Corinne Foxx</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Laura Fritz</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Carole Furr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Brad Gage</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Pam Goldman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Sierra Grandy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Tracy Green</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Sarah Greulich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Cathy Guild</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Ray Lay</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Nadine Lewis</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Philip A. Lederer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Trish Lockard</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Kumi Macdonald</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pPr>
            <a:r>
              <a:rPr lang="en-US" sz="1050" dirty="0">
                <a:effectLst/>
                <a:latin typeface="Times New Roman" panose="02020603050405020304" pitchFamily="18" charset="0"/>
                <a:ea typeface="Times New Roman" panose="02020603050405020304" pitchFamily="18" charset="0"/>
                <a:cs typeface="Times New Roman" panose="02020603050405020304" pitchFamily="18" charset="0"/>
              </a:rPr>
              <a:t>Pranita Mainali</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2069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B9A4C3-B4A8-1D44-B587-428C228A425D}"/>
              </a:ext>
            </a:extLst>
          </p:cNvPr>
          <p:cNvSpPr txBox="1"/>
          <p:nvPr/>
        </p:nvSpPr>
        <p:spPr>
          <a:xfrm>
            <a:off x="7008171" y="5784189"/>
            <a:ext cx="2002166" cy="276999"/>
          </a:xfrm>
          <a:prstGeom prst="rect">
            <a:avLst/>
          </a:prstGeom>
          <a:noFill/>
        </p:spPr>
        <p:txBody>
          <a:bodyPr wrap="square" rtlCol="0">
            <a:spAutoFit/>
          </a:bodyPr>
          <a:lstStyle/>
          <a:p>
            <a:pPr>
              <a:defRPr/>
            </a:pPr>
            <a:r>
              <a:rPr lang="en-US" sz="1200" dirty="0">
                <a:solidFill>
                  <a:prstClr val="white"/>
                </a:solidFill>
                <a:latin typeface="Georgia" panose="02040502050405020303" pitchFamily="18" charset="0"/>
                <a:cs typeface="Arial" panose="020B0604020202020204" pitchFamily="34" charset="0"/>
                <a:hlinkClick r:id="rId2">
                  <a:extLst>
                    <a:ext uri="{A12FA001-AC4F-418D-AE19-62706E023703}">
                      <ahyp:hlinkClr xmlns:ahyp="http://schemas.microsoft.com/office/drawing/2018/hyperlinkcolor" val="tx"/>
                    </a:ext>
                  </a:extLst>
                </a:hlinkClick>
              </a:rPr>
              <a:t>Sign-Up for Newsletter</a:t>
            </a:r>
            <a:endParaRPr lang="en-US" sz="1200" dirty="0">
              <a:solidFill>
                <a:prstClr val="white"/>
              </a:solidFill>
              <a:latin typeface="Georgia" panose="02040502050405020303" pitchFamily="18" charset="0"/>
              <a:cs typeface="Arial" panose="020B0604020202020204" pitchFamily="34" charset="0"/>
            </a:endParaRPr>
          </a:p>
        </p:txBody>
      </p:sp>
      <p:sp>
        <p:nvSpPr>
          <p:cNvPr id="4" name="TextBox 3">
            <a:hlinkClick r:id="rId3"/>
            <a:extLst>
              <a:ext uri="{FF2B5EF4-FFF2-40B4-BE49-F238E27FC236}">
                <a16:creationId xmlns:a16="http://schemas.microsoft.com/office/drawing/2014/main" id="{BB77908B-EE05-5740-BCFB-4BC92BDEF6FA}"/>
              </a:ext>
            </a:extLst>
          </p:cNvPr>
          <p:cNvSpPr txBox="1"/>
          <p:nvPr/>
        </p:nvSpPr>
        <p:spPr>
          <a:xfrm>
            <a:off x="7008171" y="5233597"/>
            <a:ext cx="2785771" cy="307777"/>
          </a:xfrm>
          <a:prstGeom prst="rect">
            <a:avLst/>
          </a:prstGeom>
          <a:noFill/>
        </p:spPr>
        <p:txBody>
          <a:bodyPr wrap="square" rtlCol="0">
            <a:spAutoFit/>
          </a:bodyPr>
          <a:lstStyle/>
          <a:p>
            <a:r>
              <a:rPr lang="en-US" sz="1400" dirty="0" err="1">
                <a:solidFill>
                  <a:prstClr val="white"/>
                </a:solidFill>
                <a:latin typeface="Georgia" panose="02040502050405020303" pitchFamily="18" charset="0"/>
                <a:cs typeface="Arial" panose="020B0604020202020204" pitchFamily="34" charset="0"/>
                <a:hlinkClick r:id="rId4">
                  <a:extLst>
                    <a:ext uri="{A12FA001-AC4F-418D-AE19-62706E023703}">
                      <ahyp:hlinkClr xmlns:ahyp="http://schemas.microsoft.com/office/drawing/2018/hyperlinkcolor" val="tx"/>
                    </a:ext>
                  </a:extLst>
                </a:hlinkClick>
              </a:rPr>
              <a:t>MHTTCnetwork.org</a:t>
            </a:r>
            <a:endParaRPr lang="en-US" sz="1400" dirty="0">
              <a:solidFill>
                <a:prstClr val="white"/>
              </a:solidFill>
              <a:latin typeface="Georgia" panose="02040502050405020303" pitchFamily="18" charset="0"/>
              <a:cs typeface="Arial" panose="020B0604020202020204" pitchFamily="34" charset="0"/>
            </a:endParaRPr>
          </a:p>
        </p:txBody>
      </p:sp>
      <p:sp>
        <p:nvSpPr>
          <p:cNvPr id="5" name="TextBox 4">
            <a:extLst>
              <a:ext uri="{FF2B5EF4-FFF2-40B4-BE49-F238E27FC236}">
                <a16:creationId xmlns:a16="http://schemas.microsoft.com/office/drawing/2014/main" id="{544D6997-A7EF-A542-8EA8-4626227C187C}"/>
              </a:ext>
            </a:extLst>
          </p:cNvPr>
          <p:cNvSpPr txBox="1"/>
          <p:nvPr/>
        </p:nvSpPr>
        <p:spPr>
          <a:xfrm>
            <a:off x="7008170" y="6325544"/>
            <a:ext cx="2002166" cy="276999"/>
          </a:xfrm>
          <a:prstGeom prst="rect">
            <a:avLst/>
          </a:prstGeom>
          <a:noFill/>
        </p:spPr>
        <p:txBody>
          <a:bodyPr wrap="square" rtlCol="0">
            <a:spAutoFit/>
          </a:bodyPr>
          <a:lstStyle/>
          <a:p>
            <a:pPr>
              <a:defRPr/>
            </a:pPr>
            <a:r>
              <a:rPr lang="en-US" sz="1200" dirty="0">
                <a:solidFill>
                  <a:prstClr val="white"/>
                </a:solidFill>
                <a:latin typeface="Georgia" panose="02040502050405020303" pitchFamily="18" charset="0"/>
                <a:cs typeface="Arial" panose="020B0604020202020204" pitchFamily="34" charset="0"/>
                <a:hlinkClick r:id="rId5">
                  <a:extLst>
                    <a:ext uri="{A12FA001-AC4F-418D-AE19-62706E023703}">
                      <ahyp:hlinkClr xmlns:ahyp="http://schemas.microsoft.com/office/drawing/2018/hyperlinkcolor" val="tx"/>
                    </a:ext>
                  </a:extLst>
                </a:hlinkClick>
              </a:rPr>
              <a:t>MTTC News</a:t>
            </a:r>
            <a:endParaRPr lang="en-US" sz="1200" dirty="0">
              <a:solidFill>
                <a:prstClr val="white"/>
              </a:solidFill>
              <a:latin typeface="Georgia" panose="02040502050405020303" pitchFamily="18" charset="0"/>
              <a:cs typeface="Arial" panose="020B0604020202020204" pitchFamily="34" charset="0"/>
            </a:endParaRPr>
          </a:p>
        </p:txBody>
      </p:sp>
      <p:sp>
        <p:nvSpPr>
          <p:cNvPr id="7" name="TextBox 6">
            <a:extLst>
              <a:ext uri="{FF2B5EF4-FFF2-40B4-BE49-F238E27FC236}">
                <a16:creationId xmlns:a16="http://schemas.microsoft.com/office/drawing/2014/main" id="{3E5A82F1-C785-954C-8735-880F4C362E5C}"/>
              </a:ext>
            </a:extLst>
          </p:cNvPr>
          <p:cNvSpPr txBox="1"/>
          <p:nvPr/>
        </p:nvSpPr>
        <p:spPr>
          <a:xfrm>
            <a:off x="2152651" y="1210581"/>
            <a:ext cx="8053337" cy="2677656"/>
          </a:xfrm>
          <a:prstGeom prst="rect">
            <a:avLst/>
          </a:prstGeom>
          <a:noFill/>
        </p:spPr>
        <p:txBody>
          <a:bodyPr wrap="square" rtlCol="0">
            <a:spAutoFit/>
          </a:bodyPr>
          <a:lstStyle/>
          <a:p>
            <a:r>
              <a:rPr lang="en-US" sz="1200" dirty="0">
                <a:solidFill>
                  <a:prstClr val="black"/>
                </a:solidFill>
                <a:latin typeface="Georgia" panose="02040502050405020303" pitchFamily="18" charset="0"/>
              </a:rPr>
              <a:t>The purpose of the MHTTC Network is technology transfer - disseminating and implementing evidence-based practices for mental disorders into the field.</a:t>
            </a:r>
          </a:p>
          <a:p>
            <a:endParaRPr lang="en-US" sz="1200" dirty="0">
              <a:solidFill>
                <a:prstClr val="black"/>
              </a:solidFill>
              <a:latin typeface="Georgia" panose="02040502050405020303" pitchFamily="18" charset="0"/>
            </a:endParaRPr>
          </a:p>
          <a:p>
            <a:r>
              <a:rPr lang="en-US" sz="1200" dirty="0">
                <a:solidFill>
                  <a:prstClr val="black"/>
                </a:solidFill>
                <a:latin typeface="Georgia" panose="02040502050405020303" pitchFamily="18" charset="0"/>
              </a:rPr>
              <a:t>Funded by the Substance Abuse and Mental Health Services Administration (SAMHSA), the MHTTC Network includes 10 Regional Centers, a National American Indian and Alaska Native Center, a National Hispanic and Latino Center, and a Network Coordinating Office.</a:t>
            </a:r>
          </a:p>
          <a:p>
            <a:endParaRPr lang="en-US" sz="1200" dirty="0">
              <a:solidFill>
                <a:prstClr val="black"/>
              </a:solidFill>
              <a:latin typeface="Georgia" panose="02040502050405020303" pitchFamily="18" charset="0"/>
            </a:endParaRPr>
          </a:p>
          <a:p>
            <a:r>
              <a:rPr lang="en-US" sz="1200" dirty="0">
                <a:solidFill>
                  <a:prstClr val="black"/>
                </a:solidFill>
                <a:latin typeface="Georgia" panose="02040502050405020303" pitchFamily="18" charset="0"/>
              </a:rPr>
              <a:t>Our collaborative network supports resource development and dissemination, training and technical assistance, and workforce development for the mental health field.  We work with systems, organizations, and treatment practitioners involved in the delivery of mental health services to strengthen their capacity to deliver effective evidence-based practices to individuals.</a:t>
            </a:r>
          </a:p>
          <a:p>
            <a:r>
              <a:rPr lang="en-US" sz="1200" dirty="0">
                <a:solidFill>
                  <a:prstClr val="black"/>
                </a:solidFill>
                <a:latin typeface="Georgia" panose="02040502050405020303" pitchFamily="18" charset="0"/>
              </a:rPr>
              <a:t>Our services cover the full continuum spanning mental illness prevention, treatment, and recovery support. </a:t>
            </a:r>
          </a:p>
          <a:p>
            <a:br>
              <a:rPr lang="en-US" sz="1200" dirty="0">
                <a:solidFill>
                  <a:prstClr val="black"/>
                </a:solidFill>
                <a:latin typeface="Georgia" panose="02040502050405020303" pitchFamily="18" charset="0"/>
              </a:rPr>
            </a:br>
            <a:endParaRPr lang="en-US" sz="1200" dirty="0">
              <a:solidFill>
                <a:prstClr val="black"/>
              </a:solidFill>
              <a:latin typeface="Georgia" panose="02040502050405020303" pitchFamily="18" charset="0"/>
              <a:cs typeface="Arial" panose="020B0604020202020204" pitchFamily="34" charset="0"/>
            </a:endParaRPr>
          </a:p>
        </p:txBody>
      </p:sp>
      <p:pic>
        <p:nvPicPr>
          <p:cNvPr id="8" name="Picture 7">
            <a:extLst>
              <a:ext uri="{FF2B5EF4-FFF2-40B4-BE49-F238E27FC236}">
                <a16:creationId xmlns:a16="http://schemas.microsoft.com/office/drawing/2014/main" id="{89223155-486A-5B4B-9E84-1C8477C1F4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2651" y="250094"/>
            <a:ext cx="3203047" cy="740229"/>
          </a:xfrm>
          <a:prstGeom prst="rect">
            <a:avLst/>
          </a:prstGeom>
        </p:spPr>
      </p:pic>
    </p:spTree>
    <p:extLst>
      <p:ext uri="{BB962C8B-B14F-4D97-AF65-F5344CB8AC3E}">
        <p14:creationId xmlns:p14="http://schemas.microsoft.com/office/powerpoint/2010/main" val="2889437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38EF-BC78-724B-BD57-1D0F648FD766}"/>
              </a:ext>
            </a:extLst>
          </p:cNvPr>
          <p:cNvSpPr>
            <a:spLocks noGrp="1"/>
          </p:cNvSpPr>
          <p:nvPr>
            <p:ph type="title"/>
          </p:nvPr>
        </p:nvSpPr>
        <p:spPr/>
        <p:txBody>
          <a:bodyPr/>
          <a:lstStyle/>
          <a:p>
            <a:pPr algn="ctr"/>
            <a:r>
              <a:rPr lang="en-US" dirty="0">
                <a:latin typeface="Georgia" panose="02040502050405020303" pitchFamily="18" charset="0"/>
              </a:rPr>
              <a:t>Housekeeping Information</a:t>
            </a:r>
          </a:p>
        </p:txBody>
      </p:sp>
      <p:grpSp>
        <p:nvGrpSpPr>
          <p:cNvPr id="4" name="Group 3">
            <a:extLst>
              <a:ext uri="{FF2B5EF4-FFF2-40B4-BE49-F238E27FC236}">
                <a16:creationId xmlns:a16="http://schemas.microsoft.com/office/drawing/2014/main" id="{904F4E27-A7DC-404B-8964-11B8435D9433}"/>
              </a:ext>
            </a:extLst>
          </p:cNvPr>
          <p:cNvGrpSpPr/>
          <p:nvPr/>
        </p:nvGrpSpPr>
        <p:grpSpPr>
          <a:xfrm>
            <a:off x="2652622" y="1667645"/>
            <a:ext cx="2763055" cy="1319107"/>
            <a:chOff x="-177714" y="1766604"/>
            <a:chExt cx="4144583" cy="1978658"/>
          </a:xfrm>
        </p:grpSpPr>
        <p:pic>
          <p:nvPicPr>
            <p:cNvPr id="5" name="Graphic 4" descr="Radio microphone">
              <a:extLst>
                <a:ext uri="{FF2B5EF4-FFF2-40B4-BE49-F238E27FC236}">
                  <a16:creationId xmlns:a16="http://schemas.microsoft.com/office/drawing/2014/main" id="{39A08CFE-0CDC-524A-A4A6-3660BDA5D38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34554" y="1766604"/>
              <a:ext cx="720050" cy="685799"/>
            </a:xfrm>
            <a:prstGeom prst="rect">
              <a:avLst/>
            </a:prstGeom>
          </p:spPr>
        </p:pic>
        <p:sp>
          <p:nvSpPr>
            <p:cNvPr id="6" name="TextBox 5">
              <a:extLst>
                <a:ext uri="{FF2B5EF4-FFF2-40B4-BE49-F238E27FC236}">
                  <a16:creationId xmlns:a16="http://schemas.microsoft.com/office/drawing/2014/main" id="{564F7D25-142E-D946-A90F-3C354DC3DFC2}"/>
                </a:ext>
              </a:extLst>
            </p:cNvPr>
            <p:cNvSpPr txBox="1"/>
            <p:nvPr/>
          </p:nvSpPr>
          <p:spPr>
            <a:xfrm>
              <a:off x="-177714" y="2775767"/>
              <a:ext cx="4144583" cy="969495"/>
            </a:xfrm>
            <a:prstGeom prst="rect">
              <a:avLst/>
            </a:prstGeom>
            <a:solidFill>
              <a:schemeClr val="bg1"/>
            </a:solidFill>
          </p:spPr>
          <p:txBody>
            <a:bodyPr wrap="square" rtlCol="0">
              <a:spAutoFit/>
            </a:bodyPr>
            <a:lstStyle/>
            <a:p>
              <a:pPr algn="ctr" defTabSz="171452">
                <a:defRPr/>
              </a:pPr>
              <a:r>
                <a:rPr lang="en-US" dirty="0">
                  <a:solidFill>
                    <a:srgbClr val="E7E6E6">
                      <a:lumMod val="25000"/>
                    </a:srgbClr>
                  </a:solidFill>
                  <a:latin typeface="Georgia" panose="02040502050405020303" pitchFamily="18" charset="0"/>
                  <a:ea typeface="ＭＳ Ｐゴシック" charset="0"/>
                  <a:cs typeface="Arial" panose="020B0604020202020204" pitchFamily="34" charset="0"/>
                </a:rPr>
                <a:t>Participant microphones will be muted at entry</a:t>
              </a:r>
            </a:p>
          </p:txBody>
        </p:sp>
      </p:grpSp>
      <p:grpSp>
        <p:nvGrpSpPr>
          <p:cNvPr id="7" name="Group 6">
            <a:extLst>
              <a:ext uri="{FF2B5EF4-FFF2-40B4-BE49-F238E27FC236}">
                <a16:creationId xmlns:a16="http://schemas.microsoft.com/office/drawing/2014/main" id="{3799F996-C92E-4647-9470-DA572636AAB9}"/>
              </a:ext>
            </a:extLst>
          </p:cNvPr>
          <p:cNvGrpSpPr/>
          <p:nvPr/>
        </p:nvGrpSpPr>
        <p:grpSpPr>
          <a:xfrm>
            <a:off x="6459169" y="1736663"/>
            <a:ext cx="3080210" cy="1250088"/>
            <a:chOff x="4439671" y="1717121"/>
            <a:chExt cx="4620314" cy="1875132"/>
          </a:xfrm>
        </p:grpSpPr>
        <p:sp>
          <p:nvSpPr>
            <p:cNvPr id="8" name="Rectangle 7" descr="Questions">
              <a:extLst>
                <a:ext uri="{FF2B5EF4-FFF2-40B4-BE49-F238E27FC236}">
                  <a16:creationId xmlns:a16="http://schemas.microsoft.com/office/drawing/2014/main" id="{F4335C49-C084-A844-8685-FC545C47ACC1}"/>
                </a:ext>
              </a:extLst>
            </p:cNvPr>
            <p:cNvSpPr/>
            <p:nvPr/>
          </p:nvSpPr>
          <p:spPr>
            <a:xfrm>
              <a:off x="6435916" y="1717121"/>
              <a:ext cx="802321" cy="842179"/>
            </a:xfrm>
            <a:prstGeom prst="rect">
              <a:avLst/>
            </a:prstGeom>
            <a:blipFill dpi="0"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pPr defTabSz="457206">
                <a:defRPr/>
              </a:pPr>
              <a:endParaRPr lang="en-US" dirty="0">
                <a:solidFill>
                  <a:prstClr val="white"/>
                </a:solidFill>
                <a:latin typeface="Georgia" panose="02040502050405020303" pitchFamily="18" charset="0"/>
                <a:cs typeface="Arial" panose="020B0604020202020204" pitchFamily="34" charset="0"/>
              </a:endParaRPr>
            </a:p>
          </p:txBody>
        </p:sp>
        <p:sp>
          <p:nvSpPr>
            <p:cNvPr id="9" name="Freeform: Shape 30">
              <a:extLst>
                <a:ext uri="{FF2B5EF4-FFF2-40B4-BE49-F238E27FC236}">
                  <a16:creationId xmlns:a16="http://schemas.microsoft.com/office/drawing/2014/main" id="{22F189A2-B2BB-CB4D-9453-14A44E555B19}"/>
                </a:ext>
              </a:extLst>
            </p:cNvPr>
            <p:cNvSpPr/>
            <p:nvPr/>
          </p:nvSpPr>
          <p:spPr>
            <a:xfrm>
              <a:off x="4439671" y="2841149"/>
              <a:ext cx="4620314" cy="751104"/>
            </a:xfrm>
            <a:custGeom>
              <a:avLst/>
              <a:gdLst>
                <a:gd name="connsiteX0" fmla="*/ 0 w 1613671"/>
                <a:gd name="connsiteY0" fmla="*/ 0 h 728043"/>
                <a:gd name="connsiteX1" fmla="*/ 1613671 w 1613671"/>
                <a:gd name="connsiteY1" fmla="*/ 0 h 728043"/>
                <a:gd name="connsiteX2" fmla="*/ 1613671 w 1613671"/>
                <a:gd name="connsiteY2" fmla="*/ 728043 h 728043"/>
                <a:gd name="connsiteX3" fmla="*/ 0 w 1613671"/>
                <a:gd name="connsiteY3" fmla="*/ 728043 h 728043"/>
                <a:gd name="connsiteX4" fmla="*/ 0 w 1613671"/>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671" h="728043">
                  <a:moveTo>
                    <a:pt x="0" y="0"/>
                  </a:moveTo>
                  <a:lnTo>
                    <a:pt x="1613671" y="0"/>
                  </a:lnTo>
                  <a:lnTo>
                    <a:pt x="1613671"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33366">
                <a:lnSpc>
                  <a:spcPct val="90000"/>
                </a:lnSpc>
                <a:spcBef>
                  <a:spcPct val="0"/>
                </a:spcBef>
                <a:spcAft>
                  <a:spcPct val="35000"/>
                </a:spcAft>
                <a:defRPr/>
              </a:pPr>
              <a:r>
                <a:rPr lang="en-US" dirty="0">
                  <a:solidFill>
                    <a:srgbClr val="E7E6E6">
                      <a:lumMod val="25000"/>
                    </a:srgbClr>
                  </a:solidFill>
                  <a:latin typeface="Georgia" panose="02040502050405020303" pitchFamily="18" charset="0"/>
                  <a:cs typeface="Arial" panose="020B0604020202020204" pitchFamily="34" charset="0"/>
                </a:rPr>
                <a:t>If you have questions during the event, please use the chat</a:t>
              </a:r>
            </a:p>
          </p:txBody>
        </p:sp>
      </p:grpSp>
      <p:grpSp>
        <p:nvGrpSpPr>
          <p:cNvPr id="10" name="Group 9">
            <a:extLst>
              <a:ext uri="{FF2B5EF4-FFF2-40B4-BE49-F238E27FC236}">
                <a16:creationId xmlns:a16="http://schemas.microsoft.com/office/drawing/2014/main" id="{ED251B10-1ACC-C542-8397-7BE9A82A9BEC}"/>
              </a:ext>
            </a:extLst>
          </p:cNvPr>
          <p:cNvGrpSpPr/>
          <p:nvPr/>
        </p:nvGrpSpPr>
        <p:grpSpPr>
          <a:xfrm>
            <a:off x="2450352" y="3155614"/>
            <a:ext cx="3167593" cy="1737628"/>
            <a:chOff x="-811305" y="3895820"/>
            <a:chExt cx="4751391" cy="2606442"/>
          </a:xfrm>
        </p:grpSpPr>
        <p:sp>
          <p:nvSpPr>
            <p:cNvPr id="11" name="Rectangle 10" descr="Laptop">
              <a:extLst>
                <a:ext uri="{FF2B5EF4-FFF2-40B4-BE49-F238E27FC236}">
                  <a16:creationId xmlns:a16="http://schemas.microsoft.com/office/drawing/2014/main" id="{62E4560B-8A59-A44E-B26A-9C0EA144B5F9}"/>
                </a:ext>
              </a:extLst>
            </p:cNvPr>
            <p:cNvSpPr>
              <a:spLocks noChangeAspect="1"/>
            </p:cNvSpPr>
            <p:nvPr/>
          </p:nvSpPr>
          <p:spPr>
            <a:xfrm>
              <a:off x="1290676" y="3895820"/>
              <a:ext cx="784014" cy="822960"/>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2" name="Freeform: Shape 33">
              <a:extLst>
                <a:ext uri="{FF2B5EF4-FFF2-40B4-BE49-F238E27FC236}">
                  <a16:creationId xmlns:a16="http://schemas.microsoft.com/office/drawing/2014/main" id="{914D1BF3-5052-4340-9E23-414E5685ECAB}"/>
                </a:ext>
              </a:extLst>
            </p:cNvPr>
            <p:cNvSpPr/>
            <p:nvPr/>
          </p:nvSpPr>
          <p:spPr>
            <a:xfrm>
              <a:off x="-811305" y="4914602"/>
              <a:ext cx="4751391" cy="1587660"/>
            </a:xfrm>
            <a:custGeom>
              <a:avLst/>
              <a:gdLst>
                <a:gd name="connsiteX0" fmla="*/ 0 w 1613671"/>
                <a:gd name="connsiteY0" fmla="*/ 0 h 728043"/>
                <a:gd name="connsiteX1" fmla="*/ 1613671 w 1613671"/>
                <a:gd name="connsiteY1" fmla="*/ 0 h 728043"/>
                <a:gd name="connsiteX2" fmla="*/ 1613671 w 1613671"/>
                <a:gd name="connsiteY2" fmla="*/ 728043 h 728043"/>
                <a:gd name="connsiteX3" fmla="*/ 0 w 1613671"/>
                <a:gd name="connsiteY3" fmla="*/ 728043 h 728043"/>
                <a:gd name="connsiteX4" fmla="*/ 0 w 1613671"/>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671" h="728043">
                  <a:moveTo>
                    <a:pt x="0" y="0"/>
                  </a:moveTo>
                  <a:lnTo>
                    <a:pt x="1613671" y="0"/>
                  </a:lnTo>
                  <a:lnTo>
                    <a:pt x="1613671"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33366">
                <a:lnSpc>
                  <a:spcPct val="90000"/>
                </a:lnSpc>
                <a:spcBef>
                  <a:spcPct val="0"/>
                </a:spcBef>
                <a:spcAft>
                  <a:spcPct val="35000"/>
                </a:spcAft>
                <a:defRPr/>
              </a:pPr>
              <a:r>
                <a:rPr lang="en-US" dirty="0">
                  <a:solidFill>
                    <a:prstClr val="black"/>
                  </a:solidFill>
                  <a:latin typeface="Georgia" panose="02040502050405020303" pitchFamily="18" charset="0"/>
                  <a:cs typeface="Arial" panose="020B0604020202020204" pitchFamily="34" charset="0"/>
                </a:rPr>
                <a:t>This session is being recorded and it will be emailed to all participants once available.</a:t>
              </a:r>
            </a:p>
          </p:txBody>
        </p:sp>
      </p:grpSp>
      <p:grpSp>
        <p:nvGrpSpPr>
          <p:cNvPr id="13" name="Group 12">
            <a:extLst>
              <a:ext uri="{FF2B5EF4-FFF2-40B4-BE49-F238E27FC236}">
                <a16:creationId xmlns:a16="http://schemas.microsoft.com/office/drawing/2014/main" id="{54D0B140-C7A6-944C-BA39-63BE7D38DBED}"/>
              </a:ext>
            </a:extLst>
          </p:cNvPr>
          <p:cNvGrpSpPr/>
          <p:nvPr/>
        </p:nvGrpSpPr>
        <p:grpSpPr>
          <a:xfrm>
            <a:off x="6152657" y="3174650"/>
            <a:ext cx="3693234" cy="1718592"/>
            <a:chOff x="7134340" y="3817543"/>
            <a:chExt cx="7386467" cy="3437179"/>
          </a:xfrm>
        </p:grpSpPr>
        <p:sp>
          <p:nvSpPr>
            <p:cNvPr id="14" name="Rectangle 13" descr="Email">
              <a:extLst>
                <a:ext uri="{FF2B5EF4-FFF2-40B4-BE49-F238E27FC236}">
                  <a16:creationId xmlns:a16="http://schemas.microsoft.com/office/drawing/2014/main" id="{EE53F199-B8F8-0F43-8CFB-75F975B3B9FF}"/>
                </a:ext>
              </a:extLst>
            </p:cNvPr>
            <p:cNvSpPr/>
            <p:nvPr/>
          </p:nvSpPr>
          <p:spPr>
            <a:xfrm>
              <a:off x="10327938" y="3817543"/>
              <a:ext cx="999274" cy="968375"/>
            </a:xfrm>
            <a:prstGeom prst="rect">
              <a:avLst/>
            </a:pr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5" name="Freeform: Shape 35">
              <a:extLst>
                <a:ext uri="{FF2B5EF4-FFF2-40B4-BE49-F238E27FC236}">
                  <a16:creationId xmlns:a16="http://schemas.microsoft.com/office/drawing/2014/main" id="{B9E53BD0-1F0F-1845-8B83-0C34C3C30CE4}"/>
                </a:ext>
              </a:extLst>
            </p:cNvPr>
            <p:cNvSpPr/>
            <p:nvPr/>
          </p:nvSpPr>
          <p:spPr>
            <a:xfrm>
              <a:off x="7134340" y="5137845"/>
              <a:ext cx="7386467" cy="2116877"/>
            </a:xfrm>
            <a:custGeom>
              <a:avLst/>
              <a:gdLst>
                <a:gd name="connsiteX0" fmla="*/ 0 w 2697946"/>
                <a:gd name="connsiteY0" fmla="*/ 0 h 728043"/>
                <a:gd name="connsiteX1" fmla="*/ 2697946 w 2697946"/>
                <a:gd name="connsiteY1" fmla="*/ 0 h 728043"/>
                <a:gd name="connsiteX2" fmla="*/ 2697946 w 2697946"/>
                <a:gd name="connsiteY2" fmla="*/ 728043 h 728043"/>
                <a:gd name="connsiteX3" fmla="*/ 0 w 2697946"/>
                <a:gd name="connsiteY3" fmla="*/ 728043 h 728043"/>
                <a:gd name="connsiteX4" fmla="*/ 0 w 2697946"/>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946" h="728043">
                  <a:moveTo>
                    <a:pt x="0" y="0"/>
                  </a:moveTo>
                  <a:lnTo>
                    <a:pt x="2697946" y="0"/>
                  </a:lnTo>
                  <a:lnTo>
                    <a:pt x="2697946"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33366">
                <a:spcBef>
                  <a:spcPct val="0"/>
                </a:spcBef>
                <a:defRPr/>
              </a:pPr>
              <a:r>
                <a:rPr lang="en-US" dirty="0">
                  <a:solidFill>
                    <a:srgbClr val="E7E6E6">
                      <a:lumMod val="25000"/>
                    </a:srgbClr>
                  </a:solidFill>
                  <a:latin typeface="Georgia" panose="02040502050405020303" pitchFamily="18" charset="0"/>
                  <a:cs typeface="Arial" panose="020B0604020202020204" pitchFamily="34" charset="0"/>
                </a:rPr>
                <a:t>If you have questions after</a:t>
              </a:r>
            </a:p>
            <a:p>
              <a:pPr algn="ctr" defTabSz="233366">
                <a:spcBef>
                  <a:spcPct val="0"/>
                </a:spcBef>
                <a:defRPr/>
              </a:pPr>
              <a:r>
                <a:rPr lang="en-US" dirty="0">
                  <a:solidFill>
                    <a:srgbClr val="E7E6E6">
                      <a:lumMod val="25000"/>
                    </a:srgbClr>
                  </a:solidFill>
                  <a:latin typeface="Georgia" panose="02040502050405020303" pitchFamily="18" charset="0"/>
                  <a:cs typeface="Arial" panose="020B0604020202020204" pitchFamily="34" charset="0"/>
                </a:rPr>
                <a:t> this session, please e-mail:</a:t>
              </a:r>
            </a:p>
            <a:p>
              <a:pPr algn="ctr" defTabSz="233366">
                <a:spcBef>
                  <a:spcPct val="0"/>
                </a:spcBef>
                <a:defRPr/>
              </a:pPr>
              <a:r>
                <a:rPr lang="en-US" dirty="0">
                  <a:solidFill>
                    <a:srgbClr val="37557C"/>
                  </a:solidFill>
                  <a:latin typeface="Georgia" panose="02040502050405020303" pitchFamily="18" charset="0"/>
                  <a:cs typeface="Arial" panose="020B0604020202020204" pitchFamily="34" charset="0"/>
                  <a:hlinkClick r:id="rId10">
                    <a:extLst>
                      <a:ext uri="{A12FA001-AC4F-418D-AE19-62706E023703}">
                        <ahyp:hlinkClr xmlns:ahyp="http://schemas.microsoft.com/office/drawing/2018/hyperlinkcolor" val="tx"/>
                      </a:ext>
                    </a:extLst>
                  </a:hlinkClick>
                </a:rPr>
                <a:t>newengland@mhttcnetwork.org</a:t>
              </a:r>
              <a:r>
                <a:rPr lang="en-US" dirty="0">
                  <a:solidFill>
                    <a:srgbClr val="E7E6E6">
                      <a:lumMod val="25000"/>
                    </a:srgbClr>
                  </a:solidFill>
                  <a:latin typeface="Georgia" panose="02040502050405020303" pitchFamily="18" charset="0"/>
                  <a:cs typeface="Arial" panose="020B0604020202020204" pitchFamily="34" charset="0"/>
                </a:rPr>
                <a:t>.</a:t>
              </a:r>
            </a:p>
          </p:txBody>
        </p:sp>
      </p:grpSp>
      <p:sp>
        <p:nvSpPr>
          <p:cNvPr id="16" name="Freeform: Shape 35">
            <a:extLst>
              <a:ext uri="{FF2B5EF4-FFF2-40B4-BE49-F238E27FC236}">
                <a16:creationId xmlns:a16="http://schemas.microsoft.com/office/drawing/2014/main" id="{99C078DE-82AF-01F9-062C-341307E63684}"/>
              </a:ext>
            </a:extLst>
          </p:cNvPr>
          <p:cNvSpPr/>
          <p:nvPr/>
        </p:nvSpPr>
        <p:spPr>
          <a:xfrm>
            <a:off x="4249383" y="5014356"/>
            <a:ext cx="3693234" cy="1597138"/>
          </a:xfrm>
          <a:custGeom>
            <a:avLst/>
            <a:gdLst>
              <a:gd name="connsiteX0" fmla="*/ 0 w 2697946"/>
              <a:gd name="connsiteY0" fmla="*/ 0 h 728043"/>
              <a:gd name="connsiteX1" fmla="*/ 2697946 w 2697946"/>
              <a:gd name="connsiteY1" fmla="*/ 0 h 728043"/>
              <a:gd name="connsiteX2" fmla="*/ 2697946 w 2697946"/>
              <a:gd name="connsiteY2" fmla="*/ 728043 h 728043"/>
              <a:gd name="connsiteX3" fmla="*/ 0 w 2697946"/>
              <a:gd name="connsiteY3" fmla="*/ 728043 h 728043"/>
              <a:gd name="connsiteX4" fmla="*/ 0 w 2697946"/>
              <a:gd name="connsiteY4" fmla="*/ 0 h 7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946" h="728043">
                <a:moveTo>
                  <a:pt x="0" y="0"/>
                </a:moveTo>
                <a:lnTo>
                  <a:pt x="2697946" y="0"/>
                </a:lnTo>
                <a:lnTo>
                  <a:pt x="2697946" y="728043"/>
                </a:lnTo>
                <a:lnTo>
                  <a:pt x="0" y="728043"/>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233366">
              <a:spcBef>
                <a:spcPct val="0"/>
              </a:spcBef>
              <a:defRPr/>
            </a:pPr>
            <a:r>
              <a:rPr lang="en-US" sz="1600" dirty="0">
                <a:solidFill>
                  <a:prstClr val="black"/>
                </a:solidFill>
                <a:latin typeface="Georgia" panose="02040502050405020303" pitchFamily="18" charset="0"/>
              </a:rPr>
              <a:t>At the end of the month, we will send you a certificate of completion that you can submit to your particular board for continuing education credit. Please contact ifisher@c4innovates.com for more information on CEs after the event.</a:t>
            </a:r>
            <a:endParaRPr lang="en-US" sz="1600" dirty="0">
              <a:solidFill>
                <a:prstClr val="black"/>
              </a:solidFill>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3423687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1744-08D7-9D4E-A17D-3FDD88A0EE2F}"/>
              </a:ext>
            </a:extLst>
          </p:cNvPr>
          <p:cNvSpPr>
            <a:spLocks noGrp="1"/>
          </p:cNvSpPr>
          <p:nvPr>
            <p:ph type="title"/>
          </p:nvPr>
        </p:nvSpPr>
        <p:spPr>
          <a:xfrm>
            <a:off x="2152650" y="400569"/>
            <a:ext cx="7886700" cy="623899"/>
          </a:xfrm>
        </p:spPr>
        <p:txBody>
          <a:bodyPr>
            <a:normAutofit/>
          </a:bodyPr>
          <a:lstStyle/>
          <a:p>
            <a:br>
              <a:rPr lang="en-US" sz="1400" dirty="0"/>
            </a:br>
            <a:r>
              <a:rPr lang="en-US" sz="1400" dirty="0"/>
              <a:t>Acknowledgment</a:t>
            </a:r>
          </a:p>
        </p:txBody>
      </p:sp>
      <p:sp>
        <p:nvSpPr>
          <p:cNvPr id="4" name="Content Placeholder 3">
            <a:extLst>
              <a:ext uri="{FF2B5EF4-FFF2-40B4-BE49-F238E27FC236}">
                <a16:creationId xmlns:a16="http://schemas.microsoft.com/office/drawing/2014/main" id="{8C276D17-46A5-2F45-96FA-8FB427AA5C80}"/>
              </a:ext>
            </a:extLst>
          </p:cNvPr>
          <p:cNvSpPr txBox="1">
            <a:spLocks noGrp="1"/>
          </p:cNvSpPr>
          <p:nvPr>
            <p:ph idx="1"/>
          </p:nvPr>
        </p:nvSpPr>
        <p:spPr>
          <a:xfrm>
            <a:off x="2152650" y="1024467"/>
            <a:ext cx="7886700" cy="3252172"/>
          </a:xfrm>
          <a:prstGeom prst="rect">
            <a:avLst/>
          </a:prstGeom>
          <a:noFill/>
        </p:spPr>
        <p:txBody>
          <a:bodyPr wrap="square" rtlCol="0">
            <a:spAutoFit/>
          </a:bodyPr>
          <a:lstStyle/>
          <a:p>
            <a:pPr marL="0" indent="0">
              <a:buNone/>
            </a:pPr>
            <a:r>
              <a:rPr lang="en-US" sz="1000" dirty="0"/>
              <a:t>Presented in 2022 by the Mental Health Technology Transfer Center (MHTTC) Network.</a:t>
            </a:r>
          </a:p>
          <a:p>
            <a:endParaRPr lang="en-US" sz="1000" dirty="0"/>
          </a:p>
          <a:p>
            <a:pPr marL="0" indent="0" defTabSz="457200">
              <a:lnSpc>
                <a:spcPct val="100000"/>
              </a:lnSpc>
              <a:spcBef>
                <a:spcPts val="0"/>
              </a:spcBef>
              <a:buNone/>
              <a:defRPr/>
            </a:pPr>
            <a:r>
              <a:rPr lang="en-US" sz="1000" dirty="0"/>
              <a:t>This presentation was prepared for the New England Mental Health Technology Transfer Center (MHTTC) Network under a cooperative agreement from the Substance Abuse and Mental Health Services Administration (SAMHSA). All material appearing in this publication, except that taken directly from copyrighted sources, is in the public domain and may be reproduced or copied without permission from SAMHSA or the authors. Citation of the source is appreciated. Do not reproduce or distribute this publication for a fee without specific, written authorization from </a:t>
            </a:r>
            <a:r>
              <a:rPr lang="en-US" sz="1000" dirty="0">
                <a:latin typeface="+mn-lt"/>
                <a:cs typeface="+mn-cs"/>
              </a:rPr>
              <a:t>New England MHTTC.  </a:t>
            </a:r>
            <a:r>
              <a:rPr lang="en-US" sz="1000" dirty="0"/>
              <a:t>For more information on obtaining copies of this publication, email us at </a:t>
            </a:r>
            <a:r>
              <a:rPr lang="en-US" sz="1000" dirty="0">
                <a:hlinkClick r:id="rId3"/>
              </a:rPr>
              <a:t>newengland@mhttcnetwork.org</a:t>
            </a:r>
            <a:r>
              <a:rPr lang="en-US" sz="1000" dirty="0"/>
              <a:t>. </a:t>
            </a:r>
            <a:br>
              <a:rPr lang="en-US" sz="1000" dirty="0"/>
            </a:br>
            <a:endParaRPr lang="en-US" sz="1000" dirty="0"/>
          </a:p>
          <a:p>
            <a:pPr marL="0" indent="0" defTabSz="457200">
              <a:lnSpc>
                <a:spcPct val="100000"/>
              </a:lnSpc>
              <a:spcBef>
                <a:spcPts val="0"/>
              </a:spcBef>
              <a:buNone/>
              <a:defRPr/>
            </a:pPr>
            <a:r>
              <a:rPr lang="en-US" sz="1000" dirty="0"/>
              <a:t>At the time of this publication, Miriam E. Delphin-</a:t>
            </a:r>
            <a:r>
              <a:rPr lang="en-US" sz="1000" dirty="0" err="1"/>
              <a:t>Rittmon</a:t>
            </a:r>
            <a:r>
              <a:rPr lang="en-US" sz="1000" dirty="0"/>
              <a:t>, </a:t>
            </a:r>
            <a:r>
              <a:rPr lang="en-US" sz="1000" dirty="0" err="1"/>
              <a:t>Ph.D</a:t>
            </a:r>
            <a:r>
              <a:rPr lang="en-US" sz="1000" dirty="0"/>
              <a:t>, served as Assistant Secretary for Mental Health and Substance Use in the U.S. Department of Health and Human Services and the Administrator of the Substance Abuse and Mental Health Services Administration.</a:t>
            </a:r>
          </a:p>
          <a:p>
            <a:pPr marL="0" indent="0">
              <a:buNone/>
            </a:pPr>
            <a:r>
              <a:rPr lang="en-US" sz="1000" dirty="0"/>
              <a:t>The opinions expressed herein are the view of TTC Network and do not reflect the official position of the Department of Health and Human Services (DHHS), SAMHSA. No official support or endorsement of DHHS, SAMHSA, for the opinions described in this document is intended or should be inferred.</a:t>
            </a:r>
          </a:p>
          <a:p>
            <a:pPr marL="0" indent="0">
              <a:buNone/>
            </a:pPr>
            <a:r>
              <a:rPr lang="en-US" sz="1000" dirty="0"/>
              <a:t>This work is supported by grants </a:t>
            </a:r>
            <a:r>
              <a:rPr lang="en-US" sz="1000" dirty="0">
                <a:solidFill>
                  <a:srgbClr val="CC4927"/>
                </a:solidFill>
              </a:rPr>
              <a:t>#1H79SM081775</a:t>
            </a:r>
            <a:r>
              <a:rPr lang="en-US" sz="1000" dirty="0"/>
              <a:t> from the Department of Health and Human Services, Substance Abuse and Mental Health Services Administration.</a:t>
            </a:r>
          </a:p>
          <a:p>
            <a:pPr marL="0" indent="0">
              <a:buNone/>
            </a:pPr>
            <a:r>
              <a:rPr lang="en-US" sz="1000" dirty="0"/>
              <a:t>Presented 2022</a:t>
            </a:r>
          </a:p>
        </p:txBody>
      </p:sp>
    </p:spTree>
    <p:extLst>
      <p:ext uri="{BB962C8B-B14F-4D97-AF65-F5344CB8AC3E}">
        <p14:creationId xmlns:p14="http://schemas.microsoft.com/office/powerpoint/2010/main" val="2006445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211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logo&#10;&#10;Description automatically generated">
            <a:extLst>
              <a:ext uri="{FF2B5EF4-FFF2-40B4-BE49-F238E27FC236}">
                <a16:creationId xmlns:a16="http://schemas.microsoft.com/office/drawing/2014/main" id="{C75057E1-D492-B941-82F1-E44BFFD82C19}"/>
              </a:ext>
            </a:extLst>
          </p:cNvPr>
          <p:cNvPicPr>
            <a:picLocks noGrp="1" noChangeAspect="1"/>
          </p:cNvPicPr>
          <p:nvPr>
            <p:ph idx="1"/>
          </p:nvPr>
        </p:nvPicPr>
        <p:blipFill>
          <a:blip r:embed="rId2">
            <a:alphaModFix/>
          </a:blip>
          <a:stretch>
            <a:fillRect/>
          </a:stretch>
        </p:blipFill>
        <p:spPr>
          <a:xfrm>
            <a:off x="128418" y="-11966"/>
            <a:ext cx="12192000" cy="6861431"/>
          </a:xfrm>
        </p:spPr>
      </p:pic>
      <p:sp>
        <p:nvSpPr>
          <p:cNvPr id="7" name="Rectangle 6">
            <a:extLst>
              <a:ext uri="{FF2B5EF4-FFF2-40B4-BE49-F238E27FC236}">
                <a16:creationId xmlns:a16="http://schemas.microsoft.com/office/drawing/2014/main" id="{B5E5A9AE-C811-2022-0447-D8A506E52532}"/>
              </a:ext>
            </a:extLst>
          </p:cNvPr>
          <p:cNvSpPr/>
          <p:nvPr/>
        </p:nvSpPr>
        <p:spPr>
          <a:xfrm>
            <a:off x="2024657" y="1002680"/>
            <a:ext cx="8421670" cy="5846784"/>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algn="ctr">
              <a:spcBef>
                <a:spcPts val="0"/>
              </a:spcBef>
              <a:spcAft>
                <a:spcPts val="0"/>
              </a:spcAft>
            </a:pPr>
            <a:endParaRPr lang="en-US" sz="2000">
              <a:solidFill>
                <a:srgbClr val="1B4085"/>
              </a:solidFill>
              <a:effectLst/>
              <a:latin typeface="Calibri" panose="020F0502020204030204" pitchFamily="34" charset="0"/>
              <a:ea typeface="Calibri" panose="020F0502020204030204" pitchFamily="34" charset="0"/>
            </a:endParaRPr>
          </a:p>
          <a:p>
            <a:pPr marL="457200" marR="0" algn="ctr">
              <a:spcBef>
                <a:spcPts val="0"/>
              </a:spcBef>
              <a:spcAft>
                <a:spcPts val="0"/>
              </a:spcAft>
            </a:pPr>
            <a:endParaRPr lang="en-US" sz="1050">
              <a:solidFill>
                <a:srgbClr val="1B4085"/>
              </a:solidFill>
              <a:latin typeface="Calibri" panose="020F0502020204030204" pitchFamily="34" charset="0"/>
              <a:ea typeface="Calibri" panose="020F0502020204030204" pitchFamily="34" charset="0"/>
            </a:endParaRPr>
          </a:p>
          <a:p>
            <a:pPr marL="457200" marR="0" algn="ctr">
              <a:spcBef>
                <a:spcPts val="0"/>
              </a:spcBef>
              <a:spcAft>
                <a:spcPts val="0"/>
              </a:spcAft>
            </a:pPr>
            <a:endParaRPr lang="en-US" sz="2400" dirty="0">
              <a:solidFill>
                <a:srgbClr val="1B4085"/>
              </a:solidFill>
              <a:effectLst/>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D4D16273-D46D-384B-8C7A-E0859710C6A0}"/>
              </a:ext>
            </a:extLst>
          </p:cNvPr>
          <p:cNvPicPr>
            <a:picLocks noChangeAspect="1"/>
          </p:cNvPicPr>
          <p:nvPr/>
        </p:nvPicPr>
        <p:blipFill rotWithShape="1">
          <a:blip r:embed="rId3">
            <a:alphaModFix/>
          </a:blip>
          <a:srcRect r="61010"/>
          <a:stretch/>
        </p:blipFill>
        <p:spPr>
          <a:xfrm>
            <a:off x="5691452" y="128769"/>
            <a:ext cx="1833250" cy="684271"/>
          </a:xfrm>
          <a:prstGeom prst="rect">
            <a:avLst/>
          </a:prstGeom>
          <a:effectLst/>
        </p:spPr>
      </p:pic>
      <p:pic>
        <p:nvPicPr>
          <p:cNvPr id="8" name="Picture 7" descr="A person smiling for the camera&#10;&#10;Description automatically generated with low confidence">
            <a:extLst>
              <a:ext uri="{FF2B5EF4-FFF2-40B4-BE49-F238E27FC236}">
                <a16:creationId xmlns:a16="http://schemas.microsoft.com/office/drawing/2014/main" id="{FCB8AEE5-4268-DCCC-63BA-C83B3E7EFF8B}"/>
              </a:ext>
            </a:extLst>
          </p:cNvPr>
          <p:cNvPicPr>
            <a:picLocks noChangeAspect="1"/>
          </p:cNvPicPr>
          <p:nvPr/>
        </p:nvPicPr>
        <p:blipFill>
          <a:blip r:embed="rId4"/>
          <a:stretch>
            <a:fillRect/>
          </a:stretch>
        </p:blipFill>
        <p:spPr>
          <a:xfrm>
            <a:off x="-27415" y="3429000"/>
            <a:ext cx="2070493" cy="1155892"/>
          </a:xfrm>
          <a:prstGeom prst="rect">
            <a:avLst/>
          </a:prstGeom>
        </p:spPr>
      </p:pic>
      <p:pic>
        <p:nvPicPr>
          <p:cNvPr id="9" name="Picture 8" descr="A person wearing glasses&#10;&#10;Description automatically generated with medium confidence">
            <a:extLst>
              <a:ext uri="{FF2B5EF4-FFF2-40B4-BE49-F238E27FC236}">
                <a16:creationId xmlns:a16="http://schemas.microsoft.com/office/drawing/2014/main" id="{C4B85091-2783-AECF-F839-1E1598BEDDE9}"/>
              </a:ext>
            </a:extLst>
          </p:cNvPr>
          <p:cNvPicPr>
            <a:picLocks noChangeAspect="1"/>
          </p:cNvPicPr>
          <p:nvPr/>
        </p:nvPicPr>
        <p:blipFill>
          <a:blip r:embed="rId5"/>
          <a:stretch>
            <a:fillRect/>
          </a:stretch>
        </p:blipFill>
        <p:spPr>
          <a:xfrm>
            <a:off x="-27416" y="2282505"/>
            <a:ext cx="2079317" cy="1169039"/>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B41775B8-8BEA-2FCB-5F6F-2224714BA440}"/>
              </a:ext>
            </a:extLst>
          </p:cNvPr>
          <p:cNvPicPr>
            <a:picLocks noChangeAspect="1"/>
          </p:cNvPicPr>
          <p:nvPr/>
        </p:nvPicPr>
        <p:blipFill>
          <a:blip r:embed="rId6"/>
          <a:stretch>
            <a:fillRect/>
          </a:stretch>
        </p:blipFill>
        <p:spPr>
          <a:xfrm>
            <a:off x="-30067" y="1114710"/>
            <a:ext cx="2079317" cy="1187848"/>
          </a:xfrm>
          <a:prstGeom prst="rect">
            <a:avLst/>
          </a:prstGeom>
        </p:spPr>
      </p:pic>
      <p:pic>
        <p:nvPicPr>
          <p:cNvPr id="11" name="Picture 10" descr="A picture containing text, indoor, shelf&#10;&#10;Description automatically generated">
            <a:extLst>
              <a:ext uri="{FF2B5EF4-FFF2-40B4-BE49-F238E27FC236}">
                <a16:creationId xmlns:a16="http://schemas.microsoft.com/office/drawing/2014/main" id="{6EFFCC3E-09B7-91B1-7878-5CF746314535}"/>
              </a:ext>
            </a:extLst>
          </p:cNvPr>
          <p:cNvPicPr>
            <a:picLocks noChangeAspect="1"/>
          </p:cNvPicPr>
          <p:nvPr/>
        </p:nvPicPr>
        <p:blipFill>
          <a:blip r:embed="rId7"/>
          <a:stretch>
            <a:fillRect/>
          </a:stretch>
        </p:blipFill>
        <p:spPr>
          <a:xfrm>
            <a:off x="-27415" y="3690"/>
            <a:ext cx="2079316" cy="1171779"/>
          </a:xfrm>
          <a:prstGeom prst="rect">
            <a:avLst/>
          </a:prstGeom>
        </p:spPr>
      </p:pic>
      <p:pic>
        <p:nvPicPr>
          <p:cNvPr id="12" name="Picture 11" descr="A person taking a selfie&#10;&#10;Description automatically generated">
            <a:extLst>
              <a:ext uri="{FF2B5EF4-FFF2-40B4-BE49-F238E27FC236}">
                <a16:creationId xmlns:a16="http://schemas.microsoft.com/office/drawing/2014/main" id="{0DF5F791-A3F2-E422-A54F-FB6364D7B9C5}"/>
              </a:ext>
            </a:extLst>
          </p:cNvPr>
          <p:cNvPicPr>
            <a:picLocks noChangeAspect="1"/>
          </p:cNvPicPr>
          <p:nvPr/>
        </p:nvPicPr>
        <p:blipFill>
          <a:blip r:embed="rId8"/>
          <a:stretch>
            <a:fillRect/>
          </a:stretch>
        </p:blipFill>
        <p:spPr>
          <a:xfrm>
            <a:off x="10257383" y="3451544"/>
            <a:ext cx="2073834" cy="1169679"/>
          </a:xfrm>
          <a:prstGeom prst="rect">
            <a:avLst/>
          </a:prstGeom>
        </p:spPr>
      </p:pic>
      <p:pic>
        <p:nvPicPr>
          <p:cNvPr id="13" name="Picture 12" descr="A person wearing glasses&#10;&#10;Description automatically generated with medium confidence">
            <a:extLst>
              <a:ext uri="{FF2B5EF4-FFF2-40B4-BE49-F238E27FC236}">
                <a16:creationId xmlns:a16="http://schemas.microsoft.com/office/drawing/2014/main" id="{F3877248-171F-359B-319D-72147DCC98ED}"/>
              </a:ext>
            </a:extLst>
          </p:cNvPr>
          <p:cNvPicPr>
            <a:picLocks noChangeAspect="1"/>
          </p:cNvPicPr>
          <p:nvPr/>
        </p:nvPicPr>
        <p:blipFill>
          <a:blip r:embed="rId9"/>
          <a:stretch>
            <a:fillRect/>
          </a:stretch>
        </p:blipFill>
        <p:spPr>
          <a:xfrm>
            <a:off x="10272347" y="4575653"/>
            <a:ext cx="2076352" cy="1169679"/>
          </a:xfrm>
          <a:prstGeom prst="rect">
            <a:avLst/>
          </a:prstGeom>
        </p:spPr>
      </p:pic>
      <p:pic>
        <p:nvPicPr>
          <p:cNvPr id="14" name="Picture 13" descr="A picture containing text, person, person&#10;&#10;Description automatically generated">
            <a:extLst>
              <a:ext uri="{FF2B5EF4-FFF2-40B4-BE49-F238E27FC236}">
                <a16:creationId xmlns:a16="http://schemas.microsoft.com/office/drawing/2014/main" id="{FE2A1941-2DA5-B180-35DF-DC59BAB2F1AF}"/>
              </a:ext>
            </a:extLst>
          </p:cNvPr>
          <p:cNvPicPr>
            <a:picLocks noChangeAspect="1"/>
          </p:cNvPicPr>
          <p:nvPr/>
        </p:nvPicPr>
        <p:blipFill>
          <a:blip r:embed="rId10"/>
          <a:stretch>
            <a:fillRect/>
          </a:stretch>
        </p:blipFill>
        <p:spPr>
          <a:xfrm>
            <a:off x="10302123" y="5740316"/>
            <a:ext cx="2032435" cy="1143142"/>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36AE5BC6-62C8-DEC6-ACA0-C5C460EFDF8D}"/>
              </a:ext>
            </a:extLst>
          </p:cNvPr>
          <p:cNvPicPr>
            <a:picLocks noChangeAspect="1"/>
          </p:cNvPicPr>
          <p:nvPr/>
        </p:nvPicPr>
        <p:blipFill>
          <a:blip r:embed="rId11"/>
          <a:stretch>
            <a:fillRect/>
          </a:stretch>
        </p:blipFill>
        <p:spPr>
          <a:xfrm>
            <a:off x="-32430" y="5713779"/>
            <a:ext cx="2075508" cy="1169679"/>
          </a:xfrm>
          <a:prstGeom prst="rect">
            <a:avLst/>
          </a:prstGeom>
        </p:spPr>
      </p:pic>
      <p:pic>
        <p:nvPicPr>
          <p:cNvPr id="16" name="Picture 15" descr="A picture containing text, wall&#10;&#10;Description automatically generated">
            <a:extLst>
              <a:ext uri="{FF2B5EF4-FFF2-40B4-BE49-F238E27FC236}">
                <a16:creationId xmlns:a16="http://schemas.microsoft.com/office/drawing/2014/main" id="{90F1BE91-EDD0-E0C6-E22C-5366EFDE9757}"/>
              </a:ext>
            </a:extLst>
          </p:cNvPr>
          <p:cNvPicPr>
            <a:picLocks noChangeAspect="1"/>
          </p:cNvPicPr>
          <p:nvPr/>
        </p:nvPicPr>
        <p:blipFill>
          <a:blip r:embed="rId12"/>
          <a:stretch>
            <a:fillRect/>
          </a:stretch>
        </p:blipFill>
        <p:spPr>
          <a:xfrm>
            <a:off x="-36239" y="4577986"/>
            <a:ext cx="2070493" cy="1169679"/>
          </a:xfrm>
          <a:prstGeom prst="rect">
            <a:avLst/>
          </a:prstGeom>
        </p:spPr>
      </p:pic>
      <p:pic>
        <p:nvPicPr>
          <p:cNvPr id="17" name="Picture 16" descr="A person and person&#10;&#10;Description automatically generated with low confidence">
            <a:extLst>
              <a:ext uri="{FF2B5EF4-FFF2-40B4-BE49-F238E27FC236}">
                <a16:creationId xmlns:a16="http://schemas.microsoft.com/office/drawing/2014/main" id="{17AF765D-0FAA-1D16-3361-020ADB1E55BD}"/>
              </a:ext>
            </a:extLst>
          </p:cNvPr>
          <p:cNvPicPr>
            <a:picLocks noChangeAspect="1"/>
          </p:cNvPicPr>
          <p:nvPr/>
        </p:nvPicPr>
        <p:blipFill>
          <a:blip r:embed="rId13"/>
          <a:stretch>
            <a:fillRect/>
          </a:stretch>
        </p:blipFill>
        <p:spPr>
          <a:xfrm>
            <a:off x="10251216" y="1154305"/>
            <a:ext cx="2082899" cy="1164311"/>
          </a:xfrm>
          <a:prstGeom prst="rect">
            <a:avLst/>
          </a:prstGeom>
        </p:spPr>
      </p:pic>
      <p:pic>
        <p:nvPicPr>
          <p:cNvPr id="18" name="Picture 17" descr="A person in a car&#10;&#10;Description automatically generated with low confidence">
            <a:extLst>
              <a:ext uri="{FF2B5EF4-FFF2-40B4-BE49-F238E27FC236}">
                <a16:creationId xmlns:a16="http://schemas.microsoft.com/office/drawing/2014/main" id="{97D0665E-B7BC-4C2B-2829-D72B42BA8887}"/>
              </a:ext>
            </a:extLst>
          </p:cNvPr>
          <p:cNvPicPr>
            <a:picLocks noChangeAspect="1"/>
          </p:cNvPicPr>
          <p:nvPr/>
        </p:nvPicPr>
        <p:blipFill>
          <a:blip r:embed="rId14"/>
          <a:stretch>
            <a:fillRect/>
          </a:stretch>
        </p:blipFill>
        <p:spPr>
          <a:xfrm>
            <a:off x="10251216" y="2327435"/>
            <a:ext cx="2082899" cy="1172064"/>
          </a:xfrm>
          <a:prstGeom prst="rect">
            <a:avLst/>
          </a:prstGeom>
        </p:spPr>
      </p:pic>
      <p:pic>
        <p:nvPicPr>
          <p:cNvPr id="19" name="Picture 18" descr="A picture containing person&#10;&#10;Description automatically generated">
            <a:extLst>
              <a:ext uri="{FF2B5EF4-FFF2-40B4-BE49-F238E27FC236}">
                <a16:creationId xmlns:a16="http://schemas.microsoft.com/office/drawing/2014/main" id="{BAE0D2A7-2D66-862F-13C4-063E1D7545B2}"/>
              </a:ext>
            </a:extLst>
          </p:cNvPr>
          <p:cNvPicPr>
            <a:picLocks noChangeAspect="1"/>
          </p:cNvPicPr>
          <p:nvPr/>
        </p:nvPicPr>
        <p:blipFill>
          <a:blip r:embed="rId15"/>
          <a:stretch>
            <a:fillRect/>
          </a:stretch>
        </p:blipFill>
        <p:spPr>
          <a:xfrm>
            <a:off x="10277341" y="-1695"/>
            <a:ext cx="2043077" cy="1146237"/>
          </a:xfrm>
          <a:prstGeom prst="rect">
            <a:avLst/>
          </a:prstGeom>
        </p:spPr>
      </p:pic>
      <p:sp>
        <p:nvSpPr>
          <p:cNvPr id="2" name="TextBox 1">
            <a:extLst>
              <a:ext uri="{FF2B5EF4-FFF2-40B4-BE49-F238E27FC236}">
                <a16:creationId xmlns:a16="http://schemas.microsoft.com/office/drawing/2014/main" id="{2A4BDE13-88F7-DEE7-6980-4B5B790C6C20}"/>
              </a:ext>
            </a:extLst>
          </p:cNvPr>
          <p:cNvSpPr txBox="1"/>
          <p:nvPr/>
        </p:nvSpPr>
        <p:spPr>
          <a:xfrm>
            <a:off x="3902943" y="141414"/>
            <a:ext cx="4239147" cy="707886"/>
          </a:xfrm>
          <a:prstGeom prst="rect">
            <a:avLst/>
          </a:prstGeom>
          <a:noFill/>
        </p:spPr>
        <p:txBody>
          <a:bodyPr wrap="square" rtlCol="0">
            <a:spAutoFit/>
          </a:bodyPr>
          <a:lstStyle/>
          <a:p>
            <a:r>
              <a:rPr lang="en-US" sz="4000" b="1" dirty="0">
                <a:solidFill>
                  <a:schemeClr val="bg1"/>
                </a:solidFill>
              </a:rPr>
              <a:t>What is                 ?               </a:t>
            </a:r>
          </a:p>
        </p:txBody>
      </p:sp>
      <p:sp>
        <p:nvSpPr>
          <p:cNvPr id="20" name="Rounded Rectangle 7">
            <a:extLst>
              <a:ext uri="{FF2B5EF4-FFF2-40B4-BE49-F238E27FC236}">
                <a16:creationId xmlns:a16="http://schemas.microsoft.com/office/drawing/2014/main" id="{A7940BD4-DD50-6FE5-EADB-C7AB0FD65C52}"/>
              </a:ext>
            </a:extLst>
          </p:cNvPr>
          <p:cNvSpPr/>
          <p:nvPr/>
        </p:nvSpPr>
        <p:spPr>
          <a:xfrm>
            <a:off x="2464785" y="1261431"/>
            <a:ext cx="1710579" cy="306012"/>
          </a:xfrm>
          <a:prstGeom prst="roundRect">
            <a:avLst/>
          </a:prstGeom>
          <a:noFill/>
          <a:ln w="50800">
            <a:solidFill>
              <a:srgbClr val="0B489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n w="127000" cmpd="sng">
                <a:solidFill>
                  <a:srgbClr val="FFFFFF"/>
                </a:solidFill>
              </a:ln>
            </a:endParaRPr>
          </a:p>
        </p:txBody>
      </p:sp>
      <p:sp>
        <p:nvSpPr>
          <p:cNvPr id="21" name="Rounded Rectangle 8">
            <a:extLst>
              <a:ext uri="{FF2B5EF4-FFF2-40B4-BE49-F238E27FC236}">
                <a16:creationId xmlns:a16="http://schemas.microsoft.com/office/drawing/2014/main" id="{C0F46A51-F2CB-FC8C-C911-FDA72C9747E6}"/>
              </a:ext>
            </a:extLst>
          </p:cNvPr>
          <p:cNvSpPr/>
          <p:nvPr/>
        </p:nvSpPr>
        <p:spPr>
          <a:xfrm>
            <a:off x="8239989" y="1257468"/>
            <a:ext cx="1706999" cy="307777"/>
          </a:xfrm>
          <a:prstGeom prst="roundRect">
            <a:avLst/>
          </a:prstGeom>
          <a:noFill/>
          <a:ln w="50800">
            <a:solidFill>
              <a:srgbClr val="79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2" name="Rounded Rectangle 10">
            <a:extLst>
              <a:ext uri="{FF2B5EF4-FFF2-40B4-BE49-F238E27FC236}">
                <a16:creationId xmlns:a16="http://schemas.microsoft.com/office/drawing/2014/main" id="{CF1F7E64-D7A3-9916-8686-22392EB4C5B9}"/>
              </a:ext>
            </a:extLst>
          </p:cNvPr>
          <p:cNvSpPr/>
          <p:nvPr/>
        </p:nvSpPr>
        <p:spPr>
          <a:xfrm>
            <a:off x="4377950" y="1261431"/>
            <a:ext cx="1710579" cy="307778"/>
          </a:xfrm>
          <a:prstGeom prst="roundRect">
            <a:avLst/>
          </a:prstGeom>
          <a:noFill/>
          <a:ln w="50800">
            <a:solidFill>
              <a:srgbClr val="F7A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3" name="Rounded Rectangle 11">
            <a:extLst>
              <a:ext uri="{FF2B5EF4-FFF2-40B4-BE49-F238E27FC236}">
                <a16:creationId xmlns:a16="http://schemas.microsoft.com/office/drawing/2014/main" id="{A8074341-618A-0C44-8935-B65E2D015981}"/>
              </a:ext>
            </a:extLst>
          </p:cNvPr>
          <p:cNvSpPr/>
          <p:nvPr/>
        </p:nvSpPr>
        <p:spPr>
          <a:xfrm>
            <a:off x="6326824" y="1257468"/>
            <a:ext cx="1710579" cy="307778"/>
          </a:xfrm>
          <a:prstGeom prst="roundRect">
            <a:avLst/>
          </a:prstGeom>
          <a:noFill/>
          <a:ln w="50800">
            <a:solidFill>
              <a:srgbClr val="0099A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4" name="TextBox 23">
            <a:extLst>
              <a:ext uri="{FF2B5EF4-FFF2-40B4-BE49-F238E27FC236}">
                <a16:creationId xmlns:a16="http://schemas.microsoft.com/office/drawing/2014/main" id="{3D064DEF-7FD9-D570-95FF-45283697BD7E}"/>
              </a:ext>
            </a:extLst>
          </p:cNvPr>
          <p:cNvSpPr txBox="1"/>
          <p:nvPr/>
        </p:nvSpPr>
        <p:spPr>
          <a:xfrm>
            <a:off x="2410088" y="1266267"/>
            <a:ext cx="1702784" cy="307777"/>
          </a:xfrm>
          <a:prstGeom prst="rect">
            <a:avLst/>
          </a:prstGeom>
          <a:noFill/>
        </p:spPr>
        <p:txBody>
          <a:bodyPr wrap="square" rtlCol="0">
            <a:spAutoFit/>
          </a:bodyPr>
          <a:lstStyle/>
          <a:p>
            <a:pPr algn="ctr"/>
            <a:r>
              <a:rPr lang="en-US" sz="1400" b="1" dirty="0">
                <a:solidFill>
                  <a:srgbClr val="0B489B"/>
                </a:solidFill>
                <a:latin typeface="Arial Bold"/>
                <a:cs typeface="Arial Bold"/>
              </a:rPr>
              <a:t>EDUCATION</a:t>
            </a:r>
          </a:p>
        </p:txBody>
      </p:sp>
      <p:sp>
        <p:nvSpPr>
          <p:cNvPr id="25" name="TextBox 24">
            <a:extLst>
              <a:ext uri="{FF2B5EF4-FFF2-40B4-BE49-F238E27FC236}">
                <a16:creationId xmlns:a16="http://schemas.microsoft.com/office/drawing/2014/main" id="{77AF19A8-6A3F-EAFB-B767-6677F892AD05}"/>
              </a:ext>
            </a:extLst>
          </p:cNvPr>
          <p:cNvSpPr txBox="1"/>
          <p:nvPr/>
        </p:nvSpPr>
        <p:spPr>
          <a:xfrm>
            <a:off x="4525789" y="1277974"/>
            <a:ext cx="1414899" cy="307777"/>
          </a:xfrm>
          <a:prstGeom prst="rect">
            <a:avLst/>
          </a:prstGeom>
          <a:noFill/>
        </p:spPr>
        <p:txBody>
          <a:bodyPr wrap="square" rtlCol="0">
            <a:spAutoFit/>
          </a:bodyPr>
          <a:lstStyle/>
          <a:p>
            <a:pPr algn="ctr"/>
            <a:r>
              <a:rPr lang="en-US" sz="1400" b="1" dirty="0">
                <a:solidFill>
                  <a:srgbClr val="F7A700"/>
                </a:solidFill>
                <a:latin typeface="Arial Bold"/>
                <a:cs typeface="Arial Bold"/>
              </a:rPr>
              <a:t>SUPPORT</a:t>
            </a:r>
          </a:p>
        </p:txBody>
      </p:sp>
      <p:sp>
        <p:nvSpPr>
          <p:cNvPr id="26" name="TextBox 25">
            <a:extLst>
              <a:ext uri="{FF2B5EF4-FFF2-40B4-BE49-F238E27FC236}">
                <a16:creationId xmlns:a16="http://schemas.microsoft.com/office/drawing/2014/main" id="{8A536D2B-392E-F8AD-A3C6-C4C706BF9C76}"/>
              </a:ext>
            </a:extLst>
          </p:cNvPr>
          <p:cNvSpPr txBox="1"/>
          <p:nvPr/>
        </p:nvSpPr>
        <p:spPr>
          <a:xfrm>
            <a:off x="8142090" y="1261432"/>
            <a:ext cx="1959888" cy="307777"/>
          </a:xfrm>
          <a:prstGeom prst="rect">
            <a:avLst/>
          </a:prstGeom>
          <a:noFill/>
        </p:spPr>
        <p:txBody>
          <a:bodyPr wrap="square" rtlCol="0">
            <a:spAutoFit/>
          </a:bodyPr>
          <a:lstStyle/>
          <a:p>
            <a:pPr algn="ctr"/>
            <a:r>
              <a:rPr lang="en-US" sz="1400" b="1" dirty="0">
                <a:solidFill>
                  <a:srgbClr val="799900"/>
                </a:solidFill>
                <a:latin typeface="Arial Bold"/>
                <a:cs typeface="Arial Bold"/>
              </a:rPr>
              <a:t>ADVOCACY</a:t>
            </a:r>
          </a:p>
        </p:txBody>
      </p:sp>
      <p:sp>
        <p:nvSpPr>
          <p:cNvPr id="27" name="TextBox 26">
            <a:extLst>
              <a:ext uri="{FF2B5EF4-FFF2-40B4-BE49-F238E27FC236}">
                <a16:creationId xmlns:a16="http://schemas.microsoft.com/office/drawing/2014/main" id="{8B4A1D09-2D5D-C0FB-24B5-1B6C1E9B2946}"/>
              </a:ext>
            </a:extLst>
          </p:cNvPr>
          <p:cNvSpPr txBox="1"/>
          <p:nvPr/>
        </p:nvSpPr>
        <p:spPr>
          <a:xfrm>
            <a:off x="6436739" y="1276209"/>
            <a:ext cx="1473254" cy="307777"/>
          </a:xfrm>
          <a:prstGeom prst="rect">
            <a:avLst/>
          </a:prstGeom>
          <a:noFill/>
        </p:spPr>
        <p:txBody>
          <a:bodyPr wrap="square" rtlCol="0">
            <a:spAutoFit/>
          </a:bodyPr>
          <a:lstStyle/>
          <a:p>
            <a:pPr algn="ctr"/>
            <a:r>
              <a:rPr lang="en-US" sz="1400" b="1" dirty="0">
                <a:solidFill>
                  <a:srgbClr val="0099A8"/>
                </a:solidFill>
                <a:latin typeface="Arial Bold"/>
                <a:cs typeface="Arial Bold"/>
              </a:rPr>
              <a:t>AWARENESS</a:t>
            </a:r>
          </a:p>
        </p:txBody>
      </p:sp>
      <p:pic>
        <p:nvPicPr>
          <p:cNvPr id="4" name="Picture 3" descr="NAMI-Map.png">
            <a:extLst>
              <a:ext uri="{FF2B5EF4-FFF2-40B4-BE49-F238E27FC236}">
                <a16:creationId xmlns:a16="http://schemas.microsoft.com/office/drawing/2014/main" id="{2B3FA6DA-18E3-C8C8-CA47-C662CDDABF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05840" y="1862981"/>
            <a:ext cx="6057440" cy="3012132"/>
          </a:xfrm>
          <a:prstGeom prst="rect">
            <a:avLst/>
          </a:prstGeom>
        </p:spPr>
      </p:pic>
      <p:sp>
        <p:nvSpPr>
          <p:cNvPr id="29" name="TextBox 28">
            <a:extLst>
              <a:ext uri="{FF2B5EF4-FFF2-40B4-BE49-F238E27FC236}">
                <a16:creationId xmlns:a16="http://schemas.microsoft.com/office/drawing/2014/main" id="{02AF8834-945D-B5F5-AF08-C27A070CF34F}"/>
              </a:ext>
            </a:extLst>
          </p:cNvPr>
          <p:cNvSpPr txBox="1"/>
          <p:nvPr/>
        </p:nvSpPr>
        <p:spPr>
          <a:xfrm>
            <a:off x="2217607" y="4995019"/>
            <a:ext cx="7747990" cy="1754326"/>
          </a:xfrm>
          <a:prstGeom prst="rect">
            <a:avLst/>
          </a:prstGeom>
          <a:noFill/>
        </p:spPr>
        <p:txBody>
          <a:bodyPr wrap="square">
            <a:spAutoFit/>
          </a:bodyPr>
          <a:lstStyle/>
          <a:p>
            <a:pPr algn="ctr"/>
            <a:r>
              <a:rPr lang="en-US" b="1" i="1" dirty="0">
                <a:solidFill>
                  <a:srgbClr val="1B4085"/>
                </a:solidFill>
                <a:effectLst/>
                <a:latin typeface="ProximaNova-Regular"/>
              </a:rPr>
              <a:t>What started as a small group of families gathered around a kitchen table in 1979 has blossomed into the nation's leading voice on mental health. </a:t>
            </a:r>
          </a:p>
          <a:p>
            <a:pPr algn="ctr"/>
            <a:endParaRPr lang="en-US" b="1" i="1" dirty="0">
              <a:solidFill>
                <a:srgbClr val="1B4085"/>
              </a:solidFill>
              <a:latin typeface="ProximaNova-Regular"/>
            </a:endParaRPr>
          </a:p>
          <a:p>
            <a:pPr algn="ctr"/>
            <a:r>
              <a:rPr lang="en-US" b="1" i="1" dirty="0">
                <a:solidFill>
                  <a:srgbClr val="1B4085"/>
                </a:solidFill>
                <a:effectLst/>
                <a:latin typeface="ProximaNova-Regular"/>
              </a:rPr>
              <a:t>Today, we are an alliance of </a:t>
            </a:r>
            <a:r>
              <a:rPr lang="en-US" b="1" i="1" u="sng" dirty="0">
                <a:solidFill>
                  <a:srgbClr val="1B4085"/>
                </a:solidFill>
                <a:effectLst/>
                <a:latin typeface="ProximaNova-Regular"/>
              </a:rPr>
              <a:t>more than 600 local affiliates</a:t>
            </a:r>
            <a:r>
              <a:rPr lang="en-US" b="1" i="1" dirty="0">
                <a:solidFill>
                  <a:srgbClr val="1B4085"/>
                </a:solidFill>
                <a:effectLst/>
                <a:latin typeface="ProximaNova-Regular"/>
              </a:rPr>
              <a:t> who work in your community to raise awareness and provide support and education that was not previously available to those in need.</a:t>
            </a:r>
            <a:endParaRPr lang="en-US" b="1" i="1" dirty="0">
              <a:solidFill>
                <a:srgbClr val="1B4085"/>
              </a:solidFill>
            </a:endParaRPr>
          </a:p>
        </p:txBody>
      </p:sp>
    </p:spTree>
    <p:extLst>
      <p:ext uri="{BB962C8B-B14F-4D97-AF65-F5344CB8AC3E}">
        <p14:creationId xmlns:p14="http://schemas.microsoft.com/office/powerpoint/2010/main" val="2139266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D4D1D1-62B1-890E-459D-9742682DFD90}"/>
              </a:ext>
            </a:extLst>
          </p:cNvPr>
          <p:cNvSpPr>
            <a:spLocks noGrp="1"/>
          </p:cNvSpPr>
          <p:nvPr>
            <p:ph type="title"/>
          </p:nvPr>
        </p:nvSpPr>
        <p:spPr>
          <a:xfrm>
            <a:off x="849683" y="1240076"/>
            <a:ext cx="2727813" cy="4584527"/>
          </a:xfrm>
        </p:spPr>
        <p:txBody>
          <a:bodyPr>
            <a:normAutofit/>
          </a:bodyPr>
          <a:lstStyle/>
          <a:p>
            <a:r>
              <a:rPr lang="en-US">
                <a:solidFill>
                  <a:srgbClr val="FFFFFF"/>
                </a:solidFill>
              </a:rPr>
              <a:t>Helplines for support and navigation </a:t>
            </a:r>
          </a:p>
        </p:txBody>
      </p:sp>
      <p:sp>
        <p:nvSpPr>
          <p:cNvPr id="3" name="Content Placeholder 2">
            <a:extLst>
              <a:ext uri="{FF2B5EF4-FFF2-40B4-BE49-F238E27FC236}">
                <a16:creationId xmlns:a16="http://schemas.microsoft.com/office/drawing/2014/main" id="{5AFDC683-06AA-6900-C129-379636098EC4}"/>
              </a:ext>
            </a:extLst>
          </p:cNvPr>
          <p:cNvSpPr>
            <a:spLocks noGrp="1"/>
          </p:cNvSpPr>
          <p:nvPr>
            <p:ph idx="1"/>
          </p:nvPr>
        </p:nvSpPr>
        <p:spPr>
          <a:xfrm>
            <a:off x="4705594" y="1240077"/>
            <a:ext cx="6034827" cy="4916465"/>
          </a:xfrm>
        </p:spPr>
        <p:txBody>
          <a:bodyPr anchor="t">
            <a:normAutofit/>
          </a:bodyPr>
          <a:lstStyle/>
          <a:p>
            <a:r>
              <a:rPr lang="en-US"/>
              <a:t>NAMI National 800 950 NAMI </a:t>
            </a:r>
          </a:p>
          <a:p>
            <a:r>
              <a:rPr lang="en-US"/>
              <a:t>150 volunteers take 75,000 calls texts and chat</a:t>
            </a:r>
          </a:p>
          <a:p>
            <a:endParaRPr lang="en-US"/>
          </a:p>
          <a:p>
            <a:r>
              <a:rPr lang="en-US"/>
              <a:t>NAMI Massachusetts</a:t>
            </a:r>
          </a:p>
          <a:p>
            <a:r>
              <a:rPr lang="en-US"/>
              <a:t>Namimass.org </a:t>
            </a:r>
          </a:p>
          <a:p>
            <a:r>
              <a:rPr lang="en-US"/>
              <a:t>Compass helpline for troubleshooting in MA </a:t>
            </a:r>
          </a:p>
          <a:p>
            <a:r>
              <a:rPr lang="en-US"/>
              <a:t>617-704-6264 or 1-800-370-9085</a:t>
            </a:r>
          </a:p>
        </p:txBody>
      </p:sp>
    </p:spTree>
    <p:extLst>
      <p:ext uri="{BB962C8B-B14F-4D97-AF65-F5344CB8AC3E}">
        <p14:creationId xmlns:p14="http://schemas.microsoft.com/office/powerpoint/2010/main" val="3022975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DD70C9D2-1BE2-CFB1-2DAC-634F1D84A9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bg1">
                <a:tint val="45000"/>
                <a:satMod val="400000"/>
              </a:schemeClr>
            </a:duotone>
            <a:alphaModFix amt="25000"/>
          </a:blip>
          <a:srcRect r="1" b="285"/>
          <a:stretch/>
        </p:blipFill>
        <p:spPr>
          <a:xfrm>
            <a:off x="767444" y="29548"/>
            <a:ext cx="10721729" cy="6013845"/>
          </a:xfrm>
          <a:prstGeom prst="rect">
            <a:avLst/>
          </a:prstGeom>
        </p:spPr>
      </p:pic>
      <p:sp>
        <p:nvSpPr>
          <p:cNvPr id="2" name="Title 1">
            <a:extLst>
              <a:ext uri="{FF2B5EF4-FFF2-40B4-BE49-F238E27FC236}">
                <a16:creationId xmlns:a16="http://schemas.microsoft.com/office/drawing/2014/main" id="{86D86827-B619-9D45-4AB7-F909637DEF98}"/>
              </a:ext>
            </a:extLst>
          </p:cNvPr>
          <p:cNvSpPr>
            <a:spLocks noGrp="1"/>
          </p:cNvSpPr>
          <p:nvPr>
            <p:ph type="ctrTitle"/>
          </p:nvPr>
        </p:nvSpPr>
        <p:spPr>
          <a:xfrm>
            <a:off x="2618173" y="630936"/>
            <a:ext cx="7315200" cy="2702018"/>
          </a:xfrm>
          <a:noFill/>
        </p:spPr>
        <p:txBody>
          <a:bodyPr anchor="b">
            <a:normAutofit/>
          </a:bodyPr>
          <a:lstStyle/>
          <a:p>
            <a:r>
              <a:rPr lang="en-US" sz="4800">
                <a:solidFill>
                  <a:schemeClr val="bg1"/>
                </a:solidFill>
              </a:rPr>
              <a:t>600plus affiliates and growing </a:t>
            </a:r>
          </a:p>
        </p:txBody>
      </p:sp>
      <p:sp>
        <p:nvSpPr>
          <p:cNvPr id="3" name="Subtitle 2">
            <a:extLst>
              <a:ext uri="{FF2B5EF4-FFF2-40B4-BE49-F238E27FC236}">
                <a16:creationId xmlns:a16="http://schemas.microsoft.com/office/drawing/2014/main" id="{24F02D1B-CC81-38BC-178F-A260E5A67F0E}"/>
              </a:ext>
            </a:extLst>
          </p:cNvPr>
          <p:cNvSpPr>
            <a:spLocks noGrp="1"/>
          </p:cNvSpPr>
          <p:nvPr>
            <p:ph type="subTitle" idx="1"/>
          </p:nvPr>
        </p:nvSpPr>
        <p:spPr>
          <a:xfrm>
            <a:off x="2618174" y="3427487"/>
            <a:ext cx="7315200" cy="2615906"/>
          </a:xfrm>
          <a:noFill/>
        </p:spPr>
        <p:txBody>
          <a:bodyPr anchor="t">
            <a:normAutofit/>
          </a:bodyPr>
          <a:lstStyle/>
          <a:p>
            <a:r>
              <a:rPr lang="en-US">
                <a:solidFill>
                  <a:schemeClr val="bg1"/>
                </a:solidFill>
              </a:rPr>
              <a:t>McKenzie Scott $30 Million unrestricted grant 9 /22</a:t>
            </a:r>
          </a:p>
          <a:p>
            <a:r>
              <a:rPr lang="en-US">
                <a:solidFill>
                  <a:schemeClr val="bg1"/>
                </a:solidFill>
              </a:rPr>
              <a:t>Individual donations up 200% over 3 years </a:t>
            </a:r>
          </a:p>
          <a:p>
            <a:r>
              <a:rPr lang="en-US">
                <a:solidFill>
                  <a:schemeClr val="bg1"/>
                </a:solidFill>
              </a:rPr>
              <a:t>NAMI National 80 to 135 employees in 3 years </a:t>
            </a:r>
          </a:p>
          <a:p>
            <a:r>
              <a:rPr lang="en-US">
                <a:solidFill>
                  <a:schemeClr val="bg1"/>
                </a:solidFill>
              </a:rPr>
              <a:t>NAMI Provider Program  in medical school and residency education </a:t>
            </a:r>
          </a:p>
          <a:p>
            <a:endParaRPr lang="en-US">
              <a:solidFill>
                <a:schemeClr val="bg1"/>
              </a:solidFill>
            </a:endParaRPr>
          </a:p>
        </p:txBody>
      </p:sp>
    </p:spTree>
    <p:extLst>
      <p:ext uri="{BB962C8B-B14F-4D97-AF65-F5344CB8AC3E}">
        <p14:creationId xmlns:p14="http://schemas.microsoft.com/office/powerpoint/2010/main" val="333363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65A12-4E59-EC83-84FB-9C41AFFA80A2}"/>
              </a:ext>
            </a:extLst>
          </p:cNvPr>
          <p:cNvSpPr>
            <a:spLocks noGrp="1"/>
          </p:cNvSpPr>
          <p:nvPr>
            <p:ph type="title"/>
          </p:nvPr>
        </p:nvSpPr>
        <p:spPr>
          <a:xfrm>
            <a:off x="849683" y="1240076"/>
            <a:ext cx="2727813" cy="4584527"/>
          </a:xfrm>
        </p:spPr>
        <p:txBody>
          <a:bodyPr>
            <a:normAutofit/>
          </a:bodyPr>
          <a:lstStyle/>
          <a:p>
            <a:r>
              <a:rPr lang="en-US" b="1">
                <a:solidFill>
                  <a:srgbClr val="FFFFFF"/>
                </a:solidFill>
              </a:rPr>
              <a:t>NAMI Advocacy </a:t>
            </a:r>
          </a:p>
        </p:txBody>
      </p:sp>
      <p:sp>
        <p:nvSpPr>
          <p:cNvPr id="3" name="Content Placeholder 2">
            <a:extLst>
              <a:ext uri="{FF2B5EF4-FFF2-40B4-BE49-F238E27FC236}">
                <a16:creationId xmlns:a16="http://schemas.microsoft.com/office/drawing/2014/main" id="{6BFF9F42-A34E-1C29-2485-37548A5993D1}"/>
              </a:ext>
            </a:extLst>
          </p:cNvPr>
          <p:cNvSpPr>
            <a:spLocks noGrp="1"/>
          </p:cNvSpPr>
          <p:nvPr>
            <p:ph idx="1"/>
          </p:nvPr>
        </p:nvSpPr>
        <p:spPr>
          <a:xfrm>
            <a:off x="4705594" y="1240077"/>
            <a:ext cx="6034827" cy="4916465"/>
          </a:xfrm>
        </p:spPr>
        <p:txBody>
          <a:bodyPr anchor="t">
            <a:normAutofit/>
          </a:bodyPr>
          <a:lstStyle/>
          <a:p>
            <a:pPr>
              <a:lnSpc>
                <a:spcPct val="110000"/>
              </a:lnSpc>
            </a:pPr>
            <a:r>
              <a:rPr lang="en-US" sz="1400"/>
              <a:t>988  --new 3 digit number for national suicide prevention lifeline 7/22</a:t>
            </a:r>
          </a:p>
          <a:p>
            <a:pPr>
              <a:lnSpc>
                <a:spcPct val="110000"/>
              </a:lnSpc>
            </a:pPr>
            <a:r>
              <a:rPr lang="en-US" sz="1400"/>
              <a:t>Mobile crisis care advocacy –state and federal </a:t>
            </a:r>
          </a:p>
          <a:p>
            <a:pPr>
              <a:lnSpc>
                <a:spcPct val="110000"/>
              </a:lnSpc>
            </a:pPr>
            <a:r>
              <a:rPr lang="en-US" sz="1400"/>
              <a:t>Coordinated Specialty Care – in state block grants by SAMSHA</a:t>
            </a:r>
          </a:p>
          <a:p>
            <a:pPr>
              <a:lnSpc>
                <a:spcPct val="110000"/>
              </a:lnSpc>
            </a:pPr>
            <a:r>
              <a:rPr lang="en-US" sz="1400"/>
              <a:t>First person voice in advocacy </a:t>
            </a:r>
          </a:p>
          <a:p>
            <a:pPr>
              <a:lnSpc>
                <a:spcPct val="110000"/>
              </a:lnSpc>
            </a:pPr>
            <a:r>
              <a:rPr lang="en-US" sz="1400"/>
              <a:t>Mental Health Parity  1.0 </a:t>
            </a:r>
          </a:p>
          <a:p>
            <a:pPr marL="0" indent="0">
              <a:lnSpc>
                <a:spcPct val="110000"/>
              </a:lnSpc>
              <a:buNone/>
            </a:pPr>
            <a:endParaRPr lang="en-US" sz="1400" b="1"/>
          </a:p>
          <a:p>
            <a:pPr marL="0" indent="0">
              <a:lnSpc>
                <a:spcPct val="110000"/>
              </a:lnSpc>
              <a:buNone/>
            </a:pPr>
            <a:r>
              <a:rPr lang="en-US" sz="1400" b="1"/>
              <a:t>NAMI Research</a:t>
            </a:r>
          </a:p>
          <a:p>
            <a:pPr marL="0" indent="0">
              <a:lnSpc>
                <a:spcPct val="110000"/>
              </a:lnSpc>
              <a:buNone/>
            </a:pPr>
            <a:r>
              <a:rPr lang="en-US" sz="1400"/>
              <a:t>AMP Schizophrenia FNIH  $100 million to work to discover new biological targets for psychosis medications </a:t>
            </a:r>
          </a:p>
          <a:p>
            <a:pPr marL="0" indent="0">
              <a:lnSpc>
                <a:spcPct val="110000"/>
              </a:lnSpc>
              <a:buNone/>
            </a:pPr>
            <a:r>
              <a:rPr lang="en-US" sz="1400"/>
              <a:t>Started by NAMI and Broad Institute 7 years ago </a:t>
            </a:r>
          </a:p>
          <a:p>
            <a:pPr marL="0" indent="0">
              <a:lnSpc>
                <a:spcPct val="110000"/>
              </a:lnSpc>
              <a:buNone/>
            </a:pPr>
            <a:r>
              <a:rPr lang="en-US" sz="1400"/>
              <a:t>Identification of biological  markers in early psychosis to promote drug discovery </a:t>
            </a:r>
          </a:p>
          <a:p>
            <a:pPr marL="0" indent="0">
              <a:lnSpc>
                <a:spcPct val="110000"/>
              </a:lnSpc>
              <a:buNone/>
            </a:pPr>
            <a:r>
              <a:rPr lang="en-US" sz="1400"/>
              <a:t>Co led by NIMH and NAMI Carlos Laurrarai who lives with schizophrenia </a:t>
            </a:r>
          </a:p>
        </p:txBody>
      </p:sp>
    </p:spTree>
    <p:extLst>
      <p:ext uri="{BB962C8B-B14F-4D97-AF65-F5344CB8AC3E}">
        <p14:creationId xmlns:p14="http://schemas.microsoft.com/office/powerpoint/2010/main" val="741974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NAMI Basics">
            <a:extLst>
              <a:ext uri="{FF2B5EF4-FFF2-40B4-BE49-F238E27FC236}">
                <a16:creationId xmlns:a16="http://schemas.microsoft.com/office/drawing/2014/main" id="{64632562-158D-6FC8-1720-A44DA0724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183" y="1426336"/>
            <a:ext cx="2561632" cy="9425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AMI Connection">
            <a:extLst>
              <a:ext uri="{FF2B5EF4-FFF2-40B4-BE49-F238E27FC236}">
                <a16:creationId xmlns:a16="http://schemas.microsoft.com/office/drawing/2014/main" id="{27224D54-5659-18A9-C2F6-A2B3E614A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442" y="1389945"/>
            <a:ext cx="2925840" cy="7250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01C0F7E-D4FD-A64B-E248-3D6C7B8D0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17" y="2232890"/>
            <a:ext cx="3594135" cy="4483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MI Faithnet">
            <a:extLst>
              <a:ext uri="{FF2B5EF4-FFF2-40B4-BE49-F238E27FC236}">
                <a16:creationId xmlns:a16="http://schemas.microsoft.com/office/drawing/2014/main" id="{5CA3A5E5-B37E-D350-81F8-7687951D6C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442" y="3165404"/>
            <a:ext cx="2976136" cy="5690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AMI Family Support Group">
            <a:extLst>
              <a:ext uri="{FF2B5EF4-FFF2-40B4-BE49-F238E27FC236}">
                <a16:creationId xmlns:a16="http://schemas.microsoft.com/office/drawing/2014/main" id="{11D77E9A-757B-FE33-7BC8-1EB2F3007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239" y="3805999"/>
            <a:ext cx="2812161" cy="50691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AMI Family to Family">
            <a:extLst>
              <a:ext uri="{FF2B5EF4-FFF2-40B4-BE49-F238E27FC236}">
                <a16:creationId xmlns:a16="http://schemas.microsoft.com/office/drawing/2014/main" id="{5860BA89-15DA-64FD-EB14-F91CCBC97A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442" y="4082173"/>
            <a:ext cx="3420096" cy="44461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AMI Frontline Wellness">
            <a:extLst>
              <a:ext uri="{FF2B5EF4-FFF2-40B4-BE49-F238E27FC236}">
                <a16:creationId xmlns:a16="http://schemas.microsoft.com/office/drawing/2014/main" id="{420B868E-CBD7-30A0-4A7B-C840CA8610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7544" y="2469318"/>
            <a:ext cx="2529744" cy="48457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AMI Hearts+Minds">
            <a:extLst>
              <a:ext uri="{FF2B5EF4-FFF2-40B4-BE49-F238E27FC236}">
                <a16:creationId xmlns:a16="http://schemas.microsoft.com/office/drawing/2014/main" id="{83204EDF-9AD8-BB6A-8F41-A89794BE34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9930" y="795625"/>
            <a:ext cx="2561632" cy="55715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AMI Homefront">
            <a:extLst>
              <a:ext uri="{FF2B5EF4-FFF2-40B4-BE49-F238E27FC236}">
                <a16:creationId xmlns:a16="http://schemas.microsoft.com/office/drawing/2014/main" id="{5E72D0E5-4B60-AE8A-2D5D-9767E2123D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378" y="697702"/>
            <a:ext cx="2999076" cy="54060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NAMI In Our Own Voice">
            <a:extLst>
              <a:ext uri="{FF2B5EF4-FFF2-40B4-BE49-F238E27FC236}">
                <a16:creationId xmlns:a16="http://schemas.microsoft.com/office/drawing/2014/main" id="{83CB463D-A44C-77B7-0948-03A8077C74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0161" y="2392234"/>
            <a:ext cx="3677109" cy="47067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NAMI On Campus">
            <a:extLst>
              <a:ext uri="{FF2B5EF4-FFF2-40B4-BE49-F238E27FC236}">
                <a16:creationId xmlns:a16="http://schemas.microsoft.com/office/drawing/2014/main" id="{A7DCA648-07B6-D22C-5877-CA4AD0D7BB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5771" y="3052777"/>
            <a:ext cx="3381974" cy="46986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NAMI Peer-to-Peer">
            <a:extLst>
              <a:ext uri="{FF2B5EF4-FFF2-40B4-BE49-F238E27FC236}">
                <a16:creationId xmlns:a16="http://schemas.microsoft.com/office/drawing/2014/main" id="{A16B5B56-7591-1113-B0F5-F13B4F0E237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9693" y="1528075"/>
            <a:ext cx="2774445" cy="44391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NAMI Provider logo">
            <a:extLst>
              <a:ext uri="{FF2B5EF4-FFF2-40B4-BE49-F238E27FC236}">
                <a16:creationId xmlns:a16="http://schemas.microsoft.com/office/drawing/2014/main" id="{35569D41-9411-9E80-0017-4F90FE8DC9D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19930" y="3157083"/>
            <a:ext cx="2743385" cy="648916"/>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NAMI Sharing Hope">
            <a:extLst>
              <a:ext uri="{FF2B5EF4-FFF2-40B4-BE49-F238E27FC236}">
                <a16:creationId xmlns:a16="http://schemas.microsoft.com/office/drawing/2014/main" id="{58106073-25C8-CB93-4538-336F172973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73258" y="689187"/>
            <a:ext cx="3293158" cy="52690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NAMI Sharing Your Story with Law Enforcement">
            <a:extLst>
              <a:ext uri="{FF2B5EF4-FFF2-40B4-BE49-F238E27FC236}">
                <a16:creationId xmlns:a16="http://schemas.microsoft.com/office/drawing/2014/main" id="{8799DCE1-2730-640C-1656-42FBE810EEC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76391" y="3998487"/>
            <a:ext cx="3432562" cy="56294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NAMI Smarts">
            <a:extLst>
              <a:ext uri="{FF2B5EF4-FFF2-40B4-BE49-F238E27FC236}">
                <a16:creationId xmlns:a16="http://schemas.microsoft.com/office/drawing/2014/main" id="{7D04F5BF-07FD-CFDB-80C5-E42480D4108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40637" y="4763620"/>
            <a:ext cx="2559048" cy="540133"/>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NAMI Walks">
            <a:extLst>
              <a:ext uri="{FF2B5EF4-FFF2-40B4-BE49-F238E27FC236}">
                <a16:creationId xmlns:a16="http://schemas.microsoft.com/office/drawing/2014/main" id="{63D365F3-923A-021D-CE93-4C83631F5A6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21830" y="4840842"/>
            <a:ext cx="2559048" cy="4798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ED66D2-0BB5-A5D1-5950-94D98165D575}"/>
              </a:ext>
            </a:extLst>
          </p:cNvPr>
          <p:cNvSpPr txBox="1"/>
          <p:nvPr/>
        </p:nvSpPr>
        <p:spPr>
          <a:xfrm>
            <a:off x="3105318" y="22424"/>
            <a:ext cx="6484775" cy="584775"/>
          </a:xfrm>
          <a:prstGeom prst="rect">
            <a:avLst/>
          </a:prstGeom>
          <a:noFill/>
        </p:spPr>
        <p:txBody>
          <a:bodyPr wrap="square" rtlCol="0">
            <a:spAutoFit/>
          </a:bodyPr>
          <a:lstStyle/>
          <a:p>
            <a:r>
              <a:rPr lang="en-US" sz="3200" b="1" i="1" u="sng" dirty="0">
                <a:solidFill>
                  <a:srgbClr val="1B4085"/>
                </a:solidFill>
              </a:rPr>
              <a:t>Programs, Classes &amp; Initiatives</a:t>
            </a:r>
          </a:p>
        </p:txBody>
      </p:sp>
      <p:sp>
        <p:nvSpPr>
          <p:cNvPr id="6" name="Rectangle 5">
            <a:extLst>
              <a:ext uri="{FF2B5EF4-FFF2-40B4-BE49-F238E27FC236}">
                <a16:creationId xmlns:a16="http://schemas.microsoft.com/office/drawing/2014/main" id="{D64AE39E-0EB0-5EBA-2348-D22A86D352FE}"/>
              </a:ext>
            </a:extLst>
          </p:cNvPr>
          <p:cNvSpPr/>
          <p:nvPr/>
        </p:nvSpPr>
        <p:spPr>
          <a:xfrm rot="10800000">
            <a:off x="0" y="5431664"/>
            <a:ext cx="12192000" cy="1421691"/>
          </a:xfrm>
          <a:prstGeom prst="rect">
            <a:avLst/>
          </a:prstGeom>
          <a:gradFill>
            <a:gsLst>
              <a:gs pos="2000">
                <a:srgbClr val="92D050"/>
              </a:gs>
              <a:gs pos="92000">
                <a:srgbClr val="23BBC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0614C01-2EBD-5CC9-47AD-F81B5FD74001}"/>
              </a:ext>
            </a:extLst>
          </p:cNvPr>
          <p:cNvSpPr txBox="1"/>
          <p:nvPr/>
        </p:nvSpPr>
        <p:spPr>
          <a:xfrm>
            <a:off x="-138734" y="5383323"/>
            <a:ext cx="4248639" cy="1261884"/>
          </a:xfrm>
          <a:prstGeom prst="rect">
            <a:avLst/>
          </a:prstGeom>
          <a:noFill/>
        </p:spPr>
        <p:txBody>
          <a:bodyPr wrap="square">
            <a:spAutoFit/>
          </a:bodyPr>
          <a:lstStyle/>
          <a:p>
            <a:pPr marL="457200" marR="0" algn="ctr">
              <a:spcBef>
                <a:spcPts val="0"/>
              </a:spcBef>
              <a:spcAft>
                <a:spcPts val="0"/>
              </a:spcAft>
            </a:pPr>
            <a:endParaRPr lang="en-US" sz="1600" dirty="0">
              <a:solidFill>
                <a:srgbClr val="1B4085"/>
              </a:solidFill>
              <a:effectLst/>
              <a:latin typeface="Calibri" panose="020F0502020204030204" pitchFamily="34" charset="0"/>
              <a:ea typeface="Calibri" panose="020F0502020204030204" pitchFamily="34" charset="0"/>
            </a:endParaRPr>
          </a:p>
          <a:p>
            <a:pPr marL="457200" marR="0" algn="ctr">
              <a:spcBef>
                <a:spcPts val="0"/>
              </a:spcBef>
              <a:spcAft>
                <a:spcPts val="0"/>
              </a:spcAft>
            </a:pPr>
            <a:r>
              <a:rPr lang="en-US" sz="1600" dirty="0">
                <a:solidFill>
                  <a:srgbClr val="1B4085"/>
                </a:solidFill>
                <a:effectLst/>
                <a:latin typeface="Calibri" panose="020F0502020204030204" pitchFamily="34" charset="0"/>
                <a:ea typeface="Calibri" panose="020F0502020204030204" pitchFamily="34" charset="0"/>
              </a:rPr>
              <a:t>If you need support while hearing a story today or at any time, remember </a:t>
            </a:r>
          </a:p>
          <a:p>
            <a:pPr marL="457200" marR="0" algn="ctr">
              <a:spcBef>
                <a:spcPts val="0"/>
              </a:spcBef>
              <a:spcAft>
                <a:spcPts val="0"/>
              </a:spcAft>
            </a:pPr>
            <a:endParaRPr lang="en-US" sz="700" dirty="0">
              <a:solidFill>
                <a:srgbClr val="1B4085"/>
              </a:solidFill>
              <a:effectLst/>
              <a:latin typeface="Calibri" panose="020F0502020204030204" pitchFamily="34" charset="0"/>
              <a:ea typeface="Calibri" panose="020F0502020204030204" pitchFamily="34" charset="0"/>
            </a:endParaRPr>
          </a:p>
          <a:p>
            <a:pPr marL="457200" marR="0" algn="ctr">
              <a:spcBef>
                <a:spcPts val="0"/>
              </a:spcBef>
              <a:spcAft>
                <a:spcPts val="0"/>
              </a:spcAft>
            </a:pPr>
            <a:r>
              <a:rPr lang="en-US" sz="2000" b="1" u="sng" dirty="0">
                <a:solidFill>
                  <a:srgbClr val="1B4085"/>
                </a:solidFill>
                <a:effectLst/>
                <a:latin typeface="Calibri" panose="020F0502020204030204" pitchFamily="34" charset="0"/>
                <a:ea typeface="Calibri" panose="020F0502020204030204" pitchFamily="34" charset="0"/>
              </a:rPr>
              <a:t>you are not alone</a:t>
            </a:r>
            <a:r>
              <a:rPr lang="en-US" sz="2000" b="1" dirty="0">
                <a:solidFill>
                  <a:srgbClr val="1B4085"/>
                </a:solidFill>
                <a:effectLst/>
                <a:latin typeface="Calibri" panose="020F0502020204030204" pitchFamily="34" charset="0"/>
                <a:ea typeface="Calibri" panose="020F0502020204030204" pitchFamily="34" charset="0"/>
              </a:rPr>
              <a:t>. </a:t>
            </a:r>
          </a:p>
        </p:txBody>
      </p:sp>
      <p:sp>
        <p:nvSpPr>
          <p:cNvPr id="10" name="TextBox 9">
            <a:extLst>
              <a:ext uri="{FF2B5EF4-FFF2-40B4-BE49-F238E27FC236}">
                <a16:creationId xmlns:a16="http://schemas.microsoft.com/office/drawing/2014/main" id="{5AEC5129-D9B9-4404-DFAC-1872A1E6F835}"/>
              </a:ext>
            </a:extLst>
          </p:cNvPr>
          <p:cNvSpPr txBox="1"/>
          <p:nvPr/>
        </p:nvSpPr>
        <p:spPr>
          <a:xfrm>
            <a:off x="4719930" y="5245228"/>
            <a:ext cx="7379706" cy="1495922"/>
          </a:xfrm>
          <a:prstGeom prst="rect">
            <a:avLst/>
          </a:prstGeom>
          <a:noFill/>
        </p:spPr>
        <p:txBody>
          <a:bodyPr wrap="square">
            <a:spAutoFit/>
          </a:bodyPr>
          <a:lstStyle/>
          <a:p>
            <a:pPr marL="457200" marR="0" algn="ctr">
              <a:spcBef>
                <a:spcPts val="0"/>
              </a:spcBef>
              <a:spcAft>
                <a:spcPts val="0"/>
              </a:spcAft>
            </a:pPr>
            <a:endParaRPr lang="en-US" sz="1100" b="1" dirty="0">
              <a:solidFill>
                <a:srgbClr val="1B4085"/>
              </a:solidFill>
              <a:effectLst/>
              <a:latin typeface="Calibri" panose="020F0502020204030204" pitchFamily="34" charset="0"/>
              <a:ea typeface="Calibri" panose="020F0502020204030204" pitchFamily="34" charset="0"/>
            </a:endParaRPr>
          </a:p>
          <a:p>
            <a:pPr marL="457200" marR="0" algn="ctr">
              <a:spcBef>
                <a:spcPts val="0"/>
              </a:spcBef>
              <a:spcAft>
                <a:spcPts val="0"/>
              </a:spcAft>
            </a:pPr>
            <a:endParaRPr lang="en-US" sz="1000" b="1" dirty="0">
              <a:solidFill>
                <a:srgbClr val="1B4085"/>
              </a:solidFill>
              <a:latin typeface="Calibri" panose="020F0502020204030204" pitchFamily="34" charset="0"/>
              <a:ea typeface="Calibri" panose="020F0502020204030204" pitchFamily="34" charset="0"/>
            </a:endParaRPr>
          </a:p>
          <a:p>
            <a:pPr marL="457200" marR="0" algn="ctr">
              <a:spcBef>
                <a:spcPts val="0"/>
              </a:spcBef>
              <a:spcAft>
                <a:spcPts val="0"/>
              </a:spcAft>
            </a:pPr>
            <a:r>
              <a:rPr lang="en-US" sz="1400" dirty="0">
                <a:solidFill>
                  <a:srgbClr val="1B4085"/>
                </a:solidFill>
                <a:latin typeface="Calibri" panose="020F0502020204030204" pitchFamily="34" charset="0"/>
                <a:ea typeface="Calibri" panose="020F0502020204030204" pitchFamily="34" charset="0"/>
              </a:rPr>
              <a:t>P</a:t>
            </a:r>
            <a:r>
              <a:rPr lang="en-US" sz="1400" dirty="0">
                <a:solidFill>
                  <a:srgbClr val="1B4085"/>
                </a:solidFill>
                <a:effectLst/>
                <a:latin typeface="Calibri" panose="020F0502020204030204" pitchFamily="34" charset="0"/>
                <a:ea typeface="Calibri" panose="020F0502020204030204" pitchFamily="34" charset="0"/>
              </a:rPr>
              <a:t>lease consider reaching out to the NAMI Helpline at</a:t>
            </a:r>
          </a:p>
          <a:p>
            <a:pPr marL="457200" marR="0" algn="ctr">
              <a:spcBef>
                <a:spcPts val="0"/>
              </a:spcBef>
              <a:spcAft>
                <a:spcPts val="0"/>
              </a:spcAft>
            </a:pPr>
            <a:r>
              <a:rPr lang="en-US" sz="1400" dirty="0">
                <a:solidFill>
                  <a:srgbClr val="1B4085"/>
                </a:solidFill>
                <a:effectLst/>
                <a:latin typeface="Calibri" panose="020F0502020204030204" pitchFamily="34" charset="0"/>
                <a:ea typeface="Calibri" panose="020F0502020204030204" pitchFamily="34" charset="0"/>
              </a:rPr>
              <a:t> </a:t>
            </a:r>
          </a:p>
          <a:p>
            <a:pPr marL="457200" marR="0" algn="ctr">
              <a:spcBef>
                <a:spcPts val="0"/>
              </a:spcBef>
              <a:spcAft>
                <a:spcPts val="0"/>
              </a:spcAft>
            </a:pPr>
            <a:r>
              <a:rPr lang="en-US" sz="1800" b="1" dirty="0">
                <a:solidFill>
                  <a:srgbClr val="1B4085"/>
                </a:solidFill>
                <a:effectLst/>
                <a:latin typeface="Calibri" panose="020F0502020204030204" pitchFamily="34" charset="0"/>
                <a:ea typeface="Calibri" panose="020F0502020204030204" pitchFamily="34" charset="0"/>
              </a:rPr>
              <a:t>Call: </a:t>
            </a:r>
            <a:r>
              <a:rPr lang="en-US" sz="1800" dirty="0">
                <a:solidFill>
                  <a:srgbClr val="1B4085"/>
                </a:solidFill>
                <a:effectLst/>
                <a:latin typeface="Calibri" panose="020F0502020204030204" pitchFamily="34" charset="0"/>
                <a:ea typeface="Calibri" panose="020F0502020204030204" pitchFamily="34" charset="0"/>
              </a:rPr>
              <a:t>1-800-950-NAMI (6264) </a:t>
            </a:r>
            <a:r>
              <a:rPr lang="en-US" sz="1800" b="1" dirty="0">
                <a:solidFill>
                  <a:srgbClr val="1B4085"/>
                </a:solidFill>
                <a:effectLst/>
                <a:latin typeface="Calibri" panose="020F0502020204030204" pitchFamily="34" charset="0"/>
                <a:ea typeface="Calibri" panose="020F0502020204030204" pitchFamily="34" charset="0"/>
              </a:rPr>
              <a:t>	</a:t>
            </a:r>
            <a:r>
              <a:rPr lang="en-US" b="1" dirty="0">
                <a:solidFill>
                  <a:srgbClr val="1B4085"/>
                </a:solidFill>
                <a:latin typeface="Calibri" panose="020F0502020204030204" pitchFamily="34" charset="0"/>
                <a:ea typeface="Calibri" panose="020F0502020204030204" pitchFamily="34" charset="0"/>
              </a:rPr>
              <a:t>Email: </a:t>
            </a:r>
            <a:r>
              <a:rPr lang="en-US" sz="1800" dirty="0">
                <a:solidFill>
                  <a:srgbClr val="1B4085"/>
                </a:solidFill>
                <a:latin typeface="Calibri" panose="020F0502020204030204" pitchFamily="34" charset="0"/>
                <a:ea typeface="Calibri" panose="020F0502020204030204" pitchFamily="34" charset="0"/>
                <a:hlinkClick r:id="rId19"/>
              </a:rPr>
              <a:t>helpline</a:t>
            </a:r>
            <a:r>
              <a:rPr lang="en-US" sz="1800" dirty="0">
                <a:solidFill>
                  <a:srgbClr val="1B4085"/>
                </a:solidFill>
                <a:effectLst/>
                <a:latin typeface="Calibri" panose="020F0502020204030204" pitchFamily="34" charset="0"/>
                <a:ea typeface="Calibri" panose="020F0502020204030204" pitchFamily="34" charset="0"/>
                <a:hlinkClick r:id="rId19"/>
              </a:rPr>
              <a:t>@nami.org</a:t>
            </a:r>
            <a:endParaRPr lang="en-US" sz="1800" dirty="0">
              <a:solidFill>
                <a:srgbClr val="1B4085"/>
              </a:solidFill>
              <a:effectLst/>
              <a:latin typeface="Calibri" panose="020F0502020204030204" pitchFamily="34" charset="0"/>
              <a:ea typeface="Calibri" panose="020F0502020204030204" pitchFamily="34" charset="0"/>
            </a:endParaRPr>
          </a:p>
          <a:p>
            <a:pPr marL="457200" marR="0" algn="ctr">
              <a:lnSpc>
                <a:spcPct val="150000"/>
              </a:lnSpc>
              <a:spcBef>
                <a:spcPts val="0"/>
              </a:spcBef>
              <a:spcAft>
                <a:spcPts val="0"/>
              </a:spcAft>
            </a:pPr>
            <a:r>
              <a:rPr lang="en-US" sz="1800" b="1" dirty="0">
                <a:solidFill>
                  <a:srgbClr val="1B4085"/>
                </a:solidFill>
                <a:latin typeface="Calibri" panose="020F0502020204030204" pitchFamily="34" charset="0"/>
                <a:ea typeface="Calibri" panose="020F0502020204030204" pitchFamily="34" charset="0"/>
              </a:rPr>
              <a:t>Text: </a:t>
            </a:r>
            <a:r>
              <a:rPr lang="en-US" sz="1800" dirty="0">
                <a:solidFill>
                  <a:srgbClr val="1B4085"/>
                </a:solidFill>
                <a:latin typeface="Calibri" panose="020F0502020204030204" pitchFamily="34" charset="0"/>
                <a:ea typeface="Calibri" panose="020F0502020204030204" pitchFamily="34" charset="0"/>
              </a:rPr>
              <a:t>62640 	</a:t>
            </a:r>
            <a:r>
              <a:rPr lang="en-US" sz="1800" b="1" dirty="0">
                <a:solidFill>
                  <a:srgbClr val="1B4085"/>
                </a:solidFill>
                <a:latin typeface="Calibri" panose="020F0502020204030204" pitchFamily="34" charset="0"/>
                <a:ea typeface="Calibri" panose="020F0502020204030204" pitchFamily="34" charset="0"/>
              </a:rPr>
              <a:t>		Chat: </a:t>
            </a:r>
            <a:r>
              <a:rPr lang="en-US" sz="1800" dirty="0">
                <a:solidFill>
                  <a:srgbClr val="1B4085"/>
                </a:solidFill>
                <a:latin typeface="Calibri" panose="020F0502020204030204" pitchFamily="34" charset="0"/>
                <a:ea typeface="Calibri" panose="020F0502020204030204" pitchFamily="34" charset="0"/>
              </a:rPr>
              <a:t>NAMI.org/help</a:t>
            </a:r>
            <a:endParaRPr lang="en-US" sz="1800" dirty="0">
              <a:solidFill>
                <a:srgbClr val="1B4085"/>
              </a:solidFill>
              <a:effectLst/>
              <a:latin typeface="Calibri" panose="020F0502020204030204" pitchFamily="34" charset="0"/>
              <a:ea typeface="Calibri" panose="020F0502020204030204" pitchFamily="34" charset="0"/>
            </a:endParaRPr>
          </a:p>
        </p:txBody>
      </p:sp>
      <p:cxnSp>
        <p:nvCxnSpPr>
          <p:cNvPr id="12" name="Straight Connector 11">
            <a:extLst>
              <a:ext uri="{FF2B5EF4-FFF2-40B4-BE49-F238E27FC236}">
                <a16:creationId xmlns:a16="http://schemas.microsoft.com/office/drawing/2014/main" id="{03867178-35C8-1B38-A1CC-1ACC0FD910EB}"/>
              </a:ext>
            </a:extLst>
          </p:cNvPr>
          <p:cNvCxnSpPr>
            <a:cxnSpLocks/>
          </p:cNvCxnSpPr>
          <p:nvPr/>
        </p:nvCxnSpPr>
        <p:spPr>
          <a:xfrm>
            <a:off x="4842999" y="5639813"/>
            <a:ext cx="0" cy="1005394"/>
          </a:xfrm>
          <a:prstGeom prst="line">
            <a:avLst/>
          </a:prstGeom>
          <a:ln w="12700">
            <a:solidFill>
              <a:srgbClr val="1B40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97020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B102244E6C65428226D39DE781F07B" ma:contentTypeVersion="12" ma:contentTypeDescription="Create a new document." ma:contentTypeScope="" ma:versionID="63df8a4a3cdd4ff6e4d1e6c73836770b">
  <xsd:schema xmlns:xsd="http://www.w3.org/2001/XMLSchema" xmlns:xs="http://www.w3.org/2001/XMLSchema" xmlns:p="http://schemas.microsoft.com/office/2006/metadata/properties" xmlns:ns2="77294b6e-2180-4823-b3a1-30cab71a65cd" xmlns:ns3="a177bb95-f7df-4bd0-975e-d1181e91da58" targetNamespace="http://schemas.microsoft.com/office/2006/metadata/properties" ma:root="true" ma:fieldsID="e1c96bf37f95d833bf543e8819a78b16" ns2:_="" ns3:_="">
    <xsd:import namespace="77294b6e-2180-4823-b3a1-30cab71a65cd"/>
    <xsd:import namespace="a177bb95-f7df-4bd0-975e-d1181e91da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Episod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294b6e-2180-4823-b3a1-30cab71a6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Episodes" ma:index="19" nillable="true" ma:displayName="Episode Topic" ma:format="Dropdown" ma:internalName="Episod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77bb95-f7df-4bd0-975e-d1181e91da5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Episodes xmlns="77294b6e-2180-4823-b3a1-30cab71a65cd" xsi:nil="true"/>
  </documentManagement>
</p:properties>
</file>

<file path=customXml/itemProps1.xml><?xml version="1.0" encoding="utf-8"?>
<ds:datastoreItem xmlns:ds="http://schemas.openxmlformats.org/officeDocument/2006/customXml" ds:itemID="{6DDAF799-2F13-4588-B300-6BFE857C3CB0}">
  <ds:schemaRefs>
    <ds:schemaRef ds:uri="http://schemas.microsoft.com/sharepoint/v3/contenttype/forms"/>
  </ds:schemaRefs>
</ds:datastoreItem>
</file>

<file path=customXml/itemProps2.xml><?xml version="1.0" encoding="utf-8"?>
<ds:datastoreItem xmlns:ds="http://schemas.openxmlformats.org/officeDocument/2006/customXml" ds:itemID="{6E809451-A992-47E4-889D-42BB715C08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294b6e-2180-4823-b3a1-30cab71a65cd"/>
    <ds:schemaRef ds:uri="a177bb95-f7df-4bd0-975e-d1181e91da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1A79B5-7FD1-40E0-B56C-728AE385907E}">
  <ds:schemaRefs>
    <ds:schemaRef ds:uri="http://purl.org/dc/terms/"/>
    <ds:schemaRef ds:uri="77294b6e-2180-4823-b3a1-30cab71a65cd"/>
    <ds:schemaRef ds:uri="http://purl.org/dc/dcmitype/"/>
    <ds:schemaRef ds:uri="http://www.w3.org/XML/1998/namespace"/>
    <ds:schemaRef ds:uri="http://purl.org/dc/elements/1.1/"/>
    <ds:schemaRef ds:uri="a177bb95-f7df-4bd0-975e-d1181e91da58"/>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Gallery</Template>
  <TotalTime>3614</TotalTime>
  <Words>1620</Words>
  <Application>Microsoft Macintosh PowerPoint</Application>
  <PresentationFormat>Widescreen</PresentationFormat>
  <Paragraphs>303</Paragraphs>
  <Slides>19</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Arial Bold</vt:lpstr>
      <vt:lpstr>Calibri</vt:lpstr>
      <vt:lpstr>Calibri Light</vt:lpstr>
      <vt:lpstr>Georgia</vt:lpstr>
      <vt:lpstr>Gill Sans MT</vt:lpstr>
      <vt:lpstr>ProximaNova-Regular</vt:lpstr>
      <vt:lpstr>Times New Roman</vt:lpstr>
      <vt:lpstr>Gallery</vt:lpstr>
      <vt:lpstr>Office Theme</vt:lpstr>
      <vt:lpstr>Lived Experience as Expertise :  How NAMI Can support patients and families</vt:lpstr>
      <vt:lpstr>Housekeeping Information</vt:lpstr>
      <vt:lpstr> Acknowledgment</vt:lpstr>
      <vt:lpstr>PowerPoint Presentation</vt:lpstr>
      <vt:lpstr>PowerPoint Presentation</vt:lpstr>
      <vt:lpstr>Helplines for support and navigation </vt:lpstr>
      <vt:lpstr>600plus affiliates and growing </vt:lpstr>
      <vt:lpstr>NAMI Advocacy </vt:lpstr>
      <vt:lpstr>PowerPoint Presentation</vt:lpstr>
      <vt:lpstr>NAMI Family to Family :  Service to Science </vt:lpstr>
      <vt:lpstr>PowerPoint Presentation</vt:lpstr>
      <vt:lpstr>     HOW TO WRITE A BOOK WITH REAL PEOPLE AS EXPERTS …..  IRB  Approved protocol  informed consent discussion  Signed consent Recurrent option to opt out   No guardians or in Hospital    zoom interviews (with transcripts ) all quotes reviewed and approved   </vt:lpstr>
      <vt:lpstr>PowerPoint Presentation</vt:lpstr>
      <vt:lpstr>PowerPoint Presentation</vt:lpstr>
      <vt:lpstr>Contributors joined us from: </vt:lpstr>
      <vt:lpstr>Chapters &amp; Themes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Cindy Stone</dc:creator>
  <cp:lastModifiedBy>Lola Nedic</cp:lastModifiedBy>
  <cp:revision>115</cp:revision>
  <dcterms:created xsi:type="dcterms:W3CDTF">2020-08-12T14:05:48Z</dcterms:created>
  <dcterms:modified xsi:type="dcterms:W3CDTF">2023-09-12T17:01:50Z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0x010100A5B102244E6C65428226D39DE781F07B</vt:lpwstr>
  </property>
</Properties>
</file>