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Override5.xml" ContentType="application/vnd.openxmlformats-officedocument.themeOverride+xml"/>
  <Override PartName="/ppt/theme/themeOverride6.xml" ContentType="application/vnd.openxmlformats-officedocument.themeOverrid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Override7.xml" ContentType="application/vnd.openxmlformats-officedocument.themeOverride+xml"/>
  <Override PartName="/ppt/theme/themeOverride8.xml" ContentType="application/vnd.openxmlformats-officedocument.themeOverrid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heme/themeOverride9.xml" ContentType="application/vnd.openxmlformats-officedocument.themeOverride+xml"/>
  <Override PartName="/ppt/theme/themeOverride10.xml" ContentType="application/vnd.openxmlformats-officedocument.themeOverrid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theme/themeOverride11.xml" ContentType="application/vnd.openxmlformats-officedocument.themeOverride+xml"/>
  <Override PartName="/ppt/theme/themeOverride12.xml" ContentType="application/vnd.openxmlformats-officedocument.themeOverrid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711" r:id="rId3"/>
    <p:sldMasterId id="2147483724" r:id="rId4"/>
    <p:sldMasterId id="2147483748" r:id="rId5"/>
    <p:sldMasterId id="2147483760" r:id="rId6"/>
    <p:sldMasterId id="2147483772" r:id="rId7"/>
    <p:sldMasterId id="2147483784" r:id="rId8"/>
    <p:sldMasterId id="2147483796" r:id="rId9"/>
    <p:sldMasterId id="2147483861" r:id="rId10"/>
    <p:sldMasterId id="2147483871" r:id="rId11"/>
    <p:sldMasterId id="2147483909" r:id="rId12"/>
    <p:sldMasterId id="2147483917" r:id="rId13"/>
  </p:sldMasterIdLst>
  <p:notesMasterIdLst>
    <p:notesMasterId r:id="rId74"/>
  </p:notesMasterIdLst>
  <p:sldIdLst>
    <p:sldId id="265" r:id="rId14"/>
    <p:sldId id="900" r:id="rId15"/>
    <p:sldId id="276" r:id="rId16"/>
    <p:sldId id="282" r:id="rId17"/>
    <p:sldId id="2146846809" r:id="rId18"/>
    <p:sldId id="2146846768" r:id="rId19"/>
    <p:sldId id="264" r:id="rId20"/>
    <p:sldId id="262" r:id="rId21"/>
    <p:sldId id="292" r:id="rId22"/>
    <p:sldId id="328" r:id="rId23"/>
    <p:sldId id="333" r:id="rId24"/>
    <p:sldId id="2146846896" r:id="rId25"/>
    <p:sldId id="2146846897" r:id="rId26"/>
    <p:sldId id="2146846898" r:id="rId27"/>
    <p:sldId id="313" r:id="rId28"/>
    <p:sldId id="2146846907" r:id="rId29"/>
    <p:sldId id="2146846867" r:id="rId30"/>
    <p:sldId id="2146846816" r:id="rId31"/>
    <p:sldId id="2146846797" r:id="rId32"/>
    <p:sldId id="303" r:id="rId33"/>
    <p:sldId id="314" r:id="rId34"/>
    <p:sldId id="365" r:id="rId35"/>
    <p:sldId id="2146846910" r:id="rId36"/>
    <p:sldId id="2146846903" r:id="rId37"/>
    <p:sldId id="317" r:id="rId38"/>
    <p:sldId id="370" r:id="rId39"/>
    <p:sldId id="2146846912" r:id="rId40"/>
    <p:sldId id="256" r:id="rId41"/>
    <p:sldId id="2146846906" r:id="rId42"/>
    <p:sldId id="2146846723" r:id="rId43"/>
    <p:sldId id="2146846914" r:id="rId44"/>
    <p:sldId id="2146846913" r:id="rId45"/>
    <p:sldId id="2146846915" r:id="rId46"/>
    <p:sldId id="2146846860" r:id="rId47"/>
    <p:sldId id="2146846917" r:id="rId48"/>
    <p:sldId id="2146846862" r:id="rId49"/>
    <p:sldId id="2146846859" r:id="rId50"/>
    <p:sldId id="2146846869" r:id="rId51"/>
    <p:sldId id="2146846925" r:id="rId52"/>
    <p:sldId id="2146846924" r:id="rId53"/>
    <p:sldId id="2146846922" r:id="rId54"/>
    <p:sldId id="2146846727" r:id="rId55"/>
    <p:sldId id="2146846885" r:id="rId56"/>
    <p:sldId id="2146846886" r:id="rId57"/>
    <p:sldId id="2146846887" r:id="rId58"/>
    <p:sldId id="2146846854" r:id="rId59"/>
    <p:sldId id="372" r:id="rId60"/>
    <p:sldId id="334" r:id="rId61"/>
    <p:sldId id="2146846889" r:id="rId62"/>
    <p:sldId id="373" r:id="rId63"/>
    <p:sldId id="322" r:id="rId64"/>
    <p:sldId id="2146846900" r:id="rId65"/>
    <p:sldId id="376" r:id="rId66"/>
    <p:sldId id="517" r:id="rId67"/>
    <p:sldId id="375" r:id="rId68"/>
    <p:sldId id="580" r:id="rId69"/>
    <p:sldId id="571" r:id="rId70"/>
    <p:sldId id="572" r:id="rId71"/>
    <p:sldId id="570" r:id="rId72"/>
    <p:sldId id="275" r:id="rId7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lly" initials="k" lastIdx="5" clrIdx="0">
    <p:extLst>
      <p:ext uri="{19B8F6BF-5375-455C-9EA6-DF929625EA0E}">
        <p15:presenceInfo xmlns:p15="http://schemas.microsoft.com/office/powerpoint/2012/main" userId="kelly" providerId="None"/>
      </p:ext>
    </p:extLst>
  </p:cmAuthor>
  <p:cmAuthor id="2" name="Kelly Irwin" initials="KI" lastIdx="5" clrIdx="1">
    <p:extLst>
      <p:ext uri="{19B8F6BF-5375-455C-9EA6-DF929625EA0E}">
        <p15:presenceInfo xmlns:p15="http://schemas.microsoft.com/office/powerpoint/2012/main" userId="7335b3fd2b2e8c7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A6D1F8"/>
    <a:srgbClr val="0033CC"/>
    <a:srgbClr val="FF5050"/>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24" autoAdjust="0"/>
    <p:restoredTop sz="94660"/>
  </p:normalViewPr>
  <p:slideViewPr>
    <p:cSldViewPr snapToGrid="0">
      <p:cViewPr varScale="1">
        <p:scale>
          <a:sx n="105" d="100"/>
          <a:sy n="105" d="100"/>
        </p:scale>
        <p:origin x="648" y="184"/>
      </p:cViewPr>
      <p:guideLst/>
    </p:cSldViewPr>
  </p:slideViewPr>
  <p:notesTextViewPr>
    <p:cViewPr>
      <p:scale>
        <a:sx n="1" d="1"/>
        <a:sy n="1" d="1"/>
      </p:scale>
      <p:origin x="0" y="0"/>
    </p:cViewPr>
  </p:notesTextViewPr>
  <p:sorterViewPr>
    <p:cViewPr varScale="1">
      <p:scale>
        <a:sx n="100" d="100"/>
        <a:sy n="100" d="100"/>
      </p:scale>
      <p:origin x="0" y="-1196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16" Type="http://schemas.openxmlformats.org/officeDocument/2006/relationships/slide" Target="slides/slide3.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 Target="slides/slide16.xml"/></Relationships>
</file>

<file path=ppt/charts/_rels/chart1.xml.rels><?xml version="1.0" encoding="UTF-8" standalone="yes"?>
<Relationships xmlns="http://schemas.openxmlformats.org/package/2006/relationships"><Relationship Id="rId1" Type="http://schemas.openxmlformats.org/officeDocument/2006/relationships/oleObject" Target="file:////PHSNETAPP4\hk876$\13-181\Cancer%20incidence%20graphs%20for%20apos%202.6.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600"/>
              <a:t>Breast Cancer Mortality, 2010</a:t>
            </a:r>
          </a:p>
        </c:rich>
      </c:tx>
      <c:layout>
        <c:manualLayout>
          <c:xMode val="edge"/>
          <c:yMode val="edge"/>
          <c:x val="0.1893884019214585"/>
          <c:y val="3.4675436095814888E-2"/>
        </c:manualLayout>
      </c:layout>
      <c:overlay val="1"/>
    </c:title>
    <c:autoTitleDeleted val="0"/>
    <c:plotArea>
      <c:layout/>
      <c:barChart>
        <c:barDir val="col"/>
        <c:grouping val="clustered"/>
        <c:varyColors val="0"/>
        <c:ser>
          <c:idx val="0"/>
          <c:order val="0"/>
          <c:invertIfNegative val="0"/>
          <c:dPt>
            <c:idx val="1"/>
            <c:invertIfNegative val="0"/>
            <c:bubble3D val="0"/>
            <c:spPr>
              <a:solidFill>
                <a:srgbClr val="00B050"/>
              </a:solidFill>
            </c:spPr>
            <c:extLst>
              <c:ext xmlns:c16="http://schemas.microsoft.com/office/drawing/2014/chart" uri="{C3380CC4-5D6E-409C-BE32-E72D297353CC}">
                <c16:uniqueId val="{00000001-D798-40D6-8427-3871A9E91F80}"/>
              </c:ext>
            </c:extLst>
          </c:dPt>
          <c:cat>
            <c:strRef>
              <c:f>Sheet1!$A$19:$A$20</c:f>
              <c:strCache>
                <c:ptCount val="2"/>
                <c:pt idx="0">
                  <c:v>General population of women</c:v>
                </c:pt>
                <c:pt idx="1">
                  <c:v>Estimated, women with schizophrenia</c:v>
                </c:pt>
              </c:strCache>
            </c:strRef>
          </c:cat>
          <c:val>
            <c:numRef>
              <c:f>Sheet1!$B$19:$B$20</c:f>
              <c:numCache>
                <c:formatCode>General</c:formatCode>
                <c:ptCount val="2"/>
                <c:pt idx="0">
                  <c:v>21.9</c:v>
                </c:pt>
                <c:pt idx="1">
                  <c:v>61.32</c:v>
                </c:pt>
              </c:numCache>
            </c:numRef>
          </c:val>
          <c:extLst>
            <c:ext xmlns:c16="http://schemas.microsoft.com/office/drawing/2014/chart" uri="{C3380CC4-5D6E-409C-BE32-E72D297353CC}">
              <c16:uniqueId val="{00000002-D798-40D6-8427-3871A9E91F80}"/>
            </c:ext>
          </c:extLst>
        </c:ser>
        <c:dLbls>
          <c:showLegendKey val="0"/>
          <c:showVal val="0"/>
          <c:showCatName val="0"/>
          <c:showSerName val="0"/>
          <c:showPercent val="0"/>
          <c:showBubbleSize val="0"/>
        </c:dLbls>
        <c:gapWidth val="150"/>
        <c:axId val="506480656"/>
        <c:axId val="506483008"/>
      </c:barChart>
      <c:catAx>
        <c:axId val="506480656"/>
        <c:scaling>
          <c:orientation val="minMax"/>
        </c:scaling>
        <c:delete val="0"/>
        <c:axPos val="b"/>
        <c:numFmt formatCode="General" sourceLinked="0"/>
        <c:majorTickMark val="out"/>
        <c:minorTickMark val="none"/>
        <c:tickLblPos val="nextTo"/>
        <c:txPr>
          <a:bodyPr/>
          <a:lstStyle/>
          <a:p>
            <a:pPr>
              <a:defRPr sz="1200"/>
            </a:pPr>
            <a:endParaRPr lang="en-US"/>
          </a:p>
        </c:txPr>
        <c:crossAx val="506483008"/>
        <c:crosses val="autoZero"/>
        <c:auto val="1"/>
        <c:lblAlgn val="ctr"/>
        <c:lblOffset val="100"/>
        <c:noMultiLvlLbl val="0"/>
      </c:catAx>
      <c:valAx>
        <c:axId val="506483008"/>
        <c:scaling>
          <c:orientation val="minMax"/>
        </c:scaling>
        <c:delete val="0"/>
        <c:axPos val="l"/>
        <c:title>
          <c:tx>
            <c:rich>
              <a:bodyPr rot="-5400000" vert="horz"/>
              <a:lstStyle/>
              <a:p>
                <a:pPr>
                  <a:defRPr/>
                </a:pPr>
                <a:r>
                  <a:rPr lang="en-US" dirty="0"/>
                  <a:t>deaths per </a:t>
                </a:r>
                <a:r>
                  <a:rPr lang="en-US" b="1" dirty="0"/>
                  <a:t>100,000</a:t>
                </a:r>
              </a:p>
            </c:rich>
          </c:tx>
          <c:overlay val="0"/>
        </c:title>
        <c:numFmt formatCode="General" sourceLinked="1"/>
        <c:majorTickMark val="out"/>
        <c:minorTickMark val="none"/>
        <c:tickLblPos val="nextTo"/>
        <c:crossAx val="506480656"/>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dirty="0"/>
              <a:t>5</a:t>
            </a:r>
            <a:r>
              <a:rPr lang="en-US" sz="1600" baseline="0" dirty="0"/>
              <a:t> year survival rate from Breast Cancer</a:t>
            </a:r>
            <a:endParaRPr lang="en-US" sz="1600" dirty="0"/>
          </a:p>
        </c:rich>
      </c:tx>
      <c:layout>
        <c:manualLayout>
          <c:xMode val="edge"/>
          <c:yMode val="edge"/>
          <c:x val="0.19406415386601314"/>
          <c:y val="0.18750000000000044"/>
        </c:manualLayout>
      </c:layout>
      <c:overlay val="0"/>
    </c:title>
    <c:autoTitleDeleted val="0"/>
    <c:plotArea>
      <c:layout/>
      <c:lineChart>
        <c:grouping val="standard"/>
        <c:varyColors val="0"/>
        <c:ser>
          <c:idx val="0"/>
          <c:order val="0"/>
          <c:tx>
            <c:strRef>
              <c:f>Sheet1!$B$1</c:f>
              <c:strCache>
                <c:ptCount val="1"/>
                <c:pt idx="0">
                  <c:v>Column1</c:v>
                </c:pt>
              </c:strCache>
            </c:strRef>
          </c:tx>
          <c:marker>
            <c:symbol val="none"/>
          </c:marker>
          <c:cat>
            <c:numRef>
              <c:f>Sheet1!$A$2:$A$5</c:f>
              <c:numCache>
                <c:formatCode>General</c:formatCode>
                <c:ptCount val="4"/>
                <c:pt idx="0">
                  <c:v>1975</c:v>
                </c:pt>
                <c:pt idx="1">
                  <c:v>1985</c:v>
                </c:pt>
                <c:pt idx="2">
                  <c:v>1993</c:v>
                </c:pt>
                <c:pt idx="3">
                  <c:v>2005</c:v>
                </c:pt>
              </c:numCache>
            </c:numRef>
          </c:cat>
          <c:val>
            <c:numRef>
              <c:f>Sheet1!$B$2:$B$5</c:f>
              <c:numCache>
                <c:formatCode>General</c:formatCode>
                <c:ptCount val="4"/>
                <c:pt idx="0">
                  <c:v>75.2</c:v>
                </c:pt>
                <c:pt idx="1">
                  <c:v>78.400000000000006</c:v>
                </c:pt>
                <c:pt idx="2">
                  <c:v>85.7</c:v>
                </c:pt>
                <c:pt idx="3">
                  <c:v>90.5</c:v>
                </c:pt>
              </c:numCache>
            </c:numRef>
          </c:val>
          <c:smooth val="0"/>
          <c:extLst>
            <c:ext xmlns:c16="http://schemas.microsoft.com/office/drawing/2014/chart" uri="{C3380CC4-5D6E-409C-BE32-E72D297353CC}">
              <c16:uniqueId val="{00000000-7179-4C9F-8017-BDF65C09F171}"/>
            </c:ext>
          </c:extLst>
        </c:ser>
        <c:dLbls>
          <c:showLegendKey val="0"/>
          <c:showVal val="0"/>
          <c:showCatName val="0"/>
          <c:showSerName val="0"/>
          <c:showPercent val="0"/>
          <c:showBubbleSize val="0"/>
        </c:dLbls>
        <c:smooth val="0"/>
        <c:axId val="506486536"/>
        <c:axId val="506498296"/>
      </c:lineChart>
      <c:catAx>
        <c:axId val="506486536"/>
        <c:scaling>
          <c:orientation val="minMax"/>
        </c:scaling>
        <c:delete val="0"/>
        <c:axPos val="b"/>
        <c:numFmt formatCode="General" sourceLinked="1"/>
        <c:majorTickMark val="out"/>
        <c:minorTickMark val="none"/>
        <c:tickLblPos val="nextTo"/>
        <c:txPr>
          <a:bodyPr/>
          <a:lstStyle/>
          <a:p>
            <a:pPr>
              <a:defRPr sz="1200"/>
            </a:pPr>
            <a:endParaRPr lang="en-US"/>
          </a:p>
        </c:txPr>
        <c:crossAx val="506498296"/>
        <c:crosses val="autoZero"/>
        <c:auto val="1"/>
        <c:lblAlgn val="ctr"/>
        <c:lblOffset val="100"/>
        <c:noMultiLvlLbl val="0"/>
      </c:catAx>
      <c:valAx>
        <c:axId val="506498296"/>
        <c:scaling>
          <c:orientation val="minMax"/>
          <c:min val="50"/>
        </c:scaling>
        <c:delete val="0"/>
        <c:axPos val="l"/>
        <c:title>
          <c:tx>
            <c:rich>
              <a:bodyPr rot="-5400000" vert="horz"/>
              <a:lstStyle/>
              <a:p>
                <a:pPr>
                  <a:defRPr sz="1200"/>
                </a:pPr>
                <a:r>
                  <a:rPr lang="en-US" sz="1200" b="0" dirty="0"/>
                  <a:t># per 100,000</a:t>
                </a:r>
                <a:endParaRPr lang="en-US" sz="1200" dirty="0"/>
              </a:p>
            </c:rich>
          </c:tx>
          <c:overlay val="0"/>
        </c:title>
        <c:numFmt formatCode="General" sourceLinked="1"/>
        <c:majorTickMark val="out"/>
        <c:minorTickMark val="none"/>
        <c:tickLblPos val="nextTo"/>
        <c:txPr>
          <a:bodyPr/>
          <a:lstStyle/>
          <a:p>
            <a:pPr>
              <a:defRPr sz="1200"/>
            </a:pPr>
            <a:endParaRPr lang="en-US"/>
          </a:p>
        </c:txPr>
        <c:crossAx val="506486536"/>
        <c:crosses val="autoZero"/>
        <c:crossBetween val="between"/>
        <c:majorUnit val="10"/>
      </c:valAx>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C49660-40CE-4782-ABFB-726402CC25A7}"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3A2A8BAF-0480-476A-BBC5-1D9B4E8630E8}">
      <dgm:prSet phldrT="[Text]"/>
      <dgm:spPr/>
      <dgm:t>
        <a:bodyPr/>
        <a:lstStyle/>
        <a:p>
          <a:r>
            <a:rPr lang="en-US" dirty="0"/>
            <a:t>Person-Caregiver</a:t>
          </a:r>
        </a:p>
      </dgm:t>
    </dgm:pt>
    <dgm:pt modelId="{E9460514-E440-4A59-ADE1-F1C289B629BB}" type="parTrans" cxnId="{CFAF51E9-4B88-40BA-ABE2-4E60D01058E5}">
      <dgm:prSet/>
      <dgm:spPr/>
      <dgm:t>
        <a:bodyPr/>
        <a:lstStyle/>
        <a:p>
          <a:endParaRPr lang="en-US"/>
        </a:p>
      </dgm:t>
    </dgm:pt>
    <dgm:pt modelId="{DE2C1E59-EC7E-4331-A614-8B1C76722FD7}" type="sibTrans" cxnId="{CFAF51E9-4B88-40BA-ABE2-4E60D01058E5}">
      <dgm:prSet/>
      <dgm:spPr/>
      <dgm:t>
        <a:bodyPr/>
        <a:lstStyle/>
        <a:p>
          <a:endParaRPr lang="en-US"/>
        </a:p>
      </dgm:t>
    </dgm:pt>
    <dgm:pt modelId="{18B1D8E5-1F63-42A3-9DA3-C02D5E709AC6}">
      <dgm:prSet phldrT="[Text]" custT="1"/>
      <dgm:spPr/>
      <dgm:t>
        <a:bodyPr/>
        <a:lstStyle/>
        <a:p>
          <a:r>
            <a:rPr lang="en-US" sz="1200" dirty="0"/>
            <a:t>Psychiatric Oncology</a:t>
          </a:r>
        </a:p>
      </dgm:t>
    </dgm:pt>
    <dgm:pt modelId="{644FE1B4-D6DE-458B-8622-145A57726EB6}" type="parTrans" cxnId="{74D6B600-1FCF-46CF-8D9F-6C07EF8D3A8C}">
      <dgm:prSet/>
      <dgm:spPr/>
      <dgm:t>
        <a:bodyPr/>
        <a:lstStyle/>
        <a:p>
          <a:endParaRPr lang="en-US"/>
        </a:p>
      </dgm:t>
    </dgm:pt>
    <dgm:pt modelId="{4A834335-709B-4C43-A132-C5B2B2105F4F}" type="sibTrans" cxnId="{74D6B600-1FCF-46CF-8D9F-6C07EF8D3A8C}">
      <dgm:prSet/>
      <dgm:spPr/>
      <dgm:t>
        <a:bodyPr/>
        <a:lstStyle/>
        <a:p>
          <a:endParaRPr lang="en-US"/>
        </a:p>
      </dgm:t>
    </dgm:pt>
    <dgm:pt modelId="{2DE94580-9ADF-454C-8DEC-A8268C8F3FD3}">
      <dgm:prSet phldrT="[Text]" custT="1"/>
      <dgm:spPr/>
      <dgm:t>
        <a:bodyPr/>
        <a:lstStyle/>
        <a:p>
          <a:r>
            <a:rPr lang="en-US" sz="1200" dirty="0"/>
            <a:t>Social Work</a:t>
          </a:r>
        </a:p>
      </dgm:t>
    </dgm:pt>
    <dgm:pt modelId="{41D01017-EDC9-4579-8804-C325313FD86A}" type="parTrans" cxnId="{7D06D45E-7325-4E84-85EC-042CEBFBE43E}">
      <dgm:prSet/>
      <dgm:spPr/>
      <dgm:t>
        <a:bodyPr/>
        <a:lstStyle/>
        <a:p>
          <a:endParaRPr lang="en-US"/>
        </a:p>
      </dgm:t>
    </dgm:pt>
    <dgm:pt modelId="{5D21677C-F5C3-4489-8106-982B4B3BB2FD}" type="sibTrans" cxnId="{7D06D45E-7325-4E84-85EC-042CEBFBE43E}">
      <dgm:prSet/>
      <dgm:spPr/>
      <dgm:t>
        <a:bodyPr/>
        <a:lstStyle/>
        <a:p>
          <a:endParaRPr lang="en-US"/>
        </a:p>
      </dgm:t>
    </dgm:pt>
    <dgm:pt modelId="{FF3712AD-6E44-490D-9C6B-2DD497BA2F8B}">
      <dgm:prSet phldrT="[Text]" custT="1"/>
      <dgm:spPr/>
      <dgm:t>
        <a:bodyPr/>
        <a:lstStyle/>
        <a:p>
          <a:r>
            <a:rPr lang="en-US" sz="1200" dirty="0"/>
            <a:t>Navigator/CHW</a:t>
          </a:r>
        </a:p>
      </dgm:t>
    </dgm:pt>
    <dgm:pt modelId="{2B50DB1A-C237-42A1-9894-2199A68C52E9}" type="parTrans" cxnId="{74C4798E-7123-4F9C-9618-3585BA708044}">
      <dgm:prSet/>
      <dgm:spPr/>
      <dgm:t>
        <a:bodyPr/>
        <a:lstStyle/>
        <a:p>
          <a:endParaRPr lang="en-US"/>
        </a:p>
      </dgm:t>
    </dgm:pt>
    <dgm:pt modelId="{4419B5C2-4441-4DE9-9161-0F26F107A791}" type="sibTrans" cxnId="{74C4798E-7123-4F9C-9618-3585BA708044}">
      <dgm:prSet/>
      <dgm:spPr/>
      <dgm:t>
        <a:bodyPr/>
        <a:lstStyle/>
        <a:p>
          <a:endParaRPr lang="en-US"/>
        </a:p>
      </dgm:t>
    </dgm:pt>
    <dgm:pt modelId="{20F31B8F-D241-457F-B8E5-1A52606D55C7}">
      <dgm:prSet phldrT="[Text]" custT="1"/>
      <dgm:spPr/>
      <dgm:t>
        <a:bodyPr/>
        <a:lstStyle/>
        <a:p>
          <a:r>
            <a:rPr lang="en-US" sz="1200" dirty="0"/>
            <a:t>Medical, Radiation, Surgical Oncologists</a:t>
          </a:r>
        </a:p>
      </dgm:t>
    </dgm:pt>
    <dgm:pt modelId="{7BC35928-A148-46BA-B495-1DB5AE76BA45}" type="parTrans" cxnId="{E72B049E-97B3-43B8-AF3C-531F9166045F}">
      <dgm:prSet/>
      <dgm:spPr/>
      <dgm:t>
        <a:bodyPr/>
        <a:lstStyle/>
        <a:p>
          <a:endParaRPr lang="en-US"/>
        </a:p>
      </dgm:t>
    </dgm:pt>
    <dgm:pt modelId="{669C5646-336F-4A61-A204-964E787A2DDA}" type="sibTrans" cxnId="{E72B049E-97B3-43B8-AF3C-531F9166045F}">
      <dgm:prSet/>
      <dgm:spPr/>
      <dgm:t>
        <a:bodyPr/>
        <a:lstStyle/>
        <a:p>
          <a:endParaRPr lang="en-US"/>
        </a:p>
      </dgm:t>
    </dgm:pt>
    <dgm:pt modelId="{4B5CA225-F607-4113-9C87-11131537AD5E}">
      <dgm:prSet phldrT="[Text]"/>
      <dgm:spPr/>
      <dgm:t>
        <a:bodyPr/>
        <a:lstStyle/>
        <a:p>
          <a:endParaRPr lang="en-US"/>
        </a:p>
      </dgm:t>
    </dgm:pt>
    <dgm:pt modelId="{A7FC1DAD-EDC5-427B-A166-C8F4EDF6BE2D}" type="parTrans" cxnId="{691D4894-33A4-4698-846A-836FA5E18E13}">
      <dgm:prSet/>
      <dgm:spPr/>
      <dgm:t>
        <a:bodyPr/>
        <a:lstStyle/>
        <a:p>
          <a:endParaRPr lang="en-US"/>
        </a:p>
      </dgm:t>
    </dgm:pt>
    <dgm:pt modelId="{CD1E3618-87D4-4C02-B557-1ED781CE8E44}" type="sibTrans" cxnId="{691D4894-33A4-4698-846A-836FA5E18E13}">
      <dgm:prSet/>
      <dgm:spPr/>
      <dgm:t>
        <a:bodyPr/>
        <a:lstStyle/>
        <a:p>
          <a:endParaRPr lang="en-US"/>
        </a:p>
      </dgm:t>
    </dgm:pt>
    <dgm:pt modelId="{F8A01506-5B1A-4021-898A-A65FC72D329E}">
      <dgm:prSet phldrT="[Text]"/>
      <dgm:spPr/>
      <dgm:t>
        <a:bodyPr/>
        <a:lstStyle/>
        <a:p>
          <a:endParaRPr lang="en-US" dirty="0"/>
        </a:p>
      </dgm:t>
    </dgm:pt>
    <dgm:pt modelId="{727AF0D0-DEEB-41E3-A436-82ABDC2E026C}" type="parTrans" cxnId="{B0A2FCA3-2843-4E02-821A-FAC7E8D79B55}">
      <dgm:prSet/>
      <dgm:spPr/>
      <dgm:t>
        <a:bodyPr/>
        <a:lstStyle/>
        <a:p>
          <a:endParaRPr lang="en-US"/>
        </a:p>
      </dgm:t>
    </dgm:pt>
    <dgm:pt modelId="{0866BAF4-911F-401F-BE86-16B136545EC0}" type="sibTrans" cxnId="{B0A2FCA3-2843-4E02-821A-FAC7E8D79B55}">
      <dgm:prSet/>
      <dgm:spPr/>
      <dgm:t>
        <a:bodyPr/>
        <a:lstStyle/>
        <a:p>
          <a:endParaRPr lang="en-US"/>
        </a:p>
      </dgm:t>
    </dgm:pt>
    <dgm:pt modelId="{E4420483-3FE5-4A54-9FA9-091295401DC8}">
      <dgm:prSet phldrT="[Text]" custT="1"/>
      <dgm:spPr/>
      <dgm:t>
        <a:bodyPr/>
        <a:lstStyle/>
        <a:p>
          <a:r>
            <a:rPr lang="en-US" sz="1200" dirty="0"/>
            <a:t>Community Mental Health</a:t>
          </a:r>
        </a:p>
      </dgm:t>
    </dgm:pt>
    <dgm:pt modelId="{945D67C2-8FDF-43BA-B601-D8D57E52218A}" type="parTrans" cxnId="{50BBCC94-8F51-48DC-AC25-99177A8A51B3}">
      <dgm:prSet/>
      <dgm:spPr/>
      <dgm:t>
        <a:bodyPr/>
        <a:lstStyle/>
        <a:p>
          <a:endParaRPr lang="en-US"/>
        </a:p>
      </dgm:t>
    </dgm:pt>
    <dgm:pt modelId="{0E180048-F700-4110-8595-8A45FCE75080}" type="sibTrans" cxnId="{50BBCC94-8F51-48DC-AC25-99177A8A51B3}">
      <dgm:prSet/>
      <dgm:spPr/>
      <dgm:t>
        <a:bodyPr/>
        <a:lstStyle/>
        <a:p>
          <a:endParaRPr lang="en-US"/>
        </a:p>
      </dgm:t>
    </dgm:pt>
    <dgm:pt modelId="{F16B7929-8E87-42D3-9970-4DBD38A73380}">
      <dgm:prSet phldrT="[Text]"/>
      <dgm:spPr/>
      <dgm:t>
        <a:bodyPr/>
        <a:lstStyle/>
        <a:p>
          <a:endParaRPr lang="en-US" dirty="0"/>
        </a:p>
      </dgm:t>
    </dgm:pt>
    <dgm:pt modelId="{0B989E23-D581-4FC4-BE7C-C24DD4B48EE4}" type="parTrans" cxnId="{C738A724-D467-4FB7-90AF-DAD7E6255CD4}">
      <dgm:prSet/>
      <dgm:spPr/>
      <dgm:t>
        <a:bodyPr/>
        <a:lstStyle/>
        <a:p>
          <a:endParaRPr lang="en-US"/>
        </a:p>
      </dgm:t>
    </dgm:pt>
    <dgm:pt modelId="{31448C64-AC70-4DEA-8376-1B5863290828}" type="sibTrans" cxnId="{C738A724-D467-4FB7-90AF-DAD7E6255CD4}">
      <dgm:prSet/>
      <dgm:spPr/>
      <dgm:t>
        <a:bodyPr/>
        <a:lstStyle/>
        <a:p>
          <a:endParaRPr lang="en-US"/>
        </a:p>
      </dgm:t>
    </dgm:pt>
    <dgm:pt modelId="{231E2540-084C-40DA-8D3E-DC816AE69FDF}">
      <dgm:prSet phldrT="[Text]"/>
      <dgm:spPr/>
      <dgm:t>
        <a:bodyPr/>
        <a:lstStyle/>
        <a:p>
          <a:endParaRPr lang="en-US"/>
        </a:p>
      </dgm:t>
    </dgm:pt>
    <dgm:pt modelId="{97081C25-CB19-4187-8316-A6F9FE21C551}" type="parTrans" cxnId="{E106760B-21BF-4B7A-8AD0-71BEE963D577}">
      <dgm:prSet/>
      <dgm:spPr/>
      <dgm:t>
        <a:bodyPr/>
        <a:lstStyle/>
        <a:p>
          <a:endParaRPr lang="en-US"/>
        </a:p>
      </dgm:t>
    </dgm:pt>
    <dgm:pt modelId="{1931CD31-0417-400C-8419-8DE840D7513F}" type="sibTrans" cxnId="{E106760B-21BF-4B7A-8AD0-71BEE963D577}">
      <dgm:prSet/>
      <dgm:spPr/>
      <dgm:t>
        <a:bodyPr/>
        <a:lstStyle/>
        <a:p>
          <a:endParaRPr lang="en-US"/>
        </a:p>
      </dgm:t>
    </dgm:pt>
    <dgm:pt modelId="{580A23C3-4243-47F0-B5A3-AF7C0853C5C5}">
      <dgm:prSet phldrT="[Text]"/>
      <dgm:spPr/>
      <dgm:t>
        <a:bodyPr/>
        <a:lstStyle/>
        <a:p>
          <a:endParaRPr lang="en-US" dirty="0"/>
        </a:p>
      </dgm:t>
    </dgm:pt>
    <dgm:pt modelId="{5E995847-743E-4189-BB8D-97126C945FE3}" type="parTrans" cxnId="{FB044CA0-8507-4DB0-B7C0-245B13E119F3}">
      <dgm:prSet/>
      <dgm:spPr/>
      <dgm:t>
        <a:bodyPr/>
        <a:lstStyle/>
        <a:p>
          <a:endParaRPr lang="en-US"/>
        </a:p>
      </dgm:t>
    </dgm:pt>
    <dgm:pt modelId="{F6CFDF81-7E58-4DEA-BCA0-23DD962F5C51}" type="sibTrans" cxnId="{FB044CA0-8507-4DB0-B7C0-245B13E119F3}">
      <dgm:prSet/>
      <dgm:spPr/>
      <dgm:t>
        <a:bodyPr/>
        <a:lstStyle/>
        <a:p>
          <a:endParaRPr lang="en-US"/>
        </a:p>
      </dgm:t>
    </dgm:pt>
    <dgm:pt modelId="{8DFA0CFF-6338-4F20-881C-C5E58BB6B97B}">
      <dgm:prSet phldrT="[Text]" custT="1"/>
      <dgm:spPr/>
      <dgm:t>
        <a:bodyPr/>
        <a:lstStyle/>
        <a:p>
          <a:r>
            <a:rPr lang="en-US" sz="1200" dirty="0"/>
            <a:t>Equity Nurse Practitioner</a:t>
          </a:r>
        </a:p>
      </dgm:t>
    </dgm:pt>
    <dgm:pt modelId="{54C7A650-0DCD-4D9C-96EC-A92F6611E20E}" type="parTrans" cxnId="{3FC632FD-9D77-4D91-AD04-3E973479DFA0}">
      <dgm:prSet/>
      <dgm:spPr/>
      <dgm:t>
        <a:bodyPr/>
        <a:lstStyle/>
        <a:p>
          <a:endParaRPr lang="en-US"/>
        </a:p>
      </dgm:t>
    </dgm:pt>
    <dgm:pt modelId="{27AD849D-E8E6-4552-8E37-43A4FC33BAB5}" type="sibTrans" cxnId="{3FC632FD-9D77-4D91-AD04-3E973479DFA0}">
      <dgm:prSet/>
      <dgm:spPr/>
      <dgm:t>
        <a:bodyPr/>
        <a:lstStyle/>
        <a:p>
          <a:endParaRPr lang="en-US"/>
        </a:p>
      </dgm:t>
    </dgm:pt>
    <dgm:pt modelId="{03A3482D-DA7A-4121-A873-0D168AE76C60}">
      <dgm:prSet phldrT="[Text]" custT="1"/>
      <dgm:spPr/>
      <dgm:t>
        <a:bodyPr/>
        <a:lstStyle/>
        <a:p>
          <a:r>
            <a:rPr lang="en-US" sz="1400" dirty="0"/>
            <a:t>Respite</a:t>
          </a:r>
        </a:p>
      </dgm:t>
    </dgm:pt>
    <dgm:pt modelId="{F1870881-A4E4-461A-B930-F823B43F912D}" type="parTrans" cxnId="{63AEEF5E-8D56-434A-A68D-BBD89C8BBC05}">
      <dgm:prSet/>
      <dgm:spPr/>
      <dgm:t>
        <a:bodyPr/>
        <a:lstStyle/>
        <a:p>
          <a:endParaRPr lang="en-US"/>
        </a:p>
      </dgm:t>
    </dgm:pt>
    <dgm:pt modelId="{E9B5C3C1-CA2A-4BAF-84AB-FD348019FAF9}" type="sibTrans" cxnId="{63AEEF5E-8D56-434A-A68D-BBD89C8BBC05}">
      <dgm:prSet/>
      <dgm:spPr/>
      <dgm:t>
        <a:bodyPr/>
        <a:lstStyle/>
        <a:p>
          <a:endParaRPr lang="en-US"/>
        </a:p>
      </dgm:t>
    </dgm:pt>
    <dgm:pt modelId="{5E896DEA-3D08-4401-8B6E-1713E5E48134}" type="pres">
      <dgm:prSet presAssocID="{B1C49660-40CE-4782-ABFB-726402CC25A7}" presName="Name0" presStyleCnt="0">
        <dgm:presLayoutVars>
          <dgm:chMax val="1"/>
          <dgm:dir/>
          <dgm:animLvl val="ctr"/>
          <dgm:resizeHandles val="exact"/>
        </dgm:presLayoutVars>
      </dgm:prSet>
      <dgm:spPr/>
    </dgm:pt>
    <dgm:pt modelId="{12ECDB88-611B-4FCE-A080-B77A4E7EA6C5}" type="pres">
      <dgm:prSet presAssocID="{3A2A8BAF-0480-476A-BBC5-1D9B4E8630E8}" presName="centerShape" presStyleLbl="node0" presStyleIdx="0" presStyleCnt="1"/>
      <dgm:spPr/>
    </dgm:pt>
    <dgm:pt modelId="{35095E50-B72C-4A55-8406-A5E6F226F10A}" type="pres">
      <dgm:prSet presAssocID="{18B1D8E5-1F63-42A3-9DA3-C02D5E709AC6}" presName="node" presStyleLbl="node1" presStyleIdx="0" presStyleCnt="7" custScaleX="127577" custScaleY="102747">
        <dgm:presLayoutVars>
          <dgm:bulletEnabled val="1"/>
        </dgm:presLayoutVars>
      </dgm:prSet>
      <dgm:spPr/>
    </dgm:pt>
    <dgm:pt modelId="{29E95852-3E1D-4D69-A578-6E1BCED6CADE}" type="pres">
      <dgm:prSet presAssocID="{18B1D8E5-1F63-42A3-9DA3-C02D5E709AC6}" presName="dummy" presStyleCnt="0"/>
      <dgm:spPr/>
    </dgm:pt>
    <dgm:pt modelId="{1E1C2608-6323-4944-AB49-1F77B19E12C5}" type="pres">
      <dgm:prSet presAssocID="{4A834335-709B-4C43-A132-C5B2B2105F4F}" presName="sibTrans" presStyleLbl="sibTrans2D1" presStyleIdx="0" presStyleCnt="7"/>
      <dgm:spPr/>
    </dgm:pt>
    <dgm:pt modelId="{8FCAE839-CE7A-46D8-8A38-83ADB3E16331}" type="pres">
      <dgm:prSet presAssocID="{2DE94580-9ADF-454C-8DEC-A8268C8F3FD3}" presName="node" presStyleLbl="node1" presStyleIdx="1" presStyleCnt="7">
        <dgm:presLayoutVars>
          <dgm:bulletEnabled val="1"/>
        </dgm:presLayoutVars>
      </dgm:prSet>
      <dgm:spPr/>
    </dgm:pt>
    <dgm:pt modelId="{F7364AAD-B943-4DEC-A759-6DD700F9210C}" type="pres">
      <dgm:prSet presAssocID="{2DE94580-9ADF-454C-8DEC-A8268C8F3FD3}" presName="dummy" presStyleCnt="0"/>
      <dgm:spPr/>
    </dgm:pt>
    <dgm:pt modelId="{98AAE71F-1706-4007-AA0F-60D48CEB8BCA}" type="pres">
      <dgm:prSet presAssocID="{5D21677C-F5C3-4489-8106-982B4B3BB2FD}" presName="sibTrans" presStyleLbl="sibTrans2D1" presStyleIdx="1" presStyleCnt="7"/>
      <dgm:spPr/>
    </dgm:pt>
    <dgm:pt modelId="{5F829261-A8A0-4F00-9FDE-DFF2E17CB74F}" type="pres">
      <dgm:prSet presAssocID="{FF3712AD-6E44-490D-9C6B-2DD497BA2F8B}" presName="node" presStyleLbl="node1" presStyleIdx="2" presStyleCnt="7">
        <dgm:presLayoutVars>
          <dgm:bulletEnabled val="1"/>
        </dgm:presLayoutVars>
      </dgm:prSet>
      <dgm:spPr/>
    </dgm:pt>
    <dgm:pt modelId="{F9D1B4EC-54B2-4178-8338-A0EDE042EFAF}" type="pres">
      <dgm:prSet presAssocID="{FF3712AD-6E44-490D-9C6B-2DD497BA2F8B}" presName="dummy" presStyleCnt="0"/>
      <dgm:spPr/>
    </dgm:pt>
    <dgm:pt modelId="{020EFE79-2593-447E-92CE-3427D84F194C}" type="pres">
      <dgm:prSet presAssocID="{4419B5C2-4441-4DE9-9161-0F26F107A791}" presName="sibTrans" presStyleLbl="sibTrans2D1" presStyleIdx="2" presStyleCnt="7"/>
      <dgm:spPr/>
    </dgm:pt>
    <dgm:pt modelId="{F83786FA-8EFD-4D7F-A24A-81A4C79E092E}" type="pres">
      <dgm:prSet presAssocID="{8DFA0CFF-6338-4F20-881C-C5E58BB6B97B}" presName="node" presStyleLbl="node1" presStyleIdx="3" presStyleCnt="7" custScaleX="118363" custScaleY="108046">
        <dgm:presLayoutVars>
          <dgm:bulletEnabled val="1"/>
        </dgm:presLayoutVars>
      </dgm:prSet>
      <dgm:spPr/>
    </dgm:pt>
    <dgm:pt modelId="{3501DFE9-5BC9-4000-BBE9-C668B7D9716C}" type="pres">
      <dgm:prSet presAssocID="{8DFA0CFF-6338-4F20-881C-C5E58BB6B97B}" presName="dummy" presStyleCnt="0"/>
      <dgm:spPr/>
    </dgm:pt>
    <dgm:pt modelId="{4BB35E81-CCE0-4709-9261-41E0B7E6B401}" type="pres">
      <dgm:prSet presAssocID="{27AD849D-E8E6-4552-8E37-43A4FC33BAB5}" presName="sibTrans" presStyleLbl="sibTrans2D1" presStyleIdx="3" presStyleCnt="7"/>
      <dgm:spPr/>
    </dgm:pt>
    <dgm:pt modelId="{84CCC5F9-4A80-4397-BD01-5D55FD37DE41}" type="pres">
      <dgm:prSet presAssocID="{20F31B8F-D241-457F-B8E5-1A52606D55C7}" presName="node" presStyleLbl="node1" presStyleIdx="4" presStyleCnt="7" custScaleX="130196" custScaleY="112333">
        <dgm:presLayoutVars>
          <dgm:bulletEnabled val="1"/>
        </dgm:presLayoutVars>
      </dgm:prSet>
      <dgm:spPr/>
    </dgm:pt>
    <dgm:pt modelId="{69957C45-E1C8-43A6-8D2B-68C3B4CB3363}" type="pres">
      <dgm:prSet presAssocID="{20F31B8F-D241-457F-B8E5-1A52606D55C7}" presName="dummy" presStyleCnt="0"/>
      <dgm:spPr/>
    </dgm:pt>
    <dgm:pt modelId="{E6C64A7A-9045-4C50-B0C3-A49F1FFEE241}" type="pres">
      <dgm:prSet presAssocID="{669C5646-336F-4A61-A204-964E787A2DDA}" presName="sibTrans" presStyleLbl="sibTrans2D1" presStyleIdx="4" presStyleCnt="7"/>
      <dgm:spPr/>
    </dgm:pt>
    <dgm:pt modelId="{6A919A70-E261-4C5B-AEE4-979E425F0643}" type="pres">
      <dgm:prSet presAssocID="{E4420483-3FE5-4A54-9FA9-091295401DC8}" presName="node" presStyleLbl="node1" presStyleIdx="5" presStyleCnt="7" custScaleX="116960" custScaleY="99067" custRadScaleRad="99188" custRadScaleInc="32658">
        <dgm:presLayoutVars>
          <dgm:bulletEnabled val="1"/>
        </dgm:presLayoutVars>
      </dgm:prSet>
      <dgm:spPr/>
    </dgm:pt>
    <dgm:pt modelId="{EBE0B38C-ACE2-4914-99FC-2DED20656D4A}" type="pres">
      <dgm:prSet presAssocID="{E4420483-3FE5-4A54-9FA9-091295401DC8}" presName="dummy" presStyleCnt="0"/>
      <dgm:spPr/>
    </dgm:pt>
    <dgm:pt modelId="{00F76ED9-CDCD-48F8-A886-E3FC428D1528}" type="pres">
      <dgm:prSet presAssocID="{0E180048-F700-4110-8595-8A45FCE75080}" presName="sibTrans" presStyleLbl="sibTrans2D1" presStyleIdx="5" presStyleCnt="7"/>
      <dgm:spPr/>
    </dgm:pt>
    <dgm:pt modelId="{A61EED26-D2A9-48B8-A915-67EC3563D3E8}" type="pres">
      <dgm:prSet presAssocID="{03A3482D-DA7A-4121-A873-0D168AE76C60}" presName="node" presStyleLbl="node1" presStyleIdx="6" presStyleCnt="7" custScaleX="94284" custScaleY="83586">
        <dgm:presLayoutVars>
          <dgm:bulletEnabled val="1"/>
        </dgm:presLayoutVars>
      </dgm:prSet>
      <dgm:spPr/>
    </dgm:pt>
    <dgm:pt modelId="{E6E35457-08C1-4B9F-B4E4-F8BA19558B78}" type="pres">
      <dgm:prSet presAssocID="{03A3482D-DA7A-4121-A873-0D168AE76C60}" presName="dummy" presStyleCnt="0"/>
      <dgm:spPr/>
    </dgm:pt>
    <dgm:pt modelId="{99234057-26A5-4995-961D-B26AFC929A39}" type="pres">
      <dgm:prSet presAssocID="{E9B5C3C1-CA2A-4BAF-84AB-FD348019FAF9}" presName="sibTrans" presStyleLbl="sibTrans2D1" presStyleIdx="6" presStyleCnt="7"/>
      <dgm:spPr/>
    </dgm:pt>
  </dgm:ptLst>
  <dgm:cxnLst>
    <dgm:cxn modelId="{74D6B600-1FCF-46CF-8D9F-6C07EF8D3A8C}" srcId="{3A2A8BAF-0480-476A-BBC5-1D9B4E8630E8}" destId="{18B1D8E5-1F63-42A3-9DA3-C02D5E709AC6}" srcOrd="0" destOrd="0" parTransId="{644FE1B4-D6DE-458B-8622-145A57726EB6}" sibTransId="{4A834335-709B-4C43-A132-C5B2B2105F4F}"/>
    <dgm:cxn modelId="{E106760B-21BF-4B7A-8AD0-71BEE963D577}" srcId="{B1C49660-40CE-4782-ABFB-726402CC25A7}" destId="{231E2540-084C-40DA-8D3E-DC816AE69FDF}" srcOrd="3" destOrd="0" parTransId="{97081C25-CB19-4187-8316-A6F9FE21C551}" sibTransId="{1931CD31-0417-400C-8419-8DE840D7513F}"/>
    <dgm:cxn modelId="{848DEF1B-8173-4A82-800A-CE900A2B22C3}" type="presOf" srcId="{2DE94580-9ADF-454C-8DEC-A8268C8F3FD3}" destId="{8FCAE839-CE7A-46D8-8A38-83ADB3E16331}" srcOrd="0" destOrd="0" presId="urn:microsoft.com/office/officeart/2005/8/layout/radial6"/>
    <dgm:cxn modelId="{C555921E-6F95-486D-9707-18B060B4EBB8}" type="presOf" srcId="{18B1D8E5-1F63-42A3-9DA3-C02D5E709AC6}" destId="{35095E50-B72C-4A55-8406-A5E6F226F10A}" srcOrd="0" destOrd="0" presId="urn:microsoft.com/office/officeart/2005/8/layout/radial6"/>
    <dgm:cxn modelId="{C738A724-D467-4FB7-90AF-DAD7E6255CD4}" srcId="{B1C49660-40CE-4782-ABFB-726402CC25A7}" destId="{F16B7929-8E87-42D3-9970-4DBD38A73380}" srcOrd="2" destOrd="0" parTransId="{0B989E23-D581-4FC4-BE7C-C24DD4B48EE4}" sibTransId="{31448C64-AC70-4DEA-8376-1B5863290828}"/>
    <dgm:cxn modelId="{59EB0E27-564E-4220-AA12-F6612F4F941D}" type="presOf" srcId="{4419B5C2-4441-4DE9-9161-0F26F107A791}" destId="{020EFE79-2593-447E-92CE-3427D84F194C}" srcOrd="0" destOrd="0" presId="urn:microsoft.com/office/officeart/2005/8/layout/radial6"/>
    <dgm:cxn modelId="{15336E37-5BB3-49ED-9C0D-BC98E9654237}" type="presOf" srcId="{8DFA0CFF-6338-4F20-881C-C5E58BB6B97B}" destId="{F83786FA-8EFD-4D7F-A24A-81A4C79E092E}" srcOrd="0" destOrd="0" presId="urn:microsoft.com/office/officeart/2005/8/layout/radial6"/>
    <dgm:cxn modelId="{4D4A9D3A-1431-4A18-A9B5-438A1C244040}" type="presOf" srcId="{0E180048-F700-4110-8595-8A45FCE75080}" destId="{00F76ED9-CDCD-48F8-A886-E3FC428D1528}" srcOrd="0" destOrd="0" presId="urn:microsoft.com/office/officeart/2005/8/layout/radial6"/>
    <dgm:cxn modelId="{B5583648-89D0-4702-B7A9-92E351D1D098}" type="presOf" srcId="{5D21677C-F5C3-4489-8106-982B4B3BB2FD}" destId="{98AAE71F-1706-4007-AA0F-60D48CEB8BCA}" srcOrd="0" destOrd="0" presId="urn:microsoft.com/office/officeart/2005/8/layout/radial6"/>
    <dgm:cxn modelId="{BC63EE4D-2F33-48B5-90F2-D3AA8BCFE0BD}" type="presOf" srcId="{669C5646-336F-4A61-A204-964E787A2DDA}" destId="{E6C64A7A-9045-4C50-B0C3-A49F1FFEE241}" srcOrd="0" destOrd="0" presId="urn:microsoft.com/office/officeart/2005/8/layout/radial6"/>
    <dgm:cxn modelId="{7D06D45E-7325-4E84-85EC-042CEBFBE43E}" srcId="{3A2A8BAF-0480-476A-BBC5-1D9B4E8630E8}" destId="{2DE94580-9ADF-454C-8DEC-A8268C8F3FD3}" srcOrd="1" destOrd="0" parTransId="{41D01017-EDC9-4579-8804-C325313FD86A}" sibTransId="{5D21677C-F5C3-4489-8106-982B4B3BB2FD}"/>
    <dgm:cxn modelId="{63AEEF5E-8D56-434A-A68D-BBD89C8BBC05}" srcId="{3A2A8BAF-0480-476A-BBC5-1D9B4E8630E8}" destId="{03A3482D-DA7A-4121-A873-0D168AE76C60}" srcOrd="6" destOrd="0" parTransId="{F1870881-A4E4-461A-B930-F823B43F912D}" sibTransId="{E9B5C3C1-CA2A-4BAF-84AB-FD348019FAF9}"/>
    <dgm:cxn modelId="{7613E86F-7FB9-4CE8-9AFB-AF2AE94448A4}" type="presOf" srcId="{4A834335-709B-4C43-A132-C5B2B2105F4F}" destId="{1E1C2608-6323-4944-AB49-1F77B19E12C5}" srcOrd="0" destOrd="0" presId="urn:microsoft.com/office/officeart/2005/8/layout/radial6"/>
    <dgm:cxn modelId="{E69F3176-6AFF-4C7F-A5F4-D44EB2B53775}" type="presOf" srcId="{20F31B8F-D241-457F-B8E5-1A52606D55C7}" destId="{84CCC5F9-4A80-4397-BD01-5D55FD37DE41}" srcOrd="0" destOrd="0" presId="urn:microsoft.com/office/officeart/2005/8/layout/radial6"/>
    <dgm:cxn modelId="{29EBE07E-2BA1-46C2-9976-75F9C2A07E94}" type="presOf" srcId="{3A2A8BAF-0480-476A-BBC5-1D9B4E8630E8}" destId="{12ECDB88-611B-4FCE-A080-B77A4E7EA6C5}" srcOrd="0" destOrd="0" presId="urn:microsoft.com/office/officeart/2005/8/layout/radial6"/>
    <dgm:cxn modelId="{74C4798E-7123-4F9C-9618-3585BA708044}" srcId="{3A2A8BAF-0480-476A-BBC5-1D9B4E8630E8}" destId="{FF3712AD-6E44-490D-9C6B-2DD497BA2F8B}" srcOrd="2" destOrd="0" parTransId="{2B50DB1A-C237-42A1-9894-2199A68C52E9}" sibTransId="{4419B5C2-4441-4DE9-9161-0F26F107A791}"/>
    <dgm:cxn modelId="{691D4894-33A4-4698-846A-836FA5E18E13}" srcId="{B1C49660-40CE-4782-ABFB-726402CC25A7}" destId="{4B5CA225-F607-4113-9C87-11131537AD5E}" srcOrd="4" destOrd="0" parTransId="{A7FC1DAD-EDC5-427B-A166-C8F4EDF6BE2D}" sibTransId="{CD1E3618-87D4-4C02-B557-1ED781CE8E44}"/>
    <dgm:cxn modelId="{50BBCC94-8F51-48DC-AC25-99177A8A51B3}" srcId="{3A2A8BAF-0480-476A-BBC5-1D9B4E8630E8}" destId="{E4420483-3FE5-4A54-9FA9-091295401DC8}" srcOrd="5" destOrd="0" parTransId="{945D67C2-8FDF-43BA-B601-D8D57E52218A}" sibTransId="{0E180048-F700-4110-8595-8A45FCE75080}"/>
    <dgm:cxn modelId="{E72B049E-97B3-43B8-AF3C-531F9166045F}" srcId="{3A2A8BAF-0480-476A-BBC5-1D9B4E8630E8}" destId="{20F31B8F-D241-457F-B8E5-1A52606D55C7}" srcOrd="4" destOrd="0" parTransId="{7BC35928-A148-46BA-B495-1DB5AE76BA45}" sibTransId="{669C5646-336F-4A61-A204-964E787A2DDA}"/>
    <dgm:cxn modelId="{FB044CA0-8507-4DB0-B7C0-245B13E119F3}" srcId="{F8A01506-5B1A-4021-898A-A65FC72D329E}" destId="{580A23C3-4243-47F0-B5A3-AF7C0853C5C5}" srcOrd="0" destOrd="0" parTransId="{5E995847-743E-4189-BB8D-97126C945FE3}" sibTransId="{F6CFDF81-7E58-4DEA-BCA0-23DD962F5C51}"/>
    <dgm:cxn modelId="{B0A2FCA3-2843-4E02-821A-FAC7E8D79B55}" srcId="{B1C49660-40CE-4782-ABFB-726402CC25A7}" destId="{F8A01506-5B1A-4021-898A-A65FC72D329E}" srcOrd="1" destOrd="0" parTransId="{727AF0D0-DEEB-41E3-A436-82ABDC2E026C}" sibTransId="{0866BAF4-911F-401F-BE86-16B136545EC0}"/>
    <dgm:cxn modelId="{805623D0-21A4-4DC9-ADA1-AD25FBC05976}" type="presOf" srcId="{FF3712AD-6E44-490D-9C6B-2DD497BA2F8B}" destId="{5F829261-A8A0-4F00-9FDE-DFF2E17CB74F}" srcOrd="0" destOrd="0" presId="urn:microsoft.com/office/officeart/2005/8/layout/radial6"/>
    <dgm:cxn modelId="{BA3201D1-76A9-46A0-A43F-E2925E7823A4}" type="presOf" srcId="{B1C49660-40CE-4782-ABFB-726402CC25A7}" destId="{5E896DEA-3D08-4401-8B6E-1713E5E48134}" srcOrd="0" destOrd="0" presId="urn:microsoft.com/office/officeart/2005/8/layout/radial6"/>
    <dgm:cxn modelId="{09C550D4-3ABB-4E49-98E1-FE3FD4FB674C}" type="presOf" srcId="{03A3482D-DA7A-4121-A873-0D168AE76C60}" destId="{A61EED26-D2A9-48B8-A915-67EC3563D3E8}" srcOrd="0" destOrd="0" presId="urn:microsoft.com/office/officeart/2005/8/layout/radial6"/>
    <dgm:cxn modelId="{CFAF51E9-4B88-40BA-ABE2-4E60D01058E5}" srcId="{B1C49660-40CE-4782-ABFB-726402CC25A7}" destId="{3A2A8BAF-0480-476A-BBC5-1D9B4E8630E8}" srcOrd="0" destOrd="0" parTransId="{E9460514-E440-4A59-ADE1-F1C289B629BB}" sibTransId="{DE2C1E59-EC7E-4331-A614-8B1C76722FD7}"/>
    <dgm:cxn modelId="{12BE5AED-C04A-4457-8E99-20F0F76F5F10}" type="presOf" srcId="{E4420483-3FE5-4A54-9FA9-091295401DC8}" destId="{6A919A70-E261-4C5B-AEE4-979E425F0643}" srcOrd="0" destOrd="0" presId="urn:microsoft.com/office/officeart/2005/8/layout/radial6"/>
    <dgm:cxn modelId="{700C9FF4-1677-43B0-9FD6-91B5450DEF78}" type="presOf" srcId="{27AD849D-E8E6-4552-8E37-43A4FC33BAB5}" destId="{4BB35E81-CCE0-4709-9261-41E0B7E6B401}" srcOrd="0" destOrd="0" presId="urn:microsoft.com/office/officeart/2005/8/layout/radial6"/>
    <dgm:cxn modelId="{3FC632FD-9D77-4D91-AD04-3E973479DFA0}" srcId="{3A2A8BAF-0480-476A-BBC5-1D9B4E8630E8}" destId="{8DFA0CFF-6338-4F20-881C-C5E58BB6B97B}" srcOrd="3" destOrd="0" parTransId="{54C7A650-0DCD-4D9C-96EC-A92F6611E20E}" sibTransId="{27AD849D-E8E6-4552-8E37-43A4FC33BAB5}"/>
    <dgm:cxn modelId="{18E55DFF-B73E-4B72-8EA2-338155A57BDF}" type="presOf" srcId="{E9B5C3C1-CA2A-4BAF-84AB-FD348019FAF9}" destId="{99234057-26A5-4995-961D-B26AFC929A39}" srcOrd="0" destOrd="0" presId="urn:microsoft.com/office/officeart/2005/8/layout/radial6"/>
    <dgm:cxn modelId="{A4DB9CC4-7603-483A-9FC8-F2BC34546D23}" type="presParOf" srcId="{5E896DEA-3D08-4401-8B6E-1713E5E48134}" destId="{12ECDB88-611B-4FCE-A080-B77A4E7EA6C5}" srcOrd="0" destOrd="0" presId="urn:microsoft.com/office/officeart/2005/8/layout/radial6"/>
    <dgm:cxn modelId="{A85A6A33-9F61-44AE-BCC4-B5CCE1D9B34A}" type="presParOf" srcId="{5E896DEA-3D08-4401-8B6E-1713E5E48134}" destId="{35095E50-B72C-4A55-8406-A5E6F226F10A}" srcOrd="1" destOrd="0" presId="urn:microsoft.com/office/officeart/2005/8/layout/radial6"/>
    <dgm:cxn modelId="{84189F43-0350-4FFB-B960-58D5074F7FB6}" type="presParOf" srcId="{5E896DEA-3D08-4401-8B6E-1713E5E48134}" destId="{29E95852-3E1D-4D69-A578-6E1BCED6CADE}" srcOrd="2" destOrd="0" presId="urn:microsoft.com/office/officeart/2005/8/layout/radial6"/>
    <dgm:cxn modelId="{B88C43D7-128F-43CA-8049-AEEA0375A158}" type="presParOf" srcId="{5E896DEA-3D08-4401-8B6E-1713E5E48134}" destId="{1E1C2608-6323-4944-AB49-1F77B19E12C5}" srcOrd="3" destOrd="0" presId="urn:microsoft.com/office/officeart/2005/8/layout/radial6"/>
    <dgm:cxn modelId="{095BE508-D084-4758-BD74-BDEF444E3F44}" type="presParOf" srcId="{5E896DEA-3D08-4401-8B6E-1713E5E48134}" destId="{8FCAE839-CE7A-46D8-8A38-83ADB3E16331}" srcOrd="4" destOrd="0" presId="urn:microsoft.com/office/officeart/2005/8/layout/radial6"/>
    <dgm:cxn modelId="{6A804A25-DEC8-4B98-BDB0-F24EE2027A41}" type="presParOf" srcId="{5E896DEA-3D08-4401-8B6E-1713E5E48134}" destId="{F7364AAD-B943-4DEC-A759-6DD700F9210C}" srcOrd="5" destOrd="0" presId="urn:microsoft.com/office/officeart/2005/8/layout/radial6"/>
    <dgm:cxn modelId="{86F7B3D5-FC24-4FA5-970E-C0EFD4DA5D13}" type="presParOf" srcId="{5E896DEA-3D08-4401-8B6E-1713E5E48134}" destId="{98AAE71F-1706-4007-AA0F-60D48CEB8BCA}" srcOrd="6" destOrd="0" presId="urn:microsoft.com/office/officeart/2005/8/layout/radial6"/>
    <dgm:cxn modelId="{03420394-5FA0-4388-9FA4-CD059F030B87}" type="presParOf" srcId="{5E896DEA-3D08-4401-8B6E-1713E5E48134}" destId="{5F829261-A8A0-4F00-9FDE-DFF2E17CB74F}" srcOrd="7" destOrd="0" presId="urn:microsoft.com/office/officeart/2005/8/layout/radial6"/>
    <dgm:cxn modelId="{957C14BB-37AE-4163-B8C2-BFB0A1656E1C}" type="presParOf" srcId="{5E896DEA-3D08-4401-8B6E-1713E5E48134}" destId="{F9D1B4EC-54B2-4178-8338-A0EDE042EFAF}" srcOrd="8" destOrd="0" presId="urn:microsoft.com/office/officeart/2005/8/layout/radial6"/>
    <dgm:cxn modelId="{C7972069-64D4-462B-A947-47E8AD39EA94}" type="presParOf" srcId="{5E896DEA-3D08-4401-8B6E-1713E5E48134}" destId="{020EFE79-2593-447E-92CE-3427D84F194C}" srcOrd="9" destOrd="0" presId="urn:microsoft.com/office/officeart/2005/8/layout/radial6"/>
    <dgm:cxn modelId="{60145AB1-92E2-47C4-B312-EDA49789B22B}" type="presParOf" srcId="{5E896DEA-3D08-4401-8B6E-1713E5E48134}" destId="{F83786FA-8EFD-4D7F-A24A-81A4C79E092E}" srcOrd="10" destOrd="0" presId="urn:microsoft.com/office/officeart/2005/8/layout/radial6"/>
    <dgm:cxn modelId="{323572A7-8FDC-4942-AA38-B6A54057309C}" type="presParOf" srcId="{5E896DEA-3D08-4401-8B6E-1713E5E48134}" destId="{3501DFE9-5BC9-4000-BBE9-C668B7D9716C}" srcOrd="11" destOrd="0" presId="urn:microsoft.com/office/officeart/2005/8/layout/radial6"/>
    <dgm:cxn modelId="{E74FBEFC-2AA2-4F97-8EC4-CE49BC37845E}" type="presParOf" srcId="{5E896DEA-3D08-4401-8B6E-1713E5E48134}" destId="{4BB35E81-CCE0-4709-9261-41E0B7E6B401}" srcOrd="12" destOrd="0" presId="urn:microsoft.com/office/officeart/2005/8/layout/radial6"/>
    <dgm:cxn modelId="{A86C178D-063A-4B76-95F1-2BC390CE6423}" type="presParOf" srcId="{5E896DEA-3D08-4401-8B6E-1713E5E48134}" destId="{84CCC5F9-4A80-4397-BD01-5D55FD37DE41}" srcOrd="13" destOrd="0" presId="urn:microsoft.com/office/officeart/2005/8/layout/radial6"/>
    <dgm:cxn modelId="{8EFA2EE3-4C6B-4B3C-BABE-2DE7671E8A76}" type="presParOf" srcId="{5E896DEA-3D08-4401-8B6E-1713E5E48134}" destId="{69957C45-E1C8-43A6-8D2B-68C3B4CB3363}" srcOrd="14" destOrd="0" presId="urn:microsoft.com/office/officeart/2005/8/layout/radial6"/>
    <dgm:cxn modelId="{2C394E3C-77B8-4E44-91CA-1A9C23DB39EC}" type="presParOf" srcId="{5E896DEA-3D08-4401-8B6E-1713E5E48134}" destId="{E6C64A7A-9045-4C50-B0C3-A49F1FFEE241}" srcOrd="15" destOrd="0" presId="urn:microsoft.com/office/officeart/2005/8/layout/radial6"/>
    <dgm:cxn modelId="{077E2687-026B-4028-A562-700482FC7D53}" type="presParOf" srcId="{5E896DEA-3D08-4401-8B6E-1713E5E48134}" destId="{6A919A70-E261-4C5B-AEE4-979E425F0643}" srcOrd="16" destOrd="0" presId="urn:microsoft.com/office/officeart/2005/8/layout/radial6"/>
    <dgm:cxn modelId="{937674F9-FD95-45DE-8841-11FE59C00497}" type="presParOf" srcId="{5E896DEA-3D08-4401-8B6E-1713E5E48134}" destId="{EBE0B38C-ACE2-4914-99FC-2DED20656D4A}" srcOrd="17" destOrd="0" presId="urn:microsoft.com/office/officeart/2005/8/layout/radial6"/>
    <dgm:cxn modelId="{D364E338-FE9C-4984-96E9-E9BDF4536FB9}" type="presParOf" srcId="{5E896DEA-3D08-4401-8B6E-1713E5E48134}" destId="{00F76ED9-CDCD-48F8-A886-E3FC428D1528}" srcOrd="18" destOrd="0" presId="urn:microsoft.com/office/officeart/2005/8/layout/radial6"/>
    <dgm:cxn modelId="{EF768B26-9ECC-43F4-89B0-DE9A20A1DB1D}" type="presParOf" srcId="{5E896DEA-3D08-4401-8B6E-1713E5E48134}" destId="{A61EED26-D2A9-48B8-A915-67EC3563D3E8}" srcOrd="19" destOrd="0" presId="urn:microsoft.com/office/officeart/2005/8/layout/radial6"/>
    <dgm:cxn modelId="{949C1538-128A-40B6-A858-B4E44BB7F298}" type="presParOf" srcId="{5E896DEA-3D08-4401-8B6E-1713E5E48134}" destId="{E6E35457-08C1-4B9F-B4E4-F8BA19558B78}" srcOrd="20" destOrd="0" presId="urn:microsoft.com/office/officeart/2005/8/layout/radial6"/>
    <dgm:cxn modelId="{211DC2B7-4533-400B-A8BE-A9ED7ECE7E2E}" type="presParOf" srcId="{5E896DEA-3D08-4401-8B6E-1713E5E48134}" destId="{99234057-26A5-4995-961D-B26AFC929A39}" srcOrd="21"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234057-26A5-4995-961D-B26AFC929A39}">
      <dsp:nvSpPr>
        <dsp:cNvPr id="0" name=""/>
        <dsp:cNvSpPr/>
      </dsp:nvSpPr>
      <dsp:spPr>
        <a:xfrm>
          <a:off x="1571528" y="458234"/>
          <a:ext cx="3837644" cy="3837644"/>
        </a:xfrm>
        <a:prstGeom prst="blockArc">
          <a:avLst>
            <a:gd name="adj1" fmla="val 13114286"/>
            <a:gd name="adj2" fmla="val 16200000"/>
            <a:gd name="adj3" fmla="val 389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0F76ED9-CDCD-48F8-A886-E3FC428D1528}">
      <dsp:nvSpPr>
        <dsp:cNvPr id="0" name=""/>
        <dsp:cNvSpPr/>
      </dsp:nvSpPr>
      <dsp:spPr>
        <a:xfrm>
          <a:off x="1584735" y="441479"/>
          <a:ext cx="3837644" cy="3837644"/>
        </a:xfrm>
        <a:prstGeom prst="blockArc">
          <a:avLst>
            <a:gd name="adj1" fmla="val 10337162"/>
            <a:gd name="adj2" fmla="val 13075304"/>
            <a:gd name="adj3" fmla="val 389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6C64A7A-9045-4C50-B0C3-A49F1FFEE241}">
      <dsp:nvSpPr>
        <dsp:cNvPr id="0" name=""/>
        <dsp:cNvSpPr/>
      </dsp:nvSpPr>
      <dsp:spPr>
        <a:xfrm>
          <a:off x="1587920" y="466226"/>
          <a:ext cx="3837644" cy="3837644"/>
        </a:xfrm>
        <a:prstGeom prst="blockArc">
          <a:avLst>
            <a:gd name="adj1" fmla="val 6976179"/>
            <a:gd name="adj2" fmla="val 10382753"/>
            <a:gd name="adj3" fmla="val 389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B35E81-CCE0-4709-9261-41E0B7E6B401}">
      <dsp:nvSpPr>
        <dsp:cNvPr id="0" name=""/>
        <dsp:cNvSpPr/>
      </dsp:nvSpPr>
      <dsp:spPr>
        <a:xfrm>
          <a:off x="1571528" y="458234"/>
          <a:ext cx="3837644" cy="3837644"/>
        </a:xfrm>
        <a:prstGeom prst="blockArc">
          <a:avLst>
            <a:gd name="adj1" fmla="val 3857143"/>
            <a:gd name="adj2" fmla="val 6942857"/>
            <a:gd name="adj3" fmla="val 389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0EFE79-2593-447E-92CE-3427D84F194C}">
      <dsp:nvSpPr>
        <dsp:cNvPr id="0" name=""/>
        <dsp:cNvSpPr/>
      </dsp:nvSpPr>
      <dsp:spPr>
        <a:xfrm>
          <a:off x="1571528" y="458234"/>
          <a:ext cx="3837644" cy="3837644"/>
        </a:xfrm>
        <a:prstGeom prst="blockArc">
          <a:avLst>
            <a:gd name="adj1" fmla="val 771429"/>
            <a:gd name="adj2" fmla="val 3857143"/>
            <a:gd name="adj3" fmla="val 389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8AAE71F-1706-4007-AA0F-60D48CEB8BCA}">
      <dsp:nvSpPr>
        <dsp:cNvPr id="0" name=""/>
        <dsp:cNvSpPr/>
      </dsp:nvSpPr>
      <dsp:spPr>
        <a:xfrm>
          <a:off x="1571528" y="458234"/>
          <a:ext cx="3837644" cy="3837644"/>
        </a:xfrm>
        <a:prstGeom prst="blockArc">
          <a:avLst>
            <a:gd name="adj1" fmla="val 19285714"/>
            <a:gd name="adj2" fmla="val 771429"/>
            <a:gd name="adj3" fmla="val 389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1C2608-6323-4944-AB49-1F77B19E12C5}">
      <dsp:nvSpPr>
        <dsp:cNvPr id="0" name=""/>
        <dsp:cNvSpPr/>
      </dsp:nvSpPr>
      <dsp:spPr>
        <a:xfrm>
          <a:off x="1571528" y="458234"/>
          <a:ext cx="3837644" cy="3837644"/>
        </a:xfrm>
        <a:prstGeom prst="blockArc">
          <a:avLst>
            <a:gd name="adj1" fmla="val 16200000"/>
            <a:gd name="adj2" fmla="val 19285714"/>
            <a:gd name="adj3" fmla="val 389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ECDB88-611B-4FCE-A080-B77A4E7EA6C5}">
      <dsp:nvSpPr>
        <dsp:cNvPr id="0" name=""/>
        <dsp:cNvSpPr/>
      </dsp:nvSpPr>
      <dsp:spPr>
        <a:xfrm>
          <a:off x="2748252" y="1634957"/>
          <a:ext cx="1484197" cy="148419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Person-Caregiver</a:t>
          </a:r>
        </a:p>
      </dsp:txBody>
      <dsp:txXfrm>
        <a:off x="2965608" y="1852313"/>
        <a:ext cx="1049485" cy="1049485"/>
      </dsp:txXfrm>
    </dsp:sp>
    <dsp:sp modelId="{35095E50-B72C-4A55-8406-A5E6F226F10A}">
      <dsp:nvSpPr>
        <dsp:cNvPr id="0" name=""/>
        <dsp:cNvSpPr/>
      </dsp:nvSpPr>
      <dsp:spPr>
        <a:xfrm>
          <a:off x="2827627" y="-38102"/>
          <a:ext cx="1325446" cy="106747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Psychiatric Oncology</a:t>
          </a:r>
        </a:p>
      </dsp:txBody>
      <dsp:txXfrm>
        <a:off x="3021734" y="118226"/>
        <a:ext cx="937232" cy="754821"/>
      </dsp:txXfrm>
    </dsp:sp>
    <dsp:sp modelId="{8FCAE839-CE7A-46D8-8A38-83ADB3E16331}">
      <dsp:nvSpPr>
        <dsp:cNvPr id="0" name=""/>
        <dsp:cNvSpPr/>
      </dsp:nvSpPr>
      <dsp:spPr>
        <a:xfrm>
          <a:off x="4441835" y="684540"/>
          <a:ext cx="1038938" cy="103893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Social Work</a:t>
          </a:r>
        </a:p>
      </dsp:txBody>
      <dsp:txXfrm>
        <a:off x="4593984" y="836689"/>
        <a:ext cx="734640" cy="734640"/>
      </dsp:txXfrm>
    </dsp:sp>
    <dsp:sp modelId="{5F829261-A8A0-4F00-9FDE-DFF2E17CB74F}">
      <dsp:nvSpPr>
        <dsp:cNvPr id="0" name=""/>
        <dsp:cNvSpPr/>
      </dsp:nvSpPr>
      <dsp:spPr>
        <a:xfrm>
          <a:off x="4805131" y="2276242"/>
          <a:ext cx="1038938" cy="103893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Navigator/CHW</a:t>
          </a:r>
        </a:p>
      </dsp:txBody>
      <dsp:txXfrm>
        <a:off x="4957280" y="2428391"/>
        <a:ext cx="734640" cy="734640"/>
      </dsp:txXfrm>
    </dsp:sp>
    <dsp:sp modelId="{F83786FA-8EFD-4D7F-A24A-81A4C79E092E}">
      <dsp:nvSpPr>
        <dsp:cNvPr id="0" name=""/>
        <dsp:cNvSpPr/>
      </dsp:nvSpPr>
      <dsp:spPr>
        <a:xfrm>
          <a:off x="3691809" y="3510892"/>
          <a:ext cx="1229718" cy="11225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Equity Nurse Practitioner</a:t>
          </a:r>
        </a:p>
      </dsp:txBody>
      <dsp:txXfrm>
        <a:off x="3871897" y="3675283"/>
        <a:ext cx="869542" cy="793749"/>
      </dsp:txXfrm>
    </dsp:sp>
    <dsp:sp modelId="{84CCC5F9-4A80-4397-BD01-5D55FD37DE41}">
      <dsp:nvSpPr>
        <dsp:cNvPr id="0" name=""/>
        <dsp:cNvSpPr/>
      </dsp:nvSpPr>
      <dsp:spPr>
        <a:xfrm>
          <a:off x="1997705" y="3488622"/>
          <a:ext cx="1352656" cy="116707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Medical, Radiation, Surgical Oncologists</a:t>
          </a:r>
        </a:p>
      </dsp:txBody>
      <dsp:txXfrm>
        <a:off x="2195797" y="3659535"/>
        <a:ext cx="956472" cy="825244"/>
      </dsp:txXfrm>
    </dsp:sp>
    <dsp:sp modelId="{6A919A70-E261-4C5B-AEE4-979E425F0643}">
      <dsp:nvSpPr>
        <dsp:cNvPr id="0" name=""/>
        <dsp:cNvSpPr/>
      </dsp:nvSpPr>
      <dsp:spPr>
        <a:xfrm>
          <a:off x="1031591" y="2098218"/>
          <a:ext cx="1215142" cy="102924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Community Mental Health</a:t>
          </a:r>
        </a:p>
      </dsp:txBody>
      <dsp:txXfrm>
        <a:off x="1209544" y="2248947"/>
        <a:ext cx="859236" cy="727786"/>
      </dsp:txXfrm>
    </dsp:sp>
    <dsp:sp modelId="{A61EED26-D2A9-48B8-A915-67EC3563D3E8}">
      <dsp:nvSpPr>
        <dsp:cNvPr id="0" name=""/>
        <dsp:cNvSpPr/>
      </dsp:nvSpPr>
      <dsp:spPr>
        <a:xfrm>
          <a:off x="1529620" y="769806"/>
          <a:ext cx="979552" cy="86840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Respite</a:t>
          </a:r>
        </a:p>
      </dsp:txBody>
      <dsp:txXfrm>
        <a:off x="1673072" y="896981"/>
        <a:ext cx="692648" cy="614056"/>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2641D6-C685-4D0E-AB27-1A3725F63900}" type="datetimeFigureOut">
              <a:rPr lang="en-US" smtClean="0"/>
              <a:t>9/22/23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F14ADC-8AE4-4AB9-A8AE-E6B878A13E40}" type="slidenum">
              <a:rPr lang="en-US" smtClean="0"/>
              <a:t>‹#›</a:t>
            </a:fld>
            <a:endParaRPr lang="en-US"/>
          </a:p>
        </p:txBody>
      </p:sp>
    </p:spTree>
    <p:extLst>
      <p:ext uri="{BB962C8B-B14F-4D97-AF65-F5344CB8AC3E}">
        <p14:creationId xmlns:p14="http://schemas.microsoft.com/office/powerpoint/2010/main" val="3398923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journals.sagepub.com/doi/full/10.1177/1090198120957949"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DO NOT CHANGE THE FORMAT OF THIS TEMPLATE.</a:t>
            </a:r>
            <a:r>
              <a:rPr lang="en-US" sz="1200" baseline="0" dirty="0">
                <a:latin typeface="Arial" panose="020B0604020202020204" pitchFamily="34" charset="0"/>
                <a:cs typeface="Arial" panose="020B0604020202020204" pitchFamily="34" charset="0"/>
              </a:rPr>
              <a:t> If you are creating MHTTC-branded slides, you must use this template or one of the other approved templates in the Shared Folder.</a:t>
            </a:r>
            <a:r>
              <a:rPr lang="en-US" sz="1200" dirty="0">
                <a:latin typeface="Arial" panose="020B0604020202020204" pitchFamily="34" charset="0"/>
                <a:cs typeface="Arial" panose="020B0604020202020204" pitchFamily="34" charset="0"/>
              </a:rPr>
              <a:t>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847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E4951C-B09B-4AE2-AC5B-CAE198C82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75697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E4951C-B09B-4AE2-AC5B-CAE198C82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82509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E4951C-B09B-4AE2-AC5B-CAE198C82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667956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6936D1-8461-477F-8899-F675A8AF6B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241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6936D1-8461-477F-8899-F675A8AF6B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626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1C4265-8AA3-4C3C-8B0D-7443F9F070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7196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1C4265-8AA3-4C3C-8B0D-7443F9F070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00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Always use acknowledgment slide on the 2</a:t>
            </a:r>
            <a:r>
              <a:rPr lang="en-US" baseline="30000" dirty="0"/>
              <a:t>nd</a:t>
            </a:r>
            <a:r>
              <a:rPr lang="en-US" dirty="0"/>
              <a:t> slide and add your center’s information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1044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Always use Language Matters graphic as your third slide.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361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F14ADC-8AE4-4AB9-A8AE-E6B878A13E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391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6013F-46EA-2241-9C76-66F660C6C7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66692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Start off with reading quote</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Tie into reflection about the importance of being quiet at times, helping other voices be heard</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Reflection about stakeholder board/opening up dialogue related to person-centered language (Latino/a/x example, patient/client)</a:t>
            </a:r>
          </a:p>
          <a:p>
            <a:pPr lvl="1"/>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All had times where we did not say what we were thinking, were not fully able to share our experiences/chose not to.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Could have shut down community building/an idea being shared, felt silenced…think about language that may have worked better. Some research around gender/not using people’s titles (ER physicians and gender assumptions)</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Open with broader example about not knowing what people are bringing into the room, do not know people’s background </a:t>
            </a:r>
            <a:r>
              <a:rPr lang="en-US" sz="1200" kern="1200" dirty="0">
                <a:solidFill>
                  <a:schemeClr val="tx1"/>
                </a:solidFill>
                <a:effectLst/>
                <a:latin typeface="+mn-lt"/>
                <a:ea typeface="+mn-ea"/>
                <a:cs typeface="+mn-cs"/>
                <a:sym typeface="Wingdings" pitchFamily="2" charset="2"/>
              </a:rPr>
              <a:t> Kelly will ask Samar to share thoughts</a:t>
            </a:r>
          </a:p>
          <a:p>
            <a:pPr marL="1085850" lvl="2" indent="-171450">
              <a:buFont typeface="Arial" panose="020B0604020202020204" pitchFamily="34" charset="0"/>
              <a:buChar char="•"/>
            </a:pPr>
            <a:r>
              <a:rPr lang="en-US" sz="1200" b="0" kern="1200" dirty="0">
                <a:solidFill>
                  <a:schemeClr val="tx1"/>
                </a:solidFill>
                <a:effectLst/>
                <a:latin typeface="+mn-lt"/>
                <a:ea typeface="+mn-ea"/>
                <a:cs typeface="+mn-cs"/>
                <a:sym typeface="Wingdings" pitchFamily="2" charset="2"/>
              </a:rPr>
              <a:t>Acknowledge access issues/we we all may need something different to be able to participate meaningfully (captions, increased sound…) </a:t>
            </a:r>
          </a:p>
          <a:p>
            <a:pPr marL="1085850" lvl="2" indent="-171450">
              <a:buFont typeface="Arial" panose="020B0604020202020204" pitchFamily="34" charset="0"/>
              <a:buChar char="•"/>
            </a:pPr>
            <a:endParaRPr lang="en-US" sz="1200" b="1" kern="1200" dirty="0">
              <a:solidFill>
                <a:schemeClr val="tx1"/>
              </a:solidFill>
              <a:effectLst/>
              <a:latin typeface="+mn-lt"/>
              <a:ea typeface="+mn-ea"/>
              <a:cs typeface="+mn-cs"/>
              <a:sym typeface="Wingdings" pitchFamily="2" charset="2"/>
            </a:endParaRPr>
          </a:p>
          <a:p>
            <a:pPr marL="628650" lvl="1" indent="-171450">
              <a:buFont typeface="Arial" panose="020B0604020202020204" pitchFamily="34" charset="0"/>
              <a:buChar char="•"/>
            </a:pPr>
            <a:r>
              <a:rPr lang="en-US" sz="1200" b="0" i="0" u="none" kern="1200" dirty="0">
                <a:solidFill>
                  <a:schemeClr val="tx1"/>
                </a:solidFill>
                <a:effectLst/>
                <a:latin typeface="+mn-lt"/>
                <a:ea typeface="+mn-ea"/>
                <a:cs typeface="+mn-cs"/>
              </a:rPr>
              <a:t>Example of consequences of language w/ anti-Asian violence</a:t>
            </a: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“Research suggests that when people see Asian Americans as being more ‘foreign,’ they are more likely to express hostility toward them and engage in acts of violence and discrimination,” Rucker Johnson, a public policy professor at the University of California, Berkeley, and co-author of the study, told NBC Asian America.</a:t>
            </a: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For the study, entitled </a:t>
            </a:r>
            <a:r>
              <a:rPr lang="en-US" sz="1200" b="0" i="0" u="none" strike="noStrike" kern="1200" dirty="0">
                <a:solidFill>
                  <a:schemeClr val="tx1"/>
                </a:solidFill>
                <a:effectLst/>
                <a:latin typeface="+mn-lt"/>
                <a:ea typeface="+mn-ea"/>
                <a:cs typeface="+mn-cs"/>
                <a:hlinkClick r:id="rId3"/>
              </a:rPr>
              <a:t>“After ‘The China Virus’ Went Viral,”</a:t>
            </a:r>
            <a:r>
              <a:rPr lang="en-US" sz="1200" b="0" i="0" kern="1200" dirty="0">
                <a:solidFill>
                  <a:schemeClr val="tx1"/>
                </a:solidFill>
                <a:effectLst/>
                <a:latin typeface="+mn-lt"/>
                <a:ea typeface="+mn-ea"/>
                <a:cs typeface="+mn-cs"/>
              </a:rPr>
              <a:t> researchers looked at “implicit Americanness bias,” or the ease with which respondents linked Asian American and European American faces with American or foreign symbols. It found that from 2007 through early 2020, the subconscious belief that European Americans are more “American” than Asian American individuals steadily declined.</a:t>
            </a:r>
          </a:p>
          <a:p>
            <a:pPr marL="1085850" lvl="2" indent="-171450">
              <a:buFont typeface="Arial" panose="020B0604020202020204" pitchFamily="34" charset="0"/>
              <a:buChar char="•"/>
            </a:pPr>
            <a:r>
              <a:rPr lang="en-US" sz="1200" b="0" i="0" kern="1200" dirty="0">
                <a:solidFill>
                  <a:srgbClr val="0070C0"/>
                </a:solidFill>
                <a:effectLst/>
                <a:latin typeface="+mn-lt"/>
                <a:ea typeface="+mn-ea"/>
                <a:cs typeface="+mn-cs"/>
              </a:rPr>
              <a:t>However researchers observed a trend reversal on March 8, the day Rep. Paul </a:t>
            </a:r>
            <a:r>
              <a:rPr lang="en-US" sz="1200" b="0" i="0" kern="1200" dirty="0" err="1">
                <a:solidFill>
                  <a:srgbClr val="0070C0"/>
                </a:solidFill>
                <a:effectLst/>
                <a:latin typeface="+mn-lt"/>
                <a:ea typeface="+mn-ea"/>
                <a:cs typeface="+mn-cs"/>
              </a:rPr>
              <a:t>Gosar</a:t>
            </a:r>
            <a:r>
              <a:rPr lang="en-US" sz="1200" b="0" i="0" kern="1200" dirty="0">
                <a:solidFill>
                  <a:srgbClr val="0070C0"/>
                </a:solidFill>
                <a:effectLst/>
                <a:latin typeface="+mn-lt"/>
                <a:ea typeface="+mn-ea"/>
                <a:cs typeface="+mn-cs"/>
              </a:rPr>
              <a:t>, R-Ariz., tweeted about the “Wuhan virus.” The timing also coincided with Secretary of State Mike Pompeo’s interview the day before on "Fox and Friends," in which he referred to the “China virus." In February, the World Health Organization had cautioned against using such language, warning that it could stigmatize an entire people.”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Sources: </a:t>
            </a:r>
          </a:p>
          <a:p>
            <a:r>
              <a:rPr lang="en-US" sz="1050" kern="1200" dirty="0">
                <a:solidFill>
                  <a:schemeClr val="tx1"/>
                </a:solidFill>
                <a:effectLst/>
                <a:latin typeface="+mn-lt"/>
                <a:ea typeface="+mn-ea"/>
                <a:cs typeface="+mn-cs"/>
              </a:rPr>
              <a:t>https://</a:t>
            </a:r>
            <a:r>
              <a:rPr lang="en-US" sz="1050" kern="1200" dirty="0" err="1">
                <a:solidFill>
                  <a:schemeClr val="tx1"/>
                </a:solidFill>
                <a:effectLst/>
                <a:latin typeface="+mn-lt"/>
                <a:ea typeface="+mn-ea"/>
                <a:cs typeface="+mn-cs"/>
              </a:rPr>
              <a:t>www.nbcnews.com</a:t>
            </a:r>
            <a:r>
              <a:rPr lang="en-US" sz="1050" kern="1200" dirty="0">
                <a:solidFill>
                  <a:schemeClr val="tx1"/>
                </a:solidFill>
                <a:effectLst/>
                <a:latin typeface="+mn-lt"/>
                <a:ea typeface="+mn-ea"/>
                <a:cs typeface="+mn-cs"/>
              </a:rPr>
              <a:t>/news/</a:t>
            </a:r>
            <a:r>
              <a:rPr lang="en-US" sz="1050" kern="1200" dirty="0" err="1">
                <a:solidFill>
                  <a:schemeClr val="tx1"/>
                </a:solidFill>
                <a:effectLst/>
                <a:latin typeface="+mn-lt"/>
                <a:ea typeface="+mn-ea"/>
                <a:cs typeface="+mn-cs"/>
              </a:rPr>
              <a:t>asian-america</a:t>
            </a:r>
            <a:r>
              <a:rPr lang="en-US" sz="1050" kern="1200" dirty="0">
                <a:solidFill>
                  <a:schemeClr val="tx1"/>
                </a:solidFill>
                <a:effectLst/>
                <a:latin typeface="+mn-lt"/>
                <a:ea typeface="+mn-ea"/>
                <a:cs typeface="+mn-cs"/>
              </a:rPr>
              <a:t>/anti-asian-bias-rose-after-media-officials-used-china-virus-n1241364  </a:t>
            </a:r>
          </a:p>
          <a:p>
            <a:r>
              <a:rPr lang="en-US" dirty="0"/>
              <a:t>https://news.utexas.edu/2018/03/30/name-use-matters-for-transgender-youths-mental-health/ </a:t>
            </a:r>
          </a:p>
          <a:p>
            <a:r>
              <a:rPr lang="en-US" dirty="0"/>
              <a:t>Counterpoint: Patrick Corrigan</a:t>
            </a:r>
          </a:p>
        </p:txBody>
      </p:sp>
      <p:sp>
        <p:nvSpPr>
          <p:cNvPr id="4" name="Slide Number Placeholder 3"/>
          <p:cNvSpPr>
            <a:spLocks noGrp="1"/>
          </p:cNvSpPr>
          <p:nvPr>
            <p:ph type="sldNum" sz="quarter" idx="5"/>
          </p:nvPr>
        </p:nvSpPr>
        <p:spPr/>
        <p:txBody>
          <a:bodyPr/>
          <a:lstStyle/>
          <a:p>
            <a:fld id="{86F23E38-E8E5-654B-AF3D-190B8EE0B58D}" type="slidenum">
              <a:rPr lang="en-US" smtClean="0"/>
              <a:t>7</a:t>
            </a:fld>
            <a:endParaRPr lang="en-US"/>
          </a:p>
        </p:txBody>
      </p:sp>
    </p:spTree>
    <p:extLst>
      <p:ext uri="{BB962C8B-B14F-4D97-AF65-F5344CB8AC3E}">
        <p14:creationId xmlns:p14="http://schemas.microsoft.com/office/powerpoint/2010/main" val="3048832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what we did in this case and</a:t>
            </a:r>
            <a:r>
              <a:rPr lang="en-US" baseline="0" dirty="0"/>
              <a:t> how it might be extended/disseminated acknowledging differences in resources and access to services in different systems of care.  (always have a patient and an oncologist)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E40D96-4704-4BA2-BFF9-E62243A5F6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738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E4951C-B09B-4AE2-AC5B-CAE198C82A49}" type="slidenum">
              <a:rPr lang="en-US" smtClean="0"/>
              <a:pPr/>
              <a:t>26</a:t>
            </a:fld>
            <a:endParaRPr lang="en-US"/>
          </a:p>
        </p:txBody>
      </p:sp>
    </p:spTree>
    <p:extLst>
      <p:ext uri="{BB962C8B-B14F-4D97-AF65-F5344CB8AC3E}">
        <p14:creationId xmlns:p14="http://schemas.microsoft.com/office/powerpoint/2010/main" val="881987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B3E340-F3B6-4900-A2C1-02690B5D03D4}" type="slidenum">
              <a:rPr lang="en-US" smtClean="0"/>
              <a:t>30</a:t>
            </a:fld>
            <a:endParaRPr lang="en-US"/>
          </a:p>
        </p:txBody>
      </p:sp>
    </p:spTree>
    <p:extLst>
      <p:ext uri="{BB962C8B-B14F-4D97-AF65-F5344CB8AC3E}">
        <p14:creationId xmlns:p14="http://schemas.microsoft.com/office/powerpoint/2010/main" val="3152952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3.xml"/><Relationship Id="rId4" Type="http://schemas.openxmlformats.org/officeDocument/2006/relationships/image" Target="../media/image8.emf"/></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3.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hemeOverride" Target="../theme/themeOverride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hemeOverride" Target="../theme/themeOverride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hemeOverride" Target="../theme/themeOverride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hemeOverride" Target="../theme/themeOverride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EC064-294E-41AE-8CCA-06B41EF608B3}" type="datetimeFigureOut">
              <a:rPr lang="en-US" smtClean="0"/>
              <a:t>9/22/23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99416-4C8C-40CB-B4C2-FE3E1EA64A75}" type="slidenum">
              <a:rPr lang="en-US" smtClean="0"/>
              <a:t>‹#›</a:t>
            </a:fld>
            <a:endParaRPr lang="en-US"/>
          </a:p>
        </p:txBody>
      </p:sp>
    </p:spTree>
    <p:extLst>
      <p:ext uri="{BB962C8B-B14F-4D97-AF65-F5344CB8AC3E}">
        <p14:creationId xmlns:p14="http://schemas.microsoft.com/office/powerpoint/2010/main" val="1291067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EC064-294E-41AE-8CCA-06B41EF608B3}" type="datetimeFigureOut">
              <a:rPr lang="en-US" smtClean="0"/>
              <a:t>9/22/23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99416-4C8C-40CB-B4C2-FE3E1EA64A75}" type="slidenum">
              <a:rPr lang="en-US" smtClean="0"/>
              <a:t>‹#›</a:t>
            </a:fld>
            <a:endParaRPr lang="en-US"/>
          </a:p>
        </p:txBody>
      </p:sp>
    </p:spTree>
    <p:extLst>
      <p:ext uri="{BB962C8B-B14F-4D97-AF65-F5344CB8AC3E}">
        <p14:creationId xmlns:p14="http://schemas.microsoft.com/office/powerpoint/2010/main" val="7292357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933798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11927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9457" y="1952836"/>
            <a:ext cx="9793088" cy="4104456"/>
          </a:xfrm>
        </p:spPr>
        <p:txBody>
          <a:bodyPr/>
          <a:lstStyle>
            <a:lvl1pPr marL="174625" indent="-174625">
              <a:defRPr sz="2000">
                <a:solidFill>
                  <a:schemeClr val="tx1"/>
                </a:solidFill>
                <a:latin typeface="+mn-lt"/>
              </a:defRPr>
            </a:lvl1pPr>
            <a:lvl2pPr marL="341313" indent="-174625">
              <a:defRPr sz="2000">
                <a:solidFill>
                  <a:schemeClr val="tx1"/>
                </a:solidFill>
                <a:latin typeface="+mn-lt"/>
              </a:defRPr>
            </a:lvl2pPr>
            <a:lvl3pPr marL="515938" indent="-174625">
              <a:defRPr sz="2000">
                <a:solidFill>
                  <a:schemeClr val="tx1"/>
                </a:solidFill>
                <a:latin typeface="+mn-lt"/>
              </a:defRPr>
            </a:lvl3pPr>
            <a:lvl4pPr marL="688975" indent="-174625">
              <a:defRPr sz="2000">
                <a:solidFill>
                  <a:schemeClr val="tx1"/>
                </a:solidFill>
                <a:latin typeface="+mn-lt"/>
              </a:defRPr>
            </a:lvl4pPr>
            <a:lvl5pPr marL="855663" indent="-174625">
              <a:defRPr sz="2000">
                <a:solidFill>
                  <a:schemeClr val="tx1"/>
                </a:solidFill>
                <a:latin typeface="+mn-lt"/>
              </a:defRPr>
            </a:lvl5p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endParaRPr lang="en-US" dirty="0">
              <a:sym typeface="Gill Sans" charset="0"/>
            </a:endParaRPr>
          </a:p>
        </p:txBody>
      </p:sp>
      <p:sp>
        <p:nvSpPr>
          <p:cNvPr id="4" name="Slide Number Placeholder 3"/>
          <p:cNvSpPr>
            <a:spLocks noGrp="1"/>
          </p:cNvSpPr>
          <p:nvPr>
            <p:ph type="sldNum" sz="quarter" idx="10"/>
          </p:nvPr>
        </p:nvSpPr>
        <p:spPr>
          <a:xfrm>
            <a:off x="349747" y="6616898"/>
            <a:ext cx="239613" cy="169664"/>
          </a:xfrm>
          <a:prstGeom prst="rect">
            <a:avLst/>
          </a:prstGeom>
        </p:spPr>
        <p:txBody>
          <a:bodyPr/>
          <a:lstStyle>
            <a:lvl1pPr>
              <a:defRPr/>
            </a:lvl1pPr>
          </a:lstStyle>
          <a:p>
            <a:pPr defTabSz="914400" fontAlgn="base">
              <a:spcBef>
                <a:spcPct val="0"/>
              </a:spcBef>
              <a:spcAft>
                <a:spcPct val="0"/>
              </a:spcAft>
            </a:pPr>
            <a:fld id="{F3F83FC7-6A5B-48D4-AE15-9ED2F8372EC8}" type="slidenum">
              <a:rPr lang="en-US" smtClean="0">
                <a:solidFill>
                  <a:srgbClr val="000000"/>
                </a:solidFill>
                <a:latin typeface="Arial" charset="0"/>
                <a:cs typeface="Arial" charset="0"/>
              </a:rPr>
              <a:pPr defTabSz="914400" fontAlgn="base">
                <a:spcBef>
                  <a:spcPct val="0"/>
                </a:spcBef>
                <a:spcAft>
                  <a:spcPct val="0"/>
                </a:spcAft>
              </a:pPr>
              <a:t>‹#›</a:t>
            </a:fld>
            <a:endParaRPr lang="en-US">
              <a:solidFill>
                <a:srgbClr val="000000"/>
              </a:solidFill>
              <a:latin typeface="Arial" charset="0"/>
              <a:cs typeface="Arial" charset="0"/>
            </a:endParaRPr>
          </a:p>
        </p:txBody>
      </p:sp>
      <p:sp>
        <p:nvSpPr>
          <p:cNvPr id="8" name="Text Placeholder 7"/>
          <p:cNvSpPr>
            <a:spLocks noGrp="1"/>
          </p:cNvSpPr>
          <p:nvPr>
            <p:ph type="body" sz="quarter" idx="11" hasCustomPrompt="1"/>
          </p:nvPr>
        </p:nvSpPr>
        <p:spPr>
          <a:xfrm>
            <a:off x="1199456" y="1520788"/>
            <a:ext cx="9793088" cy="396044"/>
          </a:xfrm>
        </p:spPr>
        <p:txBody>
          <a:bodyPr/>
          <a:lstStyle>
            <a:lvl1pPr marL="0" indent="0">
              <a:buNone/>
              <a:defRPr sz="1800">
                <a:solidFill>
                  <a:schemeClr val="accent6"/>
                </a:solidFill>
                <a:latin typeface="+mj-lt"/>
              </a:defRPr>
            </a:lvl1pPr>
          </a:lstStyle>
          <a:p>
            <a:pPr lvl="0"/>
            <a:r>
              <a:rPr lang="en-US" dirty="0"/>
              <a:t>Click to edit Master subhead styles</a:t>
            </a:r>
          </a:p>
        </p:txBody>
      </p:sp>
      <p:sp>
        <p:nvSpPr>
          <p:cNvPr id="11" name="Text Placeholder 10"/>
          <p:cNvSpPr>
            <a:spLocks noGrp="1"/>
          </p:cNvSpPr>
          <p:nvPr>
            <p:ph type="body" sz="quarter" idx="12" hasCustomPrompt="1"/>
          </p:nvPr>
        </p:nvSpPr>
        <p:spPr>
          <a:xfrm>
            <a:off x="1199457" y="6165305"/>
            <a:ext cx="9793817" cy="250825"/>
          </a:xfrm>
        </p:spPr>
        <p:txBody>
          <a:bodyPr anchor="b" anchorCtr="0"/>
          <a:lstStyle>
            <a:lvl1pPr marL="0" indent="0">
              <a:spcBef>
                <a:spcPts val="0"/>
              </a:spcBef>
              <a:buNone/>
              <a:defRPr sz="1000"/>
            </a:lvl1pPr>
          </a:lstStyle>
          <a:p>
            <a:pPr lvl="0"/>
            <a:r>
              <a:rPr lang="en-US" dirty="0"/>
              <a:t>Click to edit Master footnote styles</a:t>
            </a:r>
          </a:p>
        </p:txBody>
      </p:sp>
      <p:sp>
        <p:nvSpPr>
          <p:cNvPr id="7" name="Rectangle 4"/>
          <p:cNvSpPr>
            <a:spLocks noGrp="1" noChangeArrowheads="1"/>
          </p:cNvSpPr>
          <p:nvPr>
            <p:ph type="title"/>
          </p:nvPr>
        </p:nvSpPr>
        <p:spPr bwMode="auto">
          <a:xfrm>
            <a:off x="1199457" y="692696"/>
            <a:ext cx="9810751" cy="822960"/>
          </a:xfrm>
          <a:prstGeom prst="rect">
            <a:avLst/>
          </a:prstGeom>
          <a:noFill/>
          <a:ln w="12700">
            <a:noFill/>
            <a:miter lim="800000"/>
            <a:headEnd/>
            <a:tailEnd/>
          </a:ln>
          <a:effectLst/>
        </p:spPr>
        <p:txBody>
          <a:bodyPr vert="horz" wrap="square" lIns="35717" tIns="35717" rIns="35717" bIns="35717" numCol="1" anchor="b" anchorCtr="0" compatLnSpc="1">
            <a:prstTxWarp prst="textNoShape">
              <a:avLst/>
            </a:prstTxWarp>
          </a:bodyPr>
          <a:lstStyle/>
          <a:p>
            <a:pPr lvl="0"/>
            <a:r>
              <a:rPr lang="en-US">
                <a:sym typeface="Georgia" charset="0"/>
              </a:rPr>
              <a:t>Click to edit Master title style</a:t>
            </a:r>
            <a:endParaRPr lang="en-US" dirty="0">
              <a:sym typeface="Georgia" charset="0"/>
            </a:endParaRPr>
          </a:p>
        </p:txBody>
      </p:sp>
    </p:spTree>
    <p:extLst>
      <p:ext uri="{BB962C8B-B14F-4D97-AF65-F5344CB8AC3E}">
        <p14:creationId xmlns:p14="http://schemas.microsoft.com/office/powerpoint/2010/main" val="311349902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8E52E4-9E92-3A4A-82A3-129617B65F5E}"/>
              </a:ext>
            </a:extLst>
          </p:cNvPr>
          <p:cNvSpPr/>
          <p:nvPr userDrawn="1"/>
        </p:nvSpPr>
        <p:spPr>
          <a:xfrm>
            <a:off x="-180109" y="-121912"/>
            <a:ext cx="4964095" cy="7117492"/>
          </a:xfrm>
          <a:prstGeom prst="rect">
            <a:avLst/>
          </a:prstGeom>
          <a:solidFill>
            <a:srgbClr val="007E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C3A29F7-3BEA-BA4F-ABDF-446BC2371BB8}"/>
              </a:ext>
            </a:extLst>
          </p:cNvPr>
          <p:cNvSpPr/>
          <p:nvPr userDrawn="1"/>
        </p:nvSpPr>
        <p:spPr>
          <a:xfrm>
            <a:off x="4979122" y="-121912"/>
            <a:ext cx="7420696" cy="7117492"/>
          </a:xfrm>
          <a:prstGeom prst="rect">
            <a:avLst/>
          </a:prstGeom>
          <a:solidFill>
            <a:srgbClr val="374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01E97D30-B753-6742-AFB7-0CDD89094CC1}"/>
              </a:ext>
            </a:extLst>
          </p:cNvPr>
          <p:cNvSpPr>
            <a:spLocks noGrp="1"/>
          </p:cNvSpPr>
          <p:nvPr>
            <p:ph type="body" sz="quarter" idx="12" hasCustomPrompt="1"/>
          </p:nvPr>
        </p:nvSpPr>
        <p:spPr>
          <a:xfrm>
            <a:off x="971550" y="4613275"/>
            <a:ext cx="3188970" cy="1433513"/>
          </a:xfrm>
          <a:prstGeom prst="rect">
            <a:avLst/>
          </a:prstGeom>
        </p:spPr>
        <p:txBody>
          <a:bodyPr/>
          <a:lstStyle>
            <a:lvl1pPr marL="0" indent="0">
              <a:lnSpc>
                <a:spcPct val="100000"/>
              </a:lnSpc>
              <a:buNone/>
              <a:defRPr sz="1800">
                <a:solidFill>
                  <a:schemeClr val="bg1"/>
                </a:solidFill>
                <a:latin typeface="Arial" panose="020B0604020202020204" pitchFamily="34" charset="0"/>
                <a:cs typeface="Arial" panose="020B0604020202020204" pitchFamily="34" charset="0"/>
              </a:defRPr>
            </a:lvl1pPr>
          </a:lstStyle>
          <a:p>
            <a:pPr lvl="0"/>
            <a:r>
              <a:rPr lang="en-US" dirty="0"/>
              <a:t>Department of Radiology </a:t>
            </a:r>
            <a:br>
              <a:rPr lang="en-US" dirty="0"/>
            </a:br>
            <a:r>
              <a:rPr lang="en-US" dirty="0"/>
              <a:t>Town Hall</a:t>
            </a:r>
            <a:br>
              <a:rPr lang="en-US" dirty="0"/>
            </a:br>
            <a:r>
              <a:rPr lang="en-US" dirty="0"/>
              <a:t>Date</a:t>
            </a:r>
          </a:p>
        </p:txBody>
      </p:sp>
      <p:sp>
        <p:nvSpPr>
          <p:cNvPr id="18" name="Text Placeholder 17">
            <a:extLst>
              <a:ext uri="{FF2B5EF4-FFF2-40B4-BE49-F238E27FC236}">
                <a16:creationId xmlns:a16="http://schemas.microsoft.com/office/drawing/2014/main" id="{EB3B16D1-FF22-6845-93EF-9C637428E093}"/>
              </a:ext>
            </a:extLst>
          </p:cNvPr>
          <p:cNvSpPr>
            <a:spLocks noGrp="1"/>
          </p:cNvSpPr>
          <p:nvPr>
            <p:ph type="body" sz="quarter" idx="13" hasCustomPrompt="1"/>
          </p:nvPr>
        </p:nvSpPr>
        <p:spPr>
          <a:xfrm>
            <a:off x="5772150" y="3463290"/>
            <a:ext cx="5943600" cy="879475"/>
          </a:xfrm>
          <a:prstGeom prst="rect">
            <a:avLst/>
          </a:prstGeom>
        </p:spPr>
        <p:txBody>
          <a:bodyPr/>
          <a:lstStyle>
            <a:lvl1pPr marL="0" indent="0">
              <a:buNone/>
              <a:defRPr sz="3600" b="1" i="0" spc="300">
                <a:solidFill>
                  <a:schemeClr val="bg1"/>
                </a:solidFill>
                <a:latin typeface="Arial" panose="020B0604020202020204" pitchFamily="34" charset="0"/>
                <a:cs typeface="Arial" panose="020B0604020202020204" pitchFamily="34" charset="0"/>
              </a:defRPr>
            </a:lvl1pPr>
          </a:lstStyle>
          <a:p>
            <a:pPr lvl="0"/>
            <a:r>
              <a:rPr lang="en-US" dirty="0"/>
              <a:t>COVID-19 RESPONSE</a:t>
            </a:r>
          </a:p>
        </p:txBody>
      </p:sp>
    </p:spTree>
    <p:extLst>
      <p:ext uri="{BB962C8B-B14F-4D97-AF65-F5344CB8AC3E}">
        <p14:creationId xmlns:p14="http://schemas.microsoft.com/office/powerpoint/2010/main" val="2967559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7342B4C-A005-FE48-952D-00656EA2BA69}"/>
              </a:ext>
            </a:extLst>
          </p:cNvPr>
          <p:cNvSpPr/>
          <p:nvPr userDrawn="1"/>
        </p:nvSpPr>
        <p:spPr>
          <a:xfrm>
            <a:off x="0" y="0"/>
            <a:ext cx="12192000" cy="1717964"/>
          </a:xfrm>
          <a:prstGeom prst="rect">
            <a:avLst/>
          </a:prstGeom>
          <a:solidFill>
            <a:srgbClr val="007E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4D90FF11-52F7-324C-9ADC-01CF43B963D5}"/>
              </a:ext>
            </a:extLst>
          </p:cNvPr>
          <p:cNvSpPr>
            <a:spLocks noGrp="1"/>
          </p:cNvSpPr>
          <p:nvPr>
            <p:ph type="body" sz="quarter" idx="12" hasCustomPrompt="1"/>
          </p:nvPr>
        </p:nvSpPr>
        <p:spPr>
          <a:xfrm>
            <a:off x="874713" y="536575"/>
            <a:ext cx="10440987" cy="892175"/>
          </a:xfrm>
          <a:prstGeom prst="rect">
            <a:avLst/>
          </a:prstGeom>
        </p:spPr>
        <p:txBody>
          <a:bodyPr/>
          <a:lstStyle>
            <a:lvl1pPr marL="0" indent="0">
              <a:buNone/>
              <a:defRPr sz="4400" b="1" spc="300">
                <a:solidFill>
                  <a:schemeClr val="bg1"/>
                </a:solidFill>
                <a:latin typeface="Arial" panose="020B0604020202020204" pitchFamily="34" charset="0"/>
                <a:cs typeface="Arial" panose="020B0604020202020204" pitchFamily="34" charset="0"/>
              </a:defRPr>
            </a:lvl1pPr>
          </a:lstStyle>
          <a:p>
            <a:pPr lvl="0"/>
            <a:r>
              <a:rPr lang="en-US" dirty="0"/>
              <a:t>TITLE</a:t>
            </a:r>
          </a:p>
        </p:txBody>
      </p:sp>
      <p:sp>
        <p:nvSpPr>
          <p:cNvPr id="13" name="Text Placeholder 12">
            <a:extLst>
              <a:ext uri="{FF2B5EF4-FFF2-40B4-BE49-F238E27FC236}">
                <a16:creationId xmlns:a16="http://schemas.microsoft.com/office/drawing/2014/main" id="{35B67287-AB8A-E641-8482-195464DCE365}"/>
              </a:ext>
            </a:extLst>
          </p:cNvPr>
          <p:cNvSpPr>
            <a:spLocks noGrp="1"/>
          </p:cNvSpPr>
          <p:nvPr>
            <p:ph type="body" sz="quarter" idx="13" hasCustomPrompt="1"/>
          </p:nvPr>
        </p:nvSpPr>
        <p:spPr>
          <a:xfrm>
            <a:off x="874713" y="2254539"/>
            <a:ext cx="10440987" cy="4035425"/>
          </a:xfrm>
          <a:prstGeom prst="rect">
            <a:avLst/>
          </a:prstGeom>
        </p:spPr>
        <p:txBody>
          <a:bodyPr/>
          <a:lstStyle>
            <a:lvl1pPr>
              <a:lnSpc>
                <a:spcPct val="100000"/>
              </a:lnSpc>
              <a:defRPr b="1">
                <a:solidFill>
                  <a:srgbClr val="37424A"/>
                </a:solidFill>
                <a:latin typeface="Arial" panose="020B0604020202020204" pitchFamily="34" charset="0"/>
                <a:cs typeface="Arial" panose="020B0604020202020204" pitchFamily="34" charset="0"/>
              </a:defRPr>
            </a:lvl1pPr>
            <a:lvl2pPr>
              <a:lnSpc>
                <a:spcPct val="100000"/>
              </a:lnSpc>
              <a:defRPr>
                <a:solidFill>
                  <a:srgbClr val="37424A"/>
                </a:solidFill>
                <a:latin typeface="Arial" panose="020B0604020202020204" pitchFamily="34" charset="0"/>
                <a:cs typeface="Arial" panose="020B0604020202020204" pitchFamily="34" charset="0"/>
              </a:defRPr>
            </a:lvl2pPr>
          </a:lstStyle>
          <a:p>
            <a:pPr lvl="0"/>
            <a:r>
              <a:rPr lang="en-US" dirty="0" err="1"/>
              <a:t>Subheader</a:t>
            </a:r>
            <a:endParaRPr lang="en-US" dirty="0"/>
          </a:p>
          <a:p>
            <a:pPr lvl="1"/>
            <a:r>
              <a:rPr lang="en-US" dirty="0"/>
              <a:t>body</a:t>
            </a:r>
          </a:p>
        </p:txBody>
      </p:sp>
    </p:spTree>
    <p:extLst>
      <p:ext uri="{BB962C8B-B14F-4D97-AF65-F5344CB8AC3E}">
        <p14:creationId xmlns:p14="http://schemas.microsoft.com/office/powerpoint/2010/main" val="36195530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E68766-BB5A-894E-8433-AC424E633F34}"/>
              </a:ext>
            </a:extLst>
          </p:cNvPr>
          <p:cNvSpPr/>
          <p:nvPr userDrawn="1"/>
        </p:nvSpPr>
        <p:spPr>
          <a:xfrm>
            <a:off x="-159327" y="0"/>
            <a:ext cx="12510654" cy="1687476"/>
          </a:xfrm>
          <a:prstGeom prst="rect">
            <a:avLst/>
          </a:prstGeom>
          <a:solidFill>
            <a:srgbClr val="007E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6">
            <a:extLst>
              <a:ext uri="{FF2B5EF4-FFF2-40B4-BE49-F238E27FC236}">
                <a16:creationId xmlns:a16="http://schemas.microsoft.com/office/drawing/2014/main" id="{3561FC27-B95E-CD4D-A56F-5E3476F1DE30}"/>
              </a:ext>
            </a:extLst>
          </p:cNvPr>
          <p:cNvSpPr>
            <a:spLocks noGrp="1"/>
          </p:cNvSpPr>
          <p:nvPr>
            <p:ph type="body" sz="quarter" idx="12" hasCustomPrompt="1"/>
          </p:nvPr>
        </p:nvSpPr>
        <p:spPr>
          <a:xfrm>
            <a:off x="874713" y="536575"/>
            <a:ext cx="10440987" cy="892175"/>
          </a:xfrm>
          <a:prstGeom prst="rect">
            <a:avLst/>
          </a:prstGeom>
        </p:spPr>
        <p:txBody>
          <a:bodyPr/>
          <a:lstStyle>
            <a:lvl1pPr marL="0" indent="0">
              <a:buNone/>
              <a:defRPr sz="4400" b="1" spc="300">
                <a:solidFill>
                  <a:schemeClr val="bg1"/>
                </a:solidFill>
                <a:latin typeface="Arial" panose="020B0604020202020204" pitchFamily="34" charset="0"/>
                <a:cs typeface="Arial" panose="020B0604020202020204" pitchFamily="34" charset="0"/>
              </a:defRPr>
            </a:lvl1pPr>
          </a:lstStyle>
          <a:p>
            <a:pPr lvl="0"/>
            <a:r>
              <a:rPr lang="en-US" dirty="0"/>
              <a:t>TITLE</a:t>
            </a:r>
          </a:p>
        </p:txBody>
      </p:sp>
      <p:sp>
        <p:nvSpPr>
          <p:cNvPr id="11" name="Text Placeholder 12">
            <a:extLst>
              <a:ext uri="{FF2B5EF4-FFF2-40B4-BE49-F238E27FC236}">
                <a16:creationId xmlns:a16="http://schemas.microsoft.com/office/drawing/2014/main" id="{BBA5C0CA-CE9E-0B43-8A52-5EE01CA5732F}"/>
              </a:ext>
            </a:extLst>
          </p:cNvPr>
          <p:cNvSpPr>
            <a:spLocks noGrp="1"/>
          </p:cNvSpPr>
          <p:nvPr>
            <p:ph type="body" sz="quarter" idx="13" hasCustomPrompt="1"/>
          </p:nvPr>
        </p:nvSpPr>
        <p:spPr>
          <a:xfrm>
            <a:off x="874713" y="2254539"/>
            <a:ext cx="4874577" cy="4035425"/>
          </a:xfrm>
          <a:prstGeom prst="rect">
            <a:avLst/>
          </a:prstGeom>
        </p:spPr>
        <p:txBody>
          <a:bodyPr/>
          <a:lstStyle>
            <a:lvl1pPr>
              <a:lnSpc>
                <a:spcPct val="100000"/>
              </a:lnSpc>
              <a:defRPr b="1">
                <a:solidFill>
                  <a:srgbClr val="37424A"/>
                </a:solidFill>
                <a:latin typeface="Arial" panose="020B0604020202020204" pitchFamily="34" charset="0"/>
                <a:cs typeface="Arial" panose="020B0604020202020204" pitchFamily="34" charset="0"/>
              </a:defRPr>
            </a:lvl1pPr>
            <a:lvl2pPr>
              <a:lnSpc>
                <a:spcPct val="100000"/>
              </a:lnSpc>
              <a:defRPr>
                <a:solidFill>
                  <a:srgbClr val="37424A"/>
                </a:solidFill>
                <a:latin typeface="Arial" panose="020B0604020202020204" pitchFamily="34" charset="0"/>
                <a:cs typeface="Arial" panose="020B0604020202020204" pitchFamily="34" charset="0"/>
              </a:defRPr>
            </a:lvl2pPr>
          </a:lstStyle>
          <a:p>
            <a:pPr lvl="0"/>
            <a:r>
              <a:rPr lang="en-US" dirty="0" err="1"/>
              <a:t>Subheader</a:t>
            </a:r>
            <a:endParaRPr lang="en-US" dirty="0"/>
          </a:p>
          <a:p>
            <a:pPr lvl="1"/>
            <a:r>
              <a:rPr lang="en-US" dirty="0"/>
              <a:t>body</a:t>
            </a:r>
          </a:p>
        </p:txBody>
      </p:sp>
      <p:sp>
        <p:nvSpPr>
          <p:cNvPr id="12" name="Text Placeholder 12">
            <a:extLst>
              <a:ext uri="{FF2B5EF4-FFF2-40B4-BE49-F238E27FC236}">
                <a16:creationId xmlns:a16="http://schemas.microsoft.com/office/drawing/2014/main" id="{E4C0E1FD-0F56-C947-9F9B-0ED865915FDD}"/>
              </a:ext>
            </a:extLst>
          </p:cNvPr>
          <p:cNvSpPr>
            <a:spLocks noGrp="1"/>
          </p:cNvSpPr>
          <p:nvPr>
            <p:ph type="body" sz="quarter" idx="14" hasCustomPrompt="1"/>
          </p:nvPr>
        </p:nvSpPr>
        <p:spPr>
          <a:xfrm>
            <a:off x="6663691" y="2254539"/>
            <a:ext cx="4674870" cy="4035425"/>
          </a:xfrm>
          <a:prstGeom prst="rect">
            <a:avLst/>
          </a:prstGeom>
        </p:spPr>
        <p:txBody>
          <a:bodyPr/>
          <a:lstStyle>
            <a:lvl1pPr>
              <a:lnSpc>
                <a:spcPct val="100000"/>
              </a:lnSpc>
              <a:defRPr b="1">
                <a:solidFill>
                  <a:srgbClr val="37424A"/>
                </a:solidFill>
                <a:latin typeface="Arial" panose="020B0604020202020204" pitchFamily="34" charset="0"/>
                <a:cs typeface="Arial" panose="020B0604020202020204" pitchFamily="34" charset="0"/>
              </a:defRPr>
            </a:lvl1pPr>
            <a:lvl2pPr>
              <a:lnSpc>
                <a:spcPct val="100000"/>
              </a:lnSpc>
              <a:defRPr>
                <a:solidFill>
                  <a:srgbClr val="37424A"/>
                </a:solidFill>
                <a:latin typeface="Arial" panose="020B0604020202020204" pitchFamily="34" charset="0"/>
                <a:cs typeface="Arial" panose="020B0604020202020204" pitchFamily="34" charset="0"/>
              </a:defRPr>
            </a:lvl2pPr>
          </a:lstStyle>
          <a:p>
            <a:pPr lvl="0"/>
            <a:r>
              <a:rPr lang="en-US" dirty="0" err="1"/>
              <a:t>Subheader</a:t>
            </a:r>
            <a:endParaRPr lang="en-US" dirty="0"/>
          </a:p>
          <a:p>
            <a:pPr lvl="1"/>
            <a:r>
              <a:rPr lang="en-US" dirty="0"/>
              <a:t>body</a:t>
            </a:r>
          </a:p>
        </p:txBody>
      </p:sp>
    </p:spTree>
    <p:extLst>
      <p:ext uri="{BB962C8B-B14F-4D97-AF65-F5344CB8AC3E}">
        <p14:creationId xmlns:p14="http://schemas.microsoft.com/office/powerpoint/2010/main" val="38063817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D12E57-8AEF-B74B-94E2-090D6E5B1107}"/>
              </a:ext>
            </a:extLst>
          </p:cNvPr>
          <p:cNvSpPr/>
          <p:nvPr userDrawn="1"/>
        </p:nvSpPr>
        <p:spPr>
          <a:xfrm>
            <a:off x="-159327" y="-47286"/>
            <a:ext cx="12510654" cy="1687476"/>
          </a:xfrm>
          <a:prstGeom prst="rect">
            <a:avLst/>
          </a:prstGeom>
          <a:solidFill>
            <a:srgbClr val="007E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6">
            <a:extLst>
              <a:ext uri="{FF2B5EF4-FFF2-40B4-BE49-F238E27FC236}">
                <a16:creationId xmlns:a16="http://schemas.microsoft.com/office/drawing/2014/main" id="{0B821D1D-BB36-AA4E-B775-E9A846C81779}"/>
              </a:ext>
            </a:extLst>
          </p:cNvPr>
          <p:cNvSpPr>
            <a:spLocks noGrp="1"/>
          </p:cNvSpPr>
          <p:nvPr>
            <p:ph type="body" sz="quarter" idx="12" hasCustomPrompt="1"/>
          </p:nvPr>
        </p:nvSpPr>
        <p:spPr>
          <a:xfrm>
            <a:off x="874713" y="536575"/>
            <a:ext cx="10440987" cy="892175"/>
          </a:xfrm>
          <a:prstGeom prst="rect">
            <a:avLst/>
          </a:prstGeom>
        </p:spPr>
        <p:txBody>
          <a:bodyPr/>
          <a:lstStyle>
            <a:lvl1pPr marL="0" indent="0">
              <a:buNone/>
              <a:defRPr sz="4400" b="1" spc="300">
                <a:solidFill>
                  <a:schemeClr val="bg1"/>
                </a:solidFill>
                <a:latin typeface="Arial" panose="020B0604020202020204" pitchFamily="34" charset="0"/>
                <a:cs typeface="Arial" panose="020B0604020202020204" pitchFamily="34" charset="0"/>
              </a:defRPr>
            </a:lvl1pPr>
          </a:lstStyle>
          <a:p>
            <a:pPr lvl="0"/>
            <a:r>
              <a:rPr lang="en-US" dirty="0"/>
              <a:t>TITLE</a:t>
            </a:r>
          </a:p>
        </p:txBody>
      </p:sp>
    </p:spTree>
    <p:extLst>
      <p:ext uri="{BB962C8B-B14F-4D97-AF65-F5344CB8AC3E}">
        <p14:creationId xmlns:p14="http://schemas.microsoft.com/office/powerpoint/2010/main" val="22213698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37100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All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816206B-36B7-CB4D-B31C-8762B3BA1B92}"/>
              </a:ext>
            </a:extLst>
          </p:cNvPr>
          <p:cNvSpPr/>
          <p:nvPr userDrawn="1"/>
        </p:nvSpPr>
        <p:spPr>
          <a:xfrm>
            <a:off x="0" y="0"/>
            <a:ext cx="12192000" cy="6858000"/>
          </a:xfrm>
          <a:prstGeom prst="rect">
            <a:avLst/>
          </a:prstGeom>
          <a:solidFill>
            <a:srgbClr val="007E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6">
            <a:extLst>
              <a:ext uri="{FF2B5EF4-FFF2-40B4-BE49-F238E27FC236}">
                <a16:creationId xmlns:a16="http://schemas.microsoft.com/office/drawing/2014/main" id="{E83B3F1B-7F39-E54C-AA21-53631241E39E}"/>
              </a:ext>
            </a:extLst>
          </p:cNvPr>
          <p:cNvSpPr>
            <a:spLocks noGrp="1"/>
          </p:cNvSpPr>
          <p:nvPr>
            <p:ph type="body" sz="quarter" idx="12" hasCustomPrompt="1"/>
          </p:nvPr>
        </p:nvSpPr>
        <p:spPr>
          <a:xfrm>
            <a:off x="874713" y="536575"/>
            <a:ext cx="10440987" cy="892175"/>
          </a:xfrm>
          <a:prstGeom prst="rect">
            <a:avLst/>
          </a:prstGeom>
        </p:spPr>
        <p:txBody>
          <a:bodyPr/>
          <a:lstStyle>
            <a:lvl1pPr marL="0" indent="0">
              <a:buNone/>
              <a:defRPr sz="4400" b="1" spc="300">
                <a:solidFill>
                  <a:schemeClr val="bg1"/>
                </a:solidFill>
                <a:latin typeface="Arial" panose="020B0604020202020204" pitchFamily="34" charset="0"/>
                <a:cs typeface="Arial" panose="020B0604020202020204" pitchFamily="34" charset="0"/>
              </a:defRPr>
            </a:lvl1pPr>
          </a:lstStyle>
          <a:p>
            <a:pPr lvl="0"/>
            <a:r>
              <a:rPr lang="en-US" dirty="0"/>
              <a:t>TITLE</a:t>
            </a:r>
          </a:p>
        </p:txBody>
      </p:sp>
      <p:sp>
        <p:nvSpPr>
          <p:cNvPr id="12" name="Text Placeholder 12">
            <a:extLst>
              <a:ext uri="{FF2B5EF4-FFF2-40B4-BE49-F238E27FC236}">
                <a16:creationId xmlns:a16="http://schemas.microsoft.com/office/drawing/2014/main" id="{D64E2A75-76C8-504A-9BC5-D6CF762F0AD1}"/>
              </a:ext>
            </a:extLst>
          </p:cNvPr>
          <p:cNvSpPr>
            <a:spLocks noGrp="1"/>
          </p:cNvSpPr>
          <p:nvPr>
            <p:ph type="body" sz="quarter" idx="13" hasCustomPrompt="1"/>
          </p:nvPr>
        </p:nvSpPr>
        <p:spPr>
          <a:xfrm>
            <a:off x="874713" y="2254539"/>
            <a:ext cx="10440987" cy="4035425"/>
          </a:xfrm>
          <a:prstGeom prst="rect">
            <a:avLst/>
          </a:prstGeom>
        </p:spPr>
        <p:txBody>
          <a:bodyPr/>
          <a:lstStyle>
            <a:lvl1pPr>
              <a:lnSpc>
                <a:spcPct val="100000"/>
              </a:lnSpc>
              <a:defRPr b="1">
                <a:solidFill>
                  <a:schemeClr val="bg1"/>
                </a:solidFill>
                <a:latin typeface="Arial" panose="020B0604020202020204" pitchFamily="34" charset="0"/>
                <a:cs typeface="Arial" panose="020B0604020202020204" pitchFamily="34" charset="0"/>
              </a:defRPr>
            </a:lvl1pPr>
            <a:lvl2pPr>
              <a:lnSpc>
                <a:spcPct val="100000"/>
              </a:lnSpc>
              <a:defRPr>
                <a:solidFill>
                  <a:schemeClr val="bg1"/>
                </a:solidFill>
                <a:latin typeface="Arial" panose="020B0604020202020204" pitchFamily="34" charset="0"/>
                <a:cs typeface="Arial" panose="020B0604020202020204" pitchFamily="34" charset="0"/>
              </a:defRPr>
            </a:lvl2pPr>
          </a:lstStyle>
          <a:p>
            <a:pPr lvl="0"/>
            <a:r>
              <a:rPr lang="en-US" dirty="0" err="1"/>
              <a:t>Subheader</a:t>
            </a:r>
            <a:endParaRPr lang="en-US" dirty="0"/>
          </a:p>
          <a:p>
            <a:pPr lvl="1"/>
            <a:r>
              <a:rPr lang="en-US" dirty="0"/>
              <a:t>body</a:t>
            </a:r>
          </a:p>
        </p:txBody>
      </p:sp>
    </p:spTree>
    <p:extLst>
      <p:ext uri="{BB962C8B-B14F-4D97-AF65-F5344CB8AC3E}">
        <p14:creationId xmlns:p14="http://schemas.microsoft.com/office/powerpoint/2010/main" val="31459996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9F222E-1E96-D04D-BC3C-6DD6B08081A9}" type="datetimeFigureOut">
              <a:rPr lang="en-US" smtClean="0"/>
              <a:t>9/22/23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5C2D9F-3E8E-D84A-9597-A3E7E077EECE}" type="slidenum">
              <a:rPr lang="en-US" smtClean="0"/>
              <a:t>‹#›</a:t>
            </a:fld>
            <a:endParaRPr lang="en-US"/>
          </a:p>
        </p:txBody>
      </p:sp>
    </p:spTree>
    <p:extLst>
      <p:ext uri="{BB962C8B-B14F-4D97-AF65-F5344CB8AC3E}">
        <p14:creationId xmlns:p14="http://schemas.microsoft.com/office/powerpoint/2010/main" val="2333399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EC064-294E-41AE-8CCA-06B41EF608B3}" type="datetimeFigureOut">
              <a:rPr lang="en-US" smtClean="0"/>
              <a:t>9/22/23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99416-4C8C-40CB-B4C2-FE3E1EA64A75}" type="slidenum">
              <a:rPr lang="en-US" smtClean="0"/>
              <a:t>‹#›</a:t>
            </a:fld>
            <a:endParaRPr lang="en-US"/>
          </a:p>
        </p:txBody>
      </p:sp>
    </p:spTree>
    <p:extLst>
      <p:ext uri="{BB962C8B-B14F-4D97-AF65-F5344CB8AC3E}">
        <p14:creationId xmlns:p14="http://schemas.microsoft.com/office/powerpoint/2010/main" val="28832488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FECE550-3C08-45ED-A6FF-B64F2752BD7A}" type="slidenum">
              <a:rPr lang="en-US"/>
              <a:pPr/>
              <a:t>‹#›</a:t>
            </a:fld>
            <a:endParaRPr lang="en-US"/>
          </a:p>
        </p:txBody>
      </p:sp>
    </p:spTree>
    <p:extLst>
      <p:ext uri="{BB962C8B-B14F-4D97-AF65-F5344CB8AC3E}">
        <p14:creationId xmlns:p14="http://schemas.microsoft.com/office/powerpoint/2010/main" val="299676530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3F742-3C87-49D7-9784-15836295AD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456D96-1FDF-4728-864A-8DC8A528AF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1442FD-3A49-42B5-9703-31C9D2E7BC61}"/>
              </a:ext>
            </a:extLst>
          </p:cNvPr>
          <p:cNvSpPr>
            <a:spLocks noGrp="1"/>
          </p:cNvSpPr>
          <p:nvPr>
            <p:ph type="dt" sz="half" idx="10"/>
          </p:nvPr>
        </p:nvSpPr>
        <p:spPr/>
        <p:txBody>
          <a:bodyPr/>
          <a:lstStyle/>
          <a:p>
            <a:fld id="{B4EE1EB0-B9F5-4B26-9752-43327EAB4CE6}" type="datetimeFigureOut">
              <a:rPr lang="en-US" smtClean="0"/>
              <a:t>9/22/23</a:t>
            </a:fld>
            <a:endParaRPr lang="en-US"/>
          </a:p>
        </p:txBody>
      </p:sp>
      <p:sp>
        <p:nvSpPr>
          <p:cNvPr id="5" name="Footer Placeholder 4">
            <a:extLst>
              <a:ext uri="{FF2B5EF4-FFF2-40B4-BE49-F238E27FC236}">
                <a16:creationId xmlns:a16="http://schemas.microsoft.com/office/drawing/2014/main" id="{2965BED3-346B-410D-86C5-BC0C47AA2A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134B7D-16D5-43BB-98E4-D323C53B6D85}"/>
              </a:ext>
            </a:extLst>
          </p:cNvPr>
          <p:cNvSpPr>
            <a:spLocks noGrp="1"/>
          </p:cNvSpPr>
          <p:nvPr>
            <p:ph type="sldNum" sz="quarter" idx="12"/>
          </p:nvPr>
        </p:nvSpPr>
        <p:spPr/>
        <p:txBody>
          <a:bodyPr/>
          <a:lstStyle/>
          <a:p>
            <a:fld id="{FF857D64-4924-44AC-997B-4090E0557F90}" type="slidenum">
              <a:rPr lang="en-US" smtClean="0"/>
              <a:t>‹#›</a:t>
            </a:fld>
            <a:endParaRPr lang="en-US"/>
          </a:p>
        </p:txBody>
      </p:sp>
    </p:spTree>
    <p:extLst>
      <p:ext uri="{BB962C8B-B14F-4D97-AF65-F5344CB8AC3E}">
        <p14:creationId xmlns:p14="http://schemas.microsoft.com/office/powerpoint/2010/main" val="1590803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989B-EE9F-0C43-95FB-38C55E168C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C71D6E-3C52-1144-ABE8-CC89754B6C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688280-032A-BD45-8646-59ACEBF6BBAA}"/>
              </a:ext>
            </a:extLst>
          </p:cNvPr>
          <p:cNvSpPr>
            <a:spLocks noGrp="1"/>
          </p:cNvSpPr>
          <p:nvPr>
            <p:ph type="dt" sz="half" idx="10"/>
          </p:nvPr>
        </p:nvSpPr>
        <p:spPr/>
        <p:txBody>
          <a:bodyPr/>
          <a:lstStyle/>
          <a:p>
            <a:fld id="{A024FAAE-99B1-6D44-B556-03F0B94749DB}" type="datetimeFigureOut">
              <a:rPr lang="en-US" smtClean="0"/>
              <a:t>9/22/23</a:t>
            </a:fld>
            <a:endParaRPr lang="en-US"/>
          </a:p>
        </p:txBody>
      </p:sp>
      <p:sp>
        <p:nvSpPr>
          <p:cNvPr id="5" name="Footer Placeholder 4">
            <a:extLst>
              <a:ext uri="{FF2B5EF4-FFF2-40B4-BE49-F238E27FC236}">
                <a16:creationId xmlns:a16="http://schemas.microsoft.com/office/drawing/2014/main" id="{48831213-D382-E64B-A92F-DCED4B8980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E43ADB-F07E-9640-93A6-DBBD99C6A9CB}"/>
              </a:ext>
            </a:extLst>
          </p:cNvPr>
          <p:cNvSpPr>
            <a:spLocks noGrp="1"/>
          </p:cNvSpPr>
          <p:nvPr>
            <p:ph type="sldNum" sz="quarter" idx="12"/>
          </p:nvPr>
        </p:nvSpPr>
        <p:spPr/>
        <p:txBody>
          <a:bodyPr/>
          <a:lstStyle/>
          <a:p>
            <a:fld id="{1855AD44-DDEB-CC4D-B243-D5F46D5F86D2}" type="slidenum">
              <a:rPr lang="en-US" smtClean="0"/>
              <a:t>‹#›</a:t>
            </a:fld>
            <a:endParaRPr lang="en-US"/>
          </a:p>
        </p:txBody>
      </p:sp>
    </p:spTree>
    <p:extLst>
      <p:ext uri="{BB962C8B-B14F-4D97-AF65-F5344CB8AC3E}">
        <p14:creationId xmlns:p14="http://schemas.microsoft.com/office/powerpoint/2010/main" val="38659561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CAB5A-8D43-384B-8E11-0ECF82D896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9636AF-2011-B446-916B-681ABCD3BC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6ED060-B29D-E543-8AC7-6DB135505350}"/>
              </a:ext>
            </a:extLst>
          </p:cNvPr>
          <p:cNvSpPr>
            <a:spLocks noGrp="1"/>
          </p:cNvSpPr>
          <p:nvPr>
            <p:ph type="dt" sz="half" idx="10"/>
          </p:nvPr>
        </p:nvSpPr>
        <p:spPr/>
        <p:txBody>
          <a:bodyPr/>
          <a:lstStyle/>
          <a:p>
            <a:fld id="{A024FAAE-99B1-6D44-B556-03F0B94749DB}" type="datetimeFigureOut">
              <a:rPr lang="en-US" smtClean="0"/>
              <a:t>9/22/23</a:t>
            </a:fld>
            <a:endParaRPr lang="en-US"/>
          </a:p>
        </p:txBody>
      </p:sp>
      <p:sp>
        <p:nvSpPr>
          <p:cNvPr id="5" name="Footer Placeholder 4">
            <a:extLst>
              <a:ext uri="{FF2B5EF4-FFF2-40B4-BE49-F238E27FC236}">
                <a16:creationId xmlns:a16="http://schemas.microsoft.com/office/drawing/2014/main" id="{66A8273C-5E8C-CA43-B135-C02581B51C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C330D0-F5B1-224F-9F1A-8C758BFE9EE9}"/>
              </a:ext>
            </a:extLst>
          </p:cNvPr>
          <p:cNvSpPr>
            <a:spLocks noGrp="1"/>
          </p:cNvSpPr>
          <p:nvPr>
            <p:ph type="sldNum" sz="quarter" idx="12"/>
          </p:nvPr>
        </p:nvSpPr>
        <p:spPr/>
        <p:txBody>
          <a:bodyPr/>
          <a:lstStyle/>
          <a:p>
            <a:fld id="{1855AD44-DDEB-CC4D-B243-D5F46D5F86D2}" type="slidenum">
              <a:rPr lang="en-US" smtClean="0"/>
              <a:t>‹#›</a:t>
            </a:fld>
            <a:endParaRPr lang="en-US"/>
          </a:p>
        </p:txBody>
      </p:sp>
    </p:spTree>
    <p:extLst>
      <p:ext uri="{BB962C8B-B14F-4D97-AF65-F5344CB8AC3E}">
        <p14:creationId xmlns:p14="http://schemas.microsoft.com/office/powerpoint/2010/main" val="19852802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6CA04-299D-9744-BE9A-D5D06D4855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0B121C-109F-794D-8E48-A47E358E77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4B2545-712D-F54E-9B3B-2AF2FBDE79D5}"/>
              </a:ext>
            </a:extLst>
          </p:cNvPr>
          <p:cNvSpPr>
            <a:spLocks noGrp="1"/>
          </p:cNvSpPr>
          <p:nvPr>
            <p:ph type="dt" sz="half" idx="10"/>
          </p:nvPr>
        </p:nvSpPr>
        <p:spPr/>
        <p:txBody>
          <a:bodyPr/>
          <a:lstStyle/>
          <a:p>
            <a:fld id="{A024FAAE-99B1-6D44-B556-03F0B94749DB}" type="datetimeFigureOut">
              <a:rPr lang="en-US" smtClean="0"/>
              <a:t>9/22/23</a:t>
            </a:fld>
            <a:endParaRPr lang="en-US"/>
          </a:p>
        </p:txBody>
      </p:sp>
      <p:sp>
        <p:nvSpPr>
          <p:cNvPr id="5" name="Footer Placeholder 4">
            <a:extLst>
              <a:ext uri="{FF2B5EF4-FFF2-40B4-BE49-F238E27FC236}">
                <a16:creationId xmlns:a16="http://schemas.microsoft.com/office/drawing/2014/main" id="{3812C6AF-1C3C-6C46-9359-88DE8F3782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B4B073-07AB-9944-AC5C-D1D5999B3232}"/>
              </a:ext>
            </a:extLst>
          </p:cNvPr>
          <p:cNvSpPr>
            <a:spLocks noGrp="1"/>
          </p:cNvSpPr>
          <p:nvPr>
            <p:ph type="sldNum" sz="quarter" idx="12"/>
          </p:nvPr>
        </p:nvSpPr>
        <p:spPr/>
        <p:txBody>
          <a:bodyPr/>
          <a:lstStyle/>
          <a:p>
            <a:fld id="{1855AD44-DDEB-CC4D-B243-D5F46D5F86D2}" type="slidenum">
              <a:rPr lang="en-US" smtClean="0"/>
              <a:t>‹#›</a:t>
            </a:fld>
            <a:endParaRPr lang="en-US"/>
          </a:p>
        </p:txBody>
      </p:sp>
    </p:spTree>
    <p:extLst>
      <p:ext uri="{BB962C8B-B14F-4D97-AF65-F5344CB8AC3E}">
        <p14:creationId xmlns:p14="http://schemas.microsoft.com/office/powerpoint/2010/main" val="278135035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26E05-3117-944D-BE5C-AFE53DB705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FC8DC4-28DE-E54E-86A5-6A253F7FEA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9D1245-5831-3C46-85C0-FE166C4864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4594CB-508C-4C48-828E-1C2A5CE6F5F4}"/>
              </a:ext>
            </a:extLst>
          </p:cNvPr>
          <p:cNvSpPr>
            <a:spLocks noGrp="1"/>
          </p:cNvSpPr>
          <p:nvPr>
            <p:ph type="dt" sz="half" idx="10"/>
          </p:nvPr>
        </p:nvSpPr>
        <p:spPr/>
        <p:txBody>
          <a:bodyPr/>
          <a:lstStyle/>
          <a:p>
            <a:fld id="{A024FAAE-99B1-6D44-B556-03F0B94749DB}" type="datetimeFigureOut">
              <a:rPr lang="en-US" smtClean="0"/>
              <a:t>9/22/23</a:t>
            </a:fld>
            <a:endParaRPr lang="en-US"/>
          </a:p>
        </p:txBody>
      </p:sp>
      <p:sp>
        <p:nvSpPr>
          <p:cNvPr id="6" name="Footer Placeholder 5">
            <a:extLst>
              <a:ext uri="{FF2B5EF4-FFF2-40B4-BE49-F238E27FC236}">
                <a16:creationId xmlns:a16="http://schemas.microsoft.com/office/drawing/2014/main" id="{9CBF28CF-3D0F-F04E-B697-1FD6E56790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C8015B-BB50-3E41-8771-FB043886274C}"/>
              </a:ext>
            </a:extLst>
          </p:cNvPr>
          <p:cNvSpPr>
            <a:spLocks noGrp="1"/>
          </p:cNvSpPr>
          <p:nvPr>
            <p:ph type="sldNum" sz="quarter" idx="12"/>
          </p:nvPr>
        </p:nvSpPr>
        <p:spPr/>
        <p:txBody>
          <a:bodyPr/>
          <a:lstStyle/>
          <a:p>
            <a:fld id="{1855AD44-DDEB-CC4D-B243-D5F46D5F86D2}" type="slidenum">
              <a:rPr lang="en-US" smtClean="0"/>
              <a:t>‹#›</a:t>
            </a:fld>
            <a:endParaRPr lang="en-US"/>
          </a:p>
        </p:txBody>
      </p:sp>
    </p:spTree>
    <p:extLst>
      <p:ext uri="{BB962C8B-B14F-4D97-AF65-F5344CB8AC3E}">
        <p14:creationId xmlns:p14="http://schemas.microsoft.com/office/powerpoint/2010/main" val="39860495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6B5EC-9BAC-0B42-970A-B6B8DD34C8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27203-3EAC-804C-8417-9EDC63E1F1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E4DA8E-FBE0-5243-9275-2223DDF903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C6D6F5-131B-AA4C-9892-E7EB4CDF4B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14F8E2-F06C-B140-9F5C-C562174557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54CE16-78B7-FB4D-BB7F-B3B7931E2EDC}"/>
              </a:ext>
            </a:extLst>
          </p:cNvPr>
          <p:cNvSpPr>
            <a:spLocks noGrp="1"/>
          </p:cNvSpPr>
          <p:nvPr>
            <p:ph type="dt" sz="half" idx="10"/>
          </p:nvPr>
        </p:nvSpPr>
        <p:spPr/>
        <p:txBody>
          <a:bodyPr/>
          <a:lstStyle/>
          <a:p>
            <a:fld id="{A024FAAE-99B1-6D44-B556-03F0B94749DB}" type="datetimeFigureOut">
              <a:rPr lang="en-US" smtClean="0"/>
              <a:t>9/22/23</a:t>
            </a:fld>
            <a:endParaRPr lang="en-US"/>
          </a:p>
        </p:txBody>
      </p:sp>
      <p:sp>
        <p:nvSpPr>
          <p:cNvPr id="8" name="Footer Placeholder 7">
            <a:extLst>
              <a:ext uri="{FF2B5EF4-FFF2-40B4-BE49-F238E27FC236}">
                <a16:creationId xmlns:a16="http://schemas.microsoft.com/office/drawing/2014/main" id="{C83E81A9-222A-6840-8757-8FADD9E130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A72CD86-5542-014A-A44B-6DC86212C318}"/>
              </a:ext>
            </a:extLst>
          </p:cNvPr>
          <p:cNvSpPr>
            <a:spLocks noGrp="1"/>
          </p:cNvSpPr>
          <p:nvPr>
            <p:ph type="sldNum" sz="quarter" idx="12"/>
          </p:nvPr>
        </p:nvSpPr>
        <p:spPr/>
        <p:txBody>
          <a:bodyPr/>
          <a:lstStyle/>
          <a:p>
            <a:fld id="{1855AD44-DDEB-CC4D-B243-D5F46D5F86D2}" type="slidenum">
              <a:rPr lang="en-US" smtClean="0"/>
              <a:t>‹#›</a:t>
            </a:fld>
            <a:endParaRPr lang="en-US"/>
          </a:p>
        </p:txBody>
      </p:sp>
    </p:spTree>
    <p:extLst>
      <p:ext uri="{BB962C8B-B14F-4D97-AF65-F5344CB8AC3E}">
        <p14:creationId xmlns:p14="http://schemas.microsoft.com/office/powerpoint/2010/main" val="268524062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190AE-9090-1245-9370-63B7C5E75F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1A5650-4D87-F248-921C-7018729187C5}"/>
              </a:ext>
            </a:extLst>
          </p:cNvPr>
          <p:cNvSpPr>
            <a:spLocks noGrp="1"/>
          </p:cNvSpPr>
          <p:nvPr>
            <p:ph type="dt" sz="half" idx="10"/>
          </p:nvPr>
        </p:nvSpPr>
        <p:spPr/>
        <p:txBody>
          <a:bodyPr/>
          <a:lstStyle/>
          <a:p>
            <a:fld id="{A024FAAE-99B1-6D44-B556-03F0B94749DB}" type="datetimeFigureOut">
              <a:rPr lang="en-US" smtClean="0"/>
              <a:t>9/22/23</a:t>
            </a:fld>
            <a:endParaRPr lang="en-US"/>
          </a:p>
        </p:txBody>
      </p:sp>
      <p:sp>
        <p:nvSpPr>
          <p:cNvPr id="4" name="Footer Placeholder 3">
            <a:extLst>
              <a:ext uri="{FF2B5EF4-FFF2-40B4-BE49-F238E27FC236}">
                <a16:creationId xmlns:a16="http://schemas.microsoft.com/office/drawing/2014/main" id="{BC40F997-ED75-F740-B482-61CB6842AD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0ADE40-E6E9-3B46-BE84-AAFEF3E7EAAC}"/>
              </a:ext>
            </a:extLst>
          </p:cNvPr>
          <p:cNvSpPr>
            <a:spLocks noGrp="1"/>
          </p:cNvSpPr>
          <p:nvPr>
            <p:ph type="sldNum" sz="quarter" idx="12"/>
          </p:nvPr>
        </p:nvSpPr>
        <p:spPr/>
        <p:txBody>
          <a:bodyPr/>
          <a:lstStyle/>
          <a:p>
            <a:fld id="{1855AD44-DDEB-CC4D-B243-D5F46D5F86D2}" type="slidenum">
              <a:rPr lang="en-US" smtClean="0"/>
              <a:t>‹#›</a:t>
            </a:fld>
            <a:endParaRPr lang="en-US"/>
          </a:p>
        </p:txBody>
      </p:sp>
    </p:spTree>
    <p:extLst>
      <p:ext uri="{BB962C8B-B14F-4D97-AF65-F5344CB8AC3E}">
        <p14:creationId xmlns:p14="http://schemas.microsoft.com/office/powerpoint/2010/main" val="31856394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381C9E-1DA6-1548-AFE3-21F15C338B54}"/>
              </a:ext>
            </a:extLst>
          </p:cNvPr>
          <p:cNvSpPr>
            <a:spLocks noGrp="1"/>
          </p:cNvSpPr>
          <p:nvPr>
            <p:ph type="dt" sz="half" idx="10"/>
          </p:nvPr>
        </p:nvSpPr>
        <p:spPr/>
        <p:txBody>
          <a:bodyPr/>
          <a:lstStyle/>
          <a:p>
            <a:fld id="{A024FAAE-99B1-6D44-B556-03F0B94749DB}" type="datetimeFigureOut">
              <a:rPr lang="en-US" smtClean="0"/>
              <a:t>9/22/23</a:t>
            </a:fld>
            <a:endParaRPr lang="en-US"/>
          </a:p>
        </p:txBody>
      </p:sp>
      <p:sp>
        <p:nvSpPr>
          <p:cNvPr id="3" name="Footer Placeholder 2">
            <a:extLst>
              <a:ext uri="{FF2B5EF4-FFF2-40B4-BE49-F238E27FC236}">
                <a16:creationId xmlns:a16="http://schemas.microsoft.com/office/drawing/2014/main" id="{D31666F8-BD34-CA42-9AB9-199D1B21CD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C89AAD-9DEE-194E-BB96-994B58860618}"/>
              </a:ext>
            </a:extLst>
          </p:cNvPr>
          <p:cNvSpPr>
            <a:spLocks noGrp="1"/>
          </p:cNvSpPr>
          <p:nvPr>
            <p:ph type="sldNum" sz="quarter" idx="12"/>
          </p:nvPr>
        </p:nvSpPr>
        <p:spPr/>
        <p:txBody>
          <a:bodyPr/>
          <a:lstStyle/>
          <a:p>
            <a:fld id="{1855AD44-DDEB-CC4D-B243-D5F46D5F86D2}" type="slidenum">
              <a:rPr lang="en-US" smtClean="0"/>
              <a:t>‹#›</a:t>
            </a:fld>
            <a:endParaRPr lang="en-US"/>
          </a:p>
        </p:txBody>
      </p:sp>
    </p:spTree>
    <p:extLst>
      <p:ext uri="{BB962C8B-B14F-4D97-AF65-F5344CB8AC3E}">
        <p14:creationId xmlns:p14="http://schemas.microsoft.com/office/powerpoint/2010/main" val="22824232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C91E3-F8F4-5545-9FBA-B47E31637C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D0ABBB-1EE8-8B4F-9465-700BFB852B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D61644-0519-0F44-8CA1-53C91059A8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4AD48F-1F47-BE4C-BE02-D089D885E3A8}"/>
              </a:ext>
            </a:extLst>
          </p:cNvPr>
          <p:cNvSpPr>
            <a:spLocks noGrp="1"/>
          </p:cNvSpPr>
          <p:nvPr>
            <p:ph type="dt" sz="half" idx="10"/>
          </p:nvPr>
        </p:nvSpPr>
        <p:spPr/>
        <p:txBody>
          <a:bodyPr/>
          <a:lstStyle/>
          <a:p>
            <a:fld id="{A024FAAE-99B1-6D44-B556-03F0B94749DB}" type="datetimeFigureOut">
              <a:rPr lang="en-US" smtClean="0"/>
              <a:t>9/22/23</a:t>
            </a:fld>
            <a:endParaRPr lang="en-US"/>
          </a:p>
        </p:txBody>
      </p:sp>
      <p:sp>
        <p:nvSpPr>
          <p:cNvPr id="6" name="Footer Placeholder 5">
            <a:extLst>
              <a:ext uri="{FF2B5EF4-FFF2-40B4-BE49-F238E27FC236}">
                <a16:creationId xmlns:a16="http://schemas.microsoft.com/office/drawing/2014/main" id="{A1117308-7BF1-A346-890D-AE4ECDBEE6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E44AD8-909C-2F43-A3C5-5E83E416ACBB}"/>
              </a:ext>
            </a:extLst>
          </p:cNvPr>
          <p:cNvSpPr>
            <a:spLocks noGrp="1"/>
          </p:cNvSpPr>
          <p:nvPr>
            <p:ph type="sldNum" sz="quarter" idx="12"/>
          </p:nvPr>
        </p:nvSpPr>
        <p:spPr/>
        <p:txBody>
          <a:bodyPr/>
          <a:lstStyle/>
          <a:p>
            <a:fld id="{1855AD44-DDEB-CC4D-B243-D5F46D5F86D2}" type="slidenum">
              <a:rPr lang="en-US" smtClean="0"/>
              <a:t>‹#›</a:t>
            </a:fld>
            <a:endParaRPr lang="en-US"/>
          </a:p>
        </p:txBody>
      </p:sp>
    </p:spTree>
    <p:extLst>
      <p:ext uri="{BB962C8B-B14F-4D97-AF65-F5344CB8AC3E}">
        <p14:creationId xmlns:p14="http://schemas.microsoft.com/office/powerpoint/2010/main" val="2086614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Tree>
    <p:extLst>
      <p:ext uri="{BB962C8B-B14F-4D97-AF65-F5344CB8AC3E}">
        <p14:creationId xmlns:p14="http://schemas.microsoft.com/office/powerpoint/2010/main" val="2365303061"/>
      </p:ext>
    </p:extLst>
  </p:cSld>
  <p:clrMapOvr>
    <a:overrideClrMapping bg1="dk1" tx1="lt1" bg2="dk2" tx2="lt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60108-98E1-8147-89D4-EDD0201483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1E95A5-C586-4D47-9CED-F3973D9FF3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3135C8-E386-2644-9C1B-DDBE0A5109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B88F26-0FBD-8C4B-80F0-A06B087289C9}"/>
              </a:ext>
            </a:extLst>
          </p:cNvPr>
          <p:cNvSpPr>
            <a:spLocks noGrp="1"/>
          </p:cNvSpPr>
          <p:nvPr>
            <p:ph type="dt" sz="half" idx="10"/>
          </p:nvPr>
        </p:nvSpPr>
        <p:spPr/>
        <p:txBody>
          <a:bodyPr/>
          <a:lstStyle/>
          <a:p>
            <a:fld id="{A024FAAE-99B1-6D44-B556-03F0B94749DB}" type="datetimeFigureOut">
              <a:rPr lang="en-US" smtClean="0"/>
              <a:t>9/22/23</a:t>
            </a:fld>
            <a:endParaRPr lang="en-US"/>
          </a:p>
        </p:txBody>
      </p:sp>
      <p:sp>
        <p:nvSpPr>
          <p:cNvPr id="6" name="Footer Placeholder 5">
            <a:extLst>
              <a:ext uri="{FF2B5EF4-FFF2-40B4-BE49-F238E27FC236}">
                <a16:creationId xmlns:a16="http://schemas.microsoft.com/office/drawing/2014/main" id="{7D15F0BB-554C-854E-B1A0-A0E4F4A2C9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EFF18D-65C4-3947-91C0-F74BB7C9DF8C}"/>
              </a:ext>
            </a:extLst>
          </p:cNvPr>
          <p:cNvSpPr>
            <a:spLocks noGrp="1"/>
          </p:cNvSpPr>
          <p:nvPr>
            <p:ph type="sldNum" sz="quarter" idx="12"/>
          </p:nvPr>
        </p:nvSpPr>
        <p:spPr/>
        <p:txBody>
          <a:bodyPr/>
          <a:lstStyle/>
          <a:p>
            <a:fld id="{1855AD44-DDEB-CC4D-B243-D5F46D5F86D2}" type="slidenum">
              <a:rPr lang="en-US" smtClean="0"/>
              <a:t>‹#›</a:t>
            </a:fld>
            <a:endParaRPr lang="en-US"/>
          </a:p>
        </p:txBody>
      </p:sp>
    </p:spTree>
    <p:extLst>
      <p:ext uri="{BB962C8B-B14F-4D97-AF65-F5344CB8AC3E}">
        <p14:creationId xmlns:p14="http://schemas.microsoft.com/office/powerpoint/2010/main" val="26334017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01600-A02C-AF40-9247-FDD5495820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CF0440-B4E6-E34A-B61B-84600BC4A8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DC63E-AC43-9D4C-8762-093A81BF66DF}"/>
              </a:ext>
            </a:extLst>
          </p:cNvPr>
          <p:cNvSpPr>
            <a:spLocks noGrp="1"/>
          </p:cNvSpPr>
          <p:nvPr>
            <p:ph type="dt" sz="half" idx="10"/>
          </p:nvPr>
        </p:nvSpPr>
        <p:spPr/>
        <p:txBody>
          <a:bodyPr/>
          <a:lstStyle/>
          <a:p>
            <a:fld id="{A024FAAE-99B1-6D44-B556-03F0B94749DB}" type="datetimeFigureOut">
              <a:rPr lang="en-US" smtClean="0"/>
              <a:t>9/22/23</a:t>
            </a:fld>
            <a:endParaRPr lang="en-US"/>
          </a:p>
        </p:txBody>
      </p:sp>
      <p:sp>
        <p:nvSpPr>
          <p:cNvPr id="5" name="Footer Placeholder 4">
            <a:extLst>
              <a:ext uri="{FF2B5EF4-FFF2-40B4-BE49-F238E27FC236}">
                <a16:creationId xmlns:a16="http://schemas.microsoft.com/office/drawing/2014/main" id="{9DB92B1D-D4A6-F147-A999-62B9635D22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17B928-011E-9949-A775-B884D75F4D77}"/>
              </a:ext>
            </a:extLst>
          </p:cNvPr>
          <p:cNvSpPr>
            <a:spLocks noGrp="1"/>
          </p:cNvSpPr>
          <p:nvPr>
            <p:ph type="sldNum" sz="quarter" idx="12"/>
          </p:nvPr>
        </p:nvSpPr>
        <p:spPr/>
        <p:txBody>
          <a:bodyPr/>
          <a:lstStyle/>
          <a:p>
            <a:fld id="{1855AD44-DDEB-CC4D-B243-D5F46D5F86D2}" type="slidenum">
              <a:rPr lang="en-US" smtClean="0"/>
              <a:t>‹#›</a:t>
            </a:fld>
            <a:endParaRPr lang="en-US"/>
          </a:p>
        </p:txBody>
      </p:sp>
    </p:spTree>
    <p:extLst>
      <p:ext uri="{BB962C8B-B14F-4D97-AF65-F5344CB8AC3E}">
        <p14:creationId xmlns:p14="http://schemas.microsoft.com/office/powerpoint/2010/main" val="22910679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CC2EB5-FD23-B04B-9268-666B607D9D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0C180B-3902-7844-AFF7-C48AB180B4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A10330-0202-3943-BCA7-31BF041DC522}"/>
              </a:ext>
            </a:extLst>
          </p:cNvPr>
          <p:cNvSpPr>
            <a:spLocks noGrp="1"/>
          </p:cNvSpPr>
          <p:nvPr>
            <p:ph type="dt" sz="half" idx="10"/>
          </p:nvPr>
        </p:nvSpPr>
        <p:spPr/>
        <p:txBody>
          <a:bodyPr/>
          <a:lstStyle/>
          <a:p>
            <a:fld id="{A024FAAE-99B1-6D44-B556-03F0B94749DB}" type="datetimeFigureOut">
              <a:rPr lang="en-US" smtClean="0"/>
              <a:t>9/22/23</a:t>
            </a:fld>
            <a:endParaRPr lang="en-US"/>
          </a:p>
        </p:txBody>
      </p:sp>
      <p:sp>
        <p:nvSpPr>
          <p:cNvPr id="5" name="Footer Placeholder 4">
            <a:extLst>
              <a:ext uri="{FF2B5EF4-FFF2-40B4-BE49-F238E27FC236}">
                <a16:creationId xmlns:a16="http://schemas.microsoft.com/office/drawing/2014/main" id="{FFC17A9F-D893-2C49-A4BF-4293641B74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E54498-FCD7-2B41-B5E1-2B7C15E0E746}"/>
              </a:ext>
            </a:extLst>
          </p:cNvPr>
          <p:cNvSpPr>
            <a:spLocks noGrp="1"/>
          </p:cNvSpPr>
          <p:nvPr>
            <p:ph type="sldNum" sz="quarter" idx="12"/>
          </p:nvPr>
        </p:nvSpPr>
        <p:spPr/>
        <p:txBody>
          <a:bodyPr/>
          <a:lstStyle/>
          <a:p>
            <a:fld id="{1855AD44-DDEB-CC4D-B243-D5F46D5F86D2}" type="slidenum">
              <a:rPr lang="en-US" smtClean="0"/>
              <a:t>‹#›</a:t>
            </a:fld>
            <a:endParaRPr lang="en-US"/>
          </a:p>
        </p:txBody>
      </p:sp>
    </p:spTree>
    <p:extLst>
      <p:ext uri="{BB962C8B-B14F-4D97-AF65-F5344CB8AC3E}">
        <p14:creationId xmlns:p14="http://schemas.microsoft.com/office/powerpoint/2010/main" val="19008153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3A76AD-7B70-7F35-7237-B901E25F0F1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6480"/>
          <a:stretch/>
        </p:blipFill>
        <p:spPr>
          <a:xfrm>
            <a:off x="-9810" y="805752"/>
            <a:ext cx="12198762" cy="5979010"/>
          </a:xfrm>
          <a:prstGeom prst="rect">
            <a:avLst/>
          </a:prstGeom>
        </p:spPr>
      </p:pic>
      <p:sp>
        <p:nvSpPr>
          <p:cNvPr id="7" name="Rectangle 6"/>
          <p:cNvSpPr/>
          <p:nvPr userDrawn="1"/>
        </p:nvSpPr>
        <p:spPr>
          <a:xfrm>
            <a:off x="-15240" y="6309360"/>
            <a:ext cx="12207240" cy="5428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userDrawn="1"/>
        </p:nvSpPr>
        <p:spPr>
          <a:xfrm>
            <a:off x="-15240" y="0"/>
            <a:ext cx="12207240" cy="2103120"/>
          </a:xfrm>
          <a:prstGeom prst="rect">
            <a:avLst/>
          </a:prstGeom>
          <a:solidFill>
            <a:schemeClr val="bg1"/>
          </a:solidFill>
        </p:spPr>
        <p:txBody>
          <a:bodyPr wrap="square" rtlCol="0">
            <a:spAutoFit/>
          </a:bodyPr>
          <a:lstStyle/>
          <a:p>
            <a:endParaRPr lang="en-US" dirty="0"/>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9617" y="6397195"/>
            <a:ext cx="2293467" cy="435837"/>
          </a:xfrm>
          <a:prstGeom prst="rect">
            <a:avLst/>
          </a:prstGeom>
        </p:spPr>
      </p:pic>
      <p:sp>
        <p:nvSpPr>
          <p:cNvPr id="9" name="Rectangle 8"/>
          <p:cNvSpPr/>
          <p:nvPr userDrawn="1"/>
        </p:nvSpPr>
        <p:spPr>
          <a:xfrm>
            <a:off x="2694164" y="6360216"/>
            <a:ext cx="6334539" cy="461665"/>
          </a:xfrm>
          <a:prstGeom prst="rect">
            <a:avLst/>
          </a:prstGeom>
        </p:spPr>
        <p:txBody>
          <a:bodyPr wrap="square">
            <a:spAutoFit/>
          </a:bodyPr>
          <a:lstStyle/>
          <a:p>
            <a:pPr algn="l" defTabSz="457200" fontAlgn="base">
              <a:spcBef>
                <a:spcPct val="0"/>
              </a:spcBef>
              <a:spcAft>
                <a:spcPct val="0"/>
              </a:spcAft>
              <a:defRPr/>
            </a:pPr>
            <a:r>
              <a:rPr lang="en-US" sz="1200" dirty="0">
                <a:solidFill>
                  <a:schemeClr val="tx1"/>
                </a:solidFill>
                <a:latin typeface="Arial" panose="020B0604020202020204" pitchFamily="34" charset="0"/>
                <a:ea typeface="Geneva" charset="-128"/>
                <a:cs typeface="Arial" panose="020B0604020202020204" pitchFamily="34" charset="0"/>
              </a:rPr>
              <a:t>Confidential information and property</a:t>
            </a:r>
            <a:r>
              <a:rPr lang="en-US" sz="1200" baseline="0" dirty="0">
                <a:solidFill>
                  <a:schemeClr val="tx1"/>
                </a:solidFill>
                <a:latin typeface="Arial" panose="020B0604020202020204" pitchFamily="34" charset="0"/>
                <a:ea typeface="Geneva" charset="-128"/>
                <a:cs typeface="Arial" panose="020B0604020202020204" pitchFamily="34" charset="0"/>
              </a:rPr>
              <a:t> of the author; may not be distributed or reproduced without written permission.</a:t>
            </a:r>
            <a:endParaRPr lang="en-US" sz="1200" dirty="0">
              <a:solidFill>
                <a:schemeClr val="tx1"/>
              </a:solidFill>
              <a:latin typeface="Arial" panose="020B0604020202020204" pitchFamily="34" charset="0"/>
              <a:ea typeface="Geneva" charset="-128"/>
              <a:cs typeface="Arial" panose="020B0604020202020204" pitchFamily="34" charset="0"/>
            </a:endParaRPr>
          </a:p>
        </p:txBody>
      </p:sp>
      <p:sp>
        <p:nvSpPr>
          <p:cNvPr id="10" name="Footer Placeholder 1"/>
          <p:cNvSpPr txBox="1">
            <a:spLocks/>
          </p:cNvSpPr>
          <p:nvPr userDrawn="1"/>
        </p:nvSpPr>
        <p:spPr>
          <a:xfrm>
            <a:off x="7511822" y="6419634"/>
            <a:ext cx="4496077" cy="3651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fontAlgn="base">
              <a:spcBef>
                <a:spcPct val="0"/>
              </a:spcBef>
              <a:spcAft>
                <a:spcPct val="0"/>
              </a:spcAft>
              <a:defRPr/>
            </a:pPr>
            <a:r>
              <a:rPr lang="en-US" sz="1200" baseline="0" dirty="0">
                <a:solidFill>
                  <a:schemeClr val="tx1"/>
                </a:solidFill>
                <a:latin typeface="Arial" panose="020B0604020202020204" pitchFamily="34" charset="0"/>
                <a:ea typeface="Geneva" charset="-128"/>
                <a:cs typeface="Arial" panose="020B0604020202020204" pitchFamily="34" charset="0"/>
              </a:rPr>
              <a:t>Spring 2023 Group Meeting </a:t>
            </a:r>
            <a:r>
              <a:rPr lang="en-US" sz="1200" dirty="0">
                <a:solidFill>
                  <a:schemeClr val="tx1"/>
                </a:solidFill>
                <a:latin typeface="Arial" panose="020B0604020202020204" pitchFamily="34" charset="0"/>
                <a:ea typeface="Geneva" charset="-128"/>
                <a:cs typeface="Arial" panose="020B0604020202020204" pitchFamily="34" charset="0"/>
              </a:rPr>
              <a:t>• May 3 – 5</a:t>
            </a:r>
          </a:p>
        </p:txBody>
      </p:sp>
    </p:spTree>
    <p:extLst>
      <p:ext uri="{BB962C8B-B14F-4D97-AF65-F5344CB8AC3E}">
        <p14:creationId xmlns:p14="http://schemas.microsoft.com/office/powerpoint/2010/main" val="126725149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lgn="ctr">
              <a:defRPr sz="54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normAutofit/>
          </a:bodyPr>
          <a:lstStyle>
            <a:lvl1pPr marL="0" indent="0" algn="ctr">
              <a:buNone/>
              <a:defRPr sz="4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2460726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tent -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atin typeface="Arial" panose="020B0604020202020204" pitchFamily="34" charset="0"/>
                <a:cs typeface="Arial" panose="020B0604020202020204" pitchFamily="34" charset="0"/>
              </a:defRPr>
            </a:lvl1pPr>
          </a:lstStyle>
          <a:p>
            <a:r>
              <a:rPr lang="en-US" dirty="0"/>
              <a:t>Click to edit Master title style</a:t>
            </a:r>
          </a:p>
        </p:txBody>
      </p:sp>
      <p:sp>
        <p:nvSpPr>
          <p:cNvPr id="4" name="Text Placeholder 5"/>
          <p:cNvSpPr>
            <a:spLocks noGrp="1"/>
          </p:cNvSpPr>
          <p:nvPr>
            <p:ph type="body" sz="quarter" idx="11"/>
          </p:nvPr>
        </p:nvSpPr>
        <p:spPr bwMode="blackWhite">
          <a:xfrm>
            <a:off x="438151" y="1335314"/>
            <a:ext cx="11324357" cy="4855936"/>
          </a:xfrm>
          <a:prstGeom prst="rect">
            <a:avLst/>
          </a:prstGeom>
        </p:spPr>
        <p:txBody>
          <a:bodyPr vert="horz">
            <a:normAutofit/>
          </a:bodyPr>
          <a:lstStyle>
            <a:lvl1pPr marL="623888" indent="-623888">
              <a:lnSpc>
                <a:spcPct val="110000"/>
              </a:lnSpc>
              <a:spcBef>
                <a:spcPts val="0"/>
              </a:spcBef>
              <a:spcAft>
                <a:spcPts val="1200"/>
              </a:spcAft>
              <a:buClrTx/>
              <a:buSzPct val="100000"/>
              <a:buFont typeface="Arial" panose="020B0604020202020204" pitchFamily="34" charset="0"/>
              <a:buChar char="•"/>
              <a:defRPr sz="3600" baseline="0">
                <a:solidFill>
                  <a:schemeClr val="tx1"/>
                </a:solidFill>
                <a:latin typeface="Arial" panose="020B0604020202020204" pitchFamily="34" charset="0"/>
                <a:cs typeface="Arial" panose="020B0604020202020204" pitchFamily="34" charset="0"/>
              </a:defRPr>
            </a:lvl1pPr>
            <a:lvl2pPr marL="1371600" indent="-625475">
              <a:lnSpc>
                <a:spcPct val="110000"/>
              </a:lnSpc>
              <a:spcBef>
                <a:spcPts val="0"/>
              </a:spcBef>
              <a:spcAft>
                <a:spcPts val="1200"/>
              </a:spcAft>
              <a:buClrTx/>
              <a:buFont typeface="Calibri" panose="020F0502020204030204" pitchFamily="34" charset="0"/>
              <a:buChar char="–"/>
              <a:defRPr sz="3600" baseline="0">
                <a:solidFill>
                  <a:schemeClr val="tx1"/>
                </a:solidFill>
                <a:latin typeface="Arial" panose="020B0604020202020204" pitchFamily="34" charset="0"/>
                <a:cs typeface="Arial" panose="020B0604020202020204" pitchFamily="34" charset="0"/>
              </a:defRPr>
            </a:lvl2pPr>
            <a:lvl3pPr marL="2120900" indent="-630238">
              <a:lnSpc>
                <a:spcPct val="110000"/>
              </a:lnSpc>
              <a:spcBef>
                <a:spcPts val="0"/>
              </a:spcBef>
              <a:spcAft>
                <a:spcPts val="1200"/>
              </a:spcAft>
              <a:buClrTx/>
              <a:buFont typeface="Arial" panose="020B0604020202020204" pitchFamily="34" charset="0"/>
              <a:buChar char="•"/>
              <a:tabLst/>
              <a:defRPr sz="3600" baseline="0">
                <a:solidFill>
                  <a:schemeClr val="tx1"/>
                </a:solidFill>
                <a:latin typeface="Arial" panose="020B0604020202020204" pitchFamily="34" charset="0"/>
                <a:cs typeface="Arial" panose="020B0604020202020204" pitchFamily="34" charset="0"/>
              </a:defRPr>
            </a:lvl3pPr>
            <a:lvl4pPr>
              <a:defRPr sz="3200" baseline="0">
                <a:solidFill>
                  <a:schemeClr val="tx1">
                    <a:lumMod val="65000"/>
                    <a:lumOff val="35000"/>
                  </a:schemeClr>
                </a:solidFill>
                <a:latin typeface="Arial" panose="020B0604020202020204" pitchFamily="34" charset="0"/>
                <a:cs typeface="Arial" panose="020B0604020202020204" pitchFamily="34" charset="0"/>
              </a:defRPr>
            </a:lvl4pPr>
            <a:lvl5pPr>
              <a:defRPr sz="3200" baseline="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endParaRPr lang="en-US" dirty="0"/>
          </a:p>
        </p:txBody>
      </p:sp>
    </p:spTree>
    <p:extLst>
      <p:ext uri="{BB962C8B-B14F-4D97-AF65-F5344CB8AC3E}">
        <p14:creationId xmlns:p14="http://schemas.microsoft.com/office/powerpoint/2010/main" val="21725727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tent - 1.a. Outline">
    <p:spTree>
      <p:nvGrpSpPr>
        <p:cNvPr id="1" name=""/>
        <p:cNvGrpSpPr/>
        <p:nvPr/>
      </p:nvGrpSpPr>
      <p:grpSpPr>
        <a:xfrm>
          <a:off x="0" y="0"/>
          <a:ext cx="0" cy="0"/>
          <a:chOff x="0" y="0"/>
          <a:chExt cx="0" cy="0"/>
        </a:xfrm>
      </p:grpSpPr>
      <p:sp>
        <p:nvSpPr>
          <p:cNvPr id="8" name="TextBox 7"/>
          <p:cNvSpPr txBox="1"/>
          <p:nvPr userDrawn="1"/>
        </p:nvSpPr>
        <p:spPr>
          <a:xfrm>
            <a:off x="6079067" y="6645275"/>
            <a:ext cx="184731" cy="369332"/>
          </a:xfrm>
          <a:prstGeom prst="rect">
            <a:avLst/>
          </a:prstGeom>
          <a:noFill/>
        </p:spPr>
        <p:txBody>
          <a:bodyPr wrap="none">
            <a:spAutoFit/>
          </a:bodyPr>
          <a:lstStyle/>
          <a:p>
            <a:pPr>
              <a:defRPr/>
            </a:pPr>
            <a:endParaRPr lang="en-US" sz="1800" dirty="0">
              <a:solidFill>
                <a:prstClr val="black"/>
              </a:solidFill>
              <a:latin typeface="Arial" panose="020B0604020202020204" pitchFamily="34" charset="0"/>
              <a:cs typeface="Arial" panose="020B0604020202020204" pitchFamily="34" charset="0"/>
            </a:endParaRPr>
          </a:p>
        </p:txBody>
      </p:sp>
      <p:sp>
        <p:nvSpPr>
          <p:cNvPr id="4" name="Text Placeholder 3"/>
          <p:cNvSpPr>
            <a:spLocks noGrp="1"/>
          </p:cNvSpPr>
          <p:nvPr>
            <p:ph type="body" sz="quarter" idx="10"/>
          </p:nvPr>
        </p:nvSpPr>
        <p:spPr>
          <a:xfrm>
            <a:off x="438151" y="283701"/>
            <a:ext cx="11446639" cy="747712"/>
          </a:xfrm>
          <a:prstGeom prst="rect">
            <a:avLst/>
          </a:prstGeom>
        </p:spPr>
        <p:txBody>
          <a:bodyPr vert="horz" anchor="ctr">
            <a:normAutofit/>
          </a:bodyPr>
          <a:lstStyle>
            <a:lvl1pPr marL="0" indent="0" algn="l">
              <a:buFontTx/>
              <a:buNone/>
              <a:defRPr sz="4400" b="1" baseline="0">
                <a:solidFill>
                  <a:srgbClr val="2E398E"/>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6" name="Text Placeholder 5"/>
          <p:cNvSpPr>
            <a:spLocks noGrp="1"/>
          </p:cNvSpPr>
          <p:nvPr>
            <p:ph type="body" sz="quarter" idx="11"/>
          </p:nvPr>
        </p:nvSpPr>
        <p:spPr bwMode="blackWhite">
          <a:xfrm>
            <a:off x="438151" y="1306286"/>
            <a:ext cx="11446933" cy="4884964"/>
          </a:xfrm>
          <a:prstGeom prst="rect">
            <a:avLst/>
          </a:prstGeom>
        </p:spPr>
        <p:txBody>
          <a:bodyPr vert="horz">
            <a:normAutofit/>
          </a:bodyPr>
          <a:lstStyle>
            <a:lvl1pPr marL="681038" indent="-681038">
              <a:lnSpc>
                <a:spcPct val="110000"/>
              </a:lnSpc>
              <a:spcBef>
                <a:spcPts val="0"/>
              </a:spcBef>
              <a:spcAft>
                <a:spcPts val="1200"/>
              </a:spcAft>
              <a:buClrTx/>
              <a:buSzPct val="100000"/>
              <a:buFont typeface="+mj-lt"/>
              <a:buAutoNum type="arabicPeriod"/>
              <a:defRPr sz="3600" baseline="0">
                <a:solidFill>
                  <a:schemeClr val="tx1"/>
                </a:solidFill>
                <a:latin typeface="Arial" panose="020B0604020202020204" pitchFamily="34" charset="0"/>
                <a:cs typeface="Arial" panose="020B0604020202020204" pitchFamily="34" charset="0"/>
              </a:defRPr>
            </a:lvl1pPr>
            <a:lvl2pPr marL="1371600" indent="-625475">
              <a:lnSpc>
                <a:spcPct val="110000"/>
              </a:lnSpc>
              <a:spcBef>
                <a:spcPts val="0"/>
              </a:spcBef>
              <a:spcAft>
                <a:spcPts val="1200"/>
              </a:spcAft>
              <a:buClrTx/>
              <a:buFont typeface="+mj-lt"/>
              <a:buAutoNum type="alphaLcPeriod"/>
              <a:defRPr sz="3600" baseline="0">
                <a:solidFill>
                  <a:schemeClr val="tx1"/>
                </a:solidFill>
                <a:latin typeface="Arial" panose="020B0604020202020204" pitchFamily="34" charset="0"/>
                <a:cs typeface="Arial" panose="020B0604020202020204" pitchFamily="34" charset="0"/>
              </a:defRPr>
            </a:lvl2pPr>
            <a:lvl3pPr marL="2062163" indent="-630238">
              <a:lnSpc>
                <a:spcPct val="110000"/>
              </a:lnSpc>
              <a:spcBef>
                <a:spcPts val="0"/>
              </a:spcBef>
              <a:spcAft>
                <a:spcPts val="1200"/>
              </a:spcAft>
              <a:buClrTx/>
              <a:buFont typeface="+mj-lt"/>
              <a:buAutoNum type="arabicParenR"/>
              <a:defRPr sz="3600" baseline="0">
                <a:solidFill>
                  <a:schemeClr val="tx1"/>
                </a:solidFill>
                <a:latin typeface="Arial" panose="020B0604020202020204" pitchFamily="34" charset="0"/>
                <a:cs typeface="Arial" panose="020B0604020202020204" pitchFamily="34" charset="0"/>
              </a:defRPr>
            </a:lvl3pPr>
            <a:lvl4pPr>
              <a:defRPr sz="3200" baseline="0">
                <a:solidFill>
                  <a:schemeClr val="tx1">
                    <a:lumMod val="65000"/>
                    <a:lumOff val="35000"/>
                  </a:schemeClr>
                </a:solidFill>
              </a:defRPr>
            </a:lvl4pPr>
            <a:lvl5pPr>
              <a:defRPr sz="3200" baseline="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1391994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 - I.A. Outline">
    <p:spTree>
      <p:nvGrpSpPr>
        <p:cNvPr id="1" name=""/>
        <p:cNvGrpSpPr/>
        <p:nvPr/>
      </p:nvGrpSpPr>
      <p:grpSpPr>
        <a:xfrm>
          <a:off x="0" y="0"/>
          <a:ext cx="0" cy="0"/>
          <a:chOff x="0" y="0"/>
          <a:chExt cx="0" cy="0"/>
        </a:xfrm>
      </p:grpSpPr>
      <p:sp>
        <p:nvSpPr>
          <p:cNvPr id="8" name="TextBox 7"/>
          <p:cNvSpPr txBox="1"/>
          <p:nvPr userDrawn="1"/>
        </p:nvSpPr>
        <p:spPr>
          <a:xfrm>
            <a:off x="6079067" y="6645275"/>
            <a:ext cx="184731" cy="369332"/>
          </a:xfrm>
          <a:prstGeom prst="rect">
            <a:avLst/>
          </a:prstGeom>
          <a:noFill/>
        </p:spPr>
        <p:txBody>
          <a:bodyPr wrap="none">
            <a:spAutoFit/>
          </a:bodyPr>
          <a:lstStyle/>
          <a:p>
            <a:pPr>
              <a:defRPr/>
            </a:pPr>
            <a:endParaRPr lang="en-US" sz="1800" dirty="0">
              <a:solidFill>
                <a:prstClr val="black"/>
              </a:solidFill>
              <a:latin typeface="Arial" panose="020B0604020202020204" pitchFamily="34" charset="0"/>
              <a:cs typeface="Arial" panose="020B0604020202020204" pitchFamily="34" charset="0"/>
            </a:endParaRPr>
          </a:p>
        </p:txBody>
      </p:sp>
      <p:sp>
        <p:nvSpPr>
          <p:cNvPr id="4" name="Text Placeholder 3"/>
          <p:cNvSpPr>
            <a:spLocks noGrp="1"/>
          </p:cNvSpPr>
          <p:nvPr>
            <p:ph type="body" sz="quarter" idx="10"/>
          </p:nvPr>
        </p:nvSpPr>
        <p:spPr>
          <a:xfrm>
            <a:off x="438151" y="283701"/>
            <a:ext cx="11446639" cy="747712"/>
          </a:xfrm>
          <a:prstGeom prst="rect">
            <a:avLst/>
          </a:prstGeom>
        </p:spPr>
        <p:txBody>
          <a:bodyPr vert="horz" anchor="ctr">
            <a:normAutofit/>
          </a:bodyPr>
          <a:lstStyle>
            <a:lvl1pPr marL="0" indent="0" algn="l">
              <a:buFontTx/>
              <a:buNone/>
              <a:defRPr sz="4400" b="1" baseline="0">
                <a:solidFill>
                  <a:srgbClr val="2E398E"/>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6" name="Text Placeholder 5"/>
          <p:cNvSpPr>
            <a:spLocks noGrp="1"/>
          </p:cNvSpPr>
          <p:nvPr>
            <p:ph type="body" sz="quarter" idx="11"/>
          </p:nvPr>
        </p:nvSpPr>
        <p:spPr bwMode="blackWhite">
          <a:xfrm>
            <a:off x="438151" y="1322614"/>
            <a:ext cx="11446933" cy="4868636"/>
          </a:xfrm>
          <a:prstGeom prst="rect">
            <a:avLst/>
          </a:prstGeom>
        </p:spPr>
        <p:txBody>
          <a:bodyPr vert="horz">
            <a:normAutofit/>
          </a:bodyPr>
          <a:lstStyle>
            <a:lvl1pPr marL="582613" indent="-582613">
              <a:lnSpc>
                <a:spcPct val="110000"/>
              </a:lnSpc>
              <a:spcBef>
                <a:spcPts val="0"/>
              </a:spcBef>
              <a:spcAft>
                <a:spcPts val="1200"/>
              </a:spcAft>
              <a:buClrTx/>
              <a:buSzPct val="100000"/>
              <a:buFont typeface="+mj-lt"/>
              <a:buAutoNum type="romanUcPeriod"/>
              <a:defRPr sz="3600" baseline="0">
                <a:solidFill>
                  <a:schemeClr val="tx1"/>
                </a:solidFill>
                <a:latin typeface="Arial" panose="020B0604020202020204" pitchFamily="34" charset="0"/>
                <a:cs typeface="Arial" panose="020B0604020202020204" pitchFamily="34" charset="0"/>
              </a:defRPr>
            </a:lvl1pPr>
            <a:lvl2pPr marL="1371600" indent="-690563">
              <a:lnSpc>
                <a:spcPct val="110000"/>
              </a:lnSpc>
              <a:spcBef>
                <a:spcPts val="0"/>
              </a:spcBef>
              <a:spcAft>
                <a:spcPts val="1200"/>
              </a:spcAft>
              <a:buClrTx/>
              <a:buFont typeface="+mj-lt"/>
              <a:buAutoNum type="alphaUcPeriod"/>
              <a:defRPr sz="3600" baseline="0">
                <a:solidFill>
                  <a:schemeClr val="tx1"/>
                </a:solidFill>
                <a:latin typeface="Arial" panose="020B0604020202020204" pitchFamily="34" charset="0"/>
                <a:cs typeface="Arial" panose="020B0604020202020204" pitchFamily="34" charset="0"/>
              </a:defRPr>
            </a:lvl2pPr>
            <a:lvl3pPr marL="2003425" indent="-525463">
              <a:lnSpc>
                <a:spcPct val="110000"/>
              </a:lnSpc>
              <a:spcBef>
                <a:spcPts val="0"/>
              </a:spcBef>
              <a:spcAft>
                <a:spcPts val="1200"/>
              </a:spcAft>
              <a:buClrTx/>
              <a:buFont typeface="+mj-lt"/>
              <a:buAutoNum type="romanLcPeriod"/>
              <a:defRPr sz="3600" baseline="0">
                <a:solidFill>
                  <a:schemeClr val="tx1"/>
                </a:solidFill>
                <a:latin typeface="Arial" panose="020B0604020202020204" pitchFamily="34" charset="0"/>
                <a:cs typeface="Arial" panose="020B0604020202020204" pitchFamily="34" charset="0"/>
              </a:defRPr>
            </a:lvl3pPr>
            <a:lvl4pPr>
              <a:defRPr sz="3200" baseline="0">
                <a:solidFill>
                  <a:schemeClr val="tx1">
                    <a:lumMod val="65000"/>
                    <a:lumOff val="35000"/>
                  </a:schemeClr>
                </a:solidFill>
              </a:defRPr>
            </a:lvl4pPr>
            <a:lvl5pPr>
              <a:defRPr sz="3200" baseline="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a:p>
            <a:pPr lvl="2"/>
            <a:endParaRPr lang="en-US" dirty="0"/>
          </a:p>
        </p:txBody>
      </p:sp>
    </p:spTree>
    <p:extLst>
      <p:ext uri="{BB962C8B-B14F-4D97-AF65-F5344CB8AC3E}">
        <p14:creationId xmlns:p14="http://schemas.microsoft.com/office/powerpoint/2010/main" val="11743456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ank w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63024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471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701661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FF5406E-B8C1-4040-993A-BC0B09586385}"/>
              </a:ext>
            </a:extLst>
          </p:cNvPr>
          <p:cNvSpPr/>
          <p:nvPr userDrawn="1"/>
        </p:nvSpPr>
        <p:spPr>
          <a:xfrm>
            <a:off x="0" y="1245236"/>
            <a:ext cx="12184139" cy="5612765"/>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2" name="Title 1"/>
          <p:cNvSpPr>
            <a:spLocks noGrp="1"/>
          </p:cNvSpPr>
          <p:nvPr>
            <p:ph type="ctrTitle"/>
          </p:nvPr>
        </p:nvSpPr>
        <p:spPr>
          <a:xfrm>
            <a:off x="819888" y="180753"/>
            <a:ext cx="10363200" cy="1278771"/>
          </a:xfrm>
        </p:spPr>
        <p:txBody>
          <a:bodyPr anchor="b">
            <a:normAutofit/>
          </a:bodyPr>
          <a:lstStyle>
            <a:lvl1pPr algn="ctr">
              <a:lnSpc>
                <a:spcPct val="100000"/>
              </a:lnSpc>
              <a:defRPr sz="440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1524000" y="1733816"/>
            <a:ext cx="9144000" cy="1365519"/>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a:p>
            <a:r>
              <a:rPr lang="en-US" dirty="0"/>
              <a:t>Organization</a:t>
            </a:r>
          </a:p>
          <a:p>
            <a:r>
              <a:rPr lang="en-US" dirty="0"/>
              <a:t>Date</a:t>
            </a:r>
          </a:p>
        </p:txBody>
      </p:sp>
      <p:sp>
        <p:nvSpPr>
          <p:cNvPr id="12" name="Rectangle 7">
            <a:extLst>
              <a:ext uri="{FF2B5EF4-FFF2-40B4-BE49-F238E27FC236}">
                <a16:creationId xmlns:a16="http://schemas.microsoft.com/office/drawing/2014/main" id="{41F719E8-F0D6-0140-882E-E096AABE372B}"/>
              </a:ext>
            </a:extLst>
          </p:cNvPr>
          <p:cNvSpPr/>
          <p:nvPr userDrawn="1"/>
        </p:nvSpPr>
        <p:spPr>
          <a:xfrm flipH="1">
            <a:off x="-1" y="4570552"/>
            <a:ext cx="5717628" cy="2287448"/>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pic>
        <p:nvPicPr>
          <p:cNvPr id="10" name="Picture 9">
            <a:extLst>
              <a:ext uri="{FF2B5EF4-FFF2-40B4-BE49-F238E27FC236}">
                <a16:creationId xmlns:a16="http://schemas.microsoft.com/office/drawing/2014/main" id="{4A63CBC9-E20A-8245-99BD-DB605651B0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906" y="6374013"/>
            <a:ext cx="1542599" cy="389412"/>
          </a:xfrm>
          <a:prstGeom prst="rect">
            <a:avLst/>
          </a:prstGeom>
        </p:spPr>
      </p:pic>
      <p:pic>
        <p:nvPicPr>
          <p:cNvPr id="9" name="Picture 8">
            <a:extLst>
              <a:ext uri="{FF2B5EF4-FFF2-40B4-BE49-F238E27FC236}">
                <a16:creationId xmlns:a16="http://schemas.microsoft.com/office/drawing/2014/main" id="{E44A5ACE-9C0F-2B4A-8CC3-93D68996E4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V="1">
            <a:off x="-787112" y="5571737"/>
            <a:ext cx="2057355" cy="54984"/>
          </a:xfrm>
          <a:prstGeom prst="rect">
            <a:avLst/>
          </a:prstGeom>
        </p:spPr>
      </p:pic>
    </p:spTree>
    <p:extLst>
      <p:ext uri="{BB962C8B-B14F-4D97-AF65-F5344CB8AC3E}">
        <p14:creationId xmlns:p14="http://schemas.microsoft.com/office/powerpoint/2010/main" val="134307370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0" name="Rectangle 7">
            <a:extLst>
              <a:ext uri="{FF2B5EF4-FFF2-40B4-BE49-F238E27FC236}">
                <a16:creationId xmlns:a16="http://schemas.microsoft.com/office/drawing/2014/main" id="{2CA79F07-E3D7-7345-AB58-6D7D8ACAA00B}"/>
              </a:ext>
            </a:extLst>
          </p:cNvPr>
          <p:cNvSpPr/>
          <p:nvPr userDrawn="1"/>
        </p:nvSpPr>
        <p:spPr>
          <a:xfrm>
            <a:off x="0" y="1245236"/>
            <a:ext cx="12184139" cy="5612765"/>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a:extLst>
              <a:ext uri="{FF2B5EF4-FFF2-40B4-BE49-F238E27FC236}">
                <a16:creationId xmlns:a16="http://schemas.microsoft.com/office/drawing/2014/main" id="{AA0C38B9-B43F-E84C-8019-A94D0F859C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129" y="6213130"/>
            <a:ext cx="1542599" cy="389412"/>
          </a:xfrm>
          <a:prstGeom prst="rect">
            <a:avLst/>
          </a:prstGeom>
        </p:spPr>
      </p:pic>
      <p:sp>
        <p:nvSpPr>
          <p:cNvPr id="31" name="Rectangle 7">
            <a:extLst>
              <a:ext uri="{FF2B5EF4-FFF2-40B4-BE49-F238E27FC236}">
                <a16:creationId xmlns:a16="http://schemas.microsoft.com/office/drawing/2014/main" id="{C7310555-3852-C94F-989F-E3FE25524CBB}"/>
              </a:ext>
            </a:extLst>
          </p:cNvPr>
          <p:cNvSpPr/>
          <p:nvPr userDrawn="1"/>
        </p:nvSpPr>
        <p:spPr>
          <a:xfrm flipH="1">
            <a:off x="-1" y="4570552"/>
            <a:ext cx="5717628" cy="2287448"/>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pic>
        <p:nvPicPr>
          <p:cNvPr id="32" name="Picture 31">
            <a:extLst>
              <a:ext uri="{FF2B5EF4-FFF2-40B4-BE49-F238E27FC236}">
                <a16:creationId xmlns:a16="http://schemas.microsoft.com/office/drawing/2014/main" id="{5AB9D514-6C77-C94E-AEF3-C25EE1867A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V="1">
            <a:off x="-787112" y="5571737"/>
            <a:ext cx="2057355" cy="54984"/>
          </a:xfrm>
          <a:prstGeom prst="rect">
            <a:avLst/>
          </a:prstGeom>
        </p:spPr>
      </p:pic>
      <p:pic>
        <p:nvPicPr>
          <p:cNvPr id="29" name="Picture 28">
            <a:extLst>
              <a:ext uri="{FF2B5EF4-FFF2-40B4-BE49-F238E27FC236}">
                <a16:creationId xmlns:a16="http://schemas.microsoft.com/office/drawing/2014/main" id="{1B819AD6-A282-3943-A36E-542D60E0CA2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1850" y="217780"/>
            <a:ext cx="4270729" cy="740229"/>
          </a:xfrm>
          <a:prstGeom prst="rect">
            <a:avLst/>
          </a:prstGeom>
        </p:spPr>
      </p:pic>
    </p:spTree>
    <p:extLst>
      <p:ext uri="{BB962C8B-B14F-4D97-AF65-F5344CB8AC3E}">
        <p14:creationId xmlns:p14="http://schemas.microsoft.com/office/powerpoint/2010/main" val="217374284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bg1">
            <a:alpha val="39000"/>
          </a:schemeClr>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2480DC8-84AF-9940-98C4-E967F6EA00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787112" y="5571737"/>
            <a:ext cx="2057355" cy="54984"/>
          </a:xfrm>
          <a:prstGeom prst="rect">
            <a:avLst/>
          </a:prstGeom>
        </p:spPr>
      </p:pic>
      <p:pic>
        <p:nvPicPr>
          <p:cNvPr id="11" name="Picture Placeholder 7">
            <a:extLst>
              <a:ext uri="{FF2B5EF4-FFF2-40B4-BE49-F238E27FC236}">
                <a16:creationId xmlns:a16="http://schemas.microsoft.com/office/drawing/2014/main" id="{2F287230-7AF8-C343-930D-03259317BE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6568" y="481219"/>
            <a:ext cx="11511917" cy="6275181"/>
          </a:xfrm>
          <a:prstGeom prst="rect">
            <a:avLst/>
          </a:prstGeom>
        </p:spPr>
      </p:pic>
    </p:spTree>
    <p:extLst>
      <p:ext uri="{BB962C8B-B14F-4D97-AF65-F5344CB8AC3E}">
        <p14:creationId xmlns:p14="http://schemas.microsoft.com/office/powerpoint/2010/main" val="79302259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00569"/>
            <a:ext cx="10515600" cy="1325563"/>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38200" y="1866276"/>
            <a:ext cx="10515600" cy="409139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F7201674-A195-4645-8BC3-78418DA9B604}"/>
              </a:ext>
            </a:extLst>
          </p:cNvPr>
          <p:cNvSpPr/>
          <p:nvPr userDrawn="1"/>
        </p:nvSpPr>
        <p:spPr>
          <a:xfrm>
            <a:off x="0" y="1245236"/>
            <a:ext cx="12184139" cy="5612765"/>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12" name="Rectangle 7">
            <a:extLst>
              <a:ext uri="{FF2B5EF4-FFF2-40B4-BE49-F238E27FC236}">
                <a16:creationId xmlns:a16="http://schemas.microsoft.com/office/drawing/2014/main" id="{9EA24D1F-E10B-5945-96DD-C244DFC0DA42}"/>
              </a:ext>
            </a:extLst>
          </p:cNvPr>
          <p:cNvSpPr/>
          <p:nvPr userDrawn="1"/>
        </p:nvSpPr>
        <p:spPr>
          <a:xfrm flipH="1">
            <a:off x="-1" y="4570552"/>
            <a:ext cx="5717628" cy="2287448"/>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pic>
        <p:nvPicPr>
          <p:cNvPr id="13" name="Picture 12">
            <a:extLst>
              <a:ext uri="{FF2B5EF4-FFF2-40B4-BE49-F238E27FC236}">
                <a16:creationId xmlns:a16="http://schemas.microsoft.com/office/drawing/2014/main" id="{811DF743-D28B-7F4D-B2F0-60BC78719C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787112" y="5571737"/>
            <a:ext cx="2057355" cy="54984"/>
          </a:xfrm>
          <a:prstGeom prst="rect">
            <a:avLst/>
          </a:prstGeom>
        </p:spPr>
      </p:pic>
    </p:spTree>
    <p:extLst>
      <p:ext uri="{BB962C8B-B14F-4D97-AF65-F5344CB8AC3E}">
        <p14:creationId xmlns:p14="http://schemas.microsoft.com/office/powerpoint/2010/main" val="282775030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4269" y="3142320"/>
            <a:ext cx="10515600" cy="1039937"/>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717627" y="4182257"/>
            <a:ext cx="5632243" cy="2675744"/>
          </a:xfrm>
        </p:spPr>
        <p:txBody>
          <a:bodyPr/>
          <a:lstStyle>
            <a:lvl1pPr>
              <a:defRPr sz="2400">
                <a:latin typeface="Arial" panose="020B0604020202020204" pitchFamily="34" charset="0"/>
                <a:cs typeface="Arial" panose="020B0604020202020204" pitchFamily="34" charset="0"/>
              </a:defRPr>
            </a:lvl1pPr>
            <a:lvl2pPr>
              <a:defRPr sz="22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7">
            <a:extLst>
              <a:ext uri="{FF2B5EF4-FFF2-40B4-BE49-F238E27FC236}">
                <a16:creationId xmlns:a16="http://schemas.microsoft.com/office/drawing/2014/main" id="{88938D85-D565-EF47-A9B4-B2B1986E931A}"/>
              </a:ext>
            </a:extLst>
          </p:cNvPr>
          <p:cNvSpPr/>
          <p:nvPr userDrawn="1"/>
        </p:nvSpPr>
        <p:spPr>
          <a:xfrm>
            <a:off x="0" y="1245236"/>
            <a:ext cx="12184139" cy="5612765"/>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14" name="Rectangle 7">
            <a:extLst>
              <a:ext uri="{FF2B5EF4-FFF2-40B4-BE49-F238E27FC236}">
                <a16:creationId xmlns:a16="http://schemas.microsoft.com/office/drawing/2014/main" id="{6C691A8E-147B-804B-8C97-D91EA75D0959}"/>
              </a:ext>
            </a:extLst>
          </p:cNvPr>
          <p:cNvSpPr/>
          <p:nvPr userDrawn="1"/>
        </p:nvSpPr>
        <p:spPr>
          <a:xfrm flipH="1">
            <a:off x="-1" y="4570552"/>
            <a:ext cx="5717628" cy="2287448"/>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pic>
        <p:nvPicPr>
          <p:cNvPr id="15" name="Picture 14">
            <a:extLst>
              <a:ext uri="{FF2B5EF4-FFF2-40B4-BE49-F238E27FC236}">
                <a16:creationId xmlns:a16="http://schemas.microsoft.com/office/drawing/2014/main" id="{9210ACF4-C33E-C849-A76A-A0C77724AC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787112" y="5571737"/>
            <a:ext cx="2057355" cy="54984"/>
          </a:xfrm>
          <a:prstGeom prst="rect">
            <a:avLst/>
          </a:prstGeom>
        </p:spPr>
      </p:pic>
      <p:sp>
        <p:nvSpPr>
          <p:cNvPr id="6" name="Picture Placeholder 5">
            <a:extLst>
              <a:ext uri="{FF2B5EF4-FFF2-40B4-BE49-F238E27FC236}">
                <a16:creationId xmlns:a16="http://schemas.microsoft.com/office/drawing/2014/main" id="{CDDB861A-1C0A-7E4E-8EC1-B2F348B6F75C}"/>
              </a:ext>
            </a:extLst>
          </p:cNvPr>
          <p:cNvSpPr>
            <a:spLocks noGrp="1"/>
          </p:cNvSpPr>
          <p:nvPr>
            <p:ph type="pic" sz="quarter" idx="10"/>
          </p:nvPr>
        </p:nvSpPr>
        <p:spPr>
          <a:xfrm>
            <a:off x="833967" y="500063"/>
            <a:ext cx="10515600" cy="2641600"/>
          </a:xfrm>
        </p:spPr>
        <p:txBody>
          <a:bodyPr/>
          <a:lstStyle/>
          <a:p>
            <a:endParaRPr lang="en-US"/>
          </a:p>
        </p:txBody>
      </p:sp>
    </p:spTree>
    <p:extLst>
      <p:ext uri="{BB962C8B-B14F-4D97-AF65-F5344CB8AC3E}">
        <p14:creationId xmlns:p14="http://schemas.microsoft.com/office/powerpoint/2010/main" val="238936602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101623"/>
            <a:ext cx="10170929" cy="755951"/>
          </a:xfrm>
        </p:spPr>
        <p:txBody>
          <a:bodyPr anchor="b">
            <a:normAutofit/>
          </a:bodyPr>
          <a:lstStyle>
            <a:lvl1pPr>
              <a:defRPr sz="4400">
                <a:latin typeface="Arial" panose="020B0604020202020204" pitchFamily="34" charset="0"/>
                <a:cs typeface="Arial" panose="020B0604020202020204" pitchFamily="34" charset="0"/>
              </a:defRPr>
            </a:lvl1pPr>
          </a:lstStyle>
          <a:p>
            <a:r>
              <a:rPr lang="en-US" dirty="0"/>
              <a:t>Click to edit Master title style</a:t>
            </a:r>
          </a:p>
        </p:txBody>
      </p:sp>
      <p:sp>
        <p:nvSpPr>
          <p:cNvPr id="13" name="Content Placeholder 2">
            <a:extLst>
              <a:ext uri="{FF2B5EF4-FFF2-40B4-BE49-F238E27FC236}">
                <a16:creationId xmlns:a16="http://schemas.microsoft.com/office/drawing/2014/main" id="{C44A2387-68A8-E344-B87C-FAE7E7A627BD}"/>
              </a:ext>
            </a:extLst>
          </p:cNvPr>
          <p:cNvSpPr>
            <a:spLocks noGrp="1"/>
          </p:cNvSpPr>
          <p:nvPr>
            <p:ph idx="10"/>
          </p:nvPr>
        </p:nvSpPr>
        <p:spPr>
          <a:xfrm>
            <a:off x="831849" y="2001188"/>
            <a:ext cx="10515600" cy="2878111"/>
          </a:xfrm>
        </p:spPr>
        <p:txBody>
          <a:bodyPr/>
          <a:lstStyle>
            <a:lvl1pPr marL="0" indent="0">
              <a:buFontTx/>
              <a:buNone/>
              <a:defRPr>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6B8C76CC-C123-0D40-81F3-C061A12A9D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906" y="6374013"/>
            <a:ext cx="1542599" cy="389412"/>
          </a:xfrm>
          <a:prstGeom prst="rect">
            <a:avLst/>
          </a:prstGeom>
        </p:spPr>
      </p:pic>
      <p:sp>
        <p:nvSpPr>
          <p:cNvPr id="18" name="Rectangle 7">
            <a:extLst>
              <a:ext uri="{FF2B5EF4-FFF2-40B4-BE49-F238E27FC236}">
                <a16:creationId xmlns:a16="http://schemas.microsoft.com/office/drawing/2014/main" id="{05A1F2B1-7A02-614D-BFD5-FF2692E863C2}"/>
              </a:ext>
            </a:extLst>
          </p:cNvPr>
          <p:cNvSpPr/>
          <p:nvPr userDrawn="1"/>
        </p:nvSpPr>
        <p:spPr>
          <a:xfrm>
            <a:off x="0" y="1245236"/>
            <a:ext cx="12184139" cy="5612765"/>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19" name="Rectangle 7">
            <a:extLst>
              <a:ext uri="{FF2B5EF4-FFF2-40B4-BE49-F238E27FC236}">
                <a16:creationId xmlns:a16="http://schemas.microsoft.com/office/drawing/2014/main" id="{3EE4E531-E85C-6343-931D-130499DA152E}"/>
              </a:ext>
            </a:extLst>
          </p:cNvPr>
          <p:cNvSpPr/>
          <p:nvPr userDrawn="1"/>
        </p:nvSpPr>
        <p:spPr>
          <a:xfrm flipH="1">
            <a:off x="-1" y="4570552"/>
            <a:ext cx="5717628" cy="2287448"/>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pic>
        <p:nvPicPr>
          <p:cNvPr id="20" name="Picture 19">
            <a:extLst>
              <a:ext uri="{FF2B5EF4-FFF2-40B4-BE49-F238E27FC236}">
                <a16:creationId xmlns:a16="http://schemas.microsoft.com/office/drawing/2014/main" id="{62915928-856A-3D4C-A3EA-4458E7FED0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V="1">
            <a:off x="-787112" y="5571737"/>
            <a:ext cx="2057355" cy="54984"/>
          </a:xfrm>
          <a:prstGeom prst="rect">
            <a:avLst/>
          </a:prstGeom>
        </p:spPr>
      </p:pic>
      <p:sp>
        <p:nvSpPr>
          <p:cNvPr id="4" name="Picture Placeholder 3">
            <a:extLst>
              <a:ext uri="{FF2B5EF4-FFF2-40B4-BE49-F238E27FC236}">
                <a16:creationId xmlns:a16="http://schemas.microsoft.com/office/drawing/2014/main" id="{87C06E4E-8E32-D844-B16C-62F8B226AECF}"/>
              </a:ext>
            </a:extLst>
          </p:cNvPr>
          <p:cNvSpPr>
            <a:spLocks noGrp="1"/>
          </p:cNvSpPr>
          <p:nvPr>
            <p:ph type="pic" sz="quarter" idx="11" hasCustomPrompt="1"/>
          </p:nvPr>
        </p:nvSpPr>
        <p:spPr>
          <a:xfrm>
            <a:off x="6026917" y="5948364"/>
            <a:ext cx="2487084" cy="814387"/>
          </a:xfrm>
        </p:spPr>
        <p:txBody>
          <a:bodyPr>
            <a:normAutofit/>
          </a:bodyPr>
          <a:lstStyle>
            <a:lvl1pPr>
              <a:defRPr sz="1200"/>
            </a:lvl1pPr>
          </a:lstStyle>
          <a:p>
            <a:r>
              <a:rPr lang="en-US" dirty="0"/>
              <a:t>Co-brand logo</a:t>
            </a:r>
          </a:p>
        </p:txBody>
      </p:sp>
      <p:sp>
        <p:nvSpPr>
          <p:cNvPr id="15" name="Picture Placeholder 3">
            <a:extLst>
              <a:ext uri="{FF2B5EF4-FFF2-40B4-BE49-F238E27FC236}">
                <a16:creationId xmlns:a16="http://schemas.microsoft.com/office/drawing/2014/main" id="{A21B017B-6FAB-DC4B-B307-D611831A6147}"/>
              </a:ext>
            </a:extLst>
          </p:cNvPr>
          <p:cNvSpPr>
            <a:spLocks noGrp="1"/>
          </p:cNvSpPr>
          <p:nvPr>
            <p:ph type="pic" sz="quarter" idx="12" hasCustomPrompt="1"/>
          </p:nvPr>
        </p:nvSpPr>
        <p:spPr>
          <a:xfrm>
            <a:off x="8860366" y="5948364"/>
            <a:ext cx="2487084" cy="814387"/>
          </a:xfrm>
        </p:spPr>
        <p:txBody>
          <a:bodyPr>
            <a:normAutofit/>
          </a:bodyPr>
          <a:lstStyle>
            <a:lvl1pPr>
              <a:defRPr sz="1200"/>
            </a:lvl1pPr>
          </a:lstStyle>
          <a:p>
            <a:r>
              <a:rPr lang="en-US" dirty="0"/>
              <a:t>Co-brand logo</a:t>
            </a:r>
          </a:p>
        </p:txBody>
      </p:sp>
    </p:spTree>
    <p:extLst>
      <p:ext uri="{BB962C8B-B14F-4D97-AF65-F5344CB8AC3E}">
        <p14:creationId xmlns:p14="http://schemas.microsoft.com/office/powerpoint/2010/main" val="168845861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14795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14795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a:extLst>
              <a:ext uri="{FF2B5EF4-FFF2-40B4-BE49-F238E27FC236}">
                <a16:creationId xmlns:a16="http://schemas.microsoft.com/office/drawing/2014/main" id="{4BF9D129-C78A-704E-A374-1C31B6D130AF}"/>
              </a:ext>
            </a:extLst>
          </p:cNvPr>
          <p:cNvSpPr>
            <a:spLocks noGrp="1"/>
          </p:cNvSpPr>
          <p:nvPr>
            <p:ph type="body" idx="10"/>
          </p:nvPr>
        </p:nvSpPr>
        <p:spPr>
          <a:xfrm>
            <a:off x="6145966" y="6108516"/>
            <a:ext cx="5201484" cy="595801"/>
          </a:xfrm>
        </p:spPr>
        <p:txBody>
          <a:bodyPr>
            <a:normAutofit/>
          </a:bodyPr>
          <a:lstStyle>
            <a:lvl1pPr marL="0" indent="0">
              <a:buNone/>
              <a:defRPr sz="20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Rectangle 7">
            <a:extLst>
              <a:ext uri="{FF2B5EF4-FFF2-40B4-BE49-F238E27FC236}">
                <a16:creationId xmlns:a16="http://schemas.microsoft.com/office/drawing/2014/main" id="{4A0C9817-B271-8840-9419-43C885351A93}"/>
              </a:ext>
            </a:extLst>
          </p:cNvPr>
          <p:cNvSpPr/>
          <p:nvPr userDrawn="1"/>
        </p:nvSpPr>
        <p:spPr>
          <a:xfrm>
            <a:off x="0" y="1245236"/>
            <a:ext cx="12184139" cy="5612765"/>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14" name="Rectangle 7">
            <a:extLst>
              <a:ext uri="{FF2B5EF4-FFF2-40B4-BE49-F238E27FC236}">
                <a16:creationId xmlns:a16="http://schemas.microsoft.com/office/drawing/2014/main" id="{CA5335E9-B1A2-084A-A7DB-B1404114CAC8}"/>
              </a:ext>
            </a:extLst>
          </p:cNvPr>
          <p:cNvSpPr/>
          <p:nvPr userDrawn="1"/>
        </p:nvSpPr>
        <p:spPr>
          <a:xfrm flipH="1">
            <a:off x="-1" y="4570552"/>
            <a:ext cx="5717628" cy="2287448"/>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pic>
        <p:nvPicPr>
          <p:cNvPr id="15" name="Picture 14">
            <a:extLst>
              <a:ext uri="{FF2B5EF4-FFF2-40B4-BE49-F238E27FC236}">
                <a16:creationId xmlns:a16="http://schemas.microsoft.com/office/drawing/2014/main" id="{DBB88A80-D027-F340-8D18-577C224BDA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787112" y="5571737"/>
            <a:ext cx="2057355" cy="54984"/>
          </a:xfrm>
          <a:prstGeom prst="rect">
            <a:avLst/>
          </a:prstGeom>
        </p:spPr>
      </p:pic>
    </p:spTree>
    <p:extLst>
      <p:ext uri="{BB962C8B-B14F-4D97-AF65-F5344CB8AC3E}">
        <p14:creationId xmlns:p14="http://schemas.microsoft.com/office/powerpoint/2010/main" val="319873740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69234" y="524657"/>
            <a:ext cx="10548073" cy="1156507"/>
          </a:xfrm>
        </p:spPr>
        <p:txBody>
          <a:bodyPr/>
          <a:lstStyle/>
          <a:p>
            <a:r>
              <a:rPr lang="en-US" dirty="0"/>
              <a:t>Click to edit Master title style</a:t>
            </a:r>
          </a:p>
        </p:txBody>
      </p:sp>
      <p:sp>
        <p:nvSpPr>
          <p:cNvPr id="12" name="Rectangle 7">
            <a:extLst>
              <a:ext uri="{FF2B5EF4-FFF2-40B4-BE49-F238E27FC236}">
                <a16:creationId xmlns:a16="http://schemas.microsoft.com/office/drawing/2014/main" id="{FAF0C2A5-96A4-5642-B32C-D2B5DC963239}"/>
              </a:ext>
            </a:extLst>
          </p:cNvPr>
          <p:cNvSpPr/>
          <p:nvPr userDrawn="1"/>
        </p:nvSpPr>
        <p:spPr>
          <a:xfrm flipH="1">
            <a:off x="-7863" y="641527"/>
            <a:ext cx="1103057" cy="441299"/>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13" name="Rectangle 7">
            <a:extLst>
              <a:ext uri="{FF2B5EF4-FFF2-40B4-BE49-F238E27FC236}">
                <a16:creationId xmlns:a16="http://schemas.microsoft.com/office/drawing/2014/main" id="{D0C9A630-8116-5A4D-9FDA-548F13957760}"/>
              </a:ext>
            </a:extLst>
          </p:cNvPr>
          <p:cNvSpPr/>
          <p:nvPr userDrawn="1"/>
        </p:nvSpPr>
        <p:spPr>
          <a:xfrm>
            <a:off x="1" y="1"/>
            <a:ext cx="2350591" cy="1082827"/>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19" name="Text Placeholder 2">
            <a:extLst>
              <a:ext uri="{FF2B5EF4-FFF2-40B4-BE49-F238E27FC236}">
                <a16:creationId xmlns:a16="http://schemas.microsoft.com/office/drawing/2014/main" id="{B13FEFC9-EDE3-6F4B-B2A8-A92AAB896197}"/>
              </a:ext>
            </a:extLst>
          </p:cNvPr>
          <p:cNvSpPr>
            <a:spLocks noGrp="1"/>
          </p:cNvSpPr>
          <p:nvPr>
            <p:ph type="body" idx="1"/>
          </p:nvPr>
        </p:nvSpPr>
        <p:spPr>
          <a:xfrm>
            <a:off x="1095194" y="2055917"/>
            <a:ext cx="1062211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Content Placeholder 3">
            <a:extLst>
              <a:ext uri="{FF2B5EF4-FFF2-40B4-BE49-F238E27FC236}">
                <a16:creationId xmlns:a16="http://schemas.microsoft.com/office/drawing/2014/main" id="{1E25026A-0C93-E040-9C15-B6D59ACBD9F2}"/>
              </a:ext>
            </a:extLst>
          </p:cNvPr>
          <p:cNvSpPr>
            <a:spLocks noGrp="1"/>
          </p:cNvSpPr>
          <p:nvPr>
            <p:ph sz="half" idx="2"/>
          </p:nvPr>
        </p:nvSpPr>
        <p:spPr>
          <a:xfrm>
            <a:off x="1095194" y="2879829"/>
            <a:ext cx="10622113"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Oval 22">
            <a:extLst>
              <a:ext uri="{FF2B5EF4-FFF2-40B4-BE49-F238E27FC236}">
                <a16:creationId xmlns:a16="http://schemas.microsoft.com/office/drawing/2014/main" id="{3CA0726A-FA22-5047-973C-9FA7A3EA3B41}"/>
              </a:ext>
            </a:extLst>
          </p:cNvPr>
          <p:cNvSpPr/>
          <p:nvPr userDrawn="1"/>
        </p:nvSpPr>
        <p:spPr>
          <a:xfrm>
            <a:off x="174988" y="2307945"/>
            <a:ext cx="832893" cy="624670"/>
          </a:xfrm>
          <a:prstGeom prst="ellipse">
            <a:avLst/>
          </a:prstGeom>
          <a:solidFill>
            <a:srgbClr val="CC4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7" name="Picture 16">
            <a:extLst>
              <a:ext uri="{FF2B5EF4-FFF2-40B4-BE49-F238E27FC236}">
                <a16:creationId xmlns:a16="http://schemas.microsoft.com/office/drawing/2014/main" id="{96AE42D8-B490-A347-A7BA-5CF79DB61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10940432" y="1147783"/>
            <a:ext cx="2057355" cy="54984"/>
          </a:xfrm>
          <a:prstGeom prst="rect">
            <a:avLst/>
          </a:prstGeom>
        </p:spPr>
      </p:pic>
    </p:spTree>
    <p:extLst>
      <p:ext uri="{BB962C8B-B14F-4D97-AF65-F5344CB8AC3E}">
        <p14:creationId xmlns:p14="http://schemas.microsoft.com/office/powerpoint/2010/main" val="415095527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alpha val="39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DEEE64A-84E7-3441-9BD8-261D109D3C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906" y="6374013"/>
            <a:ext cx="1542599" cy="389412"/>
          </a:xfrm>
          <a:prstGeom prst="rect">
            <a:avLst/>
          </a:prstGeom>
        </p:spPr>
      </p:pic>
      <p:sp>
        <p:nvSpPr>
          <p:cNvPr id="2" name="Title 1"/>
          <p:cNvSpPr>
            <a:spLocks noGrp="1"/>
          </p:cNvSpPr>
          <p:nvPr>
            <p:ph type="title"/>
          </p:nvPr>
        </p:nvSpPr>
        <p:spPr>
          <a:xfrm>
            <a:off x="1070674" y="3618678"/>
            <a:ext cx="9842167" cy="951875"/>
          </a:xfrm>
        </p:spPr>
        <p:txBody>
          <a:bodyPr>
            <a:normAutofit/>
          </a:bodyPr>
          <a:lstStyle>
            <a:lvl1pPr>
              <a:lnSpc>
                <a:spcPct val="100000"/>
              </a:lnSpc>
              <a:defRPr sz="2800"/>
            </a:lvl1pPr>
          </a:lstStyle>
          <a:p>
            <a:r>
              <a:rPr lang="en-US" dirty="0"/>
              <a:t>Click to edit Master title style</a:t>
            </a:r>
          </a:p>
        </p:txBody>
      </p:sp>
      <p:sp>
        <p:nvSpPr>
          <p:cNvPr id="17" name="Rectangle 7">
            <a:extLst>
              <a:ext uri="{FF2B5EF4-FFF2-40B4-BE49-F238E27FC236}">
                <a16:creationId xmlns:a16="http://schemas.microsoft.com/office/drawing/2014/main" id="{23D587AD-BA70-5D4A-8AAA-F15FB588AC1B}"/>
              </a:ext>
            </a:extLst>
          </p:cNvPr>
          <p:cNvSpPr/>
          <p:nvPr userDrawn="1"/>
        </p:nvSpPr>
        <p:spPr>
          <a:xfrm>
            <a:off x="0" y="1245236"/>
            <a:ext cx="12184139" cy="5612765"/>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19" name="Rectangle 7">
            <a:extLst>
              <a:ext uri="{FF2B5EF4-FFF2-40B4-BE49-F238E27FC236}">
                <a16:creationId xmlns:a16="http://schemas.microsoft.com/office/drawing/2014/main" id="{6561F16C-7B12-EF4F-BF71-F8BF0942987D}"/>
              </a:ext>
            </a:extLst>
          </p:cNvPr>
          <p:cNvSpPr/>
          <p:nvPr userDrawn="1"/>
        </p:nvSpPr>
        <p:spPr>
          <a:xfrm flipH="1">
            <a:off x="-1" y="4570552"/>
            <a:ext cx="5717628" cy="2287448"/>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pic>
        <p:nvPicPr>
          <p:cNvPr id="20" name="Picture 19">
            <a:extLst>
              <a:ext uri="{FF2B5EF4-FFF2-40B4-BE49-F238E27FC236}">
                <a16:creationId xmlns:a16="http://schemas.microsoft.com/office/drawing/2014/main" id="{D2480DC8-84AF-9940-98C4-E967F6EA00F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V="1">
            <a:off x="-787112" y="5571737"/>
            <a:ext cx="2057355" cy="54984"/>
          </a:xfrm>
          <a:prstGeom prst="rect">
            <a:avLst/>
          </a:prstGeom>
        </p:spPr>
      </p:pic>
      <p:sp>
        <p:nvSpPr>
          <p:cNvPr id="4" name="Picture Placeholder 3">
            <a:extLst>
              <a:ext uri="{FF2B5EF4-FFF2-40B4-BE49-F238E27FC236}">
                <a16:creationId xmlns:a16="http://schemas.microsoft.com/office/drawing/2014/main" id="{24868C9A-55DF-9B4E-B7D5-B3C6D41B5177}"/>
              </a:ext>
            </a:extLst>
          </p:cNvPr>
          <p:cNvSpPr>
            <a:spLocks noGrp="1"/>
          </p:cNvSpPr>
          <p:nvPr>
            <p:ph type="pic" sz="quarter" idx="10" hasCustomPrompt="1"/>
          </p:nvPr>
        </p:nvSpPr>
        <p:spPr>
          <a:xfrm>
            <a:off x="0" y="1"/>
            <a:ext cx="12183533" cy="3617913"/>
          </a:xfrm>
        </p:spPr>
        <p:txBody>
          <a:bodyPr/>
          <a:lstStyle/>
          <a:p>
            <a:r>
              <a:rPr lang="en-US" dirty="0"/>
              <a:t>Insert picture</a:t>
            </a:r>
          </a:p>
        </p:txBody>
      </p:sp>
    </p:spTree>
    <p:extLst>
      <p:ext uri="{BB962C8B-B14F-4D97-AF65-F5344CB8AC3E}">
        <p14:creationId xmlns:p14="http://schemas.microsoft.com/office/powerpoint/2010/main" val="66553280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0" name="Rectangle 7">
            <a:extLst>
              <a:ext uri="{FF2B5EF4-FFF2-40B4-BE49-F238E27FC236}">
                <a16:creationId xmlns:a16="http://schemas.microsoft.com/office/drawing/2014/main" id="{2CA79F07-E3D7-7345-AB58-6D7D8ACAA00B}"/>
              </a:ext>
            </a:extLst>
          </p:cNvPr>
          <p:cNvSpPr/>
          <p:nvPr userDrawn="1"/>
        </p:nvSpPr>
        <p:spPr>
          <a:xfrm>
            <a:off x="0" y="1245236"/>
            <a:ext cx="12184139" cy="5612765"/>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Rectangle 2">
            <a:extLst>
              <a:ext uri="{FF2B5EF4-FFF2-40B4-BE49-F238E27FC236}">
                <a16:creationId xmlns:a16="http://schemas.microsoft.com/office/drawing/2014/main" id="{9DD8CF64-BF0E-D342-AE7B-773E2375177B}"/>
              </a:ext>
            </a:extLst>
          </p:cNvPr>
          <p:cNvSpPr/>
          <p:nvPr userDrawn="1"/>
        </p:nvSpPr>
        <p:spPr>
          <a:xfrm>
            <a:off x="5717627" y="4287188"/>
            <a:ext cx="6474373" cy="2570813"/>
          </a:xfrm>
          <a:prstGeom prst="rect">
            <a:avLst/>
          </a:prstGeom>
          <a:solidFill>
            <a:srgbClr val="7D7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AA0C38B9-B43F-E84C-8019-A94D0F859C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129" y="6213130"/>
            <a:ext cx="1542599" cy="389412"/>
          </a:xfrm>
          <a:prstGeom prst="rect">
            <a:avLst/>
          </a:prstGeom>
        </p:spPr>
      </p:pic>
      <p:pic>
        <p:nvPicPr>
          <p:cNvPr id="22" name="Picture 21">
            <a:extLst>
              <a:ext uri="{FF2B5EF4-FFF2-40B4-BE49-F238E27FC236}">
                <a16:creationId xmlns:a16="http://schemas.microsoft.com/office/drawing/2014/main" id="{68E2E997-0DA2-1B44-B389-3065F387FF6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201" t="24183" b="50155"/>
          <a:stretch/>
        </p:blipFill>
        <p:spPr>
          <a:xfrm>
            <a:off x="6335280" y="6142477"/>
            <a:ext cx="973016" cy="643130"/>
          </a:xfrm>
          <a:prstGeom prst="rect">
            <a:avLst/>
          </a:prstGeom>
        </p:spPr>
      </p:pic>
      <p:pic>
        <p:nvPicPr>
          <p:cNvPr id="23" name="Picture 22">
            <a:extLst>
              <a:ext uri="{FF2B5EF4-FFF2-40B4-BE49-F238E27FC236}">
                <a16:creationId xmlns:a16="http://schemas.microsoft.com/office/drawing/2014/main" id="{243CF106-4F01-9F4A-9623-13597723CB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9600" t="50472" r="39600" b="23866"/>
          <a:stretch/>
        </p:blipFill>
        <p:spPr>
          <a:xfrm>
            <a:off x="6335280" y="5584424"/>
            <a:ext cx="973016" cy="643130"/>
          </a:xfrm>
          <a:prstGeom prst="rect">
            <a:avLst/>
          </a:prstGeom>
        </p:spPr>
      </p:pic>
      <p:pic>
        <p:nvPicPr>
          <p:cNvPr id="24" name="Picture 23">
            <a:extLst>
              <a:ext uri="{FF2B5EF4-FFF2-40B4-BE49-F238E27FC236}">
                <a16:creationId xmlns:a16="http://schemas.microsoft.com/office/drawing/2014/main" id="{D9064BA6-E420-BB46-A71D-68929390673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94" t="25573" r="78707" b="48765"/>
          <a:stretch/>
        </p:blipFill>
        <p:spPr>
          <a:xfrm>
            <a:off x="6335280" y="4992754"/>
            <a:ext cx="973016" cy="643130"/>
          </a:xfrm>
          <a:prstGeom prst="rect">
            <a:avLst/>
          </a:prstGeom>
        </p:spPr>
      </p:pic>
      <p:sp>
        <p:nvSpPr>
          <p:cNvPr id="31" name="Rectangle 7">
            <a:extLst>
              <a:ext uri="{FF2B5EF4-FFF2-40B4-BE49-F238E27FC236}">
                <a16:creationId xmlns:a16="http://schemas.microsoft.com/office/drawing/2014/main" id="{C7310555-3852-C94F-989F-E3FE25524CBB}"/>
              </a:ext>
            </a:extLst>
          </p:cNvPr>
          <p:cNvSpPr/>
          <p:nvPr userDrawn="1"/>
        </p:nvSpPr>
        <p:spPr>
          <a:xfrm flipH="1">
            <a:off x="-1" y="4570552"/>
            <a:ext cx="5717628" cy="2287448"/>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pic>
        <p:nvPicPr>
          <p:cNvPr id="32" name="Picture 31">
            <a:extLst>
              <a:ext uri="{FF2B5EF4-FFF2-40B4-BE49-F238E27FC236}">
                <a16:creationId xmlns:a16="http://schemas.microsoft.com/office/drawing/2014/main" id="{5AB9D514-6C77-C94E-AEF3-C25EE1867A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787112" y="5571737"/>
            <a:ext cx="2057355" cy="54984"/>
          </a:xfrm>
          <a:prstGeom prst="rect">
            <a:avLst/>
          </a:prstGeom>
        </p:spPr>
      </p:pic>
      <p:sp>
        <p:nvSpPr>
          <p:cNvPr id="33" name="Text Placeholder 2">
            <a:extLst>
              <a:ext uri="{FF2B5EF4-FFF2-40B4-BE49-F238E27FC236}">
                <a16:creationId xmlns:a16="http://schemas.microsoft.com/office/drawing/2014/main" id="{5B5771B3-578C-F24A-8B82-88EAC5672D39}"/>
              </a:ext>
            </a:extLst>
          </p:cNvPr>
          <p:cNvSpPr txBox="1">
            <a:spLocks/>
          </p:cNvSpPr>
          <p:nvPr userDrawn="1"/>
        </p:nvSpPr>
        <p:spPr>
          <a:xfrm>
            <a:off x="6336870" y="4527032"/>
            <a:ext cx="3553551" cy="44220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000" dirty="0"/>
              <a:t>CONNECT WITH US</a:t>
            </a:r>
          </a:p>
        </p:txBody>
      </p:sp>
    </p:spTree>
    <p:extLst>
      <p:ext uri="{BB962C8B-B14F-4D97-AF65-F5344CB8AC3E}">
        <p14:creationId xmlns:p14="http://schemas.microsoft.com/office/powerpoint/2010/main" val="1841961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Tree>
    <p:extLst>
      <p:ext uri="{BB962C8B-B14F-4D97-AF65-F5344CB8AC3E}">
        <p14:creationId xmlns:p14="http://schemas.microsoft.com/office/powerpoint/2010/main" val="3205239507"/>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6359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9674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3959628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6826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8839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EC064-294E-41AE-8CCA-06B41EF608B3}" type="datetimeFigureOut">
              <a:rPr lang="en-US" smtClean="0"/>
              <a:t>9/22/23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99416-4C8C-40CB-B4C2-FE3E1EA64A75}" type="slidenum">
              <a:rPr lang="en-US" smtClean="0"/>
              <a:t>‹#›</a:t>
            </a:fld>
            <a:endParaRPr lang="en-US"/>
          </a:p>
        </p:txBody>
      </p:sp>
    </p:spTree>
    <p:extLst>
      <p:ext uri="{BB962C8B-B14F-4D97-AF65-F5344CB8AC3E}">
        <p14:creationId xmlns:p14="http://schemas.microsoft.com/office/powerpoint/2010/main" val="8715173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nip and Round Single Corner Rectangle 8"/>
          <p:cNvSpPr/>
          <p:nvPr/>
        </p:nvSpPr>
        <p:spPr>
          <a:xfrm rot="420000" flipV="1">
            <a:off x="422063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sz="1800">
              <a:solidFill>
                <a:prstClr val="white"/>
              </a:solidFill>
            </a:endParaRPr>
          </a:p>
        </p:txBody>
      </p:sp>
      <p:sp>
        <p:nvSpPr>
          <p:cNvPr id="6" name="Right Triangle 11"/>
          <p:cNvSpPr/>
          <p:nvPr/>
        </p:nvSpPr>
        <p:spPr>
          <a:xfrm rot="420000" flipV="1">
            <a:off x="10672234" y="5359401"/>
            <a:ext cx="207433"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sz="1800">
              <a:solidFill>
                <a:prstClr val="white"/>
              </a:solidFill>
            </a:endParaRPr>
          </a:p>
        </p:txBody>
      </p:sp>
      <p:sp>
        <p:nvSpPr>
          <p:cNvPr id="7"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defTabSz="914400">
              <a:defRPr/>
            </a:pPr>
            <a:endParaRPr lang="en-US" sz="1800">
              <a:solidFill>
                <a:prstClr val="black"/>
              </a:solidFill>
              <a:cs typeface="Arial" charset="0"/>
            </a:endParaRPr>
          </a:p>
        </p:txBody>
      </p:sp>
      <p:sp>
        <p:nvSpPr>
          <p:cNvPr id="8" name="Freeform 7"/>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defTabSz="914400">
              <a:defRPr/>
            </a:pPr>
            <a:endParaRPr lang="en-US" sz="1800">
              <a:solidFill>
                <a:prstClr val="black"/>
              </a:solidFill>
              <a:cs typeface="Arial" charset="0"/>
            </a:endParaRPr>
          </a:p>
        </p:txBody>
      </p:sp>
      <p:sp>
        <p:nvSpPr>
          <p:cNvPr id="2" name="Title 1"/>
          <p:cNvSpPr>
            <a:spLocks noGrp="1"/>
          </p:cNvSpPr>
          <p:nvPr>
            <p:ph type="title"/>
          </p:nvPr>
        </p:nvSpPr>
        <p:spPr>
          <a:xfrm>
            <a:off x="812800" y="1176997"/>
            <a:ext cx="2950464"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endParaRPr lang="en-US" noProof="0" dirty="0"/>
          </a:p>
        </p:txBody>
      </p:sp>
    </p:spTree>
    <p:extLst>
      <p:ext uri="{BB962C8B-B14F-4D97-AF65-F5344CB8AC3E}">
        <p14:creationId xmlns:p14="http://schemas.microsoft.com/office/powerpoint/2010/main" val="2244847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7325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1081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9457" y="1952836"/>
            <a:ext cx="9793088" cy="4104456"/>
          </a:xfrm>
        </p:spPr>
        <p:txBody>
          <a:bodyPr/>
          <a:lstStyle>
            <a:lvl1pPr marL="174625" indent="-174625">
              <a:defRPr sz="2000">
                <a:solidFill>
                  <a:schemeClr val="tx1"/>
                </a:solidFill>
                <a:latin typeface="+mn-lt"/>
              </a:defRPr>
            </a:lvl1pPr>
            <a:lvl2pPr marL="341313" indent="-174625">
              <a:defRPr sz="2000">
                <a:solidFill>
                  <a:schemeClr val="tx1"/>
                </a:solidFill>
                <a:latin typeface="+mn-lt"/>
              </a:defRPr>
            </a:lvl2pPr>
            <a:lvl3pPr marL="515938" indent="-174625">
              <a:defRPr sz="2000">
                <a:solidFill>
                  <a:schemeClr val="tx1"/>
                </a:solidFill>
                <a:latin typeface="+mn-lt"/>
              </a:defRPr>
            </a:lvl3pPr>
            <a:lvl4pPr marL="688975" indent="-174625">
              <a:defRPr sz="2000">
                <a:solidFill>
                  <a:schemeClr val="tx1"/>
                </a:solidFill>
                <a:latin typeface="+mn-lt"/>
              </a:defRPr>
            </a:lvl4pPr>
            <a:lvl5pPr marL="855663" indent="-174625">
              <a:defRPr sz="2000">
                <a:solidFill>
                  <a:schemeClr val="tx1"/>
                </a:solidFill>
                <a:latin typeface="+mn-lt"/>
              </a:defRPr>
            </a:lvl5p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endParaRPr lang="en-US" dirty="0">
              <a:sym typeface="Gill Sans" charset="0"/>
            </a:endParaRPr>
          </a:p>
        </p:txBody>
      </p:sp>
      <p:sp>
        <p:nvSpPr>
          <p:cNvPr id="4" name="Slide Number Placeholder 3"/>
          <p:cNvSpPr>
            <a:spLocks noGrp="1"/>
          </p:cNvSpPr>
          <p:nvPr>
            <p:ph type="sldNum" sz="quarter" idx="10"/>
          </p:nvPr>
        </p:nvSpPr>
        <p:spPr>
          <a:xfrm>
            <a:off x="349747" y="6616898"/>
            <a:ext cx="239613" cy="169664"/>
          </a:xfrm>
          <a:prstGeom prst="rect">
            <a:avLst/>
          </a:prstGeom>
        </p:spPr>
        <p:txBody>
          <a:bodyPr/>
          <a:lstStyle>
            <a:lvl1pPr>
              <a:defRPr/>
            </a:lvl1pPr>
          </a:lstStyle>
          <a:p>
            <a:pPr defTabSz="914400" fontAlgn="base">
              <a:spcBef>
                <a:spcPct val="0"/>
              </a:spcBef>
              <a:spcAft>
                <a:spcPct val="0"/>
              </a:spcAft>
            </a:pPr>
            <a:fld id="{F3F83FC7-6A5B-48D4-AE15-9ED2F8372EC8}" type="slidenum">
              <a:rPr lang="en-US" smtClean="0">
                <a:solidFill>
                  <a:srgbClr val="000000"/>
                </a:solidFill>
                <a:latin typeface="Arial" charset="0"/>
                <a:cs typeface="Arial" charset="0"/>
              </a:rPr>
              <a:pPr defTabSz="914400" fontAlgn="base">
                <a:spcBef>
                  <a:spcPct val="0"/>
                </a:spcBef>
                <a:spcAft>
                  <a:spcPct val="0"/>
                </a:spcAft>
              </a:pPr>
              <a:t>‹#›</a:t>
            </a:fld>
            <a:endParaRPr lang="en-US">
              <a:solidFill>
                <a:srgbClr val="000000"/>
              </a:solidFill>
              <a:latin typeface="Arial" charset="0"/>
              <a:cs typeface="Arial" charset="0"/>
            </a:endParaRPr>
          </a:p>
        </p:txBody>
      </p:sp>
      <p:sp>
        <p:nvSpPr>
          <p:cNvPr id="8" name="Text Placeholder 7"/>
          <p:cNvSpPr>
            <a:spLocks noGrp="1"/>
          </p:cNvSpPr>
          <p:nvPr>
            <p:ph type="body" sz="quarter" idx="11" hasCustomPrompt="1"/>
          </p:nvPr>
        </p:nvSpPr>
        <p:spPr>
          <a:xfrm>
            <a:off x="1199456" y="1520788"/>
            <a:ext cx="9793088" cy="396044"/>
          </a:xfrm>
        </p:spPr>
        <p:txBody>
          <a:bodyPr/>
          <a:lstStyle>
            <a:lvl1pPr marL="0" indent="0">
              <a:buNone/>
              <a:defRPr sz="1800">
                <a:solidFill>
                  <a:schemeClr val="accent6"/>
                </a:solidFill>
                <a:latin typeface="+mj-lt"/>
              </a:defRPr>
            </a:lvl1pPr>
          </a:lstStyle>
          <a:p>
            <a:pPr lvl="0"/>
            <a:r>
              <a:rPr lang="en-US" dirty="0"/>
              <a:t>Click to edit Master subhead styles</a:t>
            </a:r>
          </a:p>
        </p:txBody>
      </p:sp>
      <p:sp>
        <p:nvSpPr>
          <p:cNvPr id="11" name="Text Placeholder 10"/>
          <p:cNvSpPr>
            <a:spLocks noGrp="1"/>
          </p:cNvSpPr>
          <p:nvPr>
            <p:ph type="body" sz="quarter" idx="12" hasCustomPrompt="1"/>
          </p:nvPr>
        </p:nvSpPr>
        <p:spPr>
          <a:xfrm>
            <a:off x="1199457" y="6165305"/>
            <a:ext cx="9793817" cy="250825"/>
          </a:xfrm>
        </p:spPr>
        <p:txBody>
          <a:bodyPr anchor="b" anchorCtr="0"/>
          <a:lstStyle>
            <a:lvl1pPr marL="0" indent="0">
              <a:spcBef>
                <a:spcPts val="0"/>
              </a:spcBef>
              <a:buNone/>
              <a:defRPr sz="1000"/>
            </a:lvl1pPr>
          </a:lstStyle>
          <a:p>
            <a:pPr lvl="0"/>
            <a:r>
              <a:rPr lang="en-US" dirty="0"/>
              <a:t>Click to edit Master footnote styles</a:t>
            </a:r>
          </a:p>
        </p:txBody>
      </p:sp>
      <p:sp>
        <p:nvSpPr>
          <p:cNvPr id="7" name="Rectangle 4"/>
          <p:cNvSpPr>
            <a:spLocks noGrp="1" noChangeArrowheads="1"/>
          </p:cNvSpPr>
          <p:nvPr>
            <p:ph type="title"/>
          </p:nvPr>
        </p:nvSpPr>
        <p:spPr bwMode="auto">
          <a:xfrm>
            <a:off x="1199457" y="692696"/>
            <a:ext cx="9810751" cy="822960"/>
          </a:xfrm>
          <a:prstGeom prst="rect">
            <a:avLst/>
          </a:prstGeom>
          <a:noFill/>
          <a:ln w="12700">
            <a:noFill/>
            <a:miter lim="800000"/>
            <a:headEnd/>
            <a:tailEnd/>
          </a:ln>
          <a:effectLst/>
        </p:spPr>
        <p:txBody>
          <a:bodyPr vert="horz" wrap="square" lIns="35717" tIns="35717" rIns="35717" bIns="35717" numCol="1" anchor="b" anchorCtr="0" compatLnSpc="1">
            <a:prstTxWarp prst="textNoShape">
              <a:avLst/>
            </a:prstTxWarp>
          </a:bodyPr>
          <a:lstStyle/>
          <a:p>
            <a:pPr lvl="0"/>
            <a:r>
              <a:rPr lang="en-US">
                <a:sym typeface="Georgia" charset="0"/>
              </a:rPr>
              <a:t>Click to edit Master title style</a:t>
            </a:r>
            <a:endParaRPr lang="en-US" dirty="0">
              <a:sym typeface="Georgia" charset="0"/>
            </a:endParaRPr>
          </a:p>
        </p:txBody>
      </p:sp>
    </p:spTree>
    <p:extLst>
      <p:ext uri="{BB962C8B-B14F-4D97-AF65-F5344CB8AC3E}">
        <p14:creationId xmlns:p14="http://schemas.microsoft.com/office/powerpoint/2010/main" val="345303603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Tree>
    <p:extLst>
      <p:ext uri="{BB962C8B-B14F-4D97-AF65-F5344CB8AC3E}">
        <p14:creationId xmlns:p14="http://schemas.microsoft.com/office/powerpoint/2010/main" val="2130685461"/>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6490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Tree>
    <p:extLst>
      <p:ext uri="{BB962C8B-B14F-4D97-AF65-F5344CB8AC3E}">
        <p14:creationId xmlns:p14="http://schemas.microsoft.com/office/powerpoint/2010/main" val="412080409"/>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04230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95280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3669906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A7EC064-294E-41AE-8CCA-06B41EF608B3}" type="datetimeFigureOut">
              <a:rPr lang="en-US" smtClean="0"/>
              <a:t>9/22/23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99416-4C8C-40CB-B4C2-FE3E1EA64A75}" type="slidenum">
              <a:rPr lang="en-US" smtClean="0"/>
              <a:t>‹#›</a:t>
            </a:fld>
            <a:endParaRPr lang="en-US"/>
          </a:p>
        </p:txBody>
      </p:sp>
    </p:spTree>
    <p:extLst>
      <p:ext uri="{BB962C8B-B14F-4D97-AF65-F5344CB8AC3E}">
        <p14:creationId xmlns:p14="http://schemas.microsoft.com/office/powerpoint/2010/main" val="20442387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91226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86176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nip and Round Single Corner Rectangle 8"/>
          <p:cNvSpPr/>
          <p:nvPr/>
        </p:nvSpPr>
        <p:spPr>
          <a:xfrm rot="420000" flipV="1">
            <a:off x="422063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sz="1800">
              <a:solidFill>
                <a:prstClr val="white"/>
              </a:solidFill>
            </a:endParaRPr>
          </a:p>
        </p:txBody>
      </p:sp>
      <p:sp>
        <p:nvSpPr>
          <p:cNvPr id="6" name="Right Triangle 11"/>
          <p:cNvSpPr/>
          <p:nvPr/>
        </p:nvSpPr>
        <p:spPr>
          <a:xfrm rot="420000" flipV="1">
            <a:off x="10672234" y="5359401"/>
            <a:ext cx="207433"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sz="1800">
              <a:solidFill>
                <a:prstClr val="white"/>
              </a:solidFill>
            </a:endParaRPr>
          </a:p>
        </p:txBody>
      </p:sp>
      <p:sp>
        <p:nvSpPr>
          <p:cNvPr id="7"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defTabSz="914400">
              <a:defRPr/>
            </a:pPr>
            <a:endParaRPr lang="en-US" sz="1800">
              <a:solidFill>
                <a:prstClr val="black"/>
              </a:solidFill>
              <a:cs typeface="Arial" charset="0"/>
            </a:endParaRPr>
          </a:p>
        </p:txBody>
      </p:sp>
      <p:sp>
        <p:nvSpPr>
          <p:cNvPr id="8" name="Freeform 7"/>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defTabSz="914400">
              <a:defRPr/>
            </a:pPr>
            <a:endParaRPr lang="en-US" sz="1800">
              <a:solidFill>
                <a:prstClr val="black"/>
              </a:solidFill>
              <a:cs typeface="Arial" charset="0"/>
            </a:endParaRPr>
          </a:p>
        </p:txBody>
      </p:sp>
      <p:sp>
        <p:nvSpPr>
          <p:cNvPr id="2" name="Title 1"/>
          <p:cNvSpPr>
            <a:spLocks noGrp="1"/>
          </p:cNvSpPr>
          <p:nvPr>
            <p:ph type="title"/>
          </p:nvPr>
        </p:nvSpPr>
        <p:spPr>
          <a:xfrm>
            <a:off x="812800" y="1176997"/>
            <a:ext cx="2950464"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endParaRPr lang="en-US" noProof="0" dirty="0"/>
          </a:p>
        </p:txBody>
      </p:sp>
    </p:spTree>
    <p:extLst>
      <p:ext uri="{BB962C8B-B14F-4D97-AF65-F5344CB8AC3E}">
        <p14:creationId xmlns:p14="http://schemas.microsoft.com/office/powerpoint/2010/main" val="40975228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56966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88562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9457" y="1952836"/>
            <a:ext cx="9793088" cy="4104456"/>
          </a:xfrm>
        </p:spPr>
        <p:txBody>
          <a:bodyPr/>
          <a:lstStyle>
            <a:lvl1pPr marL="174625" indent="-174625">
              <a:defRPr sz="2000">
                <a:solidFill>
                  <a:schemeClr val="tx1"/>
                </a:solidFill>
                <a:latin typeface="+mn-lt"/>
              </a:defRPr>
            </a:lvl1pPr>
            <a:lvl2pPr marL="341313" indent="-174625">
              <a:defRPr sz="2000">
                <a:solidFill>
                  <a:schemeClr val="tx1"/>
                </a:solidFill>
                <a:latin typeface="+mn-lt"/>
              </a:defRPr>
            </a:lvl2pPr>
            <a:lvl3pPr marL="515938" indent="-174625">
              <a:defRPr sz="2000">
                <a:solidFill>
                  <a:schemeClr val="tx1"/>
                </a:solidFill>
                <a:latin typeface="+mn-lt"/>
              </a:defRPr>
            </a:lvl3pPr>
            <a:lvl4pPr marL="688975" indent="-174625">
              <a:defRPr sz="2000">
                <a:solidFill>
                  <a:schemeClr val="tx1"/>
                </a:solidFill>
                <a:latin typeface="+mn-lt"/>
              </a:defRPr>
            </a:lvl4pPr>
            <a:lvl5pPr marL="855663" indent="-174625">
              <a:defRPr sz="2000">
                <a:solidFill>
                  <a:schemeClr val="tx1"/>
                </a:solidFill>
                <a:latin typeface="+mn-lt"/>
              </a:defRPr>
            </a:lvl5p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endParaRPr lang="en-US" dirty="0">
              <a:sym typeface="Gill Sans" charset="0"/>
            </a:endParaRPr>
          </a:p>
        </p:txBody>
      </p:sp>
      <p:sp>
        <p:nvSpPr>
          <p:cNvPr id="4" name="Slide Number Placeholder 3"/>
          <p:cNvSpPr>
            <a:spLocks noGrp="1"/>
          </p:cNvSpPr>
          <p:nvPr>
            <p:ph type="sldNum" sz="quarter" idx="10"/>
          </p:nvPr>
        </p:nvSpPr>
        <p:spPr>
          <a:xfrm>
            <a:off x="349747" y="6616898"/>
            <a:ext cx="239613" cy="169664"/>
          </a:xfrm>
          <a:prstGeom prst="rect">
            <a:avLst/>
          </a:prstGeom>
        </p:spPr>
        <p:txBody>
          <a:bodyPr/>
          <a:lstStyle>
            <a:lvl1pPr>
              <a:defRPr/>
            </a:lvl1pPr>
          </a:lstStyle>
          <a:p>
            <a:pPr defTabSz="914400" fontAlgn="base">
              <a:spcBef>
                <a:spcPct val="0"/>
              </a:spcBef>
              <a:spcAft>
                <a:spcPct val="0"/>
              </a:spcAft>
            </a:pPr>
            <a:fld id="{F3F83FC7-6A5B-48D4-AE15-9ED2F8372EC8}" type="slidenum">
              <a:rPr lang="en-US" smtClean="0">
                <a:solidFill>
                  <a:srgbClr val="000000"/>
                </a:solidFill>
                <a:latin typeface="Arial" charset="0"/>
                <a:cs typeface="Arial" charset="0"/>
              </a:rPr>
              <a:pPr defTabSz="914400" fontAlgn="base">
                <a:spcBef>
                  <a:spcPct val="0"/>
                </a:spcBef>
                <a:spcAft>
                  <a:spcPct val="0"/>
                </a:spcAft>
              </a:pPr>
              <a:t>‹#›</a:t>
            </a:fld>
            <a:endParaRPr lang="en-US">
              <a:solidFill>
                <a:srgbClr val="000000"/>
              </a:solidFill>
              <a:latin typeface="Arial" charset="0"/>
              <a:cs typeface="Arial" charset="0"/>
            </a:endParaRPr>
          </a:p>
        </p:txBody>
      </p:sp>
      <p:sp>
        <p:nvSpPr>
          <p:cNvPr id="8" name="Text Placeholder 7"/>
          <p:cNvSpPr>
            <a:spLocks noGrp="1"/>
          </p:cNvSpPr>
          <p:nvPr>
            <p:ph type="body" sz="quarter" idx="11" hasCustomPrompt="1"/>
          </p:nvPr>
        </p:nvSpPr>
        <p:spPr>
          <a:xfrm>
            <a:off x="1199456" y="1520788"/>
            <a:ext cx="9793088" cy="396044"/>
          </a:xfrm>
        </p:spPr>
        <p:txBody>
          <a:bodyPr/>
          <a:lstStyle>
            <a:lvl1pPr marL="0" indent="0">
              <a:buNone/>
              <a:defRPr sz="1800">
                <a:solidFill>
                  <a:schemeClr val="accent6"/>
                </a:solidFill>
                <a:latin typeface="+mj-lt"/>
              </a:defRPr>
            </a:lvl1pPr>
          </a:lstStyle>
          <a:p>
            <a:pPr lvl="0"/>
            <a:r>
              <a:rPr lang="en-US" dirty="0"/>
              <a:t>Click to edit Master subhead styles</a:t>
            </a:r>
          </a:p>
        </p:txBody>
      </p:sp>
      <p:sp>
        <p:nvSpPr>
          <p:cNvPr id="11" name="Text Placeholder 10"/>
          <p:cNvSpPr>
            <a:spLocks noGrp="1"/>
          </p:cNvSpPr>
          <p:nvPr>
            <p:ph type="body" sz="quarter" idx="12" hasCustomPrompt="1"/>
          </p:nvPr>
        </p:nvSpPr>
        <p:spPr>
          <a:xfrm>
            <a:off x="1199457" y="6165305"/>
            <a:ext cx="9793817" cy="250825"/>
          </a:xfrm>
        </p:spPr>
        <p:txBody>
          <a:bodyPr anchor="b" anchorCtr="0"/>
          <a:lstStyle>
            <a:lvl1pPr marL="0" indent="0">
              <a:spcBef>
                <a:spcPts val="0"/>
              </a:spcBef>
              <a:buNone/>
              <a:defRPr sz="1000"/>
            </a:lvl1pPr>
          </a:lstStyle>
          <a:p>
            <a:pPr lvl="0"/>
            <a:r>
              <a:rPr lang="en-US" dirty="0"/>
              <a:t>Click to edit Master footnote styles</a:t>
            </a:r>
          </a:p>
        </p:txBody>
      </p:sp>
      <p:sp>
        <p:nvSpPr>
          <p:cNvPr id="7" name="Rectangle 4"/>
          <p:cNvSpPr>
            <a:spLocks noGrp="1" noChangeArrowheads="1"/>
          </p:cNvSpPr>
          <p:nvPr>
            <p:ph type="title"/>
          </p:nvPr>
        </p:nvSpPr>
        <p:spPr bwMode="auto">
          <a:xfrm>
            <a:off x="1199457" y="692696"/>
            <a:ext cx="9810751" cy="822960"/>
          </a:xfrm>
          <a:prstGeom prst="rect">
            <a:avLst/>
          </a:prstGeom>
          <a:noFill/>
          <a:ln w="12700">
            <a:noFill/>
            <a:miter lim="800000"/>
            <a:headEnd/>
            <a:tailEnd/>
          </a:ln>
          <a:effectLst/>
        </p:spPr>
        <p:txBody>
          <a:bodyPr vert="horz" wrap="square" lIns="35717" tIns="35717" rIns="35717" bIns="35717" numCol="1" anchor="b" anchorCtr="0" compatLnSpc="1">
            <a:prstTxWarp prst="textNoShape">
              <a:avLst/>
            </a:prstTxWarp>
          </a:bodyPr>
          <a:lstStyle/>
          <a:p>
            <a:pPr lvl="0"/>
            <a:r>
              <a:rPr lang="en-US">
                <a:sym typeface="Georgia" charset="0"/>
              </a:rPr>
              <a:t>Click to edit Master title style</a:t>
            </a:r>
            <a:endParaRPr lang="en-US" dirty="0">
              <a:sym typeface="Georgia" charset="0"/>
            </a:endParaRPr>
          </a:p>
        </p:txBody>
      </p:sp>
    </p:spTree>
    <p:extLst>
      <p:ext uri="{BB962C8B-B14F-4D97-AF65-F5344CB8AC3E}">
        <p14:creationId xmlns:p14="http://schemas.microsoft.com/office/powerpoint/2010/main" val="104996476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3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200"/>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3EE4227-A43B-408B-B912-FC08DB496A82}" type="datetimeFigureOut">
              <a:rPr lang="en-US" smtClean="0">
                <a:solidFill>
                  <a:prstClr val="black">
                    <a:tint val="75000"/>
                  </a:prstClr>
                </a:solidFill>
              </a:rPr>
              <a:pPr/>
              <a:t>9/22/23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3F3DA4-9CBC-4992-944B-BE96C25F8E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07760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EE4227-A43B-408B-B912-FC08DB496A82}" type="datetimeFigureOut">
              <a:rPr lang="en-US" smtClean="0">
                <a:solidFill>
                  <a:prstClr val="black">
                    <a:tint val="75000"/>
                  </a:prstClr>
                </a:solidFill>
              </a:rPr>
              <a:pPr/>
              <a:t>9/22/23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3F3DA4-9CBC-4992-944B-BE96C25F8E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19792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3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200">
                <a:solidFill>
                  <a:schemeClr val="tx1"/>
                </a:solidFill>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3EE4227-A43B-408B-B912-FC08DB496A82}" type="datetimeFigureOut">
              <a:rPr lang="en-US" smtClean="0">
                <a:solidFill>
                  <a:prstClr val="black">
                    <a:tint val="75000"/>
                  </a:prstClr>
                </a:solidFill>
              </a:rPr>
              <a:pPr/>
              <a:t>9/22/23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3F3DA4-9CBC-4992-944B-BE96C25F8E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59085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3EE4227-A43B-408B-B912-FC08DB496A82}" type="datetimeFigureOut">
              <a:rPr lang="en-US" smtClean="0">
                <a:solidFill>
                  <a:prstClr val="black">
                    <a:tint val="75000"/>
                  </a:prstClr>
                </a:solidFill>
              </a:rPr>
              <a:pPr/>
              <a:t>9/22/23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3F3DA4-9CBC-4992-944B-BE96C25F8E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839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EC064-294E-41AE-8CCA-06B41EF608B3}" type="datetimeFigureOut">
              <a:rPr lang="en-US" smtClean="0"/>
              <a:t>9/22/23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99416-4C8C-40CB-B4C2-FE3E1EA64A75}" type="slidenum">
              <a:rPr lang="en-US" smtClean="0"/>
              <a:t>‹#›</a:t>
            </a:fld>
            <a:endParaRPr lang="en-US"/>
          </a:p>
        </p:txBody>
      </p:sp>
    </p:spTree>
    <p:extLst>
      <p:ext uri="{BB962C8B-B14F-4D97-AF65-F5344CB8AC3E}">
        <p14:creationId xmlns:p14="http://schemas.microsoft.com/office/powerpoint/2010/main" val="18794362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EE4227-A43B-408B-B912-FC08DB496A82}" type="datetimeFigureOut">
              <a:rPr lang="en-US" smtClean="0">
                <a:solidFill>
                  <a:prstClr val="black">
                    <a:tint val="75000"/>
                  </a:prstClr>
                </a:solidFill>
              </a:rPr>
              <a:pPr/>
              <a:t>9/22/23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3F3DA4-9CBC-4992-944B-BE96C25F8E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39860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EE4227-A43B-408B-B912-FC08DB496A82}" type="datetimeFigureOut">
              <a:rPr lang="en-US" smtClean="0">
                <a:solidFill>
                  <a:prstClr val="black">
                    <a:tint val="75000"/>
                  </a:prstClr>
                </a:solidFill>
              </a:rPr>
              <a:pPr/>
              <a:t>9/22/23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3F3DA4-9CBC-4992-944B-BE96C25F8E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2143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EE4227-A43B-408B-B912-FC08DB496A82}" type="datetimeFigureOut">
              <a:rPr lang="en-US" smtClean="0">
                <a:solidFill>
                  <a:prstClr val="black">
                    <a:tint val="75000"/>
                  </a:prstClr>
                </a:solidFill>
              </a:rPr>
              <a:pPr/>
              <a:t>9/22/23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3F3DA4-9CBC-4992-944B-BE96C25F8E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01047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6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800"/>
            </a:lvl1pPr>
            <a:lvl2pPr marL="228600" indent="0">
              <a:buNone/>
              <a:defRPr sz="700"/>
            </a:lvl2pPr>
            <a:lvl3pPr marL="457200" indent="0">
              <a:buNone/>
              <a:defRPr sz="6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Edit Master text styles</a:t>
            </a:r>
          </a:p>
        </p:txBody>
      </p:sp>
      <p:sp>
        <p:nvSpPr>
          <p:cNvPr id="5" name="Date Placeholder 4"/>
          <p:cNvSpPr>
            <a:spLocks noGrp="1"/>
          </p:cNvSpPr>
          <p:nvPr>
            <p:ph type="dt" sz="half" idx="10"/>
          </p:nvPr>
        </p:nvSpPr>
        <p:spPr/>
        <p:txBody>
          <a:bodyPr/>
          <a:lstStyle/>
          <a:p>
            <a:fld id="{73EE4227-A43B-408B-B912-FC08DB496A82}" type="datetimeFigureOut">
              <a:rPr lang="en-US" smtClean="0">
                <a:solidFill>
                  <a:prstClr val="black">
                    <a:tint val="75000"/>
                  </a:prstClr>
                </a:solidFill>
              </a:rPr>
              <a:pPr/>
              <a:t>9/22/23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3F3DA4-9CBC-4992-944B-BE96C25F8E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4350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800"/>
            </a:lvl1pPr>
            <a:lvl2pPr marL="228600" indent="0">
              <a:buNone/>
              <a:defRPr sz="700"/>
            </a:lvl2pPr>
            <a:lvl3pPr marL="457200" indent="0">
              <a:buNone/>
              <a:defRPr sz="6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Edit Master text styles</a:t>
            </a:r>
          </a:p>
        </p:txBody>
      </p:sp>
      <p:sp>
        <p:nvSpPr>
          <p:cNvPr id="5" name="Date Placeholder 4"/>
          <p:cNvSpPr>
            <a:spLocks noGrp="1"/>
          </p:cNvSpPr>
          <p:nvPr>
            <p:ph type="dt" sz="half" idx="10"/>
          </p:nvPr>
        </p:nvSpPr>
        <p:spPr/>
        <p:txBody>
          <a:bodyPr/>
          <a:lstStyle/>
          <a:p>
            <a:fld id="{73EE4227-A43B-408B-B912-FC08DB496A82}" type="datetimeFigureOut">
              <a:rPr lang="en-US" smtClean="0">
                <a:solidFill>
                  <a:prstClr val="black">
                    <a:tint val="75000"/>
                  </a:prstClr>
                </a:solidFill>
              </a:rPr>
              <a:pPr/>
              <a:t>9/22/23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3F3DA4-9CBC-4992-944B-BE96C25F8E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00257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EE4227-A43B-408B-B912-FC08DB496A82}" type="datetimeFigureOut">
              <a:rPr lang="en-US" smtClean="0">
                <a:solidFill>
                  <a:prstClr val="black">
                    <a:tint val="75000"/>
                  </a:prstClr>
                </a:solidFill>
              </a:rPr>
              <a:pPr/>
              <a:t>9/22/23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3F3DA4-9CBC-4992-944B-BE96C25F8E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65746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EE4227-A43B-408B-B912-FC08DB496A82}" type="datetimeFigureOut">
              <a:rPr lang="en-US" smtClean="0">
                <a:solidFill>
                  <a:prstClr val="black">
                    <a:tint val="75000"/>
                  </a:prstClr>
                </a:solidFill>
              </a:rPr>
              <a:pPr/>
              <a:t>9/22/23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3F3DA4-9CBC-4992-944B-BE96C25F8E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3474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3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200"/>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3EE4227-A43B-408B-B912-FC08DB496A82}" type="datetimeFigureOut">
              <a:rPr lang="en-US" smtClean="0">
                <a:solidFill>
                  <a:prstClr val="black">
                    <a:tint val="75000"/>
                  </a:prstClr>
                </a:solidFill>
              </a:rPr>
              <a:pPr/>
              <a:t>9/22/23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3F3DA4-9CBC-4992-944B-BE96C25F8E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9498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EE4227-A43B-408B-B912-FC08DB496A82}" type="datetimeFigureOut">
              <a:rPr lang="en-US" smtClean="0">
                <a:solidFill>
                  <a:prstClr val="black">
                    <a:tint val="75000"/>
                  </a:prstClr>
                </a:solidFill>
              </a:rPr>
              <a:pPr/>
              <a:t>9/22/23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3F3DA4-9CBC-4992-944B-BE96C25F8E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73207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3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200">
                <a:solidFill>
                  <a:schemeClr val="tx1"/>
                </a:solidFill>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3EE4227-A43B-408B-B912-FC08DB496A82}" type="datetimeFigureOut">
              <a:rPr lang="en-US" smtClean="0">
                <a:solidFill>
                  <a:prstClr val="black">
                    <a:tint val="75000"/>
                  </a:prstClr>
                </a:solidFill>
              </a:rPr>
              <a:pPr/>
              <a:t>9/22/23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3F3DA4-9CBC-4992-944B-BE96C25F8E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2693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EC064-294E-41AE-8CCA-06B41EF608B3}" type="datetimeFigureOut">
              <a:rPr lang="en-US" smtClean="0"/>
              <a:t>9/22/23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699416-4C8C-40CB-B4C2-FE3E1EA64A75}" type="slidenum">
              <a:rPr lang="en-US" smtClean="0"/>
              <a:t>‹#›</a:t>
            </a:fld>
            <a:endParaRPr lang="en-US"/>
          </a:p>
        </p:txBody>
      </p:sp>
    </p:spTree>
    <p:extLst>
      <p:ext uri="{BB962C8B-B14F-4D97-AF65-F5344CB8AC3E}">
        <p14:creationId xmlns:p14="http://schemas.microsoft.com/office/powerpoint/2010/main" val="7289229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3EE4227-A43B-408B-B912-FC08DB496A82}" type="datetimeFigureOut">
              <a:rPr lang="en-US" smtClean="0">
                <a:solidFill>
                  <a:prstClr val="black">
                    <a:tint val="75000"/>
                  </a:prstClr>
                </a:solidFill>
              </a:rPr>
              <a:pPr/>
              <a:t>9/22/23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3F3DA4-9CBC-4992-944B-BE96C25F8E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37356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EE4227-A43B-408B-B912-FC08DB496A82}" type="datetimeFigureOut">
              <a:rPr lang="en-US" smtClean="0">
                <a:solidFill>
                  <a:prstClr val="black">
                    <a:tint val="75000"/>
                  </a:prstClr>
                </a:solidFill>
              </a:rPr>
              <a:pPr/>
              <a:t>9/22/23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3F3DA4-9CBC-4992-944B-BE96C25F8E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09598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EE4227-A43B-408B-B912-FC08DB496A82}" type="datetimeFigureOut">
              <a:rPr lang="en-US" smtClean="0">
                <a:solidFill>
                  <a:prstClr val="black">
                    <a:tint val="75000"/>
                  </a:prstClr>
                </a:solidFill>
              </a:rPr>
              <a:pPr/>
              <a:t>9/22/23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3F3DA4-9CBC-4992-944B-BE96C25F8E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77203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EE4227-A43B-408B-B912-FC08DB496A82}" type="datetimeFigureOut">
              <a:rPr lang="en-US" smtClean="0">
                <a:solidFill>
                  <a:prstClr val="black">
                    <a:tint val="75000"/>
                  </a:prstClr>
                </a:solidFill>
              </a:rPr>
              <a:pPr/>
              <a:t>9/22/23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3F3DA4-9CBC-4992-944B-BE96C25F8E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26611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6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800"/>
            </a:lvl1pPr>
            <a:lvl2pPr marL="228600" indent="0">
              <a:buNone/>
              <a:defRPr sz="700"/>
            </a:lvl2pPr>
            <a:lvl3pPr marL="457200" indent="0">
              <a:buNone/>
              <a:defRPr sz="6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Edit Master text styles</a:t>
            </a:r>
          </a:p>
        </p:txBody>
      </p:sp>
      <p:sp>
        <p:nvSpPr>
          <p:cNvPr id="5" name="Date Placeholder 4"/>
          <p:cNvSpPr>
            <a:spLocks noGrp="1"/>
          </p:cNvSpPr>
          <p:nvPr>
            <p:ph type="dt" sz="half" idx="10"/>
          </p:nvPr>
        </p:nvSpPr>
        <p:spPr/>
        <p:txBody>
          <a:bodyPr/>
          <a:lstStyle/>
          <a:p>
            <a:fld id="{73EE4227-A43B-408B-B912-FC08DB496A82}" type="datetimeFigureOut">
              <a:rPr lang="en-US" smtClean="0">
                <a:solidFill>
                  <a:prstClr val="black">
                    <a:tint val="75000"/>
                  </a:prstClr>
                </a:solidFill>
              </a:rPr>
              <a:pPr/>
              <a:t>9/22/23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3F3DA4-9CBC-4992-944B-BE96C25F8E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07988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800"/>
            </a:lvl1pPr>
            <a:lvl2pPr marL="228600" indent="0">
              <a:buNone/>
              <a:defRPr sz="700"/>
            </a:lvl2pPr>
            <a:lvl3pPr marL="457200" indent="0">
              <a:buNone/>
              <a:defRPr sz="6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Edit Master text styles</a:t>
            </a:r>
          </a:p>
        </p:txBody>
      </p:sp>
      <p:sp>
        <p:nvSpPr>
          <p:cNvPr id="5" name="Date Placeholder 4"/>
          <p:cNvSpPr>
            <a:spLocks noGrp="1"/>
          </p:cNvSpPr>
          <p:nvPr>
            <p:ph type="dt" sz="half" idx="10"/>
          </p:nvPr>
        </p:nvSpPr>
        <p:spPr/>
        <p:txBody>
          <a:bodyPr/>
          <a:lstStyle/>
          <a:p>
            <a:fld id="{73EE4227-A43B-408B-B912-FC08DB496A82}" type="datetimeFigureOut">
              <a:rPr lang="en-US" smtClean="0">
                <a:solidFill>
                  <a:prstClr val="black">
                    <a:tint val="75000"/>
                  </a:prstClr>
                </a:solidFill>
              </a:rPr>
              <a:pPr/>
              <a:t>9/22/23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3F3DA4-9CBC-4992-944B-BE96C25F8E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77992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EE4227-A43B-408B-B912-FC08DB496A82}" type="datetimeFigureOut">
              <a:rPr lang="en-US" smtClean="0">
                <a:solidFill>
                  <a:prstClr val="black">
                    <a:tint val="75000"/>
                  </a:prstClr>
                </a:solidFill>
              </a:rPr>
              <a:pPr/>
              <a:t>9/22/23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3F3DA4-9CBC-4992-944B-BE96C25F8E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73367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EE4227-A43B-408B-B912-FC08DB496A82}" type="datetimeFigureOut">
              <a:rPr lang="en-US" smtClean="0">
                <a:solidFill>
                  <a:prstClr val="black">
                    <a:tint val="75000"/>
                  </a:prstClr>
                </a:solidFill>
              </a:rPr>
              <a:pPr/>
              <a:t>9/22/23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3F3DA4-9CBC-4992-944B-BE96C25F8E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60337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Tree>
    <p:extLst>
      <p:ext uri="{BB962C8B-B14F-4D97-AF65-F5344CB8AC3E}">
        <p14:creationId xmlns:p14="http://schemas.microsoft.com/office/powerpoint/2010/main" val="1143506720"/>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5618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EC064-294E-41AE-8CCA-06B41EF608B3}" type="datetimeFigureOut">
              <a:rPr lang="en-US" smtClean="0"/>
              <a:t>9/22/23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699416-4C8C-40CB-B4C2-FE3E1EA64A75}" type="slidenum">
              <a:rPr lang="en-US" smtClean="0"/>
              <a:t>‹#›</a:t>
            </a:fld>
            <a:endParaRPr lang="en-US"/>
          </a:p>
        </p:txBody>
      </p:sp>
    </p:spTree>
    <p:extLst>
      <p:ext uri="{BB962C8B-B14F-4D97-AF65-F5344CB8AC3E}">
        <p14:creationId xmlns:p14="http://schemas.microsoft.com/office/powerpoint/2010/main" val="14733437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Tree>
    <p:extLst>
      <p:ext uri="{BB962C8B-B14F-4D97-AF65-F5344CB8AC3E}">
        <p14:creationId xmlns:p14="http://schemas.microsoft.com/office/powerpoint/2010/main" val="4196284512"/>
      </p:ext>
    </p:extLst>
  </p:cSld>
  <p:clrMapOvr>
    <a:overrideClrMapping bg1="dk1" tx1="lt1" bg2="dk2" tx2="lt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05949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87760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31528603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018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81897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nip and Round Single Corner Rectangle 8"/>
          <p:cNvSpPr/>
          <p:nvPr/>
        </p:nvSpPr>
        <p:spPr>
          <a:xfrm rot="420000" flipV="1">
            <a:off x="422063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sz="1800">
              <a:solidFill>
                <a:prstClr val="white"/>
              </a:solidFill>
            </a:endParaRPr>
          </a:p>
        </p:txBody>
      </p:sp>
      <p:sp>
        <p:nvSpPr>
          <p:cNvPr id="6" name="Right Triangle 11"/>
          <p:cNvSpPr/>
          <p:nvPr/>
        </p:nvSpPr>
        <p:spPr>
          <a:xfrm rot="420000" flipV="1">
            <a:off x="10672234" y="5359401"/>
            <a:ext cx="207433"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sz="1800">
              <a:solidFill>
                <a:prstClr val="white"/>
              </a:solidFill>
            </a:endParaRPr>
          </a:p>
        </p:txBody>
      </p:sp>
      <p:sp>
        <p:nvSpPr>
          <p:cNvPr id="7"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defTabSz="914400">
              <a:defRPr/>
            </a:pPr>
            <a:endParaRPr lang="en-US" sz="1800">
              <a:solidFill>
                <a:prstClr val="black"/>
              </a:solidFill>
              <a:cs typeface="Arial" charset="0"/>
            </a:endParaRPr>
          </a:p>
        </p:txBody>
      </p:sp>
      <p:sp>
        <p:nvSpPr>
          <p:cNvPr id="8" name="Freeform 7"/>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defTabSz="914400">
              <a:defRPr/>
            </a:pPr>
            <a:endParaRPr lang="en-US" sz="1800">
              <a:solidFill>
                <a:prstClr val="black"/>
              </a:solidFill>
              <a:cs typeface="Arial" charset="0"/>
            </a:endParaRPr>
          </a:p>
        </p:txBody>
      </p:sp>
      <p:sp>
        <p:nvSpPr>
          <p:cNvPr id="2" name="Title 1"/>
          <p:cNvSpPr>
            <a:spLocks noGrp="1"/>
          </p:cNvSpPr>
          <p:nvPr>
            <p:ph type="title"/>
          </p:nvPr>
        </p:nvSpPr>
        <p:spPr>
          <a:xfrm>
            <a:off x="812800" y="1176997"/>
            <a:ext cx="2950464"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endParaRPr lang="en-US" noProof="0" dirty="0"/>
          </a:p>
        </p:txBody>
      </p:sp>
    </p:spTree>
    <p:extLst>
      <p:ext uri="{BB962C8B-B14F-4D97-AF65-F5344CB8AC3E}">
        <p14:creationId xmlns:p14="http://schemas.microsoft.com/office/powerpoint/2010/main" val="25346116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6253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30107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Tree>
    <p:extLst>
      <p:ext uri="{BB962C8B-B14F-4D97-AF65-F5344CB8AC3E}">
        <p14:creationId xmlns:p14="http://schemas.microsoft.com/office/powerpoint/2010/main" val="2326155664"/>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EC064-294E-41AE-8CCA-06B41EF608B3}" type="datetimeFigureOut">
              <a:rPr lang="en-US" smtClean="0"/>
              <a:t>9/22/23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699416-4C8C-40CB-B4C2-FE3E1EA64A75}" type="slidenum">
              <a:rPr lang="en-US" smtClean="0"/>
              <a:t>‹#›</a:t>
            </a:fld>
            <a:endParaRPr lang="en-US"/>
          </a:p>
        </p:txBody>
      </p:sp>
    </p:spTree>
    <p:extLst>
      <p:ext uri="{BB962C8B-B14F-4D97-AF65-F5344CB8AC3E}">
        <p14:creationId xmlns:p14="http://schemas.microsoft.com/office/powerpoint/2010/main" val="183315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15254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Tree>
    <p:extLst>
      <p:ext uri="{BB962C8B-B14F-4D97-AF65-F5344CB8AC3E}">
        <p14:creationId xmlns:p14="http://schemas.microsoft.com/office/powerpoint/2010/main" val="3709897045"/>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77639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57950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25124531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43227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8296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nip and Round Single Corner Rectangle 8"/>
          <p:cNvSpPr/>
          <p:nvPr/>
        </p:nvSpPr>
        <p:spPr>
          <a:xfrm rot="420000" flipV="1">
            <a:off x="422063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sz="1800">
              <a:solidFill>
                <a:prstClr val="white"/>
              </a:solidFill>
            </a:endParaRPr>
          </a:p>
        </p:txBody>
      </p:sp>
      <p:sp>
        <p:nvSpPr>
          <p:cNvPr id="6" name="Right Triangle 11"/>
          <p:cNvSpPr/>
          <p:nvPr/>
        </p:nvSpPr>
        <p:spPr>
          <a:xfrm rot="420000" flipV="1">
            <a:off x="10672234" y="5359401"/>
            <a:ext cx="207433"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sz="1800">
              <a:solidFill>
                <a:prstClr val="white"/>
              </a:solidFill>
            </a:endParaRPr>
          </a:p>
        </p:txBody>
      </p:sp>
      <p:sp>
        <p:nvSpPr>
          <p:cNvPr id="7"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defTabSz="914400">
              <a:defRPr/>
            </a:pPr>
            <a:endParaRPr lang="en-US" sz="1800">
              <a:solidFill>
                <a:prstClr val="black"/>
              </a:solidFill>
              <a:cs typeface="Arial" charset="0"/>
            </a:endParaRPr>
          </a:p>
        </p:txBody>
      </p:sp>
      <p:sp>
        <p:nvSpPr>
          <p:cNvPr id="8" name="Freeform 7"/>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defTabSz="914400">
              <a:defRPr/>
            </a:pPr>
            <a:endParaRPr lang="en-US" sz="1800">
              <a:solidFill>
                <a:prstClr val="black"/>
              </a:solidFill>
              <a:cs typeface="Arial" charset="0"/>
            </a:endParaRPr>
          </a:p>
        </p:txBody>
      </p:sp>
      <p:sp>
        <p:nvSpPr>
          <p:cNvPr id="2" name="Title 1"/>
          <p:cNvSpPr>
            <a:spLocks noGrp="1"/>
          </p:cNvSpPr>
          <p:nvPr>
            <p:ph type="title"/>
          </p:nvPr>
        </p:nvSpPr>
        <p:spPr>
          <a:xfrm>
            <a:off x="812800" y="1176997"/>
            <a:ext cx="2950464"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endParaRPr lang="en-US" noProof="0" dirty="0"/>
          </a:p>
        </p:txBody>
      </p:sp>
    </p:spTree>
    <p:extLst>
      <p:ext uri="{BB962C8B-B14F-4D97-AF65-F5344CB8AC3E}">
        <p14:creationId xmlns:p14="http://schemas.microsoft.com/office/powerpoint/2010/main" val="7481904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44244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217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7EC064-294E-41AE-8CCA-06B41EF608B3}" type="datetimeFigureOut">
              <a:rPr lang="en-US" smtClean="0"/>
              <a:t>9/22/23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99416-4C8C-40CB-B4C2-FE3E1EA64A75}" type="slidenum">
              <a:rPr lang="en-US" smtClean="0"/>
              <a:t>‹#›</a:t>
            </a:fld>
            <a:endParaRPr lang="en-US"/>
          </a:p>
        </p:txBody>
      </p:sp>
    </p:spTree>
    <p:extLst>
      <p:ext uri="{BB962C8B-B14F-4D97-AF65-F5344CB8AC3E}">
        <p14:creationId xmlns:p14="http://schemas.microsoft.com/office/powerpoint/2010/main" val="8014028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Tree>
    <p:extLst>
      <p:ext uri="{BB962C8B-B14F-4D97-AF65-F5344CB8AC3E}">
        <p14:creationId xmlns:p14="http://schemas.microsoft.com/office/powerpoint/2010/main" val="2869066382"/>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15875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Tree>
    <p:extLst>
      <p:ext uri="{BB962C8B-B14F-4D97-AF65-F5344CB8AC3E}">
        <p14:creationId xmlns:p14="http://schemas.microsoft.com/office/powerpoint/2010/main" val="3001317101"/>
      </p:ext>
    </p:extLst>
  </p:cSld>
  <p:clrMapOvr>
    <a:overrideClrMapping bg1="dk1" tx1="lt1" bg2="dk2" tx2="lt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39689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88239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3312805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8836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56567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nip and Round Single Corner Rectangle 8"/>
          <p:cNvSpPr/>
          <p:nvPr/>
        </p:nvSpPr>
        <p:spPr>
          <a:xfrm rot="420000" flipV="1">
            <a:off x="422063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sz="1800">
              <a:solidFill>
                <a:prstClr val="white"/>
              </a:solidFill>
            </a:endParaRPr>
          </a:p>
        </p:txBody>
      </p:sp>
      <p:sp>
        <p:nvSpPr>
          <p:cNvPr id="6" name="Right Triangle 11"/>
          <p:cNvSpPr/>
          <p:nvPr/>
        </p:nvSpPr>
        <p:spPr>
          <a:xfrm rot="420000" flipV="1">
            <a:off x="10672234" y="5359401"/>
            <a:ext cx="207433"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sz="1800">
              <a:solidFill>
                <a:prstClr val="white"/>
              </a:solidFill>
            </a:endParaRPr>
          </a:p>
        </p:txBody>
      </p:sp>
      <p:sp>
        <p:nvSpPr>
          <p:cNvPr id="7"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defTabSz="914400">
              <a:defRPr/>
            </a:pPr>
            <a:endParaRPr lang="en-US" sz="1800">
              <a:solidFill>
                <a:prstClr val="black"/>
              </a:solidFill>
              <a:cs typeface="Arial" charset="0"/>
            </a:endParaRPr>
          </a:p>
        </p:txBody>
      </p:sp>
      <p:sp>
        <p:nvSpPr>
          <p:cNvPr id="8" name="Freeform 7"/>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defTabSz="914400">
              <a:defRPr/>
            </a:pPr>
            <a:endParaRPr lang="en-US" sz="1800">
              <a:solidFill>
                <a:prstClr val="black"/>
              </a:solidFill>
              <a:cs typeface="Arial" charset="0"/>
            </a:endParaRPr>
          </a:p>
        </p:txBody>
      </p:sp>
      <p:sp>
        <p:nvSpPr>
          <p:cNvPr id="2" name="Title 1"/>
          <p:cNvSpPr>
            <a:spLocks noGrp="1"/>
          </p:cNvSpPr>
          <p:nvPr>
            <p:ph type="title"/>
          </p:nvPr>
        </p:nvSpPr>
        <p:spPr>
          <a:xfrm>
            <a:off x="812800" y="1176997"/>
            <a:ext cx="2950464"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endParaRPr lang="en-US" noProof="0" dirty="0"/>
          </a:p>
        </p:txBody>
      </p:sp>
    </p:spTree>
    <p:extLst>
      <p:ext uri="{BB962C8B-B14F-4D97-AF65-F5344CB8AC3E}">
        <p14:creationId xmlns:p14="http://schemas.microsoft.com/office/powerpoint/2010/main" val="35628789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6450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7EC064-294E-41AE-8CCA-06B41EF608B3}" type="datetimeFigureOut">
              <a:rPr lang="en-US" smtClean="0"/>
              <a:t>9/22/23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99416-4C8C-40CB-B4C2-FE3E1EA64A75}" type="slidenum">
              <a:rPr lang="en-US" smtClean="0"/>
              <a:t>‹#›</a:t>
            </a:fld>
            <a:endParaRPr lang="en-US"/>
          </a:p>
        </p:txBody>
      </p:sp>
    </p:spTree>
    <p:extLst>
      <p:ext uri="{BB962C8B-B14F-4D97-AF65-F5344CB8AC3E}">
        <p14:creationId xmlns:p14="http://schemas.microsoft.com/office/powerpoint/2010/main" val="7401804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92773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Tree>
    <p:extLst>
      <p:ext uri="{BB962C8B-B14F-4D97-AF65-F5344CB8AC3E}">
        <p14:creationId xmlns:p14="http://schemas.microsoft.com/office/powerpoint/2010/main" val="3030087227"/>
      </p:ext>
    </p:extLst>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59700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Tree>
    <p:extLst>
      <p:ext uri="{BB962C8B-B14F-4D97-AF65-F5344CB8AC3E}">
        <p14:creationId xmlns:p14="http://schemas.microsoft.com/office/powerpoint/2010/main" val="3801400451"/>
      </p:ext>
    </p:extLst>
  </p:cSld>
  <p:clrMapOvr>
    <a:overrideClrMapping bg1="dk1" tx1="lt1" bg2="dk2" tx2="lt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851789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74493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4747488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0218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40171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nip and Round Single Corner Rectangle 8"/>
          <p:cNvSpPr/>
          <p:nvPr/>
        </p:nvSpPr>
        <p:spPr>
          <a:xfrm rot="420000" flipV="1">
            <a:off x="422063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sz="1800">
              <a:solidFill>
                <a:prstClr val="white"/>
              </a:solidFill>
            </a:endParaRPr>
          </a:p>
        </p:txBody>
      </p:sp>
      <p:sp>
        <p:nvSpPr>
          <p:cNvPr id="6" name="Right Triangle 11"/>
          <p:cNvSpPr/>
          <p:nvPr/>
        </p:nvSpPr>
        <p:spPr>
          <a:xfrm rot="420000" flipV="1">
            <a:off x="10672234" y="5359401"/>
            <a:ext cx="207433"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sz="1800">
              <a:solidFill>
                <a:prstClr val="white"/>
              </a:solidFill>
            </a:endParaRPr>
          </a:p>
        </p:txBody>
      </p:sp>
      <p:sp>
        <p:nvSpPr>
          <p:cNvPr id="7"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defTabSz="914400">
              <a:defRPr/>
            </a:pPr>
            <a:endParaRPr lang="en-US" sz="1800">
              <a:solidFill>
                <a:prstClr val="black"/>
              </a:solidFill>
              <a:cs typeface="Arial" charset="0"/>
            </a:endParaRPr>
          </a:p>
        </p:txBody>
      </p:sp>
      <p:sp>
        <p:nvSpPr>
          <p:cNvPr id="8" name="Freeform 7"/>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defTabSz="914400">
              <a:defRPr/>
            </a:pPr>
            <a:endParaRPr lang="en-US" sz="1800">
              <a:solidFill>
                <a:prstClr val="black"/>
              </a:solidFill>
              <a:cs typeface="Arial" charset="0"/>
            </a:endParaRPr>
          </a:p>
        </p:txBody>
      </p:sp>
      <p:sp>
        <p:nvSpPr>
          <p:cNvPr id="2" name="Title 1"/>
          <p:cNvSpPr>
            <a:spLocks noGrp="1"/>
          </p:cNvSpPr>
          <p:nvPr>
            <p:ph type="title"/>
          </p:nvPr>
        </p:nvSpPr>
        <p:spPr>
          <a:xfrm>
            <a:off x="812800" y="1176997"/>
            <a:ext cx="2950464"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endParaRPr lang="en-US" noProof="0" dirty="0"/>
          </a:p>
        </p:txBody>
      </p:sp>
    </p:spTree>
    <p:extLst>
      <p:ext uri="{BB962C8B-B14F-4D97-AF65-F5344CB8AC3E}">
        <p14:creationId xmlns:p14="http://schemas.microsoft.com/office/powerpoint/2010/main" val="492799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5" Type="http://schemas.openxmlformats.org/officeDocument/2006/relationships/slideLayout" Target="../slideLayouts/slideLayout107.xml"/><Relationship Id="rId10" Type="http://schemas.openxmlformats.org/officeDocument/2006/relationships/theme" Target="../theme/theme10.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5" Type="http://schemas.openxmlformats.org/officeDocument/2006/relationships/slideLayout" Target="../slideLayouts/slideLayout127.xml"/><Relationship Id="rId4" Type="http://schemas.openxmlformats.org/officeDocument/2006/relationships/slideLayout" Target="../slideLayouts/slideLayout126.xml"/><Relationship Id="rId9" Type="http://schemas.openxmlformats.org/officeDocument/2006/relationships/image" Target="../media/image4.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theme" Target="../theme/theme13.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3.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2.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2.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2.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image" Target="../media/image3.png"/><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EC064-294E-41AE-8CCA-06B41EF608B3}" type="datetimeFigureOut">
              <a:rPr lang="en-US" smtClean="0"/>
              <a:t>9/22/23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699416-4C8C-40CB-B4C2-FE3E1EA64A75}" type="slidenum">
              <a:rPr lang="en-US" smtClean="0"/>
              <a:t>‹#›</a:t>
            </a:fld>
            <a:endParaRPr lang="en-US"/>
          </a:p>
        </p:txBody>
      </p:sp>
    </p:spTree>
    <p:extLst>
      <p:ext uri="{BB962C8B-B14F-4D97-AF65-F5344CB8AC3E}">
        <p14:creationId xmlns:p14="http://schemas.microsoft.com/office/powerpoint/2010/main" val="1701809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801782"/>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70" r:id="rId8"/>
    <p:sldLayoutId id="214748389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644C5E-23B1-E048-8D74-41C0235B54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EF3C2A-C519-3F43-8DEA-4B726C06F3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BABD65-3AF3-0948-B69A-8105BD4F8B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4FAAE-99B1-6D44-B556-03F0B94749DB}" type="datetimeFigureOut">
              <a:rPr lang="en-US" smtClean="0"/>
              <a:t>9/22/23</a:t>
            </a:fld>
            <a:endParaRPr lang="en-US"/>
          </a:p>
        </p:txBody>
      </p:sp>
      <p:sp>
        <p:nvSpPr>
          <p:cNvPr id="5" name="Footer Placeholder 4">
            <a:extLst>
              <a:ext uri="{FF2B5EF4-FFF2-40B4-BE49-F238E27FC236}">
                <a16:creationId xmlns:a16="http://schemas.microsoft.com/office/drawing/2014/main" id="{10FDFD51-B432-2C41-8DA0-1ADA1A396A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FCBE3F-5421-5841-AF71-03E912F85B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55AD44-DDEB-CC4D-B243-D5F46D5F86D2}" type="slidenum">
              <a:rPr lang="en-US" smtClean="0"/>
              <a:t>‹#›</a:t>
            </a:fld>
            <a:endParaRPr lang="en-US"/>
          </a:p>
        </p:txBody>
      </p:sp>
    </p:spTree>
    <p:extLst>
      <p:ext uri="{BB962C8B-B14F-4D97-AF65-F5344CB8AC3E}">
        <p14:creationId xmlns:p14="http://schemas.microsoft.com/office/powerpoint/2010/main" val="3672082151"/>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6417" y="365126"/>
            <a:ext cx="11326091" cy="715529"/>
          </a:xfrm>
          <a:prstGeom prst="rect">
            <a:avLst/>
          </a:prstGeom>
        </p:spPr>
        <p:txBody>
          <a:bodyPr vert="horz" lIns="91440" tIns="45720" rIns="91440" bIns="45720" rtlCol="0" anchor="ctr">
            <a:normAutofit/>
          </a:bodyPr>
          <a:lstStyle/>
          <a:p>
            <a:r>
              <a:rPr lang="en-US" dirty="0"/>
              <a:t>Click to edit Master title style</a:t>
            </a:r>
          </a:p>
        </p:txBody>
      </p:sp>
      <p:pic>
        <p:nvPicPr>
          <p:cNvPr id="4" name="Picture 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69617" y="6348925"/>
            <a:ext cx="2293467" cy="435837"/>
          </a:xfrm>
          <a:prstGeom prst="rect">
            <a:avLst/>
          </a:prstGeom>
        </p:spPr>
      </p:pic>
      <p:sp>
        <p:nvSpPr>
          <p:cNvPr id="6" name="Footer Placeholder 1"/>
          <p:cNvSpPr txBox="1">
            <a:spLocks/>
          </p:cNvSpPr>
          <p:nvPr userDrawn="1"/>
        </p:nvSpPr>
        <p:spPr>
          <a:xfrm>
            <a:off x="7511822" y="6419634"/>
            <a:ext cx="4496077" cy="3651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fontAlgn="base">
              <a:spcBef>
                <a:spcPct val="0"/>
              </a:spcBef>
              <a:spcAft>
                <a:spcPct val="0"/>
              </a:spcAft>
              <a:defRPr/>
            </a:pPr>
            <a:r>
              <a:rPr lang="en-US" sz="1200" baseline="0" dirty="0">
                <a:solidFill>
                  <a:schemeClr val="tx1"/>
                </a:solidFill>
                <a:latin typeface="Arial" panose="020B0604020202020204" pitchFamily="34" charset="0"/>
                <a:ea typeface="Geneva" charset="-128"/>
                <a:cs typeface="Arial" panose="020B0604020202020204" pitchFamily="34" charset="0"/>
              </a:rPr>
              <a:t>Spring 2023 Group Meeting </a:t>
            </a:r>
            <a:r>
              <a:rPr lang="en-US" sz="1200" dirty="0">
                <a:solidFill>
                  <a:schemeClr val="tx1"/>
                </a:solidFill>
                <a:latin typeface="Arial" panose="020B0604020202020204" pitchFamily="34" charset="0"/>
                <a:ea typeface="Geneva" charset="-128"/>
                <a:cs typeface="Arial" panose="020B0604020202020204" pitchFamily="34" charset="0"/>
              </a:rPr>
              <a:t>• May 3 – 5</a:t>
            </a:r>
          </a:p>
        </p:txBody>
      </p:sp>
      <p:sp>
        <p:nvSpPr>
          <p:cNvPr id="7" name="Rectangle 6"/>
          <p:cNvSpPr/>
          <p:nvPr userDrawn="1"/>
        </p:nvSpPr>
        <p:spPr>
          <a:xfrm>
            <a:off x="2641143" y="6323097"/>
            <a:ext cx="6334539" cy="461665"/>
          </a:xfrm>
          <a:prstGeom prst="rect">
            <a:avLst/>
          </a:prstGeom>
        </p:spPr>
        <p:txBody>
          <a:bodyPr wrap="square">
            <a:spAutoFit/>
          </a:bodyPr>
          <a:lstStyle/>
          <a:p>
            <a:pPr algn="l" defTabSz="457200" fontAlgn="base">
              <a:spcBef>
                <a:spcPct val="0"/>
              </a:spcBef>
              <a:spcAft>
                <a:spcPct val="0"/>
              </a:spcAft>
              <a:defRPr/>
            </a:pPr>
            <a:r>
              <a:rPr lang="en-US" sz="1200" dirty="0">
                <a:solidFill>
                  <a:schemeClr val="tx1"/>
                </a:solidFill>
                <a:latin typeface="Arial" panose="020B0604020202020204" pitchFamily="34" charset="0"/>
                <a:ea typeface="Geneva" charset="-128"/>
                <a:cs typeface="Arial" panose="020B0604020202020204" pitchFamily="34" charset="0"/>
              </a:rPr>
              <a:t>Confidential information and property</a:t>
            </a:r>
            <a:r>
              <a:rPr lang="en-US" sz="1200" baseline="0" dirty="0">
                <a:solidFill>
                  <a:schemeClr val="tx1"/>
                </a:solidFill>
                <a:latin typeface="Arial" panose="020B0604020202020204" pitchFamily="34" charset="0"/>
                <a:ea typeface="Geneva" charset="-128"/>
                <a:cs typeface="Arial" panose="020B0604020202020204" pitchFamily="34" charset="0"/>
              </a:rPr>
              <a:t> of the author; may not be distributed or reproduced without written permission.</a:t>
            </a:r>
            <a:endParaRPr lang="en-US" sz="1200" dirty="0">
              <a:solidFill>
                <a:schemeClr val="tx1"/>
              </a:solidFill>
              <a:latin typeface="Arial" panose="020B0604020202020204" pitchFamily="34" charset="0"/>
              <a:ea typeface="Geneva" charset="-128"/>
              <a:cs typeface="Arial" panose="020B0604020202020204" pitchFamily="34" charset="0"/>
            </a:endParaRPr>
          </a:p>
        </p:txBody>
      </p:sp>
    </p:spTree>
    <p:extLst>
      <p:ext uri="{BB962C8B-B14F-4D97-AF65-F5344CB8AC3E}">
        <p14:creationId xmlns:p14="http://schemas.microsoft.com/office/powerpoint/2010/main" val="38030048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Lst>
  <p:hf sldNum="0" hdr="0" ftr="0" dt="0"/>
  <p:txStyles>
    <p:titleStyle>
      <a:lvl1pPr algn="l" defTabSz="914400" rtl="0" eaLnBrk="1" latinLnBrk="0" hangingPunct="1">
        <a:lnSpc>
          <a:spcPct val="90000"/>
        </a:lnSpc>
        <a:spcBef>
          <a:spcPct val="0"/>
        </a:spcBef>
        <a:buNone/>
        <a:defRPr sz="4400" b="1" kern="1200" baseline="0">
          <a:solidFill>
            <a:srgbClr val="2E398E"/>
          </a:solidFill>
          <a:latin typeface="Arial" panose="020B0604020202020204" pitchFamily="34" charset="0"/>
          <a:ea typeface="+mj-ea"/>
          <a:cs typeface="Arial" panose="020B0604020202020204" pitchFamily="34" charset="0"/>
        </a:defRPr>
      </a:lvl1pPr>
    </p:titleStyle>
    <p:bodyStyle>
      <a:lvl1pPr marL="582613" indent="-582613" algn="l" defTabSz="914400" rtl="0" eaLnBrk="1" latinLnBrk="0" hangingPunct="1">
        <a:lnSpc>
          <a:spcPct val="100000"/>
        </a:lnSpc>
        <a:spcBef>
          <a:spcPts val="1000"/>
        </a:spcBef>
        <a:spcAft>
          <a:spcPts val="600"/>
        </a:spcAft>
        <a:buSzPct val="75000"/>
        <a:buFont typeface="Wingdings" panose="05000000000000000000" pitchFamily="2" charset="2"/>
        <a:buChar char="t"/>
        <a:defRPr sz="3600" kern="1200">
          <a:solidFill>
            <a:schemeClr val="tx1"/>
          </a:solidFill>
          <a:latin typeface="+mn-lt"/>
          <a:ea typeface="+mn-ea"/>
          <a:cs typeface="+mn-cs"/>
        </a:defRPr>
      </a:lvl1pPr>
      <a:lvl2pPr marL="1309688" indent="-561975" algn="l" defTabSz="914400" rtl="0" eaLnBrk="1" latinLnBrk="0" hangingPunct="1">
        <a:lnSpc>
          <a:spcPct val="100000"/>
        </a:lnSpc>
        <a:spcBef>
          <a:spcPts val="500"/>
        </a:spcBef>
        <a:spcAft>
          <a:spcPts val="600"/>
        </a:spcAft>
        <a:buFont typeface="Calibri" panose="020F0502020204030204" pitchFamily="34" charset="0"/>
        <a:buChar char="–"/>
        <a:defRPr sz="3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9/22/23</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423455694"/>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050" name="Title Placeholder 8"/>
          <p:cNvSpPr>
            <a:spLocks noGrp="1"/>
          </p:cNvSpPr>
          <p:nvPr>
            <p:ph type="title"/>
          </p:nvPr>
        </p:nvSpPr>
        <p:spPr bwMode="auto">
          <a:xfrm>
            <a:off x="609600" y="704850"/>
            <a:ext cx="109728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a:t>Click to edit Master title style</a:t>
            </a:r>
          </a:p>
        </p:txBody>
      </p:sp>
      <p:sp>
        <p:nvSpPr>
          <p:cNvPr id="2051" name="Text Placeholder 29"/>
          <p:cNvSpPr>
            <a:spLocks noGrp="1"/>
          </p:cNvSpPr>
          <p:nvPr>
            <p:ph type="body" idx="1"/>
          </p:nvPr>
        </p:nvSpPr>
        <p:spPr bwMode="auto">
          <a:xfrm>
            <a:off x="609600" y="1935164"/>
            <a:ext cx="109728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CORe.png"/>
          <p:cNvPicPr>
            <a:picLocks noChangeAspect="1"/>
          </p:cNvPicPr>
          <p:nvPr userDrawn="1"/>
        </p:nvPicPr>
        <p:blipFill>
          <a:blip r:embed="rId14" cstate="print"/>
          <a:stretch>
            <a:fillRect/>
          </a:stretch>
        </p:blipFill>
        <p:spPr>
          <a:xfrm>
            <a:off x="9753600" y="6096001"/>
            <a:ext cx="2129240" cy="610591"/>
          </a:xfrm>
          <a:prstGeom prst="rect">
            <a:avLst/>
          </a:prstGeom>
        </p:spPr>
      </p:pic>
      <p:pic>
        <p:nvPicPr>
          <p:cNvPr id="7" name="Picture 7" descr="Cancer Center_CMYK"/>
          <p:cNvPicPr>
            <a:picLocks noChangeAspect="1" noChangeArrowheads="1"/>
          </p:cNvPicPr>
          <p:nvPr userDrawn="1"/>
        </p:nvPicPr>
        <p:blipFill rotWithShape="1">
          <a:blip r:embed="rId15" cstate="print">
            <a:clrChange>
              <a:clrFrom>
                <a:srgbClr val="FDFDFD"/>
              </a:clrFrom>
              <a:clrTo>
                <a:srgbClr val="FDFDFD">
                  <a:alpha val="0"/>
                </a:srgbClr>
              </a:clrTo>
            </a:clrChange>
            <a:extLst>
              <a:ext uri="{28A0092B-C50C-407E-A947-70E740481C1C}">
                <a14:useLocalDpi xmlns:a14="http://schemas.microsoft.com/office/drawing/2010/main" val="0"/>
              </a:ext>
            </a:extLst>
          </a:blip>
          <a:srcRect l="7692" t="18135" r="7692" b="21412"/>
          <a:stretch/>
        </p:blipFill>
        <p:spPr bwMode="auto">
          <a:xfrm>
            <a:off x="203200" y="6019801"/>
            <a:ext cx="3048000" cy="692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6863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050" name="Title Placeholder 8"/>
          <p:cNvSpPr>
            <a:spLocks noGrp="1"/>
          </p:cNvSpPr>
          <p:nvPr>
            <p:ph type="title"/>
          </p:nvPr>
        </p:nvSpPr>
        <p:spPr bwMode="auto">
          <a:xfrm>
            <a:off x="609600" y="704850"/>
            <a:ext cx="109728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a:t>Click to edit Master title style</a:t>
            </a:r>
          </a:p>
        </p:txBody>
      </p:sp>
      <p:sp>
        <p:nvSpPr>
          <p:cNvPr id="2051" name="Text Placeholder 29"/>
          <p:cNvSpPr>
            <a:spLocks noGrp="1"/>
          </p:cNvSpPr>
          <p:nvPr>
            <p:ph type="body" idx="1"/>
          </p:nvPr>
        </p:nvSpPr>
        <p:spPr bwMode="auto">
          <a:xfrm>
            <a:off x="609600" y="1935164"/>
            <a:ext cx="109728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CORe.png"/>
          <p:cNvPicPr>
            <a:picLocks noChangeAspect="1"/>
          </p:cNvPicPr>
          <p:nvPr userDrawn="1"/>
        </p:nvPicPr>
        <p:blipFill>
          <a:blip r:embed="rId14" cstate="print"/>
          <a:stretch>
            <a:fillRect/>
          </a:stretch>
        </p:blipFill>
        <p:spPr>
          <a:xfrm>
            <a:off x="9753600" y="6096001"/>
            <a:ext cx="2129240" cy="610591"/>
          </a:xfrm>
          <a:prstGeom prst="rect">
            <a:avLst/>
          </a:prstGeom>
        </p:spPr>
      </p:pic>
      <p:pic>
        <p:nvPicPr>
          <p:cNvPr id="7" name="Picture 7" descr="Cancer Center_CMYK"/>
          <p:cNvPicPr>
            <a:picLocks noChangeAspect="1" noChangeArrowheads="1"/>
          </p:cNvPicPr>
          <p:nvPr userDrawn="1"/>
        </p:nvPicPr>
        <p:blipFill rotWithShape="1">
          <a:blip r:embed="rId15" cstate="print">
            <a:clrChange>
              <a:clrFrom>
                <a:srgbClr val="FDFDFD"/>
              </a:clrFrom>
              <a:clrTo>
                <a:srgbClr val="FDFDFD">
                  <a:alpha val="0"/>
                </a:srgbClr>
              </a:clrTo>
            </a:clrChange>
            <a:extLst>
              <a:ext uri="{28A0092B-C50C-407E-A947-70E740481C1C}">
                <a14:useLocalDpi xmlns:a14="http://schemas.microsoft.com/office/drawing/2010/main" val="0"/>
              </a:ext>
            </a:extLst>
          </a:blip>
          <a:srcRect l="7692" t="18135" r="7692" b="21412"/>
          <a:stretch/>
        </p:blipFill>
        <p:spPr bwMode="auto">
          <a:xfrm>
            <a:off x="203200" y="6019801"/>
            <a:ext cx="3048000" cy="692727"/>
          </a:xfrm>
          <a:prstGeom prst="rect">
            <a:avLst/>
          </a:prstGeom>
          <a:noFill/>
          <a:extLst>
            <a:ext uri="{909E8E84-426E-40DD-AFC4-6F175D3DCCD1}">
              <a14:hiddenFill xmlns:a14="http://schemas.microsoft.com/office/drawing/2010/main">
                <a:solidFill>
                  <a:srgbClr val="FFFFFF"/>
                </a:solidFill>
              </a14:hiddenFill>
            </a:ext>
          </a:extLst>
        </p:spPr>
      </p:pic>
      <p:sp>
        <p:nvSpPr>
          <p:cNvPr id="22" name="fl"/>
          <p:cNvSpPr txBox="1"/>
          <p:nvPr userDrawn="1"/>
        </p:nvSpPr>
        <p:spPr>
          <a:xfrm>
            <a:off x="0" y="6520180"/>
            <a:ext cx="12192000" cy="369332"/>
          </a:xfrm>
          <a:prstGeom prst="rect">
            <a:avLst/>
          </a:prstGeom>
          <a:noFill/>
        </p:spPr>
        <p:txBody>
          <a:bodyPr vert="horz" rtlCol="0">
            <a:spAutoFit/>
          </a:bodyPr>
          <a:lstStyle/>
          <a:p>
            <a:pPr defTabSz="914400" fontAlgn="base">
              <a:spcBef>
                <a:spcPct val="0"/>
              </a:spcBef>
              <a:spcAft>
                <a:spcPct val="0"/>
              </a:spcAft>
            </a:pPr>
            <a:endParaRPr lang="en-US" sz="1800">
              <a:solidFill>
                <a:prstClr val="black"/>
              </a:solidFill>
              <a:latin typeface="Arial" charset="0"/>
              <a:cs typeface="Arial" charset="0"/>
            </a:endParaRPr>
          </a:p>
        </p:txBody>
      </p:sp>
    </p:spTree>
    <p:extLst>
      <p:ext uri="{BB962C8B-B14F-4D97-AF65-F5344CB8AC3E}">
        <p14:creationId xmlns:p14="http://schemas.microsoft.com/office/powerpoint/2010/main" val="303819743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600">
                <a:solidFill>
                  <a:schemeClr val="tx1">
                    <a:tint val="75000"/>
                  </a:schemeClr>
                </a:solidFill>
              </a:defRPr>
            </a:lvl1pPr>
          </a:lstStyle>
          <a:p>
            <a:fld id="{73EE4227-A43B-408B-B912-FC08DB496A82}" type="datetimeFigureOut">
              <a:rPr lang="en-US" smtClean="0">
                <a:solidFill>
                  <a:prstClr val="black">
                    <a:tint val="75000"/>
                  </a:prstClr>
                </a:solidFill>
              </a:rPr>
              <a:pPr/>
              <a:t>9/22/23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600">
                <a:solidFill>
                  <a:schemeClr val="tx1">
                    <a:tint val="75000"/>
                  </a:schemeClr>
                </a:solidFill>
              </a:defRPr>
            </a:lvl1pPr>
          </a:lstStyle>
          <a:p>
            <a:fld id="{843F3DA4-9CBC-4992-944B-BE96C25F8E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238025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457200" rtl="0" eaLnBrk="1" latinLnBrk="0" hangingPunct="1">
        <a:lnSpc>
          <a:spcPct val="90000"/>
        </a:lnSpc>
        <a:spcBef>
          <a:spcPct val="0"/>
        </a:spcBef>
        <a:buNone/>
        <a:defRPr sz="2200" kern="1200">
          <a:solidFill>
            <a:schemeClr val="tx1"/>
          </a:solidFill>
          <a:latin typeface="+mj-lt"/>
          <a:ea typeface="+mj-ea"/>
          <a:cs typeface="+mj-cs"/>
        </a:defRPr>
      </a:lvl1pPr>
    </p:titleStyle>
    <p:bodyStyle>
      <a:lvl1pPr marL="114300" indent="-114300" algn="l" defTabSz="4572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900" indent="-114300" algn="l" defTabSz="457200"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500" indent="-114300" algn="l" defTabSz="457200"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800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7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600">
                <a:solidFill>
                  <a:schemeClr val="tx1">
                    <a:tint val="75000"/>
                  </a:schemeClr>
                </a:solidFill>
              </a:defRPr>
            </a:lvl1pPr>
          </a:lstStyle>
          <a:p>
            <a:fld id="{73EE4227-A43B-408B-B912-FC08DB496A82}" type="datetimeFigureOut">
              <a:rPr lang="en-US" smtClean="0">
                <a:solidFill>
                  <a:prstClr val="black">
                    <a:tint val="75000"/>
                  </a:prstClr>
                </a:solidFill>
              </a:rPr>
              <a:pPr/>
              <a:t>9/22/23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600">
                <a:solidFill>
                  <a:schemeClr val="tx1">
                    <a:tint val="75000"/>
                  </a:schemeClr>
                </a:solidFill>
              </a:defRPr>
            </a:lvl1pPr>
          </a:lstStyle>
          <a:p>
            <a:fld id="{843F3DA4-9CBC-4992-944B-BE96C25F8E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478504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457200" rtl="0" eaLnBrk="1" latinLnBrk="0" hangingPunct="1">
        <a:lnSpc>
          <a:spcPct val="90000"/>
        </a:lnSpc>
        <a:spcBef>
          <a:spcPct val="0"/>
        </a:spcBef>
        <a:buNone/>
        <a:defRPr sz="2200" kern="1200">
          <a:solidFill>
            <a:schemeClr val="tx1"/>
          </a:solidFill>
          <a:latin typeface="+mj-lt"/>
          <a:ea typeface="+mj-ea"/>
          <a:cs typeface="+mj-cs"/>
        </a:defRPr>
      </a:lvl1pPr>
    </p:titleStyle>
    <p:bodyStyle>
      <a:lvl1pPr marL="114300" indent="-114300" algn="l" defTabSz="4572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900" indent="-114300" algn="l" defTabSz="457200"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500" indent="-114300" algn="l" defTabSz="457200"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800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7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050" name="Title Placeholder 8"/>
          <p:cNvSpPr>
            <a:spLocks noGrp="1"/>
          </p:cNvSpPr>
          <p:nvPr>
            <p:ph type="title"/>
          </p:nvPr>
        </p:nvSpPr>
        <p:spPr bwMode="auto">
          <a:xfrm>
            <a:off x="609600" y="704850"/>
            <a:ext cx="109728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a:t>Click to edit Master title style</a:t>
            </a:r>
          </a:p>
        </p:txBody>
      </p:sp>
      <p:sp>
        <p:nvSpPr>
          <p:cNvPr id="2051" name="Text Placeholder 29"/>
          <p:cNvSpPr>
            <a:spLocks noGrp="1"/>
          </p:cNvSpPr>
          <p:nvPr>
            <p:ph type="body" idx="1"/>
          </p:nvPr>
        </p:nvSpPr>
        <p:spPr bwMode="auto">
          <a:xfrm>
            <a:off x="609600" y="1935164"/>
            <a:ext cx="109728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CORe.png"/>
          <p:cNvPicPr>
            <a:picLocks noChangeAspect="1"/>
          </p:cNvPicPr>
          <p:nvPr userDrawn="1"/>
        </p:nvPicPr>
        <p:blipFill>
          <a:blip r:embed="rId13" cstate="print"/>
          <a:stretch>
            <a:fillRect/>
          </a:stretch>
        </p:blipFill>
        <p:spPr>
          <a:xfrm>
            <a:off x="9753600" y="6096001"/>
            <a:ext cx="2129240" cy="610591"/>
          </a:xfrm>
          <a:prstGeom prst="rect">
            <a:avLst/>
          </a:prstGeom>
        </p:spPr>
      </p:pic>
      <p:pic>
        <p:nvPicPr>
          <p:cNvPr id="7" name="Picture 7" descr="Cancer Center_CMYK"/>
          <p:cNvPicPr>
            <a:picLocks noChangeAspect="1" noChangeArrowheads="1"/>
          </p:cNvPicPr>
          <p:nvPr userDrawn="1"/>
        </p:nvPicPr>
        <p:blipFill rotWithShape="1">
          <a:blip r:embed="rId14" cstate="print">
            <a:clrChange>
              <a:clrFrom>
                <a:srgbClr val="FDFDFD"/>
              </a:clrFrom>
              <a:clrTo>
                <a:srgbClr val="FDFDFD">
                  <a:alpha val="0"/>
                </a:srgbClr>
              </a:clrTo>
            </a:clrChange>
            <a:extLst>
              <a:ext uri="{28A0092B-C50C-407E-A947-70E740481C1C}">
                <a14:useLocalDpi xmlns:a14="http://schemas.microsoft.com/office/drawing/2010/main" val="0"/>
              </a:ext>
            </a:extLst>
          </a:blip>
          <a:srcRect l="7692" t="18135" r="7692" b="21412"/>
          <a:stretch/>
        </p:blipFill>
        <p:spPr bwMode="auto">
          <a:xfrm>
            <a:off x="203200" y="6019801"/>
            <a:ext cx="3048000" cy="692727"/>
          </a:xfrm>
          <a:prstGeom prst="rect">
            <a:avLst/>
          </a:prstGeom>
          <a:noFill/>
          <a:extLst>
            <a:ext uri="{909E8E84-426E-40DD-AFC4-6F175D3DCCD1}">
              <a14:hiddenFill xmlns:a14="http://schemas.microsoft.com/office/drawing/2010/main">
                <a:solidFill>
                  <a:srgbClr val="FFFFFF"/>
                </a:solidFill>
              </a14:hiddenFill>
            </a:ext>
          </a:extLst>
        </p:spPr>
      </p:pic>
      <p:sp>
        <p:nvSpPr>
          <p:cNvPr id="22" name="fl"/>
          <p:cNvSpPr txBox="1"/>
          <p:nvPr userDrawn="1"/>
        </p:nvSpPr>
        <p:spPr>
          <a:xfrm>
            <a:off x="0" y="6520180"/>
            <a:ext cx="12192000" cy="369332"/>
          </a:xfrm>
          <a:prstGeom prst="rect">
            <a:avLst/>
          </a:prstGeom>
          <a:noFill/>
        </p:spPr>
        <p:txBody>
          <a:bodyPr vert="horz" rtlCol="0">
            <a:spAutoFit/>
          </a:bodyPr>
          <a:lstStyle/>
          <a:p>
            <a:pPr defTabSz="914400" fontAlgn="base">
              <a:spcBef>
                <a:spcPct val="0"/>
              </a:spcBef>
              <a:spcAft>
                <a:spcPct val="0"/>
              </a:spcAft>
            </a:pPr>
            <a:endParaRPr lang="en-US" sz="1800">
              <a:solidFill>
                <a:prstClr val="black"/>
              </a:solidFill>
              <a:latin typeface="Arial" charset="0"/>
              <a:cs typeface="Arial" charset="0"/>
            </a:endParaRPr>
          </a:p>
        </p:txBody>
      </p:sp>
    </p:spTree>
    <p:extLst>
      <p:ext uri="{BB962C8B-B14F-4D97-AF65-F5344CB8AC3E}">
        <p14:creationId xmlns:p14="http://schemas.microsoft.com/office/powerpoint/2010/main" val="3742281579"/>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050" name="Title Placeholder 8"/>
          <p:cNvSpPr>
            <a:spLocks noGrp="1"/>
          </p:cNvSpPr>
          <p:nvPr>
            <p:ph type="title"/>
          </p:nvPr>
        </p:nvSpPr>
        <p:spPr bwMode="auto">
          <a:xfrm>
            <a:off x="609600" y="704850"/>
            <a:ext cx="109728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a:t>Click to edit Master title style</a:t>
            </a:r>
          </a:p>
        </p:txBody>
      </p:sp>
      <p:sp>
        <p:nvSpPr>
          <p:cNvPr id="2051" name="Text Placeholder 29"/>
          <p:cNvSpPr>
            <a:spLocks noGrp="1"/>
          </p:cNvSpPr>
          <p:nvPr>
            <p:ph type="body" idx="1"/>
          </p:nvPr>
        </p:nvSpPr>
        <p:spPr bwMode="auto">
          <a:xfrm>
            <a:off x="609600" y="1935164"/>
            <a:ext cx="109728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CORe.png"/>
          <p:cNvPicPr>
            <a:picLocks noChangeAspect="1"/>
          </p:cNvPicPr>
          <p:nvPr userDrawn="1"/>
        </p:nvPicPr>
        <p:blipFill>
          <a:blip r:embed="rId13" cstate="print"/>
          <a:stretch>
            <a:fillRect/>
          </a:stretch>
        </p:blipFill>
        <p:spPr>
          <a:xfrm>
            <a:off x="9753600" y="6096001"/>
            <a:ext cx="2129240" cy="610591"/>
          </a:xfrm>
          <a:prstGeom prst="rect">
            <a:avLst/>
          </a:prstGeom>
        </p:spPr>
      </p:pic>
      <p:pic>
        <p:nvPicPr>
          <p:cNvPr id="7" name="Picture 7" descr="Cancer Center_CMYK"/>
          <p:cNvPicPr>
            <a:picLocks noChangeAspect="1" noChangeArrowheads="1"/>
          </p:cNvPicPr>
          <p:nvPr userDrawn="1"/>
        </p:nvPicPr>
        <p:blipFill rotWithShape="1">
          <a:blip r:embed="rId14" cstate="print">
            <a:clrChange>
              <a:clrFrom>
                <a:srgbClr val="FDFDFD"/>
              </a:clrFrom>
              <a:clrTo>
                <a:srgbClr val="FDFDFD">
                  <a:alpha val="0"/>
                </a:srgbClr>
              </a:clrTo>
            </a:clrChange>
            <a:extLst>
              <a:ext uri="{28A0092B-C50C-407E-A947-70E740481C1C}">
                <a14:useLocalDpi xmlns:a14="http://schemas.microsoft.com/office/drawing/2010/main" val="0"/>
              </a:ext>
            </a:extLst>
          </a:blip>
          <a:srcRect l="7692" t="18135" r="7692" b="21412"/>
          <a:stretch/>
        </p:blipFill>
        <p:spPr bwMode="auto">
          <a:xfrm>
            <a:off x="203200" y="6019801"/>
            <a:ext cx="3048000" cy="692727"/>
          </a:xfrm>
          <a:prstGeom prst="rect">
            <a:avLst/>
          </a:prstGeom>
          <a:noFill/>
          <a:extLst>
            <a:ext uri="{909E8E84-426E-40DD-AFC4-6F175D3DCCD1}">
              <a14:hiddenFill xmlns:a14="http://schemas.microsoft.com/office/drawing/2010/main">
                <a:solidFill>
                  <a:srgbClr val="FFFFFF"/>
                </a:solidFill>
              </a14:hiddenFill>
            </a:ext>
          </a:extLst>
        </p:spPr>
      </p:pic>
      <p:sp>
        <p:nvSpPr>
          <p:cNvPr id="22" name="fl"/>
          <p:cNvSpPr txBox="1"/>
          <p:nvPr userDrawn="1"/>
        </p:nvSpPr>
        <p:spPr>
          <a:xfrm>
            <a:off x="0" y="6520180"/>
            <a:ext cx="12192000" cy="369332"/>
          </a:xfrm>
          <a:prstGeom prst="rect">
            <a:avLst/>
          </a:prstGeom>
          <a:noFill/>
        </p:spPr>
        <p:txBody>
          <a:bodyPr vert="horz" rtlCol="0">
            <a:spAutoFit/>
          </a:bodyPr>
          <a:lstStyle/>
          <a:p>
            <a:pPr defTabSz="914400" fontAlgn="base">
              <a:spcBef>
                <a:spcPct val="0"/>
              </a:spcBef>
              <a:spcAft>
                <a:spcPct val="0"/>
              </a:spcAft>
            </a:pPr>
            <a:endParaRPr lang="en-US" sz="1800">
              <a:solidFill>
                <a:prstClr val="black"/>
              </a:solidFill>
              <a:latin typeface="Arial" charset="0"/>
              <a:cs typeface="Arial" charset="0"/>
            </a:endParaRPr>
          </a:p>
        </p:txBody>
      </p:sp>
    </p:spTree>
    <p:extLst>
      <p:ext uri="{BB962C8B-B14F-4D97-AF65-F5344CB8AC3E}">
        <p14:creationId xmlns:p14="http://schemas.microsoft.com/office/powerpoint/2010/main" val="79507520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050" name="Title Placeholder 8"/>
          <p:cNvSpPr>
            <a:spLocks noGrp="1"/>
          </p:cNvSpPr>
          <p:nvPr>
            <p:ph type="title"/>
          </p:nvPr>
        </p:nvSpPr>
        <p:spPr bwMode="auto">
          <a:xfrm>
            <a:off x="609600" y="704850"/>
            <a:ext cx="109728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a:t>Click to edit Master title style</a:t>
            </a:r>
          </a:p>
        </p:txBody>
      </p:sp>
      <p:sp>
        <p:nvSpPr>
          <p:cNvPr id="2051" name="Text Placeholder 29"/>
          <p:cNvSpPr>
            <a:spLocks noGrp="1"/>
          </p:cNvSpPr>
          <p:nvPr>
            <p:ph type="body" idx="1"/>
          </p:nvPr>
        </p:nvSpPr>
        <p:spPr bwMode="auto">
          <a:xfrm>
            <a:off x="609600" y="1935164"/>
            <a:ext cx="109728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CORe.png"/>
          <p:cNvPicPr>
            <a:picLocks noChangeAspect="1"/>
          </p:cNvPicPr>
          <p:nvPr userDrawn="1"/>
        </p:nvPicPr>
        <p:blipFill>
          <a:blip r:embed="rId13" cstate="print"/>
          <a:stretch>
            <a:fillRect/>
          </a:stretch>
        </p:blipFill>
        <p:spPr>
          <a:xfrm>
            <a:off x="9753600" y="6096001"/>
            <a:ext cx="2129240" cy="610591"/>
          </a:xfrm>
          <a:prstGeom prst="rect">
            <a:avLst/>
          </a:prstGeom>
        </p:spPr>
      </p:pic>
      <p:pic>
        <p:nvPicPr>
          <p:cNvPr id="7" name="Picture 7" descr="Cancer Center_CMYK"/>
          <p:cNvPicPr>
            <a:picLocks noChangeAspect="1" noChangeArrowheads="1"/>
          </p:cNvPicPr>
          <p:nvPr userDrawn="1"/>
        </p:nvPicPr>
        <p:blipFill rotWithShape="1">
          <a:blip r:embed="rId14" cstate="print">
            <a:clrChange>
              <a:clrFrom>
                <a:srgbClr val="FDFDFD"/>
              </a:clrFrom>
              <a:clrTo>
                <a:srgbClr val="FDFDFD">
                  <a:alpha val="0"/>
                </a:srgbClr>
              </a:clrTo>
            </a:clrChange>
            <a:extLst>
              <a:ext uri="{28A0092B-C50C-407E-A947-70E740481C1C}">
                <a14:useLocalDpi xmlns:a14="http://schemas.microsoft.com/office/drawing/2010/main" val="0"/>
              </a:ext>
            </a:extLst>
          </a:blip>
          <a:srcRect l="7692" t="18135" r="7692" b="21412"/>
          <a:stretch/>
        </p:blipFill>
        <p:spPr bwMode="auto">
          <a:xfrm>
            <a:off x="203200" y="6019801"/>
            <a:ext cx="3048000" cy="692727"/>
          </a:xfrm>
          <a:prstGeom prst="rect">
            <a:avLst/>
          </a:prstGeom>
          <a:noFill/>
          <a:extLst>
            <a:ext uri="{909E8E84-426E-40DD-AFC4-6F175D3DCCD1}">
              <a14:hiddenFill xmlns:a14="http://schemas.microsoft.com/office/drawing/2010/main">
                <a:solidFill>
                  <a:srgbClr val="FFFFFF"/>
                </a:solidFill>
              </a14:hiddenFill>
            </a:ext>
          </a:extLst>
        </p:spPr>
      </p:pic>
      <p:sp>
        <p:nvSpPr>
          <p:cNvPr id="22" name="fl"/>
          <p:cNvSpPr txBox="1"/>
          <p:nvPr userDrawn="1"/>
        </p:nvSpPr>
        <p:spPr>
          <a:xfrm>
            <a:off x="0" y="6520180"/>
            <a:ext cx="12192000" cy="369332"/>
          </a:xfrm>
          <a:prstGeom prst="rect">
            <a:avLst/>
          </a:prstGeom>
          <a:noFill/>
        </p:spPr>
        <p:txBody>
          <a:bodyPr vert="horz" rtlCol="0">
            <a:spAutoFit/>
          </a:bodyPr>
          <a:lstStyle/>
          <a:p>
            <a:pPr defTabSz="914400" fontAlgn="base">
              <a:spcBef>
                <a:spcPct val="0"/>
              </a:spcBef>
              <a:spcAft>
                <a:spcPct val="0"/>
              </a:spcAft>
            </a:pPr>
            <a:endParaRPr lang="en-US" sz="1800">
              <a:solidFill>
                <a:prstClr val="black"/>
              </a:solidFill>
              <a:latin typeface="Arial" charset="0"/>
              <a:cs typeface="Arial" charset="0"/>
            </a:endParaRPr>
          </a:p>
        </p:txBody>
      </p:sp>
    </p:spTree>
    <p:extLst>
      <p:ext uri="{BB962C8B-B14F-4D97-AF65-F5344CB8AC3E}">
        <p14:creationId xmlns:p14="http://schemas.microsoft.com/office/powerpoint/2010/main" val="27500850"/>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050" name="Title Placeholder 8"/>
          <p:cNvSpPr>
            <a:spLocks noGrp="1"/>
          </p:cNvSpPr>
          <p:nvPr>
            <p:ph type="title"/>
          </p:nvPr>
        </p:nvSpPr>
        <p:spPr bwMode="auto">
          <a:xfrm>
            <a:off x="609600" y="704850"/>
            <a:ext cx="109728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a:t>Click to edit Master title style</a:t>
            </a:r>
          </a:p>
        </p:txBody>
      </p:sp>
      <p:sp>
        <p:nvSpPr>
          <p:cNvPr id="2051" name="Text Placeholder 29"/>
          <p:cNvSpPr>
            <a:spLocks noGrp="1"/>
          </p:cNvSpPr>
          <p:nvPr>
            <p:ph type="body" idx="1"/>
          </p:nvPr>
        </p:nvSpPr>
        <p:spPr bwMode="auto">
          <a:xfrm>
            <a:off x="609600" y="1935164"/>
            <a:ext cx="109728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CORe.png"/>
          <p:cNvPicPr>
            <a:picLocks noChangeAspect="1"/>
          </p:cNvPicPr>
          <p:nvPr userDrawn="1"/>
        </p:nvPicPr>
        <p:blipFill>
          <a:blip r:embed="rId14" cstate="print"/>
          <a:stretch>
            <a:fillRect/>
          </a:stretch>
        </p:blipFill>
        <p:spPr>
          <a:xfrm>
            <a:off x="9753600" y="6096001"/>
            <a:ext cx="2129240" cy="610591"/>
          </a:xfrm>
          <a:prstGeom prst="rect">
            <a:avLst/>
          </a:prstGeom>
        </p:spPr>
      </p:pic>
      <p:pic>
        <p:nvPicPr>
          <p:cNvPr id="7" name="Picture 7" descr="Cancer Center_CMYK"/>
          <p:cNvPicPr>
            <a:picLocks noChangeAspect="1" noChangeArrowheads="1"/>
          </p:cNvPicPr>
          <p:nvPr userDrawn="1"/>
        </p:nvPicPr>
        <p:blipFill rotWithShape="1">
          <a:blip r:embed="rId15" cstate="print">
            <a:clrChange>
              <a:clrFrom>
                <a:srgbClr val="FDFDFD"/>
              </a:clrFrom>
              <a:clrTo>
                <a:srgbClr val="FDFDFD">
                  <a:alpha val="0"/>
                </a:srgbClr>
              </a:clrTo>
            </a:clrChange>
            <a:extLst>
              <a:ext uri="{28A0092B-C50C-407E-A947-70E740481C1C}">
                <a14:useLocalDpi xmlns:a14="http://schemas.microsoft.com/office/drawing/2010/main" val="0"/>
              </a:ext>
            </a:extLst>
          </a:blip>
          <a:srcRect l="7692" t="18135" r="7692" b="21412"/>
          <a:stretch/>
        </p:blipFill>
        <p:spPr bwMode="auto">
          <a:xfrm>
            <a:off x="203200" y="6019801"/>
            <a:ext cx="3048000" cy="692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302233"/>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130.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9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png"/><Relationship Id="rId1" Type="http://schemas.openxmlformats.org/officeDocument/2006/relationships/slideLayout" Target="../slideLayouts/slideLayout94.xml"/><Relationship Id="rId5" Type="http://schemas.openxmlformats.org/officeDocument/2006/relationships/image" Target="../media/image31.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 Id="rId5" Type="http://schemas.openxmlformats.org/officeDocument/2006/relationships/image" Target="../media/image30.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infiniteboston.com/post/30517990378/tobin-bridge" TargetMode="Externa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33.xml"/><Relationship Id="rId6" Type="http://schemas.openxmlformats.org/officeDocument/2006/relationships/image" Target="../media/image15.png"/><Relationship Id="rId5" Type="http://schemas.openxmlformats.org/officeDocument/2006/relationships/image" Target="../media/image14.svg"/><Relationship Id="rId10" Type="http://schemas.openxmlformats.org/officeDocument/2006/relationships/hyperlink" Target="mailto:newengland@mhttcnetwork.org" TargetMode="External"/><Relationship Id="rId4" Type="http://schemas.openxmlformats.org/officeDocument/2006/relationships/image" Target="../media/image13.png"/><Relationship Id="rId9" Type="http://schemas.openxmlformats.org/officeDocument/2006/relationships/image" Target="../media/image18.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9.xml"/><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9.xml"/><Relationship Id="rId5" Type="http://schemas.openxmlformats.org/officeDocument/2006/relationships/image" Target="../media/image39.jpe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hyperlink" Target="mailto:newengland@mhttcnetwork.org" TargetMode="External"/><Relationship Id="rId2" Type="http://schemas.openxmlformats.org/officeDocument/2006/relationships/notesSlide" Target="../notesSlides/notesSlide2.xml"/><Relationship Id="rId1" Type="http://schemas.openxmlformats.org/officeDocument/2006/relationships/slideLayout" Target="../slideLayouts/slideLayout133.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09.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2.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7.xml"/><Relationship Id="rId5" Type="http://schemas.openxmlformats.org/officeDocument/2006/relationships/image" Target="../media/image21.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37.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2.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9.jpeg"/><Relationship Id="rId1" Type="http://schemas.openxmlformats.org/officeDocument/2006/relationships/slideLayout" Target="../slideLayouts/slideLayout109.xml"/><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diagramColors" Target="../diagrams/colors1.xml"/><Relationship Id="rId11" Type="http://schemas.openxmlformats.org/officeDocument/2006/relationships/image" Target="../media/image53.png"/><Relationship Id="rId5" Type="http://schemas.openxmlformats.org/officeDocument/2006/relationships/diagramQuickStyle" Target="../diagrams/quickStyle1.xml"/><Relationship Id="rId10" Type="http://schemas.openxmlformats.org/officeDocument/2006/relationships/image" Target="../media/image52.png"/><Relationship Id="rId4" Type="http://schemas.openxmlformats.org/officeDocument/2006/relationships/diagramLayout" Target="../diagrams/layout1.xml"/><Relationship Id="rId9"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1.png"/><Relationship Id="rId3" Type="http://schemas.openxmlformats.org/officeDocument/2006/relationships/hyperlink" Target="https://namimass.org/" TargetMode="External"/><Relationship Id="rId7" Type="http://schemas.openxmlformats.org/officeDocument/2006/relationships/hyperlink" Target="http://northsuffolk.org/" TargetMode="External"/><Relationship Id="rId12"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53.xml"/><Relationship Id="rId6" Type="http://schemas.openxmlformats.org/officeDocument/2006/relationships/image" Target="../media/image57.png"/><Relationship Id="rId11" Type="http://schemas.openxmlformats.org/officeDocument/2006/relationships/hyperlink" Target="https://www.massgeneral.org/" TargetMode="External"/><Relationship Id="rId5" Type="http://schemas.openxmlformats.org/officeDocument/2006/relationships/hyperlink" Target="https://www.mass.gov/orgs/massachusetts-department-of-mental-health" TargetMode="External"/><Relationship Id="rId10" Type="http://schemas.openxmlformats.org/officeDocument/2006/relationships/image" Target="../media/image59.png"/><Relationship Id="rId4" Type="http://schemas.openxmlformats.org/officeDocument/2006/relationships/image" Target="../media/image56.png"/><Relationship Id="rId9" Type="http://schemas.openxmlformats.org/officeDocument/2006/relationships/hyperlink" Target="http://www.dfhcc.harvard.edu/"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113.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hyperlink" Target="http://engageinitiative.org/" TargetMode="External"/><Relationship Id="rId2" Type="http://schemas.openxmlformats.org/officeDocument/2006/relationships/image" Target="../media/image63.png"/><Relationship Id="rId1" Type="http://schemas.openxmlformats.org/officeDocument/2006/relationships/slideLayout" Target="../slideLayouts/slideLayout47.xml"/><Relationship Id="rId5" Type="http://schemas.openxmlformats.org/officeDocument/2006/relationships/image" Target="../media/image65.png"/><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0.xml"/><Relationship Id="rId4" Type="http://schemas.openxmlformats.org/officeDocument/2006/relationships/image" Target="../media/image21.png"/></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5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9.png"/><Relationship Id="rId12" Type="http://schemas.openxmlformats.org/officeDocument/2006/relationships/image" Target="../media/image73.png"/><Relationship Id="rId2" Type="http://schemas.openxmlformats.org/officeDocument/2006/relationships/image" Target="../media/image66.png"/><Relationship Id="rId1" Type="http://schemas.openxmlformats.org/officeDocument/2006/relationships/slideLayout" Target="../slideLayouts/slideLayout48.xml"/><Relationship Id="rId6" Type="http://schemas.openxmlformats.org/officeDocument/2006/relationships/image" Target="../media/image68.png"/><Relationship Id="rId11" Type="http://schemas.openxmlformats.org/officeDocument/2006/relationships/image" Target="../media/image5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5.png"/><Relationship Id="rId9" Type="http://schemas.openxmlformats.org/officeDocument/2006/relationships/image" Target="../media/image71.png"/></Relationships>
</file>

<file path=ppt/slides/_rels/slide5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87.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1.xml"/><Relationship Id="rId5" Type="http://schemas.openxmlformats.org/officeDocument/2006/relationships/image" Target="../media/image64.png"/><Relationship Id="rId4" Type="http://schemas.openxmlformats.org/officeDocument/2006/relationships/image" Target="../media/image21.png"/></Relationships>
</file>

<file path=ppt/slides/_rels/slide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goodreads.com/photo/author/7907.Susan_Sonta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60.xml.rels><?xml version="1.0" encoding="UTF-8" standalone="yes"?>
<Relationships xmlns="http://schemas.openxmlformats.org/package/2006/relationships"><Relationship Id="rId3" Type="http://schemas.openxmlformats.org/officeDocument/2006/relationships/hyperlink" Target="https://techtransfercenters.org/" TargetMode="External"/><Relationship Id="rId2" Type="http://schemas.openxmlformats.org/officeDocument/2006/relationships/hyperlink" Target="https://mhttcnetwork.org/centers/global-mhttc/mhttc-pathways-newsletter" TargetMode="External"/><Relationship Id="rId1" Type="http://schemas.openxmlformats.org/officeDocument/2006/relationships/slideLayout" Target="../slideLayouts/slideLayout139.xml"/><Relationship Id="rId6" Type="http://schemas.openxmlformats.org/officeDocument/2006/relationships/image" Target="../media/image8.emf"/><Relationship Id="rId5" Type="http://schemas.openxmlformats.org/officeDocument/2006/relationships/hyperlink" Target="https://mhttcnetwork.org/centers/global-mhttc/recent-news" TargetMode="External"/><Relationship Id="rId4" Type="http://schemas.openxmlformats.org/officeDocument/2006/relationships/hyperlink" Target="http://mhttcnetwork.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E423F-233B-E544-B900-D3E94820747C}"/>
              </a:ext>
            </a:extLst>
          </p:cNvPr>
          <p:cNvSpPr>
            <a:spLocks noGrp="1"/>
          </p:cNvSpPr>
          <p:nvPr>
            <p:ph type="ctrTitle"/>
          </p:nvPr>
        </p:nvSpPr>
        <p:spPr>
          <a:xfrm>
            <a:off x="853512" y="3368040"/>
            <a:ext cx="10363200" cy="1278771"/>
          </a:xfrm>
        </p:spPr>
        <p:txBody>
          <a:bodyPr>
            <a:noAutofit/>
          </a:bodyPr>
          <a:lstStyle/>
          <a:p>
            <a:r>
              <a:rPr lang="en-US" sz="3600" b="1" dirty="0">
                <a:latin typeface="Georgia" panose="02040502050405020303" pitchFamily="18" charset="0"/>
              </a:rPr>
              <a:t>Advancing Health Equity for Individuals with Serious Mental Illness</a:t>
            </a:r>
            <a:br>
              <a:rPr lang="en-US" sz="3600" b="1" dirty="0">
                <a:latin typeface="Georgia" panose="02040502050405020303" pitchFamily="18" charset="0"/>
              </a:rPr>
            </a:br>
            <a:br>
              <a:rPr lang="en-US" sz="3600" b="1" dirty="0">
                <a:latin typeface="Georgia" panose="02040502050405020303" pitchFamily="18" charset="0"/>
              </a:rPr>
            </a:br>
            <a:endParaRPr lang="en-US" sz="3600" dirty="0">
              <a:latin typeface="Georgia" panose="02040502050405020303" pitchFamily="18" charset="0"/>
            </a:endParaRPr>
          </a:p>
        </p:txBody>
      </p:sp>
      <p:sp>
        <p:nvSpPr>
          <p:cNvPr id="3" name="Subtitle 2">
            <a:extLst>
              <a:ext uri="{FF2B5EF4-FFF2-40B4-BE49-F238E27FC236}">
                <a16:creationId xmlns:a16="http://schemas.microsoft.com/office/drawing/2014/main" id="{19F37103-85A5-DF42-AD3D-EF98372B2340}"/>
              </a:ext>
            </a:extLst>
          </p:cNvPr>
          <p:cNvSpPr>
            <a:spLocks noGrp="1"/>
          </p:cNvSpPr>
          <p:nvPr>
            <p:ph type="subTitle" idx="1"/>
          </p:nvPr>
        </p:nvSpPr>
        <p:spPr>
          <a:xfrm>
            <a:off x="1524000" y="3733304"/>
            <a:ext cx="9144000" cy="1365519"/>
          </a:xfrm>
        </p:spPr>
        <p:txBody>
          <a:bodyPr/>
          <a:lstStyle/>
          <a:p>
            <a:r>
              <a:rPr lang="en-US" dirty="0">
                <a:latin typeface="Georgia" panose="02040502050405020303" pitchFamily="18" charset="0"/>
              </a:rPr>
              <a:t>Kelly Irwin, MD, MPH</a:t>
            </a:r>
          </a:p>
          <a:p>
            <a:r>
              <a:rPr lang="en-US" dirty="0">
                <a:latin typeface="Georgia" panose="02040502050405020303" pitchFamily="18" charset="0"/>
              </a:rPr>
              <a:t>MAPNET, New England MHTTC</a:t>
            </a:r>
          </a:p>
          <a:p>
            <a:r>
              <a:rPr lang="en-US" dirty="0">
                <a:latin typeface="Georgia" panose="02040502050405020303" pitchFamily="18" charset="0"/>
              </a:rPr>
              <a:t>September 22</a:t>
            </a:r>
            <a:r>
              <a:rPr lang="en-US" baseline="30000" dirty="0">
                <a:latin typeface="Georgia" panose="02040502050405020303" pitchFamily="18" charset="0"/>
              </a:rPr>
              <a:t>nd</a:t>
            </a:r>
            <a:r>
              <a:rPr lang="en-US" dirty="0">
                <a:latin typeface="Georgia" panose="02040502050405020303" pitchFamily="18" charset="0"/>
              </a:rPr>
              <a:t>, 2023</a:t>
            </a:r>
          </a:p>
        </p:txBody>
      </p:sp>
      <p:pic>
        <p:nvPicPr>
          <p:cNvPr id="4" name="Picture 3">
            <a:extLst>
              <a:ext uri="{FF2B5EF4-FFF2-40B4-BE49-F238E27FC236}">
                <a16:creationId xmlns:a16="http://schemas.microsoft.com/office/drawing/2014/main" id="{FD2E9B02-CE28-2B41-9167-C7BC6D1373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5112" y="6008915"/>
            <a:ext cx="3203047" cy="740229"/>
          </a:xfrm>
          <a:prstGeom prst="rect">
            <a:avLst/>
          </a:prstGeom>
        </p:spPr>
      </p:pic>
    </p:spTree>
    <p:extLst>
      <p:ext uri="{BB962C8B-B14F-4D97-AF65-F5344CB8AC3E}">
        <p14:creationId xmlns:p14="http://schemas.microsoft.com/office/powerpoint/2010/main" val="4151119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94523" y="-358123"/>
            <a:ext cx="9792477" cy="1183841"/>
          </a:xfrm>
        </p:spPr>
        <p:txBody>
          <a:bodyPr/>
          <a:lstStyle/>
          <a:p>
            <a:r>
              <a:rPr lang="en-US" sz="2800" dirty="0"/>
              <a:t>Women with schizophrenia experience increased cancer mortality. </a:t>
            </a:r>
          </a:p>
        </p:txBody>
      </p:sp>
      <p:sp>
        <p:nvSpPr>
          <p:cNvPr id="10243" name="Content Placeholder 2"/>
          <p:cNvSpPr>
            <a:spLocks noGrp="1"/>
          </p:cNvSpPr>
          <p:nvPr>
            <p:ph sz="half" idx="1"/>
          </p:nvPr>
        </p:nvSpPr>
        <p:spPr>
          <a:xfrm>
            <a:off x="1953904" y="1235076"/>
            <a:ext cx="4267200" cy="669925"/>
          </a:xfrm>
        </p:spPr>
        <p:txBody>
          <a:bodyPr/>
          <a:lstStyle/>
          <a:p>
            <a:pPr marL="0" indent="0">
              <a:buNone/>
            </a:pPr>
            <a:r>
              <a:rPr lang="en-US" sz="1600" dirty="0">
                <a:latin typeface="+mj-lt"/>
              </a:rPr>
              <a:t>Breast cancer mortality has improved due to early detection and advances in treatment…</a:t>
            </a:r>
          </a:p>
          <a:p>
            <a:pPr>
              <a:buNone/>
            </a:pPr>
            <a:endParaRPr lang="en-US" sz="2400" dirty="0"/>
          </a:p>
        </p:txBody>
      </p:sp>
      <p:sp>
        <p:nvSpPr>
          <p:cNvPr id="10263" name="TextBox 7"/>
          <p:cNvSpPr txBox="1">
            <a:spLocks noChangeArrowheads="1"/>
          </p:cNvSpPr>
          <p:nvPr/>
        </p:nvSpPr>
        <p:spPr bwMode="auto">
          <a:xfrm>
            <a:off x="1945944" y="5715001"/>
            <a:ext cx="5791200" cy="276999"/>
          </a:xfrm>
          <a:prstGeom prst="rect">
            <a:avLst/>
          </a:prstGeom>
          <a:noFill/>
          <a:ln w="9525">
            <a:noFill/>
            <a:miter lim="800000"/>
            <a:headEnd/>
            <a:tailEnd/>
          </a:ln>
        </p:spPr>
        <p:txBody>
          <a:bodyPr wrap="square">
            <a:spAutoFit/>
          </a:bodyPr>
          <a:lstStyle/>
          <a:p>
            <a:r>
              <a:rPr lang="en-US" sz="1200" dirty="0"/>
              <a:t>SEER 9 Incidence &amp; U.S. Mortality 1975-2010, All Races, Females, Age-Adjusted</a:t>
            </a:r>
          </a:p>
        </p:txBody>
      </p:sp>
      <p:graphicFrame>
        <p:nvGraphicFramePr>
          <p:cNvPr id="8" name="Content Placeholder 7"/>
          <p:cNvGraphicFramePr>
            <a:graphicFrameLocks noGrp="1"/>
          </p:cNvGraphicFramePr>
          <p:nvPr>
            <p:ph sz="half" idx="1"/>
          </p:nvPr>
        </p:nvGraphicFramePr>
        <p:xfrm>
          <a:off x="6248400" y="2209800"/>
          <a:ext cx="4038600" cy="3505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p:nvGraphicFramePr>
        <p:xfrm>
          <a:off x="1905000" y="1600200"/>
          <a:ext cx="43434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2057400" y="1981200"/>
            <a:ext cx="4114800" cy="3733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248400" y="1981200"/>
            <a:ext cx="4114800" cy="3733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p:cNvSpPr>
            <a:spLocks noGrp="1"/>
          </p:cNvSpPr>
          <p:nvPr>
            <p:ph sz="half" idx="1"/>
          </p:nvPr>
        </p:nvSpPr>
        <p:spPr>
          <a:xfrm>
            <a:off x="6324600" y="1235076"/>
            <a:ext cx="3962400" cy="669925"/>
          </a:xfrm>
        </p:spPr>
        <p:txBody>
          <a:bodyPr/>
          <a:lstStyle/>
          <a:p>
            <a:pPr marL="0" indent="0">
              <a:buNone/>
            </a:pPr>
            <a:r>
              <a:rPr lang="en-US" sz="1600" dirty="0">
                <a:latin typeface="+mj-lt"/>
              </a:rPr>
              <a:t>…however women with Schizophrenia are 2-3x more likely to die from breast cancer</a:t>
            </a:r>
            <a:endParaRPr lang="en-US" sz="2400" dirty="0">
              <a:latin typeface="+mj-lt"/>
            </a:endParaRPr>
          </a:p>
        </p:txBody>
      </p:sp>
      <p:sp>
        <p:nvSpPr>
          <p:cNvPr id="12" name="TextBox 11"/>
          <p:cNvSpPr txBox="1"/>
          <p:nvPr/>
        </p:nvSpPr>
        <p:spPr>
          <a:xfrm>
            <a:off x="5638800" y="6400801"/>
            <a:ext cx="1219200" cy="276999"/>
          </a:xfrm>
          <a:prstGeom prst="rect">
            <a:avLst/>
          </a:prstGeom>
          <a:noFill/>
        </p:spPr>
        <p:txBody>
          <a:bodyPr wrap="square" rtlCol="0">
            <a:spAutoFit/>
          </a:bodyPr>
          <a:lstStyle/>
          <a:p>
            <a:r>
              <a:rPr lang="en-US" sz="1200" dirty="0"/>
              <a:t>Tran, 2009</a:t>
            </a:r>
          </a:p>
        </p:txBody>
      </p:sp>
    </p:spTree>
    <p:extLst>
      <p:ext uri="{BB962C8B-B14F-4D97-AF65-F5344CB8AC3E}">
        <p14:creationId xmlns:p14="http://schemas.microsoft.com/office/powerpoint/2010/main" val="598054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4"/>
          <p:cNvGrpSpPr>
            <a:grpSpLocks/>
          </p:cNvGrpSpPr>
          <p:nvPr/>
        </p:nvGrpSpPr>
        <p:grpSpPr bwMode="auto">
          <a:xfrm>
            <a:off x="4138684" y="5018305"/>
            <a:ext cx="3842904" cy="758082"/>
            <a:chOff x="1560" y="3039"/>
            <a:chExt cx="2328" cy="419"/>
          </a:xfrm>
        </p:grpSpPr>
        <p:sp>
          <p:nvSpPr>
            <p:cNvPr id="11300" name="Rectangle 22"/>
            <p:cNvSpPr>
              <a:spLocks noChangeArrowheads="1"/>
            </p:cNvSpPr>
            <p:nvPr/>
          </p:nvSpPr>
          <p:spPr bwMode="auto">
            <a:xfrm>
              <a:off x="2225" y="3039"/>
              <a:ext cx="999" cy="413"/>
            </a:xfrm>
            <a:prstGeom prst="rect">
              <a:avLst/>
            </a:prstGeom>
            <a:noFill/>
            <a:ln w="25400">
              <a:solidFill>
                <a:schemeClr val="tx2"/>
              </a:solidFill>
              <a:miter lim="800000"/>
              <a:headEnd/>
              <a:tailEnd/>
            </a:ln>
          </p:spPr>
          <p:txBody>
            <a:bodyPr wrap="none" anchor="ctr"/>
            <a:lstStyle/>
            <a:p>
              <a:endParaRPr lang="en-US">
                <a:latin typeface="Constantia" pitchFamily="18" charset="0"/>
              </a:endParaRPr>
            </a:p>
          </p:txBody>
        </p:sp>
        <p:sp>
          <p:nvSpPr>
            <p:cNvPr id="11301" name="Text Box 23"/>
            <p:cNvSpPr txBox="1">
              <a:spLocks noChangeArrowheads="1"/>
            </p:cNvSpPr>
            <p:nvPr/>
          </p:nvSpPr>
          <p:spPr bwMode="auto">
            <a:xfrm>
              <a:off x="1560" y="3067"/>
              <a:ext cx="2328" cy="391"/>
            </a:xfrm>
            <a:prstGeom prst="rect">
              <a:avLst/>
            </a:prstGeom>
            <a:noFill/>
            <a:ln w="9525">
              <a:noFill/>
              <a:miter lim="800000"/>
              <a:headEnd/>
              <a:tailEnd/>
            </a:ln>
          </p:spPr>
          <p:txBody>
            <a:bodyPr>
              <a:spAutoFit/>
            </a:bodyPr>
            <a:lstStyle/>
            <a:p>
              <a:pPr algn="ctr">
                <a:spcBef>
                  <a:spcPct val="50000"/>
                </a:spcBef>
              </a:pPr>
              <a:r>
                <a:rPr lang="en-US" sz="1600" b="1" dirty="0">
                  <a:latin typeface="+mj-lt"/>
                </a:rPr>
                <a:t>Quality of Life</a:t>
              </a:r>
            </a:p>
            <a:p>
              <a:pPr algn="ctr">
                <a:spcBef>
                  <a:spcPct val="50000"/>
                </a:spcBef>
              </a:pPr>
              <a:r>
                <a:rPr lang="en-US" sz="1600" b="1" dirty="0">
                  <a:latin typeface="+mj-lt"/>
                </a:rPr>
                <a:t>Survival</a:t>
              </a:r>
            </a:p>
          </p:txBody>
        </p:sp>
      </p:grpSp>
      <p:grpSp>
        <p:nvGrpSpPr>
          <p:cNvPr id="3" name="Group 41"/>
          <p:cNvGrpSpPr>
            <a:grpSpLocks/>
          </p:cNvGrpSpPr>
          <p:nvPr/>
        </p:nvGrpSpPr>
        <p:grpSpPr bwMode="auto">
          <a:xfrm>
            <a:off x="2804161" y="3738038"/>
            <a:ext cx="6583679" cy="827180"/>
            <a:chOff x="1162" y="2342"/>
            <a:chExt cx="3128" cy="408"/>
          </a:xfrm>
        </p:grpSpPr>
        <p:sp>
          <p:nvSpPr>
            <p:cNvPr id="11283" name="Rectangle 41"/>
            <p:cNvSpPr>
              <a:spLocks noChangeArrowheads="1"/>
            </p:cNvSpPr>
            <p:nvPr/>
          </p:nvSpPr>
          <p:spPr bwMode="auto">
            <a:xfrm>
              <a:off x="1162" y="2342"/>
              <a:ext cx="3128" cy="408"/>
            </a:xfrm>
            <a:prstGeom prst="rect">
              <a:avLst/>
            </a:prstGeom>
            <a:solidFill>
              <a:schemeClr val="accent1"/>
            </a:solidFill>
            <a:ln w="9525">
              <a:noFill/>
              <a:miter lim="800000"/>
              <a:headEnd/>
              <a:tailEnd/>
            </a:ln>
          </p:spPr>
          <p:txBody>
            <a:bodyPr wrap="none" anchor="ctr"/>
            <a:lstStyle/>
            <a:p>
              <a:endParaRPr lang="en-US" sz="1600">
                <a:latin typeface="+mj-lt"/>
              </a:endParaRPr>
            </a:p>
          </p:txBody>
        </p:sp>
        <p:grpSp>
          <p:nvGrpSpPr>
            <p:cNvPr id="4" name="Group 40"/>
            <p:cNvGrpSpPr>
              <a:grpSpLocks/>
            </p:cNvGrpSpPr>
            <p:nvPr/>
          </p:nvGrpSpPr>
          <p:grpSpPr bwMode="auto">
            <a:xfrm>
              <a:off x="1208" y="2380"/>
              <a:ext cx="3043" cy="332"/>
              <a:chOff x="1188" y="2384"/>
              <a:chExt cx="3043" cy="332"/>
            </a:xfrm>
          </p:grpSpPr>
          <p:grpSp>
            <p:nvGrpSpPr>
              <p:cNvPr id="5" name="Group 35"/>
              <p:cNvGrpSpPr>
                <a:grpSpLocks/>
              </p:cNvGrpSpPr>
              <p:nvPr/>
            </p:nvGrpSpPr>
            <p:grpSpPr bwMode="auto">
              <a:xfrm>
                <a:off x="1188" y="2384"/>
                <a:ext cx="641" cy="332"/>
                <a:chOff x="1188" y="2384"/>
                <a:chExt cx="641" cy="332"/>
              </a:xfrm>
            </p:grpSpPr>
            <p:sp>
              <p:nvSpPr>
                <p:cNvPr id="11298" name="Rectangle 6"/>
                <p:cNvSpPr>
                  <a:spLocks noChangeArrowheads="1"/>
                </p:cNvSpPr>
                <p:nvPr/>
              </p:nvSpPr>
              <p:spPr bwMode="auto">
                <a:xfrm>
                  <a:off x="1198" y="2384"/>
                  <a:ext cx="607" cy="332"/>
                </a:xfrm>
                <a:prstGeom prst="rect">
                  <a:avLst/>
                </a:prstGeom>
                <a:solidFill>
                  <a:schemeClr val="bg1"/>
                </a:solidFill>
                <a:ln w="25400" algn="ctr">
                  <a:solidFill>
                    <a:srgbClr val="385D8A"/>
                  </a:solidFill>
                  <a:miter lim="800000"/>
                  <a:headEnd/>
                  <a:tailEnd/>
                </a:ln>
              </p:spPr>
              <p:txBody>
                <a:bodyPr anchor="ctr"/>
                <a:lstStyle/>
                <a:p>
                  <a:pPr algn="ctr"/>
                  <a:endParaRPr lang="en-US" sz="1600">
                    <a:solidFill>
                      <a:srgbClr val="FFFFFF"/>
                    </a:solidFill>
                    <a:latin typeface="+mj-lt"/>
                  </a:endParaRPr>
                </a:p>
              </p:txBody>
            </p:sp>
            <p:sp>
              <p:nvSpPr>
                <p:cNvPr id="11299" name="TextBox 19"/>
                <p:cNvSpPr txBox="1">
                  <a:spLocks noChangeArrowheads="1"/>
                </p:cNvSpPr>
                <p:nvPr/>
              </p:nvSpPr>
              <p:spPr bwMode="auto">
                <a:xfrm>
                  <a:off x="1188" y="2416"/>
                  <a:ext cx="641" cy="288"/>
                </a:xfrm>
                <a:prstGeom prst="rect">
                  <a:avLst/>
                </a:prstGeom>
                <a:noFill/>
                <a:ln w="9525">
                  <a:noFill/>
                  <a:miter lim="800000"/>
                  <a:headEnd/>
                  <a:tailEnd/>
                </a:ln>
              </p:spPr>
              <p:txBody>
                <a:bodyPr>
                  <a:spAutoFit/>
                </a:bodyPr>
                <a:lstStyle/>
                <a:p>
                  <a:pPr algn="ctr"/>
                  <a:r>
                    <a:rPr lang="en-US" sz="1600" b="1" dirty="0">
                      <a:latin typeface="+mj-lt"/>
                    </a:rPr>
                    <a:t>Prevention &amp; screening</a:t>
                  </a:r>
                </a:p>
              </p:txBody>
            </p:sp>
          </p:grpSp>
          <p:grpSp>
            <p:nvGrpSpPr>
              <p:cNvPr id="6" name="Group 36"/>
              <p:cNvGrpSpPr>
                <a:grpSpLocks/>
              </p:cNvGrpSpPr>
              <p:nvPr/>
            </p:nvGrpSpPr>
            <p:grpSpPr bwMode="auto">
              <a:xfrm>
                <a:off x="1792" y="2384"/>
                <a:ext cx="641" cy="332"/>
                <a:chOff x="1804" y="2384"/>
                <a:chExt cx="641" cy="332"/>
              </a:xfrm>
            </p:grpSpPr>
            <p:sp>
              <p:nvSpPr>
                <p:cNvPr id="11296" name="Rectangle 13"/>
                <p:cNvSpPr>
                  <a:spLocks noChangeArrowheads="1"/>
                </p:cNvSpPr>
                <p:nvPr/>
              </p:nvSpPr>
              <p:spPr bwMode="auto">
                <a:xfrm>
                  <a:off x="1816" y="2384"/>
                  <a:ext cx="608" cy="332"/>
                </a:xfrm>
                <a:prstGeom prst="rect">
                  <a:avLst/>
                </a:prstGeom>
                <a:solidFill>
                  <a:schemeClr val="bg1"/>
                </a:solidFill>
                <a:ln w="25400" algn="ctr">
                  <a:solidFill>
                    <a:srgbClr val="385D8A"/>
                  </a:solidFill>
                  <a:miter lim="800000"/>
                  <a:headEnd/>
                  <a:tailEnd/>
                </a:ln>
              </p:spPr>
              <p:txBody>
                <a:bodyPr anchor="ctr"/>
                <a:lstStyle/>
                <a:p>
                  <a:pPr algn="ctr"/>
                  <a:endParaRPr lang="en-US" sz="1600">
                    <a:solidFill>
                      <a:srgbClr val="FFFFFF"/>
                    </a:solidFill>
                    <a:latin typeface="+mj-lt"/>
                  </a:endParaRPr>
                </a:p>
              </p:txBody>
            </p:sp>
            <p:sp>
              <p:nvSpPr>
                <p:cNvPr id="11297" name="TextBox 20"/>
                <p:cNvSpPr txBox="1">
                  <a:spLocks noChangeArrowheads="1"/>
                </p:cNvSpPr>
                <p:nvPr/>
              </p:nvSpPr>
              <p:spPr bwMode="auto">
                <a:xfrm>
                  <a:off x="1804" y="2473"/>
                  <a:ext cx="641" cy="167"/>
                </a:xfrm>
                <a:prstGeom prst="rect">
                  <a:avLst/>
                </a:prstGeom>
                <a:noFill/>
                <a:ln w="9525">
                  <a:noFill/>
                  <a:miter lim="800000"/>
                  <a:headEnd/>
                  <a:tailEnd/>
                </a:ln>
              </p:spPr>
              <p:txBody>
                <a:bodyPr>
                  <a:spAutoFit/>
                </a:bodyPr>
                <a:lstStyle/>
                <a:p>
                  <a:pPr algn="ctr"/>
                  <a:r>
                    <a:rPr lang="en-US" sz="1600" b="1" dirty="0">
                      <a:latin typeface="+mj-lt"/>
                    </a:rPr>
                    <a:t>Diagnosis</a:t>
                  </a:r>
                </a:p>
              </p:txBody>
            </p:sp>
          </p:grpSp>
          <p:grpSp>
            <p:nvGrpSpPr>
              <p:cNvPr id="7" name="Group 39"/>
              <p:cNvGrpSpPr>
                <a:grpSpLocks/>
              </p:cNvGrpSpPr>
              <p:nvPr/>
            </p:nvGrpSpPr>
            <p:grpSpPr bwMode="auto">
              <a:xfrm>
                <a:off x="2393" y="2384"/>
                <a:ext cx="640" cy="332"/>
                <a:chOff x="2393" y="2384"/>
                <a:chExt cx="640" cy="332"/>
              </a:xfrm>
            </p:grpSpPr>
            <p:sp>
              <p:nvSpPr>
                <p:cNvPr id="11294" name="Rectangle 14"/>
                <p:cNvSpPr>
                  <a:spLocks noChangeArrowheads="1"/>
                </p:cNvSpPr>
                <p:nvPr/>
              </p:nvSpPr>
              <p:spPr bwMode="auto">
                <a:xfrm>
                  <a:off x="2409" y="2384"/>
                  <a:ext cx="609" cy="332"/>
                </a:xfrm>
                <a:prstGeom prst="rect">
                  <a:avLst/>
                </a:prstGeom>
                <a:solidFill>
                  <a:schemeClr val="bg1"/>
                </a:solidFill>
                <a:ln w="25400" algn="ctr">
                  <a:solidFill>
                    <a:srgbClr val="385D8A"/>
                  </a:solidFill>
                  <a:miter lim="800000"/>
                  <a:headEnd/>
                  <a:tailEnd/>
                </a:ln>
              </p:spPr>
              <p:txBody>
                <a:bodyPr anchor="ctr"/>
                <a:lstStyle/>
                <a:p>
                  <a:pPr algn="ctr"/>
                  <a:endParaRPr lang="en-US" sz="1600">
                    <a:solidFill>
                      <a:srgbClr val="FFFFFF"/>
                    </a:solidFill>
                    <a:latin typeface="+mj-lt"/>
                  </a:endParaRPr>
                </a:p>
              </p:txBody>
            </p:sp>
            <p:sp>
              <p:nvSpPr>
                <p:cNvPr id="11295" name="TextBox 21"/>
                <p:cNvSpPr txBox="1">
                  <a:spLocks noChangeArrowheads="1"/>
                </p:cNvSpPr>
                <p:nvPr/>
              </p:nvSpPr>
              <p:spPr bwMode="auto">
                <a:xfrm>
                  <a:off x="2393" y="2468"/>
                  <a:ext cx="640" cy="167"/>
                </a:xfrm>
                <a:prstGeom prst="rect">
                  <a:avLst/>
                </a:prstGeom>
                <a:noFill/>
                <a:ln w="9525">
                  <a:noFill/>
                  <a:miter lim="800000"/>
                  <a:headEnd/>
                  <a:tailEnd/>
                </a:ln>
              </p:spPr>
              <p:txBody>
                <a:bodyPr>
                  <a:spAutoFit/>
                </a:bodyPr>
                <a:lstStyle/>
                <a:p>
                  <a:pPr algn="ctr"/>
                  <a:r>
                    <a:rPr lang="en-US" sz="1600" b="1" dirty="0">
                      <a:latin typeface="+mj-lt"/>
                    </a:rPr>
                    <a:t>Treatment</a:t>
                  </a:r>
                </a:p>
              </p:txBody>
            </p:sp>
          </p:grpSp>
          <p:grpSp>
            <p:nvGrpSpPr>
              <p:cNvPr id="8" name="Group 38"/>
              <p:cNvGrpSpPr>
                <a:grpSpLocks/>
              </p:cNvGrpSpPr>
              <p:nvPr/>
            </p:nvGrpSpPr>
            <p:grpSpPr bwMode="auto">
              <a:xfrm>
                <a:off x="2986" y="2384"/>
                <a:ext cx="665" cy="332"/>
                <a:chOff x="3022" y="2384"/>
                <a:chExt cx="665" cy="332"/>
              </a:xfrm>
            </p:grpSpPr>
            <p:sp>
              <p:nvSpPr>
                <p:cNvPr id="11292" name="Rectangle 15"/>
                <p:cNvSpPr>
                  <a:spLocks noChangeArrowheads="1"/>
                </p:cNvSpPr>
                <p:nvPr/>
              </p:nvSpPr>
              <p:spPr bwMode="auto">
                <a:xfrm>
                  <a:off x="3051" y="2384"/>
                  <a:ext cx="607" cy="332"/>
                </a:xfrm>
                <a:prstGeom prst="rect">
                  <a:avLst/>
                </a:prstGeom>
                <a:solidFill>
                  <a:schemeClr val="bg1"/>
                </a:solidFill>
                <a:ln w="25400" algn="ctr">
                  <a:solidFill>
                    <a:srgbClr val="385D8A"/>
                  </a:solidFill>
                  <a:miter lim="800000"/>
                  <a:headEnd/>
                  <a:tailEnd/>
                </a:ln>
              </p:spPr>
              <p:txBody>
                <a:bodyPr anchor="ctr"/>
                <a:lstStyle/>
                <a:p>
                  <a:pPr algn="ctr"/>
                  <a:endParaRPr lang="en-US" sz="1600">
                    <a:solidFill>
                      <a:srgbClr val="FFFFFF"/>
                    </a:solidFill>
                    <a:latin typeface="+mj-lt"/>
                  </a:endParaRPr>
                </a:p>
              </p:txBody>
            </p:sp>
            <p:sp>
              <p:nvSpPr>
                <p:cNvPr id="11293" name="TextBox 24"/>
                <p:cNvSpPr txBox="1">
                  <a:spLocks noChangeArrowheads="1"/>
                </p:cNvSpPr>
                <p:nvPr/>
              </p:nvSpPr>
              <p:spPr bwMode="auto">
                <a:xfrm>
                  <a:off x="3022" y="2469"/>
                  <a:ext cx="665" cy="167"/>
                </a:xfrm>
                <a:prstGeom prst="rect">
                  <a:avLst/>
                </a:prstGeom>
                <a:noFill/>
                <a:ln w="9525">
                  <a:noFill/>
                  <a:miter lim="800000"/>
                  <a:headEnd/>
                  <a:tailEnd/>
                </a:ln>
              </p:spPr>
              <p:txBody>
                <a:bodyPr>
                  <a:spAutoFit/>
                </a:bodyPr>
                <a:lstStyle/>
                <a:p>
                  <a:pPr algn="ctr"/>
                  <a:r>
                    <a:rPr lang="en-US" sz="1600" b="1" dirty="0">
                      <a:latin typeface="+mj-lt"/>
                    </a:rPr>
                    <a:t>Surveillance</a:t>
                  </a:r>
                </a:p>
              </p:txBody>
            </p:sp>
          </p:grpSp>
          <p:grpSp>
            <p:nvGrpSpPr>
              <p:cNvPr id="9" name="Group 37"/>
              <p:cNvGrpSpPr>
                <a:grpSpLocks/>
              </p:cNvGrpSpPr>
              <p:nvPr/>
            </p:nvGrpSpPr>
            <p:grpSpPr bwMode="auto">
              <a:xfrm>
                <a:off x="3623" y="2384"/>
                <a:ext cx="608" cy="332"/>
                <a:chOff x="3647" y="2384"/>
                <a:chExt cx="608" cy="332"/>
              </a:xfrm>
            </p:grpSpPr>
            <p:sp>
              <p:nvSpPr>
                <p:cNvPr id="11290" name="Rectangle 26"/>
                <p:cNvSpPr>
                  <a:spLocks noChangeArrowheads="1"/>
                </p:cNvSpPr>
                <p:nvPr/>
              </p:nvSpPr>
              <p:spPr bwMode="auto">
                <a:xfrm>
                  <a:off x="3647" y="2384"/>
                  <a:ext cx="608" cy="332"/>
                </a:xfrm>
                <a:prstGeom prst="rect">
                  <a:avLst/>
                </a:prstGeom>
                <a:solidFill>
                  <a:schemeClr val="bg1"/>
                </a:solidFill>
                <a:ln w="25400" algn="ctr">
                  <a:solidFill>
                    <a:srgbClr val="385D8A"/>
                  </a:solidFill>
                  <a:miter lim="800000"/>
                  <a:headEnd/>
                  <a:tailEnd/>
                </a:ln>
              </p:spPr>
              <p:txBody>
                <a:bodyPr anchor="ctr"/>
                <a:lstStyle/>
                <a:p>
                  <a:pPr algn="ctr"/>
                  <a:endParaRPr lang="en-US" sz="1600">
                    <a:solidFill>
                      <a:srgbClr val="FFFFFF"/>
                    </a:solidFill>
                    <a:latin typeface="+mj-lt"/>
                  </a:endParaRPr>
                </a:p>
              </p:txBody>
            </p:sp>
            <p:sp>
              <p:nvSpPr>
                <p:cNvPr id="11291" name="TextBox 25"/>
                <p:cNvSpPr txBox="1">
                  <a:spLocks noChangeArrowheads="1"/>
                </p:cNvSpPr>
                <p:nvPr/>
              </p:nvSpPr>
              <p:spPr bwMode="auto">
                <a:xfrm>
                  <a:off x="3658" y="2411"/>
                  <a:ext cx="575" cy="288"/>
                </a:xfrm>
                <a:prstGeom prst="rect">
                  <a:avLst/>
                </a:prstGeom>
                <a:noFill/>
                <a:ln w="9525">
                  <a:noFill/>
                  <a:miter lim="800000"/>
                  <a:headEnd/>
                  <a:tailEnd/>
                </a:ln>
              </p:spPr>
              <p:txBody>
                <a:bodyPr>
                  <a:spAutoFit/>
                </a:bodyPr>
                <a:lstStyle/>
                <a:p>
                  <a:pPr algn="ctr"/>
                  <a:r>
                    <a:rPr lang="en-US" sz="1600" b="1" dirty="0">
                      <a:latin typeface="+mj-lt"/>
                    </a:rPr>
                    <a:t>End-of-life care</a:t>
                  </a:r>
                </a:p>
              </p:txBody>
            </p:sp>
          </p:grpSp>
        </p:grpSp>
      </p:grpSp>
      <p:sp>
        <p:nvSpPr>
          <p:cNvPr id="11271" name="Isosceles Triangle 14"/>
          <p:cNvSpPr>
            <a:spLocks noChangeArrowheads="1"/>
          </p:cNvSpPr>
          <p:nvPr/>
        </p:nvSpPr>
        <p:spPr bwMode="auto">
          <a:xfrm rot="10800000">
            <a:off x="4437440" y="3462028"/>
            <a:ext cx="3050167" cy="221255"/>
          </a:xfrm>
          <a:prstGeom prst="triangle">
            <a:avLst>
              <a:gd name="adj" fmla="val 50000"/>
            </a:avLst>
          </a:prstGeom>
          <a:solidFill>
            <a:schemeClr val="accent1"/>
          </a:solidFill>
          <a:ln w="9525" algn="ctr">
            <a:noFill/>
            <a:miter lim="800000"/>
            <a:headEnd/>
            <a:tailEnd/>
          </a:ln>
        </p:spPr>
        <p:txBody>
          <a:bodyPr rot="10800000" anchor="ctr"/>
          <a:lstStyle/>
          <a:p>
            <a:pPr algn="ctr"/>
            <a:endParaRPr lang="en-US">
              <a:solidFill>
                <a:srgbClr val="FFFFFF"/>
              </a:solidFill>
              <a:latin typeface="Constantia" pitchFamily="18" charset="0"/>
            </a:endParaRPr>
          </a:p>
        </p:txBody>
      </p:sp>
      <p:sp>
        <p:nvSpPr>
          <p:cNvPr id="11272" name="Isosceles Triangle 28"/>
          <p:cNvSpPr>
            <a:spLocks noChangeArrowheads="1"/>
          </p:cNvSpPr>
          <p:nvPr/>
        </p:nvSpPr>
        <p:spPr bwMode="auto">
          <a:xfrm rot="10800000">
            <a:off x="4561122" y="4657420"/>
            <a:ext cx="3001330" cy="231728"/>
          </a:xfrm>
          <a:prstGeom prst="triangle">
            <a:avLst>
              <a:gd name="adj" fmla="val 50000"/>
            </a:avLst>
          </a:prstGeom>
          <a:solidFill>
            <a:schemeClr val="accent1"/>
          </a:solidFill>
          <a:ln w="9525" algn="ctr">
            <a:noFill/>
            <a:miter lim="800000"/>
            <a:headEnd/>
            <a:tailEnd/>
          </a:ln>
        </p:spPr>
        <p:txBody>
          <a:bodyPr rot="10800000" anchor="ctr"/>
          <a:lstStyle/>
          <a:p>
            <a:pPr algn="ctr"/>
            <a:endParaRPr lang="en-US">
              <a:solidFill>
                <a:srgbClr val="FFFFFF"/>
              </a:solidFill>
              <a:latin typeface="Constantia" pitchFamily="18" charset="0"/>
            </a:endParaRPr>
          </a:p>
        </p:txBody>
      </p:sp>
      <p:grpSp>
        <p:nvGrpSpPr>
          <p:cNvPr id="12" name="Group 11"/>
          <p:cNvGrpSpPr/>
          <p:nvPr/>
        </p:nvGrpSpPr>
        <p:grpSpPr>
          <a:xfrm>
            <a:off x="4611453" y="1053324"/>
            <a:ext cx="2750974" cy="2356492"/>
            <a:chOff x="3286632" y="1240160"/>
            <a:chExt cx="2646363" cy="2370300"/>
          </a:xfrm>
        </p:grpSpPr>
        <p:pic>
          <p:nvPicPr>
            <p:cNvPr id="11278"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286632" y="1240160"/>
              <a:ext cx="2646363" cy="2370300"/>
            </a:xfrm>
            <a:prstGeom prst="rect">
              <a:avLst/>
            </a:prstGeom>
            <a:noFill/>
            <a:ln w="9525">
              <a:noFill/>
              <a:miter lim="800000"/>
              <a:headEnd/>
              <a:tailEnd/>
            </a:ln>
          </p:spPr>
        </p:pic>
        <p:sp>
          <p:nvSpPr>
            <p:cNvPr id="11279" name="TextBox 37"/>
            <p:cNvSpPr txBox="1">
              <a:spLocks noChangeArrowheads="1"/>
            </p:cNvSpPr>
            <p:nvPr/>
          </p:nvSpPr>
          <p:spPr bwMode="auto">
            <a:xfrm>
              <a:off x="3887834" y="2192986"/>
              <a:ext cx="1393813" cy="340538"/>
            </a:xfrm>
            <a:prstGeom prst="rect">
              <a:avLst/>
            </a:prstGeom>
            <a:noFill/>
            <a:ln w="9525">
              <a:noFill/>
              <a:miter lim="800000"/>
              <a:headEnd/>
              <a:tailEnd/>
            </a:ln>
          </p:spPr>
          <p:txBody>
            <a:bodyPr wrap="square">
              <a:spAutoFit/>
            </a:bodyPr>
            <a:lstStyle/>
            <a:p>
              <a:pPr algn="ctr"/>
              <a:r>
                <a:rPr lang="en-US" sz="1600" b="1" dirty="0">
                  <a:latin typeface="+mj-lt"/>
                </a:rPr>
                <a:t>Discrimination</a:t>
              </a:r>
            </a:p>
          </p:txBody>
        </p:sp>
        <p:sp>
          <p:nvSpPr>
            <p:cNvPr id="11280" name="TextBox 34"/>
            <p:cNvSpPr txBox="1">
              <a:spLocks noChangeArrowheads="1"/>
            </p:cNvSpPr>
            <p:nvPr/>
          </p:nvSpPr>
          <p:spPr bwMode="auto">
            <a:xfrm>
              <a:off x="4086276" y="1290359"/>
              <a:ext cx="971450" cy="340538"/>
            </a:xfrm>
            <a:prstGeom prst="rect">
              <a:avLst/>
            </a:prstGeom>
            <a:noFill/>
            <a:ln w="9525">
              <a:noFill/>
              <a:miter lim="800000"/>
              <a:headEnd/>
              <a:tailEnd/>
            </a:ln>
          </p:spPr>
          <p:txBody>
            <a:bodyPr>
              <a:spAutoFit/>
            </a:bodyPr>
            <a:lstStyle/>
            <a:p>
              <a:pPr algn="ctr"/>
              <a:r>
                <a:rPr lang="en-US" sz="1600" b="1" dirty="0">
                  <a:solidFill>
                    <a:schemeClr val="bg1"/>
                  </a:solidFill>
                  <a:latin typeface="+mj-lt"/>
                </a:rPr>
                <a:t>System</a:t>
              </a:r>
            </a:p>
          </p:txBody>
        </p:sp>
        <p:sp>
          <p:nvSpPr>
            <p:cNvPr id="11281" name="TextBox 35"/>
            <p:cNvSpPr txBox="1">
              <a:spLocks noChangeArrowheads="1"/>
            </p:cNvSpPr>
            <p:nvPr/>
          </p:nvSpPr>
          <p:spPr bwMode="auto">
            <a:xfrm rot="18374282">
              <a:off x="4886582" y="2741973"/>
              <a:ext cx="885271" cy="325680"/>
            </a:xfrm>
            <a:prstGeom prst="rect">
              <a:avLst/>
            </a:prstGeom>
            <a:noFill/>
            <a:ln w="9525">
              <a:noFill/>
              <a:miter lim="800000"/>
              <a:headEnd/>
              <a:tailEnd/>
            </a:ln>
          </p:spPr>
          <p:txBody>
            <a:bodyPr>
              <a:spAutoFit/>
            </a:bodyPr>
            <a:lstStyle>
              <a:defPPr>
                <a:defRPr lang="en-US"/>
              </a:defPPr>
              <a:lvl1pPr algn="ctr">
                <a:defRPr sz="1400" b="1">
                  <a:solidFill>
                    <a:schemeClr val="bg1"/>
                  </a:solidFill>
                  <a:latin typeface="Constantia" pitchFamily="18" charset="0"/>
                </a:defRPr>
              </a:lvl1pPr>
            </a:lstStyle>
            <a:p>
              <a:r>
                <a:rPr lang="en-US" sz="1600" dirty="0">
                  <a:latin typeface="+mj-lt"/>
                </a:rPr>
                <a:t>Patient</a:t>
              </a:r>
            </a:p>
          </p:txBody>
        </p:sp>
        <p:sp>
          <p:nvSpPr>
            <p:cNvPr id="11282" name="TextBox 36"/>
            <p:cNvSpPr txBox="1">
              <a:spLocks noChangeArrowheads="1"/>
            </p:cNvSpPr>
            <p:nvPr/>
          </p:nvSpPr>
          <p:spPr bwMode="auto">
            <a:xfrm rot="2949070">
              <a:off x="3206565" y="2742735"/>
              <a:ext cx="1036108" cy="325680"/>
            </a:xfrm>
            <a:prstGeom prst="rect">
              <a:avLst/>
            </a:prstGeom>
            <a:noFill/>
            <a:ln w="9525">
              <a:noFill/>
              <a:miter lim="800000"/>
              <a:headEnd/>
              <a:tailEnd/>
            </a:ln>
          </p:spPr>
          <p:txBody>
            <a:bodyPr>
              <a:spAutoFit/>
            </a:bodyPr>
            <a:lstStyle>
              <a:defPPr>
                <a:defRPr lang="en-US"/>
              </a:defPPr>
              <a:lvl1pPr algn="ctr">
                <a:defRPr sz="1400" b="1">
                  <a:solidFill>
                    <a:schemeClr val="bg1"/>
                  </a:solidFill>
                  <a:latin typeface="Constantia" pitchFamily="18" charset="0"/>
                </a:defRPr>
              </a:lvl1pPr>
            </a:lstStyle>
            <a:p>
              <a:r>
                <a:rPr lang="en-US" sz="1600" dirty="0">
                  <a:latin typeface="+mj-lt"/>
                </a:rPr>
                <a:t>Clinician</a:t>
              </a:r>
            </a:p>
          </p:txBody>
        </p:sp>
      </p:grpSp>
      <p:sp>
        <p:nvSpPr>
          <p:cNvPr id="11277" name="TextBox 36"/>
          <p:cNvSpPr txBox="1">
            <a:spLocks noChangeArrowheads="1"/>
          </p:cNvSpPr>
          <p:nvPr/>
        </p:nvSpPr>
        <p:spPr bwMode="auto">
          <a:xfrm>
            <a:off x="0" y="47060"/>
            <a:ext cx="12191999" cy="923330"/>
          </a:xfrm>
          <a:prstGeom prst="rect">
            <a:avLst/>
          </a:prstGeom>
          <a:noFill/>
          <a:ln w="9525">
            <a:noFill/>
            <a:miter lim="800000"/>
            <a:headEnd/>
            <a:tailEnd/>
          </a:ln>
        </p:spPr>
        <p:txBody>
          <a:bodyPr wrap="square">
            <a:spAutoFit/>
          </a:bodyPr>
          <a:lstStyle/>
          <a:p>
            <a:r>
              <a:rPr lang="en-US" sz="2700" b="1" dirty="0">
                <a:solidFill>
                  <a:srgbClr val="002060"/>
                </a:solidFill>
                <a:latin typeface="+mj-lt"/>
              </a:rPr>
              <a:t>Patient, clinician, and systems-based factors contribute to inequities in cancer care, premature mortality and increased suffering for people with serious mental illness.</a:t>
            </a:r>
          </a:p>
        </p:txBody>
      </p:sp>
      <p:grpSp>
        <p:nvGrpSpPr>
          <p:cNvPr id="33" name="Group 32">
            <a:extLst>
              <a:ext uri="{FF2B5EF4-FFF2-40B4-BE49-F238E27FC236}">
                <a16:creationId xmlns:a16="http://schemas.microsoft.com/office/drawing/2014/main" id="{7112653F-4039-453F-BAC4-E968900EBAE2}"/>
              </a:ext>
            </a:extLst>
          </p:cNvPr>
          <p:cNvGrpSpPr/>
          <p:nvPr/>
        </p:nvGrpSpPr>
        <p:grpSpPr>
          <a:xfrm>
            <a:off x="208235" y="5907593"/>
            <a:ext cx="2956316" cy="850918"/>
            <a:chOff x="9153293" y="5930020"/>
            <a:chExt cx="2457917" cy="695407"/>
          </a:xfrm>
        </p:grpSpPr>
        <p:pic>
          <p:nvPicPr>
            <p:cNvPr id="35" name="Picture 34">
              <a:extLst>
                <a:ext uri="{FF2B5EF4-FFF2-40B4-BE49-F238E27FC236}">
                  <a16:creationId xmlns:a16="http://schemas.microsoft.com/office/drawing/2014/main" id="{7515A01E-A9C1-4FAF-9BC9-32D4262951C7}"/>
                </a:ext>
              </a:extLst>
            </p:cNvPr>
            <p:cNvPicPr>
              <a:picLocks noChangeAspect="1"/>
            </p:cNvPicPr>
            <p:nvPr/>
          </p:nvPicPr>
          <p:blipFill>
            <a:blip r:embed="rId3"/>
            <a:stretch>
              <a:fillRect/>
            </a:stretch>
          </p:blipFill>
          <p:spPr>
            <a:xfrm>
              <a:off x="9153293" y="5930020"/>
              <a:ext cx="591298" cy="641502"/>
            </a:xfrm>
            <a:prstGeom prst="rect">
              <a:avLst/>
            </a:prstGeom>
          </p:spPr>
        </p:pic>
        <p:pic>
          <p:nvPicPr>
            <p:cNvPr id="36" name="Picture 35">
              <a:extLst>
                <a:ext uri="{FF2B5EF4-FFF2-40B4-BE49-F238E27FC236}">
                  <a16:creationId xmlns:a16="http://schemas.microsoft.com/office/drawing/2014/main" id="{D24321A2-01A5-4FD4-8E57-71704B7AF9E7}"/>
                </a:ext>
              </a:extLst>
            </p:cNvPr>
            <p:cNvPicPr>
              <a:picLocks noChangeAspect="1"/>
            </p:cNvPicPr>
            <p:nvPr/>
          </p:nvPicPr>
          <p:blipFill>
            <a:blip r:embed="rId4"/>
            <a:stretch>
              <a:fillRect/>
            </a:stretch>
          </p:blipFill>
          <p:spPr>
            <a:xfrm>
              <a:off x="9744591" y="5930020"/>
              <a:ext cx="1866619" cy="695407"/>
            </a:xfrm>
            <a:prstGeom prst="rect">
              <a:avLst/>
            </a:prstGeom>
          </p:spPr>
        </p:pic>
      </p:grpSp>
      <p:sp>
        <p:nvSpPr>
          <p:cNvPr id="38" name="TextBox 37"/>
          <p:cNvSpPr txBox="1"/>
          <p:nvPr/>
        </p:nvSpPr>
        <p:spPr>
          <a:xfrm>
            <a:off x="3731741" y="6017646"/>
            <a:ext cx="4317474" cy="707886"/>
          </a:xfrm>
          <a:prstGeom prst="rect">
            <a:avLst/>
          </a:prstGeom>
          <a:noFill/>
        </p:spPr>
        <p:txBody>
          <a:bodyPr wrap="square" rtlCol="0">
            <a:spAutoFit/>
          </a:bodyPr>
          <a:lstStyle/>
          <a:p>
            <a:r>
              <a:rPr lang="en-US" sz="1000" dirty="0"/>
              <a:t>Bergamo, C. et al, </a:t>
            </a:r>
            <a:r>
              <a:rPr lang="en-US" sz="1000" dirty="0" err="1"/>
              <a:t>Psychosom</a:t>
            </a:r>
            <a:r>
              <a:rPr lang="en-US" sz="1000" dirty="0"/>
              <a:t> Med, 2014</a:t>
            </a:r>
            <a:endParaRPr lang="en-US" sz="1000" i="1" dirty="0"/>
          </a:p>
          <a:p>
            <a:r>
              <a:rPr lang="en-US" sz="1000" dirty="0" err="1"/>
              <a:t>Kisely</a:t>
            </a:r>
            <a:r>
              <a:rPr lang="en-US" sz="1000" dirty="0"/>
              <a:t>, S., et al, JAMA Psychiatry, </a:t>
            </a:r>
            <a:r>
              <a:rPr lang="en-US" sz="1000" dirty="0" err="1"/>
              <a:t>Abudullah</a:t>
            </a:r>
            <a:r>
              <a:rPr lang="en-US" sz="1000" dirty="0"/>
              <a:t> KN, et al, Am J Surg, 2015</a:t>
            </a:r>
          </a:p>
          <a:p>
            <a:r>
              <a:rPr lang="en-US" sz="1000" dirty="0"/>
              <a:t>Chan et al, BMJ Open, 2014, </a:t>
            </a:r>
            <a:r>
              <a:rPr lang="en-US" sz="1000" dirty="0" err="1"/>
              <a:t>Foti</a:t>
            </a:r>
            <a:r>
              <a:rPr lang="en-US" sz="1000" dirty="0"/>
              <a:t>, Psychiatric Services, 2005, Huang, BMJ, 2017, </a:t>
            </a:r>
            <a:r>
              <a:rPr lang="en-US" sz="1000" dirty="0" err="1"/>
              <a:t>Chochinov</a:t>
            </a:r>
            <a:r>
              <a:rPr lang="en-US" sz="1000" dirty="0"/>
              <a:t>, 2012</a:t>
            </a:r>
          </a:p>
        </p:txBody>
      </p:sp>
      <p:pic>
        <p:nvPicPr>
          <p:cNvPr id="39" name="Picture 38" descr="Qr code&#10;&#10;Description automatically generated">
            <a:extLst>
              <a:ext uri="{FF2B5EF4-FFF2-40B4-BE49-F238E27FC236}">
                <a16:creationId xmlns:a16="http://schemas.microsoft.com/office/drawing/2014/main" id="{267656C3-141B-4876-AA57-8F0274CBBE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155" y="2791760"/>
            <a:ext cx="1305733" cy="1369141"/>
          </a:xfrm>
          <a:prstGeom prst="rect">
            <a:avLst/>
          </a:prstGeom>
        </p:spPr>
      </p:pic>
      <p:sp>
        <p:nvSpPr>
          <p:cNvPr id="10" name="TextBox 9">
            <a:extLst>
              <a:ext uri="{FF2B5EF4-FFF2-40B4-BE49-F238E27FC236}">
                <a16:creationId xmlns:a16="http://schemas.microsoft.com/office/drawing/2014/main" id="{10B0FB17-BF36-4FAB-95DD-7FAF150358AE}"/>
              </a:ext>
            </a:extLst>
          </p:cNvPr>
          <p:cNvSpPr txBox="1"/>
          <p:nvPr/>
        </p:nvSpPr>
        <p:spPr>
          <a:xfrm>
            <a:off x="170478" y="4211177"/>
            <a:ext cx="1837334" cy="276999"/>
          </a:xfrm>
          <a:prstGeom prst="rect">
            <a:avLst/>
          </a:prstGeom>
          <a:noFill/>
        </p:spPr>
        <p:txBody>
          <a:bodyPr wrap="square" rtlCol="0">
            <a:spAutoFit/>
          </a:bodyPr>
          <a:lstStyle/>
          <a:p>
            <a:r>
              <a:rPr lang="en-US" sz="1200" dirty="0">
                <a:latin typeface="+mj-lt"/>
              </a:rPr>
              <a:t>Irwin et al, Cancer 2014</a:t>
            </a:r>
          </a:p>
        </p:txBody>
      </p:sp>
    </p:spTree>
    <p:extLst>
      <p:ext uri="{BB962C8B-B14F-4D97-AF65-F5344CB8AC3E}">
        <p14:creationId xmlns:p14="http://schemas.microsoft.com/office/powerpoint/2010/main" val="2864435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a:xfrm>
            <a:off x="2508026" y="1363960"/>
            <a:ext cx="708789" cy="324464"/>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grpSp>
        <p:nvGrpSpPr>
          <p:cNvPr id="20" name="Group 19">
            <a:extLst>
              <a:ext uri="{FF2B5EF4-FFF2-40B4-BE49-F238E27FC236}">
                <a16:creationId xmlns:a16="http://schemas.microsoft.com/office/drawing/2014/main" id="{B8A903EE-3E05-4C17-9E57-443A35462A0D}"/>
              </a:ext>
            </a:extLst>
          </p:cNvPr>
          <p:cNvGrpSpPr/>
          <p:nvPr/>
        </p:nvGrpSpPr>
        <p:grpSpPr>
          <a:xfrm>
            <a:off x="216311" y="5968180"/>
            <a:ext cx="11716890" cy="769575"/>
            <a:chOff x="143435" y="6002945"/>
            <a:chExt cx="8790874" cy="702414"/>
          </a:xfrm>
        </p:grpSpPr>
        <p:pic>
          <p:nvPicPr>
            <p:cNvPr id="21" name="Picture 20">
              <a:extLst>
                <a:ext uri="{FF2B5EF4-FFF2-40B4-BE49-F238E27FC236}">
                  <a16:creationId xmlns:a16="http://schemas.microsoft.com/office/drawing/2014/main" id="{A7E4AC7F-F88A-4C16-A1E9-3CF18D8BD538}"/>
                </a:ext>
              </a:extLst>
            </p:cNvPr>
            <p:cNvPicPr>
              <a:picLocks noChangeAspect="1"/>
            </p:cNvPicPr>
            <p:nvPr/>
          </p:nvPicPr>
          <p:blipFill>
            <a:blip r:embed="rId2"/>
            <a:stretch>
              <a:fillRect/>
            </a:stretch>
          </p:blipFill>
          <p:spPr>
            <a:xfrm>
              <a:off x="143435" y="6034418"/>
              <a:ext cx="2374526" cy="670941"/>
            </a:xfrm>
            <a:prstGeom prst="rect">
              <a:avLst/>
            </a:prstGeom>
          </p:spPr>
        </p:pic>
        <p:pic>
          <p:nvPicPr>
            <p:cNvPr id="22" name="Picture 21">
              <a:extLst>
                <a:ext uri="{FF2B5EF4-FFF2-40B4-BE49-F238E27FC236}">
                  <a16:creationId xmlns:a16="http://schemas.microsoft.com/office/drawing/2014/main" id="{CD08FCEA-FE3F-4D97-8D8F-A2EF503BCB5F}"/>
                </a:ext>
              </a:extLst>
            </p:cNvPr>
            <p:cNvPicPr>
              <a:picLocks noChangeAspect="1"/>
            </p:cNvPicPr>
            <p:nvPr/>
          </p:nvPicPr>
          <p:blipFill>
            <a:blip r:embed="rId3"/>
            <a:stretch>
              <a:fillRect/>
            </a:stretch>
          </p:blipFill>
          <p:spPr>
            <a:xfrm>
              <a:off x="6394823" y="6029897"/>
              <a:ext cx="591298" cy="641502"/>
            </a:xfrm>
            <a:prstGeom prst="rect">
              <a:avLst/>
            </a:prstGeom>
          </p:spPr>
        </p:pic>
        <p:pic>
          <p:nvPicPr>
            <p:cNvPr id="23" name="Picture 22">
              <a:extLst>
                <a:ext uri="{FF2B5EF4-FFF2-40B4-BE49-F238E27FC236}">
                  <a16:creationId xmlns:a16="http://schemas.microsoft.com/office/drawing/2014/main" id="{A9F9EA38-BCFD-4913-9010-1E58016AE3B1}"/>
                </a:ext>
              </a:extLst>
            </p:cNvPr>
            <p:cNvPicPr>
              <a:picLocks noChangeAspect="1"/>
            </p:cNvPicPr>
            <p:nvPr/>
          </p:nvPicPr>
          <p:blipFill>
            <a:blip r:embed="rId4"/>
            <a:stretch>
              <a:fillRect/>
            </a:stretch>
          </p:blipFill>
          <p:spPr>
            <a:xfrm>
              <a:off x="7067690" y="6002945"/>
              <a:ext cx="1866619" cy="695407"/>
            </a:xfrm>
            <a:prstGeom prst="rect">
              <a:avLst/>
            </a:prstGeom>
          </p:spPr>
        </p:pic>
      </p:grpSp>
      <p:grpSp>
        <p:nvGrpSpPr>
          <p:cNvPr id="24" name="Group 23"/>
          <p:cNvGrpSpPr/>
          <p:nvPr/>
        </p:nvGrpSpPr>
        <p:grpSpPr>
          <a:xfrm>
            <a:off x="0" y="168513"/>
            <a:ext cx="2641799" cy="2375174"/>
            <a:chOff x="3248817" y="1237805"/>
            <a:chExt cx="2646363" cy="2370300"/>
          </a:xfrm>
        </p:grpSpPr>
        <p:pic>
          <p:nvPicPr>
            <p:cNvPr id="25"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248817" y="1237805"/>
              <a:ext cx="2646363" cy="2370300"/>
            </a:xfrm>
            <a:prstGeom prst="rect">
              <a:avLst/>
            </a:prstGeom>
            <a:noFill/>
            <a:ln w="9525">
              <a:noFill/>
              <a:miter lim="800000"/>
              <a:headEnd/>
              <a:tailEnd/>
            </a:ln>
          </p:spPr>
        </p:pic>
        <p:sp>
          <p:nvSpPr>
            <p:cNvPr id="26" name="TextBox 37"/>
            <p:cNvSpPr txBox="1">
              <a:spLocks noChangeArrowheads="1"/>
            </p:cNvSpPr>
            <p:nvPr/>
          </p:nvSpPr>
          <p:spPr bwMode="auto">
            <a:xfrm>
              <a:off x="3861402" y="2179495"/>
              <a:ext cx="1478071" cy="337859"/>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Discrimination</a:t>
              </a:r>
            </a:p>
          </p:txBody>
        </p:sp>
        <p:sp>
          <p:nvSpPr>
            <p:cNvPr id="27" name="TextBox 34"/>
            <p:cNvSpPr txBox="1">
              <a:spLocks noChangeArrowheads="1"/>
            </p:cNvSpPr>
            <p:nvPr/>
          </p:nvSpPr>
          <p:spPr bwMode="auto">
            <a:xfrm>
              <a:off x="4086276" y="1290359"/>
              <a:ext cx="971450" cy="368574"/>
            </a:xfrm>
            <a:prstGeom prst="rect">
              <a:avLst/>
            </a:prstGeom>
            <a:noFill/>
            <a:ln w="9525">
              <a:noFill/>
              <a:miter lim="800000"/>
              <a:headEnd/>
              <a:tailEnd/>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System</a:t>
              </a:r>
            </a:p>
          </p:txBody>
        </p:sp>
        <p:sp>
          <p:nvSpPr>
            <p:cNvPr id="28" name="TextBox 35"/>
            <p:cNvSpPr txBox="1">
              <a:spLocks noChangeArrowheads="1"/>
            </p:cNvSpPr>
            <p:nvPr/>
          </p:nvSpPr>
          <p:spPr bwMode="auto">
            <a:xfrm rot="18374282">
              <a:off x="4857020" y="2569612"/>
              <a:ext cx="1015729" cy="369970"/>
            </a:xfrm>
            <a:prstGeom prst="rect">
              <a:avLst/>
            </a:prstGeom>
            <a:noFill/>
            <a:ln w="9525">
              <a:noFill/>
              <a:miter lim="800000"/>
              <a:headEnd/>
              <a:tailEnd/>
            </a:ln>
          </p:spPr>
          <p:txBody>
            <a:bodyPr wrap="square">
              <a:spAutoFit/>
            </a:bodyPr>
            <a:lstStyle>
              <a:defPPr>
                <a:defRPr lang="en-US"/>
              </a:defPPr>
              <a:lvl1pPr algn="ctr">
                <a:defRPr sz="1400" b="1">
                  <a:solidFill>
                    <a:schemeClr val="bg1"/>
                  </a:solidFill>
                  <a:latin typeface="Constantia" pitchFamily="18"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Patient</a:t>
              </a:r>
            </a:p>
          </p:txBody>
        </p:sp>
        <p:sp>
          <p:nvSpPr>
            <p:cNvPr id="29" name="TextBox 36"/>
            <p:cNvSpPr txBox="1">
              <a:spLocks noChangeArrowheads="1"/>
            </p:cNvSpPr>
            <p:nvPr/>
          </p:nvSpPr>
          <p:spPr bwMode="auto">
            <a:xfrm rot="2949070">
              <a:off x="3206565" y="2720590"/>
              <a:ext cx="1036108" cy="369970"/>
            </a:xfrm>
            <a:prstGeom prst="rect">
              <a:avLst/>
            </a:prstGeom>
            <a:noFill/>
            <a:ln w="9525">
              <a:noFill/>
              <a:miter lim="800000"/>
              <a:headEnd/>
              <a:tailEnd/>
            </a:ln>
          </p:spPr>
          <p:txBody>
            <a:bodyPr>
              <a:spAutoFit/>
            </a:bodyPr>
            <a:lstStyle>
              <a:defPPr>
                <a:defRPr lang="en-US"/>
              </a:defPPr>
              <a:lvl1pPr algn="ctr">
                <a:defRPr sz="1400" b="1">
                  <a:solidFill>
                    <a:schemeClr val="bg1"/>
                  </a:solidFill>
                  <a:latin typeface="Constantia" pitchFamily="18"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Clinician</a:t>
              </a:r>
            </a:p>
          </p:txBody>
        </p:sp>
      </p:grpSp>
      <p:sp>
        <p:nvSpPr>
          <p:cNvPr id="5" name="Rectangle 4">
            <a:extLst>
              <a:ext uri="{FF2B5EF4-FFF2-40B4-BE49-F238E27FC236}">
                <a16:creationId xmlns:a16="http://schemas.microsoft.com/office/drawing/2014/main" id="{183CC29A-E143-9F20-8F55-A685528FE562}"/>
              </a:ext>
            </a:extLst>
          </p:cNvPr>
          <p:cNvSpPr/>
          <p:nvPr/>
        </p:nvSpPr>
        <p:spPr>
          <a:xfrm>
            <a:off x="3350225" y="572938"/>
            <a:ext cx="8443083" cy="1261884"/>
          </a:xfrm>
          <a:prstGeom prst="rect">
            <a:avLst/>
          </a:prstGeom>
          <a:solidFill>
            <a:schemeClr val="bg1">
              <a:lumMod val="85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Untreated symptoms impact illness understanding and communication.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“It’s extremely difficult because she doesn’t have insight into the risk if she doesn’t get treatment.”  – Mental health nurse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Tree>
    <p:extLst>
      <p:ext uri="{BB962C8B-B14F-4D97-AF65-F5344CB8AC3E}">
        <p14:creationId xmlns:p14="http://schemas.microsoft.com/office/powerpoint/2010/main" val="4120530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a:xfrm>
            <a:off x="2603359" y="1468123"/>
            <a:ext cx="708789" cy="324464"/>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2" name="Rectangle 1"/>
          <p:cNvSpPr/>
          <p:nvPr/>
        </p:nvSpPr>
        <p:spPr>
          <a:xfrm>
            <a:off x="3411459" y="734019"/>
            <a:ext cx="8443083" cy="1261884"/>
          </a:xfrm>
          <a:prstGeom prst="rect">
            <a:avLst/>
          </a:prstGeom>
          <a:solidFill>
            <a:schemeClr val="bg1">
              <a:lumMod val="85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Untreated symptoms impact illness understanding and communication.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“It’s extremely difficult because she doesn’t have insight into the risk if she doesn’t get treatment.”  – Mental health nurse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grpSp>
        <p:nvGrpSpPr>
          <p:cNvPr id="20" name="Group 19">
            <a:extLst>
              <a:ext uri="{FF2B5EF4-FFF2-40B4-BE49-F238E27FC236}">
                <a16:creationId xmlns:a16="http://schemas.microsoft.com/office/drawing/2014/main" id="{B8A903EE-3E05-4C17-9E57-443A35462A0D}"/>
              </a:ext>
            </a:extLst>
          </p:cNvPr>
          <p:cNvGrpSpPr/>
          <p:nvPr/>
        </p:nvGrpSpPr>
        <p:grpSpPr>
          <a:xfrm>
            <a:off x="235974" y="5997677"/>
            <a:ext cx="11618568" cy="812972"/>
            <a:chOff x="143435" y="6002945"/>
            <a:chExt cx="8790874" cy="702414"/>
          </a:xfrm>
        </p:grpSpPr>
        <p:pic>
          <p:nvPicPr>
            <p:cNvPr id="21" name="Picture 20">
              <a:extLst>
                <a:ext uri="{FF2B5EF4-FFF2-40B4-BE49-F238E27FC236}">
                  <a16:creationId xmlns:a16="http://schemas.microsoft.com/office/drawing/2014/main" id="{A7E4AC7F-F88A-4C16-A1E9-3CF18D8BD538}"/>
                </a:ext>
              </a:extLst>
            </p:cNvPr>
            <p:cNvPicPr>
              <a:picLocks noChangeAspect="1"/>
            </p:cNvPicPr>
            <p:nvPr/>
          </p:nvPicPr>
          <p:blipFill>
            <a:blip r:embed="rId2"/>
            <a:stretch>
              <a:fillRect/>
            </a:stretch>
          </p:blipFill>
          <p:spPr>
            <a:xfrm>
              <a:off x="143435" y="6034418"/>
              <a:ext cx="2374526" cy="670941"/>
            </a:xfrm>
            <a:prstGeom prst="rect">
              <a:avLst/>
            </a:prstGeom>
          </p:spPr>
        </p:pic>
        <p:pic>
          <p:nvPicPr>
            <p:cNvPr id="22" name="Picture 21">
              <a:extLst>
                <a:ext uri="{FF2B5EF4-FFF2-40B4-BE49-F238E27FC236}">
                  <a16:creationId xmlns:a16="http://schemas.microsoft.com/office/drawing/2014/main" id="{CD08FCEA-FE3F-4D97-8D8F-A2EF503BCB5F}"/>
                </a:ext>
              </a:extLst>
            </p:cNvPr>
            <p:cNvPicPr>
              <a:picLocks noChangeAspect="1"/>
            </p:cNvPicPr>
            <p:nvPr/>
          </p:nvPicPr>
          <p:blipFill>
            <a:blip r:embed="rId3"/>
            <a:stretch>
              <a:fillRect/>
            </a:stretch>
          </p:blipFill>
          <p:spPr>
            <a:xfrm>
              <a:off x="6394823" y="6029897"/>
              <a:ext cx="591298" cy="641502"/>
            </a:xfrm>
            <a:prstGeom prst="rect">
              <a:avLst/>
            </a:prstGeom>
          </p:spPr>
        </p:pic>
        <p:pic>
          <p:nvPicPr>
            <p:cNvPr id="23" name="Picture 22">
              <a:extLst>
                <a:ext uri="{FF2B5EF4-FFF2-40B4-BE49-F238E27FC236}">
                  <a16:creationId xmlns:a16="http://schemas.microsoft.com/office/drawing/2014/main" id="{A9F9EA38-BCFD-4913-9010-1E58016AE3B1}"/>
                </a:ext>
              </a:extLst>
            </p:cNvPr>
            <p:cNvPicPr>
              <a:picLocks noChangeAspect="1"/>
            </p:cNvPicPr>
            <p:nvPr/>
          </p:nvPicPr>
          <p:blipFill>
            <a:blip r:embed="rId4"/>
            <a:stretch>
              <a:fillRect/>
            </a:stretch>
          </p:blipFill>
          <p:spPr>
            <a:xfrm>
              <a:off x="7067690" y="6002945"/>
              <a:ext cx="1866619" cy="695407"/>
            </a:xfrm>
            <a:prstGeom prst="rect">
              <a:avLst/>
            </a:prstGeom>
          </p:spPr>
        </p:pic>
      </p:grpSp>
      <p:grpSp>
        <p:nvGrpSpPr>
          <p:cNvPr id="24" name="Group 23"/>
          <p:cNvGrpSpPr/>
          <p:nvPr/>
        </p:nvGrpSpPr>
        <p:grpSpPr>
          <a:xfrm>
            <a:off x="158133" y="134997"/>
            <a:ext cx="2641799" cy="2375174"/>
            <a:chOff x="3248819" y="1259832"/>
            <a:chExt cx="2646363" cy="2370300"/>
          </a:xfrm>
        </p:grpSpPr>
        <p:pic>
          <p:nvPicPr>
            <p:cNvPr id="25"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248819" y="1259832"/>
              <a:ext cx="2646363" cy="2370300"/>
            </a:xfrm>
            <a:prstGeom prst="rect">
              <a:avLst/>
            </a:prstGeom>
            <a:noFill/>
            <a:ln w="9525">
              <a:noFill/>
              <a:miter lim="800000"/>
              <a:headEnd/>
              <a:tailEnd/>
            </a:ln>
          </p:spPr>
        </p:pic>
        <p:sp>
          <p:nvSpPr>
            <p:cNvPr id="26" name="TextBox 37"/>
            <p:cNvSpPr txBox="1">
              <a:spLocks noChangeArrowheads="1"/>
            </p:cNvSpPr>
            <p:nvPr/>
          </p:nvSpPr>
          <p:spPr bwMode="auto">
            <a:xfrm>
              <a:off x="3861402" y="2179495"/>
              <a:ext cx="1478071" cy="307777"/>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onstantia" pitchFamily="18" charset="0"/>
                  <a:ea typeface="+mn-ea"/>
                  <a:cs typeface="+mn-cs"/>
                </a:rPr>
                <a:t>Discrimination</a:t>
              </a:r>
            </a:p>
          </p:txBody>
        </p:sp>
        <p:sp>
          <p:nvSpPr>
            <p:cNvPr id="27" name="TextBox 34"/>
            <p:cNvSpPr txBox="1">
              <a:spLocks noChangeArrowheads="1"/>
            </p:cNvSpPr>
            <p:nvPr/>
          </p:nvSpPr>
          <p:spPr bwMode="auto">
            <a:xfrm>
              <a:off x="4086276" y="1290359"/>
              <a:ext cx="971450" cy="368574"/>
            </a:xfrm>
            <a:prstGeom prst="rect">
              <a:avLst/>
            </a:prstGeom>
            <a:noFill/>
            <a:ln w="9525">
              <a:noFill/>
              <a:miter lim="800000"/>
              <a:headEnd/>
              <a:tailEnd/>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System</a:t>
              </a:r>
            </a:p>
          </p:txBody>
        </p:sp>
        <p:sp>
          <p:nvSpPr>
            <p:cNvPr id="28" name="TextBox 35"/>
            <p:cNvSpPr txBox="1">
              <a:spLocks noChangeArrowheads="1"/>
            </p:cNvSpPr>
            <p:nvPr/>
          </p:nvSpPr>
          <p:spPr bwMode="auto">
            <a:xfrm rot="18374282">
              <a:off x="4760868" y="2756538"/>
              <a:ext cx="1015729" cy="369970"/>
            </a:xfrm>
            <a:prstGeom prst="rect">
              <a:avLst/>
            </a:prstGeom>
            <a:noFill/>
            <a:ln w="9525">
              <a:noFill/>
              <a:miter lim="800000"/>
              <a:headEnd/>
              <a:tailEnd/>
            </a:ln>
          </p:spPr>
          <p:txBody>
            <a:bodyPr wrap="square">
              <a:spAutoFit/>
            </a:bodyPr>
            <a:lstStyle>
              <a:defPPr>
                <a:defRPr lang="en-US"/>
              </a:defPPr>
              <a:lvl1pPr algn="ctr">
                <a:defRPr sz="1400" b="1">
                  <a:solidFill>
                    <a:schemeClr val="bg1"/>
                  </a:solidFill>
                  <a:latin typeface="Constantia" pitchFamily="18"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Patient</a:t>
              </a:r>
            </a:p>
          </p:txBody>
        </p:sp>
        <p:sp>
          <p:nvSpPr>
            <p:cNvPr id="29" name="TextBox 36"/>
            <p:cNvSpPr txBox="1">
              <a:spLocks noChangeArrowheads="1"/>
            </p:cNvSpPr>
            <p:nvPr/>
          </p:nvSpPr>
          <p:spPr bwMode="auto">
            <a:xfrm rot="2949070">
              <a:off x="3206565" y="2720590"/>
              <a:ext cx="1036108" cy="369970"/>
            </a:xfrm>
            <a:prstGeom prst="rect">
              <a:avLst/>
            </a:prstGeom>
            <a:noFill/>
            <a:ln w="9525">
              <a:noFill/>
              <a:miter lim="800000"/>
              <a:headEnd/>
              <a:tailEnd/>
            </a:ln>
          </p:spPr>
          <p:txBody>
            <a:bodyPr>
              <a:spAutoFit/>
            </a:bodyPr>
            <a:lstStyle>
              <a:defPPr>
                <a:defRPr lang="en-US"/>
              </a:defPPr>
              <a:lvl1pPr algn="ctr">
                <a:defRPr sz="1400" b="1">
                  <a:solidFill>
                    <a:schemeClr val="bg1"/>
                  </a:solidFill>
                  <a:latin typeface="Constantia" pitchFamily="18"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Clinician</a:t>
              </a:r>
            </a:p>
          </p:txBody>
        </p:sp>
      </p:grpSp>
      <p:sp>
        <p:nvSpPr>
          <p:cNvPr id="4" name="Arrow: Bent-Up 3">
            <a:extLst>
              <a:ext uri="{FF2B5EF4-FFF2-40B4-BE49-F238E27FC236}">
                <a16:creationId xmlns:a16="http://schemas.microsoft.com/office/drawing/2014/main" id="{A752E201-8869-869D-7A3F-688839B2076F}"/>
              </a:ext>
            </a:extLst>
          </p:cNvPr>
          <p:cNvSpPr/>
          <p:nvPr/>
        </p:nvSpPr>
        <p:spPr>
          <a:xfrm rot="5400000">
            <a:off x="1116540" y="2216399"/>
            <a:ext cx="724982" cy="1109177"/>
          </a:xfrm>
          <a:prstGeom prst="bentUpArrow">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pic>
        <p:nvPicPr>
          <p:cNvPr id="6" name="Picture 5">
            <a:extLst>
              <a:ext uri="{FF2B5EF4-FFF2-40B4-BE49-F238E27FC236}">
                <a16:creationId xmlns:a16="http://schemas.microsoft.com/office/drawing/2014/main" id="{910D756F-D2A8-A129-A64B-BE7CC78C8658}"/>
              </a:ext>
            </a:extLst>
          </p:cNvPr>
          <p:cNvPicPr>
            <a:picLocks noChangeAspect="1"/>
          </p:cNvPicPr>
          <p:nvPr/>
        </p:nvPicPr>
        <p:blipFill>
          <a:blip r:embed="rId6"/>
          <a:stretch>
            <a:fillRect/>
          </a:stretch>
        </p:blipFill>
        <p:spPr>
          <a:xfrm>
            <a:off x="2245182" y="2485299"/>
            <a:ext cx="7173441" cy="1583747"/>
          </a:xfrm>
          <a:prstGeom prst="rect">
            <a:avLst/>
          </a:prstGeom>
          <a:solidFill>
            <a:srgbClr val="99CCFF"/>
          </a:solidFill>
        </p:spPr>
      </p:pic>
    </p:spTree>
    <p:extLst>
      <p:ext uri="{BB962C8B-B14F-4D97-AF65-F5344CB8AC3E}">
        <p14:creationId xmlns:p14="http://schemas.microsoft.com/office/powerpoint/2010/main" val="3838223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a:xfrm>
            <a:off x="2711688" y="1465441"/>
            <a:ext cx="708789" cy="299453"/>
          </a:xfrm>
          <a:prstGeom prst="right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2" name="Rectangle 1"/>
          <p:cNvSpPr/>
          <p:nvPr/>
        </p:nvSpPr>
        <p:spPr>
          <a:xfrm>
            <a:off x="3577072" y="763158"/>
            <a:ext cx="8430718" cy="1231106"/>
          </a:xfrm>
          <a:prstGeom prst="rect">
            <a:avLst/>
          </a:prstGeom>
          <a:solidFill>
            <a:schemeClr val="bg1">
              <a:lumMod val="75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Untreated symptoms impact illness understanding, communication, and follow-up.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“It’s extremely difficult because she doesn’t have insight into the risk if she doesn’t get treatment.”  – Mental health nurse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0" name="Group 19">
            <a:extLst>
              <a:ext uri="{FF2B5EF4-FFF2-40B4-BE49-F238E27FC236}">
                <a16:creationId xmlns:a16="http://schemas.microsoft.com/office/drawing/2014/main" id="{B8A903EE-3E05-4C17-9E57-443A35462A0D}"/>
              </a:ext>
            </a:extLst>
          </p:cNvPr>
          <p:cNvGrpSpPr/>
          <p:nvPr/>
        </p:nvGrpSpPr>
        <p:grpSpPr>
          <a:xfrm>
            <a:off x="129949" y="6000749"/>
            <a:ext cx="11724594" cy="809900"/>
            <a:chOff x="143435" y="6002945"/>
            <a:chExt cx="8790874" cy="702414"/>
          </a:xfrm>
        </p:grpSpPr>
        <p:pic>
          <p:nvPicPr>
            <p:cNvPr id="21" name="Picture 20">
              <a:extLst>
                <a:ext uri="{FF2B5EF4-FFF2-40B4-BE49-F238E27FC236}">
                  <a16:creationId xmlns:a16="http://schemas.microsoft.com/office/drawing/2014/main" id="{A7E4AC7F-F88A-4C16-A1E9-3CF18D8BD538}"/>
                </a:ext>
              </a:extLst>
            </p:cNvPr>
            <p:cNvPicPr>
              <a:picLocks noChangeAspect="1"/>
            </p:cNvPicPr>
            <p:nvPr/>
          </p:nvPicPr>
          <p:blipFill>
            <a:blip r:embed="rId2"/>
            <a:stretch>
              <a:fillRect/>
            </a:stretch>
          </p:blipFill>
          <p:spPr>
            <a:xfrm>
              <a:off x="143435" y="6034418"/>
              <a:ext cx="2374526" cy="670941"/>
            </a:xfrm>
            <a:prstGeom prst="rect">
              <a:avLst/>
            </a:prstGeom>
          </p:spPr>
        </p:pic>
        <p:pic>
          <p:nvPicPr>
            <p:cNvPr id="22" name="Picture 21">
              <a:extLst>
                <a:ext uri="{FF2B5EF4-FFF2-40B4-BE49-F238E27FC236}">
                  <a16:creationId xmlns:a16="http://schemas.microsoft.com/office/drawing/2014/main" id="{CD08FCEA-FE3F-4D97-8D8F-A2EF503BCB5F}"/>
                </a:ext>
              </a:extLst>
            </p:cNvPr>
            <p:cNvPicPr>
              <a:picLocks noChangeAspect="1"/>
            </p:cNvPicPr>
            <p:nvPr/>
          </p:nvPicPr>
          <p:blipFill>
            <a:blip r:embed="rId3"/>
            <a:stretch>
              <a:fillRect/>
            </a:stretch>
          </p:blipFill>
          <p:spPr>
            <a:xfrm>
              <a:off x="6394823" y="6029897"/>
              <a:ext cx="591298" cy="641502"/>
            </a:xfrm>
            <a:prstGeom prst="rect">
              <a:avLst/>
            </a:prstGeom>
          </p:spPr>
        </p:pic>
        <p:pic>
          <p:nvPicPr>
            <p:cNvPr id="23" name="Picture 22">
              <a:extLst>
                <a:ext uri="{FF2B5EF4-FFF2-40B4-BE49-F238E27FC236}">
                  <a16:creationId xmlns:a16="http://schemas.microsoft.com/office/drawing/2014/main" id="{A9F9EA38-BCFD-4913-9010-1E58016AE3B1}"/>
                </a:ext>
              </a:extLst>
            </p:cNvPr>
            <p:cNvPicPr>
              <a:picLocks noChangeAspect="1"/>
            </p:cNvPicPr>
            <p:nvPr/>
          </p:nvPicPr>
          <p:blipFill>
            <a:blip r:embed="rId4"/>
            <a:stretch>
              <a:fillRect/>
            </a:stretch>
          </p:blipFill>
          <p:spPr>
            <a:xfrm>
              <a:off x="7067690" y="6002945"/>
              <a:ext cx="1866619" cy="695407"/>
            </a:xfrm>
            <a:prstGeom prst="rect">
              <a:avLst/>
            </a:prstGeom>
          </p:spPr>
        </p:pic>
      </p:grpSp>
      <p:grpSp>
        <p:nvGrpSpPr>
          <p:cNvPr id="24" name="Group 23"/>
          <p:cNvGrpSpPr/>
          <p:nvPr/>
        </p:nvGrpSpPr>
        <p:grpSpPr>
          <a:xfrm>
            <a:off x="319499" y="57997"/>
            <a:ext cx="2641799" cy="2375174"/>
            <a:chOff x="3244564" y="1254714"/>
            <a:chExt cx="2646363" cy="2370300"/>
          </a:xfrm>
        </p:grpSpPr>
        <p:pic>
          <p:nvPicPr>
            <p:cNvPr id="25"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244564" y="1254714"/>
              <a:ext cx="2646363" cy="2370300"/>
            </a:xfrm>
            <a:prstGeom prst="rect">
              <a:avLst/>
            </a:prstGeom>
            <a:noFill/>
            <a:ln w="9525">
              <a:noFill/>
              <a:miter lim="800000"/>
              <a:headEnd/>
              <a:tailEnd/>
            </a:ln>
          </p:spPr>
        </p:pic>
        <p:sp>
          <p:nvSpPr>
            <p:cNvPr id="26" name="TextBox 37"/>
            <p:cNvSpPr txBox="1">
              <a:spLocks noChangeArrowheads="1"/>
            </p:cNvSpPr>
            <p:nvPr/>
          </p:nvSpPr>
          <p:spPr bwMode="auto">
            <a:xfrm>
              <a:off x="3861402" y="2179495"/>
              <a:ext cx="1478071" cy="307777"/>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onstantia" pitchFamily="18" charset="0"/>
                  <a:ea typeface="+mn-ea"/>
                  <a:cs typeface="+mn-cs"/>
                </a:rPr>
                <a:t>Discrimination</a:t>
              </a:r>
            </a:p>
          </p:txBody>
        </p:sp>
        <p:sp>
          <p:nvSpPr>
            <p:cNvPr id="27" name="TextBox 34"/>
            <p:cNvSpPr txBox="1">
              <a:spLocks noChangeArrowheads="1"/>
            </p:cNvSpPr>
            <p:nvPr/>
          </p:nvSpPr>
          <p:spPr bwMode="auto">
            <a:xfrm>
              <a:off x="3934512" y="1284700"/>
              <a:ext cx="971450" cy="368574"/>
            </a:xfrm>
            <a:prstGeom prst="rect">
              <a:avLst/>
            </a:prstGeom>
            <a:noFill/>
            <a:ln w="9525">
              <a:noFill/>
              <a:miter lim="800000"/>
              <a:headEnd/>
              <a:tailEnd/>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System</a:t>
              </a:r>
            </a:p>
          </p:txBody>
        </p:sp>
        <p:sp>
          <p:nvSpPr>
            <p:cNvPr id="28" name="TextBox 35"/>
            <p:cNvSpPr txBox="1">
              <a:spLocks noChangeArrowheads="1"/>
            </p:cNvSpPr>
            <p:nvPr/>
          </p:nvSpPr>
          <p:spPr bwMode="auto">
            <a:xfrm rot="18374282">
              <a:off x="4801715" y="2689418"/>
              <a:ext cx="1015729" cy="369970"/>
            </a:xfrm>
            <a:prstGeom prst="rect">
              <a:avLst/>
            </a:prstGeom>
            <a:noFill/>
            <a:ln w="9525">
              <a:noFill/>
              <a:miter lim="800000"/>
              <a:headEnd/>
              <a:tailEnd/>
            </a:ln>
          </p:spPr>
          <p:txBody>
            <a:bodyPr wrap="square">
              <a:spAutoFit/>
            </a:bodyPr>
            <a:lstStyle>
              <a:defPPr>
                <a:defRPr lang="en-US"/>
              </a:defPPr>
              <a:lvl1pPr algn="ctr">
                <a:defRPr sz="1400" b="1">
                  <a:solidFill>
                    <a:schemeClr val="bg1"/>
                  </a:solidFill>
                  <a:latin typeface="Constantia" pitchFamily="18"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Patient</a:t>
              </a:r>
            </a:p>
          </p:txBody>
        </p:sp>
        <p:sp>
          <p:nvSpPr>
            <p:cNvPr id="29" name="TextBox 36"/>
            <p:cNvSpPr txBox="1">
              <a:spLocks noChangeArrowheads="1"/>
            </p:cNvSpPr>
            <p:nvPr/>
          </p:nvSpPr>
          <p:spPr bwMode="auto">
            <a:xfrm rot="2949070">
              <a:off x="3206565" y="2720590"/>
              <a:ext cx="1036108" cy="369970"/>
            </a:xfrm>
            <a:prstGeom prst="rect">
              <a:avLst/>
            </a:prstGeom>
            <a:noFill/>
            <a:ln w="9525">
              <a:noFill/>
              <a:miter lim="800000"/>
              <a:headEnd/>
              <a:tailEnd/>
            </a:ln>
          </p:spPr>
          <p:txBody>
            <a:bodyPr>
              <a:spAutoFit/>
            </a:bodyPr>
            <a:lstStyle>
              <a:defPPr>
                <a:defRPr lang="en-US"/>
              </a:defPPr>
              <a:lvl1pPr algn="ctr">
                <a:defRPr sz="1400" b="1">
                  <a:solidFill>
                    <a:schemeClr val="bg1"/>
                  </a:solidFill>
                  <a:latin typeface="Constantia" pitchFamily="18"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Clinician</a:t>
              </a:r>
            </a:p>
          </p:txBody>
        </p:sp>
      </p:grpSp>
      <p:sp>
        <p:nvSpPr>
          <p:cNvPr id="4" name="Arrow: Bent-Up 3">
            <a:extLst>
              <a:ext uri="{FF2B5EF4-FFF2-40B4-BE49-F238E27FC236}">
                <a16:creationId xmlns:a16="http://schemas.microsoft.com/office/drawing/2014/main" id="{A752E201-8869-869D-7A3F-688839B2076F}"/>
              </a:ext>
            </a:extLst>
          </p:cNvPr>
          <p:cNvSpPr/>
          <p:nvPr/>
        </p:nvSpPr>
        <p:spPr>
          <a:xfrm rot="5400000">
            <a:off x="944819" y="2008554"/>
            <a:ext cx="724982" cy="1109177"/>
          </a:xfrm>
          <a:prstGeom prst="bentUpArrow">
            <a:avLst/>
          </a:prstGeom>
          <a:solidFill>
            <a:srgbClr val="A6D1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pic>
        <p:nvPicPr>
          <p:cNvPr id="6" name="Picture 5">
            <a:extLst>
              <a:ext uri="{FF2B5EF4-FFF2-40B4-BE49-F238E27FC236}">
                <a16:creationId xmlns:a16="http://schemas.microsoft.com/office/drawing/2014/main" id="{910D756F-D2A8-A129-A64B-BE7CC78C8658}"/>
              </a:ext>
            </a:extLst>
          </p:cNvPr>
          <p:cNvPicPr>
            <a:picLocks noChangeAspect="1"/>
          </p:cNvPicPr>
          <p:nvPr/>
        </p:nvPicPr>
        <p:blipFill>
          <a:blip r:embed="rId6"/>
          <a:stretch>
            <a:fillRect/>
          </a:stretch>
        </p:blipFill>
        <p:spPr>
          <a:xfrm>
            <a:off x="2105822" y="2284662"/>
            <a:ext cx="6955051" cy="1535531"/>
          </a:xfrm>
          <a:prstGeom prst="rect">
            <a:avLst/>
          </a:prstGeom>
          <a:solidFill>
            <a:srgbClr val="99CCFF"/>
          </a:solidFill>
        </p:spPr>
      </p:pic>
      <p:sp>
        <p:nvSpPr>
          <p:cNvPr id="15" name="Arrow: Bent-Up 14">
            <a:extLst>
              <a:ext uri="{FF2B5EF4-FFF2-40B4-BE49-F238E27FC236}">
                <a16:creationId xmlns:a16="http://schemas.microsoft.com/office/drawing/2014/main" id="{8368E39B-EF9D-C2CD-D4D3-B4AA3025DCDC}"/>
              </a:ext>
            </a:extLst>
          </p:cNvPr>
          <p:cNvSpPr/>
          <p:nvPr/>
        </p:nvSpPr>
        <p:spPr>
          <a:xfrm rot="5400000">
            <a:off x="-1547176" y="2082121"/>
            <a:ext cx="4324026" cy="969775"/>
          </a:xfrm>
          <a:prstGeom prst="bentUp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3" name="TextBox 2">
            <a:extLst>
              <a:ext uri="{FF2B5EF4-FFF2-40B4-BE49-F238E27FC236}">
                <a16:creationId xmlns:a16="http://schemas.microsoft.com/office/drawing/2014/main" id="{591F32C4-8A68-C275-0834-49CD22A8C585}"/>
              </a:ext>
            </a:extLst>
          </p:cNvPr>
          <p:cNvSpPr txBox="1"/>
          <p:nvPr/>
        </p:nvSpPr>
        <p:spPr>
          <a:xfrm>
            <a:off x="1493144" y="4185523"/>
            <a:ext cx="10149501" cy="954107"/>
          </a:xfrm>
          <a:prstGeom prst="rect">
            <a:avLst/>
          </a:prstGeom>
          <a:solidFill>
            <a:schemeClr val="bg1">
              <a:lumMod val="9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Mental health care and cancer care are fragmented; psychosocial care is inadequate.</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endParaRPr kumimoji="0" lang="en-US" sz="18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“One of the biggest barriers is lack of access to psychiatry, and with cancer care, we can’t wait.”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 Medical Oncologist</a:t>
            </a:r>
          </a:p>
        </p:txBody>
      </p:sp>
    </p:spTree>
    <p:extLst>
      <p:ext uri="{BB962C8B-B14F-4D97-AF65-F5344CB8AC3E}">
        <p14:creationId xmlns:p14="http://schemas.microsoft.com/office/powerpoint/2010/main" val="1064118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906" y="236574"/>
            <a:ext cx="11300722" cy="933466"/>
          </a:xfrm>
        </p:spPr>
        <p:txBody>
          <a:bodyPr>
            <a:normAutofit/>
          </a:bodyPr>
          <a:lstStyle/>
          <a:p>
            <a:r>
              <a:rPr lang="en-US" sz="2800" b="1" dirty="0">
                <a:solidFill>
                  <a:srgbClr val="002060"/>
                </a:solidFill>
                <a:latin typeface="+mn-lt"/>
                <a:cs typeface="Calibri Light" panose="020F0302020204030204" pitchFamily="34" charset="0"/>
              </a:rPr>
              <a:t>Individuals with mental illness have been systematically excluded from clinical trials. </a:t>
            </a:r>
          </a:p>
        </p:txBody>
      </p:sp>
      <p:sp>
        <p:nvSpPr>
          <p:cNvPr id="8" name="TextBox 7"/>
          <p:cNvSpPr txBox="1"/>
          <p:nvPr/>
        </p:nvSpPr>
        <p:spPr>
          <a:xfrm>
            <a:off x="3026085" y="6297785"/>
            <a:ext cx="41148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Humphreys et al, Journal of Psychiatric Research, 2015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Irwin, Moy, et al, Journal of Clinical Oncology, 2019</a:t>
            </a:r>
          </a:p>
        </p:txBody>
      </p:sp>
      <p:sp>
        <p:nvSpPr>
          <p:cNvPr id="6" name="TextBox 5"/>
          <p:cNvSpPr txBox="1"/>
          <p:nvPr/>
        </p:nvSpPr>
        <p:spPr>
          <a:xfrm>
            <a:off x="1654169" y="2656694"/>
            <a:ext cx="8858790" cy="1077218"/>
          </a:xfrm>
          <a:prstGeom prst="rect">
            <a:avLst/>
          </a:prstGeom>
          <a:solidFill>
            <a:schemeClr val="bg1">
              <a:lumMod val="8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“There are people who falsely assume that patients can't give informed consent or won't understand…people kind of write off this population.”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          </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-Medical Oncologist </a:t>
            </a:r>
          </a:p>
        </p:txBody>
      </p:sp>
      <p:grpSp>
        <p:nvGrpSpPr>
          <p:cNvPr id="5" name="Group 4">
            <a:extLst>
              <a:ext uri="{FF2B5EF4-FFF2-40B4-BE49-F238E27FC236}">
                <a16:creationId xmlns:a16="http://schemas.microsoft.com/office/drawing/2014/main" id="{935AA5F5-D7AD-9D4E-B8E1-E14AF8397CDC}"/>
              </a:ext>
            </a:extLst>
          </p:cNvPr>
          <p:cNvGrpSpPr/>
          <p:nvPr/>
        </p:nvGrpSpPr>
        <p:grpSpPr>
          <a:xfrm>
            <a:off x="466906" y="6018282"/>
            <a:ext cx="11300722" cy="721712"/>
            <a:chOff x="480321" y="5876763"/>
            <a:chExt cx="11300722" cy="721712"/>
          </a:xfrm>
        </p:grpSpPr>
        <p:pic>
          <p:nvPicPr>
            <p:cNvPr id="7" name="Picture 6">
              <a:extLst>
                <a:ext uri="{FF2B5EF4-FFF2-40B4-BE49-F238E27FC236}">
                  <a16:creationId xmlns:a16="http://schemas.microsoft.com/office/drawing/2014/main" id="{1A060002-B8B1-D140-80A5-8E8335090C3C}"/>
                </a:ext>
              </a:extLst>
            </p:cNvPr>
            <p:cNvPicPr>
              <a:picLocks noChangeAspect="1"/>
            </p:cNvPicPr>
            <p:nvPr/>
          </p:nvPicPr>
          <p:blipFill>
            <a:blip r:embed="rId2"/>
            <a:stretch>
              <a:fillRect/>
            </a:stretch>
          </p:blipFill>
          <p:spPr>
            <a:xfrm>
              <a:off x="480321" y="5876763"/>
              <a:ext cx="2374526" cy="670941"/>
            </a:xfrm>
            <a:prstGeom prst="rect">
              <a:avLst/>
            </a:prstGeom>
          </p:spPr>
        </p:pic>
        <p:pic>
          <p:nvPicPr>
            <p:cNvPr id="9" name="Picture 8">
              <a:extLst>
                <a:ext uri="{FF2B5EF4-FFF2-40B4-BE49-F238E27FC236}">
                  <a16:creationId xmlns:a16="http://schemas.microsoft.com/office/drawing/2014/main" id="{644E0C97-B0BD-1A43-87F9-355122AF2704}"/>
                </a:ext>
              </a:extLst>
            </p:cNvPr>
            <p:cNvPicPr>
              <a:picLocks noChangeAspect="1"/>
            </p:cNvPicPr>
            <p:nvPr/>
          </p:nvPicPr>
          <p:blipFill>
            <a:blip r:embed="rId3"/>
            <a:stretch>
              <a:fillRect/>
            </a:stretch>
          </p:blipFill>
          <p:spPr>
            <a:xfrm>
              <a:off x="9153293" y="5930020"/>
              <a:ext cx="591298" cy="641502"/>
            </a:xfrm>
            <a:prstGeom prst="rect">
              <a:avLst/>
            </a:prstGeom>
          </p:spPr>
        </p:pic>
        <p:pic>
          <p:nvPicPr>
            <p:cNvPr id="10" name="Picture 9">
              <a:extLst>
                <a:ext uri="{FF2B5EF4-FFF2-40B4-BE49-F238E27FC236}">
                  <a16:creationId xmlns:a16="http://schemas.microsoft.com/office/drawing/2014/main" id="{DF59A79B-14C0-2644-A163-0D574C261C21}"/>
                </a:ext>
              </a:extLst>
            </p:cNvPr>
            <p:cNvPicPr>
              <a:picLocks noChangeAspect="1"/>
            </p:cNvPicPr>
            <p:nvPr/>
          </p:nvPicPr>
          <p:blipFill>
            <a:blip r:embed="rId4"/>
            <a:stretch>
              <a:fillRect/>
            </a:stretch>
          </p:blipFill>
          <p:spPr>
            <a:xfrm>
              <a:off x="9914424" y="5903068"/>
              <a:ext cx="1866619" cy="695407"/>
            </a:xfrm>
            <a:prstGeom prst="rect">
              <a:avLst/>
            </a:prstGeom>
          </p:spPr>
        </p:pic>
      </p:grpSp>
    </p:spTree>
    <p:extLst>
      <p:ext uri="{BB962C8B-B14F-4D97-AF65-F5344CB8AC3E}">
        <p14:creationId xmlns:p14="http://schemas.microsoft.com/office/powerpoint/2010/main" val="2461767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24F834-7FE1-BDD6-4269-0A8576D89D45}"/>
              </a:ext>
            </a:extLst>
          </p:cNvPr>
          <p:cNvSpPr>
            <a:spLocks noGrp="1"/>
          </p:cNvSpPr>
          <p:nvPr>
            <p:ph type="title"/>
          </p:nvPr>
        </p:nvSpPr>
        <p:spPr>
          <a:xfrm>
            <a:off x="403123" y="-50741"/>
            <a:ext cx="10972800" cy="1143000"/>
          </a:xfrm>
        </p:spPr>
        <p:txBody>
          <a:bodyPr wrap="square" anchor="b">
            <a:normAutofit/>
          </a:bodyPr>
          <a:lstStyle/>
          <a:p>
            <a:r>
              <a:rPr lang="en-US" sz="3200" b="1" dirty="0">
                <a:solidFill>
                  <a:srgbClr val="002060"/>
                </a:solidFill>
              </a:rPr>
              <a:t>Challenge: Mental health discrimination is pervasive.</a:t>
            </a:r>
          </a:p>
        </p:txBody>
      </p:sp>
      <p:pic>
        <p:nvPicPr>
          <p:cNvPr id="2" name="Picture 4" descr="Image result for tobin bridge boston">
            <a:hlinkClick r:id="rId2"/>
            <a:extLst>
              <a:ext uri="{FF2B5EF4-FFF2-40B4-BE49-F238E27FC236}">
                <a16:creationId xmlns:a16="http://schemas.microsoft.com/office/drawing/2014/main" id="{CCA1B93C-AF7E-50DD-BA9A-33D16D1A8A8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170" r="18104" b="2"/>
          <a:stretch/>
        </p:blipFill>
        <p:spPr bwMode="auto">
          <a:xfrm>
            <a:off x="403123" y="1794101"/>
            <a:ext cx="4305369" cy="307360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A84F3791-77CB-B3A7-656B-117543E2527F}"/>
              </a:ext>
            </a:extLst>
          </p:cNvPr>
          <p:cNvSpPr>
            <a:spLocks noGrp="1"/>
          </p:cNvSpPr>
          <p:nvPr>
            <p:ph sz="quarter" idx="4"/>
          </p:nvPr>
        </p:nvSpPr>
        <p:spPr>
          <a:xfrm>
            <a:off x="5102942" y="1895168"/>
            <a:ext cx="6823587" cy="3827206"/>
          </a:xfrm>
        </p:spPr>
        <p:txBody>
          <a:bodyPr wrap="square" anchor="t">
            <a:normAutofit fontScale="92500" lnSpcReduction="10000"/>
          </a:bodyPr>
          <a:lstStyle/>
          <a:p>
            <a:pPr marL="0" indent="0">
              <a:lnSpc>
                <a:spcPct val="90000"/>
              </a:lnSpc>
              <a:buNone/>
            </a:pPr>
            <a:r>
              <a:rPr lang="en-US" sz="2400" dirty="0">
                <a:latin typeface="+mj-lt"/>
              </a:rPr>
              <a:t>Brain illness too often remains invisible and unspoken.</a:t>
            </a:r>
          </a:p>
          <a:p>
            <a:pPr marL="0" indent="0">
              <a:lnSpc>
                <a:spcPct val="90000"/>
              </a:lnSpc>
              <a:buNone/>
            </a:pPr>
            <a:endParaRPr lang="en-US" sz="2400" dirty="0">
              <a:latin typeface="+mj-lt"/>
            </a:endParaRPr>
          </a:p>
          <a:p>
            <a:pPr marL="0" indent="0">
              <a:lnSpc>
                <a:spcPct val="90000"/>
              </a:lnSpc>
              <a:buNone/>
            </a:pPr>
            <a:r>
              <a:rPr lang="en-US" sz="2400" b="1" dirty="0">
                <a:latin typeface="+mj-lt"/>
              </a:rPr>
              <a:t>Patients</a:t>
            </a:r>
            <a:r>
              <a:rPr lang="en-US" sz="2400" dirty="0">
                <a:latin typeface="+mj-lt"/>
              </a:rPr>
              <a:t> experience shame and isolation which contributes to delays, preventable suffering, and death.</a:t>
            </a:r>
          </a:p>
          <a:p>
            <a:pPr marL="0" indent="0">
              <a:lnSpc>
                <a:spcPct val="90000"/>
              </a:lnSpc>
              <a:buNone/>
            </a:pPr>
            <a:endParaRPr lang="en-US" sz="2400" dirty="0">
              <a:latin typeface="+mj-lt"/>
            </a:endParaRPr>
          </a:p>
          <a:p>
            <a:pPr marL="0" indent="0">
              <a:lnSpc>
                <a:spcPct val="90000"/>
              </a:lnSpc>
              <a:buNone/>
            </a:pPr>
            <a:r>
              <a:rPr lang="en-US" sz="2400" b="1" dirty="0">
                <a:latin typeface="+mj-lt"/>
              </a:rPr>
              <a:t>Clinicians</a:t>
            </a:r>
            <a:r>
              <a:rPr lang="en-US" sz="2400" dirty="0">
                <a:latin typeface="+mj-lt"/>
              </a:rPr>
              <a:t> feel helpless.</a:t>
            </a:r>
          </a:p>
          <a:p>
            <a:pPr marL="0" indent="0">
              <a:lnSpc>
                <a:spcPct val="90000"/>
              </a:lnSpc>
              <a:buNone/>
            </a:pPr>
            <a:endParaRPr lang="en-US" sz="2400" dirty="0">
              <a:latin typeface="+mj-lt"/>
            </a:endParaRPr>
          </a:p>
          <a:p>
            <a:pPr marL="0" indent="0">
              <a:lnSpc>
                <a:spcPct val="90000"/>
              </a:lnSpc>
              <a:buNone/>
            </a:pPr>
            <a:r>
              <a:rPr lang="en-US" sz="2400" dirty="0">
                <a:latin typeface="+mj-lt"/>
              </a:rPr>
              <a:t>We do not invest adequately in mental health </a:t>
            </a:r>
            <a:r>
              <a:rPr lang="en-US" sz="2400" b="1" dirty="0">
                <a:latin typeface="+mj-lt"/>
              </a:rPr>
              <a:t>services, training, or research.</a:t>
            </a:r>
          </a:p>
          <a:p>
            <a:pPr>
              <a:lnSpc>
                <a:spcPct val="90000"/>
              </a:lnSpc>
              <a:buFontTx/>
              <a:buChar char="-"/>
            </a:pPr>
            <a:endParaRPr lang="en-US" sz="2400" dirty="0">
              <a:latin typeface="+mj-lt"/>
            </a:endParaRPr>
          </a:p>
          <a:p>
            <a:pPr marL="0" indent="0">
              <a:lnSpc>
                <a:spcPct val="90000"/>
              </a:lnSpc>
              <a:buNone/>
            </a:pPr>
            <a:r>
              <a:rPr lang="en-US" sz="2400" dirty="0">
                <a:latin typeface="+mj-lt"/>
              </a:rPr>
              <a:t>We lack</a:t>
            </a:r>
            <a:r>
              <a:rPr lang="en-US" sz="2400" b="1" dirty="0">
                <a:latin typeface="+mj-lt"/>
              </a:rPr>
              <a:t> evidence </a:t>
            </a:r>
            <a:r>
              <a:rPr lang="en-US" sz="2400" dirty="0">
                <a:latin typeface="+mj-lt"/>
              </a:rPr>
              <a:t>to guide treatment.</a:t>
            </a:r>
          </a:p>
          <a:p>
            <a:pPr marL="0" indent="0">
              <a:lnSpc>
                <a:spcPct val="90000"/>
              </a:lnSpc>
              <a:buNone/>
            </a:pPr>
            <a:endParaRPr lang="en-US" sz="1700" dirty="0"/>
          </a:p>
          <a:p>
            <a:pPr marL="0" indent="0">
              <a:lnSpc>
                <a:spcPct val="90000"/>
              </a:lnSpc>
              <a:buNone/>
            </a:pPr>
            <a:endParaRPr lang="en-US" sz="1700" dirty="0"/>
          </a:p>
          <a:p>
            <a:pPr>
              <a:lnSpc>
                <a:spcPct val="90000"/>
              </a:lnSpc>
            </a:pPr>
            <a:endParaRPr lang="en-US" sz="1700" dirty="0"/>
          </a:p>
        </p:txBody>
      </p:sp>
      <p:sp>
        <p:nvSpPr>
          <p:cNvPr id="3" name="TextBox 2">
            <a:extLst>
              <a:ext uri="{FF2B5EF4-FFF2-40B4-BE49-F238E27FC236}">
                <a16:creationId xmlns:a16="http://schemas.microsoft.com/office/drawing/2014/main" id="{9FCD27AC-E46F-3E6F-31A6-D9FC59DD2CDD}"/>
              </a:ext>
            </a:extLst>
          </p:cNvPr>
          <p:cNvSpPr txBox="1"/>
          <p:nvPr/>
        </p:nvSpPr>
        <p:spPr>
          <a:xfrm>
            <a:off x="3847310" y="6102640"/>
            <a:ext cx="512717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 Rosenbaum, Unlearning Helplessness, NEJM, 2016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K. Irwin, The Patients We Don’t Want To See, The Oncologist, 2017</a:t>
            </a:r>
          </a:p>
        </p:txBody>
      </p:sp>
    </p:spTree>
    <p:extLst>
      <p:ext uri="{BB962C8B-B14F-4D97-AF65-F5344CB8AC3E}">
        <p14:creationId xmlns:p14="http://schemas.microsoft.com/office/powerpoint/2010/main" val="1227299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AE98AC5-9CEF-9CA9-D7F1-6BDDAD2BE369}"/>
              </a:ext>
            </a:extLst>
          </p:cNvPr>
          <p:cNvPicPr>
            <a:picLocks noChangeAspect="1"/>
          </p:cNvPicPr>
          <p:nvPr/>
        </p:nvPicPr>
        <p:blipFill>
          <a:blip r:embed="rId2"/>
          <a:stretch>
            <a:fillRect/>
          </a:stretch>
        </p:blipFill>
        <p:spPr>
          <a:xfrm>
            <a:off x="1096349" y="643467"/>
            <a:ext cx="3943855" cy="2051157"/>
          </a:xfrm>
          <a:prstGeom prst="rect">
            <a:avLst/>
          </a:prstGeom>
        </p:spPr>
      </p:pic>
      <p:sp>
        <p:nvSpPr>
          <p:cNvPr id="6" name="Content Placeholder 5">
            <a:extLst>
              <a:ext uri="{FF2B5EF4-FFF2-40B4-BE49-F238E27FC236}">
                <a16:creationId xmlns:a16="http://schemas.microsoft.com/office/drawing/2014/main" id="{48BD1F91-3B35-EEF4-BE84-F03E6FB81987}"/>
              </a:ext>
            </a:extLst>
          </p:cNvPr>
          <p:cNvSpPr txBox="1">
            <a:spLocks noGrp="1"/>
          </p:cNvSpPr>
          <p:nvPr>
            <p:ph sz="half" idx="2"/>
          </p:nvPr>
        </p:nvSpPr>
        <p:spPr>
          <a:xfrm>
            <a:off x="1124916" y="3094216"/>
            <a:ext cx="9970735" cy="3163366"/>
          </a:xfrm>
          <a:prstGeom prst="rect">
            <a:avLst/>
          </a:prstGeom>
          <a:gradFill>
            <a:gsLst>
              <a:gs pos="0">
                <a:schemeClr val="accent1">
                  <a:lumMod val="5000"/>
                  <a:lumOff val="95000"/>
                </a:schemeClr>
              </a:gs>
              <a:gs pos="72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0070C0"/>
            </a:solidFill>
          </a:ln>
          <a:effectLst/>
        </p:spPr>
        <p:txBody>
          <a:bodyPr wrap="square" rtlCol="0">
            <a:spAutoFit/>
          </a:bodyPr>
          <a:lstStyle/>
          <a:p>
            <a:pPr marL="0" indent="0" defTabSz="786364">
              <a:spcBef>
                <a:spcPts val="860"/>
              </a:spcBef>
              <a:buNone/>
            </a:pPr>
            <a:r>
              <a:rPr lang="en-US" sz="1720" kern="1200" dirty="0">
                <a:solidFill>
                  <a:srgbClr val="002060"/>
                </a:solidFill>
                <a:latin typeface="+mn-lt"/>
                <a:ea typeface="+mn-ea"/>
                <a:cs typeface="+mn-cs"/>
              </a:rPr>
              <a:t>“Doctors too can be prejudiced. Doctors need to listen more to the intuitive nature of their patients.</a:t>
            </a:r>
            <a:endParaRPr lang="en-US" sz="1720" kern="1200" dirty="0">
              <a:solidFill>
                <a:srgbClr val="0E2372"/>
              </a:solidFill>
              <a:latin typeface="+mn-lt"/>
              <a:ea typeface="+mn-ea"/>
              <a:cs typeface="+mn-cs"/>
            </a:endParaRPr>
          </a:p>
          <a:p>
            <a:pPr marL="0" indent="0" defTabSz="786364">
              <a:spcBef>
                <a:spcPts val="860"/>
              </a:spcBef>
              <a:buNone/>
            </a:pPr>
            <a:r>
              <a:rPr lang="en-US" sz="1720" kern="1200" dirty="0">
                <a:solidFill>
                  <a:srgbClr val="0E2372"/>
                </a:solidFill>
                <a:latin typeface="+mn-lt"/>
                <a:ea typeface="+mn-ea"/>
                <a:cs typeface="+mn-cs"/>
              </a:rPr>
              <a:t>White coats to me became a synonym with fear and distrust.</a:t>
            </a:r>
            <a:r>
              <a:rPr lang="en-US" sz="1720" kern="1200" dirty="0">
                <a:solidFill>
                  <a:schemeClr val="tx1"/>
                </a:solidFill>
                <a:latin typeface="+mn-lt"/>
                <a:ea typeface="+mn-ea"/>
                <a:cs typeface="+mn-cs"/>
              </a:rPr>
              <a:t> </a:t>
            </a:r>
          </a:p>
          <a:p>
            <a:pPr marL="196591" indent="-196591" defTabSz="786364">
              <a:spcBef>
                <a:spcPts val="860"/>
              </a:spcBef>
            </a:pPr>
            <a:r>
              <a:rPr lang="en-US" sz="1204" kern="1200" dirty="0">
                <a:solidFill>
                  <a:srgbClr val="0E2372"/>
                </a:solidFill>
                <a:latin typeface="Brother-1816-Regular"/>
                <a:ea typeface="+mn-ea"/>
                <a:cs typeface="+mn-cs"/>
              </a:rPr>
              <a:t> I was to get a port for chemo and was told it was a quick and painless same day procedure. </a:t>
            </a:r>
          </a:p>
          <a:p>
            <a:pPr marL="196591" indent="-196591" defTabSz="786364">
              <a:spcBef>
                <a:spcPts val="860"/>
              </a:spcBef>
            </a:pPr>
            <a:r>
              <a:rPr lang="en-US" sz="1204" kern="1200" dirty="0">
                <a:solidFill>
                  <a:srgbClr val="0E2372"/>
                </a:solidFill>
                <a:latin typeface="Brother-1816-Regular"/>
                <a:ea typeface="+mn-ea"/>
                <a:cs typeface="+mn-cs"/>
              </a:rPr>
              <a:t>Day 5: I explained I felt like an elephant was sitting in my chest, I called my doctor and was told that it would soon go away.</a:t>
            </a:r>
          </a:p>
          <a:p>
            <a:pPr marL="196591" indent="-196591" defTabSz="786364">
              <a:spcBef>
                <a:spcPts val="860"/>
              </a:spcBef>
            </a:pPr>
            <a:r>
              <a:rPr lang="en-US" sz="1204" kern="1200" dirty="0">
                <a:solidFill>
                  <a:srgbClr val="0E2372"/>
                </a:solidFill>
                <a:latin typeface="Brother-1816-Regular"/>
                <a:ea typeface="+mn-ea"/>
                <a:cs typeface="+mn-cs"/>
              </a:rPr>
              <a:t>Day 8: I went in crying to be seen urgently and told them something is wrong. I cannot bare this. Please take it out. PLEASE! They told me to bare it, gave me a prescription for </a:t>
            </a:r>
            <a:r>
              <a:rPr lang="en-US" sz="1204" kern="1200" dirty="0" err="1">
                <a:solidFill>
                  <a:srgbClr val="0E2372"/>
                </a:solidFill>
                <a:latin typeface="Brother-1816-Regular"/>
                <a:ea typeface="+mn-ea"/>
                <a:cs typeface="+mn-cs"/>
              </a:rPr>
              <a:t>oxys</a:t>
            </a:r>
            <a:r>
              <a:rPr lang="en-US" sz="1204" kern="1200" dirty="0">
                <a:solidFill>
                  <a:srgbClr val="0E2372"/>
                </a:solidFill>
                <a:latin typeface="Brother-1816-Regular"/>
                <a:ea typeface="+mn-ea"/>
                <a:cs typeface="+mn-cs"/>
              </a:rPr>
              <a:t> and sent me home.</a:t>
            </a:r>
          </a:p>
          <a:p>
            <a:pPr marL="196591" indent="-196591" defTabSz="786364">
              <a:spcBef>
                <a:spcPts val="860"/>
              </a:spcBef>
            </a:pPr>
            <a:r>
              <a:rPr lang="en-US" sz="1204" kern="1200" dirty="0">
                <a:solidFill>
                  <a:srgbClr val="0E2372"/>
                </a:solidFill>
                <a:latin typeface="Brother-1816-Regular"/>
                <a:ea typeface="+mn-ea"/>
                <a:cs typeface="+mn-cs"/>
              </a:rPr>
              <a:t>Day 10: I went into cardiac failure, contracted sepsis; it had spread through my heart and pulmonary emboli.</a:t>
            </a:r>
            <a:endParaRPr lang="en-US" sz="1720" kern="1200" dirty="0">
              <a:solidFill>
                <a:srgbClr val="0E2372"/>
              </a:solidFill>
              <a:latin typeface="+mn-lt"/>
              <a:ea typeface="+mn-ea"/>
              <a:cs typeface="+mn-cs"/>
            </a:endParaRPr>
          </a:p>
          <a:p>
            <a:pPr marL="0" indent="0" defTabSz="786364">
              <a:spcBef>
                <a:spcPts val="860"/>
              </a:spcBef>
              <a:buNone/>
            </a:pPr>
            <a:r>
              <a:rPr lang="en-US" sz="1720" kern="1200" dirty="0">
                <a:solidFill>
                  <a:srgbClr val="0E2372"/>
                </a:solidFill>
                <a:latin typeface="+mn-lt"/>
                <a:ea typeface="+mn-ea"/>
                <a:cs typeface="+mn-cs"/>
              </a:rPr>
              <a:t>I spent many days with no returned calls as I lay sick in bed, unable to breathe, and in pain without being able to think clearly. How was I supposed to make life-saving decisions? </a:t>
            </a:r>
            <a:r>
              <a:rPr lang="en-US" sz="1720" kern="1200" dirty="0">
                <a:solidFill>
                  <a:srgbClr val="0E2372"/>
                </a:solidFill>
                <a:latin typeface="Brother-1816-Regular"/>
                <a:ea typeface="+mn-ea"/>
                <a:cs typeface="+mn-cs"/>
              </a:rPr>
              <a:t>I was on the phone to follow up, only to realize they had forgotten all about me. The system is broken…</a:t>
            </a:r>
            <a:r>
              <a:rPr lang="en-US" sz="1720" kern="1200" dirty="0">
                <a:solidFill>
                  <a:srgbClr val="0E2372"/>
                </a:solidFill>
                <a:latin typeface="+mn-lt"/>
                <a:ea typeface="+mn-ea"/>
                <a:cs typeface="+mn-cs"/>
              </a:rPr>
              <a:t> I was just a number. </a:t>
            </a:r>
          </a:p>
          <a:p>
            <a:pPr marL="0" indent="0" defTabSz="786364">
              <a:spcBef>
                <a:spcPts val="860"/>
              </a:spcBef>
              <a:buNone/>
            </a:pPr>
            <a:r>
              <a:rPr lang="en-US" sz="1720" kern="1200" dirty="0">
                <a:solidFill>
                  <a:srgbClr val="0E2372"/>
                </a:solidFill>
                <a:latin typeface="+mn-lt"/>
                <a:ea typeface="+mn-ea"/>
                <a:cs typeface="+mn-cs"/>
              </a:rPr>
              <a:t>I learned that left in long periods of agony, fear and stigma can make even the most sane insane.”</a:t>
            </a:r>
            <a:endParaRPr lang="en-US" sz="2000" dirty="0"/>
          </a:p>
        </p:txBody>
      </p:sp>
      <p:sp>
        <p:nvSpPr>
          <p:cNvPr id="8" name="TextBox 7">
            <a:extLst>
              <a:ext uri="{FF2B5EF4-FFF2-40B4-BE49-F238E27FC236}">
                <a16:creationId xmlns:a16="http://schemas.microsoft.com/office/drawing/2014/main" id="{904AF569-E46D-4782-776F-426D014A2579}"/>
              </a:ext>
            </a:extLst>
          </p:cNvPr>
          <p:cNvSpPr txBox="1"/>
          <p:nvPr/>
        </p:nvSpPr>
        <p:spPr>
          <a:xfrm>
            <a:off x="1124916" y="2694624"/>
            <a:ext cx="7011904" cy="330540"/>
          </a:xfrm>
          <a:prstGeom prst="rect">
            <a:avLst/>
          </a:prstGeom>
          <a:noFill/>
        </p:spPr>
        <p:txBody>
          <a:bodyPr wrap="square">
            <a:spAutoFit/>
          </a:bodyPr>
          <a:lstStyle/>
          <a:p>
            <a:pPr marL="0" marR="0" lvl="0" indent="0" algn="l" defTabSz="786384" rtl="0" eaLnBrk="1" fontAlgn="auto" latinLnBrk="0" hangingPunct="1">
              <a:lnSpc>
                <a:spcPct val="100000"/>
              </a:lnSpc>
              <a:spcBef>
                <a:spcPts val="0"/>
              </a:spcBef>
              <a:spcAft>
                <a:spcPts val="600"/>
              </a:spcAft>
              <a:buClrTx/>
              <a:buSzTx/>
              <a:buFontTx/>
              <a:buNone/>
              <a:tabLst/>
              <a:defRPr/>
            </a:pPr>
            <a:r>
              <a:rPr kumimoji="0" lang="en-US" sz="1548" b="0" i="0" u="none" strike="noStrike" kern="1200" cap="none" spc="0" normalizeH="0" baseline="0" noProof="0" dirty="0">
                <a:ln>
                  <a:noFill/>
                </a:ln>
                <a:solidFill>
                  <a:prstClr val="black"/>
                </a:solidFill>
                <a:effectLst/>
                <a:uLnTx/>
                <a:uFillTx/>
                <a:latin typeface="Calibri" panose="020F0502020204030204"/>
                <a:ea typeface="+mn-ea"/>
                <a:cs typeface="+mn-cs"/>
              </a:rPr>
              <a:t>Carmen’s story: </a:t>
            </a:r>
            <a:r>
              <a:rPr kumimoji="0" lang="en-US" sz="1548" b="1" i="0" u="none" strike="noStrike" kern="1200" cap="none" spc="0" normalizeH="0" baseline="0" noProof="0" dirty="0">
                <a:ln>
                  <a:noFill/>
                </a:ln>
                <a:solidFill>
                  <a:prstClr val="black"/>
                </a:solidFill>
                <a:effectLst/>
                <a:uLnTx/>
                <a:uFillTx/>
                <a:latin typeface="Calibri" panose="020F0502020204030204"/>
                <a:ea typeface="+mn-ea"/>
                <a:cs typeface="+mn-cs"/>
              </a:rPr>
              <a:t>https://engageinitiative.org/blog/the-call-that-changed-my-life/</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D553E59F-AA86-45BE-276C-D231E1190D13}"/>
              </a:ext>
            </a:extLst>
          </p:cNvPr>
          <p:cNvPicPr>
            <a:picLocks noChangeAspect="1"/>
          </p:cNvPicPr>
          <p:nvPr/>
        </p:nvPicPr>
        <p:blipFill>
          <a:blip r:embed="rId3"/>
          <a:stretch>
            <a:fillRect/>
          </a:stretch>
        </p:blipFill>
        <p:spPr>
          <a:xfrm>
            <a:off x="6096000" y="1395545"/>
            <a:ext cx="5211096" cy="896278"/>
          </a:xfrm>
          <a:prstGeom prst="rect">
            <a:avLst/>
          </a:prstGeom>
        </p:spPr>
      </p:pic>
    </p:spTree>
    <p:extLst>
      <p:ext uri="{BB962C8B-B14F-4D97-AF65-F5344CB8AC3E}">
        <p14:creationId xmlns:p14="http://schemas.microsoft.com/office/powerpoint/2010/main" val="3034206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172871" y="168786"/>
            <a:ext cx="11846257" cy="813323"/>
          </a:xfrm>
          <a:prstGeom prst="rect">
            <a:avLst/>
          </a:prstGeom>
        </p:spPr>
        <p:txBody>
          <a:bodyPr anchor="t"/>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Arial" charset="0"/>
                <a:sym typeface="Arial"/>
              </a:rPr>
              <a:t>We apply a person-centered lens to cancer care and research for people with serious mental illness.</a:t>
            </a:r>
          </a:p>
        </p:txBody>
      </p:sp>
      <p:sp>
        <p:nvSpPr>
          <p:cNvPr id="19" name="Content Placeholder 2"/>
          <p:cNvSpPr txBox="1">
            <a:spLocks/>
          </p:cNvSpPr>
          <p:nvPr/>
        </p:nvSpPr>
        <p:spPr bwMode="auto">
          <a:xfrm>
            <a:off x="243989" y="302516"/>
            <a:ext cx="10058624" cy="813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marR="0" lvl="0" indent="0" algn="l" defTabSz="914377" rtl="0" eaLnBrk="0" fontAlgn="base" latinLnBrk="0" hangingPunct="0">
              <a:lnSpc>
                <a:spcPct val="100000"/>
              </a:lnSpc>
              <a:spcBef>
                <a:spcPct val="20000"/>
              </a:spcBef>
              <a:spcAft>
                <a:spcPct val="0"/>
              </a:spcAft>
              <a:buClrTx/>
              <a:buSzPct val="95000"/>
              <a:buFont typeface="Wingdings 2" pitchFamily="18" charset="2"/>
              <a:buNone/>
              <a:tabLst/>
              <a:defRPr/>
            </a:pPr>
            <a:endParaRPr kumimoji="0" lang="en-US" sz="2000" b="0" i="0" u="none" strike="noStrike" kern="1200" cap="none" spc="0" normalizeH="0" baseline="0" noProof="0" dirty="0">
              <a:ln>
                <a:noFill/>
              </a:ln>
              <a:solidFill>
                <a:srgbClr val="002060"/>
              </a:solidFill>
              <a:effectLst/>
              <a:uLnTx/>
              <a:uFillTx/>
              <a:latin typeface="Calibri"/>
              <a:ea typeface="+mn-ea"/>
              <a:cs typeface="+mn-cs"/>
              <a:sym typeface="Arial"/>
            </a:endParaRPr>
          </a:p>
          <a:p>
            <a:pPr marL="0" marR="0" lvl="0" indent="0" algn="l" defTabSz="914377" rtl="0" eaLnBrk="0" fontAlgn="base" latinLnBrk="0" hangingPunct="0">
              <a:lnSpc>
                <a:spcPct val="100000"/>
              </a:lnSpc>
              <a:spcBef>
                <a:spcPct val="20000"/>
              </a:spcBef>
              <a:spcAft>
                <a:spcPct val="0"/>
              </a:spcAft>
              <a:buClrTx/>
              <a:buSzPct val="95000"/>
              <a:buFont typeface="Wingdings 2" pitchFamily="18" charset="2"/>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sym typeface="Arial"/>
            </a:endParaRPr>
          </a:p>
          <a:p>
            <a:pPr marL="342891" marR="0" lvl="0" indent="-342891" algn="l" defTabSz="914377" rtl="0" eaLnBrk="0" fontAlgn="base" latinLnBrk="0" hangingPunct="0">
              <a:lnSpc>
                <a:spcPct val="100000"/>
              </a:lnSpc>
              <a:spcBef>
                <a:spcPct val="20000"/>
              </a:spcBef>
              <a:spcAft>
                <a:spcPct val="0"/>
              </a:spcAft>
              <a:buClrTx/>
              <a:buSzPct val="95000"/>
              <a:buFont typeface="Wingdings 2" pitchFamily="18" charset="2"/>
              <a:buAutoNum type="arabicPeriod"/>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sym typeface="Arial"/>
            </a:endParaRPr>
          </a:p>
          <a:p>
            <a:pPr marL="342891" marR="0" lvl="0" indent="-342891" algn="l" defTabSz="914377" rtl="0" eaLnBrk="0" fontAlgn="base" latinLnBrk="0" hangingPunct="0">
              <a:lnSpc>
                <a:spcPct val="100000"/>
              </a:lnSpc>
              <a:spcBef>
                <a:spcPct val="20000"/>
              </a:spcBef>
              <a:spcAft>
                <a:spcPct val="0"/>
              </a:spcAft>
              <a:buClrTx/>
              <a:buSzPct val="95000"/>
              <a:buFont typeface="Wingdings 2" pitchFamily="18" charset="2"/>
              <a:buAutoNum type="arabicPeriod"/>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sym typeface="Arial"/>
              </a:rPr>
              <a:t>Developed and successfully piloted BRIDGE</a:t>
            </a:r>
            <a:r>
              <a:rPr kumimoji="0" lang="en-US" sz="2000" b="0" i="0" u="none" strike="noStrike" kern="1200" cap="none" spc="0" normalizeH="0" baseline="0" noProof="0" dirty="0">
                <a:ln>
                  <a:noFill/>
                </a:ln>
                <a:solidFill>
                  <a:prstClr val="black"/>
                </a:solidFill>
                <a:effectLst/>
                <a:uLnTx/>
                <a:uFillTx/>
                <a:latin typeface="Calibri"/>
                <a:ea typeface="+mn-ea"/>
                <a:cs typeface="+mn-cs"/>
                <a:sym typeface="Arial"/>
              </a:rPr>
              <a:t>: Person-Centered Collaborative Care for individuals with serious mental illness in collaboration with community partners</a:t>
            </a:r>
          </a:p>
          <a:p>
            <a:pPr marL="0" marR="0" lvl="0" indent="0" algn="l" defTabSz="914377" rtl="0" eaLnBrk="0" fontAlgn="base" latinLnBrk="0" hangingPunct="0">
              <a:lnSpc>
                <a:spcPct val="100000"/>
              </a:lnSpc>
              <a:spcBef>
                <a:spcPct val="20000"/>
              </a:spcBef>
              <a:spcAft>
                <a:spcPct val="0"/>
              </a:spcAft>
              <a:buClrTx/>
              <a:buSzPct val="95000"/>
              <a:buFont typeface="Wingdings 2" pitchFamily="18" charset="2"/>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sym typeface="Arial"/>
            </a:endParaRPr>
          </a:p>
          <a:p>
            <a:pPr marL="0" marR="0" lvl="0" indent="0" algn="l" defTabSz="914377" rtl="0" eaLnBrk="0" fontAlgn="base" latinLnBrk="0" hangingPunct="0">
              <a:lnSpc>
                <a:spcPct val="100000"/>
              </a:lnSpc>
              <a:spcBef>
                <a:spcPct val="20000"/>
              </a:spcBef>
              <a:spcAft>
                <a:spcPct val="0"/>
              </a:spcAft>
              <a:buClrTx/>
              <a:buSzPct val="95000"/>
              <a:buFont typeface="Wingdings 2" pitchFamily="18" charset="2"/>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sym typeface="Arial"/>
              </a:rPr>
              <a:t>2. Led first randomized trial </a:t>
            </a:r>
            <a:r>
              <a:rPr kumimoji="0" lang="en-US" sz="2000" b="0" i="0" u="none" strike="noStrike" kern="1200" cap="none" spc="0" normalizeH="0" baseline="0" noProof="0" dirty="0">
                <a:ln>
                  <a:noFill/>
                </a:ln>
                <a:solidFill>
                  <a:prstClr val="black"/>
                </a:solidFill>
                <a:effectLst/>
                <a:uLnTx/>
                <a:uFillTx/>
                <a:latin typeface="Calibri"/>
                <a:ea typeface="+mn-ea"/>
                <a:cs typeface="+mn-cs"/>
                <a:sym typeface="Arial"/>
              </a:rPr>
              <a:t>examining the impact of Bridge on cancer care</a:t>
            </a:r>
          </a:p>
          <a:p>
            <a:pPr marL="366713" marR="0" lvl="1" indent="0" algn="l" defTabSz="914377" rtl="0" eaLnBrk="0" fontAlgn="base" latinLnBrk="0" hangingPunct="0">
              <a:lnSpc>
                <a:spcPct val="100000"/>
              </a:lnSpc>
              <a:spcBef>
                <a:spcPct val="20000"/>
              </a:spcBef>
              <a:spcAft>
                <a:spcPct val="0"/>
              </a:spcAft>
              <a:buClrTx/>
              <a:buSzPct val="95000"/>
              <a:buFont typeface="Wingdings 2" pitchFamily="18" charset="2"/>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sym typeface="Arial"/>
              </a:rPr>
              <a:t>Building Systems to Identify and Engage Marginalized Populations</a:t>
            </a:r>
          </a:p>
          <a:p>
            <a:pPr marL="366713" marR="0" lvl="1" indent="0" algn="l" defTabSz="914377" rtl="0" eaLnBrk="0" fontAlgn="base" latinLnBrk="0" hangingPunct="0">
              <a:lnSpc>
                <a:spcPct val="100000"/>
              </a:lnSpc>
              <a:spcBef>
                <a:spcPct val="20000"/>
              </a:spcBef>
              <a:spcAft>
                <a:spcPct val="0"/>
              </a:spcAft>
              <a:buClrTx/>
              <a:buSzPct val="95000"/>
              <a:buFont typeface="Wingdings 2" pitchFamily="18" charset="2"/>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sym typeface="Arial"/>
              </a:rPr>
              <a:t>Designing for Equity:  Modifying Inclusion Criteria</a:t>
            </a:r>
          </a:p>
          <a:p>
            <a:pPr marL="366713" marR="0" lvl="1" indent="0" algn="l" defTabSz="914377" rtl="0" eaLnBrk="0" fontAlgn="base" latinLnBrk="0" hangingPunct="0">
              <a:lnSpc>
                <a:spcPct val="100000"/>
              </a:lnSpc>
              <a:spcBef>
                <a:spcPct val="20000"/>
              </a:spcBef>
              <a:spcAft>
                <a:spcPct val="0"/>
              </a:spcAft>
              <a:buClrTx/>
              <a:buSzPct val="95000"/>
              <a:buFont typeface="Wingdings 2" pitchFamily="18" charset="2"/>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sym typeface="Arial"/>
            </a:endParaRPr>
          </a:p>
          <a:p>
            <a:pPr marL="0" marR="0" lvl="0" indent="0" algn="l" defTabSz="914377" rtl="0" eaLnBrk="0" fontAlgn="base" latinLnBrk="0" hangingPunct="0">
              <a:lnSpc>
                <a:spcPct val="100000"/>
              </a:lnSpc>
              <a:spcBef>
                <a:spcPct val="20000"/>
              </a:spcBef>
              <a:spcAft>
                <a:spcPct val="0"/>
              </a:spcAft>
              <a:buClrTx/>
              <a:buSzPct val="95000"/>
              <a:buFont typeface="Wingdings 2" pitchFamily="18" charset="2"/>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sym typeface="Arial"/>
              </a:rPr>
              <a:t>3.  Created the Engage Initiative (The Cancer and Mental Health Collaborative) </a:t>
            </a:r>
            <a:r>
              <a:rPr kumimoji="0" lang="en-US" sz="1800" b="0" i="0" u="none" strike="noStrike" kern="1200" cap="none" spc="0" normalizeH="0" baseline="0" noProof="0" dirty="0">
                <a:ln>
                  <a:noFill/>
                </a:ln>
                <a:solidFill>
                  <a:prstClr val="black"/>
                </a:solidFill>
                <a:effectLst/>
                <a:uLnTx/>
                <a:uFillTx/>
                <a:latin typeface="Calibri"/>
                <a:ea typeface="+mn-ea"/>
                <a:cs typeface="+mn-cs"/>
                <a:sym typeface="Arial"/>
              </a:rPr>
              <a:t>to build  partnerships and infrastructure for community engaged participatory research</a:t>
            </a:r>
          </a:p>
          <a:p>
            <a:pPr marL="0" marR="0" lvl="0" indent="0" algn="l" defTabSz="914377" rtl="0" eaLnBrk="0" fontAlgn="base" latinLnBrk="0" hangingPunct="0">
              <a:lnSpc>
                <a:spcPct val="100000"/>
              </a:lnSpc>
              <a:spcBef>
                <a:spcPct val="20000"/>
              </a:spcBef>
              <a:spcAft>
                <a:spcPct val="0"/>
              </a:spcAft>
              <a:buClrTx/>
              <a:buSzPct val="95000"/>
              <a:buFont typeface="Wingdings 2" pitchFamily="18" charset="2"/>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sym typeface="Arial"/>
            </a:endParaRPr>
          </a:p>
          <a:p>
            <a:pPr marL="0" marR="0" lvl="0" indent="0" algn="l" defTabSz="914377" rtl="0" eaLnBrk="0" fontAlgn="base" latinLnBrk="0" hangingPunct="0">
              <a:lnSpc>
                <a:spcPct val="100000"/>
              </a:lnSpc>
              <a:spcBef>
                <a:spcPct val="20000"/>
              </a:spcBef>
              <a:spcAft>
                <a:spcPct val="0"/>
              </a:spcAft>
              <a:buClrTx/>
              <a:buSzPct val="95000"/>
              <a:buFont typeface="Wingdings 2" pitchFamily="18" charset="2"/>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sym typeface="Arial"/>
              </a:rPr>
              <a:t>4. Adapted model for implementation and dissemination</a:t>
            </a:r>
            <a:r>
              <a:rPr kumimoji="0" lang="en-US" sz="1800" b="0" i="0" u="none" strike="noStrike" kern="1200" cap="none" spc="0" normalizeH="0" baseline="0" noProof="0" dirty="0">
                <a:ln>
                  <a:noFill/>
                </a:ln>
                <a:solidFill>
                  <a:prstClr val="black"/>
                </a:solidFill>
                <a:effectLst/>
                <a:uLnTx/>
                <a:uFillTx/>
                <a:latin typeface="Calibri"/>
                <a:ea typeface="+mn-ea"/>
                <a:cs typeface="+mn-cs"/>
                <a:sym typeface="Arial"/>
              </a:rPr>
              <a:t>: Cancer and Mental Health Tumor Board </a:t>
            </a:r>
          </a:p>
          <a:p>
            <a:pPr marL="366713" marR="0" lvl="1" indent="0" algn="l" defTabSz="914377" rtl="0" eaLnBrk="0" fontAlgn="base" latinLnBrk="0" hangingPunct="0">
              <a:lnSpc>
                <a:spcPct val="100000"/>
              </a:lnSpc>
              <a:spcBef>
                <a:spcPct val="20000"/>
              </a:spcBef>
              <a:spcAft>
                <a:spcPct val="0"/>
              </a:spcAft>
              <a:buClrTx/>
              <a:buSzPct val="95000"/>
              <a:buFont typeface="Wingdings 2" pitchFamily="18" charset="2"/>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sym typeface="Arial"/>
            </a:endParaRPr>
          </a:p>
          <a:p>
            <a:pPr marL="366713" marR="0" lvl="1" indent="0" algn="l" defTabSz="914377" rtl="0" eaLnBrk="0" fontAlgn="base" latinLnBrk="0" hangingPunct="0">
              <a:lnSpc>
                <a:spcPct val="100000"/>
              </a:lnSpc>
              <a:spcBef>
                <a:spcPct val="20000"/>
              </a:spcBef>
              <a:spcAft>
                <a:spcPct val="0"/>
              </a:spcAft>
              <a:buClrTx/>
              <a:buSzPct val="95000"/>
              <a:buFont typeface="Wingdings 2" pitchFamily="18" charset="2"/>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sym typeface="Arial"/>
            </a:endParaRPr>
          </a:p>
          <a:p>
            <a:pPr marL="366713" marR="0" lvl="1" indent="0" algn="l" defTabSz="914377" rtl="0" eaLnBrk="0" fontAlgn="base" latinLnBrk="0" hangingPunct="0">
              <a:lnSpc>
                <a:spcPct val="100000"/>
              </a:lnSpc>
              <a:spcBef>
                <a:spcPct val="20000"/>
              </a:spcBef>
              <a:spcAft>
                <a:spcPct val="0"/>
              </a:spcAft>
              <a:buClrTx/>
              <a:buSzPct val="95000"/>
              <a:buFont typeface="Wingdings 2" pitchFamily="18" charset="2"/>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sym typeface="Arial"/>
            </a:endParaRPr>
          </a:p>
          <a:p>
            <a:pPr marL="0" marR="0" lvl="0" indent="0" algn="l" defTabSz="914377" rtl="0" eaLnBrk="0" fontAlgn="base" latinLnBrk="0" hangingPunct="0">
              <a:lnSpc>
                <a:spcPct val="100000"/>
              </a:lnSpc>
              <a:spcBef>
                <a:spcPct val="20000"/>
              </a:spcBef>
              <a:spcAft>
                <a:spcPct val="0"/>
              </a:spcAft>
              <a:buClrTx/>
              <a:buSzPct val="95000"/>
              <a:buFont typeface="Wingdings 2" pitchFamily="18" charset="2"/>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16" name="Picture 15">
            <a:extLst>
              <a:ext uri="{FF2B5EF4-FFF2-40B4-BE49-F238E27FC236}">
                <a16:creationId xmlns:a16="http://schemas.microsoft.com/office/drawing/2014/main" id="{A3B2E015-9CC3-4838-8749-D9820D98DF94}"/>
              </a:ext>
            </a:extLst>
          </p:cNvPr>
          <p:cNvPicPr>
            <a:picLocks noChangeAspect="1"/>
          </p:cNvPicPr>
          <p:nvPr/>
        </p:nvPicPr>
        <p:blipFill>
          <a:blip r:embed="rId2"/>
          <a:stretch>
            <a:fillRect/>
          </a:stretch>
        </p:blipFill>
        <p:spPr>
          <a:xfrm>
            <a:off x="9043053" y="6245870"/>
            <a:ext cx="1069916" cy="413853"/>
          </a:xfrm>
          <a:prstGeom prst="rect">
            <a:avLst/>
          </a:prstGeom>
        </p:spPr>
      </p:pic>
      <p:pic>
        <p:nvPicPr>
          <p:cNvPr id="3" name="Picture 2">
            <a:extLst>
              <a:ext uri="{FF2B5EF4-FFF2-40B4-BE49-F238E27FC236}">
                <a16:creationId xmlns:a16="http://schemas.microsoft.com/office/drawing/2014/main" id="{8271CA0A-F935-4BB7-B0F6-845F023563D6}"/>
              </a:ext>
            </a:extLst>
          </p:cNvPr>
          <p:cNvPicPr>
            <a:picLocks noChangeAspect="1"/>
          </p:cNvPicPr>
          <p:nvPr/>
        </p:nvPicPr>
        <p:blipFill>
          <a:blip r:embed="rId3"/>
          <a:stretch>
            <a:fillRect/>
          </a:stretch>
        </p:blipFill>
        <p:spPr>
          <a:xfrm>
            <a:off x="10302613" y="6216379"/>
            <a:ext cx="1716516" cy="472837"/>
          </a:xfrm>
          <a:prstGeom prst="rect">
            <a:avLst/>
          </a:prstGeom>
        </p:spPr>
      </p:pic>
      <p:pic>
        <p:nvPicPr>
          <p:cNvPr id="8" name="Picture 7">
            <a:extLst>
              <a:ext uri="{FF2B5EF4-FFF2-40B4-BE49-F238E27FC236}">
                <a16:creationId xmlns:a16="http://schemas.microsoft.com/office/drawing/2014/main" id="{A394A761-D631-4ABC-B5CC-9D51D90A872B}"/>
              </a:ext>
            </a:extLst>
          </p:cNvPr>
          <p:cNvPicPr>
            <a:picLocks noChangeAspect="1"/>
          </p:cNvPicPr>
          <p:nvPr/>
        </p:nvPicPr>
        <p:blipFill>
          <a:blip r:embed="rId4"/>
          <a:stretch>
            <a:fillRect/>
          </a:stretch>
        </p:blipFill>
        <p:spPr>
          <a:xfrm>
            <a:off x="533624" y="5279044"/>
            <a:ext cx="6309949" cy="1276440"/>
          </a:xfrm>
          <a:prstGeom prst="rect">
            <a:avLst/>
          </a:prstGeom>
        </p:spPr>
      </p:pic>
    </p:spTree>
    <p:extLst>
      <p:ext uri="{BB962C8B-B14F-4D97-AF65-F5344CB8AC3E}">
        <p14:creationId xmlns:p14="http://schemas.microsoft.com/office/powerpoint/2010/main" val="1543277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89826-75F4-4B5A-8C8E-2B0859A432CC}"/>
              </a:ext>
            </a:extLst>
          </p:cNvPr>
          <p:cNvSpPr>
            <a:spLocks noGrp="1"/>
          </p:cNvSpPr>
          <p:nvPr>
            <p:ph type="title"/>
          </p:nvPr>
        </p:nvSpPr>
        <p:spPr>
          <a:xfrm>
            <a:off x="401285" y="517402"/>
            <a:ext cx="11223177" cy="494268"/>
          </a:xfrm>
        </p:spPr>
        <p:txBody>
          <a:bodyPr>
            <a:noAutofit/>
          </a:bodyPr>
          <a:lstStyle/>
          <a:p>
            <a:r>
              <a:rPr lang="en-US" sz="2800" b="1" dirty="0">
                <a:solidFill>
                  <a:srgbClr val="002060"/>
                </a:solidFill>
                <a:latin typeface="+mn-lt"/>
              </a:rPr>
              <a:t>Beginning with person-first language can decrease shame and strengthen connection.</a:t>
            </a:r>
          </a:p>
        </p:txBody>
      </p:sp>
      <p:grpSp>
        <p:nvGrpSpPr>
          <p:cNvPr id="10" name="Google Shape;110;p27">
            <a:extLst>
              <a:ext uri="{FF2B5EF4-FFF2-40B4-BE49-F238E27FC236}">
                <a16:creationId xmlns:a16="http://schemas.microsoft.com/office/drawing/2014/main" id="{B1A3BF51-C009-AE38-B7AC-6A8C5E1D4FB7}"/>
              </a:ext>
            </a:extLst>
          </p:cNvPr>
          <p:cNvGrpSpPr/>
          <p:nvPr/>
        </p:nvGrpSpPr>
        <p:grpSpPr>
          <a:xfrm>
            <a:off x="1229141" y="5985309"/>
            <a:ext cx="8868233" cy="710579"/>
            <a:chOff x="143435" y="5997431"/>
            <a:chExt cx="8790873" cy="729996"/>
          </a:xfrm>
        </p:grpSpPr>
        <p:pic>
          <p:nvPicPr>
            <p:cNvPr id="11" name="Google Shape;111;p27">
              <a:extLst>
                <a:ext uri="{FF2B5EF4-FFF2-40B4-BE49-F238E27FC236}">
                  <a16:creationId xmlns:a16="http://schemas.microsoft.com/office/drawing/2014/main" id="{EA2F0A6E-DFD9-5ACB-6794-547209703CB1}"/>
                </a:ext>
              </a:extLst>
            </p:cNvPr>
            <p:cNvPicPr preferRelativeResize="0"/>
            <p:nvPr/>
          </p:nvPicPr>
          <p:blipFill rotWithShape="1">
            <a:blip r:embed="rId2">
              <a:alphaModFix/>
            </a:blip>
            <a:srcRect/>
            <a:stretch/>
          </p:blipFill>
          <p:spPr>
            <a:xfrm>
              <a:off x="143435" y="6034418"/>
              <a:ext cx="2374527" cy="670941"/>
            </a:xfrm>
            <a:prstGeom prst="rect">
              <a:avLst/>
            </a:prstGeom>
            <a:noFill/>
            <a:ln>
              <a:noFill/>
            </a:ln>
          </p:spPr>
        </p:pic>
        <p:pic>
          <p:nvPicPr>
            <p:cNvPr id="12" name="Google Shape;112;p27">
              <a:extLst>
                <a:ext uri="{FF2B5EF4-FFF2-40B4-BE49-F238E27FC236}">
                  <a16:creationId xmlns:a16="http://schemas.microsoft.com/office/drawing/2014/main" id="{BBA16088-2AA1-BCC4-DDE5-0102D4EC35CE}"/>
                </a:ext>
              </a:extLst>
            </p:cNvPr>
            <p:cNvPicPr preferRelativeResize="0"/>
            <p:nvPr/>
          </p:nvPicPr>
          <p:blipFill rotWithShape="1">
            <a:blip r:embed="rId3">
              <a:alphaModFix/>
            </a:blip>
            <a:srcRect/>
            <a:stretch/>
          </p:blipFill>
          <p:spPr>
            <a:xfrm>
              <a:off x="6345381" y="5997431"/>
              <a:ext cx="672867" cy="729996"/>
            </a:xfrm>
            <a:prstGeom prst="rect">
              <a:avLst/>
            </a:prstGeom>
            <a:noFill/>
            <a:ln>
              <a:noFill/>
            </a:ln>
          </p:spPr>
        </p:pic>
        <p:pic>
          <p:nvPicPr>
            <p:cNvPr id="13" name="Google Shape;113;p27">
              <a:extLst>
                <a:ext uri="{FF2B5EF4-FFF2-40B4-BE49-F238E27FC236}">
                  <a16:creationId xmlns:a16="http://schemas.microsoft.com/office/drawing/2014/main" id="{AB2ADBDE-972B-245E-0480-8763D93E59DB}"/>
                </a:ext>
              </a:extLst>
            </p:cNvPr>
            <p:cNvPicPr preferRelativeResize="0"/>
            <p:nvPr/>
          </p:nvPicPr>
          <p:blipFill rotWithShape="1">
            <a:blip r:embed="rId4">
              <a:alphaModFix/>
            </a:blip>
            <a:srcRect/>
            <a:stretch/>
          </p:blipFill>
          <p:spPr>
            <a:xfrm>
              <a:off x="7067690" y="6002945"/>
              <a:ext cx="1866618" cy="695407"/>
            </a:xfrm>
            <a:prstGeom prst="rect">
              <a:avLst/>
            </a:prstGeom>
            <a:noFill/>
            <a:ln>
              <a:noFill/>
            </a:ln>
          </p:spPr>
        </p:pic>
      </p:grpSp>
      <p:pic>
        <p:nvPicPr>
          <p:cNvPr id="17" name="Picture 16">
            <a:extLst>
              <a:ext uri="{FF2B5EF4-FFF2-40B4-BE49-F238E27FC236}">
                <a16:creationId xmlns:a16="http://schemas.microsoft.com/office/drawing/2014/main" id="{4A9F76A7-80B6-9200-3F1F-025857E716DA}"/>
              </a:ext>
            </a:extLst>
          </p:cNvPr>
          <p:cNvPicPr>
            <a:picLocks noChangeAspect="1"/>
          </p:cNvPicPr>
          <p:nvPr/>
        </p:nvPicPr>
        <p:blipFill>
          <a:blip r:embed="rId5"/>
          <a:stretch>
            <a:fillRect/>
          </a:stretch>
        </p:blipFill>
        <p:spPr>
          <a:xfrm>
            <a:off x="529937" y="1177566"/>
            <a:ext cx="9999227" cy="4539879"/>
          </a:xfrm>
          <a:prstGeom prst="rect">
            <a:avLst/>
          </a:prstGeom>
        </p:spPr>
      </p:pic>
    </p:spTree>
    <p:extLst>
      <p:ext uri="{BB962C8B-B14F-4D97-AF65-F5344CB8AC3E}">
        <p14:creationId xmlns:p14="http://schemas.microsoft.com/office/powerpoint/2010/main" val="4072203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738EF-BC78-724B-BD57-1D0F648FD766}"/>
              </a:ext>
            </a:extLst>
          </p:cNvPr>
          <p:cNvSpPr>
            <a:spLocks noGrp="1"/>
          </p:cNvSpPr>
          <p:nvPr>
            <p:ph type="title"/>
          </p:nvPr>
        </p:nvSpPr>
        <p:spPr/>
        <p:txBody>
          <a:bodyPr/>
          <a:lstStyle/>
          <a:p>
            <a:pPr algn="ctr"/>
            <a:r>
              <a:rPr lang="en-US" dirty="0">
                <a:latin typeface="Georgia" panose="02040502050405020303" pitchFamily="18" charset="0"/>
              </a:rPr>
              <a:t>Housekeeping Information</a:t>
            </a:r>
          </a:p>
        </p:txBody>
      </p:sp>
      <p:grpSp>
        <p:nvGrpSpPr>
          <p:cNvPr id="4" name="Group 3">
            <a:extLst>
              <a:ext uri="{FF2B5EF4-FFF2-40B4-BE49-F238E27FC236}">
                <a16:creationId xmlns:a16="http://schemas.microsoft.com/office/drawing/2014/main" id="{904F4E27-A7DC-404B-8964-11B8435D9433}"/>
              </a:ext>
            </a:extLst>
          </p:cNvPr>
          <p:cNvGrpSpPr/>
          <p:nvPr/>
        </p:nvGrpSpPr>
        <p:grpSpPr>
          <a:xfrm>
            <a:off x="2652622" y="1667645"/>
            <a:ext cx="2763055" cy="1319107"/>
            <a:chOff x="-177714" y="1766604"/>
            <a:chExt cx="4144583" cy="1978658"/>
          </a:xfrm>
        </p:grpSpPr>
        <p:pic>
          <p:nvPicPr>
            <p:cNvPr id="5" name="Graphic 4" descr="Radio microphone">
              <a:extLst>
                <a:ext uri="{FF2B5EF4-FFF2-40B4-BE49-F238E27FC236}">
                  <a16:creationId xmlns:a16="http://schemas.microsoft.com/office/drawing/2014/main" id="{39A08CFE-0CDC-524A-A4A6-3660BDA5D382}"/>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34554" y="1766604"/>
              <a:ext cx="720050" cy="685799"/>
            </a:xfrm>
            <a:prstGeom prst="rect">
              <a:avLst/>
            </a:prstGeom>
          </p:spPr>
        </p:pic>
        <p:sp>
          <p:nvSpPr>
            <p:cNvPr id="6" name="TextBox 5">
              <a:extLst>
                <a:ext uri="{FF2B5EF4-FFF2-40B4-BE49-F238E27FC236}">
                  <a16:creationId xmlns:a16="http://schemas.microsoft.com/office/drawing/2014/main" id="{564F7D25-142E-D946-A90F-3C354DC3DFC2}"/>
                </a:ext>
              </a:extLst>
            </p:cNvPr>
            <p:cNvSpPr txBox="1"/>
            <p:nvPr/>
          </p:nvSpPr>
          <p:spPr>
            <a:xfrm>
              <a:off x="-177714" y="2775767"/>
              <a:ext cx="4144583" cy="969495"/>
            </a:xfrm>
            <a:prstGeom prst="rect">
              <a:avLst/>
            </a:prstGeom>
            <a:solidFill>
              <a:schemeClr val="bg1"/>
            </a:solidFill>
          </p:spPr>
          <p:txBody>
            <a:bodyPr wrap="square" rtlCol="0">
              <a:spAutoFit/>
            </a:bodyPr>
            <a:lstStyle/>
            <a:p>
              <a:pPr algn="ctr" defTabSz="171452">
                <a:defRPr/>
              </a:pPr>
              <a:r>
                <a:rPr lang="en-US" dirty="0">
                  <a:solidFill>
                    <a:srgbClr val="E7E6E6">
                      <a:lumMod val="25000"/>
                    </a:srgbClr>
                  </a:solidFill>
                  <a:latin typeface="Georgia" panose="02040502050405020303" pitchFamily="18" charset="0"/>
                  <a:ea typeface="ＭＳ Ｐゴシック" charset="0"/>
                  <a:cs typeface="Arial" panose="020B0604020202020204" pitchFamily="34" charset="0"/>
                </a:rPr>
                <a:t>Participant microphones will be muted at entry</a:t>
              </a:r>
            </a:p>
          </p:txBody>
        </p:sp>
      </p:grpSp>
      <p:grpSp>
        <p:nvGrpSpPr>
          <p:cNvPr id="7" name="Group 6">
            <a:extLst>
              <a:ext uri="{FF2B5EF4-FFF2-40B4-BE49-F238E27FC236}">
                <a16:creationId xmlns:a16="http://schemas.microsoft.com/office/drawing/2014/main" id="{3799F996-C92E-4647-9470-DA572636AAB9}"/>
              </a:ext>
            </a:extLst>
          </p:cNvPr>
          <p:cNvGrpSpPr/>
          <p:nvPr/>
        </p:nvGrpSpPr>
        <p:grpSpPr>
          <a:xfrm>
            <a:off x="6459169" y="1736663"/>
            <a:ext cx="3080210" cy="1250088"/>
            <a:chOff x="4439671" y="1717121"/>
            <a:chExt cx="4620314" cy="1875132"/>
          </a:xfrm>
        </p:grpSpPr>
        <p:sp>
          <p:nvSpPr>
            <p:cNvPr id="8" name="Rectangle 7" descr="Questions">
              <a:extLst>
                <a:ext uri="{FF2B5EF4-FFF2-40B4-BE49-F238E27FC236}">
                  <a16:creationId xmlns:a16="http://schemas.microsoft.com/office/drawing/2014/main" id="{F4335C49-C084-A844-8685-FC545C47ACC1}"/>
                </a:ext>
              </a:extLst>
            </p:cNvPr>
            <p:cNvSpPr/>
            <p:nvPr/>
          </p:nvSpPr>
          <p:spPr>
            <a:xfrm>
              <a:off x="6435916" y="1717121"/>
              <a:ext cx="802321" cy="842179"/>
            </a:xfrm>
            <a:prstGeom prst="rect">
              <a:avLst/>
            </a:prstGeom>
            <a:blipFill dpi="0"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a:lstStyle/>
            <a:p>
              <a:pPr defTabSz="457206">
                <a:defRPr/>
              </a:pPr>
              <a:endParaRPr lang="en-US" dirty="0">
                <a:solidFill>
                  <a:prstClr val="white"/>
                </a:solidFill>
                <a:latin typeface="Georgia" panose="02040502050405020303" pitchFamily="18" charset="0"/>
                <a:cs typeface="Arial" panose="020B0604020202020204" pitchFamily="34" charset="0"/>
              </a:endParaRPr>
            </a:p>
          </p:txBody>
        </p:sp>
        <p:sp>
          <p:nvSpPr>
            <p:cNvPr id="9" name="Freeform: Shape 30">
              <a:extLst>
                <a:ext uri="{FF2B5EF4-FFF2-40B4-BE49-F238E27FC236}">
                  <a16:creationId xmlns:a16="http://schemas.microsoft.com/office/drawing/2014/main" id="{22F189A2-B2BB-CB4D-9453-14A44E555B19}"/>
                </a:ext>
              </a:extLst>
            </p:cNvPr>
            <p:cNvSpPr/>
            <p:nvPr/>
          </p:nvSpPr>
          <p:spPr>
            <a:xfrm>
              <a:off x="4439671" y="2841149"/>
              <a:ext cx="4620314" cy="751104"/>
            </a:xfrm>
            <a:custGeom>
              <a:avLst/>
              <a:gdLst>
                <a:gd name="connsiteX0" fmla="*/ 0 w 1613671"/>
                <a:gd name="connsiteY0" fmla="*/ 0 h 728043"/>
                <a:gd name="connsiteX1" fmla="*/ 1613671 w 1613671"/>
                <a:gd name="connsiteY1" fmla="*/ 0 h 728043"/>
                <a:gd name="connsiteX2" fmla="*/ 1613671 w 1613671"/>
                <a:gd name="connsiteY2" fmla="*/ 728043 h 728043"/>
                <a:gd name="connsiteX3" fmla="*/ 0 w 1613671"/>
                <a:gd name="connsiteY3" fmla="*/ 728043 h 728043"/>
                <a:gd name="connsiteX4" fmla="*/ 0 w 1613671"/>
                <a:gd name="connsiteY4" fmla="*/ 0 h 72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671" h="728043">
                  <a:moveTo>
                    <a:pt x="0" y="0"/>
                  </a:moveTo>
                  <a:lnTo>
                    <a:pt x="1613671" y="0"/>
                  </a:lnTo>
                  <a:lnTo>
                    <a:pt x="1613671" y="728043"/>
                  </a:lnTo>
                  <a:lnTo>
                    <a:pt x="0" y="728043"/>
                  </a:lnTo>
                  <a:lnTo>
                    <a:pt x="0" y="0"/>
                  </a:lnTo>
                  <a:close/>
                </a:path>
              </a:pathLst>
            </a:custGeom>
            <a:solidFill>
              <a:schemeClr val="bg1"/>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233366">
                <a:lnSpc>
                  <a:spcPct val="90000"/>
                </a:lnSpc>
                <a:spcBef>
                  <a:spcPct val="0"/>
                </a:spcBef>
                <a:spcAft>
                  <a:spcPct val="35000"/>
                </a:spcAft>
                <a:defRPr/>
              </a:pPr>
              <a:r>
                <a:rPr lang="en-US" dirty="0">
                  <a:solidFill>
                    <a:srgbClr val="E7E6E6">
                      <a:lumMod val="25000"/>
                    </a:srgbClr>
                  </a:solidFill>
                  <a:latin typeface="Georgia" panose="02040502050405020303" pitchFamily="18" charset="0"/>
                  <a:cs typeface="Arial" panose="020B0604020202020204" pitchFamily="34" charset="0"/>
                </a:rPr>
                <a:t>If you have questions during the event, please use the chat</a:t>
              </a:r>
            </a:p>
          </p:txBody>
        </p:sp>
      </p:grpSp>
      <p:grpSp>
        <p:nvGrpSpPr>
          <p:cNvPr id="10" name="Group 9">
            <a:extLst>
              <a:ext uri="{FF2B5EF4-FFF2-40B4-BE49-F238E27FC236}">
                <a16:creationId xmlns:a16="http://schemas.microsoft.com/office/drawing/2014/main" id="{ED251B10-1ACC-C542-8397-7BE9A82A9BEC}"/>
              </a:ext>
            </a:extLst>
          </p:cNvPr>
          <p:cNvGrpSpPr/>
          <p:nvPr/>
        </p:nvGrpSpPr>
        <p:grpSpPr>
          <a:xfrm>
            <a:off x="2450352" y="3155614"/>
            <a:ext cx="3167593" cy="1737628"/>
            <a:chOff x="-811305" y="3895820"/>
            <a:chExt cx="4751391" cy="2606442"/>
          </a:xfrm>
        </p:grpSpPr>
        <p:sp>
          <p:nvSpPr>
            <p:cNvPr id="11" name="Rectangle 10" descr="Laptop">
              <a:extLst>
                <a:ext uri="{FF2B5EF4-FFF2-40B4-BE49-F238E27FC236}">
                  <a16:creationId xmlns:a16="http://schemas.microsoft.com/office/drawing/2014/main" id="{62E4560B-8A59-A44E-B26A-9C0EA144B5F9}"/>
                </a:ext>
              </a:extLst>
            </p:cNvPr>
            <p:cNvSpPr>
              <a:spLocks noChangeAspect="1"/>
            </p:cNvSpPr>
            <p:nvPr/>
          </p:nvSpPr>
          <p:spPr>
            <a:xfrm>
              <a:off x="1290676" y="3895820"/>
              <a:ext cx="784014" cy="822960"/>
            </a:xfrm>
            <a:prstGeom prst="rect">
              <a:avLst/>
            </a:prstGeom>
            <a: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12" name="Freeform: Shape 33">
              <a:extLst>
                <a:ext uri="{FF2B5EF4-FFF2-40B4-BE49-F238E27FC236}">
                  <a16:creationId xmlns:a16="http://schemas.microsoft.com/office/drawing/2014/main" id="{914D1BF3-5052-4340-9E23-414E5685ECAB}"/>
                </a:ext>
              </a:extLst>
            </p:cNvPr>
            <p:cNvSpPr/>
            <p:nvPr/>
          </p:nvSpPr>
          <p:spPr>
            <a:xfrm>
              <a:off x="-811305" y="4914602"/>
              <a:ext cx="4751391" cy="1587660"/>
            </a:xfrm>
            <a:custGeom>
              <a:avLst/>
              <a:gdLst>
                <a:gd name="connsiteX0" fmla="*/ 0 w 1613671"/>
                <a:gd name="connsiteY0" fmla="*/ 0 h 728043"/>
                <a:gd name="connsiteX1" fmla="*/ 1613671 w 1613671"/>
                <a:gd name="connsiteY1" fmla="*/ 0 h 728043"/>
                <a:gd name="connsiteX2" fmla="*/ 1613671 w 1613671"/>
                <a:gd name="connsiteY2" fmla="*/ 728043 h 728043"/>
                <a:gd name="connsiteX3" fmla="*/ 0 w 1613671"/>
                <a:gd name="connsiteY3" fmla="*/ 728043 h 728043"/>
                <a:gd name="connsiteX4" fmla="*/ 0 w 1613671"/>
                <a:gd name="connsiteY4" fmla="*/ 0 h 72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671" h="728043">
                  <a:moveTo>
                    <a:pt x="0" y="0"/>
                  </a:moveTo>
                  <a:lnTo>
                    <a:pt x="1613671" y="0"/>
                  </a:lnTo>
                  <a:lnTo>
                    <a:pt x="1613671" y="728043"/>
                  </a:lnTo>
                  <a:lnTo>
                    <a:pt x="0" y="728043"/>
                  </a:lnTo>
                  <a:lnTo>
                    <a:pt x="0" y="0"/>
                  </a:lnTo>
                  <a:close/>
                </a:path>
              </a:pathLst>
            </a:custGeom>
            <a:solidFill>
              <a:schemeClr val="bg1"/>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233366">
                <a:lnSpc>
                  <a:spcPct val="90000"/>
                </a:lnSpc>
                <a:spcBef>
                  <a:spcPct val="0"/>
                </a:spcBef>
                <a:spcAft>
                  <a:spcPct val="35000"/>
                </a:spcAft>
                <a:defRPr/>
              </a:pPr>
              <a:r>
                <a:rPr lang="en-US" dirty="0">
                  <a:solidFill>
                    <a:prstClr val="black"/>
                  </a:solidFill>
                  <a:latin typeface="Georgia" panose="02040502050405020303" pitchFamily="18" charset="0"/>
                  <a:cs typeface="Arial" panose="020B0604020202020204" pitchFamily="34" charset="0"/>
                </a:rPr>
                <a:t>This session is being recorded and it will be emailed to all participants once available.</a:t>
              </a:r>
            </a:p>
          </p:txBody>
        </p:sp>
      </p:grpSp>
      <p:grpSp>
        <p:nvGrpSpPr>
          <p:cNvPr id="13" name="Group 12">
            <a:extLst>
              <a:ext uri="{FF2B5EF4-FFF2-40B4-BE49-F238E27FC236}">
                <a16:creationId xmlns:a16="http://schemas.microsoft.com/office/drawing/2014/main" id="{54D0B140-C7A6-944C-BA39-63BE7D38DBED}"/>
              </a:ext>
            </a:extLst>
          </p:cNvPr>
          <p:cNvGrpSpPr/>
          <p:nvPr/>
        </p:nvGrpSpPr>
        <p:grpSpPr>
          <a:xfrm>
            <a:off x="6152657" y="3174650"/>
            <a:ext cx="3693234" cy="1718592"/>
            <a:chOff x="7134340" y="3817543"/>
            <a:chExt cx="7386467" cy="3437179"/>
          </a:xfrm>
        </p:grpSpPr>
        <p:sp>
          <p:nvSpPr>
            <p:cNvPr id="14" name="Rectangle 13" descr="Email">
              <a:extLst>
                <a:ext uri="{FF2B5EF4-FFF2-40B4-BE49-F238E27FC236}">
                  <a16:creationId xmlns:a16="http://schemas.microsoft.com/office/drawing/2014/main" id="{EE53F199-B8F8-0F43-8CFB-75F975B3B9FF}"/>
                </a:ext>
              </a:extLst>
            </p:cNvPr>
            <p:cNvSpPr/>
            <p:nvPr/>
          </p:nvSpPr>
          <p:spPr>
            <a:xfrm>
              <a:off x="10327938" y="3817543"/>
              <a:ext cx="999274" cy="968375"/>
            </a:xfrm>
            <a:prstGeom prst="rect">
              <a:avLst/>
            </a:prstGeom>
            <a: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sp>
        <p:sp>
          <p:nvSpPr>
            <p:cNvPr id="15" name="Freeform: Shape 35">
              <a:extLst>
                <a:ext uri="{FF2B5EF4-FFF2-40B4-BE49-F238E27FC236}">
                  <a16:creationId xmlns:a16="http://schemas.microsoft.com/office/drawing/2014/main" id="{B9E53BD0-1F0F-1845-8B83-0C34C3C30CE4}"/>
                </a:ext>
              </a:extLst>
            </p:cNvPr>
            <p:cNvSpPr/>
            <p:nvPr/>
          </p:nvSpPr>
          <p:spPr>
            <a:xfrm>
              <a:off x="7134340" y="5137845"/>
              <a:ext cx="7386467" cy="2116877"/>
            </a:xfrm>
            <a:custGeom>
              <a:avLst/>
              <a:gdLst>
                <a:gd name="connsiteX0" fmla="*/ 0 w 2697946"/>
                <a:gd name="connsiteY0" fmla="*/ 0 h 728043"/>
                <a:gd name="connsiteX1" fmla="*/ 2697946 w 2697946"/>
                <a:gd name="connsiteY1" fmla="*/ 0 h 728043"/>
                <a:gd name="connsiteX2" fmla="*/ 2697946 w 2697946"/>
                <a:gd name="connsiteY2" fmla="*/ 728043 h 728043"/>
                <a:gd name="connsiteX3" fmla="*/ 0 w 2697946"/>
                <a:gd name="connsiteY3" fmla="*/ 728043 h 728043"/>
                <a:gd name="connsiteX4" fmla="*/ 0 w 2697946"/>
                <a:gd name="connsiteY4" fmla="*/ 0 h 72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7946" h="728043">
                  <a:moveTo>
                    <a:pt x="0" y="0"/>
                  </a:moveTo>
                  <a:lnTo>
                    <a:pt x="2697946" y="0"/>
                  </a:lnTo>
                  <a:lnTo>
                    <a:pt x="2697946" y="728043"/>
                  </a:lnTo>
                  <a:lnTo>
                    <a:pt x="0" y="728043"/>
                  </a:lnTo>
                  <a:lnTo>
                    <a:pt x="0" y="0"/>
                  </a:lnTo>
                  <a:close/>
                </a:path>
              </a:pathLst>
            </a:custGeom>
            <a:solidFill>
              <a:schemeClr val="bg1"/>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233366">
                <a:spcBef>
                  <a:spcPct val="0"/>
                </a:spcBef>
                <a:defRPr/>
              </a:pPr>
              <a:r>
                <a:rPr lang="en-US" dirty="0">
                  <a:solidFill>
                    <a:srgbClr val="E7E6E6">
                      <a:lumMod val="25000"/>
                    </a:srgbClr>
                  </a:solidFill>
                  <a:latin typeface="Georgia" panose="02040502050405020303" pitchFamily="18" charset="0"/>
                  <a:cs typeface="Arial" panose="020B0604020202020204" pitchFamily="34" charset="0"/>
                </a:rPr>
                <a:t>If you have questions after</a:t>
              </a:r>
            </a:p>
            <a:p>
              <a:pPr algn="ctr" defTabSz="233366">
                <a:spcBef>
                  <a:spcPct val="0"/>
                </a:spcBef>
                <a:defRPr/>
              </a:pPr>
              <a:r>
                <a:rPr lang="en-US" dirty="0">
                  <a:solidFill>
                    <a:srgbClr val="E7E6E6">
                      <a:lumMod val="25000"/>
                    </a:srgbClr>
                  </a:solidFill>
                  <a:latin typeface="Georgia" panose="02040502050405020303" pitchFamily="18" charset="0"/>
                  <a:cs typeface="Arial" panose="020B0604020202020204" pitchFamily="34" charset="0"/>
                </a:rPr>
                <a:t> this session, please e-mail:</a:t>
              </a:r>
            </a:p>
            <a:p>
              <a:pPr algn="ctr" defTabSz="233366">
                <a:spcBef>
                  <a:spcPct val="0"/>
                </a:spcBef>
                <a:defRPr/>
              </a:pPr>
              <a:r>
                <a:rPr lang="en-US" dirty="0">
                  <a:solidFill>
                    <a:srgbClr val="37557C"/>
                  </a:solidFill>
                  <a:latin typeface="Georgia" panose="02040502050405020303" pitchFamily="18" charset="0"/>
                  <a:cs typeface="Arial" panose="020B0604020202020204" pitchFamily="34" charset="0"/>
                  <a:hlinkClick r:id="rId10">
                    <a:extLst>
                      <a:ext uri="{A12FA001-AC4F-418D-AE19-62706E023703}">
                        <ahyp:hlinkClr xmlns:ahyp="http://schemas.microsoft.com/office/drawing/2018/hyperlinkcolor" val="tx"/>
                      </a:ext>
                    </a:extLst>
                  </a:hlinkClick>
                </a:rPr>
                <a:t>newengland@mhttcnetwork.org</a:t>
              </a:r>
              <a:r>
                <a:rPr lang="en-US" dirty="0">
                  <a:solidFill>
                    <a:srgbClr val="E7E6E6">
                      <a:lumMod val="25000"/>
                    </a:srgbClr>
                  </a:solidFill>
                  <a:latin typeface="Georgia" panose="02040502050405020303" pitchFamily="18" charset="0"/>
                  <a:cs typeface="Arial" panose="020B0604020202020204" pitchFamily="34" charset="0"/>
                </a:rPr>
                <a:t>.</a:t>
              </a:r>
            </a:p>
          </p:txBody>
        </p:sp>
      </p:grpSp>
      <p:sp>
        <p:nvSpPr>
          <p:cNvPr id="16" name="Freeform: Shape 35">
            <a:extLst>
              <a:ext uri="{FF2B5EF4-FFF2-40B4-BE49-F238E27FC236}">
                <a16:creationId xmlns:a16="http://schemas.microsoft.com/office/drawing/2014/main" id="{99C078DE-82AF-01F9-062C-341307E63684}"/>
              </a:ext>
            </a:extLst>
          </p:cNvPr>
          <p:cNvSpPr/>
          <p:nvPr/>
        </p:nvSpPr>
        <p:spPr>
          <a:xfrm>
            <a:off x="4249383" y="5014356"/>
            <a:ext cx="3693234" cy="1597138"/>
          </a:xfrm>
          <a:custGeom>
            <a:avLst/>
            <a:gdLst>
              <a:gd name="connsiteX0" fmla="*/ 0 w 2697946"/>
              <a:gd name="connsiteY0" fmla="*/ 0 h 728043"/>
              <a:gd name="connsiteX1" fmla="*/ 2697946 w 2697946"/>
              <a:gd name="connsiteY1" fmla="*/ 0 h 728043"/>
              <a:gd name="connsiteX2" fmla="*/ 2697946 w 2697946"/>
              <a:gd name="connsiteY2" fmla="*/ 728043 h 728043"/>
              <a:gd name="connsiteX3" fmla="*/ 0 w 2697946"/>
              <a:gd name="connsiteY3" fmla="*/ 728043 h 728043"/>
              <a:gd name="connsiteX4" fmla="*/ 0 w 2697946"/>
              <a:gd name="connsiteY4" fmla="*/ 0 h 72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7946" h="728043">
                <a:moveTo>
                  <a:pt x="0" y="0"/>
                </a:moveTo>
                <a:lnTo>
                  <a:pt x="2697946" y="0"/>
                </a:lnTo>
                <a:lnTo>
                  <a:pt x="2697946" y="728043"/>
                </a:lnTo>
                <a:lnTo>
                  <a:pt x="0" y="728043"/>
                </a:lnTo>
                <a:lnTo>
                  <a:pt x="0" y="0"/>
                </a:lnTo>
                <a:close/>
              </a:path>
            </a:pathLst>
          </a:custGeom>
          <a:solidFill>
            <a:schemeClr val="bg1"/>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233366">
              <a:spcBef>
                <a:spcPct val="0"/>
              </a:spcBef>
              <a:defRPr/>
            </a:pPr>
            <a:r>
              <a:rPr lang="en-US" sz="1600" dirty="0">
                <a:solidFill>
                  <a:prstClr val="black"/>
                </a:solidFill>
                <a:latin typeface="Georgia" panose="02040502050405020303" pitchFamily="18" charset="0"/>
              </a:rPr>
              <a:t>At the end of the month, we will send you a certificate of completion that you can submit to your particular board for continuing education credit. Please contact ifisher@c4innovates.com for more information on CEs after the event.</a:t>
            </a:r>
            <a:endParaRPr lang="en-US" sz="1600" dirty="0">
              <a:solidFill>
                <a:prstClr val="black"/>
              </a:solidFill>
              <a:latin typeface="Georgia" panose="02040502050405020303" pitchFamily="18" charset="0"/>
              <a:cs typeface="Arial" panose="020B0604020202020204" pitchFamily="34" charset="0"/>
            </a:endParaRPr>
          </a:p>
        </p:txBody>
      </p:sp>
    </p:spTree>
    <p:extLst>
      <p:ext uri="{BB962C8B-B14F-4D97-AF65-F5344CB8AC3E}">
        <p14:creationId xmlns:p14="http://schemas.microsoft.com/office/powerpoint/2010/main" val="3423687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3199" y="98427"/>
            <a:ext cx="11370101" cy="1061633"/>
          </a:xfrm>
        </p:spPr>
        <p:txBody>
          <a:bodyPr>
            <a:normAutofit/>
          </a:bodyPr>
          <a:lstStyle/>
          <a:p>
            <a:r>
              <a:rPr lang="en-US" sz="2800" b="1" dirty="0">
                <a:solidFill>
                  <a:srgbClr val="002060"/>
                </a:solidFill>
                <a:latin typeface="+mn-lt"/>
              </a:rPr>
              <a:t>When we consider each person’s strengths, we can think creatively.</a:t>
            </a:r>
          </a:p>
        </p:txBody>
      </p:sp>
      <p:sp>
        <p:nvSpPr>
          <p:cNvPr id="5" name="Content Placeholder 4"/>
          <p:cNvSpPr>
            <a:spLocks noGrp="1"/>
          </p:cNvSpPr>
          <p:nvPr>
            <p:ph sz="half" idx="2"/>
          </p:nvPr>
        </p:nvSpPr>
        <p:spPr>
          <a:xfrm>
            <a:off x="6667500" y="1919296"/>
            <a:ext cx="5181600" cy="4351338"/>
          </a:xfrm>
          <a:solidFill>
            <a:schemeClr val="bg2"/>
          </a:solidFill>
        </p:spPr>
        <p:txBody>
          <a:bodyPr>
            <a:normAutofit lnSpcReduction="10000"/>
          </a:bodyPr>
          <a:lstStyle/>
          <a:p>
            <a:pPr marL="0" indent="0">
              <a:buNone/>
            </a:pPr>
            <a:r>
              <a:rPr lang="en-US" dirty="0"/>
              <a:t>Showed up </a:t>
            </a:r>
          </a:p>
          <a:p>
            <a:pPr marL="0" indent="0">
              <a:buNone/>
            </a:pPr>
            <a:r>
              <a:rPr lang="en-US" dirty="0"/>
              <a:t>Built long-term relationships with partner and with clinicians</a:t>
            </a:r>
          </a:p>
          <a:p>
            <a:pPr marL="0" indent="0">
              <a:buNone/>
            </a:pPr>
            <a:r>
              <a:rPr lang="en-US" dirty="0"/>
              <a:t>Shared vulnerability</a:t>
            </a:r>
          </a:p>
          <a:p>
            <a:pPr marL="0" indent="0">
              <a:buNone/>
            </a:pPr>
            <a:r>
              <a:rPr lang="en-US" dirty="0"/>
              <a:t>Concerned about others</a:t>
            </a:r>
          </a:p>
          <a:p>
            <a:pPr marL="0" indent="0">
              <a:buNone/>
            </a:pPr>
            <a:r>
              <a:rPr lang="en-US" dirty="0"/>
              <a:t>Well-dressed</a:t>
            </a:r>
          </a:p>
          <a:p>
            <a:pPr marL="0" indent="0">
              <a:buNone/>
            </a:pPr>
            <a:r>
              <a:rPr lang="en-US" dirty="0"/>
              <a:t>Bilingual</a:t>
            </a:r>
          </a:p>
          <a:p>
            <a:pPr marL="0" indent="0">
              <a:buNone/>
            </a:pPr>
            <a:r>
              <a:rPr lang="en-US" dirty="0"/>
              <a:t>Curious</a:t>
            </a:r>
          </a:p>
          <a:p>
            <a:pPr marL="0" indent="0">
              <a:buNone/>
            </a:pPr>
            <a:r>
              <a:rPr lang="en-US" dirty="0"/>
              <a:t>Worked at the airport</a:t>
            </a:r>
          </a:p>
          <a:p>
            <a:pPr marL="0" indent="0">
              <a:buNone/>
            </a:pPr>
            <a:endParaRPr lang="en-US" dirty="0"/>
          </a:p>
          <a:p>
            <a:pPr marL="0" indent="0">
              <a:buNone/>
            </a:pPr>
            <a:endParaRPr lang="en-US" dirty="0"/>
          </a:p>
        </p:txBody>
      </p:sp>
      <p:sp>
        <p:nvSpPr>
          <p:cNvPr id="6" name="Content Placeholder 2"/>
          <p:cNvSpPr txBox="1">
            <a:spLocks/>
          </p:cNvSpPr>
          <p:nvPr/>
        </p:nvSpPr>
        <p:spPr>
          <a:xfrm>
            <a:off x="203200" y="1867698"/>
            <a:ext cx="5461000" cy="4727575"/>
          </a:xfrm>
          <a:prstGeom prst="rect">
            <a:avLst/>
          </a:prstGeom>
          <a:solidFill>
            <a:schemeClr val="bg1"/>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Loud voices telling him to end his life</a:t>
            </a:r>
          </a:p>
          <a:p>
            <a:pPr marL="0" indent="0">
              <a:buFont typeface="Arial" panose="020B0604020202020204" pitchFamily="34" charset="0"/>
              <a:buNone/>
            </a:pPr>
            <a:r>
              <a:rPr lang="en-US" dirty="0"/>
              <a:t>Depression and hopelessness</a:t>
            </a:r>
          </a:p>
          <a:p>
            <a:pPr marL="0" indent="0">
              <a:buFont typeface="Arial" panose="020B0604020202020204" pitchFamily="34" charset="0"/>
              <a:buNone/>
            </a:pPr>
            <a:r>
              <a:rPr lang="en-US" dirty="0"/>
              <a:t>Stops medications</a:t>
            </a:r>
          </a:p>
          <a:p>
            <a:pPr marL="0" indent="0">
              <a:buFont typeface="Arial" panose="020B0604020202020204" pitchFamily="34" charset="0"/>
              <a:buNone/>
            </a:pPr>
            <a:r>
              <a:rPr lang="en-US" dirty="0"/>
              <a:t>Isolated, alone</a:t>
            </a:r>
          </a:p>
          <a:p>
            <a:pPr marL="0" indent="0">
              <a:buFont typeface="Arial" panose="020B0604020202020204" pitchFamily="34" charset="0"/>
              <a:buNone/>
            </a:pPr>
            <a:r>
              <a:rPr lang="en-US" dirty="0"/>
              <a:t>Drinking alcohol every day</a:t>
            </a:r>
          </a:p>
          <a:p>
            <a:pPr marL="0" indent="0">
              <a:buFont typeface="Arial" panose="020B0604020202020204" pitchFamily="34" charset="0"/>
              <a:buNone/>
            </a:pPr>
            <a:r>
              <a:rPr lang="en-US" dirty="0"/>
              <a:t>Trauma</a:t>
            </a:r>
          </a:p>
          <a:p>
            <a:pPr marL="0" indent="0">
              <a:buFont typeface="Arial" panose="020B0604020202020204" pitchFamily="34" charset="0"/>
              <a:buNone/>
            </a:pPr>
            <a:r>
              <a:rPr lang="en-US" dirty="0"/>
              <a:t>On leave from work</a:t>
            </a:r>
          </a:p>
          <a:p>
            <a:pPr marL="0" indent="0">
              <a:buFont typeface="Arial" panose="020B0604020202020204" pitchFamily="34" charset="0"/>
              <a:buNone/>
            </a:pPr>
            <a:r>
              <a:rPr lang="en-US" dirty="0"/>
              <a:t>Agitated, yelling</a:t>
            </a:r>
          </a:p>
          <a:p>
            <a:pPr marL="0" indent="0">
              <a:buFont typeface="Arial" panose="020B0604020202020204" pitchFamily="34" charset="0"/>
              <a:buNone/>
            </a:pPr>
            <a:r>
              <a:rPr lang="en-US" dirty="0"/>
              <a:t>Banned from the bus</a:t>
            </a:r>
          </a:p>
          <a:p>
            <a:pPr marL="0" indent="0">
              <a:buFont typeface="Arial" panose="020B0604020202020204" pitchFamily="34" charset="0"/>
              <a:buNone/>
            </a:pPr>
            <a:r>
              <a:rPr lang="en-US" dirty="0"/>
              <a:t>Does not call back</a:t>
            </a:r>
          </a:p>
          <a:p>
            <a:pPr marL="0" indent="0">
              <a:buFont typeface="Arial" panose="020B0604020202020204" pitchFamily="34" charset="0"/>
              <a:buNone/>
            </a:pPr>
            <a:r>
              <a:rPr lang="en-US" dirty="0"/>
              <a:t>Profound suffering</a:t>
            </a:r>
          </a:p>
        </p:txBody>
      </p:sp>
    </p:spTree>
    <p:extLst>
      <p:ext uri="{BB962C8B-B14F-4D97-AF65-F5344CB8AC3E}">
        <p14:creationId xmlns:p14="http://schemas.microsoft.com/office/powerpoint/2010/main" val="3571164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2800" b="1" dirty="0">
                <a:latin typeface="+mj-lt"/>
              </a:rPr>
              <a:t>Access to psychiatric treatment at cancer diagnosis may promote equitable cancer care for individuals with schizophrenia. </a:t>
            </a:r>
          </a:p>
        </p:txBody>
      </p:sp>
      <p:sp>
        <p:nvSpPr>
          <p:cNvPr id="4" name="TextBox 3"/>
          <p:cNvSpPr txBox="1"/>
          <p:nvPr/>
        </p:nvSpPr>
        <p:spPr>
          <a:xfrm>
            <a:off x="5121729" y="5929994"/>
            <a:ext cx="4648200" cy="276999"/>
          </a:xfrm>
          <a:prstGeom prst="rect">
            <a:avLst/>
          </a:prstGeom>
          <a:noFill/>
        </p:spPr>
        <p:txBody>
          <a:bodyPr wrap="square" rtlCol="0">
            <a:spAutoFit/>
          </a:bodyPr>
          <a:lstStyle/>
          <a:p>
            <a:r>
              <a:rPr lang="en-US" sz="1200" dirty="0"/>
              <a:t>Irwin et al, The Oncologist, 2017</a:t>
            </a:r>
          </a:p>
        </p:txBody>
      </p:sp>
    </p:spTree>
    <p:extLst>
      <p:ext uri="{BB962C8B-B14F-4D97-AF65-F5344CB8AC3E}">
        <p14:creationId xmlns:p14="http://schemas.microsoft.com/office/powerpoint/2010/main" val="1450661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sz="2000" dirty="0"/>
          </a:p>
          <a:p>
            <a:endParaRPr lang="en-US" sz="2000" dirty="0"/>
          </a:p>
          <a:p>
            <a:endParaRPr lang="en-US" sz="2000" dirty="0"/>
          </a:p>
          <a:p>
            <a:endParaRPr lang="en-US" sz="2000" dirty="0"/>
          </a:p>
        </p:txBody>
      </p:sp>
      <p:pic>
        <p:nvPicPr>
          <p:cNvPr id="4" name="Picture 3" descr="IMG_1058 (2).JPG"/>
          <p:cNvPicPr>
            <a:picLocks noChangeAspect="1"/>
          </p:cNvPicPr>
          <p:nvPr/>
        </p:nvPicPr>
        <p:blipFill>
          <a:blip r:embed="rId2" cstate="print"/>
          <a:stretch>
            <a:fillRect/>
          </a:stretch>
        </p:blipFill>
        <p:spPr>
          <a:xfrm>
            <a:off x="179615" y="-889839"/>
            <a:ext cx="11658600" cy="7990617"/>
          </a:xfrm>
          <a:prstGeom prst="rect">
            <a:avLst/>
          </a:prstGeom>
        </p:spPr>
      </p:pic>
    </p:spTree>
    <p:extLst>
      <p:ext uri="{BB962C8B-B14F-4D97-AF65-F5344CB8AC3E}">
        <p14:creationId xmlns:p14="http://schemas.microsoft.com/office/powerpoint/2010/main" val="353391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1"/>
          <p:cNvSpPr txBox="1">
            <a:spLocks/>
          </p:cNvSpPr>
          <p:nvPr/>
        </p:nvSpPr>
        <p:spPr>
          <a:xfrm>
            <a:off x="0" y="314977"/>
            <a:ext cx="11919857" cy="1169304"/>
          </a:xfrm>
          <a:prstGeom prst="rect">
            <a:avLst/>
          </a:prstGeom>
        </p:spPr>
        <p:txBody>
          <a:bodyPr anchor="t"/>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500" b="1" i="0" u="none" strike="noStrike" kern="1200" cap="none" spc="0" normalizeH="0" baseline="0" noProof="0" dirty="0">
                <a:ln>
                  <a:noFill/>
                </a:ln>
                <a:solidFill>
                  <a:srgbClr val="002060"/>
                </a:solidFill>
                <a:effectLst/>
                <a:uLnTx/>
                <a:uFillTx/>
                <a:latin typeface="Calibri"/>
                <a:ea typeface="+mn-ea"/>
                <a:cs typeface="Arial" pitchFamily="34" charset="0"/>
              </a:rPr>
              <a:t>BRIDGE is person-centered collaborative care that addresses barriers to cancer care proactively and engages a diverse team to improve cancer outcomes. </a:t>
            </a:r>
          </a:p>
        </p:txBody>
      </p:sp>
      <p:sp>
        <p:nvSpPr>
          <p:cNvPr id="2" name="TextBox 1"/>
          <p:cNvSpPr txBox="1"/>
          <p:nvPr/>
        </p:nvSpPr>
        <p:spPr>
          <a:xfrm>
            <a:off x="5624686" y="6117274"/>
            <a:ext cx="2795415"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rPr>
              <a:t>Irwin et al, NEJM, 2016</a:t>
            </a:r>
          </a:p>
        </p:txBody>
      </p:sp>
      <p:grpSp>
        <p:nvGrpSpPr>
          <p:cNvPr id="89" name="Group 88">
            <a:extLst>
              <a:ext uri="{FF2B5EF4-FFF2-40B4-BE49-F238E27FC236}">
                <a16:creationId xmlns:a16="http://schemas.microsoft.com/office/drawing/2014/main" id="{B8A903EE-3E05-4C17-9E57-443A35462A0D}"/>
              </a:ext>
            </a:extLst>
          </p:cNvPr>
          <p:cNvGrpSpPr/>
          <p:nvPr/>
        </p:nvGrpSpPr>
        <p:grpSpPr>
          <a:xfrm>
            <a:off x="231228" y="5825129"/>
            <a:ext cx="11824138" cy="911638"/>
            <a:chOff x="143435" y="6002945"/>
            <a:chExt cx="8790874" cy="702414"/>
          </a:xfrm>
        </p:grpSpPr>
        <p:pic>
          <p:nvPicPr>
            <p:cNvPr id="100" name="Picture 99">
              <a:extLst>
                <a:ext uri="{FF2B5EF4-FFF2-40B4-BE49-F238E27FC236}">
                  <a16:creationId xmlns:a16="http://schemas.microsoft.com/office/drawing/2014/main" id="{A7E4AC7F-F88A-4C16-A1E9-3CF18D8BD538}"/>
                </a:ext>
              </a:extLst>
            </p:cNvPr>
            <p:cNvPicPr>
              <a:picLocks noChangeAspect="1"/>
            </p:cNvPicPr>
            <p:nvPr/>
          </p:nvPicPr>
          <p:blipFill>
            <a:blip r:embed="rId3"/>
            <a:stretch>
              <a:fillRect/>
            </a:stretch>
          </p:blipFill>
          <p:spPr>
            <a:xfrm>
              <a:off x="143435" y="6034418"/>
              <a:ext cx="2374526" cy="670941"/>
            </a:xfrm>
            <a:prstGeom prst="rect">
              <a:avLst/>
            </a:prstGeom>
          </p:spPr>
        </p:pic>
        <p:pic>
          <p:nvPicPr>
            <p:cNvPr id="101" name="Picture 100">
              <a:extLst>
                <a:ext uri="{FF2B5EF4-FFF2-40B4-BE49-F238E27FC236}">
                  <a16:creationId xmlns:a16="http://schemas.microsoft.com/office/drawing/2014/main" id="{CD08FCEA-FE3F-4D97-8D8F-A2EF503BCB5F}"/>
                </a:ext>
              </a:extLst>
            </p:cNvPr>
            <p:cNvPicPr>
              <a:picLocks noChangeAspect="1"/>
            </p:cNvPicPr>
            <p:nvPr/>
          </p:nvPicPr>
          <p:blipFill>
            <a:blip r:embed="rId4"/>
            <a:stretch>
              <a:fillRect/>
            </a:stretch>
          </p:blipFill>
          <p:spPr>
            <a:xfrm>
              <a:off x="6394823" y="6029897"/>
              <a:ext cx="591298" cy="641502"/>
            </a:xfrm>
            <a:prstGeom prst="rect">
              <a:avLst/>
            </a:prstGeom>
          </p:spPr>
        </p:pic>
        <p:pic>
          <p:nvPicPr>
            <p:cNvPr id="102" name="Picture 101">
              <a:extLst>
                <a:ext uri="{FF2B5EF4-FFF2-40B4-BE49-F238E27FC236}">
                  <a16:creationId xmlns:a16="http://schemas.microsoft.com/office/drawing/2014/main" id="{A9F9EA38-BCFD-4913-9010-1E58016AE3B1}"/>
                </a:ext>
              </a:extLst>
            </p:cNvPr>
            <p:cNvPicPr>
              <a:picLocks noChangeAspect="1"/>
            </p:cNvPicPr>
            <p:nvPr/>
          </p:nvPicPr>
          <p:blipFill>
            <a:blip r:embed="rId5"/>
            <a:stretch>
              <a:fillRect/>
            </a:stretch>
          </p:blipFill>
          <p:spPr>
            <a:xfrm>
              <a:off x="7067690" y="6002945"/>
              <a:ext cx="1866619" cy="695407"/>
            </a:xfrm>
            <a:prstGeom prst="rect">
              <a:avLst/>
            </a:prstGeom>
          </p:spPr>
        </p:pic>
      </p:grpSp>
      <p:grpSp>
        <p:nvGrpSpPr>
          <p:cNvPr id="104" name="Group 103">
            <a:extLst>
              <a:ext uri="{FF2B5EF4-FFF2-40B4-BE49-F238E27FC236}">
                <a16:creationId xmlns:a16="http://schemas.microsoft.com/office/drawing/2014/main" id="{D6189721-EED2-4C87-BF4B-18D6E0BC57D4}"/>
              </a:ext>
            </a:extLst>
          </p:cNvPr>
          <p:cNvGrpSpPr/>
          <p:nvPr/>
        </p:nvGrpSpPr>
        <p:grpSpPr>
          <a:xfrm>
            <a:off x="702797" y="3747100"/>
            <a:ext cx="4603076" cy="1375282"/>
            <a:chOff x="1756646" y="3508938"/>
            <a:chExt cx="4429482" cy="1783539"/>
          </a:xfrm>
        </p:grpSpPr>
        <p:sp>
          <p:nvSpPr>
            <p:cNvPr id="105" name="Donut 61">
              <a:extLst>
                <a:ext uri="{FF2B5EF4-FFF2-40B4-BE49-F238E27FC236}">
                  <a16:creationId xmlns:a16="http://schemas.microsoft.com/office/drawing/2014/main" id="{BD2509B2-C54B-4A09-9817-5C7F4508AD9C}"/>
                </a:ext>
              </a:extLst>
            </p:cNvPr>
            <p:cNvSpPr/>
            <p:nvPr/>
          </p:nvSpPr>
          <p:spPr>
            <a:xfrm>
              <a:off x="1808975" y="3873913"/>
              <a:ext cx="4377153" cy="1411705"/>
            </a:xfrm>
            <a:prstGeom prst="donut">
              <a:avLst>
                <a:gd name="adj" fmla="val 537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6" name="Arc 105">
              <a:extLst>
                <a:ext uri="{FF2B5EF4-FFF2-40B4-BE49-F238E27FC236}">
                  <a16:creationId xmlns:a16="http://schemas.microsoft.com/office/drawing/2014/main" id="{E50FC24B-1BB0-4032-9808-C187B7EF7E00}"/>
                </a:ext>
              </a:extLst>
            </p:cNvPr>
            <p:cNvSpPr/>
            <p:nvPr/>
          </p:nvSpPr>
          <p:spPr>
            <a:xfrm>
              <a:off x="2000744" y="3937804"/>
              <a:ext cx="4155301" cy="1340562"/>
            </a:xfrm>
            <a:prstGeom prst="arc">
              <a:avLst>
                <a:gd name="adj1" fmla="val 9205563"/>
                <a:gd name="adj2" fmla="val 10253444"/>
              </a:avLst>
            </a:prstGeom>
            <a:ln w="76200">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7" name="Arc 106">
              <a:extLst>
                <a:ext uri="{FF2B5EF4-FFF2-40B4-BE49-F238E27FC236}">
                  <a16:creationId xmlns:a16="http://schemas.microsoft.com/office/drawing/2014/main" id="{19804676-C7FA-4C42-9E71-B3291D652EE6}"/>
                </a:ext>
              </a:extLst>
            </p:cNvPr>
            <p:cNvSpPr/>
            <p:nvPr/>
          </p:nvSpPr>
          <p:spPr>
            <a:xfrm>
              <a:off x="1904859" y="3915462"/>
              <a:ext cx="4155301" cy="1340562"/>
            </a:xfrm>
            <a:prstGeom prst="arc">
              <a:avLst>
                <a:gd name="adj1" fmla="val 13371487"/>
                <a:gd name="adj2" fmla="val 19242189"/>
              </a:avLst>
            </a:prstGeom>
            <a:ln w="76200">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Arc 108">
              <a:extLst>
                <a:ext uri="{FF2B5EF4-FFF2-40B4-BE49-F238E27FC236}">
                  <a16:creationId xmlns:a16="http://schemas.microsoft.com/office/drawing/2014/main" id="{08E881BF-ADB7-47E9-BBF4-CB2F9B5A1492}"/>
                </a:ext>
              </a:extLst>
            </p:cNvPr>
            <p:cNvSpPr/>
            <p:nvPr/>
          </p:nvSpPr>
          <p:spPr>
            <a:xfrm>
              <a:off x="1756646" y="3951915"/>
              <a:ext cx="4155301" cy="1340562"/>
            </a:xfrm>
            <a:prstGeom prst="arc">
              <a:avLst>
                <a:gd name="adj1" fmla="val 706023"/>
                <a:gd name="adj2" fmla="val 1528734"/>
              </a:avLst>
            </a:prstGeom>
            <a:ln w="76200">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0" name="Arc 109">
              <a:extLst>
                <a:ext uri="{FF2B5EF4-FFF2-40B4-BE49-F238E27FC236}">
                  <a16:creationId xmlns:a16="http://schemas.microsoft.com/office/drawing/2014/main" id="{01C495E1-9CB1-4779-8A06-890C8B19421E}"/>
                </a:ext>
              </a:extLst>
            </p:cNvPr>
            <p:cNvSpPr/>
            <p:nvPr/>
          </p:nvSpPr>
          <p:spPr>
            <a:xfrm>
              <a:off x="1808975" y="3508938"/>
              <a:ext cx="4155301" cy="1340562"/>
            </a:xfrm>
            <a:prstGeom prst="arc">
              <a:avLst>
                <a:gd name="adj1" fmla="val 4210563"/>
                <a:gd name="adj2" fmla="val 6657942"/>
              </a:avLst>
            </a:prstGeom>
            <a:ln w="38100">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1" name="Group 110">
            <a:extLst>
              <a:ext uri="{FF2B5EF4-FFF2-40B4-BE49-F238E27FC236}">
                <a16:creationId xmlns:a16="http://schemas.microsoft.com/office/drawing/2014/main" id="{1E04EC75-7B72-4F44-9475-67CA00B8DC8B}"/>
              </a:ext>
            </a:extLst>
          </p:cNvPr>
          <p:cNvGrpSpPr/>
          <p:nvPr/>
        </p:nvGrpSpPr>
        <p:grpSpPr>
          <a:xfrm>
            <a:off x="425538" y="3405130"/>
            <a:ext cx="1333858" cy="1472042"/>
            <a:chOff x="1237771" y="3180346"/>
            <a:chExt cx="1684127" cy="1684127"/>
          </a:xfrm>
        </p:grpSpPr>
        <p:sp>
          <p:nvSpPr>
            <p:cNvPr id="112" name="Oval 111">
              <a:extLst>
                <a:ext uri="{FF2B5EF4-FFF2-40B4-BE49-F238E27FC236}">
                  <a16:creationId xmlns:a16="http://schemas.microsoft.com/office/drawing/2014/main" id="{930D5FF4-F666-412A-8872-0C5BFA86DABE}"/>
                </a:ext>
              </a:extLst>
            </p:cNvPr>
            <p:cNvSpPr/>
            <p:nvPr/>
          </p:nvSpPr>
          <p:spPr>
            <a:xfrm>
              <a:off x="1237771" y="3180346"/>
              <a:ext cx="1684127" cy="1684127"/>
            </a:xfrm>
            <a:prstGeom prst="ellipse">
              <a:avLst/>
            </a:prstGeom>
            <a:solidFill>
              <a:srgbClr val="0E23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3" name="TextBox 112">
              <a:extLst>
                <a:ext uri="{FF2B5EF4-FFF2-40B4-BE49-F238E27FC236}">
                  <a16:creationId xmlns:a16="http://schemas.microsoft.com/office/drawing/2014/main" id="{BA0BA560-E180-4F50-8113-925695158574}"/>
                </a:ext>
              </a:extLst>
            </p:cNvPr>
            <p:cNvSpPr txBox="1"/>
            <p:nvPr/>
          </p:nvSpPr>
          <p:spPr>
            <a:xfrm>
              <a:off x="1237771" y="3791577"/>
              <a:ext cx="1684127" cy="35850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Light" panose="020F0302020204030204"/>
                  <a:ea typeface="+mn-ea"/>
                  <a:cs typeface="+mn-cs"/>
                </a:rPr>
                <a:t>Oncologist</a:t>
              </a:r>
            </a:p>
          </p:txBody>
        </p:sp>
      </p:grpSp>
      <p:grpSp>
        <p:nvGrpSpPr>
          <p:cNvPr id="116" name="Group 115">
            <a:extLst>
              <a:ext uri="{FF2B5EF4-FFF2-40B4-BE49-F238E27FC236}">
                <a16:creationId xmlns:a16="http://schemas.microsoft.com/office/drawing/2014/main" id="{21B0CB62-2083-4F00-9A74-43AF33971460}"/>
              </a:ext>
            </a:extLst>
          </p:cNvPr>
          <p:cNvGrpSpPr/>
          <p:nvPr/>
        </p:nvGrpSpPr>
        <p:grpSpPr>
          <a:xfrm>
            <a:off x="4210321" y="3275463"/>
            <a:ext cx="1535386" cy="1601708"/>
            <a:chOff x="4864376" y="3180346"/>
            <a:chExt cx="1694024" cy="1684127"/>
          </a:xfrm>
        </p:grpSpPr>
        <p:sp>
          <p:nvSpPr>
            <p:cNvPr id="117" name="Oval 116">
              <a:extLst>
                <a:ext uri="{FF2B5EF4-FFF2-40B4-BE49-F238E27FC236}">
                  <a16:creationId xmlns:a16="http://schemas.microsoft.com/office/drawing/2014/main" id="{72CAEE43-5B06-465A-A073-5C78D9613B26}"/>
                </a:ext>
              </a:extLst>
            </p:cNvPr>
            <p:cNvSpPr/>
            <p:nvPr/>
          </p:nvSpPr>
          <p:spPr>
            <a:xfrm>
              <a:off x="4864376" y="3180346"/>
              <a:ext cx="1684127" cy="1684127"/>
            </a:xfrm>
            <a:prstGeom prst="ellipse">
              <a:avLst/>
            </a:prstGeom>
            <a:solidFill>
              <a:srgbClr val="0E23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9" name="TextBox 118">
              <a:extLst>
                <a:ext uri="{FF2B5EF4-FFF2-40B4-BE49-F238E27FC236}">
                  <a16:creationId xmlns:a16="http://schemas.microsoft.com/office/drawing/2014/main" id="{321D4513-E7C4-439A-828E-4644B6121F18}"/>
                </a:ext>
              </a:extLst>
            </p:cNvPr>
            <p:cNvSpPr txBox="1"/>
            <p:nvPr/>
          </p:nvSpPr>
          <p:spPr>
            <a:xfrm>
              <a:off x="4874273" y="3741448"/>
              <a:ext cx="1684127" cy="35850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Light" panose="020F0302020204030204"/>
                  <a:ea typeface="+mn-ea"/>
                  <a:cs typeface="+mn-cs"/>
                </a:rPr>
                <a:t>Case Manager</a:t>
              </a:r>
            </a:p>
          </p:txBody>
        </p:sp>
      </p:grpSp>
      <p:grpSp>
        <p:nvGrpSpPr>
          <p:cNvPr id="120" name="Group 119">
            <a:extLst>
              <a:ext uri="{FF2B5EF4-FFF2-40B4-BE49-F238E27FC236}">
                <a16:creationId xmlns:a16="http://schemas.microsoft.com/office/drawing/2014/main" id="{343E7246-A5E4-47AC-AA16-90C77552F90B}"/>
              </a:ext>
            </a:extLst>
          </p:cNvPr>
          <p:cNvGrpSpPr/>
          <p:nvPr/>
        </p:nvGrpSpPr>
        <p:grpSpPr>
          <a:xfrm>
            <a:off x="2237159" y="4407094"/>
            <a:ext cx="1542298" cy="1418035"/>
            <a:chOff x="3143542" y="4024275"/>
            <a:chExt cx="1740605" cy="1740605"/>
          </a:xfrm>
        </p:grpSpPr>
        <p:sp>
          <p:nvSpPr>
            <p:cNvPr id="121" name="Oval 120">
              <a:extLst>
                <a:ext uri="{FF2B5EF4-FFF2-40B4-BE49-F238E27FC236}">
                  <a16:creationId xmlns:a16="http://schemas.microsoft.com/office/drawing/2014/main" id="{63832F41-DC9B-4C8C-919C-8A0B97050B30}"/>
                </a:ext>
              </a:extLst>
            </p:cNvPr>
            <p:cNvSpPr/>
            <p:nvPr/>
          </p:nvSpPr>
          <p:spPr>
            <a:xfrm>
              <a:off x="3143542" y="4024275"/>
              <a:ext cx="1740605" cy="1740605"/>
            </a:xfrm>
            <a:prstGeom prst="ellipse">
              <a:avLst/>
            </a:prstGeom>
            <a:solidFill>
              <a:srgbClr val="0E23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2" name="TextBox 121">
              <a:extLst>
                <a:ext uri="{FF2B5EF4-FFF2-40B4-BE49-F238E27FC236}">
                  <a16:creationId xmlns:a16="http://schemas.microsoft.com/office/drawing/2014/main" id="{922DCBA4-275E-4B3A-80A3-30BAF2A69256}"/>
                </a:ext>
              </a:extLst>
            </p:cNvPr>
            <p:cNvSpPr txBox="1"/>
            <p:nvPr/>
          </p:nvSpPr>
          <p:spPr>
            <a:xfrm>
              <a:off x="3171781" y="4663745"/>
              <a:ext cx="1684127" cy="35850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Light" panose="020F0302020204030204"/>
                  <a:ea typeface="+mn-ea"/>
                  <a:cs typeface="+mn-cs"/>
                </a:rPr>
                <a:t>Psychiatrist</a:t>
              </a:r>
            </a:p>
          </p:txBody>
        </p:sp>
      </p:grpSp>
      <p:grpSp>
        <p:nvGrpSpPr>
          <p:cNvPr id="124" name="Group 123">
            <a:extLst>
              <a:ext uri="{FF2B5EF4-FFF2-40B4-BE49-F238E27FC236}">
                <a16:creationId xmlns:a16="http://schemas.microsoft.com/office/drawing/2014/main" id="{24344D98-A675-4D37-BAA1-9CA524FDD4CF}"/>
              </a:ext>
            </a:extLst>
          </p:cNvPr>
          <p:cNvGrpSpPr/>
          <p:nvPr/>
        </p:nvGrpSpPr>
        <p:grpSpPr>
          <a:xfrm>
            <a:off x="2220511" y="1663414"/>
            <a:ext cx="1568982" cy="1485290"/>
            <a:chOff x="1228789" y="3180346"/>
            <a:chExt cx="1684127" cy="1684127"/>
          </a:xfrm>
          <a:solidFill>
            <a:srgbClr val="ED4CAC"/>
          </a:solidFill>
        </p:grpSpPr>
        <p:sp>
          <p:nvSpPr>
            <p:cNvPr id="125" name="Oval 124">
              <a:extLst>
                <a:ext uri="{FF2B5EF4-FFF2-40B4-BE49-F238E27FC236}">
                  <a16:creationId xmlns:a16="http://schemas.microsoft.com/office/drawing/2014/main" id="{5EBACE7A-D700-42FB-A5A0-5413360D28CB}"/>
                </a:ext>
              </a:extLst>
            </p:cNvPr>
            <p:cNvSpPr/>
            <p:nvPr/>
          </p:nvSpPr>
          <p:spPr>
            <a:xfrm>
              <a:off x="1228789" y="3180346"/>
              <a:ext cx="1684127" cy="16841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6" name="TextBox 125">
              <a:extLst>
                <a:ext uri="{FF2B5EF4-FFF2-40B4-BE49-F238E27FC236}">
                  <a16:creationId xmlns:a16="http://schemas.microsoft.com/office/drawing/2014/main" id="{3DBB4A7A-3E1D-40AC-8098-E7B4AA2C7F24}"/>
                </a:ext>
              </a:extLst>
            </p:cNvPr>
            <p:cNvSpPr txBox="1"/>
            <p:nvPr/>
          </p:nvSpPr>
          <p:spPr>
            <a:xfrm>
              <a:off x="1447317" y="3650475"/>
              <a:ext cx="1247071" cy="413654"/>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Light" panose="020F0302020204030204"/>
                  <a:ea typeface="+mn-ea"/>
                  <a:cs typeface="+mn-cs"/>
                </a:rPr>
                <a:t>Person</a:t>
              </a:r>
            </a:p>
          </p:txBody>
        </p:sp>
      </p:grpSp>
      <p:cxnSp>
        <p:nvCxnSpPr>
          <p:cNvPr id="127" name="Straight Connector 126">
            <a:extLst>
              <a:ext uri="{FF2B5EF4-FFF2-40B4-BE49-F238E27FC236}">
                <a16:creationId xmlns:a16="http://schemas.microsoft.com/office/drawing/2014/main" id="{2FE09924-58F7-436F-BD67-A4C92AC73F9D}"/>
              </a:ext>
            </a:extLst>
          </p:cNvPr>
          <p:cNvCxnSpPr>
            <a:cxnSpLocks/>
            <a:stCxn id="133" idx="6"/>
          </p:cNvCxnSpPr>
          <p:nvPr/>
        </p:nvCxnSpPr>
        <p:spPr>
          <a:xfrm>
            <a:off x="1564057" y="2232263"/>
            <a:ext cx="803345" cy="17313"/>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BF7844E0-7031-45DF-AEA1-4D2268B1BD66}"/>
              </a:ext>
            </a:extLst>
          </p:cNvPr>
          <p:cNvCxnSpPr>
            <a:cxnSpLocks/>
            <a:stCxn id="125" idx="3"/>
            <a:endCxn id="112" idx="7"/>
          </p:cNvCxnSpPr>
          <p:nvPr/>
        </p:nvCxnSpPr>
        <p:spPr>
          <a:xfrm flipH="1">
            <a:off x="1564057" y="2931188"/>
            <a:ext cx="886226" cy="689518"/>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CD55DE41-B216-4129-97C1-82D179844511}"/>
              </a:ext>
            </a:extLst>
          </p:cNvPr>
          <p:cNvCxnSpPr>
            <a:cxnSpLocks/>
            <a:stCxn id="125" idx="4"/>
          </p:cNvCxnSpPr>
          <p:nvPr/>
        </p:nvCxnSpPr>
        <p:spPr>
          <a:xfrm>
            <a:off x="3005002" y="3148704"/>
            <a:ext cx="25317" cy="1137818"/>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5E2212-D793-4163-BC1E-5809187513D3}"/>
              </a:ext>
            </a:extLst>
          </p:cNvPr>
          <p:cNvCxnSpPr>
            <a:cxnSpLocks/>
            <a:stCxn id="125" idx="5"/>
          </p:cNvCxnSpPr>
          <p:nvPr/>
        </p:nvCxnSpPr>
        <p:spPr>
          <a:xfrm>
            <a:off x="3559721" y="2931188"/>
            <a:ext cx="1002042" cy="712598"/>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32" name="Group 131">
            <a:extLst>
              <a:ext uri="{FF2B5EF4-FFF2-40B4-BE49-F238E27FC236}">
                <a16:creationId xmlns:a16="http://schemas.microsoft.com/office/drawing/2014/main" id="{682AFC6F-333D-497B-AEB3-117372764EDC}"/>
              </a:ext>
            </a:extLst>
          </p:cNvPr>
          <p:cNvGrpSpPr/>
          <p:nvPr/>
        </p:nvGrpSpPr>
        <p:grpSpPr>
          <a:xfrm>
            <a:off x="252782" y="1587459"/>
            <a:ext cx="1311275" cy="1289608"/>
            <a:chOff x="1228789" y="3180346"/>
            <a:chExt cx="1684127" cy="1684127"/>
          </a:xfrm>
          <a:solidFill>
            <a:srgbClr val="ED4CAC"/>
          </a:solidFill>
        </p:grpSpPr>
        <p:sp>
          <p:nvSpPr>
            <p:cNvPr id="133" name="Oval 132">
              <a:extLst>
                <a:ext uri="{FF2B5EF4-FFF2-40B4-BE49-F238E27FC236}">
                  <a16:creationId xmlns:a16="http://schemas.microsoft.com/office/drawing/2014/main" id="{7B5B4FE3-5F3B-4274-9ABC-988F78DE14B9}"/>
                </a:ext>
              </a:extLst>
            </p:cNvPr>
            <p:cNvSpPr/>
            <p:nvPr/>
          </p:nvSpPr>
          <p:spPr>
            <a:xfrm>
              <a:off x="1228789" y="3180346"/>
              <a:ext cx="1684127" cy="16841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4" name="TextBox 133">
              <a:extLst>
                <a:ext uri="{FF2B5EF4-FFF2-40B4-BE49-F238E27FC236}">
                  <a16:creationId xmlns:a16="http://schemas.microsoft.com/office/drawing/2014/main" id="{77F19567-9C29-45F0-B6A1-80C61FF8F0EB}"/>
                </a:ext>
              </a:extLst>
            </p:cNvPr>
            <p:cNvSpPr txBox="1"/>
            <p:nvPr/>
          </p:nvSpPr>
          <p:spPr>
            <a:xfrm>
              <a:off x="1308653" y="3778419"/>
              <a:ext cx="1547543" cy="421428"/>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Light" panose="020F0302020204030204"/>
                  <a:ea typeface="+mn-ea"/>
                  <a:cs typeface="+mn-cs"/>
                </a:rPr>
                <a:t>Caregiver</a:t>
              </a:r>
            </a:p>
          </p:txBody>
        </p:sp>
      </p:grpSp>
      <p:sp>
        <p:nvSpPr>
          <p:cNvPr id="7" name="TextBox 6"/>
          <p:cNvSpPr txBox="1"/>
          <p:nvPr/>
        </p:nvSpPr>
        <p:spPr>
          <a:xfrm>
            <a:off x="7165285" y="1561393"/>
            <a:ext cx="4601177" cy="37856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mn-ea"/>
                <a:cs typeface="+mn-cs"/>
              </a:rPr>
              <a:t>Proactive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mn-ea"/>
                <a:cs typeface="+mn-cs"/>
              </a:rPr>
              <a:t>Person and caregiver-centered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mn-ea"/>
                <a:cs typeface="+mn-cs"/>
              </a:rPr>
              <a:t>Team-Based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mn-ea"/>
                <a:cs typeface="+mn-cs"/>
              </a:rPr>
              <a:t>Systematic weekly case review</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mn-ea"/>
                <a:cs typeface="+mn-cs"/>
              </a:rPr>
              <a:t>Evidence-based interventions for cancer and mental illness</a:t>
            </a:r>
          </a:p>
        </p:txBody>
      </p:sp>
    </p:spTree>
    <p:extLst>
      <p:ext uri="{BB962C8B-B14F-4D97-AF65-F5344CB8AC3E}">
        <p14:creationId xmlns:p14="http://schemas.microsoft.com/office/powerpoint/2010/main" val="112231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00789" y="311533"/>
            <a:ext cx="1156234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a:ea typeface="+mn-ea"/>
                <a:cs typeface="+mn-cs"/>
              </a:rPr>
              <a:t>We developed targeted study procedures for patients with SMI and cancer. </a:t>
            </a:r>
          </a:p>
        </p:txBody>
      </p:sp>
      <p:graphicFrame>
        <p:nvGraphicFramePr>
          <p:cNvPr id="13" name="Content Placeholder 12"/>
          <p:cNvGraphicFramePr>
            <a:graphicFrameLocks noGrp="1"/>
          </p:cNvGraphicFramePr>
          <p:nvPr>
            <p:ph idx="1"/>
          </p:nvPr>
        </p:nvGraphicFramePr>
        <p:xfrm>
          <a:off x="1495003" y="1102882"/>
          <a:ext cx="7882870" cy="4394594"/>
        </p:xfrm>
        <a:graphic>
          <a:graphicData uri="http://schemas.openxmlformats.org/drawingml/2006/table">
            <a:tbl>
              <a:tblPr firstRow="1" bandRow="1">
                <a:tableStyleId>{5C22544A-7EE6-4342-B048-85BDC9FD1C3A}</a:tableStyleId>
              </a:tblPr>
              <a:tblGrid>
                <a:gridCol w="3386409">
                  <a:extLst>
                    <a:ext uri="{9D8B030D-6E8A-4147-A177-3AD203B41FA5}">
                      <a16:colId xmlns:a16="http://schemas.microsoft.com/office/drawing/2014/main" val="20000"/>
                    </a:ext>
                  </a:extLst>
                </a:gridCol>
                <a:gridCol w="4496461">
                  <a:extLst>
                    <a:ext uri="{9D8B030D-6E8A-4147-A177-3AD203B41FA5}">
                      <a16:colId xmlns:a16="http://schemas.microsoft.com/office/drawing/2014/main" val="20001"/>
                    </a:ext>
                  </a:extLst>
                </a:gridCol>
              </a:tblGrid>
              <a:tr h="363133">
                <a:tc>
                  <a:txBody>
                    <a:bodyPr/>
                    <a:lstStyle/>
                    <a:p>
                      <a:r>
                        <a:rPr lang="en-US" sz="2000" dirty="0">
                          <a:latin typeface="+mj-lt"/>
                        </a:rPr>
                        <a:t>Barrier</a:t>
                      </a:r>
                    </a:p>
                  </a:txBody>
                  <a:tcPr/>
                </a:tc>
                <a:tc>
                  <a:txBody>
                    <a:bodyPr/>
                    <a:lstStyle/>
                    <a:p>
                      <a:r>
                        <a:rPr lang="en-US" sz="2000" dirty="0">
                          <a:latin typeface="+mj-lt"/>
                        </a:rPr>
                        <a:t>Strategy</a:t>
                      </a:r>
                    </a:p>
                  </a:txBody>
                  <a:tcPr/>
                </a:tc>
                <a:extLst>
                  <a:ext uri="{0D108BD9-81ED-4DB2-BD59-A6C34878D82A}">
                    <a16:rowId xmlns:a16="http://schemas.microsoft.com/office/drawing/2014/main" val="10000"/>
                  </a:ext>
                </a:extLst>
              </a:tr>
              <a:tr h="586599">
                <a:tc>
                  <a:txBody>
                    <a:bodyPr/>
                    <a:lstStyle/>
                    <a:p>
                      <a:r>
                        <a:rPr lang="en-US" sz="1800" dirty="0">
                          <a:latin typeface="+mj-lt"/>
                        </a:rPr>
                        <a:t>Cognitive</a:t>
                      </a:r>
                      <a:r>
                        <a:rPr lang="en-US" sz="1800" baseline="0" dirty="0">
                          <a:latin typeface="+mj-lt"/>
                        </a:rPr>
                        <a:t> deficits</a:t>
                      </a:r>
                    </a:p>
                    <a:p>
                      <a:r>
                        <a:rPr lang="en-US" sz="1800" baseline="0" dirty="0">
                          <a:latin typeface="+mj-lt"/>
                        </a:rPr>
                        <a:t>Fear, paranoia, mistrust</a:t>
                      </a:r>
                      <a:endParaRPr lang="en-US" sz="1800" dirty="0">
                        <a:latin typeface="+mj-lt"/>
                      </a:endParaRPr>
                    </a:p>
                  </a:txBody>
                  <a:tcPr/>
                </a:tc>
                <a:tc>
                  <a:txBody>
                    <a:bodyPr/>
                    <a:lstStyle/>
                    <a:p>
                      <a:r>
                        <a:rPr lang="en-US" sz="1800" dirty="0">
                          <a:latin typeface="+mj-lt"/>
                        </a:rPr>
                        <a:t>Verbal</a:t>
                      </a:r>
                      <a:r>
                        <a:rPr lang="en-US" sz="1800" baseline="0" dirty="0">
                          <a:latin typeface="+mj-lt"/>
                        </a:rPr>
                        <a:t> consent process using concrete examples and repetition  </a:t>
                      </a:r>
                      <a:endParaRPr lang="en-US" sz="1800" dirty="0">
                        <a:latin typeface="+mj-lt"/>
                      </a:endParaRPr>
                    </a:p>
                  </a:txBody>
                  <a:tcPr/>
                </a:tc>
                <a:extLst>
                  <a:ext uri="{0D108BD9-81ED-4DB2-BD59-A6C34878D82A}">
                    <a16:rowId xmlns:a16="http://schemas.microsoft.com/office/drawing/2014/main" val="10001"/>
                  </a:ext>
                </a:extLst>
              </a:tr>
              <a:tr h="837999">
                <a:tc>
                  <a:txBody>
                    <a:bodyPr/>
                    <a:lstStyle/>
                    <a:p>
                      <a:r>
                        <a:rPr lang="en-US" sz="1800" dirty="0">
                          <a:latin typeface="+mj-lt"/>
                        </a:rPr>
                        <a:t>Structural discrimination</a:t>
                      </a:r>
                    </a:p>
                  </a:txBody>
                  <a:tcPr/>
                </a:tc>
                <a:tc>
                  <a:txBody>
                    <a:bodyPr/>
                    <a:lstStyle/>
                    <a:p>
                      <a:r>
                        <a:rPr lang="en-US" sz="1800" dirty="0">
                          <a:latin typeface="+mj-lt"/>
                        </a:rPr>
                        <a:t>Built coalition engaging community partners and individuals with lived experience </a:t>
                      </a:r>
                    </a:p>
                  </a:txBody>
                  <a:tcPr/>
                </a:tc>
                <a:extLst>
                  <a:ext uri="{0D108BD9-81ED-4DB2-BD59-A6C34878D82A}">
                    <a16:rowId xmlns:a16="http://schemas.microsoft.com/office/drawing/2014/main" val="3925615923"/>
                  </a:ext>
                </a:extLst>
              </a:tr>
              <a:tr h="646530">
                <a:tc>
                  <a:txBody>
                    <a:bodyPr/>
                    <a:lstStyle/>
                    <a:p>
                      <a:r>
                        <a:rPr lang="en-US" sz="1800" dirty="0">
                          <a:latin typeface="+mj-lt"/>
                        </a:rPr>
                        <a:t>Need</a:t>
                      </a:r>
                      <a:r>
                        <a:rPr lang="en-US" sz="1800" baseline="0" dirty="0">
                          <a:latin typeface="+mj-lt"/>
                        </a:rPr>
                        <a:t> for protection from coercion</a:t>
                      </a:r>
                      <a:endParaRPr lang="en-US" sz="1800" dirty="0">
                        <a:latin typeface="+mj-lt"/>
                      </a:endParaRPr>
                    </a:p>
                  </a:txBody>
                  <a:tcPr/>
                </a:tc>
                <a:tc>
                  <a:txBody>
                    <a:bodyPr/>
                    <a:lstStyle/>
                    <a:p>
                      <a:r>
                        <a:rPr lang="en-US" sz="1800" dirty="0">
                          <a:latin typeface="+mj-lt"/>
                        </a:rPr>
                        <a:t>Clinician assesses</a:t>
                      </a:r>
                      <a:r>
                        <a:rPr lang="en-US" sz="1800" baseline="0" dirty="0">
                          <a:latin typeface="+mj-lt"/>
                        </a:rPr>
                        <a:t> consent with validated tool</a:t>
                      </a:r>
                      <a:endParaRPr lang="en-US" sz="1800" dirty="0">
                        <a:latin typeface="+mj-lt"/>
                      </a:endParaRPr>
                    </a:p>
                  </a:txBody>
                  <a:tcPr/>
                </a:tc>
                <a:extLst>
                  <a:ext uri="{0D108BD9-81ED-4DB2-BD59-A6C34878D82A}">
                    <a16:rowId xmlns:a16="http://schemas.microsoft.com/office/drawing/2014/main" val="10002"/>
                  </a:ext>
                </a:extLst>
              </a:tr>
              <a:tr h="1113650">
                <a:tc>
                  <a:txBody>
                    <a:bodyPr/>
                    <a:lstStyle/>
                    <a:p>
                      <a:r>
                        <a:rPr lang="en-US" sz="1800" dirty="0">
                          <a:latin typeface="+mj-lt"/>
                        </a:rPr>
                        <a:t>Fragmente</a:t>
                      </a:r>
                      <a:r>
                        <a:rPr lang="en-US" sz="1800" baseline="0" dirty="0">
                          <a:latin typeface="+mj-lt"/>
                        </a:rPr>
                        <a:t>d care</a:t>
                      </a:r>
                      <a:endParaRPr lang="en-US" sz="1800" dirty="0">
                        <a:latin typeface="+mj-lt"/>
                      </a:endParaRPr>
                    </a:p>
                  </a:txBody>
                  <a:tcPr/>
                </a:tc>
                <a:tc>
                  <a:txBody>
                    <a:bodyPr/>
                    <a:lstStyle/>
                    <a:p>
                      <a:r>
                        <a:rPr lang="en-US" sz="1800" dirty="0">
                          <a:latin typeface="+mj-lt"/>
                        </a:rPr>
                        <a:t>Person-centered</a:t>
                      </a:r>
                      <a:r>
                        <a:rPr lang="en-US" sz="1800" baseline="0" dirty="0">
                          <a:latin typeface="+mj-lt"/>
                        </a:rPr>
                        <a:t> approach across settings and systems including recruitment from community partners from coalition</a:t>
                      </a:r>
                    </a:p>
                  </a:txBody>
                  <a:tcPr/>
                </a:tc>
                <a:extLst>
                  <a:ext uri="{0D108BD9-81ED-4DB2-BD59-A6C34878D82A}">
                    <a16:rowId xmlns:a16="http://schemas.microsoft.com/office/drawing/2014/main" val="10003"/>
                  </a:ext>
                </a:extLst>
              </a:tr>
              <a:tr h="760095">
                <a:tc>
                  <a:txBody>
                    <a:bodyPr/>
                    <a:lstStyle/>
                    <a:p>
                      <a:r>
                        <a:rPr lang="en-US" sz="1800" dirty="0">
                          <a:latin typeface="+mj-lt"/>
                        </a:rPr>
                        <a:t>Burden</a:t>
                      </a:r>
                      <a:r>
                        <a:rPr lang="en-US" sz="1800" baseline="0" dirty="0">
                          <a:latin typeface="+mj-lt"/>
                        </a:rPr>
                        <a:t> of medical and psychiatric symptoms</a:t>
                      </a:r>
                      <a:endParaRPr lang="en-US" sz="1800" dirty="0">
                        <a:latin typeface="+mj-lt"/>
                      </a:endParaRPr>
                    </a:p>
                  </a:txBody>
                  <a:tcPr/>
                </a:tc>
                <a:tc>
                  <a:txBody>
                    <a:bodyPr/>
                    <a:lstStyle/>
                    <a:p>
                      <a:r>
                        <a:rPr lang="en-US" sz="1800" dirty="0">
                          <a:latin typeface="+mj-lt"/>
                        </a:rPr>
                        <a:t>Joint visit</a:t>
                      </a:r>
                      <a:r>
                        <a:rPr lang="en-US" sz="1800" baseline="0" dirty="0">
                          <a:latin typeface="+mj-lt"/>
                        </a:rPr>
                        <a:t>s with oncology</a:t>
                      </a:r>
                      <a:endParaRPr lang="en-US" sz="1800" dirty="0">
                        <a:latin typeface="+mj-lt"/>
                      </a:endParaRPr>
                    </a:p>
                  </a:txBody>
                  <a:tcPr/>
                </a:tc>
                <a:extLst>
                  <a:ext uri="{0D108BD9-81ED-4DB2-BD59-A6C34878D82A}">
                    <a16:rowId xmlns:a16="http://schemas.microsoft.com/office/drawing/2014/main" val="10004"/>
                  </a:ext>
                </a:extLst>
              </a:tr>
            </a:tbl>
          </a:graphicData>
        </a:graphic>
      </p:graphicFrame>
      <p:grpSp>
        <p:nvGrpSpPr>
          <p:cNvPr id="6" name="Group 5">
            <a:extLst>
              <a:ext uri="{FF2B5EF4-FFF2-40B4-BE49-F238E27FC236}">
                <a16:creationId xmlns:a16="http://schemas.microsoft.com/office/drawing/2014/main" id="{B8A903EE-3E05-4C17-9E57-443A35462A0D}"/>
              </a:ext>
            </a:extLst>
          </p:cNvPr>
          <p:cNvGrpSpPr/>
          <p:nvPr/>
        </p:nvGrpSpPr>
        <p:grpSpPr>
          <a:xfrm>
            <a:off x="77537" y="5807170"/>
            <a:ext cx="11785600" cy="927657"/>
            <a:chOff x="143435" y="6002945"/>
            <a:chExt cx="8790874" cy="702414"/>
          </a:xfrm>
        </p:grpSpPr>
        <p:pic>
          <p:nvPicPr>
            <p:cNvPr id="7" name="Picture 6">
              <a:extLst>
                <a:ext uri="{FF2B5EF4-FFF2-40B4-BE49-F238E27FC236}">
                  <a16:creationId xmlns:a16="http://schemas.microsoft.com/office/drawing/2014/main" id="{A7E4AC7F-F88A-4C16-A1E9-3CF18D8BD538}"/>
                </a:ext>
              </a:extLst>
            </p:cNvPr>
            <p:cNvPicPr>
              <a:picLocks noChangeAspect="1"/>
            </p:cNvPicPr>
            <p:nvPr/>
          </p:nvPicPr>
          <p:blipFill>
            <a:blip r:embed="rId2"/>
            <a:stretch>
              <a:fillRect/>
            </a:stretch>
          </p:blipFill>
          <p:spPr>
            <a:xfrm>
              <a:off x="143435" y="6034418"/>
              <a:ext cx="2374526" cy="670941"/>
            </a:xfrm>
            <a:prstGeom prst="rect">
              <a:avLst/>
            </a:prstGeom>
          </p:spPr>
        </p:pic>
        <p:pic>
          <p:nvPicPr>
            <p:cNvPr id="10" name="Picture 9">
              <a:extLst>
                <a:ext uri="{FF2B5EF4-FFF2-40B4-BE49-F238E27FC236}">
                  <a16:creationId xmlns:a16="http://schemas.microsoft.com/office/drawing/2014/main" id="{CD08FCEA-FE3F-4D97-8D8F-A2EF503BCB5F}"/>
                </a:ext>
              </a:extLst>
            </p:cNvPr>
            <p:cNvPicPr>
              <a:picLocks noChangeAspect="1"/>
            </p:cNvPicPr>
            <p:nvPr/>
          </p:nvPicPr>
          <p:blipFill>
            <a:blip r:embed="rId3"/>
            <a:stretch>
              <a:fillRect/>
            </a:stretch>
          </p:blipFill>
          <p:spPr>
            <a:xfrm>
              <a:off x="6394823" y="6029897"/>
              <a:ext cx="591298" cy="641502"/>
            </a:xfrm>
            <a:prstGeom prst="rect">
              <a:avLst/>
            </a:prstGeom>
          </p:spPr>
        </p:pic>
        <p:pic>
          <p:nvPicPr>
            <p:cNvPr id="11" name="Picture 10">
              <a:extLst>
                <a:ext uri="{FF2B5EF4-FFF2-40B4-BE49-F238E27FC236}">
                  <a16:creationId xmlns:a16="http://schemas.microsoft.com/office/drawing/2014/main" id="{A9F9EA38-BCFD-4913-9010-1E58016AE3B1}"/>
                </a:ext>
              </a:extLst>
            </p:cNvPr>
            <p:cNvPicPr>
              <a:picLocks noChangeAspect="1"/>
            </p:cNvPicPr>
            <p:nvPr/>
          </p:nvPicPr>
          <p:blipFill>
            <a:blip r:embed="rId4"/>
            <a:stretch>
              <a:fillRect/>
            </a:stretch>
          </p:blipFill>
          <p:spPr>
            <a:xfrm>
              <a:off x="7067690" y="6002945"/>
              <a:ext cx="1866619" cy="695407"/>
            </a:xfrm>
            <a:prstGeom prst="rect">
              <a:avLst/>
            </a:prstGeom>
          </p:spPr>
        </p:pic>
      </p:grpSp>
    </p:spTree>
    <p:extLst>
      <p:ext uri="{BB962C8B-B14F-4D97-AF65-F5344CB8AC3E}">
        <p14:creationId xmlns:p14="http://schemas.microsoft.com/office/powerpoint/2010/main" val="34968868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10977" y="1524531"/>
            <a:ext cx="6677039" cy="612656"/>
          </a:xfrm>
        </p:spPr>
        <p:txBody>
          <a:bodyPr/>
          <a:lstStyle/>
          <a:p>
            <a:pPr>
              <a:spcBef>
                <a:spcPts val="0"/>
              </a:spcBef>
            </a:pPr>
            <a:r>
              <a:rPr lang="en-US" dirty="0">
                <a:latin typeface="+mj-lt"/>
              </a:rPr>
              <a:t>Aim: </a:t>
            </a:r>
            <a:r>
              <a:rPr lang="en-US" sz="2000" b="0" dirty="0">
                <a:solidFill>
                  <a:schemeClr val="tx1"/>
                </a:solidFill>
                <a:latin typeface="+mj-lt"/>
              </a:rPr>
              <a:t>To assess the feasibility and acceptability of the care model for patients with SMI and a new cancer </a:t>
            </a:r>
            <a:endParaRPr lang="en-US" sz="2000" dirty="0">
              <a:solidFill>
                <a:schemeClr val="tx1"/>
              </a:solidFill>
              <a:latin typeface="+mj-lt"/>
            </a:endParaRPr>
          </a:p>
        </p:txBody>
      </p:sp>
      <p:sp>
        <p:nvSpPr>
          <p:cNvPr id="4" name="Text Placeholder 3"/>
          <p:cNvSpPr>
            <a:spLocks noGrp="1"/>
          </p:cNvSpPr>
          <p:nvPr>
            <p:ph type="body" sz="half" idx="3"/>
          </p:nvPr>
        </p:nvSpPr>
        <p:spPr>
          <a:xfrm>
            <a:off x="4854597" y="2334076"/>
            <a:ext cx="4572000" cy="654843"/>
          </a:xfrm>
        </p:spPr>
        <p:txBody>
          <a:bodyPr/>
          <a:lstStyle/>
          <a:p>
            <a:r>
              <a:rPr lang="en-US" dirty="0">
                <a:latin typeface="+mj-lt"/>
              </a:rPr>
              <a:t>Procedures</a:t>
            </a:r>
          </a:p>
        </p:txBody>
      </p:sp>
      <p:sp>
        <p:nvSpPr>
          <p:cNvPr id="5" name="Content Placeholder 4"/>
          <p:cNvSpPr>
            <a:spLocks noGrp="1"/>
          </p:cNvSpPr>
          <p:nvPr>
            <p:ph sz="quarter" idx="2"/>
          </p:nvPr>
        </p:nvSpPr>
        <p:spPr>
          <a:xfrm>
            <a:off x="1638301" y="2895214"/>
            <a:ext cx="3216297" cy="3505200"/>
          </a:xfrm>
        </p:spPr>
        <p:txBody>
          <a:bodyPr/>
          <a:lstStyle/>
          <a:p>
            <a:pPr>
              <a:spcBef>
                <a:spcPts val="0"/>
              </a:spcBef>
              <a:spcAft>
                <a:spcPts val="0"/>
              </a:spcAft>
            </a:pPr>
            <a:r>
              <a:rPr lang="en-US" sz="2000" dirty="0">
                <a:latin typeface="+mj-lt"/>
              </a:rPr>
              <a:t>Schizophrenia, bipolar disorder, major depression w/prior hospitalization</a:t>
            </a:r>
          </a:p>
          <a:p>
            <a:pPr>
              <a:spcBef>
                <a:spcPts val="0"/>
              </a:spcBef>
              <a:spcAft>
                <a:spcPts val="0"/>
              </a:spcAft>
            </a:pPr>
            <a:r>
              <a:rPr lang="en-US" sz="2000" dirty="0">
                <a:latin typeface="+mj-lt"/>
              </a:rPr>
              <a:t>Within 8 weeks of initial oncology consultation for GI, breast, lung, or head/neck cancer </a:t>
            </a:r>
          </a:p>
          <a:p>
            <a:pPr>
              <a:spcBef>
                <a:spcPts val="0"/>
              </a:spcBef>
              <a:spcAft>
                <a:spcPts val="0"/>
              </a:spcAft>
            </a:pPr>
            <a:r>
              <a:rPr lang="en-US" sz="2000" dirty="0">
                <a:latin typeface="+mj-lt"/>
              </a:rPr>
              <a:t>Can complete self-report measures </a:t>
            </a:r>
          </a:p>
          <a:p>
            <a:pPr marL="0" indent="0">
              <a:spcAft>
                <a:spcPts val="600"/>
              </a:spcAft>
              <a:buNone/>
            </a:pPr>
            <a:endParaRPr lang="en-US" sz="2000" dirty="0">
              <a:latin typeface="+mj-lt"/>
            </a:endParaRPr>
          </a:p>
        </p:txBody>
      </p:sp>
      <p:sp>
        <p:nvSpPr>
          <p:cNvPr id="6" name="Content Placeholder 5"/>
          <p:cNvSpPr>
            <a:spLocks noGrp="1"/>
          </p:cNvSpPr>
          <p:nvPr>
            <p:ph sz="quarter" idx="4"/>
          </p:nvPr>
        </p:nvSpPr>
        <p:spPr>
          <a:xfrm>
            <a:off x="4830973" y="2873713"/>
            <a:ext cx="5943600" cy="3726532"/>
          </a:xfrm>
        </p:spPr>
        <p:txBody>
          <a:bodyPr/>
          <a:lstStyle/>
          <a:p>
            <a:pPr>
              <a:spcBef>
                <a:spcPts val="0"/>
              </a:spcBef>
              <a:spcAft>
                <a:spcPts val="0"/>
              </a:spcAft>
            </a:pPr>
            <a:r>
              <a:rPr lang="en-US" sz="2000" dirty="0">
                <a:latin typeface="+mj-lt"/>
              </a:rPr>
              <a:t>12 week intervention individualized to patient, caregiver, and clinician needs</a:t>
            </a:r>
          </a:p>
          <a:p>
            <a:pPr>
              <a:spcBef>
                <a:spcPts val="0"/>
              </a:spcBef>
              <a:spcAft>
                <a:spcPts val="0"/>
              </a:spcAft>
            </a:pPr>
            <a:r>
              <a:rPr lang="en-US" sz="2000" dirty="0">
                <a:latin typeface="+mj-lt"/>
              </a:rPr>
              <a:t>Interdisciplinary assessment of barriers to cancer care, co-management with oncology, and patient engagement across settings</a:t>
            </a:r>
          </a:p>
          <a:p>
            <a:pPr>
              <a:spcBef>
                <a:spcPts val="0"/>
              </a:spcBef>
              <a:spcAft>
                <a:spcPts val="0"/>
              </a:spcAft>
            </a:pPr>
            <a:r>
              <a:rPr lang="en-US" sz="2000" dirty="0">
                <a:latin typeface="+mj-lt"/>
              </a:rPr>
              <a:t>Patient, caregiver, and clinician exit interviews re: acceptability and usefulness</a:t>
            </a:r>
          </a:p>
          <a:p>
            <a:pPr>
              <a:spcBef>
                <a:spcPts val="0"/>
              </a:spcBef>
              <a:spcAft>
                <a:spcPts val="0"/>
              </a:spcAft>
            </a:pPr>
            <a:r>
              <a:rPr lang="en-US" sz="2000" dirty="0">
                <a:latin typeface="+mj-lt"/>
              </a:rPr>
              <a:t>Assessment of psychiatric symptoms (BPRS, CGI)</a:t>
            </a:r>
          </a:p>
          <a:p>
            <a:pPr>
              <a:spcBef>
                <a:spcPts val="0"/>
              </a:spcBef>
              <a:spcAft>
                <a:spcPts val="0"/>
              </a:spcAft>
            </a:pPr>
            <a:r>
              <a:rPr lang="en-US" sz="2000" dirty="0">
                <a:latin typeface="+mj-lt"/>
              </a:rPr>
              <a:t>Chart review of cancer treatment at 6 months </a:t>
            </a:r>
          </a:p>
        </p:txBody>
      </p:sp>
      <p:sp>
        <p:nvSpPr>
          <p:cNvPr id="25" name="Title 1"/>
          <p:cNvSpPr txBox="1">
            <a:spLocks/>
          </p:cNvSpPr>
          <p:nvPr/>
        </p:nvSpPr>
        <p:spPr>
          <a:xfrm>
            <a:off x="120316" y="207156"/>
            <a:ext cx="10487146" cy="1117544"/>
          </a:xfrm>
          <a:prstGeom prst="rect">
            <a:avLst/>
          </a:prstGeom>
        </p:spPr>
        <p:txBody>
          <a:bodyPr anchor="t"/>
          <a:lstStyle/>
          <a:p>
            <a:pPr defTabSz="914400" eaLnBrk="0" fontAlgn="base" hangingPunct="0">
              <a:spcBef>
                <a:spcPct val="0"/>
              </a:spcBef>
              <a:spcAft>
                <a:spcPct val="0"/>
              </a:spcAft>
            </a:pPr>
            <a:r>
              <a:rPr lang="en-US" sz="2800" b="1" dirty="0">
                <a:solidFill>
                  <a:srgbClr val="002060"/>
                </a:solidFill>
                <a:latin typeface="Calibri"/>
                <a:cs typeface="Arial" pitchFamily="34" charset="0"/>
              </a:rPr>
              <a:t>Feasibility Trial: Person-Centered Collaborative</a:t>
            </a:r>
          </a:p>
          <a:p>
            <a:pPr defTabSz="914400" eaLnBrk="0" fontAlgn="base" hangingPunct="0">
              <a:spcBef>
                <a:spcPct val="0"/>
              </a:spcBef>
              <a:spcAft>
                <a:spcPct val="0"/>
              </a:spcAft>
            </a:pPr>
            <a:r>
              <a:rPr lang="en-US" sz="2800" b="1" dirty="0">
                <a:solidFill>
                  <a:srgbClr val="002060"/>
                </a:solidFill>
                <a:latin typeface="Calibri"/>
                <a:cs typeface="Arial" pitchFamily="34" charset="0"/>
              </a:rPr>
              <a:t>Care for Individuals with Serious Mental Illness and Cancer</a:t>
            </a:r>
          </a:p>
        </p:txBody>
      </p:sp>
      <p:sp>
        <p:nvSpPr>
          <p:cNvPr id="26" name="Text Placeholder 2"/>
          <p:cNvSpPr txBox="1">
            <a:spLocks/>
          </p:cNvSpPr>
          <p:nvPr/>
        </p:nvSpPr>
        <p:spPr bwMode="auto">
          <a:xfrm>
            <a:off x="1714501" y="2345098"/>
            <a:ext cx="2854347" cy="646683"/>
          </a:xfrm>
          <a:prstGeom prst="rect">
            <a:avLst/>
          </a:prstGeom>
          <a:noFill/>
          <a:ln w="9525">
            <a:noFill/>
            <a:miter lim="800000"/>
            <a:headEnd/>
            <a:tailEnd/>
          </a:ln>
        </p:spPr>
        <p:txBody>
          <a:bodyPr vert="horz" wrap="square" lIns="45720" tIns="0" rIns="45720" bIns="0" numCol="1" anchor="ctr" anchorCtr="0" compatLnSpc="1">
            <a:prstTxWarp prst="textNoShape">
              <a:avLst/>
            </a:prstTxWarp>
            <a:noAutofit/>
          </a:bodyPr>
          <a:lstStyle>
            <a:lvl1pPr marL="0" indent="0" algn="l" rtl="0" eaLnBrk="0" fontAlgn="base" hangingPunct="0">
              <a:spcBef>
                <a:spcPct val="20000"/>
              </a:spcBef>
              <a:spcAft>
                <a:spcPct val="0"/>
              </a:spcAft>
              <a:buClr>
                <a:srgbClr val="0BD0D9"/>
              </a:buClr>
              <a:buSzPct val="95000"/>
              <a:buFont typeface="Wingdings 2" pitchFamily="18" charset="2"/>
              <a:buNone/>
              <a:defRPr sz="2400" b="1" kern="1200" cap="none" baseline="0">
                <a:solidFill>
                  <a:schemeClr val="tx2"/>
                </a:solidFill>
                <a:effectLst/>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None/>
              <a:defRPr sz="2000" b="1"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None/>
              <a:defRPr sz="1800" b="1"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None/>
              <a:defRPr sz="1600" b="1"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None/>
              <a:defRPr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defTabSz="914400"/>
            <a:r>
              <a:rPr lang="en-US" dirty="0">
                <a:solidFill>
                  <a:srgbClr val="04617B"/>
                </a:solidFill>
                <a:latin typeface="Calibri"/>
              </a:rPr>
              <a:t>Inclusion Criteria</a:t>
            </a:r>
          </a:p>
        </p:txBody>
      </p:sp>
      <p:grpSp>
        <p:nvGrpSpPr>
          <p:cNvPr id="27" name="Group 26">
            <a:extLst>
              <a:ext uri="{FF2B5EF4-FFF2-40B4-BE49-F238E27FC236}">
                <a16:creationId xmlns:a16="http://schemas.microsoft.com/office/drawing/2014/main" id="{B8A903EE-3E05-4C17-9E57-443A35462A0D}"/>
              </a:ext>
            </a:extLst>
          </p:cNvPr>
          <p:cNvGrpSpPr/>
          <p:nvPr/>
        </p:nvGrpSpPr>
        <p:grpSpPr>
          <a:xfrm>
            <a:off x="266700" y="5930342"/>
            <a:ext cx="11785600" cy="927657"/>
            <a:chOff x="143435" y="6002945"/>
            <a:chExt cx="8790874" cy="702414"/>
          </a:xfrm>
        </p:grpSpPr>
        <p:pic>
          <p:nvPicPr>
            <p:cNvPr id="28" name="Picture 27">
              <a:extLst>
                <a:ext uri="{FF2B5EF4-FFF2-40B4-BE49-F238E27FC236}">
                  <a16:creationId xmlns:a16="http://schemas.microsoft.com/office/drawing/2014/main" id="{A7E4AC7F-F88A-4C16-A1E9-3CF18D8BD538}"/>
                </a:ext>
              </a:extLst>
            </p:cNvPr>
            <p:cNvPicPr>
              <a:picLocks noChangeAspect="1"/>
            </p:cNvPicPr>
            <p:nvPr/>
          </p:nvPicPr>
          <p:blipFill>
            <a:blip r:embed="rId2"/>
            <a:stretch>
              <a:fillRect/>
            </a:stretch>
          </p:blipFill>
          <p:spPr>
            <a:xfrm>
              <a:off x="143435" y="6034418"/>
              <a:ext cx="2374526" cy="670941"/>
            </a:xfrm>
            <a:prstGeom prst="rect">
              <a:avLst/>
            </a:prstGeom>
          </p:spPr>
        </p:pic>
        <p:pic>
          <p:nvPicPr>
            <p:cNvPr id="29" name="Picture 28">
              <a:extLst>
                <a:ext uri="{FF2B5EF4-FFF2-40B4-BE49-F238E27FC236}">
                  <a16:creationId xmlns:a16="http://schemas.microsoft.com/office/drawing/2014/main" id="{CD08FCEA-FE3F-4D97-8D8F-A2EF503BCB5F}"/>
                </a:ext>
              </a:extLst>
            </p:cNvPr>
            <p:cNvPicPr>
              <a:picLocks noChangeAspect="1"/>
            </p:cNvPicPr>
            <p:nvPr/>
          </p:nvPicPr>
          <p:blipFill>
            <a:blip r:embed="rId3"/>
            <a:stretch>
              <a:fillRect/>
            </a:stretch>
          </p:blipFill>
          <p:spPr>
            <a:xfrm>
              <a:off x="6394823" y="6029897"/>
              <a:ext cx="591298" cy="641502"/>
            </a:xfrm>
            <a:prstGeom prst="rect">
              <a:avLst/>
            </a:prstGeom>
          </p:spPr>
        </p:pic>
        <p:pic>
          <p:nvPicPr>
            <p:cNvPr id="30" name="Picture 29">
              <a:extLst>
                <a:ext uri="{FF2B5EF4-FFF2-40B4-BE49-F238E27FC236}">
                  <a16:creationId xmlns:a16="http://schemas.microsoft.com/office/drawing/2014/main" id="{A9F9EA38-BCFD-4913-9010-1E58016AE3B1}"/>
                </a:ext>
              </a:extLst>
            </p:cNvPr>
            <p:cNvPicPr>
              <a:picLocks noChangeAspect="1"/>
            </p:cNvPicPr>
            <p:nvPr/>
          </p:nvPicPr>
          <p:blipFill>
            <a:blip r:embed="rId4"/>
            <a:stretch>
              <a:fillRect/>
            </a:stretch>
          </p:blipFill>
          <p:spPr>
            <a:xfrm>
              <a:off x="7067690" y="6002945"/>
              <a:ext cx="1866619" cy="695407"/>
            </a:xfrm>
            <a:prstGeom prst="rect">
              <a:avLst/>
            </a:prstGeom>
          </p:spPr>
        </p:pic>
      </p:grpSp>
      <p:grpSp>
        <p:nvGrpSpPr>
          <p:cNvPr id="52" name="Group 86"/>
          <p:cNvGrpSpPr/>
          <p:nvPr/>
        </p:nvGrpSpPr>
        <p:grpSpPr>
          <a:xfrm>
            <a:off x="9593193" y="1359552"/>
            <a:ext cx="1569748" cy="688803"/>
            <a:chOff x="2901255" y="1465900"/>
            <a:chExt cx="4648200" cy="4648200"/>
          </a:xfrm>
        </p:grpSpPr>
        <p:sp>
          <p:nvSpPr>
            <p:cNvPr id="53" name="Donut 52"/>
            <p:cNvSpPr/>
            <p:nvPr/>
          </p:nvSpPr>
          <p:spPr>
            <a:xfrm>
              <a:off x="2901255" y="1465900"/>
              <a:ext cx="4648200" cy="4648200"/>
            </a:xfrm>
            <a:prstGeom prst="donut">
              <a:avLst>
                <a:gd name="adj" fmla="val 5376"/>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endParaRPr>
            </a:p>
          </p:txBody>
        </p:sp>
        <p:sp>
          <p:nvSpPr>
            <p:cNvPr id="54" name="Arc 53"/>
            <p:cNvSpPr/>
            <p:nvPr/>
          </p:nvSpPr>
          <p:spPr>
            <a:xfrm>
              <a:off x="3021443" y="1580447"/>
              <a:ext cx="4412610" cy="4413954"/>
            </a:xfrm>
            <a:prstGeom prst="arc">
              <a:avLst>
                <a:gd name="adj1" fmla="val 8001935"/>
                <a:gd name="adj2" fmla="val 13147493"/>
              </a:avLst>
            </a:prstGeom>
            <a:ln w="38100">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endParaRPr>
            </a:p>
          </p:txBody>
        </p:sp>
        <p:sp>
          <p:nvSpPr>
            <p:cNvPr id="55" name="Arc 54"/>
            <p:cNvSpPr/>
            <p:nvPr/>
          </p:nvSpPr>
          <p:spPr>
            <a:xfrm>
              <a:off x="3027086" y="1586089"/>
              <a:ext cx="4412610" cy="4413955"/>
            </a:xfrm>
            <a:prstGeom prst="arc">
              <a:avLst>
                <a:gd name="adj1" fmla="val 14810216"/>
                <a:gd name="adj2" fmla="val 17484806"/>
              </a:avLst>
            </a:prstGeom>
            <a:ln w="38100">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endParaRPr>
            </a:p>
          </p:txBody>
        </p:sp>
        <p:sp>
          <p:nvSpPr>
            <p:cNvPr id="56" name="Arc 55"/>
            <p:cNvSpPr/>
            <p:nvPr/>
          </p:nvSpPr>
          <p:spPr>
            <a:xfrm>
              <a:off x="3021440" y="1569154"/>
              <a:ext cx="4412610" cy="4413955"/>
            </a:xfrm>
            <a:prstGeom prst="arc">
              <a:avLst>
                <a:gd name="adj1" fmla="val 19218770"/>
                <a:gd name="adj2" fmla="val 20787504"/>
              </a:avLst>
            </a:prstGeom>
            <a:ln w="38100">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endParaRPr>
            </a:p>
          </p:txBody>
        </p:sp>
        <p:sp>
          <p:nvSpPr>
            <p:cNvPr id="57" name="Arc 56"/>
            <p:cNvSpPr/>
            <p:nvPr/>
          </p:nvSpPr>
          <p:spPr>
            <a:xfrm>
              <a:off x="3027083" y="1574797"/>
              <a:ext cx="4412610" cy="4413955"/>
            </a:xfrm>
            <a:prstGeom prst="arc">
              <a:avLst>
                <a:gd name="adj1" fmla="val 933433"/>
                <a:gd name="adj2" fmla="val 2577541"/>
              </a:avLst>
            </a:prstGeom>
            <a:ln w="38100">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endParaRPr>
            </a:p>
          </p:txBody>
        </p:sp>
        <p:sp>
          <p:nvSpPr>
            <p:cNvPr id="58" name="Arc 57"/>
            <p:cNvSpPr/>
            <p:nvPr/>
          </p:nvSpPr>
          <p:spPr>
            <a:xfrm>
              <a:off x="3021437" y="1557862"/>
              <a:ext cx="4412610" cy="4413955"/>
            </a:xfrm>
            <a:prstGeom prst="arc">
              <a:avLst>
                <a:gd name="adj1" fmla="val 4210563"/>
                <a:gd name="adj2" fmla="val 6657942"/>
              </a:avLst>
            </a:prstGeom>
            <a:ln w="38100">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endParaRPr>
            </a:p>
          </p:txBody>
        </p:sp>
      </p:grpSp>
      <p:sp>
        <p:nvSpPr>
          <p:cNvPr id="59" name="Oval 58"/>
          <p:cNvSpPr/>
          <p:nvPr/>
        </p:nvSpPr>
        <p:spPr>
          <a:xfrm>
            <a:off x="10026898" y="1780646"/>
            <a:ext cx="689262" cy="504292"/>
          </a:xfrm>
          <a:prstGeom prst="ellipse">
            <a:avLst/>
          </a:prstGeom>
          <a:gradFill flip="none" rotWithShape="1">
            <a:gsLst>
              <a:gs pos="0">
                <a:srgbClr val="D6B19C"/>
              </a:gs>
              <a:gs pos="30000">
                <a:srgbClr val="D49E6C"/>
              </a:gs>
              <a:gs pos="70000">
                <a:srgbClr val="A65528"/>
              </a:gs>
              <a:gs pos="100000">
                <a:srgbClr val="663012"/>
              </a:gs>
            </a:gsLst>
            <a:lin ang="2700000" scaled="1"/>
            <a:tileRect/>
          </a:gra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lang="en-US" sz="1600" dirty="0">
                <a:solidFill>
                  <a:prstClr val="black"/>
                </a:solidFill>
              </a:rPr>
              <a:t>Psy</a:t>
            </a:r>
          </a:p>
        </p:txBody>
      </p:sp>
      <p:sp>
        <p:nvSpPr>
          <p:cNvPr id="60" name="Oval 59"/>
          <p:cNvSpPr/>
          <p:nvPr/>
        </p:nvSpPr>
        <p:spPr>
          <a:xfrm>
            <a:off x="9312450" y="1351533"/>
            <a:ext cx="573517" cy="526771"/>
          </a:xfrm>
          <a:prstGeom prst="ellipse">
            <a:avLst/>
          </a:prstGeom>
          <a:gradFill flip="none" rotWithShape="1">
            <a:gsLst>
              <a:gs pos="0">
                <a:srgbClr val="DDEBCF"/>
              </a:gs>
              <a:gs pos="50000">
                <a:srgbClr val="9CB86E"/>
              </a:gs>
              <a:gs pos="100000">
                <a:srgbClr val="156B13"/>
              </a:gs>
            </a:gsLst>
            <a:lin ang="18900000" scaled="0"/>
            <a:tileRect/>
          </a:gradFill>
          <a:ln w="31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endParaRPr lang="en-US" sz="1600" dirty="0">
              <a:solidFill>
                <a:prstClr val="black"/>
              </a:solidFill>
            </a:endParaRPr>
          </a:p>
          <a:p>
            <a:pPr algn="ctr" defTabSz="914400"/>
            <a:r>
              <a:rPr lang="en-US" sz="1600" dirty="0" err="1">
                <a:solidFill>
                  <a:prstClr val="black"/>
                </a:solidFill>
              </a:rPr>
              <a:t>Onc</a:t>
            </a:r>
            <a:r>
              <a:rPr lang="en-US" sz="1200" dirty="0">
                <a:solidFill>
                  <a:prstClr val="black"/>
                </a:solidFill>
              </a:rPr>
              <a:t>.</a:t>
            </a:r>
          </a:p>
        </p:txBody>
      </p:sp>
      <p:grpSp>
        <p:nvGrpSpPr>
          <p:cNvPr id="61" name="Group 40"/>
          <p:cNvGrpSpPr/>
          <p:nvPr/>
        </p:nvGrpSpPr>
        <p:grpSpPr>
          <a:xfrm>
            <a:off x="10863419" y="1241001"/>
            <a:ext cx="931068" cy="918447"/>
            <a:chOff x="6914217" y="3527283"/>
            <a:chExt cx="633585" cy="830997"/>
          </a:xfrm>
        </p:grpSpPr>
        <p:sp>
          <p:nvSpPr>
            <p:cNvPr id="62" name="Oval 61"/>
            <p:cNvSpPr/>
            <p:nvPr/>
          </p:nvSpPr>
          <p:spPr>
            <a:xfrm>
              <a:off x="6944730" y="3569367"/>
              <a:ext cx="474697" cy="457200"/>
            </a:xfrm>
            <a:prstGeom prst="ellipse">
              <a:avLst/>
            </a:prstGeom>
            <a:gradFill>
              <a:gsLst>
                <a:gs pos="0">
                  <a:srgbClr val="8488C4"/>
                </a:gs>
                <a:gs pos="53000">
                  <a:srgbClr val="D4DEFF"/>
                </a:gs>
                <a:gs pos="83000">
                  <a:srgbClr val="D4DEFF"/>
                </a:gs>
                <a:gs pos="100000">
                  <a:srgbClr val="96AB94"/>
                </a:gs>
              </a:gsLst>
              <a:lin ang="2700000" scaled="0"/>
            </a:gra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endParaRPr lang="en-US" sz="1200" dirty="0">
                <a:solidFill>
                  <a:prstClr val="black"/>
                </a:solidFill>
              </a:endParaRPr>
            </a:p>
          </p:txBody>
        </p:sp>
        <p:sp>
          <p:nvSpPr>
            <p:cNvPr id="63" name="TextBox 5"/>
            <p:cNvSpPr txBox="1">
              <a:spLocks noChangeArrowheads="1"/>
            </p:cNvSpPr>
            <p:nvPr/>
          </p:nvSpPr>
          <p:spPr bwMode="auto">
            <a:xfrm>
              <a:off x="6914217" y="3527283"/>
              <a:ext cx="633585" cy="830997"/>
            </a:xfrm>
            <a:prstGeom prst="rect">
              <a:avLst/>
            </a:prstGeom>
            <a:noFill/>
            <a:ln w="9525">
              <a:noFill/>
              <a:miter lim="800000"/>
              <a:headEnd/>
              <a:tailEnd/>
            </a:ln>
          </p:spPr>
          <p:txBody>
            <a:bodyPr wrap="square">
              <a:spAutoFit/>
            </a:bodyPr>
            <a:lstStyle/>
            <a:p>
              <a:pPr algn="ctr" defTabSz="914400"/>
              <a:r>
                <a:rPr lang="en-US" sz="1600" dirty="0">
                  <a:solidFill>
                    <a:prstClr val="black"/>
                  </a:solidFill>
                  <a:latin typeface="Calibri"/>
                  <a:cs typeface="Arial" charset="0"/>
                </a:rPr>
                <a:t>Case Manager</a:t>
              </a:r>
            </a:p>
          </p:txBody>
        </p:sp>
      </p:grpSp>
      <p:cxnSp>
        <p:nvCxnSpPr>
          <p:cNvPr id="64" name="Straight Connector 63"/>
          <p:cNvCxnSpPr>
            <a:stCxn id="68" idx="3"/>
            <a:endCxn id="60" idx="7"/>
          </p:cNvCxnSpPr>
          <p:nvPr/>
        </p:nvCxnSpPr>
        <p:spPr>
          <a:xfrm flipH="1">
            <a:off x="9801977" y="905023"/>
            <a:ext cx="333160" cy="523654"/>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68" idx="4"/>
            <a:endCxn id="59" idx="0"/>
          </p:cNvCxnSpPr>
          <p:nvPr/>
        </p:nvCxnSpPr>
        <p:spPr>
          <a:xfrm flipH="1">
            <a:off x="10371529" y="1019044"/>
            <a:ext cx="24921" cy="76160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68" idx="5"/>
            <a:endCxn id="62" idx="1"/>
          </p:cNvCxnSpPr>
          <p:nvPr/>
        </p:nvCxnSpPr>
        <p:spPr>
          <a:xfrm>
            <a:off x="10657763" y="905023"/>
            <a:ext cx="352654" cy="45649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67" name="Group 39"/>
          <p:cNvGrpSpPr/>
          <p:nvPr/>
        </p:nvGrpSpPr>
        <p:grpSpPr>
          <a:xfrm>
            <a:off x="9917964" y="240459"/>
            <a:ext cx="957084" cy="911968"/>
            <a:chOff x="6043922" y="2354904"/>
            <a:chExt cx="633585" cy="573104"/>
          </a:xfrm>
        </p:grpSpPr>
        <p:sp>
          <p:nvSpPr>
            <p:cNvPr id="68" name="Oval 67"/>
            <p:cNvSpPr/>
            <p:nvPr/>
          </p:nvSpPr>
          <p:spPr>
            <a:xfrm>
              <a:off x="6116036" y="2354904"/>
              <a:ext cx="489283" cy="489283"/>
            </a:xfrm>
            <a:prstGeom prst="ellipse">
              <a:avLst/>
            </a:prstGeom>
            <a:gradFill flip="none" rotWithShape="1">
              <a:gsLst>
                <a:gs pos="0">
                  <a:schemeClr val="accent1">
                    <a:lumMod val="50000"/>
                    <a:tint val="66000"/>
                    <a:satMod val="160000"/>
                  </a:schemeClr>
                </a:gs>
                <a:gs pos="50000">
                  <a:schemeClr val="accent1">
                    <a:lumMod val="50000"/>
                    <a:tint val="44500"/>
                    <a:satMod val="160000"/>
                  </a:schemeClr>
                </a:gs>
                <a:gs pos="100000">
                  <a:schemeClr val="accent1">
                    <a:lumMod val="50000"/>
                    <a:tint val="23500"/>
                    <a:satMod val="160000"/>
                  </a:schemeClr>
                </a:gs>
              </a:gsLst>
              <a:lin ang="16200000" scaled="1"/>
              <a:tileRect/>
            </a:gra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endParaRPr lang="en-US" sz="1000" b="1" dirty="0">
                <a:solidFill>
                  <a:prstClr val="black"/>
                </a:solidFill>
              </a:endParaRPr>
            </a:p>
          </p:txBody>
        </p:sp>
        <p:sp>
          <p:nvSpPr>
            <p:cNvPr id="69" name="TextBox 5"/>
            <p:cNvSpPr txBox="1">
              <a:spLocks noChangeArrowheads="1"/>
            </p:cNvSpPr>
            <p:nvPr/>
          </p:nvSpPr>
          <p:spPr bwMode="auto">
            <a:xfrm>
              <a:off x="6043922" y="2442423"/>
              <a:ext cx="633585" cy="485585"/>
            </a:xfrm>
            <a:prstGeom prst="rect">
              <a:avLst/>
            </a:prstGeom>
            <a:noFill/>
            <a:ln w="9525">
              <a:noFill/>
              <a:miter lim="800000"/>
              <a:headEnd/>
              <a:tailEnd/>
            </a:ln>
          </p:spPr>
          <p:txBody>
            <a:bodyPr wrap="square">
              <a:spAutoFit/>
            </a:bodyPr>
            <a:lstStyle/>
            <a:p>
              <a:pPr algn="ctr" defTabSz="914400"/>
              <a:r>
                <a:rPr lang="en-US" sz="1600" dirty="0">
                  <a:solidFill>
                    <a:prstClr val="black"/>
                  </a:solidFill>
                  <a:latin typeface="Calibri"/>
                  <a:cs typeface="Arial" charset="0"/>
                </a:rPr>
                <a:t>Person</a:t>
              </a:r>
            </a:p>
          </p:txBody>
        </p:sp>
      </p:grpSp>
      <p:grpSp>
        <p:nvGrpSpPr>
          <p:cNvPr id="70" name="Group 94"/>
          <p:cNvGrpSpPr/>
          <p:nvPr/>
        </p:nvGrpSpPr>
        <p:grpSpPr>
          <a:xfrm>
            <a:off x="8753677" y="361698"/>
            <a:ext cx="1157037" cy="762982"/>
            <a:chOff x="6082368" y="2354904"/>
            <a:chExt cx="685800" cy="489283"/>
          </a:xfrm>
        </p:grpSpPr>
        <p:sp>
          <p:nvSpPr>
            <p:cNvPr id="71" name="Oval 70"/>
            <p:cNvSpPr/>
            <p:nvPr/>
          </p:nvSpPr>
          <p:spPr>
            <a:xfrm>
              <a:off x="6116036" y="2354904"/>
              <a:ext cx="489283" cy="489283"/>
            </a:xfrm>
            <a:prstGeom prst="ellipse">
              <a:avLst/>
            </a:prstGeom>
            <a:gradFill flip="none" rotWithShape="1">
              <a:gsLst>
                <a:gs pos="0">
                  <a:schemeClr val="accent1">
                    <a:lumMod val="50000"/>
                    <a:tint val="66000"/>
                    <a:satMod val="160000"/>
                  </a:schemeClr>
                </a:gs>
                <a:gs pos="50000">
                  <a:schemeClr val="accent1">
                    <a:lumMod val="50000"/>
                    <a:tint val="44500"/>
                    <a:satMod val="160000"/>
                  </a:schemeClr>
                </a:gs>
                <a:gs pos="100000">
                  <a:schemeClr val="accent1">
                    <a:lumMod val="50000"/>
                    <a:tint val="23500"/>
                    <a:satMod val="160000"/>
                  </a:schemeClr>
                </a:gs>
              </a:gsLst>
              <a:lin ang="16200000" scaled="1"/>
              <a:tileRect/>
            </a:gra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endParaRPr lang="en-US" sz="1000" b="1" dirty="0">
                <a:solidFill>
                  <a:prstClr val="black"/>
                </a:solidFill>
              </a:endParaRPr>
            </a:p>
          </p:txBody>
        </p:sp>
        <p:sp>
          <p:nvSpPr>
            <p:cNvPr id="72" name="TextBox 5"/>
            <p:cNvSpPr txBox="1">
              <a:spLocks noChangeArrowheads="1"/>
            </p:cNvSpPr>
            <p:nvPr/>
          </p:nvSpPr>
          <p:spPr bwMode="auto">
            <a:xfrm>
              <a:off x="6082368" y="2463046"/>
              <a:ext cx="685800" cy="217107"/>
            </a:xfrm>
            <a:prstGeom prst="rect">
              <a:avLst/>
            </a:prstGeom>
            <a:noFill/>
            <a:ln w="9525">
              <a:noFill/>
              <a:miter lim="800000"/>
              <a:headEnd/>
              <a:tailEnd/>
            </a:ln>
          </p:spPr>
          <p:txBody>
            <a:bodyPr wrap="square">
              <a:spAutoFit/>
            </a:bodyPr>
            <a:lstStyle/>
            <a:p>
              <a:pPr defTabSz="914400"/>
              <a:r>
                <a:rPr lang="en-US" sz="1600" dirty="0">
                  <a:solidFill>
                    <a:prstClr val="black"/>
                  </a:solidFill>
                  <a:latin typeface="Calibri"/>
                  <a:cs typeface="Arial" charset="0"/>
                </a:rPr>
                <a:t>Caregiver</a:t>
              </a:r>
            </a:p>
          </p:txBody>
        </p:sp>
      </p:grpSp>
      <p:cxnSp>
        <p:nvCxnSpPr>
          <p:cNvPr id="73" name="Straight Connector 72"/>
          <p:cNvCxnSpPr>
            <a:stCxn id="71" idx="6"/>
            <a:endCxn id="68" idx="2"/>
          </p:cNvCxnSpPr>
          <p:nvPr/>
        </p:nvCxnSpPr>
        <p:spPr>
          <a:xfrm flipV="1">
            <a:off x="9635965" y="629752"/>
            <a:ext cx="390933" cy="113437"/>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9353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ontent Placeholder 22"/>
          <p:cNvGraphicFramePr>
            <a:graphicFrameLocks noGrp="1"/>
          </p:cNvGraphicFramePr>
          <p:nvPr>
            <p:ph idx="1"/>
          </p:nvPr>
        </p:nvGraphicFramePr>
        <p:xfrm>
          <a:off x="941453" y="2312845"/>
          <a:ext cx="3413760" cy="2320557"/>
        </p:xfrm>
        <a:graphic>
          <a:graphicData uri="http://schemas.openxmlformats.org/drawingml/2006/table">
            <a:tbl>
              <a:tblPr firstRow="1" bandRow="1">
                <a:tableStyleId>{5C22544A-7EE6-4342-B048-85BDC9FD1C3A}</a:tableStyleId>
              </a:tblPr>
              <a:tblGrid>
                <a:gridCol w="3413760">
                  <a:extLst>
                    <a:ext uri="{9D8B030D-6E8A-4147-A177-3AD203B41FA5}">
                      <a16:colId xmlns:a16="http://schemas.microsoft.com/office/drawing/2014/main" val="20000"/>
                    </a:ext>
                  </a:extLst>
                </a:gridCol>
              </a:tblGrid>
              <a:tr h="347614">
                <a:tc>
                  <a:txBody>
                    <a:bodyPr/>
                    <a:lstStyle/>
                    <a:p>
                      <a:r>
                        <a:rPr lang="en-US" sz="2000" dirty="0">
                          <a:latin typeface="+mj-lt"/>
                        </a:rPr>
                        <a:t>Goal</a:t>
                      </a:r>
                    </a:p>
                  </a:txBody>
                  <a:tcPr/>
                </a:tc>
                <a:extLst>
                  <a:ext uri="{0D108BD9-81ED-4DB2-BD59-A6C34878D82A}">
                    <a16:rowId xmlns:a16="http://schemas.microsoft.com/office/drawing/2014/main" val="10000"/>
                  </a:ext>
                </a:extLst>
              </a:tr>
              <a:tr h="498897">
                <a:tc>
                  <a:txBody>
                    <a:bodyPr/>
                    <a:lstStyle/>
                    <a:p>
                      <a:r>
                        <a:rPr lang="en-US" sz="2000" dirty="0">
                          <a:latin typeface="+mj-lt"/>
                        </a:rPr>
                        <a:t>Enroll</a:t>
                      </a:r>
                      <a:r>
                        <a:rPr lang="en-US" sz="2000" baseline="0" dirty="0">
                          <a:latin typeface="+mj-lt"/>
                        </a:rPr>
                        <a:t> </a:t>
                      </a:r>
                      <a:r>
                        <a:rPr lang="en-US" sz="2000" dirty="0">
                          <a:latin typeface="+mj-lt"/>
                        </a:rPr>
                        <a:t>30 patients in</a:t>
                      </a:r>
                      <a:r>
                        <a:rPr lang="en-US" sz="2000" baseline="0" dirty="0">
                          <a:latin typeface="+mj-lt"/>
                        </a:rPr>
                        <a:t> 15 months</a:t>
                      </a:r>
                      <a:endParaRPr lang="en-US" sz="2000" dirty="0">
                        <a:latin typeface="+mj-lt"/>
                      </a:endParaRPr>
                    </a:p>
                  </a:txBody>
                  <a:tcPr/>
                </a:tc>
                <a:extLst>
                  <a:ext uri="{0D108BD9-81ED-4DB2-BD59-A6C34878D82A}">
                    <a16:rowId xmlns:a16="http://schemas.microsoft.com/office/drawing/2014/main" val="10001"/>
                  </a:ext>
                </a:extLst>
              </a:tr>
              <a:tr h="712710">
                <a:tc>
                  <a:txBody>
                    <a:bodyPr/>
                    <a:lstStyle/>
                    <a:p>
                      <a:r>
                        <a:rPr lang="en-US" sz="2000" dirty="0">
                          <a:latin typeface="+mj-lt"/>
                        </a:rPr>
                        <a:t>50% of approached patients consent to enroll in study</a:t>
                      </a:r>
                    </a:p>
                  </a:txBody>
                  <a:tcPr/>
                </a:tc>
                <a:extLst>
                  <a:ext uri="{0D108BD9-81ED-4DB2-BD59-A6C34878D82A}">
                    <a16:rowId xmlns:a16="http://schemas.microsoft.com/office/drawing/2014/main" val="10002"/>
                  </a:ext>
                </a:extLst>
              </a:tr>
              <a:tr h="712710">
                <a:tc>
                  <a:txBody>
                    <a:bodyPr/>
                    <a:lstStyle/>
                    <a:p>
                      <a:r>
                        <a:rPr lang="en-US" sz="2000" dirty="0">
                          <a:latin typeface="+mj-lt"/>
                        </a:rPr>
                        <a:t>75% of enrolled patients</a:t>
                      </a:r>
                      <a:r>
                        <a:rPr lang="en-US" sz="2000" baseline="0" dirty="0">
                          <a:latin typeface="+mj-lt"/>
                        </a:rPr>
                        <a:t> complete all assessments</a:t>
                      </a:r>
                      <a:endParaRPr lang="en-US" sz="2000" dirty="0">
                        <a:latin typeface="+mj-lt"/>
                      </a:endParaRPr>
                    </a:p>
                  </a:txBody>
                  <a:tcPr/>
                </a:tc>
                <a:extLst>
                  <a:ext uri="{0D108BD9-81ED-4DB2-BD59-A6C34878D82A}">
                    <a16:rowId xmlns:a16="http://schemas.microsoft.com/office/drawing/2014/main" val="10003"/>
                  </a:ext>
                </a:extLst>
              </a:tr>
            </a:tbl>
          </a:graphicData>
        </a:graphic>
      </p:graphicFrame>
      <p:sp>
        <p:nvSpPr>
          <p:cNvPr id="27" name="Title 1"/>
          <p:cNvSpPr txBox="1">
            <a:spLocks/>
          </p:cNvSpPr>
          <p:nvPr/>
        </p:nvSpPr>
        <p:spPr>
          <a:xfrm>
            <a:off x="231227" y="308866"/>
            <a:ext cx="8288035" cy="833167"/>
          </a:xfrm>
          <a:prstGeom prst="rect">
            <a:avLst/>
          </a:prstGeom>
        </p:spPr>
        <p:txBody>
          <a:bodyPr anchor="t"/>
          <a:lstStyle/>
          <a:p>
            <a:pPr lvl="0" eaLnBrk="0" hangingPunct="0"/>
            <a:r>
              <a:rPr lang="en-US" sz="2800" b="1" dirty="0">
                <a:solidFill>
                  <a:srgbClr val="002060"/>
                </a:solidFill>
                <a:latin typeface="+mj-lt"/>
                <a:cs typeface="Arial" pitchFamily="34" charset="0"/>
              </a:rPr>
              <a:t>The Bridge intervention was feasible and there was significant unmet need.</a:t>
            </a:r>
          </a:p>
        </p:txBody>
      </p:sp>
      <p:graphicFrame>
        <p:nvGraphicFramePr>
          <p:cNvPr id="5" name="Content Placeholder 22"/>
          <p:cNvGraphicFramePr>
            <a:graphicFrameLocks noGrp="1"/>
          </p:cNvGraphicFramePr>
          <p:nvPr>
            <p:ph idx="1"/>
          </p:nvPr>
        </p:nvGraphicFramePr>
        <p:xfrm>
          <a:off x="5909215" y="2350948"/>
          <a:ext cx="4530090" cy="2320557"/>
        </p:xfrm>
        <a:graphic>
          <a:graphicData uri="http://schemas.openxmlformats.org/drawingml/2006/table">
            <a:tbl>
              <a:tblPr firstRow="1" bandRow="1">
                <a:tableStyleId>{5C22544A-7EE6-4342-B048-85BDC9FD1C3A}</a:tableStyleId>
              </a:tblPr>
              <a:tblGrid>
                <a:gridCol w="4530090">
                  <a:extLst>
                    <a:ext uri="{9D8B030D-6E8A-4147-A177-3AD203B41FA5}">
                      <a16:colId xmlns:a16="http://schemas.microsoft.com/office/drawing/2014/main" val="20001"/>
                    </a:ext>
                  </a:extLst>
                </a:gridCol>
              </a:tblGrid>
              <a:tr h="347614">
                <a:tc>
                  <a:txBody>
                    <a:bodyPr/>
                    <a:lstStyle/>
                    <a:p>
                      <a:r>
                        <a:rPr lang="en-US" sz="2000" dirty="0">
                          <a:latin typeface="+mj-lt"/>
                        </a:rPr>
                        <a:t>Result</a:t>
                      </a:r>
                    </a:p>
                  </a:txBody>
                  <a:tcPr/>
                </a:tc>
                <a:extLst>
                  <a:ext uri="{0D108BD9-81ED-4DB2-BD59-A6C34878D82A}">
                    <a16:rowId xmlns:a16="http://schemas.microsoft.com/office/drawing/2014/main" val="10000"/>
                  </a:ext>
                </a:extLst>
              </a:tr>
              <a:tr h="498897">
                <a:tc>
                  <a:txBody>
                    <a:bodyPr/>
                    <a:lstStyle/>
                    <a:p>
                      <a:r>
                        <a:rPr lang="en-US" sz="2000" dirty="0">
                          <a:latin typeface="+mj-lt"/>
                        </a:rPr>
                        <a:t>30 patients enrolled in </a:t>
                      </a:r>
                      <a:r>
                        <a:rPr lang="en-US" sz="2000" dirty="0">
                          <a:solidFill>
                            <a:srgbClr val="FF0000"/>
                          </a:solidFill>
                          <a:latin typeface="+mj-lt"/>
                        </a:rPr>
                        <a:t>4 months</a:t>
                      </a:r>
                    </a:p>
                  </a:txBody>
                  <a:tcPr/>
                </a:tc>
                <a:extLst>
                  <a:ext uri="{0D108BD9-81ED-4DB2-BD59-A6C34878D82A}">
                    <a16:rowId xmlns:a16="http://schemas.microsoft.com/office/drawing/2014/main" val="10001"/>
                  </a:ext>
                </a:extLst>
              </a:tr>
              <a:tr h="712710">
                <a:tc>
                  <a:txBody>
                    <a:bodyPr/>
                    <a:lstStyle/>
                    <a:p>
                      <a:r>
                        <a:rPr lang="en-US" sz="2000" dirty="0">
                          <a:solidFill>
                            <a:srgbClr val="FF0000"/>
                          </a:solidFill>
                          <a:latin typeface="+mj-lt"/>
                        </a:rPr>
                        <a:t>90%</a:t>
                      </a:r>
                      <a:r>
                        <a:rPr lang="en-US" sz="2000" dirty="0">
                          <a:latin typeface="+mj-lt"/>
                        </a:rPr>
                        <a:t> of</a:t>
                      </a:r>
                      <a:r>
                        <a:rPr lang="en-US" sz="2000" baseline="0" dirty="0">
                          <a:latin typeface="+mj-lt"/>
                        </a:rPr>
                        <a:t> eligible patients consented</a:t>
                      </a:r>
                      <a:endParaRPr lang="en-US" sz="2000" dirty="0">
                        <a:latin typeface="+mj-lt"/>
                      </a:endParaRPr>
                    </a:p>
                  </a:txBody>
                  <a:tcPr/>
                </a:tc>
                <a:extLst>
                  <a:ext uri="{0D108BD9-81ED-4DB2-BD59-A6C34878D82A}">
                    <a16:rowId xmlns:a16="http://schemas.microsoft.com/office/drawing/2014/main" val="10002"/>
                  </a:ext>
                </a:extLst>
              </a:tr>
              <a:tr h="712710">
                <a:tc>
                  <a:txBody>
                    <a:bodyPr/>
                    <a:lstStyle/>
                    <a:p>
                      <a:pPr marL="0" indent="0">
                        <a:buFontTx/>
                        <a:buNone/>
                      </a:pPr>
                      <a:r>
                        <a:rPr lang="en-US" sz="2000" dirty="0">
                          <a:solidFill>
                            <a:srgbClr val="FF0000"/>
                          </a:solidFill>
                          <a:latin typeface="+mj-lt"/>
                        </a:rPr>
                        <a:t>100%</a:t>
                      </a:r>
                      <a:r>
                        <a:rPr lang="en-US" sz="2000" baseline="0" dirty="0">
                          <a:solidFill>
                            <a:srgbClr val="FF0000"/>
                          </a:solidFill>
                          <a:latin typeface="+mj-lt"/>
                        </a:rPr>
                        <a:t> </a:t>
                      </a:r>
                      <a:r>
                        <a:rPr lang="en-US" sz="2000" baseline="0" dirty="0">
                          <a:latin typeface="+mj-lt"/>
                        </a:rPr>
                        <a:t>had comprehensive assessment</a:t>
                      </a:r>
                      <a:endParaRPr lang="en-US" sz="2000" dirty="0">
                        <a:latin typeface="+mj-lt"/>
                      </a:endParaRPr>
                    </a:p>
                    <a:p>
                      <a:pPr marL="0" indent="0">
                        <a:buFontTx/>
                        <a:buNone/>
                      </a:pPr>
                      <a:r>
                        <a:rPr lang="en-US" sz="2000" dirty="0">
                          <a:solidFill>
                            <a:srgbClr val="FF0000"/>
                          </a:solidFill>
                          <a:latin typeface="+mj-lt"/>
                        </a:rPr>
                        <a:t>88% </a:t>
                      </a:r>
                      <a:r>
                        <a:rPr lang="en-US" sz="2000" dirty="0">
                          <a:latin typeface="+mj-lt"/>
                        </a:rPr>
                        <a:t>completed all</a:t>
                      </a:r>
                      <a:r>
                        <a:rPr lang="en-US" sz="2000" baseline="0" dirty="0">
                          <a:latin typeface="+mj-lt"/>
                        </a:rPr>
                        <a:t> self-report measures</a:t>
                      </a:r>
                      <a:endParaRPr lang="en-US" sz="2000" dirty="0">
                        <a:latin typeface="+mj-lt"/>
                      </a:endParaRPr>
                    </a:p>
                  </a:txBody>
                  <a:tcPr/>
                </a:tc>
                <a:extLst>
                  <a:ext uri="{0D108BD9-81ED-4DB2-BD59-A6C34878D82A}">
                    <a16:rowId xmlns:a16="http://schemas.microsoft.com/office/drawing/2014/main" val="10003"/>
                  </a:ext>
                </a:extLst>
              </a:tr>
            </a:tbl>
          </a:graphicData>
        </a:graphic>
      </p:graphicFrame>
      <p:sp>
        <p:nvSpPr>
          <p:cNvPr id="8" name="Right Arrow 7"/>
          <p:cNvSpPr/>
          <p:nvPr/>
        </p:nvSpPr>
        <p:spPr>
          <a:xfrm>
            <a:off x="5060022" y="4172607"/>
            <a:ext cx="456460" cy="336331"/>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8A903EE-3E05-4C17-9E57-443A35462A0D}"/>
              </a:ext>
            </a:extLst>
          </p:cNvPr>
          <p:cNvGrpSpPr/>
          <p:nvPr/>
        </p:nvGrpSpPr>
        <p:grpSpPr>
          <a:xfrm>
            <a:off x="231228" y="5754640"/>
            <a:ext cx="11687502" cy="961470"/>
            <a:chOff x="143435" y="6002945"/>
            <a:chExt cx="8790874" cy="702414"/>
          </a:xfrm>
        </p:grpSpPr>
        <p:pic>
          <p:nvPicPr>
            <p:cNvPr id="10" name="Picture 9">
              <a:extLst>
                <a:ext uri="{FF2B5EF4-FFF2-40B4-BE49-F238E27FC236}">
                  <a16:creationId xmlns:a16="http://schemas.microsoft.com/office/drawing/2014/main" id="{A7E4AC7F-F88A-4C16-A1E9-3CF18D8BD538}"/>
                </a:ext>
              </a:extLst>
            </p:cNvPr>
            <p:cNvPicPr>
              <a:picLocks noChangeAspect="1"/>
            </p:cNvPicPr>
            <p:nvPr/>
          </p:nvPicPr>
          <p:blipFill>
            <a:blip r:embed="rId3"/>
            <a:stretch>
              <a:fillRect/>
            </a:stretch>
          </p:blipFill>
          <p:spPr>
            <a:xfrm>
              <a:off x="143435" y="6034418"/>
              <a:ext cx="2374526" cy="670941"/>
            </a:xfrm>
            <a:prstGeom prst="rect">
              <a:avLst/>
            </a:prstGeom>
          </p:spPr>
        </p:pic>
        <p:pic>
          <p:nvPicPr>
            <p:cNvPr id="11" name="Picture 10">
              <a:extLst>
                <a:ext uri="{FF2B5EF4-FFF2-40B4-BE49-F238E27FC236}">
                  <a16:creationId xmlns:a16="http://schemas.microsoft.com/office/drawing/2014/main" id="{CD08FCEA-FE3F-4D97-8D8F-A2EF503BCB5F}"/>
                </a:ext>
              </a:extLst>
            </p:cNvPr>
            <p:cNvPicPr>
              <a:picLocks noChangeAspect="1"/>
            </p:cNvPicPr>
            <p:nvPr/>
          </p:nvPicPr>
          <p:blipFill>
            <a:blip r:embed="rId4"/>
            <a:stretch>
              <a:fillRect/>
            </a:stretch>
          </p:blipFill>
          <p:spPr>
            <a:xfrm>
              <a:off x="6394823" y="6029897"/>
              <a:ext cx="591298" cy="641502"/>
            </a:xfrm>
            <a:prstGeom prst="rect">
              <a:avLst/>
            </a:prstGeom>
          </p:spPr>
        </p:pic>
        <p:pic>
          <p:nvPicPr>
            <p:cNvPr id="12" name="Picture 11">
              <a:extLst>
                <a:ext uri="{FF2B5EF4-FFF2-40B4-BE49-F238E27FC236}">
                  <a16:creationId xmlns:a16="http://schemas.microsoft.com/office/drawing/2014/main" id="{A9F9EA38-BCFD-4913-9010-1E58016AE3B1}"/>
                </a:ext>
              </a:extLst>
            </p:cNvPr>
            <p:cNvPicPr>
              <a:picLocks noChangeAspect="1"/>
            </p:cNvPicPr>
            <p:nvPr/>
          </p:nvPicPr>
          <p:blipFill>
            <a:blip r:embed="rId5"/>
            <a:stretch>
              <a:fillRect/>
            </a:stretch>
          </p:blipFill>
          <p:spPr>
            <a:xfrm>
              <a:off x="7067690" y="6002945"/>
              <a:ext cx="1866619" cy="695407"/>
            </a:xfrm>
            <a:prstGeom prst="rect">
              <a:avLst/>
            </a:prstGeom>
          </p:spPr>
        </p:pic>
      </p:grpSp>
      <p:sp>
        <p:nvSpPr>
          <p:cNvPr id="13" name="Right Arrow 12"/>
          <p:cNvSpPr/>
          <p:nvPr/>
        </p:nvSpPr>
        <p:spPr>
          <a:xfrm>
            <a:off x="5060022" y="3511226"/>
            <a:ext cx="456460" cy="336331"/>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5060022" y="2849733"/>
            <a:ext cx="456460" cy="324391"/>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666876" y="4894729"/>
            <a:ext cx="8288482" cy="707886"/>
          </a:xfrm>
          <a:prstGeom prst="rect">
            <a:avLst/>
          </a:prstGeom>
          <a:noFill/>
        </p:spPr>
        <p:txBody>
          <a:bodyPr wrap="square" rtlCol="0">
            <a:spAutoFit/>
          </a:bodyPr>
          <a:lstStyle/>
          <a:p>
            <a:r>
              <a:rPr lang="en-US" sz="2000" dirty="0">
                <a:latin typeface="+mj-lt"/>
              </a:rPr>
              <a:t>5/6 patients who previously declined cancer treatment received all recommended cancer care during the trial.</a:t>
            </a:r>
          </a:p>
        </p:txBody>
      </p:sp>
      <p:sp>
        <p:nvSpPr>
          <p:cNvPr id="3" name="TextBox 2"/>
          <p:cNvSpPr txBox="1"/>
          <p:nvPr/>
        </p:nvSpPr>
        <p:spPr>
          <a:xfrm>
            <a:off x="4088525" y="6064469"/>
            <a:ext cx="3363310" cy="276999"/>
          </a:xfrm>
          <a:prstGeom prst="rect">
            <a:avLst/>
          </a:prstGeom>
          <a:noFill/>
        </p:spPr>
        <p:txBody>
          <a:bodyPr wrap="square" rtlCol="0">
            <a:spAutoFit/>
          </a:bodyPr>
          <a:lstStyle/>
          <a:p>
            <a:r>
              <a:rPr lang="en-US" sz="1200" dirty="0">
                <a:latin typeface="+mj-lt"/>
              </a:rPr>
              <a:t>Irwin et al, The Oncologist, 2019</a:t>
            </a:r>
          </a:p>
        </p:txBody>
      </p:sp>
      <p:grpSp>
        <p:nvGrpSpPr>
          <p:cNvPr id="16" name="Group 86"/>
          <p:cNvGrpSpPr/>
          <p:nvPr/>
        </p:nvGrpSpPr>
        <p:grpSpPr>
          <a:xfrm>
            <a:off x="9267080" y="1065706"/>
            <a:ext cx="1768780" cy="878708"/>
            <a:chOff x="2901255" y="1465900"/>
            <a:chExt cx="4648200" cy="4648200"/>
          </a:xfrm>
        </p:grpSpPr>
        <p:sp>
          <p:nvSpPr>
            <p:cNvPr id="17" name="Donut 16"/>
            <p:cNvSpPr/>
            <p:nvPr/>
          </p:nvSpPr>
          <p:spPr>
            <a:xfrm>
              <a:off x="2901255" y="1465900"/>
              <a:ext cx="4648200" cy="4648200"/>
            </a:xfrm>
            <a:prstGeom prst="donut">
              <a:avLst>
                <a:gd name="adj" fmla="val 5376"/>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endParaRPr>
            </a:p>
          </p:txBody>
        </p:sp>
        <p:sp>
          <p:nvSpPr>
            <p:cNvPr id="18" name="Arc 17"/>
            <p:cNvSpPr/>
            <p:nvPr/>
          </p:nvSpPr>
          <p:spPr>
            <a:xfrm>
              <a:off x="3021443" y="1580447"/>
              <a:ext cx="4412610" cy="4413954"/>
            </a:xfrm>
            <a:prstGeom prst="arc">
              <a:avLst>
                <a:gd name="adj1" fmla="val 8001935"/>
                <a:gd name="adj2" fmla="val 13147493"/>
              </a:avLst>
            </a:prstGeom>
            <a:ln w="38100">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endParaRPr>
            </a:p>
          </p:txBody>
        </p:sp>
        <p:sp>
          <p:nvSpPr>
            <p:cNvPr id="19" name="Arc 18"/>
            <p:cNvSpPr/>
            <p:nvPr/>
          </p:nvSpPr>
          <p:spPr>
            <a:xfrm>
              <a:off x="3027086" y="1586089"/>
              <a:ext cx="4412610" cy="4413955"/>
            </a:xfrm>
            <a:prstGeom prst="arc">
              <a:avLst>
                <a:gd name="adj1" fmla="val 14810216"/>
                <a:gd name="adj2" fmla="val 17484806"/>
              </a:avLst>
            </a:prstGeom>
            <a:ln w="38100">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endParaRPr>
            </a:p>
          </p:txBody>
        </p:sp>
        <p:sp>
          <p:nvSpPr>
            <p:cNvPr id="20" name="Arc 19"/>
            <p:cNvSpPr/>
            <p:nvPr/>
          </p:nvSpPr>
          <p:spPr>
            <a:xfrm>
              <a:off x="3021440" y="1569154"/>
              <a:ext cx="4412610" cy="4413955"/>
            </a:xfrm>
            <a:prstGeom prst="arc">
              <a:avLst>
                <a:gd name="adj1" fmla="val 19218770"/>
                <a:gd name="adj2" fmla="val 20787504"/>
              </a:avLst>
            </a:prstGeom>
            <a:ln w="38100">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endParaRPr>
            </a:p>
          </p:txBody>
        </p:sp>
        <p:sp>
          <p:nvSpPr>
            <p:cNvPr id="21" name="Arc 20"/>
            <p:cNvSpPr/>
            <p:nvPr/>
          </p:nvSpPr>
          <p:spPr>
            <a:xfrm>
              <a:off x="3027083" y="1574797"/>
              <a:ext cx="4412610" cy="4413955"/>
            </a:xfrm>
            <a:prstGeom prst="arc">
              <a:avLst>
                <a:gd name="adj1" fmla="val 933433"/>
                <a:gd name="adj2" fmla="val 2577541"/>
              </a:avLst>
            </a:prstGeom>
            <a:ln w="38100">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endParaRPr>
            </a:p>
          </p:txBody>
        </p:sp>
        <p:sp>
          <p:nvSpPr>
            <p:cNvPr id="22" name="Arc 21"/>
            <p:cNvSpPr/>
            <p:nvPr/>
          </p:nvSpPr>
          <p:spPr>
            <a:xfrm>
              <a:off x="3021437" y="1557862"/>
              <a:ext cx="4412610" cy="4413955"/>
            </a:xfrm>
            <a:prstGeom prst="arc">
              <a:avLst>
                <a:gd name="adj1" fmla="val 4210563"/>
                <a:gd name="adj2" fmla="val 6657942"/>
              </a:avLst>
            </a:prstGeom>
            <a:ln w="38100">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endParaRPr>
            </a:p>
          </p:txBody>
        </p:sp>
      </p:grpSp>
      <p:sp>
        <p:nvSpPr>
          <p:cNvPr id="24" name="Oval 23"/>
          <p:cNvSpPr/>
          <p:nvPr/>
        </p:nvSpPr>
        <p:spPr>
          <a:xfrm>
            <a:off x="9796440" y="1486799"/>
            <a:ext cx="515169" cy="583251"/>
          </a:xfrm>
          <a:prstGeom prst="ellipse">
            <a:avLst/>
          </a:prstGeom>
          <a:gradFill flip="none" rotWithShape="1">
            <a:gsLst>
              <a:gs pos="0">
                <a:srgbClr val="D6B19C"/>
              </a:gs>
              <a:gs pos="30000">
                <a:srgbClr val="D49E6C"/>
              </a:gs>
              <a:gs pos="70000">
                <a:srgbClr val="A65528"/>
              </a:gs>
              <a:gs pos="100000">
                <a:srgbClr val="663012"/>
              </a:gs>
            </a:gsLst>
            <a:lin ang="2700000" scaled="1"/>
            <a:tileRect/>
          </a:gra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lang="en-US" sz="1200" dirty="0">
                <a:solidFill>
                  <a:prstClr val="black"/>
                </a:solidFill>
              </a:rPr>
              <a:t>Psy</a:t>
            </a:r>
          </a:p>
        </p:txBody>
      </p:sp>
      <p:sp>
        <p:nvSpPr>
          <p:cNvPr id="25" name="Oval 24"/>
          <p:cNvSpPr/>
          <p:nvPr/>
        </p:nvSpPr>
        <p:spPr>
          <a:xfrm>
            <a:off x="9066560" y="1057687"/>
            <a:ext cx="555840" cy="629297"/>
          </a:xfrm>
          <a:prstGeom prst="ellipse">
            <a:avLst/>
          </a:prstGeom>
          <a:gradFill flip="none" rotWithShape="1">
            <a:gsLst>
              <a:gs pos="0">
                <a:srgbClr val="DDEBCF"/>
              </a:gs>
              <a:gs pos="50000">
                <a:srgbClr val="9CB86E"/>
              </a:gs>
              <a:gs pos="100000">
                <a:srgbClr val="156B13"/>
              </a:gs>
            </a:gsLst>
            <a:lin ang="18900000" scaled="0"/>
            <a:tileRect/>
          </a:gradFill>
          <a:ln w="31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lang="en-US" sz="1200" dirty="0">
                <a:solidFill>
                  <a:prstClr val="black"/>
                </a:solidFill>
              </a:rPr>
              <a:t>Onc.</a:t>
            </a:r>
          </a:p>
        </p:txBody>
      </p:sp>
      <p:grpSp>
        <p:nvGrpSpPr>
          <p:cNvPr id="26" name="Group 40"/>
          <p:cNvGrpSpPr/>
          <p:nvPr/>
        </p:nvGrpSpPr>
        <p:grpSpPr>
          <a:xfrm>
            <a:off x="10478201" y="1085758"/>
            <a:ext cx="713919" cy="583251"/>
            <a:chOff x="6873996" y="3569367"/>
            <a:chExt cx="633585" cy="457200"/>
          </a:xfrm>
        </p:grpSpPr>
        <p:sp>
          <p:nvSpPr>
            <p:cNvPr id="28" name="Oval 27"/>
            <p:cNvSpPr/>
            <p:nvPr/>
          </p:nvSpPr>
          <p:spPr>
            <a:xfrm>
              <a:off x="6944730" y="3569367"/>
              <a:ext cx="474697" cy="457200"/>
            </a:xfrm>
            <a:prstGeom prst="ellipse">
              <a:avLst/>
            </a:prstGeom>
            <a:gradFill>
              <a:gsLst>
                <a:gs pos="0">
                  <a:srgbClr val="8488C4"/>
                </a:gs>
                <a:gs pos="53000">
                  <a:srgbClr val="D4DEFF"/>
                </a:gs>
                <a:gs pos="83000">
                  <a:srgbClr val="D4DEFF"/>
                </a:gs>
                <a:gs pos="100000">
                  <a:srgbClr val="96AB94"/>
                </a:gs>
              </a:gsLst>
              <a:lin ang="2700000" scaled="0"/>
            </a:gra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endParaRPr lang="en-US" sz="1200" dirty="0">
                <a:solidFill>
                  <a:prstClr val="black"/>
                </a:solidFill>
              </a:endParaRPr>
            </a:p>
          </p:txBody>
        </p:sp>
        <p:sp>
          <p:nvSpPr>
            <p:cNvPr id="29" name="TextBox 5"/>
            <p:cNvSpPr txBox="1">
              <a:spLocks noChangeArrowheads="1"/>
            </p:cNvSpPr>
            <p:nvPr/>
          </p:nvSpPr>
          <p:spPr bwMode="auto">
            <a:xfrm>
              <a:off x="6873996" y="3613480"/>
              <a:ext cx="633585" cy="337765"/>
            </a:xfrm>
            <a:prstGeom prst="rect">
              <a:avLst/>
            </a:prstGeom>
            <a:noFill/>
            <a:ln w="9525">
              <a:noFill/>
              <a:miter lim="800000"/>
              <a:headEnd/>
              <a:tailEnd/>
            </a:ln>
          </p:spPr>
          <p:txBody>
            <a:bodyPr wrap="square">
              <a:spAutoFit/>
            </a:bodyPr>
            <a:lstStyle/>
            <a:p>
              <a:pPr algn="ctr" defTabSz="914400"/>
              <a:r>
                <a:rPr lang="en-US" sz="1100" dirty="0">
                  <a:solidFill>
                    <a:prstClr val="black"/>
                  </a:solidFill>
                  <a:latin typeface="Calibri"/>
                  <a:cs typeface="Arial" charset="0"/>
                </a:rPr>
                <a:t>Case Manager</a:t>
              </a:r>
            </a:p>
          </p:txBody>
        </p:sp>
      </p:grpSp>
      <p:cxnSp>
        <p:nvCxnSpPr>
          <p:cNvPr id="30" name="Straight Connector 29"/>
          <p:cNvCxnSpPr>
            <a:stCxn id="34" idx="3"/>
            <a:endCxn id="25" idx="7"/>
          </p:cNvCxnSpPr>
          <p:nvPr/>
        </p:nvCxnSpPr>
        <p:spPr>
          <a:xfrm flipH="1">
            <a:off x="9540999" y="801124"/>
            <a:ext cx="317253" cy="34872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34" idx="4"/>
            <a:endCxn id="24" idx="0"/>
          </p:cNvCxnSpPr>
          <p:nvPr/>
        </p:nvCxnSpPr>
        <p:spPr>
          <a:xfrm>
            <a:off x="10053174" y="892533"/>
            <a:ext cx="851" cy="59426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34" idx="5"/>
            <a:endCxn id="28" idx="1"/>
          </p:cNvCxnSpPr>
          <p:nvPr/>
        </p:nvCxnSpPr>
        <p:spPr>
          <a:xfrm>
            <a:off x="10248095" y="801124"/>
            <a:ext cx="388141" cy="37004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33" name="Group 39"/>
          <p:cNvGrpSpPr/>
          <p:nvPr/>
        </p:nvGrpSpPr>
        <p:grpSpPr>
          <a:xfrm>
            <a:off x="9696255" y="268353"/>
            <a:ext cx="713919" cy="624180"/>
            <a:chOff x="6043922" y="2354904"/>
            <a:chExt cx="633585" cy="489283"/>
          </a:xfrm>
        </p:grpSpPr>
        <p:sp>
          <p:nvSpPr>
            <p:cNvPr id="34" name="Oval 33"/>
            <p:cNvSpPr/>
            <p:nvPr/>
          </p:nvSpPr>
          <p:spPr>
            <a:xfrm>
              <a:off x="6116036" y="2354904"/>
              <a:ext cx="489283" cy="489283"/>
            </a:xfrm>
            <a:prstGeom prst="ellipse">
              <a:avLst/>
            </a:prstGeom>
            <a:gradFill flip="none" rotWithShape="1">
              <a:gsLst>
                <a:gs pos="0">
                  <a:schemeClr val="accent1">
                    <a:lumMod val="50000"/>
                    <a:tint val="66000"/>
                    <a:satMod val="160000"/>
                  </a:schemeClr>
                </a:gs>
                <a:gs pos="50000">
                  <a:schemeClr val="accent1">
                    <a:lumMod val="50000"/>
                    <a:tint val="44500"/>
                    <a:satMod val="160000"/>
                  </a:schemeClr>
                </a:gs>
                <a:gs pos="100000">
                  <a:schemeClr val="accent1">
                    <a:lumMod val="50000"/>
                    <a:tint val="23500"/>
                    <a:satMod val="160000"/>
                  </a:schemeClr>
                </a:gs>
              </a:gsLst>
              <a:lin ang="16200000" scaled="1"/>
              <a:tileRect/>
            </a:gra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endParaRPr lang="en-US" sz="1000" b="1" dirty="0">
                <a:solidFill>
                  <a:prstClr val="black"/>
                </a:solidFill>
              </a:endParaRPr>
            </a:p>
          </p:txBody>
        </p:sp>
        <p:sp>
          <p:nvSpPr>
            <p:cNvPr id="35" name="TextBox 5"/>
            <p:cNvSpPr txBox="1">
              <a:spLocks noChangeArrowheads="1"/>
            </p:cNvSpPr>
            <p:nvPr/>
          </p:nvSpPr>
          <p:spPr bwMode="auto">
            <a:xfrm>
              <a:off x="6043922" y="2442423"/>
              <a:ext cx="633585" cy="276999"/>
            </a:xfrm>
            <a:prstGeom prst="rect">
              <a:avLst/>
            </a:prstGeom>
            <a:noFill/>
            <a:ln w="9525">
              <a:noFill/>
              <a:miter lim="800000"/>
              <a:headEnd/>
              <a:tailEnd/>
            </a:ln>
          </p:spPr>
          <p:txBody>
            <a:bodyPr wrap="square">
              <a:spAutoFit/>
            </a:bodyPr>
            <a:lstStyle/>
            <a:p>
              <a:pPr algn="ctr" defTabSz="914400"/>
              <a:r>
                <a:rPr lang="en-US" sz="1200" dirty="0">
                  <a:solidFill>
                    <a:prstClr val="black"/>
                  </a:solidFill>
                  <a:latin typeface="Calibri"/>
                  <a:cs typeface="Arial" charset="0"/>
                </a:rPr>
                <a:t>Person</a:t>
              </a:r>
            </a:p>
          </p:txBody>
        </p:sp>
      </p:grpSp>
      <p:grpSp>
        <p:nvGrpSpPr>
          <p:cNvPr id="36" name="Group 94"/>
          <p:cNvGrpSpPr/>
          <p:nvPr/>
        </p:nvGrpSpPr>
        <p:grpSpPr>
          <a:xfrm>
            <a:off x="8755115" y="259589"/>
            <a:ext cx="851576" cy="672461"/>
            <a:chOff x="6043922" y="2354904"/>
            <a:chExt cx="685800" cy="489283"/>
          </a:xfrm>
        </p:grpSpPr>
        <p:sp>
          <p:nvSpPr>
            <p:cNvPr id="37" name="Oval 36"/>
            <p:cNvSpPr/>
            <p:nvPr/>
          </p:nvSpPr>
          <p:spPr>
            <a:xfrm>
              <a:off x="6116036" y="2354904"/>
              <a:ext cx="489283" cy="489283"/>
            </a:xfrm>
            <a:prstGeom prst="ellipse">
              <a:avLst/>
            </a:prstGeom>
            <a:gradFill flip="none" rotWithShape="1">
              <a:gsLst>
                <a:gs pos="0">
                  <a:schemeClr val="accent1">
                    <a:lumMod val="50000"/>
                    <a:tint val="66000"/>
                    <a:satMod val="160000"/>
                  </a:schemeClr>
                </a:gs>
                <a:gs pos="50000">
                  <a:schemeClr val="accent1">
                    <a:lumMod val="50000"/>
                    <a:tint val="44500"/>
                    <a:satMod val="160000"/>
                  </a:schemeClr>
                </a:gs>
                <a:gs pos="100000">
                  <a:schemeClr val="accent1">
                    <a:lumMod val="50000"/>
                    <a:tint val="23500"/>
                    <a:satMod val="160000"/>
                  </a:schemeClr>
                </a:gs>
              </a:gsLst>
              <a:lin ang="16200000" scaled="1"/>
              <a:tileRect/>
            </a:gra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endParaRPr lang="en-US" sz="1000" b="1" dirty="0">
                <a:solidFill>
                  <a:prstClr val="black"/>
                </a:solidFill>
              </a:endParaRPr>
            </a:p>
          </p:txBody>
        </p:sp>
        <p:sp>
          <p:nvSpPr>
            <p:cNvPr id="38" name="TextBox 5"/>
            <p:cNvSpPr txBox="1">
              <a:spLocks noChangeArrowheads="1"/>
            </p:cNvSpPr>
            <p:nvPr/>
          </p:nvSpPr>
          <p:spPr bwMode="auto">
            <a:xfrm>
              <a:off x="6043922" y="2463187"/>
              <a:ext cx="685800" cy="190348"/>
            </a:xfrm>
            <a:prstGeom prst="rect">
              <a:avLst/>
            </a:prstGeom>
            <a:noFill/>
            <a:ln w="9525">
              <a:noFill/>
              <a:miter lim="800000"/>
              <a:headEnd/>
              <a:tailEnd/>
            </a:ln>
          </p:spPr>
          <p:txBody>
            <a:bodyPr wrap="square">
              <a:spAutoFit/>
            </a:bodyPr>
            <a:lstStyle/>
            <a:p>
              <a:pPr defTabSz="914400"/>
              <a:r>
                <a:rPr lang="en-US" sz="1100" dirty="0">
                  <a:solidFill>
                    <a:prstClr val="black"/>
                  </a:solidFill>
                  <a:latin typeface="Calibri"/>
                  <a:cs typeface="Arial" charset="0"/>
                </a:rPr>
                <a:t>Caregive</a:t>
              </a:r>
              <a:r>
                <a:rPr lang="en-US" sz="930" dirty="0">
                  <a:solidFill>
                    <a:prstClr val="black"/>
                  </a:solidFill>
                  <a:latin typeface="Calibri"/>
                  <a:cs typeface="Arial" charset="0"/>
                </a:rPr>
                <a:t>r</a:t>
              </a:r>
            </a:p>
          </p:txBody>
        </p:sp>
      </p:grpSp>
      <p:cxnSp>
        <p:nvCxnSpPr>
          <p:cNvPr id="39" name="Straight Connector 38"/>
          <p:cNvCxnSpPr>
            <a:stCxn id="37" idx="6"/>
            <a:endCxn id="34" idx="2"/>
          </p:cNvCxnSpPr>
          <p:nvPr/>
        </p:nvCxnSpPr>
        <p:spPr>
          <a:xfrm flipV="1">
            <a:off x="9452217" y="580443"/>
            <a:ext cx="325296" cy="15377"/>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82144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81978" y="3529782"/>
            <a:ext cx="6252938" cy="951428"/>
          </a:xfrm>
          <a:prstGeom prst="roundRect">
            <a:avLst/>
          </a:prstGeom>
          <a:solidFill>
            <a:schemeClr val="bg1">
              <a:lumMod val="85000"/>
            </a:schemeClr>
          </a:solidFill>
          <a:ln>
            <a:solidFill>
              <a:schemeClr val="accent2">
                <a:lumMod val="50000"/>
              </a:schemeClr>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a:ea typeface="+mn-ea"/>
                <a:cs typeface="Arial" pitchFamily="34" charset="0"/>
              </a:rPr>
              <a:t>“She came from oncology, understood schizophrenia, and could tell us what to expect. I’ve never had a provider with both perspectives.”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a:ea typeface="+mn-ea"/>
                <a:cs typeface="Arial" pitchFamily="34" charset="0"/>
              </a:rPr>
              <a:t>- Adult daughter of woman with schizophrenia and GI cancer</a:t>
            </a:r>
          </a:p>
        </p:txBody>
      </p:sp>
      <p:sp>
        <p:nvSpPr>
          <p:cNvPr id="5" name="Title 1"/>
          <p:cNvSpPr txBox="1">
            <a:spLocks/>
          </p:cNvSpPr>
          <p:nvPr/>
        </p:nvSpPr>
        <p:spPr>
          <a:xfrm>
            <a:off x="92405" y="3561808"/>
            <a:ext cx="4718134" cy="886092"/>
          </a:xfrm>
          <a:prstGeom prst="rect">
            <a:avLst/>
          </a:prstGeom>
        </p:spPr>
        <p:txBody>
          <a:bodyPr anchor="t"/>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sng" strike="noStrike" kern="1200" cap="none" spc="0" normalizeH="0" baseline="0" noProof="0" dirty="0">
                <a:ln>
                  <a:noFill/>
                </a:ln>
                <a:solidFill>
                  <a:srgbClr val="002060"/>
                </a:solidFill>
                <a:effectLst/>
                <a:uLnTx/>
                <a:uFillTx/>
                <a:latin typeface="Calibri"/>
                <a:ea typeface="+mn-ea"/>
                <a:cs typeface="Arial" pitchFamily="34" charset="0"/>
              </a:rPr>
              <a:t>Caregivers</a:t>
            </a:r>
            <a:r>
              <a:rPr kumimoji="0" lang="en-US" sz="2400" b="0" i="0" u="none" strike="noStrike" kern="1200" cap="none" spc="0" normalizeH="0" baseline="0" noProof="0" dirty="0">
                <a:ln>
                  <a:noFill/>
                </a:ln>
                <a:solidFill>
                  <a:srgbClr val="002060"/>
                </a:solidFill>
                <a:effectLst/>
                <a:uLnTx/>
                <a:uFillTx/>
                <a:latin typeface="Calibri"/>
                <a:ea typeface="+mn-ea"/>
                <a:cs typeface="Arial" pitchFamily="34" charset="0"/>
              </a:rPr>
              <a:t> valued combined mental health and oncology expertise: </a:t>
            </a:r>
          </a:p>
        </p:txBody>
      </p:sp>
      <p:sp>
        <p:nvSpPr>
          <p:cNvPr id="7" name="Title 1"/>
          <p:cNvSpPr txBox="1">
            <a:spLocks/>
          </p:cNvSpPr>
          <p:nvPr/>
        </p:nvSpPr>
        <p:spPr>
          <a:xfrm>
            <a:off x="92405" y="4586297"/>
            <a:ext cx="8678822" cy="646986"/>
          </a:xfrm>
          <a:prstGeom prst="rect">
            <a:avLst/>
          </a:prstGeom>
        </p:spPr>
        <p:txBody>
          <a:bodyPr anchor="t"/>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sng" strike="noStrike" kern="1200" cap="none" spc="0" normalizeH="0" baseline="0" noProof="0" dirty="0">
                <a:ln>
                  <a:noFill/>
                </a:ln>
                <a:solidFill>
                  <a:srgbClr val="002060"/>
                </a:solidFill>
                <a:effectLst/>
                <a:uLnTx/>
                <a:uFillTx/>
                <a:latin typeface="Calibri"/>
                <a:ea typeface="+mn-ea"/>
                <a:cs typeface="Arial" pitchFamily="34" charset="0"/>
              </a:rPr>
              <a:t>Oncologists </a:t>
            </a:r>
            <a:r>
              <a:rPr kumimoji="0" lang="en-US" sz="2400" b="0" i="0" u="none" strike="noStrike" kern="1200" cap="none" spc="0" normalizeH="0" baseline="0" noProof="0" dirty="0">
                <a:ln>
                  <a:noFill/>
                </a:ln>
                <a:solidFill>
                  <a:srgbClr val="002060"/>
                </a:solidFill>
                <a:effectLst/>
                <a:uLnTx/>
                <a:uFillTx/>
                <a:latin typeface="Calibri"/>
                <a:ea typeface="+mn-ea"/>
                <a:cs typeface="Arial" pitchFamily="34" charset="0"/>
              </a:rPr>
              <a:t>valued the proactive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a:ea typeface="+mn-ea"/>
                <a:cs typeface="Arial" pitchFamily="34" charset="0"/>
              </a:rPr>
              <a:t>approach and availability of psychiatry</a:t>
            </a:r>
          </a:p>
        </p:txBody>
      </p:sp>
      <p:sp>
        <p:nvSpPr>
          <p:cNvPr id="10" name="TextBox 9"/>
          <p:cNvSpPr txBox="1"/>
          <p:nvPr/>
        </p:nvSpPr>
        <p:spPr>
          <a:xfrm>
            <a:off x="5181978" y="4834001"/>
            <a:ext cx="4508673" cy="646986"/>
          </a:xfrm>
          <a:prstGeom prst="roundRect">
            <a:avLst/>
          </a:prstGeom>
          <a:solidFill>
            <a:schemeClr val="bg1">
              <a:lumMod val="85000"/>
            </a:schemeClr>
          </a:solidFill>
          <a:ln>
            <a:solidFill>
              <a:schemeClr val="tx2"/>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“She would not have received care otherwise.”         – Medical Oncologist</a:t>
            </a:r>
            <a:endParaRPr kumimoji="0" lang="en-US" sz="1600" b="1" i="1"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nvGrpSpPr>
          <p:cNvPr id="11" name="Group 10">
            <a:extLst>
              <a:ext uri="{FF2B5EF4-FFF2-40B4-BE49-F238E27FC236}">
                <a16:creationId xmlns:a16="http://schemas.microsoft.com/office/drawing/2014/main" id="{B8A903EE-3E05-4C17-9E57-443A35462A0D}"/>
              </a:ext>
            </a:extLst>
          </p:cNvPr>
          <p:cNvGrpSpPr/>
          <p:nvPr/>
        </p:nvGrpSpPr>
        <p:grpSpPr>
          <a:xfrm>
            <a:off x="92405" y="5839605"/>
            <a:ext cx="11785600" cy="927657"/>
            <a:chOff x="143435" y="6002945"/>
            <a:chExt cx="8790874" cy="702414"/>
          </a:xfrm>
        </p:grpSpPr>
        <p:pic>
          <p:nvPicPr>
            <p:cNvPr id="12" name="Picture 11">
              <a:extLst>
                <a:ext uri="{FF2B5EF4-FFF2-40B4-BE49-F238E27FC236}">
                  <a16:creationId xmlns:a16="http://schemas.microsoft.com/office/drawing/2014/main" id="{A7E4AC7F-F88A-4C16-A1E9-3CF18D8BD538}"/>
                </a:ext>
              </a:extLst>
            </p:cNvPr>
            <p:cNvPicPr>
              <a:picLocks noChangeAspect="1"/>
            </p:cNvPicPr>
            <p:nvPr/>
          </p:nvPicPr>
          <p:blipFill>
            <a:blip r:embed="rId2"/>
            <a:stretch>
              <a:fillRect/>
            </a:stretch>
          </p:blipFill>
          <p:spPr>
            <a:xfrm>
              <a:off x="143435" y="6034418"/>
              <a:ext cx="2374526" cy="670941"/>
            </a:xfrm>
            <a:prstGeom prst="rect">
              <a:avLst/>
            </a:prstGeom>
          </p:spPr>
        </p:pic>
        <p:pic>
          <p:nvPicPr>
            <p:cNvPr id="13" name="Picture 12">
              <a:extLst>
                <a:ext uri="{FF2B5EF4-FFF2-40B4-BE49-F238E27FC236}">
                  <a16:creationId xmlns:a16="http://schemas.microsoft.com/office/drawing/2014/main" id="{CD08FCEA-FE3F-4D97-8D8F-A2EF503BCB5F}"/>
                </a:ext>
              </a:extLst>
            </p:cNvPr>
            <p:cNvPicPr>
              <a:picLocks noChangeAspect="1"/>
            </p:cNvPicPr>
            <p:nvPr/>
          </p:nvPicPr>
          <p:blipFill>
            <a:blip r:embed="rId3"/>
            <a:stretch>
              <a:fillRect/>
            </a:stretch>
          </p:blipFill>
          <p:spPr>
            <a:xfrm>
              <a:off x="6394823" y="6029897"/>
              <a:ext cx="591298" cy="641502"/>
            </a:xfrm>
            <a:prstGeom prst="rect">
              <a:avLst/>
            </a:prstGeom>
          </p:spPr>
        </p:pic>
        <p:pic>
          <p:nvPicPr>
            <p:cNvPr id="14" name="Picture 13">
              <a:extLst>
                <a:ext uri="{FF2B5EF4-FFF2-40B4-BE49-F238E27FC236}">
                  <a16:creationId xmlns:a16="http://schemas.microsoft.com/office/drawing/2014/main" id="{A9F9EA38-BCFD-4913-9010-1E58016AE3B1}"/>
                </a:ext>
              </a:extLst>
            </p:cNvPr>
            <p:cNvPicPr>
              <a:picLocks noChangeAspect="1"/>
            </p:cNvPicPr>
            <p:nvPr/>
          </p:nvPicPr>
          <p:blipFill>
            <a:blip r:embed="rId4"/>
            <a:stretch>
              <a:fillRect/>
            </a:stretch>
          </p:blipFill>
          <p:spPr>
            <a:xfrm>
              <a:off x="7067690" y="6002945"/>
              <a:ext cx="1866619" cy="695407"/>
            </a:xfrm>
            <a:prstGeom prst="rect">
              <a:avLst/>
            </a:prstGeom>
          </p:spPr>
        </p:pic>
      </p:grpSp>
      <p:pic>
        <p:nvPicPr>
          <p:cNvPr id="15" name="Content Placeholder 4">
            <a:extLst>
              <a:ext uri="{FF2B5EF4-FFF2-40B4-BE49-F238E27FC236}">
                <a16:creationId xmlns:a16="http://schemas.microsoft.com/office/drawing/2014/main" id="{A9282EF6-EABF-4D0A-8808-3EA0F0964391}"/>
              </a:ext>
            </a:extLst>
          </p:cNvPr>
          <p:cNvPicPr>
            <a:picLocks noChangeAspect="1"/>
          </p:cNvPicPr>
          <p:nvPr/>
        </p:nvPicPr>
        <p:blipFill rotWithShape="1">
          <a:blip r:embed="rId5" cstate="print">
            <a:extLst>
              <a:ext uri="{28A0092B-C50C-407E-A947-70E740481C1C}">
                <a14:useLocalDpi xmlns:a14="http://schemas.microsoft.com/office/drawing/2010/main" val="0"/>
              </a:ext>
            </a:extLst>
          </a:blip>
          <a:stretch/>
        </p:blipFill>
        <p:spPr>
          <a:xfrm>
            <a:off x="540026" y="255513"/>
            <a:ext cx="2024270" cy="2693946"/>
          </a:xfrm>
          <a:prstGeom prst="rect">
            <a:avLst/>
          </a:prstGeom>
          <a:solidFill>
            <a:srgbClr val="000000">
              <a:shade val="95000"/>
            </a:srgbClr>
          </a:solidFill>
          <a:ln w="228600" cap="sq">
            <a:solidFill>
              <a:srgbClr val="000000"/>
            </a:solidFill>
            <a:miter lim="800000"/>
          </a:ln>
          <a:effectLst/>
        </p:spPr>
      </p:pic>
      <p:sp>
        <p:nvSpPr>
          <p:cNvPr id="16" name="Content Placeholder 2">
            <a:extLst>
              <a:ext uri="{FF2B5EF4-FFF2-40B4-BE49-F238E27FC236}">
                <a16:creationId xmlns:a16="http://schemas.microsoft.com/office/drawing/2014/main" id="{61F34B9C-8343-4F57-A13D-F1507DCDFD88}"/>
              </a:ext>
            </a:extLst>
          </p:cNvPr>
          <p:cNvSpPr txBox="1">
            <a:spLocks/>
          </p:cNvSpPr>
          <p:nvPr/>
        </p:nvSpPr>
        <p:spPr>
          <a:xfrm>
            <a:off x="3441892" y="697764"/>
            <a:ext cx="7474614" cy="1063409"/>
          </a:xfrm>
          <a:prstGeom prst="rect">
            <a:avLst/>
          </a:prstGeom>
        </p:spPr>
        <p:txBody>
          <a:bodyPr>
            <a:noAutofit/>
          </a:bodyPr>
          <a:lstStyle>
            <a:lvl1pPr marL="114300" indent="-114300" algn="l" defTabSz="4572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900" indent="-114300" algn="l" defTabSz="457200"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500" indent="-114300" algn="l" defTabSz="457200"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800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7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 didn’t feel wanted. I had a lump for 6 months, and I could feel them dismissing me.  The team listened to me and that was the difference between life and death.”</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Ady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woman with breast cancer and bipolar disorder</a:t>
            </a:r>
          </a:p>
        </p:txBody>
      </p:sp>
    </p:spTree>
    <p:extLst>
      <p:ext uri="{BB962C8B-B14F-4D97-AF65-F5344CB8AC3E}">
        <p14:creationId xmlns:p14="http://schemas.microsoft.com/office/powerpoint/2010/main" val="22211419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75711-E042-4E22-B10D-D1A0470A62CA}"/>
              </a:ext>
            </a:extLst>
          </p:cNvPr>
          <p:cNvSpPr>
            <a:spLocks noGrp="1"/>
          </p:cNvSpPr>
          <p:nvPr>
            <p:ph type="ctrTitle"/>
          </p:nvPr>
        </p:nvSpPr>
        <p:spPr>
          <a:xfrm>
            <a:off x="838199" y="291090"/>
            <a:ext cx="10515599" cy="932688"/>
          </a:xfrm>
        </p:spPr>
        <p:txBody>
          <a:bodyPr>
            <a:normAutofit/>
          </a:bodyPr>
          <a:lstStyle/>
          <a:p>
            <a:r>
              <a:rPr lang="en-US" sz="5400" dirty="0">
                <a:solidFill>
                  <a:schemeClr val="bg1"/>
                </a:solidFill>
              </a:rPr>
              <a:t>What are your worries?</a:t>
            </a:r>
          </a:p>
        </p:txBody>
      </p:sp>
      <p:sp>
        <p:nvSpPr>
          <p:cNvPr id="3" name="Subtitle 2">
            <a:extLst>
              <a:ext uri="{FF2B5EF4-FFF2-40B4-BE49-F238E27FC236}">
                <a16:creationId xmlns:a16="http://schemas.microsoft.com/office/drawing/2014/main" id="{77BA76D7-588E-416F-A281-5FDE9165A1F8}"/>
              </a:ext>
            </a:extLst>
          </p:cNvPr>
          <p:cNvSpPr>
            <a:spLocks noGrp="1"/>
          </p:cNvSpPr>
          <p:nvPr>
            <p:ph type="subTitle" idx="1"/>
          </p:nvPr>
        </p:nvSpPr>
        <p:spPr>
          <a:xfrm>
            <a:off x="134469" y="185574"/>
            <a:ext cx="11632579" cy="442589"/>
          </a:xfrm>
        </p:spPr>
        <p:txBody>
          <a:bodyPr>
            <a:noAutofit/>
          </a:bodyPr>
          <a:lstStyle/>
          <a:p>
            <a:r>
              <a:rPr lang="en-US" sz="2800" b="1" dirty="0">
                <a:solidFill>
                  <a:srgbClr val="002060"/>
                </a:solidFill>
                <a:latin typeface="Calibri" panose="020F0502020204030204" pitchFamily="34" charset="0"/>
                <a:cs typeface="Calibri" panose="020F0502020204030204" pitchFamily="34" charset="0"/>
              </a:rPr>
              <a:t>Default approaches worsen disparities.</a:t>
            </a:r>
          </a:p>
          <a:p>
            <a:r>
              <a:rPr lang="en-US" sz="2800" b="1" dirty="0">
                <a:solidFill>
                  <a:srgbClr val="002060"/>
                </a:solidFill>
                <a:latin typeface="Calibri" panose="020F0502020204030204" pitchFamily="34" charset="0"/>
                <a:cs typeface="Calibri" panose="020F0502020204030204" pitchFamily="34" charset="0"/>
              </a:rPr>
              <a:t>During the pandemic, escalating mental health needs have disproportionately impacted adults with serious mental illness  and cancer.</a:t>
            </a:r>
            <a:endParaRPr lang="en-US" sz="2800" b="1" dirty="0">
              <a:solidFill>
                <a:srgbClr val="002060"/>
              </a:solidFill>
            </a:endParaRPr>
          </a:p>
        </p:txBody>
      </p:sp>
      <p:graphicFrame>
        <p:nvGraphicFramePr>
          <p:cNvPr id="4" name="Table 3">
            <a:extLst>
              <a:ext uri="{FF2B5EF4-FFF2-40B4-BE49-F238E27FC236}">
                <a16:creationId xmlns:a16="http://schemas.microsoft.com/office/drawing/2014/main" id="{5054E8C0-CCA2-4C6A-8941-F4E2770EB553}"/>
              </a:ext>
            </a:extLst>
          </p:cNvPr>
          <p:cNvGraphicFramePr>
            <a:graphicFrameLocks noGrp="1"/>
          </p:cNvGraphicFramePr>
          <p:nvPr>
            <p:extLst>
              <p:ext uri="{D42A27DB-BD31-4B8C-83A1-F6EECF244321}">
                <p14:modId xmlns:p14="http://schemas.microsoft.com/office/powerpoint/2010/main" val="608172487"/>
              </p:ext>
            </p:extLst>
          </p:nvPr>
        </p:nvGraphicFramePr>
        <p:xfrm>
          <a:off x="540774" y="1865232"/>
          <a:ext cx="10956314" cy="4353616"/>
        </p:xfrm>
        <a:graphic>
          <a:graphicData uri="http://schemas.openxmlformats.org/drawingml/2006/table">
            <a:tbl>
              <a:tblPr firstRow="1" firstCol="1" bandRow="1">
                <a:tableStyleId>{8799B23B-EC83-4686-B30A-512413B5E67A}</a:tableStyleId>
              </a:tblPr>
              <a:tblGrid>
                <a:gridCol w="1830860">
                  <a:extLst>
                    <a:ext uri="{9D8B030D-6E8A-4147-A177-3AD203B41FA5}">
                      <a16:colId xmlns:a16="http://schemas.microsoft.com/office/drawing/2014/main" val="3055224478"/>
                    </a:ext>
                  </a:extLst>
                </a:gridCol>
                <a:gridCol w="9125454">
                  <a:extLst>
                    <a:ext uri="{9D8B030D-6E8A-4147-A177-3AD203B41FA5}">
                      <a16:colId xmlns:a16="http://schemas.microsoft.com/office/drawing/2014/main" val="640666430"/>
                    </a:ext>
                  </a:extLst>
                </a:gridCol>
              </a:tblGrid>
              <a:tr h="593559">
                <a:tc>
                  <a:txBody>
                    <a:bodyPr/>
                    <a:lstStyle/>
                    <a:p>
                      <a:pPr marL="0" marR="0" algn="r">
                        <a:lnSpc>
                          <a:spcPct val="115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Resident, skilled nursing</a:t>
                      </a:r>
                    </a:p>
                  </a:txBody>
                  <a:tcPr marL="46742" marR="46742" marT="0" marB="0"/>
                </a:tc>
                <a:tc>
                  <a:txBody>
                    <a:bodyPr/>
                    <a:lstStyle/>
                    <a:p>
                      <a:pPr marL="0" marR="0" algn="l">
                        <a:lnSpc>
                          <a:spcPct val="115000"/>
                        </a:lnSpc>
                        <a:spcBef>
                          <a:spcPts val="0"/>
                        </a:spcBef>
                        <a:spcAft>
                          <a:spcPts val="0"/>
                        </a:spcAft>
                      </a:pPr>
                      <a:r>
                        <a:rPr lang="en-US" sz="1800" b="0" dirty="0">
                          <a:effectLst/>
                          <a:latin typeface="Calibri" panose="020F0502020204030204" pitchFamily="34" charset="0"/>
                          <a:ea typeface="Calibri" panose="020F0502020204030204" pitchFamily="34" charset="0"/>
                          <a:cs typeface="Calibri" panose="020F0502020204030204" pitchFamily="34" charset="0"/>
                        </a:rPr>
                        <a:t>“Sometimes, I think it’s just a matter of time.  I see more bodies coming in than going out. I am tested by God.”</a:t>
                      </a:r>
                    </a:p>
                  </a:txBody>
                  <a:tcPr marL="46742" marR="46742" marT="0" marB="0"/>
                </a:tc>
                <a:extLst>
                  <a:ext uri="{0D108BD9-81ED-4DB2-BD59-A6C34878D82A}">
                    <a16:rowId xmlns:a16="http://schemas.microsoft.com/office/drawing/2014/main" val="329281003"/>
                  </a:ext>
                </a:extLst>
              </a:tr>
              <a:tr h="1090826">
                <a:tc>
                  <a:txBody>
                    <a:bodyPr/>
                    <a:lstStyle/>
                    <a:p>
                      <a:pPr marL="0" marR="0" algn="r">
                        <a:lnSpc>
                          <a:spcPct val="11500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Nurse Practitioner</a:t>
                      </a:r>
                    </a:p>
                    <a:p>
                      <a:pPr marL="0" marR="0" algn="r">
                        <a:lnSpc>
                          <a:spcPct val="11500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 </a:t>
                      </a:r>
                    </a:p>
                  </a:txBody>
                  <a:tcPr marL="46742" marR="46742" marT="0" marB="0"/>
                </a:tc>
                <a:tc>
                  <a:txBody>
                    <a:bodyPr/>
                    <a:lstStyle/>
                    <a:p>
                      <a:pPr marL="0" marR="0" algn="l">
                        <a:lnSpc>
                          <a:spcPct val="115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“I worry clinicians don’t have time, and my clients with mental illness are likely falling through the cracks. People are less likely to seek help for their cancer and clinicians are less likely to notice that someone is physically ill.” </a:t>
                      </a:r>
                    </a:p>
                    <a:p>
                      <a:pPr marL="0" marR="0" algn="l">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46742" marR="46742" marT="0" marB="0"/>
                </a:tc>
                <a:extLst>
                  <a:ext uri="{0D108BD9-81ED-4DB2-BD59-A6C34878D82A}">
                    <a16:rowId xmlns:a16="http://schemas.microsoft.com/office/drawing/2014/main" val="2248051265"/>
                  </a:ext>
                </a:extLst>
              </a:tr>
              <a:tr h="496220">
                <a:tc>
                  <a:txBody>
                    <a:bodyPr/>
                    <a:lstStyle/>
                    <a:p>
                      <a:pPr marL="0" marR="0" algn="r">
                        <a:lnSpc>
                          <a:spcPct val="115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Social worker</a:t>
                      </a:r>
                    </a:p>
                  </a:txBody>
                  <a:tcPr marL="46742" marR="46742" marT="0" marB="0"/>
                </a:tc>
                <a:tc>
                  <a:txBody>
                    <a:bodyPr/>
                    <a:lstStyle/>
                    <a:p>
                      <a:pPr marL="0" marR="0" algn="l">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“I’m always on alert.  I worry about everyone’s safety.”  “I worry most about the people we aren’t reaching.”</a:t>
                      </a:r>
                    </a:p>
                  </a:txBody>
                  <a:tcPr marL="46742" marR="46742" marT="0" marB="0"/>
                </a:tc>
                <a:extLst>
                  <a:ext uri="{0D108BD9-81ED-4DB2-BD59-A6C34878D82A}">
                    <a16:rowId xmlns:a16="http://schemas.microsoft.com/office/drawing/2014/main" val="3659369362"/>
                  </a:ext>
                </a:extLst>
              </a:tr>
              <a:tr h="814053">
                <a:tc>
                  <a:txBody>
                    <a:bodyPr/>
                    <a:lstStyle/>
                    <a:p>
                      <a:pPr marL="0" marR="0" algn="r">
                        <a:lnSpc>
                          <a:spcPct val="11500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Navigator</a:t>
                      </a:r>
                    </a:p>
                  </a:txBody>
                  <a:tcPr marL="46742" marR="46742" marT="0" marB="0"/>
                </a:tc>
                <a:tc>
                  <a:txBody>
                    <a:bodyPr/>
                    <a:lstStyle/>
                    <a:p>
                      <a:pPr marL="0" marR="0" algn="l">
                        <a:lnSpc>
                          <a:spcPct val="115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“I worry about my patients dying alone.”</a:t>
                      </a:r>
                    </a:p>
                    <a:p>
                      <a:pPr marL="0" marR="0" algn="l">
                        <a:lnSpc>
                          <a:spcPct val="115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“Not everyone has broadband or the internet.”</a:t>
                      </a:r>
                    </a:p>
                    <a:p>
                      <a:pPr marL="0" marR="0" algn="l">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46742" marR="46742" marT="0" marB="0"/>
                </a:tc>
                <a:extLst>
                  <a:ext uri="{0D108BD9-81ED-4DB2-BD59-A6C34878D82A}">
                    <a16:rowId xmlns:a16="http://schemas.microsoft.com/office/drawing/2014/main" val="4197398813"/>
                  </a:ext>
                </a:extLst>
              </a:tr>
              <a:tr h="481345">
                <a:tc>
                  <a:txBody>
                    <a:bodyPr/>
                    <a:lstStyle/>
                    <a:p>
                      <a:pPr marL="0" marR="0" algn="r">
                        <a:lnSpc>
                          <a:spcPct val="115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Family members</a:t>
                      </a:r>
                    </a:p>
                  </a:txBody>
                  <a:tcPr marL="46742" marR="46742" marT="0" marB="0"/>
                </a:tc>
                <a:tc>
                  <a:txBody>
                    <a:bodyPr/>
                    <a:lstStyle/>
                    <a:p>
                      <a:pPr marL="0" marR="0" algn="l">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“People get lonely in group homes too.” </a:t>
                      </a:r>
                    </a:p>
                    <a:p>
                      <a:pPr marL="0" marR="0" algn="l">
                        <a:spcBef>
                          <a:spcPts val="0"/>
                        </a:spcBef>
                        <a:spcAft>
                          <a:spcPts val="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46742" marR="46742" marT="0" marB="0"/>
                </a:tc>
                <a:extLst>
                  <a:ext uri="{0D108BD9-81ED-4DB2-BD59-A6C34878D82A}">
                    <a16:rowId xmlns:a16="http://schemas.microsoft.com/office/drawing/2014/main" val="908910801"/>
                  </a:ext>
                </a:extLst>
              </a:tr>
              <a:tr h="472750">
                <a:tc>
                  <a:txBody>
                    <a:bodyPr/>
                    <a:lstStyle/>
                    <a:p>
                      <a:pPr marL="0" marR="0" algn="r">
                        <a:lnSpc>
                          <a:spcPct val="115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Psychiatrist</a:t>
                      </a:r>
                    </a:p>
                  </a:txBody>
                  <a:tcPr marL="46742" marR="46742" marT="0" marB="0"/>
                </a:tc>
                <a:tc>
                  <a:txBody>
                    <a:bodyPr/>
                    <a:lstStyle/>
                    <a:p>
                      <a:pPr marL="0" marR="0" algn="l">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“I feel like I’m failing at everything I do.”</a:t>
                      </a:r>
                    </a:p>
                  </a:txBody>
                  <a:tcPr marL="46742" marR="46742" marT="0" marB="0"/>
                </a:tc>
                <a:extLst>
                  <a:ext uri="{0D108BD9-81ED-4DB2-BD59-A6C34878D82A}">
                    <a16:rowId xmlns:a16="http://schemas.microsoft.com/office/drawing/2014/main" val="1898763309"/>
                  </a:ext>
                </a:extLst>
              </a:tr>
            </a:tbl>
          </a:graphicData>
        </a:graphic>
      </p:graphicFrame>
    </p:spTree>
    <p:extLst>
      <p:ext uri="{BB962C8B-B14F-4D97-AF65-F5344CB8AC3E}">
        <p14:creationId xmlns:p14="http://schemas.microsoft.com/office/powerpoint/2010/main" val="12029832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1831815-ACDC-43E1-9DB5-9E532D6FDD91}"/>
              </a:ext>
            </a:extLst>
          </p:cNvPr>
          <p:cNvSpPr txBox="1"/>
          <p:nvPr/>
        </p:nvSpPr>
        <p:spPr>
          <a:xfrm>
            <a:off x="151360" y="482387"/>
            <a:ext cx="6523760" cy="5078313"/>
          </a:xfrm>
          <a:prstGeom prst="rect">
            <a:avLst/>
          </a:prstGeom>
          <a:noFill/>
        </p:spPr>
        <p:txBody>
          <a:bodyPr wrap="square">
            <a:spAutoFit/>
          </a:bodyPr>
          <a:lstStyle/>
          <a:p>
            <a:pPr defTabSz="457189">
              <a:defRPr/>
            </a:pPr>
            <a:r>
              <a:rPr lang="en-US" b="1" dirty="0">
                <a:solidFill>
                  <a:prstClr val="black"/>
                </a:solidFill>
                <a:latin typeface="Calibri" panose="020F0502020204030204"/>
                <a:cs typeface="Arial"/>
                <a:sym typeface="Arial"/>
              </a:rPr>
              <a:t>Barriers and Facilitators to Use of Technology for Older Adults with  Serious Mental Illness</a:t>
            </a:r>
          </a:p>
          <a:p>
            <a:pPr defTabSz="457189">
              <a:defRPr/>
            </a:pPr>
            <a:endParaRPr lang="en-US" dirty="0">
              <a:solidFill>
                <a:prstClr val="black"/>
              </a:solidFill>
              <a:latin typeface="Calibri" panose="020F0502020204030204"/>
              <a:cs typeface="Arial"/>
              <a:sym typeface="Arial"/>
            </a:endParaRPr>
          </a:p>
          <a:p>
            <a:pPr defTabSz="457189">
              <a:defRPr/>
            </a:pPr>
            <a:r>
              <a:rPr lang="en-US" dirty="0">
                <a:solidFill>
                  <a:prstClr val="black"/>
                </a:solidFill>
                <a:latin typeface="Calibri" panose="020F0502020204030204"/>
                <a:cs typeface="Arial"/>
                <a:sym typeface="Arial"/>
              </a:rPr>
              <a:t>“It’s a little harder [for the patient] to understand why they need the service… It’s the paranoia kicking in…. That’s my difficulty getting them to engage and trust in the service.”</a:t>
            </a:r>
          </a:p>
          <a:p>
            <a:pPr defTabSz="457189">
              <a:defRPr/>
            </a:pPr>
            <a:endParaRPr lang="en-US" dirty="0">
              <a:solidFill>
                <a:prstClr val="black"/>
              </a:solidFill>
              <a:latin typeface="Calibri" panose="020F0502020204030204"/>
              <a:cs typeface="Arial"/>
              <a:sym typeface="Arial"/>
            </a:endParaRPr>
          </a:p>
          <a:p>
            <a:pPr defTabSz="457189">
              <a:defRPr/>
            </a:pPr>
            <a:r>
              <a:rPr lang="en-US" dirty="0">
                <a:solidFill>
                  <a:prstClr val="black"/>
                </a:solidFill>
                <a:latin typeface="Calibri" panose="020F0502020204030204"/>
                <a:cs typeface="Arial"/>
                <a:sym typeface="Arial"/>
              </a:rPr>
              <a:t>“I’ve spent half of my visits teaching people how to use technology and asking why it matters to them”</a:t>
            </a:r>
          </a:p>
          <a:p>
            <a:pPr defTabSz="457189">
              <a:defRPr/>
            </a:pPr>
            <a:endParaRPr lang="en-US" dirty="0">
              <a:solidFill>
                <a:prstClr val="black"/>
              </a:solidFill>
              <a:latin typeface="Calibri" panose="020F0502020204030204"/>
              <a:cs typeface="Arial"/>
              <a:sym typeface="Arial"/>
            </a:endParaRPr>
          </a:p>
          <a:p>
            <a:pPr defTabSz="457189">
              <a:defRPr/>
            </a:pPr>
            <a:r>
              <a:rPr lang="en-US" dirty="0">
                <a:solidFill>
                  <a:prstClr val="black"/>
                </a:solidFill>
                <a:latin typeface="Calibri" panose="020F0502020204030204"/>
                <a:cs typeface="Arial"/>
                <a:sym typeface="Arial"/>
              </a:rPr>
              <a:t>‘‘How could this be helpful in your life, not just your healthcare?”</a:t>
            </a:r>
          </a:p>
          <a:p>
            <a:pPr defTabSz="457189">
              <a:defRPr/>
            </a:pPr>
            <a:endParaRPr lang="en-US" dirty="0">
              <a:solidFill>
                <a:prstClr val="black"/>
              </a:solidFill>
              <a:latin typeface="Calibri" panose="020F0502020204030204"/>
              <a:cs typeface="Arial"/>
              <a:sym typeface="Arial"/>
            </a:endParaRPr>
          </a:p>
          <a:p>
            <a:pPr defTabSz="457189">
              <a:defRPr/>
            </a:pPr>
            <a:r>
              <a:rPr lang="en-US" dirty="0">
                <a:solidFill>
                  <a:prstClr val="black"/>
                </a:solidFill>
                <a:latin typeface="Calibri" panose="020F0502020204030204"/>
                <a:cs typeface="Arial"/>
                <a:sym typeface="Arial"/>
              </a:rPr>
              <a:t>“Some of our older persons in the group home were going to a program Monday to Friday, 6 hours a day. And now they’re cooped up and fearful in their rooms.”</a:t>
            </a:r>
          </a:p>
          <a:p>
            <a:pPr defTabSz="457189">
              <a:defRPr/>
            </a:pPr>
            <a:endParaRPr lang="en-US" dirty="0">
              <a:solidFill>
                <a:prstClr val="black"/>
              </a:solidFill>
              <a:latin typeface="Calibri" panose="020F0502020204030204"/>
              <a:cs typeface="Arial"/>
              <a:sym typeface="Arial"/>
            </a:endParaRPr>
          </a:p>
          <a:p>
            <a:pPr defTabSz="457189">
              <a:defRPr/>
            </a:pPr>
            <a:r>
              <a:rPr lang="en-US" dirty="0">
                <a:solidFill>
                  <a:prstClr val="black"/>
                </a:solidFill>
                <a:latin typeface="Calibri" panose="020F0502020204030204"/>
                <a:cs typeface="Arial"/>
                <a:sym typeface="Arial"/>
              </a:rPr>
              <a:t>“How do we tell people to engage in technology… that is not available in their language?”</a:t>
            </a:r>
          </a:p>
        </p:txBody>
      </p:sp>
      <p:pic>
        <p:nvPicPr>
          <p:cNvPr id="11" name="Picture 10">
            <a:extLst>
              <a:ext uri="{FF2B5EF4-FFF2-40B4-BE49-F238E27FC236}">
                <a16:creationId xmlns:a16="http://schemas.microsoft.com/office/drawing/2014/main" id="{09A21D29-FA7A-4C34-A8C8-DE0215BA86A0}"/>
              </a:ext>
            </a:extLst>
          </p:cNvPr>
          <p:cNvPicPr>
            <a:picLocks noChangeAspect="1"/>
          </p:cNvPicPr>
          <p:nvPr/>
        </p:nvPicPr>
        <p:blipFill>
          <a:blip r:embed="rId2"/>
          <a:stretch>
            <a:fillRect/>
          </a:stretch>
        </p:blipFill>
        <p:spPr>
          <a:xfrm>
            <a:off x="7049441" y="572027"/>
            <a:ext cx="4991199" cy="4899032"/>
          </a:xfrm>
          <a:prstGeom prst="rect">
            <a:avLst/>
          </a:prstGeom>
        </p:spPr>
      </p:pic>
    </p:spTree>
    <p:extLst>
      <p:ext uri="{BB962C8B-B14F-4D97-AF65-F5344CB8AC3E}">
        <p14:creationId xmlns:p14="http://schemas.microsoft.com/office/powerpoint/2010/main" val="3343141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41744-08D7-9D4E-A17D-3FDD88A0EE2F}"/>
              </a:ext>
            </a:extLst>
          </p:cNvPr>
          <p:cNvSpPr>
            <a:spLocks noGrp="1"/>
          </p:cNvSpPr>
          <p:nvPr>
            <p:ph type="title"/>
          </p:nvPr>
        </p:nvSpPr>
        <p:spPr>
          <a:xfrm>
            <a:off x="2152650" y="400569"/>
            <a:ext cx="7886700" cy="623899"/>
          </a:xfrm>
        </p:spPr>
        <p:txBody>
          <a:bodyPr>
            <a:normAutofit/>
          </a:bodyPr>
          <a:lstStyle/>
          <a:p>
            <a:br>
              <a:rPr lang="en-US" sz="1400" dirty="0"/>
            </a:br>
            <a:r>
              <a:rPr lang="en-US" sz="1400" dirty="0"/>
              <a:t>Acknowledgment</a:t>
            </a:r>
          </a:p>
        </p:txBody>
      </p:sp>
      <p:sp>
        <p:nvSpPr>
          <p:cNvPr id="4" name="Content Placeholder 3">
            <a:extLst>
              <a:ext uri="{FF2B5EF4-FFF2-40B4-BE49-F238E27FC236}">
                <a16:creationId xmlns:a16="http://schemas.microsoft.com/office/drawing/2014/main" id="{8C276D17-46A5-2F45-96FA-8FB427AA5C80}"/>
              </a:ext>
            </a:extLst>
          </p:cNvPr>
          <p:cNvSpPr txBox="1">
            <a:spLocks noGrp="1"/>
          </p:cNvSpPr>
          <p:nvPr>
            <p:ph idx="1"/>
          </p:nvPr>
        </p:nvSpPr>
        <p:spPr>
          <a:xfrm>
            <a:off x="2152650" y="1024467"/>
            <a:ext cx="7886700" cy="3252172"/>
          </a:xfrm>
          <a:prstGeom prst="rect">
            <a:avLst/>
          </a:prstGeom>
          <a:noFill/>
        </p:spPr>
        <p:txBody>
          <a:bodyPr wrap="square" rtlCol="0">
            <a:spAutoFit/>
          </a:bodyPr>
          <a:lstStyle/>
          <a:p>
            <a:pPr marL="0" indent="0">
              <a:buNone/>
            </a:pPr>
            <a:r>
              <a:rPr lang="en-US" sz="1000" dirty="0"/>
              <a:t>Presented in 2022 by the Mental Health Technology Transfer Center (MHTTC) Network.</a:t>
            </a:r>
          </a:p>
          <a:p>
            <a:endParaRPr lang="en-US" sz="1000" dirty="0"/>
          </a:p>
          <a:p>
            <a:pPr marL="0" indent="0" defTabSz="457200">
              <a:lnSpc>
                <a:spcPct val="100000"/>
              </a:lnSpc>
              <a:spcBef>
                <a:spcPts val="0"/>
              </a:spcBef>
              <a:buNone/>
              <a:defRPr/>
            </a:pPr>
            <a:r>
              <a:rPr lang="en-US" sz="1000" dirty="0"/>
              <a:t>This presentation was prepared for the New England Mental Health Technology Transfer Center (MHTTC) Network under a cooperative agreement from the Substance Abuse and Mental Health Services Administration (SAMHSA). All material appearing in this publication, except that taken directly from copyrighted sources, is in the public domain and may be reproduced or copied without permission from SAMHSA or the authors. Citation of the source is appreciated. Do not reproduce or distribute this publication for a fee without specific, written authorization from </a:t>
            </a:r>
            <a:r>
              <a:rPr lang="en-US" sz="1000" dirty="0">
                <a:latin typeface="+mn-lt"/>
                <a:cs typeface="+mn-cs"/>
              </a:rPr>
              <a:t>New England MHTTC.  </a:t>
            </a:r>
            <a:r>
              <a:rPr lang="en-US" sz="1000" dirty="0"/>
              <a:t>For more information on obtaining copies of this publication, email us at </a:t>
            </a:r>
            <a:r>
              <a:rPr lang="en-US" sz="1000" dirty="0">
                <a:hlinkClick r:id="rId3"/>
              </a:rPr>
              <a:t>newengland@mhttcnetwork.org</a:t>
            </a:r>
            <a:r>
              <a:rPr lang="en-US" sz="1000" dirty="0"/>
              <a:t>. </a:t>
            </a:r>
            <a:br>
              <a:rPr lang="en-US" sz="1000" dirty="0"/>
            </a:br>
            <a:endParaRPr lang="en-US" sz="1000" dirty="0"/>
          </a:p>
          <a:p>
            <a:pPr marL="0" indent="0" defTabSz="457200">
              <a:lnSpc>
                <a:spcPct val="100000"/>
              </a:lnSpc>
              <a:spcBef>
                <a:spcPts val="0"/>
              </a:spcBef>
              <a:buNone/>
              <a:defRPr/>
            </a:pPr>
            <a:r>
              <a:rPr lang="en-US" sz="1000" dirty="0"/>
              <a:t>At the time of this publication, Miriam E. Delphin-</a:t>
            </a:r>
            <a:r>
              <a:rPr lang="en-US" sz="1000" dirty="0" err="1"/>
              <a:t>Rittmon</a:t>
            </a:r>
            <a:r>
              <a:rPr lang="en-US" sz="1000" dirty="0"/>
              <a:t>, </a:t>
            </a:r>
            <a:r>
              <a:rPr lang="en-US" sz="1000" dirty="0" err="1"/>
              <a:t>Ph.D</a:t>
            </a:r>
            <a:r>
              <a:rPr lang="en-US" sz="1000" dirty="0"/>
              <a:t>, served as Assistant Secretary for Mental Health and Substance Use in the U.S. Department of Health and Human Services and the Administrator of the Substance Abuse and Mental Health Services Administration.</a:t>
            </a:r>
          </a:p>
          <a:p>
            <a:pPr marL="0" indent="0">
              <a:buNone/>
            </a:pPr>
            <a:r>
              <a:rPr lang="en-US" sz="1000" dirty="0"/>
              <a:t>The opinions expressed herein are the view of TTC Network and do not reflect the official position of the Department of Health and Human Services (DHHS), SAMHSA. No official support or endorsement of DHHS, SAMHSA, for the opinions described in this document is intended or should be inferred.</a:t>
            </a:r>
          </a:p>
          <a:p>
            <a:pPr marL="0" indent="0">
              <a:buNone/>
            </a:pPr>
            <a:r>
              <a:rPr lang="en-US" sz="1000" dirty="0"/>
              <a:t>This work is supported by grants </a:t>
            </a:r>
            <a:r>
              <a:rPr lang="en-US" sz="1000" dirty="0">
                <a:solidFill>
                  <a:srgbClr val="CC4927"/>
                </a:solidFill>
              </a:rPr>
              <a:t>#1H79SM081775</a:t>
            </a:r>
            <a:r>
              <a:rPr lang="en-US" sz="1000" dirty="0"/>
              <a:t> from the Department of Health and Human Services, Substance Abuse and Mental Health Services Administration.</a:t>
            </a:r>
          </a:p>
          <a:p>
            <a:pPr marL="0" indent="0">
              <a:buNone/>
            </a:pPr>
            <a:r>
              <a:rPr lang="en-US" sz="1000" dirty="0"/>
              <a:t>Presented 2022</a:t>
            </a:r>
          </a:p>
        </p:txBody>
      </p:sp>
    </p:spTree>
    <p:extLst>
      <p:ext uri="{BB962C8B-B14F-4D97-AF65-F5344CB8AC3E}">
        <p14:creationId xmlns:p14="http://schemas.microsoft.com/office/powerpoint/2010/main" val="20064451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775A4-C80E-5E44-B279-9496FE26601E}"/>
              </a:ext>
            </a:extLst>
          </p:cNvPr>
          <p:cNvSpPr>
            <a:spLocks noGrp="1"/>
          </p:cNvSpPr>
          <p:nvPr>
            <p:ph type="title"/>
          </p:nvPr>
        </p:nvSpPr>
        <p:spPr>
          <a:xfrm>
            <a:off x="532226" y="80537"/>
            <a:ext cx="11127548" cy="1372923"/>
          </a:xfrm>
        </p:spPr>
        <p:txBody>
          <a:bodyPr>
            <a:noAutofit/>
          </a:bodyPr>
          <a:lstStyle/>
          <a:p>
            <a:pPr algn="ctr"/>
            <a:r>
              <a:rPr lang="en-US" sz="2800" b="1" dirty="0">
                <a:solidFill>
                  <a:srgbClr val="002060"/>
                </a:solidFill>
                <a:latin typeface="Calibri" panose="020F0502020204030204" pitchFamily="34" charset="0"/>
                <a:cs typeface="Calibri" panose="020F0502020204030204" pitchFamily="34" charset="0"/>
              </a:rPr>
              <a:t>We established a Community of Practice to Advance Health Equity for Older Adults with Serious Mental Illness during COVID-19.</a:t>
            </a:r>
            <a:br>
              <a:rPr lang="en-US" sz="3200" dirty="0"/>
            </a:br>
            <a:endParaRPr lang="en-US" sz="3200" dirty="0">
              <a:solidFill>
                <a:schemeClr val="bg1"/>
              </a:solidFill>
            </a:endParaRPr>
          </a:p>
        </p:txBody>
      </p:sp>
      <p:sp>
        <p:nvSpPr>
          <p:cNvPr id="3" name="Content Placeholder 2">
            <a:extLst>
              <a:ext uri="{FF2B5EF4-FFF2-40B4-BE49-F238E27FC236}">
                <a16:creationId xmlns:a16="http://schemas.microsoft.com/office/drawing/2014/main" id="{E1783356-D170-2145-896B-D2AD23112012}"/>
              </a:ext>
            </a:extLst>
          </p:cNvPr>
          <p:cNvSpPr>
            <a:spLocks noGrp="1"/>
          </p:cNvSpPr>
          <p:nvPr>
            <p:ph idx="1"/>
          </p:nvPr>
        </p:nvSpPr>
        <p:spPr/>
        <p:txBody>
          <a:bodyPr/>
          <a:lstStyle/>
          <a:p>
            <a:pPr marL="0" indent="0">
              <a:buNone/>
            </a:pPr>
            <a:r>
              <a:rPr lang="en-US" dirty="0"/>
              <a:t>  </a:t>
            </a:r>
          </a:p>
        </p:txBody>
      </p:sp>
      <p:pic>
        <p:nvPicPr>
          <p:cNvPr id="7" name="Picture 6">
            <a:extLst>
              <a:ext uri="{FF2B5EF4-FFF2-40B4-BE49-F238E27FC236}">
                <a16:creationId xmlns:a16="http://schemas.microsoft.com/office/drawing/2014/main" id="{94527E79-807E-4CF1-B174-61C968615DD3}"/>
              </a:ext>
            </a:extLst>
          </p:cNvPr>
          <p:cNvPicPr>
            <a:picLocks noChangeAspect="1"/>
          </p:cNvPicPr>
          <p:nvPr/>
        </p:nvPicPr>
        <p:blipFill>
          <a:blip r:embed="rId3"/>
          <a:stretch>
            <a:fillRect/>
          </a:stretch>
        </p:blipFill>
        <p:spPr>
          <a:xfrm>
            <a:off x="0" y="1350442"/>
            <a:ext cx="12263120" cy="5692876"/>
          </a:xfrm>
          <a:prstGeom prst="rect">
            <a:avLst/>
          </a:prstGeom>
        </p:spPr>
      </p:pic>
      <p:pic>
        <p:nvPicPr>
          <p:cNvPr id="8" name="Picture 7">
            <a:extLst>
              <a:ext uri="{FF2B5EF4-FFF2-40B4-BE49-F238E27FC236}">
                <a16:creationId xmlns:a16="http://schemas.microsoft.com/office/drawing/2014/main" id="{C2DCE2C2-6C67-444F-BFFB-77AF34FF8CFD}"/>
              </a:ext>
            </a:extLst>
          </p:cNvPr>
          <p:cNvPicPr>
            <a:picLocks noChangeAspect="1"/>
          </p:cNvPicPr>
          <p:nvPr/>
        </p:nvPicPr>
        <p:blipFill>
          <a:blip r:embed="rId4"/>
          <a:stretch>
            <a:fillRect/>
          </a:stretch>
        </p:blipFill>
        <p:spPr>
          <a:xfrm>
            <a:off x="0" y="6168963"/>
            <a:ext cx="9169438" cy="855028"/>
          </a:xfrm>
          <a:prstGeom prst="rect">
            <a:avLst/>
          </a:prstGeom>
        </p:spPr>
      </p:pic>
      <p:sp>
        <p:nvSpPr>
          <p:cNvPr id="6" name="Title 1">
            <a:extLst>
              <a:ext uri="{FF2B5EF4-FFF2-40B4-BE49-F238E27FC236}">
                <a16:creationId xmlns:a16="http://schemas.microsoft.com/office/drawing/2014/main" id="{98867E55-A518-487E-A1D0-A338198B2D1B}"/>
              </a:ext>
            </a:extLst>
          </p:cNvPr>
          <p:cNvSpPr txBox="1">
            <a:spLocks/>
          </p:cNvSpPr>
          <p:nvPr/>
        </p:nvSpPr>
        <p:spPr>
          <a:xfrm>
            <a:off x="226252" y="287731"/>
            <a:ext cx="10983311" cy="8278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chemeClr val="accent1">
                    <a:lumMod val="75000"/>
                  </a:schemeClr>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73141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CDC86-BEF3-48F6-8385-8F49F06B8C5C}"/>
              </a:ext>
            </a:extLst>
          </p:cNvPr>
          <p:cNvSpPr>
            <a:spLocks noGrp="1"/>
          </p:cNvSpPr>
          <p:nvPr>
            <p:ph type="title"/>
          </p:nvPr>
        </p:nvSpPr>
        <p:spPr>
          <a:xfrm>
            <a:off x="73152" y="-298984"/>
            <a:ext cx="11691099" cy="1325563"/>
          </a:xfrm>
        </p:spPr>
        <p:txBody>
          <a:bodyPr>
            <a:normAutofit/>
          </a:bodyPr>
          <a:lstStyle/>
          <a:p>
            <a:r>
              <a:rPr lang="en-US" sz="2800" b="1" dirty="0">
                <a:solidFill>
                  <a:srgbClr val="002060"/>
                </a:solidFill>
                <a:latin typeface="+mn-lt"/>
              </a:rPr>
              <a:t>How do we design research and clinical care for equity during the pandemic?</a:t>
            </a:r>
          </a:p>
        </p:txBody>
      </p:sp>
      <p:sp>
        <p:nvSpPr>
          <p:cNvPr id="4" name="Content Placeholder 3">
            <a:extLst>
              <a:ext uri="{FF2B5EF4-FFF2-40B4-BE49-F238E27FC236}">
                <a16:creationId xmlns:a16="http://schemas.microsoft.com/office/drawing/2014/main" id="{8FA652C5-B9B8-4399-8FC7-0AEDC570B2D3}"/>
              </a:ext>
            </a:extLst>
          </p:cNvPr>
          <p:cNvSpPr>
            <a:spLocks noGrp="1"/>
          </p:cNvSpPr>
          <p:nvPr>
            <p:ph sz="half" idx="1"/>
          </p:nvPr>
        </p:nvSpPr>
        <p:spPr>
          <a:xfrm>
            <a:off x="0" y="719290"/>
            <a:ext cx="2875085" cy="6138711"/>
          </a:xfrm>
          <a:solidFill>
            <a:schemeClr val="bg1">
              <a:lumMod val="85000"/>
            </a:schemeClr>
          </a:solidFill>
        </p:spPr>
        <p:txBody>
          <a:bodyPr>
            <a:normAutofit fontScale="25000" lnSpcReduction="20000"/>
          </a:bodyPr>
          <a:lstStyle/>
          <a:p>
            <a:pPr marL="0" indent="0">
              <a:buNone/>
            </a:pPr>
            <a:r>
              <a:rPr lang="en-US" sz="8000" b="1" i="1" dirty="0"/>
              <a:t>What was lost?   </a:t>
            </a:r>
          </a:p>
          <a:p>
            <a:pPr marL="0" indent="0">
              <a:buNone/>
            </a:pPr>
            <a:r>
              <a:rPr lang="en-US" sz="8000" dirty="0"/>
              <a:t>Home and community-visits</a:t>
            </a:r>
          </a:p>
          <a:p>
            <a:pPr marL="0" indent="0">
              <a:buNone/>
            </a:pPr>
            <a:r>
              <a:rPr lang="en-US" sz="8000" dirty="0"/>
              <a:t>Joint visits with oncology</a:t>
            </a:r>
          </a:p>
          <a:p>
            <a:pPr marL="0" indent="0">
              <a:buNone/>
            </a:pPr>
            <a:r>
              <a:rPr lang="en-US" sz="8000" dirty="0"/>
              <a:t>Caregiver accompaniment</a:t>
            </a:r>
          </a:p>
          <a:p>
            <a:pPr marL="0" indent="0">
              <a:buNone/>
            </a:pPr>
            <a:endParaRPr lang="en-US" sz="8000" dirty="0"/>
          </a:p>
          <a:p>
            <a:pPr marL="0" indent="0">
              <a:buNone/>
            </a:pPr>
            <a:r>
              <a:rPr lang="en-US" sz="8000" b="1" dirty="0"/>
              <a:t>What was gained?</a:t>
            </a:r>
          </a:p>
          <a:p>
            <a:pPr marL="0" indent="0">
              <a:buNone/>
            </a:pPr>
            <a:r>
              <a:rPr lang="en-US" sz="8000" dirty="0"/>
              <a:t>Comfort asking why not </a:t>
            </a:r>
          </a:p>
          <a:p>
            <a:pPr marL="0" indent="0">
              <a:buNone/>
            </a:pPr>
            <a:r>
              <a:rPr lang="en-US" sz="8000" dirty="0"/>
              <a:t>New approaches to telehealth</a:t>
            </a:r>
          </a:p>
          <a:p>
            <a:pPr marL="0" indent="0">
              <a:buNone/>
            </a:pPr>
            <a:endParaRPr lang="en-US" sz="8000" dirty="0"/>
          </a:p>
          <a:p>
            <a:pPr marL="0" indent="0">
              <a:buNone/>
            </a:pPr>
            <a:r>
              <a:rPr lang="en-US" sz="8000" b="1" dirty="0"/>
              <a:t>Key questions:</a:t>
            </a:r>
          </a:p>
          <a:p>
            <a:pPr marL="0" indent="0">
              <a:buNone/>
            </a:pPr>
            <a:r>
              <a:rPr lang="en-US" sz="8000" i="1" dirty="0"/>
              <a:t>How do we reach our population? </a:t>
            </a:r>
          </a:p>
          <a:p>
            <a:pPr marL="0" indent="0">
              <a:buNone/>
            </a:pPr>
            <a:r>
              <a:rPr lang="en-US" sz="8000" i="1" dirty="0"/>
              <a:t>How do we build trust?</a:t>
            </a:r>
          </a:p>
          <a:p>
            <a:pPr marL="0" indent="0">
              <a:buNone/>
            </a:pPr>
            <a:r>
              <a:rPr lang="en-US" sz="8000" i="1" dirty="0"/>
              <a:t>How do we partner with clinicians?</a:t>
            </a:r>
          </a:p>
          <a:p>
            <a:pPr marL="0" indent="0">
              <a:buNone/>
            </a:pPr>
            <a:r>
              <a:rPr lang="en-US" sz="8000" i="1" dirty="0"/>
              <a:t>When is in-person care necessary?</a:t>
            </a:r>
          </a:p>
          <a:p>
            <a:pPr marL="0" indent="0">
              <a:buNone/>
            </a:pPr>
            <a:endParaRPr lang="en-US" sz="2900" i="1" dirty="0"/>
          </a:p>
          <a:p>
            <a:pPr marL="0" indent="0">
              <a:buNone/>
            </a:pPr>
            <a:endParaRPr lang="en-US" sz="2900" i="1" dirty="0"/>
          </a:p>
          <a:p>
            <a:pPr marL="0" indent="0">
              <a:buNone/>
            </a:pPr>
            <a:endParaRPr lang="en-US" i="1" dirty="0"/>
          </a:p>
        </p:txBody>
      </p:sp>
      <p:sp>
        <p:nvSpPr>
          <p:cNvPr id="5" name="Content Placeholder 4">
            <a:extLst>
              <a:ext uri="{FF2B5EF4-FFF2-40B4-BE49-F238E27FC236}">
                <a16:creationId xmlns:a16="http://schemas.microsoft.com/office/drawing/2014/main" id="{DF1EBF90-76A5-4080-867E-95AE0A8EDA25}"/>
              </a:ext>
            </a:extLst>
          </p:cNvPr>
          <p:cNvSpPr>
            <a:spLocks noGrp="1"/>
          </p:cNvSpPr>
          <p:nvPr>
            <p:ph sz="half" idx="2"/>
          </p:nvPr>
        </p:nvSpPr>
        <p:spPr>
          <a:xfrm>
            <a:off x="3142669" y="1359089"/>
            <a:ext cx="9257883" cy="4472335"/>
          </a:xfrm>
        </p:spPr>
        <p:txBody>
          <a:bodyPr>
            <a:normAutofit fontScale="25000" lnSpcReduction="20000"/>
          </a:bodyPr>
          <a:lstStyle/>
          <a:p>
            <a:pPr marL="0" indent="0">
              <a:buNone/>
            </a:pPr>
            <a:r>
              <a:rPr lang="en-US" sz="9600" b="1" dirty="0"/>
              <a:t>Establish safety and a common language</a:t>
            </a:r>
          </a:p>
          <a:p>
            <a:pPr marL="0" indent="0">
              <a:buNone/>
            </a:pPr>
            <a:endParaRPr lang="en-US" sz="9600" b="1" dirty="0"/>
          </a:p>
          <a:p>
            <a:pPr marL="0" indent="0">
              <a:buNone/>
            </a:pPr>
            <a:r>
              <a:rPr lang="en-US" sz="9600" b="1" dirty="0"/>
              <a:t>Start with the why: Begin with patients and caregiver priorities, underscore need to learn together to develop new solutions</a:t>
            </a:r>
          </a:p>
          <a:p>
            <a:pPr marL="0" indent="0">
              <a:buNone/>
            </a:pPr>
            <a:endParaRPr lang="en-US" sz="9600" b="1" dirty="0"/>
          </a:p>
          <a:p>
            <a:pPr marL="0" indent="0">
              <a:buNone/>
            </a:pPr>
            <a:r>
              <a:rPr lang="en-US" sz="9600" b="1" dirty="0"/>
              <a:t>Assess access to technology and preferences for use, offer multiple modalities</a:t>
            </a:r>
            <a:endParaRPr lang="en-US" sz="9600" dirty="0"/>
          </a:p>
          <a:p>
            <a:pPr marL="0" indent="0">
              <a:buNone/>
            </a:pPr>
            <a:endParaRPr lang="en-US" sz="9600" dirty="0"/>
          </a:p>
          <a:p>
            <a:pPr marL="0" indent="0">
              <a:buNone/>
            </a:pPr>
            <a:r>
              <a:rPr lang="en-US" sz="9600" b="1" dirty="0"/>
              <a:t>Build capacity to use technology, ask who can we partner with</a:t>
            </a:r>
          </a:p>
          <a:p>
            <a:pPr marL="0" indent="0">
              <a:buNone/>
            </a:pPr>
            <a:endParaRPr lang="en-US" sz="9600" b="1" dirty="0"/>
          </a:p>
          <a:p>
            <a:pPr marL="0" indent="0">
              <a:buNone/>
            </a:pPr>
            <a:r>
              <a:rPr lang="en-US" sz="9600" b="1" dirty="0"/>
              <a:t>Creative persistence and a call for teams and coalitions</a:t>
            </a:r>
          </a:p>
          <a:p>
            <a:pPr marL="0" indent="0">
              <a:buNone/>
            </a:pPr>
            <a:endParaRPr lang="en-US" sz="9600" b="1" dirty="0"/>
          </a:p>
          <a:p>
            <a:pPr marL="0" indent="0">
              <a:buNone/>
            </a:pPr>
            <a:r>
              <a:rPr lang="en-US" sz="9600" b="1" dirty="0"/>
              <a:t>Design for sustainability in partnership with communities</a:t>
            </a:r>
            <a:endParaRPr lang="en-US" dirty="0"/>
          </a:p>
          <a:p>
            <a:pPr>
              <a:buFontTx/>
              <a:buChar char="-"/>
            </a:pPr>
            <a:endParaRPr lang="en-US" dirty="0"/>
          </a:p>
          <a:p>
            <a:pPr>
              <a:buFontTx/>
              <a:buChar char="-"/>
            </a:pPr>
            <a:endParaRPr lang="en-US" dirty="0"/>
          </a:p>
          <a:p>
            <a:pPr marL="0" indent="0">
              <a:buNone/>
            </a:pPr>
            <a:endParaRPr lang="en-US" dirty="0"/>
          </a:p>
        </p:txBody>
      </p:sp>
    </p:spTree>
    <p:extLst>
      <p:ext uri="{BB962C8B-B14F-4D97-AF65-F5344CB8AC3E}">
        <p14:creationId xmlns:p14="http://schemas.microsoft.com/office/powerpoint/2010/main" val="499792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5053" y="76758"/>
            <a:ext cx="11472871" cy="523220"/>
          </a:xfrm>
          <a:prstGeom prst="rect">
            <a:avLst/>
          </a:prstGeom>
          <a:noFill/>
        </p:spPr>
        <p:txBody>
          <a:bodyPr wrap="squar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a:ea typeface="+mn-ea"/>
                <a:cs typeface="Arial" charset="0"/>
                <a:sym typeface="Arial"/>
              </a:rPr>
              <a:t>BRIDGE: Randomized Trial of Person-Centered Collaborative Care</a:t>
            </a:r>
          </a:p>
        </p:txBody>
      </p:sp>
      <p:sp>
        <p:nvSpPr>
          <p:cNvPr id="4" name="TextBox 3"/>
          <p:cNvSpPr txBox="1"/>
          <p:nvPr/>
        </p:nvSpPr>
        <p:spPr>
          <a:xfrm>
            <a:off x="189927" y="766732"/>
            <a:ext cx="11129211" cy="5324535"/>
          </a:xfrm>
          <a:prstGeom prst="rect">
            <a:avLst/>
          </a:prstGeom>
          <a:noFill/>
        </p:spPr>
        <p:txBody>
          <a:bodyPr wrap="squar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4617B"/>
                </a:solidFill>
                <a:effectLst/>
                <a:uLnTx/>
                <a:uFillTx/>
                <a:latin typeface="Calibri"/>
                <a:ea typeface="+mn-ea"/>
                <a:cs typeface="Arial" charset="0"/>
                <a:sym typeface="Arial"/>
              </a:rPr>
              <a:t>Aim 1: To investigate the effect of Bridge on cancer care</a:t>
            </a: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4617B"/>
              </a:solidFill>
              <a:effectLst/>
              <a:uLnTx/>
              <a:uFillTx/>
              <a:latin typeface="Calibri"/>
              <a:ea typeface="+mn-ea"/>
              <a:cs typeface="Arial" charset="0"/>
              <a:sym typeface="Arial"/>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4617B"/>
                </a:solidFill>
                <a:effectLst/>
                <a:uLnTx/>
                <a:uFillTx/>
                <a:latin typeface="Calibri"/>
                <a:ea typeface="+mn-ea"/>
                <a:cs typeface="Arial" charset="0"/>
                <a:sym typeface="Arial"/>
              </a:rPr>
              <a:t>Aim 2: To assess the effect of Bridge on patient and caregiver-reported outcomes </a:t>
            </a: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4617B"/>
              </a:solidFill>
              <a:effectLst/>
              <a:uLnTx/>
              <a:uFillTx/>
              <a:latin typeface="Calibri"/>
              <a:ea typeface="+mn-ea"/>
              <a:cs typeface="Arial" charset="0"/>
              <a:sym typeface="Arial"/>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DBF5F9">
                    <a:lumMod val="25000"/>
                  </a:srgbClr>
                </a:solidFill>
                <a:effectLst/>
                <a:uLnTx/>
                <a:uFillTx/>
                <a:latin typeface="Calibri"/>
                <a:ea typeface="+mn-ea"/>
                <a:cs typeface="Arial" charset="0"/>
                <a:sym typeface="Arial"/>
              </a:rPr>
              <a:t>Aim 3: To identify barriers and facilitators to implementing and disseminating the Bridge intervention in the community</a:t>
            </a: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4617B"/>
              </a:solidFill>
              <a:effectLst/>
              <a:uLnTx/>
              <a:uFillTx/>
              <a:latin typeface="Calibri"/>
              <a:ea typeface="+mn-ea"/>
              <a:cs typeface="Arial" charset="0"/>
              <a:sym typeface="Arial"/>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4617B"/>
                </a:solidFill>
                <a:effectLst/>
                <a:uLnTx/>
                <a:uFillTx/>
                <a:latin typeface="Calibri"/>
                <a:ea typeface="+mn-ea"/>
                <a:cs typeface="Arial" charset="0"/>
                <a:sym typeface="Arial"/>
              </a:rPr>
              <a:t>Inclusion Criteria:</a:t>
            </a:r>
          </a:p>
          <a:p>
            <a:pPr marL="0" marR="0" lvl="0" indent="0" algn="l" defTabSz="914377" rtl="0" eaLnBrk="1" fontAlgn="base"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Calibri"/>
                <a:ea typeface="+mn-ea"/>
                <a:cs typeface="Arial" charset="0"/>
                <a:sym typeface="Arial"/>
              </a:rPr>
              <a:t>Patients</a:t>
            </a:r>
            <a:r>
              <a:rPr kumimoji="0" lang="en-US" sz="1600" b="0" i="0" u="none" strike="noStrike" kern="1200" cap="none" spc="0" normalizeH="0" baseline="0" noProof="0" dirty="0">
                <a:ln>
                  <a:noFill/>
                </a:ln>
                <a:solidFill>
                  <a:prstClr val="black"/>
                </a:solidFill>
                <a:effectLst/>
                <a:uLnTx/>
                <a:uFillTx/>
                <a:latin typeface="Calibri"/>
                <a:ea typeface="+mn-ea"/>
                <a:cs typeface="Arial" charset="0"/>
                <a:sym typeface="Arial"/>
              </a:rPr>
              <a:t>: New invasive breast, lung, gastrointestinal, or head and neck cancer that can be treated with curative intent </a:t>
            </a:r>
          </a:p>
          <a:p>
            <a:pPr marL="0" marR="0" lvl="0" indent="0" algn="l" defTabSz="914377" rtl="0" eaLnBrk="1" fontAlgn="base"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Calibri"/>
                <a:ea typeface="+mn-ea"/>
                <a:cs typeface="Arial" charset="0"/>
                <a:sym typeface="Arial"/>
              </a:rPr>
              <a:t>Caregivers: </a:t>
            </a:r>
            <a:r>
              <a:rPr kumimoji="0" lang="en-US" sz="1600" b="0" i="0" u="none" strike="noStrike" kern="1200" cap="none" spc="0" normalizeH="0" baseline="0" noProof="0" dirty="0">
                <a:ln>
                  <a:noFill/>
                </a:ln>
                <a:solidFill>
                  <a:prstClr val="black"/>
                </a:solidFill>
                <a:effectLst/>
                <a:uLnTx/>
                <a:uFillTx/>
                <a:latin typeface="Calibri"/>
                <a:ea typeface="+mn-ea"/>
                <a:cs typeface="Arial" charset="0"/>
                <a:sym typeface="Arial"/>
              </a:rPr>
              <a:t>Relative, friend, or community mental health staff who accompany patient to appointments. </a:t>
            </a:r>
          </a:p>
          <a:p>
            <a:pPr marL="0" marR="0" lvl="0" indent="0" algn="l" defTabSz="914377" rtl="0" eaLnBrk="1" fontAlgn="base" latinLnBrk="0" hangingPunct="1">
              <a:lnSpc>
                <a:spcPct val="100000"/>
              </a:lnSpc>
              <a:spcBef>
                <a:spcPts val="0"/>
              </a:spcBef>
              <a:spcAft>
                <a:spcPct val="0"/>
              </a:spcAft>
              <a:buClrTx/>
              <a:buSzTx/>
              <a:buFontTx/>
              <a:buNone/>
              <a:tabLst/>
              <a:defRPr/>
            </a:pPr>
            <a:endParaRPr kumimoji="0" lang="en-US" sz="1800" b="1" i="0" u="none" strike="noStrike" kern="1200" cap="none" spc="0" normalizeH="0" baseline="0" noProof="0" dirty="0">
              <a:ln>
                <a:noFill/>
              </a:ln>
              <a:solidFill>
                <a:srgbClr val="04617B"/>
              </a:solidFill>
              <a:effectLst/>
              <a:uLnTx/>
              <a:uFillTx/>
              <a:latin typeface="Calibri"/>
              <a:ea typeface="+mn-ea"/>
              <a:cs typeface="Arial" charset="0"/>
              <a:sym typeface="Arial"/>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4617B"/>
                </a:solidFill>
                <a:effectLst/>
                <a:uLnTx/>
                <a:uFillTx/>
                <a:latin typeface="Calibri"/>
                <a:ea typeface="+mn-ea"/>
                <a:cs typeface="Arial" charset="0"/>
                <a:sym typeface="Arial"/>
              </a:rPr>
              <a:t>Procedures: </a:t>
            </a:r>
            <a:r>
              <a:rPr kumimoji="0" lang="en-US" sz="2000" b="1" i="0" u="none" strike="noStrike" kern="1200" cap="none" spc="0" normalizeH="0" baseline="0" noProof="0" dirty="0">
                <a:ln>
                  <a:noFill/>
                </a:ln>
                <a:solidFill>
                  <a:prstClr val="black"/>
                </a:solidFill>
                <a:effectLst/>
                <a:uLnTx/>
                <a:uFillTx/>
                <a:latin typeface="Calibri"/>
                <a:ea typeface="+mn-ea"/>
                <a:cs typeface="Arial" charset="0"/>
                <a:sym typeface="Arial"/>
              </a:rPr>
              <a:t> </a:t>
            </a:r>
            <a:r>
              <a:rPr kumimoji="0" lang="en-US" sz="1800" b="0" i="0" u="none" strike="noStrike" kern="1200" cap="none" spc="0" normalizeH="0" baseline="0" noProof="0" dirty="0">
                <a:ln>
                  <a:noFill/>
                </a:ln>
                <a:solidFill>
                  <a:prstClr val="black"/>
                </a:solidFill>
                <a:effectLst/>
                <a:uLnTx/>
                <a:uFillTx/>
                <a:latin typeface="Calibri"/>
                <a:ea typeface="+mn-ea"/>
                <a:cs typeface="Arial" charset="0"/>
                <a:sym typeface="Arial"/>
              </a:rPr>
              <a:t>120 patients randomized 1:1 to Bridge or Enhanced Usual Care, stratified by caregiver.</a:t>
            </a: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4617B"/>
              </a:solidFill>
              <a:effectLst/>
              <a:uLnTx/>
              <a:uFillTx/>
              <a:latin typeface="Arial" charset="0"/>
              <a:ea typeface="+mn-ea"/>
              <a:cs typeface="Arial" charset="0"/>
              <a:sym typeface="Arial"/>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4617B"/>
                </a:solidFill>
                <a:effectLst/>
                <a:uLnTx/>
                <a:uFillTx/>
                <a:latin typeface="Calibri"/>
                <a:ea typeface="+mn-ea"/>
                <a:cs typeface="Arial" charset="0"/>
                <a:sym typeface="Arial"/>
              </a:rPr>
              <a:t>Outcomes: </a:t>
            </a:r>
            <a:r>
              <a:rPr lang="en-US" sz="1600" dirty="0">
                <a:solidFill>
                  <a:prstClr val="black"/>
                </a:solidFill>
                <a:latin typeface="Calibri"/>
                <a:cs typeface="Arial" charset="0"/>
                <a:sym typeface="Arial"/>
              </a:rPr>
              <a:t>Primary: C</a:t>
            </a:r>
            <a:r>
              <a:rPr kumimoji="0" lang="en-US" sz="1600" b="0" i="0" u="none" strike="noStrike" kern="1200" cap="none" spc="0" normalizeH="0" baseline="0" noProof="0" dirty="0" err="1">
                <a:ln>
                  <a:noFill/>
                </a:ln>
                <a:solidFill>
                  <a:prstClr val="black"/>
                </a:solidFill>
                <a:effectLst/>
                <a:uLnTx/>
                <a:uFillTx/>
                <a:latin typeface="Calibri"/>
                <a:ea typeface="+mn-ea"/>
                <a:cs typeface="Arial" charset="0"/>
                <a:sym typeface="Arial"/>
              </a:rPr>
              <a:t>ancer</a:t>
            </a:r>
            <a:r>
              <a:rPr kumimoji="0" lang="en-US" sz="1600" b="0" i="0" u="none" strike="noStrike" kern="1200" cap="none" spc="0" normalizeH="0" baseline="0" noProof="0" dirty="0">
                <a:ln>
                  <a:noFill/>
                </a:ln>
                <a:solidFill>
                  <a:prstClr val="black"/>
                </a:solidFill>
                <a:effectLst/>
                <a:uLnTx/>
                <a:uFillTx/>
                <a:latin typeface="Calibri"/>
                <a:ea typeface="+mn-ea"/>
                <a:cs typeface="Arial" charset="0"/>
                <a:sym typeface="Arial"/>
              </a:rPr>
              <a:t> care disruptions evaluated by blinded oncologist consensus panel </a:t>
            </a: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charset="0"/>
                <a:sym typeface="Arial"/>
              </a:rPr>
              <a:t>Secondary: </a:t>
            </a:r>
            <a:r>
              <a:rPr kumimoji="0" lang="en-US" sz="1600" b="0" i="0" u="none" strike="noStrike" kern="1200" cap="none" spc="0" normalizeH="0" baseline="0" noProof="0" dirty="0">
                <a:ln>
                  <a:noFill/>
                </a:ln>
                <a:solidFill>
                  <a:prstClr val="black"/>
                </a:solidFill>
                <a:effectLst/>
                <a:uLnTx/>
                <a:uFillTx/>
                <a:latin typeface="Calibri"/>
                <a:ea typeface="+mn-ea"/>
                <a:cs typeface="Arial"/>
                <a:sym typeface="Arial"/>
              </a:rPr>
              <a:t>Psychiatric symptoms &amp; illness severity, participant and caregiver-reported outcomes, acute care utilization </a:t>
            </a: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Arial" charset="0"/>
              <a:sym typeface="Arial"/>
            </a:endParaRP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Arial" charset="0"/>
              <a:sym typeface="Arial"/>
            </a:endParaRP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1" u="none" strike="noStrike" kern="1200" cap="none" spc="0" normalizeH="0" baseline="0" noProof="0" dirty="0">
              <a:ln>
                <a:noFill/>
              </a:ln>
              <a:solidFill>
                <a:srgbClr val="04617B"/>
              </a:solidFill>
              <a:effectLst/>
              <a:uLnTx/>
              <a:uFillTx/>
              <a:latin typeface="Calibri"/>
              <a:ea typeface="+mn-ea"/>
              <a:cs typeface="Arial" charset="0"/>
              <a:sym typeface="Arial"/>
            </a:endParaRPr>
          </a:p>
        </p:txBody>
      </p:sp>
      <p:grpSp>
        <p:nvGrpSpPr>
          <p:cNvPr id="6" name="Group 5">
            <a:extLst>
              <a:ext uri="{FF2B5EF4-FFF2-40B4-BE49-F238E27FC236}">
                <a16:creationId xmlns:a16="http://schemas.microsoft.com/office/drawing/2014/main" id="{B8A903EE-3E05-4C17-9E57-443A35462A0D}"/>
              </a:ext>
            </a:extLst>
          </p:cNvPr>
          <p:cNvGrpSpPr/>
          <p:nvPr/>
        </p:nvGrpSpPr>
        <p:grpSpPr>
          <a:xfrm>
            <a:off x="108283" y="5930345"/>
            <a:ext cx="11785600" cy="927657"/>
            <a:chOff x="143435" y="6002945"/>
            <a:chExt cx="8790874" cy="702414"/>
          </a:xfrm>
        </p:grpSpPr>
        <p:pic>
          <p:nvPicPr>
            <p:cNvPr id="7" name="Picture 6">
              <a:extLst>
                <a:ext uri="{FF2B5EF4-FFF2-40B4-BE49-F238E27FC236}">
                  <a16:creationId xmlns:a16="http://schemas.microsoft.com/office/drawing/2014/main" id="{A7E4AC7F-F88A-4C16-A1E9-3CF18D8BD538}"/>
                </a:ext>
              </a:extLst>
            </p:cNvPr>
            <p:cNvPicPr>
              <a:picLocks noChangeAspect="1"/>
            </p:cNvPicPr>
            <p:nvPr/>
          </p:nvPicPr>
          <p:blipFill>
            <a:blip r:embed="rId2"/>
            <a:stretch>
              <a:fillRect/>
            </a:stretch>
          </p:blipFill>
          <p:spPr>
            <a:xfrm>
              <a:off x="143435" y="6034418"/>
              <a:ext cx="2374526" cy="670941"/>
            </a:xfrm>
            <a:prstGeom prst="rect">
              <a:avLst/>
            </a:prstGeom>
          </p:spPr>
        </p:pic>
        <p:pic>
          <p:nvPicPr>
            <p:cNvPr id="8" name="Picture 7">
              <a:extLst>
                <a:ext uri="{FF2B5EF4-FFF2-40B4-BE49-F238E27FC236}">
                  <a16:creationId xmlns:a16="http://schemas.microsoft.com/office/drawing/2014/main" id="{CD08FCEA-FE3F-4D97-8D8F-A2EF503BCB5F}"/>
                </a:ext>
              </a:extLst>
            </p:cNvPr>
            <p:cNvPicPr>
              <a:picLocks noChangeAspect="1"/>
            </p:cNvPicPr>
            <p:nvPr/>
          </p:nvPicPr>
          <p:blipFill>
            <a:blip r:embed="rId3"/>
            <a:stretch>
              <a:fillRect/>
            </a:stretch>
          </p:blipFill>
          <p:spPr>
            <a:xfrm>
              <a:off x="6394823" y="6029897"/>
              <a:ext cx="591298" cy="641502"/>
            </a:xfrm>
            <a:prstGeom prst="rect">
              <a:avLst/>
            </a:prstGeom>
          </p:spPr>
        </p:pic>
        <p:pic>
          <p:nvPicPr>
            <p:cNvPr id="9" name="Picture 8">
              <a:extLst>
                <a:ext uri="{FF2B5EF4-FFF2-40B4-BE49-F238E27FC236}">
                  <a16:creationId xmlns:a16="http://schemas.microsoft.com/office/drawing/2014/main" id="{A9F9EA38-BCFD-4913-9010-1E58016AE3B1}"/>
                </a:ext>
              </a:extLst>
            </p:cNvPr>
            <p:cNvPicPr>
              <a:picLocks noChangeAspect="1"/>
            </p:cNvPicPr>
            <p:nvPr/>
          </p:nvPicPr>
          <p:blipFill>
            <a:blip r:embed="rId4"/>
            <a:stretch>
              <a:fillRect/>
            </a:stretch>
          </p:blipFill>
          <p:spPr>
            <a:xfrm>
              <a:off x="7067690" y="6002945"/>
              <a:ext cx="1866619" cy="695407"/>
            </a:xfrm>
            <a:prstGeom prst="rect">
              <a:avLst/>
            </a:prstGeom>
          </p:spPr>
        </p:pic>
      </p:grpSp>
      <p:sp>
        <p:nvSpPr>
          <p:cNvPr id="10" name="TextBox 9">
            <a:extLst>
              <a:ext uri="{FF2B5EF4-FFF2-40B4-BE49-F238E27FC236}">
                <a16:creationId xmlns:a16="http://schemas.microsoft.com/office/drawing/2014/main" id="{9C4414C2-8E40-4DB4-ACA0-523027406967}"/>
              </a:ext>
            </a:extLst>
          </p:cNvPr>
          <p:cNvSpPr txBox="1"/>
          <p:nvPr/>
        </p:nvSpPr>
        <p:spPr>
          <a:xfrm>
            <a:off x="3048680" y="5561013"/>
            <a:ext cx="6094639" cy="369332"/>
          </a:xfrm>
          <a:prstGeom prst="rect">
            <a:avLst/>
          </a:prstGeom>
          <a:noFill/>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sym typeface="Arial"/>
              </a:rPr>
              <a:t>Learn More: </a:t>
            </a:r>
            <a:r>
              <a:rPr kumimoji="0" lang="en-US" sz="1800" b="0" i="0" u="none" strike="noStrike" kern="1200" cap="none" spc="0" normalizeH="0" baseline="0" noProof="0" dirty="0">
                <a:ln>
                  <a:noFill/>
                </a:ln>
                <a:solidFill>
                  <a:prstClr val="black"/>
                </a:solidFill>
                <a:effectLst/>
                <a:uLnTx/>
                <a:uFillTx/>
                <a:latin typeface="Calibri"/>
                <a:ea typeface="+mn-ea"/>
                <a:cs typeface="Arial" charset="0"/>
                <a:sym typeface="Arial"/>
              </a:rPr>
              <a:t>https://clinicaltrials.gov/ct2/show/NCT03360695</a:t>
            </a:r>
          </a:p>
        </p:txBody>
      </p:sp>
    </p:spTree>
    <p:extLst>
      <p:ext uri="{BB962C8B-B14F-4D97-AF65-F5344CB8AC3E}">
        <p14:creationId xmlns:p14="http://schemas.microsoft.com/office/powerpoint/2010/main" val="24458414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ontent Placeholder 22"/>
          <p:cNvGraphicFramePr>
            <a:graphicFrameLocks noGrp="1"/>
          </p:cNvGraphicFramePr>
          <p:nvPr>
            <p:ph idx="1"/>
          </p:nvPr>
        </p:nvGraphicFramePr>
        <p:xfrm>
          <a:off x="540777" y="2336184"/>
          <a:ext cx="3814439" cy="2490581"/>
        </p:xfrm>
        <a:graphic>
          <a:graphicData uri="http://schemas.openxmlformats.org/drawingml/2006/table">
            <a:tbl>
              <a:tblPr firstRow="1" bandRow="1">
                <a:tableStyleId>{5C22544A-7EE6-4342-B048-85BDC9FD1C3A}</a:tableStyleId>
              </a:tblPr>
              <a:tblGrid>
                <a:gridCol w="3814439">
                  <a:extLst>
                    <a:ext uri="{9D8B030D-6E8A-4147-A177-3AD203B41FA5}">
                      <a16:colId xmlns:a16="http://schemas.microsoft.com/office/drawing/2014/main" val="20000"/>
                    </a:ext>
                  </a:extLst>
                </a:gridCol>
              </a:tblGrid>
              <a:tr h="396240">
                <a:tc>
                  <a:txBody>
                    <a:bodyPr/>
                    <a:lstStyle/>
                    <a:p>
                      <a:r>
                        <a:rPr lang="en-US" sz="2000" dirty="0">
                          <a:latin typeface="+mj-lt"/>
                        </a:rPr>
                        <a:t>Goal</a:t>
                      </a:r>
                    </a:p>
                  </a:txBody>
                  <a:tcPr/>
                </a:tc>
                <a:extLst>
                  <a:ext uri="{0D108BD9-81ED-4DB2-BD59-A6C34878D82A}">
                    <a16:rowId xmlns:a16="http://schemas.microsoft.com/office/drawing/2014/main" val="10000"/>
                  </a:ext>
                </a:extLst>
              </a:tr>
              <a:tr h="690451">
                <a:tc>
                  <a:txBody>
                    <a:bodyPr/>
                    <a:lstStyle/>
                    <a:p>
                      <a:r>
                        <a:rPr lang="en-US" sz="2000" dirty="0">
                          <a:latin typeface="+mj-lt"/>
                        </a:rPr>
                        <a:t>Enroll</a:t>
                      </a:r>
                      <a:r>
                        <a:rPr lang="en-US" sz="2000" baseline="0" dirty="0">
                          <a:latin typeface="+mj-lt"/>
                        </a:rPr>
                        <a:t> 120</a:t>
                      </a:r>
                      <a:r>
                        <a:rPr lang="en-US" sz="2000" dirty="0">
                          <a:latin typeface="+mj-lt"/>
                        </a:rPr>
                        <a:t> patients in</a:t>
                      </a:r>
                      <a:r>
                        <a:rPr lang="en-US" sz="2000" baseline="0" dirty="0">
                          <a:latin typeface="+mj-lt"/>
                        </a:rPr>
                        <a:t> 36 months</a:t>
                      </a:r>
                      <a:endParaRPr lang="en-US" sz="2000" dirty="0">
                        <a:latin typeface="+mj-lt"/>
                      </a:endParaRPr>
                    </a:p>
                  </a:txBody>
                  <a:tcPr/>
                </a:tc>
                <a:extLst>
                  <a:ext uri="{0D108BD9-81ED-4DB2-BD59-A6C34878D82A}">
                    <a16:rowId xmlns:a16="http://schemas.microsoft.com/office/drawing/2014/main" val="10001"/>
                  </a:ext>
                </a:extLst>
              </a:tr>
              <a:tr h="701945">
                <a:tc>
                  <a:txBody>
                    <a:bodyPr/>
                    <a:lstStyle/>
                    <a:p>
                      <a:r>
                        <a:rPr lang="en-US" sz="2000" dirty="0">
                          <a:latin typeface="+mj-lt"/>
                        </a:rPr>
                        <a:t>60% of approached patients consent to enroll in study</a:t>
                      </a:r>
                    </a:p>
                  </a:txBody>
                  <a:tcPr/>
                </a:tc>
                <a:extLst>
                  <a:ext uri="{0D108BD9-81ED-4DB2-BD59-A6C34878D82A}">
                    <a16:rowId xmlns:a16="http://schemas.microsoft.com/office/drawing/2014/main" val="10002"/>
                  </a:ext>
                </a:extLst>
              </a:tr>
              <a:tr h="701945">
                <a:tc>
                  <a:txBody>
                    <a:bodyPr/>
                    <a:lstStyle/>
                    <a:p>
                      <a:r>
                        <a:rPr lang="en-US" sz="2000" dirty="0">
                          <a:latin typeface="+mj-lt"/>
                        </a:rPr>
                        <a:t>75% of caregivers consent to enroll in the study</a:t>
                      </a:r>
                    </a:p>
                  </a:txBody>
                  <a:tcPr/>
                </a:tc>
                <a:extLst>
                  <a:ext uri="{0D108BD9-81ED-4DB2-BD59-A6C34878D82A}">
                    <a16:rowId xmlns:a16="http://schemas.microsoft.com/office/drawing/2014/main" val="10003"/>
                  </a:ext>
                </a:extLst>
              </a:tr>
            </a:tbl>
          </a:graphicData>
        </a:graphic>
      </p:graphicFrame>
      <p:sp>
        <p:nvSpPr>
          <p:cNvPr id="27" name="Title 1"/>
          <p:cNvSpPr txBox="1">
            <a:spLocks/>
          </p:cNvSpPr>
          <p:nvPr/>
        </p:nvSpPr>
        <p:spPr>
          <a:xfrm>
            <a:off x="231229" y="308869"/>
            <a:ext cx="8288035" cy="833167"/>
          </a:xfrm>
          <a:prstGeom prst="rect">
            <a:avLst/>
          </a:prstGeom>
        </p:spPr>
        <p:txBody>
          <a:bodyPr anchor="t"/>
          <a:lstStyle/>
          <a:p>
            <a:pPr marL="0" marR="0" lvl="0" indent="0" algn="l" defTabSz="457178"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a:ea typeface="+mn-ea"/>
                <a:cs typeface="Arial" pitchFamily="34" charset="0"/>
                <a:sym typeface="Arial"/>
              </a:rPr>
              <a:t>We conducted a pragmatic trial of person-centered collaborative care for patients with SMI and cancer and their caregivers. </a:t>
            </a:r>
          </a:p>
        </p:txBody>
      </p:sp>
      <p:graphicFrame>
        <p:nvGraphicFramePr>
          <p:cNvPr id="5" name="Content Placeholder 22"/>
          <p:cNvGraphicFramePr>
            <a:graphicFrameLocks noGrp="1"/>
          </p:cNvGraphicFramePr>
          <p:nvPr>
            <p:ph idx="1"/>
          </p:nvPr>
        </p:nvGraphicFramePr>
        <p:xfrm>
          <a:off x="6125698" y="2503499"/>
          <a:ext cx="4530091" cy="2320559"/>
        </p:xfrm>
        <a:graphic>
          <a:graphicData uri="http://schemas.openxmlformats.org/drawingml/2006/table">
            <a:tbl>
              <a:tblPr firstRow="1" bandRow="1">
                <a:tableStyleId>{5C22544A-7EE6-4342-B048-85BDC9FD1C3A}</a:tableStyleId>
              </a:tblPr>
              <a:tblGrid>
                <a:gridCol w="4530091">
                  <a:extLst>
                    <a:ext uri="{9D8B030D-6E8A-4147-A177-3AD203B41FA5}">
                      <a16:colId xmlns:a16="http://schemas.microsoft.com/office/drawing/2014/main" val="20001"/>
                    </a:ext>
                  </a:extLst>
                </a:gridCol>
              </a:tblGrid>
              <a:tr h="396240">
                <a:tc>
                  <a:txBody>
                    <a:bodyPr/>
                    <a:lstStyle/>
                    <a:p>
                      <a:r>
                        <a:rPr lang="en-US" sz="2000" dirty="0">
                          <a:latin typeface="+mj-lt"/>
                        </a:rPr>
                        <a:t>Result</a:t>
                      </a:r>
                    </a:p>
                  </a:txBody>
                  <a:tcPr/>
                </a:tc>
                <a:extLst>
                  <a:ext uri="{0D108BD9-81ED-4DB2-BD59-A6C34878D82A}">
                    <a16:rowId xmlns:a16="http://schemas.microsoft.com/office/drawing/2014/main" val="10000"/>
                  </a:ext>
                </a:extLst>
              </a:tr>
              <a:tr h="498897">
                <a:tc>
                  <a:txBody>
                    <a:bodyPr/>
                    <a:lstStyle/>
                    <a:p>
                      <a:r>
                        <a:rPr lang="en-US" sz="2000" dirty="0">
                          <a:latin typeface="+mj-lt"/>
                        </a:rPr>
                        <a:t>120 patients enrolled in </a:t>
                      </a:r>
                      <a:r>
                        <a:rPr lang="en-US" sz="2000" dirty="0">
                          <a:solidFill>
                            <a:srgbClr val="FF0000"/>
                          </a:solidFill>
                          <a:latin typeface="+mj-lt"/>
                        </a:rPr>
                        <a:t>30 months</a:t>
                      </a:r>
                    </a:p>
                  </a:txBody>
                  <a:tcPr/>
                </a:tc>
                <a:extLst>
                  <a:ext uri="{0D108BD9-81ED-4DB2-BD59-A6C34878D82A}">
                    <a16:rowId xmlns:a16="http://schemas.microsoft.com/office/drawing/2014/main" val="10001"/>
                  </a:ext>
                </a:extLst>
              </a:tr>
              <a:tr h="712711">
                <a:tc>
                  <a:txBody>
                    <a:bodyPr/>
                    <a:lstStyle/>
                    <a:p>
                      <a:r>
                        <a:rPr lang="en-US" sz="2000" dirty="0">
                          <a:solidFill>
                            <a:srgbClr val="FF0000"/>
                          </a:solidFill>
                          <a:latin typeface="+mj-lt"/>
                        </a:rPr>
                        <a:t>83%</a:t>
                      </a:r>
                      <a:r>
                        <a:rPr lang="en-US" sz="2000" dirty="0">
                          <a:latin typeface="+mj-lt"/>
                        </a:rPr>
                        <a:t> of</a:t>
                      </a:r>
                      <a:r>
                        <a:rPr lang="en-US" sz="2000" baseline="0" dirty="0">
                          <a:latin typeface="+mj-lt"/>
                        </a:rPr>
                        <a:t> eligible patients consented</a:t>
                      </a:r>
                      <a:endParaRPr lang="en-US" sz="2000" dirty="0">
                        <a:latin typeface="+mj-lt"/>
                      </a:endParaRPr>
                    </a:p>
                  </a:txBody>
                  <a:tcPr/>
                </a:tc>
                <a:extLst>
                  <a:ext uri="{0D108BD9-81ED-4DB2-BD59-A6C34878D82A}">
                    <a16:rowId xmlns:a16="http://schemas.microsoft.com/office/drawing/2014/main" val="10002"/>
                  </a:ext>
                </a:extLst>
              </a:tr>
              <a:tr h="712711">
                <a:tc>
                  <a:txBody>
                    <a:bodyPr/>
                    <a:lstStyle/>
                    <a:p>
                      <a:pPr marL="0" indent="0">
                        <a:buFontTx/>
                        <a:buNone/>
                      </a:pPr>
                      <a:r>
                        <a:rPr lang="en-US" sz="2000" dirty="0">
                          <a:solidFill>
                            <a:srgbClr val="FF0000"/>
                          </a:solidFill>
                          <a:latin typeface="+mj-lt"/>
                        </a:rPr>
                        <a:t>91% </a:t>
                      </a:r>
                      <a:r>
                        <a:rPr lang="en-US" sz="2000" dirty="0">
                          <a:latin typeface="+mj-lt"/>
                        </a:rPr>
                        <a:t>of eligible caregivers consented</a:t>
                      </a:r>
                    </a:p>
                  </a:txBody>
                  <a:tcPr/>
                </a:tc>
                <a:extLst>
                  <a:ext uri="{0D108BD9-81ED-4DB2-BD59-A6C34878D82A}">
                    <a16:rowId xmlns:a16="http://schemas.microsoft.com/office/drawing/2014/main" val="10003"/>
                  </a:ext>
                </a:extLst>
              </a:tr>
            </a:tbl>
          </a:graphicData>
        </a:graphic>
      </p:graphicFrame>
      <p:sp>
        <p:nvSpPr>
          <p:cNvPr id="8" name="Right Arrow 7"/>
          <p:cNvSpPr/>
          <p:nvPr/>
        </p:nvSpPr>
        <p:spPr>
          <a:xfrm>
            <a:off x="5028159" y="4128497"/>
            <a:ext cx="456460" cy="336331"/>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sym typeface="Arial"/>
            </a:endParaRPr>
          </a:p>
        </p:txBody>
      </p:sp>
      <p:grpSp>
        <p:nvGrpSpPr>
          <p:cNvPr id="9" name="Group 8">
            <a:extLst>
              <a:ext uri="{FF2B5EF4-FFF2-40B4-BE49-F238E27FC236}">
                <a16:creationId xmlns:a16="http://schemas.microsoft.com/office/drawing/2014/main" id="{B8A903EE-3E05-4C17-9E57-443A35462A0D}"/>
              </a:ext>
            </a:extLst>
          </p:cNvPr>
          <p:cNvGrpSpPr/>
          <p:nvPr/>
        </p:nvGrpSpPr>
        <p:grpSpPr>
          <a:xfrm>
            <a:off x="231230" y="5754642"/>
            <a:ext cx="11687503" cy="961471"/>
            <a:chOff x="143435" y="6002945"/>
            <a:chExt cx="8790874" cy="702414"/>
          </a:xfrm>
        </p:grpSpPr>
        <p:pic>
          <p:nvPicPr>
            <p:cNvPr id="10" name="Picture 9">
              <a:extLst>
                <a:ext uri="{FF2B5EF4-FFF2-40B4-BE49-F238E27FC236}">
                  <a16:creationId xmlns:a16="http://schemas.microsoft.com/office/drawing/2014/main" id="{A7E4AC7F-F88A-4C16-A1E9-3CF18D8BD538}"/>
                </a:ext>
              </a:extLst>
            </p:cNvPr>
            <p:cNvPicPr>
              <a:picLocks noChangeAspect="1"/>
            </p:cNvPicPr>
            <p:nvPr/>
          </p:nvPicPr>
          <p:blipFill>
            <a:blip r:embed="rId3"/>
            <a:stretch>
              <a:fillRect/>
            </a:stretch>
          </p:blipFill>
          <p:spPr>
            <a:xfrm>
              <a:off x="143435" y="6034418"/>
              <a:ext cx="2374526" cy="670941"/>
            </a:xfrm>
            <a:prstGeom prst="rect">
              <a:avLst/>
            </a:prstGeom>
          </p:spPr>
        </p:pic>
        <p:pic>
          <p:nvPicPr>
            <p:cNvPr id="11" name="Picture 10">
              <a:extLst>
                <a:ext uri="{FF2B5EF4-FFF2-40B4-BE49-F238E27FC236}">
                  <a16:creationId xmlns:a16="http://schemas.microsoft.com/office/drawing/2014/main" id="{CD08FCEA-FE3F-4D97-8D8F-A2EF503BCB5F}"/>
                </a:ext>
              </a:extLst>
            </p:cNvPr>
            <p:cNvPicPr>
              <a:picLocks noChangeAspect="1"/>
            </p:cNvPicPr>
            <p:nvPr/>
          </p:nvPicPr>
          <p:blipFill>
            <a:blip r:embed="rId4"/>
            <a:stretch>
              <a:fillRect/>
            </a:stretch>
          </p:blipFill>
          <p:spPr>
            <a:xfrm>
              <a:off x="6394823" y="6029897"/>
              <a:ext cx="591298" cy="641502"/>
            </a:xfrm>
            <a:prstGeom prst="rect">
              <a:avLst/>
            </a:prstGeom>
          </p:spPr>
        </p:pic>
        <p:pic>
          <p:nvPicPr>
            <p:cNvPr id="12" name="Picture 11">
              <a:extLst>
                <a:ext uri="{FF2B5EF4-FFF2-40B4-BE49-F238E27FC236}">
                  <a16:creationId xmlns:a16="http://schemas.microsoft.com/office/drawing/2014/main" id="{A9F9EA38-BCFD-4913-9010-1E58016AE3B1}"/>
                </a:ext>
              </a:extLst>
            </p:cNvPr>
            <p:cNvPicPr>
              <a:picLocks noChangeAspect="1"/>
            </p:cNvPicPr>
            <p:nvPr/>
          </p:nvPicPr>
          <p:blipFill>
            <a:blip r:embed="rId5"/>
            <a:stretch>
              <a:fillRect/>
            </a:stretch>
          </p:blipFill>
          <p:spPr>
            <a:xfrm>
              <a:off x="7067690" y="6002945"/>
              <a:ext cx="1866619" cy="695407"/>
            </a:xfrm>
            <a:prstGeom prst="rect">
              <a:avLst/>
            </a:prstGeom>
          </p:spPr>
        </p:pic>
      </p:grpSp>
      <p:sp>
        <p:nvSpPr>
          <p:cNvPr id="13" name="Right Arrow 12"/>
          <p:cNvSpPr/>
          <p:nvPr/>
        </p:nvSpPr>
        <p:spPr>
          <a:xfrm>
            <a:off x="5012227" y="3461641"/>
            <a:ext cx="456460" cy="336331"/>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sym typeface="Arial"/>
            </a:endParaRPr>
          </a:p>
        </p:txBody>
      </p:sp>
      <p:sp>
        <p:nvSpPr>
          <p:cNvPr id="14" name="Right Arrow 13"/>
          <p:cNvSpPr/>
          <p:nvPr/>
        </p:nvSpPr>
        <p:spPr>
          <a:xfrm>
            <a:off x="5028159" y="2825339"/>
            <a:ext cx="456460" cy="324391"/>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sym typeface="Arial"/>
            </a:endParaRPr>
          </a:p>
        </p:txBody>
      </p:sp>
      <p:grpSp>
        <p:nvGrpSpPr>
          <p:cNvPr id="16" name="Group 86"/>
          <p:cNvGrpSpPr/>
          <p:nvPr/>
        </p:nvGrpSpPr>
        <p:grpSpPr>
          <a:xfrm>
            <a:off x="9267082" y="1065707"/>
            <a:ext cx="1768780" cy="878708"/>
            <a:chOff x="2901255" y="1465900"/>
            <a:chExt cx="4648200" cy="4648200"/>
          </a:xfrm>
        </p:grpSpPr>
        <p:sp>
          <p:nvSpPr>
            <p:cNvPr id="17" name="Donut 16"/>
            <p:cNvSpPr/>
            <p:nvPr/>
          </p:nvSpPr>
          <p:spPr>
            <a:xfrm>
              <a:off x="2901255" y="1465900"/>
              <a:ext cx="4648200" cy="4648200"/>
            </a:xfrm>
            <a:prstGeom prst="donut">
              <a:avLst>
                <a:gd name="adj" fmla="val 5376"/>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sym typeface="Arial"/>
              </a:endParaRPr>
            </a:p>
          </p:txBody>
        </p:sp>
        <p:sp>
          <p:nvSpPr>
            <p:cNvPr id="18" name="Arc 17"/>
            <p:cNvSpPr/>
            <p:nvPr/>
          </p:nvSpPr>
          <p:spPr>
            <a:xfrm>
              <a:off x="3021443" y="1580447"/>
              <a:ext cx="4412610" cy="4413954"/>
            </a:xfrm>
            <a:prstGeom prst="arc">
              <a:avLst>
                <a:gd name="adj1" fmla="val 8001935"/>
                <a:gd name="adj2" fmla="val 13147493"/>
              </a:avLst>
            </a:prstGeom>
            <a:ln w="38100">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sym typeface="Arial"/>
              </a:endParaRPr>
            </a:p>
          </p:txBody>
        </p:sp>
        <p:sp>
          <p:nvSpPr>
            <p:cNvPr id="19" name="Arc 18"/>
            <p:cNvSpPr/>
            <p:nvPr/>
          </p:nvSpPr>
          <p:spPr>
            <a:xfrm>
              <a:off x="3027086" y="1586089"/>
              <a:ext cx="4412610" cy="4413955"/>
            </a:xfrm>
            <a:prstGeom prst="arc">
              <a:avLst>
                <a:gd name="adj1" fmla="val 14810216"/>
                <a:gd name="adj2" fmla="val 17484806"/>
              </a:avLst>
            </a:prstGeom>
            <a:ln w="38100">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sym typeface="Arial"/>
              </a:endParaRPr>
            </a:p>
          </p:txBody>
        </p:sp>
        <p:sp>
          <p:nvSpPr>
            <p:cNvPr id="20" name="Arc 19"/>
            <p:cNvSpPr/>
            <p:nvPr/>
          </p:nvSpPr>
          <p:spPr>
            <a:xfrm>
              <a:off x="3021440" y="1569154"/>
              <a:ext cx="4412610" cy="4413955"/>
            </a:xfrm>
            <a:prstGeom prst="arc">
              <a:avLst>
                <a:gd name="adj1" fmla="val 19218770"/>
                <a:gd name="adj2" fmla="val 20787504"/>
              </a:avLst>
            </a:prstGeom>
            <a:ln w="38100">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sym typeface="Arial"/>
              </a:endParaRPr>
            </a:p>
          </p:txBody>
        </p:sp>
        <p:sp>
          <p:nvSpPr>
            <p:cNvPr id="21" name="Arc 20"/>
            <p:cNvSpPr/>
            <p:nvPr/>
          </p:nvSpPr>
          <p:spPr>
            <a:xfrm>
              <a:off x="3027083" y="1574797"/>
              <a:ext cx="4412610" cy="4413955"/>
            </a:xfrm>
            <a:prstGeom prst="arc">
              <a:avLst>
                <a:gd name="adj1" fmla="val 933433"/>
                <a:gd name="adj2" fmla="val 2577541"/>
              </a:avLst>
            </a:prstGeom>
            <a:ln w="38100">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sym typeface="Arial"/>
              </a:endParaRPr>
            </a:p>
          </p:txBody>
        </p:sp>
        <p:sp>
          <p:nvSpPr>
            <p:cNvPr id="22" name="Arc 21"/>
            <p:cNvSpPr/>
            <p:nvPr/>
          </p:nvSpPr>
          <p:spPr>
            <a:xfrm>
              <a:off x="3021437" y="1557862"/>
              <a:ext cx="4412610" cy="4413955"/>
            </a:xfrm>
            <a:prstGeom prst="arc">
              <a:avLst>
                <a:gd name="adj1" fmla="val 4210563"/>
                <a:gd name="adj2" fmla="val 6657942"/>
              </a:avLst>
            </a:prstGeom>
            <a:ln w="38100">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sym typeface="Arial"/>
              </a:endParaRPr>
            </a:p>
          </p:txBody>
        </p:sp>
      </p:grpSp>
      <p:sp>
        <p:nvSpPr>
          <p:cNvPr id="24" name="Oval 23"/>
          <p:cNvSpPr/>
          <p:nvPr/>
        </p:nvSpPr>
        <p:spPr>
          <a:xfrm>
            <a:off x="9796442" y="1486801"/>
            <a:ext cx="515169" cy="583251"/>
          </a:xfrm>
          <a:prstGeom prst="ellipse">
            <a:avLst/>
          </a:prstGeom>
          <a:gradFill flip="none" rotWithShape="1">
            <a:gsLst>
              <a:gs pos="0">
                <a:srgbClr val="D6B19C"/>
              </a:gs>
              <a:gs pos="30000">
                <a:srgbClr val="D49E6C"/>
              </a:gs>
              <a:gs pos="70000">
                <a:srgbClr val="A65528"/>
              </a:gs>
              <a:gs pos="100000">
                <a:srgbClr val="663012"/>
              </a:gs>
            </a:gsLst>
            <a:lin ang="2700000" scaled="1"/>
            <a:tileRect/>
          </a:gra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a:ea typeface="+mn-ea"/>
                <a:cs typeface="+mn-cs"/>
                <a:sym typeface="Arial"/>
              </a:rPr>
              <a:t>Psy</a:t>
            </a:r>
          </a:p>
        </p:txBody>
      </p:sp>
      <p:sp>
        <p:nvSpPr>
          <p:cNvPr id="25" name="Oval 24"/>
          <p:cNvSpPr/>
          <p:nvPr/>
        </p:nvSpPr>
        <p:spPr>
          <a:xfrm>
            <a:off x="9066560" y="1057690"/>
            <a:ext cx="555840" cy="629297"/>
          </a:xfrm>
          <a:prstGeom prst="ellipse">
            <a:avLst/>
          </a:prstGeom>
          <a:gradFill flip="none" rotWithShape="1">
            <a:gsLst>
              <a:gs pos="0">
                <a:srgbClr val="DDEBCF"/>
              </a:gs>
              <a:gs pos="50000">
                <a:srgbClr val="9CB86E"/>
              </a:gs>
              <a:gs pos="100000">
                <a:srgbClr val="156B13"/>
              </a:gs>
            </a:gsLst>
            <a:lin ang="18900000" scaled="0"/>
            <a:tileRect/>
          </a:gradFill>
          <a:ln w="31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a:ea typeface="+mn-ea"/>
                <a:cs typeface="+mn-cs"/>
                <a:sym typeface="Arial"/>
              </a:rPr>
              <a:t>Onc.</a:t>
            </a:r>
          </a:p>
        </p:txBody>
      </p:sp>
      <p:grpSp>
        <p:nvGrpSpPr>
          <p:cNvPr id="26" name="Group 40"/>
          <p:cNvGrpSpPr/>
          <p:nvPr/>
        </p:nvGrpSpPr>
        <p:grpSpPr>
          <a:xfrm>
            <a:off x="10478203" y="1085753"/>
            <a:ext cx="713919" cy="583250"/>
            <a:chOff x="6873996" y="3569367"/>
            <a:chExt cx="633585" cy="457200"/>
          </a:xfrm>
        </p:grpSpPr>
        <p:sp>
          <p:nvSpPr>
            <p:cNvPr id="28" name="Oval 27"/>
            <p:cNvSpPr/>
            <p:nvPr/>
          </p:nvSpPr>
          <p:spPr>
            <a:xfrm>
              <a:off x="6944730" y="3569367"/>
              <a:ext cx="474697" cy="457200"/>
            </a:xfrm>
            <a:prstGeom prst="ellipse">
              <a:avLst/>
            </a:prstGeom>
            <a:gradFill>
              <a:gsLst>
                <a:gs pos="0">
                  <a:srgbClr val="8488C4"/>
                </a:gs>
                <a:gs pos="53000">
                  <a:srgbClr val="D4DEFF"/>
                </a:gs>
                <a:gs pos="83000">
                  <a:srgbClr val="D4DEFF"/>
                </a:gs>
                <a:gs pos="100000">
                  <a:srgbClr val="96AB94"/>
                </a:gs>
              </a:gsLst>
              <a:lin ang="2700000" scaled="0"/>
            </a:gra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onstantia"/>
                <a:ea typeface="+mn-ea"/>
                <a:cs typeface="+mn-cs"/>
                <a:sym typeface="Arial"/>
              </a:endParaRPr>
            </a:p>
          </p:txBody>
        </p:sp>
        <p:sp>
          <p:nvSpPr>
            <p:cNvPr id="29" name="TextBox 5"/>
            <p:cNvSpPr txBox="1">
              <a:spLocks noChangeArrowheads="1"/>
            </p:cNvSpPr>
            <p:nvPr/>
          </p:nvSpPr>
          <p:spPr bwMode="auto">
            <a:xfrm>
              <a:off x="6873996" y="3613480"/>
              <a:ext cx="633585" cy="337765"/>
            </a:xfrm>
            <a:prstGeom prst="rect">
              <a:avLst/>
            </a:prstGeom>
            <a:noFill/>
            <a:ln w="9525">
              <a:noFill/>
              <a:miter lim="800000"/>
              <a:headEnd/>
              <a:tailEnd/>
            </a:ln>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Arial" charset="0"/>
                  <a:sym typeface="Arial"/>
                </a:rPr>
                <a:t>Case Manager</a:t>
              </a:r>
            </a:p>
          </p:txBody>
        </p:sp>
      </p:grpSp>
      <p:cxnSp>
        <p:nvCxnSpPr>
          <p:cNvPr id="30" name="Straight Connector 29"/>
          <p:cNvCxnSpPr>
            <a:stCxn id="34" idx="3"/>
            <a:endCxn id="25" idx="7"/>
          </p:cNvCxnSpPr>
          <p:nvPr/>
        </p:nvCxnSpPr>
        <p:spPr>
          <a:xfrm flipH="1">
            <a:off x="9541000" y="801126"/>
            <a:ext cx="317253" cy="34872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34" idx="4"/>
            <a:endCxn id="24" idx="0"/>
          </p:cNvCxnSpPr>
          <p:nvPr/>
        </p:nvCxnSpPr>
        <p:spPr>
          <a:xfrm>
            <a:off x="10053176" y="892533"/>
            <a:ext cx="851" cy="59426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34" idx="5"/>
            <a:endCxn id="28" idx="1"/>
          </p:cNvCxnSpPr>
          <p:nvPr/>
        </p:nvCxnSpPr>
        <p:spPr>
          <a:xfrm>
            <a:off x="10248096" y="801126"/>
            <a:ext cx="388141" cy="37004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33" name="Group 39"/>
          <p:cNvGrpSpPr/>
          <p:nvPr/>
        </p:nvGrpSpPr>
        <p:grpSpPr>
          <a:xfrm>
            <a:off x="9696258" y="268352"/>
            <a:ext cx="713919" cy="624178"/>
            <a:chOff x="6043922" y="2354904"/>
            <a:chExt cx="633585" cy="489283"/>
          </a:xfrm>
        </p:grpSpPr>
        <p:sp>
          <p:nvSpPr>
            <p:cNvPr id="34" name="Oval 33"/>
            <p:cNvSpPr/>
            <p:nvPr/>
          </p:nvSpPr>
          <p:spPr>
            <a:xfrm>
              <a:off x="6116036" y="2354904"/>
              <a:ext cx="489283" cy="489283"/>
            </a:xfrm>
            <a:prstGeom prst="ellipse">
              <a:avLst/>
            </a:prstGeom>
            <a:gradFill flip="none" rotWithShape="1">
              <a:gsLst>
                <a:gs pos="0">
                  <a:schemeClr val="accent1">
                    <a:lumMod val="50000"/>
                    <a:tint val="66000"/>
                    <a:satMod val="160000"/>
                  </a:schemeClr>
                </a:gs>
                <a:gs pos="50000">
                  <a:schemeClr val="accent1">
                    <a:lumMod val="50000"/>
                    <a:tint val="44500"/>
                    <a:satMod val="160000"/>
                  </a:schemeClr>
                </a:gs>
                <a:gs pos="100000">
                  <a:schemeClr val="accent1">
                    <a:lumMod val="50000"/>
                    <a:tint val="23500"/>
                    <a:satMod val="160000"/>
                  </a:schemeClr>
                </a:gs>
              </a:gsLst>
              <a:lin ang="16200000" scaled="1"/>
              <a:tileRect/>
            </a:gra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onstantia"/>
                <a:ea typeface="+mn-ea"/>
                <a:cs typeface="+mn-cs"/>
                <a:sym typeface="Arial"/>
              </a:endParaRPr>
            </a:p>
          </p:txBody>
        </p:sp>
        <p:sp>
          <p:nvSpPr>
            <p:cNvPr id="35" name="TextBox 5"/>
            <p:cNvSpPr txBox="1">
              <a:spLocks noChangeArrowheads="1"/>
            </p:cNvSpPr>
            <p:nvPr/>
          </p:nvSpPr>
          <p:spPr bwMode="auto">
            <a:xfrm>
              <a:off x="6043922" y="2442423"/>
              <a:ext cx="633585" cy="217135"/>
            </a:xfrm>
            <a:prstGeom prst="rect">
              <a:avLst/>
            </a:prstGeom>
            <a:noFill/>
            <a:ln w="9525">
              <a:noFill/>
              <a:miter lim="800000"/>
              <a:headEnd/>
              <a:tailEnd/>
            </a:ln>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charset="0"/>
                  <a:sym typeface="Arial"/>
                </a:rPr>
                <a:t>Person</a:t>
              </a:r>
            </a:p>
          </p:txBody>
        </p:sp>
      </p:grpSp>
      <p:grpSp>
        <p:nvGrpSpPr>
          <p:cNvPr id="36" name="Group 94"/>
          <p:cNvGrpSpPr/>
          <p:nvPr/>
        </p:nvGrpSpPr>
        <p:grpSpPr>
          <a:xfrm>
            <a:off x="8755115" y="259591"/>
            <a:ext cx="851576" cy="672463"/>
            <a:chOff x="6043922" y="2354904"/>
            <a:chExt cx="685800" cy="489283"/>
          </a:xfrm>
        </p:grpSpPr>
        <p:sp>
          <p:nvSpPr>
            <p:cNvPr id="37" name="Oval 36"/>
            <p:cNvSpPr/>
            <p:nvPr/>
          </p:nvSpPr>
          <p:spPr>
            <a:xfrm>
              <a:off x="6116036" y="2354904"/>
              <a:ext cx="489283" cy="489283"/>
            </a:xfrm>
            <a:prstGeom prst="ellipse">
              <a:avLst/>
            </a:prstGeom>
            <a:gradFill flip="none" rotWithShape="1">
              <a:gsLst>
                <a:gs pos="0">
                  <a:schemeClr val="accent1">
                    <a:lumMod val="50000"/>
                    <a:tint val="66000"/>
                    <a:satMod val="160000"/>
                  </a:schemeClr>
                </a:gs>
                <a:gs pos="50000">
                  <a:schemeClr val="accent1">
                    <a:lumMod val="50000"/>
                    <a:tint val="44500"/>
                    <a:satMod val="160000"/>
                  </a:schemeClr>
                </a:gs>
                <a:gs pos="100000">
                  <a:schemeClr val="accent1">
                    <a:lumMod val="50000"/>
                    <a:tint val="23500"/>
                    <a:satMod val="160000"/>
                  </a:schemeClr>
                </a:gs>
              </a:gsLst>
              <a:lin ang="16200000" scaled="1"/>
              <a:tileRect/>
            </a:gra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onstantia"/>
                <a:ea typeface="+mn-ea"/>
                <a:cs typeface="+mn-cs"/>
                <a:sym typeface="Arial"/>
              </a:endParaRPr>
            </a:p>
          </p:txBody>
        </p:sp>
        <p:sp>
          <p:nvSpPr>
            <p:cNvPr id="38" name="TextBox 5"/>
            <p:cNvSpPr txBox="1">
              <a:spLocks noChangeArrowheads="1"/>
            </p:cNvSpPr>
            <p:nvPr/>
          </p:nvSpPr>
          <p:spPr bwMode="auto">
            <a:xfrm>
              <a:off x="6043922" y="2463187"/>
              <a:ext cx="685800" cy="190347"/>
            </a:xfrm>
            <a:prstGeom prst="rect">
              <a:avLst/>
            </a:prstGeom>
            <a:noFill/>
            <a:ln w="9525">
              <a:noFill/>
              <a:miter lim="800000"/>
              <a:headEnd/>
              <a:tailEnd/>
            </a:ln>
          </p:spPr>
          <p:txBody>
            <a:bodyPr wrap="squar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Arial" charset="0"/>
                  <a:sym typeface="Arial"/>
                </a:rPr>
                <a:t>Caregive</a:t>
              </a:r>
              <a:r>
                <a:rPr kumimoji="0" lang="en-US" sz="931" b="0" i="0" u="none" strike="noStrike" kern="1200" cap="none" spc="0" normalizeH="0" baseline="0" noProof="0" dirty="0">
                  <a:ln>
                    <a:noFill/>
                  </a:ln>
                  <a:solidFill>
                    <a:prstClr val="black"/>
                  </a:solidFill>
                  <a:effectLst/>
                  <a:uLnTx/>
                  <a:uFillTx/>
                  <a:latin typeface="Calibri"/>
                  <a:ea typeface="+mn-ea"/>
                  <a:cs typeface="Arial" charset="0"/>
                  <a:sym typeface="Arial"/>
                </a:rPr>
                <a:t>r</a:t>
              </a:r>
            </a:p>
          </p:txBody>
        </p:sp>
      </p:grpSp>
      <p:cxnSp>
        <p:nvCxnSpPr>
          <p:cNvPr id="39" name="Straight Connector 38"/>
          <p:cNvCxnSpPr>
            <a:stCxn id="37" idx="6"/>
            <a:endCxn id="34" idx="2"/>
          </p:cNvCxnSpPr>
          <p:nvPr/>
        </p:nvCxnSpPr>
        <p:spPr>
          <a:xfrm flipV="1">
            <a:off x="9452217" y="580446"/>
            <a:ext cx="325296" cy="15377"/>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EDD63D0-C9A5-A9A6-D128-C65706A8923C}"/>
              </a:ext>
            </a:extLst>
          </p:cNvPr>
          <p:cNvSpPr txBox="1"/>
          <p:nvPr/>
        </p:nvSpPr>
        <p:spPr>
          <a:xfrm>
            <a:off x="4613087" y="5954689"/>
            <a:ext cx="2522483" cy="230832"/>
          </a:xfrm>
          <a:prstGeom prst="rect">
            <a:avLst/>
          </a:prstGeom>
          <a:noFill/>
        </p:spPr>
        <p:txBody>
          <a:bodyPr wrap="square" rtlCol="0">
            <a:spAutoFit/>
          </a:bodyPr>
          <a:lstStyle/>
          <a:p>
            <a:pPr defTabSz="342892">
              <a:buClrTx/>
              <a:defRPr/>
            </a:pPr>
            <a:r>
              <a:rPr lang="en-US" sz="900" kern="1200" dirty="0">
                <a:solidFill>
                  <a:prstClr val="black"/>
                </a:solidFill>
                <a:latin typeface="Calibri"/>
                <a:ea typeface="+mn-ea"/>
                <a:cs typeface="+mn-cs"/>
              </a:rPr>
              <a:t>American Psychosocial Oncology Society, 2023</a:t>
            </a:r>
          </a:p>
        </p:txBody>
      </p:sp>
    </p:spTree>
    <p:extLst>
      <p:ext uri="{BB962C8B-B14F-4D97-AF65-F5344CB8AC3E}">
        <p14:creationId xmlns:p14="http://schemas.microsoft.com/office/powerpoint/2010/main" val="1328864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13DE8-B4BA-37E8-2250-3928A76F853D}"/>
              </a:ext>
            </a:extLst>
          </p:cNvPr>
          <p:cNvSpPr>
            <a:spLocks noGrp="1"/>
          </p:cNvSpPr>
          <p:nvPr>
            <p:ph type="title"/>
          </p:nvPr>
        </p:nvSpPr>
        <p:spPr>
          <a:xfrm>
            <a:off x="137654" y="-131763"/>
            <a:ext cx="11670888" cy="1325563"/>
          </a:xfrm>
        </p:spPr>
        <p:txBody>
          <a:bodyPr>
            <a:normAutofit/>
          </a:bodyPr>
          <a:lstStyle/>
          <a:p>
            <a:r>
              <a:rPr lang="en-US" sz="2800" b="1" dirty="0">
                <a:solidFill>
                  <a:srgbClr val="002060"/>
                </a:solidFill>
                <a:latin typeface="+mn-lt"/>
              </a:rPr>
              <a:t>Trial participants were primarily white and had high rates of poverty, disability, and low rates of living with a partner. Substance use was prevalent.</a:t>
            </a:r>
          </a:p>
        </p:txBody>
      </p:sp>
      <p:graphicFrame>
        <p:nvGraphicFramePr>
          <p:cNvPr id="12" name="Table 12">
            <a:extLst>
              <a:ext uri="{FF2B5EF4-FFF2-40B4-BE49-F238E27FC236}">
                <a16:creationId xmlns:a16="http://schemas.microsoft.com/office/drawing/2014/main" id="{FD2E5034-5C46-E6EE-0BFB-60AB29D3F4F9}"/>
              </a:ext>
            </a:extLst>
          </p:cNvPr>
          <p:cNvGraphicFramePr>
            <a:graphicFrameLocks noGrp="1"/>
          </p:cNvGraphicFramePr>
          <p:nvPr>
            <p:ph idx="1"/>
          </p:nvPr>
        </p:nvGraphicFramePr>
        <p:xfrm>
          <a:off x="137654" y="938162"/>
          <a:ext cx="6037004" cy="5659284"/>
        </p:xfrm>
        <a:graphic>
          <a:graphicData uri="http://schemas.openxmlformats.org/drawingml/2006/table">
            <a:tbl>
              <a:tblPr firstRow="1" bandRow="1">
                <a:tableStyleId>{5C22544A-7EE6-4342-B048-85BDC9FD1C3A}</a:tableStyleId>
              </a:tblPr>
              <a:tblGrid>
                <a:gridCol w="3077583">
                  <a:extLst>
                    <a:ext uri="{9D8B030D-6E8A-4147-A177-3AD203B41FA5}">
                      <a16:colId xmlns:a16="http://schemas.microsoft.com/office/drawing/2014/main" val="3739255862"/>
                    </a:ext>
                  </a:extLst>
                </a:gridCol>
                <a:gridCol w="2959421">
                  <a:extLst>
                    <a:ext uri="{9D8B030D-6E8A-4147-A177-3AD203B41FA5}">
                      <a16:colId xmlns:a16="http://schemas.microsoft.com/office/drawing/2014/main" val="1444296480"/>
                    </a:ext>
                  </a:extLst>
                </a:gridCol>
              </a:tblGrid>
              <a:tr h="618776">
                <a:tc>
                  <a:txBody>
                    <a:bodyPr/>
                    <a:lstStyle/>
                    <a:p>
                      <a:endParaRPr lang="en-US" dirty="0"/>
                    </a:p>
                  </a:txBody>
                  <a:tcPr/>
                </a:tc>
                <a:tc>
                  <a:txBody>
                    <a:bodyPr/>
                    <a:lstStyle/>
                    <a:p>
                      <a:r>
                        <a:rPr lang="en-US" dirty="0"/>
                        <a:t>BRIDGE Trial Population</a:t>
                      </a:r>
                    </a:p>
                    <a:p>
                      <a:r>
                        <a:rPr lang="en-US" dirty="0"/>
                        <a:t>n=120 (%)</a:t>
                      </a:r>
                    </a:p>
                  </a:txBody>
                  <a:tcPr/>
                </a:tc>
                <a:extLst>
                  <a:ext uri="{0D108BD9-81ED-4DB2-BD59-A6C34878D82A}">
                    <a16:rowId xmlns:a16="http://schemas.microsoft.com/office/drawing/2014/main" val="3039399326"/>
                  </a:ext>
                </a:extLst>
              </a:tr>
              <a:tr h="338289">
                <a:tc>
                  <a:txBody>
                    <a:bodyPr/>
                    <a:lstStyle/>
                    <a:p>
                      <a:r>
                        <a:rPr lang="en-US" sz="1600" dirty="0"/>
                        <a:t>No  caregiver enrolled</a:t>
                      </a:r>
                    </a:p>
                  </a:txBody>
                  <a:tcPr/>
                </a:tc>
                <a:tc>
                  <a:txBody>
                    <a:bodyPr/>
                    <a:lstStyle/>
                    <a:p>
                      <a:r>
                        <a:rPr lang="en-US" sz="1600" dirty="0"/>
                        <a:t>55 (45.8%)</a:t>
                      </a:r>
                    </a:p>
                  </a:txBody>
                  <a:tcPr/>
                </a:tc>
                <a:extLst>
                  <a:ext uri="{0D108BD9-81ED-4DB2-BD59-A6C34878D82A}">
                    <a16:rowId xmlns:a16="http://schemas.microsoft.com/office/drawing/2014/main" val="1388357975"/>
                  </a:ext>
                </a:extLst>
              </a:tr>
              <a:tr h="338289">
                <a:tc>
                  <a:txBody>
                    <a:bodyPr/>
                    <a:lstStyle/>
                    <a:p>
                      <a:r>
                        <a:rPr lang="en-US" sz="1600" dirty="0"/>
                        <a:t>Mean Age (SD)</a:t>
                      </a:r>
                    </a:p>
                  </a:txBody>
                  <a:tcPr/>
                </a:tc>
                <a:tc>
                  <a:txBody>
                    <a:bodyPr/>
                    <a:lstStyle/>
                    <a:p>
                      <a:r>
                        <a:rPr lang="en-US" sz="1600" dirty="0"/>
                        <a:t>61.3 (12.4)</a:t>
                      </a:r>
                    </a:p>
                  </a:txBody>
                  <a:tcPr/>
                </a:tc>
                <a:extLst>
                  <a:ext uri="{0D108BD9-81ED-4DB2-BD59-A6C34878D82A}">
                    <a16:rowId xmlns:a16="http://schemas.microsoft.com/office/drawing/2014/main" val="798551203"/>
                  </a:ext>
                </a:extLst>
              </a:tr>
              <a:tr h="338289">
                <a:tc>
                  <a:txBody>
                    <a:bodyPr/>
                    <a:lstStyle/>
                    <a:p>
                      <a:r>
                        <a:rPr lang="en-US" sz="1600" dirty="0"/>
                        <a:t>Female Gender</a:t>
                      </a:r>
                    </a:p>
                  </a:txBody>
                  <a:tcPr/>
                </a:tc>
                <a:tc>
                  <a:txBody>
                    <a:bodyPr/>
                    <a:lstStyle/>
                    <a:p>
                      <a:r>
                        <a:rPr lang="en-US" sz="1600" dirty="0"/>
                        <a:t>80 (66.7%)</a:t>
                      </a:r>
                    </a:p>
                  </a:txBody>
                  <a:tcPr/>
                </a:tc>
                <a:extLst>
                  <a:ext uri="{0D108BD9-81ED-4DB2-BD59-A6C34878D82A}">
                    <a16:rowId xmlns:a16="http://schemas.microsoft.com/office/drawing/2014/main" val="3013071263"/>
                  </a:ext>
                </a:extLst>
              </a:tr>
              <a:tr h="592005">
                <a:tc>
                  <a:txBody>
                    <a:bodyPr/>
                    <a:lstStyle/>
                    <a:p>
                      <a:r>
                        <a:rPr lang="en-US" sz="1600" dirty="0"/>
                        <a:t>White Race</a:t>
                      </a:r>
                    </a:p>
                    <a:p>
                      <a:r>
                        <a:rPr lang="en-US" sz="1600" dirty="0"/>
                        <a:t>Non-Hispanic Ethnicity</a:t>
                      </a:r>
                    </a:p>
                  </a:txBody>
                  <a:tcPr/>
                </a:tc>
                <a:tc>
                  <a:txBody>
                    <a:bodyPr/>
                    <a:lstStyle/>
                    <a:p>
                      <a:r>
                        <a:rPr lang="en-US" sz="1600" dirty="0"/>
                        <a:t>105 (87.5%)</a:t>
                      </a:r>
                    </a:p>
                    <a:p>
                      <a:r>
                        <a:rPr lang="en-US" sz="1600" dirty="0"/>
                        <a:t>112 (93.3%)</a:t>
                      </a:r>
                    </a:p>
                  </a:txBody>
                  <a:tcPr/>
                </a:tc>
                <a:extLst>
                  <a:ext uri="{0D108BD9-81ED-4DB2-BD59-A6C34878D82A}">
                    <a16:rowId xmlns:a16="http://schemas.microsoft.com/office/drawing/2014/main" val="3144384952"/>
                  </a:ext>
                </a:extLst>
              </a:tr>
              <a:tr h="1099439">
                <a:tc>
                  <a:txBody>
                    <a:bodyPr/>
                    <a:lstStyle/>
                    <a:p>
                      <a:r>
                        <a:rPr lang="en-US" sz="1600" dirty="0"/>
                        <a:t>Education</a:t>
                      </a:r>
                    </a:p>
                    <a:p>
                      <a:r>
                        <a:rPr lang="en-US" sz="1600" dirty="0"/>
                        <a:t>     Less than High School</a:t>
                      </a:r>
                    </a:p>
                    <a:p>
                      <a:r>
                        <a:rPr lang="en-US" sz="1600" dirty="0"/>
                        <a:t>     HS Diploma/GED</a:t>
                      </a:r>
                    </a:p>
                    <a:p>
                      <a:r>
                        <a:rPr lang="en-US" sz="1600" dirty="0"/>
                        <a:t>     Graduate Degree</a:t>
                      </a:r>
                    </a:p>
                  </a:txBody>
                  <a:tcPr/>
                </a:tc>
                <a:tc>
                  <a:txBody>
                    <a:bodyPr/>
                    <a:lstStyle/>
                    <a:p>
                      <a:endParaRPr lang="en-US" sz="1600" dirty="0"/>
                    </a:p>
                    <a:p>
                      <a:r>
                        <a:rPr lang="en-US" sz="1600" dirty="0"/>
                        <a:t>9 (7.5%)</a:t>
                      </a:r>
                    </a:p>
                    <a:p>
                      <a:r>
                        <a:rPr lang="en-US" sz="1600" dirty="0"/>
                        <a:t>35 (29.2%)</a:t>
                      </a:r>
                    </a:p>
                    <a:p>
                      <a:r>
                        <a:rPr lang="en-US" sz="1600" dirty="0"/>
                        <a:t>22 (18.3%)</a:t>
                      </a:r>
                    </a:p>
                  </a:txBody>
                  <a:tcPr/>
                </a:tc>
                <a:extLst>
                  <a:ext uri="{0D108BD9-81ED-4DB2-BD59-A6C34878D82A}">
                    <a16:rowId xmlns:a16="http://schemas.microsoft.com/office/drawing/2014/main" val="3674346508"/>
                  </a:ext>
                </a:extLst>
              </a:tr>
              <a:tr h="338289">
                <a:tc>
                  <a:txBody>
                    <a:bodyPr/>
                    <a:lstStyle/>
                    <a:p>
                      <a:r>
                        <a:rPr lang="en-US" sz="1600" dirty="0"/>
                        <a:t>Income &lt;25K</a:t>
                      </a:r>
                    </a:p>
                  </a:txBody>
                  <a:tcPr/>
                </a:tc>
                <a:tc>
                  <a:txBody>
                    <a:bodyPr/>
                    <a:lstStyle/>
                    <a:p>
                      <a:r>
                        <a:rPr lang="en-US" sz="1600" dirty="0"/>
                        <a:t>63 (52.5%)</a:t>
                      </a:r>
                    </a:p>
                  </a:txBody>
                  <a:tcPr/>
                </a:tc>
                <a:extLst>
                  <a:ext uri="{0D108BD9-81ED-4DB2-BD59-A6C34878D82A}">
                    <a16:rowId xmlns:a16="http://schemas.microsoft.com/office/drawing/2014/main" val="741500418"/>
                  </a:ext>
                </a:extLst>
              </a:tr>
              <a:tr h="845722">
                <a:tc>
                  <a:txBody>
                    <a:bodyPr/>
                    <a:lstStyle/>
                    <a:p>
                      <a:r>
                        <a:rPr lang="en-US" sz="1600" dirty="0"/>
                        <a:t>Lived alone</a:t>
                      </a:r>
                    </a:p>
                    <a:p>
                      <a:r>
                        <a:rPr lang="en-US" sz="1600" dirty="0"/>
                        <a:t>Lived with partner or spouse</a:t>
                      </a:r>
                    </a:p>
                    <a:p>
                      <a:r>
                        <a:rPr lang="en-US" sz="1600" dirty="0"/>
                        <a:t>Congregate housing</a:t>
                      </a:r>
                    </a:p>
                  </a:txBody>
                  <a:tcPr/>
                </a:tc>
                <a:tc>
                  <a:txBody>
                    <a:bodyPr/>
                    <a:lstStyle/>
                    <a:p>
                      <a:r>
                        <a:rPr lang="en-US" sz="1600" dirty="0"/>
                        <a:t>40 (33.3%)</a:t>
                      </a:r>
                    </a:p>
                    <a:p>
                      <a:r>
                        <a:rPr lang="en-US" sz="1600" dirty="0"/>
                        <a:t>23 (19.2%)</a:t>
                      </a:r>
                    </a:p>
                    <a:p>
                      <a:r>
                        <a:rPr lang="en-US" sz="1600" dirty="0"/>
                        <a:t>13  (10.8%)</a:t>
                      </a:r>
                    </a:p>
                  </a:txBody>
                  <a:tcPr/>
                </a:tc>
                <a:extLst>
                  <a:ext uri="{0D108BD9-81ED-4DB2-BD59-A6C34878D82A}">
                    <a16:rowId xmlns:a16="http://schemas.microsoft.com/office/drawing/2014/main" val="369762141"/>
                  </a:ext>
                </a:extLst>
              </a:tr>
              <a:tr h="592005">
                <a:tc>
                  <a:txBody>
                    <a:bodyPr/>
                    <a:lstStyle/>
                    <a:p>
                      <a:r>
                        <a:rPr lang="en-US" sz="1600" dirty="0"/>
                        <a:t>Ever lacked housing</a:t>
                      </a:r>
                    </a:p>
                    <a:p>
                      <a:r>
                        <a:rPr lang="en-US" sz="1600" dirty="0"/>
                        <a:t>Lacked housing at enrollment</a:t>
                      </a:r>
                    </a:p>
                  </a:txBody>
                  <a:tcPr/>
                </a:tc>
                <a:tc>
                  <a:txBody>
                    <a:bodyPr/>
                    <a:lstStyle/>
                    <a:p>
                      <a:r>
                        <a:rPr lang="en-US" sz="1600" dirty="0"/>
                        <a:t>29 (24.2%)</a:t>
                      </a:r>
                    </a:p>
                    <a:p>
                      <a:r>
                        <a:rPr lang="en-US" sz="1600" dirty="0"/>
                        <a:t> 6 (5%)</a:t>
                      </a:r>
                    </a:p>
                  </a:txBody>
                  <a:tcPr/>
                </a:tc>
                <a:extLst>
                  <a:ext uri="{0D108BD9-81ED-4DB2-BD59-A6C34878D82A}">
                    <a16:rowId xmlns:a16="http://schemas.microsoft.com/office/drawing/2014/main" val="58174914"/>
                  </a:ext>
                </a:extLst>
              </a:tr>
              <a:tr h="558181">
                <a:tc>
                  <a:txBody>
                    <a:bodyPr/>
                    <a:lstStyle/>
                    <a:p>
                      <a:r>
                        <a:rPr lang="en-US" sz="1600" dirty="0"/>
                        <a:t>Unemployed due to disability</a:t>
                      </a:r>
                    </a:p>
                  </a:txBody>
                  <a:tcPr/>
                </a:tc>
                <a:tc>
                  <a:txBody>
                    <a:bodyPr/>
                    <a:lstStyle/>
                    <a:p>
                      <a:r>
                        <a:rPr lang="en-US" sz="1600" dirty="0"/>
                        <a:t>46 (38.3%)</a:t>
                      </a:r>
                    </a:p>
                  </a:txBody>
                  <a:tcPr/>
                </a:tc>
                <a:extLst>
                  <a:ext uri="{0D108BD9-81ED-4DB2-BD59-A6C34878D82A}">
                    <a16:rowId xmlns:a16="http://schemas.microsoft.com/office/drawing/2014/main" val="1322657784"/>
                  </a:ext>
                </a:extLst>
              </a:tr>
            </a:tbl>
          </a:graphicData>
        </a:graphic>
      </p:graphicFrame>
      <p:graphicFrame>
        <p:nvGraphicFramePr>
          <p:cNvPr id="13" name="Table 12">
            <a:extLst>
              <a:ext uri="{FF2B5EF4-FFF2-40B4-BE49-F238E27FC236}">
                <a16:creationId xmlns:a16="http://schemas.microsoft.com/office/drawing/2014/main" id="{CFA0504B-3768-AAB8-538B-780CA505412E}"/>
              </a:ext>
            </a:extLst>
          </p:cNvPr>
          <p:cNvGraphicFramePr>
            <a:graphicFrameLocks noGrp="1"/>
          </p:cNvGraphicFramePr>
          <p:nvPr>
            <p:extLst>
              <p:ext uri="{D42A27DB-BD31-4B8C-83A1-F6EECF244321}">
                <p14:modId xmlns:p14="http://schemas.microsoft.com/office/powerpoint/2010/main" val="2440943832"/>
              </p:ext>
            </p:extLst>
          </p:nvPr>
        </p:nvGraphicFramePr>
        <p:xfrm>
          <a:off x="6410632" y="938162"/>
          <a:ext cx="5643714" cy="5592261"/>
        </p:xfrm>
        <a:graphic>
          <a:graphicData uri="http://schemas.openxmlformats.org/drawingml/2006/table">
            <a:tbl>
              <a:tblPr firstRow="1" bandRow="1">
                <a:tableStyleId>{5C22544A-7EE6-4342-B048-85BDC9FD1C3A}</a:tableStyleId>
              </a:tblPr>
              <a:tblGrid>
                <a:gridCol w="4145566">
                  <a:extLst>
                    <a:ext uri="{9D8B030D-6E8A-4147-A177-3AD203B41FA5}">
                      <a16:colId xmlns:a16="http://schemas.microsoft.com/office/drawing/2014/main" val="386298885"/>
                    </a:ext>
                  </a:extLst>
                </a:gridCol>
                <a:gridCol w="1498148">
                  <a:extLst>
                    <a:ext uri="{9D8B030D-6E8A-4147-A177-3AD203B41FA5}">
                      <a16:colId xmlns:a16="http://schemas.microsoft.com/office/drawing/2014/main" val="1522464427"/>
                    </a:ext>
                  </a:extLst>
                </a:gridCol>
              </a:tblGrid>
              <a:tr h="493775">
                <a:tc>
                  <a:txBody>
                    <a:bodyPr/>
                    <a:lstStyle/>
                    <a:p>
                      <a:endParaRPr lang="en-US" dirty="0"/>
                    </a:p>
                  </a:txBody>
                  <a:tcPr/>
                </a:tc>
                <a:tc>
                  <a:txBody>
                    <a:bodyPr/>
                    <a:lstStyle/>
                    <a:p>
                      <a:r>
                        <a:rPr lang="en-US" dirty="0"/>
                        <a:t>BRIDGE Trial Population</a:t>
                      </a:r>
                    </a:p>
                  </a:txBody>
                  <a:tcPr/>
                </a:tc>
                <a:extLst>
                  <a:ext uri="{0D108BD9-81ED-4DB2-BD59-A6C34878D82A}">
                    <a16:rowId xmlns:a16="http://schemas.microsoft.com/office/drawing/2014/main" val="4123365476"/>
                  </a:ext>
                </a:extLst>
              </a:tr>
              <a:tr h="2139691">
                <a:tc>
                  <a:txBody>
                    <a:bodyPr/>
                    <a:lstStyle/>
                    <a:p>
                      <a:r>
                        <a:rPr lang="en-US" sz="1600" dirty="0">
                          <a:latin typeface="+mn-lt"/>
                        </a:rPr>
                        <a:t>In past 12 months:</a:t>
                      </a:r>
                    </a:p>
                    <a:p>
                      <a:r>
                        <a:rPr lang="en-US" sz="1600" dirty="0">
                          <a:latin typeface="+mn-lt"/>
                        </a:rPr>
                        <a:t>    Worried no place to stay</a:t>
                      </a:r>
                    </a:p>
                    <a:p>
                      <a:r>
                        <a:rPr lang="en-US" sz="1600" dirty="0">
                          <a:latin typeface="+mn-lt"/>
                        </a:rPr>
                        <a:t>    Forego care due to transportation </a:t>
                      </a:r>
                    </a:p>
                    <a:p>
                      <a:r>
                        <a:rPr lang="en-US" sz="1600" dirty="0">
                          <a:latin typeface="+mn-lt"/>
                        </a:rPr>
                        <a:t>    Difficulty reading hospital materials</a:t>
                      </a:r>
                    </a:p>
                    <a:p>
                      <a:endParaRPr lang="en-US" sz="1600" dirty="0">
                        <a:latin typeface="+mn-lt"/>
                      </a:endParaRPr>
                    </a:p>
                    <a:p>
                      <a:r>
                        <a:rPr lang="en-US" sz="1600" dirty="0">
                          <a:latin typeface="+mn-lt"/>
                        </a:rPr>
                        <a:t>Discrimination in Healthcare Settings</a:t>
                      </a:r>
                    </a:p>
                    <a:p>
                      <a:r>
                        <a:rPr lang="en-US" sz="1600" u="sng" dirty="0">
                          <a:latin typeface="+mn-lt"/>
                        </a:rPr>
                        <a:t>Sometimes/mostly/always:</a:t>
                      </a:r>
                    </a:p>
                    <a:p>
                      <a:r>
                        <a:rPr lang="en-US" sz="1600" dirty="0">
                          <a:latin typeface="+mn-lt"/>
                        </a:rPr>
                        <a:t>    MD/RN acted like better than you</a:t>
                      </a:r>
                    </a:p>
                    <a:p>
                      <a:r>
                        <a:rPr lang="en-US" sz="1600" dirty="0">
                          <a:latin typeface="+mn-lt"/>
                        </a:rPr>
                        <a:t>    Feel like MD/RN did not listen </a:t>
                      </a:r>
                    </a:p>
                    <a:p>
                      <a:r>
                        <a:rPr lang="en-US" sz="1600" u="sng" dirty="0">
                          <a:latin typeface="+mn-lt"/>
                        </a:rPr>
                        <a:t>Rarely/sometimes/mostly/always</a:t>
                      </a:r>
                    </a:p>
                    <a:p>
                      <a:r>
                        <a:rPr lang="en-US" sz="1600" dirty="0">
                          <a:latin typeface="+mn-lt"/>
                        </a:rPr>
                        <a:t>    MD/RN acted afraid of you</a:t>
                      </a:r>
                    </a:p>
                  </a:txBody>
                  <a:tcPr/>
                </a:tc>
                <a:tc>
                  <a:txBody>
                    <a:bodyPr/>
                    <a:lstStyle/>
                    <a:p>
                      <a:endParaRPr lang="en-US" sz="1600" dirty="0">
                        <a:latin typeface="+mn-lt"/>
                      </a:endParaRPr>
                    </a:p>
                    <a:p>
                      <a:r>
                        <a:rPr lang="en-US" sz="1600" dirty="0">
                          <a:latin typeface="+mn-lt"/>
                        </a:rPr>
                        <a:t>17 (14.2%)</a:t>
                      </a:r>
                    </a:p>
                    <a:p>
                      <a:r>
                        <a:rPr lang="en-US" sz="1600" dirty="0">
                          <a:latin typeface="+mn-lt"/>
                        </a:rPr>
                        <a:t>19 (15.8%)</a:t>
                      </a:r>
                    </a:p>
                    <a:p>
                      <a:r>
                        <a:rPr lang="en-US" sz="1600" dirty="0">
                          <a:latin typeface="+mn-lt"/>
                        </a:rPr>
                        <a:t>28 (23.3%)</a:t>
                      </a:r>
                    </a:p>
                    <a:p>
                      <a:endParaRPr lang="en-US" sz="1600" dirty="0">
                        <a:latin typeface="+mn-lt"/>
                      </a:endParaRPr>
                    </a:p>
                    <a:p>
                      <a:endParaRPr lang="en-US" sz="1600" dirty="0">
                        <a:latin typeface="+mn-lt"/>
                      </a:endParaRPr>
                    </a:p>
                    <a:p>
                      <a:endParaRPr lang="en-US" sz="1600" dirty="0">
                        <a:latin typeface="+mn-lt"/>
                      </a:endParaRPr>
                    </a:p>
                    <a:p>
                      <a:r>
                        <a:rPr lang="en-US" sz="1600" dirty="0">
                          <a:latin typeface="+mn-lt"/>
                        </a:rPr>
                        <a:t>20 (16.6%)</a:t>
                      </a:r>
                    </a:p>
                    <a:p>
                      <a:r>
                        <a:rPr lang="en-US" sz="1600" dirty="0">
                          <a:latin typeface="+mn-lt"/>
                        </a:rPr>
                        <a:t>38 (31.7%)</a:t>
                      </a:r>
                    </a:p>
                    <a:p>
                      <a:r>
                        <a:rPr lang="en-US" sz="1600" dirty="0">
                          <a:latin typeface="+mn-lt"/>
                        </a:rPr>
                        <a:t>  </a:t>
                      </a:r>
                    </a:p>
                    <a:p>
                      <a:r>
                        <a:rPr lang="en-US" sz="1600" dirty="0">
                          <a:latin typeface="+mn-lt"/>
                        </a:rPr>
                        <a:t>11 (9.2%)</a:t>
                      </a:r>
                    </a:p>
                  </a:txBody>
                  <a:tcPr/>
                </a:tc>
                <a:extLst>
                  <a:ext uri="{0D108BD9-81ED-4DB2-BD59-A6C34878D82A}">
                    <a16:rowId xmlns:a16="http://schemas.microsoft.com/office/drawing/2014/main" val="717589894"/>
                  </a:ext>
                </a:extLst>
              </a:tr>
              <a:tr h="282157">
                <a:tc>
                  <a:txBody>
                    <a:bodyPr/>
                    <a:lstStyle/>
                    <a:p>
                      <a:pPr marL="0" marR="0">
                        <a:spcBef>
                          <a:spcPts val="0"/>
                        </a:spcBef>
                        <a:spcAft>
                          <a:spcPts val="0"/>
                        </a:spcAft>
                      </a:pPr>
                      <a:r>
                        <a:rPr lang="en-US" sz="1600" dirty="0">
                          <a:solidFill>
                            <a:srgbClr val="000000"/>
                          </a:solidFill>
                          <a:effectLst/>
                          <a:latin typeface="+mn-lt"/>
                          <a:ea typeface="Times New Roman" panose="02020603050405020304" pitchFamily="18" charset="0"/>
                          <a:cs typeface="Times New Roman" panose="02020603050405020304" pitchFamily="18" charset="0"/>
                        </a:rPr>
                        <a:t>Tobacco use documented at baseline</a:t>
                      </a:r>
                    </a:p>
                    <a:p>
                      <a:pPr marL="0" marR="0">
                        <a:spcBef>
                          <a:spcPts val="0"/>
                        </a:spcBef>
                        <a:spcAft>
                          <a:spcPts val="0"/>
                        </a:spcAft>
                      </a:pPr>
                      <a:r>
                        <a:rPr lang="en-US" sz="1600" dirty="0">
                          <a:solidFill>
                            <a:srgbClr val="000000"/>
                          </a:solidFill>
                          <a:effectLst/>
                          <a:latin typeface="+mn-lt"/>
                          <a:ea typeface="Times New Roman" panose="02020603050405020304" pitchFamily="18" charset="0"/>
                          <a:cs typeface="Times New Roman" panose="02020603050405020304" pitchFamily="18" charset="0"/>
                        </a:rPr>
                        <a:t>     Current Smoker</a:t>
                      </a:r>
                    </a:p>
                    <a:p>
                      <a:pPr marL="0" marR="0">
                        <a:spcBef>
                          <a:spcPts val="0"/>
                        </a:spcBef>
                        <a:spcAft>
                          <a:spcPts val="0"/>
                        </a:spcAft>
                      </a:pPr>
                      <a:r>
                        <a:rPr lang="en-US" sz="1600" dirty="0">
                          <a:solidFill>
                            <a:srgbClr val="000000"/>
                          </a:solidFill>
                          <a:effectLst/>
                          <a:latin typeface="+mn-lt"/>
                          <a:ea typeface="Times New Roman" panose="02020603050405020304" pitchFamily="18" charset="0"/>
                          <a:cs typeface="Times New Roman" panose="02020603050405020304" pitchFamily="18" charset="0"/>
                        </a:rPr>
                        <a:t>     Former Smoker</a:t>
                      </a:r>
                    </a:p>
                  </a:txBody>
                  <a:tcPr marL="68580" marR="68580" marT="0" marB="0"/>
                </a:tc>
                <a:tc>
                  <a:txBody>
                    <a:bodyPr/>
                    <a:lstStyle/>
                    <a:p>
                      <a:pPr marL="0" marR="0">
                        <a:spcBef>
                          <a:spcPts val="0"/>
                        </a:spcBef>
                        <a:spcAft>
                          <a:spcPts val="0"/>
                        </a:spcAft>
                      </a:pPr>
                      <a:endParaRPr lang="en-US" sz="1600" dirty="0">
                        <a:effectLst/>
                        <a:latin typeface="+mn-lt"/>
                        <a:ea typeface="Times New Roman" panose="02020603050405020304" pitchFamily="18" charset="0"/>
                        <a:cs typeface="Times New Roman" panose="02020603050405020304" pitchFamily="18" charset="0"/>
                      </a:endParaRPr>
                    </a:p>
                    <a:p>
                      <a:pPr marL="0" marR="0">
                        <a:spcBef>
                          <a:spcPts val="0"/>
                        </a:spcBef>
                        <a:spcAft>
                          <a:spcPts val="0"/>
                        </a:spcAft>
                      </a:pPr>
                      <a:r>
                        <a:rPr lang="en-US" sz="1600" dirty="0">
                          <a:effectLst/>
                          <a:latin typeface="+mn-lt"/>
                          <a:ea typeface="Times New Roman" panose="02020603050405020304" pitchFamily="18" charset="0"/>
                          <a:cs typeface="Times New Roman" panose="02020603050405020304" pitchFamily="18" charset="0"/>
                        </a:rPr>
                        <a:t>47 (39.2%)</a:t>
                      </a:r>
                    </a:p>
                    <a:p>
                      <a:pPr marL="0" marR="0">
                        <a:spcBef>
                          <a:spcPts val="0"/>
                        </a:spcBef>
                        <a:spcAft>
                          <a:spcPts val="0"/>
                        </a:spcAft>
                      </a:pPr>
                      <a:r>
                        <a:rPr lang="en-US" sz="1600" dirty="0">
                          <a:effectLst/>
                          <a:latin typeface="+mn-lt"/>
                          <a:ea typeface="Times New Roman" panose="02020603050405020304" pitchFamily="18" charset="0"/>
                          <a:cs typeface="Times New Roman" panose="02020603050405020304" pitchFamily="18" charset="0"/>
                        </a:rPr>
                        <a:t>47 (39.2%)</a:t>
                      </a:r>
                    </a:p>
                  </a:txBody>
                  <a:tcPr marL="68580" marR="68580" marT="0" marB="0"/>
                </a:tc>
                <a:extLst>
                  <a:ext uri="{0D108BD9-81ED-4DB2-BD59-A6C34878D82A}">
                    <a16:rowId xmlns:a16="http://schemas.microsoft.com/office/drawing/2014/main" val="164174862"/>
                  </a:ext>
                </a:extLst>
              </a:tr>
              <a:tr h="1593286">
                <a:tc>
                  <a:txBody>
                    <a:bodyPr/>
                    <a:lstStyle/>
                    <a:p>
                      <a:pPr marL="0" marR="0">
                        <a:spcBef>
                          <a:spcPts val="0"/>
                        </a:spcBef>
                        <a:spcAft>
                          <a:spcPts val="0"/>
                        </a:spcAft>
                      </a:pPr>
                      <a:r>
                        <a:rPr lang="en-US" sz="1600" b="0" dirty="0">
                          <a:solidFill>
                            <a:srgbClr val="000000"/>
                          </a:solidFill>
                          <a:effectLst/>
                          <a:latin typeface="+mn-lt"/>
                          <a:ea typeface="Times New Roman" panose="02020603050405020304" pitchFamily="18" charset="0"/>
                          <a:cs typeface="Times New Roman" panose="02020603050405020304" pitchFamily="18" charset="0"/>
                        </a:rPr>
                        <a:t>Alcohol or opioid use disorder at baseline </a:t>
                      </a:r>
                    </a:p>
                    <a:p>
                      <a:pPr marL="0" marR="0">
                        <a:spcBef>
                          <a:spcPts val="0"/>
                        </a:spcBef>
                        <a:spcAft>
                          <a:spcPts val="0"/>
                        </a:spcAft>
                      </a:pPr>
                      <a:endParaRPr lang="en-US" sz="1600" b="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latin typeface="+mn-lt"/>
                          <a:ea typeface="Times New Roman" panose="02020603050405020304" pitchFamily="18" charset="0"/>
                          <a:cs typeface="Times New Roman" panose="02020603050405020304" pitchFamily="18" charset="0"/>
                        </a:rPr>
                        <a:t>55 (45.8%) </a:t>
                      </a:r>
                    </a:p>
                  </a:txBody>
                  <a:tcPr marL="68580" marR="68580" marT="0" marB="0"/>
                </a:tc>
                <a:extLst>
                  <a:ext uri="{0D108BD9-81ED-4DB2-BD59-A6C34878D82A}">
                    <a16:rowId xmlns:a16="http://schemas.microsoft.com/office/drawing/2014/main" val="721835813"/>
                  </a:ext>
                </a:extLst>
              </a:tr>
            </a:tbl>
          </a:graphicData>
        </a:graphic>
      </p:graphicFrame>
    </p:spTree>
    <p:extLst>
      <p:ext uri="{BB962C8B-B14F-4D97-AF65-F5344CB8AC3E}">
        <p14:creationId xmlns:p14="http://schemas.microsoft.com/office/powerpoint/2010/main" val="32595706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7">
            <a:extLst>
              <a:ext uri="{FF2B5EF4-FFF2-40B4-BE49-F238E27FC236}">
                <a16:creationId xmlns:a16="http://schemas.microsoft.com/office/drawing/2014/main" id="{DD1ED651-70EC-D5E5-83D6-AA3BF2F96DCA}"/>
              </a:ext>
            </a:extLst>
          </p:cNvPr>
          <p:cNvGraphicFramePr>
            <a:graphicFrameLocks noGrp="1"/>
          </p:cNvGraphicFramePr>
          <p:nvPr>
            <p:extLst>
              <p:ext uri="{D42A27DB-BD31-4B8C-83A1-F6EECF244321}">
                <p14:modId xmlns:p14="http://schemas.microsoft.com/office/powerpoint/2010/main" val="4043230652"/>
              </p:ext>
            </p:extLst>
          </p:nvPr>
        </p:nvGraphicFramePr>
        <p:xfrm>
          <a:off x="663276" y="457200"/>
          <a:ext cx="10865450" cy="5943601"/>
        </p:xfrm>
        <a:graphic>
          <a:graphicData uri="http://schemas.openxmlformats.org/drawingml/2006/table">
            <a:tbl>
              <a:tblPr firstRow="1" bandRow="1">
                <a:tableStyleId>{5C22544A-7EE6-4342-B048-85BDC9FD1C3A}</a:tableStyleId>
              </a:tblPr>
              <a:tblGrid>
                <a:gridCol w="3571934">
                  <a:extLst>
                    <a:ext uri="{9D8B030D-6E8A-4147-A177-3AD203B41FA5}">
                      <a16:colId xmlns:a16="http://schemas.microsoft.com/office/drawing/2014/main" val="3327095944"/>
                    </a:ext>
                  </a:extLst>
                </a:gridCol>
                <a:gridCol w="2723562">
                  <a:extLst>
                    <a:ext uri="{9D8B030D-6E8A-4147-A177-3AD203B41FA5}">
                      <a16:colId xmlns:a16="http://schemas.microsoft.com/office/drawing/2014/main" val="2776839309"/>
                    </a:ext>
                  </a:extLst>
                </a:gridCol>
                <a:gridCol w="2711799">
                  <a:extLst>
                    <a:ext uri="{9D8B030D-6E8A-4147-A177-3AD203B41FA5}">
                      <a16:colId xmlns:a16="http://schemas.microsoft.com/office/drawing/2014/main" val="1835840464"/>
                    </a:ext>
                  </a:extLst>
                </a:gridCol>
                <a:gridCol w="1858155">
                  <a:extLst>
                    <a:ext uri="{9D8B030D-6E8A-4147-A177-3AD203B41FA5}">
                      <a16:colId xmlns:a16="http://schemas.microsoft.com/office/drawing/2014/main" val="1584723457"/>
                    </a:ext>
                  </a:extLst>
                </a:gridCol>
              </a:tblGrid>
              <a:tr h="1097778">
                <a:tc>
                  <a:txBody>
                    <a:bodyPr/>
                    <a:lstStyle/>
                    <a:p>
                      <a:endParaRPr lang="en-US" sz="3400"/>
                    </a:p>
                  </a:txBody>
                  <a:tcPr marL="175852" marR="175852" marT="87926" marB="87926"/>
                </a:tc>
                <a:tc>
                  <a:txBody>
                    <a:bodyPr/>
                    <a:lstStyle/>
                    <a:p>
                      <a:r>
                        <a:rPr lang="en-US" sz="2800" dirty="0"/>
                        <a:t>BRIDGE (n=60)</a:t>
                      </a:r>
                    </a:p>
                  </a:txBody>
                  <a:tcPr marL="175852" marR="175852" marT="87926" marB="87926"/>
                </a:tc>
                <a:tc>
                  <a:txBody>
                    <a:bodyPr/>
                    <a:lstStyle/>
                    <a:p>
                      <a:r>
                        <a:rPr lang="en-US" sz="2800" dirty="0"/>
                        <a:t>Enhanced Usual  Care (n=60)</a:t>
                      </a:r>
                    </a:p>
                  </a:txBody>
                  <a:tcPr marL="175852" marR="175852" marT="87926" marB="87926"/>
                </a:tc>
                <a:tc>
                  <a:txBody>
                    <a:bodyPr/>
                    <a:lstStyle/>
                    <a:p>
                      <a:r>
                        <a:rPr lang="en-US" sz="2800" dirty="0"/>
                        <a:t>Overall</a:t>
                      </a:r>
                    </a:p>
                  </a:txBody>
                  <a:tcPr marL="175852" marR="175852" marT="87926" marB="87926"/>
                </a:tc>
                <a:extLst>
                  <a:ext uri="{0D108BD9-81ED-4DB2-BD59-A6C34878D82A}">
                    <a16:rowId xmlns:a16="http://schemas.microsoft.com/office/drawing/2014/main" val="2110672555"/>
                  </a:ext>
                </a:extLst>
              </a:tr>
              <a:tr h="2315417">
                <a:tc>
                  <a:txBody>
                    <a:bodyPr/>
                    <a:lstStyle/>
                    <a:p>
                      <a:r>
                        <a:rPr lang="en-US" sz="2300" b="1"/>
                        <a:t>Cancer Type</a:t>
                      </a:r>
                    </a:p>
                    <a:p>
                      <a:r>
                        <a:rPr lang="en-US" sz="2300"/>
                        <a:t>Breast Cancer</a:t>
                      </a:r>
                    </a:p>
                    <a:p>
                      <a:r>
                        <a:rPr lang="en-US" sz="2300"/>
                        <a:t>Gastrointestinal Cancer</a:t>
                      </a:r>
                    </a:p>
                    <a:p>
                      <a:r>
                        <a:rPr lang="en-US" sz="2300"/>
                        <a:t>Head and Neck Cancer</a:t>
                      </a:r>
                    </a:p>
                    <a:p>
                      <a:r>
                        <a:rPr lang="en-US" sz="2300"/>
                        <a:t>Lung Cancer</a:t>
                      </a:r>
                    </a:p>
                  </a:txBody>
                  <a:tcPr marL="175852" marR="175852" marT="87926" marB="87926"/>
                </a:tc>
                <a:tc>
                  <a:txBody>
                    <a:bodyPr/>
                    <a:lstStyle/>
                    <a:p>
                      <a:endParaRPr lang="en-US" sz="2300"/>
                    </a:p>
                    <a:p>
                      <a:r>
                        <a:rPr lang="en-US" sz="2300"/>
                        <a:t>20 (33.3%)</a:t>
                      </a:r>
                    </a:p>
                    <a:p>
                      <a:r>
                        <a:rPr lang="en-US" sz="2300"/>
                        <a:t>10 (16.7%)</a:t>
                      </a:r>
                    </a:p>
                    <a:p>
                      <a:r>
                        <a:rPr lang="en-US" sz="2300"/>
                        <a:t>14 (23.3%)</a:t>
                      </a:r>
                    </a:p>
                    <a:p>
                      <a:r>
                        <a:rPr lang="en-US" sz="2300"/>
                        <a:t>16 (26.7%)</a:t>
                      </a:r>
                    </a:p>
                    <a:p>
                      <a:endParaRPr lang="en-US" sz="2300"/>
                    </a:p>
                  </a:txBody>
                  <a:tcPr marL="175852" marR="175852" marT="87926" marB="87926"/>
                </a:tc>
                <a:tc>
                  <a:txBody>
                    <a:bodyPr/>
                    <a:lstStyle/>
                    <a:p>
                      <a:endParaRPr lang="en-US" sz="2300"/>
                    </a:p>
                    <a:p>
                      <a:r>
                        <a:rPr lang="en-US" sz="2300"/>
                        <a:t>14 (23.3%)</a:t>
                      </a:r>
                    </a:p>
                    <a:p>
                      <a:r>
                        <a:rPr lang="en-US" sz="2300"/>
                        <a:t>20 (33.3%)</a:t>
                      </a:r>
                    </a:p>
                    <a:p>
                      <a:r>
                        <a:rPr lang="en-US" sz="2300"/>
                        <a:t>14 (23.3%)</a:t>
                      </a:r>
                    </a:p>
                    <a:p>
                      <a:r>
                        <a:rPr lang="en-US" sz="2300"/>
                        <a:t>12 (20%)</a:t>
                      </a:r>
                    </a:p>
                    <a:p>
                      <a:endParaRPr lang="en-US" sz="2300"/>
                    </a:p>
                  </a:txBody>
                  <a:tcPr marL="175852" marR="175852" marT="87926" marB="87926"/>
                </a:tc>
                <a:tc>
                  <a:txBody>
                    <a:bodyPr/>
                    <a:lstStyle/>
                    <a:p>
                      <a:endParaRPr lang="en-US" sz="2300"/>
                    </a:p>
                    <a:p>
                      <a:r>
                        <a:rPr lang="en-US" sz="2300"/>
                        <a:t>34 (28.3%)</a:t>
                      </a:r>
                    </a:p>
                    <a:p>
                      <a:r>
                        <a:rPr lang="en-US" sz="2300"/>
                        <a:t>30 (25%)</a:t>
                      </a:r>
                    </a:p>
                    <a:p>
                      <a:r>
                        <a:rPr lang="en-US" sz="2300"/>
                        <a:t>28 (23.3%)</a:t>
                      </a:r>
                    </a:p>
                    <a:p>
                      <a:r>
                        <a:rPr lang="en-US" sz="2300"/>
                        <a:t>28 (23.3%)</a:t>
                      </a:r>
                    </a:p>
                  </a:txBody>
                  <a:tcPr marL="175852" marR="175852" marT="87926" marB="87926"/>
                </a:tc>
                <a:extLst>
                  <a:ext uri="{0D108BD9-81ED-4DB2-BD59-A6C34878D82A}">
                    <a16:rowId xmlns:a16="http://schemas.microsoft.com/office/drawing/2014/main" val="3370660275"/>
                  </a:ext>
                </a:extLst>
              </a:tr>
              <a:tr h="2530406">
                <a:tc>
                  <a:txBody>
                    <a:bodyPr/>
                    <a:lstStyle/>
                    <a:p>
                      <a:pPr marL="0" marR="0">
                        <a:lnSpc>
                          <a:spcPct val="107000"/>
                        </a:lnSpc>
                        <a:spcBef>
                          <a:spcPts val="0"/>
                        </a:spcBef>
                        <a:spcAft>
                          <a:spcPts val="0"/>
                        </a:spcAft>
                        <a:tabLst>
                          <a:tab pos="1264920" algn="l"/>
                        </a:tabLst>
                      </a:pPr>
                      <a:r>
                        <a:rPr lang="en-US" sz="2300" b="1">
                          <a:effectLst/>
                          <a:latin typeface="Calibri" panose="020F0502020204030204" pitchFamily="34" charset="0"/>
                          <a:ea typeface="Calibri" panose="020F0502020204030204" pitchFamily="34" charset="0"/>
                          <a:cs typeface="Times New Roman" panose="02020603050405020304" pitchFamily="18" charset="0"/>
                        </a:rPr>
                        <a:t>Psychiatric Diagnosis</a:t>
                      </a:r>
                    </a:p>
                    <a:p>
                      <a:pPr marL="0" marR="0">
                        <a:lnSpc>
                          <a:spcPct val="107000"/>
                        </a:lnSpc>
                        <a:spcBef>
                          <a:spcPts val="0"/>
                        </a:spcBef>
                        <a:spcAft>
                          <a:spcPts val="0"/>
                        </a:spcAft>
                        <a:tabLst>
                          <a:tab pos="1264920" algn="l"/>
                        </a:tabLst>
                      </a:pPr>
                      <a:r>
                        <a:rPr lang="en-US" sz="2300" b="0">
                          <a:effectLst/>
                          <a:latin typeface="Calibri" panose="020F0502020204030204" pitchFamily="34" charset="0"/>
                          <a:ea typeface="Calibri" panose="020F0502020204030204" pitchFamily="34" charset="0"/>
                          <a:cs typeface="Times New Roman" panose="02020603050405020304" pitchFamily="18" charset="0"/>
                        </a:rPr>
                        <a:t>Bipolar Disorder</a:t>
                      </a:r>
                    </a:p>
                    <a:p>
                      <a:pPr marL="0" marR="0">
                        <a:lnSpc>
                          <a:spcPct val="107000"/>
                        </a:lnSpc>
                        <a:spcBef>
                          <a:spcPts val="0"/>
                        </a:spcBef>
                        <a:spcAft>
                          <a:spcPts val="0"/>
                        </a:spcAft>
                        <a:tabLst>
                          <a:tab pos="1264920" algn="l"/>
                        </a:tabLst>
                      </a:pPr>
                      <a:r>
                        <a:rPr lang="en-US" sz="2300" b="0">
                          <a:effectLst/>
                          <a:latin typeface="Calibri" panose="020F0502020204030204" pitchFamily="34" charset="0"/>
                          <a:ea typeface="Calibri" panose="020F0502020204030204" pitchFamily="34" charset="0"/>
                          <a:cs typeface="Times New Roman" panose="02020603050405020304" pitchFamily="18" charset="0"/>
                        </a:rPr>
                        <a:t>Major Depressive Disorder (with psych hospitalization)</a:t>
                      </a:r>
                    </a:p>
                    <a:p>
                      <a:pPr marL="0" marR="0">
                        <a:lnSpc>
                          <a:spcPct val="107000"/>
                        </a:lnSpc>
                        <a:spcBef>
                          <a:spcPts val="0"/>
                        </a:spcBef>
                        <a:spcAft>
                          <a:spcPts val="0"/>
                        </a:spcAft>
                        <a:tabLst>
                          <a:tab pos="1264920" algn="l"/>
                        </a:tabLst>
                      </a:pPr>
                      <a:r>
                        <a:rPr lang="en-US" sz="2300" b="0">
                          <a:effectLst/>
                          <a:latin typeface="Calibri" panose="020F0502020204030204" pitchFamily="34" charset="0"/>
                          <a:ea typeface="Calibri" panose="020F0502020204030204" pitchFamily="34" charset="0"/>
                          <a:cs typeface="Times New Roman" panose="02020603050405020304" pitchFamily="18" charset="0"/>
                        </a:rPr>
                        <a:t>Schizophrenia Spectrum Disorder</a:t>
                      </a:r>
                    </a:p>
                    <a:p>
                      <a:pPr marL="0" marR="0">
                        <a:lnSpc>
                          <a:spcPct val="107000"/>
                        </a:lnSpc>
                        <a:spcBef>
                          <a:spcPts val="0"/>
                        </a:spcBef>
                        <a:spcAft>
                          <a:spcPts val="0"/>
                        </a:spcAft>
                        <a:tabLst>
                          <a:tab pos="1264920" algn="l"/>
                        </a:tabLst>
                      </a:pP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97846" marR="97846" marT="0" marB="0"/>
                </a:tc>
                <a:tc>
                  <a:txBody>
                    <a:bodyPr/>
                    <a:lstStyle/>
                    <a:p>
                      <a:pPr marL="0" marR="0">
                        <a:lnSpc>
                          <a:spcPct val="107000"/>
                        </a:lnSpc>
                        <a:spcBef>
                          <a:spcPts val="0"/>
                        </a:spcBef>
                        <a:spcAft>
                          <a:spcPts val="0"/>
                        </a:spcAft>
                        <a:tabLst>
                          <a:tab pos="1264920" algn="l"/>
                        </a:tabLst>
                      </a:pPr>
                      <a:r>
                        <a:rPr lang="en-US" sz="23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tabLst>
                          <a:tab pos="1264920" algn="l"/>
                        </a:tabLst>
                      </a:pPr>
                      <a:r>
                        <a:rPr lang="en-US" sz="2300">
                          <a:effectLst/>
                          <a:latin typeface="Calibri" panose="020F0502020204030204" pitchFamily="34" charset="0"/>
                          <a:ea typeface="Calibri" panose="020F0502020204030204" pitchFamily="34" charset="0"/>
                          <a:cs typeface="Times New Roman" panose="02020603050405020304" pitchFamily="18" charset="0"/>
                        </a:rPr>
                        <a:t>23 (38.3%)</a:t>
                      </a:r>
                    </a:p>
                    <a:p>
                      <a:pPr marL="0" marR="0">
                        <a:lnSpc>
                          <a:spcPct val="107000"/>
                        </a:lnSpc>
                        <a:spcBef>
                          <a:spcPts val="0"/>
                        </a:spcBef>
                        <a:spcAft>
                          <a:spcPts val="0"/>
                        </a:spcAft>
                        <a:tabLst>
                          <a:tab pos="1264920" algn="l"/>
                        </a:tabLst>
                      </a:pPr>
                      <a:r>
                        <a:rPr lang="en-US" sz="2300">
                          <a:effectLst/>
                          <a:latin typeface="Calibri" panose="020F0502020204030204" pitchFamily="34" charset="0"/>
                          <a:ea typeface="Calibri" panose="020F0502020204030204" pitchFamily="34" charset="0"/>
                          <a:cs typeface="Times New Roman" panose="02020603050405020304" pitchFamily="18" charset="0"/>
                        </a:rPr>
                        <a:t>26 (43.3%)</a:t>
                      </a:r>
                    </a:p>
                    <a:p>
                      <a:pPr marL="0" marR="0">
                        <a:lnSpc>
                          <a:spcPct val="107000"/>
                        </a:lnSpc>
                        <a:spcBef>
                          <a:spcPts val="0"/>
                        </a:spcBef>
                        <a:spcAft>
                          <a:spcPts val="0"/>
                        </a:spcAft>
                        <a:tabLst>
                          <a:tab pos="1264920" algn="l"/>
                        </a:tabLst>
                      </a:pPr>
                      <a:endParaRPr lang="en-US" sz="23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64920" algn="l"/>
                        </a:tabLst>
                      </a:pPr>
                      <a:r>
                        <a:rPr lang="en-US" sz="2300">
                          <a:effectLst/>
                          <a:latin typeface="Calibri" panose="020F0502020204030204" pitchFamily="34" charset="0"/>
                          <a:ea typeface="Calibri" panose="020F0502020204030204" pitchFamily="34" charset="0"/>
                          <a:cs typeface="Times New Roman" panose="02020603050405020304" pitchFamily="18" charset="0"/>
                        </a:rPr>
                        <a:t>11 (18.3%)</a:t>
                      </a:r>
                    </a:p>
                  </a:txBody>
                  <a:tcPr marL="97846" marR="97846" marT="0" marB="0"/>
                </a:tc>
                <a:tc>
                  <a:txBody>
                    <a:bodyPr/>
                    <a:lstStyle/>
                    <a:p>
                      <a:pPr marL="0" marR="0">
                        <a:lnSpc>
                          <a:spcPct val="107000"/>
                        </a:lnSpc>
                        <a:spcBef>
                          <a:spcPts val="0"/>
                        </a:spcBef>
                        <a:spcAft>
                          <a:spcPts val="0"/>
                        </a:spcAft>
                        <a:tabLst>
                          <a:tab pos="1264920" algn="l"/>
                        </a:tabLst>
                      </a:pPr>
                      <a:r>
                        <a:rPr lang="en-US" sz="23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tabLst>
                          <a:tab pos="1264920" algn="l"/>
                        </a:tabLst>
                      </a:pPr>
                      <a:r>
                        <a:rPr lang="en-US" sz="2300">
                          <a:effectLst/>
                          <a:latin typeface="Calibri" panose="020F0502020204030204" pitchFamily="34" charset="0"/>
                          <a:ea typeface="Calibri" panose="020F0502020204030204" pitchFamily="34" charset="0"/>
                          <a:cs typeface="Times New Roman" panose="02020603050405020304" pitchFamily="18" charset="0"/>
                        </a:rPr>
                        <a:t>26 (43.3%)</a:t>
                      </a:r>
                    </a:p>
                    <a:p>
                      <a:pPr marL="0" marR="0">
                        <a:lnSpc>
                          <a:spcPct val="107000"/>
                        </a:lnSpc>
                        <a:spcBef>
                          <a:spcPts val="0"/>
                        </a:spcBef>
                        <a:spcAft>
                          <a:spcPts val="0"/>
                        </a:spcAft>
                        <a:tabLst>
                          <a:tab pos="1264920" algn="l"/>
                        </a:tabLst>
                      </a:pPr>
                      <a:r>
                        <a:rPr lang="en-US" sz="2300">
                          <a:effectLst/>
                          <a:latin typeface="Calibri" panose="020F0502020204030204" pitchFamily="34" charset="0"/>
                          <a:ea typeface="Calibri" panose="020F0502020204030204" pitchFamily="34" charset="0"/>
                          <a:cs typeface="Times New Roman" panose="02020603050405020304" pitchFamily="18" charset="0"/>
                        </a:rPr>
                        <a:t>22 (36.7%)</a:t>
                      </a:r>
                    </a:p>
                    <a:p>
                      <a:pPr marL="0" marR="0">
                        <a:lnSpc>
                          <a:spcPct val="107000"/>
                        </a:lnSpc>
                        <a:spcBef>
                          <a:spcPts val="0"/>
                        </a:spcBef>
                        <a:spcAft>
                          <a:spcPts val="0"/>
                        </a:spcAft>
                        <a:tabLst>
                          <a:tab pos="1264920" algn="l"/>
                        </a:tabLst>
                      </a:pPr>
                      <a:endParaRPr lang="en-US" sz="23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64920" algn="l"/>
                        </a:tabLst>
                      </a:pPr>
                      <a:r>
                        <a:rPr lang="en-US" sz="2300">
                          <a:effectLst/>
                          <a:latin typeface="Calibri" panose="020F0502020204030204" pitchFamily="34" charset="0"/>
                          <a:ea typeface="Calibri" panose="020F0502020204030204" pitchFamily="34" charset="0"/>
                          <a:cs typeface="Times New Roman" panose="02020603050405020304" pitchFamily="18" charset="0"/>
                        </a:rPr>
                        <a:t>12 (20%)</a:t>
                      </a:r>
                    </a:p>
                  </a:txBody>
                  <a:tcPr marL="97846" marR="97846" marT="0" marB="0"/>
                </a:tc>
                <a:tc>
                  <a:txBody>
                    <a:bodyPr/>
                    <a:lstStyle/>
                    <a:p>
                      <a:pPr marL="0" marR="0">
                        <a:lnSpc>
                          <a:spcPct val="107000"/>
                        </a:lnSpc>
                        <a:spcBef>
                          <a:spcPts val="0"/>
                        </a:spcBef>
                        <a:spcAft>
                          <a:spcPts val="0"/>
                        </a:spcAft>
                        <a:tabLst>
                          <a:tab pos="1264920" algn="l"/>
                        </a:tabLst>
                      </a:pPr>
                      <a:r>
                        <a:rPr lang="en-US" sz="23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tabLst>
                          <a:tab pos="1264920" algn="l"/>
                        </a:tabLst>
                      </a:pPr>
                      <a:r>
                        <a:rPr lang="en-US" sz="2300" dirty="0">
                          <a:effectLst/>
                          <a:latin typeface="Calibri" panose="020F0502020204030204" pitchFamily="34" charset="0"/>
                          <a:ea typeface="Calibri" panose="020F0502020204030204" pitchFamily="34" charset="0"/>
                          <a:cs typeface="Times New Roman" panose="02020603050405020304" pitchFamily="18" charset="0"/>
                        </a:rPr>
                        <a:t>49 (40.8%)</a:t>
                      </a:r>
                    </a:p>
                    <a:p>
                      <a:pPr marL="0" marR="0">
                        <a:lnSpc>
                          <a:spcPct val="107000"/>
                        </a:lnSpc>
                        <a:spcBef>
                          <a:spcPts val="0"/>
                        </a:spcBef>
                        <a:spcAft>
                          <a:spcPts val="0"/>
                        </a:spcAft>
                        <a:tabLst>
                          <a:tab pos="1264920" algn="l"/>
                        </a:tabLst>
                      </a:pPr>
                      <a:r>
                        <a:rPr lang="en-US" sz="2300" dirty="0">
                          <a:effectLst/>
                          <a:latin typeface="Calibri" panose="020F0502020204030204" pitchFamily="34" charset="0"/>
                          <a:ea typeface="Calibri" panose="020F0502020204030204" pitchFamily="34" charset="0"/>
                          <a:cs typeface="Times New Roman" panose="02020603050405020304" pitchFamily="18" charset="0"/>
                        </a:rPr>
                        <a:t>48 (40%)</a:t>
                      </a:r>
                    </a:p>
                    <a:p>
                      <a:pPr marL="0" marR="0">
                        <a:lnSpc>
                          <a:spcPct val="107000"/>
                        </a:lnSpc>
                        <a:spcBef>
                          <a:spcPts val="0"/>
                        </a:spcBef>
                        <a:spcAft>
                          <a:spcPts val="0"/>
                        </a:spcAft>
                        <a:tabLst>
                          <a:tab pos="1264920" algn="l"/>
                        </a:tabLst>
                      </a:pP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64920" algn="l"/>
                        </a:tabLst>
                      </a:pPr>
                      <a:r>
                        <a:rPr lang="en-US" sz="2300" dirty="0">
                          <a:effectLst/>
                          <a:latin typeface="Calibri" panose="020F0502020204030204" pitchFamily="34" charset="0"/>
                          <a:ea typeface="Calibri" panose="020F0502020204030204" pitchFamily="34" charset="0"/>
                          <a:cs typeface="Times New Roman" panose="02020603050405020304" pitchFamily="18" charset="0"/>
                        </a:rPr>
                        <a:t>21 (17.5%)</a:t>
                      </a:r>
                    </a:p>
                  </a:txBody>
                  <a:tcPr marL="97846" marR="97846" marT="0" marB="0"/>
                </a:tc>
                <a:extLst>
                  <a:ext uri="{0D108BD9-81ED-4DB2-BD59-A6C34878D82A}">
                    <a16:rowId xmlns:a16="http://schemas.microsoft.com/office/drawing/2014/main" val="352851942"/>
                  </a:ext>
                </a:extLst>
              </a:tr>
            </a:tbl>
          </a:graphicData>
        </a:graphic>
      </p:graphicFrame>
    </p:spTree>
    <p:extLst>
      <p:ext uri="{BB962C8B-B14F-4D97-AF65-F5344CB8AC3E}">
        <p14:creationId xmlns:p14="http://schemas.microsoft.com/office/powerpoint/2010/main" val="6246530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a:xfrm>
            <a:off x="285424" y="118453"/>
            <a:ext cx="9146801" cy="756670"/>
          </a:xfrm>
          <a:prstGeom prst="rect">
            <a:avLst/>
          </a:prstGeom>
        </p:spPr>
        <p:txBody>
          <a:bodyPr anchor="t"/>
          <a:lstStyle/>
          <a:p>
            <a:pPr marL="0" marR="0" lvl="0" indent="0" algn="l" defTabSz="457178"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a:ea typeface="+mn-ea"/>
                <a:cs typeface="Arial" pitchFamily="34" charset="0"/>
                <a:sym typeface="Arial"/>
              </a:rPr>
              <a:t>Person-centered collaborative care decreases cancer care disruptions.</a:t>
            </a:r>
          </a:p>
        </p:txBody>
      </p:sp>
      <p:grpSp>
        <p:nvGrpSpPr>
          <p:cNvPr id="16" name="Group 86"/>
          <p:cNvGrpSpPr/>
          <p:nvPr/>
        </p:nvGrpSpPr>
        <p:grpSpPr>
          <a:xfrm>
            <a:off x="10009120" y="957594"/>
            <a:ext cx="1768780" cy="878708"/>
            <a:chOff x="2901255" y="1465900"/>
            <a:chExt cx="4648200" cy="4648200"/>
          </a:xfrm>
        </p:grpSpPr>
        <p:sp>
          <p:nvSpPr>
            <p:cNvPr id="17" name="Donut 16"/>
            <p:cNvSpPr/>
            <p:nvPr/>
          </p:nvSpPr>
          <p:spPr>
            <a:xfrm>
              <a:off x="2901255" y="1465900"/>
              <a:ext cx="4648200" cy="4648200"/>
            </a:xfrm>
            <a:prstGeom prst="donut">
              <a:avLst>
                <a:gd name="adj" fmla="val 5376"/>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sym typeface="Arial"/>
              </a:endParaRPr>
            </a:p>
          </p:txBody>
        </p:sp>
        <p:sp>
          <p:nvSpPr>
            <p:cNvPr id="18" name="Arc 17"/>
            <p:cNvSpPr/>
            <p:nvPr/>
          </p:nvSpPr>
          <p:spPr>
            <a:xfrm>
              <a:off x="3021443" y="1580447"/>
              <a:ext cx="4412610" cy="4413954"/>
            </a:xfrm>
            <a:prstGeom prst="arc">
              <a:avLst>
                <a:gd name="adj1" fmla="val 8001935"/>
                <a:gd name="adj2" fmla="val 13147493"/>
              </a:avLst>
            </a:prstGeom>
            <a:ln w="38100">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sym typeface="Arial"/>
              </a:endParaRPr>
            </a:p>
          </p:txBody>
        </p:sp>
        <p:sp>
          <p:nvSpPr>
            <p:cNvPr id="19" name="Arc 18"/>
            <p:cNvSpPr/>
            <p:nvPr/>
          </p:nvSpPr>
          <p:spPr>
            <a:xfrm>
              <a:off x="3027086" y="1586089"/>
              <a:ext cx="4412610" cy="4413955"/>
            </a:xfrm>
            <a:prstGeom prst="arc">
              <a:avLst>
                <a:gd name="adj1" fmla="val 14810216"/>
                <a:gd name="adj2" fmla="val 17484806"/>
              </a:avLst>
            </a:prstGeom>
            <a:ln w="38100">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sym typeface="Arial"/>
              </a:endParaRPr>
            </a:p>
          </p:txBody>
        </p:sp>
        <p:sp>
          <p:nvSpPr>
            <p:cNvPr id="20" name="Arc 19"/>
            <p:cNvSpPr/>
            <p:nvPr/>
          </p:nvSpPr>
          <p:spPr>
            <a:xfrm>
              <a:off x="3021440" y="1569154"/>
              <a:ext cx="4412610" cy="4413955"/>
            </a:xfrm>
            <a:prstGeom prst="arc">
              <a:avLst>
                <a:gd name="adj1" fmla="val 19218770"/>
                <a:gd name="adj2" fmla="val 20787504"/>
              </a:avLst>
            </a:prstGeom>
            <a:ln w="38100">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sym typeface="Arial"/>
              </a:endParaRPr>
            </a:p>
          </p:txBody>
        </p:sp>
        <p:sp>
          <p:nvSpPr>
            <p:cNvPr id="21" name="Arc 20"/>
            <p:cNvSpPr/>
            <p:nvPr/>
          </p:nvSpPr>
          <p:spPr>
            <a:xfrm>
              <a:off x="3027083" y="1574797"/>
              <a:ext cx="4412610" cy="4413955"/>
            </a:xfrm>
            <a:prstGeom prst="arc">
              <a:avLst>
                <a:gd name="adj1" fmla="val 933433"/>
                <a:gd name="adj2" fmla="val 2577541"/>
              </a:avLst>
            </a:prstGeom>
            <a:ln w="38100">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sym typeface="Arial"/>
              </a:endParaRPr>
            </a:p>
          </p:txBody>
        </p:sp>
        <p:sp>
          <p:nvSpPr>
            <p:cNvPr id="22" name="Arc 21"/>
            <p:cNvSpPr/>
            <p:nvPr/>
          </p:nvSpPr>
          <p:spPr>
            <a:xfrm>
              <a:off x="3021437" y="1557862"/>
              <a:ext cx="4412610" cy="4413955"/>
            </a:xfrm>
            <a:prstGeom prst="arc">
              <a:avLst>
                <a:gd name="adj1" fmla="val 4210563"/>
                <a:gd name="adj2" fmla="val 6657942"/>
              </a:avLst>
            </a:prstGeom>
            <a:ln w="38100">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sym typeface="Arial"/>
              </a:endParaRPr>
            </a:p>
          </p:txBody>
        </p:sp>
      </p:grpSp>
      <p:sp>
        <p:nvSpPr>
          <p:cNvPr id="24" name="Oval 23"/>
          <p:cNvSpPr/>
          <p:nvPr/>
        </p:nvSpPr>
        <p:spPr>
          <a:xfrm>
            <a:off x="10538480" y="1378688"/>
            <a:ext cx="515169" cy="583251"/>
          </a:xfrm>
          <a:prstGeom prst="ellipse">
            <a:avLst/>
          </a:prstGeom>
          <a:gradFill flip="none" rotWithShape="1">
            <a:gsLst>
              <a:gs pos="0">
                <a:srgbClr val="D6B19C"/>
              </a:gs>
              <a:gs pos="30000">
                <a:srgbClr val="D49E6C"/>
              </a:gs>
              <a:gs pos="70000">
                <a:srgbClr val="A65528"/>
              </a:gs>
              <a:gs pos="100000">
                <a:srgbClr val="663012"/>
              </a:gs>
            </a:gsLst>
            <a:lin ang="2700000" scaled="1"/>
            <a:tileRect/>
          </a:gra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a:ea typeface="+mn-ea"/>
                <a:cs typeface="+mn-cs"/>
                <a:sym typeface="Arial"/>
              </a:rPr>
              <a:t>Psy</a:t>
            </a:r>
          </a:p>
        </p:txBody>
      </p:sp>
      <p:sp>
        <p:nvSpPr>
          <p:cNvPr id="25" name="Oval 24"/>
          <p:cNvSpPr/>
          <p:nvPr/>
        </p:nvSpPr>
        <p:spPr>
          <a:xfrm>
            <a:off x="9808598" y="949577"/>
            <a:ext cx="555840" cy="629297"/>
          </a:xfrm>
          <a:prstGeom prst="ellipse">
            <a:avLst/>
          </a:prstGeom>
          <a:gradFill flip="none" rotWithShape="1">
            <a:gsLst>
              <a:gs pos="0">
                <a:srgbClr val="DDEBCF"/>
              </a:gs>
              <a:gs pos="50000">
                <a:srgbClr val="9CB86E"/>
              </a:gs>
              <a:gs pos="100000">
                <a:srgbClr val="156B13"/>
              </a:gs>
            </a:gsLst>
            <a:lin ang="18900000" scaled="0"/>
            <a:tileRect/>
          </a:gradFill>
          <a:ln w="31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a:ea typeface="+mn-ea"/>
                <a:cs typeface="+mn-cs"/>
                <a:sym typeface="Arial"/>
              </a:rPr>
              <a:t>Onc.</a:t>
            </a:r>
          </a:p>
        </p:txBody>
      </p:sp>
      <p:grpSp>
        <p:nvGrpSpPr>
          <p:cNvPr id="26" name="Group 40"/>
          <p:cNvGrpSpPr/>
          <p:nvPr/>
        </p:nvGrpSpPr>
        <p:grpSpPr>
          <a:xfrm>
            <a:off x="11220241" y="977640"/>
            <a:ext cx="713919" cy="583250"/>
            <a:chOff x="6873996" y="3569367"/>
            <a:chExt cx="633585" cy="457200"/>
          </a:xfrm>
        </p:grpSpPr>
        <p:sp>
          <p:nvSpPr>
            <p:cNvPr id="28" name="Oval 27"/>
            <p:cNvSpPr/>
            <p:nvPr/>
          </p:nvSpPr>
          <p:spPr>
            <a:xfrm>
              <a:off x="6944730" y="3569367"/>
              <a:ext cx="474697" cy="457200"/>
            </a:xfrm>
            <a:prstGeom prst="ellipse">
              <a:avLst/>
            </a:prstGeom>
            <a:gradFill>
              <a:gsLst>
                <a:gs pos="0">
                  <a:srgbClr val="8488C4"/>
                </a:gs>
                <a:gs pos="53000">
                  <a:srgbClr val="D4DEFF"/>
                </a:gs>
                <a:gs pos="83000">
                  <a:srgbClr val="D4DEFF"/>
                </a:gs>
                <a:gs pos="100000">
                  <a:srgbClr val="96AB94"/>
                </a:gs>
              </a:gsLst>
              <a:lin ang="2700000" scaled="0"/>
            </a:gra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onstantia"/>
                <a:ea typeface="+mn-ea"/>
                <a:cs typeface="+mn-cs"/>
                <a:sym typeface="Arial"/>
              </a:endParaRPr>
            </a:p>
          </p:txBody>
        </p:sp>
        <p:sp>
          <p:nvSpPr>
            <p:cNvPr id="29" name="TextBox 5"/>
            <p:cNvSpPr txBox="1">
              <a:spLocks noChangeArrowheads="1"/>
            </p:cNvSpPr>
            <p:nvPr/>
          </p:nvSpPr>
          <p:spPr bwMode="auto">
            <a:xfrm>
              <a:off x="6873996" y="3613480"/>
              <a:ext cx="633585" cy="337765"/>
            </a:xfrm>
            <a:prstGeom prst="rect">
              <a:avLst/>
            </a:prstGeom>
            <a:noFill/>
            <a:ln w="9525">
              <a:noFill/>
              <a:miter lim="800000"/>
              <a:headEnd/>
              <a:tailEnd/>
            </a:ln>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Arial" charset="0"/>
                  <a:sym typeface="Arial"/>
                </a:rPr>
                <a:t>Case Manager</a:t>
              </a:r>
            </a:p>
          </p:txBody>
        </p:sp>
      </p:grpSp>
      <p:cxnSp>
        <p:nvCxnSpPr>
          <p:cNvPr id="30" name="Straight Connector 29"/>
          <p:cNvCxnSpPr>
            <a:stCxn id="34" idx="3"/>
            <a:endCxn id="25" idx="7"/>
          </p:cNvCxnSpPr>
          <p:nvPr/>
        </p:nvCxnSpPr>
        <p:spPr>
          <a:xfrm flipH="1">
            <a:off x="10283038" y="693013"/>
            <a:ext cx="317253" cy="34872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34" idx="4"/>
            <a:endCxn id="24" idx="0"/>
          </p:cNvCxnSpPr>
          <p:nvPr/>
        </p:nvCxnSpPr>
        <p:spPr>
          <a:xfrm>
            <a:off x="10795214" y="784420"/>
            <a:ext cx="851" cy="59426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34" idx="5"/>
            <a:endCxn id="28" idx="1"/>
          </p:cNvCxnSpPr>
          <p:nvPr/>
        </p:nvCxnSpPr>
        <p:spPr>
          <a:xfrm>
            <a:off x="10990134" y="693013"/>
            <a:ext cx="388141" cy="37004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33" name="Group 39"/>
          <p:cNvGrpSpPr/>
          <p:nvPr/>
        </p:nvGrpSpPr>
        <p:grpSpPr>
          <a:xfrm>
            <a:off x="10438296" y="160239"/>
            <a:ext cx="713919" cy="624178"/>
            <a:chOff x="6043922" y="2354904"/>
            <a:chExt cx="633585" cy="489283"/>
          </a:xfrm>
        </p:grpSpPr>
        <p:sp>
          <p:nvSpPr>
            <p:cNvPr id="34" name="Oval 33"/>
            <p:cNvSpPr/>
            <p:nvPr/>
          </p:nvSpPr>
          <p:spPr>
            <a:xfrm>
              <a:off x="6116036" y="2354904"/>
              <a:ext cx="489283" cy="489283"/>
            </a:xfrm>
            <a:prstGeom prst="ellipse">
              <a:avLst/>
            </a:prstGeom>
            <a:gradFill flip="none" rotWithShape="1">
              <a:gsLst>
                <a:gs pos="0">
                  <a:schemeClr val="accent1">
                    <a:lumMod val="50000"/>
                    <a:tint val="66000"/>
                    <a:satMod val="160000"/>
                  </a:schemeClr>
                </a:gs>
                <a:gs pos="50000">
                  <a:schemeClr val="accent1">
                    <a:lumMod val="50000"/>
                    <a:tint val="44500"/>
                    <a:satMod val="160000"/>
                  </a:schemeClr>
                </a:gs>
                <a:gs pos="100000">
                  <a:schemeClr val="accent1">
                    <a:lumMod val="50000"/>
                    <a:tint val="23500"/>
                    <a:satMod val="160000"/>
                  </a:schemeClr>
                </a:gs>
              </a:gsLst>
              <a:lin ang="16200000" scaled="1"/>
              <a:tileRect/>
            </a:gra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onstantia"/>
                <a:ea typeface="+mn-ea"/>
                <a:cs typeface="+mn-cs"/>
                <a:sym typeface="Arial"/>
              </a:endParaRPr>
            </a:p>
          </p:txBody>
        </p:sp>
        <p:sp>
          <p:nvSpPr>
            <p:cNvPr id="35" name="TextBox 5"/>
            <p:cNvSpPr txBox="1">
              <a:spLocks noChangeArrowheads="1"/>
            </p:cNvSpPr>
            <p:nvPr/>
          </p:nvSpPr>
          <p:spPr bwMode="auto">
            <a:xfrm>
              <a:off x="6043922" y="2442423"/>
              <a:ext cx="633585" cy="217135"/>
            </a:xfrm>
            <a:prstGeom prst="rect">
              <a:avLst/>
            </a:prstGeom>
            <a:noFill/>
            <a:ln w="9525">
              <a:noFill/>
              <a:miter lim="800000"/>
              <a:headEnd/>
              <a:tailEnd/>
            </a:ln>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charset="0"/>
                  <a:sym typeface="Arial"/>
                </a:rPr>
                <a:t>Person</a:t>
              </a:r>
            </a:p>
          </p:txBody>
        </p:sp>
      </p:grpSp>
      <p:grpSp>
        <p:nvGrpSpPr>
          <p:cNvPr id="36" name="Group 94"/>
          <p:cNvGrpSpPr/>
          <p:nvPr/>
        </p:nvGrpSpPr>
        <p:grpSpPr>
          <a:xfrm>
            <a:off x="9497153" y="151478"/>
            <a:ext cx="851576" cy="672463"/>
            <a:chOff x="6043922" y="2354904"/>
            <a:chExt cx="685800" cy="489283"/>
          </a:xfrm>
        </p:grpSpPr>
        <p:sp>
          <p:nvSpPr>
            <p:cNvPr id="37" name="Oval 36"/>
            <p:cNvSpPr/>
            <p:nvPr/>
          </p:nvSpPr>
          <p:spPr>
            <a:xfrm>
              <a:off x="6116036" y="2354904"/>
              <a:ext cx="489283" cy="489283"/>
            </a:xfrm>
            <a:prstGeom prst="ellipse">
              <a:avLst/>
            </a:prstGeom>
            <a:gradFill flip="none" rotWithShape="1">
              <a:gsLst>
                <a:gs pos="0">
                  <a:schemeClr val="accent1">
                    <a:lumMod val="50000"/>
                    <a:tint val="66000"/>
                    <a:satMod val="160000"/>
                  </a:schemeClr>
                </a:gs>
                <a:gs pos="50000">
                  <a:schemeClr val="accent1">
                    <a:lumMod val="50000"/>
                    <a:tint val="44500"/>
                    <a:satMod val="160000"/>
                  </a:schemeClr>
                </a:gs>
                <a:gs pos="100000">
                  <a:schemeClr val="accent1">
                    <a:lumMod val="50000"/>
                    <a:tint val="23500"/>
                    <a:satMod val="160000"/>
                  </a:schemeClr>
                </a:gs>
              </a:gsLst>
              <a:lin ang="16200000" scaled="1"/>
              <a:tileRect/>
            </a:gra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onstantia"/>
                <a:ea typeface="+mn-ea"/>
                <a:cs typeface="+mn-cs"/>
                <a:sym typeface="Arial"/>
              </a:endParaRPr>
            </a:p>
          </p:txBody>
        </p:sp>
        <p:sp>
          <p:nvSpPr>
            <p:cNvPr id="38" name="TextBox 5"/>
            <p:cNvSpPr txBox="1">
              <a:spLocks noChangeArrowheads="1"/>
            </p:cNvSpPr>
            <p:nvPr/>
          </p:nvSpPr>
          <p:spPr bwMode="auto">
            <a:xfrm>
              <a:off x="6043922" y="2463187"/>
              <a:ext cx="685800" cy="190347"/>
            </a:xfrm>
            <a:prstGeom prst="rect">
              <a:avLst/>
            </a:prstGeom>
            <a:noFill/>
            <a:ln w="9525">
              <a:noFill/>
              <a:miter lim="800000"/>
              <a:headEnd/>
              <a:tailEnd/>
            </a:ln>
          </p:spPr>
          <p:txBody>
            <a:bodyPr wrap="squar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Arial" charset="0"/>
                  <a:sym typeface="Arial"/>
                </a:rPr>
                <a:t>Caregive</a:t>
              </a:r>
              <a:r>
                <a:rPr kumimoji="0" lang="en-US" sz="931" b="0" i="0" u="none" strike="noStrike" kern="1200" cap="none" spc="0" normalizeH="0" baseline="0" noProof="0" dirty="0">
                  <a:ln>
                    <a:noFill/>
                  </a:ln>
                  <a:solidFill>
                    <a:prstClr val="black"/>
                  </a:solidFill>
                  <a:effectLst/>
                  <a:uLnTx/>
                  <a:uFillTx/>
                  <a:latin typeface="Calibri"/>
                  <a:ea typeface="+mn-ea"/>
                  <a:cs typeface="Arial" charset="0"/>
                  <a:sym typeface="Arial"/>
                </a:rPr>
                <a:t>r</a:t>
              </a:r>
            </a:p>
          </p:txBody>
        </p:sp>
      </p:grpSp>
      <p:cxnSp>
        <p:nvCxnSpPr>
          <p:cNvPr id="39" name="Straight Connector 38"/>
          <p:cNvCxnSpPr>
            <a:stCxn id="37" idx="6"/>
            <a:endCxn id="34" idx="2"/>
          </p:cNvCxnSpPr>
          <p:nvPr/>
        </p:nvCxnSpPr>
        <p:spPr>
          <a:xfrm flipV="1">
            <a:off x="10194255" y="472333"/>
            <a:ext cx="325296" cy="15377"/>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0" name="Content Placeholder 39">
            <a:extLst>
              <a:ext uri="{FF2B5EF4-FFF2-40B4-BE49-F238E27FC236}">
                <a16:creationId xmlns:a16="http://schemas.microsoft.com/office/drawing/2014/main" id="{76D1AD26-ECB6-140E-DF00-568D74F08E45}"/>
              </a:ext>
            </a:extLst>
          </p:cNvPr>
          <p:cNvSpPr>
            <a:spLocks noGrp="1"/>
          </p:cNvSpPr>
          <p:nvPr>
            <p:ph idx="1"/>
          </p:nvPr>
        </p:nvSpPr>
        <p:spPr>
          <a:xfrm>
            <a:off x="577191" y="1019860"/>
            <a:ext cx="10515600" cy="4351339"/>
          </a:xfrm>
        </p:spPr>
        <p:txBody>
          <a:bodyPr>
            <a:normAutofit/>
          </a:bodyPr>
          <a:lstStyle/>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sp>
        <p:nvSpPr>
          <p:cNvPr id="2" name="TextBox 1">
            <a:extLst>
              <a:ext uri="{FF2B5EF4-FFF2-40B4-BE49-F238E27FC236}">
                <a16:creationId xmlns:a16="http://schemas.microsoft.com/office/drawing/2014/main" id="{0F2B858F-A020-AD4B-DB2A-10C635EB4520}"/>
              </a:ext>
            </a:extLst>
          </p:cNvPr>
          <p:cNvSpPr txBox="1"/>
          <p:nvPr/>
        </p:nvSpPr>
        <p:spPr>
          <a:xfrm>
            <a:off x="265706" y="1110845"/>
            <a:ext cx="9492421" cy="2031325"/>
          </a:xfrm>
          <a:prstGeom prst="rect">
            <a:avLst/>
          </a:prstGeom>
          <a:solidFill>
            <a:schemeClr val="tx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Primary Outcome: Cancer Care Disruptions evaluated by oncology consensus panel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50% lower odds of clinically significant cancer care disruptions*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BRIDGE:   10 participants had disruptions (17.3%)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EUC:         20 participants had disruptions (35%)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*P&lt;0.035 after adjusting for cancer type, gender, caregiver status</a:t>
            </a:r>
          </a:p>
        </p:txBody>
      </p:sp>
      <p:graphicFrame>
        <p:nvGraphicFramePr>
          <p:cNvPr id="5" name="Table 4">
            <a:extLst>
              <a:ext uri="{FF2B5EF4-FFF2-40B4-BE49-F238E27FC236}">
                <a16:creationId xmlns:a16="http://schemas.microsoft.com/office/drawing/2014/main" id="{0466CF92-5E5A-9045-FB9E-C7C4EC50A260}"/>
              </a:ext>
            </a:extLst>
          </p:cNvPr>
          <p:cNvGraphicFramePr>
            <a:graphicFrameLocks noGrp="1"/>
          </p:cNvGraphicFramePr>
          <p:nvPr/>
        </p:nvGraphicFramePr>
        <p:xfrm>
          <a:off x="5890313" y="3223216"/>
          <a:ext cx="5202478" cy="3332714"/>
        </p:xfrm>
        <a:graphic>
          <a:graphicData uri="http://schemas.openxmlformats.org/drawingml/2006/table">
            <a:tbl>
              <a:tblPr firstRow="1" firstCol="1" bandRow="1">
                <a:tableStyleId>{5C22544A-7EE6-4342-B048-85BDC9FD1C3A}</a:tableStyleId>
              </a:tblPr>
              <a:tblGrid>
                <a:gridCol w="3480331">
                  <a:extLst>
                    <a:ext uri="{9D8B030D-6E8A-4147-A177-3AD203B41FA5}">
                      <a16:colId xmlns:a16="http://schemas.microsoft.com/office/drawing/2014/main" val="3952211118"/>
                    </a:ext>
                  </a:extLst>
                </a:gridCol>
                <a:gridCol w="1722147">
                  <a:extLst>
                    <a:ext uri="{9D8B030D-6E8A-4147-A177-3AD203B41FA5}">
                      <a16:colId xmlns:a16="http://schemas.microsoft.com/office/drawing/2014/main" val="365472061"/>
                    </a:ext>
                  </a:extLst>
                </a:gridCol>
              </a:tblGrid>
              <a:tr h="712838">
                <a:tc gridSpan="2">
                  <a:txBody>
                    <a:bodyPr/>
                    <a:lstStyle/>
                    <a:p>
                      <a:pPr marL="0" marR="0">
                        <a:lnSpc>
                          <a:spcPct val="107000"/>
                        </a:lnSpc>
                        <a:spcBef>
                          <a:spcPts val="0"/>
                        </a:spcBef>
                        <a:spcAft>
                          <a:spcPts val="0"/>
                        </a:spcAft>
                      </a:pPr>
                      <a:r>
                        <a:rPr lang="en-US" sz="1600" dirty="0">
                          <a:effectLst/>
                        </a:rPr>
                        <a:t>Exit Survey Data from 83 oncology clinicians who cared for patients on BRIDGE</a:t>
                      </a:r>
                    </a:p>
                  </a:txBody>
                  <a:tcPr marL="68580" marR="68580" marT="0" marB="0"/>
                </a:tc>
                <a:tc hMerge="1">
                  <a:txBody>
                    <a:bodyPr/>
                    <a:lstStyle/>
                    <a:p>
                      <a:pPr marL="0" marR="0">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62225419"/>
                  </a:ext>
                </a:extLst>
              </a:tr>
              <a:tr h="712838">
                <a:tc>
                  <a:txBody>
                    <a:bodyPr/>
                    <a:lstStyle/>
                    <a:p>
                      <a:pPr marL="0" marR="0">
                        <a:lnSpc>
                          <a:spcPct val="107000"/>
                        </a:lnSpc>
                        <a:spcBef>
                          <a:spcPts val="0"/>
                        </a:spcBef>
                        <a:spcAft>
                          <a:spcPts val="0"/>
                        </a:spcAft>
                      </a:pPr>
                      <a:r>
                        <a:rPr lang="en-US" sz="1600" dirty="0">
                          <a:effectLst/>
                        </a:rPr>
                        <a:t>Large pos impact on cancer care</a:t>
                      </a:r>
                    </a:p>
                    <a:p>
                      <a:pPr marL="0" marR="0">
                        <a:lnSpc>
                          <a:spcPct val="107000"/>
                        </a:lnSpc>
                        <a:spcBef>
                          <a:spcPts val="0"/>
                        </a:spcBef>
                        <a:spcAft>
                          <a:spcPts val="0"/>
                        </a:spcAft>
                      </a:pPr>
                      <a:r>
                        <a:rPr lang="en-US" sz="1600" dirty="0">
                          <a:effectLst/>
                        </a:rPr>
                        <a:t>Small pos impact on cancer care</a:t>
                      </a:r>
                    </a:p>
                    <a:p>
                      <a:pPr marL="0" marR="0">
                        <a:lnSpc>
                          <a:spcPct val="107000"/>
                        </a:lnSpc>
                        <a:spcBef>
                          <a:spcPts val="0"/>
                        </a:spcBef>
                        <a:spcAft>
                          <a:spcPts val="0"/>
                        </a:spcAft>
                      </a:pPr>
                      <a:r>
                        <a:rPr lang="en-US" sz="1600" dirty="0">
                          <a:effectLst/>
                        </a:rPr>
                        <a:t>No impact</a:t>
                      </a:r>
                    </a:p>
                    <a:p>
                      <a:pPr marL="0" marR="0">
                        <a:lnSpc>
                          <a:spcPct val="107000"/>
                        </a:lnSpc>
                        <a:spcBef>
                          <a:spcPts val="0"/>
                        </a:spcBef>
                        <a:spcAft>
                          <a:spcPts val="0"/>
                        </a:spcAft>
                      </a:pPr>
                      <a:r>
                        <a:rPr lang="en-US" sz="1600" dirty="0">
                          <a:effectLst/>
                        </a:rPr>
                        <a:t>Neg  impact</a:t>
                      </a:r>
                    </a:p>
                  </a:txBody>
                  <a:tcPr marL="68580" marR="68580" marT="0" marB="0"/>
                </a:tc>
                <a:tc>
                  <a:txBody>
                    <a:bodyPr/>
                    <a:lstStyle/>
                    <a:p>
                      <a:pPr marL="0" marR="0">
                        <a:lnSpc>
                          <a:spcPct val="107000"/>
                        </a:lnSpc>
                        <a:spcBef>
                          <a:spcPts val="0"/>
                        </a:spcBef>
                        <a:spcAft>
                          <a:spcPts val="0"/>
                        </a:spcAft>
                      </a:pPr>
                      <a:r>
                        <a:rPr lang="en-US" sz="1600" dirty="0">
                          <a:effectLst/>
                        </a:rPr>
                        <a:t>60 (74.1%)</a:t>
                      </a:r>
                    </a:p>
                    <a:p>
                      <a:pPr marL="0" marR="0">
                        <a:lnSpc>
                          <a:spcPct val="107000"/>
                        </a:lnSpc>
                        <a:spcBef>
                          <a:spcPts val="0"/>
                        </a:spcBef>
                        <a:spcAft>
                          <a:spcPts val="0"/>
                        </a:spcAft>
                      </a:pPr>
                      <a:r>
                        <a:rPr lang="en-US" sz="1600" dirty="0">
                          <a:effectLst/>
                        </a:rPr>
                        <a:t>20 (24.7%)</a:t>
                      </a:r>
                    </a:p>
                    <a:p>
                      <a:pPr marL="0" marR="0">
                        <a:lnSpc>
                          <a:spcPct val="107000"/>
                        </a:lnSpc>
                        <a:spcBef>
                          <a:spcPts val="0"/>
                        </a:spcBef>
                        <a:spcAft>
                          <a:spcPts val="0"/>
                        </a:spcAft>
                      </a:pPr>
                      <a:r>
                        <a:rPr lang="en-US" sz="1600" dirty="0">
                          <a:effectLst/>
                        </a:rPr>
                        <a:t>1 (1.2%)</a:t>
                      </a:r>
                    </a:p>
                    <a:p>
                      <a:pPr marL="0" marR="0">
                        <a:lnSpc>
                          <a:spcPct val="107000"/>
                        </a:lnSpc>
                        <a:spcBef>
                          <a:spcPts val="0"/>
                        </a:spcBef>
                        <a:spcAft>
                          <a:spcPts val="0"/>
                        </a:spcAft>
                      </a:pPr>
                      <a:r>
                        <a:rPr lang="en-US" sz="1600" dirty="0">
                          <a:effectLst/>
                        </a:rPr>
                        <a:t>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90379698"/>
                  </a:ext>
                </a:extLst>
              </a:tr>
              <a:tr h="412955">
                <a:tc>
                  <a:txBody>
                    <a:bodyPr/>
                    <a:lstStyle/>
                    <a:p>
                      <a:pPr marL="0" marR="0">
                        <a:lnSpc>
                          <a:spcPct val="107000"/>
                        </a:lnSpc>
                        <a:spcBef>
                          <a:spcPts val="0"/>
                        </a:spcBef>
                        <a:spcAft>
                          <a:spcPts val="0"/>
                        </a:spcAft>
                      </a:pPr>
                      <a:r>
                        <a:rPr lang="en-US" sz="1600" dirty="0">
                          <a:effectLst/>
                        </a:rPr>
                        <a:t>Impacted cancer treatment plan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23 (27.4%)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78631532"/>
                  </a:ext>
                </a:extLst>
              </a:tr>
              <a:tr h="0">
                <a:tc>
                  <a:txBody>
                    <a:bodyPr/>
                    <a:lstStyle/>
                    <a:p>
                      <a:pPr marL="0" marR="0">
                        <a:lnSpc>
                          <a:spcPct val="107000"/>
                        </a:lnSpc>
                        <a:spcBef>
                          <a:spcPts val="0"/>
                        </a:spcBef>
                        <a:spcAft>
                          <a:spcPts val="0"/>
                        </a:spcAft>
                      </a:pPr>
                      <a:r>
                        <a:rPr lang="en-US" sz="1600" dirty="0">
                          <a:effectLst/>
                        </a:rPr>
                        <a:t>Impacted relationship w/pt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36 (43.4%)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02690280"/>
                  </a:ext>
                </a:extLst>
              </a:tr>
              <a:tr h="385571">
                <a:tc>
                  <a:txBody>
                    <a:bodyPr/>
                    <a:lstStyle/>
                    <a:p>
                      <a:pPr marL="0" marR="0">
                        <a:lnSpc>
                          <a:spcPct val="107000"/>
                        </a:lnSpc>
                        <a:spcBef>
                          <a:spcPts val="0"/>
                        </a:spcBef>
                        <a:spcAft>
                          <a:spcPts val="0"/>
                        </a:spcAft>
                      </a:pPr>
                      <a:r>
                        <a:rPr lang="en-US" sz="1600">
                          <a:effectLst/>
                        </a:rPr>
                        <a:t>Impacted pt communication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36 (44.4%)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5666266"/>
                  </a:ext>
                </a:extLst>
              </a:tr>
              <a:tr h="539983">
                <a:tc>
                  <a:txBody>
                    <a:bodyPr/>
                    <a:lstStyle/>
                    <a:p>
                      <a:pPr marL="0" marR="0">
                        <a:lnSpc>
                          <a:spcPct val="107000"/>
                        </a:lnSpc>
                        <a:spcBef>
                          <a:spcPts val="0"/>
                        </a:spcBef>
                        <a:spcAft>
                          <a:spcPts val="0"/>
                        </a:spcAft>
                      </a:pPr>
                      <a:r>
                        <a:rPr lang="en-US" sz="1600">
                          <a:effectLst/>
                        </a:rPr>
                        <a:t>Helped you as an oncologist care for pt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70 (81.4%)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59496534"/>
                  </a:ext>
                </a:extLst>
              </a:tr>
            </a:tbl>
          </a:graphicData>
        </a:graphic>
      </p:graphicFrame>
      <p:graphicFrame>
        <p:nvGraphicFramePr>
          <p:cNvPr id="13" name="Table 12">
            <a:extLst>
              <a:ext uri="{FF2B5EF4-FFF2-40B4-BE49-F238E27FC236}">
                <a16:creationId xmlns:a16="http://schemas.microsoft.com/office/drawing/2014/main" id="{7A702E0F-1B9C-ADD2-EE86-9BE932E41FE0}"/>
              </a:ext>
            </a:extLst>
          </p:cNvPr>
          <p:cNvGraphicFramePr>
            <a:graphicFrameLocks noGrp="1"/>
          </p:cNvGraphicFramePr>
          <p:nvPr/>
        </p:nvGraphicFramePr>
        <p:xfrm>
          <a:off x="370038" y="3377892"/>
          <a:ext cx="4835165" cy="2369263"/>
        </p:xfrm>
        <a:graphic>
          <a:graphicData uri="http://schemas.openxmlformats.org/drawingml/2006/table">
            <a:tbl>
              <a:tblPr firstRow="1" firstCol="1" bandRow="1"/>
              <a:tblGrid>
                <a:gridCol w="4835165">
                  <a:extLst>
                    <a:ext uri="{9D8B030D-6E8A-4147-A177-3AD203B41FA5}">
                      <a16:colId xmlns:a16="http://schemas.microsoft.com/office/drawing/2014/main" val="1509852017"/>
                    </a:ext>
                  </a:extLst>
                </a:gridCol>
              </a:tblGrid>
              <a:tr h="2369263">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Having proactive psychiatry involvement was critical in helping the patient navigate her new diagnosis of cancer, treatment options.</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She wouldn’t have been able to have had cancer care without it</a:t>
                      </a:r>
                      <a:r>
                        <a:rPr lang="en-US" sz="1000" dirty="0">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2937827"/>
                  </a:ext>
                </a:extLst>
              </a:tr>
            </a:tbl>
          </a:graphicData>
        </a:graphic>
      </p:graphicFrame>
    </p:spTree>
    <p:extLst>
      <p:ext uri="{BB962C8B-B14F-4D97-AF65-F5344CB8AC3E}">
        <p14:creationId xmlns:p14="http://schemas.microsoft.com/office/powerpoint/2010/main" val="38199254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a:xfrm>
            <a:off x="393976" y="433825"/>
            <a:ext cx="8288035" cy="833167"/>
          </a:xfrm>
          <a:prstGeom prst="rect">
            <a:avLst/>
          </a:prstGeom>
        </p:spPr>
        <p:txBody>
          <a:bodyPr anchor="t"/>
          <a:lstStyle/>
          <a:p>
            <a:pPr marL="0" marR="0" lvl="0" indent="0" algn="l" defTabSz="457178"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a:ea typeface="+mn-ea"/>
                <a:cs typeface="Arial" pitchFamily="34" charset="0"/>
                <a:sym typeface="Arial"/>
              </a:rPr>
              <a:t>Person-centered collaborative care decreases psychiatric illness severity and anxiety at 24 weeks.</a:t>
            </a:r>
          </a:p>
        </p:txBody>
      </p:sp>
      <p:grpSp>
        <p:nvGrpSpPr>
          <p:cNvPr id="16" name="Group 86"/>
          <p:cNvGrpSpPr/>
          <p:nvPr/>
        </p:nvGrpSpPr>
        <p:grpSpPr>
          <a:xfrm>
            <a:off x="9228576" y="1055843"/>
            <a:ext cx="1768780" cy="878708"/>
            <a:chOff x="2901255" y="1465900"/>
            <a:chExt cx="4648200" cy="4648200"/>
          </a:xfrm>
        </p:grpSpPr>
        <p:sp>
          <p:nvSpPr>
            <p:cNvPr id="17" name="Donut 16"/>
            <p:cNvSpPr/>
            <p:nvPr/>
          </p:nvSpPr>
          <p:spPr>
            <a:xfrm>
              <a:off x="2901255" y="1465900"/>
              <a:ext cx="4648200" cy="4648200"/>
            </a:xfrm>
            <a:prstGeom prst="donut">
              <a:avLst>
                <a:gd name="adj" fmla="val 5376"/>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sym typeface="Arial"/>
              </a:endParaRPr>
            </a:p>
          </p:txBody>
        </p:sp>
        <p:sp>
          <p:nvSpPr>
            <p:cNvPr id="18" name="Arc 17"/>
            <p:cNvSpPr/>
            <p:nvPr/>
          </p:nvSpPr>
          <p:spPr>
            <a:xfrm>
              <a:off x="3021443" y="1580447"/>
              <a:ext cx="4412610" cy="4413954"/>
            </a:xfrm>
            <a:prstGeom prst="arc">
              <a:avLst>
                <a:gd name="adj1" fmla="val 8001935"/>
                <a:gd name="adj2" fmla="val 13147493"/>
              </a:avLst>
            </a:prstGeom>
            <a:ln w="38100">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sym typeface="Arial"/>
              </a:endParaRPr>
            </a:p>
          </p:txBody>
        </p:sp>
        <p:sp>
          <p:nvSpPr>
            <p:cNvPr id="19" name="Arc 18"/>
            <p:cNvSpPr/>
            <p:nvPr/>
          </p:nvSpPr>
          <p:spPr>
            <a:xfrm>
              <a:off x="3027086" y="1586089"/>
              <a:ext cx="4412610" cy="4413955"/>
            </a:xfrm>
            <a:prstGeom prst="arc">
              <a:avLst>
                <a:gd name="adj1" fmla="val 14810216"/>
                <a:gd name="adj2" fmla="val 17484806"/>
              </a:avLst>
            </a:prstGeom>
            <a:ln w="38100">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sym typeface="Arial"/>
              </a:endParaRPr>
            </a:p>
          </p:txBody>
        </p:sp>
        <p:sp>
          <p:nvSpPr>
            <p:cNvPr id="20" name="Arc 19"/>
            <p:cNvSpPr/>
            <p:nvPr/>
          </p:nvSpPr>
          <p:spPr>
            <a:xfrm>
              <a:off x="3021440" y="1569154"/>
              <a:ext cx="4412610" cy="4413955"/>
            </a:xfrm>
            <a:prstGeom prst="arc">
              <a:avLst>
                <a:gd name="adj1" fmla="val 19218770"/>
                <a:gd name="adj2" fmla="val 20787504"/>
              </a:avLst>
            </a:prstGeom>
            <a:ln w="38100">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sym typeface="Arial"/>
              </a:endParaRPr>
            </a:p>
          </p:txBody>
        </p:sp>
        <p:sp>
          <p:nvSpPr>
            <p:cNvPr id="21" name="Arc 20"/>
            <p:cNvSpPr/>
            <p:nvPr/>
          </p:nvSpPr>
          <p:spPr>
            <a:xfrm>
              <a:off x="3027083" y="1574797"/>
              <a:ext cx="4412610" cy="4413955"/>
            </a:xfrm>
            <a:prstGeom prst="arc">
              <a:avLst>
                <a:gd name="adj1" fmla="val 933433"/>
                <a:gd name="adj2" fmla="val 2577541"/>
              </a:avLst>
            </a:prstGeom>
            <a:ln w="38100">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sym typeface="Arial"/>
              </a:endParaRPr>
            </a:p>
          </p:txBody>
        </p:sp>
        <p:sp>
          <p:nvSpPr>
            <p:cNvPr id="22" name="Arc 21"/>
            <p:cNvSpPr/>
            <p:nvPr/>
          </p:nvSpPr>
          <p:spPr>
            <a:xfrm>
              <a:off x="3021437" y="1557862"/>
              <a:ext cx="4412610" cy="4413955"/>
            </a:xfrm>
            <a:prstGeom prst="arc">
              <a:avLst>
                <a:gd name="adj1" fmla="val 4210563"/>
                <a:gd name="adj2" fmla="val 6657942"/>
              </a:avLst>
            </a:prstGeom>
            <a:ln w="38100">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sym typeface="Arial"/>
              </a:endParaRPr>
            </a:p>
          </p:txBody>
        </p:sp>
      </p:grpSp>
      <p:sp>
        <p:nvSpPr>
          <p:cNvPr id="24" name="Oval 23"/>
          <p:cNvSpPr/>
          <p:nvPr/>
        </p:nvSpPr>
        <p:spPr>
          <a:xfrm>
            <a:off x="9796442" y="1486801"/>
            <a:ext cx="515169" cy="583251"/>
          </a:xfrm>
          <a:prstGeom prst="ellipse">
            <a:avLst/>
          </a:prstGeom>
          <a:gradFill flip="none" rotWithShape="1">
            <a:gsLst>
              <a:gs pos="0">
                <a:srgbClr val="D6B19C"/>
              </a:gs>
              <a:gs pos="30000">
                <a:srgbClr val="D49E6C"/>
              </a:gs>
              <a:gs pos="70000">
                <a:srgbClr val="A65528"/>
              </a:gs>
              <a:gs pos="100000">
                <a:srgbClr val="663012"/>
              </a:gs>
            </a:gsLst>
            <a:lin ang="2700000" scaled="1"/>
            <a:tileRect/>
          </a:gra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a:ea typeface="+mn-ea"/>
                <a:cs typeface="+mn-cs"/>
                <a:sym typeface="Arial"/>
              </a:rPr>
              <a:t>Psy</a:t>
            </a:r>
          </a:p>
        </p:txBody>
      </p:sp>
      <p:sp>
        <p:nvSpPr>
          <p:cNvPr id="25" name="Oval 24"/>
          <p:cNvSpPr/>
          <p:nvPr/>
        </p:nvSpPr>
        <p:spPr>
          <a:xfrm>
            <a:off x="9066560" y="1057690"/>
            <a:ext cx="555840" cy="629297"/>
          </a:xfrm>
          <a:prstGeom prst="ellipse">
            <a:avLst/>
          </a:prstGeom>
          <a:gradFill flip="none" rotWithShape="1">
            <a:gsLst>
              <a:gs pos="0">
                <a:srgbClr val="DDEBCF"/>
              </a:gs>
              <a:gs pos="50000">
                <a:srgbClr val="9CB86E"/>
              </a:gs>
              <a:gs pos="100000">
                <a:srgbClr val="156B13"/>
              </a:gs>
            </a:gsLst>
            <a:lin ang="18900000" scaled="0"/>
            <a:tileRect/>
          </a:gradFill>
          <a:ln w="31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a:ea typeface="+mn-ea"/>
                <a:cs typeface="+mn-cs"/>
                <a:sym typeface="Arial"/>
              </a:rPr>
              <a:t>Onc.</a:t>
            </a:r>
          </a:p>
        </p:txBody>
      </p:sp>
      <p:grpSp>
        <p:nvGrpSpPr>
          <p:cNvPr id="26" name="Group 40"/>
          <p:cNvGrpSpPr/>
          <p:nvPr/>
        </p:nvGrpSpPr>
        <p:grpSpPr>
          <a:xfrm>
            <a:off x="10478203" y="1085753"/>
            <a:ext cx="713919" cy="583250"/>
            <a:chOff x="6873996" y="3569367"/>
            <a:chExt cx="633585" cy="457200"/>
          </a:xfrm>
        </p:grpSpPr>
        <p:sp>
          <p:nvSpPr>
            <p:cNvPr id="28" name="Oval 27"/>
            <p:cNvSpPr/>
            <p:nvPr/>
          </p:nvSpPr>
          <p:spPr>
            <a:xfrm>
              <a:off x="6944730" y="3569367"/>
              <a:ext cx="474697" cy="457200"/>
            </a:xfrm>
            <a:prstGeom prst="ellipse">
              <a:avLst/>
            </a:prstGeom>
            <a:gradFill>
              <a:gsLst>
                <a:gs pos="0">
                  <a:srgbClr val="8488C4"/>
                </a:gs>
                <a:gs pos="53000">
                  <a:srgbClr val="D4DEFF"/>
                </a:gs>
                <a:gs pos="83000">
                  <a:srgbClr val="D4DEFF"/>
                </a:gs>
                <a:gs pos="100000">
                  <a:srgbClr val="96AB94"/>
                </a:gs>
              </a:gsLst>
              <a:lin ang="2700000" scaled="0"/>
            </a:gra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onstantia"/>
                <a:ea typeface="+mn-ea"/>
                <a:cs typeface="+mn-cs"/>
                <a:sym typeface="Arial"/>
              </a:endParaRPr>
            </a:p>
          </p:txBody>
        </p:sp>
        <p:sp>
          <p:nvSpPr>
            <p:cNvPr id="29" name="TextBox 5"/>
            <p:cNvSpPr txBox="1">
              <a:spLocks noChangeArrowheads="1"/>
            </p:cNvSpPr>
            <p:nvPr/>
          </p:nvSpPr>
          <p:spPr bwMode="auto">
            <a:xfrm>
              <a:off x="6873996" y="3613480"/>
              <a:ext cx="633585" cy="337765"/>
            </a:xfrm>
            <a:prstGeom prst="rect">
              <a:avLst/>
            </a:prstGeom>
            <a:noFill/>
            <a:ln w="9525">
              <a:noFill/>
              <a:miter lim="800000"/>
              <a:headEnd/>
              <a:tailEnd/>
            </a:ln>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Arial" charset="0"/>
                  <a:sym typeface="Arial"/>
                </a:rPr>
                <a:t>Case Manager</a:t>
              </a:r>
            </a:p>
          </p:txBody>
        </p:sp>
      </p:grpSp>
      <p:cxnSp>
        <p:nvCxnSpPr>
          <p:cNvPr id="30" name="Straight Connector 29"/>
          <p:cNvCxnSpPr>
            <a:stCxn id="34" idx="3"/>
            <a:endCxn id="25" idx="7"/>
          </p:cNvCxnSpPr>
          <p:nvPr/>
        </p:nvCxnSpPr>
        <p:spPr>
          <a:xfrm flipH="1">
            <a:off x="9541000" y="801126"/>
            <a:ext cx="317253" cy="34872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34" idx="4"/>
            <a:endCxn id="24" idx="0"/>
          </p:cNvCxnSpPr>
          <p:nvPr/>
        </p:nvCxnSpPr>
        <p:spPr>
          <a:xfrm>
            <a:off x="10053176" y="892533"/>
            <a:ext cx="851" cy="59426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34" idx="5"/>
            <a:endCxn id="28" idx="1"/>
          </p:cNvCxnSpPr>
          <p:nvPr/>
        </p:nvCxnSpPr>
        <p:spPr>
          <a:xfrm>
            <a:off x="10248096" y="801126"/>
            <a:ext cx="388141" cy="37004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33" name="Group 39"/>
          <p:cNvGrpSpPr/>
          <p:nvPr/>
        </p:nvGrpSpPr>
        <p:grpSpPr>
          <a:xfrm>
            <a:off x="9696258" y="268352"/>
            <a:ext cx="713919" cy="624178"/>
            <a:chOff x="6043922" y="2354904"/>
            <a:chExt cx="633585" cy="489283"/>
          </a:xfrm>
        </p:grpSpPr>
        <p:sp>
          <p:nvSpPr>
            <p:cNvPr id="34" name="Oval 33"/>
            <p:cNvSpPr/>
            <p:nvPr/>
          </p:nvSpPr>
          <p:spPr>
            <a:xfrm>
              <a:off x="6116036" y="2354904"/>
              <a:ext cx="489283" cy="489283"/>
            </a:xfrm>
            <a:prstGeom prst="ellipse">
              <a:avLst/>
            </a:prstGeom>
            <a:gradFill flip="none" rotWithShape="1">
              <a:gsLst>
                <a:gs pos="0">
                  <a:schemeClr val="accent1">
                    <a:lumMod val="50000"/>
                    <a:tint val="66000"/>
                    <a:satMod val="160000"/>
                  </a:schemeClr>
                </a:gs>
                <a:gs pos="50000">
                  <a:schemeClr val="accent1">
                    <a:lumMod val="50000"/>
                    <a:tint val="44500"/>
                    <a:satMod val="160000"/>
                  </a:schemeClr>
                </a:gs>
                <a:gs pos="100000">
                  <a:schemeClr val="accent1">
                    <a:lumMod val="50000"/>
                    <a:tint val="23500"/>
                    <a:satMod val="160000"/>
                  </a:schemeClr>
                </a:gs>
              </a:gsLst>
              <a:lin ang="16200000" scaled="1"/>
              <a:tileRect/>
            </a:gra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onstantia"/>
                <a:ea typeface="+mn-ea"/>
                <a:cs typeface="+mn-cs"/>
                <a:sym typeface="Arial"/>
              </a:endParaRPr>
            </a:p>
          </p:txBody>
        </p:sp>
        <p:sp>
          <p:nvSpPr>
            <p:cNvPr id="35" name="TextBox 5"/>
            <p:cNvSpPr txBox="1">
              <a:spLocks noChangeArrowheads="1"/>
            </p:cNvSpPr>
            <p:nvPr/>
          </p:nvSpPr>
          <p:spPr bwMode="auto">
            <a:xfrm>
              <a:off x="6043922" y="2442423"/>
              <a:ext cx="633585" cy="217135"/>
            </a:xfrm>
            <a:prstGeom prst="rect">
              <a:avLst/>
            </a:prstGeom>
            <a:noFill/>
            <a:ln w="9525">
              <a:noFill/>
              <a:miter lim="800000"/>
              <a:headEnd/>
              <a:tailEnd/>
            </a:ln>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charset="0"/>
                  <a:sym typeface="Arial"/>
                </a:rPr>
                <a:t>Person</a:t>
              </a:r>
            </a:p>
          </p:txBody>
        </p:sp>
      </p:grpSp>
      <p:grpSp>
        <p:nvGrpSpPr>
          <p:cNvPr id="36" name="Group 94"/>
          <p:cNvGrpSpPr/>
          <p:nvPr/>
        </p:nvGrpSpPr>
        <p:grpSpPr>
          <a:xfrm>
            <a:off x="8755115" y="259591"/>
            <a:ext cx="851576" cy="672463"/>
            <a:chOff x="6043922" y="2354904"/>
            <a:chExt cx="685800" cy="489283"/>
          </a:xfrm>
        </p:grpSpPr>
        <p:sp>
          <p:nvSpPr>
            <p:cNvPr id="37" name="Oval 36"/>
            <p:cNvSpPr/>
            <p:nvPr/>
          </p:nvSpPr>
          <p:spPr>
            <a:xfrm>
              <a:off x="6116036" y="2354904"/>
              <a:ext cx="489283" cy="489283"/>
            </a:xfrm>
            <a:prstGeom prst="ellipse">
              <a:avLst/>
            </a:prstGeom>
            <a:gradFill flip="none" rotWithShape="1">
              <a:gsLst>
                <a:gs pos="0">
                  <a:schemeClr val="accent1">
                    <a:lumMod val="50000"/>
                    <a:tint val="66000"/>
                    <a:satMod val="160000"/>
                  </a:schemeClr>
                </a:gs>
                <a:gs pos="50000">
                  <a:schemeClr val="accent1">
                    <a:lumMod val="50000"/>
                    <a:tint val="44500"/>
                    <a:satMod val="160000"/>
                  </a:schemeClr>
                </a:gs>
                <a:gs pos="100000">
                  <a:schemeClr val="accent1">
                    <a:lumMod val="50000"/>
                    <a:tint val="23500"/>
                    <a:satMod val="160000"/>
                  </a:schemeClr>
                </a:gs>
              </a:gsLst>
              <a:lin ang="16200000" scaled="1"/>
              <a:tileRect/>
            </a:gra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onstantia"/>
                <a:ea typeface="+mn-ea"/>
                <a:cs typeface="+mn-cs"/>
                <a:sym typeface="Arial"/>
              </a:endParaRPr>
            </a:p>
          </p:txBody>
        </p:sp>
        <p:sp>
          <p:nvSpPr>
            <p:cNvPr id="38" name="TextBox 5"/>
            <p:cNvSpPr txBox="1">
              <a:spLocks noChangeArrowheads="1"/>
            </p:cNvSpPr>
            <p:nvPr/>
          </p:nvSpPr>
          <p:spPr bwMode="auto">
            <a:xfrm>
              <a:off x="6043922" y="2463187"/>
              <a:ext cx="685800" cy="190347"/>
            </a:xfrm>
            <a:prstGeom prst="rect">
              <a:avLst/>
            </a:prstGeom>
            <a:noFill/>
            <a:ln w="9525">
              <a:noFill/>
              <a:miter lim="800000"/>
              <a:headEnd/>
              <a:tailEnd/>
            </a:ln>
          </p:spPr>
          <p:txBody>
            <a:bodyPr wrap="squar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Arial" charset="0"/>
                  <a:sym typeface="Arial"/>
                </a:rPr>
                <a:t>Caregive</a:t>
              </a:r>
              <a:r>
                <a:rPr kumimoji="0" lang="en-US" sz="931" b="0" i="0" u="none" strike="noStrike" kern="1200" cap="none" spc="0" normalizeH="0" baseline="0" noProof="0" dirty="0">
                  <a:ln>
                    <a:noFill/>
                  </a:ln>
                  <a:solidFill>
                    <a:prstClr val="black"/>
                  </a:solidFill>
                  <a:effectLst/>
                  <a:uLnTx/>
                  <a:uFillTx/>
                  <a:latin typeface="Calibri"/>
                  <a:ea typeface="+mn-ea"/>
                  <a:cs typeface="Arial" charset="0"/>
                  <a:sym typeface="Arial"/>
                </a:rPr>
                <a:t>r</a:t>
              </a:r>
            </a:p>
          </p:txBody>
        </p:sp>
      </p:grpSp>
      <p:cxnSp>
        <p:nvCxnSpPr>
          <p:cNvPr id="39" name="Straight Connector 38"/>
          <p:cNvCxnSpPr>
            <a:stCxn id="37" idx="6"/>
            <a:endCxn id="34" idx="2"/>
          </p:cNvCxnSpPr>
          <p:nvPr/>
        </p:nvCxnSpPr>
        <p:spPr>
          <a:xfrm flipV="1">
            <a:off x="9452217" y="580446"/>
            <a:ext cx="325296" cy="15377"/>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0" name="Content Placeholder 39">
            <a:extLst>
              <a:ext uri="{FF2B5EF4-FFF2-40B4-BE49-F238E27FC236}">
                <a16:creationId xmlns:a16="http://schemas.microsoft.com/office/drawing/2014/main" id="{76D1AD26-ECB6-140E-DF00-568D74F08E45}"/>
              </a:ext>
            </a:extLst>
          </p:cNvPr>
          <p:cNvSpPr>
            <a:spLocks noGrp="1"/>
          </p:cNvSpPr>
          <p:nvPr>
            <p:ph idx="1"/>
          </p:nvPr>
        </p:nvSpPr>
        <p:spPr>
          <a:xfrm>
            <a:off x="577191" y="1019860"/>
            <a:ext cx="10515600" cy="4351339"/>
          </a:xfrm>
        </p:spPr>
        <p:txBody>
          <a:bodyPr>
            <a:normAutofit/>
          </a:bodyPr>
          <a:lstStyle/>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sp>
        <p:nvSpPr>
          <p:cNvPr id="8" name="TextBox 7">
            <a:extLst>
              <a:ext uri="{FF2B5EF4-FFF2-40B4-BE49-F238E27FC236}">
                <a16:creationId xmlns:a16="http://schemas.microsoft.com/office/drawing/2014/main" id="{3702B3ED-CEE6-27A3-A3D8-934103AD61C3}"/>
              </a:ext>
            </a:extLst>
          </p:cNvPr>
          <p:cNvSpPr txBox="1"/>
          <p:nvPr/>
        </p:nvSpPr>
        <p:spPr>
          <a:xfrm>
            <a:off x="3790247" y="4394740"/>
            <a:ext cx="80711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Linear mixed effects model at 24 weeks adjusting for gender, cancer, caregiver status</a:t>
            </a:r>
          </a:p>
        </p:txBody>
      </p:sp>
      <p:pic>
        <p:nvPicPr>
          <p:cNvPr id="14" name="Picture 13">
            <a:extLst>
              <a:ext uri="{FF2B5EF4-FFF2-40B4-BE49-F238E27FC236}">
                <a16:creationId xmlns:a16="http://schemas.microsoft.com/office/drawing/2014/main" id="{B2D505A6-E73C-6513-65AD-D3568CF4B981}"/>
              </a:ext>
            </a:extLst>
          </p:cNvPr>
          <p:cNvPicPr>
            <a:picLocks noChangeAspect="1"/>
          </p:cNvPicPr>
          <p:nvPr/>
        </p:nvPicPr>
        <p:blipFill>
          <a:blip r:embed="rId3"/>
          <a:stretch>
            <a:fillRect/>
          </a:stretch>
        </p:blipFill>
        <p:spPr>
          <a:xfrm>
            <a:off x="3799844" y="5480751"/>
            <a:ext cx="7392278" cy="832546"/>
          </a:xfrm>
          <a:prstGeom prst="rect">
            <a:avLst/>
          </a:prstGeom>
        </p:spPr>
      </p:pic>
      <p:pic>
        <p:nvPicPr>
          <p:cNvPr id="23" name="Picture 22">
            <a:extLst>
              <a:ext uri="{FF2B5EF4-FFF2-40B4-BE49-F238E27FC236}">
                <a16:creationId xmlns:a16="http://schemas.microsoft.com/office/drawing/2014/main" id="{ED10FB98-BE05-1227-1D16-6EA8E37E618B}"/>
              </a:ext>
            </a:extLst>
          </p:cNvPr>
          <p:cNvPicPr>
            <a:picLocks noChangeAspect="1"/>
          </p:cNvPicPr>
          <p:nvPr/>
        </p:nvPicPr>
        <p:blipFill>
          <a:blip r:embed="rId4"/>
          <a:stretch>
            <a:fillRect/>
          </a:stretch>
        </p:blipFill>
        <p:spPr>
          <a:xfrm>
            <a:off x="3823016" y="4698615"/>
            <a:ext cx="7379000" cy="776256"/>
          </a:xfrm>
          <a:prstGeom prst="rect">
            <a:avLst/>
          </a:prstGeom>
        </p:spPr>
      </p:pic>
      <p:graphicFrame>
        <p:nvGraphicFramePr>
          <p:cNvPr id="42" name="Table 41">
            <a:extLst>
              <a:ext uri="{FF2B5EF4-FFF2-40B4-BE49-F238E27FC236}">
                <a16:creationId xmlns:a16="http://schemas.microsoft.com/office/drawing/2014/main" id="{726F4389-0C76-DF00-BB9D-61551295CE2F}"/>
              </a:ext>
            </a:extLst>
          </p:cNvPr>
          <p:cNvGraphicFramePr>
            <a:graphicFrameLocks noGrp="1"/>
          </p:cNvGraphicFramePr>
          <p:nvPr/>
        </p:nvGraphicFramePr>
        <p:xfrm>
          <a:off x="1099209" y="1783605"/>
          <a:ext cx="5937250" cy="2300288"/>
        </p:xfrm>
        <a:graphic>
          <a:graphicData uri="http://schemas.openxmlformats.org/drawingml/2006/table">
            <a:tbl>
              <a:tblPr firstRow="1" firstCol="1" bandRow="1">
                <a:tableStyleId>{5C22544A-7EE6-4342-B048-85BDC9FD1C3A}</a:tableStyleId>
              </a:tblPr>
              <a:tblGrid>
                <a:gridCol w="1122045">
                  <a:extLst>
                    <a:ext uri="{9D8B030D-6E8A-4147-A177-3AD203B41FA5}">
                      <a16:colId xmlns:a16="http://schemas.microsoft.com/office/drawing/2014/main" val="659088089"/>
                    </a:ext>
                  </a:extLst>
                </a:gridCol>
                <a:gridCol w="1252220">
                  <a:extLst>
                    <a:ext uri="{9D8B030D-6E8A-4147-A177-3AD203B41FA5}">
                      <a16:colId xmlns:a16="http://schemas.microsoft.com/office/drawing/2014/main" val="279489637"/>
                    </a:ext>
                  </a:extLst>
                </a:gridCol>
                <a:gridCol w="1220470">
                  <a:extLst>
                    <a:ext uri="{9D8B030D-6E8A-4147-A177-3AD203B41FA5}">
                      <a16:colId xmlns:a16="http://schemas.microsoft.com/office/drawing/2014/main" val="3824690632"/>
                    </a:ext>
                  </a:extLst>
                </a:gridCol>
                <a:gridCol w="1220470">
                  <a:extLst>
                    <a:ext uri="{9D8B030D-6E8A-4147-A177-3AD203B41FA5}">
                      <a16:colId xmlns:a16="http://schemas.microsoft.com/office/drawing/2014/main" val="3471099617"/>
                    </a:ext>
                  </a:extLst>
                </a:gridCol>
                <a:gridCol w="1122045">
                  <a:extLst>
                    <a:ext uri="{9D8B030D-6E8A-4147-A177-3AD203B41FA5}">
                      <a16:colId xmlns:a16="http://schemas.microsoft.com/office/drawing/2014/main" val="4986657"/>
                    </a:ext>
                  </a:extLst>
                </a:gridCol>
              </a:tblGrid>
              <a:tr h="0">
                <a:tc>
                  <a:txBody>
                    <a:bodyPr/>
                    <a:lstStyle/>
                    <a:p>
                      <a:pPr marL="0" marR="0">
                        <a:lnSpc>
                          <a:spcPct val="107000"/>
                        </a:lnSpc>
                        <a:spcBef>
                          <a:spcPts val="0"/>
                        </a:spcBef>
                        <a:spcAft>
                          <a:spcPts val="0"/>
                        </a:spcAft>
                        <a:tabLst>
                          <a:tab pos="1264920" algn="l"/>
                        </a:tabLs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1264920" algn="l"/>
                        </a:tabLst>
                      </a:pPr>
                      <a:r>
                        <a:rPr lang="en-US" sz="1100">
                          <a:effectLst/>
                        </a:rPr>
                        <a:t>Baseline </a:t>
                      </a:r>
                    </a:p>
                    <a:p>
                      <a:pPr marL="0" marR="0">
                        <a:lnSpc>
                          <a:spcPct val="107000"/>
                        </a:lnSpc>
                        <a:spcBef>
                          <a:spcPts val="0"/>
                        </a:spcBef>
                        <a:spcAft>
                          <a:spcPts val="0"/>
                        </a:spcAft>
                        <a:tabLst>
                          <a:tab pos="1264920" algn="l"/>
                        </a:tabLst>
                      </a:pPr>
                      <a:r>
                        <a:rPr lang="en-US" sz="1100">
                          <a:effectLst/>
                        </a:rPr>
                        <a:t>mean (SD)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1264920" algn="l"/>
                        </a:tabLst>
                      </a:pPr>
                      <a:r>
                        <a:rPr lang="en-US" sz="1100">
                          <a:effectLst/>
                        </a:rPr>
                        <a:t>6 weeks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1264920" algn="l"/>
                        </a:tabLst>
                      </a:pPr>
                      <a:r>
                        <a:rPr lang="en-US" sz="1100">
                          <a:effectLst/>
                        </a:rPr>
                        <a:t>12 weeks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1264920" algn="l"/>
                        </a:tabLst>
                      </a:pPr>
                      <a:r>
                        <a:rPr lang="en-US" sz="1100" dirty="0">
                          <a:effectLst/>
                        </a:rPr>
                        <a:t>24 weeks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54302829"/>
                  </a:ext>
                </a:extLst>
              </a:tr>
              <a:tr h="0">
                <a:tc>
                  <a:txBody>
                    <a:bodyPr/>
                    <a:lstStyle/>
                    <a:p>
                      <a:pPr marL="0" marR="0">
                        <a:lnSpc>
                          <a:spcPct val="107000"/>
                        </a:lnSpc>
                        <a:spcBef>
                          <a:spcPts val="0"/>
                        </a:spcBef>
                        <a:spcAft>
                          <a:spcPts val="0"/>
                        </a:spcAft>
                        <a:tabLst>
                          <a:tab pos="1264920" algn="l"/>
                        </a:tabLst>
                      </a:pPr>
                      <a:r>
                        <a:rPr lang="en-US" sz="1100" dirty="0">
                          <a:effectLst/>
                        </a:rPr>
                        <a:t>PHQ</a:t>
                      </a:r>
                    </a:p>
                    <a:p>
                      <a:pPr marL="0" marR="0">
                        <a:lnSpc>
                          <a:spcPct val="107000"/>
                        </a:lnSpc>
                        <a:spcBef>
                          <a:spcPts val="0"/>
                        </a:spcBef>
                        <a:spcAft>
                          <a:spcPts val="0"/>
                        </a:spcAft>
                        <a:tabLst>
                          <a:tab pos="1264920" algn="l"/>
                        </a:tabLst>
                      </a:pPr>
                      <a:r>
                        <a:rPr lang="en-US" sz="1100" dirty="0">
                          <a:effectLst/>
                        </a:rPr>
                        <a:t>Bridge</a:t>
                      </a:r>
                    </a:p>
                    <a:p>
                      <a:pPr marL="0" marR="0">
                        <a:lnSpc>
                          <a:spcPct val="107000"/>
                        </a:lnSpc>
                        <a:spcBef>
                          <a:spcPts val="0"/>
                        </a:spcBef>
                        <a:spcAft>
                          <a:spcPts val="0"/>
                        </a:spcAft>
                        <a:tabLst>
                          <a:tab pos="1264920" algn="l"/>
                        </a:tabLst>
                      </a:pPr>
                      <a:r>
                        <a:rPr lang="en-US" sz="1100" dirty="0">
                          <a:effectLst/>
                        </a:rPr>
                        <a:t>EUC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1264920" algn="l"/>
                        </a:tabLst>
                      </a:pPr>
                      <a:r>
                        <a:rPr lang="en-US" sz="1100">
                          <a:effectLst/>
                        </a:rPr>
                        <a:t> </a:t>
                      </a:r>
                    </a:p>
                    <a:p>
                      <a:pPr marL="0" marR="0">
                        <a:lnSpc>
                          <a:spcPct val="107000"/>
                        </a:lnSpc>
                        <a:spcBef>
                          <a:spcPts val="0"/>
                        </a:spcBef>
                        <a:spcAft>
                          <a:spcPts val="0"/>
                        </a:spcAft>
                        <a:tabLst>
                          <a:tab pos="1264920" algn="l"/>
                        </a:tabLst>
                      </a:pPr>
                      <a:r>
                        <a:rPr lang="en-US" sz="1100">
                          <a:effectLst/>
                        </a:rPr>
                        <a:t>9.05 (6.62)</a:t>
                      </a:r>
                    </a:p>
                    <a:p>
                      <a:pPr marL="0" marR="0">
                        <a:lnSpc>
                          <a:spcPct val="107000"/>
                        </a:lnSpc>
                        <a:spcBef>
                          <a:spcPts val="0"/>
                        </a:spcBef>
                        <a:spcAft>
                          <a:spcPts val="0"/>
                        </a:spcAft>
                        <a:tabLst>
                          <a:tab pos="1264920" algn="l"/>
                        </a:tabLst>
                      </a:pPr>
                      <a:r>
                        <a:rPr lang="en-US" sz="1100">
                          <a:effectLst/>
                        </a:rPr>
                        <a:t>9.67 (6.02)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1264920" algn="l"/>
                        </a:tabLst>
                      </a:pPr>
                      <a:r>
                        <a:rPr lang="en-US" sz="1100">
                          <a:effectLst/>
                        </a:rPr>
                        <a:t> </a:t>
                      </a:r>
                    </a:p>
                    <a:p>
                      <a:pPr marL="0" marR="0">
                        <a:lnSpc>
                          <a:spcPct val="107000"/>
                        </a:lnSpc>
                        <a:spcBef>
                          <a:spcPts val="0"/>
                        </a:spcBef>
                        <a:spcAft>
                          <a:spcPts val="0"/>
                        </a:spcAft>
                        <a:tabLst>
                          <a:tab pos="1264920" algn="l"/>
                        </a:tabLst>
                      </a:pPr>
                      <a:r>
                        <a:rPr lang="en-US" sz="1100">
                          <a:effectLst/>
                        </a:rPr>
                        <a:t>7.88 (5.43)</a:t>
                      </a:r>
                    </a:p>
                    <a:p>
                      <a:pPr marL="0" marR="0">
                        <a:lnSpc>
                          <a:spcPct val="107000"/>
                        </a:lnSpc>
                        <a:spcBef>
                          <a:spcPts val="0"/>
                        </a:spcBef>
                        <a:spcAft>
                          <a:spcPts val="0"/>
                        </a:spcAft>
                        <a:tabLst>
                          <a:tab pos="1264920" algn="l"/>
                        </a:tabLst>
                      </a:pPr>
                      <a:r>
                        <a:rPr lang="en-US" sz="1100">
                          <a:effectLst/>
                        </a:rPr>
                        <a:t>9.55 (6)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1264920" algn="l"/>
                        </a:tabLst>
                      </a:pPr>
                      <a:r>
                        <a:rPr lang="en-US" sz="1100">
                          <a:effectLst/>
                        </a:rPr>
                        <a:t> </a:t>
                      </a:r>
                    </a:p>
                    <a:p>
                      <a:pPr marL="0" marR="0">
                        <a:lnSpc>
                          <a:spcPct val="107000"/>
                        </a:lnSpc>
                        <a:spcBef>
                          <a:spcPts val="0"/>
                        </a:spcBef>
                        <a:spcAft>
                          <a:spcPts val="0"/>
                        </a:spcAft>
                        <a:tabLst>
                          <a:tab pos="1264920" algn="l"/>
                        </a:tabLst>
                      </a:pPr>
                      <a:r>
                        <a:rPr lang="en-US" sz="1100">
                          <a:effectLst/>
                        </a:rPr>
                        <a:t>7.72 (5.77)</a:t>
                      </a:r>
                    </a:p>
                    <a:p>
                      <a:pPr marL="0" marR="0">
                        <a:lnSpc>
                          <a:spcPct val="107000"/>
                        </a:lnSpc>
                        <a:spcBef>
                          <a:spcPts val="0"/>
                        </a:spcBef>
                        <a:spcAft>
                          <a:spcPts val="0"/>
                        </a:spcAft>
                        <a:tabLst>
                          <a:tab pos="1264920" algn="l"/>
                        </a:tabLst>
                      </a:pPr>
                      <a:r>
                        <a:rPr lang="en-US" sz="1100">
                          <a:effectLst/>
                        </a:rPr>
                        <a:t>9.71 (6.25)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1264920" algn="l"/>
                        </a:tabLst>
                      </a:pPr>
                      <a:r>
                        <a:rPr lang="en-US" sz="1100" dirty="0">
                          <a:effectLst/>
                        </a:rPr>
                        <a:t> </a:t>
                      </a:r>
                    </a:p>
                    <a:p>
                      <a:pPr marL="0" marR="0">
                        <a:lnSpc>
                          <a:spcPct val="107000"/>
                        </a:lnSpc>
                        <a:spcBef>
                          <a:spcPts val="0"/>
                        </a:spcBef>
                        <a:spcAft>
                          <a:spcPts val="0"/>
                        </a:spcAft>
                        <a:tabLst>
                          <a:tab pos="1264920" algn="l"/>
                        </a:tabLst>
                      </a:pPr>
                      <a:r>
                        <a:rPr lang="en-US" sz="1100" dirty="0">
                          <a:effectLst/>
                        </a:rPr>
                        <a:t>6.89 (5.51)</a:t>
                      </a:r>
                    </a:p>
                    <a:p>
                      <a:pPr marL="0" marR="0">
                        <a:lnSpc>
                          <a:spcPct val="107000"/>
                        </a:lnSpc>
                        <a:spcBef>
                          <a:spcPts val="0"/>
                        </a:spcBef>
                        <a:spcAft>
                          <a:spcPts val="0"/>
                        </a:spcAft>
                        <a:tabLst>
                          <a:tab pos="1264920" algn="l"/>
                        </a:tabLst>
                      </a:pPr>
                      <a:r>
                        <a:rPr lang="en-US" sz="1100" dirty="0">
                          <a:effectLst/>
                        </a:rPr>
                        <a:t>8.05 (6.35)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8297376"/>
                  </a:ext>
                </a:extLst>
              </a:tr>
              <a:tr h="0">
                <a:tc>
                  <a:txBody>
                    <a:bodyPr/>
                    <a:lstStyle/>
                    <a:p>
                      <a:pPr marL="0" marR="0">
                        <a:lnSpc>
                          <a:spcPct val="107000"/>
                        </a:lnSpc>
                        <a:spcBef>
                          <a:spcPts val="0"/>
                        </a:spcBef>
                        <a:spcAft>
                          <a:spcPts val="0"/>
                        </a:spcAft>
                        <a:tabLst>
                          <a:tab pos="1264920" algn="l"/>
                        </a:tabLst>
                      </a:pPr>
                      <a:r>
                        <a:rPr lang="en-US" sz="1100">
                          <a:effectLst/>
                        </a:rPr>
                        <a:t>GAD</a:t>
                      </a:r>
                    </a:p>
                    <a:p>
                      <a:pPr marL="0" marR="0">
                        <a:lnSpc>
                          <a:spcPct val="107000"/>
                        </a:lnSpc>
                        <a:spcBef>
                          <a:spcPts val="0"/>
                        </a:spcBef>
                        <a:spcAft>
                          <a:spcPts val="0"/>
                        </a:spcAft>
                        <a:tabLst>
                          <a:tab pos="1264920" algn="l"/>
                        </a:tabLst>
                      </a:pPr>
                      <a:r>
                        <a:rPr lang="en-US" sz="1100">
                          <a:effectLst/>
                        </a:rPr>
                        <a:t>Bridge</a:t>
                      </a:r>
                    </a:p>
                    <a:p>
                      <a:pPr marL="0" marR="0">
                        <a:lnSpc>
                          <a:spcPct val="107000"/>
                        </a:lnSpc>
                        <a:spcBef>
                          <a:spcPts val="0"/>
                        </a:spcBef>
                        <a:spcAft>
                          <a:spcPts val="0"/>
                        </a:spcAft>
                        <a:tabLst>
                          <a:tab pos="1264920" algn="l"/>
                        </a:tabLst>
                      </a:pPr>
                      <a:r>
                        <a:rPr lang="en-US" sz="1100">
                          <a:effectLst/>
                        </a:rPr>
                        <a:t>EUC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1264920" algn="l"/>
                        </a:tabLst>
                      </a:pPr>
                      <a:r>
                        <a:rPr lang="en-US" sz="1100">
                          <a:effectLst/>
                        </a:rPr>
                        <a:t> </a:t>
                      </a:r>
                    </a:p>
                    <a:p>
                      <a:pPr marL="0" marR="0">
                        <a:lnSpc>
                          <a:spcPct val="107000"/>
                        </a:lnSpc>
                        <a:spcBef>
                          <a:spcPts val="0"/>
                        </a:spcBef>
                        <a:spcAft>
                          <a:spcPts val="0"/>
                        </a:spcAft>
                        <a:tabLst>
                          <a:tab pos="1264920" algn="l"/>
                        </a:tabLst>
                      </a:pPr>
                      <a:r>
                        <a:rPr lang="en-US" sz="1100">
                          <a:effectLst/>
                        </a:rPr>
                        <a:t>8.73 (5.92)</a:t>
                      </a:r>
                    </a:p>
                    <a:p>
                      <a:pPr marL="0" marR="0">
                        <a:lnSpc>
                          <a:spcPct val="107000"/>
                        </a:lnSpc>
                        <a:spcBef>
                          <a:spcPts val="0"/>
                        </a:spcBef>
                        <a:spcAft>
                          <a:spcPts val="0"/>
                        </a:spcAft>
                        <a:tabLst>
                          <a:tab pos="1264920" algn="l"/>
                        </a:tabLst>
                      </a:pPr>
                      <a:r>
                        <a:rPr lang="en-US" sz="1100">
                          <a:effectLst/>
                        </a:rPr>
                        <a:t>7.43 (5.89)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1264920" algn="l"/>
                        </a:tabLst>
                      </a:pPr>
                      <a:r>
                        <a:rPr lang="en-US" sz="1100">
                          <a:effectLst/>
                        </a:rPr>
                        <a:t> </a:t>
                      </a:r>
                    </a:p>
                    <a:p>
                      <a:pPr marL="0" marR="0">
                        <a:lnSpc>
                          <a:spcPct val="107000"/>
                        </a:lnSpc>
                        <a:spcBef>
                          <a:spcPts val="0"/>
                        </a:spcBef>
                        <a:spcAft>
                          <a:spcPts val="0"/>
                        </a:spcAft>
                        <a:tabLst>
                          <a:tab pos="1264920" algn="l"/>
                        </a:tabLst>
                      </a:pPr>
                      <a:r>
                        <a:rPr lang="en-US" sz="1100">
                          <a:effectLst/>
                        </a:rPr>
                        <a:t>6.98 (5.42)</a:t>
                      </a:r>
                    </a:p>
                    <a:p>
                      <a:pPr marL="0" marR="0">
                        <a:lnSpc>
                          <a:spcPct val="107000"/>
                        </a:lnSpc>
                        <a:spcBef>
                          <a:spcPts val="0"/>
                        </a:spcBef>
                        <a:spcAft>
                          <a:spcPts val="0"/>
                        </a:spcAft>
                        <a:tabLst>
                          <a:tab pos="1264920" algn="l"/>
                        </a:tabLst>
                      </a:pPr>
                      <a:r>
                        <a:rPr lang="en-US" sz="1100">
                          <a:effectLst/>
                        </a:rPr>
                        <a:t>7.07 (6.21)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1264920" algn="l"/>
                        </a:tabLst>
                      </a:pPr>
                      <a:r>
                        <a:rPr lang="en-US" sz="1100" dirty="0">
                          <a:effectLst/>
                        </a:rPr>
                        <a:t> </a:t>
                      </a:r>
                    </a:p>
                    <a:p>
                      <a:pPr marL="0" marR="0">
                        <a:lnSpc>
                          <a:spcPct val="107000"/>
                        </a:lnSpc>
                        <a:spcBef>
                          <a:spcPts val="0"/>
                        </a:spcBef>
                        <a:spcAft>
                          <a:spcPts val="0"/>
                        </a:spcAft>
                        <a:tabLst>
                          <a:tab pos="1264920" algn="l"/>
                        </a:tabLst>
                      </a:pPr>
                      <a:r>
                        <a:rPr lang="en-US" sz="1100" dirty="0">
                          <a:effectLst/>
                        </a:rPr>
                        <a:t>6.02 (5.51)</a:t>
                      </a:r>
                    </a:p>
                    <a:p>
                      <a:pPr marL="0" marR="0">
                        <a:lnSpc>
                          <a:spcPct val="107000"/>
                        </a:lnSpc>
                        <a:spcBef>
                          <a:spcPts val="0"/>
                        </a:spcBef>
                        <a:spcAft>
                          <a:spcPts val="0"/>
                        </a:spcAft>
                        <a:tabLst>
                          <a:tab pos="1264920" algn="l"/>
                        </a:tabLst>
                      </a:pPr>
                      <a:r>
                        <a:rPr lang="en-US" sz="1100" dirty="0">
                          <a:effectLst/>
                        </a:rPr>
                        <a:t>7.47 (6.08)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1264920" algn="l"/>
                        </a:tabLst>
                      </a:pPr>
                      <a:r>
                        <a:rPr lang="en-US" sz="1100" dirty="0">
                          <a:effectLst/>
                        </a:rPr>
                        <a:t> </a:t>
                      </a:r>
                    </a:p>
                    <a:p>
                      <a:pPr marL="0" marR="0">
                        <a:lnSpc>
                          <a:spcPct val="107000"/>
                        </a:lnSpc>
                        <a:spcBef>
                          <a:spcPts val="0"/>
                        </a:spcBef>
                        <a:spcAft>
                          <a:spcPts val="0"/>
                        </a:spcAft>
                        <a:tabLst>
                          <a:tab pos="1264920" algn="l"/>
                        </a:tabLst>
                      </a:pPr>
                      <a:r>
                        <a:rPr lang="en-US" sz="1100" dirty="0">
                          <a:effectLst/>
                        </a:rPr>
                        <a:t>5.78 (5.14)</a:t>
                      </a:r>
                    </a:p>
                    <a:p>
                      <a:pPr marL="0" marR="0">
                        <a:lnSpc>
                          <a:spcPct val="107000"/>
                        </a:lnSpc>
                        <a:spcBef>
                          <a:spcPts val="0"/>
                        </a:spcBef>
                        <a:spcAft>
                          <a:spcPts val="0"/>
                        </a:spcAft>
                        <a:tabLst>
                          <a:tab pos="1264920" algn="l"/>
                        </a:tabLst>
                      </a:pPr>
                      <a:r>
                        <a:rPr lang="en-US" sz="1100" dirty="0">
                          <a:effectLst/>
                        </a:rPr>
                        <a:t>6.47 (5.56)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9778826"/>
                  </a:ext>
                </a:extLst>
              </a:tr>
              <a:tr h="0">
                <a:tc>
                  <a:txBody>
                    <a:bodyPr/>
                    <a:lstStyle/>
                    <a:p>
                      <a:pPr marL="0" marR="0">
                        <a:lnSpc>
                          <a:spcPct val="107000"/>
                        </a:lnSpc>
                        <a:spcBef>
                          <a:spcPts val="0"/>
                        </a:spcBef>
                        <a:spcAft>
                          <a:spcPts val="0"/>
                        </a:spcAft>
                        <a:tabLst>
                          <a:tab pos="1264920" algn="l"/>
                        </a:tabLst>
                      </a:pPr>
                      <a:r>
                        <a:rPr lang="en-US" sz="1100">
                          <a:effectLst/>
                        </a:rPr>
                        <a:t>BPRS</a:t>
                      </a:r>
                    </a:p>
                    <a:p>
                      <a:pPr marL="0" marR="0">
                        <a:lnSpc>
                          <a:spcPct val="107000"/>
                        </a:lnSpc>
                        <a:spcBef>
                          <a:spcPts val="0"/>
                        </a:spcBef>
                        <a:spcAft>
                          <a:spcPts val="0"/>
                        </a:spcAft>
                        <a:tabLst>
                          <a:tab pos="1264920" algn="l"/>
                        </a:tabLst>
                      </a:pPr>
                      <a:r>
                        <a:rPr lang="en-US" sz="1100">
                          <a:effectLst/>
                        </a:rPr>
                        <a:t>Bridge (total)</a:t>
                      </a:r>
                    </a:p>
                    <a:p>
                      <a:pPr marL="0" marR="0">
                        <a:lnSpc>
                          <a:spcPct val="107000"/>
                        </a:lnSpc>
                        <a:spcBef>
                          <a:spcPts val="0"/>
                        </a:spcBef>
                        <a:spcAft>
                          <a:spcPts val="0"/>
                        </a:spcAft>
                        <a:tabLst>
                          <a:tab pos="1264920" algn="l"/>
                        </a:tabLst>
                      </a:pPr>
                      <a:r>
                        <a:rPr lang="en-US" sz="1100">
                          <a:effectLst/>
                        </a:rPr>
                        <a:t>Bridge (verbal)</a:t>
                      </a:r>
                    </a:p>
                    <a:p>
                      <a:pPr marL="0" marR="0">
                        <a:lnSpc>
                          <a:spcPct val="107000"/>
                        </a:lnSpc>
                        <a:spcBef>
                          <a:spcPts val="0"/>
                        </a:spcBef>
                        <a:spcAft>
                          <a:spcPts val="0"/>
                        </a:spcAft>
                        <a:tabLst>
                          <a:tab pos="1264920" algn="l"/>
                        </a:tabLst>
                      </a:pPr>
                      <a:r>
                        <a:rPr lang="en-US" sz="1100">
                          <a:effectLst/>
                        </a:rPr>
                        <a:t>EUC total</a:t>
                      </a:r>
                    </a:p>
                    <a:p>
                      <a:pPr marL="0" marR="0">
                        <a:lnSpc>
                          <a:spcPct val="107000"/>
                        </a:lnSpc>
                        <a:spcBef>
                          <a:spcPts val="0"/>
                        </a:spcBef>
                        <a:spcAft>
                          <a:spcPts val="0"/>
                        </a:spcAft>
                        <a:tabLst>
                          <a:tab pos="1264920" algn="l"/>
                        </a:tabLst>
                      </a:pPr>
                      <a:r>
                        <a:rPr lang="en-US" sz="1100">
                          <a:effectLst/>
                        </a:rPr>
                        <a:t>EUC verbal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1264920" algn="l"/>
                        </a:tabLst>
                      </a:pPr>
                      <a:r>
                        <a:rPr lang="en-US" sz="1100">
                          <a:effectLst/>
                        </a:rPr>
                        <a:t> </a:t>
                      </a:r>
                    </a:p>
                    <a:p>
                      <a:pPr marL="0" marR="0">
                        <a:lnSpc>
                          <a:spcPct val="107000"/>
                        </a:lnSpc>
                        <a:spcBef>
                          <a:spcPts val="0"/>
                        </a:spcBef>
                        <a:spcAft>
                          <a:spcPts val="0"/>
                        </a:spcAft>
                        <a:tabLst>
                          <a:tab pos="1264920" algn="l"/>
                        </a:tabLst>
                      </a:pPr>
                      <a:r>
                        <a:rPr lang="en-US" sz="1100">
                          <a:effectLst/>
                        </a:rPr>
                        <a:t>41.10 (14.12)</a:t>
                      </a:r>
                    </a:p>
                    <a:p>
                      <a:pPr marL="0" marR="0">
                        <a:lnSpc>
                          <a:spcPct val="107000"/>
                        </a:lnSpc>
                        <a:spcBef>
                          <a:spcPts val="0"/>
                        </a:spcBef>
                        <a:spcAft>
                          <a:spcPts val="0"/>
                        </a:spcAft>
                        <a:tabLst>
                          <a:tab pos="1264920" algn="l"/>
                        </a:tabLst>
                      </a:pPr>
                      <a:r>
                        <a:rPr lang="en-US" sz="1100">
                          <a:effectLst/>
                        </a:rPr>
                        <a:t>33.50 (10.3)</a:t>
                      </a:r>
                    </a:p>
                    <a:p>
                      <a:pPr marL="0" marR="0">
                        <a:lnSpc>
                          <a:spcPct val="107000"/>
                        </a:lnSpc>
                        <a:spcBef>
                          <a:spcPts val="0"/>
                        </a:spcBef>
                        <a:spcAft>
                          <a:spcPts val="0"/>
                        </a:spcAft>
                        <a:tabLst>
                          <a:tab pos="1264920" algn="l"/>
                        </a:tabLst>
                      </a:pPr>
                      <a:r>
                        <a:rPr lang="en-US" sz="1100">
                          <a:effectLst/>
                        </a:rPr>
                        <a:t>41.43 (12.5)</a:t>
                      </a:r>
                    </a:p>
                    <a:p>
                      <a:pPr marL="0" marR="0">
                        <a:lnSpc>
                          <a:spcPct val="107000"/>
                        </a:lnSpc>
                        <a:spcBef>
                          <a:spcPts val="0"/>
                        </a:spcBef>
                        <a:spcAft>
                          <a:spcPts val="0"/>
                        </a:spcAft>
                        <a:tabLst>
                          <a:tab pos="1264920" algn="l"/>
                        </a:tabLst>
                      </a:pPr>
                      <a:r>
                        <a:rPr lang="en-US" sz="1100">
                          <a:effectLst/>
                        </a:rPr>
                        <a:t>34.75 (8.69)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1264920" algn="l"/>
                        </a:tabLs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1264920" algn="l"/>
                        </a:tabLst>
                      </a:pPr>
                      <a:r>
                        <a:rPr lang="en-US" sz="1100">
                          <a:effectLst/>
                        </a:rPr>
                        <a:t> </a:t>
                      </a:r>
                    </a:p>
                    <a:p>
                      <a:pPr marL="0" marR="0">
                        <a:lnSpc>
                          <a:spcPct val="107000"/>
                        </a:lnSpc>
                        <a:spcBef>
                          <a:spcPts val="0"/>
                        </a:spcBef>
                        <a:spcAft>
                          <a:spcPts val="0"/>
                        </a:spcAft>
                        <a:tabLst>
                          <a:tab pos="1264920" algn="l"/>
                        </a:tabLst>
                      </a:pPr>
                      <a:r>
                        <a:rPr lang="en-US" sz="1100">
                          <a:effectLst/>
                        </a:rPr>
                        <a:t>36.47 (9.18)</a:t>
                      </a:r>
                    </a:p>
                    <a:p>
                      <a:pPr marL="0" marR="0">
                        <a:lnSpc>
                          <a:spcPct val="107000"/>
                        </a:lnSpc>
                        <a:spcBef>
                          <a:spcPts val="0"/>
                        </a:spcBef>
                        <a:spcAft>
                          <a:spcPts val="0"/>
                        </a:spcAft>
                        <a:tabLst>
                          <a:tab pos="1264920" algn="l"/>
                        </a:tabLst>
                      </a:pPr>
                      <a:r>
                        <a:rPr lang="en-US" sz="1100">
                          <a:effectLst/>
                        </a:rPr>
                        <a:t>28.88 (4.42) </a:t>
                      </a:r>
                    </a:p>
                    <a:p>
                      <a:pPr marL="0" marR="0">
                        <a:lnSpc>
                          <a:spcPct val="107000"/>
                        </a:lnSpc>
                        <a:spcBef>
                          <a:spcPts val="0"/>
                        </a:spcBef>
                        <a:spcAft>
                          <a:spcPts val="0"/>
                        </a:spcAft>
                        <a:tabLst>
                          <a:tab pos="1264920" algn="l"/>
                        </a:tabLst>
                      </a:pPr>
                      <a:r>
                        <a:rPr lang="en-US" sz="1100">
                          <a:effectLst/>
                        </a:rPr>
                        <a:t>37.66 (12.5)</a:t>
                      </a:r>
                    </a:p>
                    <a:p>
                      <a:pPr marL="0" marR="0">
                        <a:lnSpc>
                          <a:spcPct val="107000"/>
                        </a:lnSpc>
                        <a:spcBef>
                          <a:spcPts val="0"/>
                        </a:spcBef>
                        <a:spcAft>
                          <a:spcPts val="0"/>
                        </a:spcAft>
                        <a:tabLst>
                          <a:tab pos="1264920" algn="l"/>
                        </a:tabLst>
                      </a:pPr>
                      <a:r>
                        <a:rPr lang="en-US" sz="1100">
                          <a:effectLst/>
                        </a:rPr>
                        <a:t>31.86 (9.51)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1264920" algn="l"/>
                        </a:tabLst>
                      </a:pPr>
                      <a:r>
                        <a:rPr lang="en-US" sz="1100" dirty="0">
                          <a:effectLst/>
                        </a:rPr>
                        <a:t> </a:t>
                      </a:r>
                    </a:p>
                    <a:p>
                      <a:pPr marL="0" marR="0">
                        <a:lnSpc>
                          <a:spcPct val="107000"/>
                        </a:lnSpc>
                        <a:spcBef>
                          <a:spcPts val="0"/>
                        </a:spcBef>
                        <a:spcAft>
                          <a:spcPts val="0"/>
                        </a:spcAft>
                        <a:tabLst>
                          <a:tab pos="1264920" algn="l"/>
                        </a:tabLst>
                      </a:pPr>
                      <a:r>
                        <a:rPr lang="en-US" sz="1100" dirty="0">
                          <a:effectLst/>
                        </a:rPr>
                        <a:t>33.64 (8.59)</a:t>
                      </a:r>
                    </a:p>
                    <a:p>
                      <a:pPr marL="0" marR="0">
                        <a:lnSpc>
                          <a:spcPct val="107000"/>
                        </a:lnSpc>
                        <a:spcBef>
                          <a:spcPts val="0"/>
                        </a:spcBef>
                        <a:spcAft>
                          <a:spcPts val="0"/>
                        </a:spcAft>
                        <a:tabLst>
                          <a:tab pos="1264920" algn="l"/>
                        </a:tabLst>
                      </a:pPr>
                      <a:r>
                        <a:rPr lang="en-US" sz="1100" dirty="0">
                          <a:effectLst/>
                        </a:rPr>
                        <a:t>27.33 (4.8)</a:t>
                      </a:r>
                    </a:p>
                    <a:p>
                      <a:pPr marL="0" marR="0">
                        <a:lnSpc>
                          <a:spcPct val="107000"/>
                        </a:lnSpc>
                        <a:spcBef>
                          <a:spcPts val="0"/>
                        </a:spcBef>
                        <a:spcAft>
                          <a:spcPts val="0"/>
                        </a:spcAft>
                        <a:tabLst>
                          <a:tab pos="1264920" algn="l"/>
                        </a:tabLst>
                      </a:pPr>
                      <a:r>
                        <a:rPr lang="en-US" sz="1100" dirty="0">
                          <a:effectLst/>
                        </a:rPr>
                        <a:t>35.17 (11.9)</a:t>
                      </a:r>
                    </a:p>
                    <a:p>
                      <a:pPr marL="0" marR="0">
                        <a:lnSpc>
                          <a:spcPct val="107000"/>
                        </a:lnSpc>
                        <a:spcBef>
                          <a:spcPts val="0"/>
                        </a:spcBef>
                        <a:spcAft>
                          <a:spcPts val="0"/>
                        </a:spcAft>
                        <a:tabLst>
                          <a:tab pos="1264920" algn="l"/>
                        </a:tabLst>
                      </a:pPr>
                      <a:r>
                        <a:rPr lang="en-US" sz="1100" dirty="0">
                          <a:effectLst/>
                        </a:rPr>
                        <a:t>27.3 (4.16)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79260959"/>
                  </a:ext>
                </a:extLst>
              </a:tr>
            </a:tbl>
          </a:graphicData>
        </a:graphic>
      </p:graphicFrame>
    </p:spTree>
    <p:extLst>
      <p:ext uri="{BB962C8B-B14F-4D97-AF65-F5344CB8AC3E}">
        <p14:creationId xmlns:p14="http://schemas.microsoft.com/office/powerpoint/2010/main" val="340598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0EE4486-29AA-DE79-C456-E3BCA899D135}"/>
              </a:ext>
            </a:extLst>
          </p:cNvPr>
          <p:cNvPicPr>
            <a:picLocks noGrp="1" noChangeAspect="1"/>
          </p:cNvPicPr>
          <p:nvPr>
            <p:ph idx="1"/>
          </p:nvPr>
        </p:nvPicPr>
        <p:blipFill>
          <a:blip r:embed="rId2"/>
          <a:stretch>
            <a:fillRect/>
          </a:stretch>
        </p:blipFill>
        <p:spPr>
          <a:xfrm>
            <a:off x="274908" y="1952249"/>
            <a:ext cx="11327549" cy="2953502"/>
          </a:xfrm>
          <a:prstGeom prst="rect">
            <a:avLst/>
          </a:prstGeom>
        </p:spPr>
      </p:pic>
      <p:sp>
        <p:nvSpPr>
          <p:cNvPr id="8" name="TextBox 7">
            <a:extLst>
              <a:ext uri="{FF2B5EF4-FFF2-40B4-BE49-F238E27FC236}">
                <a16:creationId xmlns:a16="http://schemas.microsoft.com/office/drawing/2014/main" id="{4B0B66F9-54B1-F125-D0AB-A8A587C6A2B1}"/>
              </a:ext>
            </a:extLst>
          </p:cNvPr>
          <p:cNvSpPr txBox="1"/>
          <p:nvPr/>
        </p:nvSpPr>
        <p:spPr>
          <a:xfrm>
            <a:off x="495318" y="5387906"/>
            <a:ext cx="11559030" cy="96077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Having  help to guide me through emotional journey of having cancer, good to have someone there coordinating with my cancer team , felt less isolated, helped manage my thoughts-Patient with head/neck cancer and major depression.</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372A55A9-8E69-E6F9-0087-AFE4D150C3CC}"/>
              </a:ext>
            </a:extLst>
          </p:cNvPr>
          <p:cNvSpPr txBox="1"/>
          <p:nvPr/>
        </p:nvSpPr>
        <p:spPr>
          <a:xfrm>
            <a:off x="609600" y="639097"/>
            <a:ext cx="1087447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Even though she got sicker because of her cancer, she got healthier because of the study -  Primary Care Clinician </a:t>
            </a:r>
            <a:endPar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4729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2F2BFE3B-E6C1-EACA-10C6-F71CB2E7FD82}"/>
              </a:ext>
            </a:extLst>
          </p:cNvPr>
          <p:cNvSpPr>
            <a:spLocks noGrp="1"/>
          </p:cNvSpPr>
          <p:nvPr>
            <p:ph type="title"/>
          </p:nvPr>
        </p:nvSpPr>
        <p:spPr>
          <a:xfrm>
            <a:off x="699713" y="248038"/>
            <a:ext cx="10568055" cy="1030156"/>
          </a:xfrm>
        </p:spPr>
        <p:txBody>
          <a:bodyPr vert="horz" lIns="91440" tIns="45720" rIns="91440" bIns="45720" rtlCol="0" anchor="ctr">
            <a:normAutofit/>
          </a:bodyPr>
          <a:lstStyle/>
          <a:p>
            <a:pPr defTabSz="914400"/>
            <a:r>
              <a:rPr lang="en-US" sz="2500" dirty="0">
                <a:solidFill>
                  <a:srgbClr val="FFFFFF"/>
                </a:solidFill>
              </a:rPr>
              <a:t>Mental health clinicians valued the collaborative model and recognized the positive impact on patient decision-making. </a:t>
            </a:r>
            <a:endParaRPr lang="en-US" sz="2500" kern="1200" dirty="0">
              <a:solidFill>
                <a:srgbClr val="FFFFFF"/>
              </a:solidFill>
              <a:latin typeface="+mj-lt"/>
              <a:ea typeface="+mj-ea"/>
              <a:cs typeface="+mj-cs"/>
            </a:endParaRPr>
          </a:p>
        </p:txBody>
      </p:sp>
      <p:pic>
        <p:nvPicPr>
          <p:cNvPr id="5" name="Content Placeholder 4">
            <a:extLst>
              <a:ext uri="{FF2B5EF4-FFF2-40B4-BE49-F238E27FC236}">
                <a16:creationId xmlns:a16="http://schemas.microsoft.com/office/drawing/2014/main" id="{875ADE51-ADA2-F905-3D9D-AEAD27C2F99F}"/>
              </a:ext>
            </a:extLst>
          </p:cNvPr>
          <p:cNvPicPr>
            <a:picLocks noGrp="1" noChangeAspect="1"/>
          </p:cNvPicPr>
          <p:nvPr>
            <p:ph idx="1"/>
          </p:nvPr>
        </p:nvPicPr>
        <p:blipFill>
          <a:blip r:embed="rId2"/>
          <a:stretch>
            <a:fillRect/>
          </a:stretch>
        </p:blipFill>
        <p:spPr>
          <a:xfrm>
            <a:off x="432225" y="3656533"/>
            <a:ext cx="11327549" cy="1071680"/>
          </a:xfrm>
          <a:prstGeom prst="rect">
            <a:avLst/>
          </a:prstGeom>
        </p:spPr>
      </p:pic>
      <p:pic>
        <p:nvPicPr>
          <p:cNvPr id="2" name="Picture 1">
            <a:extLst>
              <a:ext uri="{FF2B5EF4-FFF2-40B4-BE49-F238E27FC236}">
                <a16:creationId xmlns:a16="http://schemas.microsoft.com/office/drawing/2014/main" id="{20CE354A-793C-0D17-0E54-99EB088DE074}"/>
              </a:ext>
            </a:extLst>
          </p:cNvPr>
          <p:cNvPicPr>
            <a:picLocks noChangeAspect="1"/>
          </p:cNvPicPr>
          <p:nvPr/>
        </p:nvPicPr>
        <p:blipFill>
          <a:blip r:embed="rId3"/>
          <a:stretch>
            <a:fillRect/>
          </a:stretch>
        </p:blipFill>
        <p:spPr>
          <a:xfrm>
            <a:off x="413506" y="1635016"/>
            <a:ext cx="11778493" cy="5371042"/>
          </a:xfrm>
          <a:prstGeom prst="rect">
            <a:avLst/>
          </a:prstGeom>
        </p:spPr>
      </p:pic>
    </p:spTree>
    <p:extLst>
      <p:ext uri="{BB962C8B-B14F-4D97-AF65-F5344CB8AC3E}">
        <p14:creationId xmlns:p14="http://schemas.microsoft.com/office/powerpoint/2010/main" val="2411740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02111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2F2BFE3B-E6C1-EACA-10C6-F71CB2E7FD82}"/>
              </a:ext>
            </a:extLst>
          </p:cNvPr>
          <p:cNvSpPr>
            <a:spLocks noGrp="1"/>
          </p:cNvSpPr>
          <p:nvPr>
            <p:ph type="title"/>
          </p:nvPr>
        </p:nvSpPr>
        <p:spPr>
          <a:xfrm>
            <a:off x="699713" y="248038"/>
            <a:ext cx="10568055" cy="1030156"/>
          </a:xfrm>
        </p:spPr>
        <p:txBody>
          <a:bodyPr vert="horz" lIns="91440" tIns="45720" rIns="91440" bIns="45720" rtlCol="0" anchor="ctr">
            <a:normAutofit/>
          </a:bodyPr>
          <a:lstStyle/>
          <a:p>
            <a:pPr defTabSz="914400"/>
            <a:r>
              <a:rPr lang="en-US" sz="2500" dirty="0">
                <a:solidFill>
                  <a:srgbClr val="FFFFFF"/>
                </a:solidFill>
              </a:rPr>
              <a:t>Patients valued the proactive, pragmatic, collaborative approach</a:t>
            </a:r>
            <a:endParaRPr lang="en-US" sz="2500" kern="1200" dirty="0">
              <a:solidFill>
                <a:srgbClr val="FFFFFF"/>
              </a:solidFill>
              <a:latin typeface="+mj-lt"/>
              <a:ea typeface="+mj-ea"/>
              <a:cs typeface="+mj-cs"/>
            </a:endParaRPr>
          </a:p>
        </p:txBody>
      </p:sp>
      <p:pic>
        <p:nvPicPr>
          <p:cNvPr id="5" name="Content Placeholder 4">
            <a:extLst>
              <a:ext uri="{FF2B5EF4-FFF2-40B4-BE49-F238E27FC236}">
                <a16:creationId xmlns:a16="http://schemas.microsoft.com/office/drawing/2014/main" id="{875ADE51-ADA2-F905-3D9D-AEAD27C2F99F}"/>
              </a:ext>
            </a:extLst>
          </p:cNvPr>
          <p:cNvPicPr>
            <a:picLocks noGrp="1" noChangeAspect="1"/>
          </p:cNvPicPr>
          <p:nvPr>
            <p:ph idx="1"/>
          </p:nvPr>
        </p:nvPicPr>
        <p:blipFill>
          <a:blip r:embed="rId2"/>
          <a:stretch>
            <a:fillRect/>
          </a:stretch>
        </p:blipFill>
        <p:spPr>
          <a:xfrm>
            <a:off x="432225" y="3656533"/>
            <a:ext cx="11327549" cy="1071680"/>
          </a:xfrm>
          <a:prstGeom prst="rect">
            <a:avLst/>
          </a:prstGeom>
        </p:spPr>
      </p:pic>
      <p:sp>
        <p:nvSpPr>
          <p:cNvPr id="6" name="TextBox 5">
            <a:extLst>
              <a:ext uri="{FF2B5EF4-FFF2-40B4-BE49-F238E27FC236}">
                <a16:creationId xmlns:a16="http://schemas.microsoft.com/office/drawing/2014/main" id="{1B279152-EA6F-F6A3-17A5-B6D51A65D115}"/>
              </a:ext>
            </a:extLst>
          </p:cNvPr>
          <p:cNvSpPr txBox="1"/>
          <p:nvPr/>
        </p:nvSpPr>
        <p:spPr>
          <a:xfrm>
            <a:off x="835742" y="2390719"/>
            <a:ext cx="8996515" cy="3685817"/>
          </a:xfrm>
          <a:prstGeom prst="rect">
            <a:avLst/>
          </a:prstGeom>
          <a:noFill/>
        </p:spPr>
        <p:txBody>
          <a:bodyPr wrap="square">
            <a:spAutoFit/>
          </a:bodyPr>
          <a:lstStyle/>
          <a:p>
            <a:pPr defTabSz="914377"/>
            <a:r>
              <a:rPr lang="en-US" sz="1800" dirty="0">
                <a:solidFill>
                  <a:prstClr val="black"/>
                </a:solidFill>
                <a:latin typeface="Calibri" panose="020F0502020204030204" pitchFamily="34" charset="0"/>
                <a:ea typeface="Calibri" panose="020F0502020204030204" pitchFamily="34" charset="0"/>
              </a:rPr>
              <a:t>It was early in my cancer care and integrated into other treatment. It was proactive.</a:t>
            </a:r>
            <a:endParaRPr lang="en-US" sz="1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914377"/>
            <a:endParaRPr lang="en-US" sz="1800" dirty="0">
              <a:solidFill>
                <a:prstClr val="black"/>
              </a:solidFill>
              <a:latin typeface="Calibri" panose="020F0502020204030204" pitchFamily="34" charset="0"/>
              <a:ea typeface="Calibri" panose="020F0502020204030204" pitchFamily="34" charset="0"/>
            </a:endParaRPr>
          </a:p>
          <a:p>
            <a:pPr defTabSz="914377"/>
            <a:r>
              <a:rPr lang="en-US" sz="1800" dirty="0">
                <a:solidFill>
                  <a:prstClr val="black"/>
                </a:solidFill>
                <a:latin typeface="Calibri" panose="020F0502020204030204" pitchFamily="34" charset="0"/>
                <a:ea typeface="Calibri" panose="020F0502020204030204" pitchFamily="34" charset="0"/>
                <a:cs typeface="Calibri" panose="020F0502020204030204" pitchFamily="34" charset="0"/>
              </a:rPr>
              <a:t>This cancer diagnosis affected me more than I thought. I was keeping a strong face for the people around me. Meanwhile, I was internally at odds with it…got me in touch with the fact that I don't have to be so strong; I can address my mental health again.“</a:t>
            </a:r>
            <a:endParaRPr lang="en-US" sz="1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914377"/>
            <a:endParaRPr lang="en-US" sz="1800" dirty="0">
              <a:solidFill>
                <a:prstClr val="black"/>
              </a:solidFill>
              <a:latin typeface="Calibri" panose="020F0502020204030204" pitchFamily="34" charset="0"/>
              <a:ea typeface="Calibri" panose="020F0502020204030204" pitchFamily="34" charset="0"/>
            </a:endParaRPr>
          </a:p>
          <a:p>
            <a:pPr defTabSz="914377"/>
            <a:r>
              <a:rPr lang="en-US" sz="1800" dirty="0">
                <a:solidFill>
                  <a:prstClr val="black"/>
                </a:solidFill>
                <a:latin typeface="Calibri" panose="020F0502020204030204" pitchFamily="34" charset="0"/>
                <a:ea typeface="Calibri" panose="020F0502020204030204" pitchFamily="34" charset="0"/>
              </a:rPr>
              <a:t>They call you back to see if you're ok. Very helpful with The Ride (transportation)...</a:t>
            </a:r>
          </a:p>
          <a:p>
            <a:pPr defTabSz="914377"/>
            <a:r>
              <a:rPr lang="en-US" sz="1800" dirty="0">
                <a:solidFill>
                  <a:prstClr val="black"/>
                </a:solidFill>
                <a:latin typeface="Calibri" panose="020F0502020204030204" pitchFamily="34" charset="0"/>
                <a:ea typeface="Calibri" panose="020F0502020204030204" pitchFamily="34" charset="0"/>
              </a:rPr>
              <a:t> </a:t>
            </a:r>
            <a:endParaRPr lang="en-US" sz="18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4377">
              <a:lnSpc>
                <a:spcPct val="107000"/>
              </a:lnSpc>
              <a:spcAft>
                <a:spcPts val="800"/>
              </a:spcAft>
            </a:pPr>
            <a:r>
              <a:rPr lang="en-US" sz="1800" dirty="0">
                <a:solidFill>
                  <a:prstClr val="black"/>
                </a:solidFill>
                <a:latin typeface="Calibri" panose="020F0502020204030204" pitchFamily="34" charset="0"/>
                <a:ea typeface="Calibri" panose="020F0502020204030204" pitchFamily="34" charset="0"/>
                <a:cs typeface="Calibri" panose="020F0502020204030204" pitchFamily="34" charset="0"/>
              </a:rPr>
              <a:t>They helped me quit smoking. </a:t>
            </a:r>
          </a:p>
          <a:p>
            <a:pPr defTabSz="914377">
              <a:lnSpc>
                <a:spcPct val="107000"/>
              </a:lnSpc>
              <a:spcAft>
                <a:spcPts val="800"/>
              </a:spcAft>
            </a:pPr>
            <a:endParaRPr lang="en-US" sz="18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4377">
              <a:lnSpc>
                <a:spcPct val="107000"/>
              </a:lnSpc>
              <a:spcAft>
                <a:spcPts val="800"/>
              </a:spcAft>
            </a:pPr>
            <a:r>
              <a:rPr lang="en-US" sz="1800" dirty="0">
                <a:solidFill>
                  <a:prstClr val="black"/>
                </a:solidFill>
                <a:latin typeface="Calibri" panose="020F0502020204030204" pitchFamily="34" charset="0"/>
                <a:ea typeface="Calibri" panose="020F0502020204030204" pitchFamily="34" charset="0"/>
                <a:cs typeface="Calibri" panose="020F0502020204030204" pitchFamily="34" charset="0"/>
              </a:rPr>
              <a:t>Having my daughter involved…There would be things that she would pick up on that I hadn’t. She brings things up.</a:t>
            </a:r>
            <a:endParaRPr lang="en-US" sz="1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97161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4D453F-B9A6-CF97-3329-1FC87A11F87C}"/>
              </a:ext>
            </a:extLst>
          </p:cNvPr>
          <p:cNvPicPr>
            <a:picLocks noChangeAspect="1"/>
          </p:cNvPicPr>
          <p:nvPr/>
        </p:nvPicPr>
        <p:blipFill>
          <a:blip r:embed="rId2"/>
          <a:stretch>
            <a:fillRect/>
          </a:stretch>
        </p:blipFill>
        <p:spPr>
          <a:xfrm>
            <a:off x="272800" y="1114359"/>
            <a:ext cx="10859962" cy="1913977"/>
          </a:xfrm>
          <a:prstGeom prst="rect">
            <a:avLst/>
          </a:prstGeom>
        </p:spPr>
      </p:pic>
      <p:sp>
        <p:nvSpPr>
          <p:cNvPr id="7" name="TextBox 6">
            <a:extLst>
              <a:ext uri="{FF2B5EF4-FFF2-40B4-BE49-F238E27FC236}">
                <a16:creationId xmlns:a16="http://schemas.microsoft.com/office/drawing/2014/main" id="{2F81E015-9FCF-D1B6-1203-097B6E6EEADB}"/>
              </a:ext>
            </a:extLst>
          </p:cNvPr>
          <p:cNvSpPr txBox="1"/>
          <p:nvPr/>
        </p:nvSpPr>
        <p:spPr>
          <a:xfrm>
            <a:off x="1715801" y="3129468"/>
            <a:ext cx="9094839" cy="2308324"/>
          </a:xfrm>
          <a:prstGeom prst="rect">
            <a:avLst/>
          </a:prstGeom>
          <a:noFill/>
        </p:spPr>
        <p:txBody>
          <a:bodyPr wrap="square">
            <a:spAutoFit/>
          </a:bodyPr>
          <a:lstStyle/>
          <a:p>
            <a:pPr algn="l"/>
            <a:r>
              <a:rPr lang="en-US" b="0" i="0" dirty="0">
                <a:solidFill>
                  <a:srgbClr val="0E2372"/>
                </a:solidFill>
                <a:effectLst/>
                <a:latin typeface="Brother-1816-Regular"/>
              </a:rPr>
              <a:t>Or better yet,  because of my tattoos, piercings, and color of my skin I wanted to exploit the system.</a:t>
            </a:r>
          </a:p>
          <a:p>
            <a:pPr algn="l"/>
            <a:endParaRPr lang="en-US" b="0" i="0" dirty="0">
              <a:solidFill>
                <a:srgbClr val="0E2372"/>
              </a:solidFill>
              <a:effectLst/>
              <a:latin typeface="Brother-1816-Regular"/>
            </a:endParaRPr>
          </a:p>
          <a:p>
            <a:pPr algn="l"/>
            <a:r>
              <a:rPr lang="en-US" b="0" i="0" dirty="0">
                <a:solidFill>
                  <a:srgbClr val="0E2372"/>
                </a:solidFill>
                <a:effectLst/>
                <a:latin typeface="Brother-1816-Regular"/>
              </a:rPr>
              <a:t>I am a proud, educated ,Latina and my complaints fell on deaf ears. I now know the truth and walking away has never been an option for me. </a:t>
            </a:r>
          </a:p>
          <a:p>
            <a:pPr algn="l"/>
            <a:endParaRPr lang="en-US" dirty="0">
              <a:solidFill>
                <a:srgbClr val="0E2372"/>
              </a:solidFill>
              <a:latin typeface="Brother-1816-Regular"/>
            </a:endParaRPr>
          </a:p>
          <a:p>
            <a:pPr algn="l"/>
            <a:r>
              <a:rPr lang="en-US" b="0" i="0" dirty="0">
                <a:solidFill>
                  <a:srgbClr val="0E2372"/>
                </a:solidFill>
                <a:effectLst/>
                <a:latin typeface="Brother-1816-Regular"/>
              </a:rPr>
              <a:t>My community is suffering and being left behind due to lack of personal or systematic education, language barriers, awareness of rights, and affordability in the medical field.</a:t>
            </a:r>
          </a:p>
        </p:txBody>
      </p:sp>
    </p:spTree>
    <p:extLst>
      <p:ext uri="{BB962C8B-B14F-4D97-AF65-F5344CB8AC3E}">
        <p14:creationId xmlns:p14="http://schemas.microsoft.com/office/powerpoint/2010/main" val="34072300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88" y="159451"/>
            <a:ext cx="12061372" cy="879206"/>
          </a:xfrm>
        </p:spPr>
        <p:txBody>
          <a:bodyPr/>
          <a:lstStyle/>
          <a:p>
            <a:r>
              <a:rPr lang="en-US" sz="2800" b="1" dirty="0">
                <a:solidFill>
                  <a:srgbClr val="002060"/>
                </a:solidFill>
                <a:latin typeface="Calibri" panose="020F0502020204030204" pitchFamily="34" charset="0"/>
                <a:cs typeface="Calibri" panose="020F0502020204030204" pitchFamily="34" charset="0"/>
              </a:rPr>
              <a:t>We need bridges to bridge the divide between mental health and specialty care.</a:t>
            </a:r>
          </a:p>
        </p:txBody>
      </p:sp>
      <p:pic>
        <p:nvPicPr>
          <p:cNvPr id="4" name="Content Placeholder 3" descr="Image result for bridge cartoon">
            <a:extLst>
              <a:ext uri="{FF2B5EF4-FFF2-40B4-BE49-F238E27FC236}">
                <a16:creationId xmlns:a16="http://schemas.microsoft.com/office/drawing/2014/main" id="{1E7821EC-5AF9-384C-8D99-3A22022D7CAE}"/>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28977" y="1052623"/>
            <a:ext cx="3689497" cy="1626783"/>
          </a:xfrm>
          <a:prstGeom prst="rect">
            <a:avLst/>
          </a:prstGeom>
          <a:noFill/>
          <a:ln>
            <a:noFill/>
          </a:ln>
        </p:spPr>
      </p:pic>
      <p:pic>
        <p:nvPicPr>
          <p:cNvPr id="6" name="Picture 2"/>
          <p:cNvPicPr>
            <a:picLocks noChangeAspect="1" noChangeArrowheads="1"/>
          </p:cNvPicPr>
          <p:nvPr/>
        </p:nvPicPr>
        <p:blipFill>
          <a:blip r:embed="rId3" cstate="print"/>
          <a:srcRect/>
          <a:stretch>
            <a:fillRect/>
          </a:stretch>
        </p:blipFill>
        <p:spPr bwMode="auto">
          <a:xfrm>
            <a:off x="7839739" y="1373370"/>
            <a:ext cx="2630824" cy="1752274"/>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1811078" y="1328678"/>
            <a:ext cx="2317898" cy="1796967"/>
          </a:xfrm>
          <a:prstGeom prst="rect">
            <a:avLst/>
          </a:prstGeom>
          <a:noFill/>
          <a:ln w="9525">
            <a:noFill/>
            <a:miter lim="800000"/>
            <a:headEnd/>
            <a:tailEnd/>
          </a:ln>
          <a:effectLst/>
        </p:spPr>
      </p:pic>
      <p:sp>
        <p:nvSpPr>
          <p:cNvPr id="8" name="TextBox 7"/>
          <p:cNvSpPr txBox="1"/>
          <p:nvPr/>
        </p:nvSpPr>
        <p:spPr>
          <a:xfrm>
            <a:off x="1197429" y="3293991"/>
            <a:ext cx="9568542" cy="304698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Arial" charset="0"/>
              </a:rPr>
              <a:t>Approach: </a:t>
            </a:r>
            <a:r>
              <a:rPr kumimoji="0" lang="en-US" sz="2400" b="0" i="0" u="none" strike="noStrike" kern="1200" cap="none" spc="0" normalizeH="0" baseline="0" noProof="0" dirty="0">
                <a:ln>
                  <a:noFill/>
                </a:ln>
                <a:solidFill>
                  <a:prstClr val="black"/>
                </a:solidFill>
                <a:effectLst/>
                <a:uLnTx/>
                <a:uFillTx/>
                <a:latin typeface="Calibri"/>
                <a:ea typeface="+mn-ea"/>
                <a:cs typeface="Arial" charset="0"/>
              </a:rPr>
              <a:t>	Person-centered care across settings </a:t>
            </a:r>
            <a:endParaRPr lang="en-US" sz="2400" dirty="0">
              <a:solidFill>
                <a:prstClr val="black"/>
              </a:solidFill>
              <a:latin typeface="Calibri"/>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Arial" charset="0"/>
              </a:rPr>
              <a:t>Prevention: </a:t>
            </a:r>
            <a:r>
              <a:rPr kumimoji="0" lang="en-US" sz="2400" b="0" i="0" u="none" strike="noStrike" kern="1200" cap="none" spc="0" normalizeH="0" baseline="0" noProof="0" dirty="0">
                <a:ln>
                  <a:noFill/>
                </a:ln>
                <a:solidFill>
                  <a:prstClr val="black"/>
                </a:solidFill>
                <a:effectLst/>
                <a:uLnTx/>
                <a:uFillTx/>
                <a:latin typeface="Calibri"/>
                <a:ea typeface="+mn-ea"/>
                <a:cs typeface="Arial" charset="0"/>
              </a:rPr>
              <a:t>	Same-day mammography</a:t>
            </a:r>
            <a:endParaRPr lang="en-US" sz="2400" dirty="0">
              <a:solidFill>
                <a:prstClr val="black"/>
              </a:solidFill>
              <a:latin typeface="Calibri"/>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Arial" charset="0"/>
              </a:rPr>
              <a:t>		</a:t>
            </a:r>
            <a:r>
              <a:rPr lang="en-US" sz="2400" dirty="0">
                <a:solidFill>
                  <a:prstClr val="black"/>
                </a:solidFill>
                <a:latin typeface="Calibri"/>
                <a:cs typeface="Arial" charset="0"/>
              </a:rPr>
              <a:t>P</a:t>
            </a:r>
            <a:r>
              <a:rPr kumimoji="0" lang="en-US" sz="2400" b="0" i="0" u="none" strike="noStrike" kern="1200" cap="none" spc="0" normalizeH="0" baseline="0" noProof="0" dirty="0" err="1">
                <a:ln>
                  <a:noFill/>
                </a:ln>
                <a:solidFill>
                  <a:prstClr val="black"/>
                </a:solidFill>
                <a:effectLst/>
                <a:uLnTx/>
                <a:uFillTx/>
                <a:latin typeface="Calibri"/>
                <a:ea typeface="+mn-ea"/>
                <a:cs typeface="Arial" charset="0"/>
              </a:rPr>
              <a:t>sych</a:t>
            </a:r>
            <a:r>
              <a:rPr lang="en-US" sz="2400" dirty="0">
                <a:solidFill>
                  <a:prstClr val="black"/>
                </a:solidFill>
                <a:latin typeface="Calibri"/>
                <a:cs typeface="Arial" charset="0"/>
              </a:rPr>
              <a:t> </a:t>
            </a:r>
            <a:r>
              <a:rPr kumimoji="0" lang="en-US" sz="2400" b="0" i="0" u="none" strike="noStrike" kern="1200" cap="none" spc="0" normalizeH="0" baseline="0" noProof="0" dirty="0">
                <a:ln>
                  <a:noFill/>
                </a:ln>
                <a:solidFill>
                  <a:prstClr val="black"/>
                </a:solidFill>
                <a:effectLst/>
                <a:uLnTx/>
                <a:uFillTx/>
                <a:latin typeface="Calibri"/>
                <a:ea typeface="+mn-ea"/>
                <a:cs typeface="Arial" charset="0"/>
              </a:rPr>
              <a:t>NPs prescribe tobacco cessation medications</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2400" dirty="0">
                <a:solidFill>
                  <a:prstClr val="black"/>
                </a:solidFill>
                <a:latin typeface="Calibri"/>
                <a:cs typeface="Arial" charset="0"/>
              </a:rPr>
              <a:t>		Embedded s</a:t>
            </a:r>
            <a:r>
              <a:rPr kumimoji="0" lang="en-US" sz="2400" b="0" i="0" u="none" strike="noStrike" kern="1200" cap="none" spc="0" normalizeH="0" baseline="0" noProof="0" dirty="0">
                <a:ln>
                  <a:noFill/>
                </a:ln>
                <a:solidFill>
                  <a:prstClr val="black"/>
                </a:solidFill>
                <a:effectLst/>
                <a:uLnTx/>
                <a:uFillTx/>
                <a:latin typeface="Calibri"/>
                <a:ea typeface="+mn-ea"/>
                <a:cs typeface="Arial" charset="0"/>
              </a:rPr>
              <a:t>hared decision making for lung screening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Arial" charset="0"/>
              </a:rPr>
              <a:t>Treatment</a:t>
            </a:r>
            <a:r>
              <a:rPr kumimoji="0" lang="en-US" sz="2400" b="0" i="0" u="none" strike="noStrike" kern="1200" cap="none" spc="0" normalizeH="0" baseline="0" noProof="0" dirty="0">
                <a:ln>
                  <a:noFill/>
                </a:ln>
                <a:solidFill>
                  <a:prstClr val="black"/>
                </a:solidFill>
                <a:effectLst/>
                <a:uLnTx/>
                <a:uFillTx/>
                <a:latin typeface="Calibri"/>
                <a:ea typeface="+mn-ea"/>
                <a:cs typeface="Arial" charset="0"/>
              </a:rPr>
              <a:t>	Virtual Equity Tumor Board: Hub and Spoke model</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2400" dirty="0">
                <a:solidFill>
                  <a:prstClr val="black"/>
                </a:solidFill>
                <a:latin typeface="Calibri"/>
                <a:cs typeface="Arial" charset="0"/>
              </a:rPr>
              <a:t>		Adapting tele-psychiatry</a:t>
            </a:r>
            <a:endParaRPr kumimoji="0" lang="en-US" sz="2400" b="0" i="0" u="none" strike="noStrike" kern="1200" cap="none" spc="0" normalizeH="0" baseline="0" noProof="0" dirty="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319278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D72C68B-9CDD-46D9-8421-F4BD7AC23B83}"/>
              </a:ext>
            </a:extLst>
          </p:cNvPr>
          <p:cNvGraphicFramePr/>
          <p:nvPr/>
        </p:nvGraphicFramePr>
        <p:xfrm>
          <a:off x="5219525" y="1242665"/>
          <a:ext cx="6892600" cy="46175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3D48452E-2498-471D-9804-CEA8941CC37D}"/>
              </a:ext>
            </a:extLst>
          </p:cNvPr>
          <p:cNvSpPr txBox="1"/>
          <p:nvPr/>
        </p:nvSpPr>
        <p:spPr>
          <a:xfrm>
            <a:off x="310243" y="122469"/>
            <a:ext cx="11881757" cy="1015663"/>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a:ea typeface="+mn-ea"/>
                <a:cs typeface="Arial"/>
                <a:sym typeface="Arial"/>
              </a:rPr>
              <a:t>We developed the Virtual Equity Tumor Board to promote access to clinical trials and integrated cancer and mental health care</a:t>
            </a:r>
            <a:r>
              <a:rPr kumimoji="0" lang="en-US" sz="2800" b="1" i="0" u="none" strike="noStrike" kern="1200" cap="none" spc="0" normalizeH="0" baseline="0" noProof="0" dirty="0">
                <a:ln>
                  <a:noFill/>
                </a:ln>
                <a:solidFill>
                  <a:srgbClr val="002060"/>
                </a:solidFill>
                <a:effectLst/>
                <a:uLnTx/>
                <a:uFillTx/>
                <a:latin typeface="Calibri"/>
                <a:ea typeface="+mn-ea"/>
                <a:cs typeface="Arial"/>
                <a:sym typeface="Arial"/>
              </a:rPr>
              <a:t>.</a:t>
            </a:r>
          </a:p>
        </p:txBody>
      </p:sp>
      <p:pic>
        <p:nvPicPr>
          <p:cNvPr id="7" name="Picture 6">
            <a:extLst>
              <a:ext uri="{FF2B5EF4-FFF2-40B4-BE49-F238E27FC236}">
                <a16:creationId xmlns:a16="http://schemas.microsoft.com/office/drawing/2014/main" id="{C28CF025-3754-4F16-AA7F-7BD6623F2821}"/>
              </a:ext>
            </a:extLst>
          </p:cNvPr>
          <p:cNvPicPr>
            <a:picLocks noChangeAspect="1"/>
          </p:cNvPicPr>
          <p:nvPr/>
        </p:nvPicPr>
        <p:blipFill>
          <a:blip r:embed="rId8"/>
          <a:stretch>
            <a:fillRect/>
          </a:stretch>
        </p:blipFill>
        <p:spPr>
          <a:xfrm>
            <a:off x="4716839" y="6082665"/>
            <a:ext cx="1598380" cy="652866"/>
          </a:xfrm>
          <a:prstGeom prst="rect">
            <a:avLst/>
          </a:prstGeom>
        </p:spPr>
      </p:pic>
      <p:pic>
        <p:nvPicPr>
          <p:cNvPr id="11" name="Picture 10">
            <a:extLst>
              <a:ext uri="{FF2B5EF4-FFF2-40B4-BE49-F238E27FC236}">
                <a16:creationId xmlns:a16="http://schemas.microsoft.com/office/drawing/2014/main" id="{15B26033-78CD-425A-A210-FDF3A05D85DC}"/>
              </a:ext>
            </a:extLst>
          </p:cNvPr>
          <p:cNvPicPr>
            <a:picLocks noChangeAspect="1"/>
          </p:cNvPicPr>
          <p:nvPr/>
        </p:nvPicPr>
        <p:blipFill>
          <a:blip r:embed="rId9"/>
          <a:stretch>
            <a:fillRect/>
          </a:stretch>
        </p:blipFill>
        <p:spPr>
          <a:xfrm>
            <a:off x="3245088" y="6163361"/>
            <a:ext cx="1353095" cy="419100"/>
          </a:xfrm>
          <a:prstGeom prst="rect">
            <a:avLst/>
          </a:prstGeom>
        </p:spPr>
      </p:pic>
      <p:pic>
        <p:nvPicPr>
          <p:cNvPr id="13" name="Picture 12">
            <a:extLst>
              <a:ext uri="{FF2B5EF4-FFF2-40B4-BE49-F238E27FC236}">
                <a16:creationId xmlns:a16="http://schemas.microsoft.com/office/drawing/2014/main" id="{AADE582D-996F-44D6-AE37-F272BD7C7387}"/>
              </a:ext>
            </a:extLst>
          </p:cNvPr>
          <p:cNvPicPr>
            <a:picLocks noChangeAspect="1"/>
          </p:cNvPicPr>
          <p:nvPr/>
        </p:nvPicPr>
        <p:blipFill>
          <a:blip r:embed="rId10"/>
          <a:stretch>
            <a:fillRect/>
          </a:stretch>
        </p:blipFill>
        <p:spPr>
          <a:xfrm>
            <a:off x="6589949" y="6054504"/>
            <a:ext cx="2641137" cy="652865"/>
          </a:xfrm>
          <a:prstGeom prst="rect">
            <a:avLst/>
          </a:prstGeom>
        </p:spPr>
      </p:pic>
      <p:pic>
        <p:nvPicPr>
          <p:cNvPr id="2" name="Picture 1">
            <a:extLst>
              <a:ext uri="{FF2B5EF4-FFF2-40B4-BE49-F238E27FC236}">
                <a16:creationId xmlns:a16="http://schemas.microsoft.com/office/drawing/2014/main" id="{7649B196-B042-C307-EE40-AAAB533346E7}"/>
              </a:ext>
            </a:extLst>
          </p:cNvPr>
          <p:cNvPicPr>
            <a:picLocks noChangeAspect="1"/>
          </p:cNvPicPr>
          <p:nvPr/>
        </p:nvPicPr>
        <p:blipFill>
          <a:blip r:embed="rId11"/>
          <a:stretch>
            <a:fillRect/>
          </a:stretch>
        </p:blipFill>
        <p:spPr>
          <a:xfrm>
            <a:off x="310243" y="1851093"/>
            <a:ext cx="3194078" cy="3128782"/>
          </a:xfrm>
          <a:prstGeom prst="rect">
            <a:avLst/>
          </a:prstGeom>
          <a:ln>
            <a:solidFill>
              <a:schemeClr val="tx1"/>
            </a:solidFill>
          </a:ln>
        </p:spPr>
      </p:pic>
      <p:sp>
        <p:nvSpPr>
          <p:cNvPr id="6" name="Arrow: Right 5">
            <a:extLst>
              <a:ext uri="{FF2B5EF4-FFF2-40B4-BE49-F238E27FC236}">
                <a16:creationId xmlns:a16="http://schemas.microsoft.com/office/drawing/2014/main" id="{E0E8356B-616B-05B2-1467-D2273F1254CE}"/>
              </a:ext>
            </a:extLst>
          </p:cNvPr>
          <p:cNvSpPr/>
          <p:nvPr/>
        </p:nvSpPr>
        <p:spPr>
          <a:xfrm>
            <a:off x="4114344" y="3306531"/>
            <a:ext cx="1204990" cy="489857"/>
          </a:xfrm>
          <a:prstGeom prst="right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Tree>
    <p:extLst>
      <p:ext uri="{BB962C8B-B14F-4D97-AF65-F5344CB8AC3E}">
        <p14:creationId xmlns:p14="http://schemas.microsoft.com/office/powerpoint/2010/main" val="3097186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BC0E53B-2A12-3DA1-63F7-DF3FADDD5FA7}"/>
              </a:ext>
            </a:extLst>
          </p:cNvPr>
          <p:cNvPicPr>
            <a:picLocks noGrp="1" noChangeAspect="1"/>
          </p:cNvPicPr>
          <p:nvPr>
            <p:ph idx="1"/>
          </p:nvPr>
        </p:nvPicPr>
        <p:blipFill>
          <a:blip r:embed="rId3"/>
          <a:stretch>
            <a:fillRect/>
          </a:stretch>
        </p:blipFill>
        <p:spPr>
          <a:xfrm>
            <a:off x="205645" y="115674"/>
            <a:ext cx="11780710" cy="6626651"/>
          </a:xfrm>
          <a:prstGeom prst="rect">
            <a:avLst/>
          </a:prstGeom>
        </p:spPr>
      </p:pic>
      <p:sp>
        <p:nvSpPr>
          <p:cNvPr id="2" name="TextBox 1">
            <a:extLst>
              <a:ext uri="{FF2B5EF4-FFF2-40B4-BE49-F238E27FC236}">
                <a16:creationId xmlns:a16="http://schemas.microsoft.com/office/drawing/2014/main" id="{378F0639-AE3E-75CF-463A-28F532200690}"/>
              </a:ext>
            </a:extLst>
          </p:cNvPr>
          <p:cNvSpPr txBox="1"/>
          <p:nvPr/>
        </p:nvSpPr>
        <p:spPr>
          <a:xfrm>
            <a:off x="9212826" y="6371303"/>
            <a:ext cx="2585884" cy="3710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Irwin et al, JOP, 2022</a:t>
            </a:r>
          </a:p>
        </p:txBody>
      </p:sp>
    </p:spTree>
    <p:extLst>
      <p:ext uri="{BB962C8B-B14F-4D97-AF65-F5344CB8AC3E}">
        <p14:creationId xmlns:p14="http://schemas.microsoft.com/office/powerpoint/2010/main" val="2650359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1652F-5E9D-EB63-AFEE-DAF5312E7491}"/>
              </a:ext>
            </a:extLst>
          </p:cNvPr>
          <p:cNvSpPr>
            <a:spLocks noGrp="1"/>
          </p:cNvSpPr>
          <p:nvPr>
            <p:ph type="title"/>
          </p:nvPr>
        </p:nvSpPr>
        <p:spPr>
          <a:xfrm>
            <a:off x="609600" y="159906"/>
            <a:ext cx="10972800" cy="1143000"/>
          </a:xfrm>
        </p:spPr>
        <p:txBody>
          <a:bodyPr/>
          <a:lstStyle/>
          <a:p>
            <a:r>
              <a:rPr lang="en-US" sz="3200" b="1" dirty="0">
                <a:solidFill>
                  <a:srgbClr val="002060"/>
                </a:solidFill>
              </a:rPr>
              <a:t>The Virtual Cancer and Mental Health Tumor Board</a:t>
            </a:r>
          </a:p>
        </p:txBody>
      </p:sp>
      <p:sp>
        <p:nvSpPr>
          <p:cNvPr id="3" name="Content Placeholder 2">
            <a:extLst>
              <a:ext uri="{FF2B5EF4-FFF2-40B4-BE49-F238E27FC236}">
                <a16:creationId xmlns:a16="http://schemas.microsoft.com/office/drawing/2014/main" id="{A00BD8AA-ABE2-DE1F-82BC-4162ACC0EF36}"/>
              </a:ext>
            </a:extLst>
          </p:cNvPr>
          <p:cNvSpPr>
            <a:spLocks noGrp="1"/>
          </p:cNvSpPr>
          <p:nvPr>
            <p:ph idx="1"/>
          </p:nvPr>
        </p:nvSpPr>
        <p:spPr>
          <a:xfrm>
            <a:off x="360218" y="1510291"/>
            <a:ext cx="10972800" cy="4389437"/>
          </a:xfrm>
        </p:spPr>
        <p:txBody>
          <a:bodyPr/>
          <a:lstStyle/>
          <a:p>
            <a:pPr marL="0" indent="0">
              <a:buNone/>
            </a:pPr>
            <a:r>
              <a:rPr lang="en-US" sz="2000" b="1" dirty="0">
                <a:latin typeface="+mj-lt"/>
              </a:rPr>
              <a:t>Challenge:  </a:t>
            </a:r>
            <a:r>
              <a:rPr lang="en-US" sz="2000" dirty="0">
                <a:latin typeface="+mj-lt"/>
              </a:rPr>
              <a:t>Lack on-site psycho-oncology care and navigation at community cancer site</a:t>
            </a:r>
            <a:endParaRPr lang="en-US" sz="2000" b="1" dirty="0">
              <a:latin typeface="+mj-lt"/>
            </a:endParaRPr>
          </a:p>
          <a:p>
            <a:pPr marL="0" indent="0">
              <a:buNone/>
            </a:pPr>
            <a:r>
              <a:rPr lang="en-US" sz="2000" b="1" dirty="0">
                <a:latin typeface="+mj-lt"/>
              </a:rPr>
              <a:t>Context</a:t>
            </a:r>
            <a:r>
              <a:rPr lang="en-US" sz="2000" b="1" i="1" dirty="0">
                <a:latin typeface="+mj-lt"/>
              </a:rPr>
              <a:t>: </a:t>
            </a:r>
            <a:r>
              <a:rPr lang="en-US" sz="2000" dirty="0">
                <a:latin typeface="+mj-lt"/>
              </a:rPr>
              <a:t>High poverty and mental illness, high demand on time for oncology/nursing, staffing crisis post covid-19</a:t>
            </a:r>
            <a:endParaRPr lang="en-US" sz="2000" b="1" dirty="0">
              <a:latin typeface="+mj-lt"/>
            </a:endParaRPr>
          </a:p>
          <a:p>
            <a:pPr marL="0" indent="0">
              <a:buNone/>
            </a:pPr>
            <a:r>
              <a:rPr lang="en-US" sz="2000" b="1" dirty="0">
                <a:latin typeface="+mj-lt"/>
              </a:rPr>
              <a:t>Strengths: </a:t>
            </a:r>
          </a:p>
          <a:p>
            <a:pPr marL="0" indent="0">
              <a:buNone/>
            </a:pPr>
            <a:r>
              <a:rPr lang="en-US" sz="2000" dirty="0">
                <a:latin typeface="+mj-lt"/>
              </a:rPr>
              <a:t>- Community hospital with commitment to cancer screening, inpatient care, psychiatry</a:t>
            </a:r>
          </a:p>
          <a:p>
            <a:pPr marL="0" indent="0">
              <a:buNone/>
            </a:pPr>
            <a:r>
              <a:rPr lang="en-US" sz="2000" dirty="0">
                <a:latin typeface="+mj-lt"/>
              </a:rPr>
              <a:t>- Mental health agencies serving shared population, commitment to closing mortality gap </a:t>
            </a:r>
          </a:p>
          <a:p>
            <a:pPr marL="0" indent="0">
              <a:buNone/>
            </a:pPr>
            <a:r>
              <a:rPr lang="en-US" sz="2000" dirty="0">
                <a:latin typeface="+mj-lt"/>
              </a:rPr>
              <a:t>- Long-term nurses and residential staff with deep knowledge of community organizations </a:t>
            </a:r>
          </a:p>
          <a:p>
            <a:pPr marL="0" indent="0">
              <a:buNone/>
            </a:pPr>
            <a:r>
              <a:rPr lang="en-US" sz="2000" dirty="0">
                <a:latin typeface="+mj-lt"/>
              </a:rPr>
              <a:t>- Dedicated oncology champion, culture of participating in tumor boards</a:t>
            </a:r>
          </a:p>
          <a:p>
            <a:pPr marL="0" indent="0">
              <a:buNone/>
            </a:pPr>
            <a:endParaRPr lang="en-US" sz="2000" b="1" dirty="0">
              <a:latin typeface="+mj-lt"/>
            </a:endParaRPr>
          </a:p>
          <a:p>
            <a:pPr marL="0" indent="0">
              <a:buNone/>
            </a:pPr>
            <a:r>
              <a:rPr lang="en-US" sz="2000" b="1" dirty="0">
                <a:latin typeface="+mj-lt"/>
              </a:rPr>
              <a:t>Shared Purpose: </a:t>
            </a:r>
            <a:r>
              <a:rPr lang="en-US" sz="2000" dirty="0">
                <a:latin typeface="+mj-lt"/>
              </a:rPr>
              <a:t>Increase access to mental health/oncology expertise on North Shore</a:t>
            </a:r>
          </a:p>
          <a:p>
            <a:pPr marL="0" indent="0">
              <a:buNone/>
            </a:pPr>
            <a:endParaRPr lang="en-US" sz="2000" b="1" dirty="0">
              <a:latin typeface="+mj-lt"/>
            </a:endParaRPr>
          </a:p>
          <a:p>
            <a:pPr marL="0" indent="0">
              <a:buNone/>
            </a:pPr>
            <a:r>
              <a:rPr lang="en-US" sz="2000" b="1" dirty="0">
                <a:latin typeface="+mj-lt"/>
              </a:rPr>
              <a:t>Who is Community of Practice? (group with expertise, get better at something by coming together)</a:t>
            </a:r>
          </a:p>
        </p:txBody>
      </p:sp>
    </p:spTree>
    <p:extLst>
      <p:ext uri="{BB962C8B-B14F-4D97-AF65-F5344CB8AC3E}">
        <p14:creationId xmlns:p14="http://schemas.microsoft.com/office/powerpoint/2010/main" val="42481112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9ABE4-7454-75AF-04AF-10EEC6A9D6BA}"/>
              </a:ext>
            </a:extLst>
          </p:cNvPr>
          <p:cNvSpPr>
            <a:spLocks noGrp="1"/>
          </p:cNvSpPr>
          <p:nvPr>
            <p:ph type="title"/>
          </p:nvPr>
        </p:nvSpPr>
        <p:spPr>
          <a:xfrm>
            <a:off x="511628" y="-324465"/>
            <a:ext cx="10972800" cy="1143000"/>
          </a:xfrm>
        </p:spPr>
        <p:txBody>
          <a:bodyPr/>
          <a:lstStyle/>
          <a:p>
            <a:r>
              <a:rPr lang="en-US" sz="3200" b="1" dirty="0">
                <a:solidFill>
                  <a:srgbClr val="002060"/>
                </a:solidFill>
              </a:rPr>
              <a:t>Core elements of the Cancer and Mental Health Tumor Board</a:t>
            </a:r>
          </a:p>
        </p:txBody>
      </p:sp>
      <p:sp>
        <p:nvSpPr>
          <p:cNvPr id="3" name="Content Placeholder 2">
            <a:extLst>
              <a:ext uri="{FF2B5EF4-FFF2-40B4-BE49-F238E27FC236}">
                <a16:creationId xmlns:a16="http://schemas.microsoft.com/office/drawing/2014/main" id="{29B4C974-86E9-A8AE-A2F2-36FD300320B4}"/>
              </a:ext>
            </a:extLst>
          </p:cNvPr>
          <p:cNvSpPr>
            <a:spLocks noGrp="1"/>
          </p:cNvSpPr>
          <p:nvPr>
            <p:ph idx="1"/>
          </p:nvPr>
        </p:nvSpPr>
        <p:spPr>
          <a:xfrm>
            <a:off x="289790" y="818535"/>
            <a:ext cx="11416475" cy="4379027"/>
          </a:xfrm>
        </p:spPr>
        <p:txBody>
          <a:bodyPr/>
          <a:lstStyle/>
          <a:p>
            <a:pPr marL="0" indent="0">
              <a:spcBef>
                <a:spcPts val="0"/>
              </a:spcBef>
              <a:spcAft>
                <a:spcPts val="0"/>
              </a:spcAft>
              <a:buNone/>
            </a:pPr>
            <a:r>
              <a:rPr lang="en-US" sz="2000" dirty="0">
                <a:latin typeface="+mj-lt"/>
                <a:ea typeface="Calibri" panose="020F0502020204030204" pitchFamily="34" charset="0"/>
                <a:cs typeface="Times New Roman" panose="02020603050405020304" pitchFamily="18" charset="0"/>
              </a:rPr>
              <a:t>Assess Context: Build Community of Practice</a:t>
            </a:r>
          </a:p>
          <a:p>
            <a:pPr marL="0" indent="0">
              <a:spcBef>
                <a:spcPts val="0"/>
              </a:spcBef>
              <a:spcAft>
                <a:spcPts val="0"/>
              </a:spcAft>
              <a:buNone/>
            </a:pPr>
            <a:endParaRPr lang="en-US" sz="2000" dirty="0">
              <a:latin typeface="+mj-lt"/>
              <a:ea typeface="Calibri" panose="020F0502020204030204" pitchFamily="34" charset="0"/>
              <a:cs typeface="Times New Roman" panose="02020603050405020304" pitchFamily="18" charset="0"/>
            </a:endParaRPr>
          </a:p>
          <a:p>
            <a:pPr marL="0" indent="0">
              <a:spcBef>
                <a:spcPts val="0"/>
              </a:spcBef>
              <a:spcAft>
                <a:spcPts val="0"/>
              </a:spcAft>
              <a:buNone/>
            </a:pPr>
            <a:r>
              <a:rPr lang="en-US" sz="2000" dirty="0">
                <a:latin typeface="+mj-lt"/>
                <a:ea typeface="Calibri" panose="020F0502020204030204" pitchFamily="34" charset="0"/>
                <a:cs typeface="Times New Roman" panose="02020603050405020304" pitchFamily="18" charset="0"/>
              </a:rPr>
              <a:t>Proactive approach:  Patients i</a:t>
            </a:r>
            <a:r>
              <a:rPr lang="en-US" sz="2000" dirty="0">
                <a:effectLst/>
                <a:latin typeface="+mj-lt"/>
                <a:ea typeface="Calibri" panose="020F0502020204030204" pitchFamily="34" charset="0"/>
                <a:cs typeface="Times New Roman" panose="02020603050405020304" pitchFamily="18" charset="0"/>
              </a:rPr>
              <a:t>dentified by population-based registry/oncology and mental health referrals</a:t>
            </a:r>
            <a:endParaRPr lang="en-US" sz="2000" dirty="0">
              <a:latin typeface="+mj-lt"/>
              <a:ea typeface="Calibri" panose="020F0502020204030204" pitchFamily="34" charset="0"/>
              <a:cs typeface="Times New Roman" panose="02020603050405020304" pitchFamily="18" charset="0"/>
            </a:endParaRPr>
          </a:p>
          <a:p>
            <a:pPr marL="0" indent="0">
              <a:spcBef>
                <a:spcPts val="0"/>
              </a:spcBef>
              <a:spcAft>
                <a:spcPts val="0"/>
              </a:spcAft>
              <a:buNone/>
            </a:pPr>
            <a:r>
              <a:rPr lang="en-US" sz="2000" dirty="0">
                <a:latin typeface="+mj-lt"/>
                <a:ea typeface="Calibri" panose="020F0502020204030204" pitchFamily="34" charset="0"/>
                <a:cs typeface="Times New Roman" panose="02020603050405020304" pitchFamily="18" charset="0"/>
              </a:rPr>
              <a:t>Pragmatic use of technology: HIPAA-compliant video-conference x 45 minutes every 2-4 week</a:t>
            </a:r>
          </a:p>
          <a:p>
            <a:pPr>
              <a:spcBef>
                <a:spcPts val="0"/>
              </a:spcBef>
              <a:spcAft>
                <a:spcPts val="0"/>
              </a:spcAft>
            </a:pPr>
            <a:endParaRPr lang="en-US" sz="2000" dirty="0">
              <a:latin typeface="+mj-lt"/>
              <a:ea typeface="Calibri" panose="020F0502020204030204" pitchFamily="34" charset="0"/>
              <a:cs typeface="Times New Roman" panose="02020603050405020304" pitchFamily="18" charset="0"/>
            </a:endParaRPr>
          </a:p>
          <a:p>
            <a:pPr marL="0" indent="0">
              <a:spcBef>
                <a:spcPts val="0"/>
              </a:spcBef>
              <a:spcAft>
                <a:spcPts val="0"/>
              </a:spcAft>
              <a:buNone/>
            </a:pPr>
            <a:r>
              <a:rPr lang="en-US" sz="2000" dirty="0">
                <a:latin typeface="+mj-lt"/>
                <a:ea typeface="Calibri" panose="020F0502020204030204" pitchFamily="34" charset="0"/>
                <a:cs typeface="Times New Roman" panose="02020603050405020304" pitchFamily="18" charset="0"/>
              </a:rPr>
              <a:t>Co-Learning:  Collaborative case discussion and sharing of ideas across disciplines, roles, and sectors </a:t>
            </a:r>
          </a:p>
          <a:p>
            <a:pPr lvl="1">
              <a:spcBef>
                <a:spcPts val="0"/>
              </a:spcBef>
              <a:spcAft>
                <a:spcPts val="0"/>
              </a:spcAft>
            </a:pPr>
            <a:r>
              <a:rPr lang="en-US" sz="2000" dirty="0">
                <a:latin typeface="+mj-lt"/>
                <a:ea typeface="Calibri" panose="020F0502020204030204" pitchFamily="34" charset="0"/>
                <a:cs typeface="Times New Roman" panose="02020603050405020304" pitchFamily="18" charset="0"/>
              </a:rPr>
              <a:t>Begin with what matters to participants, establish shared purpose, be attentive to power dynamics </a:t>
            </a:r>
          </a:p>
          <a:p>
            <a:pPr lvl="1">
              <a:spcBef>
                <a:spcPts val="0"/>
              </a:spcBef>
              <a:spcAft>
                <a:spcPts val="0"/>
              </a:spcAft>
            </a:pPr>
            <a:r>
              <a:rPr lang="en-US" sz="2000" dirty="0">
                <a:latin typeface="+mj-lt"/>
                <a:ea typeface="Calibri" panose="020F0502020204030204" pitchFamily="34" charset="0"/>
                <a:cs typeface="Times New Roman" panose="02020603050405020304" pitchFamily="18" charset="0"/>
              </a:rPr>
              <a:t>Brief best practices integrated into sessions by facilitators </a:t>
            </a:r>
          </a:p>
          <a:p>
            <a:pPr lvl="1">
              <a:spcBef>
                <a:spcPts val="0"/>
              </a:spcBef>
              <a:spcAft>
                <a:spcPts val="0"/>
              </a:spcAft>
            </a:pPr>
            <a:r>
              <a:rPr lang="en-US" sz="2000" dirty="0">
                <a:effectLst/>
                <a:latin typeface="+mj-lt"/>
                <a:ea typeface="Calibri" panose="020F0502020204030204" pitchFamily="34" charset="0"/>
                <a:cs typeface="Times New Roman" panose="02020603050405020304" pitchFamily="18" charset="0"/>
              </a:rPr>
              <a:t>Address barriers to accessing psycho-oncology expertise and specialty oncology care </a:t>
            </a:r>
          </a:p>
          <a:p>
            <a:pPr marL="393700" lvl="1" indent="0">
              <a:spcBef>
                <a:spcPts val="0"/>
              </a:spcBef>
              <a:spcAft>
                <a:spcPts val="0"/>
              </a:spcAft>
              <a:buNone/>
            </a:pPr>
            <a:endParaRPr lang="en-US" sz="2000" dirty="0">
              <a:latin typeface="+mj-lt"/>
              <a:ea typeface="Calibri" panose="020F0502020204030204" pitchFamily="34" charset="0"/>
              <a:cs typeface="Times New Roman" panose="02020603050405020304" pitchFamily="18" charset="0"/>
            </a:endParaRPr>
          </a:p>
          <a:p>
            <a:pPr marL="0" indent="0">
              <a:spcBef>
                <a:spcPts val="0"/>
              </a:spcBef>
              <a:spcAft>
                <a:spcPts val="0"/>
              </a:spcAft>
              <a:buNone/>
            </a:pPr>
            <a:r>
              <a:rPr lang="en-US" sz="2000" dirty="0">
                <a:latin typeface="+mj-lt"/>
                <a:ea typeface="Calibri" panose="020F0502020204030204" pitchFamily="34" charset="0"/>
                <a:cs typeface="Times New Roman" panose="02020603050405020304" pitchFamily="18" charset="0"/>
              </a:rPr>
              <a:t>Person-Centered, strengths-based assessment</a:t>
            </a:r>
          </a:p>
          <a:p>
            <a:pPr lvl="1">
              <a:spcBef>
                <a:spcPts val="0"/>
              </a:spcBef>
              <a:spcAft>
                <a:spcPts val="0"/>
              </a:spcAft>
            </a:pPr>
            <a:r>
              <a:rPr lang="en-US" sz="2000" dirty="0">
                <a:latin typeface="+mj-lt"/>
                <a:ea typeface="Calibri" panose="020F0502020204030204" pitchFamily="34" charset="0"/>
                <a:cs typeface="Times New Roman" panose="02020603050405020304" pitchFamily="18" charset="0"/>
              </a:rPr>
              <a:t>Frame in terms of whole person including values and strengths</a:t>
            </a:r>
          </a:p>
          <a:p>
            <a:pPr lvl="1">
              <a:spcBef>
                <a:spcPts val="0"/>
              </a:spcBef>
              <a:spcAft>
                <a:spcPts val="0"/>
              </a:spcAft>
            </a:pPr>
            <a:r>
              <a:rPr lang="en-US" sz="2000" dirty="0">
                <a:effectLst/>
                <a:latin typeface="+mj-lt"/>
                <a:ea typeface="Calibri" panose="020F0502020204030204" pitchFamily="34" charset="0"/>
                <a:cs typeface="Times New Roman" panose="02020603050405020304" pitchFamily="18" charset="0"/>
              </a:rPr>
              <a:t>Address social determinants/resource-related barriers to care </a:t>
            </a:r>
          </a:p>
          <a:p>
            <a:pPr lvl="1">
              <a:spcBef>
                <a:spcPts val="0"/>
              </a:spcBef>
              <a:spcAft>
                <a:spcPts val="0"/>
              </a:spcAft>
            </a:pPr>
            <a:r>
              <a:rPr lang="en-US" sz="2000" dirty="0">
                <a:latin typeface="+mj-lt"/>
                <a:ea typeface="Calibri" panose="020F0502020204030204" pitchFamily="34" charset="0"/>
                <a:cs typeface="Times New Roman" panose="02020603050405020304" pitchFamily="18" charset="0"/>
              </a:rPr>
              <a:t>Create integrated cancer and mental health treatment plan</a:t>
            </a:r>
          </a:p>
          <a:p>
            <a:pPr marL="393690" lvl="1" indent="0">
              <a:spcBef>
                <a:spcPts val="0"/>
              </a:spcBef>
              <a:spcAft>
                <a:spcPts val="0"/>
              </a:spcAft>
              <a:buNone/>
            </a:pPr>
            <a:endParaRPr lang="en-US" sz="2000" dirty="0">
              <a:latin typeface="+mj-lt"/>
              <a:ea typeface="Calibri" panose="020F0502020204030204" pitchFamily="34" charset="0"/>
              <a:cs typeface="Times New Roman" panose="02020603050405020304" pitchFamily="18" charset="0"/>
            </a:endParaRPr>
          </a:p>
          <a:p>
            <a:pPr marL="26987" indent="0">
              <a:spcBef>
                <a:spcPts val="0"/>
              </a:spcBef>
              <a:spcAft>
                <a:spcPts val="0"/>
              </a:spcAft>
              <a:buNone/>
            </a:pPr>
            <a:r>
              <a:rPr lang="en-US" sz="2200" dirty="0">
                <a:latin typeface="+mj-lt"/>
                <a:ea typeface="Calibri" panose="020F0502020204030204" pitchFamily="34" charset="0"/>
                <a:cs typeface="Times New Roman" panose="02020603050405020304" pitchFamily="18" charset="0"/>
              </a:rPr>
              <a:t>Track outcomes that matter: Consider patient, clinician, systems, implementation</a:t>
            </a:r>
          </a:p>
        </p:txBody>
      </p:sp>
    </p:spTree>
    <p:extLst>
      <p:ext uri="{BB962C8B-B14F-4D97-AF65-F5344CB8AC3E}">
        <p14:creationId xmlns:p14="http://schemas.microsoft.com/office/powerpoint/2010/main" val="5896073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gageinitiative.org/wp-content/uploads/2019/10/hero_wh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558" y="468351"/>
            <a:ext cx="11875298" cy="44493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044207" y="2092855"/>
            <a:ext cx="6096000" cy="1200329"/>
          </a:xfrm>
          <a:prstGeom prst="rect">
            <a:avLst/>
          </a:prstGeom>
        </p:spPr>
        <p:txBody>
          <a:bodyPr>
            <a:spAutoFit/>
          </a:bodyPr>
          <a:lstStyle/>
          <a:p>
            <a:pPr algn="ctr"/>
            <a:r>
              <a:rPr lang="en-US" sz="2400" dirty="0">
                <a:solidFill>
                  <a:srgbClr val="FFFFFF"/>
                </a:solidFill>
              </a:rPr>
              <a:t>We are a coalition that engages diverse voices to promote equity in cancer care and research for people with mental illness.</a:t>
            </a:r>
            <a:endParaRPr lang="en-US" sz="2400" b="0" i="0" dirty="0">
              <a:solidFill>
                <a:srgbClr val="FFFFFF"/>
              </a:solidFill>
              <a:effectLst/>
            </a:endParaRPr>
          </a:p>
        </p:txBody>
      </p:sp>
      <p:pic>
        <p:nvPicPr>
          <p:cNvPr id="1038" name="Picture 14" descr="https://engageinitiative.org/wp-content/uploads/2019/04/logo2.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654" y="5134603"/>
            <a:ext cx="1857917" cy="105413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engageinitiative.org/wp-content/uploads/2019/04/logo7.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8756" y="5212328"/>
            <a:ext cx="1085850" cy="96202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engageinitiative.org/wp-content/uploads/2019/10/NorthSuffolk.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90851" y="5051503"/>
            <a:ext cx="2857500" cy="98107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engageinitiative.org/wp-content/uploads/2019/04/logo8.pn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29222" y="5250427"/>
            <a:ext cx="876300" cy="88582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engageinitiative.org/wp-content/uploads/2019/04/logo.png">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86393" y="5412087"/>
            <a:ext cx="2171700" cy="43815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s://engageinitiative.org/wp-content/uploads/2019/04/logo4.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22066" y="5233730"/>
            <a:ext cx="781050" cy="7810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077844" y="6308167"/>
            <a:ext cx="9720146" cy="646331"/>
          </a:xfrm>
          <a:prstGeom prst="rect">
            <a:avLst/>
          </a:prstGeom>
        </p:spPr>
        <p:txBody>
          <a:bodyPr wrap="square">
            <a:spAutoFit/>
          </a:bodyPr>
          <a:lstStyle/>
          <a:p>
            <a:r>
              <a:rPr lang="en-US" dirty="0">
                <a:solidFill>
                  <a:srgbClr val="000000"/>
                </a:solidFill>
                <a:latin typeface="Roboto-Italic"/>
              </a:rPr>
              <a:t>This collaborative was partially funded through a Patient-Centered Outcomes Research Institute (PCORI) Eugene Washington PCORI Engagement Award (#7219-MGH).</a:t>
            </a:r>
            <a:endParaRPr lang="en-US" dirty="0"/>
          </a:p>
        </p:txBody>
      </p:sp>
    </p:spTree>
    <p:extLst>
      <p:ext uri="{BB962C8B-B14F-4D97-AF65-F5344CB8AC3E}">
        <p14:creationId xmlns:p14="http://schemas.microsoft.com/office/powerpoint/2010/main" val="35145579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1257" y="-38923"/>
            <a:ext cx="11930743" cy="879206"/>
          </a:xfrm>
        </p:spPr>
        <p:txBody>
          <a:bodyPr/>
          <a:lstStyle/>
          <a:p>
            <a:r>
              <a:rPr lang="en-US" sz="3200" b="1" dirty="0">
                <a:solidFill>
                  <a:schemeClr val="accent1">
                    <a:lumMod val="75000"/>
                  </a:schemeClr>
                </a:solidFill>
                <a:cs typeface="Calibri Light" panose="020F0302020204030204" pitchFamily="34" charset="0"/>
              </a:rPr>
              <a:t>To advance equity, we need more than bridges. </a:t>
            </a:r>
          </a:p>
        </p:txBody>
      </p:sp>
      <p:pic>
        <p:nvPicPr>
          <p:cNvPr id="4" name="Content Placeholder 3" descr="Image result for bridge cartoon">
            <a:extLst>
              <a:ext uri="{FF2B5EF4-FFF2-40B4-BE49-F238E27FC236}">
                <a16:creationId xmlns:a16="http://schemas.microsoft.com/office/drawing/2014/main" id="{1E7821EC-5AF9-384C-8D99-3A22022D7CAE}"/>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128977" y="1052623"/>
            <a:ext cx="3689497" cy="1626783"/>
          </a:xfrm>
          <a:prstGeom prst="rect">
            <a:avLst/>
          </a:prstGeom>
          <a:noFill/>
          <a:ln>
            <a:noFill/>
          </a:ln>
        </p:spPr>
      </p:pic>
      <p:pic>
        <p:nvPicPr>
          <p:cNvPr id="6" name="Picture 2"/>
          <p:cNvPicPr>
            <a:picLocks noChangeAspect="1" noChangeArrowheads="1"/>
          </p:cNvPicPr>
          <p:nvPr/>
        </p:nvPicPr>
        <p:blipFill>
          <a:blip r:embed="rId4" cstate="print"/>
          <a:srcRect/>
          <a:stretch>
            <a:fillRect/>
          </a:stretch>
        </p:blipFill>
        <p:spPr bwMode="auto">
          <a:xfrm>
            <a:off x="7895156" y="1512860"/>
            <a:ext cx="2873745" cy="1914073"/>
          </a:xfrm>
          <a:prstGeom prst="rect">
            <a:avLst/>
          </a:prstGeom>
          <a:noFill/>
          <a:ln w="9525">
            <a:noFill/>
            <a:miter lim="800000"/>
            <a:headEnd/>
            <a:tailEnd/>
          </a:ln>
        </p:spPr>
      </p:pic>
      <p:pic>
        <p:nvPicPr>
          <p:cNvPr id="7" name="Picture 3"/>
          <p:cNvPicPr>
            <a:picLocks noChangeAspect="1" noChangeArrowheads="1"/>
          </p:cNvPicPr>
          <p:nvPr/>
        </p:nvPicPr>
        <p:blipFill>
          <a:blip r:embed="rId5" cstate="print"/>
          <a:srcRect/>
          <a:stretch>
            <a:fillRect/>
          </a:stretch>
        </p:blipFill>
        <p:spPr bwMode="auto">
          <a:xfrm>
            <a:off x="1498153" y="1512860"/>
            <a:ext cx="2630824" cy="2039565"/>
          </a:xfrm>
          <a:prstGeom prst="rect">
            <a:avLst/>
          </a:prstGeom>
          <a:noFill/>
          <a:ln w="9525">
            <a:noFill/>
            <a:miter lim="800000"/>
            <a:headEnd/>
            <a:tailEnd/>
          </a:ln>
          <a:effectLst/>
        </p:spPr>
      </p:pic>
    </p:spTree>
    <p:extLst>
      <p:ext uri="{BB962C8B-B14F-4D97-AF65-F5344CB8AC3E}">
        <p14:creationId xmlns:p14="http://schemas.microsoft.com/office/powerpoint/2010/main" val="30916779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66402"/>
            <a:ext cx="12191998" cy="1590742"/>
          </a:xfrm>
          <a:prstGeom prst="rect">
            <a:avLst/>
          </a:prstGeom>
          <a:gradFill>
            <a:gsLst>
              <a:gs pos="0">
                <a:srgbClr val="000000"/>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70175"/>
            <a:ext cx="12185331" cy="1590742"/>
          </a:xfrm>
          <a:prstGeom prst="rect">
            <a:avLst/>
          </a:prstGeom>
          <a:gradFill>
            <a:gsLst>
              <a:gs pos="0">
                <a:schemeClr val="accent1">
                  <a:alpha val="0"/>
                </a:schemeClr>
              </a:gs>
              <a:gs pos="100000">
                <a:schemeClr val="accent1">
                  <a:lumMod val="5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5265546"/>
            <a:ext cx="4076698" cy="1590742"/>
          </a:xfrm>
          <a:prstGeom prst="rect">
            <a:avLst/>
          </a:prstGeom>
          <a:gradFill>
            <a:gsLst>
              <a:gs pos="0">
                <a:schemeClr val="accent1">
                  <a:lumMod val="50000"/>
                </a:schemeClr>
              </a:gs>
              <a:gs pos="100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35" y="5263483"/>
            <a:ext cx="12192000" cy="1597433"/>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9733563-AA00-31E5-0882-48315D5A956B}"/>
              </a:ext>
            </a:extLst>
          </p:cNvPr>
          <p:cNvSpPr>
            <a:spLocks noGrp="1"/>
          </p:cNvSpPr>
          <p:nvPr>
            <p:ph type="title"/>
          </p:nvPr>
        </p:nvSpPr>
        <p:spPr>
          <a:xfrm>
            <a:off x="323273" y="5694981"/>
            <a:ext cx="11591635" cy="604219"/>
          </a:xfrm>
        </p:spPr>
        <p:txBody>
          <a:bodyPr>
            <a:normAutofit fontScale="90000"/>
          </a:bodyPr>
          <a:lstStyle/>
          <a:p>
            <a:r>
              <a:rPr lang="en-US" sz="4000" b="1" dirty="0">
                <a:solidFill>
                  <a:schemeClr val="bg1"/>
                </a:solidFill>
                <a:latin typeface="+mj-lt"/>
                <a:cs typeface="Calibri Light" panose="020F0302020204030204" pitchFamily="34" charset="0"/>
              </a:rPr>
              <a:t>We need to nurture untapped strengths and create networks.</a:t>
            </a:r>
            <a:br>
              <a:rPr lang="en-US" sz="4000" dirty="0">
                <a:latin typeface="+mj-lt"/>
              </a:rPr>
            </a:br>
            <a:endParaRPr lang="en-US" sz="4000" dirty="0">
              <a:solidFill>
                <a:srgbClr val="FFFFFF"/>
              </a:solidFill>
            </a:endParaRPr>
          </a:p>
        </p:txBody>
      </p:sp>
      <p:pic>
        <p:nvPicPr>
          <p:cNvPr id="5" name="Picture 4" descr="A forest with trees and grass&#10;&#10;Description automatically generated">
            <a:extLst>
              <a:ext uri="{FF2B5EF4-FFF2-40B4-BE49-F238E27FC236}">
                <a16:creationId xmlns:a16="http://schemas.microsoft.com/office/drawing/2014/main" id="{B638AF18-3967-EB5B-013A-D1C8E356241A}"/>
              </a:ext>
            </a:extLst>
          </p:cNvPr>
          <p:cNvPicPr>
            <a:picLocks noChangeAspect="1"/>
          </p:cNvPicPr>
          <p:nvPr/>
        </p:nvPicPr>
        <p:blipFill>
          <a:blip r:embed="rId3"/>
          <a:stretch>
            <a:fillRect/>
          </a:stretch>
        </p:blipFill>
        <p:spPr>
          <a:xfrm>
            <a:off x="3062722" y="402570"/>
            <a:ext cx="6066554" cy="3215273"/>
          </a:xfrm>
          <a:prstGeom prst="rect">
            <a:avLst/>
          </a:prstGeom>
        </p:spPr>
      </p:pic>
      <p:sp>
        <p:nvSpPr>
          <p:cNvPr id="3" name="Content Placeholder 2">
            <a:extLst>
              <a:ext uri="{FF2B5EF4-FFF2-40B4-BE49-F238E27FC236}">
                <a16:creationId xmlns:a16="http://schemas.microsoft.com/office/drawing/2014/main" id="{9225CA3A-8A58-356D-150E-E1F62F08F2B0}"/>
              </a:ext>
            </a:extLst>
          </p:cNvPr>
          <p:cNvSpPr>
            <a:spLocks noGrp="1"/>
          </p:cNvSpPr>
          <p:nvPr>
            <p:ph idx="1"/>
          </p:nvPr>
        </p:nvSpPr>
        <p:spPr>
          <a:xfrm>
            <a:off x="6601412" y="3214803"/>
            <a:ext cx="8332826" cy="1119982"/>
          </a:xfrm>
        </p:spPr>
        <p:txBody>
          <a:bodyPr anchor="ctr">
            <a:normAutofit/>
          </a:bodyPr>
          <a:lstStyle/>
          <a:p>
            <a:pPr marL="0" indent="0">
              <a:buNone/>
            </a:pPr>
            <a:r>
              <a:rPr lang="en-US" sz="2000" dirty="0"/>
              <a:t>The Mother Tree Project</a:t>
            </a:r>
          </a:p>
        </p:txBody>
      </p:sp>
    </p:spTree>
    <p:extLst>
      <p:ext uri="{BB962C8B-B14F-4D97-AF65-F5344CB8AC3E}">
        <p14:creationId xmlns:p14="http://schemas.microsoft.com/office/powerpoint/2010/main" val="1198554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341399"/>
            <a:ext cx="12300155" cy="2229305"/>
          </a:xfrm>
        </p:spPr>
        <p:txBody>
          <a:bodyPr>
            <a:normAutofit/>
          </a:bodyPr>
          <a:lstStyle/>
          <a:p>
            <a:r>
              <a:rPr lang="en-US" sz="3400" b="1" dirty="0">
                <a:solidFill>
                  <a:schemeClr val="accent1">
                    <a:lumMod val="75000"/>
                  </a:schemeClr>
                </a:solidFill>
                <a:latin typeface="+mn-lt"/>
              </a:rPr>
              <a:t>Advancing Health Equity for Individuals with Serious Mental Illness</a:t>
            </a:r>
            <a:br>
              <a:rPr lang="en-US" sz="3600" b="1" dirty="0"/>
            </a:br>
            <a:br>
              <a:rPr lang="en-US" sz="3600" b="1" dirty="0"/>
            </a:br>
            <a:endParaRPr lang="en-US" sz="3600" b="1" dirty="0"/>
          </a:p>
        </p:txBody>
      </p:sp>
      <p:sp>
        <p:nvSpPr>
          <p:cNvPr id="13" name="TextBox 12"/>
          <p:cNvSpPr txBox="1"/>
          <p:nvPr/>
        </p:nvSpPr>
        <p:spPr>
          <a:xfrm>
            <a:off x="6418360" y="3943749"/>
            <a:ext cx="8133047" cy="1754326"/>
          </a:xfrm>
          <a:prstGeom prst="rect">
            <a:avLst/>
          </a:prstGeom>
          <a:noFill/>
        </p:spPr>
        <p:txBody>
          <a:bodyPr wrap="square" rtlCol="0">
            <a:spAutoFit/>
          </a:bodyPr>
          <a:lstStyle/>
          <a:p>
            <a:pPr defTabSz="457189"/>
            <a:r>
              <a:rPr lang="en-US" dirty="0">
                <a:solidFill>
                  <a:prstClr val="black"/>
                </a:solidFill>
                <a:latin typeface="Calibri" panose="020F0502020204030204"/>
              </a:rPr>
              <a:t>Kelly Irwin, MD, MPH</a:t>
            </a:r>
          </a:p>
          <a:p>
            <a:pPr defTabSz="457189"/>
            <a:r>
              <a:rPr lang="en-US" dirty="0">
                <a:solidFill>
                  <a:prstClr val="black"/>
                </a:solidFill>
                <a:latin typeface="Calibri" panose="020F0502020204030204"/>
              </a:rPr>
              <a:t>Assistant Professor of Psychiatry, Harvard Medical School</a:t>
            </a:r>
          </a:p>
          <a:p>
            <a:pPr defTabSz="457189"/>
            <a:r>
              <a:rPr lang="en-US" dirty="0">
                <a:solidFill>
                  <a:srgbClr val="002060"/>
                </a:solidFill>
                <a:latin typeface="Calibri" panose="020F0502020204030204"/>
              </a:rPr>
              <a:t>Collaborative Care and Community Engagement Program</a:t>
            </a:r>
          </a:p>
          <a:p>
            <a:pPr defTabSz="457189"/>
            <a:r>
              <a:rPr lang="en-US" dirty="0">
                <a:solidFill>
                  <a:srgbClr val="002060"/>
                </a:solidFill>
                <a:latin typeface="Calibri" panose="020F0502020204030204"/>
              </a:rPr>
              <a:t>Center for Psychiatric Oncology and Behavioral Sciences</a:t>
            </a:r>
          </a:p>
          <a:p>
            <a:pPr defTabSz="457189"/>
            <a:r>
              <a:rPr lang="en-US" dirty="0">
                <a:solidFill>
                  <a:srgbClr val="002060"/>
                </a:solidFill>
                <a:latin typeface="Calibri" panose="020F0502020204030204"/>
              </a:rPr>
              <a:t>Massachusetts General Hospital Cancer Center</a:t>
            </a:r>
          </a:p>
          <a:p>
            <a:pPr defTabSz="457189"/>
            <a:r>
              <a:rPr lang="en-US" dirty="0">
                <a:solidFill>
                  <a:srgbClr val="002060"/>
                </a:solidFill>
                <a:latin typeface="Calibri" panose="020F0502020204030204"/>
              </a:rPr>
              <a:t>ENGAGE: The Cancer and Mental Health Collaborative</a:t>
            </a:r>
          </a:p>
        </p:txBody>
      </p:sp>
      <p:grpSp>
        <p:nvGrpSpPr>
          <p:cNvPr id="15" name="Group 14">
            <a:extLst>
              <a:ext uri="{FF2B5EF4-FFF2-40B4-BE49-F238E27FC236}">
                <a16:creationId xmlns:a16="http://schemas.microsoft.com/office/drawing/2014/main" id="{72A91055-7610-004B-99A2-24CE45C59C54}"/>
              </a:ext>
            </a:extLst>
          </p:cNvPr>
          <p:cNvGrpSpPr/>
          <p:nvPr/>
        </p:nvGrpSpPr>
        <p:grpSpPr>
          <a:xfrm>
            <a:off x="207132" y="5879477"/>
            <a:ext cx="11300723" cy="721712"/>
            <a:chOff x="480321" y="5876763"/>
            <a:chExt cx="11300722" cy="721712"/>
          </a:xfrm>
        </p:grpSpPr>
        <p:pic>
          <p:nvPicPr>
            <p:cNvPr id="16" name="Picture 15">
              <a:extLst>
                <a:ext uri="{FF2B5EF4-FFF2-40B4-BE49-F238E27FC236}">
                  <a16:creationId xmlns:a16="http://schemas.microsoft.com/office/drawing/2014/main" id="{C00ED09A-1E4A-1C4D-9FF2-CA0059095FD9}"/>
                </a:ext>
              </a:extLst>
            </p:cNvPr>
            <p:cNvPicPr>
              <a:picLocks noChangeAspect="1"/>
            </p:cNvPicPr>
            <p:nvPr/>
          </p:nvPicPr>
          <p:blipFill>
            <a:blip r:embed="rId3"/>
            <a:stretch>
              <a:fillRect/>
            </a:stretch>
          </p:blipFill>
          <p:spPr>
            <a:xfrm>
              <a:off x="480321" y="5876763"/>
              <a:ext cx="2374526" cy="670941"/>
            </a:xfrm>
            <a:prstGeom prst="rect">
              <a:avLst/>
            </a:prstGeom>
          </p:spPr>
        </p:pic>
        <p:pic>
          <p:nvPicPr>
            <p:cNvPr id="17" name="Picture 16">
              <a:extLst>
                <a:ext uri="{FF2B5EF4-FFF2-40B4-BE49-F238E27FC236}">
                  <a16:creationId xmlns:a16="http://schemas.microsoft.com/office/drawing/2014/main" id="{4E8A3C1D-E813-1444-AABC-8569444E3BC9}"/>
                </a:ext>
              </a:extLst>
            </p:cNvPr>
            <p:cNvPicPr>
              <a:picLocks noChangeAspect="1"/>
            </p:cNvPicPr>
            <p:nvPr/>
          </p:nvPicPr>
          <p:blipFill>
            <a:blip r:embed="rId4"/>
            <a:stretch>
              <a:fillRect/>
            </a:stretch>
          </p:blipFill>
          <p:spPr>
            <a:xfrm>
              <a:off x="9153293" y="5930020"/>
              <a:ext cx="591298" cy="641502"/>
            </a:xfrm>
            <a:prstGeom prst="rect">
              <a:avLst/>
            </a:prstGeom>
          </p:spPr>
        </p:pic>
        <p:pic>
          <p:nvPicPr>
            <p:cNvPr id="18" name="Picture 17">
              <a:extLst>
                <a:ext uri="{FF2B5EF4-FFF2-40B4-BE49-F238E27FC236}">
                  <a16:creationId xmlns:a16="http://schemas.microsoft.com/office/drawing/2014/main" id="{17DF09D3-71B5-9941-BCC1-EFB252DC6C40}"/>
                </a:ext>
              </a:extLst>
            </p:cNvPr>
            <p:cNvPicPr>
              <a:picLocks noChangeAspect="1"/>
            </p:cNvPicPr>
            <p:nvPr/>
          </p:nvPicPr>
          <p:blipFill>
            <a:blip r:embed="rId5"/>
            <a:stretch>
              <a:fillRect/>
            </a:stretch>
          </p:blipFill>
          <p:spPr>
            <a:xfrm>
              <a:off x="9914424" y="5903068"/>
              <a:ext cx="1866619" cy="695407"/>
            </a:xfrm>
            <a:prstGeom prst="rect">
              <a:avLst/>
            </a:prstGeom>
          </p:spPr>
        </p:pic>
      </p:grpSp>
      <p:pic>
        <p:nvPicPr>
          <p:cNvPr id="19" name="Picture 18">
            <a:extLst>
              <a:ext uri="{FF2B5EF4-FFF2-40B4-BE49-F238E27FC236}">
                <a16:creationId xmlns:a16="http://schemas.microsoft.com/office/drawing/2014/main" id="{AB118923-8361-4F59-B8DF-0D22A3BB0ACF}"/>
              </a:ext>
            </a:extLst>
          </p:cNvPr>
          <p:cNvPicPr>
            <a:picLocks noChangeAspect="1"/>
          </p:cNvPicPr>
          <p:nvPr/>
        </p:nvPicPr>
        <p:blipFill>
          <a:blip r:embed="rId6"/>
          <a:stretch>
            <a:fillRect/>
          </a:stretch>
        </p:blipFill>
        <p:spPr>
          <a:xfrm>
            <a:off x="2476161" y="5932734"/>
            <a:ext cx="1563374" cy="580611"/>
          </a:xfrm>
          <a:prstGeom prst="rect">
            <a:avLst/>
          </a:prstGeom>
        </p:spPr>
      </p:pic>
      <p:pic>
        <p:nvPicPr>
          <p:cNvPr id="20" name="Picture 19">
            <a:extLst>
              <a:ext uri="{FF2B5EF4-FFF2-40B4-BE49-F238E27FC236}">
                <a16:creationId xmlns:a16="http://schemas.microsoft.com/office/drawing/2014/main" id="{426B001F-C210-4580-B110-7680AFDB165B}"/>
              </a:ext>
            </a:extLst>
          </p:cNvPr>
          <p:cNvPicPr>
            <a:picLocks noChangeAspect="1"/>
          </p:cNvPicPr>
          <p:nvPr/>
        </p:nvPicPr>
        <p:blipFill>
          <a:blip r:embed="rId7"/>
          <a:stretch>
            <a:fillRect/>
          </a:stretch>
        </p:blipFill>
        <p:spPr>
          <a:xfrm>
            <a:off x="5405231" y="6071120"/>
            <a:ext cx="1493279" cy="428990"/>
          </a:xfrm>
          <a:prstGeom prst="rect">
            <a:avLst/>
          </a:prstGeom>
        </p:spPr>
      </p:pic>
      <p:pic>
        <p:nvPicPr>
          <p:cNvPr id="4" name="Picture 3">
            <a:extLst>
              <a:ext uri="{FF2B5EF4-FFF2-40B4-BE49-F238E27FC236}">
                <a16:creationId xmlns:a16="http://schemas.microsoft.com/office/drawing/2014/main" id="{F9ACC219-0C67-74CA-71B8-9A1483BC713C}"/>
              </a:ext>
            </a:extLst>
          </p:cNvPr>
          <p:cNvPicPr>
            <a:picLocks noChangeAspect="1"/>
          </p:cNvPicPr>
          <p:nvPr/>
        </p:nvPicPr>
        <p:blipFill>
          <a:blip r:embed="rId8"/>
          <a:stretch>
            <a:fillRect/>
          </a:stretch>
        </p:blipFill>
        <p:spPr>
          <a:xfrm>
            <a:off x="4091561" y="6076117"/>
            <a:ext cx="1292779" cy="428989"/>
          </a:xfrm>
          <a:prstGeom prst="rect">
            <a:avLst/>
          </a:prstGeom>
        </p:spPr>
      </p:pic>
      <p:pic>
        <p:nvPicPr>
          <p:cNvPr id="6" name="Picture 5" descr="Logo&#10;&#10;Description automatically generated">
            <a:extLst>
              <a:ext uri="{FF2B5EF4-FFF2-40B4-BE49-F238E27FC236}">
                <a16:creationId xmlns:a16="http://schemas.microsoft.com/office/drawing/2014/main" id="{AEBC9253-11D1-1BF8-9E9E-E94713618595}"/>
              </a:ext>
            </a:extLst>
          </p:cNvPr>
          <p:cNvPicPr>
            <a:picLocks noChangeAspect="1"/>
          </p:cNvPicPr>
          <p:nvPr/>
        </p:nvPicPr>
        <p:blipFill>
          <a:blip r:embed="rId9"/>
          <a:stretch>
            <a:fillRect/>
          </a:stretch>
        </p:blipFill>
        <p:spPr>
          <a:xfrm>
            <a:off x="6898510" y="5864184"/>
            <a:ext cx="1904858" cy="686234"/>
          </a:xfrm>
          <a:prstGeom prst="rect">
            <a:avLst/>
          </a:prstGeom>
        </p:spPr>
      </p:pic>
    </p:spTree>
    <p:extLst>
      <p:ext uri="{BB962C8B-B14F-4D97-AF65-F5344CB8AC3E}">
        <p14:creationId xmlns:p14="http://schemas.microsoft.com/office/powerpoint/2010/main" val="23537985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747FD-3997-497E-B023-54A93954F6F7}"/>
              </a:ext>
            </a:extLst>
          </p:cNvPr>
          <p:cNvSpPr>
            <a:spLocks noGrp="1"/>
          </p:cNvSpPr>
          <p:nvPr>
            <p:ph type="ctrTitle"/>
          </p:nvPr>
        </p:nvSpPr>
        <p:spPr>
          <a:xfrm>
            <a:off x="1528952" y="1149850"/>
            <a:ext cx="8773772" cy="2392136"/>
          </a:xfrm>
          <a:solidFill>
            <a:srgbClr val="282E6D"/>
          </a:solidFill>
        </p:spPr>
        <p:txBody>
          <a:bodyPr>
            <a:normAutofit fontScale="90000"/>
          </a:bodyPr>
          <a:lstStyle/>
          <a:p>
            <a:pPr algn="l"/>
            <a:r>
              <a:rPr lang="en-US" sz="5400" b="1" u="sng" dirty="0">
                <a:solidFill>
                  <a:srgbClr val="EC339D"/>
                </a:solidFill>
                <a:latin typeface="+mn-lt"/>
              </a:rPr>
              <a:t>I pledge</a:t>
            </a:r>
            <a:r>
              <a:rPr lang="en-US" sz="5400" b="1" dirty="0">
                <a:solidFill>
                  <a:srgbClr val="EC339D"/>
                </a:solidFill>
                <a:latin typeface="+mn-lt"/>
              </a:rPr>
              <a:t> to ensure mental illness is never a barrier to cancer care.</a:t>
            </a:r>
            <a:br>
              <a:rPr lang="en-US" sz="5600" dirty="0"/>
            </a:br>
            <a:endParaRPr lang="en-US" sz="5600" dirty="0"/>
          </a:p>
        </p:txBody>
      </p:sp>
      <p:pic>
        <p:nvPicPr>
          <p:cNvPr id="6" name="Picture 5">
            <a:extLst>
              <a:ext uri="{FF2B5EF4-FFF2-40B4-BE49-F238E27FC236}">
                <a16:creationId xmlns:a16="http://schemas.microsoft.com/office/drawing/2014/main" id="{C3A5F8A3-A650-4965-B680-A3C366031FB1}"/>
              </a:ext>
            </a:extLst>
          </p:cNvPr>
          <p:cNvPicPr>
            <a:picLocks noChangeAspect="1"/>
          </p:cNvPicPr>
          <p:nvPr/>
        </p:nvPicPr>
        <p:blipFill rotWithShape="1">
          <a:blip r:embed="rId2"/>
          <a:srcRect l="6179" t="13468"/>
          <a:stretch/>
        </p:blipFill>
        <p:spPr>
          <a:xfrm>
            <a:off x="9144644" y="4756947"/>
            <a:ext cx="3047356" cy="1013789"/>
          </a:xfrm>
          <a:prstGeom prst="rect">
            <a:avLst/>
          </a:prstGeom>
        </p:spPr>
      </p:pic>
      <p:sp>
        <p:nvSpPr>
          <p:cNvPr id="3" name="TextBox 2">
            <a:extLst>
              <a:ext uri="{FF2B5EF4-FFF2-40B4-BE49-F238E27FC236}">
                <a16:creationId xmlns:a16="http://schemas.microsoft.com/office/drawing/2014/main" id="{1B3834BC-2E25-4F55-B0E3-A87646C26F1C}"/>
              </a:ext>
            </a:extLst>
          </p:cNvPr>
          <p:cNvSpPr txBox="1"/>
          <p:nvPr/>
        </p:nvSpPr>
        <p:spPr>
          <a:xfrm>
            <a:off x="677917" y="4933494"/>
            <a:ext cx="4366437" cy="523220"/>
          </a:xfrm>
          <a:prstGeom prst="rect">
            <a:avLst/>
          </a:prstGeom>
          <a:noFill/>
        </p:spPr>
        <p:txBody>
          <a:bodyPr wrap="square" rtlCol="0">
            <a:spAutoFit/>
          </a:bodyPr>
          <a:lstStyle/>
          <a:p>
            <a:r>
              <a:rPr lang="en-US" sz="2800" u="sng" dirty="0">
                <a:solidFill>
                  <a:srgbClr val="EC339D"/>
                </a:solidFill>
                <a:hlinkClick r:id="rId3">
                  <a:extLst>
                    <a:ext uri="{A12FA001-AC4F-418D-AE19-62706E023703}">
                      <ahyp:hlinkClr xmlns:ahyp="http://schemas.microsoft.com/office/drawing/2018/hyperlinkcolor" val="tx"/>
                    </a:ext>
                  </a:extLst>
                </a:hlinkClick>
              </a:rPr>
              <a:t>http://engageinitiative.org</a:t>
            </a:r>
            <a:r>
              <a:rPr lang="en-US" sz="2800" dirty="0">
                <a:solidFill>
                  <a:srgbClr val="EC339D"/>
                </a:solidFill>
              </a:rPr>
              <a:t> </a:t>
            </a:r>
            <a:r>
              <a:rPr lang="en-US" dirty="0"/>
              <a:t>  </a:t>
            </a:r>
            <a:endParaRPr lang="en-US" dirty="0">
              <a:solidFill>
                <a:srgbClr val="EC339D"/>
              </a:solidFill>
            </a:endParaRPr>
          </a:p>
        </p:txBody>
      </p:sp>
      <p:grpSp>
        <p:nvGrpSpPr>
          <p:cNvPr id="10" name="Group 9">
            <a:extLst>
              <a:ext uri="{FF2B5EF4-FFF2-40B4-BE49-F238E27FC236}">
                <a16:creationId xmlns:a16="http://schemas.microsoft.com/office/drawing/2014/main" id="{47F876D7-70E6-4C0A-9144-608C9E1A504A}"/>
              </a:ext>
            </a:extLst>
          </p:cNvPr>
          <p:cNvGrpSpPr/>
          <p:nvPr/>
        </p:nvGrpSpPr>
        <p:grpSpPr>
          <a:xfrm>
            <a:off x="677917" y="5734025"/>
            <a:ext cx="10380645" cy="707886"/>
            <a:chOff x="899228" y="4785700"/>
            <a:chExt cx="10336711" cy="625719"/>
          </a:xfrm>
        </p:grpSpPr>
        <p:grpSp>
          <p:nvGrpSpPr>
            <p:cNvPr id="11" name="Group 10">
              <a:extLst>
                <a:ext uri="{FF2B5EF4-FFF2-40B4-BE49-F238E27FC236}">
                  <a16:creationId xmlns:a16="http://schemas.microsoft.com/office/drawing/2014/main" id="{99412823-B105-4231-8899-7A66A0FA4337}"/>
                </a:ext>
              </a:extLst>
            </p:cNvPr>
            <p:cNvGrpSpPr/>
            <p:nvPr/>
          </p:nvGrpSpPr>
          <p:grpSpPr>
            <a:xfrm>
              <a:off x="899228" y="4785700"/>
              <a:ext cx="2155180" cy="625719"/>
              <a:chOff x="6434081" y="4526349"/>
              <a:chExt cx="2155180" cy="625719"/>
            </a:xfrm>
          </p:grpSpPr>
          <p:pic>
            <p:nvPicPr>
              <p:cNvPr id="19" name="Picture 18">
                <a:extLst>
                  <a:ext uri="{FF2B5EF4-FFF2-40B4-BE49-F238E27FC236}">
                    <a16:creationId xmlns:a16="http://schemas.microsoft.com/office/drawing/2014/main" id="{17D47461-B0B7-421B-9E47-80D09ECE28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4081" y="4572800"/>
                <a:ext cx="325963" cy="325963"/>
              </a:xfrm>
              <a:prstGeom prst="rect">
                <a:avLst/>
              </a:prstGeom>
            </p:spPr>
          </p:pic>
          <p:sp>
            <p:nvSpPr>
              <p:cNvPr id="20" name="TextBox 19">
                <a:extLst>
                  <a:ext uri="{FF2B5EF4-FFF2-40B4-BE49-F238E27FC236}">
                    <a16:creationId xmlns:a16="http://schemas.microsoft.com/office/drawing/2014/main" id="{62D8FAC6-8CF4-4CAC-AC6C-96C93EB79728}"/>
                  </a:ext>
                </a:extLst>
              </p:cNvPr>
              <p:cNvSpPr txBox="1"/>
              <p:nvPr/>
            </p:nvSpPr>
            <p:spPr>
              <a:xfrm>
                <a:off x="6769434" y="4526349"/>
                <a:ext cx="1819827" cy="625719"/>
              </a:xfrm>
              <a:prstGeom prst="rect">
                <a:avLst/>
              </a:prstGeom>
              <a:noFill/>
            </p:spPr>
            <p:txBody>
              <a:bodyPr wrap="square" rtlCol="0">
                <a:spAutoFit/>
              </a:bodyPr>
              <a:lstStyle/>
              <a:p>
                <a:r>
                  <a:rPr lang="en-US" sz="2000" dirty="0" err="1"/>
                  <a:t>EndTheInequity</a:t>
                </a:r>
                <a:endParaRPr lang="en-US" sz="2000" dirty="0"/>
              </a:p>
              <a:p>
                <a:r>
                  <a:rPr lang="en-US" sz="2000" dirty="0" err="1"/>
                  <a:t>KellyIrwin_MD</a:t>
                </a:r>
                <a:endParaRPr lang="en-US" sz="2000" dirty="0"/>
              </a:p>
            </p:txBody>
          </p:sp>
        </p:grpSp>
        <p:grpSp>
          <p:nvGrpSpPr>
            <p:cNvPr id="12" name="Group 11">
              <a:extLst>
                <a:ext uri="{FF2B5EF4-FFF2-40B4-BE49-F238E27FC236}">
                  <a16:creationId xmlns:a16="http://schemas.microsoft.com/office/drawing/2014/main" id="{13F49A32-D248-4069-B83B-07EEA7AB7D95}"/>
                </a:ext>
              </a:extLst>
            </p:cNvPr>
            <p:cNvGrpSpPr/>
            <p:nvPr/>
          </p:nvGrpSpPr>
          <p:grpSpPr>
            <a:xfrm>
              <a:off x="8977909" y="4785700"/>
              <a:ext cx="2258030" cy="400110"/>
              <a:chOff x="6414182" y="4898054"/>
              <a:chExt cx="2258030" cy="400110"/>
            </a:xfrm>
          </p:grpSpPr>
          <p:pic>
            <p:nvPicPr>
              <p:cNvPr id="15" name="Picture 14">
                <a:extLst>
                  <a:ext uri="{FF2B5EF4-FFF2-40B4-BE49-F238E27FC236}">
                    <a16:creationId xmlns:a16="http://schemas.microsoft.com/office/drawing/2014/main" id="{37974ADE-8FFA-4639-8B33-B97315FF67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14182" y="4931454"/>
                <a:ext cx="365760" cy="365760"/>
              </a:xfrm>
              <a:prstGeom prst="rect">
                <a:avLst/>
              </a:prstGeom>
            </p:spPr>
          </p:pic>
          <p:sp>
            <p:nvSpPr>
              <p:cNvPr id="18" name="TextBox 17">
                <a:extLst>
                  <a:ext uri="{FF2B5EF4-FFF2-40B4-BE49-F238E27FC236}">
                    <a16:creationId xmlns:a16="http://schemas.microsoft.com/office/drawing/2014/main" id="{7C1CC032-BC18-4BD6-9D28-599FC4A2E095}"/>
                  </a:ext>
                </a:extLst>
              </p:cNvPr>
              <p:cNvSpPr txBox="1"/>
              <p:nvPr/>
            </p:nvSpPr>
            <p:spPr>
              <a:xfrm>
                <a:off x="6769433" y="4898054"/>
                <a:ext cx="1902779" cy="400110"/>
              </a:xfrm>
              <a:prstGeom prst="rect">
                <a:avLst/>
              </a:prstGeom>
              <a:noFill/>
            </p:spPr>
            <p:txBody>
              <a:bodyPr wrap="square" rtlCol="0">
                <a:spAutoFit/>
              </a:bodyPr>
              <a:lstStyle/>
              <a:p>
                <a:r>
                  <a:rPr lang="en-US" sz="2000" dirty="0"/>
                  <a:t>Engage Initiative</a:t>
                </a:r>
              </a:p>
            </p:txBody>
          </p:sp>
        </p:grpSp>
        <p:sp>
          <p:nvSpPr>
            <p:cNvPr id="13" name="TextBox 12">
              <a:extLst>
                <a:ext uri="{FF2B5EF4-FFF2-40B4-BE49-F238E27FC236}">
                  <a16:creationId xmlns:a16="http://schemas.microsoft.com/office/drawing/2014/main" id="{7C03F204-129B-47F8-9D04-31C6D0D8D48E}"/>
                </a:ext>
              </a:extLst>
            </p:cNvPr>
            <p:cNvSpPr txBox="1"/>
            <p:nvPr/>
          </p:nvSpPr>
          <p:spPr>
            <a:xfrm>
              <a:off x="5730643" y="4801089"/>
              <a:ext cx="2991810" cy="353668"/>
            </a:xfrm>
            <a:prstGeom prst="rect">
              <a:avLst/>
            </a:prstGeom>
            <a:noFill/>
          </p:spPr>
          <p:txBody>
            <a:bodyPr wrap="square" rtlCol="0">
              <a:spAutoFit/>
            </a:bodyPr>
            <a:lstStyle/>
            <a:p>
              <a:pPr algn="ctr"/>
              <a:r>
                <a:rPr lang="en-US" sz="2000" dirty="0"/>
                <a:t>MGHEngage@partners.org</a:t>
              </a:r>
            </a:p>
          </p:txBody>
        </p:sp>
        <p:sp>
          <p:nvSpPr>
            <p:cNvPr id="14" name="TextBox 13">
              <a:extLst>
                <a:ext uri="{FF2B5EF4-FFF2-40B4-BE49-F238E27FC236}">
                  <a16:creationId xmlns:a16="http://schemas.microsoft.com/office/drawing/2014/main" id="{7E4B14E0-10F6-45AD-BF3F-8B39495E3331}"/>
                </a:ext>
              </a:extLst>
            </p:cNvPr>
            <p:cNvSpPr txBox="1"/>
            <p:nvPr/>
          </p:nvSpPr>
          <p:spPr>
            <a:xfrm>
              <a:off x="3361772" y="4801089"/>
              <a:ext cx="2517446" cy="353668"/>
            </a:xfrm>
            <a:prstGeom prst="rect">
              <a:avLst/>
            </a:prstGeom>
            <a:noFill/>
          </p:spPr>
          <p:txBody>
            <a:bodyPr wrap="square" rtlCol="0">
              <a:spAutoFit/>
            </a:bodyPr>
            <a:lstStyle/>
            <a:p>
              <a:r>
                <a:rPr lang="en-US" sz="2000" dirty="0">
                  <a:solidFill>
                    <a:srgbClr val="FF33CC"/>
                  </a:solidFill>
                </a:rPr>
                <a:t>Engageinitiative.org</a:t>
              </a:r>
            </a:p>
          </p:txBody>
        </p:sp>
      </p:grpSp>
    </p:spTree>
    <p:extLst>
      <p:ext uri="{BB962C8B-B14F-4D97-AF65-F5344CB8AC3E}">
        <p14:creationId xmlns:p14="http://schemas.microsoft.com/office/powerpoint/2010/main" val="38666655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269" y="129913"/>
            <a:ext cx="10323786" cy="845399"/>
          </a:xfrm>
        </p:spPr>
        <p:txBody>
          <a:bodyPr anchor="t"/>
          <a:lstStyle/>
          <a:p>
            <a:r>
              <a:rPr lang="en-US" sz="2800" dirty="0"/>
              <a:t>Summary and next steps</a:t>
            </a:r>
          </a:p>
        </p:txBody>
      </p:sp>
      <p:sp>
        <p:nvSpPr>
          <p:cNvPr id="3" name="Content Placeholder 2"/>
          <p:cNvSpPr>
            <a:spLocks noGrp="1"/>
          </p:cNvSpPr>
          <p:nvPr>
            <p:ph idx="1"/>
          </p:nvPr>
        </p:nvSpPr>
        <p:spPr>
          <a:xfrm>
            <a:off x="178677" y="975312"/>
            <a:ext cx="11561379" cy="4545422"/>
          </a:xfrm>
        </p:spPr>
        <p:txBody>
          <a:bodyPr/>
          <a:lstStyle/>
          <a:p>
            <a:r>
              <a:rPr lang="en-US" sz="2400" dirty="0">
                <a:latin typeface="+mj-lt"/>
              </a:rPr>
              <a:t>Individuals with serious mental illness experience premature cancer mortality due to inequities in cancer treatment</a:t>
            </a:r>
          </a:p>
          <a:p>
            <a:pPr marL="0" indent="0">
              <a:buNone/>
            </a:pPr>
            <a:endParaRPr lang="en-US" sz="2400" dirty="0">
              <a:latin typeface="+mj-lt"/>
            </a:endParaRPr>
          </a:p>
          <a:p>
            <a:r>
              <a:rPr lang="en-US" sz="2400" dirty="0">
                <a:latin typeface="+mj-lt"/>
              </a:rPr>
              <a:t>Proactive psychiatry consultation and case management is feasible, acceptable, and showed promise at improving cancer care </a:t>
            </a:r>
          </a:p>
          <a:p>
            <a:pPr marL="0" indent="0">
              <a:buNone/>
            </a:pPr>
            <a:endParaRPr lang="en-US" sz="2400" dirty="0">
              <a:latin typeface="+mj-lt"/>
            </a:endParaRPr>
          </a:p>
          <a:p>
            <a:r>
              <a:rPr lang="en-US" sz="2400" dirty="0">
                <a:latin typeface="+mj-lt"/>
              </a:rPr>
              <a:t>Individuals with serious mental illness can participate in clinical trials with targeted procedures; we need to reexamine exclusion due to mental illness</a:t>
            </a:r>
          </a:p>
          <a:p>
            <a:pPr marL="0" indent="0">
              <a:buNone/>
            </a:pPr>
            <a:endParaRPr lang="en-US" sz="2400" dirty="0">
              <a:latin typeface="+mj-lt"/>
            </a:endParaRPr>
          </a:p>
          <a:p>
            <a:r>
              <a:rPr lang="en-US" sz="2400" dirty="0">
                <a:latin typeface="+mj-lt"/>
              </a:rPr>
              <a:t>Randomized trials and community engagement are needed to advance equity in cancer care and research for people with SMI</a:t>
            </a:r>
            <a:endParaRPr lang="en-US" sz="2400" dirty="0"/>
          </a:p>
          <a:p>
            <a:pPr marL="393700" lvl="1" indent="0">
              <a:buNone/>
            </a:pPr>
            <a:endParaRPr lang="en-US" sz="2000" dirty="0"/>
          </a:p>
          <a:p>
            <a:pPr lvl="1"/>
            <a:endParaRPr lang="en-US" sz="1400" dirty="0"/>
          </a:p>
        </p:txBody>
      </p:sp>
      <p:grpSp>
        <p:nvGrpSpPr>
          <p:cNvPr id="4" name="Group 3">
            <a:extLst>
              <a:ext uri="{FF2B5EF4-FFF2-40B4-BE49-F238E27FC236}">
                <a16:creationId xmlns:a16="http://schemas.microsoft.com/office/drawing/2014/main" id="{B8A903EE-3E05-4C17-9E57-443A35462A0D}"/>
              </a:ext>
            </a:extLst>
          </p:cNvPr>
          <p:cNvGrpSpPr/>
          <p:nvPr/>
        </p:nvGrpSpPr>
        <p:grpSpPr>
          <a:xfrm>
            <a:off x="178677" y="5959366"/>
            <a:ext cx="11803116" cy="735723"/>
            <a:chOff x="143435" y="6002945"/>
            <a:chExt cx="8790874" cy="702414"/>
          </a:xfrm>
        </p:grpSpPr>
        <p:pic>
          <p:nvPicPr>
            <p:cNvPr id="5" name="Picture 4">
              <a:extLst>
                <a:ext uri="{FF2B5EF4-FFF2-40B4-BE49-F238E27FC236}">
                  <a16:creationId xmlns:a16="http://schemas.microsoft.com/office/drawing/2014/main" id="{A7E4AC7F-F88A-4C16-A1E9-3CF18D8BD538}"/>
                </a:ext>
              </a:extLst>
            </p:cNvPr>
            <p:cNvPicPr>
              <a:picLocks noChangeAspect="1"/>
            </p:cNvPicPr>
            <p:nvPr/>
          </p:nvPicPr>
          <p:blipFill>
            <a:blip r:embed="rId2"/>
            <a:stretch>
              <a:fillRect/>
            </a:stretch>
          </p:blipFill>
          <p:spPr>
            <a:xfrm>
              <a:off x="143435" y="6034418"/>
              <a:ext cx="2374526" cy="670941"/>
            </a:xfrm>
            <a:prstGeom prst="rect">
              <a:avLst/>
            </a:prstGeom>
          </p:spPr>
        </p:pic>
        <p:pic>
          <p:nvPicPr>
            <p:cNvPr id="6" name="Picture 5">
              <a:extLst>
                <a:ext uri="{FF2B5EF4-FFF2-40B4-BE49-F238E27FC236}">
                  <a16:creationId xmlns:a16="http://schemas.microsoft.com/office/drawing/2014/main" id="{CD08FCEA-FE3F-4D97-8D8F-A2EF503BCB5F}"/>
                </a:ext>
              </a:extLst>
            </p:cNvPr>
            <p:cNvPicPr>
              <a:picLocks noChangeAspect="1"/>
            </p:cNvPicPr>
            <p:nvPr/>
          </p:nvPicPr>
          <p:blipFill>
            <a:blip r:embed="rId3"/>
            <a:stretch>
              <a:fillRect/>
            </a:stretch>
          </p:blipFill>
          <p:spPr>
            <a:xfrm>
              <a:off x="6394823" y="6029897"/>
              <a:ext cx="591298" cy="641502"/>
            </a:xfrm>
            <a:prstGeom prst="rect">
              <a:avLst/>
            </a:prstGeom>
          </p:spPr>
        </p:pic>
        <p:pic>
          <p:nvPicPr>
            <p:cNvPr id="7" name="Picture 6">
              <a:extLst>
                <a:ext uri="{FF2B5EF4-FFF2-40B4-BE49-F238E27FC236}">
                  <a16:creationId xmlns:a16="http://schemas.microsoft.com/office/drawing/2014/main" id="{A9F9EA38-BCFD-4913-9010-1E58016AE3B1}"/>
                </a:ext>
              </a:extLst>
            </p:cNvPr>
            <p:cNvPicPr>
              <a:picLocks noChangeAspect="1"/>
            </p:cNvPicPr>
            <p:nvPr/>
          </p:nvPicPr>
          <p:blipFill>
            <a:blip r:embed="rId4"/>
            <a:stretch>
              <a:fillRect/>
            </a:stretch>
          </p:blipFill>
          <p:spPr>
            <a:xfrm>
              <a:off x="7067690" y="6002945"/>
              <a:ext cx="1866619" cy="695407"/>
            </a:xfrm>
            <a:prstGeom prst="rect">
              <a:avLst/>
            </a:prstGeom>
          </p:spPr>
        </p:pic>
      </p:grpSp>
    </p:spTree>
    <p:extLst>
      <p:ext uri="{BB962C8B-B14F-4D97-AF65-F5344CB8AC3E}">
        <p14:creationId xmlns:p14="http://schemas.microsoft.com/office/powerpoint/2010/main" val="30184271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172872" y="168786"/>
            <a:ext cx="11846256" cy="1080785"/>
          </a:xfrm>
          <a:prstGeom prst="rect">
            <a:avLst/>
          </a:prstGeom>
        </p:spPr>
        <p:txBody>
          <a:bodyPr anchor="t"/>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Arial" charset="0"/>
              <a:sym typeface="Arial"/>
            </a:endParaRPr>
          </a:p>
        </p:txBody>
      </p:sp>
      <p:sp>
        <p:nvSpPr>
          <p:cNvPr id="19" name="Content Placeholder 2"/>
          <p:cNvSpPr txBox="1">
            <a:spLocks/>
          </p:cNvSpPr>
          <p:nvPr/>
        </p:nvSpPr>
        <p:spPr bwMode="auto">
          <a:xfrm>
            <a:off x="482274" y="187472"/>
            <a:ext cx="10058624" cy="813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marR="0" lvl="0" indent="0" algn="l" defTabSz="914377" rtl="0" eaLnBrk="0" fontAlgn="base" latinLnBrk="0" hangingPunct="0">
              <a:lnSpc>
                <a:spcPct val="100000"/>
              </a:lnSpc>
              <a:spcBef>
                <a:spcPct val="20000"/>
              </a:spcBef>
              <a:spcAft>
                <a:spcPct val="0"/>
              </a:spcAft>
              <a:buClrTx/>
              <a:buSzPct val="95000"/>
              <a:buFont typeface="Wingdings 2" pitchFamily="18" charset="2"/>
              <a:buNone/>
              <a:tabLst/>
              <a:defRPr/>
            </a:pPr>
            <a:endParaRPr kumimoji="0" lang="en-US" sz="2000" b="1" i="0" u="none" strike="noStrike" kern="1200" cap="none" spc="0" normalizeH="0" baseline="0" noProof="0" dirty="0">
              <a:ln>
                <a:noFill/>
              </a:ln>
              <a:solidFill>
                <a:srgbClr val="002060"/>
              </a:solidFill>
              <a:effectLst/>
              <a:uLnTx/>
              <a:uFillTx/>
              <a:latin typeface="Calibri"/>
              <a:ea typeface="+mn-ea"/>
              <a:cs typeface="+mn-cs"/>
              <a:sym typeface="Arial"/>
            </a:endParaRPr>
          </a:p>
          <a:p>
            <a:pPr marL="0" marR="0" lvl="0" indent="0" algn="l" defTabSz="914377" rtl="0" eaLnBrk="0" fontAlgn="base" latinLnBrk="0" hangingPunct="0">
              <a:lnSpc>
                <a:spcPct val="100000"/>
              </a:lnSpc>
              <a:spcBef>
                <a:spcPct val="20000"/>
              </a:spcBef>
              <a:spcAft>
                <a:spcPct val="0"/>
              </a:spcAft>
              <a:buClrTx/>
              <a:buSzPct val="95000"/>
              <a:buFont typeface="Wingdings 2" pitchFamily="18" charset="2"/>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sym typeface="Arial"/>
            </a:endParaRPr>
          </a:p>
          <a:p>
            <a:pPr marL="0" marR="0" lvl="0" indent="0" algn="l" defTabSz="914377" rtl="0" eaLnBrk="0" fontAlgn="base" latinLnBrk="0" hangingPunct="0">
              <a:lnSpc>
                <a:spcPct val="100000"/>
              </a:lnSpc>
              <a:spcBef>
                <a:spcPct val="20000"/>
              </a:spcBef>
              <a:spcAft>
                <a:spcPct val="0"/>
              </a:spcAft>
              <a:buClrTx/>
              <a:buSzPct val="95000"/>
              <a:buFont typeface="Wingdings 2" pitchFamily="18" charset="2"/>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sym typeface="Arial"/>
            </a:endParaRPr>
          </a:p>
          <a:p>
            <a:pPr marL="0" marR="0" lvl="0" indent="0" algn="l" defTabSz="914377" rtl="0" eaLnBrk="0" fontAlgn="base" latinLnBrk="0" hangingPunct="0">
              <a:lnSpc>
                <a:spcPct val="100000"/>
              </a:lnSpc>
              <a:spcBef>
                <a:spcPct val="20000"/>
              </a:spcBef>
              <a:spcAft>
                <a:spcPct val="0"/>
              </a:spcAft>
              <a:buClrTx/>
              <a:buSzPct val="95000"/>
              <a:buFont typeface="Wingdings 2" pitchFamily="18" charset="2"/>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16" name="Picture 15">
            <a:extLst>
              <a:ext uri="{FF2B5EF4-FFF2-40B4-BE49-F238E27FC236}">
                <a16:creationId xmlns:a16="http://schemas.microsoft.com/office/drawing/2014/main" id="{A3B2E015-9CC3-4838-8749-D9820D98DF94}"/>
              </a:ext>
            </a:extLst>
          </p:cNvPr>
          <p:cNvPicPr>
            <a:picLocks noChangeAspect="1"/>
          </p:cNvPicPr>
          <p:nvPr/>
        </p:nvPicPr>
        <p:blipFill>
          <a:blip r:embed="rId2"/>
          <a:stretch>
            <a:fillRect/>
          </a:stretch>
        </p:blipFill>
        <p:spPr>
          <a:xfrm>
            <a:off x="9043053" y="6245870"/>
            <a:ext cx="1069916" cy="413853"/>
          </a:xfrm>
          <a:prstGeom prst="rect">
            <a:avLst/>
          </a:prstGeom>
        </p:spPr>
      </p:pic>
      <p:pic>
        <p:nvPicPr>
          <p:cNvPr id="3" name="Picture 2">
            <a:extLst>
              <a:ext uri="{FF2B5EF4-FFF2-40B4-BE49-F238E27FC236}">
                <a16:creationId xmlns:a16="http://schemas.microsoft.com/office/drawing/2014/main" id="{8271CA0A-F935-4BB7-B0F6-845F023563D6}"/>
              </a:ext>
            </a:extLst>
          </p:cNvPr>
          <p:cNvPicPr>
            <a:picLocks noChangeAspect="1"/>
          </p:cNvPicPr>
          <p:nvPr/>
        </p:nvPicPr>
        <p:blipFill>
          <a:blip r:embed="rId3"/>
          <a:stretch>
            <a:fillRect/>
          </a:stretch>
        </p:blipFill>
        <p:spPr>
          <a:xfrm>
            <a:off x="10302613" y="6216379"/>
            <a:ext cx="1716516" cy="472837"/>
          </a:xfrm>
          <a:prstGeom prst="rect">
            <a:avLst/>
          </a:prstGeom>
        </p:spPr>
      </p:pic>
      <p:pic>
        <p:nvPicPr>
          <p:cNvPr id="8" name="Picture 7">
            <a:extLst>
              <a:ext uri="{FF2B5EF4-FFF2-40B4-BE49-F238E27FC236}">
                <a16:creationId xmlns:a16="http://schemas.microsoft.com/office/drawing/2014/main" id="{A394A761-D631-4ABC-B5CC-9D51D90A872B}"/>
              </a:ext>
            </a:extLst>
          </p:cNvPr>
          <p:cNvPicPr>
            <a:picLocks noChangeAspect="1"/>
          </p:cNvPicPr>
          <p:nvPr/>
        </p:nvPicPr>
        <p:blipFill>
          <a:blip r:embed="rId4"/>
          <a:stretch>
            <a:fillRect/>
          </a:stretch>
        </p:blipFill>
        <p:spPr>
          <a:xfrm>
            <a:off x="33276" y="5742162"/>
            <a:ext cx="4988900" cy="1009205"/>
          </a:xfrm>
          <a:prstGeom prst="rect">
            <a:avLst/>
          </a:prstGeom>
        </p:spPr>
      </p:pic>
      <p:sp>
        <p:nvSpPr>
          <p:cNvPr id="4" name="Content Placeholder 3">
            <a:extLst>
              <a:ext uri="{FF2B5EF4-FFF2-40B4-BE49-F238E27FC236}">
                <a16:creationId xmlns:a16="http://schemas.microsoft.com/office/drawing/2014/main" id="{64BF5AD5-3EFD-62D4-5B82-733F1BBF6BBC}"/>
              </a:ext>
            </a:extLst>
          </p:cNvPr>
          <p:cNvSpPr>
            <a:spLocks noGrp="1"/>
          </p:cNvSpPr>
          <p:nvPr>
            <p:ph sz="half" idx="1"/>
          </p:nvPr>
        </p:nvSpPr>
        <p:spPr>
          <a:xfrm>
            <a:off x="132528" y="1000795"/>
            <a:ext cx="1997673" cy="3272329"/>
          </a:xfrm>
          <a:solidFill>
            <a:schemeClr val="bg1">
              <a:lumMod val="75000"/>
            </a:schemeClr>
          </a:solidFill>
        </p:spPr>
        <p:txBody>
          <a:bodyPr>
            <a:normAutofit fontScale="70000" lnSpcReduction="20000"/>
          </a:bodyPr>
          <a:lstStyle/>
          <a:p>
            <a:pPr marL="0" indent="0">
              <a:buNone/>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CHALLENGES</a:t>
            </a:r>
          </a:p>
          <a:p>
            <a:pPr marL="0" indent="0">
              <a:buNone/>
            </a:pPr>
            <a:endPar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indent="0">
              <a:buNone/>
            </a:pPr>
            <a:r>
              <a:rPr kumimoji="0" lang="en-US" sz="2400" i="0" u="none" strike="noStrike" kern="1200" cap="none" spc="0" normalizeH="0" baseline="0" noProof="0" dirty="0">
                <a:ln>
                  <a:noFill/>
                </a:ln>
                <a:solidFill>
                  <a:srgbClr val="002060"/>
                </a:solidFill>
                <a:effectLst/>
                <a:uLnTx/>
                <a:uFillTx/>
                <a:latin typeface="Calibri" panose="020F0502020204030204"/>
                <a:ea typeface="+mn-ea"/>
                <a:cs typeface="+mn-cs"/>
              </a:rPr>
              <a:t>Mental health discrimination is pervasive.</a:t>
            </a:r>
            <a:br>
              <a:rPr kumimoji="0" lang="en-US" sz="2400" i="0" u="none" strike="noStrike" kern="1200" cap="none" spc="0" normalizeH="0" baseline="0" noProof="0" dirty="0">
                <a:ln>
                  <a:noFill/>
                </a:ln>
                <a:solidFill>
                  <a:srgbClr val="002060"/>
                </a:solidFill>
                <a:effectLst/>
                <a:uLnTx/>
                <a:uFillTx/>
                <a:latin typeface="Calibri" panose="020F0502020204030204"/>
                <a:ea typeface="+mn-ea"/>
                <a:cs typeface="+mn-cs"/>
              </a:rPr>
            </a:br>
            <a:br>
              <a:rPr kumimoji="0" lang="en-US" sz="2400" i="0" u="none" strike="noStrike" kern="1200" cap="none" spc="0" normalizeH="0" baseline="0" noProof="0" dirty="0">
                <a:ln>
                  <a:noFill/>
                </a:ln>
                <a:solidFill>
                  <a:srgbClr val="002060"/>
                </a:solidFill>
                <a:effectLst/>
                <a:uLnTx/>
                <a:uFillTx/>
                <a:latin typeface="Calibri" panose="020F0502020204030204"/>
                <a:ea typeface="+mn-ea"/>
                <a:cs typeface="+mn-cs"/>
              </a:rPr>
            </a:br>
            <a:r>
              <a:rPr kumimoji="0" lang="en-US" sz="2400" i="0" u="none" strike="noStrike" kern="1200" cap="none" spc="0" normalizeH="0" baseline="0" noProof="0" dirty="0">
                <a:ln>
                  <a:noFill/>
                </a:ln>
                <a:solidFill>
                  <a:srgbClr val="002060"/>
                </a:solidFill>
                <a:effectLst/>
                <a:uLnTx/>
                <a:uFillTx/>
                <a:latin typeface="Calibri" panose="020F0502020204030204"/>
                <a:ea typeface="+mn-ea"/>
                <a:cs typeface="+mn-cs"/>
              </a:rPr>
              <a:t>Mental health care remains inadequate and fragmented from specialty and primary care.</a:t>
            </a:r>
            <a:br>
              <a:rPr kumimoji="0" lang="en-US" sz="2400" i="0" u="none" strike="noStrike" kern="1200" cap="none" spc="0" normalizeH="0" baseline="0" noProof="0" dirty="0">
                <a:ln>
                  <a:noFill/>
                </a:ln>
                <a:solidFill>
                  <a:srgbClr val="002060"/>
                </a:solidFill>
                <a:effectLst/>
                <a:uLnTx/>
                <a:uFillTx/>
                <a:latin typeface="Calibri" panose="020F0502020204030204"/>
                <a:ea typeface="+mn-ea"/>
                <a:cs typeface="+mn-cs"/>
              </a:rPr>
            </a:br>
            <a:endParaRPr lang="en-US" sz="2400" dirty="0">
              <a:solidFill>
                <a:srgbClr val="002060"/>
              </a:solidFill>
              <a:latin typeface="Calibri" panose="020F0502020204030204"/>
            </a:endParaRPr>
          </a:p>
          <a:p>
            <a:pPr marL="0" indent="0">
              <a:buNone/>
            </a:pPr>
            <a:r>
              <a:rPr kumimoji="0" lang="en-US" sz="2400" i="0" u="none" strike="noStrike" kern="1200" cap="none" spc="0" normalizeH="0" baseline="0" noProof="0" dirty="0">
                <a:ln>
                  <a:noFill/>
                </a:ln>
                <a:solidFill>
                  <a:srgbClr val="002060"/>
                </a:solidFill>
                <a:effectLst/>
                <a:uLnTx/>
                <a:uFillTx/>
                <a:latin typeface="Calibri" panose="020F0502020204030204"/>
                <a:ea typeface="+mn-ea"/>
                <a:cs typeface="+mn-cs"/>
              </a:rPr>
              <a:t>Default approaches worsen disparities.</a:t>
            </a:r>
            <a:endParaRPr lang="en-US" sz="2400" dirty="0"/>
          </a:p>
        </p:txBody>
      </p:sp>
      <p:sp>
        <p:nvSpPr>
          <p:cNvPr id="5" name="Content Placeholder 4">
            <a:extLst>
              <a:ext uri="{FF2B5EF4-FFF2-40B4-BE49-F238E27FC236}">
                <a16:creationId xmlns:a16="http://schemas.microsoft.com/office/drawing/2014/main" id="{EEEF45F7-7705-606E-252C-3335125AA087}"/>
              </a:ext>
            </a:extLst>
          </p:cNvPr>
          <p:cNvSpPr>
            <a:spLocks noGrp="1"/>
          </p:cNvSpPr>
          <p:nvPr>
            <p:ph sz="half" idx="2"/>
          </p:nvPr>
        </p:nvSpPr>
        <p:spPr>
          <a:xfrm>
            <a:off x="2327564" y="982108"/>
            <a:ext cx="9731908" cy="4237010"/>
          </a:xfrm>
          <a:solidFill>
            <a:schemeClr val="accent1">
              <a:lumMod val="20000"/>
              <a:lumOff val="80000"/>
            </a:schemeClr>
          </a:solidFill>
        </p:spPr>
        <p:txBody>
          <a:bodyPr>
            <a:normAutofit fontScale="70000" lnSpcReduction="20000"/>
          </a:bodyPr>
          <a:lstStyle/>
          <a:p>
            <a:pPr marL="0" indent="0" eaLnBrk="0" fontAlgn="base" hangingPunct="0">
              <a:lnSpc>
                <a:spcPct val="100000"/>
              </a:lnSpc>
              <a:spcBef>
                <a:spcPct val="20000"/>
              </a:spcBef>
              <a:spcAft>
                <a:spcPct val="0"/>
              </a:spcAft>
              <a:buSzPct val="95000"/>
              <a:buNone/>
              <a:defRPr/>
            </a:pPr>
            <a:r>
              <a:rPr kumimoji="0" lang="en-US" sz="3100" b="1" i="0" u="none" strike="noStrike" kern="1200" cap="none" spc="0" normalizeH="0" baseline="0" noProof="0" dirty="0">
                <a:ln>
                  <a:noFill/>
                </a:ln>
                <a:solidFill>
                  <a:srgbClr val="002060"/>
                </a:solidFill>
                <a:effectLst/>
                <a:uLnTx/>
                <a:uFillTx/>
                <a:latin typeface="Calibri" panose="020F0502020204030204"/>
                <a:ea typeface="+mn-ea"/>
                <a:cs typeface="+mn-cs"/>
              </a:rPr>
              <a:t>LESSONS LEARNED</a:t>
            </a:r>
          </a:p>
          <a:p>
            <a:pPr marL="0" marR="0" lvl="0" indent="0" algn="l" defTabSz="914377" rtl="0" eaLnBrk="0" fontAlgn="base" latinLnBrk="0" hangingPunct="0">
              <a:lnSpc>
                <a:spcPct val="100000"/>
              </a:lnSpc>
              <a:spcBef>
                <a:spcPct val="20000"/>
              </a:spcBef>
              <a:spcAft>
                <a:spcPct val="0"/>
              </a:spcAft>
              <a:buClrTx/>
              <a:buSzPct val="95000"/>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sym typeface="Arial"/>
            </a:endParaRPr>
          </a:p>
          <a:p>
            <a:pPr marL="0" marR="0" lvl="0" indent="0" algn="l" defTabSz="914377" rtl="0" eaLnBrk="0" fontAlgn="base" latinLnBrk="0" hangingPunct="0">
              <a:lnSpc>
                <a:spcPct val="100000"/>
              </a:lnSpc>
              <a:spcBef>
                <a:spcPct val="20000"/>
              </a:spcBef>
              <a:spcAft>
                <a:spcPct val="0"/>
              </a:spcAft>
              <a:buClrTx/>
              <a:buSzPct val="95000"/>
              <a:buNone/>
              <a:tabLst/>
              <a:defRPr/>
            </a:pPr>
            <a:r>
              <a:rPr kumimoji="0" lang="en-US" sz="2900" b="1" i="0" u="none" strike="noStrike" kern="1200" cap="none" spc="0" normalizeH="0" baseline="0" noProof="0" dirty="0">
                <a:ln>
                  <a:noFill/>
                </a:ln>
                <a:solidFill>
                  <a:prstClr val="black"/>
                </a:solidFill>
                <a:effectLst/>
                <a:uLnTx/>
                <a:uFillTx/>
                <a:latin typeface="Calibri"/>
                <a:ea typeface="+mn-ea"/>
                <a:cs typeface="+mn-cs"/>
                <a:sym typeface="Arial"/>
              </a:rPr>
              <a:t>Be </a:t>
            </a:r>
            <a:r>
              <a:rPr lang="en-US" sz="2900" b="1" dirty="0">
                <a:solidFill>
                  <a:prstClr val="black"/>
                </a:solidFill>
                <a:latin typeface="Calibri"/>
                <a:sym typeface="Arial"/>
              </a:rPr>
              <a:t>transparent.  </a:t>
            </a:r>
          </a:p>
          <a:p>
            <a:pPr marL="0" marR="0" lvl="0" indent="0" algn="l" defTabSz="914377" rtl="0" eaLnBrk="0" fontAlgn="base" latinLnBrk="0" hangingPunct="0">
              <a:lnSpc>
                <a:spcPct val="100000"/>
              </a:lnSpc>
              <a:spcBef>
                <a:spcPct val="20000"/>
              </a:spcBef>
              <a:spcAft>
                <a:spcPct val="0"/>
              </a:spcAft>
              <a:buClrTx/>
              <a:buSzPct val="95000"/>
              <a:buNone/>
              <a:tabLst/>
              <a:defRPr/>
            </a:pPr>
            <a:endParaRPr lang="en-US" sz="2900" dirty="0"/>
          </a:p>
          <a:p>
            <a:pPr marL="0" marR="0" lvl="0" indent="0" algn="l" defTabSz="914377" rtl="0" eaLnBrk="0" fontAlgn="base" latinLnBrk="0" hangingPunct="0">
              <a:lnSpc>
                <a:spcPct val="100000"/>
              </a:lnSpc>
              <a:spcBef>
                <a:spcPct val="20000"/>
              </a:spcBef>
              <a:spcAft>
                <a:spcPct val="0"/>
              </a:spcAft>
              <a:buClrTx/>
              <a:buSzPct val="95000"/>
              <a:buNone/>
              <a:tabLst/>
              <a:defRPr/>
            </a:pPr>
            <a:r>
              <a:rPr lang="en-US" sz="2900" b="1" dirty="0">
                <a:solidFill>
                  <a:prstClr val="black"/>
                </a:solidFill>
                <a:latin typeface="Calibri"/>
                <a:sym typeface="Arial"/>
              </a:rPr>
              <a:t>Build person-centered, strengths-based teams.</a:t>
            </a:r>
          </a:p>
          <a:p>
            <a:pPr marL="0" indent="0" eaLnBrk="0" fontAlgn="base" hangingPunct="0">
              <a:lnSpc>
                <a:spcPct val="100000"/>
              </a:lnSpc>
              <a:spcBef>
                <a:spcPct val="20000"/>
              </a:spcBef>
              <a:spcAft>
                <a:spcPct val="0"/>
              </a:spcAft>
              <a:buSzPct val="95000"/>
              <a:buNone/>
              <a:defRPr/>
            </a:pPr>
            <a:endParaRPr lang="en-US" sz="2900" b="1" dirty="0"/>
          </a:p>
          <a:p>
            <a:pPr marL="0" indent="0" eaLnBrk="0" fontAlgn="base" hangingPunct="0">
              <a:lnSpc>
                <a:spcPct val="100000"/>
              </a:lnSpc>
              <a:spcBef>
                <a:spcPct val="20000"/>
              </a:spcBef>
              <a:spcAft>
                <a:spcPct val="0"/>
              </a:spcAft>
              <a:buSzPct val="95000"/>
              <a:buNone/>
              <a:defRPr/>
            </a:pPr>
            <a:r>
              <a:rPr lang="en-US" sz="2900" b="1" dirty="0"/>
              <a:t>Use technology pragmatically and flexibly. </a:t>
            </a:r>
          </a:p>
          <a:p>
            <a:pPr marL="0" marR="0" lvl="0" indent="0" algn="l" defTabSz="914377" rtl="0" eaLnBrk="0" fontAlgn="base" latinLnBrk="0" hangingPunct="0">
              <a:lnSpc>
                <a:spcPct val="100000"/>
              </a:lnSpc>
              <a:spcBef>
                <a:spcPct val="20000"/>
              </a:spcBef>
              <a:spcAft>
                <a:spcPct val="0"/>
              </a:spcAft>
              <a:buClrTx/>
              <a:buSzPct val="95000"/>
              <a:buNone/>
              <a:tabLst/>
              <a:defRPr/>
            </a:pPr>
            <a:endParaRPr lang="en-US" sz="2900" b="1" dirty="0">
              <a:solidFill>
                <a:prstClr val="black"/>
              </a:solidFill>
              <a:latin typeface="Calibri"/>
              <a:sym typeface="Arial"/>
            </a:endParaRPr>
          </a:p>
          <a:p>
            <a:pPr marL="0" marR="0" lvl="0" indent="0" algn="l" defTabSz="914377" rtl="0" eaLnBrk="0" fontAlgn="base" latinLnBrk="0" hangingPunct="0">
              <a:lnSpc>
                <a:spcPct val="100000"/>
              </a:lnSpc>
              <a:spcBef>
                <a:spcPct val="20000"/>
              </a:spcBef>
              <a:spcAft>
                <a:spcPct val="0"/>
              </a:spcAft>
              <a:buClrTx/>
              <a:buSzPct val="95000"/>
              <a:buNone/>
              <a:tabLst/>
              <a:defRPr/>
            </a:pPr>
            <a:r>
              <a:rPr lang="en-US" sz="2900" b="1" dirty="0">
                <a:solidFill>
                  <a:prstClr val="black"/>
                </a:solidFill>
                <a:latin typeface="Calibri"/>
                <a:sym typeface="Arial"/>
              </a:rPr>
              <a:t>Create and sustain Communities of Practice beyond the cancer center and health system. </a:t>
            </a:r>
          </a:p>
          <a:p>
            <a:pPr marL="366713" marR="0" lvl="1" indent="0" algn="l" defTabSz="914377" rtl="0" eaLnBrk="0" fontAlgn="base" latinLnBrk="0" hangingPunct="0">
              <a:lnSpc>
                <a:spcPct val="100000"/>
              </a:lnSpc>
              <a:spcBef>
                <a:spcPct val="20000"/>
              </a:spcBef>
              <a:spcAft>
                <a:spcPct val="0"/>
              </a:spcAft>
              <a:buClrTx/>
              <a:buSzPct val="95000"/>
              <a:buFont typeface="Wingdings 2" pitchFamily="18" charset="2"/>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sym typeface="Arial"/>
            </a:endParaRPr>
          </a:p>
          <a:p>
            <a:pPr marL="366713" marR="0" lvl="1" indent="0" algn="l" defTabSz="914377" rtl="0" eaLnBrk="0" fontAlgn="base" latinLnBrk="0" hangingPunct="0">
              <a:lnSpc>
                <a:spcPct val="100000"/>
              </a:lnSpc>
              <a:spcBef>
                <a:spcPct val="20000"/>
              </a:spcBef>
              <a:spcAft>
                <a:spcPct val="0"/>
              </a:spcAft>
              <a:buClrTx/>
              <a:buSzPct val="95000"/>
              <a:buFont typeface="Wingdings 2" pitchFamily="18" charset="2"/>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sym typeface="Arial"/>
            </a:endParaRPr>
          </a:p>
          <a:p>
            <a:pPr marL="0" indent="0">
              <a:buNone/>
            </a:pPr>
            <a:r>
              <a:rPr lang="en-US" sz="2800" b="1" dirty="0"/>
              <a:t>Adapt evidence-based models guided by implementation science.</a:t>
            </a:r>
            <a:endParaRPr lang="en-US" b="1" dirty="0">
              <a:solidFill>
                <a:prstClr val="black"/>
              </a:solidFill>
              <a:latin typeface="Calibri"/>
              <a:sym typeface="Arial"/>
            </a:endParaRPr>
          </a:p>
          <a:p>
            <a:pPr marL="0" indent="0">
              <a:buNone/>
            </a:pPr>
            <a:endParaRPr lang="en-US" sz="2800" b="1" dirty="0">
              <a:solidFill>
                <a:prstClr val="black"/>
              </a:solidFill>
              <a:latin typeface="Calibri"/>
              <a:sym typeface="Arial"/>
            </a:endParaRPr>
          </a:p>
          <a:p>
            <a:pPr marL="0" indent="0">
              <a:buNone/>
            </a:pPr>
            <a:r>
              <a:rPr lang="en-US" sz="2800" b="1" dirty="0">
                <a:solidFill>
                  <a:prstClr val="black"/>
                </a:solidFill>
                <a:latin typeface="Calibri"/>
                <a:sym typeface="Arial"/>
              </a:rPr>
              <a:t>Apply social justice and human rights frameworks to guide best practices.</a:t>
            </a:r>
            <a:endParaRPr lang="en-US" dirty="0"/>
          </a:p>
        </p:txBody>
      </p:sp>
      <p:sp>
        <p:nvSpPr>
          <p:cNvPr id="10" name="Title 9">
            <a:extLst>
              <a:ext uri="{FF2B5EF4-FFF2-40B4-BE49-F238E27FC236}">
                <a16:creationId xmlns:a16="http://schemas.microsoft.com/office/drawing/2014/main" id="{B01D98EC-7EBD-6A51-1DD6-9388AB595F6A}"/>
              </a:ext>
            </a:extLst>
          </p:cNvPr>
          <p:cNvSpPr>
            <a:spLocks noGrp="1"/>
          </p:cNvSpPr>
          <p:nvPr>
            <p:ph type="title"/>
          </p:nvPr>
        </p:nvSpPr>
        <p:spPr>
          <a:xfrm>
            <a:off x="132528" y="198277"/>
            <a:ext cx="10515600" cy="1325563"/>
          </a:xfrm>
        </p:spPr>
        <p:txBody>
          <a:bodyPr/>
          <a:lstStyle/>
          <a:p>
            <a:r>
              <a:rPr lang="en-US" dirty="0"/>
              <a:t> </a:t>
            </a:r>
          </a:p>
        </p:txBody>
      </p:sp>
      <p:sp>
        <p:nvSpPr>
          <p:cNvPr id="12" name="TextBox 11">
            <a:extLst>
              <a:ext uri="{FF2B5EF4-FFF2-40B4-BE49-F238E27FC236}">
                <a16:creationId xmlns:a16="http://schemas.microsoft.com/office/drawing/2014/main" id="{7654D0B8-E735-DBDE-B983-93F0E9B70F23}"/>
              </a:ext>
            </a:extLst>
          </p:cNvPr>
          <p:cNvSpPr txBox="1"/>
          <p:nvPr/>
        </p:nvSpPr>
        <p:spPr>
          <a:xfrm>
            <a:off x="172872" y="13224"/>
            <a:ext cx="12576709"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Innovative, multi-level approaches are needed to build capacity to deliver integrated cancer and mental health care. </a:t>
            </a:r>
          </a:p>
        </p:txBody>
      </p:sp>
    </p:spTree>
    <p:extLst>
      <p:ext uri="{BB962C8B-B14F-4D97-AF65-F5344CB8AC3E}">
        <p14:creationId xmlns:p14="http://schemas.microsoft.com/office/powerpoint/2010/main" val="41320771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138952" y="919600"/>
            <a:ext cx="5547841" cy="2304488"/>
          </a:xfrm>
          <a:prstGeom prst="rect">
            <a:avLst/>
          </a:prstGeom>
        </p:spPr>
      </p:pic>
      <p:grpSp>
        <p:nvGrpSpPr>
          <p:cNvPr id="10" name="Group 9">
            <a:extLst>
              <a:ext uri="{FF2B5EF4-FFF2-40B4-BE49-F238E27FC236}">
                <a16:creationId xmlns:a16="http://schemas.microsoft.com/office/drawing/2014/main" id="{47F876D7-70E6-4C0A-9144-608C9E1A504A}"/>
              </a:ext>
            </a:extLst>
          </p:cNvPr>
          <p:cNvGrpSpPr/>
          <p:nvPr/>
        </p:nvGrpSpPr>
        <p:grpSpPr>
          <a:xfrm>
            <a:off x="830317" y="5444358"/>
            <a:ext cx="10380645" cy="707886"/>
            <a:chOff x="899228" y="4785700"/>
            <a:chExt cx="10336711" cy="625719"/>
          </a:xfrm>
        </p:grpSpPr>
        <p:grpSp>
          <p:nvGrpSpPr>
            <p:cNvPr id="11" name="Group 10">
              <a:extLst>
                <a:ext uri="{FF2B5EF4-FFF2-40B4-BE49-F238E27FC236}">
                  <a16:creationId xmlns:a16="http://schemas.microsoft.com/office/drawing/2014/main" id="{99412823-B105-4231-8899-7A66A0FA4337}"/>
                </a:ext>
              </a:extLst>
            </p:cNvPr>
            <p:cNvGrpSpPr/>
            <p:nvPr/>
          </p:nvGrpSpPr>
          <p:grpSpPr>
            <a:xfrm>
              <a:off x="899228" y="4785700"/>
              <a:ext cx="2155180" cy="625719"/>
              <a:chOff x="6434081" y="4526349"/>
              <a:chExt cx="2155180" cy="625719"/>
            </a:xfrm>
          </p:grpSpPr>
          <p:pic>
            <p:nvPicPr>
              <p:cNvPr id="17" name="Picture 16">
                <a:extLst>
                  <a:ext uri="{FF2B5EF4-FFF2-40B4-BE49-F238E27FC236}">
                    <a16:creationId xmlns:a16="http://schemas.microsoft.com/office/drawing/2014/main" id="{17D47461-B0B7-421B-9E47-80D09ECE28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4081" y="4572800"/>
                <a:ext cx="325963" cy="325963"/>
              </a:xfrm>
              <a:prstGeom prst="rect">
                <a:avLst/>
              </a:prstGeom>
            </p:spPr>
          </p:pic>
          <p:sp>
            <p:nvSpPr>
              <p:cNvPr id="18" name="TextBox 17">
                <a:extLst>
                  <a:ext uri="{FF2B5EF4-FFF2-40B4-BE49-F238E27FC236}">
                    <a16:creationId xmlns:a16="http://schemas.microsoft.com/office/drawing/2014/main" id="{62D8FAC6-8CF4-4CAC-AC6C-96C93EB79728}"/>
                  </a:ext>
                </a:extLst>
              </p:cNvPr>
              <p:cNvSpPr txBox="1"/>
              <p:nvPr/>
            </p:nvSpPr>
            <p:spPr>
              <a:xfrm>
                <a:off x="6769434" y="4526349"/>
                <a:ext cx="1819827" cy="625719"/>
              </a:xfrm>
              <a:prstGeom prst="rect">
                <a:avLst/>
              </a:prstGeom>
              <a:noFill/>
            </p:spPr>
            <p:txBody>
              <a:bodyPr wrap="square" rtlCol="0">
                <a:spAutoFit/>
              </a:bodyPr>
              <a:lstStyle/>
              <a:p>
                <a:r>
                  <a:rPr lang="en-US" sz="2000" dirty="0" err="1"/>
                  <a:t>EndTheInequity</a:t>
                </a:r>
                <a:endParaRPr lang="en-US" sz="2000" dirty="0"/>
              </a:p>
              <a:p>
                <a:r>
                  <a:rPr lang="en-US" sz="2000" dirty="0" err="1"/>
                  <a:t>KellyIrwin_MD</a:t>
                </a:r>
                <a:endParaRPr lang="en-US" sz="2000" dirty="0"/>
              </a:p>
            </p:txBody>
          </p:sp>
        </p:grpSp>
        <p:grpSp>
          <p:nvGrpSpPr>
            <p:cNvPr id="12" name="Group 11">
              <a:extLst>
                <a:ext uri="{FF2B5EF4-FFF2-40B4-BE49-F238E27FC236}">
                  <a16:creationId xmlns:a16="http://schemas.microsoft.com/office/drawing/2014/main" id="{13F49A32-D248-4069-B83B-07EEA7AB7D95}"/>
                </a:ext>
              </a:extLst>
            </p:cNvPr>
            <p:cNvGrpSpPr/>
            <p:nvPr/>
          </p:nvGrpSpPr>
          <p:grpSpPr>
            <a:xfrm>
              <a:off x="8977909" y="4785700"/>
              <a:ext cx="2258030" cy="400110"/>
              <a:chOff x="6414182" y="4898054"/>
              <a:chExt cx="2258030" cy="400110"/>
            </a:xfrm>
          </p:grpSpPr>
          <p:pic>
            <p:nvPicPr>
              <p:cNvPr id="15" name="Picture 14">
                <a:extLst>
                  <a:ext uri="{FF2B5EF4-FFF2-40B4-BE49-F238E27FC236}">
                    <a16:creationId xmlns:a16="http://schemas.microsoft.com/office/drawing/2014/main" id="{37974ADE-8FFA-4639-8B33-B97315FF67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4182" y="4931454"/>
                <a:ext cx="365760" cy="365760"/>
              </a:xfrm>
              <a:prstGeom prst="rect">
                <a:avLst/>
              </a:prstGeom>
            </p:spPr>
          </p:pic>
          <p:sp>
            <p:nvSpPr>
              <p:cNvPr id="16" name="TextBox 15">
                <a:extLst>
                  <a:ext uri="{FF2B5EF4-FFF2-40B4-BE49-F238E27FC236}">
                    <a16:creationId xmlns:a16="http://schemas.microsoft.com/office/drawing/2014/main" id="{7C1CC032-BC18-4BD6-9D28-599FC4A2E095}"/>
                  </a:ext>
                </a:extLst>
              </p:cNvPr>
              <p:cNvSpPr txBox="1"/>
              <p:nvPr/>
            </p:nvSpPr>
            <p:spPr>
              <a:xfrm>
                <a:off x="6769433" y="4898054"/>
                <a:ext cx="1902779" cy="400110"/>
              </a:xfrm>
              <a:prstGeom prst="rect">
                <a:avLst/>
              </a:prstGeom>
              <a:noFill/>
            </p:spPr>
            <p:txBody>
              <a:bodyPr wrap="square" rtlCol="0">
                <a:spAutoFit/>
              </a:bodyPr>
              <a:lstStyle/>
              <a:p>
                <a:r>
                  <a:rPr lang="en-US" sz="2000" dirty="0"/>
                  <a:t>Engage Initiative</a:t>
                </a:r>
              </a:p>
            </p:txBody>
          </p:sp>
        </p:grpSp>
        <p:sp>
          <p:nvSpPr>
            <p:cNvPr id="13" name="TextBox 12">
              <a:extLst>
                <a:ext uri="{FF2B5EF4-FFF2-40B4-BE49-F238E27FC236}">
                  <a16:creationId xmlns:a16="http://schemas.microsoft.com/office/drawing/2014/main" id="{7C03F204-129B-47F8-9D04-31C6D0D8D48E}"/>
                </a:ext>
              </a:extLst>
            </p:cNvPr>
            <p:cNvSpPr txBox="1"/>
            <p:nvPr/>
          </p:nvSpPr>
          <p:spPr>
            <a:xfrm>
              <a:off x="5730643" y="4801089"/>
              <a:ext cx="2991810" cy="353668"/>
            </a:xfrm>
            <a:prstGeom prst="rect">
              <a:avLst/>
            </a:prstGeom>
            <a:noFill/>
          </p:spPr>
          <p:txBody>
            <a:bodyPr wrap="square" rtlCol="0">
              <a:spAutoFit/>
            </a:bodyPr>
            <a:lstStyle/>
            <a:p>
              <a:pPr algn="ctr"/>
              <a:r>
                <a:rPr lang="en-US" sz="2000" dirty="0"/>
                <a:t>MGHEngage@partners.org</a:t>
              </a:r>
            </a:p>
          </p:txBody>
        </p:sp>
        <p:sp>
          <p:nvSpPr>
            <p:cNvPr id="14" name="TextBox 13">
              <a:extLst>
                <a:ext uri="{FF2B5EF4-FFF2-40B4-BE49-F238E27FC236}">
                  <a16:creationId xmlns:a16="http://schemas.microsoft.com/office/drawing/2014/main" id="{7E4B14E0-10F6-45AD-BF3F-8B39495E3331}"/>
                </a:ext>
              </a:extLst>
            </p:cNvPr>
            <p:cNvSpPr txBox="1"/>
            <p:nvPr/>
          </p:nvSpPr>
          <p:spPr>
            <a:xfrm>
              <a:off x="3361772" y="4801089"/>
              <a:ext cx="2517446" cy="353668"/>
            </a:xfrm>
            <a:prstGeom prst="rect">
              <a:avLst/>
            </a:prstGeom>
            <a:noFill/>
          </p:spPr>
          <p:txBody>
            <a:bodyPr wrap="square" rtlCol="0">
              <a:spAutoFit/>
            </a:bodyPr>
            <a:lstStyle/>
            <a:p>
              <a:r>
                <a:rPr lang="en-US" sz="2000" dirty="0">
                  <a:solidFill>
                    <a:srgbClr val="FF33CC"/>
                  </a:solidFill>
                </a:rPr>
                <a:t>Engageinitiative.org</a:t>
              </a:r>
            </a:p>
          </p:txBody>
        </p:sp>
      </p:grpSp>
      <p:grpSp>
        <p:nvGrpSpPr>
          <p:cNvPr id="19" name="Group 18">
            <a:extLst>
              <a:ext uri="{FF2B5EF4-FFF2-40B4-BE49-F238E27FC236}">
                <a16:creationId xmlns:a16="http://schemas.microsoft.com/office/drawing/2014/main" id="{F0F62080-B6B3-49A6-ACC0-AAB53E6C77EF}"/>
              </a:ext>
            </a:extLst>
          </p:cNvPr>
          <p:cNvGrpSpPr/>
          <p:nvPr/>
        </p:nvGrpSpPr>
        <p:grpSpPr>
          <a:xfrm>
            <a:off x="342900" y="3610007"/>
            <a:ext cx="11587217" cy="1139793"/>
            <a:chOff x="370717" y="5753288"/>
            <a:chExt cx="11450566" cy="828851"/>
          </a:xfrm>
        </p:grpSpPr>
        <p:pic>
          <p:nvPicPr>
            <p:cNvPr id="20" name="Picture 19"/>
            <p:cNvPicPr/>
            <p:nvPr/>
          </p:nvPicPr>
          <p:blipFill>
            <a:blip r:embed="rId5">
              <a:extLst>
                <a:ext uri="{28A0092B-C50C-407E-A947-70E740481C1C}">
                  <a14:useLocalDpi xmlns:a14="http://schemas.microsoft.com/office/drawing/2010/main" val="0"/>
                </a:ext>
              </a:extLst>
            </a:blip>
            <a:srcRect/>
            <a:stretch>
              <a:fillRect/>
            </a:stretch>
          </p:blipFill>
          <p:spPr bwMode="auto">
            <a:xfrm>
              <a:off x="8300046" y="5755188"/>
              <a:ext cx="1179858" cy="825050"/>
            </a:xfrm>
            <a:prstGeom prst="rect">
              <a:avLst/>
            </a:prstGeom>
            <a:noFill/>
            <a:ln>
              <a:noFill/>
            </a:ln>
          </p:spPr>
        </p:pic>
        <p:pic>
          <p:nvPicPr>
            <p:cNvPr id="21" name="Picture 20"/>
            <p:cNvPicPr/>
            <p:nvPr/>
          </p:nvPicPr>
          <p:blipFill>
            <a:blip r:embed="rId6"/>
            <a:stretch>
              <a:fillRect/>
            </a:stretch>
          </p:blipFill>
          <p:spPr>
            <a:xfrm>
              <a:off x="1365235" y="5870678"/>
              <a:ext cx="1694638" cy="594070"/>
            </a:xfrm>
            <a:prstGeom prst="rect">
              <a:avLst/>
            </a:prstGeom>
            <a:ln>
              <a:noFill/>
            </a:ln>
          </p:spPr>
        </p:pic>
        <p:pic>
          <p:nvPicPr>
            <p:cNvPr id="22" name="Picture 21"/>
            <p:cNvPicPr/>
            <p:nvPr/>
          </p:nvPicPr>
          <p:blipFill rotWithShape="1">
            <a:blip r:embed="rId7"/>
            <a:srcRect t="7108" b="7108"/>
            <a:stretch/>
          </p:blipFill>
          <p:spPr>
            <a:xfrm>
              <a:off x="5647115" y="5756494"/>
              <a:ext cx="1338633" cy="822438"/>
            </a:xfrm>
            <a:prstGeom prst="rect">
              <a:avLst/>
            </a:prstGeom>
            <a:ln>
              <a:noFill/>
            </a:ln>
          </p:spPr>
        </p:pic>
        <p:pic>
          <p:nvPicPr>
            <p:cNvPr id="23" name="Picture 22"/>
            <p:cNvPicPr/>
            <p:nvPr/>
          </p:nvPicPr>
          <p:blipFill>
            <a:blip r:embed="rId8"/>
            <a:stretch>
              <a:fillRect/>
            </a:stretch>
          </p:blipFill>
          <p:spPr>
            <a:xfrm>
              <a:off x="4587285" y="5754604"/>
              <a:ext cx="886053" cy="826218"/>
            </a:xfrm>
            <a:prstGeom prst="rect">
              <a:avLst/>
            </a:prstGeom>
            <a:ln>
              <a:noFill/>
            </a:ln>
          </p:spPr>
        </p:pic>
        <p:pic>
          <p:nvPicPr>
            <p:cNvPr id="24" name="Picture 23"/>
            <p:cNvPicPr/>
            <p:nvPr/>
          </p:nvPicPr>
          <p:blipFill rotWithShape="1">
            <a:blip r:embed="rId9"/>
            <a:srcRect l="4496" r="4399"/>
            <a:stretch/>
          </p:blipFill>
          <p:spPr>
            <a:xfrm>
              <a:off x="3233650" y="5753288"/>
              <a:ext cx="1179858" cy="828851"/>
            </a:xfrm>
            <a:prstGeom prst="rect">
              <a:avLst/>
            </a:prstGeom>
            <a:ln>
              <a:noFill/>
            </a:ln>
          </p:spPr>
        </p:pic>
        <p:pic>
          <p:nvPicPr>
            <p:cNvPr id="25" name="Picture 24"/>
            <p:cNvPicPr/>
            <p:nvPr/>
          </p:nvPicPr>
          <p:blipFill>
            <a:blip r:embed="rId10"/>
            <a:stretch>
              <a:fillRect/>
            </a:stretch>
          </p:blipFill>
          <p:spPr>
            <a:xfrm>
              <a:off x="7159525" y="5756494"/>
              <a:ext cx="966744" cy="822438"/>
            </a:xfrm>
            <a:prstGeom prst="rect">
              <a:avLst/>
            </a:prstGeom>
            <a:ln>
              <a:noFill/>
            </a:ln>
          </p:spPr>
        </p:pic>
        <p:pic>
          <p:nvPicPr>
            <p:cNvPr id="26" name="Picture 25">
              <a:extLst>
                <a:ext uri="{FF2B5EF4-FFF2-40B4-BE49-F238E27FC236}">
                  <a16:creationId xmlns:a16="http://schemas.microsoft.com/office/drawing/2014/main" id="{737C3079-1B52-4090-A250-4C32250592A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53681" y="5947439"/>
              <a:ext cx="1283149" cy="440548"/>
            </a:xfrm>
            <a:prstGeom prst="rect">
              <a:avLst/>
            </a:prstGeom>
            <a:ln>
              <a:noFill/>
            </a:ln>
          </p:spPr>
        </p:pic>
        <p:pic>
          <p:nvPicPr>
            <p:cNvPr id="27" name="Picture 26">
              <a:extLst>
                <a:ext uri="{FF2B5EF4-FFF2-40B4-BE49-F238E27FC236}">
                  <a16:creationId xmlns:a16="http://schemas.microsoft.com/office/drawing/2014/main" id="{6C325143-B84F-436E-A6FE-D2D2D87A26A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0717" y="5753288"/>
              <a:ext cx="820741" cy="828851"/>
            </a:xfrm>
            <a:prstGeom prst="rect">
              <a:avLst/>
            </a:prstGeom>
            <a:ln>
              <a:noFill/>
            </a:ln>
          </p:spPr>
        </p:pic>
        <p:pic>
          <p:nvPicPr>
            <p:cNvPr id="28" name="Picture 27">
              <a:extLst>
                <a:ext uri="{FF2B5EF4-FFF2-40B4-BE49-F238E27FC236}">
                  <a16:creationId xmlns:a16="http://schemas.microsoft.com/office/drawing/2014/main" id="{76BF67CC-3497-40C3-8CA2-7FFD156E3E9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10609" y="5753288"/>
              <a:ext cx="710674" cy="828851"/>
            </a:xfrm>
            <a:prstGeom prst="rect">
              <a:avLst/>
            </a:prstGeom>
            <a:ln>
              <a:noFill/>
            </a:ln>
          </p:spPr>
        </p:pic>
      </p:grpSp>
      <p:sp>
        <p:nvSpPr>
          <p:cNvPr id="29" name="TextBox 28"/>
          <p:cNvSpPr txBox="1"/>
          <p:nvPr/>
        </p:nvSpPr>
        <p:spPr>
          <a:xfrm>
            <a:off x="465239" y="247901"/>
            <a:ext cx="7236627" cy="707886"/>
          </a:xfrm>
          <a:prstGeom prst="rect">
            <a:avLst/>
          </a:prstGeom>
          <a:noFill/>
        </p:spPr>
        <p:txBody>
          <a:bodyPr wrap="square" rtlCol="0">
            <a:spAutoFit/>
          </a:bodyPr>
          <a:lstStyle/>
          <a:p>
            <a:r>
              <a:rPr lang="en-US" sz="4000" dirty="0"/>
              <a:t>Join Us!</a:t>
            </a:r>
          </a:p>
        </p:txBody>
      </p:sp>
    </p:spTree>
    <p:extLst>
      <p:ext uri="{BB962C8B-B14F-4D97-AF65-F5344CB8AC3E}">
        <p14:creationId xmlns:p14="http://schemas.microsoft.com/office/powerpoint/2010/main" val="20057454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009901" y="1101437"/>
            <a:ext cx="5877791" cy="4408343"/>
          </a:xfrm>
        </p:spPr>
      </p:pic>
    </p:spTree>
    <p:extLst>
      <p:ext uri="{BB962C8B-B14F-4D97-AF65-F5344CB8AC3E}">
        <p14:creationId xmlns:p14="http://schemas.microsoft.com/office/powerpoint/2010/main" val="1479907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5468" y="313151"/>
            <a:ext cx="11661731" cy="355803"/>
          </a:xfrm>
          <a:prstGeom prst="rect">
            <a:avLst/>
          </a:prstGeom>
        </p:spPr>
        <p:txBody>
          <a:bodyPr wrap="square">
            <a:spAutoFit/>
          </a:bodyPr>
          <a:lstStyle/>
          <a:p>
            <a:pPr>
              <a:lnSpc>
                <a:spcPct val="107000"/>
              </a:lnSpc>
              <a:spcAft>
                <a:spcPts val="800"/>
              </a:spcAft>
              <a:tabLst>
                <a:tab pos="2000250" algn="l"/>
              </a:tabLst>
            </a:pPr>
            <a:r>
              <a:rPr lang="en-US" sz="1600" b="1" dirty="0">
                <a:latin typeface="Arial" panose="020B0604020202020204" pitchFamily="34" charset="0"/>
                <a:ea typeface="Calibri" panose="020F0502020204030204" pitchFamily="34" charset="0"/>
                <a:cs typeface="Arial" panose="020B0604020202020204" pitchFamily="34" charset="0"/>
              </a:rPr>
              <a:t>APPENDIX: CLINICAL PEARLS FROM OUR TEAM</a:t>
            </a:r>
          </a:p>
        </p:txBody>
      </p:sp>
      <p:sp>
        <p:nvSpPr>
          <p:cNvPr id="2" name="Rectangle 1"/>
          <p:cNvSpPr/>
          <p:nvPr/>
        </p:nvSpPr>
        <p:spPr>
          <a:xfrm>
            <a:off x="137520" y="1213261"/>
            <a:ext cx="6254354" cy="2862322"/>
          </a:xfrm>
          <a:prstGeom prst="rect">
            <a:avLst/>
          </a:prstGeom>
        </p:spPr>
        <p:txBody>
          <a:bodyPr wrap="square">
            <a:spAutoFit/>
          </a:bodyPr>
          <a:lstStyle/>
          <a:p>
            <a:r>
              <a:rPr lang="en-US" dirty="0">
                <a:latin typeface="+mj-lt"/>
              </a:rPr>
              <a:t>1. Find common ground as a human</a:t>
            </a:r>
          </a:p>
          <a:p>
            <a:endParaRPr lang="en-US" dirty="0">
              <a:latin typeface="+mj-lt"/>
            </a:endParaRPr>
          </a:p>
          <a:p>
            <a:pPr marL="342900" indent="-342900">
              <a:buAutoNum type="arabicPeriod" startAt="2"/>
            </a:pPr>
            <a:r>
              <a:rPr lang="en-US" dirty="0">
                <a:latin typeface="+mj-lt"/>
              </a:rPr>
              <a:t>Identify and engage an ally: Family, Visiting nurse, Community staff, Church, Landlord, clinician</a:t>
            </a:r>
          </a:p>
          <a:p>
            <a:endParaRPr lang="en-US" dirty="0">
              <a:latin typeface="+mj-lt"/>
            </a:endParaRPr>
          </a:p>
          <a:p>
            <a:r>
              <a:rPr lang="en-US" dirty="0">
                <a:latin typeface="+mj-lt"/>
              </a:rPr>
              <a:t>3. Consider texting: it’s efficient (that’s why we do it)</a:t>
            </a:r>
          </a:p>
          <a:p>
            <a:endParaRPr lang="en-US" dirty="0">
              <a:latin typeface="+mj-lt"/>
            </a:endParaRPr>
          </a:p>
          <a:p>
            <a:pPr marL="342900" indent="-342900">
              <a:buAutoNum type="arabicPeriod" startAt="4"/>
            </a:pPr>
            <a:r>
              <a:rPr lang="en-US" dirty="0">
                <a:latin typeface="+mj-lt"/>
              </a:rPr>
              <a:t>Question the meaning of autonomy</a:t>
            </a:r>
          </a:p>
          <a:p>
            <a:pPr marL="342900" indent="-342900">
              <a:buAutoNum type="arabicPeriod" startAt="4"/>
            </a:pPr>
            <a:endParaRPr lang="en-US" dirty="0">
              <a:latin typeface="+mj-lt"/>
            </a:endParaRPr>
          </a:p>
          <a:p>
            <a:pPr marL="342900" indent="-342900">
              <a:buAutoNum type="arabicPeriod" startAt="4"/>
            </a:pPr>
            <a:r>
              <a:rPr lang="en-US" dirty="0">
                <a:latin typeface="+mj-lt"/>
              </a:rPr>
              <a:t>Acknowledge and ask what you don’t know:</a:t>
            </a:r>
          </a:p>
        </p:txBody>
      </p:sp>
      <p:sp>
        <p:nvSpPr>
          <p:cNvPr id="3" name="Rectangle 2"/>
          <p:cNvSpPr/>
          <p:nvPr/>
        </p:nvSpPr>
        <p:spPr>
          <a:xfrm>
            <a:off x="6248400" y="955286"/>
            <a:ext cx="6096000" cy="3970318"/>
          </a:xfrm>
          <a:prstGeom prst="rect">
            <a:avLst/>
          </a:prstGeom>
        </p:spPr>
        <p:txBody>
          <a:bodyPr>
            <a:spAutoFit/>
          </a:bodyPr>
          <a:lstStyle/>
          <a:p>
            <a:endParaRPr lang="en-US" dirty="0"/>
          </a:p>
          <a:p>
            <a:r>
              <a:rPr lang="en-US" dirty="0"/>
              <a:t>6. </a:t>
            </a:r>
            <a:r>
              <a:rPr lang="en-US" dirty="0">
                <a:latin typeface="+mj-lt"/>
              </a:rPr>
              <a:t>Question HIPAA</a:t>
            </a:r>
          </a:p>
          <a:p>
            <a:endParaRPr lang="en-US" dirty="0">
              <a:latin typeface="+mj-lt"/>
            </a:endParaRPr>
          </a:p>
          <a:p>
            <a:r>
              <a:rPr lang="en-US" dirty="0">
                <a:latin typeface="+mj-lt"/>
              </a:rPr>
              <a:t>7. Do a home visit at a key clinical turning point</a:t>
            </a:r>
          </a:p>
          <a:p>
            <a:endParaRPr lang="en-US" dirty="0">
              <a:latin typeface="+mj-lt"/>
            </a:endParaRPr>
          </a:p>
          <a:p>
            <a:r>
              <a:rPr lang="en-US" dirty="0">
                <a:latin typeface="+mj-lt"/>
              </a:rPr>
              <a:t>8. Choose medications with minimal interactions &amp; use side effects to your advantage: sertraline, venlafaxine, mirtazapine, olanzapine</a:t>
            </a:r>
          </a:p>
          <a:p>
            <a:endParaRPr lang="en-US" dirty="0">
              <a:latin typeface="+mj-lt"/>
            </a:endParaRPr>
          </a:p>
          <a:p>
            <a:r>
              <a:rPr lang="en-US" dirty="0">
                <a:latin typeface="+mj-lt"/>
              </a:rPr>
              <a:t>9. Know you can get or give psychiatry (or oncology or palliative care) input even if patient declines referral</a:t>
            </a:r>
          </a:p>
          <a:p>
            <a:endParaRPr lang="en-US" dirty="0">
              <a:latin typeface="+mj-lt"/>
            </a:endParaRPr>
          </a:p>
          <a:p>
            <a:r>
              <a:rPr lang="en-US" dirty="0">
                <a:latin typeface="+mj-lt"/>
              </a:rPr>
              <a:t>10. Never worry alone: Create a team with shared trust</a:t>
            </a:r>
          </a:p>
          <a:p>
            <a:endParaRPr lang="en-US" dirty="0"/>
          </a:p>
        </p:txBody>
      </p:sp>
      <p:grpSp>
        <p:nvGrpSpPr>
          <p:cNvPr id="6" name="Group 5">
            <a:extLst>
              <a:ext uri="{FF2B5EF4-FFF2-40B4-BE49-F238E27FC236}">
                <a16:creationId xmlns:a16="http://schemas.microsoft.com/office/drawing/2014/main" id="{B8A903EE-3E05-4C17-9E57-443A35462A0D}"/>
              </a:ext>
            </a:extLst>
          </p:cNvPr>
          <p:cNvGrpSpPr/>
          <p:nvPr/>
        </p:nvGrpSpPr>
        <p:grpSpPr>
          <a:xfrm>
            <a:off x="188755" y="5991736"/>
            <a:ext cx="11803116" cy="735723"/>
            <a:chOff x="143435" y="6002945"/>
            <a:chExt cx="8790874" cy="702414"/>
          </a:xfrm>
        </p:grpSpPr>
        <p:pic>
          <p:nvPicPr>
            <p:cNvPr id="7" name="Picture 6">
              <a:extLst>
                <a:ext uri="{FF2B5EF4-FFF2-40B4-BE49-F238E27FC236}">
                  <a16:creationId xmlns:a16="http://schemas.microsoft.com/office/drawing/2014/main" id="{A7E4AC7F-F88A-4C16-A1E9-3CF18D8BD538}"/>
                </a:ext>
              </a:extLst>
            </p:cNvPr>
            <p:cNvPicPr>
              <a:picLocks noChangeAspect="1"/>
            </p:cNvPicPr>
            <p:nvPr/>
          </p:nvPicPr>
          <p:blipFill>
            <a:blip r:embed="rId2"/>
            <a:stretch>
              <a:fillRect/>
            </a:stretch>
          </p:blipFill>
          <p:spPr>
            <a:xfrm>
              <a:off x="143435" y="6034418"/>
              <a:ext cx="2374526" cy="670941"/>
            </a:xfrm>
            <a:prstGeom prst="rect">
              <a:avLst/>
            </a:prstGeom>
          </p:spPr>
        </p:pic>
        <p:pic>
          <p:nvPicPr>
            <p:cNvPr id="8" name="Picture 7">
              <a:extLst>
                <a:ext uri="{FF2B5EF4-FFF2-40B4-BE49-F238E27FC236}">
                  <a16:creationId xmlns:a16="http://schemas.microsoft.com/office/drawing/2014/main" id="{CD08FCEA-FE3F-4D97-8D8F-A2EF503BCB5F}"/>
                </a:ext>
              </a:extLst>
            </p:cNvPr>
            <p:cNvPicPr>
              <a:picLocks noChangeAspect="1"/>
            </p:cNvPicPr>
            <p:nvPr/>
          </p:nvPicPr>
          <p:blipFill>
            <a:blip r:embed="rId3"/>
            <a:stretch>
              <a:fillRect/>
            </a:stretch>
          </p:blipFill>
          <p:spPr>
            <a:xfrm>
              <a:off x="6394823" y="6029897"/>
              <a:ext cx="591298" cy="641502"/>
            </a:xfrm>
            <a:prstGeom prst="rect">
              <a:avLst/>
            </a:prstGeom>
          </p:spPr>
        </p:pic>
        <p:pic>
          <p:nvPicPr>
            <p:cNvPr id="9" name="Picture 8">
              <a:extLst>
                <a:ext uri="{FF2B5EF4-FFF2-40B4-BE49-F238E27FC236}">
                  <a16:creationId xmlns:a16="http://schemas.microsoft.com/office/drawing/2014/main" id="{A9F9EA38-BCFD-4913-9010-1E58016AE3B1}"/>
                </a:ext>
              </a:extLst>
            </p:cNvPr>
            <p:cNvPicPr>
              <a:picLocks noChangeAspect="1"/>
            </p:cNvPicPr>
            <p:nvPr/>
          </p:nvPicPr>
          <p:blipFill>
            <a:blip r:embed="rId4"/>
            <a:stretch>
              <a:fillRect/>
            </a:stretch>
          </p:blipFill>
          <p:spPr>
            <a:xfrm>
              <a:off x="7067690" y="6002945"/>
              <a:ext cx="1866619" cy="695407"/>
            </a:xfrm>
            <a:prstGeom prst="rect">
              <a:avLst/>
            </a:prstGeom>
          </p:spPr>
        </p:pic>
      </p:grpSp>
      <p:grpSp>
        <p:nvGrpSpPr>
          <p:cNvPr id="10" name="Group 9">
            <a:extLst>
              <a:ext uri="{FF2B5EF4-FFF2-40B4-BE49-F238E27FC236}">
                <a16:creationId xmlns:a16="http://schemas.microsoft.com/office/drawing/2014/main" id="{47F876D7-70E6-4C0A-9144-608C9E1A504A}"/>
              </a:ext>
            </a:extLst>
          </p:cNvPr>
          <p:cNvGrpSpPr/>
          <p:nvPr/>
        </p:nvGrpSpPr>
        <p:grpSpPr>
          <a:xfrm>
            <a:off x="3264697" y="6087019"/>
            <a:ext cx="5615394" cy="633100"/>
            <a:chOff x="3479915" y="5583735"/>
            <a:chExt cx="4768174" cy="625719"/>
          </a:xfrm>
        </p:grpSpPr>
        <p:grpSp>
          <p:nvGrpSpPr>
            <p:cNvPr id="11" name="Group 10">
              <a:extLst>
                <a:ext uri="{FF2B5EF4-FFF2-40B4-BE49-F238E27FC236}">
                  <a16:creationId xmlns:a16="http://schemas.microsoft.com/office/drawing/2014/main" id="{99412823-B105-4231-8899-7A66A0FA4337}"/>
                </a:ext>
              </a:extLst>
            </p:cNvPr>
            <p:cNvGrpSpPr/>
            <p:nvPr/>
          </p:nvGrpSpPr>
          <p:grpSpPr>
            <a:xfrm>
              <a:off x="3479915" y="5583735"/>
              <a:ext cx="2050493" cy="625719"/>
              <a:chOff x="9014768" y="5324384"/>
              <a:chExt cx="2050493" cy="625719"/>
            </a:xfrm>
          </p:grpSpPr>
          <p:pic>
            <p:nvPicPr>
              <p:cNvPr id="17" name="Picture 16">
                <a:extLst>
                  <a:ext uri="{FF2B5EF4-FFF2-40B4-BE49-F238E27FC236}">
                    <a16:creationId xmlns:a16="http://schemas.microsoft.com/office/drawing/2014/main" id="{17D47461-B0B7-421B-9E47-80D09ECE28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4768" y="5468449"/>
                <a:ext cx="325963" cy="325963"/>
              </a:xfrm>
              <a:prstGeom prst="rect">
                <a:avLst/>
              </a:prstGeom>
            </p:spPr>
          </p:pic>
          <p:sp>
            <p:nvSpPr>
              <p:cNvPr id="18" name="TextBox 17">
                <a:extLst>
                  <a:ext uri="{FF2B5EF4-FFF2-40B4-BE49-F238E27FC236}">
                    <a16:creationId xmlns:a16="http://schemas.microsoft.com/office/drawing/2014/main" id="{62D8FAC6-8CF4-4CAC-AC6C-96C93EB79728}"/>
                  </a:ext>
                </a:extLst>
              </p:cNvPr>
              <p:cNvSpPr txBox="1"/>
              <p:nvPr/>
            </p:nvSpPr>
            <p:spPr>
              <a:xfrm>
                <a:off x="9245434" y="5324384"/>
                <a:ext cx="1819827" cy="625719"/>
              </a:xfrm>
              <a:prstGeom prst="rect">
                <a:avLst/>
              </a:prstGeom>
              <a:noFill/>
            </p:spPr>
            <p:txBody>
              <a:bodyPr wrap="square" rtlCol="0">
                <a:spAutoFit/>
              </a:bodyPr>
              <a:lstStyle/>
              <a:p>
                <a:r>
                  <a:rPr lang="en-US" sz="2000" dirty="0" err="1"/>
                  <a:t>EndTheInequity</a:t>
                </a:r>
                <a:endParaRPr lang="en-US" sz="2000" dirty="0"/>
              </a:p>
              <a:p>
                <a:r>
                  <a:rPr lang="en-US" sz="2000" dirty="0" err="1"/>
                  <a:t>KellyIrwin_MD</a:t>
                </a:r>
                <a:endParaRPr lang="en-US" sz="2000" dirty="0"/>
              </a:p>
            </p:txBody>
          </p:sp>
        </p:grpSp>
        <p:sp>
          <p:nvSpPr>
            <p:cNvPr id="14" name="TextBox 13">
              <a:extLst>
                <a:ext uri="{FF2B5EF4-FFF2-40B4-BE49-F238E27FC236}">
                  <a16:creationId xmlns:a16="http://schemas.microsoft.com/office/drawing/2014/main" id="{7E4B14E0-10F6-45AD-BF3F-8B39495E3331}"/>
                </a:ext>
              </a:extLst>
            </p:cNvPr>
            <p:cNvSpPr txBox="1"/>
            <p:nvPr/>
          </p:nvSpPr>
          <p:spPr>
            <a:xfrm>
              <a:off x="5730643" y="5758956"/>
              <a:ext cx="2517446" cy="353668"/>
            </a:xfrm>
            <a:prstGeom prst="rect">
              <a:avLst/>
            </a:prstGeom>
            <a:noFill/>
          </p:spPr>
          <p:txBody>
            <a:bodyPr wrap="square" rtlCol="0">
              <a:spAutoFit/>
            </a:bodyPr>
            <a:lstStyle/>
            <a:p>
              <a:r>
                <a:rPr lang="en-US" sz="2000" dirty="0">
                  <a:solidFill>
                    <a:srgbClr val="FF33CC"/>
                  </a:solidFill>
                </a:rPr>
                <a:t>Engageinitiative.org</a:t>
              </a:r>
            </a:p>
          </p:txBody>
        </p:sp>
      </p:grpSp>
    </p:spTree>
    <p:extLst>
      <p:ext uri="{BB962C8B-B14F-4D97-AF65-F5344CB8AC3E}">
        <p14:creationId xmlns:p14="http://schemas.microsoft.com/office/powerpoint/2010/main" val="21631763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0E87C-CFC1-D441-925E-95A3F3FC40E6}"/>
              </a:ext>
            </a:extLst>
          </p:cNvPr>
          <p:cNvSpPr>
            <a:spLocks noGrp="1"/>
          </p:cNvSpPr>
          <p:nvPr>
            <p:ph type="title"/>
          </p:nvPr>
        </p:nvSpPr>
        <p:spPr>
          <a:xfrm>
            <a:off x="466906" y="403724"/>
            <a:ext cx="10972800" cy="1143000"/>
          </a:xfrm>
        </p:spPr>
        <p:txBody>
          <a:bodyPr/>
          <a:lstStyle/>
          <a:p>
            <a:r>
              <a:rPr lang="en-US" sz="3600" dirty="0"/>
              <a:t>Henry</a:t>
            </a:r>
          </a:p>
        </p:txBody>
      </p:sp>
      <p:sp>
        <p:nvSpPr>
          <p:cNvPr id="3" name="Content Placeholder 2">
            <a:extLst>
              <a:ext uri="{FF2B5EF4-FFF2-40B4-BE49-F238E27FC236}">
                <a16:creationId xmlns:a16="http://schemas.microsoft.com/office/drawing/2014/main" id="{7459CB04-2646-3F4E-B5C1-7FE15BE88692}"/>
              </a:ext>
            </a:extLst>
          </p:cNvPr>
          <p:cNvSpPr>
            <a:spLocks noGrp="1"/>
          </p:cNvSpPr>
          <p:nvPr>
            <p:ph idx="1"/>
          </p:nvPr>
        </p:nvSpPr>
        <p:spPr/>
        <p:txBody>
          <a:bodyPr/>
          <a:lstStyle/>
          <a:p>
            <a:r>
              <a:rPr lang="en-US" dirty="0">
                <a:latin typeface="Calibri" panose="020F0502020204030204" pitchFamily="34" charset="0"/>
                <a:cs typeface="Calibri" panose="020F0502020204030204" pitchFamily="34" charset="0"/>
              </a:rPr>
              <a:t>67-year old man with schizophrenia and gastric cancer </a:t>
            </a:r>
          </a:p>
          <a:p>
            <a:r>
              <a:rPr lang="en-US" dirty="0">
                <a:latin typeface="Calibri" panose="020F0502020204030204" pitchFamily="34" charset="0"/>
                <a:cs typeface="Calibri" panose="020F0502020204030204" pitchFamily="34" charset="0"/>
              </a:rPr>
              <a:t>He has lived in a Department of Mental Health group home for more than 10 years, has a guardian, and a supportive sister </a:t>
            </a:r>
          </a:p>
          <a:p>
            <a:r>
              <a:rPr lang="en-US" dirty="0">
                <a:latin typeface="Calibri" panose="020F0502020204030204" pitchFamily="34" charset="0"/>
                <a:cs typeface="Calibri" panose="020F0502020204030204" pitchFamily="34" charset="0"/>
              </a:rPr>
              <a:t>Initially declined chemotherapy and comes for a second opinion</a:t>
            </a:r>
          </a:p>
          <a:p>
            <a:r>
              <a:rPr lang="en-US" dirty="0">
                <a:latin typeface="Calibri" panose="020F0502020204030204" pitchFamily="34" charset="0"/>
                <a:cs typeface="Calibri" panose="020F0502020204030204" pitchFamily="34" charset="0"/>
              </a:rPr>
              <a:t>It’s challenging to know how much he understands about his cancer and to communicate effectively.</a:t>
            </a:r>
          </a:p>
          <a:p>
            <a:pPr marL="0" indent="0">
              <a:buNone/>
            </a:pPr>
            <a:endParaRPr lang="en-US" dirty="0">
              <a:latin typeface="Calibri" panose="020F0502020204030204" pitchFamily="34" charset="0"/>
              <a:cs typeface="Calibri" panose="020F0502020204030204" pitchFamily="34" charset="0"/>
            </a:endParaRPr>
          </a:p>
          <a:p>
            <a:pPr marL="0" indent="0">
              <a:buNone/>
            </a:pPr>
            <a:r>
              <a:rPr lang="en-US" dirty="0">
                <a:latin typeface="Calibri" panose="020F0502020204030204" pitchFamily="34" charset="0"/>
                <a:cs typeface="Calibri" panose="020F0502020204030204" pitchFamily="34" charset="0"/>
              </a:rPr>
              <a:t>Where would you start?</a:t>
            </a:r>
          </a:p>
        </p:txBody>
      </p:sp>
      <p:sp>
        <p:nvSpPr>
          <p:cNvPr id="4" name="TextBox 3">
            <a:extLst>
              <a:ext uri="{FF2B5EF4-FFF2-40B4-BE49-F238E27FC236}">
                <a16:creationId xmlns:a16="http://schemas.microsoft.com/office/drawing/2014/main" id="{10A9319B-7B52-B343-8CC5-DEDFC4DFCC9C}"/>
              </a:ext>
            </a:extLst>
          </p:cNvPr>
          <p:cNvSpPr txBox="1"/>
          <p:nvPr/>
        </p:nvSpPr>
        <p:spPr>
          <a:xfrm>
            <a:off x="0" y="5809129"/>
            <a:ext cx="12192000" cy="104887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nstantia"/>
              <a:ea typeface="+mn-ea"/>
              <a:cs typeface="+mn-cs"/>
            </a:endParaRPr>
          </a:p>
        </p:txBody>
      </p:sp>
      <p:grpSp>
        <p:nvGrpSpPr>
          <p:cNvPr id="5" name="Group 4">
            <a:extLst>
              <a:ext uri="{FF2B5EF4-FFF2-40B4-BE49-F238E27FC236}">
                <a16:creationId xmlns:a16="http://schemas.microsoft.com/office/drawing/2014/main" id="{C5533E3D-DE2E-1842-872A-765ECB8CD605}"/>
              </a:ext>
            </a:extLst>
          </p:cNvPr>
          <p:cNvGrpSpPr/>
          <p:nvPr/>
        </p:nvGrpSpPr>
        <p:grpSpPr>
          <a:xfrm>
            <a:off x="466906" y="6018282"/>
            <a:ext cx="11300722" cy="721712"/>
            <a:chOff x="480321" y="5876763"/>
            <a:chExt cx="11300722" cy="721712"/>
          </a:xfrm>
        </p:grpSpPr>
        <p:pic>
          <p:nvPicPr>
            <p:cNvPr id="6" name="Picture 5">
              <a:extLst>
                <a:ext uri="{FF2B5EF4-FFF2-40B4-BE49-F238E27FC236}">
                  <a16:creationId xmlns:a16="http://schemas.microsoft.com/office/drawing/2014/main" id="{BF6B3087-CE10-F54C-AF55-A96EEA63CEF0}"/>
                </a:ext>
              </a:extLst>
            </p:cNvPr>
            <p:cNvPicPr>
              <a:picLocks noChangeAspect="1"/>
            </p:cNvPicPr>
            <p:nvPr/>
          </p:nvPicPr>
          <p:blipFill>
            <a:blip r:embed="rId2"/>
            <a:stretch>
              <a:fillRect/>
            </a:stretch>
          </p:blipFill>
          <p:spPr>
            <a:xfrm>
              <a:off x="480321" y="5876763"/>
              <a:ext cx="2374526" cy="670941"/>
            </a:xfrm>
            <a:prstGeom prst="rect">
              <a:avLst/>
            </a:prstGeom>
          </p:spPr>
        </p:pic>
        <p:pic>
          <p:nvPicPr>
            <p:cNvPr id="7" name="Picture 6">
              <a:extLst>
                <a:ext uri="{FF2B5EF4-FFF2-40B4-BE49-F238E27FC236}">
                  <a16:creationId xmlns:a16="http://schemas.microsoft.com/office/drawing/2014/main" id="{63B0A813-3C5D-A042-9313-A2E0A6CEBB4C}"/>
                </a:ext>
              </a:extLst>
            </p:cNvPr>
            <p:cNvPicPr>
              <a:picLocks noChangeAspect="1"/>
            </p:cNvPicPr>
            <p:nvPr/>
          </p:nvPicPr>
          <p:blipFill>
            <a:blip r:embed="rId3"/>
            <a:stretch>
              <a:fillRect/>
            </a:stretch>
          </p:blipFill>
          <p:spPr>
            <a:xfrm>
              <a:off x="9153293" y="5930020"/>
              <a:ext cx="591298" cy="641502"/>
            </a:xfrm>
            <a:prstGeom prst="rect">
              <a:avLst/>
            </a:prstGeom>
          </p:spPr>
        </p:pic>
        <p:pic>
          <p:nvPicPr>
            <p:cNvPr id="8" name="Picture 7">
              <a:extLst>
                <a:ext uri="{FF2B5EF4-FFF2-40B4-BE49-F238E27FC236}">
                  <a16:creationId xmlns:a16="http://schemas.microsoft.com/office/drawing/2014/main" id="{236E89D7-A8C1-C145-97BA-E636C2992AC9}"/>
                </a:ext>
              </a:extLst>
            </p:cNvPr>
            <p:cNvPicPr>
              <a:picLocks noChangeAspect="1"/>
            </p:cNvPicPr>
            <p:nvPr/>
          </p:nvPicPr>
          <p:blipFill>
            <a:blip r:embed="rId4"/>
            <a:stretch>
              <a:fillRect/>
            </a:stretch>
          </p:blipFill>
          <p:spPr>
            <a:xfrm>
              <a:off x="9914424" y="5903068"/>
              <a:ext cx="1866619" cy="695407"/>
            </a:xfrm>
            <a:prstGeom prst="rect">
              <a:avLst/>
            </a:prstGeom>
          </p:spPr>
        </p:pic>
      </p:grpSp>
    </p:spTree>
    <p:extLst>
      <p:ext uri="{BB962C8B-B14F-4D97-AF65-F5344CB8AC3E}">
        <p14:creationId xmlns:p14="http://schemas.microsoft.com/office/powerpoint/2010/main" val="3242409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8691F-0354-A841-BC7D-FC65884EF02C}"/>
              </a:ext>
            </a:extLst>
          </p:cNvPr>
          <p:cNvSpPr>
            <a:spLocks noGrp="1"/>
          </p:cNvSpPr>
          <p:nvPr>
            <p:ph type="title"/>
          </p:nvPr>
        </p:nvSpPr>
        <p:spPr/>
        <p:txBody>
          <a:bodyPr>
            <a:normAutofit/>
          </a:bodyPr>
          <a:lstStyle/>
          <a:p>
            <a:r>
              <a:rPr lang="en-US" sz="3600" dirty="0">
                <a:solidFill>
                  <a:srgbClr val="002060"/>
                </a:solidFill>
                <a:latin typeface="+mn-lt"/>
              </a:rPr>
              <a:t>Case Example: John</a:t>
            </a:r>
          </a:p>
        </p:txBody>
      </p:sp>
      <p:sp>
        <p:nvSpPr>
          <p:cNvPr id="3" name="Content Placeholder 2">
            <a:extLst>
              <a:ext uri="{FF2B5EF4-FFF2-40B4-BE49-F238E27FC236}">
                <a16:creationId xmlns:a16="http://schemas.microsoft.com/office/drawing/2014/main" id="{8F49570C-8F23-D94A-AAF9-A6A5AC21B40D}"/>
              </a:ext>
            </a:extLst>
          </p:cNvPr>
          <p:cNvSpPr>
            <a:spLocks noGrp="1"/>
          </p:cNvSpPr>
          <p:nvPr>
            <p:ph idx="1"/>
          </p:nvPr>
        </p:nvSpPr>
        <p:spPr/>
        <p:txBody>
          <a:bodyPr/>
          <a:lstStyle/>
          <a:p>
            <a:r>
              <a:rPr lang="en-US" dirty="0"/>
              <a:t>54 year old man with an alcohol use disorder, depression, schizoid personality style, and a new diagnosis of esophageal cancer</a:t>
            </a:r>
          </a:p>
          <a:p>
            <a:r>
              <a:rPr lang="en-US" dirty="0"/>
              <a:t>Prefers to live outside rather than staying within the shelter system</a:t>
            </a:r>
          </a:p>
          <a:p>
            <a:r>
              <a:rPr lang="en-US" dirty="0"/>
              <a:t>Scientist and concrete thinker, well supported by the street team</a:t>
            </a:r>
          </a:p>
          <a:p>
            <a:r>
              <a:rPr lang="en-US" dirty="0"/>
              <a:t>Has metastatic cancer, significant symptom burden, and limited life expectancy.</a:t>
            </a:r>
          </a:p>
        </p:txBody>
      </p:sp>
    </p:spTree>
    <p:extLst>
      <p:ext uri="{BB962C8B-B14F-4D97-AF65-F5344CB8AC3E}">
        <p14:creationId xmlns:p14="http://schemas.microsoft.com/office/powerpoint/2010/main" val="20472746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ADD27-2F0B-964B-95AB-BA9DD7DA2BA2}"/>
              </a:ext>
            </a:extLst>
          </p:cNvPr>
          <p:cNvSpPr>
            <a:spLocks noGrp="1"/>
          </p:cNvSpPr>
          <p:nvPr>
            <p:ph type="title"/>
          </p:nvPr>
        </p:nvSpPr>
        <p:spPr/>
        <p:txBody>
          <a:bodyPr>
            <a:normAutofit/>
          </a:bodyPr>
          <a:lstStyle/>
          <a:p>
            <a:r>
              <a:rPr lang="en-US" sz="3600" dirty="0">
                <a:solidFill>
                  <a:srgbClr val="002060"/>
                </a:solidFill>
                <a:latin typeface="+mn-lt"/>
              </a:rPr>
              <a:t>Case example: Jenny</a:t>
            </a:r>
          </a:p>
        </p:txBody>
      </p:sp>
      <p:sp>
        <p:nvSpPr>
          <p:cNvPr id="3" name="Content Placeholder 2">
            <a:extLst>
              <a:ext uri="{FF2B5EF4-FFF2-40B4-BE49-F238E27FC236}">
                <a16:creationId xmlns:a16="http://schemas.microsoft.com/office/drawing/2014/main" id="{E1624E87-FD6C-2F4E-8226-4DB1863E71E0}"/>
              </a:ext>
            </a:extLst>
          </p:cNvPr>
          <p:cNvSpPr>
            <a:spLocks noGrp="1"/>
          </p:cNvSpPr>
          <p:nvPr>
            <p:ph idx="1"/>
          </p:nvPr>
        </p:nvSpPr>
        <p:spPr/>
        <p:txBody>
          <a:bodyPr/>
          <a:lstStyle/>
          <a:p>
            <a:r>
              <a:rPr lang="en-US" dirty="0"/>
              <a:t>Jenny is a 26-year-old woman with bipolar disorder, bulimia, and invasive breast cancer </a:t>
            </a:r>
          </a:p>
          <a:p>
            <a:r>
              <a:rPr lang="en-US" dirty="0"/>
              <a:t>New mother to an infant daughter. Her father died from suicide when she was an infant and her mother died from an opiate overdose when she was a teenager.</a:t>
            </a:r>
          </a:p>
          <a:p>
            <a:r>
              <a:rPr lang="en-US" dirty="0"/>
              <a:t>Well-supported by her husband and her outpatient therapist.</a:t>
            </a:r>
          </a:p>
          <a:p>
            <a:r>
              <a:rPr lang="en-US" dirty="0"/>
              <a:t>Plans chemotherapy closer to her home in another part of the state.</a:t>
            </a:r>
          </a:p>
        </p:txBody>
      </p:sp>
    </p:spTree>
    <p:extLst>
      <p:ext uri="{BB962C8B-B14F-4D97-AF65-F5344CB8AC3E}">
        <p14:creationId xmlns:p14="http://schemas.microsoft.com/office/powerpoint/2010/main" val="23842445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EBB79-1207-494E-88B6-24FFAEE87A5E}"/>
              </a:ext>
            </a:extLst>
          </p:cNvPr>
          <p:cNvSpPr>
            <a:spLocks noGrp="1"/>
          </p:cNvSpPr>
          <p:nvPr>
            <p:ph type="title"/>
          </p:nvPr>
        </p:nvSpPr>
        <p:spPr/>
        <p:txBody>
          <a:bodyPr>
            <a:normAutofit/>
          </a:bodyPr>
          <a:lstStyle/>
          <a:p>
            <a:r>
              <a:rPr lang="en-US" sz="3600" dirty="0">
                <a:solidFill>
                  <a:srgbClr val="002060"/>
                </a:solidFill>
                <a:latin typeface="+mn-lt"/>
              </a:rPr>
              <a:t>Case example: Susan</a:t>
            </a:r>
          </a:p>
        </p:txBody>
      </p:sp>
      <p:sp>
        <p:nvSpPr>
          <p:cNvPr id="3" name="Content Placeholder 2">
            <a:extLst>
              <a:ext uri="{FF2B5EF4-FFF2-40B4-BE49-F238E27FC236}">
                <a16:creationId xmlns:a16="http://schemas.microsoft.com/office/drawing/2014/main" id="{3B4FEAEC-E2DE-3F45-9AB8-3F94DB8C641F}"/>
              </a:ext>
            </a:extLst>
          </p:cNvPr>
          <p:cNvSpPr>
            <a:spLocks noGrp="1"/>
          </p:cNvSpPr>
          <p:nvPr>
            <p:ph idx="1"/>
          </p:nvPr>
        </p:nvSpPr>
        <p:spPr/>
        <p:txBody>
          <a:bodyPr/>
          <a:lstStyle/>
          <a:p>
            <a:r>
              <a:rPr lang="en-US" dirty="0"/>
              <a:t>Susan is a 68-year old woman with schizophrenia and ovarian cancer</a:t>
            </a:r>
          </a:p>
          <a:p>
            <a:r>
              <a:rPr lang="en-US" dirty="0"/>
              <a:t>She experienced delays coming to cancer treatment</a:t>
            </a:r>
          </a:p>
          <a:p>
            <a:r>
              <a:rPr lang="en-US" dirty="0"/>
              <a:t>Referred to us by her group home team </a:t>
            </a:r>
          </a:p>
          <a:p>
            <a:r>
              <a:rPr lang="en-US" dirty="0"/>
              <a:t>After second opinion and meeting with our team, she determined that she would start chemotherapy treatment</a:t>
            </a:r>
          </a:p>
        </p:txBody>
      </p:sp>
    </p:spTree>
    <p:extLst>
      <p:ext uri="{BB962C8B-B14F-4D97-AF65-F5344CB8AC3E}">
        <p14:creationId xmlns:p14="http://schemas.microsoft.com/office/powerpoint/2010/main" val="134110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58153EC8-8E01-4D70-B575-24ABD35A1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63881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2" name="Title 1">
            <a:extLst>
              <a:ext uri="{FF2B5EF4-FFF2-40B4-BE49-F238E27FC236}">
                <a16:creationId xmlns:a16="http://schemas.microsoft.com/office/drawing/2014/main" id="{BCEFB0C5-D75B-44FA-9BB3-DAE68AF3BF41}"/>
              </a:ext>
            </a:extLst>
          </p:cNvPr>
          <p:cNvSpPr>
            <a:spLocks noGrp="1"/>
          </p:cNvSpPr>
          <p:nvPr>
            <p:ph type="title"/>
          </p:nvPr>
        </p:nvSpPr>
        <p:spPr>
          <a:xfrm>
            <a:off x="652751" y="657500"/>
            <a:ext cx="4806184" cy="3644537"/>
          </a:xfrm>
          <a:noFill/>
        </p:spPr>
        <p:txBody>
          <a:bodyPr vert="horz" lIns="91440" tIns="45720" rIns="91440" bIns="45720" rtlCol="0" anchor="b">
            <a:normAutofit/>
          </a:bodyPr>
          <a:lstStyle/>
          <a:p>
            <a:r>
              <a:rPr lang="en-US" sz="2200" dirty="0">
                <a:solidFill>
                  <a:schemeClr val="bg1"/>
                </a:solidFill>
              </a:rPr>
              <a:t>“Everyone who is born holds dual citizenship, in the kingdom of the well and in the kingdom of the sick.</a:t>
            </a:r>
            <a:br>
              <a:rPr lang="en-US" sz="2200" dirty="0">
                <a:solidFill>
                  <a:schemeClr val="bg1"/>
                </a:solidFill>
              </a:rPr>
            </a:br>
            <a:br>
              <a:rPr lang="en-US" sz="2200" dirty="0">
                <a:solidFill>
                  <a:schemeClr val="bg1"/>
                </a:solidFill>
              </a:rPr>
            </a:br>
            <a:r>
              <a:rPr lang="en-US" sz="2200" dirty="0">
                <a:solidFill>
                  <a:schemeClr val="bg1"/>
                </a:solidFill>
              </a:rPr>
              <a:t> Although we all prefer to use the good passport, sooner or later each of us is obliged…to identify ourselves as citizens of that other place.”</a:t>
            </a:r>
            <a:br>
              <a:rPr lang="en-US" sz="2200" dirty="0">
                <a:solidFill>
                  <a:schemeClr val="bg1"/>
                </a:solidFill>
              </a:rPr>
            </a:br>
            <a:br>
              <a:rPr lang="en-US" sz="2200" dirty="0">
                <a:solidFill>
                  <a:schemeClr val="bg1"/>
                </a:solidFill>
              </a:rPr>
            </a:br>
            <a:r>
              <a:rPr lang="en-US" sz="2200" dirty="0">
                <a:solidFill>
                  <a:schemeClr val="bg1"/>
                </a:solidFill>
              </a:rPr>
              <a:t>- Susan Sontag</a:t>
            </a:r>
            <a:br>
              <a:rPr lang="en-US" sz="2200" dirty="0">
                <a:solidFill>
                  <a:schemeClr val="bg1"/>
                </a:solidFill>
              </a:rPr>
            </a:br>
            <a:endParaRPr lang="en-US" sz="2200" dirty="0">
              <a:solidFill>
                <a:schemeClr val="bg1"/>
              </a:solidFill>
            </a:endParaRPr>
          </a:p>
        </p:txBody>
      </p:sp>
      <p:pic>
        <p:nvPicPr>
          <p:cNvPr id="4" name="Picture 2" descr="Susan Sontag">
            <a:hlinkClick r:id="rId3" tooltip="Susan Sontag"/>
            <a:extLst>
              <a:ext uri="{FF2B5EF4-FFF2-40B4-BE49-F238E27FC236}">
                <a16:creationId xmlns:a16="http://schemas.microsoft.com/office/drawing/2014/main" id="{A5513B78-56F8-46D3-BFD5-A9A1DEF03526}"/>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r="-1" b="4811"/>
          <a:stretch/>
        </p:blipFill>
        <p:spPr bwMode="auto">
          <a:xfrm>
            <a:off x="6096001" y="10"/>
            <a:ext cx="6105655" cy="6857991"/>
          </a:xfrm>
          <a:prstGeom prst="rect">
            <a:avLst/>
          </a:prstGeom>
          <a:solidFill>
            <a:srgbClr val="FFFFFF"/>
          </a:solidFill>
        </p:spPr>
      </p:pic>
    </p:spTree>
    <p:extLst>
      <p:ext uri="{BB962C8B-B14F-4D97-AF65-F5344CB8AC3E}">
        <p14:creationId xmlns:p14="http://schemas.microsoft.com/office/powerpoint/2010/main" val="35960669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B9A4C3-B4A8-1D44-B587-428C228A425D}"/>
              </a:ext>
            </a:extLst>
          </p:cNvPr>
          <p:cNvSpPr txBox="1"/>
          <p:nvPr/>
        </p:nvSpPr>
        <p:spPr>
          <a:xfrm>
            <a:off x="7008171" y="5784189"/>
            <a:ext cx="2002166" cy="276999"/>
          </a:xfrm>
          <a:prstGeom prst="rect">
            <a:avLst/>
          </a:prstGeom>
          <a:noFill/>
        </p:spPr>
        <p:txBody>
          <a:bodyPr wrap="square" rtlCol="0">
            <a:spAutoFit/>
          </a:bodyPr>
          <a:lstStyle/>
          <a:p>
            <a:pPr>
              <a:defRPr/>
            </a:pPr>
            <a:r>
              <a:rPr lang="en-US" sz="1200" dirty="0">
                <a:solidFill>
                  <a:prstClr val="white"/>
                </a:solidFill>
                <a:latin typeface="Georgia" panose="02040502050405020303" pitchFamily="18" charset="0"/>
                <a:cs typeface="Arial" panose="020B0604020202020204" pitchFamily="34" charset="0"/>
                <a:hlinkClick r:id="rId2">
                  <a:extLst>
                    <a:ext uri="{A12FA001-AC4F-418D-AE19-62706E023703}">
                      <ahyp:hlinkClr xmlns:ahyp="http://schemas.microsoft.com/office/drawing/2018/hyperlinkcolor" val="tx"/>
                    </a:ext>
                  </a:extLst>
                </a:hlinkClick>
              </a:rPr>
              <a:t>Sign-Up for Newsletter</a:t>
            </a:r>
            <a:endParaRPr lang="en-US" sz="1200" dirty="0">
              <a:solidFill>
                <a:prstClr val="white"/>
              </a:solidFill>
              <a:latin typeface="Georgia" panose="02040502050405020303" pitchFamily="18" charset="0"/>
              <a:cs typeface="Arial" panose="020B0604020202020204" pitchFamily="34" charset="0"/>
            </a:endParaRPr>
          </a:p>
        </p:txBody>
      </p:sp>
      <p:sp>
        <p:nvSpPr>
          <p:cNvPr id="4" name="TextBox 3">
            <a:hlinkClick r:id="rId3"/>
            <a:extLst>
              <a:ext uri="{FF2B5EF4-FFF2-40B4-BE49-F238E27FC236}">
                <a16:creationId xmlns:a16="http://schemas.microsoft.com/office/drawing/2014/main" id="{BB77908B-EE05-5740-BCFB-4BC92BDEF6FA}"/>
              </a:ext>
            </a:extLst>
          </p:cNvPr>
          <p:cNvSpPr txBox="1"/>
          <p:nvPr/>
        </p:nvSpPr>
        <p:spPr>
          <a:xfrm>
            <a:off x="7008171" y="5233597"/>
            <a:ext cx="2785771" cy="307777"/>
          </a:xfrm>
          <a:prstGeom prst="rect">
            <a:avLst/>
          </a:prstGeom>
          <a:noFill/>
        </p:spPr>
        <p:txBody>
          <a:bodyPr wrap="square" rtlCol="0">
            <a:spAutoFit/>
          </a:bodyPr>
          <a:lstStyle/>
          <a:p>
            <a:r>
              <a:rPr lang="en-US" sz="1400" dirty="0" err="1">
                <a:solidFill>
                  <a:prstClr val="white"/>
                </a:solidFill>
                <a:latin typeface="Georgia" panose="02040502050405020303" pitchFamily="18" charset="0"/>
                <a:cs typeface="Arial" panose="020B0604020202020204" pitchFamily="34" charset="0"/>
                <a:hlinkClick r:id="rId4">
                  <a:extLst>
                    <a:ext uri="{A12FA001-AC4F-418D-AE19-62706E023703}">
                      <ahyp:hlinkClr xmlns:ahyp="http://schemas.microsoft.com/office/drawing/2018/hyperlinkcolor" val="tx"/>
                    </a:ext>
                  </a:extLst>
                </a:hlinkClick>
              </a:rPr>
              <a:t>MHTTCnetwork.org</a:t>
            </a:r>
            <a:endParaRPr lang="en-US" sz="1400" dirty="0">
              <a:solidFill>
                <a:prstClr val="white"/>
              </a:solidFill>
              <a:latin typeface="Georgia" panose="02040502050405020303" pitchFamily="18" charset="0"/>
              <a:cs typeface="Arial" panose="020B0604020202020204" pitchFamily="34" charset="0"/>
            </a:endParaRPr>
          </a:p>
        </p:txBody>
      </p:sp>
      <p:sp>
        <p:nvSpPr>
          <p:cNvPr id="5" name="TextBox 4">
            <a:extLst>
              <a:ext uri="{FF2B5EF4-FFF2-40B4-BE49-F238E27FC236}">
                <a16:creationId xmlns:a16="http://schemas.microsoft.com/office/drawing/2014/main" id="{544D6997-A7EF-A542-8EA8-4626227C187C}"/>
              </a:ext>
            </a:extLst>
          </p:cNvPr>
          <p:cNvSpPr txBox="1"/>
          <p:nvPr/>
        </p:nvSpPr>
        <p:spPr>
          <a:xfrm>
            <a:off x="7008170" y="6325544"/>
            <a:ext cx="2002166" cy="276999"/>
          </a:xfrm>
          <a:prstGeom prst="rect">
            <a:avLst/>
          </a:prstGeom>
          <a:noFill/>
        </p:spPr>
        <p:txBody>
          <a:bodyPr wrap="square" rtlCol="0">
            <a:spAutoFit/>
          </a:bodyPr>
          <a:lstStyle/>
          <a:p>
            <a:pPr>
              <a:defRPr/>
            </a:pPr>
            <a:r>
              <a:rPr lang="en-US" sz="1200" dirty="0">
                <a:solidFill>
                  <a:prstClr val="white"/>
                </a:solidFill>
                <a:latin typeface="Georgia" panose="02040502050405020303" pitchFamily="18" charset="0"/>
                <a:cs typeface="Arial" panose="020B0604020202020204" pitchFamily="34" charset="0"/>
                <a:hlinkClick r:id="rId5">
                  <a:extLst>
                    <a:ext uri="{A12FA001-AC4F-418D-AE19-62706E023703}">
                      <ahyp:hlinkClr xmlns:ahyp="http://schemas.microsoft.com/office/drawing/2018/hyperlinkcolor" val="tx"/>
                    </a:ext>
                  </a:extLst>
                </a:hlinkClick>
              </a:rPr>
              <a:t>MTTC News</a:t>
            </a:r>
            <a:endParaRPr lang="en-US" sz="1200" dirty="0">
              <a:solidFill>
                <a:prstClr val="white"/>
              </a:solidFill>
              <a:latin typeface="Georgia" panose="02040502050405020303" pitchFamily="18" charset="0"/>
              <a:cs typeface="Arial" panose="020B0604020202020204" pitchFamily="34" charset="0"/>
            </a:endParaRPr>
          </a:p>
        </p:txBody>
      </p:sp>
      <p:sp>
        <p:nvSpPr>
          <p:cNvPr id="7" name="TextBox 6">
            <a:extLst>
              <a:ext uri="{FF2B5EF4-FFF2-40B4-BE49-F238E27FC236}">
                <a16:creationId xmlns:a16="http://schemas.microsoft.com/office/drawing/2014/main" id="{3E5A82F1-C785-954C-8735-880F4C362E5C}"/>
              </a:ext>
            </a:extLst>
          </p:cNvPr>
          <p:cNvSpPr txBox="1"/>
          <p:nvPr/>
        </p:nvSpPr>
        <p:spPr>
          <a:xfrm>
            <a:off x="2152651" y="1210581"/>
            <a:ext cx="8053337" cy="2677656"/>
          </a:xfrm>
          <a:prstGeom prst="rect">
            <a:avLst/>
          </a:prstGeom>
          <a:noFill/>
        </p:spPr>
        <p:txBody>
          <a:bodyPr wrap="square" rtlCol="0">
            <a:spAutoFit/>
          </a:bodyPr>
          <a:lstStyle/>
          <a:p>
            <a:r>
              <a:rPr lang="en-US" sz="1200" dirty="0">
                <a:solidFill>
                  <a:prstClr val="black"/>
                </a:solidFill>
                <a:latin typeface="Georgia" panose="02040502050405020303" pitchFamily="18" charset="0"/>
              </a:rPr>
              <a:t>The purpose of the MHTTC Network is technology transfer - disseminating and implementing evidence-based practices for mental disorders into the field.</a:t>
            </a:r>
          </a:p>
          <a:p>
            <a:endParaRPr lang="en-US" sz="1200" dirty="0">
              <a:solidFill>
                <a:prstClr val="black"/>
              </a:solidFill>
              <a:latin typeface="Georgia" panose="02040502050405020303" pitchFamily="18" charset="0"/>
            </a:endParaRPr>
          </a:p>
          <a:p>
            <a:r>
              <a:rPr lang="en-US" sz="1200" dirty="0">
                <a:solidFill>
                  <a:prstClr val="black"/>
                </a:solidFill>
                <a:latin typeface="Georgia" panose="02040502050405020303" pitchFamily="18" charset="0"/>
              </a:rPr>
              <a:t>Funded by the Substance Abuse and Mental Health Services Administration (SAMHSA), the MHTTC Network includes 10 Regional Centers, a National American Indian and Alaska Native Center, a National Hispanic and Latino Center, and a Network Coordinating Office.</a:t>
            </a:r>
          </a:p>
          <a:p>
            <a:endParaRPr lang="en-US" sz="1200" dirty="0">
              <a:solidFill>
                <a:prstClr val="black"/>
              </a:solidFill>
              <a:latin typeface="Georgia" panose="02040502050405020303" pitchFamily="18" charset="0"/>
            </a:endParaRPr>
          </a:p>
          <a:p>
            <a:r>
              <a:rPr lang="en-US" sz="1200" dirty="0">
                <a:solidFill>
                  <a:prstClr val="black"/>
                </a:solidFill>
                <a:latin typeface="Georgia" panose="02040502050405020303" pitchFamily="18" charset="0"/>
              </a:rPr>
              <a:t>Our collaborative network supports resource development and dissemination, training and technical assistance, and workforce development for the mental health field.  We work with systems, organizations, and treatment practitioners involved in the delivery of mental health services to strengthen their capacity to deliver effective evidence-based practices to individuals.</a:t>
            </a:r>
          </a:p>
          <a:p>
            <a:r>
              <a:rPr lang="en-US" sz="1200" dirty="0">
                <a:solidFill>
                  <a:prstClr val="black"/>
                </a:solidFill>
                <a:latin typeface="Georgia" panose="02040502050405020303" pitchFamily="18" charset="0"/>
              </a:rPr>
              <a:t>Our services cover the full continuum spanning mental illness prevention, treatment, and recovery support. </a:t>
            </a:r>
          </a:p>
          <a:p>
            <a:br>
              <a:rPr lang="en-US" sz="1200" dirty="0">
                <a:solidFill>
                  <a:prstClr val="black"/>
                </a:solidFill>
                <a:latin typeface="Georgia" panose="02040502050405020303" pitchFamily="18" charset="0"/>
              </a:rPr>
            </a:br>
            <a:endParaRPr lang="en-US" sz="1200" dirty="0">
              <a:solidFill>
                <a:prstClr val="black"/>
              </a:solidFill>
              <a:latin typeface="Georgia" panose="02040502050405020303" pitchFamily="18" charset="0"/>
              <a:cs typeface="Arial" panose="020B0604020202020204" pitchFamily="34" charset="0"/>
            </a:endParaRPr>
          </a:p>
        </p:txBody>
      </p:sp>
      <p:pic>
        <p:nvPicPr>
          <p:cNvPr id="8" name="Picture 7">
            <a:extLst>
              <a:ext uri="{FF2B5EF4-FFF2-40B4-BE49-F238E27FC236}">
                <a16:creationId xmlns:a16="http://schemas.microsoft.com/office/drawing/2014/main" id="{89223155-486A-5B4B-9E84-1C8477C1F4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2651" y="250094"/>
            <a:ext cx="3203047" cy="740229"/>
          </a:xfrm>
          <a:prstGeom prst="rect">
            <a:avLst/>
          </a:prstGeom>
        </p:spPr>
      </p:pic>
    </p:spTree>
    <p:extLst>
      <p:ext uri="{BB962C8B-B14F-4D97-AF65-F5344CB8AC3E}">
        <p14:creationId xmlns:p14="http://schemas.microsoft.com/office/powerpoint/2010/main" val="2889437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A87C5B-C16D-CB47-91DD-037D39EE0157}"/>
              </a:ext>
            </a:extLst>
          </p:cNvPr>
          <p:cNvSpPr>
            <a:spLocks noGrp="1"/>
          </p:cNvSpPr>
          <p:nvPr>
            <p:ph type="title"/>
          </p:nvPr>
        </p:nvSpPr>
        <p:spPr>
          <a:xfrm>
            <a:off x="638556" y="-455189"/>
            <a:ext cx="3377183" cy="3681976"/>
          </a:xfrm>
          <a:noFill/>
        </p:spPr>
        <p:txBody>
          <a:bodyPr vert="horz" lIns="91440" tIns="45720" rIns="91440" bIns="45720" rtlCol="0" anchor="b">
            <a:normAutofit/>
          </a:bodyPr>
          <a:lstStyle/>
          <a:p>
            <a:r>
              <a:rPr lang="en-US" kern="1200" dirty="0">
                <a:solidFill>
                  <a:schemeClr val="bg1"/>
                </a:solidFill>
                <a:latin typeface="+mj-lt"/>
                <a:ea typeface="+mj-ea"/>
                <a:cs typeface="+mj-cs"/>
              </a:rPr>
              <a:t>Words matter.</a:t>
            </a:r>
          </a:p>
        </p:txBody>
      </p:sp>
      <p:pic>
        <p:nvPicPr>
          <p:cNvPr id="7" name="Content Placeholder 4" descr="Text&#10;&#10;Description automatically generated">
            <a:extLst>
              <a:ext uri="{FF2B5EF4-FFF2-40B4-BE49-F238E27FC236}">
                <a16:creationId xmlns:a16="http://schemas.microsoft.com/office/drawing/2014/main" id="{28BBB693-9982-46D9-A3E0-9B49D8F773D2}"/>
              </a:ext>
            </a:extLst>
          </p:cNvPr>
          <p:cNvPicPr>
            <a:picLocks noGrp="1" noChangeAspect="1"/>
          </p:cNvPicPr>
          <p:nvPr>
            <p:ph idx="1"/>
          </p:nvPr>
        </p:nvPicPr>
        <p:blipFill>
          <a:blip r:embed="rId3"/>
          <a:stretch>
            <a:fillRect/>
          </a:stretch>
        </p:blipFill>
        <p:spPr>
          <a:xfrm>
            <a:off x="5300496" y="640080"/>
            <a:ext cx="6146381" cy="5577839"/>
          </a:xfrm>
          <a:prstGeom prst="rect">
            <a:avLst/>
          </a:prstGeom>
        </p:spPr>
      </p:pic>
    </p:spTree>
    <p:extLst>
      <p:ext uri="{BB962C8B-B14F-4D97-AF65-F5344CB8AC3E}">
        <p14:creationId xmlns:p14="http://schemas.microsoft.com/office/powerpoint/2010/main" val="3088463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562384" y="1577270"/>
            <a:ext cx="5387464" cy="3588348"/>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6617368" y="1577269"/>
            <a:ext cx="4680285" cy="3643031"/>
          </a:xfrm>
          <a:prstGeom prst="rect">
            <a:avLst/>
          </a:prstGeom>
          <a:noFill/>
          <a:ln w="9525">
            <a:noFill/>
            <a:miter lim="800000"/>
            <a:headEnd/>
            <a:tailEnd/>
          </a:ln>
          <a:effectLst/>
        </p:spPr>
      </p:pic>
      <p:sp>
        <p:nvSpPr>
          <p:cNvPr id="6" name="TextBox 5"/>
          <p:cNvSpPr txBox="1">
            <a:spLocks noChangeArrowheads="1"/>
          </p:cNvSpPr>
          <p:nvPr/>
        </p:nvSpPr>
        <p:spPr bwMode="auto">
          <a:xfrm>
            <a:off x="2022163" y="1054050"/>
            <a:ext cx="2209800" cy="523220"/>
          </a:xfrm>
          <a:prstGeom prst="rect">
            <a:avLst/>
          </a:prstGeom>
          <a:noFill/>
          <a:ln w="9525">
            <a:noFill/>
            <a:miter lim="800000"/>
            <a:headEnd/>
            <a:tailEnd/>
          </a:ln>
        </p:spPr>
        <p:txBody>
          <a:bodyPr>
            <a:spAutoFit/>
          </a:bodyPr>
          <a:lstStyle/>
          <a:p>
            <a:r>
              <a:rPr lang="en-US" sz="2800" b="1" dirty="0">
                <a:latin typeface="+mj-lt"/>
              </a:rPr>
              <a:t>Cancer Center</a:t>
            </a:r>
          </a:p>
        </p:txBody>
      </p:sp>
      <p:sp>
        <p:nvSpPr>
          <p:cNvPr id="7" name="TextBox 6"/>
          <p:cNvSpPr txBox="1">
            <a:spLocks noChangeArrowheads="1"/>
          </p:cNvSpPr>
          <p:nvPr/>
        </p:nvSpPr>
        <p:spPr bwMode="auto">
          <a:xfrm>
            <a:off x="7336689" y="1061353"/>
            <a:ext cx="3276600" cy="523220"/>
          </a:xfrm>
          <a:prstGeom prst="rect">
            <a:avLst/>
          </a:prstGeom>
          <a:noFill/>
          <a:ln w="9525">
            <a:noFill/>
            <a:miter lim="800000"/>
            <a:headEnd/>
            <a:tailEnd/>
          </a:ln>
        </p:spPr>
        <p:txBody>
          <a:bodyPr>
            <a:spAutoFit/>
          </a:bodyPr>
          <a:lstStyle/>
          <a:p>
            <a:r>
              <a:rPr lang="en-US" sz="2800" b="1" dirty="0">
                <a:latin typeface="+mj-lt"/>
              </a:rPr>
              <a:t>Mental Health Clinic</a:t>
            </a:r>
          </a:p>
        </p:txBody>
      </p:sp>
      <p:grpSp>
        <p:nvGrpSpPr>
          <p:cNvPr id="8" name="Group 7">
            <a:extLst>
              <a:ext uri="{FF2B5EF4-FFF2-40B4-BE49-F238E27FC236}">
                <a16:creationId xmlns:a16="http://schemas.microsoft.com/office/drawing/2014/main" id="{B8A903EE-3E05-4C17-9E57-443A35462A0D}"/>
              </a:ext>
            </a:extLst>
          </p:cNvPr>
          <p:cNvGrpSpPr/>
          <p:nvPr/>
        </p:nvGrpSpPr>
        <p:grpSpPr>
          <a:xfrm>
            <a:off x="1670083" y="6034353"/>
            <a:ext cx="8790874" cy="702414"/>
            <a:chOff x="143435" y="6002945"/>
            <a:chExt cx="8790874" cy="702414"/>
          </a:xfrm>
        </p:grpSpPr>
        <p:pic>
          <p:nvPicPr>
            <p:cNvPr id="9" name="Picture 8">
              <a:extLst>
                <a:ext uri="{FF2B5EF4-FFF2-40B4-BE49-F238E27FC236}">
                  <a16:creationId xmlns:a16="http://schemas.microsoft.com/office/drawing/2014/main" id="{A7E4AC7F-F88A-4C16-A1E9-3CF18D8BD538}"/>
                </a:ext>
              </a:extLst>
            </p:cNvPr>
            <p:cNvPicPr>
              <a:picLocks noChangeAspect="1"/>
            </p:cNvPicPr>
            <p:nvPr/>
          </p:nvPicPr>
          <p:blipFill>
            <a:blip r:embed="rId4"/>
            <a:stretch>
              <a:fillRect/>
            </a:stretch>
          </p:blipFill>
          <p:spPr>
            <a:xfrm>
              <a:off x="143435" y="6034418"/>
              <a:ext cx="2374526" cy="670941"/>
            </a:xfrm>
            <a:prstGeom prst="rect">
              <a:avLst/>
            </a:prstGeom>
          </p:spPr>
        </p:pic>
        <p:pic>
          <p:nvPicPr>
            <p:cNvPr id="10" name="Picture 9">
              <a:extLst>
                <a:ext uri="{FF2B5EF4-FFF2-40B4-BE49-F238E27FC236}">
                  <a16:creationId xmlns:a16="http://schemas.microsoft.com/office/drawing/2014/main" id="{CD08FCEA-FE3F-4D97-8D8F-A2EF503BCB5F}"/>
                </a:ext>
              </a:extLst>
            </p:cNvPr>
            <p:cNvPicPr>
              <a:picLocks noChangeAspect="1"/>
            </p:cNvPicPr>
            <p:nvPr/>
          </p:nvPicPr>
          <p:blipFill>
            <a:blip r:embed="rId5"/>
            <a:stretch>
              <a:fillRect/>
            </a:stretch>
          </p:blipFill>
          <p:spPr>
            <a:xfrm>
              <a:off x="6394823" y="6029897"/>
              <a:ext cx="591298" cy="641502"/>
            </a:xfrm>
            <a:prstGeom prst="rect">
              <a:avLst/>
            </a:prstGeom>
          </p:spPr>
        </p:pic>
        <p:pic>
          <p:nvPicPr>
            <p:cNvPr id="11" name="Picture 10">
              <a:extLst>
                <a:ext uri="{FF2B5EF4-FFF2-40B4-BE49-F238E27FC236}">
                  <a16:creationId xmlns:a16="http://schemas.microsoft.com/office/drawing/2014/main" id="{A9F9EA38-BCFD-4913-9010-1E58016AE3B1}"/>
                </a:ext>
              </a:extLst>
            </p:cNvPr>
            <p:cNvPicPr>
              <a:picLocks noChangeAspect="1"/>
            </p:cNvPicPr>
            <p:nvPr/>
          </p:nvPicPr>
          <p:blipFill>
            <a:blip r:embed="rId6"/>
            <a:stretch>
              <a:fillRect/>
            </a:stretch>
          </p:blipFill>
          <p:spPr>
            <a:xfrm>
              <a:off x="7067690" y="6002945"/>
              <a:ext cx="1866619" cy="695407"/>
            </a:xfrm>
            <a:prstGeom prst="rect">
              <a:avLst/>
            </a:prstGeom>
          </p:spPr>
        </p:pic>
      </p:grpSp>
    </p:spTree>
    <p:extLst>
      <p:ext uri="{BB962C8B-B14F-4D97-AF65-F5344CB8AC3E}">
        <p14:creationId xmlns:p14="http://schemas.microsoft.com/office/powerpoint/2010/main" val="909240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1422929" y="1443527"/>
            <a:ext cx="4038600" cy="4434840"/>
          </a:xfrm>
          <a:ln>
            <a:solidFill>
              <a:schemeClr val="tx1"/>
            </a:solidFill>
          </a:ln>
        </p:spPr>
        <p:txBody>
          <a:bodyPr>
            <a:normAutofit fontScale="85000" lnSpcReduction="20000"/>
          </a:bodyPr>
          <a:lstStyle/>
          <a:p>
            <a:pPr marL="0" indent="0">
              <a:buNone/>
            </a:pPr>
            <a:endParaRPr lang="en-US" b="1" dirty="0">
              <a:latin typeface="+mj-lt"/>
            </a:endParaRPr>
          </a:p>
          <a:p>
            <a:pPr marL="0" indent="0">
              <a:buNone/>
            </a:pPr>
            <a:r>
              <a:rPr lang="en-US" b="1" dirty="0">
                <a:latin typeface="+mj-lt"/>
              </a:rPr>
              <a:t>A Woman in Massachusetts</a:t>
            </a:r>
          </a:p>
          <a:p>
            <a:pPr marL="0" indent="0">
              <a:buNone/>
            </a:pPr>
            <a:endParaRPr lang="en-US" b="1" dirty="0">
              <a:latin typeface="+mj-lt"/>
            </a:endParaRPr>
          </a:p>
          <a:p>
            <a:pPr marL="0" indent="0">
              <a:buNone/>
            </a:pPr>
            <a:r>
              <a:rPr lang="en-US" b="1" dirty="0">
                <a:latin typeface="+mj-lt"/>
              </a:rPr>
              <a:t>	     </a:t>
            </a:r>
            <a:endParaRPr lang="en-US" sz="1800" b="1" dirty="0">
              <a:latin typeface="+mj-lt"/>
            </a:endParaRPr>
          </a:p>
          <a:p>
            <a:pPr marL="0" indent="0">
              <a:buNone/>
            </a:pPr>
            <a:r>
              <a:rPr lang="en-US" sz="1800" b="1" dirty="0">
                <a:latin typeface="+mj-lt"/>
              </a:rPr>
              <a:t>                             </a:t>
            </a:r>
            <a:r>
              <a:rPr lang="en-US" sz="2000" b="1" dirty="0">
                <a:latin typeface="+mj-lt"/>
              </a:rPr>
              <a:t> </a:t>
            </a:r>
            <a:r>
              <a:rPr lang="en-US" sz="7200" b="1" dirty="0">
                <a:latin typeface="+mj-lt"/>
              </a:rPr>
              <a:t>82 </a:t>
            </a:r>
          </a:p>
          <a:p>
            <a:pPr marL="0" indent="0">
              <a:buNone/>
            </a:pPr>
            <a:endParaRPr lang="en-US" b="1" dirty="0">
              <a:latin typeface="+mj-lt"/>
            </a:endParaRPr>
          </a:p>
          <a:p>
            <a:pPr marL="0" indent="0">
              <a:buNone/>
            </a:pPr>
            <a:endParaRPr lang="en-US" sz="6000" b="1" dirty="0">
              <a:latin typeface="+mj-lt"/>
            </a:endParaRPr>
          </a:p>
          <a:p>
            <a:pPr marL="0" indent="0">
              <a:buNone/>
            </a:pPr>
            <a:endParaRPr lang="en-US" b="1" dirty="0"/>
          </a:p>
        </p:txBody>
      </p:sp>
      <p:sp>
        <p:nvSpPr>
          <p:cNvPr id="6" name="Content Placeholder 5"/>
          <p:cNvSpPr>
            <a:spLocks noGrp="1"/>
          </p:cNvSpPr>
          <p:nvPr>
            <p:ph sz="half" idx="2"/>
          </p:nvPr>
        </p:nvSpPr>
        <p:spPr>
          <a:xfrm>
            <a:off x="5480515" y="2954460"/>
            <a:ext cx="3984592" cy="2916803"/>
          </a:xfrm>
          <a:solidFill>
            <a:schemeClr val="bg1"/>
          </a:solidFill>
          <a:ln>
            <a:solidFill>
              <a:srgbClr val="FF0000"/>
            </a:solidFill>
          </a:ln>
        </p:spPr>
        <p:txBody>
          <a:bodyPr>
            <a:normAutofit fontScale="85000" lnSpcReduction="20000"/>
          </a:bodyPr>
          <a:lstStyle/>
          <a:p>
            <a:pPr marL="0" indent="0">
              <a:buNone/>
            </a:pPr>
            <a:endParaRPr lang="en-US" b="1" dirty="0"/>
          </a:p>
          <a:p>
            <a:pPr marL="0" indent="0">
              <a:spcAft>
                <a:spcPts val="600"/>
              </a:spcAft>
              <a:buNone/>
            </a:pPr>
            <a:r>
              <a:rPr lang="en-US" b="1" dirty="0">
                <a:solidFill>
                  <a:srgbClr val="FF0000"/>
                </a:solidFill>
                <a:latin typeface="+mj-lt"/>
              </a:rPr>
              <a:t>…with Serious Mental Illness served by Department of Mental Health</a:t>
            </a:r>
          </a:p>
          <a:p>
            <a:pPr marL="0" indent="0">
              <a:buNone/>
            </a:pPr>
            <a:r>
              <a:rPr lang="en-US" sz="7200" b="1" dirty="0">
                <a:solidFill>
                  <a:srgbClr val="FF0000"/>
                </a:solidFill>
                <a:latin typeface="+mj-lt"/>
              </a:rPr>
              <a:t>        52</a:t>
            </a:r>
          </a:p>
          <a:p>
            <a:pPr marL="0" indent="0">
              <a:buNone/>
            </a:pPr>
            <a:r>
              <a:rPr lang="en-US" sz="7200" b="1" dirty="0">
                <a:solidFill>
                  <a:srgbClr val="FF0000"/>
                </a:solidFill>
                <a:latin typeface="+mj-lt"/>
              </a:rPr>
              <a:t> </a:t>
            </a:r>
          </a:p>
        </p:txBody>
      </p:sp>
      <p:sp>
        <p:nvSpPr>
          <p:cNvPr id="2" name="Right Arrow 1"/>
          <p:cNvSpPr/>
          <p:nvPr/>
        </p:nvSpPr>
        <p:spPr>
          <a:xfrm>
            <a:off x="5480515" y="2118931"/>
            <a:ext cx="824032" cy="39218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304547" y="2118931"/>
            <a:ext cx="5662769" cy="461665"/>
          </a:xfrm>
          <a:prstGeom prst="rect">
            <a:avLst/>
          </a:prstGeom>
        </p:spPr>
        <p:txBody>
          <a:bodyPr wrap="none">
            <a:spAutoFit/>
          </a:bodyPr>
          <a:lstStyle/>
          <a:p>
            <a:r>
              <a:rPr lang="en-US" sz="2400" dirty="0"/>
              <a:t>80% of mortality gap is from medical illness.</a:t>
            </a:r>
          </a:p>
        </p:txBody>
      </p:sp>
      <p:grpSp>
        <p:nvGrpSpPr>
          <p:cNvPr id="11" name="Group 10">
            <a:extLst>
              <a:ext uri="{FF2B5EF4-FFF2-40B4-BE49-F238E27FC236}">
                <a16:creationId xmlns:a16="http://schemas.microsoft.com/office/drawing/2014/main" id="{B8A903EE-3E05-4C17-9E57-443A35462A0D}"/>
              </a:ext>
            </a:extLst>
          </p:cNvPr>
          <p:cNvGrpSpPr/>
          <p:nvPr/>
        </p:nvGrpSpPr>
        <p:grpSpPr>
          <a:xfrm>
            <a:off x="773440" y="5947843"/>
            <a:ext cx="10390999" cy="862806"/>
            <a:chOff x="143435" y="6002945"/>
            <a:chExt cx="8790874" cy="702414"/>
          </a:xfrm>
        </p:grpSpPr>
        <p:pic>
          <p:nvPicPr>
            <p:cNvPr id="12" name="Picture 11">
              <a:extLst>
                <a:ext uri="{FF2B5EF4-FFF2-40B4-BE49-F238E27FC236}">
                  <a16:creationId xmlns:a16="http://schemas.microsoft.com/office/drawing/2014/main" id="{A7E4AC7F-F88A-4C16-A1E9-3CF18D8BD538}"/>
                </a:ext>
              </a:extLst>
            </p:cNvPr>
            <p:cNvPicPr>
              <a:picLocks noChangeAspect="1"/>
            </p:cNvPicPr>
            <p:nvPr/>
          </p:nvPicPr>
          <p:blipFill>
            <a:blip r:embed="rId2"/>
            <a:stretch>
              <a:fillRect/>
            </a:stretch>
          </p:blipFill>
          <p:spPr>
            <a:xfrm>
              <a:off x="143435" y="6034418"/>
              <a:ext cx="2374526" cy="670941"/>
            </a:xfrm>
            <a:prstGeom prst="rect">
              <a:avLst/>
            </a:prstGeom>
          </p:spPr>
        </p:pic>
        <p:pic>
          <p:nvPicPr>
            <p:cNvPr id="13" name="Picture 12">
              <a:extLst>
                <a:ext uri="{FF2B5EF4-FFF2-40B4-BE49-F238E27FC236}">
                  <a16:creationId xmlns:a16="http://schemas.microsoft.com/office/drawing/2014/main" id="{CD08FCEA-FE3F-4D97-8D8F-A2EF503BCB5F}"/>
                </a:ext>
              </a:extLst>
            </p:cNvPr>
            <p:cNvPicPr>
              <a:picLocks noChangeAspect="1"/>
            </p:cNvPicPr>
            <p:nvPr/>
          </p:nvPicPr>
          <p:blipFill>
            <a:blip r:embed="rId3"/>
            <a:stretch>
              <a:fillRect/>
            </a:stretch>
          </p:blipFill>
          <p:spPr>
            <a:xfrm>
              <a:off x="6394823" y="6029897"/>
              <a:ext cx="591298" cy="641502"/>
            </a:xfrm>
            <a:prstGeom prst="rect">
              <a:avLst/>
            </a:prstGeom>
          </p:spPr>
        </p:pic>
        <p:pic>
          <p:nvPicPr>
            <p:cNvPr id="14" name="Picture 13">
              <a:extLst>
                <a:ext uri="{FF2B5EF4-FFF2-40B4-BE49-F238E27FC236}">
                  <a16:creationId xmlns:a16="http://schemas.microsoft.com/office/drawing/2014/main" id="{A9F9EA38-BCFD-4913-9010-1E58016AE3B1}"/>
                </a:ext>
              </a:extLst>
            </p:cNvPr>
            <p:cNvPicPr>
              <a:picLocks noChangeAspect="1"/>
            </p:cNvPicPr>
            <p:nvPr/>
          </p:nvPicPr>
          <p:blipFill>
            <a:blip r:embed="rId4"/>
            <a:stretch>
              <a:fillRect/>
            </a:stretch>
          </p:blipFill>
          <p:spPr>
            <a:xfrm>
              <a:off x="7067690" y="6002945"/>
              <a:ext cx="1866619" cy="695407"/>
            </a:xfrm>
            <a:prstGeom prst="rect">
              <a:avLst/>
            </a:prstGeom>
          </p:spPr>
        </p:pic>
      </p:grpSp>
      <p:sp>
        <p:nvSpPr>
          <p:cNvPr id="15" name="Title 1">
            <a:extLst>
              <a:ext uri="{FF2B5EF4-FFF2-40B4-BE49-F238E27FC236}">
                <a16:creationId xmlns:a16="http://schemas.microsoft.com/office/drawing/2014/main" id="{DAF52B0E-8BD1-4944-9E54-3267FBDAED05}"/>
              </a:ext>
            </a:extLst>
          </p:cNvPr>
          <p:cNvSpPr>
            <a:spLocks noGrp="1"/>
          </p:cNvSpPr>
          <p:nvPr>
            <p:ph type="title"/>
          </p:nvPr>
        </p:nvSpPr>
        <p:spPr>
          <a:xfrm>
            <a:off x="323073" y="-93945"/>
            <a:ext cx="11311034" cy="1427786"/>
          </a:xfrm>
        </p:spPr>
        <p:txBody>
          <a:bodyPr>
            <a:normAutofit/>
          </a:bodyPr>
          <a:lstStyle/>
          <a:p>
            <a:r>
              <a:rPr lang="en-US" sz="2600" b="1" dirty="0">
                <a:solidFill>
                  <a:srgbClr val="002060"/>
                </a:solidFill>
                <a:latin typeface="+mn-lt"/>
              </a:rPr>
              <a:t>Individuals with serious mental illness are dying prematurely; cancer is the 2</a:t>
            </a:r>
            <a:r>
              <a:rPr lang="en-US" sz="2600" b="1" baseline="30000" dirty="0">
                <a:solidFill>
                  <a:srgbClr val="002060"/>
                </a:solidFill>
                <a:latin typeface="+mn-lt"/>
              </a:rPr>
              <a:t>nd</a:t>
            </a:r>
            <a:r>
              <a:rPr lang="en-US" sz="2600" b="1" dirty="0">
                <a:solidFill>
                  <a:srgbClr val="002060"/>
                </a:solidFill>
                <a:latin typeface="+mn-lt"/>
              </a:rPr>
              <a:t> leading cause of death.</a:t>
            </a:r>
          </a:p>
        </p:txBody>
      </p:sp>
    </p:spTree>
    <p:extLst>
      <p:ext uri="{BB962C8B-B14F-4D97-AF65-F5344CB8AC3E}">
        <p14:creationId xmlns:p14="http://schemas.microsoft.com/office/powerpoint/2010/main" val="1925726104"/>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ad-town-hall-03312020 FINAL w Qs" id="{63621821-A50D-DB4F-AB23-937F2263FEA2}" vid="{2E5F3BDF-7650-9344-87D9-F34AE57ABA2E}"/>
    </a:ext>
  </a:ext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EA White Background Lt Bl Titl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3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4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5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9.xml><?xml version="1.0" encoding="utf-8"?>
<a:theme xmlns:a="http://schemas.openxmlformats.org/drawingml/2006/main" name="6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10.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1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1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5.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6.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7.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8.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9.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15444</TotalTime>
  <Words>5462</Words>
  <Application>Microsoft Macintosh PowerPoint</Application>
  <PresentationFormat>Widescreen</PresentationFormat>
  <Paragraphs>744</Paragraphs>
  <Slides>60</Slides>
  <Notes>16</Notes>
  <HiddenSlides>0</HiddenSlides>
  <MMClips>0</MMClips>
  <ScaleCrop>false</ScaleCrop>
  <HeadingPairs>
    <vt:vector size="6" baseType="variant">
      <vt:variant>
        <vt:lpstr>Fonts Used</vt:lpstr>
      </vt:variant>
      <vt:variant>
        <vt:i4>10</vt:i4>
      </vt:variant>
      <vt:variant>
        <vt:lpstr>Theme</vt:lpstr>
      </vt:variant>
      <vt:variant>
        <vt:i4>13</vt:i4>
      </vt:variant>
      <vt:variant>
        <vt:lpstr>Slide Titles</vt:lpstr>
      </vt:variant>
      <vt:variant>
        <vt:i4>60</vt:i4>
      </vt:variant>
    </vt:vector>
  </HeadingPairs>
  <TitlesOfParts>
    <vt:vector size="83" baseType="lpstr">
      <vt:lpstr>Arial</vt:lpstr>
      <vt:lpstr>Brother-1816-Regular</vt:lpstr>
      <vt:lpstr>Calibri</vt:lpstr>
      <vt:lpstr>Calibri Light</vt:lpstr>
      <vt:lpstr>Constantia</vt:lpstr>
      <vt:lpstr>Georgia</vt:lpstr>
      <vt:lpstr>Gill Sans MT</vt:lpstr>
      <vt:lpstr>Roboto-Italic</vt:lpstr>
      <vt:lpstr>Wingdings</vt:lpstr>
      <vt:lpstr>Wingdings 2</vt:lpstr>
      <vt:lpstr>Office Theme</vt:lpstr>
      <vt:lpstr>1_Flow</vt:lpstr>
      <vt:lpstr>3_Flow</vt:lpstr>
      <vt:lpstr>1_Office Theme</vt:lpstr>
      <vt:lpstr>3_Office Theme</vt:lpstr>
      <vt:lpstr>Flow</vt:lpstr>
      <vt:lpstr>4_Flow</vt:lpstr>
      <vt:lpstr>5_Flow</vt:lpstr>
      <vt:lpstr>6_Flow</vt:lpstr>
      <vt:lpstr>2_Office Theme</vt:lpstr>
      <vt:lpstr>4_Office Theme</vt:lpstr>
      <vt:lpstr>1_EA White Background Lt Bl Title</vt:lpstr>
      <vt:lpstr>5_Office Theme</vt:lpstr>
      <vt:lpstr>Advancing Health Equity for Individuals with Serious Mental Illness  </vt:lpstr>
      <vt:lpstr>Housekeeping Information</vt:lpstr>
      <vt:lpstr> Acknowledgment</vt:lpstr>
      <vt:lpstr>PowerPoint Presentation</vt:lpstr>
      <vt:lpstr>Advancing Health Equity for Individuals with Serious Mental Illness  </vt:lpstr>
      <vt:lpstr>“Everyone who is born holds dual citizenship, in the kingdom of the well and in the kingdom of the sick.   Although we all prefer to use the good passport, sooner or later each of us is obliged…to identify ourselves as citizens of that other place.”  - Susan Sontag </vt:lpstr>
      <vt:lpstr>Words matter.</vt:lpstr>
      <vt:lpstr>PowerPoint Presentation</vt:lpstr>
      <vt:lpstr>Individuals with serious mental illness are dying prematurely; cancer is the 2nd leading cause of death.</vt:lpstr>
      <vt:lpstr>Women with schizophrenia experience increased cancer mortality. </vt:lpstr>
      <vt:lpstr>PowerPoint Presentation</vt:lpstr>
      <vt:lpstr>PowerPoint Presentation</vt:lpstr>
      <vt:lpstr>PowerPoint Presentation</vt:lpstr>
      <vt:lpstr>PowerPoint Presentation</vt:lpstr>
      <vt:lpstr>Individuals with mental illness have been systematically excluded from clinical trials. </vt:lpstr>
      <vt:lpstr>Challenge: Mental health discrimination is pervasive.</vt:lpstr>
      <vt:lpstr>PowerPoint Presentation</vt:lpstr>
      <vt:lpstr>PowerPoint Presentation</vt:lpstr>
      <vt:lpstr>Beginning with person-first language can decrease shame and strengthen connection.</vt:lpstr>
      <vt:lpstr>When we consider each person’s strengths, we can think creatively.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your worries?</vt:lpstr>
      <vt:lpstr>PowerPoint Presentation</vt:lpstr>
      <vt:lpstr>We established a Community of Practice to Advance Health Equity for Older Adults with Serious Mental Illness during COVID-19. </vt:lpstr>
      <vt:lpstr>How do we design research and clinical care for equity during the pandemic?</vt:lpstr>
      <vt:lpstr>PowerPoint Presentation</vt:lpstr>
      <vt:lpstr>PowerPoint Presentation</vt:lpstr>
      <vt:lpstr>Trial participants were primarily white and had high rates of poverty, disability, and low rates of living with a partner. Substance use was prevalent.</vt:lpstr>
      <vt:lpstr>PowerPoint Presentation</vt:lpstr>
      <vt:lpstr>PowerPoint Presentation</vt:lpstr>
      <vt:lpstr>PowerPoint Presentation</vt:lpstr>
      <vt:lpstr>PowerPoint Presentation</vt:lpstr>
      <vt:lpstr>Mental health clinicians valued the collaborative model and recognized the positive impact on patient decision-making. </vt:lpstr>
      <vt:lpstr>Patients valued the proactive, pragmatic, collaborative approach</vt:lpstr>
      <vt:lpstr>PowerPoint Presentation</vt:lpstr>
      <vt:lpstr>We need bridges to bridge the divide between mental health and specialty care.</vt:lpstr>
      <vt:lpstr>PowerPoint Presentation</vt:lpstr>
      <vt:lpstr>PowerPoint Presentation</vt:lpstr>
      <vt:lpstr>The Virtual Cancer and Mental Health Tumor Board</vt:lpstr>
      <vt:lpstr>Core elements of the Cancer and Mental Health Tumor Board</vt:lpstr>
      <vt:lpstr>PowerPoint Presentation</vt:lpstr>
      <vt:lpstr>To advance equity, we need more than bridges. </vt:lpstr>
      <vt:lpstr>We need to nurture untapped strengths and create networks. </vt:lpstr>
      <vt:lpstr>I pledge to ensure mental illness is never a barrier to cancer care. </vt:lpstr>
      <vt:lpstr>Summary and next steps</vt:lpstr>
      <vt:lpstr> </vt:lpstr>
      <vt:lpstr>PowerPoint Presentation</vt:lpstr>
      <vt:lpstr>PowerPoint Presentation</vt:lpstr>
      <vt:lpstr>PowerPoint Presentation</vt:lpstr>
      <vt:lpstr>Henry</vt:lpstr>
      <vt:lpstr>Case Example: John</vt:lpstr>
      <vt:lpstr>Case example: Jenny</vt:lpstr>
      <vt:lpstr>Case example: Susan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Pappano, Catherine Rose</dc:creator>
  <cp:lastModifiedBy>Lola Nedic</cp:lastModifiedBy>
  <cp:revision>155</cp:revision>
  <dcterms:created xsi:type="dcterms:W3CDTF">2019-03-28T18:48:08Z</dcterms:created>
  <dcterms:modified xsi:type="dcterms:W3CDTF">2023-09-22T14:39:55Z</dcterms:modified>
</cp:coreProperties>
</file>