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256" r:id="rId3"/>
    <p:sldId id="277" r:id="rId4"/>
    <p:sldId id="278" r:id="rId5"/>
    <p:sldId id="279" r:id="rId6"/>
    <p:sldId id="257" r:id="rId7"/>
    <p:sldId id="258" r:id="rId8"/>
    <p:sldId id="259" r:id="rId9"/>
    <p:sldId id="264" r:id="rId10"/>
    <p:sldId id="260" r:id="rId11"/>
    <p:sldId id="261" r:id="rId12"/>
    <p:sldId id="262" r:id="rId13"/>
    <p:sldId id="263" r:id="rId14"/>
    <p:sldId id="265" r:id="rId15"/>
    <p:sldId id="275" r:id="rId16"/>
    <p:sldId id="267" r:id="rId17"/>
    <p:sldId id="268" r:id="rId18"/>
    <p:sldId id="269" r:id="rId19"/>
    <p:sldId id="266" r:id="rId20"/>
    <p:sldId id="270" r:id="rId21"/>
    <p:sldId id="271" r:id="rId22"/>
    <p:sldId id="272" r:id="rId23"/>
    <p:sldId id="273" r:id="rId24"/>
    <p:sldId id="274" r:id="rId25"/>
    <p:sldId id="276"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9E4A2-2189-514E-9D9B-E9BF670EE689}" type="doc">
      <dgm:prSet loTypeId="urn:microsoft.com/office/officeart/2005/8/layout/chevron1" loCatId="" qsTypeId="urn:microsoft.com/office/officeart/2005/8/quickstyle/simple1" qsCatId="simple" csTypeId="urn:microsoft.com/office/officeart/2005/8/colors/accent1_2" csCatId="accent1" phldr="1"/>
      <dgm:spPr/>
    </dgm:pt>
    <dgm:pt modelId="{2950EA04-02B9-D141-9F41-A041B4BDC729}">
      <dgm:prSet phldrT="[Text]"/>
      <dgm:spPr/>
      <dgm:t>
        <a:bodyPr/>
        <a:lstStyle/>
        <a:p>
          <a:r>
            <a:rPr lang="en-US" dirty="0"/>
            <a:t>community awareness &amp; linkage pathways</a:t>
          </a:r>
        </a:p>
      </dgm:t>
    </dgm:pt>
    <dgm:pt modelId="{97F79220-B80D-B942-9540-315B413B9486}" type="parTrans" cxnId="{AF81EAA9-461B-284D-B4F0-CBA7955B4219}">
      <dgm:prSet/>
      <dgm:spPr/>
      <dgm:t>
        <a:bodyPr/>
        <a:lstStyle/>
        <a:p>
          <a:endParaRPr lang="en-US"/>
        </a:p>
      </dgm:t>
    </dgm:pt>
    <dgm:pt modelId="{E3A80DBC-F384-1043-AABA-0CA6DE999349}" type="sibTrans" cxnId="{AF81EAA9-461B-284D-B4F0-CBA7955B4219}">
      <dgm:prSet/>
      <dgm:spPr/>
      <dgm:t>
        <a:bodyPr/>
        <a:lstStyle/>
        <a:p>
          <a:endParaRPr lang="en-US"/>
        </a:p>
      </dgm:t>
    </dgm:pt>
    <dgm:pt modelId="{0BCDA80F-AEB6-4347-959D-6AB944E85BCB}">
      <dgm:prSet phldrT="[Text]"/>
      <dgm:spPr/>
      <dgm:t>
        <a:bodyPr/>
        <a:lstStyle/>
        <a:p>
          <a:r>
            <a:rPr lang="en-US" dirty="0"/>
            <a:t>initial assessment &amp; decisions to enroll</a:t>
          </a:r>
        </a:p>
      </dgm:t>
    </dgm:pt>
    <dgm:pt modelId="{E864B452-7318-2F43-BCB9-D12C351413CE}" type="parTrans" cxnId="{B8E68C15-2EC0-E34C-A7B6-AA67DB5E6EAF}">
      <dgm:prSet/>
      <dgm:spPr/>
      <dgm:t>
        <a:bodyPr/>
        <a:lstStyle/>
        <a:p>
          <a:endParaRPr lang="en-US"/>
        </a:p>
      </dgm:t>
    </dgm:pt>
    <dgm:pt modelId="{5659DC0E-2B8F-B849-9B45-BBDE9BB4DDAB}" type="sibTrans" cxnId="{B8E68C15-2EC0-E34C-A7B6-AA67DB5E6EAF}">
      <dgm:prSet/>
      <dgm:spPr/>
      <dgm:t>
        <a:bodyPr/>
        <a:lstStyle/>
        <a:p>
          <a:endParaRPr lang="en-US"/>
        </a:p>
      </dgm:t>
    </dgm:pt>
    <dgm:pt modelId="{76E8E17D-0F3E-8B4D-BB05-7107D934311C}">
      <dgm:prSet phldrT="[Text]"/>
      <dgm:spPr/>
      <dgm:t>
        <a:bodyPr/>
        <a:lstStyle/>
        <a:p>
          <a:r>
            <a:rPr lang="en-US" dirty="0"/>
            <a:t>participation &amp; sustainment</a:t>
          </a:r>
        </a:p>
      </dgm:t>
    </dgm:pt>
    <dgm:pt modelId="{31AFED5F-354A-5941-9CAC-86634E3C6DD8}" type="parTrans" cxnId="{4B9443E2-45B6-044F-8C11-DCEEA9BCD174}">
      <dgm:prSet/>
      <dgm:spPr/>
      <dgm:t>
        <a:bodyPr/>
        <a:lstStyle/>
        <a:p>
          <a:endParaRPr lang="en-US"/>
        </a:p>
      </dgm:t>
    </dgm:pt>
    <dgm:pt modelId="{7447DECF-C51C-C54F-AA0D-733EABA30C79}" type="sibTrans" cxnId="{4B9443E2-45B6-044F-8C11-DCEEA9BCD174}">
      <dgm:prSet/>
      <dgm:spPr/>
      <dgm:t>
        <a:bodyPr/>
        <a:lstStyle/>
        <a:p>
          <a:endParaRPr lang="en-US"/>
        </a:p>
      </dgm:t>
    </dgm:pt>
    <dgm:pt modelId="{7F453D3D-D123-2E4E-9AD7-9E70F91C0553}">
      <dgm:prSet phldrT="[Text]"/>
      <dgm:spPr/>
      <dgm:t>
        <a:bodyPr/>
        <a:lstStyle/>
        <a:p>
          <a:r>
            <a:rPr lang="en-US" dirty="0"/>
            <a:t>discharge, transfer and/or and/or step down</a:t>
          </a:r>
        </a:p>
      </dgm:t>
    </dgm:pt>
    <dgm:pt modelId="{D32F7939-4C71-C142-972A-A354C83958B8}" type="parTrans" cxnId="{585403CD-E23F-1946-AF60-DD5ABB52FAEF}">
      <dgm:prSet/>
      <dgm:spPr/>
      <dgm:t>
        <a:bodyPr/>
        <a:lstStyle/>
        <a:p>
          <a:endParaRPr lang="en-US"/>
        </a:p>
      </dgm:t>
    </dgm:pt>
    <dgm:pt modelId="{ECEF8095-BB67-6547-879C-D520CCA26AF2}" type="sibTrans" cxnId="{585403CD-E23F-1946-AF60-DD5ABB52FAEF}">
      <dgm:prSet/>
      <dgm:spPr/>
      <dgm:t>
        <a:bodyPr/>
        <a:lstStyle/>
        <a:p>
          <a:endParaRPr lang="en-US"/>
        </a:p>
      </dgm:t>
    </dgm:pt>
    <dgm:pt modelId="{3F4DEB63-54DC-B847-84F0-E6E4EA3E1E65}">
      <dgm:prSet phldrT="[Text]"/>
      <dgm:spPr/>
      <dgm:t>
        <a:bodyPr/>
        <a:lstStyle/>
        <a:p>
          <a:r>
            <a:rPr lang="en-US" dirty="0"/>
            <a:t>post-CSC services</a:t>
          </a:r>
        </a:p>
      </dgm:t>
    </dgm:pt>
    <dgm:pt modelId="{7713C71C-7255-E043-BB5A-53A34E7EEF84}" type="parTrans" cxnId="{C65B2500-F23B-0E49-8440-D9F6A3691427}">
      <dgm:prSet/>
      <dgm:spPr/>
      <dgm:t>
        <a:bodyPr/>
        <a:lstStyle/>
        <a:p>
          <a:endParaRPr lang="en-US"/>
        </a:p>
      </dgm:t>
    </dgm:pt>
    <dgm:pt modelId="{D8A18DAA-3E94-F64B-9BEC-981DF36B7163}" type="sibTrans" cxnId="{C65B2500-F23B-0E49-8440-D9F6A3691427}">
      <dgm:prSet/>
      <dgm:spPr/>
      <dgm:t>
        <a:bodyPr/>
        <a:lstStyle/>
        <a:p>
          <a:endParaRPr lang="en-US"/>
        </a:p>
      </dgm:t>
    </dgm:pt>
    <dgm:pt modelId="{A2092167-00C4-394D-86F4-5BDAD2ABA91E}">
      <dgm:prSet phldrT="[Text]"/>
      <dgm:spPr/>
      <dgm:t>
        <a:bodyPr/>
        <a:lstStyle/>
        <a:p>
          <a:r>
            <a:rPr lang="en-US" dirty="0"/>
            <a:t>where are the strongest referral pathways?</a:t>
          </a:r>
        </a:p>
      </dgm:t>
    </dgm:pt>
    <dgm:pt modelId="{31013A33-1A3A-4844-B018-F99CF3792E29}" type="parTrans" cxnId="{E51CA9FE-8376-7849-9EA4-A649C7CCA18E}">
      <dgm:prSet/>
      <dgm:spPr/>
      <dgm:t>
        <a:bodyPr/>
        <a:lstStyle/>
        <a:p>
          <a:endParaRPr lang="en-US"/>
        </a:p>
      </dgm:t>
    </dgm:pt>
    <dgm:pt modelId="{94DD5EB9-39CC-BE44-9EF1-69AF3A33D09A}" type="sibTrans" cxnId="{E51CA9FE-8376-7849-9EA4-A649C7CCA18E}">
      <dgm:prSet/>
      <dgm:spPr/>
      <dgm:t>
        <a:bodyPr/>
        <a:lstStyle/>
        <a:p>
          <a:endParaRPr lang="en-US"/>
        </a:p>
      </dgm:t>
    </dgm:pt>
    <dgm:pt modelId="{161B49FB-8900-964A-B6A4-540AC2A03F44}">
      <dgm:prSet phldrT="[Text]"/>
      <dgm:spPr/>
      <dgm:t>
        <a:bodyPr/>
        <a:lstStyle/>
        <a:p>
          <a:r>
            <a:rPr lang="en-US" dirty="0"/>
            <a:t>who is &amp; isn't eligible?</a:t>
          </a:r>
        </a:p>
      </dgm:t>
    </dgm:pt>
    <dgm:pt modelId="{CE880E86-12A8-2C44-A3A7-CA7F3C8BBB15}" type="parTrans" cxnId="{36173F20-109E-1842-8EE6-095A21BDA0E5}">
      <dgm:prSet/>
      <dgm:spPr/>
      <dgm:t>
        <a:bodyPr/>
        <a:lstStyle/>
        <a:p>
          <a:endParaRPr lang="en-US"/>
        </a:p>
      </dgm:t>
    </dgm:pt>
    <dgm:pt modelId="{0FDD8D1F-B655-7349-95F0-478C8392D98F}" type="sibTrans" cxnId="{36173F20-109E-1842-8EE6-095A21BDA0E5}">
      <dgm:prSet/>
      <dgm:spPr/>
      <dgm:t>
        <a:bodyPr/>
        <a:lstStyle/>
        <a:p>
          <a:endParaRPr lang="en-US"/>
        </a:p>
      </dgm:t>
    </dgm:pt>
    <dgm:pt modelId="{D942ED13-5FB8-244A-A8DA-2336A25C50DA}">
      <dgm:prSet phldrT="[Text]"/>
      <dgm:spPr/>
      <dgm:t>
        <a:bodyPr/>
        <a:lstStyle/>
        <a:p>
          <a:r>
            <a:rPr lang="en-US" dirty="0"/>
            <a:t>do pathways scaffold or undermine trust?</a:t>
          </a:r>
        </a:p>
      </dgm:t>
    </dgm:pt>
    <dgm:pt modelId="{6B8ADB5E-4EAD-1D43-847F-92DC1F9B7565}" type="parTrans" cxnId="{0FD9E420-75CE-F346-A00E-8280B63327C1}">
      <dgm:prSet/>
      <dgm:spPr/>
      <dgm:t>
        <a:bodyPr/>
        <a:lstStyle/>
        <a:p>
          <a:endParaRPr lang="en-US"/>
        </a:p>
      </dgm:t>
    </dgm:pt>
    <dgm:pt modelId="{CD46B5FE-E8BA-6F4C-9CA4-16F2A79CC3B5}" type="sibTrans" cxnId="{0FD9E420-75CE-F346-A00E-8280B63327C1}">
      <dgm:prSet/>
      <dgm:spPr/>
      <dgm:t>
        <a:bodyPr/>
        <a:lstStyle/>
        <a:p>
          <a:endParaRPr lang="en-US"/>
        </a:p>
      </dgm:t>
    </dgm:pt>
    <dgm:pt modelId="{3B78250A-7EE1-FC46-8271-1796F4E74F78}">
      <dgm:prSet phldrT="[Text]"/>
      <dgm:spPr/>
      <dgm:t>
        <a:bodyPr/>
        <a:lstStyle/>
        <a:p>
          <a:r>
            <a:rPr lang="en-US" dirty="0"/>
            <a:t>who is and isn't eligible?</a:t>
          </a:r>
        </a:p>
      </dgm:t>
    </dgm:pt>
    <dgm:pt modelId="{AEC418BF-952D-3647-AD9B-5B05F6FA46AD}" type="parTrans" cxnId="{78549458-FA62-224C-A443-2499F5F84E4E}">
      <dgm:prSet/>
      <dgm:spPr/>
      <dgm:t>
        <a:bodyPr/>
        <a:lstStyle/>
        <a:p>
          <a:endParaRPr lang="en-US"/>
        </a:p>
      </dgm:t>
    </dgm:pt>
    <dgm:pt modelId="{9A79D31F-D323-194C-B4F6-5C6BA1A78219}" type="sibTrans" cxnId="{78549458-FA62-224C-A443-2499F5F84E4E}">
      <dgm:prSet/>
      <dgm:spPr/>
      <dgm:t>
        <a:bodyPr/>
        <a:lstStyle/>
        <a:p>
          <a:endParaRPr lang="en-US"/>
        </a:p>
      </dgm:t>
    </dgm:pt>
    <dgm:pt modelId="{DD52CD74-2261-8746-9D2F-D06CCC0E658C}">
      <dgm:prSet phldrT="[Text]"/>
      <dgm:spPr/>
      <dgm:t>
        <a:bodyPr/>
        <a:lstStyle/>
        <a:p>
          <a:r>
            <a:rPr lang="en-US" dirty="0"/>
            <a:t>who initiates services?</a:t>
          </a:r>
        </a:p>
      </dgm:t>
    </dgm:pt>
    <dgm:pt modelId="{CE7CE2AF-E8C1-9C41-ACF2-A7A21EAD1C17}" type="parTrans" cxnId="{CAAAA1D4-9D6B-1F44-B40F-F6CD4356BFA9}">
      <dgm:prSet/>
      <dgm:spPr/>
      <dgm:t>
        <a:bodyPr/>
        <a:lstStyle/>
        <a:p>
          <a:endParaRPr lang="en-US"/>
        </a:p>
      </dgm:t>
    </dgm:pt>
    <dgm:pt modelId="{81691791-55AD-A143-8E1F-60A8B0E92B96}" type="sibTrans" cxnId="{CAAAA1D4-9D6B-1F44-B40F-F6CD4356BFA9}">
      <dgm:prSet/>
      <dgm:spPr/>
      <dgm:t>
        <a:bodyPr/>
        <a:lstStyle/>
        <a:p>
          <a:endParaRPr lang="en-US"/>
        </a:p>
      </dgm:t>
    </dgm:pt>
    <dgm:pt modelId="{1D3465A8-60C8-3B4A-8F4F-CE209316BE80}">
      <dgm:prSet phldrT="[Text]"/>
      <dgm:spPr/>
      <dgm:t>
        <a:bodyPr/>
        <a:lstStyle/>
        <a:p>
          <a:r>
            <a:rPr lang="en-US" dirty="0"/>
            <a:t>what are the earliest motivations for enrollment?</a:t>
          </a:r>
        </a:p>
      </dgm:t>
    </dgm:pt>
    <dgm:pt modelId="{5E8FDAD6-69FA-3647-AF36-457D87B53F4C}" type="parTrans" cxnId="{5D90A3AB-52F2-F34E-8E26-1B9C7B42A8D8}">
      <dgm:prSet/>
      <dgm:spPr/>
      <dgm:t>
        <a:bodyPr/>
        <a:lstStyle/>
        <a:p>
          <a:endParaRPr lang="en-US"/>
        </a:p>
      </dgm:t>
    </dgm:pt>
    <dgm:pt modelId="{33ECFB18-F302-5F4F-A73D-D1AF616A660A}" type="sibTrans" cxnId="{5D90A3AB-52F2-F34E-8E26-1B9C7B42A8D8}">
      <dgm:prSet/>
      <dgm:spPr/>
      <dgm:t>
        <a:bodyPr/>
        <a:lstStyle/>
        <a:p>
          <a:endParaRPr lang="en-US"/>
        </a:p>
      </dgm:t>
    </dgm:pt>
    <dgm:pt modelId="{90A8761C-F9E4-F040-8D71-A5735CD535A6}">
      <dgm:prSet phldrT="[Text]"/>
      <dgm:spPr/>
      <dgm:t>
        <a:bodyPr/>
        <a:lstStyle/>
        <a:p>
          <a:r>
            <a:rPr lang="en-US" dirty="0"/>
            <a:t>How are families involved and supported?</a:t>
          </a:r>
        </a:p>
      </dgm:t>
    </dgm:pt>
    <dgm:pt modelId="{6A802620-B65B-8440-AE6D-7B575DC8EBA7}" type="parTrans" cxnId="{B266020D-B5F8-334F-807F-33BF502A9B6E}">
      <dgm:prSet/>
      <dgm:spPr/>
      <dgm:t>
        <a:bodyPr/>
        <a:lstStyle/>
        <a:p>
          <a:endParaRPr lang="en-US"/>
        </a:p>
      </dgm:t>
    </dgm:pt>
    <dgm:pt modelId="{1CD55068-553B-FD49-B145-708DEAC7FD1F}" type="sibTrans" cxnId="{B266020D-B5F8-334F-807F-33BF502A9B6E}">
      <dgm:prSet/>
      <dgm:spPr/>
      <dgm:t>
        <a:bodyPr/>
        <a:lstStyle/>
        <a:p>
          <a:endParaRPr lang="en-US"/>
        </a:p>
      </dgm:t>
    </dgm:pt>
    <dgm:pt modelId="{672E1CA0-A7CD-014F-A93A-FCC00E29CAA4}">
      <dgm:prSet phldrT="[Text]"/>
      <dgm:spPr/>
      <dgm:t>
        <a:bodyPr/>
        <a:lstStyle/>
        <a:p>
          <a:r>
            <a:rPr lang="en-US" dirty="0"/>
            <a:t>how much privilege or tenacity is needed to advocate for access?</a:t>
          </a:r>
        </a:p>
      </dgm:t>
    </dgm:pt>
    <dgm:pt modelId="{49B2E65E-1414-1448-9E0C-F46D1D1D2D25}" type="parTrans" cxnId="{D226F5BC-14B2-F54E-8748-17C3A177AE70}">
      <dgm:prSet/>
      <dgm:spPr/>
      <dgm:t>
        <a:bodyPr/>
        <a:lstStyle/>
        <a:p>
          <a:endParaRPr lang="en-US"/>
        </a:p>
      </dgm:t>
    </dgm:pt>
    <dgm:pt modelId="{EADFA1C2-9447-0848-A258-1DC7E6886853}" type="sibTrans" cxnId="{D226F5BC-14B2-F54E-8748-17C3A177AE70}">
      <dgm:prSet/>
      <dgm:spPr/>
      <dgm:t>
        <a:bodyPr/>
        <a:lstStyle/>
        <a:p>
          <a:endParaRPr lang="en-US"/>
        </a:p>
      </dgm:t>
    </dgm:pt>
    <dgm:pt modelId="{813963F5-FEE8-3B45-B99D-21DFD6C5F862}">
      <dgm:prSet phldrT="[Text]"/>
      <dgm:spPr/>
      <dgm:t>
        <a:bodyPr/>
        <a:lstStyle/>
        <a:p>
          <a:r>
            <a:rPr lang="en-US" dirty="0"/>
            <a:t>rapport with providers</a:t>
          </a:r>
        </a:p>
      </dgm:t>
    </dgm:pt>
    <dgm:pt modelId="{E3654E93-7AAA-B945-8C19-97CFCE3B302D}" type="parTrans" cxnId="{627714C6-D03B-B045-A8E3-37F5E4FFCF8B}">
      <dgm:prSet/>
      <dgm:spPr/>
      <dgm:t>
        <a:bodyPr/>
        <a:lstStyle/>
        <a:p>
          <a:endParaRPr lang="en-US"/>
        </a:p>
      </dgm:t>
    </dgm:pt>
    <dgm:pt modelId="{FC933DBC-3DCE-E842-8F2E-73F704AA5100}" type="sibTrans" cxnId="{627714C6-D03B-B045-A8E3-37F5E4FFCF8B}">
      <dgm:prSet/>
      <dgm:spPr/>
      <dgm:t>
        <a:bodyPr/>
        <a:lstStyle/>
        <a:p>
          <a:endParaRPr lang="en-US"/>
        </a:p>
      </dgm:t>
    </dgm:pt>
    <dgm:pt modelId="{48014F5B-1086-B646-8A9B-949690DE7ECD}">
      <dgm:prSet phldrT="[Text]"/>
      <dgm:spPr/>
      <dgm:t>
        <a:bodyPr/>
        <a:lstStyle/>
        <a:p>
          <a:r>
            <a:rPr lang="en-US" dirty="0"/>
            <a:t>alignment with how the program understands problems &amp; solutions</a:t>
          </a:r>
        </a:p>
      </dgm:t>
    </dgm:pt>
    <dgm:pt modelId="{10F6CB86-D0CC-D64D-AE89-E77FA7F39670}" type="parTrans" cxnId="{98BD2C29-E206-3343-8531-72B9E67A7532}">
      <dgm:prSet/>
      <dgm:spPr/>
      <dgm:t>
        <a:bodyPr/>
        <a:lstStyle/>
        <a:p>
          <a:endParaRPr lang="en-US"/>
        </a:p>
      </dgm:t>
    </dgm:pt>
    <dgm:pt modelId="{0EE0BD82-35BB-6C49-9FF0-24F16AB57C3C}" type="sibTrans" cxnId="{98BD2C29-E206-3343-8531-72B9E67A7532}">
      <dgm:prSet/>
      <dgm:spPr/>
      <dgm:t>
        <a:bodyPr/>
        <a:lstStyle/>
        <a:p>
          <a:endParaRPr lang="en-US"/>
        </a:p>
      </dgm:t>
    </dgm:pt>
    <dgm:pt modelId="{AA0BB2F9-6F40-234A-9D3E-0673FC49C303}">
      <dgm:prSet phldrT="[Text]"/>
      <dgm:spPr/>
      <dgm:t>
        <a:bodyPr/>
        <a:lstStyle/>
        <a:p>
          <a:r>
            <a:rPr lang="en-US" dirty="0"/>
            <a:t>perceptions of benefit</a:t>
          </a:r>
        </a:p>
      </dgm:t>
    </dgm:pt>
    <dgm:pt modelId="{7420033C-4086-7847-9820-7C53D0322793}" type="parTrans" cxnId="{302FED8F-0612-E844-9949-3B2B3CC3A7C1}">
      <dgm:prSet/>
      <dgm:spPr/>
      <dgm:t>
        <a:bodyPr/>
        <a:lstStyle/>
        <a:p>
          <a:endParaRPr lang="en-US"/>
        </a:p>
      </dgm:t>
    </dgm:pt>
    <dgm:pt modelId="{4FA69377-AF29-0841-9146-A5823829F73F}" type="sibTrans" cxnId="{302FED8F-0612-E844-9949-3B2B3CC3A7C1}">
      <dgm:prSet/>
      <dgm:spPr/>
      <dgm:t>
        <a:bodyPr/>
        <a:lstStyle/>
        <a:p>
          <a:endParaRPr lang="en-US"/>
        </a:p>
      </dgm:t>
    </dgm:pt>
    <dgm:pt modelId="{9E6E79EE-ED42-6C4C-B7F2-5ECB330F0C13}">
      <dgm:prSet phldrT="[Text]"/>
      <dgm:spPr/>
      <dgm:t>
        <a:bodyPr/>
        <a:lstStyle/>
        <a:p>
          <a:r>
            <a:rPr lang="en-US" dirty="0"/>
            <a:t>insurance stratification</a:t>
          </a:r>
        </a:p>
      </dgm:t>
    </dgm:pt>
    <dgm:pt modelId="{823E586F-A745-4F46-9213-BDAD7767A107}" type="parTrans" cxnId="{D2B1EAC9-5E7A-BC4E-9A46-C11F211DD9EC}">
      <dgm:prSet/>
      <dgm:spPr/>
      <dgm:t>
        <a:bodyPr/>
        <a:lstStyle/>
        <a:p>
          <a:endParaRPr lang="en-US"/>
        </a:p>
      </dgm:t>
    </dgm:pt>
    <dgm:pt modelId="{D1CB881C-FE66-2A4A-85E8-845D09E789C5}" type="sibTrans" cxnId="{D2B1EAC9-5E7A-BC4E-9A46-C11F211DD9EC}">
      <dgm:prSet/>
      <dgm:spPr/>
      <dgm:t>
        <a:bodyPr/>
        <a:lstStyle/>
        <a:p>
          <a:endParaRPr lang="en-US"/>
        </a:p>
      </dgm:t>
    </dgm:pt>
    <dgm:pt modelId="{CADA0F34-6C24-AE44-8BD4-EA8E1E2A1025}">
      <dgm:prSet phldrT="[Text]"/>
      <dgm:spPr/>
      <dgm:t>
        <a:bodyPr/>
        <a:lstStyle/>
        <a:p>
          <a:r>
            <a:rPr lang="en-US" dirty="0"/>
            <a:t>psychosis expertise</a:t>
          </a:r>
        </a:p>
      </dgm:t>
    </dgm:pt>
    <dgm:pt modelId="{688E8763-2AD8-AD43-AD17-7965AD3E4DF0}" type="parTrans" cxnId="{E0086CB9-77C1-B143-BFB7-7664946B58A2}">
      <dgm:prSet/>
      <dgm:spPr/>
      <dgm:t>
        <a:bodyPr/>
        <a:lstStyle/>
        <a:p>
          <a:endParaRPr lang="en-US"/>
        </a:p>
      </dgm:t>
    </dgm:pt>
    <dgm:pt modelId="{5A31BEFD-06D1-7C4A-B372-82CBBEC02776}" type="sibTrans" cxnId="{E0086CB9-77C1-B143-BFB7-7664946B58A2}">
      <dgm:prSet/>
      <dgm:spPr/>
      <dgm:t>
        <a:bodyPr/>
        <a:lstStyle/>
        <a:p>
          <a:endParaRPr lang="en-US"/>
        </a:p>
      </dgm:t>
    </dgm:pt>
    <dgm:pt modelId="{ABA6C798-1E79-0D4E-AD1C-5EF1B5F3F163}">
      <dgm:prSet phldrT="[Text]"/>
      <dgm:spPr/>
      <dgm:t>
        <a:bodyPr/>
        <a:lstStyle/>
        <a:p>
          <a:r>
            <a:rPr lang="en-US" dirty="0"/>
            <a:t>psychiatric rehabilitation, employment &amp; education supports</a:t>
          </a:r>
        </a:p>
      </dgm:t>
    </dgm:pt>
    <dgm:pt modelId="{53A45394-D3BC-B641-8CC7-DF23C6E9161B}" type="parTrans" cxnId="{AABDB2EC-8B43-0F40-8233-898BCECE6697}">
      <dgm:prSet/>
      <dgm:spPr/>
      <dgm:t>
        <a:bodyPr/>
        <a:lstStyle/>
        <a:p>
          <a:endParaRPr lang="en-US"/>
        </a:p>
      </dgm:t>
    </dgm:pt>
    <dgm:pt modelId="{22738664-DB38-814A-BB7D-56A8B513D65D}" type="sibTrans" cxnId="{AABDB2EC-8B43-0F40-8233-898BCECE6697}">
      <dgm:prSet/>
      <dgm:spPr/>
      <dgm:t>
        <a:bodyPr/>
        <a:lstStyle/>
        <a:p>
          <a:endParaRPr lang="en-US"/>
        </a:p>
      </dgm:t>
    </dgm:pt>
    <dgm:pt modelId="{58478D44-D6F9-8B4D-A581-9E4CB954C65F}">
      <dgm:prSet phldrT="[Text]"/>
      <dgm:spPr/>
      <dgm:t>
        <a:bodyPr/>
        <a:lstStyle/>
        <a:p>
          <a:r>
            <a:rPr lang="en-US" dirty="0"/>
            <a:t>homelessness</a:t>
          </a:r>
        </a:p>
      </dgm:t>
    </dgm:pt>
    <dgm:pt modelId="{18C2BA47-AD50-5A46-BB1B-0986618B02B6}" type="parTrans" cxnId="{F6AF314D-F3DA-D44D-89F7-29563DA576D7}">
      <dgm:prSet/>
      <dgm:spPr/>
      <dgm:t>
        <a:bodyPr/>
        <a:lstStyle/>
        <a:p>
          <a:endParaRPr lang="en-US"/>
        </a:p>
      </dgm:t>
    </dgm:pt>
    <dgm:pt modelId="{A22F4828-C05B-4B43-8A5C-079701DE3BCA}" type="sibTrans" cxnId="{F6AF314D-F3DA-D44D-89F7-29563DA576D7}">
      <dgm:prSet/>
      <dgm:spPr/>
      <dgm:t>
        <a:bodyPr/>
        <a:lstStyle/>
        <a:p>
          <a:endParaRPr lang="en-US"/>
        </a:p>
      </dgm:t>
    </dgm:pt>
    <dgm:pt modelId="{46B206F4-5F45-104D-9418-A4CA5B8060BD}">
      <dgm:prSet phldrT="[Text]"/>
      <dgm:spPr/>
      <dgm:t>
        <a:bodyPr/>
        <a:lstStyle/>
        <a:p>
          <a:r>
            <a:rPr lang="en-US" dirty="0"/>
            <a:t>incarceration</a:t>
          </a:r>
        </a:p>
      </dgm:t>
    </dgm:pt>
    <dgm:pt modelId="{F5E81AF9-425F-2E43-B11C-7A2D8C1614D9}" type="parTrans" cxnId="{A5BA1CBB-F235-9645-A578-836B0BD04E76}">
      <dgm:prSet/>
      <dgm:spPr/>
      <dgm:t>
        <a:bodyPr/>
        <a:lstStyle/>
        <a:p>
          <a:endParaRPr lang="en-US"/>
        </a:p>
      </dgm:t>
    </dgm:pt>
    <dgm:pt modelId="{C1D2290F-36F0-584D-BDD5-603A43000188}" type="sibTrans" cxnId="{A5BA1CBB-F235-9645-A578-836B0BD04E76}">
      <dgm:prSet/>
      <dgm:spPr/>
      <dgm:t>
        <a:bodyPr/>
        <a:lstStyle/>
        <a:p>
          <a:endParaRPr lang="en-US"/>
        </a:p>
      </dgm:t>
    </dgm:pt>
    <dgm:pt modelId="{358E1789-FF1B-6E4D-852C-7117887DF07A}" type="pres">
      <dgm:prSet presAssocID="{9629E4A2-2189-514E-9D9B-E9BF670EE689}" presName="Name0" presStyleCnt="0">
        <dgm:presLayoutVars>
          <dgm:dir/>
          <dgm:animLvl val="lvl"/>
          <dgm:resizeHandles val="exact"/>
        </dgm:presLayoutVars>
      </dgm:prSet>
      <dgm:spPr/>
    </dgm:pt>
    <dgm:pt modelId="{BFDD29D1-2994-8342-B52D-9534E751BC22}" type="pres">
      <dgm:prSet presAssocID="{2950EA04-02B9-D141-9F41-A041B4BDC729}" presName="composite" presStyleCnt="0"/>
      <dgm:spPr/>
    </dgm:pt>
    <dgm:pt modelId="{3A65BF66-D60B-1442-AE9F-2DB940262360}" type="pres">
      <dgm:prSet presAssocID="{2950EA04-02B9-D141-9F41-A041B4BDC729}" presName="parTx" presStyleLbl="node1" presStyleIdx="0" presStyleCnt="5">
        <dgm:presLayoutVars>
          <dgm:chMax val="0"/>
          <dgm:chPref val="0"/>
          <dgm:bulletEnabled val="1"/>
        </dgm:presLayoutVars>
      </dgm:prSet>
      <dgm:spPr/>
    </dgm:pt>
    <dgm:pt modelId="{7FDE4586-210D-BD4B-BAEC-50452AE9A88D}" type="pres">
      <dgm:prSet presAssocID="{2950EA04-02B9-D141-9F41-A041B4BDC729}" presName="desTx" presStyleLbl="revTx" presStyleIdx="0" presStyleCnt="4">
        <dgm:presLayoutVars>
          <dgm:bulletEnabled val="1"/>
        </dgm:presLayoutVars>
      </dgm:prSet>
      <dgm:spPr/>
    </dgm:pt>
    <dgm:pt modelId="{E8CF7A41-9A33-6C47-BCF8-B739A259F245}" type="pres">
      <dgm:prSet presAssocID="{E3A80DBC-F384-1043-AABA-0CA6DE999349}" presName="space" presStyleCnt="0"/>
      <dgm:spPr/>
    </dgm:pt>
    <dgm:pt modelId="{C18D8D39-1B57-2342-A1BF-A5AF90FFB03D}" type="pres">
      <dgm:prSet presAssocID="{0BCDA80F-AEB6-4347-959D-6AB944E85BCB}" presName="composite" presStyleCnt="0"/>
      <dgm:spPr/>
    </dgm:pt>
    <dgm:pt modelId="{AACA426E-2AF2-7849-9A8C-8157A4B08899}" type="pres">
      <dgm:prSet presAssocID="{0BCDA80F-AEB6-4347-959D-6AB944E85BCB}" presName="parTx" presStyleLbl="node1" presStyleIdx="1" presStyleCnt="5">
        <dgm:presLayoutVars>
          <dgm:chMax val="0"/>
          <dgm:chPref val="0"/>
          <dgm:bulletEnabled val="1"/>
        </dgm:presLayoutVars>
      </dgm:prSet>
      <dgm:spPr/>
    </dgm:pt>
    <dgm:pt modelId="{7F75DD5A-3872-EC47-AF34-E531AE614EC5}" type="pres">
      <dgm:prSet presAssocID="{0BCDA80F-AEB6-4347-959D-6AB944E85BCB}" presName="desTx" presStyleLbl="revTx" presStyleIdx="1" presStyleCnt="4">
        <dgm:presLayoutVars>
          <dgm:bulletEnabled val="1"/>
        </dgm:presLayoutVars>
      </dgm:prSet>
      <dgm:spPr/>
    </dgm:pt>
    <dgm:pt modelId="{99EDF630-A07D-BC41-8B57-BDE637A3F47E}" type="pres">
      <dgm:prSet presAssocID="{5659DC0E-2B8F-B849-9B45-BBDE9BB4DDAB}" presName="space" presStyleCnt="0"/>
      <dgm:spPr/>
    </dgm:pt>
    <dgm:pt modelId="{BF520DC8-376D-A44A-8010-F6FFCAAB5E46}" type="pres">
      <dgm:prSet presAssocID="{76E8E17D-0F3E-8B4D-BB05-7107D934311C}" presName="composite" presStyleCnt="0"/>
      <dgm:spPr/>
    </dgm:pt>
    <dgm:pt modelId="{9D4271B1-71D6-5946-9F9D-E3795FF4F48D}" type="pres">
      <dgm:prSet presAssocID="{76E8E17D-0F3E-8B4D-BB05-7107D934311C}" presName="parTx" presStyleLbl="node1" presStyleIdx="2" presStyleCnt="5">
        <dgm:presLayoutVars>
          <dgm:chMax val="0"/>
          <dgm:chPref val="0"/>
          <dgm:bulletEnabled val="1"/>
        </dgm:presLayoutVars>
      </dgm:prSet>
      <dgm:spPr/>
    </dgm:pt>
    <dgm:pt modelId="{FF6C94B9-43DC-D647-A0EE-81BA52E89DC0}" type="pres">
      <dgm:prSet presAssocID="{76E8E17D-0F3E-8B4D-BB05-7107D934311C}" presName="desTx" presStyleLbl="revTx" presStyleIdx="2" presStyleCnt="4">
        <dgm:presLayoutVars>
          <dgm:bulletEnabled val="1"/>
        </dgm:presLayoutVars>
      </dgm:prSet>
      <dgm:spPr/>
    </dgm:pt>
    <dgm:pt modelId="{7F41311E-2902-DD40-A71B-7B3888BBF560}" type="pres">
      <dgm:prSet presAssocID="{7447DECF-C51C-C54F-AA0D-733EABA30C79}" presName="space" presStyleCnt="0"/>
      <dgm:spPr/>
    </dgm:pt>
    <dgm:pt modelId="{63DD1ADD-FC3D-DA43-BFF1-52D7F499DE1A}" type="pres">
      <dgm:prSet presAssocID="{7F453D3D-D123-2E4E-9AD7-9E70F91C0553}" presName="composite" presStyleCnt="0"/>
      <dgm:spPr/>
    </dgm:pt>
    <dgm:pt modelId="{0C73DB0D-85B4-0747-8FA7-5C5052AC1B15}" type="pres">
      <dgm:prSet presAssocID="{7F453D3D-D123-2E4E-9AD7-9E70F91C0553}" presName="parTx" presStyleLbl="node1" presStyleIdx="3" presStyleCnt="5">
        <dgm:presLayoutVars>
          <dgm:chMax val="0"/>
          <dgm:chPref val="0"/>
          <dgm:bulletEnabled val="1"/>
        </dgm:presLayoutVars>
      </dgm:prSet>
      <dgm:spPr/>
    </dgm:pt>
    <dgm:pt modelId="{6767E1AE-9F8E-9B45-81F8-6A4A8EF0B5AD}" type="pres">
      <dgm:prSet presAssocID="{7F453D3D-D123-2E4E-9AD7-9E70F91C0553}" presName="desTx" presStyleLbl="revTx" presStyleIdx="2" presStyleCnt="4">
        <dgm:presLayoutVars>
          <dgm:bulletEnabled val="1"/>
        </dgm:presLayoutVars>
      </dgm:prSet>
      <dgm:spPr/>
    </dgm:pt>
    <dgm:pt modelId="{475F09AD-F5F5-7A41-B56D-7FB21DF29010}" type="pres">
      <dgm:prSet presAssocID="{ECEF8095-BB67-6547-879C-D520CCA26AF2}" presName="space" presStyleCnt="0"/>
      <dgm:spPr/>
    </dgm:pt>
    <dgm:pt modelId="{888D0AD3-D773-2D41-9900-52E8E1EAD9D3}" type="pres">
      <dgm:prSet presAssocID="{3F4DEB63-54DC-B847-84F0-E6E4EA3E1E65}" presName="composite" presStyleCnt="0"/>
      <dgm:spPr/>
    </dgm:pt>
    <dgm:pt modelId="{25AFC6D7-812A-D242-BA72-50E5A0B54114}" type="pres">
      <dgm:prSet presAssocID="{3F4DEB63-54DC-B847-84F0-E6E4EA3E1E65}" presName="parTx" presStyleLbl="node1" presStyleIdx="4" presStyleCnt="5">
        <dgm:presLayoutVars>
          <dgm:chMax val="0"/>
          <dgm:chPref val="0"/>
          <dgm:bulletEnabled val="1"/>
        </dgm:presLayoutVars>
      </dgm:prSet>
      <dgm:spPr/>
    </dgm:pt>
    <dgm:pt modelId="{E2E58A9B-30B8-F849-ACA4-CA2998DC323C}" type="pres">
      <dgm:prSet presAssocID="{3F4DEB63-54DC-B847-84F0-E6E4EA3E1E65}" presName="desTx" presStyleLbl="revTx" presStyleIdx="3" presStyleCnt="4">
        <dgm:presLayoutVars>
          <dgm:bulletEnabled val="1"/>
        </dgm:presLayoutVars>
      </dgm:prSet>
      <dgm:spPr/>
    </dgm:pt>
  </dgm:ptLst>
  <dgm:cxnLst>
    <dgm:cxn modelId="{C65B2500-F23B-0E49-8440-D9F6A3691427}" srcId="{9629E4A2-2189-514E-9D9B-E9BF670EE689}" destId="{3F4DEB63-54DC-B847-84F0-E6E4EA3E1E65}" srcOrd="4" destOrd="0" parTransId="{7713C71C-7255-E043-BB5A-53A34E7EEF84}" sibTransId="{D8A18DAA-3E94-F64B-9BEC-981DF36B7163}"/>
    <dgm:cxn modelId="{EA0DC402-C37C-684F-9DC7-D111C59B01D7}" type="presOf" srcId="{0BCDA80F-AEB6-4347-959D-6AB944E85BCB}" destId="{AACA426E-2AF2-7849-9A8C-8157A4B08899}" srcOrd="0" destOrd="0" presId="urn:microsoft.com/office/officeart/2005/8/layout/chevron1"/>
    <dgm:cxn modelId="{F2DE1A09-68AB-FA49-A541-6127B24CCB53}" type="presOf" srcId="{9629E4A2-2189-514E-9D9B-E9BF670EE689}" destId="{358E1789-FF1B-6E4D-852C-7117887DF07A}" srcOrd="0" destOrd="0" presId="urn:microsoft.com/office/officeart/2005/8/layout/chevron1"/>
    <dgm:cxn modelId="{B266020D-B5F8-334F-807F-33BF502A9B6E}" srcId="{0BCDA80F-AEB6-4347-959D-6AB944E85BCB}" destId="{90A8761C-F9E4-F040-8D71-A5735CD535A6}" srcOrd="3" destOrd="0" parTransId="{6A802620-B65B-8440-AE6D-7B575DC8EBA7}" sibTransId="{1CD55068-553B-FD49-B145-708DEAC7FD1F}"/>
    <dgm:cxn modelId="{B4210711-15E9-DB4C-A054-274B00E4C628}" type="presOf" srcId="{48014F5B-1086-B646-8A9B-949690DE7ECD}" destId="{FF6C94B9-43DC-D647-A0EE-81BA52E89DC0}" srcOrd="0" destOrd="1" presId="urn:microsoft.com/office/officeart/2005/8/layout/chevron1"/>
    <dgm:cxn modelId="{B8E68C15-2EC0-E34C-A7B6-AA67DB5E6EAF}" srcId="{9629E4A2-2189-514E-9D9B-E9BF670EE689}" destId="{0BCDA80F-AEB6-4347-959D-6AB944E85BCB}" srcOrd="1" destOrd="0" parTransId="{E864B452-7318-2F43-BCB9-D12C351413CE}" sibTransId="{5659DC0E-2B8F-B849-9B45-BBDE9BB4DDAB}"/>
    <dgm:cxn modelId="{1307E01E-8834-AA49-BB36-3F2C7C22B7F6}" type="presOf" srcId="{ABA6C798-1E79-0D4E-AD1C-5EF1B5F3F163}" destId="{E2E58A9B-30B8-F849-ACA4-CA2998DC323C}" srcOrd="0" destOrd="2" presId="urn:microsoft.com/office/officeart/2005/8/layout/chevron1"/>
    <dgm:cxn modelId="{36173F20-109E-1842-8EE6-095A21BDA0E5}" srcId="{2950EA04-02B9-D141-9F41-A041B4BDC729}" destId="{161B49FB-8900-964A-B6A4-540AC2A03F44}" srcOrd="1" destOrd="0" parTransId="{CE880E86-12A8-2C44-A3A7-CA7F3C8BBB15}" sibTransId="{0FDD8D1F-B655-7349-95F0-478C8392D98F}"/>
    <dgm:cxn modelId="{0FD9E420-75CE-F346-A00E-8280B63327C1}" srcId="{2950EA04-02B9-D141-9F41-A041B4BDC729}" destId="{D942ED13-5FB8-244A-A8DA-2336A25C50DA}" srcOrd="2" destOrd="0" parTransId="{6B8ADB5E-4EAD-1D43-847F-92DC1F9B7565}" sibTransId="{CD46B5FE-E8BA-6F4C-9CA4-16F2A79CC3B5}"/>
    <dgm:cxn modelId="{98BD2C29-E206-3343-8531-72B9E67A7532}" srcId="{76E8E17D-0F3E-8B4D-BB05-7107D934311C}" destId="{48014F5B-1086-B646-8A9B-949690DE7ECD}" srcOrd="1" destOrd="0" parTransId="{10F6CB86-D0CC-D64D-AE89-E77FA7F39670}" sibTransId="{0EE0BD82-35BB-6C49-9FF0-24F16AB57C3C}"/>
    <dgm:cxn modelId="{0C6B3D29-3DEB-914B-B60D-F75752DCF1DC}" type="presOf" srcId="{161B49FB-8900-964A-B6A4-540AC2A03F44}" destId="{7FDE4586-210D-BD4B-BAEC-50452AE9A88D}" srcOrd="0" destOrd="1" presId="urn:microsoft.com/office/officeart/2005/8/layout/chevron1"/>
    <dgm:cxn modelId="{F8CD3B2E-E1FC-8946-81E5-8D89F6569527}" type="presOf" srcId="{CADA0F34-6C24-AE44-8BD4-EA8E1E2A1025}" destId="{E2E58A9B-30B8-F849-ACA4-CA2998DC323C}" srcOrd="0" destOrd="1" presId="urn:microsoft.com/office/officeart/2005/8/layout/chevron1"/>
    <dgm:cxn modelId="{36C81436-F524-4349-9F09-8DC53EA7599D}" type="presOf" srcId="{D942ED13-5FB8-244A-A8DA-2336A25C50DA}" destId="{7FDE4586-210D-BD4B-BAEC-50452AE9A88D}" srcOrd="0" destOrd="2" presId="urn:microsoft.com/office/officeart/2005/8/layout/chevron1"/>
    <dgm:cxn modelId="{F6AF314D-F3DA-D44D-89F7-29563DA576D7}" srcId="{3F4DEB63-54DC-B847-84F0-E6E4EA3E1E65}" destId="{58478D44-D6F9-8B4D-A581-9E4CB954C65F}" srcOrd="3" destOrd="0" parTransId="{18C2BA47-AD50-5A46-BB1B-0986618B02B6}" sibTransId="{A22F4828-C05B-4B43-8A5C-079701DE3BCA}"/>
    <dgm:cxn modelId="{78549458-FA62-224C-A443-2499F5F84E4E}" srcId="{0BCDA80F-AEB6-4347-959D-6AB944E85BCB}" destId="{3B78250A-7EE1-FC46-8271-1796F4E74F78}" srcOrd="0" destOrd="0" parTransId="{AEC418BF-952D-3647-AD9B-5B05F6FA46AD}" sibTransId="{9A79D31F-D323-194C-B4F6-5C6BA1A78219}"/>
    <dgm:cxn modelId="{7D52AF5A-81F9-5E49-AB7F-D07EFDE9FAAF}" type="presOf" srcId="{A2092167-00C4-394D-86F4-5BDAD2ABA91E}" destId="{7FDE4586-210D-BD4B-BAEC-50452AE9A88D}" srcOrd="0" destOrd="0" presId="urn:microsoft.com/office/officeart/2005/8/layout/chevron1"/>
    <dgm:cxn modelId="{3DD0C65E-68CF-FA4B-BB3A-CDB1037E3BA6}" type="presOf" srcId="{813963F5-FEE8-3B45-B99D-21DFD6C5F862}" destId="{FF6C94B9-43DC-D647-A0EE-81BA52E89DC0}" srcOrd="0" destOrd="0" presId="urn:microsoft.com/office/officeart/2005/8/layout/chevron1"/>
    <dgm:cxn modelId="{354FB266-A4FB-FB4E-8DB8-1DFB0F6094E0}" type="presOf" srcId="{3B78250A-7EE1-FC46-8271-1796F4E74F78}" destId="{7F75DD5A-3872-EC47-AF34-E531AE614EC5}" srcOrd="0" destOrd="0" presId="urn:microsoft.com/office/officeart/2005/8/layout/chevron1"/>
    <dgm:cxn modelId="{30253C6D-31A7-BB4F-BAA8-C83C7809DAEA}" type="presOf" srcId="{90A8761C-F9E4-F040-8D71-A5735CD535A6}" destId="{7F75DD5A-3872-EC47-AF34-E531AE614EC5}" srcOrd="0" destOrd="3" presId="urn:microsoft.com/office/officeart/2005/8/layout/chevron1"/>
    <dgm:cxn modelId="{40EA7C7D-46B0-5941-8506-04260262DDF2}" type="presOf" srcId="{9E6E79EE-ED42-6C4C-B7F2-5ECB330F0C13}" destId="{E2E58A9B-30B8-F849-ACA4-CA2998DC323C}" srcOrd="0" destOrd="0" presId="urn:microsoft.com/office/officeart/2005/8/layout/chevron1"/>
    <dgm:cxn modelId="{86452E83-6700-CA40-9E52-83043F91D61B}" type="presOf" srcId="{1D3465A8-60C8-3B4A-8F4F-CE209316BE80}" destId="{7F75DD5A-3872-EC47-AF34-E531AE614EC5}" srcOrd="0" destOrd="2" presId="urn:microsoft.com/office/officeart/2005/8/layout/chevron1"/>
    <dgm:cxn modelId="{56622986-C0AF-0346-865E-DC11A1030668}" type="presOf" srcId="{3F4DEB63-54DC-B847-84F0-E6E4EA3E1E65}" destId="{25AFC6D7-812A-D242-BA72-50E5A0B54114}" srcOrd="0" destOrd="0" presId="urn:microsoft.com/office/officeart/2005/8/layout/chevron1"/>
    <dgm:cxn modelId="{612F2287-2B0E-8243-A32A-268694225544}" type="presOf" srcId="{672E1CA0-A7CD-014F-A93A-FCC00E29CAA4}" destId="{7FDE4586-210D-BD4B-BAEC-50452AE9A88D}" srcOrd="0" destOrd="3" presId="urn:microsoft.com/office/officeart/2005/8/layout/chevron1"/>
    <dgm:cxn modelId="{A04C278C-1C42-B043-91A7-F021B7B37F5B}" type="presOf" srcId="{AA0BB2F9-6F40-234A-9D3E-0673FC49C303}" destId="{FF6C94B9-43DC-D647-A0EE-81BA52E89DC0}" srcOrd="0" destOrd="2" presId="urn:microsoft.com/office/officeart/2005/8/layout/chevron1"/>
    <dgm:cxn modelId="{302FED8F-0612-E844-9949-3B2B3CC3A7C1}" srcId="{76E8E17D-0F3E-8B4D-BB05-7107D934311C}" destId="{AA0BB2F9-6F40-234A-9D3E-0673FC49C303}" srcOrd="2" destOrd="0" parTransId="{7420033C-4086-7847-9820-7C53D0322793}" sibTransId="{4FA69377-AF29-0841-9146-A5823829F73F}"/>
    <dgm:cxn modelId="{96C23399-89B4-8641-BC6F-CB748D943795}" type="presOf" srcId="{2950EA04-02B9-D141-9F41-A041B4BDC729}" destId="{3A65BF66-D60B-1442-AE9F-2DB940262360}" srcOrd="0" destOrd="0" presId="urn:microsoft.com/office/officeart/2005/8/layout/chevron1"/>
    <dgm:cxn modelId="{C2D8C5A3-4618-5147-A82C-CE613CEFFD2B}" type="presOf" srcId="{46B206F4-5F45-104D-9418-A4CA5B8060BD}" destId="{E2E58A9B-30B8-F849-ACA4-CA2998DC323C}" srcOrd="0" destOrd="4" presId="urn:microsoft.com/office/officeart/2005/8/layout/chevron1"/>
    <dgm:cxn modelId="{AF81EAA9-461B-284D-B4F0-CBA7955B4219}" srcId="{9629E4A2-2189-514E-9D9B-E9BF670EE689}" destId="{2950EA04-02B9-D141-9F41-A041B4BDC729}" srcOrd="0" destOrd="0" parTransId="{97F79220-B80D-B942-9540-315B413B9486}" sibTransId="{E3A80DBC-F384-1043-AABA-0CA6DE999349}"/>
    <dgm:cxn modelId="{5D90A3AB-52F2-F34E-8E26-1B9C7B42A8D8}" srcId="{0BCDA80F-AEB6-4347-959D-6AB944E85BCB}" destId="{1D3465A8-60C8-3B4A-8F4F-CE209316BE80}" srcOrd="2" destOrd="0" parTransId="{5E8FDAD6-69FA-3647-AF36-457D87B53F4C}" sibTransId="{33ECFB18-F302-5F4F-A73D-D1AF616A660A}"/>
    <dgm:cxn modelId="{E0086CB9-77C1-B143-BFB7-7664946B58A2}" srcId="{3F4DEB63-54DC-B847-84F0-E6E4EA3E1E65}" destId="{CADA0F34-6C24-AE44-8BD4-EA8E1E2A1025}" srcOrd="1" destOrd="0" parTransId="{688E8763-2AD8-AD43-AD17-7965AD3E4DF0}" sibTransId="{5A31BEFD-06D1-7C4A-B372-82CBBEC02776}"/>
    <dgm:cxn modelId="{A5BA1CBB-F235-9645-A578-836B0BD04E76}" srcId="{3F4DEB63-54DC-B847-84F0-E6E4EA3E1E65}" destId="{46B206F4-5F45-104D-9418-A4CA5B8060BD}" srcOrd="4" destOrd="0" parTransId="{F5E81AF9-425F-2E43-B11C-7A2D8C1614D9}" sibTransId="{C1D2290F-36F0-584D-BDD5-603A43000188}"/>
    <dgm:cxn modelId="{D226F5BC-14B2-F54E-8748-17C3A177AE70}" srcId="{2950EA04-02B9-D141-9F41-A041B4BDC729}" destId="{672E1CA0-A7CD-014F-A93A-FCC00E29CAA4}" srcOrd="3" destOrd="0" parTransId="{49B2E65E-1414-1448-9E0C-F46D1D1D2D25}" sibTransId="{EADFA1C2-9447-0848-A258-1DC7E6886853}"/>
    <dgm:cxn modelId="{B07B46BF-DBCF-0747-A747-7279FDBE9DFA}" type="presOf" srcId="{58478D44-D6F9-8B4D-A581-9E4CB954C65F}" destId="{E2E58A9B-30B8-F849-ACA4-CA2998DC323C}" srcOrd="0" destOrd="3" presId="urn:microsoft.com/office/officeart/2005/8/layout/chevron1"/>
    <dgm:cxn modelId="{627714C6-D03B-B045-A8E3-37F5E4FFCF8B}" srcId="{76E8E17D-0F3E-8B4D-BB05-7107D934311C}" destId="{813963F5-FEE8-3B45-B99D-21DFD6C5F862}" srcOrd="0" destOrd="0" parTransId="{E3654E93-7AAA-B945-8C19-97CFCE3B302D}" sibTransId="{FC933DBC-3DCE-E842-8F2E-73F704AA5100}"/>
    <dgm:cxn modelId="{D2B1EAC9-5E7A-BC4E-9A46-C11F211DD9EC}" srcId="{3F4DEB63-54DC-B847-84F0-E6E4EA3E1E65}" destId="{9E6E79EE-ED42-6C4C-B7F2-5ECB330F0C13}" srcOrd="0" destOrd="0" parTransId="{823E586F-A745-4F46-9213-BDAD7767A107}" sibTransId="{D1CB881C-FE66-2A4A-85E8-845D09E789C5}"/>
    <dgm:cxn modelId="{585403CD-E23F-1946-AF60-DD5ABB52FAEF}" srcId="{9629E4A2-2189-514E-9D9B-E9BF670EE689}" destId="{7F453D3D-D123-2E4E-9AD7-9E70F91C0553}" srcOrd="3" destOrd="0" parTransId="{D32F7939-4C71-C142-972A-A354C83958B8}" sibTransId="{ECEF8095-BB67-6547-879C-D520CCA26AF2}"/>
    <dgm:cxn modelId="{6F2BC7CE-5D29-2A4F-AE4F-DF4A3A3CB33F}" type="presOf" srcId="{76E8E17D-0F3E-8B4D-BB05-7107D934311C}" destId="{9D4271B1-71D6-5946-9F9D-E3795FF4F48D}" srcOrd="0" destOrd="0" presId="urn:microsoft.com/office/officeart/2005/8/layout/chevron1"/>
    <dgm:cxn modelId="{CAAAA1D4-9D6B-1F44-B40F-F6CD4356BFA9}" srcId="{0BCDA80F-AEB6-4347-959D-6AB944E85BCB}" destId="{DD52CD74-2261-8746-9D2F-D06CCC0E658C}" srcOrd="1" destOrd="0" parTransId="{CE7CE2AF-E8C1-9C41-ACF2-A7A21EAD1C17}" sibTransId="{81691791-55AD-A143-8E1F-60A8B0E92B96}"/>
    <dgm:cxn modelId="{DD5E4FD5-7188-7144-A740-75BBE208C1ED}" type="presOf" srcId="{DD52CD74-2261-8746-9D2F-D06CCC0E658C}" destId="{7F75DD5A-3872-EC47-AF34-E531AE614EC5}" srcOrd="0" destOrd="1" presId="urn:microsoft.com/office/officeart/2005/8/layout/chevron1"/>
    <dgm:cxn modelId="{4B9443E2-45B6-044F-8C11-DCEEA9BCD174}" srcId="{9629E4A2-2189-514E-9D9B-E9BF670EE689}" destId="{76E8E17D-0F3E-8B4D-BB05-7107D934311C}" srcOrd="2" destOrd="0" parTransId="{31AFED5F-354A-5941-9CAC-86634E3C6DD8}" sibTransId="{7447DECF-C51C-C54F-AA0D-733EABA30C79}"/>
    <dgm:cxn modelId="{AABDB2EC-8B43-0F40-8233-898BCECE6697}" srcId="{3F4DEB63-54DC-B847-84F0-E6E4EA3E1E65}" destId="{ABA6C798-1E79-0D4E-AD1C-5EF1B5F3F163}" srcOrd="2" destOrd="0" parTransId="{53A45394-D3BC-B641-8CC7-DF23C6E9161B}" sibTransId="{22738664-DB38-814A-BB7D-56A8B513D65D}"/>
    <dgm:cxn modelId="{6170FDF2-7095-8148-9FC9-05E0381286A2}" type="presOf" srcId="{7F453D3D-D123-2E4E-9AD7-9E70F91C0553}" destId="{0C73DB0D-85B4-0747-8FA7-5C5052AC1B15}" srcOrd="0" destOrd="0" presId="urn:microsoft.com/office/officeart/2005/8/layout/chevron1"/>
    <dgm:cxn modelId="{E51CA9FE-8376-7849-9EA4-A649C7CCA18E}" srcId="{2950EA04-02B9-D141-9F41-A041B4BDC729}" destId="{A2092167-00C4-394D-86F4-5BDAD2ABA91E}" srcOrd="0" destOrd="0" parTransId="{31013A33-1A3A-4844-B018-F99CF3792E29}" sibTransId="{94DD5EB9-39CC-BE44-9EF1-69AF3A33D09A}"/>
    <dgm:cxn modelId="{60BCA5CB-6170-5B42-8EF1-030D3487C41A}" type="presParOf" srcId="{358E1789-FF1B-6E4D-852C-7117887DF07A}" destId="{BFDD29D1-2994-8342-B52D-9534E751BC22}" srcOrd="0" destOrd="0" presId="urn:microsoft.com/office/officeart/2005/8/layout/chevron1"/>
    <dgm:cxn modelId="{9A6BDC14-2C08-6143-B92E-5D2DD6F1A0A4}" type="presParOf" srcId="{BFDD29D1-2994-8342-B52D-9534E751BC22}" destId="{3A65BF66-D60B-1442-AE9F-2DB940262360}" srcOrd="0" destOrd="0" presId="urn:microsoft.com/office/officeart/2005/8/layout/chevron1"/>
    <dgm:cxn modelId="{8847ADCA-1CD9-C046-BD8B-DEF3B3AF1C09}" type="presParOf" srcId="{BFDD29D1-2994-8342-B52D-9534E751BC22}" destId="{7FDE4586-210D-BD4B-BAEC-50452AE9A88D}" srcOrd="1" destOrd="0" presId="urn:microsoft.com/office/officeart/2005/8/layout/chevron1"/>
    <dgm:cxn modelId="{4E0C663A-C926-084F-8737-15392174C38A}" type="presParOf" srcId="{358E1789-FF1B-6E4D-852C-7117887DF07A}" destId="{E8CF7A41-9A33-6C47-BCF8-B739A259F245}" srcOrd="1" destOrd="0" presId="urn:microsoft.com/office/officeart/2005/8/layout/chevron1"/>
    <dgm:cxn modelId="{8FB7EA37-E579-7145-9759-D9482B7750BE}" type="presParOf" srcId="{358E1789-FF1B-6E4D-852C-7117887DF07A}" destId="{C18D8D39-1B57-2342-A1BF-A5AF90FFB03D}" srcOrd="2" destOrd="0" presId="urn:microsoft.com/office/officeart/2005/8/layout/chevron1"/>
    <dgm:cxn modelId="{95331279-D7B6-194B-8AEB-31333F56CFD1}" type="presParOf" srcId="{C18D8D39-1B57-2342-A1BF-A5AF90FFB03D}" destId="{AACA426E-2AF2-7849-9A8C-8157A4B08899}" srcOrd="0" destOrd="0" presId="urn:microsoft.com/office/officeart/2005/8/layout/chevron1"/>
    <dgm:cxn modelId="{9AE2A772-EB51-B644-BA28-E559D8208939}" type="presParOf" srcId="{C18D8D39-1B57-2342-A1BF-A5AF90FFB03D}" destId="{7F75DD5A-3872-EC47-AF34-E531AE614EC5}" srcOrd="1" destOrd="0" presId="urn:microsoft.com/office/officeart/2005/8/layout/chevron1"/>
    <dgm:cxn modelId="{8F5C9895-DEBA-6646-824F-D536A999F266}" type="presParOf" srcId="{358E1789-FF1B-6E4D-852C-7117887DF07A}" destId="{99EDF630-A07D-BC41-8B57-BDE637A3F47E}" srcOrd="3" destOrd="0" presId="urn:microsoft.com/office/officeart/2005/8/layout/chevron1"/>
    <dgm:cxn modelId="{B705EA30-D0DB-6947-B571-0380E70330F3}" type="presParOf" srcId="{358E1789-FF1B-6E4D-852C-7117887DF07A}" destId="{BF520DC8-376D-A44A-8010-F6FFCAAB5E46}" srcOrd="4" destOrd="0" presId="urn:microsoft.com/office/officeart/2005/8/layout/chevron1"/>
    <dgm:cxn modelId="{7B56490F-3403-4247-8D03-728834F8E79D}" type="presParOf" srcId="{BF520DC8-376D-A44A-8010-F6FFCAAB5E46}" destId="{9D4271B1-71D6-5946-9F9D-E3795FF4F48D}" srcOrd="0" destOrd="0" presId="urn:microsoft.com/office/officeart/2005/8/layout/chevron1"/>
    <dgm:cxn modelId="{802B760E-3D9A-8944-A8D6-5998AA5EAB6D}" type="presParOf" srcId="{BF520DC8-376D-A44A-8010-F6FFCAAB5E46}" destId="{FF6C94B9-43DC-D647-A0EE-81BA52E89DC0}" srcOrd="1" destOrd="0" presId="urn:microsoft.com/office/officeart/2005/8/layout/chevron1"/>
    <dgm:cxn modelId="{F1E54C7F-BC0F-B74C-AE7D-B1993307286E}" type="presParOf" srcId="{358E1789-FF1B-6E4D-852C-7117887DF07A}" destId="{7F41311E-2902-DD40-A71B-7B3888BBF560}" srcOrd="5" destOrd="0" presId="urn:microsoft.com/office/officeart/2005/8/layout/chevron1"/>
    <dgm:cxn modelId="{2219DE80-4084-F347-97D4-5FF59DA11D36}" type="presParOf" srcId="{358E1789-FF1B-6E4D-852C-7117887DF07A}" destId="{63DD1ADD-FC3D-DA43-BFF1-52D7F499DE1A}" srcOrd="6" destOrd="0" presId="urn:microsoft.com/office/officeart/2005/8/layout/chevron1"/>
    <dgm:cxn modelId="{5302F4B4-4B85-0649-8E8E-7A4BE6BD7260}" type="presParOf" srcId="{63DD1ADD-FC3D-DA43-BFF1-52D7F499DE1A}" destId="{0C73DB0D-85B4-0747-8FA7-5C5052AC1B15}" srcOrd="0" destOrd="0" presId="urn:microsoft.com/office/officeart/2005/8/layout/chevron1"/>
    <dgm:cxn modelId="{8D1AC378-9A80-6643-8E4A-D9295186810A}" type="presParOf" srcId="{63DD1ADD-FC3D-DA43-BFF1-52D7F499DE1A}" destId="{6767E1AE-9F8E-9B45-81F8-6A4A8EF0B5AD}" srcOrd="1" destOrd="0" presId="urn:microsoft.com/office/officeart/2005/8/layout/chevron1"/>
    <dgm:cxn modelId="{264457B6-62B5-7C46-8EBA-28408307F47E}" type="presParOf" srcId="{358E1789-FF1B-6E4D-852C-7117887DF07A}" destId="{475F09AD-F5F5-7A41-B56D-7FB21DF29010}" srcOrd="7" destOrd="0" presId="urn:microsoft.com/office/officeart/2005/8/layout/chevron1"/>
    <dgm:cxn modelId="{4CEEED00-70D1-C64D-BE43-47C46CA4D5B4}" type="presParOf" srcId="{358E1789-FF1B-6E4D-852C-7117887DF07A}" destId="{888D0AD3-D773-2D41-9900-52E8E1EAD9D3}" srcOrd="8" destOrd="0" presId="urn:microsoft.com/office/officeart/2005/8/layout/chevron1"/>
    <dgm:cxn modelId="{DB86DFA9-8A5B-5449-99AA-77E5B6A8A352}" type="presParOf" srcId="{888D0AD3-D773-2D41-9900-52E8E1EAD9D3}" destId="{25AFC6D7-812A-D242-BA72-50E5A0B54114}" srcOrd="0" destOrd="0" presId="urn:microsoft.com/office/officeart/2005/8/layout/chevron1"/>
    <dgm:cxn modelId="{18F75EB2-9EEB-1E46-9526-7466A73E5502}" type="presParOf" srcId="{888D0AD3-D773-2D41-9900-52E8E1EAD9D3}" destId="{E2E58A9B-30B8-F849-ACA4-CA2998DC323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8EB9E-74AB-2146-88C0-87DCDF02F769}" type="doc">
      <dgm:prSet loTypeId="urn:microsoft.com/office/officeart/2005/8/layout/venn1" loCatId="" qsTypeId="urn:microsoft.com/office/officeart/2005/8/quickstyle/simple1" qsCatId="simple" csTypeId="urn:microsoft.com/office/officeart/2005/8/colors/accent1_2" csCatId="accent1" phldr="1"/>
      <dgm:spPr/>
    </dgm:pt>
    <dgm:pt modelId="{1FF5D62B-FC10-EA46-84EE-6DB17385B120}">
      <dgm:prSet phldrT="[Text]"/>
      <dgm:spPr/>
      <dgm:t>
        <a:bodyPr/>
        <a:lstStyle/>
        <a:p>
          <a:r>
            <a:rPr lang="en-US" dirty="0"/>
            <a:t>Race/ethnicity</a:t>
          </a:r>
        </a:p>
      </dgm:t>
    </dgm:pt>
    <dgm:pt modelId="{686A71C1-CFD6-DD4C-83E0-795FE5DF7F40}" type="parTrans" cxnId="{B63F7B9A-7677-6E4E-A44A-B11A982F7121}">
      <dgm:prSet/>
      <dgm:spPr/>
      <dgm:t>
        <a:bodyPr/>
        <a:lstStyle/>
        <a:p>
          <a:endParaRPr lang="en-US"/>
        </a:p>
      </dgm:t>
    </dgm:pt>
    <dgm:pt modelId="{EE77B295-D951-1145-883E-BC886FFC58B8}" type="sibTrans" cxnId="{B63F7B9A-7677-6E4E-A44A-B11A982F7121}">
      <dgm:prSet/>
      <dgm:spPr/>
      <dgm:t>
        <a:bodyPr/>
        <a:lstStyle/>
        <a:p>
          <a:endParaRPr lang="en-US"/>
        </a:p>
      </dgm:t>
    </dgm:pt>
    <dgm:pt modelId="{33CB3C88-35FD-5449-B5B0-E0036778AC11}">
      <dgm:prSet phldrT="[Text]"/>
      <dgm:spPr/>
      <dgm:t>
        <a:bodyPr/>
        <a:lstStyle/>
        <a:p>
          <a:r>
            <a:rPr lang="en-US" dirty="0"/>
            <a:t>Gender</a:t>
          </a:r>
        </a:p>
      </dgm:t>
    </dgm:pt>
    <dgm:pt modelId="{0B0F4AB3-E479-4E49-AB30-CA6CAB933DA3}" type="parTrans" cxnId="{B8658A26-70D5-774F-A9CA-5857985D0571}">
      <dgm:prSet/>
      <dgm:spPr/>
      <dgm:t>
        <a:bodyPr/>
        <a:lstStyle/>
        <a:p>
          <a:endParaRPr lang="en-US"/>
        </a:p>
      </dgm:t>
    </dgm:pt>
    <dgm:pt modelId="{199C3CC8-E12E-7148-86B1-3CF1A2D86EF3}" type="sibTrans" cxnId="{B8658A26-70D5-774F-A9CA-5857985D0571}">
      <dgm:prSet/>
      <dgm:spPr/>
      <dgm:t>
        <a:bodyPr/>
        <a:lstStyle/>
        <a:p>
          <a:endParaRPr lang="en-US"/>
        </a:p>
      </dgm:t>
    </dgm:pt>
    <dgm:pt modelId="{37C8813D-719E-4540-B957-BEC79B8FD12A}">
      <dgm:prSet phldrT="[Text]"/>
      <dgm:spPr/>
      <dgm:t>
        <a:bodyPr/>
        <a:lstStyle/>
        <a:p>
          <a:r>
            <a:rPr lang="en-US" dirty="0"/>
            <a:t>Age</a:t>
          </a:r>
        </a:p>
      </dgm:t>
    </dgm:pt>
    <dgm:pt modelId="{6433B2FB-34C3-8A43-996D-9FE7A18A7B1E}" type="parTrans" cxnId="{A8EB61DE-BDEF-E042-85B2-8D9005E54392}">
      <dgm:prSet/>
      <dgm:spPr/>
      <dgm:t>
        <a:bodyPr/>
        <a:lstStyle/>
        <a:p>
          <a:endParaRPr lang="en-US"/>
        </a:p>
      </dgm:t>
    </dgm:pt>
    <dgm:pt modelId="{F6E9A3EF-B037-DB49-AF00-D8C3F5FAE455}" type="sibTrans" cxnId="{A8EB61DE-BDEF-E042-85B2-8D9005E54392}">
      <dgm:prSet/>
      <dgm:spPr/>
      <dgm:t>
        <a:bodyPr/>
        <a:lstStyle/>
        <a:p>
          <a:endParaRPr lang="en-US"/>
        </a:p>
      </dgm:t>
    </dgm:pt>
    <dgm:pt modelId="{51E45B4C-2481-6A45-9E6E-2C90296CD3FC}">
      <dgm:prSet phldrT="[Text]"/>
      <dgm:spPr/>
      <dgm:t>
        <a:bodyPr/>
        <a:lstStyle/>
        <a:p>
          <a:r>
            <a:rPr lang="en-US" dirty="0"/>
            <a:t>Geography</a:t>
          </a:r>
        </a:p>
      </dgm:t>
    </dgm:pt>
    <dgm:pt modelId="{A0449445-81D5-414C-99BC-7F2581C50DB7}" type="parTrans" cxnId="{DA92FDE6-928B-D643-A500-74B31BAE2C09}">
      <dgm:prSet/>
      <dgm:spPr/>
      <dgm:t>
        <a:bodyPr/>
        <a:lstStyle/>
        <a:p>
          <a:endParaRPr lang="en-US"/>
        </a:p>
      </dgm:t>
    </dgm:pt>
    <dgm:pt modelId="{E19F0FEF-DC70-904D-A697-0BB20B86D58A}" type="sibTrans" cxnId="{DA92FDE6-928B-D643-A500-74B31BAE2C09}">
      <dgm:prSet/>
      <dgm:spPr/>
      <dgm:t>
        <a:bodyPr/>
        <a:lstStyle/>
        <a:p>
          <a:endParaRPr lang="en-US"/>
        </a:p>
      </dgm:t>
    </dgm:pt>
    <dgm:pt modelId="{B244B301-A0E2-184B-A977-CBDA4DD6D68B}">
      <dgm:prSet phldrT="[Text]"/>
      <dgm:spPr/>
      <dgm:t>
        <a:bodyPr/>
        <a:lstStyle/>
        <a:p>
          <a:r>
            <a:rPr lang="en-US" dirty="0"/>
            <a:t>Socioeconomics</a:t>
          </a:r>
        </a:p>
      </dgm:t>
    </dgm:pt>
    <dgm:pt modelId="{8DE0C5F6-B2E2-2F41-A178-19120CBA3972}" type="parTrans" cxnId="{59B4DCB5-D0BC-EB4E-A573-DB4760441DE7}">
      <dgm:prSet/>
      <dgm:spPr/>
      <dgm:t>
        <a:bodyPr/>
        <a:lstStyle/>
        <a:p>
          <a:endParaRPr lang="en-US"/>
        </a:p>
      </dgm:t>
    </dgm:pt>
    <dgm:pt modelId="{FF7FC4CB-47C8-7C4D-8D74-9A691AF30779}" type="sibTrans" cxnId="{59B4DCB5-D0BC-EB4E-A573-DB4760441DE7}">
      <dgm:prSet/>
      <dgm:spPr/>
      <dgm:t>
        <a:bodyPr/>
        <a:lstStyle/>
        <a:p>
          <a:endParaRPr lang="en-US"/>
        </a:p>
      </dgm:t>
    </dgm:pt>
    <dgm:pt modelId="{E29A6F8C-6A87-3E4C-ABE2-8172EA4FF2F3}">
      <dgm:prSet phldrT="[Text]"/>
      <dgm:spPr/>
      <dgm:t>
        <a:bodyPr/>
        <a:lstStyle/>
        <a:p>
          <a:r>
            <a:rPr lang="en-US" dirty="0"/>
            <a:t>Exposure to systems</a:t>
          </a:r>
        </a:p>
      </dgm:t>
    </dgm:pt>
    <dgm:pt modelId="{1EEC45FC-A6B5-3A4B-BEDC-17D1A0E90F9D}" type="parTrans" cxnId="{9EB777AC-72C5-AC42-B87C-8BB50746D349}">
      <dgm:prSet/>
      <dgm:spPr/>
      <dgm:t>
        <a:bodyPr/>
        <a:lstStyle/>
        <a:p>
          <a:endParaRPr lang="en-US"/>
        </a:p>
      </dgm:t>
    </dgm:pt>
    <dgm:pt modelId="{ACF37FFB-FE40-4B47-8811-02DF20C88FF2}" type="sibTrans" cxnId="{9EB777AC-72C5-AC42-B87C-8BB50746D349}">
      <dgm:prSet/>
      <dgm:spPr/>
      <dgm:t>
        <a:bodyPr/>
        <a:lstStyle/>
        <a:p>
          <a:endParaRPr lang="en-US"/>
        </a:p>
      </dgm:t>
    </dgm:pt>
    <dgm:pt modelId="{E8DA6765-7518-4C45-97F0-E77A6F354510}">
      <dgm:prSet phldrT="[Text]"/>
      <dgm:spPr/>
      <dgm:t>
        <a:bodyPr/>
        <a:lstStyle/>
        <a:p>
          <a:r>
            <a:rPr lang="en-US" dirty="0"/>
            <a:t>Social capitol</a:t>
          </a:r>
        </a:p>
      </dgm:t>
    </dgm:pt>
    <dgm:pt modelId="{AA704659-5F15-5B4B-B44C-79BA6527DFA3}" type="parTrans" cxnId="{60A9BDAF-C514-DF4C-9689-8CB5110922C9}">
      <dgm:prSet/>
      <dgm:spPr/>
      <dgm:t>
        <a:bodyPr/>
        <a:lstStyle/>
        <a:p>
          <a:endParaRPr lang="en-US"/>
        </a:p>
      </dgm:t>
    </dgm:pt>
    <dgm:pt modelId="{3946707A-28CE-A044-96BE-77F894BD5957}" type="sibTrans" cxnId="{60A9BDAF-C514-DF4C-9689-8CB5110922C9}">
      <dgm:prSet/>
      <dgm:spPr/>
      <dgm:t>
        <a:bodyPr/>
        <a:lstStyle/>
        <a:p>
          <a:endParaRPr lang="en-US"/>
        </a:p>
      </dgm:t>
    </dgm:pt>
    <dgm:pt modelId="{C8FAE9B6-55B9-FA4D-9B6C-C1A6C8294BC9}" type="pres">
      <dgm:prSet presAssocID="{2868EB9E-74AB-2146-88C0-87DCDF02F769}" presName="compositeShape" presStyleCnt="0">
        <dgm:presLayoutVars>
          <dgm:chMax val="7"/>
          <dgm:dir/>
          <dgm:resizeHandles val="exact"/>
        </dgm:presLayoutVars>
      </dgm:prSet>
      <dgm:spPr/>
    </dgm:pt>
    <dgm:pt modelId="{8D31D3EA-790E-944A-BC0D-FFBF706F1C0B}" type="pres">
      <dgm:prSet presAssocID="{1FF5D62B-FC10-EA46-84EE-6DB17385B120}" presName="circ1" presStyleLbl="vennNode1" presStyleIdx="0" presStyleCnt="7"/>
      <dgm:spPr/>
    </dgm:pt>
    <dgm:pt modelId="{CD97AC7D-E21C-6B44-99F4-CFA45234E58E}" type="pres">
      <dgm:prSet presAssocID="{1FF5D62B-FC10-EA46-84EE-6DB17385B120}" presName="circ1Tx" presStyleLbl="revTx" presStyleIdx="0" presStyleCnt="0">
        <dgm:presLayoutVars>
          <dgm:chMax val="0"/>
          <dgm:chPref val="0"/>
          <dgm:bulletEnabled val="1"/>
        </dgm:presLayoutVars>
      </dgm:prSet>
      <dgm:spPr/>
    </dgm:pt>
    <dgm:pt modelId="{637956AB-56B3-3B46-99B6-5C22497816CD}" type="pres">
      <dgm:prSet presAssocID="{33CB3C88-35FD-5449-B5B0-E0036778AC11}" presName="circ2" presStyleLbl="vennNode1" presStyleIdx="1" presStyleCnt="7"/>
      <dgm:spPr/>
    </dgm:pt>
    <dgm:pt modelId="{A1602631-939F-BB41-AE0B-E149489EBCF1}" type="pres">
      <dgm:prSet presAssocID="{33CB3C88-35FD-5449-B5B0-E0036778AC11}" presName="circ2Tx" presStyleLbl="revTx" presStyleIdx="0" presStyleCnt="0">
        <dgm:presLayoutVars>
          <dgm:chMax val="0"/>
          <dgm:chPref val="0"/>
          <dgm:bulletEnabled val="1"/>
        </dgm:presLayoutVars>
      </dgm:prSet>
      <dgm:spPr/>
    </dgm:pt>
    <dgm:pt modelId="{9AEEB75F-8F4D-5142-AEE1-1A12B543915B}" type="pres">
      <dgm:prSet presAssocID="{37C8813D-719E-4540-B957-BEC79B8FD12A}" presName="circ3" presStyleLbl="vennNode1" presStyleIdx="2" presStyleCnt="7"/>
      <dgm:spPr/>
    </dgm:pt>
    <dgm:pt modelId="{A1E82034-9272-1142-B824-BE674AFA0B50}" type="pres">
      <dgm:prSet presAssocID="{37C8813D-719E-4540-B957-BEC79B8FD12A}" presName="circ3Tx" presStyleLbl="revTx" presStyleIdx="0" presStyleCnt="0">
        <dgm:presLayoutVars>
          <dgm:chMax val="0"/>
          <dgm:chPref val="0"/>
          <dgm:bulletEnabled val="1"/>
        </dgm:presLayoutVars>
      </dgm:prSet>
      <dgm:spPr/>
    </dgm:pt>
    <dgm:pt modelId="{8AC7EF49-2910-0D40-830D-013A80BF1BB6}" type="pres">
      <dgm:prSet presAssocID="{51E45B4C-2481-6A45-9E6E-2C90296CD3FC}" presName="circ4" presStyleLbl="vennNode1" presStyleIdx="3" presStyleCnt="7"/>
      <dgm:spPr/>
    </dgm:pt>
    <dgm:pt modelId="{4688F95C-727E-284F-8FC9-090988DC58F4}" type="pres">
      <dgm:prSet presAssocID="{51E45B4C-2481-6A45-9E6E-2C90296CD3FC}" presName="circ4Tx" presStyleLbl="revTx" presStyleIdx="0" presStyleCnt="0">
        <dgm:presLayoutVars>
          <dgm:chMax val="0"/>
          <dgm:chPref val="0"/>
          <dgm:bulletEnabled val="1"/>
        </dgm:presLayoutVars>
      </dgm:prSet>
      <dgm:spPr/>
    </dgm:pt>
    <dgm:pt modelId="{EC8AC690-186B-EC45-B8BC-8E62133D2947}" type="pres">
      <dgm:prSet presAssocID="{B244B301-A0E2-184B-A977-CBDA4DD6D68B}" presName="circ5" presStyleLbl="vennNode1" presStyleIdx="4" presStyleCnt="7"/>
      <dgm:spPr/>
    </dgm:pt>
    <dgm:pt modelId="{4141D1B9-2CC8-DE47-BD54-D49834E8FFBB}" type="pres">
      <dgm:prSet presAssocID="{B244B301-A0E2-184B-A977-CBDA4DD6D68B}" presName="circ5Tx" presStyleLbl="revTx" presStyleIdx="0" presStyleCnt="0">
        <dgm:presLayoutVars>
          <dgm:chMax val="0"/>
          <dgm:chPref val="0"/>
          <dgm:bulletEnabled val="1"/>
        </dgm:presLayoutVars>
      </dgm:prSet>
      <dgm:spPr/>
    </dgm:pt>
    <dgm:pt modelId="{3A74952D-D7DB-6F4A-A684-5057C527A30D}" type="pres">
      <dgm:prSet presAssocID="{E29A6F8C-6A87-3E4C-ABE2-8172EA4FF2F3}" presName="circ6" presStyleLbl="vennNode1" presStyleIdx="5" presStyleCnt="7"/>
      <dgm:spPr/>
    </dgm:pt>
    <dgm:pt modelId="{7C329156-1E9C-3D46-AAC6-54A1EB854CCB}" type="pres">
      <dgm:prSet presAssocID="{E29A6F8C-6A87-3E4C-ABE2-8172EA4FF2F3}" presName="circ6Tx" presStyleLbl="revTx" presStyleIdx="0" presStyleCnt="0">
        <dgm:presLayoutVars>
          <dgm:chMax val="0"/>
          <dgm:chPref val="0"/>
          <dgm:bulletEnabled val="1"/>
        </dgm:presLayoutVars>
      </dgm:prSet>
      <dgm:spPr/>
    </dgm:pt>
    <dgm:pt modelId="{B1891F7B-6F01-384E-9437-00FF538425D2}" type="pres">
      <dgm:prSet presAssocID="{E8DA6765-7518-4C45-97F0-E77A6F354510}" presName="circ7" presStyleLbl="vennNode1" presStyleIdx="6" presStyleCnt="7"/>
      <dgm:spPr/>
    </dgm:pt>
    <dgm:pt modelId="{79705847-FDE4-CE43-9CBD-D2875F6C800A}" type="pres">
      <dgm:prSet presAssocID="{E8DA6765-7518-4C45-97F0-E77A6F354510}" presName="circ7Tx" presStyleLbl="revTx" presStyleIdx="0" presStyleCnt="0">
        <dgm:presLayoutVars>
          <dgm:chMax val="0"/>
          <dgm:chPref val="0"/>
          <dgm:bulletEnabled val="1"/>
        </dgm:presLayoutVars>
      </dgm:prSet>
      <dgm:spPr/>
    </dgm:pt>
  </dgm:ptLst>
  <dgm:cxnLst>
    <dgm:cxn modelId="{B8658A26-70D5-774F-A9CA-5857985D0571}" srcId="{2868EB9E-74AB-2146-88C0-87DCDF02F769}" destId="{33CB3C88-35FD-5449-B5B0-E0036778AC11}" srcOrd="1" destOrd="0" parTransId="{0B0F4AB3-E479-4E49-AB30-CA6CAB933DA3}" sibTransId="{199C3CC8-E12E-7148-86B1-3CF1A2D86EF3}"/>
    <dgm:cxn modelId="{DB4F7442-0385-CD46-827A-760EE3D00F58}" type="presOf" srcId="{51E45B4C-2481-6A45-9E6E-2C90296CD3FC}" destId="{4688F95C-727E-284F-8FC9-090988DC58F4}" srcOrd="0" destOrd="0" presId="urn:microsoft.com/office/officeart/2005/8/layout/venn1"/>
    <dgm:cxn modelId="{BCD6D15D-C41F-3441-A6F8-F740FC3E5B95}" type="presOf" srcId="{33CB3C88-35FD-5449-B5B0-E0036778AC11}" destId="{A1602631-939F-BB41-AE0B-E149489EBCF1}" srcOrd="0" destOrd="0" presId="urn:microsoft.com/office/officeart/2005/8/layout/venn1"/>
    <dgm:cxn modelId="{794A7E77-7ED1-8F4B-A96D-A86AAE3B2D6E}" type="presOf" srcId="{B244B301-A0E2-184B-A977-CBDA4DD6D68B}" destId="{4141D1B9-2CC8-DE47-BD54-D49834E8FFBB}" srcOrd="0" destOrd="0" presId="urn:microsoft.com/office/officeart/2005/8/layout/venn1"/>
    <dgm:cxn modelId="{ED2A008C-D9CF-5049-A367-0A83797B0D49}" type="presOf" srcId="{37C8813D-719E-4540-B957-BEC79B8FD12A}" destId="{A1E82034-9272-1142-B824-BE674AFA0B50}" srcOrd="0" destOrd="0" presId="urn:microsoft.com/office/officeart/2005/8/layout/venn1"/>
    <dgm:cxn modelId="{B63F7B9A-7677-6E4E-A44A-B11A982F7121}" srcId="{2868EB9E-74AB-2146-88C0-87DCDF02F769}" destId="{1FF5D62B-FC10-EA46-84EE-6DB17385B120}" srcOrd="0" destOrd="0" parTransId="{686A71C1-CFD6-DD4C-83E0-795FE5DF7F40}" sibTransId="{EE77B295-D951-1145-883E-BC886FFC58B8}"/>
    <dgm:cxn modelId="{9EB777AC-72C5-AC42-B87C-8BB50746D349}" srcId="{2868EB9E-74AB-2146-88C0-87DCDF02F769}" destId="{E29A6F8C-6A87-3E4C-ABE2-8172EA4FF2F3}" srcOrd="5" destOrd="0" parTransId="{1EEC45FC-A6B5-3A4B-BEDC-17D1A0E90F9D}" sibTransId="{ACF37FFB-FE40-4B47-8811-02DF20C88FF2}"/>
    <dgm:cxn modelId="{60A9BDAF-C514-DF4C-9689-8CB5110922C9}" srcId="{2868EB9E-74AB-2146-88C0-87DCDF02F769}" destId="{E8DA6765-7518-4C45-97F0-E77A6F354510}" srcOrd="6" destOrd="0" parTransId="{AA704659-5F15-5B4B-B44C-79BA6527DFA3}" sibTransId="{3946707A-28CE-A044-96BE-77F894BD5957}"/>
    <dgm:cxn modelId="{59B4DCB5-D0BC-EB4E-A573-DB4760441DE7}" srcId="{2868EB9E-74AB-2146-88C0-87DCDF02F769}" destId="{B244B301-A0E2-184B-A977-CBDA4DD6D68B}" srcOrd="4" destOrd="0" parTransId="{8DE0C5F6-B2E2-2F41-A178-19120CBA3972}" sibTransId="{FF7FC4CB-47C8-7C4D-8D74-9A691AF30779}"/>
    <dgm:cxn modelId="{3E2515C2-7881-334F-93F4-50B75E8FC5C6}" type="presOf" srcId="{1FF5D62B-FC10-EA46-84EE-6DB17385B120}" destId="{CD97AC7D-E21C-6B44-99F4-CFA45234E58E}" srcOrd="0" destOrd="0" presId="urn:microsoft.com/office/officeart/2005/8/layout/venn1"/>
    <dgm:cxn modelId="{A8EB61DE-BDEF-E042-85B2-8D9005E54392}" srcId="{2868EB9E-74AB-2146-88C0-87DCDF02F769}" destId="{37C8813D-719E-4540-B957-BEC79B8FD12A}" srcOrd="2" destOrd="0" parTransId="{6433B2FB-34C3-8A43-996D-9FE7A18A7B1E}" sibTransId="{F6E9A3EF-B037-DB49-AF00-D8C3F5FAE455}"/>
    <dgm:cxn modelId="{DA92FDE6-928B-D643-A500-74B31BAE2C09}" srcId="{2868EB9E-74AB-2146-88C0-87DCDF02F769}" destId="{51E45B4C-2481-6A45-9E6E-2C90296CD3FC}" srcOrd="3" destOrd="0" parTransId="{A0449445-81D5-414C-99BC-7F2581C50DB7}" sibTransId="{E19F0FEF-DC70-904D-A697-0BB20B86D58A}"/>
    <dgm:cxn modelId="{6CF0D0E9-5CEF-8541-8C93-B0CBDA031B20}" type="presOf" srcId="{E29A6F8C-6A87-3E4C-ABE2-8172EA4FF2F3}" destId="{7C329156-1E9C-3D46-AAC6-54A1EB854CCB}" srcOrd="0" destOrd="0" presId="urn:microsoft.com/office/officeart/2005/8/layout/venn1"/>
    <dgm:cxn modelId="{E55918F1-800D-2541-9B56-975C1AAC028D}" type="presOf" srcId="{E8DA6765-7518-4C45-97F0-E77A6F354510}" destId="{79705847-FDE4-CE43-9CBD-D2875F6C800A}" srcOrd="0" destOrd="0" presId="urn:microsoft.com/office/officeart/2005/8/layout/venn1"/>
    <dgm:cxn modelId="{D5E2E7F4-85AE-DE4B-97C7-41785E30DFFE}" type="presOf" srcId="{2868EB9E-74AB-2146-88C0-87DCDF02F769}" destId="{C8FAE9B6-55B9-FA4D-9B6C-C1A6C8294BC9}" srcOrd="0" destOrd="0" presId="urn:microsoft.com/office/officeart/2005/8/layout/venn1"/>
    <dgm:cxn modelId="{2207F45E-6273-234E-A109-506C3C7DF750}" type="presParOf" srcId="{C8FAE9B6-55B9-FA4D-9B6C-C1A6C8294BC9}" destId="{8D31D3EA-790E-944A-BC0D-FFBF706F1C0B}" srcOrd="0" destOrd="0" presId="urn:microsoft.com/office/officeart/2005/8/layout/venn1"/>
    <dgm:cxn modelId="{86E53815-3AF4-0345-880B-458C35DC3E72}" type="presParOf" srcId="{C8FAE9B6-55B9-FA4D-9B6C-C1A6C8294BC9}" destId="{CD97AC7D-E21C-6B44-99F4-CFA45234E58E}" srcOrd="1" destOrd="0" presId="urn:microsoft.com/office/officeart/2005/8/layout/venn1"/>
    <dgm:cxn modelId="{3AC206D6-C58C-6A4D-826F-D10C16E0B5D6}" type="presParOf" srcId="{C8FAE9B6-55B9-FA4D-9B6C-C1A6C8294BC9}" destId="{637956AB-56B3-3B46-99B6-5C22497816CD}" srcOrd="2" destOrd="0" presId="urn:microsoft.com/office/officeart/2005/8/layout/venn1"/>
    <dgm:cxn modelId="{385A40C4-58D9-A344-A0B9-F0BA132C6FFD}" type="presParOf" srcId="{C8FAE9B6-55B9-FA4D-9B6C-C1A6C8294BC9}" destId="{A1602631-939F-BB41-AE0B-E149489EBCF1}" srcOrd="3" destOrd="0" presId="urn:microsoft.com/office/officeart/2005/8/layout/venn1"/>
    <dgm:cxn modelId="{BA6BE35A-7348-5C4F-AF3C-75EBE9D407E6}" type="presParOf" srcId="{C8FAE9B6-55B9-FA4D-9B6C-C1A6C8294BC9}" destId="{9AEEB75F-8F4D-5142-AEE1-1A12B543915B}" srcOrd="4" destOrd="0" presId="urn:microsoft.com/office/officeart/2005/8/layout/venn1"/>
    <dgm:cxn modelId="{F95FA710-364F-8C48-84F9-DD0BF46B6E12}" type="presParOf" srcId="{C8FAE9B6-55B9-FA4D-9B6C-C1A6C8294BC9}" destId="{A1E82034-9272-1142-B824-BE674AFA0B50}" srcOrd="5" destOrd="0" presId="urn:microsoft.com/office/officeart/2005/8/layout/venn1"/>
    <dgm:cxn modelId="{1B4CB7EA-EC2C-7242-95F2-5B1779479293}" type="presParOf" srcId="{C8FAE9B6-55B9-FA4D-9B6C-C1A6C8294BC9}" destId="{8AC7EF49-2910-0D40-830D-013A80BF1BB6}" srcOrd="6" destOrd="0" presId="urn:microsoft.com/office/officeart/2005/8/layout/venn1"/>
    <dgm:cxn modelId="{1C0F8B58-EF7B-5242-8014-575B5B6E38A5}" type="presParOf" srcId="{C8FAE9B6-55B9-FA4D-9B6C-C1A6C8294BC9}" destId="{4688F95C-727E-284F-8FC9-090988DC58F4}" srcOrd="7" destOrd="0" presId="urn:microsoft.com/office/officeart/2005/8/layout/venn1"/>
    <dgm:cxn modelId="{537B0D70-49EE-0342-B7A6-2C9C41945F28}" type="presParOf" srcId="{C8FAE9B6-55B9-FA4D-9B6C-C1A6C8294BC9}" destId="{EC8AC690-186B-EC45-B8BC-8E62133D2947}" srcOrd="8" destOrd="0" presId="urn:microsoft.com/office/officeart/2005/8/layout/venn1"/>
    <dgm:cxn modelId="{F3B7F087-6034-4748-92EA-0F7E60C60390}" type="presParOf" srcId="{C8FAE9B6-55B9-FA4D-9B6C-C1A6C8294BC9}" destId="{4141D1B9-2CC8-DE47-BD54-D49834E8FFBB}" srcOrd="9" destOrd="0" presId="urn:microsoft.com/office/officeart/2005/8/layout/venn1"/>
    <dgm:cxn modelId="{66904D26-025F-954E-A874-DFEF8AB4E13B}" type="presParOf" srcId="{C8FAE9B6-55B9-FA4D-9B6C-C1A6C8294BC9}" destId="{3A74952D-D7DB-6F4A-A684-5057C527A30D}" srcOrd="10" destOrd="0" presId="urn:microsoft.com/office/officeart/2005/8/layout/venn1"/>
    <dgm:cxn modelId="{333D4170-2A90-A64E-B0C5-9560732F9921}" type="presParOf" srcId="{C8FAE9B6-55B9-FA4D-9B6C-C1A6C8294BC9}" destId="{7C329156-1E9C-3D46-AAC6-54A1EB854CCB}" srcOrd="11" destOrd="0" presId="urn:microsoft.com/office/officeart/2005/8/layout/venn1"/>
    <dgm:cxn modelId="{277C44EB-6907-614E-938D-4DAD3A3DD54B}" type="presParOf" srcId="{C8FAE9B6-55B9-FA4D-9B6C-C1A6C8294BC9}" destId="{B1891F7B-6F01-384E-9437-00FF538425D2}" srcOrd="12" destOrd="0" presId="urn:microsoft.com/office/officeart/2005/8/layout/venn1"/>
    <dgm:cxn modelId="{183A281A-2D97-5A49-84EC-6EB5A2ACDCB2}" type="presParOf" srcId="{C8FAE9B6-55B9-FA4D-9B6C-C1A6C8294BC9}" destId="{79705847-FDE4-CE43-9CBD-D2875F6C800A}"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CD89B-4DE5-A14A-ACFA-A91BEC43812F}"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BADEAD16-857F-F648-82D4-57C084C3C5BF}">
      <dgm:prSet phldrT="[Text]"/>
      <dgm:spPr/>
      <dgm:t>
        <a:bodyPr/>
        <a:lstStyle/>
        <a:p>
          <a:r>
            <a:rPr lang="en-US" dirty="0"/>
            <a:t>what positionalities were centered when we...</a:t>
          </a:r>
        </a:p>
      </dgm:t>
    </dgm:pt>
    <dgm:pt modelId="{CCA0178A-A46F-3C43-9D6E-D071BA2EA8AC}" type="parTrans" cxnId="{5DFE377E-E3EA-1845-AF7E-BBDBEC3DA6EC}">
      <dgm:prSet/>
      <dgm:spPr/>
      <dgm:t>
        <a:bodyPr/>
        <a:lstStyle/>
        <a:p>
          <a:endParaRPr lang="en-US"/>
        </a:p>
      </dgm:t>
    </dgm:pt>
    <dgm:pt modelId="{95FBA575-1AE3-0849-BEA0-59CDE4A7C91E}" type="sibTrans" cxnId="{5DFE377E-E3EA-1845-AF7E-BBDBEC3DA6EC}">
      <dgm:prSet/>
      <dgm:spPr/>
      <dgm:t>
        <a:bodyPr/>
        <a:lstStyle/>
        <a:p>
          <a:endParaRPr lang="en-US"/>
        </a:p>
      </dgm:t>
    </dgm:pt>
    <dgm:pt modelId="{7A785760-418E-754F-99E1-8081DF78E4AD}">
      <dgm:prSet phldrT="[Text]"/>
      <dgm:spPr/>
      <dgm:t>
        <a:bodyPr/>
        <a:lstStyle/>
        <a:p>
          <a:r>
            <a:rPr lang="en-US" dirty="0"/>
            <a:t>decided where to focus outreach?</a:t>
          </a:r>
        </a:p>
      </dgm:t>
    </dgm:pt>
    <dgm:pt modelId="{0DD16FA5-CF58-9A4E-9890-BEF1FEE9239E}" type="parTrans" cxnId="{5F7009A7-53A1-B74B-AD03-3592A0132AFD}">
      <dgm:prSet/>
      <dgm:spPr/>
      <dgm:t>
        <a:bodyPr/>
        <a:lstStyle/>
        <a:p>
          <a:endParaRPr lang="en-US"/>
        </a:p>
      </dgm:t>
    </dgm:pt>
    <dgm:pt modelId="{78643CEF-EDEB-3944-A373-C867AA73669E}" type="sibTrans" cxnId="{5F7009A7-53A1-B74B-AD03-3592A0132AFD}">
      <dgm:prSet/>
      <dgm:spPr/>
      <dgm:t>
        <a:bodyPr/>
        <a:lstStyle/>
        <a:p>
          <a:endParaRPr lang="en-US"/>
        </a:p>
      </dgm:t>
    </dgm:pt>
    <dgm:pt modelId="{FAE8145B-8BBA-7046-AF00-C4854D898383}">
      <dgm:prSet phldrT="[Text]"/>
      <dgm:spPr/>
      <dgm:t>
        <a:bodyPr/>
        <a:lstStyle/>
        <a:p>
          <a:r>
            <a:rPr lang="en-US" dirty="0"/>
            <a:t>decided what the eligibility criteria would be?</a:t>
          </a:r>
        </a:p>
      </dgm:t>
    </dgm:pt>
    <dgm:pt modelId="{4E4357D1-C299-4A46-9A2C-45394CD778F1}" type="parTrans" cxnId="{0F2EF9D0-1164-FD4C-9866-76F41144EAD3}">
      <dgm:prSet/>
      <dgm:spPr/>
      <dgm:t>
        <a:bodyPr/>
        <a:lstStyle/>
        <a:p>
          <a:endParaRPr lang="en-US"/>
        </a:p>
      </dgm:t>
    </dgm:pt>
    <dgm:pt modelId="{57072377-11E8-4F41-8FEC-A6432B394AD9}" type="sibTrans" cxnId="{0F2EF9D0-1164-FD4C-9866-76F41144EAD3}">
      <dgm:prSet/>
      <dgm:spPr/>
      <dgm:t>
        <a:bodyPr/>
        <a:lstStyle/>
        <a:p>
          <a:endParaRPr lang="en-US"/>
        </a:p>
      </dgm:t>
    </dgm:pt>
    <dgm:pt modelId="{E31D1A99-4693-D34C-AD5E-F51E1BAC1A8F}">
      <dgm:prSet phldrT="[Text]"/>
      <dgm:spPr/>
      <dgm:t>
        <a:bodyPr/>
        <a:lstStyle/>
        <a:p>
          <a:r>
            <a:rPr lang="en-US" dirty="0"/>
            <a:t>designed the intake process?</a:t>
          </a:r>
        </a:p>
      </dgm:t>
    </dgm:pt>
    <dgm:pt modelId="{03F97B13-D413-5047-AD44-7E0DA8D02BA6}" type="parTrans" cxnId="{609EBA7B-57FB-7846-80A5-F5BB121DC64B}">
      <dgm:prSet/>
      <dgm:spPr/>
      <dgm:t>
        <a:bodyPr/>
        <a:lstStyle/>
        <a:p>
          <a:endParaRPr lang="en-US"/>
        </a:p>
      </dgm:t>
    </dgm:pt>
    <dgm:pt modelId="{AECFB75B-3245-9048-A1F1-C430BA1D4EC1}" type="sibTrans" cxnId="{609EBA7B-57FB-7846-80A5-F5BB121DC64B}">
      <dgm:prSet/>
      <dgm:spPr/>
      <dgm:t>
        <a:bodyPr/>
        <a:lstStyle/>
        <a:p>
          <a:endParaRPr lang="en-US"/>
        </a:p>
      </dgm:t>
    </dgm:pt>
    <dgm:pt modelId="{B82A3A9F-35B8-DA46-9565-2DDA103D17C0}">
      <dgm:prSet/>
      <dgm:spPr/>
      <dgm:t>
        <a:bodyPr/>
        <a:lstStyle/>
        <a:p>
          <a:r>
            <a:rPr lang="en-US" dirty="0"/>
            <a:t>created the discharge protocols?</a:t>
          </a:r>
        </a:p>
      </dgm:t>
    </dgm:pt>
    <dgm:pt modelId="{730D794F-AEE1-564D-B5AB-707C45AE92C4}" type="parTrans" cxnId="{CFBBB0C1-381F-844E-8429-3DFA65C0F877}">
      <dgm:prSet/>
      <dgm:spPr/>
      <dgm:t>
        <a:bodyPr/>
        <a:lstStyle/>
        <a:p>
          <a:endParaRPr lang="en-US"/>
        </a:p>
      </dgm:t>
    </dgm:pt>
    <dgm:pt modelId="{9FD1D3FE-20FA-8A47-BBF3-FA98242F3523}" type="sibTrans" cxnId="{CFBBB0C1-381F-844E-8429-3DFA65C0F877}">
      <dgm:prSet/>
      <dgm:spPr/>
      <dgm:t>
        <a:bodyPr/>
        <a:lstStyle/>
        <a:p>
          <a:endParaRPr lang="en-US"/>
        </a:p>
      </dgm:t>
    </dgm:pt>
    <dgm:pt modelId="{EEC65255-EDAA-D049-B3E0-6C9132FAD5F2}">
      <dgm:prSet/>
      <dgm:spPr/>
      <dgm:t>
        <a:bodyPr/>
        <a:lstStyle/>
        <a:p>
          <a:r>
            <a:rPr lang="en-US" dirty="0"/>
            <a:t>trained the team?</a:t>
          </a:r>
        </a:p>
      </dgm:t>
    </dgm:pt>
    <dgm:pt modelId="{87CDF25A-C3A1-2E42-9737-4ECC1DD7B689}" type="parTrans" cxnId="{0943A581-3AC8-2342-A606-491FEF1E4E5F}">
      <dgm:prSet/>
      <dgm:spPr/>
      <dgm:t>
        <a:bodyPr/>
        <a:lstStyle/>
        <a:p>
          <a:endParaRPr lang="en-US"/>
        </a:p>
      </dgm:t>
    </dgm:pt>
    <dgm:pt modelId="{619DA4B8-991B-AF4B-A8C0-3803F5F77BAF}" type="sibTrans" cxnId="{0943A581-3AC8-2342-A606-491FEF1E4E5F}">
      <dgm:prSet/>
      <dgm:spPr/>
      <dgm:t>
        <a:bodyPr/>
        <a:lstStyle/>
        <a:p>
          <a:endParaRPr lang="en-US"/>
        </a:p>
      </dgm:t>
    </dgm:pt>
    <dgm:pt modelId="{30E15115-B118-B44F-A4AE-4902854C8A15}">
      <dgm:prSet/>
      <dgm:spPr/>
      <dgm:t>
        <a:bodyPr/>
        <a:lstStyle/>
        <a:p>
          <a:r>
            <a:rPr lang="en-US" dirty="0"/>
            <a:t>decorated the clinic?</a:t>
          </a:r>
        </a:p>
      </dgm:t>
    </dgm:pt>
    <dgm:pt modelId="{365DEC16-95DA-DC4A-95F8-3404B8F0AC26}" type="parTrans" cxnId="{7452B100-F48B-A648-B657-B9158BEEF8C5}">
      <dgm:prSet/>
      <dgm:spPr/>
      <dgm:t>
        <a:bodyPr/>
        <a:lstStyle/>
        <a:p>
          <a:endParaRPr lang="en-US"/>
        </a:p>
      </dgm:t>
    </dgm:pt>
    <dgm:pt modelId="{3773E618-0979-1647-9EB9-A2BCE1111FFF}" type="sibTrans" cxnId="{7452B100-F48B-A648-B657-B9158BEEF8C5}">
      <dgm:prSet/>
      <dgm:spPr/>
      <dgm:t>
        <a:bodyPr/>
        <a:lstStyle/>
        <a:p>
          <a:endParaRPr lang="en-US"/>
        </a:p>
      </dgm:t>
    </dgm:pt>
    <dgm:pt modelId="{DDDD8E38-FABB-AC4B-8E19-EC3508578FB8}" type="pres">
      <dgm:prSet presAssocID="{618CD89B-4DE5-A14A-ACFA-A91BEC43812F}" presName="diagram" presStyleCnt="0">
        <dgm:presLayoutVars>
          <dgm:chPref val="1"/>
          <dgm:dir/>
          <dgm:animOne val="branch"/>
          <dgm:animLvl val="lvl"/>
          <dgm:resizeHandles/>
        </dgm:presLayoutVars>
      </dgm:prSet>
      <dgm:spPr/>
    </dgm:pt>
    <dgm:pt modelId="{94B55A4C-2B00-024D-B7E2-9E86D31A46D2}" type="pres">
      <dgm:prSet presAssocID="{BADEAD16-857F-F648-82D4-57C084C3C5BF}" presName="root" presStyleCnt="0"/>
      <dgm:spPr/>
    </dgm:pt>
    <dgm:pt modelId="{8FB36DC6-BA79-B547-ADCE-2BAD402061B9}" type="pres">
      <dgm:prSet presAssocID="{BADEAD16-857F-F648-82D4-57C084C3C5BF}" presName="rootComposite" presStyleCnt="0"/>
      <dgm:spPr/>
    </dgm:pt>
    <dgm:pt modelId="{A90458F0-0BC0-6B41-96F7-2BA3A68294E8}" type="pres">
      <dgm:prSet presAssocID="{BADEAD16-857F-F648-82D4-57C084C3C5BF}" presName="rootText" presStyleLbl="node1" presStyleIdx="0" presStyleCnt="1" custScaleX="275619"/>
      <dgm:spPr/>
    </dgm:pt>
    <dgm:pt modelId="{918C9CC1-9EFA-2449-9B65-72C01C27692C}" type="pres">
      <dgm:prSet presAssocID="{BADEAD16-857F-F648-82D4-57C084C3C5BF}" presName="rootConnector" presStyleLbl="node1" presStyleIdx="0" presStyleCnt="1"/>
      <dgm:spPr/>
    </dgm:pt>
    <dgm:pt modelId="{A3F6EFA4-7A71-754E-9E4F-EE81B7603DCE}" type="pres">
      <dgm:prSet presAssocID="{BADEAD16-857F-F648-82D4-57C084C3C5BF}" presName="childShape" presStyleCnt="0"/>
      <dgm:spPr/>
    </dgm:pt>
    <dgm:pt modelId="{A01F078F-1450-5343-9F68-542C64396203}" type="pres">
      <dgm:prSet presAssocID="{0DD16FA5-CF58-9A4E-9890-BEF1FEE9239E}" presName="Name13" presStyleLbl="parChTrans1D2" presStyleIdx="0" presStyleCnt="6"/>
      <dgm:spPr/>
    </dgm:pt>
    <dgm:pt modelId="{98501486-E299-A344-9ACC-8DE0FBB2AF2E}" type="pres">
      <dgm:prSet presAssocID="{7A785760-418E-754F-99E1-8081DF78E4AD}" presName="childText" presStyleLbl="bgAcc1" presStyleIdx="0" presStyleCnt="6" custScaleX="149780">
        <dgm:presLayoutVars>
          <dgm:bulletEnabled val="1"/>
        </dgm:presLayoutVars>
      </dgm:prSet>
      <dgm:spPr/>
    </dgm:pt>
    <dgm:pt modelId="{C10CFE56-6EDE-DE43-8AE7-01F89F2D8FFD}" type="pres">
      <dgm:prSet presAssocID="{4E4357D1-C299-4A46-9A2C-45394CD778F1}" presName="Name13" presStyleLbl="parChTrans1D2" presStyleIdx="1" presStyleCnt="6"/>
      <dgm:spPr/>
    </dgm:pt>
    <dgm:pt modelId="{70453956-FDFD-5140-A40E-24CC60B35E50}" type="pres">
      <dgm:prSet presAssocID="{FAE8145B-8BBA-7046-AF00-C4854D898383}" presName="childText" presStyleLbl="bgAcc1" presStyleIdx="1" presStyleCnt="6" custScaleX="161743">
        <dgm:presLayoutVars>
          <dgm:bulletEnabled val="1"/>
        </dgm:presLayoutVars>
      </dgm:prSet>
      <dgm:spPr/>
    </dgm:pt>
    <dgm:pt modelId="{DB6A86FE-22D3-4F4A-883B-054E35298CA0}" type="pres">
      <dgm:prSet presAssocID="{365DEC16-95DA-DC4A-95F8-3404B8F0AC26}" presName="Name13" presStyleLbl="parChTrans1D2" presStyleIdx="2" presStyleCnt="6"/>
      <dgm:spPr/>
    </dgm:pt>
    <dgm:pt modelId="{3FBD42C0-AA1D-F346-AD43-16D62C3A1F7B}" type="pres">
      <dgm:prSet presAssocID="{30E15115-B118-B44F-A4AE-4902854C8A15}" presName="childText" presStyleLbl="bgAcc1" presStyleIdx="2" presStyleCnt="6" custScaleX="175134">
        <dgm:presLayoutVars>
          <dgm:bulletEnabled val="1"/>
        </dgm:presLayoutVars>
      </dgm:prSet>
      <dgm:spPr/>
    </dgm:pt>
    <dgm:pt modelId="{DFC730C5-28F0-6348-886A-D627C76BB211}" type="pres">
      <dgm:prSet presAssocID="{03F97B13-D413-5047-AD44-7E0DA8D02BA6}" presName="Name13" presStyleLbl="parChTrans1D2" presStyleIdx="3" presStyleCnt="6"/>
      <dgm:spPr/>
    </dgm:pt>
    <dgm:pt modelId="{9522DDDE-E1DC-B04C-BD71-5E78F004A960}" type="pres">
      <dgm:prSet presAssocID="{E31D1A99-4693-D34C-AD5E-F51E1BAC1A8F}" presName="childText" presStyleLbl="bgAcc1" presStyleIdx="3" presStyleCnt="6" custScaleX="182311">
        <dgm:presLayoutVars>
          <dgm:bulletEnabled val="1"/>
        </dgm:presLayoutVars>
      </dgm:prSet>
      <dgm:spPr/>
    </dgm:pt>
    <dgm:pt modelId="{F737E7F0-69BF-5648-9DA4-EEEBBAEFF35D}" type="pres">
      <dgm:prSet presAssocID="{730D794F-AEE1-564D-B5AB-707C45AE92C4}" presName="Name13" presStyleLbl="parChTrans1D2" presStyleIdx="4" presStyleCnt="6"/>
      <dgm:spPr/>
    </dgm:pt>
    <dgm:pt modelId="{9B67504A-D34F-D04B-A86E-79E5E42B0D21}" type="pres">
      <dgm:prSet presAssocID="{B82A3A9F-35B8-DA46-9565-2DDA103D17C0}" presName="childText" presStyleLbl="bgAcc1" presStyleIdx="4" presStyleCnt="6" custScaleX="194273">
        <dgm:presLayoutVars>
          <dgm:bulletEnabled val="1"/>
        </dgm:presLayoutVars>
      </dgm:prSet>
      <dgm:spPr/>
    </dgm:pt>
    <dgm:pt modelId="{3684BF13-CEBB-5F4F-975C-D7831494E7EA}" type="pres">
      <dgm:prSet presAssocID="{87CDF25A-C3A1-2E42-9737-4ECC1DD7B689}" presName="Name13" presStyleLbl="parChTrans1D2" presStyleIdx="5" presStyleCnt="6"/>
      <dgm:spPr/>
    </dgm:pt>
    <dgm:pt modelId="{3529DB2A-149A-644E-8BD1-06E2F489BFCF}" type="pres">
      <dgm:prSet presAssocID="{EEC65255-EDAA-D049-B3E0-6C9132FAD5F2}" presName="childText" presStyleLbl="bgAcc1" presStyleIdx="5" presStyleCnt="6" custScaleX="191880">
        <dgm:presLayoutVars>
          <dgm:bulletEnabled val="1"/>
        </dgm:presLayoutVars>
      </dgm:prSet>
      <dgm:spPr/>
    </dgm:pt>
  </dgm:ptLst>
  <dgm:cxnLst>
    <dgm:cxn modelId="{91721C00-3DFC-1345-BAFF-36FD819B2CED}" type="presOf" srcId="{730D794F-AEE1-564D-B5AB-707C45AE92C4}" destId="{F737E7F0-69BF-5648-9DA4-EEEBBAEFF35D}" srcOrd="0" destOrd="0" presId="urn:microsoft.com/office/officeart/2005/8/layout/hierarchy3"/>
    <dgm:cxn modelId="{7452B100-F48B-A648-B657-B9158BEEF8C5}" srcId="{BADEAD16-857F-F648-82D4-57C084C3C5BF}" destId="{30E15115-B118-B44F-A4AE-4902854C8A15}" srcOrd="2" destOrd="0" parTransId="{365DEC16-95DA-DC4A-95F8-3404B8F0AC26}" sibTransId="{3773E618-0979-1647-9EB9-A2BCE1111FFF}"/>
    <dgm:cxn modelId="{2394DF01-8D24-3E43-B5B4-FFA169F16913}" type="presOf" srcId="{7A785760-418E-754F-99E1-8081DF78E4AD}" destId="{98501486-E299-A344-9ACC-8DE0FBB2AF2E}" srcOrd="0" destOrd="0" presId="urn:microsoft.com/office/officeart/2005/8/layout/hierarchy3"/>
    <dgm:cxn modelId="{DE8E560B-205D-904B-A714-41DA3E689625}" type="presOf" srcId="{B82A3A9F-35B8-DA46-9565-2DDA103D17C0}" destId="{9B67504A-D34F-D04B-A86E-79E5E42B0D21}" srcOrd="0" destOrd="0" presId="urn:microsoft.com/office/officeart/2005/8/layout/hierarchy3"/>
    <dgm:cxn modelId="{99E8621F-0537-6E4A-8742-55C5ED862D04}" type="presOf" srcId="{FAE8145B-8BBA-7046-AF00-C4854D898383}" destId="{70453956-FDFD-5140-A40E-24CC60B35E50}" srcOrd="0" destOrd="0" presId="urn:microsoft.com/office/officeart/2005/8/layout/hierarchy3"/>
    <dgm:cxn modelId="{51795F2A-356A-3E4E-B9BD-487DFB053187}" type="presOf" srcId="{618CD89B-4DE5-A14A-ACFA-A91BEC43812F}" destId="{DDDD8E38-FABB-AC4B-8E19-EC3508578FB8}" srcOrd="0" destOrd="0" presId="urn:microsoft.com/office/officeart/2005/8/layout/hierarchy3"/>
    <dgm:cxn modelId="{1028EF2A-B3A5-D24C-90CC-A90037A84FA5}" type="presOf" srcId="{30E15115-B118-B44F-A4AE-4902854C8A15}" destId="{3FBD42C0-AA1D-F346-AD43-16D62C3A1F7B}" srcOrd="0" destOrd="0" presId="urn:microsoft.com/office/officeart/2005/8/layout/hierarchy3"/>
    <dgm:cxn modelId="{96234171-CAE0-2849-88C6-4380EAE2BED8}" type="presOf" srcId="{4E4357D1-C299-4A46-9A2C-45394CD778F1}" destId="{C10CFE56-6EDE-DE43-8AE7-01F89F2D8FFD}" srcOrd="0" destOrd="0" presId="urn:microsoft.com/office/officeart/2005/8/layout/hierarchy3"/>
    <dgm:cxn modelId="{609EBA7B-57FB-7846-80A5-F5BB121DC64B}" srcId="{BADEAD16-857F-F648-82D4-57C084C3C5BF}" destId="{E31D1A99-4693-D34C-AD5E-F51E1BAC1A8F}" srcOrd="3" destOrd="0" parTransId="{03F97B13-D413-5047-AD44-7E0DA8D02BA6}" sibTransId="{AECFB75B-3245-9048-A1F1-C430BA1D4EC1}"/>
    <dgm:cxn modelId="{5DFE377E-E3EA-1845-AF7E-BBDBEC3DA6EC}" srcId="{618CD89B-4DE5-A14A-ACFA-A91BEC43812F}" destId="{BADEAD16-857F-F648-82D4-57C084C3C5BF}" srcOrd="0" destOrd="0" parTransId="{CCA0178A-A46F-3C43-9D6E-D071BA2EA8AC}" sibTransId="{95FBA575-1AE3-0849-BEA0-59CDE4A7C91E}"/>
    <dgm:cxn modelId="{0943A581-3AC8-2342-A606-491FEF1E4E5F}" srcId="{BADEAD16-857F-F648-82D4-57C084C3C5BF}" destId="{EEC65255-EDAA-D049-B3E0-6C9132FAD5F2}" srcOrd="5" destOrd="0" parTransId="{87CDF25A-C3A1-2E42-9737-4ECC1DD7B689}" sibTransId="{619DA4B8-991B-AF4B-A8C0-3803F5F77BAF}"/>
    <dgm:cxn modelId="{5F7009A7-53A1-B74B-AD03-3592A0132AFD}" srcId="{BADEAD16-857F-F648-82D4-57C084C3C5BF}" destId="{7A785760-418E-754F-99E1-8081DF78E4AD}" srcOrd="0" destOrd="0" parTransId="{0DD16FA5-CF58-9A4E-9890-BEF1FEE9239E}" sibTransId="{78643CEF-EDEB-3944-A373-C867AA73669E}"/>
    <dgm:cxn modelId="{0C2336A7-5877-E642-B5C1-C8E5F0BA47C5}" type="presOf" srcId="{E31D1A99-4693-D34C-AD5E-F51E1BAC1A8F}" destId="{9522DDDE-E1DC-B04C-BD71-5E78F004A960}" srcOrd="0" destOrd="0" presId="urn:microsoft.com/office/officeart/2005/8/layout/hierarchy3"/>
    <dgm:cxn modelId="{46F23EB4-DF96-844E-8594-EE0E13DA1095}" type="presOf" srcId="{0DD16FA5-CF58-9A4E-9890-BEF1FEE9239E}" destId="{A01F078F-1450-5343-9F68-542C64396203}" srcOrd="0" destOrd="0" presId="urn:microsoft.com/office/officeart/2005/8/layout/hierarchy3"/>
    <dgm:cxn modelId="{CFBBB0C1-381F-844E-8429-3DFA65C0F877}" srcId="{BADEAD16-857F-F648-82D4-57C084C3C5BF}" destId="{B82A3A9F-35B8-DA46-9565-2DDA103D17C0}" srcOrd="4" destOrd="0" parTransId="{730D794F-AEE1-564D-B5AB-707C45AE92C4}" sibTransId="{9FD1D3FE-20FA-8A47-BBF3-FA98242F3523}"/>
    <dgm:cxn modelId="{ADB589C5-6652-E04A-9BDA-8D01BBB9C1CB}" type="presOf" srcId="{87CDF25A-C3A1-2E42-9737-4ECC1DD7B689}" destId="{3684BF13-CEBB-5F4F-975C-D7831494E7EA}" srcOrd="0" destOrd="0" presId="urn:microsoft.com/office/officeart/2005/8/layout/hierarchy3"/>
    <dgm:cxn modelId="{A193B7CB-05FE-BD42-9B49-FD85DD64588A}" type="presOf" srcId="{EEC65255-EDAA-D049-B3E0-6C9132FAD5F2}" destId="{3529DB2A-149A-644E-8BD1-06E2F489BFCF}" srcOrd="0" destOrd="0" presId="urn:microsoft.com/office/officeart/2005/8/layout/hierarchy3"/>
    <dgm:cxn modelId="{0F2EF9D0-1164-FD4C-9866-76F41144EAD3}" srcId="{BADEAD16-857F-F648-82D4-57C084C3C5BF}" destId="{FAE8145B-8BBA-7046-AF00-C4854D898383}" srcOrd="1" destOrd="0" parTransId="{4E4357D1-C299-4A46-9A2C-45394CD778F1}" sibTransId="{57072377-11E8-4F41-8FEC-A6432B394AD9}"/>
    <dgm:cxn modelId="{0CFB25E2-7ECE-334C-B8C5-5CA5A4B9E0C6}" type="presOf" srcId="{BADEAD16-857F-F648-82D4-57C084C3C5BF}" destId="{918C9CC1-9EFA-2449-9B65-72C01C27692C}" srcOrd="1" destOrd="0" presId="urn:microsoft.com/office/officeart/2005/8/layout/hierarchy3"/>
    <dgm:cxn modelId="{FEE4E8F0-D9B7-1B4D-A64F-7231BF56D752}" type="presOf" srcId="{365DEC16-95DA-DC4A-95F8-3404B8F0AC26}" destId="{DB6A86FE-22D3-4F4A-883B-054E35298CA0}" srcOrd="0" destOrd="0" presId="urn:microsoft.com/office/officeart/2005/8/layout/hierarchy3"/>
    <dgm:cxn modelId="{922DDFF3-54D4-6C42-B5AA-344C3D8A1B3C}" type="presOf" srcId="{BADEAD16-857F-F648-82D4-57C084C3C5BF}" destId="{A90458F0-0BC0-6B41-96F7-2BA3A68294E8}" srcOrd="0" destOrd="0" presId="urn:microsoft.com/office/officeart/2005/8/layout/hierarchy3"/>
    <dgm:cxn modelId="{527559F8-8145-6042-844C-90AB205B172B}" type="presOf" srcId="{03F97B13-D413-5047-AD44-7E0DA8D02BA6}" destId="{DFC730C5-28F0-6348-886A-D627C76BB211}" srcOrd="0" destOrd="0" presId="urn:microsoft.com/office/officeart/2005/8/layout/hierarchy3"/>
    <dgm:cxn modelId="{0BF3C36B-04DB-D049-B2B7-8CF25FFECB21}" type="presParOf" srcId="{DDDD8E38-FABB-AC4B-8E19-EC3508578FB8}" destId="{94B55A4C-2B00-024D-B7E2-9E86D31A46D2}" srcOrd="0" destOrd="0" presId="urn:microsoft.com/office/officeart/2005/8/layout/hierarchy3"/>
    <dgm:cxn modelId="{0996044E-17A2-8548-8CA6-434C16858BE0}" type="presParOf" srcId="{94B55A4C-2B00-024D-B7E2-9E86D31A46D2}" destId="{8FB36DC6-BA79-B547-ADCE-2BAD402061B9}" srcOrd="0" destOrd="0" presId="urn:microsoft.com/office/officeart/2005/8/layout/hierarchy3"/>
    <dgm:cxn modelId="{F7ABCD19-BCFB-E24F-BC27-6F2E61590702}" type="presParOf" srcId="{8FB36DC6-BA79-B547-ADCE-2BAD402061B9}" destId="{A90458F0-0BC0-6B41-96F7-2BA3A68294E8}" srcOrd="0" destOrd="0" presId="urn:microsoft.com/office/officeart/2005/8/layout/hierarchy3"/>
    <dgm:cxn modelId="{1AB7E81F-EF0D-4445-B1A9-7E270EB666CC}" type="presParOf" srcId="{8FB36DC6-BA79-B547-ADCE-2BAD402061B9}" destId="{918C9CC1-9EFA-2449-9B65-72C01C27692C}" srcOrd="1" destOrd="0" presId="urn:microsoft.com/office/officeart/2005/8/layout/hierarchy3"/>
    <dgm:cxn modelId="{34506580-DCCA-3547-9DDB-F3E45D9AC650}" type="presParOf" srcId="{94B55A4C-2B00-024D-B7E2-9E86D31A46D2}" destId="{A3F6EFA4-7A71-754E-9E4F-EE81B7603DCE}" srcOrd="1" destOrd="0" presId="urn:microsoft.com/office/officeart/2005/8/layout/hierarchy3"/>
    <dgm:cxn modelId="{0F8AD789-57FC-D943-8F2B-8F641F062E2E}" type="presParOf" srcId="{A3F6EFA4-7A71-754E-9E4F-EE81B7603DCE}" destId="{A01F078F-1450-5343-9F68-542C64396203}" srcOrd="0" destOrd="0" presId="urn:microsoft.com/office/officeart/2005/8/layout/hierarchy3"/>
    <dgm:cxn modelId="{FE20F800-D91D-234F-9888-BA786F919928}" type="presParOf" srcId="{A3F6EFA4-7A71-754E-9E4F-EE81B7603DCE}" destId="{98501486-E299-A344-9ACC-8DE0FBB2AF2E}" srcOrd="1" destOrd="0" presId="urn:microsoft.com/office/officeart/2005/8/layout/hierarchy3"/>
    <dgm:cxn modelId="{977F831E-2FD2-FD48-8908-B6BBD1C9344E}" type="presParOf" srcId="{A3F6EFA4-7A71-754E-9E4F-EE81B7603DCE}" destId="{C10CFE56-6EDE-DE43-8AE7-01F89F2D8FFD}" srcOrd="2" destOrd="0" presId="urn:microsoft.com/office/officeart/2005/8/layout/hierarchy3"/>
    <dgm:cxn modelId="{7B2E067E-A0AE-4941-9F5F-C4CF593683F9}" type="presParOf" srcId="{A3F6EFA4-7A71-754E-9E4F-EE81B7603DCE}" destId="{70453956-FDFD-5140-A40E-24CC60B35E50}" srcOrd="3" destOrd="0" presId="urn:microsoft.com/office/officeart/2005/8/layout/hierarchy3"/>
    <dgm:cxn modelId="{EEB5EEAA-80D0-3F45-8D91-3E9EF4EE56E2}" type="presParOf" srcId="{A3F6EFA4-7A71-754E-9E4F-EE81B7603DCE}" destId="{DB6A86FE-22D3-4F4A-883B-054E35298CA0}" srcOrd="4" destOrd="0" presId="urn:microsoft.com/office/officeart/2005/8/layout/hierarchy3"/>
    <dgm:cxn modelId="{48E54D47-0A4C-FF43-8EA7-B7DB53785ECB}" type="presParOf" srcId="{A3F6EFA4-7A71-754E-9E4F-EE81B7603DCE}" destId="{3FBD42C0-AA1D-F346-AD43-16D62C3A1F7B}" srcOrd="5" destOrd="0" presId="urn:microsoft.com/office/officeart/2005/8/layout/hierarchy3"/>
    <dgm:cxn modelId="{DDC87D66-6252-024A-BED1-0B61192E80A7}" type="presParOf" srcId="{A3F6EFA4-7A71-754E-9E4F-EE81B7603DCE}" destId="{DFC730C5-28F0-6348-886A-D627C76BB211}" srcOrd="6" destOrd="0" presId="urn:microsoft.com/office/officeart/2005/8/layout/hierarchy3"/>
    <dgm:cxn modelId="{53400EBA-29F6-4541-A9DC-3C8E9E23C3FB}" type="presParOf" srcId="{A3F6EFA4-7A71-754E-9E4F-EE81B7603DCE}" destId="{9522DDDE-E1DC-B04C-BD71-5E78F004A960}" srcOrd="7" destOrd="0" presId="urn:microsoft.com/office/officeart/2005/8/layout/hierarchy3"/>
    <dgm:cxn modelId="{E0A89144-F206-9C41-B420-D5B45B4976C3}" type="presParOf" srcId="{A3F6EFA4-7A71-754E-9E4F-EE81B7603DCE}" destId="{F737E7F0-69BF-5648-9DA4-EEEBBAEFF35D}" srcOrd="8" destOrd="0" presId="urn:microsoft.com/office/officeart/2005/8/layout/hierarchy3"/>
    <dgm:cxn modelId="{47EFBF76-3AAC-5142-B8AB-97E8851F909D}" type="presParOf" srcId="{A3F6EFA4-7A71-754E-9E4F-EE81B7603DCE}" destId="{9B67504A-D34F-D04B-A86E-79E5E42B0D21}" srcOrd="9" destOrd="0" presId="urn:microsoft.com/office/officeart/2005/8/layout/hierarchy3"/>
    <dgm:cxn modelId="{EF6E59FA-5C22-074A-9852-51EDA1D2FD15}" type="presParOf" srcId="{A3F6EFA4-7A71-754E-9E4F-EE81B7603DCE}" destId="{3684BF13-CEBB-5F4F-975C-D7831494E7EA}" srcOrd="10" destOrd="0" presId="urn:microsoft.com/office/officeart/2005/8/layout/hierarchy3"/>
    <dgm:cxn modelId="{FD3C7FDF-B16D-8B44-9DC2-AE9B3C03D5E5}" type="presParOf" srcId="{A3F6EFA4-7A71-754E-9E4F-EE81B7603DCE}" destId="{3529DB2A-149A-644E-8BD1-06E2F489BFCF}" srcOrd="1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651FA-AED6-EF4E-BF41-2CBCDD72DA27}"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2C7A6CA0-59EB-E341-B683-C9A4FF2C8B80}">
      <dgm:prSet phldrT="[Text]" phldr="0"/>
      <dgm:spPr/>
      <dgm:t>
        <a:bodyPr/>
        <a:lstStyle/>
        <a:p>
          <a:r>
            <a:rPr lang="en-US" dirty="0"/>
            <a:t>Court-involved youth with psychosis : 48% (39; 37/39 Black)</a:t>
          </a:r>
        </a:p>
      </dgm:t>
    </dgm:pt>
    <dgm:pt modelId="{D76AB032-2CEE-A740-A394-1C2194A28E37}" type="parTrans" cxnId="{79CA613A-343B-4146-9C47-A9C5045EC850}">
      <dgm:prSet/>
      <dgm:spPr/>
      <dgm:t>
        <a:bodyPr/>
        <a:lstStyle/>
        <a:p>
          <a:endParaRPr lang="en-US"/>
        </a:p>
      </dgm:t>
    </dgm:pt>
    <dgm:pt modelId="{D4154CBB-D170-6B47-8DE9-FE5D45956634}" type="sibTrans" cxnId="{79CA613A-343B-4146-9C47-A9C5045EC850}">
      <dgm:prSet/>
      <dgm:spPr/>
      <dgm:t>
        <a:bodyPr/>
        <a:lstStyle/>
        <a:p>
          <a:endParaRPr lang="en-US"/>
        </a:p>
      </dgm:t>
    </dgm:pt>
    <dgm:pt modelId="{8423C79E-B3E7-AB42-ADC1-0EE7F3B73B2E}">
      <dgm:prSet phldrT="[Text]" phldr="0"/>
      <dgm:spPr/>
      <dgm:t>
        <a:bodyPr/>
        <a:lstStyle/>
        <a:p>
          <a:r>
            <a:rPr lang="en-US" dirty="0"/>
            <a:t>Not eligible for referral (already enrolled in non-EI </a:t>
          </a:r>
          <a:r>
            <a:rPr lang="en-US" dirty="0" err="1"/>
            <a:t>tx</a:t>
          </a:r>
          <a:r>
            <a:rPr lang="en-US" dirty="0"/>
            <a:t> often med mgmt. only ) : 12 (30.7%)</a:t>
          </a:r>
        </a:p>
      </dgm:t>
    </dgm:pt>
    <dgm:pt modelId="{DDB40780-9B35-3D4C-8AFC-E3FAC6914738}" type="parTrans" cxnId="{ABA78C4E-3F83-C24C-9629-2ABE0BC32E69}">
      <dgm:prSet/>
      <dgm:spPr/>
      <dgm:t>
        <a:bodyPr/>
        <a:lstStyle/>
        <a:p>
          <a:endParaRPr lang="en-US"/>
        </a:p>
      </dgm:t>
    </dgm:pt>
    <dgm:pt modelId="{BE2B41F8-3DF3-9F4B-B83F-00FB135A9E28}" type="sibTrans" cxnId="{ABA78C4E-3F83-C24C-9629-2ABE0BC32E69}">
      <dgm:prSet/>
      <dgm:spPr/>
      <dgm:t>
        <a:bodyPr/>
        <a:lstStyle/>
        <a:p>
          <a:endParaRPr lang="en-US"/>
        </a:p>
      </dgm:t>
    </dgm:pt>
    <dgm:pt modelId="{7CCAD265-6493-F148-8398-83066FA26D7B}">
      <dgm:prSet phldrT="[Text]" phldr="0"/>
      <dgm:spPr/>
      <dgm:t>
        <a:bodyPr/>
        <a:lstStyle/>
        <a:p>
          <a:r>
            <a:rPr lang="en-US" dirty="0"/>
            <a:t>Ineligible for EI due to substance use, trauma comorbidities &amp;/or time since onset : 5 (62.5%)</a:t>
          </a:r>
        </a:p>
      </dgm:t>
    </dgm:pt>
    <dgm:pt modelId="{B5C92A4F-31F1-2941-82A2-D09A6F52458C}" type="parTrans" cxnId="{5A26C778-C0C8-734B-81A7-D903B45E21F1}">
      <dgm:prSet/>
      <dgm:spPr/>
      <dgm:t>
        <a:bodyPr/>
        <a:lstStyle/>
        <a:p>
          <a:endParaRPr lang="en-US"/>
        </a:p>
      </dgm:t>
    </dgm:pt>
    <dgm:pt modelId="{0C916F66-2063-AB4B-8D0F-96B0779DF488}" type="sibTrans" cxnId="{5A26C778-C0C8-734B-81A7-D903B45E21F1}">
      <dgm:prSet/>
      <dgm:spPr/>
      <dgm:t>
        <a:bodyPr/>
        <a:lstStyle/>
        <a:p>
          <a:endParaRPr lang="en-US"/>
        </a:p>
      </dgm:t>
    </dgm:pt>
    <dgm:pt modelId="{F4888011-44E8-9844-94CB-677243600BA6}">
      <dgm:prSet phldrT="[Text]" phldr="0"/>
      <dgm:spPr/>
      <dgm:t>
        <a:bodyPr/>
        <a:lstStyle/>
        <a:p>
          <a:r>
            <a:rPr lang="en-US" dirty="0"/>
            <a:t>Eligible for EI &amp; enrolled : 3 (37.5%)</a:t>
          </a:r>
        </a:p>
      </dgm:t>
    </dgm:pt>
    <dgm:pt modelId="{C6027EDE-8712-D347-A74D-C64F97B2B3CD}" type="parTrans" cxnId="{58211389-EBE3-5247-9E0F-AFCED813AB6D}">
      <dgm:prSet/>
      <dgm:spPr/>
      <dgm:t>
        <a:bodyPr/>
        <a:lstStyle/>
        <a:p>
          <a:endParaRPr lang="en-US"/>
        </a:p>
      </dgm:t>
    </dgm:pt>
    <dgm:pt modelId="{B32FABA8-C92D-F34A-8E78-1B38719420D0}" type="sibTrans" cxnId="{58211389-EBE3-5247-9E0F-AFCED813AB6D}">
      <dgm:prSet/>
      <dgm:spPr/>
      <dgm:t>
        <a:bodyPr/>
        <a:lstStyle/>
        <a:p>
          <a:endParaRPr lang="en-US"/>
        </a:p>
      </dgm:t>
    </dgm:pt>
    <dgm:pt modelId="{43FB6242-AD67-C34D-AD85-D6E1EFEF1047}">
      <dgm:prSet phldrT="[Text]" phldr="0"/>
      <dgm:spPr/>
      <dgm:t>
        <a:bodyPr/>
        <a:lstStyle/>
        <a:p>
          <a:r>
            <a:rPr lang="en-US" dirty="0"/>
            <a:t>Referred for services without psychosis expertise in spite of chart diagnosis: 19 (80%) </a:t>
          </a:r>
        </a:p>
      </dgm:t>
    </dgm:pt>
    <dgm:pt modelId="{B47D5E30-A77B-9143-8F06-315A9B41BA40}" type="parTrans" cxnId="{98E46D6A-4447-5749-8A53-486C610A1D8C}">
      <dgm:prSet/>
      <dgm:spPr/>
      <dgm:t>
        <a:bodyPr/>
        <a:lstStyle/>
        <a:p>
          <a:endParaRPr lang="en-US"/>
        </a:p>
      </dgm:t>
    </dgm:pt>
    <dgm:pt modelId="{2544500B-6B1E-534B-9BBA-851A50FB4CD9}" type="sibTrans" cxnId="{98E46D6A-4447-5749-8A53-486C610A1D8C}">
      <dgm:prSet/>
      <dgm:spPr/>
      <dgm:t>
        <a:bodyPr/>
        <a:lstStyle/>
        <a:p>
          <a:endParaRPr lang="en-US"/>
        </a:p>
      </dgm:t>
    </dgm:pt>
    <dgm:pt modelId="{9F10B0D2-B32D-2F43-8E97-913F2CDAC3BF}">
      <dgm:prSet phldrT="[Text]" phldr="0"/>
      <dgm:spPr/>
      <dgm:t>
        <a:bodyPr/>
        <a:lstStyle/>
        <a:p>
          <a:r>
            <a:rPr lang="en-US" dirty="0"/>
            <a:t>Engaged after court referral : 12 (63%)</a:t>
          </a:r>
        </a:p>
      </dgm:t>
    </dgm:pt>
    <dgm:pt modelId="{B1C45888-BB00-AD4B-85FB-F9C972C06C8C}" type="parTrans" cxnId="{10E755A5-8AD9-1E46-907E-E17D3B14234B}">
      <dgm:prSet/>
      <dgm:spPr/>
      <dgm:t>
        <a:bodyPr/>
        <a:lstStyle/>
        <a:p>
          <a:endParaRPr lang="en-US"/>
        </a:p>
      </dgm:t>
    </dgm:pt>
    <dgm:pt modelId="{5ADF2D85-E18C-6F49-8908-42E5A9A70E6F}" type="sibTrans" cxnId="{10E755A5-8AD9-1E46-907E-E17D3B14234B}">
      <dgm:prSet/>
      <dgm:spPr/>
      <dgm:t>
        <a:bodyPr/>
        <a:lstStyle/>
        <a:p>
          <a:endParaRPr lang="en-US"/>
        </a:p>
      </dgm:t>
    </dgm:pt>
    <dgm:pt modelId="{1DC98C52-C18C-A543-B967-6E0B968425B4}">
      <dgm:prSet phldrT="[Text]" phldr="0"/>
      <dgm:spPr/>
      <dgm:t>
        <a:bodyPr/>
        <a:lstStyle/>
        <a:p>
          <a:r>
            <a:rPr lang="en-US" dirty="0"/>
            <a:t>Referred for specialty EI services : 8 (20.5%)</a:t>
          </a:r>
        </a:p>
      </dgm:t>
    </dgm:pt>
    <dgm:pt modelId="{1626AF46-42F2-8840-AB58-4F687725C660}" type="parTrans" cxnId="{232547DC-C769-5F4E-8D90-3AEADC4DD7B3}">
      <dgm:prSet/>
      <dgm:spPr/>
      <dgm:t>
        <a:bodyPr/>
        <a:lstStyle/>
        <a:p>
          <a:endParaRPr lang="en-US"/>
        </a:p>
      </dgm:t>
    </dgm:pt>
    <dgm:pt modelId="{EF65DE0B-A68A-A746-A24E-717338655F73}" type="sibTrans" cxnId="{232547DC-C769-5F4E-8D90-3AEADC4DD7B3}">
      <dgm:prSet/>
      <dgm:spPr/>
      <dgm:t>
        <a:bodyPr/>
        <a:lstStyle/>
        <a:p>
          <a:endParaRPr lang="en-US"/>
        </a:p>
      </dgm:t>
    </dgm:pt>
    <dgm:pt modelId="{C7772DCC-B585-0C48-9546-BF5F999E10B9}">
      <dgm:prSet phldrT="[Text]" phldr="0"/>
      <dgm:spPr/>
      <dgm:t>
        <a:bodyPr/>
        <a:lstStyle/>
        <a:p>
          <a:r>
            <a:rPr lang="en-US" dirty="0"/>
            <a:t>Successfully engaged : 2 ( one white &amp; middle class)</a:t>
          </a:r>
        </a:p>
      </dgm:t>
    </dgm:pt>
    <dgm:pt modelId="{9634B7B1-2651-5140-B949-EA1FAF5D5C3C}" type="parTrans" cxnId="{C7638ED6-3F91-4841-90CD-A32187BA8D40}">
      <dgm:prSet/>
      <dgm:spPr/>
      <dgm:t>
        <a:bodyPr/>
        <a:lstStyle/>
        <a:p>
          <a:endParaRPr lang="en-US"/>
        </a:p>
      </dgm:t>
    </dgm:pt>
    <dgm:pt modelId="{9C2B4E24-F61A-364F-AE15-3BF97E3C5AE8}" type="sibTrans" cxnId="{C7638ED6-3F91-4841-90CD-A32187BA8D40}">
      <dgm:prSet/>
      <dgm:spPr/>
      <dgm:t>
        <a:bodyPr/>
        <a:lstStyle/>
        <a:p>
          <a:endParaRPr lang="en-US"/>
        </a:p>
      </dgm:t>
    </dgm:pt>
    <dgm:pt modelId="{A0E35D18-FE54-1B44-B020-548CF286FB50}" type="pres">
      <dgm:prSet presAssocID="{9B0651FA-AED6-EF4E-BF41-2CBCDD72DA27}" presName="diagram" presStyleCnt="0">
        <dgm:presLayoutVars>
          <dgm:chPref val="1"/>
          <dgm:dir/>
          <dgm:animOne val="branch"/>
          <dgm:animLvl val="lvl"/>
          <dgm:resizeHandles val="exact"/>
        </dgm:presLayoutVars>
      </dgm:prSet>
      <dgm:spPr/>
    </dgm:pt>
    <dgm:pt modelId="{A5B67954-ACE5-C640-849C-73C44BE1C459}" type="pres">
      <dgm:prSet presAssocID="{2C7A6CA0-59EB-E341-B683-C9A4FF2C8B80}" presName="root1" presStyleCnt="0"/>
      <dgm:spPr/>
    </dgm:pt>
    <dgm:pt modelId="{F2B23499-67FD-E649-88B1-1D2C98A889AA}" type="pres">
      <dgm:prSet presAssocID="{2C7A6CA0-59EB-E341-B683-C9A4FF2C8B80}" presName="LevelOneTextNode" presStyleLbl="node0" presStyleIdx="0" presStyleCnt="1">
        <dgm:presLayoutVars>
          <dgm:chPref val="3"/>
        </dgm:presLayoutVars>
      </dgm:prSet>
      <dgm:spPr/>
    </dgm:pt>
    <dgm:pt modelId="{7980C7B0-E552-BE4C-B2C7-251747472F8F}" type="pres">
      <dgm:prSet presAssocID="{2C7A6CA0-59EB-E341-B683-C9A4FF2C8B80}" presName="level2hierChild" presStyleCnt="0"/>
      <dgm:spPr/>
    </dgm:pt>
    <dgm:pt modelId="{23B42D9E-66B7-D544-9927-CCB7C7C017E0}" type="pres">
      <dgm:prSet presAssocID="{DDB40780-9B35-3D4C-8AFC-E3FAC6914738}" presName="conn2-1" presStyleLbl="parChTrans1D2" presStyleIdx="0" presStyleCnt="3"/>
      <dgm:spPr/>
    </dgm:pt>
    <dgm:pt modelId="{65FAA7D4-4F22-8F42-9CCC-36829338502C}" type="pres">
      <dgm:prSet presAssocID="{DDB40780-9B35-3D4C-8AFC-E3FAC6914738}" presName="connTx" presStyleLbl="parChTrans1D2" presStyleIdx="0" presStyleCnt="3"/>
      <dgm:spPr/>
    </dgm:pt>
    <dgm:pt modelId="{5917496A-6990-D64C-B1FB-743FD9960B82}" type="pres">
      <dgm:prSet presAssocID="{8423C79E-B3E7-AB42-ADC1-0EE7F3B73B2E}" presName="root2" presStyleCnt="0"/>
      <dgm:spPr/>
    </dgm:pt>
    <dgm:pt modelId="{07116752-EBC0-294A-A2A2-D47A7BC35157}" type="pres">
      <dgm:prSet presAssocID="{8423C79E-B3E7-AB42-ADC1-0EE7F3B73B2E}" presName="LevelTwoTextNode" presStyleLbl="node2" presStyleIdx="0" presStyleCnt="3">
        <dgm:presLayoutVars>
          <dgm:chPref val="3"/>
        </dgm:presLayoutVars>
      </dgm:prSet>
      <dgm:spPr/>
    </dgm:pt>
    <dgm:pt modelId="{2C5B320C-5614-4F43-8309-ADB9DBC54195}" type="pres">
      <dgm:prSet presAssocID="{8423C79E-B3E7-AB42-ADC1-0EE7F3B73B2E}" presName="level3hierChild" presStyleCnt="0"/>
      <dgm:spPr/>
    </dgm:pt>
    <dgm:pt modelId="{B6B0F0D5-6213-734E-ADEE-1A293D4BB0FD}" type="pres">
      <dgm:prSet presAssocID="{1626AF46-42F2-8840-AB58-4F687725C660}" presName="conn2-1" presStyleLbl="parChTrans1D2" presStyleIdx="1" presStyleCnt="3"/>
      <dgm:spPr/>
    </dgm:pt>
    <dgm:pt modelId="{65EBDB8F-6A0F-514A-84D0-278681F22FCE}" type="pres">
      <dgm:prSet presAssocID="{1626AF46-42F2-8840-AB58-4F687725C660}" presName="connTx" presStyleLbl="parChTrans1D2" presStyleIdx="1" presStyleCnt="3"/>
      <dgm:spPr/>
    </dgm:pt>
    <dgm:pt modelId="{3D754EF2-AA07-B648-B370-A2CE224AAD4A}" type="pres">
      <dgm:prSet presAssocID="{1DC98C52-C18C-A543-B967-6E0B968425B4}" presName="root2" presStyleCnt="0"/>
      <dgm:spPr/>
    </dgm:pt>
    <dgm:pt modelId="{24B0E0C5-D689-D841-9A15-AA8ED60C506E}" type="pres">
      <dgm:prSet presAssocID="{1DC98C52-C18C-A543-B967-6E0B968425B4}" presName="LevelTwoTextNode" presStyleLbl="node2" presStyleIdx="1" presStyleCnt="3">
        <dgm:presLayoutVars>
          <dgm:chPref val="3"/>
        </dgm:presLayoutVars>
      </dgm:prSet>
      <dgm:spPr/>
    </dgm:pt>
    <dgm:pt modelId="{4E86FDC6-03B0-4D44-A7C8-205E9ACE8BF6}" type="pres">
      <dgm:prSet presAssocID="{1DC98C52-C18C-A543-B967-6E0B968425B4}" presName="level3hierChild" presStyleCnt="0"/>
      <dgm:spPr/>
    </dgm:pt>
    <dgm:pt modelId="{1BC80A9C-A9B8-724D-866D-D63A1FE286CF}" type="pres">
      <dgm:prSet presAssocID="{B5C92A4F-31F1-2941-82A2-D09A6F52458C}" presName="conn2-1" presStyleLbl="parChTrans1D3" presStyleIdx="0" presStyleCnt="3"/>
      <dgm:spPr/>
    </dgm:pt>
    <dgm:pt modelId="{5C60D068-40E8-D241-B2CD-1C9E118E7CFB}" type="pres">
      <dgm:prSet presAssocID="{B5C92A4F-31F1-2941-82A2-D09A6F52458C}" presName="connTx" presStyleLbl="parChTrans1D3" presStyleIdx="0" presStyleCnt="3"/>
      <dgm:spPr/>
    </dgm:pt>
    <dgm:pt modelId="{1D6254F7-1475-1542-B34B-7AFBBAB7C8F2}" type="pres">
      <dgm:prSet presAssocID="{7CCAD265-6493-F148-8398-83066FA26D7B}" presName="root2" presStyleCnt="0"/>
      <dgm:spPr/>
    </dgm:pt>
    <dgm:pt modelId="{3BFE9DA2-FE5C-224D-A8C8-BCD63CAE38B5}" type="pres">
      <dgm:prSet presAssocID="{7CCAD265-6493-F148-8398-83066FA26D7B}" presName="LevelTwoTextNode" presStyleLbl="node3" presStyleIdx="0" presStyleCnt="3">
        <dgm:presLayoutVars>
          <dgm:chPref val="3"/>
        </dgm:presLayoutVars>
      </dgm:prSet>
      <dgm:spPr/>
    </dgm:pt>
    <dgm:pt modelId="{1170C4B6-3186-634C-9A44-BA8A29F26EC7}" type="pres">
      <dgm:prSet presAssocID="{7CCAD265-6493-F148-8398-83066FA26D7B}" presName="level3hierChild" presStyleCnt="0"/>
      <dgm:spPr/>
    </dgm:pt>
    <dgm:pt modelId="{62AAD6B2-A8E0-0942-9A15-586EE595898F}" type="pres">
      <dgm:prSet presAssocID="{C6027EDE-8712-D347-A74D-C64F97B2B3CD}" presName="conn2-1" presStyleLbl="parChTrans1D3" presStyleIdx="1" presStyleCnt="3"/>
      <dgm:spPr/>
    </dgm:pt>
    <dgm:pt modelId="{FB38E385-B58A-8147-A4EC-40460FB40721}" type="pres">
      <dgm:prSet presAssocID="{C6027EDE-8712-D347-A74D-C64F97B2B3CD}" presName="connTx" presStyleLbl="parChTrans1D3" presStyleIdx="1" presStyleCnt="3"/>
      <dgm:spPr/>
    </dgm:pt>
    <dgm:pt modelId="{C8CFD19F-62E2-5041-B732-DC77738FF45A}" type="pres">
      <dgm:prSet presAssocID="{F4888011-44E8-9844-94CB-677243600BA6}" presName="root2" presStyleCnt="0"/>
      <dgm:spPr/>
    </dgm:pt>
    <dgm:pt modelId="{5F357E27-B546-7D41-B3F5-635B696BBFA1}" type="pres">
      <dgm:prSet presAssocID="{F4888011-44E8-9844-94CB-677243600BA6}" presName="LevelTwoTextNode" presStyleLbl="node3" presStyleIdx="1" presStyleCnt="3">
        <dgm:presLayoutVars>
          <dgm:chPref val="3"/>
        </dgm:presLayoutVars>
      </dgm:prSet>
      <dgm:spPr/>
    </dgm:pt>
    <dgm:pt modelId="{6D078FCB-82D1-3440-9611-5A48F2EEDE7A}" type="pres">
      <dgm:prSet presAssocID="{F4888011-44E8-9844-94CB-677243600BA6}" presName="level3hierChild" presStyleCnt="0"/>
      <dgm:spPr/>
    </dgm:pt>
    <dgm:pt modelId="{B7F88CE2-9784-C747-B5C4-12E034E3BB8A}" type="pres">
      <dgm:prSet presAssocID="{9634B7B1-2651-5140-B949-EA1FAF5D5C3C}" presName="conn2-1" presStyleLbl="parChTrans1D4" presStyleIdx="0" presStyleCnt="1"/>
      <dgm:spPr/>
    </dgm:pt>
    <dgm:pt modelId="{F81D58B3-0D3C-7541-BAA3-E328E77E80D5}" type="pres">
      <dgm:prSet presAssocID="{9634B7B1-2651-5140-B949-EA1FAF5D5C3C}" presName="connTx" presStyleLbl="parChTrans1D4" presStyleIdx="0" presStyleCnt="1"/>
      <dgm:spPr/>
    </dgm:pt>
    <dgm:pt modelId="{8EF875E8-016F-A241-961E-48631DDD669C}" type="pres">
      <dgm:prSet presAssocID="{C7772DCC-B585-0C48-9546-BF5F999E10B9}" presName="root2" presStyleCnt="0"/>
      <dgm:spPr/>
    </dgm:pt>
    <dgm:pt modelId="{38E7F627-630B-D644-80C9-1DAC747E2CED}" type="pres">
      <dgm:prSet presAssocID="{C7772DCC-B585-0C48-9546-BF5F999E10B9}" presName="LevelTwoTextNode" presStyleLbl="node4" presStyleIdx="0" presStyleCnt="1">
        <dgm:presLayoutVars>
          <dgm:chPref val="3"/>
        </dgm:presLayoutVars>
      </dgm:prSet>
      <dgm:spPr/>
    </dgm:pt>
    <dgm:pt modelId="{EA4DE1B2-BD3D-B342-A189-A0FEFF630B1C}" type="pres">
      <dgm:prSet presAssocID="{C7772DCC-B585-0C48-9546-BF5F999E10B9}" presName="level3hierChild" presStyleCnt="0"/>
      <dgm:spPr/>
    </dgm:pt>
    <dgm:pt modelId="{5E630E1C-75B0-9944-A1BC-1FE94AE92B01}" type="pres">
      <dgm:prSet presAssocID="{B47D5E30-A77B-9143-8F06-315A9B41BA40}" presName="conn2-1" presStyleLbl="parChTrans1D2" presStyleIdx="2" presStyleCnt="3"/>
      <dgm:spPr/>
    </dgm:pt>
    <dgm:pt modelId="{0EF43971-1F0F-5D4D-8178-9EE0A806897E}" type="pres">
      <dgm:prSet presAssocID="{B47D5E30-A77B-9143-8F06-315A9B41BA40}" presName="connTx" presStyleLbl="parChTrans1D2" presStyleIdx="2" presStyleCnt="3"/>
      <dgm:spPr/>
    </dgm:pt>
    <dgm:pt modelId="{D79DECD6-CDDA-FC41-8029-061A2623B986}" type="pres">
      <dgm:prSet presAssocID="{43FB6242-AD67-C34D-AD85-D6E1EFEF1047}" presName="root2" presStyleCnt="0"/>
      <dgm:spPr/>
    </dgm:pt>
    <dgm:pt modelId="{7D7D42CE-B883-CA42-8F29-0B83C57500CE}" type="pres">
      <dgm:prSet presAssocID="{43FB6242-AD67-C34D-AD85-D6E1EFEF1047}" presName="LevelTwoTextNode" presStyleLbl="node2" presStyleIdx="2" presStyleCnt="3">
        <dgm:presLayoutVars>
          <dgm:chPref val="3"/>
        </dgm:presLayoutVars>
      </dgm:prSet>
      <dgm:spPr/>
    </dgm:pt>
    <dgm:pt modelId="{DB8BE649-C179-B147-8A88-59B4C8AE2761}" type="pres">
      <dgm:prSet presAssocID="{43FB6242-AD67-C34D-AD85-D6E1EFEF1047}" presName="level3hierChild" presStyleCnt="0"/>
      <dgm:spPr/>
    </dgm:pt>
    <dgm:pt modelId="{A6295F06-7D05-4943-BCDA-DED98D299BB2}" type="pres">
      <dgm:prSet presAssocID="{B1C45888-BB00-AD4B-85FB-F9C972C06C8C}" presName="conn2-1" presStyleLbl="parChTrans1D3" presStyleIdx="2" presStyleCnt="3"/>
      <dgm:spPr/>
    </dgm:pt>
    <dgm:pt modelId="{C3AB0374-0A31-F940-A45E-C813B072DA51}" type="pres">
      <dgm:prSet presAssocID="{B1C45888-BB00-AD4B-85FB-F9C972C06C8C}" presName="connTx" presStyleLbl="parChTrans1D3" presStyleIdx="2" presStyleCnt="3"/>
      <dgm:spPr/>
    </dgm:pt>
    <dgm:pt modelId="{F6A6F3B4-5D2C-3F4F-BEB4-57DD802463C2}" type="pres">
      <dgm:prSet presAssocID="{9F10B0D2-B32D-2F43-8E97-913F2CDAC3BF}" presName="root2" presStyleCnt="0"/>
      <dgm:spPr/>
    </dgm:pt>
    <dgm:pt modelId="{B69B2E25-2B41-604F-9E44-67FBBD9BEA7B}" type="pres">
      <dgm:prSet presAssocID="{9F10B0D2-B32D-2F43-8E97-913F2CDAC3BF}" presName="LevelTwoTextNode" presStyleLbl="node3" presStyleIdx="2" presStyleCnt="3">
        <dgm:presLayoutVars>
          <dgm:chPref val="3"/>
        </dgm:presLayoutVars>
      </dgm:prSet>
      <dgm:spPr/>
    </dgm:pt>
    <dgm:pt modelId="{5A238006-79D0-6A42-9CB2-FFBE07B423C1}" type="pres">
      <dgm:prSet presAssocID="{9F10B0D2-B32D-2F43-8E97-913F2CDAC3BF}" presName="level3hierChild" presStyleCnt="0"/>
      <dgm:spPr/>
    </dgm:pt>
  </dgm:ptLst>
  <dgm:cxnLst>
    <dgm:cxn modelId="{34AF1C18-090D-F14D-9D70-95A6D6CF22E3}" type="presOf" srcId="{DDB40780-9B35-3D4C-8AFC-E3FAC6914738}" destId="{23B42D9E-66B7-D544-9927-CCB7C7C017E0}" srcOrd="0" destOrd="0" presId="urn:microsoft.com/office/officeart/2005/8/layout/hierarchy2"/>
    <dgm:cxn modelId="{FD13701D-4ECE-5544-9ADD-AC36468A4290}" type="presOf" srcId="{9634B7B1-2651-5140-B949-EA1FAF5D5C3C}" destId="{F81D58B3-0D3C-7541-BAA3-E328E77E80D5}" srcOrd="1" destOrd="0" presId="urn:microsoft.com/office/officeart/2005/8/layout/hierarchy2"/>
    <dgm:cxn modelId="{C87B0D26-A1C0-C248-A2DE-7236DF7E90C6}" type="presOf" srcId="{B5C92A4F-31F1-2941-82A2-D09A6F52458C}" destId="{5C60D068-40E8-D241-B2CD-1C9E118E7CFB}" srcOrd="1" destOrd="0" presId="urn:microsoft.com/office/officeart/2005/8/layout/hierarchy2"/>
    <dgm:cxn modelId="{68D5DA2F-2EFD-B741-A7E3-0C1AE2437338}" type="presOf" srcId="{1626AF46-42F2-8840-AB58-4F687725C660}" destId="{65EBDB8F-6A0F-514A-84D0-278681F22FCE}" srcOrd="1" destOrd="0" presId="urn:microsoft.com/office/officeart/2005/8/layout/hierarchy2"/>
    <dgm:cxn modelId="{3F901334-C0FF-BD49-8D5C-5909D3D8CD5C}" type="presOf" srcId="{9B0651FA-AED6-EF4E-BF41-2CBCDD72DA27}" destId="{A0E35D18-FE54-1B44-B020-548CF286FB50}" srcOrd="0" destOrd="0" presId="urn:microsoft.com/office/officeart/2005/8/layout/hierarchy2"/>
    <dgm:cxn modelId="{79CA613A-343B-4146-9C47-A9C5045EC850}" srcId="{9B0651FA-AED6-EF4E-BF41-2CBCDD72DA27}" destId="{2C7A6CA0-59EB-E341-B683-C9A4FF2C8B80}" srcOrd="0" destOrd="0" parTransId="{D76AB032-2CEE-A740-A394-1C2194A28E37}" sibTransId="{D4154CBB-D170-6B47-8DE9-FE5D45956634}"/>
    <dgm:cxn modelId="{68F74A46-CB7D-A247-9D5C-651661E0914A}" type="presOf" srcId="{C7772DCC-B585-0C48-9546-BF5F999E10B9}" destId="{38E7F627-630B-D644-80C9-1DAC747E2CED}" srcOrd="0" destOrd="0" presId="urn:microsoft.com/office/officeart/2005/8/layout/hierarchy2"/>
    <dgm:cxn modelId="{476DE647-B50D-BD43-BDA5-C5F3938A1DAA}" type="presOf" srcId="{2C7A6CA0-59EB-E341-B683-C9A4FF2C8B80}" destId="{F2B23499-67FD-E649-88B1-1D2C98A889AA}" srcOrd="0" destOrd="0" presId="urn:microsoft.com/office/officeart/2005/8/layout/hierarchy2"/>
    <dgm:cxn modelId="{ABA78C4E-3F83-C24C-9629-2ABE0BC32E69}" srcId="{2C7A6CA0-59EB-E341-B683-C9A4FF2C8B80}" destId="{8423C79E-B3E7-AB42-ADC1-0EE7F3B73B2E}" srcOrd="0" destOrd="0" parTransId="{DDB40780-9B35-3D4C-8AFC-E3FAC6914738}" sibTransId="{BE2B41F8-3DF3-9F4B-B83F-00FB135A9E28}"/>
    <dgm:cxn modelId="{7209D459-30F4-E14B-B10B-8B1A05166CE4}" type="presOf" srcId="{B47D5E30-A77B-9143-8F06-315A9B41BA40}" destId="{0EF43971-1F0F-5D4D-8178-9EE0A806897E}" srcOrd="1" destOrd="0" presId="urn:microsoft.com/office/officeart/2005/8/layout/hierarchy2"/>
    <dgm:cxn modelId="{EADA9963-4187-344B-8323-113222463693}" type="presOf" srcId="{B1C45888-BB00-AD4B-85FB-F9C972C06C8C}" destId="{C3AB0374-0A31-F940-A45E-C813B072DA51}" srcOrd="1" destOrd="0" presId="urn:microsoft.com/office/officeart/2005/8/layout/hierarchy2"/>
    <dgm:cxn modelId="{395A6566-D85D-1E43-A383-E9892A62BAFB}" type="presOf" srcId="{1626AF46-42F2-8840-AB58-4F687725C660}" destId="{B6B0F0D5-6213-734E-ADEE-1A293D4BB0FD}" srcOrd="0" destOrd="0" presId="urn:microsoft.com/office/officeart/2005/8/layout/hierarchy2"/>
    <dgm:cxn modelId="{98E46D6A-4447-5749-8A53-486C610A1D8C}" srcId="{2C7A6CA0-59EB-E341-B683-C9A4FF2C8B80}" destId="{43FB6242-AD67-C34D-AD85-D6E1EFEF1047}" srcOrd="2" destOrd="0" parTransId="{B47D5E30-A77B-9143-8F06-315A9B41BA40}" sibTransId="{2544500B-6B1E-534B-9BBA-851A50FB4CD9}"/>
    <dgm:cxn modelId="{5A26C778-C0C8-734B-81A7-D903B45E21F1}" srcId="{1DC98C52-C18C-A543-B967-6E0B968425B4}" destId="{7CCAD265-6493-F148-8398-83066FA26D7B}" srcOrd="0" destOrd="0" parTransId="{B5C92A4F-31F1-2941-82A2-D09A6F52458C}" sibTransId="{0C916F66-2063-AB4B-8D0F-96B0779DF488}"/>
    <dgm:cxn modelId="{E1CA977E-9721-364D-8530-4C38060AE126}" type="presOf" srcId="{9634B7B1-2651-5140-B949-EA1FAF5D5C3C}" destId="{B7F88CE2-9784-C747-B5C4-12E034E3BB8A}" srcOrd="0" destOrd="0" presId="urn:microsoft.com/office/officeart/2005/8/layout/hierarchy2"/>
    <dgm:cxn modelId="{F1BEE681-54B8-E24F-B98D-082D40F2B3C1}" type="presOf" srcId="{43FB6242-AD67-C34D-AD85-D6E1EFEF1047}" destId="{7D7D42CE-B883-CA42-8F29-0B83C57500CE}" srcOrd="0" destOrd="0" presId="urn:microsoft.com/office/officeart/2005/8/layout/hierarchy2"/>
    <dgm:cxn modelId="{58211389-EBE3-5247-9E0F-AFCED813AB6D}" srcId="{1DC98C52-C18C-A543-B967-6E0B968425B4}" destId="{F4888011-44E8-9844-94CB-677243600BA6}" srcOrd="1" destOrd="0" parTransId="{C6027EDE-8712-D347-A74D-C64F97B2B3CD}" sibTransId="{B32FABA8-C92D-F34A-8E78-1B38719420D0}"/>
    <dgm:cxn modelId="{6CE43190-5775-D045-B0A7-D222BE704BED}" type="presOf" srcId="{DDB40780-9B35-3D4C-8AFC-E3FAC6914738}" destId="{65FAA7D4-4F22-8F42-9CCC-36829338502C}" srcOrd="1" destOrd="0" presId="urn:microsoft.com/office/officeart/2005/8/layout/hierarchy2"/>
    <dgm:cxn modelId="{69A23F9A-D44B-854E-9F2A-C0935D7A8354}" type="presOf" srcId="{C6027EDE-8712-D347-A74D-C64F97B2B3CD}" destId="{FB38E385-B58A-8147-A4EC-40460FB40721}" srcOrd="1" destOrd="0" presId="urn:microsoft.com/office/officeart/2005/8/layout/hierarchy2"/>
    <dgm:cxn modelId="{CB6D979A-AC1E-A147-8205-0A0A5B8D8DBC}" type="presOf" srcId="{B1C45888-BB00-AD4B-85FB-F9C972C06C8C}" destId="{A6295F06-7D05-4943-BCDA-DED98D299BB2}" srcOrd="0" destOrd="0" presId="urn:microsoft.com/office/officeart/2005/8/layout/hierarchy2"/>
    <dgm:cxn modelId="{9CF67A9B-F586-154A-BCF3-7DF80423E7AC}" type="presOf" srcId="{9F10B0D2-B32D-2F43-8E97-913F2CDAC3BF}" destId="{B69B2E25-2B41-604F-9E44-67FBBD9BEA7B}" srcOrd="0" destOrd="0" presId="urn:microsoft.com/office/officeart/2005/8/layout/hierarchy2"/>
    <dgm:cxn modelId="{10E755A5-8AD9-1E46-907E-E17D3B14234B}" srcId="{43FB6242-AD67-C34D-AD85-D6E1EFEF1047}" destId="{9F10B0D2-B32D-2F43-8E97-913F2CDAC3BF}" srcOrd="0" destOrd="0" parTransId="{B1C45888-BB00-AD4B-85FB-F9C972C06C8C}" sibTransId="{5ADF2D85-E18C-6F49-8908-42E5A9A70E6F}"/>
    <dgm:cxn modelId="{BEE5DAAD-9905-DC4B-B633-8FC16FF7F261}" type="presOf" srcId="{B5C92A4F-31F1-2941-82A2-D09A6F52458C}" destId="{1BC80A9C-A9B8-724D-866D-D63A1FE286CF}" srcOrd="0" destOrd="0" presId="urn:microsoft.com/office/officeart/2005/8/layout/hierarchy2"/>
    <dgm:cxn modelId="{777F7DC3-61E7-B74E-90C0-096B1AE5F9E2}" type="presOf" srcId="{1DC98C52-C18C-A543-B967-6E0B968425B4}" destId="{24B0E0C5-D689-D841-9A15-AA8ED60C506E}" srcOrd="0" destOrd="0" presId="urn:microsoft.com/office/officeart/2005/8/layout/hierarchy2"/>
    <dgm:cxn modelId="{9353B3C5-88DE-9744-A4D0-3C1736C33B9D}" type="presOf" srcId="{C6027EDE-8712-D347-A74D-C64F97B2B3CD}" destId="{62AAD6B2-A8E0-0942-9A15-586EE595898F}" srcOrd="0" destOrd="0" presId="urn:microsoft.com/office/officeart/2005/8/layout/hierarchy2"/>
    <dgm:cxn modelId="{C7638ED6-3F91-4841-90CD-A32187BA8D40}" srcId="{F4888011-44E8-9844-94CB-677243600BA6}" destId="{C7772DCC-B585-0C48-9546-BF5F999E10B9}" srcOrd="0" destOrd="0" parTransId="{9634B7B1-2651-5140-B949-EA1FAF5D5C3C}" sibTransId="{9C2B4E24-F61A-364F-AE15-3BF97E3C5AE8}"/>
    <dgm:cxn modelId="{232547DC-C769-5F4E-8D90-3AEADC4DD7B3}" srcId="{2C7A6CA0-59EB-E341-B683-C9A4FF2C8B80}" destId="{1DC98C52-C18C-A543-B967-6E0B968425B4}" srcOrd="1" destOrd="0" parTransId="{1626AF46-42F2-8840-AB58-4F687725C660}" sibTransId="{EF65DE0B-A68A-A746-A24E-717338655F73}"/>
    <dgm:cxn modelId="{318BA5E3-BE7E-CA4C-80DF-CCD20AA56596}" type="presOf" srcId="{B47D5E30-A77B-9143-8F06-315A9B41BA40}" destId="{5E630E1C-75B0-9944-A1BC-1FE94AE92B01}" srcOrd="0" destOrd="0" presId="urn:microsoft.com/office/officeart/2005/8/layout/hierarchy2"/>
    <dgm:cxn modelId="{43DCD2EA-A235-844D-A59F-2ED1853E8697}" type="presOf" srcId="{7CCAD265-6493-F148-8398-83066FA26D7B}" destId="{3BFE9DA2-FE5C-224D-A8C8-BCD63CAE38B5}" srcOrd="0" destOrd="0" presId="urn:microsoft.com/office/officeart/2005/8/layout/hierarchy2"/>
    <dgm:cxn modelId="{A43384FD-D795-8D49-A00E-6FD71C1926C3}" type="presOf" srcId="{8423C79E-B3E7-AB42-ADC1-0EE7F3B73B2E}" destId="{07116752-EBC0-294A-A2A2-D47A7BC35157}" srcOrd="0" destOrd="0" presId="urn:microsoft.com/office/officeart/2005/8/layout/hierarchy2"/>
    <dgm:cxn modelId="{DD3976FF-A4A6-464C-80C8-EB29FA047D90}" type="presOf" srcId="{F4888011-44E8-9844-94CB-677243600BA6}" destId="{5F357E27-B546-7D41-B3F5-635B696BBFA1}" srcOrd="0" destOrd="0" presId="urn:microsoft.com/office/officeart/2005/8/layout/hierarchy2"/>
    <dgm:cxn modelId="{3A09D820-6077-344F-86E4-A0BF7D194145}" type="presParOf" srcId="{A0E35D18-FE54-1B44-B020-548CF286FB50}" destId="{A5B67954-ACE5-C640-849C-73C44BE1C459}" srcOrd="0" destOrd="0" presId="urn:microsoft.com/office/officeart/2005/8/layout/hierarchy2"/>
    <dgm:cxn modelId="{8D43FFC0-1CD7-8147-8819-F636043BFAB6}" type="presParOf" srcId="{A5B67954-ACE5-C640-849C-73C44BE1C459}" destId="{F2B23499-67FD-E649-88B1-1D2C98A889AA}" srcOrd="0" destOrd="0" presId="urn:microsoft.com/office/officeart/2005/8/layout/hierarchy2"/>
    <dgm:cxn modelId="{D7A840AD-F234-EF48-894A-D38C55F19B02}" type="presParOf" srcId="{A5B67954-ACE5-C640-849C-73C44BE1C459}" destId="{7980C7B0-E552-BE4C-B2C7-251747472F8F}" srcOrd="1" destOrd="0" presId="urn:microsoft.com/office/officeart/2005/8/layout/hierarchy2"/>
    <dgm:cxn modelId="{CDAE0498-CAEA-F34E-839B-A0F56FAA6AA6}" type="presParOf" srcId="{7980C7B0-E552-BE4C-B2C7-251747472F8F}" destId="{23B42D9E-66B7-D544-9927-CCB7C7C017E0}" srcOrd="0" destOrd="0" presId="urn:microsoft.com/office/officeart/2005/8/layout/hierarchy2"/>
    <dgm:cxn modelId="{F1334135-7F3D-1E48-BF52-1C844AC882CD}" type="presParOf" srcId="{23B42D9E-66B7-D544-9927-CCB7C7C017E0}" destId="{65FAA7D4-4F22-8F42-9CCC-36829338502C}" srcOrd="0" destOrd="0" presId="urn:microsoft.com/office/officeart/2005/8/layout/hierarchy2"/>
    <dgm:cxn modelId="{30335A9A-9872-774F-8634-DD0EF51069F5}" type="presParOf" srcId="{7980C7B0-E552-BE4C-B2C7-251747472F8F}" destId="{5917496A-6990-D64C-B1FB-743FD9960B82}" srcOrd="1" destOrd="0" presId="urn:microsoft.com/office/officeart/2005/8/layout/hierarchy2"/>
    <dgm:cxn modelId="{2F8E6EE9-DDA7-6B44-9AF4-2AF4A5BB32AA}" type="presParOf" srcId="{5917496A-6990-D64C-B1FB-743FD9960B82}" destId="{07116752-EBC0-294A-A2A2-D47A7BC35157}" srcOrd="0" destOrd="0" presId="urn:microsoft.com/office/officeart/2005/8/layout/hierarchy2"/>
    <dgm:cxn modelId="{091B54AB-0560-7648-BDB7-20A2064512D8}" type="presParOf" srcId="{5917496A-6990-D64C-B1FB-743FD9960B82}" destId="{2C5B320C-5614-4F43-8309-ADB9DBC54195}" srcOrd="1" destOrd="0" presId="urn:microsoft.com/office/officeart/2005/8/layout/hierarchy2"/>
    <dgm:cxn modelId="{B42395C1-5193-F74D-83C1-1F09D7A4BEA5}" type="presParOf" srcId="{7980C7B0-E552-BE4C-B2C7-251747472F8F}" destId="{B6B0F0D5-6213-734E-ADEE-1A293D4BB0FD}" srcOrd="2" destOrd="0" presId="urn:microsoft.com/office/officeart/2005/8/layout/hierarchy2"/>
    <dgm:cxn modelId="{83A637BC-E9FE-CC48-AD5A-1D51CFF78BDF}" type="presParOf" srcId="{B6B0F0D5-6213-734E-ADEE-1A293D4BB0FD}" destId="{65EBDB8F-6A0F-514A-84D0-278681F22FCE}" srcOrd="0" destOrd="0" presId="urn:microsoft.com/office/officeart/2005/8/layout/hierarchy2"/>
    <dgm:cxn modelId="{BFFCA232-74C9-684F-9BFF-2B46AAC168D6}" type="presParOf" srcId="{7980C7B0-E552-BE4C-B2C7-251747472F8F}" destId="{3D754EF2-AA07-B648-B370-A2CE224AAD4A}" srcOrd="3" destOrd="0" presId="urn:microsoft.com/office/officeart/2005/8/layout/hierarchy2"/>
    <dgm:cxn modelId="{00C02BD1-B1BC-3445-8AB6-D304148748C6}" type="presParOf" srcId="{3D754EF2-AA07-B648-B370-A2CE224AAD4A}" destId="{24B0E0C5-D689-D841-9A15-AA8ED60C506E}" srcOrd="0" destOrd="0" presId="urn:microsoft.com/office/officeart/2005/8/layout/hierarchy2"/>
    <dgm:cxn modelId="{67FC8135-1780-7D41-BA11-91FADBAD0D39}" type="presParOf" srcId="{3D754EF2-AA07-B648-B370-A2CE224AAD4A}" destId="{4E86FDC6-03B0-4D44-A7C8-205E9ACE8BF6}" srcOrd="1" destOrd="0" presId="urn:microsoft.com/office/officeart/2005/8/layout/hierarchy2"/>
    <dgm:cxn modelId="{BDE685B7-9068-0D43-A9D0-1BE69978CC3E}" type="presParOf" srcId="{4E86FDC6-03B0-4D44-A7C8-205E9ACE8BF6}" destId="{1BC80A9C-A9B8-724D-866D-D63A1FE286CF}" srcOrd="0" destOrd="0" presId="urn:microsoft.com/office/officeart/2005/8/layout/hierarchy2"/>
    <dgm:cxn modelId="{52107647-D4BC-F94A-8F6F-A7B205A09384}" type="presParOf" srcId="{1BC80A9C-A9B8-724D-866D-D63A1FE286CF}" destId="{5C60D068-40E8-D241-B2CD-1C9E118E7CFB}" srcOrd="0" destOrd="0" presId="urn:microsoft.com/office/officeart/2005/8/layout/hierarchy2"/>
    <dgm:cxn modelId="{46994652-BF0E-644E-9240-D9CF85E2FAE2}" type="presParOf" srcId="{4E86FDC6-03B0-4D44-A7C8-205E9ACE8BF6}" destId="{1D6254F7-1475-1542-B34B-7AFBBAB7C8F2}" srcOrd="1" destOrd="0" presId="urn:microsoft.com/office/officeart/2005/8/layout/hierarchy2"/>
    <dgm:cxn modelId="{424B34DF-9039-364F-B071-D12146760E7F}" type="presParOf" srcId="{1D6254F7-1475-1542-B34B-7AFBBAB7C8F2}" destId="{3BFE9DA2-FE5C-224D-A8C8-BCD63CAE38B5}" srcOrd="0" destOrd="0" presId="urn:microsoft.com/office/officeart/2005/8/layout/hierarchy2"/>
    <dgm:cxn modelId="{38EBF536-5033-C14E-AB72-C6796F15F628}" type="presParOf" srcId="{1D6254F7-1475-1542-B34B-7AFBBAB7C8F2}" destId="{1170C4B6-3186-634C-9A44-BA8A29F26EC7}" srcOrd="1" destOrd="0" presId="urn:microsoft.com/office/officeart/2005/8/layout/hierarchy2"/>
    <dgm:cxn modelId="{EA0BC55A-D6C8-104E-BD93-25395B8C1DE7}" type="presParOf" srcId="{4E86FDC6-03B0-4D44-A7C8-205E9ACE8BF6}" destId="{62AAD6B2-A8E0-0942-9A15-586EE595898F}" srcOrd="2" destOrd="0" presId="urn:microsoft.com/office/officeart/2005/8/layout/hierarchy2"/>
    <dgm:cxn modelId="{6EB50754-3B7B-8A46-A5EB-547F739B643E}" type="presParOf" srcId="{62AAD6B2-A8E0-0942-9A15-586EE595898F}" destId="{FB38E385-B58A-8147-A4EC-40460FB40721}" srcOrd="0" destOrd="0" presId="urn:microsoft.com/office/officeart/2005/8/layout/hierarchy2"/>
    <dgm:cxn modelId="{C1B9440D-917F-C84B-91E1-D209F9E25C86}" type="presParOf" srcId="{4E86FDC6-03B0-4D44-A7C8-205E9ACE8BF6}" destId="{C8CFD19F-62E2-5041-B732-DC77738FF45A}" srcOrd="3" destOrd="0" presId="urn:microsoft.com/office/officeart/2005/8/layout/hierarchy2"/>
    <dgm:cxn modelId="{37B855EA-899A-6A4D-A5B6-D0F060E5DC82}" type="presParOf" srcId="{C8CFD19F-62E2-5041-B732-DC77738FF45A}" destId="{5F357E27-B546-7D41-B3F5-635B696BBFA1}" srcOrd="0" destOrd="0" presId="urn:microsoft.com/office/officeart/2005/8/layout/hierarchy2"/>
    <dgm:cxn modelId="{460F4405-D7EC-1D45-B8AE-52D11CAC50F7}" type="presParOf" srcId="{C8CFD19F-62E2-5041-B732-DC77738FF45A}" destId="{6D078FCB-82D1-3440-9611-5A48F2EEDE7A}" srcOrd="1" destOrd="0" presId="urn:microsoft.com/office/officeart/2005/8/layout/hierarchy2"/>
    <dgm:cxn modelId="{A110AAD4-A326-E64B-98A0-5EFDE6EF4DBC}" type="presParOf" srcId="{6D078FCB-82D1-3440-9611-5A48F2EEDE7A}" destId="{B7F88CE2-9784-C747-B5C4-12E034E3BB8A}" srcOrd="0" destOrd="0" presId="urn:microsoft.com/office/officeart/2005/8/layout/hierarchy2"/>
    <dgm:cxn modelId="{3D72F10E-E74C-8D41-8C38-812D047FBEFA}" type="presParOf" srcId="{B7F88CE2-9784-C747-B5C4-12E034E3BB8A}" destId="{F81D58B3-0D3C-7541-BAA3-E328E77E80D5}" srcOrd="0" destOrd="0" presId="urn:microsoft.com/office/officeart/2005/8/layout/hierarchy2"/>
    <dgm:cxn modelId="{456442DE-3CCC-4F4D-B591-BA90D618F5F4}" type="presParOf" srcId="{6D078FCB-82D1-3440-9611-5A48F2EEDE7A}" destId="{8EF875E8-016F-A241-961E-48631DDD669C}" srcOrd="1" destOrd="0" presId="urn:microsoft.com/office/officeart/2005/8/layout/hierarchy2"/>
    <dgm:cxn modelId="{F672312F-8673-2D40-997F-25AFCB44FF99}" type="presParOf" srcId="{8EF875E8-016F-A241-961E-48631DDD669C}" destId="{38E7F627-630B-D644-80C9-1DAC747E2CED}" srcOrd="0" destOrd="0" presId="urn:microsoft.com/office/officeart/2005/8/layout/hierarchy2"/>
    <dgm:cxn modelId="{AF73A394-745E-BA48-B417-E2085C89A859}" type="presParOf" srcId="{8EF875E8-016F-A241-961E-48631DDD669C}" destId="{EA4DE1B2-BD3D-B342-A189-A0FEFF630B1C}" srcOrd="1" destOrd="0" presId="urn:microsoft.com/office/officeart/2005/8/layout/hierarchy2"/>
    <dgm:cxn modelId="{AAD347F2-797C-DF42-A294-D2A8C9681641}" type="presParOf" srcId="{7980C7B0-E552-BE4C-B2C7-251747472F8F}" destId="{5E630E1C-75B0-9944-A1BC-1FE94AE92B01}" srcOrd="4" destOrd="0" presId="urn:microsoft.com/office/officeart/2005/8/layout/hierarchy2"/>
    <dgm:cxn modelId="{D6004422-1018-D04D-8DC5-BC2123074053}" type="presParOf" srcId="{5E630E1C-75B0-9944-A1BC-1FE94AE92B01}" destId="{0EF43971-1F0F-5D4D-8178-9EE0A806897E}" srcOrd="0" destOrd="0" presId="urn:microsoft.com/office/officeart/2005/8/layout/hierarchy2"/>
    <dgm:cxn modelId="{44EEDE9A-E010-AE42-8807-C189327FAA5C}" type="presParOf" srcId="{7980C7B0-E552-BE4C-B2C7-251747472F8F}" destId="{D79DECD6-CDDA-FC41-8029-061A2623B986}" srcOrd="5" destOrd="0" presId="urn:microsoft.com/office/officeart/2005/8/layout/hierarchy2"/>
    <dgm:cxn modelId="{6E988CB0-63B2-114E-A7CB-4FE4F7EE6452}" type="presParOf" srcId="{D79DECD6-CDDA-FC41-8029-061A2623B986}" destId="{7D7D42CE-B883-CA42-8F29-0B83C57500CE}" srcOrd="0" destOrd="0" presId="urn:microsoft.com/office/officeart/2005/8/layout/hierarchy2"/>
    <dgm:cxn modelId="{4F352BEB-0FA7-6641-9684-54CBEEA282FA}" type="presParOf" srcId="{D79DECD6-CDDA-FC41-8029-061A2623B986}" destId="{DB8BE649-C179-B147-8A88-59B4C8AE2761}" srcOrd="1" destOrd="0" presId="urn:microsoft.com/office/officeart/2005/8/layout/hierarchy2"/>
    <dgm:cxn modelId="{3A215BCE-0F11-5945-A20F-8F030286363E}" type="presParOf" srcId="{DB8BE649-C179-B147-8A88-59B4C8AE2761}" destId="{A6295F06-7D05-4943-BCDA-DED98D299BB2}" srcOrd="0" destOrd="0" presId="urn:microsoft.com/office/officeart/2005/8/layout/hierarchy2"/>
    <dgm:cxn modelId="{F663AB0A-BAFE-404E-B19B-827DECD77986}" type="presParOf" srcId="{A6295F06-7D05-4943-BCDA-DED98D299BB2}" destId="{C3AB0374-0A31-F940-A45E-C813B072DA51}" srcOrd="0" destOrd="0" presId="urn:microsoft.com/office/officeart/2005/8/layout/hierarchy2"/>
    <dgm:cxn modelId="{2B1EE5C1-F9D7-B447-9032-5C6223A7D93C}" type="presParOf" srcId="{DB8BE649-C179-B147-8A88-59B4C8AE2761}" destId="{F6A6F3B4-5D2C-3F4F-BEB4-57DD802463C2}" srcOrd="1" destOrd="0" presId="urn:microsoft.com/office/officeart/2005/8/layout/hierarchy2"/>
    <dgm:cxn modelId="{E622278C-877E-AC4D-A500-FDD8D6179DF6}" type="presParOf" srcId="{F6A6F3B4-5D2C-3F4F-BEB4-57DD802463C2}" destId="{B69B2E25-2B41-604F-9E44-67FBBD9BEA7B}" srcOrd="0" destOrd="0" presId="urn:microsoft.com/office/officeart/2005/8/layout/hierarchy2"/>
    <dgm:cxn modelId="{41024E49-A6F1-594A-8D6A-35ABB34C9AD1}" type="presParOf" srcId="{F6A6F3B4-5D2C-3F4F-BEB4-57DD802463C2}" destId="{5A238006-79D0-6A42-9CB2-FFBE07B423C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0AA580-915C-5347-801F-FC6B86DDDD3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8DC04CE-78FF-EE48-AED4-4B134F3688B0}">
      <dgm:prSet phldrT="[Text]"/>
      <dgm:spPr/>
      <dgm:t>
        <a:bodyPr/>
        <a:lstStyle/>
        <a:p>
          <a:r>
            <a:rPr lang="en-US" dirty="0"/>
            <a:t>Substantial structural disadvantage, applied for/receiving SSI</a:t>
          </a:r>
        </a:p>
      </dgm:t>
    </dgm:pt>
    <dgm:pt modelId="{B715E780-B673-D84D-B547-B8A022ABC3E9}" type="parTrans" cxnId="{681AC738-B220-9C4D-BE0F-343648D75143}">
      <dgm:prSet/>
      <dgm:spPr/>
      <dgm:t>
        <a:bodyPr/>
        <a:lstStyle/>
        <a:p>
          <a:endParaRPr lang="en-US"/>
        </a:p>
      </dgm:t>
    </dgm:pt>
    <dgm:pt modelId="{EBF3E5CB-B2C2-7148-A07F-6633490FF22C}" type="sibTrans" cxnId="{681AC738-B220-9C4D-BE0F-343648D75143}">
      <dgm:prSet/>
      <dgm:spPr/>
      <dgm:t>
        <a:bodyPr/>
        <a:lstStyle/>
        <a:p>
          <a:endParaRPr lang="en-US"/>
        </a:p>
      </dgm:t>
    </dgm:pt>
    <dgm:pt modelId="{C6E80D8D-837D-324A-893F-B15D435C37F1}">
      <dgm:prSet phldrT="[Text]"/>
      <dgm:spPr/>
      <dgm:t>
        <a:bodyPr/>
        <a:lstStyle/>
        <a:p>
          <a:r>
            <a:rPr lang="en-US" dirty="0"/>
            <a:t>Disproportionately Black</a:t>
          </a:r>
        </a:p>
      </dgm:t>
    </dgm:pt>
    <dgm:pt modelId="{5296BA8D-524B-3C4A-A90C-9529B17E8A9C}" type="parTrans" cxnId="{812DD2C0-5C01-4A48-A483-4DB616CAB2D8}">
      <dgm:prSet/>
      <dgm:spPr/>
      <dgm:t>
        <a:bodyPr/>
        <a:lstStyle/>
        <a:p>
          <a:endParaRPr lang="en-US"/>
        </a:p>
      </dgm:t>
    </dgm:pt>
    <dgm:pt modelId="{D3BFE5B2-AEEB-944E-BFAC-DA874ABD0F18}" type="sibTrans" cxnId="{812DD2C0-5C01-4A48-A483-4DB616CAB2D8}">
      <dgm:prSet/>
      <dgm:spPr/>
      <dgm:t>
        <a:bodyPr/>
        <a:lstStyle/>
        <a:p>
          <a:endParaRPr lang="en-US"/>
        </a:p>
      </dgm:t>
    </dgm:pt>
    <dgm:pt modelId="{03866913-8600-3547-B194-70845A7D5085}">
      <dgm:prSet phldrT="[Text]"/>
      <dgm:spPr/>
      <dgm:t>
        <a:bodyPr/>
        <a:lstStyle/>
        <a:p>
          <a:r>
            <a:rPr lang="en-US" dirty="0"/>
            <a:t>Multigenerational poverty &amp; disability</a:t>
          </a:r>
        </a:p>
      </dgm:t>
    </dgm:pt>
    <dgm:pt modelId="{92B1F11E-66F5-0E48-AAA4-30D6DD41406F}" type="parTrans" cxnId="{FD08B3A4-434D-5846-A562-2399C33323DD}">
      <dgm:prSet/>
      <dgm:spPr/>
      <dgm:t>
        <a:bodyPr/>
        <a:lstStyle/>
        <a:p>
          <a:endParaRPr lang="en-US"/>
        </a:p>
      </dgm:t>
    </dgm:pt>
    <dgm:pt modelId="{9FF3EF53-FF24-5A46-BAC0-6C9B84A9C9CC}" type="sibTrans" cxnId="{FD08B3A4-434D-5846-A562-2399C33323DD}">
      <dgm:prSet/>
      <dgm:spPr/>
      <dgm:t>
        <a:bodyPr/>
        <a:lstStyle/>
        <a:p>
          <a:endParaRPr lang="en-US"/>
        </a:p>
      </dgm:t>
    </dgm:pt>
    <dgm:pt modelId="{2C21BB47-582B-7449-A68D-95DC011E1767}">
      <dgm:prSet phldrT="[Text]"/>
      <dgm:spPr/>
      <dgm:t>
        <a:bodyPr/>
        <a:lstStyle/>
        <a:p>
          <a:r>
            <a:rPr lang="en-US" dirty="0"/>
            <a:t>Socioeconomic privilege but pronounced disability, applied for/receiving SSI</a:t>
          </a:r>
        </a:p>
      </dgm:t>
    </dgm:pt>
    <dgm:pt modelId="{24C70277-9D7D-BA48-824E-4F4102CC71E8}" type="parTrans" cxnId="{17B90C4E-6E16-F74D-88F5-80DC29232AED}">
      <dgm:prSet/>
      <dgm:spPr/>
      <dgm:t>
        <a:bodyPr/>
        <a:lstStyle/>
        <a:p>
          <a:endParaRPr lang="en-US"/>
        </a:p>
      </dgm:t>
    </dgm:pt>
    <dgm:pt modelId="{A5D0A90D-83B2-A740-AD41-B6A6FFB3750E}" type="sibTrans" cxnId="{17B90C4E-6E16-F74D-88F5-80DC29232AED}">
      <dgm:prSet/>
      <dgm:spPr/>
      <dgm:t>
        <a:bodyPr/>
        <a:lstStyle/>
        <a:p>
          <a:endParaRPr lang="en-US"/>
        </a:p>
      </dgm:t>
    </dgm:pt>
    <dgm:pt modelId="{4E86CFBB-6FBF-0D4D-8DEF-9683F3FE97F1}">
      <dgm:prSet phldrT="[Text]"/>
      <dgm:spPr/>
      <dgm:t>
        <a:bodyPr/>
        <a:lstStyle/>
        <a:p>
          <a:r>
            <a:rPr lang="en-US" dirty="0"/>
            <a:t>Disproportionately White</a:t>
          </a:r>
        </a:p>
      </dgm:t>
    </dgm:pt>
    <dgm:pt modelId="{3074A2D7-8395-744F-A9C6-86C4FDFB9075}" type="parTrans" cxnId="{28852764-C149-6B4C-9759-0EC98E3646BE}">
      <dgm:prSet/>
      <dgm:spPr/>
      <dgm:t>
        <a:bodyPr/>
        <a:lstStyle/>
        <a:p>
          <a:endParaRPr lang="en-US"/>
        </a:p>
      </dgm:t>
    </dgm:pt>
    <dgm:pt modelId="{C8600136-2677-C34D-974A-6167DA23C6B2}" type="sibTrans" cxnId="{28852764-C149-6B4C-9759-0EC98E3646BE}">
      <dgm:prSet/>
      <dgm:spPr/>
      <dgm:t>
        <a:bodyPr/>
        <a:lstStyle/>
        <a:p>
          <a:endParaRPr lang="en-US"/>
        </a:p>
      </dgm:t>
    </dgm:pt>
    <dgm:pt modelId="{35812BD8-74CB-4946-9395-AAB6A8B72E9B}">
      <dgm:prSet phldrT="[Text]"/>
      <dgm:spPr/>
      <dgm:t>
        <a:bodyPr/>
        <a:lstStyle/>
        <a:p>
          <a:r>
            <a:rPr lang="en-US" dirty="0"/>
            <a:t>Substantial resources </a:t>
          </a:r>
        </a:p>
      </dgm:t>
    </dgm:pt>
    <dgm:pt modelId="{CC819CAA-0AE3-AD41-97D8-A2048D1FC10E}" type="parTrans" cxnId="{21BDD982-D691-B440-B1AB-A20893343A77}">
      <dgm:prSet/>
      <dgm:spPr/>
      <dgm:t>
        <a:bodyPr/>
        <a:lstStyle/>
        <a:p>
          <a:endParaRPr lang="en-US"/>
        </a:p>
      </dgm:t>
    </dgm:pt>
    <dgm:pt modelId="{D17FFCF3-39B6-4C49-BF67-9C5B5A4F6CAF}" type="sibTrans" cxnId="{21BDD982-D691-B440-B1AB-A20893343A77}">
      <dgm:prSet/>
      <dgm:spPr/>
      <dgm:t>
        <a:bodyPr/>
        <a:lstStyle/>
        <a:p>
          <a:endParaRPr lang="en-US"/>
        </a:p>
      </dgm:t>
    </dgm:pt>
    <dgm:pt modelId="{88BE8A67-AED7-414A-AD06-14086D8FAFE4}">
      <dgm:prSet phldrT="[Text]"/>
      <dgm:spPr/>
      <dgm:t>
        <a:bodyPr/>
        <a:lstStyle/>
        <a:p>
          <a:r>
            <a:rPr lang="en-US" dirty="0"/>
            <a:t>Lower SES background, working in low wage non-career-track job, considering SSI</a:t>
          </a:r>
        </a:p>
      </dgm:t>
    </dgm:pt>
    <dgm:pt modelId="{17516A00-52BA-7A41-8BE2-9D00304DD862}" type="parTrans" cxnId="{D403436B-B7C8-7D4A-AC0F-A07E742DBF0F}">
      <dgm:prSet/>
      <dgm:spPr/>
      <dgm:t>
        <a:bodyPr/>
        <a:lstStyle/>
        <a:p>
          <a:endParaRPr lang="en-US"/>
        </a:p>
      </dgm:t>
    </dgm:pt>
    <dgm:pt modelId="{8B371845-B026-434A-8F0A-FFA03D0D6748}" type="sibTrans" cxnId="{D403436B-B7C8-7D4A-AC0F-A07E742DBF0F}">
      <dgm:prSet/>
      <dgm:spPr/>
      <dgm:t>
        <a:bodyPr/>
        <a:lstStyle/>
        <a:p>
          <a:endParaRPr lang="en-US"/>
        </a:p>
      </dgm:t>
    </dgm:pt>
    <dgm:pt modelId="{B1A3F8D0-D6E1-1A4A-89CE-5B3641FC90F3}">
      <dgm:prSet phldrT="[Text]"/>
      <dgm:spPr/>
      <dgm:t>
        <a:bodyPr/>
        <a:lstStyle/>
        <a:p>
          <a:r>
            <a:rPr lang="en-US" dirty="0"/>
            <a:t>Mixed ethnoracial backgrounds</a:t>
          </a:r>
        </a:p>
      </dgm:t>
    </dgm:pt>
    <dgm:pt modelId="{0CB45183-11E6-9D48-8A80-C40E06DE68B9}" type="parTrans" cxnId="{8558B633-9EC7-504B-B99C-01E456C55B6C}">
      <dgm:prSet/>
      <dgm:spPr/>
      <dgm:t>
        <a:bodyPr/>
        <a:lstStyle/>
        <a:p>
          <a:endParaRPr lang="en-US"/>
        </a:p>
      </dgm:t>
    </dgm:pt>
    <dgm:pt modelId="{0E83F100-0C3B-144F-A243-415C09B274B0}" type="sibTrans" cxnId="{8558B633-9EC7-504B-B99C-01E456C55B6C}">
      <dgm:prSet/>
      <dgm:spPr/>
      <dgm:t>
        <a:bodyPr/>
        <a:lstStyle/>
        <a:p>
          <a:endParaRPr lang="en-US"/>
        </a:p>
      </dgm:t>
    </dgm:pt>
    <dgm:pt modelId="{74853749-AC6D-D14D-84B0-C6754FBD7B08}">
      <dgm:prSet phldrT="[Text]"/>
      <dgm:spPr/>
      <dgm:t>
        <a:bodyPr/>
        <a:lstStyle/>
        <a:p>
          <a:r>
            <a:rPr lang="en-US" dirty="0"/>
            <a:t>Total wages at or below the level of average monthly SSI payment</a:t>
          </a:r>
        </a:p>
      </dgm:t>
    </dgm:pt>
    <dgm:pt modelId="{5924A35E-C7FB-7C44-ADC9-B2AB6133E6DE}" type="parTrans" cxnId="{C81C6045-C2D3-7749-8D86-E4C8995E808D}">
      <dgm:prSet/>
      <dgm:spPr/>
      <dgm:t>
        <a:bodyPr/>
        <a:lstStyle/>
        <a:p>
          <a:endParaRPr lang="en-US"/>
        </a:p>
      </dgm:t>
    </dgm:pt>
    <dgm:pt modelId="{BA73F3E2-B1F3-9240-9FA9-F41BC14F959E}" type="sibTrans" cxnId="{C81C6045-C2D3-7749-8D86-E4C8995E808D}">
      <dgm:prSet/>
      <dgm:spPr/>
      <dgm:t>
        <a:bodyPr/>
        <a:lstStyle/>
        <a:p>
          <a:endParaRPr lang="en-US"/>
        </a:p>
      </dgm:t>
    </dgm:pt>
    <dgm:pt modelId="{80743E9B-023A-6942-9E3F-7AB6BD0FE735}">
      <dgm:prSet phldrT="[Text]"/>
      <dgm:spPr/>
      <dgm:t>
        <a:bodyPr/>
        <a:lstStyle/>
        <a:p>
          <a:r>
            <a:rPr lang="en-US" dirty="0"/>
            <a:t>Lower SES background, working in low wage job but with clear goals for mobility</a:t>
          </a:r>
        </a:p>
      </dgm:t>
    </dgm:pt>
    <dgm:pt modelId="{63E96665-3CF7-5D43-9E79-46E9CD12EB3A}" type="parTrans" cxnId="{C89D4DDD-030D-D74C-94EA-E5C29AC755E8}">
      <dgm:prSet/>
      <dgm:spPr/>
      <dgm:t>
        <a:bodyPr/>
        <a:lstStyle/>
        <a:p>
          <a:endParaRPr lang="en-US"/>
        </a:p>
      </dgm:t>
    </dgm:pt>
    <dgm:pt modelId="{C620F486-BDDB-8E4D-B054-3BA17B51F0B2}" type="sibTrans" cxnId="{C89D4DDD-030D-D74C-94EA-E5C29AC755E8}">
      <dgm:prSet/>
      <dgm:spPr/>
      <dgm:t>
        <a:bodyPr/>
        <a:lstStyle/>
        <a:p>
          <a:endParaRPr lang="en-US"/>
        </a:p>
      </dgm:t>
    </dgm:pt>
    <dgm:pt modelId="{5242A157-AB89-2A42-AFD5-D688EE63745F}">
      <dgm:prSet phldrT="[Text]"/>
      <dgm:spPr/>
      <dgm:t>
        <a:bodyPr/>
        <a:lstStyle/>
        <a:p>
          <a:r>
            <a:rPr lang="en-US" dirty="0"/>
            <a:t>Mixed SES, college-educated extended family, in college, graduate school or career-track</a:t>
          </a:r>
        </a:p>
      </dgm:t>
    </dgm:pt>
    <dgm:pt modelId="{2302FBD7-73D2-DE4A-83B5-F9B7097EF241}" type="parTrans" cxnId="{414D5A4F-4478-954D-8308-1DE14F08CF05}">
      <dgm:prSet/>
      <dgm:spPr/>
      <dgm:t>
        <a:bodyPr/>
        <a:lstStyle/>
        <a:p>
          <a:endParaRPr lang="en-US"/>
        </a:p>
      </dgm:t>
    </dgm:pt>
    <dgm:pt modelId="{F3285749-37F9-9040-9D44-1278141065E5}" type="sibTrans" cxnId="{414D5A4F-4478-954D-8308-1DE14F08CF05}">
      <dgm:prSet/>
      <dgm:spPr/>
      <dgm:t>
        <a:bodyPr/>
        <a:lstStyle/>
        <a:p>
          <a:endParaRPr lang="en-US"/>
        </a:p>
      </dgm:t>
    </dgm:pt>
    <dgm:pt modelId="{A935B1A6-C681-8543-93CA-F7C5C7E09839}">
      <dgm:prSet phldrT="[Text]"/>
      <dgm:spPr/>
      <dgm:t>
        <a:bodyPr/>
        <a:lstStyle/>
        <a:p>
          <a:r>
            <a:rPr lang="en-US" dirty="0"/>
            <a:t>First &amp; second generation immigrants over-represented</a:t>
          </a:r>
        </a:p>
      </dgm:t>
    </dgm:pt>
    <dgm:pt modelId="{5048FCF8-D5C3-264F-909D-D06C69CAC889}" type="parTrans" cxnId="{68924D5F-D26B-0F44-A3A4-A1F3E6308E49}">
      <dgm:prSet/>
      <dgm:spPr/>
      <dgm:t>
        <a:bodyPr/>
        <a:lstStyle/>
        <a:p>
          <a:endParaRPr lang="en-US"/>
        </a:p>
      </dgm:t>
    </dgm:pt>
    <dgm:pt modelId="{6CE6AB88-7FFA-C543-9662-06576ED4BD7B}" type="sibTrans" cxnId="{68924D5F-D26B-0F44-A3A4-A1F3E6308E49}">
      <dgm:prSet/>
      <dgm:spPr/>
      <dgm:t>
        <a:bodyPr/>
        <a:lstStyle/>
        <a:p>
          <a:endParaRPr lang="en-US"/>
        </a:p>
      </dgm:t>
    </dgm:pt>
    <dgm:pt modelId="{7FB433DB-DDC0-B44A-A49E-183E45729E08}">
      <dgm:prSet phldrT="[Text]"/>
      <dgm:spPr/>
      <dgm:t>
        <a:bodyPr/>
        <a:lstStyle/>
        <a:p>
          <a:r>
            <a:rPr lang="en-US" dirty="0"/>
            <a:t> Disproportionately White and Asian, aspired to or planning on college prior to onset</a:t>
          </a:r>
        </a:p>
      </dgm:t>
    </dgm:pt>
    <dgm:pt modelId="{4B0AD8E5-8CDB-394C-9023-6474C43052D1}" type="parTrans" cxnId="{E7937833-4E47-3047-8E14-E03D76AF2056}">
      <dgm:prSet/>
      <dgm:spPr/>
      <dgm:t>
        <a:bodyPr/>
        <a:lstStyle/>
        <a:p>
          <a:endParaRPr lang="en-US"/>
        </a:p>
      </dgm:t>
    </dgm:pt>
    <dgm:pt modelId="{2133F0D9-A8A9-4642-8187-24B860EB6C0C}" type="sibTrans" cxnId="{E7937833-4E47-3047-8E14-E03D76AF2056}">
      <dgm:prSet/>
      <dgm:spPr/>
      <dgm:t>
        <a:bodyPr/>
        <a:lstStyle/>
        <a:p>
          <a:endParaRPr lang="en-US"/>
        </a:p>
      </dgm:t>
    </dgm:pt>
    <dgm:pt modelId="{AA98B6EB-E083-C34E-86F1-47189BD66B32}">
      <dgm:prSet phldrT="[Text]"/>
      <dgm:spPr/>
      <dgm:t>
        <a:bodyPr/>
        <a:lstStyle/>
        <a:p>
          <a:r>
            <a:rPr lang="en-US" dirty="0"/>
            <a:t>Lower levels of disability and/or greater response to medications or therapy</a:t>
          </a:r>
        </a:p>
      </dgm:t>
    </dgm:pt>
    <dgm:pt modelId="{867E2350-946A-1D43-AE86-0AB5B752D183}" type="parTrans" cxnId="{87064595-A1DE-3E45-9E97-78E3E5802531}">
      <dgm:prSet/>
      <dgm:spPr/>
      <dgm:t>
        <a:bodyPr/>
        <a:lstStyle/>
        <a:p>
          <a:endParaRPr lang="en-US"/>
        </a:p>
      </dgm:t>
    </dgm:pt>
    <dgm:pt modelId="{DFD97742-2906-9F44-9F85-5A4A74E4989B}" type="sibTrans" cxnId="{87064595-A1DE-3E45-9E97-78E3E5802531}">
      <dgm:prSet/>
      <dgm:spPr/>
      <dgm:t>
        <a:bodyPr/>
        <a:lstStyle/>
        <a:p>
          <a:endParaRPr lang="en-US"/>
        </a:p>
      </dgm:t>
    </dgm:pt>
    <dgm:pt modelId="{7D10BAEB-D425-9046-8E16-25AE9F414575}">
      <dgm:prSet phldrT="[Text]"/>
      <dgm:spPr/>
      <dgm:t>
        <a:bodyPr/>
        <a:lstStyle/>
        <a:p>
          <a:r>
            <a:rPr lang="en-US" dirty="0"/>
            <a:t>Two sub-groups: high impairment, mixed or low impairment</a:t>
          </a:r>
        </a:p>
      </dgm:t>
    </dgm:pt>
    <dgm:pt modelId="{3A246B79-2D50-6041-A013-31921E2B0FFF}" type="parTrans" cxnId="{2BC42804-9C57-EA49-9B2B-9B7069203E26}">
      <dgm:prSet/>
      <dgm:spPr/>
      <dgm:t>
        <a:bodyPr/>
        <a:lstStyle/>
        <a:p>
          <a:endParaRPr lang="en-US"/>
        </a:p>
      </dgm:t>
    </dgm:pt>
    <dgm:pt modelId="{3462F553-BB73-E04B-B61F-8A282DA998A3}" type="sibTrans" cxnId="{2BC42804-9C57-EA49-9B2B-9B7069203E26}">
      <dgm:prSet/>
      <dgm:spPr/>
      <dgm:t>
        <a:bodyPr/>
        <a:lstStyle/>
        <a:p>
          <a:endParaRPr lang="en-US"/>
        </a:p>
      </dgm:t>
    </dgm:pt>
    <dgm:pt modelId="{E6BB9446-4637-0F4E-B9BA-2DDDD2AF5748}" type="pres">
      <dgm:prSet presAssocID="{F80AA580-915C-5347-801F-FC6B86DDDD34}" presName="Name0" presStyleCnt="0">
        <dgm:presLayoutVars>
          <dgm:dir/>
          <dgm:animLvl val="lvl"/>
          <dgm:resizeHandles val="exact"/>
        </dgm:presLayoutVars>
      </dgm:prSet>
      <dgm:spPr/>
    </dgm:pt>
    <dgm:pt modelId="{AFDB01D8-7868-6147-A1A3-4068C562AC3A}" type="pres">
      <dgm:prSet presAssocID="{48DC04CE-78FF-EE48-AED4-4B134F3688B0}" presName="linNode" presStyleCnt="0"/>
      <dgm:spPr/>
    </dgm:pt>
    <dgm:pt modelId="{441A3E79-A9FE-374B-97D9-22A0F2CDBA70}" type="pres">
      <dgm:prSet presAssocID="{48DC04CE-78FF-EE48-AED4-4B134F3688B0}" presName="parentText" presStyleLbl="node1" presStyleIdx="0" presStyleCnt="5">
        <dgm:presLayoutVars>
          <dgm:chMax val="1"/>
          <dgm:bulletEnabled val="1"/>
        </dgm:presLayoutVars>
      </dgm:prSet>
      <dgm:spPr/>
    </dgm:pt>
    <dgm:pt modelId="{FE12F7FB-4F12-D148-B8E6-A1B31CEB30DE}" type="pres">
      <dgm:prSet presAssocID="{48DC04CE-78FF-EE48-AED4-4B134F3688B0}" presName="descendantText" presStyleLbl="alignAccFollowNode1" presStyleIdx="0" presStyleCnt="5">
        <dgm:presLayoutVars>
          <dgm:bulletEnabled val="1"/>
        </dgm:presLayoutVars>
      </dgm:prSet>
      <dgm:spPr/>
    </dgm:pt>
    <dgm:pt modelId="{CC4D5637-AB83-D94E-81A3-B9BB94B301F5}" type="pres">
      <dgm:prSet presAssocID="{EBF3E5CB-B2C2-7148-A07F-6633490FF22C}" presName="sp" presStyleCnt="0"/>
      <dgm:spPr/>
    </dgm:pt>
    <dgm:pt modelId="{6E847678-F208-964F-B7ED-420E3F59F6FF}" type="pres">
      <dgm:prSet presAssocID="{2C21BB47-582B-7449-A68D-95DC011E1767}" presName="linNode" presStyleCnt="0"/>
      <dgm:spPr/>
    </dgm:pt>
    <dgm:pt modelId="{3C29D86A-F665-7846-932C-5121E6A2F64E}" type="pres">
      <dgm:prSet presAssocID="{2C21BB47-582B-7449-A68D-95DC011E1767}" presName="parentText" presStyleLbl="node1" presStyleIdx="1" presStyleCnt="5">
        <dgm:presLayoutVars>
          <dgm:chMax val="1"/>
          <dgm:bulletEnabled val="1"/>
        </dgm:presLayoutVars>
      </dgm:prSet>
      <dgm:spPr/>
    </dgm:pt>
    <dgm:pt modelId="{1EBD2547-0109-B742-8318-813F0EF91915}" type="pres">
      <dgm:prSet presAssocID="{2C21BB47-582B-7449-A68D-95DC011E1767}" presName="descendantText" presStyleLbl="alignAccFollowNode1" presStyleIdx="1" presStyleCnt="5">
        <dgm:presLayoutVars>
          <dgm:bulletEnabled val="1"/>
        </dgm:presLayoutVars>
      </dgm:prSet>
      <dgm:spPr/>
    </dgm:pt>
    <dgm:pt modelId="{5F5A0D31-446E-5647-BF0D-91C2611B07BB}" type="pres">
      <dgm:prSet presAssocID="{A5D0A90D-83B2-A740-AD41-B6A6FFB3750E}" presName="sp" presStyleCnt="0"/>
      <dgm:spPr/>
    </dgm:pt>
    <dgm:pt modelId="{9CDE67EC-4A46-4E4E-923D-716436E733A4}" type="pres">
      <dgm:prSet presAssocID="{88BE8A67-AED7-414A-AD06-14086D8FAFE4}" presName="linNode" presStyleCnt="0"/>
      <dgm:spPr/>
    </dgm:pt>
    <dgm:pt modelId="{266C654F-2770-7649-88F6-37B4E264CE04}" type="pres">
      <dgm:prSet presAssocID="{88BE8A67-AED7-414A-AD06-14086D8FAFE4}" presName="parentText" presStyleLbl="node1" presStyleIdx="2" presStyleCnt="5">
        <dgm:presLayoutVars>
          <dgm:chMax val="1"/>
          <dgm:bulletEnabled val="1"/>
        </dgm:presLayoutVars>
      </dgm:prSet>
      <dgm:spPr/>
    </dgm:pt>
    <dgm:pt modelId="{D8B2E480-EB16-564D-8B25-358C0693E4B5}" type="pres">
      <dgm:prSet presAssocID="{88BE8A67-AED7-414A-AD06-14086D8FAFE4}" presName="descendantText" presStyleLbl="alignAccFollowNode1" presStyleIdx="2" presStyleCnt="5">
        <dgm:presLayoutVars>
          <dgm:bulletEnabled val="1"/>
        </dgm:presLayoutVars>
      </dgm:prSet>
      <dgm:spPr/>
    </dgm:pt>
    <dgm:pt modelId="{D128F29F-E1DD-7A4E-BFAC-AAA800F9CDD3}" type="pres">
      <dgm:prSet presAssocID="{8B371845-B026-434A-8F0A-FFA03D0D6748}" presName="sp" presStyleCnt="0"/>
      <dgm:spPr/>
    </dgm:pt>
    <dgm:pt modelId="{4F517435-D17F-844F-824F-E658A15B3385}" type="pres">
      <dgm:prSet presAssocID="{80743E9B-023A-6942-9E3F-7AB6BD0FE735}" presName="linNode" presStyleCnt="0"/>
      <dgm:spPr/>
    </dgm:pt>
    <dgm:pt modelId="{D2CF7372-7012-BF4E-81AD-CA280492595D}" type="pres">
      <dgm:prSet presAssocID="{80743E9B-023A-6942-9E3F-7AB6BD0FE735}" presName="parentText" presStyleLbl="node1" presStyleIdx="3" presStyleCnt="5">
        <dgm:presLayoutVars>
          <dgm:chMax val="1"/>
          <dgm:bulletEnabled val="1"/>
        </dgm:presLayoutVars>
      </dgm:prSet>
      <dgm:spPr/>
    </dgm:pt>
    <dgm:pt modelId="{DC58D90C-7F7E-8648-934E-A2288E895864}" type="pres">
      <dgm:prSet presAssocID="{80743E9B-023A-6942-9E3F-7AB6BD0FE735}" presName="descendantText" presStyleLbl="alignAccFollowNode1" presStyleIdx="3" presStyleCnt="5">
        <dgm:presLayoutVars>
          <dgm:bulletEnabled val="1"/>
        </dgm:presLayoutVars>
      </dgm:prSet>
      <dgm:spPr/>
    </dgm:pt>
    <dgm:pt modelId="{33BF88B4-905B-2041-8FB2-832AC6932760}" type="pres">
      <dgm:prSet presAssocID="{C620F486-BDDB-8E4D-B054-3BA17B51F0B2}" presName="sp" presStyleCnt="0"/>
      <dgm:spPr/>
    </dgm:pt>
    <dgm:pt modelId="{F21BE8E3-68C6-A842-B8B0-63518ABA03E3}" type="pres">
      <dgm:prSet presAssocID="{5242A157-AB89-2A42-AFD5-D688EE63745F}" presName="linNode" presStyleCnt="0"/>
      <dgm:spPr/>
    </dgm:pt>
    <dgm:pt modelId="{09100CF9-1245-624B-A694-7902AD1253D5}" type="pres">
      <dgm:prSet presAssocID="{5242A157-AB89-2A42-AFD5-D688EE63745F}" presName="parentText" presStyleLbl="node1" presStyleIdx="4" presStyleCnt="5">
        <dgm:presLayoutVars>
          <dgm:chMax val="1"/>
          <dgm:bulletEnabled val="1"/>
        </dgm:presLayoutVars>
      </dgm:prSet>
      <dgm:spPr/>
    </dgm:pt>
    <dgm:pt modelId="{CFF05835-5633-654C-8264-22558F047616}" type="pres">
      <dgm:prSet presAssocID="{5242A157-AB89-2A42-AFD5-D688EE63745F}" presName="descendantText" presStyleLbl="alignAccFollowNode1" presStyleIdx="4" presStyleCnt="5">
        <dgm:presLayoutVars>
          <dgm:bulletEnabled val="1"/>
        </dgm:presLayoutVars>
      </dgm:prSet>
      <dgm:spPr/>
    </dgm:pt>
  </dgm:ptLst>
  <dgm:cxnLst>
    <dgm:cxn modelId="{2BC42804-9C57-EA49-9B2B-9B7069203E26}" srcId="{48DC04CE-78FF-EE48-AED4-4B134F3688B0}" destId="{7D10BAEB-D425-9046-8E16-25AE9F414575}" srcOrd="2" destOrd="0" parTransId="{3A246B79-2D50-6041-A013-31921E2B0FFF}" sibTransId="{3462F553-BB73-E04B-B61F-8A282DA998A3}"/>
    <dgm:cxn modelId="{F8C05314-2167-1745-A188-5D4A107B147D}" type="presOf" srcId="{03866913-8600-3547-B194-70845A7D5085}" destId="{FE12F7FB-4F12-D148-B8E6-A1B31CEB30DE}" srcOrd="0" destOrd="1" presId="urn:microsoft.com/office/officeart/2005/8/layout/vList5"/>
    <dgm:cxn modelId="{DA91ED24-DD4E-B94D-8479-2A24320986EA}" type="presOf" srcId="{A935B1A6-C681-8543-93CA-F7C5C7E09839}" destId="{DC58D90C-7F7E-8648-934E-A2288E895864}" srcOrd="0" destOrd="0" presId="urn:microsoft.com/office/officeart/2005/8/layout/vList5"/>
    <dgm:cxn modelId="{E7937833-4E47-3047-8E14-E03D76AF2056}" srcId="{5242A157-AB89-2A42-AFD5-D688EE63745F}" destId="{7FB433DB-DDC0-B44A-A49E-183E45729E08}" srcOrd="0" destOrd="0" parTransId="{4B0AD8E5-8CDB-394C-9023-6474C43052D1}" sibTransId="{2133F0D9-A8A9-4642-8187-24B860EB6C0C}"/>
    <dgm:cxn modelId="{8558B633-9EC7-504B-B99C-01E456C55B6C}" srcId="{88BE8A67-AED7-414A-AD06-14086D8FAFE4}" destId="{B1A3F8D0-D6E1-1A4A-89CE-5B3641FC90F3}" srcOrd="0" destOrd="0" parTransId="{0CB45183-11E6-9D48-8A80-C40E06DE68B9}" sibTransId="{0E83F100-0C3B-144F-A243-415C09B274B0}"/>
    <dgm:cxn modelId="{681AC738-B220-9C4D-BE0F-343648D75143}" srcId="{F80AA580-915C-5347-801F-FC6B86DDDD34}" destId="{48DC04CE-78FF-EE48-AED4-4B134F3688B0}" srcOrd="0" destOrd="0" parTransId="{B715E780-B673-D84D-B547-B8A022ABC3E9}" sibTransId="{EBF3E5CB-B2C2-7148-A07F-6633490FF22C}"/>
    <dgm:cxn modelId="{C81C6045-C2D3-7749-8D86-E4C8995E808D}" srcId="{88BE8A67-AED7-414A-AD06-14086D8FAFE4}" destId="{74853749-AC6D-D14D-84B0-C6754FBD7B08}" srcOrd="1" destOrd="0" parTransId="{5924A35E-C7FB-7C44-ADC9-B2AB6133E6DE}" sibTransId="{BA73F3E2-B1F3-9240-9FA9-F41BC14F959E}"/>
    <dgm:cxn modelId="{2C8D7548-A31C-824C-B112-ECE598D99B08}" type="presOf" srcId="{7D10BAEB-D425-9046-8E16-25AE9F414575}" destId="{FE12F7FB-4F12-D148-B8E6-A1B31CEB30DE}" srcOrd="0" destOrd="2" presId="urn:microsoft.com/office/officeart/2005/8/layout/vList5"/>
    <dgm:cxn modelId="{17B90C4E-6E16-F74D-88F5-80DC29232AED}" srcId="{F80AA580-915C-5347-801F-FC6B86DDDD34}" destId="{2C21BB47-582B-7449-A68D-95DC011E1767}" srcOrd="1" destOrd="0" parTransId="{24C70277-9D7D-BA48-824E-4F4102CC71E8}" sibTransId="{A5D0A90D-83B2-A740-AD41-B6A6FFB3750E}"/>
    <dgm:cxn modelId="{414D5A4F-4478-954D-8308-1DE14F08CF05}" srcId="{F80AA580-915C-5347-801F-FC6B86DDDD34}" destId="{5242A157-AB89-2A42-AFD5-D688EE63745F}" srcOrd="4" destOrd="0" parTransId="{2302FBD7-73D2-DE4A-83B5-F9B7097EF241}" sibTransId="{F3285749-37F9-9040-9D44-1278141065E5}"/>
    <dgm:cxn modelId="{4E9D385D-253B-E04C-860F-DD8F99409C13}" type="presOf" srcId="{5242A157-AB89-2A42-AFD5-D688EE63745F}" destId="{09100CF9-1245-624B-A694-7902AD1253D5}" srcOrd="0" destOrd="0" presId="urn:microsoft.com/office/officeart/2005/8/layout/vList5"/>
    <dgm:cxn modelId="{68924D5F-D26B-0F44-A3A4-A1F3E6308E49}" srcId="{80743E9B-023A-6942-9E3F-7AB6BD0FE735}" destId="{A935B1A6-C681-8543-93CA-F7C5C7E09839}" srcOrd="0" destOrd="0" parTransId="{5048FCF8-D5C3-264F-909D-D06C69CAC889}" sibTransId="{6CE6AB88-7FFA-C543-9662-06576ED4BD7B}"/>
    <dgm:cxn modelId="{28852764-C149-6B4C-9759-0EC98E3646BE}" srcId="{2C21BB47-582B-7449-A68D-95DC011E1767}" destId="{4E86CFBB-6FBF-0D4D-8DEF-9683F3FE97F1}" srcOrd="0" destOrd="0" parTransId="{3074A2D7-8395-744F-A9C6-86C4FDFB9075}" sibTransId="{C8600136-2677-C34D-974A-6167DA23C6B2}"/>
    <dgm:cxn modelId="{D403436B-B7C8-7D4A-AC0F-A07E742DBF0F}" srcId="{F80AA580-915C-5347-801F-FC6B86DDDD34}" destId="{88BE8A67-AED7-414A-AD06-14086D8FAFE4}" srcOrd="2" destOrd="0" parTransId="{17516A00-52BA-7A41-8BE2-9D00304DD862}" sibTransId="{8B371845-B026-434A-8F0A-FFA03D0D6748}"/>
    <dgm:cxn modelId="{58FE4873-CB54-7D4D-BA38-064E98809292}" type="presOf" srcId="{AA98B6EB-E083-C34E-86F1-47189BD66B32}" destId="{CFF05835-5633-654C-8264-22558F047616}" srcOrd="0" destOrd="1" presId="urn:microsoft.com/office/officeart/2005/8/layout/vList5"/>
    <dgm:cxn modelId="{21BDD982-D691-B440-B1AB-A20893343A77}" srcId="{2C21BB47-582B-7449-A68D-95DC011E1767}" destId="{35812BD8-74CB-4946-9395-AAB6A8B72E9B}" srcOrd="1" destOrd="0" parTransId="{CC819CAA-0AE3-AD41-97D8-A2048D1FC10E}" sibTransId="{D17FFCF3-39B6-4C49-BF67-9C5B5A4F6CAF}"/>
    <dgm:cxn modelId="{9B59BE85-5AA2-9D4D-8A00-F027FE0949E8}" type="presOf" srcId="{74853749-AC6D-D14D-84B0-C6754FBD7B08}" destId="{D8B2E480-EB16-564D-8B25-358C0693E4B5}" srcOrd="0" destOrd="1" presId="urn:microsoft.com/office/officeart/2005/8/layout/vList5"/>
    <dgm:cxn modelId="{2A581586-33A5-B148-B753-FEC8DBDA23C1}" type="presOf" srcId="{B1A3F8D0-D6E1-1A4A-89CE-5B3641FC90F3}" destId="{D8B2E480-EB16-564D-8B25-358C0693E4B5}" srcOrd="0" destOrd="0" presId="urn:microsoft.com/office/officeart/2005/8/layout/vList5"/>
    <dgm:cxn modelId="{87064595-A1DE-3E45-9E97-78E3E5802531}" srcId="{5242A157-AB89-2A42-AFD5-D688EE63745F}" destId="{AA98B6EB-E083-C34E-86F1-47189BD66B32}" srcOrd="1" destOrd="0" parTransId="{867E2350-946A-1D43-AE86-0AB5B752D183}" sibTransId="{DFD97742-2906-9F44-9F85-5A4A74E4989B}"/>
    <dgm:cxn modelId="{91205E9A-E3BD-5446-AB73-6BC70725329E}" type="presOf" srcId="{48DC04CE-78FF-EE48-AED4-4B134F3688B0}" destId="{441A3E79-A9FE-374B-97D9-22A0F2CDBA70}" srcOrd="0" destOrd="0" presId="urn:microsoft.com/office/officeart/2005/8/layout/vList5"/>
    <dgm:cxn modelId="{D4C71C9B-3510-1546-BBE4-A7EA421E788C}" type="presOf" srcId="{2C21BB47-582B-7449-A68D-95DC011E1767}" destId="{3C29D86A-F665-7846-932C-5121E6A2F64E}" srcOrd="0" destOrd="0" presId="urn:microsoft.com/office/officeart/2005/8/layout/vList5"/>
    <dgm:cxn modelId="{FD08B3A4-434D-5846-A562-2399C33323DD}" srcId="{48DC04CE-78FF-EE48-AED4-4B134F3688B0}" destId="{03866913-8600-3547-B194-70845A7D5085}" srcOrd="1" destOrd="0" parTransId="{92B1F11E-66F5-0E48-AAA4-30D6DD41406F}" sibTransId="{9FF3EF53-FF24-5A46-BAC0-6C9B84A9C9CC}"/>
    <dgm:cxn modelId="{6CE41BBB-9C19-FF4E-8FF8-325B128CEA3C}" type="presOf" srcId="{F80AA580-915C-5347-801F-FC6B86DDDD34}" destId="{E6BB9446-4637-0F4E-B9BA-2DDDD2AF5748}" srcOrd="0" destOrd="0" presId="urn:microsoft.com/office/officeart/2005/8/layout/vList5"/>
    <dgm:cxn modelId="{3E5A4DBC-3907-1141-961C-6567D2403A2B}" type="presOf" srcId="{4E86CFBB-6FBF-0D4D-8DEF-9683F3FE97F1}" destId="{1EBD2547-0109-B742-8318-813F0EF91915}" srcOrd="0" destOrd="0" presId="urn:microsoft.com/office/officeart/2005/8/layout/vList5"/>
    <dgm:cxn modelId="{812DD2C0-5C01-4A48-A483-4DB616CAB2D8}" srcId="{48DC04CE-78FF-EE48-AED4-4B134F3688B0}" destId="{C6E80D8D-837D-324A-893F-B15D435C37F1}" srcOrd="0" destOrd="0" parTransId="{5296BA8D-524B-3C4A-A90C-9529B17E8A9C}" sibTransId="{D3BFE5B2-AEEB-944E-BFAC-DA874ABD0F18}"/>
    <dgm:cxn modelId="{A0DEEED7-461A-A140-8DB4-34F74FA478D8}" type="presOf" srcId="{7FB433DB-DDC0-B44A-A49E-183E45729E08}" destId="{CFF05835-5633-654C-8264-22558F047616}" srcOrd="0" destOrd="0" presId="urn:microsoft.com/office/officeart/2005/8/layout/vList5"/>
    <dgm:cxn modelId="{C89D4DDD-030D-D74C-94EA-E5C29AC755E8}" srcId="{F80AA580-915C-5347-801F-FC6B86DDDD34}" destId="{80743E9B-023A-6942-9E3F-7AB6BD0FE735}" srcOrd="3" destOrd="0" parTransId="{63E96665-3CF7-5D43-9E79-46E9CD12EB3A}" sibTransId="{C620F486-BDDB-8E4D-B054-3BA17B51F0B2}"/>
    <dgm:cxn modelId="{1F906ADE-D17E-CD41-A41B-20D76B1DC409}" type="presOf" srcId="{35812BD8-74CB-4946-9395-AAB6A8B72E9B}" destId="{1EBD2547-0109-B742-8318-813F0EF91915}" srcOrd="0" destOrd="1" presId="urn:microsoft.com/office/officeart/2005/8/layout/vList5"/>
    <dgm:cxn modelId="{BC88FBE4-DE5A-F443-AE2A-4E148FEFB1CA}" type="presOf" srcId="{80743E9B-023A-6942-9E3F-7AB6BD0FE735}" destId="{D2CF7372-7012-BF4E-81AD-CA280492595D}" srcOrd="0" destOrd="0" presId="urn:microsoft.com/office/officeart/2005/8/layout/vList5"/>
    <dgm:cxn modelId="{A37B08F1-51CC-BD49-833E-B9D6E553C98C}" type="presOf" srcId="{C6E80D8D-837D-324A-893F-B15D435C37F1}" destId="{FE12F7FB-4F12-D148-B8E6-A1B31CEB30DE}" srcOrd="0" destOrd="0" presId="urn:microsoft.com/office/officeart/2005/8/layout/vList5"/>
    <dgm:cxn modelId="{C53700F3-2799-F24E-908D-BA854CC43AEA}" type="presOf" srcId="{88BE8A67-AED7-414A-AD06-14086D8FAFE4}" destId="{266C654F-2770-7649-88F6-37B4E264CE04}" srcOrd="0" destOrd="0" presId="urn:microsoft.com/office/officeart/2005/8/layout/vList5"/>
    <dgm:cxn modelId="{07B8109F-0B74-E545-8558-AF977BDEF566}" type="presParOf" srcId="{E6BB9446-4637-0F4E-B9BA-2DDDD2AF5748}" destId="{AFDB01D8-7868-6147-A1A3-4068C562AC3A}" srcOrd="0" destOrd="0" presId="urn:microsoft.com/office/officeart/2005/8/layout/vList5"/>
    <dgm:cxn modelId="{1E0FCA44-891C-DC4B-A82D-D220097C13A0}" type="presParOf" srcId="{AFDB01D8-7868-6147-A1A3-4068C562AC3A}" destId="{441A3E79-A9FE-374B-97D9-22A0F2CDBA70}" srcOrd="0" destOrd="0" presId="urn:microsoft.com/office/officeart/2005/8/layout/vList5"/>
    <dgm:cxn modelId="{8F84E572-D42A-AD42-B836-AB881306EE34}" type="presParOf" srcId="{AFDB01D8-7868-6147-A1A3-4068C562AC3A}" destId="{FE12F7FB-4F12-D148-B8E6-A1B31CEB30DE}" srcOrd="1" destOrd="0" presId="urn:microsoft.com/office/officeart/2005/8/layout/vList5"/>
    <dgm:cxn modelId="{C5784D33-A74C-0F4A-8EA1-033773262793}" type="presParOf" srcId="{E6BB9446-4637-0F4E-B9BA-2DDDD2AF5748}" destId="{CC4D5637-AB83-D94E-81A3-B9BB94B301F5}" srcOrd="1" destOrd="0" presId="urn:microsoft.com/office/officeart/2005/8/layout/vList5"/>
    <dgm:cxn modelId="{A9F56420-4492-B541-8237-01C47AFDB8DF}" type="presParOf" srcId="{E6BB9446-4637-0F4E-B9BA-2DDDD2AF5748}" destId="{6E847678-F208-964F-B7ED-420E3F59F6FF}" srcOrd="2" destOrd="0" presId="urn:microsoft.com/office/officeart/2005/8/layout/vList5"/>
    <dgm:cxn modelId="{2A11F84B-0EC6-054C-A87B-FF253A8BE643}" type="presParOf" srcId="{6E847678-F208-964F-B7ED-420E3F59F6FF}" destId="{3C29D86A-F665-7846-932C-5121E6A2F64E}" srcOrd="0" destOrd="0" presId="urn:microsoft.com/office/officeart/2005/8/layout/vList5"/>
    <dgm:cxn modelId="{3EDD261D-342E-354B-ADAA-E96F046F6674}" type="presParOf" srcId="{6E847678-F208-964F-B7ED-420E3F59F6FF}" destId="{1EBD2547-0109-B742-8318-813F0EF91915}" srcOrd="1" destOrd="0" presId="urn:microsoft.com/office/officeart/2005/8/layout/vList5"/>
    <dgm:cxn modelId="{B83AFDEC-9952-B14C-8051-A78BCA4E458D}" type="presParOf" srcId="{E6BB9446-4637-0F4E-B9BA-2DDDD2AF5748}" destId="{5F5A0D31-446E-5647-BF0D-91C2611B07BB}" srcOrd="3" destOrd="0" presId="urn:microsoft.com/office/officeart/2005/8/layout/vList5"/>
    <dgm:cxn modelId="{F436693C-7716-0A48-99B5-FF6CFE3DCCA0}" type="presParOf" srcId="{E6BB9446-4637-0F4E-B9BA-2DDDD2AF5748}" destId="{9CDE67EC-4A46-4E4E-923D-716436E733A4}" srcOrd="4" destOrd="0" presId="urn:microsoft.com/office/officeart/2005/8/layout/vList5"/>
    <dgm:cxn modelId="{97E07BBD-C9B2-0F4C-A472-1AAF3A691009}" type="presParOf" srcId="{9CDE67EC-4A46-4E4E-923D-716436E733A4}" destId="{266C654F-2770-7649-88F6-37B4E264CE04}" srcOrd="0" destOrd="0" presId="urn:microsoft.com/office/officeart/2005/8/layout/vList5"/>
    <dgm:cxn modelId="{C2EA916C-CF14-D04E-8C86-B9240AE17BDE}" type="presParOf" srcId="{9CDE67EC-4A46-4E4E-923D-716436E733A4}" destId="{D8B2E480-EB16-564D-8B25-358C0693E4B5}" srcOrd="1" destOrd="0" presId="urn:microsoft.com/office/officeart/2005/8/layout/vList5"/>
    <dgm:cxn modelId="{5D03A037-F2B0-8C46-A16A-0BD9E9A8214A}" type="presParOf" srcId="{E6BB9446-4637-0F4E-B9BA-2DDDD2AF5748}" destId="{D128F29F-E1DD-7A4E-BFAC-AAA800F9CDD3}" srcOrd="5" destOrd="0" presId="urn:microsoft.com/office/officeart/2005/8/layout/vList5"/>
    <dgm:cxn modelId="{0E269272-7F06-A04A-965C-BF3393FCE019}" type="presParOf" srcId="{E6BB9446-4637-0F4E-B9BA-2DDDD2AF5748}" destId="{4F517435-D17F-844F-824F-E658A15B3385}" srcOrd="6" destOrd="0" presId="urn:microsoft.com/office/officeart/2005/8/layout/vList5"/>
    <dgm:cxn modelId="{F39DD535-F427-0148-A192-FC295AE23286}" type="presParOf" srcId="{4F517435-D17F-844F-824F-E658A15B3385}" destId="{D2CF7372-7012-BF4E-81AD-CA280492595D}" srcOrd="0" destOrd="0" presId="urn:microsoft.com/office/officeart/2005/8/layout/vList5"/>
    <dgm:cxn modelId="{421B3733-87B8-0D41-8144-1E9BFEC8D102}" type="presParOf" srcId="{4F517435-D17F-844F-824F-E658A15B3385}" destId="{DC58D90C-7F7E-8648-934E-A2288E895864}" srcOrd="1" destOrd="0" presId="urn:microsoft.com/office/officeart/2005/8/layout/vList5"/>
    <dgm:cxn modelId="{61A72A77-2341-9E47-AD5D-FA7068C904DF}" type="presParOf" srcId="{E6BB9446-4637-0F4E-B9BA-2DDDD2AF5748}" destId="{33BF88B4-905B-2041-8FB2-832AC6932760}" srcOrd="7" destOrd="0" presId="urn:microsoft.com/office/officeart/2005/8/layout/vList5"/>
    <dgm:cxn modelId="{BF6A5C06-E035-CC40-8A64-F25C089258C1}" type="presParOf" srcId="{E6BB9446-4637-0F4E-B9BA-2DDDD2AF5748}" destId="{F21BE8E3-68C6-A842-B8B0-63518ABA03E3}" srcOrd="8" destOrd="0" presId="urn:microsoft.com/office/officeart/2005/8/layout/vList5"/>
    <dgm:cxn modelId="{7FCEBE0B-198C-2648-B74D-9E354A49630B}" type="presParOf" srcId="{F21BE8E3-68C6-A842-B8B0-63518ABA03E3}" destId="{09100CF9-1245-624B-A694-7902AD1253D5}" srcOrd="0" destOrd="0" presId="urn:microsoft.com/office/officeart/2005/8/layout/vList5"/>
    <dgm:cxn modelId="{87E8E450-6977-734E-857F-7C084F9E186B}" type="presParOf" srcId="{F21BE8E3-68C6-A842-B8B0-63518ABA03E3}" destId="{CFF05835-5633-654C-8264-22558F0476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5C55F-88B5-4ADC-B137-0BDFBFC8C970}" type="doc">
      <dgm:prSet loTypeId="urn:microsoft.com/office/officeart/2005/8/layout/default" loCatId="process" qsTypeId="urn:microsoft.com/office/officeart/2005/8/quickstyle/simple5" qsCatId="simple" csTypeId="urn:microsoft.com/office/officeart/2005/8/colors/colorful2" csCatId="colorful" phldr="1"/>
      <dgm:spPr/>
      <dgm:t>
        <a:bodyPr/>
        <a:lstStyle/>
        <a:p>
          <a:endParaRPr lang="en-US"/>
        </a:p>
      </dgm:t>
    </dgm:pt>
    <dgm:pt modelId="{5953B534-418D-4C9C-8E43-8E33472FD2BD}">
      <dgm:prSet/>
      <dgm:spPr/>
      <dgm:t>
        <a:bodyPr/>
        <a:lstStyle/>
        <a:p>
          <a:r>
            <a:rPr lang="en-US"/>
            <a:t>re-grounding service design in the needs of those ‘most impacted’ (by psychosis &amp; intersecting systems of oppression)</a:t>
          </a:r>
        </a:p>
      </dgm:t>
    </dgm:pt>
    <dgm:pt modelId="{C809D246-6E88-44E1-97BE-3A0C8F6A5664}" type="parTrans" cxnId="{0F61BAC1-D094-41B4-9B73-40C2740660DD}">
      <dgm:prSet/>
      <dgm:spPr/>
      <dgm:t>
        <a:bodyPr/>
        <a:lstStyle/>
        <a:p>
          <a:endParaRPr lang="en-US"/>
        </a:p>
      </dgm:t>
    </dgm:pt>
    <dgm:pt modelId="{6EADF9D0-6226-4BEA-8D1E-0EA917BE060D}" type="sibTrans" cxnId="{0F61BAC1-D094-41B4-9B73-40C2740660DD}">
      <dgm:prSet/>
      <dgm:spPr/>
      <dgm:t>
        <a:bodyPr/>
        <a:lstStyle/>
        <a:p>
          <a:endParaRPr lang="en-US"/>
        </a:p>
      </dgm:t>
    </dgm:pt>
    <dgm:pt modelId="{C236B944-E8F3-4D21-8C10-216992CE6B50}">
      <dgm:prSet custT="1"/>
      <dgm:spPr/>
      <dgm:t>
        <a:bodyPr/>
        <a:lstStyle/>
        <a:p>
          <a:r>
            <a:rPr lang="en-US" sz="1600" dirty="0"/>
            <a:t>consultation, qualitative research &amp; integration of those with situated knowledge of</a:t>
          </a:r>
        </a:p>
      </dgm:t>
    </dgm:pt>
    <dgm:pt modelId="{23F3C50D-03D7-452E-B585-CED00667234E}" type="parTrans" cxnId="{7B64A23B-652C-4172-BB09-6EABB5558401}">
      <dgm:prSet/>
      <dgm:spPr/>
      <dgm:t>
        <a:bodyPr/>
        <a:lstStyle/>
        <a:p>
          <a:endParaRPr lang="en-US"/>
        </a:p>
      </dgm:t>
    </dgm:pt>
    <dgm:pt modelId="{A892BC22-DE2F-439C-9B98-ED9FF2D81E28}" type="sibTrans" cxnId="{7B64A23B-652C-4172-BB09-6EABB5558401}">
      <dgm:prSet/>
      <dgm:spPr/>
      <dgm:t>
        <a:bodyPr/>
        <a:lstStyle/>
        <a:p>
          <a:endParaRPr lang="en-US"/>
        </a:p>
      </dgm:t>
    </dgm:pt>
    <dgm:pt modelId="{9E97AC6A-5D39-48E2-9648-2BAAE519A1C5}">
      <dgm:prSet custT="1"/>
      <dgm:spPr/>
      <dgm:t>
        <a:bodyPr/>
        <a:lstStyle/>
        <a:p>
          <a:r>
            <a:rPr lang="en-US" sz="1600" dirty="0"/>
            <a:t>poverty, food insecurity &amp; housing precarity</a:t>
          </a:r>
        </a:p>
      </dgm:t>
    </dgm:pt>
    <dgm:pt modelId="{77A1B0F6-61A4-419F-98EC-A264515AB5CA}" type="parTrans" cxnId="{EA02CCDB-5875-4B38-8B78-12418CF3228F}">
      <dgm:prSet/>
      <dgm:spPr/>
      <dgm:t>
        <a:bodyPr/>
        <a:lstStyle/>
        <a:p>
          <a:endParaRPr lang="en-US"/>
        </a:p>
      </dgm:t>
    </dgm:pt>
    <dgm:pt modelId="{9AA8B18F-C5F7-4525-A6CF-702CDA1CB0B0}" type="sibTrans" cxnId="{EA02CCDB-5875-4B38-8B78-12418CF3228F}">
      <dgm:prSet/>
      <dgm:spPr/>
      <dgm:t>
        <a:bodyPr/>
        <a:lstStyle/>
        <a:p>
          <a:endParaRPr lang="en-US"/>
        </a:p>
      </dgm:t>
    </dgm:pt>
    <dgm:pt modelId="{8221B3D0-48DC-4949-9B93-CE7F9984E82C}">
      <dgm:prSet custT="1"/>
      <dgm:spPr/>
      <dgm:t>
        <a:bodyPr/>
        <a:lstStyle/>
        <a:p>
          <a:r>
            <a:rPr lang="en-US" sz="1600" dirty="0"/>
            <a:t>multi-systems involvement, family separation, family loss</a:t>
          </a:r>
        </a:p>
      </dgm:t>
    </dgm:pt>
    <dgm:pt modelId="{B0593A01-58D3-4C6E-9815-2473A1A1A9F8}" type="parTrans" cxnId="{60899DCD-1B53-4805-B918-0FBDA14D11FC}">
      <dgm:prSet/>
      <dgm:spPr/>
      <dgm:t>
        <a:bodyPr/>
        <a:lstStyle/>
        <a:p>
          <a:endParaRPr lang="en-US"/>
        </a:p>
      </dgm:t>
    </dgm:pt>
    <dgm:pt modelId="{79EB1FEB-6C91-43FF-B7A7-1AAED51D10BC}" type="sibTrans" cxnId="{60899DCD-1B53-4805-B918-0FBDA14D11FC}">
      <dgm:prSet/>
      <dgm:spPr/>
      <dgm:t>
        <a:bodyPr/>
        <a:lstStyle/>
        <a:p>
          <a:endParaRPr lang="en-US"/>
        </a:p>
      </dgm:t>
    </dgm:pt>
    <dgm:pt modelId="{B06195B0-41D7-4AB6-BD1F-C385DC61E3FD}">
      <dgm:prSet custT="1"/>
      <dgm:spPr/>
      <dgm:t>
        <a:bodyPr/>
        <a:lstStyle/>
        <a:p>
          <a:r>
            <a:rPr lang="en-US" sz="1600" dirty="0"/>
            <a:t>ethnoracial discrimination</a:t>
          </a:r>
        </a:p>
      </dgm:t>
    </dgm:pt>
    <dgm:pt modelId="{551A036D-0EF4-49B9-85EE-D39B4432A0CB}" type="parTrans" cxnId="{21C3C302-6E18-418E-944E-EB8CB52E0E97}">
      <dgm:prSet/>
      <dgm:spPr/>
      <dgm:t>
        <a:bodyPr/>
        <a:lstStyle/>
        <a:p>
          <a:endParaRPr lang="en-US"/>
        </a:p>
      </dgm:t>
    </dgm:pt>
    <dgm:pt modelId="{76AAAC7B-ED63-4E6E-962C-2D1E62FF3136}" type="sibTrans" cxnId="{21C3C302-6E18-418E-944E-EB8CB52E0E97}">
      <dgm:prSet/>
      <dgm:spPr/>
      <dgm:t>
        <a:bodyPr/>
        <a:lstStyle/>
        <a:p>
          <a:endParaRPr lang="en-US"/>
        </a:p>
      </dgm:t>
    </dgm:pt>
    <dgm:pt modelId="{D55C6446-D95B-4678-9564-665F1A2F3E5A}">
      <dgm:prSet custT="1"/>
      <dgm:spPr/>
      <dgm:t>
        <a:bodyPr/>
        <a:lstStyle/>
        <a:p>
          <a:r>
            <a:rPr lang="en-US" sz="1600" dirty="0"/>
            <a:t>psychosis</a:t>
          </a:r>
        </a:p>
      </dgm:t>
    </dgm:pt>
    <dgm:pt modelId="{F736BB33-ABF3-493D-B56D-6C9A66AD8525}" type="parTrans" cxnId="{A93B8615-2F6A-4537-B3DF-C771E2D19369}">
      <dgm:prSet/>
      <dgm:spPr/>
      <dgm:t>
        <a:bodyPr/>
        <a:lstStyle/>
        <a:p>
          <a:endParaRPr lang="en-US"/>
        </a:p>
      </dgm:t>
    </dgm:pt>
    <dgm:pt modelId="{0CF929BB-6611-4541-9BDD-F830145C8BD0}" type="sibTrans" cxnId="{A93B8615-2F6A-4537-B3DF-C771E2D19369}">
      <dgm:prSet/>
      <dgm:spPr/>
      <dgm:t>
        <a:bodyPr/>
        <a:lstStyle/>
        <a:p>
          <a:endParaRPr lang="en-US"/>
        </a:p>
      </dgm:t>
    </dgm:pt>
    <dgm:pt modelId="{A1B6579C-67E8-4C1D-A0B8-E31BC2D1B51D}">
      <dgm:prSet custT="1"/>
      <dgm:spPr/>
      <dgm:t>
        <a:bodyPr/>
        <a:lstStyle/>
        <a:p>
          <a:r>
            <a:rPr lang="en-US" sz="1800" dirty="0"/>
            <a:t>local analysis  </a:t>
          </a:r>
        </a:p>
      </dgm:t>
    </dgm:pt>
    <dgm:pt modelId="{4E1D9C43-06CC-4888-81A9-0CB94C6BDBD6}" type="parTrans" cxnId="{E74D065A-AA3D-43CE-B222-08F4CA26E2ED}">
      <dgm:prSet/>
      <dgm:spPr/>
      <dgm:t>
        <a:bodyPr/>
        <a:lstStyle/>
        <a:p>
          <a:endParaRPr lang="en-US"/>
        </a:p>
      </dgm:t>
    </dgm:pt>
    <dgm:pt modelId="{A5953C18-15B8-43AD-8009-EEEFFCCA603F}" type="sibTrans" cxnId="{E74D065A-AA3D-43CE-B222-08F4CA26E2ED}">
      <dgm:prSet/>
      <dgm:spPr/>
      <dgm:t>
        <a:bodyPr/>
        <a:lstStyle/>
        <a:p>
          <a:endParaRPr lang="en-US"/>
        </a:p>
      </dgm:t>
    </dgm:pt>
    <dgm:pt modelId="{04D1DCE8-0D1D-4CEC-8496-4C7C9D945208}">
      <dgm:prSet custT="1"/>
      <dgm:spPr/>
      <dgm:t>
        <a:bodyPr/>
        <a:lstStyle/>
        <a:p>
          <a:r>
            <a:rPr lang="en-US" sz="1600" dirty="0"/>
            <a:t>who is/isn’t getting into CSC (and why)</a:t>
          </a:r>
        </a:p>
      </dgm:t>
    </dgm:pt>
    <dgm:pt modelId="{1872D636-E0AE-4F46-877B-71E6CD1B5242}" type="parTrans" cxnId="{4899ECA0-F7DB-4EC3-AA9A-D2C313A2131F}">
      <dgm:prSet/>
      <dgm:spPr/>
      <dgm:t>
        <a:bodyPr/>
        <a:lstStyle/>
        <a:p>
          <a:endParaRPr lang="en-US"/>
        </a:p>
      </dgm:t>
    </dgm:pt>
    <dgm:pt modelId="{C9FAA084-C4A1-405C-91E6-FE4F2C529C29}" type="sibTrans" cxnId="{4899ECA0-F7DB-4EC3-AA9A-D2C313A2131F}">
      <dgm:prSet/>
      <dgm:spPr/>
      <dgm:t>
        <a:bodyPr/>
        <a:lstStyle/>
        <a:p>
          <a:endParaRPr lang="en-US"/>
        </a:p>
      </dgm:t>
    </dgm:pt>
    <dgm:pt modelId="{E79E3B50-05ED-4CDE-B90C-D5918366DADE}">
      <dgm:prSet custT="1"/>
      <dgm:spPr/>
      <dgm:t>
        <a:bodyPr/>
        <a:lstStyle/>
        <a:p>
          <a:r>
            <a:rPr lang="en-US" sz="1600" dirty="0"/>
            <a:t>who is/isn’t staying in CSC (and why)</a:t>
          </a:r>
        </a:p>
      </dgm:t>
    </dgm:pt>
    <dgm:pt modelId="{53E5CFFB-CCFA-4EEE-92DA-4C0A1E62C298}" type="parTrans" cxnId="{A83602C7-D9D1-4673-9585-BF9D9E4689F8}">
      <dgm:prSet/>
      <dgm:spPr/>
      <dgm:t>
        <a:bodyPr/>
        <a:lstStyle/>
        <a:p>
          <a:endParaRPr lang="en-US"/>
        </a:p>
      </dgm:t>
    </dgm:pt>
    <dgm:pt modelId="{1CE4DD72-FA48-44C0-AFFF-38BC315FE66C}" type="sibTrans" cxnId="{A83602C7-D9D1-4673-9585-BF9D9E4689F8}">
      <dgm:prSet/>
      <dgm:spPr/>
      <dgm:t>
        <a:bodyPr/>
        <a:lstStyle/>
        <a:p>
          <a:endParaRPr lang="en-US"/>
        </a:p>
      </dgm:t>
    </dgm:pt>
    <dgm:pt modelId="{ED836B7A-6A02-4FE3-A573-963FD21BFAE7}">
      <dgm:prSet custT="1"/>
      <dgm:spPr/>
      <dgm:t>
        <a:bodyPr/>
        <a:lstStyle/>
        <a:p>
          <a:r>
            <a:rPr lang="en-US" sz="1600" dirty="0"/>
            <a:t>whose outcomes portend long-term poverty (and why)</a:t>
          </a:r>
        </a:p>
      </dgm:t>
    </dgm:pt>
    <dgm:pt modelId="{90237EC3-1072-4E1F-B5C7-C66F983126FF}" type="parTrans" cxnId="{4E120621-50F7-42DA-86A7-EAB905A11B4A}">
      <dgm:prSet/>
      <dgm:spPr/>
      <dgm:t>
        <a:bodyPr/>
        <a:lstStyle/>
        <a:p>
          <a:endParaRPr lang="en-US"/>
        </a:p>
      </dgm:t>
    </dgm:pt>
    <dgm:pt modelId="{7EE7BAD0-430E-4C1B-A52C-9B59EB94C1C9}" type="sibTrans" cxnId="{4E120621-50F7-42DA-86A7-EAB905A11B4A}">
      <dgm:prSet/>
      <dgm:spPr/>
      <dgm:t>
        <a:bodyPr/>
        <a:lstStyle/>
        <a:p>
          <a:endParaRPr lang="en-US"/>
        </a:p>
      </dgm:t>
    </dgm:pt>
    <dgm:pt modelId="{3602047A-223F-40AF-BC73-7C65DB024710}">
      <dgm:prSet custT="1"/>
      <dgm:spPr/>
      <dgm:t>
        <a:bodyPr/>
        <a:lstStyle/>
        <a:p>
          <a:r>
            <a:rPr lang="en-US" sz="1800" dirty="0"/>
            <a:t>policy change</a:t>
          </a:r>
        </a:p>
      </dgm:t>
    </dgm:pt>
    <dgm:pt modelId="{67FCEC09-DD0A-4EB4-805D-4F6CA4EB9B6B}" type="parTrans" cxnId="{C0139AD9-E5FA-4D06-BCC5-F39646F0B2CF}">
      <dgm:prSet/>
      <dgm:spPr/>
      <dgm:t>
        <a:bodyPr/>
        <a:lstStyle/>
        <a:p>
          <a:endParaRPr lang="en-US"/>
        </a:p>
      </dgm:t>
    </dgm:pt>
    <dgm:pt modelId="{A5101D9B-90BD-4ADE-9AF8-1311C3C9AFEE}" type="sibTrans" cxnId="{C0139AD9-E5FA-4D06-BCC5-F39646F0B2CF}">
      <dgm:prSet/>
      <dgm:spPr/>
      <dgm:t>
        <a:bodyPr/>
        <a:lstStyle/>
        <a:p>
          <a:endParaRPr lang="en-US"/>
        </a:p>
      </dgm:t>
    </dgm:pt>
    <dgm:pt modelId="{EA68107B-A9AD-480C-8BC3-F3E1356EFA47}">
      <dgm:prSet custT="1"/>
      <dgm:spPr/>
      <dgm:t>
        <a:bodyPr/>
        <a:lstStyle/>
        <a:p>
          <a:r>
            <a:rPr lang="en-US" sz="1600" dirty="0"/>
            <a:t>SSI, housing, access to education, disability justice</a:t>
          </a:r>
        </a:p>
        <a:p>
          <a:r>
            <a:rPr lang="en-US" sz="1600" dirty="0"/>
            <a:t>Refusing that CSC be used as an alibi to avoid deeper injustices</a:t>
          </a:r>
        </a:p>
      </dgm:t>
    </dgm:pt>
    <dgm:pt modelId="{0DDD4262-CEC6-450E-87AE-D9BFD9F7C3D8}" type="parTrans" cxnId="{2CDF8E70-EA0B-4345-B79B-62EED5FF2D20}">
      <dgm:prSet/>
      <dgm:spPr/>
      <dgm:t>
        <a:bodyPr/>
        <a:lstStyle/>
        <a:p>
          <a:endParaRPr lang="en-US"/>
        </a:p>
      </dgm:t>
    </dgm:pt>
    <dgm:pt modelId="{44CAC61A-ADDA-496A-92E6-44505BDAD3CA}" type="sibTrans" cxnId="{2CDF8E70-EA0B-4345-B79B-62EED5FF2D20}">
      <dgm:prSet/>
      <dgm:spPr/>
      <dgm:t>
        <a:bodyPr/>
        <a:lstStyle/>
        <a:p>
          <a:endParaRPr lang="en-US"/>
        </a:p>
      </dgm:t>
    </dgm:pt>
    <dgm:pt modelId="{264F358A-B579-FE49-85A0-01114ABEECB9}" type="pres">
      <dgm:prSet presAssocID="{78B5C55F-88B5-4ADC-B137-0BDFBFC8C970}" presName="diagram" presStyleCnt="0">
        <dgm:presLayoutVars>
          <dgm:dir/>
          <dgm:resizeHandles val="exact"/>
        </dgm:presLayoutVars>
      </dgm:prSet>
      <dgm:spPr/>
    </dgm:pt>
    <dgm:pt modelId="{67AC6499-47BC-1944-8B5A-0D1F88A4B0DC}" type="pres">
      <dgm:prSet presAssocID="{5953B534-418D-4C9C-8E43-8E33472FD2BD}" presName="node" presStyleLbl="node1" presStyleIdx="0" presStyleCnt="3">
        <dgm:presLayoutVars>
          <dgm:bulletEnabled val="1"/>
        </dgm:presLayoutVars>
      </dgm:prSet>
      <dgm:spPr/>
    </dgm:pt>
    <dgm:pt modelId="{881FFA36-C94F-8E40-89F6-15AB6B268D7E}" type="pres">
      <dgm:prSet presAssocID="{6EADF9D0-6226-4BEA-8D1E-0EA917BE060D}" presName="sibTrans" presStyleCnt="0"/>
      <dgm:spPr/>
    </dgm:pt>
    <dgm:pt modelId="{62D15FDE-ECC4-434C-914B-384DB53D6A8D}" type="pres">
      <dgm:prSet presAssocID="{A1B6579C-67E8-4C1D-A0B8-E31BC2D1B51D}" presName="node" presStyleLbl="node1" presStyleIdx="1" presStyleCnt="3">
        <dgm:presLayoutVars>
          <dgm:bulletEnabled val="1"/>
        </dgm:presLayoutVars>
      </dgm:prSet>
      <dgm:spPr/>
    </dgm:pt>
    <dgm:pt modelId="{D657D988-7CF3-4249-A768-BF35C586CAF5}" type="pres">
      <dgm:prSet presAssocID="{A5953C18-15B8-43AD-8009-EEEFFCCA603F}" presName="sibTrans" presStyleCnt="0"/>
      <dgm:spPr/>
    </dgm:pt>
    <dgm:pt modelId="{2D0A6BB3-E431-5642-850E-F8D8A196BD92}" type="pres">
      <dgm:prSet presAssocID="{3602047A-223F-40AF-BC73-7C65DB024710}" presName="node" presStyleLbl="node1" presStyleIdx="2" presStyleCnt="3">
        <dgm:presLayoutVars>
          <dgm:bulletEnabled val="1"/>
        </dgm:presLayoutVars>
      </dgm:prSet>
      <dgm:spPr/>
    </dgm:pt>
  </dgm:ptLst>
  <dgm:cxnLst>
    <dgm:cxn modelId="{21C3C302-6E18-418E-944E-EB8CB52E0E97}" srcId="{C236B944-E8F3-4D21-8C10-216992CE6B50}" destId="{B06195B0-41D7-4AB6-BD1F-C385DC61E3FD}" srcOrd="2" destOrd="0" parTransId="{551A036D-0EF4-49B9-85EE-D39B4432A0CB}" sibTransId="{76AAAC7B-ED63-4E6E-962C-2D1E62FF3136}"/>
    <dgm:cxn modelId="{177EF90E-F7CC-484A-B00C-2170B1F414E5}" type="presOf" srcId="{8221B3D0-48DC-4949-9B93-CE7F9984E82C}" destId="{67AC6499-47BC-1944-8B5A-0D1F88A4B0DC}" srcOrd="0" destOrd="3" presId="urn:microsoft.com/office/officeart/2005/8/layout/default"/>
    <dgm:cxn modelId="{A93B8615-2F6A-4537-B3DF-C771E2D19369}" srcId="{C236B944-E8F3-4D21-8C10-216992CE6B50}" destId="{D55C6446-D95B-4678-9564-665F1A2F3E5A}" srcOrd="3" destOrd="0" parTransId="{F736BB33-ABF3-493D-B56D-6C9A66AD8525}" sibTransId="{0CF929BB-6611-4541-9BDD-F830145C8BD0}"/>
    <dgm:cxn modelId="{7C63891C-8D94-7A4D-A3D0-170E334FE20B}" type="presOf" srcId="{9E97AC6A-5D39-48E2-9648-2BAAE519A1C5}" destId="{67AC6499-47BC-1944-8B5A-0D1F88A4B0DC}" srcOrd="0" destOrd="2" presId="urn:microsoft.com/office/officeart/2005/8/layout/default"/>
    <dgm:cxn modelId="{4E120621-50F7-42DA-86A7-EAB905A11B4A}" srcId="{A1B6579C-67E8-4C1D-A0B8-E31BC2D1B51D}" destId="{ED836B7A-6A02-4FE3-A573-963FD21BFAE7}" srcOrd="2" destOrd="0" parTransId="{90237EC3-1072-4E1F-B5C7-C66F983126FF}" sibTransId="{7EE7BAD0-430E-4C1B-A52C-9B59EB94C1C9}"/>
    <dgm:cxn modelId="{EC397424-9358-524E-8DDE-C9A02A147BA8}" type="presOf" srcId="{5953B534-418D-4C9C-8E43-8E33472FD2BD}" destId="{67AC6499-47BC-1944-8B5A-0D1F88A4B0DC}" srcOrd="0" destOrd="0" presId="urn:microsoft.com/office/officeart/2005/8/layout/default"/>
    <dgm:cxn modelId="{0524ED25-9B46-2C4B-8DE9-27A768D0EB48}" type="presOf" srcId="{D55C6446-D95B-4678-9564-665F1A2F3E5A}" destId="{67AC6499-47BC-1944-8B5A-0D1F88A4B0DC}" srcOrd="0" destOrd="5" presId="urn:microsoft.com/office/officeart/2005/8/layout/default"/>
    <dgm:cxn modelId="{7B64A23B-652C-4172-BB09-6EABB5558401}" srcId="{5953B534-418D-4C9C-8E43-8E33472FD2BD}" destId="{C236B944-E8F3-4D21-8C10-216992CE6B50}" srcOrd="0" destOrd="0" parTransId="{23F3C50D-03D7-452E-B585-CED00667234E}" sibTransId="{A892BC22-DE2F-439C-9B98-ED9FF2D81E28}"/>
    <dgm:cxn modelId="{E74D065A-AA3D-43CE-B222-08F4CA26E2ED}" srcId="{78B5C55F-88B5-4ADC-B137-0BDFBFC8C970}" destId="{A1B6579C-67E8-4C1D-A0B8-E31BC2D1B51D}" srcOrd="1" destOrd="0" parTransId="{4E1D9C43-06CC-4888-81A9-0CB94C6BDBD6}" sibTransId="{A5953C18-15B8-43AD-8009-EEEFFCCA603F}"/>
    <dgm:cxn modelId="{2CDF8E70-EA0B-4345-B79B-62EED5FF2D20}" srcId="{3602047A-223F-40AF-BC73-7C65DB024710}" destId="{EA68107B-A9AD-480C-8BC3-F3E1356EFA47}" srcOrd="0" destOrd="0" parTransId="{0DDD4262-CEC6-450E-87AE-D9BFD9F7C3D8}" sibTransId="{44CAC61A-ADDA-496A-92E6-44505BDAD3CA}"/>
    <dgm:cxn modelId="{9F617872-1E4D-A349-8D62-25BFF567F8BF}" type="presOf" srcId="{E79E3B50-05ED-4CDE-B90C-D5918366DADE}" destId="{62D15FDE-ECC4-434C-914B-384DB53D6A8D}" srcOrd="0" destOrd="2" presId="urn:microsoft.com/office/officeart/2005/8/layout/default"/>
    <dgm:cxn modelId="{03AF3C81-B3C4-C643-9E59-AF3E43FD6A85}" type="presOf" srcId="{B06195B0-41D7-4AB6-BD1F-C385DC61E3FD}" destId="{67AC6499-47BC-1944-8B5A-0D1F88A4B0DC}" srcOrd="0" destOrd="4" presId="urn:microsoft.com/office/officeart/2005/8/layout/default"/>
    <dgm:cxn modelId="{4899ECA0-F7DB-4EC3-AA9A-D2C313A2131F}" srcId="{A1B6579C-67E8-4C1D-A0B8-E31BC2D1B51D}" destId="{04D1DCE8-0D1D-4CEC-8496-4C7C9D945208}" srcOrd="0" destOrd="0" parTransId="{1872D636-E0AE-4F46-877B-71E6CD1B5242}" sibTransId="{C9FAA084-C4A1-405C-91E6-FE4F2C529C29}"/>
    <dgm:cxn modelId="{388E72A7-323F-5740-A1AC-314F5DC0A496}" type="presOf" srcId="{A1B6579C-67E8-4C1D-A0B8-E31BC2D1B51D}" destId="{62D15FDE-ECC4-434C-914B-384DB53D6A8D}" srcOrd="0" destOrd="0" presId="urn:microsoft.com/office/officeart/2005/8/layout/default"/>
    <dgm:cxn modelId="{6C8CB7AB-F30E-1244-B8E5-34209EBC1971}" type="presOf" srcId="{C236B944-E8F3-4D21-8C10-216992CE6B50}" destId="{67AC6499-47BC-1944-8B5A-0D1F88A4B0DC}" srcOrd="0" destOrd="1" presId="urn:microsoft.com/office/officeart/2005/8/layout/default"/>
    <dgm:cxn modelId="{47298EB0-3DE9-0C43-8B96-D1BE9CA4AF78}" type="presOf" srcId="{04D1DCE8-0D1D-4CEC-8496-4C7C9D945208}" destId="{62D15FDE-ECC4-434C-914B-384DB53D6A8D}" srcOrd="0" destOrd="1" presId="urn:microsoft.com/office/officeart/2005/8/layout/default"/>
    <dgm:cxn modelId="{6161FFB7-04A2-3946-8367-7D49C062AFA3}" type="presOf" srcId="{78B5C55F-88B5-4ADC-B137-0BDFBFC8C970}" destId="{264F358A-B579-FE49-85A0-01114ABEECB9}" srcOrd="0" destOrd="0" presId="urn:microsoft.com/office/officeart/2005/8/layout/default"/>
    <dgm:cxn modelId="{0F61BAC1-D094-41B4-9B73-40C2740660DD}" srcId="{78B5C55F-88B5-4ADC-B137-0BDFBFC8C970}" destId="{5953B534-418D-4C9C-8E43-8E33472FD2BD}" srcOrd="0" destOrd="0" parTransId="{C809D246-6E88-44E1-97BE-3A0C8F6A5664}" sibTransId="{6EADF9D0-6226-4BEA-8D1E-0EA917BE060D}"/>
    <dgm:cxn modelId="{A83602C7-D9D1-4673-9585-BF9D9E4689F8}" srcId="{A1B6579C-67E8-4C1D-A0B8-E31BC2D1B51D}" destId="{E79E3B50-05ED-4CDE-B90C-D5918366DADE}" srcOrd="1" destOrd="0" parTransId="{53E5CFFB-CCFA-4EEE-92DA-4C0A1E62C298}" sibTransId="{1CE4DD72-FA48-44C0-AFFF-38BC315FE66C}"/>
    <dgm:cxn modelId="{60899DCD-1B53-4805-B918-0FBDA14D11FC}" srcId="{C236B944-E8F3-4D21-8C10-216992CE6B50}" destId="{8221B3D0-48DC-4949-9B93-CE7F9984E82C}" srcOrd="1" destOrd="0" parTransId="{B0593A01-58D3-4C6E-9815-2473A1A1A9F8}" sibTransId="{79EB1FEB-6C91-43FF-B7A7-1AAED51D10BC}"/>
    <dgm:cxn modelId="{C0139AD9-E5FA-4D06-BCC5-F39646F0B2CF}" srcId="{78B5C55F-88B5-4ADC-B137-0BDFBFC8C970}" destId="{3602047A-223F-40AF-BC73-7C65DB024710}" srcOrd="2" destOrd="0" parTransId="{67FCEC09-DD0A-4EB4-805D-4F6CA4EB9B6B}" sibTransId="{A5101D9B-90BD-4ADE-9AF8-1311C3C9AFEE}"/>
    <dgm:cxn modelId="{EA02CCDB-5875-4B38-8B78-12418CF3228F}" srcId="{C236B944-E8F3-4D21-8C10-216992CE6B50}" destId="{9E97AC6A-5D39-48E2-9648-2BAAE519A1C5}" srcOrd="0" destOrd="0" parTransId="{77A1B0F6-61A4-419F-98EC-A264515AB5CA}" sibTransId="{9AA8B18F-C5F7-4525-A6CF-702CDA1CB0B0}"/>
    <dgm:cxn modelId="{586697DD-72FC-574D-A24A-E42ABE7FA970}" type="presOf" srcId="{ED836B7A-6A02-4FE3-A573-963FD21BFAE7}" destId="{62D15FDE-ECC4-434C-914B-384DB53D6A8D}" srcOrd="0" destOrd="3" presId="urn:microsoft.com/office/officeart/2005/8/layout/default"/>
    <dgm:cxn modelId="{08F430EC-D6A5-FD4A-8FD2-1FAEBEB4361F}" type="presOf" srcId="{3602047A-223F-40AF-BC73-7C65DB024710}" destId="{2D0A6BB3-E431-5642-850E-F8D8A196BD92}" srcOrd="0" destOrd="0" presId="urn:microsoft.com/office/officeart/2005/8/layout/default"/>
    <dgm:cxn modelId="{446366F7-308B-A740-8BBF-276EC2BE3C1E}" type="presOf" srcId="{EA68107B-A9AD-480C-8BC3-F3E1356EFA47}" destId="{2D0A6BB3-E431-5642-850E-F8D8A196BD92}" srcOrd="0" destOrd="1" presId="urn:microsoft.com/office/officeart/2005/8/layout/default"/>
    <dgm:cxn modelId="{DC09EF89-30FA-7C4C-A5D8-05E53B565D27}" type="presParOf" srcId="{264F358A-B579-FE49-85A0-01114ABEECB9}" destId="{67AC6499-47BC-1944-8B5A-0D1F88A4B0DC}" srcOrd="0" destOrd="0" presId="urn:microsoft.com/office/officeart/2005/8/layout/default"/>
    <dgm:cxn modelId="{41FED80F-1ED9-5C4D-94CD-9F14C884B1F8}" type="presParOf" srcId="{264F358A-B579-FE49-85A0-01114ABEECB9}" destId="{881FFA36-C94F-8E40-89F6-15AB6B268D7E}" srcOrd="1" destOrd="0" presId="urn:microsoft.com/office/officeart/2005/8/layout/default"/>
    <dgm:cxn modelId="{6CCCA6E4-3888-464A-AE2F-2B7A84AECD75}" type="presParOf" srcId="{264F358A-B579-FE49-85A0-01114ABEECB9}" destId="{62D15FDE-ECC4-434C-914B-384DB53D6A8D}" srcOrd="2" destOrd="0" presId="urn:microsoft.com/office/officeart/2005/8/layout/default"/>
    <dgm:cxn modelId="{49B11699-54AB-C64C-A368-9BCBCDB9BC90}" type="presParOf" srcId="{264F358A-B579-FE49-85A0-01114ABEECB9}" destId="{D657D988-7CF3-4249-A768-BF35C586CAF5}" srcOrd="3" destOrd="0" presId="urn:microsoft.com/office/officeart/2005/8/layout/default"/>
    <dgm:cxn modelId="{CB952801-4647-9E49-849A-B8F2ED40D72F}" type="presParOf" srcId="{264F358A-B579-FE49-85A0-01114ABEECB9}" destId="{2D0A6BB3-E431-5642-850E-F8D8A196BD9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5BF66-D60B-1442-AE9F-2DB940262360}">
      <dsp:nvSpPr>
        <dsp:cNvPr id="0" name=""/>
        <dsp:cNvSpPr/>
      </dsp:nvSpPr>
      <dsp:spPr>
        <a:xfrm>
          <a:off x="3263" y="365181"/>
          <a:ext cx="2274614" cy="8786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community awareness &amp; linkage pathways</a:t>
          </a:r>
        </a:p>
      </dsp:txBody>
      <dsp:txXfrm>
        <a:off x="442585" y="365181"/>
        <a:ext cx="1395970" cy="878644"/>
      </dsp:txXfrm>
    </dsp:sp>
    <dsp:sp modelId="{7FDE4586-210D-BD4B-BAEC-50452AE9A88D}">
      <dsp:nvSpPr>
        <dsp:cNvPr id="0" name=""/>
        <dsp:cNvSpPr/>
      </dsp:nvSpPr>
      <dsp:spPr>
        <a:xfrm>
          <a:off x="3263" y="1353656"/>
          <a:ext cx="1819691" cy="26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where are the strongest referral pathways?</a:t>
          </a:r>
        </a:p>
        <a:p>
          <a:pPr marL="114300" lvl="1" indent="-114300" algn="l" defTabSz="666750">
            <a:lnSpc>
              <a:spcPct val="90000"/>
            </a:lnSpc>
            <a:spcBef>
              <a:spcPct val="0"/>
            </a:spcBef>
            <a:spcAft>
              <a:spcPct val="15000"/>
            </a:spcAft>
            <a:buChar char="•"/>
          </a:pPr>
          <a:r>
            <a:rPr lang="en-US" sz="1500" kern="1200" dirty="0"/>
            <a:t>who is &amp; isn't eligible?</a:t>
          </a:r>
        </a:p>
        <a:p>
          <a:pPr marL="114300" lvl="1" indent="-114300" algn="l" defTabSz="666750">
            <a:lnSpc>
              <a:spcPct val="90000"/>
            </a:lnSpc>
            <a:spcBef>
              <a:spcPct val="0"/>
            </a:spcBef>
            <a:spcAft>
              <a:spcPct val="15000"/>
            </a:spcAft>
            <a:buChar char="•"/>
          </a:pPr>
          <a:r>
            <a:rPr lang="en-US" sz="1500" kern="1200" dirty="0"/>
            <a:t>do pathways scaffold or undermine trust?</a:t>
          </a:r>
        </a:p>
        <a:p>
          <a:pPr marL="114300" lvl="1" indent="-114300" algn="l" defTabSz="666750">
            <a:lnSpc>
              <a:spcPct val="90000"/>
            </a:lnSpc>
            <a:spcBef>
              <a:spcPct val="0"/>
            </a:spcBef>
            <a:spcAft>
              <a:spcPct val="15000"/>
            </a:spcAft>
            <a:buChar char="•"/>
          </a:pPr>
          <a:r>
            <a:rPr lang="en-US" sz="1500" kern="1200" dirty="0"/>
            <a:t>how much privilege or tenacity is needed to advocate for access?</a:t>
          </a:r>
        </a:p>
      </dsp:txBody>
      <dsp:txXfrm>
        <a:off x="3263" y="1353656"/>
        <a:ext cx="1819691" cy="2632500"/>
      </dsp:txXfrm>
    </dsp:sp>
    <dsp:sp modelId="{AACA426E-2AF2-7849-9A8C-8157A4B08899}">
      <dsp:nvSpPr>
        <dsp:cNvPr id="0" name=""/>
        <dsp:cNvSpPr/>
      </dsp:nvSpPr>
      <dsp:spPr>
        <a:xfrm>
          <a:off x="2061878" y="365181"/>
          <a:ext cx="2274614" cy="8786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initial assessment &amp; decisions to enroll</a:t>
          </a:r>
        </a:p>
      </dsp:txBody>
      <dsp:txXfrm>
        <a:off x="2501200" y="365181"/>
        <a:ext cx="1395970" cy="878644"/>
      </dsp:txXfrm>
    </dsp:sp>
    <dsp:sp modelId="{7F75DD5A-3872-EC47-AF34-E531AE614EC5}">
      <dsp:nvSpPr>
        <dsp:cNvPr id="0" name=""/>
        <dsp:cNvSpPr/>
      </dsp:nvSpPr>
      <dsp:spPr>
        <a:xfrm>
          <a:off x="2061878" y="1353656"/>
          <a:ext cx="1819691" cy="26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who is and isn't eligible?</a:t>
          </a:r>
        </a:p>
        <a:p>
          <a:pPr marL="114300" lvl="1" indent="-114300" algn="l" defTabSz="666750">
            <a:lnSpc>
              <a:spcPct val="90000"/>
            </a:lnSpc>
            <a:spcBef>
              <a:spcPct val="0"/>
            </a:spcBef>
            <a:spcAft>
              <a:spcPct val="15000"/>
            </a:spcAft>
            <a:buChar char="•"/>
          </a:pPr>
          <a:r>
            <a:rPr lang="en-US" sz="1500" kern="1200" dirty="0"/>
            <a:t>who initiates services?</a:t>
          </a:r>
        </a:p>
        <a:p>
          <a:pPr marL="114300" lvl="1" indent="-114300" algn="l" defTabSz="666750">
            <a:lnSpc>
              <a:spcPct val="90000"/>
            </a:lnSpc>
            <a:spcBef>
              <a:spcPct val="0"/>
            </a:spcBef>
            <a:spcAft>
              <a:spcPct val="15000"/>
            </a:spcAft>
            <a:buChar char="•"/>
          </a:pPr>
          <a:r>
            <a:rPr lang="en-US" sz="1500" kern="1200" dirty="0"/>
            <a:t>what are the earliest motivations for enrollment?</a:t>
          </a:r>
        </a:p>
        <a:p>
          <a:pPr marL="114300" lvl="1" indent="-114300" algn="l" defTabSz="666750">
            <a:lnSpc>
              <a:spcPct val="90000"/>
            </a:lnSpc>
            <a:spcBef>
              <a:spcPct val="0"/>
            </a:spcBef>
            <a:spcAft>
              <a:spcPct val="15000"/>
            </a:spcAft>
            <a:buChar char="•"/>
          </a:pPr>
          <a:r>
            <a:rPr lang="en-US" sz="1500" kern="1200" dirty="0"/>
            <a:t>How are families involved and supported?</a:t>
          </a:r>
        </a:p>
      </dsp:txBody>
      <dsp:txXfrm>
        <a:off x="2061878" y="1353656"/>
        <a:ext cx="1819691" cy="2632500"/>
      </dsp:txXfrm>
    </dsp:sp>
    <dsp:sp modelId="{9D4271B1-71D6-5946-9F9D-E3795FF4F48D}">
      <dsp:nvSpPr>
        <dsp:cNvPr id="0" name=""/>
        <dsp:cNvSpPr/>
      </dsp:nvSpPr>
      <dsp:spPr>
        <a:xfrm>
          <a:off x="4120492" y="365181"/>
          <a:ext cx="2274614" cy="8786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participation &amp; sustainment</a:t>
          </a:r>
        </a:p>
      </dsp:txBody>
      <dsp:txXfrm>
        <a:off x="4559814" y="365181"/>
        <a:ext cx="1395970" cy="878644"/>
      </dsp:txXfrm>
    </dsp:sp>
    <dsp:sp modelId="{FF6C94B9-43DC-D647-A0EE-81BA52E89DC0}">
      <dsp:nvSpPr>
        <dsp:cNvPr id="0" name=""/>
        <dsp:cNvSpPr/>
      </dsp:nvSpPr>
      <dsp:spPr>
        <a:xfrm>
          <a:off x="4120492" y="1353656"/>
          <a:ext cx="1819691" cy="26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rapport with providers</a:t>
          </a:r>
        </a:p>
        <a:p>
          <a:pPr marL="114300" lvl="1" indent="-114300" algn="l" defTabSz="666750">
            <a:lnSpc>
              <a:spcPct val="90000"/>
            </a:lnSpc>
            <a:spcBef>
              <a:spcPct val="0"/>
            </a:spcBef>
            <a:spcAft>
              <a:spcPct val="15000"/>
            </a:spcAft>
            <a:buChar char="•"/>
          </a:pPr>
          <a:r>
            <a:rPr lang="en-US" sz="1500" kern="1200" dirty="0"/>
            <a:t>alignment with how the program understands problems &amp; solutions</a:t>
          </a:r>
        </a:p>
        <a:p>
          <a:pPr marL="114300" lvl="1" indent="-114300" algn="l" defTabSz="666750">
            <a:lnSpc>
              <a:spcPct val="90000"/>
            </a:lnSpc>
            <a:spcBef>
              <a:spcPct val="0"/>
            </a:spcBef>
            <a:spcAft>
              <a:spcPct val="15000"/>
            </a:spcAft>
            <a:buChar char="•"/>
          </a:pPr>
          <a:r>
            <a:rPr lang="en-US" sz="1500" kern="1200" dirty="0"/>
            <a:t>perceptions of benefit</a:t>
          </a:r>
        </a:p>
      </dsp:txBody>
      <dsp:txXfrm>
        <a:off x="4120492" y="1353656"/>
        <a:ext cx="1819691" cy="2632500"/>
      </dsp:txXfrm>
    </dsp:sp>
    <dsp:sp modelId="{0C73DB0D-85B4-0747-8FA7-5C5052AC1B15}">
      <dsp:nvSpPr>
        <dsp:cNvPr id="0" name=""/>
        <dsp:cNvSpPr/>
      </dsp:nvSpPr>
      <dsp:spPr>
        <a:xfrm>
          <a:off x="6179107" y="365181"/>
          <a:ext cx="2274614" cy="8786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discharge, transfer and/or and/or step down</a:t>
          </a:r>
        </a:p>
      </dsp:txBody>
      <dsp:txXfrm>
        <a:off x="6618429" y="365181"/>
        <a:ext cx="1395970" cy="878644"/>
      </dsp:txXfrm>
    </dsp:sp>
    <dsp:sp modelId="{25AFC6D7-812A-D242-BA72-50E5A0B54114}">
      <dsp:nvSpPr>
        <dsp:cNvPr id="0" name=""/>
        <dsp:cNvSpPr/>
      </dsp:nvSpPr>
      <dsp:spPr>
        <a:xfrm>
          <a:off x="8237721" y="365181"/>
          <a:ext cx="2274614" cy="87864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post-CSC services</a:t>
          </a:r>
        </a:p>
      </dsp:txBody>
      <dsp:txXfrm>
        <a:off x="8677043" y="365181"/>
        <a:ext cx="1395970" cy="878644"/>
      </dsp:txXfrm>
    </dsp:sp>
    <dsp:sp modelId="{E2E58A9B-30B8-F849-ACA4-CA2998DC323C}">
      <dsp:nvSpPr>
        <dsp:cNvPr id="0" name=""/>
        <dsp:cNvSpPr/>
      </dsp:nvSpPr>
      <dsp:spPr>
        <a:xfrm>
          <a:off x="8237721" y="1353656"/>
          <a:ext cx="1819691" cy="26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insurance stratification</a:t>
          </a:r>
        </a:p>
        <a:p>
          <a:pPr marL="114300" lvl="1" indent="-114300" algn="l" defTabSz="666750">
            <a:lnSpc>
              <a:spcPct val="90000"/>
            </a:lnSpc>
            <a:spcBef>
              <a:spcPct val="0"/>
            </a:spcBef>
            <a:spcAft>
              <a:spcPct val="15000"/>
            </a:spcAft>
            <a:buChar char="•"/>
          </a:pPr>
          <a:r>
            <a:rPr lang="en-US" sz="1500" kern="1200" dirty="0"/>
            <a:t>psychosis expertise</a:t>
          </a:r>
        </a:p>
        <a:p>
          <a:pPr marL="114300" lvl="1" indent="-114300" algn="l" defTabSz="666750">
            <a:lnSpc>
              <a:spcPct val="90000"/>
            </a:lnSpc>
            <a:spcBef>
              <a:spcPct val="0"/>
            </a:spcBef>
            <a:spcAft>
              <a:spcPct val="15000"/>
            </a:spcAft>
            <a:buChar char="•"/>
          </a:pPr>
          <a:r>
            <a:rPr lang="en-US" sz="1500" kern="1200" dirty="0"/>
            <a:t>psychiatric rehabilitation, employment &amp; education supports</a:t>
          </a:r>
        </a:p>
        <a:p>
          <a:pPr marL="114300" lvl="1" indent="-114300" algn="l" defTabSz="666750">
            <a:lnSpc>
              <a:spcPct val="90000"/>
            </a:lnSpc>
            <a:spcBef>
              <a:spcPct val="0"/>
            </a:spcBef>
            <a:spcAft>
              <a:spcPct val="15000"/>
            </a:spcAft>
            <a:buChar char="•"/>
          </a:pPr>
          <a:r>
            <a:rPr lang="en-US" sz="1500" kern="1200" dirty="0"/>
            <a:t>homelessness</a:t>
          </a:r>
        </a:p>
        <a:p>
          <a:pPr marL="114300" lvl="1" indent="-114300" algn="l" defTabSz="666750">
            <a:lnSpc>
              <a:spcPct val="90000"/>
            </a:lnSpc>
            <a:spcBef>
              <a:spcPct val="0"/>
            </a:spcBef>
            <a:spcAft>
              <a:spcPct val="15000"/>
            </a:spcAft>
            <a:buChar char="•"/>
          </a:pPr>
          <a:r>
            <a:rPr lang="en-US" sz="1500" kern="1200" dirty="0"/>
            <a:t>incarceration</a:t>
          </a:r>
        </a:p>
      </dsp:txBody>
      <dsp:txXfrm>
        <a:off x="8237721" y="1353656"/>
        <a:ext cx="1819691" cy="263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1D3EA-790E-944A-BC0D-FFBF706F1C0B}">
      <dsp:nvSpPr>
        <dsp:cNvPr id="0" name=""/>
        <dsp:cNvSpPr/>
      </dsp:nvSpPr>
      <dsp:spPr>
        <a:xfrm>
          <a:off x="2132319" y="1162402"/>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D97AC7D-E21C-6B44-99F4-CFA45234E58E}">
      <dsp:nvSpPr>
        <dsp:cNvPr id="0" name=""/>
        <dsp:cNvSpPr/>
      </dsp:nvSpPr>
      <dsp:spPr>
        <a:xfrm>
          <a:off x="2034120" y="111148"/>
          <a:ext cx="1543126" cy="825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Race/ethnicity</a:t>
          </a:r>
        </a:p>
      </dsp:txBody>
      <dsp:txXfrm>
        <a:off x="2034120" y="111148"/>
        <a:ext cx="1543126" cy="825808"/>
      </dsp:txXfrm>
    </dsp:sp>
    <dsp:sp modelId="{637956AB-56B3-3B46-99B6-5C22497816CD}">
      <dsp:nvSpPr>
        <dsp:cNvPr id="0" name=""/>
        <dsp:cNvSpPr/>
      </dsp:nvSpPr>
      <dsp:spPr>
        <a:xfrm>
          <a:off x="2527360" y="1352338"/>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602631-939F-BB41-AE0B-E149489EBCF1}">
      <dsp:nvSpPr>
        <dsp:cNvPr id="0" name=""/>
        <dsp:cNvSpPr/>
      </dsp:nvSpPr>
      <dsp:spPr>
        <a:xfrm>
          <a:off x="4040184" y="895665"/>
          <a:ext cx="1458955" cy="908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Gender</a:t>
          </a:r>
        </a:p>
      </dsp:txBody>
      <dsp:txXfrm>
        <a:off x="4040184" y="895665"/>
        <a:ext cx="1458955" cy="908389"/>
      </dsp:txXfrm>
    </dsp:sp>
    <dsp:sp modelId="{9AEEB75F-8F4D-5142-AEE1-1A12B543915B}">
      <dsp:nvSpPr>
        <dsp:cNvPr id="0" name=""/>
        <dsp:cNvSpPr/>
      </dsp:nvSpPr>
      <dsp:spPr>
        <a:xfrm>
          <a:off x="2624436" y="1779693"/>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E82034-9272-1142-B824-BE674AFA0B50}">
      <dsp:nvSpPr>
        <dsp:cNvPr id="0" name=""/>
        <dsp:cNvSpPr/>
      </dsp:nvSpPr>
      <dsp:spPr>
        <a:xfrm>
          <a:off x="4180469" y="2051797"/>
          <a:ext cx="1430898" cy="9703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Age</a:t>
          </a:r>
        </a:p>
      </dsp:txBody>
      <dsp:txXfrm>
        <a:off x="4180469" y="2051797"/>
        <a:ext cx="1430898" cy="970324"/>
      </dsp:txXfrm>
    </dsp:sp>
    <dsp:sp modelId="{8AC7EF49-2910-0D40-830D-013A80BF1BB6}">
      <dsp:nvSpPr>
        <dsp:cNvPr id="0" name=""/>
        <dsp:cNvSpPr/>
      </dsp:nvSpPr>
      <dsp:spPr>
        <a:xfrm>
          <a:off x="2351163" y="2122404"/>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688F95C-727E-284F-8FC9-090988DC58F4}">
      <dsp:nvSpPr>
        <dsp:cNvPr id="0" name=""/>
        <dsp:cNvSpPr/>
      </dsp:nvSpPr>
      <dsp:spPr>
        <a:xfrm>
          <a:off x="3563218" y="3352445"/>
          <a:ext cx="1543126" cy="8877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Geography</a:t>
          </a:r>
        </a:p>
      </dsp:txBody>
      <dsp:txXfrm>
        <a:off x="3563218" y="3352445"/>
        <a:ext cx="1543126" cy="887744"/>
      </dsp:txXfrm>
    </dsp:sp>
    <dsp:sp modelId="{EC8AC690-186B-EC45-B8BC-8E62133D2947}">
      <dsp:nvSpPr>
        <dsp:cNvPr id="0" name=""/>
        <dsp:cNvSpPr/>
      </dsp:nvSpPr>
      <dsp:spPr>
        <a:xfrm>
          <a:off x="1913476" y="2122404"/>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41D1B9-2CC8-DE47-BD54-D49834E8FFBB}">
      <dsp:nvSpPr>
        <dsp:cNvPr id="0" name=""/>
        <dsp:cNvSpPr/>
      </dsp:nvSpPr>
      <dsp:spPr>
        <a:xfrm>
          <a:off x="505023" y="3352445"/>
          <a:ext cx="1543126" cy="8877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Socioeconomics</a:t>
          </a:r>
        </a:p>
      </dsp:txBody>
      <dsp:txXfrm>
        <a:off x="505023" y="3352445"/>
        <a:ext cx="1543126" cy="887744"/>
      </dsp:txXfrm>
    </dsp:sp>
    <dsp:sp modelId="{3A74952D-D7DB-6F4A-A684-5057C527A30D}">
      <dsp:nvSpPr>
        <dsp:cNvPr id="0" name=""/>
        <dsp:cNvSpPr/>
      </dsp:nvSpPr>
      <dsp:spPr>
        <a:xfrm>
          <a:off x="1640202" y="1779693"/>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329156-1E9C-3D46-AAC6-54A1EB854CCB}">
      <dsp:nvSpPr>
        <dsp:cNvPr id="0" name=""/>
        <dsp:cNvSpPr/>
      </dsp:nvSpPr>
      <dsp:spPr>
        <a:xfrm>
          <a:off x="0" y="2051797"/>
          <a:ext cx="1430898" cy="9703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Exposure to systems</a:t>
          </a:r>
        </a:p>
      </dsp:txBody>
      <dsp:txXfrm>
        <a:off x="0" y="2051797"/>
        <a:ext cx="1430898" cy="970324"/>
      </dsp:txXfrm>
    </dsp:sp>
    <dsp:sp modelId="{B1891F7B-6F01-384E-9437-00FF538425D2}">
      <dsp:nvSpPr>
        <dsp:cNvPr id="0" name=""/>
        <dsp:cNvSpPr/>
      </dsp:nvSpPr>
      <dsp:spPr>
        <a:xfrm>
          <a:off x="1737279" y="1352338"/>
          <a:ext cx="1346728" cy="13468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705847-FDE4-CE43-9CBD-D2875F6C800A}">
      <dsp:nvSpPr>
        <dsp:cNvPr id="0" name=""/>
        <dsp:cNvSpPr/>
      </dsp:nvSpPr>
      <dsp:spPr>
        <a:xfrm>
          <a:off x="112227" y="895665"/>
          <a:ext cx="1458955" cy="908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Social capitol</a:t>
          </a:r>
        </a:p>
      </dsp:txBody>
      <dsp:txXfrm>
        <a:off x="112227" y="895665"/>
        <a:ext cx="1458955" cy="908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458F0-0BC0-6B41-96F7-2BA3A68294E8}">
      <dsp:nvSpPr>
        <dsp:cNvPr id="0" name=""/>
        <dsp:cNvSpPr/>
      </dsp:nvSpPr>
      <dsp:spPr>
        <a:xfrm>
          <a:off x="2308350" y="2149"/>
          <a:ext cx="3511299" cy="6369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positionalities were centered when we...</a:t>
          </a:r>
        </a:p>
      </dsp:txBody>
      <dsp:txXfrm>
        <a:off x="2327007" y="20806"/>
        <a:ext cx="3473985" cy="599670"/>
      </dsp:txXfrm>
    </dsp:sp>
    <dsp:sp modelId="{A01F078F-1450-5343-9F68-542C64396203}">
      <dsp:nvSpPr>
        <dsp:cNvPr id="0" name=""/>
        <dsp:cNvSpPr/>
      </dsp:nvSpPr>
      <dsp:spPr>
        <a:xfrm>
          <a:off x="2659480" y="639134"/>
          <a:ext cx="351129" cy="477738"/>
        </a:xfrm>
        <a:custGeom>
          <a:avLst/>
          <a:gdLst/>
          <a:ahLst/>
          <a:cxnLst/>
          <a:rect l="0" t="0" r="0" b="0"/>
          <a:pathLst>
            <a:path>
              <a:moveTo>
                <a:pt x="0" y="0"/>
              </a:moveTo>
              <a:lnTo>
                <a:pt x="0" y="477738"/>
              </a:lnTo>
              <a:lnTo>
                <a:pt x="351129" y="47773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01486-E299-A344-9ACC-8DE0FBB2AF2E}">
      <dsp:nvSpPr>
        <dsp:cNvPr id="0" name=""/>
        <dsp:cNvSpPr/>
      </dsp:nvSpPr>
      <dsp:spPr>
        <a:xfrm>
          <a:off x="3010610" y="798380"/>
          <a:ext cx="1526520"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decided where to focus outreach?</a:t>
          </a:r>
        </a:p>
      </dsp:txBody>
      <dsp:txXfrm>
        <a:off x="3029267" y="817037"/>
        <a:ext cx="1489206" cy="599670"/>
      </dsp:txXfrm>
    </dsp:sp>
    <dsp:sp modelId="{C10CFE56-6EDE-DE43-8AE7-01F89F2D8FFD}">
      <dsp:nvSpPr>
        <dsp:cNvPr id="0" name=""/>
        <dsp:cNvSpPr/>
      </dsp:nvSpPr>
      <dsp:spPr>
        <a:xfrm>
          <a:off x="2659480" y="639134"/>
          <a:ext cx="351129" cy="1273968"/>
        </a:xfrm>
        <a:custGeom>
          <a:avLst/>
          <a:gdLst/>
          <a:ahLst/>
          <a:cxnLst/>
          <a:rect l="0" t="0" r="0" b="0"/>
          <a:pathLst>
            <a:path>
              <a:moveTo>
                <a:pt x="0" y="0"/>
              </a:moveTo>
              <a:lnTo>
                <a:pt x="0" y="1273968"/>
              </a:lnTo>
              <a:lnTo>
                <a:pt x="351129" y="127396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453956-FDFD-5140-A40E-24CC60B35E50}">
      <dsp:nvSpPr>
        <dsp:cNvPr id="0" name=""/>
        <dsp:cNvSpPr/>
      </dsp:nvSpPr>
      <dsp:spPr>
        <a:xfrm>
          <a:off x="3010610" y="1594610"/>
          <a:ext cx="1648444"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decided what the eligibility criteria would be?</a:t>
          </a:r>
        </a:p>
      </dsp:txBody>
      <dsp:txXfrm>
        <a:off x="3029267" y="1613267"/>
        <a:ext cx="1611130" cy="599670"/>
      </dsp:txXfrm>
    </dsp:sp>
    <dsp:sp modelId="{DB6A86FE-22D3-4F4A-883B-054E35298CA0}">
      <dsp:nvSpPr>
        <dsp:cNvPr id="0" name=""/>
        <dsp:cNvSpPr/>
      </dsp:nvSpPr>
      <dsp:spPr>
        <a:xfrm>
          <a:off x="2659480" y="639134"/>
          <a:ext cx="351129" cy="2070199"/>
        </a:xfrm>
        <a:custGeom>
          <a:avLst/>
          <a:gdLst/>
          <a:ahLst/>
          <a:cxnLst/>
          <a:rect l="0" t="0" r="0" b="0"/>
          <a:pathLst>
            <a:path>
              <a:moveTo>
                <a:pt x="0" y="0"/>
              </a:moveTo>
              <a:lnTo>
                <a:pt x="0" y="2070199"/>
              </a:lnTo>
              <a:lnTo>
                <a:pt x="351129" y="207019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D42C0-AA1D-F346-AD43-16D62C3A1F7B}">
      <dsp:nvSpPr>
        <dsp:cNvPr id="0" name=""/>
        <dsp:cNvSpPr/>
      </dsp:nvSpPr>
      <dsp:spPr>
        <a:xfrm>
          <a:off x="3010610" y="2390841"/>
          <a:ext cx="1784921"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decorated the clinic?</a:t>
          </a:r>
        </a:p>
      </dsp:txBody>
      <dsp:txXfrm>
        <a:off x="3029267" y="2409498"/>
        <a:ext cx="1747607" cy="599670"/>
      </dsp:txXfrm>
    </dsp:sp>
    <dsp:sp modelId="{DFC730C5-28F0-6348-886A-D627C76BB211}">
      <dsp:nvSpPr>
        <dsp:cNvPr id="0" name=""/>
        <dsp:cNvSpPr/>
      </dsp:nvSpPr>
      <dsp:spPr>
        <a:xfrm>
          <a:off x="2659480" y="639134"/>
          <a:ext cx="351129" cy="2866429"/>
        </a:xfrm>
        <a:custGeom>
          <a:avLst/>
          <a:gdLst/>
          <a:ahLst/>
          <a:cxnLst/>
          <a:rect l="0" t="0" r="0" b="0"/>
          <a:pathLst>
            <a:path>
              <a:moveTo>
                <a:pt x="0" y="0"/>
              </a:moveTo>
              <a:lnTo>
                <a:pt x="0" y="2866429"/>
              </a:lnTo>
              <a:lnTo>
                <a:pt x="351129" y="28664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22DDDE-E1DC-B04C-BD71-5E78F004A960}">
      <dsp:nvSpPr>
        <dsp:cNvPr id="0" name=""/>
        <dsp:cNvSpPr/>
      </dsp:nvSpPr>
      <dsp:spPr>
        <a:xfrm>
          <a:off x="3010610" y="3187071"/>
          <a:ext cx="1858068"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designed the intake process?</a:t>
          </a:r>
        </a:p>
      </dsp:txBody>
      <dsp:txXfrm>
        <a:off x="3029267" y="3205728"/>
        <a:ext cx="1820754" cy="599670"/>
      </dsp:txXfrm>
    </dsp:sp>
    <dsp:sp modelId="{F737E7F0-69BF-5648-9DA4-EEEBBAEFF35D}">
      <dsp:nvSpPr>
        <dsp:cNvPr id="0" name=""/>
        <dsp:cNvSpPr/>
      </dsp:nvSpPr>
      <dsp:spPr>
        <a:xfrm>
          <a:off x="2659480" y="639134"/>
          <a:ext cx="351129" cy="3662660"/>
        </a:xfrm>
        <a:custGeom>
          <a:avLst/>
          <a:gdLst/>
          <a:ahLst/>
          <a:cxnLst/>
          <a:rect l="0" t="0" r="0" b="0"/>
          <a:pathLst>
            <a:path>
              <a:moveTo>
                <a:pt x="0" y="0"/>
              </a:moveTo>
              <a:lnTo>
                <a:pt x="0" y="3662660"/>
              </a:lnTo>
              <a:lnTo>
                <a:pt x="351129" y="366266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67504A-D34F-D04B-A86E-79E5E42B0D21}">
      <dsp:nvSpPr>
        <dsp:cNvPr id="0" name=""/>
        <dsp:cNvSpPr/>
      </dsp:nvSpPr>
      <dsp:spPr>
        <a:xfrm>
          <a:off x="3010610" y="3983302"/>
          <a:ext cx="1979981"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created the discharge protocols?</a:t>
          </a:r>
        </a:p>
      </dsp:txBody>
      <dsp:txXfrm>
        <a:off x="3029267" y="4001959"/>
        <a:ext cx="1942667" cy="599670"/>
      </dsp:txXfrm>
    </dsp:sp>
    <dsp:sp modelId="{3684BF13-CEBB-5F4F-975C-D7831494E7EA}">
      <dsp:nvSpPr>
        <dsp:cNvPr id="0" name=""/>
        <dsp:cNvSpPr/>
      </dsp:nvSpPr>
      <dsp:spPr>
        <a:xfrm>
          <a:off x="2659480" y="639134"/>
          <a:ext cx="351129" cy="4458890"/>
        </a:xfrm>
        <a:custGeom>
          <a:avLst/>
          <a:gdLst/>
          <a:ahLst/>
          <a:cxnLst/>
          <a:rect l="0" t="0" r="0" b="0"/>
          <a:pathLst>
            <a:path>
              <a:moveTo>
                <a:pt x="0" y="0"/>
              </a:moveTo>
              <a:lnTo>
                <a:pt x="0" y="4458890"/>
              </a:lnTo>
              <a:lnTo>
                <a:pt x="351129" y="44588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29DB2A-149A-644E-8BD1-06E2F489BFCF}">
      <dsp:nvSpPr>
        <dsp:cNvPr id="0" name=""/>
        <dsp:cNvSpPr/>
      </dsp:nvSpPr>
      <dsp:spPr>
        <a:xfrm>
          <a:off x="3010610" y="4779532"/>
          <a:ext cx="1955592" cy="6369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trained the team?</a:t>
          </a:r>
        </a:p>
      </dsp:txBody>
      <dsp:txXfrm>
        <a:off x="3029267" y="4798189"/>
        <a:ext cx="1918278" cy="599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23499-67FD-E649-88B1-1D2C98A889AA}">
      <dsp:nvSpPr>
        <dsp:cNvPr id="0" name=""/>
        <dsp:cNvSpPr/>
      </dsp:nvSpPr>
      <dsp:spPr>
        <a:xfrm>
          <a:off x="228031" y="1288496"/>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Court-involved youth with psychosis : 48% (39; 37/39 Black)</a:t>
          </a:r>
        </a:p>
      </dsp:txBody>
      <dsp:txXfrm>
        <a:off x="254250" y="1314715"/>
        <a:ext cx="1737894" cy="842728"/>
      </dsp:txXfrm>
    </dsp:sp>
    <dsp:sp modelId="{23B42D9E-66B7-D544-9927-CCB7C7C017E0}">
      <dsp:nvSpPr>
        <dsp:cNvPr id="0" name=""/>
        <dsp:cNvSpPr/>
      </dsp:nvSpPr>
      <dsp:spPr>
        <a:xfrm rot="17945813">
          <a:off x="1640104" y="1069476"/>
          <a:ext cx="1472652" cy="46406"/>
        </a:xfrm>
        <a:custGeom>
          <a:avLst/>
          <a:gdLst/>
          <a:ahLst/>
          <a:cxnLst/>
          <a:rect l="0" t="0" r="0" b="0"/>
          <a:pathLst>
            <a:path>
              <a:moveTo>
                <a:pt x="0" y="23203"/>
              </a:moveTo>
              <a:lnTo>
                <a:pt x="1472652" y="2320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9614" y="1055862"/>
        <a:ext cx="73632" cy="73632"/>
      </dsp:txXfrm>
    </dsp:sp>
    <dsp:sp modelId="{07116752-EBC0-294A-A2A2-D47A7BC35157}">
      <dsp:nvSpPr>
        <dsp:cNvPr id="0" name=""/>
        <dsp:cNvSpPr/>
      </dsp:nvSpPr>
      <dsp:spPr>
        <a:xfrm>
          <a:off x="2734496" y="1695"/>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Not eligible for referral (already enrolled in non-EI </a:t>
          </a:r>
          <a:r>
            <a:rPr lang="en-US" sz="1200" kern="1200" dirty="0" err="1"/>
            <a:t>tx</a:t>
          </a:r>
          <a:r>
            <a:rPr lang="en-US" sz="1200" kern="1200" dirty="0"/>
            <a:t> often med mgmt. only ) : 12 (30.7%)</a:t>
          </a:r>
        </a:p>
      </dsp:txBody>
      <dsp:txXfrm>
        <a:off x="2760715" y="27914"/>
        <a:ext cx="1737894" cy="842728"/>
      </dsp:txXfrm>
    </dsp:sp>
    <dsp:sp modelId="{B6B0F0D5-6213-734E-ADEE-1A293D4BB0FD}">
      <dsp:nvSpPr>
        <dsp:cNvPr id="0" name=""/>
        <dsp:cNvSpPr/>
      </dsp:nvSpPr>
      <dsp:spPr>
        <a:xfrm rot="20413970">
          <a:off x="1995943" y="1584196"/>
          <a:ext cx="760973" cy="46406"/>
        </a:xfrm>
        <a:custGeom>
          <a:avLst/>
          <a:gdLst/>
          <a:ahLst/>
          <a:cxnLst/>
          <a:rect l="0" t="0" r="0" b="0"/>
          <a:pathLst>
            <a:path>
              <a:moveTo>
                <a:pt x="0" y="23203"/>
              </a:moveTo>
              <a:lnTo>
                <a:pt x="760973" y="2320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7406" y="1588375"/>
        <a:ext cx="38048" cy="38048"/>
      </dsp:txXfrm>
    </dsp:sp>
    <dsp:sp modelId="{24B0E0C5-D689-D841-9A15-AA8ED60C506E}">
      <dsp:nvSpPr>
        <dsp:cNvPr id="0" name=""/>
        <dsp:cNvSpPr/>
      </dsp:nvSpPr>
      <dsp:spPr>
        <a:xfrm>
          <a:off x="2734496" y="1031136"/>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Referred for specialty EI services : 8 (20.5%)</a:t>
          </a:r>
        </a:p>
      </dsp:txBody>
      <dsp:txXfrm>
        <a:off x="2760715" y="1057355"/>
        <a:ext cx="1737894" cy="842728"/>
      </dsp:txXfrm>
    </dsp:sp>
    <dsp:sp modelId="{1BC80A9C-A9B8-724D-866D-D63A1FE286CF}">
      <dsp:nvSpPr>
        <dsp:cNvPr id="0" name=""/>
        <dsp:cNvSpPr/>
      </dsp:nvSpPr>
      <dsp:spPr>
        <a:xfrm rot="19457599">
          <a:off x="4441935" y="1198156"/>
          <a:ext cx="881920" cy="46406"/>
        </a:xfrm>
        <a:custGeom>
          <a:avLst/>
          <a:gdLst/>
          <a:ahLst/>
          <a:cxnLst/>
          <a:rect l="0" t="0" r="0" b="0"/>
          <a:pathLst>
            <a:path>
              <a:moveTo>
                <a:pt x="0" y="23203"/>
              </a:moveTo>
              <a:lnTo>
                <a:pt x="881920" y="2320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0847" y="1199311"/>
        <a:ext cx="44096" cy="44096"/>
      </dsp:txXfrm>
    </dsp:sp>
    <dsp:sp modelId="{3BFE9DA2-FE5C-224D-A8C8-BCD63CAE38B5}">
      <dsp:nvSpPr>
        <dsp:cNvPr id="0" name=""/>
        <dsp:cNvSpPr/>
      </dsp:nvSpPr>
      <dsp:spPr>
        <a:xfrm>
          <a:off x="5240962" y="516415"/>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Ineligible for EI due to substance use, trauma comorbidities &amp;/or time since onset : 5 (62.5%)</a:t>
          </a:r>
        </a:p>
      </dsp:txBody>
      <dsp:txXfrm>
        <a:off x="5267181" y="542634"/>
        <a:ext cx="1737894" cy="842728"/>
      </dsp:txXfrm>
    </dsp:sp>
    <dsp:sp modelId="{62AAD6B2-A8E0-0942-9A15-586EE595898F}">
      <dsp:nvSpPr>
        <dsp:cNvPr id="0" name=""/>
        <dsp:cNvSpPr/>
      </dsp:nvSpPr>
      <dsp:spPr>
        <a:xfrm rot="2142401">
          <a:off x="4441935" y="1712876"/>
          <a:ext cx="881920" cy="46406"/>
        </a:xfrm>
        <a:custGeom>
          <a:avLst/>
          <a:gdLst/>
          <a:ahLst/>
          <a:cxnLst/>
          <a:rect l="0" t="0" r="0" b="0"/>
          <a:pathLst>
            <a:path>
              <a:moveTo>
                <a:pt x="0" y="23203"/>
              </a:moveTo>
              <a:lnTo>
                <a:pt x="881920" y="2320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0847" y="1714031"/>
        <a:ext cx="44096" cy="44096"/>
      </dsp:txXfrm>
    </dsp:sp>
    <dsp:sp modelId="{5F357E27-B546-7D41-B3F5-635B696BBFA1}">
      <dsp:nvSpPr>
        <dsp:cNvPr id="0" name=""/>
        <dsp:cNvSpPr/>
      </dsp:nvSpPr>
      <dsp:spPr>
        <a:xfrm>
          <a:off x="5240962" y="1545857"/>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Eligible for EI &amp; enrolled : 3 (37.5%)</a:t>
          </a:r>
        </a:p>
      </dsp:txBody>
      <dsp:txXfrm>
        <a:off x="5267181" y="1572076"/>
        <a:ext cx="1737894" cy="842728"/>
      </dsp:txXfrm>
    </dsp:sp>
    <dsp:sp modelId="{B7F88CE2-9784-C747-B5C4-12E034E3BB8A}">
      <dsp:nvSpPr>
        <dsp:cNvPr id="0" name=""/>
        <dsp:cNvSpPr/>
      </dsp:nvSpPr>
      <dsp:spPr>
        <a:xfrm>
          <a:off x="7031295" y="1970237"/>
          <a:ext cx="716133" cy="46406"/>
        </a:xfrm>
        <a:custGeom>
          <a:avLst/>
          <a:gdLst/>
          <a:ahLst/>
          <a:cxnLst/>
          <a:rect l="0" t="0" r="0" b="0"/>
          <a:pathLst>
            <a:path>
              <a:moveTo>
                <a:pt x="0" y="23203"/>
              </a:moveTo>
              <a:lnTo>
                <a:pt x="716133" y="2320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1458" y="1975536"/>
        <a:ext cx="35806" cy="35806"/>
      </dsp:txXfrm>
    </dsp:sp>
    <dsp:sp modelId="{38E7F627-630B-D644-80C9-1DAC747E2CED}">
      <dsp:nvSpPr>
        <dsp:cNvPr id="0" name=""/>
        <dsp:cNvSpPr/>
      </dsp:nvSpPr>
      <dsp:spPr>
        <a:xfrm>
          <a:off x="7747428" y="1545857"/>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Successfully engaged : 2 ( one white &amp; middle class)</a:t>
          </a:r>
        </a:p>
      </dsp:txBody>
      <dsp:txXfrm>
        <a:off x="7773647" y="1572076"/>
        <a:ext cx="1737894" cy="842728"/>
      </dsp:txXfrm>
    </dsp:sp>
    <dsp:sp modelId="{5E630E1C-75B0-9944-A1BC-1FE94AE92B01}">
      <dsp:nvSpPr>
        <dsp:cNvPr id="0" name=""/>
        <dsp:cNvSpPr/>
      </dsp:nvSpPr>
      <dsp:spPr>
        <a:xfrm rot="3654187">
          <a:off x="1640104" y="2356277"/>
          <a:ext cx="1472652" cy="46406"/>
        </a:xfrm>
        <a:custGeom>
          <a:avLst/>
          <a:gdLst/>
          <a:ahLst/>
          <a:cxnLst/>
          <a:rect l="0" t="0" r="0" b="0"/>
          <a:pathLst>
            <a:path>
              <a:moveTo>
                <a:pt x="0" y="23203"/>
              </a:moveTo>
              <a:lnTo>
                <a:pt x="1472652" y="2320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9614" y="2342664"/>
        <a:ext cx="73632" cy="73632"/>
      </dsp:txXfrm>
    </dsp:sp>
    <dsp:sp modelId="{7D7D42CE-B883-CA42-8F29-0B83C57500CE}">
      <dsp:nvSpPr>
        <dsp:cNvPr id="0" name=""/>
        <dsp:cNvSpPr/>
      </dsp:nvSpPr>
      <dsp:spPr>
        <a:xfrm>
          <a:off x="2734496" y="2575298"/>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Referred for services without psychosis expertise in spite of chart diagnosis: 19 (80%) </a:t>
          </a:r>
        </a:p>
      </dsp:txBody>
      <dsp:txXfrm>
        <a:off x="2760715" y="2601517"/>
        <a:ext cx="1737894" cy="842728"/>
      </dsp:txXfrm>
    </dsp:sp>
    <dsp:sp modelId="{A6295F06-7D05-4943-BCDA-DED98D299BB2}">
      <dsp:nvSpPr>
        <dsp:cNvPr id="0" name=""/>
        <dsp:cNvSpPr/>
      </dsp:nvSpPr>
      <dsp:spPr>
        <a:xfrm>
          <a:off x="4524829" y="2999678"/>
          <a:ext cx="716133" cy="46406"/>
        </a:xfrm>
        <a:custGeom>
          <a:avLst/>
          <a:gdLst/>
          <a:ahLst/>
          <a:cxnLst/>
          <a:rect l="0" t="0" r="0" b="0"/>
          <a:pathLst>
            <a:path>
              <a:moveTo>
                <a:pt x="0" y="23203"/>
              </a:moveTo>
              <a:lnTo>
                <a:pt x="716133" y="2320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4992" y="3004978"/>
        <a:ext cx="35806" cy="35806"/>
      </dsp:txXfrm>
    </dsp:sp>
    <dsp:sp modelId="{B69B2E25-2B41-604F-9E44-67FBBD9BEA7B}">
      <dsp:nvSpPr>
        <dsp:cNvPr id="0" name=""/>
        <dsp:cNvSpPr/>
      </dsp:nvSpPr>
      <dsp:spPr>
        <a:xfrm>
          <a:off x="5240962" y="2575298"/>
          <a:ext cx="1790332" cy="89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Engaged after court referral : 12 (63%)</a:t>
          </a:r>
        </a:p>
      </dsp:txBody>
      <dsp:txXfrm>
        <a:off x="5267181" y="2601517"/>
        <a:ext cx="1737894" cy="842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F7FB-4F12-D148-B8E6-A1B31CEB30DE}">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Disproportionately Black</a:t>
          </a:r>
        </a:p>
        <a:p>
          <a:pPr marL="57150" lvl="1" indent="-57150" algn="l" defTabSz="488950">
            <a:lnSpc>
              <a:spcPct val="90000"/>
            </a:lnSpc>
            <a:spcBef>
              <a:spcPct val="0"/>
            </a:spcBef>
            <a:spcAft>
              <a:spcPct val="15000"/>
            </a:spcAft>
            <a:buChar char="•"/>
          </a:pPr>
          <a:r>
            <a:rPr lang="en-US" sz="1100" kern="1200" dirty="0"/>
            <a:t>Multigenerational poverty &amp; disability</a:t>
          </a:r>
        </a:p>
        <a:p>
          <a:pPr marL="57150" lvl="1" indent="-57150" algn="l" defTabSz="488950">
            <a:lnSpc>
              <a:spcPct val="90000"/>
            </a:lnSpc>
            <a:spcBef>
              <a:spcPct val="0"/>
            </a:spcBef>
            <a:spcAft>
              <a:spcPct val="15000"/>
            </a:spcAft>
            <a:buChar char="•"/>
          </a:pPr>
          <a:r>
            <a:rPr lang="en-US" sz="1100" kern="1200" dirty="0"/>
            <a:t>Two sub-groups: high impairment, mixed or low impairment</a:t>
          </a:r>
        </a:p>
      </dsp:txBody>
      <dsp:txXfrm rot="-5400000">
        <a:off x="3785615" y="118169"/>
        <a:ext cx="6697334" cy="603548"/>
      </dsp:txXfrm>
    </dsp:sp>
    <dsp:sp modelId="{441A3E79-A9FE-374B-97D9-22A0F2CDBA70}">
      <dsp:nvSpPr>
        <dsp:cNvPr id="0" name=""/>
        <dsp:cNvSpPr/>
      </dsp:nvSpPr>
      <dsp:spPr>
        <a:xfrm>
          <a:off x="0" y="191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Substantial structural disadvantage, applied for/receiving SSI</a:t>
          </a:r>
        </a:p>
      </dsp:txBody>
      <dsp:txXfrm>
        <a:off x="40813" y="42725"/>
        <a:ext cx="3703990" cy="754434"/>
      </dsp:txXfrm>
    </dsp:sp>
    <dsp:sp modelId="{1EBD2547-0109-B742-8318-813F0EF91915}">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Disproportionately White</a:t>
          </a:r>
        </a:p>
        <a:p>
          <a:pPr marL="57150" lvl="1" indent="-57150" algn="l" defTabSz="488950">
            <a:lnSpc>
              <a:spcPct val="90000"/>
            </a:lnSpc>
            <a:spcBef>
              <a:spcPct val="0"/>
            </a:spcBef>
            <a:spcAft>
              <a:spcPct val="15000"/>
            </a:spcAft>
            <a:buChar char="•"/>
          </a:pPr>
          <a:r>
            <a:rPr lang="en-US" sz="1100" kern="1200" dirty="0"/>
            <a:t>Substantial resources </a:t>
          </a:r>
        </a:p>
      </dsp:txBody>
      <dsp:txXfrm rot="-5400000">
        <a:off x="3785615" y="996032"/>
        <a:ext cx="6697334" cy="603548"/>
      </dsp:txXfrm>
    </dsp:sp>
    <dsp:sp modelId="{3C29D86A-F665-7846-932C-5121E6A2F64E}">
      <dsp:nvSpPr>
        <dsp:cNvPr id="0" name=""/>
        <dsp:cNvSpPr/>
      </dsp:nvSpPr>
      <dsp:spPr>
        <a:xfrm>
          <a:off x="0" y="87977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Socioeconomic privilege but pronounced disability, applied for/receiving SSI</a:t>
          </a:r>
        </a:p>
      </dsp:txBody>
      <dsp:txXfrm>
        <a:off x="40813" y="920588"/>
        <a:ext cx="3703990" cy="754434"/>
      </dsp:txXfrm>
    </dsp:sp>
    <dsp:sp modelId="{D8B2E480-EB16-564D-8B25-358C0693E4B5}">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Mixed ethnoracial backgrounds</a:t>
          </a:r>
        </a:p>
        <a:p>
          <a:pPr marL="57150" lvl="1" indent="-57150" algn="l" defTabSz="488950">
            <a:lnSpc>
              <a:spcPct val="90000"/>
            </a:lnSpc>
            <a:spcBef>
              <a:spcPct val="0"/>
            </a:spcBef>
            <a:spcAft>
              <a:spcPct val="15000"/>
            </a:spcAft>
            <a:buChar char="•"/>
          </a:pPr>
          <a:r>
            <a:rPr lang="en-US" sz="1100" kern="1200" dirty="0"/>
            <a:t>Total wages at or below the level of average monthly SSI payment</a:t>
          </a:r>
        </a:p>
      </dsp:txBody>
      <dsp:txXfrm rot="-5400000">
        <a:off x="3785615" y="1873895"/>
        <a:ext cx="6697334" cy="603548"/>
      </dsp:txXfrm>
    </dsp:sp>
    <dsp:sp modelId="{266C654F-2770-7649-88F6-37B4E264CE04}">
      <dsp:nvSpPr>
        <dsp:cNvPr id="0" name=""/>
        <dsp:cNvSpPr/>
      </dsp:nvSpPr>
      <dsp:spPr>
        <a:xfrm>
          <a:off x="0" y="1757638"/>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Lower SES background, working in low wage non-career-track job, considering SSI</a:t>
          </a:r>
        </a:p>
      </dsp:txBody>
      <dsp:txXfrm>
        <a:off x="40813" y="1798451"/>
        <a:ext cx="3703990" cy="754434"/>
      </dsp:txXfrm>
    </dsp:sp>
    <dsp:sp modelId="{DC58D90C-7F7E-8648-934E-A2288E895864}">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First &amp; second generation immigrants over-represented</a:t>
          </a:r>
        </a:p>
      </dsp:txBody>
      <dsp:txXfrm rot="-5400000">
        <a:off x="3785615" y="2751759"/>
        <a:ext cx="6697334" cy="603548"/>
      </dsp:txXfrm>
    </dsp:sp>
    <dsp:sp modelId="{D2CF7372-7012-BF4E-81AD-CA280492595D}">
      <dsp:nvSpPr>
        <dsp:cNvPr id="0" name=""/>
        <dsp:cNvSpPr/>
      </dsp:nvSpPr>
      <dsp:spPr>
        <a:xfrm>
          <a:off x="0" y="263550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Lower SES background, working in low wage job but with clear goals for mobility</a:t>
          </a:r>
        </a:p>
      </dsp:txBody>
      <dsp:txXfrm>
        <a:off x="40813" y="2676315"/>
        <a:ext cx="3703990" cy="754434"/>
      </dsp:txXfrm>
    </dsp:sp>
    <dsp:sp modelId="{CFF05835-5633-654C-8264-22558F047616}">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 Disproportionately White and Asian, aspired to or planning on college prior to onset</a:t>
          </a:r>
        </a:p>
        <a:p>
          <a:pPr marL="57150" lvl="1" indent="-57150" algn="l" defTabSz="488950">
            <a:lnSpc>
              <a:spcPct val="90000"/>
            </a:lnSpc>
            <a:spcBef>
              <a:spcPct val="0"/>
            </a:spcBef>
            <a:spcAft>
              <a:spcPct val="15000"/>
            </a:spcAft>
            <a:buChar char="•"/>
          </a:pPr>
          <a:r>
            <a:rPr lang="en-US" sz="1100" kern="1200" dirty="0"/>
            <a:t>Lower levels of disability and/or greater response to medications or therapy</a:t>
          </a:r>
        </a:p>
      </dsp:txBody>
      <dsp:txXfrm rot="-5400000">
        <a:off x="3785615" y="3629621"/>
        <a:ext cx="6697334" cy="603548"/>
      </dsp:txXfrm>
    </dsp:sp>
    <dsp:sp modelId="{09100CF9-1245-624B-A694-7902AD1253D5}">
      <dsp:nvSpPr>
        <dsp:cNvPr id="0" name=""/>
        <dsp:cNvSpPr/>
      </dsp:nvSpPr>
      <dsp:spPr>
        <a:xfrm>
          <a:off x="0" y="351336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Mixed SES, college-educated extended family, in college, graduate school or career-track</a:t>
          </a:r>
        </a:p>
      </dsp:txBody>
      <dsp:txXfrm>
        <a:off x="40813" y="3554178"/>
        <a:ext cx="3703990" cy="754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C6499-47BC-1944-8B5A-0D1F88A4B0DC}">
      <dsp:nvSpPr>
        <dsp:cNvPr id="0" name=""/>
        <dsp:cNvSpPr/>
      </dsp:nvSpPr>
      <dsp:spPr>
        <a:xfrm>
          <a:off x="1387130" y="1676"/>
          <a:ext cx="3953958" cy="23723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1600200">
            <a:lnSpc>
              <a:spcPct val="90000"/>
            </a:lnSpc>
            <a:spcBef>
              <a:spcPct val="0"/>
            </a:spcBef>
            <a:spcAft>
              <a:spcPct val="35000"/>
            </a:spcAft>
            <a:buNone/>
          </a:pPr>
          <a:r>
            <a:rPr lang="en-US" sz="3600" kern="1200"/>
            <a:t>re-grounding service design in the needs of those ‘most impacted’ (by psychosis &amp; intersecting systems of oppression)</a:t>
          </a:r>
        </a:p>
        <a:p>
          <a:pPr marL="171450" lvl="1" indent="-171450" algn="l" defTabSz="711200">
            <a:lnSpc>
              <a:spcPct val="90000"/>
            </a:lnSpc>
            <a:spcBef>
              <a:spcPct val="0"/>
            </a:spcBef>
            <a:spcAft>
              <a:spcPct val="15000"/>
            </a:spcAft>
            <a:buChar char="•"/>
          </a:pPr>
          <a:r>
            <a:rPr lang="en-US" sz="1600" kern="1200" dirty="0"/>
            <a:t>consultation, qualitative research &amp; integration of those with situated knowledge of</a:t>
          </a:r>
        </a:p>
        <a:p>
          <a:pPr marL="342900" lvl="2" indent="-171450" algn="l" defTabSz="711200">
            <a:lnSpc>
              <a:spcPct val="90000"/>
            </a:lnSpc>
            <a:spcBef>
              <a:spcPct val="0"/>
            </a:spcBef>
            <a:spcAft>
              <a:spcPct val="15000"/>
            </a:spcAft>
            <a:buChar char="•"/>
          </a:pPr>
          <a:r>
            <a:rPr lang="en-US" sz="1600" kern="1200" dirty="0"/>
            <a:t>poverty, food insecurity &amp; housing precarity</a:t>
          </a:r>
        </a:p>
        <a:p>
          <a:pPr marL="342900" lvl="2" indent="-171450" algn="l" defTabSz="711200">
            <a:lnSpc>
              <a:spcPct val="90000"/>
            </a:lnSpc>
            <a:spcBef>
              <a:spcPct val="0"/>
            </a:spcBef>
            <a:spcAft>
              <a:spcPct val="15000"/>
            </a:spcAft>
            <a:buChar char="•"/>
          </a:pPr>
          <a:r>
            <a:rPr lang="en-US" sz="1600" kern="1200" dirty="0"/>
            <a:t>multi-systems involvement, family separation, family loss</a:t>
          </a:r>
        </a:p>
        <a:p>
          <a:pPr marL="342900" lvl="2" indent="-171450" algn="l" defTabSz="711200">
            <a:lnSpc>
              <a:spcPct val="90000"/>
            </a:lnSpc>
            <a:spcBef>
              <a:spcPct val="0"/>
            </a:spcBef>
            <a:spcAft>
              <a:spcPct val="15000"/>
            </a:spcAft>
            <a:buChar char="•"/>
          </a:pPr>
          <a:r>
            <a:rPr lang="en-US" sz="1600" kern="1200" dirty="0"/>
            <a:t>ethnoracial discrimination</a:t>
          </a:r>
        </a:p>
        <a:p>
          <a:pPr marL="342900" lvl="2" indent="-171450" algn="l" defTabSz="711200">
            <a:lnSpc>
              <a:spcPct val="90000"/>
            </a:lnSpc>
            <a:spcBef>
              <a:spcPct val="0"/>
            </a:spcBef>
            <a:spcAft>
              <a:spcPct val="15000"/>
            </a:spcAft>
            <a:buChar char="•"/>
          </a:pPr>
          <a:r>
            <a:rPr lang="en-US" sz="1600" kern="1200" dirty="0"/>
            <a:t>psychosis</a:t>
          </a:r>
        </a:p>
      </dsp:txBody>
      <dsp:txXfrm>
        <a:off x="1387130" y="1676"/>
        <a:ext cx="3953958" cy="2372375"/>
      </dsp:txXfrm>
    </dsp:sp>
    <dsp:sp modelId="{62D15FDE-ECC4-434C-914B-384DB53D6A8D}">
      <dsp:nvSpPr>
        <dsp:cNvPr id="0" name=""/>
        <dsp:cNvSpPr/>
      </dsp:nvSpPr>
      <dsp:spPr>
        <a:xfrm>
          <a:off x="5736485" y="1676"/>
          <a:ext cx="3953958" cy="2372375"/>
        </a:xfrm>
        <a:prstGeom prst="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local analysis  </a:t>
          </a:r>
        </a:p>
        <a:p>
          <a:pPr marL="171450" lvl="1" indent="-171450" algn="l" defTabSz="711200">
            <a:lnSpc>
              <a:spcPct val="90000"/>
            </a:lnSpc>
            <a:spcBef>
              <a:spcPct val="0"/>
            </a:spcBef>
            <a:spcAft>
              <a:spcPct val="15000"/>
            </a:spcAft>
            <a:buChar char="•"/>
          </a:pPr>
          <a:r>
            <a:rPr lang="en-US" sz="1600" kern="1200" dirty="0"/>
            <a:t>who is/isn’t getting into CSC (and why)</a:t>
          </a:r>
        </a:p>
        <a:p>
          <a:pPr marL="171450" lvl="1" indent="-171450" algn="l" defTabSz="711200">
            <a:lnSpc>
              <a:spcPct val="90000"/>
            </a:lnSpc>
            <a:spcBef>
              <a:spcPct val="0"/>
            </a:spcBef>
            <a:spcAft>
              <a:spcPct val="15000"/>
            </a:spcAft>
            <a:buChar char="•"/>
          </a:pPr>
          <a:r>
            <a:rPr lang="en-US" sz="1600" kern="1200" dirty="0"/>
            <a:t>who is/isn’t staying in CSC (and why)</a:t>
          </a:r>
        </a:p>
        <a:p>
          <a:pPr marL="171450" lvl="1" indent="-171450" algn="l" defTabSz="711200">
            <a:lnSpc>
              <a:spcPct val="90000"/>
            </a:lnSpc>
            <a:spcBef>
              <a:spcPct val="0"/>
            </a:spcBef>
            <a:spcAft>
              <a:spcPct val="15000"/>
            </a:spcAft>
            <a:buChar char="•"/>
          </a:pPr>
          <a:r>
            <a:rPr lang="en-US" sz="1600" kern="1200" dirty="0"/>
            <a:t>whose outcomes portend long-term poverty (and why)</a:t>
          </a:r>
        </a:p>
      </dsp:txBody>
      <dsp:txXfrm>
        <a:off x="5736485" y="1676"/>
        <a:ext cx="3953958" cy="2372375"/>
      </dsp:txXfrm>
    </dsp:sp>
    <dsp:sp modelId="{2D0A6BB3-E431-5642-850E-F8D8A196BD92}">
      <dsp:nvSpPr>
        <dsp:cNvPr id="0" name=""/>
        <dsp:cNvSpPr/>
      </dsp:nvSpPr>
      <dsp:spPr>
        <a:xfrm>
          <a:off x="3561808" y="2769447"/>
          <a:ext cx="3953958" cy="2372375"/>
        </a:xfrm>
        <a:prstGeom prst="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policy change</a:t>
          </a:r>
        </a:p>
        <a:p>
          <a:pPr marL="171450" lvl="1" indent="-171450" algn="l" defTabSz="711200">
            <a:lnSpc>
              <a:spcPct val="90000"/>
            </a:lnSpc>
            <a:spcBef>
              <a:spcPct val="0"/>
            </a:spcBef>
            <a:spcAft>
              <a:spcPct val="15000"/>
            </a:spcAft>
            <a:buChar char="•"/>
          </a:pPr>
          <a:r>
            <a:rPr lang="en-US" sz="1600" kern="1200" dirty="0"/>
            <a:t>SSI, housing, access to education, disability justice</a:t>
          </a:r>
        </a:p>
        <a:p>
          <a:pPr marL="171450" lvl="1" indent="-171450" algn="l" defTabSz="711200">
            <a:lnSpc>
              <a:spcPct val="90000"/>
            </a:lnSpc>
            <a:spcBef>
              <a:spcPct val="0"/>
            </a:spcBef>
            <a:spcAft>
              <a:spcPct val="15000"/>
            </a:spcAft>
            <a:buChar char="•"/>
          </a:pPr>
          <a:r>
            <a:rPr lang="en-US" sz="1600" kern="1200" dirty="0"/>
            <a:t>Refusing that CSC be used as an alibi to avoid deeper injustices</a:t>
          </a:r>
        </a:p>
      </dsp:txBody>
      <dsp:txXfrm>
        <a:off x="3561808" y="2769447"/>
        <a:ext cx="3953958" cy="23723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ink>
</file>

<file path=ppt/ink/ink2.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E3CA1-4AD6-41F4-B2B1-AA812536FE38}" type="datetimeFigureOut">
              <a:rPr lang="en-US" smtClean="0"/>
              <a:t>12/14/23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AA71B-FEB9-4DC8-BFED-BD35061E44DD}" type="slidenum">
              <a:rPr lang="en-US" smtClean="0"/>
              <a:t>‹#›</a:t>
            </a:fld>
            <a:endParaRPr lang="en-US"/>
          </a:p>
        </p:txBody>
      </p:sp>
    </p:spTree>
    <p:extLst>
      <p:ext uri="{BB962C8B-B14F-4D97-AF65-F5344CB8AC3E}">
        <p14:creationId xmlns:p14="http://schemas.microsoft.com/office/powerpoint/2010/main" val="72762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DO NOT CHANGE THE FORMAT OF THIS TEMPLATE. If you are creating MHTTC-branded slides, you must use this template or one of the other approved templates in the Shared Folder.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Always use acknowledgment slide on the 2</a:t>
            </a:r>
            <a:r>
              <a:rPr baseline="30000"/>
              <a:t>nd</a:t>
            </a:r>
            <a:r>
              <a:t> slide and add your center’s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Always use Language Matters graphic as your third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6322-852B-2075-2B53-DD43F5D04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47CB0-5BE5-D72A-F42E-AD72D2A73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2C5A2-0B10-7DC2-6576-1C799CD0B30C}"/>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BAB3C4C6-336A-8565-F3F9-7B6E3C60C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A40FC-A499-53D3-A1ED-812CA63E32EA}"/>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257869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0F9-6309-50FB-D211-2E6C309FE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128491-B3DB-0D10-CCA8-32E945146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22E6B-9A52-5C50-503E-80C2F942B6C1}"/>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B4159AEE-1F67-197C-278A-4C9D13949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88D30-6BDD-8BAD-607B-9697B747E58C}"/>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104365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55BE7-6CE3-C18F-0594-48AF86D5C4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1A7D3-3A93-FB33-EE1B-512644CE6B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1BAE5-B2FD-177D-C588-E42774B5D7CF}"/>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C81CDB5C-EB4A-C183-7AFC-0961280DE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2222C-C33E-05A7-1CEF-355CE3915BE8}"/>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91499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Rectangle 7"/>
          <p:cNvGrpSpPr/>
          <p:nvPr/>
        </p:nvGrpSpPr>
        <p:grpSpPr>
          <a:xfrm>
            <a:off x="-2" y="1245234"/>
            <a:ext cx="12184143" cy="5612768"/>
            <a:chOff x="-1" y="-1"/>
            <a:chExt cx="9138106" cy="5612767"/>
          </a:xfrm>
        </p:grpSpPr>
        <p:sp>
          <p:nvSpPr>
            <p:cNvPr id="18"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9"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sp>
        <p:nvSpPr>
          <p:cNvPr id="21" name="Title Text"/>
          <p:cNvSpPr txBox="1">
            <a:spLocks noGrp="1"/>
          </p:cNvSpPr>
          <p:nvPr>
            <p:ph type="title"/>
          </p:nvPr>
        </p:nvSpPr>
        <p:spPr>
          <a:xfrm>
            <a:off x="819889" y="180753"/>
            <a:ext cx="10363201" cy="1278771"/>
          </a:xfrm>
          <a:prstGeom prst="rect">
            <a:avLst/>
          </a:prstGeom>
        </p:spPr>
        <p:txBody>
          <a:bodyPr anchor="b"/>
          <a:lstStyle>
            <a:lvl1pPr algn="ctr">
              <a:lnSpc>
                <a:spcPct val="100000"/>
              </a:lnSpc>
            </a:lvl1pPr>
          </a:lstStyle>
          <a:p>
            <a:r>
              <a:t>Title Text</a:t>
            </a:r>
          </a:p>
        </p:txBody>
      </p:sp>
      <p:sp>
        <p:nvSpPr>
          <p:cNvPr id="22" name="Body Level One…"/>
          <p:cNvSpPr txBox="1">
            <a:spLocks noGrp="1"/>
          </p:cNvSpPr>
          <p:nvPr>
            <p:ph type="body" sz="quarter" idx="1" hasCustomPrompt="1"/>
          </p:nvPr>
        </p:nvSpPr>
        <p:spPr>
          <a:xfrm>
            <a:off x="1524000" y="1733814"/>
            <a:ext cx="9144000" cy="1365520"/>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Presenter Name</a:t>
            </a:r>
          </a:p>
          <a:p>
            <a:pPr lvl="1"/>
            <a:endParaRPr/>
          </a:p>
          <a:p>
            <a:pPr lvl="2"/>
            <a:endParaRPr/>
          </a:p>
          <a:p>
            <a:pPr lvl="3"/>
            <a:endParaRPr/>
          </a:p>
          <a:p>
            <a:pPr lvl="4"/>
            <a:endParaRPr/>
          </a:p>
        </p:txBody>
      </p:sp>
      <p:grpSp>
        <p:nvGrpSpPr>
          <p:cNvPr id="25" name="Rectangle 7"/>
          <p:cNvGrpSpPr/>
          <p:nvPr/>
        </p:nvGrpSpPr>
        <p:grpSpPr>
          <a:xfrm>
            <a:off x="-1" y="4570553"/>
            <a:ext cx="5717629" cy="2287451"/>
            <a:chOff x="0" y="0"/>
            <a:chExt cx="4288221" cy="2287449"/>
          </a:xfrm>
        </p:grpSpPr>
        <p:sp>
          <p:nvSpPr>
            <p:cNvPr id="23"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4"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26" name="Picture 9" descr="Picture 9"/>
          <p:cNvPicPr>
            <a:picLocks noChangeAspect="1"/>
          </p:cNvPicPr>
          <p:nvPr/>
        </p:nvPicPr>
        <p:blipFill>
          <a:blip r:embed="rId2"/>
          <a:stretch>
            <a:fillRect/>
          </a:stretch>
        </p:blipFill>
        <p:spPr>
          <a:xfrm>
            <a:off x="555906" y="6374013"/>
            <a:ext cx="1542599" cy="389413"/>
          </a:xfrm>
          <a:prstGeom prst="rect">
            <a:avLst/>
          </a:prstGeom>
          <a:ln w="12700">
            <a:miter lim="400000"/>
          </a:ln>
        </p:spPr>
      </p:pic>
      <p:pic>
        <p:nvPicPr>
          <p:cNvPr id="27" name="Picture 8" descr="Picture 8"/>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5919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31141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FFFFFF">
            <a:alpha val="39000"/>
          </a:srgbClr>
        </a:solidFill>
        <a:effectLst/>
      </p:bgPr>
    </p:bg>
    <p:spTree>
      <p:nvGrpSpPr>
        <p:cNvPr id="1" name=""/>
        <p:cNvGrpSpPr/>
        <p:nvPr/>
      </p:nvGrpSpPr>
      <p:grpSpPr>
        <a:xfrm>
          <a:off x="0" y="0"/>
          <a:ext cx="0" cy="0"/>
          <a:chOff x="0" y="0"/>
          <a:chExt cx="0" cy="0"/>
        </a:xfrm>
      </p:grpSpPr>
      <p:pic>
        <p:nvPicPr>
          <p:cNvPr id="42" name="Picture 19" descr="Picture 19"/>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pic>
        <p:nvPicPr>
          <p:cNvPr id="43" name="Picture Placeholder 7" descr="Picture Placeholder 7"/>
          <p:cNvPicPr>
            <a:picLocks noChangeAspect="1"/>
          </p:cNvPicPr>
          <p:nvPr/>
        </p:nvPicPr>
        <p:blipFill>
          <a:blip r:embed="rId3"/>
          <a:stretch>
            <a:fillRect/>
          </a:stretch>
        </p:blipFill>
        <p:spPr>
          <a:xfrm>
            <a:off x="466568" y="481219"/>
            <a:ext cx="11511919" cy="6275181"/>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66413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 name="Title Text"/>
          <p:cNvSpPr txBox="1">
            <a:spLocks noGrp="1"/>
          </p:cNvSpPr>
          <p:nvPr>
            <p:ph type="title"/>
          </p:nvPr>
        </p:nvSpPr>
        <p:spPr>
          <a:xfrm>
            <a:off x="838200" y="400567"/>
            <a:ext cx="10515600" cy="1325564"/>
          </a:xfrm>
          <a:prstGeom prst="rect">
            <a:avLst/>
          </a:prstGeom>
        </p:spPr>
        <p:txBody>
          <a:bodyPr/>
          <a:lstStyle/>
          <a:p>
            <a:r>
              <a:t>Title Text</a:t>
            </a:r>
          </a:p>
        </p:txBody>
      </p:sp>
      <p:sp>
        <p:nvSpPr>
          <p:cNvPr id="52" name="Body Level One…"/>
          <p:cNvSpPr txBox="1">
            <a:spLocks noGrp="1"/>
          </p:cNvSpPr>
          <p:nvPr>
            <p:ph type="body" idx="1"/>
          </p:nvPr>
        </p:nvSpPr>
        <p:spPr>
          <a:xfrm>
            <a:off x="838200" y="1866275"/>
            <a:ext cx="10515600" cy="40913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55" name="Rectangle 7"/>
          <p:cNvGrpSpPr/>
          <p:nvPr/>
        </p:nvGrpSpPr>
        <p:grpSpPr>
          <a:xfrm>
            <a:off x="-2" y="1245234"/>
            <a:ext cx="12184143" cy="5612768"/>
            <a:chOff x="-1" y="-1"/>
            <a:chExt cx="9138106" cy="5612767"/>
          </a:xfrm>
        </p:grpSpPr>
        <p:sp>
          <p:nvSpPr>
            <p:cNvPr id="53"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4"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58" name="Rectangle 7"/>
          <p:cNvGrpSpPr/>
          <p:nvPr/>
        </p:nvGrpSpPr>
        <p:grpSpPr>
          <a:xfrm>
            <a:off x="-1" y="4570553"/>
            <a:ext cx="5717629" cy="2287451"/>
            <a:chOff x="0" y="0"/>
            <a:chExt cx="4288221" cy="2287449"/>
          </a:xfrm>
        </p:grpSpPr>
        <p:sp>
          <p:nvSpPr>
            <p:cNvPr id="56"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7"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59" name="Picture 12" descr="Picture 12"/>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043032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67" name="Title Text"/>
          <p:cNvSpPr txBox="1">
            <a:spLocks noGrp="1"/>
          </p:cNvSpPr>
          <p:nvPr>
            <p:ph type="title"/>
          </p:nvPr>
        </p:nvSpPr>
        <p:spPr>
          <a:xfrm>
            <a:off x="834270" y="3142319"/>
            <a:ext cx="10515601" cy="1039938"/>
          </a:xfrm>
          <a:prstGeom prst="rect">
            <a:avLst/>
          </a:prstGeom>
        </p:spPr>
        <p:txBody>
          <a:bodyPr/>
          <a:lstStyle/>
          <a:p>
            <a:r>
              <a:t>Title Text</a:t>
            </a:r>
          </a:p>
        </p:txBody>
      </p:sp>
      <p:sp>
        <p:nvSpPr>
          <p:cNvPr id="68" name="Body Level One…"/>
          <p:cNvSpPr txBox="1">
            <a:spLocks noGrp="1"/>
          </p:cNvSpPr>
          <p:nvPr>
            <p:ph type="body" sz="quarter" idx="1"/>
          </p:nvPr>
        </p:nvSpPr>
        <p:spPr>
          <a:xfrm>
            <a:off x="5717627" y="4182258"/>
            <a:ext cx="5632244" cy="2675745"/>
          </a:xfrm>
          <a:prstGeom prst="rect">
            <a:avLst/>
          </a:prstGeom>
        </p:spPr>
        <p:txBody>
          <a:bodyPr/>
          <a:lstStyle>
            <a:lvl1pPr>
              <a:defRPr sz="2400"/>
            </a:lvl1pPr>
            <a:lvl2pPr marL="706581" indent="-249381">
              <a:defRPr sz="2400"/>
            </a:lvl2pPr>
            <a:lvl3pPr marL="1188719" indent="-274319">
              <a:defRPr sz="2400"/>
            </a:lvl3pPr>
            <a:lvl4pPr marL="1676400" indent="-304800">
              <a:defRPr sz="2400"/>
            </a:lvl4pPr>
            <a:lvl5pPr marL="2133600" indent="-304800">
              <a:defRPr sz="2400"/>
            </a:lvl5pPr>
          </a:lstStyle>
          <a:p>
            <a:r>
              <a:t>Body Level One</a:t>
            </a:r>
          </a:p>
          <a:p>
            <a:pPr lvl="1"/>
            <a:r>
              <a:t>Body Level Two</a:t>
            </a:r>
          </a:p>
          <a:p>
            <a:pPr lvl="2"/>
            <a:r>
              <a:t>Body Level Three</a:t>
            </a:r>
          </a:p>
          <a:p>
            <a:pPr lvl="3"/>
            <a:r>
              <a:t>Body Level Four</a:t>
            </a:r>
          </a:p>
          <a:p>
            <a:pPr lvl="4"/>
            <a:r>
              <a:t>Body Level Five</a:t>
            </a:r>
          </a:p>
        </p:txBody>
      </p:sp>
      <p:grpSp>
        <p:nvGrpSpPr>
          <p:cNvPr id="71" name="Rectangle 7"/>
          <p:cNvGrpSpPr/>
          <p:nvPr/>
        </p:nvGrpSpPr>
        <p:grpSpPr>
          <a:xfrm>
            <a:off x="-2" y="1245234"/>
            <a:ext cx="12184143" cy="5612768"/>
            <a:chOff x="-1" y="-1"/>
            <a:chExt cx="9138106" cy="5612767"/>
          </a:xfrm>
        </p:grpSpPr>
        <p:sp>
          <p:nvSpPr>
            <p:cNvPr id="69"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70"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74" name="Rectangle 7"/>
          <p:cNvGrpSpPr/>
          <p:nvPr/>
        </p:nvGrpSpPr>
        <p:grpSpPr>
          <a:xfrm>
            <a:off x="-1" y="4570553"/>
            <a:ext cx="5717629" cy="2287451"/>
            <a:chOff x="0" y="0"/>
            <a:chExt cx="4288221" cy="2287449"/>
          </a:xfrm>
        </p:grpSpPr>
        <p:sp>
          <p:nvSpPr>
            <p:cNvPr id="72"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73"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75" name="Picture 14" descr="Picture 14"/>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76" name="Picture Placeholder 5"/>
          <p:cNvSpPr>
            <a:spLocks noGrp="1"/>
          </p:cNvSpPr>
          <p:nvPr>
            <p:ph type="pic" sz="half" idx="13"/>
          </p:nvPr>
        </p:nvSpPr>
        <p:spPr>
          <a:xfrm>
            <a:off x="833967" y="500063"/>
            <a:ext cx="10515600" cy="2641601"/>
          </a:xfrm>
          <a:prstGeom prst="rect">
            <a:avLst/>
          </a:prstGeom>
        </p:spPr>
        <p:txBody>
          <a:bodyPr lIns="91439" rIns="91439">
            <a:noAutofit/>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05015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1850" y="1101622"/>
            <a:ext cx="10170932" cy="755952"/>
          </a:xfrm>
          <a:prstGeom prst="rect">
            <a:avLst/>
          </a:prstGeom>
        </p:spPr>
        <p:txBody>
          <a:bodyPr anchor="b"/>
          <a:lstStyle/>
          <a:p>
            <a:r>
              <a:t>Title Text</a:t>
            </a:r>
          </a:p>
        </p:txBody>
      </p:sp>
      <p:sp>
        <p:nvSpPr>
          <p:cNvPr id="85" name="Body Level One…"/>
          <p:cNvSpPr txBox="1">
            <a:spLocks noGrp="1"/>
          </p:cNvSpPr>
          <p:nvPr>
            <p:ph type="body" sz="half" idx="1"/>
          </p:nvPr>
        </p:nvSpPr>
        <p:spPr>
          <a:xfrm>
            <a:off x="831850" y="2001186"/>
            <a:ext cx="10515601" cy="2878112"/>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86" name="Picture 11" descr="Picture 11"/>
          <p:cNvPicPr>
            <a:picLocks noChangeAspect="1"/>
          </p:cNvPicPr>
          <p:nvPr/>
        </p:nvPicPr>
        <p:blipFill>
          <a:blip r:embed="rId2"/>
          <a:stretch>
            <a:fillRect/>
          </a:stretch>
        </p:blipFill>
        <p:spPr>
          <a:xfrm>
            <a:off x="555906" y="6374013"/>
            <a:ext cx="1542599" cy="389413"/>
          </a:xfrm>
          <a:prstGeom prst="rect">
            <a:avLst/>
          </a:prstGeom>
          <a:ln w="12700">
            <a:miter lim="400000"/>
          </a:ln>
        </p:spPr>
      </p:pic>
      <p:grpSp>
        <p:nvGrpSpPr>
          <p:cNvPr id="89" name="Rectangle 7"/>
          <p:cNvGrpSpPr/>
          <p:nvPr/>
        </p:nvGrpSpPr>
        <p:grpSpPr>
          <a:xfrm>
            <a:off x="-2" y="1245234"/>
            <a:ext cx="12184143" cy="5612768"/>
            <a:chOff x="-1" y="-1"/>
            <a:chExt cx="9138106" cy="5612767"/>
          </a:xfrm>
        </p:grpSpPr>
        <p:sp>
          <p:nvSpPr>
            <p:cNvPr id="87"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88"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92" name="Rectangle 7"/>
          <p:cNvGrpSpPr/>
          <p:nvPr/>
        </p:nvGrpSpPr>
        <p:grpSpPr>
          <a:xfrm>
            <a:off x="-1" y="4570553"/>
            <a:ext cx="5717629" cy="2287451"/>
            <a:chOff x="0" y="0"/>
            <a:chExt cx="4288221" cy="2287449"/>
          </a:xfrm>
        </p:grpSpPr>
        <p:sp>
          <p:nvSpPr>
            <p:cNvPr id="90"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91"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93" name="Picture 19" descr="Picture 19"/>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94" name="Picture Placeholder 3"/>
          <p:cNvSpPr>
            <a:spLocks noGrp="1"/>
          </p:cNvSpPr>
          <p:nvPr>
            <p:ph type="pic" sz="quarter" idx="13"/>
          </p:nvPr>
        </p:nvSpPr>
        <p:spPr>
          <a:xfrm>
            <a:off x="6026915" y="5948362"/>
            <a:ext cx="2487085" cy="814388"/>
          </a:xfrm>
          <a:prstGeom prst="rect">
            <a:avLst/>
          </a:prstGeom>
        </p:spPr>
        <p:txBody>
          <a:bodyPr lIns="91439" rIns="91439">
            <a:noAutofit/>
          </a:bodyPr>
          <a:lstStyle/>
          <a:p>
            <a:endParaRPr/>
          </a:p>
        </p:txBody>
      </p:sp>
      <p:sp>
        <p:nvSpPr>
          <p:cNvPr id="95" name="Picture Placeholder 3"/>
          <p:cNvSpPr>
            <a:spLocks noGrp="1"/>
          </p:cNvSpPr>
          <p:nvPr>
            <p:ph type="pic" sz="quarter" idx="14"/>
          </p:nvPr>
        </p:nvSpPr>
        <p:spPr>
          <a:xfrm>
            <a:off x="8860366" y="5948362"/>
            <a:ext cx="2487085" cy="814388"/>
          </a:xfrm>
          <a:prstGeom prst="rect">
            <a:avLst/>
          </a:prstGeom>
        </p:spPr>
        <p:txBody>
          <a:bodyPr lIns="91439" rIns="91439">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183722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38200" y="365125"/>
            <a:ext cx="10515600" cy="1325564"/>
          </a:xfrm>
          <a:prstGeom prst="rect">
            <a:avLst/>
          </a:prstGeom>
        </p:spPr>
        <p:txBody>
          <a:bodyPr/>
          <a:lstStyle/>
          <a:p>
            <a:r>
              <a:t>Title Text</a:t>
            </a:r>
          </a:p>
        </p:txBody>
      </p:sp>
      <p:sp>
        <p:nvSpPr>
          <p:cNvPr id="104" name="Body Level One…"/>
          <p:cNvSpPr txBox="1">
            <a:spLocks noGrp="1"/>
          </p:cNvSpPr>
          <p:nvPr>
            <p:ph type="body" sz="half" idx="1"/>
          </p:nvPr>
        </p:nvSpPr>
        <p:spPr>
          <a:xfrm>
            <a:off x="838200" y="1825625"/>
            <a:ext cx="5181600" cy="414795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Text Placeholder 2"/>
          <p:cNvSpPr>
            <a:spLocks noGrp="1"/>
          </p:cNvSpPr>
          <p:nvPr>
            <p:ph type="body" sz="quarter" idx="13"/>
          </p:nvPr>
        </p:nvSpPr>
        <p:spPr>
          <a:xfrm>
            <a:off x="6145966" y="6108515"/>
            <a:ext cx="5201485" cy="595802"/>
          </a:xfrm>
          <a:prstGeom prst="rect">
            <a:avLst/>
          </a:prstGeom>
        </p:spPr>
        <p:txBody>
          <a:bodyPr/>
          <a:lstStyle>
            <a:lvl1pPr marL="0" indent="0">
              <a:buSzTx/>
              <a:buFontTx/>
              <a:buNone/>
              <a:defRPr sz="2000"/>
            </a:lvl1pPr>
          </a:lstStyle>
          <a:p>
            <a:pPr marL="0" indent="0">
              <a:buSzTx/>
              <a:buFontTx/>
              <a:buNone/>
              <a:defRPr sz="2000"/>
            </a:pPr>
            <a:endParaRPr/>
          </a:p>
        </p:txBody>
      </p:sp>
      <p:grpSp>
        <p:nvGrpSpPr>
          <p:cNvPr id="108" name="Rectangle 7"/>
          <p:cNvGrpSpPr/>
          <p:nvPr/>
        </p:nvGrpSpPr>
        <p:grpSpPr>
          <a:xfrm>
            <a:off x="-2" y="1245234"/>
            <a:ext cx="12184143" cy="5612768"/>
            <a:chOff x="-1" y="-1"/>
            <a:chExt cx="9138106" cy="5612767"/>
          </a:xfrm>
        </p:grpSpPr>
        <p:sp>
          <p:nvSpPr>
            <p:cNvPr id="106"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07"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11" name="Rectangle 7"/>
          <p:cNvGrpSpPr/>
          <p:nvPr/>
        </p:nvGrpSpPr>
        <p:grpSpPr>
          <a:xfrm>
            <a:off x="-1" y="4570553"/>
            <a:ext cx="5717629" cy="2287451"/>
            <a:chOff x="0" y="0"/>
            <a:chExt cx="4288221" cy="2287449"/>
          </a:xfrm>
        </p:grpSpPr>
        <p:sp>
          <p:nvSpPr>
            <p:cNvPr id="109"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10"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12" name="Picture 14" descr="Picture 14"/>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559414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1169233" y="524656"/>
            <a:ext cx="10548076" cy="1156508"/>
          </a:xfrm>
          <a:prstGeom prst="rect">
            <a:avLst/>
          </a:prstGeom>
        </p:spPr>
        <p:txBody>
          <a:bodyPr/>
          <a:lstStyle/>
          <a:p>
            <a:r>
              <a:t>Title Text</a:t>
            </a:r>
          </a:p>
        </p:txBody>
      </p:sp>
      <p:grpSp>
        <p:nvGrpSpPr>
          <p:cNvPr id="123" name="Rectangle 7"/>
          <p:cNvGrpSpPr/>
          <p:nvPr/>
        </p:nvGrpSpPr>
        <p:grpSpPr>
          <a:xfrm>
            <a:off x="-7863" y="641526"/>
            <a:ext cx="1103060" cy="441300"/>
            <a:chOff x="0" y="0"/>
            <a:chExt cx="827294" cy="441299"/>
          </a:xfrm>
        </p:grpSpPr>
        <p:sp>
          <p:nvSpPr>
            <p:cNvPr id="121" name="Shape"/>
            <p:cNvSpPr/>
            <p:nvPr/>
          </p:nvSpPr>
          <p:spPr>
            <a:xfrm flipH="1">
              <a:off x="0" y="0"/>
              <a:ext cx="827294" cy="44129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22" name="Text"/>
            <p:cNvSpPr txBox="1"/>
            <p:nvPr/>
          </p:nvSpPr>
          <p:spPr>
            <a:xfrm>
              <a:off x="45719" y="35985"/>
              <a:ext cx="735855"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26" name="Rectangle 7"/>
          <p:cNvGrpSpPr/>
          <p:nvPr/>
        </p:nvGrpSpPr>
        <p:grpSpPr>
          <a:xfrm>
            <a:off x="0" y="1"/>
            <a:ext cx="2350595" cy="1082829"/>
            <a:chOff x="0" y="0"/>
            <a:chExt cx="1762944" cy="1082828"/>
          </a:xfrm>
        </p:grpSpPr>
        <p:sp>
          <p:nvSpPr>
            <p:cNvPr id="124" name="Shape"/>
            <p:cNvSpPr/>
            <p:nvPr/>
          </p:nvSpPr>
          <p:spPr>
            <a:xfrm>
              <a:off x="0" y="0"/>
              <a:ext cx="1762944" cy="1082828"/>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25" name="Text"/>
            <p:cNvSpPr txBox="1"/>
            <p:nvPr/>
          </p:nvSpPr>
          <p:spPr>
            <a:xfrm>
              <a:off x="45720" y="356749"/>
              <a:ext cx="1671503"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sp>
        <p:nvSpPr>
          <p:cNvPr id="127" name="Body Level One…"/>
          <p:cNvSpPr txBox="1">
            <a:spLocks noGrp="1"/>
          </p:cNvSpPr>
          <p:nvPr>
            <p:ph type="body" sz="quarter" idx="1"/>
          </p:nvPr>
        </p:nvSpPr>
        <p:spPr>
          <a:xfrm>
            <a:off x="1095193" y="2055917"/>
            <a:ext cx="10622115"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28" name="Oval 22"/>
          <p:cNvSpPr/>
          <p:nvPr/>
        </p:nvSpPr>
        <p:spPr>
          <a:xfrm>
            <a:off x="174987" y="2307945"/>
            <a:ext cx="832896" cy="624671"/>
          </a:xfrm>
          <a:prstGeom prst="ellipse">
            <a:avLst/>
          </a:prstGeom>
          <a:solidFill>
            <a:srgbClr val="CC4927"/>
          </a:solidFill>
          <a:ln w="12700">
            <a:miter lim="400000"/>
          </a:ln>
        </p:spPr>
        <p:txBody>
          <a:bodyPr lIns="45719" rIns="45719" anchor="ctr"/>
          <a:lstStyle/>
          <a:p>
            <a:pPr algn="ctr">
              <a:defRPr>
                <a:solidFill>
                  <a:srgbClr val="FFFFFF"/>
                </a:solidFill>
              </a:defRPr>
            </a:pPr>
            <a:endParaRPr sz="1800"/>
          </a:p>
        </p:txBody>
      </p:sp>
      <p:pic>
        <p:nvPicPr>
          <p:cNvPr id="129" name="Picture 16" descr="Picture 16"/>
          <p:cNvPicPr>
            <a:picLocks noChangeAspect="1"/>
          </p:cNvPicPr>
          <p:nvPr/>
        </p:nvPicPr>
        <p:blipFill>
          <a:blip r:embed="rId2"/>
          <a:stretch>
            <a:fillRect/>
          </a:stretch>
        </p:blipFill>
        <p:spPr>
          <a:xfrm rot="5400000" flipV="1">
            <a:off x="10940430" y="1147783"/>
            <a:ext cx="2057356" cy="54985"/>
          </a:xfrm>
          <a:prstGeom prst="rect">
            <a:avLst/>
          </a:prstGeom>
          <a:ln w="12700">
            <a:miter lim="400000"/>
          </a:ln>
        </p:spPr>
      </p:pic>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81907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05E2-3F05-D4D1-AB46-8F84D12A0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7072-E4F9-040E-39BF-0B780AEB26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867DD-D8DF-7B2C-8E80-7BDC139AC31C}"/>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E01C875E-A90E-D810-1EF6-C4F5722C0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E5DE5-3F68-E06F-6654-D64788AD7E0B}"/>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112427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alpha val="39000"/>
          </a:srgbClr>
        </a:solidFill>
        <a:effectLst/>
      </p:bgPr>
    </p:bg>
    <p:spTree>
      <p:nvGrpSpPr>
        <p:cNvPr id="1" name=""/>
        <p:cNvGrpSpPr/>
        <p:nvPr/>
      </p:nvGrpSpPr>
      <p:grpSpPr>
        <a:xfrm>
          <a:off x="0" y="0"/>
          <a:ext cx="0" cy="0"/>
          <a:chOff x="0" y="0"/>
          <a:chExt cx="0" cy="0"/>
        </a:xfrm>
      </p:grpSpPr>
      <p:pic>
        <p:nvPicPr>
          <p:cNvPr id="137" name="Picture 9" descr="Picture 9"/>
          <p:cNvPicPr>
            <a:picLocks noChangeAspect="1"/>
          </p:cNvPicPr>
          <p:nvPr/>
        </p:nvPicPr>
        <p:blipFill>
          <a:blip r:embed="rId2"/>
          <a:stretch>
            <a:fillRect/>
          </a:stretch>
        </p:blipFill>
        <p:spPr>
          <a:xfrm>
            <a:off x="555906" y="6374013"/>
            <a:ext cx="1542599" cy="389413"/>
          </a:xfrm>
          <a:prstGeom prst="rect">
            <a:avLst/>
          </a:prstGeom>
          <a:ln w="12700">
            <a:miter lim="400000"/>
          </a:ln>
        </p:spPr>
      </p:pic>
      <p:sp>
        <p:nvSpPr>
          <p:cNvPr id="138" name="Title Text"/>
          <p:cNvSpPr txBox="1">
            <a:spLocks noGrp="1"/>
          </p:cNvSpPr>
          <p:nvPr>
            <p:ph type="title"/>
          </p:nvPr>
        </p:nvSpPr>
        <p:spPr>
          <a:xfrm>
            <a:off x="1070674" y="3618677"/>
            <a:ext cx="9842167" cy="951876"/>
          </a:xfrm>
          <a:prstGeom prst="rect">
            <a:avLst/>
          </a:prstGeom>
        </p:spPr>
        <p:txBody>
          <a:bodyPr/>
          <a:lstStyle>
            <a:lvl1pPr>
              <a:lnSpc>
                <a:spcPct val="100000"/>
              </a:lnSpc>
              <a:defRPr sz="2800"/>
            </a:lvl1pPr>
          </a:lstStyle>
          <a:p>
            <a:r>
              <a:t>Title Text</a:t>
            </a:r>
          </a:p>
        </p:txBody>
      </p:sp>
      <p:grpSp>
        <p:nvGrpSpPr>
          <p:cNvPr id="141" name="Rectangle 7"/>
          <p:cNvGrpSpPr/>
          <p:nvPr/>
        </p:nvGrpSpPr>
        <p:grpSpPr>
          <a:xfrm>
            <a:off x="-2" y="1245234"/>
            <a:ext cx="12184143" cy="5612768"/>
            <a:chOff x="-1" y="-1"/>
            <a:chExt cx="9138106" cy="5612767"/>
          </a:xfrm>
        </p:grpSpPr>
        <p:sp>
          <p:nvSpPr>
            <p:cNvPr id="139"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40"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44" name="Rectangle 7"/>
          <p:cNvGrpSpPr/>
          <p:nvPr/>
        </p:nvGrpSpPr>
        <p:grpSpPr>
          <a:xfrm>
            <a:off x="-1" y="4570553"/>
            <a:ext cx="5717629" cy="2287451"/>
            <a:chOff x="0" y="0"/>
            <a:chExt cx="4288221" cy="2287449"/>
          </a:xfrm>
        </p:grpSpPr>
        <p:sp>
          <p:nvSpPr>
            <p:cNvPr id="142"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43"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45" name="Picture 19" descr="Picture 19"/>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146" name="Picture Placeholder 3"/>
          <p:cNvSpPr>
            <a:spLocks noGrp="1"/>
          </p:cNvSpPr>
          <p:nvPr>
            <p:ph type="pic" idx="13"/>
          </p:nvPr>
        </p:nvSpPr>
        <p:spPr>
          <a:xfrm>
            <a:off x="0" y="1"/>
            <a:ext cx="12183533" cy="3617913"/>
          </a:xfrm>
          <a:prstGeom prst="rect">
            <a:avLst/>
          </a:prstGeom>
        </p:spPr>
        <p:txBody>
          <a:bodyPr lIns="91439" rIns="9143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08997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4" name="Rectangle 7"/>
          <p:cNvSpPr/>
          <p:nvPr/>
        </p:nvSpPr>
        <p:spPr>
          <a:xfrm>
            <a:off x="-1" y="1245235"/>
            <a:ext cx="12184141" cy="5612766"/>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a:miter lim="400000"/>
          </a:ln>
        </p:spPr>
        <p:txBody>
          <a:bodyPr lIns="45719" rIns="45719" anchor="ctr"/>
          <a:lstStyle/>
          <a:p>
            <a:pPr algn="ctr">
              <a:defRPr>
                <a:solidFill>
                  <a:srgbClr val="FFFFFF"/>
                </a:solidFill>
              </a:defRPr>
            </a:pPr>
            <a:endParaRPr sz="1800"/>
          </a:p>
        </p:txBody>
      </p:sp>
      <p:sp>
        <p:nvSpPr>
          <p:cNvPr id="155" name="Rectangle 2"/>
          <p:cNvSpPr/>
          <p:nvPr/>
        </p:nvSpPr>
        <p:spPr>
          <a:xfrm>
            <a:off x="5717627" y="4287187"/>
            <a:ext cx="6474375" cy="2570814"/>
          </a:xfrm>
          <a:prstGeom prst="rect">
            <a:avLst/>
          </a:prstGeom>
          <a:solidFill>
            <a:srgbClr val="7D7B7D"/>
          </a:solidFill>
          <a:ln w="12700">
            <a:miter lim="400000"/>
          </a:ln>
        </p:spPr>
        <p:txBody>
          <a:bodyPr lIns="45719" rIns="45719" anchor="ctr"/>
          <a:lstStyle/>
          <a:p>
            <a:pPr algn="ctr">
              <a:defRPr>
                <a:solidFill>
                  <a:srgbClr val="FFFFFF"/>
                </a:solidFill>
              </a:defRPr>
            </a:pPr>
            <a:endParaRPr sz="1800"/>
          </a:p>
        </p:txBody>
      </p:sp>
      <p:pic>
        <p:nvPicPr>
          <p:cNvPr id="156" name="Picture 9" descr="Picture 9"/>
          <p:cNvPicPr>
            <a:picLocks noChangeAspect="1"/>
          </p:cNvPicPr>
          <p:nvPr/>
        </p:nvPicPr>
        <p:blipFill>
          <a:blip r:embed="rId2"/>
          <a:stretch>
            <a:fillRect/>
          </a:stretch>
        </p:blipFill>
        <p:spPr>
          <a:xfrm>
            <a:off x="483129" y="6213131"/>
            <a:ext cx="1542599" cy="389413"/>
          </a:xfrm>
          <a:prstGeom prst="rect">
            <a:avLst/>
          </a:prstGeom>
          <a:ln w="12700">
            <a:miter lim="400000"/>
          </a:ln>
        </p:spPr>
      </p:pic>
      <p:pic>
        <p:nvPicPr>
          <p:cNvPr id="157" name="Picture 21" descr="Picture 21"/>
          <p:cNvPicPr>
            <a:picLocks noChangeAspect="1"/>
          </p:cNvPicPr>
          <p:nvPr/>
        </p:nvPicPr>
        <p:blipFill>
          <a:blip r:embed="rId3"/>
          <a:srcRect l="79201" t="24183" b="50155"/>
          <a:stretch>
            <a:fillRect/>
          </a:stretch>
        </p:blipFill>
        <p:spPr>
          <a:xfrm>
            <a:off x="6335280" y="6142477"/>
            <a:ext cx="973017" cy="643130"/>
          </a:xfrm>
          <a:prstGeom prst="rect">
            <a:avLst/>
          </a:prstGeom>
          <a:ln w="12700">
            <a:miter lim="400000"/>
          </a:ln>
        </p:spPr>
      </p:pic>
      <p:pic>
        <p:nvPicPr>
          <p:cNvPr id="158" name="Picture 22" descr="Picture 22"/>
          <p:cNvPicPr>
            <a:picLocks noChangeAspect="1"/>
          </p:cNvPicPr>
          <p:nvPr/>
        </p:nvPicPr>
        <p:blipFill>
          <a:blip r:embed="rId3"/>
          <a:srcRect l="39600" t="50471" r="39600" b="23865"/>
          <a:stretch>
            <a:fillRect/>
          </a:stretch>
        </p:blipFill>
        <p:spPr>
          <a:xfrm>
            <a:off x="6335280" y="5584424"/>
            <a:ext cx="973017" cy="643131"/>
          </a:xfrm>
          <a:prstGeom prst="rect">
            <a:avLst/>
          </a:prstGeom>
          <a:ln w="12700">
            <a:miter lim="400000"/>
          </a:ln>
        </p:spPr>
      </p:pic>
      <p:pic>
        <p:nvPicPr>
          <p:cNvPr id="159" name="Picture 23" descr="Picture 23"/>
          <p:cNvPicPr>
            <a:picLocks noChangeAspect="1"/>
          </p:cNvPicPr>
          <p:nvPr/>
        </p:nvPicPr>
        <p:blipFill>
          <a:blip r:embed="rId3"/>
          <a:srcRect l="494" t="25573" r="78707" b="48765"/>
          <a:stretch>
            <a:fillRect/>
          </a:stretch>
        </p:blipFill>
        <p:spPr>
          <a:xfrm>
            <a:off x="6335280" y="4992755"/>
            <a:ext cx="973017" cy="643131"/>
          </a:xfrm>
          <a:prstGeom prst="rect">
            <a:avLst/>
          </a:prstGeom>
          <a:ln w="12700">
            <a:miter lim="400000"/>
          </a:ln>
        </p:spPr>
      </p:pic>
      <p:grpSp>
        <p:nvGrpSpPr>
          <p:cNvPr id="162" name="Rectangle 7"/>
          <p:cNvGrpSpPr/>
          <p:nvPr/>
        </p:nvGrpSpPr>
        <p:grpSpPr>
          <a:xfrm>
            <a:off x="-1" y="4570553"/>
            <a:ext cx="5717629" cy="2287451"/>
            <a:chOff x="0" y="0"/>
            <a:chExt cx="4288221" cy="2287449"/>
          </a:xfrm>
        </p:grpSpPr>
        <p:sp>
          <p:nvSpPr>
            <p:cNvPr id="160"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61"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63" name="Picture 31" descr="Picture 31"/>
          <p:cNvPicPr>
            <a:picLocks noChangeAspect="1"/>
          </p:cNvPicPr>
          <p:nvPr/>
        </p:nvPicPr>
        <p:blipFill>
          <a:blip r:embed="rId4"/>
          <a:stretch>
            <a:fillRect/>
          </a:stretch>
        </p:blipFill>
        <p:spPr>
          <a:xfrm rot="5400000" flipV="1">
            <a:off x="-787113" y="5571737"/>
            <a:ext cx="2057356" cy="54985"/>
          </a:xfrm>
          <a:prstGeom prst="rect">
            <a:avLst/>
          </a:prstGeom>
          <a:ln w="12700">
            <a:miter lim="400000"/>
          </a:ln>
        </p:spPr>
      </p:pic>
      <p:sp>
        <p:nvSpPr>
          <p:cNvPr id="164" name="Text Placeholder 2"/>
          <p:cNvSpPr txBox="1"/>
          <p:nvPr/>
        </p:nvSpPr>
        <p:spPr>
          <a:xfrm>
            <a:off x="6397829" y="4527031"/>
            <a:ext cx="3431632" cy="442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914400">
              <a:lnSpc>
                <a:spcPct val="90000"/>
              </a:lnSpc>
              <a:spcBef>
                <a:spcPts val="1000"/>
              </a:spcBef>
              <a:defRPr sz="2000">
                <a:solidFill>
                  <a:srgbClr val="FFFFFF"/>
                </a:solidFill>
                <a:latin typeface="Arial"/>
                <a:ea typeface="Arial"/>
                <a:cs typeface="Arial"/>
                <a:sym typeface="Arial"/>
              </a:defRPr>
            </a:lvl1pPr>
          </a:lstStyle>
          <a:p>
            <a:r>
              <a:rPr sz="2000"/>
              <a:t>CONNECT WITH US</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0045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7B0C-AD28-1BFA-27A1-C76F1B049A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6BB054-089E-630D-9AA0-ACBD3B6004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79EED-77D7-BFA1-ABBA-C40A2DC10CE5}"/>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0274F9BA-45CD-D3F1-F380-A2DC29653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3288F-860F-EE4B-27E4-FE7DB851DDB5}"/>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193993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1079-4470-569E-3817-580498328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EDDA1-B3DD-075A-992A-DB73E263FB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77256-9C36-F8FD-54F0-CA59E21020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4D5CC2-927F-9036-6B79-A2D893D21154}"/>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6" name="Footer Placeholder 5">
            <a:extLst>
              <a:ext uri="{FF2B5EF4-FFF2-40B4-BE49-F238E27FC236}">
                <a16:creationId xmlns:a16="http://schemas.microsoft.com/office/drawing/2014/main" id="{4E2B0605-B644-3200-A256-41B1E850F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4CFF9-5118-C191-39F8-17CB7D1F4A7D}"/>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246222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C942-A863-E903-89B6-E5AD6874C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BF6A1F-8153-F7C8-051B-D31AA5EA3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A9D30-67F8-39AF-09F2-D792A193C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6FA4FD-997F-ADA1-51E4-D4A66C1AB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E0D75-9D10-BB96-B758-268C725745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51F6D-5F0E-6329-69B1-9F9487C9F1C1}"/>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8" name="Footer Placeholder 7">
            <a:extLst>
              <a:ext uri="{FF2B5EF4-FFF2-40B4-BE49-F238E27FC236}">
                <a16:creationId xmlns:a16="http://schemas.microsoft.com/office/drawing/2014/main" id="{1F2DD1FE-19A1-1C58-F1E4-073ADBD7A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018DF0-69BC-B831-69A0-7147E123DBBE}"/>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25468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81D0-E43E-9581-2B99-8D3AD4673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AF619-21C0-140A-C499-4416C869228F}"/>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4" name="Footer Placeholder 3">
            <a:extLst>
              <a:ext uri="{FF2B5EF4-FFF2-40B4-BE49-F238E27FC236}">
                <a16:creationId xmlns:a16="http://schemas.microsoft.com/office/drawing/2014/main" id="{7443DD37-F86A-3188-B92B-42F6C455F8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08E45-D5FE-A640-C69D-3F9F67E6BBF7}"/>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9487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E68DD-DBB0-8A53-D694-AFBA01E2FEF1}"/>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3" name="Footer Placeholder 2">
            <a:extLst>
              <a:ext uri="{FF2B5EF4-FFF2-40B4-BE49-F238E27FC236}">
                <a16:creationId xmlns:a16="http://schemas.microsoft.com/office/drawing/2014/main" id="{29F89B1D-4C82-ECBB-321C-BE632F8FF6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E3409-12D0-4FE4-C99A-3C4A7544B344}"/>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86018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76F-16DE-8213-9122-87C522DF1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34E71-1DD7-379E-40C2-017766BE9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C3913-C6AF-48FD-43B7-1A3A512F0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CE74B-DA7E-27D5-0684-A30B8242EBE5}"/>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6" name="Footer Placeholder 5">
            <a:extLst>
              <a:ext uri="{FF2B5EF4-FFF2-40B4-BE49-F238E27FC236}">
                <a16:creationId xmlns:a16="http://schemas.microsoft.com/office/drawing/2014/main" id="{DE325285-B7A3-FB98-ED69-8F13F5B2C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8070D-20E1-50DB-95FD-44DB35988295}"/>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387596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2E8-B628-57B1-9F5C-A64FC8BE3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7A25FA-1AFC-475E-904B-8C2F89218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064AD-E607-D09D-38D7-860A6289A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A3628-71F3-A724-DD4C-811736C326F8}"/>
              </a:ext>
            </a:extLst>
          </p:cNvPr>
          <p:cNvSpPr>
            <a:spLocks noGrp="1"/>
          </p:cNvSpPr>
          <p:nvPr>
            <p:ph type="dt" sz="half" idx="10"/>
          </p:nvPr>
        </p:nvSpPr>
        <p:spPr/>
        <p:txBody>
          <a:bodyPr/>
          <a:lstStyle/>
          <a:p>
            <a:fld id="{8154A850-8EBC-AE41-9CAF-0D6166A48EA0}" type="datetimeFigureOut">
              <a:rPr lang="en-US" smtClean="0"/>
              <a:t>12/14/23</a:t>
            </a:fld>
            <a:endParaRPr lang="en-US"/>
          </a:p>
        </p:txBody>
      </p:sp>
      <p:sp>
        <p:nvSpPr>
          <p:cNvPr id="6" name="Footer Placeholder 5">
            <a:extLst>
              <a:ext uri="{FF2B5EF4-FFF2-40B4-BE49-F238E27FC236}">
                <a16:creationId xmlns:a16="http://schemas.microsoft.com/office/drawing/2014/main" id="{CB3A577E-50EE-3159-8A79-C67189A0B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9ABFB-FEA7-2D55-07F9-2AFBEA355360}"/>
              </a:ext>
            </a:extLst>
          </p:cNvPr>
          <p:cNvSpPr>
            <a:spLocks noGrp="1"/>
          </p:cNvSpPr>
          <p:nvPr>
            <p:ph type="sldNum" sz="quarter" idx="12"/>
          </p:nvPr>
        </p:nvSpPr>
        <p:spPr/>
        <p:txBody>
          <a:bodyPr/>
          <a:lstStyle/>
          <a:p>
            <a:fld id="{A7B41832-79C5-9640-8634-CA076DAD540E}" type="slidenum">
              <a:rPr lang="en-US" smtClean="0"/>
              <a:t>‹#›</a:t>
            </a:fld>
            <a:endParaRPr lang="en-US"/>
          </a:p>
        </p:txBody>
      </p:sp>
    </p:spTree>
    <p:extLst>
      <p:ext uri="{BB962C8B-B14F-4D97-AF65-F5344CB8AC3E}">
        <p14:creationId xmlns:p14="http://schemas.microsoft.com/office/powerpoint/2010/main" val="349172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8D56A-8168-6AE3-0871-AB1FB6BC1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C004C-80F8-8F30-48F4-408FEC42A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1DCEC-57CF-3B57-6CD9-DE7522E46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4A850-8EBC-AE41-9CAF-0D6166A48EA0}" type="datetimeFigureOut">
              <a:rPr lang="en-US" smtClean="0"/>
              <a:t>12/14/23</a:t>
            </a:fld>
            <a:endParaRPr lang="en-US"/>
          </a:p>
        </p:txBody>
      </p:sp>
      <p:sp>
        <p:nvSpPr>
          <p:cNvPr id="5" name="Footer Placeholder 4">
            <a:extLst>
              <a:ext uri="{FF2B5EF4-FFF2-40B4-BE49-F238E27FC236}">
                <a16:creationId xmlns:a16="http://schemas.microsoft.com/office/drawing/2014/main" id="{BC36837A-423A-CA49-665D-ED5AB5729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3EE2E0-B8D1-1E9B-6324-8C094E0D8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B41832-79C5-9640-8634-CA076DAD540E}" type="slidenum">
              <a:rPr lang="en-US" smtClean="0"/>
              <a:t>‹#›</a:t>
            </a:fld>
            <a:endParaRPr lang="en-US"/>
          </a:p>
        </p:txBody>
      </p:sp>
    </p:spTree>
    <p:extLst>
      <p:ext uri="{BB962C8B-B14F-4D97-AF65-F5344CB8AC3E}">
        <p14:creationId xmlns:p14="http://schemas.microsoft.com/office/powerpoint/2010/main" val="306315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1" y="1245235"/>
            <a:ext cx="12184141" cy="5612766"/>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a:miter lim="400000"/>
          </a:ln>
        </p:spPr>
        <p:txBody>
          <a:bodyPr lIns="45719" rIns="45719" anchor="ctr"/>
          <a:lstStyle/>
          <a:p>
            <a:pPr algn="ctr">
              <a:defRPr>
                <a:solidFill>
                  <a:srgbClr val="FFFFFF"/>
                </a:solidFill>
              </a:defRPr>
            </a:pPr>
            <a:endParaRPr sz="1800"/>
          </a:p>
        </p:txBody>
      </p:sp>
      <p:pic>
        <p:nvPicPr>
          <p:cNvPr id="3" name="Picture 9" descr="Picture 9"/>
          <p:cNvPicPr>
            <a:picLocks noChangeAspect="1"/>
          </p:cNvPicPr>
          <p:nvPr/>
        </p:nvPicPr>
        <p:blipFill>
          <a:blip r:embed="rId12"/>
          <a:stretch>
            <a:fillRect/>
          </a:stretch>
        </p:blipFill>
        <p:spPr>
          <a:xfrm>
            <a:off x="483129" y="6213131"/>
            <a:ext cx="1542599" cy="389413"/>
          </a:xfrm>
          <a:prstGeom prst="rect">
            <a:avLst/>
          </a:prstGeom>
          <a:ln w="12700">
            <a:miter lim="400000"/>
          </a:ln>
        </p:spPr>
      </p:pic>
      <p:grpSp>
        <p:nvGrpSpPr>
          <p:cNvPr id="6" name="Rectangle 7"/>
          <p:cNvGrpSpPr/>
          <p:nvPr/>
        </p:nvGrpSpPr>
        <p:grpSpPr>
          <a:xfrm>
            <a:off x="-1" y="4570553"/>
            <a:ext cx="5717629" cy="2287451"/>
            <a:chOff x="0" y="0"/>
            <a:chExt cx="4288221" cy="2287449"/>
          </a:xfrm>
        </p:grpSpPr>
        <p:sp>
          <p:nvSpPr>
            <p:cNvPr id="4"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7" name="Picture 31" descr="Picture 31"/>
          <p:cNvPicPr>
            <a:picLocks noChangeAspect="1"/>
          </p:cNvPicPr>
          <p:nvPr/>
        </p:nvPicPr>
        <p:blipFill>
          <a:blip r:embed="rId13"/>
          <a:stretch>
            <a:fillRect/>
          </a:stretch>
        </p:blipFill>
        <p:spPr>
          <a:xfrm rot="5400000" flipV="1">
            <a:off x="-787113" y="5571737"/>
            <a:ext cx="2057356" cy="54985"/>
          </a:xfrm>
          <a:prstGeom prst="rect">
            <a:avLst/>
          </a:prstGeom>
          <a:ln w="12700">
            <a:miter lim="400000"/>
          </a:ln>
        </p:spPr>
      </p:pic>
      <p:pic>
        <p:nvPicPr>
          <p:cNvPr id="8" name="Picture 28" descr="Picture 28"/>
          <p:cNvPicPr>
            <a:picLocks noChangeAspect="1"/>
          </p:cNvPicPr>
          <p:nvPr/>
        </p:nvPicPr>
        <p:blipFill>
          <a:blip r:embed="rId14"/>
          <a:stretch>
            <a:fillRect/>
          </a:stretch>
        </p:blipFill>
        <p:spPr>
          <a:xfrm>
            <a:off x="831850" y="217780"/>
            <a:ext cx="4270729" cy="740229"/>
          </a:xfrm>
          <a:prstGeom prst="rect">
            <a:avLst/>
          </a:prstGeom>
          <a:ln w="12700">
            <a:miter lim="400000"/>
          </a:ln>
        </p:spPr>
      </p:pic>
      <p:sp>
        <p:nvSpPr>
          <p:cNvPr id="9" name="Title Text"/>
          <p:cNvSpPr txBox="1">
            <a:spLocks noGrp="1"/>
          </p:cNvSpPr>
          <p:nvPr>
            <p:ph type="title"/>
          </p:nvPr>
        </p:nvSpPr>
        <p:spPr>
          <a:xfrm>
            <a:off x="609600" y="92075"/>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10"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8457718" y="6217852"/>
            <a:ext cx="279882"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560585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hyperlink" Target="mailto:newengland@mhttcnetwork.or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ctrTitle"/>
          </p:nvPr>
        </p:nvSpPr>
        <p:spPr>
          <a:xfrm>
            <a:off x="2209800" y="1742853"/>
            <a:ext cx="7772400" cy="1278771"/>
          </a:xfrm>
          <a:prstGeom prst="rect">
            <a:avLst/>
          </a:prstGeom>
        </p:spPr>
        <p:txBody>
          <a:bodyPr>
            <a:noAutofit/>
          </a:bodyPr>
          <a:lstStyle>
            <a:lvl1pPr defTabSz="251460">
              <a:defRPr sz="2750" b="1">
                <a:latin typeface="Georgia"/>
                <a:ea typeface="Georgia"/>
                <a:cs typeface="Georgia"/>
                <a:sym typeface="Georgia"/>
              </a:defRPr>
            </a:lvl1pPr>
          </a:lstStyle>
          <a:p>
            <a:r>
              <a:rPr sz="3500" dirty="0"/>
              <a:t>Diversity, equity &amp; inclusion in early psychosis with a focus on pathways to and through care</a:t>
            </a:r>
          </a:p>
        </p:txBody>
      </p:sp>
      <p:sp>
        <p:nvSpPr>
          <p:cNvPr id="175" name="Subtitle 2"/>
          <p:cNvSpPr txBox="1">
            <a:spLocks noGrp="1"/>
          </p:cNvSpPr>
          <p:nvPr>
            <p:ph type="subTitle" sz="quarter" idx="1"/>
          </p:nvPr>
        </p:nvSpPr>
        <p:spPr>
          <a:xfrm>
            <a:off x="2667000" y="3368858"/>
            <a:ext cx="6858000" cy="1365520"/>
          </a:xfrm>
          <a:prstGeom prst="rect">
            <a:avLst/>
          </a:prstGeom>
        </p:spPr>
        <p:txBody>
          <a:bodyPr/>
          <a:lstStyle/>
          <a:p>
            <a:pPr>
              <a:defRPr>
                <a:latin typeface="Georgia"/>
                <a:ea typeface="Georgia"/>
                <a:cs typeface="Georgia"/>
                <a:sym typeface="Georgia"/>
              </a:defRPr>
            </a:pPr>
            <a:r>
              <a:rPr dirty="0"/>
              <a:t>Nev Jones, PhD</a:t>
            </a:r>
          </a:p>
          <a:p>
            <a:pPr>
              <a:defRPr>
                <a:latin typeface="Georgia"/>
                <a:ea typeface="Georgia"/>
                <a:cs typeface="Georgia"/>
                <a:sym typeface="Georgia"/>
              </a:defRPr>
            </a:pPr>
            <a:r>
              <a:rPr dirty="0"/>
              <a:t>New England MHTTC &amp; MMHC Grand Rounds </a:t>
            </a:r>
          </a:p>
          <a:p>
            <a:pPr>
              <a:defRPr>
                <a:latin typeface="Georgia"/>
                <a:ea typeface="Georgia"/>
                <a:cs typeface="Georgia"/>
                <a:sym typeface="Georgia"/>
              </a:defRPr>
            </a:pPr>
            <a:r>
              <a:rPr dirty="0"/>
              <a:t>December 13th, 2023</a:t>
            </a:r>
          </a:p>
        </p:txBody>
      </p:sp>
      <p:pic>
        <p:nvPicPr>
          <p:cNvPr id="176" name="Picture 3" descr="Picture 3"/>
          <p:cNvPicPr>
            <a:picLocks noChangeAspect="1"/>
          </p:cNvPicPr>
          <p:nvPr/>
        </p:nvPicPr>
        <p:blipFill>
          <a:blip r:embed="rId3"/>
          <a:stretch>
            <a:fillRect/>
          </a:stretch>
        </p:blipFill>
        <p:spPr>
          <a:xfrm>
            <a:off x="6035111" y="6008913"/>
            <a:ext cx="3203048" cy="74023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DB0B-6ED2-643B-A6B3-7DC8D1D558B3}"/>
              </a:ext>
            </a:extLst>
          </p:cNvPr>
          <p:cNvSpPr>
            <a:spLocks noGrp="1"/>
          </p:cNvSpPr>
          <p:nvPr>
            <p:ph type="title"/>
          </p:nvPr>
        </p:nvSpPr>
        <p:spPr>
          <a:xfrm>
            <a:off x="838200" y="365125"/>
            <a:ext cx="10515600" cy="1325563"/>
          </a:xfrm>
        </p:spPr>
        <p:txBody>
          <a:bodyPr/>
          <a:lstStyle/>
          <a:p>
            <a:r>
              <a:rPr lang="en-US" b="1" dirty="0"/>
              <a:t>Interviews with family or guardians (n = 12)</a:t>
            </a:r>
          </a:p>
        </p:txBody>
      </p:sp>
      <p:sp>
        <p:nvSpPr>
          <p:cNvPr id="3" name="Content Placeholder 2">
            <a:extLst>
              <a:ext uri="{FF2B5EF4-FFF2-40B4-BE49-F238E27FC236}">
                <a16:creationId xmlns:a16="http://schemas.microsoft.com/office/drawing/2014/main" id="{06D26A73-9EE7-2AFF-1AC3-5BE9B518DE4D}"/>
              </a:ext>
            </a:extLst>
          </p:cNvPr>
          <p:cNvSpPr>
            <a:spLocks noGrp="1"/>
          </p:cNvSpPr>
          <p:nvPr>
            <p:ph idx="1"/>
          </p:nvPr>
        </p:nvSpPr>
        <p:spPr>
          <a:xfrm>
            <a:off x="838200" y="1825625"/>
            <a:ext cx="10515600" cy="4667250"/>
          </a:xfrm>
        </p:spPr>
        <p:txBody>
          <a:bodyPr>
            <a:normAutofit fontScale="92500" lnSpcReduction="20000"/>
          </a:bodyPr>
          <a:lstStyle/>
          <a:p>
            <a:r>
              <a:rPr lang="en-US" dirty="0"/>
              <a:t>Generally overwhelmed by poverty / struggling to make ends meet</a:t>
            </a:r>
          </a:p>
          <a:p>
            <a:pPr lvl="1"/>
            <a:r>
              <a:rPr lang="en-US" dirty="0"/>
              <a:t>Limited transportation (often no cars), multiple jobs and caregiving responsibilities for both children &amp; elders</a:t>
            </a:r>
          </a:p>
          <a:p>
            <a:pPr lvl="1"/>
            <a:r>
              <a:rPr lang="en-US" dirty="0"/>
              <a:t>Transportation to multiple appts each week seeming entirely out of reach</a:t>
            </a:r>
          </a:p>
          <a:p>
            <a:r>
              <a:rPr lang="en-US" dirty="0"/>
              <a:t>Often both family &amp; impacted child do not see “psychosis” as the problem</a:t>
            </a:r>
          </a:p>
          <a:p>
            <a:pPr lvl="1"/>
            <a:r>
              <a:rPr lang="en-US" dirty="0"/>
              <a:t>Either skeptical of psych meds or uncertain as to why meds alone aren’t enough</a:t>
            </a:r>
          </a:p>
          <a:p>
            <a:r>
              <a:rPr lang="en-US" dirty="0"/>
              <a:t>Inability to make it to appointments/assessments, inability to receive or return phone calls (no minutes left, couldn’t pay phone bills </a:t>
            </a:r>
            <a:r>
              <a:rPr lang="en-US" dirty="0" err="1"/>
              <a:t>etc</a:t>
            </a:r>
            <a:r>
              <a:rPr lang="en-US" dirty="0"/>
              <a:t>)</a:t>
            </a:r>
          </a:p>
          <a:p>
            <a:r>
              <a:rPr lang="en-US" dirty="0"/>
              <a:t>Youth without family (out of home residential care, court-appointed guardian, etc.)</a:t>
            </a:r>
          </a:p>
          <a:p>
            <a:pPr lvl="1"/>
            <a:r>
              <a:rPr lang="en-US" dirty="0"/>
              <a:t>“no one cares about this kid, no one is advocating them, they’re [experiencing severe psychosis] and falling through the cracks.  You’ll read about them having shot someone or themselves in the paper one day”</a:t>
            </a:r>
          </a:p>
          <a:p>
            <a:pPr marL="0" indent="0">
              <a:buNone/>
            </a:pPr>
            <a:r>
              <a:rPr lang="en-US" dirty="0"/>
              <a:t> </a:t>
            </a:r>
          </a:p>
        </p:txBody>
      </p:sp>
    </p:spTree>
    <p:extLst>
      <p:ext uri="{BB962C8B-B14F-4D97-AF65-F5344CB8AC3E}">
        <p14:creationId xmlns:p14="http://schemas.microsoft.com/office/powerpoint/2010/main" val="93484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7579-0423-F898-E12A-132DECC38A44}"/>
              </a:ext>
            </a:extLst>
          </p:cNvPr>
          <p:cNvSpPr>
            <a:spLocks noGrp="1"/>
          </p:cNvSpPr>
          <p:nvPr>
            <p:ph type="title"/>
          </p:nvPr>
        </p:nvSpPr>
        <p:spPr/>
        <p:txBody>
          <a:bodyPr/>
          <a:lstStyle/>
          <a:p>
            <a:r>
              <a:rPr lang="en-US" b="1" dirty="0"/>
              <a:t>Discussion of ineligibility with CSC team</a:t>
            </a:r>
          </a:p>
        </p:txBody>
      </p:sp>
      <p:sp>
        <p:nvSpPr>
          <p:cNvPr id="3" name="Content Placeholder 2">
            <a:extLst>
              <a:ext uri="{FF2B5EF4-FFF2-40B4-BE49-F238E27FC236}">
                <a16:creationId xmlns:a16="http://schemas.microsoft.com/office/drawing/2014/main" id="{5249929E-6360-DFC9-6DF0-3247C59CB0AD}"/>
              </a:ext>
            </a:extLst>
          </p:cNvPr>
          <p:cNvSpPr>
            <a:spLocks noGrp="1"/>
          </p:cNvSpPr>
          <p:nvPr>
            <p:ph idx="1"/>
          </p:nvPr>
        </p:nvSpPr>
        <p:spPr>
          <a:xfrm>
            <a:off x="838200" y="1825625"/>
            <a:ext cx="10515600" cy="4667250"/>
          </a:xfrm>
        </p:spPr>
        <p:txBody>
          <a:bodyPr/>
          <a:lstStyle/>
          <a:p>
            <a:r>
              <a:rPr lang="en-US" dirty="0"/>
              <a:t>Often lengthy histories of trauma, substance use, hospitalizations, psychotropic meds, &amp; ‘extreme states’ or voices + 6 or more diagnoses on average and often “low IQ” or IDD</a:t>
            </a:r>
          </a:p>
          <a:p>
            <a:pPr lvl="1"/>
            <a:r>
              <a:rPr lang="en-US" dirty="0"/>
              <a:t>Exceeding maximum duration of untreated psychosis (DUP) criteria (per model followed : “evidence suggests these interventions are not effective if DUP is too long”_</a:t>
            </a:r>
          </a:p>
          <a:p>
            <a:pPr lvl="1"/>
            <a:r>
              <a:rPr lang="en-US" dirty="0"/>
              <a:t>Uncertain primary diagnosis / messy diagnostic picture</a:t>
            </a:r>
          </a:p>
          <a:p>
            <a:r>
              <a:rPr lang="en-US" dirty="0"/>
              <a:t>Even when eligible, many families unable or unwilling to enroll </a:t>
            </a:r>
          </a:p>
        </p:txBody>
      </p:sp>
    </p:spTree>
    <p:extLst>
      <p:ext uri="{BB962C8B-B14F-4D97-AF65-F5344CB8AC3E}">
        <p14:creationId xmlns:p14="http://schemas.microsoft.com/office/powerpoint/2010/main" val="32110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text&#10;&#10;Description automatically generated">
            <a:extLst>
              <a:ext uri="{FF2B5EF4-FFF2-40B4-BE49-F238E27FC236}">
                <a16:creationId xmlns:a16="http://schemas.microsoft.com/office/drawing/2014/main" id="{B214B0E8-6ECE-55AA-8C58-0B477EB851AD}"/>
              </a:ext>
            </a:extLst>
          </p:cNvPr>
          <p:cNvPicPr>
            <a:picLocks noChangeAspect="1"/>
          </p:cNvPicPr>
          <p:nvPr/>
        </p:nvPicPr>
        <p:blipFill rotWithShape="1">
          <a:blip>
            <a:extLst>
              <a:ext uri="{28A0092B-C50C-407E-A947-70E740481C1C}">
                <a14:useLocalDpi xmlns:a14="http://schemas.microsoft.com/office/drawing/2010/main" val="0"/>
              </a:ext>
            </a:extLst>
          </a:blip>
          <a:srcRect t="3987" r="1" b="15577"/>
          <a:stretch/>
        </p:blipFill>
        <p:spPr>
          <a:xfrm>
            <a:off x="10585" y="0"/>
            <a:ext cx="6085415" cy="6846039"/>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DBA8F-CBB4-89B6-A47C-E034011DBA07}"/>
              </a:ext>
            </a:extLst>
          </p:cNvPr>
          <p:cNvSpPr>
            <a:spLocks noGrp="1"/>
          </p:cNvSpPr>
          <p:nvPr>
            <p:ph type="title"/>
          </p:nvPr>
        </p:nvSpPr>
        <p:spPr>
          <a:xfrm>
            <a:off x="7534652" y="623275"/>
            <a:ext cx="4012174" cy="4400137"/>
          </a:xfrm>
        </p:spPr>
        <p:txBody>
          <a:bodyPr vert="horz" lIns="91440" tIns="45720" rIns="91440" bIns="45720" rtlCol="0" anchor="b">
            <a:noAutofit/>
          </a:bodyPr>
          <a:lstStyle/>
          <a:p>
            <a:r>
              <a:rPr lang="en-US" sz="3200" kern="1200" dirty="0">
                <a:solidFill>
                  <a:schemeClr val="tx1"/>
                </a:solidFill>
                <a:latin typeface="+mj-lt"/>
                <a:ea typeface="+mj-ea"/>
                <a:cs typeface="+mj-cs"/>
              </a:rPr>
              <a:t>Thought Experiment: </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What would CSC look like if it were designed for minoritized, multi-systems involved, highly disadvantaged youth and their families?</a:t>
            </a:r>
          </a:p>
        </p:txBody>
      </p:sp>
    </p:spTree>
    <p:extLst>
      <p:ext uri="{BB962C8B-B14F-4D97-AF65-F5344CB8AC3E}">
        <p14:creationId xmlns:p14="http://schemas.microsoft.com/office/powerpoint/2010/main" val="6411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ge with lights">
            <a:extLst>
              <a:ext uri="{FF2B5EF4-FFF2-40B4-BE49-F238E27FC236}">
                <a16:creationId xmlns:a16="http://schemas.microsoft.com/office/drawing/2014/main" id="{F6970270-FEE4-3AA1-3586-6A3C9467F851}"/>
              </a:ext>
            </a:extLst>
          </p:cNvPr>
          <p:cNvPicPr>
            <a:picLocks noChangeAspect="1"/>
          </p:cNvPicPr>
          <p:nvPr/>
        </p:nvPicPr>
        <p:blipFill rotWithShape="1">
          <a:blip>
            <a:alphaModFix amt="70000"/>
          </a:blip>
          <a:srcRect t="6936" b="29460"/>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F6EE2-5B53-8966-4E6A-F3D8B8A7B66D}"/>
              </a:ext>
            </a:extLst>
          </p:cNvPr>
          <p:cNvSpPr>
            <a:spLocks noGrp="1"/>
          </p:cNvSpPr>
          <p:nvPr>
            <p:ph type="title"/>
          </p:nvPr>
        </p:nvSpPr>
        <p:spPr>
          <a:xfrm>
            <a:off x="589556" y="5746071"/>
            <a:ext cx="8540157" cy="852260"/>
          </a:xfrm>
        </p:spPr>
        <p:txBody>
          <a:bodyPr vert="horz" lIns="91440" tIns="45720" rIns="91440" bIns="45720" rtlCol="0" anchor="ctr">
            <a:normAutofit/>
          </a:bodyPr>
          <a:lstStyle/>
          <a:p>
            <a:r>
              <a:rPr lang="en-US" sz="4000" dirty="0"/>
              <a:t>(in)equitable pathways through care</a:t>
            </a:r>
          </a:p>
        </p:txBody>
      </p:sp>
    </p:spTree>
    <p:extLst>
      <p:ext uri="{BB962C8B-B14F-4D97-AF65-F5344CB8AC3E}">
        <p14:creationId xmlns:p14="http://schemas.microsoft.com/office/powerpoint/2010/main" val="340061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700C-AE0C-DDAD-C21E-ADDED9F078C0}"/>
              </a:ext>
            </a:extLst>
          </p:cNvPr>
          <p:cNvSpPr>
            <a:spLocks noGrp="1"/>
          </p:cNvSpPr>
          <p:nvPr>
            <p:ph type="title"/>
          </p:nvPr>
        </p:nvSpPr>
        <p:spPr/>
        <p:txBody>
          <a:bodyPr/>
          <a:lstStyle/>
          <a:p>
            <a:r>
              <a:rPr lang="en-US" dirty="0"/>
              <a:t>A reminder: who benefitted / didn’t benefit from RAISE?</a:t>
            </a:r>
          </a:p>
        </p:txBody>
      </p:sp>
      <p:pic>
        <p:nvPicPr>
          <p:cNvPr id="5" name="Content Placeholder 4">
            <a:extLst>
              <a:ext uri="{FF2B5EF4-FFF2-40B4-BE49-F238E27FC236}">
                <a16:creationId xmlns:a16="http://schemas.microsoft.com/office/drawing/2014/main" id="{E263B8F2-9927-C7B9-FF1A-DFB25888704F}"/>
              </a:ext>
            </a:extLst>
          </p:cNvPr>
          <p:cNvPicPr>
            <a:picLocks noGrp="1" noChangeAspect="1"/>
          </p:cNvPicPr>
          <p:nvPr>
            <p:ph idx="1"/>
          </p:nvPr>
        </p:nvPicPr>
        <p:blipFill>
          <a:blip/>
          <a:stretch>
            <a:fillRect/>
          </a:stretch>
        </p:blipFill>
        <p:spPr>
          <a:xfrm>
            <a:off x="463503" y="1690688"/>
            <a:ext cx="5632497" cy="4903788"/>
          </a:xfrm>
        </p:spPr>
      </p:pic>
      <p:pic>
        <p:nvPicPr>
          <p:cNvPr id="7" name="Picture 6" descr="A close up of a text&#10;&#10;Description automatically generated">
            <a:extLst>
              <a:ext uri="{FF2B5EF4-FFF2-40B4-BE49-F238E27FC236}">
                <a16:creationId xmlns:a16="http://schemas.microsoft.com/office/drawing/2014/main" id="{DBA3D786-13D6-C375-D239-1625F95F2BF2}"/>
              </a:ext>
            </a:extLst>
          </p:cNvPr>
          <p:cNvPicPr>
            <a:picLocks noChangeAspect="1"/>
          </p:cNvPicPr>
          <p:nvPr/>
        </p:nvPicPr>
        <p:blipFill>
          <a:blip/>
          <a:stretch>
            <a:fillRect/>
          </a:stretch>
        </p:blipFill>
        <p:spPr>
          <a:xfrm>
            <a:off x="1074434" y="4625974"/>
            <a:ext cx="10279366" cy="1325563"/>
          </a:xfrm>
          <a:prstGeom prst="rect">
            <a:avLst/>
          </a:prstGeom>
        </p:spPr>
      </p:pic>
    </p:spTree>
    <p:extLst>
      <p:ext uri="{BB962C8B-B14F-4D97-AF65-F5344CB8AC3E}">
        <p14:creationId xmlns:p14="http://schemas.microsoft.com/office/powerpoint/2010/main" val="169501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533A-8CF1-48B3-6009-3E02472A8248}"/>
              </a:ext>
            </a:extLst>
          </p:cNvPr>
          <p:cNvSpPr>
            <a:spLocks noGrp="1"/>
          </p:cNvSpPr>
          <p:nvPr>
            <p:ph type="title"/>
          </p:nvPr>
        </p:nvSpPr>
        <p:spPr>
          <a:xfrm>
            <a:off x="841248" y="502920"/>
            <a:ext cx="10509504" cy="1975104"/>
          </a:xfrm>
        </p:spPr>
        <p:txBody>
          <a:bodyPr anchor="b">
            <a:normAutofit/>
          </a:bodyPr>
          <a:lstStyle/>
          <a:p>
            <a:r>
              <a:rPr lang="en-US" sz="4600" b="1" dirty="0"/>
              <a:t>Quantitative data on all clients discharged from NY State CSC</a:t>
            </a:r>
          </a:p>
        </p:txBody>
      </p:sp>
      <p:sp>
        <p:nvSpPr>
          <p:cNvPr id="3" name="Content Placeholder 2">
            <a:extLst>
              <a:ext uri="{FF2B5EF4-FFF2-40B4-BE49-F238E27FC236}">
                <a16:creationId xmlns:a16="http://schemas.microsoft.com/office/drawing/2014/main" id="{8832A511-9315-6BB3-7DF9-88588B402123}"/>
              </a:ext>
            </a:extLst>
          </p:cNvPr>
          <p:cNvSpPr>
            <a:spLocks noGrp="1"/>
          </p:cNvSpPr>
          <p:nvPr>
            <p:ph idx="1"/>
          </p:nvPr>
        </p:nvSpPr>
        <p:spPr>
          <a:xfrm>
            <a:off x="841248" y="2814638"/>
            <a:ext cx="10509504" cy="3229546"/>
          </a:xfrm>
        </p:spPr>
        <p:txBody>
          <a:bodyPr>
            <a:normAutofit/>
          </a:bodyPr>
          <a:lstStyle/>
          <a:p>
            <a:r>
              <a:rPr lang="en-US" sz="2000" dirty="0"/>
              <a:t>Total N = 1458</a:t>
            </a:r>
          </a:p>
          <a:p>
            <a:r>
              <a:rPr lang="en-US" sz="2000" dirty="0"/>
              <a:t>data is not censored (</a:t>
            </a:r>
            <a:r>
              <a:rPr lang="en-US" sz="2000" dirty="0" err="1"/>
              <a:t>percents</a:t>
            </a:r>
            <a:r>
              <a:rPr lang="en-US" sz="2000" dirty="0"/>
              <a:t> are uncorrected for clients who remain enrolled)</a:t>
            </a:r>
          </a:p>
          <a:p>
            <a:pPr lvl="1"/>
            <a:r>
              <a:rPr lang="en-US" sz="2000" dirty="0"/>
              <a:t>Less than 40% completed the program</a:t>
            </a:r>
          </a:p>
          <a:p>
            <a:pPr lvl="1"/>
            <a:r>
              <a:rPr lang="en-US" sz="2000" dirty="0"/>
              <a:t>Almost 50% unilaterally withdrew or stopped attending appts/communicating, on average before reaching one year </a:t>
            </a:r>
          </a:p>
          <a:p>
            <a:r>
              <a:rPr lang="en-US" sz="2000" dirty="0"/>
              <a:t>Not all discharge is bad, but there are large numbers of clients who disengage or are administratively discharged, simultaneously with very concerning outcomes – e.g. not in work or school</a:t>
            </a:r>
          </a:p>
          <a:p>
            <a:endParaRPr lang="en-US" sz="2200" dirty="0"/>
          </a:p>
        </p:txBody>
      </p:sp>
    </p:spTree>
    <p:extLst>
      <p:ext uri="{BB962C8B-B14F-4D97-AF65-F5344CB8AC3E}">
        <p14:creationId xmlns:p14="http://schemas.microsoft.com/office/powerpoint/2010/main" val="283977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A82FAC-CC7A-1FA5-00CC-7B35960CBCAB}"/>
              </a:ext>
            </a:extLst>
          </p:cNvPr>
          <p:cNvGraphicFramePr>
            <a:graphicFrameLocks noGrp="1"/>
          </p:cNvGraphicFramePr>
          <p:nvPr/>
        </p:nvGraphicFramePr>
        <p:xfrm>
          <a:off x="724395" y="1047478"/>
          <a:ext cx="10331531" cy="5193723"/>
        </p:xfrm>
        <a:graphic>
          <a:graphicData uri="http://schemas.openxmlformats.org/drawingml/2006/table">
            <a:tbl>
              <a:tblPr firstRow="1" bandRow="1">
                <a:tableStyleId>{85BE263C-DBD7-4A20-BB59-AAB30ACAA65A}</a:tableStyleId>
              </a:tblPr>
              <a:tblGrid>
                <a:gridCol w="1475933">
                  <a:extLst>
                    <a:ext uri="{9D8B030D-6E8A-4147-A177-3AD203B41FA5}">
                      <a16:colId xmlns:a16="http://schemas.microsoft.com/office/drawing/2014/main" val="3630312787"/>
                    </a:ext>
                  </a:extLst>
                </a:gridCol>
                <a:gridCol w="1475933">
                  <a:extLst>
                    <a:ext uri="{9D8B030D-6E8A-4147-A177-3AD203B41FA5}">
                      <a16:colId xmlns:a16="http://schemas.microsoft.com/office/drawing/2014/main" val="1706903001"/>
                    </a:ext>
                  </a:extLst>
                </a:gridCol>
                <a:gridCol w="1475933">
                  <a:extLst>
                    <a:ext uri="{9D8B030D-6E8A-4147-A177-3AD203B41FA5}">
                      <a16:colId xmlns:a16="http://schemas.microsoft.com/office/drawing/2014/main" val="2617068063"/>
                    </a:ext>
                  </a:extLst>
                </a:gridCol>
                <a:gridCol w="1475933">
                  <a:extLst>
                    <a:ext uri="{9D8B030D-6E8A-4147-A177-3AD203B41FA5}">
                      <a16:colId xmlns:a16="http://schemas.microsoft.com/office/drawing/2014/main" val="2983349209"/>
                    </a:ext>
                  </a:extLst>
                </a:gridCol>
                <a:gridCol w="1475933">
                  <a:extLst>
                    <a:ext uri="{9D8B030D-6E8A-4147-A177-3AD203B41FA5}">
                      <a16:colId xmlns:a16="http://schemas.microsoft.com/office/drawing/2014/main" val="1552399874"/>
                    </a:ext>
                  </a:extLst>
                </a:gridCol>
                <a:gridCol w="1475933">
                  <a:extLst>
                    <a:ext uri="{9D8B030D-6E8A-4147-A177-3AD203B41FA5}">
                      <a16:colId xmlns:a16="http://schemas.microsoft.com/office/drawing/2014/main" val="2303631118"/>
                    </a:ext>
                  </a:extLst>
                </a:gridCol>
                <a:gridCol w="1475933">
                  <a:extLst>
                    <a:ext uri="{9D8B030D-6E8A-4147-A177-3AD203B41FA5}">
                      <a16:colId xmlns:a16="http://schemas.microsoft.com/office/drawing/2014/main" val="553163470"/>
                    </a:ext>
                  </a:extLst>
                </a:gridCol>
              </a:tblGrid>
              <a:tr h="274320">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i="0" u="none" strike="noStrike" dirty="0">
                          <a:solidFill>
                            <a:srgbClr val="000000"/>
                          </a:solidFill>
                          <a:effectLst/>
                          <a:latin typeface="+mn-lt"/>
                        </a:rPr>
                        <a:t>All Clients</a:t>
                      </a:r>
                    </a:p>
                  </a:txBody>
                  <a:tcPr marL="9525" marR="9525" marT="9525" marB="0" anchor="b"/>
                </a:tc>
                <a:tc gridSpan="4">
                  <a:txBody>
                    <a:bodyPr/>
                    <a:lstStyle/>
                    <a:p>
                      <a:pPr algn="ctr" fontAlgn="b"/>
                      <a:r>
                        <a:rPr lang="en-US" sz="1400" b="1" u="none" strike="noStrike" dirty="0" err="1">
                          <a:solidFill>
                            <a:srgbClr val="000000"/>
                          </a:solidFill>
                          <a:effectLst/>
                        </a:rPr>
                        <a:t>Dicharge</a:t>
                      </a:r>
                      <a:r>
                        <a:rPr lang="en-US" sz="1400" b="1" u="none" strike="noStrike" dirty="0">
                          <a:solidFill>
                            <a:srgbClr val="000000"/>
                          </a:solidFill>
                          <a:effectLst/>
                        </a:rPr>
                        <a:t> context clusters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7593545"/>
                  </a:ext>
                </a:extLst>
              </a:tr>
              <a:tr h="200594">
                <a:tc>
                  <a:txBody>
                    <a:bodyPr/>
                    <a:lstStyle/>
                    <a:p>
                      <a:pPr algn="l" fontAlgn="t"/>
                      <a:r>
                        <a:rPr lang="en-US" sz="900" b="1" u="none" strike="noStrike">
                          <a:solidFill>
                            <a:srgbClr val="000000"/>
                          </a:solidFill>
                          <a:effectLst/>
                        </a:rPr>
                        <a:t> </a:t>
                      </a:r>
                      <a:endParaRPr lang="en-US" sz="900" b="1"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a:txBody>
                    <a:bodyPr/>
                    <a:lstStyle/>
                    <a:p>
                      <a:pPr algn="ctr" fontAlgn="t"/>
                      <a:r>
                        <a:rPr lang="en-US" sz="1100" b="1" u="none" strike="noStrike">
                          <a:solidFill>
                            <a:srgbClr val="000000"/>
                          </a:solidFill>
                          <a:effectLst/>
                        </a:rPr>
                        <a:t>Overall, N = 1,458</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1, N = 474</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dirty="0">
                          <a:solidFill>
                            <a:srgbClr val="000000"/>
                          </a:solidFill>
                          <a:effectLst/>
                        </a:rPr>
                        <a:t>2, N = 556</a:t>
                      </a:r>
                      <a:br>
                        <a:rPr lang="en-US" sz="1100" b="1" u="none" strike="noStrike" dirty="0">
                          <a:solidFill>
                            <a:srgbClr val="000000"/>
                          </a:solidFill>
                          <a:effectLst/>
                        </a:rPr>
                      </a:br>
                      <a:endParaRPr lang="en-US" sz="11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3, N = 258</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4, N = 170</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dirty="0">
                          <a:solidFill>
                            <a:srgbClr val="000000"/>
                          </a:solidFill>
                          <a:effectLst/>
                        </a:rPr>
                        <a:t>overall p-value</a:t>
                      </a:r>
                      <a:br>
                        <a:rPr lang="en-US" sz="1100" b="1" u="none" strike="noStrike" dirty="0">
                          <a:solidFill>
                            <a:srgbClr val="000000"/>
                          </a:solidFill>
                          <a:effectLst/>
                        </a:rPr>
                      </a:br>
                      <a:endParaRPr lang="en-US" sz="11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39945437"/>
                  </a:ext>
                </a:extLst>
              </a:tr>
              <a:tr h="97526">
                <a:tc gridSpan="7">
                  <a:txBody>
                    <a:bodyPr/>
                    <a:lstStyle/>
                    <a:p>
                      <a:pPr algn="l" fontAlgn="b"/>
                      <a:r>
                        <a:rPr lang="en-US" sz="1200" b="1" u="none" strike="noStrike" dirty="0">
                          <a:solidFill>
                            <a:srgbClr val="000000"/>
                          </a:solidFill>
                          <a:effectLst/>
                        </a:rPr>
                        <a:t>Reason for Discharge</a:t>
                      </a:r>
                    </a:p>
                  </a:txBody>
                  <a:tcPr marL="9525" marR="9525" marT="9525" marB="0" anchor="b">
                    <a:solidFill>
                      <a:schemeClr val="accent2">
                        <a:lumMod val="60000"/>
                        <a:lumOff val="40000"/>
                      </a:schemeClr>
                    </a:solidFill>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900" b="0" u="none" strike="noStrike" dirty="0">
                          <a:solidFill>
                            <a:srgbClr val="000000"/>
                          </a:solidFill>
                          <a:effectLst/>
                        </a:rPr>
                        <a:t> </a:t>
                      </a:r>
                      <a:endParaRPr lang="en-US" sz="9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5364959"/>
                  </a:ext>
                </a:extLst>
              </a:tr>
              <a:tr h="274320">
                <a:tc>
                  <a:txBody>
                    <a:bodyPr/>
                    <a:lstStyle/>
                    <a:p>
                      <a:pPr algn="l" fontAlgn="b"/>
                      <a:r>
                        <a:rPr lang="en-US" sz="1200" b="0" u="none" strike="noStrike" dirty="0">
                          <a:solidFill>
                            <a:srgbClr val="000000"/>
                          </a:solidFill>
                          <a:effectLst/>
                        </a:rPr>
                        <a:t>  complete</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575 (39.4%)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426 (89.9%)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37 (6.7%)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23 (8.9%)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89 (52.4%)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78358281"/>
                  </a:ext>
                </a:extLst>
              </a:tr>
              <a:tr h="236789">
                <a:tc>
                  <a:txBody>
                    <a:bodyPr/>
                    <a:lstStyle/>
                    <a:p>
                      <a:pPr algn="l" fontAlgn="b"/>
                      <a:r>
                        <a:rPr lang="en-US" sz="1200" b="0" u="none" strike="noStrike" dirty="0">
                          <a:solidFill>
                            <a:srgbClr val="000000"/>
                          </a:solidFill>
                          <a:effectLst/>
                        </a:rPr>
                        <a:t>  client termination</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497 (34.1%)</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33 (7.0%)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291 (52.3%)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116 (45.0%)</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57 (33.5%)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14880239"/>
                  </a:ext>
                </a:extLst>
              </a:tr>
              <a:tr h="213756">
                <a:tc>
                  <a:txBody>
                    <a:bodyPr/>
                    <a:lstStyle/>
                    <a:p>
                      <a:pPr algn="l" fontAlgn="b"/>
                      <a:r>
                        <a:rPr lang="en-US" sz="1200" b="0" u="none" strike="noStrike" dirty="0">
                          <a:solidFill>
                            <a:srgbClr val="000000"/>
                          </a:solidFill>
                          <a:effectLst/>
                        </a:rPr>
                        <a:t>  unable to contact</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208 (14.3%)</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 (0.2%)</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140 (25.2%)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64 (24.8%)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3 (1.8%)</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75109920"/>
                  </a:ext>
                </a:extLst>
              </a:tr>
              <a:tr h="178130">
                <a:tc>
                  <a:txBody>
                    <a:bodyPr/>
                    <a:lstStyle/>
                    <a:p>
                      <a:pPr algn="l" fontAlgn="b"/>
                      <a:r>
                        <a:rPr lang="en-US" sz="1200" b="0" u="none" strike="noStrike" dirty="0">
                          <a:solidFill>
                            <a:srgbClr val="000000"/>
                          </a:solidFill>
                          <a:effectLst/>
                        </a:rPr>
                        <a:t>  moved</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103 (7.1%)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0 (0.0%)</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66 (11.9%)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21 (8.1%)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16 (9.4%)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5214835"/>
                  </a:ext>
                </a:extLst>
              </a:tr>
              <a:tr h="190005">
                <a:tc>
                  <a:txBody>
                    <a:bodyPr/>
                    <a:lstStyle/>
                    <a:p>
                      <a:pPr algn="l" fontAlgn="b"/>
                      <a:r>
                        <a:rPr lang="en-US" sz="1200" b="0" u="none" strike="noStrike" dirty="0">
                          <a:solidFill>
                            <a:srgbClr val="000000"/>
                          </a:solidFill>
                          <a:effectLst/>
                        </a:rPr>
                        <a:t>  other</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75 (5.1%)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 (3.0%)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22 (4.0%)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34 (13.2%)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5 (2.9%)</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01017933"/>
                  </a:ext>
                </a:extLst>
              </a:tr>
              <a:tr h="274320">
                <a:tc gridSpan="7">
                  <a:txBody>
                    <a:bodyPr/>
                    <a:lstStyle/>
                    <a:p>
                      <a:pPr algn="l" fontAlgn="b"/>
                      <a:r>
                        <a:rPr lang="en-US" sz="1200" b="1" u="none" strike="noStrike" dirty="0">
                          <a:solidFill>
                            <a:srgbClr val="000000"/>
                          </a:solidFill>
                          <a:effectLst/>
                        </a:rPr>
                        <a:t>Early Discharge</a:t>
                      </a:r>
                    </a:p>
                  </a:txBody>
                  <a:tcPr marL="9525" marR="9525" marT="9525" marB="0" anchor="b">
                    <a:solidFill>
                      <a:schemeClr val="accent2">
                        <a:lumMod val="60000"/>
                        <a:lumOff val="40000"/>
                      </a:schemeClr>
                    </a:solidFill>
                  </a:tcPr>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dirty="0">
                          <a:solidFill>
                            <a:srgbClr val="000000"/>
                          </a:solidFill>
                          <a:effectLst/>
                        </a:rPr>
                        <a:t> </a:t>
                      </a:r>
                      <a:endParaRPr lang="en-US" sz="900" b="0" i="0" u="none" strike="noStrike" dirty="0">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dirty="0">
                          <a:solidFill>
                            <a:srgbClr val="000000"/>
                          </a:solidFill>
                          <a:effectLst/>
                        </a:rPr>
                        <a:t> </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8928765"/>
                  </a:ext>
                </a:extLst>
              </a:tr>
              <a:tr h="188818">
                <a:tc>
                  <a:txBody>
                    <a:bodyPr/>
                    <a:lstStyle/>
                    <a:p>
                      <a:pPr algn="l" fontAlgn="b"/>
                      <a:r>
                        <a:rPr lang="en-US" sz="1200" b="0" u="none" strike="noStrike" dirty="0">
                          <a:solidFill>
                            <a:srgbClr val="000000"/>
                          </a:solidFill>
                          <a:effectLst/>
                        </a:rPr>
                        <a:t>  Discharge(365+ days)</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783 (53.7%)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473 (99.8%)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139 (25.0%)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68 (26.4%)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103 (60.6%)</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25120224"/>
                  </a:ext>
                </a:extLst>
              </a:tr>
              <a:tr h="201880">
                <a:tc>
                  <a:txBody>
                    <a:bodyPr/>
                    <a:lstStyle/>
                    <a:p>
                      <a:pPr algn="l" fontAlgn="b"/>
                      <a:r>
                        <a:rPr lang="en-US" sz="1200" b="0" u="none" strike="noStrike" dirty="0">
                          <a:solidFill>
                            <a:srgbClr val="000000"/>
                          </a:solidFill>
                          <a:effectLst/>
                        </a:rPr>
                        <a:t>  Early Discharge (&lt;365 days)</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675 (46.3%)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 (0.2%)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417 (75.0%)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190 (73.6%)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67 (39.4%)</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35812895"/>
                  </a:ext>
                </a:extLst>
              </a:tr>
              <a:tr h="225631">
                <a:tc>
                  <a:txBody>
                    <a:bodyPr/>
                    <a:lstStyle/>
                    <a:p>
                      <a:pPr algn="l" fontAlgn="b"/>
                      <a:r>
                        <a:rPr lang="en-US" sz="1200" b="0" u="none" strike="noStrike" dirty="0">
                          <a:solidFill>
                            <a:srgbClr val="000000"/>
                          </a:solidFill>
                          <a:effectLst/>
                        </a:rPr>
                        <a:t>Length of Treatment</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512 (376.8)</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879 (268.1)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286 (229.8)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289 (214.0)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569 (391.6)</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13754061"/>
                  </a:ext>
                </a:extLst>
              </a:tr>
              <a:tr h="274320">
                <a:tc gridSpan="7">
                  <a:txBody>
                    <a:bodyPr/>
                    <a:lstStyle/>
                    <a:p>
                      <a:pPr algn="l" fontAlgn="b"/>
                      <a:r>
                        <a:rPr lang="en-US" sz="1200" b="1" u="none" strike="noStrike" dirty="0">
                          <a:solidFill>
                            <a:srgbClr val="000000"/>
                          </a:solidFill>
                          <a:effectLst/>
                        </a:rPr>
                        <a:t>Age Categories</a:t>
                      </a:r>
                      <a:r>
                        <a:rPr lang="en-US" sz="1200" b="0" u="none" strike="noStrike" dirty="0">
                          <a:solidFill>
                            <a:srgbClr val="000000"/>
                          </a:solidFill>
                          <a:effectLst/>
                        </a:rPr>
                        <a:t> </a:t>
                      </a:r>
                    </a:p>
                  </a:txBody>
                  <a:tcPr marL="9525" marR="9525" marT="9525" marB="0" anchor="b">
                    <a:solidFill>
                      <a:schemeClr val="accent2">
                        <a:lumMod val="60000"/>
                        <a:lumOff val="40000"/>
                      </a:schemeClr>
                    </a:solidFill>
                  </a:tcPr>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a:solidFill>
                            <a:srgbClr val="000000"/>
                          </a:solidFill>
                          <a:effectLst/>
                        </a:rPr>
                        <a:t> </a:t>
                      </a:r>
                      <a:endParaRPr lang="en-US" sz="900" b="0" i="0" u="none" strike="noStrike">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dirty="0">
                          <a:solidFill>
                            <a:srgbClr val="000000"/>
                          </a:solidFill>
                          <a:effectLst/>
                        </a:rPr>
                        <a:t> </a:t>
                      </a:r>
                      <a:endParaRPr lang="en-US" sz="900" b="0" i="0" u="none" strike="noStrike" dirty="0">
                        <a:solidFill>
                          <a:srgbClr val="000000"/>
                        </a:solidFill>
                        <a:effectLst/>
                        <a:latin typeface="Calibri" panose="020F0502020204030204" pitchFamily="34" charset="0"/>
                      </a:endParaRPr>
                    </a:p>
                  </a:txBody>
                  <a:tcPr marL="9525" marR="9525" marT="9525" marB="0"/>
                </a:tc>
                <a:tc hMerge="1">
                  <a:txBody>
                    <a:bodyPr/>
                    <a:lstStyle/>
                    <a:p>
                      <a:pPr algn="ctr" fontAlgn="t"/>
                      <a:r>
                        <a:rPr lang="en-US" sz="900" b="0" u="none" strike="noStrike" dirty="0">
                          <a:solidFill>
                            <a:srgbClr val="000000"/>
                          </a:solidFill>
                          <a:effectLst/>
                        </a:rPr>
                        <a:t> </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11225479"/>
                  </a:ext>
                </a:extLst>
              </a:tr>
              <a:tr h="212569">
                <a:tc>
                  <a:txBody>
                    <a:bodyPr/>
                    <a:lstStyle/>
                    <a:p>
                      <a:pPr algn="l" fontAlgn="b"/>
                      <a:r>
                        <a:rPr lang="en-US" sz="1200" b="0" u="none" strike="noStrike">
                          <a:solidFill>
                            <a:srgbClr val="000000"/>
                          </a:solidFill>
                          <a:effectLst/>
                        </a:rPr>
                        <a:t>  &lt;18</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193 (13.2%)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74 (15.6%)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 (0.2%)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117 (45.3%)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 (0.6%)</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33393204"/>
                  </a:ext>
                </a:extLst>
              </a:tr>
              <a:tr h="213755">
                <a:tc>
                  <a:txBody>
                    <a:bodyPr/>
                    <a:lstStyle/>
                    <a:p>
                      <a:pPr algn="l" fontAlgn="b"/>
                      <a:r>
                        <a:rPr lang="en-US" sz="1200" b="0" u="none" strike="noStrike" dirty="0">
                          <a:solidFill>
                            <a:srgbClr val="000000"/>
                          </a:solidFill>
                          <a:effectLst/>
                        </a:rPr>
                        <a:t>  18-20</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493 (33.8%)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188 (39.7%)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227 (40.8%)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78 (30.2%)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02668657"/>
                  </a:ext>
                </a:extLst>
              </a:tr>
              <a:tr h="225632">
                <a:tc>
                  <a:txBody>
                    <a:bodyPr/>
                    <a:lstStyle/>
                    <a:p>
                      <a:pPr algn="l" fontAlgn="b"/>
                      <a:r>
                        <a:rPr lang="en-US" sz="1200" b="0" u="none" strike="noStrike" dirty="0">
                          <a:solidFill>
                            <a:srgbClr val="000000"/>
                          </a:solidFill>
                          <a:effectLst/>
                        </a:rPr>
                        <a:t>  21-25</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614 (42.1%)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182 (38.4%)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273 (49.1%)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57 (22.1%)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102 (60.0%)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1747236"/>
                  </a:ext>
                </a:extLst>
              </a:tr>
              <a:tr h="200693">
                <a:tc>
                  <a:txBody>
                    <a:bodyPr/>
                    <a:lstStyle/>
                    <a:p>
                      <a:pPr algn="l" fontAlgn="b"/>
                      <a:r>
                        <a:rPr lang="en-US" sz="1200" b="0" u="none" strike="noStrike" dirty="0">
                          <a:solidFill>
                            <a:srgbClr val="000000"/>
                          </a:solidFill>
                          <a:effectLst/>
                        </a:rPr>
                        <a:t>  26-30</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153 (10.5%)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29 (6.1%)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55 (9.9%)</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 (2.3%)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63 (37.1%)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44850448"/>
                  </a:ext>
                </a:extLst>
              </a:tr>
              <a:tr h="179317">
                <a:tc>
                  <a:txBody>
                    <a:bodyPr/>
                    <a:lstStyle/>
                    <a:p>
                      <a:pPr algn="l" fontAlgn="b"/>
                      <a:r>
                        <a:rPr lang="en-US" sz="1200" b="0" u="none" strike="noStrike" dirty="0">
                          <a:solidFill>
                            <a:srgbClr val="000000"/>
                          </a:solidFill>
                          <a:effectLst/>
                        </a:rPr>
                        <a:t>  &gt;30</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5 (0.3%)</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 (0.2%)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 (2.4%)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80828142"/>
                  </a:ext>
                </a:extLst>
              </a:tr>
              <a:tr h="220683">
                <a:tc gridSpan="7">
                  <a:txBody>
                    <a:bodyPr/>
                    <a:lstStyle/>
                    <a:p>
                      <a:pPr algn="l" fontAlgn="b"/>
                      <a:r>
                        <a:rPr lang="en-US" sz="1200" b="1" u="none" strike="noStrike" dirty="0">
                          <a:solidFill>
                            <a:srgbClr val="000000"/>
                          </a:solidFill>
                          <a:effectLst/>
                        </a:rPr>
                        <a:t>Gender</a:t>
                      </a:r>
                    </a:p>
                  </a:txBody>
                  <a:tcPr marL="9525" marR="9525" marT="9525" marB="0" anchor="b">
                    <a:solidFill>
                      <a:schemeClr val="accent2">
                        <a:lumMod val="60000"/>
                        <a:lumOff val="40000"/>
                      </a:schemeClr>
                    </a:solidFill>
                  </a:tcPr>
                </a:tc>
                <a:tc hMerge="1">
                  <a:txBody>
                    <a:bodyPr/>
                    <a:lstStyle/>
                    <a:p>
                      <a:pPr algn="ctr" fontAlgn="t"/>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hMerge="1">
                  <a:txBody>
                    <a:bodyPr/>
                    <a:lstStyle/>
                    <a:p>
                      <a:pPr algn="ctr" fontAlgn="t"/>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hMerge="1">
                  <a:txBody>
                    <a:bodyPr/>
                    <a:lstStyle/>
                    <a:p>
                      <a:pPr algn="ctr" fontAlgn="t"/>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hMerge="1">
                  <a:txBody>
                    <a:bodyPr/>
                    <a:lstStyle/>
                    <a:p>
                      <a:pPr algn="ctr" fontAlgn="t"/>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hMerge="1">
                  <a:txBody>
                    <a:bodyPr/>
                    <a:lstStyle/>
                    <a:p>
                      <a:pPr algn="ctr" fontAlgn="t"/>
                      <a:r>
                        <a:rPr lang="en-US" sz="1100" b="0" u="none" strike="noStrike">
                          <a:solidFill>
                            <a:srgbClr val="000000"/>
                          </a:solidFill>
                          <a:effectLst/>
                        </a:rPr>
                        <a:t> </a:t>
                      </a:r>
                      <a:endParaRPr lang="en-US" sz="1100" b="0" i="0" u="none" strike="noStrike">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tc hMerge="1">
                  <a:txBody>
                    <a:bodyPr/>
                    <a:lstStyle/>
                    <a:p>
                      <a:pPr algn="ctr" fontAlgn="t"/>
                      <a:r>
                        <a:rPr lang="en-US" sz="1100" b="0" u="none" strike="noStrike" dirty="0">
                          <a:solidFill>
                            <a:srgbClr val="000000"/>
                          </a:solidFill>
                          <a:effectLst/>
                        </a:rPr>
                        <a:t> </a:t>
                      </a:r>
                      <a:endParaRPr lang="en-US" sz="1100" b="0" i="0" u="none" strike="noStrike" dirty="0">
                        <a:solidFill>
                          <a:srgbClr val="000000"/>
                        </a:solidFill>
                        <a:effectLst/>
                        <a:latin typeface="Calibri" panose="020F0502020204030204" pitchFamily="34" charset="0"/>
                      </a:endParaRPr>
                    </a:p>
                  </a:txBody>
                  <a:tcPr marL="9525" marR="9525" marT="9525" marB="0">
                    <a:solidFill>
                      <a:schemeClr val="accent2">
                        <a:lumMod val="60000"/>
                        <a:lumOff val="40000"/>
                      </a:schemeClr>
                    </a:solidFill>
                  </a:tcPr>
                </a:tc>
                <a:extLst>
                  <a:ext uri="{0D108BD9-81ED-4DB2-BD59-A6C34878D82A}">
                    <a16:rowId xmlns:a16="http://schemas.microsoft.com/office/drawing/2014/main" val="4284631459"/>
                  </a:ext>
                </a:extLst>
              </a:tr>
              <a:tr h="213756">
                <a:tc>
                  <a:txBody>
                    <a:bodyPr/>
                    <a:lstStyle/>
                    <a:p>
                      <a:pPr algn="l" fontAlgn="b"/>
                      <a:r>
                        <a:rPr lang="en-US" sz="1200" b="0" u="none" strike="noStrike" dirty="0">
                          <a:solidFill>
                            <a:srgbClr val="000000"/>
                          </a:solidFill>
                          <a:effectLst/>
                        </a:rPr>
                        <a:t>  Female</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379 (26.0%)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119 (25.1%)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142 (25.5%)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54 (20.9%)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64 (37.6%)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11836908"/>
                  </a:ext>
                </a:extLst>
              </a:tr>
              <a:tr h="268184">
                <a:tc>
                  <a:txBody>
                    <a:bodyPr/>
                    <a:lstStyle/>
                    <a:p>
                      <a:pPr algn="l" fontAlgn="b"/>
                      <a:r>
                        <a:rPr lang="en-US" sz="1200" b="0" u="none" strike="noStrike" dirty="0">
                          <a:solidFill>
                            <a:srgbClr val="000000"/>
                          </a:solidFill>
                          <a:effectLst/>
                        </a:rPr>
                        <a:t>  Male</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1,069 (73.3%)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354 (74.7%)</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409 (73.6%)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204 (79.1%)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102 (60.0%)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3845837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F621E007-20FA-ABE1-3674-49DC3F400C04}"/>
                  </a:ext>
                </a:extLst>
              </p14:cNvPr>
              <p14:cNvContentPartPr/>
              <p14:nvPr/>
            </p14:nvContentPartPr>
            <p14:xfrm>
              <a:off x="2194582" y="1684732"/>
              <a:ext cx="1524960" cy="1538640"/>
            </p14:xfrm>
          </p:contentPart>
        </mc:Choice>
        <mc:Fallback xmlns="">
          <p:pic>
            <p:nvPicPr>
              <p:cNvPr id="3" name="Ink 2">
                <a:extLst>
                  <a:ext uri="{FF2B5EF4-FFF2-40B4-BE49-F238E27FC236}">
                    <a16:creationId xmlns:a16="http://schemas.microsoft.com/office/drawing/2014/main" id="{F621E007-20FA-ABE1-3674-49DC3F400C04}"/>
                  </a:ext>
                </a:extLst>
              </p:cNvPr>
              <p:cNvPicPr/>
              <p:nvPr/>
            </p:nvPicPr>
            <p:blipFill>
              <a:blip r:embed="rId3"/>
              <a:stretch>
                <a:fillRect/>
              </a:stretch>
            </p:blipFill>
            <p:spPr>
              <a:xfrm>
                <a:off x="2185582" y="1676092"/>
                <a:ext cx="1542600" cy="1556280"/>
              </a:xfrm>
              <a:prstGeom prst="rect">
                <a:avLst/>
              </a:prstGeom>
            </p:spPr>
          </p:pic>
        </mc:Fallback>
      </mc:AlternateContent>
    </p:spTree>
    <p:extLst>
      <p:ext uri="{BB962C8B-B14F-4D97-AF65-F5344CB8AC3E}">
        <p14:creationId xmlns:p14="http://schemas.microsoft.com/office/powerpoint/2010/main" val="26963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A82FAC-CC7A-1FA5-00CC-7B35960CBCAB}"/>
              </a:ext>
            </a:extLst>
          </p:cNvPr>
          <p:cNvGraphicFramePr>
            <a:graphicFrameLocks noGrp="1"/>
          </p:cNvGraphicFramePr>
          <p:nvPr/>
        </p:nvGraphicFramePr>
        <p:xfrm>
          <a:off x="676894" y="748145"/>
          <a:ext cx="10723419" cy="5350277"/>
        </p:xfrm>
        <a:graphic>
          <a:graphicData uri="http://schemas.openxmlformats.org/drawingml/2006/table">
            <a:tbl>
              <a:tblPr firstRow="1" bandRow="1">
                <a:tableStyleId>{85BE263C-DBD7-4A20-BB59-AAB30ACAA65A}</a:tableStyleId>
              </a:tblPr>
              <a:tblGrid>
                <a:gridCol w="1531917">
                  <a:extLst>
                    <a:ext uri="{9D8B030D-6E8A-4147-A177-3AD203B41FA5}">
                      <a16:colId xmlns:a16="http://schemas.microsoft.com/office/drawing/2014/main" val="3630312787"/>
                    </a:ext>
                  </a:extLst>
                </a:gridCol>
                <a:gridCol w="1531917">
                  <a:extLst>
                    <a:ext uri="{9D8B030D-6E8A-4147-A177-3AD203B41FA5}">
                      <a16:colId xmlns:a16="http://schemas.microsoft.com/office/drawing/2014/main" val="1706903001"/>
                    </a:ext>
                  </a:extLst>
                </a:gridCol>
                <a:gridCol w="1531917">
                  <a:extLst>
                    <a:ext uri="{9D8B030D-6E8A-4147-A177-3AD203B41FA5}">
                      <a16:colId xmlns:a16="http://schemas.microsoft.com/office/drawing/2014/main" val="2617068063"/>
                    </a:ext>
                  </a:extLst>
                </a:gridCol>
                <a:gridCol w="1531917">
                  <a:extLst>
                    <a:ext uri="{9D8B030D-6E8A-4147-A177-3AD203B41FA5}">
                      <a16:colId xmlns:a16="http://schemas.microsoft.com/office/drawing/2014/main" val="2983349209"/>
                    </a:ext>
                  </a:extLst>
                </a:gridCol>
                <a:gridCol w="1531917">
                  <a:extLst>
                    <a:ext uri="{9D8B030D-6E8A-4147-A177-3AD203B41FA5}">
                      <a16:colId xmlns:a16="http://schemas.microsoft.com/office/drawing/2014/main" val="1552399874"/>
                    </a:ext>
                  </a:extLst>
                </a:gridCol>
                <a:gridCol w="1531917">
                  <a:extLst>
                    <a:ext uri="{9D8B030D-6E8A-4147-A177-3AD203B41FA5}">
                      <a16:colId xmlns:a16="http://schemas.microsoft.com/office/drawing/2014/main" val="2303631118"/>
                    </a:ext>
                  </a:extLst>
                </a:gridCol>
                <a:gridCol w="1531917">
                  <a:extLst>
                    <a:ext uri="{9D8B030D-6E8A-4147-A177-3AD203B41FA5}">
                      <a16:colId xmlns:a16="http://schemas.microsoft.com/office/drawing/2014/main" val="553163470"/>
                    </a:ext>
                  </a:extLst>
                </a:gridCol>
              </a:tblGrid>
              <a:tr h="288042">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i="0" u="none" strike="noStrike" dirty="0">
                          <a:solidFill>
                            <a:srgbClr val="000000"/>
                          </a:solidFill>
                          <a:effectLst/>
                          <a:latin typeface="Calibri" panose="020F0502020204030204" pitchFamily="34" charset="0"/>
                        </a:rPr>
                        <a:t>All Clients</a:t>
                      </a:r>
                    </a:p>
                  </a:txBody>
                  <a:tcPr marL="9525" marR="9525" marT="9525" marB="0" anchor="b"/>
                </a:tc>
                <a:tc gridSpan="4">
                  <a:txBody>
                    <a:bodyPr/>
                    <a:lstStyle/>
                    <a:p>
                      <a:pPr algn="ctr" fontAlgn="b"/>
                      <a:r>
                        <a:rPr lang="en-US" sz="1400" b="1" u="none" strike="noStrike" dirty="0">
                          <a:solidFill>
                            <a:srgbClr val="000000"/>
                          </a:solidFill>
                          <a:effectLst/>
                        </a:rPr>
                        <a:t>Discharge context clusters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7593545"/>
                  </a:ext>
                </a:extLst>
              </a:tr>
              <a:tr h="362052">
                <a:tc>
                  <a:txBody>
                    <a:bodyPr/>
                    <a:lstStyle/>
                    <a:p>
                      <a:pPr algn="l" fontAlgn="t"/>
                      <a:r>
                        <a:rPr lang="en-US" sz="1100" b="1" u="none" strike="noStrike">
                          <a:solidFill>
                            <a:srgbClr val="000000"/>
                          </a:solidFill>
                          <a:effectLst/>
                        </a:rPr>
                        <a:t> </a:t>
                      </a: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Overall, N = 1,458</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1, N = 474</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dirty="0">
                          <a:solidFill>
                            <a:srgbClr val="000000"/>
                          </a:solidFill>
                          <a:effectLst/>
                        </a:rPr>
                        <a:t>2, N = 556</a:t>
                      </a:r>
                      <a:br>
                        <a:rPr lang="en-US" sz="1100" b="1" u="none" strike="noStrike" dirty="0">
                          <a:solidFill>
                            <a:srgbClr val="000000"/>
                          </a:solidFill>
                          <a:effectLst/>
                        </a:rPr>
                      </a:br>
                      <a:endParaRPr lang="en-US" sz="11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3, N = 258</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a:solidFill>
                            <a:srgbClr val="000000"/>
                          </a:solidFill>
                          <a:effectLst/>
                        </a:rPr>
                        <a:t>4, N = 170</a:t>
                      </a:r>
                      <a:br>
                        <a:rPr lang="en-US" sz="1100" b="1" u="none" strike="noStrike">
                          <a:solidFill>
                            <a:srgbClr val="000000"/>
                          </a:solidFill>
                          <a:effectLst/>
                        </a:rPr>
                      </a:br>
                      <a:endParaRPr lang="en-US" sz="11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1" u="none" strike="noStrike" dirty="0">
                          <a:solidFill>
                            <a:srgbClr val="000000"/>
                          </a:solidFill>
                          <a:effectLst/>
                        </a:rPr>
                        <a:t>overall p-value</a:t>
                      </a:r>
                      <a:br>
                        <a:rPr lang="en-US" sz="1100" b="1" u="none" strike="noStrike" dirty="0">
                          <a:solidFill>
                            <a:srgbClr val="000000"/>
                          </a:solidFill>
                          <a:effectLst/>
                        </a:rPr>
                      </a:br>
                      <a:endParaRPr lang="en-US" sz="11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39945437"/>
                  </a:ext>
                </a:extLst>
              </a:tr>
              <a:tr h="288042">
                <a:tc gridSpan="7">
                  <a:txBody>
                    <a:bodyPr/>
                    <a:lstStyle/>
                    <a:p>
                      <a:pPr algn="l" fontAlgn="b"/>
                      <a:r>
                        <a:rPr lang="en-US" sz="1200" b="1" u="none" strike="noStrike" dirty="0">
                          <a:solidFill>
                            <a:srgbClr val="000000"/>
                          </a:solidFill>
                          <a:effectLst/>
                        </a:rPr>
                        <a:t>Reason for Discharge</a:t>
                      </a:r>
                      <a:endParaRPr lang="en-US" sz="1200" b="1"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900" b="0" i="0" u="none" strike="noStrike">
                          <a:solidFill>
                            <a:srgbClr val="000000"/>
                          </a:solidFill>
                          <a:effectLst/>
                          <a:latin typeface="Calibri" panose="020F0502020204030204" pitchFamily="34" charset="0"/>
                        </a:rPr>
                        <a:t> </a:t>
                      </a:r>
                    </a:p>
                  </a:txBody>
                  <a:tcPr marL="9525" marR="9525" marT="9525" marB="0" anchor="b"/>
                </a:tc>
                <a:tc hMerge="1">
                  <a:txBody>
                    <a:bodyPr/>
                    <a:lstStyle/>
                    <a:p>
                      <a:pPr algn="l" fontAlgn="b"/>
                      <a:r>
                        <a:rPr lang="en-US" sz="900" b="0" i="0" u="none" strike="noStrike" dirty="0">
                          <a:solidFill>
                            <a:srgbClr val="000000"/>
                          </a:solidFill>
                          <a:effectLst/>
                          <a:latin typeface="Calibri" panose="020F0502020204030204" pitchFamily="34" charset="0"/>
                        </a:rPr>
                        <a:t> </a:t>
                      </a:r>
                    </a:p>
                  </a:txBody>
                  <a:tcPr marL="9525" marR="9525" marT="9525" marB="0" anchor="b"/>
                </a:tc>
                <a:tc hMerge="1">
                  <a:txBody>
                    <a:bodyPr/>
                    <a:lstStyle/>
                    <a:p>
                      <a:pPr algn="l" fontAlgn="b"/>
                      <a:r>
                        <a:rPr lang="en-US" sz="900" b="0" i="0" u="none" strike="noStrike">
                          <a:solidFill>
                            <a:srgbClr val="000000"/>
                          </a:solidFill>
                          <a:effectLst/>
                          <a:latin typeface="Calibri" panose="020F0502020204030204" pitchFamily="34" charset="0"/>
                        </a:rPr>
                        <a:t> </a:t>
                      </a:r>
                    </a:p>
                  </a:txBody>
                  <a:tcPr marL="9525" marR="9525" marT="9525" marB="0" anchor="b"/>
                </a:tc>
                <a:tc hMerge="1">
                  <a:txBody>
                    <a:bodyPr/>
                    <a:lstStyle/>
                    <a:p>
                      <a:pPr algn="l" fontAlgn="b"/>
                      <a:r>
                        <a:rPr lang="en-US" sz="900" b="0" i="0" u="none" strike="noStrike">
                          <a:solidFill>
                            <a:srgbClr val="000000"/>
                          </a:solidFill>
                          <a:effectLst/>
                          <a:latin typeface="Calibri" panose="020F0502020204030204" pitchFamily="34" charset="0"/>
                        </a:rPr>
                        <a:t> </a:t>
                      </a:r>
                    </a:p>
                  </a:txBody>
                  <a:tcPr marL="9525" marR="9525" marT="9525"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5364959"/>
                  </a:ext>
                </a:extLst>
              </a:tr>
              <a:tr h="206714">
                <a:tc>
                  <a:txBody>
                    <a:bodyPr/>
                    <a:lstStyle/>
                    <a:p>
                      <a:pPr algn="l" fontAlgn="b"/>
                      <a:r>
                        <a:rPr lang="en-US" sz="1200" b="0" u="none" strike="noStrike">
                          <a:solidFill>
                            <a:srgbClr val="000000"/>
                          </a:solidFill>
                          <a:effectLst/>
                        </a:rPr>
                        <a:t>  complete</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575 (39.4%)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426 (89.9%)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37 (6.7%)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23 (8.9%)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89 (52.4%)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78358281"/>
                  </a:ext>
                </a:extLst>
              </a:tr>
              <a:tr h="205467">
                <a:tc>
                  <a:txBody>
                    <a:bodyPr/>
                    <a:lstStyle/>
                    <a:p>
                      <a:pPr algn="l" fontAlgn="b"/>
                      <a:r>
                        <a:rPr lang="en-US" sz="1200" b="0" u="none" strike="noStrike">
                          <a:solidFill>
                            <a:srgbClr val="000000"/>
                          </a:solidFill>
                          <a:effectLst/>
                        </a:rPr>
                        <a:t>  client terminate</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497 (34.1%)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33 (7.0%)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291 (52.3%)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116 (45.0%)</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57 (33.5%)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14880239"/>
                  </a:ext>
                </a:extLst>
              </a:tr>
              <a:tr h="216690">
                <a:tc>
                  <a:txBody>
                    <a:bodyPr/>
                    <a:lstStyle/>
                    <a:p>
                      <a:pPr algn="l" fontAlgn="b"/>
                      <a:r>
                        <a:rPr lang="en-US" sz="1200" b="0" u="none" strike="noStrike">
                          <a:solidFill>
                            <a:srgbClr val="000000"/>
                          </a:solidFill>
                          <a:effectLst/>
                        </a:rPr>
                        <a:t>  unable contact</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208 (14.3%)</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 (0.2%)</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140 (25.2%)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64 (24.8%)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3 (1.8%)</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75109920"/>
                  </a:ext>
                </a:extLst>
              </a:tr>
              <a:tr h="238719">
                <a:tc>
                  <a:txBody>
                    <a:bodyPr/>
                    <a:lstStyle/>
                    <a:p>
                      <a:pPr algn="l" fontAlgn="b"/>
                      <a:r>
                        <a:rPr lang="en-US" sz="1200" b="0" u="none" strike="noStrike" dirty="0">
                          <a:solidFill>
                            <a:srgbClr val="000000"/>
                          </a:solidFill>
                          <a:effectLst/>
                        </a:rPr>
                        <a:t>  moved</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103 (7.1%)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66 (11.9%)</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21 (8.1%)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16 (9.4%)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5214835"/>
                  </a:ext>
                </a:extLst>
              </a:tr>
              <a:tr h="288042">
                <a:tc gridSpan="7">
                  <a:txBody>
                    <a:bodyPr/>
                    <a:lstStyle/>
                    <a:p>
                      <a:pPr algn="l" fontAlgn="b"/>
                      <a:r>
                        <a:rPr lang="en-US" sz="1200" b="1" u="none" strike="noStrike" dirty="0">
                          <a:solidFill>
                            <a:srgbClr val="000000"/>
                          </a:solidFill>
                          <a:effectLst/>
                        </a:rPr>
                        <a:t>Race/Ethnicity</a:t>
                      </a:r>
                      <a:endParaRPr lang="en-US" sz="1200" b="1"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dirty="0">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dirty="0">
                          <a:solidFill>
                            <a:srgbClr val="000000"/>
                          </a:solidFill>
                          <a:effectLst/>
                          <a:latin typeface="Calibri" panose="020F0502020204030204" pitchFamily="34" charset="0"/>
                        </a:rPr>
                        <a:t> </a:t>
                      </a:r>
                    </a:p>
                  </a:txBody>
                  <a:tcPr marL="9525" marR="9525" marT="9525" marB="0"/>
                </a:tc>
                <a:extLst>
                  <a:ext uri="{0D108BD9-81ED-4DB2-BD59-A6C34878D82A}">
                    <a16:rowId xmlns:a16="http://schemas.microsoft.com/office/drawing/2014/main" val="3958928765"/>
                  </a:ext>
                </a:extLst>
              </a:tr>
              <a:tr h="235670">
                <a:tc>
                  <a:txBody>
                    <a:bodyPr/>
                    <a:lstStyle/>
                    <a:p>
                      <a:pPr algn="l" fontAlgn="b"/>
                      <a:r>
                        <a:rPr lang="en-US" sz="1200" b="0" u="none" strike="noStrike">
                          <a:solidFill>
                            <a:srgbClr val="000000"/>
                          </a:solidFill>
                          <a:effectLst/>
                        </a:rPr>
                        <a:t>  White (Non-Hispanic)</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342 (23.5%)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101 (21.3%)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135 (24.3%)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35 (13.6%)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71 (41.8%)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25120224"/>
                  </a:ext>
                </a:extLst>
              </a:tr>
              <a:tr h="234423">
                <a:tc>
                  <a:txBody>
                    <a:bodyPr/>
                    <a:lstStyle/>
                    <a:p>
                      <a:pPr algn="l" fontAlgn="b"/>
                      <a:r>
                        <a:rPr lang="en-US" sz="1200" b="0" u="none" strike="noStrike">
                          <a:solidFill>
                            <a:srgbClr val="000000"/>
                          </a:solidFill>
                          <a:effectLst/>
                        </a:rPr>
                        <a:t>  Black (Non-Hispanic)</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532 (36.5%)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166 (35.0%)</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227 (40.8%)</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103 (39.9%)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36 (21.2%)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35812895"/>
                  </a:ext>
                </a:extLst>
              </a:tr>
              <a:tr h="233176">
                <a:tc>
                  <a:txBody>
                    <a:bodyPr/>
                    <a:lstStyle/>
                    <a:p>
                      <a:pPr algn="l" fontAlgn="b"/>
                      <a:r>
                        <a:rPr lang="en-US" sz="1200" b="0" u="none" strike="noStrike">
                          <a:solidFill>
                            <a:srgbClr val="000000"/>
                          </a:solidFill>
                          <a:effectLst/>
                        </a:rPr>
                        <a:t>  Asian (Non-Hispanic)</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122 (8.4%)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34 (7.2%)</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41 (7.4%)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 (5.4%)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33 (19.4%)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13754061"/>
                  </a:ext>
                </a:extLst>
              </a:tr>
              <a:tr h="231930">
                <a:tc>
                  <a:txBody>
                    <a:bodyPr/>
                    <a:lstStyle/>
                    <a:p>
                      <a:pPr algn="l" fontAlgn="b"/>
                      <a:r>
                        <a:rPr lang="en-US" sz="1200" b="0" u="none" strike="noStrike">
                          <a:solidFill>
                            <a:srgbClr val="000000"/>
                          </a:solidFill>
                          <a:effectLst/>
                        </a:rPr>
                        <a:t>  Hispanic</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373 (25.6%)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147 (31.0%)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112 (20.1%)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91 (35.3%)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23 (13.5%)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11225479"/>
                  </a:ext>
                </a:extLst>
              </a:tr>
              <a:tr h="223202">
                <a:tc>
                  <a:txBody>
                    <a:bodyPr/>
                    <a:lstStyle/>
                    <a:p>
                      <a:pPr algn="l" fontAlgn="b"/>
                      <a:r>
                        <a:rPr lang="en-US" sz="1200" b="0" u="none" strike="noStrike">
                          <a:solidFill>
                            <a:srgbClr val="000000"/>
                          </a:solidFill>
                          <a:effectLst/>
                        </a:rPr>
                        <a:t>  Multiracial</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32 (2.2%)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16 (3.4%)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 (0.9%)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 (2.3%)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5 (2.9%)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0.029</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33393204"/>
                  </a:ext>
                </a:extLst>
              </a:tr>
              <a:tr h="288042">
                <a:tc gridSpan="7">
                  <a:txBody>
                    <a:bodyPr/>
                    <a:lstStyle/>
                    <a:p>
                      <a:pPr algn="l" fontAlgn="b"/>
                      <a:r>
                        <a:rPr lang="en-US" sz="1200" b="1" u="none" strike="noStrike" dirty="0">
                          <a:solidFill>
                            <a:srgbClr val="000000"/>
                          </a:solidFill>
                          <a:effectLst/>
                        </a:rPr>
                        <a:t>Highest Education Level</a:t>
                      </a:r>
                      <a:endParaRPr lang="en-US" sz="1200" b="1"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dirty="0">
                          <a:solidFill>
                            <a:srgbClr val="000000"/>
                          </a:solidFill>
                          <a:effectLst/>
                          <a:latin typeface="Calibri" panose="020F0502020204030204" pitchFamily="34" charset="0"/>
                        </a:rPr>
                        <a:t> </a:t>
                      </a:r>
                    </a:p>
                  </a:txBody>
                  <a:tcPr marL="9525" marR="9525" marT="9525" marB="0"/>
                </a:tc>
                <a:extLst>
                  <a:ext uri="{0D108BD9-81ED-4DB2-BD59-A6C34878D82A}">
                    <a16:rowId xmlns:a16="http://schemas.microsoft.com/office/drawing/2014/main" val="1001747236"/>
                  </a:ext>
                </a:extLst>
              </a:tr>
              <a:tr h="248140">
                <a:tc>
                  <a:txBody>
                    <a:bodyPr/>
                    <a:lstStyle/>
                    <a:p>
                      <a:pPr algn="l" fontAlgn="b"/>
                      <a:r>
                        <a:rPr lang="en-US" sz="1200" b="0" u="none" strike="noStrike">
                          <a:solidFill>
                            <a:srgbClr val="000000"/>
                          </a:solidFill>
                          <a:effectLst/>
                        </a:rPr>
                        <a:t>  &lt;HS</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306 (21.0%)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65 (13.7%)</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241 (93.4%)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44850448"/>
                  </a:ext>
                </a:extLst>
              </a:tr>
              <a:tr h="236917">
                <a:tc>
                  <a:txBody>
                    <a:bodyPr/>
                    <a:lstStyle/>
                    <a:p>
                      <a:pPr algn="l" fontAlgn="b"/>
                      <a:r>
                        <a:rPr lang="en-US" sz="1200" b="0" u="none" strike="noStrike">
                          <a:solidFill>
                            <a:srgbClr val="000000"/>
                          </a:solidFill>
                          <a:effectLst/>
                        </a:rPr>
                        <a:t>  HS or GED</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322 (22.1%)</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109 (23.0%)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196 (35.4%)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17 (6.6%)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80828142"/>
                  </a:ext>
                </a:extLst>
              </a:tr>
              <a:tr h="224448">
                <a:tc>
                  <a:txBody>
                    <a:bodyPr/>
                    <a:lstStyle/>
                    <a:p>
                      <a:pPr algn="l" fontAlgn="b"/>
                      <a:r>
                        <a:rPr lang="en-US" sz="1200" b="0" u="none" strike="noStrike">
                          <a:solidFill>
                            <a:srgbClr val="000000"/>
                          </a:solidFill>
                          <a:effectLst/>
                        </a:rPr>
                        <a:t>  Some College</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dirty="0">
                          <a:solidFill>
                            <a:srgbClr val="000000"/>
                          </a:solidFill>
                          <a:effectLst/>
                        </a:rPr>
                        <a:t>629 (43.2%)</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289 (61.0%)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340 (61.5%)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284631459"/>
                  </a:ext>
                </a:extLst>
              </a:tr>
              <a:tr h="211979">
                <a:tc>
                  <a:txBody>
                    <a:bodyPr/>
                    <a:lstStyle/>
                    <a:p>
                      <a:pPr algn="l" fontAlgn="b"/>
                      <a:r>
                        <a:rPr lang="en-US" sz="1200" b="0" u="none" strike="noStrike">
                          <a:solidFill>
                            <a:srgbClr val="000000"/>
                          </a:solidFill>
                          <a:effectLst/>
                        </a:rPr>
                        <a:t>  College Graduate</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167 (11.5%)</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11 (2.3%)</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17 (3.1%)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139 (81.8%)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11836908"/>
                  </a:ext>
                </a:extLst>
              </a:tr>
              <a:tr h="224448">
                <a:tc>
                  <a:txBody>
                    <a:bodyPr/>
                    <a:lstStyle/>
                    <a:p>
                      <a:pPr algn="l" fontAlgn="b"/>
                      <a:r>
                        <a:rPr lang="en-US" sz="1200" b="0" u="none" strike="noStrike" dirty="0">
                          <a:solidFill>
                            <a:srgbClr val="000000"/>
                          </a:solidFill>
                          <a:effectLst/>
                        </a:rPr>
                        <a:t>  Post-graduate study</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31 (2.1%)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0 (0.0%)</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31 (18.2%)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38458378"/>
                  </a:ext>
                </a:extLst>
              </a:tr>
              <a:tr h="186027">
                <a:tc gridSpan="7">
                  <a:txBody>
                    <a:bodyPr/>
                    <a:lstStyle/>
                    <a:p>
                      <a:pPr algn="l" fontAlgn="b"/>
                      <a:r>
                        <a:rPr lang="en-US" sz="1200" b="1" u="none" strike="noStrike" dirty="0">
                          <a:solidFill>
                            <a:srgbClr val="000000"/>
                          </a:solidFill>
                          <a:effectLst/>
                        </a:rPr>
                        <a:t>Currently Employed/In School</a:t>
                      </a:r>
                    </a:p>
                  </a:txBody>
                  <a:tcPr marL="9525" marR="9525" marT="9525" marB="0" anchor="b">
                    <a:solidFill>
                      <a:schemeClr val="accent2">
                        <a:lumMod val="60000"/>
                        <a:lumOff val="40000"/>
                      </a:schemeClr>
                    </a:solidFill>
                  </a:tcPr>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ctr" fontAlgn="t"/>
                      <a:r>
                        <a:rPr lang="en-US" sz="1100" b="0" i="0" u="none" strike="noStrike">
                          <a:solidFill>
                            <a:srgbClr val="000000"/>
                          </a:solidFill>
                          <a:effectLst/>
                          <a:latin typeface="Calibri" panose="020F0502020204030204" pitchFamily="34" charset="0"/>
                        </a:rPr>
                        <a:t> </a:t>
                      </a:r>
                    </a:p>
                  </a:txBody>
                  <a:tcPr marL="9525" marR="9525" marT="9525" marB="0"/>
                </a:tc>
                <a:tc hMerge="1">
                  <a:txBody>
                    <a:bodyPr/>
                    <a:lstStyle/>
                    <a:p>
                      <a:pPr algn="l" fontAlgn="b"/>
                      <a:endParaRPr lang="en-US" sz="95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90316015"/>
                  </a:ext>
                </a:extLst>
              </a:tr>
              <a:tr h="220472">
                <a:tc>
                  <a:txBody>
                    <a:bodyPr/>
                    <a:lstStyle/>
                    <a:p>
                      <a:pPr algn="l" fontAlgn="b"/>
                      <a:r>
                        <a:rPr lang="en-US" sz="1200" b="0" u="none" strike="noStrike">
                          <a:solidFill>
                            <a:srgbClr val="000000"/>
                          </a:solidFill>
                          <a:effectLst/>
                        </a:rPr>
                        <a:t>  No</a:t>
                      </a:r>
                      <a:endParaRPr lang="en-US" sz="1200" b="0" i="0" u="none" strike="noStrike">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591 (40.6%)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162 (34.2%)</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275 (49.6%)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110 (42.6%)</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44 (25.9%)</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&lt;0.001</a:t>
                      </a:r>
                      <a:endParaRPr lang="en-US"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600072020"/>
                  </a:ext>
                </a:extLst>
              </a:tr>
              <a:tr h="251257">
                <a:tc>
                  <a:txBody>
                    <a:bodyPr/>
                    <a:lstStyle/>
                    <a:p>
                      <a:pPr algn="l" fontAlgn="b"/>
                      <a:r>
                        <a:rPr lang="en-US" sz="1200" b="0" u="none" strike="noStrike" dirty="0">
                          <a:solidFill>
                            <a:srgbClr val="000000"/>
                          </a:solidFill>
                          <a:effectLst/>
                        </a:rPr>
                        <a:t>  Yes</a:t>
                      </a:r>
                      <a:endParaRPr lang="en-US" sz="1200" b="0" i="0" u="none" strike="noStrike" dirty="0">
                        <a:solidFill>
                          <a:srgbClr val="000000"/>
                        </a:solidFill>
                        <a:effectLst/>
                        <a:latin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t"/>
                      <a:r>
                        <a:rPr lang="en-US" sz="1100" b="0" u="none" strike="noStrike">
                          <a:solidFill>
                            <a:srgbClr val="000000"/>
                          </a:solidFill>
                          <a:effectLst/>
                        </a:rPr>
                        <a:t>865 (59.4%)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312 (65.8%)</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279 (50.4%)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148 (57.4%)</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a:solidFill>
                            <a:srgbClr val="000000"/>
                          </a:solidFill>
                          <a:effectLst/>
                        </a:rPr>
                        <a:t>126 (74.1%)</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100" b="0" u="none" strike="noStrike" dirty="0">
                          <a:solidFill>
                            <a:srgbClr val="000000"/>
                          </a:solidFill>
                          <a:effectLst/>
                        </a:rPr>
                        <a:t>&lt;0.001</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34816251"/>
                  </a:ext>
                </a:extLst>
              </a:tr>
            </a:tbl>
          </a:graphicData>
        </a:graphic>
      </p:graphicFrame>
      <p:grpSp>
        <p:nvGrpSpPr>
          <p:cNvPr id="6" name="Group 5">
            <a:extLst>
              <a:ext uri="{FF2B5EF4-FFF2-40B4-BE49-F238E27FC236}">
                <a16:creationId xmlns:a16="http://schemas.microsoft.com/office/drawing/2014/main" id="{9FB2DC85-8C44-511C-C676-2730704AE680}"/>
              </a:ext>
            </a:extLst>
          </p:cNvPr>
          <p:cNvGrpSpPr/>
          <p:nvPr/>
        </p:nvGrpSpPr>
        <p:grpSpPr>
          <a:xfrm>
            <a:off x="5493262" y="2983612"/>
            <a:ext cx="2625480" cy="378360"/>
            <a:chOff x="5493262" y="2983612"/>
            <a:chExt cx="2625480" cy="37836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3DCE04B-8525-3A9E-552D-84247BD779BE}"/>
                    </a:ext>
                  </a:extLst>
                </p14:cNvPr>
                <p14:cNvContentPartPr/>
                <p14:nvPr/>
              </p14:nvContentPartPr>
              <p14:xfrm>
                <a:off x="5493262" y="2983612"/>
                <a:ext cx="2624040" cy="378360"/>
              </p14:xfrm>
            </p:contentPart>
          </mc:Choice>
          <mc:Fallback xmlns="">
            <p:pic>
              <p:nvPicPr>
                <p:cNvPr id="4" name="Ink 3">
                  <a:extLst>
                    <a:ext uri="{FF2B5EF4-FFF2-40B4-BE49-F238E27FC236}">
                      <a16:creationId xmlns:a16="http://schemas.microsoft.com/office/drawing/2014/main" id="{63DCE04B-8525-3A9E-552D-84247BD779BE}"/>
                    </a:ext>
                  </a:extLst>
                </p:cNvPr>
                <p:cNvPicPr/>
                <p:nvPr/>
              </p:nvPicPr>
              <p:blipFill>
                <a:blip r:embed="rId3"/>
                <a:stretch>
                  <a:fillRect/>
                </a:stretch>
              </p:blipFill>
              <p:spPr>
                <a:xfrm>
                  <a:off x="5484262" y="2974612"/>
                  <a:ext cx="2641680" cy="396000"/>
                </a:xfrm>
                <a:prstGeom prst="rect">
                  <a:avLst/>
                </a:prstGeom>
              </p:spPr>
            </p:pic>
          </mc:Fallback>
        </mc:AlternateContent>
      </p:grpSp>
    </p:spTree>
    <p:extLst>
      <p:ext uri="{BB962C8B-B14F-4D97-AF65-F5344CB8AC3E}">
        <p14:creationId xmlns:p14="http://schemas.microsoft.com/office/powerpoint/2010/main" val="301330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04DD-CD4C-F756-9240-79399C70B938}"/>
              </a:ext>
            </a:extLst>
          </p:cNvPr>
          <p:cNvSpPr>
            <a:spLocks noGrp="1"/>
          </p:cNvSpPr>
          <p:nvPr>
            <p:ph type="title"/>
          </p:nvPr>
        </p:nvSpPr>
        <p:spPr/>
        <p:txBody>
          <a:bodyPr/>
          <a:lstStyle/>
          <a:p>
            <a:r>
              <a:rPr lang="en-US" dirty="0"/>
              <a:t>Qualitative data on sociostructural stratification during &amp; following CSC</a:t>
            </a:r>
          </a:p>
        </p:txBody>
      </p:sp>
      <p:sp>
        <p:nvSpPr>
          <p:cNvPr id="3" name="Content Placeholder 2">
            <a:extLst>
              <a:ext uri="{FF2B5EF4-FFF2-40B4-BE49-F238E27FC236}">
                <a16:creationId xmlns:a16="http://schemas.microsoft.com/office/drawing/2014/main" id="{64820FFD-48AA-5A55-1888-FA058DD472F8}"/>
              </a:ext>
            </a:extLst>
          </p:cNvPr>
          <p:cNvSpPr>
            <a:spLocks noGrp="1"/>
          </p:cNvSpPr>
          <p:nvPr>
            <p:ph idx="1"/>
          </p:nvPr>
        </p:nvSpPr>
        <p:spPr>
          <a:xfrm>
            <a:off x="838200" y="1825625"/>
            <a:ext cx="4362450" cy="4351338"/>
          </a:xfrm>
        </p:spPr>
        <p:txBody>
          <a:bodyPr/>
          <a:lstStyle/>
          <a:p>
            <a:r>
              <a:rPr lang="en-US" dirty="0"/>
              <a:t>Who benefits when it comes to CSC supports for career development / reintegration?</a:t>
            </a:r>
          </a:p>
          <a:p>
            <a:r>
              <a:rPr lang="en-US" dirty="0"/>
              <a:t>Qualitative interviews with discharged CSC clients and their families (total N = 30)</a:t>
            </a:r>
          </a:p>
        </p:txBody>
      </p:sp>
      <p:pic>
        <p:nvPicPr>
          <p:cNvPr id="5" name="Picture 4" descr="A screenshot of a paper&#10;&#10;Description automatically generated">
            <a:extLst>
              <a:ext uri="{FF2B5EF4-FFF2-40B4-BE49-F238E27FC236}">
                <a16:creationId xmlns:a16="http://schemas.microsoft.com/office/drawing/2014/main" id="{9E989DA4-4057-A0D0-91B1-827D926E1F74}"/>
              </a:ext>
            </a:extLst>
          </p:cNvPr>
          <p:cNvPicPr>
            <a:picLocks noChangeAspect="1"/>
          </p:cNvPicPr>
          <p:nvPr/>
        </p:nvPicPr>
        <p:blipFill>
          <a:blip/>
          <a:stretch>
            <a:fillRect/>
          </a:stretch>
        </p:blipFill>
        <p:spPr>
          <a:xfrm>
            <a:off x="5840151" y="1690688"/>
            <a:ext cx="6075575" cy="4911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015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825A-BE18-2E34-055D-65565797803E}"/>
              </a:ext>
            </a:extLst>
          </p:cNvPr>
          <p:cNvSpPr>
            <a:spLocks noGrp="1"/>
          </p:cNvSpPr>
          <p:nvPr>
            <p:ph type="title"/>
          </p:nvPr>
        </p:nvSpPr>
        <p:spPr>
          <a:xfrm>
            <a:off x="838200" y="365125"/>
            <a:ext cx="10515600" cy="757093"/>
          </a:xfrm>
        </p:spPr>
        <p:txBody>
          <a:bodyPr/>
          <a:lstStyle/>
          <a:p>
            <a:r>
              <a:rPr lang="en-US" dirty="0"/>
              <a:t>Qualitative sub-groups</a:t>
            </a:r>
          </a:p>
        </p:txBody>
      </p:sp>
      <p:graphicFrame>
        <p:nvGraphicFramePr>
          <p:cNvPr id="4" name="Content Placeholder 3">
            <a:extLst>
              <a:ext uri="{FF2B5EF4-FFF2-40B4-BE49-F238E27FC236}">
                <a16:creationId xmlns:a16="http://schemas.microsoft.com/office/drawing/2014/main" id="{DCB048EE-6000-CD24-EF4F-E336D73A10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47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a:spLocks noGrp="1"/>
          </p:cNvSpPr>
          <p:nvPr>
            <p:ph type="title"/>
          </p:nvPr>
        </p:nvSpPr>
        <p:spPr>
          <a:xfrm>
            <a:off x="2152650" y="400567"/>
            <a:ext cx="7886700" cy="1325564"/>
          </a:xfrm>
          <a:prstGeom prst="rect">
            <a:avLst/>
          </a:prstGeom>
        </p:spPr>
        <p:txBody>
          <a:bodyPr/>
          <a:lstStyle>
            <a:lvl1pPr algn="ctr">
              <a:defRPr>
                <a:latin typeface="Georgia"/>
                <a:ea typeface="Georgia"/>
                <a:cs typeface="Georgia"/>
                <a:sym typeface="Georgia"/>
              </a:defRPr>
            </a:lvl1pPr>
          </a:lstStyle>
          <a:p>
            <a:r>
              <a:t>Housekeeping Information</a:t>
            </a:r>
          </a:p>
        </p:txBody>
      </p:sp>
      <p:grpSp>
        <p:nvGrpSpPr>
          <p:cNvPr id="183" name="Group 3"/>
          <p:cNvGrpSpPr/>
          <p:nvPr/>
        </p:nvGrpSpPr>
        <p:grpSpPr>
          <a:xfrm>
            <a:off x="2652622" y="1667643"/>
            <a:ext cx="2763057" cy="1319106"/>
            <a:chOff x="0" y="0"/>
            <a:chExt cx="2763055" cy="1319104"/>
          </a:xfrm>
        </p:grpSpPr>
        <p:pic>
          <p:nvPicPr>
            <p:cNvPr id="181" name="Graphic 4" descr="Graphic 4"/>
            <p:cNvPicPr>
              <a:picLocks noChangeAspect="1"/>
            </p:cNvPicPr>
            <p:nvPr/>
          </p:nvPicPr>
          <p:blipFill>
            <a:blip r:embed="rId2"/>
            <a:stretch>
              <a:fillRect/>
            </a:stretch>
          </p:blipFill>
          <p:spPr>
            <a:xfrm>
              <a:off x="1141511" y="0"/>
              <a:ext cx="480035" cy="457200"/>
            </a:xfrm>
            <a:prstGeom prst="rect">
              <a:avLst/>
            </a:prstGeom>
            <a:ln w="12700" cap="flat">
              <a:noFill/>
              <a:miter lim="400000"/>
            </a:ln>
            <a:effectLst/>
          </p:spPr>
        </p:pic>
        <p:sp>
          <p:nvSpPr>
            <p:cNvPr id="182" name="TextBox 5"/>
            <p:cNvSpPr txBox="1"/>
            <p:nvPr/>
          </p:nvSpPr>
          <p:spPr>
            <a:xfrm>
              <a:off x="0" y="672776"/>
              <a:ext cx="2763055" cy="646328"/>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171451">
                <a:defRPr>
                  <a:solidFill>
                    <a:srgbClr val="3B3838"/>
                  </a:solidFill>
                  <a:latin typeface="Georgia"/>
                  <a:ea typeface="Georgia"/>
                  <a:cs typeface="Georgia"/>
                  <a:sym typeface="Georgia"/>
                </a:defRPr>
              </a:lvl1pPr>
            </a:lstStyle>
            <a:p>
              <a:pPr hangingPunct="0"/>
              <a:r>
                <a:rPr kern="0"/>
                <a:t>Participant microphones will be muted at entry</a:t>
              </a:r>
            </a:p>
          </p:txBody>
        </p:sp>
      </p:grpSp>
      <p:grpSp>
        <p:nvGrpSpPr>
          <p:cNvPr id="188" name="Group 6"/>
          <p:cNvGrpSpPr/>
          <p:nvPr/>
        </p:nvGrpSpPr>
        <p:grpSpPr>
          <a:xfrm>
            <a:off x="6459169" y="1736663"/>
            <a:ext cx="3080211" cy="1253087"/>
            <a:chOff x="0" y="0"/>
            <a:chExt cx="3080210" cy="1253085"/>
          </a:xfrm>
        </p:grpSpPr>
        <p:sp>
          <p:nvSpPr>
            <p:cNvPr id="184" name="Rectangle 7"/>
            <p:cNvSpPr/>
            <p:nvPr/>
          </p:nvSpPr>
          <p:spPr>
            <a:xfrm>
              <a:off x="1330830" y="0"/>
              <a:ext cx="534881" cy="561453"/>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defTabSz="457206" hangingPunct="0">
                <a:defRPr>
                  <a:solidFill>
                    <a:srgbClr val="FFFFFF"/>
                  </a:solidFill>
                  <a:latin typeface="Georgia"/>
                  <a:ea typeface="Georgia"/>
                  <a:cs typeface="Georgia"/>
                  <a:sym typeface="Georgia"/>
                </a:defRPr>
              </a:pPr>
              <a:endParaRPr kern="0">
                <a:solidFill>
                  <a:srgbClr val="FFFFFF"/>
                </a:solidFill>
                <a:latin typeface="Georgia"/>
                <a:sym typeface="Georgia"/>
              </a:endParaRPr>
            </a:p>
          </p:txBody>
        </p:sp>
        <p:grpSp>
          <p:nvGrpSpPr>
            <p:cNvPr id="187" name="Freeform: Shape 30"/>
            <p:cNvGrpSpPr/>
            <p:nvPr/>
          </p:nvGrpSpPr>
          <p:grpSpPr>
            <a:xfrm>
              <a:off x="0" y="746355"/>
              <a:ext cx="3080211" cy="506731"/>
              <a:chOff x="0" y="0"/>
              <a:chExt cx="3080210" cy="506729"/>
            </a:xfrm>
          </p:grpSpPr>
          <p:sp>
            <p:nvSpPr>
              <p:cNvPr id="185" name="Rectangle"/>
              <p:cNvSpPr/>
              <p:nvPr/>
            </p:nvSpPr>
            <p:spPr>
              <a:xfrm>
                <a:off x="0" y="2997"/>
                <a:ext cx="3080211" cy="50073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233365" hangingPunct="0">
                  <a:lnSpc>
                    <a:spcPct val="90000"/>
                  </a:lnSpc>
                  <a:spcBef>
                    <a:spcPts val="700"/>
                  </a:spcBef>
                </a:pPr>
                <a:endParaRPr kern="0">
                  <a:solidFill>
                    <a:srgbClr val="000000"/>
                  </a:solidFill>
                  <a:latin typeface="Calibri"/>
                  <a:cs typeface="Calibri"/>
                  <a:sym typeface="Calibri"/>
                </a:endParaRPr>
              </a:p>
            </p:txBody>
          </p:sp>
          <p:sp>
            <p:nvSpPr>
              <p:cNvPr id="186" name="If you have questions during the event, please use the chat"/>
              <p:cNvSpPr txBox="1"/>
              <p:nvPr/>
            </p:nvSpPr>
            <p:spPr>
              <a:xfrm>
                <a:off x="0" y="0"/>
                <a:ext cx="3080211" cy="5067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233365">
                  <a:lnSpc>
                    <a:spcPct val="90000"/>
                  </a:lnSpc>
                  <a:spcBef>
                    <a:spcPts val="700"/>
                  </a:spcBef>
                  <a:defRPr>
                    <a:solidFill>
                      <a:srgbClr val="3B3838"/>
                    </a:solidFill>
                    <a:latin typeface="Georgia"/>
                    <a:ea typeface="Georgia"/>
                    <a:cs typeface="Georgia"/>
                    <a:sym typeface="Georgia"/>
                  </a:defRPr>
                </a:lvl1pPr>
              </a:lstStyle>
              <a:p>
                <a:pPr hangingPunct="0"/>
                <a:r>
                  <a:rPr kern="0"/>
                  <a:t>If you have questions during the event, please use the chat</a:t>
                </a:r>
              </a:p>
            </p:txBody>
          </p:sp>
        </p:grpSp>
      </p:grpSp>
      <p:grpSp>
        <p:nvGrpSpPr>
          <p:cNvPr id="193" name="Group 9"/>
          <p:cNvGrpSpPr/>
          <p:nvPr/>
        </p:nvGrpSpPr>
        <p:grpSpPr>
          <a:xfrm>
            <a:off x="2450351" y="3155615"/>
            <a:ext cx="3167595" cy="1737629"/>
            <a:chOff x="0" y="0"/>
            <a:chExt cx="3167593" cy="1737628"/>
          </a:xfrm>
        </p:grpSpPr>
        <p:sp>
          <p:nvSpPr>
            <p:cNvPr id="189" name="Rectangle 10"/>
            <p:cNvSpPr/>
            <p:nvPr/>
          </p:nvSpPr>
          <p:spPr>
            <a:xfrm>
              <a:off x="1401320" y="-1"/>
              <a:ext cx="522676" cy="548642"/>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defTabSz="457200" hangingPunct="0"/>
              <a:endParaRPr kern="0">
                <a:solidFill>
                  <a:srgbClr val="000000"/>
                </a:solidFill>
                <a:latin typeface="Calibri"/>
                <a:cs typeface="Calibri"/>
                <a:sym typeface="Calibri"/>
              </a:endParaRPr>
            </a:p>
          </p:txBody>
        </p:sp>
        <p:grpSp>
          <p:nvGrpSpPr>
            <p:cNvPr id="192" name="Freeform: Shape 33"/>
            <p:cNvGrpSpPr/>
            <p:nvPr/>
          </p:nvGrpSpPr>
          <p:grpSpPr>
            <a:xfrm>
              <a:off x="-1" y="679187"/>
              <a:ext cx="3167595" cy="1058442"/>
              <a:chOff x="0" y="0"/>
              <a:chExt cx="3167593" cy="1058440"/>
            </a:xfrm>
          </p:grpSpPr>
          <p:sp>
            <p:nvSpPr>
              <p:cNvPr id="190" name="Rectangle"/>
              <p:cNvSpPr/>
              <p:nvPr/>
            </p:nvSpPr>
            <p:spPr>
              <a:xfrm>
                <a:off x="-1" y="-1"/>
                <a:ext cx="3167595" cy="105844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233365" hangingPunct="0">
                  <a:lnSpc>
                    <a:spcPct val="90000"/>
                  </a:lnSpc>
                  <a:spcBef>
                    <a:spcPts val="700"/>
                  </a:spcBef>
                </a:pPr>
                <a:endParaRPr kern="0">
                  <a:solidFill>
                    <a:srgbClr val="000000"/>
                  </a:solidFill>
                  <a:latin typeface="Calibri"/>
                  <a:cs typeface="Calibri"/>
                  <a:sym typeface="Calibri"/>
                </a:endParaRPr>
              </a:p>
            </p:txBody>
          </p:sp>
          <p:sp>
            <p:nvSpPr>
              <p:cNvPr id="191" name="This session is being recorded and it will be emailed to all participants once available."/>
              <p:cNvSpPr txBox="1"/>
              <p:nvPr/>
            </p:nvSpPr>
            <p:spPr>
              <a:xfrm>
                <a:off x="-1" y="155840"/>
                <a:ext cx="3167595" cy="7467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233365">
                  <a:lnSpc>
                    <a:spcPct val="90000"/>
                  </a:lnSpc>
                  <a:spcBef>
                    <a:spcPts val="700"/>
                  </a:spcBef>
                  <a:defRPr>
                    <a:latin typeface="Georgia"/>
                    <a:ea typeface="Georgia"/>
                    <a:cs typeface="Georgia"/>
                    <a:sym typeface="Georgia"/>
                  </a:defRPr>
                </a:lvl1pPr>
              </a:lstStyle>
              <a:p>
                <a:pPr hangingPunct="0"/>
                <a:r>
                  <a:rPr kern="0">
                    <a:solidFill>
                      <a:srgbClr val="000000"/>
                    </a:solidFill>
                  </a:rPr>
                  <a:t>This session is being recorded and it will be emailed to all participants once available.</a:t>
                </a:r>
              </a:p>
            </p:txBody>
          </p:sp>
        </p:grpSp>
      </p:grpSp>
      <p:grpSp>
        <p:nvGrpSpPr>
          <p:cNvPr id="198" name="Group 12"/>
          <p:cNvGrpSpPr/>
          <p:nvPr/>
        </p:nvGrpSpPr>
        <p:grpSpPr>
          <a:xfrm>
            <a:off x="6152655" y="3174649"/>
            <a:ext cx="3693239" cy="1718597"/>
            <a:chOff x="-2" y="-1"/>
            <a:chExt cx="3693237" cy="1718595"/>
          </a:xfrm>
        </p:grpSpPr>
        <p:sp>
          <p:nvSpPr>
            <p:cNvPr id="194" name="Rectangle 13"/>
            <p:cNvSpPr/>
            <p:nvPr/>
          </p:nvSpPr>
          <p:spPr>
            <a:xfrm>
              <a:off x="1596799" y="-1"/>
              <a:ext cx="499638" cy="484189"/>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pPr defTabSz="457200" hangingPunct="0"/>
              <a:endParaRPr kern="0">
                <a:solidFill>
                  <a:srgbClr val="000000"/>
                </a:solidFill>
                <a:latin typeface="Calibri"/>
                <a:cs typeface="Calibri"/>
                <a:sym typeface="Calibri"/>
              </a:endParaRPr>
            </a:p>
          </p:txBody>
        </p:sp>
        <p:grpSp>
          <p:nvGrpSpPr>
            <p:cNvPr id="197" name="Freeform: Shape 35"/>
            <p:cNvGrpSpPr/>
            <p:nvPr/>
          </p:nvGrpSpPr>
          <p:grpSpPr>
            <a:xfrm>
              <a:off x="-2" y="660150"/>
              <a:ext cx="3693237" cy="1058444"/>
              <a:chOff x="-1" y="-1"/>
              <a:chExt cx="3693235" cy="1058442"/>
            </a:xfrm>
          </p:grpSpPr>
          <p:sp>
            <p:nvSpPr>
              <p:cNvPr id="195" name="Rectangle"/>
              <p:cNvSpPr/>
              <p:nvPr/>
            </p:nvSpPr>
            <p:spPr>
              <a:xfrm>
                <a:off x="0" y="-1"/>
                <a:ext cx="3693234" cy="105844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233365" hangingPunct="0"/>
                <a:endParaRPr kern="0">
                  <a:solidFill>
                    <a:srgbClr val="000000"/>
                  </a:solidFill>
                  <a:latin typeface="Calibri"/>
                  <a:cs typeface="Calibri"/>
                  <a:sym typeface="Calibri"/>
                </a:endParaRPr>
              </a:p>
            </p:txBody>
          </p:sp>
          <p:sp>
            <p:nvSpPr>
              <p:cNvPr id="196" name="If you have questions after…"/>
              <p:cNvSpPr txBox="1"/>
              <p:nvPr/>
            </p:nvSpPr>
            <p:spPr>
              <a:xfrm>
                <a:off x="-1" y="113722"/>
                <a:ext cx="3693235" cy="8309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defTabSz="233365" hangingPunct="0">
                  <a:defRPr>
                    <a:solidFill>
                      <a:srgbClr val="3B3838"/>
                    </a:solidFill>
                    <a:latin typeface="Georgia"/>
                    <a:ea typeface="Georgia"/>
                    <a:cs typeface="Georgia"/>
                    <a:sym typeface="Georgia"/>
                  </a:defRPr>
                </a:pPr>
                <a:r>
                  <a:rPr kern="0">
                    <a:solidFill>
                      <a:srgbClr val="3B3838"/>
                    </a:solidFill>
                    <a:latin typeface="Georgia"/>
                    <a:sym typeface="Georgia"/>
                  </a:rPr>
                  <a:t>If you have questions after</a:t>
                </a:r>
              </a:p>
              <a:p>
                <a:pPr algn="ctr" defTabSz="233365" hangingPunct="0">
                  <a:defRPr>
                    <a:solidFill>
                      <a:srgbClr val="3B3838"/>
                    </a:solidFill>
                    <a:latin typeface="Georgia"/>
                    <a:ea typeface="Georgia"/>
                    <a:cs typeface="Georgia"/>
                    <a:sym typeface="Georgia"/>
                  </a:defRPr>
                </a:pPr>
                <a:r>
                  <a:rPr kern="0">
                    <a:solidFill>
                      <a:srgbClr val="3B3838"/>
                    </a:solidFill>
                    <a:latin typeface="Georgia"/>
                    <a:sym typeface="Georgia"/>
                  </a:rPr>
                  <a:t> this session, please e-mail:</a:t>
                </a:r>
              </a:p>
              <a:p>
                <a:pPr algn="ctr" defTabSz="233365" hangingPunct="0">
                  <a:defRPr>
                    <a:solidFill>
                      <a:srgbClr val="37557C"/>
                    </a:solidFill>
                    <a:latin typeface="Georgia"/>
                    <a:ea typeface="Georgia"/>
                    <a:cs typeface="Georgia"/>
                    <a:sym typeface="Georgia"/>
                  </a:defRPr>
                </a:pPr>
                <a:r>
                  <a:rPr u="sng" kern="0">
                    <a:solidFill>
                      <a:srgbClr val="0563C1"/>
                    </a:solidFill>
                    <a:uFill>
                      <a:solidFill>
                        <a:srgbClr val="0563C1"/>
                      </a:solidFill>
                    </a:uFill>
                    <a:latin typeface="Georgia"/>
                    <a:sym typeface="Georgia"/>
                    <a:hlinkClick r:id="rId6"/>
                  </a:rPr>
                  <a:t>newengland@mhttcnetwork.org</a:t>
                </a:r>
                <a:r>
                  <a:rPr kern="0">
                    <a:solidFill>
                      <a:srgbClr val="3B3838"/>
                    </a:solidFill>
                    <a:latin typeface="Georgia"/>
                    <a:sym typeface="Georgia"/>
                  </a:rPr>
                  <a:t>.</a:t>
                </a:r>
              </a:p>
            </p:txBody>
          </p:sp>
        </p:grpSp>
      </p:grpSp>
      <p:grpSp>
        <p:nvGrpSpPr>
          <p:cNvPr id="201" name="Freeform: Shape 35"/>
          <p:cNvGrpSpPr/>
          <p:nvPr/>
        </p:nvGrpSpPr>
        <p:grpSpPr>
          <a:xfrm>
            <a:off x="4249382" y="5014355"/>
            <a:ext cx="3693236" cy="1597140"/>
            <a:chOff x="-1" y="0"/>
            <a:chExt cx="3693235" cy="1597138"/>
          </a:xfrm>
        </p:grpSpPr>
        <p:sp>
          <p:nvSpPr>
            <p:cNvPr id="199" name="Rectangle"/>
            <p:cNvSpPr/>
            <p:nvPr/>
          </p:nvSpPr>
          <p:spPr>
            <a:xfrm>
              <a:off x="0" y="0"/>
              <a:ext cx="3693234" cy="1597138"/>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233365" hangingPunct="0">
                <a:defRPr sz="1600">
                  <a:latin typeface="Georgia"/>
                  <a:ea typeface="Georgia"/>
                  <a:cs typeface="Georgia"/>
                  <a:sym typeface="Georgia"/>
                </a:defRPr>
              </a:pPr>
              <a:endParaRPr sz="1600" kern="0">
                <a:solidFill>
                  <a:srgbClr val="000000"/>
                </a:solidFill>
                <a:latin typeface="Georgia"/>
                <a:sym typeface="Georgia"/>
              </a:endParaRPr>
            </a:p>
          </p:txBody>
        </p:sp>
        <p:sp>
          <p:nvSpPr>
            <p:cNvPr id="200" name="At the end of the month, we will send you a certificate of completion that you can submit to your particular board for continuing education credit. Please contact ifisher@c4innovates.com for more information on CEs after the event."/>
            <p:cNvSpPr txBox="1"/>
            <p:nvPr/>
          </p:nvSpPr>
          <p:spPr>
            <a:xfrm>
              <a:off x="-1" y="59906"/>
              <a:ext cx="3693235" cy="1477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233365">
                <a:defRPr sz="1600">
                  <a:latin typeface="Georgia"/>
                  <a:ea typeface="Georgia"/>
                  <a:cs typeface="Georgia"/>
                  <a:sym typeface="Georgia"/>
                </a:defRPr>
              </a:lvl1pPr>
            </a:lstStyle>
            <a:p>
              <a:pPr hangingPunct="0"/>
              <a:r>
                <a:rPr kern="0">
                  <a:solidFill>
                    <a:srgbClr val="000000"/>
                  </a:solidFill>
                </a:rPr>
                <a:t>At the end of the month, we will send you a certificate of completion that you can submit to your particular board for continuing education credit. Please contact ifisher@c4innovates.com for more information on CEs after the event.</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65EF-3177-461C-27F9-528AC9D069A6}"/>
              </a:ext>
            </a:extLst>
          </p:cNvPr>
          <p:cNvSpPr>
            <a:spLocks noGrp="1"/>
          </p:cNvSpPr>
          <p:nvPr>
            <p:ph type="title"/>
          </p:nvPr>
        </p:nvSpPr>
        <p:spPr/>
        <p:txBody>
          <a:bodyPr/>
          <a:lstStyle/>
          <a:p>
            <a:r>
              <a:rPr lang="en-US" b="1" dirty="0"/>
              <a:t>How are mental health services potentially exacerbating inequalities?</a:t>
            </a:r>
          </a:p>
        </p:txBody>
      </p:sp>
      <p:sp>
        <p:nvSpPr>
          <p:cNvPr id="3" name="Content Placeholder 2">
            <a:extLst>
              <a:ext uri="{FF2B5EF4-FFF2-40B4-BE49-F238E27FC236}">
                <a16:creationId xmlns:a16="http://schemas.microsoft.com/office/drawing/2014/main" id="{202C7AAD-939D-F63E-56D1-E3B7BDBB190E}"/>
              </a:ext>
            </a:extLst>
          </p:cNvPr>
          <p:cNvSpPr>
            <a:spLocks noGrp="1"/>
          </p:cNvSpPr>
          <p:nvPr>
            <p:ph idx="1"/>
          </p:nvPr>
        </p:nvSpPr>
        <p:spPr/>
        <p:txBody>
          <a:bodyPr>
            <a:normAutofit fontScale="77500" lnSpcReduction="20000"/>
          </a:bodyPr>
          <a:lstStyle/>
          <a:p>
            <a:r>
              <a:rPr lang="en-US" b="1" dirty="0"/>
              <a:t>For high disadvantage clients, SSI often perceived as necessary by providers to meet basic needs (vs work/school)</a:t>
            </a:r>
          </a:p>
          <a:p>
            <a:pPr lvl="1"/>
            <a:r>
              <a:rPr lang="en-US" dirty="0"/>
              <a:t>Medicaid – coverage of group homes, residential settings, intensive SMI services</a:t>
            </a:r>
          </a:p>
          <a:p>
            <a:pPr lvl="1"/>
            <a:r>
              <a:rPr lang="en-US" dirty="0"/>
              <a:t>Subsidized housing/ Sec 8 Vouchers</a:t>
            </a:r>
          </a:p>
          <a:p>
            <a:pPr lvl="1"/>
            <a:r>
              <a:rPr lang="en-US" dirty="0"/>
              <a:t>Additional benefits linked to disability </a:t>
            </a:r>
          </a:p>
          <a:p>
            <a:pPr lvl="1"/>
            <a:r>
              <a:rPr lang="en-US" dirty="0"/>
              <a:t>Following SSI application: providers discourage work – fear active work will lead to denial</a:t>
            </a:r>
          </a:p>
          <a:p>
            <a:pPr lvl="1"/>
            <a:endParaRPr lang="en-US" dirty="0"/>
          </a:p>
          <a:p>
            <a:r>
              <a:rPr lang="en-US" b="1" dirty="0"/>
              <a:t>Employment during CSC &amp; in post-CSC </a:t>
            </a:r>
            <a:r>
              <a:rPr lang="en-US" b="1" dirty="0" err="1"/>
              <a:t>voc</a:t>
            </a:r>
            <a:r>
              <a:rPr lang="en-US" b="1" dirty="0"/>
              <a:t> rehab</a:t>
            </a:r>
          </a:p>
          <a:p>
            <a:pPr lvl="1"/>
            <a:r>
              <a:rPr lang="en-US" dirty="0"/>
              <a:t>Vocational support services oriented toward rapid placement in low wage part-time jobs</a:t>
            </a:r>
          </a:p>
          <a:p>
            <a:pPr lvl="1"/>
            <a:r>
              <a:rPr lang="en-US" dirty="0"/>
              <a:t>Rationale conclusion for many is that SSI is better</a:t>
            </a:r>
          </a:p>
          <a:p>
            <a:pPr lvl="2"/>
            <a:r>
              <a:rPr lang="en-US" dirty="0"/>
              <a:t>“I mean, what really are the options anyway?  I would be better off on SSI”</a:t>
            </a:r>
          </a:p>
          <a:p>
            <a:r>
              <a:rPr lang="en-US" b="1" dirty="0"/>
              <a:t>Higher education</a:t>
            </a:r>
          </a:p>
          <a:p>
            <a:pPr lvl="1"/>
            <a:r>
              <a:rPr lang="en-US" dirty="0"/>
              <a:t>Far fewer barriers &amp; greater supports for clients from college educated families</a:t>
            </a:r>
          </a:p>
          <a:p>
            <a:pPr lvl="2"/>
            <a:r>
              <a:rPr lang="en-US" dirty="0"/>
              <a:t>“Flight path” from the prototypical low-wage-work-emphasis of supported emp staff</a:t>
            </a:r>
          </a:p>
          <a:p>
            <a:pPr lvl="1"/>
            <a:r>
              <a:rPr lang="en-US" dirty="0"/>
              <a:t>Services themselves most often described as providing assistance with applications, not substantive coaching, study skill building, campus navigation</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406133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B126-4D98-4D63-C458-9B47FACDCF35}"/>
            </a:ext>
          </a:extLst>
        </p:cNvPr>
        <p:cNvGrpSpPr/>
        <p:nvPr/>
      </p:nvGrpSpPr>
      <p:grpSpPr>
        <a:xfrm>
          <a:off x="0" y="0"/>
          <a:ext cx="0" cy="0"/>
          <a:chOff x="0" y="0"/>
          <a:chExt cx="0" cy="0"/>
        </a:xfrm>
      </p:grpSpPr>
      <p:pic>
        <p:nvPicPr>
          <p:cNvPr id="4" name="Content Placeholder 3" descr="A picture containing text&#10;&#10;Description automatically generated">
            <a:extLst>
              <a:ext uri="{FF2B5EF4-FFF2-40B4-BE49-F238E27FC236}">
                <a16:creationId xmlns:a16="http://schemas.microsoft.com/office/drawing/2014/main" id="{D82E4DC1-92DF-FDAD-B8FC-F38FC66755FC}"/>
              </a:ext>
            </a:extLst>
          </p:cNvPr>
          <p:cNvPicPr>
            <a:picLocks noChangeAspect="1"/>
          </p:cNvPicPr>
          <p:nvPr/>
        </p:nvPicPr>
        <p:blipFill rotWithShape="1">
          <a:blip>
            <a:extLst>
              <a:ext uri="{28A0092B-C50C-407E-A947-70E740481C1C}">
                <a14:useLocalDpi xmlns:a14="http://schemas.microsoft.com/office/drawing/2010/main" val="0"/>
              </a:ext>
            </a:extLst>
          </a:blip>
          <a:srcRect t="3987" r="1" b="15577"/>
          <a:stretch/>
        </p:blipFill>
        <p:spPr>
          <a:xfrm>
            <a:off x="0" y="-14366"/>
            <a:ext cx="6108817" cy="6872366"/>
          </a:xfrm>
          <a:prstGeom prst="rect">
            <a:avLst/>
          </a:prstGeom>
        </p:spPr>
      </p:pic>
      <p:sp>
        <p:nvSpPr>
          <p:cNvPr id="2" name="Title 1">
            <a:extLst>
              <a:ext uri="{FF2B5EF4-FFF2-40B4-BE49-F238E27FC236}">
                <a16:creationId xmlns:a16="http://schemas.microsoft.com/office/drawing/2014/main" id="{9338455C-AFEF-BF9D-0BAC-B5F2A28C375F}"/>
              </a:ext>
            </a:extLst>
          </p:cNvPr>
          <p:cNvSpPr>
            <a:spLocks noGrp="1"/>
          </p:cNvSpPr>
          <p:nvPr>
            <p:ph type="title"/>
          </p:nvPr>
        </p:nvSpPr>
        <p:spPr>
          <a:xfrm>
            <a:off x="7291765" y="651850"/>
            <a:ext cx="4012174" cy="5320325"/>
          </a:xfrm>
        </p:spPr>
        <p:txBody>
          <a:bodyPr vert="horz" lIns="91440" tIns="45720" rIns="91440" bIns="45720" rtlCol="0" anchor="b">
            <a:noAutofit/>
          </a:bodyPr>
          <a:lstStyle/>
          <a:p>
            <a:r>
              <a:rPr lang="en-US" sz="3200" kern="1200" dirty="0">
                <a:solidFill>
                  <a:schemeClr val="tx1"/>
                </a:solidFill>
                <a:latin typeface="+mj-lt"/>
                <a:ea typeface="+mj-ea"/>
                <a:cs typeface="+mj-cs"/>
              </a:rPr>
              <a:t>Thought Experiment Redux: </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What would CSC look like if it were designed for minoritized, multi-systems involved, highly disadvantaged youth and their families?</a:t>
            </a:r>
          </a:p>
        </p:txBody>
      </p:sp>
    </p:spTree>
    <p:extLst>
      <p:ext uri="{BB962C8B-B14F-4D97-AF65-F5344CB8AC3E}">
        <p14:creationId xmlns:p14="http://schemas.microsoft.com/office/powerpoint/2010/main" val="18651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riangular abstract background">
            <a:extLst>
              <a:ext uri="{FF2B5EF4-FFF2-40B4-BE49-F238E27FC236}">
                <a16:creationId xmlns:a16="http://schemas.microsoft.com/office/drawing/2014/main" id="{98D1A3EF-A011-8872-8983-DFF45FF12AD3}"/>
              </a:ext>
            </a:extLst>
          </p:cNvPr>
          <p:cNvPicPr>
            <a:picLocks noChangeAspect="1"/>
          </p:cNvPicPr>
          <p:nvPr/>
        </p:nvPicPr>
        <p:blipFill rotWithShape="1">
          <a:blip/>
          <a:srcRect t="32584"/>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8C20AC5-97FA-F342-7486-1055F90047B0}"/>
              </a:ext>
            </a:extLst>
          </p:cNvPr>
          <p:cNvSpPr>
            <a:spLocks noGrp="1"/>
          </p:cNvSpPr>
          <p:nvPr>
            <p:ph type="title"/>
          </p:nvPr>
        </p:nvSpPr>
        <p:spPr>
          <a:xfrm>
            <a:off x="318093" y="5746071"/>
            <a:ext cx="7015499" cy="852260"/>
          </a:xfrm>
        </p:spPr>
        <p:txBody>
          <a:bodyPr vert="horz" lIns="91440" tIns="45720" rIns="91440" bIns="45720" rtlCol="0" anchor="ctr">
            <a:normAutofit/>
          </a:bodyPr>
          <a:lstStyle/>
          <a:p>
            <a:r>
              <a:rPr lang="en-US" sz="3600" dirty="0"/>
              <a:t>transforming services for equity</a:t>
            </a:r>
          </a:p>
        </p:txBody>
      </p:sp>
    </p:spTree>
    <p:extLst>
      <p:ext uri="{BB962C8B-B14F-4D97-AF65-F5344CB8AC3E}">
        <p14:creationId xmlns:p14="http://schemas.microsoft.com/office/powerpoint/2010/main" val="141002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0681-53BA-388F-79EA-8A5222F645D6}"/>
              </a:ext>
            </a:extLst>
          </p:cNvPr>
          <p:cNvPicPr>
            <a:picLocks noChangeAspect="1"/>
          </p:cNvPicPr>
          <p:nvPr/>
        </p:nvPicPr>
        <p:blipFill rotWithShape="1">
          <a:blip>
            <a:duotone>
              <a:schemeClr val="bg2">
                <a:shade val="45000"/>
                <a:satMod val="135000"/>
              </a:schemeClr>
              <a:prstClr val="white"/>
            </a:duotone>
          </a:blip>
          <a:srcRect t="343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04525-5041-1AEC-8EF2-E02B1B774116}"/>
              </a:ext>
            </a:extLst>
          </p:cNvPr>
          <p:cNvSpPr>
            <a:spLocks noGrp="1"/>
          </p:cNvSpPr>
          <p:nvPr>
            <p:ph type="title"/>
          </p:nvPr>
        </p:nvSpPr>
        <p:spPr>
          <a:xfrm>
            <a:off x="838200" y="365125"/>
            <a:ext cx="10515600" cy="720725"/>
          </a:xfrm>
        </p:spPr>
        <p:txBody>
          <a:bodyPr>
            <a:normAutofit/>
          </a:bodyPr>
          <a:lstStyle/>
          <a:p>
            <a:r>
              <a:rPr lang="en-US" dirty="0"/>
              <a:t>systemic change</a:t>
            </a:r>
          </a:p>
        </p:txBody>
      </p:sp>
      <p:graphicFrame>
        <p:nvGraphicFramePr>
          <p:cNvPr id="5" name="Content Placeholder 2">
            <a:extLst>
              <a:ext uri="{FF2B5EF4-FFF2-40B4-BE49-F238E27FC236}">
                <a16:creationId xmlns:a16="http://schemas.microsoft.com/office/drawing/2014/main" id="{9AA6DCC0-B673-F970-6552-E5F6647AA8EB}"/>
              </a:ext>
            </a:extLst>
          </p:cNvPr>
          <p:cNvGraphicFramePr>
            <a:graphicFrameLocks noGrp="1"/>
          </p:cNvGraphicFramePr>
          <p:nvPr>
            <p:ph idx="1"/>
            <p:extLst>
              <p:ext uri="{D42A27DB-BD31-4B8C-83A1-F6EECF244321}">
                <p14:modId xmlns:p14="http://schemas.microsoft.com/office/powerpoint/2010/main" val="1151730715"/>
              </p:ext>
            </p:extLst>
          </p:nvPr>
        </p:nvGraphicFramePr>
        <p:xfrm>
          <a:off x="838200" y="1349375"/>
          <a:ext cx="1107757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1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0CF5-2A52-FEE2-3AF9-14F189777FB7}"/>
              </a:ext>
            </a:extLst>
          </p:cNvPr>
          <p:cNvSpPr>
            <a:spLocks noGrp="1"/>
          </p:cNvSpPr>
          <p:nvPr>
            <p:ph type="title"/>
          </p:nvPr>
        </p:nvSpPr>
        <p:spPr/>
        <p:txBody>
          <a:bodyPr/>
          <a:lstStyle/>
          <a:p>
            <a:r>
              <a:rPr lang="en-US" dirty="0"/>
              <a:t>Martin Luther King Jr, Where do we go from here?</a:t>
            </a:r>
          </a:p>
        </p:txBody>
      </p:sp>
      <p:sp>
        <p:nvSpPr>
          <p:cNvPr id="3" name="Content Placeholder 2">
            <a:extLst>
              <a:ext uri="{FF2B5EF4-FFF2-40B4-BE49-F238E27FC236}">
                <a16:creationId xmlns:a16="http://schemas.microsoft.com/office/drawing/2014/main" id="{6A562EDD-D165-DAA0-C4F8-F6D1EA7BD50B}"/>
              </a:ext>
            </a:extLst>
          </p:cNvPr>
          <p:cNvSpPr>
            <a:spLocks noGrp="1"/>
          </p:cNvSpPr>
          <p:nvPr>
            <p:ph idx="1"/>
          </p:nvPr>
        </p:nvSpPr>
        <p:spPr/>
        <p:txBody>
          <a:bodyPr>
            <a:normAutofit fontScale="85000" lnSpcReduction="20000"/>
          </a:bodyPr>
          <a:lstStyle/>
          <a:p>
            <a:pPr marL="0" indent="0">
              <a:buNone/>
            </a:pPr>
            <a:r>
              <a:rPr lang="en-US" b="0" i="0" dirty="0">
                <a:solidFill>
                  <a:srgbClr val="2E2D29"/>
                </a:solidFill>
                <a:effectLst/>
                <a:latin typeface="Source Sans 3"/>
              </a:rPr>
              <a:t>I want to say to you as I move to my conclusion, as we talk about “Where do we go from here?” that we must honestly face the fact that the movement must address itself to the question of restructuring the whole of American society. There are forty million poor people here, and one day we must ask the question, “Why are there forty million poor people in America?” And when you begin to ask that question, you are raising a question about the economic system, about a broader distribution of wealth. When you ask that question, you begin to question the capitalistic economy. And I’m simply saying that more and more, we’ve got to begin to ask questions about the whole…. We are called upon to help the discouraged beggars in life’s marketplace. But one day we must come to see that an edifice which produces beggars needs restructuring. </a:t>
            </a:r>
          </a:p>
          <a:p>
            <a:pPr marL="0" indent="0" algn="l">
              <a:buNone/>
            </a:pPr>
            <a:r>
              <a:rPr lang="en-US" b="0" i="0" dirty="0">
                <a:solidFill>
                  <a:srgbClr val="2E2D29"/>
                </a:solidFill>
                <a:effectLst/>
                <a:latin typeface="Source Sans 3"/>
              </a:rPr>
              <a:t>What I’m saying today is that we must go from this convention and say, “America, you must be born again!” </a:t>
            </a:r>
          </a:p>
          <a:p>
            <a:pPr marL="0" indent="0" algn="l">
              <a:buNone/>
            </a:pPr>
            <a:r>
              <a:rPr lang="en-US" b="0" i="0" dirty="0">
                <a:solidFill>
                  <a:srgbClr val="2E2D29"/>
                </a:solidFill>
                <a:effectLst/>
                <a:latin typeface="Source Sans 3"/>
              </a:rPr>
              <a:t>And so, I conclude by saying today that we have a task. Let us go out with a divine </a:t>
            </a:r>
            <a:r>
              <a:rPr lang="en-US" b="0" i="1" dirty="0">
                <a:solidFill>
                  <a:srgbClr val="2E2D29"/>
                </a:solidFill>
                <a:effectLst/>
                <a:latin typeface="Source Sans 3"/>
              </a:rPr>
              <a:t>dis</a:t>
            </a:r>
            <a:r>
              <a:rPr lang="en-US" b="0" i="0" dirty="0">
                <a:solidFill>
                  <a:srgbClr val="2E2D29"/>
                </a:solidFill>
                <a:effectLst/>
                <a:latin typeface="Source Sans 3"/>
              </a:rPr>
              <a:t>satisfaction. </a:t>
            </a:r>
          </a:p>
          <a:p>
            <a:endParaRPr lang="en-US" dirty="0"/>
          </a:p>
        </p:txBody>
      </p:sp>
    </p:spTree>
    <p:extLst>
      <p:ext uri="{BB962C8B-B14F-4D97-AF65-F5344CB8AC3E}">
        <p14:creationId xmlns:p14="http://schemas.microsoft.com/office/powerpoint/2010/main" val="86065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2"/>
          <p:cNvSpPr txBox="1"/>
          <p:nvPr/>
        </p:nvSpPr>
        <p:spPr>
          <a:xfrm>
            <a:off x="7053892" y="5784189"/>
            <a:ext cx="1910727"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u="sng">
                <a:solidFill>
                  <a:srgbClr val="0563C1"/>
                </a:solidFill>
                <a:uFill>
                  <a:solidFill>
                    <a:srgbClr val="0563C1"/>
                  </a:solidFill>
                </a:uFill>
                <a:latin typeface="Georgia"/>
                <a:ea typeface="Georgia"/>
                <a:cs typeface="Georgia"/>
                <a:sym typeface="Georgia"/>
                <a:hlinkClick r:id="" action="ppaction://noaction"/>
              </a:defRPr>
            </a:lvl1pPr>
          </a:lstStyle>
          <a:p>
            <a:pPr defTabSz="457200" hangingPunct="0">
              <a:defRPr u="none">
                <a:solidFill>
                  <a:srgbClr val="FFFFFF"/>
                </a:solidFill>
                <a:uFillTx/>
              </a:defRPr>
            </a:pPr>
            <a:r>
              <a:rPr kern="0">
                <a:hlinkClick r:id="rId2"/>
              </a:rPr>
              <a:t>Sign-Up for Newsletter</a:t>
            </a:r>
          </a:p>
        </p:txBody>
      </p:sp>
      <p:sp>
        <p:nvSpPr>
          <p:cNvPr id="212" name="TextBox 3">
            <a:hlinkClick r:id="rId3"/>
          </p:cNvPr>
          <p:cNvSpPr txBox="1"/>
          <p:nvPr/>
        </p:nvSpPr>
        <p:spPr>
          <a:xfrm>
            <a:off x="7053889" y="5233597"/>
            <a:ext cx="2694332"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u="sng">
                <a:solidFill>
                  <a:srgbClr val="0563C1"/>
                </a:solidFill>
                <a:uFill>
                  <a:solidFill>
                    <a:srgbClr val="0563C1"/>
                  </a:solidFill>
                </a:uFill>
                <a:latin typeface="Georgia"/>
                <a:ea typeface="Georgia"/>
                <a:cs typeface="Georgia"/>
                <a:sym typeface="Georgia"/>
                <a:hlinkClick r:id="" action="ppaction://noaction"/>
              </a:defRPr>
            </a:lvl1pPr>
          </a:lstStyle>
          <a:p>
            <a:pPr defTabSz="457200" hangingPunct="0">
              <a:defRPr u="none">
                <a:solidFill>
                  <a:srgbClr val="FFFFFF"/>
                </a:solidFill>
                <a:uFillTx/>
              </a:defRPr>
            </a:pPr>
            <a:r>
              <a:rPr kern="0">
                <a:hlinkClick r:id="rId4"/>
              </a:rPr>
              <a:t>MHTTCnetwork.org</a:t>
            </a:r>
          </a:p>
        </p:txBody>
      </p:sp>
      <p:sp>
        <p:nvSpPr>
          <p:cNvPr id="213" name="TextBox 4"/>
          <p:cNvSpPr txBox="1"/>
          <p:nvPr/>
        </p:nvSpPr>
        <p:spPr>
          <a:xfrm>
            <a:off x="7053890" y="6325543"/>
            <a:ext cx="1910727"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u="sng">
                <a:solidFill>
                  <a:srgbClr val="0563C1"/>
                </a:solidFill>
                <a:uFill>
                  <a:solidFill>
                    <a:srgbClr val="0563C1"/>
                  </a:solidFill>
                </a:uFill>
                <a:latin typeface="Georgia"/>
                <a:ea typeface="Georgia"/>
                <a:cs typeface="Georgia"/>
                <a:sym typeface="Georgia"/>
                <a:hlinkClick r:id="" action="ppaction://noaction"/>
              </a:defRPr>
            </a:lvl1pPr>
          </a:lstStyle>
          <a:p>
            <a:pPr defTabSz="457200" hangingPunct="0">
              <a:defRPr u="none">
                <a:solidFill>
                  <a:srgbClr val="FFFFFF"/>
                </a:solidFill>
                <a:uFillTx/>
              </a:defRPr>
            </a:pPr>
            <a:r>
              <a:rPr kern="0">
                <a:hlinkClick r:id="rId5"/>
              </a:rPr>
              <a:t>MTTC News</a:t>
            </a:r>
          </a:p>
        </p:txBody>
      </p:sp>
      <p:sp>
        <p:nvSpPr>
          <p:cNvPr id="214" name="TextBox 6"/>
          <p:cNvSpPr txBox="1"/>
          <p:nvPr/>
        </p:nvSpPr>
        <p:spPr>
          <a:xfrm>
            <a:off x="2198370" y="1210580"/>
            <a:ext cx="7961899" cy="2677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hangingPunct="0">
              <a:defRPr sz="1200">
                <a:latin typeface="Georgia"/>
                <a:ea typeface="Georgia"/>
                <a:cs typeface="Georgia"/>
                <a:sym typeface="Georgia"/>
              </a:defRPr>
            </a:pPr>
            <a:r>
              <a:rPr sz="1200" kern="0">
                <a:solidFill>
                  <a:srgbClr val="000000"/>
                </a:solidFill>
                <a:latin typeface="Georgia"/>
                <a:sym typeface="Georgia"/>
              </a:rPr>
              <a:t>The purpose of the MHTTC Network is technology transfer - disseminating and implementing evidence-based practices for mental disorders into the field.</a:t>
            </a:r>
          </a:p>
          <a:p>
            <a:pPr defTabSz="457200" hangingPunct="0">
              <a:defRPr sz="1200">
                <a:latin typeface="Georgia"/>
                <a:ea typeface="Georgia"/>
                <a:cs typeface="Georgia"/>
                <a:sym typeface="Georgia"/>
              </a:defRPr>
            </a:pPr>
            <a:endParaRPr sz="1200" kern="0">
              <a:solidFill>
                <a:srgbClr val="000000"/>
              </a:solidFill>
              <a:latin typeface="Georgia"/>
              <a:sym typeface="Georgia"/>
            </a:endParaRPr>
          </a:p>
          <a:p>
            <a:pPr defTabSz="457200" hangingPunct="0">
              <a:defRPr sz="1200">
                <a:latin typeface="Georgia"/>
                <a:ea typeface="Georgia"/>
                <a:cs typeface="Georgia"/>
                <a:sym typeface="Georgia"/>
              </a:defRPr>
            </a:pPr>
            <a:r>
              <a:rPr sz="1200" kern="0">
                <a:solidFill>
                  <a:srgbClr val="000000"/>
                </a:solidFill>
                <a:latin typeface="Georgia"/>
                <a:sym typeface="Georgia"/>
              </a:rPr>
              <a:t>Funded by the Substance Abuse and Mental Health Services Administration (SAMHSA), the MHTTC Network includes 10 Regional Centers, a National American Indian and Alaska Native Center, a National Hispanic and Latino Center, and a Network Coordinating Office.</a:t>
            </a:r>
          </a:p>
          <a:p>
            <a:pPr defTabSz="457200" hangingPunct="0">
              <a:defRPr sz="1200">
                <a:latin typeface="Georgia"/>
                <a:ea typeface="Georgia"/>
                <a:cs typeface="Georgia"/>
                <a:sym typeface="Georgia"/>
              </a:defRPr>
            </a:pPr>
            <a:endParaRPr sz="1200" kern="0">
              <a:solidFill>
                <a:srgbClr val="000000"/>
              </a:solidFill>
              <a:latin typeface="Georgia"/>
              <a:sym typeface="Georgia"/>
            </a:endParaRPr>
          </a:p>
          <a:p>
            <a:pPr defTabSz="457200" hangingPunct="0">
              <a:defRPr sz="1200">
                <a:latin typeface="Georgia"/>
                <a:ea typeface="Georgia"/>
                <a:cs typeface="Georgia"/>
                <a:sym typeface="Georgia"/>
              </a:defRPr>
            </a:pPr>
            <a:r>
              <a:rPr sz="1200" kern="0">
                <a:solidFill>
                  <a:srgbClr val="000000"/>
                </a:solidFill>
                <a:latin typeface="Georgia"/>
                <a:sym typeface="Georgia"/>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defTabSz="457200" hangingPunct="0">
              <a:defRPr sz="1200">
                <a:latin typeface="Georgia"/>
                <a:ea typeface="Georgia"/>
                <a:cs typeface="Georgia"/>
                <a:sym typeface="Georgia"/>
              </a:defRPr>
            </a:pPr>
            <a:r>
              <a:rPr sz="1200" kern="0">
                <a:solidFill>
                  <a:srgbClr val="000000"/>
                </a:solidFill>
                <a:latin typeface="Georgia"/>
                <a:sym typeface="Georgia"/>
              </a:rPr>
              <a:t>Our services cover the full continuum spanning mental illness prevention, treatment, and recovery support. </a:t>
            </a:r>
          </a:p>
          <a:p>
            <a:pPr defTabSz="457200" hangingPunct="0">
              <a:defRPr sz="1200">
                <a:latin typeface="Georgia"/>
                <a:ea typeface="Georgia"/>
                <a:cs typeface="Georgia"/>
                <a:sym typeface="Georgia"/>
              </a:defRPr>
            </a:pPr>
            <a:br>
              <a:rPr sz="1200" kern="0">
                <a:solidFill>
                  <a:srgbClr val="000000"/>
                </a:solidFill>
                <a:latin typeface="Georgia"/>
                <a:sym typeface="Georgia"/>
              </a:rPr>
            </a:br>
            <a:endParaRPr sz="1200" kern="0">
              <a:solidFill>
                <a:srgbClr val="000000"/>
              </a:solidFill>
              <a:latin typeface="Georgia"/>
              <a:sym typeface="Georgia"/>
            </a:endParaRPr>
          </a:p>
        </p:txBody>
      </p:sp>
      <p:pic>
        <p:nvPicPr>
          <p:cNvPr id="215" name="Picture 7" descr="Picture 7"/>
          <p:cNvPicPr>
            <a:picLocks noChangeAspect="1"/>
          </p:cNvPicPr>
          <p:nvPr/>
        </p:nvPicPr>
        <p:blipFill>
          <a:blip r:embed="rId6"/>
          <a:stretch>
            <a:fillRect/>
          </a:stretch>
        </p:blipFill>
        <p:spPr>
          <a:xfrm>
            <a:off x="2152651" y="250092"/>
            <a:ext cx="3203047" cy="74023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2152650" y="400568"/>
            <a:ext cx="7886700" cy="623901"/>
          </a:xfrm>
          <a:prstGeom prst="rect">
            <a:avLst/>
          </a:prstGeom>
        </p:spPr>
        <p:txBody>
          <a:bodyPr/>
          <a:lstStyle/>
          <a:p>
            <a:pPr>
              <a:defRPr sz="1400"/>
            </a:pPr>
            <a:br/>
            <a:r>
              <a:t>Acknowledgment</a:t>
            </a:r>
          </a:p>
        </p:txBody>
      </p:sp>
      <p:sp>
        <p:nvSpPr>
          <p:cNvPr id="204" name="Content Placeholder 3"/>
          <p:cNvSpPr txBox="1">
            <a:spLocks noGrp="1"/>
          </p:cNvSpPr>
          <p:nvPr>
            <p:ph type="body" idx="1"/>
          </p:nvPr>
        </p:nvSpPr>
        <p:spPr>
          <a:xfrm>
            <a:off x="2152650" y="1024468"/>
            <a:ext cx="7886700" cy="3252173"/>
          </a:xfrm>
          <a:prstGeom prst="rect">
            <a:avLst/>
          </a:prstGeom>
        </p:spPr>
        <p:txBody>
          <a:bodyPr/>
          <a:lstStyle/>
          <a:p>
            <a:pPr marL="0" indent="0">
              <a:buSzTx/>
              <a:buNone/>
              <a:defRPr sz="1000"/>
            </a:pPr>
            <a:r>
              <a:t>Presented in 2022 by the Mental Health Technology Transfer Center (MHTTC) Network.</a:t>
            </a:r>
          </a:p>
          <a:p>
            <a:pPr>
              <a:defRPr sz="1000"/>
            </a:pPr>
            <a:endParaRPr/>
          </a:p>
          <a:p>
            <a:pPr marL="0" indent="0" defTabSz="457200">
              <a:lnSpc>
                <a:spcPct val="100000"/>
              </a:lnSpc>
              <a:spcBef>
                <a:spcPts val="0"/>
              </a:spcBef>
              <a:buSzTx/>
              <a:buNone/>
              <a:defRPr sz="1000"/>
            </a:pPr>
            <a:r>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a:latin typeface="+mj-lt"/>
                <a:ea typeface="+mj-ea"/>
                <a:cs typeface="+mj-cs"/>
                <a:sym typeface="Calibri"/>
              </a:rPr>
              <a:t>New England MHTTC.  </a:t>
            </a:r>
            <a:r>
              <a:t>For more information on obtaining copies of this publication, email us at </a:t>
            </a:r>
            <a:r>
              <a:rPr u="sng">
                <a:solidFill>
                  <a:srgbClr val="0563C1"/>
                </a:solidFill>
                <a:uFill>
                  <a:solidFill>
                    <a:srgbClr val="0563C1"/>
                  </a:solidFill>
                </a:uFill>
                <a:hlinkClick r:id="rId3"/>
              </a:rPr>
              <a:t>newengland@mhttcnetwork.org</a:t>
            </a:r>
            <a:r>
              <a:t>. </a:t>
            </a:r>
            <a:br/>
            <a:endParaRPr/>
          </a:p>
          <a:p>
            <a:pPr marL="0" indent="0" defTabSz="457200">
              <a:lnSpc>
                <a:spcPct val="100000"/>
              </a:lnSpc>
              <a:spcBef>
                <a:spcPts val="0"/>
              </a:spcBef>
              <a:buSzTx/>
              <a:buNone/>
              <a:defRPr sz="1000"/>
            </a:pPr>
            <a:r>
              <a:t>At the time of this publication, Miriam E. Delphin-Rittmon, Ph.D, served as Assistant Secretary for Mental Health and Substance Use in the U.S. Department of Health and Human Services and the Administrator of the Substance Abuse and Mental Health Services Administration.</a:t>
            </a:r>
          </a:p>
          <a:p>
            <a:pPr marL="0" indent="0">
              <a:buSzTx/>
              <a:buNone/>
              <a:defRPr sz="1000"/>
            </a:pPr>
            <a:r>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SzTx/>
              <a:buNone/>
              <a:defRPr sz="1000"/>
            </a:pPr>
            <a:r>
              <a:t>This work is supported by grants </a:t>
            </a:r>
            <a:r>
              <a:rPr>
                <a:solidFill>
                  <a:srgbClr val="CC4927"/>
                </a:solidFill>
              </a:rPr>
              <a:t>#1H79SM081775</a:t>
            </a:r>
            <a:r>
              <a:t> from the Department of Health and Human Services, Substance Abuse and Mental Health Services Administration.</a:t>
            </a:r>
          </a:p>
          <a:p>
            <a:pPr marL="0" indent="0">
              <a:buSzTx/>
              <a:buNone/>
              <a:defRPr sz="1000"/>
            </a:pPr>
            <a:r>
              <a:t>Presented 2022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from open door">
            <a:extLst>
              <a:ext uri="{FF2B5EF4-FFF2-40B4-BE49-F238E27FC236}">
                <a16:creationId xmlns:a16="http://schemas.microsoft.com/office/drawing/2014/main" id="{5697B930-D23B-690A-AC3E-DE6148226BC9}"/>
              </a:ext>
            </a:extLst>
          </p:cNvPr>
          <p:cNvPicPr>
            <a:picLocks noChangeAspect="1"/>
          </p:cNvPicPr>
          <p:nvPr/>
        </p:nvPicPr>
        <p:blipFill rotWithShape="1">
          <a:blip r:embed="rId2"/>
          <a:srcRect l="9091" t="13328"/>
          <a:stretch/>
        </p:blipFill>
        <p:spPr>
          <a:xfrm>
            <a:off x="20" y="10"/>
            <a:ext cx="12191981" cy="6857990"/>
          </a:xfrm>
          <a:prstGeom prst="rect">
            <a:avLst/>
          </a:prstGeom>
        </p:spPr>
      </p:pic>
      <p:sp>
        <p:nvSpPr>
          <p:cNvPr id="2" name="Title 1">
            <a:extLst>
              <a:ext uri="{FF2B5EF4-FFF2-40B4-BE49-F238E27FC236}">
                <a16:creationId xmlns:a16="http://schemas.microsoft.com/office/drawing/2014/main" id="{4E9014DA-9882-BEA9-5F44-F61D5327A50F}"/>
              </a:ext>
            </a:extLst>
          </p:cNvPr>
          <p:cNvSpPr>
            <a:spLocks noGrp="1"/>
          </p:cNvSpPr>
          <p:nvPr>
            <p:ph type="ctrTitle"/>
          </p:nvPr>
        </p:nvSpPr>
        <p:spPr>
          <a:xfrm>
            <a:off x="404553" y="3091928"/>
            <a:ext cx="9078562" cy="2387600"/>
          </a:xfrm>
        </p:spPr>
        <p:txBody>
          <a:bodyPr>
            <a:normAutofit/>
          </a:bodyPr>
          <a:lstStyle/>
          <a:p>
            <a:pPr algn="l"/>
            <a:r>
              <a:rPr lang="en-US" sz="4100" b="0" i="0" dirty="0">
                <a:solidFill>
                  <a:schemeClr val="bg1"/>
                </a:solidFill>
                <a:effectLst/>
                <a:latin typeface="Calibri" panose="020F0502020204030204" pitchFamily="34" charset="0"/>
              </a:rPr>
              <a:t>Diversity, equity &amp; inclusion in pathways to &amp; through Coordinated Specialty Care</a:t>
            </a:r>
            <a:br>
              <a:rPr lang="en-US" sz="4100" b="0" i="0" dirty="0">
                <a:solidFill>
                  <a:schemeClr val="bg1"/>
                </a:solidFill>
                <a:effectLst/>
                <a:latin typeface="Calibri" panose="020F0502020204030204" pitchFamily="34" charset="0"/>
              </a:rPr>
            </a:br>
            <a:endParaRPr lang="en-US" sz="4100" dirty="0">
              <a:solidFill>
                <a:schemeClr val="bg1"/>
              </a:solidFill>
            </a:endParaRPr>
          </a:p>
        </p:txBody>
      </p:sp>
      <p:sp>
        <p:nvSpPr>
          <p:cNvPr id="3" name="Subtitle 2">
            <a:extLst>
              <a:ext uri="{FF2B5EF4-FFF2-40B4-BE49-F238E27FC236}">
                <a16:creationId xmlns:a16="http://schemas.microsoft.com/office/drawing/2014/main" id="{9C50FB51-AFBB-7179-4D43-C98BE4648699}"/>
              </a:ext>
            </a:extLst>
          </p:cNvPr>
          <p:cNvSpPr>
            <a:spLocks noGrp="1"/>
          </p:cNvSpPr>
          <p:nvPr>
            <p:ph type="subTitle" idx="1"/>
          </p:nvPr>
        </p:nvSpPr>
        <p:spPr>
          <a:xfrm>
            <a:off x="404553" y="5624945"/>
            <a:ext cx="9078562" cy="592975"/>
          </a:xfrm>
        </p:spPr>
        <p:txBody>
          <a:bodyPr anchor="ctr">
            <a:noAutofit/>
          </a:bodyPr>
          <a:lstStyle/>
          <a:p>
            <a:pPr algn="l"/>
            <a:r>
              <a:rPr lang="en-US" sz="1400" dirty="0">
                <a:solidFill>
                  <a:schemeClr val="bg1"/>
                </a:solidFill>
              </a:rPr>
              <a:t>Nev Jones PhD</a:t>
            </a:r>
            <a:br>
              <a:rPr lang="en-US" sz="1400" dirty="0">
                <a:solidFill>
                  <a:schemeClr val="bg1"/>
                </a:solidFill>
              </a:rPr>
            </a:br>
            <a:r>
              <a:rPr lang="en-US" sz="1400" dirty="0">
                <a:solidFill>
                  <a:schemeClr val="bg1"/>
                </a:solidFill>
              </a:rPr>
              <a:t>School of Social Work &amp; Dept of Psychiatry</a:t>
            </a:r>
            <a:br>
              <a:rPr lang="en-US" sz="1400" dirty="0">
                <a:solidFill>
                  <a:schemeClr val="bg1"/>
                </a:solidFill>
              </a:rPr>
            </a:br>
            <a:r>
              <a:rPr lang="en-US" sz="1400" dirty="0">
                <a:solidFill>
                  <a:schemeClr val="bg1"/>
                </a:solidFill>
              </a:rPr>
              <a:t>University of Pittsburgh</a:t>
            </a:r>
          </a:p>
        </p:txBody>
      </p:sp>
    </p:spTree>
    <p:extLst>
      <p:ext uri="{BB962C8B-B14F-4D97-AF65-F5344CB8AC3E}">
        <p14:creationId xmlns:p14="http://schemas.microsoft.com/office/powerpoint/2010/main" val="152617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896B-FEB4-1077-B66C-DD519110D647}"/>
              </a:ext>
            </a:extLst>
          </p:cNvPr>
          <p:cNvSpPr>
            <a:spLocks noGrp="1"/>
          </p:cNvSpPr>
          <p:nvPr>
            <p:ph type="title"/>
          </p:nvPr>
        </p:nvSpPr>
        <p:spPr/>
        <p:txBody>
          <a:bodyPr/>
          <a:lstStyle/>
          <a:p>
            <a:r>
              <a:rPr lang="en-US" dirty="0"/>
              <a:t>Conceptualizing pathways to &amp; through care</a:t>
            </a:r>
          </a:p>
        </p:txBody>
      </p:sp>
      <p:graphicFrame>
        <p:nvGraphicFramePr>
          <p:cNvPr id="4" name="Content Placeholder 3">
            <a:extLst>
              <a:ext uri="{FF2B5EF4-FFF2-40B4-BE49-F238E27FC236}">
                <a16:creationId xmlns:a16="http://schemas.microsoft.com/office/drawing/2014/main" id="{B4334AA0-058B-F421-D66F-B621BD1BBD48}"/>
              </a:ext>
            </a:extLst>
          </p:cNvPr>
          <p:cNvGraphicFramePr>
            <a:graphicFrameLocks noGrp="1"/>
          </p:cNvGraphicFramePr>
          <p:nvPr>
            <p:ph idx="1"/>
            <p:extLst>
              <p:ext uri="{D42A27DB-BD31-4B8C-83A1-F6EECF244321}">
                <p14:modId xmlns:p14="http://schemas.microsoft.com/office/powerpoint/2010/main" val="19143826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70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B4B2-1234-2C24-B8D6-95E769E6DF8F}"/>
              </a:ext>
            </a:extLst>
          </p:cNvPr>
          <p:cNvSpPr>
            <a:spLocks noGrp="1"/>
          </p:cNvSpPr>
          <p:nvPr>
            <p:ph type="title"/>
          </p:nvPr>
        </p:nvSpPr>
        <p:spPr/>
        <p:txBody>
          <a:bodyPr/>
          <a:lstStyle/>
          <a:p>
            <a:r>
              <a:rPr lang="en-US" dirty="0"/>
              <a:t>Conceptualizing DEI</a:t>
            </a:r>
          </a:p>
        </p:txBody>
      </p:sp>
      <p:graphicFrame>
        <p:nvGraphicFramePr>
          <p:cNvPr id="4" name="Content Placeholder 3">
            <a:extLst>
              <a:ext uri="{FF2B5EF4-FFF2-40B4-BE49-F238E27FC236}">
                <a16:creationId xmlns:a16="http://schemas.microsoft.com/office/drawing/2014/main" id="{6B84E09A-FCB9-A395-FA9C-4D1F5913FF01}"/>
              </a:ext>
            </a:extLst>
          </p:cNvPr>
          <p:cNvGraphicFramePr>
            <a:graphicFrameLocks noGrp="1"/>
          </p:cNvGraphicFramePr>
          <p:nvPr>
            <p:ph idx="1"/>
            <p:extLst>
              <p:ext uri="{D42A27DB-BD31-4B8C-83A1-F6EECF244321}">
                <p14:modId xmlns:p14="http://schemas.microsoft.com/office/powerpoint/2010/main" val="2896228840"/>
              </p:ext>
            </p:extLst>
          </p:nvPr>
        </p:nvGraphicFramePr>
        <p:xfrm>
          <a:off x="838200" y="1825625"/>
          <a:ext cx="561136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5B4C23B-64F7-D455-9A93-2DDE17CD3D46}"/>
              </a:ext>
            </a:extLst>
          </p:cNvPr>
          <p:cNvGraphicFramePr/>
          <p:nvPr>
            <p:extLst>
              <p:ext uri="{D42A27DB-BD31-4B8C-83A1-F6EECF244321}">
                <p14:modId xmlns:p14="http://schemas.microsoft.com/office/powerpoint/2010/main" val="3868859476"/>
              </p:ext>
            </p:extLst>
          </p:nvPr>
        </p:nvGraphicFramePr>
        <p:xfrm>
          <a:off x="4677664" y="75829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201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stripe pattern on a black background">
            <a:extLst>
              <a:ext uri="{FF2B5EF4-FFF2-40B4-BE49-F238E27FC236}">
                <a16:creationId xmlns:a16="http://schemas.microsoft.com/office/drawing/2014/main" id="{FB075036-AABD-48EA-899C-C5D596F83052}"/>
              </a:ext>
            </a:extLst>
          </p:cNvPr>
          <p:cNvPicPr>
            <a:picLocks noChangeAspect="1"/>
          </p:cNvPicPr>
          <p:nvPr/>
        </p:nvPicPr>
        <p:blipFill>
          <a:blip>
            <a:alphaModFix amt="20000"/>
          </a:blip>
          <a:stretch>
            <a:fillRect/>
          </a:stretch>
        </p:blipFill>
        <p:spPr>
          <a:xfrm>
            <a:off x="2728649" y="1"/>
            <a:ext cx="9463351" cy="6843712"/>
          </a:xfrm>
          <a:prstGeom prst="rect">
            <a:avLst/>
          </a:prstGeom>
        </p:spPr>
      </p:pic>
      <p:sp>
        <p:nvSpPr>
          <p:cNvPr id="2" name="Title 1">
            <a:extLst>
              <a:ext uri="{FF2B5EF4-FFF2-40B4-BE49-F238E27FC236}">
                <a16:creationId xmlns:a16="http://schemas.microsoft.com/office/drawing/2014/main" id="{C90C0766-91E7-7F01-9009-96F0C6920B43}"/>
              </a:ext>
            </a:extLst>
          </p:cNvPr>
          <p:cNvSpPr>
            <a:spLocks noGrp="1"/>
          </p:cNvSpPr>
          <p:nvPr>
            <p:ph type="title"/>
          </p:nvPr>
        </p:nvSpPr>
        <p:spPr/>
        <p:txBody>
          <a:bodyPr/>
          <a:lstStyle/>
          <a:p>
            <a:r>
              <a:rPr lang="en-US" dirty="0"/>
              <a:t>(in)equitable pathways into care</a:t>
            </a:r>
          </a:p>
        </p:txBody>
      </p:sp>
    </p:spTree>
    <p:extLst>
      <p:ext uri="{BB962C8B-B14F-4D97-AF65-F5344CB8AC3E}">
        <p14:creationId xmlns:p14="http://schemas.microsoft.com/office/powerpoint/2010/main" val="408756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3243-7364-D837-B55D-372AA6C53B42}"/>
              </a:ext>
            </a:extLst>
          </p:cNvPr>
          <p:cNvSpPr>
            <a:spLocks noGrp="1"/>
          </p:cNvSpPr>
          <p:nvPr>
            <p:ph type="title"/>
          </p:nvPr>
        </p:nvSpPr>
        <p:spPr/>
        <p:txBody>
          <a:bodyPr/>
          <a:lstStyle/>
          <a:p>
            <a:r>
              <a:rPr lang="en-US" dirty="0"/>
              <a:t>Pathways into care: case study from Tampa, FL</a:t>
            </a:r>
          </a:p>
        </p:txBody>
      </p:sp>
      <p:sp>
        <p:nvSpPr>
          <p:cNvPr id="3" name="Content Placeholder 2">
            <a:extLst>
              <a:ext uri="{FF2B5EF4-FFF2-40B4-BE49-F238E27FC236}">
                <a16:creationId xmlns:a16="http://schemas.microsoft.com/office/drawing/2014/main" id="{816BD37E-4F56-3327-425B-99D72C333891}"/>
              </a:ext>
            </a:extLst>
          </p:cNvPr>
          <p:cNvSpPr>
            <a:spLocks noGrp="1"/>
          </p:cNvSpPr>
          <p:nvPr>
            <p:ph idx="1"/>
          </p:nvPr>
        </p:nvSpPr>
        <p:spPr/>
        <p:txBody>
          <a:bodyPr/>
          <a:lstStyle/>
          <a:p>
            <a:r>
              <a:rPr lang="en-US" dirty="0"/>
              <a:t>Project initiated by Public Defender’s office – so many juveniles appear to have psychosis – why aren’t they making it into CSC? </a:t>
            </a:r>
          </a:p>
        </p:txBody>
      </p:sp>
      <p:graphicFrame>
        <p:nvGraphicFramePr>
          <p:cNvPr id="4" name="Diagram 3">
            <a:extLst>
              <a:ext uri="{FF2B5EF4-FFF2-40B4-BE49-F238E27FC236}">
                <a16:creationId xmlns:a16="http://schemas.microsoft.com/office/drawing/2014/main" id="{D3CED320-DFDB-A141-942E-E35453EEF38D}"/>
              </a:ext>
            </a:extLst>
          </p:cNvPr>
          <p:cNvGraphicFramePr/>
          <p:nvPr>
            <p:extLst>
              <p:ext uri="{D42A27DB-BD31-4B8C-83A1-F6EECF244321}">
                <p14:modId xmlns:p14="http://schemas.microsoft.com/office/powerpoint/2010/main" val="3251537392"/>
              </p:ext>
            </p:extLst>
          </p:nvPr>
        </p:nvGraphicFramePr>
        <p:xfrm>
          <a:off x="1085088" y="3020715"/>
          <a:ext cx="9765792"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3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2907</Words>
  <Application>Microsoft Macintosh PowerPoint</Application>
  <PresentationFormat>Widescreen</PresentationFormat>
  <Paragraphs>405</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Aptos Display</vt:lpstr>
      <vt:lpstr>Arial</vt:lpstr>
      <vt:lpstr>Calibri</vt:lpstr>
      <vt:lpstr>Georgia</vt:lpstr>
      <vt:lpstr>Helvetica</vt:lpstr>
      <vt:lpstr>Source Sans 3</vt:lpstr>
      <vt:lpstr>Office Theme</vt:lpstr>
      <vt:lpstr>1_Office Theme</vt:lpstr>
      <vt:lpstr>Diversity, equity &amp; inclusion in early psychosis with a focus on pathways to and through care</vt:lpstr>
      <vt:lpstr>Housekeeping Information</vt:lpstr>
      <vt:lpstr> Acknowledgment</vt:lpstr>
      <vt:lpstr>PowerPoint Presentation</vt:lpstr>
      <vt:lpstr>Diversity, equity &amp; inclusion in pathways to &amp; through Coordinated Specialty Care </vt:lpstr>
      <vt:lpstr>Conceptualizing pathways to &amp; through care</vt:lpstr>
      <vt:lpstr>Conceptualizing DEI</vt:lpstr>
      <vt:lpstr>(in)equitable pathways into care</vt:lpstr>
      <vt:lpstr>Pathways into care: case study from Tampa, FL</vt:lpstr>
      <vt:lpstr>Interviews with family or guardians (n = 12)</vt:lpstr>
      <vt:lpstr>Discussion of ineligibility with CSC team</vt:lpstr>
      <vt:lpstr>Thought Experiment:   What would CSC look like if it were designed for minoritized, multi-systems involved, highly disadvantaged youth and their families?</vt:lpstr>
      <vt:lpstr>(in)equitable pathways through care</vt:lpstr>
      <vt:lpstr>A reminder: who benefitted / didn’t benefit from RAISE?</vt:lpstr>
      <vt:lpstr>Quantitative data on all clients discharged from NY State CSC</vt:lpstr>
      <vt:lpstr>PowerPoint Presentation</vt:lpstr>
      <vt:lpstr>PowerPoint Presentation</vt:lpstr>
      <vt:lpstr>Qualitative data on sociostructural stratification during &amp; following CSC</vt:lpstr>
      <vt:lpstr>Qualitative sub-groups</vt:lpstr>
      <vt:lpstr>How are mental health services potentially exacerbating inequalities?</vt:lpstr>
      <vt:lpstr>Thought Experiment Redux:   What would CSC look like if it were designed for minoritized, multi-systems involved, highly disadvantaged youth and their families?</vt:lpstr>
      <vt:lpstr>transforming services for equity</vt:lpstr>
      <vt:lpstr>systemic change</vt:lpstr>
      <vt:lpstr>Martin Luther King Jr, Where do we go from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&amp; inclusion in early psychosis with a focus on pathways to and through care</dc:title>
  <cp:lastModifiedBy>Isabel Kai Fisher</cp:lastModifiedBy>
  <cp:revision>1</cp:revision>
  <dcterms:modified xsi:type="dcterms:W3CDTF">2023-12-14T14:39:38Z</dcterms:modified>
</cp:coreProperties>
</file>